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3.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5.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6.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7.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8.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9.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10.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notesSlides/notesSlide11.xml" ContentType="application/vnd.openxmlformats-officedocument.presentationml.notesSlide+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notesSlides/notesSlide12.xml" ContentType="application/vnd.openxmlformats-officedocument.presentationml.notesSlide+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notesSlides/notesSlide13.xml" ContentType="application/vnd.openxmlformats-officedocument.presentationml.notesSlide+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notesSlides/notesSlide14.xml" ContentType="application/vnd.openxmlformats-officedocument.presentationml.notesSlide+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76"/>
  </p:notesMasterIdLst>
  <p:handoutMasterIdLst>
    <p:handoutMasterId r:id="rId77"/>
  </p:handoutMasterIdLst>
  <p:sldIdLst>
    <p:sldId id="256" r:id="rId2"/>
    <p:sldId id="792" r:id="rId3"/>
    <p:sldId id="793" r:id="rId4"/>
    <p:sldId id="838" r:id="rId5"/>
    <p:sldId id="836" r:id="rId6"/>
    <p:sldId id="339" r:id="rId7"/>
    <p:sldId id="827" r:id="rId8"/>
    <p:sldId id="829" r:id="rId9"/>
    <p:sldId id="734" r:id="rId10"/>
    <p:sldId id="783" r:id="rId11"/>
    <p:sldId id="784" r:id="rId12"/>
    <p:sldId id="785" r:id="rId13"/>
    <p:sldId id="786" r:id="rId14"/>
    <p:sldId id="787" r:id="rId15"/>
    <p:sldId id="788" r:id="rId16"/>
    <p:sldId id="789" r:id="rId17"/>
    <p:sldId id="732" r:id="rId18"/>
    <p:sldId id="781" r:id="rId19"/>
    <p:sldId id="782" r:id="rId20"/>
    <p:sldId id="726" r:id="rId21"/>
    <p:sldId id="780" r:id="rId22"/>
    <p:sldId id="794" r:id="rId23"/>
    <p:sldId id="795" r:id="rId24"/>
    <p:sldId id="797" r:id="rId25"/>
    <p:sldId id="798" r:id="rId26"/>
    <p:sldId id="799" r:id="rId27"/>
    <p:sldId id="800" r:id="rId28"/>
    <p:sldId id="801" r:id="rId29"/>
    <p:sldId id="468" r:id="rId30"/>
    <p:sldId id="611" r:id="rId31"/>
    <p:sldId id="618" r:id="rId32"/>
    <p:sldId id="612" r:id="rId33"/>
    <p:sldId id="523" r:id="rId34"/>
    <p:sldId id="506" r:id="rId35"/>
    <p:sldId id="520" r:id="rId36"/>
    <p:sldId id="528" r:id="rId37"/>
    <p:sldId id="572" r:id="rId38"/>
    <p:sldId id="513" r:id="rId39"/>
    <p:sldId id="524" r:id="rId40"/>
    <p:sldId id="515" r:id="rId41"/>
    <p:sldId id="519" r:id="rId42"/>
    <p:sldId id="546" r:id="rId43"/>
    <p:sldId id="668" r:id="rId44"/>
    <p:sldId id="669" r:id="rId45"/>
    <p:sldId id="641" r:id="rId46"/>
    <p:sldId id="663" r:id="rId47"/>
    <p:sldId id="766" r:id="rId48"/>
    <p:sldId id="346" r:id="rId49"/>
    <p:sldId id="824" r:id="rId50"/>
    <p:sldId id="804" r:id="rId51"/>
    <p:sldId id="805" r:id="rId52"/>
    <p:sldId id="806" r:id="rId53"/>
    <p:sldId id="807" r:id="rId54"/>
    <p:sldId id="808" r:id="rId55"/>
    <p:sldId id="809" r:id="rId56"/>
    <p:sldId id="811" r:id="rId57"/>
    <p:sldId id="812" r:id="rId58"/>
    <p:sldId id="814" r:id="rId59"/>
    <p:sldId id="830" r:id="rId60"/>
    <p:sldId id="831" r:id="rId61"/>
    <p:sldId id="815" r:id="rId62"/>
    <p:sldId id="816" r:id="rId63"/>
    <p:sldId id="817" r:id="rId64"/>
    <p:sldId id="818" r:id="rId65"/>
    <p:sldId id="819" r:id="rId66"/>
    <p:sldId id="820" r:id="rId67"/>
    <p:sldId id="832" r:id="rId68"/>
    <p:sldId id="834" r:id="rId69"/>
    <p:sldId id="821" r:id="rId70"/>
    <p:sldId id="822" r:id="rId71"/>
    <p:sldId id="813" r:id="rId72"/>
    <p:sldId id="823" r:id="rId73"/>
    <p:sldId id="825" r:id="rId74"/>
    <p:sldId id="826" r:id="rId75"/>
  </p:sldIdLst>
  <p:sldSz cx="9144000" cy="6858000" type="screen4x3"/>
  <p:notesSz cx="7099300" cy="10234613"/>
  <p:defaultTextStyle>
    <a:defPPr>
      <a:defRPr lang="zh-TW"/>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FF6600"/>
    <a:srgbClr val="FF505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14" autoAdjust="0"/>
    <p:restoredTop sz="90467" autoAdjust="0"/>
  </p:normalViewPr>
  <p:slideViewPr>
    <p:cSldViewPr>
      <p:cViewPr varScale="1">
        <p:scale>
          <a:sx n="105" d="100"/>
          <a:sy n="105" d="100"/>
        </p:scale>
        <p:origin x="1740" y="102"/>
      </p:cViewPr>
      <p:guideLst>
        <p:guide orient="horz" pos="2160"/>
        <p:guide pos="2880"/>
      </p:guideLst>
    </p:cSldViewPr>
  </p:slideViewPr>
  <p:outlineViewPr>
    <p:cViewPr>
      <p:scale>
        <a:sx n="33" d="100"/>
        <a:sy n="33" d="100"/>
      </p:scale>
      <p:origin x="0" y="40980"/>
    </p:cViewPr>
  </p:outlineViewPr>
  <p:notesTextViewPr>
    <p:cViewPr>
      <p:scale>
        <a:sx n="100" d="100"/>
        <a:sy n="100" d="100"/>
      </p:scale>
      <p:origin x="0" y="0"/>
    </p:cViewPr>
  </p:notesTextViewPr>
  <p:sorterViewPr>
    <p:cViewPr>
      <p:scale>
        <a:sx n="90" d="100"/>
        <a:sy n="90" d="100"/>
      </p:scale>
      <p:origin x="0" y="0"/>
    </p:cViewPr>
  </p:sorterViewPr>
  <p:notesViewPr>
    <p:cSldViewPr>
      <p:cViewPr varScale="1">
        <p:scale>
          <a:sx n="62" d="100"/>
          <a:sy n="62" d="100"/>
        </p:scale>
        <p:origin x="-1668" y="-85"/>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2CFE60-CB21-4BF7-B58F-0E6244F8CD74}" type="doc">
      <dgm:prSet loTypeId="urn:microsoft.com/office/officeart/2008/layout/VerticalCurvedList" loCatId="list" qsTypeId="urn:microsoft.com/office/officeart/2005/8/quickstyle/simple2" qsCatId="simple" csTypeId="urn:microsoft.com/office/officeart/2005/8/colors/accent4_4" csCatId="accent4" phldr="1"/>
      <dgm:spPr/>
      <dgm:t>
        <a:bodyPr/>
        <a:lstStyle/>
        <a:p>
          <a:endParaRPr lang="zh-TW" altLang="en-US"/>
        </a:p>
      </dgm:t>
    </dgm:pt>
    <dgm:pt modelId="{EB06EEDD-6A85-4622-9A5A-3AC1E5B017D3}">
      <dgm:prSet custT="1"/>
      <dgm:spPr/>
      <dgm:t>
        <a:bodyPr/>
        <a:lstStyle/>
        <a:p>
          <a:pPr rtl="0"/>
          <a:r>
            <a:rPr lang="zh-TW" sz="2200" b="1" dirty="0" smtClean="0">
              <a:latin typeface="標楷體" pitchFamily="65" charset="-120"/>
              <a:ea typeface="標楷體" pitchFamily="65" charset="-120"/>
            </a:rPr>
            <a:t>國立屏東科技大學資管系教授</a:t>
          </a:r>
          <a:endParaRPr lang="en-US" altLang="zh-TW" sz="2200" b="1" dirty="0" smtClean="0">
            <a:latin typeface="標楷體" pitchFamily="65" charset="-120"/>
            <a:ea typeface="標楷體" pitchFamily="65" charset="-120"/>
          </a:endParaRPr>
        </a:p>
        <a:p>
          <a:pPr rtl="0"/>
          <a:r>
            <a:rPr lang="en-US" sz="2200" b="1" dirty="0" smtClean="0">
              <a:latin typeface="標楷體" pitchFamily="65" charset="-120"/>
              <a:ea typeface="標楷體" pitchFamily="65" charset="-120"/>
            </a:rPr>
            <a:t>(</a:t>
          </a:r>
          <a:r>
            <a:rPr lang="zh-TW" sz="2200" b="1" dirty="0" smtClean="0">
              <a:latin typeface="標楷體" pitchFamily="65" charset="-120"/>
              <a:ea typeface="標楷體" pitchFamily="65" charset="-120"/>
            </a:rPr>
            <a:t>電腦科學博士</a:t>
          </a:r>
          <a:r>
            <a:rPr lang="en-US" sz="2200" b="1" dirty="0" smtClean="0">
              <a:latin typeface="標楷體" pitchFamily="65" charset="-120"/>
              <a:ea typeface="標楷體" pitchFamily="65" charset="-120"/>
            </a:rPr>
            <a:t>) </a:t>
          </a:r>
          <a:r>
            <a:rPr lang="zh-TW" altLang="en-US" sz="2200" b="1" dirty="0" smtClean="0">
              <a:latin typeface="標楷體" pitchFamily="65" charset="-120"/>
              <a:ea typeface="標楷體" pitchFamily="65" charset="-120"/>
            </a:rPr>
            <a:t>蔡正發教授</a:t>
          </a:r>
          <a:endParaRPr lang="zh-TW" altLang="en-US" sz="2200" dirty="0">
            <a:latin typeface="標楷體" pitchFamily="65" charset="-120"/>
            <a:ea typeface="標楷體" pitchFamily="65" charset="-120"/>
          </a:endParaRPr>
        </a:p>
      </dgm:t>
    </dgm:pt>
    <dgm:pt modelId="{905E49AA-8551-49BF-960A-5ACB65A2E1EF}" type="parTrans" cxnId="{972BCE44-8355-436A-9AE1-C5D687E469D6}">
      <dgm:prSet/>
      <dgm:spPr/>
      <dgm:t>
        <a:bodyPr/>
        <a:lstStyle/>
        <a:p>
          <a:endParaRPr lang="zh-TW" altLang="en-US"/>
        </a:p>
      </dgm:t>
    </dgm:pt>
    <dgm:pt modelId="{35556F36-B32E-43C2-B57C-8554DA8CE089}" type="sibTrans" cxnId="{972BCE44-8355-436A-9AE1-C5D687E469D6}">
      <dgm:prSet/>
      <dgm:spPr/>
      <dgm:t>
        <a:bodyPr/>
        <a:lstStyle/>
        <a:p>
          <a:endParaRPr lang="zh-TW" altLang="en-US"/>
        </a:p>
      </dgm:t>
    </dgm:pt>
    <dgm:pt modelId="{8DB5BF54-EE71-41D1-8A34-16EF15078BF2}">
      <dgm:prSet/>
      <dgm:spPr/>
      <dgm:t>
        <a:bodyPr/>
        <a:lstStyle/>
        <a:p>
          <a:pPr rtl="0"/>
          <a:r>
            <a:rPr lang="zh-TW" b="1" dirty="0" smtClean="0">
              <a:solidFill>
                <a:srgbClr val="FF9933"/>
              </a:solidFill>
              <a:effectLst>
                <a:outerShdw blurRad="38100" dist="38100" dir="2700000" algn="tl">
                  <a:srgbClr val="000000">
                    <a:alpha val="43137"/>
                  </a:srgbClr>
                </a:outerShdw>
              </a:effectLst>
              <a:latin typeface="標楷體" pitchFamily="65" charset="-120"/>
              <a:ea typeface="標楷體" pitchFamily="65" charset="-120"/>
            </a:rPr>
            <a:t>中華民國網路智能學會理事</a:t>
          </a:r>
          <a:endParaRPr lang="zh-TW" b="1" dirty="0">
            <a:solidFill>
              <a:srgbClr val="FF9933"/>
            </a:solidFill>
            <a:effectLst>
              <a:outerShdw blurRad="38100" dist="38100" dir="2700000" algn="tl">
                <a:srgbClr val="000000">
                  <a:alpha val="43137"/>
                </a:srgbClr>
              </a:outerShdw>
            </a:effectLst>
            <a:latin typeface="標楷體" pitchFamily="65" charset="-120"/>
            <a:ea typeface="標楷體" pitchFamily="65" charset="-120"/>
          </a:endParaRPr>
        </a:p>
      </dgm:t>
    </dgm:pt>
    <dgm:pt modelId="{910E4B43-EE0E-4A1C-BEE9-D9AF4BEB7D0D}" type="parTrans" cxnId="{17627E2E-BDD2-4F53-AB94-B194D835F88E}">
      <dgm:prSet/>
      <dgm:spPr/>
      <dgm:t>
        <a:bodyPr/>
        <a:lstStyle/>
        <a:p>
          <a:endParaRPr lang="zh-TW" altLang="en-US"/>
        </a:p>
      </dgm:t>
    </dgm:pt>
    <dgm:pt modelId="{1361A7C6-0156-4689-B662-81E014ECE64E}" type="sibTrans" cxnId="{17627E2E-BDD2-4F53-AB94-B194D835F88E}">
      <dgm:prSet/>
      <dgm:spPr/>
      <dgm:t>
        <a:bodyPr/>
        <a:lstStyle/>
        <a:p>
          <a:endParaRPr lang="zh-TW" altLang="en-US"/>
        </a:p>
      </dgm:t>
    </dgm:pt>
    <dgm:pt modelId="{B5E0A33F-2B90-4034-BD66-7E60687A71E3}">
      <dgm:prSet/>
      <dgm:spPr/>
      <dgm:t>
        <a:bodyPr/>
        <a:lstStyle/>
        <a:p>
          <a:pPr marL="0" marR="0" indent="0" defTabSz="914400" rtl="0" eaLnBrk="1" fontAlgn="auto" latinLnBrk="0" hangingPunct="1">
            <a:lnSpc>
              <a:spcPct val="100000"/>
            </a:lnSpc>
            <a:spcBef>
              <a:spcPts val="0"/>
            </a:spcBef>
            <a:spcAft>
              <a:spcPts val="0"/>
            </a:spcAft>
            <a:buClrTx/>
            <a:buSzTx/>
            <a:buFontTx/>
            <a:buNone/>
            <a:tabLst/>
            <a:defRPr/>
          </a:pPr>
          <a:r>
            <a:rPr lang="zh-TW" b="1" dirty="0" smtClean="0">
              <a:solidFill>
                <a:srgbClr val="002060"/>
              </a:solidFill>
              <a:effectLst>
                <a:outerShdw blurRad="38100" dist="38100" dir="2700000" algn="tl">
                  <a:srgbClr val="000000">
                    <a:alpha val="43137"/>
                  </a:srgbClr>
                </a:outerShdw>
              </a:effectLst>
              <a:latin typeface="標楷體" pitchFamily="65" charset="-120"/>
              <a:ea typeface="標楷體" pitchFamily="65" charset="-120"/>
            </a:rPr>
            <a:t>中華民國模糊控制學會理事</a:t>
          </a:r>
          <a:endParaRPr lang="zh-TW" altLang="zh-TW" dirty="0" smtClean="0">
            <a:solidFill>
              <a:srgbClr val="002060"/>
            </a:solidFill>
            <a:effectLst>
              <a:outerShdw blurRad="38100" dist="38100" dir="2700000" algn="tl">
                <a:srgbClr val="000000">
                  <a:alpha val="43137"/>
                </a:srgbClr>
              </a:outerShdw>
            </a:effectLst>
            <a:latin typeface="標楷體" pitchFamily="65" charset="-120"/>
            <a:ea typeface="標楷體" pitchFamily="65" charset="-120"/>
          </a:endParaRPr>
        </a:p>
      </dgm:t>
    </dgm:pt>
    <dgm:pt modelId="{54718B09-0C5A-4EC6-8621-FD4EB6578DF3}" type="parTrans" cxnId="{0E540193-7F2B-42CD-995A-D8CE18E55765}">
      <dgm:prSet/>
      <dgm:spPr/>
      <dgm:t>
        <a:bodyPr/>
        <a:lstStyle/>
        <a:p>
          <a:endParaRPr lang="zh-TW" altLang="en-US"/>
        </a:p>
      </dgm:t>
    </dgm:pt>
    <dgm:pt modelId="{55F10E44-8824-47E0-8622-5B87765134A0}" type="sibTrans" cxnId="{0E540193-7F2B-42CD-995A-D8CE18E55765}">
      <dgm:prSet/>
      <dgm:spPr/>
      <dgm:t>
        <a:bodyPr/>
        <a:lstStyle/>
        <a:p>
          <a:endParaRPr lang="zh-TW" altLang="en-US"/>
        </a:p>
      </dgm:t>
    </dgm:pt>
    <dgm:pt modelId="{3A455690-DAC6-403B-886F-1F69CE5DF6FD}">
      <dgm:prSet/>
      <dgm:spPr/>
      <dgm:t>
        <a:bodyPr/>
        <a:lstStyle/>
        <a:p>
          <a:pPr rtl="0"/>
          <a:r>
            <a:rPr lang="zh-TW" altLang="en-US" b="1" dirty="0" smtClean="0">
              <a:latin typeface="+mj-ea"/>
              <a:ea typeface="+mj-ea"/>
            </a:rPr>
            <a:t>       </a:t>
          </a:r>
          <a:r>
            <a:rPr lang="zh-TW" b="1" dirty="0" smtClean="0">
              <a:solidFill>
                <a:srgbClr val="FF0000"/>
              </a:solidFill>
              <a:effectLst>
                <a:outerShdw blurRad="38100" dist="38100" dir="2700000" algn="tl">
                  <a:srgbClr val="000000">
                    <a:alpha val="43137"/>
                  </a:srgbClr>
                </a:outerShdw>
              </a:effectLst>
              <a:latin typeface="標楷體" pitchFamily="65" charset="-120"/>
              <a:ea typeface="標楷體" pitchFamily="65" charset="-120"/>
            </a:rPr>
            <a:t>中華民國高普考資訊類典試委員</a:t>
          </a:r>
          <a:endParaRPr lang="zh-TW" b="1" dirty="0">
            <a:solidFill>
              <a:srgbClr val="FF0000"/>
            </a:solidFill>
            <a:effectLst>
              <a:outerShdw blurRad="38100" dist="38100" dir="2700000" algn="tl">
                <a:srgbClr val="000000">
                  <a:alpha val="43137"/>
                </a:srgbClr>
              </a:outerShdw>
            </a:effectLst>
            <a:latin typeface="標楷體" pitchFamily="65" charset="-120"/>
            <a:ea typeface="標楷體" pitchFamily="65" charset="-120"/>
          </a:endParaRPr>
        </a:p>
      </dgm:t>
    </dgm:pt>
    <dgm:pt modelId="{400F9476-CC4F-4F33-905A-31CFD39A901F}" type="parTrans" cxnId="{1B9958A4-8912-4850-8107-D1FADF6C12D7}">
      <dgm:prSet/>
      <dgm:spPr/>
      <dgm:t>
        <a:bodyPr/>
        <a:lstStyle/>
        <a:p>
          <a:endParaRPr lang="zh-TW" altLang="en-US"/>
        </a:p>
      </dgm:t>
    </dgm:pt>
    <dgm:pt modelId="{4EE980A3-D3C4-4643-815F-FD80C4A2F403}" type="sibTrans" cxnId="{1B9958A4-8912-4850-8107-D1FADF6C12D7}">
      <dgm:prSet/>
      <dgm:spPr/>
      <dgm:t>
        <a:bodyPr/>
        <a:lstStyle/>
        <a:p>
          <a:endParaRPr lang="zh-TW" altLang="en-US"/>
        </a:p>
      </dgm:t>
    </dgm:pt>
    <dgm:pt modelId="{501F021C-FA3D-4483-87AD-48B01BB81176}">
      <dgm:prSet/>
      <dgm:spPr/>
      <dgm:t>
        <a:bodyPr/>
        <a:lstStyle/>
        <a:p>
          <a:pPr marL="0" marR="0" indent="0" defTabSz="914400" rtl="0" eaLnBrk="1" fontAlgn="auto" latinLnBrk="0" hangingPunct="1">
            <a:lnSpc>
              <a:spcPct val="100000"/>
            </a:lnSpc>
            <a:spcBef>
              <a:spcPts val="0"/>
            </a:spcBef>
            <a:spcAft>
              <a:spcPts val="0"/>
            </a:spcAft>
            <a:buClrTx/>
            <a:buSzTx/>
            <a:buFontTx/>
            <a:buNone/>
            <a:tabLst/>
            <a:defRPr/>
          </a:pPr>
          <a:r>
            <a:rPr lang="zh-TW" b="1" dirty="0" smtClean="0">
              <a:solidFill>
                <a:srgbClr val="7030A0"/>
              </a:solidFill>
              <a:effectLst>
                <a:outerShdw blurRad="38100" dist="38100" dir="2700000" algn="tl">
                  <a:srgbClr val="000000">
                    <a:alpha val="43137"/>
                  </a:srgbClr>
                </a:outerShdw>
              </a:effectLst>
              <a:latin typeface="標楷體" pitchFamily="65" charset="-120"/>
              <a:ea typeface="標楷體" pitchFamily="65" charset="-120"/>
            </a:rPr>
            <a:t>行政院國科會、經濟部、勞委會計劃主持人</a:t>
          </a:r>
          <a:endParaRPr lang="zh-TW" altLang="zh-TW" b="1" dirty="0" smtClean="0">
            <a:solidFill>
              <a:srgbClr val="7030A0"/>
            </a:solidFill>
            <a:effectLst>
              <a:outerShdw blurRad="38100" dist="38100" dir="2700000" algn="tl">
                <a:srgbClr val="000000">
                  <a:alpha val="43137"/>
                </a:srgbClr>
              </a:outerShdw>
            </a:effectLst>
            <a:latin typeface="標楷體" pitchFamily="65" charset="-120"/>
            <a:ea typeface="標楷體" pitchFamily="65" charset="-120"/>
          </a:endParaRPr>
        </a:p>
      </dgm:t>
    </dgm:pt>
    <dgm:pt modelId="{4F613E5C-9756-414F-AB20-84F71B0AA904}" type="parTrans" cxnId="{49FE2750-F241-4423-8C70-7B93378AC09E}">
      <dgm:prSet/>
      <dgm:spPr/>
      <dgm:t>
        <a:bodyPr/>
        <a:lstStyle/>
        <a:p>
          <a:endParaRPr lang="zh-TW" altLang="en-US"/>
        </a:p>
      </dgm:t>
    </dgm:pt>
    <dgm:pt modelId="{2291C2AB-6838-409B-A816-32A6AA92C67F}" type="sibTrans" cxnId="{49FE2750-F241-4423-8C70-7B93378AC09E}">
      <dgm:prSet/>
      <dgm:spPr/>
      <dgm:t>
        <a:bodyPr/>
        <a:lstStyle/>
        <a:p>
          <a:endParaRPr lang="zh-TW" altLang="en-US"/>
        </a:p>
      </dgm:t>
    </dgm:pt>
    <dgm:pt modelId="{61E14697-4595-41CD-B9E0-6BB4C29DC1EB}" type="pres">
      <dgm:prSet presAssocID="{832CFE60-CB21-4BF7-B58F-0E6244F8CD74}" presName="Name0" presStyleCnt="0">
        <dgm:presLayoutVars>
          <dgm:chMax val="7"/>
          <dgm:chPref val="7"/>
          <dgm:dir/>
        </dgm:presLayoutVars>
      </dgm:prSet>
      <dgm:spPr/>
      <dgm:t>
        <a:bodyPr/>
        <a:lstStyle/>
        <a:p>
          <a:endParaRPr lang="zh-TW" altLang="en-US"/>
        </a:p>
      </dgm:t>
    </dgm:pt>
    <dgm:pt modelId="{389140EE-8634-4776-8295-FD87A1563EA8}" type="pres">
      <dgm:prSet presAssocID="{832CFE60-CB21-4BF7-B58F-0E6244F8CD74}" presName="Name1" presStyleCnt="0"/>
      <dgm:spPr/>
      <dgm:t>
        <a:bodyPr/>
        <a:lstStyle/>
        <a:p>
          <a:endParaRPr lang="zh-TW" altLang="en-US"/>
        </a:p>
      </dgm:t>
    </dgm:pt>
    <dgm:pt modelId="{F5196D0D-72A4-4574-94C6-F5DF129A3B37}" type="pres">
      <dgm:prSet presAssocID="{832CFE60-CB21-4BF7-B58F-0E6244F8CD74}" presName="cycle" presStyleCnt="0"/>
      <dgm:spPr/>
      <dgm:t>
        <a:bodyPr/>
        <a:lstStyle/>
        <a:p>
          <a:endParaRPr lang="zh-TW" altLang="en-US"/>
        </a:p>
      </dgm:t>
    </dgm:pt>
    <dgm:pt modelId="{337A6871-DBEA-46FC-B14C-35D10E9447FA}" type="pres">
      <dgm:prSet presAssocID="{832CFE60-CB21-4BF7-B58F-0E6244F8CD74}" presName="srcNode" presStyleLbl="node1" presStyleIdx="0" presStyleCnt="5"/>
      <dgm:spPr/>
      <dgm:t>
        <a:bodyPr/>
        <a:lstStyle/>
        <a:p>
          <a:endParaRPr lang="zh-TW" altLang="en-US"/>
        </a:p>
      </dgm:t>
    </dgm:pt>
    <dgm:pt modelId="{E8C36673-FA7A-4060-8B0D-63884A549B6F}" type="pres">
      <dgm:prSet presAssocID="{832CFE60-CB21-4BF7-B58F-0E6244F8CD74}" presName="conn" presStyleLbl="parChTrans1D2" presStyleIdx="0" presStyleCnt="1"/>
      <dgm:spPr/>
      <dgm:t>
        <a:bodyPr/>
        <a:lstStyle/>
        <a:p>
          <a:endParaRPr lang="zh-TW" altLang="en-US"/>
        </a:p>
      </dgm:t>
    </dgm:pt>
    <dgm:pt modelId="{C646213F-2ADF-4642-B610-9D504CA67B3F}" type="pres">
      <dgm:prSet presAssocID="{832CFE60-CB21-4BF7-B58F-0E6244F8CD74}" presName="extraNode" presStyleLbl="node1" presStyleIdx="0" presStyleCnt="5"/>
      <dgm:spPr/>
      <dgm:t>
        <a:bodyPr/>
        <a:lstStyle/>
        <a:p>
          <a:endParaRPr lang="zh-TW" altLang="en-US"/>
        </a:p>
      </dgm:t>
    </dgm:pt>
    <dgm:pt modelId="{F9747440-4809-4638-9C2C-01A6027CD404}" type="pres">
      <dgm:prSet presAssocID="{832CFE60-CB21-4BF7-B58F-0E6244F8CD74}" presName="dstNode" presStyleLbl="node1" presStyleIdx="0" presStyleCnt="5"/>
      <dgm:spPr/>
      <dgm:t>
        <a:bodyPr/>
        <a:lstStyle/>
        <a:p>
          <a:endParaRPr lang="zh-TW" altLang="en-US"/>
        </a:p>
      </dgm:t>
    </dgm:pt>
    <dgm:pt modelId="{534E4AF8-9463-4958-81C3-47CBB8344179}" type="pres">
      <dgm:prSet presAssocID="{EB06EEDD-6A85-4622-9A5A-3AC1E5B017D3}" presName="text_1" presStyleLbl="node1" presStyleIdx="0" presStyleCnt="5">
        <dgm:presLayoutVars>
          <dgm:bulletEnabled val="1"/>
        </dgm:presLayoutVars>
      </dgm:prSet>
      <dgm:spPr/>
      <dgm:t>
        <a:bodyPr/>
        <a:lstStyle/>
        <a:p>
          <a:endParaRPr lang="zh-TW" altLang="en-US"/>
        </a:p>
      </dgm:t>
    </dgm:pt>
    <dgm:pt modelId="{EC646CEC-4776-44A9-A2D6-5989D4BD02B1}" type="pres">
      <dgm:prSet presAssocID="{EB06EEDD-6A85-4622-9A5A-3AC1E5B017D3}" presName="accent_1" presStyleCnt="0"/>
      <dgm:spPr/>
      <dgm:t>
        <a:bodyPr/>
        <a:lstStyle/>
        <a:p>
          <a:endParaRPr lang="zh-TW" altLang="en-US"/>
        </a:p>
      </dgm:t>
    </dgm:pt>
    <dgm:pt modelId="{AF36D82E-BCBA-438B-9DCA-AD4B8BF0A24E}" type="pres">
      <dgm:prSet presAssocID="{EB06EEDD-6A85-4622-9A5A-3AC1E5B017D3}" presName="accentRepeatNode" presStyleLbl="solidFgAcc1" presStyleIdx="0" presStyleCnt="5"/>
      <dgm:spPr/>
      <dgm:t>
        <a:bodyPr/>
        <a:lstStyle/>
        <a:p>
          <a:endParaRPr lang="zh-TW" altLang="en-US"/>
        </a:p>
      </dgm:t>
    </dgm:pt>
    <dgm:pt modelId="{E3CB3DE5-4F19-41C8-9B10-3BAB781FE574}" type="pres">
      <dgm:prSet presAssocID="{8DB5BF54-EE71-41D1-8A34-16EF15078BF2}" presName="text_2" presStyleLbl="node1" presStyleIdx="1" presStyleCnt="5">
        <dgm:presLayoutVars>
          <dgm:bulletEnabled val="1"/>
        </dgm:presLayoutVars>
      </dgm:prSet>
      <dgm:spPr/>
      <dgm:t>
        <a:bodyPr/>
        <a:lstStyle/>
        <a:p>
          <a:endParaRPr lang="zh-TW" altLang="en-US"/>
        </a:p>
      </dgm:t>
    </dgm:pt>
    <dgm:pt modelId="{77621D7E-4012-4334-9FD0-FC3DFCDCB4E3}" type="pres">
      <dgm:prSet presAssocID="{8DB5BF54-EE71-41D1-8A34-16EF15078BF2}" presName="accent_2" presStyleCnt="0"/>
      <dgm:spPr/>
      <dgm:t>
        <a:bodyPr/>
        <a:lstStyle/>
        <a:p>
          <a:endParaRPr lang="zh-TW" altLang="en-US"/>
        </a:p>
      </dgm:t>
    </dgm:pt>
    <dgm:pt modelId="{E43F5BEA-1099-4762-ACE1-FE71C95D40EA}" type="pres">
      <dgm:prSet presAssocID="{8DB5BF54-EE71-41D1-8A34-16EF15078BF2}" presName="accentRepeatNode" presStyleLbl="solidFgAcc1" presStyleIdx="1" presStyleCnt="5"/>
      <dgm:spPr/>
      <dgm:t>
        <a:bodyPr/>
        <a:lstStyle/>
        <a:p>
          <a:endParaRPr lang="zh-TW" altLang="en-US"/>
        </a:p>
      </dgm:t>
    </dgm:pt>
    <dgm:pt modelId="{A831A3BF-B64C-47FE-8B56-F51A2859D142}" type="pres">
      <dgm:prSet presAssocID="{B5E0A33F-2B90-4034-BD66-7E60687A71E3}" presName="text_3" presStyleLbl="node1" presStyleIdx="2" presStyleCnt="5">
        <dgm:presLayoutVars>
          <dgm:bulletEnabled val="1"/>
        </dgm:presLayoutVars>
      </dgm:prSet>
      <dgm:spPr/>
      <dgm:t>
        <a:bodyPr/>
        <a:lstStyle/>
        <a:p>
          <a:endParaRPr lang="zh-TW" altLang="en-US"/>
        </a:p>
      </dgm:t>
    </dgm:pt>
    <dgm:pt modelId="{A689BFAD-CE67-43EB-BB2F-2A6DA25E1A94}" type="pres">
      <dgm:prSet presAssocID="{B5E0A33F-2B90-4034-BD66-7E60687A71E3}" presName="accent_3" presStyleCnt="0"/>
      <dgm:spPr/>
      <dgm:t>
        <a:bodyPr/>
        <a:lstStyle/>
        <a:p>
          <a:endParaRPr lang="zh-TW" altLang="en-US"/>
        </a:p>
      </dgm:t>
    </dgm:pt>
    <dgm:pt modelId="{AEF48373-18E8-4770-AD13-98DA14A6276B}" type="pres">
      <dgm:prSet presAssocID="{B5E0A33F-2B90-4034-BD66-7E60687A71E3}" presName="accentRepeatNode" presStyleLbl="solidFgAcc1" presStyleIdx="2" presStyleCnt="5"/>
      <dgm:spPr/>
      <dgm:t>
        <a:bodyPr/>
        <a:lstStyle/>
        <a:p>
          <a:endParaRPr lang="zh-TW" altLang="en-US"/>
        </a:p>
      </dgm:t>
    </dgm:pt>
    <dgm:pt modelId="{197609C0-D9AC-4F72-B9E7-827D58C88C55}" type="pres">
      <dgm:prSet presAssocID="{501F021C-FA3D-4483-87AD-48B01BB81176}" presName="text_4" presStyleLbl="node1" presStyleIdx="3" presStyleCnt="5">
        <dgm:presLayoutVars>
          <dgm:bulletEnabled val="1"/>
        </dgm:presLayoutVars>
      </dgm:prSet>
      <dgm:spPr/>
      <dgm:t>
        <a:bodyPr/>
        <a:lstStyle/>
        <a:p>
          <a:endParaRPr lang="zh-TW" altLang="en-US"/>
        </a:p>
      </dgm:t>
    </dgm:pt>
    <dgm:pt modelId="{26131A11-1B6A-4E82-B665-50C6C524E674}" type="pres">
      <dgm:prSet presAssocID="{501F021C-FA3D-4483-87AD-48B01BB81176}" presName="accent_4" presStyleCnt="0"/>
      <dgm:spPr/>
      <dgm:t>
        <a:bodyPr/>
        <a:lstStyle/>
        <a:p>
          <a:endParaRPr lang="zh-TW" altLang="en-US"/>
        </a:p>
      </dgm:t>
    </dgm:pt>
    <dgm:pt modelId="{9BDBE4C7-580E-4A31-928C-D503C8926A74}" type="pres">
      <dgm:prSet presAssocID="{501F021C-FA3D-4483-87AD-48B01BB81176}" presName="accentRepeatNode" presStyleLbl="solidFgAcc1" presStyleIdx="3" presStyleCnt="5"/>
      <dgm:spPr/>
      <dgm:t>
        <a:bodyPr/>
        <a:lstStyle/>
        <a:p>
          <a:endParaRPr lang="zh-TW" altLang="en-US"/>
        </a:p>
      </dgm:t>
    </dgm:pt>
    <dgm:pt modelId="{EF999498-5619-483C-A7F4-93EE16F0836F}" type="pres">
      <dgm:prSet presAssocID="{3A455690-DAC6-403B-886F-1F69CE5DF6FD}" presName="text_5" presStyleLbl="node1" presStyleIdx="4" presStyleCnt="5">
        <dgm:presLayoutVars>
          <dgm:bulletEnabled val="1"/>
        </dgm:presLayoutVars>
      </dgm:prSet>
      <dgm:spPr/>
      <dgm:t>
        <a:bodyPr/>
        <a:lstStyle/>
        <a:p>
          <a:endParaRPr lang="zh-TW" altLang="en-US"/>
        </a:p>
      </dgm:t>
    </dgm:pt>
    <dgm:pt modelId="{DD907F7D-9CF4-40DE-A63B-002DB83B8025}" type="pres">
      <dgm:prSet presAssocID="{3A455690-DAC6-403B-886F-1F69CE5DF6FD}" presName="accent_5" presStyleCnt="0"/>
      <dgm:spPr/>
      <dgm:t>
        <a:bodyPr/>
        <a:lstStyle/>
        <a:p>
          <a:endParaRPr lang="zh-TW" altLang="en-US"/>
        </a:p>
      </dgm:t>
    </dgm:pt>
    <dgm:pt modelId="{CF6E1A69-8642-4DFA-9F8B-3F901941E484}" type="pres">
      <dgm:prSet presAssocID="{3A455690-DAC6-403B-886F-1F69CE5DF6FD}" presName="accentRepeatNode" presStyleLbl="solidFgAcc1" presStyleIdx="4" presStyleCnt="5"/>
      <dgm:spPr/>
      <dgm:t>
        <a:bodyPr/>
        <a:lstStyle/>
        <a:p>
          <a:endParaRPr lang="zh-TW" altLang="en-US"/>
        </a:p>
      </dgm:t>
    </dgm:pt>
  </dgm:ptLst>
  <dgm:cxnLst>
    <dgm:cxn modelId="{8F22FA2F-A854-42EB-B775-A29424514DBF}" type="presOf" srcId="{8DB5BF54-EE71-41D1-8A34-16EF15078BF2}" destId="{E3CB3DE5-4F19-41C8-9B10-3BAB781FE574}" srcOrd="0" destOrd="0" presId="urn:microsoft.com/office/officeart/2008/layout/VerticalCurvedList"/>
    <dgm:cxn modelId="{17627E2E-BDD2-4F53-AB94-B194D835F88E}" srcId="{832CFE60-CB21-4BF7-B58F-0E6244F8CD74}" destId="{8DB5BF54-EE71-41D1-8A34-16EF15078BF2}" srcOrd="1" destOrd="0" parTransId="{910E4B43-EE0E-4A1C-BEE9-D9AF4BEB7D0D}" sibTransId="{1361A7C6-0156-4689-B662-81E014ECE64E}"/>
    <dgm:cxn modelId="{6F61872A-A9DC-43C7-BB58-E8736A949732}" type="presOf" srcId="{35556F36-B32E-43C2-B57C-8554DA8CE089}" destId="{E8C36673-FA7A-4060-8B0D-63884A549B6F}" srcOrd="0" destOrd="0" presId="urn:microsoft.com/office/officeart/2008/layout/VerticalCurvedList"/>
    <dgm:cxn modelId="{49FE2750-F241-4423-8C70-7B93378AC09E}" srcId="{832CFE60-CB21-4BF7-B58F-0E6244F8CD74}" destId="{501F021C-FA3D-4483-87AD-48B01BB81176}" srcOrd="3" destOrd="0" parTransId="{4F613E5C-9756-414F-AB20-84F71B0AA904}" sibTransId="{2291C2AB-6838-409B-A816-32A6AA92C67F}"/>
    <dgm:cxn modelId="{9A4AB5BE-D63F-4DD9-B61C-633FF89C8309}" type="presOf" srcId="{832CFE60-CB21-4BF7-B58F-0E6244F8CD74}" destId="{61E14697-4595-41CD-B9E0-6BB4C29DC1EB}" srcOrd="0" destOrd="0" presId="urn:microsoft.com/office/officeart/2008/layout/VerticalCurvedList"/>
    <dgm:cxn modelId="{B13C9D54-EAFE-48E8-9B87-181F55739780}" type="presOf" srcId="{501F021C-FA3D-4483-87AD-48B01BB81176}" destId="{197609C0-D9AC-4F72-B9E7-827D58C88C55}" srcOrd="0" destOrd="0" presId="urn:microsoft.com/office/officeart/2008/layout/VerticalCurvedList"/>
    <dgm:cxn modelId="{0E540193-7F2B-42CD-995A-D8CE18E55765}" srcId="{832CFE60-CB21-4BF7-B58F-0E6244F8CD74}" destId="{B5E0A33F-2B90-4034-BD66-7E60687A71E3}" srcOrd="2" destOrd="0" parTransId="{54718B09-0C5A-4EC6-8621-FD4EB6578DF3}" sibTransId="{55F10E44-8824-47E0-8622-5B87765134A0}"/>
    <dgm:cxn modelId="{19F40D32-040D-4900-8457-4DDC12CF8FAA}" type="presOf" srcId="{EB06EEDD-6A85-4622-9A5A-3AC1E5B017D3}" destId="{534E4AF8-9463-4958-81C3-47CBB8344179}" srcOrd="0" destOrd="0" presId="urn:microsoft.com/office/officeart/2008/layout/VerticalCurvedList"/>
    <dgm:cxn modelId="{57EC4E95-A416-43AA-BED5-AF02A9B274F0}" type="presOf" srcId="{B5E0A33F-2B90-4034-BD66-7E60687A71E3}" destId="{A831A3BF-B64C-47FE-8B56-F51A2859D142}" srcOrd="0" destOrd="0" presId="urn:microsoft.com/office/officeart/2008/layout/VerticalCurvedList"/>
    <dgm:cxn modelId="{972BCE44-8355-436A-9AE1-C5D687E469D6}" srcId="{832CFE60-CB21-4BF7-B58F-0E6244F8CD74}" destId="{EB06EEDD-6A85-4622-9A5A-3AC1E5B017D3}" srcOrd="0" destOrd="0" parTransId="{905E49AA-8551-49BF-960A-5ACB65A2E1EF}" sibTransId="{35556F36-B32E-43C2-B57C-8554DA8CE089}"/>
    <dgm:cxn modelId="{2C4BE4A0-E3DF-41D0-A2A7-DF1E11DFD4E3}" type="presOf" srcId="{3A455690-DAC6-403B-886F-1F69CE5DF6FD}" destId="{EF999498-5619-483C-A7F4-93EE16F0836F}" srcOrd="0" destOrd="0" presId="urn:microsoft.com/office/officeart/2008/layout/VerticalCurvedList"/>
    <dgm:cxn modelId="{1B9958A4-8912-4850-8107-D1FADF6C12D7}" srcId="{832CFE60-CB21-4BF7-B58F-0E6244F8CD74}" destId="{3A455690-DAC6-403B-886F-1F69CE5DF6FD}" srcOrd="4" destOrd="0" parTransId="{400F9476-CC4F-4F33-905A-31CFD39A901F}" sibTransId="{4EE980A3-D3C4-4643-815F-FD80C4A2F403}"/>
    <dgm:cxn modelId="{F29FB00C-6735-4BD0-BC65-C081D009E202}" type="presParOf" srcId="{61E14697-4595-41CD-B9E0-6BB4C29DC1EB}" destId="{389140EE-8634-4776-8295-FD87A1563EA8}" srcOrd="0" destOrd="0" presId="urn:microsoft.com/office/officeart/2008/layout/VerticalCurvedList"/>
    <dgm:cxn modelId="{F4AE4529-C718-4322-8D05-4F914FAB5FF1}" type="presParOf" srcId="{389140EE-8634-4776-8295-FD87A1563EA8}" destId="{F5196D0D-72A4-4574-94C6-F5DF129A3B37}" srcOrd="0" destOrd="0" presId="urn:microsoft.com/office/officeart/2008/layout/VerticalCurvedList"/>
    <dgm:cxn modelId="{322D0ABB-2DD2-49B8-B6B0-D3ED12F9B015}" type="presParOf" srcId="{F5196D0D-72A4-4574-94C6-F5DF129A3B37}" destId="{337A6871-DBEA-46FC-B14C-35D10E9447FA}" srcOrd="0" destOrd="0" presId="urn:microsoft.com/office/officeart/2008/layout/VerticalCurvedList"/>
    <dgm:cxn modelId="{175EB391-622B-47C7-8F0D-90028C13721C}" type="presParOf" srcId="{F5196D0D-72A4-4574-94C6-F5DF129A3B37}" destId="{E8C36673-FA7A-4060-8B0D-63884A549B6F}" srcOrd="1" destOrd="0" presId="urn:microsoft.com/office/officeart/2008/layout/VerticalCurvedList"/>
    <dgm:cxn modelId="{BF410909-399E-43DA-99D4-C726953B1693}" type="presParOf" srcId="{F5196D0D-72A4-4574-94C6-F5DF129A3B37}" destId="{C646213F-2ADF-4642-B610-9D504CA67B3F}" srcOrd="2" destOrd="0" presId="urn:microsoft.com/office/officeart/2008/layout/VerticalCurvedList"/>
    <dgm:cxn modelId="{AC762E51-F4E0-4978-BD99-09FDF7D4A926}" type="presParOf" srcId="{F5196D0D-72A4-4574-94C6-F5DF129A3B37}" destId="{F9747440-4809-4638-9C2C-01A6027CD404}" srcOrd="3" destOrd="0" presId="urn:microsoft.com/office/officeart/2008/layout/VerticalCurvedList"/>
    <dgm:cxn modelId="{7097F11B-F06F-4EAE-ACDE-3B110980A3D2}" type="presParOf" srcId="{389140EE-8634-4776-8295-FD87A1563EA8}" destId="{534E4AF8-9463-4958-81C3-47CBB8344179}" srcOrd="1" destOrd="0" presId="urn:microsoft.com/office/officeart/2008/layout/VerticalCurvedList"/>
    <dgm:cxn modelId="{1F76F17C-1BAF-4F3E-B801-D216E4CAEC0C}" type="presParOf" srcId="{389140EE-8634-4776-8295-FD87A1563EA8}" destId="{EC646CEC-4776-44A9-A2D6-5989D4BD02B1}" srcOrd="2" destOrd="0" presId="urn:microsoft.com/office/officeart/2008/layout/VerticalCurvedList"/>
    <dgm:cxn modelId="{1E799BEC-8063-4164-8D4F-34700B8C15C6}" type="presParOf" srcId="{EC646CEC-4776-44A9-A2D6-5989D4BD02B1}" destId="{AF36D82E-BCBA-438B-9DCA-AD4B8BF0A24E}" srcOrd="0" destOrd="0" presId="urn:microsoft.com/office/officeart/2008/layout/VerticalCurvedList"/>
    <dgm:cxn modelId="{C172D79E-D9C8-4A7D-9559-4352A297AB76}" type="presParOf" srcId="{389140EE-8634-4776-8295-FD87A1563EA8}" destId="{E3CB3DE5-4F19-41C8-9B10-3BAB781FE574}" srcOrd="3" destOrd="0" presId="urn:microsoft.com/office/officeart/2008/layout/VerticalCurvedList"/>
    <dgm:cxn modelId="{94A309E8-4A1E-4D14-9721-975B3E7525E9}" type="presParOf" srcId="{389140EE-8634-4776-8295-FD87A1563EA8}" destId="{77621D7E-4012-4334-9FD0-FC3DFCDCB4E3}" srcOrd="4" destOrd="0" presId="urn:microsoft.com/office/officeart/2008/layout/VerticalCurvedList"/>
    <dgm:cxn modelId="{D9F9C8C4-DD18-442E-8AFE-0F72B0C7BC4F}" type="presParOf" srcId="{77621D7E-4012-4334-9FD0-FC3DFCDCB4E3}" destId="{E43F5BEA-1099-4762-ACE1-FE71C95D40EA}" srcOrd="0" destOrd="0" presId="urn:microsoft.com/office/officeart/2008/layout/VerticalCurvedList"/>
    <dgm:cxn modelId="{42B25556-B7D9-433B-ACD5-9A5E57135700}" type="presParOf" srcId="{389140EE-8634-4776-8295-FD87A1563EA8}" destId="{A831A3BF-B64C-47FE-8B56-F51A2859D142}" srcOrd="5" destOrd="0" presId="urn:microsoft.com/office/officeart/2008/layout/VerticalCurvedList"/>
    <dgm:cxn modelId="{EB792CF1-994D-47EC-B050-BA67FA51DCC4}" type="presParOf" srcId="{389140EE-8634-4776-8295-FD87A1563EA8}" destId="{A689BFAD-CE67-43EB-BB2F-2A6DA25E1A94}" srcOrd="6" destOrd="0" presId="urn:microsoft.com/office/officeart/2008/layout/VerticalCurvedList"/>
    <dgm:cxn modelId="{C5515D3C-9BBF-4668-A514-0D33B8B86B29}" type="presParOf" srcId="{A689BFAD-CE67-43EB-BB2F-2A6DA25E1A94}" destId="{AEF48373-18E8-4770-AD13-98DA14A6276B}" srcOrd="0" destOrd="0" presId="urn:microsoft.com/office/officeart/2008/layout/VerticalCurvedList"/>
    <dgm:cxn modelId="{2885D8BC-7916-48F5-B627-8B6B73D322CC}" type="presParOf" srcId="{389140EE-8634-4776-8295-FD87A1563EA8}" destId="{197609C0-D9AC-4F72-B9E7-827D58C88C55}" srcOrd="7" destOrd="0" presId="urn:microsoft.com/office/officeart/2008/layout/VerticalCurvedList"/>
    <dgm:cxn modelId="{123A69A0-1A70-4042-802A-B69C77B4D998}" type="presParOf" srcId="{389140EE-8634-4776-8295-FD87A1563EA8}" destId="{26131A11-1B6A-4E82-B665-50C6C524E674}" srcOrd="8" destOrd="0" presId="urn:microsoft.com/office/officeart/2008/layout/VerticalCurvedList"/>
    <dgm:cxn modelId="{4DE4A553-60E4-40D7-919A-2C186E758A40}" type="presParOf" srcId="{26131A11-1B6A-4E82-B665-50C6C524E674}" destId="{9BDBE4C7-580E-4A31-928C-D503C8926A74}" srcOrd="0" destOrd="0" presId="urn:microsoft.com/office/officeart/2008/layout/VerticalCurvedList"/>
    <dgm:cxn modelId="{7A785406-BD28-436B-889E-16FBB6339D01}" type="presParOf" srcId="{389140EE-8634-4776-8295-FD87A1563EA8}" destId="{EF999498-5619-483C-A7F4-93EE16F0836F}" srcOrd="9" destOrd="0" presId="urn:microsoft.com/office/officeart/2008/layout/VerticalCurvedList"/>
    <dgm:cxn modelId="{B3675813-76CE-4BEF-8B1D-9FF43FF6EA99}" type="presParOf" srcId="{389140EE-8634-4776-8295-FD87A1563EA8}" destId="{DD907F7D-9CF4-40DE-A63B-002DB83B8025}" srcOrd="10" destOrd="0" presId="urn:microsoft.com/office/officeart/2008/layout/VerticalCurvedList"/>
    <dgm:cxn modelId="{00AC6033-4B94-4A9B-A7BC-9A424FF6A9F0}" type="presParOf" srcId="{DD907F7D-9CF4-40DE-A63B-002DB83B8025}" destId="{CF6E1A69-8642-4DFA-9F8B-3F901941E48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C36673-FA7A-4060-8B0D-63884A549B6F}">
      <dsp:nvSpPr>
        <dsp:cNvPr id="0" name=""/>
        <dsp:cNvSpPr/>
      </dsp:nvSpPr>
      <dsp:spPr>
        <a:xfrm>
          <a:off x="-7460524" y="-1140144"/>
          <a:ext cx="8877641" cy="8877641"/>
        </a:xfrm>
        <a:prstGeom prst="blockArc">
          <a:avLst>
            <a:gd name="adj1" fmla="val 18900000"/>
            <a:gd name="adj2" fmla="val 2700000"/>
            <a:gd name="adj3" fmla="val 243"/>
          </a:avLst>
        </a:prstGeom>
        <a:noFill/>
        <a:ln w="25400" cap="flat" cmpd="sng" algn="ctr">
          <a:solidFill>
            <a:schemeClr val="accent4">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4E4AF8-9463-4958-81C3-47CBB8344179}">
      <dsp:nvSpPr>
        <dsp:cNvPr id="0" name=""/>
        <dsp:cNvSpPr/>
      </dsp:nvSpPr>
      <dsp:spPr>
        <a:xfrm>
          <a:off x="618635" y="412202"/>
          <a:ext cx="7439566" cy="824932"/>
        </a:xfrm>
        <a:prstGeom prst="rect">
          <a:avLst/>
        </a:prstGeom>
        <a:solidFill>
          <a:schemeClr val="accent4">
            <a:shade val="50000"/>
            <a:hueOff val="0"/>
            <a:satOff val="0"/>
            <a:lumOff val="0"/>
            <a:alphaOff val="0"/>
          </a:schemeClr>
        </a:solidFill>
        <a:ln w="25400" cap="flat" cmpd="sng" algn="ctr">
          <a:solidFill>
            <a:schemeClr val="lt1">
              <a:hueOff val="0"/>
              <a:satOff val="0"/>
              <a:lumOff val="0"/>
              <a:alphaOff val="0"/>
            </a:schemeClr>
          </a:solidFill>
          <a:prstDash val="solid"/>
        </a:ln>
        <a:effectLst>
          <a:outerShdw blurRad="63500" dist="25400" dir="5400000" rotWithShape="0">
            <a:srgbClr val="000000">
              <a:alpha val="43137"/>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54790" tIns="55880" rIns="55880" bIns="55880" numCol="1" spcCol="1270" anchor="ctr" anchorCtr="0">
          <a:noAutofit/>
        </a:bodyPr>
        <a:lstStyle/>
        <a:p>
          <a:pPr lvl="0" algn="l" defTabSz="977900" rtl="0">
            <a:lnSpc>
              <a:spcPct val="90000"/>
            </a:lnSpc>
            <a:spcBef>
              <a:spcPct val="0"/>
            </a:spcBef>
            <a:spcAft>
              <a:spcPct val="35000"/>
            </a:spcAft>
          </a:pPr>
          <a:r>
            <a:rPr lang="zh-TW" sz="2200" b="1" kern="1200" dirty="0" smtClean="0">
              <a:latin typeface="標楷體" pitchFamily="65" charset="-120"/>
              <a:ea typeface="標楷體" pitchFamily="65" charset="-120"/>
            </a:rPr>
            <a:t>國立屏東科技大學資管系教授</a:t>
          </a:r>
          <a:endParaRPr lang="en-US" altLang="zh-TW" sz="2200" b="1" kern="1200" dirty="0" smtClean="0">
            <a:latin typeface="標楷體" pitchFamily="65" charset="-120"/>
            <a:ea typeface="標楷體" pitchFamily="65" charset="-120"/>
          </a:endParaRPr>
        </a:p>
        <a:p>
          <a:pPr lvl="0" algn="l" defTabSz="977900" rtl="0">
            <a:lnSpc>
              <a:spcPct val="90000"/>
            </a:lnSpc>
            <a:spcBef>
              <a:spcPct val="0"/>
            </a:spcBef>
            <a:spcAft>
              <a:spcPct val="35000"/>
            </a:spcAft>
          </a:pPr>
          <a:r>
            <a:rPr lang="en-US" sz="2200" b="1" kern="1200" dirty="0" smtClean="0">
              <a:latin typeface="標楷體" pitchFamily="65" charset="-120"/>
              <a:ea typeface="標楷體" pitchFamily="65" charset="-120"/>
            </a:rPr>
            <a:t>(</a:t>
          </a:r>
          <a:r>
            <a:rPr lang="zh-TW" sz="2200" b="1" kern="1200" dirty="0" smtClean="0">
              <a:latin typeface="標楷體" pitchFamily="65" charset="-120"/>
              <a:ea typeface="標楷體" pitchFamily="65" charset="-120"/>
            </a:rPr>
            <a:t>電腦科學博士</a:t>
          </a:r>
          <a:r>
            <a:rPr lang="en-US" sz="2200" b="1" kern="1200" dirty="0" smtClean="0">
              <a:latin typeface="標楷體" pitchFamily="65" charset="-120"/>
              <a:ea typeface="標楷體" pitchFamily="65" charset="-120"/>
            </a:rPr>
            <a:t>) </a:t>
          </a:r>
          <a:r>
            <a:rPr lang="zh-TW" altLang="en-US" sz="2200" b="1" kern="1200" dirty="0" smtClean="0">
              <a:latin typeface="標楷體" pitchFamily="65" charset="-120"/>
              <a:ea typeface="標楷體" pitchFamily="65" charset="-120"/>
            </a:rPr>
            <a:t>蔡正發教授</a:t>
          </a:r>
          <a:endParaRPr lang="zh-TW" altLang="en-US" sz="2200" kern="1200" dirty="0">
            <a:latin typeface="標楷體" pitchFamily="65" charset="-120"/>
            <a:ea typeface="標楷體" pitchFamily="65" charset="-120"/>
          </a:endParaRPr>
        </a:p>
      </dsp:txBody>
      <dsp:txXfrm>
        <a:off x="618635" y="412202"/>
        <a:ext cx="7439566" cy="824932"/>
      </dsp:txXfrm>
    </dsp:sp>
    <dsp:sp modelId="{AF36D82E-BCBA-438B-9DCA-AD4B8BF0A24E}">
      <dsp:nvSpPr>
        <dsp:cNvPr id="0" name=""/>
        <dsp:cNvSpPr/>
      </dsp:nvSpPr>
      <dsp:spPr>
        <a:xfrm>
          <a:off x="103052" y="309085"/>
          <a:ext cx="1031166" cy="1031166"/>
        </a:xfrm>
        <a:prstGeom prst="ellipse">
          <a:avLst/>
        </a:prstGeom>
        <a:solidFill>
          <a:schemeClr val="lt1">
            <a:hueOff val="0"/>
            <a:satOff val="0"/>
            <a:lumOff val="0"/>
            <a:alphaOff val="0"/>
          </a:schemeClr>
        </a:solidFill>
        <a:ln w="25400" cap="flat" cmpd="sng" algn="ctr">
          <a:solidFill>
            <a:schemeClr val="accent4">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CB3DE5-4F19-41C8-9B10-3BAB781FE574}">
      <dsp:nvSpPr>
        <dsp:cNvPr id="0" name=""/>
        <dsp:cNvSpPr/>
      </dsp:nvSpPr>
      <dsp:spPr>
        <a:xfrm>
          <a:off x="1209758" y="1649206"/>
          <a:ext cx="6848443" cy="824932"/>
        </a:xfrm>
        <a:prstGeom prst="rect">
          <a:avLst/>
        </a:prstGeom>
        <a:solidFill>
          <a:schemeClr val="accent4">
            <a:shade val="50000"/>
            <a:hueOff val="171436"/>
            <a:satOff val="-11372"/>
            <a:lumOff val="18616"/>
            <a:alphaOff val="0"/>
          </a:schemeClr>
        </a:solidFill>
        <a:ln w="25400" cap="flat" cmpd="sng" algn="ctr">
          <a:solidFill>
            <a:schemeClr val="lt1">
              <a:hueOff val="0"/>
              <a:satOff val="0"/>
              <a:lumOff val="0"/>
              <a:alphaOff val="0"/>
            </a:schemeClr>
          </a:solidFill>
          <a:prstDash val="solid"/>
        </a:ln>
        <a:effectLst>
          <a:outerShdw blurRad="63500" dist="25400" dir="5400000" rotWithShape="0">
            <a:srgbClr val="000000">
              <a:alpha val="43137"/>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54790" tIns="63500" rIns="63500" bIns="63500" numCol="1" spcCol="1270" anchor="ctr" anchorCtr="0">
          <a:noAutofit/>
        </a:bodyPr>
        <a:lstStyle/>
        <a:p>
          <a:pPr lvl="0" algn="l" defTabSz="1111250" rtl="0">
            <a:lnSpc>
              <a:spcPct val="90000"/>
            </a:lnSpc>
            <a:spcBef>
              <a:spcPct val="0"/>
            </a:spcBef>
            <a:spcAft>
              <a:spcPct val="35000"/>
            </a:spcAft>
          </a:pPr>
          <a:r>
            <a:rPr lang="zh-TW" sz="2500" b="1" kern="1200" dirty="0" smtClean="0">
              <a:solidFill>
                <a:srgbClr val="FF9933"/>
              </a:solidFill>
              <a:effectLst>
                <a:outerShdw blurRad="38100" dist="38100" dir="2700000" algn="tl">
                  <a:srgbClr val="000000">
                    <a:alpha val="43137"/>
                  </a:srgbClr>
                </a:outerShdw>
              </a:effectLst>
              <a:latin typeface="標楷體" pitchFamily="65" charset="-120"/>
              <a:ea typeface="標楷體" pitchFamily="65" charset="-120"/>
            </a:rPr>
            <a:t>中華民國網路智能學會理事</a:t>
          </a:r>
          <a:endParaRPr lang="zh-TW" sz="2500" b="1" kern="1200" dirty="0">
            <a:solidFill>
              <a:srgbClr val="FF9933"/>
            </a:solidFill>
            <a:effectLst>
              <a:outerShdw blurRad="38100" dist="38100" dir="2700000" algn="tl">
                <a:srgbClr val="000000">
                  <a:alpha val="43137"/>
                </a:srgbClr>
              </a:outerShdw>
            </a:effectLst>
            <a:latin typeface="標楷體" pitchFamily="65" charset="-120"/>
            <a:ea typeface="標楷體" pitchFamily="65" charset="-120"/>
          </a:endParaRPr>
        </a:p>
      </dsp:txBody>
      <dsp:txXfrm>
        <a:off x="1209758" y="1649206"/>
        <a:ext cx="6848443" cy="824932"/>
      </dsp:txXfrm>
    </dsp:sp>
    <dsp:sp modelId="{E43F5BEA-1099-4762-ACE1-FE71C95D40EA}">
      <dsp:nvSpPr>
        <dsp:cNvPr id="0" name=""/>
        <dsp:cNvSpPr/>
      </dsp:nvSpPr>
      <dsp:spPr>
        <a:xfrm>
          <a:off x="694174" y="1546089"/>
          <a:ext cx="1031166" cy="1031166"/>
        </a:xfrm>
        <a:prstGeom prst="ellipse">
          <a:avLst/>
        </a:prstGeom>
        <a:solidFill>
          <a:schemeClr val="lt1">
            <a:hueOff val="0"/>
            <a:satOff val="0"/>
            <a:lumOff val="0"/>
            <a:alphaOff val="0"/>
          </a:schemeClr>
        </a:solidFill>
        <a:ln w="25400" cap="flat" cmpd="sng" algn="ctr">
          <a:solidFill>
            <a:schemeClr val="accent4">
              <a:shade val="50000"/>
              <a:hueOff val="171436"/>
              <a:satOff val="-11372"/>
              <a:lumOff val="18616"/>
              <a:alphaOff val="0"/>
            </a:schemeClr>
          </a:solidFill>
          <a:prstDash val="solid"/>
        </a:ln>
        <a:effectLst/>
      </dsp:spPr>
      <dsp:style>
        <a:lnRef idx="2">
          <a:scrgbClr r="0" g="0" b="0"/>
        </a:lnRef>
        <a:fillRef idx="1">
          <a:scrgbClr r="0" g="0" b="0"/>
        </a:fillRef>
        <a:effectRef idx="0">
          <a:scrgbClr r="0" g="0" b="0"/>
        </a:effectRef>
        <a:fontRef idx="minor"/>
      </dsp:style>
    </dsp:sp>
    <dsp:sp modelId="{A831A3BF-B64C-47FE-8B56-F51A2859D142}">
      <dsp:nvSpPr>
        <dsp:cNvPr id="0" name=""/>
        <dsp:cNvSpPr/>
      </dsp:nvSpPr>
      <dsp:spPr>
        <a:xfrm>
          <a:off x="1391185" y="2886209"/>
          <a:ext cx="6667016" cy="824932"/>
        </a:xfrm>
        <a:prstGeom prst="rect">
          <a:avLst/>
        </a:prstGeom>
        <a:solidFill>
          <a:schemeClr val="accent4">
            <a:shade val="50000"/>
            <a:hueOff val="342873"/>
            <a:satOff val="-22743"/>
            <a:lumOff val="37233"/>
            <a:alphaOff val="0"/>
          </a:schemeClr>
        </a:solidFill>
        <a:ln w="25400" cap="flat" cmpd="sng" algn="ctr">
          <a:solidFill>
            <a:schemeClr val="lt1">
              <a:hueOff val="0"/>
              <a:satOff val="0"/>
              <a:lumOff val="0"/>
              <a:alphaOff val="0"/>
            </a:schemeClr>
          </a:solidFill>
          <a:prstDash val="solid"/>
        </a:ln>
        <a:effectLst>
          <a:outerShdw blurRad="63500" dist="25400" dir="5400000" rotWithShape="0">
            <a:srgbClr val="000000">
              <a:alpha val="43137"/>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54790" tIns="63500" rIns="63500" bIns="63500" numCol="1" spcCol="1270" anchor="ctr"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TW" sz="2500" b="1" kern="1200" dirty="0" smtClean="0">
              <a:solidFill>
                <a:srgbClr val="002060"/>
              </a:solidFill>
              <a:effectLst>
                <a:outerShdw blurRad="38100" dist="38100" dir="2700000" algn="tl">
                  <a:srgbClr val="000000">
                    <a:alpha val="43137"/>
                  </a:srgbClr>
                </a:outerShdw>
              </a:effectLst>
              <a:latin typeface="標楷體" pitchFamily="65" charset="-120"/>
              <a:ea typeface="標楷體" pitchFamily="65" charset="-120"/>
            </a:rPr>
            <a:t>中華民國模糊控制學會理事</a:t>
          </a:r>
          <a:endParaRPr lang="zh-TW" altLang="zh-TW" sz="2500" kern="1200" dirty="0" smtClean="0">
            <a:solidFill>
              <a:srgbClr val="002060"/>
            </a:solidFill>
            <a:effectLst>
              <a:outerShdw blurRad="38100" dist="38100" dir="2700000" algn="tl">
                <a:srgbClr val="000000">
                  <a:alpha val="43137"/>
                </a:srgbClr>
              </a:outerShdw>
            </a:effectLst>
            <a:latin typeface="標楷體" pitchFamily="65" charset="-120"/>
            <a:ea typeface="標楷體" pitchFamily="65" charset="-120"/>
          </a:endParaRPr>
        </a:p>
      </dsp:txBody>
      <dsp:txXfrm>
        <a:off x="1391185" y="2886209"/>
        <a:ext cx="6667016" cy="824932"/>
      </dsp:txXfrm>
    </dsp:sp>
    <dsp:sp modelId="{AEF48373-18E8-4770-AD13-98DA14A6276B}">
      <dsp:nvSpPr>
        <dsp:cNvPr id="0" name=""/>
        <dsp:cNvSpPr/>
      </dsp:nvSpPr>
      <dsp:spPr>
        <a:xfrm>
          <a:off x="875602" y="2783092"/>
          <a:ext cx="1031166" cy="1031166"/>
        </a:xfrm>
        <a:prstGeom prst="ellipse">
          <a:avLst/>
        </a:prstGeom>
        <a:solidFill>
          <a:schemeClr val="lt1">
            <a:hueOff val="0"/>
            <a:satOff val="0"/>
            <a:lumOff val="0"/>
            <a:alphaOff val="0"/>
          </a:schemeClr>
        </a:solidFill>
        <a:ln w="25400" cap="flat" cmpd="sng" algn="ctr">
          <a:solidFill>
            <a:schemeClr val="accent4">
              <a:shade val="50000"/>
              <a:hueOff val="342873"/>
              <a:satOff val="-22743"/>
              <a:lumOff val="37233"/>
              <a:alphaOff val="0"/>
            </a:schemeClr>
          </a:solidFill>
          <a:prstDash val="solid"/>
        </a:ln>
        <a:effectLst/>
      </dsp:spPr>
      <dsp:style>
        <a:lnRef idx="2">
          <a:scrgbClr r="0" g="0" b="0"/>
        </a:lnRef>
        <a:fillRef idx="1">
          <a:scrgbClr r="0" g="0" b="0"/>
        </a:fillRef>
        <a:effectRef idx="0">
          <a:scrgbClr r="0" g="0" b="0"/>
        </a:effectRef>
        <a:fontRef idx="minor"/>
      </dsp:style>
    </dsp:sp>
    <dsp:sp modelId="{197609C0-D9AC-4F72-B9E7-827D58C88C55}">
      <dsp:nvSpPr>
        <dsp:cNvPr id="0" name=""/>
        <dsp:cNvSpPr/>
      </dsp:nvSpPr>
      <dsp:spPr>
        <a:xfrm>
          <a:off x="1209758" y="4123213"/>
          <a:ext cx="6848443" cy="824932"/>
        </a:xfrm>
        <a:prstGeom prst="rect">
          <a:avLst/>
        </a:prstGeom>
        <a:solidFill>
          <a:schemeClr val="accent4">
            <a:shade val="50000"/>
            <a:hueOff val="342873"/>
            <a:satOff val="-22743"/>
            <a:lumOff val="37233"/>
            <a:alphaOff val="0"/>
          </a:schemeClr>
        </a:solidFill>
        <a:ln w="25400" cap="flat" cmpd="sng" algn="ctr">
          <a:solidFill>
            <a:schemeClr val="lt1">
              <a:hueOff val="0"/>
              <a:satOff val="0"/>
              <a:lumOff val="0"/>
              <a:alphaOff val="0"/>
            </a:schemeClr>
          </a:solidFill>
          <a:prstDash val="solid"/>
        </a:ln>
        <a:effectLst>
          <a:outerShdw blurRad="63500" dist="25400" dir="5400000" rotWithShape="0">
            <a:srgbClr val="000000">
              <a:alpha val="43137"/>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54790" tIns="63500" rIns="63500" bIns="63500" numCol="1" spcCol="1270" anchor="ctr"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TW" sz="2500" b="1" kern="1200" dirty="0" smtClean="0">
              <a:solidFill>
                <a:srgbClr val="7030A0"/>
              </a:solidFill>
              <a:effectLst>
                <a:outerShdw blurRad="38100" dist="38100" dir="2700000" algn="tl">
                  <a:srgbClr val="000000">
                    <a:alpha val="43137"/>
                  </a:srgbClr>
                </a:outerShdw>
              </a:effectLst>
              <a:latin typeface="標楷體" pitchFamily="65" charset="-120"/>
              <a:ea typeface="標楷體" pitchFamily="65" charset="-120"/>
            </a:rPr>
            <a:t>行政院國科會、經濟部、勞委會計劃主持人</a:t>
          </a:r>
          <a:endParaRPr lang="zh-TW" altLang="zh-TW" sz="2500" b="1" kern="1200" dirty="0" smtClean="0">
            <a:solidFill>
              <a:srgbClr val="7030A0"/>
            </a:solidFill>
            <a:effectLst>
              <a:outerShdw blurRad="38100" dist="38100" dir="2700000" algn="tl">
                <a:srgbClr val="000000">
                  <a:alpha val="43137"/>
                </a:srgbClr>
              </a:outerShdw>
            </a:effectLst>
            <a:latin typeface="標楷體" pitchFamily="65" charset="-120"/>
            <a:ea typeface="標楷體" pitchFamily="65" charset="-120"/>
          </a:endParaRPr>
        </a:p>
      </dsp:txBody>
      <dsp:txXfrm>
        <a:off x="1209758" y="4123213"/>
        <a:ext cx="6848443" cy="824932"/>
      </dsp:txXfrm>
    </dsp:sp>
    <dsp:sp modelId="{9BDBE4C7-580E-4A31-928C-D503C8926A74}">
      <dsp:nvSpPr>
        <dsp:cNvPr id="0" name=""/>
        <dsp:cNvSpPr/>
      </dsp:nvSpPr>
      <dsp:spPr>
        <a:xfrm>
          <a:off x="694174" y="4020096"/>
          <a:ext cx="1031166" cy="1031166"/>
        </a:xfrm>
        <a:prstGeom prst="ellipse">
          <a:avLst/>
        </a:prstGeom>
        <a:solidFill>
          <a:schemeClr val="lt1">
            <a:hueOff val="0"/>
            <a:satOff val="0"/>
            <a:lumOff val="0"/>
            <a:alphaOff val="0"/>
          </a:schemeClr>
        </a:solidFill>
        <a:ln w="25400" cap="flat" cmpd="sng" algn="ctr">
          <a:solidFill>
            <a:schemeClr val="accent4">
              <a:shade val="50000"/>
              <a:hueOff val="342873"/>
              <a:satOff val="-22743"/>
              <a:lumOff val="37233"/>
              <a:alphaOff val="0"/>
            </a:schemeClr>
          </a:solidFill>
          <a:prstDash val="solid"/>
        </a:ln>
        <a:effectLst/>
      </dsp:spPr>
      <dsp:style>
        <a:lnRef idx="2">
          <a:scrgbClr r="0" g="0" b="0"/>
        </a:lnRef>
        <a:fillRef idx="1">
          <a:scrgbClr r="0" g="0" b="0"/>
        </a:fillRef>
        <a:effectRef idx="0">
          <a:scrgbClr r="0" g="0" b="0"/>
        </a:effectRef>
        <a:fontRef idx="minor"/>
      </dsp:style>
    </dsp:sp>
    <dsp:sp modelId="{EF999498-5619-483C-A7F4-93EE16F0836F}">
      <dsp:nvSpPr>
        <dsp:cNvPr id="0" name=""/>
        <dsp:cNvSpPr/>
      </dsp:nvSpPr>
      <dsp:spPr>
        <a:xfrm>
          <a:off x="618635" y="5360216"/>
          <a:ext cx="7439566" cy="824932"/>
        </a:xfrm>
        <a:prstGeom prst="rect">
          <a:avLst/>
        </a:prstGeom>
        <a:solidFill>
          <a:schemeClr val="accent4">
            <a:shade val="50000"/>
            <a:hueOff val="171436"/>
            <a:satOff val="-11372"/>
            <a:lumOff val="18616"/>
            <a:alphaOff val="0"/>
          </a:schemeClr>
        </a:solidFill>
        <a:ln w="25400" cap="flat" cmpd="sng" algn="ctr">
          <a:solidFill>
            <a:schemeClr val="lt1">
              <a:hueOff val="0"/>
              <a:satOff val="0"/>
              <a:lumOff val="0"/>
              <a:alphaOff val="0"/>
            </a:schemeClr>
          </a:solidFill>
          <a:prstDash val="solid"/>
        </a:ln>
        <a:effectLst>
          <a:outerShdw blurRad="63500" dist="25400" dir="5400000" rotWithShape="0">
            <a:srgbClr val="000000">
              <a:alpha val="43137"/>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54790" tIns="63500" rIns="63500" bIns="63500" numCol="1" spcCol="1270" anchor="ctr" anchorCtr="0">
          <a:noAutofit/>
        </a:bodyPr>
        <a:lstStyle/>
        <a:p>
          <a:pPr lvl="0" algn="l" defTabSz="1111250" rtl="0">
            <a:lnSpc>
              <a:spcPct val="90000"/>
            </a:lnSpc>
            <a:spcBef>
              <a:spcPct val="0"/>
            </a:spcBef>
            <a:spcAft>
              <a:spcPct val="35000"/>
            </a:spcAft>
          </a:pPr>
          <a:r>
            <a:rPr lang="zh-TW" altLang="en-US" sz="2500" b="1" kern="1200" dirty="0" smtClean="0">
              <a:latin typeface="+mj-ea"/>
              <a:ea typeface="+mj-ea"/>
            </a:rPr>
            <a:t>       </a:t>
          </a:r>
          <a:r>
            <a:rPr lang="zh-TW" sz="2500" b="1" kern="1200" dirty="0" smtClean="0">
              <a:solidFill>
                <a:srgbClr val="FF0000"/>
              </a:solidFill>
              <a:effectLst>
                <a:outerShdw blurRad="38100" dist="38100" dir="2700000" algn="tl">
                  <a:srgbClr val="000000">
                    <a:alpha val="43137"/>
                  </a:srgbClr>
                </a:outerShdw>
              </a:effectLst>
              <a:latin typeface="標楷體" pitchFamily="65" charset="-120"/>
              <a:ea typeface="標楷體" pitchFamily="65" charset="-120"/>
            </a:rPr>
            <a:t>中華民國高普考資訊類典試委員</a:t>
          </a:r>
          <a:endParaRPr lang="zh-TW" sz="2500" b="1" kern="1200" dirty="0">
            <a:solidFill>
              <a:srgbClr val="FF0000"/>
            </a:solidFill>
            <a:effectLst>
              <a:outerShdw blurRad="38100" dist="38100" dir="2700000" algn="tl">
                <a:srgbClr val="000000">
                  <a:alpha val="43137"/>
                </a:srgbClr>
              </a:outerShdw>
            </a:effectLst>
            <a:latin typeface="標楷體" pitchFamily="65" charset="-120"/>
            <a:ea typeface="標楷體" pitchFamily="65" charset="-120"/>
          </a:endParaRPr>
        </a:p>
      </dsp:txBody>
      <dsp:txXfrm>
        <a:off x="618635" y="5360216"/>
        <a:ext cx="7439566" cy="824932"/>
      </dsp:txXfrm>
    </dsp:sp>
    <dsp:sp modelId="{CF6E1A69-8642-4DFA-9F8B-3F901941E484}">
      <dsp:nvSpPr>
        <dsp:cNvPr id="0" name=""/>
        <dsp:cNvSpPr/>
      </dsp:nvSpPr>
      <dsp:spPr>
        <a:xfrm>
          <a:off x="103052" y="5257099"/>
          <a:ext cx="1031166" cy="1031166"/>
        </a:xfrm>
        <a:prstGeom prst="ellipse">
          <a:avLst/>
        </a:prstGeom>
        <a:solidFill>
          <a:schemeClr val="lt1">
            <a:hueOff val="0"/>
            <a:satOff val="0"/>
            <a:lumOff val="0"/>
            <a:alphaOff val="0"/>
          </a:schemeClr>
        </a:solidFill>
        <a:ln w="25400" cap="flat" cmpd="sng" algn="ctr">
          <a:solidFill>
            <a:schemeClr val="accent4">
              <a:shade val="50000"/>
              <a:hueOff val="171436"/>
              <a:satOff val="-11372"/>
              <a:lumOff val="18616"/>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kumimoji="0" sz="1300">
                <a:latin typeface="Arial" charset="0"/>
                <a:ea typeface="微軟正黑體" pitchFamily="34" charset="-120"/>
              </a:defRPr>
            </a:lvl1pPr>
          </a:lstStyle>
          <a:p>
            <a:pPr>
              <a:defRPr/>
            </a:pPr>
            <a:endParaRPr lang="en-US" altLang="zh-TW"/>
          </a:p>
        </p:txBody>
      </p:sp>
      <p:sp>
        <p:nvSpPr>
          <p:cNvPr id="103427"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kumimoji="0" sz="1300">
                <a:latin typeface="Arial" charset="0"/>
                <a:ea typeface="微軟正黑體" pitchFamily="34" charset="-120"/>
              </a:defRPr>
            </a:lvl1pPr>
          </a:lstStyle>
          <a:p>
            <a:pPr>
              <a:defRPr/>
            </a:pPr>
            <a:fld id="{EFCDE072-8F55-4782-8E5D-3F6DE6FE4D8E}" type="datetimeFigureOut">
              <a:rPr lang="zh-TW" altLang="en-US"/>
              <a:pPr>
                <a:defRPr/>
              </a:pPr>
              <a:t>2018/9/15</a:t>
            </a:fld>
            <a:endParaRPr lang="en-US" altLang="zh-TW"/>
          </a:p>
        </p:txBody>
      </p:sp>
      <p:sp>
        <p:nvSpPr>
          <p:cNvPr id="103428"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kumimoji="0" sz="1300">
                <a:latin typeface="Arial" charset="0"/>
                <a:ea typeface="微軟正黑體" pitchFamily="34" charset="-120"/>
              </a:defRPr>
            </a:lvl1pPr>
          </a:lstStyle>
          <a:p>
            <a:pPr>
              <a:defRPr/>
            </a:pPr>
            <a:endParaRPr lang="en-US" altLang="zh-TW"/>
          </a:p>
        </p:txBody>
      </p:sp>
      <p:sp>
        <p:nvSpPr>
          <p:cNvPr id="103429"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kumimoji="0" sz="1300">
                <a:latin typeface="Arial" charset="0"/>
                <a:ea typeface="微軟正黑體" pitchFamily="34" charset="-120"/>
              </a:defRPr>
            </a:lvl1pPr>
          </a:lstStyle>
          <a:p>
            <a:pPr>
              <a:defRPr/>
            </a:pPr>
            <a:fld id="{B9E9F248-6C30-4077-AB97-23F3AE316F31}" type="slidenum">
              <a:rPr lang="zh-TW" altLang="en-US"/>
              <a:pPr>
                <a:defRPr/>
              </a:pPr>
              <a:t>‹#›</a:t>
            </a:fld>
            <a:endParaRPr lang="en-US" altLang="zh-TW"/>
          </a:p>
        </p:txBody>
      </p:sp>
    </p:spTree>
    <p:extLst>
      <p:ext uri="{BB962C8B-B14F-4D97-AF65-F5344CB8AC3E}">
        <p14:creationId xmlns:p14="http://schemas.microsoft.com/office/powerpoint/2010/main" val="36605280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76575" cy="511175"/>
          </a:xfrm>
          <a:prstGeom prst="rect">
            <a:avLst/>
          </a:prstGeom>
        </p:spPr>
        <p:txBody>
          <a:bodyPr vert="horz" lIns="99048" tIns="49524" rIns="99048" bIns="49524" rtlCol="0"/>
          <a:lstStyle>
            <a:lvl1pPr algn="l" fontAlgn="auto">
              <a:spcBef>
                <a:spcPts val="0"/>
              </a:spcBef>
              <a:spcAft>
                <a:spcPts val="0"/>
              </a:spcAft>
              <a:defRPr kumimoji="0" sz="1300">
                <a:latin typeface="+mn-lt"/>
                <a:ea typeface="+mn-ea"/>
              </a:defRPr>
            </a:lvl1pPr>
          </a:lstStyle>
          <a:p>
            <a:pPr>
              <a:defRPr/>
            </a:pPr>
            <a:endParaRPr lang="zh-TW" altLang="en-US"/>
          </a:p>
        </p:txBody>
      </p:sp>
      <p:sp>
        <p:nvSpPr>
          <p:cNvPr id="3" name="日期版面配置區 2"/>
          <p:cNvSpPr>
            <a:spLocks noGrp="1"/>
          </p:cNvSpPr>
          <p:nvPr>
            <p:ph type="dt" idx="1"/>
          </p:nvPr>
        </p:nvSpPr>
        <p:spPr>
          <a:xfrm>
            <a:off x="4021138" y="0"/>
            <a:ext cx="3076575" cy="511175"/>
          </a:xfrm>
          <a:prstGeom prst="rect">
            <a:avLst/>
          </a:prstGeom>
        </p:spPr>
        <p:txBody>
          <a:bodyPr vert="horz" lIns="99048" tIns="49524" rIns="99048" bIns="49524" rtlCol="0"/>
          <a:lstStyle>
            <a:lvl1pPr algn="r" fontAlgn="auto">
              <a:spcBef>
                <a:spcPts val="0"/>
              </a:spcBef>
              <a:spcAft>
                <a:spcPts val="0"/>
              </a:spcAft>
              <a:defRPr kumimoji="0" sz="1300">
                <a:latin typeface="+mn-lt"/>
                <a:ea typeface="+mn-ea"/>
              </a:defRPr>
            </a:lvl1pPr>
          </a:lstStyle>
          <a:p>
            <a:pPr>
              <a:defRPr/>
            </a:pPr>
            <a:fld id="{9199C460-8FDE-4C55-A48D-413E55CCC25A}" type="datetimeFigureOut">
              <a:rPr lang="zh-TW" altLang="en-US"/>
              <a:pPr>
                <a:defRPr/>
              </a:pPr>
              <a:t>2018/9/15</a:t>
            </a:fld>
            <a:endParaRPr lang="zh-TW" altLang="en-US"/>
          </a:p>
        </p:txBody>
      </p:sp>
      <p:sp>
        <p:nvSpPr>
          <p:cNvPr id="4" name="投影片圖像版面配置區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TW" altLang="en-US" noProof="0"/>
          </a:p>
        </p:txBody>
      </p:sp>
      <p:sp>
        <p:nvSpPr>
          <p:cNvPr id="5" name="備忘稿版面配置區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endParaRPr lang="zh-TW" altLang="en-US" noProof="0"/>
          </a:p>
        </p:txBody>
      </p:sp>
      <p:sp>
        <p:nvSpPr>
          <p:cNvPr id="6" name="頁尾版面配置區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fontAlgn="auto">
              <a:spcBef>
                <a:spcPts val="0"/>
              </a:spcBef>
              <a:spcAft>
                <a:spcPts val="0"/>
              </a:spcAft>
              <a:defRPr kumimoji="0" sz="1300">
                <a:latin typeface="+mn-lt"/>
                <a:ea typeface="+mn-ea"/>
              </a:defRPr>
            </a:lvl1pPr>
          </a:lstStyle>
          <a:p>
            <a:pPr>
              <a:defRPr/>
            </a:pPr>
            <a:endParaRPr lang="zh-TW" altLang="en-US"/>
          </a:p>
        </p:txBody>
      </p:sp>
      <p:sp>
        <p:nvSpPr>
          <p:cNvPr id="7" name="投影片編號版面配置區 6"/>
          <p:cNvSpPr>
            <a:spLocks noGrp="1"/>
          </p:cNvSpPr>
          <p:nvPr>
            <p:ph type="sldNum" sz="quarter" idx="5"/>
          </p:nvPr>
        </p:nvSpPr>
        <p:spPr>
          <a:xfrm>
            <a:off x="4021138" y="9721850"/>
            <a:ext cx="3076575" cy="511175"/>
          </a:xfrm>
          <a:prstGeom prst="rect">
            <a:avLst/>
          </a:prstGeom>
        </p:spPr>
        <p:txBody>
          <a:bodyPr vert="horz" lIns="99048" tIns="49524" rIns="99048" bIns="49524" rtlCol="0" anchor="b"/>
          <a:lstStyle>
            <a:lvl1pPr algn="r" fontAlgn="auto">
              <a:spcBef>
                <a:spcPts val="0"/>
              </a:spcBef>
              <a:spcAft>
                <a:spcPts val="0"/>
              </a:spcAft>
              <a:defRPr kumimoji="0" sz="1300">
                <a:latin typeface="+mn-lt"/>
                <a:ea typeface="+mn-ea"/>
              </a:defRPr>
            </a:lvl1pPr>
          </a:lstStyle>
          <a:p>
            <a:pPr>
              <a:defRPr/>
            </a:pPr>
            <a:fld id="{183AC51F-9DA6-4D76-B679-A2907D0080F0}" type="slidenum">
              <a:rPr lang="zh-TW" altLang="en-US"/>
              <a:pPr>
                <a:defRPr/>
              </a:pPr>
              <a:t>‹#›</a:t>
            </a:fld>
            <a:endParaRPr lang="zh-TW" altLang="en-US"/>
          </a:p>
        </p:txBody>
      </p:sp>
    </p:spTree>
    <p:extLst>
      <p:ext uri="{BB962C8B-B14F-4D97-AF65-F5344CB8AC3E}">
        <p14:creationId xmlns:p14="http://schemas.microsoft.com/office/powerpoint/2010/main" val="25797760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17410" name="備忘稿版面配置區 2"/>
          <p:cNvSpPr>
            <a:spLocks noGrp="1"/>
          </p:cNvSpPr>
          <p:nvPr>
            <p:ph type="body" idx="1"/>
          </p:nvPr>
        </p:nvSpPr>
        <p:spPr bwMode="auto">
          <a:noFill/>
        </p:spPr>
        <p:txBody>
          <a:bodyPr wrap="square" numCol="1" anchor="t" anchorCtr="0" compatLnSpc="1">
            <a:prstTxWarp prst="textNoShape">
              <a:avLst/>
            </a:prstTxWarp>
          </a:bodyPr>
          <a:lstStyle/>
          <a:p>
            <a:endParaRPr lang="zh-TW" altLang="en-US" smtClean="0"/>
          </a:p>
        </p:txBody>
      </p:sp>
      <p:sp>
        <p:nvSpPr>
          <p:cNvPr id="4" name="投影片編號版面配置區 3"/>
          <p:cNvSpPr>
            <a:spLocks noGrp="1"/>
          </p:cNvSpPr>
          <p:nvPr>
            <p:ph type="sldNum" sz="quarter" idx="5"/>
          </p:nvPr>
        </p:nvSpPr>
        <p:spPr/>
        <p:txBody>
          <a:bodyPr/>
          <a:lstStyle/>
          <a:p>
            <a:pPr>
              <a:defRPr/>
            </a:pPr>
            <a:fld id="{52D02311-B3DF-4CA8-BB85-C47D252FCBD0}" type="slidenum">
              <a:rPr lang="zh-TW" altLang="en-US" smtClean="0"/>
              <a:pPr>
                <a:defRPr/>
              </a:pPr>
              <a:t>1</a:t>
            </a:fld>
            <a:endParaRPr lang="zh-TW" altLang="en-US"/>
          </a:p>
        </p:txBody>
      </p:sp>
    </p:spTree>
    <p:extLst>
      <p:ext uri="{BB962C8B-B14F-4D97-AF65-F5344CB8AC3E}">
        <p14:creationId xmlns:p14="http://schemas.microsoft.com/office/powerpoint/2010/main" val="4080574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p:txBody>
          <a:bodyPr/>
          <a:lstStyle/>
          <a:p>
            <a:pPr>
              <a:defRPr/>
            </a:pPr>
            <a:fld id="{3199F492-08C9-4A42-A86F-721157CEEA55}" type="slidenum">
              <a:rPr lang="zh-TW" altLang="en-US">
                <a:latin typeface="Times New Roman" pitchFamily="18" charset="0"/>
              </a:rPr>
              <a:pPr>
                <a:defRPr/>
              </a:pPr>
              <a:t>16</a:t>
            </a:fld>
            <a:endParaRPr lang="en-US" altLang="zh-TW">
              <a:latin typeface="Times New Roman" pitchFamily="18" charset="0"/>
            </a:endParaRPr>
          </a:p>
        </p:txBody>
      </p:sp>
      <p:sp>
        <p:nvSpPr>
          <p:cNvPr id="409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09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TW" altLang="en-US" smtClean="0">
              <a:latin typeface="Times New Roman" pitchFamily="18" charset="0"/>
            </a:endParaRPr>
          </a:p>
        </p:txBody>
      </p:sp>
    </p:spTree>
    <p:extLst>
      <p:ext uri="{BB962C8B-B14F-4D97-AF65-F5344CB8AC3E}">
        <p14:creationId xmlns:p14="http://schemas.microsoft.com/office/powerpoint/2010/main" val="2741068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投影片圖像版面配置區 1"/>
          <p:cNvSpPr>
            <a:spLocks noGrp="1" noRot="1" noChangeAspect="1"/>
          </p:cNvSpPr>
          <p:nvPr>
            <p:ph type="sldImg"/>
          </p:nvPr>
        </p:nvSpPr>
        <p:spPr bwMode="auto">
          <a:noFill/>
          <a:ln>
            <a:solidFill>
              <a:srgbClr val="000000"/>
            </a:solidFill>
            <a:miter lim="800000"/>
            <a:headEnd/>
            <a:tailEnd/>
          </a:ln>
        </p:spPr>
      </p:sp>
      <p:sp>
        <p:nvSpPr>
          <p:cNvPr id="60418" name="備忘稿版面配置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ts val="488"/>
              </a:spcBef>
              <a:tabLst>
                <a:tab pos="0" algn="l"/>
                <a:tab pos="484188" algn="l"/>
                <a:tab pos="971550" algn="l"/>
                <a:tab pos="1457325" algn="l"/>
                <a:tab pos="1944688" algn="l"/>
                <a:tab pos="2430463" algn="l"/>
                <a:tab pos="2917825" algn="l"/>
                <a:tab pos="3403600" algn="l"/>
                <a:tab pos="3890963" algn="l"/>
                <a:tab pos="4376738" algn="l"/>
                <a:tab pos="4864100" algn="l"/>
                <a:tab pos="5349875" algn="l"/>
                <a:tab pos="5837238" algn="l"/>
                <a:tab pos="6324600" algn="l"/>
                <a:tab pos="6810375" algn="l"/>
                <a:tab pos="7297738" algn="l"/>
                <a:tab pos="7783513" algn="l"/>
                <a:tab pos="8270875" algn="l"/>
                <a:tab pos="8756650" algn="l"/>
                <a:tab pos="9244013" algn="l"/>
                <a:tab pos="9729788" algn="l"/>
              </a:tabLst>
            </a:pPr>
            <a:r>
              <a:rPr lang="en-US" altLang="zh-TW" smtClean="0">
                <a:latin typeface="Arial" charset="0"/>
              </a:rPr>
              <a:t>Grid Computing: Solving large problems with parallel computing</a:t>
            </a:r>
          </a:p>
          <a:p>
            <a:pPr eaLnBrk="1" hangingPunct="1">
              <a:spcBef>
                <a:spcPts val="488"/>
              </a:spcBef>
              <a:tabLst>
                <a:tab pos="0" algn="l"/>
                <a:tab pos="484188" algn="l"/>
                <a:tab pos="971550" algn="l"/>
                <a:tab pos="1457325" algn="l"/>
                <a:tab pos="1944688" algn="l"/>
                <a:tab pos="2430463" algn="l"/>
                <a:tab pos="2917825" algn="l"/>
                <a:tab pos="3403600" algn="l"/>
                <a:tab pos="3890963" algn="l"/>
                <a:tab pos="4376738" algn="l"/>
                <a:tab pos="4864100" algn="l"/>
                <a:tab pos="5349875" algn="l"/>
                <a:tab pos="5837238" algn="l"/>
                <a:tab pos="6324600" algn="l"/>
                <a:tab pos="6810375" algn="l"/>
                <a:tab pos="7297738" algn="l"/>
                <a:tab pos="7783513" algn="l"/>
                <a:tab pos="8270875" algn="l"/>
                <a:tab pos="8756650" algn="l"/>
                <a:tab pos="9244013" algn="l"/>
                <a:tab pos="9729788" algn="l"/>
              </a:tabLst>
            </a:pPr>
            <a:r>
              <a:rPr lang="en-US" altLang="zh-TW" smtClean="0">
                <a:latin typeface="Arial" charset="0"/>
              </a:rPr>
              <a:t>Utility Computing: Offering computing resources as a metered service</a:t>
            </a:r>
          </a:p>
          <a:p>
            <a:pPr eaLnBrk="1" hangingPunct="1">
              <a:spcBef>
                <a:spcPts val="488"/>
              </a:spcBef>
              <a:tabLst>
                <a:tab pos="0" algn="l"/>
                <a:tab pos="484188" algn="l"/>
                <a:tab pos="971550" algn="l"/>
                <a:tab pos="1457325" algn="l"/>
                <a:tab pos="1944688" algn="l"/>
                <a:tab pos="2430463" algn="l"/>
                <a:tab pos="2917825" algn="l"/>
                <a:tab pos="3403600" algn="l"/>
                <a:tab pos="3890963" algn="l"/>
                <a:tab pos="4376738" algn="l"/>
                <a:tab pos="4864100" algn="l"/>
                <a:tab pos="5349875" algn="l"/>
                <a:tab pos="5837238" algn="l"/>
                <a:tab pos="6324600" algn="l"/>
                <a:tab pos="6810375" algn="l"/>
                <a:tab pos="7297738" algn="l"/>
                <a:tab pos="7783513" algn="l"/>
                <a:tab pos="8270875" algn="l"/>
                <a:tab pos="8756650" algn="l"/>
                <a:tab pos="9244013" algn="l"/>
                <a:tab pos="9729788" algn="l"/>
              </a:tabLst>
            </a:pPr>
            <a:r>
              <a:rPr lang="en-US" altLang="zh-TW" smtClean="0">
                <a:latin typeface="Arial" charset="0"/>
              </a:rPr>
              <a:t>Software as a Service: Network-based subscriptions to applications</a:t>
            </a:r>
          </a:p>
          <a:p>
            <a:pPr eaLnBrk="1" hangingPunct="1">
              <a:spcBef>
                <a:spcPts val="488"/>
              </a:spcBef>
              <a:tabLst>
                <a:tab pos="0" algn="l"/>
                <a:tab pos="484188" algn="l"/>
                <a:tab pos="971550" algn="l"/>
                <a:tab pos="1457325" algn="l"/>
                <a:tab pos="1944688" algn="l"/>
                <a:tab pos="2430463" algn="l"/>
                <a:tab pos="2917825" algn="l"/>
                <a:tab pos="3403600" algn="l"/>
                <a:tab pos="3890963" algn="l"/>
                <a:tab pos="4376738" algn="l"/>
                <a:tab pos="4864100" algn="l"/>
                <a:tab pos="5349875" algn="l"/>
                <a:tab pos="5837238" algn="l"/>
                <a:tab pos="6324600" algn="l"/>
                <a:tab pos="6810375" algn="l"/>
                <a:tab pos="7297738" algn="l"/>
                <a:tab pos="7783513" algn="l"/>
                <a:tab pos="8270875" algn="l"/>
                <a:tab pos="8756650" algn="l"/>
                <a:tab pos="9244013" algn="l"/>
                <a:tab pos="9729788" algn="l"/>
              </a:tabLst>
            </a:pPr>
            <a:r>
              <a:rPr lang="en-US" altLang="zh-TW" smtClean="0">
                <a:latin typeface="Arial" charset="0"/>
              </a:rPr>
              <a:t>Cloud Computing: Anytime, anywhere access to IT resources delivered dynamically as a service</a:t>
            </a:r>
          </a:p>
          <a:p>
            <a:pPr>
              <a:tabLst>
                <a:tab pos="0" algn="l"/>
                <a:tab pos="484188" algn="l"/>
                <a:tab pos="971550" algn="l"/>
                <a:tab pos="1457325" algn="l"/>
                <a:tab pos="1944688" algn="l"/>
                <a:tab pos="2430463" algn="l"/>
                <a:tab pos="2917825" algn="l"/>
                <a:tab pos="3403600" algn="l"/>
                <a:tab pos="3890963" algn="l"/>
                <a:tab pos="4376738" algn="l"/>
                <a:tab pos="4864100" algn="l"/>
                <a:tab pos="5349875" algn="l"/>
                <a:tab pos="5837238" algn="l"/>
                <a:tab pos="6324600" algn="l"/>
                <a:tab pos="6810375" algn="l"/>
                <a:tab pos="7297738" algn="l"/>
                <a:tab pos="7783513" algn="l"/>
                <a:tab pos="8270875" algn="l"/>
                <a:tab pos="8756650" algn="l"/>
                <a:tab pos="9244013" algn="l"/>
                <a:tab pos="9729788" algn="l"/>
              </a:tabLst>
            </a:pPr>
            <a:endParaRPr lang="zh-TW" altLang="en-US" smtClean="0"/>
          </a:p>
        </p:txBody>
      </p:sp>
      <p:sp>
        <p:nvSpPr>
          <p:cNvPr id="4" name="投影片編號版面配置區 3"/>
          <p:cNvSpPr>
            <a:spLocks noGrp="1"/>
          </p:cNvSpPr>
          <p:nvPr>
            <p:ph type="sldNum" sz="quarter" idx="5"/>
          </p:nvPr>
        </p:nvSpPr>
        <p:spPr/>
        <p:txBody>
          <a:bodyPr/>
          <a:lstStyle/>
          <a:p>
            <a:pPr>
              <a:defRPr/>
            </a:pPr>
            <a:fld id="{2EE22A64-50EE-4855-91C2-1D9F67E95662}" type="slidenum">
              <a:rPr lang="zh-TW" altLang="en-US" smtClean="0"/>
              <a:pPr>
                <a:defRPr/>
              </a:pPr>
              <a:t>20</a:t>
            </a:fld>
            <a:endParaRPr lang="zh-TW" altLang="en-US"/>
          </a:p>
        </p:txBody>
      </p:sp>
    </p:spTree>
    <p:extLst>
      <p:ext uri="{BB962C8B-B14F-4D97-AF65-F5344CB8AC3E}">
        <p14:creationId xmlns:p14="http://schemas.microsoft.com/office/powerpoint/2010/main" val="1375134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投影片圖像版面配置區 1"/>
          <p:cNvSpPr>
            <a:spLocks noGrp="1" noRot="1" noChangeAspect="1"/>
          </p:cNvSpPr>
          <p:nvPr>
            <p:ph type="sldImg"/>
          </p:nvPr>
        </p:nvSpPr>
        <p:spPr bwMode="auto">
          <a:noFill/>
          <a:ln>
            <a:solidFill>
              <a:srgbClr val="000000"/>
            </a:solidFill>
            <a:miter lim="800000"/>
            <a:headEnd/>
            <a:tailEnd/>
          </a:ln>
        </p:spPr>
      </p:sp>
      <p:sp>
        <p:nvSpPr>
          <p:cNvPr id="69634" name="備忘稿版面配置區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altLang="zh-TW" smtClean="0"/>
              <a:t>Note 1: Cloud computing is still an evolving paradigm. Its definitions, use cases, underlying technologies, issues, risks, and benefits will be refined in a spirited debate by the public and private sectors. These definitions, attributes, and characteristics will evolve and change over time.</a:t>
            </a:r>
          </a:p>
          <a:p>
            <a:pPr eaLnBrk="1" hangingPunct="1"/>
            <a:r>
              <a:rPr lang="en-US" altLang="zh-TW" smtClean="0"/>
              <a:t>Note 2: The cloud computing industry represents a large ecosystem of many models, vendors, and market niches. This definition attempts to encompass all of the various cloud approaches.</a:t>
            </a:r>
          </a:p>
        </p:txBody>
      </p:sp>
      <p:sp>
        <p:nvSpPr>
          <p:cNvPr id="4" name="投影片編號版面配置區 3"/>
          <p:cNvSpPr>
            <a:spLocks noGrp="1"/>
          </p:cNvSpPr>
          <p:nvPr>
            <p:ph type="sldNum" sz="quarter" idx="5"/>
          </p:nvPr>
        </p:nvSpPr>
        <p:spPr/>
        <p:txBody>
          <a:bodyPr/>
          <a:lstStyle/>
          <a:p>
            <a:pPr>
              <a:defRPr/>
            </a:pPr>
            <a:fld id="{7D7D264C-859D-4EFF-BCBD-63179CC489A6}" type="slidenum">
              <a:rPr lang="zh-TW" altLang="en-US" smtClean="0"/>
              <a:pPr>
                <a:defRPr/>
              </a:pPr>
              <a:t>29</a:t>
            </a:fld>
            <a:endParaRPr lang="zh-TW" altLang="en-US"/>
          </a:p>
        </p:txBody>
      </p:sp>
    </p:spTree>
    <p:extLst>
      <p:ext uri="{BB962C8B-B14F-4D97-AF65-F5344CB8AC3E}">
        <p14:creationId xmlns:p14="http://schemas.microsoft.com/office/powerpoint/2010/main" val="4156937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p:txBody>
          <a:bodyPr/>
          <a:lstStyle/>
          <a:p>
            <a:pPr>
              <a:defRPr/>
            </a:pPr>
            <a:fld id="{DD51F12D-CB37-47CC-B627-02D62A66B7A3}" type="slidenum">
              <a:rPr lang="en-US" altLang="zh-TW"/>
              <a:pPr>
                <a:defRPr/>
              </a:pPr>
              <a:t>30</a:t>
            </a:fld>
            <a:endParaRPr lang="en-US" altLang="zh-TW"/>
          </a:p>
        </p:txBody>
      </p:sp>
      <p:sp>
        <p:nvSpPr>
          <p:cNvPr id="7168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16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TW" altLang="zh-TW" smtClean="0"/>
          </a:p>
        </p:txBody>
      </p:sp>
    </p:spTree>
    <p:extLst>
      <p:ext uri="{BB962C8B-B14F-4D97-AF65-F5344CB8AC3E}">
        <p14:creationId xmlns:p14="http://schemas.microsoft.com/office/powerpoint/2010/main" val="3669140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p:txBody>
          <a:bodyPr/>
          <a:lstStyle/>
          <a:p>
            <a:pPr>
              <a:defRPr/>
            </a:pPr>
            <a:fld id="{9CA126D1-6187-452F-B8B3-CCABF653A7B8}" type="slidenum">
              <a:rPr lang="en-US" altLang="zh-TW"/>
              <a:pPr>
                <a:defRPr/>
              </a:pPr>
              <a:t>32</a:t>
            </a:fld>
            <a:endParaRPr lang="en-US" altLang="zh-TW"/>
          </a:p>
        </p:txBody>
      </p:sp>
      <p:sp>
        <p:nvSpPr>
          <p:cNvPr id="7782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782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altLang="zh-TW" i="1" smtClean="0"/>
              <a:t>Cloud Software as a Service (SaaS).</a:t>
            </a:r>
            <a:r>
              <a:rPr lang="en-US" altLang="zh-TW" smtClean="0"/>
              <a:t> The capability provided to the consumer is to use the provider’s applications running on a cloud infrastructure and accessible from various client devices through a thin client interface such as a Web browser (e.g., web-based email). The consumer does not manage or control the underlying cloud infrastructure, network, servers, operating systems, storage, or even individual application capabilities, with the possible exception of limited user-specific application configuration settings.</a:t>
            </a:r>
            <a:endParaRPr lang="en-US" altLang="zh-TW" i="1" smtClean="0"/>
          </a:p>
          <a:p>
            <a:pPr eaLnBrk="1" hangingPunct="1"/>
            <a:r>
              <a:rPr lang="en-US" altLang="zh-TW" i="1" smtClean="0"/>
              <a:t>Cloud Platform as a Service (PaaS). </a:t>
            </a:r>
            <a:r>
              <a:rPr lang="en-US" altLang="zh-TW" smtClean="0"/>
              <a:t>The capability provided to the consumer is to deploy onto the cloud infrastructure consumer-created applications using programming languages and tools supported by the provider (e.g., java, python, .Net). The consumer does not manage or control the underlying cloud infrastructure, network, servers, operating systems, or storage, but the consumer has control over the deployed applications and possibly application hosting environment configurations.</a:t>
            </a:r>
            <a:endParaRPr lang="en-US" altLang="zh-TW" i="1" smtClean="0"/>
          </a:p>
          <a:p>
            <a:pPr eaLnBrk="1" hangingPunct="1"/>
            <a:r>
              <a:rPr lang="en-US" altLang="zh-TW" i="1" smtClean="0"/>
              <a:t>Cloud Infrastructure as a Service (IaaS). </a:t>
            </a:r>
            <a:r>
              <a:rPr lang="en-US" altLang="zh-TW" smtClean="0"/>
              <a:t>The capability provided to the consumer is to provision processing, storage, networks, and other fundamental computing resources where the consumer is able to deploy and run arbitrary software, which can include operating systems and applications. The consumer does not manage or control the underlying cloud infrastructure but has control over operating systems, storage, deployed applications, and possibly select networking components (e.g., firewalls, load balancers).</a:t>
            </a:r>
          </a:p>
        </p:txBody>
      </p:sp>
    </p:spTree>
    <p:extLst>
      <p:ext uri="{BB962C8B-B14F-4D97-AF65-F5344CB8AC3E}">
        <p14:creationId xmlns:p14="http://schemas.microsoft.com/office/powerpoint/2010/main" val="37863983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3" name="Rectangle 7"/>
          <p:cNvSpPr txBox="1">
            <a:spLocks noGrp="1" noChangeArrowheads="1"/>
          </p:cNvSpPr>
          <p:nvPr/>
        </p:nvSpPr>
        <p:spPr bwMode="auto">
          <a:xfrm>
            <a:off x="4021138" y="9721850"/>
            <a:ext cx="3076575" cy="511175"/>
          </a:xfrm>
          <a:prstGeom prst="rect">
            <a:avLst/>
          </a:prstGeom>
          <a:noFill/>
          <a:ln w="9525">
            <a:noFill/>
            <a:miter lim="800000"/>
            <a:headEnd/>
            <a:tailEnd/>
          </a:ln>
        </p:spPr>
        <p:txBody>
          <a:bodyPr lIns="99042" tIns="49521" rIns="99042" bIns="49521" anchor="b"/>
          <a:lstStyle/>
          <a:p>
            <a:pPr algn="r"/>
            <a:fld id="{C42451F0-5767-48B1-B749-3ED1802EE04B}" type="slidenum">
              <a:rPr lang="en-US" altLang="zh-TW" sz="1300"/>
              <a:pPr algn="r"/>
              <a:t>48</a:t>
            </a:fld>
            <a:endParaRPr lang="en-US" altLang="zh-TW" sz="1300"/>
          </a:p>
        </p:txBody>
      </p:sp>
      <p:sp>
        <p:nvSpPr>
          <p:cNvPr id="25395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3955" name="Rectangle 3"/>
          <p:cNvSpPr>
            <a:spLocks noGrp="1" noChangeArrowheads="1"/>
          </p:cNvSpPr>
          <p:nvPr>
            <p:ph type="body" idx="1"/>
          </p:nvPr>
        </p:nvSpPr>
        <p:spPr bwMode="auto">
          <a:noFill/>
        </p:spPr>
        <p:txBody>
          <a:bodyPr wrap="square" lIns="99042" tIns="49521" rIns="99042" bIns="49521" numCol="1" anchor="t" anchorCtr="0" compatLnSpc="1">
            <a:prstTxWarp prst="textNoShape">
              <a:avLst/>
            </a:prstTxWarp>
          </a:bodyPr>
          <a:lstStyle/>
          <a:p>
            <a:pPr eaLnBrk="1" hangingPunct="1"/>
            <a:endParaRPr lang="zh-TW" altLang="zh-TW" smtClean="0"/>
          </a:p>
        </p:txBody>
      </p:sp>
    </p:spTree>
    <p:extLst>
      <p:ext uri="{BB962C8B-B14F-4D97-AF65-F5344CB8AC3E}">
        <p14:creationId xmlns:p14="http://schemas.microsoft.com/office/powerpoint/2010/main" val="28871634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2FE54DE-0070-4718-8F8B-5967ED69EAC2}" type="slidenum">
              <a:rPr lang="zh-TW" altLang="en-US" smtClean="0"/>
              <a:pPr/>
              <a:t>55</a:t>
            </a:fld>
            <a:endParaRPr lang="zh-TW" altLang="en-US"/>
          </a:p>
        </p:txBody>
      </p:sp>
    </p:spTree>
    <p:extLst>
      <p:ext uri="{BB962C8B-B14F-4D97-AF65-F5344CB8AC3E}">
        <p14:creationId xmlns:p14="http://schemas.microsoft.com/office/powerpoint/2010/main" val="1953520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5DF5E6A3-5164-4DC1-A28D-EF88268B1793}" type="slidenum">
              <a:rPr lang="en-US" altLang="zh-TW"/>
              <a:pPr/>
              <a:t>2</a:t>
            </a:fld>
            <a:endParaRPr lang="en-US" altLang="zh-TW"/>
          </a:p>
        </p:txBody>
      </p:sp>
      <p:sp>
        <p:nvSpPr>
          <p:cNvPr id="72707" name="投影片圖像版面配置區 1"/>
          <p:cNvSpPr>
            <a:spLocks noGrp="1" noRot="1" noChangeAspect="1" noTextEdit="1"/>
          </p:cNvSpPr>
          <p:nvPr>
            <p:ph type="sldImg"/>
          </p:nvPr>
        </p:nvSpPr>
        <p:spPr>
          <a:xfrm>
            <a:off x="990600" y="766763"/>
            <a:ext cx="5119688" cy="3840162"/>
          </a:xfrm>
          <a:ln/>
        </p:spPr>
      </p:sp>
      <p:sp>
        <p:nvSpPr>
          <p:cNvPr id="72708" name="備忘稿版面配置區 2"/>
          <p:cNvSpPr>
            <a:spLocks noGrp="1"/>
          </p:cNvSpPr>
          <p:nvPr>
            <p:ph type="body" idx="1"/>
          </p:nvPr>
        </p:nvSpPr>
        <p:spPr>
          <a:xfrm>
            <a:off x="945305" y="4861838"/>
            <a:ext cx="5208691" cy="4606370"/>
          </a:xfrm>
        </p:spPr>
        <p:txBody>
          <a:bodyPr lIns="94710" tIns="47354" rIns="94710" bIns="47354"/>
          <a:lstStyle/>
          <a:p>
            <a:pPr eaLnBrk="1" hangingPunct="1"/>
            <a:endParaRPr lang="zh-TW" altLang="en-US" smtClean="0"/>
          </a:p>
        </p:txBody>
      </p:sp>
      <p:sp>
        <p:nvSpPr>
          <p:cNvPr id="72709" name="投影片編號版面配置區 3"/>
          <p:cNvSpPr txBox="1">
            <a:spLocks noGrp="1"/>
          </p:cNvSpPr>
          <p:nvPr/>
        </p:nvSpPr>
        <p:spPr bwMode="auto">
          <a:xfrm>
            <a:off x="4022302" y="9722089"/>
            <a:ext cx="3076998" cy="512524"/>
          </a:xfrm>
          <a:prstGeom prst="rect">
            <a:avLst/>
          </a:prstGeom>
          <a:noFill/>
          <a:ln w="9525">
            <a:noFill/>
            <a:miter lim="800000"/>
            <a:headEnd/>
            <a:tailEnd/>
          </a:ln>
        </p:spPr>
        <p:txBody>
          <a:bodyPr lIns="94710" tIns="47354" rIns="94710" bIns="47354" anchor="b"/>
          <a:lstStyle/>
          <a:p>
            <a:pPr algn="r" defTabSz="947075"/>
            <a:fld id="{6465B7B1-D9E5-4DC1-86C0-4B41A4594E9D}" type="slidenum">
              <a:rPr lang="zh-TW" altLang="en-US" sz="1300">
                <a:solidFill>
                  <a:srgbClr val="000000"/>
                </a:solidFill>
                <a:latin typeface="Times New Roman" pitchFamily="18" charset="0"/>
              </a:rPr>
              <a:pPr algn="r" defTabSz="947075"/>
              <a:t>2</a:t>
            </a:fld>
            <a:endParaRPr lang="en-US" altLang="zh-TW" sz="1300" dirty="0">
              <a:solidFill>
                <a:srgbClr val="000000"/>
              </a:solidFill>
              <a:latin typeface="Times New Roman" pitchFamily="18" charset="0"/>
            </a:endParaRPr>
          </a:p>
        </p:txBody>
      </p:sp>
    </p:spTree>
    <p:extLst>
      <p:ext uri="{BB962C8B-B14F-4D97-AF65-F5344CB8AC3E}">
        <p14:creationId xmlns:p14="http://schemas.microsoft.com/office/powerpoint/2010/main" val="2520714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投影片圖像版面配置區 1"/>
          <p:cNvSpPr>
            <a:spLocks noGrp="1" noRot="1" noChangeAspect="1" noTextEdit="1"/>
          </p:cNvSpPr>
          <p:nvPr>
            <p:ph type="sldImg"/>
          </p:nvPr>
        </p:nvSpPr>
        <p:spPr bwMode="auto">
          <a:noFill/>
          <a:ln>
            <a:solidFill>
              <a:srgbClr val="000000"/>
            </a:solidFill>
            <a:miter lim="800000"/>
            <a:headEnd/>
            <a:tailEnd/>
          </a:ln>
        </p:spPr>
      </p:sp>
      <p:sp>
        <p:nvSpPr>
          <p:cNvPr id="19458" name="備忘稿版面配置區 2"/>
          <p:cNvSpPr>
            <a:spLocks noGrp="1"/>
          </p:cNvSpPr>
          <p:nvPr>
            <p:ph type="body" idx="1"/>
          </p:nvPr>
        </p:nvSpPr>
        <p:spPr bwMode="auto">
          <a:noFill/>
        </p:spPr>
        <p:txBody>
          <a:bodyPr wrap="square" numCol="1" anchor="t" anchorCtr="0" compatLnSpc="1">
            <a:prstTxWarp prst="textNoShape">
              <a:avLst/>
            </a:prstTxWarp>
          </a:bodyPr>
          <a:lstStyle/>
          <a:p>
            <a:endParaRPr lang="zh-TW" altLang="en-US" dirty="0" smtClean="0"/>
          </a:p>
        </p:txBody>
      </p:sp>
      <p:sp>
        <p:nvSpPr>
          <p:cNvPr id="4" name="投影片編號版面配置區 3"/>
          <p:cNvSpPr>
            <a:spLocks noGrp="1"/>
          </p:cNvSpPr>
          <p:nvPr>
            <p:ph type="sldNum" sz="quarter" idx="5"/>
          </p:nvPr>
        </p:nvSpPr>
        <p:spPr/>
        <p:txBody>
          <a:bodyPr/>
          <a:lstStyle/>
          <a:p>
            <a:pPr>
              <a:defRPr/>
            </a:pPr>
            <a:fld id="{957C279B-6D98-4365-B3C6-1592587D0DC7}" type="slidenum">
              <a:rPr lang="zh-TW" altLang="en-US" smtClean="0"/>
              <a:pPr>
                <a:defRPr/>
              </a:pPr>
              <a:t>6</a:t>
            </a:fld>
            <a:endParaRPr lang="zh-TW" altLang="en-US"/>
          </a:p>
        </p:txBody>
      </p:sp>
    </p:spTree>
    <p:extLst>
      <p:ext uri="{BB962C8B-B14F-4D97-AF65-F5344CB8AC3E}">
        <p14:creationId xmlns:p14="http://schemas.microsoft.com/office/powerpoint/2010/main" val="2770805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p:txBody>
          <a:bodyPr/>
          <a:lstStyle/>
          <a:p>
            <a:pPr>
              <a:defRPr/>
            </a:pPr>
            <a:fld id="{14BAE789-8350-4153-B9DC-AE45A86110B2}" type="slidenum">
              <a:rPr lang="zh-TW" altLang="en-US">
                <a:latin typeface="Times New Roman" pitchFamily="18" charset="0"/>
              </a:rPr>
              <a:pPr>
                <a:defRPr/>
              </a:pPr>
              <a:t>9</a:t>
            </a:fld>
            <a:endParaRPr lang="en-US" altLang="zh-TW">
              <a:latin typeface="Times New Roman" pitchFamily="18" charset="0"/>
            </a:endParaRPr>
          </a:p>
        </p:txBody>
      </p:sp>
      <p:sp>
        <p:nvSpPr>
          <p:cNvPr id="2355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355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TW" altLang="en-US" smtClean="0">
              <a:latin typeface="Times New Roman" pitchFamily="18" charset="0"/>
            </a:endParaRPr>
          </a:p>
        </p:txBody>
      </p:sp>
    </p:spTree>
    <p:extLst>
      <p:ext uri="{BB962C8B-B14F-4D97-AF65-F5344CB8AC3E}">
        <p14:creationId xmlns:p14="http://schemas.microsoft.com/office/powerpoint/2010/main" val="2200074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p:txBody>
          <a:bodyPr/>
          <a:lstStyle/>
          <a:p>
            <a:pPr>
              <a:defRPr/>
            </a:pPr>
            <a:fld id="{D13416BD-A6EC-44D3-B457-02638C0657D4}" type="slidenum">
              <a:rPr lang="zh-TW" altLang="en-US">
                <a:latin typeface="Times New Roman" pitchFamily="18" charset="0"/>
              </a:rPr>
              <a:pPr>
                <a:defRPr/>
              </a:pPr>
              <a:t>11</a:t>
            </a:fld>
            <a:endParaRPr lang="en-US" altLang="zh-TW">
              <a:latin typeface="Times New Roman" pitchFamily="18" charset="0"/>
            </a:endParaRPr>
          </a:p>
        </p:txBody>
      </p:sp>
      <p:sp>
        <p:nvSpPr>
          <p:cNvPr id="307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072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TW" altLang="en-US" smtClean="0">
              <a:latin typeface="Times New Roman" pitchFamily="18" charset="0"/>
            </a:endParaRPr>
          </a:p>
        </p:txBody>
      </p:sp>
    </p:spTree>
    <p:extLst>
      <p:ext uri="{BB962C8B-B14F-4D97-AF65-F5344CB8AC3E}">
        <p14:creationId xmlns:p14="http://schemas.microsoft.com/office/powerpoint/2010/main" val="542845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p:txBody>
          <a:bodyPr/>
          <a:lstStyle/>
          <a:p>
            <a:pPr>
              <a:defRPr/>
            </a:pPr>
            <a:fld id="{1571F5FE-BED0-4331-9099-CB1827FD1E32}" type="slidenum">
              <a:rPr lang="zh-TW" altLang="en-US">
                <a:latin typeface="Times New Roman" pitchFamily="18" charset="0"/>
              </a:rPr>
              <a:pPr>
                <a:defRPr/>
              </a:pPr>
              <a:t>12</a:t>
            </a:fld>
            <a:endParaRPr lang="en-US" altLang="zh-TW">
              <a:latin typeface="Times New Roman" pitchFamily="18" charset="0"/>
            </a:endParaRPr>
          </a:p>
        </p:txBody>
      </p:sp>
      <p:sp>
        <p:nvSpPr>
          <p:cNvPr id="3277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277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TW" altLang="en-US" smtClean="0">
              <a:latin typeface="Times New Roman" pitchFamily="18" charset="0"/>
            </a:endParaRPr>
          </a:p>
        </p:txBody>
      </p:sp>
    </p:spTree>
    <p:extLst>
      <p:ext uri="{BB962C8B-B14F-4D97-AF65-F5344CB8AC3E}">
        <p14:creationId xmlns:p14="http://schemas.microsoft.com/office/powerpoint/2010/main" val="4042762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p:txBody>
          <a:bodyPr/>
          <a:lstStyle/>
          <a:p>
            <a:pPr>
              <a:defRPr/>
            </a:pPr>
            <a:fld id="{DED556B4-58F3-4E76-A037-669A6E80C908}" type="slidenum">
              <a:rPr lang="zh-TW" altLang="en-US">
                <a:latin typeface="Times New Roman" pitchFamily="18" charset="0"/>
              </a:rPr>
              <a:pPr>
                <a:defRPr/>
              </a:pPr>
              <a:t>13</a:t>
            </a:fld>
            <a:endParaRPr lang="en-US" altLang="zh-TW">
              <a:latin typeface="Times New Roman" pitchFamily="18" charset="0"/>
            </a:endParaRPr>
          </a:p>
        </p:txBody>
      </p:sp>
      <p:sp>
        <p:nvSpPr>
          <p:cNvPr id="3481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481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TW" altLang="en-US" smtClean="0">
              <a:latin typeface="Times New Roman" pitchFamily="18" charset="0"/>
            </a:endParaRPr>
          </a:p>
        </p:txBody>
      </p:sp>
    </p:spTree>
    <p:extLst>
      <p:ext uri="{BB962C8B-B14F-4D97-AF65-F5344CB8AC3E}">
        <p14:creationId xmlns:p14="http://schemas.microsoft.com/office/powerpoint/2010/main" val="2608131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p:txBody>
          <a:bodyPr/>
          <a:lstStyle/>
          <a:p>
            <a:pPr>
              <a:defRPr/>
            </a:pPr>
            <a:fld id="{4593705F-6552-4503-AACA-A9E00D460B78}" type="slidenum">
              <a:rPr lang="zh-TW" altLang="en-US">
                <a:latin typeface="Times New Roman" pitchFamily="18" charset="0"/>
              </a:rPr>
              <a:pPr>
                <a:defRPr/>
              </a:pPr>
              <a:t>14</a:t>
            </a:fld>
            <a:endParaRPr lang="en-US" altLang="zh-TW">
              <a:latin typeface="Times New Roman" pitchFamily="18" charset="0"/>
            </a:endParaRPr>
          </a:p>
        </p:txBody>
      </p:sp>
      <p:sp>
        <p:nvSpPr>
          <p:cNvPr id="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686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TW" altLang="en-US" smtClean="0">
              <a:latin typeface="Times New Roman" pitchFamily="18" charset="0"/>
            </a:endParaRPr>
          </a:p>
        </p:txBody>
      </p:sp>
    </p:spTree>
    <p:extLst>
      <p:ext uri="{BB962C8B-B14F-4D97-AF65-F5344CB8AC3E}">
        <p14:creationId xmlns:p14="http://schemas.microsoft.com/office/powerpoint/2010/main" val="683483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p:txBody>
          <a:bodyPr/>
          <a:lstStyle/>
          <a:p>
            <a:pPr>
              <a:defRPr/>
            </a:pPr>
            <a:fld id="{9876375B-5DEC-4F4E-ADCC-014F196F1510}" type="slidenum">
              <a:rPr lang="zh-TW" altLang="en-US">
                <a:latin typeface="Times New Roman" pitchFamily="18" charset="0"/>
              </a:rPr>
              <a:pPr>
                <a:defRPr/>
              </a:pPr>
              <a:t>15</a:t>
            </a:fld>
            <a:endParaRPr lang="en-US" altLang="zh-TW">
              <a:latin typeface="Times New Roman" pitchFamily="18" charset="0"/>
            </a:endParaRPr>
          </a:p>
        </p:txBody>
      </p:sp>
      <p:sp>
        <p:nvSpPr>
          <p:cNvPr id="3891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891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TW" altLang="en-US" smtClean="0">
              <a:latin typeface="Times New Roman" pitchFamily="18" charset="0"/>
            </a:endParaRPr>
          </a:p>
        </p:txBody>
      </p:sp>
    </p:spTree>
    <p:extLst>
      <p:ext uri="{BB962C8B-B14F-4D97-AF65-F5344CB8AC3E}">
        <p14:creationId xmlns:p14="http://schemas.microsoft.com/office/powerpoint/2010/main" val="3294895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14" name="標題 13"/>
          <p:cNvSpPr>
            <a:spLocks noGrp="1"/>
          </p:cNvSpPr>
          <p:nvPr>
            <p:ph type="ctrTitle"/>
          </p:nvPr>
        </p:nvSpPr>
        <p:spPr>
          <a:xfrm>
            <a:off x="1432560" y="359898"/>
            <a:ext cx="7406640" cy="1472184"/>
          </a:xfrm>
        </p:spPr>
        <p:txBody>
          <a:bodyPr anchor="b"/>
          <a:lstStyle>
            <a:lvl1pPr algn="l">
              <a:defRPr/>
            </a:lvl1pPr>
            <a:extLst/>
          </a:lstStyle>
          <a:p>
            <a:r>
              <a:rPr kumimoji="0" lang="zh-TW" altLang="en-US" smtClean="0"/>
              <a:t>按一下以編輯母片標題樣式</a:t>
            </a:r>
            <a:endParaRPr kumimoji="0" lang="en-US"/>
          </a:p>
        </p:txBody>
      </p:sp>
      <p:sp>
        <p:nvSpPr>
          <p:cNvPr id="22" name="副標題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TW" altLang="en-US" smtClean="0"/>
              <a:t>按一下以編輯母片副標題樣式</a:t>
            </a:r>
            <a:endParaRPr kumimoji="0" lang="en-US"/>
          </a:p>
        </p:txBody>
      </p:sp>
      <p:sp>
        <p:nvSpPr>
          <p:cNvPr id="7" name="日期版面配置區 6"/>
          <p:cNvSpPr>
            <a:spLocks noGrp="1"/>
          </p:cNvSpPr>
          <p:nvPr>
            <p:ph type="dt" sz="half" idx="10"/>
          </p:nvPr>
        </p:nvSpPr>
        <p:spPr/>
        <p:txBody>
          <a:bodyPr/>
          <a:lstStyle>
            <a:extLst/>
          </a:lstStyle>
          <a:p>
            <a:pPr>
              <a:defRPr/>
            </a:pPr>
            <a:fld id="{BB5FD535-1788-4E9B-80E3-8ACD984ABA48}" type="datetime1">
              <a:rPr lang="zh-TW" altLang="en-US" smtClean="0"/>
              <a:t>2018/9/15</a:t>
            </a:fld>
            <a:endParaRPr lang="zh-TW" altLang="en-US"/>
          </a:p>
        </p:txBody>
      </p:sp>
      <p:sp>
        <p:nvSpPr>
          <p:cNvPr id="20" name="頁尾版面配置區 19"/>
          <p:cNvSpPr>
            <a:spLocks noGrp="1"/>
          </p:cNvSpPr>
          <p:nvPr>
            <p:ph type="ftr" sz="quarter" idx="11"/>
          </p:nvPr>
        </p:nvSpPr>
        <p:spPr/>
        <p:txBody>
          <a:bodyPr/>
          <a:lstStyle>
            <a:extLst/>
          </a:lstStyle>
          <a:p>
            <a:pPr>
              <a:defRPr/>
            </a:pPr>
            <a:endParaRPr lang="zh-TW" altLang="en-US"/>
          </a:p>
        </p:txBody>
      </p:sp>
      <p:sp>
        <p:nvSpPr>
          <p:cNvPr id="10" name="投影片編號版面配置區 9"/>
          <p:cNvSpPr>
            <a:spLocks noGrp="1"/>
          </p:cNvSpPr>
          <p:nvPr>
            <p:ph type="sldNum" sz="quarter" idx="12"/>
          </p:nvPr>
        </p:nvSpPr>
        <p:spPr/>
        <p:txBody>
          <a:bodyPr/>
          <a:lstStyle>
            <a:extLst/>
          </a:lstStyle>
          <a:p>
            <a:pPr>
              <a:defRPr/>
            </a:pPr>
            <a:fld id="{1BB83B16-A370-4AD1-B50A-1C59D2030203}" type="slidenum">
              <a:rPr lang="zh-TW" altLang="en-US" smtClean="0"/>
              <a:pPr>
                <a:defRPr/>
              </a:pPr>
              <a:t>‹#›</a:t>
            </a:fld>
            <a:endParaRPr lang="zh-TW" altLang="en-US"/>
          </a:p>
        </p:txBody>
      </p:sp>
      <p:sp>
        <p:nvSpPr>
          <p:cNvPr id="8" name="橢圓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橢圓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pPr>
              <a:defRPr/>
            </a:pPr>
            <a:fld id="{66DECD03-FB93-44C5-B22F-952B4E76401E}" type="datetime1">
              <a:rPr lang="zh-TW" altLang="en-US" smtClean="0"/>
              <a:t>2018/9/15</a:t>
            </a:fld>
            <a:endParaRPr lang="zh-TW" altLang="en-US"/>
          </a:p>
        </p:txBody>
      </p:sp>
      <p:sp>
        <p:nvSpPr>
          <p:cNvPr id="5" name="頁尾版面配置區 4"/>
          <p:cNvSpPr>
            <a:spLocks noGrp="1"/>
          </p:cNvSpPr>
          <p:nvPr>
            <p:ph type="ftr" sz="quarter" idx="11"/>
          </p:nvPr>
        </p:nvSpPr>
        <p:spPr/>
        <p:txBody>
          <a:bodyPr/>
          <a:lstStyle>
            <a:extLst/>
          </a:lstStyle>
          <a:p>
            <a:pPr>
              <a:defRPr/>
            </a:pPr>
            <a:endParaRPr lang="zh-TW" altLang="en-US"/>
          </a:p>
        </p:txBody>
      </p:sp>
      <p:sp>
        <p:nvSpPr>
          <p:cNvPr id="6" name="投影片編號版面配置區 5"/>
          <p:cNvSpPr>
            <a:spLocks noGrp="1"/>
          </p:cNvSpPr>
          <p:nvPr>
            <p:ph type="sldNum" sz="quarter" idx="12"/>
          </p:nvPr>
        </p:nvSpPr>
        <p:spPr/>
        <p:txBody>
          <a:bodyPr/>
          <a:lstStyle>
            <a:extLst/>
          </a:lstStyle>
          <a:p>
            <a:pPr>
              <a:defRPr/>
            </a:pPr>
            <a:fld id="{15A73F57-13D6-4094-BAE8-BB36F22B4C89}" type="slidenum">
              <a:rPr lang="zh-TW" altLang="en-US" smtClean="0"/>
              <a:pPr>
                <a:defRPr/>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858000" y="274639"/>
            <a:ext cx="1828800" cy="5851525"/>
          </a:xfrm>
        </p:spPr>
        <p:txBody>
          <a:bodyPr vert="eaVert"/>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1143000" y="274640"/>
            <a:ext cx="5562600" cy="5851525"/>
          </a:xfrm>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pPr>
              <a:defRPr/>
            </a:pPr>
            <a:fld id="{BCBB0B52-DB17-4280-9678-2471CF25987E}" type="datetime1">
              <a:rPr lang="zh-TW" altLang="en-US" smtClean="0"/>
              <a:t>2018/9/15</a:t>
            </a:fld>
            <a:endParaRPr lang="zh-TW" altLang="en-US"/>
          </a:p>
        </p:txBody>
      </p:sp>
      <p:sp>
        <p:nvSpPr>
          <p:cNvPr id="5" name="頁尾版面配置區 4"/>
          <p:cNvSpPr>
            <a:spLocks noGrp="1"/>
          </p:cNvSpPr>
          <p:nvPr>
            <p:ph type="ftr" sz="quarter" idx="11"/>
          </p:nvPr>
        </p:nvSpPr>
        <p:spPr/>
        <p:txBody>
          <a:bodyPr/>
          <a:lstStyle>
            <a:extLst/>
          </a:lstStyle>
          <a:p>
            <a:pPr>
              <a:defRPr/>
            </a:pPr>
            <a:endParaRPr lang="zh-TW" altLang="en-US"/>
          </a:p>
        </p:txBody>
      </p:sp>
      <p:sp>
        <p:nvSpPr>
          <p:cNvPr id="6" name="投影片編號版面配置區 5"/>
          <p:cNvSpPr>
            <a:spLocks noGrp="1"/>
          </p:cNvSpPr>
          <p:nvPr>
            <p:ph type="sldNum" sz="quarter" idx="12"/>
          </p:nvPr>
        </p:nvSpPr>
        <p:spPr/>
        <p:txBody>
          <a:bodyPr/>
          <a:lstStyle>
            <a:extLst/>
          </a:lstStyle>
          <a:p>
            <a:pPr>
              <a:defRPr/>
            </a:pPr>
            <a:fld id="{D59C937E-3DB7-4DB7-8D9C-74EFD905B325}" type="slidenum">
              <a:rPr lang="zh-TW" altLang="en-US" smtClean="0"/>
              <a:pPr>
                <a:defRPr/>
              </a:pPr>
              <a:t>‹#›</a:t>
            </a:fld>
            <a:endParaRPr lang="zh-TW"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684213" y="188913"/>
            <a:ext cx="7772400" cy="865187"/>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685800" y="1341438"/>
            <a:ext cx="3810000" cy="4754562"/>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341438"/>
            <a:ext cx="3810000" cy="4754562"/>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6"/>
          <p:cNvSpPr>
            <a:spLocks noGrp="1" noChangeArrowheads="1"/>
          </p:cNvSpPr>
          <p:nvPr>
            <p:ph type="dt" sz="half" idx="10"/>
            <p:custDataLst>
              <p:tags r:id="rId1"/>
            </p:custDataLst>
          </p:nvPr>
        </p:nvSpPr>
        <p:spPr/>
        <p:txBody>
          <a:bodyPr/>
          <a:lstStyle>
            <a:lvl1pPr>
              <a:defRPr/>
            </a:lvl1pPr>
          </a:lstStyle>
          <a:p>
            <a:pPr>
              <a:defRPr/>
            </a:pPr>
            <a:fld id="{5E90CA40-0140-410C-8070-C166EA476425}" type="datetime1">
              <a:rPr lang="zh-TW" altLang="en-US" smtClean="0"/>
              <a:t>2018/9/15</a:t>
            </a:fld>
            <a:endParaRPr lang="en-US" altLang="zh-TW"/>
          </a:p>
        </p:txBody>
      </p:sp>
      <p:sp>
        <p:nvSpPr>
          <p:cNvPr id="6" name="Rectangle 7"/>
          <p:cNvSpPr>
            <a:spLocks noGrp="1" noChangeArrowheads="1"/>
          </p:cNvSpPr>
          <p:nvPr>
            <p:ph type="ftr" sz="quarter" idx="11"/>
            <p:custDataLst>
              <p:tags r:id="rId2"/>
            </p:custDataLst>
          </p:nvPr>
        </p:nvSpPr>
        <p:spPr/>
        <p:txBody>
          <a:bodyPr/>
          <a:lstStyle>
            <a:lvl1pPr>
              <a:defRPr/>
            </a:lvl1pPr>
          </a:lstStyle>
          <a:p>
            <a:pPr>
              <a:defRPr/>
            </a:pPr>
            <a:endParaRPr lang="en-US" altLang="zh-TW"/>
          </a:p>
        </p:txBody>
      </p:sp>
      <p:sp>
        <p:nvSpPr>
          <p:cNvPr id="7" name="Rectangle 8"/>
          <p:cNvSpPr>
            <a:spLocks noGrp="1" noChangeArrowheads="1"/>
          </p:cNvSpPr>
          <p:nvPr>
            <p:ph type="sldNum" sz="quarter" idx="12"/>
            <p:custDataLst>
              <p:tags r:id="rId3"/>
            </p:custDataLst>
          </p:nvPr>
        </p:nvSpPr>
        <p:spPr/>
        <p:txBody>
          <a:bodyPr/>
          <a:lstStyle>
            <a:lvl1pPr>
              <a:defRPr/>
            </a:lvl1pPr>
          </a:lstStyle>
          <a:p>
            <a:pPr>
              <a:defRPr/>
            </a:pPr>
            <a:fld id="{490B8C2B-D3BF-4462-86D8-7CE1AFA9F62E}" type="slidenum">
              <a:rPr lang="zh-TW" altLang="en-US"/>
              <a:pPr>
                <a:defRPr/>
              </a:pPr>
              <a:t>‹#›</a:t>
            </a:fld>
            <a:endParaRPr lang="en-US"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內容版面配置區 2"/>
          <p:cNvSpPr>
            <a:spLocks noGrp="1"/>
          </p:cNvSpPr>
          <p:nvPr>
            <p:ph idx="1"/>
          </p:nvPr>
        </p:nvSpPr>
        <p:spPr/>
        <p:txBody>
          <a:bodyPr/>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pPr>
              <a:defRPr/>
            </a:pPr>
            <a:fld id="{2174BDA4-1290-4CEB-80CD-5735DC041644}" type="datetime1">
              <a:rPr lang="zh-TW" altLang="en-US" smtClean="0"/>
              <a:t>2018/9/15</a:t>
            </a:fld>
            <a:endParaRPr lang="zh-TW" altLang="en-US"/>
          </a:p>
        </p:txBody>
      </p:sp>
      <p:sp>
        <p:nvSpPr>
          <p:cNvPr id="5" name="頁尾版面配置區 4"/>
          <p:cNvSpPr>
            <a:spLocks noGrp="1"/>
          </p:cNvSpPr>
          <p:nvPr>
            <p:ph type="ftr" sz="quarter" idx="11"/>
          </p:nvPr>
        </p:nvSpPr>
        <p:spPr/>
        <p:txBody>
          <a:bodyPr/>
          <a:lstStyle>
            <a:extLst/>
          </a:lstStyle>
          <a:p>
            <a:pPr>
              <a:defRPr/>
            </a:pPr>
            <a:endParaRPr lang="zh-TW" altLang="en-US"/>
          </a:p>
        </p:txBody>
      </p:sp>
      <p:sp>
        <p:nvSpPr>
          <p:cNvPr id="6" name="投影片編號版面配置區 5"/>
          <p:cNvSpPr>
            <a:spLocks noGrp="1"/>
          </p:cNvSpPr>
          <p:nvPr>
            <p:ph type="sldNum" sz="quarter" idx="12"/>
          </p:nvPr>
        </p:nvSpPr>
        <p:spPr/>
        <p:txBody>
          <a:bodyPr/>
          <a:lstStyle>
            <a:extLst/>
          </a:lstStyle>
          <a:p>
            <a:pPr>
              <a:defRPr/>
            </a:pPr>
            <a:fld id="{3CB9D5A4-A9DD-4C23-A5E6-1C67DC0A0C5F}" type="slidenum">
              <a:rPr lang="zh-TW" altLang="en-US" smtClean="0"/>
              <a:pPr>
                <a:defRPr/>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區段標題">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標題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p:txBody>
          <a:bodyPr/>
          <a:lstStyle>
            <a:extLst/>
          </a:lstStyle>
          <a:p>
            <a:pPr>
              <a:defRPr/>
            </a:pPr>
            <a:fld id="{3B1C5567-4ABC-4343-BB14-FA92CC574A88}" type="datetime1">
              <a:rPr lang="zh-TW" altLang="en-US" smtClean="0"/>
              <a:t>2018/9/15</a:t>
            </a:fld>
            <a:endParaRPr lang="zh-TW" altLang="en-US"/>
          </a:p>
        </p:txBody>
      </p:sp>
      <p:sp>
        <p:nvSpPr>
          <p:cNvPr id="5" name="頁尾版面配置區 4"/>
          <p:cNvSpPr>
            <a:spLocks noGrp="1"/>
          </p:cNvSpPr>
          <p:nvPr>
            <p:ph type="ftr" sz="quarter" idx="11"/>
          </p:nvPr>
        </p:nvSpPr>
        <p:spPr/>
        <p:txBody>
          <a:bodyPr/>
          <a:lstStyle>
            <a:extLst/>
          </a:lstStyle>
          <a:p>
            <a:pPr>
              <a:defRPr/>
            </a:pPr>
            <a:endParaRPr lang="zh-TW" altLang="en-US"/>
          </a:p>
        </p:txBody>
      </p:sp>
      <p:sp>
        <p:nvSpPr>
          <p:cNvPr id="6" name="投影片編號版面配置區 5"/>
          <p:cNvSpPr>
            <a:spLocks noGrp="1"/>
          </p:cNvSpPr>
          <p:nvPr>
            <p:ph type="sldNum" sz="quarter" idx="12"/>
          </p:nvPr>
        </p:nvSpPr>
        <p:spPr/>
        <p:txBody>
          <a:bodyPr/>
          <a:lstStyle>
            <a:extLst/>
          </a:lstStyle>
          <a:p>
            <a:pPr>
              <a:defRPr/>
            </a:pPr>
            <a:fld id="{8C67837E-9344-4CE0-9018-0D3293AD1E47}" type="slidenum">
              <a:rPr lang="zh-TW" altLang="en-US" smtClean="0"/>
              <a:pPr>
                <a:defRPr/>
              </a:pPr>
              <a:t>‹#›</a:t>
            </a:fld>
            <a:endParaRPr lang="zh-TW"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橢圓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橢圓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1435608" y="274320"/>
            <a:ext cx="7498080" cy="1143000"/>
          </a:xfrm>
        </p:spPr>
        <p:txBody>
          <a:bodyPr/>
          <a:lstStyle>
            <a:extLst/>
          </a:lstStyle>
          <a:p>
            <a:r>
              <a:rPr kumimoji="0" lang="zh-TW" altLang="en-US" smtClean="0"/>
              <a:t>按一下以編輯母片標題樣式</a:t>
            </a:r>
            <a:endParaRPr kumimoji="0" lang="en-US"/>
          </a:p>
        </p:txBody>
      </p:sp>
      <p:sp>
        <p:nvSpPr>
          <p:cNvPr id="3" name="內容版面配置區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內容版面配置區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extLst/>
          </a:lstStyle>
          <a:p>
            <a:pPr>
              <a:defRPr/>
            </a:pPr>
            <a:fld id="{0743F563-EFCB-422E-97E7-00DE1A2E76E8}" type="datetime1">
              <a:rPr lang="zh-TW" altLang="en-US" smtClean="0"/>
              <a:t>2018/9/15</a:t>
            </a:fld>
            <a:endParaRPr lang="zh-TW" altLang="en-US"/>
          </a:p>
        </p:txBody>
      </p:sp>
      <p:sp>
        <p:nvSpPr>
          <p:cNvPr id="6" name="頁尾版面配置區 5"/>
          <p:cNvSpPr>
            <a:spLocks noGrp="1"/>
          </p:cNvSpPr>
          <p:nvPr>
            <p:ph type="ftr" sz="quarter" idx="11"/>
          </p:nvPr>
        </p:nvSpPr>
        <p:spPr/>
        <p:txBody>
          <a:bodyPr/>
          <a:lstStyle>
            <a:extLst/>
          </a:lstStyle>
          <a:p>
            <a:pPr>
              <a:defRPr/>
            </a:pPr>
            <a:endParaRPr lang="zh-TW" altLang="en-US"/>
          </a:p>
        </p:txBody>
      </p:sp>
      <p:sp>
        <p:nvSpPr>
          <p:cNvPr id="7" name="投影片編號版面配置區 6"/>
          <p:cNvSpPr>
            <a:spLocks noGrp="1"/>
          </p:cNvSpPr>
          <p:nvPr>
            <p:ph type="sldNum" sz="quarter" idx="12"/>
          </p:nvPr>
        </p:nvSpPr>
        <p:spPr/>
        <p:txBody>
          <a:bodyPr/>
          <a:lstStyle>
            <a:extLst/>
          </a:lstStyle>
          <a:p>
            <a:pPr>
              <a:defRPr/>
            </a:pPr>
            <a:fld id="{20E684C9-5977-4431-9EBE-992BC8F31430}" type="slidenum">
              <a:rPr lang="zh-TW" altLang="en-US" smtClean="0"/>
              <a:pPr>
                <a:defRPr/>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5" name="內容版面配置區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6" name="內容版面配置區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p:txBody>
          <a:bodyPr/>
          <a:lstStyle>
            <a:extLst/>
          </a:lstStyle>
          <a:p>
            <a:pPr>
              <a:defRPr/>
            </a:pPr>
            <a:fld id="{776214CD-0B79-44F3-BAC3-ED982B408C64}" type="datetime1">
              <a:rPr lang="zh-TW" altLang="en-US" smtClean="0"/>
              <a:t>2018/9/15</a:t>
            </a:fld>
            <a:endParaRPr lang="zh-TW" altLang="en-US"/>
          </a:p>
        </p:txBody>
      </p:sp>
      <p:sp>
        <p:nvSpPr>
          <p:cNvPr id="8" name="頁尾版面配置區 7"/>
          <p:cNvSpPr>
            <a:spLocks noGrp="1"/>
          </p:cNvSpPr>
          <p:nvPr>
            <p:ph type="ftr" sz="quarter" idx="11"/>
          </p:nvPr>
        </p:nvSpPr>
        <p:spPr/>
        <p:txBody>
          <a:bodyPr/>
          <a:lstStyle>
            <a:extLst/>
          </a:lstStyle>
          <a:p>
            <a:pPr>
              <a:defRPr/>
            </a:pPr>
            <a:endParaRPr lang="zh-TW" altLang="en-US"/>
          </a:p>
        </p:txBody>
      </p:sp>
      <p:sp>
        <p:nvSpPr>
          <p:cNvPr id="9" name="投影片編號版面配置區 8"/>
          <p:cNvSpPr>
            <a:spLocks noGrp="1"/>
          </p:cNvSpPr>
          <p:nvPr>
            <p:ph type="sldNum" sz="quarter" idx="12"/>
          </p:nvPr>
        </p:nvSpPr>
        <p:spPr/>
        <p:txBody>
          <a:bodyPr/>
          <a:lstStyle>
            <a:extLst/>
          </a:lstStyle>
          <a:p>
            <a:pPr>
              <a:defRPr/>
            </a:pPr>
            <a:fld id="{AE586BC6-13DD-4C13-BE1E-3CC847C9C49E}" type="slidenum">
              <a:rPr lang="zh-TW" altLang="en-US" smtClean="0"/>
              <a:pPr>
                <a:defRPr/>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1435608" y="274320"/>
            <a:ext cx="7498080" cy="1143000"/>
          </a:xfrm>
        </p:spPr>
        <p:txBody>
          <a:bodyPr anchor="ctr"/>
          <a:lstStyle>
            <a:extLst/>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extLst/>
          </a:lstStyle>
          <a:p>
            <a:pPr>
              <a:defRPr/>
            </a:pPr>
            <a:fld id="{E5C4FEF2-D08B-47CE-945C-B26BBA9ABC81}" type="datetime1">
              <a:rPr lang="zh-TW" altLang="en-US" smtClean="0"/>
              <a:t>2018/9/15</a:t>
            </a:fld>
            <a:endParaRPr lang="zh-TW" altLang="en-US"/>
          </a:p>
        </p:txBody>
      </p:sp>
      <p:sp>
        <p:nvSpPr>
          <p:cNvPr id="4" name="頁尾版面配置區 3"/>
          <p:cNvSpPr>
            <a:spLocks noGrp="1"/>
          </p:cNvSpPr>
          <p:nvPr>
            <p:ph type="ftr" sz="quarter" idx="11"/>
          </p:nvPr>
        </p:nvSpPr>
        <p:spPr/>
        <p:txBody>
          <a:bodyPr/>
          <a:lstStyle>
            <a:extLst/>
          </a:lstStyle>
          <a:p>
            <a:pPr>
              <a:defRPr/>
            </a:pPr>
            <a:endParaRPr lang="zh-TW" altLang="en-US"/>
          </a:p>
        </p:txBody>
      </p:sp>
      <p:sp>
        <p:nvSpPr>
          <p:cNvPr id="5" name="投影片編號版面配置區 4"/>
          <p:cNvSpPr>
            <a:spLocks noGrp="1"/>
          </p:cNvSpPr>
          <p:nvPr>
            <p:ph type="sldNum" sz="quarter" idx="12"/>
          </p:nvPr>
        </p:nvSpPr>
        <p:spPr/>
        <p:txBody>
          <a:bodyPr/>
          <a:lstStyle>
            <a:extLst/>
          </a:lstStyle>
          <a:p>
            <a:pPr>
              <a:defRPr/>
            </a:pPr>
            <a:fld id="{E3FCA244-DFF5-45AA-96C5-A0E993473395}" type="slidenum">
              <a:rPr lang="zh-TW" altLang="en-US" smtClean="0"/>
              <a:pPr>
                <a:defRPr/>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期版面配置區 1"/>
          <p:cNvSpPr>
            <a:spLocks noGrp="1"/>
          </p:cNvSpPr>
          <p:nvPr>
            <p:ph type="dt" sz="half" idx="10"/>
          </p:nvPr>
        </p:nvSpPr>
        <p:spPr/>
        <p:txBody>
          <a:bodyPr/>
          <a:lstStyle>
            <a:extLst/>
          </a:lstStyle>
          <a:p>
            <a:pPr>
              <a:defRPr/>
            </a:pPr>
            <a:fld id="{82FE8143-A246-43FC-B2B8-F889A020151F}" type="datetime1">
              <a:rPr lang="zh-TW" altLang="en-US" smtClean="0"/>
              <a:t>2018/9/15</a:t>
            </a:fld>
            <a:endParaRPr lang="zh-TW" altLang="en-US"/>
          </a:p>
        </p:txBody>
      </p:sp>
      <p:sp>
        <p:nvSpPr>
          <p:cNvPr id="3" name="頁尾版面配置區 2"/>
          <p:cNvSpPr>
            <a:spLocks noGrp="1"/>
          </p:cNvSpPr>
          <p:nvPr>
            <p:ph type="ftr" sz="quarter" idx="11"/>
          </p:nvPr>
        </p:nvSpPr>
        <p:spPr/>
        <p:txBody>
          <a:bodyPr/>
          <a:lstStyle>
            <a:extLst/>
          </a:lstStyle>
          <a:p>
            <a:pPr>
              <a:defRPr/>
            </a:pPr>
            <a:endParaRPr lang="zh-TW" altLang="en-US"/>
          </a:p>
        </p:txBody>
      </p:sp>
      <p:sp>
        <p:nvSpPr>
          <p:cNvPr id="4" name="投影片編號版面配置區 3"/>
          <p:cNvSpPr>
            <a:spLocks noGrp="1"/>
          </p:cNvSpPr>
          <p:nvPr>
            <p:ph type="sldNum" sz="quarter" idx="12"/>
          </p:nvPr>
        </p:nvSpPr>
        <p:spPr/>
        <p:txBody>
          <a:bodyPr/>
          <a:lstStyle>
            <a:extLst/>
          </a:lstStyle>
          <a:p>
            <a:pPr>
              <a:defRPr/>
            </a:pPr>
            <a:fld id="{094BFF2C-23B1-42FF-999D-EEB7DBD39F41}" type="slidenum">
              <a:rPr lang="zh-TW" altLang="en-US" smtClean="0"/>
              <a:pPr>
                <a:defRPr/>
              </a:pPr>
              <a:t>‹#›</a:t>
            </a:fld>
            <a:endParaRPr lang="zh-TW"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TW" altLang="en-US" smtClean="0"/>
              <a:t>按一下以編輯母片文字樣式</a:t>
            </a:r>
          </a:p>
        </p:txBody>
      </p:sp>
      <p:sp>
        <p:nvSpPr>
          <p:cNvPr id="4" name="內容版面配置區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extLst/>
          </a:lstStyle>
          <a:p>
            <a:pPr>
              <a:defRPr/>
            </a:pPr>
            <a:fld id="{5E9457B5-D07D-41A7-9FAF-6B95ED5ADC94}" type="datetime1">
              <a:rPr lang="zh-TW" altLang="en-US" smtClean="0"/>
              <a:t>2018/9/15</a:t>
            </a:fld>
            <a:endParaRPr lang="zh-TW" altLang="en-US"/>
          </a:p>
        </p:txBody>
      </p:sp>
      <p:sp>
        <p:nvSpPr>
          <p:cNvPr id="6" name="頁尾版面配置區 5"/>
          <p:cNvSpPr>
            <a:spLocks noGrp="1"/>
          </p:cNvSpPr>
          <p:nvPr>
            <p:ph type="ftr" sz="quarter" idx="11"/>
          </p:nvPr>
        </p:nvSpPr>
        <p:spPr/>
        <p:txBody>
          <a:bodyPr/>
          <a:lstStyle>
            <a:extLst/>
          </a:lstStyle>
          <a:p>
            <a:pPr>
              <a:defRPr/>
            </a:pPr>
            <a:endParaRPr lang="zh-TW" altLang="en-US"/>
          </a:p>
        </p:txBody>
      </p:sp>
      <p:sp>
        <p:nvSpPr>
          <p:cNvPr id="7" name="投影片編號版面配置區 6"/>
          <p:cNvSpPr>
            <a:spLocks noGrp="1"/>
          </p:cNvSpPr>
          <p:nvPr>
            <p:ph type="sldNum" sz="quarter" idx="12"/>
          </p:nvPr>
        </p:nvSpPr>
        <p:spPr/>
        <p:txBody>
          <a:bodyPr/>
          <a:lstStyle>
            <a:extLst/>
          </a:lstStyle>
          <a:p>
            <a:pPr>
              <a:defRPr/>
            </a:pPr>
            <a:fld id="{9DE3990E-6EFE-4CD8-8529-9CB8F1DEEBD6}" type="slidenum">
              <a:rPr lang="zh-TW" altLang="en-US" smtClean="0"/>
              <a:pPr>
                <a:defRPr/>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TW" altLang="en-US" smtClean="0"/>
              <a:t>按一下以編輯母片標題樣式</a:t>
            </a:r>
            <a:endParaRPr kumimoji="0" lang="en-US"/>
          </a:p>
        </p:txBody>
      </p:sp>
      <p:sp>
        <p:nvSpPr>
          <p:cNvPr id="5" name="日期版面配置區 4"/>
          <p:cNvSpPr>
            <a:spLocks noGrp="1"/>
          </p:cNvSpPr>
          <p:nvPr>
            <p:ph type="dt" sz="half" idx="10"/>
          </p:nvPr>
        </p:nvSpPr>
        <p:spPr/>
        <p:txBody>
          <a:bodyPr/>
          <a:lstStyle>
            <a:extLst/>
          </a:lstStyle>
          <a:p>
            <a:pPr>
              <a:defRPr/>
            </a:pPr>
            <a:fld id="{2E40A82E-0C7F-48B5-99B0-7F4BF93453D7}" type="datetime1">
              <a:rPr lang="zh-TW" altLang="en-US" smtClean="0"/>
              <a:t>2018/9/15</a:t>
            </a:fld>
            <a:endParaRPr lang="zh-TW" altLang="en-US"/>
          </a:p>
        </p:txBody>
      </p:sp>
      <p:sp>
        <p:nvSpPr>
          <p:cNvPr id="6" name="頁尾版面配置區 5"/>
          <p:cNvSpPr>
            <a:spLocks noGrp="1"/>
          </p:cNvSpPr>
          <p:nvPr>
            <p:ph type="ftr" sz="quarter" idx="11"/>
          </p:nvPr>
        </p:nvSpPr>
        <p:spPr/>
        <p:txBody>
          <a:bodyPr/>
          <a:lstStyle>
            <a:extLst/>
          </a:lstStyle>
          <a:p>
            <a:pPr>
              <a:defRPr/>
            </a:pPr>
            <a:endParaRPr lang="zh-TW" altLang="en-US"/>
          </a:p>
        </p:txBody>
      </p:sp>
      <p:sp>
        <p:nvSpPr>
          <p:cNvPr id="7" name="投影片編號版面配置區 6"/>
          <p:cNvSpPr>
            <a:spLocks noGrp="1"/>
          </p:cNvSpPr>
          <p:nvPr>
            <p:ph type="sldNum" sz="quarter" idx="12"/>
          </p:nvPr>
        </p:nvSpPr>
        <p:spPr/>
        <p:txBody>
          <a:bodyPr/>
          <a:lstStyle>
            <a:extLst/>
          </a:lstStyle>
          <a:p>
            <a:pPr>
              <a:defRPr/>
            </a:pPr>
            <a:fld id="{14FAB715-4920-4646-BD36-B726E2E11507}" type="slidenum">
              <a:rPr lang="zh-TW" altLang="en-US" smtClean="0"/>
              <a:pPr>
                <a:defRPr/>
              </a:pPr>
              <a:t>‹#›</a:t>
            </a:fld>
            <a:endParaRPr lang="zh-TW"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圖片版面配置區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TW" altLang="en-US" smtClean="0"/>
              <a:t>按一下圖示以新增圖片</a:t>
            </a:r>
            <a:endParaRPr kumimoji="0" lang="en-US" dirty="0"/>
          </a:p>
        </p:txBody>
      </p:sp>
      <p:sp>
        <p:nvSpPr>
          <p:cNvPr id="9" name="流程圖: 程序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流程圖: 程序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文字版面配置區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TW" altLang="en-US" smtClean="0"/>
              <a:t>按一下以編輯母片文字樣式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圓形圖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橢圓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甜甜圈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標題版面配置區 4"/>
          <p:cNvSpPr>
            <a:spLocks noGrp="1"/>
          </p:cNvSpPr>
          <p:nvPr>
            <p:ph type="title"/>
          </p:nvPr>
        </p:nvSpPr>
        <p:spPr>
          <a:xfrm>
            <a:off x="1435608" y="274638"/>
            <a:ext cx="7498080" cy="1143000"/>
          </a:xfrm>
          <a:prstGeom prst="rect">
            <a:avLst/>
          </a:prstGeom>
        </p:spPr>
        <p:txBody>
          <a:bodyPr anchor="ctr">
            <a:normAutofit/>
          </a:bodyPr>
          <a:lstStyle>
            <a:extLst/>
          </a:lstStyle>
          <a:p>
            <a:r>
              <a:rPr kumimoji="0" lang="zh-TW" altLang="en-US" smtClean="0"/>
              <a:t>按一下以編輯母片標題樣式</a:t>
            </a:r>
            <a:endParaRPr kumimoji="0" lang="en-US"/>
          </a:p>
        </p:txBody>
      </p:sp>
      <p:sp>
        <p:nvSpPr>
          <p:cNvPr id="9" name="文字版面配置區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24" name="日期版面配置區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defRPr/>
            </a:pPr>
            <a:fld id="{374400F8-3217-4059-A3AA-018EDC0AC012}" type="datetime1">
              <a:rPr lang="zh-TW" altLang="en-US" smtClean="0"/>
              <a:t>2018/9/15</a:t>
            </a:fld>
            <a:endParaRPr lang="zh-TW" altLang="en-US"/>
          </a:p>
        </p:txBody>
      </p:sp>
      <p:sp>
        <p:nvSpPr>
          <p:cNvPr id="10" name="頁尾版面配置區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a:defRPr/>
            </a:pPr>
            <a:endParaRPr lang="zh-TW" altLang="en-US"/>
          </a:p>
        </p:txBody>
      </p:sp>
      <p:sp>
        <p:nvSpPr>
          <p:cNvPr id="22" name="投影片編號版面配置區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defRPr/>
            </a:pPr>
            <a:fld id="{A5F12974-4D0E-4B5D-9C9A-776E33C8FB2F}" type="slidenum">
              <a:rPr lang="zh-TW" altLang="en-US" smtClean="0"/>
              <a:pPr>
                <a:defRPr/>
              </a:pPr>
              <a:t>‹#›</a:t>
            </a:fld>
            <a:endParaRPr lang="zh-TW"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ext Box 8"/>
          <p:cNvSpPr txBox="1">
            <a:spLocks noChangeArrowheads="1"/>
          </p:cNvSpPr>
          <p:nvPr userDrawn="1">
            <p:custDataLst>
              <p:tags r:id="rId14"/>
            </p:custDataLst>
          </p:nvPr>
        </p:nvSpPr>
        <p:spPr bwMode="auto">
          <a:xfrm>
            <a:off x="7451725" y="5734050"/>
            <a:ext cx="1223963" cy="366713"/>
          </a:xfrm>
          <a:prstGeom prst="rect">
            <a:avLst/>
          </a:prstGeom>
          <a:noFill/>
          <a:ln w="9525">
            <a:noFill/>
            <a:miter lim="800000"/>
            <a:headEnd/>
            <a:tailEnd/>
          </a:ln>
          <a:effectLst/>
        </p:spPr>
        <p:txBody>
          <a:bodyPr>
            <a:spAutoFit/>
          </a:bodyPr>
          <a:lstStyle/>
          <a:p>
            <a:pPr>
              <a:defRPr/>
            </a:pPr>
            <a:endParaRPr lang="zh-TW" altLang="en-US">
              <a:ea typeface="新細明體" pitchFamily="18" charset="-120"/>
            </a:endParaRPr>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tags" Target="../tags/tag7.xml"/><Relationship Id="rId7" Type="http://schemas.openxmlformats.org/officeDocument/2006/relationships/image" Target="../media/image2.jpe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8.xml"/></Relationships>
</file>

<file path=ppt/slides/_rels/slide10.xml.rels><?xml version="1.0" encoding="UTF-8" standalone="yes"?>
<Relationships xmlns="http://schemas.openxmlformats.org/package/2006/relationships"><Relationship Id="rId8" Type="http://schemas.openxmlformats.org/officeDocument/2006/relationships/tags" Target="../tags/tag27.xml"/><Relationship Id="rId13" Type="http://schemas.openxmlformats.org/officeDocument/2006/relationships/tags" Target="../tags/tag32.xml"/><Relationship Id="rId18" Type="http://schemas.openxmlformats.org/officeDocument/2006/relationships/tags" Target="../tags/tag37.xml"/><Relationship Id="rId26" Type="http://schemas.openxmlformats.org/officeDocument/2006/relationships/tags" Target="../tags/tag45.xml"/><Relationship Id="rId39" Type="http://schemas.openxmlformats.org/officeDocument/2006/relationships/image" Target="../media/image18.png"/><Relationship Id="rId3" Type="http://schemas.openxmlformats.org/officeDocument/2006/relationships/tags" Target="../tags/tag22.xml"/><Relationship Id="rId21" Type="http://schemas.openxmlformats.org/officeDocument/2006/relationships/tags" Target="../tags/tag40.xml"/><Relationship Id="rId34" Type="http://schemas.openxmlformats.org/officeDocument/2006/relationships/image" Target="../media/image13.png"/><Relationship Id="rId7" Type="http://schemas.openxmlformats.org/officeDocument/2006/relationships/tags" Target="../tags/tag26.xml"/><Relationship Id="rId12" Type="http://schemas.openxmlformats.org/officeDocument/2006/relationships/tags" Target="../tags/tag31.xml"/><Relationship Id="rId17" Type="http://schemas.openxmlformats.org/officeDocument/2006/relationships/tags" Target="../tags/tag36.xml"/><Relationship Id="rId25" Type="http://schemas.openxmlformats.org/officeDocument/2006/relationships/tags" Target="../tags/tag44.xml"/><Relationship Id="rId33" Type="http://schemas.openxmlformats.org/officeDocument/2006/relationships/image" Target="../media/image12.jpeg"/><Relationship Id="rId38" Type="http://schemas.openxmlformats.org/officeDocument/2006/relationships/image" Target="../media/image17.png"/><Relationship Id="rId2" Type="http://schemas.openxmlformats.org/officeDocument/2006/relationships/tags" Target="../tags/tag21.xml"/><Relationship Id="rId16" Type="http://schemas.openxmlformats.org/officeDocument/2006/relationships/tags" Target="../tags/tag35.xml"/><Relationship Id="rId20" Type="http://schemas.openxmlformats.org/officeDocument/2006/relationships/tags" Target="../tags/tag39.xml"/><Relationship Id="rId29" Type="http://schemas.openxmlformats.org/officeDocument/2006/relationships/image" Target="../media/image8.jpeg"/><Relationship Id="rId1" Type="http://schemas.openxmlformats.org/officeDocument/2006/relationships/tags" Target="../tags/tag20.xml"/><Relationship Id="rId6" Type="http://schemas.openxmlformats.org/officeDocument/2006/relationships/tags" Target="../tags/tag25.xml"/><Relationship Id="rId11" Type="http://schemas.openxmlformats.org/officeDocument/2006/relationships/tags" Target="../tags/tag30.xml"/><Relationship Id="rId24" Type="http://schemas.openxmlformats.org/officeDocument/2006/relationships/tags" Target="../tags/tag43.xml"/><Relationship Id="rId32" Type="http://schemas.openxmlformats.org/officeDocument/2006/relationships/image" Target="../media/image11.png"/><Relationship Id="rId37" Type="http://schemas.openxmlformats.org/officeDocument/2006/relationships/image" Target="../media/image16.png"/><Relationship Id="rId40" Type="http://schemas.openxmlformats.org/officeDocument/2006/relationships/image" Target="../media/image19.png"/><Relationship Id="rId5" Type="http://schemas.openxmlformats.org/officeDocument/2006/relationships/tags" Target="../tags/tag24.xml"/><Relationship Id="rId15" Type="http://schemas.openxmlformats.org/officeDocument/2006/relationships/tags" Target="../tags/tag34.xml"/><Relationship Id="rId23" Type="http://schemas.openxmlformats.org/officeDocument/2006/relationships/tags" Target="../tags/tag42.xml"/><Relationship Id="rId28" Type="http://schemas.openxmlformats.org/officeDocument/2006/relationships/slideLayout" Target="../slideLayouts/slideLayout2.xml"/><Relationship Id="rId36" Type="http://schemas.openxmlformats.org/officeDocument/2006/relationships/image" Target="../media/image15.png"/><Relationship Id="rId10" Type="http://schemas.openxmlformats.org/officeDocument/2006/relationships/tags" Target="../tags/tag29.xml"/><Relationship Id="rId19" Type="http://schemas.openxmlformats.org/officeDocument/2006/relationships/tags" Target="../tags/tag38.xml"/><Relationship Id="rId31" Type="http://schemas.openxmlformats.org/officeDocument/2006/relationships/image" Target="../media/image10.png"/><Relationship Id="rId4" Type="http://schemas.openxmlformats.org/officeDocument/2006/relationships/tags" Target="../tags/tag23.xml"/><Relationship Id="rId9" Type="http://schemas.openxmlformats.org/officeDocument/2006/relationships/tags" Target="../tags/tag28.xml"/><Relationship Id="rId14" Type="http://schemas.openxmlformats.org/officeDocument/2006/relationships/tags" Target="../tags/tag33.xml"/><Relationship Id="rId22" Type="http://schemas.openxmlformats.org/officeDocument/2006/relationships/tags" Target="../tags/tag41.xml"/><Relationship Id="rId27" Type="http://schemas.openxmlformats.org/officeDocument/2006/relationships/tags" Target="../tags/tag46.xml"/><Relationship Id="rId30" Type="http://schemas.openxmlformats.org/officeDocument/2006/relationships/image" Target="../media/image9.jpeg"/><Relationship Id="rId35"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20.jpeg"/><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tags" Target="../tags/tag50.xml"/></Relationships>
</file>

<file path=ppt/slides/_rels/slide12.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tags" Target="../tags/tag53.xml"/><Relationship Id="rId7" Type="http://schemas.openxmlformats.org/officeDocument/2006/relationships/notesSlide" Target="../notesSlides/notesSlide6.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slideLayout" Target="../slideLayouts/slideLayout12.xml"/><Relationship Id="rId5" Type="http://schemas.openxmlformats.org/officeDocument/2006/relationships/tags" Target="../tags/tag55.xml"/><Relationship Id="rId4" Type="http://schemas.openxmlformats.org/officeDocument/2006/relationships/tags" Target="../tags/tag54.xml"/></Relationships>
</file>

<file path=ppt/slides/_rels/slide13.xml.rels><?xml version="1.0" encoding="UTF-8" standalone="yes"?>
<Relationships xmlns="http://schemas.openxmlformats.org/package/2006/relationships"><Relationship Id="rId8" Type="http://schemas.openxmlformats.org/officeDocument/2006/relationships/tags" Target="../tags/tag63.xml"/><Relationship Id="rId3" Type="http://schemas.openxmlformats.org/officeDocument/2006/relationships/tags" Target="../tags/tag58.xml"/><Relationship Id="rId7" Type="http://schemas.openxmlformats.org/officeDocument/2006/relationships/tags" Target="../tags/tag62.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tags" Target="../tags/tag61.xml"/><Relationship Id="rId11" Type="http://schemas.openxmlformats.org/officeDocument/2006/relationships/image" Target="../media/image22.png"/><Relationship Id="rId5" Type="http://schemas.openxmlformats.org/officeDocument/2006/relationships/tags" Target="../tags/tag60.xml"/><Relationship Id="rId10" Type="http://schemas.openxmlformats.org/officeDocument/2006/relationships/notesSlide" Target="../notesSlides/notesSlide7.xml"/><Relationship Id="rId4" Type="http://schemas.openxmlformats.org/officeDocument/2006/relationships/tags" Target="../tags/tag59.xml"/><Relationship Id="rId9"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tags" Target="../tags/tag71.xml"/><Relationship Id="rId3" Type="http://schemas.openxmlformats.org/officeDocument/2006/relationships/tags" Target="../tags/tag66.xml"/><Relationship Id="rId7" Type="http://schemas.openxmlformats.org/officeDocument/2006/relationships/tags" Target="../tags/tag70.xml"/><Relationship Id="rId12" Type="http://schemas.openxmlformats.org/officeDocument/2006/relationships/image" Target="../media/image23.png"/><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tags" Target="../tags/tag69.xml"/><Relationship Id="rId11" Type="http://schemas.openxmlformats.org/officeDocument/2006/relationships/notesSlide" Target="../notesSlides/notesSlide8.xml"/><Relationship Id="rId5" Type="http://schemas.openxmlformats.org/officeDocument/2006/relationships/tags" Target="../tags/tag68.xml"/><Relationship Id="rId10" Type="http://schemas.openxmlformats.org/officeDocument/2006/relationships/slideLayout" Target="../slideLayouts/slideLayout12.xml"/><Relationship Id="rId4" Type="http://schemas.openxmlformats.org/officeDocument/2006/relationships/tags" Target="../tags/tag67.xml"/><Relationship Id="rId9" Type="http://schemas.openxmlformats.org/officeDocument/2006/relationships/tags" Target="../tags/tag72.xml"/></Relationships>
</file>

<file path=ppt/slides/_rels/slide15.xml.rels><?xml version="1.0" encoding="UTF-8" standalone="yes"?>
<Relationships xmlns="http://schemas.openxmlformats.org/package/2006/relationships"><Relationship Id="rId8" Type="http://schemas.openxmlformats.org/officeDocument/2006/relationships/tags" Target="../tags/tag80.xml"/><Relationship Id="rId13" Type="http://schemas.openxmlformats.org/officeDocument/2006/relationships/image" Target="../media/image24.png"/><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notesSlide" Target="../notesSlides/notesSlide9.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tags" Target="../tags/tag78.xml"/><Relationship Id="rId11" Type="http://schemas.openxmlformats.org/officeDocument/2006/relationships/slideLayout" Target="../slideLayouts/slideLayout12.xml"/><Relationship Id="rId5" Type="http://schemas.openxmlformats.org/officeDocument/2006/relationships/tags" Target="../tags/tag77.xml"/><Relationship Id="rId10" Type="http://schemas.openxmlformats.org/officeDocument/2006/relationships/tags" Target="../tags/tag82.xml"/><Relationship Id="rId4" Type="http://schemas.openxmlformats.org/officeDocument/2006/relationships/tags" Target="../tags/tag76.xml"/><Relationship Id="rId9" Type="http://schemas.openxmlformats.org/officeDocument/2006/relationships/tags" Target="../tags/tag81.xml"/></Relationships>
</file>

<file path=ppt/slides/_rels/slide16.xml.rels><?xml version="1.0" encoding="UTF-8" standalone="yes"?>
<Relationships xmlns="http://schemas.openxmlformats.org/package/2006/relationships"><Relationship Id="rId8" Type="http://schemas.openxmlformats.org/officeDocument/2006/relationships/tags" Target="../tags/tag90.xml"/><Relationship Id="rId3" Type="http://schemas.openxmlformats.org/officeDocument/2006/relationships/tags" Target="../tags/tag85.xml"/><Relationship Id="rId7" Type="http://schemas.openxmlformats.org/officeDocument/2006/relationships/tags" Target="../tags/tag89.xml"/><Relationship Id="rId12" Type="http://schemas.openxmlformats.org/officeDocument/2006/relationships/notesSlide" Target="../notesSlides/notesSlide10.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tags" Target="../tags/tag88.xml"/><Relationship Id="rId11" Type="http://schemas.openxmlformats.org/officeDocument/2006/relationships/slideLayout" Target="../slideLayouts/slideLayout12.xml"/><Relationship Id="rId5" Type="http://schemas.openxmlformats.org/officeDocument/2006/relationships/tags" Target="../tags/tag87.xml"/><Relationship Id="rId10" Type="http://schemas.openxmlformats.org/officeDocument/2006/relationships/tags" Target="../tags/tag92.xml"/><Relationship Id="rId4" Type="http://schemas.openxmlformats.org/officeDocument/2006/relationships/tags" Target="../tags/tag86.xml"/><Relationship Id="rId9" Type="http://schemas.openxmlformats.org/officeDocument/2006/relationships/tags" Target="../tags/tag91.xml"/></Relationships>
</file>

<file path=ppt/slides/_rels/slide17.xml.rels><?xml version="1.0" encoding="UTF-8" standalone="yes"?>
<Relationships xmlns="http://schemas.openxmlformats.org/package/2006/relationships"><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tags" Target="../tags/tag93.xml"/><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tags" Target="../tags/tag103.xml"/><Relationship Id="rId13" Type="http://schemas.openxmlformats.org/officeDocument/2006/relationships/tags" Target="../tags/tag108.xml"/><Relationship Id="rId18" Type="http://schemas.openxmlformats.org/officeDocument/2006/relationships/tags" Target="../tags/tag113.xml"/><Relationship Id="rId26" Type="http://schemas.openxmlformats.org/officeDocument/2006/relationships/image" Target="../media/image28.png"/><Relationship Id="rId3" Type="http://schemas.openxmlformats.org/officeDocument/2006/relationships/tags" Target="../tags/tag98.xml"/><Relationship Id="rId21" Type="http://schemas.openxmlformats.org/officeDocument/2006/relationships/tags" Target="../tags/tag116.xml"/><Relationship Id="rId34" Type="http://schemas.openxmlformats.org/officeDocument/2006/relationships/image" Target="../media/image36.jpeg"/><Relationship Id="rId7" Type="http://schemas.openxmlformats.org/officeDocument/2006/relationships/tags" Target="../tags/tag102.xml"/><Relationship Id="rId12" Type="http://schemas.openxmlformats.org/officeDocument/2006/relationships/tags" Target="../tags/tag107.xml"/><Relationship Id="rId17" Type="http://schemas.openxmlformats.org/officeDocument/2006/relationships/tags" Target="../tags/tag112.xml"/><Relationship Id="rId25" Type="http://schemas.openxmlformats.org/officeDocument/2006/relationships/image" Target="../media/image27.emf"/><Relationship Id="rId33" Type="http://schemas.openxmlformats.org/officeDocument/2006/relationships/image" Target="../media/image35.jpeg"/><Relationship Id="rId2" Type="http://schemas.openxmlformats.org/officeDocument/2006/relationships/tags" Target="../tags/tag97.xml"/><Relationship Id="rId16" Type="http://schemas.openxmlformats.org/officeDocument/2006/relationships/tags" Target="../tags/tag111.xml"/><Relationship Id="rId20" Type="http://schemas.openxmlformats.org/officeDocument/2006/relationships/tags" Target="../tags/tag115.xml"/><Relationship Id="rId29" Type="http://schemas.openxmlformats.org/officeDocument/2006/relationships/image" Target="../media/image31.png"/><Relationship Id="rId1" Type="http://schemas.openxmlformats.org/officeDocument/2006/relationships/tags" Target="../tags/tag96.xml"/><Relationship Id="rId6" Type="http://schemas.openxmlformats.org/officeDocument/2006/relationships/tags" Target="../tags/tag101.xml"/><Relationship Id="rId11" Type="http://schemas.openxmlformats.org/officeDocument/2006/relationships/tags" Target="../tags/tag106.xml"/><Relationship Id="rId24" Type="http://schemas.openxmlformats.org/officeDocument/2006/relationships/image" Target="../media/image26.png"/><Relationship Id="rId32" Type="http://schemas.openxmlformats.org/officeDocument/2006/relationships/image" Target="../media/image34.png"/><Relationship Id="rId5" Type="http://schemas.openxmlformats.org/officeDocument/2006/relationships/tags" Target="../tags/tag100.xml"/><Relationship Id="rId15" Type="http://schemas.openxmlformats.org/officeDocument/2006/relationships/tags" Target="../tags/tag110.xml"/><Relationship Id="rId23" Type="http://schemas.openxmlformats.org/officeDocument/2006/relationships/image" Target="../media/image25.emf"/><Relationship Id="rId28" Type="http://schemas.openxmlformats.org/officeDocument/2006/relationships/image" Target="../media/image30.png"/><Relationship Id="rId36" Type="http://schemas.openxmlformats.org/officeDocument/2006/relationships/image" Target="../media/image38.jpeg"/><Relationship Id="rId10" Type="http://schemas.openxmlformats.org/officeDocument/2006/relationships/tags" Target="../tags/tag105.xml"/><Relationship Id="rId19" Type="http://schemas.openxmlformats.org/officeDocument/2006/relationships/tags" Target="../tags/tag114.xml"/><Relationship Id="rId31" Type="http://schemas.openxmlformats.org/officeDocument/2006/relationships/image" Target="../media/image33.png"/><Relationship Id="rId4" Type="http://schemas.openxmlformats.org/officeDocument/2006/relationships/tags" Target="../tags/tag99.xml"/><Relationship Id="rId9" Type="http://schemas.openxmlformats.org/officeDocument/2006/relationships/tags" Target="../tags/tag104.xml"/><Relationship Id="rId14" Type="http://schemas.openxmlformats.org/officeDocument/2006/relationships/tags" Target="../tags/tag109.xml"/><Relationship Id="rId22" Type="http://schemas.openxmlformats.org/officeDocument/2006/relationships/slideLayout" Target="../slideLayouts/slideLayout2.xml"/><Relationship Id="rId27" Type="http://schemas.openxmlformats.org/officeDocument/2006/relationships/image" Target="../media/image29.png"/><Relationship Id="rId30" Type="http://schemas.openxmlformats.org/officeDocument/2006/relationships/image" Target="../media/image32.jpeg"/><Relationship Id="rId35" Type="http://schemas.openxmlformats.org/officeDocument/2006/relationships/image" Target="../media/image37.png"/></Relationships>
</file>

<file path=ppt/slides/_rels/slide19.xml.rels><?xml version="1.0" encoding="UTF-8" standalone="yes"?>
<Relationships xmlns="http://schemas.openxmlformats.org/package/2006/relationships"><Relationship Id="rId8" Type="http://schemas.openxmlformats.org/officeDocument/2006/relationships/image" Target="../media/image42.jpeg"/><Relationship Id="rId3" Type="http://schemas.openxmlformats.org/officeDocument/2006/relationships/tags" Target="../tags/tag119.xml"/><Relationship Id="rId7" Type="http://schemas.openxmlformats.org/officeDocument/2006/relationships/image" Target="../media/image41.jpeg"/><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image" Target="../media/image40.jpeg"/><Relationship Id="rId5" Type="http://schemas.openxmlformats.org/officeDocument/2006/relationships/image" Target="../media/image39.png"/><Relationship Id="rId10" Type="http://schemas.openxmlformats.org/officeDocument/2006/relationships/image" Target="../media/image44.jpeg"/><Relationship Id="rId4" Type="http://schemas.openxmlformats.org/officeDocument/2006/relationships/slideLayout" Target="../slideLayouts/slideLayout2.xml"/><Relationship Id="rId9" Type="http://schemas.openxmlformats.org/officeDocument/2006/relationships/image" Target="../media/image43.jpeg"/></Relationships>
</file>

<file path=ppt/slides/_rels/slide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5.jpeg"/></Relationships>
</file>

<file path=ppt/slides/_rels/slide20.xml.rels><?xml version="1.0" encoding="UTF-8" standalone="yes"?>
<Relationships xmlns="http://schemas.openxmlformats.org/package/2006/relationships"><Relationship Id="rId8" Type="http://schemas.openxmlformats.org/officeDocument/2006/relationships/tags" Target="../tags/tag127.xml"/><Relationship Id="rId13" Type="http://schemas.openxmlformats.org/officeDocument/2006/relationships/tags" Target="../tags/tag132.xml"/><Relationship Id="rId18" Type="http://schemas.openxmlformats.org/officeDocument/2006/relationships/tags" Target="../tags/tag137.xml"/><Relationship Id="rId26" Type="http://schemas.openxmlformats.org/officeDocument/2006/relationships/image" Target="../media/image50.png"/><Relationship Id="rId3" Type="http://schemas.openxmlformats.org/officeDocument/2006/relationships/tags" Target="../tags/tag122.xml"/><Relationship Id="rId21" Type="http://schemas.openxmlformats.org/officeDocument/2006/relationships/image" Target="../media/image45.png"/><Relationship Id="rId7" Type="http://schemas.openxmlformats.org/officeDocument/2006/relationships/tags" Target="../tags/tag126.xml"/><Relationship Id="rId12" Type="http://schemas.openxmlformats.org/officeDocument/2006/relationships/tags" Target="../tags/tag131.xml"/><Relationship Id="rId17" Type="http://schemas.openxmlformats.org/officeDocument/2006/relationships/tags" Target="../tags/tag136.xml"/><Relationship Id="rId25" Type="http://schemas.openxmlformats.org/officeDocument/2006/relationships/image" Target="../media/image49.png"/><Relationship Id="rId2" Type="http://schemas.openxmlformats.org/officeDocument/2006/relationships/tags" Target="../tags/tag121.xml"/><Relationship Id="rId16" Type="http://schemas.openxmlformats.org/officeDocument/2006/relationships/tags" Target="../tags/tag135.xml"/><Relationship Id="rId20" Type="http://schemas.openxmlformats.org/officeDocument/2006/relationships/notesSlide" Target="../notesSlides/notesSlide11.xml"/><Relationship Id="rId1" Type="http://schemas.openxmlformats.org/officeDocument/2006/relationships/tags" Target="../tags/tag120.xml"/><Relationship Id="rId6" Type="http://schemas.openxmlformats.org/officeDocument/2006/relationships/tags" Target="../tags/tag125.xml"/><Relationship Id="rId11" Type="http://schemas.openxmlformats.org/officeDocument/2006/relationships/tags" Target="../tags/tag130.xml"/><Relationship Id="rId24" Type="http://schemas.openxmlformats.org/officeDocument/2006/relationships/image" Target="../media/image48.png"/><Relationship Id="rId5" Type="http://schemas.openxmlformats.org/officeDocument/2006/relationships/tags" Target="../tags/tag124.xml"/><Relationship Id="rId15" Type="http://schemas.openxmlformats.org/officeDocument/2006/relationships/tags" Target="../tags/tag134.xml"/><Relationship Id="rId23" Type="http://schemas.openxmlformats.org/officeDocument/2006/relationships/image" Target="../media/image47.jpeg"/><Relationship Id="rId10" Type="http://schemas.openxmlformats.org/officeDocument/2006/relationships/tags" Target="../tags/tag129.xml"/><Relationship Id="rId19" Type="http://schemas.openxmlformats.org/officeDocument/2006/relationships/slideLayout" Target="../slideLayouts/slideLayout2.xml"/><Relationship Id="rId4" Type="http://schemas.openxmlformats.org/officeDocument/2006/relationships/tags" Target="../tags/tag123.xml"/><Relationship Id="rId9" Type="http://schemas.openxmlformats.org/officeDocument/2006/relationships/tags" Target="../tags/tag128.xml"/><Relationship Id="rId14" Type="http://schemas.openxmlformats.org/officeDocument/2006/relationships/tags" Target="../tags/tag133.xml"/><Relationship Id="rId22" Type="http://schemas.openxmlformats.org/officeDocument/2006/relationships/image" Target="../media/image46.jpeg"/><Relationship Id="rId27" Type="http://schemas.openxmlformats.org/officeDocument/2006/relationships/image" Target="../media/image51.jpeg"/></Relationships>
</file>

<file path=ppt/slides/_rels/slide21.xml.rels><?xml version="1.0" encoding="UTF-8" standalone="yes"?>
<Relationships xmlns="http://schemas.openxmlformats.org/package/2006/relationships"><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 Id="rId4"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tags" Target="../tags/tag143.xml"/><Relationship Id="rId2" Type="http://schemas.openxmlformats.org/officeDocument/2006/relationships/tags" Target="../tags/tag142.xml"/><Relationship Id="rId1" Type="http://schemas.openxmlformats.org/officeDocument/2006/relationships/tags" Target="../tags/tag141.xml"/><Relationship Id="rId5" Type="http://schemas.openxmlformats.org/officeDocument/2006/relationships/notesSlide" Target="../notesSlides/notesSlide12.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tags" Target="../tags/tag144.xml"/><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147.xml"/></Relationships>
</file>

<file path=ppt/slides/_rels/slide31.xml.rels><?xml version="1.0" encoding="UTF-8" standalone="yes"?>
<Relationships xmlns="http://schemas.openxmlformats.org/package/2006/relationships"><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tags" Target="../tags/tag148.xml"/><Relationship Id="rId4"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tags" Target="../tags/tag153.xml"/><Relationship Id="rId2" Type="http://schemas.openxmlformats.org/officeDocument/2006/relationships/tags" Target="../tags/tag152.xml"/><Relationship Id="rId1" Type="http://schemas.openxmlformats.org/officeDocument/2006/relationships/tags" Target="../tags/tag151.xml"/><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tags" Target="../tags/tag154.xml"/></Relationships>
</file>

<file path=ppt/slides/_rels/slide33.xml.rels><?xml version="1.0" encoding="UTF-8" standalone="yes"?>
<Relationships xmlns="http://schemas.openxmlformats.org/package/2006/relationships"><Relationship Id="rId3" Type="http://schemas.openxmlformats.org/officeDocument/2006/relationships/tags" Target="../tags/tag157.xml"/><Relationship Id="rId2" Type="http://schemas.openxmlformats.org/officeDocument/2006/relationships/tags" Target="../tags/tag156.xml"/><Relationship Id="rId1" Type="http://schemas.openxmlformats.org/officeDocument/2006/relationships/tags" Target="../tags/tag155.xml"/><Relationship Id="rId5" Type="http://schemas.openxmlformats.org/officeDocument/2006/relationships/slideLayout" Target="../slideLayouts/slideLayout2.xml"/><Relationship Id="rId4" Type="http://schemas.openxmlformats.org/officeDocument/2006/relationships/tags" Target="../tags/tag158.xml"/></Relationships>
</file>

<file path=ppt/slides/_rels/slide34.xml.rels><?xml version="1.0" encoding="UTF-8" standalone="yes"?>
<Relationships xmlns="http://schemas.openxmlformats.org/package/2006/relationships"><Relationship Id="rId3" Type="http://schemas.openxmlformats.org/officeDocument/2006/relationships/tags" Target="../tags/tag161.xml"/><Relationship Id="rId7" Type="http://schemas.openxmlformats.org/officeDocument/2006/relationships/image" Target="../media/image55.png"/><Relationship Id="rId2" Type="http://schemas.openxmlformats.org/officeDocument/2006/relationships/tags" Target="../tags/tag160.xml"/><Relationship Id="rId1" Type="http://schemas.openxmlformats.org/officeDocument/2006/relationships/tags" Target="../tags/tag159.xml"/><Relationship Id="rId6" Type="http://schemas.openxmlformats.org/officeDocument/2006/relationships/slideLayout" Target="../slideLayouts/slideLayout2.xml"/><Relationship Id="rId5" Type="http://schemas.openxmlformats.org/officeDocument/2006/relationships/tags" Target="../tags/tag163.xml"/><Relationship Id="rId4" Type="http://schemas.openxmlformats.org/officeDocument/2006/relationships/tags" Target="../tags/tag162.xml"/></Relationships>
</file>

<file path=ppt/slides/_rels/slide35.xml.rels><?xml version="1.0" encoding="UTF-8" standalone="yes"?>
<Relationships xmlns="http://schemas.openxmlformats.org/package/2006/relationships"><Relationship Id="rId3" Type="http://schemas.openxmlformats.org/officeDocument/2006/relationships/tags" Target="../tags/tag166.xml"/><Relationship Id="rId2" Type="http://schemas.openxmlformats.org/officeDocument/2006/relationships/tags" Target="../tags/tag165.xml"/><Relationship Id="rId1" Type="http://schemas.openxmlformats.org/officeDocument/2006/relationships/tags" Target="../tags/tag164.xml"/><Relationship Id="rId6" Type="http://schemas.openxmlformats.org/officeDocument/2006/relationships/image" Target="../media/image37.png"/><Relationship Id="rId5" Type="http://schemas.openxmlformats.org/officeDocument/2006/relationships/slideLayout" Target="../slideLayouts/slideLayout2.xml"/><Relationship Id="rId4" Type="http://schemas.openxmlformats.org/officeDocument/2006/relationships/tags" Target="../tags/tag167.xml"/></Relationships>
</file>

<file path=ppt/slides/_rels/slide36.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tags" Target="../tags/tag170.xml"/><Relationship Id="rId7" Type="http://schemas.openxmlformats.org/officeDocument/2006/relationships/slideLayout" Target="../slideLayouts/slideLayout2.xml"/><Relationship Id="rId2" Type="http://schemas.openxmlformats.org/officeDocument/2006/relationships/tags" Target="../tags/tag169.xml"/><Relationship Id="rId1" Type="http://schemas.openxmlformats.org/officeDocument/2006/relationships/tags" Target="../tags/tag168.xml"/><Relationship Id="rId6" Type="http://schemas.openxmlformats.org/officeDocument/2006/relationships/tags" Target="../tags/tag173.xml"/><Relationship Id="rId5" Type="http://schemas.openxmlformats.org/officeDocument/2006/relationships/tags" Target="../tags/tag172.xml"/><Relationship Id="rId4" Type="http://schemas.openxmlformats.org/officeDocument/2006/relationships/tags" Target="../tags/tag171.xml"/><Relationship Id="rId9" Type="http://schemas.openxmlformats.org/officeDocument/2006/relationships/image" Target="../media/image57.png"/></Relationships>
</file>

<file path=ppt/slides/_rels/slide37.xml.rels><?xml version="1.0" encoding="UTF-8" standalone="yes"?>
<Relationships xmlns="http://schemas.openxmlformats.org/package/2006/relationships"><Relationship Id="rId8" Type="http://schemas.openxmlformats.org/officeDocument/2006/relationships/tags" Target="../tags/tag181.xml"/><Relationship Id="rId13" Type="http://schemas.openxmlformats.org/officeDocument/2006/relationships/tags" Target="../tags/tag186.xml"/><Relationship Id="rId3" Type="http://schemas.openxmlformats.org/officeDocument/2006/relationships/tags" Target="../tags/tag176.xml"/><Relationship Id="rId7" Type="http://schemas.openxmlformats.org/officeDocument/2006/relationships/tags" Target="../tags/tag180.xml"/><Relationship Id="rId12" Type="http://schemas.openxmlformats.org/officeDocument/2006/relationships/tags" Target="../tags/tag185.xml"/><Relationship Id="rId2" Type="http://schemas.openxmlformats.org/officeDocument/2006/relationships/tags" Target="../tags/tag175.xml"/><Relationship Id="rId16" Type="http://schemas.openxmlformats.org/officeDocument/2006/relationships/slideLayout" Target="../slideLayouts/slideLayout2.xml"/><Relationship Id="rId1" Type="http://schemas.openxmlformats.org/officeDocument/2006/relationships/tags" Target="../tags/tag174.xml"/><Relationship Id="rId6" Type="http://schemas.openxmlformats.org/officeDocument/2006/relationships/tags" Target="../tags/tag179.xml"/><Relationship Id="rId11" Type="http://schemas.openxmlformats.org/officeDocument/2006/relationships/tags" Target="../tags/tag184.xml"/><Relationship Id="rId5" Type="http://schemas.openxmlformats.org/officeDocument/2006/relationships/tags" Target="../tags/tag178.xml"/><Relationship Id="rId15" Type="http://schemas.openxmlformats.org/officeDocument/2006/relationships/tags" Target="../tags/tag188.xml"/><Relationship Id="rId10" Type="http://schemas.openxmlformats.org/officeDocument/2006/relationships/tags" Target="../tags/tag183.xml"/><Relationship Id="rId4" Type="http://schemas.openxmlformats.org/officeDocument/2006/relationships/tags" Target="../tags/tag177.xml"/><Relationship Id="rId9" Type="http://schemas.openxmlformats.org/officeDocument/2006/relationships/tags" Target="../tags/tag182.xml"/><Relationship Id="rId14" Type="http://schemas.openxmlformats.org/officeDocument/2006/relationships/tags" Target="../tags/tag187.xml"/></Relationships>
</file>

<file path=ppt/slides/_rels/slide38.xml.rels><?xml version="1.0" encoding="UTF-8" standalone="yes"?>
<Relationships xmlns="http://schemas.openxmlformats.org/package/2006/relationships"><Relationship Id="rId3" Type="http://schemas.openxmlformats.org/officeDocument/2006/relationships/tags" Target="../tags/tag191.xml"/><Relationship Id="rId2" Type="http://schemas.openxmlformats.org/officeDocument/2006/relationships/tags" Target="../tags/tag190.xml"/><Relationship Id="rId1" Type="http://schemas.openxmlformats.org/officeDocument/2006/relationships/tags" Target="../tags/tag189.xml"/><Relationship Id="rId5" Type="http://schemas.openxmlformats.org/officeDocument/2006/relationships/slideLayout" Target="../slideLayouts/slideLayout2.xml"/><Relationship Id="rId4" Type="http://schemas.openxmlformats.org/officeDocument/2006/relationships/tags" Target="../tags/tag192.xml"/></Relationships>
</file>

<file path=ppt/slides/_rels/slide39.xml.rels><?xml version="1.0" encoding="UTF-8" standalone="yes"?>
<Relationships xmlns="http://schemas.openxmlformats.org/package/2006/relationships"><Relationship Id="rId3" Type="http://schemas.openxmlformats.org/officeDocument/2006/relationships/tags" Target="../tags/tag195.xml"/><Relationship Id="rId2" Type="http://schemas.openxmlformats.org/officeDocument/2006/relationships/tags" Target="../tags/tag194.xml"/><Relationship Id="rId1" Type="http://schemas.openxmlformats.org/officeDocument/2006/relationships/tags" Target="../tags/tag193.xml"/><Relationship Id="rId5" Type="http://schemas.openxmlformats.org/officeDocument/2006/relationships/slideLayout" Target="../slideLayouts/slideLayout2.xml"/><Relationship Id="rId4" Type="http://schemas.openxmlformats.org/officeDocument/2006/relationships/tags" Target="../tags/tag19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tags" Target="../tags/tag199.xml"/><Relationship Id="rId2" Type="http://schemas.openxmlformats.org/officeDocument/2006/relationships/tags" Target="../tags/tag198.xml"/><Relationship Id="rId1" Type="http://schemas.openxmlformats.org/officeDocument/2006/relationships/tags" Target="../tags/tag197.xml"/><Relationship Id="rId5" Type="http://schemas.openxmlformats.org/officeDocument/2006/relationships/slideLayout" Target="../slideLayouts/slideLayout2.xml"/><Relationship Id="rId4" Type="http://schemas.openxmlformats.org/officeDocument/2006/relationships/tags" Target="../tags/tag200.xml"/></Relationships>
</file>

<file path=ppt/slides/_rels/slide41.xml.rels><?xml version="1.0" encoding="UTF-8" standalone="yes"?>
<Relationships xmlns="http://schemas.openxmlformats.org/package/2006/relationships"><Relationship Id="rId3" Type="http://schemas.openxmlformats.org/officeDocument/2006/relationships/tags" Target="../tags/tag203.xml"/><Relationship Id="rId2" Type="http://schemas.openxmlformats.org/officeDocument/2006/relationships/tags" Target="../tags/tag202.xml"/><Relationship Id="rId1" Type="http://schemas.openxmlformats.org/officeDocument/2006/relationships/tags" Target="../tags/tag201.xml"/><Relationship Id="rId5" Type="http://schemas.openxmlformats.org/officeDocument/2006/relationships/slideLayout" Target="../slideLayouts/slideLayout2.xml"/><Relationship Id="rId4" Type="http://schemas.openxmlformats.org/officeDocument/2006/relationships/tags" Target="../tags/tag204.xml"/></Relationships>
</file>

<file path=ppt/slides/_rels/slide42.xml.rels><?xml version="1.0" encoding="UTF-8" standalone="yes"?>
<Relationships xmlns="http://schemas.openxmlformats.org/package/2006/relationships"><Relationship Id="rId8" Type="http://schemas.openxmlformats.org/officeDocument/2006/relationships/hyperlink" Target="http://www.google.com/apps/intl/zh-TW/business/index.html" TargetMode="External"/><Relationship Id="rId3" Type="http://schemas.openxmlformats.org/officeDocument/2006/relationships/tags" Target="../tags/tag207.xml"/><Relationship Id="rId7" Type="http://schemas.openxmlformats.org/officeDocument/2006/relationships/image" Target="../media/image58.png"/><Relationship Id="rId12" Type="http://schemas.openxmlformats.org/officeDocument/2006/relationships/hyperlink" Target="http://www.google.com/a/help/intl/zh-TW/partners/index.html" TargetMode="External"/><Relationship Id="rId2" Type="http://schemas.openxmlformats.org/officeDocument/2006/relationships/tags" Target="../tags/tag206.xml"/><Relationship Id="rId1" Type="http://schemas.openxmlformats.org/officeDocument/2006/relationships/tags" Target="../tags/tag205.xml"/><Relationship Id="rId6" Type="http://schemas.openxmlformats.org/officeDocument/2006/relationships/slideLayout" Target="../slideLayouts/slideLayout2.xml"/><Relationship Id="rId11" Type="http://schemas.openxmlformats.org/officeDocument/2006/relationships/hyperlink" Target="http://www.google.com/apps/intl/zh-TW/nonprofit/index.html" TargetMode="External"/><Relationship Id="rId5" Type="http://schemas.openxmlformats.org/officeDocument/2006/relationships/tags" Target="../tags/tag209.xml"/><Relationship Id="rId10" Type="http://schemas.openxmlformats.org/officeDocument/2006/relationships/hyperlink" Target="http://www.google.com/apps/intl/zh-TW/government/index.html" TargetMode="External"/><Relationship Id="rId4" Type="http://schemas.openxmlformats.org/officeDocument/2006/relationships/tags" Target="../tags/tag208.xml"/><Relationship Id="rId9" Type="http://schemas.openxmlformats.org/officeDocument/2006/relationships/hyperlink" Target="http://www.google.com/apps/intl/zh-TW/group/index.html" TargetMode="External"/></Relationships>
</file>

<file path=ppt/slides/_rels/slide43.xml.rels><?xml version="1.0" encoding="UTF-8" standalone="yes"?>
<Relationships xmlns="http://schemas.openxmlformats.org/package/2006/relationships"><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tags" Target="../tags/tag210.xml"/><Relationship Id="rId4"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tags" Target="../tags/tag215.xml"/><Relationship Id="rId2" Type="http://schemas.openxmlformats.org/officeDocument/2006/relationships/tags" Target="../tags/tag214.xml"/><Relationship Id="rId1" Type="http://schemas.openxmlformats.org/officeDocument/2006/relationships/tags" Target="../tags/tag213.xml"/><Relationship Id="rId4"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tags" Target="../tags/tag223.xml"/><Relationship Id="rId13" Type="http://schemas.openxmlformats.org/officeDocument/2006/relationships/slideLayout" Target="../slideLayouts/slideLayout2.xml"/><Relationship Id="rId3" Type="http://schemas.openxmlformats.org/officeDocument/2006/relationships/tags" Target="../tags/tag218.xml"/><Relationship Id="rId7" Type="http://schemas.openxmlformats.org/officeDocument/2006/relationships/tags" Target="../tags/tag222.xml"/><Relationship Id="rId12" Type="http://schemas.openxmlformats.org/officeDocument/2006/relationships/tags" Target="../tags/tag227.xml"/><Relationship Id="rId17" Type="http://schemas.openxmlformats.org/officeDocument/2006/relationships/image" Target="../media/image61.jpeg"/><Relationship Id="rId2" Type="http://schemas.openxmlformats.org/officeDocument/2006/relationships/tags" Target="../tags/tag217.xml"/><Relationship Id="rId16" Type="http://schemas.openxmlformats.org/officeDocument/2006/relationships/image" Target="../media/image60.png"/><Relationship Id="rId1" Type="http://schemas.openxmlformats.org/officeDocument/2006/relationships/tags" Target="../tags/tag216.xml"/><Relationship Id="rId6" Type="http://schemas.openxmlformats.org/officeDocument/2006/relationships/tags" Target="../tags/tag221.xml"/><Relationship Id="rId11" Type="http://schemas.openxmlformats.org/officeDocument/2006/relationships/tags" Target="../tags/tag226.xml"/><Relationship Id="rId5" Type="http://schemas.openxmlformats.org/officeDocument/2006/relationships/tags" Target="../tags/tag220.xml"/><Relationship Id="rId15" Type="http://schemas.openxmlformats.org/officeDocument/2006/relationships/image" Target="../media/image16.png"/><Relationship Id="rId10" Type="http://schemas.openxmlformats.org/officeDocument/2006/relationships/tags" Target="../tags/tag225.xml"/><Relationship Id="rId4" Type="http://schemas.openxmlformats.org/officeDocument/2006/relationships/tags" Target="../tags/tag219.xml"/><Relationship Id="rId9" Type="http://schemas.openxmlformats.org/officeDocument/2006/relationships/tags" Target="../tags/tag224.xml"/><Relationship Id="rId14" Type="http://schemas.openxmlformats.org/officeDocument/2006/relationships/image" Target="../media/image59.png"/></Relationships>
</file>

<file path=ppt/slides/_rels/slide46.xml.rels><?xml version="1.0" encoding="UTF-8" standalone="yes"?>
<Relationships xmlns="http://schemas.openxmlformats.org/package/2006/relationships"><Relationship Id="rId3" Type="http://schemas.openxmlformats.org/officeDocument/2006/relationships/tags" Target="../tags/tag230.xml"/><Relationship Id="rId2" Type="http://schemas.openxmlformats.org/officeDocument/2006/relationships/tags" Target="../tags/tag229.xml"/><Relationship Id="rId1" Type="http://schemas.openxmlformats.org/officeDocument/2006/relationships/tags" Target="../tags/tag228.xml"/><Relationship Id="rId4"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3" Type="http://schemas.openxmlformats.org/officeDocument/2006/relationships/tags" Target="../tags/tag243.xml"/><Relationship Id="rId18" Type="http://schemas.openxmlformats.org/officeDocument/2006/relationships/tags" Target="../tags/tag248.xml"/><Relationship Id="rId26" Type="http://schemas.openxmlformats.org/officeDocument/2006/relationships/tags" Target="../tags/tag256.xml"/><Relationship Id="rId39" Type="http://schemas.openxmlformats.org/officeDocument/2006/relationships/tags" Target="../tags/tag269.xml"/><Relationship Id="rId21" Type="http://schemas.openxmlformats.org/officeDocument/2006/relationships/tags" Target="../tags/tag251.xml"/><Relationship Id="rId34" Type="http://schemas.openxmlformats.org/officeDocument/2006/relationships/tags" Target="../tags/tag264.xml"/><Relationship Id="rId42" Type="http://schemas.openxmlformats.org/officeDocument/2006/relationships/tags" Target="../tags/tag272.xml"/><Relationship Id="rId47" Type="http://schemas.openxmlformats.org/officeDocument/2006/relationships/slideLayout" Target="../slideLayouts/slideLayout2.xml"/><Relationship Id="rId50" Type="http://schemas.openxmlformats.org/officeDocument/2006/relationships/image" Target="../media/image64.wmf"/><Relationship Id="rId55" Type="http://schemas.openxmlformats.org/officeDocument/2006/relationships/image" Target="../media/image69.png"/><Relationship Id="rId63" Type="http://schemas.openxmlformats.org/officeDocument/2006/relationships/image" Target="../media/image77.png"/><Relationship Id="rId7" Type="http://schemas.openxmlformats.org/officeDocument/2006/relationships/tags" Target="../tags/tag237.xml"/><Relationship Id="rId2" Type="http://schemas.openxmlformats.org/officeDocument/2006/relationships/tags" Target="../tags/tag232.xml"/><Relationship Id="rId16" Type="http://schemas.openxmlformats.org/officeDocument/2006/relationships/tags" Target="../tags/tag246.xml"/><Relationship Id="rId20" Type="http://schemas.openxmlformats.org/officeDocument/2006/relationships/tags" Target="../tags/tag250.xml"/><Relationship Id="rId29" Type="http://schemas.openxmlformats.org/officeDocument/2006/relationships/tags" Target="../tags/tag259.xml"/><Relationship Id="rId41" Type="http://schemas.openxmlformats.org/officeDocument/2006/relationships/tags" Target="../tags/tag271.xml"/><Relationship Id="rId54" Type="http://schemas.openxmlformats.org/officeDocument/2006/relationships/image" Target="../media/image68.png"/><Relationship Id="rId62" Type="http://schemas.openxmlformats.org/officeDocument/2006/relationships/image" Target="../media/image76.png"/><Relationship Id="rId1" Type="http://schemas.openxmlformats.org/officeDocument/2006/relationships/tags" Target="../tags/tag231.xml"/><Relationship Id="rId6" Type="http://schemas.openxmlformats.org/officeDocument/2006/relationships/tags" Target="../tags/tag236.xml"/><Relationship Id="rId11" Type="http://schemas.openxmlformats.org/officeDocument/2006/relationships/tags" Target="../tags/tag241.xml"/><Relationship Id="rId24" Type="http://schemas.openxmlformats.org/officeDocument/2006/relationships/tags" Target="../tags/tag254.xml"/><Relationship Id="rId32" Type="http://schemas.openxmlformats.org/officeDocument/2006/relationships/tags" Target="../tags/tag262.xml"/><Relationship Id="rId37" Type="http://schemas.openxmlformats.org/officeDocument/2006/relationships/tags" Target="../tags/tag267.xml"/><Relationship Id="rId40" Type="http://schemas.openxmlformats.org/officeDocument/2006/relationships/tags" Target="../tags/tag270.xml"/><Relationship Id="rId45" Type="http://schemas.openxmlformats.org/officeDocument/2006/relationships/tags" Target="../tags/tag275.xml"/><Relationship Id="rId53" Type="http://schemas.openxmlformats.org/officeDocument/2006/relationships/image" Target="../media/image67.png"/><Relationship Id="rId58" Type="http://schemas.openxmlformats.org/officeDocument/2006/relationships/image" Target="../media/image72.png"/><Relationship Id="rId5" Type="http://schemas.openxmlformats.org/officeDocument/2006/relationships/tags" Target="../tags/tag235.xml"/><Relationship Id="rId15" Type="http://schemas.openxmlformats.org/officeDocument/2006/relationships/tags" Target="../tags/tag245.xml"/><Relationship Id="rId23" Type="http://schemas.openxmlformats.org/officeDocument/2006/relationships/tags" Target="../tags/tag253.xml"/><Relationship Id="rId28" Type="http://schemas.openxmlformats.org/officeDocument/2006/relationships/tags" Target="../tags/tag258.xml"/><Relationship Id="rId36" Type="http://schemas.openxmlformats.org/officeDocument/2006/relationships/tags" Target="../tags/tag266.xml"/><Relationship Id="rId49" Type="http://schemas.openxmlformats.org/officeDocument/2006/relationships/image" Target="../media/image63.png"/><Relationship Id="rId57" Type="http://schemas.openxmlformats.org/officeDocument/2006/relationships/image" Target="../media/image71.png"/><Relationship Id="rId61" Type="http://schemas.openxmlformats.org/officeDocument/2006/relationships/image" Target="../media/image75.png"/><Relationship Id="rId10" Type="http://schemas.openxmlformats.org/officeDocument/2006/relationships/tags" Target="../tags/tag240.xml"/><Relationship Id="rId19" Type="http://schemas.openxmlformats.org/officeDocument/2006/relationships/tags" Target="../tags/tag249.xml"/><Relationship Id="rId31" Type="http://schemas.openxmlformats.org/officeDocument/2006/relationships/tags" Target="../tags/tag261.xml"/><Relationship Id="rId44" Type="http://schemas.openxmlformats.org/officeDocument/2006/relationships/tags" Target="../tags/tag274.xml"/><Relationship Id="rId52" Type="http://schemas.openxmlformats.org/officeDocument/2006/relationships/image" Target="../media/image66.wmf"/><Relationship Id="rId60" Type="http://schemas.openxmlformats.org/officeDocument/2006/relationships/image" Target="../media/image74.png"/><Relationship Id="rId4" Type="http://schemas.openxmlformats.org/officeDocument/2006/relationships/tags" Target="../tags/tag234.xml"/><Relationship Id="rId9" Type="http://schemas.openxmlformats.org/officeDocument/2006/relationships/tags" Target="../tags/tag239.xml"/><Relationship Id="rId14" Type="http://schemas.openxmlformats.org/officeDocument/2006/relationships/tags" Target="../tags/tag244.xml"/><Relationship Id="rId22" Type="http://schemas.openxmlformats.org/officeDocument/2006/relationships/tags" Target="../tags/tag252.xml"/><Relationship Id="rId27" Type="http://schemas.openxmlformats.org/officeDocument/2006/relationships/tags" Target="../tags/tag257.xml"/><Relationship Id="rId30" Type="http://schemas.openxmlformats.org/officeDocument/2006/relationships/tags" Target="../tags/tag260.xml"/><Relationship Id="rId35" Type="http://schemas.openxmlformats.org/officeDocument/2006/relationships/tags" Target="../tags/tag265.xml"/><Relationship Id="rId43" Type="http://schemas.openxmlformats.org/officeDocument/2006/relationships/tags" Target="../tags/tag273.xml"/><Relationship Id="rId48" Type="http://schemas.openxmlformats.org/officeDocument/2006/relationships/image" Target="../media/image62.png"/><Relationship Id="rId56" Type="http://schemas.openxmlformats.org/officeDocument/2006/relationships/image" Target="../media/image70.png"/><Relationship Id="rId8" Type="http://schemas.openxmlformats.org/officeDocument/2006/relationships/tags" Target="../tags/tag238.xml"/><Relationship Id="rId51" Type="http://schemas.openxmlformats.org/officeDocument/2006/relationships/image" Target="../media/image65.wmf"/><Relationship Id="rId3" Type="http://schemas.openxmlformats.org/officeDocument/2006/relationships/tags" Target="../tags/tag233.xml"/><Relationship Id="rId12" Type="http://schemas.openxmlformats.org/officeDocument/2006/relationships/tags" Target="../tags/tag242.xml"/><Relationship Id="rId17" Type="http://schemas.openxmlformats.org/officeDocument/2006/relationships/tags" Target="../tags/tag247.xml"/><Relationship Id="rId25" Type="http://schemas.openxmlformats.org/officeDocument/2006/relationships/tags" Target="../tags/tag255.xml"/><Relationship Id="rId33" Type="http://schemas.openxmlformats.org/officeDocument/2006/relationships/tags" Target="../tags/tag263.xml"/><Relationship Id="rId38" Type="http://schemas.openxmlformats.org/officeDocument/2006/relationships/tags" Target="../tags/tag268.xml"/><Relationship Id="rId46" Type="http://schemas.openxmlformats.org/officeDocument/2006/relationships/tags" Target="../tags/tag276.xml"/><Relationship Id="rId59" Type="http://schemas.openxmlformats.org/officeDocument/2006/relationships/image" Target="../media/image73.png"/></Relationships>
</file>

<file path=ppt/slides/_rels/slide48.xml.rels><?xml version="1.0" encoding="UTF-8" standalone="yes"?>
<Relationships xmlns="http://schemas.openxmlformats.org/package/2006/relationships"><Relationship Id="rId3" Type="http://schemas.openxmlformats.org/officeDocument/2006/relationships/tags" Target="../tags/tag279.xml"/><Relationship Id="rId2" Type="http://schemas.openxmlformats.org/officeDocument/2006/relationships/tags" Target="../tags/tag278.xml"/><Relationship Id="rId1" Type="http://schemas.openxmlformats.org/officeDocument/2006/relationships/tags" Target="../tags/tag277.xml"/><Relationship Id="rId5" Type="http://schemas.openxmlformats.org/officeDocument/2006/relationships/notesSlide" Target="../notesSlides/notesSlide15.xml"/><Relationship Id="rId4"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news.chinatimes.com/"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hyperlink" Target="http://www.businessweekly.com.tw/KIndepArticle.aspx?id=24264" TargetMode="External"/><Relationship Id="rId2" Type="http://schemas.openxmlformats.org/officeDocument/2006/relationships/hyperlink" Target="http://www.ettoday.net/news/20141205/434578.htm" TargetMode="External"/><Relationship Id="rId1" Type="http://schemas.openxmlformats.org/officeDocument/2006/relationships/slideLayout" Target="../slideLayouts/slideLayout7.xml"/><Relationship Id="rId4" Type="http://schemas.openxmlformats.org/officeDocument/2006/relationships/hyperlink" Target="https://anntw.com/articles/20150319-z2mi"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80.jpeg"/><Relationship Id="rId2" Type="http://schemas.openxmlformats.org/officeDocument/2006/relationships/image" Target="../media/image79.jpe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hyperlink" Target="http://www.cra.org/ccc/files/docs/init/bigdatawhitepaper.pdf"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83.jpeg"/><Relationship Id="rId2" Type="http://schemas.openxmlformats.org/officeDocument/2006/relationships/image" Target="../media/image82.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hyperlink" Target="http://www.workday.com/" TargetMode="External"/><Relationship Id="rId2" Type="http://schemas.openxmlformats.org/officeDocument/2006/relationships/hyperlink" Target="http://www.ovuline.com/" TargetMode="External"/><Relationship Id="rId1" Type="http://schemas.openxmlformats.org/officeDocument/2006/relationships/slideLayout" Target="../slideLayouts/slideLayout1.xml"/><Relationship Id="rId4" Type="http://schemas.openxmlformats.org/officeDocument/2006/relationships/hyperlink" Target="http://www.webank.com/" TargetMode="External"/></Relationships>
</file>

<file path=ppt/slides/_rels/slide59.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3.wmf"/><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www.bnext.com.tw/search/tag/%E8%9E%9E%E8%9F%BB%E9%87%91%E6%9C%8D" TargetMode="External"/><Relationship Id="rId2" Type="http://schemas.openxmlformats.org/officeDocument/2006/relationships/hyperlink" Target="http://big5.news.cn/gate/big5/www.xj.xinhuanet.com/2015-01/06/c_1113893824.htm" TargetMode="Externa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hyperlink" Target="http://muyueh.com/seeall/" TargetMode="Externa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hyperlink" Target="http://www.bnext.com.tw/article/view/id/34796" TargetMode="Externa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hyperlink" Target="http://muyueh.com/30/veggie_c/list.html" TargetMode="Externa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hyperlink" Target="http://www.bnext.com.tw/ext_rss/view/id/664689" TargetMode="Externa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8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7.xml"/><Relationship Id="rId7" Type="http://schemas.openxmlformats.org/officeDocument/2006/relationships/notesSlide" Target="../notesSlides/notesSlide4.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slideLayout" Target="../slideLayouts/slideLayout12.xml"/><Relationship Id="rId5" Type="http://schemas.openxmlformats.org/officeDocument/2006/relationships/tags" Target="../tags/tag19.xml"/><Relationship Id="rId4" Type="http://schemas.openxmlformats.org/officeDocument/2006/relationships/tags" Target="../tags/tag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標題 1"/>
          <p:cNvSpPr>
            <a:spLocks noGrp="1"/>
          </p:cNvSpPr>
          <p:nvPr>
            <p:ph type="ctrTitle"/>
            <p:custDataLst>
              <p:tags r:id="rId2"/>
            </p:custDataLst>
          </p:nvPr>
        </p:nvSpPr>
        <p:spPr>
          <a:xfrm>
            <a:off x="755576" y="332656"/>
            <a:ext cx="8532440" cy="851496"/>
          </a:xfrm>
        </p:spPr>
        <p:txBody>
          <a:bodyPr>
            <a:normAutofit/>
          </a:bodyPr>
          <a:lstStyle/>
          <a:p>
            <a:pPr eaLnBrk="1" hangingPunct="1"/>
            <a:r>
              <a:rPr lang="zh-TW" altLang="en-US" sz="3900" b="1" u="sng" dirty="0" smtClean="0">
                <a:solidFill>
                  <a:srgbClr val="FF0000"/>
                </a:solidFill>
                <a:effectLst>
                  <a:outerShdw blurRad="38100" dist="38100" dir="2700000" algn="tl">
                    <a:srgbClr val="000000">
                      <a:alpha val="43137"/>
                    </a:srgbClr>
                  </a:outerShdw>
                </a:effectLst>
                <a:latin typeface="標楷體" pitchFamily="65" charset="-120"/>
                <a:ea typeface="標楷體" pitchFamily="65" charset="-120"/>
              </a:rPr>
              <a:t>由生產力</a:t>
            </a:r>
            <a:r>
              <a:rPr lang="en-US" altLang="zh-TW" sz="3900" b="1" u="sng" dirty="0" smtClean="0">
                <a:solidFill>
                  <a:srgbClr val="FF0000"/>
                </a:solidFill>
                <a:effectLst>
                  <a:outerShdw blurRad="38100" dist="38100" dir="2700000" algn="tl">
                    <a:srgbClr val="000000">
                      <a:alpha val="43137"/>
                    </a:srgbClr>
                  </a:outerShdw>
                </a:effectLst>
                <a:latin typeface="標楷體" pitchFamily="65" charset="-120"/>
                <a:ea typeface="標楷體" pitchFamily="65" charset="-120"/>
              </a:rPr>
              <a:t>4.0</a:t>
            </a:r>
            <a:r>
              <a:rPr lang="zh-TW" altLang="en-US" sz="3900" b="1" u="sng" dirty="0" smtClean="0">
                <a:solidFill>
                  <a:srgbClr val="FF0000"/>
                </a:solidFill>
                <a:effectLst>
                  <a:outerShdw blurRad="38100" dist="38100" dir="2700000" algn="tl">
                    <a:srgbClr val="000000">
                      <a:alpha val="43137"/>
                    </a:srgbClr>
                  </a:outerShdw>
                </a:effectLst>
                <a:latin typeface="標楷體" pitchFamily="65" charset="-120"/>
                <a:ea typeface="標楷體" pitchFamily="65" charset="-120"/>
              </a:rPr>
              <a:t>談雲端運算與大數據分析</a:t>
            </a:r>
          </a:p>
        </p:txBody>
      </p:sp>
      <p:sp>
        <p:nvSpPr>
          <p:cNvPr id="3" name="副標題 2"/>
          <p:cNvSpPr>
            <a:spLocks noGrp="1"/>
          </p:cNvSpPr>
          <p:nvPr>
            <p:ph type="subTitle" idx="1"/>
            <p:custDataLst>
              <p:tags r:id="rId3"/>
            </p:custDataLst>
          </p:nvPr>
        </p:nvSpPr>
        <p:spPr>
          <a:xfrm>
            <a:off x="1043608" y="3140968"/>
            <a:ext cx="4536504" cy="2736304"/>
          </a:xfrm>
        </p:spPr>
        <p:txBody>
          <a:bodyPr rtlCol="0">
            <a:normAutofit fontScale="25000" lnSpcReduction="20000"/>
          </a:bodyPr>
          <a:lstStyle/>
          <a:p>
            <a:pPr eaLnBrk="1" hangingPunct="1">
              <a:lnSpc>
                <a:spcPct val="80000"/>
              </a:lnSpc>
            </a:pPr>
            <a:r>
              <a:rPr lang="zh-TW" altLang="en-US" sz="12800" b="1" dirty="0" smtClean="0">
                <a:solidFill>
                  <a:srgbClr val="000099"/>
                </a:solidFill>
                <a:effectLst>
                  <a:outerShdw blurRad="38100" dist="38100" dir="2700000" algn="tl">
                    <a:srgbClr val="000000">
                      <a:alpha val="43137"/>
                    </a:srgbClr>
                  </a:outerShdw>
                </a:effectLst>
                <a:ea typeface="標楷體" pitchFamily="65" charset="-120"/>
              </a:rPr>
              <a:t>國立屏東科技大學</a:t>
            </a:r>
            <a:endParaRPr lang="en-US" altLang="zh-TW" sz="12800" b="1" dirty="0" smtClean="0">
              <a:solidFill>
                <a:srgbClr val="000099"/>
              </a:solidFill>
              <a:effectLst>
                <a:outerShdw blurRad="38100" dist="38100" dir="2700000" algn="tl">
                  <a:srgbClr val="000000">
                    <a:alpha val="43137"/>
                  </a:srgbClr>
                </a:outerShdw>
              </a:effectLst>
              <a:ea typeface="標楷體" pitchFamily="65" charset="-120"/>
            </a:endParaRPr>
          </a:p>
          <a:p>
            <a:pPr eaLnBrk="1" hangingPunct="1">
              <a:lnSpc>
                <a:spcPct val="80000"/>
              </a:lnSpc>
            </a:pPr>
            <a:r>
              <a:rPr lang="zh-TW" altLang="en-US" sz="12800" b="1" dirty="0" smtClean="0">
                <a:solidFill>
                  <a:srgbClr val="000099"/>
                </a:solidFill>
                <a:effectLst>
                  <a:outerShdw blurRad="38100" dist="38100" dir="2700000" algn="tl">
                    <a:srgbClr val="000000">
                      <a:alpha val="43137"/>
                    </a:srgbClr>
                  </a:outerShdw>
                </a:effectLst>
                <a:ea typeface="標楷體" pitchFamily="65" charset="-120"/>
              </a:rPr>
              <a:t> 資管系教授</a:t>
            </a:r>
            <a:endParaRPr lang="en-US" altLang="zh-TW" sz="12800" b="1" dirty="0" smtClean="0">
              <a:solidFill>
                <a:srgbClr val="000099"/>
              </a:solidFill>
              <a:effectLst>
                <a:outerShdw blurRad="38100" dist="38100" dir="2700000" algn="tl">
                  <a:srgbClr val="000000">
                    <a:alpha val="43137"/>
                  </a:srgbClr>
                </a:outerShdw>
              </a:effectLst>
              <a:ea typeface="標楷體" pitchFamily="65" charset="-120"/>
            </a:endParaRPr>
          </a:p>
          <a:p>
            <a:pPr eaLnBrk="1" hangingPunct="1">
              <a:lnSpc>
                <a:spcPct val="80000"/>
              </a:lnSpc>
            </a:pPr>
            <a:endParaRPr lang="zh-TW" altLang="en-US" sz="12800" b="1" dirty="0" smtClean="0">
              <a:solidFill>
                <a:srgbClr val="000099"/>
              </a:solidFill>
              <a:effectLst>
                <a:outerShdw blurRad="38100" dist="38100" dir="2700000" algn="tl">
                  <a:srgbClr val="000000">
                    <a:alpha val="43137"/>
                  </a:srgbClr>
                </a:outerShdw>
              </a:effectLst>
              <a:ea typeface="標楷體" pitchFamily="65" charset="-120"/>
            </a:endParaRPr>
          </a:p>
          <a:p>
            <a:pPr eaLnBrk="1" hangingPunct="1">
              <a:lnSpc>
                <a:spcPct val="80000"/>
              </a:lnSpc>
            </a:pPr>
            <a:r>
              <a:rPr lang="zh-TW" altLang="en-US" sz="12800" b="1" dirty="0" smtClean="0">
                <a:solidFill>
                  <a:srgbClr val="800080"/>
                </a:solidFill>
                <a:effectLst>
                  <a:outerShdw blurRad="38100" dist="38100" dir="2700000" algn="tl">
                    <a:srgbClr val="000000">
                      <a:alpha val="43137"/>
                    </a:srgbClr>
                  </a:outerShdw>
                </a:effectLst>
                <a:ea typeface="標楷體" pitchFamily="65" charset="-120"/>
              </a:rPr>
              <a:t>美國麻省理工學院</a:t>
            </a:r>
            <a:endParaRPr lang="en-US" altLang="zh-TW" sz="12800" b="1" dirty="0" smtClean="0">
              <a:solidFill>
                <a:srgbClr val="800080"/>
              </a:solidFill>
              <a:effectLst>
                <a:outerShdw blurRad="38100" dist="38100" dir="2700000" algn="tl">
                  <a:srgbClr val="000000">
                    <a:alpha val="43137"/>
                  </a:srgbClr>
                </a:outerShdw>
              </a:effectLst>
              <a:ea typeface="標楷體" pitchFamily="65" charset="-120"/>
            </a:endParaRPr>
          </a:p>
          <a:p>
            <a:pPr eaLnBrk="1" hangingPunct="1">
              <a:lnSpc>
                <a:spcPct val="80000"/>
              </a:lnSpc>
            </a:pPr>
            <a:r>
              <a:rPr lang="zh-TW" altLang="en-US" sz="12800" b="1" dirty="0" smtClean="0">
                <a:solidFill>
                  <a:srgbClr val="800080"/>
                </a:solidFill>
                <a:effectLst>
                  <a:outerShdw blurRad="38100" dist="38100" dir="2700000" algn="tl">
                    <a:srgbClr val="000000">
                      <a:alpha val="43137"/>
                    </a:srgbClr>
                  </a:outerShdw>
                </a:effectLst>
                <a:ea typeface="標楷體" pitchFamily="65" charset="-120"/>
              </a:rPr>
              <a:t>資工系訪問教授</a:t>
            </a:r>
            <a:endParaRPr lang="en-US" altLang="zh-TW" sz="12800" b="1" dirty="0" smtClean="0">
              <a:solidFill>
                <a:srgbClr val="800080"/>
              </a:solidFill>
              <a:effectLst>
                <a:outerShdw blurRad="38100" dist="38100" dir="2700000" algn="tl">
                  <a:srgbClr val="000000">
                    <a:alpha val="43137"/>
                  </a:srgbClr>
                </a:outerShdw>
              </a:effectLst>
              <a:ea typeface="標楷體" pitchFamily="65" charset="-120"/>
            </a:endParaRPr>
          </a:p>
          <a:p>
            <a:pPr eaLnBrk="1" hangingPunct="1">
              <a:lnSpc>
                <a:spcPct val="80000"/>
              </a:lnSpc>
            </a:pPr>
            <a:endParaRPr lang="en-US" altLang="zh-TW" sz="12800" b="1" dirty="0" smtClean="0">
              <a:solidFill>
                <a:srgbClr val="C00000"/>
              </a:solidFill>
              <a:effectLst>
                <a:outerShdw blurRad="38100" dist="38100" dir="2700000" algn="tl">
                  <a:srgbClr val="000000">
                    <a:alpha val="43137"/>
                  </a:srgbClr>
                </a:outerShdw>
              </a:effectLst>
              <a:ea typeface="標楷體" pitchFamily="65" charset="-120"/>
            </a:endParaRPr>
          </a:p>
          <a:p>
            <a:pPr eaLnBrk="1" hangingPunct="1">
              <a:lnSpc>
                <a:spcPct val="80000"/>
              </a:lnSpc>
            </a:pPr>
            <a:r>
              <a:rPr lang="zh-TW" altLang="en-US" sz="12800" b="1" dirty="0" smtClean="0">
                <a:solidFill>
                  <a:srgbClr val="C00000"/>
                </a:solidFill>
                <a:effectLst>
                  <a:outerShdw blurRad="38100" dist="38100" dir="2700000" algn="tl">
                    <a:srgbClr val="000000">
                      <a:alpha val="43137"/>
                    </a:srgbClr>
                  </a:outerShdw>
                </a:effectLst>
                <a:ea typeface="標楷體" pitchFamily="65" charset="-120"/>
              </a:rPr>
              <a:t>蔡正發博士</a:t>
            </a:r>
            <a:endParaRPr lang="en-US" altLang="zh-TW" sz="12800" b="1" dirty="0" smtClean="0">
              <a:solidFill>
                <a:srgbClr val="C00000"/>
              </a:solidFill>
              <a:effectLst>
                <a:outerShdw blurRad="38100" dist="38100" dir="2700000" algn="tl">
                  <a:srgbClr val="000000">
                    <a:alpha val="43137"/>
                  </a:srgbClr>
                </a:outerShdw>
              </a:effectLst>
              <a:ea typeface="標楷體" pitchFamily="65" charset="-120"/>
            </a:endParaRPr>
          </a:p>
          <a:p>
            <a:pPr eaLnBrk="1" hangingPunct="1">
              <a:lnSpc>
                <a:spcPct val="80000"/>
              </a:lnSpc>
            </a:pPr>
            <a:endParaRPr lang="zh-TW" altLang="en-US" sz="3700" dirty="0" smtClean="0">
              <a:solidFill>
                <a:srgbClr val="C00000"/>
              </a:solidFill>
              <a:effectLst>
                <a:outerShdw blurRad="38100" dist="38100" dir="2700000" algn="tl">
                  <a:srgbClr val="000000"/>
                </a:outerShdw>
              </a:effectLst>
              <a:ea typeface="標楷體" pitchFamily="65" charset="-120"/>
            </a:endParaRPr>
          </a:p>
          <a:p>
            <a:pPr eaLnBrk="1" hangingPunct="1">
              <a:lnSpc>
                <a:spcPct val="80000"/>
              </a:lnSpc>
            </a:pPr>
            <a:endParaRPr lang="zh-TW" altLang="en-US" sz="4000" dirty="0">
              <a:solidFill>
                <a:srgbClr val="7030A0"/>
              </a:solidFill>
              <a:latin typeface="標楷體" pitchFamily="65" charset="-120"/>
              <a:ea typeface="標楷體" pitchFamily="65" charset="-120"/>
            </a:endParaRPr>
          </a:p>
        </p:txBody>
      </p:sp>
      <p:pic>
        <p:nvPicPr>
          <p:cNvPr id="16387" name="Picture 2"/>
          <p:cNvPicPr>
            <a:picLocks noChangeAspect="1" noChangeArrowheads="1"/>
          </p:cNvPicPr>
          <p:nvPr>
            <p:custDataLst>
              <p:tags r:id="rId4"/>
            </p:custDataLst>
          </p:nvPr>
        </p:nvPicPr>
        <p:blipFill>
          <a:blip r:embed="rId7" cstate="print"/>
          <a:srcRect/>
          <a:stretch>
            <a:fillRect/>
          </a:stretch>
        </p:blipFill>
        <p:spPr bwMode="auto">
          <a:xfrm>
            <a:off x="4735835" y="2204864"/>
            <a:ext cx="4408165" cy="3862759"/>
          </a:xfrm>
          <a:prstGeom prst="rect">
            <a:avLst/>
          </a:prstGeom>
          <a:noFill/>
          <a:ln w="9525">
            <a:noFill/>
            <a:round/>
            <a:headEnd/>
            <a:tailEnd/>
          </a:ln>
        </p:spPr>
      </p:pic>
      <p:pic>
        <p:nvPicPr>
          <p:cNvPr id="5" name="Picture 4" descr="MCj01996010000[1]"/>
          <p:cNvPicPr>
            <a:picLocks noChangeAspect="1" noChangeArrowheads="1"/>
          </p:cNvPicPr>
          <p:nvPr/>
        </p:nvPicPr>
        <p:blipFill>
          <a:blip r:embed="rId8" cstate="print"/>
          <a:srcRect/>
          <a:stretch>
            <a:fillRect/>
          </a:stretch>
        </p:blipFill>
        <p:spPr bwMode="auto">
          <a:xfrm>
            <a:off x="1763688" y="1556792"/>
            <a:ext cx="2051050" cy="1049337"/>
          </a:xfrm>
          <a:prstGeom prst="rect">
            <a:avLst/>
          </a:prstGeom>
          <a:noFill/>
        </p:spPr>
      </p:pic>
      <p:sp>
        <p:nvSpPr>
          <p:cNvPr id="6" name="投影片編號版面配置區 5"/>
          <p:cNvSpPr>
            <a:spLocks noGrp="1"/>
          </p:cNvSpPr>
          <p:nvPr>
            <p:ph type="sldNum" sz="quarter" idx="12"/>
          </p:nvPr>
        </p:nvSpPr>
        <p:spPr/>
        <p:txBody>
          <a:bodyPr/>
          <a:lstStyle/>
          <a:p>
            <a:pPr>
              <a:defRPr/>
            </a:pPr>
            <a:fld id="{1BB83B16-A370-4AD1-B50A-1C59D2030203}" type="slidenum">
              <a:rPr lang="zh-TW" altLang="en-US" smtClean="0"/>
              <a:pPr>
                <a:defRPr/>
              </a:pPr>
              <a:t>1</a:t>
            </a:fld>
            <a:endParaRPr lang="zh-TW" altLang="en-US"/>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標題 1"/>
          <p:cNvSpPr>
            <a:spLocks noGrp="1"/>
          </p:cNvSpPr>
          <p:nvPr>
            <p:ph type="title"/>
            <p:custDataLst>
              <p:tags r:id="rId2"/>
            </p:custDataLst>
          </p:nvPr>
        </p:nvSpPr>
        <p:spPr/>
        <p:txBody>
          <a:bodyPr/>
          <a:lstStyle/>
          <a:p>
            <a:r>
              <a:rPr lang="zh-TW" altLang="en-US" smtClean="0"/>
              <a:t>運算技術演進簡史</a:t>
            </a:r>
          </a:p>
        </p:txBody>
      </p:sp>
      <p:sp>
        <p:nvSpPr>
          <p:cNvPr id="5" name="AutoShape 2"/>
          <p:cNvSpPr>
            <a:spLocks noChangeArrowheads="1"/>
          </p:cNvSpPr>
          <p:nvPr>
            <p:custDataLst>
              <p:tags r:id="rId3"/>
            </p:custDataLst>
          </p:nvPr>
        </p:nvSpPr>
        <p:spPr bwMode="auto">
          <a:xfrm>
            <a:off x="357188" y="5183188"/>
            <a:ext cx="1817687" cy="1173162"/>
          </a:xfrm>
          <a:prstGeom prst="chevron">
            <a:avLst>
              <a:gd name="adj" fmla="val 17859"/>
            </a:avLst>
          </a:prstGeom>
          <a:solidFill>
            <a:srgbClr val="FFCCFF">
              <a:alpha val="50000"/>
            </a:srgbClr>
          </a:solidFill>
          <a:ln w="9360">
            <a:solidFill>
              <a:srgbClr val="000000"/>
            </a:solidFill>
            <a:miter lim="800000"/>
            <a:headEnd/>
            <a:tailEnd/>
          </a:ln>
          <a:effectLst>
            <a:outerShdw dist="50912" dir="2700000" algn="ctr" rotWithShape="0">
              <a:srgbClr val="C0C0C0">
                <a:alpha val="50027"/>
              </a:srgbClr>
            </a:outerShdw>
          </a:effectLst>
        </p:spPr>
        <p:txBody>
          <a:bodyPr wrap="none" lIns="90000" tIns="46800" rIns="90000" bIns="46800" anchor="ctr"/>
          <a:lstStyle/>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US" dirty="0">
                <a:solidFill>
                  <a:schemeClr val="accent5">
                    <a:lumMod val="75000"/>
                  </a:schemeClr>
                </a:solidFill>
                <a:latin typeface="+mn-ea"/>
                <a:ea typeface="+mn-ea"/>
              </a:rPr>
              <a:t>Mainframe</a:t>
            </a:r>
          </a:p>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US" dirty="0">
                <a:solidFill>
                  <a:schemeClr val="accent5">
                    <a:lumMod val="75000"/>
                  </a:schemeClr>
                </a:solidFill>
                <a:latin typeface="+mn-ea"/>
                <a:ea typeface="+mn-ea"/>
              </a:rPr>
              <a:t>Super </a:t>
            </a:r>
          </a:p>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US" dirty="0">
                <a:solidFill>
                  <a:schemeClr val="accent5">
                    <a:lumMod val="75000"/>
                  </a:schemeClr>
                </a:solidFill>
                <a:latin typeface="+mn-ea"/>
                <a:ea typeface="+mn-ea"/>
              </a:rPr>
              <a:t>Computer</a:t>
            </a:r>
          </a:p>
        </p:txBody>
      </p:sp>
      <p:sp>
        <p:nvSpPr>
          <p:cNvPr id="6" name="AutoShape 3"/>
          <p:cNvSpPr>
            <a:spLocks noChangeArrowheads="1"/>
          </p:cNvSpPr>
          <p:nvPr>
            <p:custDataLst>
              <p:tags r:id="rId4"/>
            </p:custDataLst>
          </p:nvPr>
        </p:nvSpPr>
        <p:spPr bwMode="auto">
          <a:xfrm>
            <a:off x="2001838" y="5184775"/>
            <a:ext cx="1817687" cy="1173163"/>
          </a:xfrm>
          <a:prstGeom prst="chevron">
            <a:avLst>
              <a:gd name="adj" fmla="val 17859"/>
            </a:avLst>
          </a:prstGeom>
          <a:solidFill>
            <a:srgbClr val="FFCC99">
              <a:alpha val="50000"/>
            </a:srgbClr>
          </a:solidFill>
          <a:ln w="9360">
            <a:solidFill>
              <a:srgbClr val="000000"/>
            </a:solidFill>
            <a:miter lim="800000"/>
            <a:headEnd/>
            <a:tailEnd/>
          </a:ln>
          <a:effectLst>
            <a:outerShdw dist="50912" dir="2700000" algn="ctr" rotWithShape="0">
              <a:srgbClr val="C0C0C0">
                <a:alpha val="50027"/>
              </a:srgbClr>
            </a:outerShdw>
          </a:effectLst>
        </p:spPr>
        <p:txBody>
          <a:bodyPr wrap="none" lIns="90000" tIns="46800" rIns="90000" bIns="46800" anchor="ctr"/>
          <a:lstStyle/>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US" dirty="0">
                <a:solidFill>
                  <a:schemeClr val="accent5">
                    <a:lumMod val="75000"/>
                  </a:schemeClr>
                </a:solidFill>
                <a:latin typeface="+mn-ea"/>
                <a:ea typeface="+mn-ea"/>
              </a:rPr>
              <a:t>PC / Linux</a:t>
            </a:r>
          </a:p>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US" dirty="0">
                <a:solidFill>
                  <a:schemeClr val="accent5">
                    <a:lumMod val="75000"/>
                  </a:schemeClr>
                </a:solidFill>
                <a:latin typeface="+mn-ea"/>
                <a:ea typeface="+mn-ea"/>
              </a:rPr>
              <a:t>Cluster</a:t>
            </a:r>
          </a:p>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US" dirty="0">
                <a:solidFill>
                  <a:schemeClr val="accent5">
                    <a:lumMod val="75000"/>
                  </a:schemeClr>
                </a:solidFill>
                <a:latin typeface="+mn-ea"/>
                <a:ea typeface="+mn-ea"/>
              </a:rPr>
              <a:t>Parallel</a:t>
            </a:r>
          </a:p>
        </p:txBody>
      </p:sp>
      <p:sp>
        <p:nvSpPr>
          <p:cNvPr id="7" name="AutoShape 4"/>
          <p:cNvSpPr>
            <a:spLocks noChangeArrowheads="1"/>
          </p:cNvSpPr>
          <p:nvPr>
            <p:custDataLst>
              <p:tags r:id="rId5"/>
            </p:custDataLst>
          </p:nvPr>
        </p:nvSpPr>
        <p:spPr bwMode="auto">
          <a:xfrm>
            <a:off x="3648075" y="5184775"/>
            <a:ext cx="1817688" cy="1173163"/>
          </a:xfrm>
          <a:prstGeom prst="chevron">
            <a:avLst>
              <a:gd name="adj" fmla="val 17859"/>
            </a:avLst>
          </a:prstGeom>
          <a:solidFill>
            <a:srgbClr val="FFFF66">
              <a:alpha val="50000"/>
            </a:srgbClr>
          </a:solidFill>
          <a:ln w="9360">
            <a:solidFill>
              <a:srgbClr val="000000"/>
            </a:solidFill>
            <a:miter lim="800000"/>
            <a:headEnd/>
            <a:tailEnd/>
          </a:ln>
          <a:effectLst>
            <a:outerShdw dist="50912" dir="2700000" algn="ctr" rotWithShape="0">
              <a:srgbClr val="C0C0C0">
                <a:alpha val="50027"/>
              </a:srgbClr>
            </a:outerShdw>
          </a:effectLst>
        </p:spPr>
        <p:txBody>
          <a:bodyPr wrap="none" lIns="90000" tIns="46800" rIns="90000" bIns="46800" anchor="ctr"/>
          <a:lstStyle/>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US" dirty="0">
                <a:solidFill>
                  <a:schemeClr val="accent5">
                    <a:lumMod val="75000"/>
                  </a:schemeClr>
                </a:solidFill>
                <a:latin typeface="+mn-ea"/>
                <a:ea typeface="+mn-ea"/>
              </a:rPr>
              <a:t>Internet</a:t>
            </a:r>
          </a:p>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US" dirty="0">
                <a:solidFill>
                  <a:schemeClr val="accent5">
                    <a:lumMod val="75000"/>
                  </a:schemeClr>
                </a:solidFill>
                <a:latin typeface="+mn-ea"/>
                <a:ea typeface="+mn-ea"/>
              </a:rPr>
              <a:t>  Distributed</a:t>
            </a:r>
          </a:p>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US" dirty="0">
                <a:solidFill>
                  <a:schemeClr val="accent5">
                    <a:lumMod val="75000"/>
                  </a:schemeClr>
                </a:solidFill>
                <a:latin typeface="+mn-ea"/>
                <a:ea typeface="+mn-ea"/>
              </a:rPr>
              <a:t>Computing</a:t>
            </a:r>
          </a:p>
        </p:txBody>
      </p:sp>
      <p:sp>
        <p:nvSpPr>
          <p:cNvPr id="8" name="AutoShape 5"/>
          <p:cNvSpPr>
            <a:spLocks noChangeArrowheads="1"/>
          </p:cNvSpPr>
          <p:nvPr>
            <p:custDataLst>
              <p:tags r:id="rId6"/>
            </p:custDataLst>
          </p:nvPr>
        </p:nvSpPr>
        <p:spPr bwMode="auto">
          <a:xfrm>
            <a:off x="5294313" y="5184775"/>
            <a:ext cx="1817687" cy="1173163"/>
          </a:xfrm>
          <a:prstGeom prst="chevron">
            <a:avLst>
              <a:gd name="adj" fmla="val 17859"/>
            </a:avLst>
          </a:prstGeom>
          <a:solidFill>
            <a:srgbClr val="23FF23">
              <a:alpha val="50000"/>
            </a:srgbClr>
          </a:solidFill>
          <a:ln w="9360">
            <a:solidFill>
              <a:srgbClr val="000000"/>
            </a:solidFill>
            <a:miter lim="800000"/>
            <a:headEnd/>
            <a:tailEnd/>
          </a:ln>
          <a:effectLst>
            <a:outerShdw dist="50912" dir="2700000" algn="ctr" rotWithShape="0">
              <a:srgbClr val="C0C0C0">
                <a:alpha val="50027"/>
              </a:srgbClr>
            </a:outerShdw>
          </a:effectLst>
        </p:spPr>
        <p:txBody>
          <a:bodyPr wrap="none" lIns="90000" tIns="46800" rIns="90000" bIns="46800" anchor="ctr"/>
          <a:lstStyle/>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US" dirty="0">
                <a:solidFill>
                  <a:schemeClr val="accent5">
                    <a:lumMod val="75000"/>
                  </a:schemeClr>
                </a:solidFill>
                <a:latin typeface="+mn-ea"/>
                <a:ea typeface="+mn-ea"/>
              </a:rPr>
              <a:t>Virtual Org.</a:t>
            </a:r>
          </a:p>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US" dirty="0">
                <a:solidFill>
                  <a:schemeClr val="accent5">
                    <a:lumMod val="75000"/>
                  </a:schemeClr>
                </a:solidFill>
                <a:latin typeface="+mn-ea"/>
                <a:ea typeface="+mn-ea"/>
              </a:rPr>
              <a:t>Grid</a:t>
            </a:r>
          </a:p>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US" dirty="0">
                <a:solidFill>
                  <a:schemeClr val="accent5">
                    <a:lumMod val="75000"/>
                  </a:schemeClr>
                </a:solidFill>
                <a:latin typeface="+mn-ea"/>
                <a:ea typeface="+mn-ea"/>
              </a:rPr>
              <a:t>Computing</a:t>
            </a:r>
          </a:p>
        </p:txBody>
      </p:sp>
      <p:sp>
        <p:nvSpPr>
          <p:cNvPr id="9" name="AutoShape 6"/>
          <p:cNvSpPr>
            <a:spLocks noChangeArrowheads="1"/>
          </p:cNvSpPr>
          <p:nvPr>
            <p:custDataLst>
              <p:tags r:id="rId7"/>
            </p:custDataLst>
          </p:nvPr>
        </p:nvSpPr>
        <p:spPr bwMode="auto">
          <a:xfrm>
            <a:off x="6967538" y="5184775"/>
            <a:ext cx="1817687" cy="1173163"/>
          </a:xfrm>
          <a:prstGeom prst="chevron">
            <a:avLst>
              <a:gd name="adj" fmla="val 17859"/>
            </a:avLst>
          </a:prstGeom>
          <a:solidFill>
            <a:srgbClr val="99CCFF">
              <a:alpha val="50000"/>
            </a:srgbClr>
          </a:solidFill>
          <a:ln w="9360">
            <a:solidFill>
              <a:srgbClr val="000000"/>
            </a:solidFill>
            <a:miter lim="800000"/>
            <a:headEnd/>
            <a:tailEnd/>
          </a:ln>
          <a:effectLst>
            <a:outerShdw dist="50912" dir="2700000" algn="ctr" rotWithShape="0">
              <a:srgbClr val="C0C0C0">
                <a:alpha val="50027"/>
              </a:srgbClr>
            </a:outerShdw>
          </a:effectLst>
        </p:spPr>
        <p:txBody>
          <a:bodyPr wrap="none" lIns="90000" tIns="46800" rIns="90000" bIns="46800" anchor="ctr"/>
          <a:lstStyle/>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US" sz="2000" dirty="0">
                <a:solidFill>
                  <a:schemeClr val="accent5">
                    <a:lumMod val="75000"/>
                  </a:schemeClr>
                </a:solidFill>
                <a:latin typeface="+mn-ea"/>
                <a:ea typeface="+mn-ea"/>
              </a:rPr>
              <a:t>Data Explode</a:t>
            </a:r>
          </a:p>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US" dirty="0">
                <a:solidFill>
                  <a:schemeClr val="accent5">
                    <a:lumMod val="75000"/>
                  </a:schemeClr>
                </a:solidFill>
                <a:latin typeface="+mn-ea"/>
                <a:ea typeface="+mn-ea"/>
              </a:rPr>
              <a:t>Cloud</a:t>
            </a:r>
          </a:p>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US" dirty="0">
                <a:solidFill>
                  <a:schemeClr val="accent5">
                    <a:lumMod val="75000"/>
                  </a:schemeClr>
                </a:solidFill>
                <a:latin typeface="+mn-ea"/>
                <a:ea typeface="+mn-ea"/>
              </a:rPr>
              <a:t>Computing</a:t>
            </a:r>
          </a:p>
        </p:txBody>
      </p:sp>
      <p:pic>
        <p:nvPicPr>
          <p:cNvPr id="10" name="Picture 7"/>
          <p:cNvPicPr>
            <a:picLocks noChangeAspect="1" noChangeArrowheads="1"/>
          </p:cNvPicPr>
          <p:nvPr>
            <p:custDataLst>
              <p:tags r:id="rId8"/>
            </p:custDataLst>
          </p:nvPr>
        </p:nvPicPr>
        <p:blipFill>
          <a:blip r:embed="rId29" cstate="print"/>
          <a:srcRect/>
          <a:stretch>
            <a:fillRect/>
          </a:stretch>
        </p:blipFill>
        <p:spPr bwMode="auto">
          <a:xfrm>
            <a:off x="357188" y="3749675"/>
            <a:ext cx="1620837" cy="1287463"/>
          </a:xfrm>
          <a:prstGeom prst="rect">
            <a:avLst/>
          </a:prstGeom>
          <a:noFill/>
          <a:ln w="36000">
            <a:solidFill>
              <a:srgbClr val="000000"/>
            </a:solidFill>
            <a:round/>
            <a:headEnd/>
            <a:tailEnd/>
          </a:ln>
          <a:effectLst>
            <a:outerShdw dist="50912" dir="2700000" algn="ctr" rotWithShape="0">
              <a:srgbClr val="C0C0C0">
                <a:alpha val="50027"/>
              </a:srgbClr>
            </a:outerShdw>
          </a:effectLst>
        </p:spPr>
      </p:pic>
      <p:pic>
        <p:nvPicPr>
          <p:cNvPr id="28680" name="Picture 8"/>
          <p:cNvPicPr>
            <a:picLocks noChangeAspect="1" noChangeArrowheads="1"/>
          </p:cNvPicPr>
          <p:nvPr>
            <p:custDataLst>
              <p:tags r:id="rId9"/>
            </p:custDataLst>
          </p:nvPr>
        </p:nvPicPr>
        <p:blipFill>
          <a:blip r:embed="rId30" cstate="print"/>
          <a:srcRect/>
          <a:stretch>
            <a:fillRect/>
          </a:stretch>
        </p:blipFill>
        <p:spPr bwMode="auto">
          <a:xfrm>
            <a:off x="2122488" y="3749675"/>
            <a:ext cx="1433512" cy="1287463"/>
          </a:xfrm>
          <a:prstGeom prst="rect">
            <a:avLst/>
          </a:prstGeom>
          <a:noFill/>
          <a:ln w="9525">
            <a:noFill/>
            <a:round/>
            <a:headEnd/>
            <a:tailEnd/>
          </a:ln>
        </p:spPr>
      </p:pic>
      <p:pic>
        <p:nvPicPr>
          <p:cNvPr id="28681" name="Picture 9"/>
          <p:cNvPicPr>
            <a:picLocks noChangeAspect="1" noChangeArrowheads="1"/>
          </p:cNvPicPr>
          <p:nvPr>
            <p:custDataLst>
              <p:tags r:id="rId10"/>
            </p:custDataLst>
          </p:nvPr>
        </p:nvPicPr>
        <p:blipFill>
          <a:blip r:embed="rId31" cstate="print"/>
          <a:srcRect/>
          <a:stretch>
            <a:fillRect/>
          </a:stretch>
        </p:blipFill>
        <p:spPr bwMode="auto">
          <a:xfrm>
            <a:off x="2205038" y="2116138"/>
            <a:ext cx="1089025" cy="1287462"/>
          </a:xfrm>
          <a:prstGeom prst="rect">
            <a:avLst/>
          </a:prstGeom>
          <a:noFill/>
          <a:ln w="9525">
            <a:noFill/>
            <a:round/>
            <a:headEnd/>
            <a:tailEnd/>
          </a:ln>
        </p:spPr>
      </p:pic>
      <p:sp>
        <p:nvSpPr>
          <p:cNvPr id="13" name="Text Box 10"/>
          <p:cNvSpPr txBox="1">
            <a:spLocks noChangeArrowheads="1"/>
          </p:cNvSpPr>
          <p:nvPr>
            <p:custDataLst>
              <p:tags r:id="rId11"/>
            </p:custDataLst>
          </p:nvPr>
        </p:nvSpPr>
        <p:spPr bwMode="auto">
          <a:xfrm>
            <a:off x="2276475" y="1658938"/>
            <a:ext cx="1209675" cy="406400"/>
          </a:xfrm>
          <a:prstGeom prst="rect">
            <a:avLst/>
          </a:prstGeom>
          <a:noFill/>
          <a:ln w="9525">
            <a:noFill/>
            <a:round/>
            <a:headEnd/>
            <a:tailEnd/>
          </a:ln>
          <a:effectLst/>
        </p:spPr>
        <p:txBody>
          <a:bodyPr lIns="90000" tIns="45000" rIns="90000" bIns="45000"/>
          <a:lstStyle/>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US" sz="2300" dirty="0">
                <a:solidFill>
                  <a:srgbClr val="0070C0"/>
                </a:solidFill>
                <a:latin typeface="+mn-ea"/>
                <a:ea typeface="+mn-ea"/>
              </a:rPr>
              <a:t>1991</a:t>
            </a:r>
          </a:p>
        </p:txBody>
      </p:sp>
      <p:sp>
        <p:nvSpPr>
          <p:cNvPr id="14" name="Text Box 11"/>
          <p:cNvSpPr txBox="1">
            <a:spLocks noChangeArrowheads="1"/>
          </p:cNvSpPr>
          <p:nvPr>
            <p:custDataLst>
              <p:tags r:id="rId12"/>
            </p:custDataLst>
          </p:nvPr>
        </p:nvSpPr>
        <p:spPr bwMode="auto">
          <a:xfrm>
            <a:off x="2276475" y="3321050"/>
            <a:ext cx="1209675" cy="407988"/>
          </a:xfrm>
          <a:prstGeom prst="rect">
            <a:avLst/>
          </a:prstGeom>
          <a:noFill/>
          <a:ln w="9525">
            <a:noFill/>
            <a:round/>
            <a:headEnd/>
            <a:tailEnd/>
          </a:ln>
          <a:effectLst/>
        </p:spPr>
        <p:txBody>
          <a:bodyPr lIns="90000" tIns="45000" rIns="90000" bIns="45000"/>
          <a:lstStyle/>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US" sz="2300" dirty="0">
                <a:solidFill>
                  <a:srgbClr val="0070C0"/>
                </a:solidFill>
                <a:latin typeface="+mn-ea"/>
                <a:ea typeface="+mn-ea"/>
              </a:rPr>
              <a:t>1977</a:t>
            </a:r>
          </a:p>
        </p:txBody>
      </p:sp>
      <p:sp>
        <p:nvSpPr>
          <p:cNvPr id="15" name="Text Box 12"/>
          <p:cNvSpPr txBox="1">
            <a:spLocks noChangeArrowheads="1"/>
          </p:cNvSpPr>
          <p:nvPr>
            <p:custDataLst>
              <p:tags r:id="rId13"/>
            </p:custDataLst>
          </p:nvPr>
        </p:nvSpPr>
        <p:spPr bwMode="auto">
          <a:xfrm>
            <a:off x="627063" y="3321050"/>
            <a:ext cx="1209675" cy="407988"/>
          </a:xfrm>
          <a:prstGeom prst="rect">
            <a:avLst/>
          </a:prstGeom>
          <a:noFill/>
          <a:ln w="9525">
            <a:noFill/>
            <a:round/>
            <a:headEnd/>
            <a:tailEnd/>
          </a:ln>
          <a:effectLst/>
        </p:spPr>
        <p:txBody>
          <a:bodyPr lIns="90000" tIns="45000" rIns="90000" bIns="45000"/>
          <a:lstStyle/>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US" sz="2300" dirty="0">
                <a:solidFill>
                  <a:srgbClr val="0070C0"/>
                </a:solidFill>
                <a:latin typeface="+mn-ea"/>
                <a:ea typeface="+mn-ea"/>
              </a:rPr>
              <a:t>1960</a:t>
            </a:r>
          </a:p>
        </p:txBody>
      </p:sp>
      <p:pic>
        <p:nvPicPr>
          <p:cNvPr id="28685" name="Picture 13"/>
          <p:cNvPicPr>
            <a:picLocks noChangeAspect="1" noChangeArrowheads="1"/>
          </p:cNvPicPr>
          <p:nvPr>
            <p:custDataLst>
              <p:tags r:id="rId14"/>
            </p:custDataLst>
          </p:nvPr>
        </p:nvPicPr>
        <p:blipFill>
          <a:blip r:embed="rId32" cstate="print"/>
          <a:srcRect/>
          <a:stretch>
            <a:fillRect/>
          </a:stretch>
        </p:blipFill>
        <p:spPr bwMode="auto">
          <a:xfrm>
            <a:off x="3752850" y="3879850"/>
            <a:ext cx="1420813" cy="1049338"/>
          </a:xfrm>
          <a:prstGeom prst="rect">
            <a:avLst/>
          </a:prstGeom>
          <a:noFill/>
          <a:ln w="9525">
            <a:noFill/>
            <a:round/>
            <a:headEnd/>
            <a:tailEnd/>
          </a:ln>
        </p:spPr>
      </p:pic>
      <p:sp>
        <p:nvSpPr>
          <p:cNvPr id="17" name="Text Box 14"/>
          <p:cNvSpPr txBox="1">
            <a:spLocks noChangeArrowheads="1"/>
          </p:cNvSpPr>
          <p:nvPr>
            <p:custDataLst>
              <p:tags r:id="rId15"/>
            </p:custDataLst>
          </p:nvPr>
        </p:nvSpPr>
        <p:spPr bwMode="auto">
          <a:xfrm>
            <a:off x="3871913" y="3321050"/>
            <a:ext cx="1209675" cy="407988"/>
          </a:xfrm>
          <a:prstGeom prst="rect">
            <a:avLst/>
          </a:prstGeom>
          <a:noFill/>
          <a:ln w="9525">
            <a:noFill/>
            <a:round/>
            <a:headEnd/>
            <a:tailEnd/>
          </a:ln>
          <a:effectLst/>
        </p:spPr>
        <p:txBody>
          <a:bodyPr lIns="90000" tIns="45000" rIns="90000" bIns="45000"/>
          <a:lstStyle/>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US" sz="2300" dirty="0">
                <a:solidFill>
                  <a:srgbClr val="0070C0"/>
                </a:solidFill>
                <a:latin typeface="+mn-ea"/>
                <a:ea typeface="+mn-ea"/>
              </a:rPr>
              <a:t>1993</a:t>
            </a:r>
          </a:p>
        </p:txBody>
      </p:sp>
      <p:pic>
        <p:nvPicPr>
          <p:cNvPr id="28687" name="Picture 15"/>
          <p:cNvPicPr>
            <a:picLocks noChangeAspect="1" noChangeArrowheads="1"/>
          </p:cNvPicPr>
          <p:nvPr>
            <p:custDataLst>
              <p:tags r:id="rId16"/>
            </p:custDataLst>
          </p:nvPr>
        </p:nvPicPr>
        <p:blipFill>
          <a:blip r:embed="rId33" cstate="print"/>
          <a:srcRect/>
          <a:stretch>
            <a:fillRect/>
          </a:stretch>
        </p:blipFill>
        <p:spPr bwMode="auto">
          <a:xfrm>
            <a:off x="3716338" y="2809875"/>
            <a:ext cx="1422400" cy="428625"/>
          </a:xfrm>
          <a:prstGeom prst="rect">
            <a:avLst/>
          </a:prstGeom>
          <a:noFill/>
          <a:ln w="9525">
            <a:noFill/>
            <a:round/>
            <a:headEnd/>
            <a:tailEnd/>
          </a:ln>
        </p:spPr>
      </p:pic>
      <p:pic>
        <p:nvPicPr>
          <p:cNvPr id="28688" name="Picture 16"/>
          <p:cNvPicPr>
            <a:picLocks noChangeAspect="1" noChangeArrowheads="1"/>
          </p:cNvPicPr>
          <p:nvPr>
            <p:custDataLst>
              <p:tags r:id="rId17"/>
            </p:custDataLst>
          </p:nvPr>
        </p:nvPicPr>
        <p:blipFill>
          <a:blip r:embed="rId34" cstate="print"/>
          <a:srcRect/>
          <a:stretch>
            <a:fillRect/>
          </a:stretch>
        </p:blipFill>
        <p:spPr bwMode="auto">
          <a:xfrm>
            <a:off x="3800475" y="1744663"/>
            <a:ext cx="1274763" cy="1144587"/>
          </a:xfrm>
          <a:prstGeom prst="rect">
            <a:avLst/>
          </a:prstGeom>
          <a:noFill/>
          <a:ln w="9525">
            <a:noFill/>
            <a:round/>
            <a:headEnd/>
            <a:tailEnd/>
          </a:ln>
        </p:spPr>
      </p:pic>
      <p:pic>
        <p:nvPicPr>
          <p:cNvPr id="28689" name="Picture 17"/>
          <p:cNvPicPr>
            <a:picLocks noChangeAspect="1" noChangeArrowheads="1"/>
          </p:cNvPicPr>
          <p:nvPr>
            <p:custDataLst>
              <p:tags r:id="rId18"/>
            </p:custDataLst>
          </p:nvPr>
        </p:nvPicPr>
        <p:blipFill>
          <a:blip r:embed="rId35" cstate="print"/>
          <a:srcRect r="64009"/>
          <a:stretch>
            <a:fillRect/>
          </a:stretch>
        </p:blipFill>
        <p:spPr bwMode="auto">
          <a:xfrm>
            <a:off x="5432425" y="3867150"/>
            <a:ext cx="1422400" cy="1047750"/>
          </a:xfrm>
          <a:prstGeom prst="rect">
            <a:avLst/>
          </a:prstGeom>
          <a:noFill/>
          <a:ln w="9525">
            <a:noFill/>
            <a:round/>
            <a:headEnd/>
            <a:tailEnd/>
          </a:ln>
        </p:spPr>
      </p:pic>
      <p:sp>
        <p:nvSpPr>
          <p:cNvPr id="21" name="Text Box 18"/>
          <p:cNvSpPr txBox="1">
            <a:spLocks noChangeArrowheads="1"/>
          </p:cNvSpPr>
          <p:nvPr>
            <p:custDataLst>
              <p:tags r:id="rId19"/>
            </p:custDataLst>
          </p:nvPr>
        </p:nvSpPr>
        <p:spPr bwMode="auto">
          <a:xfrm>
            <a:off x="5380038" y="3349625"/>
            <a:ext cx="1209675" cy="406400"/>
          </a:xfrm>
          <a:prstGeom prst="rect">
            <a:avLst/>
          </a:prstGeom>
          <a:noFill/>
          <a:ln w="9525">
            <a:noFill/>
            <a:round/>
            <a:headEnd/>
            <a:tailEnd/>
          </a:ln>
          <a:effectLst/>
        </p:spPr>
        <p:txBody>
          <a:bodyPr lIns="90000" tIns="45000" rIns="90000" bIns="45000"/>
          <a:lstStyle/>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US" sz="2300" dirty="0">
                <a:solidFill>
                  <a:srgbClr val="0070C0"/>
                </a:solidFill>
                <a:latin typeface="+mn-ea"/>
                <a:ea typeface="+mn-ea"/>
              </a:rPr>
              <a:t>2003</a:t>
            </a:r>
          </a:p>
        </p:txBody>
      </p:sp>
      <p:pic>
        <p:nvPicPr>
          <p:cNvPr id="28691" name="Picture 19"/>
          <p:cNvPicPr>
            <a:picLocks noChangeAspect="1" noChangeArrowheads="1"/>
          </p:cNvPicPr>
          <p:nvPr>
            <p:custDataLst>
              <p:tags r:id="rId20"/>
            </p:custDataLst>
          </p:nvPr>
        </p:nvPicPr>
        <p:blipFill>
          <a:blip r:embed="rId36" cstate="print"/>
          <a:srcRect/>
          <a:stretch>
            <a:fillRect/>
          </a:stretch>
        </p:blipFill>
        <p:spPr bwMode="auto">
          <a:xfrm>
            <a:off x="5338763" y="2446338"/>
            <a:ext cx="1422400" cy="881062"/>
          </a:xfrm>
          <a:prstGeom prst="rect">
            <a:avLst/>
          </a:prstGeom>
          <a:noFill/>
          <a:ln w="9525">
            <a:noFill/>
            <a:round/>
            <a:headEnd/>
            <a:tailEnd/>
          </a:ln>
        </p:spPr>
      </p:pic>
      <p:sp>
        <p:nvSpPr>
          <p:cNvPr id="23" name="Text Box 20"/>
          <p:cNvSpPr txBox="1">
            <a:spLocks noChangeArrowheads="1"/>
          </p:cNvSpPr>
          <p:nvPr>
            <p:custDataLst>
              <p:tags r:id="rId21"/>
            </p:custDataLst>
          </p:nvPr>
        </p:nvSpPr>
        <p:spPr bwMode="auto">
          <a:xfrm>
            <a:off x="3814763" y="1428750"/>
            <a:ext cx="1209675" cy="407988"/>
          </a:xfrm>
          <a:prstGeom prst="rect">
            <a:avLst/>
          </a:prstGeom>
          <a:noFill/>
          <a:ln w="9525">
            <a:noFill/>
            <a:round/>
            <a:headEnd/>
            <a:tailEnd/>
          </a:ln>
          <a:effectLst/>
        </p:spPr>
        <p:txBody>
          <a:bodyPr lIns="90000" tIns="45000" rIns="90000" bIns="45000"/>
          <a:lstStyle/>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US" sz="2300" dirty="0">
                <a:solidFill>
                  <a:srgbClr val="0070C0"/>
                </a:solidFill>
                <a:latin typeface="+mn-ea"/>
                <a:ea typeface="+mn-ea"/>
              </a:rPr>
              <a:t>2002</a:t>
            </a:r>
          </a:p>
        </p:txBody>
      </p:sp>
      <p:sp>
        <p:nvSpPr>
          <p:cNvPr id="24" name="Text Box 21"/>
          <p:cNvSpPr txBox="1">
            <a:spLocks noChangeArrowheads="1"/>
          </p:cNvSpPr>
          <p:nvPr>
            <p:custDataLst>
              <p:tags r:id="rId22"/>
            </p:custDataLst>
          </p:nvPr>
        </p:nvSpPr>
        <p:spPr bwMode="auto">
          <a:xfrm>
            <a:off x="5381625" y="1944688"/>
            <a:ext cx="1209675" cy="407987"/>
          </a:xfrm>
          <a:prstGeom prst="rect">
            <a:avLst/>
          </a:prstGeom>
          <a:noFill/>
          <a:ln w="9525">
            <a:noFill/>
            <a:round/>
            <a:headEnd/>
            <a:tailEnd/>
          </a:ln>
          <a:effectLst/>
        </p:spPr>
        <p:txBody>
          <a:bodyPr lIns="90000" tIns="45000" rIns="90000" bIns="45000"/>
          <a:lstStyle/>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US" sz="2300" dirty="0">
                <a:solidFill>
                  <a:srgbClr val="0070C0"/>
                </a:solidFill>
                <a:latin typeface="+mn-ea"/>
                <a:ea typeface="+mn-ea"/>
              </a:rPr>
              <a:t>2004</a:t>
            </a:r>
          </a:p>
        </p:txBody>
      </p:sp>
      <p:pic>
        <p:nvPicPr>
          <p:cNvPr id="28694" name="Picture 22"/>
          <p:cNvPicPr>
            <a:picLocks noChangeAspect="1" noChangeArrowheads="1"/>
          </p:cNvPicPr>
          <p:nvPr>
            <p:custDataLst>
              <p:tags r:id="rId23"/>
            </p:custDataLst>
          </p:nvPr>
        </p:nvPicPr>
        <p:blipFill>
          <a:blip r:embed="rId37" cstate="print"/>
          <a:srcRect/>
          <a:stretch>
            <a:fillRect/>
          </a:stretch>
        </p:blipFill>
        <p:spPr bwMode="auto">
          <a:xfrm>
            <a:off x="7062788" y="3814763"/>
            <a:ext cx="1422400" cy="581025"/>
          </a:xfrm>
          <a:prstGeom prst="rect">
            <a:avLst/>
          </a:prstGeom>
          <a:noFill/>
          <a:ln w="9525">
            <a:noFill/>
            <a:round/>
            <a:headEnd/>
            <a:tailEnd/>
          </a:ln>
        </p:spPr>
      </p:pic>
      <p:pic>
        <p:nvPicPr>
          <p:cNvPr id="28695" name="Picture 23"/>
          <p:cNvPicPr>
            <a:picLocks noChangeAspect="1" noChangeArrowheads="1"/>
          </p:cNvPicPr>
          <p:nvPr>
            <p:custDataLst>
              <p:tags r:id="rId24"/>
            </p:custDataLst>
          </p:nvPr>
        </p:nvPicPr>
        <p:blipFill>
          <a:blip r:embed="rId38" cstate="print"/>
          <a:srcRect/>
          <a:stretch>
            <a:fillRect/>
          </a:stretch>
        </p:blipFill>
        <p:spPr bwMode="auto">
          <a:xfrm>
            <a:off x="7080250" y="4530725"/>
            <a:ext cx="1422400" cy="515938"/>
          </a:xfrm>
          <a:prstGeom prst="rect">
            <a:avLst/>
          </a:prstGeom>
          <a:noFill/>
          <a:ln w="9525">
            <a:noFill/>
            <a:round/>
            <a:headEnd/>
            <a:tailEnd/>
          </a:ln>
        </p:spPr>
      </p:pic>
      <p:sp>
        <p:nvSpPr>
          <p:cNvPr id="27" name="Text Box 24"/>
          <p:cNvSpPr txBox="1">
            <a:spLocks noChangeArrowheads="1"/>
          </p:cNvSpPr>
          <p:nvPr>
            <p:custDataLst>
              <p:tags r:id="rId25"/>
            </p:custDataLst>
          </p:nvPr>
        </p:nvSpPr>
        <p:spPr bwMode="auto">
          <a:xfrm>
            <a:off x="7116763" y="3349625"/>
            <a:ext cx="1209675" cy="406400"/>
          </a:xfrm>
          <a:prstGeom prst="rect">
            <a:avLst/>
          </a:prstGeom>
          <a:noFill/>
          <a:ln w="9525">
            <a:noFill/>
            <a:round/>
            <a:headEnd/>
            <a:tailEnd/>
          </a:ln>
          <a:effectLst/>
        </p:spPr>
        <p:txBody>
          <a:bodyPr lIns="90000" tIns="45000" rIns="90000" bIns="45000"/>
          <a:lstStyle/>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US" sz="2300" dirty="0">
                <a:solidFill>
                  <a:srgbClr val="0070C0"/>
                </a:solidFill>
                <a:latin typeface="+mn-ea"/>
                <a:ea typeface="+mn-ea"/>
              </a:rPr>
              <a:t>2006</a:t>
            </a:r>
          </a:p>
        </p:txBody>
      </p:sp>
      <p:pic>
        <p:nvPicPr>
          <p:cNvPr id="28697" name="Picture 25"/>
          <p:cNvPicPr>
            <a:picLocks noChangeAspect="1" noChangeArrowheads="1"/>
          </p:cNvPicPr>
          <p:nvPr>
            <p:custDataLst>
              <p:tags r:id="rId26"/>
            </p:custDataLst>
          </p:nvPr>
        </p:nvPicPr>
        <p:blipFill>
          <a:blip r:embed="rId39" cstate="print"/>
          <a:srcRect/>
          <a:stretch>
            <a:fillRect/>
          </a:stretch>
        </p:blipFill>
        <p:spPr bwMode="auto">
          <a:xfrm>
            <a:off x="7046913" y="2595563"/>
            <a:ext cx="1420812" cy="723900"/>
          </a:xfrm>
          <a:prstGeom prst="rect">
            <a:avLst/>
          </a:prstGeom>
          <a:solidFill>
            <a:srgbClr val="000000"/>
          </a:solidFill>
          <a:ln w="9525">
            <a:noFill/>
            <a:round/>
            <a:headEnd/>
            <a:tailEnd/>
          </a:ln>
        </p:spPr>
      </p:pic>
      <p:pic>
        <p:nvPicPr>
          <p:cNvPr id="28698" name="Picture 26"/>
          <p:cNvPicPr>
            <a:picLocks noChangeAspect="1" noChangeArrowheads="1"/>
          </p:cNvPicPr>
          <p:nvPr>
            <p:custDataLst>
              <p:tags r:id="rId27"/>
            </p:custDataLst>
          </p:nvPr>
        </p:nvPicPr>
        <p:blipFill>
          <a:blip r:embed="rId40" cstate="print"/>
          <a:srcRect/>
          <a:stretch>
            <a:fillRect/>
          </a:stretch>
        </p:blipFill>
        <p:spPr bwMode="auto">
          <a:xfrm>
            <a:off x="7018338" y="1714500"/>
            <a:ext cx="1422400" cy="835025"/>
          </a:xfrm>
          <a:prstGeom prst="rect">
            <a:avLst/>
          </a:prstGeom>
          <a:noFill/>
          <a:ln w="9525">
            <a:noFill/>
            <a:round/>
            <a:headEnd/>
            <a:tailEnd/>
          </a:ln>
        </p:spPr>
      </p:pic>
      <p:sp>
        <p:nvSpPr>
          <p:cNvPr id="28" name="投影片編號版面配置區 27"/>
          <p:cNvSpPr>
            <a:spLocks noGrp="1"/>
          </p:cNvSpPr>
          <p:nvPr>
            <p:ph type="sldNum" sz="quarter" idx="12"/>
          </p:nvPr>
        </p:nvSpPr>
        <p:spPr/>
        <p:txBody>
          <a:bodyPr/>
          <a:lstStyle/>
          <a:p>
            <a:pPr>
              <a:defRPr/>
            </a:pPr>
            <a:fld id="{3CB9D5A4-A9DD-4C23-A5E6-1C67DC0A0C5F}" type="slidenum">
              <a:rPr lang="zh-TW" altLang="en-US" smtClean="0"/>
              <a:pPr>
                <a:defRPr/>
              </a:pPr>
              <a:t>10</a:t>
            </a:fld>
            <a:endParaRPr lang="zh-TW" altLang="en-US"/>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custDataLst>
              <p:tags r:id="rId2"/>
            </p:custDataLst>
          </p:nvPr>
        </p:nvSpPr>
        <p:spPr>
          <a:xfrm>
            <a:off x="285750" y="214313"/>
            <a:ext cx="8534400" cy="758825"/>
          </a:xfrm>
        </p:spPr>
        <p:txBody>
          <a:bodyPr/>
          <a:lstStyle/>
          <a:p>
            <a:pPr eaLnBrk="1" hangingPunct="1">
              <a:defRPr/>
            </a:pPr>
            <a:r>
              <a:rPr lang="zh-TW" altLang="en-US" dirty="0" smtClean="0">
                <a:solidFill>
                  <a:schemeClr val="accent1">
                    <a:lumMod val="60000"/>
                    <a:lumOff val="40000"/>
                  </a:schemeClr>
                </a:solidFill>
              </a:rPr>
              <a:t>             </a:t>
            </a:r>
            <a:r>
              <a:rPr lang="zh-TW" altLang="en-US" b="1" dirty="0" smtClean="0">
                <a:solidFill>
                  <a:srgbClr val="C00000"/>
                </a:solidFill>
              </a:rPr>
              <a:t>超級電腦</a:t>
            </a:r>
          </a:p>
        </p:txBody>
      </p:sp>
      <p:pic>
        <p:nvPicPr>
          <p:cNvPr id="70663" name="Picture 7"/>
          <p:cNvPicPr>
            <a:picLocks noGrp="1" noChangeAspect="1" noChangeArrowheads="1"/>
          </p:cNvPicPr>
          <p:nvPr>
            <p:ph idx="1"/>
            <p:custDataLst>
              <p:tags r:id="rId3"/>
            </p:custDataLst>
          </p:nvPr>
        </p:nvPicPr>
        <p:blipFill>
          <a:blip r:embed="rId7" cstate="print"/>
          <a:stretch>
            <a:fillRect/>
          </a:stretch>
        </p:blipFill>
        <p:spPr>
          <a:xfrm>
            <a:off x="2803525" y="1966912"/>
            <a:ext cx="4762500" cy="3762375"/>
          </a:xfrm>
          <a:ln w="36000">
            <a:solidFill>
              <a:srgbClr val="000000"/>
            </a:solidFill>
            <a:round/>
          </a:ln>
          <a:effectLst>
            <a:outerShdw dist="50912" dir="2700000" algn="ctr" rotWithShape="0">
              <a:srgbClr val="C0C0C0">
                <a:alpha val="50027"/>
              </a:srgbClr>
            </a:outerShdw>
          </a:effectLst>
        </p:spPr>
      </p:pic>
      <p:sp>
        <p:nvSpPr>
          <p:cNvPr id="29699" name="AutoShape 10"/>
          <p:cNvSpPr>
            <a:spLocks noChangeArrowheads="1"/>
          </p:cNvSpPr>
          <p:nvPr>
            <p:custDataLst>
              <p:tags r:id="rId4"/>
            </p:custDataLst>
          </p:nvPr>
        </p:nvSpPr>
        <p:spPr bwMode="auto">
          <a:xfrm>
            <a:off x="1115616" y="980728"/>
            <a:ext cx="1944687" cy="863600"/>
          </a:xfrm>
          <a:prstGeom prst="roundRect">
            <a:avLst>
              <a:gd name="adj" fmla="val 16667"/>
            </a:avLst>
          </a:prstGeom>
          <a:solidFill>
            <a:srgbClr val="C0AFFF"/>
          </a:solidFill>
          <a:ln w="9525">
            <a:solidFill>
              <a:schemeClr val="tx1"/>
            </a:solidFill>
            <a:round/>
            <a:headEnd/>
            <a:tailEnd/>
          </a:ln>
        </p:spPr>
        <p:txBody>
          <a:bodyPr wrap="none" anchor="ctr"/>
          <a:lstStyle/>
          <a:p>
            <a:pPr algn="ctr"/>
            <a:r>
              <a:rPr lang="en-US" altLang="zh-TW" sz="2800" b="1"/>
              <a:t>Super </a:t>
            </a:r>
          </a:p>
          <a:p>
            <a:pPr algn="ctr"/>
            <a:r>
              <a:rPr lang="en-US" altLang="zh-TW" sz="2800" b="1"/>
              <a:t>Computer</a:t>
            </a:r>
          </a:p>
        </p:txBody>
      </p:sp>
      <p:sp>
        <p:nvSpPr>
          <p:cNvPr id="5" name="投影片編號版面配置區 4"/>
          <p:cNvSpPr>
            <a:spLocks noGrp="1"/>
          </p:cNvSpPr>
          <p:nvPr>
            <p:ph type="sldNum" sz="quarter" idx="12"/>
          </p:nvPr>
        </p:nvSpPr>
        <p:spPr/>
        <p:txBody>
          <a:bodyPr/>
          <a:lstStyle/>
          <a:p>
            <a:pPr>
              <a:defRPr/>
            </a:pPr>
            <a:fld id="{3CB9D5A4-A9DD-4C23-A5E6-1C67DC0A0C5F}" type="slidenum">
              <a:rPr lang="zh-TW" altLang="en-US" smtClean="0"/>
              <a:pPr>
                <a:defRPr/>
              </a:pPr>
              <a:t>11</a:t>
            </a:fld>
            <a:endParaRPr lang="zh-TW" altLang="en-US"/>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026"/>
          <p:cNvSpPr>
            <a:spLocks noGrp="1" noChangeArrowheads="1"/>
          </p:cNvSpPr>
          <p:nvPr>
            <p:ph type="title"/>
            <p:custDataLst>
              <p:tags r:id="rId2"/>
            </p:custDataLst>
          </p:nvPr>
        </p:nvSpPr>
        <p:spPr/>
        <p:txBody>
          <a:bodyPr/>
          <a:lstStyle/>
          <a:p>
            <a:pPr eaLnBrk="1" hangingPunct="1">
              <a:defRPr/>
            </a:pPr>
            <a:r>
              <a:rPr lang="zh-TW" altLang="en-US" dirty="0" smtClean="0">
                <a:solidFill>
                  <a:srgbClr val="C00000"/>
                </a:solidFill>
              </a:rPr>
              <a:t>            叢集運算</a:t>
            </a:r>
            <a:endParaRPr lang="en-US" altLang="zh-TW" dirty="0" smtClean="0">
              <a:solidFill>
                <a:srgbClr val="C00000"/>
              </a:solidFill>
            </a:endParaRPr>
          </a:p>
        </p:txBody>
      </p:sp>
      <p:sp>
        <p:nvSpPr>
          <p:cNvPr id="31749" name="Rectangle 1032"/>
          <p:cNvSpPr>
            <a:spLocks noGrp="1" noChangeArrowheads="1"/>
          </p:cNvSpPr>
          <p:nvPr>
            <p:ph type="body" sz="half" idx="1"/>
            <p:custDataLst>
              <p:tags r:id="rId3"/>
            </p:custDataLst>
          </p:nvPr>
        </p:nvSpPr>
        <p:spPr>
          <a:xfrm>
            <a:off x="3492500" y="1916113"/>
            <a:ext cx="5113338" cy="4421187"/>
          </a:xfrm>
        </p:spPr>
        <p:txBody>
          <a:bodyPr/>
          <a:lstStyle/>
          <a:p>
            <a:pPr eaLnBrk="1" hangingPunct="1"/>
            <a:r>
              <a:rPr lang="zh-TW" altLang="en-US" sz="2800" b="1" smtClean="0"/>
              <a:t>通過一組鬆散集成的計算機軟體和</a:t>
            </a:r>
            <a:r>
              <a:rPr lang="en-US" altLang="zh-TW" sz="2800" b="1" smtClean="0"/>
              <a:t>/</a:t>
            </a:r>
            <a:r>
              <a:rPr lang="zh-TW" altLang="en-US" sz="2800" b="1" smtClean="0"/>
              <a:t>或硬體連接起來，緊密地協作完成計算工作</a:t>
            </a:r>
          </a:p>
          <a:p>
            <a:pPr eaLnBrk="1" hangingPunct="1"/>
            <a:r>
              <a:rPr lang="en-US" altLang="zh-TW" sz="2800" b="1" smtClean="0"/>
              <a:t>PVM </a:t>
            </a:r>
            <a:r>
              <a:rPr lang="zh-TW" altLang="en-US" sz="2800" b="1" smtClean="0"/>
              <a:t>、</a:t>
            </a:r>
            <a:r>
              <a:rPr lang="en-US" altLang="zh-TW" sz="2800" b="1" smtClean="0"/>
              <a:t>MPI</a:t>
            </a:r>
          </a:p>
          <a:p>
            <a:pPr eaLnBrk="1" hangingPunct="1"/>
            <a:r>
              <a:rPr lang="en-US" altLang="zh-TW" sz="2800" b="1" smtClean="0"/>
              <a:t>1960~</a:t>
            </a:r>
          </a:p>
          <a:p>
            <a:pPr eaLnBrk="1" hangingPunct="1"/>
            <a:r>
              <a:rPr lang="zh-TW" altLang="en-US" sz="2800" b="1" smtClean="0"/>
              <a:t>相對於超級電腦有高的性價比</a:t>
            </a:r>
          </a:p>
          <a:p>
            <a:pPr eaLnBrk="1" hangingPunct="1"/>
            <a:endParaRPr lang="en-US" altLang="zh-TW" sz="2800" b="1" smtClean="0"/>
          </a:p>
        </p:txBody>
      </p:sp>
      <p:pic>
        <p:nvPicPr>
          <p:cNvPr id="31748" name="Picture 1042" descr="Us-nasa-columbia"/>
          <p:cNvPicPr>
            <a:picLocks noGrp="1" noChangeAspect="1" noChangeArrowheads="1"/>
          </p:cNvPicPr>
          <p:nvPr>
            <p:ph sz="half" idx="2"/>
            <p:custDataLst>
              <p:tags r:id="rId4"/>
            </p:custDataLst>
          </p:nvPr>
        </p:nvPicPr>
        <p:blipFill>
          <a:blip r:embed="rId8" cstate="print"/>
          <a:srcRect/>
          <a:stretch>
            <a:fillRect/>
          </a:stretch>
        </p:blipFill>
        <p:spPr>
          <a:xfrm>
            <a:off x="250825" y="3716338"/>
            <a:ext cx="3168650" cy="2822575"/>
          </a:xfrm>
        </p:spPr>
      </p:pic>
      <p:sp>
        <p:nvSpPr>
          <p:cNvPr id="31747" name="AutoShape 1037"/>
          <p:cNvSpPr>
            <a:spLocks noChangeArrowheads="1"/>
          </p:cNvSpPr>
          <p:nvPr>
            <p:custDataLst>
              <p:tags r:id="rId5"/>
            </p:custDataLst>
          </p:nvPr>
        </p:nvSpPr>
        <p:spPr bwMode="auto">
          <a:xfrm>
            <a:off x="1187624" y="1268760"/>
            <a:ext cx="1944688" cy="865187"/>
          </a:xfrm>
          <a:prstGeom prst="roundRect">
            <a:avLst>
              <a:gd name="adj" fmla="val 16667"/>
            </a:avLst>
          </a:prstGeom>
          <a:solidFill>
            <a:srgbClr val="99CCFF"/>
          </a:solidFill>
          <a:ln w="9525">
            <a:solidFill>
              <a:schemeClr val="tx1"/>
            </a:solidFill>
            <a:round/>
            <a:headEnd/>
            <a:tailEnd/>
          </a:ln>
        </p:spPr>
        <p:txBody>
          <a:bodyPr wrap="none" anchor="ctr"/>
          <a:lstStyle/>
          <a:p>
            <a:pPr algn="ctr"/>
            <a:r>
              <a:rPr lang="en-US" altLang="zh-TW" b="1"/>
              <a:t>Cluster</a:t>
            </a:r>
          </a:p>
          <a:p>
            <a:pPr algn="ctr"/>
            <a:r>
              <a:rPr lang="en-US" altLang="zh-TW" b="1"/>
              <a:t>Computing</a:t>
            </a:r>
          </a:p>
        </p:txBody>
      </p:sp>
      <p:sp>
        <p:nvSpPr>
          <p:cNvPr id="6" name="投影片編號版面配置區 5"/>
          <p:cNvSpPr>
            <a:spLocks noGrp="1"/>
          </p:cNvSpPr>
          <p:nvPr>
            <p:ph type="sldNum" sz="quarter" idx="12"/>
          </p:nvPr>
        </p:nvSpPr>
        <p:spPr/>
        <p:txBody>
          <a:bodyPr/>
          <a:lstStyle/>
          <a:p>
            <a:pPr>
              <a:defRPr/>
            </a:pPr>
            <a:fld id="{490B8C2B-D3BF-4462-86D8-7CE1AFA9F62E}" type="slidenum">
              <a:rPr lang="zh-TW" altLang="en-US" smtClean="0"/>
              <a:pPr>
                <a:defRPr/>
              </a:pPr>
              <a:t>12</a:t>
            </a:fld>
            <a:endParaRPr lang="en-US" altLang="zh-TW"/>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AutoShape 7"/>
          <p:cNvSpPr>
            <a:spLocks noChangeArrowheads="1"/>
          </p:cNvSpPr>
          <p:nvPr>
            <p:custDataLst>
              <p:tags r:id="rId2"/>
            </p:custDataLst>
          </p:nvPr>
        </p:nvSpPr>
        <p:spPr bwMode="auto">
          <a:xfrm>
            <a:off x="2555875" y="1571625"/>
            <a:ext cx="6337300" cy="5026025"/>
          </a:xfrm>
          <a:prstGeom prst="wedgeRoundRectCallout">
            <a:avLst>
              <a:gd name="adj1" fmla="val -55463"/>
              <a:gd name="adj2" fmla="val -11037"/>
              <a:gd name="adj3" fmla="val 16667"/>
            </a:avLst>
          </a:prstGeom>
          <a:gradFill rotWithShape="1">
            <a:gsLst>
              <a:gs pos="0">
                <a:srgbClr val="99FF99">
                  <a:alpha val="71999"/>
                </a:srgbClr>
              </a:gs>
              <a:gs pos="100000">
                <a:schemeClr val="bg1"/>
              </a:gs>
            </a:gsLst>
            <a:lin ang="5400000" scaled="1"/>
          </a:gradFill>
          <a:ln w="9525">
            <a:solidFill>
              <a:schemeClr val="tx1"/>
            </a:solidFill>
            <a:miter lim="800000"/>
            <a:headEnd/>
            <a:tailEnd/>
          </a:ln>
        </p:spPr>
        <p:txBody>
          <a:bodyPr/>
          <a:lstStyle/>
          <a:p>
            <a:pPr algn="ctr">
              <a:spcBef>
                <a:spcPct val="20000"/>
              </a:spcBef>
            </a:pPr>
            <a:endParaRPr lang="zh-TW" altLang="en-US" sz="4000" b="1">
              <a:solidFill>
                <a:srgbClr val="000066"/>
              </a:solidFill>
            </a:endParaRPr>
          </a:p>
        </p:txBody>
      </p:sp>
      <p:sp>
        <p:nvSpPr>
          <p:cNvPr id="33794" name="Rectangle 22"/>
          <p:cNvSpPr>
            <a:spLocks noChangeArrowheads="1"/>
          </p:cNvSpPr>
          <p:nvPr>
            <p:custDataLst>
              <p:tags r:id="rId3"/>
            </p:custDataLst>
          </p:nvPr>
        </p:nvSpPr>
        <p:spPr bwMode="auto">
          <a:xfrm>
            <a:off x="3492500" y="2060575"/>
            <a:ext cx="5183188" cy="3746500"/>
          </a:xfrm>
          <a:prstGeom prst="rect">
            <a:avLst/>
          </a:prstGeom>
          <a:noFill/>
          <a:ln w="9525">
            <a:noFill/>
            <a:miter lim="800000"/>
            <a:headEnd/>
            <a:tailEnd/>
          </a:ln>
        </p:spPr>
        <p:txBody>
          <a:bodyPr/>
          <a:lstStyle/>
          <a:p>
            <a:pPr marL="342900" indent="-342900">
              <a:lnSpc>
                <a:spcPct val="110000"/>
              </a:lnSpc>
              <a:spcBef>
                <a:spcPct val="20000"/>
              </a:spcBef>
              <a:buFontTx/>
              <a:buChar char="•"/>
            </a:pPr>
            <a:r>
              <a:rPr kumimoji="0" lang="zh-TW" altLang="en-US" sz="2800" b="1">
                <a:ea typeface="標楷體" pitchFamily="65" charset="-120"/>
              </a:rPr>
              <a:t>把需要進行大量計算的工程數據分割成小塊，由多台計算機分別計算，在上傳運算結果後，將結果統一合併得出數據結論的科學。</a:t>
            </a:r>
          </a:p>
          <a:p>
            <a:pPr marL="342900" indent="-342900">
              <a:lnSpc>
                <a:spcPct val="110000"/>
              </a:lnSpc>
              <a:spcBef>
                <a:spcPct val="20000"/>
              </a:spcBef>
              <a:buFontTx/>
              <a:buChar char="•"/>
            </a:pPr>
            <a:r>
              <a:rPr kumimoji="0" lang="zh-TW" altLang="zh-TW" sz="2800" b="1">
                <a:ea typeface="標楷體" pitchFamily="65" charset="-120"/>
              </a:rPr>
              <a:t>Remote procedure calls</a:t>
            </a:r>
            <a:r>
              <a:rPr lang="zh-TW" altLang="en-US" sz="3200">
                <a:ea typeface="標楷體" pitchFamily="65" charset="-120"/>
              </a:rPr>
              <a:t> </a:t>
            </a:r>
          </a:p>
          <a:p>
            <a:pPr marL="342900" indent="-342900">
              <a:lnSpc>
                <a:spcPct val="110000"/>
              </a:lnSpc>
              <a:spcBef>
                <a:spcPct val="20000"/>
              </a:spcBef>
              <a:buFontTx/>
              <a:buChar char="•"/>
            </a:pPr>
            <a:r>
              <a:rPr kumimoji="0" lang="en-US" altLang="zh-TW" sz="2800" b="1">
                <a:ea typeface="標楷體" pitchFamily="65" charset="-120"/>
              </a:rPr>
              <a:t>SETI@Home, </a:t>
            </a:r>
            <a:r>
              <a:rPr kumimoji="0" lang="en-US" altLang="zh-TW" sz="3200" b="1">
                <a:ea typeface="標楷體" pitchFamily="65" charset="-120"/>
              </a:rPr>
              <a:t>Einstein@Home</a:t>
            </a:r>
            <a:r>
              <a:rPr kumimoji="0" lang="en-US" altLang="zh-TW" sz="3200">
                <a:ea typeface="標楷體" pitchFamily="65" charset="-120"/>
              </a:rPr>
              <a:t> </a:t>
            </a:r>
          </a:p>
        </p:txBody>
      </p:sp>
      <p:sp>
        <p:nvSpPr>
          <p:cNvPr id="33795" name="AutoShape 23"/>
          <p:cNvSpPr>
            <a:spLocks noChangeArrowheads="1"/>
          </p:cNvSpPr>
          <p:nvPr>
            <p:custDataLst>
              <p:tags r:id="rId4"/>
            </p:custDataLst>
          </p:nvPr>
        </p:nvSpPr>
        <p:spPr bwMode="auto">
          <a:xfrm>
            <a:off x="250825" y="1700213"/>
            <a:ext cx="1944688" cy="865187"/>
          </a:xfrm>
          <a:prstGeom prst="roundRect">
            <a:avLst>
              <a:gd name="adj" fmla="val 16667"/>
            </a:avLst>
          </a:prstGeom>
          <a:solidFill>
            <a:srgbClr val="99CCFF"/>
          </a:solidFill>
          <a:ln w="9525">
            <a:solidFill>
              <a:schemeClr val="tx1"/>
            </a:solidFill>
            <a:round/>
            <a:headEnd/>
            <a:tailEnd/>
          </a:ln>
        </p:spPr>
        <p:txBody>
          <a:bodyPr wrap="none" anchor="ctr"/>
          <a:lstStyle/>
          <a:p>
            <a:pPr algn="ctr"/>
            <a:r>
              <a:rPr lang="en-US" altLang="zh-TW" b="1"/>
              <a:t>Cluster</a:t>
            </a:r>
          </a:p>
          <a:p>
            <a:pPr algn="ctr"/>
            <a:r>
              <a:rPr lang="en-US" altLang="zh-TW" b="1"/>
              <a:t>Computing</a:t>
            </a:r>
          </a:p>
        </p:txBody>
      </p:sp>
      <p:sp>
        <p:nvSpPr>
          <p:cNvPr id="33796" name="AutoShape 24"/>
          <p:cNvSpPr>
            <a:spLocks noChangeArrowheads="1"/>
          </p:cNvSpPr>
          <p:nvPr>
            <p:custDataLst>
              <p:tags r:id="rId5"/>
            </p:custDataLst>
          </p:nvPr>
        </p:nvSpPr>
        <p:spPr bwMode="auto">
          <a:xfrm>
            <a:off x="250825" y="2708275"/>
            <a:ext cx="1944688" cy="865188"/>
          </a:xfrm>
          <a:prstGeom prst="roundRect">
            <a:avLst>
              <a:gd name="adj" fmla="val 16667"/>
            </a:avLst>
          </a:prstGeom>
          <a:solidFill>
            <a:srgbClr val="CCFFCC"/>
          </a:solidFill>
          <a:ln w="9525">
            <a:solidFill>
              <a:schemeClr val="tx1"/>
            </a:solidFill>
            <a:round/>
            <a:headEnd/>
            <a:tailEnd/>
          </a:ln>
        </p:spPr>
        <p:txBody>
          <a:bodyPr wrap="none" anchor="ctr"/>
          <a:lstStyle/>
          <a:p>
            <a:pPr algn="ctr"/>
            <a:r>
              <a:rPr lang="en-US" altLang="zh-TW" b="1"/>
              <a:t>Distributed </a:t>
            </a:r>
          </a:p>
          <a:p>
            <a:pPr algn="ctr"/>
            <a:r>
              <a:rPr lang="en-US" altLang="zh-TW" b="1"/>
              <a:t>Computing</a:t>
            </a:r>
          </a:p>
        </p:txBody>
      </p:sp>
      <p:sp>
        <p:nvSpPr>
          <p:cNvPr id="10" name="標題 9"/>
          <p:cNvSpPr>
            <a:spLocks noGrp="1"/>
          </p:cNvSpPr>
          <p:nvPr>
            <p:ph type="title"/>
            <p:custDataLst>
              <p:tags r:id="rId6"/>
            </p:custDataLst>
          </p:nvPr>
        </p:nvSpPr>
        <p:spPr>
          <a:xfrm>
            <a:off x="1907704" y="260648"/>
            <a:ext cx="7498080" cy="1143000"/>
          </a:xfrm>
        </p:spPr>
        <p:txBody>
          <a:bodyPr/>
          <a:lstStyle/>
          <a:p>
            <a:pPr>
              <a:defRPr/>
            </a:pPr>
            <a:r>
              <a:rPr lang="zh-TW" altLang="en-US" dirty="0" smtClean="0">
                <a:solidFill>
                  <a:schemeClr val="accent1">
                    <a:lumMod val="60000"/>
                    <a:lumOff val="40000"/>
                  </a:schemeClr>
                </a:solidFill>
              </a:rPr>
              <a:t>    </a:t>
            </a:r>
            <a:r>
              <a:rPr lang="zh-TW" altLang="en-US" b="1" dirty="0" smtClean="0">
                <a:solidFill>
                  <a:srgbClr val="C00000"/>
                </a:solidFill>
              </a:rPr>
              <a:t>分散式運算</a:t>
            </a:r>
            <a:endParaRPr lang="zh-TW" altLang="en-US" b="1" dirty="0">
              <a:solidFill>
                <a:srgbClr val="C00000"/>
              </a:solidFill>
            </a:endParaRPr>
          </a:p>
        </p:txBody>
      </p:sp>
      <p:pic>
        <p:nvPicPr>
          <p:cNvPr id="33797" name="Picture 30" descr="gridcomputing"/>
          <p:cNvPicPr>
            <a:picLocks noGrp="1" noChangeAspect="1" noChangeArrowheads="1"/>
          </p:cNvPicPr>
          <p:nvPr>
            <p:ph idx="1"/>
            <p:custDataLst>
              <p:tags r:id="rId7"/>
            </p:custDataLst>
          </p:nvPr>
        </p:nvPicPr>
        <p:blipFill>
          <a:blip r:embed="rId11" cstate="print"/>
          <a:srcRect/>
          <a:stretch>
            <a:fillRect/>
          </a:stretch>
        </p:blipFill>
        <p:spPr>
          <a:xfrm>
            <a:off x="0" y="4005263"/>
            <a:ext cx="3455988" cy="2593975"/>
          </a:xfrm>
        </p:spPr>
      </p:pic>
      <p:sp>
        <p:nvSpPr>
          <p:cNvPr id="33798" name="AutoShape 32"/>
          <p:cNvSpPr>
            <a:spLocks noChangeArrowheads="1"/>
          </p:cNvSpPr>
          <p:nvPr>
            <p:custDataLst>
              <p:tags r:id="rId8"/>
            </p:custDataLst>
          </p:nvPr>
        </p:nvSpPr>
        <p:spPr bwMode="auto">
          <a:xfrm>
            <a:off x="250825" y="692150"/>
            <a:ext cx="1944688" cy="863600"/>
          </a:xfrm>
          <a:prstGeom prst="roundRect">
            <a:avLst>
              <a:gd name="adj" fmla="val 16667"/>
            </a:avLst>
          </a:prstGeom>
          <a:solidFill>
            <a:srgbClr val="C0AFFF"/>
          </a:solidFill>
          <a:ln w="9525">
            <a:solidFill>
              <a:schemeClr val="tx1"/>
            </a:solidFill>
            <a:round/>
            <a:headEnd/>
            <a:tailEnd/>
          </a:ln>
        </p:spPr>
        <p:txBody>
          <a:bodyPr wrap="none" anchor="ctr"/>
          <a:lstStyle/>
          <a:p>
            <a:pPr algn="ctr"/>
            <a:r>
              <a:rPr lang="en-US" altLang="zh-TW" sz="2800" b="1" dirty="0"/>
              <a:t>Super </a:t>
            </a:r>
          </a:p>
          <a:p>
            <a:pPr algn="ctr"/>
            <a:r>
              <a:rPr lang="en-US" altLang="zh-TW" sz="2800" b="1" dirty="0" smtClean="0"/>
              <a:t>Computer</a:t>
            </a:r>
            <a:endParaRPr lang="en-US" altLang="zh-TW" sz="2800" b="1" dirty="0"/>
          </a:p>
        </p:txBody>
      </p:sp>
      <p:sp>
        <p:nvSpPr>
          <p:cNvPr id="9" name="投影片編號版面配置區 8"/>
          <p:cNvSpPr>
            <a:spLocks noGrp="1"/>
          </p:cNvSpPr>
          <p:nvPr>
            <p:ph type="sldNum" sz="quarter" idx="12"/>
          </p:nvPr>
        </p:nvSpPr>
        <p:spPr/>
        <p:txBody>
          <a:bodyPr/>
          <a:lstStyle/>
          <a:p>
            <a:pPr>
              <a:defRPr/>
            </a:pPr>
            <a:fld id="{3CB9D5A4-A9DD-4C23-A5E6-1C67DC0A0C5F}" type="slidenum">
              <a:rPr lang="zh-TW" altLang="en-US" smtClean="0"/>
              <a:pPr>
                <a:defRPr/>
              </a:pPr>
              <a:t>13</a:t>
            </a:fld>
            <a:endParaRPr lang="zh-TW" altLang="en-US"/>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AutoShape 7"/>
          <p:cNvSpPr>
            <a:spLocks noChangeArrowheads="1"/>
          </p:cNvSpPr>
          <p:nvPr>
            <p:custDataLst>
              <p:tags r:id="rId2"/>
            </p:custDataLst>
          </p:nvPr>
        </p:nvSpPr>
        <p:spPr bwMode="auto">
          <a:xfrm>
            <a:off x="2555776" y="980728"/>
            <a:ext cx="6337300" cy="4954587"/>
          </a:xfrm>
          <a:prstGeom prst="wedgeRoundRectCallout">
            <a:avLst>
              <a:gd name="adj1" fmla="val -55111"/>
              <a:gd name="adj2" fmla="val 9319"/>
              <a:gd name="adj3" fmla="val 16667"/>
            </a:avLst>
          </a:prstGeom>
          <a:gradFill rotWithShape="1">
            <a:gsLst>
              <a:gs pos="0">
                <a:srgbClr val="FF99CC">
                  <a:alpha val="82999"/>
                </a:srgbClr>
              </a:gs>
              <a:gs pos="100000">
                <a:schemeClr val="bg1"/>
              </a:gs>
            </a:gsLst>
            <a:lin ang="5400000" scaled="1"/>
          </a:gradFill>
          <a:ln w="9525">
            <a:solidFill>
              <a:schemeClr val="tx1"/>
            </a:solidFill>
            <a:miter lim="800000"/>
            <a:headEnd/>
            <a:tailEnd/>
          </a:ln>
        </p:spPr>
        <p:txBody>
          <a:bodyPr/>
          <a:lstStyle/>
          <a:p>
            <a:pPr algn="ctr">
              <a:spcBef>
                <a:spcPct val="20000"/>
              </a:spcBef>
            </a:pPr>
            <a:endParaRPr lang="zh-TW" altLang="en-US" sz="4000" b="1">
              <a:solidFill>
                <a:srgbClr val="000066"/>
              </a:solidFill>
            </a:endParaRPr>
          </a:p>
        </p:txBody>
      </p:sp>
      <p:sp>
        <p:nvSpPr>
          <p:cNvPr id="11" name="標題 10"/>
          <p:cNvSpPr>
            <a:spLocks noGrp="1"/>
          </p:cNvSpPr>
          <p:nvPr>
            <p:ph type="title"/>
            <p:custDataLst>
              <p:tags r:id="rId3"/>
            </p:custDataLst>
          </p:nvPr>
        </p:nvSpPr>
        <p:spPr/>
        <p:txBody>
          <a:bodyPr/>
          <a:lstStyle/>
          <a:p>
            <a:pPr>
              <a:defRPr/>
            </a:pPr>
            <a:r>
              <a:rPr lang="zh-TW" altLang="en-US" dirty="0" smtClean="0">
                <a:solidFill>
                  <a:schemeClr val="accent1">
                    <a:lumMod val="60000"/>
                    <a:lumOff val="40000"/>
                  </a:schemeClr>
                </a:solidFill>
              </a:rPr>
              <a:t>             </a:t>
            </a:r>
            <a:r>
              <a:rPr lang="zh-TW" altLang="en-US" b="1" dirty="0" smtClean="0">
                <a:solidFill>
                  <a:srgbClr val="C00000"/>
                </a:solidFill>
              </a:rPr>
              <a:t>格網運算</a:t>
            </a:r>
            <a:endParaRPr lang="zh-TW" altLang="en-US" b="1" dirty="0">
              <a:solidFill>
                <a:srgbClr val="C00000"/>
              </a:solidFill>
            </a:endParaRPr>
          </a:p>
        </p:txBody>
      </p:sp>
      <p:sp>
        <p:nvSpPr>
          <p:cNvPr id="35843" name="Rectangle 8"/>
          <p:cNvSpPr>
            <a:spLocks noGrp="1" noChangeArrowheads="1"/>
          </p:cNvSpPr>
          <p:nvPr>
            <p:ph type="body" sz="half" idx="1"/>
            <p:custDataLst>
              <p:tags r:id="rId4"/>
            </p:custDataLst>
          </p:nvPr>
        </p:nvSpPr>
        <p:spPr>
          <a:xfrm>
            <a:off x="2987675" y="1989138"/>
            <a:ext cx="5832475" cy="4467225"/>
          </a:xfrm>
        </p:spPr>
        <p:txBody>
          <a:bodyPr/>
          <a:lstStyle/>
          <a:p>
            <a:pPr eaLnBrk="1" hangingPunct="1"/>
            <a:r>
              <a:rPr lang="zh-TW" altLang="en-US" sz="2000" b="1" dirty="0" smtClean="0"/>
              <a:t>大量異構計算機（通常為桌面）的未用資源（</a:t>
            </a:r>
            <a:r>
              <a:rPr lang="en-US" altLang="zh-TW" sz="2000" b="1" dirty="0" smtClean="0"/>
              <a:t>CPU</a:t>
            </a:r>
            <a:r>
              <a:rPr lang="zh-TW" altLang="en-US" sz="2000" b="1" dirty="0" smtClean="0"/>
              <a:t>週期和磁盤存儲），將其作為嵌入在分佈式電信基礎設施中的一個虛擬的計算機集群，為解決大規模的計算問題提供了一個模型。</a:t>
            </a:r>
            <a:r>
              <a:rPr lang="zh-TW" altLang="en-US" sz="2000" dirty="0" smtClean="0"/>
              <a:t> </a:t>
            </a:r>
          </a:p>
          <a:p>
            <a:pPr eaLnBrk="1" hangingPunct="1"/>
            <a:r>
              <a:rPr lang="en-US" altLang="zh-TW" sz="2000" dirty="0" err="1" smtClean="0"/>
              <a:t>Globus</a:t>
            </a:r>
            <a:endParaRPr lang="en-US" altLang="zh-TW" sz="2000" dirty="0" smtClean="0"/>
          </a:p>
          <a:p>
            <a:pPr eaLnBrk="1" hangingPunct="1"/>
            <a:r>
              <a:rPr lang="en-US" altLang="zh-TW" sz="2000" dirty="0" smtClean="0"/>
              <a:t>1990~</a:t>
            </a:r>
          </a:p>
          <a:p>
            <a:pPr eaLnBrk="1" hangingPunct="1">
              <a:buFontTx/>
              <a:buNone/>
            </a:pPr>
            <a:endParaRPr lang="en-US" altLang="zh-TW" sz="2800" dirty="0" smtClean="0"/>
          </a:p>
          <a:p>
            <a:pPr eaLnBrk="1" hangingPunct="1">
              <a:buFontTx/>
              <a:buNone/>
            </a:pPr>
            <a:endParaRPr lang="zh-TW" altLang="en-US" sz="2800" dirty="0" smtClean="0"/>
          </a:p>
        </p:txBody>
      </p:sp>
      <p:pic>
        <p:nvPicPr>
          <p:cNvPr id="35842" name="Picture 6" descr="03"/>
          <p:cNvPicPr>
            <a:picLocks noGrp="1" noChangeAspect="1" noChangeArrowheads="1"/>
          </p:cNvPicPr>
          <p:nvPr>
            <p:ph sz="half" idx="2"/>
            <p:custDataLst>
              <p:tags r:id="rId5"/>
            </p:custDataLst>
          </p:nvPr>
        </p:nvPicPr>
        <p:blipFill>
          <a:blip r:embed="rId12" cstate="print"/>
          <a:stretch>
            <a:fillRect/>
          </a:stretch>
        </p:blipFill>
        <p:spPr>
          <a:xfrm>
            <a:off x="4427984" y="3429000"/>
            <a:ext cx="3328308" cy="2734609"/>
          </a:xfrm>
        </p:spPr>
      </p:pic>
      <p:sp>
        <p:nvSpPr>
          <p:cNvPr id="35844" name="AutoShape 17"/>
          <p:cNvSpPr>
            <a:spLocks noChangeArrowheads="1"/>
          </p:cNvSpPr>
          <p:nvPr>
            <p:custDataLst>
              <p:tags r:id="rId6"/>
            </p:custDataLst>
          </p:nvPr>
        </p:nvSpPr>
        <p:spPr bwMode="auto">
          <a:xfrm>
            <a:off x="250825" y="3716338"/>
            <a:ext cx="1944688" cy="865187"/>
          </a:xfrm>
          <a:prstGeom prst="roundRect">
            <a:avLst>
              <a:gd name="adj" fmla="val 16667"/>
            </a:avLst>
          </a:prstGeom>
          <a:solidFill>
            <a:srgbClr val="FF99CC"/>
          </a:solidFill>
          <a:ln w="9525">
            <a:solidFill>
              <a:schemeClr val="tx1"/>
            </a:solidFill>
            <a:round/>
            <a:headEnd/>
            <a:tailEnd/>
          </a:ln>
        </p:spPr>
        <p:txBody>
          <a:bodyPr wrap="none" anchor="ctr"/>
          <a:lstStyle/>
          <a:p>
            <a:pPr algn="ctr"/>
            <a:r>
              <a:rPr lang="en-US" altLang="zh-TW" b="1"/>
              <a:t>Grid</a:t>
            </a:r>
          </a:p>
          <a:p>
            <a:pPr algn="ctr"/>
            <a:r>
              <a:rPr lang="en-US" altLang="zh-TW" b="1"/>
              <a:t>Computing</a:t>
            </a:r>
          </a:p>
        </p:txBody>
      </p:sp>
      <p:sp>
        <p:nvSpPr>
          <p:cNvPr id="35845" name="AutoShape 20"/>
          <p:cNvSpPr>
            <a:spLocks noChangeArrowheads="1"/>
          </p:cNvSpPr>
          <p:nvPr>
            <p:custDataLst>
              <p:tags r:id="rId7"/>
            </p:custDataLst>
          </p:nvPr>
        </p:nvSpPr>
        <p:spPr bwMode="auto">
          <a:xfrm>
            <a:off x="250825" y="1700213"/>
            <a:ext cx="1944688" cy="865187"/>
          </a:xfrm>
          <a:prstGeom prst="roundRect">
            <a:avLst>
              <a:gd name="adj" fmla="val 16667"/>
            </a:avLst>
          </a:prstGeom>
          <a:solidFill>
            <a:srgbClr val="99CCFF"/>
          </a:solidFill>
          <a:ln w="9525">
            <a:solidFill>
              <a:schemeClr val="tx1"/>
            </a:solidFill>
            <a:round/>
            <a:headEnd/>
            <a:tailEnd/>
          </a:ln>
        </p:spPr>
        <p:txBody>
          <a:bodyPr wrap="none" anchor="ctr"/>
          <a:lstStyle/>
          <a:p>
            <a:pPr algn="ctr"/>
            <a:r>
              <a:rPr lang="en-US" altLang="zh-TW" b="1"/>
              <a:t>Cluster</a:t>
            </a:r>
          </a:p>
          <a:p>
            <a:pPr algn="ctr"/>
            <a:r>
              <a:rPr lang="en-US" altLang="zh-TW" b="1"/>
              <a:t>Computing</a:t>
            </a:r>
          </a:p>
        </p:txBody>
      </p:sp>
      <p:sp>
        <p:nvSpPr>
          <p:cNvPr id="35846" name="AutoShape 21"/>
          <p:cNvSpPr>
            <a:spLocks noChangeArrowheads="1"/>
          </p:cNvSpPr>
          <p:nvPr>
            <p:custDataLst>
              <p:tags r:id="rId8"/>
            </p:custDataLst>
          </p:nvPr>
        </p:nvSpPr>
        <p:spPr bwMode="auto">
          <a:xfrm>
            <a:off x="250825" y="2708275"/>
            <a:ext cx="1944688" cy="865188"/>
          </a:xfrm>
          <a:prstGeom prst="roundRect">
            <a:avLst>
              <a:gd name="adj" fmla="val 16667"/>
            </a:avLst>
          </a:prstGeom>
          <a:solidFill>
            <a:srgbClr val="CCFFCC"/>
          </a:solidFill>
          <a:ln w="9525">
            <a:solidFill>
              <a:schemeClr val="tx1"/>
            </a:solidFill>
            <a:round/>
            <a:headEnd/>
            <a:tailEnd/>
          </a:ln>
        </p:spPr>
        <p:txBody>
          <a:bodyPr wrap="none" anchor="ctr"/>
          <a:lstStyle/>
          <a:p>
            <a:pPr algn="ctr"/>
            <a:r>
              <a:rPr lang="en-US" altLang="zh-TW" b="1"/>
              <a:t>Distributed </a:t>
            </a:r>
          </a:p>
          <a:p>
            <a:pPr algn="ctr"/>
            <a:r>
              <a:rPr lang="en-US" altLang="zh-TW" b="1"/>
              <a:t>Computing</a:t>
            </a:r>
          </a:p>
        </p:txBody>
      </p:sp>
      <p:sp>
        <p:nvSpPr>
          <p:cNvPr id="35847" name="AutoShape 23"/>
          <p:cNvSpPr>
            <a:spLocks noChangeArrowheads="1"/>
          </p:cNvSpPr>
          <p:nvPr>
            <p:custDataLst>
              <p:tags r:id="rId9"/>
            </p:custDataLst>
          </p:nvPr>
        </p:nvSpPr>
        <p:spPr bwMode="auto">
          <a:xfrm>
            <a:off x="250825" y="692150"/>
            <a:ext cx="1944688" cy="863600"/>
          </a:xfrm>
          <a:prstGeom prst="roundRect">
            <a:avLst>
              <a:gd name="adj" fmla="val 16667"/>
            </a:avLst>
          </a:prstGeom>
          <a:solidFill>
            <a:srgbClr val="C0AFFF"/>
          </a:solidFill>
          <a:ln w="9525">
            <a:solidFill>
              <a:schemeClr val="tx1"/>
            </a:solidFill>
            <a:round/>
            <a:headEnd/>
            <a:tailEnd/>
          </a:ln>
        </p:spPr>
        <p:txBody>
          <a:bodyPr wrap="none" anchor="ctr"/>
          <a:lstStyle/>
          <a:p>
            <a:pPr algn="ctr"/>
            <a:r>
              <a:rPr lang="en-US" altLang="zh-TW" sz="2800" b="1"/>
              <a:t>Super </a:t>
            </a:r>
          </a:p>
          <a:p>
            <a:pPr algn="ctr"/>
            <a:r>
              <a:rPr lang="en-US" altLang="zh-TW" sz="2800" b="1"/>
              <a:t>Computer</a:t>
            </a:r>
          </a:p>
        </p:txBody>
      </p:sp>
      <p:sp>
        <p:nvSpPr>
          <p:cNvPr id="10" name="投影片編號版面配置區 9"/>
          <p:cNvSpPr>
            <a:spLocks noGrp="1"/>
          </p:cNvSpPr>
          <p:nvPr>
            <p:ph type="sldNum" sz="quarter" idx="12"/>
          </p:nvPr>
        </p:nvSpPr>
        <p:spPr/>
        <p:txBody>
          <a:bodyPr/>
          <a:lstStyle/>
          <a:p>
            <a:pPr>
              <a:defRPr/>
            </a:pPr>
            <a:fld id="{490B8C2B-D3BF-4462-86D8-7CE1AFA9F62E}" type="slidenum">
              <a:rPr lang="zh-TW" altLang="en-US" smtClean="0"/>
              <a:pPr>
                <a:defRPr/>
              </a:pPr>
              <a:t>14</a:t>
            </a:fld>
            <a:endParaRPr lang="en-US" altLang="zh-TW"/>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AutoShape 7"/>
          <p:cNvSpPr>
            <a:spLocks noChangeArrowheads="1"/>
          </p:cNvSpPr>
          <p:nvPr>
            <p:custDataLst>
              <p:tags r:id="rId2"/>
            </p:custDataLst>
          </p:nvPr>
        </p:nvSpPr>
        <p:spPr bwMode="auto">
          <a:xfrm>
            <a:off x="2555875" y="1643063"/>
            <a:ext cx="6337300" cy="4954587"/>
          </a:xfrm>
          <a:prstGeom prst="wedgeRoundRectCallout">
            <a:avLst>
              <a:gd name="adj1" fmla="val -55634"/>
              <a:gd name="adj2" fmla="val 24204"/>
              <a:gd name="adj3" fmla="val 16667"/>
            </a:avLst>
          </a:prstGeom>
          <a:gradFill rotWithShape="1">
            <a:gsLst>
              <a:gs pos="0">
                <a:srgbClr val="FFCC99">
                  <a:alpha val="82999"/>
                </a:srgbClr>
              </a:gs>
              <a:gs pos="100000">
                <a:schemeClr val="bg1"/>
              </a:gs>
            </a:gsLst>
            <a:lin ang="5400000" scaled="1"/>
          </a:gradFill>
          <a:ln w="9525">
            <a:solidFill>
              <a:schemeClr val="tx1"/>
            </a:solidFill>
            <a:miter lim="800000"/>
            <a:headEnd/>
            <a:tailEnd/>
          </a:ln>
        </p:spPr>
        <p:txBody>
          <a:bodyPr/>
          <a:lstStyle/>
          <a:p>
            <a:pPr algn="ctr">
              <a:spcBef>
                <a:spcPct val="20000"/>
              </a:spcBef>
            </a:pPr>
            <a:endParaRPr lang="zh-TW" altLang="en-US" sz="4000" b="1">
              <a:solidFill>
                <a:srgbClr val="000066"/>
              </a:solidFill>
            </a:endParaRPr>
          </a:p>
        </p:txBody>
      </p:sp>
      <p:sp>
        <p:nvSpPr>
          <p:cNvPr id="13" name="標題 12"/>
          <p:cNvSpPr>
            <a:spLocks noGrp="1"/>
          </p:cNvSpPr>
          <p:nvPr>
            <p:ph type="title"/>
            <p:custDataLst>
              <p:tags r:id="rId3"/>
            </p:custDataLst>
          </p:nvPr>
        </p:nvSpPr>
        <p:spPr/>
        <p:txBody>
          <a:bodyPr/>
          <a:lstStyle/>
          <a:p>
            <a:pPr>
              <a:defRPr/>
            </a:pPr>
            <a:r>
              <a:rPr lang="zh-TW" altLang="en-US" dirty="0" smtClean="0">
                <a:solidFill>
                  <a:schemeClr val="accent1">
                    <a:lumMod val="60000"/>
                    <a:lumOff val="40000"/>
                  </a:schemeClr>
                </a:solidFill>
              </a:rPr>
              <a:t>              </a:t>
            </a:r>
            <a:r>
              <a:rPr lang="zh-TW" altLang="en-US" b="1" dirty="0" smtClean="0">
                <a:solidFill>
                  <a:srgbClr val="C00000"/>
                </a:solidFill>
              </a:rPr>
              <a:t>公共運算</a:t>
            </a:r>
            <a:endParaRPr lang="zh-TW" altLang="en-US" b="1" dirty="0">
              <a:solidFill>
                <a:srgbClr val="C00000"/>
              </a:solidFill>
            </a:endParaRPr>
          </a:p>
        </p:txBody>
      </p:sp>
      <p:sp>
        <p:nvSpPr>
          <p:cNvPr id="37890" name="Rectangle 9"/>
          <p:cNvSpPr>
            <a:spLocks noGrp="1" noChangeArrowheads="1"/>
          </p:cNvSpPr>
          <p:nvPr>
            <p:ph type="body" sz="half" idx="1"/>
            <p:custDataLst>
              <p:tags r:id="rId4"/>
            </p:custDataLst>
          </p:nvPr>
        </p:nvSpPr>
        <p:spPr>
          <a:xfrm>
            <a:off x="3059113" y="1989138"/>
            <a:ext cx="5040312" cy="4467225"/>
          </a:xfrm>
        </p:spPr>
        <p:txBody>
          <a:bodyPr/>
          <a:lstStyle/>
          <a:p>
            <a:pPr eaLnBrk="1" hangingPunct="1"/>
            <a:r>
              <a:rPr lang="zh-TW" altLang="en-US" sz="2800" b="1" smtClean="0"/>
              <a:t>主要提倡一種理想的企業資訊架構，讓</a:t>
            </a:r>
            <a:r>
              <a:rPr lang="en-US" altLang="zh-TW" sz="2800" b="1" smtClean="0"/>
              <a:t>IT</a:t>
            </a:r>
            <a:r>
              <a:rPr lang="zh-TW" altLang="en-US" sz="2800" b="1" smtClean="0"/>
              <a:t>服務模仿公共服務的方式進行，如供應水、電力、瓦斯。</a:t>
            </a:r>
            <a:r>
              <a:rPr lang="en-US" altLang="zh-TW" sz="2800" b="1" smtClean="0">
                <a:latin typeface="標楷體" pitchFamily="65" charset="-120"/>
              </a:rPr>
              <a:t>”</a:t>
            </a:r>
            <a:r>
              <a:rPr lang="zh-TW" altLang="en-US" sz="2800" b="1" smtClean="0"/>
              <a:t>用多少付多少</a:t>
            </a:r>
            <a:r>
              <a:rPr lang="en-US" altLang="zh-TW" sz="2800" b="1" smtClean="0">
                <a:latin typeface="標楷體" pitchFamily="65" charset="-120"/>
              </a:rPr>
              <a:t>”</a:t>
            </a:r>
            <a:r>
              <a:rPr lang="zh-TW" altLang="en-US" sz="2800" b="1" smtClean="0"/>
              <a:t>以及</a:t>
            </a:r>
            <a:r>
              <a:rPr lang="en-US" altLang="zh-TW" sz="2800" b="1" smtClean="0">
                <a:latin typeface="標楷體" pitchFamily="65" charset="-120"/>
              </a:rPr>
              <a:t>”</a:t>
            </a:r>
            <a:r>
              <a:rPr lang="zh-TW" altLang="en-US" sz="2800" b="1" smtClean="0"/>
              <a:t>隨需即用</a:t>
            </a:r>
            <a:r>
              <a:rPr lang="en-US" altLang="zh-TW" sz="2800" b="1" smtClean="0">
                <a:latin typeface="標楷體" pitchFamily="65" charset="-120"/>
              </a:rPr>
              <a:t>”</a:t>
            </a:r>
            <a:r>
              <a:rPr lang="en-US" altLang="zh-TW" sz="2800" smtClean="0"/>
              <a:t> </a:t>
            </a:r>
            <a:endParaRPr lang="en-US" altLang="zh-TW" sz="2800" b="1" smtClean="0"/>
          </a:p>
          <a:p>
            <a:pPr eaLnBrk="1" hangingPunct="1">
              <a:buFontTx/>
              <a:buNone/>
            </a:pPr>
            <a:endParaRPr lang="en-US" altLang="zh-TW" sz="2800" smtClean="0"/>
          </a:p>
        </p:txBody>
      </p:sp>
      <p:pic>
        <p:nvPicPr>
          <p:cNvPr id="37895" name="Picture 18" descr="2009-03-11-152355_259x250_scrot"/>
          <p:cNvPicPr>
            <a:picLocks noGrp="1" noChangeAspect="1" noChangeArrowheads="1"/>
          </p:cNvPicPr>
          <p:nvPr>
            <p:ph sz="half" idx="2"/>
            <p:custDataLst>
              <p:tags r:id="rId5"/>
            </p:custDataLst>
          </p:nvPr>
        </p:nvPicPr>
        <p:blipFill>
          <a:blip r:embed="rId13" cstate="print"/>
          <a:stretch>
            <a:fillRect/>
          </a:stretch>
        </p:blipFill>
        <p:spPr>
          <a:xfrm>
            <a:off x="4644008" y="4221088"/>
            <a:ext cx="2466975" cy="2381250"/>
          </a:xfrm>
        </p:spPr>
      </p:pic>
      <p:sp>
        <p:nvSpPr>
          <p:cNvPr id="37891" name="AutoShape 13"/>
          <p:cNvSpPr>
            <a:spLocks noChangeArrowheads="1"/>
          </p:cNvSpPr>
          <p:nvPr>
            <p:custDataLst>
              <p:tags r:id="rId6"/>
            </p:custDataLst>
          </p:nvPr>
        </p:nvSpPr>
        <p:spPr bwMode="auto">
          <a:xfrm>
            <a:off x="250825" y="3716338"/>
            <a:ext cx="1944688" cy="865187"/>
          </a:xfrm>
          <a:prstGeom prst="roundRect">
            <a:avLst>
              <a:gd name="adj" fmla="val 16667"/>
            </a:avLst>
          </a:prstGeom>
          <a:solidFill>
            <a:srgbClr val="FF99CC"/>
          </a:solidFill>
          <a:ln w="9525">
            <a:solidFill>
              <a:schemeClr val="tx1"/>
            </a:solidFill>
            <a:round/>
            <a:headEnd/>
            <a:tailEnd/>
          </a:ln>
        </p:spPr>
        <p:txBody>
          <a:bodyPr wrap="none" anchor="ctr"/>
          <a:lstStyle/>
          <a:p>
            <a:pPr algn="ctr"/>
            <a:r>
              <a:rPr lang="en-US" altLang="zh-TW" b="1"/>
              <a:t>Grid</a:t>
            </a:r>
          </a:p>
          <a:p>
            <a:pPr algn="ctr"/>
            <a:r>
              <a:rPr lang="en-US" altLang="zh-TW" b="1"/>
              <a:t>Computing</a:t>
            </a:r>
          </a:p>
        </p:txBody>
      </p:sp>
      <p:sp>
        <p:nvSpPr>
          <p:cNvPr id="37892" name="AutoShape 14"/>
          <p:cNvSpPr>
            <a:spLocks noChangeArrowheads="1"/>
          </p:cNvSpPr>
          <p:nvPr>
            <p:custDataLst>
              <p:tags r:id="rId7"/>
            </p:custDataLst>
          </p:nvPr>
        </p:nvSpPr>
        <p:spPr bwMode="auto">
          <a:xfrm>
            <a:off x="250825" y="4724400"/>
            <a:ext cx="1944688" cy="865188"/>
          </a:xfrm>
          <a:prstGeom prst="roundRect">
            <a:avLst>
              <a:gd name="adj" fmla="val 16667"/>
            </a:avLst>
          </a:prstGeom>
          <a:solidFill>
            <a:srgbClr val="FFFF99"/>
          </a:solidFill>
          <a:ln w="9525">
            <a:solidFill>
              <a:schemeClr val="tx1"/>
            </a:solidFill>
            <a:round/>
            <a:headEnd/>
            <a:tailEnd/>
          </a:ln>
        </p:spPr>
        <p:txBody>
          <a:bodyPr wrap="none" anchor="ctr"/>
          <a:lstStyle/>
          <a:p>
            <a:pPr algn="ctr"/>
            <a:r>
              <a:rPr lang="en-US" altLang="zh-TW" b="1"/>
              <a:t>Utility</a:t>
            </a:r>
          </a:p>
          <a:p>
            <a:pPr algn="ctr"/>
            <a:r>
              <a:rPr lang="en-US" altLang="zh-TW" b="1"/>
              <a:t>Computing</a:t>
            </a:r>
          </a:p>
        </p:txBody>
      </p:sp>
      <p:sp>
        <p:nvSpPr>
          <p:cNvPr id="37893" name="AutoShape 16"/>
          <p:cNvSpPr>
            <a:spLocks noChangeArrowheads="1"/>
          </p:cNvSpPr>
          <p:nvPr>
            <p:custDataLst>
              <p:tags r:id="rId8"/>
            </p:custDataLst>
          </p:nvPr>
        </p:nvSpPr>
        <p:spPr bwMode="auto">
          <a:xfrm>
            <a:off x="250825" y="1700213"/>
            <a:ext cx="1944688" cy="865187"/>
          </a:xfrm>
          <a:prstGeom prst="roundRect">
            <a:avLst>
              <a:gd name="adj" fmla="val 16667"/>
            </a:avLst>
          </a:prstGeom>
          <a:solidFill>
            <a:srgbClr val="99CCFF"/>
          </a:solidFill>
          <a:ln w="9525">
            <a:solidFill>
              <a:schemeClr val="tx1"/>
            </a:solidFill>
            <a:round/>
            <a:headEnd/>
            <a:tailEnd/>
          </a:ln>
        </p:spPr>
        <p:txBody>
          <a:bodyPr wrap="none" anchor="ctr"/>
          <a:lstStyle/>
          <a:p>
            <a:pPr algn="ctr"/>
            <a:r>
              <a:rPr lang="en-US" altLang="zh-TW" b="1"/>
              <a:t>Cluster</a:t>
            </a:r>
          </a:p>
          <a:p>
            <a:pPr algn="ctr"/>
            <a:r>
              <a:rPr lang="en-US" altLang="zh-TW" b="1"/>
              <a:t>Computing</a:t>
            </a:r>
          </a:p>
        </p:txBody>
      </p:sp>
      <p:sp>
        <p:nvSpPr>
          <p:cNvPr id="37894" name="AutoShape 17"/>
          <p:cNvSpPr>
            <a:spLocks noChangeArrowheads="1"/>
          </p:cNvSpPr>
          <p:nvPr>
            <p:custDataLst>
              <p:tags r:id="rId9"/>
            </p:custDataLst>
          </p:nvPr>
        </p:nvSpPr>
        <p:spPr bwMode="auto">
          <a:xfrm>
            <a:off x="250825" y="2708275"/>
            <a:ext cx="1944688" cy="865188"/>
          </a:xfrm>
          <a:prstGeom prst="roundRect">
            <a:avLst>
              <a:gd name="adj" fmla="val 16667"/>
            </a:avLst>
          </a:prstGeom>
          <a:solidFill>
            <a:srgbClr val="CCFFCC"/>
          </a:solidFill>
          <a:ln w="9525">
            <a:solidFill>
              <a:schemeClr val="tx1"/>
            </a:solidFill>
            <a:round/>
            <a:headEnd/>
            <a:tailEnd/>
          </a:ln>
        </p:spPr>
        <p:txBody>
          <a:bodyPr wrap="none" anchor="ctr"/>
          <a:lstStyle/>
          <a:p>
            <a:pPr algn="ctr"/>
            <a:r>
              <a:rPr lang="en-US" altLang="zh-TW" b="1"/>
              <a:t>Distributed </a:t>
            </a:r>
          </a:p>
          <a:p>
            <a:pPr algn="ctr"/>
            <a:r>
              <a:rPr lang="en-US" altLang="zh-TW" b="1"/>
              <a:t>Computing</a:t>
            </a:r>
          </a:p>
        </p:txBody>
      </p:sp>
      <p:sp>
        <p:nvSpPr>
          <p:cNvPr id="37896" name="AutoShape 22"/>
          <p:cNvSpPr>
            <a:spLocks noChangeArrowheads="1"/>
          </p:cNvSpPr>
          <p:nvPr>
            <p:custDataLst>
              <p:tags r:id="rId10"/>
            </p:custDataLst>
          </p:nvPr>
        </p:nvSpPr>
        <p:spPr bwMode="auto">
          <a:xfrm>
            <a:off x="250825" y="692150"/>
            <a:ext cx="1944688" cy="863600"/>
          </a:xfrm>
          <a:prstGeom prst="roundRect">
            <a:avLst>
              <a:gd name="adj" fmla="val 16667"/>
            </a:avLst>
          </a:prstGeom>
          <a:solidFill>
            <a:srgbClr val="C0AFFF"/>
          </a:solidFill>
          <a:ln w="9525">
            <a:solidFill>
              <a:schemeClr val="tx1"/>
            </a:solidFill>
            <a:round/>
            <a:headEnd/>
            <a:tailEnd/>
          </a:ln>
        </p:spPr>
        <p:txBody>
          <a:bodyPr wrap="none" anchor="ctr"/>
          <a:lstStyle/>
          <a:p>
            <a:pPr algn="ctr"/>
            <a:r>
              <a:rPr lang="en-US" altLang="zh-TW" sz="2800" b="1"/>
              <a:t>Super </a:t>
            </a:r>
          </a:p>
          <a:p>
            <a:pPr algn="ctr"/>
            <a:r>
              <a:rPr lang="en-US" altLang="zh-TW" sz="2800" b="1"/>
              <a:t>Computer</a:t>
            </a:r>
          </a:p>
        </p:txBody>
      </p:sp>
      <p:sp>
        <p:nvSpPr>
          <p:cNvPr id="11" name="投影片編號版面配置區 10"/>
          <p:cNvSpPr>
            <a:spLocks noGrp="1"/>
          </p:cNvSpPr>
          <p:nvPr>
            <p:ph type="sldNum" sz="quarter" idx="12"/>
          </p:nvPr>
        </p:nvSpPr>
        <p:spPr/>
        <p:txBody>
          <a:bodyPr/>
          <a:lstStyle/>
          <a:p>
            <a:pPr>
              <a:defRPr/>
            </a:pPr>
            <a:fld id="{490B8C2B-D3BF-4462-86D8-7CE1AFA9F62E}" type="slidenum">
              <a:rPr lang="zh-TW" altLang="en-US" smtClean="0"/>
              <a:pPr>
                <a:defRPr/>
              </a:pPr>
              <a:t>15</a:t>
            </a:fld>
            <a:endParaRPr lang="en-US" altLang="zh-TW"/>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AutoShape 3"/>
          <p:cNvSpPr>
            <a:spLocks noChangeArrowheads="1"/>
          </p:cNvSpPr>
          <p:nvPr>
            <p:custDataLst>
              <p:tags r:id="rId2"/>
            </p:custDataLst>
          </p:nvPr>
        </p:nvSpPr>
        <p:spPr bwMode="auto">
          <a:xfrm>
            <a:off x="2555875" y="1643063"/>
            <a:ext cx="6337300" cy="4954587"/>
          </a:xfrm>
          <a:prstGeom prst="wedgeRoundRectCallout">
            <a:avLst>
              <a:gd name="adj1" fmla="val -55634"/>
              <a:gd name="adj2" fmla="val 40898"/>
              <a:gd name="adj3" fmla="val 16667"/>
            </a:avLst>
          </a:prstGeom>
          <a:gradFill rotWithShape="1">
            <a:gsLst>
              <a:gs pos="0">
                <a:srgbClr val="CD9A67">
                  <a:alpha val="82999"/>
                </a:srgbClr>
              </a:gs>
              <a:gs pos="100000">
                <a:schemeClr val="bg1"/>
              </a:gs>
            </a:gsLst>
            <a:lin ang="5400000" scaled="1"/>
          </a:gradFill>
          <a:ln w="9525">
            <a:solidFill>
              <a:schemeClr val="tx1"/>
            </a:solidFill>
            <a:miter lim="800000"/>
            <a:headEnd/>
            <a:tailEnd/>
          </a:ln>
        </p:spPr>
        <p:txBody>
          <a:bodyPr/>
          <a:lstStyle/>
          <a:p>
            <a:pPr algn="ctr">
              <a:spcBef>
                <a:spcPct val="20000"/>
              </a:spcBef>
            </a:pPr>
            <a:endParaRPr lang="zh-TW" altLang="en-US" sz="4000" b="1">
              <a:solidFill>
                <a:srgbClr val="000066"/>
              </a:solidFill>
            </a:endParaRPr>
          </a:p>
        </p:txBody>
      </p:sp>
      <p:sp>
        <p:nvSpPr>
          <p:cNvPr id="39938" name="AutoShape 7"/>
          <p:cNvSpPr>
            <a:spLocks noChangeArrowheads="1"/>
          </p:cNvSpPr>
          <p:nvPr>
            <p:custDataLst>
              <p:tags r:id="rId3"/>
            </p:custDataLst>
          </p:nvPr>
        </p:nvSpPr>
        <p:spPr bwMode="auto">
          <a:xfrm>
            <a:off x="250825" y="3716338"/>
            <a:ext cx="1944688" cy="865187"/>
          </a:xfrm>
          <a:prstGeom prst="roundRect">
            <a:avLst>
              <a:gd name="adj" fmla="val 16667"/>
            </a:avLst>
          </a:prstGeom>
          <a:solidFill>
            <a:srgbClr val="FF99CC"/>
          </a:solidFill>
          <a:ln w="9525">
            <a:solidFill>
              <a:schemeClr val="tx1"/>
            </a:solidFill>
            <a:round/>
            <a:headEnd/>
            <a:tailEnd/>
          </a:ln>
        </p:spPr>
        <p:txBody>
          <a:bodyPr wrap="none" anchor="ctr"/>
          <a:lstStyle/>
          <a:p>
            <a:pPr algn="ctr"/>
            <a:r>
              <a:rPr lang="en-US" altLang="zh-TW" b="1"/>
              <a:t>Grid</a:t>
            </a:r>
          </a:p>
          <a:p>
            <a:pPr algn="ctr"/>
            <a:r>
              <a:rPr lang="en-US" altLang="zh-TW" b="1"/>
              <a:t>Computing</a:t>
            </a:r>
          </a:p>
        </p:txBody>
      </p:sp>
      <p:sp>
        <p:nvSpPr>
          <p:cNvPr id="39939" name="AutoShape 8"/>
          <p:cNvSpPr>
            <a:spLocks noChangeArrowheads="1"/>
          </p:cNvSpPr>
          <p:nvPr>
            <p:custDataLst>
              <p:tags r:id="rId4"/>
            </p:custDataLst>
          </p:nvPr>
        </p:nvSpPr>
        <p:spPr bwMode="auto">
          <a:xfrm>
            <a:off x="250825" y="4724400"/>
            <a:ext cx="1944688" cy="865188"/>
          </a:xfrm>
          <a:prstGeom prst="roundRect">
            <a:avLst>
              <a:gd name="adj" fmla="val 16667"/>
            </a:avLst>
          </a:prstGeom>
          <a:solidFill>
            <a:srgbClr val="FFFF99"/>
          </a:solidFill>
          <a:ln w="9525">
            <a:solidFill>
              <a:schemeClr val="tx1"/>
            </a:solidFill>
            <a:round/>
            <a:headEnd/>
            <a:tailEnd/>
          </a:ln>
        </p:spPr>
        <p:txBody>
          <a:bodyPr wrap="none" anchor="ctr"/>
          <a:lstStyle/>
          <a:p>
            <a:pPr algn="ctr"/>
            <a:r>
              <a:rPr lang="en-US" altLang="zh-TW" b="1"/>
              <a:t>Utility</a:t>
            </a:r>
          </a:p>
          <a:p>
            <a:pPr algn="ctr"/>
            <a:r>
              <a:rPr lang="en-US" altLang="zh-TW" b="1"/>
              <a:t>Computing</a:t>
            </a:r>
          </a:p>
        </p:txBody>
      </p:sp>
      <p:sp>
        <p:nvSpPr>
          <p:cNvPr id="39940" name="AutoShape 9"/>
          <p:cNvSpPr>
            <a:spLocks noChangeArrowheads="1"/>
          </p:cNvSpPr>
          <p:nvPr>
            <p:custDataLst>
              <p:tags r:id="rId5"/>
            </p:custDataLst>
          </p:nvPr>
        </p:nvSpPr>
        <p:spPr bwMode="auto">
          <a:xfrm>
            <a:off x="250825" y="5734050"/>
            <a:ext cx="1944688" cy="865188"/>
          </a:xfrm>
          <a:prstGeom prst="roundRect">
            <a:avLst>
              <a:gd name="adj" fmla="val 16667"/>
            </a:avLst>
          </a:prstGeom>
          <a:solidFill>
            <a:srgbClr val="CD9A67"/>
          </a:solidFill>
          <a:ln w="9525">
            <a:solidFill>
              <a:schemeClr val="tx1"/>
            </a:solidFill>
            <a:round/>
            <a:headEnd/>
            <a:tailEnd/>
          </a:ln>
        </p:spPr>
        <p:txBody>
          <a:bodyPr wrap="none" anchor="ctr"/>
          <a:lstStyle/>
          <a:p>
            <a:pPr algn="ctr"/>
            <a:r>
              <a:rPr lang="en-US" altLang="zh-TW" b="1"/>
              <a:t>Cloud </a:t>
            </a:r>
          </a:p>
          <a:p>
            <a:pPr algn="ctr"/>
            <a:r>
              <a:rPr lang="en-US" altLang="zh-TW" b="1"/>
              <a:t>Computing</a:t>
            </a:r>
          </a:p>
        </p:txBody>
      </p:sp>
      <p:sp>
        <p:nvSpPr>
          <p:cNvPr id="39941" name="AutoShape 10"/>
          <p:cNvSpPr>
            <a:spLocks noChangeArrowheads="1"/>
          </p:cNvSpPr>
          <p:nvPr>
            <p:custDataLst>
              <p:tags r:id="rId6"/>
            </p:custDataLst>
          </p:nvPr>
        </p:nvSpPr>
        <p:spPr bwMode="auto">
          <a:xfrm>
            <a:off x="250825" y="1700213"/>
            <a:ext cx="1944688" cy="865187"/>
          </a:xfrm>
          <a:prstGeom prst="roundRect">
            <a:avLst>
              <a:gd name="adj" fmla="val 16667"/>
            </a:avLst>
          </a:prstGeom>
          <a:solidFill>
            <a:srgbClr val="99CCFF"/>
          </a:solidFill>
          <a:ln w="9525">
            <a:solidFill>
              <a:schemeClr val="tx1"/>
            </a:solidFill>
            <a:round/>
            <a:headEnd/>
            <a:tailEnd/>
          </a:ln>
        </p:spPr>
        <p:txBody>
          <a:bodyPr wrap="none" anchor="ctr"/>
          <a:lstStyle/>
          <a:p>
            <a:pPr algn="ctr"/>
            <a:r>
              <a:rPr lang="en-US" altLang="zh-TW" b="1"/>
              <a:t>Cluster</a:t>
            </a:r>
          </a:p>
          <a:p>
            <a:pPr algn="ctr"/>
            <a:r>
              <a:rPr lang="en-US" altLang="zh-TW" b="1"/>
              <a:t>Computing</a:t>
            </a:r>
          </a:p>
        </p:txBody>
      </p:sp>
      <p:sp>
        <p:nvSpPr>
          <p:cNvPr id="39942" name="AutoShape 11"/>
          <p:cNvSpPr>
            <a:spLocks noChangeArrowheads="1"/>
          </p:cNvSpPr>
          <p:nvPr>
            <p:custDataLst>
              <p:tags r:id="rId7"/>
            </p:custDataLst>
          </p:nvPr>
        </p:nvSpPr>
        <p:spPr bwMode="auto">
          <a:xfrm>
            <a:off x="250825" y="2708275"/>
            <a:ext cx="1944688" cy="865188"/>
          </a:xfrm>
          <a:prstGeom prst="roundRect">
            <a:avLst>
              <a:gd name="adj" fmla="val 16667"/>
            </a:avLst>
          </a:prstGeom>
          <a:solidFill>
            <a:srgbClr val="CCFFCC"/>
          </a:solidFill>
          <a:ln w="9525">
            <a:solidFill>
              <a:schemeClr val="tx1"/>
            </a:solidFill>
            <a:round/>
            <a:headEnd/>
            <a:tailEnd/>
          </a:ln>
        </p:spPr>
        <p:txBody>
          <a:bodyPr wrap="none" anchor="ctr"/>
          <a:lstStyle/>
          <a:p>
            <a:pPr algn="ctr"/>
            <a:r>
              <a:rPr lang="en-US" altLang="zh-TW" b="1"/>
              <a:t>Distributed </a:t>
            </a:r>
          </a:p>
          <a:p>
            <a:pPr algn="ctr"/>
            <a:r>
              <a:rPr lang="en-US" altLang="zh-TW" b="1"/>
              <a:t>Computing</a:t>
            </a:r>
          </a:p>
        </p:txBody>
      </p:sp>
      <p:sp>
        <p:nvSpPr>
          <p:cNvPr id="12" name="標題 11"/>
          <p:cNvSpPr>
            <a:spLocks noGrp="1"/>
          </p:cNvSpPr>
          <p:nvPr>
            <p:ph type="title"/>
            <p:custDataLst>
              <p:tags r:id="rId8"/>
            </p:custDataLst>
          </p:nvPr>
        </p:nvSpPr>
        <p:spPr/>
        <p:txBody>
          <a:bodyPr/>
          <a:lstStyle/>
          <a:p>
            <a:pPr>
              <a:defRPr/>
            </a:pPr>
            <a:r>
              <a:rPr lang="zh-TW" altLang="en-US" dirty="0" smtClean="0">
                <a:solidFill>
                  <a:schemeClr val="accent1">
                    <a:lumMod val="60000"/>
                    <a:lumOff val="40000"/>
                  </a:schemeClr>
                </a:solidFill>
              </a:rPr>
              <a:t>                  </a:t>
            </a:r>
            <a:r>
              <a:rPr lang="zh-TW" altLang="en-US" b="1" dirty="0" smtClean="0">
                <a:solidFill>
                  <a:srgbClr val="C00000"/>
                </a:solidFill>
              </a:rPr>
              <a:t>雲端運算</a:t>
            </a:r>
            <a:endParaRPr lang="zh-TW" altLang="en-US" b="1" dirty="0">
              <a:solidFill>
                <a:srgbClr val="C00000"/>
              </a:solidFill>
            </a:endParaRPr>
          </a:p>
        </p:txBody>
      </p:sp>
      <p:sp>
        <p:nvSpPr>
          <p:cNvPr id="39943" name="Rectangle 13"/>
          <p:cNvSpPr>
            <a:spLocks noGrp="1" noChangeArrowheads="1"/>
          </p:cNvSpPr>
          <p:nvPr>
            <p:ph type="body" sz="half" idx="1"/>
            <p:custDataLst>
              <p:tags r:id="rId9"/>
            </p:custDataLst>
          </p:nvPr>
        </p:nvSpPr>
        <p:spPr>
          <a:xfrm>
            <a:off x="3059113" y="1989138"/>
            <a:ext cx="5040312" cy="4467225"/>
          </a:xfrm>
        </p:spPr>
        <p:txBody>
          <a:bodyPr/>
          <a:lstStyle/>
          <a:p>
            <a:pPr eaLnBrk="1" hangingPunct="1"/>
            <a:r>
              <a:rPr lang="zh-TW" altLang="en-US" sz="2800" b="1" smtClean="0"/>
              <a:t>透過網路將龐大的運算處理程序自動分拆成無數個較小的子程序，再交由多部伺服器所組成的龐大系統經搜尋、運算分析之後將處理結果回傳給用戶</a:t>
            </a:r>
            <a:r>
              <a:rPr lang="zh-TW" altLang="en-US" sz="2800" smtClean="0"/>
              <a:t> </a:t>
            </a:r>
          </a:p>
          <a:p>
            <a:pPr eaLnBrk="1" hangingPunct="1"/>
            <a:r>
              <a:rPr lang="zh-TW" altLang="en-US" sz="2800" b="1" smtClean="0"/>
              <a:t>雲～＝網路</a:t>
            </a:r>
          </a:p>
          <a:p>
            <a:pPr eaLnBrk="1" hangingPunct="1"/>
            <a:r>
              <a:rPr lang="zh-TW" altLang="en-US" sz="2800" smtClean="0"/>
              <a:t> </a:t>
            </a:r>
            <a:r>
              <a:rPr lang="en-US" altLang="zh-TW" sz="2800" smtClean="0"/>
              <a:t>Google</a:t>
            </a:r>
            <a:r>
              <a:rPr lang="zh-TW" altLang="en-US" sz="2800" smtClean="0"/>
              <a:t>：</a:t>
            </a:r>
            <a:r>
              <a:rPr lang="en-US" altLang="zh-TW" sz="2800" smtClean="0"/>
              <a:t>MapReduce</a:t>
            </a:r>
            <a:r>
              <a:rPr lang="zh-TW" altLang="en-US" sz="2800" smtClean="0"/>
              <a:t>、</a:t>
            </a:r>
            <a:r>
              <a:rPr lang="en-US" altLang="zh-TW" sz="2800" smtClean="0"/>
              <a:t>GFS</a:t>
            </a:r>
            <a:r>
              <a:rPr lang="zh-TW" altLang="en-US" sz="2800" smtClean="0"/>
              <a:t>及</a:t>
            </a:r>
            <a:r>
              <a:rPr lang="en-US" altLang="zh-TW" sz="2800" smtClean="0"/>
              <a:t>BigTable </a:t>
            </a:r>
            <a:endParaRPr lang="zh-TW" altLang="en-US" sz="2800" smtClean="0"/>
          </a:p>
        </p:txBody>
      </p:sp>
      <p:sp>
        <p:nvSpPr>
          <p:cNvPr id="39944" name="AutoShape 14"/>
          <p:cNvSpPr>
            <a:spLocks noChangeArrowheads="1"/>
          </p:cNvSpPr>
          <p:nvPr>
            <p:custDataLst>
              <p:tags r:id="rId10"/>
            </p:custDataLst>
          </p:nvPr>
        </p:nvSpPr>
        <p:spPr bwMode="auto">
          <a:xfrm>
            <a:off x="250825" y="692150"/>
            <a:ext cx="1944688" cy="863600"/>
          </a:xfrm>
          <a:prstGeom prst="roundRect">
            <a:avLst>
              <a:gd name="adj" fmla="val 16667"/>
            </a:avLst>
          </a:prstGeom>
          <a:solidFill>
            <a:srgbClr val="C0AFFF"/>
          </a:solidFill>
          <a:ln w="9525">
            <a:solidFill>
              <a:schemeClr val="tx1"/>
            </a:solidFill>
            <a:round/>
            <a:headEnd/>
            <a:tailEnd/>
          </a:ln>
        </p:spPr>
        <p:txBody>
          <a:bodyPr wrap="none" anchor="ctr"/>
          <a:lstStyle/>
          <a:p>
            <a:pPr algn="ctr"/>
            <a:r>
              <a:rPr lang="en-US" altLang="zh-TW" sz="2800" b="1"/>
              <a:t>Super </a:t>
            </a:r>
          </a:p>
          <a:p>
            <a:pPr algn="ctr"/>
            <a:r>
              <a:rPr lang="en-US" altLang="zh-TW" sz="2800" b="1"/>
              <a:t>Computer</a:t>
            </a:r>
          </a:p>
        </p:txBody>
      </p:sp>
      <p:sp>
        <p:nvSpPr>
          <p:cNvPr id="11" name="投影片編號版面配置區 10"/>
          <p:cNvSpPr>
            <a:spLocks noGrp="1"/>
          </p:cNvSpPr>
          <p:nvPr>
            <p:ph type="sldNum" sz="quarter" idx="12"/>
          </p:nvPr>
        </p:nvSpPr>
        <p:spPr/>
        <p:txBody>
          <a:bodyPr/>
          <a:lstStyle/>
          <a:p>
            <a:pPr>
              <a:defRPr/>
            </a:pPr>
            <a:fld id="{490B8C2B-D3BF-4462-86D8-7CE1AFA9F62E}" type="slidenum">
              <a:rPr lang="zh-TW" altLang="en-US" smtClean="0"/>
              <a:pPr>
                <a:defRPr/>
              </a:pPr>
              <a:t>16</a:t>
            </a:fld>
            <a:endParaRPr lang="en-US" altLang="zh-TW"/>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標題 1"/>
          <p:cNvSpPr>
            <a:spLocks noGrp="1"/>
          </p:cNvSpPr>
          <p:nvPr>
            <p:ph type="title"/>
            <p:custDataLst>
              <p:tags r:id="rId2"/>
            </p:custDataLst>
          </p:nvPr>
        </p:nvSpPr>
        <p:spPr/>
        <p:txBody>
          <a:bodyPr/>
          <a:lstStyle/>
          <a:p>
            <a:r>
              <a:rPr lang="zh-TW" altLang="en-US" smtClean="0"/>
              <a:t>資訊服務的演進</a:t>
            </a:r>
          </a:p>
        </p:txBody>
      </p:sp>
      <p:grpSp>
        <p:nvGrpSpPr>
          <p:cNvPr id="48130" name="群組 37"/>
          <p:cNvGrpSpPr>
            <a:grpSpLocks/>
          </p:cNvGrpSpPr>
          <p:nvPr>
            <p:custDataLst>
              <p:tags r:id="rId3"/>
            </p:custDataLst>
          </p:nvPr>
        </p:nvGrpSpPr>
        <p:grpSpPr bwMode="auto">
          <a:xfrm>
            <a:off x="285750" y="1620838"/>
            <a:ext cx="8553450" cy="4379912"/>
            <a:chOff x="285720" y="1621134"/>
            <a:chExt cx="8553834" cy="4379634"/>
          </a:xfrm>
        </p:grpSpPr>
        <p:sp>
          <p:nvSpPr>
            <p:cNvPr id="6" name="AutoShape 2"/>
            <p:cNvSpPr>
              <a:spLocks noChangeArrowheads="1"/>
            </p:cNvSpPr>
            <p:nvPr/>
          </p:nvSpPr>
          <p:spPr bwMode="auto">
            <a:xfrm>
              <a:off x="6199423" y="1652882"/>
              <a:ext cx="2546464" cy="669882"/>
            </a:xfrm>
            <a:prstGeom prst="homePlate">
              <a:avLst>
                <a:gd name="adj" fmla="val 54672"/>
              </a:avLst>
            </a:prstGeom>
            <a:solidFill>
              <a:srgbClr val="808080">
                <a:alpha val="50000"/>
              </a:srgbClr>
            </a:solidFill>
            <a:ln w="9360">
              <a:solidFill>
                <a:srgbClr val="000000"/>
              </a:solidFill>
              <a:round/>
              <a:headEnd/>
              <a:tailEnd/>
            </a:ln>
            <a:effectLst>
              <a:outerShdw dist="50912" dir="2700000" algn="ctr" rotWithShape="0">
                <a:srgbClr val="C0C0C0">
                  <a:alpha val="50027"/>
                </a:srgbClr>
              </a:outerShdw>
            </a:effectLst>
          </p:spPr>
          <p:txBody>
            <a:bodyPr wrap="none" lIns="90000" tIns="45000" rIns="90000" bIns="45000" anchor="ctr"/>
            <a:lstStyle/>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zh-TW" dirty="0">
                  <a:solidFill>
                    <a:srgbClr val="FFC000"/>
                  </a:solidFill>
                  <a:latin typeface="+mn-ea"/>
                  <a:ea typeface="+mn-ea"/>
                </a:rPr>
                <a:t>行動版　</a:t>
              </a:r>
              <a:r>
                <a:rPr lang="zh-TW" altLang="en-US" sz="1400" dirty="0">
                  <a:solidFill>
                    <a:srgbClr val="FFC000"/>
                  </a:solidFill>
                  <a:latin typeface="+mn-ea"/>
                  <a:ea typeface="+mn-ea"/>
                </a:rPr>
                <a:t>隨時存取</a:t>
              </a:r>
            </a:p>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US" sz="1300" dirty="0">
                  <a:solidFill>
                    <a:srgbClr val="FFC000"/>
                  </a:solidFill>
                  <a:latin typeface="+mn-ea"/>
                  <a:ea typeface="+mn-ea"/>
                </a:rPr>
                <a:t>Mobile Cloud Service</a:t>
              </a:r>
            </a:p>
          </p:txBody>
        </p:sp>
        <p:sp>
          <p:nvSpPr>
            <p:cNvPr id="7" name="AutoShape 3"/>
            <p:cNvSpPr>
              <a:spLocks noChangeArrowheads="1"/>
            </p:cNvSpPr>
            <p:nvPr/>
          </p:nvSpPr>
          <p:spPr bwMode="auto">
            <a:xfrm>
              <a:off x="3840293" y="1652882"/>
              <a:ext cx="2546464" cy="669882"/>
            </a:xfrm>
            <a:prstGeom prst="homePlate">
              <a:avLst>
                <a:gd name="adj" fmla="val 54672"/>
              </a:avLst>
            </a:prstGeom>
            <a:solidFill>
              <a:srgbClr val="808080">
                <a:alpha val="50000"/>
              </a:srgbClr>
            </a:solidFill>
            <a:ln w="9360">
              <a:solidFill>
                <a:srgbClr val="000000"/>
              </a:solidFill>
              <a:round/>
              <a:headEnd/>
              <a:tailEnd/>
            </a:ln>
            <a:effectLst>
              <a:outerShdw dist="50912" dir="2700000" algn="ctr" rotWithShape="0">
                <a:srgbClr val="C0C0C0">
                  <a:alpha val="50027"/>
                </a:srgbClr>
              </a:outerShdw>
            </a:effectLst>
          </p:spPr>
          <p:txBody>
            <a:bodyPr wrap="none" lIns="90000" tIns="45000" rIns="90000" bIns="45000" anchor="ctr"/>
            <a:lstStyle/>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zh-TW" dirty="0">
                  <a:solidFill>
                    <a:srgbClr val="FFC000"/>
                  </a:solidFill>
                  <a:latin typeface="+mn-ea"/>
                  <a:ea typeface="+mn-ea"/>
                </a:rPr>
                <a:t>網路版 </a:t>
              </a:r>
              <a:r>
                <a:rPr lang="zh-TW" altLang="en-US" sz="1400" dirty="0">
                  <a:solidFill>
                    <a:srgbClr val="FFC000"/>
                  </a:solidFill>
                  <a:latin typeface="+mn-ea"/>
                  <a:ea typeface="+mn-ea"/>
                </a:rPr>
                <a:t>多人共享</a:t>
              </a:r>
            </a:p>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US" sz="1300" dirty="0">
                  <a:solidFill>
                    <a:srgbClr val="FFC000"/>
                  </a:solidFill>
                  <a:latin typeface="+mn-ea"/>
                  <a:ea typeface="+mn-ea"/>
                </a:rPr>
                <a:t>Share Service Software</a:t>
              </a:r>
            </a:p>
          </p:txBody>
        </p:sp>
        <p:sp>
          <p:nvSpPr>
            <p:cNvPr id="8" name="AutoShape 4"/>
            <p:cNvSpPr>
              <a:spLocks noChangeArrowheads="1"/>
            </p:cNvSpPr>
            <p:nvPr/>
          </p:nvSpPr>
          <p:spPr bwMode="auto">
            <a:xfrm>
              <a:off x="1511325" y="1652882"/>
              <a:ext cx="2546464" cy="669882"/>
            </a:xfrm>
            <a:prstGeom prst="homePlate">
              <a:avLst>
                <a:gd name="adj" fmla="val 54672"/>
              </a:avLst>
            </a:prstGeom>
            <a:solidFill>
              <a:srgbClr val="808080">
                <a:alpha val="50000"/>
              </a:srgbClr>
            </a:solidFill>
            <a:ln w="9360">
              <a:solidFill>
                <a:srgbClr val="000000"/>
              </a:solidFill>
              <a:round/>
              <a:headEnd/>
              <a:tailEnd/>
            </a:ln>
            <a:effectLst>
              <a:outerShdw dist="50912" dir="2700000" algn="ctr" rotWithShape="0">
                <a:srgbClr val="C0C0C0">
                  <a:alpha val="50027"/>
                </a:srgbClr>
              </a:outerShdw>
            </a:effectLst>
          </p:spPr>
          <p:txBody>
            <a:bodyPr wrap="none" lIns="90000" tIns="45000" rIns="90000" bIns="45000" anchor="ctr"/>
            <a:lstStyle/>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zh-TW" dirty="0">
                  <a:solidFill>
                    <a:srgbClr val="FFC000"/>
                  </a:solidFill>
                  <a:latin typeface="+mn-ea"/>
                  <a:ea typeface="+mn-ea"/>
                </a:rPr>
                <a:t>單機版 </a:t>
              </a:r>
              <a:r>
                <a:rPr lang="zh-TW" altLang="en-US" sz="1400" dirty="0">
                  <a:solidFill>
                    <a:srgbClr val="FFC000"/>
                  </a:solidFill>
                  <a:latin typeface="+mn-ea"/>
                  <a:ea typeface="+mn-ea"/>
                </a:rPr>
                <a:t>個人使用</a:t>
              </a:r>
            </a:p>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US" sz="1300" dirty="0">
                  <a:solidFill>
                    <a:srgbClr val="FFC000"/>
                  </a:solidFill>
                  <a:latin typeface="+mn-ea"/>
                  <a:ea typeface="+mn-ea"/>
                </a:rPr>
                <a:t>Personal Software</a:t>
              </a:r>
            </a:p>
          </p:txBody>
        </p:sp>
        <p:sp>
          <p:nvSpPr>
            <p:cNvPr id="9" name="AutoShape 5"/>
            <p:cNvSpPr>
              <a:spLocks noChangeArrowheads="1"/>
            </p:cNvSpPr>
            <p:nvPr/>
          </p:nvSpPr>
          <p:spPr bwMode="auto">
            <a:xfrm>
              <a:off x="285720" y="1652882"/>
              <a:ext cx="1412938" cy="669882"/>
            </a:xfrm>
            <a:prstGeom prst="homePlate">
              <a:avLst>
                <a:gd name="adj" fmla="val 52719"/>
              </a:avLst>
            </a:prstGeom>
            <a:solidFill>
              <a:srgbClr val="808080">
                <a:alpha val="50000"/>
              </a:srgbClr>
            </a:solidFill>
            <a:ln w="9360">
              <a:solidFill>
                <a:srgbClr val="000000"/>
              </a:solidFill>
              <a:round/>
              <a:headEnd/>
              <a:tailEnd/>
            </a:ln>
            <a:effectLst>
              <a:outerShdw dist="50912" dir="2700000" algn="ctr" rotWithShape="0">
                <a:srgbClr val="C0C0C0">
                  <a:alpha val="50027"/>
                </a:srgbClr>
              </a:outerShdw>
            </a:effectLst>
          </p:spPr>
          <p:txBody>
            <a:bodyPr wrap="none" lIns="90000" tIns="45000" rIns="90000" bIns="45000" anchor="ctr"/>
            <a:lstStyle/>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zh-TW" dirty="0">
                  <a:solidFill>
                    <a:srgbClr val="FFC000"/>
                  </a:solidFill>
                  <a:latin typeface="+mn-ea"/>
                  <a:ea typeface="+mn-ea"/>
                </a:rPr>
                <a:t>實體</a:t>
              </a:r>
            </a:p>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US" sz="1300" dirty="0">
                  <a:solidFill>
                    <a:srgbClr val="FFC000"/>
                  </a:solidFill>
                  <a:latin typeface="+mn-ea"/>
                  <a:ea typeface="+mn-ea"/>
                </a:rPr>
                <a:t>Physical</a:t>
              </a:r>
            </a:p>
          </p:txBody>
        </p:sp>
        <p:sp>
          <p:nvSpPr>
            <p:cNvPr id="10" name="AutoShape 6"/>
            <p:cNvSpPr>
              <a:spLocks noChangeArrowheads="1"/>
            </p:cNvSpPr>
            <p:nvPr/>
          </p:nvSpPr>
          <p:spPr bwMode="auto">
            <a:xfrm>
              <a:off x="6197835" y="2378323"/>
              <a:ext cx="2546464" cy="668296"/>
            </a:xfrm>
            <a:prstGeom prst="homePlate">
              <a:avLst>
                <a:gd name="adj" fmla="val 54788"/>
              </a:avLst>
            </a:prstGeom>
            <a:solidFill>
              <a:srgbClr val="FFCCFF">
                <a:alpha val="50000"/>
              </a:srgbClr>
            </a:solidFill>
            <a:ln w="9360">
              <a:solidFill>
                <a:srgbClr val="000000"/>
              </a:solidFill>
              <a:round/>
              <a:headEnd/>
              <a:tailEnd/>
            </a:ln>
            <a:effectLst>
              <a:outerShdw dist="50912" dir="2700000" algn="ctr" rotWithShape="0">
                <a:srgbClr val="C0C0C0">
                  <a:alpha val="50027"/>
                </a:srgbClr>
              </a:outerShdw>
            </a:effectLst>
          </p:spPr>
          <p:txBody>
            <a:bodyPr wrap="none" lIns="90000" tIns="45000" rIns="90000" bIns="45000" anchor="ctr"/>
            <a:lstStyle/>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US" dirty="0">
                  <a:solidFill>
                    <a:srgbClr val="00B0F0"/>
                  </a:solidFill>
                  <a:latin typeface="+mn-ea"/>
                  <a:ea typeface="+mn-ea"/>
                </a:rPr>
                <a:t>Mobile Mail</a:t>
              </a:r>
            </a:p>
          </p:txBody>
        </p:sp>
        <p:sp>
          <p:nvSpPr>
            <p:cNvPr id="11" name="AutoShape 7"/>
            <p:cNvSpPr>
              <a:spLocks noChangeArrowheads="1"/>
            </p:cNvSpPr>
            <p:nvPr/>
          </p:nvSpPr>
          <p:spPr bwMode="auto">
            <a:xfrm>
              <a:off x="3840293" y="2378323"/>
              <a:ext cx="2546464" cy="668296"/>
            </a:xfrm>
            <a:prstGeom prst="homePlate">
              <a:avLst>
                <a:gd name="adj" fmla="val 54788"/>
              </a:avLst>
            </a:prstGeom>
            <a:solidFill>
              <a:srgbClr val="FFCCFF">
                <a:alpha val="50000"/>
              </a:srgbClr>
            </a:solidFill>
            <a:ln w="9360">
              <a:solidFill>
                <a:srgbClr val="000000"/>
              </a:solidFill>
              <a:round/>
              <a:headEnd/>
              <a:tailEnd/>
            </a:ln>
            <a:effectLst>
              <a:outerShdw dist="50912" dir="2700000" algn="ctr" rotWithShape="0">
                <a:srgbClr val="C0C0C0">
                  <a:alpha val="50027"/>
                </a:srgbClr>
              </a:outerShdw>
            </a:effectLst>
          </p:spPr>
          <p:txBody>
            <a:bodyPr wrap="none" lIns="90000" tIns="45000" rIns="90000" bIns="45000" anchor="ctr"/>
            <a:lstStyle/>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US" dirty="0">
                  <a:solidFill>
                    <a:srgbClr val="00B0F0"/>
                  </a:solidFill>
                  <a:latin typeface="+mn-ea"/>
                  <a:ea typeface="+mn-ea"/>
                </a:rPr>
                <a:t>Web Mail</a:t>
              </a:r>
            </a:p>
          </p:txBody>
        </p:sp>
        <p:sp>
          <p:nvSpPr>
            <p:cNvPr id="12" name="AutoShape 8"/>
            <p:cNvSpPr>
              <a:spLocks noChangeArrowheads="1"/>
            </p:cNvSpPr>
            <p:nvPr/>
          </p:nvSpPr>
          <p:spPr bwMode="auto">
            <a:xfrm>
              <a:off x="1511325" y="2378323"/>
              <a:ext cx="2546464" cy="668296"/>
            </a:xfrm>
            <a:prstGeom prst="homePlate">
              <a:avLst>
                <a:gd name="adj" fmla="val 54788"/>
              </a:avLst>
            </a:prstGeom>
            <a:solidFill>
              <a:srgbClr val="FFCCFF">
                <a:alpha val="50000"/>
              </a:srgbClr>
            </a:solidFill>
            <a:ln w="9360">
              <a:solidFill>
                <a:srgbClr val="000000"/>
              </a:solidFill>
              <a:round/>
              <a:headEnd/>
              <a:tailEnd/>
            </a:ln>
            <a:effectLst>
              <a:outerShdw dist="50912" dir="2700000" algn="ctr" rotWithShape="0">
                <a:srgbClr val="C0C0C0">
                  <a:alpha val="50027"/>
                </a:srgbClr>
              </a:outerShdw>
            </a:effectLst>
          </p:spPr>
          <p:txBody>
            <a:bodyPr wrap="none" lIns="90000" tIns="45000" rIns="90000" bIns="45000" anchor="ctr"/>
            <a:lstStyle/>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US" dirty="0">
                  <a:solidFill>
                    <a:srgbClr val="00B0F0"/>
                  </a:solidFill>
                  <a:latin typeface="+mn-ea"/>
                  <a:ea typeface="+mn-ea"/>
                </a:rPr>
                <a:t>E-Mail</a:t>
              </a:r>
            </a:p>
          </p:txBody>
        </p:sp>
        <p:sp>
          <p:nvSpPr>
            <p:cNvPr id="13" name="AutoShape 9"/>
            <p:cNvSpPr>
              <a:spLocks noChangeArrowheads="1"/>
            </p:cNvSpPr>
            <p:nvPr/>
          </p:nvSpPr>
          <p:spPr bwMode="auto">
            <a:xfrm>
              <a:off x="285720" y="2378323"/>
              <a:ext cx="1412938" cy="668296"/>
            </a:xfrm>
            <a:prstGeom prst="homePlate">
              <a:avLst>
                <a:gd name="adj" fmla="val 52831"/>
              </a:avLst>
            </a:prstGeom>
            <a:solidFill>
              <a:srgbClr val="FFCCFF">
                <a:alpha val="50000"/>
              </a:srgbClr>
            </a:solidFill>
            <a:ln w="9360">
              <a:solidFill>
                <a:srgbClr val="000000"/>
              </a:solidFill>
              <a:round/>
              <a:headEnd/>
              <a:tailEnd/>
            </a:ln>
            <a:effectLst>
              <a:outerShdw dist="50912" dir="2700000" algn="ctr" rotWithShape="0">
                <a:srgbClr val="C0C0C0">
                  <a:alpha val="50027"/>
                </a:srgbClr>
              </a:outerShdw>
            </a:effectLst>
          </p:spPr>
          <p:txBody>
            <a:bodyPr wrap="none" lIns="90000" tIns="45000" rIns="90000" bIns="45000" anchor="ctr"/>
            <a:lstStyle/>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zh-TW" dirty="0">
                  <a:solidFill>
                    <a:srgbClr val="00B0F0"/>
                  </a:solidFill>
                  <a:latin typeface="+mn-ea"/>
                  <a:ea typeface="+mn-ea"/>
                </a:rPr>
                <a:t>信箱</a:t>
              </a:r>
            </a:p>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US" sz="1300" dirty="0">
                  <a:solidFill>
                    <a:srgbClr val="00B0F0"/>
                  </a:solidFill>
                  <a:latin typeface="+mn-ea"/>
                  <a:ea typeface="+mn-ea"/>
                </a:rPr>
                <a:t>Mailbox</a:t>
              </a:r>
            </a:p>
          </p:txBody>
        </p:sp>
        <p:sp>
          <p:nvSpPr>
            <p:cNvPr id="14" name="AutoShape 10"/>
            <p:cNvSpPr>
              <a:spLocks noChangeArrowheads="1"/>
            </p:cNvSpPr>
            <p:nvPr/>
          </p:nvSpPr>
          <p:spPr bwMode="auto">
            <a:xfrm>
              <a:off x="6197835" y="3103765"/>
              <a:ext cx="2546464" cy="668295"/>
            </a:xfrm>
            <a:prstGeom prst="homePlate">
              <a:avLst>
                <a:gd name="adj" fmla="val 54788"/>
              </a:avLst>
            </a:prstGeom>
            <a:solidFill>
              <a:srgbClr val="FFFF66">
                <a:alpha val="50000"/>
              </a:srgbClr>
            </a:solidFill>
            <a:ln w="9360">
              <a:solidFill>
                <a:srgbClr val="000000"/>
              </a:solidFill>
              <a:round/>
              <a:headEnd/>
              <a:tailEnd/>
            </a:ln>
            <a:effectLst>
              <a:outerShdw dist="50912" dir="2700000" algn="ctr" rotWithShape="0">
                <a:srgbClr val="C0C0C0">
                  <a:alpha val="50027"/>
                </a:srgbClr>
              </a:outerShdw>
            </a:effectLst>
          </p:spPr>
          <p:txBody>
            <a:bodyPr wrap="none" lIns="90000" tIns="45000" rIns="90000" bIns="45000" anchor="ctr"/>
            <a:lstStyle/>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US" dirty="0">
                  <a:solidFill>
                    <a:srgbClr val="00B0F0"/>
                  </a:solidFill>
                  <a:latin typeface="+mn-ea"/>
                  <a:ea typeface="+mn-ea"/>
                </a:rPr>
                <a:t>Mobile TV</a:t>
              </a:r>
            </a:p>
          </p:txBody>
        </p:sp>
        <p:sp>
          <p:nvSpPr>
            <p:cNvPr id="15" name="AutoShape 11"/>
            <p:cNvSpPr>
              <a:spLocks noChangeArrowheads="1"/>
            </p:cNvSpPr>
            <p:nvPr/>
          </p:nvSpPr>
          <p:spPr bwMode="auto">
            <a:xfrm>
              <a:off x="3840293" y="3103765"/>
              <a:ext cx="2546464" cy="668295"/>
            </a:xfrm>
            <a:prstGeom prst="homePlate">
              <a:avLst>
                <a:gd name="adj" fmla="val 54788"/>
              </a:avLst>
            </a:prstGeom>
            <a:solidFill>
              <a:srgbClr val="FFFF66">
                <a:alpha val="50000"/>
              </a:srgbClr>
            </a:solidFill>
            <a:ln w="9360">
              <a:solidFill>
                <a:srgbClr val="000000"/>
              </a:solidFill>
              <a:round/>
              <a:headEnd/>
              <a:tailEnd/>
            </a:ln>
            <a:effectLst>
              <a:outerShdw dist="50912" dir="2700000" algn="ctr" rotWithShape="0">
                <a:srgbClr val="C0C0C0">
                  <a:alpha val="50027"/>
                </a:srgbClr>
              </a:outerShdw>
            </a:effectLst>
          </p:spPr>
          <p:txBody>
            <a:bodyPr wrap="none" lIns="90000" tIns="45000" rIns="90000" bIns="45000" anchor="ctr"/>
            <a:lstStyle/>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US" dirty="0">
                  <a:solidFill>
                    <a:srgbClr val="00B0F0"/>
                  </a:solidFill>
                  <a:latin typeface="+mn-ea"/>
                  <a:ea typeface="+mn-ea"/>
                </a:rPr>
                <a:t>Web TV</a:t>
              </a:r>
            </a:p>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US" dirty="0">
                  <a:solidFill>
                    <a:srgbClr val="00B0F0"/>
                  </a:solidFill>
                  <a:latin typeface="+mn-ea"/>
                  <a:ea typeface="+mn-ea"/>
                </a:rPr>
                <a:t>Ex. </a:t>
              </a:r>
              <a:r>
                <a:rPr lang="en-US" dirty="0" err="1">
                  <a:solidFill>
                    <a:srgbClr val="00B0F0"/>
                  </a:solidFill>
                  <a:latin typeface="+mn-ea"/>
                  <a:ea typeface="+mn-ea"/>
                </a:rPr>
                <a:t>Youtube</a:t>
              </a:r>
              <a:endParaRPr lang="en-US" dirty="0">
                <a:solidFill>
                  <a:srgbClr val="00B0F0"/>
                </a:solidFill>
                <a:latin typeface="+mn-ea"/>
                <a:ea typeface="+mn-ea"/>
              </a:endParaRPr>
            </a:p>
          </p:txBody>
        </p:sp>
        <p:sp>
          <p:nvSpPr>
            <p:cNvPr id="16" name="AutoShape 12"/>
            <p:cNvSpPr>
              <a:spLocks noChangeArrowheads="1"/>
            </p:cNvSpPr>
            <p:nvPr/>
          </p:nvSpPr>
          <p:spPr bwMode="auto">
            <a:xfrm>
              <a:off x="1511325" y="3103765"/>
              <a:ext cx="2546464" cy="668295"/>
            </a:xfrm>
            <a:prstGeom prst="homePlate">
              <a:avLst>
                <a:gd name="adj" fmla="val 54788"/>
              </a:avLst>
            </a:prstGeom>
            <a:solidFill>
              <a:srgbClr val="FFFF66">
                <a:alpha val="50000"/>
              </a:srgbClr>
            </a:solidFill>
            <a:ln w="9360">
              <a:solidFill>
                <a:srgbClr val="000000"/>
              </a:solidFill>
              <a:round/>
              <a:headEnd/>
              <a:tailEnd/>
            </a:ln>
            <a:effectLst>
              <a:outerShdw dist="50912" dir="2700000" algn="ctr" rotWithShape="0">
                <a:srgbClr val="C0C0C0">
                  <a:alpha val="50027"/>
                </a:srgbClr>
              </a:outerShdw>
            </a:effectLst>
          </p:spPr>
          <p:txBody>
            <a:bodyPr wrap="none" lIns="90000" tIns="45000" rIns="90000" bIns="45000" anchor="ctr"/>
            <a:lstStyle/>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zh-TW" dirty="0">
                  <a:solidFill>
                    <a:srgbClr val="00B0F0"/>
                  </a:solidFill>
                  <a:latin typeface="+mn-ea"/>
                  <a:ea typeface="+mn-ea"/>
                </a:rPr>
                <a:t>電視盒</a:t>
              </a:r>
            </a:p>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US" dirty="0" err="1">
                  <a:solidFill>
                    <a:srgbClr val="00B0F0"/>
                  </a:solidFill>
                  <a:latin typeface="+mn-ea"/>
                  <a:ea typeface="+mn-ea"/>
                </a:rPr>
                <a:t>Setop</a:t>
              </a:r>
              <a:r>
                <a:rPr lang="en-US" dirty="0">
                  <a:solidFill>
                    <a:srgbClr val="00B0F0"/>
                  </a:solidFill>
                  <a:latin typeface="+mn-ea"/>
                  <a:ea typeface="+mn-ea"/>
                </a:rPr>
                <a:t> Box</a:t>
              </a:r>
            </a:p>
          </p:txBody>
        </p:sp>
        <p:sp>
          <p:nvSpPr>
            <p:cNvPr id="17" name="AutoShape 13"/>
            <p:cNvSpPr>
              <a:spLocks noChangeArrowheads="1"/>
            </p:cNvSpPr>
            <p:nvPr/>
          </p:nvSpPr>
          <p:spPr bwMode="auto">
            <a:xfrm>
              <a:off x="285720" y="3103765"/>
              <a:ext cx="1412938" cy="668295"/>
            </a:xfrm>
            <a:prstGeom prst="homePlate">
              <a:avLst>
                <a:gd name="adj" fmla="val 52831"/>
              </a:avLst>
            </a:prstGeom>
            <a:solidFill>
              <a:srgbClr val="FFFF66">
                <a:alpha val="50000"/>
              </a:srgbClr>
            </a:solidFill>
            <a:ln w="9360">
              <a:solidFill>
                <a:srgbClr val="000000"/>
              </a:solidFill>
              <a:round/>
              <a:headEnd/>
              <a:tailEnd/>
            </a:ln>
            <a:effectLst>
              <a:outerShdw dist="50912" dir="2700000" algn="ctr" rotWithShape="0">
                <a:srgbClr val="C0C0C0">
                  <a:alpha val="50027"/>
                </a:srgbClr>
              </a:outerShdw>
            </a:effectLst>
          </p:spPr>
          <p:txBody>
            <a:bodyPr wrap="none" lIns="90000" tIns="45000" rIns="90000" bIns="45000" anchor="ctr"/>
            <a:lstStyle/>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zh-TW" dirty="0">
                  <a:solidFill>
                    <a:srgbClr val="00B0F0"/>
                  </a:solidFill>
                  <a:latin typeface="+mn-ea"/>
                  <a:ea typeface="+mn-ea"/>
                </a:rPr>
                <a:t>電視</a:t>
              </a:r>
            </a:p>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US" sz="1300" dirty="0">
                  <a:solidFill>
                    <a:srgbClr val="00B0F0"/>
                  </a:solidFill>
                  <a:latin typeface="+mn-ea"/>
                  <a:ea typeface="+mn-ea"/>
                </a:rPr>
                <a:t>TV</a:t>
              </a:r>
            </a:p>
          </p:txBody>
        </p:sp>
        <p:sp>
          <p:nvSpPr>
            <p:cNvPr id="18" name="AutoShape 14"/>
            <p:cNvSpPr>
              <a:spLocks noChangeArrowheads="1"/>
            </p:cNvSpPr>
            <p:nvPr/>
          </p:nvSpPr>
          <p:spPr bwMode="auto">
            <a:xfrm>
              <a:off x="6197835" y="3830794"/>
              <a:ext cx="2546464" cy="668295"/>
            </a:xfrm>
            <a:prstGeom prst="homePlate">
              <a:avLst>
                <a:gd name="adj" fmla="val 54788"/>
              </a:avLst>
            </a:prstGeom>
            <a:solidFill>
              <a:srgbClr val="E6FF00">
                <a:alpha val="50000"/>
              </a:srgbClr>
            </a:solidFill>
            <a:ln w="9360">
              <a:solidFill>
                <a:srgbClr val="000000"/>
              </a:solidFill>
              <a:round/>
              <a:headEnd/>
              <a:tailEnd/>
            </a:ln>
            <a:effectLst>
              <a:outerShdw dist="50912" dir="2700000" algn="ctr" rotWithShape="0">
                <a:srgbClr val="C0C0C0">
                  <a:alpha val="50027"/>
                </a:srgbClr>
              </a:outerShdw>
            </a:effectLst>
          </p:spPr>
          <p:txBody>
            <a:bodyPr wrap="none" lIns="90000" tIns="45000" rIns="90000" bIns="45000" anchor="ctr"/>
            <a:lstStyle/>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US" dirty="0">
                  <a:solidFill>
                    <a:srgbClr val="00B0F0"/>
                  </a:solidFill>
                  <a:latin typeface="+mn-ea"/>
                  <a:ea typeface="+mn-ea"/>
                </a:rPr>
                <a:t>M-Office</a:t>
              </a:r>
            </a:p>
          </p:txBody>
        </p:sp>
        <p:sp>
          <p:nvSpPr>
            <p:cNvPr id="19" name="AutoShape 15"/>
            <p:cNvSpPr>
              <a:spLocks noChangeArrowheads="1"/>
            </p:cNvSpPr>
            <p:nvPr/>
          </p:nvSpPr>
          <p:spPr bwMode="auto">
            <a:xfrm>
              <a:off x="3840293" y="3830794"/>
              <a:ext cx="2546464" cy="668295"/>
            </a:xfrm>
            <a:prstGeom prst="homePlate">
              <a:avLst>
                <a:gd name="adj" fmla="val 54788"/>
              </a:avLst>
            </a:prstGeom>
            <a:solidFill>
              <a:srgbClr val="E6FF00">
                <a:alpha val="50000"/>
              </a:srgbClr>
            </a:solidFill>
            <a:ln w="9360">
              <a:solidFill>
                <a:srgbClr val="000000"/>
              </a:solidFill>
              <a:round/>
              <a:headEnd/>
              <a:tailEnd/>
            </a:ln>
            <a:effectLst>
              <a:outerShdw dist="50912" dir="2700000" algn="ctr" rotWithShape="0">
                <a:srgbClr val="C0C0C0">
                  <a:alpha val="50027"/>
                </a:srgbClr>
              </a:outerShdw>
            </a:effectLst>
          </p:spPr>
          <p:txBody>
            <a:bodyPr wrap="none" lIns="90000" tIns="45000" rIns="90000" bIns="45000" anchor="ctr"/>
            <a:lstStyle/>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US" dirty="0">
                  <a:solidFill>
                    <a:srgbClr val="00B0F0"/>
                  </a:solidFill>
                  <a:latin typeface="+mn-ea"/>
                  <a:ea typeface="+mn-ea"/>
                </a:rPr>
                <a:t>Google Docs</a:t>
              </a:r>
            </a:p>
          </p:txBody>
        </p:sp>
        <p:sp>
          <p:nvSpPr>
            <p:cNvPr id="20" name="AutoShape 16"/>
            <p:cNvSpPr>
              <a:spLocks noChangeArrowheads="1"/>
            </p:cNvSpPr>
            <p:nvPr/>
          </p:nvSpPr>
          <p:spPr bwMode="auto">
            <a:xfrm>
              <a:off x="1511325" y="3830794"/>
              <a:ext cx="2546464" cy="668295"/>
            </a:xfrm>
            <a:prstGeom prst="homePlate">
              <a:avLst>
                <a:gd name="adj" fmla="val 54788"/>
              </a:avLst>
            </a:prstGeom>
            <a:solidFill>
              <a:srgbClr val="E6FF00">
                <a:alpha val="50000"/>
              </a:srgbClr>
            </a:solidFill>
            <a:ln w="9360">
              <a:solidFill>
                <a:srgbClr val="000000"/>
              </a:solidFill>
              <a:round/>
              <a:headEnd/>
              <a:tailEnd/>
            </a:ln>
            <a:effectLst>
              <a:outerShdw dist="50912" dir="2700000" algn="ctr" rotWithShape="0">
                <a:srgbClr val="C0C0C0">
                  <a:alpha val="50027"/>
                </a:srgbClr>
              </a:outerShdw>
            </a:effectLst>
          </p:spPr>
          <p:txBody>
            <a:bodyPr wrap="none" lIns="90000" tIns="45000" rIns="90000" bIns="45000" anchor="ctr"/>
            <a:lstStyle/>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US" dirty="0">
                  <a:solidFill>
                    <a:srgbClr val="00B0F0"/>
                  </a:solidFill>
                  <a:latin typeface="+mn-ea"/>
                  <a:ea typeface="+mn-ea"/>
                </a:rPr>
                <a:t>Office</a:t>
              </a:r>
            </a:p>
          </p:txBody>
        </p:sp>
        <p:sp>
          <p:nvSpPr>
            <p:cNvPr id="21" name="AutoShape 17"/>
            <p:cNvSpPr>
              <a:spLocks noChangeArrowheads="1"/>
            </p:cNvSpPr>
            <p:nvPr/>
          </p:nvSpPr>
          <p:spPr bwMode="auto">
            <a:xfrm>
              <a:off x="285720" y="3830794"/>
              <a:ext cx="1412938" cy="668295"/>
            </a:xfrm>
            <a:prstGeom prst="homePlate">
              <a:avLst>
                <a:gd name="adj" fmla="val 52831"/>
              </a:avLst>
            </a:prstGeom>
            <a:solidFill>
              <a:srgbClr val="E6FF00">
                <a:alpha val="50000"/>
              </a:srgbClr>
            </a:solidFill>
            <a:ln w="9360">
              <a:solidFill>
                <a:srgbClr val="000000"/>
              </a:solidFill>
              <a:round/>
              <a:headEnd/>
              <a:tailEnd/>
            </a:ln>
            <a:effectLst>
              <a:outerShdw dist="50912" dir="2700000" algn="ctr" rotWithShape="0">
                <a:srgbClr val="C0C0C0">
                  <a:alpha val="50027"/>
                </a:srgbClr>
              </a:outerShdw>
            </a:effectLst>
          </p:spPr>
          <p:txBody>
            <a:bodyPr wrap="none" lIns="90000" tIns="45000" rIns="90000" bIns="45000" anchor="ctr"/>
            <a:lstStyle/>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zh-TW" dirty="0">
                  <a:solidFill>
                    <a:srgbClr val="00B0F0"/>
                  </a:solidFill>
                  <a:latin typeface="+mn-ea"/>
                  <a:ea typeface="+mn-ea"/>
                </a:rPr>
                <a:t>打字機</a:t>
              </a:r>
            </a:p>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US" sz="1300" dirty="0">
                  <a:solidFill>
                    <a:srgbClr val="00B0F0"/>
                  </a:solidFill>
                  <a:latin typeface="+mn-ea"/>
                  <a:ea typeface="+mn-ea"/>
                </a:rPr>
                <a:t>Typewriter</a:t>
              </a:r>
            </a:p>
          </p:txBody>
        </p:sp>
        <p:sp>
          <p:nvSpPr>
            <p:cNvPr id="22" name="AutoShape 18"/>
            <p:cNvSpPr>
              <a:spLocks noChangeArrowheads="1"/>
            </p:cNvSpPr>
            <p:nvPr/>
          </p:nvSpPr>
          <p:spPr bwMode="auto">
            <a:xfrm>
              <a:off x="6197835" y="4556235"/>
              <a:ext cx="2546464" cy="668296"/>
            </a:xfrm>
            <a:prstGeom prst="homePlate">
              <a:avLst>
                <a:gd name="adj" fmla="val 54788"/>
              </a:avLst>
            </a:prstGeom>
            <a:solidFill>
              <a:srgbClr val="99CCFF">
                <a:alpha val="50000"/>
              </a:srgbClr>
            </a:solidFill>
            <a:ln w="9360">
              <a:solidFill>
                <a:srgbClr val="000000"/>
              </a:solidFill>
              <a:round/>
              <a:headEnd/>
              <a:tailEnd/>
            </a:ln>
            <a:effectLst>
              <a:outerShdw dist="50912" dir="2700000" algn="ctr" rotWithShape="0">
                <a:srgbClr val="C0C0C0">
                  <a:alpha val="50027"/>
                </a:srgbClr>
              </a:outerShdw>
            </a:effectLst>
          </p:spPr>
          <p:txBody>
            <a:bodyPr wrap="none" lIns="90000" tIns="45000" rIns="90000" bIns="45000" anchor="ctr"/>
            <a:lstStyle/>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US" sz="2000" dirty="0">
                  <a:solidFill>
                    <a:srgbClr val="00B0F0"/>
                  </a:solidFill>
                  <a:latin typeface="+mn-ea"/>
                  <a:ea typeface="+mn-ea"/>
                </a:rPr>
                <a:t>Flash </a:t>
              </a:r>
              <a:r>
                <a:rPr lang="en-US" sz="2000" dirty="0" err="1">
                  <a:solidFill>
                    <a:srgbClr val="00B0F0"/>
                  </a:solidFill>
                  <a:latin typeface="+mn-ea"/>
                  <a:ea typeface="+mn-ea"/>
                </a:rPr>
                <a:t>Wengo</a:t>
              </a:r>
              <a:endParaRPr lang="en-US" sz="2000" dirty="0">
                <a:solidFill>
                  <a:srgbClr val="00B0F0"/>
                </a:solidFill>
                <a:latin typeface="+mn-ea"/>
                <a:ea typeface="+mn-ea"/>
              </a:endParaRPr>
            </a:p>
          </p:txBody>
        </p:sp>
        <p:sp>
          <p:nvSpPr>
            <p:cNvPr id="23" name="AutoShape 19"/>
            <p:cNvSpPr>
              <a:spLocks noChangeArrowheads="1"/>
            </p:cNvSpPr>
            <p:nvPr/>
          </p:nvSpPr>
          <p:spPr bwMode="auto">
            <a:xfrm>
              <a:off x="3840293" y="4556235"/>
              <a:ext cx="2546464" cy="668296"/>
            </a:xfrm>
            <a:prstGeom prst="homePlate">
              <a:avLst>
                <a:gd name="adj" fmla="val 54788"/>
              </a:avLst>
            </a:prstGeom>
            <a:solidFill>
              <a:srgbClr val="99CCFF">
                <a:alpha val="50000"/>
              </a:srgbClr>
            </a:solidFill>
            <a:ln w="9360">
              <a:solidFill>
                <a:srgbClr val="000000"/>
              </a:solidFill>
              <a:round/>
              <a:headEnd/>
              <a:tailEnd/>
            </a:ln>
            <a:effectLst>
              <a:outerShdw dist="50912" dir="2700000" algn="ctr" rotWithShape="0">
                <a:srgbClr val="C0C0C0">
                  <a:alpha val="50027"/>
                </a:srgbClr>
              </a:outerShdw>
            </a:effectLst>
          </p:spPr>
          <p:txBody>
            <a:bodyPr wrap="none" lIns="90000" tIns="45000" rIns="90000" bIns="45000" anchor="ctr"/>
            <a:lstStyle/>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US" dirty="0">
                  <a:solidFill>
                    <a:srgbClr val="00B0F0"/>
                  </a:solidFill>
                  <a:latin typeface="+mn-ea"/>
                  <a:ea typeface="+mn-ea"/>
                </a:rPr>
                <a:t>Skype</a:t>
              </a:r>
            </a:p>
          </p:txBody>
        </p:sp>
        <p:sp>
          <p:nvSpPr>
            <p:cNvPr id="24" name="AutoShape 20"/>
            <p:cNvSpPr>
              <a:spLocks noChangeArrowheads="1"/>
            </p:cNvSpPr>
            <p:nvPr/>
          </p:nvSpPr>
          <p:spPr bwMode="auto">
            <a:xfrm>
              <a:off x="1511325" y="4556235"/>
              <a:ext cx="2546464" cy="668296"/>
            </a:xfrm>
            <a:prstGeom prst="homePlate">
              <a:avLst>
                <a:gd name="adj" fmla="val 54788"/>
              </a:avLst>
            </a:prstGeom>
            <a:solidFill>
              <a:srgbClr val="99CCFF">
                <a:alpha val="50000"/>
              </a:srgbClr>
            </a:solidFill>
            <a:ln w="9360">
              <a:solidFill>
                <a:srgbClr val="000000"/>
              </a:solidFill>
              <a:round/>
              <a:headEnd/>
              <a:tailEnd/>
            </a:ln>
            <a:effectLst>
              <a:outerShdw dist="50912" dir="2700000" algn="ctr" rotWithShape="0">
                <a:srgbClr val="C0C0C0">
                  <a:alpha val="50027"/>
                </a:srgbClr>
              </a:outerShdw>
            </a:effectLst>
          </p:spPr>
          <p:txBody>
            <a:bodyPr wrap="none" lIns="90000" tIns="45000" rIns="90000" bIns="45000" anchor="ctr"/>
            <a:lstStyle/>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zh-TW" dirty="0">
                  <a:solidFill>
                    <a:srgbClr val="00B0F0"/>
                  </a:solidFill>
                  <a:latin typeface="+mn-ea"/>
                  <a:ea typeface="+mn-ea"/>
                </a:rPr>
                <a:t>數位電話</a:t>
              </a:r>
            </a:p>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US" sz="2000" dirty="0">
                  <a:solidFill>
                    <a:srgbClr val="00B0F0"/>
                  </a:solidFill>
                  <a:latin typeface="+mn-ea"/>
                  <a:ea typeface="+mn-ea"/>
                </a:rPr>
                <a:t>PBX</a:t>
              </a:r>
            </a:p>
          </p:txBody>
        </p:sp>
        <p:sp>
          <p:nvSpPr>
            <p:cNvPr id="25" name="AutoShape 21"/>
            <p:cNvSpPr>
              <a:spLocks noChangeArrowheads="1"/>
            </p:cNvSpPr>
            <p:nvPr/>
          </p:nvSpPr>
          <p:spPr bwMode="auto">
            <a:xfrm>
              <a:off x="285720" y="4556235"/>
              <a:ext cx="1412938" cy="668296"/>
            </a:xfrm>
            <a:prstGeom prst="homePlate">
              <a:avLst>
                <a:gd name="adj" fmla="val 52831"/>
              </a:avLst>
            </a:prstGeom>
            <a:solidFill>
              <a:srgbClr val="99CCFF">
                <a:alpha val="50000"/>
              </a:srgbClr>
            </a:solidFill>
            <a:ln w="9360">
              <a:solidFill>
                <a:srgbClr val="000000"/>
              </a:solidFill>
              <a:round/>
              <a:headEnd/>
              <a:tailEnd/>
            </a:ln>
            <a:effectLst>
              <a:outerShdw dist="50912" dir="2700000" algn="ctr" rotWithShape="0">
                <a:srgbClr val="C0C0C0">
                  <a:alpha val="50027"/>
                </a:srgbClr>
              </a:outerShdw>
            </a:effectLst>
          </p:spPr>
          <p:txBody>
            <a:bodyPr wrap="none" lIns="90000" tIns="45000" rIns="90000" bIns="45000" anchor="ctr"/>
            <a:lstStyle/>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zh-TW" dirty="0">
                  <a:solidFill>
                    <a:srgbClr val="00B0F0"/>
                  </a:solidFill>
                  <a:latin typeface="+mn-ea"/>
                  <a:ea typeface="+mn-ea"/>
                </a:rPr>
                <a:t>電話</a:t>
              </a:r>
            </a:p>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US" sz="1300" dirty="0">
                  <a:solidFill>
                    <a:srgbClr val="00B0F0"/>
                  </a:solidFill>
                  <a:latin typeface="+mn-ea"/>
                  <a:ea typeface="+mn-ea"/>
                </a:rPr>
                <a:t>Telephone</a:t>
              </a:r>
            </a:p>
          </p:txBody>
        </p:sp>
        <p:sp>
          <p:nvSpPr>
            <p:cNvPr id="26" name="AutoShape 22"/>
            <p:cNvSpPr>
              <a:spLocks noChangeArrowheads="1"/>
            </p:cNvSpPr>
            <p:nvPr/>
          </p:nvSpPr>
          <p:spPr bwMode="auto">
            <a:xfrm>
              <a:off x="6197835" y="5281677"/>
              <a:ext cx="2546464" cy="669882"/>
            </a:xfrm>
            <a:prstGeom prst="homePlate">
              <a:avLst>
                <a:gd name="adj" fmla="val 54788"/>
              </a:avLst>
            </a:prstGeom>
            <a:solidFill>
              <a:srgbClr val="CCCCFF">
                <a:alpha val="50000"/>
              </a:srgbClr>
            </a:solidFill>
            <a:ln w="9360">
              <a:solidFill>
                <a:srgbClr val="000000"/>
              </a:solidFill>
              <a:round/>
              <a:headEnd/>
              <a:tailEnd/>
            </a:ln>
            <a:effectLst>
              <a:outerShdw dist="50912" dir="2700000" algn="ctr" rotWithShape="0">
                <a:srgbClr val="C0C0C0">
                  <a:alpha val="50027"/>
                </a:srgbClr>
              </a:outerShdw>
            </a:effectLst>
          </p:spPr>
          <p:txBody>
            <a:bodyPr wrap="none" lIns="90000" tIns="45000" rIns="90000" bIns="45000" anchor="ctr"/>
            <a:lstStyle/>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zh-TW" dirty="0">
                  <a:solidFill>
                    <a:srgbClr val="00B0F0"/>
                  </a:solidFill>
                  <a:latin typeface="+mn-ea"/>
                  <a:ea typeface="+mn-ea"/>
                </a:rPr>
                <a:t>微網誌 </a:t>
              </a:r>
              <a:r>
                <a:rPr lang="en-US" sz="2000" dirty="0">
                  <a:solidFill>
                    <a:srgbClr val="00B0F0"/>
                  </a:solidFill>
                  <a:latin typeface="+mn-ea"/>
                  <a:ea typeface="+mn-ea"/>
                </a:rPr>
                <a:t>Twitter</a:t>
              </a:r>
            </a:p>
          </p:txBody>
        </p:sp>
        <p:sp>
          <p:nvSpPr>
            <p:cNvPr id="27" name="AutoShape 23"/>
            <p:cNvSpPr>
              <a:spLocks noChangeArrowheads="1"/>
            </p:cNvSpPr>
            <p:nvPr/>
          </p:nvSpPr>
          <p:spPr bwMode="auto">
            <a:xfrm>
              <a:off x="3840293" y="5281677"/>
              <a:ext cx="2546464" cy="669882"/>
            </a:xfrm>
            <a:prstGeom prst="homePlate">
              <a:avLst>
                <a:gd name="adj" fmla="val 54788"/>
              </a:avLst>
            </a:prstGeom>
            <a:solidFill>
              <a:srgbClr val="CCCCFF">
                <a:alpha val="50000"/>
              </a:srgbClr>
            </a:solidFill>
            <a:ln w="9360">
              <a:solidFill>
                <a:srgbClr val="000000"/>
              </a:solidFill>
              <a:round/>
              <a:headEnd/>
              <a:tailEnd/>
            </a:ln>
            <a:effectLst>
              <a:outerShdw dist="50912" dir="2700000" algn="ctr" rotWithShape="0">
                <a:srgbClr val="C0C0C0">
                  <a:alpha val="50027"/>
                </a:srgbClr>
              </a:outerShdw>
            </a:effectLst>
          </p:spPr>
          <p:txBody>
            <a:bodyPr wrap="none" lIns="90000" tIns="45000" rIns="90000" bIns="45000" anchor="ctr"/>
            <a:lstStyle/>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zh-TW" dirty="0">
                  <a:solidFill>
                    <a:srgbClr val="00B0F0"/>
                  </a:solidFill>
                  <a:latin typeface="+mn-ea"/>
                  <a:ea typeface="+mn-ea"/>
                </a:rPr>
                <a:t>部落格 </a:t>
              </a:r>
              <a:r>
                <a:rPr lang="en-US" sz="2000" dirty="0">
                  <a:solidFill>
                    <a:srgbClr val="00B0F0"/>
                  </a:solidFill>
                  <a:latin typeface="+mn-ea"/>
                  <a:ea typeface="+mn-ea"/>
                </a:rPr>
                <a:t>Blog</a:t>
              </a:r>
            </a:p>
          </p:txBody>
        </p:sp>
        <p:sp>
          <p:nvSpPr>
            <p:cNvPr id="28" name="AutoShape 24"/>
            <p:cNvSpPr>
              <a:spLocks noChangeArrowheads="1"/>
            </p:cNvSpPr>
            <p:nvPr/>
          </p:nvSpPr>
          <p:spPr bwMode="auto">
            <a:xfrm>
              <a:off x="1511325" y="5281677"/>
              <a:ext cx="2546464" cy="669882"/>
            </a:xfrm>
            <a:prstGeom prst="homePlate">
              <a:avLst>
                <a:gd name="adj" fmla="val 54788"/>
              </a:avLst>
            </a:prstGeom>
            <a:solidFill>
              <a:srgbClr val="CCCCFF">
                <a:alpha val="50000"/>
              </a:srgbClr>
            </a:solidFill>
            <a:ln w="9360">
              <a:solidFill>
                <a:srgbClr val="000000"/>
              </a:solidFill>
              <a:round/>
              <a:headEnd/>
              <a:tailEnd/>
            </a:ln>
            <a:effectLst>
              <a:outerShdw dist="50912" dir="2700000" algn="ctr" rotWithShape="0">
                <a:srgbClr val="C0C0C0">
                  <a:alpha val="50027"/>
                </a:srgbClr>
              </a:outerShdw>
            </a:effectLst>
          </p:spPr>
          <p:txBody>
            <a:bodyPr wrap="none" lIns="90000" tIns="45000" rIns="90000" bIns="45000" anchor="ctr"/>
            <a:lstStyle/>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zh-TW" altLang="en-US" sz="2000" dirty="0">
                  <a:solidFill>
                    <a:srgbClr val="00B0F0"/>
                  </a:solidFill>
                  <a:latin typeface="+mn-ea"/>
                  <a:ea typeface="+mn-ea"/>
                </a:rPr>
                <a:t>電子佈告欄</a:t>
              </a:r>
            </a:p>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US" sz="2000" dirty="0">
                  <a:solidFill>
                    <a:srgbClr val="00B0F0"/>
                  </a:solidFill>
                  <a:latin typeface="+mn-ea"/>
                  <a:ea typeface="+mn-ea"/>
                </a:rPr>
                <a:t>BBS</a:t>
              </a:r>
            </a:p>
          </p:txBody>
        </p:sp>
        <p:sp>
          <p:nvSpPr>
            <p:cNvPr id="29" name="AutoShape 25"/>
            <p:cNvSpPr>
              <a:spLocks noChangeArrowheads="1"/>
            </p:cNvSpPr>
            <p:nvPr/>
          </p:nvSpPr>
          <p:spPr bwMode="auto">
            <a:xfrm>
              <a:off x="285720" y="5281677"/>
              <a:ext cx="1412938" cy="669882"/>
            </a:xfrm>
            <a:prstGeom prst="homePlate">
              <a:avLst>
                <a:gd name="adj" fmla="val 52831"/>
              </a:avLst>
            </a:prstGeom>
            <a:solidFill>
              <a:srgbClr val="CCCCFF">
                <a:alpha val="50000"/>
              </a:srgbClr>
            </a:solidFill>
            <a:ln w="9360">
              <a:solidFill>
                <a:srgbClr val="000000"/>
              </a:solidFill>
              <a:round/>
              <a:headEnd/>
              <a:tailEnd/>
            </a:ln>
            <a:effectLst>
              <a:outerShdw dist="50912" dir="2700000" algn="ctr" rotWithShape="0">
                <a:srgbClr val="C0C0C0">
                  <a:alpha val="50027"/>
                </a:srgbClr>
              </a:outerShdw>
            </a:effectLst>
          </p:spPr>
          <p:txBody>
            <a:bodyPr wrap="none" lIns="90000" tIns="45000" rIns="90000" bIns="45000" anchor="ctr"/>
            <a:lstStyle/>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zh-TW" dirty="0">
                  <a:solidFill>
                    <a:srgbClr val="00B0F0"/>
                  </a:solidFill>
                  <a:latin typeface="+mn-ea"/>
                  <a:ea typeface="+mn-ea"/>
                </a:rPr>
                <a:t>佈告欄</a:t>
              </a:r>
            </a:p>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US" sz="1300" dirty="0">
                  <a:solidFill>
                    <a:srgbClr val="00B0F0"/>
                  </a:solidFill>
                  <a:latin typeface="+mn-ea"/>
                  <a:ea typeface="+mn-ea"/>
                </a:rPr>
                <a:t>Bullet Board</a:t>
              </a:r>
            </a:p>
          </p:txBody>
        </p:sp>
        <p:sp>
          <p:nvSpPr>
            <p:cNvPr id="30" name="AutoShape 26"/>
            <p:cNvSpPr>
              <a:spLocks noChangeArrowheads="1"/>
            </p:cNvSpPr>
            <p:nvPr/>
          </p:nvSpPr>
          <p:spPr bwMode="auto">
            <a:xfrm>
              <a:off x="3713287" y="1621134"/>
              <a:ext cx="5126267" cy="4379634"/>
            </a:xfrm>
            <a:prstGeom prst="roundRect">
              <a:avLst>
                <a:gd name="adj" fmla="val 7625"/>
              </a:avLst>
            </a:prstGeom>
            <a:noFill/>
            <a:ln w="72000">
              <a:solidFill>
                <a:srgbClr val="FF0000"/>
              </a:solidFill>
              <a:miter lim="800000"/>
              <a:headEnd/>
              <a:tailEnd/>
            </a:ln>
            <a:effectLst/>
          </p:spPr>
          <p:txBody>
            <a:bodyPr wrap="none" anchor="ctr"/>
            <a:lstStyle/>
            <a:p>
              <a:pPr>
                <a:defRPr/>
              </a:pPr>
              <a:endParaRPr lang="zh-TW" altLang="en-US">
                <a:latin typeface="+mn-ea"/>
                <a:ea typeface="+mn-ea"/>
              </a:endParaRPr>
            </a:p>
          </p:txBody>
        </p:sp>
      </p:grpSp>
      <p:sp>
        <p:nvSpPr>
          <p:cNvPr id="31" name="投影片編號版面配置區 30"/>
          <p:cNvSpPr>
            <a:spLocks noGrp="1"/>
          </p:cNvSpPr>
          <p:nvPr>
            <p:ph type="sldNum" sz="quarter" idx="12"/>
          </p:nvPr>
        </p:nvSpPr>
        <p:spPr/>
        <p:txBody>
          <a:bodyPr/>
          <a:lstStyle/>
          <a:p>
            <a:pPr>
              <a:defRPr/>
            </a:pPr>
            <a:fld id="{3CB9D5A4-A9DD-4C23-A5E6-1C67DC0A0C5F}" type="slidenum">
              <a:rPr lang="zh-TW" altLang="en-US" smtClean="0"/>
              <a:pPr>
                <a:defRPr/>
              </a:pPr>
              <a:t>17</a:t>
            </a:fld>
            <a:endParaRPr lang="zh-TW" altLang="en-US"/>
          </a:p>
        </p:txBody>
      </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標題 1"/>
          <p:cNvSpPr>
            <a:spLocks noGrp="1"/>
          </p:cNvSpPr>
          <p:nvPr>
            <p:ph type="title"/>
            <p:custDataLst>
              <p:tags r:id="rId2"/>
            </p:custDataLst>
          </p:nvPr>
        </p:nvSpPr>
        <p:spPr/>
        <p:txBody>
          <a:bodyPr/>
          <a:lstStyle/>
          <a:p>
            <a:r>
              <a:rPr lang="zh-TW" altLang="en-US" smtClean="0"/>
              <a:t>運算世界的分裂（雲＋端）</a:t>
            </a:r>
          </a:p>
        </p:txBody>
      </p:sp>
      <p:sp>
        <p:nvSpPr>
          <p:cNvPr id="49154" name="Line 1"/>
          <p:cNvSpPr>
            <a:spLocks noChangeShapeType="1"/>
          </p:cNvSpPr>
          <p:nvPr>
            <p:custDataLst>
              <p:tags r:id="rId3"/>
            </p:custDataLst>
          </p:nvPr>
        </p:nvSpPr>
        <p:spPr bwMode="auto">
          <a:xfrm flipH="1">
            <a:off x="484188" y="1619250"/>
            <a:ext cx="7942262" cy="4697413"/>
          </a:xfrm>
          <a:prstGeom prst="line">
            <a:avLst/>
          </a:prstGeom>
          <a:noFill/>
          <a:ln w="72000">
            <a:solidFill>
              <a:srgbClr val="000000"/>
            </a:solidFill>
            <a:prstDash val="sysDot"/>
            <a:round/>
            <a:headEnd/>
            <a:tailEnd/>
          </a:ln>
        </p:spPr>
        <p:txBody>
          <a:bodyPr lIns="82287" tIns="41143" rIns="82287" bIns="41143"/>
          <a:lstStyle/>
          <a:p>
            <a:endParaRPr lang="zh-TW" altLang="en-US"/>
          </a:p>
        </p:txBody>
      </p:sp>
      <p:pic>
        <p:nvPicPr>
          <p:cNvPr id="49155" name="Picture 3"/>
          <p:cNvPicPr>
            <a:picLocks noChangeAspect="1" noChangeArrowheads="1"/>
          </p:cNvPicPr>
          <p:nvPr>
            <p:custDataLst>
              <p:tags r:id="rId4"/>
            </p:custDataLst>
          </p:nvPr>
        </p:nvPicPr>
        <p:blipFill>
          <a:blip r:embed="rId23" cstate="print"/>
          <a:srcRect/>
          <a:stretch>
            <a:fillRect/>
          </a:stretch>
        </p:blipFill>
        <p:spPr bwMode="auto">
          <a:xfrm>
            <a:off x="214313" y="1500188"/>
            <a:ext cx="5538787" cy="2659062"/>
          </a:xfrm>
          <a:prstGeom prst="rect">
            <a:avLst/>
          </a:prstGeom>
          <a:noFill/>
          <a:ln w="9525">
            <a:noFill/>
            <a:round/>
            <a:headEnd/>
            <a:tailEnd/>
          </a:ln>
        </p:spPr>
      </p:pic>
      <p:sp>
        <p:nvSpPr>
          <p:cNvPr id="49156" name="Text Box 4"/>
          <p:cNvSpPr txBox="1">
            <a:spLocks noChangeArrowheads="1"/>
          </p:cNvSpPr>
          <p:nvPr>
            <p:custDataLst>
              <p:tags r:id="rId5"/>
            </p:custDataLst>
          </p:nvPr>
        </p:nvSpPr>
        <p:spPr bwMode="auto">
          <a:xfrm>
            <a:off x="3498850" y="2300288"/>
            <a:ext cx="1296988" cy="1398587"/>
          </a:xfrm>
          <a:prstGeom prst="rect">
            <a:avLst/>
          </a:prstGeom>
          <a:noFill/>
          <a:ln w="9525">
            <a:noFill/>
            <a:round/>
            <a:headEnd/>
            <a:tailEnd/>
          </a:ln>
        </p:spPr>
        <p:txBody>
          <a:bodyPr lIns="80991" tIns="40496" rIns="80991" bIns="40496"/>
          <a:lstStyle/>
          <a:p>
            <a:pPr>
              <a:tabLst>
                <a:tab pos="0" algn="l"/>
                <a:tab pos="401638" algn="l"/>
                <a:tab pos="806450" algn="l"/>
                <a:tab pos="1211263" algn="l"/>
                <a:tab pos="1614488" algn="l"/>
                <a:tab pos="2019300" algn="l"/>
                <a:tab pos="2424113" algn="l"/>
                <a:tab pos="2828925" algn="l"/>
                <a:tab pos="3232150" algn="l"/>
                <a:tab pos="3636963" algn="l"/>
                <a:tab pos="4041775" algn="l"/>
                <a:tab pos="4445000" algn="l"/>
                <a:tab pos="4849813" algn="l"/>
                <a:tab pos="5254625" algn="l"/>
                <a:tab pos="5657850" algn="l"/>
                <a:tab pos="6062663" algn="l"/>
                <a:tab pos="6467475" algn="l"/>
                <a:tab pos="6872288" algn="l"/>
                <a:tab pos="7275513" algn="l"/>
                <a:tab pos="7680325" algn="l"/>
                <a:tab pos="8085138" algn="l"/>
              </a:tabLst>
            </a:pPr>
            <a:r>
              <a:rPr lang="zh-TW" altLang="en-US" sz="8600">
                <a:solidFill>
                  <a:srgbClr val="280099"/>
                </a:solidFill>
                <a:latin typeface="AR PL UKai TW"/>
              </a:rPr>
              <a:t>雲</a:t>
            </a:r>
          </a:p>
        </p:txBody>
      </p:sp>
      <p:sp>
        <p:nvSpPr>
          <p:cNvPr id="49157" name="Text Box 5"/>
          <p:cNvSpPr txBox="1">
            <a:spLocks noChangeArrowheads="1"/>
          </p:cNvSpPr>
          <p:nvPr>
            <p:custDataLst>
              <p:tags r:id="rId6"/>
            </p:custDataLst>
          </p:nvPr>
        </p:nvSpPr>
        <p:spPr bwMode="auto">
          <a:xfrm>
            <a:off x="4989513" y="3692525"/>
            <a:ext cx="1296987" cy="1398588"/>
          </a:xfrm>
          <a:prstGeom prst="rect">
            <a:avLst/>
          </a:prstGeom>
          <a:noFill/>
          <a:ln w="9525">
            <a:noFill/>
            <a:round/>
            <a:headEnd/>
            <a:tailEnd/>
          </a:ln>
        </p:spPr>
        <p:txBody>
          <a:bodyPr lIns="80991" tIns="40496" rIns="80991" bIns="40496"/>
          <a:lstStyle/>
          <a:p>
            <a:pPr>
              <a:tabLst>
                <a:tab pos="0" algn="l"/>
                <a:tab pos="401638" algn="l"/>
                <a:tab pos="806450" algn="l"/>
                <a:tab pos="1211263" algn="l"/>
                <a:tab pos="1614488" algn="l"/>
                <a:tab pos="2019300" algn="l"/>
                <a:tab pos="2424113" algn="l"/>
                <a:tab pos="2828925" algn="l"/>
                <a:tab pos="3232150" algn="l"/>
                <a:tab pos="3636963" algn="l"/>
                <a:tab pos="4041775" algn="l"/>
                <a:tab pos="4445000" algn="l"/>
                <a:tab pos="4849813" algn="l"/>
                <a:tab pos="5254625" algn="l"/>
                <a:tab pos="5657850" algn="l"/>
                <a:tab pos="6062663" algn="l"/>
                <a:tab pos="6467475" algn="l"/>
                <a:tab pos="6872288" algn="l"/>
                <a:tab pos="7275513" algn="l"/>
                <a:tab pos="7680325" algn="l"/>
                <a:tab pos="8085138" algn="l"/>
              </a:tabLst>
            </a:pPr>
            <a:r>
              <a:rPr lang="zh-TW" altLang="en-US" sz="8600">
                <a:solidFill>
                  <a:srgbClr val="FF0000"/>
                </a:solidFill>
                <a:latin typeface="AR PL UKai TW"/>
              </a:rPr>
              <a:t>端</a:t>
            </a:r>
          </a:p>
        </p:txBody>
      </p:sp>
      <p:pic>
        <p:nvPicPr>
          <p:cNvPr id="49158" name="Picture 6"/>
          <p:cNvPicPr>
            <a:picLocks noChangeAspect="1" noChangeArrowheads="1"/>
          </p:cNvPicPr>
          <p:nvPr>
            <p:custDataLst>
              <p:tags r:id="rId7"/>
            </p:custDataLst>
          </p:nvPr>
        </p:nvPicPr>
        <p:blipFill>
          <a:blip r:embed="rId24" cstate="print"/>
          <a:srcRect/>
          <a:stretch>
            <a:fillRect/>
          </a:stretch>
        </p:blipFill>
        <p:spPr bwMode="auto">
          <a:xfrm>
            <a:off x="2457450" y="2487613"/>
            <a:ext cx="777875" cy="584200"/>
          </a:xfrm>
          <a:prstGeom prst="rect">
            <a:avLst/>
          </a:prstGeom>
          <a:noFill/>
          <a:ln w="9525">
            <a:noFill/>
            <a:round/>
            <a:headEnd/>
            <a:tailEnd/>
          </a:ln>
        </p:spPr>
      </p:pic>
      <p:pic>
        <p:nvPicPr>
          <p:cNvPr id="49159" name="Picture 7"/>
          <p:cNvPicPr>
            <a:picLocks noChangeAspect="1" noChangeArrowheads="1"/>
          </p:cNvPicPr>
          <p:nvPr>
            <p:custDataLst>
              <p:tags r:id="rId8"/>
            </p:custDataLst>
          </p:nvPr>
        </p:nvPicPr>
        <p:blipFill>
          <a:blip r:embed="rId25" cstate="print"/>
          <a:srcRect/>
          <a:stretch>
            <a:fillRect/>
          </a:stretch>
        </p:blipFill>
        <p:spPr bwMode="auto">
          <a:xfrm>
            <a:off x="1839913" y="3038475"/>
            <a:ext cx="585787" cy="584200"/>
          </a:xfrm>
          <a:prstGeom prst="rect">
            <a:avLst/>
          </a:prstGeom>
          <a:noFill/>
          <a:ln w="9525">
            <a:noFill/>
            <a:round/>
            <a:headEnd/>
            <a:tailEnd/>
          </a:ln>
        </p:spPr>
      </p:pic>
      <p:pic>
        <p:nvPicPr>
          <p:cNvPr id="49160" name="Picture 8"/>
          <p:cNvPicPr>
            <a:picLocks noChangeAspect="1" noChangeArrowheads="1"/>
          </p:cNvPicPr>
          <p:nvPr>
            <p:custDataLst>
              <p:tags r:id="rId9"/>
            </p:custDataLst>
          </p:nvPr>
        </p:nvPicPr>
        <p:blipFill>
          <a:blip r:embed="rId26" cstate="print"/>
          <a:srcRect/>
          <a:stretch>
            <a:fillRect/>
          </a:stretch>
        </p:blipFill>
        <p:spPr bwMode="auto">
          <a:xfrm>
            <a:off x="1038225" y="2590800"/>
            <a:ext cx="809625" cy="422275"/>
          </a:xfrm>
          <a:prstGeom prst="rect">
            <a:avLst/>
          </a:prstGeom>
          <a:noFill/>
          <a:ln w="9525">
            <a:noFill/>
            <a:round/>
            <a:headEnd/>
            <a:tailEnd/>
          </a:ln>
        </p:spPr>
      </p:pic>
      <p:pic>
        <p:nvPicPr>
          <p:cNvPr id="49161" name="Picture 9"/>
          <p:cNvPicPr>
            <a:picLocks noChangeAspect="1" noChangeArrowheads="1"/>
          </p:cNvPicPr>
          <p:nvPr>
            <p:custDataLst>
              <p:tags r:id="rId10"/>
            </p:custDataLst>
          </p:nvPr>
        </p:nvPicPr>
        <p:blipFill>
          <a:blip r:embed="rId27" cstate="print"/>
          <a:srcRect/>
          <a:stretch>
            <a:fillRect/>
          </a:stretch>
        </p:blipFill>
        <p:spPr bwMode="auto">
          <a:xfrm>
            <a:off x="1295400" y="2039938"/>
            <a:ext cx="2365375" cy="357187"/>
          </a:xfrm>
          <a:prstGeom prst="rect">
            <a:avLst/>
          </a:prstGeom>
          <a:noFill/>
          <a:ln w="9525">
            <a:noFill/>
            <a:round/>
            <a:headEnd/>
            <a:tailEnd/>
          </a:ln>
        </p:spPr>
      </p:pic>
      <p:pic>
        <p:nvPicPr>
          <p:cNvPr id="49162" name="Picture 10"/>
          <p:cNvPicPr>
            <a:picLocks noChangeAspect="1" noChangeArrowheads="1"/>
          </p:cNvPicPr>
          <p:nvPr>
            <p:custDataLst>
              <p:tags r:id="rId11"/>
            </p:custDataLst>
          </p:nvPr>
        </p:nvPicPr>
        <p:blipFill>
          <a:blip r:embed="rId28" cstate="print"/>
          <a:srcRect/>
          <a:stretch>
            <a:fillRect/>
          </a:stretch>
        </p:blipFill>
        <p:spPr bwMode="auto">
          <a:xfrm>
            <a:off x="7712075" y="2590800"/>
            <a:ext cx="1295400" cy="989013"/>
          </a:xfrm>
          <a:prstGeom prst="rect">
            <a:avLst/>
          </a:prstGeom>
          <a:noFill/>
          <a:ln w="9525">
            <a:noFill/>
            <a:round/>
            <a:headEnd/>
            <a:tailEnd/>
          </a:ln>
        </p:spPr>
      </p:pic>
      <p:pic>
        <p:nvPicPr>
          <p:cNvPr id="49163" name="Picture 11"/>
          <p:cNvPicPr>
            <a:picLocks noChangeAspect="1" noChangeArrowheads="1"/>
          </p:cNvPicPr>
          <p:nvPr>
            <p:custDataLst>
              <p:tags r:id="rId12"/>
            </p:custDataLst>
          </p:nvPr>
        </p:nvPicPr>
        <p:blipFill>
          <a:blip r:embed="rId29" cstate="print"/>
          <a:srcRect/>
          <a:stretch>
            <a:fillRect/>
          </a:stretch>
        </p:blipFill>
        <p:spPr bwMode="auto">
          <a:xfrm>
            <a:off x="3603625" y="5311775"/>
            <a:ext cx="2390775" cy="1393825"/>
          </a:xfrm>
          <a:prstGeom prst="rect">
            <a:avLst/>
          </a:prstGeom>
          <a:noFill/>
          <a:ln w="9525">
            <a:noFill/>
            <a:round/>
            <a:headEnd/>
            <a:tailEnd/>
          </a:ln>
        </p:spPr>
      </p:pic>
      <p:pic>
        <p:nvPicPr>
          <p:cNvPr id="49164" name="Picture 12"/>
          <p:cNvPicPr>
            <a:picLocks noChangeAspect="1" noChangeArrowheads="1"/>
          </p:cNvPicPr>
          <p:nvPr>
            <p:custDataLst>
              <p:tags r:id="rId13"/>
            </p:custDataLst>
          </p:nvPr>
        </p:nvPicPr>
        <p:blipFill>
          <a:blip r:embed="rId30" cstate="print"/>
          <a:srcRect/>
          <a:stretch>
            <a:fillRect/>
          </a:stretch>
        </p:blipFill>
        <p:spPr bwMode="auto">
          <a:xfrm>
            <a:off x="3662363" y="5021263"/>
            <a:ext cx="1263650" cy="1165225"/>
          </a:xfrm>
          <a:prstGeom prst="rect">
            <a:avLst/>
          </a:prstGeom>
          <a:noFill/>
          <a:ln w="9525">
            <a:noFill/>
            <a:round/>
            <a:headEnd/>
            <a:tailEnd/>
          </a:ln>
        </p:spPr>
      </p:pic>
      <p:pic>
        <p:nvPicPr>
          <p:cNvPr id="49165" name="Picture 13"/>
          <p:cNvPicPr>
            <a:picLocks noChangeAspect="1" noChangeArrowheads="1"/>
          </p:cNvPicPr>
          <p:nvPr>
            <p:custDataLst>
              <p:tags r:id="rId14"/>
            </p:custDataLst>
          </p:nvPr>
        </p:nvPicPr>
        <p:blipFill>
          <a:blip r:embed="rId31" cstate="print"/>
          <a:srcRect/>
          <a:stretch>
            <a:fillRect/>
          </a:stretch>
        </p:blipFill>
        <p:spPr bwMode="auto">
          <a:xfrm>
            <a:off x="7259638" y="3946525"/>
            <a:ext cx="1228725" cy="523875"/>
          </a:xfrm>
          <a:prstGeom prst="rect">
            <a:avLst/>
          </a:prstGeom>
          <a:noFill/>
          <a:ln w="9525">
            <a:noFill/>
            <a:round/>
            <a:headEnd/>
            <a:tailEnd/>
          </a:ln>
        </p:spPr>
      </p:pic>
      <p:pic>
        <p:nvPicPr>
          <p:cNvPr id="49166" name="Picture 14"/>
          <p:cNvPicPr>
            <a:picLocks noChangeAspect="1" noChangeArrowheads="1"/>
          </p:cNvPicPr>
          <p:nvPr>
            <p:custDataLst>
              <p:tags r:id="rId15"/>
            </p:custDataLst>
          </p:nvPr>
        </p:nvPicPr>
        <p:blipFill>
          <a:blip r:embed="rId32" cstate="print"/>
          <a:srcRect/>
          <a:stretch>
            <a:fillRect/>
          </a:stretch>
        </p:blipFill>
        <p:spPr bwMode="auto">
          <a:xfrm>
            <a:off x="8101013" y="4598988"/>
            <a:ext cx="649287" cy="649287"/>
          </a:xfrm>
          <a:prstGeom prst="rect">
            <a:avLst/>
          </a:prstGeom>
          <a:noFill/>
          <a:ln w="9525">
            <a:noFill/>
            <a:round/>
            <a:headEnd/>
            <a:tailEnd/>
          </a:ln>
        </p:spPr>
      </p:pic>
      <p:pic>
        <p:nvPicPr>
          <p:cNvPr id="49167" name="Picture 15"/>
          <p:cNvPicPr>
            <a:picLocks noChangeAspect="1" noChangeArrowheads="1"/>
          </p:cNvPicPr>
          <p:nvPr>
            <p:custDataLst>
              <p:tags r:id="rId16"/>
            </p:custDataLst>
          </p:nvPr>
        </p:nvPicPr>
        <p:blipFill>
          <a:blip r:embed="rId33" cstate="print"/>
          <a:srcRect/>
          <a:stretch>
            <a:fillRect/>
          </a:stretch>
        </p:blipFill>
        <p:spPr bwMode="auto">
          <a:xfrm>
            <a:off x="2106613" y="5507038"/>
            <a:ext cx="1371600" cy="1028700"/>
          </a:xfrm>
          <a:prstGeom prst="rect">
            <a:avLst/>
          </a:prstGeom>
          <a:noFill/>
          <a:ln w="9525">
            <a:noFill/>
            <a:round/>
            <a:headEnd/>
            <a:tailEnd/>
          </a:ln>
        </p:spPr>
      </p:pic>
      <p:pic>
        <p:nvPicPr>
          <p:cNvPr id="49168" name="Picture 16"/>
          <p:cNvPicPr>
            <a:picLocks noChangeAspect="1" noChangeArrowheads="1"/>
          </p:cNvPicPr>
          <p:nvPr>
            <p:custDataLst>
              <p:tags r:id="rId17"/>
            </p:custDataLst>
          </p:nvPr>
        </p:nvPicPr>
        <p:blipFill>
          <a:blip r:embed="rId34" cstate="print"/>
          <a:srcRect/>
          <a:stretch>
            <a:fillRect/>
          </a:stretch>
        </p:blipFill>
        <p:spPr bwMode="auto">
          <a:xfrm>
            <a:off x="6675438" y="2493963"/>
            <a:ext cx="1120775" cy="1295400"/>
          </a:xfrm>
          <a:prstGeom prst="rect">
            <a:avLst/>
          </a:prstGeom>
          <a:noFill/>
          <a:ln w="9525">
            <a:noFill/>
            <a:round/>
            <a:headEnd/>
            <a:tailEnd/>
          </a:ln>
        </p:spPr>
      </p:pic>
      <p:pic>
        <p:nvPicPr>
          <p:cNvPr id="49169" name="Picture 17"/>
          <p:cNvPicPr>
            <a:picLocks noChangeAspect="1" noChangeArrowheads="1"/>
          </p:cNvPicPr>
          <p:nvPr>
            <p:custDataLst>
              <p:tags r:id="rId18"/>
            </p:custDataLst>
          </p:nvPr>
        </p:nvPicPr>
        <p:blipFill>
          <a:blip r:embed="rId35" cstate="print"/>
          <a:srcRect/>
          <a:stretch>
            <a:fillRect/>
          </a:stretch>
        </p:blipFill>
        <p:spPr bwMode="auto">
          <a:xfrm>
            <a:off x="2681288" y="3354388"/>
            <a:ext cx="887412" cy="323850"/>
          </a:xfrm>
          <a:prstGeom prst="rect">
            <a:avLst/>
          </a:prstGeom>
          <a:noFill/>
          <a:ln w="9525">
            <a:noFill/>
            <a:round/>
            <a:headEnd/>
            <a:tailEnd/>
          </a:ln>
        </p:spPr>
      </p:pic>
      <p:sp>
        <p:nvSpPr>
          <p:cNvPr id="49170" name="Oval 18"/>
          <p:cNvSpPr>
            <a:spLocks noChangeArrowheads="1"/>
          </p:cNvSpPr>
          <p:nvPr>
            <p:custDataLst>
              <p:tags r:id="rId19"/>
            </p:custDataLst>
          </p:nvPr>
        </p:nvSpPr>
        <p:spPr bwMode="auto">
          <a:xfrm>
            <a:off x="33338" y="3856038"/>
            <a:ext cx="2657475" cy="1455737"/>
          </a:xfrm>
          <a:prstGeom prst="ellipse">
            <a:avLst/>
          </a:prstGeom>
          <a:solidFill>
            <a:srgbClr val="E6FF00">
              <a:alpha val="29803"/>
            </a:srgbClr>
          </a:solidFill>
          <a:ln w="9525">
            <a:noFill/>
            <a:round/>
            <a:headEnd/>
            <a:tailEnd/>
          </a:ln>
        </p:spPr>
        <p:txBody>
          <a:bodyPr wrap="none" lIns="0" tIns="0" rIns="0" bIns="0" anchor="ctr" anchorCtr="1"/>
          <a:lstStyle/>
          <a:p>
            <a:pPr algn="ctr">
              <a:tabLst>
                <a:tab pos="0" algn="l"/>
                <a:tab pos="401638" algn="l"/>
                <a:tab pos="806450" algn="l"/>
                <a:tab pos="1211263" algn="l"/>
                <a:tab pos="1614488" algn="l"/>
                <a:tab pos="2019300" algn="l"/>
                <a:tab pos="2424113" algn="l"/>
                <a:tab pos="2828925" algn="l"/>
                <a:tab pos="3232150" algn="l"/>
                <a:tab pos="3636963" algn="l"/>
                <a:tab pos="4041775" algn="l"/>
                <a:tab pos="4445000" algn="l"/>
                <a:tab pos="4849813" algn="l"/>
                <a:tab pos="5254625" algn="l"/>
                <a:tab pos="5657850" algn="l"/>
                <a:tab pos="6062663" algn="l"/>
                <a:tab pos="6467475" algn="l"/>
                <a:tab pos="6872288" algn="l"/>
                <a:tab pos="7275513" algn="l"/>
                <a:tab pos="7680325" algn="l"/>
                <a:tab pos="8085138" algn="l"/>
              </a:tabLst>
            </a:pPr>
            <a:r>
              <a:rPr lang="zh-TW" altLang="en-US" sz="2300">
                <a:solidFill>
                  <a:srgbClr val="0070C0"/>
                </a:solidFill>
                <a:latin typeface="Arial Black" pitchFamily="34" charset="0"/>
                <a:ea typeface="標楷體" pitchFamily="65" charset="-120"/>
              </a:rPr>
              <a:t>集中化、</a:t>
            </a:r>
            <a:endParaRPr lang="en-US" altLang="zh-TW" sz="2300">
              <a:solidFill>
                <a:srgbClr val="0070C0"/>
              </a:solidFill>
              <a:latin typeface="Arial Black" pitchFamily="34" charset="0"/>
              <a:ea typeface="標楷體" pitchFamily="65" charset="-120"/>
            </a:endParaRPr>
          </a:p>
          <a:p>
            <a:pPr algn="ctr">
              <a:tabLst>
                <a:tab pos="0" algn="l"/>
                <a:tab pos="401638" algn="l"/>
                <a:tab pos="806450" algn="l"/>
                <a:tab pos="1211263" algn="l"/>
                <a:tab pos="1614488" algn="l"/>
                <a:tab pos="2019300" algn="l"/>
                <a:tab pos="2424113" algn="l"/>
                <a:tab pos="2828925" algn="l"/>
                <a:tab pos="3232150" algn="l"/>
                <a:tab pos="3636963" algn="l"/>
                <a:tab pos="4041775" algn="l"/>
                <a:tab pos="4445000" algn="l"/>
                <a:tab pos="4849813" algn="l"/>
                <a:tab pos="5254625" algn="l"/>
                <a:tab pos="5657850" algn="l"/>
                <a:tab pos="6062663" algn="l"/>
                <a:tab pos="6467475" algn="l"/>
                <a:tab pos="6872288" algn="l"/>
                <a:tab pos="7275513" algn="l"/>
                <a:tab pos="7680325" algn="l"/>
                <a:tab pos="8085138" algn="l"/>
              </a:tabLst>
            </a:pPr>
            <a:r>
              <a:rPr lang="zh-TW" altLang="en-US" sz="2300">
                <a:solidFill>
                  <a:srgbClr val="0070C0"/>
                </a:solidFill>
                <a:latin typeface="Arial Black" pitchFamily="34" charset="0"/>
                <a:ea typeface="標楷體" pitchFamily="65" charset="-120"/>
              </a:rPr>
              <a:t>負責主要運算</a:t>
            </a:r>
            <a:endParaRPr lang="en-US" altLang="zh-TW" sz="2300">
              <a:solidFill>
                <a:srgbClr val="0070C0"/>
              </a:solidFill>
              <a:latin typeface="Arial Black" pitchFamily="34" charset="0"/>
              <a:ea typeface="標楷體" pitchFamily="65" charset="-120"/>
            </a:endParaRPr>
          </a:p>
          <a:p>
            <a:pPr algn="ctr">
              <a:tabLst>
                <a:tab pos="0" algn="l"/>
                <a:tab pos="401638" algn="l"/>
                <a:tab pos="806450" algn="l"/>
                <a:tab pos="1211263" algn="l"/>
                <a:tab pos="1614488" algn="l"/>
                <a:tab pos="2019300" algn="l"/>
                <a:tab pos="2424113" algn="l"/>
                <a:tab pos="2828925" algn="l"/>
                <a:tab pos="3232150" algn="l"/>
                <a:tab pos="3636963" algn="l"/>
                <a:tab pos="4041775" algn="l"/>
                <a:tab pos="4445000" algn="l"/>
                <a:tab pos="4849813" algn="l"/>
                <a:tab pos="5254625" algn="l"/>
                <a:tab pos="5657850" algn="l"/>
                <a:tab pos="6062663" algn="l"/>
                <a:tab pos="6467475" algn="l"/>
                <a:tab pos="6872288" algn="l"/>
                <a:tab pos="7275513" algn="l"/>
                <a:tab pos="7680325" algn="l"/>
                <a:tab pos="8085138" algn="l"/>
              </a:tabLst>
            </a:pPr>
            <a:r>
              <a:rPr lang="zh-TW" altLang="en-US" sz="2300">
                <a:solidFill>
                  <a:srgbClr val="0070C0"/>
                </a:solidFill>
                <a:latin typeface="Arial Black" pitchFamily="34" charset="0"/>
                <a:ea typeface="標楷體" pitchFamily="65" charset="-120"/>
              </a:rPr>
              <a:t>及各種服務</a:t>
            </a:r>
            <a:endParaRPr lang="en-US" sz="2300">
              <a:solidFill>
                <a:srgbClr val="0070C0"/>
              </a:solidFill>
              <a:latin typeface="Arial Black" pitchFamily="34" charset="0"/>
              <a:ea typeface="標楷體" pitchFamily="65" charset="-120"/>
            </a:endParaRPr>
          </a:p>
        </p:txBody>
      </p:sp>
      <p:sp>
        <p:nvSpPr>
          <p:cNvPr id="49171" name="Oval 19"/>
          <p:cNvSpPr>
            <a:spLocks noChangeArrowheads="1"/>
          </p:cNvSpPr>
          <p:nvPr>
            <p:custDataLst>
              <p:tags r:id="rId20"/>
            </p:custDataLst>
          </p:nvPr>
        </p:nvSpPr>
        <p:spPr bwMode="auto">
          <a:xfrm>
            <a:off x="6143625" y="5311775"/>
            <a:ext cx="2657475" cy="1457325"/>
          </a:xfrm>
          <a:prstGeom prst="ellipse">
            <a:avLst/>
          </a:prstGeom>
          <a:solidFill>
            <a:srgbClr val="FFCCFF">
              <a:alpha val="29803"/>
            </a:srgbClr>
          </a:solidFill>
          <a:ln w="9525">
            <a:noFill/>
            <a:round/>
            <a:headEnd/>
            <a:tailEnd/>
          </a:ln>
        </p:spPr>
        <p:txBody>
          <a:bodyPr wrap="none" lIns="0" tIns="0" rIns="0" bIns="0" anchor="ctr" anchorCtr="1"/>
          <a:lstStyle/>
          <a:p>
            <a:pPr algn="ctr">
              <a:tabLst>
                <a:tab pos="0" algn="l"/>
                <a:tab pos="401638" algn="l"/>
                <a:tab pos="806450" algn="l"/>
                <a:tab pos="1211263" algn="l"/>
                <a:tab pos="1614488" algn="l"/>
                <a:tab pos="2019300" algn="l"/>
                <a:tab pos="2424113" algn="l"/>
                <a:tab pos="2828925" algn="l"/>
                <a:tab pos="3232150" algn="l"/>
                <a:tab pos="3636963" algn="l"/>
                <a:tab pos="4041775" algn="l"/>
                <a:tab pos="4445000" algn="l"/>
                <a:tab pos="4849813" algn="l"/>
                <a:tab pos="5254625" algn="l"/>
                <a:tab pos="5657850" algn="l"/>
                <a:tab pos="6062663" algn="l"/>
                <a:tab pos="6467475" algn="l"/>
                <a:tab pos="6872288" algn="l"/>
                <a:tab pos="7275513" algn="l"/>
                <a:tab pos="7680325" algn="l"/>
                <a:tab pos="8085138" algn="l"/>
              </a:tabLst>
            </a:pPr>
            <a:r>
              <a:rPr lang="zh-TW" altLang="en-US" sz="2300">
                <a:solidFill>
                  <a:srgbClr val="FF0000"/>
                </a:solidFill>
                <a:latin typeface="Arial Black" pitchFamily="34" charset="0"/>
                <a:ea typeface="標楷體" pitchFamily="65" charset="-120"/>
              </a:rPr>
              <a:t>多元化、</a:t>
            </a:r>
            <a:endParaRPr lang="en-US" altLang="zh-TW" sz="2300">
              <a:solidFill>
                <a:srgbClr val="FF0000"/>
              </a:solidFill>
              <a:latin typeface="Arial Black" pitchFamily="34" charset="0"/>
              <a:ea typeface="標楷體" pitchFamily="65" charset="-120"/>
            </a:endParaRPr>
          </a:p>
          <a:p>
            <a:pPr algn="ctr">
              <a:tabLst>
                <a:tab pos="0" algn="l"/>
                <a:tab pos="401638" algn="l"/>
                <a:tab pos="806450" algn="l"/>
                <a:tab pos="1211263" algn="l"/>
                <a:tab pos="1614488" algn="l"/>
                <a:tab pos="2019300" algn="l"/>
                <a:tab pos="2424113" algn="l"/>
                <a:tab pos="2828925" algn="l"/>
                <a:tab pos="3232150" algn="l"/>
                <a:tab pos="3636963" algn="l"/>
                <a:tab pos="4041775" algn="l"/>
                <a:tab pos="4445000" algn="l"/>
                <a:tab pos="4849813" algn="l"/>
                <a:tab pos="5254625" algn="l"/>
                <a:tab pos="5657850" algn="l"/>
                <a:tab pos="6062663" algn="l"/>
                <a:tab pos="6467475" algn="l"/>
                <a:tab pos="6872288" algn="l"/>
                <a:tab pos="7275513" algn="l"/>
                <a:tab pos="7680325" algn="l"/>
                <a:tab pos="8085138" algn="l"/>
              </a:tabLst>
            </a:pPr>
            <a:r>
              <a:rPr lang="zh-TW" altLang="en-US" sz="2300">
                <a:solidFill>
                  <a:srgbClr val="FF0000"/>
                </a:solidFill>
                <a:latin typeface="Arial Black" pitchFamily="34" charset="0"/>
                <a:ea typeface="標楷體" pitchFamily="65" charset="-120"/>
              </a:rPr>
              <a:t>負責介面操作</a:t>
            </a:r>
            <a:endParaRPr lang="en-US" altLang="zh-TW" sz="2300">
              <a:solidFill>
                <a:srgbClr val="FF0000"/>
              </a:solidFill>
              <a:latin typeface="Arial Black" pitchFamily="34" charset="0"/>
              <a:ea typeface="標楷體" pitchFamily="65" charset="-120"/>
            </a:endParaRPr>
          </a:p>
          <a:p>
            <a:pPr algn="ctr">
              <a:tabLst>
                <a:tab pos="0" algn="l"/>
                <a:tab pos="401638" algn="l"/>
                <a:tab pos="806450" algn="l"/>
                <a:tab pos="1211263" algn="l"/>
                <a:tab pos="1614488" algn="l"/>
                <a:tab pos="2019300" algn="l"/>
                <a:tab pos="2424113" algn="l"/>
                <a:tab pos="2828925" algn="l"/>
                <a:tab pos="3232150" algn="l"/>
                <a:tab pos="3636963" algn="l"/>
                <a:tab pos="4041775" algn="l"/>
                <a:tab pos="4445000" algn="l"/>
                <a:tab pos="4849813" algn="l"/>
                <a:tab pos="5254625" algn="l"/>
                <a:tab pos="5657850" algn="l"/>
                <a:tab pos="6062663" algn="l"/>
                <a:tab pos="6467475" algn="l"/>
                <a:tab pos="6872288" algn="l"/>
                <a:tab pos="7275513" algn="l"/>
                <a:tab pos="7680325" algn="l"/>
                <a:tab pos="8085138" algn="l"/>
              </a:tabLst>
            </a:pPr>
            <a:r>
              <a:rPr lang="zh-TW" altLang="en-US" sz="2300">
                <a:solidFill>
                  <a:srgbClr val="FF0000"/>
                </a:solidFill>
                <a:latin typeface="Arial Black" pitchFamily="34" charset="0"/>
                <a:ea typeface="標楷體" pitchFamily="65" charset="-120"/>
              </a:rPr>
              <a:t>及資料輸入</a:t>
            </a:r>
            <a:endParaRPr lang="en-US" sz="2300">
              <a:solidFill>
                <a:srgbClr val="FF0000"/>
              </a:solidFill>
              <a:latin typeface="Arial Black" pitchFamily="34" charset="0"/>
              <a:ea typeface="標楷體" pitchFamily="65" charset="-120"/>
            </a:endParaRPr>
          </a:p>
        </p:txBody>
      </p:sp>
      <p:pic>
        <p:nvPicPr>
          <p:cNvPr id="49172" name="Picture 20"/>
          <p:cNvPicPr>
            <a:picLocks noChangeAspect="1" noChangeArrowheads="1"/>
          </p:cNvPicPr>
          <p:nvPr>
            <p:custDataLst>
              <p:tags r:id="rId21"/>
            </p:custDataLst>
          </p:nvPr>
        </p:nvPicPr>
        <p:blipFill>
          <a:blip r:embed="rId36" cstate="print"/>
          <a:srcRect/>
          <a:stretch>
            <a:fillRect/>
          </a:stretch>
        </p:blipFill>
        <p:spPr bwMode="auto">
          <a:xfrm>
            <a:off x="6383338" y="4405313"/>
            <a:ext cx="1295400" cy="863600"/>
          </a:xfrm>
          <a:prstGeom prst="rect">
            <a:avLst/>
          </a:prstGeom>
          <a:noFill/>
          <a:ln w="9525">
            <a:noFill/>
            <a:round/>
            <a:headEnd/>
            <a:tailEnd/>
          </a:ln>
        </p:spPr>
      </p:pic>
      <p:sp>
        <p:nvSpPr>
          <p:cNvPr id="22" name="投影片編號版面配置區 21"/>
          <p:cNvSpPr>
            <a:spLocks noGrp="1"/>
          </p:cNvSpPr>
          <p:nvPr>
            <p:ph type="sldNum" sz="quarter" idx="12"/>
          </p:nvPr>
        </p:nvSpPr>
        <p:spPr/>
        <p:txBody>
          <a:bodyPr/>
          <a:lstStyle/>
          <a:p>
            <a:pPr>
              <a:defRPr/>
            </a:pPr>
            <a:fld id="{3CB9D5A4-A9DD-4C23-A5E6-1C67DC0A0C5F}" type="slidenum">
              <a:rPr lang="zh-TW" altLang="en-US" smtClean="0"/>
              <a:pPr>
                <a:defRPr/>
              </a:pPr>
              <a:t>18</a:t>
            </a:fld>
            <a:endParaRPr lang="zh-TW" altLang="en-US"/>
          </a:p>
        </p:txBody>
      </p:sp>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標題 1"/>
          <p:cNvSpPr>
            <a:spLocks noGrp="1"/>
          </p:cNvSpPr>
          <p:nvPr>
            <p:ph type="title"/>
            <p:custDataLst>
              <p:tags r:id="rId2"/>
            </p:custDataLst>
          </p:nvPr>
        </p:nvSpPr>
        <p:spPr/>
        <p:txBody>
          <a:bodyPr>
            <a:normAutofit fontScale="90000"/>
          </a:bodyPr>
          <a:lstStyle/>
          <a:p>
            <a:r>
              <a:rPr lang="zh-TW" altLang="en-US" smtClean="0"/>
              <a:t>「端」的成長驅動「雲」的需求</a:t>
            </a:r>
          </a:p>
        </p:txBody>
      </p:sp>
      <p:grpSp>
        <p:nvGrpSpPr>
          <p:cNvPr id="50178" name="Group 1"/>
          <p:cNvGrpSpPr>
            <a:grpSpLocks/>
          </p:cNvGrpSpPr>
          <p:nvPr>
            <p:custDataLst>
              <p:tags r:id="rId3"/>
            </p:custDataLst>
          </p:nvPr>
        </p:nvGrpSpPr>
        <p:grpSpPr bwMode="auto">
          <a:xfrm>
            <a:off x="355600" y="1428750"/>
            <a:ext cx="8434388" cy="5154613"/>
            <a:chOff x="249" y="816"/>
            <a:chExt cx="5902" cy="3793"/>
          </a:xfrm>
        </p:grpSpPr>
        <p:pic>
          <p:nvPicPr>
            <p:cNvPr id="50179" name="Picture 2"/>
            <p:cNvPicPr>
              <a:picLocks noChangeAspect="1" noChangeArrowheads="1"/>
            </p:cNvPicPr>
            <p:nvPr/>
          </p:nvPicPr>
          <p:blipFill>
            <a:blip r:embed="rId5" cstate="print"/>
            <a:srcRect/>
            <a:stretch>
              <a:fillRect/>
            </a:stretch>
          </p:blipFill>
          <p:spPr bwMode="auto">
            <a:xfrm>
              <a:off x="551" y="1157"/>
              <a:ext cx="2151" cy="1893"/>
            </a:xfrm>
            <a:prstGeom prst="rect">
              <a:avLst/>
            </a:prstGeom>
            <a:noFill/>
            <a:ln w="9525">
              <a:noFill/>
              <a:round/>
              <a:headEnd/>
              <a:tailEnd/>
            </a:ln>
          </p:spPr>
        </p:pic>
        <p:pic>
          <p:nvPicPr>
            <p:cNvPr id="50180" name="Picture 3"/>
            <p:cNvPicPr>
              <a:picLocks noChangeAspect="1" noChangeArrowheads="1"/>
            </p:cNvPicPr>
            <p:nvPr/>
          </p:nvPicPr>
          <p:blipFill>
            <a:blip r:embed="rId5" cstate="print"/>
            <a:srcRect/>
            <a:stretch>
              <a:fillRect/>
            </a:stretch>
          </p:blipFill>
          <p:spPr bwMode="auto">
            <a:xfrm>
              <a:off x="2057" y="816"/>
              <a:ext cx="2151" cy="1893"/>
            </a:xfrm>
            <a:prstGeom prst="rect">
              <a:avLst/>
            </a:prstGeom>
            <a:noFill/>
            <a:ln w="9525">
              <a:noFill/>
              <a:round/>
              <a:headEnd/>
              <a:tailEnd/>
            </a:ln>
          </p:spPr>
        </p:pic>
        <p:pic>
          <p:nvPicPr>
            <p:cNvPr id="50181" name="Picture 4"/>
            <p:cNvPicPr>
              <a:picLocks noChangeAspect="1" noChangeArrowheads="1"/>
            </p:cNvPicPr>
            <p:nvPr/>
          </p:nvPicPr>
          <p:blipFill>
            <a:blip r:embed="rId5" cstate="print"/>
            <a:srcRect/>
            <a:stretch>
              <a:fillRect/>
            </a:stretch>
          </p:blipFill>
          <p:spPr bwMode="auto">
            <a:xfrm>
              <a:off x="3628" y="1138"/>
              <a:ext cx="2151" cy="1893"/>
            </a:xfrm>
            <a:prstGeom prst="rect">
              <a:avLst/>
            </a:prstGeom>
            <a:noFill/>
            <a:ln w="9525">
              <a:noFill/>
              <a:round/>
              <a:headEnd/>
              <a:tailEnd/>
            </a:ln>
          </p:spPr>
        </p:pic>
        <p:pic>
          <p:nvPicPr>
            <p:cNvPr id="50182" name="Picture 5"/>
            <p:cNvPicPr>
              <a:picLocks noChangeAspect="1" noChangeArrowheads="1"/>
            </p:cNvPicPr>
            <p:nvPr/>
          </p:nvPicPr>
          <p:blipFill>
            <a:blip r:embed="rId6" cstate="print"/>
            <a:srcRect/>
            <a:stretch>
              <a:fillRect/>
            </a:stretch>
          </p:blipFill>
          <p:spPr bwMode="auto">
            <a:xfrm>
              <a:off x="1343" y="3628"/>
              <a:ext cx="1060" cy="731"/>
            </a:xfrm>
            <a:prstGeom prst="rect">
              <a:avLst/>
            </a:prstGeom>
            <a:noFill/>
            <a:ln w="9525">
              <a:noFill/>
              <a:round/>
              <a:headEnd/>
              <a:tailEnd/>
            </a:ln>
          </p:spPr>
        </p:pic>
        <p:pic>
          <p:nvPicPr>
            <p:cNvPr id="50183" name="Picture 6"/>
            <p:cNvPicPr>
              <a:picLocks noChangeAspect="1" noChangeArrowheads="1"/>
            </p:cNvPicPr>
            <p:nvPr/>
          </p:nvPicPr>
          <p:blipFill>
            <a:blip r:embed="rId7" cstate="print"/>
            <a:srcRect/>
            <a:stretch>
              <a:fillRect/>
            </a:stretch>
          </p:blipFill>
          <p:spPr bwMode="auto">
            <a:xfrm>
              <a:off x="4209" y="3525"/>
              <a:ext cx="744" cy="757"/>
            </a:xfrm>
            <a:prstGeom prst="rect">
              <a:avLst/>
            </a:prstGeom>
            <a:noFill/>
            <a:ln w="9525">
              <a:noFill/>
              <a:round/>
              <a:headEnd/>
              <a:tailEnd/>
            </a:ln>
          </p:spPr>
        </p:pic>
        <p:pic>
          <p:nvPicPr>
            <p:cNvPr id="50184" name="Picture 7"/>
            <p:cNvPicPr>
              <a:picLocks noChangeAspect="1" noChangeArrowheads="1"/>
            </p:cNvPicPr>
            <p:nvPr/>
          </p:nvPicPr>
          <p:blipFill>
            <a:blip r:embed="rId8" cstate="print"/>
            <a:srcRect/>
            <a:stretch>
              <a:fillRect/>
            </a:stretch>
          </p:blipFill>
          <p:spPr bwMode="auto">
            <a:xfrm>
              <a:off x="2634" y="3847"/>
              <a:ext cx="1300" cy="763"/>
            </a:xfrm>
            <a:prstGeom prst="rect">
              <a:avLst/>
            </a:prstGeom>
            <a:noFill/>
            <a:ln w="9525">
              <a:noFill/>
              <a:round/>
              <a:headEnd/>
              <a:tailEnd/>
            </a:ln>
          </p:spPr>
        </p:pic>
        <p:pic>
          <p:nvPicPr>
            <p:cNvPr id="50185" name="Picture 8"/>
            <p:cNvPicPr>
              <a:picLocks noChangeAspect="1" noChangeArrowheads="1"/>
            </p:cNvPicPr>
            <p:nvPr/>
          </p:nvPicPr>
          <p:blipFill>
            <a:blip r:embed="rId9" cstate="print"/>
            <a:srcRect/>
            <a:stretch>
              <a:fillRect/>
            </a:stretch>
          </p:blipFill>
          <p:spPr bwMode="auto">
            <a:xfrm>
              <a:off x="5048" y="3225"/>
              <a:ext cx="995" cy="757"/>
            </a:xfrm>
            <a:prstGeom prst="rect">
              <a:avLst/>
            </a:prstGeom>
            <a:noFill/>
            <a:ln w="9525">
              <a:noFill/>
              <a:round/>
              <a:headEnd/>
              <a:tailEnd/>
            </a:ln>
          </p:spPr>
        </p:pic>
        <p:pic>
          <p:nvPicPr>
            <p:cNvPr id="50186" name="Picture 9"/>
            <p:cNvPicPr>
              <a:picLocks noChangeAspect="1" noChangeArrowheads="1"/>
            </p:cNvPicPr>
            <p:nvPr/>
          </p:nvPicPr>
          <p:blipFill>
            <a:blip r:embed="rId10" cstate="print"/>
            <a:srcRect l="5002" t="5038" r="5002" b="5038"/>
            <a:stretch>
              <a:fillRect/>
            </a:stretch>
          </p:blipFill>
          <p:spPr bwMode="auto">
            <a:xfrm>
              <a:off x="430" y="3272"/>
              <a:ext cx="981" cy="648"/>
            </a:xfrm>
            <a:prstGeom prst="rect">
              <a:avLst/>
            </a:prstGeom>
            <a:noFill/>
            <a:ln w="9525">
              <a:noFill/>
              <a:round/>
              <a:headEnd/>
              <a:tailEnd/>
            </a:ln>
          </p:spPr>
        </p:pic>
        <p:sp>
          <p:nvSpPr>
            <p:cNvPr id="13" name="Text Box 10"/>
            <p:cNvSpPr txBox="1">
              <a:spLocks noChangeArrowheads="1"/>
            </p:cNvSpPr>
            <p:nvPr/>
          </p:nvSpPr>
          <p:spPr bwMode="auto">
            <a:xfrm>
              <a:off x="249" y="2476"/>
              <a:ext cx="5902" cy="817"/>
            </a:xfrm>
            <a:prstGeom prst="rect">
              <a:avLst/>
            </a:prstGeom>
            <a:noFill/>
            <a:ln w="9525">
              <a:noFill/>
              <a:round/>
              <a:headEnd/>
              <a:tailEnd/>
            </a:ln>
            <a:effectLst/>
          </p:spPr>
          <p:txBody>
            <a:bodyPr lIns="90000" tIns="45000" rIns="90000" bIns="45000"/>
            <a:lstStyle/>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zh-TW" altLang="en-US" sz="3200" dirty="0">
                  <a:solidFill>
                    <a:srgbClr val="FF0000"/>
                  </a:solidFill>
                  <a:latin typeface="+mn-ea"/>
                  <a:ea typeface="+mn-ea"/>
                </a:rPr>
                <a:t>端</a:t>
              </a:r>
              <a:r>
                <a:rPr lang="zh-TW" altLang="en-US" sz="3200" dirty="0">
                  <a:solidFill>
                    <a:srgbClr val="000000"/>
                  </a:solidFill>
                  <a:latin typeface="+mn-ea"/>
                  <a:ea typeface="+mn-ea"/>
                </a:rPr>
                <a:t>的智能來自於</a:t>
              </a:r>
              <a:r>
                <a:rPr lang="zh-TW" altLang="en-US" sz="3200" dirty="0">
                  <a:solidFill>
                    <a:srgbClr val="2300DC"/>
                  </a:solidFill>
                  <a:latin typeface="+mn-ea"/>
                  <a:ea typeface="+mn-ea"/>
                </a:rPr>
                <a:t>雲</a:t>
              </a:r>
            </a:p>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US" sz="2900" dirty="0">
                  <a:solidFill>
                    <a:srgbClr val="FF0000"/>
                  </a:solidFill>
                  <a:latin typeface="+mn-ea"/>
                  <a:ea typeface="+mn-ea"/>
                </a:rPr>
                <a:t>Devices</a:t>
              </a:r>
              <a:r>
                <a:rPr lang="en-US" sz="2900" dirty="0">
                  <a:solidFill>
                    <a:srgbClr val="2300DC"/>
                  </a:solidFill>
                  <a:latin typeface="+mn-ea"/>
                  <a:ea typeface="+mn-ea"/>
                </a:rPr>
                <a:t> share the wisdom of </a:t>
              </a:r>
              <a:r>
                <a:rPr lang="en-US" sz="2900" dirty="0">
                  <a:solidFill>
                    <a:srgbClr val="FF0000"/>
                  </a:solidFill>
                  <a:latin typeface="+mn-ea"/>
                  <a:ea typeface="+mn-ea"/>
                </a:rPr>
                <a:t>Cloud</a:t>
              </a:r>
            </a:p>
          </p:txBody>
        </p:sp>
      </p:grpSp>
      <p:sp>
        <p:nvSpPr>
          <p:cNvPr id="14" name="投影片編號版面配置區 13"/>
          <p:cNvSpPr>
            <a:spLocks noGrp="1"/>
          </p:cNvSpPr>
          <p:nvPr>
            <p:ph type="sldNum" sz="quarter" idx="12"/>
          </p:nvPr>
        </p:nvSpPr>
        <p:spPr/>
        <p:txBody>
          <a:bodyPr/>
          <a:lstStyle/>
          <a:p>
            <a:pPr>
              <a:defRPr/>
            </a:pPr>
            <a:fld id="{3CB9D5A4-A9DD-4C23-A5E6-1C67DC0A0C5F}" type="slidenum">
              <a:rPr lang="zh-TW" altLang="en-US" smtClean="0"/>
              <a:pPr>
                <a:defRPr/>
              </a:pPr>
              <a:t>19</a:t>
            </a:fld>
            <a:endParaRPr lang="zh-TW" altLang="en-US"/>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投影片編號版面配置區 3"/>
          <p:cNvSpPr>
            <a:spLocks noGrp="1"/>
          </p:cNvSpPr>
          <p:nvPr>
            <p:ph type="sldNum" sz="quarter" idx="12"/>
          </p:nvPr>
        </p:nvSpPr>
        <p:spPr>
          <a:noFill/>
          <a:ln>
            <a:miter lim="800000"/>
            <a:headEnd/>
            <a:tailEnd/>
          </a:ln>
        </p:spPr>
        <p:txBody>
          <a:bodyPr/>
          <a:lstStyle/>
          <a:p>
            <a:fld id="{02F83D5B-78F4-42DE-BD94-A4019E3DA219}" type="slidenum">
              <a:rPr lang="en-US" altLang="zh-TW" smtClean="0"/>
              <a:pPr/>
              <a:t>2</a:t>
            </a:fld>
            <a:endParaRPr lang="en-US" altLang="zh-TW" smtClean="0"/>
          </a:p>
        </p:txBody>
      </p:sp>
      <p:graphicFrame>
        <p:nvGraphicFramePr>
          <p:cNvPr id="6" name="資料庫圖表 5"/>
          <p:cNvGraphicFramePr/>
          <p:nvPr/>
        </p:nvGraphicFramePr>
        <p:xfrm>
          <a:off x="214282" y="260648"/>
          <a:ext cx="8153400" cy="65973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2" descr="359_m_DSC_188屏科演講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28184" y="415899"/>
            <a:ext cx="2664296" cy="4021213"/>
          </a:xfrm>
          <a:prstGeom prst="rect">
            <a:avLst/>
          </a:prstGeom>
          <a:ln>
            <a:noFill/>
          </a:ln>
          <a:effectLst>
            <a:reflection blurRad="12700" stA="30000" endPos="30000" dist="5000" dir="5400000" sy="-100000" algn="bl" rotWithShape="0"/>
          </a:effectLst>
          <a:scene3d>
            <a:camera prst="perspectiveContrastingLeftFacing">
              <a:rot lat="419984" lon="2129498" rev="21599524"/>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descr="DSC00715"/>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6434" y="1628800"/>
            <a:ext cx="2170162" cy="460851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4099"/>
                                        </p:tgtEl>
                                        <p:attrNameLst>
                                          <p:attrName>style.visibility</p:attrName>
                                        </p:attrNameLst>
                                      </p:cBhvr>
                                      <p:to>
                                        <p:strVal val="visible"/>
                                      </p:to>
                                    </p:set>
                                    <p:anim calcmode="lin" valueType="num">
                                      <p:cBhvr additive="base">
                                        <p:cTn id="12" dur="500" fill="hold"/>
                                        <p:tgtEl>
                                          <p:spTgt spid="4099"/>
                                        </p:tgtEl>
                                        <p:attrNameLst>
                                          <p:attrName>ppt_x</p:attrName>
                                        </p:attrNameLst>
                                      </p:cBhvr>
                                      <p:tavLst>
                                        <p:tav tm="0">
                                          <p:val>
                                            <p:strVal val="#ppt_x"/>
                                          </p:val>
                                        </p:tav>
                                        <p:tav tm="100000">
                                          <p:val>
                                            <p:strVal val="#ppt_x"/>
                                          </p:val>
                                        </p:tav>
                                      </p:tavLst>
                                    </p:anim>
                                    <p:anim calcmode="lin" valueType="num">
                                      <p:cBhvr additive="base">
                                        <p:cTn id="13" dur="500" fill="hold"/>
                                        <p:tgtEl>
                                          <p:spTgt spid="4099"/>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標題 1"/>
          <p:cNvSpPr>
            <a:spLocks noGrp="1"/>
          </p:cNvSpPr>
          <p:nvPr>
            <p:ph type="title"/>
            <p:custDataLst>
              <p:tags r:id="rId2"/>
            </p:custDataLst>
          </p:nvPr>
        </p:nvSpPr>
        <p:spPr/>
        <p:txBody>
          <a:bodyPr/>
          <a:lstStyle/>
          <a:p>
            <a:r>
              <a:rPr lang="zh-TW" altLang="en-US" smtClean="0"/>
              <a:t>雲端運算</a:t>
            </a:r>
            <a:r>
              <a:rPr lang="en-US" altLang="zh-TW" smtClean="0"/>
              <a:t>—</a:t>
            </a:r>
            <a:r>
              <a:rPr lang="zh-TW" altLang="en-US" smtClean="0"/>
              <a:t>不連續的典範轉移</a:t>
            </a:r>
          </a:p>
        </p:txBody>
      </p:sp>
      <p:pic>
        <p:nvPicPr>
          <p:cNvPr id="5" name="Picture 1"/>
          <p:cNvPicPr>
            <a:picLocks noChangeAspect="1" noChangeArrowheads="1"/>
          </p:cNvPicPr>
          <p:nvPr>
            <p:custDataLst>
              <p:tags r:id="rId3"/>
            </p:custDataLst>
          </p:nvPr>
        </p:nvPicPr>
        <p:blipFill>
          <a:blip r:embed="rId21" cstate="print"/>
          <a:srcRect/>
          <a:stretch>
            <a:fillRect/>
          </a:stretch>
        </p:blipFill>
        <p:spPr bwMode="auto">
          <a:xfrm>
            <a:off x="142875" y="2214563"/>
            <a:ext cx="8715375" cy="4221162"/>
          </a:xfrm>
          <a:prstGeom prst="rect">
            <a:avLst/>
          </a:prstGeom>
          <a:noFill/>
          <a:ln w="9525">
            <a:noFill/>
            <a:round/>
            <a:headEnd/>
            <a:tailEnd/>
          </a:ln>
        </p:spPr>
      </p:pic>
      <p:sp>
        <p:nvSpPr>
          <p:cNvPr id="59395" name="Text Box 3"/>
          <p:cNvSpPr txBox="1">
            <a:spLocks noChangeArrowheads="1"/>
          </p:cNvSpPr>
          <p:nvPr>
            <p:custDataLst>
              <p:tags r:id="rId4"/>
            </p:custDataLst>
          </p:nvPr>
        </p:nvSpPr>
        <p:spPr bwMode="auto">
          <a:xfrm>
            <a:off x="350838" y="4421188"/>
            <a:ext cx="615950" cy="331787"/>
          </a:xfrm>
          <a:prstGeom prst="rect">
            <a:avLst/>
          </a:prstGeom>
          <a:noFill/>
          <a:ln w="9525">
            <a:noFill/>
            <a:round/>
            <a:headEnd/>
            <a:tailEnd/>
          </a:ln>
        </p:spPr>
        <p:txBody>
          <a:bodyPr wrap="none" lIns="57600" tIns="28800" rIns="57600" bIns="28800">
            <a:spAutoFit/>
          </a:bodyPr>
          <a:lstStyle/>
          <a:p>
            <a: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TW">
                <a:solidFill>
                  <a:srgbClr val="000000"/>
                </a:solidFill>
                <a:latin typeface="Tahoma" pitchFamily="34" charset="0"/>
                <a:ea typeface="ＭＳ Ｐゴシック" pitchFamily="34" charset="-128"/>
              </a:rPr>
              <a:t>1990</a:t>
            </a:r>
          </a:p>
        </p:txBody>
      </p:sp>
      <p:sp>
        <p:nvSpPr>
          <p:cNvPr id="59396" name="Text Box 4"/>
          <p:cNvSpPr txBox="1">
            <a:spLocks noChangeArrowheads="1"/>
          </p:cNvSpPr>
          <p:nvPr>
            <p:custDataLst>
              <p:tags r:id="rId5"/>
            </p:custDataLst>
          </p:nvPr>
        </p:nvSpPr>
        <p:spPr bwMode="auto">
          <a:xfrm>
            <a:off x="7508875" y="2298700"/>
            <a:ext cx="615950" cy="331788"/>
          </a:xfrm>
          <a:prstGeom prst="rect">
            <a:avLst/>
          </a:prstGeom>
          <a:noFill/>
          <a:ln w="9525">
            <a:noFill/>
            <a:round/>
            <a:headEnd/>
            <a:tailEnd/>
          </a:ln>
        </p:spPr>
        <p:txBody>
          <a:bodyPr wrap="none" lIns="57600" tIns="28800" rIns="57600" bIns="28800">
            <a:spAutoFit/>
          </a:bodyPr>
          <a:lstStyle/>
          <a:p>
            <a: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TW">
                <a:solidFill>
                  <a:srgbClr val="000000"/>
                </a:solidFill>
                <a:latin typeface="Tahoma" pitchFamily="34" charset="0"/>
                <a:ea typeface="ＭＳ Ｐゴシック" pitchFamily="34" charset="-128"/>
              </a:rPr>
              <a:t>2009</a:t>
            </a:r>
          </a:p>
        </p:txBody>
      </p:sp>
      <p:pic>
        <p:nvPicPr>
          <p:cNvPr id="59397" name="Picture 5"/>
          <p:cNvPicPr>
            <a:picLocks noChangeAspect="1" noChangeArrowheads="1"/>
          </p:cNvPicPr>
          <p:nvPr>
            <p:custDataLst>
              <p:tags r:id="rId6"/>
            </p:custDataLst>
          </p:nvPr>
        </p:nvPicPr>
        <p:blipFill>
          <a:blip r:embed="rId22" cstate="print"/>
          <a:srcRect/>
          <a:stretch>
            <a:fillRect/>
          </a:stretch>
        </p:blipFill>
        <p:spPr bwMode="auto">
          <a:xfrm>
            <a:off x="2693988" y="4718050"/>
            <a:ext cx="722312" cy="715963"/>
          </a:xfrm>
          <a:prstGeom prst="rect">
            <a:avLst/>
          </a:prstGeom>
          <a:noFill/>
          <a:ln w="9525">
            <a:noFill/>
            <a:round/>
            <a:headEnd/>
            <a:tailEnd/>
          </a:ln>
        </p:spPr>
      </p:pic>
      <p:pic>
        <p:nvPicPr>
          <p:cNvPr id="59398" name="Picture 6"/>
          <p:cNvPicPr>
            <a:picLocks noChangeAspect="1" noChangeArrowheads="1"/>
          </p:cNvPicPr>
          <p:nvPr>
            <p:custDataLst>
              <p:tags r:id="rId7"/>
            </p:custDataLst>
          </p:nvPr>
        </p:nvPicPr>
        <p:blipFill>
          <a:blip r:embed="rId23" cstate="print"/>
          <a:srcRect/>
          <a:stretch>
            <a:fillRect/>
          </a:stretch>
        </p:blipFill>
        <p:spPr bwMode="auto">
          <a:xfrm>
            <a:off x="5180013" y="4122738"/>
            <a:ext cx="647700" cy="650875"/>
          </a:xfrm>
          <a:prstGeom prst="rect">
            <a:avLst/>
          </a:prstGeom>
          <a:noFill/>
          <a:ln w="9525">
            <a:noFill/>
            <a:round/>
            <a:headEnd/>
            <a:tailEnd/>
          </a:ln>
        </p:spPr>
      </p:pic>
      <p:sp>
        <p:nvSpPr>
          <p:cNvPr id="59399" name="Text Box 7"/>
          <p:cNvSpPr txBox="1">
            <a:spLocks noChangeArrowheads="1"/>
          </p:cNvSpPr>
          <p:nvPr>
            <p:custDataLst>
              <p:tags r:id="rId8"/>
            </p:custDataLst>
          </p:nvPr>
        </p:nvSpPr>
        <p:spPr bwMode="auto">
          <a:xfrm>
            <a:off x="4375150" y="3789363"/>
            <a:ext cx="2241550" cy="322262"/>
          </a:xfrm>
          <a:prstGeom prst="rect">
            <a:avLst/>
          </a:prstGeom>
          <a:noFill/>
          <a:ln w="9525">
            <a:noFill/>
            <a:round/>
            <a:headEnd/>
            <a:tailEnd/>
          </a:ln>
        </p:spPr>
        <p:txBody>
          <a:bodyPr wrap="none" lIns="90000" tIns="46800" rIns="90000" bIns="46800">
            <a:sp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TW" sz="1500" b="1">
                <a:solidFill>
                  <a:srgbClr val="000000"/>
                </a:solidFill>
                <a:latin typeface="Tahoma" pitchFamily="34" charset="0"/>
                <a:ea typeface="ＭＳ Ｐゴシック" pitchFamily="34" charset="-128"/>
              </a:rPr>
              <a:t>Software as a Service</a:t>
            </a:r>
          </a:p>
        </p:txBody>
      </p:sp>
      <p:sp>
        <p:nvSpPr>
          <p:cNvPr id="59400" name="Text Box 8"/>
          <p:cNvSpPr txBox="1">
            <a:spLocks noChangeArrowheads="1"/>
          </p:cNvSpPr>
          <p:nvPr>
            <p:custDataLst>
              <p:tags r:id="rId9"/>
            </p:custDataLst>
          </p:nvPr>
        </p:nvSpPr>
        <p:spPr bwMode="auto">
          <a:xfrm>
            <a:off x="2109788" y="4391025"/>
            <a:ext cx="1866900" cy="322263"/>
          </a:xfrm>
          <a:prstGeom prst="rect">
            <a:avLst/>
          </a:prstGeom>
          <a:noFill/>
          <a:ln w="9525">
            <a:noFill/>
            <a:round/>
            <a:headEnd/>
            <a:tailEnd/>
          </a:ln>
        </p:spPr>
        <p:txBody>
          <a:bodyPr wrap="none" lIns="90000" tIns="46800" rIns="90000" bIns="46800">
            <a:sp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TW" sz="1500" b="1">
                <a:solidFill>
                  <a:srgbClr val="000000"/>
                </a:solidFill>
                <a:latin typeface="Tahoma" pitchFamily="34" charset="0"/>
                <a:ea typeface="ＭＳ Ｐゴシック" pitchFamily="34" charset="-128"/>
              </a:rPr>
              <a:t>Utility Computing</a:t>
            </a:r>
          </a:p>
        </p:txBody>
      </p:sp>
      <p:sp>
        <p:nvSpPr>
          <p:cNvPr id="59401" name="Text Box 9"/>
          <p:cNvSpPr txBox="1">
            <a:spLocks noChangeArrowheads="1"/>
          </p:cNvSpPr>
          <p:nvPr>
            <p:custDataLst>
              <p:tags r:id="rId10"/>
            </p:custDataLst>
          </p:nvPr>
        </p:nvSpPr>
        <p:spPr bwMode="auto">
          <a:xfrm>
            <a:off x="28575" y="5083175"/>
            <a:ext cx="1685925" cy="322263"/>
          </a:xfrm>
          <a:prstGeom prst="rect">
            <a:avLst/>
          </a:prstGeom>
          <a:noFill/>
          <a:ln w="9525">
            <a:noFill/>
            <a:round/>
            <a:headEnd/>
            <a:tailEnd/>
          </a:ln>
        </p:spPr>
        <p:txBody>
          <a:bodyPr wrap="none" lIns="90000" tIns="46800" rIns="90000" bIns="46800">
            <a:sp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TW" sz="1500" b="1">
                <a:solidFill>
                  <a:srgbClr val="000000"/>
                </a:solidFill>
                <a:latin typeface="Tahoma" pitchFamily="34" charset="0"/>
                <a:ea typeface="ＭＳ Ｐゴシック" pitchFamily="34" charset="-128"/>
              </a:rPr>
              <a:t>Grid Computing</a:t>
            </a:r>
          </a:p>
        </p:txBody>
      </p:sp>
      <p:pic>
        <p:nvPicPr>
          <p:cNvPr id="59402" name="Picture 10"/>
          <p:cNvPicPr>
            <a:picLocks noChangeAspect="1" noChangeArrowheads="1"/>
          </p:cNvPicPr>
          <p:nvPr>
            <p:custDataLst>
              <p:tags r:id="rId11"/>
            </p:custDataLst>
          </p:nvPr>
        </p:nvPicPr>
        <p:blipFill>
          <a:blip r:embed="rId24" cstate="print"/>
          <a:srcRect/>
          <a:stretch>
            <a:fillRect/>
          </a:stretch>
        </p:blipFill>
        <p:spPr bwMode="auto">
          <a:xfrm>
            <a:off x="195263" y="5254625"/>
            <a:ext cx="1338262" cy="1123950"/>
          </a:xfrm>
          <a:prstGeom prst="rect">
            <a:avLst/>
          </a:prstGeom>
          <a:noFill/>
          <a:ln w="9525">
            <a:noFill/>
            <a:round/>
            <a:headEnd/>
            <a:tailEnd/>
          </a:ln>
        </p:spPr>
      </p:pic>
      <p:grpSp>
        <p:nvGrpSpPr>
          <p:cNvPr id="59403" name="Group 11"/>
          <p:cNvGrpSpPr>
            <a:grpSpLocks/>
          </p:cNvGrpSpPr>
          <p:nvPr>
            <p:custDataLst>
              <p:tags r:id="rId12"/>
            </p:custDataLst>
          </p:nvPr>
        </p:nvGrpSpPr>
        <p:grpSpPr bwMode="auto">
          <a:xfrm>
            <a:off x="7123113" y="3222625"/>
            <a:ext cx="1563687" cy="841375"/>
            <a:chOff x="4434" y="1936"/>
            <a:chExt cx="985" cy="530"/>
          </a:xfrm>
        </p:grpSpPr>
        <p:pic>
          <p:nvPicPr>
            <p:cNvPr id="59410" name="Picture 12"/>
            <p:cNvPicPr>
              <a:picLocks noChangeAspect="1" noChangeArrowheads="1"/>
            </p:cNvPicPr>
            <p:nvPr/>
          </p:nvPicPr>
          <p:blipFill>
            <a:blip r:embed="rId25" cstate="print"/>
            <a:srcRect/>
            <a:stretch>
              <a:fillRect/>
            </a:stretch>
          </p:blipFill>
          <p:spPr bwMode="auto">
            <a:xfrm>
              <a:off x="4434" y="1936"/>
              <a:ext cx="986" cy="512"/>
            </a:xfrm>
            <a:prstGeom prst="rect">
              <a:avLst/>
            </a:prstGeom>
            <a:noFill/>
            <a:ln w="9525">
              <a:noFill/>
              <a:round/>
              <a:headEnd/>
              <a:tailEnd/>
            </a:ln>
          </p:spPr>
        </p:pic>
        <p:grpSp>
          <p:nvGrpSpPr>
            <p:cNvPr id="59411" name="Group 13"/>
            <p:cNvGrpSpPr>
              <a:grpSpLocks/>
            </p:cNvGrpSpPr>
            <p:nvPr/>
          </p:nvGrpSpPr>
          <p:grpSpPr bwMode="auto">
            <a:xfrm>
              <a:off x="4544" y="2015"/>
              <a:ext cx="734" cy="452"/>
              <a:chOff x="4544" y="2015"/>
              <a:chExt cx="734" cy="452"/>
            </a:xfrm>
          </p:grpSpPr>
          <p:pic>
            <p:nvPicPr>
              <p:cNvPr id="59412" name="Picture 14"/>
              <p:cNvPicPr>
                <a:picLocks noChangeAspect="1" noChangeArrowheads="1"/>
              </p:cNvPicPr>
              <p:nvPr/>
            </p:nvPicPr>
            <p:blipFill>
              <a:blip r:embed="rId26" cstate="print"/>
              <a:srcRect/>
              <a:stretch>
                <a:fillRect/>
              </a:stretch>
            </p:blipFill>
            <p:spPr bwMode="auto">
              <a:xfrm>
                <a:off x="4706" y="2086"/>
                <a:ext cx="62" cy="123"/>
              </a:xfrm>
              <a:prstGeom prst="rect">
                <a:avLst/>
              </a:prstGeom>
              <a:noFill/>
              <a:ln w="9525">
                <a:noFill/>
                <a:round/>
                <a:headEnd/>
                <a:tailEnd/>
              </a:ln>
            </p:spPr>
          </p:pic>
          <p:pic>
            <p:nvPicPr>
              <p:cNvPr id="59413" name="Picture 15"/>
              <p:cNvPicPr>
                <a:picLocks noChangeAspect="1" noChangeArrowheads="1"/>
              </p:cNvPicPr>
              <p:nvPr/>
            </p:nvPicPr>
            <p:blipFill>
              <a:blip r:embed="rId26" cstate="print"/>
              <a:srcRect/>
              <a:stretch>
                <a:fillRect/>
              </a:stretch>
            </p:blipFill>
            <p:spPr bwMode="auto">
              <a:xfrm>
                <a:off x="4822" y="2062"/>
                <a:ext cx="62" cy="123"/>
              </a:xfrm>
              <a:prstGeom prst="rect">
                <a:avLst/>
              </a:prstGeom>
              <a:noFill/>
              <a:ln w="9525">
                <a:noFill/>
                <a:round/>
                <a:headEnd/>
                <a:tailEnd/>
              </a:ln>
            </p:spPr>
          </p:pic>
          <p:pic>
            <p:nvPicPr>
              <p:cNvPr id="59414" name="Picture 16"/>
              <p:cNvPicPr>
                <a:picLocks noChangeAspect="1" noChangeArrowheads="1"/>
              </p:cNvPicPr>
              <p:nvPr/>
            </p:nvPicPr>
            <p:blipFill>
              <a:blip r:embed="rId26" cstate="print"/>
              <a:srcRect/>
              <a:stretch>
                <a:fillRect/>
              </a:stretch>
            </p:blipFill>
            <p:spPr bwMode="auto">
              <a:xfrm>
                <a:off x="4729" y="2244"/>
                <a:ext cx="62" cy="123"/>
              </a:xfrm>
              <a:prstGeom prst="rect">
                <a:avLst/>
              </a:prstGeom>
              <a:noFill/>
              <a:ln w="9525">
                <a:noFill/>
                <a:round/>
                <a:headEnd/>
                <a:tailEnd/>
              </a:ln>
            </p:spPr>
          </p:pic>
          <p:pic>
            <p:nvPicPr>
              <p:cNvPr id="59415" name="Picture 17"/>
              <p:cNvPicPr>
                <a:picLocks noChangeAspect="1" noChangeArrowheads="1"/>
              </p:cNvPicPr>
              <p:nvPr/>
            </p:nvPicPr>
            <p:blipFill>
              <a:blip r:embed="rId26" cstate="print"/>
              <a:srcRect/>
              <a:stretch>
                <a:fillRect/>
              </a:stretch>
            </p:blipFill>
            <p:spPr bwMode="auto">
              <a:xfrm>
                <a:off x="4845" y="2226"/>
                <a:ext cx="62" cy="123"/>
              </a:xfrm>
              <a:prstGeom prst="rect">
                <a:avLst/>
              </a:prstGeom>
              <a:noFill/>
              <a:ln w="9525">
                <a:noFill/>
                <a:round/>
                <a:headEnd/>
                <a:tailEnd/>
              </a:ln>
            </p:spPr>
          </p:pic>
          <p:pic>
            <p:nvPicPr>
              <p:cNvPr id="59416" name="Picture 18"/>
              <p:cNvPicPr>
                <a:picLocks noChangeAspect="1" noChangeArrowheads="1"/>
              </p:cNvPicPr>
              <p:nvPr/>
            </p:nvPicPr>
            <p:blipFill>
              <a:blip r:embed="rId26" cstate="print"/>
              <a:srcRect/>
              <a:stretch>
                <a:fillRect/>
              </a:stretch>
            </p:blipFill>
            <p:spPr bwMode="auto">
              <a:xfrm>
                <a:off x="4938" y="2133"/>
                <a:ext cx="62" cy="123"/>
              </a:xfrm>
              <a:prstGeom prst="rect">
                <a:avLst/>
              </a:prstGeom>
              <a:noFill/>
              <a:ln w="9525">
                <a:noFill/>
                <a:round/>
                <a:headEnd/>
                <a:tailEnd/>
              </a:ln>
            </p:spPr>
          </p:pic>
          <p:pic>
            <p:nvPicPr>
              <p:cNvPr id="59417" name="Picture 19"/>
              <p:cNvPicPr>
                <a:picLocks noChangeAspect="1" noChangeArrowheads="1"/>
              </p:cNvPicPr>
              <p:nvPr/>
            </p:nvPicPr>
            <p:blipFill>
              <a:blip r:embed="rId26" cstate="print"/>
              <a:srcRect/>
              <a:stretch>
                <a:fillRect/>
              </a:stretch>
            </p:blipFill>
            <p:spPr bwMode="auto">
              <a:xfrm>
                <a:off x="5030" y="2015"/>
                <a:ext cx="62" cy="123"/>
              </a:xfrm>
              <a:prstGeom prst="rect">
                <a:avLst/>
              </a:prstGeom>
              <a:noFill/>
              <a:ln w="9525">
                <a:noFill/>
                <a:round/>
                <a:headEnd/>
                <a:tailEnd/>
              </a:ln>
            </p:spPr>
          </p:pic>
          <p:pic>
            <p:nvPicPr>
              <p:cNvPr id="59418" name="Picture 20"/>
              <p:cNvPicPr>
                <a:picLocks noChangeAspect="1" noChangeArrowheads="1"/>
              </p:cNvPicPr>
              <p:nvPr/>
            </p:nvPicPr>
            <p:blipFill>
              <a:blip r:embed="rId26" cstate="print"/>
              <a:srcRect/>
              <a:stretch>
                <a:fillRect/>
              </a:stretch>
            </p:blipFill>
            <p:spPr bwMode="auto">
              <a:xfrm>
                <a:off x="4984" y="2250"/>
                <a:ext cx="62" cy="123"/>
              </a:xfrm>
              <a:prstGeom prst="rect">
                <a:avLst/>
              </a:prstGeom>
              <a:noFill/>
              <a:ln w="9525">
                <a:noFill/>
                <a:round/>
                <a:headEnd/>
                <a:tailEnd/>
              </a:ln>
            </p:spPr>
          </p:pic>
          <p:pic>
            <p:nvPicPr>
              <p:cNvPr id="59419" name="Picture 21"/>
              <p:cNvPicPr>
                <a:picLocks noChangeAspect="1" noChangeArrowheads="1"/>
              </p:cNvPicPr>
              <p:nvPr/>
            </p:nvPicPr>
            <p:blipFill>
              <a:blip r:embed="rId26" cstate="print"/>
              <a:srcRect/>
              <a:stretch>
                <a:fillRect/>
              </a:stretch>
            </p:blipFill>
            <p:spPr bwMode="auto">
              <a:xfrm>
                <a:off x="5030" y="2133"/>
                <a:ext cx="62" cy="123"/>
              </a:xfrm>
              <a:prstGeom prst="rect">
                <a:avLst/>
              </a:prstGeom>
              <a:noFill/>
              <a:ln w="9525">
                <a:noFill/>
                <a:round/>
                <a:headEnd/>
                <a:tailEnd/>
              </a:ln>
            </p:spPr>
          </p:pic>
          <p:pic>
            <p:nvPicPr>
              <p:cNvPr id="59420" name="Picture 22"/>
              <p:cNvPicPr>
                <a:picLocks noChangeAspect="1" noChangeArrowheads="1"/>
              </p:cNvPicPr>
              <p:nvPr/>
            </p:nvPicPr>
            <p:blipFill>
              <a:blip r:embed="rId26" cstate="print"/>
              <a:srcRect/>
              <a:stretch>
                <a:fillRect/>
              </a:stretch>
            </p:blipFill>
            <p:spPr bwMode="auto">
              <a:xfrm>
                <a:off x="5169" y="2039"/>
                <a:ext cx="62" cy="123"/>
              </a:xfrm>
              <a:prstGeom prst="rect">
                <a:avLst/>
              </a:prstGeom>
              <a:noFill/>
              <a:ln w="9525">
                <a:noFill/>
                <a:round/>
                <a:headEnd/>
                <a:tailEnd/>
              </a:ln>
            </p:spPr>
          </p:pic>
          <p:pic>
            <p:nvPicPr>
              <p:cNvPr id="59421" name="Picture 23"/>
              <p:cNvPicPr>
                <a:picLocks noChangeAspect="1" noChangeArrowheads="1"/>
              </p:cNvPicPr>
              <p:nvPr/>
            </p:nvPicPr>
            <p:blipFill>
              <a:blip r:embed="rId26" cstate="print"/>
              <a:srcRect/>
              <a:stretch>
                <a:fillRect/>
              </a:stretch>
            </p:blipFill>
            <p:spPr bwMode="auto">
              <a:xfrm>
                <a:off x="5100" y="2226"/>
                <a:ext cx="62" cy="123"/>
              </a:xfrm>
              <a:prstGeom prst="rect">
                <a:avLst/>
              </a:prstGeom>
              <a:noFill/>
              <a:ln w="9525">
                <a:noFill/>
                <a:round/>
                <a:headEnd/>
                <a:tailEnd/>
              </a:ln>
            </p:spPr>
          </p:pic>
          <p:sp>
            <p:nvSpPr>
              <p:cNvPr id="59422" name="Line 24"/>
              <p:cNvSpPr>
                <a:spLocks noChangeShapeType="1"/>
              </p:cNvSpPr>
              <p:nvPr/>
            </p:nvSpPr>
            <p:spPr bwMode="auto">
              <a:xfrm flipV="1">
                <a:off x="4799" y="2241"/>
                <a:ext cx="46" cy="41"/>
              </a:xfrm>
              <a:prstGeom prst="line">
                <a:avLst/>
              </a:prstGeom>
              <a:noFill/>
              <a:ln w="9360">
                <a:solidFill>
                  <a:srgbClr val="FFFFFF"/>
                </a:solidFill>
                <a:prstDash val="dash"/>
                <a:miter lim="800000"/>
                <a:headEnd/>
                <a:tailEnd/>
              </a:ln>
            </p:spPr>
            <p:txBody>
              <a:bodyPr/>
              <a:lstStyle/>
              <a:p>
                <a:endParaRPr lang="zh-TW" altLang="en-US"/>
              </a:p>
            </p:txBody>
          </p:sp>
          <p:sp>
            <p:nvSpPr>
              <p:cNvPr id="59423" name="Line 25"/>
              <p:cNvSpPr>
                <a:spLocks noChangeShapeType="1"/>
              </p:cNvSpPr>
              <p:nvPr/>
            </p:nvSpPr>
            <p:spPr bwMode="auto">
              <a:xfrm flipV="1">
                <a:off x="4776" y="2100"/>
                <a:ext cx="46" cy="41"/>
              </a:xfrm>
              <a:prstGeom prst="line">
                <a:avLst/>
              </a:prstGeom>
              <a:noFill/>
              <a:ln w="9360">
                <a:solidFill>
                  <a:srgbClr val="FFFFFF"/>
                </a:solidFill>
                <a:prstDash val="dash"/>
                <a:miter lim="800000"/>
                <a:headEnd/>
                <a:tailEnd/>
              </a:ln>
            </p:spPr>
            <p:txBody>
              <a:bodyPr/>
              <a:lstStyle/>
              <a:p>
                <a:endParaRPr lang="zh-TW" altLang="en-US"/>
              </a:p>
            </p:txBody>
          </p:sp>
          <p:sp>
            <p:nvSpPr>
              <p:cNvPr id="59424" name="Line 26"/>
              <p:cNvSpPr>
                <a:spLocks noChangeShapeType="1"/>
              </p:cNvSpPr>
              <p:nvPr/>
            </p:nvSpPr>
            <p:spPr bwMode="auto">
              <a:xfrm>
                <a:off x="4752" y="2180"/>
                <a:ext cx="1" cy="47"/>
              </a:xfrm>
              <a:prstGeom prst="line">
                <a:avLst/>
              </a:prstGeom>
              <a:noFill/>
              <a:ln w="9360">
                <a:solidFill>
                  <a:srgbClr val="FFFFFF"/>
                </a:solidFill>
                <a:prstDash val="dash"/>
                <a:miter lim="800000"/>
                <a:headEnd/>
                <a:tailEnd/>
              </a:ln>
            </p:spPr>
            <p:txBody>
              <a:bodyPr/>
              <a:lstStyle/>
              <a:p>
                <a:endParaRPr lang="zh-TW" altLang="en-US"/>
              </a:p>
            </p:txBody>
          </p:sp>
          <p:sp>
            <p:nvSpPr>
              <p:cNvPr id="59425" name="Line 27"/>
              <p:cNvSpPr>
                <a:spLocks noChangeShapeType="1"/>
              </p:cNvSpPr>
              <p:nvPr/>
            </p:nvSpPr>
            <p:spPr bwMode="auto">
              <a:xfrm>
                <a:off x="4891" y="2273"/>
                <a:ext cx="93" cy="23"/>
              </a:xfrm>
              <a:prstGeom prst="line">
                <a:avLst/>
              </a:prstGeom>
              <a:noFill/>
              <a:ln w="9360">
                <a:solidFill>
                  <a:srgbClr val="FFFFFF"/>
                </a:solidFill>
                <a:prstDash val="dash"/>
                <a:miter lim="800000"/>
                <a:headEnd/>
                <a:tailEnd/>
              </a:ln>
            </p:spPr>
            <p:txBody>
              <a:bodyPr/>
              <a:lstStyle/>
              <a:p>
                <a:endParaRPr lang="zh-TW" altLang="en-US"/>
              </a:p>
            </p:txBody>
          </p:sp>
          <p:sp>
            <p:nvSpPr>
              <p:cNvPr id="59426" name="Line 28"/>
              <p:cNvSpPr>
                <a:spLocks noChangeShapeType="1"/>
              </p:cNvSpPr>
              <p:nvPr/>
            </p:nvSpPr>
            <p:spPr bwMode="auto">
              <a:xfrm>
                <a:off x="4868" y="2109"/>
                <a:ext cx="69" cy="70"/>
              </a:xfrm>
              <a:prstGeom prst="line">
                <a:avLst/>
              </a:prstGeom>
              <a:noFill/>
              <a:ln w="9360">
                <a:solidFill>
                  <a:srgbClr val="FFFFFF"/>
                </a:solidFill>
                <a:prstDash val="dash"/>
                <a:miter lim="800000"/>
                <a:headEnd/>
                <a:tailEnd/>
              </a:ln>
            </p:spPr>
            <p:txBody>
              <a:bodyPr/>
              <a:lstStyle/>
              <a:p>
                <a:endParaRPr lang="zh-TW" altLang="en-US"/>
              </a:p>
            </p:txBody>
          </p:sp>
          <p:sp>
            <p:nvSpPr>
              <p:cNvPr id="59427" name="Line 29"/>
              <p:cNvSpPr>
                <a:spLocks noChangeShapeType="1"/>
              </p:cNvSpPr>
              <p:nvPr/>
            </p:nvSpPr>
            <p:spPr bwMode="auto">
              <a:xfrm>
                <a:off x="5007" y="2180"/>
                <a:ext cx="46" cy="1"/>
              </a:xfrm>
              <a:prstGeom prst="line">
                <a:avLst/>
              </a:prstGeom>
              <a:noFill/>
              <a:ln w="9360">
                <a:solidFill>
                  <a:srgbClr val="FFFFFF"/>
                </a:solidFill>
                <a:prstDash val="dash"/>
                <a:miter lim="800000"/>
                <a:headEnd/>
                <a:tailEnd/>
              </a:ln>
            </p:spPr>
            <p:txBody>
              <a:bodyPr/>
              <a:lstStyle/>
              <a:p>
                <a:endParaRPr lang="zh-TW" altLang="en-US"/>
              </a:p>
            </p:txBody>
          </p:sp>
          <p:sp>
            <p:nvSpPr>
              <p:cNvPr id="59428" name="Line 30"/>
              <p:cNvSpPr>
                <a:spLocks noChangeShapeType="1"/>
              </p:cNvSpPr>
              <p:nvPr/>
            </p:nvSpPr>
            <p:spPr bwMode="auto">
              <a:xfrm flipV="1">
                <a:off x="5054" y="2265"/>
                <a:ext cx="46" cy="41"/>
              </a:xfrm>
              <a:prstGeom prst="line">
                <a:avLst/>
              </a:prstGeom>
              <a:noFill/>
              <a:ln w="9360">
                <a:solidFill>
                  <a:srgbClr val="FFFFFF"/>
                </a:solidFill>
                <a:prstDash val="dash"/>
                <a:miter lim="800000"/>
                <a:headEnd/>
                <a:tailEnd/>
              </a:ln>
            </p:spPr>
            <p:txBody>
              <a:bodyPr/>
              <a:lstStyle/>
              <a:p>
                <a:endParaRPr lang="zh-TW" altLang="en-US"/>
              </a:p>
            </p:txBody>
          </p:sp>
          <p:sp>
            <p:nvSpPr>
              <p:cNvPr id="59429" name="Line 31"/>
              <p:cNvSpPr>
                <a:spLocks noChangeShapeType="1"/>
              </p:cNvSpPr>
              <p:nvPr/>
            </p:nvSpPr>
            <p:spPr bwMode="auto">
              <a:xfrm>
                <a:off x="5077" y="2062"/>
                <a:ext cx="93" cy="23"/>
              </a:xfrm>
              <a:prstGeom prst="line">
                <a:avLst/>
              </a:prstGeom>
              <a:noFill/>
              <a:ln w="9360">
                <a:solidFill>
                  <a:srgbClr val="FFFFFF"/>
                </a:solidFill>
                <a:prstDash val="dash"/>
                <a:miter lim="800000"/>
                <a:headEnd/>
                <a:tailEnd/>
              </a:ln>
            </p:spPr>
            <p:txBody>
              <a:bodyPr/>
              <a:lstStyle/>
              <a:p>
                <a:endParaRPr lang="zh-TW" altLang="en-US"/>
              </a:p>
            </p:txBody>
          </p:sp>
          <p:sp>
            <p:nvSpPr>
              <p:cNvPr id="59430" name="Line 32"/>
              <p:cNvSpPr>
                <a:spLocks noChangeShapeType="1"/>
              </p:cNvSpPr>
              <p:nvPr/>
            </p:nvSpPr>
            <p:spPr bwMode="auto">
              <a:xfrm flipV="1">
                <a:off x="4868" y="2029"/>
                <a:ext cx="162" cy="65"/>
              </a:xfrm>
              <a:prstGeom prst="line">
                <a:avLst/>
              </a:prstGeom>
              <a:noFill/>
              <a:ln w="9360">
                <a:solidFill>
                  <a:srgbClr val="FFFFFF"/>
                </a:solidFill>
                <a:prstDash val="dash"/>
                <a:miter lim="800000"/>
                <a:headEnd/>
                <a:tailEnd/>
              </a:ln>
            </p:spPr>
            <p:txBody>
              <a:bodyPr/>
              <a:lstStyle/>
              <a:p>
                <a:endParaRPr lang="zh-TW" altLang="en-US"/>
              </a:p>
            </p:txBody>
          </p:sp>
          <p:sp>
            <p:nvSpPr>
              <p:cNvPr id="59431" name="Line 33"/>
              <p:cNvSpPr>
                <a:spLocks noChangeShapeType="1"/>
              </p:cNvSpPr>
              <p:nvPr/>
            </p:nvSpPr>
            <p:spPr bwMode="auto">
              <a:xfrm flipV="1">
                <a:off x="5123" y="2123"/>
                <a:ext cx="69" cy="112"/>
              </a:xfrm>
              <a:prstGeom prst="line">
                <a:avLst/>
              </a:prstGeom>
              <a:noFill/>
              <a:ln w="9360">
                <a:solidFill>
                  <a:srgbClr val="FFFFFF"/>
                </a:solidFill>
                <a:prstDash val="dash"/>
                <a:miter lim="800000"/>
                <a:headEnd/>
                <a:tailEnd/>
              </a:ln>
            </p:spPr>
            <p:txBody>
              <a:bodyPr/>
              <a:lstStyle/>
              <a:p>
                <a:endParaRPr lang="zh-TW" altLang="en-US"/>
              </a:p>
            </p:txBody>
          </p:sp>
          <p:sp>
            <p:nvSpPr>
              <p:cNvPr id="59432" name="Line 34"/>
              <p:cNvSpPr>
                <a:spLocks noChangeShapeType="1"/>
              </p:cNvSpPr>
              <p:nvPr/>
            </p:nvSpPr>
            <p:spPr bwMode="auto">
              <a:xfrm flipV="1">
                <a:off x="5100" y="2124"/>
                <a:ext cx="69" cy="41"/>
              </a:xfrm>
              <a:prstGeom prst="line">
                <a:avLst/>
              </a:prstGeom>
              <a:noFill/>
              <a:ln w="9360">
                <a:solidFill>
                  <a:srgbClr val="FFFFFF"/>
                </a:solidFill>
                <a:prstDash val="dash"/>
                <a:miter lim="800000"/>
                <a:headEnd/>
                <a:tailEnd/>
              </a:ln>
            </p:spPr>
            <p:txBody>
              <a:bodyPr/>
              <a:lstStyle/>
              <a:p>
                <a:endParaRPr lang="zh-TW" altLang="en-US"/>
              </a:p>
            </p:txBody>
          </p:sp>
          <p:sp>
            <p:nvSpPr>
              <p:cNvPr id="59433" name="Line 35"/>
              <p:cNvSpPr>
                <a:spLocks noChangeShapeType="1"/>
              </p:cNvSpPr>
              <p:nvPr/>
            </p:nvSpPr>
            <p:spPr bwMode="auto">
              <a:xfrm flipV="1">
                <a:off x="5007" y="2100"/>
                <a:ext cx="162" cy="41"/>
              </a:xfrm>
              <a:prstGeom prst="line">
                <a:avLst/>
              </a:prstGeom>
              <a:noFill/>
              <a:ln w="9360">
                <a:solidFill>
                  <a:srgbClr val="FFFFFF"/>
                </a:solidFill>
                <a:prstDash val="dash"/>
                <a:miter lim="800000"/>
                <a:headEnd/>
                <a:tailEnd/>
              </a:ln>
            </p:spPr>
            <p:txBody>
              <a:bodyPr/>
              <a:lstStyle/>
              <a:p>
                <a:endParaRPr lang="zh-TW" altLang="en-US"/>
              </a:p>
            </p:txBody>
          </p:sp>
          <p:sp>
            <p:nvSpPr>
              <p:cNvPr id="59434" name="Line 36"/>
              <p:cNvSpPr>
                <a:spLocks noChangeShapeType="1"/>
              </p:cNvSpPr>
              <p:nvPr/>
            </p:nvSpPr>
            <p:spPr bwMode="auto">
              <a:xfrm flipV="1">
                <a:off x="5054" y="2124"/>
                <a:ext cx="139" cy="135"/>
              </a:xfrm>
              <a:prstGeom prst="line">
                <a:avLst/>
              </a:prstGeom>
              <a:noFill/>
              <a:ln w="9360">
                <a:solidFill>
                  <a:srgbClr val="FFFFFF"/>
                </a:solidFill>
                <a:prstDash val="dash"/>
                <a:miter lim="800000"/>
                <a:headEnd/>
                <a:tailEnd/>
              </a:ln>
            </p:spPr>
            <p:txBody>
              <a:bodyPr/>
              <a:lstStyle/>
              <a:p>
                <a:endParaRPr lang="zh-TW" altLang="en-US"/>
              </a:p>
            </p:txBody>
          </p:sp>
          <p:sp>
            <p:nvSpPr>
              <p:cNvPr id="59435" name="Line 37"/>
              <p:cNvSpPr>
                <a:spLocks noChangeShapeType="1"/>
              </p:cNvSpPr>
              <p:nvPr/>
            </p:nvSpPr>
            <p:spPr bwMode="auto">
              <a:xfrm>
                <a:off x="4752" y="2156"/>
                <a:ext cx="93" cy="94"/>
              </a:xfrm>
              <a:prstGeom prst="line">
                <a:avLst/>
              </a:prstGeom>
              <a:noFill/>
              <a:ln w="9360">
                <a:solidFill>
                  <a:srgbClr val="FFFFFF"/>
                </a:solidFill>
                <a:prstDash val="dash"/>
                <a:miter lim="800000"/>
                <a:headEnd/>
                <a:tailEnd/>
              </a:ln>
            </p:spPr>
            <p:txBody>
              <a:bodyPr/>
              <a:lstStyle/>
              <a:p>
                <a:endParaRPr lang="zh-TW" altLang="en-US"/>
              </a:p>
            </p:txBody>
          </p:sp>
          <p:sp>
            <p:nvSpPr>
              <p:cNvPr id="59436" name="Line 38"/>
              <p:cNvSpPr>
                <a:spLocks noChangeShapeType="1"/>
              </p:cNvSpPr>
              <p:nvPr/>
            </p:nvSpPr>
            <p:spPr bwMode="auto">
              <a:xfrm>
                <a:off x="4752" y="2156"/>
                <a:ext cx="208" cy="94"/>
              </a:xfrm>
              <a:prstGeom prst="line">
                <a:avLst/>
              </a:prstGeom>
              <a:noFill/>
              <a:ln w="9360">
                <a:solidFill>
                  <a:srgbClr val="FFFFFF"/>
                </a:solidFill>
                <a:prstDash val="dash"/>
                <a:miter lim="800000"/>
                <a:headEnd/>
                <a:tailEnd/>
              </a:ln>
            </p:spPr>
            <p:txBody>
              <a:bodyPr/>
              <a:lstStyle/>
              <a:p>
                <a:endParaRPr lang="zh-TW" altLang="en-US"/>
              </a:p>
            </p:txBody>
          </p:sp>
          <p:sp>
            <p:nvSpPr>
              <p:cNvPr id="59437" name="Line 39"/>
              <p:cNvSpPr>
                <a:spLocks noChangeShapeType="1"/>
              </p:cNvSpPr>
              <p:nvPr/>
            </p:nvSpPr>
            <p:spPr bwMode="auto">
              <a:xfrm flipV="1">
                <a:off x="4776" y="2171"/>
                <a:ext cx="162" cy="88"/>
              </a:xfrm>
              <a:prstGeom prst="line">
                <a:avLst/>
              </a:prstGeom>
              <a:noFill/>
              <a:ln w="9360">
                <a:solidFill>
                  <a:srgbClr val="FFFFFF"/>
                </a:solidFill>
                <a:prstDash val="dash"/>
                <a:miter lim="800000"/>
                <a:headEnd/>
                <a:tailEnd/>
              </a:ln>
            </p:spPr>
            <p:txBody>
              <a:bodyPr/>
              <a:lstStyle/>
              <a:p>
                <a:endParaRPr lang="zh-TW" altLang="en-US"/>
              </a:p>
            </p:txBody>
          </p:sp>
          <p:sp>
            <p:nvSpPr>
              <p:cNvPr id="59438" name="Line 40"/>
              <p:cNvSpPr>
                <a:spLocks noChangeShapeType="1"/>
              </p:cNvSpPr>
              <p:nvPr/>
            </p:nvSpPr>
            <p:spPr bwMode="auto">
              <a:xfrm flipV="1">
                <a:off x="4776" y="2123"/>
                <a:ext cx="46" cy="112"/>
              </a:xfrm>
              <a:prstGeom prst="line">
                <a:avLst/>
              </a:prstGeom>
              <a:noFill/>
              <a:ln w="9360">
                <a:solidFill>
                  <a:srgbClr val="FFFFFF"/>
                </a:solidFill>
                <a:prstDash val="dash"/>
                <a:miter lim="800000"/>
                <a:headEnd/>
                <a:tailEnd/>
              </a:ln>
            </p:spPr>
            <p:txBody>
              <a:bodyPr/>
              <a:lstStyle/>
              <a:p>
                <a:endParaRPr lang="zh-TW" altLang="en-US"/>
              </a:p>
            </p:txBody>
          </p:sp>
          <p:sp>
            <p:nvSpPr>
              <p:cNvPr id="59439" name="Line 41"/>
              <p:cNvSpPr>
                <a:spLocks noChangeShapeType="1"/>
              </p:cNvSpPr>
              <p:nvPr/>
            </p:nvSpPr>
            <p:spPr bwMode="auto">
              <a:xfrm>
                <a:off x="4891" y="2109"/>
                <a:ext cx="139" cy="23"/>
              </a:xfrm>
              <a:prstGeom prst="line">
                <a:avLst/>
              </a:prstGeom>
              <a:noFill/>
              <a:ln w="9360">
                <a:solidFill>
                  <a:srgbClr val="FFFFFF"/>
                </a:solidFill>
                <a:prstDash val="dash"/>
                <a:miter lim="800000"/>
                <a:headEnd/>
                <a:tailEnd/>
              </a:ln>
            </p:spPr>
            <p:txBody>
              <a:bodyPr/>
              <a:lstStyle/>
              <a:p>
                <a:endParaRPr lang="zh-TW" altLang="en-US"/>
              </a:p>
            </p:txBody>
          </p:sp>
          <p:sp>
            <p:nvSpPr>
              <p:cNvPr id="59440" name="Line 42"/>
              <p:cNvSpPr>
                <a:spLocks noChangeShapeType="1"/>
              </p:cNvSpPr>
              <p:nvPr/>
            </p:nvSpPr>
            <p:spPr bwMode="auto">
              <a:xfrm>
                <a:off x="4984" y="2203"/>
                <a:ext cx="116" cy="70"/>
              </a:xfrm>
              <a:prstGeom prst="line">
                <a:avLst/>
              </a:prstGeom>
              <a:noFill/>
              <a:ln w="9360">
                <a:solidFill>
                  <a:srgbClr val="FFFFFF"/>
                </a:solidFill>
                <a:prstDash val="dash"/>
                <a:miter lim="800000"/>
                <a:headEnd/>
                <a:tailEnd/>
              </a:ln>
            </p:spPr>
            <p:txBody>
              <a:bodyPr/>
              <a:lstStyle/>
              <a:p>
                <a:endParaRPr lang="zh-TW" altLang="en-US"/>
              </a:p>
            </p:txBody>
          </p:sp>
          <p:sp>
            <p:nvSpPr>
              <p:cNvPr id="59441" name="Line 43"/>
              <p:cNvSpPr>
                <a:spLocks noChangeShapeType="1"/>
              </p:cNvSpPr>
              <p:nvPr/>
            </p:nvSpPr>
            <p:spPr bwMode="auto">
              <a:xfrm flipV="1">
                <a:off x="5030" y="2076"/>
                <a:ext cx="23" cy="65"/>
              </a:xfrm>
              <a:prstGeom prst="line">
                <a:avLst/>
              </a:prstGeom>
              <a:noFill/>
              <a:ln w="9360">
                <a:solidFill>
                  <a:srgbClr val="FFFFFF"/>
                </a:solidFill>
                <a:prstDash val="dash"/>
                <a:miter lim="800000"/>
                <a:headEnd/>
                <a:tailEnd/>
              </a:ln>
            </p:spPr>
            <p:txBody>
              <a:bodyPr/>
              <a:lstStyle/>
              <a:p>
                <a:endParaRPr lang="zh-TW" altLang="en-US"/>
              </a:p>
            </p:txBody>
          </p:sp>
          <p:sp>
            <p:nvSpPr>
              <p:cNvPr id="59442" name="Line 44"/>
              <p:cNvSpPr>
                <a:spLocks noChangeShapeType="1"/>
              </p:cNvSpPr>
              <p:nvPr/>
            </p:nvSpPr>
            <p:spPr bwMode="auto">
              <a:xfrm flipV="1">
                <a:off x="4961" y="2054"/>
                <a:ext cx="69" cy="88"/>
              </a:xfrm>
              <a:prstGeom prst="line">
                <a:avLst/>
              </a:prstGeom>
              <a:noFill/>
              <a:ln w="9360">
                <a:solidFill>
                  <a:srgbClr val="FFFFFF"/>
                </a:solidFill>
                <a:prstDash val="dash"/>
                <a:miter lim="800000"/>
                <a:headEnd/>
                <a:tailEnd/>
              </a:ln>
            </p:spPr>
            <p:txBody>
              <a:bodyPr/>
              <a:lstStyle/>
              <a:p>
                <a:endParaRPr lang="zh-TW" altLang="en-US"/>
              </a:p>
            </p:txBody>
          </p:sp>
          <p:sp>
            <p:nvSpPr>
              <p:cNvPr id="59443" name="Line 45"/>
              <p:cNvSpPr>
                <a:spLocks noChangeShapeType="1"/>
              </p:cNvSpPr>
              <p:nvPr/>
            </p:nvSpPr>
            <p:spPr bwMode="auto">
              <a:xfrm flipH="1" flipV="1">
                <a:off x="4975" y="2194"/>
                <a:ext cx="41" cy="65"/>
              </a:xfrm>
              <a:prstGeom prst="line">
                <a:avLst/>
              </a:prstGeom>
              <a:noFill/>
              <a:ln w="9360">
                <a:solidFill>
                  <a:srgbClr val="FFFFFF"/>
                </a:solidFill>
                <a:prstDash val="dash"/>
                <a:miter lim="800000"/>
                <a:headEnd/>
                <a:tailEnd/>
              </a:ln>
            </p:spPr>
            <p:txBody>
              <a:bodyPr/>
              <a:lstStyle/>
              <a:p>
                <a:endParaRPr lang="zh-TW" altLang="en-US"/>
              </a:p>
            </p:txBody>
          </p:sp>
          <p:pic>
            <p:nvPicPr>
              <p:cNvPr id="59444" name="Picture 46"/>
              <p:cNvPicPr>
                <a:picLocks noChangeAspect="1" noChangeArrowheads="1"/>
              </p:cNvPicPr>
              <p:nvPr/>
            </p:nvPicPr>
            <p:blipFill>
              <a:blip r:embed="rId26" cstate="print"/>
              <a:srcRect/>
              <a:stretch>
                <a:fillRect/>
              </a:stretch>
            </p:blipFill>
            <p:spPr bwMode="auto">
              <a:xfrm>
                <a:off x="4613" y="2086"/>
                <a:ext cx="62" cy="123"/>
              </a:xfrm>
              <a:prstGeom prst="rect">
                <a:avLst/>
              </a:prstGeom>
              <a:noFill/>
              <a:ln w="9525">
                <a:noFill/>
                <a:round/>
                <a:headEnd/>
                <a:tailEnd/>
              </a:ln>
            </p:spPr>
          </p:pic>
          <p:pic>
            <p:nvPicPr>
              <p:cNvPr id="59445" name="Picture 47"/>
              <p:cNvPicPr>
                <a:picLocks noChangeAspect="1" noChangeArrowheads="1"/>
              </p:cNvPicPr>
              <p:nvPr/>
            </p:nvPicPr>
            <p:blipFill>
              <a:blip r:embed="rId26" cstate="print"/>
              <a:srcRect/>
              <a:stretch>
                <a:fillRect/>
              </a:stretch>
            </p:blipFill>
            <p:spPr bwMode="auto">
              <a:xfrm>
                <a:off x="4637" y="2203"/>
                <a:ext cx="62" cy="123"/>
              </a:xfrm>
              <a:prstGeom prst="rect">
                <a:avLst/>
              </a:prstGeom>
              <a:noFill/>
              <a:ln w="9525">
                <a:noFill/>
                <a:round/>
                <a:headEnd/>
                <a:tailEnd/>
              </a:ln>
            </p:spPr>
          </p:pic>
          <p:sp>
            <p:nvSpPr>
              <p:cNvPr id="59446" name="Line 48"/>
              <p:cNvSpPr>
                <a:spLocks noChangeShapeType="1"/>
              </p:cNvSpPr>
              <p:nvPr/>
            </p:nvSpPr>
            <p:spPr bwMode="auto">
              <a:xfrm>
                <a:off x="4683" y="2156"/>
                <a:ext cx="69" cy="117"/>
              </a:xfrm>
              <a:prstGeom prst="line">
                <a:avLst/>
              </a:prstGeom>
              <a:noFill/>
              <a:ln w="9360">
                <a:solidFill>
                  <a:srgbClr val="FFFFFF"/>
                </a:solidFill>
                <a:prstDash val="dash"/>
                <a:miter lim="800000"/>
                <a:headEnd/>
                <a:tailEnd/>
              </a:ln>
            </p:spPr>
            <p:txBody>
              <a:bodyPr/>
              <a:lstStyle/>
              <a:p>
                <a:endParaRPr lang="zh-TW" altLang="en-US"/>
              </a:p>
            </p:txBody>
          </p:sp>
          <p:sp>
            <p:nvSpPr>
              <p:cNvPr id="59447" name="Line 49"/>
              <p:cNvSpPr>
                <a:spLocks noChangeShapeType="1"/>
              </p:cNvSpPr>
              <p:nvPr/>
            </p:nvSpPr>
            <p:spPr bwMode="auto">
              <a:xfrm flipV="1">
                <a:off x="4706" y="2100"/>
                <a:ext cx="23" cy="159"/>
              </a:xfrm>
              <a:prstGeom prst="line">
                <a:avLst/>
              </a:prstGeom>
              <a:noFill/>
              <a:ln w="9360">
                <a:solidFill>
                  <a:srgbClr val="FFFFFF"/>
                </a:solidFill>
                <a:prstDash val="dash"/>
                <a:miter lim="800000"/>
                <a:headEnd/>
                <a:tailEnd/>
              </a:ln>
            </p:spPr>
            <p:txBody>
              <a:bodyPr/>
              <a:lstStyle/>
              <a:p>
                <a:endParaRPr lang="zh-TW" altLang="en-US"/>
              </a:p>
            </p:txBody>
          </p:sp>
          <p:sp>
            <p:nvSpPr>
              <p:cNvPr id="59448" name="Line 50"/>
              <p:cNvSpPr>
                <a:spLocks noChangeShapeType="1"/>
              </p:cNvSpPr>
              <p:nvPr/>
            </p:nvSpPr>
            <p:spPr bwMode="auto">
              <a:xfrm>
                <a:off x="4637" y="2180"/>
                <a:ext cx="1" cy="23"/>
              </a:xfrm>
              <a:prstGeom prst="line">
                <a:avLst/>
              </a:prstGeom>
              <a:noFill/>
              <a:ln w="9360">
                <a:solidFill>
                  <a:srgbClr val="FFFFFF"/>
                </a:solidFill>
                <a:prstDash val="dash"/>
                <a:miter lim="800000"/>
                <a:headEnd/>
                <a:tailEnd/>
              </a:ln>
            </p:spPr>
            <p:txBody>
              <a:bodyPr/>
              <a:lstStyle/>
              <a:p>
                <a:endParaRPr lang="zh-TW" altLang="en-US"/>
              </a:p>
            </p:txBody>
          </p:sp>
          <p:sp>
            <p:nvSpPr>
              <p:cNvPr id="59449" name="Line 51"/>
              <p:cNvSpPr>
                <a:spLocks noChangeShapeType="1"/>
              </p:cNvSpPr>
              <p:nvPr/>
            </p:nvSpPr>
            <p:spPr bwMode="auto">
              <a:xfrm>
                <a:off x="4683" y="2273"/>
                <a:ext cx="46" cy="23"/>
              </a:xfrm>
              <a:prstGeom prst="line">
                <a:avLst/>
              </a:prstGeom>
              <a:noFill/>
              <a:ln w="9360">
                <a:solidFill>
                  <a:srgbClr val="FFFFFF"/>
                </a:solidFill>
                <a:prstDash val="dash"/>
                <a:miter lim="800000"/>
                <a:headEnd/>
                <a:tailEnd/>
              </a:ln>
            </p:spPr>
            <p:txBody>
              <a:bodyPr/>
              <a:lstStyle/>
              <a:p>
                <a:endParaRPr lang="zh-TW" altLang="en-US"/>
              </a:p>
            </p:txBody>
          </p:sp>
          <p:sp>
            <p:nvSpPr>
              <p:cNvPr id="59450" name="Line 52"/>
              <p:cNvSpPr>
                <a:spLocks noChangeShapeType="1"/>
              </p:cNvSpPr>
              <p:nvPr/>
            </p:nvSpPr>
            <p:spPr bwMode="auto">
              <a:xfrm flipV="1">
                <a:off x="4683" y="2100"/>
                <a:ext cx="23" cy="41"/>
              </a:xfrm>
              <a:prstGeom prst="line">
                <a:avLst/>
              </a:prstGeom>
              <a:noFill/>
              <a:ln w="9360">
                <a:solidFill>
                  <a:srgbClr val="FFFFFF"/>
                </a:solidFill>
                <a:prstDash val="dash"/>
                <a:miter lim="800000"/>
                <a:headEnd/>
                <a:tailEnd/>
              </a:ln>
            </p:spPr>
            <p:txBody>
              <a:bodyPr/>
              <a:lstStyle/>
              <a:p>
                <a:endParaRPr lang="zh-TW" altLang="en-US"/>
              </a:p>
            </p:txBody>
          </p:sp>
          <p:pic>
            <p:nvPicPr>
              <p:cNvPr id="59451" name="Picture 53"/>
              <p:cNvPicPr>
                <a:picLocks noChangeAspect="1" noChangeArrowheads="1"/>
              </p:cNvPicPr>
              <p:nvPr/>
            </p:nvPicPr>
            <p:blipFill>
              <a:blip r:embed="rId26" cstate="print"/>
              <a:srcRect/>
              <a:stretch>
                <a:fillRect/>
              </a:stretch>
            </p:blipFill>
            <p:spPr bwMode="auto">
              <a:xfrm>
                <a:off x="4915" y="2344"/>
                <a:ext cx="62" cy="123"/>
              </a:xfrm>
              <a:prstGeom prst="rect">
                <a:avLst/>
              </a:prstGeom>
              <a:noFill/>
              <a:ln w="9525">
                <a:noFill/>
                <a:round/>
                <a:headEnd/>
                <a:tailEnd/>
              </a:ln>
            </p:spPr>
          </p:pic>
          <p:pic>
            <p:nvPicPr>
              <p:cNvPr id="59452" name="Picture 54"/>
              <p:cNvPicPr>
                <a:picLocks noChangeAspect="1" noChangeArrowheads="1"/>
              </p:cNvPicPr>
              <p:nvPr/>
            </p:nvPicPr>
            <p:blipFill>
              <a:blip r:embed="rId26" cstate="print"/>
              <a:srcRect/>
              <a:stretch>
                <a:fillRect/>
              </a:stretch>
            </p:blipFill>
            <p:spPr bwMode="auto">
              <a:xfrm>
                <a:off x="4799" y="2320"/>
                <a:ext cx="62" cy="123"/>
              </a:xfrm>
              <a:prstGeom prst="rect">
                <a:avLst/>
              </a:prstGeom>
              <a:noFill/>
              <a:ln w="9525">
                <a:noFill/>
                <a:round/>
                <a:headEnd/>
                <a:tailEnd/>
              </a:ln>
            </p:spPr>
          </p:pic>
          <p:pic>
            <p:nvPicPr>
              <p:cNvPr id="59453" name="Picture 55"/>
              <p:cNvPicPr>
                <a:picLocks noChangeAspect="1" noChangeArrowheads="1"/>
              </p:cNvPicPr>
              <p:nvPr/>
            </p:nvPicPr>
            <p:blipFill>
              <a:blip r:embed="rId26" cstate="print"/>
              <a:srcRect/>
              <a:stretch>
                <a:fillRect/>
              </a:stretch>
            </p:blipFill>
            <p:spPr bwMode="auto">
              <a:xfrm>
                <a:off x="4544" y="2226"/>
                <a:ext cx="62" cy="123"/>
              </a:xfrm>
              <a:prstGeom prst="rect">
                <a:avLst/>
              </a:prstGeom>
              <a:noFill/>
              <a:ln w="9525">
                <a:noFill/>
                <a:round/>
                <a:headEnd/>
                <a:tailEnd/>
              </a:ln>
            </p:spPr>
          </p:pic>
          <p:pic>
            <p:nvPicPr>
              <p:cNvPr id="59454" name="Picture 56"/>
              <p:cNvPicPr>
                <a:picLocks noChangeAspect="1" noChangeArrowheads="1"/>
              </p:cNvPicPr>
              <p:nvPr/>
            </p:nvPicPr>
            <p:blipFill>
              <a:blip r:embed="rId26" cstate="print"/>
              <a:srcRect/>
              <a:stretch>
                <a:fillRect/>
              </a:stretch>
            </p:blipFill>
            <p:spPr bwMode="auto">
              <a:xfrm>
                <a:off x="5216" y="2156"/>
                <a:ext cx="62" cy="123"/>
              </a:xfrm>
              <a:prstGeom prst="rect">
                <a:avLst/>
              </a:prstGeom>
              <a:noFill/>
              <a:ln w="9525">
                <a:noFill/>
                <a:round/>
                <a:headEnd/>
                <a:tailEnd/>
              </a:ln>
            </p:spPr>
          </p:pic>
          <p:sp>
            <p:nvSpPr>
              <p:cNvPr id="59455" name="Line 57"/>
              <p:cNvSpPr>
                <a:spLocks noChangeShapeType="1"/>
              </p:cNvSpPr>
              <p:nvPr/>
            </p:nvSpPr>
            <p:spPr bwMode="auto">
              <a:xfrm flipV="1">
                <a:off x="4613" y="2241"/>
                <a:ext cx="23" cy="41"/>
              </a:xfrm>
              <a:prstGeom prst="line">
                <a:avLst/>
              </a:prstGeom>
              <a:noFill/>
              <a:ln w="9360">
                <a:solidFill>
                  <a:srgbClr val="FFFFFF"/>
                </a:solidFill>
                <a:prstDash val="dash"/>
                <a:miter lim="800000"/>
                <a:headEnd/>
                <a:tailEnd/>
              </a:ln>
            </p:spPr>
            <p:txBody>
              <a:bodyPr/>
              <a:lstStyle/>
              <a:p>
                <a:endParaRPr lang="zh-TW" altLang="en-US"/>
              </a:p>
            </p:txBody>
          </p:sp>
          <p:sp>
            <p:nvSpPr>
              <p:cNvPr id="59456" name="Line 58"/>
              <p:cNvSpPr>
                <a:spLocks noChangeShapeType="1"/>
              </p:cNvSpPr>
              <p:nvPr/>
            </p:nvSpPr>
            <p:spPr bwMode="auto">
              <a:xfrm flipV="1">
                <a:off x="4567" y="2147"/>
                <a:ext cx="69" cy="88"/>
              </a:xfrm>
              <a:prstGeom prst="line">
                <a:avLst/>
              </a:prstGeom>
              <a:noFill/>
              <a:ln w="9360">
                <a:solidFill>
                  <a:srgbClr val="FFFFFF"/>
                </a:solidFill>
                <a:prstDash val="dash"/>
                <a:miter lim="800000"/>
                <a:headEnd/>
                <a:tailEnd/>
              </a:ln>
            </p:spPr>
            <p:txBody>
              <a:bodyPr/>
              <a:lstStyle/>
              <a:p>
                <a:endParaRPr lang="zh-TW" altLang="en-US"/>
              </a:p>
            </p:txBody>
          </p:sp>
          <p:sp>
            <p:nvSpPr>
              <p:cNvPr id="59457" name="Line 59"/>
              <p:cNvSpPr>
                <a:spLocks noChangeShapeType="1"/>
              </p:cNvSpPr>
              <p:nvPr/>
            </p:nvSpPr>
            <p:spPr bwMode="auto">
              <a:xfrm>
                <a:off x="4845" y="2367"/>
                <a:ext cx="93" cy="23"/>
              </a:xfrm>
              <a:prstGeom prst="line">
                <a:avLst/>
              </a:prstGeom>
              <a:noFill/>
              <a:ln w="9360">
                <a:solidFill>
                  <a:srgbClr val="FFFFFF"/>
                </a:solidFill>
                <a:prstDash val="dash"/>
                <a:miter lim="800000"/>
                <a:headEnd/>
                <a:tailEnd/>
              </a:ln>
            </p:spPr>
            <p:txBody>
              <a:bodyPr/>
              <a:lstStyle/>
              <a:p>
                <a:endParaRPr lang="zh-TW" altLang="en-US"/>
              </a:p>
            </p:txBody>
          </p:sp>
          <p:sp>
            <p:nvSpPr>
              <p:cNvPr id="59458" name="Line 60"/>
              <p:cNvSpPr>
                <a:spLocks noChangeShapeType="1"/>
              </p:cNvSpPr>
              <p:nvPr/>
            </p:nvSpPr>
            <p:spPr bwMode="auto">
              <a:xfrm>
                <a:off x="4752" y="2344"/>
                <a:ext cx="46" cy="23"/>
              </a:xfrm>
              <a:prstGeom prst="line">
                <a:avLst/>
              </a:prstGeom>
              <a:noFill/>
              <a:ln w="9360">
                <a:solidFill>
                  <a:srgbClr val="FFFFFF"/>
                </a:solidFill>
                <a:prstDash val="dash"/>
                <a:miter lim="800000"/>
                <a:headEnd/>
                <a:tailEnd/>
              </a:ln>
            </p:spPr>
            <p:txBody>
              <a:bodyPr/>
              <a:lstStyle/>
              <a:p>
                <a:endParaRPr lang="zh-TW" altLang="en-US"/>
              </a:p>
            </p:txBody>
          </p:sp>
          <p:sp>
            <p:nvSpPr>
              <p:cNvPr id="59459" name="Line 61"/>
              <p:cNvSpPr>
                <a:spLocks noChangeShapeType="1"/>
              </p:cNvSpPr>
              <p:nvPr/>
            </p:nvSpPr>
            <p:spPr bwMode="auto">
              <a:xfrm flipV="1">
                <a:off x="4984" y="2334"/>
                <a:ext cx="23" cy="65"/>
              </a:xfrm>
              <a:prstGeom prst="line">
                <a:avLst/>
              </a:prstGeom>
              <a:noFill/>
              <a:ln w="9360">
                <a:solidFill>
                  <a:srgbClr val="FFFFFF"/>
                </a:solidFill>
                <a:prstDash val="dash"/>
                <a:miter lim="800000"/>
                <a:headEnd/>
                <a:tailEnd/>
              </a:ln>
            </p:spPr>
            <p:txBody>
              <a:bodyPr/>
              <a:lstStyle/>
              <a:p>
                <a:endParaRPr lang="zh-TW" altLang="en-US"/>
              </a:p>
            </p:txBody>
          </p:sp>
          <p:sp>
            <p:nvSpPr>
              <p:cNvPr id="59460" name="Line 62"/>
              <p:cNvSpPr>
                <a:spLocks noChangeShapeType="1"/>
              </p:cNvSpPr>
              <p:nvPr/>
            </p:nvSpPr>
            <p:spPr bwMode="auto">
              <a:xfrm flipV="1">
                <a:off x="4868" y="2311"/>
                <a:ext cx="93" cy="41"/>
              </a:xfrm>
              <a:prstGeom prst="line">
                <a:avLst/>
              </a:prstGeom>
              <a:noFill/>
              <a:ln w="9360">
                <a:solidFill>
                  <a:srgbClr val="FFFFFF"/>
                </a:solidFill>
                <a:prstDash val="dash"/>
                <a:miter lim="800000"/>
                <a:headEnd/>
                <a:tailEnd/>
              </a:ln>
            </p:spPr>
            <p:txBody>
              <a:bodyPr/>
              <a:lstStyle/>
              <a:p>
                <a:endParaRPr lang="zh-TW" altLang="en-US"/>
              </a:p>
            </p:txBody>
          </p:sp>
          <p:sp>
            <p:nvSpPr>
              <p:cNvPr id="59461" name="Line 63"/>
              <p:cNvSpPr>
                <a:spLocks noChangeShapeType="1"/>
              </p:cNvSpPr>
              <p:nvPr/>
            </p:nvSpPr>
            <p:spPr bwMode="auto">
              <a:xfrm>
                <a:off x="4868" y="2320"/>
                <a:ext cx="46" cy="70"/>
              </a:xfrm>
              <a:prstGeom prst="line">
                <a:avLst/>
              </a:prstGeom>
              <a:noFill/>
              <a:ln w="9360">
                <a:solidFill>
                  <a:srgbClr val="FFFFFF"/>
                </a:solidFill>
                <a:prstDash val="dash"/>
                <a:miter lim="800000"/>
                <a:headEnd/>
                <a:tailEnd/>
              </a:ln>
            </p:spPr>
            <p:txBody>
              <a:bodyPr/>
              <a:lstStyle/>
              <a:p>
                <a:endParaRPr lang="zh-TW" altLang="en-US"/>
              </a:p>
            </p:txBody>
          </p:sp>
          <p:sp>
            <p:nvSpPr>
              <p:cNvPr id="59462" name="Line 64"/>
              <p:cNvSpPr>
                <a:spLocks noChangeShapeType="1"/>
              </p:cNvSpPr>
              <p:nvPr/>
            </p:nvSpPr>
            <p:spPr bwMode="auto">
              <a:xfrm>
                <a:off x="5100" y="2086"/>
                <a:ext cx="116" cy="117"/>
              </a:xfrm>
              <a:prstGeom prst="line">
                <a:avLst/>
              </a:prstGeom>
              <a:noFill/>
              <a:ln w="9360">
                <a:solidFill>
                  <a:srgbClr val="FFFFFF"/>
                </a:solidFill>
                <a:prstDash val="dash"/>
                <a:miter lim="800000"/>
                <a:headEnd/>
                <a:tailEnd/>
              </a:ln>
            </p:spPr>
            <p:txBody>
              <a:bodyPr/>
              <a:lstStyle/>
              <a:p>
                <a:endParaRPr lang="zh-TW" altLang="en-US"/>
              </a:p>
            </p:txBody>
          </p:sp>
          <p:sp>
            <p:nvSpPr>
              <p:cNvPr id="59463" name="Line 65"/>
              <p:cNvSpPr>
                <a:spLocks noChangeShapeType="1"/>
              </p:cNvSpPr>
              <p:nvPr/>
            </p:nvSpPr>
            <p:spPr bwMode="auto">
              <a:xfrm flipV="1">
                <a:off x="5169" y="2218"/>
                <a:ext cx="46" cy="88"/>
              </a:xfrm>
              <a:prstGeom prst="line">
                <a:avLst/>
              </a:prstGeom>
              <a:noFill/>
              <a:ln w="9360">
                <a:solidFill>
                  <a:srgbClr val="FFFFFF"/>
                </a:solidFill>
                <a:prstDash val="dash"/>
                <a:miter lim="800000"/>
                <a:headEnd/>
                <a:tailEnd/>
              </a:ln>
            </p:spPr>
            <p:txBody>
              <a:bodyPr/>
              <a:lstStyle/>
              <a:p>
                <a:endParaRPr lang="zh-TW" altLang="en-US"/>
              </a:p>
            </p:txBody>
          </p:sp>
          <p:sp>
            <p:nvSpPr>
              <p:cNvPr id="59464" name="Line 66"/>
              <p:cNvSpPr>
                <a:spLocks noChangeShapeType="1"/>
              </p:cNvSpPr>
              <p:nvPr/>
            </p:nvSpPr>
            <p:spPr bwMode="auto">
              <a:xfrm>
                <a:off x="5216" y="2086"/>
                <a:ext cx="46" cy="70"/>
              </a:xfrm>
              <a:prstGeom prst="line">
                <a:avLst/>
              </a:prstGeom>
              <a:noFill/>
              <a:ln w="9360">
                <a:solidFill>
                  <a:srgbClr val="FFFFFF"/>
                </a:solidFill>
                <a:prstDash val="dash"/>
                <a:miter lim="800000"/>
                <a:headEnd/>
                <a:tailEnd/>
              </a:ln>
            </p:spPr>
            <p:txBody>
              <a:bodyPr/>
              <a:lstStyle/>
              <a:p>
                <a:endParaRPr lang="zh-TW" altLang="en-US"/>
              </a:p>
            </p:txBody>
          </p:sp>
          <p:sp>
            <p:nvSpPr>
              <p:cNvPr id="59465" name="Line 67"/>
              <p:cNvSpPr>
                <a:spLocks noChangeShapeType="1"/>
              </p:cNvSpPr>
              <p:nvPr/>
            </p:nvSpPr>
            <p:spPr bwMode="auto">
              <a:xfrm flipV="1">
                <a:off x="5146" y="2124"/>
                <a:ext cx="69" cy="135"/>
              </a:xfrm>
              <a:prstGeom prst="line">
                <a:avLst/>
              </a:prstGeom>
              <a:noFill/>
              <a:ln w="9360">
                <a:solidFill>
                  <a:srgbClr val="FFFFFF"/>
                </a:solidFill>
                <a:prstDash val="dash"/>
                <a:miter lim="800000"/>
                <a:headEnd/>
                <a:tailEnd/>
              </a:ln>
            </p:spPr>
            <p:txBody>
              <a:bodyPr/>
              <a:lstStyle/>
              <a:p>
                <a:endParaRPr lang="zh-TW" altLang="en-US"/>
              </a:p>
            </p:txBody>
          </p:sp>
          <p:sp>
            <p:nvSpPr>
              <p:cNvPr id="59466" name="Line 68"/>
              <p:cNvSpPr>
                <a:spLocks noChangeShapeType="1"/>
              </p:cNvSpPr>
              <p:nvPr/>
            </p:nvSpPr>
            <p:spPr bwMode="auto">
              <a:xfrm>
                <a:off x="5100" y="2180"/>
                <a:ext cx="116" cy="23"/>
              </a:xfrm>
              <a:prstGeom prst="line">
                <a:avLst/>
              </a:prstGeom>
              <a:noFill/>
              <a:ln w="9360">
                <a:solidFill>
                  <a:srgbClr val="FFFFFF"/>
                </a:solidFill>
                <a:prstDash val="dash"/>
                <a:miter lim="800000"/>
                <a:headEnd/>
                <a:tailEnd/>
              </a:ln>
            </p:spPr>
            <p:txBody>
              <a:bodyPr/>
              <a:lstStyle/>
              <a:p>
                <a:endParaRPr lang="zh-TW" altLang="en-US"/>
              </a:p>
            </p:txBody>
          </p:sp>
          <p:sp>
            <p:nvSpPr>
              <p:cNvPr id="59467" name="Line 69"/>
              <p:cNvSpPr>
                <a:spLocks noChangeShapeType="1"/>
              </p:cNvSpPr>
              <p:nvPr/>
            </p:nvSpPr>
            <p:spPr bwMode="auto">
              <a:xfrm>
                <a:off x="4590" y="2320"/>
                <a:ext cx="139" cy="1"/>
              </a:xfrm>
              <a:prstGeom prst="line">
                <a:avLst/>
              </a:prstGeom>
              <a:noFill/>
              <a:ln w="9360">
                <a:solidFill>
                  <a:srgbClr val="FFFFFF"/>
                </a:solidFill>
                <a:prstDash val="dash"/>
                <a:miter lim="800000"/>
                <a:headEnd/>
                <a:tailEnd/>
              </a:ln>
            </p:spPr>
            <p:txBody>
              <a:bodyPr/>
              <a:lstStyle/>
              <a:p>
                <a:endParaRPr lang="zh-TW" altLang="en-US"/>
              </a:p>
            </p:txBody>
          </p:sp>
        </p:grpSp>
      </p:grpSp>
      <p:sp>
        <p:nvSpPr>
          <p:cNvPr id="59404" name="Text Box 70"/>
          <p:cNvSpPr txBox="1">
            <a:spLocks noChangeArrowheads="1"/>
          </p:cNvSpPr>
          <p:nvPr>
            <p:custDataLst>
              <p:tags r:id="rId13"/>
            </p:custDataLst>
          </p:nvPr>
        </p:nvSpPr>
        <p:spPr bwMode="auto">
          <a:xfrm>
            <a:off x="7046913" y="2941638"/>
            <a:ext cx="1828800" cy="322262"/>
          </a:xfrm>
          <a:prstGeom prst="rect">
            <a:avLst/>
          </a:prstGeom>
          <a:noFill/>
          <a:ln w="9525">
            <a:noFill/>
            <a:round/>
            <a:headEnd/>
            <a:tailEnd/>
          </a:ln>
        </p:spPr>
        <p:txBody>
          <a:bodyPr wrap="none" lIns="90000" tIns="46800" rIns="90000" bIns="46800">
            <a:sp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TW" sz="1500" b="1">
                <a:solidFill>
                  <a:srgbClr val="000000"/>
                </a:solidFill>
                <a:latin typeface="Tahoma" pitchFamily="34" charset="0"/>
                <a:ea typeface="ＭＳ Ｐゴシック" pitchFamily="34" charset="-128"/>
              </a:rPr>
              <a:t>Cloud Computing</a:t>
            </a:r>
          </a:p>
        </p:txBody>
      </p:sp>
      <p:sp>
        <p:nvSpPr>
          <p:cNvPr id="59405" name="Text Box 71"/>
          <p:cNvSpPr txBox="1">
            <a:spLocks noChangeArrowheads="1"/>
          </p:cNvSpPr>
          <p:nvPr>
            <p:custDataLst>
              <p:tags r:id="rId14"/>
            </p:custDataLst>
          </p:nvPr>
        </p:nvSpPr>
        <p:spPr bwMode="auto">
          <a:xfrm>
            <a:off x="517525" y="1333500"/>
            <a:ext cx="7004050" cy="581025"/>
          </a:xfrm>
          <a:prstGeom prst="rect">
            <a:avLst/>
          </a:prstGeom>
          <a:noFill/>
          <a:ln w="9525">
            <a:noFill/>
            <a:round/>
            <a:headEnd/>
            <a:tailEnd/>
          </a:ln>
        </p:spPr>
        <p:txBody>
          <a:bodyPr lIns="90000" tIns="46800" rIns="90000" bIns="46800">
            <a:spAutoFit/>
          </a:bodyPr>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TW" sz="1600" b="1" i="1">
                <a:solidFill>
                  <a:srgbClr val="000000"/>
                </a:solidFill>
                <a:latin typeface="Tahoma" pitchFamily="34" charset="0"/>
                <a:cs typeface="Arial" charset="0"/>
              </a:rPr>
              <a:t>“Clouds will transform the information technology (IT) industry… </a:t>
            </a:r>
          </a:p>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TW" sz="1600" b="1" i="1">
                <a:solidFill>
                  <a:srgbClr val="000000"/>
                </a:solidFill>
                <a:latin typeface="Tahoma" pitchFamily="34" charset="0"/>
                <a:cs typeface="Arial" charset="0"/>
              </a:rPr>
              <a:t>profoundly change the way people work and companies operate.”</a:t>
            </a:r>
          </a:p>
        </p:txBody>
      </p:sp>
      <p:pic>
        <p:nvPicPr>
          <p:cNvPr id="59406" name="Picture 72"/>
          <p:cNvPicPr>
            <a:picLocks noChangeAspect="1" noChangeArrowheads="1"/>
          </p:cNvPicPr>
          <p:nvPr>
            <p:custDataLst>
              <p:tags r:id="rId15"/>
            </p:custDataLst>
          </p:nvPr>
        </p:nvPicPr>
        <p:blipFill>
          <a:blip r:embed="rId27" cstate="print"/>
          <a:srcRect/>
          <a:stretch>
            <a:fillRect/>
          </a:stretch>
        </p:blipFill>
        <p:spPr bwMode="auto">
          <a:xfrm>
            <a:off x="7475538" y="1365250"/>
            <a:ext cx="1395412" cy="612775"/>
          </a:xfrm>
          <a:prstGeom prst="rect">
            <a:avLst/>
          </a:prstGeom>
          <a:noFill/>
          <a:ln w="9525">
            <a:noFill/>
            <a:round/>
            <a:headEnd/>
            <a:tailEnd/>
          </a:ln>
        </p:spPr>
      </p:pic>
      <p:sp>
        <p:nvSpPr>
          <p:cNvPr id="59407" name="Rectangle 73"/>
          <p:cNvSpPr>
            <a:spLocks noChangeArrowheads="1"/>
          </p:cNvSpPr>
          <p:nvPr>
            <p:custDataLst>
              <p:tags r:id="rId16"/>
            </p:custDataLst>
          </p:nvPr>
        </p:nvSpPr>
        <p:spPr bwMode="auto">
          <a:xfrm>
            <a:off x="530225" y="1376363"/>
            <a:ext cx="6991350" cy="596900"/>
          </a:xfrm>
          <a:prstGeom prst="rect">
            <a:avLst/>
          </a:prstGeom>
          <a:noFill/>
          <a:ln w="9360">
            <a:solidFill>
              <a:srgbClr val="FF0000"/>
            </a:solidFill>
            <a:miter lim="800000"/>
            <a:headEnd/>
            <a:tailEnd/>
          </a:ln>
        </p:spPr>
        <p:txBody>
          <a:bodyPr wrap="none" anchor="ctr"/>
          <a:lstStyle/>
          <a:p>
            <a:endParaRPr lang="zh-TW" altLang="en-US"/>
          </a:p>
        </p:txBody>
      </p:sp>
      <p:sp>
        <p:nvSpPr>
          <p:cNvPr id="77" name="Text Box 74"/>
          <p:cNvSpPr txBox="1">
            <a:spLocks noChangeArrowheads="1"/>
          </p:cNvSpPr>
          <p:nvPr>
            <p:custDataLst>
              <p:tags r:id="rId17"/>
            </p:custDataLst>
          </p:nvPr>
        </p:nvSpPr>
        <p:spPr bwMode="auto">
          <a:xfrm>
            <a:off x="371475" y="2054225"/>
            <a:ext cx="7104063" cy="1554163"/>
          </a:xfrm>
          <a:prstGeom prst="rect">
            <a:avLst/>
          </a:prstGeom>
          <a:noFill/>
          <a:ln w="9525">
            <a:noFill/>
            <a:round/>
            <a:headEnd/>
            <a:tailEnd/>
          </a:ln>
        </p:spPr>
        <p:txBody>
          <a:bodyPr lIns="90000" tIns="46800" rIns="90000" bIns="46800">
            <a:spAutoFit/>
          </a:bodyPr>
          <a:lstStyle/>
          <a:p>
            <a:pPr marL="211138" indent="-211138">
              <a:lnSpc>
                <a:spcPct val="150000"/>
              </a:lnSpc>
              <a:buFont typeface="Tahoma" pitchFamily="34" charset="0"/>
              <a:buChar char="•"/>
              <a:tabLst>
                <a:tab pos="211138" algn="l"/>
                <a:tab pos="658813" algn="l"/>
                <a:tab pos="1108075" algn="l"/>
                <a:tab pos="1557338" algn="l"/>
                <a:tab pos="2006600" algn="l"/>
                <a:tab pos="2455863" algn="l"/>
                <a:tab pos="2905125" algn="l"/>
                <a:tab pos="3354388" algn="l"/>
                <a:tab pos="3803650" algn="l"/>
                <a:tab pos="4252913" algn="l"/>
                <a:tab pos="4702175" algn="l"/>
                <a:tab pos="5151438" algn="l"/>
                <a:tab pos="5600700" algn="l"/>
                <a:tab pos="6049963" algn="l"/>
                <a:tab pos="6499225" algn="l"/>
                <a:tab pos="6948488" algn="l"/>
                <a:tab pos="7397750" algn="l"/>
                <a:tab pos="7847013" algn="l"/>
                <a:tab pos="8296275" algn="l"/>
                <a:tab pos="8745538" algn="l"/>
                <a:tab pos="9194800" algn="l"/>
              </a:tabLst>
            </a:pPr>
            <a:r>
              <a:rPr lang="en-US" altLang="zh-TW" sz="1600" i="1">
                <a:solidFill>
                  <a:srgbClr val="000000"/>
                </a:solidFill>
                <a:latin typeface="Tahoma" pitchFamily="34" charset="0"/>
                <a:cs typeface="Arial" charset="0"/>
              </a:rPr>
              <a:t>Massively scalable computing resources from anywhere</a:t>
            </a:r>
          </a:p>
          <a:p>
            <a:pPr marL="211138" indent="-211138">
              <a:lnSpc>
                <a:spcPct val="150000"/>
              </a:lnSpc>
              <a:buFont typeface="Tahoma" pitchFamily="34" charset="0"/>
              <a:buChar char="•"/>
              <a:tabLst>
                <a:tab pos="211138" algn="l"/>
                <a:tab pos="658813" algn="l"/>
                <a:tab pos="1108075" algn="l"/>
                <a:tab pos="1557338" algn="l"/>
                <a:tab pos="2006600" algn="l"/>
                <a:tab pos="2455863" algn="l"/>
                <a:tab pos="2905125" algn="l"/>
                <a:tab pos="3354388" algn="l"/>
                <a:tab pos="3803650" algn="l"/>
                <a:tab pos="4252913" algn="l"/>
                <a:tab pos="4702175" algn="l"/>
                <a:tab pos="5151438" algn="l"/>
                <a:tab pos="5600700" algn="l"/>
                <a:tab pos="6049963" algn="l"/>
                <a:tab pos="6499225" algn="l"/>
                <a:tab pos="6948488" algn="l"/>
                <a:tab pos="7397750" algn="l"/>
                <a:tab pos="7847013" algn="l"/>
                <a:tab pos="8296275" algn="l"/>
                <a:tab pos="8745538" algn="l"/>
                <a:tab pos="9194800" algn="l"/>
              </a:tabLst>
            </a:pPr>
            <a:r>
              <a:rPr lang="en-US" altLang="zh-TW" sz="1600" i="1">
                <a:solidFill>
                  <a:srgbClr val="000000"/>
                </a:solidFill>
                <a:latin typeface="Tahoma" pitchFamily="34" charset="0"/>
                <a:cs typeface="Arial" charset="0"/>
              </a:rPr>
              <a:t>Simplifies services delivery</a:t>
            </a:r>
          </a:p>
          <a:p>
            <a:pPr marL="211138" indent="-211138">
              <a:lnSpc>
                <a:spcPct val="150000"/>
              </a:lnSpc>
              <a:buFont typeface="Tahoma" pitchFamily="34" charset="0"/>
              <a:buChar char="•"/>
              <a:tabLst>
                <a:tab pos="211138" algn="l"/>
                <a:tab pos="658813" algn="l"/>
                <a:tab pos="1108075" algn="l"/>
                <a:tab pos="1557338" algn="l"/>
                <a:tab pos="2006600" algn="l"/>
                <a:tab pos="2455863" algn="l"/>
                <a:tab pos="2905125" algn="l"/>
                <a:tab pos="3354388" algn="l"/>
                <a:tab pos="3803650" algn="l"/>
                <a:tab pos="4252913" algn="l"/>
                <a:tab pos="4702175" algn="l"/>
                <a:tab pos="5151438" algn="l"/>
                <a:tab pos="5600700" algn="l"/>
                <a:tab pos="6049963" algn="l"/>
                <a:tab pos="6499225" algn="l"/>
                <a:tab pos="6948488" algn="l"/>
                <a:tab pos="7397750" algn="l"/>
                <a:tab pos="7847013" algn="l"/>
                <a:tab pos="8296275" algn="l"/>
                <a:tab pos="8745538" algn="l"/>
                <a:tab pos="9194800" algn="l"/>
              </a:tabLst>
            </a:pPr>
            <a:r>
              <a:rPr lang="en-US" altLang="zh-TW" sz="1600" i="1">
                <a:solidFill>
                  <a:srgbClr val="000000"/>
                </a:solidFill>
                <a:latin typeface="Tahoma" pitchFamily="34" charset="0"/>
                <a:cs typeface="Arial" charset="0"/>
              </a:rPr>
              <a:t>Enables rapid innovation of new business models</a:t>
            </a:r>
          </a:p>
          <a:p>
            <a:pPr marL="211138" indent="-211138">
              <a:lnSpc>
                <a:spcPct val="150000"/>
              </a:lnSpc>
              <a:buFont typeface="Tahoma" pitchFamily="34" charset="0"/>
              <a:buChar char="•"/>
              <a:tabLst>
                <a:tab pos="211138" algn="l"/>
                <a:tab pos="658813" algn="l"/>
                <a:tab pos="1108075" algn="l"/>
                <a:tab pos="1557338" algn="l"/>
                <a:tab pos="2006600" algn="l"/>
                <a:tab pos="2455863" algn="l"/>
                <a:tab pos="2905125" algn="l"/>
                <a:tab pos="3354388" algn="l"/>
                <a:tab pos="3803650" algn="l"/>
                <a:tab pos="4252913" algn="l"/>
                <a:tab pos="4702175" algn="l"/>
                <a:tab pos="5151438" algn="l"/>
                <a:tab pos="5600700" algn="l"/>
                <a:tab pos="6049963" algn="l"/>
                <a:tab pos="6499225" algn="l"/>
                <a:tab pos="6948488" algn="l"/>
                <a:tab pos="7397750" algn="l"/>
                <a:tab pos="7847013" algn="l"/>
                <a:tab pos="8296275" algn="l"/>
                <a:tab pos="8745538" algn="l"/>
                <a:tab pos="9194800" algn="l"/>
              </a:tabLst>
            </a:pPr>
            <a:r>
              <a:rPr lang="en-US" altLang="zh-TW" sz="1600" i="1">
                <a:solidFill>
                  <a:srgbClr val="000000"/>
                </a:solidFill>
                <a:latin typeface="Tahoma" pitchFamily="34" charset="0"/>
                <a:cs typeface="Arial" charset="0"/>
              </a:rPr>
              <a:t>Platform for next generation data centers</a:t>
            </a:r>
          </a:p>
        </p:txBody>
      </p:sp>
      <p:sp>
        <p:nvSpPr>
          <p:cNvPr id="78" name="Text Box 75"/>
          <p:cNvSpPr txBox="1">
            <a:spLocks noChangeArrowheads="1"/>
          </p:cNvSpPr>
          <p:nvPr>
            <p:custDataLst>
              <p:tags r:id="rId18"/>
            </p:custDataLst>
          </p:nvPr>
        </p:nvSpPr>
        <p:spPr bwMode="auto">
          <a:xfrm>
            <a:off x="4122738" y="5330825"/>
            <a:ext cx="4587875" cy="823913"/>
          </a:xfrm>
          <a:prstGeom prst="rect">
            <a:avLst/>
          </a:prstGeom>
          <a:noFill/>
          <a:ln w="9525">
            <a:noFill/>
            <a:round/>
            <a:headEnd/>
            <a:tailEnd/>
          </a:ln>
        </p:spPr>
        <p:txBody>
          <a:bodyPr lIns="90000" tIns="46800" rIns="90000" bIns="46800">
            <a:spAutoFit/>
          </a:bodyPr>
          <a:lstStyle/>
          <a:p>
            <a:pPr marL="211138" indent="-211138">
              <a:lnSpc>
                <a:spcPct val="150000"/>
              </a:lnSpc>
              <a:buFont typeface="Tahoma" pitchFamily="34" charset="0"/>
              <a:buChar char="•"/>
              <a:tabLst>
                <a:tab pos="211138" algn="l"/>
                <a:tab pos="658813" algn="l"/>
                <a:tab pos="1108075" algn="l"/>
                <a:tab pos="1557338" algn="l"/>
                <a:tab pos="2006600" algn="l"/>
                <a:tab pos="2455863" algn="l"/>
                <a:tab pos="2905125" algn="l"/>
                <a:tab pos="3354388" algn="l"/>
                <a:tab pos="3803650" algn="l"/>
                <a:tab pos="4252913" algn="l"/>
                <a:tab pos="4702175" algn="l"/>
                <a:tab pos="5151438" algn="l"/>
                <a:tab pos="5600700" algn="l"/>
                <a:tab pos="6049963" algn="l"/>
                <a:tab pos="6499225" algn="l"/>
                <a:tab pos="6948488" algn="l"/>
                <a:tab pos="7397750" algn="l"/>
                <a:tab pos="7847013" algn="l"/>
                <a:tab pos="8296275" algn="l"/>
                <a:tab pos="8745538" algn="l"/>
                <a:tab pos="9194800" algn="l"/>
              </a:tabLst>
            </a:pPr>
            <a:r>
              <a:rPr lang="en-GB" altLang="zh-TW" sz="1600" i="1">
                <a:solidFill>
                  <a:srgbClr val="000000"/>
                </a:solidFill>
                <a:latin typeface="Tahoma" pitchFamily="34" charset="0"/>
                <a:cs typeface="Arial" charset="0"/>
              </a:rPr>
              <a:t>New competitors</a:t>
            </a:r>
          </a:p>
          <a:p>
            <a:pPr marL="211138" indent="-211138">
              <a:lnSpc>
                <a:spcPct val="150000"/>
              </a:lnSpc>
              <a:buFont typeface="Tahoma" pitchFamily="34" charset="0"/>
              <a:buChar char="•"/>
              <a:tabLst>
                <a:tab pos="211138" algn="l"/>
                <a:tab pos="658813" algn="l"/>
                <a:tab pos="1108075" algn="l"/>
                <a:tab pos="1557338" algn="l"/>
                <a:tab pos="2006600" algn="l"/>
                <a:tab pos="2455863" algn="l"/>
                <a:tab pos="2905125" algn="l"/>
                <a:tab pos="3354388" algn="l"/>
                <a:tab pos="3803650" algn="l"/>
                <a:tab pos="4252913" algn="l"/>
                <a:tab pos="4702175" algn="l"/>
                <a:tab pos="5151438" algn="l"/>
                <a:tab pos="5600700" algn="l"/>
                <a:tab pos="6049963" algn="l"/>
                <a:tab pos="6499225" algn="l"/>
                <a:tab pos="6948488" algn="l"/>
                <a:tab pos="7397750" algn="l"/>
                <a:tab pos="7847013" algn="l"/>
                <a:tab pos="8296275" algn="l"/>
                <a:tab pos="8745538" algn="l"/>
                <a:tab pos="9194800" algn="l"/>
              </a:tabLst>
            </a:pPr>
            <a:r>
              <a:rPr lang="en-GB" altLang="zh-TW" sz="1600" i="1">
                <a:solidFill>
                  <a:srgbClr val="000000"/>
                </a:solidFill>
                <a:latin typeface="Tahoma" pitchFamily="34" charset="0"/>
                <a:cs typeface="Arial" charset="0"/>
              </a:rPr>
              <a:t>Threat to traditional IT models</a:t>
            </a:r>
          </a:p>
        </p:txBody>
      </p:sp>
      <p:sp>
        <p:nvSpPr>
          <p:cNvPr id="79" name="投影片編號版面配置區 78"/>
          <p:cNvSpPr>
            <a:spLocks noGrp="1"/>
          </p:cNvSpPr>
          <p:nvPr>
            <p:ph type="sldNum" sz="quarter" idx="12"/>
          </p:nvPr>
        </p:nvSpPr>
        <p:spPr/>
        <p:txBody>
          <a:bodyPr/>
          <a:lstStyle/>
          <a:p>
            <a:pPr>
              <a:defRPr/>
            </a:pPr>
            <a:fld id="{3CB9D5A4-A9DD-4C23-A5E6-1C67DC0A0C5F}" type="slidenum">
              <a:rPr lang="zh-TW" altLang="en-US" smtClean="0"/>
              <a:pPr>
                <a:defRPr/>
              </a:pPr>
              <a:t>20</a:t>
            </a:fld>
            <a:endParaRPr lang="zh-TW"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path" accel="50000" decel="50000" fill="hold" nodeType="withEffect">
                                  <p:stCondLst>
                                    <p:cond delay="0"/>
                                  </p:stCondLst>
                                  <p:childTnLst>
                                    <p:animMotion origin="layout" path="M -0.7151 0.28324 L -3.88889 -6 3.46821 -7">
                                      <p:cBhvr additive="repl">
                                        <p:cTn id="6" dur="2000" fill="hold"/>
                                        <p:tgtEl>
                                          <p:spTgt spid="5"/>
                                        </p:tgtEl>
                                      </p:cBhvr>
                                    </p:animMotion>
                                  </p:childTnLst>
                                </p:cTn>
                              </p:par>
                            </p:childTnLst>
                          </p:cTn>
                        </p:par>
                        <p:par>
                          <p:cTn id="7" fill="hold">
                            <p:stCondLst>
                              <p:cond delay="2000"/>
                            </p:stCondLst>
                            <p:childTnLst>
                              <p:par>
                                <p:cTn id="8" presetID="22" presetClass="entr" presetSubtype="1" fill="hold" nodeType="afterEffect">
                                  <p:stCondLst>
                                    <p:cond delay="0"/>
                                  </p:stCondLst>
                                  <p:childTnLst>
                                    <p:set>
                                      <p:cBhvr additive="repl">
                                        <p:cTn id="9" dur="1" fill="hold">
                                          <p:stCondLst>
                                            <p:cond delay="0"/>
                                          </p:stCondLst>
                                        </p:cTn>
                                        <p:tgtEl>
                                          <p:spTgt spid="77"/>
                                        </p:tgtEl>
                                        <p:attrNameLst>
                                          <p:attrName>style.visibility</p:attrName>
                                        </p:attrNameLst>
                                      </p:cBhvr>
                                      <p:to>
                                        <p:strVal val="visible"/>
                                      </p:to>
                                    </p:set>
                                    <p:animEffect transition="in" filter="wipe(up)">
                                      <p:cBhvr additive="repl">
                                        <p:cTn id="10" dur="1000"/>
                                        <p:tgtEl>
                                          <p:spTgt spid="77"/>
                                        </p:tgtEl>
                                      </p:cBhvr>
                                    </p:animEffect>
                                  </p:childTnLst>
                                </p:cTn>
                              </p:par>
                            </p:childTnLst>
                          </p:cTn>
                        </p:par>
                        <p:par>
                          <p:cTn id="11" fill="hold">
                            <p:stCondLst>
                              <p:cond delay="3000"/>
                            </p:stCondLst>
                            <p:childTnLst>
                              <p:par>
                                <p:cTn id="12" presetID="22" presetClass="entr" presetSubtype="1" fill="hold" nodeType="afterEffect">
                                  <p:stCondLst>
                                    <p:cond delay="0"/>
                                  </p:stCondLst>
                                  <p:childTnLst>
                                    <p:set>
                                      <p:cBhvr additive="repl">
                                        <p:cTn id="13" dur="1" fill="hold">
                                          <p:stCondLst>
                                            <p:cond delay="0"/>
                                          </p:stCondLst>
                                        </p:cTn>
                                        <p:tgtEl>
                                          <p:spTgt spid="78"/>
                                        </p:tgtEl>
                                        <p:attrNameLst>
                                          <p:attrName>style.visibility</p:attrName>
                                        </p:attrNameLst>
                                      </p:cBhvr>
                                      <p:to>
                                        <p:strVal val="visible"/>
                                      </p:to>
                                    </p:set>
                                    <p:animEffect transition="in" filter="wipe(up)">
                                      <p:cBhvr additive="repl">
                                        <p:cTn id="14" dur="20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標題 1"/>
          <p:cNvSpPr>
            <a:spLocks noGrp="1"/>
          </p:cNvSpPr>
          <p:nvPr>
            <p:ph type="title"/>
            <p:custDataLst>
              <p:tags r:id="rId2"/>
            </p:custDataLst>
          </p:nvPr>
        </p:nvSpPr>
        <p:spPr/>
        <p:txBody>
          <a:bodyPr>
            <a:normAutofit fontScale="90000"/>
          </a:bodyPr>
          <a:lstStyle/>
          <a:p>
            <a:r>
              <a:rPr lang="zh-TW" altLang="en-US" b="1" dirty="0" smtClean="0">
                <a:solidFill>
                  <a:srgbClr val="C00000"/>
                </a:solidFill>
              </a:rPr>
              <a:t>“下一場巨大的變革正等著我們</a:t>
            </a:r>
            <a:r>
              <a:rPr lang="zh-TW" altLang="en-US" dirty="0" smtClean="0">
                <a:solidFill>
                  <a:srgbClr val="C00000"/>
                </a:solidFill>
              </a:rPr>
              <a:t>”</a:t>
            </a:r>
          </a:p>
        </p:txBody>
      </p:sp>
      <p:sp>
        <p:nvSpPr>
          <p:cNvPr id="3" name="內容版面配置區 2"/>
          <p:cNvSpPr>
            <a:spLocks noGrp="1"/>
          </p:cNvSpPr>
          <p:nvPr>
            <p:ph idx="1"/>
            <p:custDataLst>
              <p:tags r:id="rId3"/>
            </p:custDataLst>
          </p:nvPr>
        </p:nvSpPr>
        <p:spPr>
          <a:xfrm>
            <a:off x="827583" y="1527175"/>
            <a:ext cx="7978279" cy="4422105"/>
          </a:xfrm>
        </p:spPr>
        <p:txBody>
          <a:bodyPr>
            <a:normAutofit fontScale="40000" lnSpcReduction="20000"/>
          </a:bodyPr>
          <a:lstStyle/>
          <a:p>
            <a:pPr marL="914400" indent="-914400">
              <a:lnSpc>
                <a:spcPct val="130000"/>
              </a:lnSpc>
              <a:buFont typeface="+mj-lt"/>
              <a:buAutoNum type="arabicPeriod"/>
              <a:defRPr/>
            </a:pPr>
            <a:r>
              <a:rPr lang="en-US" altLang="zh-CN" sz="5900" b="1" dirty="0"/>
              <a:t>……“</a:t>
            </a:r>
            <a:r>
              <a:rPr lang="zh-TW" altLang="en-US" sz="5900" b="1" dirty="0"/>
              <a:t>下一場巨大的變革正等待著我們。”軟體已經不再是人們必定在自己電腦上安裝的東西了。</a:t>
            </a:r>
            <a:r>
              <a:rPr lang="zh-TW" altLang="en-US" sz="5900" b="1" dirty="0">
                <a:solidFill>
                  <a:srgbClr val="920000"/>
                </a:solidFill>
              </a:rPr>
              <a:t>軟體正在變成一種通過互聯網提供的簡單服務</a:t>
            </a:r>
            <a:r>
              <a:rPr lang="zh-CN" altLang="en-US" sz="5900" b="1" dirty="0"/>
              <a:t>。</a:t>
            </a:r>
          </a:p>
          <a:p>
            <a:pPr marL="914400" indent="-914400">
              <a:lnSpc>
                <a:spcPct val="130000"/>
              </a:lnSpc>
              <a:buFont typeface="+mj-lt"/>
              <a:buAutoNum type="arabicPeriod"/>
              <a:defRPr/>
            </a:pPr>
            <a:r>
              <a:rPr lang="en-US" altLang="zh-CN" sz="5900" b="1" dirty="0"/>
              <a:t>……“</a:t>
            </a:r>
            <a:r>
              <a:rPr lang="zh-TW" altLang="en-US" sz="5900" b="1" dirty="0"/>
              <a:t>互聯網具有的寬廣和豐富的基礎，將會引發一個即刻提供應用和體驗的‘</a:t>
            </a:r>
            <a:r>
              <a:rPr lang="zh-CN" altLang="en-US" sz="5900" b="1" dirty="0">
                <a:solidFill>
                  <a:srgbClr val="920000"/>
                </a:solidFill>
              </a:rPr>
              <a:t>服務浪潮</a:t>
            </a:r>
            <a:r>
              <a:rPr lang="zh-CN" altLang="en-US" sz="5900" b="1" dirty="0"/>
              <a:t>’，它</a:t>
            </a:r>
            <a:r>
              <a:rPr lang="zh-CN" altLang="en-US" sz="5900" b="1" dirty="0" smtClean="0"/>
              <a:t>是</a:t>
            </a:r>
            <a:r>
              <a:rPr lang="zh-TW" altLang="en-US" sz="5900" b="1" dirty="0" smtClean="0"/>
              <a:t>指</a:t>
            </a:r>
            <a:r>
              <a:rPr lang="zh-CN" altLang="en-US" sz="5900" b="1" dirty="0" smtClean="0"/>
              <a:t>在</a:t>
            </a:r>
            <a:r>
              <a:rPr lang="zh-TW" altLang="en-US" sz="5900" b="1" dirty="0">
                <a:solidFill>
                  <a:srgbClr val="920000"/>
                </a:solidFill>
              </a:rPr>
              <a:t>滿足幾千萬或幾億使用者需要的服務</a:t>
            </a:r>
            <a:r>
              <a:rPr lang="zh-TW" altLang="en-US" sz="5900" b="1" dirty="0"/>
              <a:t>，並將戲劇性的</a:t>
            </a:r>
            <a:r>
              <a:rPr lang="zh-TW" altLang="en-US" sz="5900" b="1" dirty="0">
                <a:solidFill>
                  <a:srgbClr val="920000"/>
                </a:solidFill>
              </a:rPr>
              <a:t>改變提供給各類企業的解決方案的性質和價格</a:t>
            </a:r>
            <a:r>
              <a:rPr lang="zh-CN" altLang="en-US" sz="5900" b="1" dirty="0"/>
              <a:t>。”</a:t>
            </a:r>
          </a:p>
          <a:p>
            <a:pPr marL="0" indent="0" algn="r">
              <a:lnSpc>
                <a:spcPct val="130000"/>
              </a:lnSpc>
              <a:buFont typeface="Wingdings 2" pitchFamily="18" charset="2"/>
              <a:buNone/>
              <a:defRPr/>
            </a:pPr>
            <a:r>
              <a:rPr lang="zh-CN" altLang="en-US" sz="2800" b="1" dirty="0"/>
              <a:t>－－比爾</a:t>
            </a:r>
            <a:r>
              <a:rPr lang="en-US" altLang="zh-CN" sz="2800" b="1" dirty="0"/>
              <a:t>·</a:t>
            </a:r>
            <a:r>
              <a:rPr lang="zh-CN" altLang="en-US" sz="2800" b="1" dirty="0"/>
              <a:t>蓋</a:t>
            </a:r>
            <a:r>
              <a:rPr lang="zh-CN" altLang="en-US" sz="2800" b="1" dirty="0" smtClean="0"/>
              <a:t>茨</a:t>
            </a:r>
            <a:endParaRPr lang="zh-TW" altLang="en-US" dirty="0"/>
          </a:p>
        </p:txBody>
      </p:sp>
      <p:sp>
        <p:nvSpPr>
          <p:cNvPr id="4" name="投影片編號版面配置區 3"/>
          <p:cNvSpPr>
            <a:spLocks noGrp="1"/>
          </p:cNvSpPr>
          <p:nvPr>
            <p:ph type="sldNum" sz="quarter" idx="12"/>
          </p:nvPr>
        </p:nvSpPr>
        <p:spPr/>
        <p:txBody>
          <a:bodyPr/>
          <a:lstStyle/>
          <a:p>
            <a:pPr>
              <a:defRPr/>
            </a:pPr>
            <a:fld id="{3CB9D5A4-A9DD-4C23-A5E6-1C67DC0A0C5F}" type="slidenum">
              <a:rPr lang="zh-TW" altLang="en-US" smtClean="0"/>
              <a:pPr>
                <a:defRPr/>
              </a:pPr>
              <a:t>21</a:t>
            </a:fld>
            <a:endParaRPr lang="zh-TW" altLang="en-US"/>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標題 78"/>
          <p:cNvSpPr>
            <a:spLocks noGrp="1"/>
          </p:cNvSpPr>
          <p:nvPr>
            <p:ph type="title"/>
          </p:nvPr>
        </p:nvSpPr>
        <p:spPr/>
        <p:txBody>
          <a:bodyPr/>
          <a:lstStyle/>
          <a:p>
            <a:r>
              <a:rPr lang="zh-TW" altLang="en-US" b="1" dirty="0" smtClean="0">
                <a:solidFill>
                  <a:srgbClr val="C00000"/>
                </a:solidFill>
              </a:rPr>
              <a:t>台灣政府雲端運算策略</a:t>
            </a:r>
            <a:endParaRPr lang="zh-TW" altLang="en-US" b="1" dirty="0">
              <a:solidFill>
                <a:srgbClr val="C00000"/>
              </a:solidFill>
            </a:endParaRPr>
          </a:p>
        </p:txBody>
      </p:sp>
      <p:pic>
        <p:nvPicPr>
          <p:cNvPr id="327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1329104"/>
            <a:ext cx="7992888" cy="4666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投影片編號版面配置區 3"/>
          <p:cNvSpPr>
            <a:spLocks noGrp="1"/>
          </p:cNvSpPr>
          <p:nvPr>
            <p:ph type="sldNum" sz="quarter" idx="12"/>
          </p:nvPr>
        </p:nvSpPr>
        <p:spPr/>
        <p:txBody>
          <a:bodyPr/>
          <a:lstStyle/>
          <a:p>
            <a:pPr>
              <a:defRPr/>
            </a:pPr>
            <a:fld id="{3CB9D5A4-A9DD-4C23-A5E6-1C67DC0A0C5F}" type="slidenum">
              <a:rPr lang="zh-TW" altLang="en-US" smtClean="0"/>
              <a:pPr>
                <a:defRPr/>
              </a:pPr>
              <a:t>22</a:t>
            </a:fld>
            <a:endParaRPr lang="zh-TW"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群組 17"/>
          <p:cNvGrpSpPr/>
          <p:nvPr/>
        </p:nvGrpSpPr>
        <p:grpSpPr>
          <a:xfrm>
            <a:off x="752026" y="1926344"/>
            <a:ext cx="7487940" cy="4448022"/>
            <a:chOff x="617538" y="1412776"/>
            <a:chExt cx="8274050" cy="5256312"/>
          </a:xfrm>
        </p:grpSpPr>
        <p:sp>
          <p:nvSpPr>
            <p:cNvPr id="13" name="Text Box 14"/>
            <p:cNvSpPr txBox="1">
              <a:spLocks noChangeArrowheads="1"/>
            </p:cNvSpPr>
            <p:nvPr/>
          </p:nvSpPr>
          <p:spPr bwMode="auto">
            <a:xfrm>
              <a:off x="3280226" y="1412776"/>
              <a:ext cx="5247105" cy="436447"/>
            </a:xfrm>
            <a:prstGeom prst="rect">
              <a:avLst/>
            </a:prstGeom>
            <a:solidFill>
              <a:schemeClr val="accent1">
                <a:lumMod val="20000"/>
                <a:lumOff val="80000"/>
              </a:schemeClr>
            </a:solidFill>
            <a:ln>
              <a:noFill/>
            </a:ln>
          </p:spPr>
          <p:txBody>
            <a:bodyPr wrap="square">
              <a:spAutoFit/>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fontAlgn="base">
                <a:spcBef>
                  <a:spcPct val="0"/>
                </a:spcBef>
                <a:spcAft>
                  <a:spcPct val="0"/>
                </a:spcAft>
                <a:defRPr kumimoji="1">
                  <a:solidFill>
                    <a:schemeClr val="tx1"/>
                  </a:solidFill>
                  <a:latin typeface="Arial" pitchFamily="34" charset="0"/>
                  <a:ea typeface="新細明體" pitchFamily="18" charset="-120"/>
                </a:defRPr>
              </a:lvl6pPr>
              <a:lvl7pPr marL="2971800" indent="-228600" fontAlgn="base">
                <a:spcBef>
                  <a:spcPct val="0"/>
                </a:spcBef>
                <a:spcAft>
                  <a:spcPct val="0"/>
                </a:spcAft>
                <a:defRPr kumimoji="1">
                  <a:solidFill>
                    <a:schemeClr val="tx1"/>
                  </a:solidFill>
                  <a:latin typeface="Arial" pitchFamily="34" charset="0"/>
                  <a:ea typeface="新細明體" pitchFamily="18" charset="-120"/>
                </a:defRPr>
              </a:lvl7pPr>
              <a:lvl8pPr marL="3429000" indent="-228600" fontAlgn="base">
                <a:spcBef>
                  <a:spcPct val="0"/>
                </a:spcBef>
                <a:spcAft>
                  <a:spcPct val="0"/>
                </a:spcAft>
                <a:defRPr kumimoji="1">
                  <a:solidFill>
                    <a:schemeClr val="tx1"/>
                  </a:solidFill>
                  <a:latin typeface="Arial" pitchFamily="34" charset="0"/>
                  <a:ea typeface="新細明體" pitchFamily="18" charset="-120"/>
                </a:defRPr>
              </a:lvl8pPr>
              <a:lvl9pPr marL="3886200" indent="-228600" fontAlgn="base">
                <a:spcBef>
                  <a:spcPct val="0"/>
                </a:spcBef>
                <a:spcAft>
                  <a:spcPct val="0"/>
                </a:spcAft>
                <a:defRPr kumimoji="1">
                  <a:solidFill>
                    <a:schemeClr val="tx1"/>
                  </a:solidFill>
                  <a:latin typeface="Arial" pitchFamily="34" charset="0"/>
                  <a:ea typeface="新細明體" pitchFamily="18" charset="-120"/>
                </a:defRPr>
              </a:lvl9pPr>
            </a:lstStyle>
            <a:p>
              <a:r>
                <a:rPr lang="zh-TW" altLang="en-US" b="1" dirty="0">
                  <a:latin typeface="Times New Roman" pitchFamily="18" charset="0"/>
                  <a:ea typeface="標楷體" pitchFamily="65" charset="-120"/>
                </a:rPr>
                <a:t>組織定位</a:t>
              </a:r>
              <a:r>
                <a:rPr lang="en-US" altLang="zh-TW" b="1" dirty="0">
                  <a:latin typeface="Times New Roman" pitchFamily="18" charset="0"/>
                  <a:ea typeface="標楷體" pitchFamily="65" charset="-120"/>
                </a:rPr>
                <a:t>:</a:t>
              </a:r>
              <a:r>
                <a:rPr lang="zh-TW" altLang="en-US" b="1" dirty="0">
                  <a:latin typeface="Times New Roman" pitchFamily="18" charset="0"/>
                  <a:ea typeface="標楷體" pitchFamily="65" charset="-120"/>
                </a:rPr>
                <a:t>對產業界溝通平台與工作內容建議</a:t>
              </a:r>
            </a:p>
          </p:txBody>
        </p:sp>
        <p:grpSp>
          <p:nvGrpSpPr>
            <p:cNvPr id="17" name="群組 14"/>
            <p:cNvGrpSpPr/>
            <p:nvPr/>
          </p:nvGrpSpPr>
          <p:grpSpPr>
            <a:xfrm>
              <a:off x="617538" y="1412875"/>
              <a:ext cx="8274050" cy="5256213"/>
              <a:chOff x="165100" y="1052513"/>
              <a:chExt cx="8726488" cy="5616575"/>
            </a:xfrm>
          </p:grpSpPr>
          <p:sp>
            <p:nvSpPr>
              <p:cNvPr id="2" name="Oval 3"/>
              <p:cNvSpPr>
                <a:spLocks noChangeArrowheads="1"/>
              </p:cNvSpPr>
              <p:nvPr/>
            </p:nvSpPr>
            <p:spPr bwMode="auto">
              <a:xfrm>
                <a:off x="1149350" y="1916113"/>
                <a:ext cx="5516563" cy="4537075"/>
              </a:xfrm>
              <a:prstGeom prst="ellipse">
                <a:avLst/>
              </a:prstGeom>
              <a:gradFill rotWithShape="1">
                <a:gsLst>
                  <a:gs pos="0">
                    <a:srgbClr val="FFFFFF"/>
                  </a:gs>
                  <a:gs pos="100000">
                    <a:srgbClr val="FFCCCC"/>
                  </a:gs>
                </a:gsLst>
                <a:path path="shape">
                  <a:fillToRect l="50000" t="50000" r="50000" b="50000"/>
                </a:path>
              </a:gradFill>
              <a:ln w="9525">
                <a:solidFill>
                  <a:schemeClr val="tx1"/>
                </a:solidFill>
                <a:round/>
              </a:ln>
            </p:spPr>
            <p:txBody>
              <a:bodyPr wrap="none" anchor="ctr"/>
              <a:lstStyle/>
              <a:p>
                <a:pPr algn="ctr" defTabSz="448945"/>
                <a:endParaRPr lang="en-US" altLang="zh-TW" b="1" u="sng">
                  <a:solidFill>
                    <a:srgbClr val="FF3300"/>
                  </a:solidFill>
                  <a:latin typeface="Times New Roman" pitchFamily="18" charset="0"/>
                  <a:ea typeface="標楷體" pitchFamily="65" charset="-120"/>
                </a:endParaRPr>
              </a:p>
              <a:p>
                <a:pPr algn="ctr" defTabSz="448945"/>
                <a:r>
                  <a:rPr lang="zh-TW" altLang="en-US" b="1" u="sng">
                    <a:solidFill>
                      <a:srgbClr val="FF3300"/>
                    </a:solidFill>
                    <a:latin typeface="Times New Roman" pitchFamily="18" charset="0"/>
                    <a:ea typeface="標楷體" pitchFamily="65" charset="-120"/>
                  </a:rPr>
                  <a:t>雲端運算產業發展</a:t>
                </a:r>
              </a:p>
              <a:p>
                <a:pPr algn="ctr" defTabSz="448945"/>
                <a:r>
                  <a:rPr lang="zh-TW" altLang="en-US" b="1" u="sng">
                    <a:solidFill>
                      <a:srgbClr val="FF3300"/>
                    </a:solidFill>
                    <a:latin typeface="Times New Roman" pitchFamily="18" charset="0"/>
                    <a:ea typeface="標楷體" pitchFamily="65" charset="-120"/>
                  </a:rPr>
                  <a:t>指導小組</a:t>
                </a:r>
              </a:p>
              <a:p>
                <a:pPr algn="ctr" defTabSz="448945">
                  <a:spcBef>
                    <a:spcPct val="20000"/>
                  </a:spcBef>
                </a:pPr>
                <a:r>
                  <a:rPr lang="zh-TW" altLang="en-US" sz="1600" b="1">
                    <a:solidFill>
                      <a:srgbClr val="FF3300"/>
                    </a:solidFill>
                    <a:latin typeface="Times New Roman" pitchFamily="18" charset="0"/>
                    <a:ea typeface="標楷體" pitchFamily="65" charset="-120"/>
                  </a:rPr>
                  <a:t>召集人：政務委員</a:t>
                </a:r>
              </a:p>
              <a:p>
                <a:pPr algn="ctr" defTabSz="448945">
                  <a:spcBef>
                    <a:spcPct val="20000"/>
                  </a:spcBef>
                </a:pPr>
                <a:r>
                  <a:rPr lang="zh-TW" altLang="en-US" sz="1600" b="1">
                    <a:solidFill>
                      <a:srgbClr val="FF3300"/>
                    </a:solidFill>
                    <a:latin typeface="Times New Roman" pitchFamily="18" charset="0"/>
                    <a:ea typeface="標楷體" pitchFamily="65" charset="-120"/>
                  </a:rPr>
                  <a:t>執行秘書：</a:t>
                </a:r>
              </a:p>
              <a:p>
                <a:pPr algn="ctr" defTabSz="448945">
                  <a:spcBef>
                    <a:spcPct val="20000"/>
                  </a:spcBef>
                </a:pPr>
                <a:r>
                  <a:rPr lang="zh-TW" altLang="en-US" sz="1600" b="1">
                    <a:solidFill>
                      <a:srgbClr val="FF3300"/>
                    </a:solidFill>
                    <a:latin typeface="Times New Roman" pitchFamily="18" charset="0"/>
                    <a:ea typeface="標楷體" pitchFamily="65" charset="-120"/>
                  </a:rPr>
                  <a:t>經濟部技術處處長</a:t>
                </a:r>
              </a:p>
            </p:txBody>
          </p:sp>
          <p:sp>
            <p:nvSpPr>
              <p:cNvPr id="3" name="Text Box 4"/>
              <p:cNvSpPr txBox="1">
                <a:spLocks noChangeArrowheads="1"/>
              </p:cNvSpPr>
              <p:nvPr/>
            </p:nvSpPr>
            <p:spPr bwMode="auto">
              <a:xfrm>
                <a:off x="165100" y="1844675"/>
                <a:ext cx="2808287" cy="1484607"/>
              </a:xfrm>
              <a:prstGeom prst="rect">
                <a:avLst/>
              </a:prstGeom>
              <a:gradFill rotWithShape="1">
                <a:gsLst>
                  <a:gs pos="0">
                    <a:srgbClr val="CCFF99"/>
                  </a:gs>
                  <a:gs pos="50000">
                    <a:schemeClr val="bg1"/>
                  </a:gs>
                  <a:gs pos="100000">
                    <a:srgbClr val="CCFF99"/>
                  </a:gs>
                </a:gsLst>
                <a:lin ang="5400000" scaled="1"/>
              </a:gradFill>
              <a:ln w="12700">
                <a:noFill/>
                <a:miter lim="800000"/>
              </a:ln>
              <a:effectLst>
                <a:outerShdw dist="35921" dir="2700000" algn="ctr" rotWithShape="0">
                  <a:schemeClr val="bg2"/>
                </a:outerShdw>
              </a:effectLst>
            </p:spPr>
            <p:txBody>
              <a:bodyPr>
                <a:spAutoFit/>
              </a:bodyPr>
              <a:lstStyle/>
              <a:p>
                <a:pPr defTabSz="448945">
                  <a:lnSpc>
                    <a:spcPct val="110000"/>
                  </a:lnSpc>
                  <a:defRPr/>
                </a:pPr>
                <a:r>
                  <a:rPr lang="zh-TW" altLang="en-US" sz="1600" b="1">
                    <a:solidFill>
                      <a:srgbClr val="0000CC"/>
                    </a:solidFill>
                    <a:latin typeface="Times New Roman" pitchFamily="18" charset="0"/>
                    <a:ea typeface="標楷體" pitchFamily="65" charset="-120"/>
                  </a:rPr>
                  <a:t>國科會  經建會  研考會</a:t>
                </a:r>
              </a:p>
              <a:p>
                <a:pPr defTabSz="448945">
                  <a:lnSpc>
                    <a:spcPct val="110000"/>
                  </a:lnSpc>
                  <a:defRPr/>
                </a:pPr>
                <a:r>
                  <a:rPr lang="zh-TW" altLang="en-US" sz="1600" b="1">
                    <a:solidFill>
                      <a:srgbClr val="0000CC"/>
                    </a:solidFill>
                    <a:latin typeface="Times New Roman" pitchFamily="18" charset="0"/>
                    <a:ea typeface="標楷體" pitchFamily="65" charset="-120"/>
                  </a:rPr>
                  <a:t>經濟部  教育部  財政部  內政部  交通部  工程會  交通部</a:t>
                </a:r>
                <a:r>
                  <a:rPr lang="en-US" altLang="zh-TW" sz="1600" b="1">
                    <a:solidFill>
                      <a:srgbClr val="0000CC"/>
                    </a:solidFill>
                    <a:latin typeface="Times New Roman" pitchFamily="18" charset="0"/>
                    <a:ea typeface="標楷體" pitchFamily="65" charset="-120"/>
                  </a:rPr>
                  <a:t>/NCC ... </a:t>
                </a:r>
              </a:p>
            </p:txBody>
          </p:sp>
          <p:sp>
            <p:nvSpPr>
              <p:cNvPr id="4" name="AutoShape 5"/>
              <p:cNvSpPr>
                <a:spLocks noChangeArrowheads="1"/>
              </p:cNvSpPr>
              <p:nvPr/>
            </p:nvSpPr>
            <p:spPr bwMode="auto">
              <a:xfrm flipH="1">
                <a:off x="5268913" y="4005263"/>
                <a:ext cx="2836862" cy="720725"/>
              </a:xfrm>
              <a:prstGeom prst="homePlate">
                <a:avLst>
                  <a:gd name="adj" fmla="val 33070"/>
                </a:avLst>
              </a:prstGeom>
              <a:gradFill rotWithShape="1">
                <a:gsLst>
                  <a:gs pos="0">
                    <a:schemeClr val="bg1"/>
                  </a:gs>
                  <a:gs pos="100000">
                    <a:srgbClr val="FFFF66"/>
                  </a:gs>
                </a:gsLst>
                <a:lin ang="5400000" scaled="1"/>
              </a:gradFill>
              <a:ln w="12700">
                <a:solidFill>
                  <a:schemeClr val="tx1"/>
                </a:solidFill>
                <a:miter lim="800000"/>
              </a:ln>
              <a:effectLst>
                <a:outerShdw dist="35921" dir="2700000" algn="ctr" rotWithShape="0">
                  <a:schemeClr val="bg2"/>
                </a:outerShdw>
              </a:effectLst>
            </p:spPr>
            <p:txBody>
              <a:bodyPr wrap="none" anchor="ctr"/>
              <a:lstStyle/>
              <a:p>
                <a:pPr algn="ctr" defTabSz="448945">
                  <a:defRPr/>
                </a:pPr>
                <a:r>
                  <a:rPr lang="zh-TW" altLang="en-US" sz="1600" b="1" u="sng">
                    <a:solidFill>
                      <a:srgbClr val="0000CC"/>
                    </a:solidFill>
                    <a:latin typeface="Times New Roman" pitchFamily="18" charset="0"/>
                    <a:ea typeface="標楷體" pitchFamily="65" charset="-120"/>
                  </a:rPr>
                  <a:t>雲端教育學術</a:t>
                </a:r>
              </a:p>
              <a:p>
                <a:pPr algn="ctr" defTabSz="448945">
                  <a:defRPr/>
                </a:pPr>
                <a:r>
                  <a:rPr lang="zh-TW" altLang="en-US" sz="1600" b="1" u="sng">
                    <a:solidFill>
                      <a:srgbClr val="0000CC"/>
                    </a:solidFill>
                    <a:latin typeface="Times New Roman" pitchFamily="18" charset="0"/>
                    <a:ea typeface="標楷體" pitchFamily="65" charset="-120"/>
                  </a:rPr>
                  <a:t>工作小組</a:t>
                </a:r>
                <a:r>
                  <a:rPr lang="en-US" altLang="zh-TW" sz="1600" b="1" u="sng">
                    <a:solidFill>
                      <a:srgbClr val="0000CC"/>
                    </a:solidFill>
                    <a:latin typeface="Times New Roman" pitchFamily="18" charset="0"/>
                    <a:ea typeface="標楷體" pitchFamily="65" charset="-120"/>
                  </a:rPr>
                  <a:t>(</a:t>
                </a:r>
                <a:r>
                  <a:rPr lang="zh-TW" altLang="en-US" sz="1600" b="1" u="sng">
                    <a:solidFill>
                      <a:srgbClr val="0000CC"/>
                    </a:solidFill>
                    <a:latin typeface="Times New Roman" pitchFamily="18" charset="0"/>
                    <a:ea typeface="標楷體" pitchFamily="65" charset="-120"/>
                  </a:rPr>
                  <a:t>教育部</a:t>
                </a:r>
                <a:r>
                  <a:rPr lang="en-US" altLang="zh-TW" sz="1600" b="1" u="sng">
                    <a:solidFill>
                      <a:srgbClr val="0000CC"/>
                    </a:solidFill>
                    <a:latin typeface="Times New Roman" pitchFamily="18" charset="0"/>
                    <a:ea typeface="標楷體" pitchFamily="65" charset="-120"/>
                  </a:rPr>
                  <a:t>)</a:t>
                </a:r>
              </a:p>
            </p:txBody>
          </p:sp>
          <p:sp>
            <p:nvSpPr>
              <p:cNvPr id="5" name="AutoShape 6"/>
              <p:cNvSpPr>
                <a:spLocks noChangeArrowheads="1"/>
              </p:cNvSpPr>
              <p:nvPr/>
            </p:nvSpPr>
            <p:spPr bwMode="auto">
              <a:xfrm flipH="1">
                <a:off x="4768850" y="5694363"/>
                <a:ext cx="3346450" cy="792162"/>
              </a:xfrm>
              <a:prstGeom prst="homePlate">
                <a:avLst>
                  <a:gd name="adj" fmla="val 31653"/>
                </a:avLst>
              </a:prstGeom>
              <a:gradFill rotWithShape="1">
                <a:gsLst>
                  <a:gs pos="0">
                    <a:schemeClr val="bg1"/>
                  </a:gs>
                  <a:gs pos="100000">
                    <a:srgbClr val="FFFF66"/>
                  </a:gs>
                </a:gsLst>
                <a:lin ang="5400000" scaled="1"/>
              </a:gradFill>
              <a:ln w="12700">
                <a:solidFill>
                  <a:schemeClr val="tx1"/>
                </a:solidFill>
                <a:miter lim="800000"/>
              </a:ln>
              <a:effectLst>
                <a:outerShdw dist="35921" dir="2700000" algn="ctr" rotWithShape="0">
                  <a:schemeClr val="bg2"/>
                </a:outerShdw>
              </a:effectLst>
            </p:spPr>
            <p:txBody>
              <a:bodyPr wrap="none" anchor="ctr"/>
              <a:lstStyle/>
              <a:p>
                <a:pPr algn="ctr" defTabSz="448945">
                  <a:defRPr/>
                </a:pPr>
                <a:r>
                  <a:rPr lang="zh-TW" altLang="en-US" sz="1600" b="1" u="sng">
                    <a:solidFill>
                      <a:srgbClr val="0000CC"/>
                    </a:solidFill>
                    <a:latin typeface="Times New Roman" pitchFamily="18" charset="0"/>
                    <a:ea typeface="標楷體" pitchFamily="65" charset="-120"/>
                  </a:rPr>
                  <a:t>雲端技術研發</a:t>
                </a:r>
              </a:p>
              <a:p>
                <a:pPr algn="ctr" defTabSz="448945">
                  <a:defRPr/>
                </a:pPr>
                <a:r>
                  <a:rPr lang="zh-TW" altLang="en-US" sz="1600" b="1" u="sng">
                    <a:solidFill>
                      <a:srgbClr val="0000CC"/>
                    </a:solidFill>
                    <a:latin typeface="Times New Roman" pitchFamily="18" charset="0"/>
                    <a:ea typeface="標楷體" pitchFamily="65" charset="-120"/>
                  </a:rPr>
                  <a:t>工作小組</a:t>
                </a:r>
                <a:r>
                  <a:rPr lang="en-US" altLang="zh-TW" sz="1600" b="1" u="sng">
                    <a:solidFill>
                      <a:srgbClr val="0000CC"/>
                    </a:solidFill>
                    <a:latin typeface="Times New Roman" pitchFamily="18" charset="0"/>
                    <a:ea typeface="標楷體" pitchFamily="65" charset="-120"/>
                  </a:rPr>
                  <a:t>(</a:t>
                </a:r>
                <a:r>
                  <a:rPr lang="zh-TW" altLang="en-US" sz="1600" b="1" u="sng">
                    <a:solidFill>
                      <a:srgbClr val="0000CC"/>
                    </a:solidFill>
                    <a:latin typeface="Times New Roman" pitchFamily="18" charset="0"/>
                    <a:ea typeface="標楷體" pitchFamily="65" charset="-120"/>
                  </a:rPr>
                  <a:t>經濟部技術處</a:t>
                </a:r>
                <a:r>
                  <a:rPr lang="en-US" altLang="zh-TW" sz="1600" b="1" u="sng">
                    <a:solidFill>
                      <a:srgbClr val="0000CC"/>
                    </a:solidFill>
                    <a:latin typeface="Times New Roman" pitchFamily="18" charset="0"/>
                    <a:ea typeface="標楷體" pitchFamily="65" charset="-120"/>
                  </a:rPr>
                  <a:t>)</a:t>
                </a:r>
              </a:p>
            </p:txBody>
          </p:sp>
          <p:sp>
            <p:nvSpPr>
              <p:cNvPr id="6" name="AutoShape 7"/>
              <p:cNvSpPr>
                <a:spLocks noChangeArrowheads="1"/>
              </p:cNvSpPr>
              <p:nvPr/>
            </p:nvSpPr>
            <p:spPr bwMode="auto">
              <a:xfrm flipH="1">
                <a:off x="5170488" y="2398713"/>
                <a:ext cx="2911475" cy="719137"/>
              </a:xfrm>
              <a:prstGeom prst="homePlate">
                <a:avLst>
                  <a:gd name="adj" fmla="val 30268"/>
                </a:avLst>
              </a:prstGeom>
              <a:gradFill rotWithShape="1">
                <a:gsLst>
                  <a:gs pos="0">
                    <a:schemeClr val="bg1"/>
                  </a:gs>
                  <a:gs pos="100000">
                    <a:srgbClr val="FFFF66"/>
                  </a:gs>
                </a:gsLst>
                <a:lin ang="5400000" scaled="1"/>
              </a:gradFill>
              <a:ln w="12700">
                <a:solidFill>
                  <a:schemeClr val="tx1"/>
                </a:solidFill>
                <a:miter lim="800000"/>
              </a:ln>
              <a:effectLst>
                <a:outerShdw dist="35921" dir="2700000" algn="ctr" rotWithShape="0">
                  <a:schemeClr val="bg2"/>
                </a:outerShdw>
              </a:effectLst>
            </p:spPr>
            <p:txBody>
              <a:bodyPr wrap="none" anchor="ctr"/>
              <a:lstStyle/>
              <a:p>
                <a:pPr algn="ctr" defTabSz="448945">
                  <a:defRPr/>
                </a:pPr>
                <a:r>
                  <a:rPr lang="zh-TW" altLang="en-US" sz="1600" b="1" u="sng" dirty="0">
                    <a:solidFill>
                      <a:srgbClr val="0000CC"/>
                    </a:solidFill>
                    <a:latin typeface="Times New Roman" pitchFamily="18" charset="0"/>
                    <a:ea typeface="標楷體" pitchFamily="65" charset="-120"/>
                  </a:rPr>
                  <a:t>雲端電子化政府</a:t>
                </a:r>
              </a:p>
              <a:p>
                <a:pPr algn="ctr" defTabSz="448945">
                  <a:defRPr/>
                </a:pPr>
                <a:r>
                  <a:rPr lang="zh-TW" altLang="en-US" sz="1600" b="1" u="sng" dirty="0">
                    <a:solidFill>
                      <a:srgbClr val="0000CC"/>
                    </a:solidFill>
                    <a:latin typeface="Times New Roman" pitchFamily="18" charset="0"/>
                    <a:ea typeface="標楷體" pitchFamily="65" charset="-120"/>
                  </a:rPr>
                  <a:t>工作小組</a:t>
                </a:r>
                <a:r>
                  <a:rPr lang="en-US" altLang="zh-TW" sz="1600" b="1" u="sng" dirty="0">
                    <a:solidFill>
                      <a:srgbClr val="0000CC"/>
                    </a:solidFill>
                    <a:latin typeface="Times New Roman" pitchFamily="18" charset="0"/>
                    <a:ea typeface="標楷體" pitchFamily="65" charset="-120"/>
                  </a:rPr>
                  <a:t>(</a:t>
                </a:r>
                <a:r>
                  <a:rPr lang="zh-TW" altLang="en-US" sz="1600" b="1" u="sng" dirty="0">
                    <a:solidFill>
                      <a:srgbClr val="0000CC"/>
                    </a:solidFill>
                    <a:latin typeface="Times New Roman" pitchFamily="18" charset="0"/>
                    <a:ea typeface="標楷體" pitchFamily="65" charset="-120"/>
                  </a:rPr>
                  <a:t>研考會</a:t>
                </a:r>
                <a:r>
                  <a:rPr lang="en-US" altLang="zh-TW" sz="1600" b="1" u="sng" dirty="0">
                    <a:solidFill>
                      <a:srgbClr val="0000CC"/>
                    </a:solidFill>
                    <a:latin typeface="Times New Roman" pitchFamily="18" charset="0"/>
                    <a:ea typeface="標楷體" pitchFamily="65" charset="-120"/>
                  </a:rPr>
                  <a:t>)</a:t>
                </a:r>
              </a:p>
            </p:txBody>
          </p:sp>
          <p:sp>
            <p:nvSpPr>
              <p:cNvPr id="7" name="AutoShape 9"/>
              <p:cNvSpPr>
                <a:spLocks noChangeArrowheads="1"/>
              </p:cNvSpPr>
              <p:nvPr/>
            </p:nvSpPr>
            <p:spPr bwMode="auto">
              <a:xfrm>
                <a:off x="617538" y="5734050"/>
                <a:ext cx="2390775" cy="879475"/>
              </a:xfrm>
              <a:prstGeom prst="roundRect">
                <a:avLst>
                  <a:gd name="adj" fmla="val 50000"/>
                </a:avLst>
              </a:prstGeom>
              <a:gradFill rotWithShape="1">
                <a:gsLst>
                  <a:gs pos="0">
                    <a:srgbClr val="FFFFFF"/>
                  </a:gs>
                  <a:gs pos="100000">
                    <a:srgbClr val="FFFFCC"/>
                  </a:gs>
                </a:gsLst>
                <a:lin ang="5400000" scaled="1"/>
              </a:gradFill>
              <a:ln w="12700">
                <a:solidFill>
                  <a:schemeClr val="tx1"/>
                </a:solidFill>
                <a:round/>
              </a:ln>
              <a:effectLst>
                <a:outerShdw dist="35921" dir="2700000" algn="ctr" rotWithShape="0">
                  <a:schemeClr val="bg2"/>
                </a:outerShdw>
              </a:effectLst>
            </p:spPr>
            <p:txBody>
              <a:bodyPr wrap="none" anchor="ctr"/>
              <a:lstStyle/>
              <a:p>
                <a:pPr algn="ctr" defTabSz="448945">
                  <a:defRPr/>
                </a:pPr>
                <a:r>
                  <a:rPr lang="zh-TW" altLang="en-US" b="1">
                    <a:solidFill>
                      <a:srgbClr val="0000CC"/>
                    </a:solidFill>
                    <a:latin typeface="Times New Roman" pitchFamily="18" charset="0"/>
                    <a:ea typeface="標楷體" pitchFamily="65" charset="-120"/>
                  </a:rPr>
                  <a:t>學研代表</a:t>
                </a:r>
                <a:r>
                  <a:rPr lang="en-US" altLang="zh-TW" b="1">
                    <a:solidFill>
                      <a:srgbClr val="0000CC"/>
                    </a:solidFill>
                    <a:latin typeface="Times New Roman" pitchFamily="18" charset="0"/>
                    <a:ea typeface="標楷體" pitchFamily="65" charset="-120"/>
                  </a:rPr>
                  <a:t>(8</a:t>
                </a:r>
                <a:r>
                  <a:rPr lang="zh-TW" altLang="en-US" b="1">
                    <a:solidFill>
                      <a:srgbClr val="0000CC"/>
                    </a:solidFill>
                    <a:latin typeface="Times New Roman" pitchFamily="18" charset="0"/>
                    <a:ea typeface="標楷體" pitchFamily="65" charset="-120"/>
                  </a:rPr>
                  <a:t>位</a:t>
                </a:r>
                <a:r>
                  <a:rPr lang="en-US" altLang="zh-TW" b="1">
                    <a:solidFill>
                      <a:srgbClr val="0000CC"/>
                    </a:solidFill>
                    <a:latin typeface="Times New Roman" pitchFamily="18" charset="0"/>
                    <a:ea typeface="標楷體" pitchFamily="65" charset="-120"/>
                  </a:rPr>
                  <a:t>)</a:t>
                </a:r>
              </a:p>
            </p:txBody>
          </p:sp>
          <p:sp>
            <p:nvSpPr>
              <p:cNvPr id="8" name="AutoShape 10"/>
              <p:cNvSpPr>
                <a:spLocks noChangeArrowheads="1"/>
              </p:cNvSpPr>
              <p:nvPr/>
            </p:nvSpPr>
            <p:spPr bwMode="auto">
              <a:xfrm>
                <a:off x="165100" y="4113213"/>
                <a:ext cx="2308225" cy="879475"/>
              </a:xfrm>
              <a:prstGeom prst="roundRect">
                <a:avLst>
                  <a:gd name="adj" fmla="val 50000"/>
                </a:avLst>
              </a:prstGeom>
              <a:gradFill rotWithShape="1">
                <a:gsLst>
                  <a:gs pos="0">
                    <a:srgbClr val="FFFFFF"/>
                  </a:gs>
                  <a:gs pos="100000">
                    <a:srgbClr val="FFFFCC"/>
                  </a:gs>
                </a:gsLst>
                <a:lin ang="5400000" scaled="1"/>
              </a:gradFill>
              <a:ln w="12700" algn="ctr">
                <a:solidFill>
                  <a:schemeClr val="tx1"/>
                </a:solidFill>
                <a:round/>
              </a:ln>
              <a:effectLst>
                <a:outerShdw dist="35921" dir="2700000" algn="ctr" rotWithShape="0">
                  <a:schemeClr val="bg2"/>
                </a:outerShdw>
              </a:effectLst>
            </p:spPr>
            <p:txBody>
              <a:bodyPr wrap="none" anchor="ctr"/>
              <a:lstStyle/>
              <a:p>
                <a:pPr algn="ctr" defTabSz="448945">
                  <a:defRPr/>
                </a:pPr>
                <a:r>
                  <a:rPr lang="zh-TW" altLang="en-US" b="1">
                    <a:solidFill>
                      <a:srgbClr val="0000CC"/>
                    </a:solidFill>
                    <a:latin typeface="Times New Roman" pitchFamily="18" charset="0"/>
                    <a:ea typeface="標楷體" pitchFamily="65" charset="-120"/>
                  </a:rPr>
                  <a:t>產業代表</a:t>
                </a:r>
                <a:r>
                  <a:rPr lang="en-US" altLang="zh-TW" b="1">
                    <a:solidFill>
                      <a:srgbClr val="0000CC"/>
                    </a:solidFill>
                    <a:latin typeface="Times New Roman" pitchFamily="18" charset="0"/>
                    <a:ea typeface="標楷體" pitchFamily="65" charset="-120"/>
                  </a:rPr>
                  <a:t>(12</a:t>
                </a:r>
                <a:r>
                  <a:rPr lang="zh-TW" altLang="en-US" b="1">
                    <a:solidFill>
                      <a:srgbClr val="0000CC"/>
                    </a:solidFill>
                    <a:latin typeface="Times New Roman" pitchFamily="18" charset="0"/>
                    <a:ea typeface="標楷體" pitchFamily="65" charset="-120"/>
                  </a:rPr>
                  <a:t>位</a:t>
                </a:r>
                <a:r>
                  <a:rPr lang="en-US" altLang="zh-TW" b="1">
                    <a:solidFill>
                      <a:srgbClr val="0000CC"/>
                    </a:solidFill>
                    <a:latin typeface="Times New Roman" pitchFamily="18" charset="0"/>
                    <a:ea typeface="標楷體" pitchFamily="65" charset="-120"/>
                  </a:rPr>
                  <a:t>)</a:t>
                </a:r>
              </a:p>
            </p:txBody>
          </p:sp>
          <p:sp>
            <p:nvSpPr>
              <p:cNvPr id="9" name="AutoShape 11"/>
              <p:cNvSpPr>
                <a:spLocks noChangeArrowheads="1"/>
              </p:cNvSpPr>
              <p:nvPr/>
            </p:nvSpPr>
            <p:spPr bwMode="auto">
              <a:xfrm>
                <a:off x="517525" y="1052513"/>
                <a:ext cx="2233613" cy="720725"/>
              </a:xfrm>
              <a:prstGeom prst="roundRect">
                <a:avLst>
                  <a:gd name="adj" fmla="val 50000"/>
                </a:avLst>
              </a:prstGeom>
              <a:gradFill rotWithShape="1">
                <a:gsLst>
                  <a:gs pos="0">
                    <a:srgbClr val="FFFFFF"/>
                  </a:gs>
                  <a:gs pos="100000">
                    <a:srgbClr val="FFFFCC"/>
                  </a:gs>
                </a:gsLst>
                <a:lin ang="5400000" scaled="1"/>
              </a:gradFill>
              <a:ln w="12700" algn="ctr">
                <a:solidFill>
                  <a:schemeClr val="tx1"/>
                </a:solidFill>
                <a:round/>
              </a:ln>
              <a:effectLst>
                <a:outerShdw dist="35921" dir="2700000" algn="ctr" rotWithShape="0">
                  <a:schemeClr val="bg2"/>
                </a:outerShdw>
              </a:effectLst>
            </p:spPr>
            <p:txBody>
              <a:bodyPr wrap="none" anchor="ctr"/>
              <a:lstStyle/>
              <a:p>
                <a:pPr algn="ctr" defTabSz="448945">
                  <a:defRPr/>
                </a:pPr>
                <a:r>
                  <a:rPr lang="zh-TW" altLang="en-US" b="1" dirty="0">
                    <a:solidFill>
                      <a:srgbClr val="0000CC"/>
                    </a:solidFill>
                    <a:latin typeface="Times New Roman" pitchFamily="18" charset="0"/>
                    <a:ea typeface="標楷體" pitchFamily="65" charset="-120"/>
                  </a:rPr>
                  <a:t>官方代表</a:t>
                </a:r>
                <a:r>
                  <a:rPr lang="en-US" altLang="zh-TW" b="1" dirty="0">
                    <a:solidFill>
                      <a:srgbClr val="0000CC"/>
                    </a:solidFill>
                    <a:latin typeface="Times New Roman" pitchFamily="18" charset="0"/>
                    <a:ea typeface="標楷體" pitchFamily="65" charset="-120"/>
                  </a:rPr>
                  <a:t>(12</a:t>
                </a:r>
                <a:r>
                  <a:rPr lang="zh-TW" altLang="en-US" b="1" dirty="0">
                    <a:solidFill>
                      <a:srgbClr val="0000CC"/>
                    </a:solidFill>
                    <a:latin typeface="Times New Roman" pitchFamily="18" charset="0"/>
                    <a:ea typeface="標楷體" pitchFamily="65" charset="-120"/>
                  </a:rPr>
                  <a:t>位</a:t>
                </a:r>
                <a:r>
                  <a:rPr lang="en-US" altLang="zh-TW" b="1" dirty="0">
                    <a:solidFill>
                      <a:srgbClr val="0000CC"/>
                    </a:solidFill>
                    <a:latin typeface="Times New Roman" pitchFamily="18" charset="0"/>
                    <a:ea typeface="標楷體" pitchFamily="65" charset="-120"/>
                  </a:rPr>
                  <a:t>)</a:t>
                </a:r>
              </a:p>
            </p:txBody>
          </p:sp>
          <p:sp>
            <p:nvSpPr>
              <p:cNvPr id="10" name="AutoShape 12"/>
              <p:cNvSpPr>
                <a:spLocks noChangeArrowheads="1"/>
              </p:cNvSpPr>
              <p:nvPr/>
            </p:nvSpPr>
            <p:spPr bwMode="auto">
              <a:xfrm>
                <a:off x="8507413" y="1268413"/>
                <a:ext cx="384175" cy="5400675"/>
              </a:xfrm>
              <a:prstGeom prst="roundRect">
                <a:avLst>
                  <a:gd name="adj" fmla="val 41458"/>
                </a:avLst>
              </a:prstGeom>
              <a:gradFill rotWithShape="1">
                <a:gsLst>
                  <a:gs pos="0">
                    <a:srgbClr val="FFCC99"/>
                  </a:gs>
                  <a:gs pos="50000">
                    <a:schemeClr val="bg1"/>
                  </a:gs>
                  <a:gs pos="100000">
                    <a:srgbClr val="FFCC99"/>
                  </a:gs>
                </a:gsLst>
                <a:lin ang="0" scaled="1"/>
              </a:gradFill>
              <a:ln w="12700">
                <a:solidFill>
                  <a:schemeClr val="tx1"/>
                </a:solidFill>
                <a:round/>
              </a:ln>
              <a:effectLst>
                <a:outerShdw dist="35921" dir="2700000" algn="ctr" rotWithShape="0">
                  <a:schemeClr val="bg2"/>
                </a:outerShdw>
              </a:effectLst>
            </p:spPr>
            <p:txBody>
              <a:bodyPr wrap="none" anchor="ctr"/>
              <a:lstStyle/>
              <a:p>
                <a:pPr algn="ctr" defTabSz="448945">
                  <a:defRPr/>
                </a:pPr>
                <a:r>
                  <a:rPr lang="zh-TW" altLang="en-US" sz="2000" b="1">
                    <a:solidFill>
                      <a:srgbClr val="0000CC"/>
                    </a:solidFill>
                    <a:latin typeface="Times New Roman" pitchFamily="18" charset="0"/>
                    <a:ea typeface="標楷體" pitchFamily="65" charset="-120"/>
                  </a:rPr>
                  <a:t>雲</a:t>
                </a:r>
              </a:p>
              <a:p>
                <a:pPr algn="ctr" defTabSz="448945">
                  <a:defRPr/>
                </a:pPr>
                <a:r>
                  <a:rPr lang="zh-TW" altLang="en-US" sz="2000" b="1">
                    <a:solidFill>
                      <a:srgbClr val="0000CC"/>
                    </a:solidFill>
                    <a:latin typeface="Times New Roman" pitchFamily="18" charset="0"/>
                    <a:ea typeface="標楷體" pitchFamily="65" charset="-120"/>
                  </a:rPr>
                  <a:t>端</a:t>
                </a:r>
              </a:p>
              <a:p>
                <a:pPr algn="ctr" defTabSz="448945">
                  <a:defRPr/>
                </a:pPr>
                <a:r>
                  <a:rPr lang="zh-TW" altLang="en-US" sz="2000" b="1">
                    <a:solidFill>
                      <a:srgbClr val="0000CC"/>
                    </a:solidFill>
                    <a:latin typeface="Times New Roman" pitchFamily="18" charset="0"/>
                    <a:ea typeface="標楷體" pitchFamily="65" charset="-120"/>
                  </a:rPr>
                  <a:t>運</a:t>
                </a:r>
              </a:p>
              <a:p>
                <a:pPr algn="ctr" defTabSz="448945">
                  <a:defRPr/>
                </a:pPr>
                <a:r>
                  <a:rPr lang="zh-TW" altLang="en-US" sz="2000" b="1">
                    <a:solidFill>
                      <a:srgbClr val="0000CC"/>
                    </a:solidFill>
                    <a:latin typeface="Times New Roman" pitchFamily="18" charset="0"/>
                    <a:ea typeface="標楷體" pitchFamily="65" charset="-120"/>
                  </a:rPr>
                  <a:t>算</a:t>
                </a:r>
              </a:p>
              <a:p>
                <a:pPr algn="ctr" defTabSz="448945">
                  <a:defRPr/>
                </a:pPr>
                <a:r>
                  <a:rPr lang="zh-TW" altLang="en-US" sz="2000" b="1">
                    <a:solidFill>
                      <a:srgbClr val="0000CC"/>
                    </a:solidFill>
                    <a:latin typeface="Times New Roman" pitchFamily="18" charset="0"/>
                    <a:ea typeface="標楷體" pitchFamily="65" charset="-120"/>
                  </a:rPr>
                  <a:t>產</a:t>
                </a:r>
              </a:p>
              <a:p>
                <a:pPr algn="ctr" defTabSz="448945">
                  <a:defRPr/>
                </a:pPr>
                <a:r>
                  <a:rPr lang="zh-TW" altLang="en-US" sz="2000" b="1">
                    <a:solidFill>
                      <a:srgbClr val="0000CC"/>
                    </a:solidFill>
                    <a:latin typeface="Times New Roman" pitchFamily="18" charset="0"/>
                    <a:ea typeface="標楷體" pitchFamily="65" charset="-120"/>
                  </a:rPr>
                  <a:t>業</a:t>
                </a:r>
              </a:p>
              <a:p>
                <a:pPr algn="ctr" defTabSz="448945">
                  <a:defRPr/>
                </a:pPr>
                <a:r>
                  <a:rPr lang="zh-TW" altLang="en-US" sz="2000" b="1">
                    <a:solidFill>
                      <a:srgbClr val="0000CC"/>
                    </a:solidFill>
                    <a:latin typeface="Times New Roman" pitchFamily="18" charset="0"/>
                    <a:ea typeface="標楷體" pitchFamily="65" charset="-120"/>
                  </a:rPr>
                  <a:t>推</a:t>
                </a:r>
              </a:p>
              <a:p>
                <a:pPr algn="ctr" defTabSz="448945">
                  <a:defRPr/>
                </a:pPr>
                <a:r>
                  <a:rPr lang="zh-TW" altLang="en-US" sz="2000" b="1">
                    <a:solidFill>
                      <a:srgbClr val="0000CC"/>
                    </a:solidFill>
                    <a:latin typeface="Times New Roman" pitchFamily="18" charset="0"/>
                    <a:ea typeface="標楷體" pitchFamily="65" charset="-120"/>
                  </a:rPr>
                  <a:t>動</a:t>
                </a:r>
              </a:p>
              <a:p>
                <a:pPr algn="ctr" defTabSz="448945">
                  <a:defRPr/>
                </a:pPr>
                <a:r>
                  <a:rPr lang="zh-TW" altLang="en-US" sz="2000" b="1">
                    <a:solidFill>
                      <a:srgbClr val="0000CC"/>
                    </a:solidFill>
                    <a:latin typeface="Times New Roman" pitchFamily="18" charset="0"/>
                    <a:ea typeface="標楷體" pitchFamily="65" charset="-120"/>
                  </a:rPr>
                  <a:t>辦</a:t>
                </a:r>
              </a:p>
              <a:p>
                <a:pPr algn="ctr" defTabSz="448945">
                  <a:defRPr/>
                </a:pPr>
                <a:r>
                  <a:rPr lang="zh-TW" altLang="en-US" sz="2000" b="1">
                    <a:solidFill>
                      <a:srgbClr val="0000CC"/>
                    </a:solidFill>
                    <a:latin typeface="Times New Roman" pitchFamily="18" charset="0"/>
                    <a:ea typeface="標楷體" pitchFamily="65" charset="-120"/>
                  </a:rPr>
                  <a:t>公</a:t>
                </a:r>
              </a:p>
              <a:p>
                <a:pPr algn="ctr" defTabSz="448945">
                  <a:defRPr/>
                </a:pPr>
                <a:r>
                  <a:rPr lang="zh-TW" altLang="en-US" sz="2000" b="1">
                    <a:solidFill>
                      <a:srgbClr val="0000CC"/>
                    </a:solidFill>
                    <a:latin typeface="Times New Roman" pitchFamily="18" charset="0"/>
                    <a:ea typeface="標楷體" pitchFamily="65" charset="-120"/>
                  </a:rPr>
                  <a:t>室</a:t>
                </a:r>
              </a:p>
            </p:txBody>
          </p:sp>
          <p:sp>
            <p:nvSpPr>
              <p:cNvPr id="11" name="AutoShape 8"/>
              <p:cNvSpPr>
                <a:spLocks noChangeArrowheads="1"/>
              </p:cNvSpPr>
              <p:nvPr/>
            </p:nvSpPr>
            <p:spPr bwMode="auto">
              <a:xfrm flipH="1">
                <a:off x="4697413" y="1535113"/>
                <a:ext cx="3384550" cy="747712"/>
              </a:xfrm>
              <a:prstGeom prst="homePlate">
                <a:avLst>
                  <a:gd name="adj" fmla="val 31653"/>
                </a:avLst>
              </a:prstGeom>
              <a:gradFill rotWithShape="1">
                <a:gsLst>
                  <a:gs pos="0">
                    <a:schemeClr val="bg1"/>
                  </a:gs>
                  <a:gs pos="100000">
                    <a:srgbClr val="FFFF66"/>
                  </a:gs>
                </a:gsLst>
                <a:lin ang="5400000" scaled="1"/>
              </a:gradFill>
              <a:ln w="12700">
                <a:solidFill>
                  <a:schemeClr val="tx1"/>
                </a:solidFill>
                <a:miter lim="800000"/>
              </a:ln>
              <a:effectLst>
                <a:outerShdw dist="35921" dir="2700000" algn="ctr" rotWithShape="0">
                  <a:schemeClr val="bg2"/>
                </a:outerShdw>
              </a:effectLst>
            </p:spPr>
            <p:txBody>
              <a:bodyPr wrap="none" anchor="ctr"/>
              <a:lstStyle/>
              <a:p>
                <a:pPr algn="ctr" defTabSz="448945">
                  <a:defRPr/>
                </a:pPr>
                <a:r>
                  <a:rPr lang="zh-TW" altLang="en-US" sz="1600" b="1" u="sng" dirty="0">
                    <a:solidFill>
                      <a:srgbClr val="0000CC"/>
                    </a:solidFill>
                    <a:latin typeface="Times New Roman" pitchFamily="18" charset="0"/>
                    <a:ea typeface="標楷體" pitchFamily="65" charset="-120"/>
                  </a:rPr>
                  <a:t>雲端策略規劃</a:t>
                </a:r>
              </a:p>
              <a:p>
                <a:pPr algn="ctr" defTabSz="448945">
                  <a:defRPr/>
                </a:pPr>
                <a:r>
                  <a:rPr lang="zh-TW" altLang="en-US" sz="1600" b="1" u="sng" dirty="0">
                    <a:solidFill>
                      <a:srgbClr val="0000CC"/>
                    </a:solidFill>
                    <a:latin typeface="Times New Roman" pitchFamily="18" charset="0"/>
                    <a:ea typeface="標楷體" pitchFamily="65" charset="-120"/>
                  </a:rPr>
                  <a:t>工作小組</a:t>
                </a:r>
                <a:r>
                  <a:rPr lang="en-US" altLang="zh-TW" sz="1600" b="1" u="sng" dirty="0">
                    <a:solidFill>
                      <a:srgbClr val="0000CC"/>
                    </a:solidFill>
                    <a:latin typeface="Times New Roman" pitchFamily="18" charset="0"/>
                    <a:ea typeface="標楷體" pitchFamily="65" charset="-120"/>
                  </a:rPr>
                  <a:t>(</a:t>
                </a:r>
                <a:r>
                  <a:rPr lang="zh-TW" altLang="en-US" sz="1600" b="1" u="sng" dirty="0">
                    <a:solidFill>
                      <a:srgbClr val="0000CC"/>
                    </a:solidFill>
                    <a:latin typeface="Times New Roman" pitchFamily="18" charset="0"/>
                    <a:ea typeface="標楷體" pitchFamily="65" charset="-120"/>
                  </a:rPr>
                  <a:t>經濟部技術處</a:t>
                </a:r>
                <a:r>
                  <a:rPr lang="en-US" altLang="zh-TW" sz="1600" b="1" u="sng" dirty="0">
                    <a:solidFill>
                      <a:srgbClr val="0000CC"/>
                    </a:solidFill>
                    <a:latin typeface="Times New Roman" pitchFamily="18" charset="0"/>
                    <a:ea typeface="標楷體" pitchFamily="65" charset="-120"/>
                  </a:rPr>
                  <a:t>)</a:t>
                </a:r>
              </a:p>
            </p:txBody>
          </p:sp>
          <p:sp>
            <p:nvSpPr>
              <p:cNvPr id="12" name="AutoShape 8"/>
              <p:cNvSpPr>
                <a:spLocks noChangeArrowheads="1"/>
              </p:cNvSpPr>
              <p:nvPr/>
            </p:nvSpPr>
            <p:spPr bwMode="auto">
              <a:xfrm flipH="1">
                <a:off x="4937125" y="4797425"/>
                <a:ext cx="3203575" cy="747713"/>
              </a:xfrm>
              <a:prstGeom prst="homePlate">
                <a:avLst>
                  <a:gd name="adj" fmla="val 31653"/>
                </a:avLst>
              </a:prstGeom>
              <a:gradFill rotWithShape="1">
                <a:gsLst>
                  <a:gs pos="0">
                    <a:schemeClr val="bg1"/>
                  </a:gs>
                  <a:gs pos="100000">
                    <a:srgbClr val="FFFF66"/>
                  </a:gs>
                </a:gsLst>
                <a:lin ang="5400000" scaled="1"/>
              </a:gradFill>
              <a:ln w="12700">
                <a:solidFill>
                  <a:schemeClr val="tx1"/>
                </a:solidFill>
                <a:miter lim="800000"/>
              </a:ln>
              <a:effectLst>
                <a:outerShdw dist="35921" dir="2700000" algn="ctr" rotWithShape="0">
                  <a:schemeClr val="bg2"/>
                </a:outerShdw>
              </a:effectLst>
            </p:spPr>
            <p:txBody>
              <a:bodyPr wrap="none" anchor="ctr"/>
              <a:lstStyle/>
              <a:p>
                <a:pPr algn="ctr" defTabSz="448945">
                  <a:defRPr/>
                </a:pPr>
                <a:r>
                  <a:rPr lang="zh-TW" altLang="en-US" sz="1600" b="1" u="sng">
                    <a:solidFill>
                      <a:srgbClr val="0000CC"/>
                    </a:solidFill>
                    <a:latin typeface="Times New Roman" pitchFamily="18" charset="0"/>
                    <a:ea typeface="標楷體" pitchFamily="65" charset="-120"/>
                  </a:rPr>
                  <a:t>雲端產業推動</a:t>
                </a:r>
              </a:p>
              <a:p>
                <a:pPr algn="ctr" defTabSz="448945">
                  <a:defRPr/>
                </a:pPr>
                <a:r>
                  <a:rPr lang="zh-TW" altLang="en-US" sz="1600" b="1" u="sng">
                    <a:solidFill>
                      <a:srgbClr val="0000CC"/>
                    </a:solidFill>
                    <a:latin typeface="Times New Roman" pitchFamily="18" charset="0"/>
                    <a:ea typeface="標楷體" pitchFamily="65" charset="-120"/>
                  </a:rPr>
                  <a:t>工作小組</a:t>
                </a:r>
                <a:r>
                  <a:rPr lang="en-US" altLang="zh-TW" sz="1600" b="1" u="sng">
                    <a:solidFill>
                      <a:srgbClr val="0000CC"/>
                    </a:solidFill>
                    <a:latin typeface="Times New Roman" pitchFamily="18" charset="0"/>
                    <a:ea typeface="標楷體" pitchFamily="65" charset="-120"/>
                  </a:rPr>
                  <a:t>(</a:t>
                </a:r>
                <a:r>
                  <a:rPr lang="zh-TW" altLang="en-US" sz="1600" b="1" u="sng">
                    <a:solidFill>
                      <a:srgbClr val="0000CC"/>
                    </a:solidFill>
                    <a:latin typeface="Times New Roman" pitchFamily="18" charset="0"/>
                    <a:ea typeface="標楷體" pitchFamily="65" charset="-120"/>
                  </a:rPr>
                  <a:t>經濟部工業局</a:t>
                </a:r>
                <a:r>
                  <a:rPr lang="en-US" altLang="zh-TW" sz="1600" b="1" u="sng">
                    <a:solidFill>
                      <a:srgbClr val="0000CC"/>
                    </a:solidFill>
                    <a:latin typeface="Times New Roman" pitchFamily="18" charset="0"/>
                    <a:ea typeface="標楷體" pitchFamily="65" charset="-120"/>
                  </a:rPr>
                  <a:t>)</a:t>
                </a:r>
              </a:p>
            </p:txBody>
          </p:sp>
          <p:sp>
            <p:nvSpPr>
              <p:cNvPr id="14" name="AutoShape 7"/>
              <p:cNvSpPr>
                <a:spLocks noChangeArrowheads="1"/>
              </p:cNvSpPr>
              <p:nvPr/>
            </p:nvSpPr>
            <p:spPr bwMode="auto">
              <a:xfrm flipH="1">
                <a:off x="5159375" y="3213100"/>
                <a:ext cx="2911475" cy="719138"/>
              </a:xfrm>
              <a:prstGeom prst="homePlate">
                <a:avLst>
                  <a:gd name="adj" fmla="val 30268"/>
                </a:avLst>
              </a:prstGeom>
              <a:gradFill rotWithShape="1">
                <a:gsLst>
                  <a:gs pos="0">
                    <a:schemeClr val="bg1"/>
                  </a:gs>
                  <a:gs pos="100000">
                    <a:srgbClr val="FFFF66"/>
                  </a:gs>
                </a:gsLst>
                <a:lin ang="5400000" scaled="1"/>
              </a:gradFill>
              <a:ln w="12700">
                <a:solidFill>
                  <a:schemeClr val="tx1"/>
                </a:solidFill>
                <a:miter lim="800000"/>
              </a:ln>
              <a:effectLst>
                <a:outerShdw dist="35921" dir="2700000" algn="ctr" rotWithShape="0">
                  <a:schemeClr val="bg2"/>
                </a:outerShdw>
              </a:effectLst>
            </p:spPr>
            <p:txBody>
              <a:bodyPr wrap="none" anchor="ctr"/>
              <a:lstStyle/>
              <a:p>
                <a:pPr algn="ctr" defTabSz="448945">
                  <a:defRPr/>
                </a:pPr>
                <a:r>
                  <a:rPr lang="zh-TW" altLang="en-US" sz="1600" b="1" u="sng" dirty="0">
                    <a:solidFill>
                      <a:srgbClr val="0000CC"/>
                    </a:solidFill>
                    <a:latin typeface="Times New Roman" pitchFamily="18" charset="0"/>
                    <a:ea typeface="標楷體" pitchFamily="65" charset="-120"/>
                  </a:rPr>
                  <a:t>雲端寬頻建設</a:t>
                </a:r>
              </a:p>
              <a:p>
                <a:pPr algn="ctr" defTabSz="448945">
                  <a:defRPr/>
                </a:pPr>
                <a:r>
                  <a:rPr lang="zh-TW" altLang="en-US" sz="1600" b="1" u="sng" dirty="0">
                    <a:solidFill>
                      <a:srgbClr val="0000CC"/>
                    </a:solidFill>
                    <a:latin typeface="Times New Roman" pitchFamily="18" charset="0"/>
                    <a:ea typeface="標楷體" pitchFamily="65" charset="-120"/>
                  </a:rPr>
                  <a:t>工作小組</a:t>
                </a:r>
                <a:r>
                  <a:rPr lang="en-US" altLang="zh-TW" sz="1600" b="1" u="sng" dirty="0">
                    <a:solidFill>
                      <a:srgbClr val="0000CC"/>
                    </a:solidFill>
                    <a:latin typeface="Times New Roman" pitchFamily="18" charset="0"/>
                    <a:ea typeface="標楷體" pitchFamily="65" charset="-120"/>
                  </a:rPr>
                  <a:t>(</a:t>
                </a:r>
                <a:r>
                  <a:rPr lang="zh-TW" altLang="en-US" sz="1600" b="1" u="sng" dirty="0">
                    <a:solidFill>
                      <a:srgbClr val="0000CC"/>
                    </a:solidFill>
                    <a:latin typeface="Times New Roman" pitchFamily="18" charset="0"/>
                    <a:ea typeface="標楷體" pitchFamily="65" charset="-120"/>
                  </a:rPr>
                  <a:t>交通部</a:t>
                </a:r>
                <a:r>
                  <a:rPr lang="en-US" altLang="zh-TW" sz="1600" b="1" u="sng" dirty="0">
                    <a:solidFill>
                      <a:srgbClr val="0000CC"/>
                    </a:solidFill>
                    <a:latin typeface="Times New Roman" pitchFamily="18" charset="0"/>
                    <a:ea typeface="標楷體" pitchFamily="65" charset="-120"/>
                  </a:rPr>
                  <a:t>/NCC)</a:t>
                </a:r>
              </a:p>
            </p:txBody>
          </p:sp>
        </p:grpSp>
      </p:grpSp>
      <p:sp>
        <p:nvSpPr>
          <p:cNvPr id="16" name="文字方塊 15"/>
          <p:cNvSpPr txBox="1">
            <a:spLocks noChangeArrowheads="1"/>
          </p:cNvSpPr>
          <p:nvPr/>
        </p:nvSpPr>
        <p:spPr bwMode="auto">
          <a:xfrm>
            <a:off x="752026" y="1412776"/>
            <a:ext cx="2954655" cy="369332"/>
          </a:xfrm>
          <a:prstGeom prst="rect">
            <a:avLst/>
          </a:prstGeom>
          <a:solidFill>
            <a:schemeClr val="bg2"/>
          </a:solidFill>
          <a:ln w="9525">
            <a:noFill/>
            <a:miter lim="800000"/>
          </a:ln>
        </p:spPr>
        <p:txBody>
          <a:bodyPr wrap="none">
            <a:spAutoFit/>
          </a:bodyPr>
          <a:lstStyle/>
          <a:p>
            <a:pPr>
              <a:defRPr/>
            </a:pPr>
            <a:r>
              <a:rPr lang="zh-TW" altLang="en-US" b="1" u="sng" dirty="0" smtClean="0">
                <a:latin typeface="微軟正黑體" pitchFamily="34" charset="-120"/>
                <a:ea typeface="微軟正黑體" pitchFamily="34" charset="-120"/>
              </a:rPr>
              <a:t>台灣政府雲端運算推動組織</a:t>
            </a:r>
            <a:endParaRPr lang="zh-TW" altLang="en-US" b="1" u="sng" baseline="30000" dirty="0">
              <a:latin typeface="微軟正黑體" pitchFamily="34" charset="-120"/>
              <a:ea typeface="微軟正黑體" pitchFamily="34" charset="-120"/>
            </a:endParaRPr>
          </a:p>
        </p:txBody>
      </p:sp>
      <p:sp>
        <p:nvSpPr>
          <p:cNvPr id="19" name="標題 18"/>
          <p:cNvSpPr>
            <a:spLocks noGrp="1"/>
          </p:cNvSpPr>
          <p:nvPr>
            <p:ph type="title"/>
          </p:nvPr>
        </p:nvSpPr>
        <p:spPr/>
        <p:txBody>
          <a:bodyPr/>
          <a:lstStyle/>
          <a:p>
            <a:r>
              <a:rPr lang="zh-TW" altLang="en-US" b="1" dirty="0" smtClean="0">
                <a:solidFill>
                  <a:srgbClr val="C00000"/>
                </a:solidFill>
              </a:rPr>
              <a:t>台灣政府雲端推動組織</a:t>
            </a:r>
            <a:endParaRPr lang="zh-TW" altLang="en-US" b="1" dirty="0">
              <a:solidFill>
                <a:srgbClr val="C00000"/>
              </a:solidFill>
            </a:endParaRPr>
          </a:p>
        </p:txBody>
      </p:sp>
      <p:sp>
        <p:nvSpPr>
          <p:cNvPr id="20" name="投影片編號版面配置區 19"/>
          <p:cNvSpPr>
            <a:spLocks noGrp="1"/>
          </p:cNvSpPr>
          <p:nvPr>
            <p:ph type="sldNum" sz="quarter" idx="12"/>
          </p:nvPr>
        </p:nvSpPr>
        <p:spPr/>
        <p:txBody>
          <a:bodyPr/>
          <a:lstStyle/>
          <a:p>
            <a:pPr>
              <a:defRPr/>
            </a:pPr>
            <a:fld id="{3CB9D5A4-A9DD-4C23-A5E6-1C67DC0A0C5F}" type="slidenum">
              <a:rPr lang="zh-TW" altLang="en-US" smtClean="0"/>
              <a:pPr>
                <a:defRPr/>
              </a:pPr>
              <a:t>23</a:t>
            </a:fld>
            <a:endParaRPr lang="zh-TW"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solidFill>
                  <a:srgbClr val="C00000"/>
                </a:solidFill>
              </a:rPr>
              <a:t>歐美大廠布局</a:t>
            </a:r>
            <a:r>
              <a:rPr lang="en-US" altLang="zh-TW" b="1" dirty="0" smtClean="0">
                <a:solidFill>
                  <a:srgbClr val="C00000"/>
                </a:solidFill>
              </a:rPr>
              <a:t>-1</a:t>
            </a:r>
            <a:endParaRPr lang="zh-TW" altLang="en-US" b="1" dirty="0">
              <a:solidFill>
                <a:srgbClr val="C00000"/>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2840349870"/>
              </p:ext>
            </p:extLst>
          </p:nvPr>
        </p:nvGraphicFramePr>
        <p:xfrm>
          <a:off x="467544" y="1412776"/>
          <a:ext cx="7704856" cy="4739640"/>
        </p:xfrm>
        <a:graphic>
          <a:graphicData uri="http://schemas.openxmlformats.org/drawingml/2006/table">
            <a:tbl>
              <a:tblPr firstRow="1" firstCol="1" lastRow="1" lastCol="1" bandRow="1" bandCol="1">
                <a:tableStyleId>{5940675A-B579-460E-94D1-54222C63F5DA}</a:tableStyleId>
              </a:tblPr>
              <a:tblGrid>
                <a:gridCol w="1944216"/>
                <a:gridCol w="1656183"/>
                <a:gridCol w="4104457"/>
              </a:tblGrid>
              <a:tr h="320040">
                <a:tc>
                  <a:txBody>
                    <a:bodyPr/>
                    <a:lstStyle/>
                    <a:p>
                      <a:pPr indent="127000" algn="ctr">
                        <a:lnSpc>
                          <a:spcPts val="2100"/>
                        </a:lnSpc>
                        <a:spcBef>
                          <a:spcPts val="300"/>
                        </a:spcBef>
                        <a:spcAft>
                          <a:spcPts val="0"/>
                        </a:spcAft>
                      </a:pPr>
                      <a:r>
                        <a:rPr lang="zh-TW" sz="2000" kern="100" dirty="0">
                          <a:effectLst/>
                          <a:latin typeface="微軟正黑體" panose="020B0604030504040204" pitchFamily="34" charset="-120"/>
                          <a:ea typeface="微軟正黑體" panose="020B0604030504040204" pitchFamily="34" charset="-120"/>
                          <a:cs typeface="Times New Roman" pitchFamily="18" charset="0"/>
                        </a:rPr>
                        <a:t>代表性廠商</a:t>
                      </a:r>
                    </a:p>
                  </a:txBody>
                  <a:tcPr marL="68580" marR="68580" marT="0" marB="0" anchor="ctr">
                    <a:solidFill>
                      <a:schemeClr val="bg2"/>
                    </a:solidFill>
                  </a:tcPr>
                </a:tc>
                <a:tc>
                  <a:txBody>
                    <a:bodyPr/>
                    <a:lstStyle/>
                    <a:p>
                      <a:pPr indent="147320" algn="ctr">
                        <a:lnSpc>
                          <a:spcPts val="2100"/>
                        </a:lnSpc>
                        <a:spcBef>
                          <a:spcPts val="300"/>
                        </a:spcBef>
                        <a:spcAft>
                          <a:spcPts val="0"/>
                        </a:spcAft>
                      </a:pPr>
                      <a:r>
                        <a:rPr lang="zh-TW" sz="2000" kern="100" dirty="0">
                          <a:effectLst/>
                          <a:latin typeface="微軟正黑體" panose="020B0604030504040204" pitchFamily="34" charset="-120"/>
                          <a:ea typeface="微軟正黑體" panose="020B0604030504040204" pitchFamily="34" charset="-120"/>
                          <a:cs typeface="Times New Roman" pitchFamily="18" charset="0"/>
                        </a:rPr>
                        <a:t>產業</a:t>
                      </a:r>
                    </a:p>
                  </a:txBody>
                  <a:tcPr marL="68580" marR="68580" marT="0" marB="0" anchor="ctr">
                    <a:solidFill>
                      <a:schemeClr val="bg2"/>
                    </a:solidFill>
                  </a:tcPr>
                </a:tc>
                <a:tc>
                  <a:txBody>
                    <a:bodyPr/>
                    <a:lstStyle/>
                    <a:p>
                      <a:pPr indent="127000" algn="ctr">
                        <a:lnSpc>
                          <a:spcPts val="2100"/>
                        </a:lnSpc>
                        <a:spcBef>
                          <a:spcPts val="300"/>
                        </a:spcBef>
                        <a:spcAft>
                          <a:spcPts val="0"/>
                        </a:spcAft>
                      </a:pPr>
                      <a:r>
                        <a:rPr lang="zh-TW" sz="2000" kern="100" dirty="0">
                          <a:effectLst/>
                          <a:latin typeface="微軟正黑體" panose="020B0604030504040204" pitchFamily="34" charset="-120"/>
                          <a:ea typeface="微軟正黑體" panose="020B0604030504040204" pitchFamily="34" charset="-120"/>
                          <a:cs typeface="Times New Roman" pitchFamily="18" charset="0"/>
                        </a:rPr>
                        <a:t>布局方向</a:t>
                      </a:r>
                    </a:p>
                  </a:txBody>
                  <a:tcPr marL="68580" marR="68580" marT="0" marB="0" anchor="ctr">
                    <a:solidFill>
                      <a:schemeClr val="bg2"/>
                    </a:solidFill>
                  </a:tcPr>
                </a:tc>
              </a:tr>
              <a:tr h="312420">
                <a:tc>
                  <a:txBody>
                    <a:bodyPr/>
                    <a:lstStyle/>
                    <a:p>
                      <a:pPr indent="127000" algn="l">
                        <a:lnSpc>
                          <a:spcPts val="2100"/>
                        </a:lnSpc>
                        <a:spcBef>
                          <a:spcPts val="300"/>
                        </a:spcBef>
                        <a:spcAft>
                          <a:spcPts val="0"/>
                        </a:spcAft>
                      </a:pPr>
                      <a:r>
                        <a:rPr lang="en-US" sz="1800" kern="100" dirty="0">
                          <a:effectLst/>
                          <a:latin typeface="微軟正黑體" panose="020B0604030504040204" pitchFamily="34" charset="-120"/>
                          <a:ea typeface="微軟正黑體" panose="020B0604030504040204" pitchFamily="34" charset="-120"/>
                          <a:cs typeface="Times New Roman" pitchFamily="18" charset="0"/>
                        </a:rPr>
                        <a:t>Amazon</a:t>
                      </a:r>
                      <a:endParaRPr lang="zh-TW" sz="1800" kern="100" dirty="0">
                        <a:effectLst/>
                        <a:latin typeface="微軟正黑體" panose="020B0604030504040204" pitchFamily="34" charset="-120"/>
                        <a:ea typeface="微軟正黑體" panose="020B0604030504040204" pitchFamily="34" charset="-120"/>
                        <a:cs typeface="Times New Roman" pitchFamily="18" charset="0"/>
                      </a:endParaRPr>
                    </a:p>
                  </a:txBody>
                  <a:tcPr marL="68580" marR="68580" marT="0" marB="0"/>
                </a:tc>
                <a:tc>
                  <a:txBody>
                    <a:bodyPr/>
                    <a:lstStyle/>
                    <a:p>
                      <a:pPr marL="0" indent="0" algn="l" defTabSz="914400" rtl="0" eaLnBrk="1" latinLnBrk="0" hangingPunct="1">
                        <a:lnSpc>
                          <a:spcPts val="2100"/>
                        </a:lnSpc>
                        <a:spcBef>
                          <a:spcPts val="300"/>
                        </a:spcBef>
                        <a:spcAft>
                          <a:spcPts val="0"/>
                        </a:spcAft>
                      </a:pPr>
                      <a:r>
                        <a:rPr lang="zh-TW" sz="1800" kern="100" dirty="0">
                          <a:solidFill>
                            <a:schemeClr val="tx1"/>
                          </a:solidFill>
                          <a:effectLst/>
                          <a:latin typeface="微軟正黑體" panose="020B0604030504040204" pitchFamily="34" charset="-120"/>
                          <a:ea typeface="微軟正黑體" panose="020B0604030504040204" pitchFamily="34" charset="-120"/>
                          <a:cs typeface="Times New Roman" pitchFamily="18" charset="0"/>
                        </a:rPr>
                        <a:t>網路服務業</a:t>
                      </a:r>
                    </a:p>
                  </a:txBody>
                  <a:tcPr marL="68580" marR="68580" marT="0" marB="0"/>
                </a:tc>
                <a:tc>
                  <a:txBody>
                    <a:bodyPr/>
                    <a:lstStyle/>
                    <a:p>
                      <a:pPr marL="342900" lvl="0" indent="-342900" algn="l">
                        <a:lnSpc>
                          <a:spcPts val="2100"/>
                        </a:lnSpc>
                        <a:spcBef>
                          <a:spcPts val="300"/>
                        </a:spcBef>
                        <a:spcAft>
                          <a:spcPts val="0"/>
                        </a:spcAft>
                        <a:buFont typeface="Wingdings"/>
                        <a:buChar char=""/>
                      </a:pPr>
                      <a:r>
                        <a:rPr lang="zh-TW" sz="1800" kern="100">
                          <a:effectLst/>
                          <a:latin typeface="微軟正黑體" panose="020B0604030504040204" pitchFamily="34" charset="-120"/>
                          <a:ea typeface="微軟正黑體" panose="020B0604030504040204" pitchFamily="34" charset="-120"/>
                          <a:cs typeface="Times New Roman" pitchFamily="18" charset="0"/>
                        </a:rPr>
                        <a:t>逐步完備</a:t>
                      </a:r>
                      <a:r>
                        <a:rPr lang="en-US" sz="1800" kern="100">
                          <a:effectLst/>
                          <a:latin typeface="微軟正黑體" panose="020B0604030504040204" pitchFamily="34" charset="-120"/>
                          <a:ea typeface="微軟正黑體" panose="020B0604030504040204" pitchFamily="34" charset="-120"/>
                          <a:cs typeface="Times New Roman" pitchFamily="18" charset="0"/>
                        </a:rPr>
                        <a:t>SaaS</a:t>
                      </a:r>
                      <a:r>
                        <a:rPr lang="zh-TW" sz="1800" kern="100">
                          <a:effectLst/>
                          <a:latin typeface="微軟正黑體" panose="020B0604030504040204" pitchFamily="34" charset="-120"/>
                          <a:ea typeface="微軟正黑體" panose="020B0604030504040204" pitchFamily="34" charset="-120"/>
                          <a:cs typeface="Times New Roman" pitchFamily="18" charset="0"/>
                        </a:rPr>
                        <a:t>、</a:t>
                      </a:r>
                      <a:r>
                        <a:rPr lang="en-US" sz="1800" kern="100">
                          <a:effectLst/>
                          <a:latin typeface="微軟正黑體" panose="020B0604030504040204" pitchFamily="34" charset="-120"/>
                          <a:ea typeface="微軟正黑體" panose="020B0604030504040204" pitchFamily="34" charset="-120"/>
                          <a:cs typeface="Times New Roman" pitchFamily="18" charset="0"/>
                        </a:rPr>
                        <a:t>PaaS</a:t>
                      </a:r>
                      <a:r>
                        <a:rPr lang="zh-TW" sz="1800" kern="100">
                          <a:effectLst/>
                          <a:latin typeface="微軟正黑體" panose="020B0604030504040204" pitchFamily="34" charset="-120"/>
                          <a:ea typeface="微軟正黑體" panose="020B0604030504040204" pitchFamily="34" charset="-120"/>
                          <a:cs typeface="Times New Roman" pitchFamily="18" charset="0"/>
                        </a:rPr>
                        <a:t>、</a:t>
                      </a:r>
                      <a:r>
                        <a:rPr lang="en-US" sz="1800" kern="100">
                          <a:effectLst/>
                          <a:latin typeface="微軟正黑體" panose="020B0604030504040204" pitchFamily="34" charset="-120"/>
                          <a:ea typeface="微軟正黑體" panose="020B0604030504040204" pitchFamily="34" charset="-120"/>
                          <a:cs typeface="Times New Roman" pitchFamily="18" charset="0"/>
                        </a:rPr>
                        <a:t>IaaS</a:t>
                      </a:r>
                      <a:r>
                        <a:rPr lang="zh-TW" sz="1800" kern="100">
                          <a:effectLst/>
                          <a:latin typeface="微軟正黑體" panose="020B0604030504040204" pitchFamily="34" charset="-120"/>
                          <a:ea typeface="微軟正黑體" panose="020B0604030504040204" pitchFamily="34" charset="-120"/>
                          <a:cs typeface="Times New Roman" pitchFamily="18" charset="0"/>
                        </a:rPr>
                        <a:t>公眾雲服務</a:t>
                      </a:r>
                    </a:p>
                    <a:p>
                      <a:pPr marL="342900" lvl="0" indent="-342900" algn="l">
                        <a:lnSpc>
                          <a:spcPts val="2100"/>
                        </a:lnSpc>
                        <a:spcBef>
                          <a:spcPts val="300"/>
                        </a:spcBef>
                        <a:spcAft>
                          <a:spcPts val="0"/>
                        </a:spcAft>
                        <a:buFont typeface="Wingdings"/>
                        <a:buChar char=""/>
                      </a:pPr>
                      <a:r>
                        <a:rPr lang="zh-TW" sz="1800" kern="100">
                          <a:effectLst/>
                          <a:latin typeface="微軟正黑體" panose="020B0604030504040204" pitchFamily="34" charset="-120"/>
                          <a:ea typeface="微軟正黑體" panose="020B0604030504040204" pitchFamily="34" charset="-120"/>
                          <a:cs typeface="Times New Roman" pitchFamily="18" charset="0"/>
                        </a:rPr>
                        <a:t>發展</a:t>
                      </a:r>
                      <a:r>
                        <a:rPr lang="en-US" sz="1800" kern="100">
                          <a:effectLst/>
                          <a:latin typeface="微軟正黑體" panose="020B0604030504040204" pitchFamily="34" charset="-120"/>
                          <a:ea typeface="微軟正黑體" panose="020B0604030504040204" pitchFamily="34" charset="-120"/>
                          <a:cs typeface="Times New Roman" pitchFamily="18" charset="0"/>
                        </a:rPr>
                        <a:t>Kindle</a:t>
                      </a:r>
                      <a:r>
                        <a:rPr lang="zh-TW" sz="1800" kern="100">
                          <a:effectLst/>
                          <a:latin typeface="微軟正黑體" panose="020B0604030504040204" pitchFamily="34" charset="-120"/>
                          <a:ea typeface="微軟正黑體" panose="020B0604030504040204" pitchFamily="34" charset="-120"/>
                          <a:cs typeface="Times New Roman" pitchFamily="18" charset="0"/>
                        </a:rPr>
                        <a:t>電子書閱讀器，延伸使用者存取服務經驗</a:t>
                      </a:r>
                    </a:p>
                  </a:txBody>
                  <a:tcPr marL="68580" marR="68580" marT="0" marB="0"/>
                </a:tc>
              </a:tr>
              <a:tr h="354330">
                <a:tc>
                  <a:txBody>
                    <a:bodyPr/>
                    <a:lstStyle/>
                    <a:p>
                      <a:pPr marL="21590" indent="127000" algn="l">
                        <a:lnSpc>
                          <a:spcPts val="2100"/>
                        </a:lnSpc>
                        <a:spcBef>
                          <a:spcPts val="300"/>
                        </a:spcBef>
                        <a:spcAft>
                          <a:spcPts val="0"/>
                        </a:spcAft>
                      </a:pPr>
                      <a:r>
                        <a:rPr lang="en-US" sz="1800" kern="100">
                          <a:effectLst/>
                          <a:latin typeface="微軟正黑體" panose="020B0604030504040204" pitchFamily="34" charset="-120"/>
                          <a:ea typeface="微軟正黑體" panose="020B0604030504040204" pitchFamily="34" charset="-120"/>
                          <a:cs typeface="Times New Roman" pitchFamily="18" charset="0"/>
                        </a:rPr>
                        <a:t>Google</a:t>
                      </a:r>
                      <a:endParaRPr lang="zh-TW" sz="1800" kern="100">
                        <a:effectLst/>
                        <a:latin typeface="微軟正黑體" panose="020B0604030504040204" pitchFamily="34" charset="-120"/>
                        <a:ea typeface="微軟正黑體" panose="020B0604030504040204" pitchFamily="34" charset="-120"/>
                        <a:cs typeface="Times New Roman" pitchFamily="18" charset="0"/>
                      </a:endParaRPr>
                    </a:p>
                  </a:txBody>
                  <a:tcPr marL="68580" marR="68580" marT="0" marB="0"/>
                </a:tc>
                <a:tc>
                  <a:txBody>
                    <a:bodyPr/>
                    <a:lstStyle/>
                    <a:p>
                      <a:pPr marL="0" indent="0" algn="l" defTabSz="914400" rtl="0" eaLnBrk="1" latinLnBrk="0" hangingPunct="1">
                        <a:lnSpc>
                          <a:spcPts val="2100"/>
                        </a:lnSpc>
                        <a:spcBef>
                          <a:spcPts val="300"/>
                        </a:spcBef>
                        <a:spcAft>
                          <a:spcPts val="0"/>
                        </a:spcAft>
                      </a:pPr>
                      <a:r>
                        <a:rPr lang="zh-TW" sz="1800" kern="100" dirty="0">
                          <a:solidFill>
                            <a:schemeClr val="tx1"/>
                          </a:solidFill>
                          <a:effectLst/>
                          <a:latin typeface="微軟正黑體" panose="020B0604030504040204" pitchFamily="34" charset="-120"/>
                          <a:ea typeface="微軟正黑體" panose="020B0604030504040204" pitchFamily="34" charset="-120"/>
                          <a:cs typeface="Times New Roman" pitchFamily="18" charset="0"/>
                        </a:rPr>
                        <a:t>網路服務業</a:t>
                      </a:r>
                    </a:p>
                  </a:txBody>
                  <a:tcPr marL="68580" marR="68580" marT="0" marB="0"/>
                </a:tc>
                <a:tc>
                  <a:txBody>
                    <a:bodyPr/>
                    <a:lstStyle/>
                    <a:p>
                      <a:pPr marL="342900" lvl="0" indent="-342900" algn="l">
                        <a:lnSpc>
                          <a:spcPts val="2100"/>
                        </a:lnSpc>
                        <a:spcBef>
                          <a:spcPts val="300"/>
                        </a:spcBef>
                        <a:spcAft>
                          <a:spcPts val="0"/>
                        </a:spcAft>
                        <a:buFont typeface="Wingdings"/>
                        <a:buChar char=""/>
                      </a:pPr>
                      <a:r>
                        <a:rPr lang="zh-TW" sz="1800" kern="100" dirty="0">
                          <a:effectLst/>
                          <a:latin typeface="微軟正黑體" panose="020B0604030504040204" pitchFamily="34" charset="-120"/>
                          <a:ea typeface="微軟正黑體" panose="020B0604030504040204" pitchFamily="34" charset="-120"/>
                          <a:cs typeface="Times New Roman" pitchFamily="18" charset="0"/>
                        </a:rPr>
                        <a:t>深化</a:t>
                      </a:r>
                      <a:r>
                        <a:rPr lang="en-US" sz="1800" kern="100" dirty="0" err="1">
                          <a:effectLst/>
                          <a:latin typeface="微軟正黑體" panose="020B0604030504040204" pitchFamily="34" charset="-120"/>
                          <a:ea typeface="微軟正黑體" panose="020B0604030504040204" pitchFamily="34" charset="-120"/>
                          <a:cs typeface="Times New Roman" pitchFamily="18" charset="0"/>
                        </a:rPr>
                        <a:t>SaaS</a:t>
                      </a:r>
                      <a:r>
                        <a:rPr lang="zh-TW" sz="1800" kern="100" dirty="0">
                          <a:effectLst/>
                          <a:latin typeface="微軟正黑體" panose="020B0604030504040204" pitchFamily="34" charset="-120"/>
                          <a:ea typeface="微軟正黑體" panose="020B0604030504040204" pitchFamily="34" charset="-120"/>
                          <a:cs typeface="Times New Roman" pitchFamily="18" charset="0"/>
                        </a:rPr>
                        <a:t>、</a:t>
                      </a:r>
                      <a:r>
                        <a:rPr lang="en-US" sz="1800" kern="100" dirty="0" err="1">
                          <a:effectLst/>
                          <a:latin typeface="微軟正黑體" panose="020B0604030504040204" pitchFamily="34" charset="-120"/>
                          <a:ea typeface="微軟正黑體" panose="020B0604030504040204" pitchFamily="34" charset="-120"/>
                          <a:cs typeface="Times New Roman" pitchFamily="18" charset="0"/>
                        </a:rPr>
                        <a:t>PaaS</a:t>
                      </a:r>
                      <a:r>
                        <a:rPr lang="zh-TW" sz="1800" kern="100" dirty="0">
                          <a:effectLst/>
                          <a:latin typeface="微軟正黑體" panose="020B0604030504040204" pitchFamily="34" charset="-120"/>
                          <a:ea typeface="微軟正黑體" panose="020B0604030504040204" pitchFamily="34" charset="-120"/>
                          <a:cs typeface="Times New Roman" pitchFamily="18" charset="0"/>
                        </a:rPr>
                        <a:t>、</a:t>
                      </a:r>
                      <a:r>
                        <a:rPr lang="en-US" sz="1800" kern="100" dirty="0" err="1">
                          <a:effectLst/>
                          <a:latin typeface="微軟正黑體" panose="020B0604030504040204" pitchFamily="34" charset="-120"/>
                          <a:ea typeface="微軟正黑體" panose="020B0604030504040204" pitchFamily="34" charset="-120"/>
                          <a:cs typeface="Times New Roman" pitchFamily="18" charset="0"/>
                        </a:rPr>
                        <a:t>IaaS</a:t>
                      </a:r>
                      <a:r>
                        <a:rPr lang="zh-TW" sz="1800" kern="100" dirty="0">
                          <a:effectLst/>
                          <a:latin typeface="微軟正黑體" panose="020B0604030504040204" pitchFamily="34" charset="-120"/>
                          <a:ea typeface="微軟正黑體" panose="020B0604030504040204" pitchFamily="34" charset="-120"/>
                          <a:cs typeface="Times New Roman" pitchFamily="18" charset="0"/>
                        </a:rPr>
                        <a:t>服務技術提供其他雲服務的連結</a:t>
                      </a:r>
                    </a:p>
                    <a:p>
                      <a:pPr marL="342900" lvl="0" indent="-342900" algn="l">
                        <a:lnSpc>
                          <a:spcPts val="2100"/>
                        </a:lnSpc>
                        <a:spcBef>
                          <a:spcPts val="300"/>
                        </a:spcBef>
                        <a:spcAft>
                          <a:spcPts val="0"/>
                        </a:spcAft>
                        <a:buFont typeface="Wingdings"/>
                        <a:buChar char=""/>
                      </a:pPr>
                      <a:r>
                        <a:rPr lang="zh-TW" sz="1800" kern="100" dirty="0">
                          <a:effectLst/>
                          <a:latin typeface="微軟正黑體" panose="020B0604030504040204" pitchFamily="34" charset="-120"/>
                          <a:ea typeface="微軟正黑體" panose="020B0604030504040204" pitchFamily="34" charset="-120"/>
                          <a:cs typeface="Times New Roman" pitchFamily="18" charset="0"/>
                        </a:rPr>
                        <a:t>發展</a:t>
                      </a:r>
                      <a:r>
                        <a:rPr lang="en-US" sz="1800" kern="100" dirty="0">
                          <a:effectLst/>
                          <a:latin typeface="微軟正黑體" panose="020B0604030504040204" pitchFamily="34" charset="-120"/>
                          <a:ea typeface="微軟正黑體" panose="020B0604030504040204" pitchFamily="34" charset="-120"/>
                          <a:cs typeface="Times New Roman" pitchFamily="18" charset="0"/>
                        </a:rPr>
                        <a:t>Android </a:t>
                      </a:r>
                      <a:r>
                        <a:rPr lang="zh-TW" sz="1800" kern="100" dirty="0">
                          <a:effectLst/>
                          <a:latin typeface="微軟正黑體" panose="020B0604030504040204" pitchFamily="34" charset="-120"/>
                          <a:ea typeface="微軟正黑體" panose="020B0604030504040204" pitchFamily="34" charset="-120"/>
                          <a:cs typeface="Times New Roman" pitchFamily="18" charset="0"/>
                        </a:rPr>
                        <a:t>手機作業系統，延伸智慧終端的影響力與服務存取使用者數</a:t>
                      </a:r>
                    </a:p>
                  </a:txBody>
                  <a:tcPr marL="68580" marR="68580" marT="0" marB="0"/>
                </a:tc>
              </a:tr>
              <a:tr h="354330">
                <a:tc>
                  <a:txBody>
                    <a:bodyPr/>
                    <a:lstStyle/>
                    <a:p>
                      <a:pPr marL="21590" indent="127000" algn="l">
                        <a:lnSpc>
                          <a:spcPts val="2100"/>
                        </a:lnSpc>
                        <a:spcBef>
                          <a:spcPts val="300"/>
                        </a:spcBef>
                        <a:spcAft>
                          <a:spcPts val="0"/>
                        </a:spcAft>
                      </a:pPr>
                      <a:r>
                        <a:rPr lang="en-US" sz="1800" kern="100">
                          <a:effectLst/>
                          <a:latin typeface="微軟正黑體" panose="020B0604030504040204" pitchFamily="34" charset="-120"/>
                          <a:ea typeface="微軟正黑體" panose="020B0604030504040204" pitchFamily="34" charset="-120"/>
                          <a:cs typeface="Times New Roman" pitchFamily="18" charset="0"/>
                        </a:rPr>
                        <a:t>Salesforce.com</a:t>
                      </a:r>
                      <a:endParaRPr lang="zh-TW" sz="1800" kern="100">
                        <a:effectLst/>
                        <a:latin typeface="微軟正黑體" panose="020B0604030504040204" pitchFamily="34" charset="-120"/>
                        <a:ea typeface="微軟正黑體" panose="020B0604030504040204" pitchFamily="34" charset="-120"/>
                        <a:cs typeface="Times New Roman" pitchFamily="18" charset="0"/>
                      </a:endParaRPr>
                    </a:p>
                  </a:txBody>
                  <a:tcPr marL="68580" marR="68580" marT="0" marB="0"/>
                </a:tc>
                <a:tc>
                  <a:txBody>
                    <a:bodyPr/>
                    <a:lstStyle/>
                    <a:p>
                      <a:pPr marL="0" indent="0" algn="l" defTabSz="914400" rtl="0" eaLnBrk="1" latinLnBrk="0" hangingPunct="1">
                        <a:lnSpc>
                          <a:spcPts val="2100"/>
                        </a:lnSpc>
                        <a:spcBef>
                          <a:spcPts val="300"/>
                        </a:spcBef>
                        <a:spcAft>
                          <a:spcPts val="0"/>
                        </a:spcAft>
                      </a:pPr>
                      <a:r>
                        <a:rPr lang="zh-TW" sz="1800" kern="100" dirty="0">
                          <a:solidFill>
                            <a:schemeClr val="tx1"/>
                          </a:solidFill>
                          <a:effectLst/>
                          <a:latin typeface="微軟正黑體" panose="020B0604030504040204" pitchFamily="34" charset="-120"/>
                          <a:ea typeface="微軟正黑體" panose="020B0604030504040204" pitchFamily="34" charset="-120"/>
                          <a:cs typeface="Times New Roman" pitchFamily="18" charset="0"/>
                        </a:rPr>
                        <a:t>雲端運算服務</a:t>
                      </a:r>
                    </a:p>
                  </a:txBody>
                  <a:tcPr marL="68580" marR="68580" marT="0" marB="0"/>
                </a:tc>
                <a:tc>
                  <a:txBody>
                    <a:bodyPr/>
                    <a:lstStyle/>
                    <a:p>
                      <a:pPr marL="342900" lvl="0" indent="-342900" algn="l">
                        <a:lnSpc>
                          <a:spcPts val="2100"/>
                        </a:lnSpc>
                        <a:spcBef>
                          <a:spcPts val="300"/>
                        </a:spcBef>
                        <a:spcAft>
                          <a:spcPts val="0"/>
                        </a:spcAft>
                        <a:buFont typeface="Wingdings"/>
                        <a:buChar char=""/>
                      </a:pPr>
                      <a:r>
                        <a:rPr lang="zh-TW" sz="1800" kern="100" dirty="0">
                          <a:effectLst/>
                          <a:latin typeface="微軟正黑體" panose="020B0604030504040204" pitchFamily="34" charset="-120"/>
                          <a:ea typeface="微軟正黑體" panose="020B0604030504040204" pitchFamily="34" charset="-120"/>
                          <a:cs typeface="Times New Roman" pitchFamily="18" charset="0"/>
                        </a:rPr>
                        <a:t>不僅侷限於銷售雲與客戶雲，增加</a:t>
                      </a:r>
                      <a:r>
                        <a:rPr lang="en-US" sz="1800" kern="100" dirty="0" err="1">
                          <a:effectLst/>
                          <a:latin typeface="微軟正黑體" panose="020B0604030504040204" pitchFamily="34" charset="-120"/>
                          <a:ea typeface="微軟正黑體" panose="020B0604030504040204" pitchFamily="34" charset="-120"/>
                          <a:cs typeface="Times New Roman" pitchFamily="18" charset="0"/>
                        </a:rPr>
                        <a:t>SaaS</a:t>
                      </a:r>
                      <a:r>
                        <a:rPr lang="zh-TW" sz="1800" kern="100" dirty="0">
                          <a:effectLst/>
                          <a:latin typeface="微軟正黑體" panose="020B0604030504040204" pitchFamily="34" charset="-120"/>
                          <a:ea typeface="微軟正黑體" panose="020B0604030504040204" pitchFamily="34" charset="-120"/>
                          <a:cs typeface="Times New Roman" pitchFamily="18" charset="0"/>
                        </a:rPr>
                        <a:t>雲服務內容，</a:t>
                      </a:r>
                    </a:p>
                    <a:p>
                      <a:pPr marL="342900" lvl="0" indent="-342900" algn="l">
                        <a:lnSpc>
                          <a:spcPts val="2100"/>
                        </a:lnSpc>
                        <a:spcBef>
                          <a:spcPts val="300"/>
                        </a:spcBef>
                        <a:spcAft>
                          <a:spcPts val="0"/>
                        </a:spcAft>
                        <a:buFont typeface="Wingdings"/>
                        <a:buChar char=""/>
                      </a:pPr>
                      <a:r>
                        <a:rPr lang="zh-TW" sz="1800" kern="100" dirty="0">
                          <a:effectLst/>
                          <a:latin typeface="微軟正黑體" panose="020B0604030504040204" pitchFamily="34" charset="-120"/>
                          <a:ea typeface="微軟正黑體" panose="020B0604030504040204" pitchFamily="34" charset="-120"/>
                          <a:cs typeface="Times New Roman" pitchFamily="18" charset="0"/>
                        </a:rPr>
                        <a:t>企業社群網路概念為未來產品與服務發展策略</a:t>
                      </a:r>
                    </a:p>
                  </a:txBody>
                  <a:tcPr marL="68580" marR="68580" marT="0" marB="0"/>
                </a:tc>
              </a:tr>
              <a:tr h="354330">
                <a:tc>
                  <a:txBody>
                    <a:bodyPr/>
                    <a:lstStyle/>
                    <a:p>
                      <a:pPr marL="21590" indent="127000" algn="l">
                        <a:lnSpc>
                          <a:spcPts val="2100"/>
                        </a:lnSpc>
                        <a:spcBef>
                          <a:spcPts val="300"/>
                        </a:spcBef>
                        <a:spcAft>
                          <a:spcPts val="0"/>
                        </a:spcAft>
                      </a:pPr>
                      <a:r>
                        <a:rPr lang="en-US" sz="1800" kern="100">
                          <a:effectLst/>
                          <a:latin typeface="微軟正黑體" panose="020B0604030504040204" pitchFamily="34" charset="-120"/>
                          <a:ea typeface="微軟正黑體" panose="020B0604030504040204" pitchFamily="34" charset="-120"/>
                          <a:cs typeface="Times New Roman" pitchFamily="18" charset="0"/>
                        </a:rPr>
                        <a:t>VMware</a:t>
                      </a:r>
                      <a:endParaRPr lang="zh-TW" sz="1800" kern="100">
                        <a:effectLst/>
                        <a:latin typeface="微軟正黑體" panose="020B0604030504040204" pitchFamily="34" charset="-120"/>
                        <a:ea typeface="微軟正黑體" panose="020B0604030504040204" pitchFamily="34" charset="-120"/>
                        <a:cs typeface="Times New Roman" pitchFamily="18" charset="0"/>
                      </a:endParaRPr>
                    </a:p>
                  </a:txBody>
                  <a:tcPr marL="68580" marR="68580" marT="0" marB="0"/>
                </a:tc>
                <a:tc>
                  <a:txBody>
                    <a:bodyPr/>
                    <a:lstStyle/>
                    <a:p>
                      <a:pPr marL="0" indent="0" algn="l" defTabSz="914400" rtl="0" eaLnBrk="1" latinLnBrk="0" hangingPunct="1">
                        <a:lnSpc>
                          <a:spcPts val="2100"/>
                        </a:lnSpc>
                        <a:spcBef>
                          <a:spcPts val="300"/>
                        </a:spcBef>
                        <a:spcAft>
                          <a:spcPts val="0"/>
                        </a:spcAft>
                      </a:pPr>
                      <a:r>
                        <a:rPr lang="zh-TW" sz="1800" kern="100" dirty="0">
                          <a:solidFill>
                            <a:schemeClr val="tx1"/>
                          </a:solidFill>
                          <a:effectLst/>
                          <a:latin typeface="微軟正黑體" panose="020B0604030504040204" pitchFamily="34" charset="-120"/>
                          <a:ea typeface="微軟正黑體" panose="020B0604030504040204" pitchFamily="34" charset="-120"/>
                          <a:cs typeface="Times New Roman" pitchFamily="18" charset="0"/>
                        </a:rPr>
                        <a:t>資料中心虛擬化軟體</a:t>
                      </a:r>
                    </a:p>
                  </a:txBody>
                  <a:tcPr marL="68580" marR="68580" marT="0" marB="0"/>
                </a:tc>
                <a:tc>
                  <a:txBody>
                    <a:bodyPr/>
                    <a:lstStyle/>
                    <a:p>
                      <a:pPr marL="342900" lvl="0" indent="-342900" algn="l">
                        <a:lnSpc>
                          <a:spcPts val="2100"/>
                        </a:lnSpc>
                        <a:spcBef>
                          <a:spcPts val="300"/>
                        </a:spcBef>
                        <a:spcAft>
                          <a:spcPts val="0"/>
                        </a:spcAft>
                        <a:buFont typeface="Wingdings"/>
                        <a:buChar char=""/>
                      </a:pPr>
                      <a:r>
                        <a:rPr lang="zh-TW" sz="1800" kern="100" dirty="0">
                          <a:effectLst/>
                          <a:latin typeface="微軟正黑體" panose="020B0604030504040204" pitchFamily="34" charset="-120"/>
                          <a:ea typeface="微軟正黑體" panose="020B0604030504040204" pitchFamily="34" charset="-120"/>
                          <a:cs typeface="Times New Roman" pitchFamily="18" charset="0"/>
                        </a:rPr>
                        <a:t>強化虛擬化軟體、效率與可靠度</a:t>
                      </a:r>
                    </a:p>
                    <a:p>
                      <a:pPr marL="342900" lvl="0" indent="-342900" algn="l">
                        <a:lnSpc>
                          <a:spcPts val="2100"/>
                        </a:lnSpc>
                        <a:spcBef>
                          <a:spcPts val="300"/>
                        </a:spcBef>
                        <a:spcAft>
                          <a:spcPts val="0"/>
                        </a:spcAft>
                        <a:buFont typeface="Wingdings"/>
                        <a:buChar char=""/>
                      </a:pPr>
                      <a:r>
                        <a:rPr lang="zh-TW" sz="1800" kern="100" dirty="0">
                          <a:effectLst/>
                          <a:latin typeface="微軟正黑體" panose="020B0604030504040204" pitchFamily="34" charset="-120"/>
                          <a:ea typeface="微軟正黑體" panose="020B0604030504040204" pitchFamily="34" charset="-120"/>
                          <a:cs typeface="Times New Roman" pitchFamily="18" charset="0"/>
                        </a:rPr>
                        <a:t>延伸至</a:t>
                      </a:r>
                      <a:r>
                        <a:rPr lang="en-US" sz="1800" kern="100" dirty="0" err="1">
                          <a:effectLst/>
                          <a:latin typeface="微軟正黑體" panose="020B0604030504040204" pitchFamily="34" charset="-120"/>
                          <a:ea typeface="微軟正黑體" panose="020B0604030504040204" pitchFamily="34" charset="-120"/>
                          <a:cs typeface="Times New Roman" pitchFamily="18" charset="0"/>
                        </a:rPr>
                        <a:t>PaaS</a:t>
                      </a:r>
                      <a:r>
                        <a:rPr lang="zh-TW" sz="1800" kern="100" dirty="0">
                          <a:effectLst/>
                          <a:latin typeface="微軟正黑體" panose="020B0604030504040204" pitchFamily="34" charset="-120"/>
                          <a:ea typeface="微軟正黑體" panose="020B0604030504040204" pitchFamily="34" charset="-120"/>
                          <a:cs typeface="Times New Roman" pitchFamily="18" charset="0"/>
                        </a:rPr>
                        <a:t>服務與軟體的提供以建構生態系</a:t>
                      </a:r>
                    </a:p>
                  </a:txBody>
                  <a:tcPr marL="68580" marR="68580" marT="0" marB="0"/>
                </a:tc>
              </a:tr>
            </a:tbl>
          </a:graphicData>
        </a:graphic>
      </p:graphicFrame>
      <p:sp>
        <p:nvSpPr>
          <p:cNvPr id="5" name="投影片編號版面配置區 4"/>
          <p:cNvSpPr>
            <a:spLocks noGrp="1"/>
          </p:cNvSpPr>
          <p:nvPr>
            <p:ph type="sldNum" sz="quarter" idx="12"/>
          </p:nvPr>
        </p:nvSpPr>
        <p:spPr/>
        <p:txBody>
          <a:bodyPr/>
          <a:lstStyle/>
          <a:p>
            <a:pPr>
              <a:defRPr/>
            </a:pPr>
            <a:fld id="{3CB9D5A4-A9DD-4C23-A5E6-1C67DC0A0C5F}" type="slidenum">
              <a:rPr lang="zh-TW" altLang="en-US" smtClean="0"/>
              <a:pPr>
                <a:defRPr/>
              </a:pPr>
              <a:t>24</a:t>
            </a:fld>
            <a:endParaRPr lang="zh-TW"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solidFill>
                  <a:srgbClr val="C00000"/>
                </a:solidFill>
              </a:rPr>
              <a:t>歐美大廠布局</a:t>
            </a:r>
            <a:r>
              <a:rPr lang="en-US" altLang="zh-TW" b="1" dirty="0" smtClean="0">
                <a:solidFill>
                  <a:srgbClr val="C00000"/>
                </a:solidFill>
              </a:rPr>
              <a:t>-2</a:t>
            </a:r>
            <a:endParaRPr lang="zh-TW" altLang="en-US" b="1" dirty="0">
              <a:solidFill>
                <a:srgbClr val="C00000"/>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1593287576"/>
              </p:ext>
            </p:extLst>
          </p:nvPr>
        </p:nvGraphicFramePr>
        <p:xfrm>
          <a:off x="467545" y="1312315"/>
          <a:ext cx="7920879" cy="5213029"/>
        </p:xfrm>
        <a:graphic>
          <a:graphicData uri="http://schemas.openxmlformats.org/drawingml/2006/table">
            <a:tbl>
              <a:tblPr firstRow="1" firstCol="1" lastRow="1" lastCol="1" bandRow="1" bandCol="1">
                <a:tableStyleId>{5940675A-B579-460E-94D1-54222C63F5DA}</a:tableStyleId>
              </a:tblPr>
              <a:tblGrid>
                <a:gridCol w="1598710"/>
                <a:gridCol w="2238621"/>
                <a:gridCol w="4083548"/>
              </a:tblGrid>
              <a:tr h="717229">
                <a:tc>
                  <a:txBody>
                    <a:bodyPr/>
                    <a:lstStyle/>
                    <a:p>
                      <a:pPr indent="127000" algn="ctr">
                        <a:lnSpc>
                          <a:spcPts val="2100"/>
                        </a:lnSpc>
                        <a:spcBef>
                          <a:spcPts val="300"/>
                        </a:spcBef>
                        <a:spcAft>
                          <a:spcPts val="0"/>
                        </a:spcAft>
                      </a:pPr>
                      <a:r>
                        <a:rPr lang="zh-TW" sz="2000" kern="100" dirty="0">
                          <a:effectLst/>
                          <a:latin typeface="微軟正黑體" panose="020B0604030504040204" pitchFamily="34" charset="-120"/>
                          <a:ea typeface="微軟正黑體" panose="020B0604030504040204" pitchFamily="34" charset="-120"/>
                          <a:cs typeface="Times New Roman" pitchFamily="18" charset="0"/>
                        </a:rPr>
                        <a:t>代表性廠商</a:t>
                      </a:r>
                    </a:p>
                  </a:txBody>
                  <a:tcPr marL="68580" marR="68580" marT="0" marB="0" anchor="ctr">
                    <a:solidFill>
                      <a:schemeClr val="bg2"/>
                    </a:solidFill>
                  </a:tcPr>
                </a:tc>
                <a:tc>
                  <a:txBody>
                    <a:bodyPr/>
                    <a:lstStyle/>
                    <a:p>
                      <a:pPr indent="147320" algn="ctr">
                        <a:lnSpc>
                          <a:spcPts val="2100"/>
                        </a:lnSpc>
                        <a:spcBef>
                          <a:spcPts val="300"/>
                        </a:spcBef>
                        <a:spcAft>
                          <a:spcPts val="0"/>
                        </a:spcAft>
                      </a:pPr>
                      <a:r>
                        <a:rPr lang="zh-TW" sz="2000" kern="100" dirty="0">
                          <a:effectLst/>
                          <a:latin typeface="微軟正黑體" panose="020B0604030504040204" pitchFamily="34" charset="-120"/>
                          <a:ea typeface="微軟正黑體" panose="020B0604030504040204" pitchFamily="34" charset="-120"/>
                          <a:cs typeface="Times New Roman" pitchFamily="18" charset="0"/>
                        </a:rPr>
                        <a:t>產業</a:t>
                      </a:r>
                    </a:p>
                  </a:txBody>
                  <a:tcPr marL="68580" marR="68580" marT="0" marB="0" anchor="ctr">
                    <a:solidFill>
                      <a:schemeClr val="bg2"/>
                    </a:solidFill>
                  </a:tcPr>
                </a:tc>
                <a:tc>
                  <a:txBody>
                    <a:bodyPr/>
                    <a:lstStyle/>
                    <a:p>
                      <a:pPr indent="127000" algn="ctr">
                        <a:lnSpc>
                          <a:spcPts val="2100"/>
                        </a:lnSpc>
                        <a:spcBef>
                          <a:spcPts val="300"/>
                        </a:spcBef>
                        <a:spcAft>
                          <a:spcPts val="0"/>
                        </a:spcAft>
                      </a:pPr>
                      <a:r>
                        <a:rPr lang="zh-TW" sz="2000" kern="100" dirty="0">
                          <a:effectLst/>
                          <a:latin typeface="微軟正黑體" panose="020B0604030504040204" pitchFamily="34" charset="-120"/>
                          <a:ea typeface="微軟正黑體" panose="020B0604030504040204" pitchFamily="34" charset="-120"/>
                          <a:cs typeface="Times New Roman" pitchFamily="18" charset="0"/>
                        </a:rPr>
                        <a:t>布局方向</a:t>
                      </a:r>
                    </a:p>
                  </a:txBody>
                  <a:tcPr marL="68580" marR="68580" marT="0" marB="0" anchor="ctr">
                    <a:solidFill>
                      <a:schemeClr val="bg2"/>
                    </a:solidFill>
                  </a:tcPr>
                </a:tc>
              </a:tr>
              <a:tr h="717229">
                <a:tc>
                  <a:txBody>
                    <a:bodyPr/>
                    <a:lstStyle/>
                    <a:p>
                      <a:pPr marL="21590" indent="127000" algn="l">
                        <a:lnSpc>
                          <a:spcPts val="2100"/>
                        </a:lnSpc>
                        <a:spcBef>
                          <a:spcPts val="300"/>
                        </a:spcBef>
                        <a:spcAft>
                          <a:spcPts val="0"/>
                        </a:spcAft>
                      </a:pPr>
                      <a:r>
                        <a:rPr lang="en-US" sz="1600" kern="100" dirty="0">
                          <a:effectLst/>
                          <a:latin typeface="微軟正黑體" panose="020B0604030504040204" pitchFamily="34" charset="-120"/>
                          <a:ea typeface="微軟正黑體" panose="020B0604030504040204" pitchFamily="34" charset="-120"/>
                        </a:rPr>
                        <a:t>IBM</a:t>
                      </a:r>
                      <a:endParaRPr lang="zh-TW" sz="1600" kern="100" dirty="0">
                        <a:effectLst/>
                        <a:latin typeface="微軟正黑體" panose="020B0604030504040204" pitchFamily="34" charset="-120"/>
                        <a:ea typeface="微軟正黑體" panose="020B0604030504040204" pitchFamily="34" charset="-120"/>
                      </a:endParaRPr>
                    </a:p>
                  </a:txBody>
                  <a:tcPr marL="44518" marR="44518" marT="0" marB="0" anchor="ctr"/>
                </a:tc>
                <a:tc>
                  <a:txBody>
                    <a:bodyPr/>
                    <a:lstStyle/>
                    <a:p>
                      <a:pPr marL="88900" indent="0" algn="l">
                        <a:lnSpc>
                          <a:spcPts val="2100"/>
                        </a:lnSpc>
                        <a:spcBef>
                          <a:spcPts val="300"/>
                        </a:spcBef>
                        <a:spcAft>
                          <a:spcPts val="0"/>
                        </a:spcAft>
                      </a:pPr>
                      <a:r>
                        <a:rPr lang="zh-TW" sz="1600" kern="100" dirty="0">
                          <a:effectLst/>
                          <a:latin typeface="微軟正黑體" panose="020B0604030504040204" pitchFamily="34" charset="-120"/>
                          <a:ea typeface="微軟正黑體" panose="020B0604030504040204" pitchFamily="34" charset="-120"/>
                        </a:rPr>
                        <a:t>資訊服務</a:t>
                      </a:r>
                      <a:r>
                        <a:rPr lang="en-US" sz="1600" kern="100" dirty="0">
                          <a:effectLst/>
                          <a:latin typeface="微軟正黑體" panose="020B0604030504040204" pitchFamily="34" charset="-120"/>
                          <a:ea typeface="微軟正黑體" panose="020B0604030504040204" pitchFamily="34" charset="-120"/>
                        </a:rPr>
                        <a:t>-</a:t>
                      </a:r>
                      <a:r>
                        <a:rPr lang="zh-TW" sz="1600" kern="100" dirty="0">
                          <a:effectLst/>
                          <a:latin typeface="微軟正黑體" panose="020B0604030504040204" pitchFamily="34" charset="-120"/>
                          <a:ea typeface="微軟正黑體" panose="020B0604030504040204" pitchFamily="34" charset="-120"/>
                        </a:rPr>
                        <a:t>商用軟體、伺服器、系統整合</a:t>
                      </a:r>
                    </a:p>
                  </a:txBody>
                  <a:tcPr marL="44518" marR="44518" marT="0" marB="0" anchor="ctr"/>
                </a:tc>
                <a:tc>
                  <a:txBody>
                    <a:bodyPr/>
                    <a:lstStyle/>
                    <a:p>
                      <a:pPr marL="342900" lvl="0" indent="-342900" algn="just">
                        <a:lnSpc>
                          <a:spcPts val="2100"/>
                        </a:lnSpc>
                        <a:spcBef>
                          <a:spcPts val="300"/>
                        </a:spcBef>
                        <a:spcAft>
                          <a:spcPts val="0"/>
                        </a:spcAft>
                        <a:buFont typeface="Wingdings"/>
                        <a:buChar char=""/>
                      </a:pPr>
                      <a:r>
                        <a:rPr lang="zh-TW" sz="1600" kern="100" dirty="0">
                          <a:effectLst/>
                          <a:latin typeface="微軟正黑體" panose="020B0604030504040204" pitchFamily="34" charset="-120"/>
                          <a:ea typeface="微軟正黑體" panose="020B0604030504040204" pitchFamily="34" charset="-120"/>
                        </a:rPr>
                        <a:t>佈建資料中心軟硬體、中介軟體、商用軟體的雲端服務與混合雲整合能力</a:t>
                      </a:r>
                    </a:p>
                    <a:p>
                      <a:pPr marL="342900" lvl="0" indent="-342900" algn="just">
                        <a:lnSpc>
                          <a:spcPts val="2100"/>
                        </a:lnSpc>
                        <a:spcBef>
                          <a:spcPts val="300"/>
                        </a:spcBef>
                        <a:spcAft>
                          <a:spcPts val="0"/>
                        </a:spcAft>
                        <a:buFont typeface="Wingdings"/>
                        <a:buChar char=""/>
                      </a:pPr>
                      <a:r>
                        <a:rPr lang="zh-TW" sz="1600" kern="100" dirty="0">
                          <a:effectLst/>
                          <a:latin typeface="微軟正黑體" panose="020B0604030504040204" pitchFamily="34" charset="-120"/>
                          <a:ea typeface="微軟正黑體" panose="020B0604030504040204" pitchFamily="34" charset="-120"/>
                        </a:rPr>
                        <a:t>提倡各種產業雲概念，以說服企業與夥伴建構各種產業特殊雲服務</a:t>
                      </a:r>
                    </a:p>
                  </a:txBody>
                  <a:tcPr marL="44518" marR="44518" marT="0" marB="0" anchor="ctr"/>
                </a:tc>
              </a:tr>
              <a:tr h="1459190">
                <a:tc>
                  <a:txBody>
                    <a:bodyPr/>
                    <a:lstStyle/>
                    <a:p>
                      <a:pPr marL="21590" indent="127000" algn="l">
                        <a:lnSpc>
                          <a:spcPts val="2100"/>
                        </a:lnSpc>
                        <a:spcBef>
                          <a:spcPts val="300"/>
                        </a:spcBef>
                        <a:spcAft>
                          <a:spcPts val="0"/>
                        </a:spcAft>
                      </a:pPr>
                      <a:r>
                        <a:rPr lang="en-US" sz="1600" kern="100">
                          <a:effectLst/>
                          <a:latin typeface="微軟正黑體" panose="020B0604030504040204" pitchFamily="34" charset="-120"/>
                          <a:ea typeface="微軟正黑體" panose="020B0604030504040204" pitchFamily="34" charset="-120"/>
                        </a:rPr>
                        <a:t>Microsoft</a:t>
                      </a:r>
                      <a:endParaRPr lang="zh-TW" sz="1600" kern="100">
                        <a:effectLst/>
                        <a:latin typeface="微軟正黑體" panose="020B0604030504040204" pitchFamily="34" charset="-120"/>
                        <a:ea typeface="微軟正黑體" panose="020B0604030504040204" pitchFamily="34" charset="-120"/>
                      </a:endParaRPr>
                    </a:p>
                  </a:txBody>
                  <a:tcPr marL="44518" marR="44518" marT="0" marB="0" anchor="ctr"/>
                </a:tc>
                <a:tc>
                  <a:txBody>
                    <a:bodyPr/>
                    <a:lstStyle/>
                    <a:p>
                      <a:pPr indent="127000" algn="l">
                        <a:lnSpc>
                          <a:spcPts val="2100"/>
                        </a:lnSpc>
                        <a:spcBef>
                          <a:spcPts val="300"/>
                        </a:spcBef>
                        <a:spcAft>
                          <a:spcPts val="0"/>
                        </a:spcAft>
                      </a:pPr>
                      <a:r>
                        <a:rPr lang="zh-TW" sz="1600" kern="100" dirty="0">
                          <a:effectLst/>
                          <a:latin typeface="微軟正黑體" panose="020B0604030504040204" pitchFamily="34" charset="-120"/>
                          <a:ea typeface="微軟正黑體" panose="020B0604030504040204" pitchFamily="34" charset="-120"/>
                        </a:rPr>
                        <a:t>資訊服務</a:t>
                      </a:r>
                      <a:r>
                        <a:rPr lang="en-US" sz="1600" kern="100" dirty="0">
                          <a:effectLst/>
                          <a:latin typeface="微軟正黑體" panose="020B0604030504040204" pitchFamily="34" charset="-120"/>
                          <a:ea typeface="微軟正黑體" panose="020B0604030504040204" pitchFamily="34" charset="-120"/>
                        </a:rPr>
                        <a:t>-</a:t>
                      </a:r>
                      <a:r>
                        <a:rPr lang="zh-TW" sz="1600" kern="100" dirty="0">
                          <a:effectLst/>
                          <a:latin typeface="微軟正黑體" panose="020B0604030504040204" pitchFamily="34" charset="-120"/>
                          <a:ea typeface="微軟正黑體" panose="020B0604030504040204" pitchFamily="34" charset="-120"/>
                        </a:rPr>
                        <a:t>商用軟體</a:t>
                      </a:r>
                    </a:p>
                  </a:txBody>
                  <a:tcPr marL="44518" marR="44518" marT="0" marB="0" anchor="ctr"/>
                </a:tc>
                <a:tc>
                  <a:txBody>
                    <a:bodyPr/>
                    <a:lstStyle/>
                    <a:p>
                      <a:pPr marL="342900" lvl="0" indent="-342900" algn="just">
                        <a:lnSpc>
                          <a:spcPts val="2100"/>
                        </a:lnSpc>
                        <a:spcBef>
                          <a:spcPts val="300"/>
                        </a:spcBef>
                        <a:spcAft>
                          <a:spcPts val="0"/>
                        </a:spcAft>
                        <a:buFont typeface="Wingdings"/>
                        <a:buChar char=""/>
                      </a:pPr>
                      <a:r>
                        <a:rPr lang="zh-TW" sz="1600" kern="100" dirty="0">
                          <a:effectLst/>
                          <a:latin typeface="微軟正黑體" panose="020B0604030504040204" pitchFamily="34" charset="-120"/>
                          <a:ea typeface="微軟正黑體" panose="020B0604030504040204" pitchFamily="34" charset="-120"/>
                        </a:rPr>
                        <a:t>併購各種網路服務，如︰</a:t>
                      </a:r>
                      <a:r>
                        <a:rPr lang="en-US" sz="1600" kern="100" dirty="0">
                          <a:effectLst/>
                          <a:latin typeface="微軟正黑體" panose="020B0604030504040204" pitchFamily="34" charset="-120"/>
                          <a:ea typeface="微軟正黑體" panose="020B0604030504040204" pitchFamily="34" charset="-120"/>
                        </a:rPr>
                        <a:t>Skype</a:t>
                      </a:r>
                      <a:r>
                        <a:rPr lang="zh-TW" sz="1600" kern="100" dirty="0">
                          <a:effectLst/>
                          <a:latin typeface="微軟正黑體" panose="020B0604030504040204" pitchFamily="34" charset="-120"/>
                          <a:ea typeface="微軟正黑體" panose="020B0604030504040204" pitchFamily="34" charset="-120"/>
                        </a:rPr>
                        <a:t>以補強其網路服務不足</a:t>
                      </a:r>
                    </a:p>
                    <a:p>
                      <a:pPr marL="342900" lvl="0" indent="-342900" algn="just">
                        <a:lnSpc>
                          <a:spcPts val="2100"/>
                        </a:lnSpc>
                        <a:spcBef>
                          <a:spcPts val="300"/>
                        </a:spcBef>
                        <a:spcAft>
                          <a:spcPts val="0"/>
                        </a:spcAft>
                        <a:buFont typeface="Wingdings"/>
                        <a:buChar char=""/>
                      </a:pPr>
                      <a:r>
                        <a:rPr lang="zh-TW" sz="1600" kern="100" dirty="0">
                          <a:effectLst/>
                          <a:latin typeface="微軟正黑體" panose="020B0604030504040204" pitchFamily="34" charset="-120"/>
                          <a:ea typeface="微軟正黑體" panose="020B0604030504040204" pitchFamily="34" charset="-120"/>
                        </a:rPr>
                        <a:t>發展虛擬化軟體以提供企業及大型資料中心</a:t>
                      </a:r>
                    </a:p>
                    <a:p>
                      <a:pPr marL="342900" lvl="0" indent="-342900" algn="just">
                        <a:lnSpc>
                          <a:spcPts val="2100"/>
                        </a:lnSpc>
                        <a:spcBef>
                          <a:spcPts val="300"/>
                        </a:spcBef>
                        <a:spcAft>
                          <a:spcPts val="0"/>
                        </a:spcAft>
                        <a:buFont typeface="Wingdings"/>
                        <a:buChar char=""/>
                      </a:pPr>
                      <a:r>
                        <a:rPr lang="zh-TW" sz="1600" kern="100" dirty="0">
                          <a:effectLst/>
                          <a:latin typeface="微軟正黑體" panose="020B0604030504040204" pitchFamily="34" charset="-120"/>
                          <a:ea typeface="微軟正黑體" panose="020B0604030504040204" pitchFamily="34" charset="-120"/>
                        </a:rPr>
                        <a:t>發展手機作業系統以追趕</a:t>
                      </a:r>
                      <a:r>
                        <a:rPr lang="en-US" sz="1600" kern="100" dirty="0">
                          <a:effectLst/>
                          <a:latin typeface="微軟正黑體" panose="020B0604030504040204" pitchFamily="34" charset="-120"/>
                          <a:ea typeface="微軟正黑體" panose="020B0604030504040204" pitchFamily="34" charset="-120"/>
                        </a:rPr>
                        <a:t>Android</a:t>
                      </a:r>
                      <a:r>
                        <a:rPr lang="zh-TW" sz="1600" kern="100" dirty="0">
                          <a:effectLst/>
                          <a:latin typeface="微軟正黑體" panose="020B0604030504040204" pitchFamily="34" charset="-120"/>
                          <a:ea typeface="微軟正黑體" panose="020B0604030504040204" pitchFamily="34" charset="-120"/>
                        </a:rPr>
                        <a:t>、</a:t>
                      </a:r>
                      <a:r>
                        <a:rPr lang="en-US" sz="1600" kern="100" dirty="0">
                          <a:effectLst/>
                          <a:latin typeface="微軟正黑體" panose="020B0604030504040204" pitchFamily="34" charset="-120"/>
                          <a:ea typeface="微軟正黑體" panose="020B0604030504040204" pitchFamily="34" charset="-120"/>
                        </a:rPr>
                        <a:t>iOS</a:t>
                      </a:r>
                      <a:r>
                        <a:rPr lang="zh-TW" sz="1600" kern="100" dirty="0">
                          <a:effectLst/>
                          <a:latin typeface="微軟正黑體" panose="020B0604030504040204" pitchFamily="34" charset="-120"/>
                          <a:ea typeface="微軟正黑體" panose="020B0604030504040204" pitchFamily="34" charset="-120"/>
                        </a:rPr>
                        <a:t>等作業系統</a:t>
                      </a:r>
                    </a:p>
                    <a:p>
                      <a:pPr marL="342900" lvl="0" indent="-342900" algn="just">
                        <a:lnSpc>
                          <a:spcPts val="2100"/>
                        </a:lnSpc>
                        <a:spcBef>
                          <a:spcPts val="300"/>
                        </a:spcBef>
                        <a:spcAft>
                          <a:spcPts val="0"/>
                        </a:spcAft>
                        <a:buFont typeface="Wingdings"/>
                        <a:buChar char=""/>
                      </a:pPr>
                      <a:r>
                        <a:rPr lang="zh-TW" sz="1600" kern="100" dirty="0">
                          <a:effectLst/>
                          <a:latin typeface="微軟正黑體" panose="020B0604030504040204" pitchFamily="34" charset="-120"/>
                          <a:ea typeface="微軟正黑體" panose="020B0604030504040204" pitchFamily="34" charset="-120"/>
                        </a:rPr>
                        <a:t>發展</a:t>
                      </a:r>
                      <a:r>
                        <a:rPr lang="en-US" sz="1600" kern="100" dirty="0">
                          <a:effectLst/>
                          <a:latin typeface="微軟正黑體" panose="020B0604030504040204" pitchFamily="34" charset="-120"/>
                          <a:ea typeface="微軟正黑體" panose="020B0604030504040204" pitchFamily="34" charset="-120"/>
                        </a:rPr>
                        <a:t>PaaS Azure</a:t>
                      </a:r>
                      <a:r>
                        <a:rPr lang="zh-TW" sz="1600" kern="100" dirty="0">
                          <a:effectLst/>
                          <a:latin typeface="微軟正黑體" panose="020B0604030504040204" pitchFamily="34" charset="-120"/>
                          <a:ea typeface="微軟正黑體" panose="020B0604030504040204" pitchFamily="34" charset="-120"/>
                        </a:rPr>
                        <a:t>服務，以整合企業內私有雲與公眾雲的混合雲中介服務</a:t>
                      </a:r>
                    </a:p>
                  </a:txBody>
                  <a:tcPr marL="44518" marR="44518" marT="0" marB="0" anchor="ctr"/>
                </a:tc>
              </a:tr>
              <a:tr h="741961">
                <a:tc>
                  <a:txBody>
                    <a:bodyPr/>
                    <a:lstStyle/>
                    <a:p>
                      <a:pPr marL="21590" indent="127000" algn="l">
                        <a:lnSpc>
                          <a:spcPts val="2100"/>
                        </a:lnSpc>
                        <a:spcBef>
                          <a:spcPts val="300"/>
                        </a:spcBef>
                        <a:spcAft>
                          <a:spcPts val="0"/>
                        </a:spcAft>
                      </a:pPr>
                      <a:r>
                        <a:rPr lang="en-US" sz="1600" kern="100">
                          <a:effectLst/>
                          <a:latin typeface="微軟正黑體" panose="020B0604030504040204" pitchFamily="34" charset="-120"/>
                          <a:ea typeface="微軟正黑體" panose="020B0604030504040204" pitchFamily="34" charset="-120"/>
                        </a:rPr>
                        <a:t>SAP</a:t>
                      </a:r>
                      <a:endParaRPr lang="zh-TW" sz="1600" kern="100">
                        <a:effectLst/>
                        <a:latin typeface="微軟正黑體" panose="020B0604030504040204" pitchFamily="34" charset="-120"/>
                        <a:ea typeface="微軟正黑體" panose="020B0604030504040204" pitchFamily="34" charset="-120"/>
                      </a:endParaRPr>
                    </a:p>
                  </a:txBody>
                  <a:tcPr marL="44518" marR="44518" marT="0" marB="0" anchor="ctr"/>
                </a:tc>
                <a:tc>
                  <a:txBody>
                    <a:bodyPr/>
                    <a:lstStyle/>
                    <a:p>
                      <a:pPr indent="127000" algn="l">
                        <a:lnSpc>
                          <a:spcPts val="2100"/>
                        </a:lnSpc>
                        <a:spcBef>
                          <a:spcPts val="300"/>
                        </a:spcBef>
                        <a:spcAft>
                          <a:spcPts val="0"/>
                        </a:spcAft>
                      </a:pPr>
                      <a:r>
                        <a:rPr lang="zh-TW" sz="1600" kern="100" dirty="0">
                          <a:effectLst/>
                          <a:latin typeface="微軟正黑體" panose="020B0604030504040204" pitchFamily="34" charset="-120"/>
                          <a:ea typeface="微軟正黑體" panose="020B0604030504040204" pitchFamily="34" charset="-120"/>
                        </a:rPr>
                        <a:t>資訊服務</a:t>
                      </a:r>
                      <a:r>
                        <a:rPr lang="en-US" sz="1600" kern="100" dirty="0">
                          <a:effectLst/>
                          <a:latin typeface="微軟正黑體" panose="020B0604030504040204" pitchFamily="34" charset="-120"/>
                          <a:ea typeface="微軟正黑體" panose="020B0604030504040204" pitchFamily="34" charset="-120"/>
                        </a:rPr>
                        <a:t>-</a:t>
                      </a:r>
                      <a:r>
                        <a:rPr lang="zh-TW" sz="1600" kern="100" dirty="0">
                          <a:effectLst/>
                          <a:latin typeface="微軟正黑體" panose="020B0604030504040204" pitchFamily="34" charset="-120"/>
                          <a:ea typeface="微軟正黑體" panose="020B0604030504040204" pitchFamily="34" charset="-120"/>
                        </a:rPr>
                        <a:t>商用軟體</a:t>
                      </a:r>
                    </a:p>
                  </a:txBody>
                  <a:tcPr marL="44518" marR="44518" marT="0" marB="0" anchor="ctr"/>
                </a:tc>
                <a:tc>
                  <a:txBody>
                    <a:bodyPr/>
                    <a:lstStyle/>
                    <a:p>
                      <a:pPr marL="342900" lvl="0" indent="-342900" algn="just">
                        <a:lnSpc>
                          <a:spcPts val="2100"/>
                        </a:lnSpc>
                        <a:spcBef>
                          <a:spcPts val="300"/>
                        </a:spcBef>
                        <a:spcAft>
                          <a:spcPts val="0"/>
                        </a:spcAft>
                        <a:buFont typeface="Wingdings"/>
                        <a:buChar char=""/>
                      </a:pPr>
                      <a:r>
                        <a:rPr lang="zh-TW" sz="1600" kern="100" dirty="0">
                          <a:effectLst/>
                          <a:latin typeface="微軟正黑體" panose="020B0604030504040204" pitchFamily="34" charset="-120"/>
                          <a:ea typeface="微軟正黑體" panose="020B0604030504040204" pitchFamily="34" charset="-120"/>
                        </a:rPr>
                        <a:t>發展</a:t>
                      </a:r>
                      <a:r>
                        <a:rPr lang="en-US" sz="1600" kern="100" dirty="0">
                          <a:effectLst/>
                          <a:latin typeface="微軟正黑體" panose="020B0604030504040204" pitchFamily="34" charset="-120"/>
                          <a:ea typeface="微軟正黑體" panose="020B0604030504040204" pitchFamily="34" charset="-120"/>
                        </a:rPr>
                        <a:t>ERP </a:t>
                      </a:r>
                      <a:r>
                        <a:rPr lang="en-US" sz="1600" kern="100" dirty="0" err="1">
                          <a:effectLst/>
                          <a:latin typeface="微軟正黑體" panose="020B0604030504040204" pitchFamily="34" charset="-120"/>
                          <a:ea typeface="微軟正黑體" panose="020B0604030504040204" pitchFamily="34" charset="-120"/>
                        </a:rPr>
                        <a:t>SaaS</a:t>
                      </a:r>
                      <a:r>
                        <a:rPr lang="zh-TW" sz="1600" kern="100" dirty="0">
                          <a:effectLst/>
                          <a:latin typeface="微軟正黑體" panose="020B0604030504040204" pitchFamily="34" charset="-120"/>
                          <a:ea typeface="微軟正黑體" panose="020B0604030504040204" pitchFamily="34" charset="-120"/>
                        </a:rPr>
                        <a:t>公眾雲服務</a:t>
                      </a:r>
                    </a:p>
                    <a:p>
                      <a:pPr marL="342900" lvl="0" indent="-342900" algn="just">
                        <a:lnSpc>
                          <a:spcPts val="2100"/>
                        </a:lnSpc>
                        <a:spcBef>
                          <a:spcPts val="300"/>
                        </a:spcBef>
                        <a:spcAft>
                          <a:spcPts val="0"/>
                        </a:spcAft>
                        <a:buFont typeface="Wingdings"/>
                        <a:buChar char=""/>
                      </a:pPr>
                      <a:r>
                        <a:rPr lang="zh-TW" sz="1600" kern="100" dirty="0">
                          <a:effectLst/>
                          <a:latin typeface="微軟正黑體" panose="020B0604030504040204" pitchFamily="34" charset="-120"/>
                          <a:ea typeface="微軟正黑體" panose="020B0604030504040204" pitchFamily="34" charset="-120"/>
                        </a:rPr>
                        <a:t>發展</a:t>
                      </a:r>
                      <a:r>
                        <a:rPr lang="en-US" sz="1600" kern="100" dirty="0">
                          <a:effectLst/>
                          <a:latin typeface="微軟正黑體" panose="020B0604030504040204" pitchFamily="34" charset="-120"/>
                          <a:ea typeface="微軟正黑體" panose="020B0604030504040204" pitchFamily="34" charset="-120"/>
                        </a:rPr>
                        <a:t>SAP App Store </a:t>
                      </a:r>
                      <a:r>
                        <a:rPr lang="zh-TW" sz="1600" kern="100" dirty="0">
                          <a:effectLst/>
                          <a:latin typeface="微軟正黑體" panose="020B0604030504040204" pitchFamily="34" charset="-120"/>
                          <a:ea typeface="微軟正黑體" panose="020B0604030504040204" pitchFamily="34" charset="-120"/>
                        </a:rPr>
                        <a:t>的</a:t>
                      </a:r>
                      <a:r>
                        <a:rPr lang="en-US" sz="1600" kern="100" dirty="0" err="1">
                          <a:effectLst/>
                          <a:latin typeface="微軟正黑體" panose="020B0604030504040204" pitchFamily="34" charset="-120"/>
                          <a:ea typeface="微軟正黑體" panose="020B0604030504040204" pitchFamily="34" charset="-120"/>
                        </a:rPr>
                        <a:t>PaaS</a:t>
                      </a:r>
                      <a:r>
                        <a:rPr lang="zh-TW" sz="1600" kern="100" dirty="0">
                          <a:effectLst/>
                          <a:latin typeface="微軟正黑體" panose="020B0604030504040204" pitchFamily="34" charset="-120"/>
                          <a:ea typeface="微軟正黑體" panose="020B0604030504040204" pitchFamily="34" charset="-120"/>
                        </a:rPr>
                        <a:t>公眾雲服務</a:t>
                      </a:r>
                    </a:p>
                    <a:p>
                      <a:pPr marL="342900" lvl="0" indent="-342900" algn="just">
                        <a:lnSpc>
                          <a:spcPts val="2100"/>
                        </a:lnSpc>
                        <a:spcBef>
                          <a:spcPts val="300"/>
                        </a:spcBef>
                        <a:spcAft>
                          <a:spcPts val="0"/>
                        </a:spcAft>
                        <a:buFont typeface="Wingdings"/>
                        <a:buChar char=""/>
                      </a:pPr>
                      <a:r>
                        <a:rPr lang="zh-TW" sz="1600" kern="100" dirty="0">
                          <a:effectLst/>
                          <a:latin typeface="微軟正黑體" panose="020B0604030504040204" pitchFamily="34" charset="-120"/>
                          <a:ea typeface="微軟正黑體" panose="020B0604030504040204" pitchFamily="34" charset="-120"/>
                        </a:rPr>
                        <a:t>與夥伴共同發展各種智慧手機上的商業</a:t>
                      </a:r>
                      <a:r>
                        <a:rPr lang="en-US" sz="1600" kern="100" dirty="0">
                          <a:effectLst/>
                          <a:latin typeface="微軟正黑體" panose="020B0604030504040204" pitchFamily="34" charset="-120"/>
                          <a:ea typeface="微軟正黑體" panose="020B0604030504040204" pitchFamily="34" charset="-120"/>
                        </a:rPr>
                        <a:t>App</a:t>
                      </a:r>
                      <a:r>
                        <a:rPr lang="zh-TW" sz="1600" kern="100" dirty="0">
                          <a:effectLst/>
                          <a:latin typeface="微軟正黑體" panose="020B0604030504040204" pitchFamily="34" charset="-120"/>
                          <a:ea typeface="微軟正黑體" panose="020B0604030504040204" pitchFamily="34" charset="-120"/>
                        </a:rPr>
                        <a:t>軟體</a:t>
                      </a:r>
                    </a:p>
                  </a:txBody>
                  <a:tcPr marL="44518" marR="44518" marT="0" marB="0" anchor="ctr"/>
                </a:tc>
              </a:tr>
            </a:tbl>
          </a:graphicData>
        </a:graphic>
      </p:graphicFrame>
      <p:sp>
        <p:nvSpPr>
          <p:cNvPr id="5" name="投影片編號版面配置區 4"/>
          <p:cNvSpPr>
            <a:spLocks noGrp="1"/>
          </p:cNvSpPr>
          <p:nvPr>
            <p:ph type="sldNum" sz="quarter" idx="12"/>
          </p:nvPr>
        </p:nvSpPr>
        <p:spPr/>
        <p:txBody>
          <a:bodyPr/>
          <a:lstStyle/>
          <a:p>
            <a:pPr>
              <a:defRPr/>
            </a:pPr>
            <a:fld id="{3CB9D5A4-A9DD-4C23-A5E6-1C67DC0A0C5F}" type="slidenum">
              <a:rPr lang="zh-TW" altLang="en-US" smtClean="0"/>
              <a:pPr>
                <a:defRPr/>
              </a:pPr>
              <a:t>25</a:t>
            </a:fld>
            <a:endParaRPr lang="zh-TW"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solidFill>
                  <a:srgbClr val="C00000"/>
                </a:solidFill>
              </a:rPr>
              <a:t>歐美大廠布局</a:t>
            </a:r>
            <a:r>
              <a:rPr lang="en-US" altLang="zh-TW" b="1" dirty="0" smtClean="0">
                <a:solidFill>
                  <a:srgbClr val="C00000"/>
                </a:solidFill>
              </a:rPr>
              <a:t>-3</a:t>
            </a:r>
            <a:endParaRPr lang="zh-TW" altLang="en-US" b="1" dirty="0">
              <a:solidFill>
                <a:srgbClr val="C00000"/>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517831657"/>
              </p:ext>
            </p:extLst>
          </p:nvPr>
        </p:nvGraphicFramePr>
        <p:xfrm>
          <a:off x="467544" y="1412776"/>
          <a:ext cx="7848871" cy="3071553"/>
        </p:xfrm>
        <a:graphic>
          <a:graphicData uri="http://schemas.openxmlformats.org/drawingml/2006/table">
            <a:tbl>
              <a:tblPr firstRow="1" firstCol="1" lastRow="1" lastCol="1" bandRow="1" bandCol="1">
                <a:tableStyleId>{5940675A-B579-460E-94D1-54222C63F5DA}</a:tableStyleId>
              </a:tblPr>
              <a:tblGrid>
                <a:gridCol w="1584175"/>
                <a:gridCol w="2218271"/>
                <a:gridCol w="4046425"/>
              </a:tblGrid>
              <a:tr h="861753">
                <a:tc>
                  <a:txBody>
                    <a:bodyPr/>
                    <a:lstStyle/>
                    <a:p>
                      <a:pPr indent="127000" algn="ctr">
                        <a:lnSpc>
                          <a:spcPts val="2100"/>
                        </a:lnSpc>
                        <a:spcBef>
                          <a:spcPts val="300"/>
                        </a:spcBef>
                        <a:spcAft>
                          <a:spcPts val="0"/>
                        </a:spcAft>
                      </a:pPr>
                      <a:r>
                        <a:rPr lang="zh-TW" sz="2000" kern="100" dirty="0">
                          <a:effectLst/>
                          <a:latin typeface="微軟正黑體" panose="020B0604030504040204" pitchFamily="34" charset="-120"/>
                          <a:ea typeface="微軟正黑體" panose="020B0604030504040204" pitchFamily="34" charset="-120"/>
                          <a:cs typeface="Times New Roman" pitchFamily="18" charset="0"/>
                        </a:rPr>
                        <a:t>代表性廠商</a:t>
                      </a:r>
                    </a:p>
                  </a:txBody>
                  <a:tcPr marL="68580" marR="68580" marT="0" marB="0" anchor="ctr">
                    <a:solidFill>
                      <a:schemeClr val="bg2"/>
                    </a:solidFill>
                  </a:tcPr>
                </a:tc>
                <a:tc>
                  <a:txBody>
                    <a:bodyPr/>
                    <a:lstStyle/>
                    <a:p>
                      <a:pPr indent="147320" algn="ctr">
                        <a:lnSpc>
                          <a:spcPts val="2100"/>
                        </a:lnSpc>
                        <a:spcBef>
                          <a:spcPts val="300"/>
                        </a:spcBef>
                        <a:spcAft>
                          <a:spcPts val="0"/>
                        </a:spcAft>
                      </a:pPr>
                      <a:r>
                        <a:rPr lang="zh-TW" sz="2000" kern="100" dirty="0">
                          <a:effectLst/>
                          <a:latin typeface="微軟正黑體" panose="020B0604030504040204" pitchFamily="34" charset="-120"/>
                          <a:ea typeface="微軟正黑體" panose="020B0604030504040204" pitchFamily="34" charset="-120"/>
                          <a:cs typeface="Times New Roman" pitchFamily="18" charset="0"/>
                        </a:rPr>
                        <a:t>產業</a:t>
                      </a:r>
                    </a:p>
                  </a:txBody>
                  <a:tcPr marL="68580" marR="68580" marT="0" marB="0" anchor="ctr">
                    <a:solidFill>
                      <a:schemeClr val="bg2"/>
                    </a:solidFill>
                  </a:tcPr>
                </a:tc>
                <a:tc>
                  <a:txBody>
                    <a:bodyPr/>
                    <a:lstStyle/>
                    <a:p>
                      <a:pPr indent="127000" algn="ctr">
                        <a:lnSpc>
                          <a:spcPts val="2100"/>
                        </a:lnSpc>
                        <a:spcBef>
                          <a:spcPts val="300"/>
                        </a:spcBef>
                        <a:spcAft>
                          <a:spcPts val="0"/>
                        </a:spcAft>
                      </a:pPr>
                      <a:r>
                        <a:rPr lang="zh-TW" sz="2000" kern="100" dirty="0">
                          <a:effectLst/>
                          <a:latin typeface="微軟正黑體" panose="020B0604030504040204" pitchFamily="34" charset="-120"/>
                          <a:ea typeface="微軟正黑體" panose="020B0604030504040204" pitchFamily="34" charset="-120"/>
                          <a:cs typeface="Times New Roman" pitchFamily="18" charset="0"/>
                        </a:rPr>
                        <a:t>布局方向</a:t>
                      </a:r>
                    </a:p>
                  </a:txBody>
                  <a:tcPr marL="68580" marR="68580" marT="0" marB="0" anchor="ctr">
                    <a:solidFill>
                      <a:schemeClr val="bg2"/>
                    </a:solidFill>
                  </a:tcPr>
                </a:tc>
              </a:tr>
              <a:tr h="890353">
                <a:tc>
                  <a:txBody>
                    <a:bodyPr/>
                    <a:lstStyle/>
                    <a:p>
                      <a:pPr marL="21590" indent="127000" algn="l">
                        <a:lnSpc>
                          <a:spcPts val="2100"/>
                        </a:lnSpc>
                        <a:spcBef>
                          <a:spcPts val="300"/>
                        </a:spcBef>
                        <a:spcAft>
                          <a:spcPts val="0"/>
                        </a:spcAft>
                      </a:pPr>
                      <a:r>
                        <a:rPr lang="en-US" sz="1600" kern="100" dirty="0">
                          <a:effectLst/>
                          <a:latin typeface="微軟正黑體" panose="020B0604030504040204" pitchFamily="34" charset="-120"/>
                          <a:ea typeface="微軟正黑體" panose="020B0604030504040204" pitchFamily="34" charset="-120"/>
                        </a:rPr>
                        <a:t>Dell</a:t>
                      </a:r>
                      <a:endParaRPr lang="zh-TW" sz="1600" kern="100" dirty="0">
                        <a:effectLst/>
                        <a:latin typeface="微軟正黑體" panose="020B0604030504040204" pitchFamily="34" charset="-120"/>
                        <a:ea typeface="微軟正黑體" panose="020B0604030504040204" pitchFamily="34" charset="-120"/>
                      </a:endParaRPr>
                    </a:p>
                  </a:txBody>
                  <a:tcPr marL="44518" marR="44518" marT="0" marB="0" anchor="ctr"/>
                </a:tc>
                <a:tc>
                  <a:txBody>
                    <a:bodyPr/>
                    <a:lstStyle/>
                    <a:p>
                      <a:pPr indent="127000" algn="l">
                        <a:lnSpc>
                          <a:spcPts val="2100"/>
                        </a:lnSpc>
                        <a:spcBef>
                          <a:spcPts val="300"/>
                        </a:spcBef>
                        <a:spcAft>
                          <a:spcPts val="0"/>
                        </a:spcAft>
                      </a:pPr>
                      <a:r>
                        <a:rPr lang="zh-TW" sz="1600" kern="100" dirty="0">
                          <a:effectLst/>
                          <a:latin typeface="微軟正黑體" panose="020B0604030504040204" pitchFamily="34" charset="-120"/>
                          <a:ea typeface="微軟正黑體" panose="020B0604030504040204" pitchFamily="34" charset="-120"/>
                        </a:rPr>
                        <a:t>伺服器</a:t>
                      </a:r>
                    </a:p>
                  </a:txBody>
                  <a:tcPr marL="44518" marR="44518" marT="0" marB="0" anchor="ctr"/>
                </a:tc>
                <a:tc>
                  <a:txBody>
                    <a:bodyPr/>
                    <a:lstStyle/>
                    <a:p>
                      <a:pPr marL="342900" lvl="0" indent="-342900" algn="just">
                        <a:lnSpc>
                          <a:spcPts val="2100"/>
                        </a:lnSpc>
                        <a:spcBef>
                          <a:spcPts val="300"/>
                        </a:spcBef>
                        <a:spcAft>
                          <a:spcPts val="0"/>
                        </a:spcAft>
                        <a:buFont typeface="Wingdings"/>
                        <a:buChar char=""/>
                      </a:pPr>
                      <a:r>
                        <a:rPr lang="zh-TW" sz="1600" kern="100" dirty="0">
                          <a:effectLst/>
                          <a:latin typeface="微軟正黑體" panose="020B0604030504040204" pitchFamily="34" charset="-120"/>
                          <a:ea typeface="微軟正黑體" panose="020B0604030504040204" pitchFamily="34" charset="-120"/>
                        </a:rPr>
                        <a:t>發展雲中介整合服務、併購或發展各種商用軟體整合於伺服器中，以提供其資料中心客戶建構雲端資料中心的需求</a:t>
                      </a:r>
                    </a:p>
                    <a:p>
                      <a:pPr marL="342900" lvl="0" indent="-342900" algn="just">
                        <a:lnSpc>
                          <a:spcPts val="2100"/>
                        </a:lnSpc>
                        <a:spcBef>
                          <a:spcPts val="300"/>
                        </a:spcBef>
                        <a:spcAft>
                          <a:spcPts val="0"/>
                        </a:spcAft>
                        <a:buFont typeface="Wingdings"/>
                        <a:buChar char=""/>
                      </a:pPr>
                      <a:r>
                        <a:rPr lang="zh-TW" sz="1600" kern="100" dirty="0">
                          <a:effectLst/>
                          <a:latin typeface="微軟正黑體" panose="020B0604030504040204" pitchFamily="34" charset="-120"/>
                          <a:ea typeface="微軟正黑體" panose="020B0604030504040204" pitchFamily="34" charset="-120"/>
                        </a:rPr>
                        <a:t>嘗試發展各種產業雲服務</a:t>
                      </a:r>
                    </a:p>
                  </a:txBody>
                  <a:tcPr marL="44518" marR="44518" marT="0" marB="0" anchor="ctr"/>
                </a:tc>
              </a:tr>
              <a:tr h="717229">
                <a:tc>
                  <a:txBody>
                    <a:bodyPr/>
                    <a:lstStyle/>
                    <a:p>
                      <a:pPr marL="21590" indent="127000" algn="l">
                        <a:lnSpc>
                          <a:spcPts val="2100"/>
                        </a:lnSpc>
                        <a:spcBef>
                          <a:spcPts val="300"/>
                        </a:spcBef>
                        <a:spcAft>
                          <a:spcPts val="0"/>
                        </a:spcAft>
                      </a:pPr>
                      <a:r>
                        <a:rPr lang="en-US" sz="1600" kern="100">
                          <a:effectLst/>
                          <a:latin typeface="微軟正黑體" panose="020B0604030504040204" pitchFamily="34" charset="-120"/>
                          <a:ea typeface="微軟正黑體" panose="020B0604030504040204" pitchFamily="34" charset="-120"/>
                        </a:rPr>
                        <a:t>Apple</a:t>
                      </a:r>
                      <a:endParaRPr lang="zh-TW" sz="1600" kern="100">
                        <a:effectLst/>
                        <a:latin typeface="微軟正黑體" panose="020B0604030504040204" pitchFamily="34" charset="-120"/>
                        <a:ea typeface="微軟正黑體" panose="020B0604030504040204" pitchFamily="34" charset="-120"/>
                      </a:endParaRPr>
                    </a:p>
                  </a:txBody>
                  <a:tcPr marL="44518" marR="44518" marT="0" marB="0" anchor="ctr"/>
                </a:tc>
                <a:tc>
                  <a:txBody>
                    <a:bodyPr/>
                    <a:lstStyle/>
                    <a:p>
                      <a:pPr indent="127000" algn="l">
                        <a:lnSpc>
                          <a:spcPts val="2100"/>
                        </a:lnSpc>
                        <a:spcBef>
                          <a:spcPts val="300"/>
                        </a:spcBef>
                        <a:spcAft>
                          <a:spcPts val="0"/>
                        </a:spcAft>
                      </a:pPr>
                      <a:r>
                        <a:rPr lang="zh-TW" sz="1600" kern="100" dirty="0">
                          <a:effectLst/>
                          <a:latin typeface="微軟正黑體" panose="020B0604030504040204" pitchFamily="34" charset="-120"/>
                          <a:ea typeface="微軟正黑體" panose="020B0604030504040204" pitchFamily="34" charset="-120"/>
                        </a:rPr>
                        <a:t>智慧手機、平板電腦等終端設備業</a:t>
                      </a:r>
                    </a:p>
                  </a:txBody>
                  <a:tcPr marL="44518" marR="44518" marT="0" marB="0" anchor="ctr"/>
                </a:tc>
                <a:tc>
                  <a:txBody>
                    <a:bodyPr/>
                    <a:lstStyle/>
                    <a:p>
                      <a:pPr marL="342900" lvl="0" indent="-342900" algn="just">
                        <a:lnSpc>
                          <a:spcPts val="2100"/>
                        </a:lnSpc>
                        <a:spcBef>
                          <a:spcPts val="300"/>
                        </a:spcBef>
                        <a:spcAft>
                          <a:spcPts val="0"/>
                        </a:spcAft>
                        <a:buFont typeface="Wingdings"/>
                        <a:buChar char=""/>
                      </a:pPr>
                      <a:r>
                        <a:rPr lang="zh-TW" sz="1600" kern="100" dirty="0">
                          <a:effectLst/>
                          <a:latin typeface="微軟正黑體" panose="020B0604030504040204" pitchFamily="34" charset="-120"/>
                          <a:ea typeface="微軟正黑體" panose="020B0604030504040204" pitchFamily="34" charset="-120"/>
                        </a:rPr>
                        <a:t>持續發展智慧手機功能，與</a:t>
                      </a:r>
                      <a:r>
                        <a:rPr lang="en-US" sz="1600" kern="100" dirty="0">
                          <a:effectLst/>
                          <a:latin typeface="微軟正黑體" panose="020B0604030504040204" pitchFamily="34" charset="-120"/>
                          <a:ea typeface="微軟正黑體" panose="020B0604030504040204" pitchFamily="34" charset="-120"/>
                        </a:rPr>
                        <a:t>Samsung</a:t>
                      </a:r>
                      <a:r>
                        <a:rPr lang="zh-TW" sz="1600" kern="100" dirty="0">
                          <a:effectLst/>
                          <a:latin typeface="微軟正黑體" panose="020B0604030504040204" pitchFamily="34" charset="-120"/>
                          <a:ea typeface="微軟正黑體" panose="020B0604030504040204" pitchFamily="34" charset="-120"/>
                        </a:rPr>
                        <a:t>、</a:t>
                      </a:r>
                      <a:r>
                        <a:rPr lang="en-US" sz="1600" kern="100" dirty="0" err="1">
                          <a:effectLst/>
                          <a:latin typeface="微軟正黑體" panose="020B0604030504040204" pitchFamily="34" charset="-120"/>
                          <a:ea typeface="微軟正黑體" panose="020B0604030504040204" pitchFamily="34" charset="-120"/>
                        </a:rPr>
                        <a:t>hTC</a:t>
                      </a:r>
                      <a:r>
                        <a:rPr lang="zh-TW" sz="1600" kern="100" dirty="0">
                          <a:effectLst/>
                          <a:latin typeface="微軟正黑體" panose="020B0604030504040204" pitchFamily="34" charset="-120"/>
                          <a:ea typeface="微軟正黑體" panose="020B0604030504040204" pitchFamily="34" charset="-120"/>
                        </a:rPr>
                        <a:t>等</a:t>
                      </a:r>
                      <a:r>
                        <a:rPr lang="en-US" sz="1600" kern="100" dirty="0" err="1">
                          <a:effectLst/>
                          <a:latin typeface="微軟正黑體" panose="020B0604030504040204" pitchFamily="34" charset="-120"/>
                          <a:ea typeface="微軟正黑體" panose="020B0604030504040204" pitchFamily="34" charset="-120"/>
                        </a:rPr>
                        <a:t>Andriod</a:t>
                      </a:r>
                      <a:r>
                        <a:rPr lang="zh-TW" sz="1600" kern="100" dirty="0">
                          <a:effectLst/>
                          <a:latin typeface="微軟正黑體" panose="020B0604030504040204" pitchFamily="34" charset="-120"/>
                          <a:ea typeface="微軟正黑體" panose="020B0604030504040204" pitchFamily="34" charset="-120"/>
                        </a:rPr>
                        <a:t>作業手機廠商競爭</a:t>
                      </a:r>
                    </a:p>
                    <a:p>
                      <a:pPr marL="342900" lvl="0" indent="-342900" algn="just">
                        <a:lnSpc>
                          <a:spcPts val="2100"/>
                        </a:lnSpc>
                        <a:spcBef>
                          <a:spcPts val="300"/>
                        </a:spcBef>
                        <a:spcAft>
                          <a:spcPts val="0"/>
                        </a:spcAft>
                        <a:buFont typeface="Wingdings"/>
                        <a:buChar char=""/>
                      </a:pPr>
                      <a:r>
                        <a:rPr lang="zh-TW" sz="1600" kern="100" dirty="0">
                          <a:effectLst/>
                          <a:latin typeface="微軟正黑體" panose="020B0604030504040204" pitchFamily="34" charset="-120"/>
                          <a:ea typeface="微軟正黑體" panose="020B0604030504040204" pitchFamily="34" charset="-120"/>
                        </a:rPr>
                        <a:t>發展</a:t>
                      </a:r>
                      <a:r>
                        <a:rPr lang="en-US" sz="1600" kern="100" dirty="0" err="1">
                          <a:effectLst/>
                          <a:latin typeface="微軟正黑體" panose="020B0604030504040204" pitchFamily="34" charset="-120"/>
                          <a:ea typeface="微軟正黑體" panose="020B0604030504040204" pitchFamily="34" charset="-120"/>
                        </a:rPr>
                        <a:t>iCloud</a:t>
                      </a:r>
                      <a:r>
                        <a:rPr lang="zh-TW" sz="1600" kern="100" dirty="0">
                          <a:effectLst/>
                          <a:latin typeface="微軟正黑體" panose="020B0604030504040204" pitchFamily="34" charset="-120"/>
                          <a:ea typeface="微軟正黑體" panose="020B0604030504040204" pitchFamily="34" charset="-120"/>
                        </a:rPr>
                        <a:t>服務，讓使用者能在各種平台，存取個人化服務</a:t>
                      </a:r>
                    </a:p>
                  </a:txBody>
                  <a:tcPr marL="44518" marR="44518" marT="0" marB="0" anchor="ctr"/>
                </a:tc>
              </a:tr>
            </a:tbl>
          </a:graphicData>
        </a:graphic>
      </p:graphicFrame>
      <p:sp>
        <p:nvSpPr>
          <p:cNvPr id="5" name="投影片編號版面配置區 4"/>
          <p:cNvSpPr>
            <a:spLocks noGrp="1"/>
          </p:cNvSpPr>
          <p:nvPr>
            <p:ph type="sldNum" sz="quarter" idx="12"/>
          </p:nvPr>
        </p:nvSpPr>
        <p:spPr/>
        <p:txBody>
          <a:bodyPr/>
          <a:lstStyle/>
          <a:p>
            <a:pPr>
              <a:defRPr/>
            </a:pPr>
            <a:fld id="{3CB9D5A4-A9DD-4C23-A5E6-1C67DC0A0C5F}" type="slidenum">
              <a:rPr lang="zh-TW" altLang="en-US" smtClean="0"/>
              <a:pPr>
                <a:defRPr/>
              </a:pPr>
              <a:t>26</a:t>
            </a:fld>
            <a:endParaRPr lang="zh-TW"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solidFill>
                  <a:srgbClr val="C00000"/>
                </a:solidFill>
              </a:rPr>
              <a:t>多樣化雲端運算服務</a:t>
            </a:r>
            <a:endParaRPr lang="zh-TW" altLang="en-US" b="1" dirty="0">
              <a:solidFill>
                <a:srgbClr val="C00000"/>
              </a:solidFill>
            </a:endParaRPr>
          </a:p>
        </p:txBody>
      </p:sp>
      <p:pic>
        <p:nvPicPr>
          <p:cNvPr id="337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1278824"/>
            <a:ext cx="7190921" cy="5102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投影片編號版面配置區 3"/>
          <p:cNvSpPr>
            <a:spLocks noGrp="1"/>
          </p:cNvSpPr>
          <p:nvPr>
            <p:ph type="sldNum" sz="quarter" idx="12"/>
          </p:nvPr>
        </p:nvSpPr>
        <p:spPr/>
        <p:txBody>
          <a:bodyPr/>
          <a:lstStyle/>
          <a:p>
            <a:pPr>
              <a:defRPr/>
            </a:pPr>
            <a:fld id="{3CB9D5A4-A9DD-4C23-A5E6-1C67DC0A0C5F}" type="slidenum">
              <a:rPr lang="zh-TW" altLang="en-US" smtClean="0"/>
              <a:pPr>
                <a:defRPr/>
              </a:pPr>
              <a:t>27</a:t>
            </a:fld>
            <a:endParaRPr lang="zh-TW"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1274689"/>
            <a:ext cx="7227867" cy="514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標題 2"/>
          <p:cNvSpPr>
            <a:spLocks noGrp="1"/>
          </p:cNvSpPr>
          <p:nvPr>
            <p:ph type="title"/>
          </p:nvPr>
        </p:nvSpPr>
        <p:spPr/>
        <p:txBody>
          <a:bodyPr/>
          <a:lstStyle/>
          <a:p>
            <a:r>
              <a:rPr lang="zh-TW" altLang="en-US" b="1" dirty="0" smtClean="0">
                <a:solidFill>
                  <a:srgbClr val="C00000"/>
                </a:solidFill>
              </a:rPr>
              <a:t>台灣雲端運算產業鏈與布局</a:t>
            </a:r>
            <a:endParaRPr lang="zh-TW" altLang="en-US" b="1" dirty="0">
              <a:solidFill>
                <a:srgbClr val="C00000"/>
              </a:solidFill>
            </a:endParaRPr>
          </a:p>
        </p:txBody>
      </p:sp>
      <p:sp>
        <p:nvSpPr>
          <p:cNvPr id="4" name="投影片編號版面配置區 3"/>
          <p:cNvSpPr>
            <a:spLocks noGrp="1"/>
          </p:cNvSpPr>
          <p:nvPr>
            <p:ph type="sldNum" sz="quarter" idx="12"/>
          </p:nvPr>
        </p:nvSpPr>
        <p:spPr/>
        <p:txBody>
          <a:bodyPr/>
          <a:lstStyle/>
          <a:p>
            <a:pPr>
              <a:defRPr/>
            </a:pPr>
            <a:fld id="{3CB9D5A4-A9DD-4C23-A5E6-1C67DC0A0C5F}" type="slidenum">
              <a:rPr lang="zh-TW" altLang="en-US" smtClean="0"/>
              <a:pPr>
                <a:defRPr/>
              </a:pPr>
              <a:t>28</a:t>
            </a:fld>
            <a:endParaRPr lang="zh-TW"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標題 1"/>
          <p:cNvSpPr>
            <a:spLocks noGrp="1"/>
          </p:cNvSpPr>
          <p:nvPr>
            <p:ph type="title"/>
            <p:custDataLst>
              <p:tags r:id="rId2"/>
            </p:custDataLst>
          </p:nvPr>
        </p:nvSpPr>
        <p:spPr/>
        <p:txBody>
          <a:bodyPr/>
          <a:lstStyle/>
          <a:p>
            <a:r>
              <a:rPr lang="zh-TW" altLang="en-US" b="1" dirty="0" smtClean="0">
                <a:solidFill>
                  <a:srgbClr val="C00000"/>
                </a:solidFill>
              </a:rPr>
              <a:t>雲端的定義（演化中）</a:t>
            </a:r>
          </a:p>
        </p:txBody>
      </p:sp>
      <p:sp>
        <p:nvSpPr>
          <p:cNvPr id="3" name="內容版面配置區 2"/>
          <p:cNvSpPr>
            <a:spLocks noGrp="1"/>
          </p:cNvSpPr>
          <p:nvPr>
            <p:ph idx="1"/>
            <p:custDataLst>
              <p:tags r:id="rId3"/>
            </p:custDataLst>
          </p:nvPr>
        </p:nvSpPr>
        <p:spPr>
          <a:xfrm>
            <a:off x="683567" y="1527175"/>
            <a:ext cx="8122295" cy="4830763"/>
          </a:xfrm>
        </p:spPr>
        <p:txBody>
          <a:bodyPr>
            <a:normAutofit lnSpcReduction="10000"/>
          </a:bodyPr>
          <a:lstStyle/>
          <a:p>
            <a:pPr>
              <a:defRPr/>
            </a:pPr>
            <a:r>
              <a:rPr lang="en-US" altLang="zh-TW" sz="2400" b="1" dirty="0" smtClean="0"/>
              <a:t>Gartner</a:t>
            </a:r>
            <a:r>
              <a:rPr lang="zh-TW" altLang="en-US" sz="2400" b="1" dirty="0" smtClean="0"/>
              <a:t>：</a:t>
            </a:r>
          </a:p>
          <a:p>
            <a:pPr lvl="1">
              <a:buFont typeface="Wingdings" charset="2"/>
              <a:buChar char=""/>
              <a:defRPr/>
            </a:pPr>
            <a:r>
              <a:rPr lang="zh-TW" altLang="en-US" sz="1900" b="1" dirty="0" smtClean="0"/>
              <a:t>雲端運算是一種大量、彈性、規模可調整的運算型態，能透過網際網路，以服務的形式將</a:t>
            </a:r>
            <a:r>
              <a:rPr lang="en-US" altLang="zh-TW" sz="1900" b="1" dirty="0" smtClean="0"/>
              <a:t> IT</a:t>
            </a:r>
            <a:r>
              <a:rPr lang="zh-TW" altLang="en-US" sz="1900" b="1" dirty="0" smtClean="0"/>
              <a:t>相關能力同時提供給多位外部用戶使用</a:t>
            </a:r>
            <a:endParaRPr lang="en-US" altLang="zh-TW" sz="1900" b="1" dirty="0" smtClean="0"/>
          </a:p>
          <a:p>
            <a:pPr>
              <a:defRPr/>
            </a:pPr>
            <a:r>
              <a:rPr lang="en-US" altLang="zh-TW" sz="2400" b="1" dirty="0" smtClean="0"/>
              <a:t>IDC</a:t>
            </a:r>
            <a:r>
              <a:rPr lang="zh-TW" altLang="en-US" sz="2400" b="1" dirty="0" smtClean="0"/>
              <a:t>：</a:t>
            </a:r>
          </a:p>
          <a:p>
            <a:pPr lvl="1">
              <a:buFont typeface="Wingdings" charset="2"/>
              <a:buChar char=""/>
              <a:defRPr/>
            </a:pPr>
            <a:r>
              <a:rPr lang="zh-TW" altLang="en-US" sz="1900" b="1" dirty="0" smtClean="0"/>
              <a:t>雲端運算是一個高度具有彈性及延展性的運算中心，可以提供使用者所需程式，依據資源使用多寡來計費</a:t>
            </a:r>
          </a:p>
          <a:p>
            <a:pPr>
              <a:defRPr/>
            </a:pPr>
            <a:r>
              <a:rPr lang="en-US" altLang="zh-TW" sz="2400" b="1" dirty="0" smtClean="0"/>
              <a:t>Forrester</a:t>
            </a:r>
            <a:r>
              <a:rPr lang="zh-TW" altLang="en-US" sz="2400" b="1" dirty="0" smtClean="0"/>
              <a:t>：</a:t>
            </a:r>
          </a:p>
          <a:p>
            <a:pPr lvl="1">
              <a:buFont typeface="Wingdings" charset="2"/>
              <a:buChar char=""/>
              <a:defRPr/>
            </a:pPr>
            <a:r>
              <a:rPr lang="zh-TW" altLang="en-US" sz="1900" b="1" dirty="0" smtClean="0"/>
              <a:t>雲端運算是一種即時的</a:t>
            </a:r>
            <a:r>
              <a:rPr lang="en-US" altLang="zh-TW" sz="1900" b="1" dirty="0" smtClean="0"/>
              <a:t>IT</a:t>
            </a:r>
            <a:r>
              <a:rPr lang="zh-TW" altLang="en-US" sz="1900" b="1" dirty="0" smtClean="0"/>
              <a:t>能力運算網路平台，透過網際網路，被請求、供應、傳遞及消費</a:t>
            </a:r>
            <a:endParaRPr lang="en-US" altLang="zh-TW" sz="1900" b="1" dirty="0" smtClean="0"/>
          </a:p>
          <a:p>
            <a:pPr>
              <a:defRPr/>
            </a:pPr>
            <a:r>
              <a:rPr lang="en-US" altLang="zh-TW" sz="2500" b="1" dirty="0" smtClean="0"/>
              <a:t>Wikipedia</a:t>
            </a:r>
          </a:p>
          <a:p>
            <a:pPr lvl="1">
              <a:buFont typeface="Wingdings" charset="2"/>
              <a:buChar char=""/>
              <a:defRPr/>
            </a:pPr>
            <a:r>
              <a:rPr lang="zh-TW" altLang="en-US" sz="2000" b="1" dirty="0" smtClean="0"/>
              <a:t>植基於網際網路上的運算，可依照需求共用資源、軟體及資訊，如同電力</a:t>
            </a:r>
            <a:endParaRPr lang="en-US" altLang="zh-TW" sz="2000" b="1" dirty="0" smtClean="0"/>
          </a:p>
          <a:p>
            <a:pPr lvl="1">
              <a:buFont typeface="Wingdings" charset="2"/>
              <a:buChar char=""/>
              <a:defRPr/>
            </a:pPr>
            <a:r>
              <a:rPr lang="en-US" altLang="zh-TW" sz="2000" b="1" dirty="0" smtClean="0"/>
              <a:t>… </a:t>
            </a:r>
            <a:r>
              <a:rPr lang="zh-TW" altLang="en-US" sz="2000" b="1" dirty="0" smtClean="0"/>
              <a:t>規模可動態調整、通常將資源虛擬化作為服務，透過網路提供的一種運算型態</a:t>
            </a:r>
            <a:endParaRPr lang="en-US" altLang="zh-TW" sz="2000" b="1" dirty="0" smtClean="0"/>
          </a:p>
        </p:txBody>
      </p:sp>
      <p:sp>
        <p:nvSpPr>
          <p:cNvPr id="4" name="投影片編號版面配置區 3"/>
          <p:cNvSpPr>
            <a:spLocks noGrp="1"/>
          </p:cNvSpPr>
          <p:nvPr>
            <p:ph type="sldNum" sz="quarter" idx="12"/>
          </p:nvPr>
        </p:nvSpPr>
        <p:spPr/>
        <p:txBody>
          <a:bodyPr/>
          <a:lstStyle/>
          <a:p>
            <a:pPr>
              <a:defRPr/>
            </a:pPr>
            <a:fld id="{3CB9D5A4-A9DD-4C23-A5E6-1C67DC0A0C5F}" type="slidenum">
              <a:rPr lang="zh-TW" altLang="en-US" smtClean="0"/>
              <a:pPr>
                <a:defRPr/>
              </a:pPr>
              <a:t>29</a:t>
            </a:fld>
            <a:endParaRPr lang="zh-TW" altLang="en-US"/>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9" name="Rectangle 3"/>
          <p:cNvSpPr>
            <a:spLocks noGrp="1" noChangeArrowheads="1"/>
          </p:cNvSpPr>
          <p:nvPr>
            <p:ph idx="1"/>
          </p:nvPr>
        </p:nvSpPr>
        <p:spPr>
          <a:xfrm>
            <a:off x="0" y="1484313"/>
            <a:ext cx="8785225" cy="5256212"/>
          </a:xfrm>
        </p:spPr>
        <p:txBody>
          <a:bodyPr/>
          <a:lstStyle/>
          <a:p>
            <a:pPr eaLnBrk="1" hangingPunct="1">
              <a:lnSpc>
                <a:spcPct val="90000"/>
              </a:lnSpc>
              <a:defRPr/>
            </a:pPr>
            <a:endParaRPr lang="zh-TW" altLang="en-US" sz="2400" b="1" dirty="0" smtClean="0">
              <a:latin typeface="標楷體" pitchFamily="65" charset="-120"/>
              <a:ea typeface="標楷體" pitchFamily="65" charset="-120"/>
            </a:endParaRPr>
          </a:p>
          <a:p>
            <a:pPr eaLnBrk="1" hangingPunct="1">
              <a:lnSpc>
                <a:spcPct val="90000"/>
              </a:lnSpc>
              <a:defRPr/>
            </a:pPr>
            <a:r>
              <a:rPr lang="en-US" altLang="zh-TW" b="1" dirty="0" smtClean="0">
                <a:solidFill>
                  <a:srgbClr val="000099"/>
                </a:solidFill>
                <a:latin typeface="標楷體" pitchFamily="65" charset="-120"/>
                <a:ea typeface="標楷體" pitchFamily="65" charset="-120"/>
              </a:rPr>
              <a:t>26</a:t>
            </a:r>
            <a:r>
              <a:rPr lang="zh-TW" altLang="en-US" b="1" dirty="0" smtClean="0">
                <a:solidFill>
                  <a:srgbClr val="000099"/>
                </a:solidFill>
                <a:latin typeface="標楷體" pitchFamily="65" charset="-120"/>
                <a:ea typeface="標楷體" pitchFamily="65" charset="-120"/>
              </a:rPr>
              <a:t>年</a:t>
            </a:r>
            <a:r>
              <a:rPr lang="en-US" altLang="zh-TW" b="1" dirty="0" smtClean="0">
                <a:solidFill>
                  <a:srgbClr val="000099"/>
                </a:solidFill>
                <a:latin typeface="標楷體" pitchFamily="65" charset="-120"/>
                <a:ea typeface="標楷體" pitchFamily="65" charset="-120"/>
              </a:rPr>
              <a:t>/200</a:t>
            </a:r>
            <a:r>
              <a:rPr lang="zh-TW" altLang="en-US" b="1" dirty="0" smtClean="0">
                <a:solidFill>
                  <a:srgbClr val="000099"/>
                </a:solidFill>
                <a:latin typeface="標楷體" pitchFamily="65" charset="-120"/>
                <a:ea typeface="標楷體" pitchFamily="65" charset="-120"/>
              </a:rPr>
              <a:t>場以上演講</a:t>
            </a:r>
          </a:p>
          <a:p>
            <a:pPr eaLnBrk="1" hangingPunct="1">
              <a:lnSpc>
                <a:spcPct val="90000"/>
              </a:lnSpc>
              <a:defRPr/>
            </a:pPr>
            <a:r>
              <a:rPr lang="en-US" altLang="zh-TW" b="1" dirty="0" smtClean="0">
                <a:solidFill>
                  <a:srgbClr val="800080"/>
                </a:solidFill>
                <a:latin typeface="標楷體" pitchFamily="65" charset="-120"/>
                <a:ea typeface="標楷體" pitchFamily="65" charset="-120"/>
              </a:rPr>
              <a:t>100</a:t>
            </a:r>
            <a:r>
              <a:rPr lang="zh-TW" altLang="en-US" b="1" dirty="0" smtClean="0">
                <a:solidFill>
                  <a:srgbClr val="800080"/>
                </a:solidFill>
                <a:latin typeface="標楷體" pitchFamily="65" charset="-120"/>
                <a:ea typeface="標楷體" pitchFamily="65" charset="-120"/>
              </a:rPr>
              <a:t>項美</a:t>
            </a:r>
            <a:r>
              <a:rPr lang="zh-TW" altLang="en-US" b="1" dirty="0" smtClean="0">
                <a:ea typeface="新細明體" pitchFamily="18" charset="-120"/>
              </a:rPr>
              <a:t>、</a:t>
            </a:r>
            <a:r>
              <a:rPr lang="zh-TW" altLang="en-US" b="1" dirty="0" smtClean="0">
                <a:solidFill>
                  <a:srgbClr val="800080"/>
                </a:solidFill>
                <a:latin typeface="標楷體" pitchFamily="65" charset="-120"/>
                <a:ea typeface="標楷體" pitchFamily="65" charset="-120"/>
              </a:rPr>
              <a:t>台發明專利</a:t>
            </a:r>
          </a:p>
          <a:p>
            <a:pPr eaLnBrk="1" hangingPunct="1">
              <a:lnSpc>
                <a:spcPct val="90000"/>
              </a:lnSpc>
              <a:defRPr/>
            </a:pPr>
            <a:r>
              <a:rPr lang="en-US" altLang="zh-TW" b="1" dirty="0" smtClean="0">
                <a:solidFill>
                  <a:srgbClr val="FF0000"/>
                </a:solidFill>
                <a:latin typeface="標楷體" pitchFamily="65" charset="-120"/>
                <a:ea typeface="標楷體" pitchFamily="65" charset="-120"/>
              </a:rPr>
              <a:t>60</a:t>
            </a:r>
            <a:r>
              <a:rPr lang="zh-TW" altLang="en-US" b="1" dirty="0" smtClean="0">
                <a:solidFill>
                  <a:srgbClr val="FF0000"/>
                </a:solidFill>
                <a:latin typeface="標楷體" pitchFamily="65" charset="-120"/>
                <a:ea typeface="標楷體" pitchFamily="65" charset="-120"/>
              </a:rPr>
              <a:t>本資訊相關書籍著作</a:t>
            </a:r>
          </a:p>
          <a:p>
            <a:pPr eaLnBrk="1" hangingPunct="1">
              <a:lnSpc>
                <a:spcPct val="90000"/>
              </a:lnSpc>
              <a:defRPr/>
            </a:pPr>
            <a:r>
              <a:rPr lang="en-US" altLang="zh-TW" b="1" dirty="0" smtClean="0">
                <a:latin typeface="標楷體" pitchFamily="65" charset="-120"/>
                <a:ea typeface="標楷體" pitchFamily="65" charset="-120"/>
              </a:rPr>
              <a:t>15</a:t>
            </a:r>
            <a:r>
              <a:rPr lang="zh-TW" altLang="en-US" b="1" dirty="0" smtClean="0">
                <a:latin typeface="標楷體" pitchFamily="65" charset="-120"/>
                <a:ea typeface="標楷體" pitchFamily="65" charset="-120"/>
              </a:rPr>
              <a:t>座國際著名發明獎項</a:t>
            </a:r>
            <a:r>
              <a:rPr lang="en-US" altLang="zh-TW" b="1" dirty="0" smtClean="0">
                <a:latin typeface="標楷體" pitchFamily="65" charset="-120"/>
                <a:ea typeface="標楷體" pitchFamily="65" charset="-120"/>
              </a:rPr>
              <a:t>(</a:t>
            </a:r>
            <a:r>
              <a:rPr lang="zh-TW" altLang="en-US" b="1" dirty="0" smtClean="0">
                <a:latin typeface="標楷體" pitchFamily="65" charset="-120"/>
                <a:ea typeface="標楷體" pitchFamily="65" charset="-120"/>
              </a:rPr>
              <a:t>九金三銀二銅一特金</a:t>
            </a:r>
            <a:r>
              <a:rPr lang="en-US" altLang="zh-TW" b="1" dirty="0" smtClean="0">
                <a:latin typeface="標楷體" pitchFamily="65" charset="-120"/>
                <a:ea typeface="標楷體" pitchFamily="65" charset="-120"/>
              </a:rPr>
              <a:t>)</a:t>
            </a:r>
          </a:p>
          <a:p>
            <a:pPr eaLnBrk="1" hangingPunct="1">
              <a:lnSpc>
                <a:spcPct val="90000"/>
              </a:lnSpc>
              <a:defRPr/>
            </a:pPr>
            <a:r>
              <a:rPr lang="zh-TW" altLang="en-US" b="1" dirty="0" smtClean="0">
                <a:solidFill>
                  <a:srgbClr val="000099"/>
                </a:solidFill>
                <a:latin typeface="標楷體" pitchFamily="65" charset="-120"/>
                <a:ea typeface="標楷體" pitchFamily="65" charset="-120"/>
              </a:rPr>
              <a:t>國科會與教育部彈性薪資留住優秀人才教授</a:t>
            </a:r>
          </a:p>
          <a:p>
            <a:pPr eaLnBrk="1" hangingPunct="1">
              <a:lnSpc>
                <a:spcPct val="90000"/>
              </a:lnSpc>
              <a:defRPr/>
            </a:pPr>
            <a:r>
              <a:rPr lang="zh-TW" altLang="en-US" b="1" dirty="0" smtClean="0">
                <a:solidFill>
                  <a:srgbClr val="800080"/>
                </a:solidFill>
                <a:latin typeface="標楷體" pitchFamily="65" charset="-120"/>
                <a:ea typeface="標楷體" pitchFamily="65" charset="-120"/>
              </a:rPr>
              <a:t>數百篇國際期刊</a:t>
            </a:r>
            <a:r>
              <a:rPr lang="en-US" altLang="zh-TW" b="1" dirty="0" smtClean="0">
                <a:solidFill>
                  <a:srgbClr val="800080"/>
                </a:solidFill>
                <a:latin typeface="標楷體" pitchFamily="65" charset="-120"/>
                <a:ea typeface="標楷體" pitchFamily="65" charset="-120"/>
              </a:rPr>
              <a:t>(SCI)</a:t>
            </a:r>
            <a:r>
              <a:rPr lang="zh-TW" altLang="en-US" b="1" dirty="0" smtClean="0">
                <a:solidFill>
                  <a:srgbClr val="800080"/>
                </a:solidFill>
                <a:latin typeface="標楷體" pitchFamily="65" charset="-120"/>
                <a:ea typeface="標楷體" pitchFamily="65" charset="-120"/>
              </a:rPr>
              <a:t>與學術會議論文著作</a:t>
            </a:r>
          </a:p>
          <a:p>
            <a:pPr eaLnBrk="1" hangingPunct="1">
              <a:lnSpc>
                <a:spcPct val="90000"/>
              </a:lnSpc>
              <a:defRPr/>
            </a:pPr>
            <a:r>
              <a:rPr lang="zh-TW" altLang="en-US" b="1" dirty="0" smtClean="0">
                <a:solidFill>
                  <a:srgbClr val="FF0000"/>
                </a:solidFill>
                <a:latin typeface="標楷體" pitchFamily="65" charset="-120"/>
                <a:ea typeface="標楷體" pitchFamily="65" charset="-120"/>
              </a:rPr>
              <a:t>最近連續六年獲屏科大全校教師研發競賽第一</a:t>
            </a:r>
          </a:p>
          <a:p>
            <a:pPr eaLnBrk="1" hangingPunct="1">
              <a:lnSpc>
                <a:spcPct val="90000"/>
              </a:lnSpc>
              <a:defRPr/>
            </a:pPr>
            <a:r>
              <a:rPr lang="zh-TW" altLang="en-US" b="1" dirty="0" smtClean="0">
                <a:solidFill>
                  <a:srgbClr val="800080"/>
                </a:solidFill>
                <a:latin typeface="標楷體" pitchFamily="65" charset="-120"/>
                <a:ea typeface="標楷體" pitchFamily="65" charset="-120"/>
              </a:rPr>
              <a:t>榮獲發明學會國際發明家學術國光獎章</a:t>
            </a:r>
          </a:p>
          <a:p>
            <a:pPr eaLnBrk="1" hangingPunct="1">
              <a:lnSpc>
                <a:spcPct val="90000"/>
              </a:lnSpc>
              <a:defRPr/>
            </a:pPr>
            <a:r>
              <a:rPr lang="zh-TW" altLang="en-US" b="1" dirty="0" smtClean="0">
                <a:effectLst>
                  <a:outerShdw blurRad="38100" dist="38100" dir="2700000" algn="tl">
                    <a:srgbClr val="FFFFFF"/>
                  </a:outerShdw>
                </a:effectLst>
                <a:latin typeface="標楷體" pitchFamily="65" charset="-120"/>
                <a:ea typeface="標楷體" pitchFamily="65" charset="-120"/>
              </a:rPr>
              <a:t>總統府褒揚傑出發明家</a:t>
            </a:r>
          </a:p>
        </p:txBody>
      </p:sp>
      <p:sp>
        <p:nvSpPr>
          <p:cNvPr id="5122" name="投影片編號版面配置區 5"/>
          <p:cNvSpPr>
            <a:spLocks noGrp="1"/>
          </p:cNvSpPr>
          <p:nvPr>
            <p:ph type="sldNum" sz="quarter" idx="12"/>
          </p:nvPr>
        </p:nvSpPr>
        <p:spPr>
          <a:noFill/>
          <a:ln>
            <a:miter lim="800000"/>
            <a:headEnd/>
            <a:tailEnd/>
          </a:ln>
        </p:spPr>
        <p:txBody>
          <a:bodyPr/>
          <a:lstStyle/>
          <a:p>
            <a:fld id="{B734FDE9-9FA4-4CF9-9991-E8B58FA7420F}" type="slidenum">
              <a:rPr lang="en-US" altLang="zh-TW" smtClean="0"/>
              <a:pPr/>
              <a:t>3</a:t>
            </a:fld>
            <a:endParaRPr lang="en-US" altLang="zh-TW" smtClean="0"/>
          </a:p>
        </p:txBody>
      </p:sp>
      <p:pic>
        <p:nvPicPr>
          <p:cNvPr id="562181" name="Picture 5" descr="359_m_DSC_188屏科演講1"/>
          <p:cNvPicPr>
            <a:picLocks noChangeAspect="1" noChangeArrowheads="1"/>
          </p:cNvPicPr>
          <p:nvPr/>
        </p:nvPicPr>
        <p:blipFill>
          <a:blip r:embed="rId2" cstate="print"/>
          <a:srcRect/>
          <a:stretch>
            <a:fillRect/>
          </a:stretch>
        </p:blipFill>
        <p:spPr bwMode="auto">
          <a:xfrm>
            <a:off x="4932363" y="188913"/>
            <a:ext cx="4033837" cy="2762250"/>
          </a:xfrm>
          <a:prstGeom prst="rect">
            <a:avLst/>
          </a:prstGeom>
          <a:noFill/>
          <a:ln w="9525">
            <a:noFill/>
            <a:miter lim="800000"/>
            <a:headEnd/>
            <a:tailEnd/>
          </a:ln>
        </p:spPr>
      </p:pic>
      <p:sp>
        <p:nvSpPr>
          <p:cNvPr id="562182" name="Rectangle 6"/>
          <p:cNvSpPr>
            <a:spLocks noChangeArrowheads="1"/>
          </p:cNvSpPr>
          <p:nvPr/>
        </p:nvSpPr>
        <p:spPr bwMode="auto">
          <a:xfrm>
            <a:off x="714348" y="500042"/>
            <a:ext cx="15696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TW" altLang="en-US" sz="3600" b="1" u="sng" dirty="0" smtClean="0">
                <a:solidFill>
                  <a:srgbClr val="FF0000"/>
                </a:solidFill>
                <a:effectLst>
                  <a:outerShdw blurRad="38100" dist="38100" dir="2700000" algn="tl">
                    <a:srgbClr val="000000"/>
                  </a:outerShdw>
                </a:effectLst>
                <a:latin typeface="標楷體" pitchFamily="65" charset="-120"/>
                <a:ea typeface="標楷體" pitchFamily="65" charset="-120"/>
              </a:rPr>
              <a:t>蔡正發</a:t>
            </a:r>
            <a:endParaRPr lang="zh-TW" altLang="en-US" sz="3600" b="1" u="sng" dirty="0">
              <a:solidFill>
                <a:srgbClr val="FF0000"/>
              </a:solidFill>
              <a:effectLst>
                <a:outerShdw blurRad="38100" dist="38100" dir="2700000" algn="tl">
                  <a:srgbClr val="000000"/>
                </a:outerShdw>
              </a:effectLst>
              <a:latin typeface="標楷體" pitchFamily="65" charset="-120"/>
              <a:ea typeface="標楷體" pitchFamily="65" charset="-12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16" fill="hold" grpId="0" nodeType="withEffect">
                                  <p:stCondLst>
                                    <p:cond delay="0"/>
                                  </p:stCondLst>
                                  <p:childTnLst>
                                    <p:set>
                                      <p:cBhvr>
                                        <p:cTn id="6" dur="1" fill="hold">
                                          <p:stCondLst>
                                            <p:cond delay="0"/>
                                          </p:stCondLst>
                                        </p:cTn>
                                        <p:tgtEl>
                                          <p:spTgt spid="562182"/>
                                        </p:tgtEl>
                                        <p:attrNameLst>
                                          <p:attrName>style.visibility</p:attrName>
                                        </p:attrNameLst>
                                      </p:cBhvr>
                                      <p:to>
                                        <p:strVal val="visible"/>
                                      </p:to>
                                    </p:set>
                                    <p:animEffect transition="in" filter="circle(in)">
                                      <p:cBhvr>
                                        <p:cTn id="7" dur="750"/>
                                        <p:tgtEl>
                                          <p:spTgt spid="562182"/>
                                        </p:tgtEl>
                                      </p:cBhvr>
                                    </p:animEffect>
                                  </p:childTnLst>
                                </p:cTn>
                              </p:par>
                              <p:par>
                                <p:cTn id="8" presetID="30" presetClass="entr" presetSubtype="0" fill="hold" nodeType="withEffect">
                                  <p:stCondLst>
                                    <p:cond delay="0"/>
                                  </p:stCondLst>
                                  <p:childTnLst>
                                    <p:set>
                                      <p:cBhvr>
                                        <p:cTn id="9" dur="1" fill="hold">
                                          <p:stCondLst>
                                            <p:cond delay="0"/>
                                          </p:stCondLst>
                                        </p:cTn>
                                        <p:tgtEl>
                                          <p:spTgt spid="562181"/>
                                        </p:tgtEl>
                                        <p:attrNameLst>
                                          <p:attrName>style.visibility</p:attrName>
                                        </p:attrNameLst>
                                      </p:cBhvr>
                                      <p:to>
                                        <p:strVal val="visible"/>
                                      </p:to>
                                    </p:set>
                                    <p:animEffect transition="in" filter="fade">
                                      <p:cBhvr>
                                        <p:cTn id="10" dur="1200" decel="100000"/>
                                        <p:tgtEl>
                                          <p:spTgt spid="562181"/>
                                        </p:tgtEl>
                                      </p:cBhvr>
                                    </p:animEffect>
                                    <p:anim calcmode="lin" valueType="num">
                                      <p:cBhvr>
                                        <p:cTn id="11" dur="1200" decel="100000" fill="hold"/>
                                        <p:tgtEl>
                                          <p:spTgt spid="562181"/>
                                        </p:tgtEl>
                                        <p:attrNameLst>
                                          <p:attrName>style.rotation</p:attrName>
                                        </p:attrNameLst>
                                      </p:cBhvr>
                                      <p:tavLst>
                                        <p:tav tm="0">
                                          <p:val>
                                            <p:fltVal val="-90"/>
                                          </p:val>
                                        </p:tav>
                                        <p:tav tm="100000">
                                          <p:val>
                                            <p:fltVal val="0"/>
                                          </p:val>
                                        </p:tav>
                                      </p:tavLst>
                                    </p:anim>
                                    <p:anim calcmode="lin" valueType="num">
                                      <p:cBhvr>
                                        <p:cTn id="12" dur="1200" decel="100000" fill="hold"/>
                                        <p:tgtEl>
                                          <p:spTgt spid="562181"/>
                                        </p:tgtEl>
                                        <p:attrNameLst>
                                          <p:attrName>ppt_x</p:attrName>
                                        </p:attrNameLst>
                                      </p:cBhvr>
                                      <p:tavLst>
                                        <p:tav tm="0">
                                          <p:val>
                                            <p:strVal val="#ppt_x+0.4"/>
                                          </p:val>
                                        </p:tav>
                                        <p:tav tm="100000">
                                          <p:val>
                                            <p:strVal val="#ppt_x-0.05"/>
                                          </p:val>
                                        </p:tav>
                                      </p:tavLst>
                                    </p:anim>
                                    <p:anim calcmode="lin" valueType="num">
                                      <p:cBhvr>
                                        <p:cTn id="13" dur="1200" decel="100000" fill="hold"/>
                                        <p:tgtEl>
                                          <p:spTgt spid="562181"/>
                                        </p:tgtEl>
                                        <p:attrNameLst>
                                          <p:attrName>ppt_y</p:attrName>
                                        </p:attrNameLst>
                                      </p:cBhvr>
                                      <p:tavLst>
                                        <p:tav tm="0">
                                          <p:val>
                                            <p:strVal val="#ppt_y-0.4"/>
                                          </p:val>
                                        </p:tav>
                                        <p:tav tm="100000">
                                          <p:val>
                                            <p:strVal val="#ppt_y+0.1"/>
                                          </p:val>
                                        </p:tav>
                                      </p:tavLst>
                                    </p:anim>
                                    <p:anim calcmode="lin" valueType="num">
                                      <p:cBhvr>
                                        <p:cTn id="14" dur="300" accel="100000" fill="hold">
                                          <p:stCondLst>
                                            <p:cond delay="1200"/>
                                          </p:stCondLst>
                                        </p:cTn>
                                        <p:tgtEl>
                                          <p:spTgt spid="562181"/>
                                        </p:tgtEl>
                                        <p:attrNameLst>
                                          <p:attrName>ppt_x</p:attrName>
                                        </p:attrNameLst>
                                      </p:cBhvr>
                                      <p:tavLst>
                                        <p:tav tm="0">
                                          <p:val>
                                            <p:strVal val="#ppt_x-0.05"/>
                                          </p:val>
                                        </p:tav>
                                        <p:tav tm="100000">
                                          <p:val>
                                            <p:strVal val="#ppt_x"/>
                                          </p:val>
                                        </p:tav>
                                      </p:tavLst>
                                    </p:anim>
                                    <p:anim calcmode="lin" valueType="num">
                                      <p:cBhvr>
                                        <p:cTn id="15" dur="300" accel="100000" fill="hold">
                                          <p:stCondLst>
                                            <p:cond delay="1200"/>
                                          </p:stCondLst>
                                        </p:cTn>
                                        <p:tgtEl>
                                          <p:spTgt spid="562181"/>
                                        </p:tgtEl>
                                        <p:attrNameLst>
                                          <p:attrName>ppt_y</p:attrName>
                                        </p:attrNameLst>
                                      </p:cBhvr>
                                      <p:tavLst>
                                        <p:tav tm="0">
                                          <p:val>
                                            <p:strVal val="#ppt_y+0.1"/>
                                          </p:val>
                                        </p:tav>
                                        <p:tav tm="100000">
                                          <p:val>
                                            <p:strVal val="#ppt_y"/>
                                          </p:val>
                                        </p:tav>
                                      </p:tavLst>
                                    </p:anim>
                                  </p:childTnLst>
                                </p:cTn>
                              </p:par>
                              <p:par>
                                <p:cTn id="16" presetID="37" presetClass="entr" presetSubtype="0" fill="hold" nodeType="withEffect">
                                  <p:stCondLst>
                                    <p:cond delay="0"/>
                                  </p:stCondLst>
                                  <p:childTnLst>
                                    <p:set>
                                      <p:cBhvr>
                                        <p:cTn id="17" dur="1" fill="hold">
                                          <p:stCondLst>
                                            <p:cond delay="0"/>
                                          </p:stCondLst>
                                        </p:cTn>
                                        <p:tgtEl>
                                          <p:spTgt spid="562179">
                                            <p:txEl>
                                              <p:pRg st="1" end="1"/>
                                            </p:txEl>
                                          </p:spTgt>
                                        </p:tgtEl>
                                        <p:attrNameLst>
                                          <p:attrName>style.visibility</p:attrName>
                                        </p:attrNameLst>
                                      </p:cBhvr>
                                      <p:to>
                                        <p:strVal val="visible"/>
                                      </p:to>
                                    </p:set>
                                    <p:animEffect transition="in" filter="fade">
                                      <p:cBhvr>
                                        <p:cTn id="18" dur="750"/>
                                        <p:tgtEl>
                                          <p:spTgt spid="562179">
                                            <p:txEl>
                                              <p:pRg st="1" end="1"/>
                                            </p:txEl>
                                          </p:spTgt>
                                        </p:tgtEl>
                                      </p:cBhvr>
                                    </p:animEffect>
                                    <p:anim calcmode="lin" valueType="num">
                                      <p:cBhvr>
                                        <p:cTn id="19" dur="750" fill="hold"/>
                                        <p:tgtEl>
                                          <p:spTgt spid="562179">
                                            <p:txEl>
                                              <p:pRg st="1" end="1"/>
                                            </p:txEl>
                                          </p:spTgt>
                                        </p:tgtEl>
                                        <p:attrNameLst>
                                          <p:attrName>ppt_x</p:attrName>
                                        </p:attrNameLst>
                                      </p:cBhvr>
                                      <p:tavLst>
                                        <p:tav tm="0">
                                          <p:val>
                                            <p:strVal val="#ppt_x"/>
                                          </p:val>
                                        </p:tav>
                                        <p:tav tm="100000">
                                          <p:val>
                                            <p:strVal val="#ppt_x"/>
                                          </p:val>
                                        </p:tav>
                                      </p:tavLst>
                                    </p:anim>
                                    <p:anim calcmode="lin" valueType="num">
                                      <p:cBhvr>
                                        <p:cTn id="20" dur="675" decel="100000" fill="hold"/>
                                        <p:tgtEl>
                                          <p:spTgt spid="562179">
                                            <p:txEl>
                                              <p:pRg st="1" end="1"/>
                                            </p:txEl>
                                          </p:spTgt>
                                        </p:tgtEl>
                                        <p:attrNameLst>
                                          <p:attrName>ppt_y</p:attrName>
                                        </p:attrNameLst>
                                      </p:cBhvr>
                                      <p:tavLst>
                                        <p:tav tm="0">
                                          <p:val>
                                            <p:strVal val="#ppt_y+1"/>
                                          </p:val>
                                        </p:tav>
                                        <p:tav tm="100000">
                                          <p:val>
                                            <p:strVal val="#ppt_y-.03"/>
                                          </p:val>
                                        </p:tav>
                                      </p:tavLst>
                                    </p:anim>
                                    <p:anim calcmode="lin" valueType="num">
                                      <p:cBhvr>
                                        <p:cTn id="21" dur="75" accel="100000" fill="hold">
                                          <p:stCondLst>
                                            <p:cond delay="675"/>
                                          </p:stCondLst>
                                        </p:cTn>
                                        <p:tgtEl>
                                          <p:spTgt spid="562179">
                                            <p:txEl>
                                              <p:pRg st="1" end="1"/>
                                            </p:txEl>
                                          </p:spTgt>
                                        </p:tgtEl>
                                        <p:attrNameLst>
                                          <p:attrName>ppt_y</p:attrName>
                                        </p:attrNameLst>
                                      </p:cBhvr>
                                      <p:tavLst>
                                        <p:tav tm="0">
                                          <p:val>
                                            <p:strVal val="#ppt_y-.03"/>
                                          </p:val>
                                        </p:tav>
                                        <p:tav tm="100000">
                                          <p:val>
                                            <p:strVal val="#ppt_y"/>
                                          </p:val>
                                        </p:tav>
                                      </p:tavLst>
                                    </p:anim>
                                  </p:childTnLst>
                                </p:cTn>
                              </p:par>
                            </p:childTnLst>
                          </p:cTn>
                        </p:par>
                        <p:par>
                          <p:cTn id="22" fill="hold" nodeType="afterGroup">
                            <p:stCondLst>
                              <p:cond delay="1500"/>
                            </p:stCondLst>
                            <p:childTnLst>
                              <p:par>
                                <p:cTn id="23" presetID="37" presetClass="entr" presetSubtype="0" fill="hold" nodeType="afterEffect">
                                  <p:stCondLst>
                                    <p:cond delay="0"/>
                                  </p:stCondLst>
                                  <p:childTnLst>
                                    <p:set>
                                      <p:cBhvr>
                                        <p:cTn id="24" dur="1" fill="hold">
                                          <p:stCondLst>
                                            <p:cond delay="0"/>
                                          </p:stCondLst>
                                        </p:cTn>
                                        <p:tgtEl>
                                          <p:spTgt spid="562179">
                                            <p:txEl>
                                              <p:pRg st="2" end="2"/>
                                            </p:txEl>
                                          </p:spTgt>
                                        </p:tgtEl>
                                        <p:attrNameLst>
                                          <p:attrName>style.visibility</p:attrName>
                                        </p:attrNameLst>
                                      </p:cBhvr>
                                      <p:to>
                                        <p:strVal val="visible"/>
                                      </p:to>
                                    </p:set>
                                    <p:animEffect transition="in" filter="fade">
                                      <p:cBhvr>
                                        <p:cTn id="25" dur="750"/>
                                        <p:tgtEl>
                                          <p:spTgt spid="562179">
                                            <p:txEl>
                                              <p:pRg st="2" end="2"/>
                                            </p:txEl>
                                          </p:spTgt>
                                        </p:tgtEl>
                                      </p:cBhvr>
                                    </p:animEffect>
                                    <p:anim calcmode="lin" valueType="num">
                                      <p:cBhvr>
                                        <p:cTn id="26" dur="750" fill="hold"/>
                                        <p:tgtEl>
                                          <p:spTgt spid="562179">
                                            <p:txEl>
                                              <p:pRg st="2" end="2"/>
                                            </p:txEl>
                                          </p:spTgt>
                                        </p:tgtEl>
                                        <p:attrNameLst>
                                          <p:attrName>ppt_x</p:attrName>
                                        </p:attrNameLst>
                                      </p:cBhvr>
                                      <p:tavLst>
                                        <p:tav tm="0">
                                          <p:val>
                                            <p:strVal val="#ppt_x"/>
                                          </p:val>
                                        </p:tav>
                                        <p:tav tm="100000">
                                          <p:val>
                                            <p:strVal val="#ppt_x"/>
                                          </p:val>
                                        </p:tav>
                                      </p:tavLst>
                                    </p:anim>
                                    <p:anim calcmode="lin" valueType="num">
                                      <p:cBhvr>
                                        <p:cTn id="27" dur="675" decel="100000" fill="hold"/>
                                        <p:tgtEl>
                                          <p:spTgt spid="562179">
                                            <p:txEl>
                                              <p:pRg st="2" end="2"/>
                                            </p:txEl>
                                          </p:spTgt>
                                        </p:tgtEl>
                                        <p:attrNameLst>
                                          <p:attrName>ppt_y</p:attrName>
                                        </p:attrNameLst>
                                      </p:cBhvr>
                                      <p:tavLst>
                                        <p:tav tm="0">
                                          <p:val>
                                            <p:strVal val="#ppt_y+1"/>
                                          </p:val>
                                        </p:tav>
                                        <p:tav tm="100000">
                                          <p:val>
                                            <p:strVal val="#ppt_y-.03"/>
                                          </p:val>
                                        </p:tav>
                                      </p:tavLst>
                                    </p:anim>
                                    <p:anim calcmode="lin" valueType="num">
                                      <p:cBhvr>
                                        <p:cTn id="28" dur="75" accel="100000" fill="hold">
                                          <p:stCondLst>
                                            <p:cond delay="675"/>
                                          </p:stCondLst>
                                        </p:cTn>
                                        <p:tgtEl>
                                          <p:spTgt spid="562179">
                                            <p:txEl>
                                              <p:pRg st="2" end="2"/>
                                            </p:txEl>
                                          </p:spTgt>
                                        </p:tgtEl>
                                        <p:attrNameLst>
                                          <p:attrName>ppt_y</p:attrName>
                                        </p:attrNameLst>
                                      </p:cBhvr>
                                      <p:tavLst>
                                        <p:tav tm="0">
                                          <p:val>
                                            <p:strVal val="#ppt_y-.03"/>
                                          </p:val>
                                        </p:tav>
                                        <p:tav tm="100000">
                                          <p:val>
                                            <p:strVal val="#ppt_y"/>
                                          </p:val>
                                        </p:tav>
                                      </p:tavLst>
                                    </p:anim>
                                  </p:childTnLst>
                                </p:cTn>
                              </p:par>
                            </p:childTnLst>
                          </p:cTn>
                        </p:par>
                        <p:par>
                          <p:cTn id="29" fill="hold" nodeType="afterGroup">
                            <p:stCondLst>
                              <p:cond delay="2250"/>
                            </p:stCondLst>
                            <p:childTnLst>
                              <p:par>
                                <p:cTn id="30" presetID="37" presetClass="entr" presetSubtype="0" fill="hold" nodeType="afterEffect">
                                  <p:stCondLst>
                                    <p:cond delay="0"/>
                                  </p:stCondLst>
                                  <p:childTnLst>
                                    <p:set>
                                      <p:cBhvr>
                                        <p:cTn id="31" dur="1" fill="hold">
                                          <p:stCondLst>
                                            <p:cond delay="0"/>
                                          </p:stCondLst>
                                        </p:cTn>
                                        <p:tgtEl>
                                          <p:spTgt spid="562179">
                                            <p:txEl>
                                              <p:pRg st="3" end="3"/>
                                            </p:txEl>
                                          </p:spTgt>
                                        </p:tgtEl>
                                        <p:attrNameLst>
                                          <p:attrName>style.visibility</p:attrName>
                                        </p:attrNameLst>
                                      </p:cBhvr>
                                      <p:to>
                                        <p:strVal val="visible"/>
                                      </p:to>
                                    </p:set>
                                    <p:animEffect transition="in" filter="fade">
                                      <p:cBhvr>
                                        <p:cTn id="32" dur="750"/>
                                        <p:tgtEl>
                                          <p:spTgt spid="562179">
                                            <p:txEl>
                                              <p:pRg st="3" end="3"/>
                                            </p:txEl>
                                          </p:spTgt>
                                        </p:tgtEl>
                                      </p:cBhvr>
                                    </p:animEffect>
                                    <p:anim calcmode="lin" valueType="num">
                                      <p:cBhvr>
                                        <p:cTn id="33" dur="750" fill="hold"/>
                                        <p:tgtEl>
                                          <p:spTgt spid="562179">
                                            <p:txEl>
                                              <p:pRg st="3" end="3"/>
                                            </p:txEl>
                                          </p:spTgt>
                                        </p:tgtEl>
                                        <p:attrNameLst>
                                          <p:attrName>ppt_x</p:attrName>
                                        </p:attrNameLst>
                                      </p:cBhvr>
                                      <p:tavLst>
                                        <p:tav tm="0">
                                          <p:val>
                                            <p:strVal val="#ppt_x"/>
                                          </p:val>
                                        </p:tav>
                                        <p:tav tm="100000">
                                          <p:val>
                                            <p:strVal val="#ppt_x"/>
                                          </p:val>
                                        </p:tav>
                                      </p:tavLst>
                                    </p:anim>
                                    <p:anim calcmode="lin" valueType="num">
                                      <p:cBhvr>
                                        <p:cTn id="34" dur="675" decel="100000" fill="hold"/>
                                        <p:tgtEl>
                                          <p:spTgt spid="562179">
                                            <p:txEl>
                                              <p:pRg st="3" end="3"/>
                                            </p:txEl>
                                          </p:spTgt>
                                        </p:tgtEl>
                                        <p:attrNameLst>
                                          <p:attrName>ppt_y</p:attrName>
                                        </p:attrNameLst>
                                      </p:cBhvr>
                                      <p:tavLst>
                                        <p:tav tm="0">
                                          <p:val>
                                            <p:strVal val="#ppt_y+1"/>
                                          </p:val>
                                        </p:tav>
                                        <p:tav tm="100000">
                                          <p:val>
                                            <p:strVal val="#ppt_y-.03"/>
                                          </p:val>
                                        </p:tav>
                                      </p:tavLst>
                                    </p:anim>
                                    <p:anim calcmode="lin" valueType="num">
                                      <p:cBhvr>
                                        <p:cTn id="35" dur="75" accel="100000" fill="hold">
                                          <p:stCondLst>
                                            <p:cond delay="675"/>
                                          </p:stCondLst>
                                        </p:cTn>
                                        <p:tgtEl>
                                          <p:spTgt spid="562179">
                                            <p:txEl>
                                              <p:pRg st="3" end="3"/>
                                            </p:txEl>
                                          </p:spTgt>
                                        </p:tgtEl>
                                        <p:attrNameLst>
                                          <p:attrName>ppt_y</p:attrName>
                                        </p:attrNameLst>
                                      </p:cBhvr>
                                      <p:tavLst>
                                        <p:tav tm="0">
                                          <p:val>
                                            <p:strVal val="#ppt_y-.03"/>
                                          </p:val>
                                        </p:tav>
                                        <p:tav tm="100000">
                                          <p:val>
                                            <p:strVal val="#ppt_y"/>
                                          </p:val>
                                        </p:tav>
                                      </p:tavLst>
                                    </p:anim>
                                  </p:childTnLst>
                                </p:cTn>
                              </p:par>
                            </p:childTnLst>
                          </p:cTn>
                        </p:par>
                        <p:par>
                          <p:cTn id="36" fill="hold" nodeType="afterGroup">
                            <p:stCondLst>
                              <p:cond delay="3000"/>
                            </p:stCondLst>
                            <p:childTnLst>
                              <p:par>
                                <p:cTn id="37" presetID="37" presetClass="entr" presetSubtype="0" fill="hold" nodeType="afterEffect">
                                  <p:stCondLst>
                                    <p:cond delay="0"/>
                                  </p:stCondLst>
                                  <p:childTnLst>
                                    <p:set>
                                      <p:cBhvr>
                                        <p:cTn id="38" dur="1" fill="hold">
                                          <p:stCondLst>
                                            <p:cond delay="0"/>
                                          </p:stCondLst>
                                        </p:cTn>
                                        <p:tgtEl>
                                          <p:spTgt spid="562179">
                                            <p:txEl>
                                              <p:pRg st="4" end="4"/>
                                            </p:txEl>
                                          </p:spTgt>
                                        </p:tgtEl>
                                        <p:attrNameLst>
                                          <p:attrName>style.visibility</p:attrName>
                                        </p:attrNameLst>
                                      </p:cBhvr>
                                      <p:to>
                                        <p:strVal val="visible"/>
                                      </p:to>
                                    </p:set>
                                    <p:animEffect transition="in" filter="fade">
                                      <p:cBhvr>
                                        <p:cTn id="39" dur="750"/>
                                        <p:tgtEl>
                                          <p:spTgt spid="562179">
                                            <p:txEl>
                                              <p:pRg st="4" end="4"/>
                                            </p:txEl>
                                          </p:spTgt>
                                        </p:tgtEl>
                                      </p:cBhvr>
                                    </p:animEffect>
                                    <p:anim calcmode="lin" valueType="num">
                                      <p:cBhvr>
                                        <p:cTn id="40" dur="750" fill="hold"/>
                                        <p:tgtEl>
                                          <p:spTgt spid="562179">
                                            <p:txEl>
                                              <p:pRg st="4" end="4"/>
                                            </p:txEl>
                                          </p:spTgt>
                                        </p:tgtEl>
                                        <p:attrNameLst>
                                          <p:attrName>ppt_x</p:attrName>
                                        </p:attrNameLst>
                                      </p:cBhvr>
                                      <p:tavLst>
                                        <p:tav tm="0">
                                          <p:val>
                                            <p:strVal val="#ppt_x"/>
                                          </p:val>
                                        </p:tav>
                                        <p:tav tm="100000">
                                          <p:val>
                                            <p:strVal val="#ppt_x"/>
                                          </p:val>
                                        </p:tav>
                                      </p:tavLst>
                                    </p:anim>
                                    <p:anim calcmode="lin" valueType="num">
                                      <p:cBhvr>
                                        <p:cTn id="41" dur="675" decel="100000" fill="hold"/>
                                        <p:tgtEl>
                                          <p:spTgt spid="562179">
                                            <p:txEl>
                                              <p:pRg st="4" end="4"/>
                                            </p:txEl>
                                          </p:spTgt>
                                        </p:tgtEl>
                                        <p:attrNameLst>
                                          <p:attrName>ppt_y</p:attrName>
                                        </p:attrNameLst>
                                      </p:cBhvr>
                                      <p:tavLst>
                                        <p:tav tm="0">
                                          <p:val>
                                            <p:strVal val="#ppt_y+1"/>
                                          </p:val>
                                        </p:tav>
                                        <p:tav tm="100000">
                                          <p:val>
                                            <p:strVal val="#ppt_y-.03"/>
                                          </p:val>
                                        </p:tav>
                                      </p:tavLst>
                                    </p:anim>
                                    <p:anim calcmode="lin" valueType="num">
                                      <p:cBhvr>
                                        <p:cTn id="42" dur="75" accel="100000" fill="hold">
                                          <p:stCondLst>
                                            <p:cond delay="675"/>
                                          </p:stCondLst>
                                        </p:cTn>
                                        <p:tgtEl>
                                          <p:spTgt spid="562179">
                                            <p:txEl>
                                              <p:pRg st="4" end="4"/>
                                            </p:txEl>
                                          </p:spTgt>
                                        </p:tgtEl>
                                        <p:attrNameLst>
                                          <p:attrName>ppt_y</p:attrName>
                                        </p:attrNameLst>
                                      </p:cBhvr>
                                      <p:tavLst>
                                        <p:tav tm="0">
                                          <p:val>
                                            <p:strVal val="#ppt_y-.03"/>
                                          </p:val>
                                        </p:tav>
                                        <p:tav tm="100000">
                                          <p:val>
                                            <p:strVal val="#ppt_y"/>
                                          </p:val>
                                        </p:tav>
                                      </p:tavLst>
                                    </p:anim>
                                  </p:childTnLst>
                                </p:cTn>
                              </p:par>
                            </p:childTnLst>
                          </p:cTn>
                        </p:par>
                        <p:par>
                          <p:cTn id="43" fill="hold" nodeType="afterGroup">
                            <p:stCondLst>
                              <p:cond delay="3750"/>
                            </p:stCondLst>
                            <p:childTnLst>
                              <p:par>
                                <p:cTn id="44" presetID="37" presetClass="entr" presetSubtype="0" fill="hold" nodeType="afterEffect">
                                  <p:stCondLst>
                                    <p:cond delay="0"/>
                                  </p:stCondLst>
                                  <p:childTnLst>
                                    <p:set>
                                      <p:cBhvr>
                                        <p:cTn id="45" dur="1" fill="hold">
                                          <p:stCondLst>
                                            <p:cond delay="0"/>
                                          </p:stCondLst>
                                        </p:cTn>
                                        <p:tgtEl>
                                          <p:spTgt spid="562179">
                                            <p:txEl>
                                              <p:pRg st="5" end="5"/>
                                            </p:txEl>
                                          </p:spTgt>
                                        </p:tgtEl>
                                        <p:attrNameLst>
                                          <p:attrName>style.visibility</p:attrName>
                                        </p:attrNameLst>
                                      </p:cBhvr>
                                      <p:to>
                                        <p:strVal val="visible"/>
                                      </p:to>
                                    </p:set>
                                    <p:animEffect transition="in" filter="fade">
                                      <p:cBhvr>
                                        <p:cTn id="46" dur="750"/>
                                        <p:tgtEl>
                                          <p:spTgt spid="562179">
                                            <p:txEl>
                                              <p:pRg st="5" end="5"/>
                                            </p:txEl>
                                          </p:spTgt>
                                        </p:tgtEl>
                                      </p:cBhvr>
                                    </p:animEffect>
                                    <p:anim calcmode="lin" valueType="num">
                                      <p:cBhvr>
                                        <p:cTn id="47" dur="750" fill="hold"/>
                                        <p:tgtEl>
                                          <p:spTgt spid="562179">
                                            <p:txEl>
                                              <p:pRg st="5" end="5"/>
                                            </p:txEl>
                                          </p:spTgt>
                                        </p:tgtEl>
                                        <p:attrNameLst>
                                          <p:attrName>ppt_x</p:attrName>
                                        </p:attrNameLst>
                                      </p:cBhvr>
                                      <p:tavLst>
                                        <p:tav tm="0">
                                          <p:val>
                                            <p:strVal val="#ppt_x"/>
                                          </p:val>
                                        </p:tav>
                                        <p:tav tm="100000">
                                          <p:val>
                                            <p:strVal val="#ppt_x"/>
                                          </p:val>
                                        </p:tav>
                                      </p:tavLst>
                                    </p:anim>
                                    <p:anim calcmode="lin" valueType="num">
                                      <p:cBhvr>
                                        <p:cTn id="48" dur="675" decel="100000" fill="hold"/>
                                        <p:tgtEl>
                                          <p:spTgt spid="562179">
                                            <p:txEl>
                                              <p:pRg st="5" end="5"/>
                                            </p:txEl>
                                          </p:spTgt>
                                        </p:tgtEl>
                                        <p:attrNameLst>
                                          <p:attrName>ppt_y</p:attrName>
                                        </p:attrNameLst>
                                      </p:cBhvr>
                                      <p:tavLst>
                                        <p:tav tm="0">
                                          <p:val>
                                            <p:strVal val="#ppt_y+1"/>
                                          </p:val>
                                        </p:tav>
                                        <p:tav tm="100000">
                                          <p:val>
                                            <p:strVal val="#ppt_y-.03"/>
                                          </p:val>
                                        </p:tav>
                                      </p:tavLst>
                                    </p:anim>
                                    <p:anim calcmode="lin" valueType="num">
                                      <p:cBhvr>
                                        <p:cTn id="49" dur="75" accel="100000" fill="hold">
                                          <p:stCondLst>
                                            <p:cond delay="675"/>
                                          </p:stCondLst>
                                        </p:cTn>
                                        <p:tgtEl>
                                          <p:spTgt spid="562179">
                                            <p:txEl>
                                              <p:pRg st="5" end="5"/>
                                            </p:txEl>
                                          </p:spTgt>
                                        </p:tgtEl>
                                        <p:attrNameLst>
                                          <p:attrName>ppt_y</p:attrName>
                                        </p:attrNameLst>
                                      </p:cBhvr>
                                      <p:tavLst>
                                        <p:tav tm="0">
                                          <p:val>
                                            <p:strVal val="#ppt_y-.03"/>
                                          </p:val>
                                        </p:tav>
                                        <p:tav tm="100000">
                                          <p:val>
                                            <p:strVal val="#ppt_y"/>
                                          </p:val>
                                        </p:tav>
                                      </p:tavLst>
                                    </p:anim>
                                  </p:childTnLst>
                                </p:cTn>
                              </p:par>
                            </p:childTnLst>
                          </p:cTn>
                        </p:par>
                        <p:par>
                          <p:cTn id="50" fill="hold" nodeType="afterGroup">
                            <p:stCondLst>
                              <p:cond delay="4500"/>
                            </p:stCondLst>
                            <p:childTnLst>
                              <p:par>
                                <p:cTn id="51" presetID="37" presetClass="entr" presetSubtype="0" fill="hold" nodeType="afterEffect">
                                  <p:stCondLst>
                                    <p:cond delay="0"/>
                                  </p:stCondLst>
                                  <p:childTnLst>
                                    <p:set>
                                      <p:cBhvr>
                                        <p:cTn id="52" dur="1" fill="hold">
                                          <p:stCondLst>
                                            <p:cond delay="0"/>
                                          </p:stCondLst>
                                        </p:cTn>
                                        <p:tgtEl>
                                          <p:spTgt spid="562179">
                                            <p:txEl>
                                              <p:pRg st="6" end="6"/>
                                            </p:txEl>
                                          </p:spTgt>
                                        </p:tgtEl>
                                        <p:attrNameLst>
                                          <p:attrName>style.visibility</p:attrName>
                                        </p:attrNameLst>
                                      </p:cBhvr>
                                      <p:to>
                                        <p:strVal val="visible"/>
                                      </p:to>
                                    </p:set>
                                    <p:animEffect transition="in" filter="fade">
                                      <p:cBhvr>
                                        <p:cTn id="53" dur="750"/>
                                        <p:tgtEl>
                                          <p:spTgt spid="562179">
                                            <p:txEl>
                                              <p:pRg st="6" end="6"/>
                                            </p:txEl>
                                          </p:spTgt>
                                        </p:tgtEl>
                                      </p:cBhvr>
                                    </p:animEffect>
                                    <p:anim calcmode="lin" valueType="num">
                                      <p:cBhvr>
                                        <p:cTn id="54" dur="750" fill="hold"/>
                                        <p:tgtEl>
                                          <p:spTgt spid="562179">
                                            <p:txEl>
                                              <p:pRg st="6" end="6"/>
                                            </p:txEl>
                                          </p:spTgt>
                                        </p:tgtEl>
                                        <p:attrNameLst>
                                          <p:attrName>ppt_x</p:attrName>
                                        </p:attrNameLst>
                                      </p:cBhvr>
                                      <p:tavLst>
                                        <p:tav tm="0">
                                          <p:val>
                                            <p:strVal val="#ppt_x"/>
                                          </p:val>
                                        </p:tav>
                                        <p:tav tm="100000">
                                          <p:val>
                                            <p:strVal val="#ppt_x"/>
                                          </p:val>
                                        </p:tav>
                                      </p:tavLst>
                                    </p:anim>
                                    <p:anim calcmode="lin" valueType="num">
                                      <p:cBhvr>
                                        <p:cTn id="55" dur="675" decel="100000" fill="hold"/>
                                        <p:tgtEl>
                                          <p:spTgt spid="562179">
                                            <p:txEl>
                                              <p:pRg st="6" end="6"/>
                                            </p:txEl>
                                          </p:spTgt>
                                        </p:tgtEl>
                                        <p:attrNameLst>
                                          <p:attrName>ppt_y</p:attrName>
                                        </p:attrNameLst>
                                      </p:cBhvr>
                                      <p:tavLst>
                                        <p:tav tm="0">
                                          <p:val>
                                            <p:strVal val="#ppt_y+1"/>
                                          </p:val>
                                        </p:tav>
                                        <p:tav tm="100000">
                                          <p:val>
                                            <p:strVal val="#ppt_y-.03"/>
                                          </p:val>
                                        </p:tav>
                                      </p:tavLst>
                                    </p:anim>
                                    <p:anim calcmode="lin" valueType="num">
                                      <p:cBhvr>
                                        <p:cTn id="56" dur="75" accel="100000" fill="hold">
                                          <p:stCondLst>
                                            <p:cond delay="675"/>
                                          </p:stCondLst>
                                        </p:cTn>
                                        <p:tgtEl>
                                          <p:spTgt spid="562179">
                                            <p:txEl>
                                              <p:pRg st="6" end="6"/>
                                            </p:txEl>
                                          </p:spTgt>
                                        </p:tgtEl>
                                        <p:attrNameLst>
                                          <p:attrName>ppt_y</p:attrName>
                                        </p:attrNameLst>
                                      </p:cBhvr>
                                      <p:tavLst>
                                        <p:tav tm="0">
                                          <p:val>
                                            <p:strVal val="#ppt_y-.03"/>
                                          </p:val>
                                        </p:tav>
                                        <p:tav tm="100000">
                                          <p:val>
                                            <p:strVal val="#ppt_y"/>
                                          </p:val>
                                        </p:tav>
                                      </p:tavLst>
                                    </p:anim>
                                  </p:childTnLst>
                                </p:cTn>
                              </p:par>
                            </p:childTnLst>
                          </p:cTn>
                        </p:par>
                        <p:par>
                          <p:cTn id="57" fill="hold" nodeType="afterGroup">
                            <p:stCondLst>
                              <p:cond delay="5250"/>
                            </p:stCondLst>
                            <p:childTnLst>
                              <p:par>
                                <p:cTn id="58" presetID="37" presetClass="entr" presetSubtype="0" fill="hold" nodeType="afterEffect">
                                  <p:stCondLst>
                                    <p:cond delay="0"/>
                                  </p:stCondLst>
                                  <p:childTnLst>
                                    <p:set>
                                      <p:cBhvr>
                                        <p:cTn id="59" dur="1" fill="hold">
                                          <p:stCondLst>
                                            <p:cond delay="0"/>
                                          </p:stCondLst>
                                        </p:cTn>
                                        <p:tgtEl>
                                          <p:spTgt spid="562179">
                                            <p:txEl>
                                              <p:pRg st="7" end="7"/>
                                            </p:txEl>
                                          </p:spTgt>
                                        </p:tgtEl>
                                        <p:attrNameLst>
                                          <p:attrName>style.visibility</p:attrName>
                                        </p:attrNameLst>
                                      </p:cBhvr>
                                      <p:to>
                                        <p:strVal val="visible"/>
                                      </p:to>
                                    </p:set>
                                    <p:animEffect transition="in" filter="fade">
                                      <p:cBhvr>
                                        <p:cTn id="60" dur="750"/>
                                        <p:tgtEl>
                                          <p:spTgt spid="562179">
                                            <p:txEl>
                                              <p:pRg st="7" end="7"/>
                                            </p:txEl>
                                          </p:spTgt>
                                        </p:tgtEl>
                                      </p:cBhvr>
                                    </p:animEffect>
                                    <p:anim calcmode="lin" valueType="num">
                                      <p:cBhvr>
                                        <p:cTn id="61" dur="750" fill="hold"/>
                                        <p:tgtEl>
                                          <p:spTgt spid="562179">
                                            <p:txEl>
                                              <p:pRg st="7" end="7"/>
                                            </p:txEl>
                                          </p:spTgt>
                                        </p:tgtEl>
                                        <p:attrNameLst>
                                          <p:attrName>ppt_x</p:attrName>
                                        </p:attrNameLst>
                                      </p:cBhvr>
                                      <p:tavLst>
                                        <p:tav tm="0">
                                          <p:val>
                                            <p:strVal val="#ppt_x"/>
                                          </p:val>
                                        </p:tav>
                                        <p:tav tm="100000">
                                          <p:val>
                                            <p:strVal val="#ppt_x"/>
                                          </p:val>
                                        </p:tav>
                                      </p:tavLst>
                                    </p:anim>
                                    <p:anim calcmode="lin" valueType="num">
                                      <p:cBhvr>
                                        <p:cTn id="62" dur="675" decel="100000" fill="hold"/>
                                        <p:tgtEl>
                                          <p:spTgt spid="562179">
                                            <p:txEl>
                                              <p:pRg st="7" end="7"/>
                                            </p:txEl>
                                          </p:spTgt>
                                        </p:tgtEl>
                                        <p:attrNameLst>
                                          <p:attrName>ppt_y</p:attrName>
                                        </p:attrNameLst>
                                      </p:cBhvr>
                                      <p:tavLst>
                                        <p:tav tm="0">
                                          <p:val>
                                            <p:strVal val="#ppt_y+1"/>
                                          </p:val>
                                        </p:tav>
                                        <p:tav tm="100000">
                                          <p:val>
                                            <p:strVal val="#ppt_y-.03"/>
                                          </p:val>
                                        </p:tav>
                                      </p:tavLst>
                                    </p:anim>
                                    <p:anim calcmode="lin" valueType="num">
                                      <p:cBhvr>
                                        <p:cTn id="63" dur="75" accel="100000" fill="hold">
                                          <p:stCondLst>
                                            <p:cond delay="675"/>
                                          </p:stCondLst>
                                        </p:cTn>
                                        <p:tgtEl>
                                          <p:spTgt spid="562179">
                                            <p:txEl>
                                              <p:pRg st="7" end="7"/>
                                            </p:txEl>
                                          </p:spTgt>
                                        </p:tgtEl>
                                        <p:attrNameLst>
                                          <p:attrName>ppt_y</p:attrName>
                                        </p:attrNameLst>
                                      </p:cBhvr>
                                      <p:tavLst>
                                        <p:tav tm="0">
                                          <p:val>
                                            <p:strVal val="#ppt_y-.03"/>
                                          </p:val>
                                        </p:tav>
                                        <p:tav tm="100000">
                                          <p:val>
                                            <p:strVal val="#ppt_y"/>
                                          </p:val>
                                        </p:tav>
                                      </p:tavLst>
                                    </p:anim>
                                  </p:childTnLst>
                                </p:cTn>
                              </p:par>
                            </p:childTnLst>
                          </p:cTn>
                        </p:par>
                        <p:par>
                          <p:cTn id="64" fill="hold" nodeType="afterGroup">
                            <p:stCondLst>
                              <p:cond delay="6000"/>
                            </p:stCondLst>
                            <p:childTnLst>
                              <p:par>
                                <p:cTn id="65" presetID="37" presetClass="entr" presetSubtype="0" fill="hold" nodeType="afterEffect">
                                  <p:stCondLst>
                                    <p:cond delay="0"/>
                                  </p:stCondLst>
                                  <p:childTnLst>
                                    <p:set>
                                      <p:cBhvr>
                                        <p:cTn id="66" dur="1" fill="hold">
                                          <p:stCondLst>
                                            <p:cond delay="0"/>
                                          </p:stCondLst>
                                        </p:cTn>
                                        <p:tgtEl>
                                          <p:spTgt spid="562179">
                                            <p:txEl>
                                              <p:pRg st="8" end="8"/>
                                            </p:txEl>
                                          </p:spTgt>
                                        </p:tgtEl>
                                        <p:attrNameLst>
                                          <p:attrName>style.visibility</p:attrName>
                                        </p:attrNameLst>
                                      </p:cBhvr>
                                      <p:to>
                                        <p:strVal val="visible"/>
                                      </p:to>
                                    </p:set>
                                    <p:animEffect transition="in" filter="fade">
                                      <p:cBhvr>
                                        <p:cTn id="67" dur="750"/>
                                        <p:tgtEl>
                                          <p:spTgt spid="562179">
                                            <p:txEl>
                                              <p:pRg st="8" end="8"/>
                                            </p:txEl>
                                          </p:spTgt>
                                        </p:tgtEl>
                                      </p:cBhvr>
                                    </p:animEffect>
                                    <p:anim calcmode="lin" valueType="num">
                                      <p:cBhvr>
                                        <p:cTn id="68" dur="750" fill="hold"/>
                                        <p:tgtEl>
                                          <p:spTgt spid="562179">
                                            <p:txEl>
                                              <p:pRg st="8" end="8"/>
                                            </p:txEl>
                                          </p:spTgt>
                                        </p:tgtEl>
                                        <p:attrNameLst>
                                          <p:attrName>ppt_x</p:attrName>
                                        </p:attrNameLst>
                                      </p:cBhvr>
                                      <p:tavLst>
                                        <p:tav tm="0">
                                          <p:val>
                                            <p:strVal val="#ppt_x"/>
                                          </p:val>
                                        </p:tav>
                                        <p:tav tm="100000">
                                          <p:val>
                                            <p:strVal val="#ppt_x"/>
                                          </p:val>
                                        </p:tav>
                                      </p:tavLst>
                                    </p:anim>
                                    <p:anim calcmode="lin" valueType="num">
                                      <p:cBhvr>
                                        <p:cTn id="69" dur="675" decel="100000" fill="hold"/>
                                        <p:tgtEl>
                                          <p:spTgt spid="562179">
                                            <p:txEl>
                                              <p:pRg st="8" end="8"/>
                                            </p:txEl>
                                          </p:spTgt>
                                        </p:tgtEl>
                                        <p:attrNameLst>
                                          <p:attrName>ppt_y</p:attrName>
                                        </p:attrNameLst>
                                      </p:cBhvr>
                                      <p:tavLst>
                                        <p:tav tm="0">
                                          <p:val>
                                            <p:strVal val="#ppt_y+1"/>
                                          </p:val>
                                        </p:tav>
                                        <p:tav tm="100000">
                                          <p:val>
                                            <p:strVal val="#ppt_y-.03"/>
                                          </p:val>
                                        </p:tav>
                                      </p:tavLst>
                                    </p:anim>
                                    <p:anim calcmode="lin" valueType="num">
                                      <p:cBhvr>
                                        <p:cTn id="70" dur="75" accel="100000" fill="hold">
                                          <p:stCondLst>
                                            <p:cond delay="675"/>
                                          </p:stCondLst>
                                        </p:cTn>
                                        <p:tgtEl>
                                          <p:spTgt spid="562179">
                                            <p:txEl>
                                              <p:pRg st="8" end="8"/>
                                            </p:txEl>
                                          </p:spTgt>
                                        </p:tgtEl>
                                        <p:attrNameLst>
                                          <p:attrName>ppt_y</p:attrName>
                                        </p:attrNameLst>
                                      </p:cBhvr>
                                      <p:tavLst>
                                        <p:tav tm="0">
                                          <p:val>
                                            <p:strVal val="#ppt_y-.03"/>
                                          </p:val>
                                        </p:tav>
                                        <p:tav tm="100000">
                                          <p:val>
                                            <p:strVal val="#ppt_y"/>
                                          </p:val>
                                        </p:tav>
                                      </p:tavLst>
                                    </p:anim>
                                  </p:childTnLst>
                                </p:cTn>
                              </p:par>
                            </p:childTnLst>
                          </p:cTn>
                        </p:par>
                        <p:par>
                          <p:cTn id="71" fill="hold" nodeType="afterGroup">
                            <p:stCondLst>
                              <p:cond delay="6750"/>
                            </p:stCondLst>
                            <p:childTnLst>
                              <p:par>
                                <p:cTn id="72" presetID="37" presetClass="entr" presetSubtype="0" fill="hold" nodeType="afterEffect">
                                  <p:stCondLst>
                                    <p:cond delay="0"/>
                                  </p:stCondLst>
                                  <p:childTnLst>
                                    <p:set>
                                      <p:cBhvr>
                                        <p:cTn id="73" dur="1" fill="hold">
                                          <p:stCondLst>
                                            <p:cond delay="0"/>
                                          </p:stCondLst>
                                        </p:cTn>
                                        <p:tgtEl>
                                          <p:spTgt spid="562179">
                                            <p:txEl>
                                              <p:pRg st="9" end="9"/>
                                            </p:txEl>
                                          </p:spTgt>
                                        </p:tgtEl>
                                        <p:attrNameLst>
                                          <p:attrName>style.visibility</p:attrName>
                                        </p:attrNameLst>
                                      </p:cBhvr>
                                      <p:to>
                                        <p:strVal val="visible"/>
                                      </p:to>
                                    </p:set>
                                    <p:animEffect transition="in" filter="fade">
                                      <p:cBhvr>
                                        <p:cTn id="74" dur="750"/>
                                        <p:tgtEl>
                                          <p:spTgt spid="562179">
                                            <p:txEl>
                                              <p:pRg st="9" end="9"/>
                                            </p:txEl>
                                          </p:spTgt>
                                        </p:tgtEl>
                                      </p:cBhvr>
                                    </p:animEffect>
                                    <p:anim calcmode="lin" valueType="num">
                                      <p:cBhvr>
                                        <p:cTn id="75" dur="750" fill="hold"/>
                                        <p:tgtEl>
                                          <p:spTgt spid="562179">
                                            <p:txEl>
                                              <p:pRg st="9" end="9"/>
                                            </p:txEl>
                                          </p:spTgt>
                                        </p:tgtEl>
                                        <p:attrNameLst>
                                          <p:attrName>ppt_x</p:attrName>
                                        </p:attrNameLst>
                                      </p:cBhvr>
                                      <p:tavLst>
                                        <p:tav tm="0">
                                          <p:val>
                                            <p:strVal val="#ppt_x"/>
                                          </p:val>
                                        </p:tav>
                                        <p:tav tm="100000">
                                          <p:val>
                                            <p:strVal val="#ppt_x"/>
                                          </p:val>
                                        </p:tav>
                                      </p:tavLst>
                                    </p:anim>
                                    <p:anim calcmode="lin" valueType="num">
                                      <p:cBhvr>
                                        <p:cTn id="76" dur="675" decel="100000" fill="hold"/>
                                        <p:tgtEl>
                                          <p:spTgt spid="562179">
                                            <p:txEl>
                                              <p:pRg st="9" end="9"/>
                                            </p:txEl>
                                          </p:spTgt>
                                        </p:tgtEl>
                                        <p:attrNameLst>
                                          <p:attrName>ppt_y</p:attrName>
                                        </p:attrNameLst>
                                      </p:cBhvr>
                                      <p:tavLst>
                                        <p:tav tm="0">
                                          <p:val>
                                            <p:strVal val="#ppt_y+1"/>
                                          </p:val>
                                        </p:tav>
                                        <p:tav tm="100000">
                                          <p:val>
                                            <p:strVal val="#ppt_y-.03"/>
                                          </p:val>
                                        </p:tav>
                                      </p:tavLst>
                                    </p:anim>
                                    <p:anim calcmode="lin" valueType="num">
                                      <p:cBhvr>
                                        <p:cTn id="77" dur="75" accel="100000" fill="hold">
                                          <p:stCondLst>
                                            <p:cond delay="675"/>
                                          </p:stCondLst>
                                        </p:cTn>
                                        <p:tgtEl>
                                          <p:spTgt spid="562179">
                                            <p:txEl>
                                              <p:pRg st="9" end="9"/>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8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custDataLst>
              <p:tags r:id="rId2"/>
            </p:custDataLst>
          </p:nvPr>
        </p:nvSpPr>
        <p:spPr>
          <a:xfrm>
            <a:off x="1475656" y="260648"/>
            <a:ext cx="7498080" cy="1143000"/>
          </a:xfrm>
        </p:spPr>
        <p:txBody>
          <a:bodyPr/>
          <a:lstStyle/>
          <a:p>
            <a:pPr eaLnBrk="1" hangingPunct="1">
              <a:defRPr/>
            </a:pPr>
            <a:r>
              <a:rPr lang="zh-TW" altLang="en-US" b="1" dirty="0" smtClean="0">
                <a:solidFill>
                  <a:srgbClr val="C00000"/>
                </a:solidFill>
                <a:latin typeface="+mn-ea"/>
                <a:ea typeface="+mn-ea"/>
              </a:rPr>
              <a:t>雲端運算五個基本屬性</a:t>
            </a:r>
            <a:endParaRPr lang="en-US" altLang="zh-TW" b="1" dirty="0" smtClean="0">
              <a:solidFill>
                <a:srgbClr val="C00000"/>
              </a:solidFill>
              <a:latin typeface="+mn-ea"/>
              <a:ea typeface="+mn-ea"/>
            </a:endParaRPr>
          </a:p>
        </p:txBody>
      </p:sp>
      <p:sp>
        <p:nvSpPr>
          <p:cNvPr id="70659" name="Rectangle 3"/>
          <p:cNvSpPr>
            <a:spLocks noGrp="1" noChangeArrowheads="1"/>
          </p:cNvSpPr>
          <p:nvPr>
            <p:ph idx="1"/>
            <p:custDataLst>
              <p:tags r:id="rId3"/>
            </p:custDataLst>
          </p:nvPr>
        </p:nvSpPr>
        <p:spPr>
          <a:xfrm>
            <a:off x="755576" y="1600200"/>
            <a:ext cx="7816924" cy="4876800"/>
          </a:xfrm>
        </p:spPr>
        <p:txBody>
          <a:bodyPr/>
          <a:lstStyle/>
          <a:p>
            <a:pPr eaLnBrk="1" hangingPunct="1"/>
            <a:r>
              <a:rPr lang="zh-TW" altLang="en-US" sz="2800" b="1" dirty="0" smtClean="0">
                <a:ea typeface="新細明體" charset="-120"/>
              </a:rPr>
              <a:t>依照需求、自我服務（</a:t>
            </a:r>
            <a:r>
              <a:rPr lang="en-US" altLang="zh-TW" sz="2800" b="1" dirty="0" smtClean="0">
                <a:ea typeface="新細明體" charset="-120"/>
              </a:rPr>
              <a:t>On-demand self-service</a:t>
            </a:r>
            <a:r>
              <a:rPr lang="zh-TW" altLang="en-US" sz="2800" b="1" dirty="0" smtClean="0">
                <a:ea typeface="新細明體" charset="-120"/>
              </a:rPr>
              <a:t>）</a:t>
            </a:r>
            <a:endParaRPr lang="en-US" altLang="zh-TW" sz="2800" b="1" dirty="0" smtClean="0">
              <a:ea typeface="新細明體" charset="-120"/>
            </a:endParaRPr>
          </a:p>
          <a:p>
            <a:pPr eaLnBrk="1" hangingPunct="1"/>
            <a:r>
              <a:rPr lang="zh-TW" altLang="en-US" sz="2800" b="1" dirty="0" smtClean="0">
                <a:ea typeface="新細明體" charset="-120"/>
              </a:rPr>
              <a:t>大量網路頻寬接取（</a:t>
            </a:r>
            <a:r>
              <a:rPr lang="en-US" altLang="zh-TW" sz="2800" b="1" dirty="0" smtClean="0">
                <a:ea typeface="新細明體" charset="-120"/>
              </a:rPr>
              <a:t>Broad network access</a:t>
            </a:r>
            <a:r>
              <a:rPr lang="zh-TW" altLang="en-US" sz="2800" b="1" dirty="0" smtClean="0">
                <a:ea typeface="新細明體" charset="-120"/>
              </a:rPr>
              <a:t>）</a:t>
            </a:r>
            <a:endParaRPr lang="en-US" altLang="zh-TW" sz="2800" b="1" dirty="0" smtClean="0">
              <a:ea typeface="新細明體" charset="-120"/>
            </a:endParaRPr>
          </a:p>
          <a:p>
            <a:pPr eaLnBrk="1" hangingPunct="1"/>
            <a:r>
              <a:rPr lang="zh-TW" altLang="en-US" sz="2800" b="1" dirty="0" smtClean="0"/>
              <a:t>資源共用（</a:t>
            </a:r>
            <a:r>
              <a:rPr lang="en-US" altLang="zh-TW" sz="2800" b="1" dirty="0" smtClean="0">
                <a:ea typeface="新細明體" charset="-120"/>
              </a:rPr>
              <a:t>Resource pooling</a:t>
            </a:r>
            <a:r>
              <a:rPr lang="zh-TW" altLang="en-US" sz="2800" b="1" dirty="0" smtClean="0">
                <a:ea typeface="新細明體" charset="-120"/>
              </a:rPr>
              <a:t>）</a:t>
            </a:r>
            <a:endParaRPr lang="en-US" altLang="zh-TW" sz="2800" b="1" dirty="0" smtClean="0">
              <a:ea typeface="新細明體" charset="-120"/>
            </a:endParaRPr>
          </a:p>
          <a:p>
            <a:pPr lvl="1" eaLnBrk="1" hangingPunct="1"/>
            <a:r>
              <a:rPr lang="zh-TW" altLang="en-US" b="1" dirty="0" smtClean="0">
                <a:ea typeface="新細明體" charset="-120"/>
              </a:rPr>
              <a:t>與位置無關（</a:t>
            </a:r>
            <a:r>
              <a:rPr lang="en-US" altLang="zh-TW" b="1" dirty="0" smtClean="0">
                <a:ea typeface="新細明體" charset="-120"/>
              </a:rPr>
              <a:t>Location independence</a:t>
            </a:r>
            <a:r>
              <a:rPr lang="zh-TW" altLang="en-US" b="1" dirty="0" smtClean="0">
                <a:ea typeface="新細明體" charset="-120"/>
              </a:rPr>
              <a:t>）</a:t>
            </a:r>
            <a:endParaRPr lang="en-US" altLang="zh-TW" b="1" dirty="0" smtClean="0">
              <a:ea typeface="新細明體" charset="-120"/>
            </a:endParaRPr>
          </a:p>
          <a:p>
            <a:pPr eaLnBrk="1" hangingPunct="1"/>
            <a:r>
              <a:rPr lang="zh-TW" altLang="en-US" sz="2800" b="1" dirty="0" smtClean="0">
                <a:ea typeface="新細明體" charset="-120"/>
              </a:rPr>
              <a:t>高度彈性（</a:t>
            </a:r>
            <a:r>
              <a:rPr lang="en-US" altLang="zh-TW" sz="2800" b="1" dirty="0" smtClean="0">
                <a:ea typeface="新細明體" charset="-120"/>
              </a:rPr>
              <a:t>Rapid elasticity</a:t>
            </a:r>
            <a:r>
              <a:rPr lang="zh-TW" altLang="en-US" sz="2800" b="1" dirty="0" smtClean="0">
                <a:ea typeface="新細明體" charset="-120"/>
              </a:rPr>
              <a:t>）</a:t>
            </a:r>
            <a:endParaRPr lang="en-US" altLang="zh-TW" sz="2800" b="1" dirty="0" smtClean="0">
              <a:ea typeface="新細明體" charset="-120"/>
            </a:endParaRPr>
          </a:p>
          <a:p>
            <a:pPr eaLnBrk="1" hangingPunct="1"/>
            <a:r>
              <a:rPr lang="zh-TW" altLang="en-US" sz="2800" b="1" dirty="0" smtClean="0">
                <a:ea typeface="新細明體" charset="-120"/>
              </a:rPr>
              <a:t>計量服務（</a:t>
            </a:r>
            <a:r>
              <a:rPr lang="en-US" altLang="zh-TW" sz="2800" b="1" dirty="0" smtClean="0">
                <a:ea typeface="新細明體" charset="-120"/>
              </a:rPr>
              <a:t>Measured service</a:t>
            </a:r>
            <a:r>
              <a:rPr lang="zh-TW" altLang="en-US" sz="2800" b="1" dirty="0" smtClean="0">
                <a:ea typeface="新細明體" charset="-120"/>
              </a:rPr>
              <a:t>）</a:t>
            </a:r>
            <a:endParaRPr lang="en-US" altLang="zh-TW" sz="2800" b="1" dirty="0" smtClean="0">
              <a:ea typeface="新細明體" charset="-120"/>
            </a:endParaRPr>
          </a:p>
          <a:p>
            <a:pPr eaLnBrk="1" hangingPunct="1"/>
            <a:endParaRPr lang="en-US" altLang="zh-TW" dirty="0" smtClean="0">
              <a:ea typeface="新細明體" charset="-120"/>
            </a:endParaRPr>
          </a:p>
          <a:p>
            <a:pPr eaLnBrk="1" hangingPunct="1"/>
            <a:endParaRPr lang="en-US" altLang="zh-TW" dirty="0" smtClean="0">
              <a:ea typeface="新細明體" charset="-120"/>
            </a:endParaRPr>
          </a:p>
        </p:txBody>
      </p:sp>
      <p:sp>
        <p:nvSpPr>
          <p:cNvPr id="14338" name="Slide Number Placeholder 5"/>
          <p:cNvSpPr>
            <a:spLocks noGrp="1"/>
          </p:cNvSpPr>
          <p:nvPr>
            <p:ph type="sldNum" sz="quarter" idx="12"/>
            <p:custDataLst>
              <p:tags r:id="rId4"/>
            </p:custDataLst>
          </p:nvPr>
        </p:nvSpPr>
        <p:spPr/>
        <p:txBody>
          <a:bodyPr/>
          <a:lstStyle/>
          <a:p>
            <a:pPr>
              <a:defRPr/>
            </a:pPr>
            <a:fld id="{1F16B2CF-8600-4C64-97CD-B2A0001E2584}" type="slidenum">
              <a:rPr lang="en-US" altLang="zh-TW"/>
              <a:pPr>
                <a:defRPr/>
              </a:pPr>
              <a:t>30</a:t>
            </a:fld>
            <a:endParaRPr lang="en-US" altLang="zh-TW"/>
          </a:p>
        </p:txBody>
      </p:sp>
    </p:spTree>
    <p:custDataLst>
      <p:tags r:id="rId1"/>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標題 1"/>
          <p:cNvSpPr>
            <a:spLocks noGrp="1"/>
          </p:cNvSpPr>
          <p:nvPr>
            <p:ph type="title"/>
            <p:custDataLst>
              <p:tags r:id="rId2"/>
            </p:custDataLst>
          </p:nvPr>
        </p:nvSpPr>
        <p:spPr/>
        <p:txBody>
          <a:bodyPr/>
          <a:lstStyle/>
          <a:p>
            <a:r>
              <a:rPr lang="zh-TW" altLang="en-US" b="1" dirty="0" smtClean="0">
                <a:solidFill>
                  <a:srgbClr val="C00000"/>
                </a:solidFill>
                <a:latin typeface="微軟正黑體" pitchFamily="34" charset="-120"/>
              </a:rPr>
              <a:t>雲端運算共同的特徵</a:t>
            </a:r>
          </a:p>
        </p:txBody>
      </p:sp>
      <p:sp>
        <p:nvSpPr>
          <p:cNvPr id="72706" name="內容版面配置區 2"/>
          <p:cNvSpPr>
            <a:spLocks noGrp="1"/>
          </p:cNvSpPr>
          <p:nvPr>
            <p:ph idx="1"/>
            <p:custDataLst>
              <p:tags r:id="rId3"/>
            </p:custDataLst>
          </p:nvPr>
        </p:nvSpPr>
        <p:spPr>
          <a:xfrm>
            <a:off x="1043607" y="1527175"/>
            <a:ext cx="7762255" cy="4902200"/>
          </a:xfrm>
        </p:spPr>
        <p:txBody>
          <a:bodyPr>
            <a:normAutofit fontScale="92500" lnSpcReduction="10000"/>
          </a:bodyPr>
          <a:lstStyle/>
          <a:p>
            <a:r>
              <a:rPr lang="zh-TW" altLang="en-US" sz="2400" b="1" dirty="0" smtClean="0"/>
              <a:t>超大規模</a:t>
            </a:r>
            <a:r>
              <a:rPr lang="en-US" altLang="zh-TW" sz="2400" b="1" dirty="0" smtClean="0"/>
              <a:t>/</a:t>
            </a:r>
            <a:r>
              <a:rPr lang="zh-TW" altLang="en-US" sz="2400" b="1" dirty="0" smtClean="0"/>
              <a:t>低成本</a:t>
            </a:r>
            <a:endParaRPr lang="en-US" altLang="zh-TW" sz="2400" b="1" dirty="0" smtClean="0"/>
          </a:p>
          <a:p>
            <a:pPr lvl="1"/>
            <a:r>
              <a:rPr lang="zh-TW" altLang="en-US" sz="1900" b="1" dirty="0" smtClean="0"/>
              <a:t>唯有超過一定規模（海量）的</a:t>
            </a:r>
            <a:r>
              <a:rPr lang="en-US" altLang="zh-TW" sz="1900" b="1" dirty="0" smtClean="0"/>
              <a:t>IT</a:t>
            </a:r>
            <a:r>
              <a:rPr lang="zh-TW" altLang="en-US" sz="1900" b="1" dirty="0" smtClean="0"/>
              <a:t>基礎設施，雲端運算的架構才會產生效益</a:t>
            </a:r>
            <a:endParaRPr lang="en-US" altLang="zh-TW" sz="1900" b="1" dirty="0" smtClean="0"/>
          </a:p>
          <a:p>
            <a:r>
              <a:rPr lang="zh-TW" altLang="en-US" sz="2400" b="1" dirty="0" smtClean="0"/>
              <a:t>資源共用、資源抽象化</a:t>
            </a:r>
            <a:r>
              <a:rPr lang="en-US" altLang="zh-TW" sz="2400" b="1" dirty="0" smtClean="0"/>
              <a:t>/</a:t>
            </a:r>
            <a:r>
              <a:rPr lang="zh-TW" altLang="en-US" sz="2400" b="1" dirty="0" smtClean="0"/>
              <a:t>虛擬化</a:t>
            </a:r>
            <a:endParaRPr lang="en-US" altLang="zh-TW" sz="2400" b="1" dirty="0" smtClean="0"/>
          </a:p>
          <a:p>
            <a:pPr lvl="1"/>
            <a:r>
              <a:rPr lang="en-US" altLang="zh-TW" sz="2400" b="1" dirty="0" smtClean="0"/>
              <a:t>Software, Platform, Storage, Infrastructure</a:t>
            </a:r>
          </a:p>
          <a:p>
            <a:r>
              <a:rPr lang="zh-TW" altLang="en-US" sz="2400" b="1" dirty="0" smtClean="0"/>
              <a:t>彈性規模</a:t>
            </a:r>
            <a:endParaRPr lang="en-US" altLang="zh-TW" sz="2400" b="1" dirty="0" smtClean="0"/>
          </a:p>
          <a:p>
            <a:pPr lvl="1"/>
            <a:r>
              <a:rPr lang="en-US" altLang="zh-TW" sz="2400" b="1" dirty="0" smtClean="0"/>
              <a:t>scale up/down on demand</a:t>
            </a:r>
          </a:p>
          <a:p>
            <a:r>
              <a:rPr lang="zh-TW" altLang="en-US" sz="2400" b="1" dirty="0" smtClean="0"/>
              <a:t>服務導向</a:t>
            </a:r>
            <a:endParaRPr lang="en-US" altLang="zh-TW" sz="2400" b="1" dirty="0" smtClean="0"/>
          </a:p>
          <a:p>
            <a:pPr lvl="1"/>
            <a:r>
              <a:rPr lang="en-US" altLang="zh-TW" b="1" dirty="0" smtClean="0"/>
              <a:t>How many/good/long</a:t>
            </a:r>
          </a:p>
          <a:p>
            <a:pPr lvl="1"/>
            <a:r>
              <a:rPr lang="en-US" altLang="zh-TW" b="1" dirty="0" smtClean="0"/>
              <a:t>According to service level agreement (SLA)</a:t>
            </a:r>
          </a:p>
          <a:p>
            <a:r>
              <a:rPr lang="zh-TW" altLang="en-US" sz="2400" b="1" dirty="0" smtClean="0"/>
              <a:t>其餘特性</a:t>
            </a:r>
            <a:endParaRPr lang="en-US" altLang="zh-TW" sz="2400" b="1" dirty="0" smtClean="0"/>
          </a:p>
          <a:p>
            <a:pPr lvl="1"/>
            <a:r>
              <a:rPr lang="zh-TW" altLang="en-US" sz="2000" b="1" dirty="0" smtClean="0"/>
              <a:t>植基於網際網路、開放式介面、同質性、</a:t>
            </a:r>
            <a:r>
              <a:rPr lang="zh-TW" altLang="en-US" sz="1900" b="1" dirty="0" smtClean="0"/>
              <a:t>高通用性、高可靠度、跨區分佈、先進的安全措施</a:t>
            </a:r>
            <a:endParaRPr lang="en-US" altLang="zh-TW" b="1" dirty="0" smtClean="0"/>
          </a:p>
        </p:txBody>
      </p:sp>
      <p:sp>
        <p:nvSpPr>
          <p:cNvPr id="4" name="投影片編號版面配置區 3"/>
          <p:cNvSpPr>
            <a:spLocks noGrp="1"/>
          </p:cNvSpPr>
          <p:nvPr>
            <p:ph type="sldNum" sz="quarter" idx="12"/>
          </p:nvPr>
        </p:nvSpPr>
        <p:spPr/>
        <p:txBody>
          <a:bodyPr/>
          <a:lstStyle/>
          <a:p>
            <a:pPr>
              <a:defRPr/>
            </a:pPr>
            <a:fld id="{3CB9D5A4-A9DD-4C23-A5E6-1C67DC0A0C5F}" type="slidenum">
              <a:rPr lang="zh-TW" altLang="en-US" smtClean="0"/>
              <a:pPr>
                <a:defRPr/>
              </a:pPr>
              <a:t>31</a:t>
            </a:fld>
            <a:endParaRPr lang="zh-TW" altLang="en-US"/>
          </a:p>
        </p:txBody>
      </p:sp>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custDataLst>
              <p:tags r:id="rId2"/>
            </p:custDataLst>
          </p:nvPr>
        </p:nvSpPr>
        <p:spPr/>
        <p:txBody>
          <a:bodyPr/>
          <a:lstStyle/>
          <a:p>
            <a:pPr eaLnBrk="1" hangingPunct="1"/>
            <a:r>
              <a:rPr lang="zh-TW" altLang="en-US" b="1" dirty="0" smtClean="0">
                <a:solidFill>
                  <a:srgbClr val="C00000"/>
                </a:solidFill>
                <a:latin typeface="微軟正黑體" pitchFamily="34" charset="-120"/>
              </a:rPr>
              <a:t>三種服務模式</a:t>
            </a:r>
            <a:endParaRPr lang="en-US" altLang="zh-TW" b="1" dirty="0" smtClean="0">
              <a:solidFill>
                <a:srgbClr val="C00000"/>
              </a:solidFill>
              <a:latin typeface="微軟正黑體" pitchFamily="34" charset="-120"/>
            </a:endParaRPr>
          </a:p>
        </p:txBody>
      </p:sp>
      <p:sp>
        <p:nvSpPr>
          <p:cNvPr id="15364" name="Rectangle 3"/>
          <p:cNvSpPr>
            <a:spLocks noGrp="1" noChangeArrowheads="1"/>
          </p:cNvSpPr>
          <p:nvPr>
            <p:ph idx="1"/>
            <p:custDataLst>
              <p:tags r:id="rId3"/>
            </p:custDataLst>
          </p:nvPr>
        </p:nvSpPr>
        <p:spPr>
          <a:xfrm>
            <a:off x="827584" y="1643063"/>
            <a:ext cx="8087816" cy="4529137"/>
          </a:xfrm>
        </p:spPr>
        <p:txBody>
          <a:bodyPr>
            <a:normAutofit fontScale="92500" lnSpcReduction="10000"/>
          </a:bodyPr>
          <a:lstStyle/>
          <a:p>
            <a:pPr eaLnBrk="1" hangingPunct="1">
              <a:lnSpc>
                <a:spcPct val="80000"/>
              </a:lnSpc>
              <a:defRPr/>
            </a:pPr>
            <a:endParaRPr lang="en-US" altLang="zh-TW" sz="2800" dirty="0" smtClean="0">
              <a:latin typeface="+mn-ea"/>
            </a:endParaRPr>
          </a:p>
          <a:p>
            <a:pPr eaLnBrk="1" hangingPunct="1">
              <a:lnSpc>
                <a:spcPct val="80000"/>
              </a:lnSpc>
              <a:defRPr/>
            </a:pPr>
            <a:r>
              <a:rPr lang="zh-TW" altLang="en-US" sz="2800" b="1" dirty="0" smtClean="0">
                <a:solidFill>
                  <a:srgbClr val="C00000"/>
                </a:solidFill>
                <a:latin typeface="+mn-ea"/>
              </a:rPr>
              <a:t>軟體即服務</a:t>
            </a:r>
            <a:r>
              <a:rPr lang="en-US" altLang="ja-JP" sz="2800" b="1" dirty="0" smtClean="0">
                <a:solidFill>
                  <a:srgbClr val="C00000"/>
                </a:solidFill>
                <a:latin typeface="+mn-ea"/>
              </a:rPr>
              <a:t>Software as a Service (</a:t>
            </a:r>
            <a:r>
              <a:rPr lang="en-US" altLang="ja-JP" sz="2800" b="1" dirty="0" err="1" smtClean="0">
                <a:solidFill>
                  <a:srgbClr val="C00000"/>
                </a:solidFill>
                <a:latin typeface="+mn-ea"/>
              </a:rPr>
              <a:t>SaaS</a:t>
            </a:r>
            <a:r>
              <a:rPr lang="en-US" altLang="ja-JP" sz="2800" b="1" dirty="0" smtClean="0">
                <a:solidFill>
                  <a:srgbClr val="C00000"/>
                </a:solidFill>
                <a:latin typeface="+mn-ea"/>
              </a:rPr>
              <a:t>)</a:t>
            </a:r>
          </a:p>
          <a:p>
            <a:pPr lvl="1" eaLnBrk="1" hangingPunct="1">
              <a:lnSpc>
                <a:spcPct val="110000"/>
              </a:lnSpc>
              <a:spcBef>
                <a:spcPts val="0"/>
              </a:spcBef>
              <a:buFont typeface="Wingdings" charset="2"/>
              <a:buChar char=""/>
              <a:defRPr/>
            </a:pPr>
            <a:r>
              <a:rPr lang="zh-TW" altLang="en-US" sz="2400" b="1" dirty="0" smtClean="0"/>
              <a:t>用戶透過網路就能使用服務提供者所建置的應用程式</a:t>
            </a:r>
            <a:endParaRPr lang="en-US" altLang="zh-TW" sz="2400" b="1" dirty="0" smtClean="0"/>
          </a:p>
          <a:p>
            <a:pPr eaLnBrk="1" hangingPunct="1">
              <a:lnSpc>
                <a:spcPct val="80000"/>
              </a:lnSpc>
              <a:defRPr/>
            </a:pPr>
            <a:endParaRPr lang="en-US" altLang="zh-TW" sz="2800" b="1" dirty="0" smtClean="0">
              <a:latin typeface="+mn-ea"/>
            </a:endParaRPr>
          </a:p>
          <a:p>
            <a:pPr eaLnBrk="1" hangingPunct="1">
              <a:lnSpc>
                <a:spcPct val="80000"/>
              </a:lnSpc>
              <a:defRPr/>
            </a:pPr>
            <a:r>
              <a:rPr lang="zh-TW" altLang="en-US" sz="2800" b="1" dirty="0" smtClean="0">
                <a:solidFill>
                  <a:srgbClr val="C00000"/>
                </a:solidFill>
                <a:latin typeface="+mn-ea"/>
              </a:rPr>
              <a:t>平台即服務</a:t>
            </a:r>
            <a:r>
              <a:rPr lang="en-US" altLang="ja-JP" sz="2800" b="1" dirty="0" smtClean="0">
                <a:solidFill>
                  <a:srgbClr val="C00000"/>
                </a:solidFill>
                <a:latin typeface="+mn-ea"/>
              </a:rPr>
              <a:t>Platform as a Service (</a:t>
            </a:r>
            <a:r>
              <a:rPr lang="en-US" altLang="ja-JP" sz="2800" b="1" dirty="0" err="1" smtClean="0">
                <a:solidFill>
                  <a:srgbClr val="C00000"/>
                </a:solidFill>
                <a:latin typeface="+mn-ea"/>
              </a:rPr>
              <a:t>PaaS</a:t>
            </a:r>
            <a:r>
              <a:rPr lang="en-US" altLang="ja-JP" sz="2800" b="1" dirty="0" smtClean="0">
                <a:solidFill>
                  <a:srgbClr val="C00000"/>
                </a:solidFill>
                <a:latin typeface="+mn-ea"/>
              </a:rPr>
              <a:t>)</a:t>
            </a:r>
          </a:p>
          <a:p>
            <a:pPr lvl="1" eaLnBrk="1" hangingPunct="1">
              <a:lnSpc>
                <a:spcPct val="110000"/>
              </a:lnSpc>
              <a:spcBef>
                <a:spcPts val="0"/>
              </a:spcBef>
              <a:buFont typeface="Wingdings" charset="2"/>
              <a:buChar char=""/>
              <a:defRPr/>
            </a:pPr>
            <a:r>
              <a:rPr lang="zh-TW" altLang="en-US" sz="2400" b="1" dirty="0" smtClean="0"/>
              <a:t>將雲平台開放給開發者或用戶使用；後者將其所開發和營運的應用程式交由前者託管，負責各項執行與管理工作 </a:t>
            </a:r>
            <a:endParaRPr lang="en-US" altLang="zh-TW" sz="2400" b="1" dirty="0" smtClean="0"/>
          </a:p>
          <a:p>
            <a:pPr eaLnBrk="1" hangingPunct="1">
              <a:lnSpc>
                <a:spcPct val="80000"/>
              </a:lnSpc>
              <a:defRPr/>
            </a:pPr>
            <a:endParaRPr lang="en-US" altLang="zh-TW" sz="2800" b="1" dirty="0" smtClean="0">
              <a:latin typeface="+mn-ea"/>
            </a:endParaRPr>
          </a:p>
          <a:p>
            <a:pPr eaLnBrk="1" hangingPunct="1">
              <a:lnSpc>
                <a:spcPct val="80000"/>
              </a:lnSpc>
              <a:defRPr/>
            </a:pPr>
            <a:r>
              <a:rPr lang="zh-TW" altLang="en-US" sz="2800" b="1" dirty="0" smtClean="0">
                <a:solidFill>
                  <a:srgbClr val="C00000"/>
                </a:solidFill>
                <a:latin typeface="+mn-ea"/>
              </a:rPr>
              <a:t>設施即服務</a:t>
            </a:r>
            <a:r>
              <a:rPr lang="en-US" altLang="ja-JP" sz="2800" b="1" dirty="0" smtClean="0">
                <a:solidFill>
                  <a:srgbClr val="C00000"/>
                </a:solidFill>
                <a:latin typeface="+mn-ea"/>
              </a:rPr>
              <a:t>Infrastructure as a Service (</a:t>
            </a:r>
            <a:r>
              <a:rPr lang="en-US" altLang="ja-JP" sz="2800" b="1" dirty="0" err="1" smtClean="0">
                <a:solidFill>
                  <a:srgbClr val="C00000"/>
                </a:solidFill>
                <a:latin typeface="+mn-ea"/>
              </a:rPr>
              <a:t>IaaS</a:t>
            </a:r>
            <a:r>
              <a:rPr lang="en-US" altLang="ja-JP" sz="2800" b="1" dirty="0" smtClean="0">
                <a:solidFill>
                  <a:srgbClr val="C00000"/>
                </a:solidFill>
                <a:latin typeface="+mn-ea"/>
              </a:rPr>
              <a:t>)</a:t>
            </a:r>
          </a:p>
          <a:p>
            <a:pPr lvl="1" eaLnBrk="1" hangingPunct="1">
              <a:lnSpc>
                <a:spcPct val="120000"/>
              </a:lnSpc>
              <a:spcBef>
                <a:spcPts val="0"/>
              </a:spcBef>
              <a:buFont typeface="Wingdings" charset="2"/>
              <a:buChar char=""/>
              <a:defRPr/>
            </a:pPr>
            <a:r>
              <a:rPr lang="zh-TW" altLang="en-US" sz="2400" b="1" dirty="0" smtClean="0"/>
              <a:t>透過虛擬化，將運算主機、儲存及網路設備等，提供使用者依需要自行規劃及設定，並提供動態資源管理，依使用者權限動態調整資源配置。 </a:t>
            </a:r>
            <a:endParaRPr lang="en-US" altLang="zh-TW" sz="2400" b="1" dirty="0" smtClean="0"/>
          </a:p>
        </p:txBody>
      </p:sp>
      <p:sp>
        <p:nvSpPr>
          <p:cNvPr id="15362" name="Slide Number Placeholder 5"/>
          <p:cNvSpPr>
            <a:spLocks noGrp="1"/>
          </p:cNvSpPr>
          <p:nvPr>
            <p:ph type="sldNum" sz="quarter" idx="12"/>
            <p:custDataLst>
              <p:tags r:id="rId4"/>
            </p:custDataLst>
          </p:nvPr>
        </p:nvSpPr>
        <p:spPr/>
        <p:txBody>
          <a:bodyPr/>
          <a:lstStyle/>
          <a:p>
            <a:pPr>
              <a:defRPr/>
            </a:pPr>
            <a:fld id="{7EB786C1-2A37-4723-9230-4CC69F217365}" type="slidenum">
              <a:rPr lang="en-US" altLang="zh-TW"/>
              <a:pPr>
                <a:defRPr/>
              </a:pPr>
              <a:t>32</a:t>
            </a:fld>
            <a:endParaRPr lang="en-US" altLang="zh-TW"/>
          </a:p>
        </p:txBody>
      </p:sp>
    </p:spTree>
    <p:custDataLst>
      <p:tags r:id="rId1"/>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標題 1"/>
          <p:cNvSpPr>
            <a:spLocks noGrp="1"/>
          </p:cNvSpPr>
          <p:nvPr>
            <p:ph type="title"/>
            <p:custDataLst>
              <p:tags r:id="rId2"/>
            </p:custDataLst>
          </p:nvPr>
        </p:nvSpPr>
        <p:spPr/>
        <p:txBody>
          <a:bodyPr/>
          <a:lstStyle/>
          <a:p>
            <a:r>
              <a:rPr lang="zh-TW" altLang="en-US" b="1" dirty="0" smtClean="0">
                <a:solidFill>
                  <a:srgbClr val="C00000"/>
                </a:solidFill>
              </a:rPr>
              <a:t>設施即服務</a:t>
            </a:r>
          </a:p>
        </p:txBody>
      </p:sp>
      <p:sp>
        <p:nvSpPr>
          <p:cNvPr id="6" name="Content Placeholder 2"/>
          <p:cNvSpPr>
            <a:spLocks noGrp="1"/>
          </p:cNvSpPr>
          <p:nvPr>
            <p:ph idx="1"/>
            <p:custDataLst>
              <p:tags r:id="rId3"/>
            </p:custDataLst>
          </p:nvPr>
        </p:nvSpPr>
        <p:spPr>
          <a:xfrm>
            <a:off x="2840038" y="1714500"/>
            <a:ext cx="5661025" cy="4357688"/>
          </a:xfrm>
        </p:spPr>
        <p:txBody>
          <a:bodyPr>
            <a:normAutofit fontScale="85000" lnSpcReduction="20000"/>
          </a:bodyPr>
          <a:lstStyle/>
          <a:p>
            <a:pPr>
              <a:defRPr/>
            </a:pPr>
            <a:r>
              <a:rPr lang="zh-TW" altLang="en-US" dirty="0" smtClean="0"/>
              <a:t>將基礎架構當作服務提供給用戶，用戶可以自行定義電腦主機的規格，包括核心計算資源的容量以及網絡與其它基礎設施的架構</a:t>
            </a:r>
            <a:endParaRPr lang="en-IE" altLang="zh-TW" dirty="0" smtClean="0"/>
          </a:p>
          <a:p>
            <a:pPr lvl="1" eaLnBrk="1" hangingPunct="1">
              <a:buFont typeface="Wingdings" charset="2"/>
              <a:buChar char=""/>
              <a:defRPr/>
            </a:pPr>
            <a:r>
              <a:rPr lang="en-IE" altLang="zh-TW" dirty="0" smtClean="0"/>
              <a:t>Full OS access</a:t>
            </a:r>
          </a:p>
          <a:p>
            <a:pPr lvl="1" eaLnBrk="1" hangingPunct="1">
              <a:buFont typeface="Wingdings" charset="2"/>
              <a:buChar char=""/>
              <a:defRPr/>
            </a:pPr>
            <a:r>
              <a:rPr lang="en-IE" altLang="zh-TW" dirty="0" smtClean="0"/>
              <a:t>Firewalls</a:t>
            </a:r>
          </a:p>
          <a:p>
            <a:pPr lvl="1" eaLnBrk="1" hangingPunct="1">
              <a:buFont typeface="Wingdings" charset="2"/>
              <a:buChar char=""/>
              <a:defRPr/>
            </a:pPr>
            <a:r>
              <a:rPr lang="en-IE" altLang="zh-TW" dirty="0" smtClean="0"/>
              <a:t>Routers</a:t>
            </a:r>
          </a:p>
          <a:p>
            <a:pPr lvl="1" eaLnBrk="1" hangingPunct="1">
              <a:buFont typeface="Wingdings" charset="2"/>
              <a:buChar char=""/>
              <a:defRPr/>
            </a:pPr>
            <a:r>
              <a:rPr lang="en-IE" altLang="zh-TW" dirty="0" smtClean="0"/>
              <a:t>Load balancing</a:t>
            </a:r>
          </a:p>
          <a:p>
            <a:pPr>
              <a:defRPr/>
            </a:pPr>
            <a:r>
              <a:rPr lang="en-US" altLang="zh-TW" dirty="0" err="1" smtClean="0"/>
              <a:t>IaaS</a:t>
            </a:r>
            <a:r>
              <a:rPr lang="zh-TW" altLang="en-US" dirty="0" smtClean="0"/>
              <a:t>也被認為是網站主機代管及虛擬主機的進化</a:t>
            </a:r>
            <a:endParaRPr lang="en-US" altLang="zh-TW" dirty="0" smtClean="0"/>
          </a:p>
          <a:p>
            <a:pPr>
              <a:defRPr/>
            </a:pPr>
            <a:r>
              <a:rPr lang="zh-TW" altLang="en-US" dirty="0" smtClean="0"/>
              <a:t>有時稱做</a:t>
            </a:r>
            <a:r>
              <a:rPr lang="en-US" altLang="zh-TW" dirty="0" smtClean="0"/>
              <a:t>Utility Computing</a:t>
            </a:r>
            <a:endParaRPr lang="en-IE" altLang="zh-TW" dirty="0" smtClean="0"/>
          </a:p>
        </p:txBody>
      </p:sp>
      <p:sp>
        <p:nvSpPr>
          <p:cNvPr id="5" name="Rounded Rectangle 4"/>
          <p:cNvSpPr/>
          <p:nvPr>
            <p:custDataLst>
              <p:tags r:id="rId4"/>
            </p:custDataLst>
          </p:nvPr>
        </p:nvSpPr>
        <p:spPr bwMode="auto">
          <a:xfrm>
            <a:off x="1043608" y="2852936"/>
            <a:ext cx="1309688" cy="1239838"/>
          </a:xfrm>
          <a:prstGeom prst="roundRect">
            <a:avLst/>
          </a:prstGeom>
          <a:solidFill>
            <a:srgbClr val="FFFF0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0" hangingPunct="0">
              <a:defRPr/>
            </a:pPr>
            <a:r>
              <a:rPr kumimoji="0" lang="en-IE" sz="3200" dirty="0" err="1">
                <a:solidFill>
                  <a:schemeClr val="tx1"/>
                </a:solidFill>
              </a:rPr>
              <a:t>IaaS</a:t>
            </a:r>
            <a:endParaRPr kumimoji="0" lang="en-IE" sz="3200" dirty="0">
              <a:solidFill>
                <a:schemeClr val="tx1"/>
              </a:solidFill>
            </a:endParaRPr>
          </a:p>
        </p:txBody>
      </p:sp>
      <p:sp>
        <p:nvSpPr>
          <p:cNvPr id="7" name="投影片編號版面配置區 6"/>
          <p:cNvSpPr>
            <a:spLocks noGrp="1"/>
          </p:cNvSpPr>
          <p:nvPr>
            <p:ph type="sldNum" sz="quarter" idx="12"/>
          </p:nvPr>
        </p:nvSpPr>
        <p:spPr/>
        <p:txBody>
          <a:bodyPr/>
          <a:lstStyle/>
          <a:p>
            <a:pPr>
              <a:defRPr/>
            </a:pPr>
            <a:fld id="{3CB9D5A4-A9DD-4C23-A5E6-1C67DC0A0C5F}" type="slidenum">
              <a:rPr lang="zh-TW" altLang="en-US" smtClean="0"/>
              <a:pPr>
                <a:defRPr/>
              </a:pPr>
              <a:t>33</a:t>
            </a:fld>
            <a:endParaRPr lang="zh-TW" altLang="en-US"/>
          </a:p>
        </p:txBody>
      </p:sp>
    </p:spTree>
    <p:custDataLst>
      <p:tags r:id="rId1"/>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標題 1"/>
          <p:cNvSpPr>
            <a:spLocks noGrp="1"/>
          </p:cNvSpPr>
          <p:nvPr>
            <p:ph type="title"/>
            <p:custDataLst>
              <p:tags r:id="rId2"/>
            </p:custDataLst>
          </p:nvPr>
        </p:nvSpPr>
        <p:spPr/>
        <p:txBody>
          <a:bodyPr/>
          <a:lstStyle/>
          <a:p>
            <a:r>
              <a:rPr lang="zh-TW" altLang="en-US" sz="3200" smtClean="0"/>
              <a:t>設施</a:t>
            </a:r>
            <a:r>
              <a:rPr lang="zh-TW" altLang="en-IE" sz="3200" smtClean="0"/>
              <a:t>即服務</a:t>
            </a:r>
            <a:r>
              <a:rPr lang="zh-TW" altLang="en-US" smtClean="0"/>
              <a:t>範例</a:t>
            </a:r>
          </a:p>
        </p:txBody>
      </p:sp>
      <p:sp>
        <p:nvSpPr>
          <p:cNvPr id="80900" name="Content Placeholder 2"/>
          <p:cNvSpPr>
            <a:spLocks noGrp="1"/>
          </p:cNvSpPr>
          <p:nvPr>
            <p:ph idx="1"/>
            <p:custDataLst>
              <p:tags r:id="rId3"/>
            </p:custDataLst>
          </p:nvPr>
        </p:nvSpPr>
        <p:spPr>
          <a:xfrm>
            <a:off x="2840038" y="1500188"/>
            <a:ext cx="5661025" cy="4357687"/>
          </a:xfrm>
        </p:spPr>
        <p:txBody>
          <a:bodyPr>
            <a:normAutofit fontScale="92500" lnSpcReduction="10000"/>
          </a:bodyPr>
          <a:lstStyle/>
          <a:p>
            <a:pPr eaLnBrk="1" hangingPunct="1">
              <a:lnSpc>
                <a:spcPct val="90000"/>
              </a:lnSpc>
            </a:pPr>
            <a:r>
              <a:rPr lang="en-US" altLang="zh-TW" smtClean="0"/>
              <a:t>AWS </a:t>
            </a:r>
            <a:r>
              <a:rPr lang="zh-TW" altLang="en-US" smtClean="0"/>
              <a:t>：</a:t>
            </a:r>
            <a:r>
              <a:rPr lang="en-US" altLang="zh-TW" smtClean="0"/>
              <a:t>Amazon</a:t>
            </a:r>
            <a:r>
              <a:rPr lang="zh-TW" altLang="en-US" smtClean="0"/>
              <a:t>的雲端彈性運算服務</a:t>
            </a:r>
            <a:r>
              <a:rPr lang="en-US" altLang="zh-TW" smtClean="0"/>
              <a:t>(Elastic Compute Cloud , EC2)</a:t>
            </a:r>
            <a:r>
              <a:rPr lang="zh-TW" altLang="en-US" smtClean="0"/>
              <a:t>、儲存服務</a:t>
            </a:r>
            <a:r>
              <a:rPr lang="en-US" altLang="zh-TW" smtClean="0"/>
              <a:t>(Simple Storage Service, S3)</a:t>
            </a:r>
            <a:r>
              <a:rPr lang="zh-TW" altLang="en-US" smtClean="0"/>
              <a:t>是其中的代表</a:t>
            </a:r>
            <a:endParaRPr lang="en-US" altLang="zh-TW" smtClean="0"/>
          </a:p>
          <a:p>
            <a:pPr eaLnBrk="1" hangingPunct="1">
              <a:lnSpc>
                <a:spcPct val="90000"/>
              </a:lnSpc>
            </a:pPr>
            <a:r>
              <a:rPr lang="zh-TW" altLang="en-US" smtClean="0"/>
              <a:t>微軟</a:t>
            </a:r>
            <a:r>
              <a:rPr lang="en-US" altLang="zh-TW" smtClean="0"/>
              <a:t>Mcloud</a:t>
            </a:r>
          </a:p>
          <a:p>
            <a:pPr eaLnBrk="1" hangingPunct="1">
              <a:lnSpc>
                <a:spcPct val="90000"/>
              </a:lnSpc>
            </a:pPr>
            <a:r>
              <a:rPr lang="zh-TW" altLang="en-US" smtClean="0"/>
              <a:t>其他眾多的服務提供者</a:t>
            </a:r>
            <a:endParaRPr lang="en-US" altLang="zh-TW" smtClean="0"/>
          </a:p>
          <a:p>
            <a:pPr lvl="1" eaLnBrk="1" hangingPunct="1">
              <a:lnSpc>
                <a:spcPct val="90000"/>
              </a:lnSpc>
            </a:pPr>
            <a:r>
              <a:rPr lang="en-US" altLang="zh-TW" smtClean="0"/>
              <a:t>Flexiscale</a:t>
            </a:r>
          </a:p>
          <a:p>
            <a:pPr lvl="1" eaLnBrk="1" hangingPunct="1">
              <a:lnSpc>
                <a:spcPct val="90000"/>
              </a:lnSpc>
            </a:pPr>
            <a:r>
              <a:rPr lang="en-IE" altLang="zh-TW" smtClean="0"/>
              <a:t>Rackspace</a:t>
            </a:r>
          </a:p>
          <a:p>
            <a:pPr lvl="1" eaLnBrk="1" hangingPunct="1">
              <a:lnSpc>
                <a:spcPct val="90000"/>
              </a:lnSpc>
            </a:pPr>
            <a:r>
              <a:rPr lang="en-IE" altLang="zh-TW" smtClean="0"/>
              <a:t>3tera</a:t>
            </a:r>
          </a:p>
          <a:p>
            <a:pPr lvl="1" eaLnBrk="1" hangingPunct="1">
              <a:lnSpc>
                <a:spcPct val="90000"/>
              </a:lnSpc>
            </a:pPr>
            <a:r>
              <a:rPr lang="en-IE" altLang="zh-TW" smtClean="0"/>
              <a:t>…</a:t>
            </a:r>
          </a:p>
          <a:p>
            <a:pPr eaLnBrk="1" hangingPunct="1">
              <a:lnSpc>
                <a:spcPct val="90000"/>
              </a:lnSpc>
            </a:pPr>
            <a:endParaRPr lang="en-US" altLang="zh-TW" smtClean="0"/>
          </a:p>
        </p:txBody>
      </p:sp>
      <p:sp>
        <p:nvSpPr>
          <p:cNvPr id="5" name="Rounded Rectangle 4"/>
          <p:cNvSpPr/>
          <p:nvPr>
            <p:custDataLst>
              <p:tags r:id="rId4"/>
            </p:custDataLst>
          </p:nvPr>
        </p:nvSpPr>
        <p:spPr bwMode="auto">
          <a:xfrm>
            <a:off x="536575" y="4603750"/>
            <a:ext cx="1309688" cy="1239838"/>
          </a:xfrm>
          <a:prstGeom prst="roundRect">
            <a:avLst/>
          </a:prstGeom>
          <a:solidFill>
            <a:srgbClr val="FFFF0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0" hangingPunct="0">
              <a:defRPr/>
            </a:pPr>
            <a:r>
              <a:rPr kumimoji="0" lang="en-IE" sz="3200" dirty="0" err="1">
                <a:solidFill>
                  <a:schemeClr val="tx1"/>
                </a:solidFill>
              </a:rPr>
              <a:t>IaaS</a:t>
            </a:r>
            <a:endParaRPr kumimoji="0" lang="en-IE" sz="3200" dirty="0">
              <a:solidFill>
                <a:schemeClr val="tx1"/>
              </a:solidFill>
            </a:endParaRPr>
          </a:p>
        </p:txBody>
      </p:sp>
      <p:pic>
        <p:nvPicPr>
          <p:cNvPr id="80901" name="Picture 5" descr="logo_aws"/>
          <p:cNvPicPr>
            <a:picLocks noChangeAspect="1" noChangeArrowheads="1"/>
          </p:cNvPicPr>
          <p:nvPr>
            <p:custDataLst>
              <p:tags r:id="rId5"/>
            </p:custDataLst>
          </p:nvPr>
        </p:nvPicPr>
        <p:blipFill>
          <a:blip r:embed="rId7" cstate="print"/>
          <a:srcRect/>
          <a:stretch>
            <a:fillRect/>
          </a:stretch>
        </p:blipFill>
        <p:spPr bwMode="auto">
          <a:xfrm>
            <a:off x="5505450" y="5311775"/>
            <a:ext cx="2466975" cy="903288"/>
          </a:xfrm>
          <a:prstGeom prst="rect">
            <a:avLst/>
          </a:prstGeom>
          <a:noFill/>
          <a:ln w="9525">
            <a:noFill/>
            <a:miter lim="800000"/>
            <a:headEnd/>
            <a:tailEnd/>
          </a:ln>
        </p:spPr>
      </p:pic>
      <p:sp>
        <p:nvSpPr>
          <p:cNvPr id="6" name="投影片編號版面配置區 5"/>
          <p:cNvSpPr>
            <a:spLocks noGrp="1"/>
          </p:cNvSpPr>
          <p:nvPr>
            <p:ph type="sldNum" sz="quarter" idx="12"/>
          </p:nvPr>
        </p:nvSpPr>
        <p:spPr/>
        <p:txBody>
          <a:bodyPr/>
          <a:lstStyle/>
          <a:p>
            <a:pPr>
              <a:defRPr/>
            </a:pPr>
            <a:fld id="{3CB9D5A4-A9DD-4C23-A5E6-1C67DC0A0C5F}" type="slidenum">
              <a:rPr lang="zh-TW" altLang="en-US" smtClean="0"/>
              <a:pPr>
                <a:defRPr/>
              </a:pPr>
              <a:t>34</a:t>
            </a:fld>
            <a:endParaRPr lang="zh-TW" altLang="en-US"/>
          </a:p>
        </p:txBody>
      </p:sp>
    </p:spTree>
    <p:custDataLst>
      <p:tags r:id="rId1"/>
    </p:custData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標題 1"/>
          <p:cNvSpPr>
            <a:spLocks noGrp="1"/>
          </p:cNvSpPr>
          <p:nvPr>
            <p:ph type="title"/>
            <p:custDataLst>
              <p:tags r:id="rId2"/>
            </p:custDataLst>
          </p:nvPr>
        </p:nvSpPr>
        <p:spPr/>
        <p:txBody>
          <a:bodyPr/>
          <a:lstStyle/>
          <a:p>
            <a:r>
              <a:rPr lang="zh-TW" altLang="en-US" smtClean="0"/>
              <a:t>亞馬遜雲端網路服務（</a:t>
            </a:r>
            <a:r>
              <a:rPr lang="en-US" altLang="zh-TW" smtClean="0"/>
              <a:t>AWS</a:t>
            </a:r>
            <a:r>
              <a:rPr lang="zh-TW" altLang="en-US" smtClean="0"/>
              <a:t>）</a:t>
            </a:r>
          </a:p>
        </p:txBody>
      </p:sp>
      <p:sp>
        <p:nvSpPr>
          <p:cNvPr id="3" name="內容版面配置區 2"/>
          <p:cNvSpPr>
            <a:spLocks noGrp="1"/>
          </p:cNvSpPr>
          <p:nvPr>
            <p:ph idx="1"/>
            <p:custDataLst>
              <p:tags r:id="rId3"/>
            </p:custDataLst>
          </p:nvPr>
        </p:nvSpPr>
        <p:spPr>
          <a:xfrm>
            <a:off x="539552" y="1556792"/>
            <a:ext cx="8504238" cy="4259263"/>
          </a:xfrm>
        </p:spPr>
        <p:txBody>
          <a:bodyPr>
            <a:normAutofit fontScale="85000" lnSpcReduction="10000"/>
          </a:bodyPr>
          <a:lstStyle/>
          <a:p>
            <a:pPr marL="307182" indent="-307182">
              <a:spcBef>
                <a:spcPts val="720"/>
              </a:spcBef>
              <a:tabLst>
                <a:tab pos="820103" algn="l"/>
                <a:tab pos="1643063" algn="l"/>
                <a:tab pos="2466023" algn="l"/>
                <a:tab pos="3288983" algn="l"/>
                <a:tab pos="4111943" algn="l"/>
                <a:tab pos="4934903" algn="l"/>
                <a:tab pos="5757863" algn="l"/>
                <a:tab pos="6580823" algn="l"/>
                <a:tab pos="7403783" algn="l"/>
                <a:tab pos="8226743" algn="l"/>
                <a:tab pos="9049703" algn="l"/>
              </a:tabLst>
              <a:defRPr/>
            </a:pPr>
            <a:r>
              <a:rPr lang="en-US" altLang="zh-TW" sz="3300" b="1" dirty="0" smtClean="0"/>
              <a:t>Amazon EC2</a:t>
            </a:r>
            <a:r>
              <a:rPr lang="zh-TW" altLang="en-US" sz="3300" b="1" dirty="0" smtClean="0"/>
              <a:t>提供虛擬主機服務，用戶可以隨時建立、啟動或終止一個虛擬機器</a:t>
            </a:r>
            <a:endParaRPr lang="en-US" sz="3300" b="1" dirty="0" smtClean="0"/>
          </a:p>
          <a:p>
            <a:pPr marL="581820" lvl="1" indent="-307182">
              <a:spcBef>
                <a:spcPts val="720"/>
              </a:spcBef>
              <a:buFont typeface="Wingdings" charset="2"/>
              <a:buChar char=""/>
              <a:tabLst>
                <a:tab pos="820103" algn="l"/>
                <a:tab pos="1643063" algn="l"/>
                <a:tab pos="2466023" algn="l"/>
                <a:tab pos="3288983" algn="l"/>
                <a:tab pos="4111943" algn="l"/>
                <a:tab pos="4934903" algn="l"/>
                <a:tab pos="5757863" algn="l"/>
                <a:tab pos="6580823" algn="l"/>
                <a:tab pos="7403783" algn="l"/>
                <a:tab pos="8226743" algn="l"/>
                <a:tab pos="9049703" algn="l"/>
              </a:tabLst>
              <a:defRPr/>
            </a:pPr>
            <a:r>
              <a:rPr lang="en-US" sz="2800" b="1" dirty="0" smtClean="0">
                <a:solidFill>
                  <a:schemeClr val="tx1"/>
                </a:solidFill>
              </a:rPr>
              <a:t>Small (Default) $0.10 per hour</a:t>
            </a:r>
          </a:p>
          <a:p>
            <a:pPr marL="581820" lvl="1" indent="-307182">
              <a:spcBef>
                <a:spcPts val="720"/>
              </a:spcBef>
              <a:buFont typeface="Wingdings" charset="2"/>
              <a:buChar char=""/>
              <a:tabLst>
                <a:tab pos="820103" algn="l"/>
                <a:tab pos="1643063" algn="l"/>
                <a:tab pos="2466023" algn="l"/>
                <a:tab pos="3288983" algn="l"/>
                <a:tab pos="4111943" algn="l"/>
                <a:tab pos="4934903" algn="l"/>
                <a:tab pos="5757863" algn="l"/>
                <a:tab pos="6580823" algn="l"/>
                <a:tab pos="7403783" algn="l"/>
                <a:tab pos="8226743" algn="l"/>
                <a:tab pos="9049703" algn="l"/>
              </a:tabLst>
              <a:defRPr/>
            </a:pPr>
            <a:r>
              <a:rPr lang="en-US" sz="2800" b="1" dirty="0" smtClean="0">
                <a:solidFill>
                  <a:schemeClr val="tx1"/>
                </a:solidFill>
              </a:rPr>
              <a:t>All Data Transfer  $0.10 per GB</a:t>
            </a:r>
          </a:p>
          <a:p>
            <a:pPr marL="307182" indent="-307182">
              <a:spcBef>
                <a:spcPts val="720"/>
              </a:spcBef>
              <a:tabLst>
                <a:tab pos="820103" algn="l"/>
                <a:tab pos="1643063" algn="l"/>
                <a:tab pos="2466023" algn="l"/>
                <a:tab pos="3288983" algn="l"/>
                <a:tab pos="4111943" algn="l"/>
                <a:tab pos="4934903" algn="l"/>
                <a:tab pos="5757863" algn="l"/>
                <a:tab pos="6580823" algn="l"/>
                <a:tab pos="7403783" algn="l"/>
                <a:tab pos="8226743" algn="l"/>
                <a:tab pos="9049703" algn="l"/>
              </a:tabLst>
              <a:defRPr/>
            </a:pPr>
            <a:r>
              <a:rPr lang="en-US" sz="3300" b="1" dirty="0" smtClean="0"/>
              <a:t>Amazon S3</a:t>
            </a:r>
            <a:r>
              <a:rPr lang="zh-TW" altLang="en-US" sz="3300" b="1" dirty="0" smtClean="0"/>
              <a:t>儲存服務</a:t>
            </a:r>
            <a:endParaRPr lang="en-US" sz="3300" b="1" dirty="0" smtClean="0"/>
          </a:p>
          <a:p>
            <a:pPr marL="581820" lvl="1" indent="-307182">
              <a:spcBef>
                <a:spcPts val="720"/>
              </a:spcBef>
              <a:buFont typeface="Wingdings" charset="2"/>
              <a:buChar char=""/>
              <a:tabLst>
                <a:tab pos="820103" algn="l"/>
                <a:tab pos="1643063" algn="l"/>
                <a:tab pos="2466023" algn="l"/>
                <a:tab pos="3288983" algn="l"/>
                <a:tab pos="4111943" algn="l"/>
                <a:tab pos="4934903" algn="l"/>
                <a:tab pos="5757863" algn="l"/>
                <a:tab pos="6580823" algn="l"/>
                <a:tab pos="7403783" algn="l"/>
                <a:tab pos="8226743" algn="l"/>
                <a:tab pos="9049703" algn="l"/>
              </a:tabLst>
              <a:defRPr/>
            </a:pPr>
            <a:r>
              <a:rPr lang="en-US" sz="2800" b="1" dirty="0" smtClean="0">
                <a:solidFill>
                  <a:schemeClr val="tx1"/>
                </a:solidFill>
              </a:rPr>
              <a:t>$0.150 per GB – first 50 TB / month of storage used </a:t>
            </a:r>
          </a:p>
          <a:p>
            <a:pPr marL="581820" lvl="1" indent="-307182">
              <a:spcBef>
                <a:spcPts val="720"/>
              </a:spcBef>
              <a:buFont typeface="Wingdings" charset="2"/>
              <a:buChar char=""/>
              <a:tabLst>
                <a:tab pos="820103" algn="l"/>
                <a:tab pos="1643063" algn="l"/>
                <a:tab pos="2466023" algn="l"/>
                <a:tab pos="3288983" algn="l"/>
                <a:tab pos="4111943" algn="l"/>
                <a:tab pos="4934903" algn="l"/>
                <a:tab pos="5757863" algn="l"/>
                <a:tab pos="6580823" algn="l"/>
                <a:tab pos="7403783" algn="l"/>
                <a:tab pos="8226743" algn="l"/>
                <a:tab pos="9049703" algn="l"/>
              </a:tabLst>
              <a:defRPr/>
            </a:pPr>
            <a:r>
              <a:rPr lang="en-US" sz="2800" b="1" dirty="0" smtClean="0">
                <a:solidFill>
                  <a:schemeClr val="tx1"/>
                </a:solidFill>
              </a:rPr>
              <a:t>$0.100 per GB – all data transfer in</a:t>
            </a:r>
          </a:p>
          <a:p>
            <a:pPr marL="581820" lvl="1" indent="-307182">
              <a:spcBef>
                <a:spcPts val="720"/>
              </a:spcBef>
              <a:buFont typeface="Wingdings" charset="2"/>
              <a:buChar char=""/>
              <a:tabLst>
                <a:tab pos="820103" algn="l"/>
                <a:tab pos="1643063" algn="l"/>
                <a:tab pos="2466023" algn="l"/>
                <a:tab pos="3288983" algn="l"/>
                <a:tab pos="4111943" algn="l"/>
                <a:tab pos="4934903" algn="l"/>
                <a:tab pos="5757863" algn="l"/>
                <a:tab pos="6580823" algn="l"/>
                <a:tab pos="7403783" algn="l"/>
                <a:tab pos="8226743" algn="l"/>
                <a:tab pos="9049703" algn="l"/>
              </a:tabLst>
              <a:defRPr/>
            </a:pPr>
            <a:r>
              <a:rPr lang="en-US" sz="2800" b="1" dirty="0" smtClean="0">
                <a:solidFill>
                  <a:schemeClr val="tx1"/>
                </a:solidFill>
              </a:rPr>
              <a:t>$0.01 per 1,000 PUT, COPY, POST, or LIST requests</a:t>
            </a:r>
          </a:p>
          <a:p>
            <a:pPr marL="307182" indent="-307182">
              <a:spcBef>
                <a:spcPts val="720"/>
              </a:spcBef>
              <a:tabLst>
                <a:tab pos="820103" algn="l"/>
                <a:tab pos="1643063" algn="l"/>
                <a:tab pos="2466023" algn="l"/>
                <a:tab pos="3288983" algn="l"/>
                <a:tab pos="4111943" algn="l"/>
                <a:tab pos="4934903" algn="l"/>
                <a:tab pos="5757863" algn="l"/>
                <a:tab pos="6580823" algn="l"/>
                <a:tab pos="7403783" algn="l"/>
                <a:tab pos="8226743" algn="l"/>
                <a:tab pos="9049703" algn="l"/>
              </a:tabLst>
              <a:defRPr/>
            </a:pPr>
            <a:r>
              <a:rPr lang="zh-TW" altLang="en-US" sz="3300" b="1" dirty="0" smtClean="0"/>
              <a:t>服務網址</a:t>
            </a:r>
            <a:r>
              <a:rPr lang="en-US" sz="3300" b="1" dirty="0" smtClean="0"/>
              <a:t>http://aws.amazon.com</a:t>
            </a:r>
            <a:r>
              <a:rPr lang="en-US" sz="3300" dirty="0" smtClean="0"/>
              <a:t>/</a:t>
            </a:r>
          </a:p>
          <a:p>
            <a:pPr marL="581820" lvl="1" indent="-307182">
              <a:spcBef>
                <a:spcPts val="720"/>
              </a:spcBef>
              <a:buFont typeface="Wingdings" charset="2"/>
              <a:buChar char=""/>
              <a:tabLst>
                <a:tab pos="820103" algn="l"/>
                <a:tab pos="1643063" algn="l"/>
                <a:tab pos="2466023" algn="l"/>
                <a:tab pos="3288983" algn="l"/>
                <a:tab pos="4111943" algn="l"/>
                <a:tab pos="4934903" algn="l"/>
                <a:tab pos="5757863" algn="l"/>
                <a:tab pos="6580823" algn="l"/>
                <a:tab pos="7403783" algn="l"/>
                <a:tab pos="8226743" algn="l"/>
                <a:tab pos="9049703" algn="l"/>
              </a:tabLst>
              <a:defRPr/>
            </a:pPr>
            <a:endParaRPr lang="en-US" sz="2800" dirty="0" smtClean="0">
              <a:solidFill>
                <a:schemeClr val="tx1"/>
              </a:solidFill>
            </a:endParaRPr>
          </a:p>
        </p:txBody>
      </p:sp>
      <p:pic>
        <p:nvPicPr>
          <p:cNvPr id="81923" name="Picture 2"/>
          <p:cNvPicPr>
            <a:picLocks noChangeAspect="1" noChangeArrowheads="1"/>
          </p:cNvPicPr>
          <p:nvPr>
            <p:custDataLst>
              <p:tags r:id="rId4"/>
            </p:custDataLst>
          </p:nvPr>
        </p:nvPicPr>
        <p:blipFill>
          <a:blip r:embed="rId6" cstate="print"/>
          <a:srcRect/>
          <a:stretch>
            <a:fillRect/>
          </a:stretch>
        </p:blipFill>
        <p:spPr bwMode="auto">
          <a:xfrm>
            <a:off x="6000750" y="5643563"/>
            <a:ext cx="2871788" cy="1049337"/>
          </a:xfrm>
          <a:prstGeom prst="rect">
            <a:avLst/>
          </a:prstGeom>
          <a:noFill/>
          <a:ln w="9525">
            <a:noFill/>
            <a:round/>
            <a:headEnd/>
            <a:tailEnd/>
          </a:ln>
        </p:spPr>
      </p:pic>
      <p:sp>
        <p:nvSpPr>
          <p:cNvPr id="5" name="投影片編號版面配置區 4"/>
          <p:cNvSpPr>
            <a:spLocks noGrp="1"/>
          </p:cNvSpPr>
          <p:nvPr>
            <p:ph type="sldNum" sz="quarter" idx="12"/>
          </p:nvPr>
        </p:nvSpPr>
        <p:spPr/>
        <p:txBody>
          <a:bodyPr/>
          <a:lstStyle/>
          <a:p>
            <a:pPr>
              <a:defRPr/>
            </a:pPr>
            <a:fld id="{3CB9D5A4-A9DD-4C23-A5E6-1C67DC0A0C5F}" type="slidenum">
              <a:rPr lang="zh-TW" altLang="en-US" smtClean="0"/>
              <a:pPr>
                <a:defRPr/>
              </a:pPr>
              <a:t>35</a:t>
            </a:fld>
            <a:endParaRPr lang="zh-TW" altLang="en-US"/>
          </a:p>
        </p:txBody>
      </p:sp>
    </p:spTree>
    <p:custDataLst>
      <p:tags r:id="rId1"/>
    </p:custData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標題 1"/>
          <p:cNvSpPr>
            <a:spLocks noGrp="1"/>
          </p:cNvSpPr>
          <p:nvPr>
            <p:ph type="title"/>
            <p:custDataLst>
              <p:tags r:id="rId2"/>
            </p:custDataLst>
          </p:nvPr>
        </p:nvSpPr>
        <p:spPr/>
        <p:txBody>
          <a:bodyPr/>
          <a:lstStyle/>
          <a:p>
            <a:r>
              <a:rPr lang="zh-TW" altLang="en-US" smtClean="0"/>
              <a:t>亞馬遜雲端網路服務（</a:t>
            </a:r>
            <a:r>
              <a:rPr lang="en-US" altLang="zh-TW" smtClean="0"/>
              <a:t>AWS</a:t>
            </a:r>
            <a:r>
              <a:rPr lang="zh-TW" altLang="en-US" smtClean="0"/>
              <a:t>）</a:t>
            </a:r>
          </a:p>
        </p:txBody>
      </p:sp>
      <p:sp>
        <p:nvSpPr>
          <p:cNvPr id="82946" name="內容版面配置區 2"/>
          <p:cNvSpPr>
            <a:spLocks noGrp="1"/>
          </p:cNvSpPr>
          <p:nvPr>
            <p:ph idx="1"/>
            <p:custDataLst>
              <p:tags r:id="rId3"/>
            </p:custDataLst>
          </p:nvPr>
        </p:nvSpPr>
        <p:spPr>
          <a:xfrm>
            <a:off x="301625" y="1527175"/>
            <a:ext cx="8504238" cy="687388"/>
          </a:xfrm>
        </p:spPr>
        <p:txBody>
          <a:bodyPr/>
          <a:lstStyle/>
          <a:p>
            <a:r>
              <a:rPr lang="zh-TW" altLang="en-US" smtClean="0"/>
              <a:t>依使用時數計費</a:t>
            </a:r>
          </a:p>
        </p:txBody>
      </p:sp>
      <p:pic>
        <p:nvPicPr>
          <p:cNvPr id="82947" name="Picture 8"/>
          <p:cNvPicPr>
            <a:picLocks noChangeArrowheads="1"/>
          </p:cNvPicPr>
          <p:nvPr>
            <p:custDataLst>
              <p:tags r:id="rId4"/>
            </p:custDataLst>
          </p:nvPr>
        </p:nvPicPr>
        <p:blipFill>
          <a:blip r:embed="rId8" cstate="print"/>
          <a:srcRect/>
          <a:stretch>
            <a:fillRect/>
          </a:stretch>
        </p:blipFill>
        <p:spPr bwMode="auto">
          <a:xfrm>
            <a:off x="714375" y="2071688"/>
            <a:ext cx="7886700" cy="2871787"/>
          </a:xfrm>
          <a:prstGeom prst="rect">
            <a:avLst/>
          </a:prstGeom>
          <a:noFill/>
          <a:ln w="9525">
            <a:noFill/>
            <a:miter lim="800000"/>
            <a:headEnd/>
            <a:tailEnd/>
          </a:ln>
        </p:spPr>
      </p:pic>
      <p:pic>
        <p:nvPicPr>
          <p:cNvPr id="82948" name="Picture 8"/>
          <p:cNvPicPr>
            <a:picLocks noChangeAspect="1"/>
          </p:cNvPicPr>
          <p:nvPr>
            <p:custDataLst>
              <p:tags r:id="rId5"/>
            </p:custDataLst>
          </p:nvPr>
        </p:nvPicPr>
        <p:blipFill>
          <a:blip r:embed="rId9" cstate="print"/>
          <a:srcRect/>
          <a:stretch>
            <a:fillRect/>
          </a:stretch>
        </p:blipFill>
        <p:spPr bwMode="auto">
          <a:xfrm>
            <a:off x="3157538" y="4429125"/>
            <a:ext cx="5486400" cy="2151063"/>
          </a:xfrm>
          <a:prstGeom prst="rect">
            <a:avLst/>
          </a:prstGeom>
          <a:noFill/>
          <a:ln w="9525">
            <a:noFill/>
            <a:miter lim="800000"/>
            <a:headEnd/>
            <a:tailEnd/>
          </a:ln>
        </p:spPr>
      </p:pic>
      <p:sp>
        <p:nvSpPr>
          <p:cNvPr id="82949" name="內容版面配置區 2"/>
          <p:cNvSpPr txBox="1">
            <a:spLocks/>
          </p:cNvSpPr>
          <p:nvPr>
            <p:custDataLst>
              <p:tags r:id="rId6"/>
            </p:custDataLst>
          </p:nvPr>
        </p:nvSpPr>
        <p:spPr bwMode="auto">
          <a:xfrm>
            <a:off x="454025" y="5072063"/>
            <a:ext cx="2760663" cy="687387"/>
          </a:xfrm>
          <a:prstGeom prst="rect">
            <a:avLst/>
          </a:prstGeom>
          <a:noFill/>
          <a:ln w="9525">
            <a:noFill/>
            <a:miter lim="800000"/>
            <a:headEnd/>
            <a:tailEnd/>
          </a:ln>
        </p:spPr>
        <p:txBody>
          <a:bodyPr/>
          <a:lstStyle/>
          <a:p>
            <a:pPr marL="273050" indent="-273050" eaLnBrk="0" hangingPunct="0">
              <a:spcBef>
                <a:spcPct val="20000"/>
              </a:spcBef>
              <a:buClr>
                <a:schemeClr val="accent1"/>
              </a:buClr>
              <a:buSzPct val="85000"/>
              <a:buFont typeface="Wingdings 2" pitchFamily="18" charset="2"/>
              <a:buChar char=""/>
            </a:pPr>
            <a:r>
              <a:rPr lang="zh-TW" altLang="en-US" sz="2800"/>
              <a:t>內部運作模式</a:t>
            </a:r>
          </a:p>
        </p:txBody>
      </p:sp>
      <p:sp>
        <p:nvSpPr>
          <p:cNvPr id="7" name="投影片編號版面配置區 6"/>
          <p:cNvSpPr>
            <a:spLocks noGrp="1"/>
          </p:cNvSpPr>
          <p:nvPr>
            <p:ph type="sldNum" sz="quarter" idx="12"/>
          </p:nvPr>
        </p:nvSpPr>
        <p:spPr/>
        <p:txBody>
          <a:bodyPr/>
          <a:lstStyle/>
          <a:p>
            <a:pPr>
              <a:defRPr/>
            </a:pPr>
            <a:fld id="{3CB9D5A4-A9DD-4C23-A5E6-1C67DC0A0C5F}" type="slidenum">
              <a:rPr lang="zh-TW" altLang="en-US" smtClean="0"/>
              <a:pPr>
                <a:defRPr/>
              </a:pPr>
              <a:t>36</a:t>
            </a:fld>
            <a:endParaRPr lang="zh-TW" altLang="en-US"/>
          </a:p>
        </p:txBody>
      </p:sp>
    </p:spTree>
    <p:custDataLst>
      <p:tags r:id="rId1"/>
    </p:custData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標題 1"/>
          <p:cNvSpPr>
            <a:spLocks noGrp="1"/>
          </p:cNvSpPr>
          <p:nvPr>
            <p:ph type="title"/>
            <p:custDataLst>
              <p:tags r:id="rId2"/>
            </p:custDataLst>
          </p:nvPr>
        </p:nvSpPr>
        <p:spPr/>
        <p:txBody>
          <a:bodyPr/>
          <a:lstStyle/>
          <a:p>
            <a:r>
              <a:rPr lang="zh-TW" altLang="en-US" smtClean="0"/>
              <a:t>亞馬遜雲端網路服務（</a:t>
            </a:r>
            <a:r>
              <a:rPr lang="en-US" altLang="zh-TW" smtClean="0"/>
              <a:t>AWS</a:t>
            </a:r>
            <a:r>
              <a:rPr lang="zh-TW" altLang="en-US" smtClean="0"/>
              <a:t>）</a:t>
            </a:r>
          </a:p>
        </p:txBody>
      </p:sp>
      <p:sp>
        <p:nvSpPr>
          <p:cNvPr id="4" name="AutoShape 2"/>
          <p:cNvSpPr>
            <a:spLocks noChangeArrowheads="1"/>
          </p:cNvSpPr>
          <p:nvPr>
            <p:custDataLst>
              <p:tags r:id="rId3"/>
            </p:custDataLst>
          </p:nvPr>
        </p:nvSpPr>
        <p:spPr bwMode="auto">
          <a:xfrm>
            <a:off x="146050" y="5254625"/>
            <a:ext cx="4325938" cy="855663"/>
          </a:xfrm>
          <a:prstGeom prst="roundRect">
            <a:avLst>
              <a:gd name="adj" fmla="val 13917"/>
            </a:avLst>
          </a:prstGeom>
          <a:solidFill>
            <a:srgbClr val="FFCCFF">
              <a:alpha val="50000"/>
            </a:srgbClr>
          </a:solidFill>
          <a:ln w="9525">
            <a:noFill/>
            <a:round/>
            <a:headEnd/>
            <a:tailEnd/>
          </a:ln>
          <a:effectLst>
            <a:outerShdw dist="50912" dir="2700000" algn="ctr" rotWithShape="0">
              <a:srgbClr val="C0C0C0">
                <a:alpha val="50027"/>
              </a:srgbClr>
            </a:outerShdw>
          </a:effectLst>
        </p:spPr>
        <p:txBody>
          <a:bodyPr wrap="none" lIns="80991" tIns="40496" rIns="80991" bIns="40496" anchor="ctr"/>
          <a:lstStyle/>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GB" sz="2500" b="1" dirty="0">
                <a:latin typeface="+mn-ea"/>
                <a:ea typeface="+mn-ea"/>
              </a:rPr>
              <a:t>Storage</a:t>
            </a:r>
          </a:p>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US" sz="2000" b="1" dirty="0">
                <a:latin typeface="+mn-ea"/>
                <a:ea typeface="+mn-ea"/>
              </a:rPr>
              <a:t>S3, Elastic Block Storage (EBS)</a:t>
            </a:r>
          </a:p>
        </p:txBody>
      </p:sp>
      <p:sp>
        <p:nvSpPr>
          <p:cNvPr id="5" name="AutoShape 3"/>
          <p:cNvSpPr>
            <a:spLocks noChangeArrowheads="1"/>
          </p:cNvSpPr>
          <p:nvPr>
            <p:custDataLst>
              <p:tags r:id="rId4"/>
            </p:custDataLst>
          </p:nvPr>
        </p:nvSpPr>
        <p:spPr bwMode="auto">
          <a:xfrm>
            <a:off x="146050" y="4294188"/>
            <a:ext cx="4325938" cy="857250"/>
          </a:xfrm>
          <a:prstGeom prst="roundRect">
            <a:avLst>
              <a:gd name="adj" fmla="val 13917"/>
            </a:avLst>
          </a:prstGeom>
          <a:solidFill>
            <a:srgbClr val="FFCC99">
              <a:alpha val="50000"/>
            </a:srgbClr>
          </a:solidFill>
          <a:ln w="9525">
            <a:noFill/>
            <a:round/>
            <a:headEnd/>
            <a:tailEnd/>
          </a:ln>
          <a:effectLst>
            <a:outerShdw dist="50912" dir="2700000" algn="ctr" rotWithShape="0">
              <a:srgbClr val="C0C0C0">
                <a:alpha val="50027"/>
              </a:srgbClr>
            </a:outerShdw>
          </a:effectLst>
        </p:spPr>
        <p:txBody>
          <a:bodyPr wrap="none" lIns="80991" tIns="40496" rIns="80991" bIns="40496" anchor="ctr"/>
          <a:lstStyle/>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GB" sz="2500" b="1" dirty="0">
                <a:latin typeface="+mn-ea"/>
                <a:ea typeface="+mn-ea"/>
              </a:rPr>
              <a:t>Network</a:t>
            </a:r>
          </a:p>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US" sz="2000" b="1" dirty="0">
                <a:latin typeface="+mn-ea"/>
                <a:ea typeface="+mn-ea"/>
              </a:rPr>
              <a:t>VPC, Elastic Load Balance</a:t>
            </a:r>
          </a:p>
        </p:txBody>
      </p:sp>
      <p:sp>
        <p:nvSpPr>
          <p:cNvPr id="6" name="AutoShape 4"/>
          <p:cNvSpPr>
            <a:spLocks noChangeArrowheads="1"/>
          </p:cNvSpPr>
          <p:nvPr>
            <p:custDataLst>
              <p:tags r:id="rId5"/>
            </p:custDataLst>
          </p:nvPr>
        </p:nvSpPr>
        <p:spPr bwMode="auto">
          <a:xfrm>
            <a:off x="146050" y="3300413"/>
            <a:ext cx="4325938" cy="857250"/>
          </a:xfrm>
          <a:prstGeom prst="roundRect">
            <a:avLst>
              <a:gd name="adj" fmla="val 13917"/>
            </a:avLst>
          </a:prstGeom>
          <a:solidFill>
            <a:srgbClr val="FFFF66">
              <a:alpha val="50000"/>
            </a:srgbClr>
          </a:solidFill>
          <a:ln w="9525">
            <a:noFill/>
            <a:round/>
            <a:headEnd/>
            <a:tailEnd/>
          </a:ln>
          <a:effectLst>
            <a:outerShdw dist="50912" dir="2700000" algn="ctr" rotWithShape="0">
              <a:srgbClr val="C0C0C0">
                <a:alpha val="50027"/>
              </a:srgbClr>
            </a:outerShdw>
          </a:effectLst>
        </p:spPr>
        <p:txBody>
          <a:bodyPr wrap="none" lIns="113387" tIns="72892" rIns="113387" bIns="72892" anchor="ctr"/>
          <a:lstStyle/>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GB" sz="2500" b="1" dirty="0">
                <a:latin typeface="+mn-ea"/>
                <a:ea typeface="+mn-ea"/>
              </a:rPr>
              <a:t>Compute</a:t>
            </a:r>
          </a:p>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US" sz="2000" b="1" dirty="0">
                <a:latin typeface="+mn-ea"/>
                <a:ea typeface="+mn-ea"/>
              </a:rPr>
              <a:t>EC2, Elastic </a:t>
            </a:r>
            <a:r>
              <a:rPr lang="en-US" sz="2000" b="1" dirty="0" err="1">
                <a:latin typeface="+mn-ea"/>
                <a:ea typeface="+mn-ea"/>
              </a:rPr>
              <a:t>MapReduce</a:t>
            </a:r>
            <a:r>
              <a:rPr lang="en-US" sz="2000" b="1" dirty="0">
                <a:latin typeface="+mn-ea"/>
                <a:ea typeface="+mn-ea"/>
              </a:rPr>
              <a:t> (EMR)</a:t>
            </a:r>
          </a:p>
        </p:txBody>
      </p:sp>
      <p:sp>
        <p:nvSpPr>
          <p:cNvPr id="7" name="AutoShape 5"/>
          <p:cNvSpPr>
            <a:spLocks noChangeArrowheads="1"/>
          </p:cNvSpPr>
          <p:nvPr>
            <p:custDataLst>
              <p:tags r:id="rId6"/>
            </p:custDataLst>
          </p:nvPr>
        </p:nvSpPr>
        <p:spPr bwMode="auto">
          <a:xfrm>
            <a:off x="146050" y="2309813"/>
            <a:ext cx="4325938" cy="857250"/>
          </a:xfrm>
          <a:prstGeom prst="roundRect">
            <a:avLst>
              <a:gd name="adj" fmla="val 13917"/>
            </a:avLst>
          </a:prstGeom>
          <a:solidFill>
            <a:srgbClr val="E6FF00">
              <a:alpha val="50000"/>
            </a:srgbClr>
          </a:solidFill>
          <a:ln w="9525">
            <a:noFill/>
            <a:round/>
            <a:headEnd/>
            <a:tailEnd/>
          </a:ln>
          <a:effectLst>
            <a:outerShdw dist="50912" dir="2700000" algn="ctr" rotWithShape="0">
              <a:srgbClr val="C0C0C0">
                <a:alpha val="50027"/>
              </a:srgbClr>
            </a:outerShdw>
          </a:effectLst>
        </p:spPr>
        <p:txBody>
          <a:bodyPr wrap="none" lIns="80991" tIns="40496" rIns="80991" bIns="40496" anchor="ctr"/>
          <a:lstStyle/>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GB" sz="2500" b="1" dirty="0">
                <a:latin typeface="+mn-ea"/>
                <a:ea typeface="+mn-ea"/>
              </a:rPr>
              <a:t>Database</a:t>
            </a:r>
          </a:p>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US" sz="2000" b="1" dirty="0" err="1">
                <a:latin typeface="+mn-ea"/>
                <a:ea typeface="+mn-ea"/>
              </a:rPr>
              <a:t>SimpleDB</a:t>
            </a:r>
            <a:r>
              <a:rPr lang="en-US" sz="2000" b="1" dirty="0">
                <a:latin typeface="+mn-ea"/>
                <a:ea typeface="+mn-ea"/>
              </a:rPr>
              <a:t>, Rational DB Service</a:t>
            </a:r>
          </a:p>
        </p:txBody>
      </p:sp>
      <p:sp>
        <p:nvSpPr>
          <p:cNvPr id="8" name="AutoShape 6"/>
          <p:cNvSpPr>
            <a:spLocks noChangeArrowheads="1"/>
          </p:cNvSpPr>
          <p:nvPr>
            <p:custDataLst>
              <p:tags r:id="rId7"/>
            </p:custDataLst>
          </p:nvPr>
        </p:nvSpPr>
        <p:spPr bwMode="auto">
          <a:xfrm>
            <a:off x="146050" y="1319213"/>
            <a:ext cx="4325938" cy="855662"/>
          </a:xfrm>
          <a:prstGeom prst="roundRect">
            <a:avLst>
              <a:gd name="adj" fmla="val 13917"/>
            </a:avLst>
          </a:prstGeom>
          <a:solidFill>
            <a:srgbClr val="99CCFF">
              <a:alpha val="50000"/>
            </a:srgbClr>
          </a:solidFill>
          <a:ln w="9525">
            <a:noFill/>
            <a:round/>
            <a:headEnd/>
            <a:tailEnd/>
          </a:ln>
          <a:effectLst>
            <a:outerShdw dist="50912" dir="2700000" algn="ctr" rotWithShape="0">
              <a:srgbClr val="C0C0C0">
                <a:alpha val="50027"/>
              </a:srgbClr>
            </a:outerShdw>
          </a:effectLst>
        </p:spPr>
        <p:txBody>
          <a:bodyPr wrap="none" lIns="80991" tIns="40496" rIns="80991" bIns="40496" anchor="ctr"/>
          <a:lstStyle/>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GB" sz="2500" b="1" dirty="0">
                <a:latin typeface="+mn-ea"/>
                <a:ea typeface="+mn-ea"/>
              </a:rPr>
              <a:t>E-Commerce</a:t>
            </a:r>
          </a:p>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US" sz="2000" b="1" dirty="0">
                <a:latin typeface="+mn-ea"/>
                <a:ea typeface="+mn-ea"/>
              </a:rPr>
              <a:t>Fulfillment Web Service (FWS)</a:t>
            </a:r>
          </a:p>
        </p:txBody>
      </p:sp>
      <p:sp>
        <p:nvSpPr>
          <p:cNvPr id="9" name="AutoShape 7"/>
          <p:cNvSpPr>
            <a:spLocks noChangeArrowheads="1"/>
          </p:cNvSpPr>
          <p:nvPr>
            <p:custDataLst>
              <p:tags r:id="rId8"/>
            </p:custDataLst>
          </p:nvPr>
        </p:nvSpPr>
        <p:spPr bwMode="auto">
          <a:xfrm>
            <a:off x="4683125" y="1319213"/>
            <a:ext cx="4324350" cy="855662"/>
          </a:xfrm>
          <a:prstGeom prst="roundRect">
            <a:avLst>
              <a:gd name="adj" fmla="val 13917"/>
            </a:avLst>
          </a:prstGeom>
          <a:solidFill>
            <a:srgbClr val="FFCCFF">
              <a:alpha val="50000"/>
            </a:srgbClr>
          </a:solidFill>
          <a:ln w="9525">
            <a:noFill/>
            <a:round/>
            <a:headEnd/>
            <a:tailEnd/>
          </a:ln>
          <a:effectLst>
            <a:outerShdw dist="50912" dir="2700000" algn="ctr" rotWithShape="0">
              <a:srgbClr val="C0C0C0">
                <a:alpha val="50027"/>
              </a:srgbClr>
            </a:outerShdw>
          </a:effectLst>
        </p:spPr>
        <p:txBody>
          <a:bodyPr wrap="none" lIns="80991" tIns="40496" rIns="80991" bIns="40496" anchor="ctr"/>
          <a:lstStyle/>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GB" sz="2500" b="1" dirty="0">
                <a:latin typeface="+mn-ea"/>
                <a:ea typeface="+mn-ea"/>
              </a:rPr>
              <a:t>Support</a:t>
            </a:r>
          </a:p>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US" sz="2000" b="1" dirty="0">
                <a:latin typeface="+mn-ea"/>
                <a:ea typeface="+mn-ea"/>
              </a:rPr>
              <a:t>AWS Premium Support</a:t>
            </a:r>
          </a:p>
        </p:txBody>
      </p:sp>
      <p:sp>
        <p:nvSpPr>
          <p:cNvPr id="10" name="AutoShape 8"/>
          <p:cNvSpPr>
            <a:spLocks noChangeArrowheads="1"/>
          </p:cNvSpPr>
          <p:nvPr>
            <p:custDataLst>
              <p:tags r:id="rId9"/>
            </p:custDataLst>
          </p:nvPr>
        </p:nvSpPr>
        <p:spPr bwMode="auto">
          <a:xfrm>
            <a:off x="4683125" y="2309813"/>
            <a:ext cx="4324350" cy="857250"/>
          </a:xfrm>
          <a:prstGeom prst="roundRect">
            <a:avLst>
              <a:gd name="adj" fmla="val 13917"/>
            </a:avLst>
          </a:prstGeom>
          <a:solidFill>
            <a:srgbClr val="FFCC99">
              <a:alpha val="50000"/>
            </a:srgbClr>
          </a:solidFill>
          <a:ln w="9525">
            <a:noFill/>
            <a:round/>
            <a:headEnd/>
            <a:tailEnd/>
          </a:ln>
          <a:effectLst>
            <a:outerShdw dist="50912" dir="2700000" algn="ctr" rotWithShape="0">
              <a:srgbClr val="C0C0C0">
                <a:alpha val="50027"/>
              </a:srgbClr>
            </a:outerShdw>
          </a:effectLst>
        </p:spPr>
        <p:txBody>
          <a:bodyPr wrap="none" lIns="80991" tIns="40496" rIns="80991" bIns="40496" anchor="ctr"/>
          <a:lstStyle/>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GB" sz="2500" b="1" dirty="0">
                <a:latin typeface="+mn-ea"/>
                <a:ea typeface="+mn-ea"/>
              </a:rPr>
              <a:t>Payment / Billing</a:t>
            </a:r>
          </a:p>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US" sz="2000" b="1" dirty="0">
                <a:latin typeface="+mn-ea"/>
                <a:ea typeface="+mn-ea"/>
              </a:rPr>
              <a:t>Amazon </a:t>
            </a:r>
            <a:r>
              <a:rPr lang="en-US" sz="2000" b="1" dirty="0" err="1">
                <a:latin typeface="+mn-ea"/>
                <a:ea typeface="+mn-ea"/>
              </a:rPr>
              <a:t>DevPay</a:t>
            </a:r>
            <a:endParaRPr lang="en-US" sz="2000" b="1" dirty="0">
              <a:latin typeface="+mn-ea"/>
              <a:ea typeface="+mn-ea"/>
            </a:endParaRPr>
          </a:p>
        </p:txBody>
      </p:sp>
      <p:sp>
        <p:nvSpPr>
          <p:cNvPr id="11" name="AutoShape 9"/>
          <p:cNvSpPr>
            <a:spLocks noChangeArrowheads="1"/>
          </p:cNvSpPr>
          <p:nvPr>
            <p:custDataLst>
              <p:tags r:id="rId10"/>
            </p:custDataLst>
          </p:nvPr>
        </p:nvSpPr>
        <p:spPr bwMode="auto">
          <a:xfrm>
            <a:off x="4683125" y="3302000"/>
            <a:ext cx="4324350" cy="857250"/>
          </a:xfrm>
          <a:prstGeom prst="roundRect">
            <a:avLst>
              <a:gd name="adj" fmla="val 13917"/>
            </a:avLst>
          </a:prstGeom>
          <a:solidFill>
            <a:srgbClr val="FFFF66">
              <a:alpha val="50000"/>
            </a:srgbClr>
          </a:solidFill>
          <a:ln w="9525">
            <a:noFill/>
            <a:round/>
            <a:headEnd/>
            <a:tailEnd/>
          </a:ln>
          <a:effectLst>
            <a:outerShdw dist="50912" dir="2700000" algn="ctr" rotWithShape="0">
              <a:srgbClr val="C0C0C0">
                <a:alpha val="50027"/>
              </a:srgbClr>
            </a:outerShdw>
          </a:effectLst>
        </p:spPr>
        <p:txBody>
          <a:bodyPr wrap="none" lIns="113387" tIns="72892" rIns="113387" bIns="72892" anchor="ctr"/>
          <a:lstStyle/>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GB" sz="2500" b="1" dirty="0">
                <a:latin typeface="+mn-ea"/>
                <a:ea typeface="+mn-ea"/>
              </a:rPr>
              <a:t>Messaging</a:t>
            </a:r>
          </a:p>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US" sz="2000" b="1" dirty="0">
                <a:latin typeface="+mn-ea"/>
                <a:ea typeface="+mn-ea"/>
              </a:rPr>
              <a:t>Simple Queue / Notification Service</a:t>
            </a:r>
          </a:p>
        </p:txBody>
      </p:sp>
      <p:sp>
        <p:nvSpPr>
          <p:cNvPr id="12" name="AutoShape 10"/>
          <p:cNvSpPr>
            <a:spLocks noChangeArrowheads="1"/>
          </p:cNvSpPr>
          <p:nvPr>
            <p:custDataLst>
              <p:tags r:id="rId11"/>
            </p:custDataLst>
          </p:nvPr>
        </p:nvSpPr>
        <p:spPr bwMode="auto">
          <a:xfrm>
            <a:off x="4683125" y="4295775"/>
            <a:ext cx="4324350" cy="857250"/>
          </a:xfrm>
          <a:prstGeom prst="roundRect">
            <a:avLst>
              <a:gd name="adj" fmla="val 13917"/>
            </a:avLst>
          </a:prstGeom>
          <a:solidFill>
            <a:srgbClr val="E6FF00">
              <a:alpha val="50000"/>
            </a:srgbClr>
          </a:solidFill>
          <a:ln w="9525">
            <a:noFill/>
            <a:round/>
            <a:headEnd/>
            <a:tailEnd/>
          </a:ln>
          <a:effectLst>
            <a:outerShdw dist="50912" dir="2700000" algn="ctr" rotWithShape="0">
              <a:srgbClr val="C0C0C0">
                <a:alpha val="50027"/>
              </a:srgbClr>
            </a:outerShdw>
          </a:effectLst>
        </p:spPr>
        <p:txBody>
          <a:bodyPr wrap="none" lIns="80991" tIns="40496" rIns="80991" bIns="40496" anchor="ctr"/>
          <a:lstStyle/>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GB" sz="2500" b="1" dirty="0">
                <a:latin typeface="+mn-ea"/>
                <a:ea typeface="+mn-ea"/>
              </a:rPr>
              <a:t>Web Traffic</a:t>
            </a:r>
          </a:p>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US" sz="2000" b="1" dirty="0" err="1">
                <a:latin typeface="+mn-ea"/>
                <a:ea typeface="+mn-ea"/>
              </a:rPr>
              <a:t>Alexa</a:t>
            </a:r>
            <a:r>
              <a:rPr lang="en-US" sz="2000" b="1" dirty="0">
                <a:latin typeface="+mn-ea"/>
                <a:ea typeface="+mn-ea"/>
              </a:rPr>
              <a:t> Web Info / Top Sites</a:t>
            </a:r>
          </a:p>
        </p:txBody>
      </p:sp>
      <p:sp>
        <p:nvSpPr>
          <p:cNvPr id="13" name="AutoShape 11"/>
          <p:cNvSpPr>
            <a:spLocks noChangeArrowheads="1"/>
          </p:cNvSpPr>
          <p:nvPr>
            <p:custDataLst>
              <p:tags r:id="rId12"/>
            </p:custDataLst>
          </p:nvPr>
        </p:nvSpPr>
        <p:spPr bwMode="auto">
          <a:xfrm>
            <a:off x="4683125" y="5254625"/>
            <a:ext cx="4324350" cy="855663"/>
          </a:xfrm>
          <a:prstGeom prst="roundRect">
            <a:avLst>
              <a:gd name="adj" fmla="val 13917"/>
            </a:avLst>
          </a:prstGeom>
          <a:solidFill>
            <a:srgbClr val="99CCFF">
              <a:alpha val="50000"/>
            </a:srgbClr>
          </a:solidFill>
          <a:ln w="9525">
            <a:noFill/>
            <a:round/>
            <a:headEnd/>
            <a:tailEnd/>
          </a:ln>
          <a:effectLst>
            <a:outerShdw dist="50912" dir="2700000" algn="ctr" rotWithShape="0">
              <a:srgbClr val="C0C0C0">
                <a:alpha val="50027"/>
              </a:srgbClr>
            </a:outerShdw>
          </a:effectLst>
        </p:spPr>
        <p:txBody>
          <a:bodyPr wrap="none" lIns="80991" tIns="40496" rIns="80991" bIns="40496" anchor="ctr"/>
          <a:lstStyle/>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GB" sz="2500" b="1" dirty="0">
                <a:latin typeface="+mn-ea"/>
                <a:ea typeface="+mn-ea"/>
              </a:rPr>
              <a:t>Content Delivery</a:t>
            </a:r>
          </a:p>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US" sz="2000" b="1" dirty="0">
                <a:latin typeface="+mn-ea"/>
                <a:ea typeface="+mn-ea"/>
              </a:rPr>
              <a:t>Amazon </a:t>
            </a:r>
            <a:r>
              <a:rPr lang="en-US" sz="2000" b="1" dirty="0" err="1">
                <a:latin typeface="+mn-ea"/>
                <a:ea typeface="+mn-ea"/>
              </a:rPr>
              <a:t>CloudFront</a:t>
            </a:r>
            <a:endParaRPr lang="en-US" sz="2000" b="1" dirty="0">
              <a:latin typeface="+mn-ea"/>
              <a:ea typeface="+mn-ea"/>
            </a:endParaRPr>
          </a:p>
        </p:txBody>
      </p:sp>
      <p:sp>
        <p:nvSpPr>
          <p:cNvPr id="14" name="Line 12"/>
          <p:cNvSpPr>
            <a:spLocks noChangeShapeType="1"/>
          </p:cNvSpPr>
          <p:nvPr>
            <p:custDataLst>
              <p:tags r:id="rId13"/>
            </p:custDataLst>
          </p:nvPr>
        </p:nvSpPr>
        <p:spPr bwMode="auto">
          <a:xfrm>
            <a:off x="4572000" y="1235075"/>
            <a:ext cx="1588" cy="5507038"/>
          </a:xfrm>
          <a:prstGeom prst="line">
            <a:avLst/>
          </a:prstGeom>
          <a:noFill/>
          <a:ln w="9525">
            <a:solidFill>
              <a:srgbClr val="000000"/>
            </a:solidFill>
            <a:round/>
            <a:headEnd/>
            <a:tailEnd/>
          </a:ln>
          <a:effectLst/>
        </p:spPr>
        <p:txBody>
          <a:bodyPr lIns="82287" tIns="41143" rIns="82287" bIns="41143"/>
          <a:lstStyle/>
          <a:p>
            <a:pPr>
              <a:defRPr/>
            </a:pPr>
            <a:endParaRPr lang="zh-TW" altLang="en-US">
              <a:latin typeface="+mn-ea"/>
              <a:ea typeface="+mn-ea"/>
            </a:endParaRPr>
          </a:p>
        </p:txBody>
      </p:sp>
      <p:sp>
        <p:nvSpPr>
          <p:cNvPr id="15" name="Text Box 13"/>
          <p:cNvSpPr txBox="1">
            <a:spLocks noChangeArrowheads="1"/>
          </p:cNvSpPr>
          <p:nvPr>
            <p:custDataLst>
              <p:tags r:id="rId14"/>
            </p:custDataLst>
          </p:nvPr>
        </p:nvSpPr>
        <p:spPr bwMode="auto">
          <a:xfrm>
            <a:off x="649288" y="6316663"/>
            <a:ext cx="3240087" cy="409575"/>
          </a:xfrm>
          <a:prstGeom prst="rect">
            <a:avLst/>
          </a:prstGeom>
          <a:noFill/>
          <a:ln w="9525">
            <a:noFill/>
            <a:round/>
            <a:headEnd/>
            <a:tailEnd/>
          </a:ln>
          <a:effectLst/>
        </p:spPr>
        <p:txBody>
          <a:bodyPr lIns="80991" tIns="40496" rIns="80991" bIns="40496"/>
          <a:lstStyle/>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zh-TW" dirty="0">
                <a:latin typeface="+mn-ea"/>
                <a:ea typeface="+mn-ea"/>
              </a:rPr>
              <a:t>外顯的基本服務</a:t>
            </a:r>
          </a:p>
        </p:txBody>
      </p:sp>
      <p:sp>
        <p:nvSpPr>
          <p:cNvPr id="16" name="Text Box 14"/>
          <p:cNvSpPr txBox="1">
            <a:spLocks noChangeArrowheads="1"/>
          </p:cNvSpPr>
          <p:nvPr>
            <p:custDataLst>
              <p:tags r:id="rId15"/>
            </p:custDataLst>
          </p:nvPr>
        </p:nvSpPr>
        <p:spPr bwMode="auto">
          <a:xfrm>
            <a:off x="5249863" y="6316663"/>
            <a:ext cx="3241675" cy="409575"/>
          </a:xfrm>
          <a:prstGeom prst="rect">
            <a:avLst/>
          </a:prstGeom>
          <a:noFill/>
          <a:ln w="9525">
            <a:noFill/>
            <a:round/>
            <a:headEnd/>
            <a:tailEnd/>
          </a:ln>
          <a:effectLst/>
        </p:spPr>
        <p:txBody>
          <a:bodyPr lIns="80991" tIns="40496" rIns="80991" bIns="40496"/>
          <a:lstStyle/>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zh-TW" dirty="0">
                <a:latin typeface="+mn-ea"/>
                <a:ea typeface="+mn-ea"/>
              </a:rPr>
              <a:t>內隱的流程細節</a:t>
            </a:r>
          </a:p>
        </p:txBody>
      </p:sp>
      <p:sp>
        <p:nvSpPr>
          <p:cNvPr id="17" name="投影片編號版面配置區 16"/>
          <p:cNvSpPr>
            <a:spLocks noGrp="1"/>
          </p:cNvSpPr>
          <p:nvPr>
            <p:ph type="sldNum" sz="quarter" idx="12"/>
          </p:nvPr>
        </p:nvSpPr>
        <p:spPr/>
        <p:txBody>
          <a:bodyPr/>
          <a:lstStyle/>
          <a:p>
            <a:pPr>
              <a:defRPr/>
            </a:pPr>
            <a:fld id="{3CB9D5A4-A9DD-4C23-A5E6-1C67DC0A0C5F}" type="slidenum">
              <a:rPr lang="zh-TW" altLang="en-US" smtClean="0"/>
              <a:pPr>
                <a:defRPr/>
              </a:pPr>
              <a:t>37</a:t>
            </a:fld>
            <a:endParaRPr lang="zh-TW" altLang="en-US"/>
          </a:p>
        </p:txBody>
      </p:sp>
    </p:spTree>
    <p:custDataLst>
      <p:tags r:id="rId1"/>
    </p:custData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標題 1"/>
          <p:cNvSpPr>
            <a:spLocks noGrp="1"/>
          </p:cNvSpPr>
          <p:nvPr>
            <p:ph type="title"/>
            <p:custDataLst>
              <p:tags r:id="rId2"/>
            </p:custDataLst>
          </p:nvPr>
        </p:nvSpPr>
        <p:spPr/>
        <p:txBody>
          <a:bodyPr/>
          <a:lstStyle/>
          <a:p>
            <a:r>
              <a:rPr lang="zh-TW" altLang="en-US" b="1" dirty="0" smtClean="0">
                <a:solidFill>
                  <a:srgbClr val="C00000"/>
                </a:solidFill>
              </a:rPr>
              <a:t>平台即服務</a:t>
            </a:r>
          </a:p>
        </p:txBody>
      </p:sp>
      <p:sp>
        <p:nvSpPr>
          <p:cNvPr id="5" name="Content Placeholder 2"/>
          <p:cNvSpPr>
            <a:spLocks noGrp="1"/>
          </p:cNvSpPr>
          <p:nvPr>
            <p:ph idx="1"/>
            <p:custDataLst>
              <p:tags r:id="rId3"/>
            </p:custDataLst>
          </p:nvPr>
        </p:nvSpPr>
        <p:spPr>
          <a:xfrm>
            <a:off x="2643188" y="1511300"/>
            <a:ext cx="5715000" cy="4846638"/>
          </a:xfrm>
        </p:spPr>
        <p:txBody>
          <a:bodyPr>
            <a:normAutofit fontScale="85000" lnSpcReduction="10000"/>
          </a:bodyPr>
          <a:lstStyle/>
          <a:p>
            <a:pPr eaLnBrk="1" hangingPunct="1">
              <a:defRPr/>
            </a:pPr>
            <a:r>
              <a:rPr lang="zh-TW" altLang="en-US" dirty="0" smtClean="0"/>
              <a:t>傳統上，主機之外還需要建構系統與其它核心軟體，才能做為平台以供應用軟體開發及運作其上；</a:t>
            </a:r>
            <a:endParaRPr lang="en-US" altLang="zh-TW" dirty="0" smtClean="0"/>
          </a:p>
          <a:p>
            <a:pPr eaLnBrk="1" hangingPunct="1">
              <a:defRPr/>
            </a:pPr>
            <a:r>
              <a:rPr lang="zh-TW" altLang="en-US" dirty="0" smtClean="0"/>
              <a:t>將軟體</a:t>
            </a:r>
            <a:r>
              <a:rPr lang="zh-TW" altLang="en-IE" dirty="0" smtClean="0"/>
              <a:t>平台</a:t>
            </a:r>
            <a:r>
              <a:rPr lang="zh-TW" altLang="en-US" dirty="0" smtClean="0"/>
              <a:t>當作服務，</a:t>
            </a:r>
            <a:r>
              <a:rPr lang="zh-TW" altLang="en-IE" dirty="0" smtClean="0"/>
              <a:t>提供給</a:t>
            </a:r>
            <a:r>
              <a:rPr lang="zh-TW" altLang="en-US" dirty="0" smtClean="0"/>
              <a:t>開發及系統管理員使用，對於用戶而言，則可以省下許多建置及擁有的成本與負擔 </a:t>
            </a:r>
            <a:endParaRPr lang="zh-TW" altLang="en-IE" dirty="0" smtClean="0"/>
          </a:p>
          <a:p>
            <a:pPr lvl="1" eaLnBrk="1" hangingPunct="1">
              <a:buFont typeface="Wingdings" charset="2"/>
              <a:buChar char=""/>
              <a:defRPr/>
            </a:pPr>
            <a:r>
              <a:rPr lang="en-US" altLang="zh-TW" dirty="0" err="1" smtClean="0"/>
              <a:t>Paas</a:t>
            </a:r>
            <a:r>
              <a:rPr lang="zh-TW" altLang="en-US" dirty="0" smtClean="0"/>
              <a:t>包含兩層：</a:t>
            </a:r>
            <a:r>
              <a:rPr lang="en-US" altLang="zh-TW" dirty="0" smtClean="0"/>
              <a:t>Cloud OS</a:t>
            </a:r>
            <a:r>
              <a:rPr lang="zh-TW" altLang="en-US" dirty="0" smtClean="0"/>
              <a:t>以及</a:t>
            </a:r>
            <a:r>
              <a:rPr lang="en-US" altLang="zh-TW" dirty="0" smtClean="0"/>
              <a:t>Cloud middleware</a:t>
            </a:r>
          </a:p>
          <a:p>
            <a:pPr lvl="1" eaLnBrk="1" hangingPunct="1">
              <a:buFont typeface="Wingdings" charset="2"/>
              <a:buChar char=""/>
              <a:defRPr/>
            </a:pPr>
            <a:r>
              <a:rPr lang="zh-TW" altLang="en-US" dirty="0" smtClean="0"/>
              <a:t>「平台」整合了設計、開發、測試、部署、代管等功能</a:t>
            </a:r>
            <a:endParaRPr lang="en-US" altLang="zh-TW" dirty="0" smtClean="0"/>
          </a:p>
          <a:p>
            <a:pPr eaLnBrk="1" hangingPunct="1">
              <a:defRPr/>
            </a:pPr>
            <a:r>
              <a:rPr lang="zh-TW" altLang="en-US" dirty="0" smtClean="0"/>
              <a:t>此乃雲端特有的服務模式</a:t>
            </a:r>
            <a:endParaRPr lang="en-US" altLang="zh-TW" dirty="0" smtClean="0"/>
          </a:p>
        </p:txBody>
      </p:sp>
      <p:sp>
        <p:nvSpPr>
          <p:cNvPr id="7" name="Rounded Rectangle 5"/>
          <p:cNvSpPr/>
          <p:nvPr>
            <p:custDataLst>
              <p:tags r:id="rId4"/>
            </p:custDataLst>
          </p:nvPr>
        </p:nvSpPr>
        <p:spPr bwMode="auto">
          <a:xfrm>
            <a:off x="1043608" y="2852936"/>
            <a:ext cx="1276350" cy="1262062"/>
          </a:xfrm>
          <a:prstGeom prst="roundRect">
            <a:avLst/>
          </a:prstGeom>
          <a:solidFill>
            <a:srgbClr val="99E74B"/>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0" hangingPunct="0">
              <a:defRPr/>
            </a:pPr>
            <a:r>
              <a:rPr kumimoji="0" lang="en-IE" sz="3200" dirty="0" err="1">
                <a:solidFill>
                  <a:schemeClr val="tx1"/>
                </a:solidFill>
              </a:rPr>
              <a:t>PaaS</a:t>
            </a:r>
            <a:endParaRPr kumimoji="0" lang="en-IE" sz="3200" dirty="0">
              <a:solidFill>
                <a:schemeClr val="tx1"/>
              </a:solidFill>
            </a:endParaRPr>
          </a:p>
        </p:txBody>
      </p:sp>
      <p:sp>
        <p:nvSpPr>
          <p:cNvPr id="6" name="投影片編號版面配置區 5"/>
          <p:cNvSpPr>
            <a:spLocks noGrp="1"/>
          </p:cNvSpPr>
          <p:nvPr>
            <p:ph type="sldNum" sz="quarter" idx="12"/>
          </p:nvPr>
        </p:nvSpPr>
        <p:spPr/>
        <p:txBody>
          <a:bodyPr/>
          <a:lstStyle/>
          <a:p>
            <a:pPr>
              <a:defRPr/>
            </a:pPr>
            <a:fld id="{3CB9D5A4-A9DD-4C23-A5E6-1C67DC0A0C5F}" type="slidenum">
              <a:rPr lang="zh-TW" altLang="en-US" smtClean="0"/>
              <a:pPr>
                <a:defRPr/>
              </a:pPr>
              <a:t>38</a:t>
            </a:fld>
            <a:endParaRPr lang="zh-TW" altLang="en-US"/>
          </a:p>
        </p:txBody>
      </p:sp>
    </p:spTree>
    <p:custDataLst>
      <p:tags r:id="rId1"/>
    </p:custData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標題 1"/>
          <p:cNvSpPr>
            <a:spLocks noGrp="1"/>
          </p:cNvSpPr>
          <p:nvPr>
            <p:ph type="title"/>
            <p:custDataLst>
              <p:tags r:id="rId2"/>
            </p:custDataLst>
          </p:nvPr>
        </p:nvSpPr>
        <p:spPr/>
        <p:txBody>
          <a:bodyPr/>
          <a:lstStyle/>
          <a:p>
            <a:r>
              <a:rPr lang="zh-TW" altLang="en-US" smtClean="0"/>
              <a:t>平台即服務範例</a:t>
            </a:r>
          </a:p>
        </p:txBody>
      </p:sp>
      <p:sp>
        <p:nvSpPr>
          <p:cNvPr id="86019" name="Content Placeholder 2"/>
          <p:cNvSpPr>
            <a:spLocks noGrp="1"/>
          </p:cNvSpPr>
          <p:nvPr>
            <p:ph idx="1"/>
            <p:custDataLst>
              <p:tags r:id="rId3"/>
            </p:custDataLst>
          </p:nvPr>
        </p:nvSpPr>
        <p:spPr>
          <a:xfrm>
            <a:off x="2786063" y="1611313"/>
            <a:ext cx="5416550" cy="4532312"/>
          </a:xfrm>
        </p:spPr>
        <p:txBody>
          <a:bodyPr/>
          <a:lstStyle/>
          <a:p>
            <a:r>
              <a:rPr lang="zh-TW" altLang="en-US" smtClean="0"/>
              <a:t>微軟的</a:t>
            </a:r>
            <a:r>
              <a:rPr lang="en-US" altLang="zh-TW" smtClean="0"/>
              <a:t>Azure Services Platform</a:t>
            </a:r>
          </a:p>
          <a:p>
            <a:pPr lvl="1"/>
            <a:r>
              <a:rPr lang="en-US" altLang="zh-TW" smtClean="0"/>
              <a:t>Windows Azure is gradually evolving into IaaS+PaaS </a:t>
            </a:r>
          </a:p>
          <a:p>
            <a:r>
              <a:rPr lang="en-US" altLang="zh-TW" smtClean="0"/>
              <a:t>Google Apps Engine</a:t>
            </a:r>
          </a:p>
          <a:p>
            <a:r>
              <a:rPr lang="en-US" altLang="zh-TW" smtClean="0"/>
              <a:t>Facebook F8 Platform</a:t>
            </a:r>
          </a:p>
          <a:p>
            <a:r>
              <a:rPr lang="en-US" altLang="zh-TW" smtClean="0"/>
              <a:t>Salesforce.com</a:t>
            </a:r>
            <a:r>
              <a:rPr lang="zh-TW" altLang="en-US" smtClean="0"/>
              <a:t>的</a:t>
            </a:r>
            <a:r>
              <a:rPr lang="en-US" altLang="zh-TW" smtClean="0"/>
              <a:t>Force.com</a:t>
            </a:r>
          </a:p>
          <a:p>
            <a:r>
              <a:rPr lang="zh-TW" altLang="en-US" smtClean="0"/>
              <a:t>其它還有許多各樣的平台</a:t>
            </a:r>
            <a:endParaRPr lang="en-US" altLang="zh-TW" smtClean="0"/>
          </a:p>
        </p:txBody>
      </p:sp>
      <p:sp>
        <p:nvSpPr>
          <p:cNvPr id="7" name="Rounded Rectangle 5"/>
          <p:cNvSpPr/>
          <p:nvPr>
            <p:custDataLst>
              <p:tags r:id="rId4"/>
            </p:custDataLst>
          </p:nvPr>
        </p:nvSpPr>
        <p:spPr bwMode="auto">
          <a:xfrm>
            <a:off x="1187624" y="2924944"/>
            <a:ext cx="1254125" cy="1289050"/>
          </a:xfrm>
          <a:prstGeom prst="roundRect">
            <a:avLst/>
          </a:prstGeom>
          <a:solidFill>
            <a:srgbClr val="99E74B"/>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0" hangingPunct="0">
              <a:defRPr/>
            </a:pPr>
            <a:r>
              <a:rPr kumimoji="0" lang="en-IE" sz="3200" dirty="0" err="1">
                <a:solidFill>
                  <a:schemeClr val="tx1"/>
                </a:solidFill>
              </a:rPr>
              <a:t>PaaS</a:t>
            </a:r>
            <a:endParaRPr kumimoji="0" lang="en-IE" sz="3200" dirty="0">
              <a:solidFill>
                <a:schemeClr val="tx1"/>
              </a:solidFill>
            </a:endParaRPr>
          </a:p>
        </p:txBody>
      </p:sp>
      <p:sp>
        <p:nvSpPr>
          <p:cNvPr id="5" name="投影片編號版面配置區 4"/>
          <p:cNvSpPr>
            <a:spLocks noGrp="1"/>
          </p:cNvSpPr>
          <p:nvPr>
            <p:ph type="sldNum" sz="quarter" idx="12"/>
          </p:nvPr>
        </p:nvSpPr>
        <p:spPr/>
        <p:txBody>
          <a:bodyPr/>
          <a:lstStyle/>
          <a:p>
            <a:pPr>
              <a:defRPr/>
            </a:pPr>
            <a:fld id="{3CB9D5A4-A9DD-4C23-A5E6-1C67DC0A0C5F}" type="slidenum">
              <a:rPr lang="zh-TW" altLang="en-US" smtClean="0"/>
              <a:pPr>
                <a:defRPr/>
              </a:pPr>
              <a:t>39</a:t>
            </a:fld>
            <a:endParaRPr lang="zh-TW" altLang="en-US"/>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dirty="0" smtClean="0">
                <a:solidFill>
                  <a:srgbClr val="00B050"/>
                </a:solidFill>
              </a:rPr>
              <a:t>目前執行之研究計畫</a:t>
            </a:r>
            <a:endParaRPr lang="zh-TW" altLang="en-US" sz="4000" dirty="0">
              <a:solidFill>
                <a:srgbClr val="00B050"/>
              </a:solidFill>
            </a:endParaRPr>
          </a:p>
        </p:txBody>
      </p:sp>
      <p:sp>
        <p:nvSpPr>
          <p:cNvPr id="3" name="頁尾版面配置區 2"/>
          <p:cNvSpPr>
            <a:spLocks noGrp="1"/>
          </p:cNvSpPr>
          <p:nvPr>
            <p:ph type="ftr" sz="quarter" idx="11"/>
          </p:nvPr>
        </p:nvSpPr>
        <p:spPr/>
        <p:txBody>
          <a:bodyPr/>
          <a:lstStyle/>
          <a:p>
            <a:r>
              <a:rPr kumimoji="0" lang="en-US" altLang="zh-TW" smtClean="0"/>
              <a:t>Copyright </a:t>
            </a:r>
            <a:r>
              <a:rPr kumimoji="0" lang="zh-TW" altLang="en-US" smtClean="0"/>
              <a:t>黃三益</a:t>
            </a:r>
            <a:r>
              <a:rPr kumimoji="0" lang="en-US" altLang="zh-TW" smtClean="0"/>
              <a:t>2015 </a:t>
            </a:r>
            <a:r>
              <a:rPr kumimoji="0" lang="zh-TW" altLang="en-US" smtClean="0"/>
              <a:t>資料庫的核心理論與實務第六版 </a:t>
            </a:r>
            <a:endParaRPr kumimoji="0" lang="en-US"/>
          </a:p>
        </p:txBody>
      </p:sp>
      <p:sp>
        <p:nvSpPr>
          <p:cNvPr id="4" name="投影片編號版面配置區 3"/>
          <p:cNvSpPr>
            <a:spLocks noGrp="1"/>
          </p:cNvSpPr>
          <p:nvPr>
            <p:ph type="sldNum" sz="quarter" idx="12"/>
          </p:nvPr>
        </p:nvSpPr>
        <p:spPr/>
        <p:txBody>
          <a:bodyPr/>
          <a:lstStyle/>
          <a:p>
            <a:fld id="{6F42FDE4-A7DD-41A7-A0A6-9B649FB43336}" type="slidenum">
              <a:rPr kumimoji="0" lang="en-US" smtClean="0"/>
              <a:pPr/>
              <a:t>4</a:t>
            </a:fld>
            <a:endParaRPr kumimoji="0" lang="en-US"/>
          </a:p>
        </p:txBody>
      </p:sp>
      <p:sp>
        <p:nvSpPr>
          <p:cNvPr id="5" name="矩形 4"/>
          <p:cNvSpPr/>
          <p:nvPr/>
        </p:nvSpPr>
        <p:spPr>
          <a:xfrm>
            <a:off x="0" y="1556792"/>
            <a:ext cx="8811074" cy="5324535"/>
          </a:xfrm>
          <a:prstGeom prst="rect">
            <a:avLst/>
          </a:prstGeom>
          <a:noFill/>
        </p:spPr>
        <p:txBody>
          <a:bodyPr wrap="square" lIns="91440" tIns="45720" rIns="91440" bIns="45720">
            <a:spAutoFit/>
          </a:bodyPr>
          <a:lstStyle/>
          <a:p>
            <a:r>
              <a:rPr lang="en-US" altLang="zh-TW" sz="2600"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rPr>
              <a:t>1.</a:t>
            </a:r>
            <a:r>
              <a:rPr lang="zh-TW" altLang="en-US" sz="2600"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latin typeface="標楷體" pitchFamily="65" charset="-120"/>
                <a:ea typeface="標楷體" pitchFamily="65" charset="-120"/>
              </a:rPr>
              <a:t>科技部計畫</a:t>
            </a:r>
            <a:r>
              <a:rPr lang="en-US" altLang="zh-TW" sz="2600"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latin typeface="標楷體" pitchFamily="65" charset="-120"/>
                <a:ea typeface="標楷體" pitchFamily="65" charset="-120"/>
              </a:rPr>
              <a:t>:</a:t>
            </a:r>
            <a:r>
              <a:rPr lang="zh-TW" altLang="en-US" sz="2600"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latin typeface="標楷體" pitchFamily="65" charset="-120"/>
                <a:ea typeface="標楷體" pitchFamily="65" charset="-120"/>
              </a:rPr>
              <a:t>運用人工智慧中深度學習技術於影像辨識</a:t>
            </a:r>
            <a:endParaRPr lang="en-US" altLang="zh-TW" sz="2600"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latin typeface="標楷體" pitchFamily="65" charset="-120"/>
              <a:ea typeface="標楷體" pitchFamily="65" charset="-120"/>
            </a:endParaRPr>
          </a:p>
          <a:p>
            <a:r>
              <a:rPr lang="en-US" altLang="zh-TW" sz="260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2.</a:t>
            </a:r>
            <a:r>
              <a:rPr lang="zh-TW" altLang="en-US" sz="260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科技部國家型計畫</a:t>
            </a:r>
            <a:r>
              <a:rPr lang="en-US" altLang="zh-TW" sz="260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:AI</a:t>
            </a:r>
            <a:r>
              <a:rPr lang="zh-TW" altLang="en-US" sz="260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農業省工研究計畫</a:t>
            </a:r>
            <a:r>
              <a:rPr lang="en-US" altLang="zh-TW" sz="260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(3</a:t>
            </a:r>
            <a:r>
              <a:rPr lang="zh-TW" altLang="en-US" sz="260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年</a:t>
            </a:r>
            <a:r>
              <a:rPr lang="en-US" altLang="zh-TW" sz="260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1500</a:t>
            </a:r>
            <a:r>
              <a:rPr lang="zh-TW" altLang="en-US" sz="260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萬</a:t>
            </a:r>
            <a:r>
              <a:rPr lang="en-US" altLang="zh-TW" sz="260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a:t>
            </a:r>
          </a:p>
          <a:p>
            <a:r>
              <a:rPr lang="en-US" altLang="zh-TW" sz="2600"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3.</a:t>
            </a:r>
            <a:r>
              <a:rPr lang="zh-TW" altLang="en-US" sz="2600"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教育部大型計畫</a:t>
            </a:r>
            <a:r>
              <a:rPr lang="en-US" altLang="zh-TW" sz="260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sym typeface="Wingdings" pitchFamily="2" charset="2"/>
              </a:rPr>
              <a:t>:</a:t>
            </a:r>
            <a:r>
              <a:rPr lang="zh-TW" altLang="en-US" sz="2600"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智慧型無人載具電動車</a:t>
            </a:r>
            <a:r>
              <a:rPr lang="en-US" altLang="zh-TW" sz="2600"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(1800</a:t>
            </a:r>
            <a:r>
              <a:rPr lang="zh-TW" altLang="en-US" sz="2600"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萬</a:t>
            </a:r>
            <a:r>
              <a:rPr lang="en-US" altLang="zh-TW" sz="2600"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a:t>
            </a:r>
          </a:p>
          <a:p>
            <a:r>
              <a:rPr lang="en-US" altLang="zh-TW" sz="260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4.</a:t>
            </a:r>
            <a:r>
              <a:rPr lang="zh-TW" altLang="en-US" sz="260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教育部高教深耕特色專業實地實務研習營</a:t>
            </a:r>
            <a:endParaRPr lang="en-US" altLang="zh-TW" sz="260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endParaRPr>
          </a:p>
          <a:p>
            <a:r>
              <a:rPr lang="en-US" altLang="zh-TW" sz="2600"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5.</a:t>
            </a:r>
            <a:r>
              <a:rPr lang="zh-TW" altLang="en-US" sz="2600"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教育部高教深耕推動大學社會責任專案計畫</a:t>
            </a:r>
            <a:r>
              <a:rPr lang="en-US" altLang="zh-TW" sz="2600"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a:t>
            </a:r>
            <a:r>
              <a:rPr lang="zh-TW" altLang="en-US" sz="2600"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人工智慧與物聯網研究團隊</a:t>
            </a:r>
            <a:endParaRPr lang="en-US" altLang="zh-TW" sz="2600"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endParaRPr>
          </a:p>
          <a:p>
            <a:r>
              <a:rPr lang="en-US" altLang="zh-TW" sz="260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6.</a:t>
            </a:r>
            <a:r>
              <a:rPr lang="zh-TW" altLang="en-US" sz="260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教育部高教深耕計畫創新教學暨問題導向課程專案計畫</a:t>
            </a:r>
            <a:endParaRPr lang="en-US" altLang="zh-TW" sz="2600"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endParaRPr>
          </a:p>
          <a:p>
            <a:r>
              <a:rPr lang="en-US" altLang="zh-TW" sz="2600"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7.</a:t>
            </a:r>
            <a:r>
              <a:rPr lang="zh-TW" altLang="en-US" sz="260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科技部</a:t>
            </a:r>
            <a:r>
              <a:rPr lang="en-US" altLang="zh-TW" sz="2600"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a:t>
            </a:r>
            <a:r>
              <a:rPr lang="zh-TW" altLang="en-US" sz="2600"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智慧型級</a:t>
            </a:r>
            <a:r>
              <a:rPr lang="zh-TW" altLang="en-US" sz="260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家用及</a:t>
            </a:r>
            <a:r>
              <a:rPr lang="zh-TW" altLang="en-US" sz="2600"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商用飛輪車運動系統之研究與開發</a:t>
            </a:r>
            <a:endParaRPr lang="en-US" altLang="zh-TW" sz="2600"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endParaRPr>
          </a:p>
          <a:p>
            <a:r>
              <a:rPr lang="en-US" altLang="zh-TW" sz="260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8.</a:t>
            </a:r>
            <a:r>
              <a:rPr lang="zh-TW" altLang="en-US" sz="260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科技部</a:t>
            </a:r>
            <a:r>
              <a:rPr lang="en-US" altLang="zh-TW" sz="260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a:t>
            </a:r>
            <a:r>
              <a:rPr lang="zh-TW" altLang="en-US" sz="260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運用深度學習與穿戴裝置技術之智慧型長跑運動音樂排程推鍵系統設計</a:t>
            </a:r>
            <a:endParaRPr lang="en-US" altLang="zh-TW" sz="260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endParaRPr>
          </a:p>
          <a:p>
            <a:r>
              <a:rPr lang="en-US" altLang="zh-TW" sz="2600"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9.</a:t>
            </a:r>
            <a:r>
              <a:rPr lang="zh-TW" altLang="en-US" sz="2600"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教育部跨領域人才培育計畫</a:t>
            </a:r>
            <a:r>
              <a:rPr lang="en-US" altLang="zh-TW" sz="2600"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a:t>
            </a:r>
            <a:r>
              <a:rPr lang="zh-TW" altLang="en-US" sz="2600"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rPr>
              <a:t>農業資訊管理整合團隊</a:t>
            </a:r>
            <a:endParaRPr lang="en-US" altLang="zh-TW" sz="2600"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latin typeface="標楷體" pitchFamily="65" charset="-120"/>
              <a:ea typeface="標楷體" pitchFamily="65" charset="-120"/>
            </a:endParaRPr>
          </a:p>
          <a:p>
            <a:pPr algn="ctr"/>
            <a:endParaRPr lang="en-US" altLang="zh-TW" sz="2800"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2060"/>
              </a:solidFill>
            </a:endParaRPr>
          </a:p>
        </p:txBody>
      </p:sp>
    </p:spTree>
    <p:extLst>
      <p:ext uri="{BB962C8B-B14F-4D97-AF65-F5344CB8AC3E}">
        <p14:creationId xmlns:p14="http://schemas.microsoft.com/office/powerpoint/2010/main" val="9093655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標題 1"/>
          <p:cNvSpPr>
            <a:spLocks noGrp="1"/>
          </p:cNvSpPr>
          <p:nvPr>
            <p:ph type="title"/>
            <p:custDataLst>
              <p:tags r:id="rId2"/>
            </p:custDataLst>
          </p:nvPr>
        </p:nvSpPr>
        <p:spPr/>
        <p:txBody>
          <a:bodyPr/>
          <a:lstStyle/>
          <a:p>
            <a:r>
              <a:rPr lang="zh-TW" altLang="en-US" b="1" dirty="0" smtClean="0">
                <a:solidFill>
                  <a:srgbClr val="C00000"/>
                </a:solidFill>
              </a:rPr>
              <a:t>軟體即服務</a:t>
            </a:r>
          </a:p>
        </p:txBody>
      </p:sp>
      <p:sp>
        <p:nvSpPr>
          <p:cNvPr id="5" name="Content Placeholder 2"/>
          <p:cNvSpPr>
            <a:spLocks noGrp="1"/>
          </p:cNvSpPr>
          <p:nvPr>
            <p:ph idx="1"/>
            <p:custDataLst>
              <p:tags r:id="rId3"/>
            </p:custDataLst>
          </p:nvPr>
        </p:nvSpPr>
        <p:spPr>
          <a:xfrm>
            <a:off x="2770188" y="1731963"/>
            <a:ext cx="5880100" cy="4489450"/>
          </a:xfrm>
        </p:spPr>
        <p:txBody>
          <a:bodyPr>
            <a:normAutofit fontScale="77500" lnSpcReduction="20000"/>
          </a:bodyPr>
          <a:lstStyle/>
          <a:p>
            <a:pPr>
              <a:defRPr/>
            </a:pPr>
            <a:r>
              <a:rPr lang="zh-TW" altLang="en-US" dirty="0" smtClean="0"/>
              <a:t>這是最接近使用者端的服務</a:t>
            </a:r>
            <a:endParaRPr lang="en-US" altLang="zh-TW" dirty="0" smtClean="0"/>
          </a:p>
          <a:p>
            <a:pPr>
              <a:defRPr/>
            </a:pPr>
            <a:r>
              <a:rPr lang="zh-TW" altLang="en-US" dirty="0" smtClean="0"/>
              <a:t>對中小企業來說，傳統上要獲得好用、適合的軟體，一直是一件困擾的事</a:t>
            </a:r>
          </a:p>
          <a:p>
            <a:pPr eaLnBrk="1" hangingPunct="1">
              <a:defRPr/>
            </a:pPr>
            <a:r>
              <a:rPr lang="zh-TW" altLang="en-US" dirty="0" smtClean="0"/>
              <a:t>如今只要一台電腦，透過瀏覽器與</a:t>
            </a:r>
            <a:r>
              <a:rPr lang="en-US" altLang="zh-TW" dirty="0" smtClean="0"/>
              <a:t>Internet</a:t>
            </a:r>
            <a:r>
              <a:rPr lang="zh-TW" altLang="en-US" dirty="0" smtClean="0"/>
              <a:t>，即可取得高品質的軟體服務，無須任何投資，或對軟體進行維護或更新，服務提供者全權管理並維護軟體</a:t>
            </a:r>
            <a:endParaRPr lang="en-US" altLang="zh-TW" dirty="0" smtClean="0"/>
          </a:p>
          <a:p>
            <a:pPr eaLnBrk="1" hangingPunct="1">
              <a:defRPr/>
            </a:pPr>
            <a:r>
              <a:rPr lang="zh-TW" altLang="en-US" dirty="0" smtClean="0"/>
              <a:t>主要特色：</a:t>
            </a:r>
            <a:endParaRPr lang="en-GB" altLang="zh-TW" dirty="0" smtClean="0"/>
          </a:p>
          <a:p>
            <a:pPr lvl="1" eaLnBrk="1" hangingPunct="1">
              <a:buFont typeface="Wingdings" charset="2"/>
              <a:buChar char=""/>
              <a:defRPr/>
            </a:pPr>
            <a:r>
              <a:rPr lang="en-US" altLang="zh-TW" dirty="0" smtClean="0"/>
              <a:t>Pay by use</a:t>
            </a:r>
          </a:p>
          <a:p>
            <a:pPr lvl="1" eaLnBrk="1" hangingPunct="1">
              <a:lnSpc>
                <a:spcPct val="90000"/>
              </a:lnSpc>
              <a:buFont typeface="Wingdings" charset="2"/>
              <a:buChar char=""/>
              <a:defRPr/>
            </a:pPr>
            <a:r>
              <a:rPr lang="en-US" altLang="zh-TW" dirty="0" smtClean="0"/>
              <a:t>Instant Scalability</a:t>
            </a:r>
          </a:p>
          <a:p>
            <a:pPr lvl="1" eaLnBrk="1" hangingPunct="1">
              <a:lnSpc>
                <a:spcPct val="90000"/>
              </a:lnSpc>
              <a:buFont typeface="Wingdings" charset="2"/>
              <a:buChar char=""/>
              <a:defRPr/>
            </a:pPr>
            <a:r>
              <a:rPr lang="en-US" altLang="zh-TW" dirty="0" smtClean="0"/>
              <a:t>Security</a:t>
            </a:r>
          </a:p>
          <a:p>
            <a:pPr lvl="1" eaLnBrk="1" hangingPunct="1">
              <a:lnSpc>
                <a:spcPct val="90000"/>
              </a:lnSpc>
              <a:buFont typeface="Wingdings" charset="2"/>
              <a:buChar char=""/>
              <a:defRPr/>
            </a:pPr>
            <a:r>
              <a:rPr lang="en-US" altLang="zh-TW" dirty="0" smtClean="0"/>
              <a:t>Reliability</a:t>
            </a:r>
          </a:p>
          <a:p>
            <a:pPr eaLnBrk="1" hangingPunct="1">
              <a:defRPr/>
            </a:pPr>
            <a:endParaRPr lang="zh-TW" altLang="en-GB" dirty="0" smtClean="0"/>
          </a:p>
        </p:txBody>
      </p:sp>
      <p:sp>
        <p:nvSpPr>
          <p:cNvPr id="8" name="Rounded Rectangle 6"/>
          <p:cNvSpPr/>
          <p:nvPr>
            <p:custDataLst>
              <p:tags r:id="rId4"/>
            </p:custDataLst>
          </p:nvPr>
        </p:nvSpPr>
        <p:spPr bwMode="auto">
          <a:xfrm>
            <a:off x="1115616" y="2420888"/>
            <a:ext cx="1360488" cy="1276350"/>
          </a:xfrm>
          <a:prstGeom prst="roundRect">
            <a:avLst/>
          </a:prstGeom>
          <a:solidFill>
            <a:srgbClr val="92B6EA"/>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0" hangingPunct="0">
              <a:defRPr/>
            </a:pPr>
            <a:r>
              <a:rPr kumimoji="0" lang="en-IE" sz="3200" dirty="0" err="1">
                <a:solidFill>
                  <a:schemeClr val="tx1"/>
                </a:solidFill>
              </a:rPr>
              <a:t>SaaS</a:t>
            </a:r>
            <a:endParaRPr kumimoji="0" lang="en-IE" sz="3200" dirty="0">
              <a:solidFill>
                <a:schemeClr val="tx1"/>
              </a:solidFill>
            </a:endParaRPr>
          </a:p>
        </p:txBody>
      </p:sp>
      <p:sp>
        <p:nvSpPr>
          <p:cNvPr id="6" name="投影片編號版面配置區 5"/>
          <p:cNvSpPr>
            <a:spLocks noGrp="1"/>
          </p:cNvSpPr>
          <p:nvPr>
            <p:ph type="sldNum" sz="quarter" idx="12"/>
          </p:nvPr>
        </p:nvSpPr>
        <p:spPr/>
        <p:txBody>
          <a:bodyPr/>
          <a:lstStyle/>
          <a:p>
            <a:pPr>
              <a:defRPr/>
            </a:pPr>
            <a:fld id="{3CB9D5A4-A9DD-4C23-A5E6-1C67DC0A0C5F}" type="slidenum">
              <a:rPr lang="zh-TW" altLang="en-US" smtClean="0"/>
              <a:pPr>
                <a:defRPr/>
              </a:pPr>
              <a:t>40</a:t>
            </a:fld>
            <a:endParaRPr lang="zh-TW" altLang="en-US"/>
          </a:p>
        </p:txBody>
      </p:sp>
    </p:spTree>
    <p:custDataLst>
      <p:tags r:id="rId1"/>
    </p:custData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標題 1"/>
          <p:cNvSpPr>
            <a:spLocks noGrp="1"/>
          </p:cNvSpPr>
          <p:nvPr>
            <p:ph type="title"/>
            <p:custDataLst>
              <p:tags r:id="rId2"/>
            </p:custDataLst>
          </p:nvPr>
        </p:nvSpPr>
        <p:spPr/>
        <p:txBody>
          <a:bodyPr/>
          <a:lstStyle/>
          <a:p>
            <a:r>
              <a:rPr lang="zh-TW" altLang="en-US" smtClean="0"/>
              <a:t>軟體即服務範例</a:t>
            </a:r>
          </a:p>
        </p:txBody>
      </p:sp>
      <p:sp>
        <p:nvSpPr>
          <p:cNvPr id="89091" name="Content Placeholder 2"/>
          <p:cNvSpPr>
            <a:spLocks noGrp="1"/>
          </p:cNvSpPr>
          <p:nvPr>
            <p:ph idx="1"/>
            <p:custDataLst>
              <p:tags r:id="rId3"/>
            </p:custDataLst>
          </p:nvPr>
        </p:nvSpPr>
        <p:spPr>
          <a:xfrm>
            <a:off x="2770188" y="1731963"/>
            <a:ext cx="5880100" cy="4489450"/>
          </a:xfrm>
        </p:spPr>
        <p:txBody>
          <a:bodyPr>
            <a:normAutofit fontScale="85000" lnSpcReduction="10000"/>
          </a:bodyPr>
          <a:lstStyle/>
          <a:p>
            <a:pPr eaLnBrk="1" hangingPunct="1"/>
            <a:r>
              <a:rPr lang="en-GB" altLang="zh-TW" smtClean="0"/>
              <a:t>Google</a:t>
            </a:r>
            <a:r>
              <a:rPr lang="zh-TW" altLang="en-US" smtClean="0"/>
              <a:t>各種應用服務：</a:t>
            </a:r>
            <a:r>
              <a:rPr lang="en-GB" altLang="zh-TW" smtClean="0"/>
              <a:t>Docs</a:t>
            </a:r>
            <a:r>
              <a:rPr lang="en-US" altLang="zh-TW" smtClean="0"/>
              <a:t> &amp; Apps</a:t>
            </a:r>
            <a:endParaRPr lang="en-GB" altLang="zh-TW" smtClean="0"/>
          </a:p>
          <a:p>
            <a:pPr eaLnBrk="1" hangingPunct="1"/>
            <a:r>
              <a:rPr lang="en-GB" altLang="zh-TW" smtClean="0"/>
              <a:t>CRM</a:t>
            </a:r>
            <a:r>
              <a:rPr lang="zh-TW" altLang="en-US" smtClean="0"/>
              <a:t>：</a:t>
            </a:r>
            <a:r>
              <a:rPr lang="en-US" altLang="zh-TW" smtClean="0"/>
              <a:t>Salesforce.com</a:t>
            </a:r>
            <a:r>
              <a:rPr lang="zh-TW" altLang="en-US" smtClean="0"/>
              <a:t>、</a:t>
            </a:r>
            <a:r>
              <a:rPr lang="en-US" altLang="zh-TW" smtClean="0"/>
              <a:t>ImpelCRM</a:t>
            </a:r>
          </a:p>
          <a:p>
            <a:r>
              <a:rPr lang="zh-TW" altLang="en-US" smtClean="0"/>
              <a:t>雲端防毒：趨勢科技</a:t>
            </a:r>
            <a:r>
              <a:rPr lang="en-US" altLang="zh-TW" smtClean="0"/>
              <a:t>Smart protection Network</a:t>
            </a:r>
            <a:endParaRPr lang="en-GB" altLang="zh-TW" smtClean="0"/>
          </a:p>
          <a:p>
            <a:pPr eaLnBrk="1" hangingPunct="1"/>
            <a:r>
              <a:rPr lang="zh-TW" altLang="en-US" smtClean="0"/>
              <a:t>文書處理：微軟</a:t>
            </a:r>
            <a:r>
              <a:rPr lang="en-US" altLang="zh-TW" smtClean="0"/>
              <a:t>Office Live</a:t>
            </a:r>
            <a:r>
              <a:rPr lang="zh-TW" altLang="en-US" smtClean="0"/>
              <a:t>、</a:t>
            </a:r>
            <a:r>
              <a:rPr lang="en-US" altLang="zh-TW" smtClean="0"/>
              <a:t>ZOHO</a:t>
            </a:r>
          </a:p>
          <a:p>
            <a:pPr eaLnBrk="1" hangingPunct="1"/>
            <a:r>
              <a:rPr lang="zh-TW" altLang="en-US" smtClean="0"/>
              <a:t>專案管理：</a:t>
            </a:r>
            <a:r>
              <a:rPr lang="en-US" altLang="zh-TW" smtClean="0"/>
              <a:t>Deskaway</a:t>
            </a:r>
            <a:endParaRPr lang="en-IE" altLang="zh-TW" sz="4400" smtClean="0"/>
          </a:p>
          <a:p>
            <a:pPr eaLnBrk="1" hangingPunct="1"/>
            <a:r>
              <a:rPr lang="zh-TW" altLang="en-US" smtClean="0"/>
              <a:t>線上視訊會議：</a:t>
            </a:r>
            <a:r>
              <a:rPr lang="en-US" altLang="zh-TW" smtClean="0"/>
              <a:t>Cisco WebEx</a:t>
            </a:r>
          </a:p>
          <a:p>
            <a:pPr eaLnBrk="1" hangingPunct="1"/>
            <a:r>
              <a:rPr lang="zh-TW" altLang="en-US" smtClean="0"/>
              <a:t>照片分享：</a:t>
            </a:r>
            <a:r>
              <a:rPr lang="en-US" altLang="zh-TW" smtClean="0"/>
              <a:t>Flicker, Picasa</a:t>
            </a:r>
          </a:p>
        </p:txBody>
      </p:sp>
      <p:sp>
        <p:nvSpPr>
          <p:cNvPr id="8" name="Rounded Rectangle 6"/>
          <p:cNvSpPr/>
          <p:nvPr>
            <p:custDataLst>
              <p:tags r:id="rId4"/>
            </p:custDataLst>
          </p:nvPr>
        </p:nvSpPr>
        <p:spPr bwMode="auto">
          <a:xfrm>
            <a:off x="1187624" y="2348880"/>
            <a:ext cx="1360488" cy="1276350"/>
          </a:xfrm>
          <a:prstGeom prst="roundRect">
            <a:avLst/>
          </a:prstGeom>
          <a:solidFill>
            <a:srgbClr val="92B6EA"/>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eaLnBrk="0" hangingPunct="0">
              <a:defRPr/>
            </a:pPr>
            <a:r>
              <a:rPr kumimoji="0" lang="en-IE" sz="3200" dirty="0" err="1">
                <a:solidFill>
                  <a:schemeClr val="tx1"/>
                </a:solidFill>
              </a:rPr>
              <a:t>SaaS</a:t>
            </a:r>
            <a:endParaRPr kumimoji="0" lang="en-IE" sz="3200" dirty="0">
              <a:solidFill>
                <a:schemeClr val="tx1"/>
              </a:solidFill>
            </a:endParaRPr>
          </a:p>
        </p:txBody>
      </p:sp>
      <p:sp>
        <p:nvSpPr>
          <p:cNvPr id="5" name="投影片編號版面配置區 4"/>
          <p:cNvSpPr>
            <a:spLocks noGrp="1"/>
          </p:cNvSpPr>
          <p:nvPr>
            <p:ph type="sldNum" sz="quarter" idx="12"/>
          </p:nvPr>
        </p:nvSpPr>
        <p:spPr/>
        <p:txBody>
          <a:bodyPr/>
          <a:lstStyle/>
          <a:p>
            <a:pPr>
              <a:defRPr/>
            </a:pPr>
            <a:fld id="{3CB9D5A4-A9DD-4C23-A5E6-1C67DC0A0C5F}" type="slidenum">
              <a:rPr lang="zh-TW" altLang="en-US" smtClean="0"/>
              <a:pPr>
                <a:defRPr/>
              </a:pPr>
              <a:t>41</a:t>
            </a:fld>
            <a:endParaRPr lang="zh-TW" altLang="en-US"/>
          </a:p>
        </p:txBody>
      </p:sp>
    </p:spTree>
    <p:custDataLst>
      <p:tags r:id="rId1"/>
    </p:custData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標題 1"/>
          <p:cNvSpPr>
            <a:spLocks noGrp="1"/>
          </p:cNvSpPr>
          <p:nvPr>
            <p:ph type="title"/>
            <p:custDataLst>
              <p:tags r:id="rId2"/>
            </p:custDataLst>
          </p:nvPr>
        </p:nvSpPr>
        <p:spPr/>
        <p:txBody>
          <a:bodyPr/>
          <a:lstStyle/>
          <a:p>
            <a:r>
              <a:rPr lang="en-US" altLang="zh-TW" smtClean="0">
                <a:ea typeface="新細明體" charset="-120"/>
              </a:rPr>
              <a:t>Google’s Software-as-a-Service</a:t>
            </a:r>
            <a:endParaRPr lang="zh-TW" altLang="en-US" smtClean="0"/>
          </a:p>
        </p:txBody>
      </p:sp>
      <p:pic>
        <p:nvPicPr>
          <p:cNvPr id="90114" name="Picture 2"/>
          <p:cNvPicPr>
            <a:picLocks noChangeAspect="1" noChangeArrowheads="1"/>
          </p:cNvPicPr>
          <p:nvPr>
            <p:custDataLst>
              <p:tags r:id="rId3"/>
            </p:custDataLst>
          </p:nvPr>
        </p:nvPicPr>
        <p:blipFill>
          <a:blip r:embed="rId7" cstate="print"/>
          <a:srcRect l="3333"/>
          <a:stretch>
            <a:fillRect/>
          </a:stretch>
        </p:blipFill>
        <p:spPr bwMode="auto">
          <a:xfrm>
            <a:off x="119063" y="1428750"/>
            <a:ext cx="8831262" cy="3851275"/>
          </a:xfrm>
          <a:prstGeom prst="rect">
            <a:avLst/>
          </a:prstGeom>
          <a:noFill/>
          <a:ln w="9525">
            <a:noFill/>
            <a:round/>
            <a:headEnd/>
            <a:tailEnd/>
          </a:ln>
        </p:spPr>
      </p:pic>
      <p:sp>
        <p:nvSpPr>
          <p:cNvPr id="6" name="Text Box 3"/>
          <p:cNvSpPr txBox="1">
            <a:spLocks noChangeArrowheads="1"/>
          </p:cNvSpPr>
          <p:nvPr>
            <p:custDataLst>
              <p:tags r:id="rId4"/>
            </p:custDataLst>
          </p:nvPr>
        </p:nvSpPr>
        <p:spPr bwMode="auto">
          <a:xfrm>
            <a:off x="142875" y="5286375"/>
            <a:ext cx="8809038" cy="1285875"/>
          </a:xfrm>
          <a:prstGeom prst="rect">
            <a:avLst/>
          </a:prstGeom>
          <a:noFill/>
          <a:ln w="9525">
            <a:noFill/>
            <a:round/>
            <a:headEnd/>
            <a:tailEnd/>
          </a:ln>
          <a:effectLst/>
        </p:spPr>
        <p:txBody>
          <a:bodyPr lIns="80991" tIns="40496" rIns="80991" bIns="40496"/>
          <a:lstStyle/>
          <a:p>
            <a:pP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 pos="8469630" algn="l"/>
              </a:tabLst>
              <a:defRPr/>
            </a:pPr>
            <a:r>
              <a:rPr lang="en-US" sz="2000" dirty="0">
                <a:solidFill>
                  <a:srgbClr val="000000"/>
                </a:solidFill>
                <a:latin typeface="Arial Black" pitchFamily="32" charset="0"/>
                <a:ea typeface="新細明體" pitchFamily="16" charset="-120"/>
              </a:rPr>
              <a:t>- </a:t>
            </a:r>
            <a:r>
              <a:rPr lang="en-US" sz="2000" dirty="0">
                <a:solidFill>
                  <a:srgbClr val="000000"/>
                </a:solidFill>
                <a:latin typeface="Arial Black" pitchFamily="32" charset="0"/>
                <a:ea typeface="新細明體" pitchFamily="16" charset="-120"/>
                <a:hlinkClick r:id="rId8"/>
              </a:rPr>
              <a:t>Google Apps</a:t>
            </a:r>
            <a:r>
              <a:rPr lang="en-US" sz="2000" dirty="0">
                <a:solidFill>
                  <a:srgbClr val="000000"/>
                </a:solidFill>
                <a:latin typeface="Arial Black" pitchFamily="32" charset="0"/>
                <a:ea typeface="新細明體" pitchFamily="16" charset="-120"/>
              </a:rPr>
              <a:t>							- </a:t>
            </a:r>
            <a:r>
              <a:rPr lang="en-US" sz="2000" dirty="0">
                <a:solidFill>
                  <a:srgbClr val="000000"/>
                </a:solidFill>
                <a:latin typeface="Arial Black" pitchFamily="32" charset="0"/>
                <a:ea typeface="新細明體" pitchFamily="16" charset="-120"/>
                <a:hlinkClick r:id="rId9"/>
              </a:rPr>
              <a:t>Google Apps for Business</a:t>
            </a:r>
          </a:p>
          <a:p>
            <a:pP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 pos="8469630" algn="l"/>
              </a:tabLst>
              <a:defRPr/>
            </a:pPr>
            <a:r>
              <a:rPr lang="en-US" sz="2000" dirty="0">
                <a:solidFill>
                  <a:srgbClr val="000000"/>
                </a:solidFill>
                <a:latin typeface="Arial Black" pitchFamily="32" charset="0"/>
                <a:ea typeface="新細明體" pitchFamily="16" charset="-120"/>
              </a:rPr>
              <a:t>- </a:t>
            </a:r>
            <a:r>
              <a:rPr lang="en-US" sz="2000" dirty="0">
                <a:solidFill>
                  <a:srgbClr val="000000"/>
                </a:solidFill>
                <a:latin typeface="Arial Black" pitchFamily="32" charset="0"/>
                <a:ea typeface="新細明體" pitchFamily="16" charset="-120"/>
                <a:hlinkClick r:id="rId10"/>
              </a:rPr>
              <a:t>Google Apps for Government</a:t>
            </a:r>
            <a:r>
              <a:rPr lang="en-US" sz="2000" dirty="0">
                <a:solidFill>
                  <a:srgbClr val="000000"/>
                </a:solidFill>
                <a:latin typeface="Arial Black" pitchFamily="32" charset="0"/>
                <a:ea typeface="新細明體" pitchFamily="16" charset="-120"/>
              </a:rPr>
              <a:t>	- </a:t>
            </a:r>
            <a:r>
              <a:rPr lang="en-US" sz="2000" dirty="0">
                <a:solidFill>
                  <a:srgbClr val="000000"/>
                </a:solidFill>
                <a:latin typeface="Arial Black" pitchFamily="32" charset="0"/>
                <a:ea typeface="新細明體" pitchFamily="16" charset="-120"/>
                <a:hlinkClick r:id="rId11"/>
              </a:rPr>
              <a:t>Google Apps for Non-profits</a:t>
            </a:r>
          </a:p>
          <a:p>
            <a:pPr>
              <a:buFontTx/>
              <a:buChar cha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 pos="8469630" algn="l"/>
              </a:tabLst>
              <a:defRPr/>
            </a:pPr>
            <a:r>
              <a:rPr lang="en-US" sz="2000" dirty="0">
                <a:solidFill>
                  <a:srgbClr val="000000"/>
                </a:solidFill>
                <a:latin typeface="Arial Black" pitchFamily="32" charset="0"/>
                <a:ea typeface="新細明體" pitchFamily="16" charset="-120"/>
                <a:hlinkClick r:id="rId12"/>
              </a:rPr>
              <a:t>Google Apps for ISPs</a:t>
            </a:r>
          </a:p>
          <a:p>
            <a:pPr algn="ctr">
              <a:spcBef>
                <a:spcPts val="1024"/>
              </a:spcBef>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 pos="8469630" algn="l"/>
              </a:tabLst>
              <a:defRPr/>
            </a:pPr>
            <a:endParaRPr lang="zh-TW" altLang="en-US" sz="2500" dirty="0">
              <a:solidFill>
                <a:srgbClr val="0000FF"/>
              </a:solidFill>
              <a:effectLst>
                <a:outerShdw blurRad="38100" dist="38100" dir="2700000" algn="tl">
                  <a:srgbClr val="C0C0C0"/>
                </a:outerShdw>
              </a:effectLst>
              <a:latin typeface="AR PL UKai TW" charset="0"/>
              <a:ea typeface="新細明體" pitchFamily="16" charset="-120"/>
            </a:endParaRPr>
          </a:p>
        </p:txBody>
      </p:sp>
      <p:sp>
        <p:nvSpPr>
          <p:cNvPr id="90116" name="Text Box 4"/>
          <p:cNvSpPr txBox="1">
            <a:spLocks noChangeArrowheads="1"/>
          </p:cNvSpPr>
          <p:nvPr>
            <p:custDataLst>
              <p:tags r:id="rId5"/>
            </p:custDataLst>
          </p:nvPr>
        </p:nvSpPr>
        <p:spPr bwMode="auto">
          <a:xfrm>
            <a:off x="2106613" y="1406525"/>
            <a:ext cx="4860925" cy="409575"/>
          </a:xfrm>
          <a:prstGeom prst="rect">
            <a:avLst/>
          </a:prstGeom>
          <a:noFill/>
          <a:ln w="9525">
            <a:noFill/>
            <a:round/>
            <a:headEnd/>
            <a:tailEnd/>
          </a:ln>
        </p:spPr>
        <p:txBody>
          <a:bodyPr wrap="none" lIns="82287" tIns="41143" rIns="82287" bIns="41143" anchor="ctr"/>
          <a:lstStyle/>
          <a:p>
            <a:endParaRPr lang="zh-TW" altLang="en-US"/>
          </a:p>
        </p:txBody>
      </p:sp>
      <p:sp>
        <p:nvSpPr>
          <p:cNvPr id="7" name="投影片編號版面配置區 6"/>
          <p:cNvSpPr>
            <a:spLocks noGrp="1"/>
          </p:cNvSpPr>
          <p:nvPr>
            <p:ph type="sldNum" sz="quarter" idx="12"/>
          </p:nvPr>
        </p:nvSpPr>
        <p:spPr/>
        <p:txBody>
          <a:bodyPr/>
          <a:lstStyle/>
          <a:p>
            <a:pPr>
              <a:defRPr/>
            </a:pPr>
            <a:fld id="{3CB9D5A4-A9DD-4C23-A5E6-1C67DC0A0C5F}" type="slidenum">
              <a:rPr lang="zh-TW" altLang="en-US" smtClean="0"/>
              <a:pPr>
                <a:defRPr/>
              </a:pPr>
              <a:t>42</a:t>
            </a:fld>
            <a:endParaRPr lang="zh-TW" altLang="en-US"/>
          </a:p>
        </p:txBody>
      </p:sp>
    </p:spTree>
    <p:custDataLst>
      <p:tags r:id="rId1"/>
    </p:custData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ChangeArrowheads="1"/>
          </p:cNvSpPr>
          <p:nvPr>
            <p:ph type="title"/>
            <p:custDataLst>
              <p:tags r:id="rId2"/>
            </p:custDataLst>
          </p:nvPr>
        </p:nvSpPr>
        <p:spPr/>
        <p:txBody>
          <a:bodyPr/>
          <a:lstStyle/>
          <a:p>
            <a:pPr eaLnBrk="1" hangingPunct="1"/>
            <a:r>
              <a:rPr lang="zh-TW" altLang="en-US" b="1" dirty="0" smtClean="0">
                <a:solidFill>
                  <a:srgbClr val="C00000"/>
                </a:solidFill>
              </a:rPr>
              <a:t>雲端運算的潛在優勢</a:t>
            </a:r>
            <a:endParaRPr lang="zh-TW" altLang="en-US" b="1" dirty="0" smtClean="0">
              <a:solidFill>
                <a:srgbClr val="C00000"/>
              </a:solidFill>
              <a:ea typeface="新細明體" charset="-120"/>
            </a:endParaRPr>
          </a:p>
        </p:txBody>
      </p:sp>
      <p:sp>
        <p:nvSpPr>
          <p:cNvPr id="30723" name="Rectangle 3"/>
          <p:cNvSpPr>
            <a:spLocks noGrp="1" noChangeArrowheads="1"/>
          </p:cNvSpPr>
          <p:nvPr>
            <p:ph idx="1"/>
            <p:custDataLst>
              <p:tags r:id="rId3"/>
            </p:custDataLst>
          </p:nvPr>
        </p:nvSpPr>
        <p:spPr>
          <a:xfrm>
            <a:off x="899592" y="1527175"/>
            <a:ext cx="8030096" cy="5045075"/>
          </a:xfrm>
        </p:spPr>
        <p:txBody>
          <a:bodyPr>
            <a:normAutofit fontScale="70000" lnSpcReduction="20000"/>
          </a:bodyPr>
          <a:lstStyle/>
          <a:p>
            <a:pPr>
              <a:lnSpc>
                <a:spcPct val="120000"/>
              </a:lnSpc>
              <a:spcBef>
                <a:spcPts val="0"/>
              </a:spcBef>
              <a:defRPr/>
            </a:pPr>
            <a:r>
              <a:rPr lang="zh-TW" altLang="en-US" sz="2800" b="1" dirty="0" smtClean="0">
                <a:latin typeface="+mn-ea"/>
              </a:rPr>
              <a:t>經濟學人：</a:t>
            </a:r>
            <a:endParaRPr lang="en-US" altLang="zh-TW" sz="2800" b="1" dirty="0" smtClean="0">
              <a:latin typeface="+mn-ea"/>
            </a:endParaRPr>
          </a:p>
          <a:p>
            <a:pPr lvl="1">
              <a:lnSpc>
                <a:spcPct val="120000"/>
              </a:lnSpc>
              <a:spcBef>
                <a:spcPts val="0"/>
              </a:spcBef>
              <a:buFont typeface="Wingdings" charset="2"/>
              <a:buChar char=""/>
              <a:defRPr/>
            </a:pPr>
            <a:r>
              <a:rPr lang="zh-TW" altLang="en-US" sz="2300" b="1" dirty="0" smtClean="0">
                <a:latin typeface="+mn-ea"/>
              </a:rPr>
              <a:t>雲端會改變</a:t>
            </a:r>
            <a:r>
              <a:rPr lang="en-US" altLang="zh-TW" sz="2300" b="1" dirty="0" smtClean="0">
                <a:latin typeface="+mn-ea"/>
              </a:rPr>
              <a:t>IT</a:t>
            </a:r>
            <a:r>
              <a:rPr lang="zh-TW" altLang="en-US" sz="2300" b="1" dirty="0" smtClean="0">
                <a:latin typeface="+mn-ea"/>
              </a:rPr>
              <a:t>產業</a:t>
            </a:r>
            <a:r>
              <a:rPr lang="en-US" altLang="zh-TW" sz="2300" b="1" dirty="0" smtClean="0">
                <a:latin typeface="+mn-ea"/>
              </a:rPr>
              <a:t>… </a:t>
            </a:r>
            <a:r>
              <a:rPr lang="zh-TW" altLang="en-US" sz="2300" b="1" dirty="0" smtClean="0">
                <a:latin typeface="+mn-ea"/>
              </a:rPr>
              <a:t>，從根本變化人們工作以及企業運作的方式</a:t>
            </a:r>
            <a:endParaRPr lang="zh-TW" altLang="en-US" b="1" dirty="0" smtClean="0">
              <a:latin typeface="+mn-ea"/>
            </a:endParaRPr>
          </a:p>
          <a:p>
            <a:pPr eaLnBrk="1" hangingPunct="1">
              <a:lnSpc>
                <a:spcPct val="120000"/>
              </a:lnSpc>
              <a:spcBef>
                <a:spcPts val="0"/>
              </a:spcBef>
              <a:defRPr/>
            </a:pPr>
            <a:r>
              <a:rPr lang="en-US" altLang="zh-TW" b="1" dirty="0" err="1" smtClean="0">
                <a:latin typeface="+mn-ea"/>
              </a:rPr>
              <a:t>ReadWriteWeb</a:t>
            </a:r>
            <a:r>
              <a:rPr lang="zh-TW" altLang="en-US" b="1" dirty="0" smtClean="0">
                <a:latin typeface="+mn-ea"/>
              </a:rPr>
              <a:t>網站（專注於網路科技）的創始者 </a:t>
            </a:r>
            <a:r>
              <a:rPr lang="en-US" altLang="zh-TW" b="1" dirty="0" smtClean="0">
                <a:latin typeface="+mn-ea"/>
              </a:rPr>
              <a:t>Richard MacManus</a:t>
            </a:r>
            <a:r>
              <a:rPr lang="zh-TW" altLang="en-US" b="1" dirty="0" smtClean="0">
                <a:latin typeface="+mn-ea"/>
              </a:rPr>
              <a:t>認為：</a:t>
            </a:r>
            <a:endParaRPr lang="en-US" altLang="zh-TW" b="1" dirty="0" smtClean="0">
              <a:latin typeface="+mn-ea"/>
            </a:endParaRPr>
          </a:p>
          <a:p>
            <a:pPr lvl="1" eaLnBrk="1" hangingPunct="1">
              <a:lnSpc>
                <a:spcPct val="120000"/>
              </a:lnSpc>
              <a:spcBef>
                <a:spcPts val="0"/>
              </a:spcBef>
              <a:buFont typeface="Wingdings" charset="2"/>
              <a:buChar char=""/>
              <a:defRPr/>
            </a:pPr>
            <a:r>
              <a:rPr lang="zh-TW" altLang="en-US" b="1" dirty="0" smtClean="0">
                <a:latin typeface="+mn-ea"/>
              </a:rPr>
              <a:t>未來大型網路公司如 </a:t>
            </a:r>
            <a:r>
              <a:rPr lang="en-US" altLang="zh-TW" b="1" dirty="0" smtClean="0">
                <a:latin typeface="+mn-ea"/>
              </a:rPr>
              <a:t>Google, Microsoft and Amazon</a:t>
            </a:r>
            <a:r>
              <a:rPr lang="zh-TW" altLang="en-US" b="1" dirty="0" smtClean="0">
                <a:latin typeface="+mn-ea"/>
              </a:rPr>
              <a:t>等所經營的</a:t>
            </a:r>
            <a:r>
              <a:rPr lang="zh-TW" altLang="en-US" b="1" dirty="0" smtClean="0">
                <a:solidFill>
                  <a:srgbClr val="CC3300"/>
                </a:solidFill>
                <a:latin typeface="+mn-ea"/>
              </a:rPr>
              <a:t>主機農場</a:t>
            </a:r>
            <a:r>
              <a:rPr lang="zh-TW" altLang="en-US" b="1" dirty="0" smtClean="0">
                <a:latin typeface="+mn-ea"/>
              </a:rPr>
              <a:t>（</a:t>
            </a:r>
            <a:r>
              <a:rPr lang="en-US" altLang="zh-TW" b="1" dirty="0" smtClean="0">
                <a:latin typeface="+mn-ea"/>
              </a:rPr>
              <a:t>server farms</a:t>
            </a:r>
            <a:r>
              <a:rPr lang="zh-TW" altLang="en-US" b="1" dirty="0" smtClean="0">
                <a:latin typeface="+mn-ea"/>
              </a:rPr>
              <a:t>）會變得太有效率，以致於其它公司不得不用它</a:t>
            </a:r>
            <a:endParaRPr lang="en-US" altLang="zh-TW" b="1" dirty="0" smtClean="0">
              <a:latin typeface="+mn-ea"/>
            </a:endParaRPr>
          </a:p>
          <a:p>
            <a:pPr lvl="2" eaLnBrk="1" hangingPunct="1">
              <a:lnSpc>
                <a:spcPct val="120000"/>
              </a:lnSpc>
              <a:spcBef>
                <a:spcPts val="0"/>
              </a:spcBef>
              <a:defRPr/>
            </a:pPr>
            <a:r>
              <a:rPr lang="zh-TW" altLang="en-US" b="1" dirty="0" smtClean="0">
                <a:solidFill>
                  <a:srgbClr val="CC3300"/>
                </a:solidFill>
                <a:latin typeface="+mn-ea"/>
              </a:rPr>
              <a:t>目前企業每十元的</a:t>
            </a:r>
            <a:r>
              <a:rPr lang="en-US" altLang="zh-TW" b="1" dirty="0" smtClean="0">
                <a:solidFill>
                  <a:srgbClr val="CC3300"/>
                </a:solidFill>
                <a:latin typeface="+mn-ea"/>
              </a:rPr>
              <a:t>IT</a:t>
            </a:r>
            <a:r>
              <a:rPr lang="zh-TW" altLang="en-US" b="1" dirty="0" smtClean="0">
                <a:solidFill>
                  <a:srgbClr val="CC3300"/>
                </a:solidFill>
                <a:latin typeface="+mn-ea"/>
              </a:rPr>
              <a:t>投資中，約有八元是用在既有系統的維修，而非更新升級</a:t>
            </a:r>
            <a:r>
              <a:rPr lang="zh-TW" altLang="en-US" b="1" dirty="0" smtClean="0">
                <a:latin typeface="+mn-ea"/>
              </a:rPr>
              <a:t>；透過租用即可享用不停滯的升級，企業將省下大半的硬體支出的花費</a:t>
            </a:r>
            <a:endParaRPr lang="en-US" altLang="zh-TW" b="1" dirty="0" smtClean="0">
              <a:latin typeface="+mn-ea"/>
            </a:endParaRPr>
          </a:p>
          <a:p>
            <a:pPr lvl="1" eaLnBrk="1" hangingPunct="1">
              <a:lnSpc>
                <a:spcPct val="120000"/>
              </a:lnSpc>
              <a:spcBef>
                <a:spcPts val="0"/>
              </a:spcBef>
              <a:buFont typeface="Wingdings" charset="2"/>
              <a:buChar char=""/>
              <a:defRPr/>
            </a:pPr>
            <a:r>
              <a:rPr lang="zh-TW" altLang="en-US" b="1" dirty="0" smtClean="0">
                <a:latin typeface="+mn-ea"/>
              </a:rPr>
              <a:t>尤其這些企業將</a:t>
            </a:r>
            <a:r>
              <a:rPr lang="en-US" altLang="zh-TW" b="1" dirty="0" smtClean="0">
                <a:latin typeface="+mn-ea"/>
              </a:rPr>
              <a:t>data centers</a:t>
            </a:r>
            <a:r>
              <a:rPr lang="zh-TW" altLang="en-US" b="1" dirty="0" smtClean="0">
                <a:latin typeface="+mn-ea"/>
              </a:rPr>
              <a:t>設在低廉電力、土地成本的地方。</a:t>
            </a:r>
            <a:endParaRPr lang="en-US" altLang="zh-TW" b="1" dirty="0" smtClean="0">
              <a:latin typeface="+mn-ea"/>
            </a:endParaRPr>
          </a:p>
          <a:p>
            <a:pPr eaLnBrk="1" hangingPunct="1">
              <a:lnSpc>
                <a:spcPct val="120000"/>
              </a:lnSpc>
              <a:spcBef>
                <a:spcPts val="0"/>
              </a:spcBef>
              <a:defRPr/>
            </a:pPr>
            <a:r>
              <a:rPr lang="zh-TW" altLang="en-US" b="1" dirty="0" smtClean="0">
                <a:latin typeface="+mn-ea"/>
              </a:rPr>
              <a:t>綜合而言，</a:t>
            </a:r>
            <a:r>
              <a:rPr lang="zh-TW" altLang="en-US" b="1" dirty="0" smtClean="0">
                <a:solidFill>
                  <a:srgbClr val="C00000"/>
                </a:solidFill>
              </a:rPr>
              <a:t>雲端運算在三方面創新</a:t>
            </a:r>
            <a:endParaRPr lang="en-US" altLang="zh-TW" b="1" dirty="0" smtClean="0">
              <a:solidFill>
                <a:srgbClr val="C00000"/>
              </a:solidFill>
            </a:endParaRPr>
          </a:p>
          <a:p>
            <a:pPr lvl="1" eaLnBrk="1" hangingPunct="1">
              <a:lnSpc>
                <a:spcPct val="120000"/>
              </a:lnSpc>
              <a:spcBef>
                <a:spcPts val="0"/>
              </a:spcBef>
              <a:buFont typeface="Wingdings" charset="2"/>
              <a:buChar char=""/>
              <a:defRPr/>
            </a:pPr>
            <a:r>
              <a:rPr lang="zh-TW" altLang="en-US" b="1" dirty="0" smtClean="0">
                <a:solidFill>
                  <a:srgbClr val="7030A0"/>
                </a:solidFill>
                <a:latin typeface="+mn-ea"/>
              </a:rPr>
              <a:t>提供近乎無窮的運算資源隨時取用，用戶無須事前規劃</a:t>
            </a:r>
            <a:endParaRPr lang="en-US" altLang="zh-TW" b="1" dirty="0" smtClean="0">
              <a:solidFill>
                <a:srgbClr val="7030A0"/>
              </a:solidFill>
              <a:latin typeface="+mn-ea"/>
            </a:endParaRPr>
          </a:p>
          <a:p>
            <a:pPr lvl="1" eaLnBrk="1" hangingPunct="1">
              <a:lnSpc>
                <a:spcPct val="120000"/>
              </a:lnSpc>
              <a:spcBef>
                <a:spcPts val="0"/>
              </a:spcBef>
              <a:buFont typeface="Wingdings" charset="2"/>
              <a:buChar char=""/>
              <a:defRPr/>
            </a:pPr>
            <a:r>
              <a:rPr lang="zh-TW" altLang="en-US" b="1" dirty="0" smtClean="0">
                <a:solidFill>
                  <a:srgbClr val="7030A0"/>
                </a:solidFill>
                <a:latin typeface="+mn-ea"/>
              </a:rPr>
              <a:t>無須事前承諾，用戶可從小量規模開始，隨著需求成長</a:t>
            </a:r>
            <a:endParaRPr lang="en-US" altLang="zh-TW" b="1" dirty="0" smtClean="0">
              <a:solidFill>
                <a:srgbClr val="7030A0"/>
              </a:solidFill>
              <a:latin typeface="+mn-ea"/>
            </a:endParaRPr>
          </a:p>
          <a:p>
            <a:pPr lvl="1" eaLnBrk="1" hangingPunct="1">
              <a:lnSpc>
                <a:spcPct val="120000"/>
              </a:lnSpc>
              <a:spcBef>
                <a:spcPts val="0"/>
              </a:spcBef>
              <a:buFont typeface="Wingdings" charset="2"/>
              <a:buChar char=""/>
              <a:defRPr/>
            </a:pPr>
            <a:r>
              <a:rPr lang="zh-TW" altLang="en-US" b="1" dirty="0" smtClean="0">
                <a:solidFill>
                  <a:srgbClr val="7030A0"/>
                </a:solidFill>
                <a:latin typeface="+mn-ea"/>
              </a:rPr>
              <a:t>支付短期使用計算資源的費用，無須長期擁有</a:t>
            </a:r>
            <a:endParaRPr lang="en-US" altLang="zh-TW" b="1" dirty="0" smtClean="0">
              <a:solidFill>
                <a:srgbClr val="7030A0"/>
              </a:solidFill>
              <a:latin typeface="+mn-ea"/>
            </a:endParaRPr>
          </a:p>
        </p:txBody>
      </p:sp>
      <p:sp>
        <p:nvSpPr>
          <p:cNvPr id="4" name="投影片編號版面配置區 3"/>
          <p:cNvSpPr>
            <a:spLocks noGrp="1"/>
          </p:cNvSpPr>
          <p:nvPr>
            <p:ph type="sldNum" sz="quarter" idx="12"/>
          </p:nvPr>
        </p:nvSpPr>
        <p:spPr/>
        <p:txBody>
          <a:bodyPr/>
          <a:lstStyle/>
          <a:p>
            <a:pPr>
              <a:defRPr/>
            </a:pPr>
            <a:fld id="{3CB9D5A4-A9DD-4C23-A5E6-1C67DC0A0C5F}" type="slidenum">
              <a:rPr lang="zh-TW" altLang="en-US" smtClean="0"/>
              <a:pPr>
                <a:defRPr/>
              </a:pPr>
              <a:t>43</a:t>
            </a:fld>
            <a:endParaRPr lang="zh-TW" altLang="en-US"/>
          </a:p>
        </p:txBody>
      </p:sp>
    </p:spTree>
    <p:custDataLst>
      <p:tags r:id="rId1"/>
    </p:custData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ChangeArrowheads="1"/>
          </p:cNvSpPr>
          <p:nvPr>
            <p:ph type="title"/>
            <p:custDataLst>
              <p:tags r:id="rId2"/>
            </p:custDataLst>
          </p:nvPr>
        </p:nvSpPr>
        <p:spPr/>
        <p:txBody>
          <a:bodyPr/>
          <a:lstStyle/>
          <a:p>
            <a:pPr eaLnBrk="1" hangingPunct="1"/>
            <a:r>
              <a:rPr lang="zh-TW" altLang="en-US" b="1" dirty="0" smtClean="0">
                <a:solidFill>
                  <a:srgbClr val="C00000"/>
                </a:solidFill>
              </a:rPr>
              <a:t>雲端運算的效益</a:t>
            </a:r>
            <a:endParaRPr lang="zh-TW" altLang="en-US" b="1" dirty="0" smtClean="0">
              <a:solidFill>
                <a:srgbClr val="C00000"/>
              </a:solidFill>
              <a:ea typeface="新細明體" charset="-120"/>
            </a:endParaRPr>
          </a:p>
        </p:txBody>
      </p:sp>
      <p:sp>
        <p:nvSpPr>
          <p:cNvPr id="98306" name="Rectangle 3"/>
          <p:cNvSpPr>
            <a:spLocks noGrp="1" noChangeArrowheads="1"/>
          </p:cNvSpPr>
          <p:nvPr>
            <p:ph idx="1"/>
            <p:custDataLst>
              <p:tags r:id="rId3"/>
            </p:custDataLst>
          </p:nvPr>
        </p:nvSpPr>
        <p:spPr/>
        <p:txBody>
          <a:bodyPr>
            <a:normAutofit fontScale="92500" lnSpcReduction="10000"/>
          </a:bodyPr>
          <a:lstStyle/>
          <a:p>
            <a:pPr eaLnBrk="1" hangingPunct="1"/>
            <a:r>
              <a:rPr lang="zh-TW" altLang="en-US" b="1" dirty="0" smtClean="0">
                <a:ea typeface="新細明體" charset="-120"/>
              </a:rPr>
              <a:t>高度自動化</a:t>
            </a:r>
          </a:p>
          <a:p>
            <a:pPr lvl="1" eaLnBrk="1" hangingPunct="1"/>
            <a:r>
              <a:rPr lang="zh-TW" altLang="en-US" b="1" dirty="0" smtClean="0">
                <a:ea typeface="新細明體" charset="-120"/>
              </a:rPr>
              <a:t>雲端供應商一切幫您搞定</a:t>
            </a:r>
          </a:p>
          <a:p>
            <a:pPr eaLnBrk="1" hangingPunct="1"/>
            <a:r>
              <a:rPr lang="zh-TW" altLang="en-US" b="1" dirty="0" smtClean="0">
                <a:ea typeface="新細明體" charset="-120"/>
              </a:rPr>
              <a:t>彈性</a:t>
            </a:r>
          </a:p>
          <a:p>
            <a:pPr lvl="1" eaLnBrk="1" hangingPunct="1"/>
            <a:r>
              <a:rPr lang="zh-TW" altLang="en-US" b="1" dirty="0" smtClean="0">
                <a:ea typeface="新細明體" charset="-120"/>
              </a:rPr>
              <a:t>基於 </a:t>
            </a:r>
            <a:r>
              <a:rPr lang="en-US" altLang="zh-TW" b="1" dirty="0" smtClean="0">
                <a:ea typeface="新細明體" charset="-120"/>
              </a:rPr>
              <a:t>on-demand </a:t>
            </a:r>
            <a:r>
              <a:rPr lang="zh-TW" altLang="en-US" b="1" dirty="0" smtClean="0">
                <a:ea typeface="新細明體" charset="-120"/>
              </a:rPr>
              <a:t>的基礎上，軟體的取得不再是那麼制式化與一成不變</a:t>
            </a:r>
          </a:p>
          <a:p>
            <a:pPr eaLnBrk="1" hangingPunct="1"/>
            <a:r>
              <a:rPr lang="zh-TW" altLang="en-US" b="1" dirty="0" smtClean="0">
                <a:ea typeface="新細明體" charset="-120"/>
              </a:rPr>
              <a:t>更高的行動力</a:t>
            </a:r>
          </a:p>
          <a:p>
            <a:pPr lvl="1" eaLnBrk="1" hangingPunct="1"/>
            <a:r>
              <a:rPr lang="zh-TW" altLang="en-US" b="1" dirty="0" smtClean="0">
                <a:ea typeface="新細明體" charset="-120"/>
              </a:rPr>
              <a:t>工作型態將會更倚賴行動設備</a:t>
            </a:r>
            <a:endParaRPr lang="en-US" altLang="zh-TW" b="1" dirty="0" smtClean="0">
              <a:ea typeface="新細明體" charset="-120"/>
            </a:endParaRPr>
          </a:p>
          <a:p>
            <a:pPr eaLnBrk="1" hangingPunct="1"/>
            <a:r>
              <a:rPr lang="zh-TW" altLang="en-US" b="1" dirty="0" smtClean="0">
                <a:ea typeface="新細明體" charset="-120"/>
              </a:rPr>
              <a:t>移轉注意力焦點</a:t>
            </a:r>
          </a:p>
          <a:p>
            <a:pPr lvl="1" eaLnBrk="1" hangingPunct="1"/>
            <a:r>
              <a:rPr lang="zh-TW" altLang="en-US" b="1" dirty="0" smtClean="0">
                <a:ea typeface="新細明體" charset="-120"/>
              </a:rPr>
              <a:t>企業可以花更多的心思在創新，而非資訊平台的建置</a:t>
            </a:r>
            <a:endParaRPr lang="en-US" altLang="zh-TW" b="1" dirty="0" smtClean="0">
              <a:ea typeface="新細明體" charset="-120"/>
            </a:endParaRPr>
          </a:p>
        </p:txBody>
      </p:sp>
      <p:sp>
        <p:nvSpPr>
          <p:cNvPr id="4" name="投影片編號版面配置區 3"/>
          <p:cNvSpPr>
            <a:spLocks noGrp="1"/>
          </p:cNvSpPr>
          <p:nvPr>
            <p:ph type="sldNum" sz="quarter" idx="12"/>
          </p:nvPr>
        </p:nvSpPr>
        <p:spPr/>
        <p:txBody>
          <a:bodyPr/>
          <a:lstStyle/>
          <a:p>
            <a:pPr>
              <a:defRPr/>
            </a:pPr>
            <a:fld id="{3CB9D5A4-A9DD-4C23-A5E6-1C67DC0A0C5F}" type="slidenum">
              <a:rPr lang="zh-TW" altLang="en-US" smtClean="0"/>
              <a:pPr>
                <a:defRPr/>
              </a:pPr>
              <a:t>44</a:t>
            </a:fld>
            <a:endParaRPr lang="zh-TW" altLang="en-US"/>
          </a:p>
        </p:txBody>
      </p:sp>
    </p:spTree>
    <p:custDataLst>
      <p:tags r:id="rId1"/>
    </p:custData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29" name="標題 1"/>
          <p:cNvSpPr>
            <a:spLocks noGrp="1"/>
          </p:cNvSpPr>
          <p:nvPr>
            <p:ph type="title"/>
            <p:custDataLst>
              <p:tags r:id="rId2"/>
            </p:custDataLst>
          </p:nvPr>
        </p:nvSpPr>
        <p:spPr/>
        <p:txBody>
          <a:bodyPr/>
          <a:lstStyle/>
          <a:p>
            <a:r>
              <a:rPr lang="zh-TW" altLang="en-US" smtClean="0"/>
              <a:t>雲端運算的四種佈署型態</a:t>
            </a:r>
          </a:p>
        </p:txBody>
      </p:sp>
      <p:sp>
        <p:nvSpPr>
          <p:cNvPr id="227330" name="投影片編號版面配置區 1"/>
          <p:cNvSpPr>
            <a:spLocks noGrp="1"/>
          </p:cNvSpPr>
          <p:nvPr>
            <p:ph type="sldNum" sz="quarter" idx="12"/>
            <p:custDataLst>
              <p:tags r:id="rId3"/>
            </p:custDataLst>
          </p:nvPr>
        </p:nvSpPr>
        <p:spPr bwMode="auto">
          <a:xfrm>
            <a:off x="5791200" y="6405563"/>
            <a:ext cx="3044825" cy="365125"/>
          </a:xfrm>
          <a:noFill/>
          <a:ln>
            <a:miter lim="800000"/>
            <a:headEnd/>
            <a:tailEnd/>
          </a:ln>
        </p:spPr>
        <p:txBody>
          <a:bodyPr wrap="square" lIns="82287" tIns="41143" rIns="82287" bIns="41143" numCol="1" anchor="t" anchorCtr="0" compatLnSpc="1">
            <a:prstTxWarp prst="textNoShape">
              <a:avLst/>
            </a:prstTxWarp>
          </a:bodyPr>
          <a:lstStyle/>
          <a:p>
            <a:pPr algn="r"/>
            <a:fld id="{6B5FA40E-9FA0-4AC7-8506-7223F2C42ADD}" type="slidenum">
              <a:rPr lang="en-US" altLang="zh-TW" sz="1400" smtClean="0">
                <a:solidFill>
                  <a:srgbClr val="FFFFFF"/>
                </a:solidFill>
                <a:ea typeface="新細明體" charset="-120"/>
              </a:rPr>
              <a:pPr algn="r"/>
              <a:t>45</a:t>
            </a:fld>
            <a:endParaRPr lang="en-US" altLang="zh-TW" sz="1400" smtClean="0">
              <a:solidFill>
                <a:srgbClr val="FFFFFF"/>
              </a:solidFill>
              <a:ea typeface="新細明體" charset="-120"/>
            </a:endParaRPr>
          </a:p>
        </p:txBody>
      </p:sp>
      <p:grpSp>
        <p:nvGrpSpPr>
          <p:cNvPr id="227331" name="Group 1"/>
          <p:cNvGrpSpPr>
            <a:grpSpLocks/>
          </p:cNvGrpSpPr>
          <p:nvPr>
            <p:custDataLst>
              <p:tags r:id="rId4"/>
            </p:custDataLst>
          </p:nvPr>
        </p:nvGrpSpPr>
        <p:grpSpPr bwMode="auto">
          <a:xfrm>
            <a:off x="3241675" y="2979738"/>
            <a:ext cx="5830888" cy="3529012"/>
            <a:chOff x="2268" y="2086"/>
            <a:chExt cx="4081" cy="2471"/>
          </a:xfrm>
        </p:grpSpPr>
        <p:sp>
          <p:nvSpPr>
            <p:cNvPr id="6" name="Oval 2"/>
            <p:cNvSpPr>
              <a:spLocks noChangeArrowheads="1"/>
            </p:cNvSpPr>
            <p:nvPr/>
          </p:nvSpPr>
          <p:spPr bwMode="auto">
            <a:xfrm>
              <a:off x="2268" y="2086"/>
              <a:ext cx="4081" cy="2471"/>
            </a:xfrm>
            <a:prstGeom prst="ellipse">
              <a:avLst/>
            </a:prstGeom>
            <a:solidFill>
              <a:srgbClr val="99CCFF">
                <a:alpha val="29999"/>
              </a:srgbClr>
            </a:solidFill>
            <a:ln w="9525">
              <a:noFill/>
              <a:round/>
              <a:headEnd/>
              <a:tailEnd/>
            </a:ln>
            <a:effectLst/>
          </p:spPr>
          <p:txBody>
            <a:bodyPr wrap="none" lIns="90000" tIns="45000" rIns="90000" bIns="45000" anchor="ctr"/>
            <a:lstStyle/>
            <a:p>
              <a:pPr algn="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zh-TW" altLang="en-US" sz="2500" dirty="0">
                  <a:solidFill>
                    <a:schemeClr val="bg1">
                      <a:lumMod val="50000"/>
                    </a:schemeClr>
                  </a:solidFill>
                  <a:latin typeface="AR PL UKai TW" charset="0"/>
                  <a:ea typeface="新細明體" pitchFamily="16" charset="-120"/>
                </a:rPr>
                <a:t>以大型企業</a:t>
              </a:r>
            </a:p>
            <a:p>
              <a:pPr algn="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zh-TW" altLang="en-US" sz="2500" dirty="0">
                  <a:solidFill>
                    <a:schemeClr val="bg1">
                      <a:lumMod val="50000"/>
                    </a:schemeClr>
                  </a:solidFill>
                  <a:latin typeface="AR PL UKai TW" charset="0"/>
                  <a:ea typeface="新細明體" pitchFamily="16" charset="-120"/>
                </a:rPr>
                <a:t>為主要客戶</a:t>
              </a:r>
            </a:p>
            <a:p>
              <a:pPr algn="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endParaRPr lang="en-US" dirty="0">
                <a:solidFill>
                  <a:schemeClr val="bg1">
                    <a:lumMod val="50000"/>
                  </a:schemeClr>
                </a:solidFill>
                <a:latin typeface="Arial Black" pitchFamily="32" charset="0"/>
                <a:ea typeface="新細明體" pitchFamily="16" charset="-120"/>
              </a:endParaRPr>
            </a:p>
            <a:p>
              <a:pPr algn="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zh-TW" altLang="en-US" sz="2900" dirty="0">
                  <a:solidFill>
                    <a:schemeClr val="bg1">
                      <a:lumMod val="50000"/>
                    </a:schemeClr>
                  </a:solidFill>
                  <a:latin typeface="+mn-ea"/>
                  <a:ea typeface="+mn-ea"/>
                </a:rPr>
                <a:t>私有雲</a:t>
              </a:r>
            </a:p>
            <a:p>
              <a:pPr algn="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US" sz="2900" dirty="0">
                  <a:solidFill>
                    <a:schemeClr val="bg1">
                      <a:lumMod val="50000"/>
                    </a:schemeClr>
                  </a:solidFill>
                  <a:latin typeface="+mn-ea"/>
                  <a:ea typeface="+mn-ea"/>
                </a:rPr>
                <a:t>Private Cloud</a:t>
              </a:r>
            </a:p>
          </p:txBody>
        </p:sp>
        <p:pic>
          <p:nvPicPr>
            <p:cNvPr id="227341" name="Picture 3"/>
            <p:cNvPicPr>
              <a:picLocks noChangeAspect="1" noChangeArrowheads="1"/>
            </p:cNvPicPr>
            <p:nvPr/>
          </p:nvPicPr>
          <p:blipFill>
            <a:blip r:embed="rId14" cstate="print"/>
            <a:srcRect/>
            <a:stretch>
              <a:fillRect/>
            </a:stretch>
          </p:blipFill>
          <p:spPr bwMode="auto">
            <a:xfrm>
              <a:off x="3604" y="3201"/>
              <a:ext cx="895" cy="411"/>
            </a:xfrm>
            <a:prstGeom prst="rect">
              <a:avLst/>
            </a:prstGeom>
            <a:solidFill>
              <a:srgbClr val="000000"/>
            </a:solidFill>
            <a:ln w="9525">
              <a:noFill/>
              <a:round/>
              <a:headEnd/>
              <a:tailEnd/>
            </a:ln>
          </p:spPr>
        </p:pic>
      </p:grpSp>
      <p:sp>
        <p:nvSpPr>
          <p:cNvPr id="8" name="Oval 5"/>
          <p:cNvSpPr>
            <a:spLocks noChangeArrowheads="1"/>
          </p:cNvSpPr>
          <p:nvPr>
            <p:custDataLst>
              <p:tags r:id="rId5"/>
            </p:custDataLst>
          </p:nvPr>
        </p:nvSpPr>
        <p:spPr bwMode="auto">
          <a:xfrm>
            <a:off x="96838" y="1392238"/>
            <a:ext cx="5834062" cy="3629025"/>
          </a:xfrm>
          <a:prstGeom prst="ellipse">
            <a:avLst/>
          </a:prstGeom>
          <a:solidFill>
            <a:srgbClr val="FFCCFF">
              <a:alpha val="29999"/>
            </a:srgbClr>
          </a:solidFill>
          <a:ln w="9525">
            <a:noFill/>
            <a:round/>
            <a:headEnd/>
            <a:tailEnd/>
          </a:ln>
          <a:effectLst/>
        </p:spPr>
        <p:txBody>
          <a:bodyPr wrap="none" lIns="80991" tIns="40496" rIns="80991" bIns="40496" anchor="ctr"/>
          <a:lstStyle/>
          <a:p>
            <a:pP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US" sz="2900" dirty="0">
                <a:solidFill>
                  <a:srgbClr val="FF0000"/>
                </a:solidFill>
                <a:latin typeface="+mn-ea"/>
                <a:ea typeface="+mn-ea"/>
              </a:rPr>
              <a:t>Public Cloud</a:t>
            </a:r>
          </a:p>
          <a:p>
            <a:pP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zh-TW" altLang="en-US" sz="2900" dirty="0">
                <a:solidFill>
                  <a:srgbClr val="FF0000"/>
                </a:solidFill>
                <a:latin typeface="+mn-ea"/>
                <a:ea typeface="+mn-ea"/>
              </a:rPr>
              <a:t>公有雲</a:t>
            </a:r>
          </a:p>
          <a:p>
            <a:pP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endParaRPr lang="en-US" dirty="0">
              <a:solidFill>
                <a:srgbClr val="FF0000"/>
              </a:solidFill>
              <a:latin typeface="Arial Black" pitchFamily="32" charset="0"/>
              <a:ea typeface="新細明體" pitchFamily="16" charset="-120"/>
            </a:endParaRPr>
          </a:p>
          <a:p>
            <a:pP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zh-TW" altLang="en-US" sz="2500" dirty="0">
                <a:solidFill>
                  <a:srgbClr val="FF0000"/>
                </a:solidFill>
                <a:latin typeface="AR PL UKai TW" charset="0"/>
                <a:ea typeface="新細明體" pitchFamily="16" charset="-120"/>
              </a:rPr>
              <a:t>主要客戶為</a:t>
            </a:r>
          </a:p>
          <a:p>
            <a:pP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US" sz="2500" dirty="0">
                <a:solidFill>
                  <a:srgbClr val="FF0000"/>
                </a:solidFill>
                <a:latin typeface="AR PL UKai TW" charset="0"/>
                <a:ea typeface="新細明體" pitchFamily="16" charset="-120"/>
              </a:rPr>
              <a:t> </a:t>
            </a:r>
            <a:r>
              <a:rPr lang="zh-TW" altLang="en-US" sz="2500" dirty="0">
                <a:solidFill>
                  <a:srgbClr val="FF0000"/>
                </a:solidFill>
                <a:latin typeface="AR PL UKai TW" charset="0"/>
                <a:ea typeface="新細明體" pitchFamily="16" charset="-120"/>
              </a:rPr>
              <a:t>中小企業</a:t>
            </a:r>
          </a:p>
        </p:txBody>
      </p:sp>
      <p:sp>
        <p:nvSpPr>
          <p:cNvPr id="9" name="Text Box 6"/>
          <p:cNvSpPr txBox="1">
            <a:spLocks noChangeArrowheads="1"/>
          </p:cNvSpPr>
          <p:nvPr>
            <p:custDataLst>
              <p:tags r:id="rId6"/>
            </p:custDataLst>
          </p:nvPr>
        </p:nvSpPr>
        <p:spPr bwMode="auto">
          <a:xfrm>
            <a:off x="3125788" y="3589338"/>
            <a:ext cx="2867025" cy="958850"/>
          </a:xfrm>
          <a:prstGeom prst="rect">
            <a:avLst/>
          </a:prstGeom>
          <a:noFill/>
          <a:ln w="9525">
            <a:noFill/>
            <a:round/>
            <a:headEnd/>
            <a:tailEnd/>
          </a:ln>
          <a:effectLst/>
        </p:spPr>
        <p:txBody>
          <a:bodyPr lIns="80991" tIns="40496" rIns="80991" bIns="40496"/>
          <a:lstStyle/>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zh-TW" altLang="en-US" sz="2900" dirty="0">
                <a:solidFill>
                  <a:srgbClr val="00B050"/>
                </a:solidFill>
                <a:latin typeface="+mn-ea"/>
                <a:ea typeface="+mn-ea"/>
              </a:rPr>
              <a:t>混和雲</a:t>
            </a:r>
            <a:endParaRPr lang="en-US" altLang="zh-TW" sz="2900" dirty="0">
              <a:solidFill>
                <a:srgbClr val="00B050"/>
              </a:solidFill>
              <a:latin typeface="+mn-ea"/>
              <a:ea typeface="+mn-ea"/>
            </a:endParaRPr>
          </a:p>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US" sz="2900" dirty="0">
                <a:solidFill>
                  <a:srgbClr val="00B050"/>
                </a:solidFill>
                <a:latin typeface="+mn-ea"/>
                <a:ea typeface="+mn-ea"/>
              </a:rPr>
              <a:t>Hybrid Cloud</a:t>
            </a:r>
          </a:p>
        </p:txBody>
      </p:sp>
      <p:sp>
        <p:nvSpPr>
          <p:cNvPr id="10" name="Text Box 7"/>
          <p:cNvSpPr txBox="1">
            <a:spLocks noChangeArrowheads="1"/>
          </p:cNvSpPr>
          <p:nvPr>
            <p:custDataLst>
              <p:tags r:id="rId7"/>
            </p:custDataLst>
          </p:nvPr>
        </p:nvSpPr>
        <p:spPr bwMode="auto">
          <a:xfrm>
            <a:off x="5153025" y="1360488"/>
            <a:ext cx="3957638" cy="1455737"/>
          </a:xfrm>
          <a:prstGeom prst="rect">
            <a:avLst/>
          </a:prstGeom>
          <a:solidFill>
            <a:srgbClr val="CCCCFF">
              <a:alpha val="50000"/>
            </a:srgbClr>
          </a:solidFill>
          <a:ln w="9525">
            <a:noFill/>
            <a:round/>
            <a:headEnd/>
            <a:tailEnd/>
          </a:ln>
          <a:effectLst/>
        </p:spPr>
        <p:txBody>
          <a:bodyPr lIns="80991" tIns="40496" rIns="80991" bIns="40496" anchor="ctr"/>
          <a:lstStyle/>
          <a:p>
            <a:pPr algn="ctr">
              <a:tabLst>
                <a:tab pos="0" algn="l"/>
                <a:tab pos="401638" algn="l"/>
                <a:tab pos="806450" algn="l"/>
                <a:tab pos="1211263" algn="l"/>
                <a:tab pos="1614488" algn="l"/>
                <a:tab pos="2019300" algn="l"/>
                <a:tab pos="2424113" algn="l"/>
                <a:tab pos="2828925" algn="l"/>
                <a:tab pos="3232150" algn="l"/>
                <a:tab pos="3636963" algn="l"/>
                <a:tab pos="4041775" algn="l"/>
                <a:tab pos="4445000" algn="l"/>
                <a:tab pos="4849813" algn="l"/>
                <a:tab pos="5254625" algn="l"/>
                <a:tab pos="5657850" algn="l"/>
                <a:tab pos="6062663" algn="l"/>
                <a:tab pos="6467475" algn="l"/>
                <a:tab pos="6872288" algn="l"/>
                <a:tab pos="7275513" algn="l"/>
                <a:tab pos="7680325" algn="l"/>
                <a:tab pos="8085138" algn="l"/>
              </a:tabLst>
            </a:pPr>
            <a:r>
              <a:rPr lang="zh-TW" altLang="en-US" sz="2400">
                <a:solidFill>
                  <a:srgbClr val="00B050"/>
                </a:solidFill>
                <a:latin typeface="微軟正黑體" pitchFamily="34" charset="-120"/>
                <a:ea typeface="微軟正黑體" pitchFamily="34" charset="-120"/>
              </a:rPr>
              <a:t>根據運算需求，私有雲端動態調用公用雲端的資源</a:t>
            </a:r>
          </a:p>
        </p:txBody>
      </p:sp>
      <p:sp>
        <p:nvSpPr>
          <p:cNvPr id="227335" name="Line 8"/>
          <p:cNvSpPr>
            <a:spLocks noChangeShapeType="1"/>
          </p:cNvSpPr>
          <p:nvPr>
            <p:custDataLst>
              <p:tags r:id="rId8"/>
            </p:custDataLst>
          </p:nvPr>
        </p:nvSpPr>
        <p:spPr bwMode="auto">
          <a:xfrm flipV="1">
            <a:off x="4957763" y="2587625"/>
            <a:ext cx="649287" cy="815975"/>
          </a:xfrm>
          <a:prstGeom prst="line">
            <a:avLst/>
          </a:prstGeom>
          <a:noFill/>
          <a:ln w="72000">
            <a:solidFill>
              <a:srgbClr val="000000"/>
            </a:solidFill>
            <a:round/>
            <a:headEnd/>
            <a:tailEnd/>
          </a:ln>
        </p:spPr>
        <p:txBody>
          <a:bodyPr lIns="82287" tIns="41143" rIns="82287" bIns="41143"/>
          <a:lstStyle/>
          <a:p>
            <a:endParaRPr lang="zh-TW" altLang="en-US"/>
          </a:p>
        </p:txBody>
      </p:sp>
      <p:pic>
        <p:nvPicPr>
          <p:cNvPr id="227336" name="Picture 9"/>
          <p:cNvPicPr>
            <a:picLocks noChangeAspect="1" noChangeArrowheads="1"/>
          </p:cNvPicPr>
          <p:nvPr>
            <p:custDataLst>
              <p:tags r:id="rId9"/>
            </p:custDataLst>
          </p:nvPr>
        </p:nvPicPr>
        <p:blipFill>
          <a:blip r:embed="rId15" cstate="print"/>
          <a:srcRect/>
          <a:stretch>
            <a:fillRect/>
          </a:stretch>
        </p:blipFill>
        <p:spPr bwMode="auto">
          <a:xfrm>
            <a:off x="3727450" y="1781175"/>
            <a:ext cx="1198563" cy="485775"/>
          </a:xfrm>
          <a:prstGeom prst="rect">
            <a:avLst/>
          </a:prstGeom>
          <a:noFill/>
          <a:ln w="9525">
            <a:noFill/>
            <a:round/>
            <a:headEnd/>
            <a:tailEnd/>
          </a:ln>
        </p:spPr>
      </p:pic>
      <p:pic>
        <p:nvPicPr>
          <p:cNvPr id="227337" name="Picture 10"/>
          <p:cNvPicPr>
            <a:picLocks noChangeAspect="1" noChangeArrowheads="1"/>
          </p:cNvPicPr>
          <p:nvPr>
            <p:custDataLst>
              <p:tags r:id="rId10"/>
            </p:custDataLst>
          </p:nvPr>
        </p:nvPicPr>
        <p:blipFill>
          <a:blip r:embed="rId16" cstate="print"/>
          <a:srcRect/>
          <a:stretch>
            <a:fillRect/>
          </a:stretch>
        </p:blipFill>
        <p:spPr bwMode="auto">
          <a:xfrm>
            <a:off x="3662363" y="2657475"/>
            <a:ext cx="1295400" cy="469900"/>
          </a:xfrm>
          <a:prstGeom prst="rect">
            <a:avLst/>
          </a:prstGeom>
          <a:noFill/>
          <a:ln w="9525">
            <a:noFill/>
            <a:round/>
            <a:headEnd/>
            <a:tailEnd/>
          </a:ln>
        </p:spPr>
      </p:pic>
      <p:pic>
        <p:nvPicPr>
          <p:cNvPr id="227338" name="Picture 11"/>
          <p:cNvPicPr>
            <a:picLocks noChangeAspect="1" noChangeArrowheads="1"/>
          </p:cNvPicPr>
          <p:nvPr>
            <p:custDataLst>
              <p:tags r:id="rId11"/>
            </p:custDataLst>
          </p:nvPr>
        </p:nvPicPr>
        <p:blipFill>
          <a:blip r:embed="rId17" cstate="print"/>
          <a:srcRect/>
          <a:stretch>
            <a:fillRect/>
          </a:stretch>
        </p:blipFill>
        <p:spPr bwMode="auto">
          <a:xfrm>
            <a:off x="3727450" y="2339975"/>
            <a:ext cx="1114425" cy="284163"/>
          </a:xfrm>
          <a:prstGeom prst="rect">
            <a:avLst/>
          </a:prstGeom>
          <a:noFill/>
          <a:ln w="9525">
            <a:noFill/>
            <a:round/>
            <a:headEnd/>
            <a:tailEnd/>
          </a:ln>
        </p:spPr>
      </p:pic>
      <p:sp>
        <p:nvSpPr>
          <p:cNvPr id="15" name="Oval 12"/>
          <p:cNvSpPr>
            <a:spLocks noChangeArrowheads="1"/>
          </p:cNvSpPr>
          <p:nvPr>
            <p:custDataLst>
              <p:tags r:id="rId12"/>
            </p:custDataLst>
          </p:nvPr>
        </p:nvSpPr>
        <p:spPr bwMode="auto">
          <a:xfrm>
            <a:off x="0" y="4697413"/>
            <a:ext cx="4213225" cy="2063750"/>
          </a:xfrm>
          <a:prstGeom prst="ellipse">
            <a:avLst/>
          </a:prstGeom>
          <a:solidFill>
            <a:srgbClr val="E6FF00">
              <a:alpha val="29999"/>
            </a:srgbClr>
          </a:solidFill>
          <a:ln w="9525">
            <a:noFill/>
            <a:round/>
            <a:headEnd/>
            <a:tailEnd/>
          </a:ln>
          <a:effectLst/>
        </p:spPr>
        <p:txBody>
          <a:bodyPr wrap="none" lIns="0" tIns="0" rIns="0" bIns="0" anchor="ctr" anchorCtr="1"/>
          <a:lstStyle/>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US" sz="2500" dirty="0">
                <a:solidFill>
                  <a:srgbClr val="0070C0"/>
                </a:solidFill>
                <a:latin typeface="+mn-ea"/>
                <a:ea typeface="+mn-ea"/>
              </a:rPr>
              <a:t>Community Cloud</a:t>
            </a:r>
          </a:p>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zh-TW" altLang="en-US" sz="2900" dirty="0">
                <a:solidFill>
                  <a:srgbClr val="0070C0"/>
                </a:solidFill>
                <a:latin typeface="+mn-ea"/>
                <a:ea typeface="+mn-ea"/>
              </a:rPr>
              <a:t>社群雲</a:t>
            </a:r>
          </a:p>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endParaRPr lang="en-US" sz="1300" dirty="0">
              <a:solidFill>
                <a:srgbClr val="0070C0"/>
              </a:solidFill>
              <a:latin typeface="+mn-ea"/>
              <a:ea typeface="+mn-ea"/>
            </a:endParaRPr>
          </a:p>
          <a:p>
            <a:pPr algn="ctr">
              <a:tabLst>
                <a:tab pos="0" algn="l"/>
                <a:tab pos="402908" algn="l"/>
                <a:tab pos="807244" algn="l"/>
                <a:tab pos="1211580" algn="l"/>
                <a:tab pos="1615917" algn="l"/>
                <a:tab pos="2020253" algn="l"/>
                <a:tab pos="2424589" algn="l"/>
                <a:tab pos="2828925" algn="l"/>
                <a:tab pos="3233262" algn="l"/>
                <a:tab pos="3637598" algn="l"/>
                <a:tab pos="4041934" algn="l"/>
                <a:tab pos="4446270" algn="l"/>
                <a:tab pos="4850607" algn="l"/>
                <a:tab pos="5254943" algn="l"/>
                <a:tab pos="5659279" algn="l"/>
                <a:tab pos="6063615" algn="l"/>
                <a:tab pos="6467952" algn="l"/>
                <a:tab pos="6872288" algn="l"/>
                <a:tab pos="7276624" algn="l"/>
                <a:tab pos="7680960" algn="l"/>
                <a:tab pos="8085297" algn="l"/>
              </a:tabLst>
              <a:defRPr/>
            </a:pPr>
            <a:r>
              <a:rPr lang="en-US" sz="2300" dirty="0">
                <a:solidFill>
                  <a:srgbClr val="0070C0"/>
                </a:solidFill>
                <a:latin typeface="+mn-ea"/>
                <a:ea typeface="+mn-ea"/>
              </a:rPr>
              <a:t>Academia </a:t>
            </a:r>
            <a:r>
              <a:rPr lang="zh-TW" altLang="en-US" sz="2300" dirty="0">
                <a:solidFill>
                  <a:srgbClr val="0070C0"/>
                </a:solidFill>
                <a:latin typeface="+mn-ea"/>
                <a:ea typeface="+mn-ea"/>
              </a:rPr>
              <a:t>學術為主</a:t>
            </a:r>
          </a:p>
        </p:txBody>
      </p:sp>
    </p:spTree>
    <p:custDataLst>
      <p:tags r:id="rId1"/>
    </p:custData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3" name="標題 1"/>
          <p:cNvSpPr>
            <a:spLocks noGrp="1"/>
          </p:cNvSpPr>
          <p:nvPr>
            <p:ph type="title"/>
            <p:custDataLst>
              <p:tags r:id="rId2"/>
            </p:custDataLst>
          </p:nvPr>
        </p:nvSpPr>
        <p:spPr/>
        <p:txBody>
          <a:bodyPr/>
          <a:lstStyle/>
          <a:p>
            <a:r>
              <a:rPr lang="zh-TW" altLang="en-US" b="1" dirty="0" smtClean="0">
                <a:solidFill>
                  <a:srgbClr val="C00000"/>
                </a:solidFill>
              </a:rPr>
              <a:t>雲端運算的四種佈署型態</a:t>
            </a:r>
          </a:p>
        </p:txBody>
      </p:sp>
      <p:sp>
        <p:nvSpPr>
          <p:cNvPr id="3" name="內容版面配置區 2"/>
          <p:cNvSpPr>
            <a:spLocks noGrp="1"/>
          </p:cNvSpPr>
          <p:nvPr>
            <p:ph idx="1"/>
            <p:custDataLst>
              <p:tags r:id="rId3"/>
            </p:custDataLst>
          </p:nvPr>
        </p:nvSpPr>
        <p:spPr>
          <a:xfrm>
            <a:off x="899591" y="1357313"/>
            <a:ext cx="7906271" cy="5429250"/>
          </a:xfrm>
        </p:spPr>
        <p:txBody>
          <a:bodyPr>
            <a:normAutofit fontScale="62500" lnSpcReduction="20000"/>
          </a:bodyPr>
          <a:lstStyle/>
          <a:p>
            <a:pPr>
              <a:lnSpc>
                <a:spcPct val="120000"/>
              </a:lnSpc>
              <a:spcBef>
                <a:spcPts val="0"/>
              </a:spcBef>
              <a:defRPr/>
            </a:pPr>
            <a:r>
              <a:rPr lang="zh-TW" altLang="en-US" b="1" dirty="0" smtClean="0"/>
              <a:t>公有雲</a:t>
            </a:r>
            <a:endParaRPr lang="en-US" altLang="zh-TW" b="1" dirty="0" smtClean="0"/>
          </a:p>
          <a:p>
            <a:pPr lvl="1">
              <a:lnSpc>
                <a:spcPct val="120000"/>
              </a:lnSpc>
              <a:spcBef>
                <a:spcPts val="0"/>
              </a:spcBef>
              <a:buFont typeface="Wingdings" charset="2"/>
              <a:buChar char=""/>
              <a:defRPr/>
            </a:pPr>
            <a:r>
              <a:rPr lang="zh-TW" altLang="en-US" b="1" dirty="0" smtClean="0"/>
              <a:t>開放給公眾，海量的基礎設施</a:t>
            </a:r>
          </a:p>
          <a:p>
            <a:pPr lvl="1">
              <a:lnSpc>
                <a:spcPct val="120000"/>
              </a:lnSpc>
              <a:spcBef>
                <a:spcPts val="0"/>
              </a:spcBef>
              <a:buFont typeface="Wingdings" charset="2"/>
              <a:buChar char=""/>
              <a:defRPr/>
            </a:pPr>
            <a:r>
              <a:rPr lang="zh-TW" altLang="en-US" b="1" dirty="0" smtClean="0"/>
              <a:t>「公有」並非「免費」，但費用相對廉價，具有彈性與成本優勢</a:t>
            </a:r>
            <a:endParaRPr lang="en-US" altLang="zh-TW" b="1" dirty="0" smtClean="0"/>
          </a:p>
          <a:p>
            <a:pPr lvl="1">
              <a:lnSpc>
                <a:spcPct val="120000"/>
              </a:lnSpc>
              <a:spcBef>
                <a:spcPts val="0"/>
              </a:spcBef>
              <a:buFont typeface="Wingdings" charset="2"/>
              <a:buChar char=""/>
              <a:defRPr/>
            </a:pPr>
            <a:r>
              <a:rPr lang="zh-TW" altLang="en-US" b="1" dirty="0" smtClean="0"/>
              <a:t>公有雲通常會對使用實施存取控制</a:t>
            </a:r>
            <a:endParaRPr lang="en-US" altLang="zh-TW" b="1" dirty="0" smtClean="0"/>
          </a:p>
          <a:p>
            <a:pPr lvl="1">
              <a:lnSpc>
                <a:spcPct val="120000"/>
              </a:lnSpc>
              <a:spcBef>
                <a:spcPts val="0"/>
              </a:spcBef>
              <a:buFont typeface="Wingdings" charset="2"/>
              <a:buChar char=""/>
              <a:defRPr/>
            </a:pPr>
            <a:r>
              <a:rPr lang="zh-TW" altLang="en-US" b="1" dirty="0" smtClean="0"/>
              <a:t>新增現貨市場模式</a:t>
            </a:r>
            <a:endParaRPr lang="en-US" altLang="zh-TW" b="1" dirty="0" smtClean="0"/>
          </a:p>
          <a:p>
            <a:pPr>
              <a:lnSpc>
                <a:spcPct val="120000"/>
              </a:lnSpc>
              <a:spcBef>
                <a:spcPts val="0"/>
              </a:spcBef>
              <a:defRPr/>
            </a:pPr>
            <a:r>
              <a:rPr lang="zh-TW" altLang="en-US" b="1" dirty="0" smtClean="0"/>
              <a:t>私有雲</a:t>
            </a:r>
            <a:endParaRPr lang="en-US" altLang="zh-TW" b="1" dirty="0" smtClean="0"/>
          </a:p>
          <a:p>
            <a:pPr lvl="1">
              <a:lnSpc>
                <a:spcPct val="120000"/>
              </a:lnSpc>
              <a:spcBef>
                <a:spcPts val="0"/>
              </a:spcBef>
              <a:buFont typeface="Wingdings" charset="2"/>
              <a:buChar char=""/>
              <a:defRPr/>
            </a:pPr>
            <a:r>
              <a:rPr lang="zh-TW" altLang="en-US" b="1" dirty="0" smtClean="0"/>
              <a:t>由企業獨自擁有或租用</a:t>
            </a:r>
          </a:p>
          <a:p>
            <a:pPr lvl="1">
              <a:lnSpc>
                <a:spcPct val="120000"/>
              </a:lnSpc>
              <a:spcBef>
                <a:spcPts val="0"/>
              </a:spcBef>
              <a:buFont typeface="Wingdings" charset="2"/>
              <a:buChar char=""/>
              <a:defRPr/>
            </a:pPr>
            <a:r>
              <a:rPr lang="zh-TW" altLang="en-US" b="1" dirty="0" smtClean="0"/>
              <a:t>使用者更能掌握雲端機礎架構、改善安全與彈性</a:t>
            </a:r>
            <a:endParaRPr lang="en-US" altLang="zh-TW" b="1" dirty="0" smtClean="0"/>
          </a:p>
          <a:p>
            <a:pPr lvl="1">
              <a:lnSpc>
                <a:spcPct val="120000"/>
              </a:lnSpc>
              <a:spcBef>
                <a:spcPts val="0"/>
              </a:spcBef>
              <a:buFont typeface="Wingdings" charset="2"/>
              <a:buChar char=""/>
              <a:defRPr/>
            </a:pPr>
            <a:r>
              <a:rPr lang="zh-TW" altLang="en-US" b="1" dirty="0" smtClean="0"/>
              <a:t>資料與程序皆在組織內管理，不受到網路頻寬、安全疑慮、法規限制影響</a:t>
            </a:r>
            <a:endParaRPr lang="en-US" altLang="zh-TW" b="1" dirty="0" smtClean="0"/>
          </a:p>
          <a:p>
            <a:pPr>
              <a:lnSpc>
                <a:spcPct val="120000"/>
              </a:lnSpc>
              <a:spcBef>
                <a:spcPts val="0"/>
              </a:spcBef>
              <a:defRPr/>
            </a:pPr>
            <a:r>
              <a:rPr lang="zh-TW" altLang="en-US" b="1" dirty="0" smtClean="0"/>
              <a:t>社群雲</a:t>
            </a:r>
            <a:endParaRPr lang="en-US" altLang="zh-TW" b="1" dirty="0" smtClean="0"/>
          </a:p>
          <a:p>
            <a:pPr lvl="1">
              <a:lnSpc>
                <a:spcPct val="120000"/>
              </a:lnSpc>
              <a:spcBef>
                <a:spcPts val="0"/>
              </a:spcBef>
              <a:buFont typeface="Wingdings" charset="2"/>
              <a:buChar char=""/>
              <a:defRPr/>
            </a:pPr>
            <a:r>
              <a:rPr lang="zh-TW" altLang="en-US" b="1" dirty="0" smtClean="0"/>
              <a:t>基礎設施為特定社群所共享</a:t>
            </a:r>
          </a:p>
          <a:p>
            <a:pPr lvl="1">
              <a:lnSpc>
                <a:spcPct val="120000"/>
              </a:lnSpc>
              <a:spcBef>
                <a:spcPts val="0"/>
              </a:spcBef>
              <a:buFont typeface="Wingdings" charset="2"/>
              <a:buChar char=""/>
              <a:defRPr/>
            </a:pPr>
            <a:r>
              <a:rPr lang="zh-TW" altLang="en-US" b="1" dirty="0" smtClean="0"/>
              <a:t>社群成員共同使用雲端資料及應用程式，以達到支援分享和溝通，以及協同合作等功能。</a:t>
            </a:r>
          </a:p>
          <a:p>
            <a:pPr>
              <a:lnSpc>
                <a:spcPct val="120000"/>
              </a:lnSpc>
              <a:spcBef>
                <a:spcPts val="0"/>
              </a:spcBef>
              <a:defRPr/>
            </a:pPr>
            <a:r>
              <a:rPr lang="zh-TW" altLang="en-US" b="1" dirty="0" smtClean="0"/>
              <a:t> 混合雲</a:t>
            </a:r>
            <a:endParaRPr lang="en-US" altLang="zh-TW" b="1" dirty="0" smtClean="0"/>
          </a:p>
          <a:p>
            <a:pPr lvl="1">
              <a:lnSpc>
                <a:spcPct val="120000"/>
              </a:lnSpc>
              <a:spcBef>
                <a:spcPts val="0"/>
              </a:spcBef>
              <a:buFont typeface="Wingdings" charset="2"/>
              <a:buChar char=""/>
              <a:defRPr/>
            </a:pPr>
            <a:r>
              <a:rPr lang="zh-TW" altLang="en-US" b="1" dirty="0" smtClean="0"/>
              <a:t>兩種以上雲的混和，通常結合公有雲及私有雲</a:t>
            </a:r>
            <a:endParaRPr lang="en-US" altLang="zh-TW" b="1" dirty="0" smtClean="0"/>
          </a:p>
          <a:p>
            <a:pPr lvl="1">
              <a:lnSpc>
                <a:spcPct val="120000"/>
              </a:lnSpc>
              <a:spcBef>
                <a:spcPts val="0"/>
              </a:spcBef>
              <a:buFont typeface="Wingdings" charset="2"/>
              <a:buChar char=""/>
              <a:defRPr/>
            </a:pPr>
            <a:r>
              <a:rPr lang="zh-TW" altLang="en-US" b="1" dirty="0" smtClean="0"/>
              <a:t>在這模式中使用者通常將非企業關鍵資訊放在公有雲上處理，但將企業關鍵服務及資料留在私有雲上。</a:t>
            </a:r>
            <a:endParaRPr lang="en-US" altLang="zh-TW" b="1" dirty="0" smtClean="0"/>
          </a:p>
        </p:txBody>
      </p:sp>
      <p:sp>
        <p:nvSpPr>
          <p:cNvPr id="4" name="投影片編號版面配置區 3"/>
          <p:cNvSpPr>
            <a:spLocks noGrp="1"/>
          </p:cNvSpPr>
          <p:nvPr>
            <p:ph type="sldNum" sz="quarter" idx="12"/>
          </p:nvPr>
        </p:nvSpPr>
        <p:spPr/>
        <p:txBody>
          <a:bodyPr/>
          <a:lstStyle/>
          <a:p>
            <a:pPr>
              <a:defRPr/>
            </a:pPr>
            <a:fld id="{3CB9D5A4-A9DD-4C23-A5E6-1C67DC0A0C5F}" type="slidenum">
              <a:rPr lang="zh-TW" altLang="en-US" smtClean="0"/>
              <a:pPr>
                <a:defRPr/>
              </a:pPr>
              <a:t>46</a:t>
            </a:fld>
            <a:endParaRPr lang="zh-TW" altLang="en-US"/>
          </a:p>
        </p:txBody>
      </p:sp>
    </p:spTree>
    <p:custDataLst>
      <p:tags r:id="rId1"/>
    </p:custData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1" name="標題 1"/>
          <p:cNvSpPr>
            <a:spLocks noGrp="1"/>
          </p:cNvSpPr>
          <p:nvPr>
            <p:ph type="title"/>
            <p:custDataLst>
              <p:tags r:id="rId2"/>
            </p:custDataLst>
          </p:nvPr>
        </p:nvSpPr>
        <p:spPr/>
        <p:txBody>
          <a:bodyPr/>
          <a:lstStyle/>
          <a:p>
            <a:r>
              <a:rPr lang="zh-TW" altLang="en-US" b="1" dirty="0" smtClean="0">
                <a:solidFill>
                  <a:srgbClr val="C00000"/>
                </a:solidFill>
              </a:rPr>
              <a:t>照護雲系統架構</a:t>
            </a:r>
          </a:p>
        </p:txBody>
      </p:sp>
      <p:grpSp>
        <p:nvGrpSpPr>
          <p:cNvPr id="230402" name="群組 103"/>
          <p:cNvGrpSpPr>
            <a:grpSpLocks/>
          </p:cNvGrpSpPr>
          <p:nvPr>
            <p:custDataLst>
              <p:tags r:id="rId3"/>
            </p:custDataLst>
          </p:nvPr>
        </p:nvGrpSpPr>
        <p:grpSpPr bwMode="auto">
          <a:xfrm>
            <a:off x="2954338" y="1143000"/>
            <a:ext cx="3600450" cy="1009650"/>
            <a:chOff x="3131840" y="1124743"/>
            <a:chExt cx="3600400" cy="1008113"/>
          </a:xfrm>
        </p:grpSpPr>
        <p:grpSp>
          <p:nvGrpSpPr>
            <p:cNvPr id="230509" name="群組 170"/>
            <p:cNvGrpSpPr>
              <a:grpSpLocks noChangeAspect="1"/>
            </p:cNvGrpSpPr>
            <p:nvPr/>
          </p:nvGrpSpPr>
          <p:grpSpPr bwMode="auto">
            <a:xfrm>
              <a:off x="4067943" y="1340645"/>
              <a:ext cx="935532" cy="792211"/>
              <a:chOff x="4886237" y="2021071"/>
              <a:chExt cx="1038879" cy="880783"/>
            </a:xfrm>
          </p:grpSpPr>
          <p:sp>
            <p:nvSpPr>
              <p:cNvPr id="15" name="文字方塊 14"/>
              <p:cNvSpPr txBox="1"/>
              <p:nvPr/>
            </p:nvSpPr>
            <p:spPr>
              <a:xfrm>
                <a:off x="4918533" y="2577591"/>
                <a:ext cx="1006584" cy="324263"/>
              </a:xfrm>
              <a:prstGeom prst="rect">
                <a:avLst/>
              </a:prstGeom>
              <a:noFill/>
            </p:spPr>
            <p:txBody>
              <a:bodyPr>
                <a:spAutoFit/>
              </a:bodyPr>
              <a:lstStyle/>
              <a:p>
                <a:pPr>
                  <a:defRPr/>
                </a:pPr>
                <a:r>
                  <a:rPr lang="zh-TW" altLang="en-US" sz="1300" dirty="0">
                    <a:solidFill>
                      <a:schemeClr val="bg2">
                        <a:lumMod val="50000"/>
                      </a:schemeClr>
                    </a:solidFill>
                    <a:ea typeface="新細明體" pitchFamily="16" charset="-120"/>
                  </a:rPr>
                  <a:t>醫護人員</a:t>
                </a:r>
              </a:p>
            </p:txBody>
          </p:sp>
          <p:grpSp>
            <p:nvGrpSpPr>
              <p:cNvPr id="230520" name="群組 167"/>
              <p:cNvGrpSpPr>
                <a:grpSpLocks/>
              </p:cNvGrpSpPr>
              <p:nvPr/>
            </p:nvGrpSpPr>
            <p:grpSpPr bwMode="auto">
              <a:xfrm>
                <a:off x="4886237" y="2021071"/>
                <a:ext cx="878497" cy="595265"/>
                <a:chOff x="4828631" y="1949063"/>
                <a:chExt cx="878497" cy="595265"/>
              </a:xfrm>
            </p:grpSpPr>
            <p:pic>
              <p:nvPicPr>
                <p:cNvPr id="230521" name="圖片 165" descr="醫生(右).png"/>
                <p:cNvPicPr>
                  <a:picLocks noChangeAspect="1"/>
                </p:cNvPicPr>
                <p:nvPr/>
              </p:nvPicPr>
              <p:blipFill>
                <a:blip r:embed="rId48" cstate="print"/>
                <a:srcRect/>
                <a:stretch>
                  <a:fillRect/>
                </a:stretch>
              </p:blipFill>
              <p:spPr bwMode="auto">
                <a:xfrm>
                  <a:off x="5163296" y="1949063"/>
                  <a:ext cx="543832" cy="543831"/>
                </a:xfrm>
                <a:prstGeom prst="rect">
                  <a:avLst/>
                </a:prstGeom>
                <a:noFill/>
                <a:ln w="9525">
                  <a:noFill/>
                  <a:miter lim="800000"/>
                  <a:headEnd/>
                  <a:tailEnd/>
                </a:ln>
              </p:spPr>
            </p:pic>
            <p:pic>
              <p:nvPicPr>
                <p:cNvPr id="230522" name="Picture 101" descr="C:\Documents and Settings\admin\桌面\美工\nurse(右).png"/>
                <p:cNvPicPr>
                  <a:picLocks noChangeAspect="1" noChangeArrowheads="1"/>
                </p:cNvPicPr>
                <p:nvPr/>
              </p:nvPicPr>
              <p:blipFill>
                <a:blip r:embed="rId49" cstate="print"/>
                <a:srcRect/>
                <a:stretch>
                  <a:fillRect/>
                </a:stretch>
              </p:blipFill>
              <p:spPr bwMode="auto">
                <a:xfrm>
                  <a:off x="4828631" y="1968265"/>
                  <a:ext cx="576064" cy="576063"/>
                </a:xfrm>
                <a:prstGeom prst="rect">
                  <a:avLst/>
                </a:prstGeom>
                <a:noFill/>
                <a:ln w="9525">
                  <a:noFill/>
                  <a:miter lim="800000"/>
                  <a:headEnd/>
                  <a:tailEnd/>
                </a:ln>
              </p:spPr>
            </p:pic>
          </p:grpSp>
        </p:grpSp>
        <p:grpSp>
          <p:nvGrpSpPr>
            <p:cNvPr id="230510" name="群組 172"/>
            <p:cNvGrpSpPr>
              <a:grpSpLocks noChangeAspect="1"/>
            </p:cNvGrpSpPr>
            <p:nvPr/>
          </p:nvGrpSpPr>
          <p:grpSpPr bwMode="auto">
            <a:xfrm>
              <a:off x="5717063" y="1197697"/>
              <a:ext cx="1015177" cy="935162"/>
              <a:chOff x="7276877" y="1882532"/>
              <a:chExt cx="1127457" cy="1039055"/>
            </a:xfrm>
          </p:grpSpPr>
          <p:pic>
            <p:nvPicPr>
              <p:cNvPr id="230517" name="Picture 97" descr="C:\Documents and Settings\admin\Local Settings\Temporary Internet Files\Content.IE5\R2U12IYQ\MC900417322[1].wmf"/>
              <p:cNvPicPr>
                <a:picLocks noChangeAspect="1" noChangeArrowheads="1"/>
              </p:cNvPicPr>
              <p:nvPr/>
            </p:nvPicPr>
            <p:blipFill>
              <a:blip r:embed="rId50" cstate="print"/>
              <a:srcRect/>
              <a:stretch>
                <a:fillRect/>
              </a:stretch>
            </p:blipFill>
            <p:spPr bwMode="auto">
              <a:xfrm>
                <a:off x="7276877" y="1882532"/>
                <a:ext cx="1047486" cy="719024"/>
              </a:xfrm>
              <a:prstGeom prst="rect">
                <a:avLst/>
              </a:prstGeom>
              <a:noFill/>
              <a:ln w="9525">
                <a:noFill/>
                <a:miter lim="800000"/>
                <a:headEnd/>
                <a:tailEnd/>
              </a:ln>
            </p:spPr>
          </p:pic>
          <p:sp>
            <p:nvSpPr>
              <p:cNvPr id="14" name="文字方塊 13"/>
              <p:cNvSpPr txBox="1"/>
              <p:nvPr/>
            </p:nvSpPr>
            <p:spPr>
              <a:xfrm>
                <a:off x="7357079" y="2597527"/>
                <a:ext cx="1047255" cy="324057"/>
              </a:xfrm>
              <a:prstGeom prst="rect">
                <a:avLst/>
              </a:prstGeom>
              <a:noFill/>
            </p:spPr>
            <p:txBody>
              <a:bodyPr>
                <a:spAutoFit/>
              </a:bodyPr>
              <a:lstStyle/>
              <a:p>
                <a:pPr>
                  <a:defRPr/>
                </a:pPr>
                <a:r>
                  <a:rPr lang="zh-TW" altLang="en-US" sz="1300" dirty="0">
                    <a:solidFill>
                      <a:schemeClr val="bg2">
                        <a:lumMod val="50000"/>
                      </a:schemeClr>
                    </a:solidFill>
                    <a:ea typeface="新細明體" pitchFamily="16" charset="-120"/>
                  </a:rPr>
                  <a:t>民眾</a:t>
                </a:r>
                <a:r>
                  <a:rPr lang="en-US" altLang="zh-TW" sz="1300" dirty="0">
                    <a:solidFill>
                      <a:schemeClr val="bg2">
                        <a:lumMod val="50000"/>
                      </a:schemeClr>
                    </a:solidFill>
                    <a:ea typeface="新細明體" pitchFamily="16" charset="-120"/>
                  </a:rPr>
                  <a:t>/</a:t>
                </a:r>
                <a:r>
                  <a:rPr lang="zh-TW" altLang="en-US" sz="1300" dirty="0">
                    <a:solidFill>
                      <a:schemeClr val="bg2">
                        <a:lumMod val="50000"/>
                      </a:schemeClr>
                    </a:solidFill>
                    <a:ea typeface="新細明體" pitchFamily="16" charset="-120"/>
                  </a:rPr>
                  <a:t>個案</a:t>
                </a:r>
              </a:p>
            </p:txBody>
          </p:sp>
        </p:grpSp>
        <p:grpSp>
          <p:nvGrpSpPr>
            <p:cNvPr id="230511" name="群組 171"/>
            <p:cNvGrpSpPr>
              <a:grpSpLocks noChangeAspect="1"/>
            </p:cNvGrpSpPr>
            <p:nvPr/>
          </p:nvGrpSpPr>
          <p:grpSpPr bwMode="auto">
            <a:xfrm>
              <a:off x="4860035" y="1124743"/>
              <a:ext cx="930275" cy="1008113"/>
              <a:chOff x="6106583" y="1799999"/>
              <a:chExt cx="1033886" cy="1121626"/>
            </a:xfrm>
          </p:grpSpPr>
          <p:pic>
            <p:nvPicPr>
              <p:cNvPr id="230515" name="Picture 95" descr="C:\Documents and Settings\admin\Local Settings\Temporary Internet Files\Content.IE5\5B0TO1SN\MC900343527[1].wmf"/>
              <p:cNvPicPr>
                <a:picLocks noChangeAspect="1" noChangeArrowheads="1"/>
              </p:cNvPicPr>
              <p:nvPr/>
            </p:nvPicPr>
            <p:blipFill>
              <a:blip r:embed="rId51" cstate="print"/>
              <a:srcRect/>
              <a:stretch>
                <a:fillRect/>
              </a:stretch>
            </p:blipFill>
            <p:spPr bwMode="auto">
              <a:xfrm>
                <a:off x="6106583" y="1799999"/>
                <a:ext cx="1033886" cy="922427"/>
              </a:xfrm>
              <a:prstGeom prst="rect">
                <a:avLst/>
              </a:prstGeom>
              <a:noFill/>
              <a:ln w="9525">
                <a:noFill/>
                <a:miter lim="800000"/>
                <a:headEnd/>
                <a:tailEnd/>
              </a:ln>
            </p:spPr>
          </p:pic>
          <p:sp>
            <p:nvSpPr>
              <p:cNvPr id="12" name="文字方塊 11"/>
              <p:cNvSpPr txBox="1"/>
              <p:nvPr/>
            </p:nvSpPr>
            <p:spPr>
              <a:xfrm>
                <a:off x="6126622" y="2597129"/>
                <a:ext cx="1007407" cy="324496"/>
              </a:xfrm>
              <a:prstGeom prst="rect">
                <a:avLst/>
              </a:prstGeom>
              <a:noFill/>
            </p:spPr>
            <p:txBody>
              <a:bodyPr>
                <a:spAutoFit/>
              </a:bodyPr>
              <a:lstStyle/>
              <a:p>
                <a:pPr>
                  <a:defRPr/>
                </a:pPr>
                <a:r>
                  <a:rPr lang="zh-TW" altLang="en-US" sz="1300" dirty="0">
                    <a:solidFill>
                      <a:schemeClr val="bg2">
                        <a:lumMod val="50000"/>
                      </a:schemeClr>
                    </a:solidFill>
                    <a:ea typeface="新細明體" pitchFamily="16" charset="-120"/>
                  </a:rPr>
                  <a:t>病患家屬</a:t>
                </a:r>
              </a:p>
            </p:txBody>
          </p:sp>
        </p:grpSp>
        <p:grpSp>
          <p:nvGrpSpPr>
            <p:cNvPr id="230512" name="群組 101"/>
            <p:cNvGrpSpPr>
              <a:grpSpLocks/>
            </p:cNvGrpSpPr>
            <p:nvPr/>
          </p:nvGrpSpPr>
          <p:grpSpPr bwMode="auto">
            <a:xfrm>
              <a:off x="3131840" y="1340768"/>
              <a:ext cx="1052497" cy="792088"/>
              <a:chOff x="3131840" y="1340768"/>
              <a:chExt cx="1052497" cy="792088"/>
            </a:xfrm>
          </p:grpSpPr>
          <p:pic>
            <p:nvPicPr>
              <p:cNvPr id="230513" name="Picture 391" descr="j0090199"/>
              <p:cNvPicPr>
                <a:picLocks noChangeAspect="1" noChangeArrowheads="1"/>
              </p:cNvPicPr>
              <p:nvPr/>
            </p:nvPicPr>
            <p:blipFill>
              <a:blip r:embed="rId52" cstate="print"/>
              <a:srcRect/>
              <a:stretch>
                <a:fillRect/>
              </a:stretch>
            </p:blipFill>
            <p:spPr bwMode="auto">
              <a:xfrm>
                <a:off x="3347863" y="1340768"/>
                <a:ext cx="648073" cy="524310"/>
              </a:xfrm>
              <a:prstGeom prst="rect">
                <a:avLst/>
              </a:prstGeom>
              <a:noFill/>
              <a:ln w="9525">
                <a:noFill/>
                <a:miter lim="800000"/>
                <a:headEnd/>
                <a:tailEnd/>
              </a:ln>
            </p:spPr>
          </p:pic>
          <p:sp>
            <p:nvSpPr>
              <p:cNvPr id="10" name="文字方塊 9"/>
              <p:cNvSpPr txBox="1"/>
              <p:nvPr/>
            </p:nvSpPr>
            <p:spPr bwMode="auto">
              <a:xfrm>
                <a:off x="3131840" y="1839616"/>
                <a:ext cx="1052497" cy="293240"/>
              </a:xfrm>
              <a:prstGeom prst="rect">
                <a:avLst/>
              </a:prstGeom>
              <a:noFill/>
            </p:spPr>
            <p:txBody>
              <a:bodyPr lIns="72000" rIns="72000">
                <a:spAutoFit/>
              </a:bodyPr>
              <a:lstStyle/>
              <a:p>
                <a:pPr>
                  <a:defRPr/>
                </a:pPr>
                <a:r>
                  <a:rPr lang="zh-TW" altLang="en-US" sz="1300" dirty="0">
                    <a:solidFill>
                      <a:schemeClr val="bg2">
                        <a:lumMod val="50000"/>
                      </a:schemeClr>
                    </a:solidFill>
                    <a:ea typeface="新細明體" pitchFamily="16" charset="-120"/>
                  </a:rPr>
                  <a:t>社工</a:t>
                </a:r>
                <a:r>
                  <a:rPr lang="en-US" altLang="zh-TW" sz="1300" dirty="0">
                    <a:solidFill>
                      <a:schemeClr val="bg2">
                        <a:lumMod val="50000"/>
                      </a:schemeClr>
                    </a:solidFill>
                    <a:ea typeface="新細明體" pitchFamily="16" charset="-120"/>
                  </a:rPr>
                  <a:t>/</a:t>
                </a:r>
                <a:r>
                  <a:rPr lang="zh-TW" altLang="en-US" sz="1300" dirty="0">
                    <a:solidFill>
                      <a:schemeClr val="bg2">
                        <a:lumMod val="50000"/>
                      </a:schemeClr>
                    </a:solidFill>
                    <a:ea typeface="新細明體" pitchFamily="16" charset="-120"/>
                  </a:rPr>
                  <a:t>個管師</a:t>
                </a:r>
              </a:p>
            </p:txBody>
          </p:sp>
        </p:grpSp>
      </p:grpSp>
      <p:grpSp>
        <p:nvGrpSpPr>
          <p:cNvPr id="230403" name="群組 95"/>
          <p:cNvGrpSpPr>
            <a:grpSpLocks/>
          </p:cNvGrpSpPr>
          <p:nvPr>
            <p:custDataLst>
              <p:tags r:id="rId4"/>
            </p:custDataLst>
          </p:nvPr>
        </p:nvGrpSpPr>
        <p:grpSpPr bwMode="auto">
          <a:xfrm>
            <a:off x="4178300" y="5973763"/>
            <a:ext cx="936625" cy="576262"/>
            <a:chOff x="4139952" y="6021288"/>
            <a:chExt cx="936104" cy="576064"/>
          </a:xfrm>
        </p:grpSpPr>
        <p:sp>
          <p:nvSpPr>
            <p:cNvPr id="20" name="圓柱 19"/>
            <p:cNvSpPr/>
            <p:nvPr/>
          </p:nvSpPr>
          <p:spPr>
            <a:xfrm>
              <a:off x="4139952" y="6021288"/>
              <a:ext cx="864707" cy="576064"/>
            </a:xfrm>
            <a:prstGeom prst="can">
              <a:avLst/>
            </a:prstGeom>
            <a:ln/>
          </p:spPr>
          <p:style>
            <a:lnRef idx="1">
              <a:schemeClr val="accent1"/>
            </a:lnRef>
            <a:fillRef idx="3">
              <a:schemeClr val="accent1"/>
            </a:fillRef>
            <a:effectRef idx="2">
              <a:schemeClr val="accent1"/>
            </a:effectRef>
            <a:fontRef idx="minor">
              <a:schemeClr val="lt1"/>
            </a:fontRef>
          </p:style>
          <p:txBody>
            <a:bodyPr anchor="ctr"/>
            <a:lstStyle/>
            <a:p>
              <a:pPr algn="ctr">
                <a:buFont typeface="Arial" pitchFamily="34" charset="0"/>
                <a:buChar char="•"/>
                <a:defRPr/>
              </a:pPr>
              <a:endParaRPr lang="zh-TW" altLang="en-US" sz="1600" dirty="0">
                <a:solidFill>
                  <a:schemeClr val="tx1"/>
                </a:solidFill>
                <a:latin typeface="Times New Roman" pitchFamily="18" charset="0"/>
                <a:ea typeface="標楷體" pitchFamily="65" charset="-120"/>
                <a:cs typeface="Times New Roman" pitchFamily="18" charset="0"/>
              </a:endParaRPr>
            </a:p>
          </p:txBody>
        </p:sp>
        <p:sp>
          <p:nvSpPr>
            <p:cNvPr id="21" name="文字方塊 20"/>
            <p:cNvSpPr txBox="1"/>
            <p:nvPr/>
          </p:nvSpPr>
          <p:spPr>
            <a:xfrm>
              <a:off x="4139952" y="6073657"/>
              <a:ext cx="936104" cy="523695"/>
            </a:xfrm>
            <a:prstGeom prst="rect">
              <a:avLst/>
            </a:prstGeom>
            <a:noFill/>
          </p:spPr>
          <p:txBody>
            <a:bodyPr>
              <a:spAutoFit/>
            </a:bodyPr>
            <a:lstStyle/>
            <a:p>
              <a:pPr>
                <a:defRPr/>
              </a:pPr>
              <a:r>
                <a:rPr lang="zh-TW" altLang="en-US" sz="1400" dirty="0">
                  <a:solidFill>
                    <a:schemeClr val="bg2">
                      <a:lumMod val="50000"/>
                    </a:schemeClr>
                  </a:solidFill>
                  <a:ea typeface="新細明體" pitchFamily="16" charset="-120"/>
                </a:rPr>
                <a:t>個人健康照護記錄</a:t>
              </a:r>
            </a:p>
          </p:txBody>
        </p:sp>
      </p:grpSp>
      <p:grpSp>
        <p:nvGrpSpPr>
          <p:cNvPr id="230404" name="群組 97"/>
          <p:cNvGrpSpPr>
            <a:grpSpLocks/>
          </p:cNvGrpSpPr>
          <p:nvPr>
            <p:custDataLst>
              <p:tags r:id="rId5"/>
            </p:custDataLst>
          </p:nvPr>
        </p:nvGrpSpPr>
        <p:grpSpPr bwMode="auto">
          <a:xfrm>
            <a:off x="5330825" y="6261100"/>
            <a:ext cx="936625" cy="576263"/>
            <a:chOff x="4139952" y="6021288"/>
            <a:chExt cx="936104" cy="576064"/>
          </a:xfrm>
        </p:grpSpPr>
        <p:sp>
          <p:nvSpPr>
            <p:cNvPr id="23" name="圓柱 22"/>
            <p:cNvSpPr/>
            <p:nvPr/>
          </p:nvSpPr>
          <p:spPr>
            <a:xfrm>
              <a:off x="4139952" y="6021288"/>
              <a:ext cx="864707" cy="576064"/>
            </a:xfrm>
            <a:prstGeom prst="can">
              <a:avLst/>
            </a:prstGeom>
            <a:ln/>
          </p:spPr>
          <p:style>
            <a:lnRef idx="1">
              <a:schemeClr val="accent1"/>
            </a:lnRef>
            <a:fillRef idx="3">
              <a:schemeClr val="accent1"/>
            </a:fillRef>
            <a:effectRef idx="2">
              <a:schemeClr val="accent1"/>
            </a:effectRef>
            <a:fontRef idx="minor">
              <a:schemeClr val="lt1"/>
            </a:fontRef>
          </p:style>
          <p:txBody>
            <a:bodyPr anchor="ctr"/>
            <a:lstStyle/>
            <a:p>
              <a:pPr algn="ctr">
                <a:buFont typeface="Arial" pitchFamily="34" charset="0"/>
                <a:buChar char="•"/>
                <a:defRPr/>
              </a:pPr>
              <a:endParaRPr lang="zh-TW" altLang="en-US" sz="1600" dirty="0">
                <a:solidFill>
                  <a:schemeClr val="tx1"/>
                </a:solidFill>
                <a:latin typeface="Times New Roman" pitchFamily="18" charset="0"/>
                <a:ea typeface="標楷體" pitchFamily="65" charset="-120"/>
                <a:cs typeface="Times New Roman" pitchFamily="18" charset="0"/>
              </a:endParaRPr>
            </a:p>
          </p:txBody>
        </p:sp>
        <p:sp>
          <p:nvSpPr>
            <p:cNvPr id="24" name="文字方塊 23"/>
            <p:cNvSpPr txBox="1"/>
            <p:nvPr/>
          </p:nvSpPr>
          <p:spPr>
            <a:xfrm>
              <a:off x="4139952" y="6073658"/>
              <a:ext cx="936104" cy="523694"/>
            </a:xfrm>
            <a:prstGeom prst="rect">
              <a:avLst/>
            </a:prstGeom>
            <a:noFill/>
          </p:spPr>
          <p:txBody>
            <a:bodyPr>
              <a:spAutoFit/>
            </a:bodyPr>
            <a:lstStyle/>
            <a:p>
              <a:pPr algn="ctr">
                <a:defRPr/>
              </a:pPr>
              <a:r>
                <a:rPr lang="zh-TW" altLang="en-US" sz="1400" dirty="0">
                  <a:solidFill>
                    <a:schemeClr val="bg2">
                      <a:lumMod val="50000"/>
                    </a:schemeClr>
                  </a:solidFill>
                  <a:ea typeface="新細明體" pitchFamily="16" charset="-120"/>
                </a:rPr>
                <a:t>服務資源資料庫</a:t>
              </a:r>
            </a:p>
          </p:txBody>
        </p:sp>
      </p:grpSp>
      <p:grpSp>
        <p:nvGrpSpPr>
          <p:cNvPr id="230405" name="群組 100"/>
          <p:cNvGrpSpPr>
            <a:grpSpLocks/>
          </p:cNvGrpSpPr>
          <p:nvPr>
            <p:custDataLst>
              <p:tags r:id="rId6"/>
            </p:custDataLst>
          </p:nvPr>
        </p:nvGrpSpPr>
        <p:grpSpPr bwMode="auto">
          <a:xfrm>
            <a:off x="6338888" y="6045200"/>
            <a:ext cx="935037" cy="576263"/>
            <a:chOff x="4067943" y="6021291"/>
            <a:chExt cx="1106024" cy="576412"/>
          </a:xfrm>
        </p:grpSpPr>
        <p:sp>
          <p:nvSpPr>
            <p:cNvPr id="26" name="圓柱 25"/>
            <p:cNvSpPr/>
            <p:nvPr/>
          </p:nvSpPr>
          <p:spPr>
            <a:xfrm>
              <a:off x="4139299" y="6021291"/>
              <a:ext cx="950167" cy="576412"/>
            </a:xfrm>
            <a:prstGeom prst="can">
              <a:avLst/>
            </a:prstGeom>
            <a:ln/>
          </p:spPr>
          <p:style>
            <a:lnRef idx="1">
              <a:schemeClr val="accent1"/>
            </a:lnRef>
            <a:fillRef idx="3">
              <a:schemeClr val="accent1"/>
            </a:fillRef>
            <a:effectRef idx="2">
              <a:schemeClr val="accent1"/>
            </a:effectRef>
            <a:fontRef idx="minor">
              <a:schemeClr val="lt1"/>
            </a:fontRef>
          </p:style>
          <p:txBody>
            <a:bodyPr anchor="ctr"/>
            <a:lstStyle/>
            <a:p>
              <a:pPr algn="ctr">
                <a:buFont typeface="Arial" pitchFamily="34" charset="0"/>
                <a:buChar char="•"/>
                <a:defRPr/>
              </a:pPr>
              <a:endParaRPr lang="zh-TW" altLang="en-US" sz="1600" dirty="0">
                <a:solidFill>
                  <a:schemeClr val="tx1"/>
                </a:solidFill>
                <a:latin typeface="Times New Roman" pitchFamily="18" charset="0"/>
                <a:ea typeface="標楷體" pitchFamily="65" charset="-120"/>
                <a:cs typeface="Times New Roman" pitchFamily="18" charset="0"/>
              </a:endParaRPr>
            </a:p>
          </p:txBody>
        </p:sp>
        <p:sp>
          <p:nvSpPr>
            <p:cNvPr id="27" name="文字方塊 13"/>
            <p:cNvSpPr txBox="1"/>
            <p:nvPr/>
          </p:nvSpPr>
          <p:spPr>
            <a:xfrm>
              <a:off x="4067943" y="6073693"/>
              <a:ext cx="1106024" cy="524010"/>
            </a:xfrm>
            <a:prstGeom prst="rect">
              <a:avLst/>
            </a:prstGeom>
            <a:noFill/>
          </p:spPr>
          <p:txBody>
            <a:bodyPr>
              <a:spAutoFit/>
            </a:bodyPr>
            <a:lstStyle/>
            <a:p>
              <a:pPr algn="ctr">
                <a:defRPr/>
              </a:pPr>
              <a:r>
                <a:rPr lang="zh-TW" altLang="en-US" sz="1400" dirty="0">
                  <a:solidFill>
                    <a:schemeClr val="bg2">
                      <a:lumMod val="50000"/>
                    </a:schemeClr>
                  </a:solidFill>
                  <a:ea typeface="新細明體" pitchFamily="16" charset="-120"/>
                </a:rPr>
                <a:t>終端設備資料庫</a:t>
              </a:r>
            </a:p>
          </p:txBody>
        </p:sp>
      </p:grpSp>
      <p:grpSp>
        <p:nvGrpSpPr>
          <p:cNvPr id="230406" name="群組 103"/>
          <p:cNvGrpSpPr>
            <a:grpSpLocks/>
          </p:cNvGrpSpPr>
          <p:nvPr>
            <p:custDataLst>
              <p:tags r:id="rId7"/>
            </p:custDataLst>
          </p:nvPr>
        </p:nvGrpSpPr>
        <p:grpSpPr bwMode="auto">
          <a:xfrm>
            <a:off x="7346950" y="5756275"/>
            <a:ext cx="792163" cy="576263"/>
            <a:chOff x="4067943" y="6021288"/>
            <a:chExt cx="936104" cy="576064"/>
          </a:xfrm>
        </p:grpSpPr>
        <p:sp>
          <p:nvSpPr>
            <p:cNvPr id="29" name="圓柱 28"/>
            <p:cNvSpPr/>
            <p:nvPr/>
          </p:nvSpPr>
          <p:spPr>
            <a:xfrm>
              <a:off x="4139229" y="6021288"/>
              <a:ext cx="780399" cy="576064"/>
            </a:xfrm>
            <a:prstGeom prst="can">
              <a:avLst/>
            </a:prstGeom>
            <a:ln/>
          </p:spPr>
          <p:style>
            <a:lnRef idx="1">
              <a:schemeClr val="accent1"/>
            </a:lnRef>
            <a:fillRef idx="3">
              <a:schemeClr val="accent1"/>
            </a:fillRef>
            <a:effectRef idx="2">
              <a:schemeClr val="accent1"/>
            </a:effectRef>
            <a:fontRef idx="minor">
              <a:schemeClr val="lt1"/>
            </a:fontRef>
          </p:style>
          <p:txBody>
            <a:bodyPr anchor="ctr"/>
            <a:lstStyle/>
            <a:p>
              <a:pPr algn="ctr">
                <a:buFont typeface="Arial" pitchFamily="34" charset="0"/>
                <a:buChar char="•"/>
                <a:defRPr/>
              </a:pPr>
              <a:endParaRPr lang="zh-TW" altLang="en-US" sz="1600" dirty="0">
                <a:solidFill>
                  <a:schemeClr val="tx1"/>
                </a:solidFill>
                <a:latin typeface="Times New Roman" pitchFamily="18" charset="0"/>
                <a:ea typeface="標楷體" pitchFamily="65" charset="-120"/>
                <a:cs typeface="Times New Roman" pitchFamily="18" charset="0"/>
              </a:endParaRPr>
            </a:p>
          </p:txBody>
        </p:sp>
        <p:sp>
          <p:nvSpPr>
            <p:cNvPr id="30" name="文字方塊 29"/>
            <p:cNvSpPr txBox="1"/>
            <p:nvPr/>
          </p:nvSpPr>
          <p:spPr>
            <a:xfrm>
              <a:off x="4067943" y="6073658"/>
              <a:ext cx="936104" cy="523694"/>
            </a:xfrm>
            <a:prstGeom prst="rect">
              <a:avLst/>
            </a:prstGeom>
            <a:noFill/>
          </p:spPr>
          <p:txBody>
            <a:bodyPr>
              <a:spAutoFit/>
            </a:bodyPr>
            <a:lstStyle/>
            <a:p>
              <a:pPr algn="ctr">
                <a:defRPr/>
              </a:pPr>
              <a:r>
                <a:rPr lang="zh-TW" altLang="en-US" sz="1400" dirty="0">
                  <a:solidFill>
                    <a:schemeClr val="bg2">
                      <a:lumMod val="50000"/>
                    </a:schemeClr>
                  </a:solidFill>
                  <a:ea typeface="新細明體" pitchFamily="16" charset="-120"/>
                </a:rPr>
                <a:t>會員</a:t>
              </a:r>
              <a:r>
                <a:rPr lang="en-US" altLang="zh-TW" sz="1400" dirty="0">
                  <a:solidFill>
                    <a:schemeClr val="bg2">
                      <a:lumMod val="50000"/>
                    </a:schemeClr>
                  </a:solidFill>
                  <a:ea typeface="新細明體" pitchFamily="16" charset="-120"/>
                </a:rPr>
                <a:t/>
              </a:r>
              <a:br>
                <a:rPr lang="en-US" altLang="zh-TW" sz="1400" dirty="0">
                  <a:solidFill>
                    <a:schemeClr val="bg2">
                      <a:lumMod val="50000"/>
                    </a:schemeClr>
                  </a:solidFill>
                  <a:ea typeface="新細明體" pitchFamily="16" charset="-120"/>
                </a:rPr>
              </a:br>
              <a:r>
                <a:rPr lang="zh-TW" altLang="en-US" sz="1400" dirty="0">
                  <a:solidFill>
                    <a:schemeClr val="bg2">
                      <a:lumMod val="50000"/>
                    </a:schemeClr>
                  </a:solidFill>
                  <a:ea typeface="新細明體" pitchFamily="16" charset="-120"/>
                </a:rPr>
                <a:t>資料庫</a:t>
              </a:r>
            </a:p>
          </p:txBody>
        </p:sp>
      </p:grpSp>
      <p:cxnSp>
        <p:nvCxnSpPr>
          <p:cNvPr id="31" name="直線接點 30"/>
          <p:cNvCxnSpPr/>
          <p:nvPr>
            <p:custDataLst>
              <p:tags r:id="rId8"/>
            </p:custDataLst>
          </p:nvPr>
        </p:nvCxnSpPr>
        <p:spPr>
          <a:xfrm rot="5400000" flipH="1" flipV="1">
            <a:off x="4502944" y="5860257"/>
            <a:ext cx="217487" cy="0"/>
          </a:xfrm>
          <a:prstGeom prst="line">
            <a:avLst/>
          </a:prstGeom>
          <a:ln>
            <a:solidFill>
              <a:schemeClr val="tx2">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2" name="直線接點 31"/>
          <p:cNvCxnSpPr/>
          <p:nvPr>
            <p:custDataLst>
              <p:tags r:id="rId9"/>
            </p:custDataLst>
          </p:nvPr>
        </p:nvCxnSpPr>
        <p:spPr>
          <a:xfrm rot="5400000" flipH="1" flipV="1">
            <a:off x="5654675" y="6148388"/>
            <a:ext cx="215900" cy="0"/>
          </a:xfrm>
          <a:prstGeom prst="line">
            <a:avLst/>
          </a:prstGeom>
          <a:ln>
            <a:solidFill>
              <a:schemeClr val="tx2">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custDataLst>
              <p:tags r:id="rId10"/>
            </p:custDataLst>
          </p:nvPr>
        </p:nvCxnSpPr>
        <p:spPr>
          <a:xfrm rot="5400000" flipH="1" flipV="1">
            <a:off x="6734175" y="5932488"/>
            <a:ext cx="215900" cy="0"/>
          </a:xfrm>
          <a:prstGeom prst="line">
            <a:avLst/>
          </a:prstGeom>
          <a:ln>
            <a:solidFill>
              <a:schemeClr val="tx2">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custDataLst>
              <p:tags r:id="rId11"/>
            </p:custDataLst>
          </p:nvPr>
        </p:nvCxnSpPr>
        <p:spPr>
          <a:xfrm rot="5400000" flipH="1" flipV="1">
            <a:off x="7599363" y="5643563"/>
            <a:ext cx="215900" cy="0"/>
          </a:xfrm>
          <a:prstGeom prst="line">
            <a:avLst/>
          </a:prstGeom>
          <a:ln>
            <a:solidFill>
              <a:schemeClr val="tx2">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5" name="矩形 34"/>
          <p:cNvSpPr/>
          <p:nvPr>
            <p:custDataLst>
              <p:tags r:id="rId12"/>
            </p:custDataLst>
          </p:nvPr>
        </p:nvSpPr>
        <p:spPr>
          <a:xfrm>
            <a:off x="794028" y="5292709"/>
            <a:ext cx="1655763" cy="963613"/>
          </a:xfrm>
          <a:prstGeom prst="rect">
            <a:avLst/>
          </a:prstGeom>
          <a:solidFill>
            <a:schemeClr val="accent6">
              <a:lumMod val="40000"/>
              <a:lumOff val="60000"/>
            </a:schemeClr>
          </a:solidFill>
          <a:ln/>
        </p:spPr>
        <p:style>
          <a:lnRef idx="1">
            <a:schemeClr val="accent5"/>
          </a:lnRef>
          <a:fillRef idx="3">
            <a:schemeClr val="accent5"/>
          </a:fillRef>
          <a:effectRef idx="2">
            <a:schemeClr val="accent5"/>
          </a:effectRef>
          <a:fontRef idx="minor">
            <a:schemeClr val="lt1"/>
          </a:fontRef>
        </p:style>
        <p:txBody>
          <a:bodyPr anchor="ctr"/>
          <a:lstStyle/>
          <a:p>
            <a:pPr algn="ctr">
              <a:buFont typeface="Arial" pitchFamily="34" charset="0"/>
              <a:buChar char="•"/>
              <a:defRPr/>
            </a:pPr>
            <a:endParaRPr lang="zh-TW" altLang="en-US" sz="1600" dirty="0">
              <a:solidFill>
                <a:schemeClr val="tx1"/>
              </a:solidFill>
              <a:latin typeface="Times New Roman" pitchFamily="18" charset="0"/>
              <a:ea typeface="標楷體" pitchFamily="65" charset="-120"/>
              <a:cs typeface="Times New Roman" pitchFamily="18" charset="0"/>
            </a:endParaRPr>
          </a:p>
        </p:txBody>
      </p:sp>
      <p:sp>
        <p:nvSpPr>
          <p:cNvPr id="36" name="圓柱 35"/>
          <p:cNvSpPr/>
          <p:nvPr>
            <p:custDataLst>
              <p:tags r:id="rId13"/>
            </p:custDataLst>
          </p:nvPr>
        </p:nvSpPr>
        <p:spPr>
          <a:xfrm>
            <a:off x="1009928" y="5464159"/>
            <a:ext cx="503238" cy="576263"/>
          </a:xfrm>
          <a:prstGeom prst="can">
            <a:avLst/>
          </a:prstGeom>
          <a:ln/>
        </p:spPr>
        <p:style>
          <a:lnRef idx="1">
            <a:schemeClr val="accent1"/>
          </a:lnRef>
          <a:fillRef idx="3">
            <a:schemeClr val="accent1"/>
          </a:fillRef>
          <a:effectRef idx="2">
            <a:schemeClr val="accent1"/>
          </a:effectRef>
          <a:fontRef idx="minor">
            <a:schemeClr val="lt1"/>
          </a:fontRef>
        </p:style>
        <p:txBody>
          <a:bodyPr anchor="ctr"/>
          <a:lstStyle/>
          <a:p>
            <a:pPr algn="ctr">
              <a:buFont typeface="Arial" pitchFamily="34" charset="0"/>
              <a:buChar char="•"/>
              <a:defRPr/>
            </a:pPr>
            <a:endParaRPr lang="zh-TW" altLang="en-US" sz="1600" dirty="0">
              <a:solidFill>
                <a:schemeClr val="tx1"/>
              </a:solidFill>
              <a:latin typeface="Times New Roman" pitchFamily="18" charset="0"/>
              <a:ea typeface="標楷體" pitchFamily="65" charset="-120"/>
              <a:cs typeface="Times New Roman" pitchFamily="18" charset="0"/>
            </a:endParaRPr>
          </a:p>
        </p:txBody>
      </p:sp>
      <p:pic>
        <p:nvPicPr>
          <p:cNvPr id="230417" name="Picture 7" descr="C:\Documents and Settings\Scys\桌面\美工\Desktop-64.png"/>
          <p:cNvPicPr>
            <a:picLocks noChangeAspect="1" noChangeArrowheads="1"/>
          </p:cNvPicPr>
          <p:nvPr>
            <p:custDataLst>
              <p:tags r:id="rId14"/>
            </p:custDataLst>
          </p:nvPr>
        </p:nvPicPr>
        <p:blipFill>
          <a:blip r:embed="rId53" cstate="print"/>
          <a:srcRect/>
          <a:stretch>
            <a:fillRect/>
          </a:stretch>
        </p:blipFill>
        <p:spPr bwMode="auto">
          <a:xfrm>
            <a:off x="1657350" y="5391150"/>
            <a:ext cx="609600" cy="609600"/>
          </a:xfrm>
          <a:prstGeom prst="rect">
            <a:avLst/>
          </a:prstGeom>
          <a:noFill/>
          <a:ln w="9525">
            <a:noFill/>
            <a:miter lim="800000"/>
            <a:headEnd/>
            <a:tailEnd/>
          </a:ln>
        </p:spPr>
      </p:pic>
      <p:sp>
        <p:nvSpPr>
          <p:cNvPr id="38" name="文字方塊 37"/>
          <p:cNvSpPr txBox="1"/>
          <p:nvPr>
            <p:custDataLst>
              <p:tags r:id="rId15"/>
            </p:custDataLst>
          </p:nvPr>
        </p:nvSpPr>
        <p:spPr>
          <a:xfrm>
            <a:off x="1009650" y="5535613"/>
            <a:ext cx="647700" cy="523875"/>
          </a:xfrm>
          <a:prstGeom prst="rect">
            <a:avLst/>
          </a:prstGeom>
          <a:noFill/>
        </p:spPr>
        <p:txBody>
          <a:bodyPr>
            <a:spAutoFit/>
          </a:bodyPr>
          <a:lstStyle/>
          <a:p>
            <a:pPr>
              <a:defRPr/>
            </a:pPr>
            <a:r>
              <a:rPr lang="zh-TW" altLang="en-US" sz="1400" dirty="0">
                <a:solidFill>
                  <a:schemeClr val="bg2">
                    <a:lumMod val="50000"/>
                  </a:schemeClr>
                </a:solidFill>
                <a:ea typeface="新細明體" pitchFamily="16" charset="-120"/>
              </a:rPr>
              <a:t>照護</a:t>
            </a:r>
            <a:endParaRPr lang="en-US" altLang="zh-TW" sz="1400" dirty="0">
              <a:solidFill>
                <a:schemeClr val="bg2">
                  <a:lumMod val="50000"/>
                </a:schemeClr>
              </a:solidFill>
              <a:ea typeface="新細明體" pitchFamily="16" charset="-120"/>
            </a:endParaRPr>
          </a:p>
          <a:p>
            <a:pPr>
              <a:defRPr/>
            </a:pPr>
            <a:r>
              <a:rPr lang="zh-TW" altLang="en-US" sz="1400" dirty="0">
                <a:solidFill>
                  <a:schemeClr val="bg2">
                    <a:lumMod val="50000"/>
                  </a:schemeClr>
                </a:solidFill>
                <a:ea typeface="新細明體" pitchFamily="16" charset="-120"/>
              </a:rPr>
              <a:t>記錄</a:t>
            </a:r>
          </a:p>
        </p:txBody>
      </p:sp>
      <p:sp>
        <p:nvSpPr>
          <p:cNvPr id="39" name="文字方塊 38"/>
          <p:cNvSpPr txBox="1"/>
          <p:nvPr>
            <p:custDataLst>
              <p:tags r:id="rId16"/>
            </p:custDataLst>
          </p:nvPr>
        </p:nvSpPr>
        <p:spPr>
          <a:xfrm>
            <a:off x="1657350" y="5895975"/>
            <a:ext cx="792163" cy="307975"/>
          </a:xfrm>
          <a:prstGeom prst="rect">
            <a:avLst/>
          </a:prstGeom>
          <a:noFill/>
        </p:spPr>
        <p:txBody>
          <a:bodyPr>
            <a:spAutoFit/>
          </a:bodyPr>
          <a:lstStyle/>
          <a:p>
            <a:pPr>
              <a:defRPr/>
            </a:pPr>
            <a:r>
              <a:rPr lang="en-US" altLang="zh-TW" sz="1400" dirty="0">
                <a:solidFill>
                  <a:schemeClr val="tx1">
                    <a:lumMod val="85000"/>
                    <a:lumOff val="15000"/>
                  </a:schemeClr>
                </a:solidFill>
                <a:ea typeface="新細明體" pitchFamily="16" charset="-120"/>
              </a:rPr>
              <a:t>e </a:t>
            </a:r>
            <a:r>
              <a:rPr lang="zh-TW" altLang="en-US" sz="1400" dirty="0">
                <a:solidFill>
                  <a:schemeClr val="tx1">
                    <a:lumMod val="85000"/>
                    <a:lumOff val="15000"/>
                  </a:schemeClr>
                </a:solidFill>
                <a:ea typeface="新細明體" pitchFamily="16" charset="-120"/>
              </a:rPr>
              <a:t>櫃台</a:t>
            </a:r>
          </a:p>
        </p:txBody>
      </p:sp>
      <p:sp>
        <p:nvSpPr>
          <p:cNvPr id="40" name="文字方塊 39"/>
          <p:cNvSpPr txBox="1"/>
          <p:nvPr>
            <p:custDataLst>
              <p:tags r:id="rId17"/>
            </p:custDataLst>
          </p:nvPr>
        </p:nvSpPr>
        <p:spPr>
          <a:xfrm>
            <a:off x="793750" y="6257925"/>
            <a:ext cx="2016125" cy="584200"/>
          </a:xfrm>
          <a:prstGeom prst="rect">
            <a:avLst/>
          </a:prstGeom>
          <a:noFill/>
        </p:spPr>
        <p:txBody>
          <a:bodyPr>
            <a:spAutoFit/>
          </a:bodyPr>
          <a:lstStyle/>
          <a:p>
            <a:pPr>
              <a:defRPr/>
            </a:pPr>
            <a:r>
              <a:rPr lang="zh-TW" altLang="en-US" sz="1600" dirty="0">
                <a:solidFill>
                  <a:schemeClr val="tx1">
                    <a:lumMod val="85000"/>
                    <a:lumOff val="15000"/>
                  </a:schemeClr>
                </a:solidFill>
                <a:ea typeface="新細明體" pitchFamily="16" charset="-120"/>
              </a:rPr>
              <a:t>北</a:t>
            </a:r>
            <a:r>
              <a:rPr lang="en-US" altLang="zh-TW" sz="1600" dirty="0">
                <a:solidFill>
                  <a:schemeClr val="tx1">
                    <a:lumMod val="85000"/>
                    <a:lumOff val="15000"/>
                  </a:schemeClr>
                </a:solidFill>
                <a:ea typeface="新細明體" pitchFamily="16" charset="-120"/>
              </a:rPr>
              <a:t>:</a:t>
            </a:r>
            <a:r>
              <a:rPr lang="zh-TW" altLang="en-US" sz="1600" dirty="0">
                <a:solidFill>
                  <a:schemeClr val="tx1">
                    <a:lumMod val="85000"/>
                    <a:lumOff val="15000"/>
                  </a:schemeClr>
                </a:solidFill>
                <a:ea typeface="新細明體" pitchFamily="16" charset="-120"/>
              </a:rPr>
              <a:t>北醫</a:t>
            </a:r>
            <a:r>
              <a:rPr lang="en-US" altLang="zh-TW" sz="1600" dirty="0">
                <a:solidFill>
                  <a:schemeClr val="tx1">
                    <a:lumMod val="85000"/>
                    <a:lumOff val="15000"/>
                  </a:schemeClr>
                </a:solidFill>
                <a:ea typeface="新細明體" pitchFamily="16" charset="-120"/>
              </a:rPr>
              <a:t>,</a:t>
            </a:r>
            <a:r>
              <a:rPr lang="zh-TW" altLang="en-US" sz="1600" dirty="0">
                <a:solidFill>
                  <a:schemeClr val="tx1">
                    <a:lumMod val="85000"/>
                    <a:lumOff val="15000"/>
                  </a:schemeClr>
                </a:solidFill>
                <a:ea typeface="新細明體" pitchFamily="16" charset="-120"/>
              </a:rPr>
              <a:t>東</a:t>
            </a:r>
            <a:r>
              <a:rPr lang="en-US" altLang="zh-TW" sz="1600" dirty="0">
                <a:solidFill>
                  <a:schemeClr val="tx1">
                    <a:lumMod val="85000"/>
                    <a:lumOff val="15000"/>
                  </a:schemeClr>
                </a:solidFill>
                <a:ea typeface="新細明體" pitchFamily="16" charset="-120"/>
              </a:rPr>
              <a:t>:</a:t>
            </a:r>
            <a:r>
              <a:rPr lang="zh-TW" altLang="en-US" sz="1600" dirty="0">
                <a:solidFill>
                  <a:schemeClr val="tx1">
                    <a:lumMod val="85000"/>
                    <a:lumOff val="15000"/>
                  </a:schemeClr>
                </a:solidFill>
                <a:ea typeface="新細明體" pitchFamily="16" charset="-120"/>
              </a:rPr>
              <a:t>門諾</a:t>
            </a:r>
          </a:p>
          <a:p>
            <a:pPr>
              <a:defRPr/>
            </a:pPr>
            <a:r>
              <a:rPr lang="zh-TW" altLang="en-US" sz="1600" dirty="0">
                <a:solidFill>
                  <a:schemeClr val="tx1">
                    <a:lumMod val="85000"/>
                    <a:lumOff val="15000"/>
                  </a:schemeClr>
                </a:solidFill>
                <a:ea typeface="新細明體" pitchFamily="16" charset="-120"/>
              </a:rPr>
              <a:t>南</a:t>
            </a:r>
            <a:r>
              <a:rPr lang="en-US" altLang="zh-TW" sz="1600" dirty="0">
                <a:solidFill>
                  <a:schemeClr val="tx1">
                    <a:lumMod val="85000"/>
                    <a:lumOff val="15000"/>
                  </a:schemeClr>
                </a:solidFill>
                <a:ea typeface="新細明體" pitchFamily="16" charset="-120"/>
              </a:rPr>
              <a:t>:</a:t>
            </a:r>
            <a:r>
              <a:rPr lang="zh-TW" altLang="en-US" sz="1600" dirty="0">
                <a:solidFill>
                  <a:schemeClr val="tx1">
                    <a:lumMod val="85000"/>
                    <a:lumOff val="15000"/>
                  </a:schemeClr>
                </a:solidFill>
                <a:ea typeface="新細明體" pitchFamily="16" charset="-120"/>
              </a:rPr>
              <a:t>高醫</a:t>
            </a:r>
            <a:r>
              <a:rPr lang="en-US" altLang="zh-TW" sz="1600" dirty="0">
                <a:solidFill>
                  <a:schemeClr val="tx1">
                    <a:lumMod val="85000"/>
                    <a:lumOff val="15000"/>
                  </a:schemeClr>
                </a:solidFill>
                <a:ea typeface="新細明體" pitchFamily="16" charset="-120"/>
              </a:rPr>
              <a:t>,</a:t>
            </a:r>
            <a:r>
              <a:rPr lang="zh-TW" altLang="en-US" sz="1600" dirty="0">
                <a:solidFill>
                  <a:schemeClr val="tx1">
                    <a:lumMod val="85000"/>
                    <a:lumOff val="15000"/>
                  </a:schemeClr>
                </a:solidFill>
                <a:ea typeface="新細明體" pitchFamily="16" charset="-120"/>
              </a:rPr>
              <a:t>中</a:t>
            </a:r>
            <a:r>
              <a:rPr lang="en-US" altLang="zh-TW" sz="1600" dirty="0">
                <a:solidFill>
                  <a:schemeClr val="tx1">
                    <a:lumMod val="85000"/>
                    <a:lumOff val="15000"/>
                  </a:schemeClr>
                </a:solidFill>
                <a:ea typeface="新細明體" pitchFamily="16" charset="-120"/>
              </a:rPr>
              <a:t>:</a:t>
            </a:r>
            <a:r>
              <a:rPr lang="zh-TW" altLang="en-US" sz="1600" dirty="0">
                <a:solidFill>
                  <a:schemeClr val="tx1">
                    <a:lumMod val="85000"/>
                    <a:lumOff val="15000"/>
                  </a:schemeClr>
                </a:solidFill>
                <a:ea typeface="新細明體" pitchFamily="16" charset="-120"/>
              </a:rPr>
              <a:t>彰基</a:t>
            </a:r>
          </a:p>
        </p:txBody>
      </p:sp>
      <p:cxnSp>
        <p:nvCxnSpPr>
          <p:cNvPr id="41" name="肘形接點 40"/>
          <p:cNvCxnSpPr>
            <a:stCxn id="0" idx="3"/>
          </p:cNvCxnSpPr>
          <p:nvPr>
            <p:custDataLst>
              <p:tags r:id="rId18"/>
            </p:custDataLst>
          </p:nvPr>
        </p:nvCxnSpPr>
        <p:spPr>
          <a:xfrm flipV="1">
            <a:off x="2449513" y="5762625"/>
            <a:ext cx="1152525" cy="0"/>
          </a:xfrm>
          <a:prstGeom prst="bentConnector3">
            <a:avLst>
              <a:gd name="adj1" fmla="val 50000"/>
            </a:avLst>
          </a:prstGeom>
          <a:ln>
            <a:solidFill>
              <a:schemeClr val="tx2">
                <a:lumMod val="85000"/>
                <a:lumOff val="15000"/>
              </a:schemeClr>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42" name="文字方塊 41"/>
          <p:cNvSpPr txBox="1"/>
          <p:nvPr>
            <p:custDataLst>
              <p:tags r:id="rId19"/>
            </p:custDataLst>
          </p:nvPr>
        </p:nvSpPr>
        <p:spPr>
          <a:xfrm>
            <a:off x="2378075" y="5762625"/>
            <a:ext cx="1150938" cy="338138"/>
          </a:xfrm>
          <a:prstGeom prst="rect">
            <a:avLst/>
          </a:prstGeom>
          <a:noFill/>
        </p:spPr>
        <p:txBody>
          <a:bodyPr>
            <a:spAutoFit/>
          </a:bodyPr>
          <a:lstStyle/>
          <a:p>
            <a:pPr>
              <a:defRPr/>
            </a:pPr>
            <a:r>
              <a:rPr lang="en-US" altLang="zh-TW" sz="1600" b="1" dirty="0">
                <a:solidFill>
                  <a:schemeClr val="accent6">
                    <a:lumMod val="75000"/>
                  </a:schemeClr>
                </a:solidFill>
                <a:ea typeface="新細明體" pitchFamily="16" charset="-120"/>
              </a:rPr>
              <a:t>SOAP API</a:t>
            </a:r>
            <a:endParaRPr lang="zh-TW" altLang="en-US" sz="1600" b="1" dirty="0">
              <a:solidFill>
                <a:schemeClr val="accent6">
                  <a:lumMod val="75000"/>
                </a:schemeClr>
              </a:solidFill>
              <a:ea typeface="新細明體" pitchFamily="16" charset="-120"/>
            </a:endParaRPr>
          </a:p>
        </p:txBody>
      </p:sp>
      <p:sp>
        <p:nvSpPr>
          <p:cNvPr id="43" name="文字方塊 42"/>
          <p:cNvSpPr txBox="1"/>
          <p:nvPr>
            <p:custDataLst>
              <p:tags r:id="rId20"/>
            </p:custDataLst>
          </p:nvPr>
        </p:nvSpPr>
        <p:spPr>
          <a:xfrm>
            <a:off x="793750" y="4743450"/>
            <a:ext cx="1655763" cy="584200"/>
          </a:xfrm>
          <a:prstGeom prst="rect">
            <a:avLst/>
          </a:prstGeom>
          <a:noFill/>
        </p:spPr>
        <p:txBody>
          <a:bodyPr>
            <a:spAutoFit/>
          </a:bodyPr>
          <a:lstStyle/>
          <a:p>
            <a:pPr algn="ctr">
              <a:defRPr/>
            </a:pPr>
            <a:r>
              <a:rPr lang="zh-TW" altLang="en-US" sz="1600" b="1" dirty="0">
                <a:solidFill>
                  <a:schemeClr val="tx2">
                    <a:lumMod val="85000"/>
                    <a:lumOff val="15000"/>
                  </a:schemeClr>
                </a:solidFill>
                <a:ea typeface="新細明體" pitchFamily="16" charset="-120"/>
              </a:rPr>
              <a:t>試辦計畫</a:t>
            </a:r>
            <a:r>
              <a:rPr lang="en-US" altLang="zh-TW" sz="1600" b="1" dirty="0">
                <a:solidFill>
                  <a:schemeClr val="tx2">
                    <a:lumMod val="85000"/>
                    <a:lumOff val="15000"/>
                  </a:schemeClr>
                </a:solidFill>
                <a:ea typeface="新細明體" pitchFamily="16" charset="-120"/>
              </a:rPr>
              <a:t>/</a:t>
            </a:r>
            <a:r>
              <a:rPr lang="zh-TW" altLang="en-US" sz="1600" b="1" dirty="0">
                <a:solidFill>
                  <a:schemeClr val="tx2">
                    <a:lumMod val="85000"/>
                    <a:lumOff val="15000"/>
                  </a:schemeClr>
                </a:solidFill>
                <a:ea typeface="新細明體" pitchFamily="16" charset="-120"/>
              </a:rPr>
              <a:t>已有個管系統之醫院</a:t>
            </a:r>
          </a:p>
        </p:txBody>
      </p:sp>
      <p:sp>
        <p:nvSpPr>
          <p:cNvPr id="44" name="矩形 43"/>
          <p:cNvSpPr/>
          <p:nvPr>
            <p:custDataLst>
              <p:tags r:id="rId21"/>
            </p:custDataLst>
          </p:nvPr>
        </p:nvSpPr>
        <p:spPr>
          <a:xfrm>
            <a:off x="865466" y="3305159"/>
            <a:ext cx="1296987" cy="936625"/>
          </a:xfrm>
          <a:prstGeom prst="rect">
            <a:avLst/>
          </a:prstGeom>
          <a:solidFill>
            <a:schemeClr val="accent6">
              <a:lumMod val="40000"/>
              <a:lumOff val="60000"/>
            </a:schemeClr>
          </a:solidFill>
          <a:ln/>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zh-TW" altLang="en-US" b="1" dirty="0">
              <a:solidFill>
                <a:schemeClr val="tx2">
                  <a:lumMod val="85000"/>
                  <a:lumOff val="15000"/>
                </a:schemeClr>
              </a:solidFill>
            </a:endParaRPr>
          </a:p>
        </p:txBody>
      </p:sp>
      <p:sp>
        <p:nvSpPr>
          <p:cNvPr id="45" name="文字方塊 44"/>
          <p:cNvSpPr txBox="1"/>
          <p:nvPr>
            <p:custDataLst>
              <p:tags r:id="rId22"/>
            </p:custDataLst>
          </p:nvPr>
        </p:nvSpPr>
        <p:spPr>
          <a:xfrm>
            <a:off x="2305050" y="4438650"/>
            <a:ext cx="1225550" cy="738188"/>
          </a:xfrm>
          <a:prstGeom prst="rect">
            <a:avLst/>
          </a:prstGeom>
          <a:noFill/>
        </p:spPr>
        <p:txBody>
          <a:bodyPr lIns="36000" rIns="36000">
            <a:spAutoFit/>
          </a:bodyPr>
          <a:lstStyle/>
          <a:p>
            <a:pPr algn="ctr">
              <a:defRPr/>
            </a:pPr>
            <a:r>
              <a:rPr lang="zh-TW" altLang="en-US" sz="1400" b="1" dirty="0">
                <a:solidFill>
                  <a:schemeClr val="accent6">
                    <a:lumMod val="75000"/>
                  </a:schemeClr>
                </a:solidFill>
                <a:ea typeface="新細明體" pitchFamily="16" charset="-120"/>
              </a:rPr>
              <a:t>照護雲</a:t>
            </a:r>
            <a:endParaRPr lang="en-US" altLang="zh-TW" sz="1400" b="1" dirty="0">
              <a:solidFill>
                <a:schemeClr val="accent6">
                  <a:lumMod val="75000"/>
                </a:schemeClr>
              </a:solidFill>
              <a:ea typeface="新細明體" pitchFamily="16" charset="-120"/>
            </a:endParaRPr>
          </a:p>
          <a:p>
            <a:pPr algn="ctr">
              <a:defRPr/>
            </a:pPr>
            <a:r>
              <a:rPr lang="zh-TW" altLang="en-US" sz="1400" b="1" dirty="0">
                <a:solidFill>
                  <a:schemeClr val="accent6">
                    <a:lumMod val="75000"/>
                  </a:schemeClr>
                </a:solidFill>
                <a:ea typeface="新細明體" pitchFamily="16" charset="-120"/>
              </a:rPr>
              <a:t>軟體開發套件</a:t>
            </a:r>
            <a:endParaRPr lang="en-US" altLang="zh-TW" sz="1400" b="1" dirty="0">
              <a:solidFill>
                <a:schemeClr val="accent6">
                  <a:lumMod val="75000"/>
                </a:schemeClr>
              </a:solidFill>
              <a:ea typeface="新細明體" pitchFamily="16" charset="-120"/>
            </a:endParaRPr>
          </a:p>
          <a:p>
            <a:pPr algn="ctr">
              <a:defRPr/>
            </a:pPr>
            <a:r>
              <a:rPr lang="en-US" altLang="zh-TW" sz="1400" b="1" dirty="0">
                <a:solidFill>
                  <a:schemeClr val="accent6">
                    <a:lumMod val="75000"/>
                  </a:schemeClr>
                </a:solidFill>
                <a:ea typeface="新細明體" pitchFamily="16" charset="-120"/>
              </a:rPr>
              <a:t>SDK</a:t>
            </a:r>
            <a:endParaRPr lang="zh-TW" altLang="en-US" sz="1400" b="1" dirty="0">
              <a:solidFill>
                <a:schemeClr val="accent6">
                  <a:lumMod val="75000"/>
                </a:schemeClr>
              </a:solidFill>
              <a:ea typeface="新細明體" pitchFamily="16" charset="-120"/>
            </a:endParaRPr>
          </a:p>
        </p:txBody>
      </p:sp>
      <p:grpSp>
        <p:nvGrpSpPr>
          <p:cNvPr id="230428" name="群組 47"/>
          <p:cNvGrpSpPr>
            <a:grpSpLocks/>
          </p:cNvGrpSpPr>
          <p:nvPr>
            <p:custDataLst>
              <p:tags r:id="rId23"/>
            </p:custDataLst>
          </p:nvPr>
        </p:nvGrpSpPr>
        <p:grpSpPr bwMode="auto">
          <a:xfrm>
            <a:off x="938213" y="1865313"/>
            <a:ext cx="1295400" cy="647700"/>
            <a:chOff x="1043608" y="1772816"/>
            <a:chExt cx="1296144" cy="648072"/>
          </a:xfrm>
        </p:grpSpPr>
        <p:sp>
          <p:nvSpPr>
            <p:cNvPr id="47" name="矩形 46"/>
            <p:cNvSpPr/>
            <p:nvPr/>
          </p:nvSpPr>
          <p:spPr>
            <a:xfrm>
              <a:off x="1043608" y="1772816"/>
              <a:ext cx="1151598" cy="648072"/>
            </a:xfrm>
            <a:prstGeom prst="rect">
              <a:avLst/>
            </a:prstGeom>
            <a:solidFill>
              <a:schemeClr val="accent6">
                <a:lumMod val="40000"/>
                <a:lumOff val="60000"/>
              </a:schemeClr>
            </a:solidFill>
            <a:ln/>
          </p:spPr>
          <p:style>
            <a:lnRef idx="1">
              <a:schemeClr val="accent5"/>
            </a:lnRef>
            <a:fillRef idx="3">
              <a:schemeClr val="accent5"/>
            </a:fillRef>
            <a:effectRef idx="2">
              <a:schemeClr val="accent5"/>
            </a:effectRef>
            <a:fontRef idx="minor">
              <a:schemeClr val="lt1"/>
            </a:fontRef>
          </p:style>
          <p:txBody>
            <a:bodyPr anchor="ctr"/>
            <a:lstStyle/>
            <a:p>
              <a:pPr algn="ctr">
                <a:buFont typeface="Arial" pitchFamily="34" charset="0"/>
                <a:buChar char="•"/>
                <a:defRPr/>
              </a:pPr>
              <a:endParaRPr lang="zh-TW" altLang="en-US" sz="1600" dirty="0">
                <a:solidFill>
                  <a:schemeClr val="tx1"/>
                </a:solidFill>
                <a:latin typeface="Times New Roman" pitchFamily="18" charset="0"/>
                <a:ea typeface="標楷體" pitchFamily="65" charset="-120"/>
                <a:cs typeface="Times New Roman" pitchFamily="18" charset="0"/>
              </a:endParaRPr>
            </a:p>
          </p:txBody>
        </p:sp>
        <p:sp>
          <p:nvSpPr>
            <p:cNvPr id="48" name="文字方塊 47"/>
            <p:cNvSpPr txBox="1"/>
            <p:nvPr/>
          </p:nvSpPr>
          <p:spPr>
            <a:xfrm>
              <a:off x="1043608" y="1774404"/>
              <a:ext cx="1296144" cy="646484"/>
            </a:xfrm>
            <a:prstGeom prst="rect">
              <a:avLst/>
            </a:prstGeom>
            <a:noFill/>
          </p:spPr>
          <p:txBody>
            <a:bodyPr>
              <a:spAutoFit/>
            </a:bodyPr>
            <a:lstStyle/>
            <a:p>
              <a:pPr>
                <a:defRPr/>
              </a:pPr>
              <a:r>
                <a:rPr lang="zh-TW" altLang="en-US" b="1" dirty="0">
                  <a:solidFill>
                    <a:schemeClr val="tx2">
                      <a:lumMod val="85000"/>
                      <a:lumOff val="15000"/>
                    </a:schemeClr>
                  </a:solidFill>
                  <a:ea typeface="新細明體" pitchFamily="16" charset="-120"/>
                </a:rPr>
                <a:t>無開發能力之醫院</a:t>
              </a:r>
            </a:p>
          </p:txBody>
        </p:sp>
      </p:grpSp>
      <p:cxnSp>
        <p:nvCxnSpPr>
          <p:cNvPr id="49" name="肘形接點 48"/>
          <p:cNvCxnSpPr/>
          <p:nvPr>
            <p:custDataLst>
              <p:tags r:id="rId24"/>
            </p:custDataLst>
          </p:nvPr>
        </p:nvCxnSpPr>
        <p:spPr>
          <a:xfrm>
            <a:off x="2089150" y="2152650"/>
            <a:ext cx="1512888" cy="865188"/>
          </a:xfrm>
          <a:prstGeom prst="bentConnector3">
            <a:avLst>
              <a:gd name="adj1" fmla="val 50000"/>
            </a:avLst>
          </a:prstGeom>
          <a:ln>
            <a:solidFill>
              <a:schemeClr val="tx2">
                <a:lumMod val="85000"/>
                <a:lumOff val="15000"/>
              </a:schemeClr>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50" name="文字方塊 49"/>
          <p:cNvSpPr txBox="1"/>
          <p:nvPr>
            <p:custDataLst>
              <p:tags r:id="rId25"/>
            </p:custDataLst>
          </p:nvPr>
        </p:nvSpPr>
        <p:spPr>
          <a:xfrm>
            <a:off x="2233613" y="2152650"/>
            <a:ext cx="1008062" cy="339725"/>
          </a:xfrm>
          <a:prstGeom prst="rect">
            <a:avLst/>
          </a:prstGeom>
          <a:noFill/>
        </p:spPr>
        <p:txBody>
          <a:bodyPr>
            <a:spAutoFit/>
          </a:bodyPr>
          <a:lstStyle/>
          <a:p>
            <a:pPr>
              <a:defRPr/>
            </a:pPr>
            <a:r>
              <a:rPr lang="zh-TW" altLang="en-US" sz="1600" b="1" dirty="0">
                <a:solidFill>
                  <a:schemeClr val="accent6">
                    <a:lumMod val="75000"/>
                  </a:schemeClr>
                </a:solidFill>
                <a:ea typeface="新細明體" pitchFamily="16" charset="-120"/>
              </a:rPr>
              <a:t>直接租賃</a:t>
            </a:r>
          </a:p>
        </p:txBody>
      </p:sp>
      <p:sp>
        <p:nvSpPr>
          <p:cNvPr id="51" name="文字方塊 50"/>
          <p:cNvSpPr txBox="1"/>
          <p:nvPr>
            <p:custDataLst>
              <p:tags r:id="rId26"/>
            </p:custDataLst>
          </p:nvPr>
        </p:nvSpPr>
        <p:spPr>
          <a:xfrm>
            <a:off x="865188" y="2792413"/>
            <a:ext cx="1223962" cy="584200"/>
          </a:xfrm>
          <a:prstGeom prst="rect">
            <a:avLst/>
          </a:prstGeom>
          <a:noFill/>
        </p:spPr>
        <p:txBody>
          <a:bodyPr>
            <a:spAutoFit/>
          </a:bodyPr>
          <a:lstStyle/>
          <a:p>
            <a:pPr algn="ctr">
              <a:defRPr/>
            </a:pPr>
            <a:r>
              <a:rPr lang="zh-TW" altLang="en-US" sz="1600" b="1" dirty="0">
                <a:solidFill>
                  <a:schemeClr val="tx2">
                    <a:lumMod val="85000"/>
                    <a:lumOff val="15000"/>
                  </a:schemeClr>
                </a:solidFill>
                <a:ea typeface="新細明體" pitchFamily="16" charset="-120"/>
              </a:rPr>
              <a:t>有開發能力之醫院</a:t>
            </a:r>
          </a:p>
        </p:txBody>
      </p:sp>
      <p:pic>
        <p:nvPicPr>
          <p:cNvPr id="230432" name="Picture 7" descr="C:\Documents and Settings\Scys\桌面\美工\Desktop-64.png"/>
          <p:cNvPicPr>
            <a:picLocks noChangeAspect="1" noChangeArrowheads="1"/>
          </p:cNvPicPr>
          <p:nvPr>
            <p:custDataLst>
              <p:tags r:id="rId27"/>
            </p:custDataLst>
          </p:nvPr>
        </p:nvPicPr>
        <p:blipFill>
          <a:blip r:embed="rId53" cstate="print"/>
          <a:srcRect/>
          <a:stretch>
            <a:fillRect/>
          </a:stretch>
        </p:blipFill>
        <p:spPr bwMode="auto">
          <a:xfrm>
            <a:off x="1225550" y="3429000"/>
            <a:ext cx="609600" cy="609600"/>
          </a:xfrm>
          <a:prstGeom prst="rect">
            <a:avLst/>
          </a:prstGeom>
          <a:noFill/>
          <a:ln w="9525">
            <a:noFill/>
            <a:miter lim="800000"/>
            <a:headEnd/>
            <a:tailEnd/>
          </a:ln>
        </p:spPr>
      </p:pic>
      <p:sp>
        <p:nvSpPr>
          <p:cNvPr id="53" name="文字方塊 52"/>
          <p:cNvSpPr txBox="1"/>
          <p:nvPr>
            <p:custDataLst>
              <p:tags r:id="rId28"/>
            </p:custDataLst>
          </p:nvPr>
        </p:nvSpPr>
        <p:spPr>
          <a:xfrm>
            <a:off x="1081088" y="3933825"/>
            <a:ext cx="936625" cy="307975"/>
          </a:xfrm>
          <a:prstGeom prst="rect">
            <a:avLst/>
          </a:prstGeom>
          <a:noFill/>
        </p:spPr>
        <p:txBody>
          <a:bodyPr>
            <a:spAutoFit/>
          </a:bodyPr>
          <a:lstStyle/>
          <a:p>
            <a:pPr>
              <a:defRPr/>
            </a:pPr>
            <a:r>
              <a:rPr lang="zh-TW" altLang="en-US" sz="1400" dirty="0">
                <a:solidFill>
                  <a:schemeClr val="tx1">
                    <a:lumMod val="85000"/>
                    <a:lumOff val="15000"/>
                  </a:schemeClr>
                </a:solidFill>
                <a:ea typeface="新細明體" pitchFamily="16" charset="-120"/>
              </a:rPr>
              <a:t>開發環境</a:t>
            </a:r>
          </a:p>
        </p:txBody>
      </p:sp>
      <p:cxnSp>
        <p:nvCxnSpPr>
          <p:cNvPr id="54" name="直線單箭頭接點 100"/>
          <p:cNvCxnSpPr/>
          <p:nvPr>
            <p:custDataLst>
              <p:tags r:id="rId29"/>
            </p:custDataLst>
          </p:nvPr>
        </p:nvCxnSpPr>
        <p:spPr>
          <a:xfrm rot="10800000">
            <a:off x="2162175" y="4025900"/>
            <a:ext cx="1439863" cy="1079500"/>
          </a:xfrm>
          <a:prstGeom prst="bentConnector3">
            <a:avLst>
              <a:gd name="adj1" fmla="val 50000"/>
            </a:avLst>
          </a:prstGeom>
          <a:ln>
            <a:solidFill>
              <a:schemeClr val="tx2">
                <a:lumMod val="85000"/>
                <a:lumOff val="15000"/>
              </a:schemeClr>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55" name="流程圖: 預設處理作業 54"/>
          <p:cNvSpPr/>
          <p:nvPr>
            <p:custDataLst>
              <p:tags r:id="rId30"/>
            </p:custDataLst>
          </p:nvPr>
        </p:nvSpPr>
        <p:spPr>
          <a:xfrm>
            <a:off x="2520950" y="4097338"/>
            <a:ext cx="647700" cy="360362"/>
          </a:xfrm>
          <a:prstGeom prst="flowChartPredefinedProcess">
            <a:avLst/>
          </a:prstGeom>
          <a:ln w="6350"/>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buFont typeface="Arial" pitchFamily="34" charset="0"/>
              <a:buChar char="•"/>
              <a:defRPr/>
            </a:pPr>
            <a:endParaRPr lang="zh-TW" altLang="en-US" sz="1600" dirty="0">
              <a:solidFill>
                <a:schemeClr val="tx1"/>
              </a:solidFill>
              <a:latin typeface="Times New Roman" pitchFamily="18" charset="0"/>
              <a:ea typeface="標楷體" pitchFamily="65" charset="-120"/>
              <a:cs typeface="Times New Roman" pitchFamily="18" charset="0"/>
            </a:endParaRPr>
          </a:p>
        </p:txBody>
      </p:sp>
      <p:cxnSp>
        <p:nvCxnSpPr>
          <p:cNvPr id="56" name="直線單箭頭接點 55"/>
          <p:cNvCxnSpPr/>
          <p:nvPr>
            <p:custDataLst>
              <p:tags r:id="rId31"/>
            </p:custDataLst>
          </p:nvPr>
        </p:nvCxnSpPr>
        <p:spPr>
          <a:xfrm>
            <a:off x="2162175" y="3665538"/>
            <a:ext cx="1439863" cy="0"/>
          </a:xfrm>
          <a:prstGeom prst="straightConnector1">
            <a:avLst/>
          </a:prstGeom>
          <a:ln>
            <a:solidFill>
              <a:schemeClr val="tx2">
                <a:lumMod val="85000"/>
                <a:lumOff val="15000"/>
              </a:schemeClr>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57" name="文字方塊 56"/>
          <p:cNvSpPr txBox="1"/>
          <p:nvPr>
            <p:custDataLst>
              <p:tags r:id="rId32"/>
            </p:custDataLst>
          </p:nvPr>
        </p:nvSpPr>
        <p:spPr>
          <a:xfrm>
            <a:off x="2162175" y="3376613"/>
            <a:ext cx="1438275" cy="338137"/>
          </a:xfrm>
          <a:prstGeom prst="rect">
            <a:avLst/>
          </a:prstGeom>
          <a:noFill/>
        </p:spPr>
        <p:txBody>
          <a:bodyPr>
            <a:spAutoFit/>
          </a:bodyPr>
          <a:lstStyle/>
          <a:p>
            <a:pPr>
              <a:defRPr/>
            </a:pPr>
            <a:r>
              <a:rPr lang="zh-TW" altLang="en-US" sz="1600" b="1" dirty="0">
                <a:solidFill>
                  <a:schemeClr val="accent6">
                    <a:lumMod val="75000"/>
                  </a:schemeClr>
                </a:solidFill>
                <a:ea typeface="新細明體" pitchFamily="16" charset="-120"/>
              </a:rPr>
              <a:t>部署雲端軟體</a:t>
            </a:r>
          </a:p>
        </p:txBody>
      </p:sp>
      <p:grpSp>
        <p:nvGrpSpPr>
          <p:cNvPr id="230438" name="群組 134"/>
          <p:cNvGrpSpPr>
            <a:grpSpLocks/>
          </p:cNvGrpSpPr>
          <p:nvPr>
            <p:custDataLst>
              <p:tags r:id="rId33"/>
            </p:custDataLst>
          </p:nvPr>
        </p:nvGrpSpPr>
        <p:grpSpPr bwMode="auto">
          <a:xfrm>
            <a:off x="6384925" y="1503363"/>
            <a:ext cx="1465263" cy="1377950"/>
            <a:chOff x="6942732" y="1556792"/>
            <a:chExt cx="1465008" cy="1377208"/>
          </a:xfrm>
        </p:grpSpPr>
        <p:grpSp>
          <p:nvGrpSpPr>
            <p:cNvPr id="230476" name="群組 130"/>
            <p:cNvGrpSpPr>
              <a:grpSpLocks/>
            </p:cNvGrpSpPr>
            <p:nvPr/>
          </p:nvGrpSpPr>
          <p:grpSpPr bwMode="auto">
            <a:xfrm>
              <a:off x="6942732" y="1556792"/>
              <a:ext cx="1465008" cy="1224890"/>
              <a:chOff x="6942732" y="1556792"/>
              <a:chExt cx="1465008" cy="1224890"/>
            </a:xfrm>
          </p:grpSpPr>
          <p:sp>
            <p:nvSpPr>
              <p:cNvPr id="61" name="橢圓 60"/>
              <p:cNvSpPr/>
              <p:nvPr/>
            </p:nvSpPr>
            <p:spPr>
              <a:xfrm>
                <a:off x="7164288" y="1772816"/>
                <a:ext cx="1080120" cy="648071"/>
              </a:xfrm>
              <a:prstGeom prst="ellipse">
                <a:avLst/>
              </a:prstGeom>
              <a:gradFill flip="none" rotWithShape="1">
                <a:gsLst>
                  <a:gs pos="0">
                    <a:schemeClr val="accent5">
                      <a:shade val="51000"/>
                      <a:satMod val="130000"/>
                      <a:alpha val="37000"/>
                    </a:schemeClr>
                  </a:gs>
                  <a:gs pos="80000">
                    <a:schemeClr val="accent5">
                      <a:shade val="93000"/>
                      <a:satMod val="130000"/>
                    </a:schemeClr>
                  </a:gs>
                  <a:gs pos="100000">
                    <a:schemeClr val="accent5">
                      <a:shade val="94000"/>
                      <a:satMod val="135000"/>
                    </a:schemeClr>
                  </a:gs>
                </a:gsLst>
                <a:path path="circle">
                  <a:fillToRect l="100000" t="100000"/>
                </a:path>
                <a:tileRect r="-100000" b="-100000"/>
              </a:gradFill>
              <a:ln/>
            </p:spPr>
            <p:style>
              <a:lnRef idx="1">
                <a:schemeClr val="accent5"/>
              </a:lnRef>
              <a:fillRef idx="3">
                <a:schemeClr val="accent5"/>
              </a:fillRef>
              <a:effectRef idx="2">
                <a:schemeClr val="accent5"/>
              </a:effectRef>
              <a:fontRef idx="minor">
                <a:schemeClr val="lt1"/>
              </a:fontRef>
            </p:style>
            <p:txBody>
              <a:bodyPr anchor="ctr"/>
              <a:lstStyle/>
              <a:p>
                <a:pPr algn="ctr">
                  <a:buFont typeface="Arial" pitchFamily="34" charset="0"/>
                  <a:buChar char="•"/>
                  <a:defRPr/>
                </a:pPr>
                <a:endParaRPr lang="zh-TW" altLang="en-US" sz="1600" dirty="0">
                  <a:solidFill>
                    <a:schemeClr val="tx1"/>
                  </a:solidFill>
                  <a:latin typeface="Times New Roman" pitchFamily="18" charset="0"/>
                  <a:ea typeface="標楷體" pitchFamily="65" charset="-120"/>
                  <a:cs typeface="Times New Roman" pitchFamily="18" charset="0"/>
                </a:endParaRPr>
              </a:p>
            </p:txBody>
          </p:sp>
          <p:pic>
            <p:nvPicPr>
              <p:cNvPr id="230481" name="Picture 88" descr="C:\Documents and Settings\admin\桌面\美工\Drugstore(右).png"/>
              <p:cNvPicPr>
                <a:picLocks noChangeAspect="1" noChangeArrowheads="1"/>
              </p:cNvPicPr>
              <p:nvPr/>
            </p:nvPicPr>
            <p:blipFill>
              <a:blip r:embed="rId54" cstate="print"/>
              <a:srcRect/>
              <a:stretch>
                <a:fillRect/>
              </a:stretch>
            </p:blipFill>
            <p:spPr bwMode="auto">
              <a:xfrm>
                <a:off x="7236296" y="1556792"/>
                <a:ext cx="437877" cy="437877"/>
              </a:xfrm>
              <a:prstGeom prst="rect">
                <a:avLst/>
              </a:prstGeom>
              <a:noFill/>
              <a:ln w="9525">
                <a:noFill/>
                <a:miter lim="800000"/>
                <a:headEnd/>
                <a:tailEnd/>
              </a:ln>
            </p:spPr>
          </p:pic>
          <p:pic>
            <p:nvPicPr>
              <p:cNvPr id="230482" name="Picture 97" descr="C:\Documents and Settings\admin\Local Settings\Temporary Internet Files\Content.IE5\R2U12IYQ\MC900417322[1].wmf"/>
              <p:cNvPicPr>
                <a:picLocks noChangeAspect="1" noChangeArrowheads="1"/>
              </p:cNvPicPr>
              <p:nvPr/>
            </p:nvPicPr>
            <p:blipFill>
              <a:blip r:embed="rId50" cstate="print"/>
              <a:srcRect/>
              <a:stretch>
                <a:fillRect/>
              </a:stretch>
            </p:blipFill>
            <p:spPr bwMode="auto">
              <a:xfrm>
                <a:off x="7884368" y="1988840"/>
                <a:ext cx="523372" cy="359096"/>
              </a:xfrm>
              <a:prstGeom prst="rect">
                <a:avLst/>
              </a:prstGeom>
              <a:noFill/>
              <a:ln w="9525">
                <a:noFill/>
                <a:miter lim="800000"/>
                <a:headEnd/>
                <a:tailEnd/>
              </a:ln>
            </p:spPr>
          </p:pic>
          <p:pic>
            <p:nvPicPr>
              <p:cNvPr id="230483" name="Picture 95" descr="C:\Documents and Settings\admin\Local Settings\Temporary Internet Files\Content.IE5\5B0TO1SN\MC900343527[1].wmf"/>
              <p:cNvPicPr>
                <a:picLocks noChangeAspect="1" noChangeArrowheads="1"/>
              </p:cNvPicPr>
              <p:nvPr/>
            </p:nvPicPr>
            <p:blipFill>
              <a:blip r:embed="rId51" cstate="print"/>
              <a:srcRect/>
              <a:stretch>
                <a:fillRect/>
              </a:stretch>
            </p:blipFill>
            <p:spPr bwMode="auto">
              <a:xfrm>
                <a:off x="7740352" y="1558265"/>
                <a:ext cx="534739" cy="476566"/>
              </a:xfrm>
              <a:prstGeom prst="rect">
                <a:avLst/>
              </a:prstGeom>
              <a:noFill/>
              <a:ln w="9525">
                <a:noFill/>
                <a:miter lim="800000"/>
                <a:headEnd/>
                <a:tailEnd/>
              </a:ln>
            </p:spPr>
          </p:pic>
          <p:pic>
            <p:nvPicPr>
              <p:cNvPr id="230484" name="Picture 89" descr="C:\Documents and Settings\admin\桌面\美工\3D-hospital-16.png"/>
              <p:cNvPicPr>
                <a:picLocks noChangeAspect="1" noChangeArrowheads="1"/>
              </p:cNvPicPr>
              <p:nvPr/>
            </p:nvPicPr>
            <p:blipFill>
              <a:blip r:embed="rId55" cstate="print"/>
              <a:srcRect/>
              <a:stretch>
                <a:fillRect/>
              </a:stretch>
            </p:blipFill>
            <p:spPr bwMode="auto">
              <a:xfrm>
                <a:off x="7452321" y="2132856"/>
                <a:ext cx="432047" cy="432047"/>
              </a:xfrm>
              <a:prstGeom prst="rect">
                <a:avLst/>
              </a:prstGeom>
              <a:noFill/>
              <a:ln w="9525">
                <a:noFill/>
                <a:miter lim="800000"/>
                <a:headEnd/>
                <a:tailEnd/>
              </a:ln>
            </p:spPr>
          </p:pic>
          <p:grpSp>
            <p:nvGrpSpPr>
              <p:cNvPr id="230485" name="群組 109"/>
              <p:cNvGrpSpPr>
                <a:grpSpLocks/>
              </p:cNvGrpSpPr>
              <p:nvPr/>
            </p:nvGrpSpPr>
            <p:grpSpPr bwMode="auto">
              <a:xfrm>
                <a:off x="6942732" y="1976237"/>
                <a:ext cx="509589" cy="374116"/>
                <a:chOff x="6608295" y="1268760"/>
                <a:chExt cx="705756" cy="518132"/>
              </a:xfrm>
            </p:grpSpPr>
            <p:pic>
              <p:nvPicPr>
                <p:cNvPr id="230487" name="圖片 165" descr="醫生(右).png"/>
                <p:cNvPicPr>
                  <a:picLocks noChangeAspect="1"/>
                </p:cNvPicPr>
                <p:nvPr/>
              </p:nvPicPr>
              <p:blipFill>
                <a:blip r:embed="rId56" cstate="print"/>
                <a:srcRect/>
                <a:stretch>
                  <a:fillRect/>
                </a:stretch>
              </p:blipFill>
              <p:spPr bwMode="auto">
                <a:xfrm>
                  <a:off x="6824318" y="1268760"/>
                  <a:ext cx="489733" cy="489141"/>
                </a:xfrm>
                <a:prstGeom prst="rect">
                  <a:avLst/>
                </a:prstGeom>
                <a:noFill/>
                <a:ln w="9525">
                  <a:noFill/>
                  <a:miter lim="800000"/>
                  <a:headEnd/>
                  <a:tailEnd/>
                </a:ln>
              </p:spPr>
            </p:pic>
            <p:pic>
              <p:nvPicPr>
                <p:cNvPr id="230488" name="Picture 101" descr="C:\Documents and Settings\admin\桌面\美工\nurse(右).png"/>
                <p:cNvPicPr>
                  <a:picLocks noChangeAspect="1" noChangeArrowheads="1"/>
                </p:cNvPicPr>
                <p:nvPr/>
              </p:nvPicPr>
              <p:blipFill>
                <a:blip r:embed="rId57" cstate="print"/>
                <a:srcRect/>
                <a:stretch>
                  <a:fillRect/>
                </a:stretch>
              </p:blipFill>
              <p:spPr bwMode="auto">
                <a:xfrm>
                  <a:off x="6608295" y="1340768"/>
                  <a:ext cx="446664" cy="446124"/>
                </a:xfrm>
                <a:prstGeom prst="rect">
                  <a:avLst/>
                </a:prstGeom>
                <a:noFill/>
                <a:ln w="9525">
                  <a:noFill/>
                  <a:miter lim="800000"/>
                  <a:headEnd/>
                  <a:tailEnd/>
                </a:ln>
              </p:spPr>
            </p:pic>
          </p:grpSp>
          <p:sp>
            <p:nvSpPr>
              <p:cNvPr id="67" name="文字方塊 66"/>
              <p:cNvSpPr txBox="1"/>
              <p:nvPr/>
            </p:nvSpPr>
            <p:spPr>
              <a:xfrm>
                <a:off x="7164943" y="2489739"/>
                <a:ext cx="1223750" cy="291943"/>
              </a:xfrm>
              <a:prstGeom prst="rect">
                <a:avLst/>
              </a:prstGeom>
              <a:noFill/>
            </p:spPr>
            <p:txBody>
              <a:bodyPr>
                <a:spAutoFit/>
              </a:bodyPr>
              <a:lstStyle/>
              <a:p>
                <a:pPr>
                  <a:defRPr/>
                </a:pPr>
                <a:r>
                  <a:rPr lang="zh-TW" altLang="en-US" sz="1300" dirty="0">
                    <a:solidFill>
                      <a:schemeClr val="bg2">
                        <a:lumMod val="50000"/>
                      </a:schemeClr>
                    </a:solidFill>
                    <a:ea typeface="新細明體" pitchFamily="16" charset="-120"/>
                  </a:rPr>
                  <a:t>醫院自有體系</a:t>
                </a:r>
              </a:p>
            </p:txBody>
          </p:sp>
        </p:grpSp>
        <p:cxnSp>
          <p:nvCxnSpPr>
            <p:cNvPr id="60" name="直線接點 59"/>
            <p:cNvCxnSpPr/>
            <p:nvPr/>
          </p:nvCxnSpPr>
          <p:spPr>
            <a:xfrm rot="5400000">
              <a:off x="7578448" y="2844354"/>
              <a:ext cx="179291" cy="0"/>
            </a:xfrm>
            <a:prstGeom prst="line">
              <a:avLst/>
            </a:prstGeom>
            <a:ln>
              <a:solidFill>
                <a:schemeClr val="tx2">
                  <a:lumMod val="85000"/>
                  <a:lumOff val="1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70" name="肘形接點 69"/>
          <p:cNvCxnSpPr/>
          <p:nvPr>
            <p:custDataLst>
              <p:tags r:id="rId34"/>
            </p:custDataLst>
          </p:nvPr>
        </p:nvCxnSpPr>
        <p:spPr>
          <a:xfrm rot="16200000" flipH="1">
            <a:off x="4781550" y="850901"/>
            <a:ext cx="3175" cy="2603500"/>
          </a:xfrm>
          <a:prstGeom prst="bentConnector3">
            <a:avLst>
              <a:gd name="adj1" fmla="val 14395466"/>
            </a:avLst>
          </a:prstGeom>
          <a:ln>
            <a:solidFill>
              <a:schemeClr val="accent6">
                <a:lumMod val="75000"/>
              </a:schemeClr>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a:endCxn id="0" idx="0"/>
          </p:cNvCxnSpPr>
          <p:nvPr>
            <p:custDataLst>
              <p:tags r:id="rId35"/>
            </p:custDataLst>
          </p:nvPr>
        </p:nvCxnSpPr>
        <p:spPr>
          <a:xfrm rot="5400000">
            <a:off x="4602163" y="2301875"/>
            <a:ext cx="361950" cy="3175"/>
          </a:xfrm>
          <a:prstGeom prst="straightConnector1">
            <a:avLst/>
          </a:prstGeom>
          <a:ln>
            <a:solidFill>
              <a:schemeClr val="accent6">
                <a:lumMod val="75000"/>
              </a:schemeClr>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72" name="肘形接點 71"/>
          <p:cNvCxnSpPr>
            <a:stCxn id="73" idx="4"/>
          </p:cNvCxnSpPr>
          <p:nvPr>
            <p:custDataLst>
              <p:tags r:id="rId36"/>
            </p:custDataLst>
          </p:nvPr>
        </p:nvCxnSpPr>
        <p:spPr>
          <a:xfrm rot="5400000">
            <a:off x="4637087" y="2987676"/>
            <a:ext cx="288925" cy="0"/>
          </a:xfrm>
          <a:prstGeom prst="bentConnector3">
            <a:avLst>
              <a:gd name="adj1" fmla="val 50000"/>
            </a:avLst>
          </a:prstGeom>
          <a:ln>
            <a:solidFill>
              <a:schemeClr val="tx2">
                <a:lumMod val="85000"/>
                <a:lumOff val="1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3" name="橢圓 72"/>
          <p:cNvSpPr/>
          <p:nvPr>
            <p:custDataLst>
              <p:tags r:id="rId37"/>
            </p:custDataLst>
          </p:nvPr>
        </p:nvSpPr>
        <p:spPr>
          <a:xfrm>
            <a:off x="3846791" y="2484422"/>
            <a:ext cx="1871662" cy="358775"/>
          </a:xfrm>
          <a:prstGeom prst="ellipse">
            <a:avLst/>
          </a:prstGeom>
          <a:ln/>
        </p:spPr>
        <p:style>
          <a:lnRef idx="1">
            <a:schemeClr val="accent1"/>
          </a:lnRef>
          <a:fillRef idx="3">
            <a:schemeClr val="accent1"/>
          </a:fillRef>
          <a:effectRef idx="2">
            <a:schemeClr val="accent1"/>
          </a:effectRef>
          <a:fontRef idx="minor">
            <a:schemeClr val="lt1"/>
          </a:fontRef>
        </p:style>
        <p:txBody>
          <a:bodyPr anchor="ctr"/>
          <a:lstStyle/>
          <a:p>
            <a:pPr algn="ctr">
              <a:buFont typeface="Arial" pitchFamily="34" charset="0"/>
              <a:buChar char="•"/>
              <a:defRPr/>
            </a:pPr>
            <a:endParaRPr lang="zh-TW" altLang="en-US" sz="1600" dirty="0">
              <a:solidFill>
                <a:schemeClr val="tx1"/>
              </a:solidFill>
              <a:latin typeface="Times New Roman" pitchFamily="18" charset="0"/>
              <a:ea typeface="標楷體" pitchFamily="65" charset="-120"/>
              <a:cs typeface="Times New Roman" pitchFamily="18" charset="0"/>
            </a:endParaRPr>
          </a:p>
        </p:txBody>
      </p:sp>
      <p:grpSp>
        <p:nvGrpSpPr>
          <p:cNvPr id="230445" name="群組 123"/>
          <p:cNvGrpSpPr>
            <a:grpSpLocks/>
          </p:cNvGrpSpPr>
          <p:nvPr>
            <p:custDataLst>
              <p:tags r:id="rId38"/>
            </p:custDataLst>
          </p:nvPr>
        </p:nvGrpSpPr>
        <p:grpSpPr bwMode="auto">
          <a:xfrm>
            <a:off x="3954463" y="2195513"/>
            <a:ext cx="1655762" cy="812800"/>
            <a:chOff x="3347864" y="2132856"/>
            <a:chExt cx="1656184" cy="811907"/>
          </a:xfrm>
        </p:grpSpPr>
        <p:pic>
          <p:nvPicPr>
            <p:cNvPr id="230470" name="Picture 112" descr="C:\Documents and Settings\admin\桌面\美工\htc-aria_.png"/>
            <p:cNvPicPr>
              <a:picLocks noChangeAspect="1" noChangeArrowheads="1"/>
            </p:cNvPicPr>
            <p:nvPr/>
          </p:nvPicPr>
          <p:blipFill>
            <a:blip r:embed="rId58" cstate="print"/>
            <a:srcRect/>
            <a:stretch>
              <a:fillRect/>
            </a:stretch>
          </p:blipFill>
          <p:spPr bwMode="auto">
            <a:xfrm>
              <a:off x="3347864" y="2348880"/>
              <a:ext cx="344164" cy="344164"/>
            </a:xfrm>
            <a:prstGeom prst="rect">
              <a:avLst/>
            </a:prstGeom>
            <a:noFill/>
            <a:ln w="9525">
              <a:noFill/>
              <a:miter lim="800000"/>
              <a:headEnd/>
              <a:tailEnd/>
            </a:ln>
          </p:spPr>
        </p:pic>
        <p:pic>
          <p:nvPicPr>
            <p:cNvPr id="230471" name="Picture 113" descr="C:\Documents and Settings\admin\桌面\美工\mbp-512x512.png"/>
            <p:cNvPicPr>
              <a:picLocks noChangeAspect="1" noChangeArrowheads="1"/>
            </p:cNvPicPr>
            <p:nvPr/>
          </p:nvPicPr>
          <p:blipFill>
            <a:blip r:embed="rId59" cstate="print"/>
            <a:srcRect/>
            <a:stretch>
              <a:fillRect/>
            </a:stretch>
          </p:blipFill>
          <p:spPr bwMode="auto">
            <a:xfrm>
              <a:off x="3683223" y="2512715"/>
              <a:ext cx="384721" cy="384721"/>
            </a:xfrm>
            <a:prstGeom prst="rect">
              <a:avLst/>
            </a:prstGeom>
            <a:noFill/>
            <a:ln w="9525">
              <a:noFill/>
              <a:miter lim="800000"/>
              <a:headEnd/>
              <a:tailEnd/>
            </a:ln>
          </p:spPr>
        </p:pic>
        <p:pic>
          <p:nvPicPr>
            <p:cNvPr id="230472" name="Picture 114" descr="C:\Documents and Settings\admin\桌面\美工\wacom-512x512.png"/>
            <p:cNvPicPr>
              <a:picLocks noChangeAspect="1" noChangeArrowheads="1"/>
            </p:cNvPicPr>
            <p:nvPr/>
          </p:nvPicPr>
          <p:blipFill>
            <a:blip r:embed="rId60" cstate="print"/>
            <a:srcRect/>
            <a:stretch>
              <a:fillRect/>
            </a:stretch>
          </p:blipFill>
          <p:spPr bwMode="auto">
            <a:xfrm>
              <a:off x="3671960" y="2132856"/>
              <a:ext cx="432048" cy="432048"/>
            </a:xfrm>
            <a:prstGeom prst="rect">
              <a:avLst/>
            </a:prstGeom>
            <a:noFill/>
            <a:ln w="9525">
              <a:noFill/>
              <a:miter lim="800000"/>
              <a:headEnd/>
              <a:tailEnd/>
            </a:ln>
          </p:spPr>
        </p:pic>
        <p:pic>
          <p:nvPicPr>
            <p:cNvPr id="230473" name="Picture 115" descr="C:\Documents and Settings\admin\桌面\美工\main-frame-06.png"/>
            <p:cNvPicPr>
              <a:picLocks noChangeAspect="1" noChangeArrowheads="1"/>
            </p:cNvPicPr>
            <p:nvPr/>
          </p:nvPicPr>
          <p:blipFill>
            <a:blip r:embed="rId61" cstate="print"/>
            <a:srcRect/>
            <a:stretch>
              <a:fillRect/>
            </a:stretch>
          </p:blipFill>
          <p:spPr bwMode="auto">
            <a:xfrm>
              <a:off x="4211960" y="2132856"/>
              <a:ext cx="463296" cy="463296"/>
            </a:xfrm>
            <a:prstGeom prst="rect">
              <a:avLst/>
            </a:prstGeom>
            <a:noFill/>
            <a:ln w="9525">
              <a:noFill/>
              <a:miter lim="800000"/>
              <a:headEnd/>
              <a:tailEnd/>
            </a:ln>
          </p:spPr>
        </p:pic>
        <p:pic>
          <p:nvPicPr>
            <p:cNvPr id="230474" name="Picture 116" descr="C:\Documents and Settings\admin\桌面\美工\player.png"/>
            <p:cNvPicPr>
              <a:picLocks noChangeAspect="1" noChangeArrowheads="1"/>
            </p:cNvPicPr>
            <p:nvPr/>
          </p:nvPicPr>
          <p:blipFill>
            <a:blip r:embed="rId62" cstate="print"/>
            <a:srcRect/>
            <a:stretch>
              <a:fillRect/>
            </a:stretch>
          </p:blipFill>
          <p:spPr bwMode="auto">
            <a:xfrm>
              <a:off x="4678089" y="2348880"/>
              <a:ext cx="325959" cy="325959"/>
            </a:xfrm>
            <a:prstGeom prst="rect">
              <a:avLst/>
            </a:prstGeom>
            <a:noFill/>
            <a:ln w="9525">
              <a:noFill/>
              <a:miter lim="800000"/>
              <a:headEnd/>
              <a:tailEnd/>
            </a:ln>
          </p:spPr>
        </p:pic>
        <p:pic>
          <p:nvPicPr>
            <p:cNvPr id="230475" name="Picture 117" descr="C:\Documents and Settings\admin\桌面\美工\gps512.png"/>
            <p:cNvPicPr>
              <a:picLocks noChangeAspect="1" noChangeArrowheads="1"/>
            </p:cNvPicPr>
            <p:nvPr/>
          </p:nvPicPr>
          <p:blipFill>
            <a:blip r:embed="rId63" cstate="print"/>
            <a:srcRect/>
            <a:stretch>
              <a:fillRect/>
            </a:stretch>
          </p:blipFill>
          <p:spPr bwMode="auto">
            <a:xfrm>
              <a:off x="4211960" y="2492896"/>
              <a:ext cx="451867" cy="451867"/>
            </a:xfrm>
            <a:prstGeom prst="rect">
              <a:avLst/>
            </a:prstGeom>
            <a:noFill/>
            <a:ln w="9525">
              <a:noFill/>
              <a:miter lim="800000"/>
              <a:headEnd/>
              <a:tailEnd/>
            </a:ln>
          </p:spPr>
        </p:pic>
      </p:grpSp>
      <p:sp>
        <p:nvSpPr>
          <p:cNvPr id="81" name="文字方塊 80"/>
          <p:cNvSpPr txBox="1"/>
          <p:nvPr>
            <p:custDataLst>
              <p:tags r:id="rId39"/>
            </p:custDataLst>
          </p:nvPr>
        </p:nvSpPr>
        <p:spPr>
          <a:xfrm>
            <a:off x="5465763" y="2424113"/>
            <a:ext cx="792162" cy="492125"/>
          </a:xfrm>
          <a:prstGeom prst="rect">
            <a:avLst/>
          </a:prstGeom>
          <a:noFill/>
        </p:spPr>
        <p:txBody>
          <a:bodyPr>
            <a:spAutoFit/>
          </a:bodyPr>
          <a:lstStyle/>
          <a:p>
            <a:pPr algn="ctr">
              <a:defRPr/>
            </a:pPr>
            <a:r>
              <a:rPr lang="zh-TW" altLang="en-US" sz="1300" dirty="0">
                <a:solidFill>
                  <a:schemeClr val="bg2">
                    <a:lumMod val="50000"/>
                  </a:schemeClr>
                </a:solidFill>
                <a:ea typeface="新細明體" pitchFamily="16" charset="-120"/>
              </a:rPr>
              <a:t>雲終端設備</a:t>
            </a:r>
          </a:p>
        </p:txBody>
      </p:sp>
      <p:sp>
        <p:nvSpPr>
          <p:cNvPr id="230447" name="文字方塊 125"/>
          <p:cNvSpPr txBox="1">
            <a:spLocks noChangeArrowheads="1"/>
          </p:cNvSpPr>
          <p:nvPr>
            <p:custDataLst>
              <p:tags r:id="rId40"/>
            </p:custDataLst>
          </p:nvPr>
        </p:nvSpPr>
        <p:spPr bwMode="auto">
          <a:xfrm>
            <a:off x="361950" y="5186363"/>
            <a:ext cx="431800" cy="1201737"/>
          </a:xfrm>
          <a:prstGeom prst="rect">
            <a:avLst/>
          </a:prstGeom>
          <a:noFill/>
          <a:ln w="9525">
            <a:noFill/>
            <a:miter lim="800000"/>
            <a:headEnd/>
            <a:tailEnd/>
          </a:ln>
        </p:spPr>
        <p:txBody>
          <a:bodyPr>
            <a:spAutoFit/>
          </a:bodyPr>
          <a:lstStyle/>
          <a:p>
            <a:pPr algn="ctr"/>
            <a:r>
              <a:rPr lang="zh-TW" altLang="en-US" b="1">
                <a:solidFill>
                  <a:srgbClr val="C00000"/>
                </a:solidFill>
              </a:rPr>
              <a:t>系統介接</a:t>
            </a:r>
          </a:p>
        </p:txBody>
      </p:sp>
      <p:sp>
        <p:nvSpPr>
          <p:cNvPr id="230448" name="文字方塊 126"/>
          <p:cNvSpPr txBox="1">
            <a:spLocks noChangeArrowheads="1"/>
          </p:cNvSpPr>
          <p:nvPr>
            <p:custDataLst>
              <p:tags r:id="rId41"/>
            </p:custDataLst>
          </p:nvPr>
        </p:nvSpPr>
        <p:spPr bwMode="auto">
          <a:xfrm>
            <a:off x="361950" y="3160713"/>
            <a:ext cx="431800" cy="1200150"/>
          </a:xfrm>
          <a:prstGeom prst="rect">
            <a:avLst/>
          </a:prstGeom>
          <a:noFill/>
          <a:ln w="9525">
            <a:noFill/>
            <a:miter lim="800000"/>
            <a:headEnd/>
            <a:tailEnd/>
          </a:ln>
        </p:spPr>
        <p:txBody>
          <a:bodyPr>
            <a:spAutoFit/>
          </a:bodyPr>
          <a:lstStyle/>
          <a:p>
            <a:pPr algn="ctr"/>
            <a:r>
              <a:rPr lang="zh-TW" altLang="en-US" b="1">
                <a:solidFill>
                  <a:srgbClr val="C00000"/>
                </a:solidFill>
              </a:rPr>
              <a:t>自有體系</a:t>
            </a:r>
          </a:p>
        </p:txBody>
      </p:sp>
      <p:sp>
        <p:nvSpPr>
          <p:cNvPr id="230449" name="文字方塊 128"/>
          <p:cNvSpPr txBox="1">
            <a:spLocks noChangeArrowheads="1"/>
          </p:cNvSpPr>
          <p:nvPr>
            <p:custDataLst>
              <p:tags r:id="rId42"/>
            </p:custDataLst>
          </p:nvPr>
        </p:nvSpPr>
        <p:spPr bwMode="auto">
          <a:xfrm>
            <a:off x="361950" y="1647825"/>
            <a:ext cx="431800" cy="1200150"/>
          </a:xfrm>
          <a:prstGeom prst="rect">
            <a:avLst/>
          </a:prstGeom>
          <a:noFill/>
          <a:ln w="9525">
            <a:noFill/>
            <a:miter lim="800000"/>
            <a:headEnd/>
            <a:tailEnd/>
          </a:ln>
        </p:spPr>
        <p:txBody>
          <a:bodyPr>
            <a:spAutoFit/>
          </a:bodyPr>
          <a:lstStyle/>
          <a:p>
            <a:pPr algn="ctr"/>
            <a:r>
              <a:rPr lang="zh-TW" altLang="en-US" b="1">
                <a:solidFill>
                  <a:srgbClr val="C00000"/>
                </a:solidFill>
              </a:rPr>
              <a:t>直接租賃</a:t>
            </a:r>
          </a:p>
        </p:txBody>
      </p:sp>
      <p:sp>
        <p:nvSpPr>
          <p:cNvPr id="85" name="雲朵形 84"/>
          <p:cNvSpPr/>
          <p:nvPr>
            <p:custDataLst>
              <p:tags r:id="rId43"/>
            </p:custDataLst>
          </p:nvPr>
        </p:nvSpPr>
        <p:spPr>
          <a:xfrm>
            <a:off x="3602266" y="2871970"/>
            <a:ext cx="5184576" cy="3215110"/>
          </a:xfrm>
          <a:prstGeom prst="cloud">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zh-TW" altLang="en-US" sz="2400" b="1" dirty="0">
                <a:solidFill>
                  <a:schemeClr val="tx2">
                    <a:lumMod val="85000"/>
                    <a:lumOff val="15000"/>
                  </a:schemeClr>
                </a:solidFill>
                <a:latin typeface="標楷體" pitchFamily="65" charset="-120"/>
                <a:ea typeface="標楷體" pitchFamily="65" charset="-120"/>
                <a:cs typeface="Times New Roman" pitchFamily="18" charset="0"/>
              </a:rPr>
              <a:t>照護雲</a:t>
            </a:r>
            <a:endParaRPr lang="en-US" altLang="zh-TW" sz="2400" b="1" dirty="0">
              <a:solidFill>
                <a:schemeClr val="tx2">
                  <a:lumMod val="85000"/>
                  <a:lumOff val="15000"/>
                </a:schemeClr>
              </a:solidFill>
              <a:latin typeface="標楷體" pitchFamily="65" charset="-120"/>
              <a:ea typeface="標楷體" pitchFamily="65" charset="-120"/>
              <a:cs typeface="Times New Roman" pitchFamily="18" charset="0"/>
            </a:endParaRPr>
          </a:p>
          <a:p>
            <a:pPr algn="ctr">
              <a:defRPr/>
            </a:pPr>
            <a:endParaRPr lang="en-US" altLang="zh-TW" sz="2400" b="1" dirty="0">
              <a:solidFill>
                <a:schemeClr val="tx2">
                  <a:lumMod val="85000"/>
                  <a:lumOff val="15000"/>
                </a:schemeClr>
              </a:solidFill>
              <a:latin typeface="標楷體" pitchFamily="65" charset="-120"/>
              <a:ea typeface="標楷體" pitchFamily="65" charset="-120"/>
              <a:cs typeface="Times New Roman" pitchFamily="18" charset="0"/>
            </a:endParaRPr>
          </a:p>
          <a:p>
            <a:pPr algn="ctr">
              <a:defRPr/>
            </a:pPr>
            <a:endParaRPr lang="en-US" altLang="zh-TW" sz="2400" b="1" dirty="0">
              <a:solidFill>
                <a:schemeClr val="tx2">
                  <a:lumMod val="85000"/>
                  <a:lumOff val="15000"/>
                </a:schemeClr>
              </a:solidFill>
              <a:latin typeface="標楷體" pitchFamily="65" charset="-120"/>
              <a:ea typeface="標楷體" pitchFamily="65" charset="-120"/>
              <a:cs typeface="Times New Roman" pitchFamily="18" charset="0"/>
            </a:endParaRPr>
          </a:p>
          <a:p>
            <a:pPr algn="ctr">
              <a:defRPr/>
            </a:pPr>
            <a:endParaRPr lang="en-US" altLang="zh-TW" sz="2400" b="1" dirty="0">
              <a:solidFill>
                <a:schemeClr val="tx2">
                  <a:lumMod val="85000"/>
                  <a:lumOff val="15000"/>
                </a:schemeClr>
              </a:solidFill>
              <a:latin typeface="標楷體" pitchFamily="65" charset="-120"/>
              <a:ea typeface="標楷體" pitchFamily="65" charset="-120"/>
              <a:cs typeface="Times New Roman" pitchFamily="18" charset="0"/>
            </a:endParaRPr>
          </a:p>
          <a:p>
            <a:pPr algn="ctr">
              <a:defRPr/>
            </a:pPr>
            <a:endParaRPr lang="en-US" altLang="zh-TW" sz="2400" b="1" dirty="0">
              <a:solidFill>
                <a:schemeClr val="tx2">
                  <a:lumMod val="85000"/>
                  <a:lumOff val="15000"/>
                </a:schemeClr>
              </a:solidFill>
              <a:latin typeface="標楷體" pitchFamily="65" charset="-120"/>
              <a:ea typeface="標楷體" pitchFamily="65" charset="-120"/>
              <a:cs typeface="Times New Roman" pitchFamily="18" charset="0"/>
            </a:endParaRPr>
          </a:p>
          <a:p>
            <a:pPr algn="ctr">
              <a:defRPr/>
            </a:pPr>
            <a:endParaRPr lang="en-US" altLang="zh-TW" sz="2400" b="1" dirty="0">
              <a:solidFill>
                <a:schemeClr val="tx2">
                  <a:lumMod val="85000"/>
                  <a:lumOff val="15000"/>
                </a:schemeClr>
              </a:solidFill>
              <a:latin typeface="標楷體" pitchFamily="65" charset="-120"/>
              <a:ea typeface="標楷體" pitchFamily="65" charset="-120"/>
              <a:cs typeface="Times New Roman" pitchFamily="18" charset="0"/>
            </a:endParaRPr>
          </a:p>
          <a:p>
            <a:pPr algn="ctr">
              <a:defRPr/>
            </a:pPr>
            <a:endParaRPr lang="zh-TW" altLang="en-US" sz="2400" b="1" dirty="0">
              <a:solidFill>
                <a:schemeClr val="tx2">
                  <a:lumMod val="85000"/>
                  <a:lumOff val="15000"/>
                </a:schemeClr>
              </a:solidFill>
              <a:latin typeface="標楷體" pitchFamily="65" charset="-120"/>
              <a:ea typeface="標楷體" pitchFamily="65" charset="-120"/>
              <a:cs typeface="Times New Roman" pitchFamily="18" charset="0"/>
            </a:endParaRPr>
          </a:p>
        </p:txBody>
      </p:sp>
      <p:grpSp>
        <p:nvGrpSpPr>
          <p:cNvPr id="230453" name="群組 128"/>
          <p:cNvGrpSpPr>
            <a:grpSpLocks/>
          </p:cNvGrpSpPr>
          <p:nvPr>
            <p:custDataLst>
              <p:tags r:id="rId44"/>
            </p:custDataLst>
          </p:nvPr>
        </p:nvGrpSpPr>
        <p:grpSpPr bwMode="auto">
          <a:xfrm>
            <a:off x="3889375" y="3563938"/>
            <a:ext cx="4392613" cy="1755775"/>
            <a:chOff x="3274738" y="3545069"/>
            <a:chExt cx="4393607" cy="1756139"/>
          </a:xfrm>
        </p:grpSpPr>
        <p:grpSp>
          <p:nvGrpSpPr>
            <p:cNvPr id="230456" name="群組 127"/>
            <p:cNvGrpSpPr>
              <a:grpSpLocks/>
            </p:cNvGrpSpPr>
            <p:nvPr/>
          </p:nvGrpSpPr>
          <p:grpSpPr bwMode="auto">
            <a:xfrm>
              <a:off x="3274738" y="3545069"/>
              <a:ext cx="4393607" cy="1324091"/>
              <a:chOff x="3274738" y="3545069"/>
              <a:chExt cx="4393607" cy="1324091"/>
            </a:xfrm>
          </p:grpSpPr>
          <p:grpSp>
            <p:nvGrpSpPr>
              <p:cNvPr id="230462" name="群組 135"/>
              <p:cNvGrpSpPr>
                <a:grpSpLocks/>
              </p:cNvGrpSpPr>
              <p:nvPr/>
            </p:nvGrpSpPr>
            <p:grpSpPr bwMode="auto">
              <a:xfrm>
                <a:off x="3274739" y="3545069"/>
                <a:ext cx="4393606" cy="1324091"/>
                <a:chOff x="2483424" y="2924945"/>
                <a:chExt cx="4393106" cy="1324407"/>
              </a:xfrm>
            </p:grpSpPr>
            <p:sp>
              <p:nvSpPr>
                <p:cNvPr id="93" name="矩形 86"/>
                <p:cNvSpPr/>
                <p:nvPr/>
              </p:nvSpPr>
              <p:spPr>
                <a:xfrm>
                  <a:off x="2483424" y="2924945"/>
                  <a:ext cx="4393106" cy="1324407"/>
                </a:xfrm>
                <a:prstGeom prst="rect">
                  <a:avLst/>
                </a:prstGeom>
                <a:solidFill>
                  <a:schemeClr val="accent6">
                    <a:lumMod val="20000"/>
                    <a:lumOff val="80000"/>
                  </a:schemeClr>
                </a:solidFill>
                <a:ln w="3175">
                  <a:solidFill>
                    <a:schemeClr val="bg1">
                      <a:lumMod val="50000"/>
                    </a:schemeClr>
                  </a:solidFill>
                </a:ln>
              </p:spPr>
              <p:style>
                <a:lnRef idx="0">
                  <a:schemeClr val="accent3"/>
                </a:lnRef>
                <a:fillRef idx="3">
                  <a:schemeClr val="accent3"/>
                </a:fillRef>
                <a:effectRef idx="3">
                  <a:schemeClr val="accent3"/>
                </a:effectRef>
                <a:fontRef idx="minor">
                  <a:schemeClr val="lt1"/>
                </a:fontRef>
              </p:style>
              <p:txBody>
                <a:bodyPr anchor="ctr"/>
                <a:lstStyle/>
                <a:p>
                  <a:pPr algn="ctr">
                    <a:buFont typeface="Arial" pitchFamily="34" charset="0"/>
                    <a:buChar char="•"/>
                    <a:defRPr/>
                  </a:pPr>
                  <a:endParaRPr lang="zh-TW" altLang="en-US" sz="1600" dirty="0">
                    <a:solidFill>
                      <a:schemeClr val="tx1"/>
                    </a:solidFill>
                    <a:latin typeface="Times New Roman" pitchFamily="18" charset="0"/>
                    <a:ea typeface="標楷體" pitchFamily="65" charset="-120"/>
                    <a:cs typeface="Times New Roman" pitchFamily="18" charset="0"/>
                  </a:endParaRPr>
                </a:p>
              </p:txBody>
            </p:sp>
            <p:sp>
              <p:nvSpPr>
                <p:cNvPr id="94" name="矩形 93"/>
                <p:cNvSpPr/>
                <p:nvPr/>
              </p:nvSpPr>
              <p:spPr>
                <a:xfrm>
                  <a:off x="2556456" y="3356937"/>
                  <a:ext cx="1440025" cy="748045"/>
                </a:xfrm>
                <a:prstGeom prst="rect">
                  <a:avLst/>
                </a:prstGeom>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zh-TW" altLang="en-US" sz="1600" b="1" dirty="0">
                      <a:solidFill>
                        <a:schemeClr val="tx1">
                          <a:lumMod val="85000"/>
                          <a:lumOff val="15000"/>
                        </a:schemeClr>
                      </a:solidFill>
                      <a:latin typeface="新細明體" pitchFamily="18" charset="-120"/>
                      <a:cs typeface="Times New Roman" pitchFamily="18" charset="0"/>
                    </a:rPr>
                    <a:t>智慧化慢性病照護服務</a:t>
                  </a:r>
                  <a:endParaRPr lang="en-US" altLang="zh-TW" sz="1600" b="1" dirty="0">
                    <a:solidFill>
                      <a:schemeClr val="tx1">
                        <a:lumMod val="85000"/>
                        <a:lumOff val="15000"/>
                      </a:schemeClr>
                    </a:solidFill>
                    <a:latin typeface="新細明體" pitchFamily="18" charset="-120"/>
                    <a:cs typeface="Times New Roman" pitchFamily="18" charset="0"/>
                  </a:endParaRPr>
                </a:p>
                <a:p>
                  <a:pPr algn="ctr">
                    <a:defRPr/>
                  </a:pPr>
                  <a:r>
                    <a:rPr lang="en-US" altLang="zh-TW" sz="1600" b="1" dirty="0">
                      <a:solidFill>
                        <a:srgbClr val="C00000"/>
                      </a:solidFill>
                      <a:latin typeface="新細明體" pitchFamily="18" charset="-120"/>
                      <a:cs typeface="Times New Roman" pitchFamily="18" charset="0"/>
                    </a:rPr>
                    <a:t>(</a:t>
                  </a:r>
                  <a:r>
                    <a:rPr lang="zh-TW" altLang="en-US" sz="1600" b="1" dirty="0">
                      <a:solidFill>
                        <a:srgbClr val="C00000"/>
                      </a:solidFill>
                      <a:latin typeface="新細明體" pitchFamily="18" charset="-120"/>
                      <a:cs typeface="Times New Roman" pitchFamily="18" charset="0"/>
                    </a:rPr>
                    <a:t>標準版</a:t>
                  </a:r>
                  <a:r>
                    <a:rPr lang="en-US" altLang="zh-TW" sz="1600" b="1" dirty="0">
                      <a:solidFill>
                        <a:srgbClr val="C00000"/>
                      </a:solidFill>
                      <a:latin typeface="新細明體" pitchFamily="18" charset="-120"/>
                      <a:cs typeface="Times New Roman" pitchFamily="18" charset="0"/>
                    </a:rPr>
                    <a:t>)</a:t>
                  </a:r>
                </a:p>
              </p:txBody>
            </p:sp>
            <p:sp>
              <p:nvSpPr>
                <p:cNvPr id="95" name="矩形 94"/>
                <p:cNvSpPr/>
                <p:nvPr/>
              </p:nvSpPr>
              <p:spPr>
                <a:xfrm>
                  <a:off x="5292027" y="3061531"/>
                  <a:ext cx="1368579" cy="1043452"/>
                </a:xfrm>
                <a:prstGeom prst="rect">
                  <a:avLst/>
                </a:prstGeom>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zh-TW" altLang="en-US" sz="1600" b="1" dirty="0">
                      <a:solidFill>
                        <a:schemeClr val="tx1">
                          <a:lumMod val="85000"/>
                          <a:lumOff val="15000"/>
                        </a:schemeClr>
                      </a:solidFill>
                      <a:latin typeface="新細明體" pitchFamily="18" charset="-120"/>
                      <a:cs typeface="Times New Roman" pitchFamily="18" charset="0"/>
                    </a:rPr>
                    <a:t>醫院自行開發之雲端照護服務</a:t>
                  </a:r>
                  <a:endParaRPr lang="en-US" altLang="zh-TW" sz="1600" b="1" dirty="0">
                    <a:solidFill>
                      <a:schemeClr val="tx1">
                        <a:lumMod val="85000"/>
                        <a:lumOff val="15000"/>
                      </a:schemeClr>
                    </a:solidFill>
                    <a:latin typeface="新細明體" pitchFamily="18" charset="-120"/>
                    <a:cs typeface="Times New Roman" pitchFamily="18" charset="0"/>
                  </a:endParaRPr>
                </a:p>
              </p:txBody>
            </p:sp>
            <p:sp>
              <p:nvSpPr>
                <p:cNvPr id="96" name="矩形 95"/>
                <p:cNvSpPr/>
                <p:nvPr/>
              </p:nvSpPr>
              <p:spPr>
                <a:xfrm>
                  <a:off x="4067926" y="3061531"/>
                  <a:ext cx="1152655" cy="1045041"/>
                </a:xfrm>
                <a:prstGeom prst="rect">
                  <a:avLst/>
                </a:prstGeom>
                <a:ln/>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zh-TW" altLang="en-US" sz="1600" b="1" dirty="0">
                      <a:solidFill>
                        <a:schemeClr val="tx1">
                          <a:lumMod val="85000"/>
                          <a:lumOff val="15000"/>
                        </a:schemeClr>
                      </a:solidFill>
                      <a:latin typeface="新細明體" pitchFamily="18" charset="-120"/>
                      <a:cs typeface="Times New Roman" pitchFamily="18" charset="0"/>
                    </a:rPr>
                    <a:t>軟體廠商研發創新照護應用</a:t>
                  </a:r>
                  <a:r>
                    <a:rPr lang="en-US" altLang="zh-TW" sz="1600" b="1" dirty="0">
                      <a:solidFill>
                        <a:schemeClr val="tx1">
                          <a:lumMod val="85000"/>
                          <a:lumOff val="15000"/>
                        </a:schemeClr>
                      </a:solidFill>
                      <a:latin typeface="新細明體" pitchFamily="18" charset="-120"/>
                      <a:cs typeface="Times New Roman" pitchFamily="18" charset="0"/>
                    </a:rPr>
                    <a:t/>
                  </a:r>
                  <a:br>
                    <a:rPr lang="en-US" altLang="zh-TW" sz="1600" b="1" dirty="0">
                      <a:solidFill>
                        <a:schemeClr val="tx1">
                          <a:lumMod val="85000"/>
                          <a:lumOff val="15000"/>
                        </a:schemeClr>
                      </a:solidFill>
                      <a:latin typeface="新細明體" pitchFamily="18" charset="-120"/>
                      <a:cs typeface="Times New Roman" pitchFamily="18" charset="0"/>
                    </a:rPr>
                  </a:br>
                  <a:r>
                    <a:rPr lang="en-US" altLang="zh-TW" sz="1600" b="1" dirty="0">
                      <a:solidFill>
                        <a:srgbClr val="C00000"/>
                      </a:solidFill>
                      <a:latin typeface="Times New Roman" pitchFamily="18" charset="0"/>
                      <a:cs typeface="Times New Roman" pitchFamily="18" charset="0"/>
                    </a:rPr>
                    <a:t>(App Store)</a:t>
                  </a:r>
                </a:p>
              </p:txBody>
            </p:sp>
          </p:grpSp>
          <p:sp>
            <p:nvSpPr>
              <p:cNvPr id="92" name="文字方塊 91"/>
              <p:cNvSpPr txBox="1"/>
              <p:nvPr/>
            </p:nvSpPr>
            <p:spPr>
              <a:xfrm>
                <a:off x="3274738" y="3573650"/>
                <a:ext cx="1656138" cy="368376"/>
              </a:xfrm>
              <a:prstGeom prst="rect">
                <a:avLst/>
              </a:prstGeom>
              <a:noFill/>
            </p:spPr>
            <p:txBody>
              <a:bodyPr>
                <a:spAutoFit/>
              </a:bodyPr>
              <a:lstStyle/>
              <a:p>
                <a:pPr>
                  <a:defRPr/>
                </a:pPr>
                <a:r>
                  <a:rPr lang="en-US" altLang="zh-TW" b="1" dirty="0" err="1">
                    <a:solidFill>
                      <a:schemeClr val="accent6">
                        <a:lumMod val="75000"/>
                      </a:schemeClr>
                    </a:solidFill>
                    <a:ea typeface="新細明體" pitchFamily="16" charset="-120"/>
                  </a:rPr>
                  <a:t>SaaS</a:t>
                </a:r>
                <a:endParaRPr lang="zh-TW" altLang="en-US" b="1" dirty="0">
                  <a:solidFill>
                    <a:schemeClr val="accent6">
                      <a:lumMod val="75000"/>
                    </a:schemeClr>
                  </a:solidFill>
                  <a:ea typeface="新細明體" pitchFamily="16" charset="-120"/>
                </a:endParaRPr>
              </a:p>
            </p:txBody>
          </p:sp>
        </p:grpSp>
        <p:grpSp>
          <p:nvGrpSpPr>
            <p:cNvPr id="230457" name="群組 126"/>
            <p:cNvGrpSpPr>
              <a:grpSpLocks/>
            </p:cNvGrpSpPr>
            <p:nvPr/>
          </p:nvGrpSpPr>
          <p:grpSpPr bwMode="auto">
            <a:xfrm>
              <a:off x="3274739" y="4869160"/>
              <a:ext cx="4393606" cy="432048"/>
              <a:chOff x="3274739" y="4869160"/>
              <a:chExt cx="4393606" cy="432048"/>
            </a:xfrm>
          </p:grpSpPr>
          <p:sp>
            <p:nvSpPr>
              <p:cNvPr id="89" name="矩形 88"/>
              <p:cNvSpPr/>
              <p:nvPr/>
            </p:nvSpPr>
            <p:spPr bwMode="auto">
              <a:xfrm>
                <a:off x="3274739" y="4869160"/>
                <a:ext cx="4393606" cy="432048"/>
              </a:xfrm>
              <a:prstGeom prst="rect">
                <a:avLst/>
              </a:prstGeom>
              <a:solidFill>
                <a:srgbClr val="FFCCFF"/>
              </a:solidFill>
              <a:ln w="3175">
                <a:solidFill>
                  <a:schemeClr val="bg1">
                    <a:lumMod val="50000"/>
                  </a:schemeClr>
                </a:solidFill>
              </a:ln>
            </p:spPr>
            <p:style>
              <a:lnRef idx="0">
                <a:schemeClr val="accent3"/>
              </a:lnRef>
              <a:fillRef idx="3">
                <a:schemeClr val="accent3"/>
              </a:fillRef>
              <a:effectRef idx="3">
                <a:schemeClr val="accent3"/>
              </a:effectRef>
              <a:fontRef idx="minor">
                <a:schemeClr val="lt1"/>
              </a:fontRef>
            </p:style>
            <p:txBody>
              <a:bodyPr anchor="ctr"/>
              <a:lstStyle/>
              <a:p>
                <a:pPr algn="ctr">
                  <a:buFont typeface="Arial" pitchFamily="34" charset="0"/>
                  <a:buChar char="•"/>
                  <a:defRPr/>
                </a:pPr>
                <a:endParaRPr lang="zh-TW" altLang="en-US" sz="1600" dirty="0">
                  <a:solidFill>
                    <a:schemeClr val="tx1"/>
                  </a:solidFill>
                  <a:latin typeface="Times New Roman" pitchFamily="18" charset="0"/>
                  <a:ea typeface="標楷體" pitchFamily="65" charset="-120"/>
                  <a:cs typeface="Times New Roman" pitchFamily="18" charset="0"/>
                </a:endParaRPr>
              </a:p>
            </p:txBody>
          </p:sp>
          <p:sp>
            <p:nvSpPr>
              <p:cNvPr id="90" name="文字方塊 89"/>
              <p:cNvSpPr txBox="1"/>
              <p:nvPr/>
            </p:nvSpPr>
            <p:spPr>
              <a:xfrm>
                <a:off x="5075370" y="4869318"/>
                <a:ext cx="935250" cy="369964"/>
              </a:xfrm>
              <a:prstGeom prst="rect">
                <a:avLst/>
              </a:prstGeom>
              <a:noFill/>
            </p:spPr>
            <p:txBody>
              <a:bodyPr>
                <a:spAutoFit/>
              </a:bodyPr>
              <a:lstStyle/>
              <a:p>
                <a:pPr>
                  <a:defRPr/>
                </a:pPr>
                <a:r>
                  <a:rPr lang="en-US" altLang="zh-TW" b="1" dirty="0" err="1">
                    <a:solidFill>
                      <a:schemeClr val="accent6">
                        <a:lumMod val="75000"/>
                      </a:schemeClr>
                    </a:solidFill>
                    <a:ea typeface="新細明體" pitchFamily="16" charset="-120"/>
                  </a:rPr>
                  <a:t>PaaS</a:t>
                </a:r>
                <a:endParaRPr lang="zh-TW" altLang="en-US" b="1" dirty="0">
                  <a:solidFill>
                    <a:schemeClr val="accent6">
                      <a:lumMod val="75000"/>
                    </a:schemeClr>
                  </a:solidFill>
                  <a:ea typeface="新細明體" pitchFamily="16" charset="-120"/>
                </a:endParaRPr>
              </a:p>
            </p:txBody>
          </p:sp>
        </p:grpSp>
      </p:grpSp>
      <p:sp>
        <p:nvSpPr>
          <p:cNvPr id="230454" name="文字方塊 106"/>
          <p:cNvSpPr txBox="1">
            <a:spLocks noChangeArrowheads="1"/>
          </p:cNvSpPr>
          <p:nvPr>
            <p:custDataLst>
              <p:tags r:id="rId45"/>
            </p:custDataLst>
          </p:nvPr>
        </p:nvSpPr>
        <p:spPr bwMode="auto">
          <a:xfrm>
            <a:off x="252413" y="6319838"/>
            <a:ext cx="973137" cy="306387"/>
          </a:xfrm>
          <a:prstGeom prst="rect">
            <a:avLst/>
          </a:prstGeom>
          <a:noFill/>
          <a:ln w="9525">
            <a:noFill/>
            <a:miter lim="800000"/>
            <a:headEnd/>
            <a:tailEnd/>
          </a:ln>
        </p:spPr>
        <p:txBody>
          <a:bodyPr>
            <a:spAutoFit/>
          </a:bodyPr>
          <a:lstStyle/>
          <a:p>
            <a:r>
              <a:rPr lang="en-US" altLang="zh-TW" sz="1400">
                <a:solidFill>
                  <a:srgbClr val="C00000"/>
                </a:solidFill>
              </a:rPr>
              <a:t>(</a:t>
            </a:r>
            <a:r>
              <a:rPr lang="zh-TW" altLang="en-US" sz="1400">
                <a:solidFill>
                  <a:srgbClr val="C00000"/>
                </a:solidFill>
              </a:rPr>
              <a:t>現況</a:t>
            </a:r>
            <a:r>
              <a:rPr lang="en-US" altLang="zh-TW" sz="1400">
                <a:solidFill>
                  <a:srgbClr val="C00000"/>
                </a:solidFill>
              </a:rPr>
              <a:t>)</a:t>
            </a:r>
            <a:endParaRPr lang="zh-TW" altLang="en-US" sz="1400"/>
          </a:p>
        </p:txBody>
      </p:sp>
      <p:cxnSp>
        <p:nvCxnSpPr>
          <p:cNvPr id="98" name="直線接點 97"/>
          <p:cNvCxnSpPr/>
          <p:nvPr>
            <p:custDataLst>
              <p:tags r:id="rId46"/>
            </p:custDataLst>
          </p:nvPr>
        </p:nvCxnSpPr>
        <p:spPr bwMode="auto">
          <a:xfrm rot="5400000">
            <a:off x="8210550" y="2998788"/>
            <a:ext cx="288925" cy="0"/>
          </a:xfrm>
          <a:prstGeom prst="line">
            <a:avLst/>
          </a:prstGeom>
          <a:ln>
            <a:solidFill>
              <a:schemeClr val="tx2">
                <a:lumMod val="85000"/>
                <a:lumOff val="1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9" name="投影片編號版面配置區 98"/>
          <p:cNvSpPr>
            <a:spLocks noGrp="1"/>
          </p:cNvSpPr>
          <p:nvPr>
            <p:ph type="sldNum" sz="quarter" idx="12"/>
          </p:nvPr>
        </p:nvSpPr>
        <p:spPr/>
        <p:txBody>
          <a:bodyPr/>
          <a:lstStyle/>
          <a:p>
            <a:pPr>
              <a:defRPr/>
            </a:pPr>
            <a:fld id="{3CB9D5A4-A9DD-4C23-A5E6-1C67DC0A0C5F}" type="slidenum">
              <a:rPr lang="zh-TW" altLang="en-US" smtClean="0"/>
              <a:pPr>
                <a:defRPr/>
              </a:pPr>
              <a:t>47</a:t>
            </a:fld>
            <a:endParaRPr lang="zh-TW" altLang="en-US"/>
          </a:p>
        </p:txBody>
      </p:sp>
    </p:spTree>
    <p:custDataLst>
      <p:tags r:id="rId1"/>
    </p:custData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29" name="Rectangle 2"/>
          <p:cNvSpPr>
            <a:spLocks noGrp="1" noChangeArrowheads="1"/>
          </p:cNvSpPr>
          <p:nvPr>
            <p:ph type="title"/>
            <p:custDataLst>
              <p:tags r:id="rId2"/>
            </p:custDataLst>
          </p:nvPr>
        </p:nvSpPr>
        <p:spPr/>
        <p:txBody>
          <a:bodyPr/>
          <a:lstStyle/>
          <a:p>
            <a:pPr eaLnBrk="1" hangingPunct="1"/>
            <a:r>
              <a:rPr lang="zh-TW" altLang="en-US" b="1" dirty="0" smtClean="0">
                <a:solidFill>
                  <a:srgbClr val="C00000"/>
                </a:solidFill>
              </a:rPr>
              <a:t>結論</a:t>
            </a:r>
          </a:p>
        </p:txBody>
      </p:sp>
      <p:sp>
        <p:nvSpPr>
          <p:cNvPr id="4" name="內容版面配置區 3"/>
          <p:cNvSpPr>
            <a:spLocks noGrp="1"/>
          </p:cNvSpPr>
          <p:nvPr>
            <p:ph idx="1"/>
            <p:custDataLst>
              <p:tags r:id="rId3"/>
            </p:custDataLst>
          </p:nvPr>
        </p:nvSpPr>
        <p:spPr>
          <a:xfrm>
            <a:off x="755575" y="1500188"/>
            <a:ext cx="8050287" cy="4902200"/>
          </a:xfrm>
        </p:spPr>
        <p:txBody>
          <a:bodyPr>
            <a:normAutofit fontScale="92500" lnSpcReduction="20000"/>
          </a:bodyPr>
          <a:lstStyle/>
          <a:p>
            <a:pPr>
              <a:defRPr/>
            </a:pPr>
            <a:r>
              <a:rPr lang="zh-TW" altLang="zh-TW" b="1" dirty="0" smtClean="0">
                <a:latin typeface="+mn-ea"/>
              </a:rPr>
              <a:t>從硬體上看，雲計算在三方面突破了傳統</a:t>
            </a:r>
          </a:p>
          <a:p>
            <a:pPr lvl="1">
              <a:buFont typeface="Wingdings" charset="2"/>
              <a:buChar char=""/>
              <a:defRPr/>
            </a:pPr>
            <a:r>
              <a:rPr lang="zh-TW" altLang="zh-TW" b="1" dirty="0" smtClean="0">
                <a:latin typeface="+mn-ea"/>
              </a:rPr>
              <a:t>雲計算能提供似乎無限的計算資源，終端使用者無需再為計算</a:t>
            </a:r>
            <a:r>
              <a:rPr lang="zh-TW" altLang="en-US" b="1" dirty="0" smtClean="0">
                <a:latin typeface="+mn-ea"/>
              </a:rPr>
              <a:t>能</a:t>
            </a:r>
            <a:r>
              <a:rPr lang="zh-TW" altLang="zh-TW" b="1" dirty="0" smtClean="0">
                <a:latin typeface="+mn-ea"/>
              </a:rPr>
              <a:t>力</a:t>
            </a:r>
            <a:r>
              <a:rPr lang="zh-TW" altLang="en-US" b="1" dirty="0" smtClean="0">
                <a:latin typeface="+mn-ea"/>
              </a:rPr>
              <a:t>事前</a:t>
            </a:r>
            <a:r>
              <a:rPr lang="zh-TW" altLang="zh-TW" b="1" dirty="0" smtClean="0">
                <a:latin typeface="+mn-ea"/>
              </a:rPr>
              <a:t>計畫或</a:t>
            </a:r>
            <a:r>
              <a:rPr lang="zh-TW" altLang="en-US" b="1" dirty="0" smtClean="0">
                <a:latin typeface="+mn-ea"/>
              </a:rPr>
              <a:t>準備</a:t>
            </a:r>
            <a:r>
              <a:rPr lang="zh-TW" altLang="zh-TW" b="1" dirty="0" smtClean="0">
                <a:latin typeface="+mn-ea"/>
              </a:rPr>
              <a:t>預算。</a:t>
            </a:r>
          </a:p>
          <a:p>
            <a:pPr lvl="1">
              <a:buFont typeface="Wingdings" charset="2"/>
              <a:buChar char=""/>
              <a:defRPr/>
            </a:pPr>
            <a:r>
              <a:rPr lang="zh-TW" altLang="zh-TW" b="1" dirty="0" smtClean="0">
                <a:latin typeface="+mn-ea"/>
              </a:rPr>
              <a:t>使用者（</a:t>
            </a:r>
            <a:r>
              <a:rPr lang="en-US" altLang="zh-TW" b="1" dirty="0" err="1" smtClean="0">
                <a:latin typeface="+mn-ea"/>
              </a:rPr>
              <a:t>SaaS</a:t>
            </a:r>
            <a:r>
              <a:rPr lang="zh-TW" altLang="zh-TW" b="1" dirty="0" smtClean="0">
                <a:latin typeface="+mn-ea"/>
              </a:rPr>
              <a:t>服務供應商）可以根據需要，逐步追加硬體資源，而不需要預先給出承諾。</a:t>
            </a:r>
          </a:p>
          <a:p>
            <a:pPr lvl="1">
              <a:buFont typeface="Wingdings" charset="2"/>
              <a:buChar char=""/>
              <a:defRPr/>
            </a:pPr>
            <a:r>
              <a:rPr lang="zh-TW" altLang="zh-TW" b="1" dirty="0" smtClean="0">
                <a:latin typeface="+mn-ea"/>
              </a:rPr>
              <a:t>雲計算提供其用戶短期使用資源的靈活性（例如：按小時購買處理器或按天購買存儲）。當不再需要這些資源的時候，用戶可以方便的釋放這些資源。</a:t>
            </a:r>
          </a:p>
          <a:p>
            <a:pPr>
              <a:defRPr/>
            </a:pPr>
            <a:r>
              <a:rPr lang="zh-TW" altLang="en-US" b="1" dirty="0" smtClean="0">
                <a:latin typeface="+mn-ea"/>
              </a:rPr>
              <a:t>以上</a:t>
            </a:r>
            <a:r>
              <a:rPr lang="zh-TW" altLang="zh-TW" b="1" dirty="0" smtClean="0">
                <a:latin typeface="+mn-ea"/>
              </a:rPr>
              <a:t>三點</a:t>
            </a:r>
            <a:r>
              <a:rPr lang="zh-TW" altLang="en-US" b="1" dirty="0" smtClean="0">
                <a:latin typeface="+mn-ea"/>
              </a:rPr>
              <a:t>使得</a:t>
            </a:r>
            <a:r>
              <a:rPr lang="zh-TW" altLang="zh-TW" b="1" dirty="0" smtClean="0">
                <a:latin typeface="+mn-ea"/>
              </a:rPr>
              <a:t>雲計算</a:t>
            </a:r>
            <a:r>
              <a:rPr lang="zh-TW" altLang="en-US" b="1" dirty="0" smtClean="0">
                <a:latin typeface="+mn-ea"/>
              </a:rPr>
              <a:t>將</a:t>
            </a:r>
            <a:r>
              <a:rPr lang="zh-TW" altLang="zh-TW" b="1" dirty="0" smtClean="0">
                <a:latin typeface="+mn-ea"/>
              </a:rPr>
              <a:t>對技術和經濟造成的重要變革</a:t>
            </a:r>
            <a:r>
              <a:rPr lang="zh-TW" altLang="en-US" b="1" dirty="0" smtClean="0">
                <a:latin typeface="+mn-ea"/>
              </a:rPr>
              <a:t>，其中最先的受惠者是中小型業者。</a:t>
            </a:r>
            <a:endParaRPr lang="en-US" altLang="zh-TW" b="1" dirty="0" smtClean="0">
              <a:latin typeface="+mn-ea"/>
            </a:endParaRPr>
          </a:p>
          <a:p>
            <a:pPr lvl="1">
              <a:buFont typeface="Wingdings" charset="2"/>
              <a:buChar char=""/>
              <a:defRPr/>
            </a:pPr>
            <a:r>
              <a:rPr lang="zh-TW" altLang="en-US" b="1" dirty="0" smtClean="0">
                <a:latin typeface="+mn-ea"/>
              </a:rPr>
              <a:t>大型企業可以先考量內部系統主機系統的整合</a:t>
            </a:r>
            <a:endParaRPr lang="en-US" altLang="zh-TW" b="1" dirty="0" smtClean="0">
              <a:latin typeface="+mn-ea"/>
            </a:endParaRPr>
          </a:p>
          <a:p>
            <a:pPr>
              <a:defRPr/>
            </a:pPr>
            <a:endParaRPr lang="en-US" altLang="zh-TW" dirty="0" smtClean="0">
              <a:latin typeface="+mn-ea"/>
            </a:endParaRPr>
          </a:p>
        </p:txBody>
      </p:sp>
      <p:sp>
        <p:nvSpPr>
          <p:cNvPr id="5" name="投影片編號版面配置區 4"/>
          <p:cNvSpPr>
            <a:spLocks noGrp="1"/>
          </p:cNvSpPr>
          <p:nvPr>
            <p:ph type="sldNum" sz="quarter" idx="12"/>
          </p:nvPr>
        </p:nvSpPr>
        <p:spPr/>
        <p:txBody>
          <a:bodyPr/>
          <a:lstStyle/>
          <a:p>
            <a:pPr>
              <a:defRPr/>
            </a:pPr>
            <a:fld id="{3CB9D5A4-A9DD-4C23-A5E6-1C67DC0A0C5F}" type="slidenum">
              <a:rPr lang="zh-TW" altLang="en-US" smtClean="0"/>
              <a:pPr>
                <a:defRPr/>
              </a:pPr>
              <a:t>48</a:t>
            </a:fld>
            <a:endParaRPr lang="zh-TW" altLang="en-US"/>
          </a:p>
        </p:txBody>
      </p:sp>
    </p:spTree>
    <p:custDataLst>
      <p:tags r:id="rId1"/>
    </p:custData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ctrTitle"/>
          </p:nvPr>
        </p:nvSpPr>
        <p:spPr>
          <a:xfrm>
            <a:off x="1432560" y="359898"/>
            <a:ext cx="7406640" cy="1196894"/>
          </a:xfrm>
        </p:spPr>
        <p:txBody>
          <a:bodyPr/>
          <a:lstStyle/>
          <a:p>
            <a:r>
              <a:rPr lang="zh-TW" altLang="en-US" b="1" dirty="0" smtClean="0">
                <a:solidFill>
                  <a:srgbClr val="C00000"/>
                </a:solidFill>
              </a:rPr>
              <a:t>          大數據分析</a:t>
            </a:r>
            <a:endParaRPr lang="zh-TW" altLang="en-US" b="1" dirty="0">
              <a:solidFill>
                <a:srgbClr val="C00000"/>
              </a:solidFill>
            </a:endParaRPr>
          </a:p>
        </p:txBody>
      </p:sp>
      <p:sp>
        <p:nvSpPr>
          <p:cNvPr id="2" name="副標題 1"/>
          <p:cNvSpPr>
            <a:spLocks noGrp="1"/>
          </p:cNvSpPr>
          <p:nvPr>
            <p:ph type="subTitle" idx="1"/>
          </p:nvPr>
        </p:nvSpPr>
        <p:spPr>
          <a:xfrm>
            <a:off x="1331640" y="2276872"/>
            <a:ext cx="7304856" cy="3129880"/>
          </a:xfrm>
        </p:spPr>
        <p:txBody>
          <a:bodyPr/>
          <a:lstStyle/>
          <a:p>
            <a:pPr algn="l">
              <a:buFont typeface="Arial" pitchFamily="34" charset="0"/>
              <a:buChar char="•"/>
            </a:pPr>
            <a:r>
              <a:rPr lang="zh-TW" altLang="zh-TW" sz="2800" b="1" dirty="0" smtClean="0">
                <a:solidFill>
                  <a:srgbClr val="002060"/>
                </a:solidFill>
                <a:latin typeface="標楷體" pitchFamily="65" charset="-120"/>
                <a:ea typeface="標楷體" pitchFamily="65" charset="-120"/>
              </a:rPr>
              <a:t>數據充斥各種場合</a:t>
            </a:r>
            <a:endParaRPr lang="en-US" altLang="zh-TW" sz="2800" b="1" dirty="0" smtClean="0">
              <a:solidFill>
                <a:srgbClr val="002060"/>
              </a:solidFill>
              <a:latin typeface="標楷體" pitchFamily="65" charset="-120"/>
              <a:ea typeface="標楷體" pitchFamily="65" charset="-120"/>
            </a:endParaRPr>
          </a:p>
          <a:p>
            <a:pPr algn="l">
              <a:buFont typeface="Arial" pitchFamily="34" charset="0"/>
              <a:buChar char="•"/>
            </a:pPr>
            <a:r>
              <a:rPr lang="zh-TW" altLang="zh-TW" sz="2800" b="1" dirty="0" smtClean="0">
                <a:solidFill>
                  <a:srgbClr val="002060"/>
                </a:solidFill>
                <a:latin typeface="標楷體" pitchFamily="65" charset="-120"/>
                <a:ea typeface="標楷體" pitchFamily="65" charset="-120"/>
              </a:rPr>
              <a:t>從馬雲到釋昭慧都侃侃而談</a:t>
            </a:r>
            <a:endParaRPr lang="en-US" altLang="zh-TW" sz="2800" b="1" dirty="0" smtClean="0">
              <a:solidFill>
                <a:srgbClr val="002060"/>
              </a:solidFill>
              <a:latin typeface="標楷體" pitchFamily="65" charset="-120"/>
              <a:ea typeface="標楷體" pitchFamily="65" charset="-120"/>
            </a:endParaRPr>
          </a:p>
          <a:p>
            <a:pPr algn="l">
              <a:buFont typeface="Arial" pitchFamily="34" charset="0"/>
              <a:buChar char="•"/>
            </a:pPr>
            <a:r>
              <a:rPr lang="zh-TW" altLang="zh-TW" sz="2800" b="1" dirty="0" smtClean="0">
                <a:solidFill>
                  <a:srgbClr val="002060"/>
                </a:solidFill>
                <a:latin typeface="標楷體" pitchFamily="65" charset="-120"/>
                <a:ea typeface="標楷體" pitchFamily="65" charset="-120"/>
              </a:rPr>
              <a:t>你還能不懂什麼是大數據嗎？</a:t>
            </a:r>
            <a:endParaRPr lang="en-US" altLang="zh-TW" sz="2800" b="1" dirty="0" smtClean="0">
              <a:solidFill>
                <a:srgbClr val="002060"/>
              </a:solidFill>
              <a:latin typeface="標楷體" pitchFamily="65" charset="-120"/>
              <a:ea typeface="標楷體" pitchFamily="65" charset="-120"/>
            </a:endParaRPr>
          </a:p>
          <a:p>
            <a:pPr algn="l">
              <a:buFont typeface="Arial" pitchFamily="34" charset="0"/>
              <a:buChar char="•"/>
            </a:pPr>
            <a:r>
              <a:rPr lang="zh-TW" altLang="zh-TW" sz="2800" b="1" dirty="0" smtClean="0">
                <a:solidFill>
                  <a:srgbClr val="002060"/>
                </a:solidFill>
                <a:latin typeface="標楷體" pitchFamily="65" charset="-120"/>
                <a:ea typeface="標楷體" pitchFamily="65" charset="-120"/>
              </a:rPr>
              <a:t>你也許已經聽過無數的大數據神話</a:t>
            </a:r>
            <a:endParaRPr lang="en-US" altLang="zh-TW" sz="2800" b="1" dirty="0" smtClean="0">
              <a:solidFill>
                <a:srgbClr val="002060"/>
              </a:solidFill>
              <a:latin typeface="標楷體" pitchFamily="65" charset="-120"/>
              <a:ea typeface="標楷體" pitchFamily="65" charset="-120"/>
            </a:endParaRPr>
          </a:p>
          <a:p>
            <a:pPr algn="l">
              <a:buFont typeface="Arial" pitchFamily="34" charset="0"/>
              <a:buChar char="•"/>
            </a:pPr>
            <a:r>
              <a:rPr lang="zh-TW" altLang="zh-TW" sz="2800" b="1" dirty="0" smtClean="0">
                <a:solidFill>
                  <a:srgbClr val="002060"/>
                </a:solidFill>
                <a:latin typeface="標楷體" pitchFamily="65" charset="-120"/>
                <a:ea typeface="標楷體" pitchFamily="65" charset="-120"/>
              </a:rPr>
              <a:t>但對於大數據仍停留在一知半解階段</a:t>
            </a:r>
            <a:endParaRPr lang="zh-TW" altLang="en-US" sz="2800" b="1" dirty="0">
              <a:solidFill>
                <a:srgbClr val="002060"/>
              </a:solidFill>
              <a:latin typeface="標楷體" pitchFamily="65" charset="-120"/>
              <a:ea typeface="標楷體" pitchFamily="65" charset="-120"/>
            </a:endParaRPr>
          </a:p>
        </p:txBody>
      </p:sp>
      <p:pic>
        <p:nvPicPr>
          <p:cNvPr id="4" name="Picture 4" descr="MCj01996010000[1]"/>
          <p:cNvPicPr>
            <a:picLocks noChangeAspect="1" noChangeArrowheads="1"/>
          </p:cNvPicPr>
          <p:nvPr/>
        </p:nvPicPr>
        <p:blipFill>
          <a:blip r:embed="rId2" cstate="print"/>
          <a:srcRect/>
          <a:stretch>
            <a:fillRect/>
          </a:stretch>
        </p:blipFill>
        <p:spPr bwMode="auto">
          <a:xfrm>
            <a:off x="6444208" y="620688"/>
            <a:ext cx="2051050" cy="1049337"/>
          </a:xfrm>
          <a:prstGeom prst="rect">
            <a:avLst/>
          </a:prstGeom>
          <a:noFill/>
        </p:spPr>
      </p:pic>
      <p:sp>
        <p:nvSpPr>
          <p:cNvPr id="5" name="投影片編號版面配置區 4"/>
          <p:cNvSpPr>
            <a:spLocks noGrp="1"/>
          </p:cNvSpPr>
          <p:nvPr>
            <p:ph type="sldNum" sz="quarter" idx="12"/>
          </p:nvPr>
        </p:nvSpPr>
        <p:spPr/>
        <p:txBody>
          <a:bodyPr/>
          <a:lstStyle/>
          <a:p>
            <a:pPr>
              <a:defRPr/>
            </a:pPr>
            <a:fld id="{1BB83B16-A370-4AD1-B50A-1C59D2030203}" type="slidenum">
              <a:rPr lang="zh-TW" altLang="en-US" smtClean="0"/>
              <a:pPr>
                <a:defRPr/>
              </a:pPr>
              <a:t>49</a:t>
            </a:fld>
            <a:endParaRPr lang="zh-TW"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5"/>
          <p:cNvSpPr>
            <a:spLocks noGrp="1"/>
          </p:cNvSpPr>
          <p:nvPr>
            <p:ph type="sldNum" sz="quarter" idx="4294967295"/>
          </p:nvPr>
        </p:nvSpPr>
        <p:spPr>
          <a:xfrm>
            <a:off x="8229600" y="6473825"/>
            <a:ext cx="758825" cy="247650"/>
          </a:xfrm>
          <a:prstGeom prst="rect">
            <a:avLst/>
          </a:prstGeom>
        </p:spPr>
        <p:txBody>
          <a:bodyPr/>
          <a:lstStyle/>
          <a:p>
            <a:fld id="{0C7B5D32-14E6-4EC2-BD50-D6190B3FF167}" type="slidenum">
              <a:rPr lang="en-US" altLang="zh-TW"/>
              <a:pPr/>
              <a:t>5</a:t>
            </a:fld>
            <a:endParaRPr lang="en-US" altLang="zh-TW"/>
          </a:p>
        </p:txBody>
      </p:sp>
      <p:sp>
        <p:nvSpPr>
          <p:cNvPr id="752642" name="Rectangle 2"/>
          <p:cNvSpPr>
            <a:spLocks noGrp="1" noChangeArrowheads="1"/>
          </p:cNvSpPr>
          <p:nvPr>
            <p:ph type="body" idx="1"/>
          </p:nvPr>
        </p:nvSpPr>
        <p:spPr>
          <a:xfrm>
            <a:off x="124691" y="699135"/>
            <a:ext cx="8893175" cy="5775325"/>
          </a:xfrm>
        </p:spPr>
        <p:txBody>
          <a:bodyPr>
            <a:normAutofit fontScale="92500"/>
          </a:bodyPr>
          <a:lstStyle/>
          <a:p>
            <a:pPr>
              <a:lnSpc>
                <a:spcPct val="80000"/>
              </a:lnSpc>
            </a:pPr>
            <a:r>
              <a:rPr lang="zh-TW" altLang="en-US" sz="2200" b="1" dirty="0">
                <a:solidFill>
                  <a:srgbClr val="FF0000"/>
                </a:solidFill>
              </a:rPr>
              <a:t>文章題目：六大科技業 需才</a:t>
            </a:r>
            <a:r>
              <a:rPr lang="en-US" altLang="zh-TW" sz="2200" b="1" dirty="0">
                <a:solidFill>
                  <a:srgbClr val="FF0000"/>
                </a:solidFill>
              </a:rPr>
              <a:t>11</a:t>
            </a:r>
            <a:r>
              <a:rPr lang="zh-TW" altLang="en-US" sz="2200" b="1" dirty="0">
                <a:solidFill>
                  <a:srgbClr val="FF0000"/>
                </a:solidFill>
              </a:rPr>
              <a:t>萬</a:t>
            </a:r>
            <a:r>
              <a:rPr lang="zh-TW" altLang="en-US" sz="2200" b="1" dirty="0"/>
              <a:t>  文章菁華：亞洲最大的台北國際電腦展（</a:t>
            </a:r>
            <a:r>
              <a:rPr lang="en-US" altLang="zh-TW" sz="2200" b="1" dirty="0" err="1"/>
              <a:t>Computex</a:t>
            </a:r>
            <a:r>
              <a:rPr lang="zh-TW" altLang="en-US" sz="2200" b="1" dirty="0"/>
              <a:t>）今日登場，根據</a:t>
            </a:r>
            <a:r>
              <a:rPr lang="en-US" altLang="zh-TW" sz="2200" b="1" dirty="0"/>
              <a:t>104</a:t>
            </a:r>
            <a:r>
              <a:rPr lang="zh-TW" altLang="en-US" sz="2200" b="1" dirty="0"/>
              <a:t>資訊科技最新統計，六大科技業工作機會將近</a:t>
            </a:r>
            <a:r>
              <a:rPr lang="en-US" altLang="zh-TW" sz="2200" b="1" dirty="0"/>
              <a:t>11</a:t>
            </a:r>
            <a:r>
              <a:rPr lang="zh-TW" altLang="en-US" sz="2200" b="1" dirty="0"/>
              <a:t>萬個，比去年同期增加</a:t>
            </a:r>
            <a:r>
              <a:rPr lang="en-US" altLang="zh-TW" sz="2200" b="1" dirty="0"/>
              <a:t>6.1</a:t>
            </a:r>
            <a:r>
              <a:rPr lang="zh-TW" altLang="en-US" sz="2200" b="1" dirty="0"/>
              <a:t>％，顯示雲端智慧、行動通訊和面板觸控的趨勢當道，其中，人才需求最多的是電腦及消費性電子，和軟體開發工程師等，共需近</a:t>
            </a:r>
            <a:r>
              <a:rPr lang="en-US" altLang="zh-TW" sz="2200" b="1" dirty="0"/>
              <a:t>5</a:t>
            </a:r>
            <a:r>
              <a:rPr lang="zh-TW" altLang="en-US" sz="2200" b="1" dirty="0"/>
              <a:t>萬。</a:t>
            </a:r>
            <a:r>
              <a:rPr lang="en-US" altLang="zh-TW" sz="2200" b="1" dirty="0">
                <a:solidFill>
                  <a:srgbClr val="FF0000"/>
                </a:solidFill>
              </a:rPr>
              <a:t>104</a:t>
            </a:r>
            <a:r>
              <a:rPr lang="zh-TW" altLang="en-US" sz="2200" b="1" dirty="0">
                <a:solidFill>
                  <a:srgbClr val="FF0000"/>
                </a:solidFill>
              </a:rPr>
              <a:t>資訊科技集團</a:t>
            </a:r>
            <a:r>
              <a:rPr lang="zh-TW" altLang="en-US" sz="2200" b="1" dirty="0"/>
              <a:t>行銷處協理陳力孑表示，除了上述人才需求最多的兩項科技業職缺外，六大科技業中，人才需求成長最強的是電信通訊、年增</a:t>
            </a:r>
            <a:r>
              <a:rPr lang="en-US" altLang="zh-TW" sz="2200" b="1" dirty="0"/>
              <a:t>18.1</a:t>
            </a:r>
            <a:r>
              <a:rPr lang="zh-TW" altLang="en-US" sz="2200" b="1" dirty="0"/>
              <a:t>％，電子零組件，年增</a:t>
            </a:r>
            <a:r>
              <a:rPr lang="en-US" altLang="zh-TW" sz="2200" b="1" dirty="0"/>
              <a:t>15.6</a:t>
            </a:r>
            <a:r>
              <a:rPr lang="zh-TW" altLang="en-US" sz="2200" b="1" dirty="0"/>
              <a:t>％，再來是光電及光學，年增</a:t>
            </a:r>
            <a:r>
              <a:rPr lang="en-US" altLang="zh-TW" sz="2200" b="1" dirty="0"/>
              <a:t>7.9</a:t>
            </a:r>
            <a:r>
              <a:rPr lang="zh-TW" altLang="en-US" sz="2200" b="1" dirty="0"/>
              <a:t>％；半導體業徵才則年增</a:t>
            </a:r>
            <a:r>
              <a:rPr lang="en-US" altLang="zh-TW" sz="2200" b="1" dirty="0"/>
              <a:t>4.1</a:t>
            </a:r>
            <a:r>
              <a:rPr lang="zh-TW" altLang="en-US" sz="2200" b="1" dirty="0"/>
              <a:t>％，趨於平緩。值得注意的是，隨著民生消費的商業運作產生大量數據（</a:t>
            </a:r>
            <a:r>
              <a:rPr lang="en-US" altLang="zh-TW" sz="2200" b="1" dirty="0">
                <a:solidFill>
                  <a:srgbClr val="FF0000"/>
                </a:solidFill>
              </a:rPr>
              <a:t>big data</a:t>
            </a:r>
            <a:r>
              <a:rPr lang="zh-TW" altLang="en-US" sz="2200" b="1" dirty="0"/>
              <a:t>），企業需要程式語言的數據分析（</a:t>
            </a:r>
            <a:r>
              <a:rPr lang="en-US" altLang="zh-TW" sz="2200" b="1" dirty="0">
                <a:solidFill>
                  <a:srgbClr val="FF0000"/>
                </a:solidFill>
              </a:rPr>
              <a:t>data mining</a:t>
            </a:r>
            <a:r>
              <a:rPr lang="zh-TW" altLang="en-US" sz="2200" b="1" dirty="0"/>
              <a:t>），使得「</a:t>
            </a:r>
            <a:r>
              <a:rPr lang="zh-TW" altLang="en-US" sz="2200" b="1" dirty="0">
                <a:solidFill>
                  <a:srgbClr val="FF0000"/>
                </a:solidFill>
              </a:rPr>
              <a:t>演算法開發工程師</a:t>
            </a:r>
            <a:r>
              <a:rPr lang="zh-TW" altLang="en-US" sz="2200" b="1" dirty="0"/>
              <a:t>」年資不到</a:t>
            </a:r>
            <a:r>
              <a:rPr lang="en-US" altLang="zh-TW" sz="2200" b="1" dirty="0"/>
              <a:t>1</a:t>
            </a:r>
            <a:r>
              <a:rPr lang="zh-TW" altLang="en-US" sz="2200" b="1" dirty="0"/>
              <a:t>年，平均年薪總額即逼近</a:t>
            </a:r>
            <a:r>
              <a:rPr lang="en-US" altLang="zh-TW" sz="2200" b="1" dirty="0">
                <a:solidFill>
                  <a:srgbClr val="FF0000"/>
                </a:solidFill>
              </a:rPr>
              <a:t>80</a:t>
            </a:r>
            <a:r>
              <a:rPr lang="zh-TW" altLang="en-US" sz="2200" b="1" dirty="0">
                <a:solidFill>
                  <a:srgbClr val="FF0000"/>
                </a:solidFill>
              </a:rPr>
              <a:t>萬元</a:t>
            </a:r>
            <a:r>
              <a:rPr lang="zh-TW" altLang="en-US" sz="2200" b="1" dirty="0"/>
              <a:t>，高於其他種類的工程師。由於從</a:t>
            </a:r>
            <a:r>
              <a:rPr lang="en-US" altLang="zh-TW" sz="2200" b="1" dirty="0" err="1"/>
              <a:t>Computex</a:t>
            </a:r>
            <a:r>
              <a:rPr lang="zh-TW" altLang="en-US" sz="2200" b="1" dirty="0"/>
              <a:t>也可以觀察出，雲端、魔敗（</a:t>
            </a:r>
            <a:r>
              <a:rPr lang="en-US" altLang="zh-TW" sz="2200" b="1" dirty="0"/>
              <a:t>mobile</a:t>
            </a:r>
            <a:r>
              <a:rPr lang="zh-TW" altLang="en-US" sz="2200" b="1" dirty="0"/>
              <a:t>）、以及大數據的</a:t>
            </a:r>
            <a:r>
              <a:rPr lang="en-US" altLang="zh-TW" sz="2200" b="1" dirty="0"/>
              <a:t>3</a:t>
            </a:r>
            <a:r>
              <a:rPr lang="zh-TW" altLang="en-US" sz="2200" b="1" dirty="0"/>
              <a:t>大概念趨勢，產出</a:t>
            </a:r>
            <a:r>
              <a:rPr lang="en-US" altLang="zh-TW" sz="2200" b="1" dirty="0"/>
              <a:t>5</a:t>
            </a:r>
            <a:r>
              <a:rPr lang="zh-TW" altLang="en-US" sz="2200" b="1" dirty="0"/>
              <a:t>大相關工程師。包括演算法開發工程師、軟體設計工程師、</a:t>
            </a:r>
            <a:r>
              <a:rPr lang="en-US" altLang="zh-TW" sz="2200" b="1" dirty="0"/>
              <a:t>Internet</a:t>
            </a:r>
            <a:r>
              <a:rPr lang="zh-TW" altLang="en-US" sz="2200" b="1" dirty="0"/>
              <a:t>程式設計師、通訊軟體工程師、以及電腦系統分析師。　其中，</a:t>
            </a:r>
            <a:r>
              <a:rPr lang="zh-TW" altLang="en-US" sz="2200" b="1" dirty="0">
                <a:solidFill>
                  <a:srgbClr val="FF0000"/>
                </a:solidFill>
              </a:rPr>
              <a:t>演算法工程師</a:t>
            </a:r>
            <a:r>
              <a:rPr lang="zh-TW" altLang="en-US" sz="2200" b="1" dirty="0"/>
              <a:t>最近</a:t>
            </a:r>
            <a:r>
              <a:rPr lang="en-US" altLang="zh-TW" sz="2200" b="1" dirty="0"/>
              <a:t>5</a:t>
            </a:r>
            <a:r>
              <a:rPr lang="zh-TW" altLang="en-US" sz="2200" b="1" dirty="0"/>
              <a:t>年的</a:t>
            </a:r>
            <a:r>
              <a:rPr lang="zh-TW" altLang="en-US" sz="2200" b="1" dirty="0">
                <a:solidFill>
                  <a:srgbClr val="FF0000"/>
                </a:solidFill>
              </a:rPr>
              <a:t>工作機會成長</a:t>
            </a:r>
            <a:r>
              <a:rPr lang="en-US" altLang="zh-TW" sz="2200" b="1" dirty="0">
                <a:solidFill>
                  <a:srgbClr val="FF0000"/>
                </a:solidFill>
              </a:rPr>
              <a:t>2.8</a:t>
            </a:r>
            <a:r>
              <a:rPr lang="zh-TW" altLang="en-US" sz="2200" b="1" dirty="0">
                <a:solidFill>
                  <a:srgbClr val="FF0000"/>
                </a:solidFill>
              </a:rPr>
              <a:t>倍、成長最強</a:t>
            </a:r>
            <a:r>
              <a:rPr lang="zh-TW" altLang="en-US" sz="2200" b="1" dirty="0"/>
              <a:t>，其次為</a:t>
            </a:r>
            <a:r>
              <a:rPr lang="en-US" altLang="zh-TW" sz="2200" b="1" dirty="0"/>
              <a:t>Internet</a:t>
            </a:r>
            <a:r>
              <a:rPr lang="zh-TW" altLang="en-US" sz="2200" b="1" dirty="0"/>
              <a:t>程式設計師成長</a:t>
            </a:r>
            <a:r>
              <a:rPr lang="en-US" altLang="zh-TW" sz="2200" b="1" dirty="0"/>
              <a:t>2.2</a:t>
            </a:r>
            <a:r>
              <a:rPr lang="zh-TW" altLang="en-US" sz="2200" b="1" dirty="0"/>
              <a:t>倍，其他</a:t>
            </a:r>
            <a:r>
              <a:rPr lang="en-US" altLang="zh-TW" sz="2200" b="1" dirty="0"/>
              <a:t>3</a:t>
            </a:r>
            <a:r>
              <a:rPr lang="zh-TW" altLang="en-US" sz="2200" b="1" dirty="0"/>
              <a:t>項成長倍數介於</a:t>
            </a:r>
            <a:r>
              <a:rPr lang="en-US" altLang="zh-TW" sz="2200" b="1" dirty="0"/>
              <a:t>1.1~1.5</a:t>
            </a:r>
            <a:r>
              <a:rPr lang="zh-TW" altLang="en-US" sz="2200" b="1" dirty="0"/>
              <a:t>倍之間，對照「重軟不重硬」的產業人才趨勢，同一期間電腦硬體研發工程師工作機會成長</a:t>
            </a:r>
            <a:r>
              <a:rPr lang="en-US" altLang="zh-TW" sz="2200" b="1" dirty="0"/>
              <a:t>0.9</a:t>
            </a:r>
            <a:r>
              <a:rPr lang="zh-TW" altLang="en-US" sz="2200" b="1" dirty="0"/>
              <a:t>倍。演算法開發工程師年資不到</a:t>
            </a:r>
            <a:r>
              <a:rPr lang="en-US" altLang="zh-TW" sz="2200" b="1" dirty="0"/>
              <a:t>1</a:t>
            </a:r>
            <a:r>
              <a:rPr lang="zh-TW" altLang="en-US" sz="2200" b="1" dirty="0"/>
              <a:t>年的平均年薪總額即逼近</a:t>
            </a:r>
            <a:r>
              <a:rPr lang="en-US" altLang="zh-TW" sz="2200" b="1" dirty="0">
                <a:solidFill>
                  <a:srgbClr val="FF0000"/>
                </a:solidFill>
              </a:rPr>
              <a:t>80</a:t>
            </a:r>
            <a:r>
              <a:rPr lang="zh-TW" altLang="en-US" sz="2200" b="1" dirty="0">
                <a:solidFill>
                  <a:srgbClr val="FF0000"/>
                </a:solidFill>
              </a:rPr>
              <a:t>萬</a:t>
            </a:r>
            <a:r>
              <a:rPr lang="zh-TW" altLang="en-US" sz="2200" b="1" dirty="0"/>
              <a:t>元，年資</a:t>
            </a:r>
            <a:r>
              <a:rPr lang="en-US" altLang="zh-TW" sz="2200" b="1" dirty="0"/>
              <a:t>1~3</a:t>
            </a:r>
            <a:r>
              <a:rPr lang="zh-TW" altLang="en-US" sz="2200" b="1" dirty="0"/>
              <a:t>年可達</a:t>
            </a:r>
            <a:r>
              <a:rPr lang="en-US" altLang="zh-TW" sz="2200" b="1" dirty="0">
                <a:solidFill>
                  <a:srgbClr val="FF0000"/>
                </a:solidFill>
              </a:rPr>
              <a:t>89</a:t>
            </a:r>
            <a:r>
              <a:rPr lang="zh-TW" altLang="en-US" sz="2200" b="1" dirty="0">
                <a:solidFill>
                  <a:srgbClr val="FF0000"/>
                </a:solidFill>
              </a:rPr>
              <a:t>萬</a:t>
            </a:r>
            <a:r>
              <a:rPr lang="zh-TW" altLang="en-US" sz="2200" b="1" dirty="0"/>
              <a:t>元，年資</a:t>
            </a:r>
            <a:r>
              <a:rPr lang="en-US" altLang="zh-TW" sz="2200" b="1" dirty="0"/>
              <a:t>3~5</a:t>
            </a:r>
            <a:r>
              <a:rPr lang="zh-TW" altLang="en-US" sz="2200" b="1" dirty="0"/>
              <a:t>年可達</a:t>
            </a:r>
            <a:r>
              <a:rPr lang="en-US" altLang="zh-TW" sz="2200" b="1" dirty="0">
                <a:solidFill>
                  <a:srgbClr val="FF0000"/>
                </a:solidFill>
              </a:rPr>
              <a:t>94</a:t>
            </a:r>
            <a:r>
              <a:rPr lang="zh-TW" altLang="en-US" sz="2200" b="1" dirty="0">
                <a:solidFill>
                  <a:srgbClr val="FF0000"/>
                </a:solidFill>
              </a:rPr>
              <a:t>萬</a:t>
            </a:r>
            <a:r>
              <a:rPr lang="zh-TW" altLang="en-US" sz="2200" b="1" dirty="0"/>
              <a:t>元，年資</a:t>
            </a:r>
            <a:r>
              <a:rPr lang="en-US" altLang="zh-TW" sz="2200" b="1" dirty="0"/>
              <a:t>5~10</a:t>
            </a:r>
            <a:r>
              <a:rPr lang="zh-TW" altLang="en-US" sz="2200" b="1" dirty="0"/>
              <a:t>年可達</a:t>
            </a:r>
            <a:r>
              <a:rPr lang="en-US" altLang="zh-TW" sz="2200" b="1" dirty="0">
                <a:solidFill>
                  <a:srgbClr val="FF0000"/>
                </a:solidFill>
              </a:rPr>
              <a:t>116</a:t>
            </a:r>
            <a:r>
              <a:rPr lang="zh-TW" altLang="en-US" sz="2200" b="1" dirty="0">
                <a:solidFill>
                  <a:srgbClr val="FF0000"/>
                </a:solidFill>
              </a:rPr>
              <a:t>萬</a:t>
            </a:r>
            <a:r>
              <a:rPr lang="zh-TW" altLang="en-US" sz="2200" b="1" dirty="0"/>
              <a:t>元，年薪位居</a:t>
            </a:r>
            <a:r>
              <a:rPr lang="en-US" altLang="zh-TW" sz="2200" b="1" dirty="0"/>
              <a:t>5</a:t>
            </a:r>
            <a:r>
              <a:rPr lang="zh-TW" altLang="en-US" sz="2200" b="1" dirty="0"/>
              <a:t>大相關工程師之冠，也勝過薪資行情位居前段班的半導體工程師。另一方面，根據</a:t>
            </a:r>
            <a:r>
              <a:rPr lang="en-US" altLang="zh-TW" sz="2200" b="1" dirty="0"/>
              <a:t>1111</a:t>
            </a:r>
            <a:r>
              <a:rPr lang="zh-TW" altLang="en-US" sz="2200" b="1" dirty="0"/>
              <a:t>人力銀行資料庫中的</a:t>
            </a:r>
            <a:r>
              <a:rPr lang="en-US" altLang="zh-TW" sz="2200" b="1" dirty="0"/>
              <a:t>5</a:t>
            </a:r>
            <a:r>
              <a:rPr lang="zh-TW" altLang="en-US" sz="2200" b="1" dirty="0"/>
              <a:t>月最新資料顯示，資訊科技業相關職務即有近</a:t>
            </a:r>
            <a:r>
              <a:rPr lang="en-US" altLang="zh-TW" sz="2200" b="1" dirty="0"/>
              <a:t>4.4</a:t>
            </a:r>
            <a:r>
              <a:rPr lang="zh-TW" altLang="en-US" sz="2200" b="1" dirty="0"/>
              <a:t>萬個工作機會，</a:t>
            </a:r>
            <a:r>
              <a:rPr lang="en-US" altLang="zh-TW" sz="2200" b="1" dirty="0"/>
              <a:t>4</a:t>
            </a:r>
            <a:r>
              <a:rPr lang="zh-TW" altLang="en-US" sz="2200" b="1" dirty="0"/>
              <a:t>年來職缺成長了</a:t>
            </a:r>
            <a:r>
              <a:rPr lang="en-US" altLang="zh-TW" sz="2200" b="1" dirty="0"/>
              <a:t>1.13</a:t>
            </a:r>
            <a:r>
              <a:rPr lang="zh-TW" altLang="en-US" sz="2200" b="1" dirty="0"/>
              <a:t>倍。             </a:t>
            </a:r>
            <a:r>
              <a:rPr lang="en-US" altLang="zh-TW" sz="2200" b="1" dirty="0"/>
              <a:t>2013/6/4</a:t>
            </a:r>
          </a:p>
        </p:txBody>
      </p:sp>
      <p:pic>
        <p:nvPicPr>
          <p:cNvPr id="752643" name="Picture 3" descr="中時電子報">
            <a:hlinkClick r:id="rId2" tooltip="中時電子報"/>
          </p:cNvPr>
          <p:cNvPicPr>
            <a:picLocks noChangeAspect="1" noChangeArrowheads="1"/>
          </p:cNvPicPr>
          <p:nvPr/>
        </p:nvPicPr>
        <p:blipFill>
          <a:blip r:embed="rId3" cstate="print"/>
          <a:srcRect/>
          <a:stretch>
            <a:fillRect/>
          </a:stretch>
        </p:blipFill>
        <p:spPr bwMode="auto">
          <a:xfrm>
            <a:off x="0" y="0"/>
            <a:ext cx="1333500" cy="476250"/>
          </a:xfrm>
          <a:prstGeom prst="rect">
            <a:avLst/>
          </a:prstGeom>
          <a:noFill/>
          <a:ln w="9525">
            <a:noFill/>
            <a:miter lim="800000"/>
            <a:headEnd/>
            <a:tailEnd/>
          </a:ln>
        </p:spPr>
      </p:pic>
    </p:spTree>
    <p:extLst>
      <p:ext uri="{BB962C8B-B14F-4D97-AF65-F5344CB8AC3E}">
        <p14:creationId xmlns:p14="http://schemas.microsoft.com/office/powerpoint/2010/main" val="2790706523"/>
      </p:ext>
    </p:extLst>
  </p:cSld>
  <p:clrMapOvr>
    <a:masterClrMapping/>
  </p:clrMapOvr>
  <p:transition spd="slow">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ig dat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746702"/>
            <a:ext cx="8352928" cy="5274586"/>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4204520" y="4209277"/>
            <a:ext cx="4320480" cy="523220"/>
          </a:xfrm>
          <a:prstGeom prst="rect">
            <a:avLst/>
          </a:prstGeom>
        </p:spPr>
        <p:txBody>
          <a:bodyPr wrap="square">
            <a:spAutoFit/>
          </a:bodyPr>
          <a:lstStyle/>
          <a:p>
            <a:r>
              <a:rPr lang="en-US" altLang="zh-TW" sz="1400" dirty="0" smtClean="0">
                <a:solidFill>
                  <a:srgbClr val="FFC000"/>
                </a:solidFill>
              </a:rPr>
              <a:t>1GB =1024MB</a:t>
            </a:r>
            <a:r>
              <a:rPr lang="zh-TW" altLang="en-US" sz="1400" dirty="0" smtClean="0">
                <a:solidFill>
                  <a:srgbClr val="FFC000"/>
                </a:solidFill>
              </a:rPr>
              <a:t>，</a:t>
            </a:r>
            <a:r>
              <a:rPr lang="en-US" altLang="zh-TW" sz="1400" dirty="0" smtClean="0">
                <a:solidFill>
                  <a:srgbClr val="FFC000"/>
                </a:solidFill>
              </a:rPr>
              <a:t>1TB </a:t>
            </a:r>
            <a:r>
              <a:rPr lang="en-US" altLang="zh-TW" sz="1400" dirty="0">
                <a:solidFill>
                  <a:srgbClr val="FFC000"/>
                </a:solidFill>
              </a:rPr>
              <a:t>=</a:t>
            </a:r>
            <a:r>
              <a:rPr lang="en-US" altLang="zh-TW" sz="1400" dirty="0" smtClean="0">
                <a:solidFill>
                  <a:srgbClr val="FFC000"/>
                </a:solidFill>
              </a:rPr>
              <a:t>1024GB</a:t>
            </a:r>
            <a:r>
              <a:rPr lang="zh-TW" altLang="en-US" sz="1400" dirty="0">
                <a:solidFill>
                  <a:srgbClr val="FFC000"/>
                </a:solidFill>
              </a:rPr>
              <a:t>，</a:t>
            </a:r>
            <a:r>
              <a:rPr lang="en-US" altLang="zh-TW" sz="1400" dirty="0" smtClean="0">
                <a:solidFill>
                  <a:srgbClr val="FFC000"/>
                </a:solidFill>
              </a:rPr>
              <a:t>1PB </a:t>
            </a:r>
            <a:r>
              <a:rPr lang="en-US" altLang="zh-TW" sz="1400" dirty="0">
                <a:solidFill>
                  <a:srgbClr val="FFC000"/>
                </a:solidFill>
              </a:rPr>
              <a:t>=</a:t>
            </a:r>
            <a:r>
              <a:rPr lang="en-US" altLang="zh-TW" sz="1400" dirty="0" smtClean="0">
                <a:solidFill>
                  <a:srgbClr val="FFC000"/>
                </a:solidFill>
              </a:rPr>
              <a:t>1024TB(</a:t>
            </a:r>
            <a:r>
              <a:rPr lang="en-US" altLang="zh-TW" sz="1400" dirty="0" smtClean="0">
                <a:solidFill>
                  <a:srgbClr val="FFC000"/>
                </a:solidFill>
                <a:latin typeface="新細明體"/>
                <a:ea typeface="新細明體"/>
              </a:rPr>
              <a:t>~=</a:t>
            </a:r>
            <a:r>
              <a:rPr lang="en-US" altLang="zh-TW" sz="1400" dirty="0" smtClean="0">
                <a:solidFill>
                  <a:srgbClr val="FFC000"/>
                </a:solidFill>
              </a:rPr>
              <a:t>10</a:t>
            </a:r>
            <a:r>
              <a:rPr lang="en-US" altLang="zh-TW" sz="1400" baseline="30000" dirty="0" smtClean="0">
                <a:solidFill>
                  <a:srgbClr val="FFC000"/>
                </a:solidFill>
              </a:rPr>
              <a:t>9</a:t>
            </a:r>
            <a:r>
              <a:rPr lang="en-US" altLang="zh-TW" sz="1400" dirty="0" smtClean="0">
                <a:solidFill>
                  <a:srgbClr val="FFC000"/>
                </a:solidFill>
              </a:rPr>
              <a:t>MB)</a:t>
            </a:r>
            <a:endParaRPr lang="zh-TW" altLang="en-US" sz="1400" dirty="0">
              <a:solidFill>
                <a:srgbClr val="FFC000"/>
              </a:solidFill>
            </a:endParaRPr>
          </a:p>
          <a:p>
            <a:endParaRPr lang="zh-TW" altLang="en-US" sz="1400" dirty="0">
              <a:solidFill>
                <a:srgbClr val="FFC000"/>
              </a:solidFill>
            </a:endParaRPr>
          </a:p>
        </p:txBody>
      </p:sp>
      <p:sp>
        <p:nvSpPr>
          <p:cNvPr id="3" name="矩形 2"/>
          <p:cNvSpPr/>
          <p:nvPr/>
        </p:nvSpPr>
        <p:spPr>
          <a:xfrm>
            <a:off x="179512" y="6165304"/>
            <a:ext cx="8640960" cy="369332"/>
          </a:xfrm>
          <a:prstGeom prst="rect">
            <a:avLst/>
          </a:prstGeom>
        </p:spPr>
        <p:txBody>
          <a:bodyPr wrap="square">
            <a:spAutoFit/>
          </a:bodyPr>
          <a:lstStyle/>
          <a:p>
            <a:r>
              <a:rPr lang="en-US" altLang="zh-TW" dirty="0"/>
              <a:t>http://www.datasciencecentral.com/forum/topics/the-3vs-that-define-big-data</a:t>
            </a:r>
            <a:endParaRPr lang="zh-TW" altLang="en-US" dirty="0"/>
          </a:p>
        </p:txBody>
      </p:sp>
      <p:sp>
        <p:nvSpPr>
          <p:cNvPr id="4" name="矩形 3"/>
          <p:cNvSpPr/>
          <p:nvPr/>
        </p:nvSpPr>
        <p:spPr>
          <a:xfrm>
            <a:off x="519221" y="47100"/>
            <a:ext cx="8404865" cy="646331"/>
          </a:xfrm>
          <a:prstGeom prst="rect">
            <a:avLst/>
          </a:prstGeom>
        </p:spPr>
        <p:txBody>
          <a:bodyPr wrap="none">
            <a:spAutoFit/>
          </a:bodyPr>
          <a:lstStyle/>
          <a:p>
            <a:r>
              <a:rPr lang="en-US" altLang="zh-TW" sz="3600" dirty="0" smtClean="0">
                <a:latin typeface="Times New Roman" panose="02020603050405020304" pitchFamily="18" charset="0"/>
                <a:cs typeface="Times New Roman" panose="02020603050405020304" pitchFamily="18" charset="0"/>
              </a:rPr>
              <a:t>Big data is everywhere !!  (3Vs of Big Data)</a:t>
            </a:r>
            <a:endParaRPr lang="zh-TW" altLang="en-US" sz="3600" dirty="0">
              <a:latin typeface="Times New Roman" panose="02020603050405020304" pitchFamily="18" charset="0"/>
              <a:cs typeface="Times New Roman" panose="02020603050405020304" pitchFamily="18" charset="0"/>
            </a:endParaRPr>
          </a:p>
        </p:txBody>
      </p:sp>
      <p:sp>
        <p:nvSpPr>
          <p:cNvPr id="6" name="投影片編號版面配置區 5"/>
          <p:cNvSpPr>
            <a:spLocks noGrp="1"/>
          </p:cNvSpPr>
          <p:nvPr>
            <p:ph type="sldNum" sz="quarter" idx="12"/>
          </p:nvPr>
        </p:nvSpPr>
        <p:spPr/>
        <p:txBody>
          <a:bodyPr/>
          <a:lstStyle/>
          <a:p>
            <a:pPr>
              <a:defRPr/>
            </a:pPr>
            <a:fld id="{094BFF2C-23B1-42FF-999D-EEB7DBD39F41}" type="slidenum">
              <a:rPr lang="zh-TW" altLang="en-US" smtClean="0"/>
              <a:pPr>
                <a:defRPr/>
              </a:pPr>
              <a:t>50</a:t>
            </a:fld>
            <a:endParaRPr lang="zh-TW" altLang="en-US"/>
          </a:p>
        </p:txBody>
      </p:sp>
    </p:spTree>
    <p:extLst>
      <p:ext uri="{BB962C8B-B14F-4D97-AF65-F5344CB8AC3E}">
        <p14:creationId xmlns:p14="http://schemas.microsoft.com/office/powerpoint/2010/main" val="391122301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線單箭頭接點 2"/>
          <p:cNvCxnSpPr/>
          <p:nvPr/>
        </p:nvCxnSpPr>
        <p:spPr>
          <a:xfrm flipH="1" flipV="1">
            <a:off x="2041231" y="1484784"/>
            <a:ext cx="17113" cy="3566332"/>
          </a:xfrm>
          <a:prstGeom prst="straightConnector1">
            <a:avLst/>
          </a:prstGeom>
          <a:ln w="76200">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 name="直線單箭頭接點 3"/>
          <p:cNvCxnSpPr/>
          <p:nvPr/>
        </p:nvCxnSpPr>
        <p:spPr>
          <a:xfrm flipH="1">
            <a:off x="992923" y="5051116"/>
            <a:ext cx="1048308" cy="874536"/>
          </a:xfrm>
          <a:prstGeom prst="straightConnector1">
            <a:avLst/>
          </a:prstGeom>
          <a:ln w="57150">
            <a:solidFill>
              <a:srgbClr val="7030A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直線單箭頭接點 5"/>
          <p:cNvCxnSpPr/>
          <p:nvPr/>
        </p:nvCxnSpPr>
        <p:spPr>
          <a:xfrm>
            <a:off x="2093350" y="5023242"/>
            <a:ext cx="2256329" cy="1153452"/>
          </a:xfrm>
          <a:prstGeom prst="straightConnector1">
            <a:avLst/>
          </a:prstGeom>
          <a:ln w="76200">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501116" y="7180"/>
            <a:ext cx="8241676" cy="1241365"/>
          </a:xfrm>
          <a:prstGeom prst="rect">
            <a:avLst/>
          </a:prstGeom>
        </p:spPr>
        <p:txBody>
          <a:bodyPr wrap="square">
            <a:spAutoFit/>
          </a:bodyPr>
          <a:lstStyle/>
          <a:p>
            <a:r>
              <a:rPr lang="en-US" altLang="zh-TW" sz="2800" dirty="0" err="1" smtClean="0">
                <a:latin typeface="標楷體" panose="03000509000000000000" pitchFamily="65" charset="-120"/>
                <a:ea typeface="標楷體" panose="03000509000000000000" pitchFamily="65" charset="-120"/>
              </a:rPr>
              <a:t>Qsearch</a:t>
            </a:r>
            <a:r>
              <a:rPr lang="zh-TW" altLang="en-US" sz="2800" dirty="0" smtClean="0">
                <a:latin typeface="標楷體" panose="03000509000000000000" pitchFamily="65" charset="-120"/>
                <a:ea typeface="標楷體" panose="03000509000000000000" pitchFamily="65" charset="-120"/>
              </a:rPr>
              <a:t>鎖定</a:t>
            </a:r>
            <a:r>
              <a:rPr lang="zh-TW" altLang="en-US" sz="2800" dirty="0">
                <a:latin typeface="標楷體" panose="03000509000000000000" pitchFamily="65" charset="-120"/>
                <a:ea typeface="標楷體" panose="03000509000000000000" pitchFamily="65" charset="-120"/>
              </a:rPr>
              <a:t>社群媒體正在關注的特定議題</a:t>
            </a:r>
            <a:r>
              <a:rPr lang="zh-TW" altLang="en-US" sz="2800" dirty="0" smtClean="0">
                <a:latin typeface="標楷體" panose="03000509000000000000" pitchFamily="65" charset="-120"/>
                <a:ea typeface="標楷體" panose="03000509000000000000" pitchFamily="65" charset="-120"/>
              </a:rPr>
              <a:t>，不以</a:t>
            </a:r>
            <a:r>
              <a:rPr lang="zh-TW" altLang="en-US" sz="2800" dirty="0">
                <a:latin typeface="標楷體" panose="03000509000000000000" pitchFamily="65" charset="-120"/>
                <a:ea typeface="標楷體" panose="03000509000000000000" pitchFamily="65" charset="-120"/>
              </a:rPr>
              <a:t>人口統計學進行</a:t>
            </a:r>
            <a:r>
              <a:rPr lang="zh-TW" altLang="en-US" sz="2800" dirty="0" smtClean="0">
                <a:latin typeface="標楷體" panose="03000509000000000000" pitchFamily="65" charset="-120"/>
                <a:ea typeface="標楷體" panose="03000509000000000000" pitchFamily="65" charset="-120"/>
              </a:rPr>
              <a:t>分析</a:t>
            </a:r>
            <a:r>
              <a:rPr lang="en-US" altLang="zh-TW" sz="2800" dirty="0" smtClean="0">
                <a:latin typeface="標楷體" panose="03000509000000000000" pitchFamily="65" charset="-120"/>
                <a:ea typeface="標楷體" panose="03000509000000000000" pitchFamily="65" charset="-120"/>
              </a:rPr>
              <a:t>… </a:t>
            </a:r>
            <a:r>
              <a:rPr lang="en-US" altLang="zh-TW" sz="2800" baseline="30000" dirty="0" smtClean="0">
                <a:latin typeface="標楷體" panose="03000509000000000000" pitchFamily="65" charset="-120"/>
                <a:ea typeface="標楷體" panose="03000509000000000000" pitchFamily="65" charset="-120"/>
              </a:rPr>
              <a:t>[1]</a:t>
            </a:r>
            <a:r>
              <a:rPr lang="zh-TW" altLang="en-US" sz="2800" baseline="30000" dirty="0">
                <a:latin typeface="標楷體" panose="03000509000000000000" pitchFamily="65" charset="-120"/>
                <a:ea typeface="標楷體" panose="03000509000000000000" pitchFamily="65" charset="-120"/>
              </a:rPr>
              <a:t/>
            </a:r>
            <a:br>
              <a:rPr lang="zh-TW" altLang="en-US" sz="2800" baseline="30000" dirty="0">
                <a:latin typeface="標楷體" panose="03000509000000000000" pitchFamily="65" charset="-120"/>
                <a:ea typeface="標楷體" panose="03000509000000000000" pitchFamily="65" charset="-120"/>
              </a:rPr>
            </a:br>
            <a:endParaRPr lang="zh-TW" altLang="en-US" sz="2800" baseline="30000" dirty="0">
              <a:latin typeface="標楷體" panose="03000509000000000000" pitchFamily="65" charset="-120"/>
              <a:ea typeface="標楷體" panose="03000509000000000000" pitchFamily="65" charset="-120"/>
            </a:endParaRPr>
          </a:p>
        </p:txBody>
      </p:sp>
      <p:sp>
        <p:nvSpPr>
          <p:cNvPr id="11" name="矩形 10"/>
          <p:cNvSpPr/>
          <p:nvPr/>
        </p:nvSpPr>
        <p:spPr>
          <a:xfrm>
            <a:off x="899592" y="5877272"/>
            <a:ext cx="7272808" cy="738664"/>
          </a:xfrm>
          <a:prstGeom prst="rect">
            <a:avLst/>
          </a:prstGeom>
        </p:spPr>
        <p:txBody>
          <a:bodyPr wrap="square">
            <a:spAutoFit/>
          </a:bodyPr>
          <a:lstStyle/>
          <a:p>
            <a:r>
              <a:rPr lang="en-US" altLang="zh-TW" sz="1400" dirty="0" smtClean="0">
                <a:hlinkClick r:id="rId2"/>
              </a:rPr>
              <a:t>1. http</a:t>
            </a:r>
            <a:r>
              <a:rPr lang="en-US" altLang="zh-TW" sz="1400" dirty="0">
                <a:hlinkClick r:id="rId2"/>
              </a:rPr>
              <a:t>://</a:t>
            </a:r>
            <a:r>
              <a:rPr lang="en-US" altLang="zh-TW" sz="1400" dirty="0" smtClean="0">
                <a:hlinkClick r:id="rId2"/>
              </a:rPr>
              <a:t>www.ettoday.net/news/20141205/434578.htm</a:t>
            </a:r>
            <a:endParaRPr lang="en-US" altLang="zh-TW" sz="1400" dirty="0" smtClean="0"/>
          </a:p>
          <a:p>
            <a:r>
              <a:rPr lang="en-US" altLang="zh-TW" sz="1400" dirty="0" smtClean="0"/>
              <a:t>2. </a:t>
            </a:r>
            <a:r>
              <a:rPr lang="en-US" altLang="zh-TW" sz="1400" dirty="0" smtClean="0">
                <a:hlinkClick r:id="rId3"/>
              </a:rPr>
              <a:t>http</a:t>
            </a:r>
            <a:r>
              <a:rPr lang="en-US" altLang="zh-TW" sz="1400" dirty="0">
                <a:hlinkClick r:id="rId3"/>
              </a:rPr>
              <a:t>://</a:t>
            </a:r>
            <a:r>
              <a:rPr lang="en-US" altLang="zh-TW" sz="1400" dirty="0" smtClean="0">
                <a:hlinkClick r:id="rId3"/>
              </a:rPr>
              <a:t>www.businessweekly.com.tw/KIndepArticle.aspx?id=24264</a:t>
            </a:r>
            <a:endParaRPr lang="en-US" altLang="zh-TW" sz="1400" dirty="0" smtClean="0"/>
          </a:p>
          <a:p>
            <a:r>
              <a:rPr lang="en-US" altLang="zh-TW" sz="1400" dirty="0"/>
              <a:t>3. </a:t>
            </a:r>
            <a:r>
              <a:rPr lang="en-US" altLang="zh-TW" sz="1400" dirty="0">
                <a:hlinkClick r:id="rId4"/>
              </a:rPr>
              <a:t>https://</a:t>
            </a:r>
            <a:r>
              <a:rPr lang="en-US" altLang="zh-TW" sz="1400" dirty="0" smtClean="0">
                <a:hlinkClick r:id="rId4"/>
              </a:rPr>
              <a:t>anntw.com/articles/20150319-z2mi</a:t>
            </a:r>
            <a:endParaRPr lang="en-US" altLang="zh-TW" sz="1400" dirty="0" smtClean="0"/>
          </a:p>
        </p:txBody>
      </p:sp>
      <p:sp>
        <p:nvSpPr>
          <p:cNvPr id="13" name="矩形 12"/>
          <p:cNvSpPr/>
          <p:nvPr/>
        </p:nvSpPr>
        <p:spPr>
          <a:xfrm>
            <a:off x="2252591" y="1484784"/>
            <a:ext cx="6269778" cy="3693319"/>
          </a:xfrm>
          <a:prstGeom prst="rect">
            <a:avLst/>
          </a:prstGeom>
        </p:spPr>
        <p:txBody>
          <a:bodyPr wrap="square">
            <a:spAutoFit/>
          </a:bodyPr>
          <a:lstStyle/>
          <a:p>
            <a:pPr marL="342900" indent="-342900">
              <a:buAutoNum type="arabicPeriod"/>
            </a:pPr>
            <a:r>
              <a:rPr lang="en-US" altLang="zh-TW" dirty="0" smtClean="0">
                <a:latin typeface="標楷體" panose="03000509000000000000" pitchFamily="65" charset="-120"/>
                <a:ea typeface="標楷體" panose="03000509000000000000" pitchFamily="65" charset="-120"/>
              </a:rPr>
              <a:t>MG149</a:t>
            </a:r>
            <a:r>
              <a:rPr lang="zh-TW" altLang="en-US" dirty="0">
                <a:latin typeface="標楷體" panose="03000509000000000000" pitchFamily="65" charset="-120"/>
                <a:ea typeface="標楷體" panose="03000509000000000000" pitchFamily="65" charset="-120"/>
              </a:rPr>
              <a:t>案爆發，網路上討論柯</a:t>
            </a:r>
            <a:r>
              <a:rPr lang="zh-TW" altLang="en-US" dirty="0" smtClean="0">
                <a:latin typeface="標楷體" panose="03000509000000000000" pitchFamily="65" charset="-120"/>
                <a:ea typeface="標楷體" panose="03000509000000000000" pitchFamily="65" charset="-120"/>
              </a:rPr>
              <a:t>的文章，</a:t>
            </a:r>
            <a:r>
              <a:rPr lang="en-US" altLang="zh-TW" dirty="0" smtClean="0">
                <a:latin typeface="標楷體" panose="03000509000000000000" pitchFamily="65" charset="-120"/>
                <a:ea typeface="標楷體" panose="03000509000000000000" pitchFamily="65" charset="-120"/>
              </a:rPr>
              <a:t>60</a:t>
            </a:r>
            <a:r>
              <a:rPr lang="zh-TW" altLang="en-US" dirty="0">
                <a:latin typeface="標楷體" panose="03000509000000000000" pitchFamily="65" charset="-120"/>
                <a:ea typeface="標楷體" panose="03000509000000000000" pitchFamily="65" charset="-120"/>
              </a:rPr>
              <a:t>％繞著</a:t>
            </a:r>
            <a:r>
              <a:rPr lang="en-US" altLang="zh-TW" dirty="0">
                <a:latin typeface="標楷體" panose="03000509000000000000" pitchFamily="65" charset="-120"/>
                <a:ea typeface="標楷體" panose="03000509000000000000" pitchFamily="65" charset="-120"/>
              </a:rPr>
              <a:t>MG149</a:t>
            </a:r>
            <a:r>
              <a:rPr lang="zh-TW" altLang="en-US" dirty="0">
                <a:latin typeface="標楷體" panose="03000509000000000000" pitchFamily="65" charset="-120"/>
                <a:ea typeface="標楷體" panose="03000509000000000000" pitchFamily="65" charset="-120"/>
              </a:rPr>
              <a:t>打轉，羅淑蕾臉書每日最高人氣有</a:t>
            </a:r>
            <a:r>
              <a:rPr lang="en-US" altLang="zh-TW" dirty="0">
                <a:latin typeface="標楷體" panose="03000509000000000000" pitchFamily="65" charset="-120"/>
                <a:ea typeface="標楷體" panose="03000509000000000000" pitchFamily="65" charset="-120"/>
              </a:rPr>
              <a:t>12</a:t>
            </a:r>
            <a:r>
              <a:rPr lang="zh-TW" altLang="en-US" dirty="0">
                <a:latin typeface="標楷體" panose="03000509000000000000" pitchFamily="65" charset="-120"/>
                <a:ea typeface="標楷體" panose="03000509000000000000" pitchFamily="65" charset="-120"/>
              </a:rPr>
              <a:t>萬人次，一人按讚</a:t>
            </a:r>
            <a:r>
              <a:rPr lang="zh-TW" altLang="en-US" dirty="0" smtClean="0">
                <a:latin typeface="標楷體" panose="03000509000000000000" pitchFamily="65" charset="-120"/>
                <a:ea typeface="標楷體" panose="03000509000000000000" pitchFamily="65" charset="-120"/>
              </a:rPr>
              <a:t>，</a:t>
            </a:r>
            <a:r>
              <a:rPr lang="en-US" altLang="zh-TW" dirty="0" smtClean="0">
                <a:latin typeface="標楷體" panose="03000509000000000000" pitchFamily="65" charset="-120"/>
                <a:ea typeface="標楷體" panose="03000509000000000000" pitchFamily="65" charset="-120"/>
              </a:rPr>
              <a:t>110</a:t>
            </a:r>
            <a:r>
              <a:rPr lang="zh-TW" altLang="en-US" dirty="0">
                <a:latin typeface="標楷體" panose="03000509000000000000" pitchFamily="65" charset="-120"/>
                <a:ea typeface="標楷體" panose="03000509000000000000" pitchFamily="65" charset="-120"/>
              </a:rPr>
              <a:t>個朋友看到</a:t>
            </a:r>
            <a:r>
              <a:rPr lang="zh-TW" altLang="en-US" dirty="0" smtClean="0">
                <a:latin typeface="標楷體" panose="03000509000000000000" pitchFamily="65" charset="-120"/>
                <a:ea typeface="標楷體" panose="03000509000000000000" pitchFamily="65" charset="-120"/>
              </a:rPr>
              <a:t>，一篇文章</a:t>
            </a:r>
            <a:r>
              <a:rPr lang="en-US" altLang="zh-TW" dirty="0" smtClean="0">
                <a:latin typeface="標楷體" panose="03000509000000000000" pitchFamily="65" charset="-120"/>
                <a:ea typeface="標楷體" panose="03000509000000000000" pitchFamily="65" charset="-120"/>
              </a:rPr>
              <a:t>120</a:t>
            </a:r>
            <a:r>
              <a:rPr lang="zh-TW" altLang="en-US" dirty="0">
                <a:latin typeface="標楷體" panose="03000509000000000000" pitchFamily="65" charset="-120"/>
                <a:ea typeface="標楷體" panose="03000509000000000000" pitchFamily="65" charset="-120"/>
              </a:rPr>
              <a:t>萬人次</a:t>
            </a:r>
            <a:r>
              <a:rPr lang="zh-TW" altLang="en-US" dirty="0" smtClean="0">
                <a:latin typeface="標楷體" panose="03000509000000000000" pitchFamily="65" charset="-120"/>
                <a:ea typeface="標楷體" panose="03000509000000000000" pitchFamily="65" charset="-120"/>
              </a:rPr>
              <a:t>看到</a:t>
            </a:r>
            <a:endParaRPr lang="en-US" altLang="zh-TW" dirty="0" smtClean="0">
              <a:latin typeface="標楷體" panose="03000509000000000000" pitchFamily="65" charset="-120"/>
              <a:ea typeface="標楷體" panose="03000509000000000000" pitchFamily="65" charset="-120"/>
            </a:endParaRPr>
          </a:p>
          <a:p>
            <a:pPr marL="342900" indent="-342900">
              <a:buAutoNum type="arabicPeriod"/>
            </a:pPr>
            <a:endParaRPr lang="en-US" altLang="zh-TW" dirty="0" smtClean="0">
              <a:latin typeface="標楷體" panose="03000509000000000000" pitchFamily="65" charset="-120"/>
              <a:ea typeface="標楷體" panose="03000509000000000000" pitchFamily="65" charset="-120"/>
            </a:endParaRPr>
          </a:p>
          <a:p>
            <a:pPr marL="342900" indent="-342900">
              <a:buFontTx/>
              <a:buAutoNum type="arabicPeriod"/>
            </a:pPr>
            <a:r>
              <a:rPr lang="zh-TW" altLang="en-US" dirty="0" smtClean="0">
                <a:latin typeface="標楷體" panose="03000509000000000000" pitchFamily="65" charset="-120"/>
                <a:ea typeface="標楷體" panose="03000509000000000000" pitchFamily="65" charset="-120"/>
              </a:rPr>
              <a:t>原本</a:t>
            </a:r>
            <a:r>
              <a:rPr lang="zh-TW" altLang="en-US" dirty="0">
                <a:latin typeface="標楷體" panose="03000509000000000000" pitchFamily="65" charset="-120"/>
                <a:ea typeface="標楷體" panose="03000509000000000000" pitchFamily="65" charset="-120"/>
              </a:rPr>
              <a:t>柯團隊</a:t>
            </a:r>
            <a:r>
              <a:rPr lang="zh-TW" altLang="en-US" b="1" u="sng" dirty="0">
                <a:latin typeface="標楷體" panose="03000509000000000000" pitchFamily="65" charset="-120"/>
                <a:ea typeface="標楷體" panose="03000509000000000000" pitchFamily="65" charset="-120"/>
              </a:rPr>
              <a:t>冷處理</a:t>
            </a:r>
            <a:r>
              <a:rPr lang="en-US" altLang="zh-TW" b="1" u="sng" dirty="0">
                <a:latin typeface="標楷體" panose="03000509000000000000" pitchFamily="65" charset="-120"/>
                <a:ea typeface="標楷體" panose="03000509000000000000" pitchFamily="65" charset="-120"/>
              </a:rPr>
              <a:t>MG149</a:t>
            </a:r>
            <a:r>
              <a:rPr lang="zh-TW" altLang="en-US" dirty="0">
                <a:latin typeface="標楷體" panose="03000509000000000000" pitchFamily="65" charset="-120"/>
                <a:ea typeface="標楷體" panose="03000509000000000000" pitchFamily="65" charset="-120"/>
              </a:rPr>
              <a:t>案態度，柯在網路大放送的政見無人聞</a:t>
            </a:r>
            <a:r>
              <a:rPr lang="zh-TW" altLang="en-US" dirty="0" smtClean="0">
                <a:latin typeface="標楷體" panose="03000509000000000000" pitchFamily="65" charset="-120"/>
                <a:ea typeface="標楷體" panose="03000509000000000000" pitchFamily="65" charset="-120"/>
              </a:rPr>
              <a:t>問</a:t>
            </a:r>
            <a:endParaRPr lang="en-US" altLang="zh-TW" dirty="0" smtClean="0">
              <a:latin typeface="標楷體" panose="03000509000000000000" pitchFamily="65" charset="-120"/>
              <a:ea typeface="標楷體" panose="03000509000000000000" pitchFamily="65" charset="-120"/>
            </a:endParaRPr>
          </a:p>
          <a:p>
            <a:pPr marL="342900" indent="-342900">
              <a:buFontTx/>
              <a:buAutoNum type="arabicPeriod"/>
            </a:pPr>
            <a:endParaRPr lang="en-US" altLang="zh-TW" dirty="0" smtClean="0">
              <a:latin typeface="標楷體" panose="03000509000000000000" pitchFamily="65" charset="-120"/>
              <a:ea typeface="標楷體" panose="03000509000000000000" pitchFamily="65" charset="-120"/>
            </a:endParaRPr>
          </a:p>
          <a:p>
            <a:pPr marL="342900" indent="-342900">
              <a:buFontTx/>
              <a:buAutoNum type="arabicPeriod"/>
            </a:pPr>
            <a:r>
              <a:rPr lang="zh-TW" altLang="en-US" dirty="0">
                <a:latin typeface="標楷體" panose="03000509000000000000" pitchFamily="65" charset="-120"/>
                <a:ea typeface="標楷體" panose="03000509000000000000" pitchFamily="65" charset="-120"/>
              </a:rPr>
              <a:t>柯受到網友好評的關鍵字是「公開、透明、開放</a:t>
            </a:r>
            <a:r>
              <a:rPr lang="zh-TW" altLang="en-US"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a:p>
            <a:pPr marL="342900" indent="-342900">
              <a:buFontTx/>
              <a:buAutoNum type="arabicPeriod"/>
            </a:pPr>
            <a:endParaRPr lang="en-US" altLang="zh-TW" dirty="0" smtClean="0">
              <a:latin typeface="標楷體" panose="03000509000000000000" pitchFamily="65" charset="-120"/>
              <a:ea typeface="標楷體" panose="03000509000000000000" pitchFamily="65" charset="-120"/>
            </a:endParaRPr>
          </a:p>
          <a:p>
            <a:pPr marL="342900" indent="-342900">
              <a:buFontTx/>
              <a:buAutoNum type="arabicPeriod"/>
            </a:pPr>
            <a:r>
              <a:rPr lang="zh-TW" altLang="en-US" dirty="0">
                <a:latin typeface="標楷體" panose="03000509000000000000" pitchFamily="65" charset="-120"/>
                <a:ea typeface="標楷體" panose="03000509000000000000" pitchFamily="65" charset="-120"/>
              </a:rPr>
              <a:t>柯文哲召開記者會</a:t>
            </a:r>
            <a:r>
              <a:rPr lang="zh-TW" altLang="en-US" b="1" u="sng" dirty="0">
                <a:latin typeface="標楷體" panose="03000509000000000000" pitchFamily="65" charset="-120"/>
                <a:ea typeface="標楷體" panose="03000509000000000000" pitchFamily="65" charset="-120"/>
              </a:rPr>
              <a:t>發表「光明磊落」聲明，反擊</a:t>
            </a:r>
            <a:r>
              <a:rPr lang="en-US" altLang="zh-TW" b="1" u="sng" dirty="0">
                <a:latin typeface="標楷體" panose="03000509000000000000" pitchFamily="65" charset="-120"/>
                <a:ea typeface="標楷體" panose="03000509000000000000" pitchFamily="65" charset="-120"/>
              </a:rPr>
              <a:t>MG149</a:t>
            </a:r>
            <a:r>
              <a:rPr lang="zh-TW" altLang="en-US" b="1" u="sng" dirty="0" smtClean="0">
                <a:latin typeface="標楷體" panose="03000509000000000000" pitchFamily="65" charset="-120"/>
                <a:ea typeface="標楷體" panose="03000509000000000000" pitchFamily="65" charset="-120"/>
              </a:rPr>
              <a:t>案</a:t>
            </a:r>
            <a:endParaRPr lang="en-US" altLang="zh-TW" b="1" u="sng" dirty="0" smtClean="0">
              <a:latin typeface="標楷體" panose="03000509000000000000" pitchFamily="65" charset="-120"/>
              <a:ea typeface="標楷體" panose="03000509000000000000" pitchFamily="65" charset="-120"/>
            </a:endParaRPr>
          </a:p>
          <a:p>
            <a:pPr marL="342900" indent="-342900">
              <a:buFontTx/>
              <a:buAutoNum type="arabicPeriod"/>
            </a:pPr>
            <a:endParaRPr lang="en-US" altLang="zh-TW" dirty="0" smtClean="0">
              <a:latin typeface="標楷體" panose="03000509000000000000" pitchFamily="65" charset="-120"/>
              <a:ea typeface="標楷體" panose="03000509000000000000" pitchFamily="65" charset="-120"/>
            </a:endParaRPr>
          </a:p>
          <a:p>
            <a:pPr marL="342900" indent="-342900">
              <a:buFontTx/>
              <a:buAutoNum type="arabicPeriod"/>
            </a:pPr>
            <a:r>
              <a:rPr lang="zh-TW" altLang="en-US" dirty="0">
                <a:latin typeface="標楷體" panose="03000509000000000000" pitchFamily="65" charset="-120"/>
                <a:ea typeface="標楷體" panose="03000509000000000000" pitchFamily="65" charset="-120"/>
              </a:rPr>
              <a:t>數據顯示</a:t>
            </a:r>
            <a:r>
              <a:rPr lang="en-US" altLang="zh-TW" dirty="0">
                <a:latin typeface="標楷體" panose="03000509000000000000" pitchFamily="65" charset="-120"/>
                <a:ea typeface="標楷體" panose="03000509000000000000" pitchFamily="65" charset="-120"/>
              </a:rPr>
              <a:t>MG149</a:t>
            </a:r>
            <a:r>
              <a:rPr lang="zh-TW" altLang="en-US" dirty="0">
                <a:latin typeface="標楷體" panose="03000509000000000000" pitchFamily="65" charset="-120"/>
                <a:ea typeface="標楷體" panose="03000509000000000000" pitchFamily="65" charset="-120"/>
              </a:rPr>
              <a:t>的聲量從尖峰的</a:t>
            </a:r>
            <a:r>
              <a:rPr lang="en-US" altLang="zh-TW" dirty="0">
                <a:latin typeface="標楷體" panose="03000509000000000000" pitchFamily="65" charset="-120"/>
                <a:ea typeface="標楷體" panose="03000509000000000000" pitchFamily="65" charset="-120"/>
              </a:rPr>
              <a:t>80</a:t>
            </a:r>
            <a:r>
              <a:rPr lang="zh-TW" altLang="en-US" dirty="0">
                <a:latin typeface="標楷體" panose="03000509000000000000" pitchFamily="65" charset="-120"/>
                <a:ea typeface="標楷體" panose="03000509000000000000" pitchFamily="65" charset="-120"/>
              </a:rPr>
              <a:t>％驟降到</a:t>
            </a:r>
            <a:r>
              <a:rPr lang="en-US" altLang="zh-TW" dirty="0">
                <a:latin typeface="標楷體" panose="03000509000000000000" pitchFamily="65" charset="-120"/>
                <a:ea typeface="標楷體" panose="03000509000000000000" pitchFamily="65" charset="-120"/>
              </a:rPr>
              <a:t>10</a:t>
            </a:r>
            <a:r>
              <a:rPr lang="zh-TW" altLang="en-US" dirty="0" smtClean="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a:p>
            <a:pPr marL="342900" indent="-342900">
              <a:buAutoNum type="arabicPeriod"/>
            </a:pPr>
            <a:endParaRPr lang="zh-TW" altLang="en-US" dirty="0">
              <a:latin typeface="標楷體" panose="03000509000000000000" pitchFamily="65" charset="-120"/>
              <a:ea typeface="標楷體" panose="03000509000000000000" pitchFamily="65" charset="-120"/>
            </a:endParaRPr>
          </a:p>
        </p:txBody>
      </p:sp>
      <p:sp>
        <p:nvSpPr>
          <p:cNvPr id="17" name="矩形 16"/>
          <p:cNvSpPr/>
          <p:nvPr/>
        </p:nvSpPr>
        <p:spPr>
          <a:xfrm>
            <a:off x="8247188" y="4512041"/>
            <a:ext cx="442750" cy="369332"/>
          </a:xfrm>
          <a:prstGeom prst="rect">
            <a:avLst/>
          </a:prstGeom>
        </p:spPr>
        <p:txBody>
          <a:bodyPr wrap="none">
            <a:spAutoFit/>
          </a:bodyPr>
          <a:lstStyle/>
          <a:p>
            <a:r>
              <a:rPr lang="en-US" altLang="zh-TW" dirty="0" smtClean="0"/>
              <a:t>[2]</a:t>
            </a:r>
            <a:endParaRPr lang="zh-TW" altLang="en-US" dirty="0"/>
          </a:p>
        </p:txBody>
      </p:sp>
      <p:sp>
        <p:nvSpPr>
          <p:cNvPr id="20" name="矩形 19"/>
          <p:cNvSpPr/>
          <p:nvPr/>
        </p:nvSpPr>
        <p:spPr>
          <a:xfrm>
            <a:off x="179512" y="1488717"/>
            <a:ext cx="1666672" cy="1241365"/>
          </a:xfrm>
          <a:prstGeom prst="rect">
            <a:avLst/>
          </a:prstGeom>
        </p:spPr>
        <p:txBody>
          <a:bodyPr wrap="square">
            <a:spAutoFit/>
          </a:bodyPr>
          <a:lstStyle/>
          <a:p>
            <a:pPr algn="r"/>
            <a:r>
              <a:rPr lang="en-US" altLang="zh-TW" sz="2800" b="1" dirty="0" smtClean="0">
                <a:solidFill>
                  <a:schemeClr val="accent2">
                    <a:lumMod val="50000"/>
                  </a:schemeClr>
                </a:solidFill>
                <a:latin typeface="標楷體" panose="03000509000000000000" pitchFamily="65" charset="-120"/>
                <a:ea typeface="標楷體" panose="03000509000000000000" pitchFamily="65" charset="-120"/>
              </a:rPr>
              <a:t>Data Velocity</a:t>
            </a:r>
            <a:r>
              <a:rPr lang="zh-TW" altLang="en-US" sz="2800" b="1" baseline="30000" dirty="0">
                <a:solidFill>
                  <a:schemeClr val="accent2">
                    <a:lumMod val="50000"/>
                  </a:schemeClr>
                </a:solidFill>
                <a:latin typeface="標楷體" panose="03000509000000000000" pitchFamily="65" charset="-120"/>
                <a:ea typeface="標楷體" panose="03000509000000000000" pitchFamily="65" charset="-120"/>
              </a:rPr>
              <a:t/>
            </a:r>
            <a:br>
              <a:rPr lang="zh-TW" altLang="en-US" sz="2800" b="1" baseline="30000" dirty="0">
                <a:solidFill>
                  <a:schemeClr val="accent2">
                    <a:lumMod val="50000"/>
                  </a:schemeClr>
                </a:solidFill>
                <a:latin typeface="標楷體" panose="03000509000000000000" pitchFamily="65" charset="-120"/>
                <a:ea typeface="標楷體" panose="03000509000000000000" pitchFamily="65" charset="-120"/>
              </a:rPr>
            </a:br>
            <a:endParaRPr lang="zh-TW" altLang="en-US" sz="2800" b="1" baseline="30000" dirty="0">
              <a:solidFill>
                <a:schemeClr val="accent2">
                  <a:lumMod val="50000"/>
                </a:schemeClr>
              </a:solidFill>
              <a:latin typeface="標楷體" panose="03000509000000000000" pitchFamily="65" charset="-120"/>
              <a:ea typeface="標楷體" panose="03000509000000000000" pitchFamily="65" charset="-120"/>
            </a:endParaRPr>
          </a:p>
        </p:txBody>
      </p:sp>
      <p:sp>
        <p:nvSpPr>
          <p:cNvPr id="22" name="矩形 21"/>
          <p:cNvSpPr/>
          <p:nvPr/>
        </p:nvSpPr>
        <p:spPr>
          <a:xfrm>
            <a:off x="4349679" y="5339148"/>
            <a:ext cx="1626477" cy="954107"/>
          </a:xfrm>
          <a:prstGeom prst="rect">
            <a:avLst/>
          </a:prstGeom>
        </p:spPr>
        <p:txBody>
          <a:bodyPr wrap="square">
            <a:spAutoFit/>
          </a:bodyPr>
          <a:lstStyle/>
          <a:p>
            <a:r>
              <a:rPr lang="en-US" altLang="zh-TW" sz="2800" b="1" dirty="0" smtClean="0">
                <a:solidFill>
                  <a:schemeClr val="accent2">
                    <a:lumMod val="50000"/>
                  </a:schemeClr>
                </a:solidFill>
                <a:latin typeface="標楷體" panose="03000509000000000000" pitchFamily="65" charset="-120"/>
                <a:ea typeface="標楷體" panose="03000509000000000000" pitchFamily="65" charset="-120"/>
              </a:rPr>
              <a:t>Data Volume</a:t>
            </a:r>
          </a:p>
        </p:txBody>
      </p:sp>
      <p:sp>
        <p:nvSpPr>
          <p:cNvPr id="23" name="矩形 22"/>
          <p:cNvSpPr/>
          <p:nvPr/>
        </p:nvSpPr>
        <p:spPr>
          <a:xfrm>
            <a:off x="0" y="5023242"/>
            <a:ext cx="1345068" cy="913070"/>
          </a:xfrm>
          <a:prstGeom prst="rect">
            <a:avLst/>
          </a:prstGeom>
        </p:spPr>
        <p:txBody>
          <a:bodyPr wrap="square">
            <a:spAutoFit/>
          </a:bodyPr>
          <a:lstStyle/>
          <a:p>
            <a:pPr algn="r"/>
            <a:r>
              <a:rPr lang="en-US" altLang="zh-TW" sz="2000" dirty="0" smtClean="0">
                <a:solidFill>
                  <a:schemeClr val="accent2">
                    <a:lumMod val="50000"/>
                  </a:schemeClr>
                </a:solidFill>
                <a:latin typeface="標楷體" panose="03000509000000000000" pitchFamily="65" charset="-120"/>
                <a:ea typeface="標楷體" panose="03000509000000000000" pitchFamily="65" charset="-120"/>
              </a:rPr>
              <a:t>Data Variation</a:t>
            </a:r>
            <a:r>
              <a:rPr lang="zh-TW" altLang="en-US" sz="2000" baseline="30000" dirty="0">
                <a:solidFill>
                  <a:schemeClr val="accent2">
                    <a:lumMod val="50000"/>
                  </a:schemeClr>
                </a:solidFill>
                <a:latin typeface="標楷體" panose="03000509000000000000" pitchFamily="65" charset="-120"/>
                <a:ea typeface="標楷體" panose="03000509000000000000" pitchFamily="65" charset="-120"/>
              </a:rPr>
              <a:t/>
            </a:r>
            <a:br>
              <a:rPr lang="zh-TW" altLang="en-US" sz="2000" baseline="30000" dirty="0">
                <a:solidFill>
                  <a:schemeClr val="accent2">
                    <a:lumMod val="50000"/>
                  </a:schemeClr>
                </a:solidFill>
                <a:latin typeface="標楷體" panose="03000509000000000000" pitchFamily="65" charset="-120"/>
                <a:ea typeface="標楷體" panose="03000509000000000000" pitchFamily="65" charset="-120"/>
              </a:rPr>
            </a:br>
            <a:endParaRPr lang="zh-TW" altLang="en-US" sz="2000" baseline="30000" dirty="0">
              <a:solidFill>
                <a:schemeClr val="accent2">
                  <a:lumMod val="50000"/>
                </a:schemeClr>
              </a:solidFill>
              <a:latin typeface="標楷體" panose="03000509000000000000" pitchFamily="65" charset="-120"/>
              <a:ea typeface="標楷體" panose="03000509000000000000" pitchFamily="65" charset="-120"/>
            </a:endParaRPr>
          </a:p>
        </p:txBody>
      </p:sp>
      <p:sp>
        <p:nvSpPr>
          <p:cNvPr id="2" name="矩形 1"/>
          <p:cNvSpPr/>
          <p:nvPr/>
        </p:nvSpPr>
        <p:spPr>
          <a:xfrm>
            <a:off x="394986" y="961564"/>
            <a:ext cx="6841860" cy="523220"/>
          </a:xfrm>
          <a:prstGeom prst="rect">
            <a:avLst/>
          </a:prstGeom>
          <a:solidFill>
            <a:schemeClr val="bg1"/>
          </a:solidFill>
          <a:ln>
            <a:solidFill>
              <a:srgbClr val="7030A0"/>
            </a:solidFill>
          </a:ln>
        </p:spPr>
        <p:txBody>
          <a:bodyPr wrap="square">
            <a:spAutoFit/>
          </a:bodyPr>
          <a:lstStyle/>
          <a:p>
            <a:r>
              <a:rPr lang="zh-TW" altLang="en-US" sz="2800" dirty="0">
                <a:solidFill>
                  <a:srgbClr val="C00000"/>
                </a:solidFill>
                <a:latin typeface="標楷體" panose="03000509000000000000" pitchFamily="65" charset="-120"/>
                <a:ea typeface="標楷體" panose="03000509000000000000" pitchFamily="65" charset="-120"/>
              </a:rPr>
              <a:t>鯊魚追著你跑怎麼辦？游得比鯊魚更</a:t>
            </a:r>
            <a:r>
              <a:rPr lang="zh-TW" altLang="en-US" sz="2800" dirty="0" smtClean="0">
                <a:solidFill>
                  <a:srgbClr val="C00000"/>
                </a:solidFill>
                <a:latin typeface="標楷體" panose="03000509000000000000" pitchFamily="65" charset="-120"/>
                <a:ea typeface="標楷體" panose="03000509000000000000" pitchFamily="65" charset="-120"/>
              </a:rPr>
              <a:t>快 </a:t>
            </a:r>
            <a:r>
              <a:rPr lang="en-US" altLang="zh-TW" sz="1400" baseline="30000" dirty="0" smtClean="0">
                <a:solidFill>
                  <a:srgbClr val="C00000"/>
                </a:solidFill>
                <a:latin typeface="標楷體" panose="03000509000000000000" pitchFamily="65" charset="-120"/>
                <a:ea typeface="標楷體" panose="03000509000000000000" pitchFamily="65" charset="-120"/>
              </a:rPr>
              <a:t>[3]</a:t>
            </a:r>
            <a:endParaRPr lang="zh-TW" altLang="en-US" sz="1400" baseline="30000" dirty="0">
              <a:solidFill>
                <a:srgbClr val="C00000"/>
              </a:solidFill>
              <a:latin typeface="標楷體" panose="03000509000000000000" pitchFamily="65" charset="-120"/>
              <a:ea typeface="標楷體" panose="03000509000000000000" pitchFamily="65" charset="-120"/>
            </a:endParaRPr>
          </a:p>
        </p:txBody>
      </p:sp>
      <p:sp>
        <p:nvSpPr>
          <p:cNvPr id="14" name="投影片編號版面配置區 13"/>
          <p:cNvSpPr>
            <a:spLocks noGrp="1"/>
          </p:cNvSpPr>
          <p:nvPr>
            <p:ph type="sldNum" sz="quarter" idx="12"/>
          </p:nvPr>
        </p:nvSpPr>
        <p:spPr/>
        <p:txBody>
          <a:bodyPr/>
          <a:lstStyle/>
          <a:p>
            <a:pPr>
              <a:defRPr/>
            </a:pPr>
            <a:fld id="{094BFF2C-23B1-42FF-999D-EEB7DBD39F41}" type="slidenum">
              <a:rPr lang="zh-TW" altLang="en-US" smtClean="0"/>
              <a:pPr>
                <a:defRPr/>
              </a:pPr>
              <a:t>51</a:t>
            </a:fld>
            <a:endParaRPr lang="zh-TW" altLang="en-US"/>
          </a:p>
        </p:txBody>
      </p:sp>
    </p:spTree>
    <p:extLst>
      <p:ext uri="{BB962C8B-B14F-4D97-AF65-F5344CB8AC3E}">
        <p14:creationId xmlns:p14="http://schemas.microsoft.com/office/powerpoint/2010/main" val="383940104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4200" y="204935"/>
            <a:ext cx="7815372" cy="461665"/>
          </a:xfrm>
          <a:prstGeom prst="rect">
            <a:avLst/>
          </a:prstGeom>
          <a:solidFill>
            <a:srgbClr val="FFFF00"/>
          </a:solidFill>
        </p:spPr>
        <p:txBody>
          <a:bodyPr wrap="square">
            <a:spAutoFit/>
          </a:bodyPr>
          <a:lstStyle/>
          <a:p>
            <a:r>
              <a:rPr lang="zh-TW" altLang="en-US" sz="2400" dirty="0" smtClean="0">
                <a:effectLst/>
                <a:latin typeface="標楷體" panose="03000509000000000000" pitchFamily="65" charset="-120"/>
                <a:ea typeface="標楷體" panose="03000509000000000000" pitchFamily="65" charset="-120"/>
              </a:rPr>
              <a:t>連勝文</a:t>
            </a:r>
            <a:r>
              <a:rPr lang="en-US" altLang="zh-TW" sz="2400" dirty="0" smtClean="0">
                <a:effectLst/>
                <a:latin typeface="標楷體" panose="03000509000000000000" pitchFamily="65" charset="-120"/>
                <a:ea typeface="標楷體" panose="03000509000000000000" pitchFamily="65" charset="-120"/>
              </a:rPr>
              <a:t>:……</a:t>
            </a:r>
            <a:r>
              <a:rPr lang="zh-TW" altLang="en-US" sz="2400" dirty="0" smtClean="0">
                <a:effectLst/>
                <a:latin typeface="標楷體" panose="03000509000000000000" pitchFamily="65" charset="-120"/>
                <a:ea typeface="標楷體" panose="03000509000000000000" pitchFamily="65" charset="-120"/>
              </a:rPr>
              <a:t>，選舉不是靠</a:t>
            </a:r>
            <a:r>
              <a:rPr lang="zh-TW" altLang="en-US" sz="2400" b="1" u="sng" dirty="0" smtClean="0">
                <a:solidFill>
                  <a:srgbClr val="C00000"/>
                </a:solidFill>
                <a:effectLst/>
                <a:latin typeface="標楷體" panose="03000509000000000000" pitchFamily="65" charset="-120"/>
                <a:ea typeface="標楷體" panose="03000509000000000000" pitchFamily="65" charset="-120"/>
              </a:rPr>
              <a:t>幾台電腦</a:t>
            </a:r>
            <a:r>
              <a:rPr lang="zh-TW" altLang="en-US" sz="2400" dirty="0" smtClean="0">
                <a:effectLst/>
                <a:latin typeface="標楷體" panose="03000509000000000000" pitchFamily="65" charset="-120"/>
                <a:ea typeface="標楷體" panose="03000509000000000000" pitchFamily="65" charset="-120"/>
              </a:rPr>
              <a:t>、</a:t>
            </a:r>
            <a:r>
              <a:rPr lang="zh-TW" altLang="en-US" sz="2400" dirty="0" smtClean="0">
                <a:latin typeface="標楷體" panose="03000509000000000000" pitchFamily="65" charset="-120"/>
                <a:ea typeface="標楷體" panose="03000509000000000000" pitchFamily="65" charset="-120"/>
              </a:rPr>
              <a:t>幾個</a:t>
            </a:r>
            <a:r>
              <a:rPr lang="zh-TW" altLang="en-US" sz="2400" dirty="0">
                <a:latin typeface="標楷體" panose="03000509000000000000" pitchFamily="65" charset="-120"/>
                <a:ea typeface="標楷體" panose="03000509000000000000" pitchFamily="65" charset="-120"/>
              </a:rPr>
              <a:t>名嘴就可</a:t>
            </a:r>
            <a:r>
              <a:rPr lang="zh-TW" altLang="en-US" sz="2400" i="1" dirty="0">
                <a:latin typeface="標楷體" panose="03000509000000000000" pitchFamily="65" charset="-120"/>
                <a:ea typeface="標楷體" panose="03000509000000000000" pitchFamily="65" charset="-120"/>
              </a:rPr>
              <a:t>勝</a:t>
            </a:r>
            <a:r>
              <a:rPr lang="zh-TW" altLang="en-US" sz="2400" i="1" dirty="0" smtClean="0">
                <a:latin typeface="標楷體" panose="03000509000000000000" pitchFamily="65" charset="-120"/>
                <a:ea typeface="標楷體" panose="03000509000000000000" pitchFamily="65" charset="-120"/>
              </a:rPr>
              <a:t>選</a:t>
            </a:r>
            <a:endParaRPr lang="zh-TW" altLang="en-US" sz="2400" dirty="0">
              <a:effectLst/>
              <a:latin typeface="標楷體" panose="03000509000000000000" pitchFamily="65" charset="-120"/>
              <a:ea typeface="標楷體" panose="03000509000000000000" pitchFamily="65" charset="-120"/>
            </a:endParaRPr>
          </a:p>
        </p:txBody>
      </p:sp>
      <p:pic>
        <p:nvPicPr>
          <p:cNvPr id="1026" name="Picture 2" descr="http://twimg.edgesuite.net/images/ReNews/20141115/640_2e7614a99e0f13fc77e0c9441997c599.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52895" y="4105417"/>
            <a:ext cx="3360373" cy="2520280"/>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1169830" y="4105417"/>
            <a:ext cx="1813317" cy="369332"/>
          </a:xfrm>
          <a:prstGeom prst="rect">
            <a:avLst/>
          </a:prstGeom>
        </p:spPr>
        <p:txBody>
          <a:bodyPr wrap="none">
            <a:spAutoFit/>
          </a:bodyPr>
          <a:lstStyle/>
          <a:p>
            <a:r>
              <a:rPr lang="en-US" altLang="zh-TW" dirty="0" smtClean="0">
                <a:effectLst/>
                <a:latin typeface="標楷體" panose="03000509000000000000" pitchFamily="65" charset="-120"/>
                <a:ea typeface="標楷體" panose="03000509000000000000" pitchFamily="65" charset="-120"/>
              </a:rPr>
              <a:t>2014</a:t>
            </a:r>
            <a:r>
              <a:rPr lang="zh-TW" altLang="en-US" dirty="0" smtClean="0">
                <a:effectLst/>
                <a:latin typeface="標楷體" panose="03000509000000000000" pitchFamily="65" charset="-120"/>
                <a:ea typeface="標楷體" panose="03000509000000000000" pitchFamily="65" charset="-120"/>
              </a:rPr>
              <a:t>年</a:t>
            </a:r>
            <a:r>
              <a:rPr lang="en-US" altLang="zh-TW" dirty="0" smtClean="0">
                <a:effectLst/>
                <a:latin typeface="標楷體" panose="03000509000000000000" pitchFamily="65" charset="-120"/>
                <a:ea typeface="標楷體" panose="03000509000000000000" pitchFamily="65" charset="-120"/>
              </a:rPr>
              <a:t>11</a:t>
            </a:r>
            <a:r>
              <a:rPr lang="zh-TW" altLang="en-US" dirty="0" smtClean="0">
                <a:effectLst/>
                <a:latin typeface="標楷體" panose="03000509000000000000" pitchFamily="65" charset="-120"/>
                <a:ea typeface="標楷體" panose="03000509000000000000" pitchFamily="65" charset="-120"/>
              </a:rPr>
              <a:t>月</a:t>
            </a:r>
            <a:r>
              <a:rPr lang="en-US" altLang="zh-TW" dirty="0" smtClean="0">
                <a:effectLst/>
                <a:latin typeface="標楷體" panose="03000509000000000000" pitchFamily="65" charset="-120"/>
                <a:ea typeface="標楷體" panose="03000509000000000000" pitchFamily="65" charset="-120"/>
              </a:rPr>
              <a:t>15</a:t>
            </a:r>
            <a:r>
              <a:rPr lang="zh-TW" altLang="en-US" dirty="0" smtClean="0">
                <a:effectLst/>
                <a:latin typeface="標楷體" panose="03000509000000000000" pitchFamily="65" charset="-120"/>
                <a:ea typeface="標楷體" panose="03000509000000000000" pitchFamily="65" charset="-120"/>
              </a:rPr>
              <a:t>日</a:t>
            </a:r>
            <a:endParaRPr lang="zh-TW" altLang="en-US" dirty="0">
              <a:latin typeface="標楷體" panose="03000509000000000000" pitchFamily="65" charset="-120"/>
              <a:ea typeface="標楷體" panose="03000509000000000000" pitchFamily="65" charset="-120"/>
            </a:endParaRPr>
          </a:p>
        </p:txBody>
      </p:sp>
      <p:sp>
        <p:nvSpPr>
          <p:cNvPr id="9" name="矩形 8"/>
          <p:cNvSpPr/>
          <p:nvPr/>
        </p:nvSpPr>
        <p:spPr>
          <a:xfrm>
            <a:off x="874360" y="3462263"/>
            <a:ext cx="7109639" cy="461665"/>
          </a:xfrm>
          <a:prstGeom prst="rect">
            <a:avLst/>
          </a:prstGeom>
          <a:solidFill>
            <a:srgbClr val="FFFF00"/>
          </a:solidFill>
        </p:spPr>
        <p:txBody>
          <a:bodyPr wrap="none">
            <a:spAutoFit/>
          </a:bodyPr>
          <a:lstStyle/>
          <a:p>
            <a:r>
              <a:rPr lang="zh-TW" altLang="en-US" sz="2400" dirty="0" smtClean="0">
                <a:latin typeface="標楷體" panose="03000509000000000000" pitchFamily="65" charset="-120"/>
                <a:ea typeface="標楷體" panose="03000509000000000000" pitchFamily="65" charset="-120"/>
              </a:rPr>
              <a:t>連勝文</a:t>
            </a:r>
            <a:r>
              <a:rPr lang="en-US" altLang="zh-TW" sz="2400" dirty="0" smtClean="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靠名嘴與</a:t>
            </a:r>
            <a:r>
              <a:rPr lang="zh-TW" altLang="en-US" sz="2400" b="1" u="sng" dirty="0">
                <a:solidFill>
                  <a:srgbClr val="C00000"/>
                </a:solidFill>
                <a:latin typeface="標楷體" panose="03000509000000000000" pitchFamily="65" charset="-120"/>
                <a:ea typeface="標楷體" panose="03000509000000000000" pitchFamily="65" charset="-120"/>
              </a:rPr>
              <a:t>幾台電腦</a:t>
            </a:r>
            <a:r>
              <a:rPr lang="zh-TW" altLang="en-US" sz="2400" dirty="0">
                <a:latin typeface="標楷體" panose="03000509000000000000" pitchFamily="65" charset="-120"/>
                <a:ea typeface="標楷體" panose="03000509000000000000" pitchFamily="65" charset="-120"/>
              </a:rPr>
              <a:t>做不了台北市長的路</a:t>
            </a:r>
          </a:p>
        </p:txBody>
      </p:sp>
      <p:pic>
        <p:nvPicPr>
          <p:cNvPr id="1028" name="Picture 4" descr="http://img.ltn.com.tw/Upload/liveNews/BigPic/600_phpIkrSlX.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3044" y="768273"/>
            <a:ext cx="3350224" cy="2283736"/>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2960685" y="2451318"/>
            <a:ext cx="3362732" cy="646331"/>
          </a:xfrm>
          <a:prstGeom prst="rect">
            <a:avLst/>
          </a:prstGeom>
          <a:solidFill>
            <a:schemeClr val="tx1"/>
          </a:solidFill>
        </p:spPr>
        <p:txBody>
          <a:bodyPr wrap="square">
            <a:spAutoFit/>
          </a:bodyPr>
          <a:lstStyle/>
          <a:p>
            <a:pPr algn="ctr"/>
            <a:r>
              <a:rPr lang="zh-TW" altLang="en-US" dirty="0" smtClean="0">
                <a:solidFill>
                  <a:schemeClr val="bg1"/>
                </a:solidFill>
                <a:latin typeface="標楷體" panose="03000509000000000000" pitchFamily="65" charset="-120"/>
                <a:ea typeface="標楷體" panose="03000509000000000000" pitchFamily="65" charset="-120"/>
              </a:rPr>
              <a:t>成功高中活動中心舉行台北市小組長團結大會</a:t>
            </a:r>
            <a:endParaRPr lang="zh-TW" altLang="en-US" dirty="0">
              <a:solidFill>
                <a:schemeClr val="bg1"/>
              </a:solidFill>
              <a:latin typeface="標楷體" panose="03000509000000000000" pitchFamily="65" charset="-120"/>
              <a:ea typeface="標楷體" panose="03000509000000000000" pitchFamily="65" charset="-120"/>
            </a:endParaRPr>
          </a:p>
        </p:txBody>
      </p:sp>
      <p:sp>
        <p:nvSpPr>
          <p:cNvPr id="12" name="矩形 11"/>
          <p:cNvSpPr/>
          <p:nvPr/>
        </p:nvSpPr>
        <p:spPr>
          <a:xfrm>
            <a:off x="2960390" y="5965648"/>
            <a:ext cx="3362732" cy="646331"/>
          </a:xfrm>
          <a:prstGeom prst="rect">
            <a:avLst/>
          </a:prstGeom>
          <a:solidFill>
            <a:schemeClr val="tx1"/>
          </a:solidFill>
        </p:spPr>
        <p:txBody>
          <a:bodyPr wrap="square">
            <a:spAutoFit/>
          </a:bodyPr>
          <a:lstStyle/>
          <a:p>
            <a:pPr algn="ctr"/>
            <a:r>
              <a:rPr lang="zh-TW" altLang="zh-TW" dirty="0">
                <a:solidFill>
                  <a:schemeClr val="bg1"/>
                </a:solidFill>
                <a:latin typeface="標楷體" panose="03000509000000000000" pitchFamily="65" charset="-120"/>
                <a:ea typeface="標楷體" panose="03000509000000000000" pitchFamily="65" charset="-120"/>
              </a:rPr>
              <a:t>台北市青溪後援會總會舉行</a:t>
            </a:r>
          </a:p>
          <a:p>
            <a:pPr algn="ctr"/>
            <a:r>
              <a:rPr lang="zh-TW" altLang="zh-TW" dirty="0">
                <a:solidFill>
                  <a:schemeClr val="bg1"/>
                </a:solidFill>
                <a:latin typeface="標楷體" panose="03000509000000000000" pitchFamily="65" charset="-120"/>
                <a:ea typeface="標楷體" panose="03000509000000000000" pitchFamily="65" charset="-120"/>
              </a:rPr>
              <a:t>挺連勝文大會</a:t>
            </a:r>
          </a:p>
        </p:txBody>
      </p:sp>
      <p:sp>
        <p:nvSpPr>
          <p:cNvPr id="15" name="矩形 14"/>
          <p:cNvSpPr/>
          <p:nvPr/>
        </p:nvSpPr>
        <p:spPr>
          <a:xfrm>
            <a:off x="1027609" y="768273"/>
            <a:ext cx="1800493" cy="369332"/>
          </a:xfrm>
          <a:prstGeom prst="rect">
            <a:avLst/>
          </a:prstGeom>
        </p:spPr>
        <p:txBody>
          <a:bodyPr wrap="none">
            <a:spAutoFit/>
          </a:bodyPr>
          <a:lstStyle/>
          <a:p>
            <a:r>
              <a:rPr lang="en-US" altLang="zh-TW" dirty="0" smtClean="0">
                <a:effectLst/>
                <a:latin typeface="標楷體" panose="03000509000000000000" pitchFamily="65" charset="-120"/>
                <a:ea typeface="標楷體" panose="03000509000000000000" pitchFamily="65" charset="-120"/>
              </a:rPr>
              <a:t>2014</a:t>
            </a:r>
            <a:r>
              <a:rPr lang="zh-TW" altLang="en-US" dirty="0" smtClean="0">
                <a:effectLst/>
                <a:latin typeface="標楷體" panose="03000509000000000000" pitchFamily="65" charset="-120"/>
                <a:ea typeface="標楷體" panose="03000509000000000000" pitchFamily="65" charset="-120"/>
              </a:rPr>
              <a:t>年</a:t>
            </a:r>
            <a:r>
              <a:rPr lang="en-US" altLang="zh-TW" dirty="0" smtClean="0">
                <a:effectLst/>
                <a:latin typeface="標楷體" panose="03000509000000000000" pitchFamily="65" charset="-120"/>
                <a:ea typeface="標楷體" panose="03000509000000000000" pitchFamily="65" charset="-120"/>
              </a:rPr>
              <a:t>11</a:t>
            </a:r>
            <a:r>
              <a:rPr lang="zh-TW" altLang="en-US" dirty="0" smtClean="0">
                <a:effectLst/>
                <a:latin typeface="標楷體" panose="03000509000000000000" pitchFamily="65" charset="-120"/>
                <a:ea typeface="標楷體" panose="03000509000000000000" pitchFamily="65" charset="-120"/>
              </a:rPr>
              <a:t>月</a:t>
            </a:r>
            <a:r>
              <a:rPr lang="en-US" altLang="zh-TW" dirty="0" smtClean="0">
                <a:effectLst/>
                <a:latin typeface="標楷體" panose="03000509000000000000" pitchFamily="65" charset="-120"/>
                <a:ea typeface="標楷體" panose="03000509000000000000" pitchFamily="65" charset="-120"/>
              </a:rPr>
              <a:t>09</a:t>
            </a:r>
            <a:r>
              <a:rPr lang="zh-TW" altLang="en-US" dirty="0" smtClean="0">
                <a:effectLst/>
                <a:latin typeface="標楷體" panose="03000509000000000000" pitchFamily="65" charset="-120"/>
                <a:ea typeface="標楷體" panose="03000509000000000000" pitchFamily="65" charset="-120"/>
              </a:rPr>
              <a:t>日</a:t>
            </a:r>
            <a:endParaRPr lang="en-US" altLang="zh-TW" dirty="0" smtClean="0">
              <a:effectLst/>
              <a:latin typeface="標楷體" panose="03000509000000000000" pitchFamily="65" charset="-120"/>
              <a:ea typeface="標楷體" panose="03000509000000000000" pitchFamily="65" charset="-120"/>
            </a:endParaRPr>
          </a:p>
        </p:txBody>
      </p:sp>
      <p:sp>
        <p:nvSpPr>
          <p:cNvPr id="13" name="矩形 12"/>
          <p:cNvSpPr/>
          <p:nvPr/>
        </p:nvSpPr>
        <p:spPr>
          <a:xfrm>
            <a:off x="6444208" y="768273"/>
            <a:ext cx="1915909" cy="369332"/>
          </a:xfrm>
          <a:prstGeom prst="rect">
            <a:avLst/>
          </a:prstGeom>
        </p:spPr>
        <p:txBody>
          <a:bodyPr wrap="none">
            <a:spAutoFit/>
          </a:bodyPr>
          <a:lstStyle/>
          <a:p>
            <a:r>
              <a:rPr lang="zh-TW" altLang="en-US" dirty="0" smtClean="0">
                <a:latin typeface="標楷體" panose="03000509000000000000" pitchFamily="65" charset="-120"/>
                <a:ea typeface="標楷體" panose="03000509000000000000" pitchFamily="65" charset="-120"/>
              </a:rPr>
              <a:t>聯合報</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自由時報</a:t>
            </a:r>
            <a:endParaRPr lang="zh-TW" altLang="en-US" dirty="0">
              <a:latin typeface="標楷體" panose="03000509000000000000" pitchFamily="65" charset="-120"/>
              <a:ea typeface="標楷體" panose="03000509000000000000" pitchFamily="65" charset="-120"/>
            </a:endParaRPr>
          </a:p>
        </p:txBody>
      </p:sp>
      <p:sp>
        <p:nvSpPr>
          <p:cNvPr id="17" name="矩形 16"/>
          <p:cNvSpPr/>
          <p:nvPr/>
        </p:nvSpPr>
        <p:spPr>
          <a:xfrm>
            <a:off x="6444207" y="4105417"/>
            <a:ext cx="1915909" cy="369332"/>
          </a:xfrm>
          <a:prstGeom prst="rect">
            <a:avLst/>
          </a:prstGeom>
        </p:spPr>
        <p:txBody>
          <a:bodyPr wrap="none">
            <a:spAutoFit/>
          </a:bodyPr>
          <a:lstStyle/>
          <a:p>
            <a:r>
              <a:rPr lang="zh-TW" altLang="en-US" dirty="0" smtClean="0">
                <a:latin typeface="標楷體" panose="03000509000000000000" pitchFamily="65" charset="-120"/>
                <a:ea typeface="標楷體" panose="03000509000000000000" pitchFamily="65" charset="-120"/>
              </a:rPr>
              <a:t>聯合報</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蘋果日報</a:t>
            </a:r>
            <a:endParaRPr lang="zh-TW" altLang="en-US" dirty="0">
              <a:latin typeface="標楷體" panose="03000509000000000000" pitchFamily="65" charset="-120"/>
              <a:ea typeface="標楷體" panose="03000509000000000000" pitchFamily="65" charset="-120"/>
            </a:endParaRPr>
          </a:p>
        </p:txBody>
      </p:sp>
      <p:sp>
        <p:nvSpPr>
          <p:cNvPr id="14" name="投影片編號版面配置區 13"/>
          <p:cNvSpPr>
            <a:spLocks noGrp="1"/>
          </p:cNvSpPr>
          <p:nvPr>
            <p:ph type="sldNum" sz="quarter" idx="12"/>
          </p:nvPr>
        </p:nvSpPr>
        <p:spPr/>
        <p:txBody>
          <a:bodyPr/>
          <a:lstStyle/>
          <a:p>
            <a:pPr>
              <a:defRPr/>
            </a:pPr>
            <a:fld id="{1BB83B16-A370-4AD1-B50A-1C59D2030203}" type="slidenum">
              <a:rPr lang="zh-TW" altLang="en-US" smtClean="0"/>
              <a:pPr>
                <a:defRPr/>
              </a:pPr>
              <a:t>52</a:t>
            </a:fld>
            <a:endParaRPr lang="zh-TW" altLang="en-US"/>
          </a:p>
        </p:txBody>
      </p:sp>
    </p:spTree>
    <p:extLst>
      <p:ext uri="{BB962C8B-B14F-4D97-AF65-F5344CB8AC3E}">
        <p14:creationId xmlns:p14="http://schemas.microsoft.com/office/powerpoint/2010/main" val="343295872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559542"/>
            <a:ext cx="7776864" cy="2246769"/>
          </a:xfrm>
          <a:prstGeom prst="rect">
            <a:avLst/>
          </a:prstGeom>
        </p:spPr>
        <p:txBody>
          <a:bodyPr wrap="square">
            <a:spAutoFit/>
          </a:bodyPr>
          <a:lstStyle/>
          <a:p>
            <a:r>
              <a:rPr lang="zh-TW" altLang="en-US" sz="2800" dirty="0" smtClean="0">
                <a:latin typeface="標楷體"/>
                <a:ea typeface="標楷體"/>
              </a:rPr>
              <a:t>小松董事長 坂根正弘</a:t>
            </a:r>
            <a:r>
              <a:rPr lang="en-US" altLang="zh-TW" sz="2800" dirty="0" smtClean="0">
                <a:latin typeface="標楷體"/>
                <a:ea typeface="標楷體"/>
              </a:rPr>
              <a:t>:</a:t>
            </a:r>
          </a:p>
          <a:p>
            <a:endParaRPr lang="en-US" altLang="zh-TW" sz="2800" dirty="0">
              <a:latin typeface="標楷體"/>
              <a:ea typeface="標楷體"/>
            </a:endParaRPr>
          </a:p>
          <a:p>
            <a:r>
              <a:rPr lang="zh-TW" altLang="en-US" sz="2800" dirty="0" smtClean="0">
                <a:latin typeface="標楷體"/>
                <a:ea typeface="標楷體"/>
              </a:rPr>
              <a:t>如果只有遙遙領先對手的產品和服務的話，總有一天同業會追趕上來，但只要連資料運用的領域都能大幅超越同業，對手便沒有辦法趕上，</a:t>
            </a:r>
            <a:r>
              <a:rPr lang="en-US" altLang="zh-TW" sz="2800" dirty="0" smtClean="0">
                <a:latin typeface="標楷體"/>
                <a:ea typeface="標楷體"/>
              </a:rPr>
              <a:t>…</a:t>
            </a:r>
            <a:endParaRPr lang="zh-TW" altLang="en-US" sz="2800" dirty="0">
              <a:latin typeface="標楷體" panose="03000509000000000000" pitchFamily="65" charset="-120"/>
              <a:ea typeface="標楷體" panose="03000509000000000000" pitchFamily="65" charset="-120"/>
            </a:endParaRPr>
          </a:p>
        </p:txBody>
      </p:sp>
      <p:sp>
        <p:nvSpPr>
          <p:cNvPr id="3" name="矩形 2"/>
          <p:cNvSpPr/>
          <p:nvPr/>
        </p:nvSpPr>
        <p:spPr>
          <a:xfrm>
            <a:off x="3721603" y="2813127"/>
            <a:ext cx="3162632" cy="1200329"/>
          </a:xfrm>
          <a:prstGeom prst="rect">
            <a:avLst/>
          </a:prstGeom>
        </p:spPr>
        <p:txBody>
          <a:bodyPr wrap="square">
            <a:spAutoFit/>
          </a:bodyPr>
          <a:lstStyle/>
          <a:p>
            <a:pPr marL="342900" indent="-342900">
              <a:buFont typeface="Arial" panose="020B0604020202020204" pitchFamily="34" charset="0"/>
              <a:buChar char="•"/>
            </a:pPr>
            <a:r>
              <a:rPr lang="zh-TW" altLang="en-US" sz="2400" dirty="0" smtClean="0">
                <a:latin typeface="標楷體"/>
                <a:ea typeface="標楷體"/>
              </a:rPr>
              <a:t>產品</a:t>
            </a:r>
            <a:endParaRPr lang="en-US" altLang="zh-TW" sz="2400" dirty="0" smtClean="0">
              <a:latin typeface="標楷體"/>
              <a:ea typeface="標楷體"/>
            </a:endParaRPr>
          </a:p>
          <a:p>
            <a:pPr marL="342900" indent="-342900">
              <a:buFont typeface="Arial" panose="020B0604020202020204" pitchFamily="34" charset="0"/>
              <a:buChar char="•"/>
            </a:pPr>
            <a:r>
              <a:rPr lang="zh-TW" altLang="en-US" sz="2400" dirty="0" smtClean="0">
                <a:latin typeface="標楷體"/>
                <a:ea typeface="標楷體"/>
              </a:rPr>
              <a:t>服務</a:t>
            </a:r>
            <a:endParaRPr lang="en-US" altLang="zh-TW" sz="2400" dirty="0" smtClean="0">
              <a:latin typeface="標楷體"/>
              <a:ea typeface="標楷體"/>
            </a:endParaRPr>
          </a:p>
          <a:p>
            <a:pPr marL="342900" indent="-342900">
              <a:buFont typeface="Arial" panose="020B0604020202020204" pitchFamily="34" charset="0"/>
              <a:buChar char="•"/>
            </a:pPr>
            <a:r>
              <a:rPr lang="zh-TW" altLang="en-US" sz="2400" dirty="0">
                <a:latin typeface="標楷體"/>
                <a:ea typeface="標楷體"/>
              </a:rPr>
              <a:t>資料</a:t>
            </a:r>
            <a:r>
              <a:rPr lang="zh-TW" altLang="en-US" sz="2400" dirty="0" smtClean="0">
                <a:latin typeface="標楷體"/>
                <a:ea typeface="標楷體"/>
              </a:rPr>
              <a:t>運用</a:t>
            </a:r>
            <a:endParaRPr lang="zh-TW" altLang="en-US" sz="2400" dirty="0"/>
          </a:p>
        </p:txBody>
      </p:sp>
      <p:sp>
        <p:nvSpPr>
          <p:cNvPr id="4" name="矩形 3"/>
          <p:cNvSpPr/>
          <p:nvPr/>
        </p:nvSpPr>
        <p:spPr>
          <a:xfrm>
            <a:off x="1074840" y="3182458"/>
            <a:ext cx="1872208" cy="461665"/>
          </a:xfrm>
          <a:prstGeom prst="rect">
            <a:avLst/>
          </a:prstGeom>
        </p:spPr>
        <p:txBody>
          <a:bodyPr wrap="square">
            <a:spAutoFit/>
          </a:bodyPr>
          <a:lstStyle/>
          <a:p>
            <a:r>
              <a:rPr lang="zh-TW" altLang="en-US" sz="2400" dirty="0" smtClean="0">
                <a:latin typeface="標楷體"/>
                <a:ea typeface="標楷體"/>
              </a:rPr>
              <a:t>核心競爭力</a:t>
            </a:r>
            <a:endParaRPr lang="zh-TW" altLang="en-US" sz="2400" dirty="0">
              <a:latin typeface="標楷體" panose="03000509000000000000" pitchFamily="65" charset="-120"/>
              <a:ea typeface="標楷體" panose="03000509000000000000" pitchFamily="65" charset="-120"/>
            </a:endParaRPr>
          </a:p>
        </p:txBody>
      </p:sp>
      <p:sp>
        <p:nvSpPr>
          <p:cNvPr id="5" name="矩形 4"/>
          <p:cNvSpPr/>
          <p:nvPr/>
        </p:nvSpPr>
        <p:spPr>
          <a:xfrm>
            <a:off x="1536505" y="4524355"/>
            <a:ext cx="646331" cy="461665"/>
          </a:xfrm>
          <a:prstGeom prst="rect">
            <a:avLst/>
          </a:prstGeom>
        </p:spPr>
        <p:txBody>
          <a:bodyPr wrap="none">
            <a:spAutoFit/>
          </a:bodyPr>
          <a:lstStyle/>
          <a:p>
            <a:r>
              <a:rPr lang="en-US" altLang="zh-TW" sz="2400" dirty="0">
                <a:solidFill>
                  <a:prstClr val="black"/>
                </a:solidFill>
                <a:latin typeface="標楷體"/>
                <a:ea typeface="標楷體"/>
              </a:rPr>
              <a:t>GPS</a:t>
            </a:r>
            <a:endParaRPr lang="zh-TW" altLang="en-US" dirty="0"/>
          </a:p>
        </p:txBody>
      </p:sp>
      <p:sp>
        <p:nvSpPr>
          <p:cNvPr id="6" name="矩形 5"/>
          <p:cNvSpPr/>
          <p:nvPr/>
        </p:nvSpPr>
        <p:spPr>
          <a:xfrm>
            <a:off x="1074840" y="5382269"/>
            <a:ext cx="1107996" cy="461665"/>
          </a:xfrm>
          <a:prstGeom prst="rect">
            <a:avLst/>
          </a:prstGeom>
        </p:spPr>
        <p:txBody>
          <a:bodyPr wrap="none">
            <a:spAutoFit/>
          </a:bodyPr>
          <a:lstStyle/>
          <a:p>
            <a:r>
              <a:rPr lang="zh-TW" altLang="en-US" sz="2400" dirty="0">
                <a:solidFill>
                  <a:prstClr val="black"/>
                </a:solidFill>
                <a:latin typeface="標楷體"/>
                <a:ea typeface="標楷體"/>
              </a:rPr>
              <a:t>感測器</a:t>
            </a:r>
            <a:endParaRPr lang="zh-TW" altLang="en-US" dirty="0"/>
          </a:p>
        </p:txBody>
      </p:sp>
      <p:sp>
        <p:nvSpPr>
          <p:cNvPr id="7" name="矩形 6"/>
          <p:cNvSpPr/>
          <p:nvPr/>
        </p:nvSpPr>
        <p:spPr>
          <a:xfrm>
            <a:off x="3011800" y="4920604"/>
            <a:ext cx="1415772" cy="461665"/>
          </a:xfrm>
          <a:prstGeom prst="rect">
            <a:avLst/>
          </a:prstGeom>
        </p:spPr>
        <p:txBody>
          <a:bodyPr wrap="none">
            <a:spAutoFit/>
          </a:bodyPr>
          <a:lstStyle/>
          <a:p>
            <a:r>
              <a:rPr lang="zh-TW" altLang="en-US" sz="2400" dirty="0">
                <a:solidFill>
                  <a:prstClr val="black"/>
                </a:solidFill>
                <a:latin typeface="標楷體"/>
                <a:ea typeface="標楷體"/>
              </a:rPr>
              <a:t>資料分析</a:t>
            </a:r>
            <a:endParaRPr lang="zh-TW" altLang="en-US" dirty="0"/>
          </a:p>
        </p:txBody>
      </p:sp>
      <p:sp>
        <p:nvSpPr>
          <p:cNvPr id="8" name="矩形 7"/>
          <p:cNvSpPr/>
          <p:nvPr/>
        </p:nvSpPr>
        <p:spPr>
          <a:xfrm>
            <a:off x="5479116" y="5722237"/>
            <a:ext cx="2954655" cy="461665"/>
          </a:xfrm>
          <a:prstGeom prst="rect">
            <a:avLst/>
          </a:prstGeom>
        </p:spPr>
        <p:txBody>
          <a:bodyPr wrap="none">
            <a:spAutoFit/>
          </a:bodyPr>
          <a:lstStyle/>
          <a:p>
            <a:r>
              <a:rPr lang="zh-TW" altLang="en-US" sz="2400" dirty="0" smtClean="0">
                <a:solidFill>
                  <a:prstClr val="black"/>
                </a:solidFill>
                <a:latin typeface="標楷體"/>
                <a:ea typeface="標楷體"/>
              </a:rPr>
              <a:t>債權管理</a:t>
            </a:r>
            <a:r>
              <a:rPr lang="en-US" altLang="zh-TW" sz="2400" dirty="0" smtClean="0">
                <a:solidFill>
                  <a:prstClr val="black"/>
                </a:solidFill>
                <a:latin typeface="標楷體"/>
                <a:ea typeface="標楷體"/>
              </a:rPr>
              <a:t>(</a:t>
            </a:r>
            <a:r>
              <a:rPr lang="zh-TW" altLang="en-US" sz="2400" dirty="0" smtClean="0">
                <a:solidFill>
                  <a:prstClr val="black"/>
                </a:solidFill>
                <a:latin typeface="標楷體"/>
                <a:ea typeface="標楷體"/>
              </a:rPr>
              <a:t>遠端上鎖</a:t>
            </a:r>
            <a:r>
              <a:rPr lang="en-US" altLang="zh-TW" sz="2400" dirty="0" smtClean="0">
                <a:solidFill>
                  <a:prstClr val="black"/>
                </a:solidFill>
                <a:latin typeface="標楷體"/>
                <a:ea typeface="標楷體"/>
              </a:rPr>
              <a:t>)</a:t>
            </a:r>
            <a:endParaRPr lang="zh-TW" altLang="en-US" dirty="0"/>
          </a:p>
        </p:txBody>
      </p:sp>
      <p:sp>
        <p:nvSpPr>
          <p:cNvPr id="10" name="矩形 9"/>
          <p:cNvSpPr/>
          <p:nvPr/>
        </p:nvSpPr>
        <p:spPr>
          <a:xfrm>
            <a:off x="5468463" y="6324128"/>
            <a:ext cx="2954655" cy="461665"/>
          </a:xfrm>
          <a:prstGeom prst="rect">
            <a:avLst/>
          </a:prstGeom>
        </p:spPr>
        <p:txBody>
          <a:bodyPr wrap="none">
            <a:spAutoFit/>
          </a:bodyPr>
          <a:lstStyle/>
          <a:p>
            <a:r>
              <a:rPr lang="zh-TW" altLang="en-US" sz="2400" dirty="0" smtClean="0">
                <a:latin typeface="標楷體" panose="03000509000000000000" pitchFamily="65" charset="-120"/>
                <a:ea typeface="標楷體" panose="03000509000000000000" pitchFamily="65" charset="-120"/>
              </a:rPr>
              <a:t>需求預測</a:t>
            </a:r>
            <a:r>
              <a:rPr lang="en-US" altLang="zh-TW" sz="2400" dirty="0" smtClean="0">
                <a:latin typeface="標楷體" panose="03000509000000000000" pitchFamily="65" charset="-120"/>
                <a:ea typeface="標楷體" panose="03000509000000000000" pitchFamily="65" charset="-120"/>
              </a:rPr>
              <a:t>(</a:t>
            </a:r>
            <a:r>
              <a:rPr lang="zh-TW" altLang="en-US" sz="2400" dirty="0" smtClean="0">
                <a:latin typeface="標楷體" panose="03000509000000000000" pitchFamily="65" charset="-120"/>
                <a:ea typeface="標楷體" panose="03000509000000000000" pitchFamily="65" charset="-120"/>
              </a:rPr>
              <a:t>庫存控制</a:t>
            </a:r>
            <a:r>
              <a:rPr lang="en-US" altLang="zh-TW" sz="2400" dirty="0" smtClean="0">
                <a:latin typeface="標楷體" panose="03000509000000000000" pitchFamily="65" charset="-120"/>
                <a:ea typeface="標楷體" panose="03000509000000000000" pitchFamily="65" charset="-120"/>
              </a:rPr>
              <a:t>)</a:t>
            </a:r>
            <a:endParaRPr lang="zh-TW" altLang="en-US" sz="2400" dirty="0">
              <a:latin typeface="標楷體" panose="03000509000000000000" pitchFamily="65" charset="-120"/>
              <a:ea typeface="標楷體" panose="03000509000000000000" pitchFamily="65" charset="-120"/>
            </a:endParaRPr>
          </a:p>
        </p:txBody>
      </p:sp>
      <p:sp>
        <p:nvSpPr>
          <p:cNvPr id="11" name="矩形 10"/>
          <p:cNvSpPr/>
          <p:nvPr/>
        </p:nvSpPr>
        <p:spPr>
          <a:xfrm>
            <a:off x="5479116" y="4689771"/>
            <a:ext cx="1415772" cy="461665"/>
          </a:xfrm>
          <a:prstGeom prst="rect">
            <a:avLst/>
          </a:prstGeom>
        </p:spPr>
        <p:txBody>
          <a:bodyPr wrap="none">
            <a:spAutoFit/>
          </a:bodyPr>
          <a:lstStyle/>
          <a:p>
            <a:r>
              <a:rPr lang="zh-TW" altLang="en-US" sz="2400" dirty="0" smtClean="0">
                <a:latin typeface="標楷體" panose="03000509000000000000" pitchFamily="65" charset="-120"/>
                <a:ea typeface="標楷體" panose="03000509000000000000" pitchFamily="65" charset="-120"/>
              </a:rPr>
              <a:t>維修計劃</a:t>
            </a:r>
            <a:endParaRPr lang="zh-TW" altLang="en-US" sz="2400" dirty="0">
              <a:latin typeface="標楷體" panose="03000509000000000000" pitchFamily="65" charset="-120"/>
              <a:ea typeface="標楷體" panose="03000509000000000000" pitchFamily="65" charset="-120"/>
            </a:endParaRPr>
          </a:p>
        </p:txBody>
      </p:sp>
      <p:sp>
        <p:nvSpPr>
          <p:cNvPr id="12" name="矩形 11"/>
          <p:cNvSpPr/>
          <p:nvPr/>
        </p:nvSpPr>
        <p:spPr>
          <a:xfrm>
            <a:off x="5468463" y="4204498"/>
            <a:ext cx="1415772" cy="461665"/>
          </a:xfrm>
          <a:prstGeom prst="rect">
            <a:avLst/>
          </a:prstGeom>
        </p:spPr>
        <p:txBody>
          <a:bodyPr wrap="none">
            <a:spAutoFit/>
          </a:bodyPr>
          <a:lstStyle/>
          <a:p>
            <a:r>
              <a:rPr lang="zh-TW" altLang="en-US" sz="2400" dirty="0" smtClean="0">
                <a:latin typeface="標楷體" panose="03000509000000000000" pitchFamily="65" charset="-120"/>
                <a:ea typeface="標楷體" panose="03000509000000000000" pitchFamily="65" charset="-120"/>
              </a:rPr>
              <a:t>車輛調度</a:t>
            </a:r>
            <a:endParaRPr lang="zh-TW" altLang="en-US" sz="2400" dirty="0">
              <a:latin typeface="標楷體" panose="03000509000000000000" pitchFamily="65" charset="-120"/>
              <a:ea typeface="標楷體" panose="03000509000000000000" pitchFamily="65" charset="-120"/>
            </a:endParaRPr>
          </a:p>
        </p:txBody>
      </p:sp>
      <p:sp>
        <p:nvSpPr>
          <p:cNvPr id="13" name="矩形 12"/>
          <p:cNvSpPr/>
          <p:nvPr/>
        </p:nvSpPr>
        <p:spPr>
          <a:xfrm>
            <a:off x="5468463" y="5184721"/>
            <a:ext cx="1415772" cy="461665"/>
          </a:xfrm>
          <a:prstGeom prst="rect">
            <a:avLst/>
          </a:prstGeom>
        </p:spPr>
        <p:txBody>
          <a:bodyPr wrap="none">
            <a:spAutoFit/>
          </a:bodyPr>
          <a:lstStyle/>
          <a:p>
            <a:r>
              <a:rPr lang="zh-TW" altLang="en-US" sz="2400" dirty="0" smtClean="0">
                <a:latin typeface="標楷體" panose="03000509000000000000" pitchFamily="65" charset="-120"/>
                <a:ea typeface="標楷體" panose="03000509000000000000" pitchFamily="65" charset="-120"/>
              </a:rPr>
              <a:t>客戶提醒</a:t>
            </a:r>
            <a:endParaRPr lang="zh-TW" altLang="en-US" sz="2400" dirty="0">
              <a:latin typeface="標楷體" panose="03000509000000000000" pitchFamily="65" charset="-120"/>
              <a:ea typeface="標楷體" panose="03000509000000000000" pitchFamily="65" charset="-120"/>
            </a:endParaRPr>
          </a:p>
        </p:txBody>
      </p:sp>
      <p:cxnSp>
        <p:nvCxnSpPr>
          <p:cNvPr id="19" name="肘形接點 18"/>
          <p:cNvCxnSpPr>
            <a:stCxn id="7" idx="3"/>
            <a:endCxn id="12" idx="1"/>
          </p:cNvCxnSpPr>
          <p:nvPr/>
        </p:nvCxnSpPr>
        <p:spPr>
          <a:xfrm flipV="1">
            <a:off x="4427572" y="4435331"/>
            <a:ext cx="1040891" cy="716106"/>
          </a:xfrm>
          <a:prstGeom prst="bentConnector3">
            <a:avLst/>
          </a:prstGeom>
          <a:ln w="28575">
            <a:solidFill>
              <a:schemeClr val="tx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肘形接點 20"/>
          <p:cNvCxnSpPr>
            <a:stCxn id="7" idx="3"/>
            <a:endCxn id="10" idx="1"/>
          </p:cNvCxnSpPr>
          <p:nvPr/>
        </p:nvCxnSpPr>
        <p:spPr>
          <a:xfrm>
            <a:off x="4427572" y="5151437"/>
            <a:ext cx="1040891" cy="1403524"/>
          </a:xfrm>
          <a:prstGeom prst="bentConnector3">
            <a:avLst/>
          </a:prstGeom>
          <a:ln w="28575">
            <a:solidFill>
              <a:schemeClr val="tx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flipV="1">
            <a:off x="4948017" y="4920603"/>
            <a:ext cx="520446" cy="1"/>
          </a:xfrm>
          <a:prstGeom prst="straightConnector1">
            <a:avLst/>
          </a:prstGeom>
          <a:ln w="28575">
            <a:solidFill>
              <a:schemeClr val="tx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endCxn id="13" idx="1"/>
          </p:cNvCxnSpPr>
          <p:nvPr/>
        </p:nvCxnSpPr>
        <p:spPr>
          <a:xfrm>
            <a:off x="4948017" y="5415553"/>
            <a:ext cx="520446" cy="1"/>
          </a:xfrm>
          <a:prstGeom prst="straightConnector1">
            <a:avLst/>
          </a:prstGeom>
          <a:ln w="28575">
            <a:solidFill>
              <a:schemeClr val="tx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a:endCxn id="8" idx="1"/>
          </p:cNvCxnSpPr>
          <p:nvPr/>
        </p:nvCxnSpPr>
        <p:spPr>
          <a:xfrm>
            <a:off x="4948017" y="5953069"/>
            <a:ext cx="531099" cy="1"/>
          </a:xfrm>
          <a:prstGeom prst="straightConnector1">
            <a:avLst/>
          </a:prstGeom>
          <a:ln w="28575">
            <a:solidFill>
              <a:schemeClr val="tx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肘形接點 30"/>
          <p:cNvCxnSpPr>
            <a:stCxn id="5" idx="3"/>
            <a:endCxn id="7" idx="1"/>
          </p:cNvCxnSpPr>
          <p:nvPr/>
        </p:nvCxnSpPr>
        <p:spPr>
          <a:xfrm>
            <a:off x="2182836" y="4755188"/>
            <a:ext cx="828964" cy="396249"/>
          </a:xfrm>
          <a:prstGeom prst="bentConnector3">
            <a:avLst/>
          </a:prstGeom>
          <a:ln w="28575">
            <a:solidFill>
              <a:schemeClr val="tx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肘形接點 32"/>
          <p:cNvCxnSpPr>
            <a:stCxn id="6" idx="3"/>
            <a:endCxn id="7" idx="1"/>
          </p:cNvCxnSpPr>
          <p:nvPr/>
        </p:nvCxnSpPr>
        <p:spPr>
          <a:xfrm flipV="1">
            <a:off x="2182836" y="5151437"/>
            <a:ext cx="828964" cy="461665"/>
          </a:xfrm>
          <a:prstGeom prst="bentConnector3">
            <a:avLst/>
          </a:prstGeom>
          <a:ln w="28575">
            <a:solidFill>
              <a:schemeClr val="tx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肘形接點 35"/>
          <p:cNvCxnSpPr>
            <a:stCxn id="4" idx="3"/>
          </p:cNvCxnSpPr>
          <p:nvPr/>
        </p:nvCxnSpPr>
        <p:spPr>
          <a:xfrm flipV="1">
            <a:off x="2947048" y="2996952"/>
            <a:ext cx="774555" cy="416339"/>
          </a:xfrm>
          <a:prstGeom prst="bentConnector3">
            <a:avLst/>
          </a:prstGeom>
          <a:ln w="28575">
            <a:solidFill>
              <a:srgbClr val="00206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a:endCxn id="3" idx="1"/>
          </p:cNvCxnSpPr>
          <p:nvPr/>
        </p:nvCxnSpPr>
        <p:spPr>
          <a:xfrm>
            <a:off x="3334325" y="3413290"/>
            <a:ext cx="387278" cy="2"/>
          </a:xfrm>
          <a:prstGeom prst="straightConnector1">
            <a:avLst/>
          </a:prstGeom>
          <a:ln w="28575">
            <a:solidFill>
              <a:srgbClr val="00206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直線接點 41"/>
          <p:cNvCxnSpPr/>
          <p:nvPr/>
        </p:nvCxnSpPr>
        <p:spPr>
          <a:xfrm>
            <a:off x="3334325" y="3413292"/>
            <a:ext cx="0" cy="375748"/>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a:off x="3334325" y="3789040"/>
            <a:ext cx="387278" cy="0"/>
          </a:xfrm>
          <a:prstGeom prst="straightConnector1">
            <a:avLst/>
          </a:prstGeom>
          <a:ln w="28575">
            <a:solidFill>
              <a:srgbClr val="00206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1689798" y="76200"/>
            <a:ext cx="6912768" cy="584775"/>
          </a:xfrm>
          <a:prstGeom prst="rect">
            <a:avLst/>
          </a:prstGeom>
        </p:spPr>
        <p:txBody>
          <a:bodyPr wrap="square">
            <a:spAutoFit/>
          </a:bodyPr>
          <a:lstStyle/>
          <a:p>
            <a:r>
              <a:rPr lang="zh-TW" altLang="en-US" sz="4800" baseline="30000" dirty="0" smtClean="0">
                <a:latin typeface="標楷體" panose="03000509000000000000" pitchFamily="65" charset="-120"/>
                <a:ea typeface="標楷體" panose="03000509000000000000" pitchFamily="65" charset="-120"/>
              </a:rPr>
              <a:t>大數據的獲利模式  </a:t>
            </a:r>
            <a:r>
              <a:rPr lang="en-US" altLang="zh-TW" sz="3200" baseline="30000" dirty="0" smtClean="0">
                <a:latin typeface="標楷體" panose="03000509000000000000" pitchFamily="65" charset="-120"/>
                <a:ea typeface="標楷體" panose="03000509000000000000" pitchFamily="65" charset="-120"/>
              </a:rPr>
              <a:t>- </a:t>
            </a:r>
            <a:r>
              <a:rPr lang="en-US" altLang="zh-TW" sz="3200" baseline="30000" dirty="0" err="1" smtClean="0">
                <a:latin typeface="標楷體" panose="03000509000000000000" pitchFamily="65" charset="-120"/>
                <a:ea typeface="標楷體" panose="03000509000000000000" pitchFamily="65" charset="-120"/>
              </a:rPr>
              <a:t>Shirota</a:t>
            </a:r>
            <a:r>
              <a:rPr lang="en-US" altLang="zh-TW" sz="3200" baseline="30000" dirty="0" smtClean="0">
                <a:latin typeface="標楷體" panose="03000509000000000000" pitchFamily="65" charset="-120"/>
                <a:ea typeface="標楷體" panose="03000509000000000000" pitchFamily="65" charset="-120"/>
              </a:rPr>
              <a:t> (2014)</a:t>
            </a:r>
            <a:endParaRPr lang="zh-TW" altLang="en-US" sz="3200" baseline="30000" dirty="0">
              <a:latin typeface="標楷體" panose="03000509000000000000" pitchFamily="65" charset="-120"/>
              <a:ea typeface="標楷體" panose="03000509000000000000" pitchFamily="65" charset="-120"/>
            </a:endParaRPr>
          </a:p>
        </p:txBody>
      </p:sp>
      <p:sp>
        <p:nvSpPr>
          <p:cNvPr id="47" name="矩形 46"/>
          <p:cNvSpPr/>
          <p:nvPr/>
        </p:nvSpPr>
        <p:spPr>
          <a:xfrm>
            <a:off x="1689798" y="81855"/>
            <a:ext cx="6912768" cy="584775"/>
          </a:xfrm>
          <a:prstGeom prst="rect">
            <a:avLst/>
          </a:prstGeom>
        </p:spPr>
        <p:txBody>
          <a:bodyPr wrap="square">
            <a:spAutoFit/>
          </a:bodyPr>
          <a:lstStyle/>
          <a:p>
            <a:r>
              <a:rPr lang="zh-TW" altLang="en-US" sz="4800" baseline="30000" dirty="0" smtClean="0">
                <a:latin typeface="標楷體" panose="03000509000000000000" pitchFamily="65" charset="-120"/>
                <a:ea typeface="標楷體" panose="03000509000000000000" pitchFamily="65" charset="-120"/>
              </a:rPr>
              <a:t>大數據的獲利模式  </a:t>
            </a:r>
            <a:r>
              <a:rPr lang="en-US" altLang="zh-TW" sz="3200" baseline="30000" dirty="0" smtClean="0">
                <a:latin typeface="標楷體" panose="03000509000000000000" pitchFamily="65" charset="-120"/>
                <a:ea typeface="標楷體" panose="03000509000000000000" pitchFamily="65" charset="-120"/>
              </a:rPr>
              <a:t>- </a:t>
            </a:r>
            <a:r>
              <a:rPr lang="en-US" altLang="zh-TW" sz="3200" baseline="30000" dirty="0" err="1" smtClean="0">
                <a:latin typeface="標楷體" panose="03000509000000000000" pitchFamily="65" charset="-120"/>
                <a:ea typeface="標楷體" panose="03000509000000000000" pitchFamily="65" charset="-120"/>
              </a:rPr>
              <a:t>Shirota</a:t>
            </a:r>
            <a:r>
              <a:rPr lang="en-US" altLang="zh-TW" sz="3200" baseline="30000" dirty="0" smtClean="0">
                <a:latin typeface="標楷體" panose="03000509000000000000" pitchFamily="65" charset="-120"/>
                <a:ea typeface="標楷體" panose="03000509000000000000" pitchFamily="65" charset="-120"/>
              </a:rPr>
              <a:t> (2014)</a:t>
            </a:r>
            <a:endParaRPr lang="zh-TW" altLang="en-US" sz="3200" baseline="30000" dirty="0">
              <a:latin typeface="標楷體" panose="03000509000000000000" pitchFamily="65" charset="-120"/>
              <a:ea typeface="標楷體" panose="03000509000000000000" pitchFamily="65" charset="-120"/>
            </a:endParaRPr>
          </a:p>
        </p:txBody>
      </p:sp>
      <p:sp>
        <p:nvSpPr>
          <p:cNvPr id="27" name="投影片編號版面配置區 26"/>
          <p:cNvSpPr>
            <a:spLocks noGrp="1"/>
          </p:cNvSpPr>
          <p:nvPr>
            <p:ph type="sldNum" sz="quarter" idx="12"/>
          </p:nvPr>
        </p:nvSpPr>
        <p:spPr/>
        <p:txBody>
          <a:bodyPr/>
          <a:lstStyle/>
          <a:p>
            <a:pPr>
              <a:defRPr/>
            </a:pPr>
            <a:fld id="{094BFF2C-23B1-42FF-999D-EEB7DBD39F41}" type="slidenum">
              <a:rPr lang="zh-TW" altLang="en-US" smtClean="0"/>
              <a:pPr>
                <a:defRPr/>
              </a:pPr>
              <a:t>53</a:t>
            </a:fld>
            <a:endParaRPr lang="zh-TW" altLang="en-US"/>
          </a:p>
        </p:txBody>
      </p:sp>
    </p:spTree>
    <p:extLst>
      <p:ext uri="{BB962C8B-B14F-4D97-AF65-F5344CB8AC3E}">
        <p14:creationId xmlns:p14="http://schemas.microsoft.com/office/powerpoint/2010/main" val="42732859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07230" y="2132856"/>
            <a:ext cx="8064896" cy="4524315"/>
          </a:xfrm>
          <a:prstGeom prst="rect">
            <a:avLst/>
          </a:prstGeom>
        </p:spPr>
        <p:txBody>
          <a:bodyPr wrap="square">
            <a:spAutoFit/>
          </a:bodyPr>
          <a:lstStyle/>
          <a:p>
            <a:pPr marL="342900" indent="-342900">
              <a:buFont typeface="Arial" panose="020B0604020202020204" pitchFamily="34" charset="0"/>
              <a:buChar char="•"/>
            </a:pPr>
            <a:r>
              <a:rPr lang="zh-TW" altLang="en-US" sz="3200" dirty="0">
                <a:latin typeface="標楷體" panose="03000509000000000000" pitchFamily="65" charset="-120"/>
                <a:ea typeface="標楷體" panose="03000509000000000000" pitchFamily="65" charset="-120"/>
              </a:rPr>
              <a:t>日本</a:t>
            </a:r>
            <a:r>
              <a:rPr lang="zh-TW" altLang="en-US" sz="3200" dirty="0" smtClean="0">
                <a:latin typeface="標楷體" panose="03000509000000000000" pitchFamily="65" charset="-120"/>
                <a:ea typeface="標楷體" panose="03000509000000000000" pitchFamily="65" charset="-120"/>
              </a:rPr>
              <a:t>麥當勞</a:t>
            </a:r>
            <a:r>
              <a:rPr lang="en-US" altLang="zh-TW" sz="3200" dirty="0" smtClean="0">
                <a:latin typeface="標楷體" panose="03000509000000000000" pitchFamily="65" charset="-120"/>
                <a:ea typeface="標楷體" panose="03000509000000000000" pitchFamily="65" charset="-120"/>
              </a:rPr>
              <a:t>:</a:t>
            </a:r>
            <a:r>
              <a:rPr lang="zh-TW" altLang="en-US" sz="3200" dirty="0" smtClean="0">
                <a:latin typeface="標楷體" panose="03000509000000000000" pitchFamily="65" charset="-120"/>
                <a:ea typeface="標楷體" panose="03000509000000000000" pitchFamily="65" charset="-120"/>
              </a:rPr>
              <a:t> 一對一行銷 </a:t>
            </a:r>
            <a:r>
              <a:rPr lang="en-US" altLang="zh-TW" sz="3200" dirty="0" smtClean="0">
                <a:latin typeface="標楷體" panose="03000509000000000000" pitchFamily="65" charset="-120"/>
                <a:ea typeface="標楷體" panose="03000509000000000000" pitchFamily="65" charset="-120"/>
              </a:rPr>
              <a:t>(One-to-One Marketing)</a:t>
            </a:r>
          </a:p>
          <a:p>
            <a:pPr marL="342900" indent="-342900">
              <a:buFont typeface="Arial" panose="020B0604020202020204" pitchFamily="34" charset="0"/>
              <a:buChar char="•"/>
            </a:pPr>
            <a:endParaRPr lang="en-US" altLang="zh-TW" sz="3200" dirty="0">
              <a:latin typeface="標楷體" panose="03000509000000000000" pitchFamily="65" charset="-120"/>
              <a:ea typeface="標楷體" panose="03000509000000000000" pitchFamily="65" charset="-120"/>
            </a:endParaRPr>
          </a:p>
          <a:p>
            <a:pPr marL="342900" indent="-342900">
              <a:buFont typeface="Arial" panose="020B0604020202020204" pitchFamily="34" charset="0"/>
              <a:buChar char="•"/>
            </a:pPr>
            <a:r>
              <a:rPr lang="zh-TW" altLang="en-US" sz="3200" dirty="0">
                <a:latin typeface="標楷體" panose="03000509000000000000" pitchFamily="65" charset="-120"/>
                <a:ea typeface="標楷體" panose="03000509000000000000" pitchFamily="65" charset="-120"/>
              </a:rPr>
              <a:t>美國 </a:t>
            </a:r>
            <a:r>
              <a:rPr lang="en-US" altLang="zh-TW" sz="3200" dirty="0">
                <a:latin typeface="標楷體" panose="03000509000000000000" pitchFamily="65" charset="-120"/>
                <a:ea typeface="標楷體" panose="03000509000000000000" pitchFamily="65" charset="-120"/>
              </a:rPr>
              <a:t>US</a:t>
            </a:r>
            <a:r>
              <a:rPr lang="zh-TW" altLang="en-US" sz="3200" dirty="0">
                <a:latin typeface="標楷體" panose="03000509000000000000" pitchFamily="65" charset="-120"/>
                <a:ea typeface="標楷體" panose="03000509000000000000" pitchFamily="65" charset="-120"/>
              </a:rPr>
              <a:t> </a:t>
            </a:r>
            <a:r>
              <a:rPr lang="en-US" altLang="zh-TW" sz="3200" dirty="0">
                <a:latin typeface="標楷體" panose="03000509000000000000" pitchFamily="65" charset="-120"/>
                <a:ea typeface="標楷體" panose="03000509000000000000" pitchFamily="65" charset="-120"/>
              </a:rPr>
              <a:t>Xpress: </a:t>
            </a:r>
            <a:r>
              <a:rPr lang="zh-TW" altLang="en-US" sz="3200" dirty="0">
                <a:latin typeface="標楷體" panose="03000509000000000000" pitchFamily="65" charset="-120"/>
                <a:ea typeface="標楷體" panose="03000509000000000000" pitchFamily="65" charset="-120"/>
              </a:rPr>
              <a:t>油資成本優化 </a:t>
            </a:r>
            <a:r>
              <a:rPr lang="en-US" altLang="zh-TW" sz="3200" dirty="0">
                <a:latin typeface="標楷體" panose="03000509000000000000" pitchFamily="65" charset="-120"/>
                <a:ea typeface="標楷體" panose="03000509000000000000" pitchFamily="65" charset="-120"/>
              </a:rPr>
              <a:t>– </a:t>
            </a:r>
            <a:r>
              <a:rPr lang="zh-TW" altLang="en-US" sz="3200" dirty="0">
                <a:latin typeface="標楷體" panose="03000509000000000000" pitchFamily="65" charset="-120"/>
                <a:ea typeface="標楷體" panose="03000509000000000000" pitchFamily="65" charset="-120"/>
              </a:rPr>
              <a:t>車裝感測</a:t>
            </a:r>
            <a:r>
              <a:rPr lang="zh-TW" altLang="en-US" sz="3200" dirty="0" smtClean="0">
                <a:latin typeface="標楷體" panose="03000509000000000000" pitchFamily="65" charset="-120"/>
                <a:ea typeface="標楷體" panose="03000509000000000000" pitchFamily="65" charset="-120"/>
              </a:rPr>
              <a:t>器</a:t>
            </a:r>
            <a:endParaRPr lang="en-US" altLang="zh-TW" sz="3200" dirty="0" smtClean="0">
              <a:latin typeface="標楷體" panose="03000509000000000000" pitchFamily="65" charset="-120"/>
              <a:ea typeface="標楷體" panose="03000509000000000000" pitchFamily="65" charset="-120"/>
            </a:endParaRPr>
          </a:p>
          <a:p>
            <a:endParaRPr lang="zh-TW" altLang="en-US" sz="3200" dirty="0">
              <a:latin typeface="標楷體" panose="03000509000000000000" pitchFamily="65" charset="-120"/>
              <a:ea typeface="標楷體" panose="03000509000000000000" pitchFamily="65" charset="-120"/>
            </a:endParaRPr>
          </a:p>
          <a:p>
            <a:pPr marL="342900" indent="-342900">
              <a:buFont typeface="Arial" panose="020B0604020202020204" pitchFamily="34" charset="0"/>
              <a:buChar char="•"/>
            </a:pPr>
            <a:r>
              <a:rPr lang="zh-TW" altLang="en-US" sz="3200" dirty="0" smtClean="0">
                <a:latin typeface="標楷體" panose="03000509000000000000" pitchFamily="65" charset="-120"/>
                <a:ea typeface="標楷體" panose="03000509000000000000" pitchFamily="65" charset="-120"/>
              </a:rPr>
              <a:t>英國 </a:t>
            </a:r>
            <a:r>
              <a:rPr lang="en-US" altLang="zh-TW" sz="3200" dirty="0" smtClean="0">
                <a:latin typeface="標楷體" panose="03000509000000000000" pitchFamily="65" charset="-120"/>
                <a:ea typeface="標楷體" panose="03000509000000000000" pitchFamily="65" charset="-120"/>
              </a:rPr>
              <a:t>Centrica: </a:t>
            </a:r>
            <a:r>
              <a:rPr lang="zh-TW" altLang="en-US" sz="3200" dirty="0" smtClean="0">
                <a:latin typeface="標楷體" panose="03000509000000000000" pitchFamily="65" charset="-120"/>
                <a:ea typeface="標楷體" panose="03000509000000000000" pitchFamily="65" charset="-120"/>
              </a:rPr>
              <a:t>智慧電表 </a:t>
            </a:r>
            <a:r>
              <a:rPr lang="en-US" altLang="zh-TW" sz="3200" dirty="0" smtClean="0">
                <a:latin typeface="標楷體" panose="03000509000000000000" pitchFamily="65" charset="-120"/>
                <a:ea typeface="標楷體" panose="03000509000000000000" pitchFamily="65" charset="-120"/>
              </a:rPr>
              <a:t>- 30</a:t>
            </a:r>
            <a:r>
              <a:rPr lang="zh-TW" altLang="en-US" sz="3200" dirty="0" smtClean="0">
                <a:latin typeface="標楷體" panose="03000509000000000000" pitchFamily="65" charset="-120"/>
                <a:ea typeface="標楷體" panose="03000509000000000000" pitchFamily="65" charset="-120"/>
              </a:rPr>
              <a:t>分鐘抄表一次</a:t>
            </a:r>
            <a:endParaRPr lang="en-US" altLang="zh-TW" sz="3200" dirty="0">
              <a:latin typeface="標楷體" panose="03000509000000000000" pitchFamily="65" charset="-120"/>
              <a:ea typeface="標楷體" panose="03000509000000000000" pitchFamily="65" charset="-120"/>
            </a:endParaRPr>
          </a:p>
          <a:p>
            <a:endParaRPr lang="en-US" altLang="zh-TW" sz="3200" dirty="0" smtClean="0">
              <a:latin typeface="標楷體" panose="03000509000000000000" pitchFamily="65" charset="-120"/>
              <a:ea typeface="標楷體" panose="03000509000000000000" pitchFamily="65" charset="-120"/>
            </a:endParaRPr>
          </a:p>
        </p:txBody>
      </p:sp>
      <p:sp>
        <p:nvSpPr>
          <p:cNvPr id="3" name="矩形 2"/>
          <p:cNvSpPr/>
          <p:nvPr/>
        </p:nvSpPr>
        <p:spPr>
          <a:xfrm>
            <a:off x="3203848" y="845911"/>
            <a:ext cx="2646878" cy="830997"/>
          </a:xfrm>
          <a:prstGeom prst="rect">
            <a:avLst/>
          </a:prstGeom>
        </p:spPr>
        <p:txBody>
          <a:bodyPr wrap="none">
            <a:spAutoFit/>
          </a:bodyPr>
          <a:lstStyle/>
          <a:p>
            <a:r>
              <a:rPr lang="zh-TW" altLang="en-US" sz="4800" dirty="0">
                <a:latin typeface="標楷體"/>
                <a:ea typeface="標楷體"/>
              </a:rPr>
              <a:t>其他案例</a:t>
            </a:r>
            <a:endParaRPr lang="zh-TW" altLang="en-US" sz="4800" dirty="0"/>
          </a:p>
        </p:txBody>
      </p:sp>
      <p:sp>
        <p:nvSpPr>
          <p:cNvPr id="4" name="矩形 3"/>
          <p:cNvSpPr/>
          <p:nvPr/>
        </p:nvSpPr>
        <p:spPr>
          <a:xfrm>
            <a:off x="1331640" y="172643"/>
            <a:ext cx="6912768" cy="584775"/>
          </a:xfrm>
          <a:prstGeom prst="rect">
            <a:avLst/>
          </a:prstGeom>
        </p:spPr>
        <p:txBody>
          <a:bodyPr wrap="square">
            <a:spAutoFit/>
          </a:bodyPr>
          <a:lstStyle/>
          <a:p>
            <a:r>
              <a:rPr lang="zh-TW" altLang="en-US" sz="4800" baseline="30000" dirty="0" smtClean="0">
                <a:latin typeface="標楷體" panose="03000509000000000000" pitchFamily="65" charset="-120"/>
                <a:ea typeface="標楷體" panose="03000509000000000000" pitchFamily="65" charset="-120"/>
              </a:rPr>
              <a:t>大數據的獲利模式  </a:t>
            </a:r>
            <a:r>
              <a:rPr lang="en-US" altLang="zh-TW" sz="3200" baseline="30000" dirty="0" smtClean="0">
                <a:latin typeface="標楷體" panose="03000509000000000000" pitchFamily="65" charset="-120"/>
                <a:ea typeface="標楷體" panose="03000509000000000000" pitchFamily="65" charset="-120"/>
              </a:rPr>
              <a:t>- </a:t>
            </a:r>
            <a:r>
              <a:rPr lang="en-US" altLang="zh-TW" sz="3200" baseline="30000" dirty="0" err="1" smtClean="0">
                <a:latin typeface="標楷體" panose="03000509000000000000" pitchFamily="65" charset="-120"/>
                <a:ea typeface="標楷體" panose="03000509000000000000" pitchFamily="65" charset="-120"/>
              </a:rPr>
              <a:t>Shirota</a:t>
            </a:r>
            <a:r>
              <a:rPr lang="en-US" altLang="zh-TW" sz="3200" baseline="30000" dirty="0" smtClean="0">
                <a:latin typeface="標楷體" panose="03000509000000000000" pitchFamily="65" charset="-120"/>
                <a:ea typeface="標楷體" panose="03000509000000000000" pitchFamily="65" charset="-120"/>
              </a:rPr>
              <a:t> (2014)</a:t>
            </a:r>
            <a:endParaRPr lang="zh-TW" altLang="en-US" sz="3200" baseline="30000" dirty="0">
              <a:latin typeface="標楷體" panose="03000509000000000000" pitchFamily="65" charset="-120"/>
              <a:ea typeface="標楷體" panose="03000509000000000000" pitchFamily="65" charset="-120"/>
            </a:endParaRPr>
          </a:p>
        </p:txBody>
      </p:sp>
      <p:sp>
        <p:nvSpPr>
          <p:cNvPr id="5" name="投影片編號版面配置區 4"/>
          <p:cNvSpPr>
            <a:spLocks noGrp="1"/>
          </p:cNvSpPr>
          <p:nvPr>
            <p:ph type="sldNum" sz="quarter" idx="12"/>
          </p:nvPr>
        </p:nvSpPr>
        <p:spPr/>
        <p:txBody>
          <a:bodyPr/>
          <a:lstStyle/>
          <a:p>
            <a:pPr>
              <a:defRPr/>
            </a:pPr>
            <a:fld id="{094BFF2C-23B1-42FF-999D-EEB7DBD39F41}" type="slidenum">
              <a:rPr lang="zh-TW" altLang="en-US" smtClean="0"/>
              <a:pPr>
                <a:defRPr/>
              </a:pPr>
              <a:t>54</a:t>
            </a:fld>
            <a:endParaRPr lang="zh-TW" altLang="en-US"/>
          </a:p>
        </p:txBody>
      </p:sp>
    </p:spTree>
    <p:extLst>
      <p:ext uri="{BB962C8B-B14F-4D97-AF65-F5344CB8AC3E}">
        <p14:creationId xmlns:p14="http://schemas.microsoft.com/office/powerpoint/2010/main" val="95771238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5731" y="188641"/>
            <a:ext cx="8568953" cy="6228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395536" y="6456768"/>
            <a:ext cx="7200800" cy="1200329"/>
          </a:xfrm>
          <a:prstGeom prst="rect">
            <a:avLst/>
          </a:prstGeom>
        </p:spPr>
        <p:txBody>
          <a:bodyPr wrap="square">
            <a:spAutoFit/>
          </a:bodyPr>
          <a:lstStyle/>
          <a:p>
            <a:r>
              <a:rPr lang="en-US" altLang="zh-TW" dirty="0">
                <a:hlinkClick r:id="rId4"/>
              </a:rPr>
              <a:t>http://</a:t>
            </a:r>
            <a:r>
              <a:rPr lang="en-US" altLang="zh-TW" dirty="0" smtClean="0">
                <a:hlinkClick r:id="rId4"/>
              </a:rPr>
              <a:t>www.cra.org/ccc/files/docs/init/bigdatawhitepaper.pdf</a:t>
            </a:r>
            <a:endParaRPr lang="en-US" altLang="zh-TW" dirty="0" smtClean="0"/>
          </a:p>
          <a:p>
            <a:endParaRPr lang="en-US" altLang="zh-TW" dirty="0" smtClean="0"/>
          </a:p>
          <a:p>
            <a:endParaRPr lang="en-US" altLang="zh-TW" dirty="0"/>
          </a:p>
          <a:p>
            <a:endParaRPr lang="zh-TW" altLang="en-US" dirty="0"/>
          </a:p>
        </p:txBody>
      </p:sp>
      <p:sp>
        <p:nvSpPr>
          <p:cNvPr id="7" name="矩形 6"/>
          <p:cNvSpPr/>
          <p:nvPr/>
        </p:nvSpPr>
        <p:spPr>
          <a:xfrm>
            <a:off x="2213267" y="5661248"/>
            <a:ext cx="4968552" cy="584775"/>
          </a:xfrm>
          <a:prstGeom prst="rect">
            <a:avLst/>
          </a:prstGeom>
          <a:solidFill>
            <a:schemeClr val="tx1"/>
          </a:solidFill>
        </p:spPr>
        <p:txBody>
          <a:bodyPr wrap="square">
            <a:spAutoFit/>
          </a:bodyPr>
          <a:lstStyle/>
          <a:p>
            <a:pPr algn="ctr"/>
            <a:r>
              <a:rPr lang="en-US" altLang="zh-TW" sz="3200" dirty="0" smtClean="0">
                <a:solidFill>
                  <a:schemeClr val="bg1"/>
                </a:solidFill>
                <a:latin typeface="標楷體" panose="03000509000000000000" pitchFamily="65" charset="-120"/>
                <a:ea typeface="標楷體" panose="03000509000000000000" pitchFamily="65" charset="-120"/>
              </a:rPr>
              <a:t>Big Data Pipeline</a:t>
            </a:r>
          </a:p>
        </p:txBody>
      </p:sp>
      <p:sp>
        <p:nvSpPr>
          <p:cNvPr id="3" name="矩形 2"/>
          <p:cNvSpPr/>
          <p:nvPr/>
        </p:nvSpPr>
        <p:spPr>
          <a:xfrm>
            <a:off x="3970421" y="196712"/>
            <a:ext cx="1454244" cy="369332"/>
          </a:xfrm>
          <a:prstGeom prst="rect">
            <a:avLst/>
          </a:prstGeom>
        </p:spPr>
        <p:txBody>
          <a:bodyPr wrap="none">
            <a:spAutoFit/>
          </a:bodyPr>
          <a:lstStyle/>
          <a:p>
            <a:r>
              <a:rPr lang="en-US" altLang="zh-TW" b="1" i="1" dirty="0">
                <a:solidFill>
                  <a:srgbClr val="C00000"/>
                </a:solidFill>
                <a:latin typeface="標楷體" panose="03000509000000000000" pitchFamily="65" charset="-120"/>
                <a:ea typeface="標楷體" panose="03000509000000000000" pitchFamily="65" charset="-120"/>
              </a:rPr>
              <a:t>Major Steps</a:t>
            </a:r>
            <a:endParaRPr lang="zh-TW" altLang="en-US" b="1" dirty="0">
              <a:solidFill>
                <a:srgbClr val="C00000"/>
              </a:solidFill>
            </a:endParaRPr>
          </a:p>
        </p:txBody>
      </p:sp>
      <p:sp>
        <p:nvSpPr>
          <p:cNvPr id="4" name="矩形 3"/>
          <p:cNvSpPr/>
          <p:nvPr/>
        </p:nvSpPr>
        <p:spPr>
          <a:xfrm>
            <a:off x="4085837" y="5013176"/>
            <a:ext cx="1223412" cy="369332"/>
          </a:xfrm>
          <a:prstGeom prst="rect">
            <a:avLst/>
          </a:prstGeom>
        </p:spPr>
        <p:txBody>
          <a:bodyPr wrap="none">
            <a:spAutoFit/>
          </a:bodyPr>
          <a:lstStyle/>
          <a:p>
            <a:pPr algn="ctr"/>
            <a:r>
              <a:rPr lang="en-US" altLang="zh-TW" b="1" i="1" dirty="0">
                <a:solidFill>
                  <a:srgbClr val="C00000"/>
                </a:solidFill>
                <a:latin typeface="標楷體" panose="03000509000000000000" pitchFamily="65" charset="-120"/>
                <a:ea typeface="標楷體" panose="03000509000000000000" pitchFamily="65" charset="-120"/>
              </a:rPr>
              <a:t>Challenge</a:t>
            </a:r>
            <a:endParaRPr lang="zh-TW" altLang="en-US" b="1" i="1" dirty="0">
              <a:solidFill>
                <a:srgbClr val="C00000"/>
              </a:solidFill>
              <a:latin typeface="標楷體" panose="03000509000000000000" pitchFamily="65" charset="-120"/>
              <a:ea typeface="標楷體" panose="03000509000000000000" pitchFamily="65" charset="-120"/>
            </a:endParaRPr>
          </a:p>
        </p:txBody>
      </p:sp>
      <p:sp>
        <p:nvSpPr>
          <p:cNvPr id="8" name="投影片編號版面配置區 7"/>
          <p:cNvSpPr>
            <a:spLocks noGrp="1"/>
          </p:cNvSpPr>
          <p:nvPr>
            <p:ph type="sldNum" sz="quarter" idx="12"/>
          </p:nvPr>
        </p:nvSpPr>
        <p:spPr/>
        <p:txBody>
          <a:bodyPr/>
          <a:lstStyle/>
          <a:p>
            <a:pPr>
              <a:defRPr/>
            </a:pPr>
            <a:fld id="{094BFF2C-23B1-42FF-999D-EEB7DBD39F41}" type="slidenum">
              <a:rPr lang="zh-TW" altLang="en-US" smtClean="0"/>
              <a:pPr>
                <a:defRPr/>
              </a:pPr>
              <a:t>55</a:t>
            </a:fld>
            <a:endParaRPr lang="zh-TW" altLang="en-US"/>
          </a:p>
        </p:txBody>
      </p:sp>
    </p:spTree>
    <p:extLst>
      <p:ext uri="{BB962C8B-B14F-4D97-AF65-F5344CB8AC3E}">
        <p14:creationId xmlns:p14="http://schemas.microsoft.com/office/powerpoint/2010/main" val="82901671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ctrTitle"/>
          </p:nvPr>
        </p:nvSpPr>
        <p:spPr>
          <a:xfrm>
            <a:off x="1043608" y="0"/>
            <a:ext cx="7406640" cy="936104"/>
          </a:xfrm>
        </p:spPr>
        <p:txBody>
          <a:bodyPr/>
          <a:lstStyle/>
          <a:p>
            <a:r>
              <a:rPr lang="zh-TW" altLang="zh-TW" b="1" dirty="0" smtClean="0">
                <a:solidFill>
                  <a:srgbClr val="C00000"/>
                </a:solidFill>
              </a:rPr>
              <a:t>大數據是什麼？</a:t>
            </a:r>
          </a:p>
        </p:txBody>
      </p:sp>
      <p:sp>
        <p:nvSpPr>
          <p:cNvPr id="2" name="副標題 1"/>
          <p:cNvSpPr>
            <a:spLocks noGrp="1"/>
          </p:cNvSpPr>
          <p:nvPr>
            <p:ph type="subTitle" idx="1"/>
          </p:nvPr>
        </p:nvSpPr>
        <p:spPr>
          <a:xfrm>
            <a:off x="899592" y="1052736"/>
            <a:ext cx="8244408" cy="5112568"/>
          </a:xfrm>
        </p:spPr>
        <p:txBody>
          <a:bodyPr>
            <a:noAutofit/>
          </a:bodyPr>
          <a:lstStyle/>
          <a:p>
            <a:pPr marL="484632" indent="-457200" algn="l">
              <a:buFont typeface="+mj-lt"/>
              <a:buAutoNum type="arabicPeriod"/>
            </a:pPr>
            <a:r>
              <a:rPr lang="zh-TW" altLang="zh-TW" sz="2400" b="1" dirty="0" smtClean="0"/>
              <a:t>大數據（</a:t>
            </a:r>
            <a:r>
              <a:rPr lang="en-US" altLang="zh-TW" sz="2400" b="1" dirty="0" smtClean="0"/>
              <a:t>Big Data</a:t>
            </a:r>
            <a:r>
              <a:rPr lang="zh-TW" altLang="zh-TW" sz="2400" b="1" dirty="0" smtClean="0"/>
              <a:t>）又被稱為巨量資料</a:t>
            </a:r>
            <a:endParaRPr lang="en-US" altLang="zh-TW" sz="2400" b="1" dirty="0" smtClean="0"/>
          </a:p>
          <a:p>
            <a:pPr marL="484632" indent="-457200" algn="l">
              <a:buFont typeface="+mj-lt"/>
              <a:buAutoNum type="arabicPeriod"/>
            </a:pPr>
            <a:r>
              <a:rPr lang="zh-TW" altLang="zh-TW" sz="2400" b="1" dirty="0" smtClean="0"/>
              <a:t>概念</a:t>
            </a:r>
            <a:r>
              <a:rPr lang="zh-TW" altLang="en-US" sz="2400" b="1" dirty="0" smtClean="0"/>
              <a:t>為</a:t>
            </a:r>
            <a:r>
              <a:rPr lang="zh-TW" altLang="zh-TW" sz="2400" b="1" dirty="0" smtClean="0"/>
              <a:t>資料分析、商業智慧（</a:t>
            </a:r>
            <a:r>
              <a:rPr lang="en-US" altLang="zh-TW" sz="2400" b="1" dirty="0" smtClean="0"/>
              <a:t>Business Intelligence</a:t>
            </a:r>
            <a:r>
              <a:rPr lang="zh-TW" altLang="zh-TW" sz="2400" b="1" dirty="0" smtClean="0"/>
              <a:t>）和統計應用之大成。</a:t>
            </a:r>
            <a:endParaRPr lang="en-US" altLang="zh-TW" sz="2400" b="1" dirty="0" smtClean="0"/>
          </a:p>
          <a:p>
            <a:pPr marL="484632" indent="-457200" algn="l">
              <a:buFont typeface="+mj-lt"/>
              <a:buAutoNum type="arabicPeriod"/>
            </a:pPr>
            <a:r>
              <a:rPr lang="zh-TW" altLang="zh-TW" sz="2400" b="1" dirty="0" smtClean="0"/>
              <a:t>大數據不只是資料處理工具，更是一種企業思維和商業模式</a:t>
            </a:r>
            <a:endParaRPr lang="en-US" altLang="zh-TW" sz="2400" b="1" dirty="0" smtClean="0"/>
          </a:p>
          <a:p>
            <a:pPr marL="484632" indent="-457200" algn="l">
              <a:buFont typeface="+mj-lt"/>
              <a:buAutoNum type="arabicPeriod"/>
            </a:pPr>
            <a:r>
              <a:rPr lang="zh-TW" altLang="zh-TW" sz="2400" b="1" dirty="0" smtClean="0"/>
              <a:t>資料量急速成長、儲存設備成本下降、軟體技術進化和雲端環境成熟讓資料分析從過去的洞悉歷史進化到預測未來，甚至是破舊立新，開創從所未見的商業模式。</a:t>
            </a:r>
          </a:p>
          <a:p>
            <a:pPr marL="484632" indent="-457200" algn="l">
              <a:buFont typeface="+mj-lt"/>
              <a:buAutoNum type="arabicPeriod"/>
            </a:pPr>
            <a:r>
              <a:rPr lang="zh-TW" altLang="zh-TW" sz="2400" b="1" dirty="0" smtClean="0"/>
              <a:t>大數據的定義是</a:t>
            </a:r>
            <a:r>
              <a:rPr lang="en-US" altLang="zh-TW" sz="2400" b="1" dirty="0" smtClean="0"/>
              <a:t>Volume</a:t>
            </a:r>
            <a:r>
              <a:rPr lang="zh-TW" altLang="zh-TW" sz="2400" b="1" dirty="0" smtClean="0"/>
              <a:t>（容量）、</a:t>
            </a:r>
            <a:r>
              <a:rPr lang="en-US" altLang="zh-TW" sz="2400" b="1" dirty="0" smtClean="0"/>
              <a:t>Velocity</a:t>
            </a:r>
            <a:r>
              <a:rPr lang="zh-TW" altLang="zh-TW" sz="2400" b="1" dirty="0" smtClean="0"/>
              <a:t>（速度）和</a:t>
            </a:r>
            <a:r>
              <a:rPr lang="en-US" altLang="zh-TW" sz="2400" b="1" dirty="0" smtClean="0"/>
              <a:t>Variety</a:t>
            </a:r>
            <a:r>
              <a:rPr lang="zh-TW" altLang="zh-TW" sz="2400" b="1" dirty="0" smtClean="0"/>
              <a:t>（多樣性），但也有人另外加上</a:t>
            </a:r>
            <a:r>
              <a:rPr lang="en-US" altLang="zh-TW" sz="2400" b="1" dirty="0" smtClean="0"/>
              <a:t>Veracity</a:t>
            </a:r>
            <a:r>
              <a:rPr lang="zh-TW" altLang="zh-TW" sz="2400" b="1" dirty="0" smtClean="0"/>
              <a:t>（真實性）和</a:t>
            </a:r>
            <a:r>
              <a:rPr lang="en-US" altLang="zh-TW" sz="2400" b="1" dirty="0" smtClean="0"/>
              <a:t>Value</a:t>
            </a:r>
            <a:r>
              <a:rPr lang="zh-TW" altLang="zh-TW" sz="2400" b="1" dirty="0" smtClean="0"/>
              <a:t>（價值）</a:t>
            </a:r>
            <a:endParaRPr lang="en-US" altLang="zh-TW" sz="2400" b="1" dirty="0" smtClean="0"/>
          </a:p>
          <a:p>
            <a:pPr marL="484632" indent="-457200" algn="l">
              <a:buFont typeface="+mj-lt"/>
              <a:buAutoNum type="arabicPeriod"/>
            </a:pPr>
            <a:r>
              <a:rPr lang="zh-TW" altLang="zh-TW" sz="2400" b="1" dirty="0" smtClean="0"/>
              <a:t>大數據的資料特質</a:t>
            </a:r>
            <a:r>
              <a:rPr lang="en-US" altLang="zh-TW" sz="2400" b="1" dirty="0" smtClean="0"/>
              <a:t>:</a:t>
            </a:r>
            <a:r>
              <a:rPr lang="zh-TW" altLang="zh-TW" sz="2400" b="1" dirty="0" smtClean="0"/>
              <a:t>資料來源多元、種類繁多，大多是非結構化資料，更新速度非常快，導致資料量大增。而要用大數據創造價值，不得不注意數據的真實性</a:t>
            </a:r>
            <a:r>
              <a:rPr lang="zh-TW" altLang="zh-TW" sz="2400" dirty="0" smtClean="0"/>
              <a:t>。</a:t>
            </a:r>
            <a:endParaRPr lang="zh-TW" altLang="en-US" sz="2400" dirty="0"/>
          </a:p>
        </p:txBody>
      </p:sp>
      <p:sp>
        <p:nvSpPr>
          <p:cNvPr id="4" name="投影片編號版面配置區 3"/>
          <p:cNvSpPr>
            <a:spLocks noGrp="1"/>
          </p:cNvSpPr>
          <p:nvPr>
            <p:ph type="sldNum" sz="quarter" idx="12"/>
          </p:nvPr>
        </p:nvSpPr>
        <p:spPr/>
        <p:txBody>
          <a:bodyPr/>
          <a:lstStyle/>
          <a:p>
            <a:pPr>
              <a:defRPr/>
            </a:pPr>
            <a:fld id="{1BB83B16-A370-4AD1-B50A-1C59D2030203}" type="slidenum">
              <a:rPr lang="zh-TW" altLang="en-US" smtClean="0"/>
              <a:pPr>
                <a:defRPr/>
              </a:pPr>
              <a:t>56</a:t>
            </a:fld>
            <a:endParaRPr lang="zh-TW"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descr="Volume、Velocity、Variety + Veracity = Value"/>
          <p:cNvPicPr/>
          <p:nvPr/>
        </p:nvPicPr>
        <p:blipFill>
          <a:blip r:embed="rId2" cstate="print"/>
          <a:srcRect/>
          <a:stretch>
            <a:fillRect/>
          </a:stretch>
        </p:blipFill>
        <p:spPr bwMode="auto">
          <a:xfrm>
            <a:off x="1691680" y="0"/>
            <a:ext cx="5616624" cy="1584176"/>
          </a:xfrm>
          <a:prstGeom prst="rect">
            <a:avLst/>
          </a:prstGeom>
          <a:noFill/>
          <a:ln w="9525">
            <a:noFill/>
            <a:miter lim="800000"/>
            <a:headEnd/>
            <a:tailEnd/>
          </a:ln>
        </p:spPr>
      </p:pic>
      <p:pic>
        <p:nvPicPr>
          <p:cNvPr id="3" name="圖片 2" descr="大數據和商業分析之異同"/>
          <p:cNvPicPr/>
          <p:nvPr/>
        </p:nvPicPr>
        <p:blipFill>
          <a:blip r:embed="rId3" cstate="print"/>
          <a:srcRect/>
          <a:stretch>
            <a:fillRect/>
          </a:stretch>
        </p:blipFill>
        <p:spPr bwMode="auto">
          <a:xfrm>
            <a:off x="1475656" y="1556792"/>
            <a:ext cx="5904656" cy="5301208"/>
          </a:xfrm>
          <a:prstGeom prst="rect">
            <a:avLst/>
          </a:prstGeom>
          <a:noFill/>
          <a:ln w="9525">
            <a:noFill/>
            <a:miter lim="800000"/>
            <a:headEnd/>
            <a:tailEnd/>
          </a:ln>
        </p:spPr>
      </p:pic>
      <p:sp>
        <p:nvSpPr>
          <p:cNvPr id="4" name="投影片編號版面配置區 3"/>
          <p:cNvSpPr>
            <a:spLocks noGrp="1"/>
          </p:cNvSpPr>
          <p:nvPr>
            <p:ph type="sldNum" sz="quarter" idx="12"/>
          </p:nvPr>
        </p:nvSpPr>
        <p:spPr/>
        <p:txBody>
          <a:bodyPr/>
          <a:lstStyle/>
          <a:p>
            <a:pPr>
              <a:defRPr/>
            </a:pPr>
            <a:fld id="{094BFF2C-23B1-42FF-999D-EEB7DBD39F41}" type="slidenum">
              <a:rPr lang="zh-TW" altLang="en-US" smtClean="0"/>
              <a:pPr>
                <a:defRPr/>
              </a:pPr>
              <a:t>57</a:t>
            </a:fld>
            <a:endParaRPr lang="zh-TW" alt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ctrTitle"/>
          </p:nvPr>
        </p:nvSpPr>
        <p:spPr>
          <a:xfrm>
            <a:off x="1259632" y="0"/>
            <a:ext cx="7406640" cy="851496"/>
          </a:xfrm>
        </p:spPr>
        <p:txBody>
          <a:bodyPr/>
          <a:lstStyle/>
          <a:p>
            <a:r>
              <a:rPr lang="zh-TW" altLang="zh-TW" b="1" dirty="0" smtClean="0">
                <a:solidFill>
                  <a:srgbClr val="C00000"/>
                </a:solidFill>
              </a:rPr>
              <a:t>為什麼需要大數據？</a:t>
            </a:r>
            <a:endParaRPr lang="zh-TW" altLang="en-US" dirty="0">
              <a:solidFill>
                <a:srgbClr val="C00000"/>
              </a:solidFill>
            </a:endParaRPr>
          </a:p>
        </p:txBody>
      </p:sp>
      <p:sp>
        <p:nvSpPr>
          <p:cNvPr id="2" name="副標題 1"/>
          <p:cNvSpPr>
            <a:spLocks noGrp="1"/>
          </p:cNvSpPr>
          <p:nvPr>
            <p:ph type="subTitle" idx="1"/>
          </p:nvPr>
        </p:nvSpPr>
        <p:spPr>
          <a:xfrm>
            <a:off x="323528" y="980728"/>
            <a:ext cx="8712968" cy="5184576"/>
          </a:xfrm>
        </p:spPr>
        <p:txBody>
          <a:bodyPr>
            <a:noAutofit/>
          </a:bodyPr>
          <a:lstStyle/>
          <a:p>
            <a:pPr marL="484632" indent="-457200">
              <a:buFont typeface="+mj-lt"/>
              <a:buAutoNum type="arabicPeriod"/>
            </a:pPr>
            <a:r>
              <a:rPr lang="zh-TW" altLang="zh-TW" sz="2200" b="1" dirty="0" smtClean="0"/>
              <a:t>當從</a:t>
            </a:r>
            <a:r>
              <a:rPr lang="zh-TW" altLang="zh-TW" sz="2200" b="1" dirty="0" smtClean="0">
                <a:solidFill>
                  <a:srgbClr val="FF0000"/>
                </a:solidFill>
              </a:rPr>
              <a:t>人</a:t>
            </a:r>
            <a:r>
              <a:rPr lang="zh-TW" altLang="zh-TW" sz="2200" b="1" dirty="0" smtClean="0"/>
              <a:t>到</a:t>
            </a:r>
            <a:r>
              <a:rPr lang="zh-TW" altLang="zh-TW" sz="2200" b="1" dirty="0" smtClean="0">
                <a:solidFill>
                  <a:srgbClr val="FF0000"/>
                </a:solidFill>
              </a:rPr>
              <a:t>機器</a:t>
            </a:r>
            <a:r>
              <a:rPr lang="zh-TW" altLang="zh-TW" sz="2200" b="1" dirty="0" smtClean="0"/>
              <a:t>都已經被數據解構，數據不僅僅是歐巴馬口中的石油或是黃金，它更是血液，貫穿每個人一生中每個生命階段。</a:t>
            </a:r>
          </a:p>
          <a:p>
            <a:pPr marL="484632" indent="-457200">
              <a:buFont typeface="+mj-lt"/>
              <a:buAutoNum type="arabicPeriod"/>
            </a:pPr>
            <a:r>
              <a:rPr lang="en-US" altLang="zh-TW" sz="2200" b="1" dirty="0" err="1" smtClean="0">
                <a:solidFill>
                  <a:schemeClr val="tx1">
                    <a:lumMod val="95000"/>
                    <a:lumOff val="5000"/>
                  </a:schemeClr>
                </a:solidFill>
                <a:hlinkClick r:id="rId2" tooltip="Ovia Fertility"/>
              </a:rPr>
              <a:t>Ovia</a:t>
            </a:r>
            <a:r>
              <a:rPr lang="en-US" altLang="zh-TW" sz="2200" b="1" dirty="0" smtClean="0">
                <a:solidFill>
                  <a:schemeClr val="tx1">
                    <a:lumMod val="95000"/>
                    <a:lumOff val="5000"/>
                  </a:schemeClr>
                </a:solidFill>
                <a:hlinkClick r:id="rId2" tooltip="Ovia Fertility"/>
              </a:rPr>
              <a:t> </a:t>
            </a:r>
            <a:r>
              <a:rPr lang="en-US" altLang="zh-TW" sz="2200" b="1" dirty="0" err="1" smtClean="0">
                <a:solidFill>
                  <a:schemeClr val="tx1">
                    <a:lumMod val="95000"/>
                    <a:lumOff val="5000"/>
                  </a:schemeClr>
                </a:solidFill>
                <a:hlinkClick r:id="rId2" tooltip="Ovia Fertility"/>
              </a:rPr>
              <a:t>Fertility</a:t>
            </a:r>
            <a:r>
              <a:rPr lang="en-US" altLang="zh-TW" sz="2200" b="1" dirty="0" err="1" smtClean="0">
                <a:solidFill>
                  <a:schemeClr val="tx1">
                    <a:lumMod val="95000"/>
                    <a:lumOff val="5000"/>
                  </a:schemeClr>
                </a:solidFill>
              </a:rPr>
              <a:t>App</a:t>
            </a:r>
            <a:r>
              <a:rPr lang="en-US" altLang="zh-TW" sz="2200" b="1" dirty="0" smtClean="0"/>
              <a:t>:</a:t>
            </a:r>
            <a:r>
              <a:rPr lang="zh-TW" altLang="zh-TW" sz="2200" b="1" dirty="0" smtClean="0"/>
              <a:t>藉由分析</a:t>
            </a:r>
            <a:r>
              <a:rPr lang="en-US" altLang="zh-TW" sz="2200" b="1" dirty="0" smtClean="0"/>
              <a:t>30</a:t>
            </a:r>
            <a:r>
              <a:rPr lang="zh-TW" altLang="zh-TW" sz="2200" b="1" dirty="0" smtClean="0"/>
              <a:t>萬名會員的數據，開發演算法，精準計算排卵期，提高懷孕的機率，這個</a:t>
            </a:r>
            <a:r>
              <a:rPr lang="en-US" altLang="zh-TW" sz="2200" b="1" dirty="0" smtClean="0"/>
              <a:t>App</a:t>
            </a:r>
            <a:r>
              <a:rPr lang="zh-TW" altLang="zh-TW" sz="2200" b="1" dirty="0" smtClean="0"/>
              <a:t>已幫助</a:t>
            </a:r>
            <a:r>
              <a:rPr lang="en-US" altLang="zh-TW" sz="2200" b="1" dirty="0" smtClean="0"/>
              <a:t>5</a:t>
            </a:r>
            <a:r>
              <a:rPr lang="zh-TW" altLang="zh-TW" sz="2200" b="1" dirty="0" smtClean="0"/>
              <a:t>萬名會員成功懷孕。</a:t>
            </a:r>
            <a:endParaRPr lang="en-US" altLang="zh-TW" sz="2200" b="1" dirty="0" smtClean="0"/>
          </a:p>
          <a:p>
            <a:pPr marL="484632" indent="-457200">
              <a:buFont typeface="+mj-lt"/>
              <a:buAutoNum type="arabicPeriod"/>
            </a:pPr>
            <a:r>
              <a:rPr lang="en-US" altLang="zh-TW" sz="2200" b="1" dirty="0" smtClean="0">
                <a:solidFill>
                  <a:schemeClr val="tx1">
                    <a:lumMod val="95000"/>
                    <a:lumOff val="5000"/>
                  </a:schemeClr>
                </a:solidFill>
                <a:hlinkClick r:id="rId3" tooltip="WorkDay"/>
              </a:rPr>
              <a:t>Workday</a:t>
            </a:r>
            <a:r>
              <a:rPr lang="en-US" altLang="zh-TW" sz="2200" b="1" dirty="0" smtClean="0">
                <a:solidFill>
                  <a:schemeClr val="tx1">
                    <a:lumMod val="95000"/>
                    <a:lumOff val="5000"/>
                  </a:schemeClr>
                </a:solidFill>
              </a:rPr>
              <a:t>:</a:t>
            </a:r>
            <a:r>
              <a:rPr lang="zh-TW" altLang="zh-TW" sz="2200" b="1" dirty="0" smtClean="0"/>
              <a:t>推出一套軟體，預測員工的薪水漲幅和可能跳槽時間，幫助企業決定每名員工的加薪幅度、時間點和轉職時機。理財也逃不過大數據的掌控</a:t>
            </a:r>
            <a:endParaRPr lang="en-US" altLang="zh-TW" sz="2200" b="1" dirty="0" smtClean="0"/>
          </a:p>
          <a:p>
            <a:pPr marL="484632" indent="-457200">
              <a:buFont typeface="+mj-lt"/>
              <a:buAutoNum type="arabicPeriod"/>
            </a:pPr>
            <a:r>
              <a:rPr lang="zh-TW" altLang="zh-TW" sz="2200" b="1" dirty="0" smtClean="0"/>
              <a:t>騰訊就於年初推出第一家用大數據決定借貸與否的銀行</a:t>
            </a:r>
            <a:endParaRPr lang="en-US" altLang="zh-TW" sz="2200" b="1" dirty="0" smtClean="0"/>
          </a:p>
          <a:p>
            <a:pPr marL="484632" indent="-457200">
              <a:buFont typeface="+mj-lt"/>
              <a:buAutoNum type="arabicPeriod"/>
            </a:pPr>
            <a:r>
              <a:rPr lang="en-US" altLang="zh-TW" sz="2200" b="1" dirty="0" err="1" smtClean="0">
                <a:hlinkClick r:id="rId4" tooltip="微眾銀行"/>
              </a:rPr>
              <a:t>微眾銀行</a:t>
            </a:r>
            <a:r>
              <a:rPr lang="zh-TW" altLang="zh-TW" sz="2200" b="1" dirty="0" smtClean="0"/>
              <a:t>結合辨識人臉和公安部門資料，決定借貸者的信用等級。</a:t>
            </a:r>
          </a:p>
          <a:p>
            <a:pPr marL="484632" indent="-457200">
              <a:buFont typeface="+mj-lt"/>
              <a:buAutoNum type="arabicPeriod"/>
            </a:pPr>
            <a:r>
              <a:rPr lang="zh-TW" altLang="zh-TW" sz="2200" b="1" dirty="0" smtClean="0"/>
              <a:t>從懷孕生子、工作到理財，大數據將全面影響每個人與每家企業。</a:t>
            </a:r>
            <a:endParaRPr lang="en-US" altLang="zh-TW" sz="2200" b="1" dirty="0" smtClean="0"/>
          </a:p>
          <a:p>
            <a:pPr marL="484632" indent="-457200">
              <a:buFont typeface="+mj-lt"/>
              <a:buAutoNum type="arabicPeriod"/>
            </a:pPr>
            <a:r>
              <a:rPr lang="zh-TW" altLang="zh-TW" sz="2200" b="1" dirty="0" smtClean="0"/>
              <a:t>對</a:t>
            </a:r>
            <a:r>
              <a:rPr lang="zh-TW" altLang="zh-TW" sz="2200" b="1" dirty="0" smtClean="0">
                <a:solidFill>
                  <a:srgbClr val="C00000"/>
                </a:solidFill>
              </a:rPr>
              <a:t>企業</a:t>
            </a:r>
            <a:r>
              <a:rPr lang="zh-TW" altLang="zh-TW" sz="2200" b="1" dirty="0" smtClean="0"/>
              <a:t>而言，大數據可望提升服務品質、增加管理效率、幫助決策和創造商業模式；</a:t>
            </a:r>
            <a:endParaRPr lang="en-US" altLang="zh-TW" sz="2200" b="1" dirty="0" smtClean="0"/>
          </a:p>
          <a:p>
            <a:pPr marL="484632" indent="-457200">
              <a:buFont typeface="+mj-lt"/>
              <a:buAutoNum type="arabicPeriod"/>
            </a:pPr>
            <a:r>
              <a:rPr lang="zh-TW" altLang="zh-TW" sz="2200" b="1" dirty="0" smtClean="0"/>
              <a:t>對</a:t>
            </a:r>
            <a:r>
              <a:rPr lang="zh-TW" altLang="zh-TW" sz="2200" b="1" dirty="0" smtClean="0">
                <a:solidFill>
                  <a:srgbClr val="C00000"/>
                </a:solidFill>
              </a:rPr>
              <a:t>一般民眾</a:t>
            </a:r>
            <a:r>
              <a:rPr lang="zh-TW" altLang="zh-TW" sz="2200" b="1" dirty="0" smtClean="0"/>
              <a:t>而言，大數據是另一個自我，它可能比本人更了解本人，為你預先解決每個未知，當一切都開始數據化，你能夠不需要數據嗎？</a:t>
            </a:r>
          </a:p>
          <a:p>
            <a:endParaRPr lang="zh-TW" altLang="en-US" sz="2200" dirty="0"/>
          </a:p>
        </p:txBody>
      </p:sp>
      <p:sp>
        <p:nvSpPr>
          <p:cNvPr id="4" name="投影片編號版面配置區 3"/>
          <p:cNvSpPr>
            <a:spLocks noGrp="1"/>
          </p:cNvSpPr>
          <p:nvPr>
            <p:ph type="sldNum" sz="quarter" idx="12"/>
          </p:nvPr>
        </p:nvSpPr>
        <p:spPr/>
        <p:txBody>
          <a:bodyPr/>
          <a:lstStyle/>
          <a:p>
            <a:pPr>
              <a:defRPr/>
            </a:pPr>
            <a:fld id="{1BB83B16-A370-4AD1-B50A-1C59D2030203}" type="slidenum">
              <a:rPr lang="zh-TW" altLang="en-US" smtClean="0"/>
              <a:pPr>
                <a:defRPr/>
              </a:pPr>
              <a:t>58</a:t>
            </a:fld>
            <a:endParaRPr lang="zh-TW" alt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432560" y="359898"/>
            <a:ext cx="7406640" cy="620830"/>
          </a:xfrm>
        </p:spPr>
        <p:txBody>
          <a:bodyPr>
            <a:normAutofit fontScale="90000"/>
          </a:bodyPr>
          <a:lstStyle/>
          <a:p>
            <a:r>
              <a:rPr lang="zh-TW" altLang="zh-TW" b="1" dirty="0" smtClean="0">
                <a:solidFill>
                  <a:srgbClr val="C00000"/>
                </a:solidFill>
              </a:rPr>
              <a:t>為什麼需要大數據？</a:t>
            </a:r>
            <a:endParaRPr lang="zh-TW" altLang="en-US" dirty="0"/>
          </a:p>
        </p:txBody>
      </p:sp>
      <p:sp>
        <p:nvSpPr>
          <p:cNvPr id="3" name="副標題 2"/>
          <p:cNvSpPr>
            <a:spLocks noGrp="1"/>
          </p:cNvSpPr>
          <p:nvPr>
            <p:ph type="subTitle" idx="1"/>
          </p:nvPr>
        </p:nvSpPr>
        <p:spPr>
          <a:xfrm>
            <a:off x="1475656" y="5013176"/>
            <a:ext cx="7406640" cy="1608584"/>
          </a:xfrm>
        </p:spPr>
        <p:txBody>
          <a:bodyPr>
            <a:normAutofit fontScale="25000" lnSpcReduction="20000"/>
          </a:bodyPr>
          <a:lstStyle/>
          <a:p>
            <a:r>
              <a:rPr lang="zh-TW" altLang="en-US" dirty="0" smtClean="0"/>
              <a:t/>
            </a:r>
            <a:br>
              <a:rPr lang="zh-TW" altLang="en-US" dirty="0" smtClean="0"/>
            </a:br>
            <a:endParaRPr lang="zh-TW" altLang="en-US" dirty="0" smtClean="0"/>
          </a:p>
          <a:p>
            <a:r>
              <a:rPr lang="zh-TW" altLang="en-US" sz="7400" b="1" dirty="0" smtClean="0"/>
              <a:t>圖說：「科技</a:t>
            </a:r>
            <a:r>
              <a:rPr lang="en-US" altLang="zh-TW" sz="7400" b="1" dirty="0" smtClean="0"/>
              <a:t>‧</a:t>
            </a:r>
            <a:r>
              <a:rPr lang="zh-TW" altLang="en-US" sz="7400" b="1" dirty="0" smtClean="0"/>
              <a:t>普惠</a:t>
            </a:r>
            <a:r>
              <a:rPr lang="en-US" altLang="zh-TW" sz="7400" b="1" dirty="0" smtClean="0"/>
              <a:t>‧</a:t>
            </a:r>
            <a:r>
              <a:rPr lang="zh-TW" altLang="en-US" sz="7400" b="1" dirty="0" smtClean="0"/>
              <a:t>連接」、「我們是銀行？我們是互聯網公司？我們是互聯網銀行！」，微眾銀行的官網除了這兩行文字之外，只有一枚</a:t>
            </a:r>
            <a:r>
              <a:rPr lang="en-US" altLang="zh-TW" sz="7400" b="1" dirty="0" smtClean="0"/>
              <a:t>QR Code</a:t>
            </a:r>
            <a:r>
              <a:rPr lang="zh-TW" altLang="en-US" sz="7400" b="1" dirty="0" smtClean="0"/>
              <a:t>。使用者必須先以手機掃描，才能看到其他資訊。圖片截自微眾銀行官網。</a:t>
            </a:r>
          </a:p>
          <a:p>
            <a:endParaRPr lang="zh-TW" altLang="en-US" dirty="0"/>
          </a:p>
        </p:txBody>
      </p:sp>
      <p:pic>
        <p:nvPicPr>
          <p:cNvPr id="1026" name="Picture 2" descr="enter image description here"/>
          <p:cNvPicPr>
            <a:picLocks noChangeAspect="1" noChangeArrowheads="1"/>
          </p:cNvPicPr>
          <p:nvPr/>
        </p:nvPicPr>
        <p:blipFill>
          <a:blip r:embed="rId2" cstate="print"/>
          <a:srcRect/>
          <a:stretch>
            <a:fillRect/>
          </a:stretch>
        </p:blipFill>
        <p:spPr bwMode="auto">
          <a:xfrm>
            <a:off x="1115616" y="908720"/>
            <a:ext cx="7632848" cy="3672408"/>
          </a:xfrm>
          <a:prstGeom prst="rect">
            <a:avLst/>
          </a:prstGeom>
          <a:noFill/>
        </p:spPr>
      </p:pic>
      <p:sp>
        <p:nvSpPr>
          <p:cNvPr id="5" name="投影片編號版面配置區 4"/>
          <p:cNvSpPr>
            <a:spLocks noGrp="1"/>
          </p:cNvSpPr>
          <p:nvPr>
            <p:ph type="sldNum" sz="quarter" idx="12"/>
          </p:nvPr>
        </p:nvSpPr>
        <p:spPr/>
        <p:txBody>
          <a:bodyPr/>
          <a:lstStyle/>
          <a:p>
            <a:pPr>
              <a:defRPr/>
            </a:pPr>
            <a:fld id="{1BB83B16-A370-4AD1-B50A-1C59D2030203}" type="slidenum">
              <a:rPr lang="zh-TW" altLang="en-US" smtClean="0"/>
              <a:pPr>
                <a:defRPr/>
              </a:pPr>
              <a:t>59</a:t>
            </a:fld>
            <a:endParaRPr lang="zh-TW"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標題 1"/>
          <p:cNvSpPr>
            <a:spLocks noGrp="1"/>
          </p:cNvSpPr>
          <p:nvPr>
            <p:ph type="title"/>
            <p:custDataLst>
              <p:tags r:id="rId2"/>
            </p:custDataLst>
          </p:nvPr>
        </p:nvSpPr>
        <p:spPr/>
        <p:txBody>
          <a:bodyPr/>
          <a:lstStyle/>
          <a:p>
            <a:pPr eaLnBrk="1" hangingPunct="1"/>
            <a:r>
              <a:rPr lang="zh-TW" altLang="en-US" b="1" dirty="0" smtClean="0">
                <a:solidFill>
                  <a:srgbClr val="C00000"/>
                </a:solidFill>
              </a:rPr>
              <a:t>              大綱</a:t>
            </a:r>
          </a:p>
        </p:txBody>
      </p:sp>
      <p:sp>
        <p:nvSpPr>
          <p:cNvPr id="14339" name="內容版面配置區 2"/>
          <p:cNvSpPr>
            <a:spLocks noGrp="1"/>
          </p:cNvSpPr>
          <p:nvPr>
            <p:ph idx="1"/>
            <p:custDataLst>
              <p:tags r:id="rId3"/>
            </p:custDataLst>
          </p:nvPr>
        </p:nvSpPr>
        <p:spPr>
          <a:xfrm>
            <a:off x="1619672" y="2027237"/>
            <a:ext cx="7186191" cy="3057947"/>
          </a:xfrm>
        </p:spPr>
        <p:txBody>
          <a:bodyPr>
            <a:normAutofit/>
          </a:bodyPr>
          <a:lstStyle/>
          <a:p>
            <a:pPr eaLnBrk="1" hangingPunct="1">
              <a:defRPr/>
            </a:pPr>
            <a:r>
              <a:rPr lang="zh-TW" altLang="en-US" sz="3600" b="1" dirty="0" smtClean="0">
                <a:effectLst>
                  <a:outerShdw blurRad="38100" dist="38100" dir="2700000" algn="tl">
                    <a:srgbClr val="000000">
                      <a:alpha val="43137"/>
                    </a:srgbClr>
                  </a:outerShdw>
                </a:effectLst>
              </a:rPr>
              <a:t>雲端運算</a:t>
            </a:r>
            <a:endParaRPr lang="en-US" altLang="zh-TW" sz="3600" b="1" dirty="0" smtClean="0">
              <a:effectLst>
                <a:outerShdw blurRad="38100" dist="38100" dir="2700000" algn="tl">
                  <a:srgbClr val="000000">
                    <a:alpha val="43137"/>
                  </a:srgbClr>
                </a:outerShdw>
              </a:effectLst>
            </a:endParaRPr>
          </a:p>
          <a:p>
            <a:pPr eaLnBrk="1" hangingPunct="1">
              <a:defRPr/>
            </a:pPr>
            <a:r>
              <a:rPr lang="zh-TW" altLang="en-US" sz="3600" b="1" dirty="0" smtClean="0">
                <a:effectLst>
                  <a:outerShdw blurRad="38100" dist="38100" dir="2700000" algn="tl">
                    <a:srgbClr val="000000">
                      <a:alpha val="43137"/>
                    </a:srgbClr>
                  </a:outerShdw>
                </a:effectLst>
              </a:rPr>
              <a:t>大數據分析</a:t>
            </a:r>
            <a:endParaRPr lang="en-US" altLang="zh-TW" sz="3600" b="1" dirty="0" smtClean="0">
              <a:effectLst>
                <a:outerShdw blurRad="38100" dist="38100" dir="2700000" algn="tl">
                  <a:srgbClr val="000000">
                    <a:alpha val="43137"/>
                  </a:srgbClr>
                </a:outerShdw>
              </a:effectLst>
            </a:endParaRPr>
          </a:p>
          <a:p>
            <a:pPr eaLnBrk="1" hangingPunct="1">
              <a:buNone/>
              <a:defRPr/>
            </a:pPr>
            <a:endParaRPr lang="zh-TW" altLang="en-US" dirty="0" smtClean="0"/>
          </a:p>
        </p:txBody>
      </p:sp>
      <p:pic>
        <p:nvPicPr>
          <p:cNvPr id="4" name="Picture 4" descr="MCj01996010000[1]"/>
          <p:cNvPicPr>
            <a:picLocks noChangeAspect="1" noChangeArrowheads="1"/>
          </p:cNvPicPr>
          <p:nvPr/>
        </p:nvPicPr>
        <p:blipFill>
          <a:blip r:embed="rId6" cstate="print"/>
          <a:srcRect/>
          <a:stretch>
            <a:fillRect/>
          </a:stretch>
        </p:blipFill>
        <p:spPr bwMode="auto">
          <a:xfrm>
            <a:off x="5796136" y="2060848"/>
            <a:ext cx="2051050" cy="1049337"/>
          </a:xfrm>
          <a:prstGeom prst="rect">
            <a:avLst/>
          </a:prstGeom>
          <a:noFill/>
        </p:spPr>
      </p:pic>
      <p:sp>
        <p:nvSpPr>
          <p:cNvPr id="5" name="投影片編號版面配置區 4"/>
          <p:cNvSpPr>
            <a:spLocks noGrp="1"/>
          </p:cNvSpPr>
          <p:nvPr>
            <p:ph type="sldNum" sz="quarter" idx="12"/>
          </p:nvPr>
        </p:nvSpPr>
        <p:spPr/>
        <p:txBody>
          <a:bodyPr/>
          <a:lstStyle/>
          <a:p>
            <a:pPr>
              <a:defRPr/>
            </a:pPr>
            <a:fld id="{3CB9D5A4-A9DD-4C23-A5E6-1C67DC0A0C5F}" type="slidenum">
              <a:rPr lang="zh-TW" altLang="en-US" smtClean="0"/>
              <a:pPr>
                <a:defRPr/>
              </a:pPr>
              <a:t>6</a:t>
            </a:fld>
            <a:endParaRPr lang="zh-TW" altLang="en-US"/>
          </a:p>
        </p:txBody>
      </p:sp>
    </p:spTree>
    <p:custDataLst>
      <p:tags r:id="rId1"/>
    </p:custData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403648" y="260648"/>
            <a:ext cx="7406640" cy="692838"/>
          </a:xfrm>
        </p:spPr>
        <p:txBody>
          <a:bodyPr>
            <a:normAutofit fontScale="90000"/>
          </a:bodyPr>
          <a:lstStyle/>
          <a:p>
            <a:r>
              <a:rPr lang="zh-TW" altLang="zh-TW" b="1" dirty="0" smtClean="0">
                <a:solidFill>
                  <a:srgbClr val="C00000"/>
                </a:solidFill>
              </a:rPr>
              <a:t>為什麼需要大數據？</a:t>
            </a:r>
            <a:endParaRPr lang="zh-TW" altLang="en-US" dirty="0"/>
          </a:p>
        </p:txBody>
      </p:sp>
      <p:sp>
        <p:nvSpPr>
          <p:cNvPr id="3" name="副標題 2"/>
          <p:cNvSpPr>
            <a:spLocks noGrp="1"/>
          </p:cNvSpPr>
          <p:nvPr>
            <p:ph type="subTitle" idx="1"/>
          </p:nvPr>
        </p:nvSpPr>
        <p:spPr>
          <a:xfrm>
            <a:off x="683568" y="1052736"/>
            <a:ext cx="8280920" cy="1752600"/>
          </a:xfrm>
        </p:spPr>
        <p:txBody>
          <a:bodyPr>
            <a:normAutofit fontScale="25000" lnSpcReduction="20000"/>
          </a:bodyPr>
          <a:lstStyle/>
          <a:p>
            <a:r>
              <a:rPr lang="zh-TW" altLang="en-US" sz="9600" b="1" dirty="0" smtClean="0"/>
              <a:t>沒有實體據點的銀行是怎麼運作的？</a:t>
            </a:r>
          </a:p>
          <a:p>
            <a:pPr>
              <a:buFont typeface="Arial" pitchFamily="34" charset="0"/>
              <a:buChar char="•"/>
            </a:pPr>
            <a:r>
              <a:rPr lang="zh-TW" altLang="en-US" sz="9600" b="1" dirty="0" smtClean="0"/>
              <a:t>微眾銀行的業務包括個人與小型企業存款、針對個人與小型企業發放貸款等，因為沒有實體據點，所以這些業務都是透過網路運作。</a:t>
            </a:r>
          </a:p>
          <a:p>
            <a:pPr>
              <a:buFont typeface="Arial" pitchFamily="34" charset="0"/>
              <a:buChar char="•"/>
            </a:pPr>
            <a:r>
              <a:rPr lang="zh-TW" altLang="en-US" sz="9600" b="1" dirty="0" smtClean="0"/>
              <a:t>在一般貸款流程中，借款人要先向銀行提出申請、提交相關資料，並由銀行針對資料進行審查。通過之後，再由雙方簽訂合約並發放貸款，過程漫長且繁瑣。根據新華社</a:t>
            </a:r>
            <a:r>
              <a:rPr lang="zh-TW" altLang="en-US" sz="9600" b="1" dirty="0" smtClean="0">
                <a:hlinkClick r:id="rId2"/>
              </a:rPr>
              <a:t>報導</a:t>
            </a:r>
            <a:r>
              <a:rPr lang="zh-TW" altLang="en-US" sz="9600" b="1" dirty="0" smtClean="0"/>
              <a:t>，微眾銀行的流程是：借款人以手機鏡頭「刷臉」，讓軟體識別身分，再和中國公安部配對資料。同一時間，系統還會分析借款人在社群媒體上的各項資訊，以此評斷借款人的信用並計算貸款金額。微眾銀行表示，銀行的大數據系統已經彙集了</a:t>
            </a:r>
            <a:r>
              <a:rPr lang="en-US" altLang="zh-TW" sz="9600" b="1" dirty="0" smtClean="0"/>
              <a:t>40</a:t>
            </a:r>
            <a:r>
              <a:rPr lang="zh-TW" altLang="en-US" sz="9600" b="1" dirty="0" smtClean="0"/>
              <a:t>兆筆數據。</a:t>
            </a:r>
          </a:p>
          <a:p>
            <a:pPr>
              <a:buFont typeface="Arial" pitchFamily="34" charset="0"/>
              <a:buChar char="•"/>
            </a:pPr>
            <a:r>
              <a:rPr lang="zh-TW" altLang="en-US" sz="9600" b="1" dirty="0" smtClean="0"/>
              <a:t>同樣身為中國網路巨頭，騰訊和阿里巴巴已經在電子商務、通訊軟體和大數據領域展開廝殺，而網路金融則是下一個重要戰場。去年</a:t>
            </a:r>
            <a:r>
              <a:rPr lang="en-US" altLang="zh-TW" sz="9600" b="1" dirty="0" smtClean="0"/>
              <a:t>7</a:t>
            </a:r>
            <a:r>
              <a:rPr lang="zh-TW" altLang="en-US" sz="9600" b="1" dirty="0" smtClean="0"/>
              <a:t>月，擁有阿里巴巴血統的</a:t>
            </a:r>
            <a:r>
              <a:rPr lang="zh-TW" altLang="en-US" sz="9600" b="1" dirty="0" smtClean="0">
                <a:hlinkClick r:id="rId3"/>
              </a:rPr>
              <a:t>螞蟻金融服務集團</a:t>
            </a:r>
            <a:r>
              <a:rPr lang="zh-TW" altLang="en-US" sz="9600" b="1" dirty="0" smtClean="0"/>
              <a:t>也獲得銀監會批准，將與上海復星工業技術發展有限公司、萬向三農集團和寧波市金潤資產經營有限公司等三家公司共同成立浙江網商銀行。</a:t>
            </a:r>
          </a:p>
          <a:p>
            <a:endParaRPr lang="zh-TW" altLang="en-US" dirty="0"/>
          </a:p>
        </p:txBody>
      </p:sp>
      <p:sp>
        <p:nvSpPr>
          <p:cNvPr id="4" name="投影片編號版面配置區 3"/>
          <p:cNvSpPr>
            <a:spLocks noGrp="1"/>
          </p:cNvSpPr>
          <p:nvPr>
            <p:ph type="sldNum" sz="quarter" idx="12"/>
          </p:nvPr>
        </p:nvSpPr>
        <p:spPr/>
        <p:txBody>
          <a:bodyPr/>
          <a:lstStyle/>
          <a:p>
            <a:pPr>
              <a:defRPr/>
            </a:pPr>
            <a:fld id="{1BB83B16-A370-4AD1-B50A-1C59D2030203}" type="slidenum">
              <a:rPr lang="zh-TW" altLang="en-US" smtClean="0"/>
              <a:pPr>
                <a:defRPr/>
              </a:pPr>
              <a:t>60</a:t>
            </a:fld>
            <a:endParaRPr lang="zh-TW"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ctrTitle"/>
          </p:nvPr>
        </p:nvSpPr>
        <p:spPr>
          <a:xfrm>
            <a:off x="611560" y="0"/>
            <a:ext cx="7772400" cy="908720"/>
          </a:xfrm>
        </p:spPr>
        <p:txBody>
          <a:bodyPr/>
          <a:lstStyle/>
          <a:p>
            <a:r>
              <a:rPr lang="zh-TW" altLang="zh-TW" b="1" dirty="0" smtClean="0">
                <a:solidFill>
                  <a:srgbClr val="C00000"/>
                </a:solidFill>
              </a:rPr>
              <a:t>大數據一定要很大嗎</a:t>
            </a:r>
            <a:r>
              <a:rPr lang="en-US" altLang="zh-TW" b="1" dirty="0" smtClean="0">
                <a:solidFill>
                  <a:srgbClr val="C00000"/>
                </a:solidFill>
              </a:rPr>
              <a:t>?</a:t>
            </a:r>
            <a:endParaRPr lang="zh-TW" altLang="en-US" dirty="0">
              <a:solidFill>
                <a:srgbClr val="C00000"/>
              </a:solidFill>
            </a:endParaRPr>
          </a:p>
        </p:txBody>
      </p:sp>
      <p:sp>
        <p:nvSpPr>
          <p:cNvPr id="2" name="副標題 1"/>
          <p:cNvSpPr>
            <a:spLocks noGrp="1"/>
          </p:cNvSpPr>
          <p:nvPr>
            <p:ph type="subTitle" idx="1"/>
          </p:nvPr>
        </p:nvSpPr>
        <p:spPr>
          <a:xfrm>
            <a:off x="539552" y="1268760"/>
            <a:ext cx="8604448" cy="5184576"/>
          </a:xfrm>
        </p:spPr>
        <p:txBody>
          <a:bodyPr>
            <a:normAutofit/>
          </a:bodyPr>
          <a:lstStyle/>
          <a:p>
            <a:pPr>
              <a:buFont typeface="Arial" pitchFamily="34" charset="0"/>
              <a:buChar char="•"/>
            </a:pPr>
            <a:r>
              <a:rPr lang="zh-TW" altLang="zh-TW" b="1" dirty="0" smtClean="0"/>
              <a:t>資料量要在</a:t>
            </a:r>
            <a:r>
              <a:rPr lang="en-US" altLang="zh-TW" b="1" dirty="0" smtClean="0"/>
              <a:t>100TB</a:t>
            </a:r>
            <a:r>
              <a:rPr lang="zh-TW" altLang="zh-TW" b="1" dirty="0" smtClean="0"/>
              <a:t>到</a:t>
            </a:r>
            <a:r>
              <a:rPr lang="en-US" altLang="zh-TW" b="1" dirty="0" smtClean="0"/>
              <a:t>PB</a:t>
            </a:r>
            <a:r>
              <a:rPr lang="zh-TW" altLang="zh-TW" b="1" dirty="0" smtClean="0"/>
              <a:t>之間</a:t>
            </a:r>
            <a:endParaRPr lang="en-US" altLang="zh-TW" b="1" dirty="0" smtClean="0"/>
          </a:p>
          <a:p>
            <a:pPr>
              <a:buFont typeface="Arial" pitchFamily="34" charset="0"/>
              <a:buChar char="•"/>
            </a:pPr>
            <a:r>
              <a:rPr lang="zh-TW" altLang="zh-TW" b="1" dirty="0" smtClean="0"/>
              <a:t>絕大多數的企業，都不符合這個標準</a:t>
            </a:r>
            <a:endParaRPr lang="en-US" altLang="zh-TW" b="1" dirty="0" smtClean="0"/>
          </a:p>
          <a:p>
            <a:pPr>
              <a:buFont typeface="Arial" pitchFamily="34" charset="0"/>
              <a:buChar char="•"/>
            </a:pPr>
            <a:r>
              <a:rPr lang="zh-TW" altLang="zh-TW" b="1" dirty="0" smtClean="0"/>
              <a:t>大企業如</a:t>
            </a:r>
            <a:r>
              <a:rPr lang="en-US" altLang="zh-TW" b="1" dirty="0" smtClean="0"/>
              <a:t>eBay</a:t>
            </a:r>
            <a:r>
              <a:rPr lang="zh-TW" altLang="zh-TW" b="1" dirty="0" smtClean="0"/>
              <a:t>、亞馬遜或</a:t>
            </a:r>
            <a:r>
              <a:rPr lang="en-US" altLang="zh-TW" b="1" dirty="0" smtClean="0"/>
              <a:t>AT&amp;T</a:t>
            </a:r>
            <a:r>
              <a:rPr lang="zh-TW" altLang="zh-TW" b="1" dirty="0" smtClean="0"/>
              <a:t>或許符合大數據的標準。</a:t>
            </a:r>
            <a:endParaRPr lang="en-US" altLang="zh-TW" b="1" dirty="0" smtClean="0"/>
          </a:p>
          <a:p>
            <a:pPr>
              <a:buFont typeface="Arial" pitchFamily="34" charset="0"/>
              <a:buChar char="•"/>
            </a:pPr>
            <a:r>
              <a:rPr lang="zh-TW" altLang="zh-TW" b="1" dirty="0" smtClean="0"/>
              <a:t>大數據揭示的是一種「資料經濟」的精神，而非只是「大」。</a:t>
            </a:r>
          </a:p>
          <a:p>
            <a:pPr>
              <a:buFont typeface="Arial" pitchFamily="34" charset="0"/>
              <a:buChar char="•"/>
            </a:pPr>
            <a:r>
              <a:rPr lang="zh-TW" altLang="zh-TW" b="1" dirty="0" smtClean="0"/>
              <a:t>「大，是大數據中最無趣的部分。」</a:t>
            </a:r>
            <a:endParaRPr lang="en-US" altLang="zh-TW" b="1" dirty="0" smtClean="0"/>
          </a:p>
          <a:p>
            <a:pPr>
              <a:buFont typeface="Arial" pitchFamily="34" charset="0"/>
              <a:buChar char="•"/>
            </a:pPr>
            <a:r>
              <a:rPr lang="zh-TW" altLang="zh-TW" b="1" dirty="0" smtClean="0"/>
              <a:t>企業真正要尋找的是非傳統的、而且未曾被挖掘過的資料，並且從這些資料中去提煉出價值</a:t>
            </a:r>
            <a:endParaRPr lang="en-US" altLang="zh-TW" b="1" dirty="0" smtClean="0"/>
          </a:p>
          <a:p>
            <a:pPr>
              <a:buFont typeface="Arial" pitchFamily="34" charset="0"/>
              <a:buChar char="•"/>
            </a:pPr>
            <a:r>
              <a:rPr lang="zh-TW" altLang="zh-TW" b="1" dirty="0" smtClean="0"/>
              <a:t>真正重要的其實是</a:t>
            </a:r>
            <a:r>
              <a:rPr lang="zh-TW" altLang="zh-TW" b="1" dirty="0" smtClean="0">
                <a:solidFill>
                  <a:srgbClr val="FF0000"/>
                </a:solidFill>
              </a:rPr>
              <a:t>大智慧</a:t>
            </a:r>
            <a:r>
              <a:rPr lang="zh-TW" altLang="zh-TW" b="1" dirty="0" smtClean="0"/>
              <a:t>。</a:t>
            </a:r>
            <a:endParaRPr lang="en-US" altLang="zh-TW" b="1" dirty="0" smtClean="0"/>
          </a:p>
          <a:p>
            <a:pPr>
              <a:buFont typeface="Arial" pitchFamily="34" charset="0"/>
              <a:buChar char="•"/>
            </a:pPr>
            <a:r>
              <a:rPr lang="zh-TW" altLang="zh-TW" b="1" dirty="0" smtClean="0"/>
              <a:t>大數據不只是說資料量有多大，速度快和資料量大都可以用技術輕易解決，但種類（</a:t>
            </a:r>
            <a:r>
              <a:rPr lang="en-US" altLang="zh-TW" b="1" dirty="0" smtClean="0">
                <a:solidFill>
                  <a:srgbClr val="FF0000"/>
                </a:solidFill>
              </a:rPr>
              <a:t>Variety</a:t>
            </a:r>
            <a:r>
              <a:rPr lang="zh-TW" altLang="zh-TW" b="1" dirty="0" smtClean="0"/>
              <a:t>）比較需要智慧。</a:t>
            </a:r>
            <a:endParaRPr lang="zh-TW" altLang="zh-TW" b="1" dirty="0"/>
          </a:p>
        </p:txBody>
      </p:sp>
      <p:sp>
        <p:nvSpPr>
          <p:cNvPr id="4" name="投影片編號版面配置區 3"/>
          <p:cNvSpPr>
            <a:spLocks noGrp="1"/>
          </p:cNvSpPr>
          <p:nvPr>
            <p:ph type="sldNum" sz="quarter" idx="12"/>
          </p:nvPr>
        </p:nvSpPr>
        <p:spPr/>
        <p:txBody>
          <a:bodyPr/>
          <a:lstStyle/>
          <a:p>
            <a:pPr>
              <a:defRPr/>
            </a:pPr>
            <a:fld id="{1BB83B16-A370-4AD1-B50A-1C59D2030203}" type="slidenum">
              <a:rPr lang="zh-TW" altLang="en-US" smtClean="0"/>
              <a:pPr>
                <a:defRPr/>
              </a:pPr>
              <a:t>61</a:t>
            </a:fld>
            <a:endParaRPr lang="zh-TW" alt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ctrTitle"/>
          </p:nvPr>
        </p:nvSpPr>
        <p:spPr>
          <a:xfrm>
            <a:off x="1432560" y="359898"/>
            <a:ext cx="7406640" cy="620830"/>
          </a:xfrm>
        </p:spPr>
        <p:txBody>
          <a:bodyPr>
            <a:normAutofit fontScale="90000"/>
          </a:bodyPr>
          <a:lstStyle/>
          <a:p>
            <a:r>
              <a:rPr lang="zh-TW" altLang="zh-TW" b="1" dirty="0" smtClean="0">
                <a:solidFill>
                  <a:srgbClr val="C00000"/>
                </a:solidFill>
              </a:rPr>
              <a:t>沒有大數據就不能用大數據嗎</a:t>
            </a:r>
            <a:r>
              <a:rPr lang="en-US" altLang="zh-TW" b="1" dirty="0" smtClean="0">
                <a:solidFill>
                  <a:srgbClr val="C00000"/>
                </a:solidFill>
              </a:rPr>
              <a:t>?</a:t>
            </a:r>
            <a:endParaRPr lang="zh-TW" altLang="en-US" dirty="0">
              <a:solidFill>
                <a:srgbClr val="C00000"/>
              </a:solidFill>
            </a:endParaRPr>
          </a:p>
        </p:txBody>
      </p:sp>
      <p:sp>
        <p:nvSpPr>
          <p:cNvPr id="2" name="副標題 1"/>
          <p:cNvSpPr>
            <a:spLocks noGrp="1"/>
          </p:cNvSpPr>
          <p:nvPr>
            <p:ph type="subTitle" idx="1"/>
          </p:nvPr>
        </p:nvSpPr>
        <p:spPr>
          <a:xfrm>
            <a:off x="0" y="1340768"/>
            <a:ext cx="9144000" cy="5328592"/>
          </a:xfrm>
        </p:spPr>
        <p:txBody>
          <a:bodyPr>
            <a:normAutofit fontScale="25000" lnSpcReduction="20000"/>
          </a:bodyPr>
          <a:lstStyle/>
          <a:p>
            <a:pPr marL="941832" indent="-914400">
              <a:buFont typeface="Arial" pitchFamily="34" charset="0"/>
              <a:buChar char="•"/>
            </a:pPr>
            <a:r>
              <a:rPr lang="zh-TW" altLang="zh-TW" sz="9200" b="1" dirty="0" smtClean="0"/>
              <a:t>建置大數據架構與環境所費不貲</a:t>
            </a:r>
            <a:endParaRPr lang="en-US" altLang="zh-TW" sz="9200" b="1" dirty="0" smtClean="0"/>
          </a:p>
          <a:p>
            <a:pPr marL="941832" indent="-914400">
              <a:buFont typeface="Arial" pitchFamily="34" charset="0"/>
              <a:buChar char="•"/>
            </a:pPr>
            <a:r>
              <a:rPr lang="zh-TW" altLang="zh-TW" sz="9200" b="1" dirty="0" smtClean="0"/>
              <a:t>大數據時代的精神在於如何妥善利用既有或非傳統資料，從中挖掘出新商機。</a:t>
            </a:r>
          </a:p>
          <a:p>
            <a:pPr marL="941832" indent="-914400">
              <a:buFont typeface="Arial" pitchFamily="34" charset="0"/>
              <a:buChar char="•"/>
            </a:pPr>
            <a:r>
              <a:rPr lang="zh-TW" altLang="zh-TW" sz="9200" b="1" dirty="0" smtClean="0"/>
              <a:t>有許多業者開始提供建置成本較低的大數據處理工具和雲端系統</a:t>
            </a:r>
            <a:endParaRPr lang="en-US" altLang="zh-TW" sz="9200" b="1" dirty="0" smtClean="0"/>
          </a:p>
          <a:p>
            <a:pPr marL="941832" indent="-914400">
              <a:buFont typeface="Arial" pitchFamily="34" charset="0"/>
              <a:buChar char="•"/>
            </a:pPr>
            <a:r>
              <a:rPr lang="zh-TW" altLang="zh-TW" sz="9200" b="1" dirty="0" smtClean="0"/>
              <a:t>有些甚至跟</a:t>
            </a:r>
            <a:r>
              <a:rPr lang="en-US" altLang="zh-TW" sz="9200" b="1" dirty="0" smtClean="0"/>
              <a:t>App</a:t>
            </a:r>
            <a:r>
              <a:rPr lang="zh-TW" altLang="zh-TW" sz="9200" b="1" dirty="0" smtClean="0"/>
              <a:t>一樣，只要根據自身需求挑選需要購買的功能即可</a:t>
            </a:r>
            <a:endParaRPr lang="en-US" altLang="zh-TW" sz="9200" b="1" dirty="0" smtClean="0"/>
          </a:p>
          <a:p>
            <a:pPr marL="941832" indent="-914400">
              <a:buFont typeface="Arial" pitchFamily="34" charset="0"/>
              <a:buChar char="•"/>
            </a:pPr>
            <a:r>
              <a:rPr lang="zh-TW" altLang="zh-TW" sz="9200" b="1" dirty="0" smtClean="0"/>
              <a:t>很多時候中小企業其實不需要建設大數據系統。</a:t>
            </a:r>
            <a:endParaRPr lang="en-US" altLang="zh-TW" sz="9200" b="1" dirty="0" smtClean="0"/>
          </a:p>
          <a:p>
            <a:pPr marL="941832" indent="-914400">
              <a:buFont typeface="Arial" pitchFamily="34" charset="0"/>
              <a:buChar char="•"/>
            </a:pPr>
            <a:r>
              <a:rPr lang="zh-TW" altLang="zh-TW" sz="9200" b="1" dirty="0" smtClean="0"/>
              <a:t>在絕大多數情況下，大數據專案其實不需要建置</a:t>
            </a:r>
            <a:r>
              <a:rPr lang="en-US" altLang="zh-TW" sz="9200" b="1" dirty="0" err="1" smtClean="0"/>
              <a:t>Hadoop</a:t>
            </a:r>
            <a:r>
              <a:rPr lang="zh-TW" altLang="zh-TW" sz="9200" b="1" dirty="0" smtClean="0"/>
              <a:t>系統</a:t>
            </a:r>
            <a:endParaRPr lang="en-US" altLang="zh-TW" sz="9200" b="1" dirty="0" smtClean="0"/>
          </a:p>
          <a:p>
            <a:pPr marL="941832" indent="-914400">
              <a:buFont typeface="Arial" pitchFamily="34" charset="0"/>
              <a:buChar char="•"/>
            </a:pPr>
            <a:r>
              <a:rPr lang="zh-TW" altLang="zh-TW" sz="9200" b="1" dirty="0" smtClean="0"/>
              <a:t>特別是台灣的社群媒體沒那麼發達，而是直接採用國外的居多，資料都不在自己手上，與其盲目追求技術和工具，不如先用小量資料去驗證一個概念，是否能將資料轉換成商業機會，再來決定要不要建置大數據的作業環境。</a:t>
            </a:r>
          </a:p>
          <a:p>
            <a:pPr marL="941832" indent="-914400">
              <a:buFont typeface="Arial" pitchFamily="34" charset="0"/>
              <a:buChar char="•"/>
            </a:pPr>
            <a:r>
              <a:rPr lang="zh-TW" altLang="zh-TW" sz="9200" b="1" dirty="0" smtClean="0"/>
              <a:t>大公司有巨量資料的</a:t>
            </a:r>
            <a:r>
              <a:rPr lang="zh-TW" altLang="zh-TW" sz="9200" b="1" dirty="0" smtClean="0">
                <a:solidFill>
                  <a:srgbClr val="FF0000"/>
                </a:solidFill>
              </a:rPr>
              <a:t>規模優勢</a:t>
            </a:r>
            <a:r>
              <a:rPr lang="zh-TW" altLang="zh-TW" sz="9200" b="1" dirty="0" smtClean="0"/>
              <a:t>，但小公司</a:t>
            </a:r>
            <a:r>
              <a:rPr lang="zh-TW" altLang="zh-TW" sz="9200" b="1" dirty="0" smtClean="0">
                <a:solidFill>
                  <a:srgbClr val="FF0000"/>
                </a:solidFill>
              </a:rPr>
              <a:t>有成本及創新</a:t>
            </a:r>
            <a:r>
              <a:rPr lang="zh-TW" altLang="zh-TW" sz="9200" b="1" dirty="0" smtClean="0"/>
              <a:t>上的優勢</a:t>
            </a:r>
            <a:endParaRPr lang="en-US" altLang="zh-TW" sz="9200" b="1" dirty="0" smtClean="0"/>
          </a:p>
          <a:p>
            <a:pPr marL="941832" indent="-914400">
              <a:buFont typeface="Arial" pitchFamily="34" charset="0"/>
              <a:buChar char="•"/>
            </a:pPr>
            <a:r>
              <a:rPr lang="zh-TW" altLang="zh-TW" sz="9200" b="1" dirty="0" smtClean="0"/>
              <a:t>小公司因為速度夠快、靈活度高，就算維持小規模，還是能夠蓬勃發展。</a:t>
            </a:r>
          </a:p>
          <a:p>
            <a:endParaRPr lang="zh-TW" altLang="en-US" dirty="0"/>
          </a:p>
        </p:txBody>
      </p:sp>
      <p:sp>
        <p:nvSpPr>
          <p:cNvPr id="4" name="投影片編號版面配置區 3"/>
          <p:cNvSpPr>
            <a:spLocks noGrp="1"/>
          </p:cNvSpPr>
          <p:nvPr>
            <p:ph type="sldNum" sz="quarter" idx="12"/>
          </p:nvPr>
        </p:nvSpPr>
        <p:spPr/>
        <p:txBody>
          <a:bodyPr/>
          <a:lstStyle/>
          <a:p>
            <a:pPr>
              <a:defRPr/>
            </a:pPr>
            <a:fld id="{1BB83B16-A370-4AD1-B50A-1C59D2030203}" type="slidenum">
              <a:rPr lang="zh-TW" altLang="en-US" smtClean="0"/>
              <a:pPr>
                <a:defRPr/>
              </a:pPr>
              <a:t>62</a:t>
            </a:fld>
            <a:endParaRPr lang="zh-TW" alt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ctrTitle"/>
          </p:nvPr>
        </p:nvSpPr>
        <p:spPr>
          <a:xfrm>
            <a:off x="1403648" y="404664"/>
            <a:ext cx="7406640" cy="720080"/>
          </a:xfrm>
        </p:spPr>
        <p:txBody>
          <a:bodyPr>
            <a:normAutofit fontScale="90000"/>
          </a:bodyPr>
          <a:lstStyle/>
          <a:p>
            <a:r>
              <a:rPr lang="zh-TW" altLang="zh-TW" b="1" dirty="0" smtClean="0">
                <a:solidFill>
                  <a:srgbClr val="C00000"/>
                </a:solidFill>
              </a:rPr>
              <a:t>我要怎麼開始進行大數據專案？</a:t>
            </a:r>
            <a:endParaRPr lang="zh-TW" altLang="en-US" dirty="0">
              <a:solidFill>
                <a:srgbClr val="C00000"/>
              </a:solidFill>
            </a:endParaRPr>
          </a:p>
        </p:txBody>
      </p:sp>
      <p:sp>
        <p:nvSpPr>
          <p:cNvPr id="2" name="副標題 1"/>
          <p:cNvSpPr>
            <a:spLocks noGrp="1"/>
          </p:cNvSpPr>
          <p:nvPr>
            <p:ph type="subTitle" idx="1"/>
          </p:nvPr>
        </p:nvSpPr>
        <p:spPr>
          <a:xfrm>
            <a:off x="484312" y="1313384"/>
            <a:ext cx="8659688" cy="5544616"/>
          </a:xfrm>
        </p:spPr>
        <p:txBody>
          <a:bodyPr>
            <a:normAutofit/>
          </a:bodyPr>
          <a:lstStyle/>
          <a:p>
            <a:pPr marL="541782" indent="-514350">
              <a:buFont typeface="+mj-lt"/>
              <a:buAutoNum type="arabicPeriod"/>
            </a:pPr>
            <a:r>
              <a:rPr lang="zh-TW" altLang="zh-TW" b="1" dirty="0" smtClean="0"/>
              <a:t>設置專門統籌大數據專案的部門和職銜</a:t>
            </a:r>
            <a:endParaRPr lang="en-US" altLang="zh-TW" b="1" dirty="0" smtClean="0"/>
          </a:p>
          <a:p>
            <a:pPr marL="541782" indent="-514350">
              <a:buFont typeface="+mj-lt"/>
              <a:buAutoNum type="arabicPeriod"/>
            </a:pPr>
            <a:r>
              <a:rPr lang="zh-TW" altLang="zh-TW" b="1" dirty="0" smtClean="0"/>
              <a:t>層級越高越好</a:t>
            </a:r>
            <a:endParaRPr lang="en-US" altLang="zh-TW" b="1" dirty="0" smtClean="0"/>
          </a:p>
          <a:p>
            <a:pPr marL="541782" indent="-514350">
              <a:buFont typeface="+mj-lt"/>
              <a:buAutoNum type="arabicPeriod"/>
            </a:pPr>
            <a:r>
              <a:rPr lang="zh-TW" altLang="zh-TW" b="1" dirty="0" smtClean="0"/>
              <a:t>大數據是</a:t>
            </a:r>
            <a:r>
              <a:rPr lang="zh-TW" altLang="zh-TW" b="1" dirty="0" smtClean="0">
                <a:solidFill>
                  <a:srgbClr val="FF0000"/>
                </a:solidFill>
              </a:rPr>
              <a:t>管理</a:t>
            </a:r>
            <a:r>
              <a:rPr lang="zh-TW" altLang="zh-TW" b="1" dirty="0" smtClean="0"/>
              <a:t>問題，而非技術問題</a:t>
            </a:r>
            <a:endParaRPr lang="en-US" altLang="zh-TW" b="1" dirty="0" smtClean="0"/>
          </a:p>
          <a:p>
            <a:pPr marL="541782" indent="-514350">
              <a:buFont typeface="+mj-lt"/>
              <a:buAutoNum type="arabicPeriod"/>
            </a:pPr>
            <a:r>
              <a:rPr lang="zh-TW" altLang="zh-TW" b="1" dirty="0" smtClean="0"/>
              <a:t>缺少跨部門協作，大數據專案很難有個美好的開始。</a:t>
            </a:r>
          </a:p>
          <a:p>
            <a:pPr marL="541782" indent="-514350">
              <a:buFont typeface="+mj-lt"/>
              <a:buAutoNum type="arabicPeriod"/>
            </a:pPr>
            <a:r>
              <a:rPr lang="zh-TW" altLang="zh-TW" b="1" dirty="0" smtClean="0"/>
              <a:t>切勿陷入大數據迷思</a:t>
            </a:r>
            <a:endParaRPr lang="en-US" altLang="zh-TW" b="1" dirty="0" smtClean="0"/>
          </a:p>
          <a:p>
            <a:pPr marL="541782" indent="-514350">
              <a:buFont typeface="+mj-lt"/>
              <a:buAutoNum type="arabicPeriod"/>
            </a:pPr>
            <a:r>
              <a:rPr lang="zh-TW" altLang="zh-TW" b="1" dirty="0" smtClean="0"/>
              <a:t>與其急著想用數據變現，不如先回頭看看自己</a:t>
            </a:r>
            <a:r>
              <a:rPr lang="zh-TW" altLang="zh-TW" b="1" dirty="0" smtClean="0">
                <a:solidFill>
                  <a:srgbClr val="FF0000"/>
                </a:solidFill>
              </a:rPr>
              <a:t>企業內部的問題</a:t>
            </a:r>
            <a:r>
              <a:rPr lang="zh-TW" altLang="zh-TW" b="1" dirty="0" smtClean="0"/>
              <a:t>為何，</a:t>
            </a:r>
            <a:r>
              <a:rPr lang="zh-TW" altLang="zh-TW" b="1" dirty="0" smtClean="0">
                <a:solidFill>
                  <a:srgbClr val="FF0000"/>
                </a:solidFill>
              </a:rPr>
              <a:t>先定義問題</a:t>
            </a:r>
            <a:r>
              <a:rPr lang="zh-TW" altLang="zh-TW" b="1" dirty="0" smtClean="0"/>
              <a:t>，再試圖用數據找解方。</a:t>
            </a:r>
            <a:endParaRPr lang="en-US" altLang="zh-TW" b="1" dirty="0" smtClean="0"/>
          </a:p>
          <a:p>
            <a:pPr marL="541782" indent="-514350">
              <a:buFont typeface="+mj-lt"/>
              <a:buAutoNum type="arabicPeriod"/>
            </a:pPr>
            <a:r>
              <a:rPr lang="zh-TW" altLang="zh-TW" b="1" dirty="0" smtClean="0"/>
              <a:t>與其整天想著大數據，不如先整頓自己企業內部的數據</a:t>
            </a:r>
            <a:endParaRPr lang="zh-TW" altLang="en-US" b="1" dirty="0"/>
          </a:p>
        </p:txBody>
      </p:sp>
      <p:sp>
        <p:nvSpPr>
          <p:cNvPr id="4" name="投影片編號版面配置區 3"/>
          <p:cNvSpPr>
            <a:spLocks noGrp="1"/>
          </p:cNvSpPr>
          <p:nvPr>
            <p:ph type="sldNum" sz="quarter" idx="12"/>
          </p:nvPr>
        </p:nvSpPr>
        <p:spPr/>
        <p:txBody>
          <a:bodyPr/>
          <a:lstStyle/>
          <a:p>
            <a:pPr>
              <a:defRPr/>
            </a:pPr>
            <a:fld id="{1BB83B16-A370-4AD1-B50A-1C59D2030203}" type="slidenum">
              <a:rPr lang="zh-TW" altLang="en-US" smtClean="0"/>
              <a:pPr>
                <a:defRPr/>
              </a:pPr>
              <a:t>63</a:t>
            </a:fld>
            <a:endParaRPr lang="zh-TW" alt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ctrTitle"/>
          </p:nvPr>
        </p:nvSpPr>
        <p:spPr>
          <a:xfrm>
            <a:off x="1475656" y="404664"/>
            <a:ext cx="7406640" cy="1008112"/>
          </a:xfrm>
        </p:spPr>
        <p:txBody>
          <a:bodyPr>
            <a:normAutofit fontScale="90000"/>
          </a:bodyPr>
          <a:lstStyle/>
          <a:p>
            <a:r>
              <a:rPr lang="zh-TW" altLang="zh-TW" b="1" dirty="0" smtClean="0">
                <a:solidFill>
                  <a:srgbClr val="C00000"/>
                </a:solidFill>
              </a:rPr>
              <a:t>大數據從哪來？</a:t>
            </a:r>
            <a:r>
              <a:rPr lang="zh-TW" altLang="zh-TW" dirty="0" smtClean="0"/>
              <a:t/>
            </a:r>
            <a:br>
              <a:rPr lang="zh-TW" altLang="zh-TW" dirty="0" smtClean="0"/>
            </a:br>
            <a:endParaRPr lang="zh-TW" altLang="en-US" dirty="0"/>
          </a:p>
        </p:txBody>
      </p:sp>
      <p:sp>
        <p:nvSpPr>
          <p:cNvPr id="2" name="副標題 1"/>
          <p:cNvSpPr>
            <a:spLocks noGrp="1"/>
          </p:cNvSpPr>
          <p:nvPr>
            <p:ph type="subTitle" idx="1"/>
          </p:nvPr>
        </p:nvSpPr>
        <p:spPr>
          <a:xfrm>
            <a:off x="899592" y="1052736"/>
            <a:ext cx="8064896" cy="5184576"/>
          </a:xfrm>
        </p:spPr>
        <p:txBody>
          <a:bodyPr>
            <a:normAutofit lnSpcReduction="10000"/>
          </a:bodyPr>
          <a:lstStyle/>
          <a:p>
            <a:pPr>
              <a:buFont typeface="Arial" pitchFamily="34" charset="0"/>
              <a:buChar char="•"/>
            </a:pPr>
            <a:r>
              <a:rPr lang="zh-TW" altLang="zh-TW" b="1" dirty="0" smtClean="0"/>
              <a:t>物聯網興起，任何以前不可能產生資料的東西或地方都可能「資料化」。</a:t>
            </a:r>
            <a:endParaRPr lang="en-US" altLang="zh-TW" b="1" dirty="0" smtClean="0"/>
          </a:p>
          <a:p>
            <a:pPr>
              <a:buFont typeface="Arial" pitchFamily="34" charset="0"/>
              <a:buChar char="•"/>
            </a:pPr>
            <a:r>
              <a:rPr lang="zh-TW" altLang="zh-TW" b="1" dirty="0" smtClean="0"/>
              <a:t>大數據的發展可以分成三階段</a:t>
            </a:r>
            <a:r>
              <a:rPr lang="en-US" altLang="zh-TW" b="1" dirty="0" smtClean="0"/>
              <a:t>:</a:t>
            </a:r>
            <a:r>
              <a:rPr lang="en-US" altLang="zh-TW" b="1" dirty="0" smtClean="0">
                <a:solidFill>
                  <a:srgbClr val="FF0000"/>
                </a:solidFill>
              </a:rPr>
              <a:t>.com</a:t>
            </a:r>
            <a:r>
              <a:rPr lang="zh-TW" altLang="zh-TW" b="1" dirty="0" smtClean="0">
                <a:solidFill>
                  <a:srgbClr val="FF0000"/>
                </a:solidFill>
              </a:rPr>
              <a:t>時期、社群網路時期和物聯網時期</a:t>
            </a:r>
            <a:r>
              <a:rPr lang="zh-TW" altLang="zh-TW" b="1" dirty="0" smtClean="0"/>
              <a:t>。</a:t>
            </a:r>
            <a:endParaRPr lang="en-US" altLang="zh-TW" b="1" dirty="0" smtClean="0"/>
          </a:p>
          <a:p>
            <a:pPr>
              <a:buFont typeface="Arial" pitchFamily="34" charset="0"/>
              <a:buChar char="•"/>
            </a:pPr>
            <a:r>
              <a:rPr lang="zh-TW" altLang="zh-TW" b="1" dirty="0" smtClean="0"/>
              <a:t>早在</a:t>
            </a:r>
            <a:r>
              <a:rPr lang="en-US" altLang="zh-TW" b="1" dirty="0" smtClean="0"/>
              <a:t>2000</a:t>
            </a:r>
            <a:r>
              <a:rPr lang="zh-TW" altLang="zh-TW" b="1" dirty="0" smtClean="0"/>
              <a:t>年初網路熱潮興起，人們就已經開始研究</a:t>
            </a:r>
            <a:r>
              <a:rPr lang="en-US" altLang="zh-TW" b="1" dirty="0" smtClean="0">
                <a:solidFill>
                  <a:srgbClr val="FF0000"/>
                </a:solidFill>
              </a:rPr>
              <a:t>log</a:t>
            </a:r>
            <a:r>
              <a:rPr lang="zh-TW" altLang="zh-TW" b="1" dirty="0" smtClean="0">
                <a:solidFill>
                  <a:srgbClr val="FF0000"/>
                </a:solidFill>
              </a:rPr>
              <a:t>資料</a:t>
            </a:r>
            <a:r>
              <a:rPr lang="zh-TW" altLang="zh-TW" b="1" dirty="0" smtClean="0"/>
              <a:t>，蒐集使用者的</a:t>
            </a:r>
            <a:r>
              <a:rPr lang="en-US" altLang="zh-TW" b="1" dirty="0" smtClean="0"/>
              <a:t>cookie</a:t>
            </a:r>
            <a:r>
              <a:rPr lang="zh-TW" altLang="zh-TW" b="1" dirty="0" smtClean="0"/>
              <a:t>和搜尋行為等。</a:t>
            </a:r>
            <a:endParaRPr lang="en-US" altLang="zh-TW" b="1" dirty="0" smtClean="0"/>
          </a:p>
          <a:p>
            <a:pPr>
              <a:buFont typeface="Arial" pitchFamily="34" charset="0"/>
              <a:buChar char="•"/>
            </a:pPr>
            <a:r>
              <a:rPr lang="zh-TW" altLang="zh-TW" b="1" dirty="0" smtClean="0"/>
              <a:t>社群網路如</a:t>
            </a:r>
            <a:r>
              <a:rPr lang="en-US" altLang="zh-TW" b="1" dirty="0" err="1" smtClean="0"/>
              <a:t>Facebook</a:t>
            </a:r>
            <a:r>
              <a:rPr lang="zh-TW" altLang="zh-TW" b="1" dirty="0" smtClean="0"/>
              <a:t>或</a:t>
            </a:r>
            <a:r>
              <a:rPr lang="en-US" altLang="zh-TW" b="1" dirty="0" smtClean="0"/>
              <a:t>Twitter</a:t>
            </a:r>
            <a:r>
              <a:rPr lang="zh-TW" altLang="zh-TW" b="1" dirty="0" smtClean="0"/>
              <a:t>將人們的互動關係數據化</a:t>
            </a:r>
            <a:endParaRPr lang="en-US" altLang="zh-TW" b="1" dirty="0" smtClean="0"/>
          </a:p>
          <a:p>
            <a:pPr>
              <a:buFont typeface="Arial" pitchFamily="34" charset="0"/>
              <a:buChar char="•"/>
            </a:pPr>
            <a:r>
              <a:rPr lang="zh-TW" altLang="zh-TW" b="1" dirty="0" smtClean="0"/>
              <a:t>這些社群數據創造了大量的商業價值。</a:t>
            </a:r>
            <a:endParaRPr lang="en-US" altLang="zh-TW" b="1" dirty="0" smtClean="0"/>
          </a:p>
          <a:p>
            <a:pPr>
              <a:buFont typeface="Arial" pitchFamily="34" charset="0"/>
              <a:buChar char="•"/>
            </a:pPr>
            <a:r>
              <a:rPr lang="zh-TW" altLang="zh-TW" b="1" dirty="0" smtClean="0"/>
              <a:t>第三階段物聯網時期，無論是機器還是人都開始被數據解構</a:t>
            </a:r>
            <a:endParaRPr lang="en-US" altLang="zh-TW" b="1" dirty="0" smtClean="0"/>
          </a:p>
          <a:p>
            <a:pPr>
              <a:buFont typeface="Arial" pitchFamily="34" charset="0"/>
              <a:buChar char="•"/>
            </a:pPr>
            <a:r>
              <a:rPr lang="zh-TW" altLang="zh-TW" b="1" dirty="0" smtClean="0"/>
              <a:t>數據可能來自手錶、鞋墊甚至皮帶，這些物聯網數據將是接下來重要的數據分析對象。</a:t>
            </a:r>
            <a:endParaRPr lang="zh-TW" altLang="en-US" b="1" dirty="0"/>
          </a:p>
        </p:txBody>
      </p:sp>
      <p:sp>
        <p:nvSpPr>
          <p:cNvPr id="4" name="投影片編號版面配置區 3"/>
          <p:cNvSpPr>
            <a:spLocks noGrp="1"/>
          </p:cNvSpPr>
          <p:nvPr>
            <p:ph type="sldNum" sz="quarter" idx="12"/>
          </p:nvPr>
        </p:nvSpPr>
        <p:spPr/>
        <p:txBody>
          <a:bodyPr/>
          <a:lstStyle/>
          <a:p>
            <a:pPr>
              <a:defRPr/>
            </a:pPr>
            <a:fld id="{1BB83B16-A370-4AD1-B50A-1C59D2030203}" type="slidenum">
              <a:rPr lang="zh-TW" altLang="en-US" smtClean="0"/>
              <a:pPr>
                <a:defRPr/>
              </a:pPr>
              <a:t>64</a:t>
            </a:fld>
            <a:endParaRPr lang="zh-TW" alt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ctrTitle"/>
          </p:nvPr>
        </p:nvSpPr>
        <p:spPr>
          <a:xfrm>
            <a:off x="1403648" y="116632"/>
            <a:ext cx="7406640" cy="792088"/>
          </a:xfrm>
        </p:spPr>
        <p:txBody>
          <a:bodyPr/>
          <a:lstStyle/>
          <a:p>
            <a:r>
              <a:rPr lang="zh-TW" altLang="zh-TW" b="1" dirty="0" smtClean="0">
                <a:solidFill>
                  <a:srgbClr val="C00000"/>
                </a:solidFill>
              </a:rPr>
              <a:t>大數據有什麼風險？</a:t>
            </a:r>
            <a:endParaRPr lang="zh-TW" altLang="en-US" dirty="0">
              <a:solidFill>
                <a:srgbClr val="C00000"/>
              </a:solidFill>
            </a:endParaRPr>
          </a:p>
        </p:txBody>
      </p:sp>
      <p:sp>
        <p:nvSpPr>
          <p:cNvPr id="2" name="副標題 1"/>
          <p:cNvSpPr>
            <a:spLocks noGrp="1"/>
          </p:cNvSpPr>
          <p:nvPr>
            <p:ph type="subTitle" idx="1"/>
          </p:nvPr>
        </p:nvSpPr>
        <p:spPr>
          <a:xfrm>
            <a:off x="827584" y="908720"/>
            <a:ext cx="8208912" cy="4392488"/>
          </a:xfrm>
        </p:spPr>
        <p:txBody>
          <a:bodyPr>
            <a:noAutofit/>
          </a:bodyPr>
          <a:lstStyle/>
          <a:p>
            <a:pPr>
              <a:buFont typeface="Arial" pitchFamily="34" charset="0"/>
              <a:buChar char="•"/>
            </a:pPr>
            <a:r>
              <a:rPr lang="zh-TW" altLang="zh-TW" sz="2500" b="1" dirty="0" smtClean="0"/>
              <a:t>傳統</a:t>
            </a:r>
            <a:r>
              <a:rPr lang="zh-TW" altLang="zh-TW" sz="2500" b="1" dirty="0" smtClean="0">
                <a:solidFill>
                  <a:srgbClr val="FF0000"/>
                </a:solidFill>
              </a:rPr>
              <a:t>商業分析</a:t>
            </a:r>
            <a:r>
              <a:rPr lang="zh-TW" altLang="zh-TW" sz="2500" b="1" dirty="0" smtClean="0"/>
              <a:t>會有的風險，大數據也都會有，這並非大數據才有的問題</a:t>
            </a:r>
            <a:endParaRPr lang="en-US" altLang="zh-TW" sz="2500" b="1" dirty="0" smtClean="0"/>
          </a:p>
          <a:p>
            <a:pPr>
              <a:buFont typeface="Arial" pitchFamily="34" charset="0"/>
              <a:buChar char="•"/>
            </a:pPr>
            <a:r>
              <a:rPr lang="zh-TW" altLang="zh-TW" sz="2500" b="1" dirty="0" smtClean="0"/>
              <a:t>「</a:t>
            </a:r>
            <a:r>
              <a:rPr lang="zh-TW" altLang="zh-TW" sz="2500" b="1" dirty="0" smtClean="0">
                <a:solidFill>
                  <a:srgbClr val="FF0000"/>
                </a:solidFill>
              </a:rPr>
              <a:t>個資安全問題</a:t>
            </a:r>
            <a:r>
              <a:rPr lang="zh-TW" altLang="zh-TW" sz="2500" b="1" dirty="0" smtClean="0"/>
              <a:t>」一直都存在，只是隨著資料來源越來越多且</a:t>
            </a:r>
            <a:r>
              <a:rPr lang="zh-TW" altLang="zh-TW" sz="2500" b="1" dirty="0" smtClean="0">
                <a:solidFill>
                  <a:srgbClr val="FF0000"/>
                </a:solidFill>
              </a:rPr>
              <a:t>資料量</a:t>
            </a:r>
            <a:r>
              <a:rPr lang="zh-TW" altLang="zh-TW" sz="2500" b="1" dirty="0" smtClean="0"/>
              <a:t>越來越大，資安問題更顯迫切罷了。</a:t>
            </a:r>
            <a:endParaRPr lang="en-US" altLang="zh-TW" sz="2500" b="1" dirty="0" smtClean="0"/>
          </a:p>
          <a:p>
            <a:pPr>
              <a:buFont typeface="Arial" pitchFamily="34" charset="0"/>
              <a:buChar char="•"/>
            </a:pPr>
            <a:r>
              <a:rPr lang="zh-TW" altLang="zh-TW" sz="2500" b="1" dirty="0" smtClean="0"/>
              <a:t>大數據本身並沒有資安問題，問題在企業</a:t>
            </a:r>
            <a:r>
              <a:rPr lang="zh-TW" altLang="zh-TW" sz="2500" b="1" dirty="0" smtClean="0">
                <a:solidFill>
                  <a:srgbClr val="FF0000"/>
                </a:solidFill>
              </a:rPr>
              <a:t>應用資料的方式</a:t>
            </a:r>
            <a:endParaRPr lang="en-US" altLang="zh-TW" sz="2500" b="1" dirty="0" smtClean="0">
              <a:solidFill>
                <a:srgbClr val="FF0000"/>
              </a:solidFill>
            </a:endParaRPr>
          </a:p>
          <a:p>
            <a:pPr>
              <a:buFont typeface="Arial" pitchFamily="34" charset="0"/>
              <a:buChar char="•"/>
            </a:pPr>
            <a:r>
              <a:rPr lang="en-US" altLang="zh-TW" sz="2500" b="1" dirty="0" smtClean="0"/>
              <a:t>Gartner</a:t>
            </a:r>
            <a:r>
              <a:rPr lang="zh-TW" altLang="zh-TW" sz="2500" b="1" dirty="0" smtClean="0"/>
              <a:t>預測</a:t>
            </a:r>
            <a:r>
              <a:rPr lang="en-US" altLang="zh-TW" sz="2500" b="1" dirty="0" smtClean="0"/>
              <a:t>2018</a:t>
            </a:r>
            <a:r>
              <a:rPr lang="zh-TW" altLang="zh-TW" sz="2500" b="1" dirty="0" smtClean="0"/>
              <a:t>年，企業</a:t>
            </a:r>
            <a:r>
              <a:rPr lang="zh-TW" altLang="zh-TW" sz="2500" b="1" dirty="0" smtClean="0">
                <a:solidFill>
                  <a:srgbClr val="FF0000"/>
                </a:solidFill>
              </a:rPr>
              <a:t>違反商業倫理</a:t>
            </a:r>
            <a:r>
              <a:rPr lang="zh-TW" altLang="zh-TW" sz="2500" b="1" dirty="0" smtClean="0"/>
              <a:t>的案件中，有近</a:t>
            </a:r>
            <a:r>
              <a:rPr lang="en-US" altLang="zh-TW" sz="2500" b="1" dirty="0" smtClean="0">
                <a:solidFill>
                  <a:srgbClr val="FF0000"/>
                </a:solidFill>
              </a:rPr>
              <a:t>50</a:t>
            </a:r>
            <a:r>
              <a:rPr lang="zh-TW" altLang="zh-TW" sz="2500" b="1" dirty="0" smtClean="0">
                <a:solidFill>
                  <a:srgbClr val="FF0000"/>
                </a:solidFill>
              </a:rPr>
              <a:t>％</a:t>
            </a:r>
            <a:r>
              <a:rPr lang="zh-TW" altLang="zh-TW" sz="2500" b="1" dirty="0" smtClean="0"/>
              <a:t>都來自</a:t>
            </a:r>
            <a:r>
              <a:rPr lang="zh-TW" altLang="zh-TW" sz="2500" b="1" dirty="0" smtClean="0">
                <a:solidFill>
                  <a:srgbClr val="FF0000"/>
                </a:solidFill>
              </a:rPr>
              <a:t>不當的大數據應用</a:t>
            </a:r>
            <a:r>
              <a:rPr lang="zh-TW" altLang="zh-TW" sz="2500" b="1" dirty="0" smtClean="0"/>
              <a:t>。</a:t>
            </a:r>
          </a:p>
          <a:p>
            <a:pPr>
              <a:buFont typeface="Arial" pitchFamily="34" charset="0"/>
              <a:buChar char="•"/>
            </a:pPr>
            <a:r>
              <a:rPr lang="zh-TW" altLang="zh-TW" sz="2500" b="1" dirty="0" smtClean="0"/>
              <a:t>另一值得關切的是大數據可能帶來的「</a:t>
            </a:r>
            <a:r>
              <a:rPr lang="zh-TW" altLang="zh-TW" sz="2500" b="1" dirty="0" smtClean="0">
                <a:solidFill>
                  <a:srgbClr val="FF0000"/>
                </a:solidFill>
              </a:rPr>
              <a:t>資料獨裁問題</a:t>
            </a:r>
            <a:r>
              <a:rPr lang="zh-TW" altLang="zh-TW" sz="2500" b="1" dirty="0" smtClean="0"/>
              <a:t>」</a:t>
            </a:r>
            <a:endParaRPr lang="en-US" altLang="zh-TW" sz="2500" b="1" dirty="0" smtClean="0"/>
          </a:p>
          <a:p>
            <a:pPr>
              <a:buFont typeface="Arial" pitchFamily="34" charset="0"/>
              <a:buChar char="•"/>
            </a:pPr>
            <a:r>
              <a:rPr lang="zh-TW" altLang="zh-TW" sz="2500" b="1" dirty="0" smtClean="0"/>
              <a:t>資料獨裁指的是</a:t>
            </a:r>
            <a:r>
              <a:rPr lang="zh-TW" altLang="zh-TW" sz="2500" b="1" dirty="0" smtClean="0">
                <a:solidFill>
                  <a:srgbClr val="FF0000"/>
                </a:solidFill>
              </a:rPr>
              <a:t>任由資料來管控我們</a:t>
            </a:r>
            <a:r>
              <a:rPr lang="zh-TW" altLang="zh-TW" sz="2500" b="1" dirty="0" smtClean="0"/>
              <a:t>，盲目受到</a:t>
            </a:r>
            <a:r>
              <a:rPr lang="zh-TW" altLang="zh-TW" sz="2500" b="1" dirty="0" smtClean="0">
                <a:solidFill>
                  <a:srgbClr val="FF0000"/>
                </a:solidFill>
              </a:rPr>
              <a:t>分析結果的制約</a:t>
            </a:r>
            <a:r>
              <a:rPr lang="zh-TW" altLang="zh-TW" sz="2500" b="1" dirty="0" smtClean="0"/>
              <a:t>，導致濫用或誤用資料。</a:t>
            </a:r>
            <a:endParaRPr lang="en-US" altLang="zh-TW" sz="2500" b="1" dirty="0" smtClean="0"/>
          </a:p>
          <a:p>
            <a:pPr>
              <a:buFont typeface="Arial" pitchFamily="34" charset="0"/>
              <a:buChar char="•"/>
            </a:pPr>
            <a:r>
              <a:rPr lang="zh-TW" altLang="zh-TW" sz="2500" b="1" dirty="0" smtClean="0"/>
              <a:t>例如根據數據分析</a:t>
            </a:r>
            <a:r>
              <a:rPr lang="zh-TW" altLang="zh-TW" sz="2500" b="1" dirty="0" smtClean="0">
                <a:solidFill>
                  <a:srgbClr val="FF0000"/>
                </a:solidFill>
              </a:rPr>
              <a:t>將人群分類</a:t>
            </a:r>
            <a:r>
              <a:rPr lang="zh-TW" altLang="zh-TW" sz="2500" b="1" dirty="0" smtClean="0"/>
              <a:t>，其實有可能會把個體給</a:t>
            </a:r>
            <a:r>
              <a:rPr lang="zh-TW" altLang="zh-TW" sz="2500" b="1" dirty="0" smtClean="0">
                <a:solidFill>
                  <a:srgbClr val="FF0000"/>
                </a:solidFill>
              </a:rPr>
              <a:t>標籤化</a:t>
            </a:r>
            <a:r>
              <a:rPr lang="zh-TW" altLang="zh-TW" sz="2500" b="1" dirty="0" smtClean="0"/>
              <a:t>，甚至</a:t>
            </a:r>
            <a:r>
              <a:rPr lang="zh-TW" altLang="zh-TW" sz="2500" b="1" dirty="0" smtClean="0">
                <a:solidFill>
                  <a:srgbClr val="FF0000"/>
                </a:solidFill>
              </a:rPr>
              <a:t>污名化</a:t>
            </a:r>
            <a:r>
              <a:rPr lang="zh-TW" altLang="zh-TW" sz="2500" b="1" dirty="0" smtClean="0"/>
              <a:t>某些族群</a:t>
            </a:r>
            <a:endParaRPr lang="en-US" altLang="zh-TW" sz="2500" b="1" dirty="0" smtClean="0"/>
          </a:p>
          <a:p>
            <a:pPr>
              <a:buFont typeface="Arial" pitchFamily="34" charset="0"/>
              <a:buChar char="•"/>
            </a:pPr>
            <a:r>
              <a:rPr lang="zh-TW" altLang="zh-TW" sz="2500" b="1" dirty="0" smtClean="0"/>
              <a:t>想像未來若我們用數據預先</a:t>
            </a:r>
            <a:r>
              <a:rPr lang="zh-TW" altLang="zh-TW" sz="2500" b="1" dirty="0" smtClean="0">
                <a:solidFill>
                  <a:srgbClr val="FF0000"/>
                </a:solidFill>
              </a:rPr>
              <a:t>打擊犯罪</a:t>
            </a:r>
            <a:r>
              <a:rPr lang="zh-TW" altLang="zh-TW" sz="2500" b="1" dirty="0" smtClean="0"/>
              <a:t>，那會是什麼情景？</a:t>
            </a:r>
            <a:endParaRPr lang="zh-TW" altLang="zh-TW" sz="2500" b="1" dirty="0"/>
          </a:p>
        </p:txBody>
      </p:sp>
      <p:sp>
        <p:nvSpPr>
          <p:cNvPr id="4" name="投影片編號版面配置區 3"/>
          <p:cNvSpPr>
            <a:spLocks noGrp="1"/>
          </p:cNvSpPr>
          <p:nvPr>
            <p:ph type="sldNum" sz="quarter" idx="12"/>
          </p:nvPr>
        </p:nvSpPr>
        <p:spPr/>
        <p:txBody>
          <a:bodyPr/>
          <a:lstStyle/>
          <a:p>
            <a:pPr>
              <a:defRPr/>
            </a:pPr>
            <a:fld id="{1BB83B16-A370-4AD1-B50A-1C59D2030203}" type="slidenum">
              <a:rPr lang="zh-TW" altLang="en-US" smtClean="0"/>
              <a:pPr>
                <a:defRPr/>
              </a:pPr>
              <a:t>65</a:t>
            </a:fld>
            <a:endParaRPr lang="zh-TW" alt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ctrTitle"/>
          </p:nvPr>
        </p:nvSpPr>
        <p:spPr>
          <a:xfrm>
            <a:off x="1043608" y="332656"/>
            <a:ext cx="7904112" cy="620830"/>
          </a:xfrm>
        </p:spPr>
        <p:txBody>
          <a:bodyPr>
            <a:normAutofit fontScale="90000"/>
          </a:bodyPr>
          <a:lstStyle/>
          <a:p>
            <a:r>
              <a:rPr lang="en-US" altLang="zh-TW" sz="4000" b="1" dirty="0" smtClean="0">
                <a:solidFill>
                  <a:srgbClr val="C00000"/>
                </a:solidFill>
              </a:rPr>
              <a:t>Big Data</a:t>
            </a:r>
            <a:r>
              <a:rPr lang="zh-TW" altLang="zh-TW" sz="4000" b="1" dirty="0" smtClean="0">
                <a:solidFill>
                  <a:srgbClr val="C00000"/>
                </a:solidFill>
              </a:rPr>
              <a:t>和</a:t>
            </a:r>
            <a:r>
              <a:rPr lang="en-US" altLang="zh-TW" sz="4000" b="1" dirty="0" smtClean="0">
                <a:solidFill>
                  <a:srgbClr val="C00000"/>
                </a:solidFill>
              </a:rPr>
              <a:t>Open Data</a:t>
            </a:r>
            <a:r>
              <a:rPr lang="zh-TW" altLang="zh-TW" sz="4000" b="1" dirty="0" smtClean="0">
                <a:solidFill>
                  <a:srgbClr val="C00000"/>
                </a:solidFill>
              </a:rPr>
              <a:t>有什麼不一樣？</a:t>
            </a:r>
            <a:endParaRPr lang="zh-TW" altLang="en-US" sz="4000" dirty="0">
              <a:solidFill>
                <a:srgbClr val="C00000"/>
              </a:solidFill>
            </a:endParaRPr>
          </a:p>
        </p:txBody>
      </p:sp>
      <p:sp>
        <p:nvSpPr>
          <p:cNvPr id="2" name="副標題 1"/>
          <p:cNvSpPr>
            <a:spLocks noGrp="1"/>
          </p:cNvSpPr>
          <p:nvPr>
            <p:ph type="subTitle" idx="1"/>
          </p:nvPr>
        </p:nvSpPr>
        <p:spPr>
          <a:xfrm>
            <a:off x="611560" y="1412776"/>
            <a:ext cx="8227640" cy="4608512"/>
          </a:xfrm>
        </p:spPr>
        <p:txBody>
          <a:bodyPr>
            <a:normAutofit fontScale="92500" lnSpcReduction="20000"/>
          </a:bodyPr>
          <a:lstStyle/>
          <a:p>
            <a:pPr marL="541782" indent="-514350">
              <a:buFont typeface="+mj-lt"/>
              <a:buAutoNum type="arabicPeriod"/>
            </a:pPr>
            <a:r>
              <a:rPr lang="zh-TW" altLang="zh-TW" b="1" dirty="0" smtClean="0"/>
              <a:t>開放資料（</a:t>
            </a:r>
            <a:r>
              <a:rPr lang="en-US" altLang="zh-TW" b="1" dirty="0" smtClean="0"/>
              <a:t>Open Data</a:t>
            </a:r>
            <a:r>
              <a:rPr lang="zh-TW" altLang="zh-TW" b="1" dirty="0" smtClean="0"/>
              <a:t>）是大數據的一種</a:t>
            </a:r>
            <a:endParaRPr lang="en-US" altLang="zh-TW" b="1" dirty="0" smtClean="0"/>
          </a:p>
          <a:p>
            <a:pPr marL="541782" indent="-514350">
              <a:buFont typeface="+mj-lt"/>
              <a:buAutoNum type="arabicPeriod"/>
            </a:pPr>
            <a:r>
              <a:rPr lang="zh-TW" altLang="zh-TW" b="1" dirty="0" smtClean="0"/>
              <a:t>但大數據不等同於開放資料。</a:t>
            </a:r>
            <a:endParaRPr lang="en-US" altLang="zh-TW" b="1" dirty="0" smtClean="0"/>
          </a:p>
          <a:p>
            <a:pPr marL="541782" indent="-514350">
              <a:buFont typeface="+mj-lt"/>
              <a:buAutoNum type="arabicPeriod"/>
            </a:pPr>
            <a:r>
              <a:rPr lang="zh-TW" altLang="zh-TW" b="1" dirty="0" smtClean="0"/>
              <a:t>開放資料是指將原本受</a:t>
            </a:r>
            <a:r>
              <a:rPr lang="zh-TW" altLang="zh-TW" b="1" dirty="0" smtClean="0">
                <a:solidFill>
                  <a:srgbClr val="FF0000"/>
                </a:solidFill>
              </a:rPr>
              <a:t>私人組織</a:t>
            </a:r>
            <a:r>
              <a:rPr lang="zh-TW" altLang="zh-TW" b="1" dirty="0" smtClean="0"/>
              <a:t>或</a:t>
            </a:r>
            <a:r>
              <a:rPr lang="zh-TW" altLang="zh-TW" b="1" dirty="0" smtClean="0">
                <a:solidFill>
                  <a:srgbClr val="FF0000"/>
                </a:solidFill>
              </a:rPr>
              <a:t>公部門</a:t>
            </a:r>
            <a:r>
              <a:rPr lang="zh-TW" altLang="zh-TW" b="1" dirty="0" smtClean="0"/>
              <a:t>管理的原始資料</a:t>
            </a:r>
            <a:r>
              <a:rPr lang="zh-TW" altLang="zh-TW" b="1" dirty="0" smtClean="0">
                <a:solidFill>
                  <a:srgbClr val="FF0000"/>
                </a:solidFill>
              </a:rPr>
              <a:t>無條件地開放出來</a:t>
            </a:r>
            <a:r>
              <a:rPr lang="zh-TW" altLang="zh-TW" b="1" dirty="0" smtClean="0"/>
              <a:t>，供任何人使用。</a:t>
            </a:r>
            <a:endParaRPr lang="en-US" altLang="zh-TW" b="1" dirty="0" smtClean="0"/>
          </a:p>
          <a:p>
            <a:pPr marL="541782" indent="-514350">
              <a:buFont typeface="+mj-lt"/>
              <a:buAutoNum type="arabicPeriod"/>
            </a:pPr>
            <a:r>
              <a:rPr lang="zh-TW" altLang="zh-TW" b="1" dirty="0" smtClean="0"/>
              <a:t>近年來討論度較高的是</a:t>
            </a:r>
            <a:r>
              <a:rPr lang="zh-TW" altLang="zh-TW" b="1" dirty="0" smtClean="0">
                <a:solidFill>
                  <a:srgbClr val="FF0000"/>
                </a:solidFill>
              </a:rPr>
              <a:t>公部門</a:t>
            </a:r>
            <a:r>
              <a:rPr lang="zh-TW" altLang="zh-TW" b="1" dirty="0" smtClean="0"/>
              <a:t>的原始資料，許多民間團體主張公部門資料本為民眾所有，除非涉及個人隱私，否則公部門應</a:t>
            </a:r>
            <a:r>
              <a:rPr lang="zh-TW" altLang="zh-TW" b="1" dirty="0" smtClean="0">
                <a:solidFill>
                  <a:srgbClr val="FF0000"/>
                </a:solidFill>
              </a:rPr>
              <a:t>無條件開放資料</a:t>
            </a:r>
            <a:r>
              <a:rPr lang="zh-TW" altLang="zh-TW" b="1" dirty="0" smtClean="0"/>
              <a:t>，讓民間可以介接資料，除了瀏覽，還可以</a:t>
            </a:r>
            <a:r>
              <a:rPr lang="zh-TW" altLang="zh-TW" b="1" dirty="0" smtClean="0">
                <a:solidFill>
                  <a:srgbClr val="FF0000"/>
                </a:solidFill>
              </a:rPr>
              <a:t>加值應用</a:t>
            </a:r>
            <a:r>
              <a:rPr lang="zh-TW" altLang="zh-TW" b="1" dirty="0" smtClean="0"/>
              <a:t>。</a:t>
            </a:r>
          </a:p>
          <a:p>
            <a:pPr marL="541782" indent="-514350">
              <a:buFont typeface="+mj-lt"/>
              <a:buAutoNum type="arabicPeriod"/>
            </a:pPr>
            <a:r>
              <a:rPr lang="zh-TW" altLang="zh-TW" b="1" dirty="0" smtClean="0"/>
              <a:t>對</a:t>
            </a:r>
            <a:r>
              <a:rPr lang="zh-TW" altLang="zh-TW" b="1" dirty="0" smtClean="0">
                <a:solidFill>
                  <a:srgbClr val="FF0000"/>
                </a:solidFill>
              </a:rPr>
              <a:t>新創企業</a:t>
            </a:r>
            <a:r>
              <a:rPr lang="zh-TW" altLang="zh-TW" b="1" dirty="0" smtClean="0"/>
              <a:t>而言，開放資料是非常好的</a:t>
            </a:r>
            <a:r>
              <a:rPr lang="zh-TW" altLang="zh-TW" b="1" dirty="0" smtClean="0">
                <a:solidFill>
                  <a:srgbClr val="FF0000"/>
                </a:solidFill>
              </a:rPr>
              <a:t>資源</a:t>
            </a:r>
            <a:r>
              <a:rPr lang="zh-TW" altLang="zh-TW" b="1" dirty="0" smtClean="0"/>
              <a:t>，當</a:t>
            </a:r>
            <a:r>
              <a:rPr lang="zh-TW" altLang="zh-TW" b="1" dirty="0" smtClean="0">
                <a:solidFill>
                  <a:srgbClr val="FF0000"/>
                </a:solidFill>
              </a:rPr>
              <a:t>創新</a:t>
            </a:r>
            <a:r>
              <a:rPr lang="zh-TW" altLang="zh-TW" b="1" dirty="0" smtClean="0"/>
              <a:t>遇上</a:t>
            </a:r>
            <a:r>
              <a:rPr lang="zh-TW" altLang="zh-TW" b="1" dirty="0" smtClean="0">
                <a:solidFill>
                  <a:srgbClr val="FF0000"/>
                </a:solidFill>
              </a:rPr>
              <a:t>開放資料</a:t>
            </a:r>
            <a:r>
              <a:rPr lang="zh-TW" altLang="zh-TW" b="1" dirty="0" smtClean="0"/>
              <a:t>，很可能</a:t>
            </a:r>
            <a:r>
              <a:rPr lang="zh-TW" altLang="zh-TW" b="1" dirty="0" smtClean="0">
                <a:solidFill>
                  <a:srgbClr val="FF0000"/>
                </a:solidFill>
              </a:rPr>
              <a:t>激起無盡想像</a:t>
            </a:r>
            <a:r>
              <a:rPr lang="zh-TW" altLang="zh-TW" b="1" dirty="0" smtClean="0"/>
              <a:t>。</a:t>
            </a:r>
            <a:endParaRPr lang="en-US" altLang="zh-TW" b="1" dirty="0" smtClean="0"/>
          </a:p>
          <a:p>
            <a:pPr marL="541782" indent="-514350">
              <a:buFont typeface="+mj-lt"/>
              <a:buAutoNum type="arabicPeriod"/>
            </a:pPr>
            <a:r>
              <a:rPr lang="zh-TW" altLang="zh-TW" b="1" dirty="0" smtClean="0"/>
              <a:t>例如</a:t>
            </a:r>
            <a:r>
              <a:rPr lang="en-US" altLang="zh-TW" b="1" dirty="0" err="1" smtClean="0">
                <a:hlinkClick r:id="rId2" tooltip="李慕約有限公司"/>
              </a:rPr>
              <a:t>李慕約有限公司</a:t>
            </a:r>
            <a:r>
              <a:rPr lang="zh-TW" altLang="zh-TW" b="1" dirty="0" smtClean="0"/>
              <a:t>創辦人李慕約就利用政府開放的農產品即時價值資料，設計出果菜花終端機，用視覺化的圖表呈現農糧署累積近</a:t>
            </a:r>
            <a:r>
              <a:rPr lang="en-US" altLang="zh-TW" b="1" dirty="0" smtClean="0"/>
              <a:t>20</a:t>
            </a:r>
            <a:r>
              <a:rPr lang="zh-TW" altLang="zh-TW" b="1" dirty="0" smtClean="0"/>
              <a:t>年的資料</a:t>
            </a:r>
            <a:r>
              <a:rPr lang="zh-TW" altLang="zh-TW" dirty="0" smtClean="0"/>
              <a:t>。</a:t>
            </a:r>
          </a:p>
          <a:p>
            <a:endParaRPr lang="zh-TW" altLang="en-US" dirty="0"/>
          </a:p>
        </p:txBody>
      </p:sp>
      <p:sp>
        <p:nvSpPr>
          <p:cNvPr id="4" name="投影片編號版面配置區 3"/>
          <p:cNvSpPr>
            <a:spLocks noGrp="1"/>
          </p:cNvSpPr>
          <p:nvPr>
            <p:ph type="sldNum" sz="quarter" idx="12"/>
          </p:nvPr>
        </p:nvSpPr>
        <p:spPr/>
        <p:txBody>
          <a:bodyPr/>
          <a:lstStyle/>
          <a:p>
            <a:pPr>
              <a:defRPr/>
            </a:pPr>
            <a:fld id="{1BB83B16-A370-4AD1-B50A-1C59D2030203}" type="slidenum">
              <a:rPr lang="zh-TW" altLang="en-US" smtClean="0"/>
              <a:pPr>
                <a:defRPr/>
              </a:pPr>
              <a:t>66</a:t>
            </a:fld>
            <a:endParaRPr lang="zh-TW" alt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79512" y="332656"/>
            <a:ext cx="8659688" cy="692838"/>
          </a:xfrm>
        </p:spPr>
        <p:txBody>
          <a:bodyPr>
            <a:normAutofit fontScale="90000"/>
          </a:bodyPr>
          <a:lstStyle/>
          <a:p>
            <a:r>
              <a:rPr lang="en-US" altLang="zh-TW" sz="4400" b="1" dirty="0" smtClean="0">
                <a:solidFill>
                  <a:srgbClr val="C00000"/>
                </a:solidFill>
              </a:rPr>
              <a:t>Big Data</a:t>
            </a:r>
            <a:r>
              <a:rPr lang="zh-TW" altLang="zh-TW" sz="4400" b="1" dirty="0" smtClean="0">
                <a:solidFill>
                  <a:srgbClr val="C00000"/>
                </a:solidFill>
              </a:rPr>
              <a:t>和</a:t>
            </a:r>
            <a:r>
              <a:rPr lang="en-US" altLang="zh-TW" sz="4400" b="1" dirty="0" smtClean="0">
                <a:solidFill>
                  <a:srgbClr val="C00000"/>
                </a:solidFill>
              </a:rPr>
              <a:t>Open Data</a:t>
            </a:r>
            <a:r>
              <a:rPr lang="zh-TW" altLang="zh-TW" sz="4400" b="1" dirty="0" smtClean="0">
                <a:solidFill>
                  <a:srgbClr val="C00000"/>
                </a:solidFill>
              </a:rPr>
              <a:t>有什麼不一樣？</a:t>
            </a:r>
            <a:endParaRPr lang="zh-TW" altLang="en-US" dirty="0"/>
          </a:p>
        </p:txBody>
      </p:sp>
      <p:sp>
        <p:nvSpPr>
          <p:cNvPr id="3" name="副標題 2"/>
          <p:cNvSpPr>
            <a:spLocks noGrp="1"/>
          </p:cNvSpPr>
          <p:nvPr>
            <p:ph type="subTitle" idx="1"/>
          </p:nvPr>
        </p:nvSpPr>
        <p:spPr>
          <a:xfrm>
            <a:off x="1259632" y="1412776"/>
            <a:ext cx="7406640" cy="1752600"/>
          </a:xfrm>
        </p:spPr>
        <p:txBody>
          <a:bodyPr>
            <a:normAutofit fontScale="25000" lnSpcReduction="20000"/>
          </a:bodyPr>
          <a:lstStyle/>
          <a:p>
            <a:pPr fontAlgn="t">
              <a:buFont typeface="Arial" pitchFamily="34" charset="0"/>
              <a:buChar char="•"/>
            </a:pPr>
            <a:r>
              <a:rPr lang="zh-TW" altLang="en-US" sz="9600" b="1" dirty="0" smtClean="0"/>
              <a:t>大數據沒有開放資料也很難執行，所以政府開放資料是關鍵。行政院長喊出</a:t>
            </a:r>
            <a:r>
              <a:rPr lang="zh-TW" altLang="en-US" sz="9600" b="1" dirty="0" smtClean="0">
                <a:hlinkClick r:id="rId2"/>
              </a:rPr>
              <a:t>科技三箭：開放資料、大數據、群眾外包</a:t>
            </a:r>
            <a:endParaRPr lang="en-US" altLang="zh-TW" sz="9600" b="1" dirty="0" smtClean="0"/>
          </a:p>
          <a:p>
            <a:pPr fontAlgn="t">
              <a:buFont typeface="Arial" pitchFamily="34" charset="0"/>
              <a:buChar char="•"/>
            </a:pPr>
            <a:r>
              <a:rPr lang="zh-TW" altLang="en-US" sz="9600" b="1" dirty="0" smtClean="0"/>
              <a:t>原則上開放資料，但如果沒有具體的政策或法律，各政府機關受限政府資料公開法，還是有很多「例外」發生</a:t>
            </a:r>
            <a:endParaRPr lang="en-US" altLang="zh-TW" sz="9600" b="1" dirty="0" smtClean="0"/>
          </a:p>
          <a:p>
            <a:pPr fontAlgn="t">
              <a:buFont typeface="Arial" pitchFamily="34" charset="0"/>
              <a:buChar char="•"/>
            </a:pPr>
            <a:r>
              <a:rPr lang="zh-TW" altLang="en-US" sz="9600" b="1" dirty="0" smtClean="0"/>
              <a:t>像是限定資料只能讓學術單位或公益使用，這樣就失去開放資料的原意。</a:t>
            </a:r>
          </a:p>
          <a:p>
            <a:pPr fontAlgn="t">
              <a:buFont typeface="Arial" pitchFamily="34" charset="0"/>
              <a:buChar char="•"/>
            </a:pPr>
            <a:r>
              <a:rPr lang="zh-TW" altLang="en-US" sz="9600" b="1" dirty="0" smtClean="0"/>
              <a:t>台灣開放資料的速度落後韓國</a:t>
            </a:r>
            <a:r>
              <a:rPr lang="en-US" altLang="zh-TW" sz="9600" b="1" dirty="0" smtClean="0"/>
              <a:t>3</a:t>
            </a:r>
            <a:r>
              <a:rPr lang="zh-TW" altLang="en-US" sz="9600" b="1" dirty="0" smtClean="0"/>
              <a:t>到</a:t>
            </a:r>
            <a:r>
              <a:rPr lang="en-US" altLang="zh-TW" sz="9600" b="1" dirty="0" smtClean="0"/>
              <a:t>5</a:t>
            </a:r>
            <a:r>
              <a:rPr lang="zh-TW" altLang="en-US" sz="9600" b="1" dirty="0" smtClean="0"/>
              <a:t>年，我們要用</a:t>
            </a:r>
            <a:r>
              <a:rPr lang="en-US" altLang="zh-TW" sz="9600" b="1" dirty="0" smtClean="0"/>
              <a:t>1</a:t>
            </a:r>
            <a:r>
              <a:rPr lang="zh-TW" altLang="en-US" sz="9600" b="1" dirty="0" smtClean="0"/>
              <a:t>年的時間趕快追上！」許多國家也有資料部長（</a:t>
            </a:r>
            <a:r>
              <a:rPr lang="en-US" altLang="zh-TW" sz="9600" b="1" dirty="0" smtClean="0"/>
              <a:t>CDO</a:t>
            </a:r>
            <a:r>
              <a:rPr lang="zh-TW" altLang="en-US" sz="9600" b="1" dirty="0" smtClean="0"/>
              <a:t>）的職位，甚至有開放資料法來規範敏感性資料。</a:t>
            </a:r>
          </a:p>
          <a:p>
            <a:pPr fontAlgn="t">
              <a:buFont typeface="Arial" pitchFamily="34" charset="0"/>
              <a:buChar char="•"/>
            </a:pPr>
            <a:r>
              <a:rPr lang="zh-TW" altLang="en-US" sz="9600" b="1" dirty="0" smtClean="0"/>
              <a:t>網路上都搜得到，就失去開放資料加值的價值</a:t>
            </a:r>
          </a:p>
          <a:p>
            <a:pPr fontAlgn="t">
              <a:buFont typeface="Arial" pitchFamily="34" charset="0"/>
              <a:buChar char="•"/>
            </a:pPr>
            <a:r>
              <a:rPr lang="zh-TW" altLang="en-US" sz="9600" b="1" dirty="0" smtClean="0"/>
              <a:t>盤點獲工業局補助的</a:t>
            </a:r>
            <a:r>
              <a:rPr lang="en-US" altLang="zh-TW" sz="9600" b="1" dirty="0" smtClean="0"/>
              <a:t>21</a:t>
            </a:r>
            <a:r>
              <a:rPr lang="zh-TW" altLang="en-US" sz="9600" b="1" dirty="0" smtClean="0"/>
              <a:t>家廠商，絕大多數都是成立多年的公司，只有</a:t>
            </a:r>
            <a:r>
              <a:rPr lang="en-US" altLang="zh-TW" sz="9600" b="1" dirty="0" smtClean="0"/>
              <a:t>4</a:t>
            </a:r>
            <a:r>
              <a:rPr lang="zh-TW" altLang="en-US" sz="9600" b="1" dirty="0" smtClean="0"/>
              <a:t>家是這</a:t>
            </a:r>
            <a:r>
              <a:rPr lang="en-US" altLang="zh-TW" sz="9600" b="1" dirty="0" smtClean="0"/>
              <a:t>2</a:t>
            </a:r>
            <a:r>
              <a:rPr lang="zh-TW" altLang="en-US" sz="9600" b="1" dirty="0" smtClean="0"/>
              <a:t>年成立的新創公司。超過三分之二廠商做出的應用不外乎是旅遊、生活吃喝玩樂、房價查詢及交通</a:t>
            </a:r>
            <a:r>
              <a:rPr lang="en-US" altLang="zh-TW" sz="9600" b="1" dirty="0" smtClean="0"/>
              <a:t>App</a:t>
            </a:r>
            <a:r>
              <a:rPr lang="zh-TW" altLang="en-US" sz="9600" b="1" dirty="0" smtClean="0"/>
              <a:t>，做的服務其實大同小異。</a:t>
            </a:r>
          </a:p>
          <a:p>
            <a:endParaRPr lang="zh-TW" altLang="en-US" dirty="0"/>
          </a:p>
        </p:txBody>
      </p:sp>
      <p:sp>
        <p:nvSpPr>
          <p:cNvPr id="4" name="投影片編號版面配置區 3"/>
          <p:cNvSpPr>
            <a:spLocks noGrp="1"/>
          </p:cNvSpPr>
          <p:nvPr>
            <p:ph type="sldNum" sz="quarter" idx="12"/>
          </p:nvPr>
        </p:nvSpPr>
        <p:spPr/>
        <p:txBody>
          <a:bodyPr/>
          <a:lstStyle/>
          <a:p>
            <a:pPr>
              <a:defRPr/>
            </a:pPr>
            <a:fld id="{1BB83B16-A370-4AD1-B50A-1C59D2030203}" type="slidenum">
              <a:rPr lang="zh-TW" altLang="en-US" smtClean="0"/>
              <a:pPr>
                <a:defRPr/>
              </a:pPr>
              <a:t>67</a:t>
            </a:fld>
            <a:endParaRPr lang="zh-TW"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51520" y="260648"/>
            <a:ext cx="8784976" cy="764846"/>
          </a:xfrm>
        </p:spPr>
        <p:txBody>
          <a:bodyPr>
            <a:normAutofit fontScale="90000"/>
          </a:bodyPr>
          <a:lstStyle/>
          <a:p>
            <a:r>
              <a:rPr lang="en-US" altLang="zh-TW" sz="4400" b="1" dirty="0" smtClean="0">
                <a:solidFill>
                  <a:srgbClr val="C00000"/>
                </a:solidFill>
              </a:rPr>
              <a:t>Big Data</a:t>
            </a:r>
            <a:r>
              <a:rPr lang="zh-TW" altLang="zh-TW" sz="4400" b="1" dirty="0" smtClean="0">
                <a:solidFill>
                  <a:srgbClr val="C00000"/>
                </a:solidFill>
              </a:rPr>
              <a:t>和</a:t>
            </a:r>
            <a:r>
              <a:rPr lang="en-US" altLang="zh-TW" sz="4400" b="1" dirty="0" smtClean="0">
                <a:solidFill>
                  <a:srgbClr val="C00000"/>
                </a:solidFill>
              </a:rPr>
              <a:t>Open Data</a:t>
            </a:r>
            <a:r>
              <a:rPr lang="zh-TW" altLang="zh-TW" sz="4400" b="1" dirty="0" smtClean="0">
                <a:solidFill>
                  <a:srgbClr val="C00000"/>
                </a:solidFill>
              </a:rPr>
              <a:t>有什麼不一樣？</a:t>
            </a:r>
            <a:endParaRPr lang="zh-TW" altLang="en-US" dirty="0"/>
          </a:p>
        </p:txBody>
      </p:sp>
      <p:sp>
        <p:nvSpPr>
          <p:cNvPr id="3" name="副標題 2"/>
          <p:cNvSpPr>
            <a:spLocks noGrp="1"/>
          </p:cNvSpPr>
          <p:nvPr>
            <p:ph type="subTitle" idx="1"/>
          </p:nvPr>
        </p:nvSpPr>
        <p:spPr>
          <a:xfrm>
            <a:off x="611560" y="1124744"/>
            <a:ext cx="8352928" cy="1728192"/>
          </a:xfrm>
        </p:spPr>
        <p:txBody>
          <a:bodyPr>
            <a:normAutofit fontScale="25000" lnSpcReduction="20000"/>
          </a:bodyPr>
          <a:lstStyle/>
          <a:p>
            <a:pPr fontAlgn="t">
              <a:buFont typeface="Arial" pitchFamily="34" charset="0"/>
              <a:buChar char="•"/>
            </a:pPr>
            <a:r>
              <a:rPr lang="zh-TW" altLang="en-US" sz="8800" b="1" dirty="0" smtClean="0"/>
              <a:t>因為廠商的想像力不足，開放資料並非把政府開放的資料堆起來就可以了，如果這些資訊使用者都可以在網路上搜尋到，就失去加值的意義。</a:t>
            </a:r>
          </a:p>
          <a:p>
            <a:pPr fontAlgn="t">
              <a:buFont typeface="Arial" pitchFamily="34" charset="0"/>
              <a:buChar char="•"/>
            </a:pPr>
            <a:r>
              <a:rPr lang="zh-TW" altLang="en-US" sz="8800" b="1" dirty="0" smtClean="0"/>
              <a:t>，要做出真正對使用者有價值的東西，</a:t>
            </a:r>
            <a:r>
              <a:rPr lang="zh-TW" altLang="en-US" sz="8800" b="1" dirty="0" smtClean="0">
                <a:solidFill>
                  <a:srgbClr val="FF0000"/>
                </a:solidFill>
              </a:rPr>
              <a:t>解決使用者的需求</a:t>
            </a:r>
            <a:r>
              <a:rPr lang="zh-TW" altLang="en-US" sz="8800" b="1" dirty="0" smtClean="0"/>
              <a:t>。例如找餐廳，不是只有把方圓</a:t>
            </a:r>
            <a:r>
              <a:rPr lang="en-US" altLang="zh-TW" sz="8800" b="1" dirty="0" smtClean="0"/>
              <a:t>2</a:t>
            </a:r>
            <a:r>
              <a:rPr lang="zh-TW" altLang="en-US" sz="8800" b="1" dirty="0" smtClean="0"/>
              <a:t>公里的店家全部列出來就好，而是要跟使用者互動，為使用者做出個人化的篩選，像是幫不吃魚的人篩選掉有魚類餐點的餐廳，而且直接可打電話訂位。</a:t>
            </a:r>
          </a:p>
          <a:p>
            <a:pPr fontAlgn="t">
              <a:buFont typeface="Arial" pitchFamily="34" charset="0"/>
              <a:buChar char="•"/>
            </a:pPr>
            <a:r>
              <a:rPr lang="zh-TW" altLang="en-US" sz="8800" b="1" dirty="0" smtClean="0"/>
              <a:t>開放資料新創公司：查菜價、三秒算房價</a:t>
            </a:r>
          </a:p>
          <a:p>
            <a:pPr fontAlgn="t">
              <a:buFont typeface="Arial" pitchFamily="34" charset="0"/>
              <a:buChar char="•"/>
            </a:pPr>
            <a:r>
              <a:rPr lang="en-US" altLang="zh-TW" sz="8800" b="1" dirty="0" smtClean="0"/>
              <a:t>4</a:t>
            </a:r>
            <a:r>
              <a:rPr lang="zh-TW" altLang="en-US" sz="8800" b="1" dirty="0" smtClean="0"/>
              <a:t>家新創公司中，</a:t>
            </a:r>
            <a:r>
              <a:rPr lang="zh-TW" altLang="en-US" sz="8800" b="1" dirty="0" smtClean="0">
                <a:solidFill>
                  <a:srgbClr val="FF0000"/>
                </a:solidFill>
              </a:rPr>
              <a:t>資料視覺化</a:t>
            </a:r>
            <a:r>
              <a:rPr lang="zh-TW" altLang="en-US" sz="8800" b="1" dirty="0" smtClean="0"/>
              <a:t>工作者李慕約運用政府巨量的交易資料，分析水果、蔬果、花卉的價格，設計出免費使用的</a:t>
            </a:r>
            <a:r>
              <a:rPr lang="zh-TW" altLang="en-US" sz="8800" b="1" dirty="0" smtClean="0">
                <a:hlinkClick r:id="rId2"/>
              </a:rPr>
              <a:t>果菜花終端機</a:t>
            </a:r>
            <a:r>
              <a:rPr lang="zh-TW" altLang="en-US" sz="8800" b="1" dirty="0" smtClean="0"/>
              <a:t>，並用資料視覺化的方式呈現。</a:t>
            </a:r>
            <a:endParaRPr lang="en-US" altLang="zh-TW" sz="8800" b="1" dirty="0" smtClean="0"/>
          </a:p>
          <a:p>
            <a:pPr fontAlgn="t">
              <a:buFont typeface="Arial" pitchFamily="34" charset="0"/>
              <a:buChar char="•"/>
            </a:pPr>
            <a:r>
              <a:rPr lang="zh-TW" altLang="en-US" sz="8800" b="1" dirty="0" smtClean="0"/>
              <a:t>李慕約有限公司創辦人李慕約說，在整理政府開放資料時會遇到兩個問題，一個是</a:t>
            </a:r>
            <a:r>
              <a:rPr lang="zh-TW" altLang="en-US" sz="8800" b="1" dirty="0" smtClean="0">
                <a:solidFill>
                  <a:srgbClr val="FF0000"/>
                </a:solidFill>
              </a:rPr>
              <a:t>資料來源太多</a:t>
            </a:r>
            <a:r>
              <a:rPr lang="zh-TW" altLang="en-US" sz="8800" b="1" dirty="0" smtClean="0"/>
              <a:t>，整理很麻煩，其次是</a:t>
            </a:r>
            <a:r>
              <a:rPr lang="zh-TW" altLang="en-US" sz="8800" b="1" dirty="0" smtClean="0">
                <a:solidFill>
                  <a:srgbClr val="FF0000"/>
                </a:solidFill>
              </a:rPr>
              <a:t>資料品質不齊</a:t>
            </a:r>
            <a:r>
              <a:rPr lang="zh-TW" altLang="en-US" sz="8800" b="1" dirty="0" smtClean="0"/>
              <a:t>。</a:t>
            </a:r>
            <a:endParaRPr lang="en-US" altLang="zh-TW" sz="8800" b="1" dirty="0" smtClean="0"/>
          </a:p>
          <a:p>
            <a:pPr fontAlgn="t">
              <a:buFont typeface="Arial" pitchFamily="34" charset="0"/>
              <a:buChar char="•"/>
            </a:pPr>
            <a:r>
              <a:rPr lang="zh-TW" altLang="en-US" sz="8800" b="1" dirty="0" smtClean="0"/>
              <a:t>所以往往</a:t>
            </a:r>
            <a:r>
              <a:rPr lang="zh-TW" altLang="en-US" sz="8800" b="1" dirty="0" smtClean="0">
                <a:solidFill>
                  <a:srgbClr val="FF0000"/>
                </a:solidFill>
              </a:rPr>
              <a:t>找資料、清洗資料</a:t>
            </a:r>
            <a:r>
              <a:rPr lang="zh-TW" altLang="en-US" sz="8800" b="1" dirty="0" smtClean="0"/>
              <a:t>就要花</a:t>
            </a:r>
            <a:r>
              <a:rPr lang="en-US" altLang="zh-TW" sz="8800" b="1" dirty="0" smtClean="0">
                <a:solidFill>
                  <a:srgbClr val="FF0000"/>
                </a:solidFill>
              </a:rPr>
              <a:t>70-80</a:t>
            </a:r>
            <a:r>
              <a:rPr lang="zh-TW" altLang="en-US" sz="8800" b="1" dirty="0" smtClean="0">
                <a:solidFill>
                  <a:srgbClr val="FF0000"/>
                </a:solidFill>
              </a:rPr>
              <a:t>％的時間</a:t>
            </a:r>
            <a:r>
              <a:rPr lang="zh-TW" altLang="en-US" sz="8800" b="1" dirty="0" smtClean="0"/>
              <a:t>，所以李慕約也做資料的基礎建設，只要將資料集上傳，就會自動過濾、結合地圖和分類。</a:t>
            </a:r>
          </a:p>
          <a:p>
            <a:pPr fontAlgn="t"/>
            <a:r>
              <a:rPr lang="zh-TW" altLang="en-US" dirty="0" smtClean="0"/>
              <a:t/>
            </a:r>
            <a:br>
              <a:rPr lang="zh-TW" altLang="en-US" dirty="0" smtClean="0"/>
            </a:br>
            <a:endParaRPr lang="zh-TW" altLang="en-US" dirty="0"/>
          </a:p>
        </p:txBody>
      </p:sp>
      <p:sp>
        <p:nvSpPr>
          <p:cNvPr id="4" name="投影片編號版面配置區 3"/>
          <p:cNvSpPr>
            <a:spLocks noGrp="1"/>
          </p:cNvSpPr>
          <p:nvPr>
            <p:ph type="sldNum" sz="quarter" idx="12"/>
          </p:nvPr>
        </p:nvSpPr>
        <p:spPr/>
        <p:txBody>
          <a:bodyPr/>
          <a:lstStyle/>
          <a:p>
            <a:pPr>
              <a:defRPr/>
            </a:pPr>
            <a:fld id="{1BB83B16-A370-4AD1-B50A-1C59D2030203}" type="slidenum">
              <a:rPr lang="zh-TW" altLang="en-US" smtClean="0"/>
              <a:pPr>
                <a:defRPr/>
              </a:pPr>
              <a:t>68</a:t>
            </a:fld>
            <a:endParaRPr lang="zh-TW"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ctrTitle"/>
          </p:nvPr>
        </p:nvSpPr>
        <p:spPr>
          <a:xfrm>
            <a:off x="395536" y="359898"/>
            <a:ext cx="8748464" cy="764846"/>
          </a:xfrm>
        </p:spPr>
        <p:txBody>
          <a:bodyPr/>
          <a:lstStyle/>
          <a:p>
            <a:r>
              <a:rPr lang="zh-TW" altLang="zh-TW" b="1" dirty="0" smtClean="0">
                <a:solidFill>
                  <a:srgbClr val="C00000"/>
                </a:solidFill>
              </a:rPr>
              <a:t>什麼產業特別需要大數據解決方案</a:t>
            </a:r>
            <a:r>
              <a:rPr lang="en-US" altLang="zh-TW" b="1" dirty="0" smtClean="0">
                <a:solidFill>
                  <a:srgbClr val="C00000"/>
                </a:solidFill>
              </a:rPr>
              <a:t>?</a:t>
            </a:r>
            <a:endParaRPr lang="zh-TW" altLang="en-US" dirty="0">
              <a:solidFill>
                <a:srgbClr val="C00000"/>
              </a:solidFill>
            </a:endParaRPr>
          </a:p>
        </p:txBody>
      </p:sp>
      <p:sp>
        <p:nvSpPr>
          <p:cNvPr id="2" name="副標題 1"/>
          <p:cNvSpPr>
            <a:spLocks noGrp="1"/>
          </p:cNvSpPr>
          <p:nvPr>
            <p:ph type="subTitle" idx="1"/>
          </p:nvPr>
        </p:nvSpPr>
        <p:spPr>
          <a:xfrm>
            <a:off x="467544" y="1196752"/>
            <a:ext cx="8371656" cy="5328592"/>
          </a:xfrm>
        </p:spPr>
        <p:txBody>
          <a:bodyPr>
            <a:normAutofit fontScale="92500" lnSpcReduction="10000"/>
          </a:bodyPr>
          <a:lstStyle/>
          <a:p>
            <a:pPr marL="541782" indent="-514350">
              <a:buFont typeface="+mj-lt"/>
              <a:buAutoNum type="arabicPeriod"/>
            </a:pPr>
            <a:r>
              <a:rPr lang="zh-TW" altLang="zh-TW" b="1" dirty="0" smtClean="0">
                <a:solidFill>
                  <a:srgbClr val="FF0000"/>
                </a:solidFill>
              </a:rPr>
              <a:t>媒體傳播業、銀行業</a:t>
            </a:r>
            <a:r>
              <a:rPr lang="zh-TW" altLang="zh-TW" b="1" dirty="0" smtClean="0"/>
              <a:t>和</a:t>
            </a:r>
            <a:r>
              <a:rPr lang="zh-TW" altLang="zh-TW" b="1" dirty="0" smtClean="0">
                <a:solidFill>
                  <a:srgbClr val="FF0000"/>
                </a:solidFill>
              </a:rPr>
              <a:t>服務業</a:t>
            </a:r>
            <a:r>
              <a:rPr lang="zh-TW" altLang="zh-TW" b="1" dirty="0" smtClean="0"/>
              <a:t>最早導入大數據</a:t>
            </a:r>
            <a:endParaRPr lang="en-US" altLang="zh-TW" b="1" dirty="0" smtClean="0"/>
          </a:p>
          <a:p>
            <a:pPr marL="541782" indent="-514350">
              <a:buFont typeface="+mj-lt"/>
              <a:buAutoNum type="arabicPeriod"/>
            </a:pPr>
            <a:r>
              <a:rPr lang="zh-TW" altLang="zh-TW" b="1" dirty="0" smtClean="0">
                <a:solidFill>
                  <a:srgbClr val="FF0000"/>
                </a:solidFill>
              </a:rPr>
              <a:t>保險業、零售業和醫療照護業</a:t>
            </a:r>
            <a:r>
              <a:rPr lang="zh-TW" altLang="zh-TW" b="1" dirty="0" smtClean="0"/>
              <a:t>預計在兩年內導入</a:t>
            </a:r>
            <a:endParaRPr lang="en-US" altLang="zh-TW" b="1" dirty="0" smtClean="0"/>
          </a:p>
          <a:p>
            <a:pPr marL="541782" indent="-514350">
              <a:buFont typeface="+mj-lt"/>
              <a:buAutoNum type="arabicPeriod"/>
            </a:pPr>
            <a:r>
              <a:rPr lang="zh-TW" altLang="zh-TW" b="1" dirty="0" smtClean="0"/>
              <a:t>以後任何一種產品或服務都潛藏著巨大的「</a:t>
            </a:r>
            <a:r>
              <a:rPr lang="zh-TW" altLang="zh-TW" b="1" dirty="0" smtClean="0">
                <a:solidFill>
                  <a:srgbClr val="FF0000"/>
                </a:solidFill>
              </a:rPr>
              <a:t>數據化</a:t>
            </a:r>
            <a:r>
              <a:rPr lang="zh-TW" altLang="zh-TW" b="1" dirty="0" smtClean="0"/>
              <a:t>」潛力，企業需要加強對數據的重視，更加注重數據的</a:t>
            </a:r>
            <a:r>
              <a:rPr lang="zh-TW" altLang="zh-TW" b="1" dirty="0" smtClean="0">
                <a:solidFill>
                  <a:srgbClr val="FF0000"/>
                </a:solidFill>
              </a:rPr>
              <a:t>蒐集和整理</a:t>
            </a:r>
            <a:r>
              <a:rPr lang="zh-TW" altLang="zh-TW" b="1" dirty="0" smtClean="0"/>
              <a:t>工作。</a:t>
            </a:r>
          </a:p>
          <a:p>
            <a:pPr marL="541782" indent="-514350">
              <a:buFont typeface="+mj-lt"/>
              <a:buAutoNum type="arabicPeriod"/>
            </a:pPr>
            <a:r>
              <a:rPr lang="zh-TW" altLang="zh-TW" b="1" dirty="0" smtClean="0"/>
              <a:t>根據</a:t>
            </a:r>
            <a:r>
              <a:rPr lang="zh-TW" altLang="zh-TW" b="1" dirty="0" smtClean="0">
                <a:solidFill>
                  <a:srgbClr val="FF0000"/>
                </a:solidFill>
              </a:rPr>
              <a:t>資料量、所有權和資料應用程度</a:t>
            </a:r>
            <a:r>
              <a:rPr lang="zh-TW" altLang="zh-TW" b="1" dirty="0" smtClean="0"/>
              <a:t>，將產業分成</a:t>
            </a:r>
            <a:r>
              <a:rPr lang="zh-TW" altLang="zh-TW" b="1" dirty="0" smtClean="0">
                <a:solidFill>
                  <a:srgbClr val="FF0000"/>
                </a:solidFill>
              </a:rPr>
              <a:t>高成就者、資料劣勢者和低成就者</a:t>
            </a:r>
            <a:r>
              <a:rPr lang="zh-TW" altLang="zh-TW" b="1" dirty="0" smtClean="0"/>
              <a:t>。</a:t>
            </a:r>
            <a:endParaRPr lang="en-US" altLang="zh-TW" b="1" dirty="0" smtClean="0"/>
          </a:p>
          <a:p>
            <a:pPr marL="541782" indent="-514350">
              <a:buFont typeface="+mj-lt"/>
              <a:buAutoNum type="arabicPeriod"/>
            </a:pPr>
            <a:r>
              <a:rPr lang="zh-TW" altLang="zh-TW" b="1" dirty="0" smtClean="0"/>
              <a:t>高成就者是那些擁有大量數據，而且已經展現出優異的數據分析成果的企業，例如消費性商品、保險業者、互聯網公司、旅遊、運輸和信用卡公司。</a:t>
            </a:r>
            <a:endParaRPr lang="en-US" altLang="zh-TW" b="1" dirty="0" smtClean="0"/>
          </a:p>
          <a:p>
            <a:pPr marL="541782" indent="-514350">
              <a:buFont typeface="+mj-lt"/>
              <a:buAutoNum type="arabicPeriod"/>
            </a:pPr>
            <a:r>
              <a:rPr lang="zh-TW" altLang="zh-TW" b="1" dirty="0" smtClean="0">
                <a:solidFill>
                  <a:srgbClr val="FF0000"/>
                </a:solidFill>
              </a:rPr>
              <a:t>阿里巴巴</a:t>
            </a:r>
            <a:r>
              <a:rPr lang="zh-TW" altLang="zh-TW" b="1" dirty="0" smtClean="0">
                <a:solidFill>
                  <a:srgbClr val="0070C0"/>
                </a:solidFill>
              </a:rPr>
              <a:t>假貨</a:t>
            </a:r>
            <a:r>
              <a:rPr lang="zh-TW" altLang="zh-TW" b="1" dirty="0" smtClean="0"/>
              <a:t>問題向來猖獗，但透過分析商品文字、圖片描述、權利人投訴，甚至是社交媒體等</a:t>
            </a:r>
            <a:r>
              <a:rPr lang="en-US" altLang="zh-TW" b="1" dirty="0" smtClean="0"/>
              <a:t>16</a:t>
            </a:r>
            <a:r>
              <a:rPr lang="zh-TW" altLang="zh-TW" b="1" dirty="0" smtClean="0"/>
              <a:t>種維度的數據，結合大數據打假貨，現在阿里巴巴有</a:t>
            </a:r>
            <a:r>
              <a:rPr lang="en-US" altLang="zh-TW" b="1" dirty="0" smtClean="0"/>
              <a:t>90</a:t>
            </a:r>
            <a:r>
              <a:rPr lang="zh-TW" altLang="zh-TW" b="1" dirty="0" smtClean="0"/>
              <a:t>％以上的下架商品都是大數據系統主動出擊發現的。</a:t>
            </a:r>
            <a:endParaRPr lang="zh-TW" altLang="zh-TW" b="1" dirty="0"/>
          </a:p>
        </p:txBody>
      </p:sp>
      <p:sp>
        <p:nvSpPr>
          <p:cNvPr id="4" name="投影片編號版面配置區 3"/>
          <p:cNvSpPr>
            <a:spLocks noGrp="1"/>
          </p:cNvSpPr>
          <p:nvPr>
            <p:ph type="sldNum" sz="quarter" idx="12"/>
          </p:nvPr>
        </p:nvSpPr>
        <p:spPr/>
        <p:txBody>
          <a:bodyPr/>
          <a:lstStyle/>
          <a:p>
            <a:pPr>
              <a:defRPr/>
            </a:pPr>
            <a:fld id="{1BB83B16-A370-4AD1-B50A-1C59D2030203}" type="slidenum">
              <a:rPr lang="zh-TW" altLang="en-US" smtClean="0"/>
              <a:pPr>
                <a:defRPr/>
              </a:pPr>
              <a:t>69</a:t>
            </a:fld>
            <a:endParaRPr lang="zh-TW"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b="1" dirty="0" smtClean="0">
                <a:solidFill>
                  <a:srgbClr val="FF0000"/>
                </a:solidFill>
              </a:rPr>
              <a:t>               工業</a:t>
            </a:r>
            <a:r>
              <a:rPr lang="en-US" altLang="zh-TW" b="1" dirty="0" smtClean="0">
                <a:solidFill>
                  <a:srgbClr val="FF0000"/>
                </a:solidFill>
              </a:rPr>
              <a:t>4.0</a:t>
            </a:r>
            <a:endParaRPr lang="zh-TW" altLang="en-US" b="1" dirty="0">
              <a:solidFill>
                <a:srgbClr val="FF0000"/>
              </a:solidFill>
            </a:endParaRPr>
          </a:p>
        </p:txBody>
      </p:sp>
      <p:sp>
        <p:nvSpPr>
          <p:cNvPr id="3" name="副標題 2"/>
          <p:cNvSpPr>
            <a:spLocks noGrp="1"/>
          </p:cNvSpPr>
          <p:nvPr>
            <p:ph type="subTitle" idx="1"/>
          </p:nvPr>
        </p:nvSpPr>
        <p:spPr>
          <a:xfrm>
            <a:off x="1475656" y="2420888"/>
            <a:ext cx="7406640" cy="1752600"/>
          </a:xfrm>
        </p:spPr>
        <p:txBody>
          <a:bodyPr>
            <a:noAutofit/>
          </a:bodyPr>
          <a:lstStyle/>
          <a:p>
            <a:pPr>
              <a:buFont typeface="Arial" pitchFamily="34" charset="0"/>
              <a:buChar char="•"/>
            </a:pPr>
            <a:r>
              <a:rPr lang="en-US" altLang="zh-TW" sz="3600" b="1" dirty="0" smtClean="0"/>
              <a:t>Cloud Computing</a:t>
            </a:r>
          </a:p>
          <a:p>
            <a:pPr>
              <a:buFont typeface="Arial" pitchFamily="34" charset="0"/>
              <a:buChar char="•"/>
            </a:pPr>
            <a:r>
              <a:rPr lang="en-US" altLang="zh-TW" sz="3600" b="1" dirty="0" err="1" smtClean="0"/>
              <a:t>IoT</a:t>
            </a:r>
            <a:endParaRPr lang="en-US" altLang="zh-TW" sz="3600" b="1" dirty="0" smtClean="0"/>
          </a:p>
          <a:p>
            <a:pPr>
              <a:buFont typeface="Arial" pitchFamily="34" charset="0"/>
              <a:buChar char="•"/>
            </a:pPr>
            <a:r>
              <a:rPr lang="en-US" altLang="zh-TW" sz="3600" b="1" dirty="0" smtClean="0"/>
              <a:t>Big Data</a:t>
            </a:r>
          </a:p>
          <a:p>
            <a:pPr>
              <a:buFont typeface="Arial" pitchFamily="34" charset="0"/>
              <a:buChar char="•"/>
            </a:pPr>
            <a:r>
              <a:rPr lang="en-US" altLang="zh-TW" sz="3600" b="1" dirty="0" smtClean="0"/>
              <a:t>Industrial Domain</a:t>
            </a:r>
            <a:endParaRPr lang="zh-TW" altLang="en-US" sz="3600" b="1" dirty="0"/>
          </a:p>
        </p:txBody>
      </p:sp>
      <p:sp>
        <p:nvSpPr>
          <p:cNvPr id="4" name="投影片編號版面配置區 3"/>
          <p:cNvSpPr>
            <a:spLocks noGrp="1"/>
          </p:cNvSpPr>
          <p:nvPr>
            <p:ph type="sldNum" sz="quarter" idx="12"/>
          </p:nvPr>
        </p:nvSpPr>
        <p:spPr/>
        <p:txBody>
          <a:bodyPr/>
          <a:lstStyle/>
          <a:p>
            <a:pPr>
              <a:defRPr/>
            </a:pPr>
            <a:fld id="{1BB83B16-A370-4AD1-B50A-1C59D2030203}" type="slidenum">
              <a:rPr lang="zh-TW" altLang="en-US" smtClean="0"/>
              <a:pPr>
                <a:defRPr/>
              </a:pPr>
              <a:t>7</a:t>
            </a:fld>
            <a:endParaRPr lang="zh-TW"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39552" y="274638"/>
            <a:ext cx="8394136" cy="706090"/>
          </a:xfrm>
        </p:spPr>
        <p:txBody>
          <a:bodyPr>
            <a:normAutofit fontScale="90000"/>
          </a:bodyPr>
          <a:lstStyle/>
          <a:p>
            <a:r>
              <a:rPr lang="zh-TW" altLang="zh-TW" b="1" dirty="0" smtClean="0">
                <a:solidFill>
                  <a:srgbClr val="C00000"/>
                </a:solidFill>
              </a:rPr>
              <a:t>什麼產業特別需要大數據解決方案</a:t>
            </a:r>
            <a:r>
              <a:rPr lang="en-US" altLang="zh-TW" b="1" dirty="0" smtClean="0">
                <a:solidFill>
                  <a:srgbClr val="C00000"/>
                </a:solidFill>
              </a:rPr>
              <a:t>?</a:t>
            </a:r>
            <a:endParaRPr lang="zh-TW" altLang="en-US" dirty="0"/>
          </a:p>
        </p:txBody>
      </p:sp>
      <p:sp>
        <p:nvSpPr>
          <p:cNvPr id="3" name="內容版面配置區 2"/>
          <p:cNvSpPr>
            <a:spLocks noGrp="1"/>
          </p:cNvSpPr>
          <p:nvPr>
            <p:ph idx="1"/>
          </p:nvPr>
        </p:nvSpPr>
        <p:spPr>
          <a:xfrm>
            <a:off x="467544" y="1052736"/>
            <a:ext cx="8496944" cy="5472608"/>
          </a:xfrm>
        </p:spPr>
        <p:txBody>
          <a:bodyPr>
            <a:normAutofit/>
          </a:bodyPr>
          <a:lstStyle/>
          <a:p>
            <a:r>
              <a:rPr lang="zh-TW" altLang="zh-TW" sz="2400" b="1" dirty="0" smtClean="0">
                <a:solidFill>
                  <a:srgbClr val="C00000"/>
                </a:solidFill>
              </a:rPr>
              <a:t>低成就者</a:t>
            </a:r>
            <a:r>
              <a:rPr lang="zh-TW" altLang="zh-TW" sz="2400" b="1" dirty="0" smtClean="0"/>
              <a:t>是</a:t>
            </a:r>
            <a:r>
              <a:rPr lang="zh-TW" altLang="zh-TW" sz="2400" b="1" dirty="0" smtClean="0">
                <a:solidFill>
                  <a:srgbClr val="7030A0"/>
                </a:solidFill>
              </a:rPr>
              <a:t>坐擁大量資料</a:t>
            </a:r>
            <a:r>
              <a:rPr lang="zh-TW" altLang="zh-TW" sz="2400" b="1" dirty="0" smtClean="0"/>
              <a:t>，但因</a:t>
            </a:r>
            <a:r>
              <a:rPr lang="zh-TW" altLang="zh-TW" sz="2400" b="1" dirty="0" smtClean="0">
                <a:solidFill>
                  <a:srgbClr val="FF0000"/>
                </a:solidFill>
              </a:rPr>
              <a:t>法規限制</a:t>
            </a:r>
            <a:r>
              <a:rPr lang="zh-TW" altLang="zh-TW" sz="2400" b="1" dirty="0" smtClean="0"/>
              <a:t>或思維僵化等原因，還沒利用數據變現的產業，如媒體、電信、銀行和零售。例如大型零售業者</a:t>
            </a:r>
            <a:r>
              <a:rPr lang="zh-TW" altLang="zh-TW" sz="2400" b="1" dirty="0" smtClean="0">
                <a:solidFill>
                  <a:srgbClr val="0070C0"/>
                </a:solidFill>
              </a:rPr>
              <a:t>卡特琳娜</a:t>
            </a:r>
            <a:r>
              <a:rPr lang="zh-TW" altLang="zh-TW" sz="2400" b="1" dirty="0" smtClean="0"/>
              <a:t>行銷集團（</a:t>
            </a:r>
            <a:r>
              <a:rPr lang="en-US" altLang="zh-TW" sz="2400" b="1" dirty="0" smtClean="0"/>
              <a:t>Catalina Marketing</a:t>
            </a:r>
            <a:r>
              <a:rPr lang="zh-TW" altLang="zh-TW" sz="2400" b="1" dirty="0" smtClean="0"/>
              <a:t>）就藉由分析超過</a:t>
            </a:r>
            <a:r>
              <a:rPr lang="en-US" altLang="zh-TW" sz="2400" b="1" dirty="0" smtClean="0"/>
              <a:t>1</a:t>
            </a:r>
            <a:r>
              <a:rPr lang="zh-TW" altLang="zh-TW" sz="2400" b="1" dirty="0" smtClean="0"/>
              <a:t>億人的消費紀錄，結合旗下</a:t>
            </a:r>
            <a:r>
              <a:rPr lang="en-US" altLang="zh-TW" sz="2400" b="1" dirty="0" smtClean="0"/>
              <a:t>5</a:t>
            </a:r>
            <a:r>
              <a:rPr lang="zh-TW" altLang="zh-TW" sz="2400" b="1" dirty="0" smtClean="0"/>
              <a:t>萬</a:t>
            </a:r>
            <a:r>
              <a:rPr lang="en-US" altLang="zh-TW" sz="2400" b="1" dirty="0" smtClean="0"/>
              <a:t>5</a:t>
            </a:r>
            <a:r>
              <a:rPr lang="zh-TW" altLang="zh-TW" sz="2400" b="1" dirty="0" smtClean="0"/>
              <a:t>千家零售店舖的</a:t>
            </a:r>
            <a:r>
              <a:rPr lang="en-US" altLang="zh-TW" sz="2400" b="1" dirty="0" smtClean="0"/>
              <a:t>POS</a:t>
            </a:r>
            <a:r>
              <a:rPr lang="zh-TW" altLang="zh-TW" sz="2400" b="1" dirty="0" smtClean="0"/>
              <a:t>機資料，交叉比對顧客的</a:t>
            </a:r>
            <a:r>
              <a:rPr lang="zh-TW" altLang="zh-TW" sz="2400" b="1" dirty="0" smtClean="0">
                <a:solidFill>
                  <a:srgbClr val="0070C0"/>
                </a:solidFill>
              </a:rPr>
              <a:t>消費紀錄</a:t>
            </a:r>
            <a:r>
              <a:rPr lang="zh-TW" altLang="zh-TW" sz="2400" b="1" dirty="0" smtClean="0"/>
              <a:t>，針對顧客的</a:t>
            </a:r>
            <a:r>
              <a:rPr lang="zh-TW" altLang="zh-TW" sz="2400" b="1" dirty="0" smtClean="0">
                <a:solidFill>
                  <a:srgbClr val="0070C0"/>
                </a:solidFill>
              </a:rPr>
              <a:t>消費喜好</a:t>
            </a:r>
            <a:r>
              <a:rPr lang="zh-TW" altLang="zh-TW" sz="2400" b="1" dirty="0" smtClean="0"/>
              <a:t>發送優惠券，提高行銷效率。</a:t>
            </a:r>
          </a:p>
          <a:p>
            <a:r>
              <a:rPr lang="zh-TW" altLang="zh-TW" sz="2400" b="1" dirty="0" smtClean="0">
                <a:solidFill>
                  <a:srgbClr val="C00000"/>
                </a:solidFill>
              </a:rPr>
              <a:t>資料劣勢者</a:t>
            </a:r>
            <a:r>
              <a:rPr lang="zh-TW" altLang="zh-TW" sz="2400" b="1" dirty="0" smtClean="0"/>
              <a:t>則是</a:t>
            </a:r>
            <a:r>
              <a:rPr lang="zh-TW" altLang="zh-TW" sz="2400" b="1" dirty="0" smtClean="0">
                <a:solidFill>
                  <a:srgbClr val="7030A0"/>
                </a:solidFill>
              </a:rPr>
              <a:t>手邊資料不多</a:t>
            </a:r>
            <a:r>
              <a:rPr lang="zh-TW" altLang="zh-TW" sz="2400" b="1" dirty="0" smtClean="0"/>
              <a:t>，或是雖有足夠資料，卻缺乏完整結構的業者，也</a:t>
            </a:r>
            <a:r>
              <a:rPr lang="zh-TW" altLang="zh-TW" sz="2400" b="1" dirty="0" smtClean="0">
                <a:solidFill>
                  <a:srgbClr val="7030A0"/>
                </a:solidFill>
              </a:rPr>
              <a:t>較缺乏資料分析能力</a:t>
            </a:r>
            <a:r>
              <a:rPr lang="zh-TW" altLang="zh-TW" sz="2400" b="1" dirty="0" smtClean="0"/>
              <a:t>，例如許多</a:t>
            </a:r>
            <a:r>
              <a:rPr lang="en-US" altLang="zh-TW" sz="2400" b="1" dirty="0" smtClean="0">
                <a:solidFill>
                  <a:srgbClr val="0070C0"/>
                </a:solidFill>
              </a:rPr>
              <a:t>B2B</a:t>
            </a:r>
            <a:r>
              <a:rPr lang="zh-TW" altLang="zh-TW" sz="2400" b="1" dirty="0" smtClean="0"/>
              <a:t>公司沒有辦法接觸到第一線的消費者，而是提供服務給下游廠商，致其先天上就沒有第一手資料。值得注意的是，</a:t>
            </a:r>
            <a:r>
              <a:rPr lang="zh-TW" altLang="zh-TW" sz="2400" b="1" dirty="0" smtClean="0">
                <a:solidFill>
                  <a:srgbClr val="0070C0"/>
                </a:solidFill>
              </a:rPr>
              <a:t>醫藥機構</a:t>
            </a:r>
            <a:r>
              <a:rPr lang="zh-TW" altLang="zh-TW" sz="2400" b="1" dirty="0" smtClean="0"/>
              <a:t>雖然被戴文波特列為資料劣勢者，但這是因為美國的病歷電子化程度低，不若台灣擁有全世界最完整的國民健保資料庫，因此台灣的醫療機構應是低成就者，而非資料劣勢者。</a:t>
            </a:r>
            <a:endParaRPr lang="zh-TW" altLang="en-US" sz="2400" b="1" dirty="0"/>
          </a:p>
        </p:txBody>
      </p:sp>
      <p:sp>
        <p:nvSpPr>
          <p:cNvPr id="4" name="投影片編號版面配置區 3"/>
          <p:cNvSpPr>
            <a:spLocks noGrp="1"/>
          </p:cNvSpPr>
          <p:nvPr>
            <p:ph type="sldNum" sz="quarter" idx="12"/>
          </p:nvPr>
        </p:nvSpPr>
        <p:spPr/>
        <p:txBody>
          <a:bodyPr/>
          <a:lstStyle/>
          <a:p>
            <a:pPr>
              <a:defRPr/>
            </a:pPr>
            <a:fld id="{3CB9D5A4-A9DD-4C23-A5E6-1C67DC0A0C5F}" type="slidenum">
              <a:rPr lang="zh-TW" altLang="en-US" smtClean="0"/>
              <a:pPr>
                <a:defRPr/>
              </a:pPr>
              <a:t>70</a:t>
            </a:fld>
            <a:endParaRPr lang="zh-TW" alt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descr="資料分析過去在各行業的應用狀況"/>
          <p:cNvPicPr/>
          <p:nvPr/>
        </p:nvPicPr>
        <p:blipFill>
          <a:blip r:embed="rId2" cstate="print"/>
          <a:srcRect/>
          <a:stretch>
            <a:fillRect/>
          </a:stretch>
        </p:blipFill>
        <p:spPr bwMode="auto">
          <a:xfrm>
            <a:off x="1187624" y="1484784"/>
            <a:ext cx="7416824" cy="3888432"/>
          </a:xfrm>
          <a:prstGeom prst="rect">
            <a:avLst/>
          </a:prstGeom>
          <a:noFill/>
          <a:ln w="9525">
            <a:noFill/>
            <a:miter lim="800000"/>
            <a:headEnd/>
            <a:tailEnd/>
          </a:ln>
        </p:spPr>
      </p:pic>
      <p:sp>
        <p:nvSpPr>
          <p:cNvPr id="3" name="投影片編號版面配置區 2"/>
          <p:cNvSpPr>
            <a:spLocks noGrp="1"/>
          </p:cNvSpPr>
          <p:nvPr>
            <p:ph type="sldNum" sz="quarter" idx="12"/>
          </p:nvPr>
        </p:nvSpPr>
        <p:spPr/>
        <p:txBody>
          <a:bodyPr/>
          <a:lstStyle/>
          <a:p>
            <a:pPr>
              <a:defRPr/>
            </a:pPr>
            <a:fld id="{094BFF2C-23B1-42FF-999D-EEB7DBD39F41}" type="slidenum">
              <a:rPr lang="zh-TW" altLang="en-US" smtClean="0"/>
              <a:pPr>
                <a:defRPr/>
              </a:pPr>
              <a:t>71</a:t>
            </a:fld>
            <a:endParaRPr lang="zh-TW" alt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ctrTitle"/>
          </p:nvPr>
        </p:nvSpPr>
        <p:spPr>
          <a:xfrm>
            <a:off x="685800" y="381000"/>
            <a:ext cx="7772400" cy="527720"/>
          </a:xfrm>
        </p:spPr>
        <p:txBody>
          <a:bodyPr>
            <a:normAutofit fontScale="90000"/>
          </a:bodyPr>
          <a:lstStyle/>
          <a:p>
            <a:r>
              <a:rPr lang="zh-TW" altLang="zh-TW" b="1" dirty="0" smtClean="0">
                <a:solidFill>
                  <a:srgbClr val="C00000"/>
                </a:solidFill>
              </a:rPr>
              <a:t>大數據的商業模式是什麼？</a:t>
            </a:r>
            <a:endParaRPr lang="zh-TW" altLang="en-US" dirty="0">
              <a:solidFill>
                <a:srgbClr val="C00000"/>
              </a:solidFill>
            </a:endParaRPr>
          </a:p>
        </p:txBody>
      </p:sp>
      <p:sp>
        <p:nvSpPr>
          <p:cNvPr id="2" name="副標題 1"/>
          <p:cNvSpPr>
            <a:spLocks noGrp="1"/>
          </p:cNvSpPr>
          <p:nvPr>
            <p:ph type="subTitle" idx="1"/>
          </p:nvPr>
        </p:nvSpPr>
        <p:spPr>
          <a:xfrm>
            <a:off x="323528" y="980728"/>
            <a:ext cx="8568952" cy="5877272"/>
          </a:xfrm>
        </p:spPr>
        <p:txBody>
          <a:bodyPr>
            <a:normAutofit fontScale="70000" lnSpcReduction="20000"/>
          </a:bodyPr>
          <a:lstStyle/>
          <a:p>
            <a:pPr marL="541782" indent="-514350">
              <a:buFont typeface="+mj-lt"/>
              <a:buAutoNum type="arabicPeriod"/>
            </a:pPr>
            <a:r>
              <a:rPr lang="zh-TW" altLang="zh-TW" sz="3300" b="1" dirty="0" smtClean="0"/>
              <a:t>一、</a:t>
            </a:r>
            <a:r>
              <a:rPr lang="zh-TW" altLang="zh-TW" sz="3300" b="1" dirty="0" smtClean="0">
                <a:solidFill>
                  <a:srgbClr val="7030A0"/>
                </a:solidFill>
              </a:rPr>
              <a:t>從既有數據變現</a:t>
            </a:r>
            <a:endParaRPr lang="en-US" altLang="zh-TW" sz="3300" b="1" dirty="0" smtClean="0">
              <a:solidFill>
                <a:srgbClr val="7030A0"/>
              </a:solidFill>
            </a:endParaRPr>
          </a:p>
          <a:p>
            <a:pPr marL="541782" indent="-514350">
              <a:buFont typeface="+mj-lt"/>
              <a:buAutoNum type="arabicPeriod"/>
            </a:pPr>
            <a:r>
              <a:rPr lang="zh-TW" altLang="zh-TW" sz="3300" b="1" dirty="0" smtClean="0">
                <a:solidFill>
                  <a:srgbClr val="7030A0"/>
                </a:solidFill>
              </a:rPr>
              <a:t>二、以數據提升企業競爭力</a:t>
            </a:r>
            <a:endParaRPr lang="en-US" altLang="zh-TW" sz="3300" b="1" dirty="0" smtClean="0">
              <a:solidFill>
                <a:srgbClr val="7030A0"/>
              </a:solidFill>
            </a:endParaRPr>
          </a:p>
          <a:p>
            <a:pPr marL="541782" indent="-514350">
              <a:buFont typeface="+mj-lt"/>
              <a:buAutoNum type="arabicPeriod"/>
            </a:pPr>
            <a:r>
              <a:rPr lang="zh-TW" altLang="zh-TW" sz="3300" b="1" dirty="0" smtClean="0">
                <a:solidFill>
                  <a:srgbClr val="7030A0"/>
                </a:solidFill>
              </a:rPr>
              <a:t>三、以數據做為服務的基礎與核心，用數據顛覆傳統行業。</a:t>
            </a:r>
          </a:p>
          <a:p>
            <a:pPr marL="541782" indent="-514350">
              <a:buFont typeface="+mj-lt"/>
              <a:buAutoNum type="arabicPeriod"/>
            </a:pPr>
            <a:r>
              <a:rPr lang="zh-TW" altLang="zh-TW" sz="3300" b="1" dirty="0" smtClean="0">
                <a:solidFill>
                  <a:srgbClr val="0070C0"/>
                </a:solidFill>
              </a:rPr>
              <a:t>模式一</a:t>
            </a:r>
            <a:r>
              <a:rPr lang="en-US" altLang="zh-TW" sz="3300" b="1" dirty="0" smtClean="0"/>
              <a:t>:</a:t>
            </a:r>
            <a:r>
              <a:rPr lang="zh-TW" altLang="zh-TW" sz="3300" b="1" dirty="0" smtClean="0"/>
              <a:t>數據本身即為產品或根據數據制定行銷策略、改善產品。例如</a:t>
            </a:r>
            <a:r>
              <a:rPr lang="zh-TW" altLang="zh-TW" sz="3300" b="1" dirty="0" smtClean="0">
                <a:solidFill>
                  <a:srgbClr val="0070C0"/>
                </a:solidFill>
              </a:rPr>
              <a:t>美國運通</a:t>
            </a:r>
            <a:r>
              <a:rPr lang="zh-TW" altLang="zh-TW" sz="3300" b="1" dirty="0" smtClean="0"/>
              <a:t>讓持卡人與自己的</a:t>
            </a:r>
            <a:r>
              <a:rPr lang="en-US" altLang="zh-TW" sz="3300" b="1" dirty="0" err="1" smtClean="0">
                <a:solidFill>
                  <a:srgbClr val="0070C0"/>
                </a:solidFill>
              </a:rPr>
              <a:t>Facebook</a:t>
            </a:r>
            <a:r>
              <a:rPr lang="zh-TW" altLang="zh-TW" sz="3300" b="1" dirty="0" smtClean="0"/>
              <a:t>帳號連結，持卡人成為美國運通</a:t>
            </a:r>
            <a:r>
              <a:rPr lang="zh-TW" altLang="zh-TW" sz="3300" b="1" dirty="0" smtClean="0">
                <a:solidFill>
                  <a:srgbClr val="0070C0"/>
                </a:solidFill>
              </a:rPr>
              <a:t>粉絲團粉絲</a:t>
            </a:r>
            <a:r>
              <a:rPr lang="zh-TW" altLang="zh-TW" sz="3300" b="1" dirty="0" smtClean="0"/>
              <a:t>後，美國運通會依據會員在</a:t>
            </a:r>
            <a:r>
              <a:rPr lang="en-US" altLang="zh-TW" sz="3300" b="1" dirty="0" err="1" smtClean="0"/>
              <a:t>Facebook</a:t>
            </a:r>
            <a:r>
              <a:rPr lang="zh-TW" altLang="zh-TW" sz="3300" b="1" dirty="0" smtClean="0"/>
              <a:t>上的活動，提供相應的</a:t>
            </a:r>
            <a:r>
              <a:rPr lang="zh-TW" altLang="zh-TW" sz="3300" b="1" dirty="0" smtClean="0">
                <a:solidFill>
                  <a:srgbClr val="0070C0"/>
                </a:solidFill>
              </a:rPr>
              <a:t>優惠措施</a:t>
            </a:r>
            <a:r>
              <a:rPr lang="zh-TW" altLang="zh-TW" sz="3300" b="1" dirty="0" smtClean="0"/>
              <a:t>，結合社交數據和會員資料，就是為了</a:t>
            </a:r>
            <a:r>
              <a:rPr lang="zh-TW" altLang="zh-TW" sz="3300" b="1" dirty="0" smtClean="0">
                <a:solidFill>
                  <a:srgbClr val="0070C0"/>
                </a:solidFill>
              </a:rPr>
              <a:t>提升消費者辦美國運通卡</a:t>
            </a:r>
            <a:r>
              <a:rPr lang="zh-TW" altLang="zh-TW" sz="3300" b="1" dirty="0" smtClean="0"/>
              <a:t>的誘因。</a:t>
            </a:r>
          </a:p>
          <a:p>
            <a:pPr marL="541782" indent="-514350">
              <a:buFont typeface="+mj-lt"/>
              <a:buAutoNum type="arabicPeriod"/>
            </a:pPr>
            <a:r>
              <a:rPr lang="zh-TW" altLang="zh-TW" sz="3300" b="1" dirty="0" smtClean="0">
                <a:solidFill>
                  <a:srgbClr val="0070C0"/>
                </a:solidFill>
              </a:rPr>
              <a:t>模式二</a:t>
            </a:r>
            <a:r>
              <a:rPr lang="en-US" altLang="zh-TW" sz="3300" b="1" dirty="0" smtClean="0"/>
              <a:t>:</a:t>
            </a:r>
            <a:r>
              <a:rPr lang="zh-TW" altLang="zh-TW" sz="3300" b="1" dirty="0" smtClean="0"/>
              <a:t>藉由數據提升競爭力，這類的大數據專案成效較無法直接反映在營收上，而是反映在提升內部工作效率或降低決策成本上。例如</a:t>
            </a:r>
            <a:r>
              <a:rPr lang="en-US" altLang="zh-TW" sz="3300" b="1" dirty="0" smtClean="0">
                <a:solidFill>
                  <a:srgbClr val="0070C0"/>
                </a:solidFill>
              </a:rPr>
              <a:t>LinkedIn</a:t>
            </a:r>
            <a:r>
              <a:rPr lang="zh-TW" altLang="zh-TW" sz="3300" b="1" dirty="0" smtClean="0"/>
              <a:t>透過數據精準推薦職場人脈給用戶，卻不知道</a:t>
            </a:r>
            <a:r>
              <a:rPr lang="en-US" altLang="zh-TW" sz="3300" b="1" dirty="0" err="1" smtClean="0">
                <a:hlinkClick r:id="rId2" tooltip="LinkedIn在公司內部推出數百款數據分析產品"/>
              </a:rPr>
              <a:t>LinkedIn在公司內部推出數百款數據分析產品</a:t>
            </a:r>
            <a:r>
              <a:rPr lang="zh-TW" altLang="zh-TW" sz="3300" b="1" dirty="0" smtClean="0"/>
              <a:t>，幫助內部員工提升工作效率，其中</a:t>
            </a:r>
            <a:r>
              <a:rPr lang="en-US" altLang="zh-TW" sz="3300" b="1" dirty="0" smtClean="0"/>
              <a:t>Voices</a:t>
            </a:r>
            <a:r>
              <a:rPr lang="zh-TW" altLang="zh-TW" sz="3300" b="1" dirty="0" smtClean="0"/>
              <a:t>就是一款能將</a:t>
            </a:r>
            <a:r>
              <a:rPr lang="en-US" altLang="zh-TW" sz="3300" b="1" dirty="0" smtClean="0"/>
              <a:t>LinkedIn</a:t>
            </a:r>
            <a:r>
              <a:rPr lang="zh-TW" altLang="zh-TW" sz="3300" b="1" dirty="0" smtClean="0"/>
              <a:t>客服內容，在</a:t>
            </a:r>
            <a:r>
              <a:rPr lang="en-US" altLang="zh-TW" sz="3300" b="1" dirty="0" smtClean="0"/>
              <a:t>1</a:t>
            </a:r>
            <a:r>
              <a:rPr lang="zh-TW" altLang="zh-TW" sz="3300" b="1" dirty="0" smtClean="0"/>
              <a:t>分鐘內快速生成分析報告的數據分析工具。</a:t>
            </a:r>
          </a:p>
          <a:p>
            <a:pPr marL="541782" indent="-514350">
              <a:buFont typeface="+mj-lt"/>
              <a:buAutoNum type="arabicPeriod"/>
            </a:pPr>
            <a:r>
              <a:rPr lang="zh-TW" altLang="zh-TW" sz="3300" b="1" dirty="0" smtClean="0">
                <a:solidFill>
                  <a:srgbClr val="0070C0"/>
                </a:solidFill>
              </a:rPr>
              <a:t>模式三</a:t>
            </a:r>
            <a:r>
              <a:rPr lang="en-US" altLang="zh-TW" sz="3300" b="1" dirty="0" smtClean="0"/>
              <a:t>:</a:t>
            </a:r>
            <a:r>
              <a:rPr lang="zh-TW" altLang="zh-TW" sz="3300" b="1" dirty="0" smtClean="0"/>
              <a:t>以數據做為業務核心的公司，這些公司生來就是要來顛覆傳統行業，它們打從開業的第一天起就把數據當做業務核心，叫車</a:t>
            </a:r>
            <a:r>
              <a:rPr lang="en-US" altLang="zh-TW" sz="3300" b="1" dirty="0" smtClean="0"/>
              <a:t>App </a:t>
            </a:r>
            <a:r>
              <a:rPr lang="en-US" altLang="zh-TW" sz="3300" b="1" dirty="0" err="1" smtClean="0"/>
              <a:t>Uber</a:t>
            </a:r>
            <a:r>
              <a:rPr lang="zh-TW" altLang="zh-TW" sz="3300" b="1" dirty="0" smtClean="0"/>
              <a:t>和防詐騙電話</a:t>
            </a:r>
            <a:r>
              <a:rPr lang="en-US" altLang="zh-TW" sz="3300" b="1" dirty="0" smtClean="0"/>
              <a:t>App </a:t>
            </a:r>
            <a:r>
              <a:rPr lang="en-US" altLang="zh-TW" sz="3300" b="1" dirty="0" err="1" smtClean="0"/>
              <a:t>Whoscall</a:t>
            </a:r>
            <a:r>
              <a:rPr lang="zh-TW" altLang="zh-TW" sz="3300" b="1" dirty="0" smtClean="0"/>
              <a:t>是最好的例子。</a:t>
            </a:r>
          </a:p>
          <a:p>
            <a:endParaRPr lang="zh-TW" altLang="en-US" dirty="0"/>
          </a:p>
        </p:txBody>
      </p:sp>
      <p:sp>
        <p:nvSpPr>
          <p:cNvPr id="4" name="投影片編號版面配置區 3"/>
          <p:cNvSpPr>
            <a:spLocks noGrp="1"/>
          </p:cNvSpPr>
          <p:nvPr>
            <p:ph type="sldNum" sz="quarter" idx="12"/>
          </p:nvPr>
        </p:nvSpPr>
        <p:spPr/>
        <p:txBody>
          <a:bodyPr/>
          <a:lstStyle/>
          <a:p>
            <a:pPr>
              <a:defRPr/>
            </a:pPr>
            <a:fld id="{1BB83B16-A370-4AD1-B50A-1C59D2030203}" type="slidenum">
              <a:rPr lang="zh-TW" altLang="en-US" smtClean="0"/>
              <a:pPr>
                <a:defRPr/>
              </a:pPr>
              <a:t>72</a:t>
            </a:fld>
            <a:endParaRPr lang="zh-TW" alt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432560" y="359898"/>
            <a:ext cx="7406640" cy="692838"/>
          </a:xfrm>
        </p:spPr>
        <p:txBody>
          <a:bodyPr>
            <a:normAutofit fontScale="90000"/>
          </a:bodyPr>
          <a:lstStyle/>
          <a:p>
            <a:r>
              <a:rPr lang="zh-TW" altLang="en-US" smtClean="0"/>
              <a:t>參考文獻</a:t>
            </a:r>
            <a:endParaRPr lang="zh-TW" altLang="en-US"/>
          </a:p>
        </p:txBody>
      </p:sp>
      <p:sp>
        <p:nvSpPr>
          <p:cNvPr id="3" name="副標題 2"/>
          <p:cNvSpPr>
            <a:spLocks noGrp="1"/>
          </p:cNvSpPr>
          <p:nvPr>
            <p:ph type="subTitle" idx="1"/>
          </p:nvPr>
        </p:nvSpPr>
        <p:spPr>
          <a:xfrm>
            <a:off x="1331640" y="1340768"/>
            <a:ext cx="7406640" cy="1752600"/>
          </a:xfrm>
        </p:spPr>
        <p:txBody>
          <a:bodyPr/>
          <a:lstStyle/>
          <a:p>
            <a:r>
              <a:rPr lang="zh-TW" altLang="zh-TW" dirty="0" smtClean="0"/>
              <a:t>《數位時代》第</a:t>
            </a:r>
            <a:r>
              <a:rPr lang="en-US" altLang="zh-TW" dirty="0" smtClean="0"/>
              <a:t>251</a:t>
            </a:r>
            <a:r>
              <a:rPr lang="zh-TW" altLang="zh-TW" dirty="0" smtClean="0"/>
              <a:t>期</a:t>
            </a:r>
          </a:p>
          <a:p>
            <a:endParaRPr lang="zh-TW" altLang="en-US" dirty="0"/>
          </a:p>
        </p:txBody>
      </p:sp>
      <p:sp>
        <p:nvSpPr>
          <p:cNvPr id="4" name="投影片編號版面配置區 3"/>
          <p:cNvSpPr>
            <a:spLocks noGrp="1"/>
          </p:cNvSpPr>
          <p:nvPr>
            <p:ph type="sldNum" sz="quarter" idx="12"/>
          </p:nvPr>
        </p:nvSpPr>
        <p:spPr/>
        <p:txBody>
          <a:bodyPr/>
          <a:lstStyle/>
          <a:p>
            <a:pPr>
              <a:defRPr/>
            </a:pPr>
            <a:fld id="{1BB83B16-A370-4AD1-B50A-1C59D2030203}" type="slidenum">
              <a:rPr lang="zh-TW" altLang="en-US" smtClean="0"/>
              <a:pPr>
                <a:defRPr/>
              </a:pPr>
              <a:t>73</a:t>
            </a:fld>
            <a:endParaRPr lang="zh-TW" alt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Water lilies"/>
          <p:cNvPicPr>
            <a:picLocks noChangeAspect="1" noChangeArrowheads="1"/>
          </p:cNvPicPr>
          <p:nvPr/>
        </p:nvPicPr>
        <p:blipFill>
          <a:blip r:embed="rId2" cstate="print"/>
          <a:srcRect/>
          <a:stretch>
            <a:fillRect/>
          </a:stretch>
        </p:blipFill>
        <p:spPr bwMode="auto">
          <a:xfrm>
            <a:off x="1115616" y="2708920"/>
            <a:ext cx="7632848" cy="2120900"/>
          </a:xfrm>
          <a:prstGeom prst="rect">
            <a:avLst/>
          </a:prstGeom>
          <a:noFill/>
        </p:spPr>
      </p:pic>
      <p:sp>
        <p:nvSpPr>
          <p:cNvPr id="3" name="矩形 2"/>
          <p:cNvSpPr/>
          <p:nvPr/>
        </p:nvSpPr>
        <p:spPr>
          <a:xfrm>
            <a:off x="2525142" y="1700808"/>
            <a:ext cx="4063082" cy="923330"/>
          </a:xfrm>
          <a:prstGeom prst="rect">
            <a:avLst/>
          </a:prstGeom>
        </p:spPr>
        <p:txBody>
          <a:bodyPr wrap="square">
            <a:spAutoFit/>
          </a:bodyPr>
          <a:lstStyle/>
          <a:p>
            <a:pPr algn="ctr">
              <a:buFontTx/>
              <a:buNone/>
            </a:pPr>
            <a:r>
              <a:rPr lang="zh-TW" altLang="en-US" sz="5400" b="1" dirty="0" smtClean="0">
                <a:latin typeface="標楷體" pitchFamily="65" charset="-120"/>
                <a:ea typeface="標楷體" pitchFamily="65" charset="-120"/>
              </a:rPr>
              <a:t>謝謝聽講</a:t>
            </a:r>
            <a:r>
              <a:rPr lang="en-US" altLang="zh-TW" sz="5400" b="1" dirty="0" smtClean="0">
                <a:latin typeface="標楷體" pitchFamily="65" charset="-120"/>
                <a:ea typeface="標楷體" pitchFamily="65" charset="-120"/>
              </a:rPr>
              <a:t>!</a:t>
            </a:r>
            <a:endParaRPr lang="en-US" altLang="zh-TW" sz="5400" b="1" dirty="0">
              <a:latin typeface="標楷體" pitchFamily="65" charset="-120"/>
              <a:ea typeface="標楷體" pitchFamily="65" charset="-120"/>
            </a:endParaRPr>
          </a:p>
        </p:txBody>
      </p:sp>
      <p:sp>
        <p:nvSpPr>
          <p:cNvPr id="4" name="投影片編號版面配置區 3"/>
          <p:cNvSpPr>
            <a:spLocks noGrp="1"/>
          </p:cNvSpPr>
          <p:nvPr>
            <p:ph type="sldNum" sz="quarter" idx="12"/>
          </p:nvPr>
        </p:nvSpPr>
        <p:spPr/>
        <p:txBody>
          <a:bodyPr/>
          <a:lstStyle/>
          <a:p>
            <a:pPr>
              <a:defRPr/>
            </a:pPr>
            <a:fld id="{094BFF2C-23B1-42FF-999D-EEB7DBD39F41}" type="slidenum">
              <a:rPr lang="zh-TW" altLang="en-US" smtClean="0"/>
              <a:pPr>
                <a:defRPr/>
              </a:pPr>
              <a:t>74</a:t>
            </a:fld>
            <a:endParaRPr lang="zh-TW"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標題 1"/>
          <p:cNvSpPr>
            <a:spLocks noGrp="1"/>
          </p:cNvSpPr>
          <p:nvPr>
            <p:ph type="title"/>
            <p:custDataLst>
              <p:tags r:id="rId2"/>
            </p:custDataLst>
          </p:nvPr>
        </p:nvSpPr>
        <p:spPr/>
        <p:txBody>
          <a:bodyPr/>
          <a:lstStyle/>
          <a:p>
            <a:r>
              <a:rPr lang="zh-TW" altLang="en-US" b="1" dirty="0" smtClean="0">
                <a:solidFill>
                  <a:srgbClr val="C00000"/>
                </a:solidFill>
              </a:rPr>
              <a:t>雲端運算的由來</a:t>
            </a:r>
          </a:p>
        </p:txBody>
      </p:sp>
      <p:sp>
        <p:nvSpPr>
          <p:cNvPr id="3" name="內容版面配置區 2"/>
          <p:cNvSpPr>
            <a:spLocks noGrp="1"/>
          </p:cNvSpPr>
          <p:nvPr>
            <p:ph idx="1"/>
            <p:custDataLst>
              <p:tags r:id="rId3"/>
            </p:custDataLst>
          </p:nvPr>
        </p:nvSpPr>
        <p:spPr>
          <a:xfrm>
            <a:off x="611559" y="1527175"/>
            <a:ext cx="8194303" cy="4759325"/>
          </a:xfrm>
        </p:spPr>
        <p:txBody>
          <a:bodyPr>
            <a:normAutofit lnSpcReduction="10000"/>
          </a:bodyPr>
          <a:lstStyle/>
          <a:p>
            <a:pPr>
              <a:defRPr/>
            </a:pPr>
            <a:r>
              <a:rPr lang="zh-TW" altLang="en-US" sz="2800" b="1" dirty="0" smtClean="0"/>
              <a:t>首先由</a:t>
            </a:r>
            <a:r>
              <a:rPr lang="en-US" altLang="zh-TW" sz="2800" b="1" dirty="0" smtClean="0"/>
              <a:t>2006</a:t>
            </a:r>
            <a:r>
              <a:rPr lang="zh-TW" altLang="en-US" sz="2800" b="1" dirty="0" smtClean="0"/>
              <a:t>年</a:t>
            </a:r>
            <a:r>
              <a:rPr lang="en-US" altLang="zh-TW" sz="2800" b="1" dirty="0" smtClean="0"/>
              <a:t>8</a:t>
            </a:r>
            <a:r>
              <a:rPr lang="zh-TW" altLang="en-US" sz="2800" b="1" dirty="0" smtClean="0"/>
              <a:t>月</a:t>
            </a:r>
            <a:r>
              <a:rPr lang="en-US" altLang="zh-TW" sz="2800" b="1" dirty="0" smtClean="0"/>
              <a:t>9</a:t>
            </a:r>
            <a:r>
              <a:rPr lang="zh-TW" altLang="en-US" sz="2800" b="1" dirty="0" smtClean="0"/>
              <a:t>日</a:t>
            </a:r>
            <a:r>
              <a:rPr lang="en-US" altLang="zh-TW" sz="2800" b="1" dirty="0" smtClean="0"/>
              <a:t>Google</a:t>
            </a:r>
            <a:r>
              <a:rPr lang="zh-TW" altLang="en-US" sz="2800" b="1" dirty="0" smtClean="0"/>
              <a:t>執行長施密特（</a:t>
            </a:r>
            <a:r>
              <a:rPr lang="en-US" altLang="zh-TW" sz="2800" b="1" dirty="0" smtClean="0"/>
              <a:t>Eric Schmidt</a:t>
            </a:r>
            <a:r>
              <a:rPr lang="zh-TW" altLang="en-US" sz="2800" b="1" dirty="0" smtClean="0"/>
              <a:t>）於</a:t>
            </a:r>
            <a:r>
              <a:rPr lang="en-US" altLang="zh-TW" sz="2800" b="1" dirty="0" smtClean="0"/>
              <a:t>SES‘06</a:t>
            </a:r>
            <a:r>
              <a:rPr lang="zh-TW" altLang="en-US" sz="2800" b="1" dirty="0" smtClean="0"/>
              <a:t>會議中首次使用「雲端運算（</a:t>
            </a:r>
            <a:r>
              <a:rPr lang="en-US" altLang="zh-TW" sz="2800" b="1" dirty="0" smtClean="0"/>
              <a:t>Cloud Computing</a:t>
            </a:r>
            <a:r>
              <a:rPr lang="zh-TW" altLang="en-US" sz="2800" b="1" dirty="0" smtClean="0"/>
              <a:t>）」來形容無所不在的網路服務</a:t>
            </a:r>
            <a:endParaRPr lang="en-US" altLang="zh-TW" sz="2800" b="1" dirty="0" smtClean="0"/>
          </a:p>
          <a:p>
            <a:pPr>
              <a:defRPr/>
            </a:pPr>
            <a:r>
              <a:rPr lang="zh-TW" altLang="en-US" sz="2900" b="1" dirty="0" smtClean="0"/>
              <a:t>但數週後（</a:t>
            </a:r>
            <a:r>
              <a:rPr lang="en-US" altLang="zh-TW" sz="2900" b="1" dirty="0" smtClean="0"/>
              <a:t>2006</a:t>
            </a:r>
            <a:r>
              <a:rPr lang="zh-TW" altLang="en-US" sz="2900" b="1" dirty="0" smtClean="0"/>
              <a:t>年</a:t>
            </a:r>
            <a:r>
              <a:rPr lang="en-US" altLang="zh-TW" sz="2900" b="1" dirty="0" smtClean="0"/>
              <a:t>8</a:t>
            </a:r>
            <a:r>
              <a:rPr lang="zh-TW" altLang="en-US" sz="2900" b="1" dirty="0" smtClean="0"/>
              <a:t>月</a:t>
            </a:r>
            <a:r>
              <a:rPr lang="en-US" altLang="zh-TW" sz="2900" b="1" dirty="0" smtClean="0"/>
              <a:t>24</a:t>
            </a:r>
            <a:r>
              <a:rPr lang="zh-TW" altLang="en-US" sz="2900" b="1" dirty="0" smtClean="0"/>
              <a:t>日）卻首先由</a:t>
            </a:r>
            <a:r>
              <a:rPr lang="en-US" altLang="zh-TW" sz="2900" b="1" dirty="0" smtClean="0"/>
              <a:t>Amazon</a:t>
            </a:r>
            <a:r>
              <a:rPr lang="zh-TW" altLang="en-US" sz="2900" b="1" dirty="0" smtClean="0"/>
              <a:t>以</a:t>
            </a:r>
            <a:r>
              <a:rPr lang="en-US" altLang="zh-TW" sz="2900" b="1" dirty="0" smtClean="0"/>
              <a:t>Elastic Compute Cloud</a:t>
            </a:r>
            <a:r>
              <a:rPr lang="zh-TW" altLang="en-US" sz="2900" b="1" dirty="0" smtClean="0"/>
              <a:t>命名（</a:t>
            </a:r>
            <a:r>
              <a:rPr lang="en-US" altLang="zh-TW" sz="2900" b="1" dirty="0" smtClean="0"/>
              <a:t>EC2</a:t>
            </a:r>
            <a:r>
              <a:rPr lang="zh-TW" altLang="en-US" sz="2900" b="1" dirty="0" smtClean="0"/>
              <a:t>），提供虛擬運算的商業服務</a:t>
            </a:r>
            <a:endParaRPr lang="en-US" altLang="zh-TW" sz="2900" b="1" dirty="0" smtClean="0"/>
          </a:p>
          <a:p>
            <a:pPr lvl="1">
              <a:buFont typeface="Wingdings" charset="2"/>
              <a:buChar char=""/>
              <a:defRPr/>
            </a:pPr>
            <a:r>
              <a:rPr lang="zh-TW" altLang="en-US" sz="2400" b="1" dirty="0" smtClean="0"/>
              <a:t>為了因應各年度聖誕節的採購熱潮尖峰，</a:t>
            </a:r>
            <a:r>
              <a:rPr lang="en-US" altLang="zh-TW" sz="2400" b="1" dirty="0" smtClean="0"/>
              <a:t>Amazon</a:t>
            </a:r>
            <a:r>
              <a:rPr lang="zh-TW" altLang="en-US" sz="2400" b="1" dirty="0" smtClean="0"/>
              <a:t>必須建置龐大的系統主機群、儲存設備，以及足夠的網路頻寬。否則商業損失無法計算。</a:t>
            </a:r>
            <a:endParaRPr lang="en-US" altLang="zh-TW" sz="2400" b="1" dirty="0" smtClean="0"/>
          </a:p>
          <a:p>
            <a:pPr lvl="1">
              <a:buFont typeface="Wingdings" charset="2"/>
              <a:buChar char=""/>
              <a:defRPr/>
            </a:pPr>
            <a:r>
              <a:rPr lang="zh-TW" altLang="en-US" sz="2400" b="1" dirty="0" smtClean="0"/>
              <a:t>這些設施在淡季的時候卻閒置無用，無法產生價值。如何活化這些大量的運算資源，成為</a:t>
            </a:r>
            <a:r>
              <a:rPr lang="en-US" altLang="zh-TW" sz="2400" b="1" dirty="0" smtClean="0"/>
              <a:t>Amazon</a:t>
            </a:r>
            <a:r>
              <a:rPr lang="zh-TW" altLang="en-US" sz="2400" b="1" dirty="0" smtClean="0"/>
              <a:t>頭痛的問題</a:t>
            </a:r>
            <a:r>
              <a:rPr lang="zh-TW" altLang="en-US" sz="2400" dirty="0" smtClean="0"/>
              <a:t>。</a:t>
            </a:r>
            <a:endParaRPr lang="en-US" altLang="zh-TW" sz="2400" dirty="0" smtClean="0"/>
          </a:p>
        </p:txBody>
      </p:sp>
      <p:sp>
        <p:nvSpPr>
          <p:cNvPr id="4" name="投影片編號版面配置區 3"/>
          <p:cNvSpPr>
            <a:spLocks noGrp="1"/>
          </p:cNvSpPr>
          <p:nvPr>
            <p:ph type="sldNum" sz="quarter" idx="12"/>
          </p:nvPr>
        </p:nvSpPr>
        <p:spPr/>
        <p:txBody>
          <a:bodyPr/>
          <a:lstStyle/>
          <a:p>
            <a:pPr>
              <a:defRPr/>
            </a:pPr>
            <a:fld id="{3CB9D5A4-A9DD-4C23-A5E6-1C67DC0A0C5F}" type="slidenum">
              <a:rPr lang="zh-TW" altLang="en-US" smtClean="0"/>
              <a:pPr>
                <a:defRPr/>
              </a:pPr>
              <a:t>8</a:t>
            </a:fld>
            <a:endParaRPr lang="zh-TW" altLang="en-US"/>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custDataLst>
              <p:tags r:id="rId2"/>
            </p:custDataLst>
          </p:nvPr>
        </p:nvSpPr>
        <p:spPr/>
        <p:txBody>
          <a:bodyPr/>
          <a:lstStyle/>
          <a:p>
            <a:pPr eaLnBrk="1" hangingPunct="1"/>
            <a:r>
              <a:rPr lang="zh-TW" altLang="en-US" smtClean="0"/>
              <a:t>各種已知的雲端運算服務</a:t>
            </a:r>
          </a:p>
        </p:txBody>
      </p:sp>
      <p:sp>
        <p:nvSpPr>
          <p:cNvPr id="22532" name="Rectangle 3"/>
          <p:cNvSpPr>
            <a:spLocks noGrp="1" noChangeArrowheads="1"/>
          </p:cNvSpPr>
          <p:nvPr>
            <p:ph type="body" sz="half" idx="1"/>
            <p:custDataLst>
              <p:tags r:id="rId3"/>
            </p:custDataLst>
          </p:nvPr>
        </p:nvSpPr>
        <p:spPr>
          <a:xfrm>
            <a:off x="571500" y="1412875"/>
            <a:ext cx="2447925" cy="2801938"/>
          </a:xfrm>
        </p:spPr>
        <p:txBody>
          <a:bodyPr>
            <a:normAutofit lnSpcReduction="10000"/>
          </a:bodyPr>
          <a:lstStyle/>
          <a:p>
            <a:pPr eaLnBrk="1" hangingPunct="1"/>
            <a:r>
              <a:rPr lang="en-US" altLang="zh-TW" smtClean="0"/>
              <a:t>Windows </a:t>
            </a:r>
          </a:p>
          <a:p>
            <a:pPr eaLnBrk="1" hangingPunct="1"/>
            <a:r>
              <a:rPr lang="en-US" altLang="zh-TW" smtClean="0"/>
              <a:t>Google</a:t>
            </a:r>
          </a:p>
          <a:p>
            <a:pPr eaLnBrk="1" hangingPunct="1"/>
            <a:r>
              <a:rPr lang="en-US" altLang="zh-TW" sz="3400" smtClean="0"/>
              <a:t>Amazon </a:t>
            </a:r>
            <a:r>
              <a:rPr lang="en-US" altLang="zh-TW" smtClean="0"/>
              <a:t> </a:t>
            </a:r>
          </a:p>
          <a:p>
            <a:pPr eaLnBrk="1" hangingPunct="1"/>
            <a:r>
              <a:rPr lang="en-US" altLang="zh-TW" smtClean="0"/>
              <a:t>Yahoo</a:t>
            </a:r>
          </a:p>
          <a:p>
            <a:pPr eaLnBrk="1" hangingPunct="1"/>
            <a:r>
              <a:rPr lang="en-US" altLang="zh-TW" smtClean="0">
                <a:latin typeface="標楷體" pitchFamily="65" charset="-120"/>
              </a:rPr>
              <a:t>…</a:t>
            </a:r>
            <a:endParaRPr lang="en-US" altLang="zh-TW" smtClean="0"/>
          </a:p>
        </p:txBody>
      </p:sp>
      <p:pic>
        <p:nvPicPr>
          <p:cNvPr id="22530" name="Picture 7" descr="posterservices"/>
          <p:cNvPicPr>
            <a:picLocks noGrp="1" noChangeAspect="1" noChangeArrowheads="1"/>
          </p:cNvPicPr>
          <p:nvPr>
            <p:ph sz="half" idx="2"/>
            <p:custDataLst>
              <p:tags r:id="rId4"/>
            </p:custDataLst>
          </p:nvPr>
        </p:nvPicPr>
        <p:blipFill>
          <a:blip r:embed="rId8" cstate="print"/>
          <a:srcRect/>
          <a:stretch>
            <a:fillRect/>
          </a:stretch>
        </p:blipFill>
        <p:spPr>
          <a:xfrm>
            <a:off x="2484438" y="941388"/>
            <a:ext cx="6659562" cy="5916612"/>
          </a:xfrm>
        </p:spPr>
      </p:pic>
      <p:sp>
        <p:nvSpPr>
          <p:cNvPr id="15362" name="投影片編號版面配置區 6"/>
          <p:cNvSpPr>
            <a:spLocks noGrp="1"/>
          </p:cNvSpPr>
          <p:nvPr>
            <p:ph type="sldNum" sz="quarter" idx="12"/>
            <p:custDataLst>
              <p:tags r:id="rId5"/>
            </p:custDataLst>
          </p:nvPr>
        </p:nvSpPr>
        <p:spPr/>
        <p:txBody>
          <a:bodyPr/>
          <a:lstStyle/>
          <a:p>
            <a:pPr>
              <a:defRPr/>
            </a:pPr>
            <a:fld id="{26A88F10-DEE7-4C11-9A17-04E0F2880592}" type="slidenum">
              <a:rPr lang="zh-TW" altLang="en-US">
                <a:latin typeface="Times New Roman" pitchFamily="18" charset="0"/>
              </a:rPr>
              <a:pPr>
                <a:defRPr/>
              </a:pPr>
              <a:t>9</a:t>
            </a:fld>
            <a:endParaRPr lang="en-US" altLang="zh-TW">
              <a:latin typeface="Times New Roman" pitchFamily="18" charset="0"/>
            </a:endParaRPr>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HrjXvfbUAjYCu3oOmSbr9z"/>
</p:tagLst>
</file>

<file path=ppt/tags/tag10.xml><?xml version="1.0" encoding="utf-8"?>
<p:tagLst xmlns:a="http://schemas.openxmlformats.org/drawingml/2006/main" xmlns:r="http://schemas.openxmlformats.org/officeDocument/2006/relationships" xmlns:p="http://schemas.openxmlformats.org/presentationml/2006/main">
  <p:tag name="DVSHAPEID" val="hXl7nO5eM4rEtIzvIOYC4T"/>
</p:tagLst>
</file>

<file path=ppt/tags/tag100.xml><?xml version="1.0" encoding="utf-8"?>
<p:tagLst xmlns:a="http://schemas.openxmlformats.org/drawingml/2006/main" xmlns:r="http://schemas.openxmlformats.org/officeDocument/2006/relationships" xmlns:p="http://schemas.openxmlformats.org/presentationml/2006/main">
  <p:tag name="DVSHAPEID" val="uCbSZG194tUvMgFDibxDX1"/>
</p:tagLst>
</file>

<file path=ppt/tags/tag101.xml><?xml version="1.0" encoding="utf-8"?>
<p:tagLst xmlns:a="http://schemas.openxmlformats.org/drawingml/2006/main" xmlns:r="http://schemas.openxmlformats.org/officeDocument/2006/relationships" xmlns:p="http://schemas.openxmlformats.org/presentationml/2006/main">
  <p:tag name="DVSHAPEID" val="KoMn0MBgM7QZS9Eie94rSn"/>
</p:tagLst>
</file>

<file path=ppt/tags/tag102.xml><?xml version="1.0" encoding="utf-8"?>
<p:tagLst xmlns:a="http://schemas.openxmlformats.org/drawingml/2006/main" xmlns:r="http://schemas.openxmlformats.org/officeDocument/2006/relationships" xmlns:p="http://schemas.openxmlformats.org/presentationml/2006/main">
  <p:tag name="DVSHAPEID" val="pJ4AVSpQ0lStRN6BGexOGN"/>
</p:tagLst>
</file>

<file path=ppt/tags/tag103.xml><?xml version="1.0" encoding="utf-8"?>
<p:tagLst xmlns:a="http://schemas.openxmlformats.org/drawingml/2006/main" xmlns:r="http://schemas.openxmlformats.org/officeDocument/2006/relationships" xmlns:p="http://schemas.openxmlformats.org/presentationml/2006/main">
  <p:tag name="DVSHAPEID" val="EMnwY0Xoyv9mY2jqQJRW7u"/>
</p:tagLst>
</file>

<file path=ppt/tags/tag104.xml><?xml version="1.0" encoding="utf-8"?>
<p:tagLst xmlns:a="http://schemas.openxmlformats.org/drawingml/2006/main" xmlns:r="http://schemas.openxmlformats.org/officeDocument/2006/relationships" xmlns:p="http://schemas.openxmlformats.org/presentationml/2006/main">
  <p:tag name="DVSHAPEID" val="6piRbCtPU3GC4hcpUoTBMn"/>
</p:tagLst>
</file>

<file path=ppt/tags/tag105.xml><?xml version="1.0" encoding="utf-8"?>
<p:tagLst xmlns:a="http://schemas.openxmlformats.org/drawingml/2006/main" xmlns:r="http://schemas.openxmlformats.org/officeDocument/2006/relationships" xmlns:p="http://schemas.openxmlformats.org/presentationml/2006/main">
  <p:tag name="DVSHAPEID" val="kuP3hgnOXKG9GYd6OkVJB5"/>
</p:tagLst>
</file>

<file path=ppt/tags/tag106.xml><?xml version="1.0" encoding="utf-8"?>
<p:tagLst xmlns:a="http://schemas.openxmlformats.org/drawingml/2006/main" xmlns:r="http://schemas.openxmlformats.org/officeDocument/2006/relationships" xmlns:p="http://schemas.openxmlformats.org/presentationml/2006/main">
  <p:tag name="DVSHAPEID" val="FlY1drOs3vII4N28lcs55W"/>
</p:tagLst>
</file>

<file path=ppt/tags/tag107.xml><?xml version="1.0" encoding="utf-8"?>
<p:tagLst xmlns:a="http://schemas.openxmlformats.org/drawingml/2006/main" xmlns:r="http://schemas.openxmlformats.org/officeDocument/2006/relationships" xmlns:p="http://schemas.openxmlformats.org/presentationml/2006/main">
  <p:tag name="DVSHAPEID" val="WUBdbNAyF3MeOt5g2WZvHa"/>
</p:tagLst>
</file>

<file path=ppt/tags/tag108.xml><?xml version="1.0" encoding="utf-8"?>
<p:tagLst xmlns:a="http://schemas.openxmlformats.org/drawingml/2006/main" xmlns:r="http://schemas.openxmlformats.org/officeDocument/2006/relationships" xmlns:p="http://schemas.openxmlformats.org/presentationml/2006/main">
  <p:tag name="DVSHAPEID" val="rXTq4FZIgv0Jp3qZf1SuQE"/>
</p:tagLst>
</file>

<file path=ppt/tags/tag109.xml><?xml version="1.0" encoding="utf-8"?>
<p:tagLst xmlns:a="http://schemas.openxmlformats.org/drawingml/2006/main" xmlns:r="http://schemas.openxmlformats.org/officeDocument/2006/relationships" xmlns:p="http://schemas.openxmlformats.org/presentationml/2006/main">
  <p:tag name="DVSHAPEID" val="WQZz349v5AfLsEkLIUzWMg"/>
</p:tagLst>
</file>

<file path=ppt/tags/tag11.xml><?xml version="1.0" encoding="utf-8"?>
<p:tagLst xmlns:a="http://schemas.openxmlformats.org/drawingml/2006/main" xmlns:r="http://schemas.openxmlformats.org/officeDocument/2006/relationships" xmlns:p="http://schemas.openxmlformats.org/presentationml/2006/main">
  <p:tag name="DVSHAPEID" val="n1h4iKN2IO19G0xezMPv0d"/>
</p:tagLst>
</file>

<file path=ppt/tags/tag110.xml><?xml version="1.0" encoding="utf-8"?>
<p:tagLst xmlns:a="http://schemas.openxmlformats.org/drawingml/2006/main" xmlns:r="http://schemas.openxmlformats.org/officeDocument/2006/relationships" xmlns:p="http://schemas.openxmlformats.org/presentationml/2006/main">
  <p:tag name="DVSHAPEID" val="e531Q3HXDckN13rvCUzLpp"/>
</p:tagLst>
</file>

<file path=ppt/tags/tag111.xml><?xml version="1.0" encoding="utf-8"?>
<p:tagLst xmlns:a="http://schemas.openxmlformats.org/drawingml/2006/main" xmlns:r="http://schemas.openxmlformats.org/officeDocument/2006/relationships" xmlns:p="http://schemas.openxmlformats.org/presentationml/2006/main">
  <p:tag name="DVSHAPEID" val="uDALFujXVTRFCUv1e6O7W2"/>
</p:tagLst>
</file>

<file path=ppt/tags/tag112.xml><?xml version="1.0" encoding="utf-8"?>
<p:tagLst xmlns:a="http://schemas.openxmlformats.org/drawingml/2006/main" xmlns:r="http://schemas.openxmlformats.org/officeDocument/2006/relationships" xmlns:p="http://schemas.openxmlformats.org/presentationml/2006/main">
  <p:tag name="DVSHAPEID" val="rFDgkchEn1ROApq4odEFhq"/>
</p:tagLst>
</file>

<file path=ppt/tags/tag113.xml><?xml version="1.0" encoding="utf-8"?>
<p:tagLst xmlns:a="http://schemas.openxmlformats.org/drawingml/2006/main" xmlns:r="http://schemas.openxmlformats.org/officeDocument/2006/relationships" xmlns:p="http://schemas.openxmlformats.org/presentationml/2006/main">
  <p:tag name="DVSHAPEID" val="Wlrw0AGsXisrbV8o96FhvQ"/>
</p:tagLst>
</file>

<file path=ppt/tags/tag114.xml><?xml version="1.0" encoding="utf-8"?>
<p:tagLst xmlns:a="http://schemas.openxmlformats.org/drawingml/2006/main" xmlns:r="http://schemas.openxmlformats.org/officeDocument/2006/relationships" xmlns:p="http://schemas.openxmlformats.org/presentationml/2006/main">
  <p:tag name="DVSHAPEID" val="OOj6AaHBthL1JhPNcHYU4y"/>
</p:tagLst>
</file>

<file path=ppt/tags/tag115.xml><?xml version="1.0" encoding="utf-8"?>
<p:tagLst xmlns:a="http://schemas.openxmlformats.org/drawingml/2006/main" xmlns:r="http://schemas.openxmlformats.org/officeDocument/2006/relationships" xmlns:p="http://schemas.openxmlformats.org/presentationml/2006/main">
  <p:tag name="DVSHAPEID" val="l8dvVZ3yZZU6xCdTZwLlPb"/>
</p:tagLst>
</file>

<file path=ppt/tags/tag116.xml><?xml version="1.0" encoding="utf-8"?>
<p:tagLst xmlns:a="http://schemas.openxmlformats.org/drawingml/2006/main" xmlns:r="http://schemas.openxmlformats.org/officeDocument/2006/relationships" xmlns:p="http://schemas.openxmlformats.org/presentationml/2006/main">
  <p:tag name="DVSHAPEID" val="GacRylTYiALftaS5eHxUhL"/>
</p:tagLst>
</file>

<file path=ppt/tags/tag117.xml><?xml version="1.0" encoding="utf-8"?>
<p:tagLst xmlns:a="http://schemas.openxmlformats.org/drawingml/2006/main" xmlns:r="http://schemas.openxmlformats.org/officeDocument/2006/relationships" xmlns:p="http://schemas.openxmlformats.org/presentationml/2006/main">
  <p:tag name="DVSECTIONID" val="srmdLM0kNA9RJWJYM8nxhy"/>
</p:tagLst>
</file>

<file path=ppt/tags/tag118.xml><?xml version="1.0" encoding="utf-8"?>
<p:tagLst xmlns:a="http://schemas.openxmlformats.org/drawingml/2006/main" xmlns:r="http://schemas.openxmlformats.org/officeDocument/2006/relationships" xmlns:p="http://schemas.openxmlformats.org/presentationml/2006/main">
  <p:tag name="DVSHAPEID" val="6CKcAiHs9IJ9s3j4qHE1Hj"/>
</p:tagLst>
</file>

<file path=ppt/tags/tag119.xml><?xml version="1.0" encoding="utf-8"?>
<p:tagLst xmlns:a="http://schemas.openxmlformats.org/drawingml/2006/main" xmlns:r="http://schemas.openxmlformats.org/officeDocument/2006/relationships" xmlns:p="http://schemas.openxmlformats.org/presentationml/2006/main">
  <p:tag name="DVSHAPEID" val="kh921Uh3NUUV3z6mLAgQr3"/>
</p:tagLst>
</file>

<file path=ppt/tags/tag12.xml><?xml version="1.0" encoding="utf-8"?>
<p:tagLst xmlns:a="http://schemas.openxmlformats.org/drawingml/2006/main" xmlns:r="http://schemas.openxmlformats.org/officeDocument/2006/relationships" xmlns:p="http://schemas.openxmlformats.org/presentationml/2006/main">
  <p:tag name="DVSECTIONID" val="34ageHgfLEZZ734V9JfR2p"/>
</p:tagLst>
</file>

<file path=ppt/tags/tag120.xml><?xml version="1.0" encoding="utf-8"?>
<p:tagLst xmlns:a="http://schemas.openxmlformats.org/drawingml/2006/main" xmlns:r="http://schemas.openxmlformats.org/officeDocument/2006/relationships" xmlns:p="http://schemas.openxmlformats.org/presentationml/2006/main">
  <p:tag name="DVSECTIONID" val="Wvn2Gt1OYIlUNofS0BAE1X"/>
</p:tagLst>
</file>

<file path=ppt/tags/tag121.xml><?xml version="1.0" encoding="utf-8"?>
<p:tagLst xmlns:a="http://schemas.openxmlformats.org/drawingml/2006/main" xmlns:r="http://schemas.openxmlformats.org/officeDocument/2006/relationships" xmlns:p="http://schemas.openxmlformats.org/presentationml/2006/main">
  <p:tag name="DVSHAPEID" val="8wWoqzEPNGxDbaUa3zw5Mu"/>
</p:tagLst>
</file>

<file path=ppt/tags/tag122.xml><?xml version="1.0" encoding="utf-8"?>
<p:tagLst xmlns:a="http://schemas.openxmlformats.org/drawingml/2006/main" xmlns:r="http://schemas.openxmlformats.org/officeDocument/2006/relationships" xmlns:p="http://schemas.openxmlformats.org/presentationml/2006/main">
  <p:tag name="DVSHAPEID" val="mtfoxB67ExsxGJh4UXNsms"/>
</p:tagLst>
</file>

<file path=ppt/tags/tag123.xml><?xml version="1.0" encoding="utf-8"?>
<p:tagLst xmlns:a="http://schemas.openxmlformats.org/drawingml/2006/main" xmlns:r="http://schemas.openxmlformats.org/officeDocument/2006/relationships" xmlns:p="http://schemas.openxmlformats.org/presentationml/2006/main">
  <p:tag name="DVSHAPEID" val="uuhfxqTSVEoD9s9113IG2Z"/>
</p:tagLst>
</file>

<file path=ppt/tags/tag124.xml><?xml version="1.0" encoding="utf-8"?>
<p:tagLst xmlns:a="http://schemas.openxmlformats.org/drawingml/2006/main" xmlns:r="http://schemas.openxmlformats.org/officeDocument/2006/relationships" xmlns:p="http://schemas.openxmlformats.org/presentationml/2006/main">
  <p:tag name="DVSHAPEID" val="aDubSZEzij8UZL6h3GdLBN"/>
</p:tagLst>
</file>

<file path=ppt/tags/tag125.xml><?xml version="1.0" encoding="utf-8"?>
<p:tagLst xmlns:a="http://schemas.openxmlformats.org/drawingml/2006/main" xmlns:r="http://schemas.openxmlformats.org/officeDocument/2006/relationships" xmlns:p="http://schemas.openxmlformats.org/presentationml/2006/main">
  <p:tag name="DVSHAPEID" val="92zPUSVKJFpujELmyUdmm4"/>
</p:tagLst>
</file>

<file path=ppt/tags/tag126.xml><?xml version="1.0" encoding="utf-8"?>
<p:tagLst xmlns:a="http://schemas.openxmlformats.org/drawingml/2006/main" xmlns:r="http://schemas.openxmlformats.org/officeDocument/2006/relationships" xmlns:p="http://schemas.openxmlformats.org/presentationml/2006/main">
  <p:tag name="DVSHAPEID" val="uftoVJZ2thontrC24MDyzs"/>
</p:tagLst>
</file>

<file path=ppt/tags/tag127.xml><?xml version="1.0" encoding="utf-8"?>
<p:tagLst xmlns:a="http://schemas.openxmlformats.org/drawingml/2006/main" xmlns:r="http://schemas.openxmlformats.org/officeDocument/2006/relationships" xmlns:p="http://schemas.openxmlformats.org/presentationml/2006/main">
  <p:tag name="DVSHAPEID" val="vvrrwH8ixer4xkmwXcKHc8"/>
</p:tagLst>
</file>

<file path=ppt/tags/tag128.xml><?xml version="1.0" encoding="utf-8"?>
<p:tagLst xmlns:a="http://schemas.openxmlformats.org/drawingml/2006/main" xmlns:r="http://schemas.openxmlformats.org/officeDocument/2006/relationships" xmlns:p="http://schemas.openxmlformats.org/presentationml/2006/main">
  <p:tag name="DVSHAPEID" val="5WakKvQrJOu2JXWtdiUaJ9"/>
</p:tagLst>
</file>

<file path=ppt/tags/tag129.xml><?xml version="1.0" encoding="utf-8"?>
<p:tagLst xmlns:a="http://schemas.openxmlformats.org/drawingml/2006/main" xmlns:r="http://schemas.openxmlformats.org/officeDocument/2006/relationships" xmlns:p="http://schemas.openxmlformats.org/presentationml/2006/main">
  <p:tag name="DVSHAPEID" val="WpThGxPrNSfmpvhbXCs6vC"/>
</p:tagLst>
</file>

<file path=ppt/tags/tag13.xml><?xml version="1.0" encoding="utf-8"?>
<p:tagLst xmlns:a="http://schemas.openxmlformats.org/drawingml/2006/main" xmlns:r="http://schemas.openxmlformats.org/officeDocument/2006/relationships" xmlns:p="http://schemas.openxmlformats.org/presentationml/2006/main">
  <p:tag name="DVSHAPEID" val="bW7K957UXfMxM65UZoUCzM"/>
</p:tagLst>
</file>

<file path=ppt/tags/tag130.xml><?xml version="1.0" encoding="utf-8"?>
<p:tagLst xmlns:a="http://schemas.openxmlformats.org/drawingml/2006/main" xmlns:r="http://schemas.openxmlformats.org/officeDocument/2006/relationships" xmlns:p="http://schemas.openxmlformats.org/presentationml/2006/main">
  <p:tag name="DVSHAPEID" val="AvAoAuYrM1pWZLrsOiCi0C"/>
</p:tagLst>
</file>

<file path=ppt/tags/tag131.xml><?xml version="1.0" encoding="utf-8"?>
<p:tagLst xmlns:a="http://schemas.openxmlformats.org/drawingml/2006/main" xmlns:r="http://schemas.openxmlformats.org/officeDocument/2006/relationships" xmlns:p="http://schemas.openxmlformats.org/presentationml/2006/main">
  <p:tag name="DVSHAPEID" val="Nnyqb1lhICEjOoHiXksl5d"/>
</p:tagLst>
</file>

<file path=ppt/tags/tag132.xml><?xml version="1.0" encoding="utf-8"?>
<p:tagLst xmlns:a="http://schemas.openxmlformats.org/drawingml/2006/main" xmlns:r="http://schemas.openxmlformats.org/officeDocument/2006/relationships" xmlns:p="http://schemas.openxmlformats.org/presentationml/2006/main">
  <p:tag name="DVSHAPEID" val="XtvvKuO9ucCYIdQ9iW6vjM"/>
</p:tagLst>
</file>

<file path=ppt/tags/tag133.xml><?xml version="1.0" encoding="utf-8"?>
<p:tagLst xmlns:a="http://schemas.openxmlformats.org/drawingml/2006/main" xmlns:r="http://schemas.openxmlformats.org/officeDocument/2006/relationships" xmlns:p="http://schemas.openxmlformats.org/presentationml/2006/main">
  <p:tag name="DVSHAPEID" val="hGW2LwlhQEwzq4UFgQtz8r"/>
</p:tagLst>
</file>

<file path=ppt/tags/tag134.xml><?xml version="1.0" encoding="utf-8"?>
<p:tagLst xmlns:a="http://schemas.openxmlformats.org/drawingml/2006/main" xmlns:r="http://schemas.openxmlformats.org/officeDocument/2006/relationships" xmlns:p="http://schemas.openxmlformats.org/presentationml/2006/main">
  <p:tag name="DVSHAPEID" val="HQGurN2vfAUbbPzHJhNdmX"/>
</p:tagLst>
</file>

<file path=ppt/tags/tag135.xml><?xml version="1.0" encoding="utf-8"?>
<p:tagLst xmlns:a="http://schemas.openxmlformats.org/drawingml/2006/main" xmlns:r="http://schemas.openxmlformats.org/officeDocument/2006/relationships" xmlns:p="http://schemas.openxmlformats.org/presentationml/2006/main">
  <p:tag name="DVSHAPEID" val="r8NLfCGg1JDQZ5mh4yekpV"/>
</p:tagLst>
</file>

<file path=ppt/tags/tag136.xml><?xml version="1.0" encoding="utf-8"?>
<p:tagLst xmlns:a="http://schemas.openxmlformats.org/drawingml/2006/main" xmlns:r="http://schemas.openxmlformats.org/officeDocument/2006/relationships" xmlns:p="http://schemas.openxmlformats.org/presentationml/2006/main">
  <p:tag name="DVSHAPEID" val="EeT56y7bLV4KoxGGypPYza"/>
</p:tagLst>
</file>

<file path=ppt/tags/tag137.xml><?xml version="1.0" encoding="utf-8"?>
<p:tagLst xmlns:a="http://schemas.openxmlformats.org/drawingml/2006/main" xmlns:r="http://schemas.openxmlformats.org/officeDocument/2006/relationships" xmlns:p="http://schemas.openxmlformats.org/presentationml/2006/main">
  <p:tag name="DVSHAPEID" val="xlQtlrdfY1xwuyS9w79QYH"/>
</p:tagLst>
</file>

<file path=ppt/tags/tag138.xml><?xml version="1.0" encoding="utf-8"?>
<p:tagLst xmlns:a="http://schemas.openxmlformats.org/drawingml/2006/main" xmlns:r="http://schemas.openxmlformats.org/officeDocument/2006/relationships" xmlns:p="http://schemas.openxmlformats.org/presentationml/2006/main">
  <p:tag name="DVSECTIONID" val="tsM4KJKAeHuy22jTbosLXX"/>
</p:tagLst>
</file>

<file path=ppt/tags/tag139.xml><?xml version="1.0" encoding="utf-8"?>
<p:tagLst xmlns:a="http://schemas.openxmlformats.org/drawingml/2006/main" xmlns:r="http://schemas.openxmlformats.org/officeDocument/2006/relationships" xmlns:p="http://schemas.openxmlformats.org/presentationml/2006/main">
  <p:tag name="DVSHAPEID" val="LfHPAo0OvqmtHyfDdFYwX3"/>
</p:tagLst>
</file>

<file path=ppt/tags/tag14.xml><?xml version="1.0" encoding="utf-8"?>
<p:tagLst xmlns:a="http://schemas.openxmlformats.org/drawingml/2006/main" xmlns:r="http://schemas.openxmlformats.org/officeDocument/2006/relationships" xmlns:p="http://schemas.openxmlformats.org/presentationml/2006/main">
  <p:tag name="DVSHAPEID" val="A9ji8eZDG7y8GCOYg9wkLg"/>
</p:tagLst>
</file>

<file path=ppt/tags/tag140.xml><?xml version="1.0" encoding="utf-8"?>
<p:tagLst xmlns:a="http://schemas.openxmlformats.org/drawingml/2006/main" xmlns:r="http://schemas.openxmlformats.org/officeDocument/2006/relationships" xmlns:p="http://schemas.openxmlformats.org/presentationml/2006/main">
  <p:tag name="DVSHAPEID" val="cR28OoTIPIcPABMvROf9w6"/>
</p:tagLst>
</file>

<file path=ppt/tags/tag141.xml><?xml version="1.0" encoding="utf-8"?>
<p:tagLst xmlns:a="http://schemas.openxmlformats.org/drawingml/2006/main" xmlns:r="http://schemas.openxmlformats.org/officeDocument/2006/relationships" xmlns:p="http://schemas.openxmlformats.org/presentationml/2006/main">
  <p:tag name="DVSECTIONID" val="TCuzaCvR5HsVMPGvr2J6k7"/>
</p:tagLst>
</file>

<file path=ppt/tags/tag142.xml><?xml version="1.0" encoding="utf-8"?>
<p:tagLst xmlns:a="http://schemas.openxmlformats.org/drawingml/2006/main" xmlns:r="http://schemas.openxmlformats.org/officeDocument/2006/relationships" xmlns:p="http://schemas.openxmlformats.org/presentationml/2006/main">
  <p:tag name="DVSHAPEID" val="0cMCy5VWAffe0awIleVIrC"/>
</p:tagLst>
</file>

<file path=ppt/tags/tag143.xml><?xml version="1.0" encoding="utf-8"?>
<p:tagLst xmlns:a="http://schemas.openxmlformats.org/drawingml/2006/main" xmlns:r="http://schemas.openxmlformats.org/officeDocument/2006/relationships" xmlns:p="http://schemas.openxmlformats.org/presentationml/2006/main">
  <p:tag name="DVSHAPEID" val="wJN8A3Powo5RWWKsGcR4QT"/>
</p:tagLst>
</file>

<file path=ppt/tags/tag144.xml><?xml version="1.0" encoding="utf-8"?>
<p:tagLst xmlns:a="http://schemas.openxmlformats.org/drawingml/2006/main" xmlns:r="http://schemas.openxmlformats.org/officeDocument/2006/relationships" xmlns:p="http://schemas.openxmlformats.org/presentationml/2006/main">
  <p:tag name="DVSECTIONID" val="pluy0smeh0YRBaFLV1Tavx"/>
</p:tagLst>
</file>

<file path=ppt/tags/tag145.xml><?xml version="1.0" encoding="utf-8"?>
<p:tagLst xmlns:a="http://schemas.openxmlformats.org/drawingml/2006/main" xmlns:r="http://schemas.openxmlformats.org/officeDocument/2006/relationships" xmlns:p="http://schemas.openxmlformats.org/presentationml/2006/main">
  <p:tag name="DVSHAPEID" val="98dzYTyIQnMC6emwzezxPJ"/>
</p:tagLst>
</file>

<file path=ppt/tags/tag146.xml><?xml version="1.0" encoding="utf-8"?>
<p:tagLst xmlns:a="http://schemas.openxmlformats.org/drawingml/2006/main" xmlns:r="http://schemas.openxmlformats.org/officeDocument/2006/relationships" xmlns:p="http://schemas.openxmlformats.org/presentationml/2006/main">
  <p:tag name="DVSHAPEID" val="xyfHCgHZXE9MpDQTCWqQvX"/>
</p:tagLst>
</file>

<file path=ppt/tags/tag147.xml><?xml version="1.0" encoding="utf-8"?>
<p:tagLst xmlns:a="http://schemas.openxmlformats.org/drawingml/2006/main" xmlns:r="http://schemas.openxmlformats.org/officeDocument/2006/relationships" xmlns:p="http://schemas.openxmlformats.org/presentationml/2006/main">
  <p:tag name="DVSHAPEID" val="DzL4tAPYylkoG3PqvS7cJR"/>
</p:tagLst>
</file>

<file path=ppt/tags/tag148.xml><?xml version="1.0" encoding="utf-8"?>
<p:tagLst xmlns:a="http://schemas.openxmlformats.org/drawingml/2006/main" xmlns:r="http://schemas.openxmlformats.org/officeDocument/2006/relationships" xmlns:p="http://schemas.openxmlformats.org/presentationml/2006/main">
  <p:tag name="DVSECTIONID" val="BAzBc7G9nE3Md84CC2vRqs"/>
</p:tagLst>
</file>

<file path=ppt/tags/tag149.xml><?xml version="1.0" encoding="utf-8"?>
<p:tagLst xmlns:a="http://schemas.openxmlformats.org/drawingml/2006/main" xmlns:r="http://schemas.openxmlformats.org/officeDocument/2006/relationships" xmlns:p="http://schemas.openxmlformats.org/presentationml/2006/main">
  <p:tag name="DVSHAPEID" val="B3WB3YiSCc1pBFkhgh0Qp7"/>
</p:tagLst>
</file>

<file path=ppt/tags/tag15.xml><?xml version="1.0" encoding="utf-8"?>
<p:tagLst xmlns:a="http://schemas.openxmlformats.org/drawingml/2006/main" xmlns:r="http://schemas.openxmlformats.org/officeDocument/2006/relationships" xmlns:p="http://schemas.openxmlformats.org/presentationml/2006/main">
  <p:tag name="DVSECTIONID" val="RGv59IszW2ofUD0un06xpd"/>
</p:tagLst>
</file>

<file path=ppt/tags/tag150.xml><?xml version="1.0" encoding="utf-8"?>
<p:tagLst xmlns:a="http://schemas.openxmlformats.org/drawingml/2006/main" xmlns:r="http://schemas.openxmlformats.org/officeDocument/2006/relationships" xmlns:p="http://schemas.openxmlformats.org/presentationml/2006/main">
  <p:tag name="DVSHAPEID" val="tjOIGGCC6ZezWcK0cJH41X"/>
</p:tagLst>
</file>

<file path=ppt/tags/tag151.xml><?xml version="1.0" encoding="utf-8"?>
<p:tagLst xmlns:a="http://schemas.openxmlformats.org/drawingml/2006/main" xmlns:r="http://schemas.openxmlformats.org/officeDocument/2006/relationships" xmlns:p="http://schemas.openxmlformats.org/presentationml/2006/main">
  <p:tag name="DVSECTIONID" val="bloaDcMgjiQD6ozjZNimvW"/>
</p:tagLst>
</file>

<file path=ppt/tags/tag152.xml><?xml version="1.0" encoding="utf-8"?>
<p:tagLst xmlns:a="http://schemas.openxmlformats.org/drawingml/2006/main" xmlns:r="http://schemas.openxmlformats.org/officeDocument/2006/relationships" xmlns:p="http://schemas.openxmlformats.org/presentationml/2006/main">
  <p:tag name="DVSHAPEID" val="Pb1bWonPJsHkqcZYJQwvci"/>
</p:tagLst>
</file>

<file path=ppt/tags/tag153.xml><?xml version="1.0" encoding="utf-8"?>
<p:tagLst xmlns:a="http://schemas.openxmlformats.org/drawingml/2006/main" xmlns:r="http://schemas.openxmlformats.org/officeDocument/2006/relationships" xmlns:p="http://schemas.openxmlformats.org/presentationml/2006/main">
  <p:tag name="DVSHAPEID" val="AacXmO1buF3T1OERI395QA"/>
</p:tagLst>
</file>

<file path=ppt/tags/tag154.xml><?xml version="1.0" encoding="utf-8"?>
<p:tagLst xmlns:a="http://schemas.openxmlformats.org/drawingml/2006/main" xmlns:r="http://schemas.openxmlformats.org/officeDocument/2006/relationships" xmlns:p="http://schemas.openxmlformats.org/presentationml/2006/main">
  <p:tag name="DVSHAPEID" val="ERZF3EsxUA2O4y3ecEzQZK"/>
</p:tagLst>
</file>

<file path=ppt/tags/tag155.xml><?xml version="1.0" encoding="utf-8"?>
<p:tagLst xmlns:a="http://schemas.openxmlformats.org/drawingml/2006/main" xmlns:r="http://schemas.openxmlformats.org/officeDocument/2006/relationships" xmlns:p="http://schemas.openxmlformats.org/presentationml/2006/main">
  <p:tag name="DVSECTIONID" val="iZxY7X0en4neANSiadhLcT"/>
</p:tagLst>
</file>

<file path=ppt/tags/tag156.xml><?xml version="1.0" encoding="utf-8"?>
<p:tagLst xmlns:a="http://schemas.openxmlformats.org/drawingml/2006/main" xmlns:r="http://schemas.openxmlformats.org/officeDocument/2006/relationships" xmlns:p="http://schemas.openxmlformats.org/presentationml/2006/main">
  <p:tag name="DVSHAPEID" val="pKoZ4l2bppDXfPxUJs72Yb"/>
</p:tagLst>
</file>

<file path=ppt/tags/tag157.xml><?xml version="1.0" encoding="utf-8"?>
<p:tagLst xmlns:a="http://schemas.openxmlformats.org/drawingml/2006/main" xmlns:r="http://schemas.openxmlformats.org/officeDocument/2006/relationships" xmlns:p="http://schemas.openxmlformats.org/presentationml/2006/main">
  <p:tag name="DVSHAPEID" val="Pkhi4U0yRX6g3R2mQ8gXo8"/>
</p:tagLst>
</file>

<file path=ppt/tags/tag158.xml><?xml version="1.0" encoding="utf-8"?>
<p:tagLst xmlns:a="http://schemas.openxmlformats.org/drawingml/2006/main" xmlns:r="http://schemas.openxmlformats.org/officeDocument/2006/relationships" xmlns:p="http://schemas.openxmlformats.org/presentationml/2006/main">
  <p:tag name="DVSHAPEID" val="frlaOGI99Yset5HGOomph5"/>
</p:tagLst>
</file>

<file path=ppt/tags/tag159.xml><?xml version="1.0" encoding="utf-8"?>
<p:tagLst xmlns:a="http://schemas.openxmlformats.org/drawingml/2006/main" xmlns:r="http://schemas.openxmlformats.org/officeDocument/2006/relationships" xmlns:p="http://schemas.openxmlformats.org/presentationml/2006/main">
  <p:tag name="DVSECTIONID" val="JbJXbt75i6BWihM3s0xRyP"/>
</p:tagLst>
</file>

<file path=ppt/tags/tag16.xml><?xml version="1.0" encoding="utf-8"?>
<p:tagLst xmlns:a="http://schemas.openxmlformats.org/drawingml/2006/main" xmlns:r="http://schemas.openxmlformats.org/officeDocument/2006/relationships" xmlns:p="http://schemas.openxmlformats.org/presentationml/2006/main">
  <p:tag name="DVSHAPEID" val="jYUSK78n112jM0AjMLjDZf"/>
</p:tagLst>
</file>

<file path=ppt/tags/tag160.xml><?xml version="1.0" encoding="utf-8"?>
<p:tagLst xmlns:a="http://schemas.openxmlformats.org/drawingml/2006/main" xmlns:r="http://schemas.openxmlformats.org/officeDocument/2006/relationships" xmlns:p="http://schemas.openxmlformats.org/presentationml/2006/main">
  <p:tag name="DVSHAPEID" val="sjMK7LJNEFJ9B1TwBO9A7v"/>
</p:tagLst>
</file>

<file path=ppt/tags/tag161.xml><?xml version="1.0" encoding="utf-8"?>
<p:tagLst xmlns:a="http://schemas.openxmlformats.org/drawingml/2006/main" xmlns:r="http://schemas.openxmlformats.org/officeDocument/2006/relationships" xmlns:p="http://schemas.openxmlformats.org/presentationml/2006/main">
  <p:tag name="DVSHAPEID" val="sU9V0h0UL3bHE7ADYeHGvU"/>
</p:tagLst>
</file>

<file path=ppt/tags/tag162.xml><?xml version="1.0" encoding="utf-8"?>
<p:tagLst xmlns:a="http://schemas.openxmlformats.org/drawingml/2006/main" xmlns:r="http://schemas.openxmlformats.org/officeDocument/2006/relationships" xmlns:p="http://schemas.openxmlformats.org/presentationml/2006/main">
  <p:tag name="DVSHAPEID" val="xTf0tkwsON1WbzIh6ieqwq"/>
</p:tagLst>
</file>

<file path=ppt/tags/tag163.xml><?xml version="1.0" encoding="utf-8"?>
<p:tagLst xmlns:a="http://schemas.openxmlformats.org/drawingml/2006/main" xmlns:r="http://schemas.openxmlformats.org/officeDocument/2006/relationships" xmlns:p="http://schemas.openxmlformats.org/presentationml/2006/main">
  <p:tag name="DVSHAPEID" val="GVMWBv7wPSU6rlRxjfrT1X"/>
</p:tagLst>
</file>

<file path=ppt/tags/tag164.xml><?xml version="1.0" encoding="utf-8"?>
<p:tagLst xmlns:a="http://schemas.openxmlformats.org/drawingml/2006/main" xmlns:r="http://schemas.openxmlformats.org/officeDocument/2006/relationships" xmlns:p="http://schemas.openxmlformats.org/presentationml/2006/main">
  <p:tag name="DVSECTIONID" val="yq0kDn2Q6ABogme9Lx6hLg"/>
</p:tagLst>
</file>

<file path=ppt/tags/tag165.xml><?xml version="1.0" encoding="utf-8"?>
<p:tagLst xmlns:a="http://schemas.openxmlformats.org/drawingml/2006/main" xmlns:r="http://schemas.openxmlformats.org/officeDocument/2006/relationships" xmlns:p="http://schemas.openxmlformats.org/presentationml/2006/main">
  <p:tag name="DVSHAPEID" val="KuUAHtj0IPVxde94GvMfei"/>
</p:tagLst>
</file>

<file path=ppt/tags/tag166.xml><?xml version="1.0" encoding="utf-8"?>
<p:tagLst xmlns:a="http://schemas.openxmlformats.org/drawingml/2006/main" xmlns:r="http://schemas.openxmlformats.org/officeDocument/2006/relationships" xmlns:p="http://schemas.openxmlformats.org/presentationml/2006/main">
  <p:tag name="DVSHAPEID" val="NxGeMrUreCTIah10OEcOa4"/>
</p:tagLst>
</file>

<file path=ppt/tags/tag167.xml><?xml version="1.0" encoding="utf-8"?>
<p:tagLst xmlns:a="http://schemas.openxmlformats.org/drawingml/2006/main" xmlns:r="http://schemas.openxmlformats.org/officeDocument/2006/relationships" xmlns:p="http://schemas.openxmlformats.org/presentationml/2006/main">
  <p:tag name="DVSHAPEID" val="bT7DnfzW6MJsHnUsGS6gAj"/>
</p:tagLst>
</file>

<file path=ppt/tags/tag168.xml><?xml version="1.0" encoding="utf-8"?>
<p:tagLst xmlns:a="http://schemas.openxmlformats.org/drawingml/2006/main" xmlns:r="http://schemas.openxmlformats.org/officeDocument/2006/relationships" xmlns:p="http://schemas.openxmlformats.org/presentationml/2006/main">
  <p:tag name="DVSECTIONID" val="CEuAw6LhdlkUDjXRPK3s01"/>
</p:tagLst>
</file>

<file path=ppt/tags/tag169.xml><?xml version="1.0" encoding="utf-8"?>
<p:tagLst xmlns:a="http://schemas.openxmlformats.org/drawingml/2006/main" xmlns:r="http://schemas.openxmlformats.org/officeDocument/2006/relationships" xmlns:p="http://schemas.openxmlformats.org/presentationml/2006/main">
  <p:tag name="DVSHAPEID" val="Ev3S2FG72p8ImM793ESiv6"/>
</p:tagLst>
</file>

<file path=ppt/tags/tag17.xml><?xml version="1.0" encoding="utf-8"?>
<p:tagLst xmlns:a="http://schemas.openxmlformats.org/drawingml/2006/main" xmlns:r="http://schemas.openxmlformats.org/officeDocument/2006/relationships" xmlns:p="http://schemas.openxmlformats.org/presentationml/2006/main">
  <p:tag name="DVSHAPEID" val="URAxT7ZLTj9T6F9CK3iTAM"/>
</p:tagLst>
</file>

<file path=ppt/tags/tag170.xml><?xml version="1.0" encoding="utf-8"?>
<p:tagLst xmlns:a="http://schemas.openxmlformats.org/drawingml/2006/main" xmlns:r="http://schemas.openxmlformats.org/officeDocument/2006/relationships" xmlns:p="http://schemas.openxmlformats.org/presentationml/2006/main">
  <p:tag name="DVSHAPEID" val="YIAE5mYkITtSeCzvcTfYJk"/>
</p:tagLst>
</file>

<file path=ppt/tags/tag171.xml><?xml version="1.0" encoding="utf-8"?>
<p:tagLst xmlns:a="http://schemas.openxmlformats.org/drawingml/2006/main" xmlns:r="http://schemas.openxmlformats.org/officeDocument/2006/relationships" xmlns:p="http://schemas.openxmlformats.org/presentationml/2006/main">
  <p:tag name="DVSHAPEID" val="jY17lxOroiNywlhozk9IHf"/>
</p:tagLst>
</file>

<file path=ppt/tags/tag172.xml><?xml version="1.0" encoding="utf-8"?>
<p:tagLst xmlns:a="http://schemas.openxmlformats.org/drawingml/2006/main" xmlns:r="http://schemas.openxmlformats.org/officeDocument/2006/relationships" xmlns:p="http://schemas.openxmlformats.org/presentationml/2006/main">
  <p:tag name="DVSHAPEID" val="etyuzyrY3xmEpCDY1rvgub"/>
</p:tagLst>
</file>

<file path=ppt/tags/tag173.xml><?xml version="1.0" encoding="utf-8"?>
<p:tagLst xmlns:a="http://schemas.openxmlformats.org/drawingml/2006/main" xmlns:r="http://schemas.openxmlformats.org/officeDocument/2006/relationships" xmlns:p="http://schemas.openxmlformats.org/presentationml/2006/main">
  <p:tag name="DVSHAPEID" val="5G6deOkVO1C3JxzQXg0pef"/>
</p:tagLst>
</file>

<file path=ppt/tags/tag174.xml><?xml version="1.0" encoding="utf-8"?>
<p:tagLst xmlns:a="http://schemas.openxmlformats.org/drawingml/2006/main" xmlns:r="http://schemas.openxmlformats.org/officeDocument/2006/relationships" xmlns:p="http://schemas.openxmlformats.org/presentationml/2006/main">
  <p:tag name="DVSECTIONID" val="lT1pPifZKh4hNmQ3QV5Pmf"/>
</p:tagLst>
</file>

<file path=ppt/tags/tag175.xml><?xml version="1.0" encoding="utf-8"?>
<p:tagLst xmlns:a="http://schemas.openxmlformats.org/drawingml/2006/main" xmlns:r="http://schemas.openxmlformats.org/officeDocument/2006/relationships" xmlns:p="http://schemas.openxmlformats.org/presentationml/2006/main">
  <p:tag name="DVSHAPEID" val="bRWELBjIcqK3nSnlkDE8Ik"/>
</p:tagLst>
</file>

<file path=ppt/tags/tag176.xml><?xml version="1.0" encoding="utf-8"?>
<p:tagLst xmlns:a="http://schemas.openxmlformats.org/drawingml/2006/main" xmlns:r="http://schemas.openxmlformats.org/officeDocument/2006/relationships" xmlns:p="http://schemas.openxmlformats.org/presentationml/2006/main">
  <p:tag name="DVSHAPEID" val="1lS5oatff5WPufhz2IC6Pb"/>
</p:tagLst>
</file>

<file path=ppt/tags/tag177.xml><?xml version="1.0" encoding="utf-8"?>
<p:tagLst xmlns:a="http://schemas.openxmlformats.org/drawingml/2006/main" xmlns:r="http://schemas.openxmlformats.org/officeDocument/2006/relationships" xmlns:p="http://schemas.openxmlformats.org/presentationml/2006/main">
  <p:tag name="DVSHAPEID" val="iGaHtBVnL6xQPAMGc8eXaF"/>
</p:tagLst>
</file>

<file path=ppt/tags/tag178.xml><?xml version="1.0" encoding="utf-8"?>
<p:tagLst xmlns:a="http://schemas.openxmlformats.org/drawingml/2006/main" xmlns:r="http://schemas.openxmlformats.org/officeDocument/2006/relationships" xmlns:p="http://schemas.openxmlformats.org/presentationml/2006/main">
  <p:tag name="DVSHAPEID" val="6xn84LAVwBvP2cUHHSjSjP"/>
</p:tagLst>
</file>

<file path=ppt/tags/tag179.xml><?xml version="1.0" encoding="utf-8"?>
<p:tagLst xmlns:a="http://schemas.openxmlformats.org/drawingml/2006/main" xmlns:r="http://schemas.openxmlformats.org/officeDocument/2006/relationships" xmlns:p="http://schemas.openxmlformats.org/presentationml/2006/main">
  <p:tag name="DVSHAPEID" val="hEqGMmwtSR1CzCklxaMPAW"/>
</p:tagLst>
</file>

<file path=ppt/tags/tag18.xml><?xml version="1.0" encoding="utf-8"?>
<p:tagLst xmlns:a="http://schemas.openxmlformats.org/drawingml/2006/main" xmlns:r="http://schemas.openxmlformats.org/officeDocument/2006/relationships" xmlns:p="http://schemas.openxmlformats.org/presentationml/2006/main">
  <p:tag name="DVSHAPEID" val="vpD4uvarhBN0mJ8J5YUhuC"/>
</p:tagLst>
</file>

<file path=ppt/tags/tag180.xml><?xml version="1.0" encoding="utf-8"?>
<p:tagLst xmlns:a="http://schemas.openxmlformats.org/drawingml/2006/main" xmlns:r="http://schemas.openxmlformats.org/officeDocument/2006/relationships" xmlns:p="http://schemas.openxmlformats.org/presentationml/2006/main">
  <p:tag name="DVSHAPEID" val="kZyzLurlEimgfJInYeo2ID"/>
</p:tagLst>
</file>

<file path=ppt/tags/tag181.xml><?xml version="1.0" encoding="utf-8"?>
<p:tagLst xmlns:a="http://schemas.openxmlformats.org/drawingml/2006/main" xmlns:r="http://schemas.openxmlformats.org/officeDocument/2006/relationships" xmlns:p="http://schemas.openxmlformats.org/presentationml/2006/main">
  <p:tag name="DVSHAPEID" val="OpCinll86tfljq8dA11xdI"/>
</p:tagLst>
</file>

<file path=ppt/tags/tag182.xml><?xml version="1.0" encoding="utf-8"?>
<p:tagLst xmlns:a="http://schemas.openxmlformats.org/drawingml/2006/main" xmlns:r="http://schemas.openxmlformats.org/officeDocument/2006/relationships" xmlns:p="http://schemas.openxmlformats.org/presentationml/2006/main">
  <p:tag name="DVSHAPEID" val="gimBC9cyrxdGa8Wt750vbS"/>
</p:tagLst>
</file>

<file path=ppt/tags/tag183.xml><?xml version="1.0" encoding="utf-8"?>
<p:tagLst xmlns:a="http://schemas.openxmlformats.org/drawingml/2006/main" xmlns:r="http://schemas.openxmlformats.org/officeDocument/2006/relationships" xmlns:p="http://schemas.openxmlformats.org/presentationml/2006/main">
  <p:tag name="DVSHAPEID" val="1UphfLDn0bq68kVMIbWy2I"/>
</p:tagLst>
</file>

<file path=ppt/tags/tag184.xml><?xml version="1.0" encoding="utf-8"?>
<p:tagLst xmlns:a="http://schemas.openxmlformats.org/drawingml/2006/main" xmlns:r="http://schemas.openxmlformats.org/officeDocument/2006/relationships" xmlns:p="http://schemas.openxmlformats.org/presentationml/2006/main">
  <p:tag name="DVSHAPEID" val="7CgZg7UWwIwohsblUrU3w2"/>
</p:tagLst>
</file>

<file path=ppt/tags/tag185.xml><?xml version="1.0" encoding="utf-8"?>
<p:tagLst xmlns:a="http://schemas.openxmlformats.org/drawingml/2006/main" xmlns:r="http://schemas.openxmlformats.org/officeDocument/2006/relationships" xmlns:p="http://schemas.openxmlformats.org/presentationml/2006/main">
  <p:tag name="DVSHAPEID" val="g4ZCxkmPyDPjMN1fuws4FH"/>
</p:tagLst>
</file>

<file path=ppt/tags/tag186.xml><?xml version="1.0" encoding="utf-8"?>
<p:tagLst xmlns:a="http://schemas.openxmlformats.org/drawingml/2006/main" xmlns:r="http://schemas.openxmlformats.org/officeDocument/2006/relationships" xmlns:p="http://schemas.openxmlformats.org/presentationml/2006/main">
  <p:tag name="DVSHAPEID" val="zK2tBnhvDYb5lb0DzzzH9T"/>
</p:tagLst>
</file>

<file path=ppt/tags/tag187.xml><?xml version="1.0" encoding="utf-8"?>
<p:tagLst xmlns:a="http://schemas.openxmlformats.org/drawingml/2006/main" xmlns:r="http://schemas.openxmlformats.org/officeDocument/2006/relationships" xmlns:p="http://schemas.openxmlformats.org/presentationml/2006/main">
  <p:tag name="DVSHAPEID" val="yYFnkEWnBrnyvez3JZx3ZR"/>
</p:tagLst>
</file>

<file path=ppt/tags/tag188.xml><?xml version="1.0" encoding="utf-8"?>
<p:tagLst xmlns:a="http://schemas.openxmlformats.org/drawingml/2006/main" xmlns:r="http://schemas.openxmlformats.org/officeDocument/2006/relationships" xmlns:p="http://schemas.openxmlformats.org/presentationml/2006/main">
  <p:tag name="DVSHAPEID" val="7GrPfRWTuXyGc4Nd3DygnJ"/>
</p:tagLst>
</file>

<file path=ppt/tags/tag189.xml><?xml version="1.0" encoding="utf-8"?>
<p:tagLst xmlns:a="http://schemas.openxmlformats.org/drawingml/2006/main" xmlns:r="http://schemas.openxmlformats.org/officeDocument/2006/relationships" xmlns:p="http://schemas.openxmlformats.org/presentationml/2006/main">
  <p:tag name="DVSECTIONID" val="4lJUbUHmeigBiAy6hs1dA3"/>
</p:tagLst>
</file>

<file path=ppt/tags/tag19.xml><?xml version="1.0" encoding="utf-8"?>
<p:tagLst xmlns:a="http://schemas.openxmlformats.org/drawingml/2006/main" xmlns:r="http://schemas.openxmlformats.org/officeDocument/2006/relationships" xmlns:p="http://schemas.openxmlformats.org/presentationml/2006/main">
  <p:tag name="DVSHAPEID" val="Xiqdoggu4gQIRWg2Q5JNAD"/>
</p:tagLst>
</file>

<file path=ppt/tags/tag190.xml><?xml version="1.0" encoding="utf-8"?>
<p:tagLst xmlns:a="http://schemas.openxmlformats.org/drawingml/2006/main" xmlns:r="http://schemas.openxmlformats.org/officeDocument/2006/relationships" xmlns:p="http://schemas.openxmlformats.org/presentationml/2006/main">
  <p:tag name="DVSHAPEID" val="INGL3wQA96THQZWup5rIWp"/>
</p:tagLst>
</file>

<file path=ppt/tags/tag191.xml><?xml version="1.0" encoding="utf-8"?>
<p:tagLst xmlns:a="http://schemas.openxmlformats.org/drawingml/2006/main" xmlns:r="http://schemas.openxmlformats.org/officeDocument/2006/relationships" xmlns:p="http://schemas.openxmlformats.org/presentationml/2006/main">
  <p:tag name="DVSHAPEID" val="MvdOhzdtPFMjMRJygkFeC9"/>
</p:tagLst>
</file>

<file path=ppt/tags/tag192.xml><?xml version="1.0" encoding="utf-8"?>
<p:tagLst xmlns:a="http://schemas.openxmlformats.org/drawingml/2006/main" xmlns:r="http://schemas.openxmlformats.org/officeDocument/2006/relationships" xmlns:p="http://schemas.openxmlformats.org/presentationml/2006/main">
  <p:tag name="DVSHAPEID" val="BERiKfaIfzPDhLNZeicO0J"/>
</p:tagLst>
</file>

<file path=ppt/tags/tag193.xml><?xml version="1.0" encoding="utf-8"?>
<p:tagLst xmlns:a="http://schemas.openxmlformats.org/drawingml/2006/main" xmlns:r="http://schemas.openxmlformats.org/officeDocument/2006/relationships" xmlns:p="http://schemas.openxmlformats.org/presentationml/2006/main">
  <p:tag name="DVSECTIONID" val="QlwB0LT7maE5PGGU7lio3L"/>
</p:tagLst>
</file>

<file path=ppt/tags/tag194.xml><?xml version="1.0" encoding="utf-8"?>
<p:tagLst xmlns:a="http://schemas.openxmlformats.org/drawingml/2006/main" xmlns:r="http://schemas.openxmlformats.org/officeDocument/2006/relationships" xmlns:p="http://schemas.openxmlformats.org/presentationml/2006/main">
  <p:tag name="DVSHAPEID" val="IdObgO5ixBepQmp2a2QWN0"/>
</p:tagLst>
</file>

<file path=ppt/tags/tag195.xml><?xml version="1.0" encoding="utf-8"?>
<p:tagLst xmlns:a="http://schemas.openxmlformats.org/drawingml/2006/main" xmlns:r="http://schemas.openxmlformats.org/officeDocument/2006/relationships" xmlns:p="http://schemas.openxmlformats.org/presentationml/2006/main">
  <p:tag name="DVSHAPEID" val="pRUqAb89Y4WHuqVKaQa9N8"/>
</p:tagLst>
</file>

<file path=ppt/tags/tag196.xml><?xml version="1.0" encoding="utf-8"?>
<p:tagLst xmlns:a="http://schemas.openxmlformats.org/drawingml/2006/main" xmlns:r="http://schemas.openxmlformats.org/officeDocument/2006/relationships" xmlns:p="http://schemas.openxmlformats.org/presentationml/2006/main">
  <p:tag name="DVSHAPEID" val="Vf93DdaMLSqggW1OCw5tL4"/>
</p:tagLst>
</file>

<file path=ppt/tags/tag197.xml><?xml version="1.0" encoding="utf-8"?>
<p:tagLst xmlns:a="http://schemas.openxmlformats.org/drawingml/2006/main" xmlns:r="http://schemas.openxmlformats.org/officeDocument/2006/relationships" xmlns:p="http://schemas.openxmlformats.org/presentationml/2006/main">
  <p:tag name="DVSECTIONID" val="XcKSqmkGVb05jlwLg9tJmw"/>
</p:tagLst>
</file>

<file path=ppt/tags/tag198.xml><?xml version="1.0" encoding="utf-8"?>
<p:tagLst xmlns:a="http://schemas.openxmlformats.org/drawingml/2006/main" xmlns:r="http://schemas.openxmlformats.org/officeDocument/2006/relationships" xmlns:p="http://schemas.openxmlformats.org/presentationml/2006/main">
  <p:tag name="DVSHAPEID" val="UcErTSN6Wy8MsKLmEdakuJ"/>
</p:tagLst>
</file>

<file path=ppt/tags/tag199.xml><?xml version="1.0" encoding="utf-8"?>
<p:tagLst xmlns:a="http://schemas.openxmlformats.org/drawingml/2006/main" xmlns:r="http://schemas.openxmlformats.org/officeDocument/2006/relationships" xmlns:p="http://schemas.openxmlformats.org/presentationml/2006/main">
  <p:tag name="DVSHAPEID" val="t7eFJpHG0eRakJbZceFHVk"/>
</p:tagLst>
</file>

<file path=ppt/tags/tag2.xml><?xml version="1.0" encoding="utf-8"?>
<p:tagLst xmlns:a="http://schemas.openxmlformats.org/drawingml/2006/main" xmlns:r="http://schemas.openxmlformats.org/officeDocument/2006/relationships" xmlns:p="http://schemas.openxmlformats.org/presentationml/2006/main">
  <p:tag name="DVSHAPEID" val="iETTB54SrR3Wl6aVwD0Jjt"/>
</p:tagLst>
</file>

<file path=ppt/tags/tag20.xml><?xml version="1.0" encoding="utf-8"?>
<p:tagLst xmlns:a="http://schemas.openxmlformats.org/drawingml/2006/main" xmlns:r="http://schemas.openxmlformats.org/officeDocument/2006/relationships" xmlns:p="http://schemas.openxmlformats.org/presentationml/2006/main">
  <p:tag name="DVSECTIONID" val="3B8J0Qh7AYuhdOPz2PbEj2"/>
</p:tagLst>
</file>

<file path=ppt/tags/tag200.xml><?xml version="1.0" encoding="utf-8"?>
<p:tagLst xmlns:a="http://schemas.openxmlformats.org/drawingml/2006/main" xmlns:r="http://schemas.openxmlformats.org/officeDocument/2006/relationships" xmlns:p="http://schemas.openxmlformats.org/presentationml/2006/main">
  <p:tag name="DVSHAPEID" val="JTi3jbpC90yyxYJIlN0F4P"/>
</p:tagLst>
</file>

<file path=ppt/tags/tag201.xml><?xml version="1.0" encoding="utf-8"?>
<p:tagLst xmlns:a="http://schemas.openxmlformats.org/drawingml/2006/main" xmlns:r="http://schemas.openxmlformats.org/officeDocument/2006/relationships" xmlns:p="http://schemas.openxmlformats.org/presentationml/2006/main">
  <p:tag name="DVSECTIONID" val="qPaiwwsmWXOWeRvCjhi7ct"/>
</p:tagLst>
</file>

<file path=ppt/tags/tag202.xml><?xml version="1.0" encoding="utf-8"?>
<p:tagLst xmlns:a="http://schemas.openxmlformats.org/drawingml/2006/main" xmlns:r="http://schemas.openxmlformats.org/officeDocument/2006/relationships" xmlns:p="http://schemas.openxmlformats.org/presentationml/2006/main">
  <p:tag name="DVSHAPEID" val="Wi30CbNKfg8Czs8uUhOLru"/>
</p:tagLst>
</file>

<file path=ppt/tags/tag203.xml><?xml version="1.0" encoding="utf-8"?>
<p:tagLst xmlns:a="http://schemas.openxmlformats.org/drawingml/2006/main" xmlns:r="http://schemas.openxmlformats.org/officeDocument/2006/relationships" xmlns:p="http://schemas.openxmlformats.org/presentationml/2006/main">
  <p:tag name="DVSHAPEID" val="qUogzRTIQjorHxRcghimKq"/>
</p:tagLst>
</file>

<file path=ppt/tags/tag204.xml><?xml version="1.0" encoding="utf-8"?>
<p:tagLst xmlns:a="http://schemas.openxmlformats.org/drawingml/2006/main" xmlns:r="http://schemas.openxmlformats.org/officeDocument/2006/relationships" xmlns:p="http://schemas.openxmlformats.org/presentationml/2006/main">
  <p:tag name="DVSHAPEID" val="HprEbDkInWAgaZP09lDoVm"/>
</p:tagLst>
</file>

<file path=ppt/tags/tag205.xml><?xml version="1.0" encoding="utf-8"?>
<p:tagLst xmlns:a="http://schemas.openxmlformats.org/drawingml/2006/main" xmlns:r="http://schemas.openxmlformats.org/officeDocument/2006/relationships" xmlns:p="http://schemas.openxmlformats.org/presentationml/2006/main">
  <p:tag name="DVSECTIONID" val="0q4337FiCcIrMVH8QOezf3"/>
</p:tagLst>
</file>

<file path=ppt/tags/tag206.xml><?xml version="1.0" encoding="utf-8"?>
<p:tagLst xmlns:a="http://schemas.openxmlformats.org/drawingml/2006/main" xmlns:r="http://schemas.openxmlformats.org/officeDocument/2006/relationships" xmlns:p="http://schemas.openxmlformats.org/presentationml/2006/main">
  <p:tag name="DVSHAPEID" val="K5AhSvdGMAD9OS1NbjdnZB"/>
</p:tagLst>
</file>

<file path=ppt/tags/tag207.xml><?xml version="1.0" encoding="utf-8"?>
<p:tagLst xmlns:a="http://schemas.openxmlformats.org/drawingml/2006/main" xmlns:r="http://schemas.openxmlformats.org/officeDocument/2006/relationships" xmlns:p="http://schemas.openxmlformats.org/presentationml/2006/main">
  <p:tag name="DVSHAPEID" val="pmzLBm9FCZqkFm3TKPvGaZ"/>
</p:tagLst>
</file>

<file path=ppt/tags/tag208.xml><?xml version="1.0" encoding="utf-8"?>
<p:tagLst xmlns:a="http://schemas.openxmlformats.org/drawingml/2006/main" xmlns:r="http://schemas.openxmlformats.org/officeDocument/2006/relationships" xmlns:p="http://schemas.openxmlformats.org/presentationml/2006/main">
  <p:tag name="DVSHAPEID" val="C0bWZl9kbxn8GeI6URx7YE"/>
</p:tagLst>
</file>

<file path=ppt/tags/tag209.xml><?xml version="1.0" encoding="utf-8"?>
<p:tagLst xmlns:a="http://schemas.openxmlformats.org/drawingml/2006/main" xmlns:r="http://schemas.openxmlformats.org/officeDocument/2006/relationships" xmlns:p="http://schemas.openxmlformats.org/presentationml/2006/main">
  <p:tag name="DVSHAPEID" val="IudFJiyoRjrpJyAEmNwhOS"/>
</p:tagLst>
</file>

<file path=ppt/tags/tag21.xml><?xml version="1.0" encoding="utf-8"?>
<p:tagLst xmlns:a="http://schemas.openxmlformats.org/drawingml/2006/main" xmlns:r="http://schemas.openxmlformats.org/officeDocument/2006/relationships" xmlns:p="http://schemas.openxmlformats.org/presentationml/2006/main">
  <p:tag name="DVSHAPEID" val="EABc0quDCgwMfQFdNoEwOI"/>
</p:tagLst>
</file>

<file path=ppt/tags/tag210.xml><?xml version="1.0" encoding="utf-8"?>
<p:tagLst xmlns:a="http://schemas.openxmlformats.org/drawingml/2006/main" xmlns:r="http://schemas.openxmlformats.org/officeDocument/2006/relationships" xmlns:p="http://schemas.openxmlformats.org/presentationml/2006/main">
  <p:tag name="DVSECTIONID" val="7P6XUnmTSBIE9kzGJELWlG"/>
</p:tagLst>
</file>

<file path=ppt/tags/tag211.xml><?xml version="1.0" encoding="utf-8"?>
<p:tagLst xmlns:a="http://schemas.openxmlformats.org/drawingml/2006/main" xmlns:r="http://schemas.openxmlformats.org/officeDocument/2006/relationships" xmlns:p="http://schemas.openxmlformats.org/presentationml/2006/main">
  <p:tag name="DVSHAPEID" val="YwxB8vkITvaiNubK6D3vqb"/>
</p:tagLst>
</file>

<file path=ppt/tags/tag212.xml><?xml version="1.0" encoding="utf-8"?>
<p:tagLst xmlns:a="http://schemas.openxmlformats.org/drawingml/2006/main" xmlns:r="http://schemas.openxmlformats.org/officeDocument/2006/relationships" xmlns:p="http://schemas.openxmlformats.org/presentationml/2006/main">
  <p:tag name="DVSHAPEID" val="mO53QsK20v7UFl2ZXhtkQq"/>
</p:tagLst>
</file>

<file path=ppt/tags/tag213.xml><?xml version="1.0" encoding="utf-8"?>
<p:tagLst xmlns:a="http://schemas.openxmlformats.org/drawingml/2006/main" xmlns:r="http://schemas.openxmlformats.org/officeDocument/2006/relationships" xmlns:p="http://schemas.openxmlformats.org/presentationml/2006/main">
  <p:tag name="DVSECTIONID" val="evxCPbgOFP7q8emoRiqcrO"/>
</p:tagLst>
</file>

<file path=ppt/tags/tag214.xml><?xml version="1.0" encoding="utf-8"?>
<p:tagLst xmlns:a="http://schemas.openxmlformats.org/drawingml/2006/main" xmlns:r="http://schemas.openxmlformats.org/officeDocument/2006/relationships" xmlns:p="http://schemas.openxmlformats.org/presentationml/2006/main">
  <p:tag name="DVSHAPEID" val="BSbjtSCBnZVd98sQegBPad"/>
</p:tagLst>
</file>

<file path=ppt/tags/tag215.xml><?xml version="1.0" encoding="utf-8"?>
<p:tagLst xmlns:a="http://schemas.openxmlformats.org/drawingml/2006/main" xmlns:r="http://schemas.openxmlformats.org/officeDocument/2006/relationships" xmlns:p="http://schemas.openxmlformats.org/presentationml/2006/main">
  <p:tag name="DVSHAPEID" val="reNK4579cMLgiVFpDO9qIm"/>
</p:tagLst>
</file>

<file path=ppt/tags/tag216.xml><?xml version="1.0" encoding="utf-8"?>
<p:tagLst xmlns:a="http://schemas.openxmlformats.org/drawingml/2006/main" xmlns:r="http://schemas.openxmlformats.org/officeDocument/2006/relationships" xmlns:p="http://schemas.openxmlformats.org/presentationml/2006/main">
  <p:tag name="DVSECTIONID" val="nyqQRlFr2Q6ZMYSGc2xeMw"/>
</p:tagLst>
</file>

<file path=ppt/tags/tag217.xml><?xml version="1.0" encoding="utf-8"?>
<p:tagLst xmlns:a="http://schemas.openxmlformats.org/drawingml/2006/main" xmlns:r="http://schemas.openxmlformats.org/officeDocument/2006/relationships" xmlns:p="http://schemas.openxmlformats.org/presentationml/2006/main">
  <p:tag name="DVSHAPEID" val="U5AWnwoo1GjTTiUrv6NRcx"/>
</p:tagLst>
</file>

<file path=ppt/tags/tag218.xml><?xml version="1.0" encoding="utf-8"?>
<p:tagLst xmlns:a="http://schemas.openxmlformats.org/drawingml/2006/main" xmlns:r="http://schemas.openxmlformats.org/officeDocument/2006/relationships" xmlns:p="http://schemas.openxmlformats.org/presentationml/2006/main">
  <p:tag name="DVSHAPEID" val="7k3katN75VOc0TuS8Al7aE"/>
</p:tagLst>
</file>

<file path=ppt/tags/tag219.xml><?xml version="1.0" encoding="utf-8"?>
<p:tagLst xmlns:a="http://schemas.openxmlformats.org/drawingml/2006/main" xmlns:r="http://schemas.openxmlformats.org/officeDocument/2006/relationships" xmlns:p="http://schemas.openxmlformats.org/presentationml/2006/main">
  <p:tag name="DVSHAPEID" val="hPlYIgauzWomXgT2lVAUBn"/>
</p:tagLst>
</file>

<file path=ppt/tags/tag22.xml><?xml version="1.0" encoding="utf-8"?>
<p:tagLst xmlns:a="http://schemas.openxmlformats.org/drawingml/2006/main" xmlns:r="http://schemas.openxmlformats.org/officeDocument/2006/relationships" xmlns:p="http://schemas.openxmlformats.org/presentationml/2006/main">
  <p:tag name="DVSHAPEID" val="VgSGpnwxzkTRkzJkmXqd25"/>
</p:tagLst>
</file>

<file path=ppt/tags/tag220.xml><?xml version="1.0" encoding="utf-8"?>
<p:tagLst xmlns:a="http://schemas.openxmlformats.org/drawingml/2006/main" xmlns:r="http://schemas.openxmlformats.org/officeDocument/2006/relationships" xmlns:p="http://schemas.openxmlformats.org/presentationml/2006/main">
  <p:tag name="DVSHAPEID" val="4Hh0WCXdv4ms2dZcKxWBmR"/>
</p:tagLst>
</file>

<file path=ppt/tags/tag221.xml><?xml version="1.0" encoding="utf-8"?>
<p:tagLst xmlns:a="http://schemas.openxmlformats.org/drawingml/2006/main" xmlns:r="http://schemas.openxmlformats.org/officeDocument/2006/relationships" xmlns:p="http://schemas.openxmlformats.org/presentationml/2006/main">
  <p:tag name="DVSHAPEID" val="NEVeZ5eqxg3UKDGIjxwlrk"/>
</p:tagLst>
</file>

<file path=ppt/tags/tag222.xml><?xml version="1.0" encoding="utf-8"?>
<p:tagLst xmlns:a="http://schemas.openxmlformats.org/drawingml/2006/main" xmlns:r="http://schemas.openxmlformats.org/officeDocument/2006/relationships" xmlns:p="http://schemas.openxmlformats.org/presentationml/2006/main">
  <p:tag name="DVSHAPEID" val="ZudF39b3XZ0dTC4IDRZ5x6"/>
</p:tagLst>
</file>

<file path=ppt/tags/tag223.xml><?xml version="1.0" encoding="utf-8"?>
<p:tagLst xmlns:a="http://schemas.openxmlformats.org/drawingml/2006/main" xmlns:r="http://schemas.openxmlformats.org/officeDocument/2006/relationships" xmlns:p="http://schemas.openxmlformats.org/presentationml/2006/main">
  <p:tag name="DVSHAPEID" val="p8tlv2do41qtFr1k25ftj3"/>
</p:tagLst>
</file>

<file path=ppt/tags/tag224.xml><?xml version="1.0" encoding="utf-8"?>
<p:tagLst xmlns:a="http://schemas.openxmlformats.org/drawingml/2006/main" xmlns:r="http://schemas.openxmlformats.org/officeDocument/2006/relationships" xmlns:p="http://schemas.openxmlformats.org/presentationml/2006/main">
  <p:tag name="DVSHAPEID" val="TwK4DBUFmlNT45bHD8PyUZ"/>
</p:tagLst>
</file>

<file path=ppt/tags/tag225.xml><?xml version="1.0" encoding="utf-8"?>
<p:tagLst xmlns:a="http://schemas.openxmlformats.org/drawingml/2006/main" xmlns:r="http://schemas.openxmlformats.org/officeDocument/2006/relationships" xmlns:p="http://schemas.openxmlformats.org/presentationml/2006/main">
  <p:tag name="DVSHAPEID" val="NqXDGiOTQ3MmeWBrpCupE4"/>
</p:tagLst>
</file>

<file path=ppt/tags/tag226.xml><?xml version="1.0" encoding="utf-8"?>
<p:tagLst xmlns:a="http://schemas.openxmlformats.org/drawingml/2006/main" xmlns:r="http://schemas.openxmlformats.org/officeDocument/2006/relationships" xmlns:p="http://schemas.openxmlformats.org/presentationml/2006/main">
  <p:tag name="DVSHAPEID" val="GMmV8kr6EK8TJk6ZUBQsvJ"/>
</p:tagLst>
</file>

<file path=ppt/tags/tag227.xml><?xml version="1.0" encoding="utf-8"?>
<p:tagLst xmlns:a="http://schemas.openxmlformats.org/drawingml/2006/main" xmlns:r="http://schemas.openxmlformats.org/officeDocument/2006/relationships" xmlns:p="http://schemas.openxmlformats.org/presentationml/2006/main">
  <p:tag name="DVSHAPEID" val="6IQf6cJc4ukIJbhKausJo2"/>
</p:tagLst>
</file>

<file path=ppt/tags/tag228.xml><?xml version="1.0" encoding="utf-8"?>
<p:tagLst xmlns:a="http://schemas.openxmlformats.org/drawingml/2006/main" xmlns:r="http://schemas.openxmlformats.org/officeDocument/2006/relationships" xmlns:p="http://schemas.openxmlformats.org/presentationml/2006/main">
  <p:tag name="DVSECTIONID" val="fsdDFkiwAdChOmd0QKRXRG"/>
</p:tagLst>
</file>

<file path=ppt/tags/tag229.xml><?xml version="1.0" encoding="utf-8"?>
<p:tagLst xmlns:a="http://schemas.openxmlformats.org/drawingml/2006/main" xmlns:r="http://schemas.openxmlformats.org/officeDocument/2006/relationships" xmlns:p="http://schemas.openxmlformats.org/presentationml/2006/main">
  <p:tag name="DVSHAPEID" val="dkcgkpHSzcyWFD5SeemrGD"/>
</p:tagLst>
</file>

<file path=ppt/tags/tag23.xml><?xml version="1.0" encoding="utf-8"?>
<p:tagLst xmlns:a="http://schemas.openxmlformats.org/drawingml/2006/main" xmlns:r="http://schemas.openxmlformats.org/officeDocument/2006/relationships" xmlns:p="http://schemas.openxmlformats.org/presentationml/2006/main">
  <p:tag name="DVSHAPEID" val="hkK5Jp4R6dHVEljj0674Hb"/>
</p:tagLst>
</file>

<file path=ppt/tags/tag230.xml><?xml version="1.0" encoding="utf-8"?>
<p:tagLst xmlns:a="http://schemas.openxmlformats.org/drawingml/2006/main" xmlns:r="http://schemas.openxmlformats.org/officeDocument/2006/relationships" xmlns:p="http://schemas.openxmlformats.org/presentationml/2006/main">
  <p:tag name="DVSHAPEID" val="z1AVH9rm0Ml4vw2PSkvbV8"/>
</p:tagLst>
</file>

<file path=ppt/tags/tag231.xml><?xml version="1.0" encoding="utf-8"?>
<p:tagLst xmlns:a="http://schemas.openxmlformats.org/drawingml/2006/main" xmlns:r="http://schemas.openxmlformats.org/officeDocument/2006/relationships" xmlns:p="http://schemas.openxmlformats.org/presentationml/2006/main">
  <p:tag name="DVSECTIONID" val="mu9wtbcNmOFyYTiwjpku1e"/>
</p:tagLst>
</file>

<file path=ppt/tags/tag232.xml><?xml version="1.0" encoding="utf-8"?>
<p:tagLst xmlns:a="http://schemas.openxmlformats.org/drawingml/2006/main" xmlns:r="http://schemas.openxmlformats.org/officeDocument/2006/relationships" xmlns:p="http://schemas.openxmlformats.org/presentationml/2006/main">
  <p:tag name="DVSHAPEID" val="KeAJY1ReSI4HcYbW4FxtWQ"/>
</p:tagLst>
</file>

<file path=ppt/tags/tag233.xml><?xml version="1.0" encoding="utf-8"?>
<p:tagLst xmlns:a="http://schemas.openxmlformats.org/drawingml/2006/main" xmlns:r="http://schemas.openxmlformats.org/officeDocument/2006/relationships" xmlns:p="http://schemas.openxmlformats.org/presentationml/2006/main">
  <p:tag name="DVSHAPEID" val="qSlHWTBngt9phTMGYoAQoH"/>
</p:tagLst>
</file>

<file path=ppt/tags/tag234.xml><?xml version="1.0" encoding="utf-8"?>
<p:tagLst xmlns:a="http://schemas.openxmlformats.org/drawingml/2006/main" xmlns:r="http://schemas.openxmlformats.org/officeDocument/2006/relationships" xmlns:p="http://schemas.openxmlformats.org/presentationml/2006/main">
  <p:tag name="DVSHAPEID" val="SNnx188VsGrTNHoh4YCurA"/>
</p:tagLst>
</file>

<file path=ppt/tags/tag235.xml><?xml version="1.0" encoding="utf-8"?>
<p:tagLst xmlns:a="http://schemas.openxmlformats.org/drawingml/2006/main" xmlns:r="http://schemas.openxmlformats.org/officeDocument/2006/relationships" xmlns:p="http://schemas.openxmlformats.org/presentationml/2006/main">
  <p:tag name="DVSHAPEID" val="xNHi9oH8S6sJ0xjpRtfk1t"/>
</p:tagLst>
</file>

<file path=ppt/tags/tag236.xml><?xml version="1.0" encoding="utf-8"?>
<p:tagLst xmlns:a="http://schemas.openxmlformats.org/drawingml/2006/main" xmlns:r="http://schemas.openxmlformats.org/officeDocument/2006/relationships" xmlns:p="http://schemas.openxmlformats.org/presentationml/2006/main">
  <p:tag name="DVSHAPEID" val="Yn65hGkCdTfifAPJYJejNl"/>
</p:tagLst>
</file>

<file path=ppt/tags/tag237.xml><?xml version="1.0" encoding="utf-8"?>
<p:tagLst xmlns:a="http://schemas.openxmlformats.org/drawingml/2006/main" xmlns:r="http://schemas.openxmlformats.org/officeDocument/2006/relationships" xmlns:p="http://schemas.openxmlformats.org/presentationml/2006/main">
  <p:tag name="DVSHAPEID" val="r3HQXF69f6y3Pkb460NgSy"/>
</p:tagLst>
</file>

<file path=ppt/tags/tag238.xml><?xml version="1.0" encoding="utf-8"?>
<p:tagLst xmlns:a="http://schemas.openxmlformats.org/drawingml/2006/main" xmlns:r="http://schemas.openxmlformats.org/officeDocument/2006/relationships" xmlns:p="http://schemas.openxmlformats.org/presentationml/2006/main">
  <p:tag name="DVSHAPEID" val="tHiIz7uv6HFCV2nrJEv4E8"/>
</p:tagLst>
</file>

<file path=ppt/tags/tag239.xml><?xml version="1.0" encoding="utf-8"?>
<p:tagLst xmlns:a="http://schemas.openxmlformats.org/drawingml/2006/main" xmlns:r="http://schemas.openxmlformats.org/officeDocument/2006/relationships" xmlns:p="http://schemas.openxmlformats.org/presentationml/2006/main">
  <p:tag name="DVSHAPEID" val="JcLvyUCewxsTA0yf6ZEJ0Q"/>
</p:tagLst>
</file>

<file path=ppt/tags/tag24.xml><?xml version="1.0" encoding="utf-8"?>
<p:tagLst xmlns:a="http://schemas.openxmlformats.org/drawingml/2006/main" xmlns:r="http://schemas.openxmlformats.org/officeDocument/2006/relationships" xmlns:p="http://schemas.openxmlformats.org/presentationml/2006/main">
  <p:tag name="DVSHAPEID" val="Snw6ts1G6BGPZxWkE6tHeG"/>
</p:tagLst>
</file>

<file path=ppt/tags/tag240.xml><?xml version="1.0" encoding="utf-8"?>
<p:tagLst xmlns:a="http://schemas.openxmlformats.org/drawingml/2006/main" xmlns:r="http://schemas.openxmlformats.org/officeDocument/2006/relationships" xmlns:p="http://schemas.openxmlformats.org/presentationml/2006/main">
  <p:tag name="DVSHAPEID" val="ncp9GFh9KOUlX6X3zATSb8"/>
</p:tagLst>
</file>

<file path=ppt/tags/tag241.xml><?xml version="1.0" encoding="utf-8"?>
<p:tagLst xmlns:a="http://schemas.openxmlformats.org/drawingml/2006/main" xmlns:r="http://schemas.openxmlformats.org/officeDocument/2006/relationships" xmlns:p="http://schemas.openxmlformats.org/presentationml/2006/main">
  <p:tag name="DVSHAPEID" val="91snTtywpU8SOz6oeXXnNE"/>
</p:tagLst>
</file>

<file path=ppt/tags/tag242.xml><?xml version="1.0" encoding="utf-8"?>
<p:tagLst xmlns:a="http://schemas.openxmlformats.org/drawingml/2006/main" xmlns:r="http://schemas.openxmlformats.org/officeDocument/2006/relationships" xmlns:p="http://schemas.openxmlformats.org/presentationml/2006/main">
  <p:tag name="DVSHAPEID" val="Ze2sh2q4Q8Ff2nGiMNAepZ"/>
</p:tagLst>
</file>

<file path=ppt/tags/tag243.xml><?xml version="1.0" encoding="utf-8"?>
<p:tagLst xmlns:a="http://schemas.openxmlformats.org/drawingml/2006/main" xmlns:r="http://schemas.openxmlformats.org/officeDocument/2006/relationships" xmlns:p="http://schemas.openxmlformats.org/presentationml/2006/main">
  <p:tag name="DVSHAPEID" val="c4hoXamVVOlv2dlqcw5k40"/>
</p:tagLst>
</file>

<file path=ppt/tags/tag244.xml><?xml version="1.0" encoding="utf-8"?>
<p:tagLst xmlns:a="http://schemas.openxmlformats.org/drawingml/2006/main" xmlns:r="http://schemas.openxmlformats.org/officeDocument/2006/relationships" xmlns:p="http://schemas.openxmlformats.org/presentationml/2006/main">
  <p:tag name="DVSHAPEID" val="dywJHVa9Mye01XaT5gIUdQ"/>
</p:tagLst>
</file>

<file path=ppt/tags/tag245.xml><?xml version="1.0" encoding="utf-8"?>
<p:tagLst xmlns:a="http://schemas.openxmlformats.org/drawingml/2006/main" xmlns:r="http://schemas.openxmlformats.org/officeDocument/2006/relationships" xmlns:p="http://schemas.openxmlformats.org/presentationml/2006/main">
  <p:tag name="DVSHAPEID" val="UwltXlB484UcQIResqKL1M"/>
</p:tagLst>
</file>

<file path=ppt/tags/tag246.xml><?xml version="1.0" encoding="utf-8"?>
<p:tagLst xmlns:a="http://schemas.openxmlformats.org/drawingml/2006/main" xmlns:r="http://schemas.openxmlformats.org/officeDocument/2006/relationships" xmlns:p="http://schemas.openxmlformats.org/presentationml/2006/main">
  <p:tag name="DVSHAPEID" val="h1bngiqOC9NnEZneXPyIqa"/>
</p:tagLst>
</file>

<file path=ppt/tags/tag247.xml><?xml version="1.0" encoding="utf-8"?>
<p:tagLst xmlns:a="http://schemas.openxmlformats.org/drawingml/2006/main" xmlns:r="http://schemas.openxmlformats.org/officeDocument/2006/relationships" xmlns:p="http://schemas.openxmlformats.org/presentationml/2006/main">
  <p:tag name="DVSHAPEID" val="5P7r1QOh9rO8fjhA5iDjsK"/>
</p:tagLst>
</file>

<file path=ppt/tags/tag248.xml><?xml version="1.0" encoding="utf-8"?>
<p:tagLst xmlns:a="http://schemas.openxmlformats.org/drawingml/2006/main" xmlns:r="http://schemas.openxmlformats.org/officeDocument/2006/relationships" xmlns:p="http://schemas.openxmlformats.org/presentationml/2006/main">
  <p:tag name="DVSHAPEID" val="pt4SQdsVcjm6WmgOhz0k0l"/>
</p:tagLst>
</file>

<file path=ppt/tags/tag249.xml><?xml version="1.0" encoding="utf-8"?>
<p:tagLst xmlns:a="http://schemas.openxmlformats.org/drawingml/2006/main" xmlns:r="http://schemas.openxmlformats.org/officeDocument/2006/relationships" xmlns:p="http://schemas.openxmlformats.org/presentationml/2006/main">
  <p:tag name="DVSHAPEID" val="ywJ4WnKg46HlpDn90AOeev"/>
</p:tagLst>
</file>

<file path=ppt/tags/tag25.xml><?xml version="1.0" encoding="utf-8"?>
<p:tagLst xmlns:a="http://schemas.openxmlformats.org/drawingml/2006/main" xmlns:r="http://schemas.openxmlformats.org/officeDocument/2006/relationships" xmlns:p="http://schemas.openxmlformats.org/presentationml/2006/main">
  <p:tag name="DVSHAPEID" val="9oUo03Xj5Xn5smzDVBPp75"/>
</p:tagLst>
</file>

<file path=ppt/tags/tag250.xml><?xml version="1.0" encoding="utf-8"?>
<p:tagLst xmlns:a="http://schemas.openxmlformats.org/drawingml/2006/main" xmlns:r="http://schemas.openxmlformats.org/officeDocument/2006/relationships" xmlns:p="http://schemas.openxmlformats.org/presentationml/2006/main">
  <p:tag name="DVSHAPEID" val="M9mVjg13j7K3Vx9Lg5bWef"/>
</p:tagLst>
</file>

<file path=ppt/tags/tag251.xml><?xml version="1.0" encoding="utf-8"?>
<p:tagLst xmlns:a="http://schemas.openxmlformats.org/drawingml/2006/main" xmlns:r="http://schemas.openxmlformats.org/officeDocument/2006/relationships" xmlns:p="http://schemas.openxmlformats.org/presentationml/2006/main">
  <p:tag name="DVSHAPEID" val="oBWCr8zpvL63KAI13te0MA"/>
</p:tagLst>
</file>

<file path=ppt/tags/tag252.xml><?xml version="1.0" encoding="utf-8"?>
<p:tagLst xmlns:a="http://schemas.openxmlformats.org/drawingml/2006/main" xmlns:r="http://schemas.openxmlformats.org/officeDocument/2006/relationships" xmlns:p="http://schemas.openxmlformats.org/presentationml/2006/main">
  <p:tag name="DVSHAPEID" val="AlIPZfjJ2igwKLZHOTuTCY"/>
</p:tagLst>
</file>

<file path=ppt/tags/tag253.xml><?xml version="1.0" encoding="utf-8"?>
<p:tagLst xmlns:a="http://schemas.openxmlformats.org/drawingml/2006/main" xmlns:r="http://schemas.openxmlformats.org/officeDocument/2006/relationships" xmlns:p="http://schemas.openxmlformats.org/presentationml/2006/main">
  <p:tag name="DVSHAPEID" val="XRNy3f1HHetO0AUC8j6MIO"/>
</p:tagLst>
</file>

<file path=ppt/tags/tag254.xml><?xml version="1.0" encoding="utf-8"?>
<p:tagLst xmlns:a="http://schemas.openxmlformats.org/drawingml/2006/main" xmlns:r="http://schemas.openxmlformats.org/officeDocument/2006/relationships" xmlns:p="http://schemas.openxmlformats.org/presentationml/2006/main">
  <p:tag name="DVSHAPEID" val="NeQW2mElwTYBoQ1rc4HlA2"/>
</p:tagLst>
</file>

<file path=ppt/tags/tag255.xml><?xml version="1.0" encoding="utf-8"?>
<p:tagLst xmlns:a="http://schemas.openxmlformats.org/drawingml/2006/main" xmlns:r="http://schemas.openxmlformats.org/officeDocument/2006/relationships" xmlns:p="http://schemas.openxmlformats.org/presentationml/2006/main">
  <p:tag name="DVSHAPEID" val="2VKoMcLbNPf84zI6dE2mHz"/>
</p:tagLst>
</file>

<file path=ppt/tags/tag256.xml><?xml version="1.0" encoding="utf-8"?>
<p:tagLst xmlns:a="http://schemas.openxmlformats.org/drawingml/2006/main" xmlns:r="http://schemas.openxmlformats.org/officeDocument/2006/relationships" xmlns:p="http://schemas.openxmlformats.org/presentationml/2006/main">
  <p:tag name="DVSHAPEID" val="Qpb4AG714neLbUbDAsAl58"/>
</p:tagLst>
</file>

<file path=ppt/tags/tag257.xml><?xml version="1.0" encoding="utf-8"?>
<p:tagLst xmlns:a="http://schemas.openxmlformats.org/drawingml/2006/main" xmlns:r="http://schemas.openxmlformats.org/officeDocument/2006/relationships" xmlns:p="http://schemas.openxmlformats.org/presentationml/2006/main">
  <p:tag name="DVSHAPEID" val="lgLsI5Q2idkt4ldIB43LLS"/>
</p:tagLst>
</file>

<file path=ppt/tags/tag258.xml><?xml version="1.0" encoding="utf-8"?>
<p:tagLst xmlns:a="http://schemas.openxmlformats.org/drawingml/2006/main" xmlns:r="http://schemas.openxmlformats.org/officeDocument/2006/relationships" xmlns:p="http://schemas.openxmlformats.org/presentationml/2006/main">
  <p:tag name="DVSHAPEID" val="UjnNUA4ALmtI3Vi8X2b150"/>
</p:tagLst>
</file>

<file path=ppt/tags/tag259.xml><?xml version="1.0" encoding="utf-8"?>
<p:tagLst xmlns:a="http://schemas.openxmlformats.org/drawingml/2006/main" xmlns:r="http://schemas.openxmlformats.org/officeDocument/2006/relationships" xmlns:p="http://schemas.openxmlformats.org/presentationml/2006/main">
  <p:tag name="DVSHAPEID" val="qIQQqSRwhkmtms5VagYIrX"/>
</p:tagLst>
</file>

<file path=ppt/tags/tag26.xml><?xml version="1.0" encoding="utf-8"?>
<p:tagLst xmlns:a="http://schemas.openxmlformats.org/drawingml/2006/main" xmlns:r="http://schemas.openxmlformats.org/officeDocument/2006/relationships" xmlns:p="http://schemas.openxmlformats.org/presentationml/2006/main">
  <p:tag name="DVSHAPEID" val="ePmLmGs0B0Xcd7b5sYJMvJ"/>
</p:tagLst>
</file>

<file path=ppt/tags/tag260.xml><?xml version="1.0" encoding="utf-8"?>
<p:tagLst xmlns:a="http://schemas.openxmlformats.org/drawingml/2006/main" xmlns:r="http://schemas.openxmlformats.org/officeDocument/2006/relationships" xmlns:p="http://schemas.openxmlformats.org/presentationml/2006/main">
  <p:tag name="DVSHAPEID" val="Zmhhpt61AJMTSFX4acIf59"/>
</p:tagLst>
</file>

<file path=ppt/tags/tag261.xml><?xml version="1.0" encoding="utf-8"?>
<p:tagLst xmlns:a="http://schemas.openxmlformats.org/drawingml/2006/main" xmlns:r="http://schemas.openxmlformats.org/officeDocument/2006/relationships" xmlns:p="http://schemas.openxmlformats.org/presentationml/2006/main">
  <p:tag name="DVSHAPEID" val="lAzP22RU3nytJty8snpgKC"/>
</p:tagLst>
</file>

<file path=ppt/tags/tag262.xml><?xml version="1.0" encoding="utf-8"?>
<p:tagLst xmlns:a="http://schemas.openxmlformats.org/drawingml/2006/main" xmlns:r="http://schemas.openxmlformats.org/officeDocument/2006/relationships" xmlns:p="http://schemas.openxmlformats.org/presentationml/2006/main">
  <p:tag name="DVSHAPEID" val="GsAqX56LZcSP0HIzq39FGp"/>
</p:tagLst>
</file>

<file path=ppt/tags/tag263.xml><?xml version="1.0" encoding="utf-8"?>
<p:tagLst xmlns:a="http://schemas.openxmlformats.org/drawingml/2006/main" xmlns:r="http://schemas.openxmlformats.org/officeDocument/2006/relationships" xmlns:p="http://schemas.openxmlformats.org/presentationml/2006/main">
  <p:tag name="DVSHAPEID" val="loVtv2KkQOpIT6fC4LOhnm"/>
</p:tagLst>
</file>

<file path=ppt/tags/tag264.xml><?xml version="1.0" encoding="utf-8"?>
<p:tagLst xmlns:a="http://schemas.openxmlformats.org/drawingml/2006/main" xmlns:r="http://schemas.openxmlformats.org/officeDocument/2006/relationships" xmlns:p="http://schemas.openxmlformats.org/presentationml/2006/main">
  <p:tag name="DVSHAPEID" val="BTsRpSXm64Wh7buuz31Em3"/>
</p:tagLst>
</file>

<file path=ppt/tags/tag265.xml><?xml version="1.0" encoding="utf-8"?>
<p:tagLst xmlns:a="http://schemas.openxmlformats.org/drawingml/2006/main" xmlns:r="http://schemas.openxmlformats.org/officeDocument/2006/relationships" xmlns:p="http://schemas.openxmlformats.org/presentationml/2006/main">
  <p:tag name="DVSHAPEID" val="qiNCkNYnQo1YN20ECRntIk"/>
</p:tagLst>
</file>

<file path=ppt/tags/tag266.xml><?xml version="1.0" encoding="utf-8"?>
<p:tagLst xmlns:a="http://schemas.openxmlformats.org/drawingml/2006/main" xmlns:r="http://schemas.openxmlformats.org/officeDocument/2006/relationships" xmlns:p="http://schemas.openxmlformats.org/presentationml/2006/main">
  <p:tag name="DVSHAPEID" val="MBZ48AbKgJ0yta4NyanIdx"/>
</p:tagLst>
</file>

<file path=ppt/tags/tag267.xml><?xml version="1.0" encoding="utf-8"?>
<p:tagLst xmlns:a="http://schemas.openxmlformats.org/drawingml/2006/main" xmlns:r="http://schemas.openxmlformats.org/officeDocument/2006/relationships" xmlns:p="http://schemas.openxmlformats.org/presentationml/2006/main">
  <p:tag name="DVSHAPEID" val="g8nstVr9hSk5wbCfEoc67h"/>
</p:tagLst>
</file>

<file path=ppt/tags/tag268.xml><?xml version="1.0" encoding="utf-8"?>
<p:tagLst xmlns:a="http://schemas.openxmlformats.org/drawingml/2006/main" xmlns:r="http://schemas.openxmlformats.org/officeDocument/2006/relationships" xmlns:p="http://schemas.openxmlformats.org/presentationml/2006/main">
  <p:tag name="DVSHAPEID" val="YfyQzPjd607ekRGG7gj7r7"/>
</p:tagLst>
</file>

<file path=ppt/tags/tag269.xml><?xml version="1.0" encoding="utf-8"?>
<p:tagLst xmlns:a="http://schemas.openxmlformats.org/drawingml/2006/main" xmlns:r="http://schemas.openxmlformats.org/officeDocument/2006/relationships" xmlns:p="http://schemas.openxmlformats.org/presentationml/2006/main">
  <p:tag name="DVSHAPEID" val="doESaivZw7qY98TDlBP4Lk"/>
</p:tagLst>
</file>

<file path=ppt/tags/tag27.xml><?xml version="1.0" encoding="utf-8"?>
<p:tagLst xmlns:a="http://schemas.openxmlformats.org/drawingml/2006/main" xmlns:r="http://schemas.openxmlformats.org/officeDocument/2006/relationships" xmlns:p="http://schemas.openxmlformats.org/presentationml/2006/main">
  <p:tag name="DVSHAPEID" val="sU5AK1aSROz3952eGgR4ln"/>
</p:tagLst>
</file>

<file path=ppt/tags/tag270.xml><?xml version="1.0" encoding="utf-8"?>
<p:tagLst xmlns:a="http://schemas.openxmlformats.org/drawingml/2006/main" xmlns:r="http://schemas.openxmlformats.org/officeDocument/2006/relationships" xmlns:p="http://schemas.openxmlformats.org/presentationml/2006/main">
  <p:tag name="DVSHAPEID" val="YhRLzYgWM0QQ2abHF1H7tZ"/>
</p:tagLst>
</file>

<file path=ppt/tags/tag271.xml><?xml version="1.0" encoding="utf-8"?>
<p:tagLst xmlns:a="http://schemas.openxmlformats.org/drawingml/2006/main" xmlns:r="http://schemas.openxmlformats.org/officeDocument/2006/relationships" xmlns:p="http://schemas.openxmlformats.org/presentationml/2006/main">
  <p:tag name="DVSHAPEID" val="OlHyMuUIimlSqm1pIwIAlp"/>
</p:tagLst>
</file>

<file path=ppt/tags/tag272.xml><?xml version="1.0" encoding="utf-8"?>
<p:tagLst xmlns:a="http://schemas.openxmlformats.org/drawingml/2006/main" xmlns:r="http://schemas.openxmlformats.org/officeDocument/2006/relationships" xmlns:p="http://schemas.openxmlformats.org/presentationml/2006/main">
  <p:tag name="DVSHAPEID" val="8i6JrEWNmERYtv31cM13Ht"/>
</p:tagLst>
</file>

<file path=ppt/tags/tag273.xml><?xml version="1.0" encoding="utf-8"?>
<p:tagLst xmlns:a="http://schemas.openxmlformats.org/drawingml/2006/main" xmlns:r="http://schemas.openxmlformats.org/officeDocument/2006/relationships" xmlns:p="http://schemas.openxmlformats.org/presentationml/2006/main">
  <p:tag name="DVSHAPEID" val="u9JPGfjboTDodor22fMu0H"/>
</p:tagLst>
</file>

<file path=ppt/tags/tag274.xml><?xml version="1.0" encoding="utf-8"?>
<p:tagLst xmlns:a="http://schemas.openxmlformats.org/drawingml/2006/main" xmlns:r="http://schemas.openxmlformats.org/officeDocument/2006/relationships" xmlns:p="http://schemas.openxmlformats.org/presentationml/2006/main">
  <p:tag name="DVSHAPEID" val="1rTwlHkWyhIEOWZCYGubgY"/>
</p:tagLst>
</file>

<file path=ppt/tags/tag275.xml><?xml version="1.0" encoding="utf-8"?>
<p:tagLst xmlns:a="http://schemas.openxmlformats.org/drawingml/2006/main" xmlns:r="http://schemas.openxmlformats.org/officeDocument/2006/relationships" xmlns:p="http://schemas.openxmlformats.org/presentationml/2006/main">
  <p:tag name="DVSHAPEID" val="k5hEz9JMhctN8iVaTCRskm"/>
</p:tagLst>
</file>

<file path=ppt/tags/tag276.xml><?xml version="1.0" encoding="utf-8"?>
<p:tagLst xmlns:a="http://schemas.openxmlformats.org/drawingml/2006/main" xmlns:r="http://schemas.openxmlformats.org/officeDocument/2006/relationships" xmlns:p="http://schemas.openxmlformats.org/presentationml/2006/main">
  <p:tag name="DVSHAPEID" val="FzAv2qh50Pr36NeG7bcM0v"/>
</p:tagLst>
</file>

<file path=ppt/tags/tag277.xml><?xml version="1.0" encoding="utf-8"?>
<p:tagLst xmlns:a="http://schemas.openxmlformats.org/drawingml/2006/main" xmlns:r="http://schemas.openxmlformats.org/officeDocument/2006/relationships" xmlns:p="http://schemas.openxmlformats.org/presentationml/2006/main">
  <p:tag name="DVSECTIONID" val="9KWoQI94MZ5Mdp94ldaU8B"/>
</p:tagLst>
</file>

<file path=ppt/tags/tag278.xml><?xml version="1.0" encoding="utf-8"?>
<p:tagLst xmlns:a="http://schemas.openxmlformats.org/drawingml/2006/main" xmlns:r="http://schemas.openxmlformats.org/officeDocument/2006/relationships" xmlns:p="http://schemas.openxmlformats.org/presentationml/2006/main">
  <p:tag name="DVSHAPEID" val="C8Z8ESNRBC7yIIdMdVVkeL"/>
</p:tagLst>
</file>

<file path=ppt/tags/tag279.xml><?xml version="1.0" encoding="utf-8"?>
<p:tagLst xmlns:a="http://schemas.openxmlformats.org/drawingml/2006/main" xmlns:r="http://schemas.openxmlformats.org/officeDocument/2006/relationships" xmlns:p="http://schemas.openxmlformats.org/presentationml/2006/main">
  <p:tag name="DVSHAPEID" val="mKEHRsXniOw0ajsc5AKUhb"/>
</p:tagLst>
</file>

<file path=ppt/tags/tag28.xml><?xml version="1.0" encoding="utf-8"?>
<p:tagLst xmlns:a="http://schemas.openxmlformats.org/drawingml/2006/main" xmlns:r="http://schemas.openxmlformats.org/officeDocument/2006/relationships" xmlns:p="http://schemas.openxmlformats.org/presentationml/2006/main">
  <p:tag name="DVSHAPEID" val="7g8rrQ8RFkzvmsGMVqQJ89"/>
</p:tagLst>
</file>

<file path=ppt/tags/tag29.xml><?xml version="1.0" encoding="utf-8"?>
<p:tagLst xmlns:a="http://schemas.openxmlformats.org/drawingml/2006/main" xmlns:r="http://schemas.openxmlformats.org/officeDocument/2006/relationships" xmlns:p="http://schemas.openxmlformats.org/presentationml/2006/main">
  <p:tag name="DVSHAPEID" val="D9X63dhtVrn4MOrjzkJZ8e"/>
</p:tagLst>
</file>

<file path=ppt/tags/tag3.xml><?xml version="1.0" encoding="utf-8"?>
<p:tagLst xmlns:a="http://schemas.openxmlformats.org/drawingml/2006/main" xmlns:r="http://schemas.openxmlformats.org/officeDocument/2006/relationships" xmlns:p="http://schemas.openxmlformats.org/presentationml/2006/main">
  <p:tag name="DVSHAPEID" val="9CIcqCnyLHQmDJGp9cpqeo"/>
</p:tagLst>
</file>

<file path=ppt/tags/tag30.xml><?xml version="1.0" encoding="utf-8"?>
<p:tagLst xmlns:a="http://schemas.openxmlformats.org/drawingml/2006/main" xmlns:r="http://schemas.openxmlformats.org/officeDocument/2006/relationships" xmlns:p="http://schemas.openxmlformats.org/presentationml/2006/main">
  <p:tag name="DVSHAPEID" val="uEIAyUkqeCeXDZulNVAco8"/>
</p:tagLst>
</file>

<file path=ppt/tags/tag31.xml><?xml version="1.0" encoding="utf-8"?>
<p:tagLst xmlns:a="http://schemas.openxmlformats.org/drawingml/2006/main" xmlns:r="http://schemas.openxmlformats.org/officeDocument/2006/relationships" xmlns:p="http://schemas.openxmlformats.org/presentationml/2006/main">
  <p:tag name="DVSHAPEID" val="8iFRlCRv080oFjntFn8vcK"/>
</p:tagLst>
</file>

<file path=ppt/tags/tag32.xml><?xml version="1.0" encoding="utf-8"?>
<p:tagLst xmlns:a="http://schemas.openxmlformats.org/drawingml/2006/main" xmlns:r="http://schemas.openxmlformats.org/officeDocument/2006/relationships" xmlns:p="http://schemas.openxmlformats.org/presentationml/2006/main">
  <p:tag name="DVSHAPEID" val="PObsOewNpWQlvqUGzHzIC5"/>
</p:tagLst>
</file>

<file path=ppt/tags/tag33.xml><?xml version="1.0" encoding="utf-8"?>
<p:tagLst xmlns:a="http://schemas.openxmlformats.org/drawingml/2006/main" xmlns:r="http://schemas.openxmlformats.org/officeDocument/2006/relationships" xmlns:p="http://schemas.openxmlformats.org/presentationml/2006/main">
  <p:tag name="DVSHAPEID" val="XfjbXkgc3TWnsQGTOCYcJ4"/>
</p:tagLst>
</file>

<file path=ppt/tags/tag34.xml><?xml version="1.0" encoding="utf-8"?>
<p:tagLst xmlns:a="http://schemas.openxmlformats.org/drawingml/2006/main" xmlns:r="http://schemas.openxmlformats.org/officeDocument/2006/relationships" xmlns:p="http://schemas.openxmlformats.org/presentationml/2006/main">
  <p:tag name="DVSHAPEID" val="ykNXyYOrVt8JRW8DhcwcTW"/>
</p:tagLst>
</file>

<file path=ppt/tags/tag35.xml><?xml version="1.0" encoding="utf-8"?>
<p:tagLst xmlns:a="http://schemas.openxmlformats.org/drawingml/2006/main" xmlns:r="http://schemas.openxmlformats.org/officeDocument/2006/relationships" xmlns:p="http://schemas.openxmlformats.org/presentationml/2006/main">
  <p:tag name="DVSHAPEID" val="p8X40FTWJpmTHYnZLioBXs"/>
</p:tagLst>
</file>

<file path=ppt/tags/tag36.xml><?xml version="1.0" encoding="utf-8"?>
<p:tagLst xmlns:a="http://schemas.openxmlformats.org/drawingml/2006/main" xmlns:r="http://schemas.openxmlformats.org/officeDocument/2006/relationships" xmlns:p="http://schemas.openxmlformats.org/presentationml/2006/main">
  <p:tag name="DVSHAPEID" val="eIYJKakMGwbBVF0tX8yYKJ"/>
</p:tagLst>
</file>

<file path=ppt/tags/tag37.xml><?xml version="1.0" encoding="utf-8"?>
<p:tagLst xmlns:a="http://schemas.openxmlformats.org/drawingml/2006/main" xmlns:r="http://schemas.openxmlformats.org/officeDocument/2006/relationships" xmlns:p="http://schemas.openxmlformats.org/presentationml/2006/main">
  <p:tag name="DVSHAPEID" val="nYfafireOhYWTf5hVICXJQ"/>
</p:tagLst>
</file>

<file path=ppt/tags/tag38.xml><?xml version="1.0" encoding="utf-8"?>
<p:tagLst xmlns:a="http://schemas.openxmlformats.org/drawingml/2006/main" xmlns:r="http://schemas.openxmlformats.org/officeDocument/2006/relationships" xmlns:p="http://schemas.openxmlformats.org/presentationml/2006/main">
  <p:tag name="DVSHAPEID" val="I53IYhlg3ZIvl0uzV2krIT"/>
</p:tagLst>
</file>

<file path=ppt/tags/tag39.xml><?xml version="1.0" encoding="utf-8"?>
<p:tagLst xmlns:a="http://schemas.openxmlformats.org/drawingml/2006/main" xmlns:r="http://schemas.openxmlformats.org/officeDocument/2006/relationships" xmlns:p="http://schemas.openxmlformats.org/presentationml/2006/main">
  <p:tag name="DVSHAPEID" val="CYMLnGcPmM0wg97xj9TxdZ"/>
</p:tagLst>
</file>

<file path=ppt/tags/tag4.xml><?xml version="1.0" encoding="utf-8"?>
<p:tagLst xmlns:a="http://schemas.openxmlformats.org/drawingml/2006/main" xmlns:r="http://schemas.openxmlformats.org/officeDocument/2006/relationships" xmlns:p="http://schemas.openxmlformats.org/presentationml/2006/main">
  <p:tag name="DVSHAPEID" val="NVIcX5iCWuIPvgapFrvT6l"/>
</p:tagLst>
</file>

<file path=ppt/tags/tag40.xml><?xml version="1.0" encoding="utf-8"?>
<p:tagLst xmlns:a="http://schemas.openxmlformats.org/drawingml/2006/main" xmlns:r="http://schemas.openxmlformats.org/officeDocument/2006/relationships" xmlns:p="http://schemas.openxmlformats.org/presentationml/2006/main">
  <p:tag name="DVSHAPEID" val="enT5MlNzDh8Os4VdUE4dCW"/>
</p:tagLst>
</file>

<file path=ppt/tags/tag41.xml><?xml version="1.0" encoding="utf-8"?>
<p:tagLst xmlns:a="http://schemas.openxmlformats.org/drawingml/2006/main" xmlns:r="http://schemas.openxmlformats.org/officeDocument/2006/relationships" xmlns:p="http://schemas.openxmlformats.org/presentationml/2006/main">
  <p:tag name="DVSHAPEID" val="uOKksnJbyaGDKoRiTQ2N9J"/>
</p:tagLst>
</file>

<file path=ppt/tags/tag42.xml><?xml version="1.0" encoding="utf-8"?>
<p:tagLst xmlns:a="http://schemas.openxmlformats.org/drawingml/2006/main" xmlns:r="http://schemas.openxmlformats.org/officeDocument/2006/relationships" xmlns:p="http://schemas.openxmlformats.org/presentationml/2006/main">
  <p:tag name="DVSHAPEID" val="orG2B5fesZmiT5lsTpPrJX"/>
</p:tagLst>
</file>

<file path=ppt/tags/tag43.xml><?xml version="1.0" encoding="utf-8"?>
<p:tagLst xmlns:a="http://schemas.openxmlformats.org/drawingml/2006/main" xmlns:r="http://schemas.openxmlformats.org/officeDocument/2006/relationships" xmlns:p="http://schemas.openxmlformats.org/presentationml/2006/main">
  <p:tag name="DVSHAPEID" val="7PkxmCLdbPMLpiDpLEWjIH"/>
</p:tagLst>
</file>

<file path=ppt/tags/tag44.xml><?xml version="1.0" encoding="utf-8"?>
<p:tagLst xmlns:a="http://schemas.openxmlformats.org/drawingml/2006/main" xmlns:r="http://schemas.openxmlformats.org/officeDocument/2006/relationships" xmlns:p="http://schemas.openxmlformats.org/presentationml/2006/main">
  <p:tag name="DVSHAPEID" val="gsvMWqXCXHZrkRI4JDsfOx"/>
</p:tagLst>
</file>

<file path=ppt/tags/tag45.xml><?xml version="1.0" encoding="utf-8"?>
<p:tagLst xmlns:a="http://schemas.openxmlformats.org/drawingml/2006/main" xmlns:r="http://schemas.openxmlformats.org/officeDocument/2006/relationships" xmlns:p="http://schemas.openxmlformats.org/presentationml/2006/main">
  <p:tag name="DVSHAPEID" val="v7F3OtDbuqfqyR2AFkgyR5"/>
</p:tagLst>
</file>

<file path=ppt/tags/tag46.xml><?xml version="1.0" encoding="utf-8"?>
<p:tagLst xmlns:a="http://schemas.openxmlformats.org/drawingml/2006/main" xmlns:r="http://schemas.openxmlformats.org/officeDocument/2006/relationships" xmlns:p="http://schemas.openxmlformats.org/presentationml/2006/main">
  <p:tag name="DVSHAPEID" val="MYXLHHVjQsTIWn6SBtZMcz"/>
</p:tagLst>
</file>

<file path=ppt/tags/tag47.xml><?xml version="1.0" encoding="utf-8"?>
<p:tagLst xmlns:a="http://schemas.openxmlformats.org/drawingml/2006/main" xmlns:r="http://schemas.openxmlformats.org/officeDocument/2006/relationships" xmlns:p="http://schemas.openxmlformats.org/presentationml/2006/main">
  <p:tag name="DVSECTIONID" val="uB4PgC2RdteT2AXkoh8Cc9"/>
</p:tagLst>
</file>

<file path=ppt/tags/tag48.xml><?xml version="1.0" encoding="utf-8"?>
<p:tagLst xmlns:a="http://schemas.openxmlformats.org/drawingml/2006/main" xmlns:r="http://schemas.openxmlformats.org/officeDocument/2006/relationships" xmlns:p="http://schemas.openxmlformats.org/presentationml/2006/main">
  <p:tag name="DVSHAPEID" val="86bFLp5XRG9kcrXl8fyyvE"/>
</p:tagLst>
</file>

<file path=ppt/tags/tag49.xml><?xml version="1.0" encoding="utf-8"?>
<p:tagLst xmlns:a="http://schemas.openxmlformats.org/drawingml/2006/main" xmlns:r="http://schemas.openxmlformats.org/officeDocument/2006/relationships" xmlns:p="http://schemas.openxmlformats.org/presentationml/2006/main">
  <p:tag name="DVSHAPEID" val="afThVcd2Vxf9SQsKIyxjOu"/>
</p:tagLst>
</file>

<file path=ppt/tags/tag5.xml><?xml version="1.0" encoding="utf-8"?>
<p:tagLst xmlns:a="http://schemas.openxmlformats.org/drawingml/2006/main" xmlns:r="http://schemas.openxmlformats.org/officeDocument/2006/relationships" xmlns:p="http://schemas.openxmlformats.org/presentationml/2006/main">
  <p:tag name="DVSECTIONID" val="ywjXxb4InHhtQP4BUbtmWS"/>
</p:tagLst>
</file>

<file path=ppt/tags/tag50.xml><?xml version="1.0" encoding="utf-8"?>
<p:tagLst xmlns:a="http://schemas.openxmlformats.org/drawingml/2006/main" xmlns:r="http://schemas.openxmlformats.org/officeDocument/2006/relationships" xmlns:p="http://schemas.openxmlformats.org/presentationml/2006/main">
  <p:tag name="DVSHAPEID" val="ylBzQ4oZaVxuVVLttSJPKC"/>
</p:tagLst>
</file>

<file path=ppt/tags/tag51.xml><?xml version="1.0" encoding="utf-8"?>
<p:tagLst xmlns:a="http://schemas.openxmlformats.org/drawingml/2006/main" xmlns:r="http://schemas.openxmlformats.org/officeDocument/2006/relationships" xmlns:p="http://schemas.openxmlformats.org/presentationml/2006/main">
  <p:tag name="DVSECTIONID" val="M8e57FmdbLM6a3AX382xu1"/>
</p:tagLst>
</file>

<file path=ppt/tags/tag52.xml><?xml version="1.0" encoding="utf-8"?>
<p:tagLst xmlns:a="http://schemas.openxmlformats.org/drawingml/2006/main" xmlns:r="http://schemas.openxmlformats.org/officeDocument/2006/relationships" xmlns:p="http://schemas.openxmlformats.org/presentationml/2006/main">
  <p:tag name="DVSHAPEID" val="CnUwZe4EzZJWhy0Ja0s9Uk"/>
</p:tagLst>
</file>

<file path=ppt/tags/tag53.xml><?xml version="1.0" encoding="utf-8"?>
<p:tagLst xmlns:a="http://schemas.openxmlformats.org/drawingml/2006/main" xmlns:r="http://schemas.openxmlformats.org/officeDocument/2006/relationships" xmlns:p="http://schemas.openxmlformats.org/presentationml/2006/main">
  <p:tag name="DVSHAPEID" val="l9sw4DR0fE213K0w491i1S"/>
</p:tagLst>
</file>

<file path=ppt/tags/tag54.xml><?xml version="1.0" encoding="utf-8"?>
<p:tagLst xmlns:a="http://schemas.openxmlformats.org/drawingml/2006/main" xmlns:r="http://schemas.openxmlformats.org/officeDocument/2006/relationships" xmlns:p="http://schemas.openxmlformats.org/presentationml/2006/main">
  <p:tag name="DVSHAPEID" val="Hw7OxOCacxHNjuXFMUCxm1"/>
</p:tagLst>
</file>

<file path=ppt/tags/tag55.xml><?xml version="1.0" encoding="utf-8"?>
<p:tagLst xmlns:a="http://schemas.openxmlformats.org/drawingml/2006/main" xmlns:r="http://schemas.openxmlformats.org/officeDocument/2006/relationships" xmlns:p="http://schemas.openxmlformats.org/presentationml/2006/main">
  <p:tag name="DVSHAPEID" val="WKg8lCYDsdphJFiLrW7YOU"/>
</p:tagLst>
</file>

<file path=ppt/tags/tag56.xml><?xml version="1.0" encoding="utf-8"?>
<p:tagLst xmlns:a="http://schemas.openxmlformats.org/drawingml/2006/main" xmlns:r="http://schemas.openxmlformats.org/officeDocument/2006/relationships" xmlns:p="http://schemas.openxmlformats.org/presentationml/2006/main">
  <p:tag name="DVSECTIONID" val="3xTUbNpxqiclOVBavnu0is"/>
</p:tagLst>
</file>

<file path=ppt/tags/tag57.xml><?xml version="1.0" encoding="utf-8"?>
<p:tagLst xmlns:a="http://schemas.openxmlformats.org/drawingml/2006/main" xmlns:r="http://schemas.openxmlformats.org/officeDocument/2006/relationships" xmlns:p="http://schemas.openxmlformats.org/presentationml/2006/main">
  <p:tag name="DVSHAPEID" val="snz2a3p1ZOAxa4mA7SmSKv"/>
</p:tagLst>
</file>

<file path=ppt/tags/tag58.xml><?xml version="1.0" encoding="utf-8"?>
<p:tagLst xmlns:a="http://schemas.openxmlformats.org/drawingml/2006/main" xmlns:r="http://schemas.openxmlformats.org/officeDocument/2006/relationships" xmlns:p="http://schemas.openxmlformats.org/presentationml/2006/main">
  <p:tag name="DVSHAPEID" val="FIoOQt9dleJZP3DB5M3u4b"/>
</p:tagLst>
</file>

<file path=ppt/tags/tag59.xml><?xml version="1.0" encoding="utf-8"?>
<p:tagLst xmlns:a="http://schemas.openxmlformats.org/drawingml/2006/main" xmlns:r="http://schemas.openxmlformats.org/officeDocument/2006/relationships" xmlns:p="http://schemas.openxmlformats.org/presentationml/2006/main">
  <p:tag name="DVSHAPEID" val="R1n5UfYYFq1XIRElcWSLtl"/>
</p:tagLst>
</file>

<file path=ppt/tags/tag6.xml><?xml version="1.0" encoding="utf-8"?>
<p:tagLst xmlns:a="http://schemas.openxmlformats.org/drawingml/2006/main" xmlns:r="http://schemas.openxmlformats.org/officeDocument/2006/relationships" xmlns:p="http://schemas.openxmlformats.org/presentationml/2006/main">
  <p:tag name="DVSHAPEID" val="GUGyo5LywOFFOqNhV6kvM1"/>
</p:tagLst>
</file>

<file path=ppt/tags/tag60.xml><?xml version="1.0" encoding="utf-8"?>
<p:tagLst xmlns:a="http://schemas.openxmlformats.org/drawingml/2006/main" xmlns:r="http://schemas.openxmlformats.org/officeDocument/2006/relationships" xmlns:p="http://schemas.openxmlformats.org/presentationml/2006/main">
  <p:tag name="DVSHAPEID" val="OafjWvMAOfqtQmrKzTemzi"/>
</p:tagLst>
</file>

<file path=ppt/tags/tag61.xml><?xml version="1.0" encoding="utf-8"?>
<p:tagLst xmlns:a="http://schemas.openxmlformats.org/drawingml/2006/main" xmlns:r="http://schemas.openxmlformats.org/officeDocument/2006/relationships" xmlns:p="http://schemas.openxmlformats.org/presentationml/2006/main">
  <p:tag name="DVSHAPEID" val="Lk9eUYALbtGbk6KFQ7KELB"/>
</p:tagLst>
</file>

<file path=ppt/tags/tag62.xml><?xml version="1.0" encoding="utf-8"?>
<p:tagLst xmlns:a="http://schemas.openxmlformats.org/drawingml/2006/main" xmlns:r="http://schemas.openxmlformats.org/officeDocument/2006/relationships" xmlns:p="http://schemas.openxmlformats.org/presentationml/2006/main">
  <p:tag name="DVSHAPEID" val="XRlMXKz7CiIwdcQAjtb5BL"/>
</p:tagLst>
</file>

<file path=ppt/tags/tag63.xml><?xml version="1.0" encoding="utf-8"?>
<p:tagLst xmlns:a="http://schemas.openxmlformats.org/drawingml/2006/main" xmlns:r="http://schemas.openxmlformats.org/officeDocument/2006/relationships" xmlns:p="http://schemas.openxmlformats.org/presentationml/2006/main">
  <p:tag name="DVSHAPEID" val="we1hUrmYx6MwdnXax20HD8"/>
</p:tagLst>
</file>

<file path=ppt/tags/tag64.xml><?xml version="1.0" encoding="utf-8"?>
<p:tagLst xmlns:a="http://schemas.openxmlformats.org/drawingml/2006/main" xmlns:r="http://schemas.openxmlformats.org/officeDocument/2006/relationships" xmlns:p="http://schemas.openxmlformats.org/presentationml/2006/main">
  <p:tag name="DVSECTIONID" val="7WpUKrd0zFFL5GcduzNDkt"/>
</p:tagLst>
</file>

<file path=ppt/tags/tag65.xml><?xml version="1.0" encoding="utf-8"?>
<p:tagLst xmlns:a="http://schemas.openxmlformats.org/drawingml/2006/main" xmlns:r="http://schemas.openxmlformats.org/officeDocument/2006/relationships" xmlns:p="http://schemas.openxmlformats.org/presentationml/2006/main">
  <p:tag name="DVSHAPEID" val="P13RpScSXZm9AsfrlrP2pM"/>
</p:tagLst>
</file>

<file path=ppt/tags/tag66.xml><?xml version="1.0" encoding="utf-8"?>
<p:tagLst xmlns:a="http://schemas.openxmlformats.org/drawingml/2006/main" xmlns:r="http://schemas.openxmlformats.org/officeDocument/2006/relationships" xmlns:p="http://schemas.openxmlformats.org/presentationml/2006/main">
  <p:tag name="DVSHAPEID" val="kbjjQitU4BnKDWnpIDltlp"/>
</p:tagLst>
</file>

<file path=ppt/tags/tag67.xml><?xml version="1.0" encoding="utf-8"?>
<p:tagLst xmlns:a="http://schemas.openxmlformats.org/drawingml/2006/main" xmlns:r="http://schemas.openxmlformats.org/officeDocument/2006/relationships" xmlns:p="http://schemas.openxmlformats.org/presentationml/2006/main">
  <p:tag name="DVSHAPEID" val="1i6Gp53WWST3Y7dml1iBIn"/>
</p:tagLst>
</file>

<file path=ppt/tags/tag68.xml><?xml version="1.0" encoding="utf-8"?>
<p:tagLst xmlns:a="http://schemas.openxmlformats.org/drawingml/2006/main" xmlns:r="http://schemas.openxmlformats.org/officeDocument/2006/relationships" xmlns:p="http://schemas.openxmlformats.org/presentationml/2006/main">
  <p:tag name="DVSHAPEID" val="2WD3xaAmgZGqRXpLJ3WcX9"/>
</p:tagLst>
</file>

<file path=ppt/tags/tag69.xml><?xml version="1.0" encoding="utf-8"?>
<p:tagLst xmlns:a="http://schemas.openxmlformats.org/drawingml/2006/main" xmlns:r="http://schemas.openxmlformats.org/officeDocument/2006/relationships" xmlns:p="http://schemas.openxmlformats.org/presentationml/2006/main">
  <p:tag name="DVSHAPEID" val="taAh2zHM6dPTUkWRLuij3O"/>
</p:tagLst>
</file>

<file path=ppt/tags/tag7.xml><?xml version="1.0" encoding="utf-8"?>
<p:tagLst xmlns:a="http://schemas.openxmlformats.org/drawingml/2006/main" xmlns:r="http://schemas.openxmlformats.org/officeDocument/2006/relationships" xmlns:p="http://schemas.openxmlformats.org/presentationml/2006/main">
  <p:tag name="DVSHAPEID" val="1PCGJInyww5XDaya60l6ze"/>
</p:tagLst>
</file>

<file path=ppt/tags/tag70.xml><?xml version="1.0" encoding="utf-8"?>
<p:tagLst xmlns:a="http://schemas.openxmlformats.org/drawingml/2006/main" xmlns:r="http://schemas.openxmlformats.org/officeDocument/2006/relationships" xmlns:p="http://schemas.openxmlformats.org/presentationml/2006/main">
  <p:tag name="DVSHAPEID" val="xOZiymIVUmqEPW582uf9LG"/>
</p:tagLst>
</file>

<file path=ppt/tags/tag71.xml><?xml version="1.0" encoding="utf-8"?>
<p:tagLst xmlns:a="http://schemas.openxmlformats.org/drawingml/2006/main" xmlns:r="http://schemas.openxmlformats.org/officeDocument/2006/relationships" xmlns:p="http://schemas.openxmlformats.org/presentationml/2006/main">
  <p:tag name="DVSHAPEID" val="d5cSpugNipkECLiK0k4ait"/>
</p:tagLst>
</file>

<file path=ppt/tags/tag72.xml><?xml version="1.0" encoding="utf-8"?>
<p:tagLst xmlns:a="http://schemas.openxmlformats.org/drawingml/2006/main" xmlns:r="http://schemas.openxmlformats.org/officeDocument/2006/relationships" xmlns:p="http://schemas.openxmlformats.org/presentationml/2006/main">
  <p:tag name="DVSHAPEID" val="sgv0LCrO4U2QAT5FXdF630"/>
</p:tagLst>
</file>

<file path=ppt/tags/tag73.xml><?xml version="1.0" encoding="utf-8"?>
<p:tagLst xmlns:a="http://schemas.openxmlformats.org/drawingml/2006/main" xmlns:r="http://schemas.openxmlformats.org/officeDocument/2006/relationships" xmlns:p="http://schemas.openxmlformats.org/presentationml/2006/main">
  <p:tag name="DVSECTIONID" val="UPeElTCF2uJAqXuh3XkqJx"/>
</p:tagLst>
</file>

<file path=ppt/tags/tag74.xml><?xml version="1.0" encoding="utf-8"?>
<p:tagLst xmlns:a="http://schemas.openxmlformats.org/drawingml/2006/main" xmlns:r="http://schemas.openxmlformats.org/officeDocument/2006/relationships" xmlns:p="http://schemas.openxmlformats.org/presentationml/2006/main">
  <p:tag name="DVSHAPEID" val="tQg9ixv2LAFUzx8rD8wd5b"/>
</p:tagLst>
</file>

<file path=ppt/tags/tag75.xml><?xml version="1.0" encoding="utf-8"?>
<p:tagLst xmlns:a="http://schemas.openxmlformats.org/drawingml/2006/main" xmlns:r="http://schemas.openxmlformats.org/officeDocument/2006/relationships" xmlns:p="http://schemas.openxmlformats.org/presentationml/2006/main">
  <p:tag name="DVSHAPEID" val="4uKbSxpVVLVfJRcWWJzZlj"/>
</p:tagLst>
</file>

<file path=ppt/tags/tag76.xml><?xml version="1.0" encoding="utf-8"?>
<p:tagLst xmlns:a="http://schemas.openxmlformats.org/drawingml/2006/main" xmlns:r="http://schemas.openxmlformats.org/officeDocument/2006/relationships" xmlns:p="http://schemas.openxmlformats.org/presentationml/2006/main">
  <p:tag name="DVSHAPEID" val="kb03IgQb8bAajk7w2PlsrP"/>
</p:tagLst>
</file>

<file path=ppt/tags/tag77.xml><?xml version="1.0" encoding="utf-8"?>
<p:tagLst xmlns:a="http://schemas.openxmlformats.org/drawingml/2006/main" xmlns:r="http://schemas.openxmlformats.org/officeDocument/2006/relationships" xmlns:p="http://schemas.openxmlformats.org/presentationml/2006/main">
  <p:tag name="DVSHAPEID" val="76fXEstfOBg6tNncSKPAXR"/>
</p:tagLst>
</file>

<file path=ppt/tags/tag78.xml><?xml version="1.0" encoding="utf-8"?>
<p:tagLst xmlns:a="http://schemas.openxmlformats.org/drawingml/2006/main" xmlns:r="http://schemas.openxmlformats.org/officeDocument/2006/relationships" xmlns:p="http://schemas.openxmlformats.org/presentationml/2006/main">
  <p:tag name="DVSHAPEID" val="M1K9jlwcDBlhv48ePebzrt"/>
</p:tagLst>
</file>

<file path=ppt/tags/tag79.xml><?xml version="1.0" encoding="utf-8"?>
<p:tagLst xmlns:a="http://schemas.openxmlformats.org/drawingml/2006/main" xmlns:r="http://schemas.openxmlformats.org/officeDocument/2006/relationships" xmlns:p="http://schemas.openxmlformats.org/presentationml/2006/main">
  <p:tag name="DVSHAPEID" val="jpeNj65GSDKvpYjzXvFVyZ"/>
</p:tagLst>
</file>

<file path=ppt/tags/tag8.xml><?xml version="1.0" encoding="utf-8"?>
<p:tagLst xmlns:a="http://schemas.openxmlformats.org/drawingml/2006/main" xmlns:r="http://schemas.openxmlformats.org/officeDocument/2006/relationships" xmlns:p="http://schemas.openxmlformats.org/presentationml/2006/main">
  <p:tag name="DVSHAPEID" val="qYYTmXAUJMhN9IZajiMXZh"/>
</p:tagLst>
</file>

<file path=ppt/tags/tag80.xml><?xml version="1.0" encoding="utf-8"?>
<p:tagLst xmlns:a="http://schemas.openxmlformats.org/drawingml/2006/main" xmlns:r="http://schemas.openxmlformats.org/officeDocument/2006/relationships" xmlns:p="http://schemas.openxmlformats.org/presentationml/2006/main">
  <p:tag name="DVSHAPEID" val="O1O3nO06hRniIlVv1p6WII"/>
</p:tagLst>
</file>

<file path=ppt/tags/tag81.xml><?xml version="1.0" encoding="utf-8"?>
<p:tagLst xmlns:a="http://schemas.openxmlformats.org/drawingml/2006/main" xmlns:r="http://schemas.openxmlformats.org/officeDocument/2006/relationships" xmlns:p="http://schemas.openxmlformats.org/presentationml/2006/main">
  <p:tag name="DVSHAPEID" val="x0FaVfhGUwVkAdZgJhGLlS"/>
</p:tagLst>
</file>

<file path=ppt/tags/tag82.xml><?xml version="1.0" encoding="utf-8"?>
<p:tagLst xmlns:a="http://schemas.openxmlformats.org/drawingml/2006/main" xmlns:r="http://schemas.openxmlformats.org/officeDocument/2006/relationships" xmlns:p="http://schemas.openxmlformats.org/presentationml/2006/main">
  <p:tag name="DVSHAPEID" val="noLHvKFOgXmFTyUYBOcEHj"/>
</p:tagLst>
</file>

<file path=ppt/tags/tag83.xml><?xml version="1.0" encoding="utf-8"?>
<p:tagLst xmlns:a="http://schemas.openxmlformats.org/drawingml/2006/main" xmlns:r="http://schemas.openxmlformats.org/officeDocument/2006/relationships" xmlns:p="http://schemas.openxmlformats.org/presentationml/2006/main">
  <p:tag name="DVSECTIONID" val="F3PVXiTUcE7E1AF55jnUCb"/>
</p:tagLst>
</file>

<file path=ppt/tags/tag84.xml><?xml version="1.0" encoding="utf-8"?>
<p:tagLst xmlns:a="http://schemas.openxmlformats.org/drawingml/2006/main" xmlns:r="http://schemas.openxmlformats.org/officeDocument/2006/relationships" xmlns:p="http://schemas.openxmlformats.org/presentationml/2006/main">
  <p:tag name="DVSHAPEID" val="KEP2LESt4HYKKVh3fuLUnC"/>
</p:tagLst>
</file>

<file path=ppt/tags/tag85.xml><?xml version="1.0" encoding="utf-8"?>
<p:tagLst xmlns:a="http://schemas.openxmlformats.org/drawingml/2006/main" xmlns:r="http://schemas.openxmlformats.org/officeDocument/2006/relationships" xmlns:p="http://schemas.openxmlformats.org/presentationml/2006/main">
  <p:tag name="DVSHAPEID" val="5ExVZBRrAZh74f0f8v8Ues"/>
</p:tagLst>
</file>

<file path=ppt/tags/tag86.xml><?xml version="1.0" encoding="utf-8"?>
<p:tagLst xmlns:a="http://schemas.openxmlformats.org/drawingml/2006/main" xmlns:r="http://schemas.openxmlformats.org/officeDocument/2006/relationships" xmlns:p="http://schemas.openxmlformats.org/presentationml/2006/main">
  <p:tag name="DVSHAPEID" val="6zw12OTUA6e7zauQFgCD7Y"/>
</p:tagLst>
</file>

<file path=ppt/tags/tag87.xml><?xml version="1.0" encoding="utf-8"?>
<p:tagLst xmlns:a="http://schemas.openxmlformats.org/drawingml/2006/main" xmlns:r="http://schemas.openxmlformats.org/officeDocument/2006/relationships" xmlns:p="http://schemas.openxmlformats.org/presentationml/2006/main">
  <p:tag name="DVSHAPEID" val="tCR13ZmgMtnCyYoXz3xFpb"/>
</p:tagLst>
</file>

<file path=ppt/tags/tag88.xml><?xml version="1.0" encoding="utf-8"?>
<p:tagLst xmlns:a="http://schemas.openxmlformats.org/drawingml/2006/main" xmlns:r="http://schemas.openxmlformats.org/officeDocument/2006/relationships" xmlns:p="http://schemas.openxmlformats.org/presentationml/2006/main">
  <p:tag name="DVSHAPEID" val="TWGPKhPRiBl85T91KUyjjK"/>
</p:tagLst>
</file>

<file path=ppt/tags/tag89.xml><?xml version="1.0" encoding="utf-8"?>
<p:tagLst xmlns:a="http://schemas.openxmlformats.org/drawingml/2006/main" xmlns:r="http://schemas.openxmlformats.org/officeDocument/2006/relationships" xmlns:p="http://schemas.openxmlformats.org/presentationml/2006/main">
  <p:tag name="DVSHAPEID" val="KXCvsIHy6ryhJVldf4qVbM"/>
</p:tagLst>
</file>

<file path=ppt/tags/tag9.xml><?xml version="1.0" encoding="utf-8"?>
<p:tagLst xmlns:a="http://schemas.openxmlformats.org/drawingml/2006/main" xmlns:r="http://schemas.openxmlformats.org/officeDocument/2006/relationships" xmlns:p="http://schemas.openxmlformats.org/presentationml/2006/main">
  <p:tag name="DVSECTIONID" val="RQwExO4a2NCakZscITqUuB"/>
</p:tagLst>
</file>

<file path=ppt/tags/tag90.xml><?xml version="1.0" encoding="utf-8"?>
<p:tagLst xmlns:a="http://schemas.openxmlformats.org/drawingml/2006/main" xmlns:r="http://schemas.openxmlformats.org/officeDocument/2006/relationships" xmlns:p="http://schemas.openxmlformats.org/presentationml/2006/main">
  <p:tag name="DVSHAPEID" val="qzKB00fjLrgmQ5kzSLYCds"/>
</p:tagLst>
</file>

<file path=ppt/tags/tag91.xml><?xml version="1.0" encoding="utf-8"?>
<p:tagLst xmlns:a="http://schemas.openxmlformats.org/drawingml/2006/main" xmlns:r="http://schemas.openxmlformats.org/officeDocument/2006/relationships" xmlns:p="http://schemas.openxmlformats.org/presentationml/2006/main">
  <p:tag name="DVSHAPEID" val="gpSvNxiD66R9bJceP79JvU"/>
</p:tagLst>
</file>

<file path=ppt/tags/tag92.xml><?xml version="1.0" encoding="utf-8"?>
<p:tagLst xmlns:a="http://schemas.openxmlformats.org/drawingml/2006/main" xmlns:r="http://schemas.openxmlformats.org/officeDocument/2006/relationships" xmlns:p="http://schemas.openxmlformats.org/presentationml/2006/main">
  <p:tag name="DVSHAPEID" val="zNadFwEuSozYGcCWU9gsks"/>
</p:tagLst>
</file>

<file path=ppt/tags/tag93.xml><?xml version="1.0" encoding="utf-8"?>
<p:tagLst xmlns:a="http://schemas.openxmlformats.org/drawingml/2006/main" xmlns:r="http://schemas.openxmlformats.org/officeDocument/2006/relationships" xmlns:p="http://schemas.openxmlformats.org/presentationml/2006/main">
  <p:tag name="DVSECTIONID" val="DYYTLoK9zbuoYYEtzgRli0"/>
</p:tagLst>
</file>

<file path=ppt/tags/tag94.xml><?xml version="1.0" encoding="utf-8"?>
<p:tagLst xmlns:a="http://schemas.openxmlformats.org/drawingml/2006/main" xmlns:r="http://schemas.openxmlformats.org/officeDocument/2006/relationships" xmlns:p="http://schemas.openxmlformats.org/presentationml/2006/main">
  <p:tag name="DVSHAPEID" val="QggEieitGl8F4bQ0cbUbue"/>
</p:tagLst>
</file>

<file path=ppt/tags/tag95.xml><?xml version="1.0" encoding="utf-8"?>
<p:tagLst xmlns:a="http://schemas.openxmlformats.org/drawingml/2006/main" xmlns:r="http://schemas.openxmlformats.org/officeDocument/2006/relationships" xmlns:p="http://schemas.openxmlformats.org/presentationml/2006/main">
  <p:tag name="DVSHAPEID" val="U1Gdc5D2jXaAGIujMHLhax"/>
</p:tagLst>
</file>

<file path=ppt/tags/tag96.xml><?xml version="1.0" encoding="utf-8"?>
<p:tagLst xmlns:a="http://schemas.openxmlformats.org/drawingml/2006/main" xmlns:r="http://schemas.openxmlformats.org/officeDocument/2006/relationships" xmlns:p="http://schemas.openxmlformats.org/presentationml/2006/main">
  <p:tag name="DVSECTIONID" val="MYRmzsisLFy6FqyLxPwK8G"/>
</p:tagLst>
</file>

<file path=ppt/tags/tag97.xml><?xml version="1.0" encoding="utf-8"?>
<p:tagLst xmlns:a="http://schemas.openxmlformats.org/drawingml/2006/main" xmlns:r="http://schemas.openxmlformats.org/officeDocument/2006/relationships" xmlns:p="http://schemas.openxmlformats.org/presentationml/2006/main">
  <p:tag name="DVSHAPEID" val="UBsv3YbqVJoteUUdypg2iz"/>
</p:tagLst>
</file>

<file path=ppt/tags/tag98.xml><?xml version="1.0" encoding="utf-8"?>
<p:tagLst xmlns:a="http://schemas.openxmlformats.org/drawingml/2006/main" xmlns:r="http://schemas.openxmlformats.org/officeDocument/2006/relationships" xmlns:p="http://schemas.openxmlformats.org/presentationml/2006/main">
  <p:tag name="DVSHAPEID" val="mBDrttonJyYCI1eRo7XOFQ"/>
</p:tagLst>
</file>

<file path=ppt/tags/tag99.xml><?xml version="1.0" encoding="utf-8"?>
<p:tagLst xmlns:a="http://schemas.openxmlformats.org/drawingml/2006/main" xmlns:r="http://schemas.openxmlformats.org/officeDocument/2006/relationships" xmlns:p="http://schemas.openxmlformats.org/presentationml/2006/main">
  <p:tag name="DVSHAPEID" val="PnLQadQ5BWRkfQRBvH1xZP"/>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16584</TotalTime>
  <Words>7200</Words>
  <Application>Microsoft Office PowerPoint</Application>
  <PresentationFormat>如螢幕大小 (4:3)</PresentationFormat>
  <Paragraphs>807</Paragraphs>
  <Slides>74</Slides>
  <Notes>16</Notes>
  <HiddenSlides>0</HiddenSlides>
  <MMClips>0</MMClips>
  <ScaleCrop>false</ScaleCrop>
  <HeadingPairs>
    <vt:vector size="6" baseType="variant">
      <vt:variant>
        <vt:lpstr>使用字型</vt:lpstr>
      </vt:variant>
      <vt:variant>
        <vt:i4>16</vt:i4>
      </vt:variant>
      <vt:variant>
        <vt:lpstr>佈景主題</vt:lpstr>
      </vt:variant>
      <vt:variant>
        <vt:i4>1</vt:i4>
      </vt:variant>
      <vt:variant>
        <vt:lpstr>投影片標題</vt:lpstr>
      </vt:variant>
      <vt:variant>
        <vt:i4>74</vt:i4>
      </vt:variant>
    </vt:vector>
  </HeadingPairs>
  <TitlesOfParts>
    <vt:vector size="91" baseType="lpstr">
      <vt:lpstr>AR PL UKai TW</vt:lpstr>
      <vt:lpstr>HGｺﾞｼｯｸE</vt:lpstr>
      <vt:lpstr>ＭＳ Ｐゴシック</vt:lpstr>
      <vt:lpstr>华文中宋</vt:lpstr>
      <vt:lpstr>微軟正黑體</vt:lpstr>
      <vt:lpstr>新細明體</vt:lpstr>
      <vt:lpstr>標楷體</vt:lpstr>
      <vt:lpstr>Arial</vt:lpstr>
      <vt:lpstr>Arial Black</vt:lpstr>
      <vt:lpstr>Calibri</vt:lpstr>
      <vt:lpstr>Gill Sans MT</vt:lpstr>
      <vt:lpstr>Tahoma</vt:lpstr>
      <vt:lpstr>Times New Roman</vt:lpstr>
      <vt:lpstr>Verdana</vt:lpstr>
      <vt:lpstr>Wingdings</vt:lpstr>
      <vt:lpstr>Wingdings 2</vt:lpstr>
      <vt:lpstr>夏至</vt:lpstr>
      <vt:lpstr>由生產力4.0談雲端運算與大數據分析</vt:lpstr>
      <vt:lpstr>PowerPoint 簡報</vt:lpstr>
      <vt:lpstr>PowerPoint 簡報</vt:lpstr>
      <vt:lpstr>目前執行之研究計畫</vt:lpstr>
      <vt:lpstr>PowerPoint 簡報</vt:lpstr>
      <vt:lpstr>              大綱</vt:lpstr>
      <vt:lpstr>               工業4.0</vt:lpstr>
      <vt:lpstr>雲端運算的由來</vt:lpstr>
      <vt:lpstr>各種已知的雲端運算服務</vt:lpstr>
      <vt:lpstr>運算技術演進簡史</vt:lpstr>
      <vt:lpstr>             超級電腦</vt:lpstr>
      <vt:lpstr>            叢集運算</vt:lpstr>
      <vt:lpstr>    分散式運算</vt:lpstr>
      <vt:lpstr>             格網運算</vt:lpstr>
      <vt:lpstr>              公共運算</vt:lpstr>
      <vt:lpstr>                  雲端運算</vt:lpstr>
      <vt:lpstr>資訊服務的演進</vt:lpstr>
      <vt:lpstr>運算世界的分裂（雲＋端）</vt:lpstr>
      <vt:lpstr>「端」的成長驅動「雲」的需求</vt:lpstr>
      <vt:lpstr>雲端運算—不連續的典範轉移</vt:lpstr>
      <vt:lpstr>“下一場巨大的變革正等著我們”</vt:lpstr>
      <vt:lpstr>台灣政府雲端運算策略</vt:lpstr>
      <vt:lpstr>台灣政府雲端推動組織</vt:lpstr>
      <vt:lpstr>歐美大廠布局-1</vt:lpstr>
      <vt:lpstr>歐美大廠布局-2</vt:lpstr>
      <vt:lpstr>歐美大廠布局-3</vt:lpstr>
      <vt:lpstr>多樣化雲端運算服務</vt:lpstr>
      <vt:lpstr>台灣雲端運算產業鏈與布局</vt:lpstr>
      <vt:lpstr>雲端的定義（演化中）</vt:lpstr>
      <vt:lpstr>雲端運算五個基本屬性</vt:lpstr>
      <vt:lpstr>雲端運算共同的特徵</vt:lpstr>
      <vt:lpstr>三種服務模式</vt:lpstr>
      <vt:lpstr>設施即服務</vt:lpstr>
      <vt:lpstr>設施即服務範例</vt:lpstr>
      <vt:lpstr>亞馬遜雲端網路服務（AWS）</vt:lpstr>
      <vt:lpstr>亞馬遜雲端網路服務（AWS）</vt:lpstr>
      <vt:lpstr>亞馬遜雲端網路服務（AWS）</vt:lpstr>
      <vt:lpstr>平台即服務</vt:lpstr>
      <vt:lpstr>平台即服務範例</vt:lpstr>
      <vt:lpstr>軟體即服務</vt:lpstr>
      <vt:lpstr>軟體即服務範例</vt:lpstr>
      <vt:lpstr>Google’s Software-as-a-Service</vt:lpstr>
      <vt:lpstr>雲端運算的潛在優勢</vt:lpstr>
      <vt:lpstr>雲端運算的效益</vt:lpstr>
      <vt:lpstr>雲端運算的四種佈署型態</vt:lpstr>
      <vt:lpstr>雲端運算的四種佈署型態</vt:lpstr>
      <vt:lpstr>照護雲系統架構</vt:lpstr>
      <vt:lpstr>結論</vt:lpstr>
      <vt:lpstr>          大數據分析</vt:lpstr>
      <vt:lpstr>PowerPoint 簡報</vt:lpstr>
      <vt:lpstr>PowerPoint 簡報</vt:lpstr>
      <vt:lpstr>PowerPoint 簡報</vt:lpstr>
      <vt:lpstr>PowerPoint 簡報</vt:lpstr>
      <vt:lpstr>PowerPoint 簡報</vt:lpstr>
      <vt:lpstr>PowerPoint 簡報</vt:lpstr>
      <vt:lpstr>大數據是什麼？</vt:lpstr>
      <vt:lpstr>PowerPoint 簡報</vt:lpstr>
      <vt:lpstr>為什麼需要大數據？</vt:lpstr>
      <vt:lpstr>為什麼需要大數據？</vt:lpstr>
      <vt:lpstr>為什麼需要大數據？</vt:lpstr>
      <vt:lpstr>大數據一定要很大嗎?</vt:lpstr>
      <vt:lpstr>沒有大數據就不能用大數據嗎?</vt:lpstr>
      <vt:lpstr>我要怎麼開始進行大數據專案？</vt:lpstr>
      <vt:lpstr>大數據從哪來？ </vt:lpstr>
      <vt:lpstr>大數據有什麼風險？</vt:lpstr>
      <vt:lpstr>Big Data和Open Data有什麼不一樣？</vt:lpstr>
      <vt:lpstr>Big Data和Open Data有什麼不一樣？</vt:lpstr>
      <vt:lpstr>Big Data和Open Data有什麼不一樣？</vt:lpstr>
      <vt:lpstr>什麼產業特別需要大數據解決方案?</vt:lpstr>
      <vt:lpstr>什麼產業特別需要大數據解決方案?</vt:lpstr>
      <vt:lpstr>PowerPoint 簡報</vt:lpstr>
      <vt:lpstr>大數據的商業模式是什麼？</vt:lpstr>
      <vt:lpstr>參考文獻</vt:lpstr>
      <vt:lpstr>PowerPoint 簡報</vt:lpstr>
    </vt:vector>
  </TitlesOfParts>
  <Company>cine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shortie</dc:creator>
  <cp:lastModifiedBy>CCBDA</cp:lastModifiedBy>
  <cp:revision>1169</cp:revision>
  <dcterms:created xsi:type="dcterms:W3CDTF">2008-06-19T08:37:30Z</dcterms:created>
  <dcterms:modified xsi:type="dcterms:W3CDTF">2018-09-15T05:38:42Z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Google.Documents.Tracking">
    <vt:lpwstr>false</vt:lpwstr>
  </property>
  <property fmtid="{D5CDD505-2E9C-101B-9397-08002B2CF9AE}" pid="3" name="Google.Documents.DocumentId">
    <vt:lpwstr>13UoqjpwLLsHjIgjhhPx_NV51q0ii6uGiNdBZBvGxKEs</vt:lpwstr>
  </property>
  <property fmtid="{D5CDD505-2E9C-101B-9397-08002B2CF9AE}" pid="4" name="Google.Documents.RevisionId">
    <vt:lpwstr>15436692043311178458</vt:lpwstr>
  </property>
  <property fmtid="{D5CDD505-2E9C-101B-9397-08002B2CF9AE}" pid="5" name="Google.Documents.PreviousRevisionId">
    <vt:lpwstr>15757599322330004611</vt:lpwstr>
  </property>
  <property fmtid="{D5CDD505-2E9C-101B-9397-08002B2CF9AE}" pid="6" name="Google.Documents.PluginVersion">
    <vt:lpwstr>2.0.2662.553</vt:lpwstr>
  </property>
  <property fmtid="{D5CDD505-2E9C-101B-9397-08002B2CF9AE}" pid="7" name="Google.Documents.MergeIncapabilityFlags">
    <vt:i4>0</vt:i4>
  </property>
</Properties>
</file>