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5"/>
  </p:notesMasterIdLst>
  <p:sldIdLst>
    <p:sldId id="256" r:id="rId2"/>
    <p:sldId id="257" r:id="rId3"/>
    <p:sldId id="291" r:id="rId4"/>
    <p:sldId id="319" r:id="rId5"/>
    <p:sldId id="290" r:id="rId6"/>
    <p:sldId id="287" r:id="rId7"/>
    <p:sldId id="289" r:id="rId8"/>
    <p:sldId id="292" r:id="rId9"/>
    <p:sldId id="320" r:id="rId10"/>
    <p:sldId id="293" r:id="rId11"/>
    <p:sldId id="296" r:id="rId12"/>
    <p:sldId id="259" r:id="rId13"/>
    <p:sldId id="297" r:id="rId14"/>
    <p:sldId id="299" r:id="rId15"/>
    <p:sldId id="300" r:id="rId16"/>
    <p:sldId id="302" r:id="rId17"/>
    <p:sldId id="329" r:id="rId18"/>
    <p:sldId id="330" r:id="rId19"/>
    <p:sldId id="303" r:id="rId20"/>
    <p:sldId id="321" r:id="rId21"/>
    <p:sldId id="304" r:id="rId22"/>
    <p:sldId id="305" r:id="rId23"/>
    <p:sldId id="294" r:id="rId24"/>
    <p:sldId id="306" r:id="rId25"/>
    <p:sldId id="322" r:id="rId26"/>
    <p:sldId id="308" r:id="rId27"/>
    <p:sldId id="307" r:id="rId28"/>
    <p:sldId id="309" r:id="rId29"/>
    <p:sldId id="310" r:id="rId30"/>
    <p:sldId id="323" r:id="rId31"/>
    <p:sldId id="324" r:id="rId32"/>
    <p:sldId id="325" r:id="rId33"/>
    <p:sldId id="326" r:id="rId34"/>
    <p:sldId id="295" r:id="rId35"/>
    <p:sldId id="327" r:id="rId36"/>
    <p:sldId id="315" r:id="rId37"/>
    <p:sldId id="316" r:id="rId38"/>
    <p:sldId id="317" r:id="rId39"/>
    <p:sldId id="328" r:id="rId40"/>
    <p:sldId id="318" r:id="rId41"/>
    <p:sldId id="261" r:id="rId42"/>
    <p:sldId id="331" r:id="rId43"/>
    <p:sldId id="279" r:id="rId44"/>
  </p:sldIdLst>
  <p:sldSz cx="9144000" cy="5143500" type="screen16x9"/>
  <p:notesSz cx="6858000" cy="9144000"/>
  <p:embeddedFontLst>
    <p:embeddedFont>
      <p:font typeface="Dosis ExtraLight" panose="02020500000000000000" charset="0"/>
      <p:regular r:id="rId46"/>
      <p:bold r:id="rId47"/>
    </p:embeddedFont>
    <p:embeddedFont>
      <p:font typeface="Titillium Web Light" panose="02020500000000000000" charset="0"/>
      <p:regular r:id="rId48"/>
      <p:bold r:id="rId49"/>
      <p:italic r:id="rId50"/>
      <p:boldItalic r:id="rId51"/>
    </p:embeddedFont>
    <p:embeddedFont>
      <p:font typeface="Wingdings 2" panose="05020102010507070707" pitchFamily="18" charset="2"/>
      <p:regular r:id="rId52"/>
    </p:embeddedFont>
    <p:embeddedFont>
      <p:font typeface="微軟正黑體" panose="020B0604030504040204" pitchFamily="34" charset="-120"/>
      <p:regular r:id="rId53"/>
      <p:bold r:id="rId54"/>
    </p:embeddedFont>
    <p:embeddedFont>
      <p:font typeface="標楷體" panose="03000509000000000000" pitchFamily="65" charset="-120"/>
      <p:regular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1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28EFD-C747-4B63-B342-DE6663AAD031}">
  <a:tblStyle styleId="{F5A28EFD-C747-4B63-B342-DE6663AAD0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89" autoAdjust="0"/>
  </p:normalViewPr>
  <p:slideViewPr>
    <p:cSldViewPr snapToGrid="0">
      <p:cViewPr varScale="1">
        <p:scale>
          <a:sx n="82" d="100"/>
          <a:sy n="82" d="100"/>
        </p:scale>
        <p:origin x="8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094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147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081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810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398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864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985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273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615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684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3130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11729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12777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3641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7946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6143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2039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7537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1710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07674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6996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4133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1593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5599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8955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52707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7010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677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5350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012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6039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16824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4381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460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4159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046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427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952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datasets/Win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188463" y="925525"/>
            <a:ext cx="6344959" cy="29332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Weka Data Mining</a:t>
            </a:r>
            <a:br>
              <a:rPr lang="en-US" altLang="zh-TW" dirty="0"/>
            </a:br>
            <a:r>
              <a:rPr lang="zh-TW" altLang="en-US" dirty="0"/>
              <a:t>  </a:t>
            </a:r>
            <a:r>
              <a:rPr lang="en-US" altLang="zh-TW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Wine Data Analysis</a:t>
            </a:r>
            <a:br>
              <a:rPr lang="en-US" altLang="zh-TW" dirty="0"/>
            </a:br>
            <a:endParaRPr dirty="0"/>
          </a:p>
        </p:txBody>
      </p:sp>
      <p:sp>
        <p:nvSpPr>
          <p:cNvPr id="3" name="Google Shape;3836;p13">
            <a:extLst>
              <a:ext uri="{FF2B5EF4-FFF2-40B4-BE49-F238E27FC236}">
                <a16:creationId xmlns:a16="http://schemas.microsoft.com/office/drawing/2014/main" id="{37232F13-BA38-433D-83D2-B5E015370812}"/>
              </a:ext>
            </a:extLst>
          </p:cNvPr>
          <p:cNvSpPr txBox="1">
            <a:spLocks/>
          </p:cNvSpPr>
          <p:nvPr/>
        </p:nvSpPr>
        <p:spPr>
          <a:xfrm>
            <a:off x="188463" y="3677079"/>
            <a:ext cx="3086365" cy="134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zh-TW" alt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ea typeface="微軟正黑體" panose="020B0604030504040204" pitchFamily="34" charset="-120"/>
              </a:rPr>
              <a:t>課程：雲端運算與分散式資料庫</a:t>
            </a:r>
            <a:endParaRPr lang="en-US" altLang="zh-TW" sz="1600" dirty="0">
              <a:solidFill>
                <a:schemeClr val="accent2">
                  <a:lumMod val="40000"/>
                  <a:lumOff val="60000"/>
                </a:schemeClr>
              </a:solidFill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ea typeface="微軟正黑體" panose="020B0604030504040204" pitchFamily="34" charset="-120"/>
              </a:rPr>
              <a:t>系級：資訊管理系三</a:t>
            </a:r>
            <a:r>
              <a:rPr lang="en-US" altLang="zh-TW" sz="1600" dirty="0">
                <a:solidFill>
                  <a:schemeClr val="accent2">
                    <a:lumMod val="40000"/>
                    <a:lumOff val="60000"/>
                  </a:schemeClr>
                </a:solidFill>
                <a:ea typeface="微軟正黑體" panose="020B0604030504040204" pitchFamily="34" charset="-120"/>
              </a:rPr>
              <a:t>A</a:t>
            </a:r>
          </a:p>
          <a:p>
            <a:r>
              <a:rPr lang="zh-TW" alt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ea typeface="微軟正黑體" panose="020B0604030504040204" pitchFamily="34" charset="-120"/>
              </a:rPr>
              <a:t>組長：</a:t>
            </a:r>
            <a:r>
              <a:rPr lang="en-US" altLang="zh-TW" sz="1600" dirty="0">
                <a:solidFill>
                  <a:schemeClr val="accent2">
                    <a:lumMod val="40000"/>
                    <a:lumOff val="60000"/>
                  </a:schemeClr>
                </a:solidFill>
                <a:ea typeface="微軟正黑體" panose="020B0604030504040204" pitchFamily="34" charset="-120"/>
              </a:rPr>
              <a:t>B10756038</a:t>
            </a:r>
            <a:r>
              <a:rPr lang="zh-TW" alt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ea typeface="微軟正黑體" panose="020B0604030504040204" pitchFamily="34" charset="-120"/>
              </a:rPr>
              <a:t> 施宗佑</a:t>
            </a:r>
            <a:endParaRPr lang="en-US" altLang="zh-TW" sz="1600" dirty="0">
              <a:solidFill>
                <a:schemeClr val="accent2">
                  <a:lumMod val="40000"/>
                  <a:lumOff val="60000"/>
                </a:schemeClr>
              </a:solidFill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ea typeface="微軟正黑體" panose="020B0604030504040204" pitchFamily="34" charset="-120"/>
              </a:rPr>
              <a:t>組員：</a:t>
            </a:r>
            <a:r>
              <a:rPr lang="en-US" altLang="zh-TW" sz="1600" dirty="0">
                <a:solidFill>
                  <a:schemeClr val="accent2">
                    <a:lumMod val="40000"/>
                    <a:lumOff val="60000"/>
                  </a:schemeClr>
                </a:solidFill>
                <a:ea typeface="微軟正黑體" panose="020B0604030504040204" pitchFamily="34" charset="-120"/>
              </a:rPr>
              <a:t>B10756040</a:t>
            </a:r>
            <a:r>
              <a:rPr lang="zh-TW" alt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ea typeface="微軟正黑體" panose="020B0604030504040204" pitchFamily="34" charset="-120"/>
              </a:rPr>
              <a:t> 郭家偉</a:t>
            </a:r>
            <a:endParaRPr lang="en-US" altLang="zh-TW" sz="1600" dirty="0">
              <a:solidFill>
                <a:schemeClr val="accent2">
                  <a:lumMod val="40000"/>
                  <a:lumOff val="60000"/>
                </a:schemeClr>
              </a:solidFill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ea typeface="微軟正黑體" panose="020B0604030504040204" pitchFamily="34" charset="-120"/>
              </a:rPr>
              <a:t>報告日期：</a:t>
            </a:r>
            <a:r>
              <a:rPr lang="en-US" altLang="zh-TW" sz="1600" dirty="0">
                <a:solidFill>
                  <a:schemeClr val="accent2">
                    <a:lumMod val="40000"/>
                    <a:lumOff val="60000"/>
                  </a:schemeClr>
                </a:solidFill>
                <a:ea typeface="微軟正黑體" panose="020B0604030504040204" pitchFamily="34" charset="-120"/>
              </a:rPr>
              <a:t>2021</a:t>
            </a:r>
            <a:r>
              <a:rPr lang="zh-TW" alt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ea typeface="微軟正黑體" panose="020B0604030504040204" pitchFamily="34" charset="-120"/>
              </a:rPr>
              <a:t>年</a:t>
            </a:r>
            <a:r>
              <a:rPr lang="en-US" altLang="zh-TW" sz="1600" dirty="0">
                <a:solidFill>
                  <a:schemeClr val="accent2">
                    <a:lumMod val="40000"/>
                    <a:lumOff val="60000"/>
                  </a:schemeClr>
                </a:solidFill>
                <a:ea typeface="微軟正黑體" panose="020B0604030504040204" pitchFamily="34" charset="-120"/>
              </a:rPr>
              <a:t>6</a:t>
            </a:r>
            <a:r>
              <a:rPr lang="zh-TW" alt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ea typeface="微軟正黑體" panose="020B0604030504040204" pitchFamily="34" charset="-120"/>
              </a:rPr>
              <a:t>月</a:t>
            </a:r>
            <a:r>
              <a:rPr lang="en-US" altLang="zh-TW" sz="1600" dirty="0">
                <a:solidFill>
                  <a:schemeClr val="accent2">
                    <a:lumMod val="40000"/>
                    <a:lumOff val="60000"/>
                  </a:schemeClr>
                </a:solidFill>
                <a:ea typeface="微軟正黑體" panose="020B0604030504040204" pitchFamily="34" charset="-120"/>
              </a:rPr>
              <a:t>1 1</a:t>
            </a:r>
            <a:r>
              <a:rPr lang="zh-TW" alt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ea typeface="微軟正黑體" panose="020B0604030504040204" pitchFamily="34" charset="-120"/>
              </a:rPr>
              <a:t>日</a:t>
            </a:r>
            <a:endParaRPr lang="en-US" altLang="zh-TW" sz="1600" dirty="0">
              <a:solidFill>
                <a:schemeClr val="accent2">
                  <a:lumMod val="40000"/>
                  <a:lumOff val="60000"/>
                </a:schemeClr>
              </a:solidFill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3229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>
                <a:ea typeface="微軟正黑體" panose="020B0604030504040204" pitchFamily="34" charset="-120"/>
              </a:rPr>
              <a:t>資料預處理</a:t>
            </a:r>
            <a:r>
              <a:rPr lang="en-US" altLang="zh-TW" sz="3200" dirty="0"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ea typeface="微軟正黑體" panose="020B0604030504040204" pitchFamily="34" charset="-120"/>
              </a:rPr>
              <a:t>續</a:t>
            </a:r>
            <a:r>
              <a:rPr lang="en-US" altLang="zh-TW" sz="3200" dirty="0">
                <a:ea typeface="微軟正黑體" panose="020B0604030504040204" pitchFamily="34" charset="-120"/>
              </a:rPr>
              <a:t>)</a:t>
            </a:r>
            <a:endParaRPr sz="3200" dirty="0">
              <a:ea typeface="微軟正黑體" panose="020B0604030504040204" pitchFamily="34" charset="-120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415A575-D176-41CB-A11D-E9CFF2C8F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452910"/>
              </p:ext>
            </p:extLst>
          </p:nvPr>
        </p:nvGraphicFramePr>
        <p:xfrm>
          <a:off x="970847" y="1180350"/>
          <a:ext cx="6256006" cy="33375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28713">
                  <a:extLst>
                    <a:ext uri="{9D8B030D-6E8A-4147-A177-3AD203B41FA5}">
                      <a16:colId xmlns:a16="http://schemas.microsoft.com/office/drawing/2014/main" val="1729243254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1484221537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763960752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283886937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610663870"/>
                    </a:ext>
                  </a:extLst>
                </a:gridCol>
                <a:gridCol w="941054">
                  <a:extLst>
                    <a:ext uri="{9D8B030D-6E8A-4147-A177-3AD203B41FA5}">
                      <a16:colId xmlns:a16="http://schemas.microsoft.com/office/drawing/2014/main" val="1978051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baseline="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非黃烷類酚類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原花青素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色澤度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色調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稀釋葡萄酒的</a:t>
                      </a:r>
                      <a:r>
                        <a:rPr lang="en-US" sz="1400" b="0" i="0" u="none" strike="noStrike" cap="none" baseline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OD280 / OD315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baseline="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脯胺酸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21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中等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重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中等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中等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高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高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939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輕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中等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中等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中等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高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高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234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中等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重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中等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中等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高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高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30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輕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重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高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中等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高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高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9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中等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中等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中等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中等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中等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中等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24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中等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重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高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中等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中等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高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12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中等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重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中等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中等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高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高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827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中等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輕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中等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中等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高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高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310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183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3229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CSV</a:t>
            </a:r>
            <a:r>
              <a:rPr lang="zh-TW" altLang="en-US" sz="3200" dirty="0">
                <a:ea typeface="微軟正黑體" panose="020B0604030504040204" pitchFamily="34" charset="-120"/>
              </a:rPr>
              <a:t>資料匯入</a:t>
            </a:r>
            <a:r>
              <a:rPr lang="en-US" altLang="zh-TW" dirty="0">
                <a:ea typeface="微軟正黑體" panose="020B0604030504040204" pitchFamily="34" charset="-120"/>
              </a:rPr>
              <a:t>Weka Explorer</a:t>
            </a:r>
            <a:endParaRPr sz="3200" dirty="0">
              <a:ea typeface="微軟正黑體" panose="020B0604030504040204" pitchFamily="34" charset="-120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110E033-C4F8-4975-8715-13011E2C3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986" y="1066936"/>
            <a:ext cx="5989728" cy="375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67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92889" y="2104828"/>
            <a:ext cx="6218274" cy="9338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a typeface="微軟正黑體" panose="020B0604030504040204" pitchFamily="34" charset="-120"/>
              </a:rPr>
              <a:t>1. </a:t>
            </a:r>
            <a:r>
              <a:rPr lang="zh-TW" altLang="en-US" sz="4400" dirty="0">
                <a:ea typeface="微軟正黑體" panose="020B0604030504040204" pitchFamily="34" charset="-120"/>
              </a:rPr>
              <a:t>分類分析</a:t>
            </a:r>
            <a:endParaRPr dirty="0"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640231" y="212651"/>
            <a:ext cx="6761100" cy="6369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Classify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Steps</a:t>
            </a:r>
            <a:endParaRPr dirty="0">
              <a:ea typeface="微軟正黑體" panose="020B0604030504040204" pitchFamily="34" charset="-120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698A7DC-92D3-4997-9BCA-634CABE9B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907" y="1410125"/>
            <a:ext cx="6009766" cy="33596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DB49772-2006-4913-ABF7-F692F0FD9300}"/>
              </a:ext>
            </a:extLst>
          </p:cNvPr>
          <p:cNvSpPr txBox="1"/>
          <p:nvPr/>
        </p:nvSpPr>
        <p:spPr>
          <a:xfrm>
            <a:off x="640231" y="803588"/>
            <a:ext cx="72070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hangingPunct="0"/>
            <a:r>
              <a:rPr lang="zh-TW" altLang="zh-TW" sz="160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選擇</a:t>
            </a:r>
            <a:r>
              <a:rPr lang="en-US" altLang="zh-TW" sz="160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J48</a:t>
            </a:r>
            <a:r>
              <a:rPr lang="zh-TW" altLang="zh-TW" sz="160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演算法，交叉驗證</a:t>
            </a:r>
            <a:r>
              <a:rPr lang="en-US" altLang="zh-TW" sz="160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(Cross-validation)</a:t>
            </a:r>
            <a:r>
              <a:rPr lang="zh-TW" altLang="zh-TW" sz="160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選擇默認值</a:t>
            </a:r>
            <a:r>
              <a:rPr lang="en-US" altLang="zh-TW" sz="160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10</a:t>
            </a:r>
            <a:r>
              <a:rPr lang="zh-TW" altLang="zh-TW" sz="160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，選擇分析資料欄位為</a:t>
            </a:r>
            <a:r>
              <a:rPr lang="zh-TW" altLang="zh-TW" sz="1600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+mn-cs"/>
              </a:rPr>
              <a:t>酒精濃度</a:t>
            </a:r>
            <a:r>
              <a:rPr lang="zh-TW" altLang="zh-TW" sz="160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。</a:t>
            </a:r>
            <a:endParaRPr lang="zh-TW" altLang="en-US" sz="1600" dirty="0">
              <a:solidFill>
                <a:schemeClr val="tx1"/>
              </a:solidFill>
              <a:latin typeface="+mn-lt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306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640231" y="212651"/>
            <a:ext cx="6761100" cy="6369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Classify Run Information</a:t>
            </a:r>
            <a:endParaRPr dirty="0">
              <a:ea typeface="微軟正黑體" panose="020B0604030504040204" pitchFamily="34" charset="-120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6C8A2476-B2BD-4B28-98A4-246E04D27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504715"/>
              </p:ext>
            </p:extLst>
          </p:nvPr>
        </p:nvGraphicFramePr>
        <p:xfrm>
          <a:off x="981553" y="849647"/>
          <a:ext cx="6571293" cy="262255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898525">
                  <a:extLst>
                    <a:ext uri="{9D8B030D-6E8A-4147-A177-3AD203B41FA5}">
                      <a16:colId xmlns:a16="http://schemas.microsoft.com/office/drawing/2014/main" val="1729243254"/>
                    </a:ext>
                  </a:extLst>
                </a:gridCol>
                <a:gridCol w="1470660">
                  <a:extLst>
                    <a:ext uri="{9D8B030D-6E8A-4147-A177-3AD203B41FA5}">
                      <a16:colId xmlns:a16="http://schemas.microsoft.com/office/drawing/2014/main" val="1484221537"/>
                    </a:ext>
                  </a:extLst>
                </a:gridCol>
                <a:gridCol w="4202108">
                  <a:extLst>
                    <a:ext uri="{9D8B030D-6E8A-4147-A177-3AD203B41FA5}">
                      <a16:colId xmlns:a16="http://schemas.microsoft.com/office/drawing/2014/main" val="763960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baseline="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英文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baseline="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中文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baseline="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內容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21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Scheme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zh-TW" sz="1400" b="0" i="0" u="none" strike="noStrike" kern="100" cap="none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演算法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weka.classifiers.trees.J48 -C 0.25 -M 2</a:t>
                      </a:r>
                      <a:endParaRPr lang="zh-TW" altLang="en-US" sz="140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939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Relation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資料集名稱</a:t>
                      </a:r>
                      <a:endParaRPr lang="zh-TW" altLang="zh-TW" sz="140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wine(</a:t>
                      </a:r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分類分析</a:t>
                      </a: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)</a:t>
                      </a:r>
                      <a:endParaRPr lang="zh-TW" altLang="en-US" sz="140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234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Instances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zh-TW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資料集資料筆數</a:t>
                      </a:r>
                      <a:endParaRPr lang="zh-TW" altLang="en-US" sz="1400" b="0" i="0" u="none" strike="noStrike" kern="100" cap="none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178</a:t>
                      </a:r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筆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30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Attributes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資料集欄位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0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葡萄酒種類、酒精濃度、蘋果酸、灰、灰分的鹼度、鎂</a:t>
                      </a: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(</a:t>
                      </a:r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元素</a:t>
                      </a: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)</a:t>
                      </a:r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、總酚含量、黃酮類化合物、非黃烷類酚類、原花青素、色澤度、色調、稀釋葡萄酒的</a:t>
                      </a: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OD280 </a:t>
                      </a:r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/ OD315</a:t>
                      </a:r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、脯胺酸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9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Test mode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測試模式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10-fold cross-validation</a:t>
                      </a:r>
                      <a:endParaRPr lang="zh-TW" altLang="en-US" sz="140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242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942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640231" y="212651"/>
            <a:ext cx="6761100" cy="6369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Classify model (full training set)</a:t>
            </a:r>
            <a:endParaRPr dirty="0">
              <a:ea typeface="微軟正黑體" panose="020B0604030504040204" pitchFamily="34" charset="-120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6C8A2476-B2BD-4B28-98A4-246E04D27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849898"/>
              </p:ext>
            </p:extLst>
          </p:nvPr>
        </p:nvGraphicFramePr>
        <p:xfrm>
          <a:off x="981553" y="849647"/>
          <a:ext cx="6139014" cy="11125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570261">
                  <a:extLst>
                    <a:ext uri="{9D8B030D-6E8A-4147-A177-3AD203B41FA5}">
                      <a16:colId xmlns:a16="http://schemas.microsoft.com/office/drawing/2014/main" val="1729243254"/>
                    </a:ext>
                  </a:extLst>
                </a:gridCol>
                <a:gridCol w="1292860">
                  <a:extLst>
                    <a:ext uri="{9D8B030D-6E8A-4147-A177-3AD203B41FA5}">
                      <a16:colId xmlns:a16="http://schemas.microsoft.com/office/drawing/2014/main" val="1484221537"/>
                    </a:ext>
                  </a:extLst>
                </a:gridCol>
                <a:gridCol w="3275893">
                  <a:extLst>
                    <a:ext uri="{9D8B030D-6E8A-4147-A177-3AD203B41FA5}">
                      <a16:colId xmlns:a16="http://schemas.microsoft.com/office/drawing/2014/main" val="763960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baseline="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英文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baseline="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中文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baseline="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內容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21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Number of Leaves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0" i="0" u="none" strike="noStrike" kern="100" cap="none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業節點的數量</a:t>
                      </a:r>
                      <a:endParaRPr lang="zh-TW" altLang="en-US" sz="1400" b="0" i="0" u="none" strike="noStrike" kern="100" cap="none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23</a:t>
                      </a:r>
                      <a:endParaRPr lang="zh-TW" altLang="en-US" sz="140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939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Size of the tree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0" i="0" u="none" strike="noStrike" kern="100" cap="none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樹節點數量</a:t>
                      </a:r>
                      <a:endParaRPr lang="zh-TW" altLang="en-US" sz="1400" b="0" i="0" u="none" strike="noStrike" kern="100" cap="none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34</a:t>
                      </a:r>
                      <a:endParaRPr lang="zh-TW" altLang="en-US" sz="140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234332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43E6347E-45A3-453F-8EC4-6945DD4FC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553" y="2133954"/>
            <a:ext cx="3421052" cy="93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21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640231" y="212651"/>
            <a:ext cx="6761100" cy="6369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Classify Summary</a:t>
            </a:r>
            <a:endParaRPr dirty="0">
              <a:ea typeface="微軟正黑體" panose="020B0604030504040204" pitchFamily="34" charset="-120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6C8A2476-B2BD-4B28-98A4-246E04D27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980079"/>
              </p:ext>
            </p:extLst>
          </p:nvPr>
        </p:nvGraphicFramePr>
        <p:xfrm>
          <a:off x="981553" y="849647"/>
          <a:ext cx="6680977" cy="33375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506663">
                  <a:extLst>
                    <a:ext uri="{9D8B030D-6E8A-4147-A177-3AD203B41FA5}">
                      <a16:colId xmlns:a16="http://schemas.microsoft.com/office/drawing/2014/main" val="1729243254"/>
                    </a:ext>
                  </a:extLst>
                </a:gridCol>
                <a:gridCol w="1470660">
                  <a:extLst>
                    <a:ext uri="{9D8B030D-6E8A-4147-A177-3AD203B41FA5}">
                      <a16:colId xmlns:a16="http://schemas.microsoft.com/office/drawing/2014/main" val="1484221537"/>
                    </a:ext>
                  </a:extLst>
                </a:gridCol>
                <a:gridCol w="2703654">
                  <a:extLst>
                    <a:ext uri="{9D8B030D-6E8A-4147-A177-3AD203B41FA5}">
                      <a16:colId xmlns:a16="http://schemas.microsoft.com/office/drawing/2014/main" val="763960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baseline="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英文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baseline="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中文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baseline="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內容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21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Correctly Classified Instances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</a:pPr>
                      <a:r>
                        <a:rPr lang="zh-TW" altLang="en-US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預測</a:t>
                      </a:r>
                      <a:r>
                        <a:rPr lang="zh-CN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正確</a:t>
                      </a:r>
                      <a:r>
                        <a:rPr lang="zh-TW" altLang="en-US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率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121</a:t>
                      </a:r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筆 </a:t>
                      </a: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(67.9775%)</a:t>
                      </a:r>
                      <a:endParaRPr lang="zh-TW" altLang="en-US" sz="140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939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Incorrectly Classified Instances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</a:pPr>
                      <a:r>
                        <a:rPr lang="zh-TW" altLang="en-US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預測失敗率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57</a:t>
                      </a:r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筆 </a:t>
                      </a: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(32.0225%)</a:t>
                      </a:r>
                      <a:endParaRPr lang="zh-TW" altLang="en-US" sz="140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234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Kappa statistic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Kappa</a:t>
                      </a:r>
                      <a:r>
                        <a:rPr lang="zh-CN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統計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0.4888</a:t>
                      </a:r>
                      <a:endParaRPr lang="zh-TW" altLang="en-US" sz="140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30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Mean absolute error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平均絕對誤差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0.2788</a:t>
                      </a:r>
                      <a:endParaRPr lang="zh-TW" altLang="en-US" sz="140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9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Root mean squared error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均方根誤差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0.4079</a:t>
                      </a:r>
                      <a:endParaRPr lang="zh-TW" altLang="en-US" sz="140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24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Relative absolute error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相對絕對誤差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66.5275 %</a:t>
                      </a:r>
                      <a:endParaRPr lang="zh-TW" altLang="en-US" sz="140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443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Root relative squared error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相對均方根誤差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89.1372 %</a:t>
                      </a:r>
                      <a:endParaRPr lang="zh-TW" altLang="en-US" sz="140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892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Total Number of Instances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</a:pPr>
                      <a:r>
                        <a:rPr lang="zh-TW" altLang="en-US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總筆數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178</a:t>
                      </a:r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筆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033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741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640231" y="212651"/>
            <a:ext cx="6761100" cy="6369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Classify Detailed Accuracy By Class</a:t>
            </a:r>
            <a:endParaRPr dirty="0">
              <a:ea typeface="微軟正黑體" panose="020B0604030504040204" pitchFamily="34" charset="-120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2974658-AE23-4972-8DFF-7E48C7304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29" y="983520"/>
            <a:ext cx="6936799" cy="125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32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640231" y="212651"/>
            <a:ext cx="6761100" cy="6369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Classify Detailed Accuracy By Class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ea typeface="微軟正黑體" panose="020B0604030504040204" pitchFamily="34" charset="-120"/>
              </a:rPr>
              <a:t>續</a:t>
            </a:r>
            <a:r>
              <a:rPr lang="en-US" altLang="zh-TW" sz="3200" dirty="0">
                <a:ea typeface="微軟正黑體" panose="020B0604030504040204" pitchFamily="34" charset="-120"/>
              </a:rPr>
              <a:t>)</a:t>
            </a:r>
            <a:endParaRPr dirty="0">
              <a:ea typeface="微軟正黑體" panose="020B0604030504040204" pitchFamily="34" charset="-120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1F0ACB2-4B3C-45FC-AAF3-A4686C3D0411}"/>
              </a:ext>
            </a:extLst>
          </p:cNvPr>
          <p:cNvSpPr txBox="1"/>
          <p:nvPr/>
        </p:nvSpPr>
        <p:spPr>
          <a:xfrm>
            <a:off x="775006" y="849647"/>
            <a:ext cx="6965495" cy="3282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252000" hangingPunct="0">
              <a:lnSpc>
                <a:spcPts val="2800"/>
              </a:lnSpc>
              <a:buClr>
                <a:srgbClr val="003B55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1600" b="0" i="0" u="none" strike="noStrike" cap="none" dirty="0">
                <a:solidFill>
                  <a:schemeClr val="dk1"/>
                </a:solidFill>
                <a:effectLst/>
                <a:latin typeface="+mn-lt"/>
                <a:ea typeface="標楷體" panose="03000509000000000000" pitchFamily="65" charset="-120"/>
                <a:cs typeface="+mn-cs"/>
                <a:sym typeface="Arial"/>
              </a:rPr>
              <a:t>TP Rate </a:t>
            </a:r>
            <a:r>
              <a:rPr lang="zh-TW" altLang="zh-TW" sz="1600" b="0" i="0" u="none" strike="noStrike" kern="100" cap="none" dirty="0">
                <a:solidFill>
                  <a:schemeClr val="dk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+mn-cs"/>
                <a:sym typeface="Arial"/>
              </a:rPr>
              <a:t>真陽性率</a:t>
            </a:r>
            <a:r>
              <a:rPr lang="zh-TW" altLang="en-US" sz="1600" b="0" i="0" u="none" strike="noStrike" kern="100" cap="none" dirty="0">
                <a:solidFill>
                  <a:schemeClr val="dk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+mn-cs"/>
                <a:sym typeface="Arial"/>
              </a:rPr>
              <a:t>：</a:t>
            </a:r>
            <a:r>
              <a:rPr lang="zh-TW" altLang="en-US" sz="1600" b="0" i="0" u="none" strike="noStrike" cap="none" baseline="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  <a:sym typeface="Arial"/>
              </a:rPr>
              <a:t>預測為</a:t>
            </a:r>
            <a:r>
              <a:rPr lang="en-US" altLang="zh-TW" sz="1600" b="0" i="0" u="none" strike="noStrike" cap="none" baseline="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  <a:sym typeface="Arial"/>
              </a:rPr>
              <a:t>Positive</a:t>
            </a:r>
            <a:r>
              <a:rPr lang="zh-TW" altLang="en-US" sz="1600" b="0" i="0" u="none" strike="noStrike" cap="none" baseline="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  <a:sym typeface="Arial"/>
              </a:rPr>
              <a:t>且預測正確</a:t>
            </a:r>
            <a:r>
              <a:rPr lang="en-US" altLang="zh-TW" sz="1600" b="0" i="0" u="none" strike="noStrike" cap="none" baseline="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  <a:sym typeface="Arial"/>
              </a:rPr>
              <a:t>True</a:t>
            </a:r>
            <a:endParaRPr lang="en-US" altLang="zh-TW" sz="1600" b="0" i="0" u="none" strike="noStrike" cap="none" dirty="0">
              <a:solidFill>
                <a:schemeClr val="dk1"/>
              </a:solidFill>
              <a:effectLst/>
              <a:latin typeface="+mn-lt"/>
              <a:ea typeface="標楷體" panose="03000509000000000000" pitchFamily="65" charset="-120"/>
              <a:cs typeface="+mn-cs"/>
              <a:sym typeface="Arial"/>
            </a:endParaRPr>
          </a:p>
          <a:p>
            <a:pPr marL="342900" indent="-252000" hangingPunct="0">
              <a:lnSpc>
                <a:spcPts val="2800"/>
              </a:lnSpc>
              <a:buClr>
                <a:srgbClr val="003B55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1600" baseline="0" dirty="0">
                <a:solidFill>
                  <a:schemeClr val="dk1"/>
                </a:solidFill>
                <a:latin typeface="+mn-lt"/>
                <a:ea typeface="標楷體" panose="03000509000000000000" pitchFamily="65" charset="-120"/>
                <a:cs typeface="+mn-cs"/>
              </a:rPr>
              <a:t>FP Rate </a:t>
            </a:r>
            <a:r>
              <a:rPr lang="zh-TW" altLang="zh-TW" sz="1600" b="0" i="0" u="none" strike="noStrike" kern="100" cap="none" dirty="0">
                <a:solidFill>
                  <a:schemeClr val="dk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+mn-cs"/>
                <a:sym typeface="Arial"/>
              </a:rPr>
              <a:t>假陽性率</a:t>
            </a:r>
            <a:r>
              <a:rPr lang="zh-TW" altLang="en-US" sz="1600" b="0" i="0" u="none" strike="noStrike" kern="100" cap="none" dirty="0">
                <a:solidFill>
                  <a:schemeClr val="dk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+mn-cs"/>
                <a:sym typeface="Arial"/>
              </a:rPr>
              <a:t>：</a:t>
            </a:r>
            <a:r>
              <a:rPr lang="zh-TW" altLang="en-US" sz="160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預測為</a:t>
            </a:r>
            <a:r>
              <a:rPr lang="en-US" altLang="zh-TW" sz="160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Positive</a:t>
            </a:r>
            <a:r>
              <a:rPr lang="zh-TW" altLang="en-US" sz="160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但預測錯誤</a:t>
            </a:r>
            <a:r>
              <a:rPr lang="en-US" altLang="zh-TW" sz="160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False</a:t>
            </a:r>
          </a:p>
          <a:p>
            <a:pPr marL="342900" indent="-252000" hangingPunct="0">
              <a:lnSpc>
                <a:spcPts val="2800"/>
              </a:lnSpc>
              <a:buClr>
                <a:srgbClr val="003B55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1600" b="0" i="0" u="none" strike="noStrike" cap="none" dirty="0">
                <a:solidFill>
                  <a:schemeClr val="dk1"/>
                </a:solidFill>
                <a:effectLst/>
                <a:latin typeface="+mn-lt"/>
                <a:ea typeface="標楷體" panose="03000509000000000000" pitchFamily="65" charset="-120"/>
                <a:cs typeface="+mn-cs"/>
                <a:sym typeface="Arial"/>
              </a:rPr>
              <a:t>Precision </a:t>
            </a:r>
            <a:r>
              <a:rPr lang="zh-TW" altLang="zh-TW" sz="1600" b="0" i="0" u="none" strike="noStrike" kern="100" cap="none" dirty="0">
                <a:solidFill>
                  <a:schemeClr val="dk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+mn-cs"/>
                <a:sym typeface="Arial"/>
              </a:rPr>
              <a:t>準確率</a:t>
            </a:r>
            <a:r>
              <a:rPr lang="zh-TW" altLang="en-US" sz="1600" b="0" i="0" u="none" strike="noStrike" kern="100" cap="none" dirty="0">
                <a:solidFill>
                  <a:schemeClr val="dk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+mn-cs"/>
                <a:sym typeface="Arial"/>
              </a:rPr>
              <a:t>：所有預測為正樣本中，有多少為正樣本</a:t>
            </a:r>
            <a:endParaRPr lang="en-US" altLang="zh-TW" sz="1600" b="0" i="0" u="none" strike="noStrike" cap="none" baseline="0" dirty="0">
              <a:solidFill>
                <a:schemeClr val="tx1"/>
              </a:solidFill>
              <a:latin typeface="+mn-lt"/>
              <a:ea typeface="標楷體" panose="03000509000000000000" pitchFamily="65" charset="-120"/>
              <a:cs typeface="+mn-cs"/>
              <a:sym typeface="Arial"/>
            </a:endParaRPr>
          </a:p>
          <a:p>
            <a:pPr marL="342900" indent="-252000" hangingPunct="0">
              <a:lnSpc>
                <a:spcPts val="2800"/>
              </a:lnSpc>
              <a:buClr>
                <a:srgbClr val="003B55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1600" b="0" i="0" u="none" strike="noStrike" cap="none" dirty="0">
                <a:solidFill>
                  <a:schemeClr val="dk1"/>
                </a:solidFill>
                <a:effectLst/>
                <a:latin typeface="+mn-lt"/>
                <a:ea typeface="標楷體" panose="03000509000000000000" pitchFamily="65" charset="-120"/>
                <a:cs typeface="+mn-cs"/>
                <a:sym typeface="Arial"/>
              </a:rPr>
              <a:t>Recall </a:t>
            </a:r>
            <a:r>
              <a:rPr lang="zh-TW" altLang="en-US" sz="16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召回率：</a:t>
            </a:r>
            <a:r>
              <a:rPr lang="zh-TW" altLang="en-US" sz="1600" kern="1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所有正樣本當中，能夠預測多少正樣本的比例</a:t>
            </a:r>
            <a:endParaRPr lang="en-US" altLang="zh-TW" sz="1600" kern="1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marL="342900" indent="-252000" hangingPunct="0">
              <a:lnSpc>
                <a:spcPts val="2800"/>
              </a:lnSpc>
              <a:buClr>
                <a:srgbClr val="003B55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1600" b="0" i="0" u="none" strike="noStrike" cap="none" dirty="0">
                <a:solidFill>
                  <a:schemeClr val="dk1"/>
                </a:solidFill>
                <a:effectLst/>
                <a:latin typeface="+mn-lt"/>
                <a:ea typeface="標楷體" panose="03000509000000000000" pitchFamily="65" charset="-120"/>
                <a:cs typeface="+mn-cs"/>
                <a:sym typeface="Arial"/>
              </a:rPr>
              <a:t>F-Measure </a:t>
            </a:r>
            <a:r>
              <a:rPr lang="zh-TW" altLang="en-US" sz="1600" b="0" i="0" u="none" strike="noStrike" cap="none" dirty="0">
                <a:solidFill>
                  <a:schemeClr val="dk1"/>
                </a:solidFill>
                <a:effectLst/>
                <a:latin typeface="+mn-lt"/>
                <a:ea typeface="標楷體" panose="03000509000000000000" pitchFamily="65" charset="-120"/>
                <a:cs typeface="+mn-cs"/>
                <a:sym typeface="Arial"/>
              </a:rPr>
              <a:t>綜合評價指標：將 </a:t>
            </a:r>
            <a:r>
              <a:rPr lang="en-US" altLang="zh-TW" sz="1600" b="0" i="0" u="none" strike="noStrike" cap="none" dirty="0">
                <a:solidFill>
                  <a:schemeClr val="dk1"/>
                </a:solidFill>
                <a:effectLst/>
                <a:latin typeface="+mn-lt"/>
                <a:ea typeface="標楷體" panose="03000509000000000000" pitchFamily="65" charset="-120"/>
                <a:cs typeface="+mn-cs"/>
                <a:sym typeface="Arial"/>
              </a:rPr>
              <a:t>Precision</a:t>
            </a:r>
            <a:r>
              <a:rPr lang="zh-TW" altLang="en-US" sz="1600" b="0" i="0" u="none" strike="noStrike" cap="none" dirty="0">
                <a:solidFill>
                  <a:schemeClr val="dk1"/>
                </a:solidFill>
                <a:effectLst/>
                <a:latin typeface="+mn-lt"/>
                <a:ea typeface="標楷體" panose="03000509000000000000" pitchFamily="65" charset="-120"/>
                <a:cs typeface="+mn-cs"/>
                <a:sym typeface="Arial"/>
              </a:rPr>
              <a:t> 和 </a:t>
            </a:r>
            <a:r>
              <a:rPr lang="en-US" altLang="zh-TW" sz="1600" b="0" i="0" u="none" strike="noStrike" cap="none" dirty="0">
                <a:solidFill>
                  <a:schemeClr val="dk1"/>
                </a:solidFill>
                <a:effectLst/>
                <a:latin typeface="+mn-lt"/>
                <a:ea typeface="標楷體" panose="03000509000000000000" pitchFamily="65" charset="-120"/>
                <a:cs typeface="+mn-cs"/>
                <a:sym typeface="Arial"/>
              </a:rPr>
              <a:t>Recall</a:t>
            </a:r>
            <a:r>
              <a:rPr lang="zh-TW" altLang="en-US" sz="1600" b="0" i="0" u="none" strike="noStrike" cap="none" dirty="0">
                <a:solidFill>
                  <a:schemeClr val="dk1"/>
                </a:solidFill>
                <a:effectLst/>
                <a:latin typeface="+mn-lt"/>
                <a:ea typeface="標楷體" panose="03000509000000000000" pitchFamily="65" charset="-120"/>
                <a:cs typeface="+mn-cs"/>
                <a:sym typeface="Arial"/>
              </a:rPr>
              <a:t> 加權平均</a:t>
            </a:r>
            <a:endParaRPr lang="en-US" altLang="zh-TW" sz="1600" b="0" i="0" u="none" strike="noStrike" cap="none" baseline="0" dirty="0">
              <a:solidFill>
                <a:schemeClr val="tx1"/>
              </a:solidFill>
              <a:latin typeface="+mn-lt"/>
              <a:ea typeface="標楷體" panose="03000509000000000000" pitchFamily="65" charset="-120"/>
              <a:cs typeface="+mn-cs"/>
              <a:sym typeface="Arial"/>
            </a:endParaRPr>
          </a:p>
          <a:p>
            <a:pPr marL="342900" indent="-252000" algn="just" hangingPunct="0">
              <a:lnSpc>
                <a:spcPts val="2800"/>
              </a:lnSpc>
              <a:buClr>
                <a:srgbClr val="003B55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1600" b="0" i="0" u="none" strike="noStrike" cap="none" dirty="0">
                <a:solidFill>
                  <a:schemeClr val="dk1"/>
                </a:solidFill>
                <a:effectLst/>
                <a:latin typeface="+mn-lt"/>
                <a:ea typeface="標楷體" panose="03000509000000000000" pitchFamily="65" charset="-120"/>
                <a:cs typeface="+mn-cs"/>
                <a:sym typeface="Arial"/>
              </a:rPr>
              <a:t>MCC</a:t>
            </a:r>
            <a:r>
              <a:rPr lang="zh-TW" altLang="en-US" sz="1600" b="0" i="0" u="none" strike="noStrike" cap="none" dirty="0">
                <a:solidFill>
                  <a:schemeClr val="dk1"/>
                </a:solidFill>
                <a:effectLst/>
                <a:latin typeface="+mn-lt"/>
                <a:ea typeface="標楷體" panose="03000509000000000000" pitchFamily="65" charset="-120"/>
                <a:cs typeface="+mn-cs"/>
                <a:sym typeface="Arial"/>
              </a:rPr>
              <a:t> 馬修斯相關係數：考慮真假陽性和陰性，被視為平衡係數，即使類</a:t>
            </a:r>
            <a:r>
              <a:rPr lang="zh-TW" altLang="en-US" sz="1600" dirty="0">
                <a:solidFill>
                  <a:schemeClr val="dk1"/>
                </a:solidFill>
                <a:latin typeface="+mn-lt"/>
                <a:ea typeface="標楷體" panose="03000509000000000000" pitchFamily="65" charset="-120"/>
                <a:cs typeface="+mn-cs"/>
              </a:rPr>
              <a:t>別</a:t>
            </a:r>
            <a:r>
              <a:rPr lang="zh-TW" altLang="en-US" sz="1600" b="0" i="0" u="none" strike="noStrike" cap="none" dirty="0">
                <a:solidFill>
                  <a:schemeClr val="dk1"/>
                </a:solidFill>
                <a:effectLst/>
                <a:latin typeface="+mn-lt"/>
                <a:ea typeface="標楷體" panose="03000509000000000000" pitchFamily="65" charset="-120"/>
                <a:cs typeface="+mn-cs"/>
                <a:sym typeface="Arial"/>
              </a:rPr>
              <a:t>大小不同也可以使用</a:t>
            </a:r>
            <a:endParaRPr lang="en-US" altLang="zh-TW" sz="1600" b="0" i="0" u="none" strike="noStrike" cap="none" baseline="0" dirty="0">
              <a:solidFill>
                <a:schemeClr val="tx1"/>
              </a:solidFill>
              <a:latin typeface="+mn-lt"/>
              <a:ea typeface="標楷體" panose="03000509000000000000" pitchFamily="65" charset="-120"/>
              <a:cs typeface="+mn-cs"/>
              <a:sym typeface="Arial"/>
            </a:endParaRPr>
          </a:p>
          <a:p>
            <a:pPr marL="342900" indent="-252000" hangingPunct="0">
              <a:lnSpc>
                <a:spcPts val="2800"/>
              </a:lnSpc>
              <a:buClr>
                <a:srgbClr val="003B55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1600" b="0" i="0" u="none" strike="noStrike" cap="none" dirty="0">
                <a:solidFill>
                  <a:schemeClr val="dk1"/>
                </a:solidFill>
                <a:effectLst/>
                <a:latin typeface="+mn-lt"/>
                <a:ea typeface="標楷體" panose="03000509000000000000" pitchFamily="65" charset="-120"/>
                <a:cs typeface="+mn-cs"/>
                <a:sym typeface="Arial"/>
              </a:rPr>
              <a:t>ROC</a:t>
            </a:r>
            <a:r>
              <a:rPr lang="zh-TW" altLang="en-US" sz="1600" b="0" i="0" u="none" strike="noStrike" cap="none" dirty="0">
                <a:solidFill>
                  <a:schemeClr val="dk1"/>
                </a:solidFill>
                <a:effectLst/>
                <a:latin typeface="+mn-lt"/>
                <a:ea typeface="標楷體" panose="03000509000000000000" pitchFamily="65" charset="-120"/>
                <a:cs typeface="+mn-cs"/>
                <a:sym typeface="Arial"/>
              </a:rPr>
              <a:t> </a:t>
            </a:r>
            <a:r>
              <a:rPr lang="zh-TW" altLang="en-US" sz="1600" dirty="0">
                <a:solidFill>
                  <a:schemeClr val="dk1"/>
                </a:solidFill>
                <a:latin typeface="+mn-lt"/>
                <a:ea typeface="標楷體" panose="03000509000000000000" pitchFamily="65" charset="-120"/>
                <a:cs typeface="+mn-cs"/>
              </a:rPr>
              <a:t>曲線</a:t>
            </a:r>
            <a:r>
              <a:rPr lang="en-US" altLang="zh-TW" sz="1600" b="0" i="0" u="none" strike="noStrike" cap="none" dirty="0">
                <a:solidFill>
                  <a:schemeClr val="dk1"/>
                </a:solidFill>
                <a:effectLst/>
                <a:latin typeface="+mn-lt"/>
                <a:ea typeface="標楷體" panose="03000509000000000000" pitchFamily="65" charset="-120"/>
                <a:cs typeface="+mn-cs"/>
                <a:sym typeface="Arial"/>
              </a:rPr>
              <a:t> (Receiver Operating Characteristic)</a:t>
            </a:r>
          </a:p>
          <a:p>
            <a:pPr marL="342900" indent="-252000" hangingPunct="0">
              <a:lnSpc>
                <a:spcPts val="2800"/>
              </a:lnSpc>
              <a:buClr>
                <a:srgbClr val="003B55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1600" b="0" i="0" u="none" strike="noStrike" cap="none" dirty="0">
                <a:solidFill>
                  <a:schemeClr val="dk1"/>
                </a:solidFill>
                <a:effectLst/>
                <a:latin typeface="+mn-lt"/>
                <a:ea typeface="標楷體" panose="03000509000000000000" pitchFamily="65" charset="-120"/>
                <a:cs typeface="+mn-cs"/>
                <a:sym typeface="Arial"/>
              </a:rPr>
              <a:t>PRC</a:t>
            </a:r>
            <a:r>
              <a:rPr lang="zh-TW" altLang="en-US" sz="1600" b="0" i="0" u="none" strike="noStrike" cap="none" dirty="0">
                <a:solidFill>
                  <a:schemeClr val="dk1"/>
                </a:solidFill>
                <a:effectLst/>
                <a:latin typeface="+mn-lt"/>
                <a:ea typeface="標楷體" panose="03000509000000000000" pitchFamily="65" charset="-120"/>
                <a:cs typeface="+mn-cs"/>
                <a:sym typeface="Arial"/>
              </a:rPr>
              <a:t> </a:t>
            </a:r>
            <a:r>
              <a:rPr lang="zh-TW" altLang="en-US" sz="1600" dirty="0">
                <a:solidFill>
                  <a:schemeClr val="dk1"/>
                </a:solidFill>
                <a:latin typeface="+mn-lt"/>
                <a:ea typeface="標楷體" panose="03000509000000000000" pitchFamily="65" charset="-120"/>
                <a:cs typeface="+mn-cs"/>
              </a:rPr>
              <a:t>曲線</a:t>
            </a:r>
            <a:r>
              <a:rPr lang="en-US" altLang="zh-TW" sz="1600" b="0" i="0" u="none" strike="noStrike" cap="none" dirty="0">
                <a:solidFill>
                  <a:schemeClr val="dk1"/>
                </a:solidFill>
                <a:effectLst/>
                <a:latin typeface="+mn-lt"/>
                <a:ea typeface="標楷體" panose="03000509000000000000" pitchFamily="65" charset="-120"/>
                <a:cs typeface="+mn-cs"/>
                <a:sym typeface="Arial"/>
              </a:rPr>
              <a:t> (Precision-Recall)</a:t>
            </a:r>
            <a:endParaRPr lang="en-US" altLang="zh-TW" sz="1600" b="0" i="0" u="none" strike="noStrike" cap="none" baseline="0" dirty="0">
              <a:solidFill>
                <a:schemeClr val="tx1"/>
              </a:solidFill>
              <a:latin typeface="+mn-lt"/>
              <a:ea typeface="標楷體" panose="03000509000000000000" pitchFamily="65" charset="-120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1319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640231" y="212651"/>
            <a:ext cx="6761100" cy="6369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Classify Confusion Matrix</a:t>
            </a:r>
            <a:endParaRPr dirty="0">
              <a:ea typeface="微軟正黑體" panose="020B0604030504040204" pitchFamily="34" charset="-120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6C8A2476-B2BD-4B28-98A4-246E04D27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41302"/>
              </p:ext>
            </p:extLst>
          </p:nvPr>
        </p:nvGraphicFramePr>
        <p:xfrm>
          <a:off x="981553" y="849647"/>
          <a:ext cx="6680982" cy="27203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13497">
                  <a:extLst>
                    <a:ext uri="{9D8B030D-6E8A-4147-A177-3AD203B41FA5}">
                      <a16:colId xmlns:a16="http://schemas.microsoft.com/office/drawing/2014/main" val="1729243254"/>
                    </a:ext>
                  </a:extLst>
                </a:gridCol>
                <a:gridCol w="1113497">
                  <a:extLst>
                    <a:ext uri="{9D8B030D-6E8A-4147-A177-3AD203B41FA5}">
                      <a16:colId xmlns:a16="http://schemas.microsoft.com/office/drawing/2014/main" val="1484221537"/>
                    </a:ext>
                  </a:extLst>
                </a:gridCol>
                <a:gridCol w="1113497">
                  <a:extLst>
                    <a:ext uri="{9D8B030D-6E8A-4147-A177-3AD203B41FA5}">
                      <a16:colId xmlns:a16="http://schemas.microsoft.com/office/drawing/2014/main" val="763960752"/>
                    </a:ext>
                  </a:extLst>
                </a:gridCol>
                <a:gridCol w="1113497">
                  <a:extLst>
                    <a:ext uri="{9D8B030D-6E8A-4147-A177-3AD203B41FA5}">
                      <a16:colId xmlns:a16="http://schemas.microsoft.com/office/drawing/2014/main" val="991695724"/>
                    </a:ext>
                  </a:extLst>
                </a:gridCol>
                <a:gridCol w="1113497">
                  <a:extLst>
                    <a:ext uri="{9D8B030D-6E8A-4147-A177-3AD203B41FA5}">
                      <a16:colId xmlns:a16="http://schemas.microsoft.com/office/drawing/2014/main" val="2691980164"/>
                    </a:ext>
                  </a:extLst>
                </a:gridCol>
                <a:gridCol w="1113497">
                  <a:extLst>
                    <a:ext uri="{9D8B030D-6E8A-4147-A177-3AD203B41FA5}">
                      <a16:colId xmlns:a16="http://schemas.microsoft.com/office/drawing/2014/main" val="2202065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a</a:t>
                      </a:r>
                      <a:endParaRPr lang="zh-TW" altLang="en-US" sz="1400" b="0" i="0" u="none" strike="noStrike" cap="none" baseline="0" dirty="0">
                        <a:solidFill>
                          <a:schemeClr val="bg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b</a:t>
                      </a:r>
                      <a:endParaRPr lang="zh-TW" altLang="en-US" sz="1400" b="0" i="0" u="none" strike="noStrike" cap="none" baseline="0" dirty="0">
                        <a:solidFill>
                          <a:schemeClr val="bg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c</a:t>
                      </a:r>
                      <a:endParaRPr lang="zh-TW" altLang="en-US" sz="1400" b="0" i="0" u="none" strike="noStrike" cap="none" baseline="0" dirty="0">
                        <a:solidFill>
                          <a:schemeClr val="bg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baseline="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類別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baseline="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正確率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baseline="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錯誤率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21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24</a:t>
                      </a:r>
                      <a:endParaRPr lang="zh-TW" altLang="en-US" sz="140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21 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1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0</a:t>
                      </a:r>
                      <a:endParaRPr lang="zh-TW" altLang="en-US" sz="140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1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a = </a:t>
                      </a:r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高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24</a:t>
                      </a:r>
                      <a:endParaRPr lang="zh-TW" altLang="en-US" sz="140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21+0=21</a:t>
                      </a:r>
                      <a:endParaRPr lang="zh-TW" altLang="en-US" sz="140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939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11</a:t>
                      </a:r>
                      <a:endParaRPr lang="en-US" sz="140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1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60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17</a:t>
                      </a:r>
                      <a:endParaRPr lang="zh-TW" altLang="en-US" sz="140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1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b = </a:t>
                      </a:r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正常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60</a:t>
                      </a:r>
                      <a:endParaRPr lang="zh-TW" altLang="en-US" sz="140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11+17=28</a:t>
                      </a:r>
                      <a:endParaRPr lang="zh-TW" altLang="en-US" sz="140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234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0</a:t>
                      </a:r>
                      <a:endParaRPr lang="en-US" sz="140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1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8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1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37</a:t>
                      </a:r>
                      <a:endParaRPr lang="zh-TW" altLang="en-US" sz="140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c = </a:t>
                      </a:r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低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37</a:t>
                      </a:r>
                      <a:endParaRPr lang="zh-TW" altLang="en-US" sz="140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0+8</a:t>
                      </a:r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=8</a:t>
                      </a:r>
                      <a:endParaRPr lang="zh-TW" altLang="en-US" sz="140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30083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總計</a:t>
                      </a:r>
                      <a:endParaRPr lang="en-US" sz="160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40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40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121</a:t>
                      </a:r>
                      <a:endParaRPr lang="zh-TW" altLang="en-US" sz="140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57</a:t>
                      </a:r>
                      <a:endParaRPr lang="zh-TW" altLang="en-US" sz="140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69877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Correctly Classified Instances</a:t>
                      </a:r>
                      <a:b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</a:b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(</a:t>
                      </a:r>
                      <a:r>
                        <a:rPr lang="zh-TW" altLang="en-US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預測</a:t>
                      </a:r>
                      <a:r>
                        <a:rPr lang="zh-CN" altLang="zh-TW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正確</a:t>
                      </a:r>
                      <a:r>
                        <a:rPr lang="zh-TW" altLang="en-US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率</a:t>
                      </a:r>
                      <a:r>
                        <a:rPr lang="en-US" altLang="zh-TW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40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40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67.9775%</a:t>
                      </a:r>
                      <a:endParaRPr lang="zh-TW" altLang="en-US" sz="140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40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24284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Incorrectly Classified Instances</a:t>
                      </a:r>
                      <a:b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</a:b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(</a:t>
                      </a:r>
                      <a:r>
                        <a:rPr lang="zh-TW" altLang="en-US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預測失敗率</a:t>
                      </a: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)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40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40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40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32.0225%</a:t>
                      </a:r>
                      <a:endParaRPr lang="zh-TW" altLang="en-US" sz="140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443960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43B38AEA-6991-49D5-890E-18128291860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553" y="3569987"/>
            <a:ext cx="2668959" cy="10987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851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3229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>
                <a:ea typeface="微軟正黑體" panose="020B0604030504040204" pitchFamily="34" charset="-120"/>
              </a:rPr>
              <a:t>研究動機</a:t>
            </a:r>
            <a:endParaRPr sz="3200" dirty="0">
              <a:ea typeface="微軟正黑體" panose="020B0604030504040204" pitchFamily="34" charset="-120"/>
            </a:endParaRPr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63505" y="1089609"/>
            <a:ext cx="6841207" cy="2830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 hangingPunc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tillium Web"/>
                <a:sym typeface="Titillium Web"/>
              </a:rPr>
              <a:t>透過分析來自三種不同品種的葡萄酒進行化學分析結果，利用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tillium Web"/>
                <a:sym typeface="Titillium Web"/>
              </a:rPr>
              <a:t>13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tillium Web"/>
                <a:sym typeface="Titillium Web"/>
              </a:rPr>
              <a:t>種成分屬性來進行葡萄酒質量測量，以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tillium Web"/>
                <a:sym typeface="Titillium Web"/>
              </a:rPr>
              <a:t>Weka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tillium Web"/>
                <a:sym typeface="Titillium Web"/>
              </a:rPr>
              <a:t>分析預測哪支葡萄酒品質是最佳的。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tillium Web"/>
              <a:sym typeface="Titillium Web"/>
            </a:endParaRPr>
          </a:p>
          <a:p>
            <a:pPr marL="0" lvl="0" indent="0" algn="just" rtl="0" hangingPunc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tillium Web"/>
              <a:sym typeface="Titillium Web"/>
            </a:endParaRPr>
          </a:p>
          <a:p>
            <a:pPr marL="0" indent="0" algn="just" hangingPunct="0"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Titillium Web"/>
              </a:rPr>
              <a:t>資料名稱：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Titillium Web"/>
              </a:rPr>
              <a:t>Wine Data Set 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Titillium Web"/>
              </a:rPr>
              <a:t>葡萄酒資料集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Titillium Web"/>
              </a:rPr>
              <a:t>)</a:t>
            </a:r>
          </a:p>
          <a:p>
            <a:pPr marL="0" indent="0" algn="just" hangingPunct="0">
              <a:buClr>
                <a:schemeClr val="dk1"/>
              </a:buClr>
              <a:buSzPts val="1100"/>
              <a:buFont typeface="Titillium Web Light"/>
              <a:buNone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Titillium Web"/>
              </a:rPr>
              <a:t>資料來源：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Titillium Web"/>
              </a:rPr>
              <a:t>UCI Machine Learning Repository</a:t>
            </a:r>
          </a:p>
          <a:p>
            <a:pPr marL="0" indent="0" algn="just" hangingPunct="0">
              <a:buClr>
                <a:schemeClr val="dk1"/>
              </a:buClr>
              <a:buSzPts val="1100"/>
              <a:buFont typeface="Titillium Web Light"/>
              <a:buNone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Titillium Web"/>
              </a:rPr>
              <a:t>資料筆數：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Titillium Web"/>
              </a:rPr>
              <a:t>178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Titillium Web"/>
              </a:rPr>
              <a:t> 筆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sym typeface="Titillium Web"/>
            </a:endParaRPr>
          </a:p>
          <a:p>
            <a:pPr marL="0" indent="0" algn="just" hangingPunct="0">
              <a:buClr>
                <a:schemeClr val="dk1"/>
              </a:buClr>
              <a:buSzPts val="1100"/>
              <a:buFont typeface="Titillium Web Light"/>
              <a:buNone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Titillium Web"/>
              </a:rPr>
              <a:t>欄位屬性：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Titillium Web"/>
              </a:rPr>
              <a:t>13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Titillium Web"/>
              </a:rPr>
              <a:t>種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sym typeface="Titillium Web"/>
            </a:endParaRPr>
          </a:p>
          <a:p>
            <a:pPr marL="0" indent="0" algn="just" hangingPunct="0">
              <a:buClr>
                <a:schemeClr val="dk1"/>
              </a:buClr>
              <a:buSzPts val="1100"/>
              <a:buFont typeface="Titillium Web Light"/>
              <a:buNone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Titillium Web"/>
              </a:rPr>
              <a:t>資料連結：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Titillium Web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http://archive.ics.uci.edu/ml/datasets/Wine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sym typeface="Titillium Web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640231" y="212651"/>
            <a:ext cx="6761100" cy="6369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Classify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Decision Tree</a:t>
            </a:r>
            <a:endParaRPr dirty="0">
              <a:ea typeface="微軟正黑體" panose="020B0604030504040204" pitchFamily="34" charset="-120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D482EB1-3E16-4864-A6E1-E6C0F584F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31" y="849647"/>
            <a:ext cx="6888280" cy="363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21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3229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Classify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ea typeface="微軟正黑體" panose="020B0604030504040204" pitchFamily="34" charset="-120"/>
              </a:rPr>
              <a:t>決策結論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endParaRPr dirty="0">
              <a:ea typeface="微軟正黑體" panose="020B0604030504040204" pitchFamily="34" charset="-120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77F5ADF-2859-492D-95A4-F4F144F54E94}"/>
              </a:ext>
            </a:extLst>
          </p:cNvPr>
          <p:cNvSpPr txBox="1"/>
          <p:nvPr/>
        </p:nvSpPr>
        <p:spPr>
          <a:xfrm>
            <a:off x="782094" y="1038585"/>
            <a:ext cx="6965495" cy="3901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hangingPunct="0">
              <a:lnSpc>
                <a:spcPts val="2500"/>
              </a:lnSpc>
              <a:buClr>
                <a:srgbClr val="003B55"/>
              </a:buClr>
            </a:pP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1.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葡萄酒種類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(A)=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脯胺酸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高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原花青素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重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高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en-US" altLang="zh-TW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+mn-cs"/>
              </a:rPr>
              <a:t>22.0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/4.0)</a:t>
            </a:r>
            <a:endParaRPr lang="zh-TW" altLang="zh-TW" dirty="0">
              <a:solidFill>
                <a:schemeClr val="tx1"/>
              </a:solidFill>
              <a:latin typeface="+mn-lt"/>
              <a:ea typeface="標楷體" panose="03000509000000000000" pitchFamily="65" charset="-120"/>
              <a:cs typeface="+mn-cs"/>
            </a:endParaRPr>
          </a:p>
          <a:p>
            <a:pPr lvl="0" hangingPunct="0">
              <a:lnSpc>
                <a:spcPts val="2500"/>
              </a:lnSpc>
              <a:buClr>
                <a:srgbClr val="003B55"/>
              </a:buClr>
            </a:pP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2.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葡萄酒種類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(A)=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脯胺酸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高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原花青素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中等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灰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中等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灰分的鹼度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輕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高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en-US" altLang="zh-TW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+mn-cs"/>
              </a:rPr>
              <a:t>7.0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</a:t>
            </a:r>
            <a:endParaRPr lang="zh-TW" altLang="zh-TW" dirty="0">
              <a:solidFill>
                <a:schemeClr val="tx1"/>
              </a:solidFill>
              <a:latin typeface="+mn-lt"/>
              <a:ea typeface="標楷體" panose="03000509000000000000" pitchFamily="65" charset="-120"/>
              <a:cs typeface="+mn-cs"/>
            </a:endParaRPr>
          </a:p>
          <a:p>
            <a:pPr lvl="0" hangingPunct="0">
              <a:lnSpc>
                <a:spcPts val="2500"/>
              </a:lnSpc>
              <a:buClr>
                <a:srgbClr val="003B55"/>
              </a:buClr>
            </a:pP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3.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葡萄酒種類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(A)=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脯胺酸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高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原花青素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中等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灰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中等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灰分的鹼度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中等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正常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(2.0)</a:t>
            </a:r>
            <a:endParaRPr lang="zh-TW" altLang="zh-TW" dirty="0">
              <a:solidFill>
                <a:schemeClr val="tx1"/>
              </a:solidFill>
              <a:latin typeface="+mn-lt"/>
              <a:ea typeface="標楷體" panose="03000509000000000000" pitchFamily="65" charset="-120"/>
              <a:cs typeface="+mn-cs"/>
            </a:endParaRPr>
          </a:p>
          <a:p>
            <a:pPr lvl="0" hangingPunct="0">
              <a:lnSpc>
                <a:spcPts val="2500"/>
              </a:lnSpc>
              <a:buClr>
                <a:srgbClr val="003B55"/>
              </a:buClr>
            </a:pP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4.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葡萄酒種類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(A)=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脯胺酸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高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原花青素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中等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灰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中等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灰分的鹼度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重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高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(0.0)</a:t>
            </a:r>
            <a:endParaRPr lang="zh-TW" altLang="zh-TW" dirty="0">
              <a:solidFill>
                <a:schemeClr val="tx1"/>
              </a:solidFill>
              <a:latin typeface="+mn-lt"/>
              <a:ea typeface="標楷體" panose="03000509000000000000" pitchFamily="65" charset="-120"/>
              <a:cs typeface="+mn-cs"/>
            </a:endParaRPr>
          </a:p>
          <a:p>
            <a:pPr lvl="0" hangingPunct="0">
              <a:lnSpc>
                <a:spcPts val="2500"/>
              </a:lnSpc>
              <a:buClr>
                <a:srgbClr val="003B55"/>
              </a:buClr>
            </a:pP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5.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葡萄酒種類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(A)=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脯胺酸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高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原花青素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中等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灰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輕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正常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(4.0)</a:t>
            </a:r>
            <a:endParaRPr lang="zh-TW" altLang="zh-TW" dirty="0">
              <a:solidFill>
                <a:schemeClr val="tx1"/>
              </a:solidFill>
              <a:latin typeface="+mn-lt"/>
              <a:ea typeface="標楷體" panose="03000509000000000000" pitchFamily="65" charset="-120"/>
              <a:cs typeface="+mn-cs"/>
            </a:endParaRPr>
          </a:p>
          <a:p>
            <a:pPr lvl="0" hangingPunct="0">
              <a:lnSpc>
                <a:spcPts val="2500"/>
              </a:lnSpc>
              <a:buClr>
                <a:srgbClr val="003B55"/>
              </a:buClr>
            </a:pP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6.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葡萄酒種類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(A)=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脯胺酸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高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原花青素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中等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灰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重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蘋果酸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中等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正常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en-US" altLang="zh-TW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+mn-cs"/>
              </a:rPr>
              <a:t>6.0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/2.0)</a:t>
            </a:r>
            <a:endParaRPr lang="zh-TW" altLang="zh-TW" dirty="0">
              <a:solidFill>
                <a:schemeClr val="tx1"/>
              </a:solidFill>
              <a:latin typeface="+mn-lt"/>
              <a:ea typeface="標楷體" panose="03000509000000000000" pitchFamily="65" charset="-120"/>
              <a:cs typeface="+mn-cs"/>
            </a:endParaRPr>
          </a:p>
          <a:p>
            <a:pPr lvl="0" hangingPunct="0">
              <a:lnSpc>
                <a:spcPts val="2500"/>
              </a:lnSpc>
              <a:buClr>
                <a:srgbClr val="003B55"/>
              </a:buClr>
            </a:pP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7.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葡萄酒種類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(A)=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脯胺酸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高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原花青素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中等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灰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重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蘋果酸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輕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高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(2.0)</a:t>
            </a:r>
            <a:endParaRPr lang="zh-TW" altLang="zh-TW" dirty="0">
              <a:solidFill>
                <a:schemeClr val="tx1"/>
              </a:solidFill>
              <a:latin typeface="+mn-lt"/>
              <a:ea typeface="標楷體" panose="03000509000000000000" pitchFamily="65" charset="-120"/>
              <a:cs typeface="+mn-cs"/>
            </a:endParaRPr>
          </a:p>
          <a:p>
            <a:pPr lvl="0" hangingPunct="0">
              <a:lnSpc>
                <a:spcPts val="2500"/>
              </a:lnSpc>
              <a:buClr>
                <a:srgbClr val="003B55"/>
              </a:buClr>
            </a:pP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8.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葡萄酒種類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(A)=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脯胺酸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高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原花青素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中等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灰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重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蘋果酸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重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高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(0.0)</a:t>
            </a:r>
            <a:endParaRPr lang="zh-TW" altLang="zh-TW" dirty="0">
              <a:solidFill>
                <a:schemeClr val="tx1"/>
              </a:solidFill>
              <a:latin typeface="+mn-lt"/>
              <a:ea typeface="標楷體" panose="03000509000000000000" pitchFamily="65" charset="-120"/>
              <a:cs typeface="+mn-cs"/>
            </a:endParaRPr>
          </a:p>
          <a:p>
            <a:pPr lvl="0" hangingPunct="0">
              <a:lnSpc>
                <a:spcPts val="2500"/>
              </a:lnSpc>
              <a:buClr>
                <a:srgbClr val="003B55"/>
              </a:buClr>
            </a:pP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9.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葡萄酒種類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(A)=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脯胺酸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高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原花青素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輕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高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(2.0)</a:t>
            </a:r>
            <a:endParaRPr lang="zh-TW" altLang="zh-TW" dirty="0">
              <a:solidFill>
                <a:schemeClr val="tx1"/>
              </a:solidFill>
              <a:latin typeface="+mn-lt"/>
              <a:ea typeface="標楷體" panose="03000509000000000000" pitchFamily="65" charset="-120"/>
              <a:cs typeface="+mn-cs"/>
            </a:endParaRPr>
          </a:p>
          <a:p>
            <a:pPr lvl="0" hangingPunct="0">
              <a:lnSpc>
                <a:spcPts val="2500"/>
              </a:lnSpc>
              <a:buClr>
                <a:srgbClr val="003B55"/>
              </a:buClr>
            </a:pP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10.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葡萄酒種類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(A)=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脯胺酸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中等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總酚含量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重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非黃烷類酚類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中等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正常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(4.0/1.0)</a:t>
            </a:r>
            <a:endParaRPr lang="zh-TW" altLang="zh-TW" dirty="0">
              <a:solidFill>
                <a:schemeClr val="tx1"/>
              </a:solidFill>
              <a:latin typeface="+mn-lt"/>
              <a:ea typeface="標楷體" panose="03000509000000000000" pitchFamily="65" charset="-120"/>
              <a:cs typeface="+mn-cs"/>
            </a:endParaRPr>
          </a:p>
          <a:p>
            <a:pPr lvl="0" hangingPunct="0">
              <a:lnSpc>
                <a:spcPts val="2500"/>
              </a:lnSpc>
              <a:buClr>
                <a:srgbClr val="003B55"/>
              </a:buClr>
            </a:pP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11.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葡萄酒種類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(A)=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脯胺酸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中等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總酚含量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重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非黃烷類酚類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輕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高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(3.0)</a:t>
            </a:r>
          </a:p>
          <a:p>
            <a:pPr lvl="0" hangingPunct="0">
              <a:lnSpc>
                <a:spcPts val="2500"/>
              </a:lnSpc>
              <a:buClr>
                <a:srgbClr val="003B55"/>
              </a:buClr>
            </a:pP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12.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葡萄酒種類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(A)=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脯胺酸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中等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總酚含量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重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非黃烷類酚類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重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高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(0.0)</a:t>
            </a:r>
            <a:endParaRPr lang="zh-TW" altLang="zh-TW" dirty="0">
              <a:solidFill>
                <a:schemeClr val="tx1"/>
              </a:solidFill>
              <a:latin typeface="+mn-lt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3290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3229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Classify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ea typeface="微軟正黑體" panose="020B0604030504040204" pitchFamily="34" charset="-120"/>
              </a:rPr>
              <a:t>決策結論</a:t>
            </a:r>
            <a:r>
              <a:rPr lang="en-US" altLang="zh-TW" sz="3200" dirty="0"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ea typeface="微軟正黑體" panose="020B0604030504040204" pitchFamily="34" charset="-120"/>
              </a:rPr>
              <a:t>續</a:t>
            </a:r>
            <a:r>
              <a:rPr lang="en-US" altLang="zh-TW" sz="3200" dirty="0">
                <a:ea typeface="微軟正黑體" panose="020B0604030504040204" pitchFamily="34" charset="-120"/>
              </a:rPr>
              <a:t>)</a:t>
            </a:r>
            <a:endParaRPr dirty="0">
              <a:ea typeface="微軟正黑體" panose="020B0604030504040204" pitchFamily="34" charset="-120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77F5ADF-2859-492D-95A4-F4F144F54E94}"/>
              </a:ext>
            </a:extLst>
          </p:cNvPr>
          <p:cNvSpPr txBox="1"/>
          <p:nvPr/>
        </p:nvSpPr>
        <p:spPr>
          <a:xfrm>
            <a:off x="782094" y="1059852"/>
            <a:ext cx="6965495" cy="3581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hangingPunct="0">
              <a:lnSpc>
                <a:spcPts val="2500"/>
              </a:lnSpc>
              <a:buClr>
                <a:srgbClr val="003B55"/>
              </a:buClr>
            </a:pP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13.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葡萄酒種類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(A)=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脯胺酸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中等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總酚含量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中等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正常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en-US" altLang="zh-TW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+mn-cs"/>
              </a:rPr>
              <a:t>7.0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</a:t>
            </a:r>
          </a:p>
          <a:p>
            <a:pPr lvl="0" algn="just" hangingPunct="0">
              <a:lnSpc>
                <a:spcPts val="2500"/>
              </a:lnSpc>
              <a:buClr>
                <a:srgbClr val="003B55"/>
              </a:buClr>
            </a:pP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14.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葡萄酒種類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(A)=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脯胺酸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中等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總酚含量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輕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正常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(0.0)</a:t>
            </a:r>
            <a:endParaRPr lang="zh-TW" altLang="zh-TW" dirty="0">
              <a:solidFill>
                <a:schemeClr val="tx1"/>
              </a:solidFill>
              <a:latin typeface="+mn-lt"/>
              <a:ea typeface="標楷體" panose="03000509000000000000" pitchFamily="65" charset="-120"/>
              <a:cs typeface="+mn-cs"/>
            </a:endParaRPr>
          </a:p>
          <a:p>
            <a:pPr lvl="0" algn="just" hangingPunct="0">
              <a:lnSpc>
                <a:spcPts val="2500"/>
              </a:lnSpc>
              <a:buClr>
                <a:srgbClr val="003B55"/>
              </a:buClr>
            </a:pP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15.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葡萄酒種類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(A)=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脯胺酸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低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高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(0.0)</a:t>
            </a:r>
            <a:endParaRPr lang="zh-TW" altLang="zh-TW" dirty="0">
              <a:solidFill>
                <a:schemeClr val="tx1"/>
              </a:solidFill>
              <a:latin typeface="+mn-lt"/>
              <a:ea typeface="標楷體" panose="03000509000000000000" pitchFamily="65" charset="-120"/>
              <a:cs typeface="+mn-cs"/>
            </a:endParaRPr>
          </a:p>
          <a:p>
            <a:pPr lvl="0" algn="just" hangingPunct="0">
              <a:lnSpc>
                <a:spcPts val="2500"/>
              </a:lnSpc>
              <a:buClr>
                <a:srgbClr val="003B55"/>
              </a:buClr>
            </a:pP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16.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葡萄酒種類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(B)=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色澤度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中等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鎂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元素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重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低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(3.0/1.0)</a:t>
            </a:r>
            <a:endParaRPr lang="zh-TW" altLang="zh-TW" dirty="0">
              <a:solidFill>
                <a:schemeClr val="tx1"/>
              </a:solidFill>
              <a:latin typeface="+mn-lt"/>
              <a:ea typeface="標楷體" panose="03000509000000000000" pitchFamily="65" charset="-120"/>
              <a:cs typeface="+mn-cs"/>
            </a:endParaRPr>
          </a:p>
          <a:p>
            <a:pPr lvl="0" algn="just" hangingPunct="0">
              <a:lnSpc>
                <a:spcPts val="2500"/>
              </a:lnSpc>
              <a:buClr>
                <a:srgbClr val="003B55"/>
              </a:buClr>
            </a:pP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17.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葡萄酒種類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(B)=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色澤度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中等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鎂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元素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中等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蘋果酸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中等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低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(5.0)</a:t>
            </a:r>
            <a:endParaRPr lang="zh-TW" altLang="zh-TW" dirty="0">
              <a:solidFill>
                <a:schemeClr val="tx1"/>
              </a:solidFill>
              <a:latin typeface="+mn-lt"/>
              <a:ea typeface="標楷體" panose="03000509000000000000" pitchFamily="65" charset="-120"/>
              <a:cs typeface="+mn-cs"/>
            </a:endParaRPr>
          </a:p>
          <a:p>
            <a:pPr lvl="0" algn="just" hangingPunct="0">
              <a:lnSpc>
                <a:spcPts val="2500"/>
              </a:lnSpc>
              <a:buClr>
                <a:srgbClr val="003B55"/>
              </a:buClr>
            </a:pP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18.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葡萄酒種類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(B)=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色澤度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中等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鎂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元素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中等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蘋果酸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輕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正常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(4.0/1.0)</a:t>
            </a:r>
            <a:endParaRPr lang="zh-TW" altLang="zh-TW" dirty="0">
              <a:solidFill>
                <a:schemeClr val="tx1"/>
              </a:solidFill>
              <a:latin typeface="+mn-lt"/>
              <a:ea typeface="標楷體" panose="03000509000000000000" pitchFamily="65" charset="-120"/>
              <a:cs typeface="+mn-cs"/>
            </a:endParaRPr>
          </a:p>
          <a:p>
            <a:pPr lvl="0" algn="just" hangingPunct="0">
              <a:lnSpc>
                <a:spcPts val="2500"/>
              </a:lnSpc>
              <a:buClr>
                <a:srgbClr val="003B55"/>
              </a:buClr>
            </a:pP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19.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葡萄酒種類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(B)=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色澤度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中等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鎂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元素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中等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蘋果酸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重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低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(0.0)</a:t>
            </a:r>
            <a:endParaRPr lang="zh-TW" altLang="zh-TW" dirty="0">
              <a:solidFill>
                <a:schemeClr val="tx1"/>
              </a:solidFill>
              <a:latin typeface="+mn-lt"/>
              <a:ea typeface="標楷體" panose="03000509000000000000" pitchFamily="65" charset="-120"/>
              <a:cs typeface="+mn-cs"/>
            </a:endParaRPr>
          </a:p>
          <a:p>
            <a:pPr lvl="0" algn="just" hangingPunct="0">
              <a:lnSpc>
                <a:spcPts val="2500"/>
              </a:lnSpc>
              <a:buClr>
                <a:srgbClr val="003B55"/>
              </a:buClr>
            </a:pP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20.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葡萄酒種類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(B)=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色澤度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中等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鎂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元素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輕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正常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en-US" altLang="zh-TW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+mn-cs"/>
              </a:rPr>
              <a:t>14.0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/3.0)</a:t>
            </a:r>
            <a:endParaRPr lang="zh-TW" altLang="zh-TW" dirty="0">
              <a:solidFill>
                <a:schemeClr val="tx1"/>
              </a:solidFill>
              <a:latin typeface="+mn-lt"/>
              <a:ea typeface="標楷體" panose="03000509000000000000" pitchFamily="65" charset="-120"/>
              <a:cs typeface="+mn-cs"/>
            </a:endParaRPr>
          </a:p>
          <a:p>
            <a:pPr lvl="0" algn="just" hangingPunct="0">
              <a:lnSpc>
                <a:spcPts val="2500"/>
              </a:lnSpc>
              <a:buClr>
                <a:srgbClr val="003B55"/>
              </a:buClr>
            </a:pP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21.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葡萄酒種類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(B)=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色澤度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高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低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(0.0)</a:t>
            </a:r>
            <a:endParaRPr lang="zh-TW" altLang="zh-TW" dirty="0">
              <a:solidFill>
                <a:schemeClr val="tx1"/>
              </a:solidFill>
              <a:latin typeface="+mn-lt"/>
              <a:ea typeface="標楷體" panose="03000509000000000000" pitchFamily="65" charset="-120"/>
              <a:cs typeface="+mn-cs"/>
            </a:endParaRPr>
          </a:p>
          <a:p>
            <a:pPr lvl="0" algn="just" hangingPunct="0">
              <a:lnSpc>
                <a:spcPts val="2500"/>
              </a:lnSpc>
              <a:buClr>
                <a:srgbClr val="003B55"/>
              </a:buClr>
            </a:pP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22.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葡萄酒種類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(B)=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色澤度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低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低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en-US" altLang="zh-TW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+mn-cs"/>
              </a:rPr>
              <a:t>45.0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/14.0)</a:t>
            </a:r>
            <a:endParaRPr lang="zh-TW" altLang="zh-TW" dirty="0">
              <a:solidFill>
                <a:schemeClr val="tx1"/>
              </a:solidFill>
              <a:latin typeface="+mn-lt"/>
              <a:ea typeface="標楷體" panose="03000509000000000000" pitchFamily="65" charset="-120"/>
              <a:cs typeface="+mn-cs"/>
            </a:endParaRPr>
          </a:p>
          <a:p>
            <a:pPr lvl="0" algn="just" hangingPunct="0">
              <a:lnSpc>
                <a:spcPts val="2500"/>
              </a:lnSpc>
              <a:buClr>
                <a:srgbClr val="003B55"/>
              </a:buClr>
            </a:pP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23.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葡萄酒種類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(C)=</a:t>
            </a:r>
            <a:r>
              <a:rPr lang="zh-TW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正常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en-US" altLang="zh-TW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+mn-cs"/>
              </a:rPr>
              <a:t>48.0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/13.0)</a:t>
            </a:r>
            <a:endParaRPr lang="zh-TW" altLang="zh-TW" dirty="0">
              <a:solidFill>
                <a:schemeClr val="tx1"/>
              </a:solidFill>
              <a:latin typeface="+mn-lt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4919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92889" y="2104828"/>
            <a:ext cx="6218274" cy="9338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a typeface="微軟正黑體" panose="020B0604030504040204" pitchFamily="34" charset="-120"/>
              </a:rPr>
              <a:t>2. </a:t>
            </a:r>
            <a:r>
              <a:rPr lang="zh-TW" altLang="en-US" sz="4400" dirty="0">
                <a:ea typeface="微軟正黑體" panose="020B0604030504040204" pitchFamily="34" charset="-120"/>
              </a:rPr>
              <a:t>分群分析</a:t>
            </a:r>
            <a:endParaRPr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6850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640231" y="212651"/>
            <a:ext cx="6761100" cy="6369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Cluster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Steps</a:t>
            </a:r>
            <a:endParaRPr dirty="0">
              <a:ea typeface="微軟正黑體" panose="020B0604030504040204" pitchFamily="34" charset="-120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755ECC2-4BA9-424B-879E-FC331A978439}"/>
              </a:ext>
            </a:extLst>
          </p:cNvPr>
          <p:cNvSpPr txBox="1"/>
          <p:nvPr/>
        </p:nvSpPr>
        <p:spPr>
          <a:xfrm>
            <a:off x="640231" y="803588"/>
            <a:ext cx="72070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hangingPunct="0"/>
            <a:r>
              <a:rPr lang="zh-TW" altLang="en-US" sz="160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資料處理：分析關聯欄位放在最後一欄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21458CF-D87D-4F9D-9A34-1A1F67FB008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11" y="1142142"/>
            <a:ext cx="6822070" cy="34085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03420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640231" y="212651"/>
            <a:ext cx="6761100" cy="6369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Cluster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Steps</a:t>
            </a:r>
            <a:endParaRPr dirty="0">
              <a:ea typeface="微軟正黑體" panose="020B0604030504040204" pitchFamily="34" charset="-120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0C271C4-E854-47EF-A4C7-7004916A7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63" y="1149230"/>
            <a:ext cx="6409067" cy="35829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BE10321-BBE5-4900-B4D4-7177CB2DB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306" y="1966746"/>
            <a:ext cx="2131427" cy="2964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755ECC2-4BA9-424B-879E-FC331A978439}"/>
              </a:ext>
            </a:extLst>
          </p:cNvPr>
          <p:cNvSpPr txBox="1"/>
          <p:nvPr/>
        </p:nvSpPr>
        <p:spPr>
          <a:xfrm>
            <a:off x="640231" y="803588"/>
            <a:ext cx="72070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hangingPunct="0"/>
            <a:r>
              <a:rPr lang="zh-TW" altLang="en-US" sz="160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選擇</a:t>
            </a:r>
            <a:r>
              <a:rPr lang="en-US" altLang="zh-TW" sz="160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Simple K-mean</a:t>
            </a:r>
            <a:r>
              <a:rPr lang="zh-TW" altLang="en-US" sz="160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演算法，分群數量設定為預設值。</a:t>
            </a:r>
          </a:p>
        </p:txBody>
      </p:sp>
    </p:spTree>
    <p:extLst>
      <p:ext uri="{BB962C8B-B14F-4D97-AF65-F5344CB8AC3E}">
        <p14:creationId xmlns:p14="http://schemas.microsoft.com/office/powerpoint/2010/main" val="2659212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640231" y="212651"/>
            <a:ext cx="6761100" cy="6369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Cluster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ea typeface="微軟正黑體" panose="020B0604030504040204" pitchFamily="34" charset="-120"/>
              </a:rPr>
              <a:t>結果</a:t>
            </a:r>
            <a:endParaRPr dirty="0">
              <a:ea typeface="微軟正黑體" panose="020B0604030504040204" pitchFamily="34" charset="-120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B4D8521-1279-456F-AD23-F207F0876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277" y="849647"/>
            <a:ext cx="5631007" cy="37797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0416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3229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Cluster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ea typeface="微軟正黑體" panose="020B0604030504040204" pitchFamily="34" charset="-120"/>
              </a:rPr>
              <a:t>結果描述</a:t>
            </a:r>
            <a:endParaRPr dirty="0">
              <a:ea typeface="微軟正黑體" panose="020B0604030504040204" pitchFamily="34" charset="-120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77F5ADF-2859-492D-95A4-F4F144F54E94}"/>
              </a:ext>
            </a:extLst>
          </p:cNvPr>
          <p:cNvSpPr txBox="1"/>
          <p:nvPr/>
        </p:nvSpPr>
        <p:spPr>
          <a:xfrm>
            <a:off x="782094" y="1180350"/>
            <a:ext cx="6965495" cy="322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lvl="0" indent="-180000" algn="just" hangingPunct="0">
              <a:lnSpc>
                <a:spcPts val="2000"/>
              </a:lnSpc>
              <a:buClr>
                <a:srgbClr val="003B55"/>
              </a:buClr>
              <a:buFont typeface="+mj-lt"/>
              <a:buAutoNum type="arabicPeriod"/>
            </a:pP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葡萄酒種類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(A)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：酒精濃度的平均數是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13.7447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、蘋果酸的平均數是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2.0107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、灰的平均數是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2.4556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、灰分的鹼度的平均數是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17.0373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、鎂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元素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的平均數是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106.339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、總酚含量的平均數是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2.8402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、黃酮類化合物的平均數是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2.9824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、非黃烷類酚類的平均數是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0.29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、原花青素的平均數是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1.8993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、色澤度的平均數是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5.5283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、色調的平均數是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1.062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、稀釋葡萄酒的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OD280/OD315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的平均數是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3.1578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、脯胺酸的平均數是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1115.7119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，酒精濃度高，其他成分所涵蓋的範圍也跟著變高。</a:t>
            </a:r>
            <a:endParaRPr lang="en-US" altLang="zh-TW" dirty="0">
              <a:solidFill>
                <a:schemeClr val="tx1"/>
              </a:solidFill>
              <a:latin typeface="+mn-lt"/>
              <a:ea typeface="標楷體" panose="03000509000000000000" pitchFamily="65" charset="-120"/>
              <a:cs typeface="+mn-cs"/>
            </a:endParaRPr>
          </a:p>
          <a:p>
            <a:pPr marL="180000" lvl="0" indent="-180000" algn="just" hangingPunct="0">
              <a:lnSpc>
                <a:spcPts val="2000"/>
              </a:lnSpc>
              <a:spcBef>
                <a:spcPts val="600"/>
              </a:spcBef>
              <a:buClr>
                <a:srgbClr val="003B55"/>
              </a:buClr>
              <a:buFont typeface="+mj-lt"/>
              <a:buAutoNum type="arabicPeriod"/>
            </a:pP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葡萄酒種類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(B)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：酒精濃度的平均數是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12.2787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、蘋果酸的平均數是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1.9327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、灰的平均數是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2.2448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、灰分的鹼度的平均數是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20.238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、鎂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元素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的平均數是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94.5493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、總酚含量的平均數是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2.2589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、黃酮類化合物的平均數是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2.0808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、非黃烷類酚類的平均數是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0.3637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、原花青素的平均數是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1.6303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、色澤度的平均數是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3.0866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、色調的平均數是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1.0563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、稀釋葡萄酒的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OD280/OD315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的平均數是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2.7854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、脯胺酸的平均數是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519.507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，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B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類的成分都呈現平均值，屬於較穩定的葡萄酒。</a:t>
            </a:r>
            <a:endParaRPr lang="en-US" altLang="zh-TW" dirty="0">
              <a:solidFill>
                <a:schemeClr val="tx1"/>
              </a:solidFill>
              <a:latin typeface="+mn-lt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9965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3229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Cluster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ea typeface="微軟正黑體" panose="020B0604030504040204" pitchFamily="34" charset="-120"/>
              </a:rPr>
              <a:t>結果描述</a:t>
            </a:r>
            <a:r>
              <a:rPr lang="en-US" altLang="zh-TW" sz="3200" dirty="0"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ea typeface="微軟正黑體" panose="020B0604030504040204" pitchFamily="34" charset="-120"/>
              </a:rPr>
              <a:t>續</a:t>
            </a:r>
            <a:r>
              <a:rPr lang="en-US" altLang="zh-TW" sz="3200" dirty="0">
                <a:ea typeface="微軟正黑體" panose="020B0604030504040204" pitchFamily="34" charset="-120"/>
              </a:rPr>
              <a:t>)</a:t>
            </a:r>
            <a:endParaRPr dirty="0">
              <a:ea typeface="微軟正黑體" panose="020B0604030504040204" pitchFamily="34" charset="-120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77F5ADF-2859-492D-95A4-F4F144F54E94}"/>
              </a:ext>
            </a:extLst>
          </p:cNvPr>
          <p:cNvSpPr txBox="1"/>
          <p:nvPr/>
        </p:nvSpPr>
        <p:spPr>
          <a:xfrm>
            <a:off x="782094" y="1187438"/>
            <a:ext cx="6965495" cy="1609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2000" lvl="0" indent="-432000" algn="just" hangingPunct="0">
              <a:lnSpc>
                <a:spcPts val="2000"/>
              </a:lnSpc>
              <a:buClr>
                <a:srgbClr val="003B55"/>
              </a:buClr>
            </a:pP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3.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葡萄酒種類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(C)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：酒精濃度的平均數是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13.1538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、蘋果酸的平均數是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3.3338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、灰的平均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   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數是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2.4371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、灰分的鹼度的平均數是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21.4167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、鎂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元素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)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的平均數是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99.3125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、總酚含量的平均數是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1.6787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、黃酮類化合物的平均數是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0.7815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、非黃烷類酚類的平均數是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0.4475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、原花青素的平均數是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1.1535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、色澤度的平均數是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7.3962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、色調的平均數是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0.6827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、稀釋葡萄酒的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OD280/OD315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的平均數是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1.6835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、脯胺酸的平均數是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629.8958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，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C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類的成分都呈現平均值，也是屬於較穩定的酒種。</a:t>
            </a:r>
          </a:p>
        </p:txBody>
      </p:sp>
    </p:spTree>
    <p:extLst>
      <p:ext uri="{BB962C8B-B14F-4D97-AF65-F5344CB8AC3E}">
        <p14:creationId xmlns:p14="http://schemas.microsoft.com/office/powerpoint/2010/main" val="852202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640231" y="212651"/>
            <a:ext cx="6761100" cy="6369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Cluster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ea typeface="微軟正黑體" panose="020B0604030504040204" pitchFamily="34" charset="-120"/>
              </a:rPr>
              <a:t>分群圖</a:t>
            </a:r>
            <a:endParaRPr dirty="0">
              <a:ea typeface="微軟正黑體" panose="020B0604030504040204" pitchFamily="34" charset="-120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555DFB6-9FF4-46FE-A447-4A3E65C31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915" y="1063439"/>
            <a:ext cx="4938536" cy="37345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ECF0327-3CC6-4700-A86C-FB293A97632B}"/>
              </a:ext>
            </a:extLst>
          </p:cNvPr>
          <p:cNvSpPr txBox="1"/>
          <p:nvPr/>
        </p:nvSpPr>
        <p:spPr>
          <a:xfrm>
            <a:off x="682759" y="736233"/>
            <a:ext cx="6965495" cy="327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2000" lvl="0" indent="-432000" algn="just" hangingPunct="0">
              <a:lnSpc>
                <a:spcPts val="2000"/>
              </a:lnSpc>
              <a:buClr>
                <a:srgbClr val="003B55"/>
              </a:buClr>
            </a:pP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X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：酒精濃度、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Y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：色調</a:t>
            </a:r>
          </a:p>
        </p:txBody>
      </p:sp>
    </p:spTree>
    <p:extLst>
      <p:ext uri="{BB962C8B-B14F-4D97-AF65-F5344CB8AC3E}">
        <p14:creationId xmlns:p14="http://schemas.microsoft.com/office/powerpoint/2010/main" val="301040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3229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>
                <a:ea typeface="微軟正黑體" panose="020B0604030504040204" pitchFamily="34" charset="-120"/>
              </a:rPr>
              <a:t>原始資料</a:t>
            </a:r>
            <a:endParaRPr sz="3200" dirty="0">
              <a:ea typeface="微軟正黑體" panose="020B0604030504040204" pitchFamily="34" charset="-120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6DD6EF5-4833-480D-B544-B055CA8C7BE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27" y="1180350"/>
            <a:ext cx="6925340" cy="33562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5530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640231" y="212651"/>
            <a:ext cx="6761100" cy="6369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Cluster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ea typeface="微軟正黑體" panose="020B0604030504040204" pitchFamily="34" charset="-120"/>
              </a:rPr>
              <a:t>分群圖</a:t>
            </a:r>
            <a:r>
              <a:rPr lang="en-US" altLang="zh-TW" sz="3200" dirty="0"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ea typeface="微軟正黑體" panose="020B0604030504040204" pitchFamily="34" charset="-120"/>
              </a:rPr>
              <a:t>續</a:t>
            </a:r>
            <a:r>
              <a:rPr lang="en-US" altLang="zh-TW" sz="3200" dirty="0">
                <a:ea typeface="微軟正黑體" panose="020B0604030504040204" pitchFamily="34" charset="-120"/>
              </a:rPr>
              <a:t>)</a:t>
            </a:r>
            <a:endParaRPr dirty="0">
              <a:ea typeface="微軟正黑體" panose="020B0604030504040204" pitchFamily="34" charset="-120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3670EA6-A248-406B-A010-0E1102F98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915" y="1063437"/>
            <a:ext cx="4938536" cy="3736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ECF0327-3CC6-4700-A86C-FB293A97632B}"/>
              </a:ext>
            </a:extLst>
          </p:cNvPr>
          <p:cNvSpPr txBox="1"/>
          <p:nvPr/>
        </p:nvSpPr>
        <p:spPr>
          <a:xfrm>
            <a:off x="682759" y="736233"/>
            <a:ext cx="6965495" cy="327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2000" lvl="0" indent="-432000" algn="just" hangingPunct="0">
              <a:lnSpc>
                <a:spcPts val="2000"/>
              </a:lnSpc>
              <a:buClr>
                <a:srgbClr val="003B55"/>
              </a:buClr>
            </a:pP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X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：稀釋葡萄酒的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OD280/OD315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、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Y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：脯胺酸</a:t>
            </a:r>
          </a:p>
        </p:txBody>
      </p:sp>
    </p:spTree>
    <p:extLst>
      <p:ext uri="{BB962C8B-B14F-4D97-AF65-F5344CB8AC3E}">
        <p14:creationId xmlns:p14="http://schemas.microsoft.com/office/powerpoint/2010/main" val="991904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640231" y="212651"/>
            <a:ext cx="6761100" cy="6369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Cluster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ea typeface="微軟正黑體" panose="020B0604030504040204" pitchFamily="34" charset="-120"/>
              </a:rPr>
              <a:t>分群圖</a:t>
            </a:r>
            <a:r>
              <a:rPr lang="en-US" altLang="zh-TW" sz="3200" dirty="0"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ea typeface="微軟正黑體" panose="020B0604030504040204" pitchFamily="34" charset="-120"/>
              </a:rPr>
              <a:t>續</a:t>
            </a:r>
            <a:r>
              <a:rPr lang="en-US" altLang="zh-TW" sz="3200" dirty="0">
                <a:ea typeface="微軟正黑體" panose="020B0604030504040204" pitchFamily="34" charset="-120"/>
              </a:rPr>
              <a:t>)</a:t>
            </a:r>
            <a:endParaRPr dirty="0">
              <a:ea typeface="微軟正黑體" panose="020B0604030504040204" pitchFamily="34" charset="-120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5BCFB51-8306-4F4A-A0C8-382236752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914" y="1061467"/>
            <a:ext cx="4938535" cy="37492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ECF0327-3CC6-4700-A86C-FB293A97632B}"/>
              </a:ext>
            </a:extLst>
          </p:cNvPr>
          <p:cNvSpPr txBox="1"/>
          <p:nvPr/>
        </p:nvSpPr>
        <p:spPr>
          <a:xfrm>
            <a:off x="682759" y="736233"/>
            <a:ext cx="6965495" cy="327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2000" lvl="0" indent="-432000" algn="just" hangingPunct="0">
              <a:lnSpc>
                <a:spcPts val="2000"/>
              </a:lnSpc>
              <a:buClr>
                <a:srgbClr val="003B55"/>
              </a:buClr>
            </a:pP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X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：黃酮類化合物、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Y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：色調</a:t>
            </a:r>
          </a:p>
        </p:txBody>
      </p:sp>
    </p:spTree>
    <p:extLst>
      <p:ext uri="{BB962C8B-B14F-4D97-AF65-F5344CB8AC3E}">
        <p14:creationId xmlns:p14="http://schemas.microsoft.com/office/powerpoint/2010/main" val="4293053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640231" y="212651"/>
            <a:ext cx="6761100" cy="6369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Cluster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ea typeface="微軟正黑體" panose="020B0604030504040204" pitchFamily="34" charset="-120"/>
              </a:rPr>
              <a:t>分群圖</a:t>
            </a:r>
            <a:r>
              <a:rPr lang="en-US" altLang="zh-TW" sz="3200" dirty="0"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ea typeface="微軟正黑體" panose="020B0604030504040204" pitchFamily="34" charset="-120"/>
              </a:rPr>
              <a:t>續</a:t>
            </a:r>
            <a:r>
              <a:rPr lang="en-US" altLang="zh-TW" sz="3200" dirty="0">
                <a:ea typeface="微軟正黑體" panose="020B0604030504040204" pitchFamily="34" charset="-120"/>
              </a:rPr>
              <a:t>)</a:t>
            </a:r>
            <a:endParaRPr dirty="0">
              <a:ea typeface="微軟正黑體" panose="020B0604030504040204" pitchFamily="34" charset="-120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F4A798F-F0AA-4832-B108-40710C361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238" y="1063438"/>
            <a:ext cx="4938535" cy="374182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ECF0327-3CC6-4700-A86C-FB293A97632B}"/>
              </a:ext>
            </a:extLst>
          </p:cNvPr>
          <p:cNvSpPr txBox="1"/>
          <p:nvPr/>
        </p:nvSpPr>
        <p:spPr>
          <a:xfrm>
            <a:off x="682759" y="736233"/>
            <a:ext cx="6965495" cy="327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2000" lvl="0" indent="-432000" algn="just" hangingPunct="0">
              <a:lnSpc>
                <a:spcPts val="2000"/>
              </a:lnSpc>
              <a:buClr>
                <a:srgbClr val="003B55"/>
              </a:buClr>
            </a:pP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X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：總酚含量、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Y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：黃酮類化合物</a:t>
            </a:r>
          </a:p>
        </p:txBody>
      </p:sp>
    </p:spTree>
    <p:extLst>
      <p:ext uri="{BB962C8B-B14F-4D97-AF65-F5344CB8AC3E}">
        <p14:creationId xmlns:p14="http://schemas.microsoft.com/office/powerpoint/2010/main" val="1230904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640231" y="212651"/>
            <a:ext cx="6761100" cy="6369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Cluster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ea typeface="微軟正黑體" panose="020B0604030504040204" pitchFamily="34" charset="-120"/>
              </a:rPr>
              <a:t>分群圖</a:t>
            </a:r>
            <a:r>
              <a:rPr lang="en-US" altLang="zh-TW" sz="3200" dirty="0"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ea typeface="微軟正黑體" panose="020B0604030504040204" pitchFamily="34" charset="-120"/>
              </a:rPr>
              <a:t>續</a:t>
            </a:r>
            <a:r>
              <a:rPr lang="en-US" altLang="zh-TW" sz="3200" dirty="0">
                <a:ea typeface="微軟正黑體" panose="020B0604030504040204" pitchFamily="34" charset="-120"/>
              </a:rPr>
              <a:t>)</a:t>
            </a:r>
            <a:endParaRPr dirty="0">
              <a:ea typeface="微軟正黑體" panose="020B0604030504040204" pitchFamily="34" charset="-120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6B532A7-6E90-4CBB-BCD0-573E799F6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915" y="1063438"/>
            <a:ext cx="4938536" cy="37514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ECF0327-3CC6-4700-A86C-FB293A97632B}"/>
              </a:ext>
            </a:extLst>
          </p:cNvPr>
          <p:cNvSpPr txBox="1"/>
          <p:nvPr/>
        </p:nvSpPr>
        <p:spPr>
          <a:xfrm>
            <a:off x="682759" y="736233"/>
            <a:ext cx="6965495" cy="327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2000" lvl="0" indent="-432000" algn="just" hangingPunct="0">
              <a:lnSpc>
                <a:spcPts val="2000"/>
              </a:lnSpc>
              <a:buClr>
                <a:srgbClr val="003B55"/>
              </a:buClr>
            </a:pP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X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：蘋果酸、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Y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：總酚含量</a:t>
            </a:r>
          </a:p>
        </p:txBody>
      </p:sp>
    </p:spTree>
    <p:extLst>
      <p:ext uri="{BB962C8B-B14F-4D97-AF65-F5344CB8AC3E}">
        <p14:creationId xmlns:p14="http://schemas.microsoft.com/office/powerpoint/2010/main" val="2301141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92889" y="2104828"/>
            <a:ext cx="6218274" cy="9338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a typeface="微軟正黑體" panose="020B0604030504040204" pitchFamily="34" charset="-120"/>
              </a:rPr>
              <a:t>3. </a:t>
            </a:r>
            <a:r>
              <a:rPr lang="zh-TW" altLang="en-US" sz="4400" dirty="0">
                <a:ea typeface="微軟正黑體" panose="020B0604030504040204" pitchFamily="34" charset="-120"/>
              </a:rPr>
              <a:t>關聯分析</a:t>
            </a:r>
            <a:endParaRPr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44982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640231" y="212651"/>
            <a:ext cx="6761100" cy="6369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Associate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Steps</a:t>
            </a:r>
            <a:endParaRPr dirty="0">
              <a:ea typeface="微軟正黑體" panose="020B0604030504040204" pitchFamily="34" charset="-120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755ECC2-4BA9-424B-879E-FC331A978439}"/>
              </a:ext>
            </a:extLst>
          </p:cNvPr>
          <p:cNvSpPr txBox="1"/>
          <p:nvPr/>
        </p:nvSpPr>
        <p:spPr>
          <a:xfrm>
            <a:off x="640231" y="803588"/>
            <a:ext cx="72070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hangingPunct="0"/>
            <a:r>
              <a:rPr lang="zh-TW" altLang="en-US" sz="160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資料處理：關聯分析欄位介於</a:t>
            </a:r>
            <a:r>
              <a:rPr lang="en-US" altLang="zh-TW" sz="160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2</a:t>
            </a:r>
            <a:r>
              <a:rPr lang="zh-TW" altLang="en-US" sz="160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個到</a:t>
            </a:r>
            <a:r>
              <a:rPr lang="en-US" altLang="zh-TW" sz="160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5</a:t>
            </a:r>
            <a:r>
              <a:rPr lang="zh-TW" altLang="en-US" sz="160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個屬性且不能有數值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C80ACB0-2373-448C-B09C-8103CB662E5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225" y="1177582"/>
            <a:ext cx="5065077" cy="3458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5128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640231" y="212651"/>
            <a:ext cx="6761100" cy="6369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Associate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Steps</a:t>
            </a:r>
            <a:endParaRPr dirty="0">
              <a:ea typeface="微軟正黑體" panose="020B0604030504040204" pitchFamily="34" charset="-120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05141E0-21FC-4A47-BDFA-B38D23162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05" y="1137284"/>
            <a:ext cx="6456670" cy="35829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84216B6-9CCC-4BAB-A99D-F22B80340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401" y="1676372"/>
            <a:ext cx="2369889" cy="31977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075EAF4-AAC2-4FD4-B631-97C42995177B}"/>
              </a:ext>
            </a:extLst>
          </p:cNvPr>
          <p:cNvSpPr txBox="1"/>
          <p:nvPr/>
        </p:nvSpPr>
        <p:spPr>
          <a:xfrm>
            <a:off x="640231" y="803588"/>
            <a:ext cx="72070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hangingPunct="0"/>
            <a:r>
              <a:rPr lang="zh-TW" altLang="en-US" sz="160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選擇</a:t>
            </a:r>
            <a:r>
              <a:rPr lang="en-US" altLang="zh-TW" sz="1600" dirty="0" err="1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Apriori</a:t>
            </a:r>
            <a:r>
              <a:rPr lang="zh-TW" altLang="en-US" sz="160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演算法，信心度設定為預設值</a:t>
            </a:r>
            <a:r>
              <a:rPr lang="en-US" altLang="zh-TW" sz="160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0.9</a:t>
            </a:r>
            <a:endParaRPr lang="zh-TW" altLang="en-US" sz="1600" dirty="0">
              <a:solidFill>
                <a:schemeClr val="tx1"/>
              </a:solidFill>
              <a:latin typeface="+mn-lt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79877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640231" y="212651"/>
            <a:ext cx="6761100" cy="6369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Associate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ea typeface="微軟正黑體" panose="020B0604030504040204" pitchFamily="34" charset="-120"/>
              </a:rPr>
              <a:t>結果</a:t>
            </a:r>
            <a:endParaRPr dirty="0">
              <a:ea typeface="微軟正黑體" panose="020B0604030504040204" pitchFamily="34" charset="-120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21E200C-83AF-4A30-862E-CEFBF840F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536" y="849647"/>
            <a:ext cx="6685699" cy="321199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59899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3229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dirty="0">
                <a:ea typeface="微軟正黑體" panose="020B0604030504040204" pitchFamily="34" charset="-120"/>
              </a:rPr>
              <a:t>Associate</a:t>
            </a:r>
            <a:r>
              <a:rPr lang="zh-TW" altLang="en-US" sz="3200" dirty="0"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ea typeface="微軟正黑體" panose="020B0604030504040204" pitchFamily="34" charset="-120"/>
              </a:rPr>
              <a:t>Rules </a:t>
            </a:r>
            <a:r>
              <a:rPr lang="zh-TW" altLang="en-US" sz="3200" dirty="0">
                <a:ea typeface="微軟正黑體" panose="020B0604030504040204" pitchFamily="34" charset="-120"/>
              </a:rPr>
              <a:t>結論</a:t>
            </a:r>
            <a:endParaRPr sz="3200" dirty="0">
              <a:ea typeface="微軟正黑體" panose="020B0604030504040204" pitchFamily="34" charset="-120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77F5ADF-2859-492D-95A4-F4F144F54E94}"/>
              </a:ext>
            </a:extLst>
          </p:cNvPr>
          <p:cNvSpPr txBox="1"/>
          <p:nvPr/>
        </p:nvSpPr>
        <p:spPr>
          <a:xfrm>
            <a:off x="782094" y="1187438"/>
            <a:ext cx="7121441" cy="101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2000" lvl="0" indent="-216000" algn="just" hangingPunct="0">
              <a:lnSpc>
                <a:spcPts val="2500"/>
              </a:lnSpc>
              <a:buClr>
                <a:srgbClr val="003B55"/>
              </a:buClr>
              <a:buAutoNum type="arabicPeriod"/>
            </a:pPr>
            <a:r>
              <a:rPr lang="en-US" altLang="zh-TW" sz="160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Minimum support</a:t>
            </a:r>
            <a:r>
              <a:rPr lang="zh-TW" altLang="en-US" sz="160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：最小支持度，共找到</a:t>
            </a:r>
            <a:r>
              <a:rPr lang="en-US" altLang="zh-TW" sz="160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18</a:t>
            </a:r>
            <a:r>
              <a:rPr lang="zh-TW" altLang="en-US" sz="160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筆資料</a:t>
            </a:r>
            <a:endParaRPr lang="en-US" altLang="zh-TW" sz="1600" dirty="0">
              <a:solidFill>
                <a:schemeClr val="tx1"/>
              </a:solidFill>
              <a:latin typeface="+mn-lt"/>
              <a:ea typeface="標楷體" panose="03000509000000000000" pitchFamily="65" charset="-120"/>
              <a:cs typeface="+mn-cs"/>
            </a:endParaRPr>
          </a:p>
          <a:p>
            <a:pPr marL="162000" lvl="0" indent="-216000" algn="just" hangingPunct="0">
              <a:lnSpc>
                <a:spcPts val="2500"/>
              </a:lnSpc>
              <a:buClr>
                <a:srgbClr val="003B55"/>
              </a:buClr>
              <a:buAutoNum type="arabicPeriod"/>
            </a:pPr>
            <a:r>
              <a:rPr lang="en-US" altLang="zh-TW" sz="160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Minimum metric</a:t>
            </a:r>
            <a:r>
              <a:rPr lang="zh-TW" altLang="en-US" sz="160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&lt;Confidence&gt;</a:t>
            </a:r>
            <a:r>
              <a:rPr lang="zh-TW" altLang="en-US" sz="160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：最小信心度為 </a:t>
            </a:r>
            <a:r>
              <a:rPr lang="en-US" altLang="zh-TW" sz="160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90%</a:t>
            </a:r>
          </a:p>
          <a:p>
            <a:pPr marL="162000" lvl="0" indent="-216000" algn="just" hangingPunct="0">
              <a:lnSpc>
                <a:spcPts val="2500"/>
              </a:lnSpc>
              <a:buClr>
                <a:srgbClr val="003B55"/>
              </a:buClr>
              <a:buAutoNum type="arabicPeriod"/>
            </a:pPr>
            <a:r>
              <a:rPr lang="en-US" altLang="zh-TW" sz="160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Number of cycles performed</a:t>
            </a:r>
            <a:r>
              <a:rPr lang="zh-TW" altLang="en-US" sz="160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：循環</a:t>
            </a:r>
            <a:r>
              <a:rPr lang="en-US" altLang="zh-TW" sz="160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18</a:t>
            </a:r>
            <a:r>
              <a:rPr lang="zh-TW" altLang="en-US" sz="160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次找到最終結論</a:t>
            </a:r>
            <a:endParaRPr lang="en-US" altLang="zh-TW" sz="1600" dirty="0">
              <a:solidFill>
                <a:schemeClr val="tx1"/>
              </a:solidFill>
              <a:latin typeface="+mn-lt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91379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3229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dirty="0">
                <a:ea typeface="微軟正黑體" panose="020B0604030504040204" pitchFamily="34" charset="-120"/>
              </a:rPr>
              <a:t>Associate</a:t>
            </a:r>
            <a:r>
              <a:rPr lang="zh-TW" altLang="en-US" sz="3200" dirty="0"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ea typeface="微軟正黑體" panose="020B0604030504040204" pitchFamily="34" charset="-120"/>
              </a:rPr>
              <a:t>Rules </a:t>
            </a:r>
            <a:r>
              <a:rPr lang="zh-TW" altLang="en-US" sz="3200" dirty="0">
                <a:ea typeface="微軟正黑體" panose="020B0604030504040204" pitchFamily="34" charset="-120"/>
              </a:rPr>
              <a:t>結論</a:t>
            </a:r>
            <a:r>
              <a:rPr lang="en-US" altLang="zh-TW" sz="3200" dirty="0"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ea typeface="微軟正黑體" panose="020B0604030504040204" pitchFamily="34" charset="-120"/>
              </a:rPr>
              <a:t>續</a:t>
            </a:r>
            <a:r>
              <a:rPr lang="en-US" altLang="zh-TW" sz="3200" dirty="0">
                <a:ea typeface="微軟正黑體" panose="020B0604030504040204" pitchFamily="34" charset="-120"/>
              </a:rPr>
              <a:t>)</a:t>
            </a:r>
            <a:endParaRPr sz="3200" dirty="0">
              <a:ea typeface="微軟正黑體" panose="020B0604030504040204" pitchFamily="34" charset="-120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77F5ADF-2859-492D-95A4-F4F144F54E94}"/>
              </a:ext>
            </a:extLst>
          </p:cNvPr>
          <p:cNvSpPr txBox="1"/>
          <p:nvPr/>
        </p:nvSpPr>
        <p:spPr>
          <a:xfrm>
            <a:off x="782094" y="1187438"/>
            <a:ext cx="7121441" cy="2938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2000" lvl="0" indent="-432000" algn="just" hangingPunct="0">
              <a:lnSpc>
                <a:spcPts val="2500"/>
              </a:lnSpc>
              <a:buClr>
                <a:srgbClr val="003B55"/>
              </a:buClr>
            </a:pP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1.	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色澤度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=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低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(45) =&gt;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葡萄酒種類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=B(45) &lt;conf:(1)&gt; lift:(2.51) lev:(0.15) [27] conv:(27.05)</a:t>
            </a:r>
          </a:p>
          <a:p>
            <a:pPr marL="162000" lvl="0" indent="-432000" algn="just" hangingPunct="0">
              <a:lnSpc>
                <a:spcPts val="2500"/>
              </a:lnSpc>
              <a:buClr>
                <a:srgbClr val="003B55"/>
              </a:buClr>
            </a:pP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2.	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酒精濃度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=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低、色澤度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=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低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(31) =&gt; 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葡萄酒種類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=B(31) &lt;conf:(1)&gt; lift:(2.51) lev:(0.1) [18] conv:(18.63)</a:t>
            </a:r>
          </a:p>
          <a:p>
            <a:pPr marL="162000" lvl="0" indent="-432000" algn="just" hangingPunct="0">
              <a:lnSpc>
                <a:spcPts val="2500"/>
              </a:lnSpc>
              <a:buClr>
                <a:srgbClr val="003B55"/>
              </a:buClr>
            </a:pP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3.	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色澤度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=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低、稀釋葡萄酒的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OD280 / OD315=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中等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(31) =&gt;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葡萄酒種類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=B(31) &lt;conf:(1)&gt; lift:(2.51) lev:(0.1) [18] conv:(18.63)</a:t>
            </a:r>
          </a:p>
          <a:p>
            <a:pPr marL="162000" lvl="0" indent="-432000" algn="just" hangingPunct="0">
              <a:lnSpc>
                <a:spcPts val="2500"/>
              </a:lnSpc>
              <a:buClr>
                <a:srgbClr val="003B55"/>
              </a:buClr>
            </a:pP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4.	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色澤度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=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高、稀釋葡萄酒的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OD280 / OD315=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低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(27) =&gt;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葡萄酒種類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=C(27) &lt;conf:(1)&gt; lift:(3.71) lev:(0.11) [19] conv:(19.72)</a:t>
            </a:r>
          </a:p>
          <a:p>
            <a:pPr marL="162000" lvl="0" indent="-432000" algn="just" hangingPunct="0">
              <a:lnSpc>
                <a:spcPts val="2500"/>
              </a:lnSpc>
              <a:buClr>
                <a:srgbClr val="003B55"/>
              </a:buClr>
            </a:pP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5.	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蘋果酸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=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重、稀釋葡萄酒的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OD280 / OD315=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低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(24) =&gt;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葡萄酒種類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=C(24) &lt;conf:(1)&gt;  lift:(3.71) lev:(0.1) [17] conv:(17.53)</a:t>
            </a:r>
          </a:p>
        </p:txBody>
      </p:sp>
    </p:spTree>
    <p:extLst>
      <p:ext uri="{BB962C8B-B14F-4D97-AF65-F5344CB8AC3E}">
        <p14:creationId xmlns:p14="http://schemas.microsoft.com/office/powerpoint/2010/main" val="49168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3229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>
                <a:ea typeface="微軟正黑體" panose="020B0604030504040204" pitchFamily="34" charset="-120"/>
              </a:rPr>
              <a:t>原始資料</a:t>
            </a:r>
            <a:r>
              <a:rPr lang="en-US" altLang="zh-TW" sz="3200" dirty="0"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ea typeface="微軟正黑體" panose="020B0604030504040204" pitchFamily="34" charset="-120"/>
              </a:rPr>
              <a:t>續</a:t>
            </a:r>
            <a:r>
              <a:rPr lang="en-US" altLang="zh-TW" sz="3200" dirty="0">
                <a:ea typeface="微軟正黑體" panose="020B0604030504040204" pitchFamily="34" charset="-120"/>
              </a:rPr>
              <a:t>)</a:t>
            </a:r>
            <a:endParaRPr sz="3200" dirty="0">
              <a:ea typeface="微軟正黑體" panose="020B0604030504040204" pitchFamily="34" charset="-120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415A575-D176-41CB-A11D-E9CFF2C8F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905776"/>
              </p:ext>
            </p:extLst>
          </p:nvPr>
        </p:nvGraphicFramePr>
        <p:xfrm>
          <a:off x="773998" y="1180350"/>
          <a:ext cx="6874355" cy="33375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66725">
                  <a:extLst>
                    <a:ext uri="{9D8B030D-6E8A-4147-A177-3AD203B41FA5}">
                      <a16:colId xmlns:a16="http://schemas.microsoft.com/office/drawing/2014/main" val="1729243254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1484221537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76396075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886937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610663870"/>
                    </a:ext>
                  </a:extLst>
                </a:gridCol>
                <a:gridCol w="941054">
                  <a:extLst>
                    <a:ext uri="{9D8B030D-6E8A-4147-A177-3AD203B41FA5}">
                      <a16:colId xmlns:a16="http://schemas.microsoft.com/office/drawing/2014/main" val="1978051754"/>
                    </a:ext>
                  </a:extLst>
                </a:gridCol>
                <a:gridCol w="1125537">
                  <a:extLst>
                    <a:ext uri="{9D8B030D-6E8A-4147-A177-3AD203B41FA5}">
                      <a16:colId xmlns:a16="http://schemas.microsoft.com/office/drawing/2014/main" val="222419333"/>
                    </a:ext>
                  </a:extLst>
                </a:gridCol>
                <a:gridCol w="1143814">
                  <a:extLst>
                    <a:ext uri="{9D8B030D-6E8A-4147-A177-3AD203B41FA5}">
                      <a16:colId xmlns:a16="http://schemas.microsoft.com/office/drawing/2014/main" val="3230699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baseline="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Wine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baseline="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Alcohol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baseline="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Malic acid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baseline="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Ash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baseline="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Alcalinity of ash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baseline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Magnesium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baseline="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Total phenols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baseline="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Flavanoids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21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14.23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1.71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2.43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15.6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127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2.8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3.06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939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13.2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1.78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2.14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11.2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2.65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2.76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234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13.16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2.36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2.67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18.6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2.8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3.24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30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14.37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1.95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2.5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16.8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3.85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3.49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9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13.24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2.59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2.87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118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2.8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2.69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24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14.2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1.76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2.45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15.2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3.27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3.39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12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14.39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1.87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2.45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14.6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96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2.5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2.52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827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14.06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2.15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2.61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17.6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2.6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2.51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310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4908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3229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dirty="0">
                <a:ea typeface="微軟正黑體" panose="020B0604030504040204" pitchFamily="34" charset="-120"/>
              </a:rPr>
              <a:t>Associate</a:t>
            </a:r>
            <a:r>
              <a:rPr lang="zh-TW" altLang="en-US" sz="3200" dirty="0"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ea typeface="微軟正黑體" panose="020B0604030504040204" pitchFamily="34" charset="-120"/>
              </a:rPr>
              <a:t>Rules </a:t>
            </a:r>
            <a:r>
              <a:rPr lang="zh-TW" altLang="en-US" sz="3200" dirty="0">
                <a:ea typeface="微軟正黑體" panose="020B0604030504040204" pitchFamily="34" charset="-120"/>
              </a:rPr>
              <a:t>結論</a:t>
            </a:r>
            <a:r>
              <a:rPr lang="en-US" altLang="zh-TW" sz="3200" dirty="0"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ea typeface="微軟正黑體" panose="020B0604030504040204" pitchFamily="34" charset="-120"/>
              </a:rPr>
              <a:t>續</a:t>
            </a:r>
            <a:r>
              <a:rPr lang="en-US" altLang="zh-TW" sz="3200" dirty="0">
                <a:ea typeface="微軟正黑體" panose="020B0604030504040204" pitchFamily="34" charset="-120"/>
              </a:rPr>
              <a:t>)</a:t>
            </a:r>
            <a:endParaRPr sz="3200" dirty="0">
              <a:ea typeface="微軟正黑體" panose="020B0604030504040204" pitchFamily="34" charset="-120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77F5ADF-2859-492D-95A4-F4F144F54E94}"/>
              </a:ext>
            </a:extLst>
          </p:cNvPr>
          <p:cNvSpPr txBox="1"/>
          <p:nvPr/>
        </p:nvSpPr>
        <p:spPr>
          <a:xfrm>
            <a:off x="782095" y="1187438"/>
            <a:ext cx="6880435" cy="3259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2000" lvl="0" indent="-432000" algn="just" hangingPunct="0">
              <a:lnSpc>
                <a:spcPts val="2500"/>
              </a:lnSpc>
              <a:buClr>
                <a:srgbClr val="003B55"/>
              </a:buClr>
            </a:pP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6.	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酒精濃度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=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低、色澤度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=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低、稀釋葡萄酒的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OD280 / OD315=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中等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(21) =&gt;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葡萄酒種類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=B(21) &lt;conf:(1)&gt; lift:(2.51) lev:(0.07) [12] conv:(12.62)</a:t>
            </a:r>
          </a:p>
          <a:p>
            <a:pPr marL="162000" lvl="0" indent="-432000" algn="just" hangingPunct="0">
              <a:lnSpc>
                <a:spcPts val="2500"/>
              </a:lnSpc>
              <a:buClr>
                <a:srgbClr val="003B55"/>
              </a:buClr>
            </a:pP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7.	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蘋果酸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=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輕、色澤度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=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低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(20) =&gt;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葡萄酒種類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=B (20) &lt;conf:(1)&gt; lift:(2.51) lev:(0.07) [12] conv:(12.02)</a:t>
            </a:r>
          </a:p>
          <a:p>
            <a:pPr marL="162000" lvl="0" indent="-432000" algn="just" hangingPunct="0">
              <a:lnSpc>
                <a:spcPts val="2500"/>
              </a:lnSpc>
              <a:buClr>
                <a:srgbClr val="003B55"/>
              </a:buClr>
            </a:pP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8.	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酒精濃度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=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正常、色澤度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=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高、稀釋葡萄酒的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OD280 / OD315=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低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(20) =&gt;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葡萄酒種類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=C(20) &lt;conf:(1)&gt; lift:(3.71) lev:(0.08) [14] conv:(14.61)</a:t>
            </a:r>
          </a:p>
          <a:p>
            <a:pPr marL="162000" lvl="0" indent="-432000" algn="just" hangingPunct="0">
              <a:lnSpc>
                <a:spcPts val="2500"/>
              </a:lnSpc>
              <a:buClr>
                <a:srgbClr val="003B55"/>
              </a:buClr>
            </a:pP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9.	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葡萄酒種類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=C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、酒精濃度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=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正常、色澤度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=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高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(20) =&gt;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稀釋葡萄酒的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OD280 / OD315=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低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(20) &lt;conf:(1)&gt; lift:(3.96) lev:(0.08) [14] conv:(14.94)</a:t>
            </a:r>
          </a:p>
          <a:p>
            <a:pPr marL="162000" lvl="0" indent="-432000" algn="just" hangingPunct="0">
              <a:lnSpc>
                <a:spcPts val="2500"/>
              </a:lnSpc>
              <a:buClr>
                <a:srgbClr val="003B55"/>
              </a:buClr>
            </a:pP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10.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酒精濃度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=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高、稀釋葡萄酒的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OD280 / OD315=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高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(19) =&gt;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葡萄酒種類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=A(19) &lt;conf:(1)&gt; lift:(3.02) lev:(0.07) [12] conv:(12.7)</a:t>
            </a:r>
          </a:p>
        </p:txBody>
      </p:sp>
    </p:spTree>
    <p:extLst>
      <p:ext uri="{BB962C8B-B14F-4D97-AF65-F5344CB8AC3E}">
        <p14:creationId xmlns:p14="http://schemas.microsoft.com/office/powerpoint/2010/main" val="13576296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1033147" y="408185"/>
            <a:ext cx="6761100" cy="6540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>
                <a:ea typeface="微軟正黑體" panose="020B0604030504040204" pitchFamily="34" charset="-120"/>
              </a:rPr>
              <a:t>結論</a:t>
            </a:r>
            <a:endParaRPr sz="3200" dirty="0">
              <a:ea typeface="微軟正黑體" panose="020B0604030504040204" pitchFamily="34" charset="-120"/>
            </a:endParaRP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480DBCD-791E-43C6-A805-67715BD4117F}"/>
              </a:ext>
            </a:extLst>
          </p:cNvPr>
          <p:cNvSpPr txBox="1"/>
          <p:nvPr/>
        </p:nvSpPr>
        <p:spPr>
          <a:xfrm>
            <a:off x="1033147" y="970063"/>
            <a:ext cx="6761100" cy="1669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457200" algn="just" hangingPunct="0">
              <a:lnSpc>
                <a:spcPts val="2500"/>
              </a:lnSpc>
              <a:buClr>
                <a:srgbClr val="003B55"/>
              </a:buClr>
            </a:pPr>
            <a:r>
              <a:rPr lang="zh-TW" altLang="en-US" sz="180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這次使用</a:t>
            </a:r>
            <a:r>
              <a:rPr lang="en-US" altLang="zh-TW" sz="180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Weka</a:t>
            </a:r>
            <a:r>
              <a:rPr lang="zh-TW" altLang="en-US" sz="180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分析葡萄酒相關數據，從中瞭解到影響葡萄酒風味的成分，酒精濃度的高低或是蘋果酸成分的比例都會影響許多，以不同角度切入分析，分類、分析與關聯法則都會有新的結果，這次資料筆數雖然只有</a:t>
            </a:r>
            <a:r>
              <a:rPr lang="en-US" altLang="zh-TW" sz="180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178</a:t>
            </a:r>
            <a:r>
              <a:rPr lang="zh-TW" altLang="en-US" sz="180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筆，卻有如此驚人的分析成效，相信日後進入資訊業分析大數據會有更多的幫助。</a:t>
            </a:r>
            <a:endParaRPr lang="en-US" altLang="zh-TW" sz="1800" dirty="0">
              <a:solidFill>
                <a:schemeClr val="tx1"/>
              </a:solidFill>
              <a:latin typeface="+mn-lt"/>
              <a:ea typeface="標楷體" panose="03000509000000000000" pitchFamily="65" charset="-120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1033147" y="408185"/>
            <a:ext cx="6761100" cy="6540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>
                <a:ea typeface="微軟正黑體" panose="020B0604030504040204" pitchFamily="34" charset="-120"/>
              </a:rPr>
              <a:t>分工表</a:t>
            </a:r>
            <a:endParaRPr sz="3200" dirty="0">
              <a:ea typeface="微軟正黑體" panose="020B0604030504040204" pitchFamily="34" charset="-120"/>
            </a:endParaRP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186CA0B-06DE-41CE-9762-BB9CD9529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406333"/>
              </p:ext>
            </p:extLst>
          </p:nvPr>
        </p:nvGraphicFramePr>
        <p:xfrm>
          <a:off x="983744" y="1062207"/>
          <a:ext cx="6859905" cy="11125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025967">
                  <a:extLst>
                    <a:ext uri="{9D8B030D-6E8A-4147-A177-3AD203B41FA5}">
                      <a16:colId xmlns:a16="http://schemas.microsoft.com/office/drawing/2014/main" val="1480438540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337988144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3558203693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1337582139"/>
                    </a:ext>
                  </a:extLst>
                </a:gridCol>
                <a:gridCol w="1256030">
                  <a:extLst>
                    <a:ext uri="{9D8B030D-6E8A-4147-A177-3AD203B41FA5}">
                      <a16:colId xmlns:a16="http://schemas.microsoft.com/office/drawing/2014/main" val="139742987"/>
                    </a:ext>
                  </a:extLst>
                </a:gridCol>
                <a:gridCol w="1165543">
                  <a:extLst>
                    <a:ext uri="{9D8B030D-6E8A-4147-A177-3AD203B41FA5}">
                      <a16:colId xmlns:a16="http://schemas.microsoft.com/office/drawing/2014/main" val="1362518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組員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Word</a:t>
                      </a:r>
                      <a:endParaRPr lang="zh-TW" altLang="en-US" sz="1600" b="0" i="0" u="none" strike="noStrike" cap="none" dirty="0">
                        <a:solidFill>
                          <a:schemeClr val="bg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PPT</a:t>
                      </a:r>
                      <a:endParaRPr lang="zh-TW" altLang="en-US" sz="1600" b="0" i="0" u="none" strike="noStrike" cap="none" dirty="0">
                        <a:solidFill>
                          <a:schemeClr val="bg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資料處理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資料預處理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Weka</a:t>
                      </a:r>
                      <a:r>
                        <a:rPr lang="zh-TW" altLang="en-US" sz="16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分析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644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B10756038 </a:t>
                      </a:r>
                      <a:r>
                        <a:rPr lang="zh-TW" altLang="en-US" sz="1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施宗佑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4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B10756040 </a:t>
                      </a:r>
                      <a:r>
                        <a:rPr lang="zh-TW" altLang="en-US" sz="16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郭家偉</a:t>
                      </a:r>
                      <a:endParaRPr lang="zh-TW" altLang="en-US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0270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55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640231" y="19918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80BFB7"/>
                </a:solidFill>
              </a:rPr>
              <a:t>THANKS !</a:t>
            </a:r>
            <a:endParaRPr sz="6000" dirty="0">
              <a:solidFill>
                <a:srgbClr val="80BFB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3229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>
                <a:ea typeface="微軟正黑體" panose="020B0604030504040204" pitchFamily="34" charset="-120"/>
              </a:rPr>
              <a:t>原始資料</a:t>
            </a:r>
            <a:r>
              <a:rPr lang="en-US" altLang="zh-TW" sz="3200" dirty="0"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ea typeface="微軟正黑體" panose="020B0604030504040204" pitchFamily="34" charset="-120"/>
              </a:rPr>
              <a:t>續</a:t>
            </a:r>
            <a:r>
              <a:rPr lang="en-US" altLang="zh-TW" sz="3200" dirty="0">
                <a:ea typeface="微軟正黑體" panose="020B0604030504040204" pitchFamily="34" charset="-120"/>
              </a:rPr>
              <a:t>)</a:t>
            </a:r>
            <a:endParaRPr sz="3200" dirty="0">
              <a:ea typeface="微軟正黑體" panose="020B0604030504040204" pitchFamily="34" charset="-120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415A575-D176-41CB-A11D-E9CFF2C8F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804684"/>
              </p:ext>
            </p:extLst>
          </p:nvPr>
        </p:nvGraphicFramePr>
        <p:xfrm>
          <a:off x="730857" y="1176942"/>
          <a:ext cx="6735986" cy="33299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766887">
                  <a:extLst>
                    <a:ext uri="{9D8B030D-6E8A-4147-A177-3AD203B41FA5}">
                      <a16:colId xmlns:a16="http://schemas.microsoft.com/office/drawing/2014/main" val="2879314576"/>
                    </a:ext>
                  </a:extLst>
                </a:gridCol>
                <a:gridCol w="1382713">
                  <a:extLst>
                    <a:ext uri="{9D8B030D-6E8A-4147-A177-3AD203B41FA5}">
                      <a16:colId xmlns:a16="http://schemas.microsoft.com/office/drawing/2014/main" val="1131810679"/>
                    </a:ext>
                  </a:extLst>
                </a:gridCol>
                <a:gridCol w="1185863">
                  <a:extLst>
                    <a:ext uri="{9D8B030D-6E8A-4147-A177-3AD203B41FA5}">
                      <a16:colId xmlns:a16="http://schemas.microsoft.com/office/drawing/2014/main" val="62933701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719120479"/>
                    </a:ext>
                  </a:extLst>
                </a:gridCol>
                <a:gridCol w="1424838">
                  <a:extLst>
                    <a:ext uri="{9D8B030D-6E8A-4147-A177-3AD203B41FA5}">
                      <a16:colId xmlns:a16="http://schemas.microsoft.com/office/drawing/2014/main" val="2199192079"/>
                    </a:ext>
                  </a:extLst>
                </a:gridCol>
                <a:gridCol w="588335">
                  <a:extLst>
                    <a:ext uri="{9D8B030D-6E8A-4147-A177-3AD203B41FA5}">
                      <a16:colId xmlns:a16="http://schemas.microsoft.com/office/drawing/2014/main" val="3004542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 dirty="0" err="1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Nonflavanoid</a:t>
                      </a:r>
                      <a:r>
                        <a:rPr lang="en-US" altLang="zh-TW" sz="1400" b="0" i="0" u="none" strike="noStrike" cap="none" baseline="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 phenols</a:t>
                      </a:r>
                      <a:endParaRPr lang="en-US" sz="1400" b="0" i="0" u="none" strike="noStrike" cap="none" baseline="0" dirty="0">
                        <a:solidFill>
                          <a:schemeClr val="bg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baseline="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Proanthocyanins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baseline="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Color intensity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baseline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Hue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baseline="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OD280 / OD315</a:t>
                      </a:r>
                      <a:br>
                        <a:rPr lang="en-US" sz="1400" b="0" i="0" u="none" strike="noStrike" cap="none" baseline="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</a:br>
                      <a:r>
                        <a:rPr lang="en-US" sz="1400" b="0" i="0" u="none" strike="noStrike" cap="none" baseline="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 of diluted wines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baseline="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Proline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21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0.28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2.29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5.64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1.04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3.92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1065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939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0.26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1.28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4.38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1.05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3.4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1050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234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0.3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2.81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5.68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1.03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3.17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1185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30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0.24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2.18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7.8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0.86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3.45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1480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98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0.39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1.82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4.32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1.04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2.93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735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24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0.34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1.97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6.75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1.05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2.85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1450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12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0.3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1.98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5.25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1.02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3.58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1290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157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0.31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1.25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5.05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1.06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3.58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1295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244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970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3229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>
                <a:ea typeface="微軟正黑體" panose="020B0604030504040204" pitchFamily="34" charset="-120"/>
              </a:rPr>
              <a:t>資料欄位</a:t>
            </a:r>
            <a:endParaRPr sz="3200" dirty="0">
              <a:ea typeface="微軟正黑體" panose="020B0604030504040204" pitchFamily="34" charset="-120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415A575-D176-41CB-A11D-E9CFF2C8F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153699"/>
              </p:ext>
            </p:extLst>
          </p:nvPr>
        </p:nvGraphicFramePr>
        <p:xfrm>
          <a:off x="1254676" y="1180350"/>
          <a:ext cx="5688347" cy="33375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51292">
                  <a:extLst>
                    <a:ext uri="{9D8B030D-6E8A-4147-A177-3AD203B41FA5}">
                      <a16:colId xmlns:a16="http://schemas.microsoft.com/office/drawing/2014/main" val="1729243254"/>
                    </a:ext>
                  </a:extLst>
                </a:gridCol>
                <a:gridCol w="1284605">
                  <a:extLst>
                    <a:ext uri="{9D8B030D-6E8A-4147-A177-3AD203B41FA5}">
                      <a16:colId xmlns:a16="http://schemas.microsoft.com/office/drawing/2014/main" val="222419333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3230699243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1908968772"/>
                    </a:ext>
                  </a:extLst>
                </a:gridCol>
                <a:gridCol w="1602440">
                  <a:extLst>
                    <a:ext uri="{9D8B030D-6E8A-4147-A177-3AD203B41FA5}">
                      <a16:colId xmlns:a16="http://schemas.microsoft.com/office/drawing/2014/main" val="1131810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0" u="none" strike="noStrike" cap="none" baseline="0" dirty="0">
                          <a:solidFill>
                            <a:schemeClr val="bg1"/>
                          </a:solidFill>
                          <a:ea typeface="標楷體" panose="03000509000000000000" pitchFamily="65" charset="-120"/>
                          <a:sym typeface="Dosis ExtraLight"/>
                        </a:rPr>
                        <a:t>英文名稱</a:t>
                      </a:r>
                      <a:endParaRPr lang="zh-TW" altLang="en-US" sz="1400" b="0" i="0" u="none" strike="noStrike" cap="none" baseline="0" dirty="0">
                        <a:solidFill>
                          <a:schemeClr val="bg1"/>
                        </a:solidFill>
                        <a:latin typeface="Dosis ExtraLight"/>
                        <a:ea typeface="標楷體" panose="03000509000000000000" pitchFamily="65" charset="-120"/>
                        <a:cs typeface="Times New Roman" panose="02020603050405020304" pitchFamily="18" charset="0"/>
                        <a:sym typeface="Dosis ExtraLight"/>
                      </a:endParaRPr>
                    </a:p>
                  </a:txBody>
                  <a:tcPr marL="45570" marR="4557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0" u="none" strike="noStrike" cap="none" baseline="0" dirty="0">
                          <a:solidFill>
                            <a:schemeClr val="bg1"/>
                          </a:solidFill>
                          <a:ea typeface="標楷體" panose="03000509000000000000" pitchFamily="65" charset="-120"/>
                          <a:sym typeface="Dosis ExtraLight"/>
                        </a:rPr>
                        <a:t>中文名稱</a:t>
                      </a:r>
                      <a:endParaRPr lang="zh-TW" altLang="en-US" sz="1400" b="0" i="0" u="none" strike="noStrike" cap="none" baseline="0" dirty="0">
                        <a:solidFill>
                          <a:schemeClr val="bg1"/>
                        </a:solidFill>
                        <a:latin typeface="Dosis ExtraLight"/>
                        <a:ea typeface="標楷體" panose="03000509000000000000" pitchFamily="65" charset="-120"/>
                        <a:cs typeface="Times New Roman" panose="02020603050405020304" pitchFamily="18" charset="0"/>
                        <a:sym typeface="Dosis ExtraLight"/>
                      </a:endParaRPr>
                    </a:p>
                  </a:txBody>
                  <a:tcPr marL="45570" marR="4557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0" u="none" strike="noStrike" cap="none" baseline="0" dirty="0">
                          <a:solidFill>
                            <a:schemeClr val="bg1"/>
                          </a:solidFill>
                          <a:ea typeface="標楷體" panose="03000509000000000000" pitchFamily="65" charset="-120"/>
                          <a:sym typeface="Dosis ExtraLight"/>
                        </a:rPr>
                        <a:t>最小值</a:t>
                      </a:r>
                      <a:endParaRPr lang="zh-TW" altLang="en-US" sz="1400" b="0" i="0" u="none" strike="noStrike" cap="none" baseline="0" dirty="0">
                        <a:solidFill>
                          <a:schemeClr val="bg1"/>
                        </a:solidFill>
                        <a:latin typeface="Dosis ExtraLight"/>
                        <a:ea typeface="標楷體" panose="03000509000000000000" pitchFamily="65" charset="-120"/>
                        <a:cs typeface="Times New Roman" panose="02020603050405020304" pitchFamily="18" charset="0"/>
                        <a:sym typeface="Dosis ExtraLight"/>
                      </a:endParaRPr>
                    </a:p>
                  </a:txBody>
                  <a:tcPr marL="45570" marR="4557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0" u="none" strike="noStrike" cap="none" baseline="0" dirty="0">
                          <a:solidFill>
                            <a:schemeClr val="bg1"/>
                          </a:solidFill>
                          <a:ea typeface="標楷體" panose="03000509000000000000" pitchFamily="65" charset="-120"/>
                          <a:sym typeface="Dosis ExtraLight"/>
                        </a:rPr>
                        <a:t>最大值</a:t>
                      </a:r>
                      <a:endParaRPr lang="zh-TW" altLang="en-US" sz="1400" b="0" i="0" u="none" strike="noStrike" cap="none" baseline="0" dirty="0">
                        <a:solidFill>
                          <a:schemeClr val="bg1"/>
                        </a:solidFill>
                        <a:latin typeface="Dosis ExtraLight"/>
                        <a:ea typeface="標楷體" panose="03000509000000000000" pitchFamily="65" charset="-120"/>
                        <a:cs typeface="Times New Roman" panose="02020603050405020304" pitchFamily="18" charset="0"/>
                        <a:sym typeface="Dosis ExtraLight"/>
                      </a:endParaRPr>
                    </a:p>
                  </a:txBody>
                  <a:tcPr marL="45570" marR="4557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0" u="none" strike="noStrike" cap="none" baseline="0" dirty="0">
                          <a:solidFill>
                            <a:schemeClr val="bg1"/>
                          </a:solidFill>
                          <a:ea typeface="標楷體" panose="03000509000000000000" pitchFamily="65" charset="-120"/>
                          <a:sym typeface="Dosis ExtraLight"/>
                        </a:rPr>
                        <a:t>資料處理後的屬性</a:t>
                      </a:r>
                      <a:endParaRPr lang="zh-TW" altLang="en-US" sz="1400" b="0" i="0" u="none" strike="noStrike" cap="none" baseline="0" dirty="0">
                        <a:solidFill>
                          <a:schemeClr val="bg1"/>
                        </a:solidFill>
                        <a:latin typeface="Dosis ExtraLight"/>
                        <a:ea typeface="標楷體" panose="03000509000000000000" pitchFamily="65" charset="-120"/>
                        <a:cs typeface="Times New Roman" panose="02020603050405020304" pitchFamily="18" charset="0"/>
                        <a:sym typeface="Dosis ExtraLight"/>
                      </a:endParaRPr>
                    </a:p>
                  </a:txBody>
                  <a:tcPr marL="45570" marR="4557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21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u="none" strike="noStrike" cap="none" baseline="0" dirty="0">
                          <a:solidFill>
                            <a:schemeClr val="tx1"/>
                          </a:solidFill>
                          <a:ea typeface="標楷體" panose="03000509000000000000" pitchFamily="65" charset="-120"/>
                          <a:sym typeface="Dosis ExtraLight"/>
                        </a:rPr>
                        <a:t>Wine</a:t>
                      </a:r>
                      <a:endParaRPr lang="zh-TW" altLang="en-US" sz="1400" b="0" i="0" u="none" strike="noStrike" cap="none" baseline="0" dirty="0">
                        <a:solidFill>
                          <a:schemeClr val="tx1"/>
                        </a:solidFill>
                        <a:latin typeface="Dosis ExtraLight"/>
                        <a:ea typeface="標楷體" panose="03000509000000000000" pitchFamily="65" charset="-120"/>
                        <a:sym typeface="Dosis ExtraLigh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Dosis ExtraLight"/>
                          <a:ea typeface="標楷體" panose="03000509000000000000" pitchFamily="65" charset="-120"/>
                          <a:sym typeface="Dosis ExtraLight"/>
                        </a:rPr>
                        <a:t>葡萄酒種類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Dosis ExtraLight"/>
                        </a:rPr>
                        <a:t>-</a:t>
                      </a:r>
                      <a:endParaRPr lang="zh-TW" altLang="en-US" sz="140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Dosis Extra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Dosis ExtraLight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Dosis ExtraLight"/>
                        </a:rPr>
                        <a:t>A[1]</a:t>
                      </a:r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Dosis ExtraLight"/>
                        </a:rPr>
                        <a:t>、</a:t>
                      </a: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Dosis ExtraLight"/>
                        </a:rPr>
                        <a:t>B[2]</a:t>
                      </a:r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Dosis ExtraLight"/>
                        </a:rPr>
                        <a:t>、</a:t>
                      </a: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Dosis ExtraLight"/>
                        </a:rPr>
                        <a:t>C[3]</a:t>
                      </a:r>
                      <a:endParaRPr lang="zh-TW" altLang="en-US" sz="140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Dosis Extra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939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u="none" strike="noStrike" cap="none" baseline="0" dirty="0">
                          <a:solidFill>
                            <a:schemeClr val="tx1"/>
                          </a:solidFill>
                          <a:ea typeface="標楷體" panose="03000509000000000000" pitchFamily="65" charset="-120"/>
                          <a:sym typeface="Dosis ExtraLight"/>
                        </a:rPr>
                        <a:t>Alcohol</a:t>
                      </a:r>
                      <a:endParaRPr lang="zh-TW" altLang="en-US" sz="1400" b="0" i="0" u="none" strike="noStrike" cap="none" baseline="0" dirty="0">
                        <a:solidFill>
                          <a:schemeClr val="tx1"/>
                        </a:solidFill>
                        <a:latin typeface="Dosis ExtraLight"/>
                        <a:ea typeface="標楷體" panose="03000509000000000000" pitchFamily="65" charset="-120"/>
                        <a:sym typeface="Dosis ExtraLigh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Dosis ExtraLight"/>
                          <a:ea typeface="標楷體" panose="03000509000000000000" pitchFamily="65" charset="-120"/>
                          <a:sym typeface="Dosis ExtraLight"/>
                        </a:rPr>
                        <a:t>酒精濃度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Dosis ExtraLight"/>
                        </a:rPr>
                        <a:t>11.03</a:t>
                      </a:r>
                      <a:endParaRPr lang="zh-TW" altLang="en-US" sz="140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Dosis Extra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Dosis ExtraLight"/>
                        </a:rPr>
                        <a:t>14.83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Dosis ExtraLight"/>
                        </a:rPr>
                        <a:t>低、正常、高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234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u="none" strike="noStrike" cap="none" baseline="0" dirty="0">
                          <a:solidFill>
                            <a:schemeClr val="tx1"/>
                          </a:solidFill>
                          <a:ea typeface="標楷體" panose="03000509000000000000" pitchFamily="65" charset="-120"/>
                          <a:sym typeface="Dosis ExtraLight"/>
                        </a:rPr>
                        <a:t>Malic acid</a:t>
                      </a:r>
                      <a:endParaRPr lang="zh-TW" altLang="en-US" sz="1400" b="0" i="0" u="none" strike="noStrike" cap="none" baseline="0" dirty="0">
                        <a:solidFill>
                          <a:schemeClr val="tx1"/>
                        </a:solidFill>
                        <a:latin typeface="Dosis ExtraLight"/>
                        <a:ea typeface="標楷體" panose="03000509000000000000" pitchFamily="65" charset="-120"/>
                        <a:sym typeface="Dosis ExtraLigh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Dosis ExtraLight"/>
                          <a:ea typeface="標楷體" panose="03000509000000000000" pitchFamily="65" charset="-120"/>
                          <a:sym typeface="Dosis ExtraLight"/>
                        </a:rPr>
                        <a:t>蘋果酸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0.74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5.8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Dosis ExtraLight"/>
                        </a:rPr>
                        <a:t>輕、中等、重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30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u="none" strike="noStrike" cap="none" baseline="0" dirty="0">
                          <a:solidFill>
                            <a:schemeClr val="tx1"/>
                          </a:solidFill>
                          <a:ea typeface="標楷體" panose="03000509000000000000" pitchFamily="65" charset="-120"/>
                          <a:sym typeface="Dosis ExtraLight"/>
                        </a:rPr>
                        <a:t>Ash</a:t>
                      </a:r>
                      <a:endParaRPr lang="zh-TW" altLang="en-US" sz="1400" b="0" i="0" u="none" strike="noStrike" cap="none" baseline="0" dirty="0">
                        <a:solidFill>
                          <a:schemeClr val="tx1"/>
                        </a:solidFill>
                        <a:latin typeface="Dosis ExtraLight"/>
                        <a:ea typeface="標楷體" panose="03000509000000000000" pitchFamily="65" charset="-120"/>
                        <a:sym typeface="Dosis ExtraLigh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Dosis ExtraLight"/>
                          <a:ea typeface="標楷體" panose="03000509000000000000" pitchFamily="65" charset="-120"/>
                          <a:sym typeface="Dosis ExtraLight"/>
                        </a:rPr>
                        <a:t>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1.36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3.23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Dosis ExtraLight"/>
                        </a:rPr>
                        <a:t>輕、中等、重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9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u="none" strike="noStrike" cap="none" baseline="0" dirty="0">
                          <a:solidFill>
                            <a:schemeClr val="tx1"/>
                          </a:solidFill>
                          <a:ea typeface="標楷體" panose="03000509000000000000" pitchFamily="65" charset="-120"/>
                          <a:sym typeface="Dosis ExtraLight"/>
                        </a:rPr>
                        <a:t>Alcalinity of ash</a:t>
                      </a:r>
                      <a:endParaRPr lang="zh-TW" altLang="en-US" sz="1400" b="0" i="0" u="none" strike="noStrike" cap="none" baseline="0" dirty="0">
                        <a:solidFill>
                          <a:schemeClr val="tx1"/>
                        </a:solidFill>
                        <a:latin typeface="Dosis ExtraLight"/>
                        <a:ea typeface="標楷體" panose="03000509000000000000" pitchFamily="65" charset="-120"/>
                        <a:sym typeface="Dosis ExtraLigh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Dosis ExtraLight"/>
                          <a:ea typeface="標楷體" panose="03000509000000000000" pitchFamily="65" charset="-120"/>
                          <a:sym typeface="Dosis ExtraLight"/>
                        </a:rPr>
                        <a:t>灰分的鹼度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10.6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30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Dosis ExtraLight"/>
                        </a:rPr>
                        <a:t>輕、中等、重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24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u="none" strike="noStrike" cap="none" baseline="0" dirty="0">
                          <a:solidFill>
                            <a:schemeClr val="tx1"/>
                          </a:solidFill>
                          <a:ea typeface="標楷體" panose="03000509000000000000" pitchFamily="65" charset="-120"/>
                          <a:sym typeface="Dosis ExtraLight"/>
                        </a:rPr>
                        <a:t>Magnesium</a:t>
                      </a:r>
                      <a:endParaRPr lang="zh-TW" altLang="en-US" sz="1400" b="0" i="0" u="none" strike="noStrike" cap="none" baseline="0" dirty="0">
                        <a:solidFill>
                          <a:schemeClr val="tx1"/>
                        </a:solidFill>
                        <a:latin typeface="Dosis ExtraLight"/>
                        <a:ea typeface="標楷體" panose="03000509000000000000" pitchFamily="65" charset="-120"/>
                        <a:sym typeface="Dosis ExtraLigh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Dosis ExtraLight"/>
                          <a:ea typeface="標楷體" panose="03000509000000000000" pitchFamily="65" charset="-120"/>
                          <a:sym typeface="Dosis ExtraLight"/>
                        </a:rPr>
                        <a:t>鎂元素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70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162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Dosis ExtraLight"/>
                        </a:rPr>
                        <a:t>輕、中等、重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12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u="none" strike="noStrike" cap="none" baseline="0" dirty="0">
                          <a:solidFill>
                            <a:schemeClr val="tx1"/>
                          </a:solidFill>
                          <a:ea typeface="標楷體" panose="03000509000000000000" pitchFamily="65" charset="-120"/>
                          <a:sym typeface="Dosis ExtraLight"/>
                        </a:rPr>
                        <a:t>Total phenols</a:t>
                      </a:r>
                      <a:endParaRPr lang="zh-TW" altLang="en-US" sz="1400" b="0" i="0" u="none" strike="noStrike" cap="none" baseline="0" dirty="0">
                        <a:solidFill>
                          <a:schemeClr val="tx1"/>
                        </a:solidFill>
                        <a:latin typeface="Dosis ExtraLight"/>
                        <a:ea typeface="標楷體" panose="03000509000000000000" pitchFamily="65" charset="-120"/>
                        <a:sym typeface="Dosis ExtraLigh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Dosis ExtraLight"/>
                          <a:ea typeface="標楷體" panose="03000509000000000000" pitchFamily="65" charset="-120"/>
                          <a:sym typeface="Dosis ExtraLight"/>
                        </a:rPr>
                        <a:t>總酚含量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0.98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3.88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Dosis ExtraLight"/>
                        </a:rPr>
                        <a:t>輕、中等、重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849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u="none" strike="noStrike" cap="none" baseline="0" dirty="0">
                          <a:solidFill>
                            <a:schemeClr val="tx1"/>
                          </a:solidFill>
                          <a:ea typeface="標楷體" panose="03000509000000000000" pitchFamily="65" charset="-120"/>
                          <a:sym typeface="Dosis ExtraLight"/>
                        </a:rPr>
                        <a:t>Flavanoids</a:t>
                      </a:r>
                      <a:endParaRPr lang="zh-TW" altLang="en-US" sz="1400" b="0" i="0" u="none" strike="noStrike" cap="none" baseline="0" dirty="0">
                        <a:solidFill>
                          <a:schemeClr val="tx1"/>
                        </a:solidFill>
                        <a:latin typeface="Dosis ExtraLight"/>
                        <a:ea typeface="標楷體" panose="03000509000000000000" pitchFamily="65" charset="-120"/>
                        <a:sym typeface="Dosis ExtraLigh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Dosis ExtraLight"/>
                          <a:ea typeface="標楷體" panose="03000509000000000000" pitchFamily="65" charset="-120"/>
                          <a:sym typeface="Dosis ExtraLight"/>
                        </a:rPr>
                        <a:t>黃酮類化合物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0.34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5.08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Dosis ExtraLight"/>
                        </a:rPr>
                        <a:t>輕、中等、重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79988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19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3229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>
                <a:ea typeface="微軟正黑體" panose="020B0604030504040204" pitchFamily="34" charset="-120"/>
              </a:rPr>
              <a:t>資料欄位</a:t>
            </a:r>
            <a:r>
              <a:rPr lang="en-US" altLang="zh-TW" sz="3200" dirty="0"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ea typeface="微軟正黑體" panose="020B0604030504040204" pitchFamily="34" charset="-120"/>
              </a:rPr>
              <a:t>續</a:t>
            </a:r>
            <a:r>
              <a:rPr lang="en-US" altLang="zh-TW" sz="3200" dirty="0">
                <a:ea typeface="微軟正黑體" panose="020B0604030504040204" pitchFamily="34" charset="-120"/>
              </a:rPr>
              <a:t>)</a:t>
            </a:r>
            <a:endParaRPr sz="3200" dirty="0">
              <a:ea typeface="微軟正黑體" panose="020B0604030504040204" pitchFamily="34" charset="-120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415A575-D176-41CB-A11D-E9CFF2C8F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054927"/>
              </p:ext>
            </p:extLst>
          </p:nvPr>
        </p:nvGraphicFramePr>
        <p:xfrm>
          <a:off x="1144010" y="1180350"/>
          <a:ext cx="5909680" cy="28905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538605">
                  <a:extLst>
                    <a:ext uri="{9D8B030D-6E8A-4147-A177-3AD203B41FA5}">
                      <a16:colId xmlns:a16="http://schemas.microsoft.com/office/drawing/2014/main" val="1729243254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val="222419333"/>
                    </a:ext>
                  </a:extLst>
                </a:gridCol>
                <a:gridCol w="659465">
                  <a:extLst>
                    <a:ext uri="{9D8B030D-6E8A-4147-A177-3AD203B41FA5}">
                      <a16:colId xmlns:a16="http://schemas.microsoft.com/office/drawing/2014/main" val="3230699243"/>
                    </a:ext>
                  </a:extLst>
                </a:gridCol>
                <a:gridCol w="659465">
                  <a:extLst>
                    <a:ext uri="{9D8B030D-6E8A-4147-A177-3AD203B41FA5}">
                      <a16:colId xmlns:a16="http://schemas.microsoft.com/office/drawing/2014/main" val="1908968772"/>
                    </a:ext>
                  </a:extLst>
                </a:gridCol>
                <a:gridCol w="1548465">
                  <a:extLst>
                    <a:ext uri="{9D8B030D-6E8A-4147-A177-3AD203B41FA5}">
                      <a16:colId xmlns:a16="http://schemas.microsoft.com/office/drawing/2014/main" val="1131810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0" u="none" strike="noStrike" cap="none" baseline="0" dirty="0">
                          <a:solidFill>
                            <a:schemeClr val="bg1"/>
                          </a:solidFill>
                          <a:ea typeface="標楷體" panose="03000509000000000000" pitchFamily="65" charset="-120"/>
                          <a:sym typeface="Dosis ExtraLight"/>
                        </a:rPr>
                        <a:t>英文名稱</a:t>
                      </a:r>
                      <a:endParaRPr lang="zh-TW" altLang="en-US" sz="1400" b="0" i="0" u="none" strike="noStrike" cap="none" baseline="0" dirty="0">
                        <a:solidFill>
                          <a:schemeClr val="bg1"/>
                        </a:solidFill>
                        <a:latin typeface="Dosis ExtraLight"/>
                        <a:ea typeface="標楷體" panose="03000509000000000000" pitchFamily="65" charset="-120"/>
                        <a:cs typeface="Times New Roman" panose="02020603050405020304" pitchFamily="18" charset="0"/>
                        <a:sym typeface="Dosis ExtraLight"/>
                      </a:endParaRPr>
                    </a:p>
                  </a:txBody>
                  <a:tcPr marL="45570" marR="4557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0" u="none" strike="noStrike" cap="none" baseline="0" dirty="0">
                          <a:solidFill>
                            <a:schemeClr val="bg1"/>
                          </a:solidFill>
                          <a:ea typeface="標楷體" panose="03000509000000000000" pitchFamily="65" charset="-120"/>
                          <a:sym typeface="Dosis ExtraLight"/>
                        </a:rPr>
                        <a:t>中文名稱</a:t>
                      </a:r>
                      <a:endParaRPr lang="zh-TW" altLang="en-US" sz="1400" b="0" i="0" u="none" strike="noStrike" cap="none" baseline="0" dirty="0">
                        <a:solidFill>
                          <a:schemeClr val="bg1"/>
                        </a:solidFill>
                        <a:latin typeface="Dosis ExtraLight"/>
                        <a:ea typeface="標楷體" panose="03000509000000000000" pitchFamily="65" charset="-120"/>
                        <a:cs typeface="Times New Roman" panose="02020603050405020304" pitchFamily="18" charset="0"/>
                        <a:sym typeface="Dosis ExtraLight"/>
                      </a:endParaRPr>
                    </a:p>
                  </a:txBody>
                  <a:tcPr marL="45570" marR="4557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0" u="none" strike="noStrike" cap="none" baseline="0" dirty="0">
                          <a:solidFill>
                            <a:schemeClr val="bg1"/>
                          </a:solidFill>
                          <a:ea typeface="標楷體" panose="03000509000000000000" pitchFamily="65" charset="-120"/>
                          <a:sym typeface="Dosis ExtraLight"/>
                        </a:rPr>
                        <a:t>最小值</a:t>
                      </a:r>
                      <a:endParaRPr lang="zh-TW" altLang="en-US" sz="1400" b="0" i="0" u="none" strike="noStrike" cap="none" baseline="0" dirty="0">
                        <a:solidFill>
                          <a:schemeClr val="bg1"/>
                        </a:solidFill>
                        <a:latin typeface="Dosis ExtraLight"/>
                        <a:ea typeface="標楷體" panose="03000509000000000000" pitchFamily="65" charset="-120"/>
                        <a:cs typeface="Times New Roman" panose="02020603050405020304" pitchFamily="18" charset="0"/>
                        <a:sym typeface="Dosis ExtraLight"/>
                      </a:endParaRPr>
                    </a:p>
                  </a:txBody>
                  <a:tcPr marL="45570" marR="4557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0" u="none" strike="noStrike" cap="none" baseline="0" dirty="0">
                          <a:solidFill>
                            <a:schemeClr val="bg1"/>
                          </a:solidFill>
                          <a:ea typeface="標楷體" panose="03000509000000000000" pitchFamily="65" charset="-120"/>
                          <a:sym typeface="Dosis ExtraLight"/>
                        </a:rPr>
                        <a:t>最大值</a:t>
                      </a:r>
                      <a:endParaRPr lang="zh-TW" altLang="en-US" sz="1400" b="0" i="0" u="none" strike="noStrike" cap="none" baseline="0" dirty="0">
                        <a:solidFill>
                          <a:schemeClr val="bg1"/>
                        </a:solidFill>
                        <a:latin typeface="Dosis ExtraLight"/>
                        <a:ea typeface="標楷體" panose="03000509000000000000" pitchFamily="65" charset="-120"/>
                        <a:cs typeface="Times New Roman" panose="02020603050405020304" pitchFamily="18" charset="0"/>
                        <a:sym typeface="Dosis ExtraLight"/>
                      </a:endParaRPr>
                    </a:p>
                  </a:txBody>
                  <a:tcPr marL="45570" marR="4557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0" u="none" strike="noStrike" cap="none" baseline="0" dirty="0">
                          <a:solidFill>
                            <a:schemeClr val="bg1"/>
                          </a:solidFill>
                          <a:ea typeface="標楷體" panose="03000509000000000000" pitchFamily="65" charset="-120"/>
                          <a:sym typeface="Dosis ExtraLight"/>
                        </a:rPr>
                        <a:t>資料處理後的屬性</a:t>
                      </a:r>
                      <a:endParaRPr lang="zh-TW" altLang="en-US" sz="1400" b="0" i="0" u="none" strike="noStrike" cap="none" baseline="0" dirty="0">
                        <a:solidFill>
                          <a:schemeClr val="bg1"/>
                        </a:solidFill>
                        <a:latin typeface="Dosis ExtraLight"/>
                        <a:ea typeface="標楷體" panose="03000509000000000000" pitchFamily="65" charset="-120"/>
                        <a:cs typeface="Times New Roman" panose="02020603050405020304" pitchFamily="18" charset="0"/>
                        <a:sym typeface="Dosis ExtraLight"/>
                      </a:endParaRPr>
                    </a:p>
                  </a:txBody>
                  <a:tcPr marL="45570" marR="4557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21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baseline="0" dirty="0" err="1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Dosis ExtraLight"/>
                        </a:rPr>
                        <a:t>Nonflavanoid</a:t>
                      </a: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Dosis ExtraLight"/>
                          <a:ea typeface="標楷體" panose="03000509000000000000" pitchFamily="65" charset="-120"/>
                          <a:sym typeface="Dosis ExtraLight"/>
                        </a:rPr>
                        <a:t> </a:t>
                      </a:r>
                      <a:b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Dosis ExtraLight"/>
                          <a:ea typeface="標楷體" panose="03000509000000000000" pitchFamily="65" charset="-120"/>
                          <a:sym typeface="Dosis ExtraLight"/>
                        </a:rPr>
                      </a:b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Dosis ExtraLight"/>
                        </a:rPr>
                        <a:t>phenols</a:t>
                      </a:r>
                      <a:endParaRPr lang="zh-TW" altLang="en-US" sz="140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Dosis ExtraLigh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Dosis ExtraLight"/>
                          <a:ea typeface="標楷體" panose="03000509000000000000" pitchFamily="65" charset="-120"/>
                          <a:sym typeface="Dosis ExtraLight"/>
                        </a:rPr>
                        <a:t>非黃烷類酚類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0.13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0.66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Dosis ExtraLight"/>
                          <a:ea typeface="標楷體" panose="03000509000000000000" pitchFamily="65" charset="-120"/>
                          <a:sym typeface="Dosis ExtraLight"/>
                        </a:rPr>
                        <a:t>輕、中等、重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939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u="none" strike="noStrike" cap="none" baseline="0" dirty="0">
                          <a:solidFill>
                            <a:schemeClr val="tx1"/>
                          </a:solidFill>
                          <a:ea typeface="標楷體" panose="03000509000000000000" pitchFamily="65" charset="-120"/>
                          <a:sym typeface="Dosis ExtraLight"/>
                        </a:rPr>
                        <a:t>Proanthocyanins</a:t>
                      </a:r>
                      <a:endParaRPr lang="zh-TW" altLang="en-US" sz="1400" b="0" i="0" u="none" strike="noStrike" cap="none" baseline="0" dirty="0">
                        <a:solidFill>
                          <a:schemeClr val="tx1"/>
                        </a:solidFill>
                        <a:latin typeface="Dosis ExtraLight"/>
                        <a:ea typeface="標楷體" panose="03000509000000000000" pitchFamily="65" charset="-120"/>
                        <a:sym typeface="Dosis ExtraLigh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Dosis ExtraLight"/>
                          <a:ea typeface="標楷體" panose="03000509000000000000" pitchFamily="65" charset="-120"/>
                          <a:sym typeface="Dosis ExtraLight"/>
                        </a:rPr>
                        <a:t>原花青素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0.41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3.58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Dosis ExtraLight"/>
                          <a:ea typeface="標楷體" panose="03000509000000000000" pitchFamily="65" charset="-120"/>
                          <a:sym typeface="Dosis ExtraLight"/>
                        </a:rPr>
                        <a:t>輕、中等、重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234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u="none" strike="noStrike" cap="none" baseline="0" dirty="0">
                          <a:solidFill>
                            <a:schemeClr val="tx1"/>
                          </a:solidFill>
                          <a:ea typeface="標楷體" panose="03000509000000000000" pitchFamily="65" charset="-120"/>
                          <a:sym typeface="Dosis ExtraLight"/>
                        </a:rPr>
                        <a:t>Color intensity</a:t>
                      </a:r>
                      <a:endParaRPr lang="zh-TW" altLang="en-US" sz="1400" b="0" i="0" u="none" strike="noStrike" cap="none" baseline="0" dirty="0">
                        <a:solidFill>
                          <a:schemeClr val="tx1"/>
                        </a:solidFill>
                        <a:latin typeface="Dosis ExtraLight"/>
                        <a:ea typeface="標楷體" panose="03000509000000000000" pitchFamily="65" charset="-120"/>
                        <a:sym typeface="Dosis ExtraLigh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Dosis ExtraLight"/>
                          <a:ea typeface="標楷體" panose="03000509000000000000" pitchFamily="65" charset="-120"/>
                          <a:sym typeface="Dosis ExtraLight"/>
                        </a:rPr>
                        <a:t>色澤度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1.28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Dosis ExtraLight"/>
                          <a:ea typeface="標楷體" panose="03000509000000000000" pitchFamily="65" charset="-120"/>
                          <a:sym typeface="Dosis ExtraLight"/>
                        </a:rPr>
                        <a:t>低、中等、高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30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u="none" strike="noStrike" cap="none" baseline="0" dirty="0">
                          <a:solidFill>
                            <a:schemeClr val="tx1"/>
                          </a:solidFill>
                          <a:ea typeface="標楷體" panose="03000509000000000000" pitchFamily="65" charset="-120"/>
                          <a:sym typeface="Dosis ExtraLight"/>
                        </a:rPr>
                        <a:t>Hue</a:t>
                      </a:r>
                      <a:endParaRPr lang="zh-TW" altLang="en-US" sz="1400" b="0" i="0" u="none" strike="noStrike" cap="none" baseline="0" dirty="0">
                        <a:solidFill>
                          <a:schemeClr val="tx1"/>
                        </a:solidFill>
                        <a:latin typeface="Dosis ExtraLight"/>
                        <a:ea typeface="標楷體" panose="03000509000000000000" pitchFamily="65" charset="-120"/>
                        <a:sym typeface="Dosis ExtraLigh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Dosis ExtraLight"/>
                          <a:ea typeface="標楷體" panose="03000509000000000000" pitchFamily="65" charset="-120"/>
                          <a:sym typeface="Dosis ExtraLight"/>
                        </a:rPr>
                        <a:t>色調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0.48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1.71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Dosis ExtraLight"/>
                          <a:ea typeface="標楷體" panose="03000509000000000000" pitchFamily="65" charset="-120"/>
                          <a:sym typeface="Dosis ExtraLight"/>
                        </a:rPr>
                        <a:t>弱、中等、強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9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u="none" strike="noStrike" cap="none" baseline="0" dirty="0">
                          <a:solidFill>
                            <a:schemeClr val="tx1"/>
                          </a:solidFill>
                          <a:ea typeface="標楷體" panose="03000509000000000000" pitchFamily="65" charset="-120"/>
                          <a:sym typeface="Dosis ExtraLight"/>
                        </a:rPr>
                        <a:t>OD280 / OD315</a:t>
                      </a:r>
                      <a:br>
                        <a:rPr lang="en-US" altLang="zh-TW" sz="1400" b="0" u="none" strike="noStrike" cap="none" baseline="0" dirty="0">
                          <a:solidFill>
                            <a:schemeClr val="tx1"/>
                          </a:solidFill>
                          <a:ea typeface="標楷體" panose="03000509000000000000" pitchFamily="65" charset="-120"/>
                          <a:sym typeface="Dosis ExtraLight"/>
                        </a:rPr>
                      </a:br>
                      <a:r>
                        <a:rPr lang="en-US" altLang="zh-TW" sz="1400" b="0" u="none" strike="noStrike" cap="none" baseline="0" dirty="0">
                          <a:solidFill>
                            <a:schemeClr val="tx1"/>
                          </a:solidFill>
                          <a:ea typeface="標楷體" panose="03000509000000000000" pitchFamily="65" charset="-120"/>
                          <a:sym typeface="Dosis ExtraLight"/>
                        </a:rPr>
                        <a:t>of diluted wines</a:t>
                      </a:r>
                      <a:endParaRPr lang="zh-TW" altLang="en-US" sz="1400" b="0" i="0" u="none" strike="noStrike" cap="none" baseline="0" dirty="0">
                        <a:solidFill>
                          <a:schemeClr val="tx1"/>
                        </a:solidFill>
                        <a:latin typeface="Dosis ExtraLight"/>
                        <a:ea typeface="標楷體" panose="03000509000000000000" pitchFamily="65" charset="-120"/>
                        <a:sym typeface="Dosis ExtraLigh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Dosis ExtraLight"/>
                          <a:ea typeface="標楷體" panose="03000509000000000000" pitchFamily="65" charset="-120"/>
                          <a:sym typeface="Dosis ExtraLight"/>
                        </a:rPr>
                        <a:t>稀釋葡萄酒的</a:t>
                      </a:r>
                      <a:b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Dosis ExtraLight"/>
                          <a:ea typeface="標楷體" panose="03000509000000000000" pitchFamily="65" charset="-120"/>
                          <a:sym typeface="Dosis ExtraLight"/>
                        </a:rPr>
                      </a:br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Dosis ExtraLight"/>
                        </a:rPr>
                        <a:t>OD280 / OD315</a:t>
                      </a:r>
                      <a:endParaRPr lang="zh-TW" altLang="en-US" sz="140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+mn-cs"/>
                        <a:sym typeface="Dosis Extra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1.27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Dosis ExtraLight"/>
                          <a:ea typeface="標楷體" panose="03000509000000000000" pitchFamily="65" charset="-120"/>
                          <a:sym typeface="Dosis ExtraLight"/>
                        </a:rPr>
                        <a:t>低、中等、高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24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u="none" strike="noStrike" cap="none" baseline="0" dirty="0">
                          <a:solidFill>
                            <a:schemeClr val="tx1"/>
                          </a:solidFill>
                          <a:ea typeface="標楷體" panose="03000509000000000000" pitchFamily="65" charset="-120"/>
                          <a:sym typeface="Dosis ExtraLight"/>
                        </a:rPr>
                        <a:t>Proline</a:t>
                      </a:r>
                      <a:endParaRPr lang="zh-TW" altLang="en-US" sz="1400" b="0" i="0" u="none" strike="noStrike" cap="none" baseline="0" dirty="0">
                        <a:solidFill>
                          <a:schemeClr val="tx1"/>
                        </a:solidFill>
                        <a:latin typeface="Dosis ExtraLight"/>
                        <a:ea typeface="標楷體" panose="03000509000000000000" pitchFamily="65" charset="-120"/>
                        <a:sym typeface="Dosis ExtraLigh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Dosis ExtraLight"/>
                          <a:ea typeface="標楷體" panose="03000509000000000000" pitchFamily="65" charset="-120"/>
                          <a:sym typeface="Dosis ExtraLight"/>
                        </a:rPr>
                        <a:t>脯胺酸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278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1680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Dosis ExtraLight"/>
                          <a:ea typeface="標楷體" panose="03000509000000000000" pitchFamily="65" charset="-120"/>
                          <a:sym typeface="Dosis ExtraLight"/>
                        </a:rPr>
                        <a:t>低、中等、高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127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298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3229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>
                <a:ea typeface="微軟正黑體" panose="020B0604030504040204" pitchFamily="34" charset="-120"/>
              </a:rPr>
              <a:t>資料預處理</a:t>
            </a:r>
            <a:endParaRPr sz="3200" dirty="0">
              <a:ea typeface="微軟正黑體" panose="020B0604030504040204" pitchFamily="34" charset="-120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2A84BA-6534-4F32-8FAA-ECD6156A81D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83" y="1180350"/>
            <a:ext cx="6703180" cy="33278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07730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3229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>
                <a:ea typeface="微軟正黑體" panose="020B0604030504040204" pitchFamily="34" charset="-120"/>
              </a:rPr>
              <a:t>資料預處理</a:t>
            </a:r>
            <a:r>
              <a:rPr lang="en-US" altLang="zh-TW" sz="3200" dirty="0"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ea typeface="微軟正黑體" panose="020B0604030504040204" pitchFamily="34" charset="-120"/>
              </a:rPr>
              <a:t>續</a:t>
            </a:r>
            <a:r>
              <a:rPr lang="en-US" altLang="zh-TW" sz="3200" dirty="0">
                <a:ea typeface="微軟正黑體" panose="020B0604030504040204" pitchFamily="34" charset="-120"/>
              </a:rPr>
              <a:t>)</a:t>
            </a:r>
            <a:endParaRPr sz="3200" dirty="0">
              <a:ea typeface="微軟正黑體" panose="020B0604030504040204" pitchFamily="34" charset="-120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415A575-D176-41CB-A11D-E9CFF2C8F2A4}"/>
              </a:ext>
            </a:extLst>
          </p:cNvPr>
          <p:cNvGraphicFramePr>
            <a:graphicFrameLocks noGrp="1"/>
          </p:cNvGraphicFramePr>
          <p:nvPr/>
        </p:nvGraphicFramePr>
        <p:xfrm>
          <a:off x="977823" y="1176942"/>
          <a:ext cx="6302378" cy="33375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50913">
                  <a:extLst>
                    <a:ext uri="{9D8B030D-6E8A-4147-A177-3AD203B41FA5}">
                      <a16:colId xmlns:a16="http://schemas.microsoft.com/office/drawing/2014/main" val="1729243254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1484221537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763960752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2838869370"/>
                    </a:ext>
                  </a:extLst>
                </a:gridCol>
                <a:gridCol w="950913">
                  <a:extLst>
                    <a:ext uri="{9D8B030D-6E8A-4147-A177-3AD203B41FA5}">
                      <a16:colId xmlns:a16="http://schemas.microsoft.com/office/drawing/2014/main" val="610663870"/>
                    </a:ext>
                  </a:extLst>
                </a:gridCol>
                <a:gridCol w="712787">
                  <a:extLst>
                    <a:ext uri="{9D8B030D-6E8A-4147-A177-3AD203B41FA5}">
                      <a16:colId xmlns:a16="http://schemas.microsoft.com/office/drawing/2014/main" val="1978051754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22419333"/>
                    </a:ext>
                  </a:extLst>
                </a:gridCol>
                <a:gridCol w="1128713">
                  <a:extLst>
                    <a:ext uri="{9D8B030D-6E8A-4147-A177-3AD203B41FA5}">
                      <a16:colId xmlns:a16="http://schemas.microsoft.com/office/drawing/2014/main" val="3230699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baseline="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葡萄酒種類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baseline="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酒精濃度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baseline="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蘋果酸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baseline="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baseline="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灰分的鹼度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baseline="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鎂</a:t>
                      </a:r>
                      <a:r>
                        <a:rPr lang="en-US" altLang="zh-TW" sz="1400" b="0" i="0" u="none" strike="noStrike" cap="none" baseline="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(</a:t>
                      </a:r>
                      <a:r>
                        <a:rPr lang="zh-TW" altLang="en-US" sz="1400" b="0" i="0" u="none" strike="noStrike" cap="none" baseline="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元素</a:t>
                      </a:r>
                      <a:r>
                        <a:rPr lang="en-US" altLang="zh-TW" sz="1400" b="0" i="0" u="none" strike="noStrike" cap="none" baseline="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baseline="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總酚含量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baseline="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黃酮類化合物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21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A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高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中等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中等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輕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重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重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重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939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A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正常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中等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輕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輕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中等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中等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中等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234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A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正常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中等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重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中等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中等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重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重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30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A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高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中等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中等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輕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重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重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重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9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A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正常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中等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重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中等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重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重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中等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24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A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高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中等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中等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輕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重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重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重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12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A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高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中等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中等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輕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中等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中等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中等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827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A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高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中等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重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中等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重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中等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  <a:sym typeface="Arial"/>
                        </a:rPr>
                        <a:t>中等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310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321257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2851</Words>
  <Application>Microsoft Office PowerPoint</Application>
  <PresentationFormat>如螢幕大小 (16:9)</PresentationFormat>
  <Paragraphs>583</Paragraphs>
  <Slides>43</Slides>
  <Notes>43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3" baseType="lpstr">
      <vt:lpstr>Titillium Web Light</vt:lpstr>
      <vt:lpstr>Titillium Web</vt:lpstr>
      <vt:lpstr>Times New Roman</vt:lpstr>
      <vt:lpstr>Dosis ExtraLight</vt:lpstr>
      <vt:lpstr>Wingdings</vt:lpstr>
      <vt:lpstr>標楷體</vt:lpstr>
      <vt:lpstr>Wingdings 2</vt:lpstr>
      <vt:lpstr>微軟正黑體</vt:lpstr>
      <vt:lpstr>Arial</vt:lpstr>
      <vt:lpstr>Mowbray template</vt:lpstr>
      <vt:lpstr>Weka Data Mining   Wine Data Analysis </vt:lpstr>
      <vt:lpstr>研究動機</vt:lpstr>
      <vt:lpstr>原始資料</vt:lpstr>
      <vt:lpstr>原始資料(續)</vt:lpstr>
      <vt:lpstr>原始資料(續)</vt:lpstr>
      <vt:lpstr>資料欄位</vt:lpstr>
      <vt:lpstr>資料欄位(續)</vt:lpstr>
      <vt:lpstr>資料預處理</vt:lpstr>
      <vt:lpstr>資料預處理(續)</vt:lpstr>
      <vt:lpstr>資料預處理(續)</vt:lpstr>
      <vt:lpstr>CSV資料匯入Weka Explorer</vt:lpstr>
      <vt:lpstr>1. 分類分析</vt:lpstr>
      <vt:lpstr>Classify Steps</vt:lpstr>
      <vt:lpstr>Classify Run Information</vt:lpstr>
      <vt:lpstr>Classify model (full training set)</vt:lpstr>
      <vt:lpstr>Classify Summary</vt:lpstr>
      <vt:lpstr>Classify Detailed Accuracy By Class</vt:lpstr>
      <vt:lpstr>Classify Detailed Accuracy By Class (續)</vt:lpstr>
      <vt:lpstr>Classify Confusion Matrix</vt:lpstr>
      <vt:lpstr>Classify Decision Tree</vt:lpstr>
      <vt:lpstr>Classify 決策結論 </vt:lpstr>
      <vt:lpstr>Classify 決策結論(續)</vt:lpstr>
      <vt:lpstr>2. 分群分析</vt:lpstr>
      <vt:lpstr>Cluster Steps</vt:lpstr>
      <vt:lpstr>Cluster Steps</vt:lpstr>
      <vt:lpstr>Cluster 結果</vt:lpstr>
      <vt:lpstr>Cluster 結果描述</vt:lpstr>
      <vt:lpstr>Cluster 結果描述(續)</vt:lpstr>
      <vt:lpstr>Cluster 分群圖</vt:lpstr>
      <vt:lpstr>Cluster 分群圖(續)</vt:lpstr>
      <vt:lpstr>Cluster 分群圖(續)</vt:lpstr>
      <vt:lpstr>Cluster 分群圖(續)</vt:lpstr>
      <vt:lpstr>Cluster 分群圖(續)</vt:lpstr>
      <vt:lpstr>3. 關聯分析</vt:lpstr>
      <vt:lpstr>Associate Steps</vt:lpstr>
      <vt:lpstr>Associate Steps</vt:lpstr>
      <vt:lpstr>Associate 結果</vt:lpstr>
      <vt:lpstr>Associate Rules 結論</vt:lpstr>
      <vt:lpstr>Associate Rules 結論(續)</vt:lpstr>
      <vt:lpstr>Associate Rules 結論(續)</vt:lpstr>
      <vt:lpstr>結論</vt:lpstr>
      <vt:lpstr>分工表</vt:lpstr>
      <vt:lpstr>THANKS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Weka Data Mining</dc:title>
  <dc:creator>施宗佑</dc:creator>
  <cp:lastModifiedBy>admin</cp:lastModifiedBy>
  <cp:revision>19</cp:revision>
  <dcterms:modified xsi:type="dcterms:W3CDTF">2022-05-27T03:47:41Z</dcterms:modified>
</cp:coreProperties>
</file>