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handoutMasterIdLst>
    <p:handoutMasterId r:id="rId14"/>
  </p:handoutMasterIdLst>
  <p:sldIdLst>
    <p:sldId id="331" r:id="rId2"/>
    <p:sldId id="340" r:id="rId3"/>
    <p:sldId id="337" r:id="rId4"/>
    <p:sldId id="338" r:id="rId5"/>
    <p:sldId id="332" r:id="rId6"/>
    <p:sldId id="333" r:id="rId7"/>
    <p:sldId id="341" r:id="rId8"/>
    <p:sldId id="334" r:id="rId9"/>
    <p:sldId id="335" r:id="rId10"/>
    <p:sldId id="342" r:id="rId11"/>
    <p:sldId id="343" r:id="rId12"/>
    <p:sldId id="34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132" autoAdjust="0"/>
    <p:restoredTop sz="99637" autoAdjust="0"/>
  </p:normalViewPr>
  <p:slideViewPr>
    <p:cSldViewPr>
      <p:cViewPr>
        <p:scale>
          <a:sx n="70" d="100"/>
          <a:sy n="70" d="100"/>
        </p:scale>
        <p:origin x="-2814" y="-1068"/>
      </p:cViewPr>
      <p:guideLst>
        <p:guide orient="horz" pos="2160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90"/>
      </p:cViewPr>
      <p:guideLst>
        <p:guide orient="horz" pos="2880"/>
        <p:guide pos="216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1B43E-8896-4A20-9A36-7413E7D80B01}" type="datetimeFigureOut">
              <a:rPr lang="zh-TW" altLang="en-US" smtClean="0"/>
              <a:pPr/>
              <a:t>2017/2/28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8F8-F93E-4D1B-8015-65551A28E3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75347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09320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2/28/2017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2/28/2017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09320"/>
            <a:ext cx="981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400" kern="1200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第一章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企業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環境與</a:t>
            </a:r>
            <a:r>
              <a:rPr lang="zh-TW" altLang="zh-TW" b="1" dirty="0" smtClean="0">
                <a:latin typeface="微軟正黑體" pitchFamily="34" charset="-120"/>
                <a:ea typeface="微軟正黑體" pitchFamily="34" charset="-120"/>
              </a:rPr>
              <a:t>發展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資訊硬體類型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zh-TW" dirty="0"/>
              <a:t>桌上型電腦或</a:t>
            </a:r>
            <a:r>
              <a:rPr lang="zh-TW" altLang="zh-TW" dirty="0" smtClean="0"/>
              <a:t>筆記型電腦</a:t>
            </a:r>
            <a:r>
              <a:rPr lang="zh-TW" altLang="en-US" dirty="0" smtClean="0"/>
              <a:t>：使用者前端操作介面與運算設備。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 smtClean="0"/>
              <a:t>伺服器</a:t>
            </a:r>
            <a:r>
              <a:rPr lang="zh-TW" altLang="en-US" dirty="0" smtClean="0"/>
              <a:t>：運行各種軟體，以滿足企業活動需求。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儲存</a:t>
            </a:r>
            <a:r>
              <a:rPr lang="zh-TW" altLang="zh-TW" dirty="0" smtClean="0"/>
              <a:t>設備</a:t>
            </a:r>
            <a:r>
              <a:rPr lang="zh-TW" altLang="en-US" dirty="0" smtClean="0"/>
              <a:t>：儲存各種資料。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網路</a:t>
            </a:r>
            <a:r>
              <a:rPr lang="zh-TW" altLang="zh-TW" dirty="0" smtClean="0"/>
              <a:t>設備</a:t>
            </a:r>
            <a:r>
              <a:rPr lang="zh-TW" altLang="en-US" dirty="0" smtClean="0"/>
              <a:t>：提供各種網路設備、線材以連結各種資訊設備、傳遞資訊。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資訊服務類型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專案式</a:t>
            </a:r>
            <a:r>
              <a:rPr lang="zh-TW" altLang="en-US" dirty="0"/>
              <a:t>：提供特定</a:t>
            </a:r>
            <a:r>
              <a:rPr lang="zh-TW" altLang="en-US" dirty="0" smtClean="0"/>
              <a:t>時程、特定資訊系統為目標的資訊服務。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委外</a:t>
            </a:r>
            <a:r>
              <a:rPr lang="zh-TW" altLang="zh-TW" dirty="0" smtClean="0"/>
              <a:t>服務</a:t>
            </a:r>
            <a:r>
              <a:rPr lang="zh-TW" altLang="en-US" dirty="0" smtClean="0"/>
              <a:t>：</a:t>
            </a:r>
            <a:r>
              <a:rPr lang="zh-TW" altLang="en-US" dirty="0"/>
              <a:t>提供</a:t>
            </a:r>
            <a:r>
              <a:rPr lang="zh-TW" altLang="en-US" dirty="0" smtClean="0"/>
              <a:t>長期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通常一年以上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的服務。包含人力委外與資訊軟硬體委外、代管等。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zh-TW" dirty="0"/>
              <a:t>支援與訓練</a:t>
            </a:r>
            <a:r>
              <a:rPr lang="zh-TW" altLang="zh-TW" dirty="0" smtClean="0"/>
              <a:t>服務</a:t>
            </a:r>
            <a:r>
              <a:rPr lang="zh-TW" altLang="en-US" dirty="0" smtClean="0"/>
              <a:t>：協助系統安裝、維護、教育訓練等。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1-3</a:t>
            </a:r>
            <a:r>
              <a:rPr lang="en-US" altLang="zh-TW" dirty="0" smtClean="0">
                <a:latin typeface="+mj-ea"/>
              </a:rPr>
              <a:t> </a:t>
            </a:r>
            <a:r>
              <a:rPr lang="zh-TW" altLang="zh-TW" dirty="0" smtClean="0"/>
              <a:t>企業</a:t>
            </a:r>
            <a:r>
              <a:rPr lang="en-US" altLang="zh-TW" dirty="0"/>
              <a:t>IT</a:t>
            </a:r>
            <a:r>
              <a:rPr lang="zh-TW" altLang="zh-TW" dirty="0"/>
              <a:t>軟硬體銷售模式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028384" cy="50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本章目標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本章摘要企業資訊科技環境，包括：企業</a:t>
            </a:r>
            <a:r>
              <a:rPr lang="en-US" altLang="zh-TW" dirty="0"/>
              <a:t>IT</a:t>
            </a:r>
            <a:r>
              <a:rPr lang="zh-TW" altLang="zh-TW" dirty="0"/>
              <a:t>發展沿革、</a:t>
            </a:r>
            <a:r>
              <a:rPr lang="en-US" altLang="zh-TW" dirty="0"/>
              <a:t>IT</a:t>
            </a:r>
            <a:r>
              <a:rPr lang="zh-TW" altLang="zh-TW" dirty="0"/>
              <a:t>軟硬體與</a:t>
            </a:r>
            <a:r>
              <a:rPr lang="en-US" altLang="zh-TW" dirty="0"/>
              <a:t>IT</a:t>
            </a:r>
            <a:r>
              <a:rPr lang="zh-TW" altLang="zh-TW" dirty="0"/>
              <a:t>服務的類型與銷售模式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透過</a:t>
            </a:r>
            <a:r>
              <a:rPr lang="zh-TW" altLang="zh-TW" dirty="0"/>
              <a:t>本章，讀者可以了解目前企業資訊科技實施的狀況與問題，做為理解本書雲端運算的背景。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大綱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1-1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企業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發展沿革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1-2 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企業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軟硬體環境</a:t>
            </a:r>
            <a:endParaRPr lang="en-US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1-3 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企業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軟硬體銷售模式</a:t>
            </a:r>
          </a:p>
          <a:p>
            <a:pPr>
              <a:buFont typeface="Wingdings" pitchFamily="2" charset="2"/>
              <a:buChar char="n"/>
            </a:pP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1-4 </a:t>
            </a:r>
            <a:r>
              <a:rPr lang="zh-TW" altLang="zh-TW" b="1" dirty="0">
                <a:latin typeface="微軟正黑體" pitchFamily="34" charset="-120"/>
                <a:ea typeface="微軟正黑體" pitchFamily="34" charset="-120"/>
              </a:rPr>
              <a:t>小結</a:t>
            </a:r>
          </a:p>
          <a:p>
            <a:pPr>
              <a:buFont typeface="Wingdings" pitchFamily="2" charset="2"/>
              <a:buChar char="n"/>
            </a:pPr>
            <a:endParaRPr lang="zh-TW" altLang="zh-TW" b="1" dirty="0">
              <a:latin typeface="微軟正黑體" pitchFamily="34" charset="-120"/>
              <a:ea typeface="微軟正黑體" pitchFamily="34" charset="-120"/>
            </a:endParaRPr>
          </a:p>
          <a:p>
            <a:pPr>
              <a:buFont typeface="Wingdings" pitchFamily="2" charset="2"/>
              <a:buChar char="n"/>
            </a:pP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發展沿革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</a:pPr>
            <a:r>
              <a:rPr lang="zh-TW" altLang="en-US" dirty="0" smtClean="0"/>
              <a:t>主機時代：集中運算、資料處理在大型主機中。</a:t>
            </a: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 lvl="0"/>
            <a:r>
              <a:rPr lang="zh-TW" altLang="zh-TW" dirty="0" smtClean="0"/>
              <a:t>主從</a:t>
            </a:r>
            <a:r>
              <a:rPr lang="zh-TW" altLang="zh-TW" dirty="0"/>
              <a:t>式架構</a:t>
            </a:r>
            <a:r>
              <a:rPr lang="zh-TW" altLang="zh-TW" dirty="0" smtClean="0"/>
              <a:t>時代</a:t>
            </a:r>
            <a:r>
              <a:rPr lang="zh-TW" altLang="en-US" dirty="0" smtClean="0"/>
              <a:t>：將運算、資料處理分散在企業內前端設備與各司其職的多樣伺服器。</a:t>
            </a:r>
            <a:endParaRPr lang="en-US" altLang="zh-TW" dirty="0" smtClean="0"/>
          </a:p>
          <a:p>
            <a:pPr lvl="0">
              <a:buFont typeface="Wingdings" pitchFamily="2" charset="2"/>
              <a:buChar char="n"/>
            </a:pPr>
            <a:endParaRPr lang="en-US" altLang="zh-TW" dirty="0" smtClean="0"/>
          </a:p>
          <a:p>
            <a:pPr lvl="0"/>
            <a:r>
              <a:rPr lang="zh-TW" altLang="en-US" dirty="0"/>
              <a:t>雲端運算時代</a:t>
            </a:r>
            <a:r>
              <a:rPr lang="zh-TW" altLang="en-US" dirty="0" smtClean="0"/>
              <a:t>：集中運算</a:t>
            </a:r>
            <a:r>
              <a:rPr lang="zh-TW" altLang="en-US" dirty="0"/>
              <a:t>、資料處理</a:t>
            </a:r>
            <a:r>
              <a:rPr lang="zh-TW" altLang="en-US" dirty="0" smtClean="0"/>
              <a:t>在企業外的多樣雲端</a:t>
            </a:r>
            <a:r>
              <a:rPr lang="zh-TW" altLang="en-US" dirty="0"/>
              <a:t>服務</a:t>
            </a:r>
            <a:r>
              <a:rPr lang="zh-TW" altLang="en-US" dirty="0" smtClean="0"/>
              <a:t>中</a:t>
            </a:r>
            <a:r>
              <a:rPr lang="zh-TW" altLang="en-US" dirty="0"/>
              <a:t>。</a:t>
            </a:r>
            <a:endParaRPr lang="zh-TW" altLang="zh-TW" dirty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/>
          </a:p>
          <a:p>
            <a:pPr>
              <a:buFont typeface="Wingdings" pitchFamily="2" charset="2"/>
              <a:buChar char="n"/>
            </a:pP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發展沿革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25" y="1196752"/>
            <a:ext cx="8281486" cy="442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主機與主從式架構比較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5" y="1427070"/>
            <a:ext cx="8208912" cy="41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57200" y="260648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1-2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軟硬體環境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Font typeface="Wingdings" pitchFamily="2" charset="2"/>
              <a:buChar char="n"/>
            </a:pPr>
            <a:r>
              <a:rPr lang="zh-TW" altLang="zh-TW" dirty="0" smtClean="0"/>
              <a:t>資訊系統：</a:t>
            </a:r>
            <a:r>
              <a:rPr lang="zh-TW" altLang="en-US" dirty="0" smtClean="0"/>
              <a:t>一系列軟體、硬體、人員、作業程序組合，滿足企業特定活動需求。</a:t>
            </a:r>
            <a:endParaRPr lang="en-US" altLang="zh-TW" dirty="0" smtClean="0"/>
          </a:p>
          <a:p>
            <a:r>
              <a:rPr lang="zh-TW" altLang="zh-TW" dirty="0" smtClean="0"/>
              <a:t>商業套裝軟體：</a:t>
            </a:r>
            <a:r>
              <a:rPr lang="zh-TW" altLang="en-US" dirty="0" smtClean="0"/>
              <a:t>軟體廠商開發預設功能、特定流程的套裝軟體，提供企業快速導入以協助企業活動。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資訊硬體</a:t>
            </a:r>
            <a:r>
              <a:rPr lang="zh-TW" altLang="zh-TW" dirty="0" smtClean="0"/>
              <a:t>：</a:t>
            </a:r>
            <a:r>
              <a:rPr lang="zh-TW" altLang="en-US" dirty="0" smtClean="0"/>
              <a:t>桌上型電腦、伺服器、儲存設備、網路設備等硬體。</a:t>
            </a:r>
            <a:endParaRPr lang="en-US" altLang="zh-TW" dirty="0" smtClean="0"/>
          </a:p>
          <a:p>
            <a:pPr lvl="0"/>
            <a:r>
              <a:rPr lang="zh-TW" altLang="en-US" dirty="0" smtClean="0"/>
              <a:t>資訊服務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廠商協助企業進行資訊系統開發、系統整合、維護、機房代管等服務提供。</a:t>
            </a:r>
            <a:endParaRPr lang="zh-TW" altLang="zh-TW" dirty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 smtClean="0"/>
          </a:p>
          <a:p>
            <a:pPr>
              <a:buFont typeface="Wingdings" pitchFamily="2" charset="2"/>
              <a:buChar char="n"/>
            </a:pPr>
            <a:endParaRPr lang="en-US" altLang="zh-TW" dirty="0"/>
          </a:p>
          <a:p>
            <a:pPr>
              <a:buFont typeface="Wingdings" pitchFamily="2" charset="2"/>
              <a:buChar char="n"/>
            </a:pP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資訊系統類型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842125" cy="486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商業套裝軟體類型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776"/>
            <a:ext cx="72009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升學-2017版</Template>
  <TotalTime>20</TotalTime>
  <Words>365</Words>
  <Application>Microsoft Office PowerPoint</Application>
  <PresentationFormat>如螢幕大小 (4:3)</PresentationFormat>
  <Paragraphs>47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相鄰</vt:lpstr>
      <vt:lpstr>第一章  企業IT環境與發展</vt:lpstr>
      <vt:lpstr>本章目標</vt:lpstr>
      <vt:lpstr>大綱</vt:lpstr>
      <vt:lpstr>1-1 企業IT發展沿革</vt:lpstr>
      <vt:lpstr>企業IT發展沿革</vt:lpstr>
      <vt:lpstr>主機與主從式架構比較</vt:lpstr>
      <vt:lpstr>1-2 企業IT軟硬體環境</vt:lpstr>
      <vt:lpstr>資訊系統類型</vt:lpstr>
      <vt:lpstr>商業套裝軟體類型</vt:lpstr>
      <vt:lpstr>資訊硬體類型</vt:lpstr>
      <vt:lpstr>資訊服務類型</vt:lpstr>
      <vt:lpstr>1-3 企業IT軟硬體銷售模式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Huang</dc:creator>
  <cp:lastModifiedBy>教務處綜合業務組蔡正發</cp:lastModifiedBy>
  <cp:revision>323</cp:revision>
  <dcterms:created xsi:type="dcterms:W3CDTF">2013-02-16T22:40:00Z</dcterms:created>
  <dcterms:modified xsi:type="dcterms:W3CDTF">2017-02-28T15:11:47Z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1028-10.8.0.5615</vt:lpwstr>
  </property>
</Properties>
</file>