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2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6" r:id="rId15"/>
    <p:sldId id="277" r:id="rId16"/>
    <p:sldId id="260" r:id="rId17"/>
    <p:sldId id="278" r:id="rId18"/>
    <p:sldId id="279" r:id="rId19"/>
    <p:sldId id="280" r:id="rId20"/>
    <p:sldId id="281" r:id="rId21"/>
    <p:sldId id="282" r:id="rId22"/>
    <p:sldId id="283" r:id="rId23"/>
    <p:sldId id="306" r:id="rId24"/>
    <p:sldId id="261" r:id="rId25"/>
    <p:sldId id="284" r:id="rId26"/>
    <p:sldId id="285" r:id="rId27"/>
    <p:sldId id="286" r:id="rId28"/>
    <p:sldId id="287" r:id="rId29"/>
    <p:sldId id="288" r:id="rId30"/>
    <p:sldId id="308" r:id="rId31"/>
    <p:sldId id="307" r:id="rId32"/>
    <p:sldId id="309" r:id="rId33"/>
    <p:sldId id="316" r:id="rId34"/>
    <p:sldId id="317" r:id="rId35"/>
    <p:sldId id="311" r:id="rId36"/>
    <p:sldId id="312" r:id="rId37"/>
    <p:sldId id="331" r:id="rId38"/>
    <p:sldId id="313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15" r:id="rId5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DE2"/>
    <a:srgbClr val="AAB032"/>
    <a:srgbClr val="DAE6E8"/>
    <a:srgbClr val="089FE2"/>
    <a:srgbClr val="96C2EE"/>
    <a:srgbClr val="589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67B4-0AD8-4D41-9F15-4286E2BDEF29}" type="datetime1">
              <a:rPr lang="en-US" altLang="zh-TW" smtClean="0">
                <a:solidFill>
                  <a:srgbClr val="E9E5DC"/>
                </a:solidFill>
              </a:rPr>
              <a:pPr/>
              <a:t>12/25/2020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>
              <a:solidFill>
                <a:srgbClr val="E9E5D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D34817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0" dirty="0">
                <a:solidFill>
                  <a:srgbClr val="D34817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4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3623-C83E-4FCA-8777-857B141E2B28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87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1945-D9F7-46DB-8AF0-93B53D0058F6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3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56F9-CDD2-4743-8654-1BD47F7E84DB}" type="datetime1">
              <a:rPr lang="en-US" altLang="zh-TW" smtClean="0">
                <a:solidFill>
                  <a:srgbClr val="696464"/>
                </a:solidFill>
              </a:rPr>
              <a:pPr>
                <a:defRPr/>
              </a:pPr>
              <a:t>12/25/2020</a:t>
            </a:fld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696464"/>
                </a:solidFill>
              </a:rPr>
              <a:t>1-</a:t>
            </a:r>
            <a:fld id="{8CF84994-8C4F-45AC-97CE-9D6C43BEFA6F}" type="slidenum">
              <a:rPr lang="en-US" altLang="zh-TW">
                <a:solidFill>
                  <a:srgbClr val="696464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675E-880B-430F-B24E-39123CD61B53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70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5C40-7533-4B1A-9263-0B3F7F0BF079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1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F51E-504F-4100-9DBA-B2C3A8692D61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75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CDFD-322F-4289-AD6D-6AA76AFBAC78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2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9F56-CFAB-4B18-BEF5-7D3E91B0321F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8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B06D-7E50-44C3-A787-70E43F653819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3258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F66C-1220-41CF-BF2D-188C3A24A12F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47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F52E-1584-4366-B958-F490505E0C33}" type="datetime1">
              <a:rPr lang="en-US" altLang="zh-TW" smtClean="0">
                <a:solidFill>
                  <a:srgbClr val="696464"/>
                </a:solidFill>
              </a:rPr>
              <a:pPr/>
              <a:t>12/25/2020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0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338E4DD1-CBB9-433D-985C-8E8BD6519B24}" type="datetime1">
              <a:rPr lang="en-US" altLang="zh-TW" smtClean="0">
                <a:solidFill>
                  <a:srgbClr val="696464"/>
                </a:solidFill>
              </a:rPr>
              <a:pPr algn="r"/>
              <a:t>12/25/2020</a:t>
            </a:fld>
            <a:endParaRPr lang="en-US" sz="1400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sz="1400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fld id="{6F42FDE4-A7DD-41A7-A0A6-9B649FB43336}" type="slidenum">
              <a:rPr lang="en-US" smtClean="0">
                <a:solidFill>
                  <a:srgbClr val="696464"/>
                </a:solidFill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Bodoni MT Condens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5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dissolve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雲端運算與資料庫</a:t>
            </a:r>
            <a:endParaRPr lang="en-US" altLang="zh-TW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</p:spTree>
    <p:extLst>
      <p:ext uri="{BB962C8B-B14F-4D97-AF65-F5344CB8AC3E}">
        <p14:creationId xmlns:p14="http://schemas.microsoft.com/office/powerpoint/2010/main" val="4709332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平台即服務供應商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Google App Engine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9337" y="1916832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85379"/>
            <a:ext cx="6192837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616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基礎設施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即服務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defRPr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網際網路上提供虛擬機器，包括網路頻寬、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運算、與硬碟儲存空間等電腦資源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供使用者付費使用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使用者：資訊人員或研究人員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供應商：提供電腦硬體資源服務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網路頻寬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硬碟空間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4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基礎設施即服務供應商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中華電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信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r>
              <a:rPr lang="en-US" altLang="zh-TW" sz="32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HiCloud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9337" y="1916832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56487"/>
            <a:ext cx="4744304" cy="4940865"/>
          </a:xfrm>
          <a:prstGeom prst="rect">
            <a:avLst/>
          </a:prstGeom>
        </p:spPr>
      </p:pic>
      <p:sp>
        <p:nvSpPr>
          <p:cNvPr id="1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601216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622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579296" cy="1111664"/>
          </a:xfrm>
        </p:spPr>
        <p:txBody>
          <a:bodyPr>
            <a:noAutofit/>
          </a:bodyPr>
          <a:lstStyle/>
          <a:p>
            <a:r>
              <a:rPr lang="zh-TW" altLang="en-US" sz="24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基礎設施即服務供應商</a:t>
            </a:r>
            <a:r>
              <a:rPr lang="en-US" altLang="zh-TW" sz="24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24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24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Amazon Elastic Compute Cloud(EC2)</a:t>
            </a:r>
            <a:endParaRPr lang="zh-TW" altLang="en-US" sz="24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9337" y="1916832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29368"/>
            <a:ext cx="5692090" cy="453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1700808"/>
            <a:ext cx="10287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631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雲端運算的關鍵技術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虛擬化技術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(Virtualization)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允許一個硬體資源給多個用戶使用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用戶間彼此獨立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，擁有各自的硬體資源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而不彼此干擾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，如：記憶體空間、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多租戶技術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Multitenancy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允許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一個應用系統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給多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個用戶使用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用戶間彼此獨立，擁有各自的資料、以及客製化的操作畫面與處理流程而不彼此干擾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洗衣店系統可以變成多租戶的系統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數個租戶共用一個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(Virtual machine)</a:t>
            </a:r>
          </a:p>
          <a:p>
            <a:pPr lvl="3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裡的所有客戶共用一個資料庫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60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15-2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運算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的關鍵技術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213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虛擬化與多租戶技術比較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60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15-2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雲端運算的關鍵技術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1043877" y="1694468"/>
            <a:ext cx="7445375" cy="4454525"/>
            <a:chOff x="1767" y="1466"/>
            <a:chExt cx="8339" cy="4988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/>
          </p:nvSpPr>
          <p:spPr bwMode="auto">
            <a:xfrm>
              <a:off x="1800" y="1466"/>
              <a:ext cx="8306" cy="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7528" y="4833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雲端運算平台</a:t>
              </a:r>
              <a:endParaRPr lang="zh-TW" altLang="zh-TW" sz="1400"/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3821" y="1734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05" y="1773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3010" y="5740"/>
              <a:ext cx="214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b="1">
                  <a:latin typeface="Times New Roman" pitchFamily="18" charset="0"/>
                  <a:cs typeface="Times New Roman" pitchFamily="18" charset="0"/>
                </a:rPr>
                <a:t>(1) </a:t>
              </a:r>
              <a:r>
                <a:rPr lang="zh-TW" altLang="en-US" sz="1600" b="1">
                  <a:latin typeface="Times New Roman" pitchFamily="18" charset="0"/>
                  <a:cs typeface="Times New Roman" pitchFamily="18" charset="0"/>
                </a:rPr>
                <a:t>虛擬化技術</a:t>
              </a:r>
              <a:endParaRPr lang="zh-TW" altLang="en-US" sz="1600" b="1"/>
            </a:p>
          </p:txBody>
        </p: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7284" y="5659"/>
              <a:ext cx="205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b="1" dirty="0">
                  <a:latin typeface="Times New Roman" pitchFamily="18" charset="0"/>
                  <a:cs typeface="Times New Roman" pitchFamily="18" charset="0"/>
                </a:rPr>
                <a:t>(2) </a:t>
              </a:r>
              <a:r>
                <a:rPr lang="zh-TW" altLang="en-US" sz="1600" b="1" dirty="0">
                  <a:latin typeface="Times New Roman" pitchFamily="18" charset="0"/>
                  <a:cs typeface="Times New Roman" pitchFamily="18" charset="0"/>
                </a:rPr>
                <a:t>多租戶技術</a:t>
              </a:r>
              <a:endParaRPr lang="zh-TW" altLang="en-US" sz="1600" b="1" dirty="0"/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7525" y="4078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資料庫</a:t>
              </a:r>
              <a:endParaRPr lang="zh-TW" altLang="zh-TW" sz="800"/>
            </a:p>
            <a:p>
              <a:pPr algn="ctr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系統</a:t>
              </a:r>
              <a:endParaRPr lang="zh-TW" altLang="zh-TW" sz="3200"/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7525" y="3323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公用</a:t>
              </a:r>
              <a:r>
                <a:rPr lang="en-US" altLang="zh-TW" sz="1400">
                  <a:latin typeface="Times New Roman" pitchFamily="18" charset="0"/>
                  <a:cs typeface="Times New Roman" pitchFamily="18" charset="0"/>
                </a:rPr>
                <a:t>WS</a:t>
              </a:r>
              <a:r>
                <a:rPr lang="zh-TW" altLang="en-US" sz="1400">
                  <a:latin typeface="Times New Roman" pitchFamily="18" charset="0"/>
                  <a:cs typeface="Times New Roman" pitchFamily="18" charset="0"/>
                </a:rPr>
                <a:t>或</a:t>
              </a:r>
              <a:r>
                <a:rPr lang="en-US" altLang="zh-TW" sz="1400">
                  <a:latin typeface="Times New Roman" pitchFamily="18" charset="0"/>
                  <a:cs typeface="Times New Roman" pitchFamily="18" charset="0"/>
                </a:rPr>
                <a:t>API</a:t>
              </a:r>
              <a:endParaRPr lang="en-US" altLang="zh-TW" sz="2000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7526" y="2565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應用</a:t>
              </a:r>
              <a:endParaRPr lang="zh-TW" altLang="zh-TW" sz="800"/>
            </a:p>
            <a:p>
              <a:pPr algn="ctr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程式</a:t>
              </a:r>
              <a:endParaRPr lang="zh-TW" altLang="zh-TW" sz="320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555" y="4863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虛擬機器</a:t>
              </a:r>
              <a:endParaRPr lang="zh-TW" altLang="zh-TW" sz="3200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555" y="4108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作業系統</a:t>
              </a:r>
              <a:endParaRPr lang="zh-TW" altLang="zh-TW" sz="320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4551" y="2589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 dirty="0">
                  <a:latin typeface="Times New Roman" pitchFamily="18" charset="0"/>
                  <a:cs typeface="Times New Roman" pitchFamily="18" charset="0"/>
                </a:rPr>
                <a:t>應用程式</a:t>
              </a:r>
              <a:endParaRPr lang="zh-TW" altLang="zh-TW" sz="3200" dirty="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55" y="3353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Times New Roman" pitchFamily="18" charset="0"/>
                  <a:cs typeface="Times New Roman" pitchFamily="18" charset="0"/>
                </a:rPr>
                <a:t>資</a:t>
              </a:r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料庫系統</a:t>
              </a:r>
              <a:endParaRPr lang="zh-TW" altLang="zh-TW" sz="32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175" y="4869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虛擬機器</a:t>
              </a:r>
              <a:endParaRPr lang="zh-TW" altLang="zh-TW" sz="32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175" y="4114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作業系統</a:t>
              </a:r>
              <a:endParaRPr lang="zh-TW" altLang="zh-TW" sz="3200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3171" y="2595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應用程式</a:t>
              </a:r>
              <a:endParaRPr lang="zh-TW" altLang="zh-TW" sz="3200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175" y="3359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Times New Roman" pitchFamily="18" charset="0"/>
                  <a:cs typeface="Times New Roman" pitchFamily="18" charset="0"/>
                </a:rPr>
                <a:t>資</a:t>
              </a:r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料庫系統</a:t>
              </a:r>
              <a:endParaRPr lang="zh-TW" altLang="zh-TW" sz="3200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1767" y="4866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虛擬機器</a:t>
              </a:r>
              <a:endParaRPr lang="zh-TW" altLang="zh-TW" sz="3200"/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1767" y="4111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作業系統</a:t>
              </a:r>
              <a:endParaRPr lang="zh-TW" altLang="zh-TW" sz="3200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773" y="2592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400" dirty="0">
                  <a:latin typeface="Times New Roman" pitchFamily="18" charset="0"/>
                  <a:cs typeface="Times New Roman" pitchFamily="18" charset="0"/>
                </a:rPr>
                <a:t>應用程式</a:t>
              </a:r>
              <a:endParaRPr lang="zh-TW" altLang="zh-TW" sz="3200" dirty="0"/>
            </a:p>
          </p:txBody>
        </p: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1767" y="3356"/>
              <a:ext cx="1323" cy="75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en-US" sz="1400">
                  <a:latin typeface="Times New Roman" pitchFamily="18" charset="0"/>
                  <a:cs typeface="Times New Roman" pitchFamily="18" charset="0"/>
                </a:rPr>
                <a:t>資</a:t>
              </a:r>
              <a:r>
                <a:rPr lang="zh-TW" altLang="zh-TW" sz="1400">
                  <a:latin typeface="Times New Roman" pitchFamily="18" charset="0"/>
                  <a:cs typeface="Times New Roman" pitchFamily="18" charset="0"/>
                </a:rPr>
                <a:t>料庫系統</a:t>
              </a:r>
              <a:endParaRPr lang="zh-TW" altLang="zh-TW" sz="3200"/>
            </a:p>
          </p:txBody>
        </p:sp>
        <p:sp>
          <p:nvSpPr>
            <p:cNvPr id="29" name="AutoShape 15"/>
            <p:cNvSpPr>
              <a:spLocks noChangeArrowheads="1"/>
            </p:cNvSpPr>
            <p:nvPr/>
          </p:nvSpPr>
          <p:spPr bwMode="auto">
            <a:xfrm>
              <a:off x="2482" y="1708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0" name="AutoShape 9"/>
            <p:cNvSpPr>
              <a:spLocks noChangeArrowheads="1"/>
            </p:cNvSpPr>
            <p:nvPr/>
          </p:nvSpPr>
          <p:spPr bwMode="auto">
            <a:xfrm rot="-10444461">
              <a:off x="2222" y="2288"/>
              <a:ext cx="615" cy="405"/>
            </a:xfrm>
            <a:prstGeom prst="cloudCallout">
              <a:avLst>
                <a:gd name="adj1" fmla="val -7458"/>
                <a:gd name="adj2" fmla="val 92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 rot="-10444461">
              <a:off x="3585" y="2301"/>
              <a:ext cx="615" cy="405"/>
            </a:xfrm>
            <a:prstGeom prst="cloudCallout">
              <a:avLst>
                <a:gd name="adj1" fmla="val -7458"/>
                <a:gd name="adj2" fmla="val 92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" name="AutoShape 7"/>
            <p:cNvSpPr>
              <a:spLocks noChangeArrowheads="1"/>
            </p:cNvSpPr>
            <p:nvPr/>
          </p:nvSpPr>
          <p:spPr bwMode="auto">
            <a:xfrm rot="-10444461">
              <a:off x="4795" y="2272"/>
              <a:ext cx="615" cy="405"/>
            </a:xfrm>
            <a:prstGeom prst="cloudCallout">
              <a:avLst>
                <a:gd name="adj1" fmla="val -7458"/>
                <a:gd name="adj2" fmla="val 9274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3" name="AutoShape 12"/>
            <p:cNvSpPr>
              <a:spLocks noChangeArrowheads="1"/>
            </p:cNvSpPr>
            <p:nvPr/>
          </p:nvSpPr>
          <p:spPr bwMode="auto">
            <a:xfrm>
              <a:off x="7959" y="1708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7364" y="1708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5" name="AutoShape 10"/>
            <p:cNvSpPr>
              <a:spLocks noChangeArrowheads="1"/>
            </p:cNvSpPr>
            <p:nvPr/>
          </p:nvSpPr>
          <p:spPr bwMode="auto">
            <a:xfrm>
              <a:off x="8529" y="1708"/>
              <a:ext cx="355" cy="348"/>
            </a:xfrm>
            <a:prstGeom prst="smileyFace">
              <a:avLst>
                <a:gd name="adj" fmla="val 465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auto">
            <a:xfrm rot="-10444461">
              <a:off x="7655" y="2257"/>
              <a:ext cx="615" cy="405"/>
            </a:xfrm>
            <a:prstGeom prst="cloudCallout">
              <a:avLst>
                <a:gd name="adj1" fmla="val 71671"/>
                <a:gd name="adj2" fmla="val 7708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7" name="AutoShape 5"/>
            <p:cNvSpPr>
              <a:spLocks noChangeArrowheads="1"/>
            </p:cNvSpPr>
            <p:nvPr/>
          </p:nvSpPr>
          <p:spPr bwMode="auto">
            <a:xfrm rot="-10444461">
              <a:off x="7914" y="2207"/>
              <a:ext cx="615" cy="405"/>
            </a:xfrm>
            <a:prstGeom prst="cloudCallout">
              <a:avLst>
                <a:gd name="adj1" fmla="val 23236"/>
                <a:gd name="adj2" fmla="val 8136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8" name="AutoShape 4"/>
            <p:cNvSpPr>
              <a:spLocks noChangeArrowheads="1"/>
            </p:cNvSpPr>
            <p:nvPr/>
          </p:nvSpPr>
          <p:spPr bwMode="auto">
            <a:xfrm rot="-10444461">
              <a:off x="8192" y="2257"/>
              <a:ext cx="615" cy="405"/>
            </a:xfrm>
            <a:prstGeom prst="cloudCallout">
              <a:avLst>
                <a:gd name="adj1" fmla="val -22366"/>
                <a:gd name="adj2" fmla="val 940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1080000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sp>
        <p:nvSpPr>
          <p:cNvPr id="4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842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雲端運算與資料庫</a:t>
            </a:r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15-2NoSQL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16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NoSQL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資料庫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Only SQL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下一代非關聯式的資料庫技術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RDBMS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不適合快速存取大量資料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放鬆關聯模式資料庫的一些限制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綱目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資料一致性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分散式儲存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進行水平</a:t>
            </a:r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式擴充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(Horizontally scalable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具備開放原始碼精神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006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NoSQL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資料庫的特徵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無綱目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(schema-free)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無須事先明確定義資料實體間的關係與結構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高延展性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(high scalability)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透過增加伺服器的方式，提升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容量與處理能量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簡單的存取介面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提供支援開發語言的應用程式介面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(API)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，或是支援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風格的網路服務介面，不使用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最終的一致性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(eventually consistent)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分散複製多份複本，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在一段足夠長的時間後，逐步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所有的複本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  <a:noFill/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303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spc="600" dirty="0" err="1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NoSQL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資料庫類型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適合存取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屬性的結構化資料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適用於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性的文件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(graph)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適合用來記錄社會網路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network)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628800"/>
            <a:ext cx="5976664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660232" y="21328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主要類型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5476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雲端運算與資料庫</a:t>
            </a:r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導論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2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5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資料是以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成對的結構儲存，而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可能包含多個屬性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BigTable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HBase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Dynamo</a:t>
            </a: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Cassandra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1926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文件類型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YAML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標準，或以二元型式如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格式，表達文件資料，並以文件為單位儲存與維護資料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CouchDB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150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圖形類型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資料結構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使用圖形的節點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(Node)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(Edge)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和屬性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(Property)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等表達並儲存資料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Neo Neo4j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Franz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AllegroGraph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624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15-3NoSQL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資料庫簡介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519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8" y="1844256"/>
            <a:ext cx="8754910" cy="330000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DBMS rankings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83306" y="3644456"/>
            <a:ext cx="8549051" cy="219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3306" y="4364536"/>
            <a:ext cx="8549051" cy="275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3306" y="4868592"/>
            <a:ext cx="8549051" cy="275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單元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雲端運算與資料庫</a:t>
            </a:r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15-3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Google BigTable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24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BigTable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開始研發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多項專案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如：網頁索引、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Earth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Finance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資料庫需求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Petabytes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等級之大量資料的資料庫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提供一個分散式高可用性的系統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滿足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高效能的批次處理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兼顧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低延遲的即時處理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容易擴充伺服器高延展性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15-4</a:t>
            </a:r>
            <a:r>
              <a:rPr lang="en-US" altLang="zh-TW" sz="1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Google </a:t>
            </a:r>
            <a:r>
              <a:rPr lang="en-US" altLang="zh-TW" sz="1000" b="1" spc="600" dirty="0" err="1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1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1000" dirty="0" smtClean="0"/>
          </a:p>
          <a:p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879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BigTable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基本組成是鍵值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(key)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與內容值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(value)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的對應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值由三類鍵所組成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(row key)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：字串型態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(column key)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：字串型態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時間戳記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timestamp)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64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位元的整數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內容值則是一個任意長度的位元陣列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(byte array)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row:string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column:string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timestamp:int64)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value: byte[]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15-4Google </a:t>
            </a:r>
            <a:r>
              <a:rPr lang="en-US" altLang="zh-TW" sz="1000" b="1" spc="600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1000" dirty="0">
              <a:solidFill>
                <a:prstClr val="black"/>
              </a:solidFill>
            </a:endParaRPr>
          </a:p>
          <a:p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592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395537" y="5408612"/>
            <a:ext cx="5903664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tw.edu.nsysu.finance.www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“anchor:www.cm.nsysu.edtu.tw”,</a:t>
            </a:r>
            <a:r>
              <a:rPr lang="en-US" altLang="zh-TW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BigTable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對應範例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15-4Google </a:t>
            </a:r>
            <a:r>
              <a:rPr lang="en-US" altLang="zh-TW" sz="1000" b="1" spc="600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1000" dirty="0">
              <a:solidFill>
                <a:prstClr val="black"/>
              </a:solidFill>
            </a:endParaRPr>
          </a:p>
          <a:p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2263" y="2239962"/>
            <a:ext cx="5545137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tw.edu.nsysu.mis.www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“contents:”,</a:t>
            </a:r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3700" y="2673349"/>
            <a:ext cx="554513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tw.edu.nsysu.mis.www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“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anchor:www.nsysu.edu.tw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6586538" y="4545012"/>
            <a:ext cx="1944687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“&lt;html&gt;…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731000" y="4976812"/>
            <a:ext cx="1944688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88224" y="2780928"/>
            <a:ext cx="1944687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875463" y="5408612"/>
            <a:ext cx="1943100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2625" y="4976812"/>
            <a:ext cx="5545138" cy="504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(“tw.edu.nsysu.finance.www”,”anchor:www.nsysu.edtu.tw”,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444208" y="2276872"/>
            <a:ext cx="1944688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“&lt;html&gt;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1.1…”</a:t>
            </a:r>
          </a:p>
          <a:p>
            <a:pPr eaLnBrk="1" hangingPunct="1"/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6251575" y="5553074"/>
            <a:ext cx="790575" cy="215900"/>
          </a:xfrm>
          <a:prstGeom prst="rightArrow">
            <a:avLst>
              <a:gd name="adj1" fmla="val 50000"/>
              <a:gd name="adj2" fmla="val 86526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6083300" y="5121274"/>
            <a:ext cx="792163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5924550" y="4672012"/>
            <a:ext cx="792163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660232" y="3140968"/>
            <a:ext cx="1943100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6732240" y="4005064"/>
            <a:ext cx="1944687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“&lt;html&gt;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Ver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1.0…”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6084168" y="4221088"/>
            <a:ext cx="720080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>
            <a:off x="5722938" y="2384424"/>
            <a:ext cx="792162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AutoShape 19"/>
          <p:cNvSpPr>
            <a:spLocks noChangeArrowheads="1"/>
          </p:cNvSpPr>
          <p:nvPr/>
        </p:nvSpPr>
        <p:spPr bwMode="auto">
          <a:xfrm>
            <a:off x="5867400" y="2816224"/>
            <a:ext cx="792163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8163" y="3105149"/>
            <a:ext cx="5545137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tw.edu.nsysu.mis.www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“anchor:www.cm.nsysu.edtu.tw”,</a:t>
            </a:r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6010275" y="3248024"/>
            <a:ext cx="792163" cy="215900"/>
          </a:xfrm>
          <a:prstGeom prst="rightArrow">
            <a:avLst>
              <a:gd name="adj1" fmla="val 50000"/>
              <a:gd name="adj2" fmla="val 867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55576" y="4545012"/>
            <a:ext cx="5184576" cy="503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(“tw.edu.nsysu.finance.www”,”contents:”,</a:t>
            </a:r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827584" y="4149080"/>
            <a:ext cx="5256584" cy="503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tw.edu.nsysu.finance.www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”,”contents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</a:t>
            </a:r>
            <a:r>
              <a:rPr lang="en-US" altLang="zh-TW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289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以列鍵為群組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BigTable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15-4Google </a:t>
            </a:r>
            <a:r>
              <a:rPr lang="en-US" altLang="zh-TW" sz="1000" b="1" spc="600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1000" dirty="0">
              <a:solidFill>
                <a:prstClr val="black"/>
              </a:solidFill>
            </a:endParaRPr>
          </a:p>
          <a:p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916238" y="2857564"/>
            <a:ext cx="6119812" cy="2305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059113" y="3144901"/>
            <a:ext cx="1149350" cy="39211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lIns="0" rIns="0" anchor="ctr"/>
          <a:lstStyle/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“..Ver1.0 ...”</a:t>
            </a:r>
            <a:endParaRPr lang="zh-TW" altLang="zh-TW" sz="1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171825" y="2246376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“contents:”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716463" y="2281301"/>
            <a:ext cx="18716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“anchor: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www.nsysu.edu.tw”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804025" y="2246376"/>
            <a:ext cx="216058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“anchor: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www.cm.nsysu.edu.tw”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AutoShape 8"/>
          <p:cNvCxnSpPr>
            <a:cxnSpLocks noChangeShapeType="1"/>
          </p:cNvCxnSpPr>
          <p:nvPr/>
        </p:nvCxnSpPr>
        <p:spPr bwMode="auto">
          <a:xfrm>
            <a:off x="6804025" y="2857564"/>
            <a:ext cx="0" cy="23050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643438" y="3505264"/>
            <a:ext cx="1689100" cy="446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資訊管理學系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875463" y="3505264"/>
            <a:ext cx="1657350" cy="465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3850" y="3649726"/>
            <a:ext cx="2049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tw.edu.nsysu.mis.www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059832" y="4725144"/>
            <a:ext cx="11525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“&lt;html&gt; ...”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716463" y="4586351"/>
            <a:ext cx="1655762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 eaLnBrk="1" hangingPunct="1"/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875463" y="4568889"/>
            <a:ext cx="1743075" cy="423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財務管理學系</a:t>
            </a:r>
            <a:r>
              <a: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2555875" y="4586351"/>
            <a:ext cx="503238" cy="215900"/>
          </a:xfrm>
          <a:prstGeom prst="rightArrow">
            <a:avLst>
              <a:gd name="adj1" fmla="val 50000"/>
              <a:gd name="adj2" fmla="val 865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86238" y="3217926"/>
            <a:ext cx="5032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zh-TW" sz="14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139952" y="4725144"/>
            <a:ext cx="538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372225" y="3578289"/>
            <a:ext cx="503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532813" y="3578289"/>
            <a:ext cx="5032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72225" y="4657789"/>
            <a:ext cx="4318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8604250" y="4640326"/>
            <a:ext cx="431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084638" y="3586226"/>
            <a:ext cx="504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AutoShape 25"/>
          <p:cNvCxnSpPr>
            <a:cxnSpLocks noChangeShapeType="1"/>
          </p:cNvCxnSpPr>
          <p:nvPr/>
        </p:nvCxnSpPr>
        <p:spPr bwMode="auto">
          <a:xfrm>
            <a:off x="2916238" y="4225989"/>
            <a:ext cx="6119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7950" y="4584764"/>
            <a:ext cx="2381250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“tw.edu.nsysu.finance.www”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AutoShape 8"/>
          <p:cNvCxnSpPr>
            <a:cxnSpLocks noChangeShapeType="1"/>
          </p:cNvCxnSpPr>
          <p:nvPr/>
        </p:nvCxnSpPr>
        <p:spPr bwMode="auto">
          <a:xfrm>
            <a:off x="4572000" y="2857564"/>
            <a:ext cx="0" cy="23050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87675" y="3505264"/>
            <a:ext cx="1190625" cy="43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“..Ver1.1...”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2484438" y="3649726"/>
            <a:ext cx="503237" cy="215900"/>
          </a:xfrm>
          <a:prstGeom prst="rightArrow">
            <a:avLst>
              <a:gd name="adj1" fmla="val 50000"/>
              <a:gd name="adj2" fmla="val 8654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3059832" y="4293096"/>
            <a:ext cx="1152525" cy="358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>
                <a:latin typeface="微軟正黑體" panose="020B0604030504040204" pitchFamily="34" charset="-120"/>
                <a:ea typeface="微軟正黑體" panose="020B0604030504040204" pitchFamily="34" charset="-120"/>
              </a:rPr>
              <a:t>“&lt;html&gt; ...”</a:t>
            </a:r>
            <a:endParaRPr lang="zh-TW" altLang="zh-TW" sz="1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139952" y="4293096"/>
            <a:ext cx="538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itchFamily="18" charset="2"/>
              </a:rPr>
              <a:t></a:t>
            </a:r>
            <a:r>
              <a:rPr lang="en-US" altLang="zh-TW" sz="1400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lang="en-US" altLang="zh-TW" sz="1400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7092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資料庫的技術堆疊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3369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15-4Google </a:t>
            </a:r>
            <a:r>
              <a:rPr lang="en-US" altLang="zh-TW" sz="1000" b="1" spc="600" dirty="0" err="1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BigTable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zh-TW" altLang="en-US" sz="1000" dirty="0">
              <a:solidFill>
                <a:prstClr val="black"/>
              </a:solidFill>
            </a:endParaRPr>
          </a:p>
          <a:p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1243"/>
              </p:ext>
            </p:extLst>
          </p:nvPr>
        </p:nvGraphicFramePr>
        <p:xfrm>
          <a:off x="2915816" y="2749265"/>
          <a:ext cx="3384376" cy="2152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1899"/>
                <a:gridCol w="1762477"/>
              </a:tblGrid>
              <a:tr h="860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Hbase</a:t>
                      </a:r>
                      <a:r>
                        <a:rPr lang="en-US" sz="2000" kern="100" dirty="0">
                          <a:effectLst/>
                        </a:rPr>
                        <a:t> API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Google </a:t>
                      </a:r>
                      <a:r>
                        <a:rPr lang="en-US" sz="2000" kern="100" dirty="0" err="1">
                          <a:effectLst/>
                        </a:rPr>
                        <a:t>BigQuery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0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Hbase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Google Cloud </a:t>
                      </a:r>
                      <a:r>
                        <a:rPr lang="en-US" sz="2000" kern="100" dirty="0" err="1">
                          <a:effectLst/>
                        </a:rPr>
                        <a:t>BigTable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047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HDFS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9608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雲端運算的概念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(Cloud computing)</a:t>
            </a:r>
          </a:p>
          <a:p>
            <a:pPr marL="857250" lvl="1" indent="-457200">
              <a:lnSpc>
                <a:spcPct val="80000"/>
              </a:lnSpc>
            </a:pP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結合了行動裝置、網際網路、無線通訊等技術，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各類型資訊技術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源包裝成電子化服務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隨時隨地，依個人的需求選擇服務並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依使用量</a:t>
            </a:r>
            <a:r>
              <a:rPr lang="zh-TW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</a:t>
            </a:r>
            <a:r>
              <a:rPr lang="zh-TW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費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457200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儲存服務，如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Dropbox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Google Drive, ASUS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WebStorage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457200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影音服務，如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iTunes,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KKBox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Spotify,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457200">
              <a:lnSpc>
                <a:spcPct val="8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社群服務，如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FB, Line, IG, Google+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20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雲端運算與資料庫</a:t>
            </a:r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15-4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Mongo DB</a:t>
            </a:r>
            <a:endParaRPr lang="zh-TW" altLang="en-US" dirty="0"/>
          </a:p>
        </p:txBody>
      </p:sp>
      <p:grpSp>
        <p:nvGrpSpPr>
          <p:cNvPr id="5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30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9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目前使用率最高的</a:t>
            </a:r>
            <a:r>
              <a:rPr lang="en-US" altLang="zh-TW" dirty="0" err="1" smtClean="0"/>
              <a:t>NoSQL</a:t>
            </a:r>
            <a:r>
              <a:rPr lang="en-US" altLang="zh-TW" dirty="0" smtClean="0"/>
              <a:t> </a:t>
            </a:r>
            <a:r>
              <a:rPr lang="zh-TW" altLang="en-US" dirty="0" smtClean="0"/>
              <a:t>資料庫系統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eBay, </a:t>
            </a:r>
            <a:r>
              <a:rPr lang="en-US" altLang="zh-TW" dirty="0" err="1" smtClean="0"/>
              <a:t>FourSquare</a:t>
            </a:r>
            <a:r>
              <a:rPr lang="en-US" altLang="zh-TW" dirty="0" smtClean="0"/>
              <a:t>, New York Times</a:t>
            </a:r>
            <a:r>
              <a:rPr lang="zh-TW" altLang="en-US" dirty="0" smtClean="0"/>
              <a:t>均使用</a:t>
            </a:r>
            <a:r>
              <a:rPr lang="en-US" altLang="zh-TW" dirty="0" err="1" smtClean="0"/>
              <a:t>MongoDB</a:t>
            </a:r>
            <a:endParaRPr lang="en-US" altLang="zh-TW" dirty="0" smtClean="0"/>
          </a:p>
          <a:p>
            <a:r>
              <a:rPr lang="zh-TW" altLang="en-US" dirty="0" smtClean="0"/>
              <a:t>開放原始碼，並由</a:t>
            </a:r>
            <a:r>
              <a:rPr lang="en-US" altLang="zh-TW" dirty="0" err="1" smtClean="0"/>
              <a:t>MongoDB</a:t>
            </a:r>
            <a:r>
              <a:rPr lang="en-US" altLang="zh-TW" dirty="0" smtClean="0"/>
              <a:t> Inc. (</a:t>
            </a:r>
            <a:r>
              <a:rPr lang="zh-TW" altLang="en-US" dirty="0" smtClean="0"/>
              <a:t>前身為</a:t>
            </a:r>
            <a:r>
              <a:rPr lang="en-US" altLang="zh-TW" dirty="0" smtClean="0"/>
              <a:t>10gen) </a:t>
            </a:r>
            <a:r>
              <a:rPr lang="zh-TW" altLang="en-US" dirty="0" smtClean="0"/>
              <a:t>負責維護</a:t>
            </a:r>
            <a:endParaRPr lang="en-US" altLang="zh-TW" dirty="0" smtClean="0"/>
          </a:p>
          <a:p>
            <a:r>
              <a:rPr lang="zh-TW" altLang="en-US" dirty="0" smtClean="0"/>
              <a:t>支援多種程式語言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C++, Java, PHP, Perl, Python, Ruby, and go</a:t>
            </a:r>
          </a:p>
          <a:p>
            <a:r>
              <a:rPr lang="zh-TW" altLang="en-US" dirty="0" smtClean="0"/>
              <a:t>特色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複製</a:t>
            </a:r>
            <a:r>
              <a:rPr lang="en-US" altLang="zh-TW" dirty="0" smtClean="0"/>
              <a:t>(Replication)</a:t>
            </a:r>
            <a:r>
              <a:rPr lang="zh-TW" altLang="en-US" dirty="0" smtClean="0"/>
              <a:t>和</a:t>
            </a: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水平式擴充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(Horizontal scalability)</a:t>
            </a:r>
          </a:p>
          <a:p>
            <a:pPr lvl="2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GridFS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/>
              <a:t>簡單查詢句</a:t>
            </a:r>
            <a:r>
              <a:rPr lang="en-US" altLang="zh-TW" dirty="0" smtClean="0"/>
              <a:t>(Select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Project)</a:t>
            </a:r>
          </a:p>
          <a:p>
            <a:pPr lvl="2"/>
            <a:r>
              <a:rPr lang="zh-TW" altLang="en-US" dirty="0" smtClean="0"/>
              <a:t>分群彙總</a:t>
            </a:r>
            <a:endParaRPr lang="en-US" altLang="zh-TW" dirty="0" smtClean="0"/>
          </a:p>
          <a:p>
            <a:pPr lvl="3"/>
            <a:r>
              <a:rPr lang="en-US" altLang="zh-TW" dirty="0" err="1" smtClean="0"/>
              <a:t>MapReduce</a:t>
            </a:r>
            <a:endParaRPr lang="zh-TW" altLang="en-US" dirty="0"/>
          </a:p>
        </p:txBody>
      </p:sp>
      <p:sp>
        <p:nvSpPr>
          <p:cNvPr id="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資料模式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資料模式為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MongoDB</a:t>
            </a:r>
            <a:r>
              <a:rPr lang="zh-TW" altLang="en-US" dirty="0" smtClean="0"/>
              <a:t>稱之為</a:t>
            </a:r>
            <a:r>
              <a:rPr lang="en-US" altLang="zh-TW" dirty="0" smtClean="0"/>
              <a:t>BSON)</a:t>
            </a:r>
          </a:p>
          <a:p>
            <a:pPr marL="400050" lvl="1" indent="0">
              <a:buNone/>
            </a:pPr>
            <a:r>
              <a:rPr lang="en-US" altLang="zh-TW" dirty="0"/>
              <a:t>{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"_id" : </a:t>
            </a:r>
            <a:r>
              <a:rPr lang="en-US" altLang="zh-TW" dirty="0" err="1"/>
              <a:t>ObjectId</a:t>
            </a:r>
            <a:r>
              <a:rPr lang="en-US" altLang="zh-TW" dirty="0"/>
              <a:t>("58cd99d60b45840a3c01d9ad"),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"day" : "14",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"year" : "2016",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"month" : "10",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"title" : "</a:t>
            </a:r>
            <a:r>
              <a:rPr lang="zh-TW" altLang="zh-TW" dirty="0"/>
              <a:t>下週油價 每公升恐漲</a:t>
            </a:r>
            <a:r>
              <a:rPr lang="en-US" altLang="zh-TW" dirty="0"/>
              <a:t>2</a:t>
            </a:r>
            <a:r>
              <a:rPr lang="zh-TW" altLang="zh-TW" dirty="0"/>
              <a:t>角</a:t>
            </a:r>
            <a:r>
              <a:rPr lang="en-US" altLang="zh-TW" dirty="0"/>
              <a:t>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"link" : "http://m.ltn.com.tw/news/life/paper/1041726",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"content" : "</a:t>
            </a:r>
            <a:r>
              <a:rPr lang="zh-TW" altLang="zh-TW" dirty="0"/>
              <a:t>因非石油輸出國組織（</a:t>
            </a:r>
            <a:r>
              <a:rPr lang="en-US" altLang="zh-TW" dirty="0"/>
              <a:t>OPEC</a:t>
            </a:r>
            <a:r>
              <a:rPr lang="zh-TW" altLang="zh-TW" dirty="0"/>
              <a:t>）產油國將加入減產，加上台幣近期貶值，下週國內油價每公升恐漲</a:t>
            </a:r>
            <a:r>
              <a:rPr lang="en-US" altLang="zh-TW" dirty="0"/>
              <a:t>2</a:t>
            </a:r>
            <a:r>
              <a:rPr lang="zh-TW" altLang="zh-TW" dirty="0"/>
              <a:t>角，創下今年首度連漲</a:t>
            </a:r>
            <a:r>
              <a:rPr lang="en-US" altLang="zh-TW" dirty="0"/>
              <a:t>3</a:t>
            </a:r>
            <a:r>
              <a:rPr lang="zh-TW" altLang="zh-TW" dirty="0"/>
              <a:t>週紀錄。確實調幅仍須待中油週日正式公布為準。（記者黃佩君）</a:t>
            </a:r>
            <a:r>
              <a:rPr lang="en-US" altLang="zh-TW" dirty="0"/>
              <a:t>", 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"class" : "</a:t>
            </a:r>
            <a:r>
              <a:rPr lang="zh-TW" altLang="zh-TW" dirty="0"/>
              <a:t>生活新聞</a:t>
            </a:r>
            <a:r>
              <a:rPr lang="en-US" altLang="zh-TW" dirty="0"/>
              <a:t>"</a:t>
            </a:r>
            <a:endParaRPr lang="zh-TW" altLang="zh-TW" dirty="0"/>
          </a:p>
          <a:p>
            <a:pPr marL="400050" lvl="1" indent="0">
              <a:buNone/>
            </a:pPr>
            <a:r>
              <a:rPr lang="en-US" altLang="zh-TW" dirty="0"/>
              <a:t>}</a:t>
            </a:r>
            <a:endParaRPr lang="zh-TW" altLang="zh-TW" dirty="0"/>
          </a:p>
          <a:p>
            <a:r>
              <a:rPr lang="zh-TW" altLang="en-US" dirty="0" smtClean="0"/>
              <a:t>提供多種</a:t>
            </a:r>
            <a:r>
              <a:rPr lang="en-US" altLang="zh-TW" dirty="0" smtClean="0"/>
              <a:t>API</a:t>
            </a:r>
            <a:r>
              <a:rPr lang="zh-TW" altLang="en-US" dirty="0" smtClean="0"/>
              <a:t>來儲存和查詢資料 </a:t>
            </a:r>
            <a:r>
              <a:rPr lang="en-US" altLang="zh-TW" dirty="0" smtClean="0"/>
              <a:t>(</a:t>
            </a:r>
            <a:r>
              <a:rPr lang="zh-TW" altLang="en-US" dirty="0" smtClean="0"/>
              <a:t>令</a:t>
            </a:r>
            <a:r>
              <a:rPr lang="en-US" altLang="zh-TW" dirty="0" smtClean="0"/>
              <a:t>zip</a:t>
            </a:r>
            <a:r>
              <a:rPr lang="zh-TW" altLang="en-US" dirty="0" smtClean="0"/>
              <a:t>為一個</a:t>
            </a:r>
            <a:r>
              <a:rPr lang="en-US" altLang="zh-TW" dirty="0" smtClean="0"/>
              <a:t>collection)</a:t>
            </a:r>
          </a:p>
          <a:p>
            <a:pPr lvl="1"/>
            <a:r>
              <a:rPr lang="en-US" altLang="zh-TW" dirty="0" err="1" smtClean="0"/>
              <a:t>db.zip.</a:t>
            </a:r>
            <a:r>
              <a:rPr lang="en-US" altLang="zh-TW" dirty="0" err="1" smtClean="0">
                <a:solidFill>
                  <a:srgbClr val="0070C0"/>
                </a:solidFill>
              </a:rPr>
              <a:t>save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zipInf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db.zip.</a:t>
            </a:r>
            <a:r>
              <a:rPr lang="en-US" altLang="zh-TW" dirty="0" err="1" smtClean="0">
                <a:solidFill>
                  <a:srgbClr val="0070C0"/>
                </a:solidFill>
              </a:rPr>
              <a:t>find</a:t>
            </a:r>
            <a:r>
              <a:rPr lang="en-US" altLang="zh-TW" dirty="0" smtClean="0"/>
              <a:t>({state: “NY"})</a:t>
            </a:r>
          </a:p>
          <a:p>
            <a:endParaRPr lang="zh-TW" altLang="en-US" dirty="0"/>
          </a:p>
        </p:txBody>
      </p:sp>
      <p:sp>
        <p:nvSpPr>
          <p:cNvPr id="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文件集合</a:t>
            </a:r>
            <a:r>
              <a:rPr lang="en-US" altLang="zh-TW" dirty="0" smtClean="0"/>
              <a:t>(Collection)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65312"/>
            <a:ext cx="7632847" cy="4372000"/>
          </a:xfrm>
          <a:prstGeom prst="rect">
            <a:avLst/>
          </a:prstGeom>
        </p:spPr>
      </p:pic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22396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MongoDB</a:t>
            </a:r>
            <a:r>
              <a:rPr lang="zh-TW" altLang="en-US" dirty="0" smtClean="0"/>
              <a:t>簡單指令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88840"/>
            <a:ext cx="2808312" cy="442682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28" y="2550560"/>
            <a:ext cx="2746552" cy="446392"/>
          </a:xfrm>
          <a:prstGeom prst="rect">
            <a:avLst/>
          </a:prstGeom>
        </p:spPr>
      </p:pic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2" y="3256296"/>
            <a:ext cx="7813408" cy="24049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71478" y="17851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列出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Textbook_DB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資料庫裡</a:t>
            </a:r>
            <a:r>
              <a:rPr lang="en-US" altLang="zh-TW" dirty="0" err="1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news_demo</a:t>
            </a:r>
            <a:r>
              <a:rPr lang="zh-TW" altLang="zh-TW" dirty="0">
                <a:solidFill>
                  <a:srgbClr val="0070C0"/>
                </a:solidFill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集合裡的一筆文件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2039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簡單查詢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查詢類別為『體育』之所有新聞資料</a:t>
            </a:r>
            <a:r>
              <a:rPr lang="en-US" altLang="zh-TW" i="1" dirty="0" err="1" smtClean="0"/>
              <a:t>db.new_demo.find</a:t>
            </a:r>
            <a:r>
              <a:rPr lang="en-US" altLang="zh-TW" i="1" dirty="0"/>
              <a:t>({“class”:”</a:t>
            </a:r>
            <a:r>
              <a:rPr lang="zh-TW" altLang="zh-TW" i="1" dirty="0"/>
              <a:t>體育</a:t>
            </a:r>
            <a:r>
              <a:rPr lang="en-US" altLang="zh-TW" i="1" dirty="0"/>
              <a:t>”})</a:t>
            </a:r>
            <a:endParaRPr lang="zh-TW" altLang="zh-TW" dirty="0"/>
          </a:p>
          <a:p>
            <a:r>
              <a:rPr lang="zh-TW" altLang="zh-TW" dirty="0"/>
              <a:t>查詢</a:t>
            </a:r>
            <a:r>
              <a:rPr lang="zh-TW" altLang="zh-TW" dirty="0" smtClean="0"/>
              <a:t>發生</a:t>
            </a:r>
            <a:r>
              <a:rPr lang="zh-TW" altLang="zh-TW" dirty="0"/>
              <a:t>在</a:t>
            </a:r>
            <a:r>
              <a:rPr lang="en-US" altLang="zh-TW" dirty="0"/>
              <a:t>12</a:t>
            </a:r>
            <a:r>
              <a:rPr lang="zh-TW" altLang="zh-TW" dirty="0"/>
              <a:t>月的體育類新聞</a:t>
            </a:r>
            <a:endParaRPr lang="en-US" altLang="zh-TW" dirty="0" smtClean="0"/>
          </a:p>
          <a:p>
            <a:pPr lvl="1"/>
            <a:r>
              <a:rPr lang="en-US" altLang="zh-TW" i="1" dirty="0" err="1"/>
              <a:t>db.news_demo.find</a:t>
            </a:r>
            <a:r>
              <a:rPr lang="en-US" altLang="zh-TW" i="1" dirty="0"/>
              <a:t>({“class”:”</a:t>
            </a:r>
            <a:r>
              <a:rPr lang="zh-TW" altLang="zh-TW" i="1" dirty="0"/>
              <a:t>體育</a:t>
            </a:r>
            <a:r>
              <a:rPr lang="en-US" altLang="zh-TW" i="1" dirty="0"/>
              <a:t>”, “month”:12</a:t>
            </a:r>
            <a:r>
              <a:rPr lang="en-US" altLang="zh-TW" i="1" dirty="0" smtClean="0"/>
              <a:t>})</a:t>
            </a:r>
            <a:endParaRPr lang="en-US" altLang="zh-TW" dirty="0" smtClean="0"/>
          </a:p>
          <a:p>
            <a:r>
              <a:rPr lang="zh-TW" altLang="zh-TW" dirty="0" smtClean="0"/>
              <a:t>假設只想</a:t>
            </a:r>
            <a:r>
              <a:rPr lang="zh-TW" altLang="zh-TW" dirty="0"/>
              <a:t>看到新聞的</a:t>
            </a:r>
            <a:r>
              <a:rPr lang="zh-TW" altLang="zh-TW" dirty="0" smtClean="0"/>
              <a:t>標題</a:t>
            </a:r>
            <a:endParaRPr lang="en-US" altLang="zh-TW" dirty="0" smtClean="0"/>
          </a:p>
          <a:p>
            <a:pPr lvl="1"/>
            <a:r>
              <a:rPr lang="en-US" altLang="zh-TW" i="1" dirty="0" err="1"/>
              <a:t>db.news_demo.find</a:t>
            </a:r>
            <a:r>
              <a:rPr lang="en-US" altLang="zh-TW" i="1" dirty="0"/>
              <a:t>({“class”:”</a:t>
            </a:r>
            <a:r>
              <a:rPr lang="zh-TW" altLang="zh-TW" i="1" dirty="0"/>
              <a:t>體育</a:t>
            </a:r>
            <a:r>
              <a:rPr lang="en-US" altLang="zh-TW" i="1" dirty="0"/>
              <a:t>”, “month”:12}, {“title”:1})</a:t>
            </a:r>
            <a:endParaRPr lang="zh-TW" altLang="zh-TW" dirty="0"/>
          </a:p>
          <a:p>
            <a:pPr lvl="1"/>
            <a:endParaRPr lang="en-US" altLang="zh-TW" dirty="0" smtClean="0"/>
          </a:p>
        </p:txBody>
      </p:sp>
      <p:sp>
        <p:nvSpPr>
          <p:cNvPr id="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分群彙總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zh-TW" sz="4200" dirty="0"/>
              <a:t>要找到『</a:t>
            </a:r>
            <a:r>
              <a:rPr lang="en-US" altLang="zh-TW" sz="4200" dirty="0"/>
              <a:t>12</a:t>
            </a:r>
            <a:r>
              <a:rPr lang="zh-TW" altLang="zh-TW" sz="4200" dirty="0"/>
              <a:t>月</a:t>
            </a:r>
            <a:r>
              <a:rPr lang="en-US" altLang="zh-TW" sz="4200" dirty="0"/>
              <a:t>31</a:t>
            </a:r>
            <a:r>
              <a:rPr lang="zh-TW" altLang="zh-TW" sz="4200" dirty="0"/>
              <a:t>日』的新聞當中『每一個分類的』新聞</a:t>
            </a:r>
            <a:r>
              <a:rPr lang="zh-TW" altLang="zh-TW" sz="4200" dirty="0" smtClean="0"/>
              <a:t>數目</a:t>
            </a:r>
            <a:endParaRPr lang="en-US" altLang="zh-TW" sz="4200" dirty="0" smtClean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 err="1"/>
              <a:t>db.news_demo.aggregate</a:t>
            </a:r>
            <a:r>
              <a:rPr lang="en-US" altLang="zh-TW" sz="3700" i="1" dirty="0"/>
              <a:t>(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// Pipeline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[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// Stage 1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{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$match: {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	"month":"12",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	"day":"31"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}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},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// Stage 2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{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$group: {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	"_id":"$class",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	"count":{"$sum":1}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	}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	},</a:t>
            </a:r>
            <a:endParaRPr lang="zh-TW" altLang="zh-TW" sz="3700" dirty="0"/>
          </a:p>
          <a:p>
            <a:pPr marL="0" lvl="1" indent="0">
              <a:lnSpc>
                <a:spcPts val="1200"/>
              </a:lnSpc>
              <a:buNone/>
            </a:pPr>
            <a:r>
              <a:rPr lang="en-US" altLang="zh-TW" sz="3700" i="1" dirty="0"/>
              <a:t>	</a:t>
            </a:r>
            <a:r>
              <a:rPr lang="en-US" altLang="zh-TW" sz="3700" i="1" dirty="0" smtClean="0"/>
              <a:t>]);</a:t>
            </a:r>
            <a:endParaRPr lang="zh-TW" altLang="zh-TW" sz="37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7113" rIns="0" bIns="15711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db.zipcodes.aggregate( { $group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{ _id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{ state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"$state"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, city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"$city"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}, pop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{ $sum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"$pop"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} } }, { $group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{ _id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"$_id.state"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, avgCityPop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{ $avg </a:t>
            </a: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: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4070A0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"$pop"</a:t>
            </a:r>
            <a:r>
              <a:rPr kumimoji="1" lang="zh-TW" altLang="zh-TW" sz="10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0"/>
                <a:ea typeface="Source Code Pro"/>
                <a:cs typeface="新細明體" pitchFamily="18" charset="-120"/>
              </a:rPr>
              <a:t> } } } )</a:t>
            </a: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處理文字的</a:t>
            </a:r>
            <a:r>
              <a:rPr lang="zh-TW" altLang="en-US" dirty="0"/>
              <a:t>分群彙總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 err="1"/>
              <a:t>db.news_demo.aggregate</a:t>
            </a:r>
            <a:r>
              <a:rPr lang="en-US" altLang="zh-TW" sz="2000" b="1" i="1" dirty="0"/>
              <a:t>(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 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// Pipeline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[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// Stage 1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$match: 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	"month":"12",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	"class":"</a:t>
            </a:r>
            <a:r>
              <a:rPr lang="zh-TW" altLang="zh-TW" sz="2000" b="1" i="1" dirty="0"/>
              <a:t>體育</a:t>
            </a:r>
            <a:r>
              <a:rPr lang="en-US" altLang="zh-TW" sz="2000" b="1" i="1" dirty="0"/>
              <a:t>"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}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},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// Stage 2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$unwind: "$</a:t>
            </a:r>
            <a:r>
              <a:rPr lang="en-US" altLang="zh-TW" sz="2000" b="1" i="1" dirty="0" err="1"/>
              <a:t>Jieba_Seg</a:t>
            </a:r>
            <a:r>
              <a:rPr lang="en-US" altLang="zh-TW" sz="2000" b="1" i="1" dirty="0"/>
              <a:t>"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},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// Stage 3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$group: 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	"_id":"$</a:t>
            </a:r>
            <a:r>
              <a:rPr lang="en-US" altLang="zh-TW" sz="2000" b="1" i="1" dirty="0" err="1"/>
              <a:t>Jieba_Seg</a:t>
            </a:r>
            <a:r>
              <a:rPr lang="en-US" altLang="zh-TW" sz="2000" b="1" i="1" dirty="0"/>
              <a:t>",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	"</a:t>
            </a:r>
            <a:r>
              <a:rPr lang="en-US" altLang="zh-TW" sz="2000" b="1" i="1" dirty="0" err="1"/>
              <a:t>word_count</a:t>
            </a:r>
            <a:r>
              <a:rPr lang="en-US" altLang="zh-TW" sz="2000" b="1" i="1" dirty="0"/>
              <a:t>":{"$sum":1}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}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},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// Stage 4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$match: {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    "_id":"</a:t>
            </a:r>
            <a:r>
              <a:rPr lang="zh-TW" altLang="zh-TW" sz="2000" b="1" i="1" dirty="0"/>
              <a:t>林書豪</a:t>
            </a:r>
            <a:r>
              <a:rPr lang="en-US" altLang="zh-TW" sz="2000" b="1" i="1" dirty="0"/>
              <a:t>"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	}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	},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	]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r>
              <a:rPr lang="en-US" altLang="zh-TW" sz="2000" b="1" i="1" dirty="0"/>
              <a:t>);</a:t>
            </a:r>
            <a:endParaRPr lang="zh-TW" altLang="zh-TW" sz="2000" b="1" dirty="0"/>
          </a:p>
          <a:p>
            <a:pPr marL="0" indent="0">
              <a:lnSpc>
                <a:spcPts val="900"/>
              </a:lnSpc>
              <a:buNone/>
            </a:pPr>
            <a:endParaRPr lang="zh-TW" altLang="en-US" sz="20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11960" y="1600200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 smtClean="0">
                <a:solidFill>
                  <a:srgbClr val="0070C0"/>
                </a:solidFill>
              </a:rPr>
              <a:t>找</a:t>
            </a:r>
            <a:r>
              <a:rPr lang="zh-TW" altLang="en-US" dirty="0">
                <a:solidFill>
                  <a:srgbClr val="0070C0"/>
                </a:solidFill>
              </a:rPr>
              <a:t>出</a:t>
            </a:r>
            <a:r>
              <a:rPr lang="zh-TW" altLang="zh-TW" dirty="0" smtClean="0">
                <a:solidFill>
                  <a:srgbClr val="0070C0"/>
                </a:solidFill>
              </a:rPr>
              <a:t>所有</a:t>
            </a:r>
            <a:r>
              <a:rPr lang="zh-TW" altLang="zh-TW" dirty="0">
                <a:solidFill>
                  <a:srgbClr val="0070C0"/>
                </a:solidFill>
              </a:rPr>
              <a:t>『</a:t>
            </a:r>
            <a:r>
              <a:rPr lang="en-US" altLang="zh-TW" dirty="0">
                <a:solidFill>
                  <a:srgbClr val="0070C0"/>
                </a:solidFill>
              </a:rPr>
              <a:t>12</a:t>
            </a:r>
            <a:r>
              <a:rPr lang="zh-TW" altLang="zh-TW" dirty="0">
                <a:solidFill>
                  <a:srgbClr val="0070C0"/>
                </a:solidFill>
              </a:rPr>
              <a:t>月』之『體育』新聞中</a:t>
            </a:r>
            <a:r>
              <a:rPr lang="zh-TW" altLang="zh-TW" dirty="0" smtClean="0">
                <a:solidFill>
                  <a:srgbClr val="0070C0"/>
                </a:solidFill>
              </a:rPr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/>
            </a:r>
            <a:br>
              <a:rPr lang="en-US" altLang="zh-TW" dirty="0" smtClean="0">
                <a:solidFill>
                  <a:srgbClr val="0070C0"/>
                </a:solidFill>
              </a:rPr>
            </a:br>
            <a:r>
              <a:rPr lang="zh-TW" altLang="zh-TW" dirty="0" smtClean="0">
                <a:solidFill>
                  <a:srgbClr val="0070C0"/>
                </a:solidFill>
              </a:rPr>
              <a:t>『</a:t>
            </a:r>
            <a:r>
              <a:rPr lang="zh-TW" altLang="zh-TW" dirty="0">
                <a:solidFill>
                  <a:srgbClr val="0070C0"/>
                </a:solidFill>
              </a:rPr>
              <a:t>林書豪』一詞所出現之次數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868144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05541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更新語法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新增</a:t>
            </a:r>
            <a:r>
              <a:rPr lang="zh-TW" altLang="zh-TW" dirty="0" smtClean="0"/>
              <a:t>一</a:t>
            </a:r>
            <a:r>
              <a:rPr lang="zh-TW" altLang="en-US" dirty="0" smtClean="0"/>
              <a:t>份文件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i="1" dirty="0" err="1"/>
              <a:t>db.news_demo.insert</a:t>
            </a:r>
            <a:r>
              <a:rPr lang="en-US" altLang="zh-TW" i="1" dirty="0"/>
              <a:t>({"day" : "14" , "year" : "2016", "month" : "10", "time" : "09:01", "title" : "</a:t>
            </a:r>
            <a:r>
              <a:rPr lang="zh-TW" altLang="zh-TW" i="1" dirty="0"/>
              <a:t>台股開盤下跌</a:t>
            </a:r>
            <a:r>
              <a:rPr lang="en-US" altLang="zh-TW" i="1" dirty="0"/>
              <a:t>20.91</a:t>
            </a:r>
            <a:r>
              <a:rPr lang="zh-TW" altLang="zh-TW" i="1" dirty="0"/>
              <a:t>點 報</a:t>
            </a:r>
            <a:r>
              <a:rPr lang="en-US" altLang="zh-TW" i="1" dirty="0"/>
              <a:t>9198.26</a:t>
            </a:r>
            <a:r>
              <a:rPr lang="zh-TW" altLang="zh-TW" i="1" dirty="0"/>
              <a:t>點</a:t>
            </a:r>
            <a:r>
              <a:rPr lang="en-US" altLang="zh-TW" i="1" dirty="0"/>
              <a:t>", "link" : "http://m.ltn.com.tw/news/business/</a:t>
            </a:r>
            <a:r>
              <a:rPr lang="en-US" altLang="zh-TW" i="1" dirty="0" err="1"/>
              <a:t>breakingnews</a:t>
            </a:r>
            <a:r>
              <a:rPr lang="en-US" altLang="zh-TW" i="1" dirty="0"/>
              <a:t>/1855650", "content" : "</a:t>
            </a:r>
            <a:r>
              <a:rPr lang="zh-TW" altLang="zh-TW" i="1" dirty="0"/>
              <a:t>〔即時新聞／綜合報導〕台北股市今天開盤下跌</a:t>
            </a:r>
            <a:r>
              <a:rPr lang="en-US" altLang="zh-TW" i="1" dirty="0"/>
              <a:t>20.91</a:t>
            </a:r>
            <a:r>
              <a:rPr lang="zh-TW" altLang="zh-TW" i="1" dirty="0"/>
              <a:t>點，跌幅</a:t>
            </a:r>
            <a:r>
              <a:rPr lang="en-US" altLang="zh-TW" i="1" dirty="0"/>
              <a:t>0.23</a:t>
            </a:r>
            <a:r>
              <a:rPr lang="zh-TW" altLang="zh-TW" i="1" dirty="0"/>
              <a:t>％，報</a:t>
            </a:r>
            <a:r>
              <a:rPr lang="en-US" altLang="zh-TW" i="1" dirty="0"/>
              <a:t>9198.26</a:t>
            </a:r>
            <a:r>
              <a:rPr lang="zh-TW" altLang="zh-TW" i="1" dirty="0"/>
              <a:t>點，成交金額為</a:t>
            </a:r>
            <a:r>
              <a:rPr lang="en-US" altLang="zh-TW" i="1" dirty="0"/>
              <a:t>9.96</a:t>
            </a:r>
            <a:r>
              <a:rPr lang="zh-TW" altLang="zh-TW" i="1" dirty="0"/>
              <a:t>億元。</a:t>
            </a:r>
            <a:r>
              <a:rPr lang="en-US" altLang="zh-TW" i="1" dirty="0"/>
              <a:t>","class" : "</a:t>
            </a:r>
            <a:r>
              <a:rPr lang="zh-TW" altLang="zh-TW" i="1" dirty="0"/>
              <a:t>財經</a:t>
            </a:r>
            <a:r>
              <a:rPr lang="en-US" altLang="zh-TW" i="1" dirty="0"/>
              <a:t>"})</a:t>
            </a:r>
            <a:endParaRPr lang="en-US" altLang="zh-TW" dirty="0" smtClean="0"/>
          </a:p>
          <a:p>
            <a:r>
              <a:rPr lang="zh-TW" altLang="en-US" dirty="0" smtClean="0"/>
              <a:t>修改</a:t>
            </a:r>
            <a:endParaRPr lang="en-US" altLang="zh-TW" dirty="0" smtClean="0"/>
          </a:p>
          <a:p>
            <a:pPr lvl="1"/>
            <a:r>
              <a:rPr lang="en-US" altLang="zh-TW" i="1" dirty="0" err="1"/>
              <a:t>db.news_demo.update</a:t>
            </a:r>
            <a:r>
              <a:rPr lang="en-US" altLang="zh-TW" i="1" dirty="0"/>
              <a:t>({"class":"</a:t>
            </a:r>
            <a:r>
              <a:rPr lang="zh-TW" altLang="zh-TW" i="1" dirty="0"/>
              <a:t>財經</a:t>
            </a:r>
            <a:r>
              <a:rPr lang="en-US" altLang="zh-TW" i="1" dirty="0"/>
              <a:t>"},{"class":"</a:t>
            </a:r>
            <a:r>
              <a:rPr lang="zh-TW" altLang="zh-TW" i="1" dirty="0"/>
              <a:t>財經新聞</a:t>
            </a:r>
            <a:r>
              <a:rPr lang="en-US" altLang="zh-TW" i="1" dirty="0" smtClean="0"/>
              <a:t>"})</a:t>
            </a:r>
          </a:p>
          <a:p>
            <a:r>
              <a:rPr lang="zh-TW" altLang="en-US" dirty="0" smtClean="0"/>
              <a:t>刪除</a:t>
            </a:r>
            <a:endParaRPr lang="en-US" altLang="zh-TW" dirty="0" smtClean="0"/>
          </a:p>
          <a:p>
            <a:pPr lvl="1"/>
            <a:r>
              <a:rPr lang="en-US" altLang="zh-TW" i="1" dirty="0" err="1"/>
              <a:t>db.news_demo.remove</a:t>
            </a:r>
            <a:r>
              <a:rPr lang="en-US" altLang="zh-TW" i="1" dirty="0"/>
              <a:t>({"class":"</a:t>
            </a:r>
            <a:r>
              <a:rPr lang="zh-TW" altLang="zh-TW" i="1" dirty="0"/>
              <a:t>財經新聞</a:t>
            </a:r>
            <a:r>
              <a:rPr lang="en-US" altLang="zh-TW" i="1" dirty="0" smtClean="0"/>
              <a:t>"})</a:t>
            </a:r>
            <a:endParaRPr lang="en-US" altLang="zh-TW" dirty="0" smtClean="0"/>
          </a:p>
        </p:txBody>
      </p:sp>
      <p:sp>
        <p:nvSpPr>
          <p:cNvPr id="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單元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雲端運算與資料庫</a:t>
            </a:r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15-5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Hadoop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圓角矩形 19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資料庫的核心理論與實務第七版 </a:t>
            </a:r>
            <a:endParaRPr kumimoji="0" 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39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75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雲端運算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的好處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降低一般使用者和企業建置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設備的進入成本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能迅速地使用硬體資源而不需要預付的資本投資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r>
              <a:rPr lang="zh-TW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企業更容易延展它們的服務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易於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創造新的應用類型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64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概觀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一個軟體框架（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Software framework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），可在超過千部大眾化的電腦所組成的叢集上執行，用於支援資料密集的分散式處理應用。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Doug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Cutting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發表的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MapReduce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語言開發的程式框架，允許應用程式在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MapReduce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下平行運算。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原始碼的首層專案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(Top-level project)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，其下包含多個子專案與相關專案。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8495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處理架構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分散式檔案系統（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distributed file system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70084"/>
              </p:ext>
            </p:extLst>
          </p:nvPr>
        </p:nvGraphicFramePr>
        <p:xfrm>
          <a:off x="2843808" y="2852936"/>
          <a:ext cx="3816423" cy="2304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950"/>
                <a:gridCol w="1987473"/>
              </a:tblGrid>
              <a:tr h="921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</a:rPr>
                        <a:t>Hbase</a:t>
                      </a:r>
                      <a:r>
                        <a:rPr lang="en-US" sz="2400" kern="100" dirty="0">
                          <a:effectLst/>
                        </a:rPr>
                        <a:t> API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Google </a:t>
                      </a:r>
                      <a:r>
                        <a:rPr lang="en-US" sz="2400" kern="100" dirty="0" err="1">
                          <a:effectLst/>
                        </a:rPr>
                        <a:t>BigQuery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217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Hbase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Google Cloud </a:t>
                      </a:r>
                      <a:r>
                        <a:rPr lang="en-US" sz="2400" kern="100" dirty="0" err="1">
                          <a:effectLst/>
                        </a:rPr>
                        <a:t>BigTable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085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HDFS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3448050" y="34051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0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分散式檔案系統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資料儲存單位是區塊（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），預設為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64MB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檔案會被切割成多個區塊，且分散儲存在不同的叢集節點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每個區塊會被自動複製多份（預設為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份）在不同節點上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主要的節點：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 node: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負責儲存檔案的定義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(meta-data)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並提供相關的存取與備援服務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node: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負責實體資料在各節點的存取服務</a:t>
            </a: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66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的寫入動作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6375" y="1844675"/>
            <a:ext cx="1727200" cy="863600"/>
          </a:xfrm>
          <a:prstGeom prst="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435600" y="1844675"/>
            <a:ext cx="1584325" cy="863600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563938" y="3141663"/>
            <a:ext cx="1584325" cy="647700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563938" y="4221163"/>
            <a:ext cx="1584325" cy="647700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563938" y="5300663"/>
            <a:ext cx="1584325" cy="649287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276600" y="1989138"/>
            <a:ext cx="20875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3276600" y="2492375"/>
            <a:ext cx="208756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40"/>
          <p:cNvSpPr txBox="1">
            <a:spLocks noChangeArrowheads="1"/>
          </p:cNvSpPr>
          <p:nvPr/>
        </p:nvSpPr>
        <p:spPr bwMode="auto">
          <a:xfrm>
            <a:off x="3635375" y="1557338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寫入請求</a:t>
            </a:r>
          </a:p>
        </p:txBody>
      </p:sp>
      <p:sp>
        <p:nvSpPr>
          <p:cNvPr id="14" name="文字方塊 41"/>
          <p:cNvSpPr txBox="1">
            <a:spLocks noChangeArrowheads="1"/>
          </p:cNvSpPr>
          <p:nvPr/>
        </p:nvSpPr>
        <p:spPr bwMode="auto">
          <a:xfrm>
            <a:off x="3635375" y="205105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完成回報</a:t>
            </a:r>
          </a:p>
        </p:txBody>
      </p:sp>
      <p:cxnSp>
        <p:nvCxnSpPr>
          <p:cNvPr id="15" name="肘形接點 14"/>
          <p:cNvCxnSpPr>
            <a:stCxn id="6" idx="2"/>
            <a:endCxn id="8" idx="1"/>
          </p:cNvCxnSpPr>
          <p:nvPr/>
        </p:nvCxnSpPr>
        <p:spPr>
          <a:xfrm rot="16200000" flipH="1">
            <a:off x="2573338" y="2474912"/>
            <a:ext cx="757238" cy="1223963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46"/>
          <p:cNvSpPr txBox="1">
            <a:spLocks noChangeArrowheads="1"/>
          </p:cNvSpPr>
          <p:nvPr/>
        </p:nvSpPr>
        <p:spPr bwMode="auto">
          <a:xfrm>
            <a:off x="900113" y="2997200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傳送封包</a:t>
            </a:r>
          </a:p>
        </p:txBody>
      </p:sp>
      <p:cxnSp>
        <p:nvCxnSpPr>
          <p:cNvPr id="17" name="圖案 48"/>
          <p:cNvCxnSpPr>
            <a:stCxn id="8" idx="0"/>
          </p:cNvCxnSpPr>
          <p:nvPr/>
        </p:nvCxnSpPr>
        <p:spPr>
          <a:xfrm rot="16200000" flipV="1">
            <a:off x="3563937" y="2349501"/>
            <a:ext cx="504825" cy="107950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49"/>
          <p:cNvSpPr txBox="1">
            <a:spLocks noChangeArrowheads="1"/>
          </p:cNvSpPr>
          <p:nvPr/>
        </p:nvSpPr>
        <p:spPr bwMode="auto">
          <a:xfrm>
            <a:off x="4427538" y="2771775"/>
            <a:ext cx="1439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確認成功</a:t>
            </a:r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924300" y="3824288"/>
            <a:ext cx="0" cy="3603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53"/>
          <p:cNvSpPr txBox="1">
            <a:spLocks noChangeArrowheads="1"/>
          </p:cNvSpPr>
          <p:nvPr/>
        </p:nvSpPr>
        <p:spPr bwMode="auto">
          <a:xfrm>
            <a:off x="2484438" y="3789363"/>
            <a:ext cx="1366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傳送封包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924300" y="489267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55"/>
          <p:cNvSpPr txBox="1">
            <a:spLocks noChangeArrowheads="1"/>
          </p:cNvSpPr>
          <p:nvPr/>
        </p:nvSpPr>
        <p:spPr bwMode="auto">
          <a:xfrm>
            <a:off x="2484438" y="4857750"/>
            <a:ext cx="1366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傳送封包</a:t>
            </a: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4787900" y="489267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60"/>
          <p:cNvSpPr txBox="1">
            <a:spLocks noChangeArrowheads="1"/>
          </p:cNvSpPr>
          <p:nvPr/>
        </p:nvSpPr>
        <p:spPr bwMode="auto">
          <a:xfrm>
            <a:off x="4895850" y="4881563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確認成功</a:t>
            </a:r>
          </a:p>
        </p:txBody>
      </p:sp>
      <p:cxnSp>
        <p:nvCxnSpPr>
          <p:cNvPr id="25" name="直線單箭頭接點 24"/>
          <p:cNvCxnSpPr/>
          <p:nvPr/>
        </p:nvCxnSpPr>
        <p:spPr>
          <a:xfrm flipV="1">
            <a:off x="4787900" y="3800475"/>
            <a:ext cx="0" cy="3603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62"/>
          <p:cNvSpPr txBox="1">
            <a:spLocks noChangeArrowheads="1"/>
          </p:cNvSpPr>
          <p:nvPr/>
        </p:nvSpPr>
        <p:spPr bwMode="auto">
          <a:xfrm>
            <a:off x="4895850" y="3789363"/>
            <a:ext cx="144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確認成功</a:t>
            </a:r>
          </a:p>
        </p:txBody>
      </p:sp>
      <p:sp>
        <p:nvSpPr>
          <p:cNvPr id="2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0010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HDFS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的讀取動作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6375" y="1844675"/>
            <a:ext cx="1727200" cy="863600"/>
          </a:xfrm>
          <a:prstGeom prst="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435600" y="1844675"/>
            <a:ext cx="1584325" cy="863600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NameNode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619250" y="4400550"/>
            <a:ext cx="1584325" cy="649288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3779838" y="4400550"/>
            <a:ext cx="1584325" cy="649288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867400" y="4400550"/>
            <a:ext cx="1584325" cy="649288"/>
          </a:xfrm>
          <a:prstGeom prst="roundRect">
            <a:avLst/>
          </a:prstGeom>
          <a:solidFill>
            <a:srgbClr val="08CDE2"/>
          </a:solidFill>
          <a:ln>
            <a:solidFill>
              <a:srgbClr val="08CD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DataNode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3203575" y="2276475"/>
            <a:ext cx="22320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40"/>
          <p:cNvSpPr txBox="1">
            <a:spLocks noChangeArrowheads="1"/>
          </p:cNvSpPr>
          <p:nvPr/>
        </p:nvSpPr>
        <p:spPr bwMode="auto">
          <a:xfrm>
            <a:off x="3348038" y="1844675"/>
            <a:ext cx="1944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取得區塊位置</a:t>
            </a:r>
          </a:p>
        </p:txBody>
      </p:sp>
      <p:sp>
        <p:nvSpPr>
          <p:cNvPr id="13" name="文字方塊 46"/>
          <p:cNvSpPr txBox="1">
            <a:spLocks noChangeArrowheads="1"/>
          </p:cNvSpPr>
          <p:nvPr/>
        </p:nvSpPr>
        <p:spPr bwMode="auto">
          <a:xfrm>
            <a:off x="1331913" y="3933825"/>
            <a:ext cx="1008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</a:p>
        </p:txBody>
      </p:sp>
      <p:sp>
        <p:nvSpPr>
          <p:cNvPr id="14" name="文字方塊 62"/>
          <p:cNvSpPr txBox="1">
            <a:spLocks noChangeArrowheads="1"/>
          </p:cNvSpPr>
          <p:nvPr/>
        </p:nvSpPr>
        <p:spPr bwMode="auto">
          <a:xfrm>
            <a:off x="6156325" y="3860800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</a:p>
        </p:txBody>
      </p:sp>
      <p:cxnSp>
        <p:nvCxnSpPr>
          <p:cNvPr id="15" name="直線單箭頭接點 14"/>
          <p:cNvCxnSpPr>
            <a:stCxn id="6" idx="2"/>
            <a:endCxn id="8" idx="0"/>
          </p:cNvCxnSpPr>
          <p:nvPr/>
        </p:nvCxnSpPr>
        <p:spPr>
          <a:xfrm>
            <a:off x="2339975" y="2708275"/>
            <a:ext cx="71438" cy="1692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2"/>
            <a:endCxn id="10" idx="0"/>
          </p:cNvCxnSpPr>
          <p:nvPr/>
        </p:nvCxnSpPr>
        <p:spPr>
          <a:xfrm>
            <a:off x="2339975" y="2708275"/>
            <a:ext cx="4319588" cy="1692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18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MapReduce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引擎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資料型態的處理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處理的任務分成二種類型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任務：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處理一筆筆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key-value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資料後，依照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值排序，同一個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的資料被合併成一個群體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(group)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任務：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輸出的資料，以一個群體為單位，進行資料的彙總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可以配置在電腦叢集的多個節點上並行運算，達到提升處理效能的目的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01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MapReduce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流程圖: 多重文件 5"/>
          <p:cNvSpPr/>
          <p:nvPr/>
        </p:nvSpPr>
        <p:spPr>
          <a:xfrm>
            <a:off x="250825" y="3025774"/>
            <a:ext cx="1584325" cy="1296987"/>
          </a:xfrm>
          <a:prstGeom prst="flowChartMultidocumen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When I was young, 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Nostalgia was a tiny, tiny stamp, Me on this side, Mother on the other side…</a:t>
            </a: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555875" y="2162174"/>
            <a:ext cx="792163" cy="503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555875" y="3746499"/>
            <a:ext cx="792163" cy="503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555875" y="5330824"/>
            <a:ext cx="792163" cy="503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11"/>
          <p:cNvSpPr txBox="1">
            <a:spLocks noChangeArrowheads="1"/>
          </p:cNvSpPr>
          <p:nvPr/>
        </p:nvSpPr>
        <p:spPr bwMode="auto">
          <a:xfrm>
            <a:off x="2772073" y="4610099"/>
            <a:ext cx="46166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0200" y="1585911"/>
            <a:ext cx="863600" cy="503238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(when, 1)</a:t>
            </a:r>
          </a:p>
          <a:p>
            <a:pPr>
              <a:defRPr/>
            </a:pP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40200" y="2160586"/>
            <a:ext cx="863600" cy="504825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(I, 1)</a:t>
            </a:r>
          </a:p>
          <a:p>
            <a:pPr>
              <a:defRPr/>
            </a:pP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40200" y="2736849"/>
            <a:ext cx="863600" cy="504825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 1)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 1)</a:t>
            </a: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肘形接點 13"/>
          <p:cNvCxnSpPr>
            <a:stCxn id="7" idx="3"/>
            <a:endCxn id="11" idx="1"/>
          </p:cNvCxnSpPr>
          <p:nvPr/>
        </p:nvCxnSpPr>
        <p:spPr>
          <a:xfrm flipV="1">
            <a:off x="3348038" y="1836736"/>
            <a:ext cx="792162" cy="5778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接點 14"/>
          <p:cNvCxnSpPr>
            <a:stCxn id="7" idx="3"/>
            <a:endCxn id="12" idx="1"/>
          </p:cNvCxnSpPr>
          <p:nvPr/>
        </p:nvCxnSpPr>
        <p:spPr>
          <a:xfrm flipV="1">
            <a:off x="3348038" y="2412999"/>
            <a:ext cx="792162" cy="15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7" idx="3"/>
            <a:endCxn id="13" idx="1"/>
          </p:cNvCxnSpPr>
          <p:nvPr/>
        </p:nvCxnSpPr>
        <p:spPr>
          <a:xfrm>
            <a:off x="3348038" y="2414586"/>
            <a:ext cx="792162" cy="574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9" idx="1"/>
          </p:cNvCxnSpPr>
          <p:nvPr/>
        </p:nvCxnSpPr>
        <p:spPr>
          <a:xfrm>
            <a:off x="1547813" y="4106861"/>
            <a:ext cx="1008062" cy="14747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1"/>
          </p:cNvCxnSpPr>
          <p:nvPr/>
        </p:nvCxnSpPr>
        <p:spPr>
          <a:xfrm>
            <a:off x="1692275" y="3673474"/>
            <a:ext cx="863600" cy="3254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7" idx="1"/>
          </p:cNvCxnSpPr>
          <p:nvPr/>
        </p:nvCxnSpPr>
        <p:spPr>
          <a:xfrm flipV="1">
            <a:off x="1835150" y="2414586"/>
            <a:ext cx="720725" cy="827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140200" y="3386136"/>
            <a:ext cx="863600" cy="504825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(when, 1)</a:t>
            </a:r>
          </a:p>
          <a:p>
            <a:pPr>
              <a:defRPr/>
            </a:pP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40200" y="4178299"/>
            <a:ext cx="863600" cy="503237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 1)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 1)</a:t>
            </a: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35"/>
          <p:cNvSpPr txBox="1">
            <a:spLocks noChangeArrowheads="1"/>
          </p:cNvSpPr>
          <p:nvPr/>
        </p:nvSpPr>
        <p:spPr bwMode="auto">
          <a:xfrm>
            <a:off x="4384973" y="3854449"/>
            <a:ext cx="46166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肘形接點 22"/>
          <p:cNvCxnSpPr>
            <a:stCxn id="8" idx="3"/>
            <a:endCxn id="21" idx="1"/>
          </p:cNvCxnSpPr>
          <p:nvPr/>
        </p:nvCxnSpPr>
        <p:spPr>
          <a:xfrm>
            <a:off x="3348038" y="3998911"/>
            <a:ext cx="792162" cy="431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8" idx="3"/>
            <a:endCxn id="20" idx="1"/>
          </p:cNvCxnSpPr>
          <p:nvPr/>
        </p:nvCxnSpPr>
        <p:spPr>
          <a:xfrm flipV="1">
            <a:off x="3348038" y="3638549"/>
            <a:ext cx="792162" cy="360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140200" y="4899024"/>
            <a:ext cx="863600" cy="503237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(I, 1)</a:t>
            </a:r>
          </a:p>
          <a:p>
            <a:pPr>
              <a:defRPr/>
            </a:pPr>
            <a:endParaRPr lang="en-US" altLang="zh-TW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40200" y="5689599"/>
            <a:ext cx="863600" cy="504825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 1)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47"/>
          <p:cNvSpPr txBox="1">
            <a:spLocks noChangeArrowheads="1"/>
          </p:cNvSpPr>
          <p:nvPr/>
        </p:nvSpPr>
        <p:spPr bwMode="auto">
          <a:xfrm>
            <a:off x="2814935" y="3025774"/>
            <a:ext cx="46166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48"/>
          <p:cNvSpPr txBox="1">
            <a:spLocks noChangeArrowheads="1"/>
          </p:cNvSpPr>
          <p:nvPr/>
        </p:nvSpPr>
        <p:spPr bwMode="auto">
          <a:xfrm>
            <a:off x="4397673" y="5378449"/>
            <a:ext cx="46166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肘形接點 28"/>
          <p:cNvCxnSpPr>
            <a:stCxn id="9" idx="3"/>
            <a:endCxn id="26" idx="1"/>
          </p:cNvCxnSpPr>
          <p:nvPr/>
        </p:nvCxnSpPr>
        <p:spPr>
          <a:xfrm>
            <a:off x="3348038" y="5581649"/>
            <a:ext cx="792162" cy="3603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9" idx="3"/>
            <a:endCxn id="25" idx="1"/>
          </p:cNvCxnSpPr>
          <p:nvPr/>
        </p:nvCxnSpPr>
        <p:spPr>
          <a:xfrm flipV="1">
            <a:off x="3348038" y="5149849"/>
            <a:ext cx="792162" cy="431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5795963" y="3530599"/>
            <a:ext cx="792162" cy="503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5795963" y="4899024"/>
            <a:ext cx="792162" cy="5032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451725" y="3457574"/>
            <a:ext cx="865188" cy="649287"/>
          </a:xfrm>
          <a:prstGeom prst="rect">
            <a:avLst/>
          </a:prstGeom>
          <a:solidFill>
            <a:srgbClr val="DAE6E8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(when, 60)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(I, 50)</a:t>
            </a:r>
          </a:p>
          <a:p>
            <a:pPr>
              <a:defRPr/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(was, 80)…</a:t>
            </a:r>
          </a:p>
          <a:p>
            <a:pPr>
              <a:defRPr/>
            </a:pPr>
            <a:endParaRPr lang="zh-TW" altLang="en-US" sz="1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795963" y="2306636"/>
            <a:ext cx="792162" cy="5032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/>
          <p:cNvCxnSpPr>
            <a:stCxn id="11" idx="3"/>
            <a:endCxn id="34" idx="1"/>
          </p:cNvCxnSpPr>
          <p:nvPr/>
        </p:nvCxnSpPr>
        <p:spPr>
          <a:xfrm>
            <a:off x="5003800" y="1836736"/>
            <a:ext cx="792163" cy="7207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0" idx="3"/>
            <a:endCxn id="34" idx="1"/>
          </p:cNvCxnSpPr>
          <p:nvPr/>
        </p:nvCxnSpPr>
        <p:spPr>
          <a:xfrm flipV="1">
            <a:off x="5003800" y="2557461"/>
            <a:ext cx="792163" cy="10810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3"/>
            <a:endCxn id="31" idx="1"/>
          </p:cNvCxnSpPr>
          <p:nvPr/>
        </p:nvCxnSpPr>
        <p:spPr>
          <a:xfrm>
            <a:off x="5003800" y="2412999"/>
            <a:ext cx="792163" cy="13684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5" idx="3"/>
            <a:endCxn id="31" idx="1"/>
          </p:cNvCxnSpPr>
          <p:nvPr/>
        </p:nvCxnSpPr>
        <p:spPr>
          <a:xfrm flipV="1">
            <a:off x="5003800" y="3781424"/>
            <a:ext cx="792163" cy="13684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3" idx="3"/>
            <a:endCxn id="32" idx="1"/>
          </p:cNvCxnSpPr>
          <p:nvPr/>
        </p:nvCxnSpPr>
        <p:spPr>
          <a:xfrm>
            <a:off x="5003800" y="2989261"/>
            <a:ext cx="792163" cy="2160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21" idx="3"/>
            <a:endCxn id="32" idx="1"/>
          </p:cNvCxnSpPr>
          <p:nvPr/>
        </p:nvCxnSpPr>
        <p:spPr>
          <a:xfrm>
            <a:off x="5003800" y="4430711"/>
            <a:ext cx="792163" cy="7191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26" idx="3"/>
            <a:endCxn id="32" idx="1"/>
          </p:cNvCxnSpPr>
          <p:nvPr/>
        </p:nvCxnSpPr>
        <p:spPr>
          <a:xfrm flipV="1">
            <a:off x="5003800" y="5149849"/>
            <a:ext cx="792163" cy="7921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34" idx="3"/>
            <a:endCxn id="33" idx="1"/>
          </p:cNvCxnSpPr>
          <p:nvPr/>
        </p:nvCxnSpPr>
        <p:spPr>
          <a:xfrm>
            <a:off x="6588125" y="2557461"/>
            <a:ext cx="863600" cy="12239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31" idx="3"/>
            <a:endCxn id="33" idx="1"/>
          </p:cNvCxnSpPr>
          <p:nvPr/>
        </p:nvCxnSpPr>
        <p:spPr>
          <a:xfrm>
            <a:off x="6588125" y="3781424"/>
            <a:ext cx="86360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32" idx="3"/>
            <a:endCxn id="33" idx="1"/>
          </p:cNvCxnSpPr>
          <p:nvPr/>
        </p:nvCxnSpPr>
        <p:spPr>
          <a:xfrm flipV="1">
            <a:off x="6588125" y="3781424"/>
            <a:ext cx="863600" cy="13684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94"/>
          <p:cNvSpPr txBox="1">
            <a:spLocks noChangeArrowheads="1"/>
          </p:cNvSpPr>
          <p:nvPr/>
        </p:nvSpPr>
        <p:spPr bwMode="auto">
          <a:xfrm>
            <a:off x="2267743" y="1651792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</a:p>
        </p:txBody>
      </p:sp>
      <p:sp>
        <p:nvSpPr>
          <p:cNvPr id="46" name="文字方塊 95"/>
          <p:cNvSpPr txBox="1">
            <a:spLocks noChangeArrowheads="1"/>
          </p:cNvSpPr>
          <p:nvPr/>
        </p:nvSpPr>
        <p:spPr bwMode="auto">
          <a:xfrm>
            <a:off x="5508624" y="1651792"/>
            <a:ext cx="165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</a:p>
        </p:txBody>
      </p:sp>
      <p:grpSp>
        <p:nvGrpSpPr>
          <p:cNvPr id="47" name="群組 46"/>
          <p:cNvGrpSpPr/>
          <p:nvPr/>
        </p:nvGrpSpPr>
        <p:grpSpPr>
          <a:xfrm>
            <a:off x="322907" y="1803742"/>
            <a:ext cx="720080" cy="660056"/>
            <a:chOff x="180554" y="1700808"/>
            <a:chExt cx="720080" cy="660056"/>
          </a:xfrm>
        </p:grpSpPr>
        <p:pic>
          <p:nvPicPr>
            <p:cNvPr id="48" name="圖片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49" name="文字方塊 48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5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585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的執行步驟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395536" y="2276872"/>
          <a:ext cx="8281045" cy="330506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022929"/>
                <a:gridCol w="3258116"/>
              </a:tblGrid>
              <a:tr h="3203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執行步驟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43" marR="91443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CD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執行單位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43" marR="91443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CDE2"/>
                    </a:solidFill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1.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設定</a:t>
                      </a:r>
                      <a:r>
                        <a:rPr lang="en-US" sz="2000" kern="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MapReduce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工作的組態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使用者開發的類別程式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2. 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輸入資料的分割與儲存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Hadoop 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程式框架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3. 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啟動</a:t>
                      </a: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Map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任務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Hadoop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程式框架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4.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執行</a:t>
                      </a: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 Map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任務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使用者開發的</a:t>
                      </a: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map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5.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針對</a:t>
                      </a: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 Map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的結果進行排序並彙總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Hadoop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程式框架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6.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啟動</a:t>
                      </a: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Reduce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任務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Hadoop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程式框架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7.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執行</a:t>
                      </a: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 Reduce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任務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使用者開發的</a:t>
                      </a:r>
                      <a:r>
                        <a:rPr lang="en-US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reduce</a:t>
                      </a:r>
                      <a:r>
                        <a:rPr lang="zh-TW" sz="2000" kern="10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751"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8. 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將</a:t>
                      </a:r>
                      <a:r>
                        <a:rPr lang="en-US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Reduce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產出的結果儲存於指定的輸出目錄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Hadoop</a:t>
                      </a:r>
                      <a:r>
                        <a:rPr lang="zh-TW" sz="2000" kern="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程式框架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86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程式骨架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426169" y="1499640"/>
            <a:ext cx="8394304" cy="4708981"/>
          </a:xfrm>
          <a:prstGeom prst="rect">
            <a:avLst/>
          </a:prstGeom>
          <a:solidFill>
            <a:srgbClr val="96C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org.apache.hadoop.fs.Path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org.apache.hadoop.conf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.*;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org.apache.hadoop.io.*;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.*;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org.apache.hadoop.mapreduce.lib.input.FileInputFormat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org.apache.hadoop.mapreduce.lib.input.TextInputFormat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org.apache.hadoop.mapreduce.lib.output.FileOutputFormat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org.apache.hadoop.mapreduce.lib.output.TextOutputFormat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;</a:t>
            </a:r>
          </a:p>
          <a:p>
            <a:pPr eaLnBrk="1" hangingPunct="1"/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MapReduce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工作類別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class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…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// Map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任務類別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public static class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WordCountMapper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Mapper&lt;Object, Text, Text,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{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…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// Reduce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任務類別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public static class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WordCountReducer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Reducer&lt;Text,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Text,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{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…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// </a:t>
            </a:r>
            <a:r>
              <a:rPr lang="zh-TW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工作組態主函式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public static void main(String[]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throws Exception {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…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  <a:endParaRPr lang="zh-TW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65888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6017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類別程式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org.apache.hadoop.mapreduce.Mapper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泛型類別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467544" y="2852936"/>
            <a:ext cx="8352928" cy="3323987"/>
          </a:xfrm>
          <a:prstGeom prst="rect">
            <a:avLst/>
          </a:prstGeom>
          <a:solidFill>
            <a:srgbClr val="96C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class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WordCountMapper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Mapper&lt;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Object, Text,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Text, </a:t>
            </a:r>
            <a:r>
              <a:rPr lang="en-US" altLang="zh-TW" sz="1400" b="1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{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private final static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one = new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(1);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private Text word = new Text();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public void map(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key, </a:t>
            </a:r>
            <a:r>
              <a:rPr lang="en-US" altLang="zh-TW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value, </a:t>
            </a:r>
            <a:r>
              <a:rPr lang="en-US" altLang="zh-TW" sz="1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</a:t>
            </a:r>
            <a:r>
              <a:rPr lang="en-US" altLang="zh-TW" sz="14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context) throws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IOException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InterruptedException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StringTokenizer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StringTokenizer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value.toString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());</a:t>
            </a:r>
          </a:p>
          <a:p>
            <a:pPr eaLnBrk="1" hangingPunct="1"/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while 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itr.hasMoreTokens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 {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word.set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itr.nextToken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());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context.write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word, one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}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}</a:t>
            </a:r>
            <a:b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7855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雲端運算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的服務模式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軟體即服務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(Software as a Service,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SaaS)</a:t>
            </a:r>
          </a:p>
          <a:p>
            <a:pPr marL="457200" indent="-457200">
              <a:lnSpc>
                <a:spcPct val="8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平台即服務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(Platform as a Service,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PaaS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基礎設施即服務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(Infrastructure as a Service,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IaaS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115616" y="2780928"/>
            <a:ext cx="6432550" cy="3340833"/>
            <a:chOff x="2282" y="8667"/>
            <a:chExt cx="8306" cy="4556"/>
          </a:xfrm>
        </p:grpSpPr>
        <p:sp>
          <p:nvSpPr>
            <p:cNvPr id="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2282" y="8667"/>
              <a:ext cx="8306" cy="455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AutoShape 18"/>
            <p:cNvSpPr>
              <a:spLocks noChangeArrowheads="1"/>
            </p:cNvSpPr>
            <p:nvPr/>
          </p:nvSpPr>
          <p:spPr bwMode="auto">
            <a:xfrm>
              <a:off x="4454" y="9124"/>
              <a:ext cx="4237" cy="3858"/>
            </a:xfrm>
            <a:prstGeom prst="triangle">
              <a:avLst>
                <a:gd name="adj" fmla="val 50000"/>
              </a:avLst>
            </a:prstGeom>
            <a:solidFill>
              <a:srgbClr val="1F49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cxnSp>
          <p:nvCxnSpPr>
            <p:cNvPr id="9" name="AutoShape 17"/>
            <p:cNvCxnSpPr>
              <a:cxnSpLocks noChangeShapeType="1"/>
            </p:cNvCxnSpPr>
            <p:nvPr/>
          </p:nvCxnSpPr>
          <p:spPr bwMode="auto">
            <a:xfrm flipH="1">
              <a:off x="4866" y="12285"/>
              <a:ext cx="3419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6"/>
            <p:cNvCxnSpPr>
              <a:cxnSpLocks noChangeShapeType="1"/>
            </p:cNvCxnSpPr>
            <p:nvPr/>
          </p:nvCxnSpPr>
          <p:spPr bwMode="auto">
            <a:xfrm flipH="1">
              <a:off x="5251" y="11567"/>
              <a:ext cx="265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5"/>
            <p:cNvCxnSpPr>
              <a:cxnSpLocks noChangeShapeType="1"/>
            </p:cNvCxnSpPr>
            <p:nvPr/>
          </p:nvCxnSpPr>
          <p:spPr bwMode="auto">
            <a:xfrm flipH="1">
              <a:off x="5622" y="10851"/>
              <a:ext cx="1894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/>
            <p:cNvCxnSpPr>
              <a:cxnSpLocks noChangeShapeType="1"/>
            </p:cNvCxnSpPr>
            <p:nvPr/>
          </p:nvCxnSpPr>
          <p:spPr bwMode="auto">
            <a:xfrm flipH="1">
              <a:off x="6014" y="10136"/>
              <a:ext cx="10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10" y="12097"/>
              <a:ext cx="104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IaaS</a:t>
              </a:r>
              <a:endParaRPr lang="en-US" altLang="zh-TW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167" y="12440"/>
              <a:ext cx="2911" cy="385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實體層</a:t>
              </a:r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(</a:t>
              </a:r>
              <a:r>
                <a:rPr lang="zh-TW" altLang="en-US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如：伺服器、硬碟</a:t>
              </a:r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)</a:t>
              </a:r>
              <a:endParaRPr lang="en-US" altLang="zh-TW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5361" y="11639"/>
              <a:ext cx="2531" cy="55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系統軟體雲端服務</a:t>
              </a:r>
              <a:endParaRPr lang="zh-TW" altLang="zh-TW" sz="600"/>
            </a:p>
            <a:p>
              <a:pPr algn="ctr"/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(</a:t>
              </a:r>
              <a:r>
                <a:rPr lang="zh-TW" altLang="en-US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如：</a:t>
              </a:r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Hadoop</a:t>
              </a:r>
              <a:r>
                <a:rPr lang="zh-TW" altLang="en-US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、</a:t>
              </a:r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BigTable)</a:t>
              </a:r>
              <a:endParaRPr lang="en-US" altLang="zh-TW"/>
            </a:p>
          </p:txBody>
        </p:sp>
        <p:cxnSp>
          <p:nvCxnSpPr>
            <p:cNvPr id="16" name="AutoShape 10"/>
            <p:cNvCxnSpPr>
              <a:cxnSpLocks noChangeShapeType="1"/>
            </p:cNvCxnSpPr>
            <p:nvPr/>
          </p:nvCxnSpPr>
          <p:spPr bwMode="auto">
            <a:xfrm flipH="1">
              <a:off x="3410" y="11927"/>
              <a:ext cx="583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601" y="10930"/>
              <a:ext cx="1941" cy="55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200" dirty="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功能性雲端服務</a:t>
              </a:r>
              <a:endParaRPr lang="zh-TW" altLang="zh-TW" sz="600" dirty="0"/>
            </a:p>
            <a:p>
              <a:pPr algn="ctr"/>
              <a:r>
                <a:rPr lang="en-US" altLang="zh-TW" sz="1200" dirty="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(</a:t>
              </a:r>
              <a:r>
                <a:rPr lang="zh-TW" altLang="en-US" sz="1200" dirty="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如</a:t>
              </a:r>
              <a:r>
                <a:rPr lang="zh-TW" altLang="en-US" sz="1200" dirty="0" smtClean="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：</a:t>
              </a:r>
              <a:r>
                <a:rPr lang="en-US" altLang="zh-TW" sz="1200" dirty="0" smtClean="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Google APIs)</a:t>
              </a:r>
              <a:endParaRPr lang="en-US" altLang="zh-TW" dirty="0"/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5991" y="10207"/>
              <a:ext cx="1106" cy="556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zh-TW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應用軟體</a:t>
              </a:r>
              <a:endParaRPr lang="zh-TW" altLang="zh-TW" sz="600"/>
            </a:p>
            <a:p>
              <a:pPr algn="ctr"/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(</a:t>
              </a:r>
              <a:r>
                <a:rPr lang="zh-TW" altLang="en-US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如：</a:t>
              </a:r>
              <a:r>
                <a:rPr lang="en-US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CRM)</a:t>
              </a:r>
              <a:endParaRPr lang="en-US" altLang="zh-TW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6205" y="9797"/>
              <a:ext cx="737" cy="331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zh-TW" sz="1200">
                  <a:solidFill>
                    <a:srgbClr val="FFFFFF"/>
                  </a:solidFill>
                  <a:latin typeface="Cambria" pitchFamily="18" charset="0"/>
                  <a:cs typeface="Times New Roman" pitchFamily="18" charset="0"/>
                </a:rPr>
                <a:t>使用者</a:t>
              </a:r>
              <a:endParaRPr lang="zh-TW" altLang="zh-TW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3383" y="11040"/>
              <a:ext cx="104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PaaS</a:t>
              </a:r>
              <a:endParaRPr lang="en-US" altLang="zh-TW"/>
            </a:p>
          </p:txBody>
        </p:sp>
        <p:cxnSp>
          <p:nvCxnSpPr>
            <p:cNvPr id="21" name="AutoShape 5"/>
            <p:cNvCxnSpPr>
              <a:cxnSpLocks noChangeShapeType="1"/>
            </p:cNvCxnSpPr>
            <p:nvPr/>
          </p:nvCxnSpPr>
          <p:spPr bwMode="auto">
            <a:xfrm flipH="1">
              <a:off x="3410" y="10850"/>
              <a:ext cx="5838" cy="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410" y="10015"/>
              <a:ext cx="104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algn="ctr" eaLnBrk="1" hangingPunct="1"/>
              <a:r>
                <a:rPr lang="en-US" altLang="zh-TW" sz="2000">
                  <a:latin typeface="Times New Roman" pitchFamily="18" charset="0"/>
                  <a:cs typeface="Times New Roman" pitchFamily="18" charset="0"/>
                </a:rPr>
                <a:t>SaaS</a:t>
              </a:r>
              <a:endParaRPr lang="en-US" altLang="zh-TW"/>
            </a:p>
          </p:txBody>
        </p:sp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9296" y="10015"/>
              <a:ext cx="662" cy="2341"/>
            </a:xfrm>
            <a:prstGeom prst="upArrow">
              <a:avLst>
                <a:gd name="adj1" fmla="val 50000"/>
                <a:gd name="adj2" fmla="val 88406"/>
              </a:avLst>
            </a:prstGeom>
            <a:gradFill rotWithShape="1">
              <a:gsLst>
                <a:gs pos="0">
                  <a:srgbClr val="760000">
                    <a:alpha val="92000"/>
                  </a:srgbClr>
                </a:gs>
                <a:gs pos="100000">
                  <a:srgbClr val="FF0000">
                    <a:alpha val="53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8691" y="9599"/>
              <a:ext cx="1707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zh-TW" altLang="zh-TW" sz="1000" i="1">
                  <a:latin typeface="標楷體" pitchFamily="65" charset="-120"/>
                  <a:ea typeface="標楷體" pitchFamily="65" charset="-120"/>
                  <a:cs typeface="Times New Roman" pitchFamily="18" charset="0"/>
                </a:rPr>
                <a:t>投資報酬率</a:t>
              </a:r>
              <a:r>
                <a:rPr lang="en-US" altLang="zh-TW" sz="1000" i="1">
                  <a:latin typeface="標楷體" pitchFamily="65" charset="-120"/>
                  <a:ea typeface="標楷體" pitchFamily="65" charset="-120"/>
                  <a:cs typeface="Times New Roman" pitchFamily="18" charset="0"/>
                </a:rPr>
                <a:t>&amp;</a:t>
              </a:r>
              <a:r>
                <a:rPr lang="zh-TW" altLang="en-US" sz="1000" i="1">
                  <a:latin typeface="標楷體" pitchFamily="65" charset="-120"/>
                  <a:ea typeface="標楷體" pitchFamily="65" charset="-120"/>
                  <a:cs typeface="Times New Roman" pitchFamily="18" charset="0"/>
                </a:rPr>
                <a:t>創新度</a:t>
              </a:r>
              <a:endParaRPr lang="zh-TW" altLang="en-US">
                <a:ea typeface="標楷體" pitchFamily="65" charset="-120"/>
                <a:cs typeface="Times New Roman" pitchFamily="18" charset="0"/>
              </a:endParaRPr>
            </a:p>
          </p:txBody>
        </p:sp>
      </p:grpSp>
      <p:sp>
        <p:nvSpPr>
          <p:cNvPr id="26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857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類別程式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org.apache.hadoop.mapreduce.Reducer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泛型類別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467544" y="2680344"/>
            <a:ext cx="8352928" cy="3416320"/>
          </a:xfrm>
          <a:prstGeom prst="rect">
            <a:avLst/>
          </a:prstGeom>
          <a:solidFill>
            <a:srgbClr val="96C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class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WordCountReducer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extends Reducer&lt;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Text, 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Text, </a:t>
            </a:r>
            <a:r>
              <a:rPr lang="en-US" altLang="zh-TW" b="1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{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public void reduce(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Text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key,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Iterable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values, 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context) throws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IOException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InterruptedException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{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sum = 0;</a:t>
            </a:r>
          </a:p>
          <a:p>
            <a:pPr eaLnBrk="1" hangingPunct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for 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 : values) {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sum +=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value.get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();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}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context.write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key,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en-US" altLang="zh-TW" b="1" dirty="0" err="1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}</a:t>
            </a:r>
            <a:b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86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工作組態主函式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251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物件並設定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Reduce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類別，以及輸出入格式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1547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15-5Hadoop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簡介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文字方塊 5"/>
          <p:cNvSpPr txBox="1">
            <a:spLocks noChangeArrowheads="1"/>
          </p:cNvSpPr>
          <p:nvPr/>
        </p:nvSpPr>
        <p:spPr bwMode="auto">
          <a:xfrm>
            <a:off x="467544" y="2564904"/>
            <a:ext cx="8352928" cy="3600986"/>
          </a:xfrm>
          <a:prstGeom prst="rect">
            <a:avLst/>
          </a:prstGeom>
          <a:solidFill>
            <a:srgbClr val="96C2E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static void main(String[]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throws Exception {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Job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new Job();</a:t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job.setJarByClass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job.setMapperClass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WordCountMapper.class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job.setCombinerClass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WordCountReducer.class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job.setReducerClass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WordCountReducer.class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eaLnBrk="1" hangingPunct="1"/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setNumReduceTasks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(10);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job.setOutputKeyClass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job.setOutputValueClass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IntWritable.class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);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FileInputFormat.addInputPath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(job, new Path(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[0]));</a:t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FileOutputFormat.setOutputPath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(job, new Path(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[1]));</a:t>
            </a:r>
          </a:p>
          <a:p>
            <a:pPr eaLnBrk="1" hangingPunct="1"/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System.exit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2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job.waitForCompletion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(true) ? 0 : 1);</a:t>
            </a:r>
            <a:b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25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anose="020B0604030504040204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anose="020B0604030504040204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anose="020B0604030504040204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anose="020B0604030504040204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anose="020B0604030504040204" pitchFamily="34" charset="-120"/>
              <a:cs typeface="+mn-cs"/>
            </a:endParaRPr>
          </a:p>
        </p:txBody>
      </p:sp>
      <p:grpSp>
        <p:nvGrpSpPr>
          <p:cNvPr id="2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圓角矩形 22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pPr algn="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52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2918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軟體即服務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網際網路上提供特定功能的應用軟體供使用者免費或付費使用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使用者：一般終端使用者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供應商：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郵件服務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客戶關係管理系統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57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軟體即服務供應商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Salesforce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320" y="1845392"/>
            <a:ext cx="7681362" cy="432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群組 7"/>
          <p:cNvGrpSpPr/>
          <p:nvPr/>
        </p:nvGrpSpPr>
        <p:grpSpPr>
          <a:xfrm>
            <a:off x="229337" y="1916832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2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4506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軟體即服務供應商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/>
            </a:r>
            <a:b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</a:b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SAP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9337" y="1916832"/>
            <a:ext cx="720080" cy="660056"/>
            <a:chOff x="180554" y="1700808"/>
            <a:chExt cx="720080" cy="66005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62847"/>
            <a:ext cx="54356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223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平台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即服務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defRPr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網際網路上提供軟體開發所需的相關資源供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開發人員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免費或付費使用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使用者：軟體開發人員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供應商：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提供軟體開發所需的相關資源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公用的服務工具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(APIs)</a:t>
            </a:r>
          </a:p>
          <a:p>
            <a:pPr lvl="1">
              <a:defRPr/>
            </a:pPr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軟體開發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(Software Development Kits,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SDK)</a:t>
            </a:r>
          </a:p>
          <a:p>
            <a:pPr lvl="1">
              <a:defRPr/>
            </a:pP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應用軟體託管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(hosting)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57250" lvl="1" indent="-457200">
              <a:lnSpc>
                <a:spcPct val="80000"/>
              </a:lnSpc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80000"/>
              </a:lnSpc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22156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15-1</a:t>
            </a:r>
            <a:r>
              <a:rPr lang="zh-TW" altLang="en-US" sz="1000" b="1" spc="60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雲端運算的概念</a:t>
            </a:r>
            <a:endParaRPr lang="en-US" altLang="zh-TW" sz="1000" b="1" spc="60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pPr algn="ctr"/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66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3183</Words>
  <Application>Microsoft Office PowerPoint</Application>
  <PresentationFormat>如螢幕大小 (4:3)</PresentationFormat>
  <Paragraphs>565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70" baseType="lpstr">
      <vt:lpstr>Arial Unicode MS</vt:lpstr>
      <vt:lpstr>Source Code Pro</vt:lpstr>
      <vt:lpstr>華康中特圓體</vt:lpstr>
      <vt:lpstr>華康中黑體</vt:lpstr>
      <vt:lpstr>微軟正黑體</vt:lpstr>
      <vt:lpstr>PMingLiU</vt:lpstr>
      <vt:lpstr>PMingLiU</vt:lpstr>
      <vt:lpstr>標楷體</vt:lpstr>
      <vt:lpstr>Arial</vt:lpstr>
      <vt:lpstr>Bodoni MT Condensed</vt:lpstr>
      <vt:lpstr>Calibri</vt:lpstr>
      <vt:lpstr>Cambria</vt:lpstr>
      <vt:lpstr>Courier New</vt:lpstr>
      <vt:lpstr>Franklin Gothic Book</vt:lpstr>
      <vt:lpstr>Symbol</vt:lpstr>
      <vt:lpstr>Times New Roman</vt:lpstr>
      <vt:lpstr>Wingdings</vt:lpstr>
      <vt:lpstr>Decatur</vt:lpstr>
      <vt:lpstr>PowerPoint 簡報</vt:lpstr>
      <vt:lpstr>PowerPoint 簡報</vt:lpstr>
      <vt:lpstr>雲端運算的概念</vt:lpstr>
      <vt:lpstr>雲端運算的好處</vt:lpstr>
      <vt:lpstr>雲端運算的服務模式</vt:lpstr>
      <vt:lpstr>軟體即服務</vt:lpstr>
      <vt:lpstr>軟體即服務供應商 Salesforce</vt:lpstr>
      <vt:lpstr>軟體即服務供應商 SAP</vt:lpstr>
      <vt:lpstr>平台即服務</vt:lpstr>
      <vt:lpstr>平台即服務供應商 Google App Engine</vt:lpstr>
      <vt:lpstr>基礎設施即服務</vt:lpstr>
      <vt:lpstr>基礎設施即服務供應商 中華電信 HiCloud</vt:lpstr>
      <vt:lpstr>基礎設施即服務供應商 Amazon Elastic Compute Cloud(EC2)</vt:lpstr>
      <vt:lpstr>雲端運算的關鍵技術</vt:lpstr>
      <vt:lpstr>虛擬化與多租戶技術比較</vt:lpstr>
      <vt:lpstr>PowerPoint 簡報</vt:lpstr>
      <vt:lpstr>NoSQL資料庫</vt:lpstr>
      <vt:lpstr>NoSQL資料庫的特徵</vt:lpstr>
      <vt:lpstr>NoSQL資料庫類型</vt:lpstr>
      <vt:lpstr>Key-Value類型NoSQL資料庫</vt:lpstr>
      <vt:lpstr>文件類型NoSQL資料庫</vt:lpstr>
      <vt:lpstr>圖形類型NoSQL資料庫</vt:lpstr>
      <vt:lpstr>DBMS rankings</vt:lpstr>
      <vt:lpstr>PowerPoint 簡報</vt:lpstr>
      <vt:lpstr>Google BigTable</vt:lpstr>
      <vt:lpstr>BigTable的結構</vt:lpstr>
      <vt:lpstr>BigTable的key-value對應範例</vt:lpstr>
      <vt:lpstr>以列鍵為群組BigTable範例</vt:lpstr>
      <vt:lpstr>Google NoSQL資料庫的技術堆疊</vt:lpstr>
      <vt:lpstr>PowerPoint 簡報</vt:lpstr>
      <vt:lpstr>MongoDB 概觀</vt:lpstr>
      <vt:lpstr>資料模式</vt:lpstr>
      <vt:lpstr> 文件集合(Collection)</vt:lpstr>
      <vt:lpstr>MongoDB簡單指令</vt:lpstr>
      <vt:lpstr>簡單查詢</vt:lpstr>
      <vt:lpstr>分群彙總</vt:lpstr>
      <vt:lpstr>處理文字的分群彙總</vt:lpstr>
      <vt:lpstr>更新語法</vt:lpstr>
      <vt:lpstr>PowerPoint 簡報</vt:lpstr>
      <vt:lpstr>Hadoop 概觀</vt:lpstr>
      <vt:lpstr>Hadoop 處理架構</vt:lpstr>
      <vt:lpstr>Hadoop 分散式檔案系統</vt:lpstr>
      <vt:lpstr>HDFS的寫入動作</vt:lpstr>
      <vt:lpstr>HDFS的讀取動作</vt:lpstr>
      <vt:lpstr>MapReduce 引擎</vt:lpstr>
      <vt:lpstr>MapReduce範例</vt:lpstr>
      <vt:lpstr>Hadoop的執行步驟</vt:lpstr>
      <vt:lpstr>Hadoop 程式骨架</vt:lpstr>
      <vt:lpstr>Map類別程式</vt:lpstr>
      <vt:lpstr>Reduce類別程式</vt:lpstr>
      <vt:lpstr>工作組態主函式</vt:lpstr>
      <vt:lpstr>本章節講述到此結束..謝謝!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CCBDA</cp:lastModifiedBy>
  <cp:revision>27</cp:revision>
  <dcterms:created xsi:type="dcterms:W3CDTF">2014-01-20T12:40:42Z</dcterms:created>
  <dcterms:modified xsi:type="dcterms:W3CDTF">2020-12-25T04:06:17Z</dcterms:modified>
</cp:coreProperties>
</file>