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3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311" r:id="rId3"/>
    <p:sldId id="310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8DF84-ABBD-49FC-A35D-10F1F041986E}" type="doc">
      <dgm:prSet loTypeId="urn:microsoft.com/office/officeart/2005/8/layout/arrow2" loCatId="process" qsTypeId="urn:microsoft.com/office/officeart/2005/8/quickstyle/3d1" qsCatId="3D" csTypeId="urn:microsoft.com/office/officeart/2005/8/colors/colorful2" csCatId="colorful" phldr="1"/>
      <dgm:spPr/>
    </dgm:pt>
    <dgm:pt modelId="{FD84B804-39F5-43CC-85A8-6CAFB1AE01F7}">
      <dgm:prSet phldrT="[文字]"/>
      <dgm:spPr/>
      <dgm:t>
        <a:bodyPr/>
        <a:lstStyle/>
        <a:p>
          <a:r>
            <a:rPr lang="zh-TW" altLang="en-US" dirty="0" smtClean="0"/>
            <a:t>個人電腦</a:t>
          </a:r>
          <a:endParaRPr lang="zh-TW" altLang="en-US" dirty="0"/>
        </a:p>
      </dgm:t>
    </dgm:pt>
    <dgm:pt modelId="{4E77DEF3-068D-4DF9-98D6-8EE5FBD0211A}" type="parTrans" cxnId="{31BF1BFF-7E91-4C95-A4B0-64FFDCA8162B}">
      <dgm:prSet/>
      <dgm:spPr/>
      <dgm:t>
        <a:bodyPr/>
        <a:lstStyle/>
        <a:p>
          <a:endParaRPr lang="zh-TW" altLang="en-US"/>
        </a:p>
      </dgm:t>
    </dgm:pt>
    <dgm:pt modelId="{14A837EE-5735-4964-A27F-A3BAE11F3CD5}" type="sibTrans" cxnId="{31BF1BFF-7E91-4C95-A4B0-64FFDCA8162B}">
      <dgm:prSet/>
      <dgm:spPr/>
      <dgm:t>
        <a:bodyPr/>
        <a:lstStyle/>
        <a:p>
          <a:endParaRPr lang="zh-TW" altLang="en-US"/>
        </a:p>
      </dgm:t>
    </dgm:pt>
    <dgm:pt modelId="{32403B83-7D63-462D-984B-BE109896D745}">
      <dgm:prSet phldrT="[文字]"/>
      <dgm:spPr/>
      <dgm:t>
        <a:bodyPr/>
        <a:lstStyle/>
        <a:p>
          <a:r>
            <a:rPr lang="zh-TW" altLang="en-US" dirty="0" smtClean="0"/>
            <a:t>下一個是</a:t>
          </a:r>
          <a:r>
            <a:rPr lang="en-US" altLang="zh-TW" dirty="0" smtClean="0"/>
            <a:t>?</a:t>
          </a:r>
          <a:endParaRPr lang="zh-TW" altLang="en-US" dirty="0"/>
        </a:p>
      </dgm:t>
    </dgm:pt>
    <dgm:pt modelId="{1BE2A7BC-9F70-4AEF-9E19-6D7C800E64C5}" type="parTrans" cxnId="{00FFC7BF-1C1F-44E7-B58D-2333C867A70C}">
      <dgm:prSet/>
      <dgm:spPr/>
      <dgm:t>
        <a:bodyPr/>
        <a:lstStyle/>
        <a:p>
          <a:endParaRPr lang="zh-TW" altLang="en-US"/>
        </a:p>
      </dgm:t>
    </dgm:pt>
    <dgm:pt modelId="{29A6CB7C-9618-432E-BF93-6DCB7785F035}" type="sibTrans" cxnId="{00FFC7BF-1C1F-44E7-B58D-2333C867A70C}">
      <dgm:prSet/>
      <dgm:spPr/>
      <dgm:t>
        <a:bodyPr/>
        <a:lstStyle/>
        <a:p>
          <a:endParaRPr lang="zh-TW" altLang="en-US"/>
        </a:p>
      </dgm:t>
    </dgm:pt>
    <dgm:pt modelId="{0FA429F1-2560-4361-9431-B6C383371983}">
      <dgm:prSet phldrT="[文字]"/>
      <dgm:spPr/>
      <dgm:t>
        <a:bodyPr/>
        <a:lstStyle/>
        <a:p>
          <a:r>
            <a:rPr lang="zh-TW" altLang="en-US" dirty="0" smtClean="0"/>
            <a:t>伺服器</a:t>
          </a:r>
          <a:endParaRPr lang="zh-TW" altLang="en-US" dirty="0"/>
        </a:p>
      </dgm:t>
    </dgm:pt>
    <dgm:pt modelId="{CC235C2D-EA57-4252-89F8-9B0CB7B6A74C}" type="parTrans" cxnId="{1F627854-2919-49F8-8A67-CBC1F8156D25}">
      <dgm:prSet/>
      <dgm:spPr/>
      <dgm:t>
        <a:bodyPr/>
        <a:lstStyle/>
        <a:p>
          <a:endParaRPr lang="zh-TW" altLang="en-US"/>
        </a:p>
      </dgm:t>
    </dgm:pt>
    <dgm:pt modelId="{AE7055DA-A657-43A9-95F2-C676B30E36EC}" type="sibTrans" cxnId="{1F627854-2919-49F8-8A67-CBC1F8156D25}">
      <dgm:prSet/>
      <dgm:spPr/>
      <dgm:t>
        <a:bodyPr/>
        <a:lstStyle/>
        <a:p>
          <a:endParaRPr lang="zh-TW" altLang="en-US"/>
        </a:p>
      </dgm:t>
    </dgm:pt>
    <dgm:pt modelId="{124E6CFC-07FC-42CE-807B-AB3FACB9C524}">
      <dgm:prSet phldrT="[文字]"/>
      <dgm:spPr/>
      <dgm:t>
        <a:bodyPr/>
        <a:lstStyle/>
        <a:p>
          <a:r>
            <a:rPr lang="zh-TW" altLang="en-US" dirty="0" smtClean="0"/>
            <a:t>叢集系統</a:t>
          </a:r>
          <a:endParaRPr lang="zh-TW" altLang="en-US" dirty="0"/>
        </a:p>
      </dgm:t>
    </dgm:pt>
    <dgm:pt modelId="{90DF685D-264E-460E-BAB2-DEC168104FA0}" type="parTrans" cxnId="{67BA9AFC-DF3B-4292-A49C-77DA241591A5}">
      <dgm:prSet/>
      <dgm:spPr/>
      <dgm:t>
        <a:bodyPr/>
        <a:lstStyle/>
        <a:p>
          <a:endParaRPr lang="zh-TW" altLang="en-US"/>
        </a:p>
      </dgm:t>
    </dgm:pt>
    <dgm:pt modelId="{CC2252C1-00E3-43FA-83BC-92F8EEDA79AB}" type="sibTrans" cxnId="{67BA9AFC-DF3B-4292-A49C-77DA241591A5}">
      <dgm:prSet/>
      <dgm:spPr/>
      <dgm:t>
        <a:bodyPr/>
        <a:lstStyle/>
        <a:p>
          <a:endParaRPr lang="zh-TW" altLang="en-US"/>
        </a:p>
      </dgm:t>
    </dgm:pt>
    <dgm:pt modelId="{533415B7-AB9C-4903-B6E4-20479D744EFA}">
      <dgm:prSet phldrT="[文字]"/>
      <dgm:spPr/>
      <dgm:t>
        <a:bodyPr/>
        <a:lstStyle/>
        <a:p>
          <a:r>
            <a:rPr lang="zh-TW" altLang="en-US" dirty="0" smtClean="0"/>
            <a:t>格網系統</a:t>
          </a:r>
          <a:endParaRPr lang="zh-TW" altLang="en-US" dirty="0"/>
        </a:p>
      </dgm:t>
    </dgm:pt>
    <dgm:pt modelId="{CBEAA0E6-2995-4470-B6F1-CF64F7BAF548}" type="parTrans" cxnId="{0321A6A1-02E0-4655-A4AD-EEFF82D339F6}">
      <dgm:prSet/>
      <dgm:spPr/>
      <dgm:t>
        <a:bodyPr/>
        <a:lstStyle/>
        <a:p>
          <a:endParaRPr lang="zh-TW" altLang="en-US"/>
        </a:p>
      </dgm:t>
    </dgm:pt>
    <dgm:pt modelId="{FFB76078-813E-4C90-9AD1-5276F3032E55}" type="sibTrans" cxnId="{0321A6A1-02E0-4655-A4AD-EEFF82D339F6}">
      <dgm:prSet/>
      <dgm:spPr/>
      <dgm:t>
        <a:bodyPr/>
        <a:lstStyle/>
        <a:p>
          <a:endParaRPr lang="zh-TW" altLang="en-US"/>
        </a:p>
      </dgm:t>
    </dgm:pt>
    <dgm:pt modelId="{34103234-9085-48FE-9437-C41F518ED2E3}">
      <dgm:prSet phldrT="[文字]"/>
      <dgm:spPr/>
      <dgm:t>
        <a:bodyPr/>
        <a:lstStyle/>
        <a:p>
          <a:endParaRPr lang="zh-TW" altLang="en-US" dirty="0"/>
        </a:p>
      </dgm:t>
    </dgm:pt>
    <dgm:pt modelId="{CDD768B8-4FD4-4AF5-B32F-4BE5D2D5026E}" type="parTrans" cxnId="{E02DD167-BF2F-414B-870E-2610F566E535}">
      <dgm:prSet/>
      <dgm:spPr/>
      <dgm:t>
        <a:bodyPr/>
        <a:lstStyle/>
        <a:p>
          <a:endParaRPr lang="zh-TW" altLang="en-US"/>
        </a:p>
      </dgm:t>
    </dgm:pt>
    <dgm:pt modelId="{A33355DF-5F35-48C0-9D0C-5A20082B1C83}" type="sibTrans" cxnId="{E02DD167-BF2F-414B-870E-2610F566E535}">
      <dgm:prSet/>
      <dgm:spPr/>
      <dgm:t>
        <a:bodyPr/>
        <a:lstStyle/>
        <a:p>
          <a:endParaRPr lang="zh-TW" altLang="en-US"/>
        </a:p>
      </dgm:t>
    </dgm:pt>
    <dgm:pt modelId="{448D1E91-F11D-4122-BFB9-6292251DE227}" type="pres">
      <dgm:prSet presAssocID="{7938DF84-ABBD-49FC-A35D-10F1F041986E}" presName="arrowDiagram" presStyleCnt="0">
        <dgm:presLayoutVars>
          <dgm:chMax val="5"/>
          <dgm:dir/>
          <dgm:resizeHandles val="exact"/>
        </dgm:presLayoutVars>
      </dgm:prSet>
      <dgm:spPr/>
    </dgm:pt>
    <dgm:pt modelId="{ECD633A4-6C69-4905-87C0-2C68EDCDCDC2}" type="pres">
      <dgm:prSet presAssocID="{7938DF84-ABBD-49FC-A35D-10F1F041986E}" presName="arrow" presStyleLbl="bgShp" presStyleIdx="0" presStyleCnt="1"/>
      <dgm:spPr/>
    </dgm:pt>
    <dgm:pt modelId="{6B7F673C-1B66-4A3B-8B94-F5C2D7976C5E}" type="pres">
      <dgm:prSet presAssocID="{7938DF84-ABBD-49FC-A35D-10F1F041986E}" presName="arrowDiagram5" presStyleCnt="0"/>
      <dgm:spPr/>
    </dgm:pt>
    <dgm:pt modelId="{2CC7AED2-5BE3-4E50-A823-B413E217B634}" type="pres">
      <dgm:prSet presAssocID="{FD84B804-39F5-43CC-85A8-6CAFB1AE01F7}" presName="bullet5a" presStyleLbl="node1" presStyleIdx="0" presStyleCnt="5"/>
      <dgm:spPr/>
    </dgm:pt>
    <dgm:pt modelId="{23E7E32E-A44D-475D-925C-20874A052A69}" type="pres">
      <dgm:prSet presAssocID="{FD84B804-39F5-43CC-85A8-6CAFB1AE01F7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AFD652-E61F-4E8D-A8FD-3F5628402AC9}" type="pres">
      <dgm:prSet presAssocID="{0FA429F1-2560-4361-9431-B6C383371983}" presName="bullet5b" presStyleLbl="node1" presStyleIdx="1" presStyleCnt="5"/>
      <dgm:spPr/>
    </dgm:pt>
    <dgm:pt modelId="{16C2E9A4-034A-4BC2-A5F7-3AFC3723C3F8}" type="pres">
      <dgm:prSet presAssocID="{0FA429F1-2560-4361-9431-B6C383371983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824423-6481-49DD-8573-ADC616D43BB8}" type="pres">
      <dgm:prSet presAssocID="{124E6CFC-07FC-42CE-807B-AB3FACB9C524}" presName="bullet5c" presStyleLbl="node1" presStyleIdx="2" presStyleCnt="5"/>
      <dgm:spPr/>
    </dgm:pt>
    <dgm:pt modelId="{40ABCE74-0990-4C9C-BD83-9E65C9E0E6DC}" type="pres">
      <dgm:prSet presAssocID="{124E6CFC-07FC-42CE-807B-AB3FACB9C52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92E8BE-60AA-49B2-B55E-12526DD852C6}" type="pres">
      <dgm:prSet presAssocID="{533415B7-AB9C-4903-B6E4-20479D744EFA}" presName="bullet5d" presStyleLbl="node1" presStyleIdx="3" presStyleCnt="5"/>
      <dgm:spPr/>
    </dgm:pt>
    <dgm:pt modelId="{D671DE6D-8D38-4015-8785-72EC4DE92145}" type="pres">
      <dgm:prSet presAssocID="{533415B7-AB9C-4903-B6E4-20479D744EFA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9890D2-BFE7-48DA-BACA-04353FF0D48B}" type="pres">
      <dgm:prSet presAssocID="{32403B83-7D63-462D-984B-BE109896D745}" presName="bullet5e" presStyleLbl="node1" presStyleIdx="4" presStyleCnt="5"/>
      <dgm:spPr/>
    </dgm:pt>
    <dgm:pt modelId="{96D49BB3-BE60-4B3E-A8CB-4939CE3E6943}" type="pres">
      <dgm:prSet presAssocID="{32403B83-7D63-462D-984B-BE109896D74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F627854-2919-49F8-8A67-CBC1F8156D25}" srcId="{7938DF84-ABBD-49FC-A35D-10F1F041986E}" destId="{0FA429F1-2560-4361-9431-B6C383371983}" srcOrd="1" destOrd="0" parTransId="{CC235C2D-EA57-4252-89F8-9B0CB7B6A74C}" sibTransId="{AE7055DA-A657-43A9-95F2-C676B30E36EC}"/>
    <dgm:cxn modelId="{00FFC7BF-1C1F-44E7-B58D-2333C867A70C}" srcId="{7938DF84-ABBD-49FC-A35D-10F1F041986E}" destId="{32403B83-7D63-462D-984B-BE109896D745}" srcOrd="4" destOrd="0" parTransId="{1BE2A7BC-9F70-4AEF-9E19-6D7C800E64C5}" sibTransId="{29A6CB7C-9618-432E-BF93-6DCB7785F035}"/>
    <dgm:cxn modelId="{0321A6A1-02E0-4655-A4AD-EEFF82D339F6}" srcId="{7938DF84-ABBD-49FC-A35D-10F1F041986E}" destId="{533415B7-AB9C-4903-B6E4-20479D744EFA}" srcOrd="3" destOrd="0" parTransId="{CBEAA0E6-2995-4470-B6F1-CF64F7BAF548}" sibTransId="{FFB76078-813E-4C90-9AD1-5276F3032E55}"/>
    <dgm:cxn modelId="{67BA9AFC-DF3B-4292-A49C-77DA241591A5}" srcId="{7938DF84-ABBD-49FC-A35D-10F1F041986E}" destId="{124E6CFC-07FC-42CE-807B-AB3FACB9C524}" srcOrd="2" destOrd="0" parTransId="{90DF685D-264E-460E-BAB2-DEC168104FA0}" sibTransId="{CC2252C1-00E3-43FA-83BC-92F8EEDA79AB}"/>
    <dgm:cxn modelId="{CE614A12-4E7F-49E3-A66D-EC1DCCB819A7}" type="presOf" srcId="{7938DF84-ABBD-49FC-A35D-10F1F041986E}" destId="{448D1E91-F11D-4122-BFB9-6292251DE227}" srcOrd="0" destOrd="0" presId="urn:microsoft.com/office/officeart/2005/8/layout/arrow2"/>
    <dgm:cxn modelId="{2E7AE4CA-B316-486F-9AEC-C1DE0A55FD3A}" type="presOf" srcId="{32403B83-7D63-462D-984B-BE109896D745}" destId="{96D49BB3-BE60-4B3E-A8CB-4939CE3E6943}" srcOrd="0" destOrd="0" presId="urn:microsoft.com/office/officeart/2005/8/layout/arrow2"/>
    <dgm:cxn modelId="{51CF2B31-F244-4D22-8622-42AD71D54074}" type="presOf" srcId="{FD84B804-39F5-43CC-85A8-6CAFB1AE01F7}" destId="{23E7E32E-A44D-475D-925C-20874A052A69}" srcOrd="0" destOrd="0" presId="urn:microsoft.com/office/officeart/2005/8/layout/arrow2"/>
    <dgm:cxn modelId="{31BF1BFF-7E91-4C95-A4B0-64FFDCA8162B}" srcId="{7938DF84-ABBD-49FC-A35D-10F1F041986E}" destId="{FD84B804-39F5-43CC-85A8-6CAFB1AE01F7}" srcOrd="0" destOrd="0" parTransId="{4E77DEF3-068D-4DF9-98D6-8EE5FBD0211A}" sibTransId="{14A837EE-5735-4964-A27F-A3BAE11F3CD5}"/>
    <dgm:cxn modelId="{E02DD167-BF2F-414B-870E-2610F566E535}" srcId="{7938DF84-ABBD-49FC-A35D-10F1F041986E}" destId="{34103234-9085-48FE-9437-C41F518ED2E3}" srcOrd="5" destOrd="0" parTransId="{CDD768B8-4FD4-4AF5-B32F-4BE5D2D5026E}" sibTransId="{A33355DF-5F35-48C0-9D0C-5A20082B1C83}"/>
    <dgm:cxn modelId="{93064B22-A74C-46C7-A74B-7F3649DC8FB4}" type="presOf" srcId="{0FA429F1-2560-4361-9431-B6C383371983}" destId="{16C2E9A4-034A-4BC2-A5F7-3AFC3723C3F8}" srcOrd="0" destOrd="0" presId="urn:microsoft.com/office/officeart/2005/8/layout/arrow2"/>
    <dgm:cxn modelId="{0952DD20-3A2B-4564-A891-6469FA321BFD}" type="presOf" srcId="{124E6CFC-07FC-42CE-807B-AB3FACB9C524}" destId="{40ABCE74-0990-4C9C-BD83-9E65C9E0E6DC}" srcOrd="0" destOrd="0" presId="urn:microsoft.com/office/officeart/2005/8/layout/arrow2"/>
    <dgm:cxn modelId="{BFDBC422-76B3-4ABB-9C95-868E7B80297A}" type="presOf" srcId="{533415B7-AB9C-4903-B6E4-20479D744EFA}" destId="{D671DE6D-8D38-4015-8785-72EC4DE92145}" srcOrd="0" destOrd="0" presId="urn:microsoft.com/office/officeart/2005/8/layout/arrow2"/>
    <dgm:cxn modelId="{19AE179C-2F7F-4531-802B-F0BD155102AD}" type="presParOf" srcId="{448D1E91-F11D-4122-BFB9-6292251DE227}" destId="{ECD633A4-6C69-4905-87C0-2C68EDCDCDC2}" srcOrd="0" destOrd="0" presId="urn:microsoft.com/office/officeart/2005/8/layout/arrow2"/>
    <dgm:cxn modelId="{C3A9FC13-A94E-4725-BA34-818B8A58BEEE}" type="presParOf" srcId="{448D1E91-F11D-4122-BFB9-6292251DE227}" destId="{6B7F673C-1B66-4A3B-8B94-F5C2D7976C5E}" srcOrd="1" destOrd="0" presId="urn:microsoft.com/office/officeart/2005/8/layout/arrow2"/>
    <dgm:cxn modelId="{044E1F9E-C188-47E9-A2FA-A4F2486D70A5}" type="presParOf" srcId="{6B7F673C-1B66-4A3B-8B94-F5C2D7976C5E}" destId="{2CC7AED2-5BE3-4E50-A823-B413E217B634}" srcOrd="0" destOrd="0" presId="urn:microsoft.com/office/officeart/2005/8/layout/arrow2"/>
    <dgm:cxn modelId="{74D4E149-0615-4DE5-9849-80F81532D47D}" type="presParOf" srcId="{6B7F673C-1B66-4A3B-8B94-F5C2D7976C5E}" destId="{23E7E32E-A44D-475D-925C-20874A052A69}" srcOrd="1" destOrd="0" presId="urn:microsoft.com/office/officeart/2005/8/layout/arrow2"/>
    <dgm:cxn modelId="{40BF3767-13E9-40CE-BD03-9E3F99A6D9D7}" type="presParOf" srcId="{6B7F673C-1B66-4A3B-8B94-F5C2D7976C5E}" destId="{DCAFD652-E61F-4E8D-A8FD-3F5628402AC9}" srcOrd="2" destOrd="0" presId="urn:microsoft.com/office/officeart/2005/8/layout/arrow2"/>
    <dgm:cxn modelId="{2F0AD631-EDED-45BE-997B-ED1005CAB7E3}" type="presParOf" srcId="{6B7F673C-1B66-4A3B-8B94-F5C2D7976C5E}" destId="{16C2E9A4-034A-4BC2-A5F7-3AFC3723C3F8}" srcOrd="3" destOrd="0" presId="urn:microsoft.com/office/officeart/2005/8/layout/arrow2"/>
    <dgm:cxn modelId="{BCE7312D-0F4B-40D9-B182-2A7BC8642A32}" type="presParOf" srcId="{6B7F673C-1B66-4A3B-8B94-F5C2D7976C5E}" destId="{05824423-6481-49DD-8573-ADC616D43BB8}" srcOrd="4" destOrd="0" presId="urn:microsoft.com/office/officeart/2005/8/layout/arrow2"/>
    <dgm:cxn modelId="{D159F75B-3B89-4788-9372-9773F3737536}" type="presParOf" srcId="{6B7F673C-1B66-4A3B-8B94-F5C2D7976C5E}" destId="{40ABCE74-0990-4C9C-BD83-9E65C9E0E6DC}" srcOrd="5" destOrd="0" presId="urn:microsoft.com/office/officeart/2005/8/layout/arrow2"/>
    <dgm:cxn modelId="{F9FC7226-E620-4DFE-820C-85E60EA6833F}" type="presParOf" srcId="{6B7F673C-1B66-4A3B-8B94-F5C2D7976C5E}" destId="{6D92E8BE-60AA-49B2-B55E-12526DD852C6}" srcOrd="6" destOrd="0" presId="urn:microsoft.com/office/officeart/2005/8/layout/arrow2"/>
    <dgm:cxn modelId="{0480781B-42D4-4036-9862-80720701F49D}" type="presParOf" srcId="{6B7F673C-1B66-4A3B-8B94-F5C2D7976C5E}" destId="{D671DE6D-8D38-4015-8785-72EC4DE92145}" srcOrd="7" destOrd="0" presId="urn:microsoft.com/office/officeart/2005/8/layout/arrow2"/>
    <dgm:cxn modelId="{24520826-57AD-4E05-8193-566F04D2F98D}" type="presParOf" srcId="{6B7F673C-1B66-4A3B-8B94-F5C2D7976C5E}" destId="{369890D2-BFE7-48DA-BACA-04353FF0D48B}" srcOrd="8" destOrd="0" presId="urn:microsoft.com/office/officeart/2005/8/layout/arrow2"/>
    <dgm:cxn modelId="{4B950E2B-F278-4E0D-8352-FCDCA928B7D6}" type="presParOf" srcId="{6B7F673C-1B66-4A3B-8B94-F5C2D7976C5E}" destId="{96D49BB3-BE60-4B3E-A8CB-4939CE3E694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46C5B-AD41-48C7-A70B-9A469077E0A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64A0-EEEA-4E31-AE9F-B334E53310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75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62E73-1BBA-494F-AF75-1EAE4F4A023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62E73-1BBA-494F-AF75-1EAE4F4A0233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0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降低資訊營運成本與資本投入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62E73-1BBA-494F-AF75-1EAE4F4A0233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9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62E73-1BBA-494F-AF75-1EAE4F4A0233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7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BA0E98-22EE-478F-AB99-B653445D44E1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EC70A3-8660-45E1-B34E-EBB2DA1182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7.w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.w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cloudcomputing-140307074839-phpapp02/95/introduction-of-cloud-computing-3-638.jpg?cb=1429002260" TargetMode="External"/><Relationship Id="rId7" Type="http://schemas.openxmlformats.org/officeDocument/2006/relationships/hyperlink" Target="https://image.slidesharecdn.com/cloudcomputing-140307074839-phpapp02/95/introduction-of-cloud-computing-7-638.jpg?cb=1429002260" TargetMode="External"/><Relationship Id="rId2" Type="http://schemas.openxmlformats.org/officeDocument/2006/relationships/hyperlink" Target="https://image.slidesharecdn.com/cloudcomputing-140307074839-phpapp02/95/introduction-of-cloud-computing-2-638.jpg?cb=14290022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.slidesharecdn.com/cloudcomputing-140307074839-phpapp02/95/introduction-of-cloud-computing-6-638.jpg?cb=1429002260" TargetMode="External"/><Relationship Id="rId5" Type="http://schemas.openxmlformats.org/officeDocument/2006/relationships/hyperlink" Target="https://image.slidesharecdn.com/cloudcomputing-140307074839-phpapp02/95/introduction-of-cloud-computing-5-638.jpg?cb=1429002260" TargetMode="External"/><Relationship Id="rId4" Type="http://schemas.openxmlformats.org/officeDocument/2006/relationships/hyperlink" Target="https://image.slidesharecdn.com/cloudcomputing-140307074839-phpapp02/95/introduction-of-cloud-computing-4-638.jpg?cb=142900226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34" Type="http://schemas.openxmlformats.org/officeDocument/2006/relationships/tags" Target="../tags/tag111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tags" Target="../tags/tag1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tags" Target="../tags/tag148.xml"/><Relationship Id="rId7" Type="http://schemas.openxmlformats.org/officeDocument/2006/relationships/image" Target="../media/image10.gif"/><Relationship Id="rId12" Type="http://schemas.openxmlformats.org/officeDocument/2006/relationships/image" Target="../media/image15.gif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9.wmf"/><Relationship Id="rId11" Type="http://schemas.openxmlformats.org/officeDocument/2006/relationships/image" Target="../media/image14.gi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gif"/><Relationship Id="rId4" Type="http://schemas.openxmlformats.org/officeDocument/2006/relationships/tags" Target="../tags/tag149.xml"/><Relationship Id="rId9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cloudcomputing-140307074839-phpapp02/95/introduction-of-cloud-computing-10-638.jpg?cb=1429002260" TargetMode="External"/><Relationship Id="rId2" Type="http://schemas.openxmlformats.org/officeDocument/2006/relationships/hyperlink" Target="https://image.slidesharecdn.com/cloudcomputing-140307074839-phpapp02/95/introduction-of-cloud-computing-9-638.jpg?cb=142900226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mage.slidesharecdn.com/cloudcomputing-140307074839-phpapp02/95/introduction-of-cloud-computing-13-638.jpg?cb=1429002260" TargetMode="External"/><Relationship Id="rId5" Type="http://schemas.openxmlformats.org/officeDocument/2006/relationships/hyperlink" Target="https://image.slidesharecdn.com/cloudcomputing-140307074839-phpapp02/95/introduction-of-cloud-computing-12-638.jpg?cb=1429002260" TargetMode="External"/><Relationship Id="rId4" Type="http://schemas.openxmlformats.org/officeDocument/2006/relationships/hyperlink" Target="https://image.slidesharecdn.com/cloudcomputing-140307074839-phpapp02/95/introduction-of-cloud-computing-11-638.jpg?cb=1429002260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5.w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.png"/><Relationship Id="rId5" Type="http://schemas.openxmlformats.org/officeDocument/2006/relationships/tags" Target="../tags/tag14.xml"/><Relationship Id="rId10" Type="http://schemas.openxmlformats.org/officeDocument/2006/relationships/image" Target="../media/image3.wmf"/><Relationship Id="rId4" Type="http://schemas.openxmlformats.org/officeDocument/2006/relationships/tags" Target="../tags/tag13.xml"/><Relationship Id="rId9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Computing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Instructor: Prof. Cheng-</a:t>
            </a:r>
            <a:r>
              <a:rPr lang="en-US" altLang="zh-TW" b="1" dirty="0" err="1" smtClean="0">
                <a:solidFill>
                  <a:srgbClr val="0070C0"/>
                </a:solidFill>
              </a:rPr>
              <a:t>Fa</a:t>
            </a:r>
            <a:r>
              <a:rPr lang="en-US" altLang="zh-TW" b="1" dirty="0" smtClean="0">
                <a:solidFill>
                  <a:srgbClr val="0070C0"/>
                </a:solidFill>
              </a:rPr>
              <a:t> Tsai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網際網路的建立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735516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網際網路是最重要的里程碑</a:t>
            </a:r>
            <a:endParaRPr lang="en-US" altLang="zh-TW" dirty="0" smtClean="0"/>
          </a:p>
          <a:p>
            <a:r>
              <a:rPr lang="zh-TW" altLang="en-US" dirty="0" smtClean="0"/>
              <a:t>使個人電腦和位於世界上不同地點的電腦溝通</a:t>
            </a:r>
            <a:endParaRPr lang="zh-TW" altLang="en-US" dirty="0"/>
          </a:p>
        </p:txBody>
      </p:sp>
      <p:pic>
        <p:nvPicPr>
          <p:cNvPr id="6" name="Picture 5" descr="C:\Documents and Settings\5G\Local Settings\Temporary Internet Files\Content.IE5\C9IV0LU7\dglxasset[2].asp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198802"/>
            <a:ext cx="2016224" cy="212022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化對角線角落矩形 4"/>
          <p:cNvSpPr/>
          <p:nvPr>
            <p:custDataLst>
              <p:tags r:id="rId2"/>
            </p:custDataLst>
          </p:nvPr>
        </p:nvSpPr>
        <p:spPr>
          <a:xfrm>
            <a:off x="179512" y="3429000"/>
            <a:ext cx="2160240" cy="252028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模式</a:t>
            </a:r>
            <a:r>
              <a:rPr lang="en-US" altLang="zh-TW" dirty="0" smtClean="0"/>
              <a:t> 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公用計算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叢集計算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格網計算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雲端計算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" name="加號 5"/>
          <p:cNvSpPr/>
          <p:nvPr>
            <p:custDataLst>
              <p:tags r:id="rId3"/>
            </p:custDataLst>
          </p:nvPr>
        </p:nvSpPr>
        <p:spPr>
          <a:xfrm>
            <a:off x="2555776" y="4221088"/>
            <a:ext cx="914400" cy="914400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剪去單一角落矩形 16"/>
          <p:cNvSpPr/>
          <p:nvPr>
            <p:custDataLst>
              <p:tags r:id="rId4"/>
            </p:custDataLst>
          </p:nvPr>
        </p:nvSpPr>
        <p:spPr>
          <a:xfrm>
            <a:off x="3779912" y="2996952"/>
            <a:ext cx="1944216" cy="338437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屬性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可得性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可管理性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自主性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效能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可擴展性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可用性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服務品質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服務層級協議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…</a:t>
            </a:r>
          </a:p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各種模式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為了更進一步地實現</a:t>
            </a:r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公用計算</a:t>
            </a:r>
            <a:r>
              <a:rPr lang="zh-TW" altLang="en-US" dirty="0" smtClean="0"/>
              <a:t>的願景，新的計算模式已經提出並被採用。</a:t>
            </a:r>
            <a:endParaRPr lang="zh-TW" altLang="en-US" i="1" dirty="0">
              <a:solidFill>
                <a:srgbClr val="00B0F0"/>
              </a:solidFill>
            </a:endParaRPr>
          </a:p>
        </p:txBody>
      </p:sp>
      <p:sp>
        <p:nvSpPr>
          <p:cNvPr id="16" name="向右箭號 15"/>
          <p:cNvSpPr/>
          <p:nvPr>
            <p:custDataLst>
              <p:tags r:id="rId7"/>
            </p:custDataLst>
          </p:nvPr>
        </p:nvSpPr>
        <p:spPr>
          <a:xfrm>
            <a:off x="6084168" y="443711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1" name="Picture 1" descr="C:\Documents and Settings\5G\Local Settings\Temporary Internet Files\Content.IE5\4TUVSL27\dglxasset[4].asp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3815460"/>
            <a:ext cx="1296144" cy="14040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分散式計算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一種電腦系統。主要由一些</a:t>
            </a:r>
            <a:r>
              <a:rPr lang="zh-TW" altLang="en-US" b="1" dirty="0" smtClean="0">
                <a:solidFill>
                  <a:srgbClr val="00B0F0"/>
                </a:solidFill>
              </a:rPr>
              <a:t>內部互連的電腦</a:t>
            </a:r>
            <a:r>
              <a:rPr lang="zh-TW" altLang="en-US" dirty="0" smtClean="0"/>
              <a:t>，分工被指派給系統的計算任務。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叢集計算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格網計算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雲端計算</a:t>
            </a:r>
            <a:endParaRPr lang="en-US" altLang="zh-TW" dirty="0" smtClean="0"/>
          </a:p>
        </p:txBody>
      </p:sp>
      <p:pic>
        <p:nvPicPr>
          <p:cNvPr id="3073" name="Picture 1" descr="C:\Documents and Settings\5G\Local Settings\Temporary Internet Files\Content.IE5\05I38XQJ\dglxasset[1].asp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3861048"/>
            <a:ext cx="2448272" cy="247557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如何讓應用程式執行得更快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有三種方式能改進效能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努力地工作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聰明地工作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尋求協助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電腦類推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使用更快的硬體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使用最佳化的演算法和技巧去解決計算性質的任務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使用多台電腦解決特定的任務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1980</a:t>
            </a:r>
            <a:r>
              <a:rPr lang="zh-TW" altLang="en-US" dirty="0" smtClean="0"/>
              <a:t>年代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因為創造出更快且更有效率的處理器，電腦效能有大幅度改善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1990</a:t>
            </a:r>
            <a:r>
              <a:rPr lang="zh-TW" altLang="en-US" dirty="0" smtClean="0"/>
              <a:t>年代早期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使用工作站間的網路，取代昂貴且專門專賣的平行超級電腦，漸漸成為一種趨勢。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朝向商品化計算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計算趨勢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起因於傳統超級運算平台過於特殊昂貴且難以取得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低廉的、通用的系統，由寬鬆地綁在一起的單核、多核心電腦或工作站組成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低成本的超級運算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將二台以上的電腦連接起來，合力解決一些計算性質的問題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為大規模和大挑戰的應用程式，提供高效能運算設施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電腦計算的興衰</a:t>
            </a:r>
            <a:endParaRPr lang="zh-TW" altLang="en-US" dirty="0"/>
          </a:p>
        </p:txBody>
      </p:sp>
      <p:sp>
        <p:nvSpPr>
          <p:cNvPr id="35" name="文字方塊 34"/>
          <p:cNvSpPr txBox="1"/>
          <p:nvPr>
            <p:custDataLst>
              <p:tags r:id="rId3"/>
            </p:custDataLst>
          </p:nvPr>
        </p:nvSpPr>
        <p:spPr>
          <a:xfrm>
            <a:off x="35496" y="22145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大型主機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>
            <p:custDataLst>
              <p:tags r:id="rId4"/>
            </p:custDataLst>
          </p:nvPr>
        </p:nvSpPr>
        <p:spPr>
          <a:xfrm>
            <a:off x="2548545" y="22145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小型電腦</a:t>
            </a:r>
            <a:endParaRPr lang="zh-TW" altLang="en-US" sz="2000" dirty="0"/>
          </a:p>
        </p:txBody>
      </p:sp>
      <p:sp>
        <p:nvSpPr>
          <p:cNvPr id="39" name="文字方塊 38"/>
          <p:cNvSpPr txBox="1"/>
          <p:nvPr>
            <p:custDataLst>
              <p:tags r:id="rId5"/>
            </p:custDataLst>
          </p:nvPr>
        </p:nvSpPr>
        <p:spPr>
          <a:xfrm>
            <a:off x="5477503" y="22145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個人電腦</a:t>
            </a:r>
            <a:endParaRPr lang="zh-TW" altLang="en-US" sz="2000" dirty="0"/>
          </a:p>
        </p:txBody>
      </p:sp>
      <p:sp>
        <p:nvSpPr>
          <p:cNvPr id="40" name="文字方塊 39"/>
          <p:cNvSpPr txBox="1"/>
          <p:nvPr>
            <p:custDataLst>
              <p:tags r:id="rId6"/>
            </p:custDataLst>
          </p:nvPr>
        </p:nvSpPr>
        <p:spPr>
          <a:xfrm>
            <a:off x="7524328" y="22145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網路計算</a:t>
            </a:r>
            <a:endParaRPr lang="zh-TW" altLang="en-US" sz="2000" dirty="0"/>
          </a:p>
        </p:txBody>
      </p:sp>
      <p:sp>
        <p:nvSpPr>
          <p:cNvPr id="41" name="文字方塊 40"/>
          <p:cNvSpPr txBox="1"/>
          <p:nvPr>
            <p:custDataLst>
              <p:tags r:id="rId7"/>
            </p:custDataLst>
          </p:nvPr>
        </p:nvSpPr>
        <p:spPr>
          <a:xfrm>
            <a:off x="7866365" y="3212976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分散式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計算</a:t>
            </a:r>
            <a:endParaRPr lang="zh-TW" altLang="en-US" sz="2000" dirty="0"/>
          </a:p>
        </p:txBody>
      </p:sp>
      <p:grpSp>
        <p:nvGrpSpPr>
          <p:cNvPr id="2" name="群組 52"/>
          <p:cNvGrpSpPr/>
          <p:nvPr>
            <p:custDataLst>
              <p:tags r:id="rId8"/>
            </p:custDataLst>
          </p:nvPr>
        </p:nvGrpSpPr>
        <p:grpSpPr>
          <a:xfrm>
            <a:off x="106934" y="2672830"/>
            <a:ext cx="2945427" cy="2626357"/>
            <a:chOff x="1143000" y="2693988"/>
            <a:chExt cx="2094137" cy="1879600"/>
          </a:xfrm>
        </p:grpSpPr>
        <p:sp>
          <p:nvSpPr>
            <p:cNvPr id="43" name="Arc 4"/>
            <p:cNvSpPr>
              <a:spLocks/>
            </p:cNvSpPr>
            <p:nvPr/>
          </p:nvSpPr>
          <p:spPr bwMode="auto">
            <a:xfrm>
              <a:off x="1143000" y="2693988"/>
              <a:ext cx="1041400" cy="965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Arc 5"/>
            <p:cNvSpPr>
              <a:spLocks/>
            </p:cNvSpPr>
            <p:nvPr/>
          </p:nvSpPr>
          <p:spPr bwMode="auto">
            <a:xfrm rot="10800000">
              <a:off x="2195737" y="3608388"/>
              <a:ext cx="1041400" cy="965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3">
                  <a:lumMod val="60000"/>
                  <a:lumOff val="40000"/>
                </a:schemeClr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群組 54"/>
          <p:cNvGrpSpPr/>
          <p:nvPr>
            <p:custDataLst>
              <p:tags r:id="rId9"/>
            </p:custDataLst>
          </p:nvPr>
        </p:nvGrpSpPr>
        <p:grpSpPr>
          <a:xfrm>
            <a:off x="133922" y="2685566"/>
            <a:ext cx="2927906" cy="2616028"/>
            <a:chOff x="1169988" y="2708920"/>
            <a:chExt cx="2081680" cy="1872208"/>
          </a:xfrm>
        </p:grpSpPr>
        <p:sp>
          <p:nvSpPr>
            <p:cNvPr id="48" name="Arc 13"/>
            <p:cNvSpPr>
              <a:spLocks/>
            </p:cNvSpPr>
            <p:nvPr/>
          </p:nvSpPr>
          <p:spPr bwMode="auto">
            <a:xfrm rot="10800000">
              <a:off x="1169988" y="3615928"/>
              <a:ext cx="1041400" cy="965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79001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Arc 14"/>
            <p:cNvSpPr>
              <a:spLocks/>
            </p:cNvSpPr>
            <p:nvPr/>
          </p:nvSpPr>
          <p:spPr bwMode="auto">
            <a:xfrm>
              <a:off x="2210268" y="2708920"/>
              <a:ext cx="1041400" cy="965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790015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群組 55"/>
          <p:cNvGrpSpPr/>
          <p:nvPr>
            <p:custDataLst>
              <p:tags r:id="rId10"/>
            </p:custDataLst>
          </p:nvPr>
        </p:nvGrpSpPr>
        <p:grpSpPr>
          <a:xfrm>
            <a:off x="3081394" y="2672830"/>
            <a:ext cx="2945427" cy="2626357"/>
            <a:chOff x="1143000" y="2693988"/>
            <a:chExt cx="2094137" cy="1879600"/>
          </a:xfrm>
        </p:grpSpPr>
        <p:sp>
          <p:nvSpPr>
            <p:cNvPr id="51" name="Arc 4"/>
            <p:cNvSpPr>
              <a:spLocks/>
            </p:cNvSpPr>
            <p:nvPr/>
          </p:nvSpPr>
          <p:spPr bwMode="auto">
            <a:xfrm>
              <a:off x="1143000" y="2693988"/>
              <a:ext cx="1041400" cy="965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Arc 5"/>
            <p:cNvSpPr>
              <a:spLocks/>
            </p:cNvSpPr>
            <p:nvPr/>
          </p:nvSpPr>
          <p:spPr bwMode="auto">
            <a:xfrm rot="10800000">
              <a:off x="2195737" y="3608388"/>
              <a:ext cx="1041400" cy="965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>
                  <a:lumMod val="60000"/>
                  <a:lumOff val="40000"/>
                </a:schemeClr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群組 58"/>
          <p:cNvGrpSpPr/>
          <p:nvPr>
            <p:custDataLst>
              <p:tags r:id="rId11"/>
            </p:custDataLst>
          </p:nvPr>
        </p:nvGrpSpPr>
        <p:grpSpPr>
          <a:xfrm>
            <a:off x="3108382" y="2685566"/>
            <a:ext cx="2927906" cy="2616028"/>
            <a:chOff x="1169988" y="2708920"/>
            <a:chExt cx="2081680" cy="1872208"/>
          </a:xfrm>
        </p:grpSpPr>
        <p:sp>
          <p:nvSpPr>
            <p:cNvPr id="54" name="Arc 13"/>
            <p:cNvSpPr>
              <a:spLocks/>
            </p:cNvSpPr>
            <p:nvPr/>
          </p:nvSpPr>
          <p:spPr bwMode="auto">
            <a:xfrm rot="10800000">
              <a:off x="1169988" y="3615928"/>
              <a:ext cx="1041400" cy="965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Arc 14"/>
            <p:cNvSpPr>
              <a:spLocks/>
            </p:cNvSpPr>
            <p:nvPr/>
          </p:nvSpPr>
          <p:spPr bwMode="auto">
            <a:xfrm>
              <a:off x="2210268" y="2708920"/>
              <a:ext cx="1041400" cy="965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群組 61"/>
          <p:cNvGrpSpPr/>
          <p:nvPr>
            <p:custDataLst>
              <p:tags r:id="rId12"/>
            </p:custDataLst>
          </p:nvPr>
        </p:nvGrpSpPr>
        <p:grpSpPr>
          <a:xfrm>
            <a:off x="6036288" y="2672830"/>
            <a:ext cx="2945427" cy="2626357"/>
            <a:chOff x="1143000" y="2693988"/>
            <a:chExt cx="2094137" cy="1879600"/>
          </a:xfrm>
        </p:grpSpPr>
        <p:sp>
          <p:nvSpPr>
            <p:cNvPr id="59" name="Arc 4"/>
            <p:cNvSpPr>
              <a:spLocks/>
            </p:cNvSpPr>
            <p:nvPr/>
          </p:nvSpPr>
          <p:spPr bwMode="auto">
            <a:xfrm>
              <a:off x="1143000" y="2693988"/>
              <a:ext cx="1041400" cy="965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Arc 5"/>
            <p:cNvSpPr>
              <a:spLocks/>
            </p:cNvSpPr>
            <p:nvPr/>
          </p:nvSpPr>
          <p:spPr bwMode="auto">
            <a:xfrm rot="10800000">
              <a:off x="2195737" y="3608388"/>
              <a:ext cx="1041400" cy="965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rgbClr val="00B0F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" name="群組 64"/>
          <p:cNvGrpSpPr/>
          <p:nvPr>
            <p:custDataLst>
              <p:tags r:id="rId13"/>
            </p:custDataLst>
          </p:nvPr>
        </p:nvGrpSpPr>
        <p:grpSpPr>
          <a:xfrm>
            <a:off x="6063276" y="2685566"/>
            <a:ext cx="2927906" cy="2616028"/>
            <a:chOff x="1169988" y="2708920"/>
            <a:chExt cx="2081680" cy="1872208"/>
          </a:xfrm>
        </p:grpSpPr>
        <p:sp>
          <p:nvSpPr>
            <p:cNvPr id="68" name="Arc 13"/>
            <p:cNvSpPr>
              <a:spLocks/>
            </p:cNvSpPr>
            <p:nvPr/>
          </p:nvSpPr>
          <p:spPr bwMode="auto">
            <a:xfrm rot="10800000">
              <a:off x="1169988" y="3615928"/>
              <a:ext cx="1041400" cy="965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" name="Arc 14"/>
            <p:cNvSpPr>
              <a:spLocks/>
            </p:cNvSpPr>
            <p:nvPr/>
          </p:nvSpPr>
          <p:spPr bwMode="auto">
            <a:xfrm>
              <a:off x="2210268" y="2708920"/>
              <a:ext cx="1041400" cy="965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5" name="Text Box 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29184" y="4101590"/>
            <a:ext cx="80663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dirty="0" smtClean="0"/>
              <a:t>1980</a:t>
            </a:r>
            <a:endParaRPr lang="en-US" altLang="zh-TW" sz="2400" dirty="0"/>
          </a:p>
        </p:txBody>
      </p:sp>
      <p:sp>
        <p:nvSpPr>
          <p:cNvPr id="77" name="Text Box 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58142" y="4101590"/>
            <a:ext cx="80663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dirty="0" smtClean="0"/>
              <a:t>1990</a:t>
            </a:r>
            <a:endParaRPr lang="en-US" altLang="zh-TW" sz="2400" dirty="0"/>
          </a:p>
        </p:txBody>
      </p:sp>
      <p:sp>
        <p:nvSpPr>
          <p:cNvPr id="78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496" y="4103078"/>
            <a:ext cx="80663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dirty="0" smtClean="0"/>
              <a:t>1970</a:t>
            </a:r>
            <a:endParaRPr lang="en-US" altLang="zh-TW" sz="2400" dirty="0"/>
          </a:p>
        </p:txBody>
      </p:sp>
      <p:sp>
        <p:nvSpPr>
          <p:cNvPr id="79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35856" y="4101590"/>
            <a:ext cx="96051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dirty="0"/>
              <a:t>2000+</a:t>
            </a:r>
          </a:p>
        </p:txBody>
      </p:sp>
      <p:sp>
        <p:nvSpPr>
          <p:cNvPr id="80" name="向右箭號 79"/>
          <p:cNvSpPr/>
          <p:nvPr>
            <p:custDataLst>
              <p:tags r:id="rId18"/>
            </p:custDataLst>
          </p:nvPr>
        </p:nvSpPr>
        <p:spPr>
          <a:xfrm>
            <a:off x="95818" y="3815838"/>
            <a:ext cx="8869428" cy="428628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0" grpId="0"/>
      <p:bldP spid="41" grpId="0"/>
      <p:bldP spid="75" grpId="0"/>
      <p:bldP spid="77" grpId="0"/>
      <p:bldP spid="78" grpId="0"/>
      <p:bldP spid="79" grpId="0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叢集計算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7787208" cy="49251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叢集是一種平行和分散式系統的典型。它包含一群</a:t>
            </a:r>
            <a:r>
              <a:rPr lang="zh-TW" altLang="en-US" b="1" dirty="0" smtClean="0">
                <a:solidFill>
                  <a:srgbClr val="00B0F0"/>
                </a:solidFill>
              </a:rPr>
              <a:t>相互連接的獨立電腦</a:t>
            </a:r>
            <a:r>
              <a:rPr lang="zh-TW" altLang="en-US" dirty="0" smtClean="0"/>
              <a:t>，共同工作如同一個</a:t>
            </a:r>
            <a:r>
              <a:rPr lang="zh-TW" altLang="en-US" b="1" dirty="0" smtClean="0">
                <a:solidFill>
                  <a:srgbClr val="00B0F0"/>
                </a:solidFill>
              </a:rPr>
              <a:t>單一</a:t>
            </a:r>
            <a:r>
              <a:rPr lang="zh-TW" altLang="en-US" dirty="0" smtClean="0"/>
              <a:t>的計算資源。</a:t>
            </a:r>
            <a:endParaRPr lang="en-US" altLang="zh-TW" dirty="0" smtClean="0"/>
          </a:p>
          <a:p>
            <a:endParaRPr lang="en-US" altLang="zh-CN" dirty="0" smtClean="0">
              <a:ea typeface="SimSun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叢集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6876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具有記憶體、讀寫設備和作業系統的單一或多處理器系統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叢集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通常由二台以上電腦（節點）連結在一起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都在單一機櫃，或者是實體上分開但透過區域網路（</a:t>
            </a:r>
            <a:r>
              <a:rPr lang="en-US" altLang="zh-TW" dirty="0" smtClean="0"/>
              <a:t>LAN</a:t>
            </a:r>
            <a:r>
              <a:rPr lang="zh-TW" altLang="en-US" dirty="0" smtClean="0"/>
              <a:t>）連接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對使用者或應用程式而言，像是一個單一的系統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提供一種具有成本效益的方式，來獲得功能或優點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平行計算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平行計算</a:t>
            </a:r>
            <a:r>
              <a:rPr lang="en-US" altLang="zh-TW" b="1" dirty="0" smtClean="0"/>
              <a:t> </a:t>
            </a:r>
          </a:p>
          <a:p>
            <a:pPr lvl="1"/>
            <a:r>
              <a:rPr lang="zh-TW" altLang="en-US" dirty="0" smtClean="0"/>
              <a:t>一種計算的模式：</a:t>
            </a:r>
            <a:r>
              <a:rPr lang="zh-TW" altLang="en-US" dirty="0" smtClean="0">
                <a:solidFill>
                  <a:srgbClr val="00B0F0"/>
                </a:solidFill>
              </a:rPr>
              <a:t>同時進行許多的計算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lvl="1"/>
            <a:r>
              <a:rPr lang="zh-TW" altLang="en-US" dirty="0" smtClean="0"/>
              <a:t>大的問題常常可被切割，成為可同時解決（</a:t>
            </a:r>
            <a:r>
              <a:rPr lang="zh-TW" altLang="en-US" dirty="0" smtClean="0">
                <a:solidFill>
                  <a:srgbClr val="00B0F0"/>
                </a:solidFill>
              </a:rPr>
              <a:t>平行化</a:t>
            </a:r>
            <a:r>
              <a:rPr lang="zh-TW" altLang="en-US" dirty="0" smtClean="0"/>
              <a:t>）的小問題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優點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成本效益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高效能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提高利用率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792088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764704"/>
            <a:ext cx="9000999" cy="576064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Seminar On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What is Cloud Computing?&#10;Distributed computing on internet ...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What is Cloud Computing?&#10;Distributed computing on internet ..."/>
              </a:rPr>
              <a:t>.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Computing? Distributed computing on internet Or delivery of computing service over the internet.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Yahoo!,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Hotmail. Instead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running an e-mail program on your computer, you log in to a Web e-mail account remotely. The software and storage for your account doesn't exist on your computer -- it's on the service's computer cloud.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istory&#10; Concept&#10;&#10;evolved in 1950(IBM) called RJE&#10;&#10;(Remote..."/>
              </a:rPr>
              <a:t>3. 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 Concept evolved in 1950(IBM) called RJE (Remote Job Entry Process).  In 2006 Amazon provided First public cloud AWS(Amazon Web Service).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Cloud Components&#10;It has three components&#10;1.) Client compute..."/>
              </a:rPr>
              <a:t>4. 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components 1.) Client computers 2.) Distributed Servers 3.) Datacenters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Clients&#10;Clients are the device that the end user&#10;interact w..."/>
              </a:rPr>
              <a:t>5. 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device that the end user interact with cloud. three types of clients: 1.) Mobile 2.) Thick 3.) Thin (Most Popular)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Datacenter&#10;It is collection of&#10;servers where&#10;application is..."/>
              </a:rPr>
              <a:t>6. 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 It is collection of servers where application is placed and is accessed via internet.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Distributed servers&#10;Often servers are in geographically&#10;dif..."/>
              </a:rPr>
              <a:t>7. 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servers Often servers are in geographically different places, but server acts as if they are working next to each other.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37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叢集中的電腦協作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/>
              <a:t>機器在叢集中如何一同工作？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使用</a:t>
            </a:r>
            <a:r>
              <a:rPr lang="en-US" altLang="zh-TW" sz="2400" dirty="0" smtClean="0"/>
              <a:t>MPI</a:t>
            </a:r>
            <a:r>
              <a:rPr lang="zh-TW" altLang="en-US" sz="2400" dirty="0" smtClean="0"/>
              <a:t>來連結這些獨立的電腦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訊息傳遞介面（</a:t>
            </a:r>
            <a:r>
              <a:rPr lang="en-US" altLang="zh-TW" sz="2800" dirty="0" smtClean="0"/>
              <a:t>MPI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Message Passing Interface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lvl="1"/>
            <a:r>
              <a:rPr lang="zh-TW" altLang="en-US" sz="2400" dirty="0" smtClean="0">
                <a:ea typeface="新細明體" pitchFamily="18" charset="-120"/>
              </a:rPr>
              <a:t>一種使電腦相互通訊的規範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/>
            <a:r>
              <a:rPr lang="zh-TW" altLang="en-US" sz="2400" dirty="0" smtClean="0">
                <a:ea typeface="新細明體" pitchFamily="18" charset="-120"/>
              </a:rPr>
              <a:t>使用訊息傳遞達成同步化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/>
            <a:r>
              <a:rPr lang="zh-TW" altLang="en-US" sz="2400" dirty="0">
                <a:ea typeface="新細明體" pitchFamily="18" charset="-120"/>
              </a:rPr>
              <a:t>分散式記憶體程式設計模型</a:t>
            </a:r>
          </a:p>
          <a:p>
            <a:pPr lvl="1"/>
            <a:r>
              <a:rPr lang="zh-TW" altLang="en-US" sz="2400" dirty="0">
                <a:ea typeface="新細明體" pitchFamily="18" charset="-120"/>
              </a:rPr>
              <a:t>所有電腦透過內部相連的網際網路連</a:t>
            </a:r>
            <a:r>
              <a:rPr lang="zh-TW" altLang="en-US" sz="2400" dirty="0" smtClean="0">
                <a:ea typeface="新細明體" pitchFamily="18" charset="-120"/>
              </a:rPr>
              <a:t>接</a:t>
            </a:r>
            <a:r>
              <a:rPr lang="en-US" altLang="zh-TW" sz="2400" dirty="0" smtClean="0">
                <a:ea typeface="新細明體" pitchFamily="18" charset="-120"/>
              </a:rPr>
              <a:t/>
            </a:r>
            <a:br>
              <a:rPr lang="en-US" altLang="zh-TW" sz="2400" dirty="0" smtClean="0">
                <a:ea typeface="新細明體" pitchFamily="18" charset="-120"/>
              </a:rPr>
            </a:br>
            <a:endParaRPr lang="en-US" altLang="zh-TW" sz="2400" dirty="0" smtClean="0"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48"/>
          <p:cNvSpPr/>
          <p:nvPr>
            <p:custDataLst>
              <p:tags r:id="rId2"/>
            </p:custDataLst>
          </p:nvPr>
        </p:nvSpPr>
        <p:spPr>
          <a:xfrm>
            <a:off x="658144" y="2873829"/>
            <a:ext cx="7586264" cy="26434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zh-TW" altLang="en-US" b="1" i="1" dirty="0" smtClean="0">
                <a:solidFill>
                  <a:schemeClr val="accent2">
                    <a:lumMod val="50000"/>
                  </a:schemeClr>
                </a:solidFill>
              </a:rPr>
              <a:t>執行</a:t>
            </a: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endCxn id="56" idx="3"/>
          </p:cNvCxnSpPr>
          <p:nvPr>
            <p:custDataLst>
              <p:tags r:id="rId3"/>
            </p:custDataLst>
          </p:nvPr>
        </p:nvCxnSpPr>
        <p:spPr>
          <a:xfrm rot="10800000" flipV="1">
            <a:off x="2997644" y="4230770"/>
            <a:ext cx="1421959" cy="73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7200" y="116632"/>
            <a:ext cx="8229600" cy="868362"/>
          </a:xfrm>
        </p:spPr>
        <p:txBody>
          <a:bodyPr/>
          <a:lstStyle/>
          <a:p>
            <a:r>
              <a:rPr lang="zh-TW" altLang="en-US" dirty="0" smtClean="0"/>
              <a:t>訊息傳遞介面 </a:t>
            </a:r>
            <a:r>
              <a:rPr lang="en-US" altLang="zh-TW" dirty="0" smtClean="0"/>
              <a:t>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57200" y="1052736"/>
            <a:ext cx="8229600" cy="533399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典型的平行化執行流程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4125558" y="1676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開始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>
            <p:custDataLst>
              <p:tags r:id="rId7"/>
            </p:custDataLst>
          </p:nvPr>
        </p:nvSpPr>
        <p:spPr>
          <a:xfrm>
            <a:off x="3733800" y="2348880"/>
            <a:ext cx="14478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i="1" dirty="0" smtClean="0">
                <a:solidFill>
                  <a:schemeClr val="accent2">
                    <a:lumMod val="50000"/>
                  </a:schemeClr>
                </a:solidFill>
              </a:rPr>
              <a:t>初始化</a:t>
            </a:r>
            <a:endParaRPr lang="en-US" alt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Down Arrow 6"/>
          <p:cNvSpPr/>
          <p:nvPr>
            <p:custDataLst>
              <p:tags r:id="rId8"/>
            </p:custDataLst>
          </p:nvPr>
        </p:nvSpPr>
        <p:spPr>
          <a:xfrm>
            <a:off x="4267200" y="2035884"/>
            <a:ext cx="3810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9"/>
            </p:custDataLst>
          </p:nvPr>
        </p:nvSpPr>
        <p:spPr>
          <a:xfrm>
            <a:off x="762000" y="3371056"/>
            <a:ext cx="12954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TW" alt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程序 </a:t>
            </a:r>
            <a:r>
              <a:rPr 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US" sz="16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>
            <p:custDataLst>
              <p:tags r:id="rId10"/>
            </p:custDataLst>
          </p:nvPr>
        </p:nvSpPr>
        <p:spPr>
          <a:xfrm>
            <a:off x="2286000" y="3371056"/>
            <a:ext cx="12954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TW" alt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程序 </a:t>
            </a:r>
            <a:r>
              <a:rPr 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sz="16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>
            <p:custDataLst>
              <p:tags r:id="rId11"/>
            </p:custDataLst>
          </p:nvPr>
        </p:nvSpPr>
        <p:spPr>
          <a:xfrm>
            <a:off x="3810000" y="3371056"/>
            <a:ext cx="12954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TW" alt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程序 </a:t>
            </a:r>
            <a:r>
              <a:rPr 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en-US" sz="16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>
            <p:custDataLst>
              <p:tags r:id="rId12"/>
            </p:custDataLst>
          </p:nvPr>
        </p:nvSpPr>
        <p:spPr>
          <a:xfrm>
            <a:off x="6858000" y="3371056"/>
            <a:ext cx="12954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TW" alt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程序</a:t>
            </a:r>
            <a:r>
              <a:rPr 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 N</a:t>
            </a:r>
            <a:endParaRPr lang="en-US" sz="16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8" idx="7"/>
          </p:cNvCxnSpPr>
          <p:nvPr>
            <p:custDataLst>
              <p:tags r:id="rId13"/>
            </p:custDataLst>
          </p:nvPr>
        </p:nvCxnSpPr>
        <p:spPr>
          <a:xfrm rot="5400000">
            <a:off x="2808632" y="1788942"/>
            <a:ext cx="708131" cy="259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7"/>
          </p:cNvCxnSpPr>
          <p:nvPr>
            <p:custDataLst>
              <p:tags r:id="rId14"/>
            </p:custDataLst>
          </p:nvPr>
        </p:nvCxnSpPr>
        <p:spPr>
          <a:xfrm rot="5400000">
            <a:off x="3570632" y="2550942"/>
            <a:ext cx="708131" cy="1066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0" idx="0"/>
          </p:cNvCxnSpPr>
          <p:nvPr>
            <p:custDataLst>
              <p:tags r:id="rId15"/>
            </p:custDataLst>
          </p:nvPr>
        </p:nvCxnSpPr>
        <p:spPr>
          <a:xfrm rot="5400000">
            <a:off x="4137112" y="3050468"/>
            <a:ext cx="6411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1"/>
          </p:cNvCxnSpPr>
          <p:nvPr>
            <p:custDataLst>
              <p:tags r:id="rId16"/>
            </p:custDataLst>
          </p:nvPr>
        </p:nvCxnSpPr>
        <p:spPr>
          <a:xfrm rot="16200000" flipH="1">
            <a:off x="5398638" y="1788941"/>
            <a:ext cx="708131" cy="259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>
            <p:custDataLst>
              <p:tags r:id="rId17"/>
            </p:custDataLst>
          </p:nvPr>
        </p:nvCxnSpPr>
        <p:spPr>
          <a:xfrm rot="16200000" flipH="1">
            <a:off x="4811360" y="2376220"/>
            <a:ext cx="631116" cy="1338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>
            <p:custDataLst>
              <p:tags r:id="rId18"/>
            </p:custDataLst>
          </p:nvPr>
        </p:nvSpPr>
        <p:spPr>
          <a:xfrm>
            <a:off x="5257800" y="344725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▪  ▪  ▪  ▪  ▪  ▪  ▪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8" idx="4"/>
          </p:cNvCxnSpPr>
          <p:nvPr>
            <p:custDataLst>
              <p:tags r:id="rId19"/>
            </p:custDataLst>
          </p:nvPr>
        </p:nvCxnSpPr>
        <p:spPr>
          <a:xfrm rot="5400000">
            <a:off x="462353" y="4764397"/>
            <a:ext cx="1883488" cy="112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</p:cNvCxnSpPr>
          <p:nvPr>
            <p:custDataLst>
              <p:tags r:id="rId20"/>
            </p:custDataLst>
          </p:nvPr>
        </p:nvCxnSpPr>
        <p:spPr>
          <a:xfrm rot="5400000">
            <a:off x="1967529" y="4767085"/>
            <a:ext cx="1905000" cy="2734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</p:cNvCxnSpPr>
          <p:nvPr>
            <p:custDataLst>
              <p:tags r:id="rId21"/>
            </p:custDataLst>
          </p:nvPr>
        </p:nvCxnSpPr>
        <p:spPr>
          <a:xfrm rot="5400000">
            <a:off x="3486150" y="4761706"/>
            <a:ext cx="1905000" cy="381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</p:cNvCxnSpPr>
          <p:nvPr>
            <p:custDataLst>
              <p:tags r:id="rId22"/>
            </p:custDataLst>
          </p:nvPr>
        </p:nvCxnSpPr>
        <p:spPr>
          <a:xfrm rot="5400000">
            <a:off x="6534150" y="4761706"/>
            <a:ext cx="1905000" cy="381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>
            <p:custDataLst>
              <p:tags r:id="rId23"/>
            </p:custDataLst>
          </p:nvPr>
        </p:nvSpPr>
        <p:spPr>
          <a:xfrm>
            <a:off x="664568" y="5712296"/>
            <a:ext cx="7586264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i="1" dirty="0" smtClean="0">
                <a:solidFill>
                  <a:schemeClr val="accent2">
                    <a:lumMod val="50000"/>
                  </a:schemeClr>
                </a:solidFill>
              </a:rPr>
              <a:t>終結</a:t>
            </a: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Down Arrow 49"/>
          <p:cNvSpPr/>
          <p:nvPr>
            <p:custDataLst>
              <p:tags r:id="rId24"/>
            </p:custDataLst>
          </p:nvPr>
        </p:nvSpPr>
        <p:spPr>
          <a:xfrm>
            <a:off x="4267200" y="6076528"/>
            <a:ext cx="381000" cy="152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>
            <p:custDataLst>
              <p:tags r:id="rId25"/>
            </p:custDataLst>
          </p:nvPr>
        </p:nvSpPr>
        <p:spPr>
          <a:xfrm>
            <a:off x="1339326" y="4916572"/>
            <a:ext cx="152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>
            <p:custDataLst>
              <p:tags r:id="rId26"/>
            </p:custDataLst>
          </p:nvPr>
        </p:nvSpPr>
        <p:spPr>
          <a:xfrm>
            <a:off x="4139952" y="6165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完成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>
            <p:custDataLst>
              <p:tags r:id="rId27"/>
            </p:custDataLst>
          </p:nvPr>
        </p:nvSpPr>
        <p:spPr>
          <a:xfrm>
            <a:off x="1339326" y="3925972"/>
            <a:ext cx="152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>
            <p:custDataLst>
              <p:tags r:id="rId28"/>
            </p:custDataLst>
          </p:nvPr>
        </p:nvSpPr>
        <p:spPr>
          <a:xfrm>
            <a:off x="4373217" y="3914044"/>
            <a:ext cx="155712" cy="11966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>
            <p:custDataLst>
              <p:tags r:id="rId29"/>
            </p:custDataLst>
          </p:nvPr>
        </p:nvSpPr>
        <p:spPr>
          <a:xfrm>
            <a:off x="7434001" y="3915370"/>
            <a:ext cx="152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>
            <p:custDataLst>
              <p:tags r:id="rId30"/>
            </p:custDataLst>
          </p:nvPr>
        </p:nvSpPr>
        <p:spPr>
          <a:xfrm>
            <a:off x="7434001" y="4456059"/>
            <a:ext cx="152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53" idx="0"/>
          </p:cNvCxnSpPr>
          <p:nvPr>
            <p:custDataLst>
              <p:tags r:id="rId31"/>
            </p:custDataLst>
          </p:nvPr>
        </p:nvCxnSpPr>
        <p:spPr>
          <a:xfrm rot="10800000" flipV="1">
            <a:off x="1415526" y="4687972"/>
            <a:ext cx="148007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>
            <p:custDataLst>
              <p:tags r:id="rId32"/>
            </p:custDataLst>
          </p:nvPr>
        </p:nvSpPr>
        <p:spPr>
          <a:xfrm>
            <a:off x="2854519" y="4459371"/>
            <a:ext cx="143124" cy="10091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2" idx="3"/>
            <a:endCxn id="56" idx="0"/>
          </p:cNvCxnSpPr>
          <p:nvPr>
            <p:custDataLst>
              <p:tags r:id="rId33"/>
            </p:custDataLst>
          </p:nvPr>
        </p:nvCxnSpPr>
        <p:spPr>
          <a:xfrm>
            <a:off x="1491726" y="4154572"/>
            <a:ext cx="1434355" cy="30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1"/>
          </p:cNvCxnSpPr>
          <p:nvPr>
            <p:custDataLst>
              <p:tags r:id="rId34"/>
            </p:custDataLst>
          </p:nvPr>
        </p:nvCxnSpPr>
        <p:spPr>
          <a:xfrm rot="10800000" flipV="1">
            <a:off x="6705601" y="4143970"/>
            <a:ext cx="728401" cy="163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9" idx="1"/>
          </p:cNvCxnSpPr>
          <p:nvPr>
            <p:custDataLst>
              <p:tags r:id="rId35"/>
            </p:custDataLst>
          </p:nvPr>
        </p:nvCxnSpPr>
        <p:spPr>
          <a:xfrm>
            <a:off x="6705600" y="4535572"/>
            <a:ext cx="728401" cy="149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>
            <p:custDataLst>
              <p:tags r:id="rId36"/>
            </p:custDataLst>
          </p:nvPr>
        </p:nvSpPr>
        <p:spPr>
          <a:xfrm>
            <a:off x="1835696" y="44174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通訊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>
            <p:custDataLst>
              <p:tags r:id="rId37"/>
            </p:custDataLst>
          </p:nvPr>
        </p:nvSpPr>
        <p:spPr>
          <a:xfrm>
            <a:off x="3419872" y="42734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通訊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>
            <p:custDataLst>
              <p:tags r:id="rId38"/>
            </p:custDataLst>
          </p:nvPr>
        </p:nvSpPr>
        <p:spPr>
          <a:xfrm>
            <a:off x="6228184" y="42734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通訊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56382"/>
            <a:ext cx="8229600" cy="868362"/>
          </a:xfrm>
        </p:spPr>
        <p:txBody>
          <a:bodyPr/>
          <a:lstStyle/>
          <a:p>
            <a:r>
              <a:rPr lang="zh-TW" altLang="en-US" dirty="0" smtClean="0"/>
              <a:t>叢集應用程式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dirty="0" smtClean="0"/>
              <a:t>叢集過去一直是計算系統的主流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dirty="0" smtClean="0"/>
              <a:t>平行程式應用在</a:t>
            </a:r>
            <a:endParaRPr lang="en-US" altLang="zh-TW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 smtClean="0"/>
              <a:t>計算密集型</a:t>
            </a:r>
            <a:endParaRPr lang="en-US" altLang="zh-TW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 smtClean="0"/>
              <a:t>數據密集型</a:t>
            </a:r>
            <a:r>
              <a:rPr lang="en-US" altLang="zh-TW" dirty="0" smtClean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 smtClean="0"/>
              <a:t>有迫切時限的系統</a:t>
            </a:r>
            <a:endParaRPr lang="en-US" altLang="zh-TW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dirty="0"/>
              <a:t>大規模的、計算性質／數據密集型的科學應用程式，需要更多的資源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 smtClean="0"/>
              <a:t>科</a:t>
            </a:r>
            <a:r>
              <a:rPr lang="zh-TW" altLang="en-US" dirty="0"/>
              <a:t>學應用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/>
              <a:t>電腦動畫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/>
              <a:t>電腦遊戲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/>
              <a:t>影像處理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TW" altLang="en-US" dirty="0"/>
              <a:t>資料探勘</a:t>
            </a:r>
            <a:endParaRPr 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格網計算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268760"/>
            <a:ext cx="8136904" cy="485313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格網計算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整合多</a:t>
            </a:r>
            <a:r>
              <a:rPr lang="zh-TW" altLang="en-US" dirty="0" smtClean="0"/>
              <a:t>個</a:t>
            </a:r>
            <a:r>
              <a:rPr lang="zh-TW" altLang="zh-TW" dirty="0" smtClean="0"/>
              <a:t>機構的資源，</a:t>
            </a:r>
            <a:r>
              <a:rPr lang="zh-TW" altLang="en-US" dirty="0" smtClean="0"/>
              <a:t>以共享的方式</a:t>
            </a:r>
            <a:r>
              <a:rPr lang="zh-TW" altLang="zh-TW" dirty="0" smtClean="0"/>
              <a:t>形成可動態協調與管理的虛擬組織（</a:t>
            </a:r>
            <a:r>
              <a:rPr lang="en-US" altLang="zh-TW" dirty="0" smtClean="0"/>
              <a:t>Virtual Organization, VO</a:t>
            </a:r>
            <a:r>
              <a:rPr lang="zh-TW" altLang="zh-TW" dirty="0" smtClean="0"/>
              <a:t>）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藉以解決一個共同問題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r>
              <a:rPr lang="zh-TW" altLang="en-US" dirty="0" smtClean="0"/>
              <a:t>使用公開的標準和介面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提供通用的資源共享架構，建立不同需求的虛擬組織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支援計算類－和多數據類－環境的創建和使用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格網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7283152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1990</a:t>
            </a:r>
            <a:r>
              <a:rPr lang="zh-TW" altLang="en-US" dirty="0"/>
              <a:t>年代中期，這術語被創造出來，以表示一種為了高等科學和工程而提出的分散式計算基礎設施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格網中的資源協作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虛擬組織 </a:t>
            </a:r>
            <a:r>
              <a:rPr lang="en-US" altLang="zh-TW" dirty="0" smtClean="0"/>
              <a:t>(VO)</a:t>
            </a:r>
          </a:p>
          <a:p>
            <a:pPr lvl="1"/>
            <a:r>
              <a:rPr lang="zh-TW" altLang="en-US" dirty="0" smtClean="0"/>
              <a:t>一群根據相同共享規則的個體和（或）機構所組成的集合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共享些什麼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誰被允許共享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在何種條件下發生共享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一個真實組織，能夠參與一或多個虛擬組織，共享部分或全部的資源</a:t>
            </a:r>
          </a:p>
          <a:p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格網環境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686800" cy="49251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資源的異質性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超級電腦、儲存系統、數據資源和特定設備，被不同的管理網域所擁有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啟用共享、挑選和聚集眾多分散在不同地區的資源</a:t>
            </a:r>
            <a:endParaRPr lang="en-US" altLang="zh-TW" dirty="0" smtClean="0"/>
          </a:p>
          <a:p>
            <a:r>
              <a:rPr lang="zh-TW" altLang="en-US" dirty="0" smtClean="0"/>
              <a:t>為了解決在科學、工程和商業上的大規模資源密集問題</a:t>
            </a:r>
            <a:endParaRPr lang="en-US" altLang="zh-TW" dirty="0" smtClean="0"/>
          </a:p>
          <a:p>
            <a:r>
              <a:rPr lang="zh-TW" altLang="en-US" dirty="0" smtClean="0"/>
              <a:t>被譽為繼網際網路和全球資訊網後的下一個革命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i="1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計算模式的演變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331151527"/>
              </p:ext>
            </p:extLst>
          </p:nvPr>
        </p:nvGraphicFramePr>
        <p:xfrm>
          <a:off x="-36512" y="1397000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雲朵形 3"/>
          <p:cNvSpPr/>
          <p:nvPr>
            <p:custDataLst>
              <p:tags r:id="rId2"/>
            </p:custDataLst>
          </p:nvPr>
        </p:nvSpPr>
        <p:spPr>
          <a:xfrm>
            <a:off x="6939096" y="1451079"/>
            <a:ext cx="1940768" cy="141845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運</a:t>
            </a:r>
            <a:r>
              <a:rPr lang="zh-TW" altLang="en-US" dirty="0" smtClean="0">
                <a:solidFill>
                  <a:schemeClr val="tx1"/>
                </a:solidFill>
              </a:rPr>
              <a:t>算能力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歷史現象：合久必分 ， 分久必合</a:t>
            </a:r>
            <a:endParaRPr lang="zh-TW" altLang="en-US" dirty="0"/>
          </a:p>
        </p:txBody>
      </p:sp>
      <p:sp>
        <p:nvSpPr>
          <p:cNvPr id="31" name="Notched Right Arrow 21"/>
          <p:cNvSpPr/>
          <p:nvPr>
            <p:custDataLst>
              <p:tags r:id="rId3"/>
            </p:custDataLst>
          </p:nvPr>
        </p:nvSpPr>
        <p:spPr bwMode="auto">
          <a:xfrm>
            <a:off x="1981200" y="3022049"/>
            <a:ext cx="5105400" cy="381000"/>
          </a:xfrm>
          <a:prstGeom prst="notchedRightArrow">
            <a:avLst>
              <a:gd name="adj1" fmla="val 50000"/>
              <a:gd name="adj2" fmla="val 80583"/>
            </a:avLst>
          </a:prstGeom>
          <a:gradFill flip="none" rotWithShape="1">
            <a:gsLst>
              <a:gs pos="0">
                <a:srgbClr val="C00000"/>
              </a:gs>
              <a:gs pos="85000">
                <a:srgbClr val="FFCCCC"/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TextBox 23"/>
          <p:cNvSpPr txBox="1"/>
          <p:nvPr>
            <p:custDataLst>
              <p:tags r:id="rId4"/>
            </p:custDataLst>
          </p:nvPr>
        </p:nvSpPr>
        <p:spPr>
          <a:xfrm>
            <a:off x="7338637" y="2869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itchFamily="18" charset="0"/>
              </a:rPr>
              <a:t>現在</a:t>
            </a:r>
            <a:endParaRPr kumimoji="0" lang="en-US" sz="2800" b="1" i="0" u="none" strike="noStrike" kern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itchFamily="18" charset="0"/>
            </a:endParaRPr>
          </a:p>
        </p:txBody>
      </p:sp>
      <p:sp>
        <p:nvSpPr>
          <p:cNvPr id="33" name="TextBox 24"/>
          <p:cNvSpPr txBox="1"/>
          <p:nvPr>
            <p:custDataLst>
              <p:tags r:id="rId5"/>
            </p:custDataLst>
          </p:nvPr>
        </p:nvSpPr>
        <p:spPr>
          <a:xfrm>
            <a:off x="634423" y="2869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itchFamily="18" charset="0"/>
              </a:rPr>
              <a:t>過去</a:t>
            </a:r>
            <a:endParaRPr kumimoji="0" lang="en-US" sz="2800" b="1" i="0" u="none" strike="noStrike" kern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itchFamily="18" charset="0"/>
            </a:endParaRPr>
          </a:p>
        </p:txBody>
      </p:sp>
      <p:sp>
        <p:nvSpPr>
          <p:cNvPr id="34" name="TextBox 25"/>
          <p:cNvSpPr txBox="1"/>
          <p:nvPr>
            <p:custDataLst>
              <p:tags r:id="rId6"/>
            </p:custDataLst>
          </p:nvPr>
        </p:nvSpPr>
        <p:spPr>
          <a:xfrm>
            <a:off x="539552" y="44371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</a:rPr>
              <a:t>大型主機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35" name="TextBox 26"/>
          <p:cNvSpPr txBox="1"/>
          <p:nvPr>
            <p:custDataLst>
              <p:tags r:id="rId7"/>
            </p:custDataLst>
          </p:nvPr>
        </p:nvSpPr>
        <p:spPr>
          <a:xfrm>
            <a:off x="2591003" y="44371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</a:rPr>
              <a:t>個人電腦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36" name="TextBox 27"/>
          <p:cNvSpPr txBox="1"/>
          <p:nvPr>
            <p:custDataLst>
              <p:tags r:id="rId8"/>
            </p:custDataLst>
          </p:nvPr>
        </p:nvSpPr>
        <p:spPr>
          <a:xfrm>
            <a:off x="4608195" y="443711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</a:rPr>
              <a:t>筆記型電腦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37" name="TextBox 28"/>
          <p:cNvSpPr txBox="1"/>
          <p:nvPr>
            <p:custDataLst>
              <p:tags r:id="rId9"/>
            </p:custDataLst>
          </p:nvPr>
        </p:nvSpPr>
        <p:spPr>
          <a:xfrm>
            <a:off x="6951939" y="44371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</a:rPr>
              <a:t>雲端計算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38" name="TextBox 29"/>
          <p:cNvSpPr txBox="1"/>
          <p:nvPr>
            <p:custDataLst>
              <p:tags r:id="rId10"/>
            </p:custDataLst>
          </p:nvPr>
        </p:nvSpPr>
        <p:spPr>
          <a:xfrm>
            <a:off x="742509" y="18976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mbria" pitchFamily="18" charset="0"/>
              </a:rPr>
              <a:t>水池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39" name="TextBox 30"/>
          <p:cNvSpPr txBox="1"/>
          <p:nvPr>
            <p:custDataLst>
              <p:tags r:id="rId11"/>
            </p:custDataLst>
          </p:nvPr>
        </p:nvSpPr>
        <p:spPr>
          <a:xfrm>
            <a:off x="2555776" y="19696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mbria" pitchFamily="18" charset="0"/>
              </a:rPr>
              <a:t>水桶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40" name="TextBox 31"/>
          <p:cNvSpPr txBox="1"/>
          <p:nvPr>
            <p:custDataLst>
              <p:tags r:id="rId12"/>
            </p:custDataLst>
          </p:nvPr>
        </p:nvSpPr>
        <p:spPr>
          <a:xfrm>
            <a:off x="4644008" y="19696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mbria" pitchFamily="18" charset="0"/>
              </a:rPr>
              <a:t>水瓶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mbria" pitchFamily="18" charset="0"/>
            </a:endParaRPr>
          </a:p>
        </p:txBody>
      </p:sp>
      <p:sp>
        <p:nvSpPr>
          <p:cNvPr id="41" name="TextBox 32"/>
          <p:cNvSpPr txBox="1"/>
          <p:nvPr>
            <p:custDataLst>
              <p:tags r:id="rId13"/>
            </p:custDataLst>
          </p:nvPr>
        </p:nvSpPr>
        <p:spPr>
          <a:xfrm>
            <a:off x="6948264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3E7EA6">
                    <a:lumMod val="50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mbria" pitchFamily="18" charset="0"/>
              </a:rPr>
              <a:t>飲水機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3E7EA6">
                  <a:lumMod val="50000"/>
                </a:srgb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mbria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「雲端」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1520" y="1268760"/>
            <a:ext cx="8579296" cy="233285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「雲端」這用語常被使用來當作網路的隱喻</a:t>
            </a:r>
            <a:endParaRPr lang="en-US" altLang="zh-TW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一種簡化的方式，用來表達網際網路複雜的運作過程</a:t>
            </a:r>
            <a:endParaRPr lang="en-US" altLang="zh-TW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>
                <a:ea typeface="新細明體" pitchFamily="18" charset="-120"/>
              </a:rPr>
              <a:t>現在，「雲端」一詞被進一步當作許多複雜度的抽象化</a:t>
            </a:r>
            <a:endParaRPr lang="en-US" altLang="zh-TW" dirty="0" smtClean="0">
              <a:ea typeface="新細明體" pitchFamily="18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>
                <a:ea typeface="新細明體" pitchFamily="18" charset="-120"/>
              </a:rPr>
              <a:t>例如：伺服器、應用程式、資料和異構平台</a:t>
            </a:r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10"/>
          <p:cNvGrpSpPr/>
          <p:nvPr>
            <p:custDataLst>
              <p:tags r:id="rId4"/>
            </p:custDataLst>
          </p:nvPr>
        </p:nvGrpSpPr>
        <p:grpSpPr>
          <a:xfrm>
            <a:off x="2285746" y="3645024"/>
            <a:ext cx="4572508" cy="2808310"/>
            <a:chOff x="1835696" y="2836320"/>
            <a:chExt cx="5400600" cy="3672406"/>
          </a:xfrm>
        </p:grpSpPr>
        <p:pic>
          <p:nvPicPr>
            <p:cNvPr id="84994" name="Picture 2" descr="C:\Documents and Settings\5G\Local Settings\Temporary Internet Files\Content.IE5\O9YV8TA7\dglxasset[5].aspx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8143" y="2980336"/>
              <a:ext cx="4167715" cy="3240360"/>
            </a:xfrm>
            <a:prstGeom prst="rect">
              <a:avLst/>
            </a:prstGeom>
            <a:noFill/>
          </p:spPr>
        </p:pic>
        <p:pic>
          <p:nvPicPr>
            <p:cNvPr id="84996" name="Picture 4" descr="C:\Documents and Settings\5G\Local Settings\Temporary Internet Files\Content.IE5\C9IV0LU7\MM900282845[1].gif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68144" y="3484391"/>
              <a:ext cx="1368152" cy="1100069"/>
            </a:xfrm>
            <a:prstGeom prst="rect">
              <a:avLst/>
            </a:prstGeom>
            <a:noFill/>
          </p:spPr>
        </p:pic>
        <p:pic>
          <p:nvPicPr>
            <p:cNvPr id="84997" name="Picture 5" descr="C:\Documents and Settings\5G\Local Settings\Temporary Internet Files\Content.IE5\4TUVSL27\MM900283842[2]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0152" y="5212584"/>
              <a:ext cx="864096" cy="1045277"/>
            </a:xfrm>
            <a:prstGeom prst="rect">
              <a:avLst/>
            </a:prstGeom>
            <a:noFill/>
          </p:spPr>
        </p:pic>
        <p:pic>
          <p:nvPicPr>
            <p:cNvPr id="84999" name="Picture 7" descr="C:\Documents and Settings\5G\Local Settings\Temporary Internet Files\Content.IE5\05I38XQJ\MM900234774[2]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74913" y="2836320"/>
              <a:ext cx="1001143" cy="1052049"/>
            </a:xfrm>
            <a:prstGeom prst="rect">
              <a:avLst/>
            </a:prstGeom>
            <a:noFill/>
          </p:spPr>
        </p:pic>
        <p:pic>
          <p:nvPicPr>
            <p:cNvPr id="85000" name="Picture 8" descr="C:\Documents and Settings\5G\Local Settings\Temporary Internet Files\Content.IE5\4TUVSL27\MM900283011[2]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35696" y="5356600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85001" name="Picture 9" descr="C:\Documents and Settings\5G\Local Settings\Temporary Internet Files\Content.IE5\O9YV8TA7\MM900284002[2].gif"/>
            <p:cNvPicPr>
              <a:picLocks noChangeAspect="1" noChangeArrowheads="1" noCrop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11961" y="5477784"/>
              <a:ext cx="1075765" cy="1030942"/>
            </a:xfrm>
            <a:prstGeom prst="rect">
              <a:avLst/>
            </a:prstGeom>
            <a:noFill/>
          </p:spPr>
        </p:pic>
        <p:pic>
          <p:nvPicPr>
            <p:cNvPr id="85006" name="Picture 14" descr="C:\Documents and Settings\5G\Local Settings\Temporary Internet Files\Content.IE5\05I38XQJ\MM900288920[2].gif"/>
            <p:cNvPicPr>
              <a:picLocks noChangeAspect="1" noChangeArrowheads="1" noCrop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979713" y="3556398"/>
              <a:ext cx="936104" cy="936104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024" y="764704"/>
            <a:ext cx="878497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 smtClean="0">
                <a:solidFill>
                  <a:srgbClr val="FF0000"/>
                </a:solidFill>
              </a:rPr>
              <a:t>8. </a:t>
            </a:r>
            <a:r>
              <a:rPr lang="en-US" altLang="zh-TW" sz="1900" dirty="0" smtClean="0"/>
              <a:t>Central </a:t>
            </a:r>
            <a:r>
              <a:rPr lang="en-US" altLang="zh-TW" sz="1900" dirty="0"/>
              <a:t>Server  It Administers the system such as monitoring traffic, client demands to ensure everything runs smoothly.  It uses a special type of software called Middleware. Middleware allow computer to communicate each other.</a:t>
            </a:r>
            <a:br>
              <a:rPr lang="en-US" altLang="zh-TW" sz="1900" dirty="0"/>
            </a:br>
            <a:r>
              <a:rPr lang="en-US" altLang="zh-TW" sz="1900" dirty="0" smtClean="0"/>
              <a:t>everything runs smoothly.  It uses a special type of software called Middleware. Middleware allow computer to communicate each other.</a:t>
            </a:r>
            <a:br>
              <a:rPr lang="en-US" altLang="zh-TW" sz="1900" dirty="0" smtClean="0"/>
            </a:br>
            <a:r>
              <a:rPr lang="en-US" altLang="zh-TW" sz="1900" dirty="0" smtClean="0">
                <a:hlinkClick r:id="rId2" tooltip="Service Models&#10; SaaS(Software&#10;&#10;as a service): Required&#10;sof..."/>
              </a:rPr>
              <a:t>9. </a:t>
            </a:r>
            <a:r>
              <a:rPr lang="en-US" altLang="zh-TW" sz="1900" dirty="0" smtClean="0"/>
              <a:t>Service Models  SaaS(Software as a service): Required software, Operating system &amp; network is provided.  PaaS(Platform as service): Operating system and network is provided.  IaaS(Infrastructure as a service): just Network is provided.</a:t>
            </a:r>
            <a:br>
              <a:rPr lang="en-US" altLang="zh-TW" sz="1900" dirty="0" smtClean="0"/>
            </a:br>
            <a:r>
              <a:rPr lang="en-US" altLang="zh-TW" sz="1900" dirty="0" smtClean="0">
                <a:hlinkClick r:id="rId3" tooltip="Deployment of Cloud&#10;Service&#10;Public&#10;&#10;Cloud&#10;Private Cloud&#10;..."/>
              </a:rPr>
              <a:t>10. </a:t>
            </a:r>
            <a:r>
              <a:rPr lang="en-US" altLang="zh-TW" sz="1900" dirty="0" smtClean="0"/>
              <a:t>Deployment of Cloud Service Public Cloud Private Cloud Community Cloud Hybrid Cloud(Combined Cloud)</a:t>
            </a:r>
            <a:br>
              <a:rPr lang="en-US" altLang="zh-TW" sz="1900" dirty="0" smtClean="0"/>
            </a:br>
            <a:r>
              <a:rPr lang="en-US" altLang="zh-TW" sz="1900" dirty="0" smtClean="0">
                <a:hlinkClick r:id="rId4" tooltip="Why cloud service is popular?&#10;&#10;&#10;Reduce the complexity of n..."/>
              </a:rPr>
              <a:t>11. </a:t>
            </a:r>
            <a:r>
              <a:rPr lang="en-US" altLang="zh-TW" sz="1900" dirty="0" smtClean="0"/>
              <a:t>Why cloud service is popular?  Reduce the complexity of networks.  Do not have to buy software licenses.  Customization.  Cloud providers that have specialized in a particular area (such as e-mail) can bring advanced services that a single company might not be able to afford or develop.   scalability, reliability, and efficiency. Info. at cloud are not easily lost.</a:t>
            </a:r>
            <a:br>
              <a:rPr lang="en-US" altLang="zh-TW" sz="1900" dirty="0" smtClean="0"/>
            </a:br>
            <a:r>
              <a:rPr lang="en-US" altLang="zh-TW" sz="1900" dirty="0" smtClean="0">
                <a:hlinkClick r:id="rId5" tooltip="Application&#10; Social&#10;&#10;Networking sites.&#10; E-mail sites.&#10; S..."/>
              </a:rPr>
              <a:t>12. </a:t>
            </a:r>
            <a:r>
              <a:rPr lang="en-US" altLang="zh-TW" sz="1900" dirty="0" smtClean="0"/>
              <a:t>Application  Social Networking sites.  E-mail sites.  Search Engines.  Many more services OVER THE INTERNET.</a:t>
            </a:r>
            <a:br>
              <a:rPr lang="en-US" altLang="zh-TW" sz="1900" dirty="0" smtClean="0"/>
            </a:br>
            <a:r>
              <a:rPr lang="en-US" altLang="zh-TW" sz="1900" dirty="0" smtClean="0">
                <a:hlinkClick r:id="rId6" tooltip="Thank You&#10;For Your Attention…&#10;&#10; "/>
              </a:rPr>
              <a:t>13. </a:t>
            </a:r>
            <a:r>
              <a:rPr lang="en-US" altLang="zh-TW" sz="1900" dirty="0" smtClean="0"/>
              <a:t>Thank You For Your Attention…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980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數學意義上的雲端計算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528" y="1412776"/>
            <a:ext cx="8229600" cy="470911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/>
              <a:t>單一的集成環境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資源和服務的集合池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 smtClean="0"/>
              <a:t>零管理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自動管理，以及彈性的資源或服務之開／關／失敗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>
                <a:latin typeface="Times New Roman"/>
                <a:cs typeface="Times New Roman"/>
              </a:rPr>
              <a:t>∞</a:t>
            </a:r>
          </a:p>
          <a:p>
            <a:pPr lvl="1"/>
            <a:r>
              <a:rPr lang="zh-TW" altLang="en-US" dirty="0" smtClean="0">
                <a:latin typeface="Times New Roman"/>
                <a:cs typeface="Times New Roman"/>
              </a:rPr>
              <a:t>無限可能性</a:t>
            </a:r>
            <a:endParaRPr lang="en-US" altLang="zh-TW" dirty="0" smtClean="0">
              <a:latin typeface="Times New Roman"/>
              <a:cs typeface="Times New Roman"/>
            </a:endParaRPr>
          </a:p>
          <a:p>
            <a:pPr lvl="1"/>
            <a:r>
              <a:rPr lang="zh-TW" altLang="en-US" dirty="0" smtClean="0">
                <a:latin typeface="Times New Roman"/>
                <a:cs typeface="Times New Roman"/>
              </a:rPr>
              <a:t>可擴展性、可使用性、可得性、可管理性、效能</a:t>
            </a:r>
            <a:endParaRPr lang="en-US" altLang="zh-TW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363272" cy="868362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資訊科技中的雲端計算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528" y="1196752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資源的取得和傳遞模式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幫助改善商業的</a:t>
            </a:r>
            <a:r>
              <a:rPr lang="zh-TW" altLang="en-US" dirty="0" smtClean="0">
                <a:solidFill>
                  <a:srgbClr val="00B0F0"/>
                </a:solidFill>
              </a:rPr>
              <a:t>效能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 smtClean="0"/>
              <a:t>和控制傳遞</a:t>
            </a:r>
            <a:r>
              <a:rPr lang="en-US" altLang="zh-TW" dirty="0" smtClean="0"/>
              <a:t>IT</a:t>
            </a:r>
            <a:r>
              <a:rPr lang="zh-TW" altLang="en-US" dirty="0" smtClean="0"/>
              <a:t>資源給機構的</a:t>
            </a:r>
            <a:r>
              <a:rPr lang="zh-TW" altLang="en-US" dirty="0" smtClean="0">
                <a:solidFill>
                  <a:srgbClr val="00B0F0"/>
                </a:solidFill>
              </a:rPr>
              <a:t>成本</a:t>
            </a:r>
            <a:endParaRPr lang="en-US" altLang="zh-TW" dirty="0" smtClean="0"/>
          </a:p>
          <a:p>
            <a:r>
              <a:rPr lang="zh-TW" altLang="en-US" dirty="0" smtClean="0"/>
              <a:t>從使用者觀點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透過網際網路，提供一種獲取計算服務的手段，並讓使用者設備的後端技術幾乎是</a:t>
            </a:r>
            <a:r>
              <a:rPr lang="zh-TW" altLang="en-US" dirty="0" smtClean="0">
                <a:solidFill>
                  <a:srgbClr val="00B0F0"/>
                </a:solidFill>
              </a:rPr>
              <a:t>看不見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zh-TW" altLang="en-US" dirty="0" smtClean="0"/>
              <a:t>從機構的觀點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以一種簡單的方式，傳遞服務給消費者和商業需求，提供</a:t>
            </a:r>
            <a:r>
              <a:rPr lang="zh-TW" altLang="en-US" dirty="0" smtClean="0">
                <a:solidFill>
                  <a:srgbClr val="00B0F0"/>
                </a:solidFill>
              </a:rPr>
              <a:t>不被限制的規模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00B0F0"/>
                </a:solidFill>
              </a:rPr>
              <a:t>差異化的服務品質</a:t>
            </a:r>
            <a:r>
              <a:rPr lang="zh-TW" altLang="en-US" dirty="0" smtClean="0"/>
              <a:t>，以促進快速的創新和決策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新興科技的趨勢週期</a:t>
            </a:r>
            <a:endParaRPr lang="zh-TW" altLang="en-US" sz="4000" dirty="0"/>
          </a:p>
        </p:txBody>
      </p:sp>
      <p:sp>
        <p:nvSpPr>
          <p:cNvPr id="14" name="內容版面配置區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3528" y="1484784"/>
            <a:ext cx="8229600" cy="49697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從不同的供需觀點可看出所著重雲端計算的看法各有不同，但共通點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都是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享有雲端計算帶來的優勢與效益。藉此也可觀察出，雲端計算對於不同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需求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的影響甚鉅。</a:t>
            </a:r>
          </a:p>
          <a:p>
            <a:r>
              <a:rPr lang="en-US" altLang="zh-TW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Gartner 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在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歷年新興科技的趨勢週期報告中指出，雲端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計算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TW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2008 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年仍是處於新興科技的發跡階段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2010 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年則已過了炒熱期，逐漸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邁入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實驗性階段。各界均著手研發適用的商品與殺手級的應用，以求未來的</a:t>
            </a:r>
            <a:r>
              <a:rPr lang="zh-TW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雲端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計算能穩定地持續發展。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雲端計算的益處</a:t>
            </a:r>
            <a:endParaRPr lang="zh-TW" altLang="en-US" dirty="0"/>
          </a:p>
        </p:txBody>
      </p:sp>
      <p:grpSp>
        <p:nvGrpSpPr>
          <p:cNvPr id="2" name="群組 74"/>
          <p:cNvGrpSpPr/>
          <p:nvPr>
            <p:custDataLst>
              <p:tags r:id="rId3"/>
            </p:custDataLst>
          </p:nvPr>
        </p:nvGrpSpPr>
        <p:grpSpPr>
          <a:xfrm>
            <a:off x="34856" y="1268760"/>
            <a:ext cx="8785561" cy="4959756"/>
            <a:chOff x="-45129" y="1412776"/>
            <a:chExt cx="9341579" cy="4830932"/>
          </a:xfrm>
        </p:grpSpPr>
        <p:sp>
          <p:nvSpPr>
            <p:cNvPr id="291" name="Rectangle 3"/>
            <p:cNvSpPr>
              <a:spLocks noChangeArrowheads="1"/>
            </p:cNvSpPr>
            <p:nvPr/>
          </p:nvSpPr>
          <p:spPr bwMode="auto">
            <a:xfrm>
              <a:off x="968711" y="1412776"/>
              <a:ext cx="7076387" cy="389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rPr>
                <a:t>Q: </a:t>
              </a:r>
              <a:r>
                <a:rPr lang="zh-TW" altLang="en-US" sz="2000" b="1" kern="0" noProof="0" dirty="0" smtClean="0">
                  <a:solidFill>
                    <a:srgbClr val="013064"/>
                  </a:solidFill>
                  <a:ea typeface="新細明體" charset="-120"/>
                </a:rPr>
                <a:t>調查</a:t>
              </a:r>
              <a:r>
                <a:rPr lang="zh-TW" altLang="en-US" sz="2000" b="1" kern="0" dirty="0" smtClean="0">
                  <a:solidFill>
                    <a:srgbClr val="013064"/>
                  </a:solidFill>
                  <a:ea typeface="新細明體" charset="-120"/>
                </a:rPr>
                <a:t>使用者認為雲端能帶來什麼</a:t>
              </a:r>
              <a:r>
                <a:rPr lang="zh-TW" altLang="en-US" sz="2000" b="1" kern="0" dirty="0" smtClean="0">
                  <a:solidFill>
                    <a:srgbClr val="00B050"/>
                  </a:solidFill>
                  <a:ea typeface="新細明體" charset="-120"/>
                </a:rPr>
                <a:t>效益</a:t>
              </a:r>
              <a:r>
                <a:rPr lang="zh-TW" altLang="en-US" sz="2000" b="1" kern="0" dirty="0" smtClean="0">
                  <a:solidFill>
                    <a:srgbClr val="0070C0"/>
                  </a:solidFill>
                  <a:ea typeface="新細明體" charset="-120"/>
                </a:rPr>
                <a:t>？</a:t>
              </a:r>
              <a:endParaRPr kumimoji="0" lang="en-US" altLang="zh-TW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新細明體" charset="-120"/>
              </a:endParaRPr>
            </a:p>
          </p:txBody>
        </p:sp>
        <p:sp>
          <p:nvSpPr>
            <p:cNvPr id="292" name="Text Box 4"/>
            <p:cNvSpPr txBox="1">
              <a:spLocks noChangeArrowheads="1"/>
            </p:cNvSpPr>
            <p:nvPr/>
          </p:nvSpPr>
          <p:spPr bwMode="auto">
            <a:xfrm>
              <a:off x="408152" y="5883969"/>
              <a:ext cx="7768443" cy="35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rPr>
                <a:t>資料來源：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rPr>
                <a:t>IDC Enterprise Panel, 3Q09, n = 263, September,  2009</a:t>
              </a:r>
            </a:p>
          </p:txBody>
        </p:sp>
        <p:grpSp>
          <p:nvGrpSpPr>
            <p:cNvPr id="3" name="Group 340"/>
            <p:cNvGrpSpPr>
              <a:grpSpLocks/>
            </p:cNvGrpSpPr>
            <p:nvPr/>
          </p:nvGrpSpPr>
          <p:grpSpPr bwMode="auto">
            <a:xfrm>
              <a:off x="-45129" y="1877913"/>
              <a:ext cx="9341579" cy="4143375"/>
              <a:chOff x="148" y="1161"/>
              <a:chExt cx="5760" cy="2610"/>
            </a:xfrm>
          </p:grpSpPr>
          <p:sp>
            <p:nvSpPr>
              <p:cNvPr id="295" name="AutoShape 271"/>
              <p:cNvSpPr>
                <a:spLocks noChangeAspect="1" noChangeArrowheads="1" noTextEdit="1"/>
              </p:cNvSpPr>
              <p:nvPr/>
            </p:nvSpPr>
            <p:spPr bwMode="auto">
              <a:xfrm>
                <a:off x="148" y="1161"/>
                <a:ext cx="5760" cy="2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Rectangle 274"/>
              <p:cNvSpPr>
                <a:spLocks noChangeArrowheads="1"/>
              </p:cNvSpPr>
              <p:nvPr/>
            </p:nvSpPr>
            <p:spPr bwMode="auto">
              <a:xfrm>
                <a:off x="2254" y="1303"/>
                <a:ext cx="3295" cy="203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Line 275"/>
              <p:cNvSpPr>
                <a:spLocks noChangeShapeType="1"/>
              </p:cNvSpPr>
              <p:nvPr/>
            </p:nvSpPr>
            <p:spPr bwMode="auto">
              <a:xfrm>
                <a:off x="2616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Line 276"/>
              <p:cNvSpPr>
                <a:spLocks noChangeShapeType="1"/>
              </p:cNvSpPr>
              <p:nvPr/>
            </p:nvSpPr>
            <p:spPr bwMode="auto">
              <a:xfrm>
                <a:off x="2987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Line 277"/>
              <p:cNvSpPr>
                <a:spLocks noChangeShapeType="1"/>
              </p:cNvSpPr>
              <p:nvPr/>
            </p:nvSpPr>
            <p:spPr bwMode="auto">
              <a:xfrm>
                <a:off x="3349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Line 278"/>
              <p:cNvSpPr>
                <a:spLocks noChangeShapeType="1"/>
              </p:cNvSpPr>
              <p:nvPr/>
            </p:nvSpPr>
            <p:spPr bwMode="auto">
              <a:xfrm>
                <a:off x="3720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Line 279"/>
              <p:cNvSpPr>
                <a:spLocks noChangeShapeType="1"/>
              </p:cNvSpPr>
              <p:nvPr/>
            </p:nvSpPr>
            <p:spPr bwMode="auto">
              <a:xfrm>
                <a:off x="4082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Line 280"/>
              <p:cNvSpPr>
                <a:spLocks noChangeShapeType="1"/>
              </p:cNvSpPr>
              <p:nvPr/>
            </p:nvSpPr>
            <p:spPr bwMode="auto">
              <a:xfrm>
                <a:off x="4454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Line 281"/>
              <p:cNvSpPr>
                <a:spLocks noChangeShapeType="1"/>
              </p:cNvSpPr>
              <p:nvPr/>
            </p:nvSpPr>
            <p:spPr bwMode="auto">
              <a:xfrm>
                <a:off x="4816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Line 282"/>
              <p:cNvSpPr>
                <a:spLocks noChangeShapeType="1"/>
              </p:cNvSpPr>
              <p:nvPr/>
            </p:nvSpPr>
            <p:spPr bwMode="auto">
              <a:xfrm>
                <a:off x="5187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Line 283"/>
              <p:cNvSpPr>
                <a:spLocks noChangeShapeType="1"/>
              </p:cNvSpPr>
              <p:nvPr/>
            </p:nvSpPr>
            <p:spPr bwMode="auto">
              <a:xfrm>
                <a:off x="5549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Rectangle 284"/>
              <p:cNvSpPr>
                <a:spLocks noChangeArrowheads="1"/>
              </p:cNvSpPr>
              <p:nvPr/>
            </p:nvSpPr>
            <p:spPr bwMode="auto">
              <a:xfrm>
                <a:off x="2254" y="1303"/>
                <a:ext cx="3295" cy="2031"/>
              </a:xfrm>
              <a:prstGeom prst="rect">
                <a:avLst/>
              </a:prstGeom>
              <a:noFill/>
              <a:ln w="142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285"/>
              <p:cNvSpPr>
                <a:spLocks noChangeArrowheads="1"/>
              </p:cNvSpPr>
              <p:nvPr/>
            </p:nvSpPr>
            <p:spPr bwMode="auto">
              <a:xfrm>
                <a:off x="2254" y="3154"/>
                <a:ext cx="1979" cy="104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Rectangle 286"/>
              <p:cNvSpPr>
                <a:spLocks noChangeArrowheads="1"/>
              </p:cNvSpPr>
              <p:nvPr/>
            </p:nvSpPr>
            <p:spPr bwMode="auto">
              <a:xfrm>
                <a:off x="2254" y="2898"/>
                <a:ext cx="2341" cy="104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287"/>
              <p:cNvSpPr>
                <a:spLocks noChangeArrowheads="1"/>
              </p:cNvSpPr>
              <p:nvPr/>
            </p:nvSpPr>
            <p:spPr bwMode="auto">
              <a:xfrm>
                <a:off x="2254" y="2651"/>
                <a:ext cx="2367" cy="95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Rectangle 288"/>
              <p:cNvSpPr>
                <a:spLocks noChangeArrowheads="1"/>
              </p:cNvSpPr>
              <p:nvPr/>
            </p:nvSpPr>
            <p:spPr bwMode="auto">
              <a:xfrm>
                <a:off x="2254" y="2395"/>
                <a:ext cx="2456" cy="104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Rectangle 289"/>
              <p:cNvSpPr>
                <a:spLocks noChangeArrowheads="1"/>
              </p:cNvSpPr>
              <p:nvPr/>
            </p:nvSpPr>
            <p:spPr bwMode="auto">
              <a:xfrm>
                <a:off x="2254" y="2139"/>
                <a:ext cx="2509" cy="104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Rectangle 290"/>
              <p:cNvSpPr>
                <a:spLocks noChangeArrowheads="1"/>
              </p:cNvSpPr>
              <p:nvPr/>
            </p:nvSpPr>
            <p:spPr bwMode="auto">
              <a:xfrm>
                <a:off x="2254" y="1882"/>
                <a:ext cx="2756" cy="105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Rectangle 291"/>
              <p:cNvSpPr>
                <a:spLocks noChangeArrowheads="1"/>
              </p:cNvSpPr>
              <p:nvPr/>
            </p:nvSpPr>
            <p:spPr bwMode="auto">
              <a:xfrm>
                <a:off x="2254" y="1636"/>
                <a:ext cx="2844" cy="94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Rectangle 292"/>
              <p:cNvSpPr>
                <a:spLocks noChangeArrowheads="1"/>
              </p:cNvSpPr>
              <p:nvPr/>
            </p:nvSpPr>
            <p:spPr bwMode="auto">
              <a:xfrm>
                <a:off x="2254" y="1379"/>
                <a:ext cx="2853" cy="105"/>
              </a:xfrm>
              <a:prstGeom prst="rect">
                <a:avLst/>
              </a:prstGeom>
              <a:solidFill>
                <a:srgbClr val="006600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Line 293"/>
              <p:cNvSpPr>
                <a:spLocks noChangeShapeType="1"/>
              </p:cNvSpPr>
              <p:nvPr/>
            </p:nvSpPr>
            <p:spPr bwMode="auto">
              <a:xfrm>
                <a:off x="2254" y="3334"/>
                <a:ext cx="32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Line 294"/>
              <p:cNvSpPr>
                <a:spLocks noChangeShapeType="1"/>
              </p:cNvSpPr>
              <p:nvPr/>
            </p:nvSpPr>
            <p:spPr bwMode="auto">
              <a:xfrm flipV="1">
                <a:off x="2254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Line 295"/>
              <p:cNvSpPr>
                <a:spLocks noChangeShapeType="1"/>
              </p:cNvSpPr>
              <p:nvPr/>
            </p:nvSpPr>
            <p:spPr bwMode="auto">
              <a:xfrm flipV="1">
                <a:off x="2616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Line 296"/>
              <p:cNvSpPr>
                <a:spLocks noChangeShapeType="1"/>
              </p:cNvSpPr>
              <p:nvPr/>
            </p:nvSpPr>
            <p:spPr bwMode="auto">
              <a:xfrm flipV="1">
                <a:off x="2987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Line 297"/>
              <p:cNvSpPr>
                <a:spLocks noChangeShapeType="1"/>
              </p:cNvSpPr>
              <p:nvPr/>
            </p:nvSpPr>
            <p:spPr bwMode="auto">
              <a:xfrm flipV="1">
                <a:off x="3349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Line 298"/>
              <p:cNvSpPr>
                <a:spLocks noChangeShapeType="1"/>
              </p:cNvSpPr>
              <p:nvPr/>
            </p:nvSpPr>
            <p:spPr bwMode="auto">
              <a:xfrm flipV="1">
                <a:off x="3720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Line 299"/>
              <p:cNvSpPr>
                <a:spLocks noChangeShapeType="1"/>
              </p:cNvSpPr>
              <p:nvPr/>
            </p:nvSpPr>
            <p:spPr bwMode="auto">
              <a:xfrm flipV="1">
                <a:off x="4082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Line 300"/>
              <p:cNvSpPr>
                <a:spLocks noChangeShapeType="1"/>
              </p:cNvSpPr>
              <p:nvPr/>
            </p:nvSpPr>
            <p:spPr bwMode="auto">
              <a:xfrm flipV="1">
                <a:off x="4454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Line 301"/>
              <p:cNvSpPr>
                <a:spLocks noChangeShapeType="1"/>
              </p:cNvSpPr>
              <p:nvPr/>
            </p:nvSpPr>
            <p:spPr bwMode="auto">
              <a:xfrm flipV="1">
                <a:off x="4816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Line 302"/>
              <p:cNvSpPr>
                <a:spLocks noChangeShapeType="1"/>
              </p:cNvSpPr>
              <p:nvPr/>
            </p:nvSpPr>
            <p:spPr bwMode="auto">
              <a:xfrm flipV="1">
                <a:off x="5187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Line 303"/>
              <p:cNvSpPr>
                <a:spLocks noChangeShapeType="1"/>
              </p:cNvSpPr>
              <p:nvPr/>
            </p:nvSpPr>
            <p:spPr bwMode="auto">
              <a:xfrm flipV="1">
                <a:off x="5549" y="3334"/>
                <a:ext cx="1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Line 304"/>
              <p:cNvSpPr>
                <a:spLocks noChangeShapeType="1"/>
              </p:cNvSpPr>
              <p:nvPr/>
            </p:nvSpPr>
            <p:spPr bwMode="auto">
              <a:xfrm>
                <a:off x="2254" y="1303"/>
                <a:ext cx="1" cy="20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Line 305"/>
              <p:cNvSpPr>
                <a:spLocks noChangeShapeType="1"/>
              </p:cNvSpPr>
              <p:nvPr/>
            </p:nvSpPr>
            <p:spPr bwMode="auto">
              <a:xfrm>
                <a:off x="2218" y="3334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Line 306"/>
              <p:cNvSpPr>
                <a:spLocks noChangeShapeType="1"/>
              </p:cNvSpPr>
              <p:nvPr/>
            </p:nvSpPr>
            <p:spPr bwMode="auto">
              <a:xfrm>
                <a:off x="2218" y="3078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Line 307"/>
              <p:cNvSpPr>
                <a:spLocks noChangeShapeType="1"/>
              </p:cNvSpPr>
              <p:nvPr/>
            </p:nvSpPr>
            <p:spPr bwMode="auto">
              <a:xfrm>
                <a:off x="2218" y="282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308"/>
              <p:cNvSpPr>
                <a:spLocks noChangeShapeType="1"/>
              </p:cNvSpPr>
              <p:nvPr/>
            </p:nvSpPr>
            <p:spPr bwMode="auto">
              <a:xfrm>
                <a:off x="2218" y="2575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Line 309"/>
              <p:cNvSpPr>
                <a:spLocks noChangeShapeType="1"/>
              </p:cNvSpPr>
              <p:nvPr/>
            </p:nvSpPr>
            <p:spPr bwMode="auto">
              <a:xfrm>
                <a:off x="2218" y="2319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Line 310"/>
              <p:cNvSpPr>
                <a:spLocks noChangeShapeType="1"/>
              </p:cNvSpPr>
              <p:nvPr/>
            </p:nvSpPr>
            <p:spPr bwMode="auto">
              <a:xfrm>
                <a:off x="2218" y="2063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Line 311"/>
              <p:cNvSpPr>
                <a:spLocks noChangeShapeType="1"/>
              </p:cNvSpPr>
              <p:nvPr/>
            </p:nvSpPr>
            <p:spPr bwMode="auto">
              <a:xfrm>
                <a:off x="2218" y="1806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312"/>
              <p:cNvSpPr>
                <a:spLocks noChangeShapeType="1"/>
              </p:cNvSpPr>
              <p:nvPr/>
            </p:nvSpPr>
            <p:spPr bwMode="auto">
              <a:xfrm>
                <a:off x="2218" y="1560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Line 313"/>
              <p:cNvSpPr>
                <a:spLocks noChangeShapeType="1"/>
              </p:cNvSpPr>
              <p:nvPr/>
            </p:nvSpPr>
            <p:spPr bwMode="auto">
              <a:xfrm>
                <a:off x="2218" y="1303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Rectangle 314"/>
              <p:cNvSpPr>
                <a:spLocks noChangeArrowheads="1"/>
              </p:cNvSpPr>
              <p:nvPr/>
            </p:nvSpPr>
            <p:spPr bwMode="auto">
              <a:xfrm>
                <a:off x="4268" y="3126"/>
                <a:ext cx="3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54.0%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37" name="Rectangle 315"/>
              <p:cNvSpPr>
                <a:spLocks noChangeArrowheads="1"/>
              </p:cNvSpPr>
              <p:nvPr/>
            </p:nvSpPr>
            <p:spPr bwMode="auto">
              <a:xfrm>
                <a:off x="4630" y="2869"/>
                <a:ext cx="3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63.9%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38" name="Rectangle 316"/>
              <p:cNvSpPr>
                <a:spLocks noChangeArrowheads="1"/>
              </p:cNvSpPr>
              <p:nvPr/>
            </p:nvSpPr>
            <p:spPr bwMode="auto">
              <a:xfrm>
                <a:off x="4657" y="2623"/>
                <a:ext cx="3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64.6%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39" name="Rectangle 317"/>
              <p:cNvSpPr>
                <a:spLocks noChangeArrowheads="1"/>
              </p:cNvSpPr>
              <p:nvPr/>
            </p:nvSpPr>
            <p:spPr bwMode="auto">
              <a:xfrm>
                <a:off x="4745" y="2366"/>
                <a:ext cx="3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67.0%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0" name="Rectangle 318"/>
              <p:cNvSpPr>
                <a:spLocks noChangeArrowheads="1"/>
              </p:cNvSpPr>
              <p:nvPr/>
            </p:nvSpPr>
            <p:spPr bwMode="auto">
              <a:xfrm>
                <a:off x="4798" y="2110"/>
                <a:ext cx="3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68.5%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1" name="Rectangle 319"/>
              <p:cNvSpPr>
                <a:spLocks noChangeArrowheads="1"/>
              </p:cNvSpPr>
              <p:nvPr/>
            </p:nvSpPr>
            <p:spPr bwMode="auto">
              <a:xfrm>
                <a:off x="5045" y="1854"/>
                <a:ext cx="3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75.3%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2" name="Rectangle 320"/>
              <p:cNvSpPr>
                <a:spLocks noChangeArrowheads="1"/>
              </p:cNvSpPr>
              <p:nvPr/>
            </p:nvSpPr>
            <p:spPr bwMode="auto">
              <a:xfrm>
                <a:off x="5134" y="1607"/>
                <a:ext cx="3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77.7%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3" name="Rectangle 321"/>
              <p:cNvSpPr>
                <a:spLocks noChangeArrowheads="1"/>
              </p:cNvSpPr>
              <p:nvPr/>
            </p:nvSpPr>
            <p:spPr bwMode="auto">
              <a:xfrm>
                <a:off x="5143" y="1351"/>
                <a:ext cx="3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77.9%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4" name="Rectangle 322"/>
              <p:cNvSpPr>
                <a:spLocks noChangeArrowheads="1"/>
              </p:cNvSpPr>
              <p:nvPr/>
            </p:nvSpPr>
            <p:spPr bwMode="auto">
              <a:xfrm>
                <a:off x="2174" y="3439"/>
                <a:ext cx="17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5" name="Rectangle 323"/>
              <p:cNvSpPr>
                <a:spLocks noChangeArrowheads="1"/>
              </p:cNvSpPr>
              <p:nvPr/>
            </p:nvSpPr>
            <p:spPr bwMode="auto">
              <a:xfrm>
                <a:off x="2501" y="3439"/>
                <a:ext cx="24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10%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6" name="Rectangle 324"/>
              <p:cNvSpPr>
                <a:spLocks noChangeArrowheads="1"/>
              </p:cNvSpPr>
              <p:nvPr/>
            </p:nvSpPr>
            <p:spPr bwMode="auto">
              <a:xfrm>
                <a:off x="2872" y="3439"/>
                <a:ext cx="24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20%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7" name="Rectangle 325"/>
              <p:cNvSpPr>
                <a:spLocks noChangeArrowheads="1"/>
              </p:cNvSpPr>
              <p:nvPr/>
            </p:nvSpPr>
            <p:spPr bwMode="auto">
              <a:xfrm>
                <a:off x="3234" y="3439"/>
                <a:ext cx="2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30%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8" name="Rectangle 326"/>
              <p:cNvSpPr>
                <a:spLocks noChangeArrowheads="1"/>
              </p:cNvSpPr>
              <p:nvPr/>
            </p:nvSpPr>
            <p:spPr bwMode="auto">
              <a:xfrm>
                <a:off x="3605" y="3439"/>
                <a:ext cx="2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40%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49" name="Rectangle 327"/>
              <p:cNvSpPr>
                <a:spLocks noChangeArrowheads="1"/>
              </p:cNvSpPr>
              <p:nvPr/>
            </p:nvSpPr>
            <p:spPr bwMode="auto">
              <a:xfrm>
                <a:off x="3968" y="3439"/>
                <a:ext cx="2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50%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0" name="Rectangle 328"/>
              <p:cNvSpPr>
                <a:spLocks noChangeArrowheads="1"/>
              </p:cNvSpPr>
              <p:nvPr/>
            </p:nvSpPr>
            <p:spPr bwMode="auto">
              <a:xfrm>
                <a:off x="4339" y="3439"/>
                <a:ext cx="2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60%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1" name="Rectangle 329"/>
              <p:cNvSpPr>
                <a:spLocks noChangeArrowheads="1"/>
              </p:cNvSpPr>
              <p:nvPr/>
            </p:nvSpPr>
            <p:spPr bwMode="auto">
              <a:xfrm>
                <a:off x="4701" y="3439"/>
                <a:ext cx="24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70%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2" name="Rectangle 330"/>
              <p:cNvSpPr>
                <a:spLocks noChangeArrowheads="1"/>
              </p:cNvSpPr>
              <p:nvPr/>
            </p:nvSpPr>
            <p:spPr bwMode="auto">
              <a:xfrm>
                <a:off x="5072" y="3439"/>
                <a:ext cx="24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80%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3" name="Rectangle 331"/>
              <p:cNvSpPr>
                <a:spLocks noChangeArrowheads="1"/>
              </p:cNvSpPr>
              <p:nvPr/>
            </p:nvSpPr>
            <p:spPr bwMode="auto">
              <a:xfrm>
                <a:off x="5434" y="3439"/>
                <a:ext cx="24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90%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4" name="Rectangle 332"/>
              <p:cNvSpPr>
                <a:spLocks noChangeArrowheads="1"/>
              </p:cNvSpPr>
              <p:nvPr/>
            </p:nvSpPr>
            <p:spPr bwMode="auto">
              <a:xfrm>
                <a:off x="1295" y="3135"/>
                <a:ext cx="935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似乎是未來的趨勢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5" name="Rectangle 333"/>
              <p:cNvSpPr>
                <a:spLocks noChangeArrowheads="1"/>
              </p:cNvSpPr>
              <p:nvPr/>
            </p:nvSpPr>
            <p:spPr bwMode="auto">
              <a:xfrm>
                <a:off x="949" y="2879"/>
                <a:ext cx="1285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更簡易地和夥伴共享系統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6" name="Rectangle 334"/>
              <p:cNvSpPr>
                <a:spLocks noChangeArrowheads="1"/>
              </p:cNvSpPr>
              <p:nvPr/>
            </p:nvSpPr>
            <p:spPr bwMode="auto">
              <a:xfrm>
                <a:off x="1173" y="2623"/>
                <a:ext cx="1051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總是提供最新的功能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7" name="Rectangle 335"/>
              <p:cNvSpPr>
                <a:spLocks noChangeArrowheads="1"/>
              </p:cNvSpPr>
              <p:nvPr/>
            </p:nvSpPr>
            <p:spPr bwMode="auto">
              <a:xfrm>
                <a:off x="989" y="2366"/>
                <a:ext cx="1254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需要</a:t>
                </a:r>
                <a:r>
                  <a:rPr lang="zh-TW" altLang="en-US" sz="1500" kern="0" dirty="0" smtClean="0">
                    <a:solidFill>
                      <a:srgbClr val="000000"/>
                    </a:solidFill>
                    <a:ea typeface="新細明體" charset="-120"/>
                  </a:rPr>
                  <a:t>較</a:t>
                </a: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少的</a:t>
                </a:r>
                <a:r>
                  <a:rPr kumimoji="0" lang="en-US" altLang="zh-TW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IT</a:t>
                </a: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設備和成本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8" name="Rectangle 336"/>
              <p:cNvSpPr>
                <a:spLocks noChangeArrowheads="1"/>
              </p:cNvSpPr>
              <p:nvPr/>
            </p:nvSpPr>
            <p:spPr bwMode="auto">
              <a:xfrm>
                <a:off x="1400" y="2120"/>
                <a:ext cx="818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500" kern="0" noProof="0" dirty="0" smtClean="0">
                    <a:solidFill>
                      <a:srgbClr val="000000"/>
                    </a:solidFill>
                    <a:ea typeface="新細明體" charset="-120"/>
                  </a:rPr>
                  <a:t>鼓勵標準化系統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59" name="Rectangle 337"/>
              <p:cNvSpPr>
                <a:spLocks noChangeArrowheads="1"/>
              </p:cNvSpPr>
              <p:nvPr/>
            </p:nvSpPr>
            <p:spPr bwMode="auto">
              <a:xfrm>
                <a:off x="1845" y="1863"/>
                <a:ext cx="35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月費制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60" name="Rectangle 338"/>
              <p:cNvSpPr>
                <a:spLocks noChangeArrowheads="1"/>
              </p:cNvSpPr>
              <p:nvPr/>
            </p:nvSpPr>
            <p:spPr bwMode="auto">
              <a:xfrm>
                <a:off x="773" y="1607"/>
                <a:ext cx="1447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簡單</a:t>
                </a:r>
                <a:r>
                  <a:rPr kumimoji="0" lang="en-US" altLang="zh-TW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/</a:t>
                </a: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快速佈署給終端使用者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  <p:sp>
            <p:nvSpPr>
              <p:cNvPr id="361" name="Rectangle 339"/>
              <p:cNvSpPr>
                <a:spLocks noChangeArrowheads="1"/>
              </p:cNvSpPr>
              <p:nvPr/>
            </p:nvSpPr>
            <p:spPr bwMode="auto">
              <a:xfrm>
                <a:off x="1421" y="1351"/>
                <a:ext cx="818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用多少，付多少</a:t>
                </a:r>
                <a:endPara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charset="-12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採用雲端計算</a:t>
            </a:r>
            <a:endParaRPr lang="zh-TW" altLang="en-US" dirty="0"/>
          </a:p>
        </p:txBody>
      </p:sp>
      <p:grpSp>
        <p:nvGrpSpPr>
          <p:cNvPr id="2" name="群組 398"/>
          <p:cNvGrpSpPr/>
          <p:nvPr>
            <p:custDataLst>
              <p:tags r:id="rId3"/>
            </p:custDataLst>
          </p:nvPr>
        </p:nvGrpSpPr>
        <p:grpSpPr>
          <a:xfrm>
            <a:off x="19526" y="1146448"/>
            <a:ext cx="8800946" cy="5378896"/>
            <a:chOff x="0" y="1103313"/>
            <a:chExt cx="9144000" cy="5462587"/>
          </a:xfrm>
        </p:grpSpPr>
        <p:sp>
          <p:nvSpPr>
            <p:cNvPr id="40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0" y="1731963"/>
              <a:ext cx="9144000" cy="4833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Rectangle 7"/>
            <p:cNvSpPr>
              <a:spLocks noChangeArrowheads="1"/>
            </p:cNvSpPr>
            <p:nvPr/>
          </p:nvSpPr>
          <p:spPr bwMode="auto">
            <a:xfrm>
              <a:off x="443483" y="1103313"/>
              <a:ext cx="48413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rPr>
                <a:t>Q: </a:t>
              </a:r>
              <a:r>
                <a:rPr kumimoji="0" lang="zh-TW" altLang="en-US" sz="20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rPr>
                <a:t>調查</a:t>
              </a:r>
              <a:r>
                <a:rPr kumimoji="0" lang="zh-TW" altLang="en-US" sz="20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ea typeface="新細明體" pitchFamily="18" charset="-120"/>
                </a:rPr>
                <a:t>你最可能因為什麼因素</a:t>
              </a:r>
              <a:r>
                <a:rPr kumimoji="0" lang="zh-TW" altLang="en-US" sz="20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rPr>
                <a:t>使用雲端？</a:t>
              </a:r>
              <a:endParaRPr kumimoji="0" lang="en-US" altLang="zh-TW" sz="2000" b="1" u="none" strike="noStrike" kern="0" cap="none" spc="0" normalizeH="0" baseline="0" noProof="0" dirty="0" smtClean="0">
                <a:ln>
                  <a:noFill/>
                </a:ln>
                <a:solidFill>
                  <a:srgbClr val="013064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403" name="Text Box 8"/>
            <p:cNvSpPr txBox="1">
              <a:spLocks noChangeArrowheads="1"/>
            </p:cNvSpPr>
            <p:nvPr/>
          </p:nvSpPr>
          <p:spPr bwMode="auto">
            <a:xfrm>
              <a:off x="577550" y="5980873"/>
              <a:ext cx="6696080" cy="37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rPr>
                <a:t>資料來源：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rPr>
                <a:t>IDC Enterprise Panel, 3Q09, n = 263, September 2009</a:t>
              </a:r>
            </a:p>
          </p:txBody>
        </p:sp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700084" y="1633538"/>
              <a:ext cx="8386772" cy="4311655"/>
              <a:chOff x="441" y="1029"/>
              <a:chExt cx="5283" cy="2716"/>
            </a:xfrm>
          </p:grpSpPr>
          <p:sp>
            <p:nvSpPr>
              <p:cNvPr id="405" name="Rectangle 13"/>
              <p:cNvSpPr>
                <a:spLocks noChangeArrowheads="1"/>
              </p:cNvSpPr>
              <p:nvPr/>
            </p:nvSpPr>
            <p:spPr bwMode="auto">
              <a:xfrm>
                <a:off x="1975" y="1029"/>
                <a:ext cx="3707" cy="2493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Line 14"/>
              <p:cNvSpPr>
                <a:spLocks noChangeShapeType="1"/>
              </p:cNvSpPr>
              <p:nvPr/>
            </p:nvSpPr>
            <p:spPr bwMode="auto">
              <a:xfrm>
                <a:off x="2436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Line 15"/>
              <p:cNvSpPr>
                <a:spLocks noChangeShapeType="1"/>
              </p:cNvSpPr>
              <p:nvPr/>
            </p:nvSpPr>
            <p:spPr bwMode="auto">
              <a:xfrm>
                <a:off x="2906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Line 16"/>
              <p:cNvSpPr>
                <a:spLocks noChangeShapeType="1"/>
              </p:cNvSpPr>
              <p:nvPr/>
            </p:nvSpPr>
            <p:spPr bwMode="auto">
              <a:xfrm>
                <a:off x="3367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Line 17"/>
              <p:cNvSpPr>
                <a:spLocks noChangeShapeType="1"/>
              </p:cNvSpPr>
              <p:nvPr/>
            </p:nvSpPr>
            <p:spPr bwMode="auto">
              <a:xfrm>
                <a:off x="3829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Line 18"/>
              <p:cNvSpPr>
                <a:spLocks noChangeShapeType="1"/>
              </p:cNvSpPr>
              <p:nvPr/>
            </p:nvSpPr>
            <p:spPr bwMode="auto">
              <a:xfrm>
                <a:off x="4290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Line 19"/>
              <p:cNvSpPr>
                <a:spLocks noChangeShapeType="1"/>
              </p:cNvSpPr>
              <p:nvPr/>
            </p:nvSpPr>
            <p:spPr bwMode="auto">
              <a:xfrm>
                <a:off x="4759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Line 20"/>
              <p:cNvSpPr>
                <a:spLocks noChangeShapeType="1"/>
              </p:cNvSpPr>
              <p:nvPr/>
            </p:nvSpPr>
            <p:spPr bwMode="auto">
              <a:xfrm>
                <a:off x="5221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Line 21"/>
              <p:cNvSpPr>
                <a:spLocks noChangeShapeType="1"/>
              </p:cNvSpPr>
              <p:nvPr/>
            </p:nvSpPr>
            <p:spPr bwMode="auto">
              <a:xfrm>
                <a:off x="5682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Rectangle 22"/>
              <p:cNvSpPr>
                <a:spLocks noChangeArrowheads="1"/>
              </p:cNvSpPr>
              <p:nvPr/>
            </p:nvSpPr>
            <p:spPr bwMode="auto">
              <a:xfrm>
                <a:off x="1975" y="1029"/>
                <a:ext cx="3707" cy="2493"/>
              </a:xfrm>
              <a:prstGeom prst="rect">
                <a:avLst/>
              </a:prstGeom>
              <a:noFill/>
              <a:ln w="142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Rectangle 23"/>
              <p:cNvSpPr>
                <a:spLocks noChangeArrowheads="1"/>
              </p:cNvSpPr>
              <p:nvPr/>
            </p:nvSpPr>
            <p:spPr bwMode="auto">
              <a:xfrm>
                <a:off x="1975" y="3380"/>
                <a:ext cx="2255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24"/>
              <p:cNvSpPr>
                <a:spLocks noChangeArrowheads="1"/>
              </p:cNvSpPr>
              <p:nvPr/>
            </p:nvSpPr>
            <p:spPr bwMode="auto">
              <a:xfrm>
                <a:off x="1975" y="3166"/>
                <a:ext cx="2272" cy="89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Rectangle 25"/>
              <p:cNvSpPr>
                <a:spLocks noChangeArrowheads="1"/>
              </p:cNvSpPr>
              <p:nvPr/>
            </p:nvSpPr>
            <p:spPr bwMode="auto">
              <a:xfrm>
                <a:off x="1975" y="2962"/>
                <a:ext cx="2306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Rectangle 26"/>
              <p:cNvSpPr>
                <a:spLocks noChangeArrowheads="1"/>
              </p:cNvSpPr>
              <p:nvPr/>
            </p:nvSpPr>
            <p:spPr bwMode="auto">
              <a:xfrm>
                <a:off x="1975" y="2757"/>
                <a:ext cx="2349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Rectangle 27"/>
              <p:cNvSpPr>
                <a:spLocks noChangeArrowheads="1"/>
              </p:cNvSpPr>
              <p:nvPr/>
            </p:nvSpPr>
            <p:spPr bwMode="auto">
              <a:xfrm>
                <a:off x="1975" y="2543"/>
                <a:ext cx="2375" cy="89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28"/>
              <p:cNvSpPr>
                <a:spLocks noChangeArrowheads="1"/>
              </p:cNvSpPr>
              <p:nvPr/>
            </p:nvSpPr>
            <p:spPr bwMode="auto">
              <a:xfrm>
                <a:off x="1975" y="2338"/>
                <a:ext cx="2451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Rectangle 29"/>
              <p:cNvSpPr>
                <a:spLocks noChangeArrowheads="1"/>
              </p:cNvSpPr>
              <p:nvPr/>
            </p:nvSpPr>
            <p:spPr bwMode="auto">
              <a:xfrm>
                <a:off x="1975" y="2133"/>
                <a:ext cx="2537" cy="81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Rectangle 30"/>
              <p:cNvSpPr>
                <a:spLocks noChangeArrowheads="1"/>
              </p:cNvSpPr>
              <p:nvPr/>
            </p:nvSpPr>
            <p:spPr bwMode="auto">
              <a:xfrm>
                <a:off x="1975" y="1920"/>
                <a:ext cx="2554" cy="89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31"/>
              <p:cNvSpPr>
                <a:spLocks noChangeArrowheads="1"/>
              </p:cNvSpPr>
              <p:nvPr/>
            </p:nvSpPr>
            <p:spPr bwMode="auto">
              <a:xfrm>
                <a:off x="1975" y="1715"/>
                <a:ext cx="2579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Rectangle 32"/>
              <p:cNvSpPr>
                <a:spLocks noChangeArrowheads="1"/>
              </p:cNvSpPr>
              <p:nvPr/>
            </p:nvSpPr>
            <p:spPr bwMode="auto">
              <a:xfrm>
                <a:off x="1975" y="1510"/>
                <a:ext cx="2750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Rectangle 33"/>
              <p:cNvSpPr>
                <a:spLocks noChangeArrowheads="1"/>
              </p:cNvSpPr>
              <p:nvPr/>
            </p:nvSpPr>
            <p:spPr bwMode="auto">
              <a:xfrm>
                <a:off x="1975" y="1297"/>
                <a:ext cx="3100" cy="89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34"/>
              <p:cNvSpPr>
                <a:spLocks noChangeArrowheads="1"/>
              </p:cNvSpPr>
              <p:nvPr/>
            </p:nvSpPr>
            <p:spPr bwMode="auto">
              <a:xfrm>
                <a:off x="1975" y="1092"/>
                <a:ext cx="3118" cy="80"/>
              </a:xfrm>
              <a:prstGeom prst="rect">
                <a:avLst/>
              </a:prstGeom>
              <a:solidFill>
                <a:srgbClr val="3333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35"/>
              <p:cNvSpPr>
                <a:spLocks noChangeShapeType="1"/>
              </p:cNvSpPr>
              <p:nvPr/>
            </p:nvSpPr>
            <p:spPr bwMode="auto">
              <a:xfrm>
                <a:off x="1975" y="3522"/>
                <a:ext cx="370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Line 36"/>
              <p:cNvSpPr>
                <a:spLocks noChangeShapeType="1"/>
              </p:cNvSpPr>
              <p:nvPr/>
            </p:nvSpPr>
            <p:spPr bwMode="auto">
              <a:xfrm flipV="1">
                <a:off x="1975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37"/>
              <p:cNvSpPr>
                <a:spLocks noChangeShapeType="1"/>
              </p:cNvSpPr>
              <p:nvPr/>
            </p:nvSpPr>
            <p:spPr bwMode="auto">
              <a:xfrm flipV="1">
                <a:off x="2436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38"/>
              <p:cNvSpPr>
                <a:spLocks noChangeShapeType="1"/>
              </p:cNvSpPr>
              <p:nvPr/>
            </p:nvSpPr>
            <p:spPr bwMode="auto">
              <a:xfrm flipV="1">
                <a:off x="2906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Line 39"/>
              <p:cNvSpPr>
                <a:spLocks noChangeShapeType="1"/>
              </p:cNvSpPr>
              <p:nvPr/>
            </p:nvSpPr>
            <p:spPr bwMode="auto">
              <a:xfrm flipV="1">
                <a:off x="3367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40"/>
              <p:cNvSpPr>
                <a:spLocks noChangeShapeType="1"/>
              </p:cNvSpPr>
              <p:nvPr/>
            </p:nvSpPr>
            <p:spPr bwMode="auto">
              <a:xfrm flipV="1">
                <a:off x="3829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41"/>
              <p:cNvSpPr>
                <a:spLocks noChangeShapeType="1"/>
              </p:cNvSpPr>
              <p:nvPr/>
            </p:nvSpPr>
            <p:spPr bwMode="auto">
              <a:xfrm flipV="1">
                <a:off x="4290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Line 42"/>
              <p:cNvSpPr>
                <a:spLocks noChangeShapeType="1"/>
              </p:cNvSpPr>
              <p:nvPr/>
            </p:nvSpPr>
            <p:spPr bwMode="auto">
              <a:xfrm flipV="1">
                <a:off x="4759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43"/>
              <p:cNvSpPr>
                <a:spLocks noChangeShapeType="1"/>
              </p:cNvSpPr>
              <p:nvPr/>
            </p:nvSpPr>
            <p:spPr bwMode="auto">
              <a:xfrm flipV="1">
                <a:off x="5221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44"/>
              <p:cNvSpPr>
                <a:spLocks noChangeShapeType="1"/>
              </p:cNvSpPr>
              <p:nvPr/>
            </p:nvSpPr>
            <p:spPr bwMode="auto">
              <a:xfrm flipV="1">
                <a:off x="5682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Line 45"/>
              <p:cNvSpPr>
                <a:spLocks noChangeShapeType="1"/>
              </p:cNvSpPr>
              <p:nvPr/>
            </p:nvSpPr>
            <p:spPr bwMode="auto">
              <a:xfrm>
                <a:off x="1975" y="1029"/>
                <a:ext cx="1" cy="24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46"/>
              <p:cNvSpPr>
                <a:spLocks noChangeShapeType="1"/>
              </p:cNvSpPr>
              <p:nvPr/>
            </p:nvSpPr>
            <p:spPr bwMode="auto">
              <a:xfrm>
                <a:off x="1941" y="3522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47"/>
              <p:cNvSpPr>
                <a:spLocks noChangeShapeType="1"/>
              </p:cNvSpPr>
              <p:nvPr/>
            </p:nvSpPr>
            <p:spPr bwMode="auto">
              <a:xfrm>
                <a:off x="1941" y="3318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Line 48"/>
              <p:cNvSpPr>
                <a:spLocks noChangeShapeType="1"/>
              </p:cNvSpPr>
              <p:nvPr/>
            </p:nvSpPr>
            <p:spPr bwMode="auto">
              <a:xfrm>
                <a:off x="1941" y="3104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Line 49"/>
              <p:cNvSpPr>
                <a:spLocks noChangeShapeType="1"/>
              </p:cNvSpPr>
              <p:nvPr/>
            </p:nvSpPr>
            <p:spPr bwMode="auto">
              <a:xfrm>
                <a:off x="1941" y="2899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Line 50"/>
              <p:cNvSpPr>
                <a:spLocks noChangeShapeType="1"/>
              </p:cNvSpPr>
              <p:nvPr/>
            </p:nvSpPr>
            <p:spPr bwMode="auto">
              <a:xfrm>
                <a:off x="1941" y="2694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Line 51"/>
              <p:cNvSpPr>
                <a:spLocks noChangeShapeType="1"/>
              </p:cNvSpPr>
              <p:nvPr/>
            </p:nvSpPr>
            <p:spPr bwMode="auto">
              <a:xfrm>
                <a:off x="1941" y="2481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4" name="Line 52"/>
              <p:cNvSpPr>
                <a:spLocks noChangeShapeType="1"/>
              </p:cNvSpPr>
              <p:nvPr/>
            </p:nvSpPr>
            <p:spPr bwMode="auto">
              <a:xfrm>
                <a:off x="1941" y="2276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Line 53"/>
              <p:cNvSpPr>
                <a:spLocks noChangeShapeType="1"/>
              </p:cNvSpPr>
              <p:nvPr/>
            </p:nvSpPr>
            <p:spPr bwMode="auto">
              <a:xfrm>
                <a:off x="1941" y="2071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Line 54"/>
              <p:cNvSpPr>
                <a:spLocks noChangeShapeType="1"/>
              </p:cNvSpPr>
              <p:nvPr/>
            </p:nvSpPr>
            <p:spPr bwMode="auto">
              <a:xfrm>
                <a:off x="1941" y="1857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Line 55"/>
              <p:cNvSpPr>
                <a:spLocks noChangeShapeType="1"/>
              </p:cNvSpPr>
              <p:nvPr/>
            </p:nvSpPr>
            <p:spPr bwMode="auto">
              <a:xfrm>
                <a:off x="1941" y="1653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Line 56"/>
              <p:cNvSpPr>
                <a:spLocks noChangeShapeType="1"/>
              </p:cNvSpPr>
              <p:nvPr/>
            </p:nvSpPr>
            <p:spPr bwMode="auto">
              <a:xfrm>
                <a:off x="1941" y="1448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Line 57"/>
              <p:cNvSpPr>
                <a:spLocks noChangeShapeType="1"/>
              </p:cNvSpPr>
              <p:nvPr/>
            </p:nvSpPr>
            <p:spPr bwMode="auto">
              <a:xfrm>
                <a:off x="1941" y="1234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Line 58"/>
              <p:cNvSpPr>
                <a:spLocks noChangeShapeType="1"/>
              </p:cNvSpPr>
              <p:nvPr/>
            </p:nvSpPr>
            <p:spPr bwMode="auto">
              <a:xfrm>
                <a:off x="1941" y="1029"/>
                <a:ext cx="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Rectangle 59"/>
              <p:cNvSpPr>
                <a:spLocks noChangeArrowheads="1"/>
              </p:cNvSpPr>
              <p:nvPr/>
            </p:nvSpPr>
            <p:spPr bwMode="auto">
              <a:xfrm>
                <a:off x="4264" y="3344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48.6%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2" name="Rectangle 60"/>
              <p:cNvSpPr>
                <a:spLocks noChangeArrowheads="1"/>
              </p:cNvSpPr>
              <p:nvPr/>
            </p:nvSpPr>
            <p:spPr bwMode="auto">
              <a:xfrm>
                <a:off x="4281" y="3140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49.1%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3" name="Rectangle 61"/>
              <p:cNvSpPr>
                <a:spLocks noChangeArrowheads="1"/>
              </p:cNvSpPr>
              <p:nvPr/>
            </p:nvSpPr>
            <p:spPr bwMode="auto">
              <a:xfrm>
                <a:off x="4315" y="2926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49.8%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4" name="Rectangle 62"/>
              <p:cNvSpPr>
                <a:spLocks noChangeArrowheads="1"/>
              </p:cNvSpPr>
              <p:nvPr/>
            </p:nvSpPr>
            <p:spPr bwMode="auto">
              <a:xfrm>
                <a:off x="4358" y="2721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50.6%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5" name="Rectangle 63"/>
              <p:cNvSpPr>
                <a:spLocks noChangeArrowheads="1"/>
              </p:cNvSpPr>
              <p:nvPr/>
            </p:nvSpPr>
            <p:spPr bwMode="auto">
              <a:xfrm>
                <a:off x="4384" y="2516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51.3%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6" name="Rectangle 64"/>
              <p:cNvSpPr>
                <a:spLocks noChangeArrowheads="1"/>
              </p:cNvSpPr>
              <p:nvPr/>
            </p:nvSpPr>
            <p:spPr bwMode="auto">
              <a:xfrm>
                <a:off x="4461" y="2303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52.9%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7" name="Rectangle 65"/>
              <p:cNvSpPr>
                <a:spLocks noChangeArrowheads="1"/>
              </p:cNvSpPr>
              <p:nvPr/>
            </p:nvSpPr>
            <p:spPr bwMode="auto">
              <a:xfrm>
                <a:off x="4546" y="2098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54.8%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8" name="Rectangle 66"/>
              <p:cNvSpPr>
                <a:spLocks noChangeArrowheads="1"/>
              </p:cNvSpPr>
              <p:nvPr/>
            </p:nvSpPr>
            <p:spPr bwMode="auto">
              <a:xfrm>
                <a:off x="4563" y="1893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55.1%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59" name="Rectangle 67"/>
              <p:cNvSpPr>
                <a:spLocks noChangeArrowheads="1"/>
              </p:cNvSpPr>
              <p:nvPr/>
            </p:nvSpPr>
            <p:spPr bwMode="auto">
              <a:xfrm>
                <a:off x="4589" y="1679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55.6%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0" name="Rectangle 68"/>
              <p:cNvSpPr>
                <a:spLocks noChangeArrowheads="1"/>
              </p:cNvSpPr>
              <p:nvPr/>
            </p:nvSpPr>
            <p:spPr bwMode="auto">
              <a:xfrm>
                <a:off x="4759" y="1475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59.4%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1" name="Rectangle 69"/>
              <p:cNvSpPr>
                <a:spLocks noChangeArrowheads="1"/>
              </p:cNvSpPr>
              <p:nvPr/>
            </p:nvSpPr>
            <p:spPr bwMode="auto">
              <a:xfrm>
                <a:off x="5110" y="1270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66.9%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2" name="Rectangle 70"/>
              <p:cNvSpPr>
                <a:spLocks noChangeArrowheads="1"/>
              </p:cNvSpPr>
              <p:nvPr/>
            </p:nvSpPr>
            <p:spPr bwMode="auto">
              <a:xfrm>
                <a:off x="5127" y="1056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67.3%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3" name="Rectangle 71"/>
              <p:cNvSpPr>
                <a:spLocks noChangeArrowheads="1"/>
              </p:cNvSpPr>
              <p:nvPr/>
            </p:nvSpPr>
            <p:spPr bwMode="auto">
              <a:xfrm>
                <a:off x="1898" y="3620"/>
                <a:ext cx="1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4" name="Rectangle 72"/>
              <p:cNvSpPr>
                <a:spLocks noChangeArrowheads="1"/>
              </p:cNvSpPr>
              <p:nvPr/>
            </p:nvSpPr>
            <p:spPr bwMode="auto">
              <a:xfrm>
                <a:off x="2334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10%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5" name="Rectangle 73"/>
              <p:cNvSpPr>
                <a:spLocks noChangeArrowheads="1"/>
              </p:cNvSpPr>
              <p:nvPr/>
            </p:nvSpPr>
            <p:spPr bwMode="auto">
              <a:xfrm>
                <a:off x="2804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20%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6" name="Rectangle 74"/>
              <p:cNvSpPr>
                <a:spLocks noChangeArrowheads="1"/>
              </p:cNvSpPr>
              <p:nvPr/>
            </p:nvSpPr>
            <p:spPr bwMode="auto">
              <a:xfrm>
                <a:off x="3265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30%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7" name="Rectangle 75"/>
              <p:cNvSpPr>
                <a:spLocks noChangeArrowheads="1"/>
              </p:cNvSpPr>
              <p:nvPr/>
            </p:nvSpPr>
            <p:spPr bwMode="auto">
              <a:xfrm>
                <a:off x="3726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40%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8" name="Rectangle 76"/>
              <p:cNvSpPr>
                <a:spLocks noChangeArrowheads="1"/>
              </p:cNvSpPr>
              <p:nvPr/>
            </p:nvSpPr>
            <p:spPr bwMode="auto">
              <a:xfrm>
                <a:off x="4187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50%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69" name="Rectangle 77"/>
              <p:cNvSpPr>
                <a:spLocks noChangeArrowheads="1"/>
              </p:cNvSpPr>
              <p:nvPr/>
            </p:nvSpPr>
            <p:spPr bwMode="auto">
              <a:xfrm>
                <a:off x="4657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60%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0" name="Rectangle 78"/>
              <p:cNvSpPr>
                <a:spLocks noChangeArrowheads="1"/>
              </p:cNvSpPr>
              <p:nvPr/>
            </p:nvSpPr>
            <p:spPr bwMode="auto">
              <a:xfrm>
                <a:off x="5118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70%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1" name="Rectangle 79"/>
              <p:cNvSpPr>
                <a:spLocks noChangeArrowheads="1"/>
              </p:cNvSpPr>
              <p:nvPr/>
            </p:nvSpPr>
            <p:spPr bwMode="auto">
              <a:xfrm>
                <a:off x="5516" y="3620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3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80%</a:t>
                </a:r>
                <a:endParaRPr kumimoji="0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2" name="Rectangle 80"/>
              <p:cNvSpPr>
                <a:spLocks noChangeArrowheads="1"/>
              </p:cNvSpPr>
              <p:nvPr/>
            </p:nvSpPr>
            <p:spPr bwMode="auto">
              <a:xfrm>
                <a:off x="1286" y="3344"/>
                <a:ext cx="62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IT/</a:t>
                </a: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資訊安全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3" name="Rectangle 81"/>
              <p:cNvSpPr>
                <a:spLocks noChangeArrowheads="1"/>
              </p:cNvSpPr>
              <p:nvPr/>
            </p:nvSpPr>
            <p:spPr bwMode="auto">
              <a:xfrm>
                <a:off x="441" y="3140"/>
                <a:ext cx="14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itchFamily="18" charset="-120"/>
                  </a:rPr>
                  <a:t>應用開發／測試／佈署平台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4" name="Rectangle 82"/>
              <p:cNvSpPr>
                <a:spLocks noChangeArrowheads="1"/>
              </p:cNvSpPr>
              <p:nvPr/>
            </p:nvSpPr>
            <p:spPr bwMode="auto">
              <a:xfrm>
                <a:off x="1013" y="2935"/>
                <a:ext cx="84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itchFamily="18" charset="-120"/>
                  </a:rPr>
                  <a:t>商業智能／分析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5" name="Rectangle 83"/>
              <p:cNvSpPr>
                <a:spLocks noChangeArrowheads="1"/>
              </p:cNvSpPr>
              <p:nvPr/>
            </p:nvSpPr>
            <p:spPr bwMode="auto">
              <a:xfrm>
                <a:off x="926" y="2721"/>
                <a:ext cx="9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itchFamily="18" charset="-120"/>
                  </a:rPr>
                  <a:t>隨需的伺服器能力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6" name="Rectangle 84"/>
              <p:cNvSpPr>
                <a:spLocks noChangeArrowheads="1"/>
              </p:cNvSpPr>
              <p:nvPr/>
            </p:nvSpPr>
            <p:spPr bwMode="auto">
              <a:xfrm>
                <a:off x="1290" y="2516"/>
                <a:ext cx="60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IT </a:t>
                </a: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管理軟體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7" name="Rectangle 85"/>
              <p:cNvSpPr>
                <a:spLocks noChangeArrowheads="1"/>
              </p:cNvSpPr>
              <p:nvPr/>
            </p:nvSpPr>
            <p:spPr bwMode="auto">
              <a:xfrm>
                <a:off x="1037" y="2312"/>
                <a:ext cx="84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隨需的儲存能力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8" name="Rectangle 86"/>
              <p:cNvSpPr>
                <a:spLocks noChangeArrowheads="1"/>
              </p:cNvSpPr>
              <p:nvPr/>
            </p:nvSpPr>
            <p:spPr bwMode="auto">
              <a:xfrm>
                <a:off x="656" y="2098"/>
                <a:ext cx="1212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500" kern="0" dirty="0" smtClean="0">
                    <a:solidFill>
                      <a:srgbClr val="000000"/>
                    </a:solidFill>
                    <a:ea typeface="新細明體" pitchFamily="18" charset="-120"/>
                  </a:rPr>
                  <a:t>數據／內容分散式服務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79" name="Rectangle 87"/>
              <p:cNvSpPr>
                <a:spLocks noChangeArrowheads="1"/>
              </p:cNvSpPr>
              <p:nvPr/>
            </p:nvSpPr>
            <p:spPr bwMode="auto">
              <a:xfrm>
                <a:off x="1034" y="1893"/>
                <a:ext cx="84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13064"/>
                    </a:solidFill>
                    <a:effectLst/>
                    <a:uLnTx/>
                    <a:uFillTx/>
                    <a:ea typeface="新細明體" pitchFamily="18" charset="-120"/>
                  </a:rPr>
                  <a:t>個人生產力應用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80" name="Rectangle 88"/>
              <p:cNvSpPr>
                <a:spLocks noChangeArrowheads="1"/>
              </p:cNvSpPr>
              <p:nvPr/>
            </p:nvSpPr>
            <p:spPr bwMode="auto">
              <a:xfrm>
                <a:off x="598" y="1688"/>
                <a:ext cx="126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商業應用</a:t>
                </a:r>
                <a:r>
                  <a:rPr kumimoji="0" lang="en-US" altLang="zh-TW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 (CRM, HR, ERP)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81" name="Rectangle 89"/>
              <p:cNvSpPr>
                <a:spLocks noChangeArrowheads="1"/>
              </p:cNvSpPr>
              <p:nvPr/>
            </p:nvSpPr>
            <p:spPr bwMode="auto">
              <a:xfrm>
                <a:off x="810" y="1475"/>
                <a:ext cx="109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資料備份或典藏服務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82" name="Rectangle 90"/>
              <p:cNvSpPr>
                <a:spLocks noChangeArrowheads="1"/>
              </p:cNvSpPr>
              <p:nvPr/>
            </p:nvSpPr>
            <p:spPr bwMode="auto">
              <a:xfrm>
                <a:off x="857" y="1270"/>
                <a:ext cx="101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500" kern="0" dirty="0" smtClean="0">
                    <a:solidFill>
                      <a:srgbClr val="000000"/>
                    </a:solidFill>
                    <a:ea typeface="新細明體" pitchFamily="18" charset="-120"/>
                  </a:rPr>
                  <a:t>網路應用</a:t>
                </a:r>
                <a:r>
                  <a:rPr kumimoji="0" lang="en-US" altLang="zh-TW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/</a:t>
                </a: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網路服務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  <p:sp>
            <p:nvSpPr>
              <p:cNvPr id="483" name="Rectangle 91"/>
              <p:cNvSpPr>
                <a:spLocks noChangeArrowheads="1"/>
              </p:cNvSpPr>
              <p:nvPr/>
            </p:nvSpPr>
            <p:spPr bwMode="auto">
              <a:xfrm>
                <a:off x="1368" y="1065"/>
                <a:ext cx="48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pitchFamily="18" charset="-120"/>
                  </a:rPr>
                  <a:t>協作應用</a:t>
                </a:r>
                <a:endParaRPr kumimoji="0" lang="en-US" altLang="zh-TW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3064"/>
                  </a:solidFill>
                  <a:effectLst/>
                  <a:uLnTx/>
                  <a:uFillTx/>
                  <a:ea typeface="新細明體" pitchFamily="18" charset="-12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雲端計算的價值與效應</a:t>
            </a:r>
            <a:endParaRPr lang="zh-TW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63511" y="980728"/>
            <a:ext cx="6289727" cy="5484715"/>
            <a:chOff x="1363511" y="1256902"/>
            <a:chExt cx="6289727" cy="5484715"/>
          </a:xfrm>
        </p:grpSpPr>
        <p:sp>
          <p:nvSpPr>
            <p:cNvPr id="3" name="Block Arc 2"/>
            <p:cNvSpPr/>
            <p:nvPr/>
          </p:nvSpPr>
          <p:spPr>
            <a:xfrm>
              <a:off x="2160568" y="1914166"/>
              <a:ext cx="4092470" cy="4092470"/>
            </a:xfrm>
            <a:prstGeom prst="blockArc">
              <a:avLst>
                <a:gd name="adj1" fmla="val 10567978"/>
                <a:gd name="adj2" fmla="val 16878974"/>
                <a:gd name="adj3" fmla="val 463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Block Arc 4"/>
            <p:cNvSpPr/>
            <p:nvPr/>
          </p:nvSpPr>
          <p:spPr>
            <a:xfrm>
              <a:off x="2163879" y="1978604"/>
              <a:ext cx="4092470" cy="4092470"/>
            </a:xfrm>
            <a:prstGeom prst="blockArc">
              <a:avLst>
                <a:gd name="adj1" fmla="val 4849420"/>
                <a:gd name="adj2" fmla="val 10678957"/>
                <a:gd name="adj3" fmla="val 463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0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Block Arc 5"/>
            <p:cNvSpPr/>
            <p:nvPr/>
          </p:nvSpPr>
          <p:spPr>
            <a:xfrm>
              <a:off x="2765046" y="1973076"/>
              <a:ext cx="4092470" cy="4092470"/>
            </a:xfrm>
            <a:prstGeom prst="blockArc">
              <a:avLst>
                <a:gd name="adj1" fmla="val 263855"/>
                <a:gd name="adj2" fmla="val 5887356"/>
                <a:gd name="adj3" fmla="val 463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0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Block Arc 8"/>
            <p:cNvSpPr/>
            <p:nvPr/>
          </p:nvSpPr>
          <p:spPr>
            <a:xfrm>
              <a:off x="2767732" y="1941432"/>
              <a:ext cx="4092470" cy="4092470"/>
            </a:xfrm>
            <a:prstGeom prst="blockArc">
              <a:avLst>
                <a:gd name="adj1" fmla="val 15829580"/>
                <a:gd name="adj2" fmla="val 318476"/>
                <a:gd name="adj3" fmla="val 463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553744" y="3057846"/>
              <a:ext cx="1964503" cy="1882826"/>
            </a:xfrm>
            <a:custGeom>
              <a:avLst/>
              <a:gdLst>
                <a:gd name="connsiteX0" fmla="*/ 0 w 1964503"/>
                <a:gd name="connsiteY0" fmla="*/ 941413 h 1882826"/>
                <a:gd name="connsiteX1" fmla="*/ 982252 w 1964503"/>
                <a:gd name="connsiteY1" fmla="*/ 0 h 1882826"/>
                <a:gd name="connsiteX2" fmla="*/ 1964504 w 1964503"/>
                <a:gd name="connsiteY2" fmla="*/ 941413 h 1882826"/>
                <a:gd name="connsiteX3" fmla="*/ 982252 w 1964503"/>
                <a:gd name="connsiteY3" fmla="*/ 1882826 h 1882826"/>
                <a:gd name="connsiteX4" fmla="*/ 0 w 1964503"/>
                <a:gd name="connsiteY4" fmla="*/ 941413 h 18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4503" h="1882826">
                  <a:moveTo>
                    <a:pt x="0" y="941413"/>
                  </a:moveTo>
                  <a:cubicBezTo>
                    <a:pt x="0" y="421485"/>
                    <a:pt x="439769" y="0"/>
                    <a:pt x="982252" y="0"/>
                  </a:cubicBezTo>
                  <a:cubicBezTo>
                    <a:pt x="1524735" y="0"/>
                    <a:pt x="1964504" y="421485"/>
                    <a:pt x="1964504" y="941413"/>
                  </a:cubicBezTo>
                  <a:cubicBezTo>
                    <a:pt x="1964504" y="1461341"/>
                    <a:pt x="1524735" y="1882826"/>
                    <a:pt x="982252" y="1882826"/>
                  </a:cubicBezTo>
                  <a:cubicBezTo>
                    <a:pt x="439769" y="1882826"/>
                    <a:pt x="0" y="1461341"/>
                    <a:pt x="0" y="94141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8335" tIns="316373" rIns="328335" bIns="316373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kern="1200" dirty="0" smtClean="0"/>
                <a:t>價值與效應</a:t>
              </a:r>
              <a:endParaRPr lang="zh-TW" altLang="en-US" sz="3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49958" y="1256902"/>
              <a:ext cx="1698109" cy="1487140"/>
            </a:xfrm>
            <a:custGeom>
              <a:avLst/>
              <a:gdLst>
                <a:gd name="connsiteX0" fmla="*/ 0 w 1698109"/>
                <a:gd name="connsiteY0" fmla="*/ 743570 h 1487140"/>
                <a:gd name="connsiteX1" fmla="*/ 849055 w 1698109"/>
                <a:gd name="connsiteY1" fmla="*/ 0 h 1487140"/>
                <a:gd name="connsiteX2" fmla="*/ 1698110 w 1698109"/>
                <a:gd name="connsiteY2" fmla="*/ 743570 h 1487140"/>
                <a:gd name="connsiteX3" fmla="*/ 849055 w 1698109"/>
                <a:gd name="connsiteY3" fmla="*/ 1487140 h 1487140"/>
                <a:gd name="connsiteX4" fmla="*/ 0 w 1698109"/>
                <a:gd name="connsiteY4" fmla="*/ 743570 h 148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109" h="1487140">
                  <a:moveTo>
                    <a:pt x="0" y="743570"/>
                  </a:moveTo>
                  <a:cubicBezTo>
                    <a:pt x="0" y="332908"/>
                    <a:pt x="380135" y="0"/>
                    <a:pt x="849055" y="0"/>
                  </a:cubicBezTo>
                  <a:cubicBezTo>
                    <a:pt x="1317975" y="0"/>
                    <a:pt x="1698110" y="332908"/>
                    <a:pt x="1698110" y="743570"/>
                  </a:cubicBezTo>
                  <a:cubicBezTo>
                    <a:pt x="1698110" y="1154232"/>
                    <a:pt x="1317975" y="1487140"/>
                    <a:pt x="849055" y="1487140"/>
                  </a:cubicBezTo>
                  <a:cubicBezTo>
                    <a:pt x="380135" y="1487140"/>
                    <a:pt x="0" y="1154232"/>
                    <a:pt x="0" y="7435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162" tIns="248267" rIns="279162" bIns="24826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kern="1200" dirty="0" smtClean="0"/>
                <a:t>廉價</a:t>
              </a:r>
              <a:endParaRPr lang="zh-TW" altLang="en-US" sz="24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55129" y="3429002"/>
              <a:ext cx="1698109" cy="1487140"/>
            </a:xfrm>
            <a:custGeom>
              <a:avLst/>
              <a:gdLst>
                <a:gd name="connsiteX0" fmla="*/ 0 w 1698109"/>
                <a:gd name="connsiteY0" fmla="*/ 743570 h 1487140"/>
                <a:gd name="connsiteX1" fmla="*/ 849055 w 1698109"/>
                <a:gd name="connsiteY1" fmla="*/ 0 h 1487140"/>
                <a:gd name="connsiteX2" fmla="*/ 1698110 w 1698109"/>
                <a:gd name="connsiteY2" fmla="*/ 743570 h 1487140"/>
                <a:gd name="connsiteX3" fmla="*/ 849055 w 1698109"/>
                <a:gd name="connsiteY3" fmla="*/ 1487140 h 1487140"/>
                <a:gd name="connsiteX4" fmla="*/ 0 w 1698109"/>
                <a:gd name="connsiteY4" fmla="*/ 743570 h 148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109" h="1487140">
                  <a:moveTo>
                    <a:pt x="0" y="743570"/>
                  </a:moveTo>
                  <a:cubicBezTo>
                    <a:pt x="0" y="332908"/>
                    <a:pt x="380135" y="0"/>
                    <a:pt x="849055" y="0"/>
                  </a:cubicBezTo>
                  <a:cubicBezTo>
                    <a:pt x="1317975" y="0"/>
                    <a:pt x="1698110" y="332908"/>
                    <a:pt x="1698110" y="743570"/>
                  </a:cubicBezTo>
                  <a:cubicBezTo>
                    <a:pt x="1698110" y="1154232"/>
                    <a:pt x="1317975" y="1487140"/>
                    <a:pt x="849055" y="1487140"/>
                  </a:cubicBezTo>
                  <a:cubicBezTo>
                    <a:pt x="380135" y="1487140"/>
                    <a:pt x="0" y="1154232"/>
                    <a:pt x="0" y="7435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0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162" tIns="248267" rIns="279162" bIns="24826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kern="1200" dirty="0" smtClean="0"/>
                <a:t>降低</a:t>
              </a:r>
              <a:r>
                <a:rPr lang="en-US" altLang="zh-TW" sz="2400" kern="1200" dirty="0" smtClean="0"/>
                <a:t/>
              </a:r>
              <a:br>
                <a:rPr lang="en-US" altLang="zh-TW" sz="2400" kern="1200" dirty="0" smtClean="0"/>
              </a:br>
              <a:r>
                <a:rPr lang="zh-TW" altLang="en-US" sz="2400" kern="1200" dirty="0" smtClean="0"/>
                <a:t>複雜度</a:t>
              </a:r>
              <a:endParaRPr lang="zh-TW" altLang="en-US" sz="2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79813" y="5254477"/>
              <a:ext cx="1698109" cy="1487140"/>
            </a:xfrm>
            <a:custGeom>
              <a:avLst/>
              <a:gdLst>
                <a:gd name="connsiteX0" fmla="*/ 0 w 1698109"/>
                <a:gd name="connsiteY0" fmla="*/ 743570 h 1487140"/>
                <a:gd name="connsiteX1" fmla="*/ 849055 w 1698109"/>
                <a:gd name="connsiteY1" fmla="*/ 0 h 1487140"/>
                <a:gd name="connsiteX2" fmla="*/ 1698110 w 1698109"/>
                <a:gd name="connsiteY2" fmla="*/ 743570 h 1487140"/>
                <a:gd name="connsiteX3" fmla="*/ 849055 w 1698109"/>
                <a:gd name="connsiteY3" fmla="*/ 1487140 h 1487140"/>
                <a:gd name="connsiteX4" fmla="*/ 0 w 1698109"/>
                <a:gd name="connsiteY4" fmla="*/ 743570 h 148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109" h="1487140">
                  <a:moveTo>
                    <a:pt x="0" y="743570"/>
                  </a:moveTo>
                  <a:cubicBezTo>
                    <a:pt x="0" y="332908"/>
                    <a:pt x="380135" y="0"/>
                    <a:pt x="849055" y="0"/>
                  </a:cubicBezTo>
                  <a:cubicBezTo>
                    <a:pt x="1317975" y="0"/>
                    <a:pt x="1698110" y="332908"/>
                    <a:pt x="1698110" y="743570"/>
                  </a:cubicBezTo>
                  <a:cubicBezTo>
                    <a:pt x="1698110" y="1154232"/>
                    <a:pt x="1317975" y="1487140"/>
                    <a:pt x="849055" y="1487140"/>
                  </a:cubicBezTo>
                  <a:cubicBezTo>
                    <a:pt x="380135" y="1487140"/>
                    <a:pt x="0" y="1154232"/>
                    <a:pt x="0" y="7435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0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162" tIns="248267" rIns="279162" bIns="24826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kern="1200" dirty="0" smtClean="0"/>
                <a:t>按需</a:t>
              </a:r>
              <a:r>
                <a:rPr lang="en-US" altLang="zh-TW" sz="2400" kern="1200" dirty="0" smtClean="0"/>
                <a:t/>
              </a:r>
              <a:br>
                <a:rPr lang="en-US" altLang="zh-TW" sz="2400" kern="1200" dirty="0" smtClean="0"/>
              </a:br>
              <a:r>
                <a:rPr lang="zh-TW" altLang="en-US" sz="2400" kern="1200" dirty="0" smtClean="0"/>
                <a:t>付費</a:t>
              </a:r>
              <a:endParaRPr lang="zh-TW" altLang="en-US" sz="24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63511" y="3351632"/>
              <a:ext cx="1698109" cy="1487140"/>
            </a:xfrm>
            <a:custGeom>
              <a:avLst/>
              <a:gdLst>
                <a:gd name="connsiteX0" fmla="*/ 0 w 1698109"/>
                <a:gd name="connsiteY0" fmla="*/ 743570 h 1487140"/>
                <a:gd name="connsiteX1" fmla="*/ 849055 w 1698109"/>
                <a:gd name="connsiteY1" fmla="*/ 0 h 1487140"/>
                <a:gd name="connsiteX2" fmla="*/ 1698110 w 1698109"/>
                <a:gd name="connsiteY2" fmla="*/ 743570 h 1487140"/>
                <a:gd name="connsiteX3" fmla="*/ 849055 w 1698109"/>
                <a:gd name="connsiteY3" fmla="*/ 1487140 h 1487140"/>
                <a:gd name="connsiteX4" fmla="*/ 0 w 1698109"/>
                <a:gd name="connsiteY4" fmla="*/ 743570 h 148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109" h="1487140">
                  <a:moveTo>
                    <a:pt x="0" y="743570"/>
                  </a:moveTo>
                  <a:cubicBezTo>
                    <a:pt x="0" y="332908"/>
                    <a:pt x="380135" y="0"/>
                    <a:pt x="849055" y="0"/>
                  </a:cubicBezTo>
                  <a:cubicBezTo>
                    <a:pt x="1317975" y="0"/>
                    <a:pt x="1698110" y="332908"/>
                    <a:pt x="1698110" y="743570"/>
                  </a:cubicBezTo>
                  <a:cubicBezTo>
                    <a:pt x="1698110" y="1154232"/>
                    <a:pt x="1317975" y="1487140"/>
                    <a:pt x="849055" y="1487140"/>
                  </a:cubicBezTo>
                  <a:cubicBezTo>
                    <a:pt x="380135" y="1487140"/>
                    <a:pt x="0" y="1154232"/>
                    <a:pt x="0" y="7435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162" tIns="248267" rIns="279162" bIns="24826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kern="1200" dirty="0" smtClean="0"/>
                <a:t>快速</a:t>
              </a:r>
              <a:r>
                <a:rPr lang="en-US" altLang="zh-TW" sz="2400" kern="1200" dirty="0" smtClean="0"/>
                <a:t/>
              </a:r>
              <a:br>
                <a:rPr lang="en-US" altLang="zh-TW" sz="2400" kern="1200" dirty="0" smtClean="0"/>
              </a:br>
              <a:r>
                <a:rPr lang="zh-TW" altLang="en-US" sz="2400" kern="1200" dirty="0" smtClean="0"/>
                <a:t>配置</a:t>
              </a:r>
              <a:endParaRPr lang="zh-TW" altLang="en-US" sz="2400" kern="12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廉價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84784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最主要的價值因子是降低資訊科技營運和資本花費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降低資訊科技花費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最佳化、整合並減少伺服器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提高資金利用率和品質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降低能源成本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容易實現想法或應用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更便宜的試驗成本以鼓勵實驗和創新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降低大型運算和密集儲存應用的成本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僅需支付低廉的雲端使用費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降低複雜度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屏蔽終端使用者對於</a:t>
            </a:r>
            <a:r>
              <a:rPr lang="en-US" altLang="zh-TW" dirty="0" smtClean="0"/>
              <a:t>IT</a:t>
            </a:r>
            <a:r>
              <a:rPr lang="zh-TW" altLang="en-US" dirty="0" smtClean="0"/>
              <a:t>的複雜度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終端使用者將能夠容易地存取服務，而不需要擔心技術性的細節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透過網際網路獲取計算服務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以網頁為主的使用者介面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透過更快速、更豐富的雲端服務，雲端將強化使用者經驗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按需付費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雲端的計價模型是以用多少、付多少為主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避免初期購買設備的預付費用以及財政的風險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雲端的付費方式是按照使用額度，僅需支付使用到的項目進行付費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將原本投入龐大基礎設備的資金，替換成真正用於營運的費用</a:t>
            </a:r>
            <a:endParaRPr lang="en-US" altLang="zh-TW" dirty="0" smtClean="0"/>
          </a:p>
        </p:txBody>
      </p:sp>
      <p:sp>
        <p:nvSpPr>
          <p:cNvPr id="8" name="內容版面配置區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644008" y="4624536"/>
            <a:ext cx="3744416" cy="16847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典型的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IT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預算模型：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應用軟體：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35%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基礎設備：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60%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其他：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5%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快速配置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快速的配置 </a:t>
            </a:r>
            <a:r>
              <a:rPr lang="en-US" altLang="zh-TW" dirty="0" smtClean="0"/>
              <a:t>IT </a:t>
            </a:r>
            <a:r>
              <a:rPr lang="zh-TW" altLang="en-US" dirty="0" smtClean="0"/>
              <a:t>服務，改變取得資源和服務的方式</a:t>
            </a:r>
            <a:endParaRPr lang="zh-TW" altLang="en-US" dirty="0"/>
          </a:p>
        </p:txBody>
      </p:sp>
      <p:graphicFrame>
        <p:nvGraphicFramePr>
          <p:cNvPr id="12" name="內容版面配置區 9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457200" y="2564904"/>
          <a:ext cx="8229601" cy="3205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86608"/>
                <a:gridCol w="3099793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傳統</a:t>
                      </a:r>
                      <a:r>
                        <a:rPr lang="en-US" altLang="zh-TW" dirty="0" smtClean="0"/>
                        <a:t>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雲端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伺服器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購買高產能設備是採用多年期的租賃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動態的依照需求提供產能，按照使用額度付費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軟體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軟體使用權是以多年期且依照可容許人數進行授權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透過雲端的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SaaS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模型，採月費制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設備成本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當傳統 </a:t>
                      </a:r>
                      <a:r>
                        <a:rPr lang="en-US" altLang="zh-TW" dirty="0" smtClean="0"/>
                        <a:t>IT </a:t>
                      </a:r>
                      <a:r>
                        <a:rPr lang="zh-TW" altLang="en-US" dirty="0" smtClean="0"/>
                        <a:t>進行採購的時候，在初期就需要支付額外的資金成本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靈活的雲端服務可在用多少付多少的基礎上，僅需支付使用到的額度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配置時效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配置</a:t>
                      </a:r>
                      <a:r>
                        <a:rPr lang="zh-TW" altLang="en-US" dirty="0" smtClean="0"/>
                        <a:t>時程約需要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到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星期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藉由雲端配置，僅需要數分鐘至數小時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計算機科學中的計算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計算包含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為了廣泛的理由而設計或建立的軟硬體系統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處理、架構、和管理眾多種類的資訊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使用電腦做科學研究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讓電腦系統表現得有智慧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創建並使用通訊和娛樂媒體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參與者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271327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在雲端生態系統，玩家能扮演使用者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消費者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或供應商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39628" y="2204864"/>
            <a:ext cx="4464744" cy="4017824"/>
            <a:chOff x="2339504" y="2269560"/>
            <a:chExt cx="4464744" cy="4464496"/>
          </a:xfrm>
        </p:grpSpPr>
        <p:sp>
          <p:nvSpPr>
            <p:cNvPr id="5" name="Rounded Rectangle 4"/>
            <p:cNvSpPr/>
            <p:nvPr/>
          </p:nvSpPr>
          <p:spPr>
            <a:xfrm>
              <a:off x="2339752" y="5733256"/>
              <a:ext cx="4464000" cy="1000800"/>
            </a:xfrm>
            <a:prstGeom prst="roundRect">
              <a:avLst>
                <a:gd name="adj" fmla="val 9058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Cambria" pitchFamily="18" charset="0"/>
                </a:rPr>
                <a:t>雲端供應商</a:t>
              </a:r>
              <a:endParaRPr lang="en-US" sz="28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6" name="Rounded Rectangle 6"/>
            <p:cNvSpPr/>
            <p:nvPr/>
          </p:nvSpPr>
          <p:spPr>
            <a:xfrm>
              <a:off x="2339504" y="4001408"/>
              <a:ext cx="4464496" cy="998984"/>
            </a:xfrm>
            <a:prstGeom prst="roundRect">
              <a:avLst>
                <a:gd name="adj" fmla="val 9058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800" b="1" dirty="0" err="1" smtClean="0">
                  <a:solidFill>
                    <a:schemeClr val="bg1"/>
                  </a:solidFill>
                  <a:latin typeface="Cambria" pitchFamily="18" charset="0"/>
                </a:rPr>
                <a:t>SaaS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Cambria" pitchFamily="18" charset="0"/>
                </a:rPr>
                <a:t>供應商 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Cambria" pitchFamily="18" charset="0"/>
                </a:rPr>
                <a:t>/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Cambria" pitchFamily="18" charset="0"/>
                </a:rPr>
                <a:t> 雲端消費者</a:t>
              </a:r>
              <a:endParaRPr lang="en-US" sz="2800" b="1" dirty="0" smtClean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39752" y="2269560"/>
              <a:ext cx="4464496" cy="998984"/>
            </a:xfrm>
            <a:prstGeom prst="roundRect">
              <a:avLst>
                <a:gd name="adj" fmla="val 9058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800" b="1" dirty="0" err="1" smtClean="0">
                  <a:solidFill>
                    <a:schemeClr val="bg1"/>
                  </a:solidFill>
                  <a:latin typeface="Cambria" pitchFamily="18" charset="0"/>
                </a:rPr>
                <a:t>SaaS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Cambria" pitchFamily="18" charset="0"/>
                </a:rPr>
                <a:t>消費者</a:t>
              </a:r>
              <a:endParaRPr lang="en-US" sz="2800" b="1" dirty="0" smtClean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8" name="向右箭號 6"/>
            <p:cNvSpPr/>
            <p:nvPr/>
          </p:nvSpPr>
          <p:spPr>
            <a:xfrm rot="16200000">
              <a:off x="4189574" y="3431053"/>
              <a:ext cx="764853" cy="602108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844683" y="34216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網路應用</a:t>
              </a:r>
              <a:endPara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873054" y="51571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公用計算</a:t>
              </a:r>
              <a:endPara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向右箭號 10"/>
            <p:cNvSpPr/>
            <p:nvPr/>
          </p:nvSpPr>
          <p:spPr>
            <a:xfrm rot="16200000">
              <a:off x="4189575" y="5166557"/>
              <a:ext cx="764853" cy="602108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經濟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使 </a:t>
            </a:r>
            <a:r>
              <a:rPr lang="en-US" altLang="zh-TW" dirty="0" err="1" smtClean="0"/>
              <a:t>SaaS</a:t>
            </a:r>
            <a:r>
              <a:rPr lang="en-US" altLang="zh-TW" dirty="0" smtClean="0"/>
              <a:t> </a:t>
            </a:r>
            <a:r>
              <a:rPr lang="zh-TW" altLang="en-US" dirty="0" smtClean="0"/>
              <a:t>供應商不需擁有</a:t>
            </a:r>
            <a:r>
              <a:rPr lang="en-US" altLang="zh-TW" dirty="0" smtClean="0"/>
              <a:t>IT</a:t>
            </a:r>
            <a:r>
              <a:rPr lang="zh-TW" altLang="en-US" dirty="0" smtClean="0"/>
              <a:t>基礎設施</a:t>
            </a:r>
            <a:endParaRPr lang="zh-TW" altLang="en-US" dirty="0"/>
          </a:p>
        </p:txBody>
      </p:sp>
      <p:grpSp>
        <p:nvGrpSpPr>
          <p:cNvPr id="4" name="群組 48"/>
          <p:cNvGrpSpPr/>
          <p:nvPr>
            <p:custDataLst>
              <p:tags r:id="rId4"/>
            </p:custDataLst>
          </p:nvPr>
        </p:nvGrpSpPr>
        <p:grpSpPr>
          <a:xfrm>
            <a:off x="739676" y="2818159"/>
            <a:ext cx="7664648" cy="3275137"/>
            <a:chOff x="939800" y="2780928"/>
            <a:chExt cx="7664648" cy="3275137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939800" y="2780928"/>
              <a:ext cx="7664648" cy="3275137"/>
              <a:chOff x="592" y="2039"/>
              <a:chExt cx="4466" cy="1927"/>
            </a:xfrm>
          </p:grpSpPr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248" y="2642"/>
                <a:ext cx="771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600" b="1" kern="0" dirty="0" smtClean="0">
                    <a:solidFill>
                      <a:sysClr val="windowText" lastClr="000000"/>
                    </a:solidFill>
                    <a:ea typeface="新細明體" charset="-120"/>
                    <a:cs typeface="Arial" charset="0"/>
                  </a:rPr>
                  <a:t>晶圓代工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(TSMC, UMC)</a:t>
                </a: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3459" y="2632"/>
                <a:ext cx="58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雲端計算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249" y="3414"/>
                <a:ext cx="9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無晶圓晶片設計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(e.g. </a:t>
                </a:r>
                <a:r>
                  <a:rPr kumimoji="0" lang="en-US" altLang="zh-TW" sz="16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nVidia</a:t>
                </a:r>
                <a:r>
                  <a:rPr kumimoji="0" lang="en-US" altLang="zh-TW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…)</a:t>
                </a:r>
              </a:p>
            </p:txBody>
          </p:sp>
          <p:sp>
            <p:nvSpPr>
              <p:cNvPr id="34" name="AutoShape 11"/>
              <p:cNvSpPr>
                <a:spLocks noChangeArrowheads="1"/>
              </p:cNvSpPr>
              <p:nvPr/>
            </p:nvSpPr>
            <p:spPr bwMode="auto">
              <a:xfrm>
                <a:off x="2436" y="2332"/>
                <a:ext cx="774" cy="1445"/>
              </a:xfrm>
              <a:prstGeom prst="leftRightArrow">
                <a:avLst>
                  <a:gd name="adj1" fmla="val 50000"/>
                  <a:gd name="adj2" fmla="val 20000"/>
                </a:avLst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類推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3360" y="3419"/>
                <a:ext cx="9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600" b="1" kern="0" dirty="0" smtClean="0">
                    <a:solidFill>
                      <a:sysClr val="windowText" lastClr="000000"/>
                    </a:solidFill>
                    <a:ea typeface="新細明體" charset="-120"/>
                    <a:cs typeface="Arial" charset="0"/>
                  </a:rPr>
                  <a:t>無資料庫中心的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SaaS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 </a:t>
                </a:r>
                <a:r>
                  <a:rPr lang="zh-TW" altLang="en-US" sz="1600" b="1" kern="0" dirty="0" smtClean="0">
                    <a:solidFill>
                      <a:sysClr val="windowText" lastClr="000000"/>
                    </a:solidFill>
                    <a:ea typeface="新細明體" charset="-120"/>
                    <a:cs typeface="Arial" charset="0"/>
                  </a:rPr>
                  <a:t>供應商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</p:txBody>
          </p:sp>
          <p:sp>
            <p:nvSpPr>
              <p:cNvPr id="36" name="AutoShape 13"/>
              <p:cNvSpPr>
                <a:spLocks noChangeArrowheads="1"/>
              </p:cNvSpPr>
              <p:nvPr/>
            </p:nvSpPr>
            <p:spPr bwMode="auto">
              <a:xfrm>
                <a:off x="1585" y="3022"/>
                <a:ext cx="312" cy="355"/>
              </a:xfrm>
              <a:prstGeom prst="upArrow">
                <a:avLst>
                  <a:gd name="adj1" fmla="val 50000"/>
                  <a:gd name="adj2" fmla="val 28446"/>
                </a:avLst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AutoShape 14"/>
              <p:cNvSpPr>
                <a:spLocks noChangeArrowheads="1"/>
              </p:cNvSpPr>
              <p:nvPr/>
            </p:nvSpPr>
            <p:spPr bwMode="auto">
              <a:xfrm>
                <a:off x="916" y="2824"/>
                <a:ext cx="217" cy="928"/>
              </a:xfrm>
              <a:prstGeom prst="curvedRightArrow">
                <a:avLst>
                  <a:gd name="adj1" fmla="val 85530"/>
                  <a:gd name="adj2" fmla="val 171060"/>
                  <a:gd name="adj3" fmla="val 33333"/>
                </a:avLst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AutoShape 15"/>
              <p:cNvSpPr>
                <a:spLocks noChangeArrowheads="1"/>
              </p:cNvSpPr>
              <p:nvPr/>
            </p:nvSpPr>
            <p:spPr bwMode="auto">
              <a:xfrm>
                <a:off x="4497" y="2801"/>
                <a:ext cx="208" cy="935"/>
              </a:xfrm>
              <a:prstGeom prst="curvedLeftArrow">
                <a:avLst>
                  <a:gd name="adj1" fmla="val 89904"/>
                  <a:gd name="adj2" fmla="val 179808"/>
                  <a:gd name="adj3" fmla="val 33333"/>
                </a:avLst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Text Box 17"/>
              <p:cNvSpPr txBox="1">
                <a:spLocks noChangeArrowheads="1"/>
              </p:cNvSpPr>
              <p:nvPr/>
            </p:nvSpPr>
            <p:spPr bwMode="auto">
              <a:xfrm rot="16200000">
                <a:off x="521" y="3199"/>
                <a:ext cx="471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使能夠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</p:txBody>
          </p:sp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 rot="5400000">
                <a:off x="4639" y="3153"/>
                <a:ext cx="471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charset="-120"/>
                    <a:cs typeface="Arial" charset="0"/>
                  </a:rPr>
                  <a:t>使能夠</a:t>
                </a:r>
                <a:endPara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charset="-120"/>
                  <a:cs typeface="Arial" charset="0"/>
                </a:endParaRP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592" y="2039"/>
                <a:ext cx="1789" cy="192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256" y="2044"/>
                <a:ext cx="1802" cy="190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AutoShape 21"/>
              <p:cNvSpPr>
                <a:spLocks noChangeArrowheads="1"/>
              </p:cNvSpPr>
              <p:nvPr/>
            </p:nvSpPr>
            <p:spPr bwMode="auto">
              <a:xfrm>
                <a:off x="3711" y="3028"/>
                <a:ext cx="312" cy="329"/>
              </a:xfrm>
              <a:prstGeom prst="upArrow">
                <a:avLst>
                  <a:gd name="adj1" fmla="val 50000"/>
                  <a:gd name="adj2" fmla="val 26362"/>
                </a:avLst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547664" y="2924944"/>
              <a:ext cx="1872208" cy="6983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b="1" kern="0" dirty="0" smtClean="0">
                  <a:solidFill>
                    <a:sysClr val="windowText" lastClr="000000"/>
                  </a:solidFill>
                  <a:ea typeface="新細明體" charset="-120"/>
                  <a:cs typeface="Arial" charset="0"/>
                </a:rPr>
                <a:t>半導體產業</a:t>
              </a:r>
              <a:endParaRPr lang="zh-TW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6176" y="2924944"/>
              <a:ext cx="1872208" cy="6983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b="1" kern="0" dirty="0" smtClean="0">
                  <a:solidFill>
                    <a:sysClr val="windowText" lastClr="000000"/>
                  </a:solidFill>
                  <a:ea typeface="新細明體" charset="-120"/>
                  <a:cs typeface="Arial" charset="0"/>
                </a:rPr>
                <a:t>軟體產業</a:t>
              </a:r>
              <a:endParaRPr lang="en-US" altLang="zh-TW" b="1" kern="0" dirty="0" smtClean="0">
                <a:solidFill>
                  <a:sysClr val="windowText" lastClr="000000"/>
                </a:solidFill>
                <a:ea typeface="新細明體" charset="-12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TW" altLang="en-US" dirty="0" smtClean="0"/>
              <a:t>產業鏈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1520" y="1412776"/>
            <a:ext cx="4040188" cy="63976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手機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3"/>
            <p:custDataLst>
              <p:tags r:id="rId4"/>
            </p:custDataLst>
          </p:nvPr>
        </p:nvSpPr>
        <p:spPr>
          <a:xfrm>
            <a:off x="4427984" y="1535113"/>
            <a:ext cx="4041775" cy="63976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雲端服務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  <p:custDataLst>
              <p:tags r:id="rId5"/>
            </p:custDataLst>
          </p:nvPr>
        </p:nvSpPr>
        <p:spPr>
          <a:xfrm>
            <a:off x="251520" y="2174875"/>
            <a:ext cx="4186808" cy="3951288"/>
          </a:xfrm>
        </p:spPr>
        <p:txBody>
          <a:bodyPr/>
          <a:lstStyle/>
          <a:p>
            <a:r>
              <a:rPr lang="zh-TW" altLang="en-US" dirty="0" smtClean="0"/>
              <a:t>上游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IC 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Media Tech, Morning Star, etc.</a:t>
            </a:r>
          </a:p>
          <a:p>
            <a:r>
              <a:rPr lang="zh-TW" altLang="en-US" dirty="0" smtClean="0"/>
              <a:t>中游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晶圓代工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TSMC, UMC, etc.</a:t>
            </a:r>
          </a:p>
          <a:p>
            <a:r>
              <a:rPr lang="zh-TW" altLang="en-US" dirty="0" smtClean="0"/>
              <a:t>下游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產品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Asus, HTC, etc.</a:t>
            </a:r>
          </a:p>
          <a:p>
            <a:r>
              <a:rPr lang="zh-TW" altLang="en-US" dirty="0" smtClean="0"/>
              <a:t>終端使用者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智慧型手機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427984" y="2174875"/>
            <a:ext cx="4498975" cy="395128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上游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基礎設施供應商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Amazon EC2, CHT </a:t>
            </a:r>
            <a:r>
              <a:rPr lang="en-US" altLang="zh-TW" dirty="0" err="1" smtClean="0"/>
              <a:t>hicloud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ect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中游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平台供應商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Google GAE, Windows Azure, etc.</a:t>
            </a:r>
          </a:p>
          <a:p>
            <a:r>
              <a:rPr lang="zh-TW" altLang="en-US" dirty="0" smtClean="0"/>
              <a:t>下游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軟體供應商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Saleforce.com, Google docs, etc.</a:t>
            </a:r>
          </a:p>
          <a:p>
            <a:r>
              <a:rPr lang="zh-TW" altLang="en-US" dirty="0" smtClean="0"/>
              <a:t>終端使用者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精簡客戶端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合久必分；分久必合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目前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能夠動態地增加產能，或添加功能到他們的基礎設施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不需要投入資金購買新的基礎設施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能一直地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不需要對新進人員進行培訓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不需要新的軟體授權許可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鑒於解決上述需求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雲端計算會是資訊科技世界中的下一件大事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9512" y="1267544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Books: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R.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Buyya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(ed.),  High Performance Cluster Computing: Systems and Architectures, Prentice Hall, 1999.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I. Foster, C.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Kesselman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(Eds.), The Grid: Blueprint for a Future Computing Infrastructure, Morgan Kaufmann, San Francisco, USA, 1999.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J.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Rittinghouse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and J. F.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Ransome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Cloud Computing: Implementation, Management, and Security, CRC Press, 2009.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Papers &amp; Technique Reports: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I. Foster et. al., “The Anatomy of the Grid. Enabling Scalable Virtual Organizations,” International Journal of High Performance Computing Applications, 2001.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M.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Armbrust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et. al., “Above the Clouds: A Berkeley View of Cloud Computing,” Technical Report No. UCB/EECS-2009-28, University of California at Berkeley, 2009.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R.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Buyya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et. al., “Cloud computing and emerging IT platforms: Vision, hype, and reality for delivering computing as the 5th utility,” Future Generation Computer Systems, 2009.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Web Resource: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NIST (National Institute of Standards and Technology). http://csrc.nist.gov/groups/SNS/cloud-computing/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From Wikipedia, the free encyclopedia. http://www.wikipedia.org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Others: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IEEE Standard Computer Dictionary: A Compilation of IEEE Standard Computer Glossaries, 1990.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Computing Curricula 2005.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Lecture slides of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Hai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Jin and Raj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Buyya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High Performance Cluster Computing: Architectures and Systems.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Gartner, Inside the Hype Cycle: What’s Hot and What’s Not in 2009.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2010 – An IDC Update.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IBM Corporation.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All resources of the materials and pictures were partially retrieved from the Internet.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TW" altLang="en-US" smtClean="0"/>
              <a:t>參考資料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0" y="836613"/>
            <a:ext cx="7521575" cy="2922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華康標楷體" panose="03000509000000000000" pitchFamily="65" charset="-120"/>
                <a:ea typeface="華康標楷體" panose="03000509000000000000" pitchFamily="65" charset="-120"/>
              </a:rPr>
              <a:t>……</a:t>
            </a:r>
            <a:r>
              <a:rPr lang="zh-TW" altLang="en-US" sz="3200" dirty="0" smtClean="0">
                <a:latin typeface="華康標楷體" panose="03000509000000000000" pitchFamily="65" charset="-120"/>
                <a:ea typeface="華康標楷體" panose="03000509000000000000" pitchFamily="65" charset="-120"/>
              </a:rPr>
              <a:t>計算可能有一天會像電話系統一樣，被組織成一種</a:t>
            </a:r>
            <a:r>
              <a:rPr lang="zh-TW" altLang="en-US" sz="3200" b="1" dirty="0" smtClean="0">
                <a:solidFill>
                  <a:schemeClr val="tx1"/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公用建設</a:t>
            </a:r>
            <a:r>
              <a:rPr lang="en-US" altLang="zh-TW" sz="3200" dirty="0" smtClean="0">
                <a:solidFill>
                  <a:schemeClr val="tx1"/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……</a:t>
            </a:r>
            <a:r>
              <a:rPr lang="zh-TW" altLang="en-US" sz="3200" dirty="0" smtClean="0">
                <a:latin typeface="華康標楷體" panose="03000509000000000000" pitchFamily="65" charset="-120"/>
                <a:ea typeface="華康標楷體" panose="03000509000000000000" pitchFamily="65" charset="-120"/>
              </a:rPr>
              <a:t>電腦設備將會成為一項新生且重要工業的基礎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endParaRPr lang="en-US" altLang="zh-TW" sz="3200" i="1" dirty="0" smtClean="0"/>
          </a:p>
        </p:txBody>
      </p:sp>
      <p:sp>
        <p:nvSpPr>
          <p:cNvPr id="5" name="文字方塊 4"/>
          <p:cNvSpPr txBox="1"/>
          <p:nvPr>
            <p:custDataLst>
              <p:tags r:id="rId3"/>
            </p:custDataLst>
          </p:nvPr>
        </p:nvSpPr>
        <p:spPr>
          <a:xfrm>
            <a:off x="1907704" y="2852936"/>
            <a:ext cx="664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>
                <a:latin typeface="Times New Roman"/>
                <a:cs typeface="Times New Roman"/>
              </a:rPr>
              <a:t>−</a:t>
            </a:r>
            <a:r>
              <a:rPr lang="en-US" altLang="zh-TW" sz="1400" dirty="0" smtClean="0"/>
              <a:t> </a:t>
            </a:r>
            <a:r>
              <a:rPr lang="en-US" altLang="zh-TW" sz="2400" dirty="0" smtClean="0"/>
              <a:t>John McCarthy </a:t>
            </a:r>
            <a:r>
              <a:rPr lang="zh-TW" altLang="en-US" sz="2400" dirty="0" smtClean="0"/>
              <a:t>（美國麻省理工大學教授）</a:t>
            </a:r>
            <a:r>
              <a:rPr lang="en-US" altLang="zh-TW" sz="2400" dirty="0" smtClean="0"/>
              <a:t> 1961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0" y="1125538"/>
            <a:ext cx="7993063" cy="417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華康標楷體" panose="03000509000000000000" pitchFamily="65" charset="-120"/>
                <a:ea typeface="華康標楷體" panose="03000509000000000000" pitchFamily="65" charset="-120"/>
              </a:rPr>
              <a:t>截至目前，計算機網路仍處於起步階段，但隨著它們成長並成熟，我們可能會看到電腦</a:t>
            </a:r>
            <a:r>
              <a:rPr lang="zh-TW" altLang="en-US" sz="3200" b="1" dirty="0">
                <a:solidFill>
                  <a:schemeClr val="tx1"/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公用建設</a:t>
            </a:r>
            <a:r>
              <a:rPr lang="zh-TW" altLang="en-US" sz="3200" dirty="0">
                <a:latin typeface="華康標楷體" panose="03000509000000000000" pitchFamily="65" charset="-120"/>
                <a:ea typeface="華康標楷體" panose="03000509000000000000" pitchFamily="65" charset="-120"/>
              </a:rPr>
              <a:t>的傳播，就像目前的電力和電話設施，服務於全國的各個家庭和辦公室。</a:t>
            </a:r>
            <a:endParaRPr lang="en-US" altLang="zh-TW" sz="3200" dirty="0"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endParaRPr lang="en-US" altLang="zh-TW" sz="3200" i="1" dirty="0" smtClean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683568" y="3717032"/>
            <a:ext cx="8080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>
                <a:latin typeface="Times New Roman"/>
                <a:cs typeface="Times New Roman"/>
              </a:rPr>
              <a:t>−</a:t>
            </a:r>
            <a:r>
              <a:rPr lang="en-US" altLang="zh-TW" sz="2400" dirty="0" smtClean="0"/>
              <a:t> L. </a:t>
            </a:r>
            <a:r>
              <a:rPr lang="en-US" altLang="zh-TW" sz="2400" dirty="0" err="1" smtClean="0"/>
              <a:t>Kleinrock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（發起</a:t>
            </a:r>
            <a:r>
              <a:rPr lang="en-US" altLang="zh-TW" sz="2400" dirty="0" smtClean="0"/>
              <a:t>ARPANET</a:t>
            </a:r>
            <a:r>
              <a:rPr lang="zh-TW" altLang="en-US" sz="2400" dirty="0" smtClean="0"/>
              <a:t>計畫的首席科學家之一）</a:t>
            </a:r>
            <a:r>
              <a:rPr lang="en-US" altLang="zh-TW" sz="2400" dirty="0" smtClean="0"/>
              <a:t> 1969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0" y="476250"/>
            <a:ext cx="7772400" cy="1500188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/>
              <a:t>計算有一天將會如同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標題 10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0" y="2562225"/>
            <a:ext cx="7772400" cy="1362075"/>
          </a:xfrm>
        </p:spPr>
        <p:txBody>
          <a:bodyPr/>
          <a:lstStyle/>
          <a:p>
            <a:pPr algn="ctr"/>
            <a:r>
              <a:rPr lang="zh-TW" altLang="en-US" i="0" dirty="0" smtClean="0"/>
              <a:t>第五項公用建設</a:t>
            </a:r>
            <a:endParaRPr lang="zh-TW" altLang="en-US" i="0" dirty="0"/>
          </a:p>
        </p:txBody>
      </p:sp>
      <p:pic>
        <p:nvPicPr>
          <p:cNvPr id="9220" name="Picture 4" descr="C:\Documents and Settings\5G\Local Settings\Temporary Internet Files\Content.IE5\C9IV0LU7\dglxasset[1].asp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4248" y="2371105"/>
            <a:ext cx="1803197" cy="1782166"/>
          </a:xfrm>
          <a:prstGeom prst="rect">
            <a:avLst/>
          </a:prstGeom>
          <a:noFill/>
        </p:spPr>
      </p:pic>
      <p:pic>
        <p:nvPicPr>
          <p:cNvPr id="9222" name="Picture 6" descr="C:\Documents and Settings\5G\Local Settings\Temporary Internet Files\Content.IE5\O9YV8TA7\dglxasset[3].asp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1720" y="4187707"/>
            <a:ext cx="1368152" cy="1761573"/>
          </a:xfrm>
          <a:prstGeom prst="rect">
            <a:avLst/>
          </a:prstGeom>
          <a:noFill/>
        </p:spPr>
      </p:pic>
      <p:pic>
        <p:nvPicPr>
          <p:cNvPr id="9224" name="Picture 8" descr="C:\Documents and Settings\5G\Local Settings\Temporary Internet Files\Content.IE5\05I38XQJ\MC900434862[2]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16016" y="4589748"/>
            <a:ext cx="1512167" cy="1512167"/>
          </a:xfrm>
          <a:prstGeom prst="rect">
            <a:avLst/>
          </a:prstGeom>
          <a:noFill/>
        </p:spPr>
      </p:pic>
      <p:pic>
        <p:nvPicPr>
          <p:cNvPr id="9227" name="Picture 11" descr="C:\Documents and Settings\5G\Local Settings\Temporary Internet Files\Content.IE5\4TUVSL27\dglxasset[3].aspx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32040" y="980728"/>
            <a:ext cx="1512168" cy="151926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第五項公用建設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12776"/>
            <a:ext cx="8229600" cy="49251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傳統的公用建設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天然瓦斯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電話網路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計算 </a:t>
            </a:r>
            <a:r>
              <a:rPr lang="zh-TW" altLang="en-US" dirty="0" smtClean="0"/>
              <a:t>正在轉化成一種由商品化及類似傳統建設之交付方式組成的模型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zh-TW" altLang="en-US" dirty="0" smtClean="0">
                <a:sym typeface="Wingdings" pitchFamily="2" charset="2"/>
              </a:rPr>
              <a:t>公用計算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公用計算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如同公用建設的計算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提供基本層級的電腦服務，且這些服務必須符合日常需要。</a:t>
            </a:r>
          </a:p>
          <a:p>
            <a:pPr lvl="1"/>
            <a:r>
              <a:rPr lang="zh-TW" altLang="en-US" dirty="0" smtClean="0"/>
              <a:t>使用者根據他們的需求來使用服務，而不需要考慮服務從哪裡來或者是如何傳遞。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以計次付費的方式提供計算資源</a:t>
            </a:r>
            <a:endParaRPr lang="en-US" altLang="zh-TW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F4oowLiFmvQ8DfNjTgMd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rkzGjrYdQSERBkQN5T2g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WoSkV4c0Q3VKvpzetah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t0UdRyxax5q5RLQprzvB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aX932oTzh19oURpIdDt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kqxOn4JHzGjJPW4Ov8gX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WtQZZImR8xekDJve0PQ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4a1tEo7lpy2Vu4Xo40lI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vviljh7r6dXtoGXw4YJ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hIfqgCKQfJUiFwaj4Qd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Y0GhryVmYKDPdA6T0v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z50qlLTTzaerJeJZac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Qo5SVVpoi4wXk77lbtD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FQiAdbPIhaRKrAg0c9t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AMQR90ktm5spqa8LyH3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zZN9J9ZKoFYbfwJl2Pn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h1a5SrAL1jAwcR30gbu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qeVC1dFet5fNILYEhy9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AIkSh2ycjd5uAV9gpn6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bNMm6ww2Dv8IphpvMJP2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ho9h1CTWr39MDch9VDFh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Idb2u18LxQO5qVIZ0Vi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a9rINUKXbAa4nRbwHMNM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vpxrr4xXm6cy5AwaphBZ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sIJVMopZjdonB7sg1eF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gha2FlyFy8wgPHSWMDP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j7Tsr6S3yW70UTxguAaw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LMN093zb3rSerrLJI4q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QlhLo5s2QBnDwofEbv5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HSyHt6by2CvPkOksD58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QNUmu4TVxhbLYGwXTq7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F1sOVOQBD2u6KrwOyQR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op3cs97xryjkLwCpuFTl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9acAlg6WVh0gNRLOa0y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tGYqVJB2X9G9SFluukR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UuqJMbTvVtLPU8qjwrG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24w7eXEYpInTIOtvsAEC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QbqjGfWaCtJdNJi6iXYm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dZ9dlwwc1ryDsbkaA10JB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g7Nv7pfkQf2BnEcmnRr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VPoIIrHsRi7oVRBmDxT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b5wZHWjxd6eaVJ8nWBH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NASmC8yAs3qxDjbJJL8j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19KVSdgBh9q52hV7ljbZC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Ko5OccSVXZ3Mq7qKUiY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KL2wO03l2N5AWQt09Nmj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sB1fCosXktnY0xMp3op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ZvvZUygHDthKWuNXAtt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ps7TYveAKFxmCvKDuTH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GfAhB6OWKsro62S0AKt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dASicXZAi1LvLRjGU7L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UdpHLuiWaLb42ZpjTRX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d8XzVzdrIMd1uoTatp8PJ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anAuwUnALvzcVjtQiQCi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6N8XRZfLHTVtSeJhqN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Yj5r0ur3McgPhMmy2nl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SVHQPVNh7gc2WdnoVAY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nKoDJA73fFqiCxvbMWhQ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grrf70qOuwmhPPSqZKj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d2XWVRKqsY0i2DZKnrDY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VpPONHYoUzpcLdbhQDkE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hwNeqfnS070uyYYob82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ItpBscm4VEF6HqJsc8d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BbLmFiDcxTlaPYOUMp4R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0hCqDmm2idfcVn4D1DY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ItpBscm4VEF6HqJsc8d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QAodtVQUAFMKikAmj87T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4iJu1tb3YohHS6PXb8y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0Zhyo8B85lQUkaTDRBY7K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NzpcfA7fDvcp2aiNrGG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tr9bSlno53OnAbUM19NB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2T0ylNhxwcOgtYYVmyX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7KRtyNwr4xoawwbHejX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0PmsjaWw4fvVWvqz9owMP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AMGkOvj8GepELgGSft1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VVJosx6X6LUsQ6Q9uH2r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AMGkOvj8GepELgGSft1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gQ9olEfs6P4tC6Png3Z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sAxuCdL0ieNwLgB9HcpY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F5XrT0P98feHEkuOmSNH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AMGkOvj8GepELgGSft1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qtlr77NBG2Jqq5Mbkosp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0ZYrb1tcURERupSLibie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AMGkOvj8GepELgGSft1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KlMGMCzwWPGxMnriHU3S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MNt5CKovrTToyknYxHb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54XIK5i4frR7pYsdPxC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AMGkOvj8GepELgGSft1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eJly7CNt3Tb0P5Tql68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nTUgCKSMlwVZRo7kUj6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6yiNG2kI0rPZCYemsKmP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AQaUC33GutyHn5IRTKbI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M7052S0doSGt6rNslhPu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2Ov4KNbdyZmvBHOw11Yp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yKLNitjR94ciS9d7X73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6BQ5EOfOwWwuQtsFvCGS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dZDCW4SLntehU1dcVHqk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5Al6vtHpurPAnRr1RbV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nWJShQ5CKvhaEB9QgLcbB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6BQ5EOfOwWwuQtsFvCG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KfkhzXoQ3lcfVPALRqa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rjDlKTPfozL1lMw40oIv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6SHujtoFetN8U8ol9OD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pvXoK1CwHB4r7fN6yN8b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XTFhgUPVmNaNo5GfH87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aNQHFCeA3F0aN2U0Cdfo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DYlFHdDkygJWVOP2dtQi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X6JjEU7uJRMmfGVBdBi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U7dx3gHmRzzYky5q8qZwU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HRg1Nq97V4bUUfWYoEs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4r9SqEVEa4tD0eWoyJd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Ykhi05En8K5C7JZb9nb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rHUveZhQCBStSY8PPKrQ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LTfqQRefEBxy8EVlaUn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MCthK8rFT4KZtq196xC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35zzcWbQQU6u8PA6ZMIs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O9bvj1OQSFSbU6AOjWq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Ihkpcxqx0ITfyxJkber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HmGVPvffOyhb6CXy65N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oC0SmEx0o1EOWEMkEM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iFy34ZKbbhv7YpGlz8L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P2V7Q9hobzlV9C2iUcM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YnaT4vPIN8ou4p06mQ0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7jVLdtGgzw0tCCWePsNZ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bPME2FVZ1NW8NNUo3Vv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89qFYYWEzScY75Yzq1k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uO8jrpRtqnMGDemGX2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VPGPptuuXbUVCVRQEue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57bLakZoNQrGV0MHDESS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W8nRo9rjkpjotEk2xu3Z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PoK64YMWPRy4NSVEr96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PQRLJ5SEwFOujY7h4tw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qLkaNeGPjucPSonuRM0s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vTyrYVVGD5GjG6Zshyn2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VbTLoXJ5zI6B6Oyj6jp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g2lonNCGOxOLNdjhng5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5EI3A95rdaXhmCkip9F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Rxq4B2OuPnVFVRqZzVt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Ml1l0OW8niqRbNYibzS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4sQI63zSIRpwFFrJDxJS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f3FC1hJT1AQluT3yXzs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mT3TfVxSL0sdSeMelpq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byFYcG8SPB0xZgzE9KD1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BxmbWBnFdM00NNh3QSa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sEOoAiGLc9wHmU8719y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PIpHnYXK9hDGtMmrThB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7nrPQGkDVEiKdj8IHhT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XFI7s99DpDKkSwmMJll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qAX3Xcp7pmr4LUkbIqa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gKj3z5zKEJMde79ocXd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SNKsrxDUDK6WkdKTDkx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iyFd1jecAlgSRvj7D17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6hNWEijTKyGavcMewkG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FsleAwGvxYBgrop4EVS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cH06kovM2GRlBlBqHN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eCFAa31ksuFqUv4FVx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zeLoOrFKxtaXfDdubh0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o6M4ted5tmGu7LkWA37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aE5XcdCUdgLEQFCJYrx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hLws9eHWDDM0V8Zv10s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pIsVFkQ5FKFommjrK3nd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SPJuJspw0rFR24wuURRX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MccxV4yB0kYl6RtJ8KC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cCXbB9rDQvyAjyMUsjH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agMtfVlCCbgBhs0jNrdx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ysL37CcOseIt1ig0tbfS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hdBaP1DnbIQ6yvQ4NnKF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jIgkT9vfyPfdEATMas3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Oh1iUFxHfJ4fSRcqZpl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9pF3OGOu6QbDKLSXWpb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Le2Pe8mPa7UiUYjAfQI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8pH2zJtEqXkQvMg4qol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NwKQnoFSPQP5BL4lSH0t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BsQ42iPvs2HedxHheFi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LHw9WHBMaXMKrAEhex8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j1tue6onzVshOrgpNhEjV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ueGYNoFjo8YkGCgndN1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Ym26XePRFbAwpbJZ7DK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9wN0tEu8R5qaH9hzb44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1rK6gKdi2xfy4abMV1O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UvV65DCXeKdRvlgmoJU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TV957oo83Ys18xeb9EzG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kdFQwyC4lGQ1AM1YfdO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PmN2be5kTWAqORsySAq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khwDp8Gksh7JAni2tnoZ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qaX9vHkeKRDv5hoM5o0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Gduavoc1T5xn5trZbC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XRcL5AjB1mfXtKElbV1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2VZC3ld1oU00Eiy35MvB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YIbUk5dniB5PgCXKjCIi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88ZHlPrc2FTpTuzafeo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DSEt1nqCpZGtNz3UDJnV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VQItb8muTq5ufldjs0A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V6UvfCu1IY4rICiUft2v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H5NzpqVVvVKIUCyFTK0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pOCA0xK7AaqSoPIGc45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H0HGmAzivTlAFZWPpna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h2dJXdxWNUDh7CTkbaxi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wO9IJnEHC5N6IFsCDmKz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254</TotalTime>
  <Words>2539</Words>
  <Application>Microsoft Office PowerPoint</Application>
  <PresentationFormat>如螢幕大小 (4:3)</PresentationFormat>
  <Paragraphs>422</Paragraphs>
  <Slides>44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9" baseType="lpstr">
      <vt:lpstr>SimSun</vt:lpstr>
      <vt:lpstr>華康標楷體</vt:lpstr>
      <vt:lpstr>微軟正黑體</vt:lpstr>
      <vt:lpstr>新細明體</vt:lpstr>
      <vt:lpstr>Arial</vt:lpstr>
      <vt:lpstr>Book Antiqua</vt:lpstr>
      <vt:lpstr>Calibri</vt:lpstr>
      <vt:lpstr>Cambria</vt:lpstr>
      <vt:lpstr>Cooper Black</vt:lpstr>
      <vt:lpstr>Lucida Sans</vt:lpstr>
      <vt:lpstr>Times New Roman</vt:lpstr>
      <vt:lpstr>Wingdings</vt:lpstr>
      <vt:lpstr>Wingdings 2</vt:lpstr>
      <vt:lpstr>Wingdings 3</vt:lpstr>
      <vt:lpstr>鋒芒</vt:lpstr>
      <vt:lpstr>Cloud Computing</vt:lpstr>
      <vt:lpstr>Introduction</vt:lpstr>
      <vt:lpstr>PowerPoint 簡報</vt:lpstr>
      <vt:lpstr>計算機科學中的計算</vt:lpstr>
      <vt:lpstr>PowerPoint 簡報</vt:lpstr>
      <vt:lpstr>PowerPoint 簡報</vt:lpstr>
      <vt:lpstr>第五項公用建設</vt:lpstr>
      <vt:lpstr>第五項公用建設</vt:lpstr>
      <vt:lpstr>公用計算</vt:lpstr>
      <vt:lpstr>網際網路的建立</vt:lpstr>
      <vt:lpstr>各種模式</vt:lpstr>
      <vt:lpstr>分散式計算</vt:lpstr>
      <vt:lpstr>如何讓應用程式執行得更快</vt:lpstr>
      <vt:lpstr>歷史</vt:lpstr>
      <vt:lpstr>朝向商品化計算</vt:lpstr>
      <vt:lpstr>電腦計算的興衰</vt:lpstr>
      <vt:lpstr>叢集計算</vt:lpstr>
      <vt:lpstr>叢集</vt:lpstr>
      <vt:lpstr>平行計算</vt:lpstr>
      <vt:lpstr>叢集中的電腦協作</vt:lpstr>
      <vt:lpstr>訊息傳遞介面 (MPI)</vt:lpstr>
      <vt:lpstr>叢集應用程式</vt:lpstr>
      <vt:lpstr>格網計算</vt:lpstr>
      <vt:lpstr>格網</vt:lpstr>
      <vt:lpstr>格網中的資源協作</vt:lpstr>
      <vt:lpstr>格網環境</vt:lpstr>
      <vt:lpstr>PowerPoint 簡報</vt:lpstr>
      <vt:lpstr>歷史現象：合久必分 ， 分久必合</vt:lpstr>
      <vt:lpstr> 「雲端」</vt:lpstr>
      <vt:lpstr>數學意義上的雲端計算</vt:lpstr>
      <vt:lpstr>資訊科技中的雲端計算</vt:lpstr>
      <vt:lpstr>新興科技的趨勢週期</vt:lpstr>
      <vt:lpstr>雲端計算的益處</vt:lpstr>
      <vt:lpstr>採用雲端計算</vt:lpstr>
      <vt:lpstr>雲端計算的價值與效應</vt:lpstr>
      <vt:lpstr>廉價</vt:lpstr>
      <vt:lpstr>降低複雜度</vt:lpstr>
      <vt:lpstr>按需付費</vt:lpstr>
      <vt:lpstr>快速配置</vt:lpstr>
      <vt:lpstr>參與者</vt:lpstr>
      <vt:lpstr>經濟結構</vt:lpstr>
      <vt:lpstr>產業鏈</vt:lpstr>
      <vt:lpstr>總結</vt:lpstr>
      <vt:lpstr>參考資料</vt:lpstr>
    </vt:vector>
  </TitlesOfParts>
  <Company>NPUST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教務處綜合業務組蔡正發</dc:creator>
  <cp:lastModifiedBy>CCBDA</cp:lastModifiedBy>
  <cp:revision>7</cp:revision>
  <dcterms:created xsi:type="dcterms:W3CDTF">2016-02-25T01:58:59Z</dcterms:created>
  <dcterms:modified xsi:type="dcterms:W3CDTF">2019-09-11T06:26:04Z</dcterms:modified>
</cp:coreProperties>
</file>