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3" r:id="rId3"/>
    <p:sldId id="304" r:id="rId4"/>
    <p:sldId id="307" r:id="rId5"/>
    <p:sldId id="305" r:id="rId6"/>
    <p:sldId id="310" r:id="rId7"/>
    <p:sldId id="306" r:id="rId8"/>
    <p:sldId id="309" r:id="rId9"/>
    <p:sldId id="308" r:id="rId10"/>
    <p:sldId id="31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B359"/>
    <a:srgbClr val="E1FFE1"/>
    <a:srgbClr val="FFFF99"/>
    <a:srgbClr val="D5D7D5"/>
    <a:srgbClr val="3F403E"/>
    <a:srgbClr val="969F98"/>
    <a:srgbClr val="F9FAFB"/>
    <a:srgbClr val="FCFCFD"/>
    <a:srgbClr val="E0DFE6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532" y="60"/>
      </p:cViewPr>
      <p:guideLst>
        <p:guide orient="horz" pos="2160"/>
        <p:guide pos="3840"/>
        <p:guide pos="7242"/>
        <p:guide pos="438"/>
        <p:guide orient="horz" pos="34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1EDF8-97C7-44E2-9310-9512274EED47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5FC9-E2F2-4B4C-95BE-5F7CE2FD13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3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1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9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2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5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5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5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8FF5E-AD09-40C0-A391-B4E5CA93E684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2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FF5E-AD09-40C0-A391-B4E5CA93E684}" type="datetimeFigureOut">
              <a:rPr lang="zh-CN" altLang="en-US" smtClean="0"/>
              <a:t>2022/5/13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_文本框 34">
            <a:extLst>
              <a:ext uri="{FF2B5EF4-FFF2-40B4-BE49-F238E27FC236}">
                <a16:creationId xmlns:a16="http://schemas.microsoft.com/office/drawing/2014/main" id="{F8E56A48-6523-4976-AF48-9341325D23D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89678" y="-51764"/>
            <a:ext cx="1081264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3900" dirty="0">
                <a:solidFill>
                  <a:srgbClr val="F9B359">
                    <a:alpha val="30000"/>
                  </a:srgbClr>
                </a:solidFill>
                <a:latin typeface="+mj-ea"/>
                <a:ea typeface="+mj-ea"/>
              </a:rPr>
              <a:t>CLOUD</a:t>
            </a:r>
            <a:endParaRPr lang="zh-CN" altLang="en-US" sz="23900" dirty="0">
              <a:solidFill>
                <a:srgbClr val="F9B359">
                  <a:alpha val="3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4167" y="1354007"/>
            <a:ext cx="120636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_矩形 33">
            <a:extLst>
              <a:ext uri="{FF2B5EF4-FFF2-40B4-BE49-F238E27FC236}">
                <a16:creationId xmlns:a16="http://schemas.microsoft.com/office/drawing/2014/main" id="{2B44062B-2519-4645-BDBD-25E744EC4EA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V="1">
            <a:off x="5034568" y="4217885"/>
            <a:ext cx="2067271" cy="189544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文本框 26">
            <a:extLst>
              <a:ext uri="{FF2B5EF4-FFF2-40B4-BE49-F238E27FC236}">
                <a16:creationId xmlns:a16="http://schemas.microsoft.com/office/drawing/2014/main" id="{42B750DE-FFBC-4078-985A-FC71F5B5E76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748515" y="3115748"/>
            <a:ext cx="2694969" cy="70788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 err="1">
                <a:solidFill>
                  <a:srgbClr val="3F403E"/>
                </a:solidFill>
                <a:latin typeface="+mj-ea"/>
                <a:ea typeface="+mj-ea"/>
              </a:rPr>
              <a:t>MongoDB</a:t>
            </a:r>
            <a:endParaRPr lang="zh-CN" altLang="en-US" sz="4000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310895" y="1842028"/>
            <a:ext cx="3570209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6600" dirty="0">
                <a:solidFill>
                  <a:srgbClr val="F9B359"/>
                </a:solidFill>
                <a:latin typeface="+mj-ea"/>
                <a:ea typeface="+mj-ea"/>
              </a:rPr>
              <a:t>雲端運算</a:t>
            </a:r>
            <a:endParaRPr lang="zh-CN" altLang="en-US" sz="6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0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00"/>
    </mc:Choice>
    <mc:Fallback xmlns="">
      <p:transition advTm="6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  <p:bldP spid="33" grpId="0" animBg="1"/>
      <p:bldP spid="28" grpId="0" animBg="1"/>
      <p:bldP spid="34" grpId="0" animBg="1"/>
      <p:bldP spid="27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PA_文本框 34">
            <a:extLst>
              <a:ext uri="{FF2B5EF4-FFF2-40B4-BE49-F238E27FC236}">
                <a16:creationId xmlns:a16="http://schemas.microsoft.com/office/drawing/2014/main" id="{F8E56A48-6523-4976-AF48-9341325D23D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89678" y="-51764"/>
            <a:ext cx="1081264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3900" dirty="0">
                <a:solidFill>
                  <a:srgbClr val="F9B359">
                    <a:alpha val="30000"/>
                  </a:srgbClr>
                </a:solidFill>
                <a:latin typeface="+mj-ea"/>
                <a:ea typeface="+mj-ea"/>
              </a:rPr>
              <a:t>CLOUD</a:t>
            </a:r>
            <a:endParaRPr lang="zh-CN" altLang="en-US" sz="23900" dirty="0">
              <a:solidFill>
                <a:srgbClr val="F9B359">
                  <a:alpha val="30000"/>
                </a:srgbClr>
              </a:solidFill>
              <a:latin typeface="+mj-ea"/>
              <a:ea typeface="+mj-ea"/>
            </a:endParaRPr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4167" y="1354007"/>
            <a:ext cx="120636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_矩形 33">
            <a:extLst>
              <a:ext uri="{FF2B5EF4-FFF2-40B4-BE49-F238E27FC236}">
                <a16:creationId xmlns:a16="http://schemas.microsoft.com/office/drawing/2014/main" id="{2B44062B-2519-4645-BDBD-25E744EC4EA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V="1">
            <a:off x="5034568" y="4217885"/>
            <a:ext cx="2067271" cy="189544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95768" y="2509213"/>
            <a:ext cx="5200463" cy="1569660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9600" dirty="0">
                <a:solidFill>
                  <a:srgbClr val="F9B359"/>
                </a:solidFill>
                <a:latin typeface="+mj-ea"/>
                <a:ea typeface="+mj-ea"/>
              </a:rPr>
              <a:t>THANKS</a:t>
            </a:r>
            <a:endParaRPr lang="zh-CN" altLang="en-US" sz="9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3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00"/>
    </mc:Choice>
    <mc:Fallback xmlns="">
      <p:transition advTm="6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/>
      <p:bldP spid="33" grpId="0" animBg="1"/>
      <p:bldP spid="28" grpId="0" animBg="1"/>
      <p:bldP spid="34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277614E-0EAE-4046-84A3-D1B0C0BC6A0A}"/>
              </a:ext>
            </a:extLst>
          </p:cNvPr>
          <p:cNvSpPr/>
          <p:nvPr/>
        </p:nvSpPr>
        <p:spPr>
          <a:xfrm>
            <a:off x="3742063" y="0"/>
            <a:ext cx="4707874" cy="6858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2281F7-E7DA-47C3-9156-2967FCA9391D}"/>
              </a:ext>
            </a:extLst>
          </p:cNvPr>
          <p:cNvSpPr/>
          <p:nvPr/>
        </p:nvSpPr>
        <p:spPr>
          <a:xfrm>
            <a:off x="695325" y="1563813"/>
            <a:ext cx="10801348" cy="3730374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55D2C7-DE24-454D-84CD-E35556740759}"/>
              </a:ext>
            </a:extLst>
          </p:cNvPr>
          <p:cNvSpPr/>
          <p:nvPr/>
        </p:nvSpPr>
        <p:spPr>
          <a:xfrm>
            <a:off x="1363519" y="842302"/>
            <a:ext cx="9343776" cy="2191172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E298DA-3C97-4728-868A-BAD23900F4BD}"/>
              </a:ext>
            </a:extLst>
          </p:cNvPr>
          <p:cNvSpPr/>
          <p:nvPr/>
        </p:nvSpPr>
        <p:spPr>
          <a:xfrm>
            <a:off x="1605889" y="3824526"/>
            <a:ext cx="9101406" cy="2191172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8" name="Group 61">
            <a:extLst>
              <a:ext uri="{FF2B5EF4-FFF2-40B4-BE49-F238E27FC236}">
                <a16:creationId xmlns:a16="http://schemas.microsoft.com/office/drawing/2014/main" id="{E86F85CB-25D5-4BF3-BC73-0AF48C3B4B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61008" y="1126334"/>
            <a:ext cx="1757472" cy="1623108"/>
            <a:chOff x="1262" y="1043"/>
            <a:chExt cx="327" cy="302"/>
          </a:xfrm>
          <a:solidFill>
            <a:srgbClr val="F9B359"/>
          </a:solidFill>
        </p:grpSpPr>
        <p:sp>
          <p:nvSpPr>
            <p:cNvPr id="9" name="Freeform 62">
              <a:extLst>
                <a:ext uri="{FF2B5EF4-FFF2-40B4-BE49-F238E27FC236}">
                  <a16:creationId xmlns:a16="http://schemas.microsoft.com/office/drawing/2014/main" id="{8220F257-7C1D-4FD4-81EA-E7CB7B7A5E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62" y="1189"/>
              <a:ext cx="327" cy="156"/>
            </a:xfrm>
            <a:custGeom>
              <a:avLst/>
              <a:gdLst>
                <a:gd name="T0" fmla="*/ 1465 w 1508"/>
                <a:gd name="T1" fmla="*/ 7 h 723"/>
                <a:gd name="T2" fmla="*/ 1421 w 1508"/>
                <a:gd name="T3" fmla="*/ 50 h 723"/>
                <a:gd name="T4" fmla="*/ 1421 w 1508"/>
                <a:gd name="T5" fmla="*/ 443 h 723"/>
                <a:gd name="T6" fmla="*/ 1228 w 1508"/>
                <a:gd name="T7" fmla="*/ 636 h 723"/>
                <a:gd name="T8" fmla="*/ 280 w 1508"/>
                <a:gd name="T9" fmla="*/ 636 h 723"/>
                <a:gd name="T10" fmla="*/ 86 w 1508"/>
                <a:gd name="T11" fmla="*/ 443 h 723"/>
                <a:gd name="T12" fmla="*/ 86 w 1508"/>
                <a:gd name="T13" fmla="*/ 43 h 723"/>
                <a:gd name="T14" fmla="*/ 43 w 1508"/>
                <a:gd name="T15" fmla="*/ 0 h 723"/>
                <a:gd name="T16" fmla="*/ 0 w 1508"/>
                <a:gd name="T17" fmla="*/ 43 h 723"/>
                <a:gd name="T18" fmla="*/ 0 w 1508"/>
                <a:gd name="T19" fmla="*/ 443 h 723"/>
                <a:gd name="T20" fmla="*/ 280 w 1508"/>
                <a:gd name="T21" fmla="*/ 723 h 723"/>
                <a:gd name="T22" fmla="*/ 1228 w 1508"/>
                <a:gd name="T23" fmla="*/ 723 h 723"/>
                <a:gd name="T24" fmla="*/ 1508 w 1508"/>
                <a:gd name="T25" fmla="*/ 443 h 723"/>
                <a:gd name="T26" fmla="*/ 1508 w 1508"/>
                <a:gd name="T27" fmla="*/ 50 h 723"/>
                <a:gd name="T28" fmla="*/ 1465 w 1508"/>
                <a:gd name="T29" fmla="*/ 7 h 723"/>
                <a:gd name="T30" fmla="*/ 1465 w 1508"/>
                <a:gd name="T31" fmla="*/ 7 h 723"/>
                <a:gd name="T32" fmla="*/ 1465 w 1508"/>
                <a:gd name="T33" fmla="*/ 7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08" h="723">
                  <a:moveTo>
                    <a:pt x="1465" y="7"/>
                  </a:moveTo>
                  <a:cubicBezTo>
                    <a:pt x="1441" y="7"/>
                    <a:pt x="1421" y="26"/>
                    <a:pt x="1421" y="50"/>
                  </a:cubicBezTo>
                  <a:cubicBezTo>
                    <a:pt x="1421" y="443"/>
                    <a:pt x="1421" y="443"/>
                    <a:pt x="1421" y="443"/>
                  </a:cubicBezTo>
                  <a:cubicBezTo>
                    <a:pt x="1421" y="550"/>
                    <a:pt x="1334" y="636"/>
                    <a:pt x="1228" y="636"/>
                  </a:cubicBezTo>
                  <a:cubicBezTo>
                    <a:pt x="280" y="636"/>
                    <a:pt x="280" y="636"/>
                    <a:pt x="280" y="636"/>
                  </a:cubicBezTo>
                  <a:cubicBezTo>
                    <a:pt x="173" y="636"/>
                    <a:pt x="86" y="549"/>
                    <a:pt x="86" y="4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597"/>
                    <a:pt x="126" y="723"/>
                    <a:pt x="280" y="723"/>
                  </a:cubicBezTo>
                  <a:cubicBezTo>
                    <a:pt x="1228" y="723"/>
                    <a:pt x="1228" y="723"/>
                    <a:pt x="1228" y="723"/>
                  </a:cubicBezTo>
                  <a:cubicBezTo>
                    <a:pt x="1382" y="723"/>
                    <a:pt x="1508" y="597"/>
                    <a:pt x="1508" y="443"/>
                  </a:cubicBezTo>
                  <a:cubicBezTo>
                    <a:pt x="1508" y="50"/>
                    <a:pt x="1508" y="50"/>
                    <a:pt x="1508" y="50"/>
                  </a:cubicBezTo>
                  <a:cubicBezTo>
                    <a:pt x="1508" y="26"/>
                    <a:pt x="1489" y="7"/>
                    <a:pt x="1465" y="7"/>
                  </a:cubicBezTo>
                  <a:close/>
                  <a:moveTo>
                    <a:pt x="1465" y="7"/>
                  </a:moveTo>
                  <a:cubicBezTo>
                    <a:pt x="1465" y="7"/>
                    <a:pt x="1465" y="7"/>
                    <a:pt x="1465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3">
              <a:extLst>
                <a:ext uri="{FF2B5EF4-FFF2-40B4-BE49-F238E27FC236}">
                  <a16:creationId xmlns:a16="http://schemas.microsoft.com/office/drawing/2014/main" id="{3D5E652D-F975-46E5-BE0B-9052DF8331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6" y="1043"/>
              <a:ext cx="139" cy="231"/>
            </a:xfrm>
            <a:custGeom>
              <a:avLst/>
              <a:gdLst>
                <a:gd name="T0" fmla="*/ 292 w 644"/>
                <a:gd name="T1" fmla="*/ 1055 h 1067"/>
                <a:gd name="T2" fmla="*/ 322 w 644"/>
                <a:gd name="T3" fmla="*/ 1067 h 1067"/>
                <a:gd name="T4" fmla="*/ 352 w 644"/>
                <a:gd name="T5" fmla="*/ 1055 h 1067"/>
                <a:gd name="T6" fmla="*/ 627 w 644"/>
                <a:gd name="T7" fmla="*/ 780 h 1067"/>
                <a:gd name="T8" fmla="*/ 627 w 644"/>
                <a:gd name="T9" fmla="*/ 719 h 1067"/>
                <a:gd name="T10" fmla="*/ 566 w 644"/>
                <a:gd name="T11" fmla="*/ 719 h 1067"/>
                <a:gd name="T12" fmla="*/ 365 w 644"/>
                <a:gd name="T13" fmla="*/ 920 h 1067"/>
                <a:gd name="T14" fmla="*/ 365 w 644"/>
                <a:gd name="T15" fmla="*/ 43 h 1067"/>
                <a:gd name="T16" fmla="*/ 322 w 644"/>
                <a:gd name="T17" fmla="*/ 0 h 1067"/>
                <a:gd name="T18" fmla="*/ 279 w 644"/>
                <a:gd name="T19" fmla="*/ 43 h 1067"/>
                <a:gd name="T20" fmla="*/ 279 w 644"/>
                <a:gd name="T21" fmla="*/ 920 h 1067"/>
                <a:gd name="T22" fmla="*/ 78 w 644"/>
                <a:gd name="T23" fmla="*/ 719 h 1067"/>
                <a:gd name="T24" fmla="*/ 17 w 644"/>
                <a:gd name="T25" fmla="*/ 719 h 1067"/>
                <a:gd name="T26" fmla="*/ 17 w 644"/>
                <a:gd name="T27" fmla="*/ 780 h 1067"/>
                <a:gd name="T28" fmla="*/ 292 w 644"/>
                <a:gd name="T29" fmla="*/ 1055 h 1067"/>
                <a:gd name="T30" fmla="*/ 292 w 644"/>
                <a:gd name="T31" fmla="*/ 1055 h 1067"/>
                <a:gd name="T32" fmla="*/ 292 w 644"/>
                <a:gd name="T33" fmla="*/ 1055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4" h="1067">
                  <a:moveTo>
                    <a:pt x="292" y="1055"/>
                  </a:moveTo>
                  <a:cubicBezTo>
                    <a:pt x="300" y="1063"/>
                    <a:pt x="311" y="1067"/>
                    <a:pt x="322" y="1067"/>
                  </a:cubicBezTo>
                  <a:cubicBezTo>
                    <a:pt x="333" y="1067"/>
                    <a:pt x="344" y="1063"/>
                    <a:pt x="352" y="1055"/>
                  </a:cubicBezTo>
                  <a:cubicBezTo>
                    <a:pt x="627" y="780"/>
                    <a:pt x="627" y="780"/>
                    <a:pt x="627" y="780"/>
                  </a:cubicBezTo>
                  <a:cubicBezTo>
                    <a:pt x="644" y="763"/>
                    <a:pt x="644" y="736"/>
                    <a:pt x="627" y="719"/>
                  </a:cubicBezTo>
                  <a:cubicBezTo>
                    <a:pt x="610" y="702"/>
                    <a:pt x="583" y="702"/>
                    <a:pt x="566" y="719"/>
                  </a:cubicBezTo>
                  <a:cubicBezTo>
                    <a:pt x="365" y="920"/>
                    <a:pt x="365" y="920"/>
                    <a:pt x="365" y="920"/>
                  </a:cubicBezTo>
                  <a:cubicBezTo>
                    <a:pt x="365" y="43"/>
                    <a:pt x="365" y="43"/>
                    <a:pt x="365" y="43"/>
                  </a:cubicBezTo>
                  <a:cubicBezTo>
                    <a:pt x="365" y="19"/>
                    <a:pt x="346" y="0"/>
                    <a:pt x="322" y="0"/>
                  </a:cubicBezTo>
                  <a:cubicBezTo>
                    <a:pt x="298" y="0"/>
                    <a:pt x="279" y="19"/>
                    <a:pt x="279" y="43"/>
                  </a:cubicBezTo>
                  <a:cubicBezTo>
                    <a:pt x="279" y="920"/>
                    <a:pt x="279" y="920"/>
                    <a:pt x="279" y="920"/>
                  </a:cubicBezTo>
                  <a:cubicBezTo>
                    <a:pt x="78" y="719"/>
                    <a:pt x="78" y="719"/>
                    <a:pt x="78" y="719"/>
                  </a:cubicBezTo>
                  <a:cubicBezTo>
                    <a:pt x="61" y="702"/>
                    <a:pt x="34" y="702"/>
                    <a:pt x="17" y="719"/>
                  </a:cubicBezTo>
                  <a:cubicBezTo>
                    <a:pt x="0" y="736"/>
                    <a:pt x="0" y="763"/>
                    <a:pt x="17" y="780"/>
                  </a:cubicBezTo>
                  <a:lnTo>
                    <a:pt x="292" y="1055"/>
                  </a:lnTo>
                  <a:close/>
                  <a:moveTo>
                    <a:pt x="292" y="1055"/>
                  </a:moveTo>
                  <a:cubicBezTo>
                    <a:pt x="292" y="1055"/>
                    <a:pt x="292" y="1055"/>
                    <a:pt x="292" y="10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B66C587C-F1AA-47A0-A745-FCB2C65542C8}"/>
              </a:ext>
            </a:extLst>
          </p:cNvPr>
          <p:cNvSpPr txBox="1"/>
          <p:nvPr/>
        </p:nvSpPr>
        <p:spPr>
          <a:xfrm>
            <a:off x="3940421" y="1207608"/>
            <a:ext cx="2418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rgbClr val="3F403E"/>
                </a:solidFill>
                <a:latin typeface="+mj-ea"/>
                <a:ea typeface="+mj-ea"/>
              </a:rPr>
              <a:t>MongoDB</a:t>
            </a:r>
            <a:r>
              <a:rPr lang="en-US" altLang="zh-CN" sz="2400" b="1" dirty="0">
                <a:solidFill>
                  <a:srgbClr val="3F403E"/>
                </a:solidFill>
                <a:latin typeface="+mj-ea"/>
                <a:ea typeface="+mj-ea"/>
              </a:rPr>
              <a:t> </a:t>
            </a:r>
          </a:p>
          <a:p>
            <a:r>
              <a:rPr lang="zh-TW" altLang="en-US" sz="2400" b="1" dirty="0">
                <a:solidFill>
                  <a:srgbClr val="3F403E"/>
                </a:solidFill>
                <a:latin typeface="+mj-ea"/>
                <a:ea typeface="+mj-ea"/>
              </a:rPr>
              <a:t>使用</a:t>
            </a:r>
            <a:r>
              <a:rPr lang="en-US" altLang="zh-CN" sz="2400" b="1" dirty="0" err="1">
                <a:solidFill>
                  <a:srgbClr val="3F403E"/>
                </a:solidFill>
                <a:latin typeface="+mj-ea"/>
                <a:ea typeface="+mj-ea"/>
              </a:rPr>
              <a:t>Robo</a:t>
            </a:r>
            <a:r>
              <a:rPr lang="en-US" altLang="zh-CN" sz="2400" b="1" dirty="0">
                <a:solidFill>
                  <a:srgbClr val="3F403E"/>
                </a:solidFill>
                <a:latin typeface="+mj-ea"/>
                <a:ea typeface="+mj-ea"/>
              </a:rPr>
              <a:t> 3T</a:t>
            </a:r>
          </a:p>
          <a:p>
            <a:r>
              <a:rPr lang="zh-TW" altLang="en-US" sz="2400" b="1" dirty="0">
                <a:solidFill>
                  <a:srgbClr val="3F403E"/>
                </a:solidFill>
                <a:latin typeface="+mj-ea"/>
                <a:ea typeface="+mj-ea"/>
              </a:rPr>
              <a:t>建立資料庫</a:t>
            </a:r>
            <a:endParaRPr lang="zh-CN" altLang="en-US" sz="2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E6773A1-BD34-477A-B3D3-B139F0B35F85}"/>
              </a:ext>
            </a:extLst>
          </p:cNvPr>
          <p:cNvCxnSpPr>
            <a:cxnSpLocks/>
          </p:cNvCxnSpPr>
          <p:nvPr/>
        </p:nvCxnSpPr>
        <p:spPr>
          <a:xfrm flipV="1">
            <a:off x="3880919" y="1623956"/>
            <a:ext cx="2154488" cy="1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38C07B9-FD33-4839-9ACB-2449459ABA43}"/>
              </a:ext>
            </a:extLst>
          </p:cNvPr>
          <p:cNvSpPr txBox="1"/>
          <p:nvPr/>
        </p:nvSpPr>
        <p:spPr>
          <a:xfrm>
            <a:off x="5731758" y="4687544"/>
            <a:ext cx="284574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latin typeface="+mn-ea"/>
              </a:rPr>
              <a:t>109</a:t>
            </a:r>
            <a:r>
              <a:rPr lang="zh-TW" altLang="en-US" dirty="0">
                <a:latin typeface="+mn-ea"/>
              </a:rPr>
              <a:t>年</a:t>
            </a:r>
            <a:r>
              <a:rPr lang="en-US" altLang="zh-TW" dirty="0">
                <a:latin typeface="+mn-ea"/>
              </a:rPr>
              <a:t>1</a:t>
            </a:r>
            <a:r>
              <a:rPr lang="zh-TW" altLang="en-US" dirty="0">
                <a:latin typeface="+mn-ea"/>
              </a:rPr>
              <a:t>月</a:t>
            </a:r>
            <a:r>
              <a:rPr lang="en-US" altLang="zh-TW" dirty="0">
                <a:latin typeface="+mn-ea"/>
              </a:rPr>
              <a:t>-8</a:t>
            </a:r>
            <a:r>
              <a:rPr lang="zh-TW" altLang="en-US" dirty="0">
                <a:latin typeface="+mn-ea"/>
              </a:rPr>
              <a:t>月各村（里）戶籍人口統計月報表</a:t>
            </a:r>
            <a:endParaRPr lang="en-US" altLang="zh-CN" dirty="0">
              <a:latin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83444C-5E6F-4488-ABF3-3C8515BD1ABA}"/>
              </a:ext>
            </a:extLst>
          </p:cNvPr>
          <p:cNvSpPr txBox="1"/>
          <p:nvPr/>
        </p:nvSpPr>
        <p:spPr>
          <a:xfrm>
            <a:off x="5803059" y="408437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TW" altLang="en-US" sz="2400" b="1" dirty="0">
                <a:solidFill>
                  <a:srgbClr val="3F403E"/>
                </a:solidFill>
                <a:latin typeface="+mj-ea"/>
                <a:ea typeface="+mj-ea"/>
              </a:rPr>
              <a:t>政府開放資料平台</a:t>
            </a:r>
            <a:endParaRPr lang="zh-CN" altLang="en-US" sz="2400" b="1" dirty="0">
              <a:solidFill>
                <a:srgbClr val="3F403E"/>
              </a:solidFill>
              <a:latin typeface="+mj-ea"/>
              <a:ea typeface="+mj-ea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9C28C85-64A7-4B37-B9A3-481EBE2A9BCF}"/>
              </a:ext>
            </a:extLst>
          </p:cNvPr>
          <p:cNvCxnSpPr>
            <a:cxnSpLocks/>
          </p:cNvCxnSpPr>
          <p:nvPr/>
        </p:nvCxnSpPr>
        <p:spPr>
          <a:xfrm flipV="1">
            <a:off x="6171644" y="4606179"/>
            <a:ext cx="2154488" cy="1"/>
          </a:xfrm>
          <a:prstGeom prst="line">
            <a:avLst/>
          </a:prstGeom>
          <a:ln>
            <a:solidFill>
              <a:srgbClr val="969F98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02" y="4067630"/>
            <a:ext cx="1647708" cy="16477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76" y="663689"/>
            <a:ext cx="4608851" cy="2765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8" b="8100"/>
          <a:stretch/>
        </p:blipFill>
        <p:spPr>
          <a:xfrm>
            <a:off x="827546" y="3650325"/>
            <a:ext cx="4782421" cy="2831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908" y="5141740"/>
            <a:ext cx="1771897" cy="17052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5431231"/>
      </p:ext>
    </p:extLst>
  </p:cSld>
  <p:clrMapOvr>
    <a:masterClrMapping/>
  </p:clrMapOvr>
  <p:transition spd="slow" advTm="8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 animBg="1"/>
      <p:bldP spid="4" grpId="0" animBg="1"/>
      <p:bldP spid="15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811D951-6D2E-4EA9-BD3D-7B643DCAECED}"/>
              </a:ext>
            </a:extLst>
          </p:cNvPr>
          <p:cNvSpPr/>
          <p:nvPr/>
        </p:nvSpPr>
        <p:spPr>
          <a:xfrm>
            <a:off x="304800" y="1553379"/>
            <a:ext cx="11582400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E84629-58F2-4406-AEC9-34D5C4EFEF8E}"/>
              </a:ext>
            </a:extLst>
          </p:cNvPr>
          <p:cNvCxnSpPr/>
          <p:nvPr/>
        </p:nvCxnSpPr>
        <p:spPr>
          <a:xfrm>
            <a:off x="0" y="549275"/>
            <a:ext cx="12192000" cy="0"/>
          </a:xfrm>
          <a:prstGeom prst="line">
            <a:avLst/>
          </a:prstGeom>
          <a:ln w="25400">
            <a:solidFill>
              <a:srgbClr val="F9B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9402702-C89C-4373-9684-BC28FF86A678}"/>
              </a:ext>
            </a:extLst>
          </p:cNvPr>
          <p:cNvSpPr txBox="1"/>
          <p:nvPr/>
        </p:nvSpPr>
        <p:spPr>
          <a:xfrm>
            <a:off x="4555641" y="226109"/>
            <a:ext cx="3080718" cy="646331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F9B359"/>
                </a:solidFill>
                <a:latin typeface="+mj-ea"/>
                <a:ea typeface="+mj-ea"/>
              </a:rPr>
              <a:t>匯入</a:t>
            </a:r>
            <a:r>
              <a:rPr lang="en-US" altLang="zh-TW" sz="3600" b="1" dirty="0">
                <a:solidFill>
                  <a:srgbClr val="F9B359"/>
                </a:solidFill>
                <a:latin typeface="+mj-ea"/>
                <a:ea typeface="+mj-ea"/>
              </a:rPr>
              <a:t>CSV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81" y="1017034"/>
            <a:ext cx="7951324" cy="4530877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5" y="2429865"/>
            <a:ext cx="1771897" cy="1705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向右箭號 7"/>
          <p:cNvSpPr/>
          <p:nvPr/>
        </p:nvSpPr>
        <p:spPr>
          <a:xfrm>
            <a:off x="2570947" y="3080951"/>
            <a:ext cx="964605" cy="477795"/>
          </a:xfrm>
          <a:prstGeom prst="rightArrow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53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E84629-58F2-4406-AEC9-34D5C4EFEF8E}"/>
              </a:ext>
            </a:extLst>
          </p:cNvPr>
          <p:cNvCxnSpPr/>
          <p:nvPr/>
        </p:nvCxnSpPr>
        <p:spPr>
          <a:xfrm>
            <a:off x="0" y="549275"/>
            <a:ext cx="12192000" cy="0"/>
          </a:xfrm>
          <a:prstGeom prst="line">
            <a:avLst/>
          </a:prstGeom>
          <a:ln w="25400">
            <a:solidFill>
              <a:srgbClr val="F9B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9402702-C89C-4373-9684-BC28FF86A678}"/>
              </a:ext>
            </a:extLst>
          </p:cNvPr>
          <p:cNvSpPr txBox="1"/>
          <p:nvPr/>
        </p:nvSpPr>
        <p:spPr>
          <a:xfrm>
            <a:off x="4555641" y="226109"/>
            <a:ext cx="3080718" cy="646331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F9B359"/>
                </a:solidFill>
                <a:latin typeface="+mj-ea"/>
                <a:ea typeface="+mj-ea"/>
              </a:rPr>
              <a:t>匯入</a:t>
            </a:r>
            <a:r>
              <a:rPr lang="en-US" altLang="zh-TW" sz="3600" b="1" dirty="0">
                <a:solidFill>
                  <a:srgbClr val="F9B359"/>
                </a:solidFill>
                <a:latin typeface="+mj-ea"/>
                <a:ea typeface="+mj-ea"/>
              </a:rPr>
              <a:t>CSV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7" t="21228"/>
          <a:stretch/>
        </p:blipFill>
        <p:spPr>
          <a:xfrm>
            <a:off x="3163329" y="864701"/>
            <a:ext cx="5503977" cy="46832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934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811D951-6D2E-4EA9-BD3D-7B643DCAECED}"/>
              </a:ext>
            </a:extLst>
          </p:cNvPr>
          <p:cNvSpPr/>
          <p:nvPr/>
        </p:nvSpPr>
        <p:spPr>
          <a:xfrm>
            <a:off x="304800" y="1553379"/>
            <a:ext cx="11582400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E84629-58F2-4406-AEC9-34D5C4EFEF8E}"/>
              </a:ext>
            </a:extLst>
          </p:cNvPr>
          <p:cNvCxnSpPr/>
          <p:nvPr/>
        </p:nvCxnSpPr>
        <p:spPr>
          <a:xfrm>
            <a:off x="0" y="549275"/>
            <a:ext cx="12192000" cy="0"/>
          </a:xfrm>
          <a:prstGeom prst="line">
            <a:avLst/>
          </a:prstGeom>
          <a:ln w="25400">
            <a:solidFill>
              <a:srgbClr val="F9B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9402702-C89C-4373-9684-BC28FF86A678}"/>
              </a:ext>
            </a:extLst>
          </p:cNvPr>
          <p:cNvSpPr txBox="1"/>
          <p:nvPr/>
        </p:nvSpPr>
        <p:spPr>
          <a:xfrm>
            <a:off x="4555641" y="226109"/>
            <a:ext cx="3080718" cy="646331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F9B359"/>
                </a:solidFill>
                <a:latin typeface="+mj-ea"/>
                <a:ea typeface="+mj-ea"/>
              </a:rPr>
              <a:t>總計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6671754" y="3080951"/>
            <a:ext cx="964605" cy="477795"/>
          </a:xfrm>
          <a:prstGeom prst="rightArrow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38"/>
          <a:stretch/>
        </p:blipFill>
        <p:spPr>
          <a:xfrm>
            <a:off x="176981" y="991625"/>
            <a:ext cx="6431056" cy="455628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891849" y="2342287"/>
            <a:ext cx="324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109</a:t>
            </a:r>
            <a:r>
              <a:rPr lang="zh-TW" altLang="en-US" dirty="0"/>
              <a:t>年１－８月數據結果為：</a:t>
            </a:r>
            <a:endParaRPr lang="en-US" altLang="zh-TW" dirty="0"/>
          </a:p>
          <a:p>
            <a:r>
              <a:rPr lang="zh-TW" altLang="en-US" dirty="0"/>
              <a:t>出生</a:t>
            </a:r>
            <a:r>
              <a:rPr lang="en-US" altLang="zh-TW" dirty="0"/>
              <a:t>117,671</a:t>
            </a:r>
            <a:r>
              <a:rPr lang="zh-TW" altLang="en-US" dirty="0"/>
              <a:t>人</a:t>
            </a:r>
            <a:endParaRPr lang="en-US" altLang="zh-TW" dirty="0"/>
          </a:p>
          <a:p>
            <a:r>
              <a:rPr lang="zh-TW" altLang="en-US" dirty="0"/>
              <a:t>死亡人</a:t>
            </a:r>
            <a:r>
              <a:rPr lang="en-US" altLang="zh-TW" dirty="0"/>
              <a:t>131,062</a:t>
            </a:r>
            <a:r>
              <a:rPr lang="zh-TW" altLang="en-US" dirty="0"/>
              <a:t>人</a:t>
            </a:r>
            <a:endParaRPr lang="en-US" altLang="zh-TW" dirty="0"/>
          </a:p>
          <a:p>
            <a:r>
              <a:rPr lang="zh-TW" altLang="en-US" dirty="0"/>
              <a:t>結婚</a:t>
            </a:r>
            <a:r>
              <a:rPr lang="en-US" altLang="zh-TW" dirty="0"/>
              <a:t>88,118</a:t>
            </a:r>
            <a:r>
              <a:rPr lang="zh-TW" altLang="en-US" dirty="0"/>
              <a:t>人</a:t>
            </a:r>
            <a:endParaRPr lang="en-US" altLang="zh-TW" dirty="0"/>
          </a:p>
          <a:p>
            <a:r>
              <a:rPr lang="zh-TW" altLang="en-US" dirty="0"/>
              <a:t>離婚</a:t>
            </a:r>
            <a:r>
              <a:rPr lang="en-US" altLang="zh-TW" dirty="0"/>
              <a:t>37,990</a:t>
            </a:r>
            <a:r>
              <a:rPr lang="zh-TW" altLang="en-US" dirty="0"/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34936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811D951-6D2E-4EA9-BD3D-7B643DCAECED}"/>
              </a:ext>
            </a:extLst>
          </p:cNvPr>
          <p:cNvSpPr/>
          <p:nvPr/>
        </p:nvSpPr>
        <p:spPr>
          <a:xfrm>
            <a:off x="304800" y="1553379"/>
            <a:ext cx="11582400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E84629-58F2-4406-AEC9-34D5C4EFEF8E}"/>
              </a:ext>
            </a:extLst>
          </p:cNvPr>
          <p:cNvCxnSpPr/>
          <p:nvPr/>
        </p:nvCxnSpPr>
        <p:spPr>
          <a:xfrm>
            <a:off x="0" y="549275"/>
            <a:ext cx="12192000" cy="0"/>
          </a:xfrm>
          <a:prstGeom prst="line">
            <a:avLst/>
          </a:prstGeom>
          <a:ln w="25400">
            <a:solidFill>
              <a:srgbClr val="F9B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9402702-C89C-4373-9684-BC28FF86A678}"/>
              </a:ext>
            </a:extLst>
          </p:cNvPr>
          <p:cNvSpPr txBox="1"/>
          <p:nvPr/>
        </p:nvSpPr>
        <p:spPr>
          <a:xfrm>
            <a:off x="4555641" y="226109"/>
            <a:ext cx="3080718" cy="646331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F9B359"/>
                </a:solidFill>
                <a:latin typeface="+mj-ea"/>
                <a:ea typeface="+mj-ea"/>
              </a:rPr>
              <a:t>刪除重複資料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5099"/>
          <a:stretch/>
        </p:blipFill>
        <p:spPr>
          <a:xfrm>
            <a:off x="464404" y="810170"/>
            <a:ext cx="6207350" cy="54971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7265" y="3262184"/>
            <a:ext cx="1729946" cy="156519"/>
          </a:xfrm>
          <a:prstGeom prst="rect">
            <a:avLst/>
          </a:prstGeom>
          <a:noFill/>
          <a:ln>
            <a:solidFill>
              <a:srgbClr val="F9B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67265" y="5296383"/>
            <a:ext cx="1729946" cy="156519"/>
          </a:xfrm>
          <a:prstGeom prst="rect">
            <a:avLst/>
          </a:prstGeom>
          <a:noFill/>
          <a:ln>
            <a:solidFill>
              <a:srgbClr val="F9B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0" t="12780" r="11087" b="15451"/>
          <a:stretch/>
        </p:blipFill>
        <p:spPr>
          <a:xfrm>
            <a:off x="6671754" y="810170"/>
            <a:ext cx="5371965" cy="29161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7"/>
          <a:stretch/>
        </p:blipFill>
        <p:spPr>
          <a:xfrm>
            <a:off x="6778650" y="3624649"/>
            <a:ext cx="5268154" cy="2623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17"/>
          <a:stretch/>
        </p:blipFill>
        <p:spPr>
          <a:xfrm>
            <a:off x="4266519" y="2462281"/>
            <a:ext cx="4804299" cy="17563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文字方塊 14"/>
          <p:cNvSpPr txBox="1"/>
          <p:nvPr/>
        </p:nvSpPr>
        <p:spPr>
          <a:xfrm>
            <a:off x="4331278" y="2379903"/>
            <a:ext cx="2275717" cy="369332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+mj-ea"/>
              </a:rPr>
              <a:t>刪除１月資料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03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811D951-6D2E-4EA9-BD3D-7B643DCAECED}"/>
              </a:ext>
            </a:extLst>
          </p:cNvPr>
          <p:cNvSpPr/>
          <p:nvPr/>
        </p:nvSpPr>
        <p:spPr>
          <a:xfrm>
            <a:off x="304800" y="1553379"/>
            <a:ext cx="11582400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E84629-58F2-4406-AEC9-34D5C4EFEF8E}"/>
              </a:ext>
            </a:extLst>
          </p:cNvPr>
          <p:cNvCxnSpPr/>
          <p:nvPr/>
        </p:nvCxnSpPr>
        <p:spPr>
          <a:xfrm>
            <a:off x="0" y="549275"/>
            <a:ext cx="12192000" cy="0"/>
          </a:xfrm>
          <a:prstGeom prst="line">
            <a:avLst/>
          </a:prstGeom>
          <a:ln w="25400">
            <a:solidFill>
              <a:srgbClr val="F9B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9402702-C89C-4373-9684-BC28FF86A678}"/>
              </a:ext>
            </a:extLst>
          </p:cNvPr>
          <p:cNvSpPr txBox="1"/>
          <p:nvPr/>
        </p:nvSpPr>
        <p:spPr>
          <a:xfrm>
            <a:off x="4555641" y="226109"/>
            <a:ext cx="3080718" cy="646331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F9B359"/>
                </a:solidFill>
                <a:latin typeface="+mj-ea"/>
                <a:ea typeface="+mj-ea"/>
              </a:rPr>
              <a:t>總計－修正後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6767640" y="3080951"/>
            <a:ext cx="964605" cy="477795"/>
          </a:xfrm>
          <a:prstGeom prst="rightArrow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891849" y="2342287"/>
            <a:ext cx="324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109</a:t>
            </a:r>
            <a:r>
              <a:rPr lang="zh-TW" altLang="en-US" dirty="0"/>
              <a:t>年１－８月數據結果為：</a:t>
            </a:r>
            <a:endParaRPr lang="en-US" altLang="zh-TW" dirty="0"/>
          </a:p>
          <a:p>
            <a:r>
              <a:rPr lang="zh-TW" altLang="en-US" dirty="0"/>
              <a:t>出生</a:t>
            </a:r>
            <a:r>
              <a:rPr lang="en-US" altLang="zh-TW" dirty="0"/>
              <a:t>105,161</a:t>
            </a:r>
            <a:r>
              <a:rPr lang="zh-TW" altLang="en-US" dirty="0"/>
              <a:t>人</a:t>
            </a:r>
            <a:endParaRPr lang="en-US" altLang="zh-TW" dirty="0"/>
          </a:p>
          <a:p>
            <a:r>
              <a:rPr lang="zh-TW" altLang="en-US" dirty="0"/>
              <a:t>死亡人</a:t>
            </a:r>
            <a:r>
              <a:rPr lang="en-US" altLang="zh-TW" dirty="0"/>
              <a:t>116,389</a:t>
            </a:r>
            <a:r>
              <a:rPr lang="zh-TW" altLang="en-US" dirty="0"/>
              <a:t>人</a:t>
            </a:r>
            <a:endParaRPr lang="en-US" altLang="zh-TW" dirty="0"/>
          </a:p>
          <a:p>
            <a:r>
              <a:rPr lang="zh-TW" altLang="en-US" dirty="0"/>
              <a:t>結婚</a:t>
            </a:r>
            <a:r>
              <a:rPr lang="en-US" altLang="zh-TW" dirty="0"/>
              <a:t>75,645</a:t>
            </a:r>
            <a:r>
              <a:rPr lang="zh-TW" altLang="en-US" dirty="0"/>
              <a:t>人</a:t>
            </a:r>
            <a:endParaRPr lang="en-US" altLang="zh-TW" dirty="0"/>
          </a:p>
          <a:p>
            <a:r>
              <a:rPr lang="zh-TW" altLang="en-US" dirty="0"/>
              <a:t>離婚</a:t>
            </a:r>
            <a:r>
              <a:rPr lang="en-US" altLang="zh-TW" dirty="0"/>
              <a:t>34,342</a:t>
            </a:r>
            <a:r>
              <a:rPr lang="zh-TW" altLang="en-US" dirty="0"/>
              <a:t>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59"/>
          <a:stretch/>
        </p:blipFill>
        <p:spPr>
          <a:xfrm>
            <a:off x="304800" y="1195606"/>
            <a:ext cx="6214924" cy="420111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24" t="52365" r="45538"/>
          <a:stretch/>
        </p:blipFill>
        <p:spPr>
          <a:xfrm>
            <a:off x="4361016" y="3226321"/>
            <a:ext cx="1492340" cy="21703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4458328" y="3080951"/>
            <a:ext cx="1297715" cy="369332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+mj-ea"/>
              </a:rPr>
              <a:t>修正前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811132" y="3080951"/>
            <a:ext cx="1297715" cy="369332"/>
          </a:xfrm>
          <a:prstGeom prst="rect">
            <a:avLst/>
          </a:prstGeom>
          <a:solidFill>
            <a:srgbClr val="F9B3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+mj-ea"/>
              </a:rPr>
              <a:t>修正後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621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811D951-6D2E-4EA9-BD3D-7B643DCAECED}"/>
              </a:ext>
            </a:extLst>
          </p:cNvPr>
          <p:cNvSpPr/>
          <p:nvPr/>
        </p:nvSpPr>
        <p:spPr>
          <a:xfrm>
            <a:off x="304800" y="1553379"/>
            <a:ext cx="11582400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E84629-58F2-4406-AEC9-34D5C4EFEF8E}"/>
              </a:ext>
            </a:extLst>
          </p:cNvPr>
          <p:cNvCxnSpPr/>
          <p:nvPr/>
        </p:nvCxnSpPr>
        <p:spPr>
          <a:xfrm>
            <a:off x="0" y="549275"/>
            <a:ext cx="12192000" cy="0"/>
          </a:xfrm>
          <a:prstGeom prst="line">
            <a:avLst/>
          </a:prstGeom>
          <a:ln w="25400">
            <a:solidFill>
              <a:srgbClr val="F9B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9402702-C89C-4373-9684-BC28FF86A678}"/>
              </a:ext>
            </a:extLst>
          </p:cNvPr>
          <p:cNvSpPr txBox="1"/>
          <p:nvPr/>
        </p:nvSpPr>
        <p:spPr>
          <a:xfrm>
            <a:off x="3155092" y="134747"/>
            <a:ext cx="6919784" cy="646331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9B359"/>
                </a:solidFill>
                <a:latin typeface="+mj-ea"/>
                <a:ea typeface="+mj-ea"/>
              </a:rPr>
              <a:t>109</a:t>
            </a:r>
            <a:r>
              <a:rPr lang="zh-TW" altLang="en-US" sz="3600" b="1" dirty="0">
                <a:solidFill>
                  <a:srgbClr val="F9B359"/>
                </a:solidFill>
                <a:latin typeface="+mj-ea"/>
                <a:ea typeface="+mj-ea"/>
              </a:rPr>
              <a:t>年出生人數前三的城市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6767640" y="3080951"/>
            <a:ext cx="964605" cy="477795"/>
          </a:xfrm>
          <a:prstGeom prst="rightArrow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891849" y="2630611"/>
            <a:ext cx="3245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109</a:t>
            </a:r>
            <a:r>
              <a:rPr lang="zh-TW" altLang="en-US" dirty="0"/>
              <a:t>年１－８月數據結果為：</a:t>
            </a:r>
            <a:endParaRPr lang="en-US" altLang="zh-TW" dirty="0"/>
          </a:p>
          <a:p>
            <a:r>
              <a:rPr lang="zh-TW" altLang="en-US" dirty="0"/>
              <a:t>新北市</a:t>
            </a:r>
          </a:p>
          <a:p>
            <a:r>
              <a:rPr lang="zh-TW" altLang="en-US" dirty="0"/>
              <a:t>桃園市</a:t>
            </a:r>
          </a:p>
          <a:p>
            <a:r>
              <a:rPr lang="zh-TW" altLang="en-US" dirty="0"/>
              <a:t>台中市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3" y="781078"/>
            <a:ext cx="5768211" cy="590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0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8811D951-6D2E-4EA9-BD3D-7B643DCAECED}"/>
              </a:ext>
            </a:extLst>
          </p:cNvPr>
          <p:cNvSpPr/>
          <p:nvPr/>
        </p:nvSpPr>
        <p:spPr>
          <a:xfrm>
            <a:off x="304800" y="1553379"/>
            <a:ext cx="11582400" cy="3751242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E84629-58F2-4406-AEC9-34D5C4EFEF8E}"/>
              </a:ext>
            </a:extLst>
          </p:cNvPr>
          <p:cNvCxnSpPr/>
          <p:nvPr/>
        </p:nvCxnSpPr>
        <p:spPr>
          <a:xfrm>
            <a:off x="0" y="549275"/>
            <a:ext cx="12192000" cy="0"/>
          </a:xfrm>
          <a:prstGeom prst="line">
            <a:avLst/>
          </a:prstGeom>
          <a:ln w="25400">
            <a:solidFill>
              <a:srgbClr val="F9B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9402702-C89C-4373-9684-BC28FF86A678}"/>
              </a:ext>
            </a:extLst>
          </p:cNvPr>
          <p:cNvSpPr txBox="1"/>
          <p:nvPr/>
        </p:nvSpPr>
        <p:spPr>
          <a:xfrm>
            <a:off x="3155092" y="134747"/>
            <a:ext cx="6919784" cy="1200329"/>
          </a:xfrm>
          <a:prstGeom prst="rect">
            <a:avLst/>
          </a:prstGeom>
          <a:solidFill>
            <a:srgbClr val="F9FA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9B359"/>
                </a:solidFill>
                <a:latin typeface="+mj-ea"/>
                <a:ea typeface="+mj-ea"/>
              </a:rPr>
              <a:t>109</a:t>
            </a:r>
            <a:r>
              <a:rPr lang="zh-TW" altLang="en-US" sz="3600" b="1" dirty="0">
                <a:solidFill>
                  <a:srgbClr val="F9B359"/>
                </a:solidFill>
                <a:latin typeface="+mj-ea"/>
                <a:ea typeface="+mj-ea"/>
              </a:rPr>
              <a:t>年出生總數與死亡總數相差最大的前三城市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6767640" y="3080951"/>
            <a:ext cx="964605" cy="477795"/>
          </a:xfrm>
          <a:prstGeom prst="rightArrow">
            <a:avLst/>
          </a:prstGeom>
          <a:solidFill>
            <a:srgbClr val="F9B3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891849" y="2630611"/>
            <a:ext cx="3245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109</a:t>
            </a:r>
            <a:r>
              <a:rPr lang="zh-TW" altLang="en-US" dirty="0"/>
              <a:t>年１－８月數據結果為：</a:t>
            </a:r>
            <a:endParaRPr lang="en-US" altLang="zh-TW" dirty="0"/>
          </a:p>
          <a:p>
            <a:r>
              <a:rPr lang="zh-TW" altLang="en-US" dirty="0"/>
              <a:t>台南市</a:t>
            </a:r>
          </a:p>
          <a:p>
            <a:r>
              <a:rPr lang="zh-TW" altLang="en-US" dirty="0"/>
              <a:t>屏東縣</a:t>
            </a:r>
          </a:p>
          <a:p>
            <a:r>
              <a:rPr lang="zh-TW" altLang="en-US" dirty="0"/>
              <a:t>高雄市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61" b="6071"/>
          <a:stretch/>
        </p:blipFill>
        <p:spPr>
          <a:xfrm>
            <a:off x="764667" y="1186234"/>
            <a:ext cx="5650710" cy="52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2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4000">
        <p:blinds dir="vert"/>
      </p:transition>
    </mc:Choice>
    <mc:Fallback xmlns="">
      <p:transition spd="slow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2776</TotalTime>
  <Words>145</Words>
  <Application>Microsoft Office PowerPoint</Application>
  <PresentationFormat>寬螢幕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等线 Light</vt:lpstr>
      <vt:lpstr>Microsoft YaHei</vt:lpstr>
      <vt:lpstr>SimSun</vt:lpstr>
      <vt:lpstr>微软雅黑 Light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admin</cp:lastModifiedBy>
  <cp:revision>127</cp:revision>
  <dcterms:created xsi:type="dcterms:W3CDTF">2017-09-03T02:38:38Z</dcterms:created>
  <dcterms:modified xsi:type="dcterms:W3CDTF">2022-05-13T04:09:45Z</dcterms:modified>
</cp:coreProperties>
</file>