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1" r:id="rId4"/>
    <p:sldId id="262" r:id="rId5"/>
    <p:sldId id="271" r:id="rId6"/>
    <p:sldId id="272" r:id="rId7"/>
    <p:sldId id="273" r:id="rId8"/>
    <p:sldId id="274" r:id="rId9"/>
    <p:sldId id="276" r:id="rId10"/>
    <p:sldId id="277" r:id="rId11"/>
    <p:sldId id="263" r:id="rId12"/>
    <p:sldId id="265" r:id="rId13"/>
    <p:sldId id="278" r:id="rId14"/>
    <p:sldId id="280" r:id="rId15"/>
    <p:sldId id="281" r:id="rId16"/>
    <p:sldId id="282" r:id="rId17"/>
    <p:sldId id="283" r:id="rId18"/>
    <p:sldId id="284" r:id="rId19"/>
    <p:sldId id="270" r:id="rId20"/>
    <p:sldId id="279" r:id="rId21"/>
    <p:sldId id="275" r:id="rId22"/>
    <p:sldId id="266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074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FF99"/>
    <a:srgbClr val="FF99FF"/>
    <a:srgbClr val="FF2FFF"/>
    <a:srgbClr val="808080"/>
    <a:srgbClr val="FFFF65"/>
    <a:srgbClr val="FFF0C1"/>
    <a:srgbClr val="FFEDB3"/>
    <a:srgbClr val="FFD24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44" autoAdjust="0"/>
  </p:normalViewPr>
  <p:slideViewPr>
    <p:cSldViewPr snapToObjects="1">
      <p:cViewPr varScale="1">
        <p:scale>
          <a:sx n="97" d="100"/>
          <a:sy n="97" d="100"/>
        </p:scale>
        <p:origin x="786" y="294"/>
      </p:cViewPr>
      <p:guideLst>
        <p:guide orient="horz" pos="1620"/>
        <p:guide orient="horz" pos="2074"/>
        <p:guide pos="2880"/>
        <p:guide pos="4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6FBAD-7A31-46CF-94A3-0ABDBCC39C01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24FFB-CC12-4CCB-9182-28F52B852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2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.jpg"/>
          <p:cNvPicPr>
            <a:picLocks noChangeAspect="1"/>
          </p:cNvPicPr>
          <p:nvPr userDrawn="1"/>
        </p:nvPicPr>
        <p:blipFill>
          <a:blip r:embed="rId2" cstate="print"/>
          <a:srcRect r="2304" b="7492"/>
          <a:stretch>
            <a:fillRect/>
          </a:stretch>
        </p:blipFill>
        <p:spPr>
          <a:xfrm>
            <a:off x="-36512" y="0"/>
            <a:ext cx="9180512" cy="5143500"/>
          </a:xfrm>
          <a:prstGeom prst="rect">
            <a:avLst/>
          </a:prstGeom>
        </p:spPr>
      </p:pic>
      <p:pic>
        <p:nvPicPr>
          <p:cNvPr id="8" name="图片 7" descr="黑板-空.png"/>
          <p:cNvPicPr>
            <a:picLocks noChangeAspect="1"/>
          </p:cNvPicPr>
          <p:nvPr userDrawn="1"/>
        </p:nvPicPr>
        <p:blipFill>
          <a:blip r:embed="rId3" cstate="print"/>
          <a:srcRect l="19395" t="4956" b="17785"/>
          <a:stretch>
            <a:fillRect/>
          </a:stretch>
        </p:blipFill>
        <p:spPr>
          <a:xfrm>
            <a:off x="269776" y="23895"/>
            <a:ext cx="8604449" cy="4580157"/>
          </a:xfrm>
          <a:prstGeom prst="rect">
            <a:avLst/>
          </a:prstGeom>
        </p:spPr>
      </p:pic>
      <p:pic>
        <p:nvPicPr>
          <p:cNvPr id="9" name="图片 8" descr="叶子.png"/>
          <p:cNvPicPr>
            <a:picLocks noChangeAspect="1"/>
          </p:cNvPicPr>
          <p:nvPr userDrawn="1"/>
        </p:nvPicPr>
        <p:blipFill>
          <a:blip r:embed="rId4" cstate="print"/>
          <a:srcRect l="54369" b="60821"/>
          <a:stretch>
            <a:fillRect/>
          </a:stretch>
        </p:blipFill>
        <p:spPr>
          <a:xfrm>
            <a:off x="6084168" y="0"/>
            <a:ext cx="3059832" cy="1707654"/>
          </a:xfrm>
          <a:prstGeom prst="rect">
            <a:avLst/>
          </a:prstGeom>
        </p:spPr>
      </p:pic>
      <p:pic>
        <p:nvPicPr>
          <p:cNvPr id="10" name="图片 9" descr="桌子.png"/>
          <p:cNvPicPr>
            <a:picLocks noChangeAspect="1"/>
          </p:cNvPicPr>
          <p:nvPr userDrawn="1"/>
        </p:nvPicPr>
        <p:blipFill>
          <a:blip r:embed="rId5" cstate="print"/>
          <a:srcRect t="80530" r="40938"/>
          <a:stretch>
            <a:fillRect/>
          </a:stretch>
        </p:blipFill>
        <p:spPr>
          <a:xfrm>
            <a:off x="-36512" y="4294870"/>
            <a:ext cx="3960440" cy="848630"/>
          </a:xfrm>
          <a:prstGeom prst="rect">
            <a:avLst/>
          </a:prstGeom>
        </p:spPr>
      </p:pic>
      <p:pic>
        <p:nvPicPr>
          <p:cNvPr id="11" name="图片 10" descr="粉笔画.png"/>
          <p:cNvPicPr>
            <a:picLocks noChangeAspect="1"/>
          </p:cNvPicPr>
          <p:nvPr userDrawn="1"/>
        </p:nvPicPr>
        <p:blipFill>
          <a:blip r:embed="rId6" cstate="print"/>
          <a:srcRect l="49934" t="39179" b="17915"/>
          <a:stretch>
            <a:fillRect/>
          </a:stretch>
        </p:blipFill>
        <p:spPr>
          <a:xfrm>
            <a:off x="5184068" y="2537826"/>
            <a:ext cx="3357242" cy="1870128"/>
          </a:xfrm>
          <a:prstGeom prst="rect">
            <a:avLst/>
          </a:prstGeom>
        </p:spPr>
      </p:pic>
      <p:pic>
        <p:nvPicPr>
          <p:cNvPr id="12" name="图片 11" descr="书本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431540" y="4011910"/>
            <a:ext cx="1053034" cy="900000"/>
          </a:xfrm>
          <a:prstGeom prst="rect">
            <a:avLst/>
          </a:prstGeom>
        </p:spPr>
      </p:pic>
      <p:pic>
        <p:nvPicPr>
          <p:cNvPr id="13" name="图片 12" descr="钟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862386" y="4272318"/>
            <a:ext cx="536449" cy="512065"/>
          </a:xfrm>
          <a:prstGeom prst="rect">
            <a:avLst/>
          </a:prstGeom>
        </p:spPr>
      </p:pic>
      <p:pic>
        <p:nvPicPr>
          <p:cNvPr id="14" name="图片 13" descr="铅笔筒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1420426" y="4031525"/>
            <a:ext cx="710185" cy="768098"/>
          </a:xfrm>
          <a:prstGeom prst="rect">
            <a:avLst/>
          </a:prstGeom>
        </p:spPr>
      </p:pic>
      <p:pic>
        <p:nvPicPr>
          <p:cNvPr id="15" name="图片 14" descr="眼镜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598136" y="4658383"/>
            <a:ext cx="546415" cy="252000"/>
          </a:xfrm>
          <a:prstGeom prst="rect">
            <a:avLst/>
          </a:prstGeom>
        </p:spPr>
      </p:pic>
      <p:pic>
        <p:nvPicPr>
          <p:cNvPr id="19" name="图片 18" descr="贴贴子4张（空）.png"/>
          <p:cNvPicPr>
            <a:picLocks noChangeAspect="1"/>
          </p:cNvPicPr>
          <p:nvPr/>
        </p:nvPicPr>
        <p:blipFill>
          <a:blip r:embed="rId11" cstate="print"/>
          <a:srcRect t="33018" r="77449" b="52860"/>
          <a:stretch>
            <a:fillRect/>
          </a:stretch>
        </p:blipFill>
        <p:spPr>
          <a:xfrm>
            <a:off x="728490" y="483518"/>
            <a:ext cx="1512168" cy="615496"/>
          </a:xfrm>
          <a:prstGeom prst="rect">
            <a:avLst/>
          </a:prstGeom>
        </p:spPr>
      </p:pic>
      <p:pic>
        <p:nvPicPr>
          <p:cNvPr id="21" name="图片 20" descr="贴贴子4张（空）.png"/>
          <p:cNvPicPr>
            <a:picLocks/>
          </p:cNvPicPr>
          <p:nvPr/>
        </p:nvPicPr>
        <p:blipFill>
          <a:blip r:embed="rId11" cstate="print"/>
          <a:srcRect l="6702" t="47905" r="86794" b="38897"/>
          <a:stretch>
            <a:fillRect/>
          </a:stretch>
        </p:blipFill>
        <p:spPr>
          <a:xfrm rot="21420000">
            <a:off x="2000565" y="731480"/>
            <a:ext cx="432000" cy="5921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.jpg"/>
          <p:cNvPicPr>
            <a:picLocks noChangeAspect="1"/>
          </p:cNvPicPr>
          <p:nvPr userDrawn="1"/>
        </p:nvPicPr>
        <p:blipFill>
          <a:blip r:embed="rId2" cstate="print"/>
          <a:srcRect r="2304" b="7492"/>
          <a:stretch>
            <a:fillRect/>
          </a:stretch>
        </p:blipFill>
        <p:spPr>
          <a:xfrm>
            <a:off x="-36512" y="0"/>
            <a:ext cx="9180512" cy="5143500"/>
          </a:xfrm>
          <a:prstGeom prst="rect">
            <a:avLst/>
          </a:prstGeom>
        </p:spPr>
      </p:pic>
      <p:pic>
        <p:nvPicPr>
          <p:cNvPr id="8" name="图片 7" descr="黑板-空.png"/>
          <p:cNvPicPr>
            <a:picLocks/>
          </p:cNvPicPr>
          <p:nvPr userDrawn="1"/>
        </p:nvPicPr>
        <p:blipFill>
          <a:blip r:embed="rId3" cstate="print"/>
          <a:srcRect l="23089" t="4956" r="4833" b="20641"/>
          <a:stretch>
            <a:fillRect/>
          </a:stretch>
        </p:blipFill>
        <p:spPr>
          <a:xfrm>
            <a:off x="458595" y="571500"/>
            <a:ext cx="8226810" cy="4572000"/>
          </a:xfrm>
          <a:prstGeom prst="rect">
            <a:avLst/>
          </a:prstGeom>
        </p:spPr>
      </p:pic>
      <p:pic>
        <p:nvPicPr>
          <p:cNvPr id="10" name="图片 9" descr="照片夹.png"/>
          <p:cNvPicPr>
            <a:picLocks noChangeAspect="1"/>
          </p:cNvPicPr>
          <p:nvPr userDrawn="1"/>
        </p:nvPicPr>
        <p:blipFill>
          <a:blip r:embed="rId4" cstate="print"/>
          <a:srcRect r="66645" b="79232"/>
          <a:stretch>
            <a:fillRect/>
          </a:stretch>
        </p:blipFill>
        <p:spPr>
          <a:xfrm flipH="1">
            <a:off x="4860032" y="-372337"/>
            <a:ext cx="4664304" cy="1887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.jpg"/>
          <p:cNvPicPr>
            <a:picLocks noChangeAspect="1"/>
          </p:cNvPicPr>
          <p:nvPr userDrawn="1"/>
        </p:nvPicPr>
        <p:blipFill>
          <a:blip r:embed="rId2" cstate="print"/>
          <a:srcRect r="2304" b="7492"/>
          <a:stretch>
            <a:fillRect/>
          </a:stretch>
        </p:blipFill>
        <p:spPr>
          <a:xfrm>
            <a:off x="-36512" y="0"/>
            <a:ext cx="9180512" cy="5143500"/>
          </a:xfrm>
          <a:prstGeom prst="rect">
            <a:avLst/>
          </a:prstGeom>
        </p:spPr>
      </p:pic>
      <p:pic>
        <p:nvPicPr>
          <p:cNvPr id="8" name="图片 7" descr="黑板-空.png"/>
          <p:cNvPicPr>
            <a:picLocks/>
          </p:cNvPicPr>
          <p:nvPr userDrawn="1"/>
        </p:nvPicPr>
        <p:blipFill>
          <a:blip r:embed="rId3" cstate="print"/>
          <a:srcRect l="23089" t="4956" r="4833" b="20641"/>
          <a:stretch>
            <a:fillRect/>
          </a:stretch>
        </p:blipFill>
        <p:spPr>
          <a:xfrm>
            <a:off x="458595" y="571500"/>
            <a:ext cx="8226810" cy="4572000"/>
          </a:xfrm>
          <a:prstGeom prst="rect">
            <a:avLst/>
          </a:prstGeom>
        </p:spPr>
      </p:pic>
      <p:pic>
        <p:nvPicPr>
          <p:cNvPr id="9" name="图片 8" descr="叶子.png"/>
          <p:cNvPicPr>
            <a:picLocks noChangeAspect="1"/>
          </p:cNvPicPr>
          <p:nvPr userDrawn="1"/>
        </p:nvPicPr>
        <p:blipFill>
          <a:blip r:embed="rId4" cstate="print"/>
          <a:srcRect l="54369" b="60821"/>
          <a:stretch>
            <a:fillRect/>
          </a:stretch>
        </p:blipFill>
        <p:spPr>
          <a:xfrm>
            <a:off x="6084168" y="0"/>
            <a:ext cx="3059832" cy="17076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A453-1E8F-4D06-9CF2-B832E33BC177}" type="datetimeFigureOut">
              <a:rPr lang="zh-CN" altLang="en-US" smtClean="0"/>
              <a:pPr/>
              <a:t>2021/9/14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310C-15A3-48E8-8852-003B1EFFFCB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黑板-空.png"/>
          <p:cNvPicPr>
            <a:picLocks/>
          </p:cNvPicPr>
          <p:nvPr userDrawn="1"/>
        </p:nvPicPr>
        <p:blipFill>
          <a:blip r:embed="rId2" cstate="print"/>
          <a:srcRect l="27894" t="16016" r="10599" b="29537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图片 6" descr="叶子.png"/>
          <p:cNvPicPr>
            <a:picLocks noChangeAspect="1"/>
          </p:cNvPicPr>
          <p:nvPr userDrawn="1"/>
        </p:nvPicPr>
        <p:blipFill>
          <a:blip r:embed="rId3" cstate="print"/>
          <a:srcRect l="54369" b="60821"/>
          <a:stretch>
            <a:fillRect/>
          </a:stretch>
        </p:blipFill>
        <p:spPr>
          <a:xfrm>
            <a:off x="6084168" y="0"/>
            <a:ext cx="3059832" cy="17076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A453-1E8F-4D06-9CF2-B832E33BC177}" type="datetimeFigureOut">
              <a:rPr lang="zh-CN" altLang="en-US" smtClean="0"/>
              <a:pPr/>
              <a:t>2021/9/14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310C-15A3-48E8-8852-003B1EFFFC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A453-1E8F-4D06-9CF2-B832E33BC177}" type="datetimeFigureOut">
              <a:rPr lang="zh-CN" altLang="en-US" smtClean="0"/>
              <a:pPr/>
              <a:t>2021/9/14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310C-15A3-48E8-8852-003B1EFFFCB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 descr="背景.jpg"/>
          <p:cNvPicPr>
            <a:picLocks noChangeAspect="1"/>
          </p:cNvPicPr>
          <p:nvPr userDrawn="1"/>
        </p:nvPicPr>
        <p:blipFill>
          <a:blip r:embed="rId2" cstate="print"/>
          <a:srcRect r="2304" b="7492"/>
          <a:stretch>
            <a:fillRect/>
          </a:stretch>
        </p:blipFill>
        <p:spPr>
          <a:xfrm>
            <a:off x="-36512" y="0"/>
            <a:ext cx="9180512" cy="5143500"/>
          </a:xfrm>
          <a:prstGeom prst="rect">
            <a:avLst/>
          </a:prstGeom>
        </p:spPr>
      </p:pic>
      <p:pic>
        <p:nvPicPr>
          <p:cNvPr id="6" name="图片 5" descr="黑板-空.png"/>
          <p:cNvPicPr>
            <a:picLocks/>
          </p:cNvPicPr>
          <p:nvPr userDrawn="1"/>
        </p:nvPicPr>
        <p:blipFill>
          <a:blip r:embed="rId3" cstate="print"/>
          <a:srcRect l="23089" t="4956" r="4833" b="20641"/>
          <a:stretch>
            <a:fillRect/>
          </a:stretch>
        </p:blipFill>
        <p:spPr>
          <a:xfrm>
            <a:off x="458595" y="571500"/>
            <a:ext cx="8226810" cy="4572000"/>
          </a:xfrm>
          <a:prstGeom prst="rect">
            <a:avLst/>
          </a:prstGeom>
        </p:spPr>
      </p:pic>
      <p:pic>
        <p:nvPicPr>
          <p:cNvPr id="8" name="图片 7" descr="照片夹.png"/>
          <p:cNvPicPr>
            <a:picLocks noChangeAspect="1"/>
          </p:cNvPicPr>
          <p:nvPr userDrawn="1"/>
        </p:nvPicPr>
        <p:blipFill>
          <a:blip r:embed="rId4" cstate="print"/>
          <a:srcRect r="66645" b="79232"/>
          <a:stretch>
            <a:fillRect/>
          </a:stretch>
        </p:blipFill>
        <p:spPr>
          <a:xfrm flipH="1">
            <a:off x="4860032" y="-372337"/>
            <a:ext cx="4664304" cy="18876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A453-1E8F-4D06-9CF2-B832E33BC177}" type="datetimeFigureOut">
              <a:rPr lang="zh-CN" altLang="en-US" smtClean="0"/>
              <a:pPr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1310C-15A3-48E8-8852-003B1EFFFC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7" r:id="rId4"/>
    <p:sldLayoutId id="2147483656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2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otblogs.com.tw/grayyin/2020/06/01/133724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reurl.cc/4aVgY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o4flC4e9Qmc" TargetMode="External"/><Relationship Id="rId5" Type="http://schemas.openxmlformats.org/officeDocument/2006/relationships/hyperlink" Target="https://docs.mongodb.com/compass/current/" TargetMode="Externa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.jpg"/>
          <p:cNvPicPr>
            <a:picLocks noChangeAspect="1"/>
          </p:cNvPicPr>
          <p:nvPr/>
        </p:nvPicPr>
        <p:blipFill>
          <a:blip r:embed="rId2" cstate="print"/>
          <a:srcRect r="2304" b="7492"/>
          <a:stretch>
            <a:fillRect/>
          </a:stretch>
        </p:blipFill>
        <p:spPr>
          <a:xfrm>
            <a:off x="-36512" y="0"/>
            <a:ext cx="9180512" cy="5143500"/>
          </a:xfrm>
          <a:prstGeom prst="rect">
            <a:avLst/>
          </a:prstGeom>
        </p:spPr>
      </p:pic>
      <p:pic>
        <p:nvPicPr>
          <p:cNvPr id="6" name="图片 5" descr="黑板-空.png"/>
          <p:cNvPicPr>
            <a:picLocks noChangeAspect="1"/>
          </p:cNvPicPr>
          <p:nvPr/>
        </p:nvPicPr>
        <p:blipFill>
          <a:blip r:embed="rId3" cstate="print"/>
          <a:srcRect l="19395" t="4956" b="17785"/>
          <a:stretch>
            <a:fillRect/>
          </a:stretch>
        </p:blipFill>
        <p:spPr>
          <a:xfrm>
            <a:off x="269776" y="23895"/>
            <a:ext cx="8604449" cy="4580157"/>
          </a:xfrm>
          <a:prstGeom prst="rect">
            <a:avLst/>
          </a:prstGeom>
        </p:spPr>
      </p:pic>
      <p:pic>
        <p:nvPicPr>
          <p:cNvPr id="8" name="图片 7" descr="叶子.png"/>
          <p:cNvPicPr>
            <a:picLocks noChangeAspect="1"/>
          </p:cNvPicPr>
          <p:nvPr/>
        </p:nvPicPr>
        <p:blipFill>
          <a:blip r:embed="rId4" cstate="print"/>
          <a:srcRect l="54369" b="60821"/>
          <a:stretch>
            <a:fillRect/>
          </a:stretch>
        </p:blipFill>
        <p:spPr>
          <a:xfrm>
            <a:off x="6084168" y="0"/>
            <a:ext cx="3059832" cy="1707654"/>
          </a:xfrm>
          <a:prstGeom prst="rect">
            <a:avLst/>
          </a:prstGeom>
        </p:spPr>
      </p:pic>
      <p:pic>
        <p:nvPicPr>
          <p:cNvPr id="16" name="图片 15" descr="桌子.png"/>
          <p:cNvPicPr>
            <a:picLocks noChangeAspect="1"/>
          </p:cNvPicPr>
          <p:nvPr/>
        </p:nvPicPr>
        <p:blipFill>
          <a:blip r:embed="rId5" cstate="print"/>
          <a:srcRect t="80530" r="40938"/>
          <a:stretch>
            <a:fillRect/>
          </a:stretch>
        </p:blipFill>
        <p:spPr>
          <a:xfrm>
            <a:off x="-36512" y="4294870"/>
            <a:ext cx="3960440" cy="848630"/>
          </a:xfrm>
          <a:prstGeom prst="rect">
            <a:avLst/>
          </a:prstGeom>
        </p:spPr>
      </p:pic>
      <p:pic>
        <p:nvPicPr>
          <p:cNvPr id="17" name="图片 16" descr="粉笔画.png"/>
          <p:cNvPicPr>
            <a:picLocks noChangeAspect="1"/>
          </p:cNvPicPr>
          <p:nvPr/>
        </p:nvPicPr>
        <p:blipFill>
          <a:blip r:embed="rId6" cstate="print"/>
          <a:srcRect l="49934" t="39179" b="17915"/>
          <a:stretch>
            <a:fillRect/>
          </a:stretch>
        </p:blipFill>
        <p:spPr>
          <a:xfrm>
            <a:off x="5184068" y="2537826"/>
            <a:ext cx="3357242" cy="1870128"/>
          </a:xfrm>
          <a:prstGeom prst="rect">
            <a:avLst/>
          </a:prstGeom>
        </p:spPr>
      </p:pic>
      <p:pic>
        <p:nvPicPr>
          <p:cNvPr id="12" name="图片 11" descr="书本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1540" y="4011910"/>
            <a:ext cx="1053034" cy="900000"/>
          </a:xfrm>
          <a:prstGeom prst="rect">
            <a:avLst/>
          </a:prstGeom>
        </p:spPr>
      </p:pic>
      <p:pic>
        <p:nvPicPr>
          <p:cNvPr id="15" name="图片 14" descr="钟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62386" y="4272318"/>
            <a:ext cx="536449" cy="512065"/>
          </a:xfrm>
          <a:prstGeom prst="rect">
            <a:avLst/>
          </a:prstGeom>
        </p:spPr>
      </p:pic>
      <p:pic>
        <p:nvPicPr>
          <p:cNvPr id="11" name="图片 10" descr="铅笔筒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20426" y="4031525"/>
            <a:ext cx="710185" cy="768098"/>
          </a:xfrm>
          <a:prstGeom prst="rect">
            <a:avLst/>
          </a:prstGeom>
        </p:spPr>
      </p:pic>
      <p:pic>
        <p:nvPicPr>
          <p:cNvPr id="14" name="图片 13" descr="眼镜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98136" y="4658383"/>
            <a:ext cx="546415" cy="2520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826823" y="1356499"/>
            <a:ext cx="3570208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blipFill dpi="0" rotWithShape="1">
                  <a:blip r:embed="rId11">
                    <a:alphaModFix amt="80000"/>
                  </a:blip>
                  <a:srcRect/>
                  <a:tile tx="0" ty="0" sx="100000" sy="100000" flip="none" algn="tl"/>
                </a:blip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毡笔黑简体" pitchFamily="65" charset="-122"/>
                <a:ea typeface="方正毡笔黑简体" pitchFamily="65" charset="-122"/>
              </a:rPr>
              <a:t>MongoDB</a:t>
            </a:r>
            <a:r>
              <a:rPr lang="zh-TW" altLang="en-US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blipFill dpi="0" rotWithShape="1">
                  <a:blip r:embed="rId11">
                    <a:alphaModFix amt="80000"/>
                  </a:blip>
                  <a:srcRect/>
                  <a:tile tx="0" ty="0" sx="100000" sy="100000" flip="none" algn="tl"/>
                </a:blip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毡笔黑简体" pitchFamily="65" charset="-122"/>
                <a:ea typeface="方正毡笔黑简体" pitchFamily="65" charset="-122"/>
              </a:rPr>
              <a:t>教學</a:t>
            </a:r>
            <a:endParaRPr lang="en-US" altLang="zh-TW" sz="44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blipFill dpi="0" rotWithShape="1">
                <a:blip r:embed="rId11">
                  <a:alphaModFix amt="80000"/>
                </a:blip>
                <a:srcRect/>
                <a:tile tx="0" ty="0" sx="100000" sy="100000" flip="none" algn="tl"/>
              </a:blip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方正毡笔黑简体" pitchFamily="65" charset="-122"/>
              <a:ea typeface="方正毡笔黑简体" pitchFamily="65" charset="-122"/>
            </a:endParaRPr>
          </a:p>
          <a:p>
            <a:pPr algn="ctr"/>
            <a:r>
              <a:rPr lang="zh-TW" altLang="en-US" sz="4400" dirty="0">
                <a:ln w="18415" cmpd="sng">
                  <a:solidFill>
                    <a:srgbClr val="FFFFFF"/>
                  </a:solidFill>
                  <a:prstDash val="solid"/>
                </a:ln>
                <a:blipFill dpi="0" rotWithShape="1">
                  <a:blip r:embed="rId11">
                    <a:alphaModFix amt="80000"/>
                  </a:blip>
                  <a:srcRect/>
                  <a:tile tx="0" ty="0" sx="100000" sy="100000" flip="none" algn="tl"/>
                </a:blip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毡笔黑简体" pitchFamily="65" charset="-122"/>
                <a:ea typeface="方正毡笔黑简体" pitchFamily="65" charset="-122"/>
              </a:rPr>
              <a:t>屏科大資管</a:t>
            </a:r>
            <a:r>
              <a:rPr lang="zh-TW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blipFill dpi="0" rotWithShape="1">
                  <a:blip r:embed="rId11">
                    <a:alphaModFix amt="80000"/>
                  </a:blip>
                  <a:srcRect/>
                  <a:tile tx="0" ty="0" sx="100000" sy="100000" flip="none" algn="tl"/>
                </a:blip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毡笔黑简体" pitchFamily="65" charset="-122"/>
                <a:ea typeface="方正毡笔黑简体" pitchFamily="65" charset="-122"/>
              </a:rPr>
              <a:t>系</a:t>
            </a:r>
            <a:endParaRPr lang="en-US" altLang="zh-TW" sz="4400" dirty="0" smtClean="0">
              <a:ln w="18415" cmpd="sng">
                <a:solidFill>
                  <a:srgbClr val="FFFFFF"/>
                </a:solidFill>
                <a:prstDash val="solid"/>
              </a:ln>
              <a:blipFill dpi="0" rotWithShape="1">
                <a:blip r:embed="rId11">
                  <a:alphaModFix amt="80000"/>
                </a:blip>
                <a:srcRect/>
                <a:tile tx="0" ty="0" sx="100000" sy="100000" flip="none" algn="tl"/>
              </a:blip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方正毡笔黑简体" pitchFamily="65" charset="-122"/>
              <a:ea typeface="方正毡笔黑简体" pitchFamily="65" charset="-122"/>
            </a:endParaRPr>
          </a:p>
          <a:p>
            <a:pPr algn="ctr"/>
            <a:r>
              <a:rPr lang="zh-TW" altLang="en-US" sz="4400" b="0" cap="none" spc="0">
                <a:ln w="18415" cmpd="sng">
                  <a:solidFill>
                    <a:srgbClr val="FFFFFF"/>
                  </a:solidFill>
                  <a:prstDash val="solid"/>
                </a:ln>
                <a:blipFill dpi="0" rotWithShape="1">
                  <a:blip r:embed="rId11">
                    <a:alphaModFix amt="80000"/>
                  </a:blip>
                  <a:srcRect/>
                  <a:tile tx="0" ty="0" sx="100000" sy="100000" flip="none" algn="tl"/>
                </a:blip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毡笔黑简体" pitchFamily="65" charset="-122"/>
                <a:ea typeface="方正毡笔黑简体" pitchFamily="65" charset="-122"/>
              </a:rPr>
              <a:t>蔡正發教授</a:t>
            </a:r>
            <a:endParaRPr lang="zh-CN" altLang="en-US" sz="4400" b="0" cap="none" spc="0" dirty="0">
              <a:ln w="18415" cmpd="sng">
                <a:solidFill>
                  <a:srgbClr val="FFFFFF"/>
                </a:solidFill>
                <a:prstDash val="solid"/>
              </a:ln>
              <a:blipFill dpi="0" rotWithShape="1">
                <a:blip r:embed="rId11">
                  <a:alphaModFix amt="80000"/>
                </a:blip>
                <a:srcRect/>
                <a:tile tx="0" ty="0" sx="100000" sy="100000" flip="none" algn="tl"/>
              </a:blip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方正毡笔黑简体" pitchFamily="65" charset="-122"/>
              <a:ea typeface="方正毡笔黑简体" pitchFamily="65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28490" y="483518"/>
            <a:ext cx="1704075" cy="840074"/>
            <a:chOff x="728490" y="483518"/>
            <a:chExt cx="1704075" cy="840074"/>
          </a:xfrm>
        </p:grpSpPr>
        <p:pic>
          <p:nvPicPr>
            <p:cNvPr id="13" name="图片 12" descr="贴贴子4张（空）.png"/>
            <p:cNvPicPr>
              <a:picLocks noChangeAspect="1"/>
            </p:cNvPicPr>
            <p:nvPr/>
          </p:nvPicPr>
          <p:blipFill>
            <a:blip r:embed="rId12" cstate="print"/>
            <a:srcRect t="33018" r="77449" b="52860"/>
            <a:stretch>
              <a:fillRect/>
            </a:stretch>
          </p:blipFill>
          <p:spPr>
            <a:xfrm>
              <a:off x="728490" y="483518"/>
              <a:ext cx="1512168" cy="61549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187624" y="731480"/>
              <a:ext cx="352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贴贴子4张（空）.png"/>
            <p:cNvPicPr>
              <a:picLocks/>
            </p:cNvPicPr>
            <p:nvPr/>
          </p:nvPicPr>
          <p:blipFill>
            <a:blip r:embed="rId12" cstate="print"/>
            <a:srcRect l="6702" t="47905" r="86794" b="38897"/>
            <a:stretch>
              <a:fillRect/>
            </a:stretch>
          </p:blipFill>
          <p:spPr>
            <a:xfrm rot="-180000">
              <a:off x="2000565" y="731480"/>
              <a:ext cx="432000" cy="592112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 rot="599039">
              <a:off x="1667522" y="739984"/>
              <a:ext cx="352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I</a:t>
              </a:r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20890714">
              <a:off x="2046655" y="735652"/>
              <a:ext cx="352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Y</a:t>
              </a:r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背景.jpg"/>
          <p:cNvPicPr>
            <a:picLocks noChangeAspect="1"/>
          </p:cNvPicPr>
          <p:nvPr/>
        </p:nvPicPr>
        <p:blipFill>
          <a:blip r:embed="rId2" cstate="print"/>
          <a:srcRect r="2304" b="7492"/>
          <a:stretch>
            <a:fillRect/>
          </a:stretch>
        </p:blipFill>
        <p:spPr>
          <a:xfrm>
            <a:off x="-36512" y="0"/>
            <a:ext cx="9180512" cy="5143500"/>
          </a:xfrm>
          <a:prstGeom prst="rect">
            <a:avLst/>
          </a:prstGeom>
        </p:spPr>
      </p:pic>
      <p:pic>
        <p:nvPicPr>
          <p:cNvPr id="3" name="图片 2" descr="黑板-空.png"/>
          <p:cNvPicPr>
            <a:picLocks/>
          </p:cNvPicPr>
          <p:nvPr/>
        </p:nvPicPr>
        <p:blipFill>
          <a:blip r:embed="rId3" cstate="print"/>
          <a:srcRect l="23089" t="4956" r="4833" b="20641"/>
          <a:stretch>
            <a:fillRect/>
          </a:stretch>
        </p:blipFill>
        <p:spPr>
          <a:xfrm>
            <a:off x="458595" y="571500"/>
            <a:ext cx="8226810" cy="4572000"/>
          </a:xfrm>
          <a:prstGeom prst="rect">
            <a:avLst/>
          </a:prstGeom>
        </p:spPr>
      </p:pic>
      <p:pic>
        <p:nvPicPr>
          <p:cNvPr id="4" name="图片 3" descr="叶子.png"/>
          <p:cNvPicPr>
            <a:picLocks noChangeAspect="1"/>
          </p:cNvPicPr>
          <p:nvPr/>
        </p:nvPicPr>
        <p:blipFill>
          <a:blip r:embed="rId4" cstate="print"/>
          <a:srcRect l="54369" b="60821"/>
          <a:stretch>
            <a:fillRect/>
          </a:stretch>
        </p:blipFill>
        <p:spPr>
          <a:xfrm>
            <a:off x="6084168" y="0"/>
            <a:ext cx="3059832" cy="17076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3704" y="125219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七、資料分析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691680" y="3219822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t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22" name="任意多边形 21"/>
          <p:cNvSpPr/>
          <p:nvPr/>
        </p:nvSpPr>
        <p:spPr>
          <a:xfrm>
            <a:off x="2773890" y="1018158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b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24" name="任意多边形 23"/>
          <p:cNvSpPr/>
          <p:nvPr/>
        </p:nvSpPr>
        <p:spPr>
          <a:xfrm>
            <a:off x="3856100" y="3219822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t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26" name="任意多边形 25"/>
          <p:cNvSpPr/>
          <p:nvPr/>
        </p:nvSpPr>
        <p:spPr>
          <a:xfrm>
            <a:off x="4938309" y="1018158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b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28" name="任意多边形 27"/>
          <p:cNvSpPr/>
          <p:nvPr/>
        </p:nvSpPr>
        <p:spPr>
          <a:xfrm>
            <a:off x="6020519" y="3219822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t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grpSp>
        <p:nvGrpSpPr>
          <p:cNvPr id="7" name="群組 6"/>
          <p:cNvGrpSpPr/>
          <p:nvPr/>
        </p:nvGrpSpPr>
        <p:grpSpPr>
          <a:xfrm>
            <a:off x="1822241" y="1059582"/>
            <a:ext cx="5729554" cy="3744416"/>
            <a:chOff x="1822241" y="1059582"/>
            <a:chExt cx="5729554" cy="3744416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241" y="1059582"/>
              <a:ext cx="5729554" cy="3744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矩形 12"/>
            <p:cNvSpPr/>
            <p:nvPr/>
          </p:nvSpPr>
          <p:spPr>
            <a:xfrm>
              <a:off x="4788024" y="3443363"/>
              <a:ext cx="936104" cy="35252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  <p:cxnSp>
          <p:nvCxnSpPr>
            <p:cNvPr id="14" name="直線單箭頭接點 13"/>
            <p:cNvCxnSpPr/>
            <p:nvPr/>
          </p:nvCxnSpPr>
          <p:spPr>
            <a:xfrm flipH="1">
              <a:off x="4374211" y="3605867"/>
              <a:ext cx="407473" cy="176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3016477" y="3157959"/>
              <a:ext cx="149183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點擊可以分析該資料數據</a:t>
              </a:r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599" y="1519101"/>
            <a:ext cx="5812837" cy="282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599" y="1371457"/>
            <a:ext cx="5812837" cy="3120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532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背景.jpg"/>
          <p:cNvPicPr>
            <a:picLocks noChangeAspect="1"/>
          </p:cNvPicPr>
          <p:nvPr/>
        </p:nvPicPr>
        <p:blipFill>
          <a:blip r:embed="rId2" cstate="print"/>
          <a:srcRect r="2304" b="7492"/>
          <a:stretch>
            <a:fillRect/>
          </a:stretch>
        </p:blipFill>
        <p:spPr>
          <a:xfrm>
            <a:off x="-36512" y="0"/>
            <a:ext cx="9180512" cy="5143500"/>
          </a:xfrm>
          <a:prstGeom prst="rect">
            <a:avLst/>
          </a:prstGeom>
        </p:spPr>
      </p:pic>
      <p:pic>
        <p:nvPicPr>
          <p:cNvPr id="3" name="图片 2" descr="黑板-空.png"/>
          <p:cNvPicPr>
            <a:picLocks/>
          </p:cNvPicPr>
          <p:nvPr/>
        </p:nvPicPr>
        <p:blipFill>
          <a:blip r:embed="rId3" cstate="print"/>
          <a:srcRect l="23089" t="4956" r="4833" b="20641"/>
          <a:stretch>
            <a:fillRect/>
          </a:stretch>
        </p:blipFill>
        <p:spPr>
          <a:xfrm>
            <a:off x="458595" y="571500"/>
            <a:ext cx="8226810" cy="4572000"/>
          </a:xfrm>
          <a:prstGeom prst="rect">
            <a:avLst/>
          </a:prstGeom>
        </p:spPr>
      </p:pic>
      <p:pic>
        <p:nvPicPr>
          <p:cNvPr id="4" name="图片 3" descr="叶子.png"/>
          <p:cNvPicPr>
            <a:picLocks noChangeAspect="1"/>
          </p:cNvPicPr>
          <p:nvPr/>
        </p:nvPicPr>
        <p:blipFill>
          <a:blip r:embed="rId4" cstate="print"/>
          <a:srcRect l="54369" b="60821"/>
          <a:stretch>
            <a:fillRect/>
          </a:stretch>
        </p:blipFill>
        <p:spPr>
          <a:xfrm>
            <a:off x="6084168" y="0"/>
            <a:ext cx="3059832" cy="17076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3704" y="125219"/>
            <a:ext cx="63017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八、</a:t>
            </a:r>
            <a:r>
              <a:rPr lang="en-US" altLang="zh-TW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NoSQL(</a:t>
            </a:r>
            <a:r>
              <a:rPr lang="zh-TW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非關聯式資料庫</a:t>
            </a:r>
            <a:r>
              <a:rPr lang="en-US" altLang="zh-TW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43" y="1129308"/>
            <a:ext cx="6185713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背景.jpg"/>
          <p:cNvPicPr>
            <a:picLocks noChangeAspect="1"/>
          </p:cNvPicPr>
          <p:nvPr/>
        </p:nvPicPr>
        <p:blipFill>
          <a:blip r:embed="rId2" cstate="print"/>
          <a:srcRect r="2304" b="7492"/>
          <a:stretch>
            <a:fillRect/>
          </a:stretch>
        </p:blipFill>
        <p:spPr>
          <a:xfrm>
            <a:off x="-36512" y="0"/>
            <a:ext cx="9180512" cy="5143500"/>
          </a:xfrm>
          <a:prstGeom prst="rect">
            <a:avLst/>
          </a:prstGeom>
        </p:spPr>
      </p:pic>
      <p:pic>
        <p:nvPicPr>
          <p:cNvPr id="3" name="图片 2" descr="黑板-空.png"/>
          <p:cNvPicPr>
            <a:picLocks/>
          </p:cNvPicPr>
          <p:nvPr/>
        </p:nvPicPr>
        <p:blipFill>
          <a:blip r:embed="rId3" cstate="print"/>
          <a:srcRect l="23089" t="4956" r="4833" b="20641"/>
          <a:stretch>
            <a:fillRect/>
          </a:stretch>
        </p:blipFill>
        <p:spPr>
          <a:xfrm>
            <a:off x="458595" y="571500"/>
            <a:ext cx="8226810" cy="4572000"/>
          </a:xfrm>
          <a:prstGeom prst="rect">
            <a:avLst/>
          </a:prstGeom>
        </p:spPr>
      </p:pic>
      <p:pic>
        <p:nvPicPr>
          <p:cNvPr id="4" name="图片 3" descr="叶子.png"/>
          <p:cNvPicPr>
            <a:picLocks noChangeAspect="1"/>
          </p:cNvPicPr>
          <p:nvPr/>
        </p:nvPicPr>
        <p:blipFill>
          <a:blip r:embed="rId4" cstate="print"/>
          <a:srcRect l="54369" b="60821"/>
          <a:stretch>
            <a:fillRect/>
          </a:stretch>
        </p:blipFill>
        <p:spPr>
          <a:xfrm>
            <a:off x="6084168" y="0"/>
            <a:ext cx="3059832" cy="17076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3704" y="125219"/>
            <a:ext cx="59923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八、</a:t>
            </a:r>
            <a:r>
              <a:rPr lang="en-US" altLang="zh-TW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RDBMS(</a:t>
            </a:r>
            <a:r>
              <a:rPr lang="zh-TW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關聯式資料庫</a:t>
            </a:r>
            <a:r>
              <a:rPr lang="en-US" altLang="zh-TW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28" y="1059582"/>
            <a:ext cx="4981631" cy="372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背景.jpg"/>
          <p:cNvPicPr>
            <a:picLocks noChangeAspect="1"/>
          </p:cNvPicPr>
          <p:nvPr/>
        </p:nvPicPr>
        <p:blipFill>
          <a:blip r:embed="rId2" cstate="print"/>
          <a:srcRect r="2304" b="7492"/>
          <a:stretch>
            <a:fillRect/>
          </a:stretch>
        </p:blipFill>
        <p:spPr>
          <a:xfrm>
            <a:off x="-36512" y="0"/>
            <a:ext cx="9180512" cy="5143500"/>
          </a:xfrm>
          <a:prstGeom prst="rect">
            <a:avLst/>
          </a:prstGeom>
        </p:spPr>
      </p:pic>
      <p:pic>
        <p:nvPicPr>
          <p:cNvPr id="3" name="图片 2" descr="黑板-空.png"/>
          <p:cNvPicPr>
            <a:picLocks/>
          </p:cNvPicPr>
          <p:nvPr/>
        </p:nvPicPr>
        <p:blipFill>
          <a:blip r:embed="rId3" cstate="print"/>
          <a:srcRect l="23089" t="4956" r="4833" b="20641"/>
          <a:stretch>
            <a:fillRect/>
          </a:stretch>
        </p:blipFill>
        <p:spPr>
          <a:xfrm>
            <a:off x="458595" y="571500"/>
            <a:ext cx="8226810" cy="4572000"/>
          </a:xfrm>
          <a:prstGeom prst="rect">
            <a:avLst/>
          </a:prstGeom>
        </p:spPr>
      </p:pic>
      <p:pic>
        <p:nvPicPr>
          <p:cNvPr id="4" name="图片 3" descr="叶子.png"/>
          <p:cNvPicPr>
            <a:picLocks noChangeAspect="1"/>
          </p:cNvPicPr>
          <p:nvPr/>
        </p:nvPicPr>
        <p:blipFill>
          <a:blip r:embed="rId4" cstate="print"/>
          <a:srcRect l="54369" b="60821"/>
          <a:stretch>
            <a:fillRect/>
          </a:stretch>
        </p:blipFill>
        <p:spPr>
          <a:xfrm>
            <a:off x="6084168" y="0"/>
            <a:ext cx="3059832" cy="17076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3704" y="125219"/>
            <a:ext cx="645080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九</a:t>
            </a:r>
            <a:r>
              <a:rPr lang="zh-TW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、網頁</a:t>
            </a:r>
            <a:r>
              <a:rPr lang="zh-TW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差異</a:t>
            </a:r>
            <a:r>
              <a:rPr lang="zh-TW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範例</a:t>
            </a:r>
            <a:r>
              <a:rPr lang="en-US" altLang="zh-TW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TW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TW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為例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xmlns="" id="{1148E5F0-7A77-4FD7-AE45-401B4A8DC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375" y="1491630"/>
            <a:ext cx="7301250" cy="327390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895277" y="1044773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MongoDB-Select</a:t>
            </a: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查詢</a:t>
            </a:r>
          </a:p>
        </p:txBody>
      </p:sp>
    </p:spTree>
    <p:extLst>
      <p:ext uri="{BB962C8B-B14F-4D97-AF65-F5344CB8AC3E}">
        <p14:creationId xmlns:p14="http://schemas.microsoft.com/office/powerpoint/2010/main" val="338825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背景.jpg"/>
          <p:cNvPicPr>
            <a:picLocks noChangeAspect="1"/>
          </p:cNvPicPr>
          <p:nvPr/>
        </p:nvPicPr>
        <p:blipFill>
          <a:blip r:embed="rId2" cstate="print"/>
          <a:srcRect r="2304" b="7492"/>
          <a:stretch>
            <a:fillRect/>
          </a:stretch>
        </p:blipFill>
        <p:spPr>
          <a:xfrm>
            <a:off x="-36512" y="0"/>
            <a:ext cx="9180512" cy="5143500"/>
          </a:xfrm>
          <a:prstGeom prst="rect">
            <a:avLst/>
          </a:prstGeom>
        </p:spPr>
      </p:pic>
      <p:pic>
        <p:nvPicPr>
          <p:cNvPr id="3" name="图片 2" descr="黑板-空.png"/>
          <p:cNvPicPr>
            <a:picLocks/>
          </p:cNvPicPr>
          <p:nvPr/>
        </p:nvPicPr>
        <p:blipFill>
          <a:blip r:embed="rId3" cstate="print"/>
          <a:srcRect l="23089" t="4956" r="4833" b="20641"/>
          <a:stretch>
            <a:fillRect/>
          </a:stretch>
        </p:blipFill>
        <p:spPr>
          <a:xfrm>
            <a:off x="458595" y="571500"/>
            <a:ext cx="8226810" cy="4572000"/>
          </a:xfrm>
          <a:prstGeom prst="rect">
            <a:avLst/>
          </a:prstGeom>
        </p:spPr>
      </p:pic>
      <p:pic>
        <p:nvPicPr>
          <p:cNvPr id="4" name="图片 3" descr="叶子.png"/>
          <p:cNvPicPr>
            <a:picLocks noChangeAspect="1"/>
          </p:cNvPicPr>
          <p:nvPr/>
        </p:nvPicPr>
        <p:blipFill>
          <a:blip r:embed="rId4" cstate="print"/>
          <a:srcRect l="54369" b="60821"/>
          <a:stretch>
            <a:fillRect/>
          </a:stretch>
        </p:blipFill>
        <p:spPr>
          <a:xfrm>
            <a:off x="6084168" y="0"/>
            <a:ext cx="3059832" cy="17076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3704" y="125219"/>
            <a:ext cx="645080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九、網頁差異範例</a:t>
            </a:r>
            <a:r>
              <a:rPr lang="en-US" altLang="zh-TW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TW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TW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為例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122101" y="1044773"/>
            <a:ext cx="286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MySQL-Select</a:t>
            </a: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查詢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D40DEAF2-3999-478D-9F4F-76C03B394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0854" y="1563638"/>
            <a:ext cx="5445779" cy="321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6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背景.jpg"/>
          <p:cNvPicPr>
            <a:picLocks noChangeAspect="1"/>
          </p:cNvPicPr>
          <p:nvPr/>
        </p:nvPicPr>
        <p:blipFill>
          <a:blip r:embed="rId2" cstate="print"/>
          <a:srcRect r="2304" b="7492"/>
          <a:stretch>
            <a:fillRect/>
          </a:stretch>
        </p:blipFill>
        <p:spPr>
          <a:xfrm>
            <a:off x="-36512" y="0"/>
            <a:ext cx="9180512" cy="5143500"/>
          </a:xfrm>
          <a:prstGeom prst="rect">
            <a:avLst/>
          </a:prstGeom>
        </p:spPr>
      </p:pic>
      <p:pic>
        <p:nvPicPr>
          <p:cNvPr id="3" name="图片 2" descr="黑板-空.png"/>
          <p:cNvPicPr>
            <a:picLocks/>
          </p:cNvPicPr>
          <p:nvPr/>
        </p:nvPicPr>
        <p:blipFill>
          <a:blip r:embed="rId3" cstate="print"/>
          <a:srcRect l="23089" t="4956" r="4833" b="20641"/>
          <a:stretch>
            <a:fillRect/>
          </a:stretch>
        </p:blipFill>
        <p:spPr>
          <a:xfrm>
            <a:off x="458595" y="571500"/>
            <a:ext cx="8226810" cy="4572000"/>
          </a:xfrm>
          <a:prstGeom prst="rect">
            <a:avLst/>
          </a:prstGeom>
        </p:spPr>
      </p:pic>
      <p:pic>
        <p:nvPicPr>
          <p:cNvPr id="4" name="图片 3" descr="叶子.png"/>
          <p:cNvPicPr>
            <a:picLocks noChangeAspect="1"/>
          </p:cNvPicPr>
          <p:nvPr/>
        </p:nvPicPr>
        <p:blipFill>
          <a:blip r:embed="rId4" cstate="print"/>
          <a:srcRect l="54369" b="60821"/>
          <a:stretch>
            <a:fillRect/>
          </a:stretch>
        </p:blipFill>
        <p:spPr>
          <a:xfrm>
            <a:off x="6084168" y="0"/>
            <a:ext cx="3059832" cy="17076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3704" y="125219"/>
            <a:ext cx="645080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九、網頁差異範例</a:t>
            </a:r>
            <a:r>
              <a:rPr lang="en-US" altLang="zh-TW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TW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TW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為例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812223" y="1044772"/>
            <a:ext cx="3519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MongoDB-Update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90AFBD5-6E05-478A-8F50-CF248CCC9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099" y="1506438"/>
            <a:ext cx="7695802" cy="271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背景.jpg"/>
          <p:cNvPicPr>
            <a:picLocks noChangeAspect="1"/>
          </p:cNvPicPr>
          <p:nvPr/>
        </p:nvPicPr>
        <p:blipFill>
          <a:blip r:embed="rId2" cstate="print"/>
          <a:srcRect r="2304" b="7492"/>
          <a:stretch>
            <a:fillRect/>
          </a:stretch>
        </p:blipFill>
        <p:spPr>
          <a:xfrm>
            <a:off x="-36512" y="0"/>
            <a:ext cx="9180512" cy="5143500"/>
          </a:xfrm>
          <a:prstGeom prst="rect">
            <a:avLst/>
          </a:prstGeom>
        </p:spPr>
      </p:pic>
      <p:pic>
        <p:nvPicPr>
          <p:cNvPr id="3" name="图片 2" descr="黑板-空.png"/>
          <p:cNvPicPr>
            <a:picLocks/>
          </p:cNvPicPr>
          <p:nvPr/>
        </p:nvPicPr>
        <p:blipFill>
          <a:blip r:embed="rId3" cstate="print"/>
          <a:srcRect l="23089" t="4956" r="4833" b="20641"/>
          <a:stretch>
            <a:fillRect/>
          </a:stretch>
        </p:blipFill>
        <p:spPr>
          <a:xfrm>
            <a:off x="458595" y="571500"/>
            <a:ext cx="8226810" cy="4572000"/>
          </a:xfrm>
          <a:prstGeom prst="rect">
            <a:avLst/>
          </a:prstGeom>
        </p:spPr>
      </p:pic>
      <p:pic>
        <p:nvPicPr>
          <p:cNvPr id="4" name="图片 3" descr="叶子.png"/>
          <p:cNvPicPr>
            <a:picLocks noChangeAspect="1"/>
          </p:cNvPicPr>
          <p:nvPr/>
        </p:nvPicPr>
        <p:blipFill>
          <a:blip r:embed="rId4" cstate="print"/>
          <a:srcRect l="54369" b="60821"/>
          <a:stretch>
            <a:fillRect/>
          </a:stretch>
        </p:blipFill>
        <p:spPr>
          <a:xfrm>
            <a:off x="6084168" y="0"/>
            <a:ext cx="3059832" cy="17076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3704" y="125219"/>
            <a:ext cx="645080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九、網頁差異範例</a:t>
            </a:r>
            <a:r>
              <a:rPr lang="en-US" altLang="zh-TW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TW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TW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為例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039048" y="1044773"/>
            <a:ext cx="3065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MySQL-Update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8BDCDFDE-CEF5-46D2-AD6C-F0CE058CA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666" y="1506438"/>
            <a:ext cx="7194667" cy="324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7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背景.jpg"/>
          <p:cNvPicPr>
            <a:picLocks noChangeAspect="1"/>
          </p:cNvPicPr>
          <p:nvPr/>
        </p:nvPicPr>
        <p:blipFill>
          <a:blip r:embed="rId2" cstate="print"/>
          <a:srcRect r="2304" b="7492"/>
          <a:stretch>
            <a:fillRect/>
          </a:stretch>
        </p:blipFill>
        <p:spPr>
          <a:xfrm>
            <a:off x="-36512" y="0"/>
            <a:ext cx="9180512" cy="5143500"/>
          </a:xfrm>
          <a:prstGeom prst="rect">
            <a:avLst/>
          </a:prstGeom>
        </p:spPr>
      </p:pic>
      <p:pic>
        <p:nvPicPr>
          <p:cNvPr id="3" name="图片 2" descr="黑板-空.png"/>
          <p:cNvPicPr>
            <a:picLocks/>
          </p:cNvPicPr>
          <p:nvPr/>
        </p:nvPicPr>
        <p:blipFill>
          <a:blip r:embed="rId3" cstate="print"/>
          <a:srcRect l="23089" t="4956" r="4833" b="20641"/>
          <a:stretch>
            <a:fillRect/>
          </a:stretch>
        </p:blipFill>
        <p:spPr>
          <a:xfrm>
            <a:off x="458595" y="571500"/>
            <a:ext cx="8226810" cy="4572000"/>
          </a:xfrm>
          <a:prstGeom prst="rect">
            <a:avLst/>
          </a:prstGeom>
        </p:spPr>
      </p:pic>
      <p:pic>
        <p:nvPicPr>
          <p:cNvPr id="4" name="图片 3" descr="叶子.png"/>
          <p:cNvPicPr>
            <a:picLocks noChangeAspect="1"/>
          </p:cNvPicPr>
          <p:nvPr/>
        </p:nvPicPr>
        <p:blipFill>
          <a:blip r:embed="rId4" cstate="print"/>
          <a:srcRect l="54369" b="60821"/>
          <a:stretch>
            <a:fillRect/>
          </a:stretch>
        </p:blipFill>
        <p:spPr>
          <a:xfrm>
            <a:off x="6084168" y="0"/>
            <a:ext cx="3059832" cy="17076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3704" y="125219"/>
            <a:ext cx="645080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九、網頁差異範例</a:t>
            </a:r>
            <a:r>
              <a:rPr lang="en-US" altLang="zh-TW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TW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TW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為例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812223" y="1044772"/>
            <a:ext cx="3391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MongoDB-Delete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刪除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28B6E524-325F-4A49-8855-0A5D3D64C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13" y="1506436"/>
            <a:ext cx="7691573" cy="178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背景.jpg"/>
          <p:cNvPicPr>
            <a:picLocks noChangeAspect="1"/>
          </p:cNvPicPr>
          <p:nvPr/>
        </p:nvPicPr>
        <p:blipFill>
          <a:blip r:embed="rId2" cstate="print"/>
          <a:srcRect r="2304" b="7492"/>
          <a:stretch>
            <a:fillRect/>
          </a:stretch>
        </p:blipFill>
        <p:spPr>
          <a:xfrm>
            <a:off x="-36512" y="0"/>
            <a:ext cx="9180512" cy="5143500"/>
          </a:xfrm>
          <a:prstGeom prst="rect">
            <a:avLst/>
          </a:prstGeom>
        </p:spPr>
      </p:pic>
      <p:pic>
        <p:nvPicPr>
          <p:cNvPr id="3" name="图片 2" descr="黑板-空.png"/>
          <p:cNvPicPr>
            <a:picLocks/>
          </p:cNvPicPr>
          <p:nvPr/>
        </p:nvPicPr>
        <p:blipFill>
          <a:blip r:embed="rId3" cstate="print"/>
          <a:srcRect l="23089" t="4956" r="4833" b="20641"/>
          <a:stretch>
            <a:fillRect/>
          </a:stretch>
        </p:blipFill>
        <p:spPr>
          <a:xfrm>
            <a:off x="458595" y="571500"/>
            <a:ext cx="8226810" cy="4572000"/>
          </a:xfrm>
          <a:prstGeom prst="rect">
            <a:avLst/>
          </a:prstGeom>
        </p:spPr>
      </p:pic>
      <p:pic>
        <p:nvPicPr>
          <p:cNvPr id="4" name="图片 3" descr="叶子.png"/>
          <p:cNvPicPr>
            <a:picLocks noChangeAspect="1"/>
          </p:cNvPicPr>
          <p:nvPr/>
        </p:nvPicPr>
        <p:blipFill>
          <a:blip r:embed="rId4" cstate="print"/>
          <a:srcRect l="54369" b="60821"/>
          <a:stretch>
            <a:fillRect/>
          </a:stretch>
        </p:blipFill>
        <p:spPr>
          <a:xfrm>
            <a:off x="6084168" y="0"/>
            <a:ext cx="3059832" cy="17076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3704" y="125219"/>
            <a:ext cx="645080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九、網頁差異範例</a:t>
            </a:r>
            <a:r>
              <a:rPr lang="en-US" altLang="zh-TW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TW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TW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為例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039048" y="1044773"/>
            <a:ext cx="2937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MySQL-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刪除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DACF1B1-26A8-4137-B675-1B539DD05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190" y="1506438"/>
            <a:ext cx="6387380" cy="327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3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背景.jpg"/>
          <p:cNvPicPr>
            <a:picLocks noChangeAspect="1"/>
          </p:cNvPicPr>
          <p:nvPr/>
        </p:nvPicPr>
        <p:blipFill>
          <a:blip r:embed="rId2" cstate="print"/>
          <a:srcRect r="2304" b="7492"/>
          <a:stretch>
            <a:fillRect/>
          </a:stretch>
        </p:blipFill>
        <p:spPr>
          <a:xfrm>
            <a:off x="-36512" y="0"/>
            <a:ext cx="9180512" cy="5143500"/>
          </a:xfrm>
          <a:prstGeom prst="rect">
            <a:avLst/>
          </a:prstGeom>
        </p:spPr>
      </p:pic>
      <p:pic>
        <p:nvPicPr>
          <p:cNvPr id="3" name="图片 2" descr="黑板-空.png"/>
          <p:cNvPicPr>
            <a:picLocks/>
          </p:cNvPicPr>
          <p:nvPr/>
        </p:nvPicPr>
        <p:blipFill>
          <a:blip r:embed="rId3" cstate="print"/>
          <a:srcRect l="23089" t="4956" r="4833" b="20641"/>
          <a:stretch>
            <a:fillRect/>
          </a:stretch>
        </p:blipFill>
        <p:spPr>
          <a:xfrm>
            <a:off x="458595" y="571500"/>
            <a:ext cx="8226810" cy="4572000"/>
          </a:xfrm>
          <a:prstGeom prst="rect">
            <a:avLst/>
          </a:prstGeom>
        </p:spPr>
      </p:pic>
      <p:pic>
        <p:nvPicPr>
          <p:cNvPr id="4" name="图片 3" descr="叶子.png"/>
          <p:cNvPicPr>
            <a:picLocks noChangeAspect="1"/>
          </p:cNvPicPr>
          <p:nvPr/>
        </p:nvPicPr>
        <p:blipFill>
          <a:blip r:embed="rId4" cstate="print"/>
          <a:srcRect l="54369" b="60821"/>
          <a:stretch>
            <a:fillRect/>
          </a:stretch>
        </p:blipFill>
        <p:spPr>
          <a:xfrm>
            <a:off x="6084168" y="0"/>
            <a:ext cx="3059832" cy="17076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3704" y="125219"/>
            <a:ext cx="68515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十</a:t>
            </a:r>
            <a:r>
              <a:rPr lang="zh-TW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TW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TW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TW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zh-TW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差異總結比較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085308"/>
              </p:ext>
            </p:extLst>
          </p:nvPr>
        </p:nvGraphicFramePr>
        <p:xfrm>
          <a:off x="755576" y="1054958"/>
          <a:ext cx="763802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010"/>
                <a:gridCol w="3819010"/>
              </a:tblGrid>
              <a:tr h="3581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SQL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NoSQL</a:t>
                      </a:r>
                      <a:endParaRPr lang="zh-TW" altLang="en-US" dirty="0"/>
                    </a:p>
                  </a:txBody>
                  <a:tcPr/>
                </a:tc>
              </a:tr>
              <a:tr h="304453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使用表儲存相關的數據</a:t>
                      </a:r>
                      <a:endParaRPr lang="en-US" altLang="zh-TW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使用表之前需要先定義模式</a:t>
                      </a:r>
                      <a:endParaRPr lang="en-US" altLang="zh-TW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鼓勵使用正規化來減少數據冗餘</a:t>
                      </a:r>
                      <a:endParaRPr lang="en-US" altLang="zh-TW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支持使用</a:t>
                      </a:r>
                      <a:r>
                        <a:rPr lang="en-US" altLang="zh-TW" dirty="0" smtClean="0"/>
                        <a:t>JOIN</a:t>
                      </a:r>
                      <a:r>
                        <a:rPr lang="zh-TW" altLang="en-US" dirty="0" smtClean="0"/>
                        <a:t>操作，使用</a:t>
                      </a:r>
                      <a:r>
                        <a:rPr lang="en-US" altLang="zh-TW" dirty="0" smtClean="0"/>
                        <a:t>SQL</a:t>
                      </a:r>
                      <a:r>
                        <a:rPr lang="zh-TW" altLang="en-US" dirty="0" smtClean="0"/>
                        <a:t>語句從多張表中取出相關數據</a:t>
                      </a:r>
                      <a:endParaRPr lang="en-US" altLang="zh-TW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需要滿足數據完整性約束規則</a:t>
                      </a:r>
                      <a:endParaRPr lang="en-US" altLang="zh-TW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能夠大規模的使用</a:t>
                      </a:r>
                      <a:endParaRPr lang="en-US" altLang="zh-TW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使用強大的</a:t>
                      </a:r>
                      <a:r>
                        <a:rPr lang="en-US" altLang="zh-TW" dirty="0" smtClean="0"/>
                        <a:t>SQL</a:t>
                      </a:r>
                      <a:r>
                        <a:rPr lang="zh-TW" altLang="en-US" dirty="0" smtClean="0"/>
                        <a:t>語言進行查詢操作</a:t>
                      </a:r>
                      <a:endParaRPr lang="en-US" altLang="zh-TW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提供大量的支持，專業技能和輔助工具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使用類</a:t>
                      </a:r>
                      <a:r>
                        <a:rPr lang="en-US" altLang="zh-TW" dirty="0" smtClean="0"/>
                        <a:t>JSON</a:t>
                      </a:r>
                      <a:r>
                        <a:rPr lang="zh-TW" altLang="en-US" dirty="0" smtClean="0"/>
                        <a:t>格式的文檔來儲存值</a:t>
                      </a:r>
                      <a:endParaRPr lang="en-US" altLang="zh-TW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儲存數據不需要特定的模式</a:t>
                      </a:r>
                      <a:endParaRPr lang="en-US" altLang="zh-TW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使用非正規化的標準儲存，以保證一個文檔中包含一條目的所有信息</a:t>
                      </a:r>
                      <a:endParaRPr lang="en-US" altLang="zh-TW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不需要使用</a:t>
                      </a:r>
                      <a:r>
                        <a:rPr lang="en-US" altLang="zh-TW" dirty="0" smtClean="0"/>
                        <a:t>JOIN</a:t>
                      </a:r>
                      <a:r>
                        <a:rPr lang="zh-TW" altLang="en-US" dirty="0" smtClean="0"/>
                        <a:t>操作</a:t>
                      </a:r>
                      <a:endParaRPr lang="en-US" altLang="zh-TW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允許數據不用通過驗證就可以儲存到任意位置</a:t>
                      </a:r>
                      <a:endParaRPr lang="en-US" altLang="zh-TW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提供卓越的性能和可擴展性</a:t>
                      </a:r>
                      <a:endParaRPr lang="en-US" altLang="zh-TW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使用</a:t>
                      </a:r>
                      <a:r>
                        <a:rPr lang="en-US" altLang="zh-TW" dirty="0" smtClean="0"/>
                        <a:t>JSON</a:t>
                      </a:r>
                      <a:r>
                        <a:rPr lang="zh-TW" altLang="en-US" dirty="0" smtClean="0"/>
                        <a:t>數據項目進行查詢</a:t>
                      </a:r>
                      <a:endParaRPr lang="en-US" altLang="zh-TW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0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背景.jpg"/>
          <p:cNvPicPr>
            <a:picLocks noChangeAspect="1"/>
          </p:cNvPicPr>
          <p:nvPr/>
        </p:nvPicPr>
        <p:blipFill>
          <a:blip r:embed="rId2" cstate="print"/>
          <a:srcRect r="2304" b="7492"/>
          <a:stretch>
            <a:fillRect/>
          </a:stretch>
        </p:blipFill>
        <p:spPr>
          <a:xfrm>
            <a:off x="-36512" y="0"/>
            <a:ext cx="9180512" cy="5143500"/>
          </a:xfrm>
          <a:prstGeom prst="rect">
            <a:avLst/>
          </a:prstGeom>
        </p:spPr>
      </p:pic>
      <p:pic>
        <p:nvPicPr>
          <p:cNvPr id="3" name="图片 2" descr="黑板-空.png"/>
          <p:cNvPicPr>
            <a:picLocks/>
          </p:cNvPicPr>
          <p:nvPr/>
        </p:nvPicPr>
        <p:blipFill>
          <a:blip r:embed="rId3" cstate="print"/>
          <a:srcRect l="23089" t="4956" r="4833" b="20641"/>
          <a:stretch>
            <a:fillRect/>
          </a:stretch>
        </p:blipFill>
        <p:spPr>
          <a:xfrm>
            <a:off x="458595" y="571500"/>
            <a:ext cx="8226810" cy="457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2079" y="125219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TW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、下載教學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98757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https://www.mongodb.com/try/download/community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7" y="1377195"/>
            <a:ext cx="676272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橢圓 8"/>
          <p:cNvSpPr/>
          <p:nvPr/>
        </p:nvSpPr>
        <p:spPr>
          <a:xfrm>
            <a:off x="5652120" y="2787774"/>
            <a:ext cx="1008112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5724128" y="2282570"/>
            <a:ext cx="1368152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24" idx="6"/>
          </p:cNvCxnSpPr>
          <p:nvPr/>
        </p:nvCxnSpPr>
        <p:spPr>
          <a:xfrm>
            <a:off x="7092280" y="2462590"/>
            <a:ext cx="36004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7399365" y="1824375"/>
            <a:ext cx="553998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注意系統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3491880" y="2069144"/>
            <a:ext cx="36004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3798965" y="1464335"/>
            <a:ext cx="553998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注意安裝版本</a:t>
            </a:r>
          </a:p>
        </p:txBody>
      </p:sp>
      <p:sp>
        <p:nvSpPr>
          <p:cNvPr id="39" name="橢圓 38"/>
          <p:cNvSpPr/>
          <p:nvPr/>
        </p:nvSpPr>
        <p:spPr>
          <a:xfrm>
            <a:off x="2123728" y="1923678"/>
            <a:ext cx="1368152" cy="2909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/>
          <p:nvPr/>
        </p:nvCxnSpPr>
        <p:spPr>
          <a:xfrm>
            <a:off x="6156176" y="3147814"/>
            <a:ext cx="0" cy="36004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5756066" y="35798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下載</a:t>
            </a:r>
          </a:p>
        </p:txBody>
      </p:sp>
      <p:pic>
        <p:nvPicPr>
          <p:cNvPr id="46" name="图片 3" descr="叶子.png"/>
          <p:cNvPicPr>
            <a:picLocks noChangeAspect="1"/>
          </p:cNvPicPr>
          <p:nvPr/>
        </p:nvPicPr>
        <p:blipFill>
          <a:blip r:embed="rId5" cstate="print"/>
          <a:srcRect l="54369" b="60821"/>
          <a:stretch>
            <a:fillRect/>
          </a:stretch>
        </p:blipFill>
        <p:spPr>
          <a:xfrm>
            <a:off x="6084168" y="0"/>
            <a:ext cx="3059832" cy="17076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背景.jpg"/>
          <p:cNvPicPr>
            <a:picLocks noChangeAspect="1"/>
          </p:cNvPicPr>
          <p:nvPr/>
        </p:nvPicPr>
        <p:blipFill>
          <a:blip r:embed="rId2" cstate="print"/>
          <a:srcRect r="2304" b="7492"/>
          <a:stretch>
            <a:fillRect/>
          </a:stretch>
        </p:blipFill>
        <p:spPr>
          <a:xfrm>
            <a:off x="-36512" y="0"/>
            <a:ext cx="9180512" cy="5143500"/>
          </a:xfrm>
          <a:prstGeom prst="rect">
            <a:avLst/>
          </a:prstGeom>
        </p:spPr>
      </p:pic>
      <p:pic>
        <p:nvPicPr>
          <p:cNvPr id="3" name="图片 2" descr="黑板-空.png"/>
          <p:cNvPicPr>
            <a:picLocks/>
          </p:cNvPicPr>
          <p:nvPr/>
        </p:nvPicPr>
        <p:blipFill>
          <a:blip r:embed="rId3" cstate="print"/>
          <a:srcRect l="23089" t="4956" r="4833" b="20641"/>
          <a:stretch>
            <a:fillRect/>
          </a:stretch>
        </p:blipFill>
        <p:spPr>
          <a:xfrm>
            <a:off x="458595" y="571500"/>
            <a:ext cx="8226810" cy="4572000"/>
          </a:xfrm>
          <a:prstGeom prst="rect">
            <a:avLst/>
          </a:prstGeom>
        </p:spPr>
      </p:pic>
      <p:pic>
        <p:nvPicPr>
          <p:cNvPr id="4" name="图片 3" descr="叶子.png"/>
          <p:cNvPicPr>
            <a:picLocks noChangeAspect="1"/>
          </p:cNvPicPr>
          <p:nvPr/>
        </p:nvPicPr>
        <p:blipFill>
          <a:blip r:embed="rId4" cstate="print"/>
          <a:srcRect l="54369" b="60821"/>
          <a:stretch>
            <a:fillRect/>
          </a:stretch>
        </p:blipFill>
        <p:spPr>
          <a:xfrm>
            <a:off x="6084168" y="0"/>
            <a:ext cx="3059832" cy="17076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3704" y="125219"/>
            <a:ext cx="80345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十一、補充</a:t>
            </a:r>
            <a:r>
              <a:rPr lang="en-US" altLang="zh-TW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-MongoDB</a:t>
            </a:r>
            <a:r>
              <a:rPr lang="zh-TW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非</a:t>
            </a:r>
            <a:r>
              <a:rPr lang="zh-TW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可視化介面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3FD4B4B-0A1B-406D-A586-9EC9A9AA0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2790" y="1019007"/>
            <a:ext cx="5186550" cy="270487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63705" y="3723878"/>
            <a:ext cx="7624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操作難度較高，非可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視化介面透過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指令可以做更多更彈性的操作，而可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視化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介面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由非可視化介面衍生而來，所以可能會有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，因此操作可視化介面時如遇到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時則可嘗試非可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視化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介面。</a:t>
            </a:r>
          </a:p>
        </p:txBody>
      </p:sp>
    </p:spTree>
    <p:extLst>
      <p:ext uri="{BB962C8B-B14F-4D97-AF65-F5344CB8AC3E}">
        <p14:creationId xmlns:p14="http://schemas.microsoft.com/office/powerpoint/2010/main" val="367707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背景.jpg"/>
          <p:cNvPicPr>
            <a:picLocks noChangeAspect="1"/>
          </p:cNvPicPr>
          <p:nvPr/>
        </p:nvPicPr>
        <p:blipFill>
          <a:blip r:embed="rId2" cstate="print"/>
          <a:srcRect r="2304" b="7492"/>
          <a:stretch>
            <a:fillRect/>
          </a:stretch>
        </p:blipFill>
        <p:spPr>
          <a:xfrm>
            <a:off x="-36512" y="0"/>
            <a:ext cx="9180512" cy="5143500"/>
          </a:xfrm>
          <a:prstGeom prst="rect">
            <a:avLst/>
          </a:prstGeom>
        </p:spPr>
      </p:pic>
      <p:pic>
        <p:nvPicPr>
          <p:cNvPr id="3" name="图片 2" descr="黑板-空.png"/>
          <p:cNvPicPr>
            <a:picLocks/>
          </p:cNvPicPr>
          <p:nvPr/>
        </p:nvPicPr>
        <p:blipFill>
          <a:blip r:embed="rId3" cstate="print"/>
          <a:srcRect l="23089" t="4956" r="4833" b="20641"/>
          <a:stretch>
            <a:fillRect/>
          </a:stretch>
        </p:blipFill>
        <p:spPr>
          <a:xfrm>
            <a:off x="458595" y="571500"/>
            <a:ext cx="8226810" cy="4572000"/>
          </a:xfrm>
          <a:prstGeom prst="rect">
            <a:avLst/>
          </a:prstGeom>
        </p:spPr>
      </p:pic>
      <p:pic>
        <p:nvPicPr>
          <p:cNvPr id="4" name="图片 3" descr="叶子.png"/>
          <p:cNvPicPr>
            <a:picLocks noChangeAspect="1"/>
          </p:cNvPicPr>
          <p:nvPr/>
        </p:nvPicPr>
        <p:blipFill>
          <a:blip r:embed="rId4" cstate="print"/>
          <a:srcRect l="54369" b="60821"/>
          <a:stretch>
            <a:fillRect/>
          </a:stretch>
        </p:blipFill>
        <p:spPr>
          <a:xfrm>
            <a:off x="6084168" y="0"/>
            <a:ext cx="3059832" cy="17076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3704" y="125219"/>
            <a:ext cx="34163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十二、參考資料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00839" y="1292155"/>
            <a:ext cx="75875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官方文檔：</a:t>
            </a:r>
            <a:endParaRPr lang="en-US" altLang="zh-TW" sz="2400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hlinkClick r:id="rId5"/>
              </a:rPr>
              <a:t>https://docs.mongodb.com/compass/current</a:t>
            </a:r>
            <a:r>
              <a:rPr lang="en-US" altLang="zh-TW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hlinkClick r:id="rId5"/>
              </a:rPr>
              <a:t>/</a:t>
            </a:r>
            <a:endParaRPr lang="en-US" altLang="zh-TW" sz="2400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TW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可視化工具教學影片：</a:t>
            </a:r>
            <a:endParaRPr lang="en-US" altLang="zh-TW" sz="2400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TW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hlinkClick r:id="rId6"/>
              </a:rPr>
              <a:t>https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hlinkClick r:id="rId6"/>
              </a:rPr>
              <a:t>://</a:t>
            </a:r>
            <a:r>
              <a:rPr lang="en-US" altLang="zh-TW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hlinkClick r:id="rId6"/>
              </a:rPr>
              <a:t>www.youtube.com/watch?v=o4flC4e9Qmc</a:t>
            </a:r>
            <a:endParaRPr lang="en-US" altLang="zh-TW" sz="2400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MongoDB 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基礎概念</a:t>
            </a: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教學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TW" sz="2400" dirty="0">
                <a:hlinkClick r:id="rId7"/>
              </a:rPr>
              <a:t>https://</a:t>
            </a:r>
            <a:r>
              <a:rPr lang="en-US" altLang="zh-TW" sz="2400" dirty="0" smtClean="0">
                <a:hlinkClick r:id="rId7"/>
              </a:rPr>
              <a:t>reurl.cc/4aVgYR</a:t>
            </a:r>
            <a:endParaRPr lang="en-US" altLang="zh-TW" sz="2400" dirty="0" smtClean="0"/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MongoDB </a:t>
            </a: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非可視化介面指令大全：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hlinkClick r:id="rId8"/>
              </a:rPr>
              <a:t>https://dotblogs.com.tw/grayyin/2020/06/01/133724</a:t>
            </a:r>
            <a:endParaRPr lang="zh-TW" altLang="en-US" sz="2400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57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.jpg"/>
          <p:cNvPicPr>
            <a:picLocks noChangeAspect="1"/>
          </p:cNvPicPr>
          <p:nvPr/>
        </p:nvPicPr>
        <p:blipFill>
          <a:blip r:embed="rId2" cstate="print"/>
          <a:srcRect r="2304" b="7492"/>
          <a:stretch>
            <a:fillRect/>
          </a:stretch>
        </p:blipFill>
        <p:spPr>
          <a:xfrm>
            <a:off x="-36512" y="0"/>
            <a:ext cx="9180512" cy="5143500"/>
          </a:xfrm>
          <a:prstGeom prst="rect">
            <a:avLst/>
          </a:prstGeom>
        </p:spPr>
      </p:pic>
      <p:pic>
        <p:nvPicPr>
          <p:cNvPr id="6" name="图片 5" descr="黑板-空.png"/>
          <p:cNvPicPr>
            <a:picLocks noChangeAspect="1"/>
          </p:cNvPicPr>
          <p:nvPr/>
        </p:nvPicPr>
        <p:blipFill>
          <a:blip r:embed="rId3" cstate="print"/>
          <a:srcRect l="19395" t="4956" b="17785"/>
          <a:stretch>
            <a:fillRect/>
          </a:stretch>
        </p:blipFill>
        <p:spPr>
          <a:xfrm>
            <a:off x="269776" y="23895"/>
            <a:ext cx="8604449" cy="4580157"/>
          </a:xfrm>
          <a:prstGeom prst="rect">
            <a:avLst/>
          </a:prstGeom>
        </p:spPr>
      </p:pic>
      <p:pic>
        <p:nvPicPr>
          <p:cNvPr id="8" name="图片 7" descr="叶子.png"/>
          <p:cNvPicPr>
            <a:picLocks noChangeAspect="1"/>
          </p:cNvPicPr>
          <p:nvPr/>
        </p:nvPicPr>
        <p:blipFill>
          <a:blip r:embed="rId4" cstate="print"/>
          <a:srcRect l="54369" b="60821"/>
          <a:stretch>
            <a:fillRect/>
          </a:stretch>
        </p:blipFill>
        <p:spPr>
          <a:xfrm>
            <a:off x="6084168" y="0"/>
            <a:ext cx="3059832" cy="1707654"/>
          </a:xfrm>
          <a:prstGeom prst="rect">
            <a:avLst/>
          </a:prstGeom>
        </p:spPr>
      </p:pic>
      <p:pic>
        <p:nvPicPr>
          <p:cNvPr id="16" name="图片 15" descr="桌子.png"/>
          <p:cNvPicPr>
            <a:picLocks noChangeAspect="1"/>
          </p:cNvPicPr>
          <p:nvPr/>
        </p:nvPicPr>
        <p:blipFill>
          <a:blip r:embed="rId5" cstate="print"/>
          <a:srcRect t="80530" r="40938"/>
          <a:stretch>
            <a:fillRect/>
          </a:stretch>
        </p:blipFill>
        <p:spPr>
          <a:xfrm>
            <a:off x="-36512" y="4294870"/>
            <a:ext cx="3960440" cy="848630"/>
          </a:xfrm>
          <a:prstGeom prst="rect">
            <a:avLst/>
          </a:prstGeom>
        </p:spPr>
      </p:pic>
      <p:pic>
        <p:nvPicPr>
          <p:cNvPr id="17" name="图片 16" descr="粉笔画.png"/>
          <p:cNvPicPr>
            <a:picLocks noChangeAspect="1"/>
          </p:cNvPicPr>
          <p:nvPr/>
        </p:nvPicPr>
        <p:blipFill>
          <a:blip r:embed="rId6" cstate="print"/>
          <a:srcRect l="49934" t="39179" b="17915"/>
          <a:stretch>
            <a:fillRect/>
          </a:stretch>
        </p:blipFill>
        <p:spPr>
          <a:xfrm>
            <a:off x="5184068" y="2537826"/>
            <a:ext cx="3357242" cy="1870128"/>
          </a:xfrm>
          <a:prstGeom prst="rect">
            <a:avLst/>
          </a:prstGeom>
        </p:spPr>
      </p:pic>
      <p:pic>
        <p:nvPicPr>
          <p:cNvPr id="12" name="图片 11" descr="书本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1540" y="4011910"/>
            <a:ext cx="1053034" cy="900000"/>
          </a:xfrm>
          <a:prstGeom prst="rect">
            <a:avLst/>
          </a:prstGeom>
        </p:spPr>
      </p:pic>
      <p:pic>
        <p:nvPicPr>
          <p:cNvPr id="15" name="图片 14" descr="钟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62386" y="4272318"/>
            <a:ext cx="536449" cy="512065"/>
          </a:xfrm>
          <a:prstGeom prst="rect">
            <a:avLst/>
          </a:prstGeom>
        </p:spPr>
      </p:pic>
      <p:pic>
        <p:nvPicPr>
          <p:cNvPr id="11" name="图片 10" descr="铅笔筒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20426" y="4031525"/>
            <a:ext cx="710185" cy="768098"/>
          </a:xfrm>
          <a:prstGeom prst="rect">
            <a:avLst/>
          </a:prstGeom>
        </p:spPr>
      </p:pic>
      <p:pic>
        <p:nvPicPr>
          <p:cNvPr id="14" name="图片 13" descr="眼镜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98136" y="4658383"/>
            <a:ext cx="546415" cy="2520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 rot="20036968">
            <a:off x="5595393" y="1080768"/>
            <a:ext cx="1432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THANK</a:t>
            </a:r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YOU!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728490" y="483518"/>
            <a:ext cx="1704075" cy="840074"/>
            <a:chOff x="728490" y="483518"/>
            <a:chExt cx="1704075" cy="840074"/>
          </a:xfrm>
        </p:grpSpPr>
        <p:pic>
          <p:nvPicPr>
            <p:cNvPr id="13" name="图片 12" descr="贴贴子4张（空）.png"/>
            <p:cNvPicPr>
              <a:picLocks noChangeAspect="1"/>
            </p:cNvPicPr>
            <p:nvPr/>
          </p:nvPicPr>
          <p:blipFill>
            <a:blip r:embed="rId11" cstate="print"/>
            <a:srcRect t="33018" r="77449" b="52860"/>
            <a:stretch>
              <a:fillRect/>
            </a:stretch>
          </p:blipFill>
          <p:spPr>
            <a:xfrm>
              <a:off x="728490" y="483518"/>
              <a:ext cx="1512168" cy="61549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187624" y="731480"/>
              <a:ext cx="352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贴贴子4张（空）.png"/>
            <p:cNvPicPr>
              <a:picLocks/>
            </p:cNvPicPr>
            <p:nvPr/>
          </p:nvPicPr>
          <p:blipFill>
            <a:blip r:embed="rId11" cstate="print"/>
            <a:srcRect l="6702" t="47905" r="86794" b="38897"/>
            <a:stretch>
              <a:fillRect/>
            </a:stretch>
          </p:blipFill>
          <p:spPr>
            <a:xfrm rot="-180000">
              <a:off x="2000565" y="731480"/>
              <a:ext cx="432000" cy="592112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 rot="599039">
              <a:off x="1667522" y="739984"/>
              <a:ext cx="352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I</a:t>
              </a:r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20890714">
              <a:off x="2046655" y="735652"/>
              <a:ext cx="352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Y</a:t>
              </a:r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5F5F2">
                  <a:alpha val="80000"/>
                </a:srgbClr>
              </a:clrFrom>
              <a:clrTo>
                <a:srgbClr val="F5F5F2">
                  <a:alpha val="0"/>
                </a:srgbClr>
              </a:clrTo>
            </a:clrChange>
            <a:extLst/>
          </a:blip>
          <a:srcRect/>
          <a:stretch>
            <a:fillRect/>
          </a:stretch>
        </p:blipFill>
        <p:spPr bwMode="auto">
          <a:xfrm rot="21163559">
            <a:off x="2769985" y="1418251"/>
            <a:ext cx="349885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背景.jpg"/>
          <p:cNvPicPr>
            <a:picLocks noChangeAspect="1"/>
          </p:cNvPicPr>
          <p:nvPr/>
        </p:nvPicPr>
        <p:blipFill>
          <a:blip r:embed="rId2" cstate="print"/>
          <a:srcRect r="2304" b="7492"/>
          <a:stretch>
            <a:fillRect/>
          </a:stretch>
        </p:blipFill>
        <p:spPr>
          <a:xfrm>
            <a:off x="-36512" y="0"/>
            <a:ext cx="9180512" cy="5143500"/>
          </a:xfrm>
          <a:prstGeom prst="rect">
            <a:avLst/>
          </a:prstGeom>
        </p:spPr>
      </p:pic>
      <p:pic>
        <p:nvPicPr>
          <p:cNvPr id="3" name="图片 2" descr="黑板-空.png"/>
          <p:cNvPicPr>
            <a:picLocks/>
          </p:cNvPicPr>
          <p:nvPr/>
        </p:nvPicPr>
        <p:blipFill>
          <a:blip r:embed="rId3" cstate="print"/>
          <a:srcRect l="23089" t="4956" r="4833" b="20641"/>
          <a:stretch>
            <a:fillRect/>
          </a:stretch>
        </p:blipFill>
        <p:spPr>
          <a:xfrm>
            <a:off x="458595" y="571500"/>
            <a:ext cx="8226810" cy="457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3704" y="125219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TW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、連接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575556" y="1018158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b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600" kern="1200" dirty="0"/>
          </a:p>
        </p:txBody>
      </p:sp>
      <p:sp>
        <p:nvSpPr>
          <p:cNvPr id="20" name="任意多边形 19"/>
          <p:cNvSpPr/>
          <p:nvPr/>
        </p:nvSpPr>
        <p:spPr>
          <a:xfrm>
            <a:off x="1691680" y="3219822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t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600" kern="1200" dirty="0"/>
          </a:p>
        </p:txBody>
      </p:sp>
      <p:sp>
        <p:nvSpPr>
          <p:cNvPr id="24" name="任意多边形 23"/>
          <p:cNvSpPr/>
          <p:nvPr/>
        </p:nvSpPr>
        <p:spPr>
          <a:xfrm>
            <a:off x="3851920" y="3219822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t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600" kern="1200" dirty="0"/>
          </a:p>
        </p:txBody>
      </p:sp>
      <p:sp>
        <p:nvSpPr>
          <p:cNvPr id="26" name="任意多边形 25"/>
          <p:cNvSpPr/>
          <p:nvPr/>
        </p:nvSpPr>
        <p:spPr>
          <a:xfrm>
            <a:off x="4932040" y="1018158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b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600" kern="1200" dirty="0"/>
          </a:p>
        </p:txBody>
      </p:sp>
      <p:sp>
        <p:nvSpPr>
          <p:cNvPr id="28" name="任意多边形 27"/>
          <p:cNvSpPr/>
          <p:nvPr/>
        </p:nvSpPr>
        <p:spPr>
          <a:xfrm>
            <a:off x="5976156" y="3219822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t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600" kern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267" y="1059582"/>
            <a:ext cx="5613466" cy="370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橢圓 30"/>
          <p:cNvSpPr/>
          <p:nvPr/>
        </p:nvSpPr>
        <p:spPr>
          <a:xfrm>
            <a:off x="5076056" y="2211710"/>
            <a:ext cx="465862" cy="2189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5308987" y="2430634"/>
            <a:ext cx="0" cy="39459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040376" y="2913798"/>
            <a:ext cx="453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連接進本地資料庫</a:t>
            </a:r>
          </a:p>
        </p:txBody>
      </p:sp>
      <p:pic>
        <p:nvPicPr>
          <p:cNvPr id="35" name="图片 3" descr="叶子.png"/>
          <p:cNvPicPr>
            <a:picLocks noChangeAspect="1"/>
          </p:cNvPicPr>
          <p:nvPr/>
        </p:nvPicPr>
        <p:blipFill>
          <a:blip r:embed="rId5" cstate="print"/>
          <a:srcRect l="54369" b="60821"/>
          <a:stretch>
            <a:fillRect/>
          </a:stretch>
        </p:blipFill>
        <p:spPr>
          <a:xfrm>
            <a:off x="6084168" y="0"/>
            <a:ext cx="3059832" cy="1707654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31590"/>
            <a:ext cx="695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直線單箭頭接點 16"/>
          <p:cNvCxnSpPr/>
          <p:nvPr/>
        </p:nvCxnSpPr>
        <p:spPr>
          <a:xfrm>
            <a:off x="1247254" y="1950740"/>
            <a:ext cx="0" cy="19729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08772" y="2141692"/>
            <a:ext cx="6861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安裝完成後打開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背景.jpg"/>
          <p:cNvPicPr>
            <a:picLocks noChangeAspect="1"/>
          </p:cNvPicPr>
          <p:nvPr/>
        </p:nvPicPr>
        <p:blipFill>
          <a:blip r:embed="rId2" cstate="print"/>
          <a:srcRect r="2304" b="7492"/>
          <a:stretch>
            <a:fillRect/>
          </a:stretch>
        </p:blipFill>
        <p:spPr>
          <a:xfrm>
            <a:off x="-36512" y="0"/>
            <a:ext cx="9180512" cy="5143500"/>
          </a:xfrm>
          <a:prstGeom prst="rect">
            <a:avLst/>
          </a:prstGeom>
        </p:spPr>
      </p:pic>
      <p:pic>
        <p:nvPicPr>
          <p:cNvPr id="3" name="图片 2" descr="黑板-空.png"/>
          <p:cNvPicPr>
            <a:picLocks/>
          </p:cNvPicPr>
          <p:nvPr/>
        </p:nvPicPr>
        <p:blipFill>
          <a:blip r:embed="rId3" cstate="print"/>
          <a:srcRect l="23089" t="4956" r="4833" b="20641"/>
          <a:stretch>
            <a:fillRect/>
          </a:stretch>
        </p:blipFill>
        <p:spPr>
          <a:xfrm>
            <a:off x="458595" y="571500"/>
            <a:ext cx="8226810" cy="4572000"/>
          </a:xfrm>
          <a:prstGeom prst="rect">
            <a:avLst/>
          </a:prstGeom>
        </p:spPr>
      </p:pic>
      <p:pic>
        <p:nvPicPr>
          <p:cNvPr id="4" name="图片 3" descr="叶子.png"/>
          <p:cNvPicPr>
            <a:picLocks noChangeAspect="1"/>
          </p:cNvPicPr>
          <p:nvPr/>
        </p:nvPicPr>
        <p:blipFill>
          <a:blip r:embed="rId4" cstate="print"/>
          <a:srcRect l="54369" b="60821"/>
          <a:stretch>
            <a:fillRect/>
          </a:stretch>
        </p:blipFill>
        <p:spPr>
          <a:xfrm>
            <a:off x="6084168" y="0"/>
            <a:ext cx="3059832" cy="17076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3704" y="125219"/>
            <a:ext cx="25186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三、介紹</a:t>
            </a:r>
            <a:r>
              <a:rPr lang="en-US" altLang="zh-TW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-1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691680" y="3219822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t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22" name="任意多边形 21"/>
          <p:cNvSpPr/>
          <p:nvPr/>
        </p:nvSpPr>
        <p:spPr>
          <a:xfrm>
            <a:off x="2773890" y="1018158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b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24" name="任意多边形 23"/>
          <p:cNvSpPr/>
          <p:nvPr/>
        </p:nvSpPr>
        <p:spPr>
          <a:xfrm>
            <a:off x="3856100" y="3219822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t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26" name="任意多边形 25"/>
          <p:cNvSpPr/>
          <p:nvPr/>
        </p:nvSpPr>
        <p:spPr>
          <a:xfrm>
            <a:off x="4938309" y="1018158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b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28" name="任意多边形 27"/>
          <p:cNvSpPr/>
          <p:nvPr/>
        </p:nvSpPr>
        <p:spPr>
          <a:xfrm>
            <a:off x="6020519" y="3219822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t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081" y="1099546"/>
            <a:ext cx="5616624" cy="369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矩形 29"/>
          <p:cNvSpPr/>
          <p:nvPr/>
        </p:nvSpPr>
        <p:spPr>
          <a:xfrm>
            <a:off x="1922081" y="1347614"/>
            <a:ext cx="1078541" cy="33123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>
            <a:off x="3017045" y="4439294"/>
            <a:ext cx="36004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3416631" y="4198318"/>
            <a:ext cx="3363870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左側顯示</a:t>
            </a:r>
            <a:r>
              <a:rPr lang="en-US" altLang="zh-TW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database</a:t>
            </a:r>
            <a:r>
              <a:rPr lang="zh-TW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列表</a:t>
            </a:r>
          </a:p>
        </p:txBody>
      </p:sp>
      <p:sp>
        <p:nvSpPr>
          <p:cNvPr id="33" name="矩形 32"/>
          <p:cNvSpPr/>
          <p:nvPr/>
        </p:nvSpPr>
        <p:spPr>
          <a:xfrm>
            <a:off x="3059831" y="1923678"/>
            <a:ext cx="4478873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5004048" y="2652615"/>
            <a:ext cx="7212" cy="42614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3059831" y="3147814"/>
            <a:ext cx="4478875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右側是</a:t>
            </a:r>
            <a:r>
              <a:rPr lang="en-US" altLang="zh-TW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database</a:t>
            </a:r>
            <a:r>
              <a:rPr lang="zh-TW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的儲存大小、</a:t>
            </a:r>
            <a:r>
              <a:rPr lang="en-US" altLang="zh-TW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TW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數量以及</a:t>
            </a:r>
            <a:r>
              <a:rPr lang="en-US" altLang="zh-TW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index</a:t>
            </a:r>
            <a:r>
              <a:rPr lang="zh-TW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數量</a:t>
            </a:r>
          </a:p>
        </p:txBody>
      </p:sp>
      <p:sp>
        <p:nvSpPr>
          <p:cNvPr id="36" name="矩形 35"/>
          <p:cNvSpPr/>
          <p:nvPr/>
        </p:nvSpPr>
        <p:spPr>
          <a:xfrm>
            <a:off x="3059832" y="1493314"/>
            <a:ext cx="648072" cy="2143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3707904" y="1600484"/>
            <a:ext cx="36004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4130667" y="1369651"/>
            <a:ext cx="2748316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可以建立</a:t>
            </a:r>
            <a:r>
              <a:rPr lang="en-US" altLang="zh-TW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database</a:t>
            </a:r>
            <a:endParaRPr lang="zh-TW" altLang="en-US" sz="2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背景.jpg"/>
          <p:cNvPicPr>
            <a:picLocks noChangeAspect="1"/>
          </p:cNvPicPr>
          <p:nvPr/>
        </p:nvPicPr>
        <p:blipFill>
          <a:blip r:embed="rId2" cstate="print"/>
          <a:srcRect r="2304" b="7492"/>
          <a:stretch>
            <a:fillRect/>
          </a:stretch>
        </p:blipFill>
        <p:spPr>
          <a:xfrm>
            <a:off x="-36512" y="0"/>
            <a:ext cx="9180512" cy="5143500"/>
          </a:xfrm>
          <a:prstGeom prst="rect">
            <a:avLst/>
          </a:prstGeom>
        </p:spPr>
      </p:pic>
      <p:pic>
        <p:nvPicPr>
          <p:cNvPr id="3" name="图片 2" descr="黑板-空.png"/>
          <p:cNvPicPr>
            <a:picLocks/>
          </p:cNvPicPr>
          <p:nvPr/>
        </p:nvPicPr>
        <p:blipFill>
          <a:blip r:embed="rId3" cstate="print"/>
          <a:srcRect l="23089" t="4956" r="4833" b="20641"/>
          <a:stretch>
            <a:fillRect/>
          </a:stretch>
        </p:blipFill>
        <p:spPr>
          <a:xfrm>
            <a:off x="458595" y="571500"/>
            <a:ext cx="8226810" cy="4572000"/>
          </a:xfrm>
          <a:prstGeom prst="rect">
            <a:avLst/>
          </a:prstGeom>
        </p:spPr>
      </p:pic>
      <p:pic>
        <p:nvPicPr>
          <p:cNvPr id="4" name="图片 3" descr="叶子.png"/>
          <p:cNvPicPr>
            <a:picLocks noChangeAspect="1"/>
          </p:cNvPicPr>
          <p:nvPr/>
        </p:nvPicPr>
        <p:blipFill>
          <a:blip r:embed="rId4" cstate="print"/>
          <a:srcRect l="54369" b="60821"/>
          <a:stretch>
            <a:fillRect/>
          </a:stretch>
        </p:blipFill>
        <p:spPr>
          <a:xfrm>
            <a:off x="6084168" y="0"/>
            <a:ext cx="3059832" cy="17076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3704" y="125219"/>
            <a:ext cx="25186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三、介紹</a:t>
            </a:r>
            <a:r>
              <a:rPr lang="en-US" altLang="zh-TW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-2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691680" y="3219822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t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22" name="任意多边形 21"/>
          <p:cNvSpPr/>
          <p:nvPr/>
        </p:nvSpPr>
        <p:spPr>
          <a:xfrm>
            <a:off x="2773890" y="1018158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b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24" name="任意多边形 23"/>
          <p:cNvSpPr/>
          <p:nvPr/>
        </p:nvSpPr>
        <p:spPr>
          <a:xfrm>
            <a:off x="3856100" y="3219822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t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26" name="任意多边形 25"/>
          <p:cNvSpPr/>
          <p:nvPr/>
        </p:nvSpPr>
        <p:spPr>
          <a:xfrm>
            <a:off x="4938309" y="1018158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b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28" name="任意多边形 27"/>
          <p:cNvSpPr/>
          <p:nvPr/>
        </p:nvSpPr>
        <p:spPr>
          <a:xfrm>
            <a:off x="6020519" y="3219822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t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267" y="1036533"/>
            <a:ext cx="6437466" cy="364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3347864" y="1995686"/>
            <a:ext cx="2376264" cy="28803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9525">
                <a:solidFill>
                  <a:srgbClr val="C00000"/>
                </a:solidFill>
              </a:ln>
              <a:noFill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5724128" y="2093535"/>
            <a:ext cx="36004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090205" y="1908869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資料庫名稱</a:t>
            </a:r>
          </a:p>
        </p:txBody>
      </p:sp>
      <p:sp>
        <p:nvSpPr>
          <p:cNvPr id="29" name="矩形 28"/>
          <p:cNvSpPr/>
          <p:nvPr/>
        </p:nvSpPr>
        <p:spPr>
          <a:xfrm>
            <a:off x="3347865" y="2283718"/>
            <a:ext cx="2376264" cy="36004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>
            <a:off x="5724128" y="2569329"/>
            <a:ext cx="36004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6090205" y="2387084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資料表名稱</a:t>
            </a:r>
          </a:p>
        </p:txBody>
      </p:sp>
      <p:sp>
        <p:nvSpPr>
          <p:cNvPr id="41" name="矩形 40"/>
          <p:cNvSpPr/>
          <p:nvPr/>
        </p:nvSpPr>
        <p:spPr>
          <a:xfrm>
            <a:off x="3347864" y="2715766"/>
            <a:ext cx="2376264" cy="1316856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>
            <a:off x="5718234" y="3374194"/>
            <a:ext cx="36004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6090617" y="3219822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其他設定</a:t>
            </a:r>
          </a:p>
        </p:txBody>
      </p:sp>
    </p:spTree>
    <p:extLst>
      <p:ext uri="{BB962C8B-B14F-4D97-AF65-F5344CB8AC3E}">
        <p14:creationId xmlns:p14="http://schemas.microsoft.com/office/powerpoint/2010/main" val="29525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背景.jpg"/>
          <p:cNvPicPr>
            <a:picLocks noChangeAspect="1"/>
          </p:cNvPicPr>
          <p:nvPr/>
        </p:nvPicPr>
        <p:blipFill>
          <a:blip r:embed="rId2" cstate="print"/>
          <a:srcRect r="2304" b="7492"/>
          <a:stretch>
            <a:fillRect/>
          </a:stretch>
        </p:blipFill>
        <p:spPr>
          <a:xfrm>
            <a:off x="-36512" y="0"/>
            <a:ext cx="9180512" cy="5143500"/>
          </a:xfrm>
          <a:prstGeom prst="rect">
            <a:avLst/>
          </a:prstGeom>
        </p:spPr>
      </p:pic>
      <p:pic>
        <p:nvPicPr>
          <p:cNvPr id="3" name="图片 2" descr="黑板-空.png"/>
          <p:cNvPicPr>
            <a:picLocks/>
          </p:cNvPicPr>
          <p:nvPr/>
        </p:nvPicPr>
        <p:blipFill>
          <a:blip r:embed="rId3" cstate="print"/>
          <a:srcRect l="23089" t="4956" r="4833" b="20641"/>
          <a:stretch>
            <a:fillRect/>
          </a:stretch>
        </p:blipFill>
        <p:spPr>
          <a:xfrm>
            <a:off x="458595" y="571500"/>
            <a:ext cx="8226810" cy="4572000"/>
          </a:xfrm>
          <a:prstGeom prst="rect">
            <a:avLst/>
          </a:prstGeom>
        </p:spPr>
      </p:pic>
      <p:pic>
        <p:nvPicPr>
          <p:cNvPr id="4" name="图片 3" descr="叶子.png"/>
          <p:cNvPicPr>
            <a:picLocks noChangeAspect="1"/>
          </p:cNvPicPr>
          <p:nvPr/>
        </p:nvPicPr>
        <p:blipFill>
          <a:blip r:embed="rId4" cstate="print"/>
          <a:srcRect l="54369" b="60821"/>
          <a:stretch>
            <a:fillRect/>
          </a:stretch>
        </p:blipFill>
        <p:spPr>
          <a:xfrm>
            <a:off x="6084168" y="0"/>
            <a:ext cx="3059832" cy="17076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3704" y="125219"/>
            <a:ext cx="25186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zh-TW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介紹</a:t>
            </a:r>
            <a:r>
              <a:rPr lang="en-US" altLang="zh-TW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-3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691680" y="3219822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t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22" name="任意多边形 21"/>
          <p:cNvSpPr/>
          <p:nvPr/>
        </p:nvSpPr>
        <p:spPr>
          <a:xfrm>
            <a:off x="2773890" y="1018158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b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24" name="任意多边形 23"/>
          <p:cNvSpPr/>
          <p:nvPr/>
        </p:nvSpPr>
        <p:spPr>
          <a:xfrm>
            <a:off x="3856100" y="3219822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t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26" name="任意多边形 25"/>
          <p:cNvSpPr/>
          <p:nvPr/>
        </p:nvSpPr>
        <p:spPr>
          <a:xfrm>
            <a:off x="4938309" y="1018158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b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28" name="任意多边形 27"/>
          <p:cNvSpPr/>
          <p:nvPr/>
        </p:nvSpPr>
        <p:spPr>
          <a:xfrm>
            <a:off x="6020519" y="3219822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t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46" y="1053345"/>
            <a:ext cx="5845796" cy="3687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1619673" y="2372290"/>
            <a:ext cx="115421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2764576" y="2516306"/>
            <a:ext cx="36004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172521" y="2193140"/>
            <a:ext cx="43470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可以在左側看到剛創建的</a:t>
            </a:r>
            <a:r>
              <a:rPr lang="en-US" altLang="zh-TW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database</a:t>
            </a:r>
            <a:r>
              <a:rPr lang="zh-TW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en-US" altLang="zh-TW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endParaRPr lang="zh-TW" altLang="en-US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44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背景.jpg"/>
          <p:cNvPicPr>
            <a:picLocks noChangeAspect="1"/>
          </p:cNvPicPr>
          <p:nvPr/>
        </p:nvPicPr>
        <p:blipFill>
          <a:blip r:embed="rId2" cstate="print"/>
          <a:srcRect r="2304" b="7492"/>
          <a:stretch>
            <a:fillRect/>
          </a:stretch>
        </p:blipFill>
        <p:spPr>
          <a:xfrm>
            <a:off x="-36512" y="0"/>
            <a:ext cx="9180512" cy="5143500"/>
          </a:xfrm>
          <a:prstGeom prst="rect">
            <a:avLst/>
          </a:prstGeom>
        </p:spPr>
      </p:pic>
      <p:pic>
        <p:nvPicPr>
          <p:cNvPr id="3" name="图片 2" descr="黑板-空.png"/>
          <p:cNvPicPr>
            <a:picLocks/>
          </p:cNvPicPr>
          <p:nvPr/>
        </p:nvPicPr>
        <p:blipFill>
          <a:blip r:embed="rId3" cstate="print"/>
          <a:srcRect l="23089" t="4956" r="4833" b="20641"/>
          <a:stretch>
            <a:fillRect/>
          </a:stretch>
        </p:blipFill>
        <p:spPr>
          <a:xfrm>
            <a:off x="458595" y="571500"/>
            <a:ext cx="8226810" cy="4572000"/>
          </a:xfrm>
          <a:prstGeom prst="rect">
            <a:avLst/>
          </a:prstGeom>
        </p:spPr>
      </p:pic>
      <p:pic>
        <p:nvPicPr>
          <p:cNvPr id="4" name="图片 3" descr="叶子.png"/>
          <p:cNvPicPr>
            <a:picLocks noChangeAspect="1"/>
          </p:cNvPicPr>
          <p:nvPr/>
        </p:nvPicPr>
        <p:blipFill>
          <a:blip r:embed="rId4" cstate="print"/>
          <a:srcRect l="54369" b="60821"/>
          <a:stretch>
            <a:fillRect/>
          </a:stretch>
        </p:blipFill>
        <p:spPr>
          <a:xfrm>
            <a:off x="6084168" y="0"/>
            <a:ext cx="3059832" cy="17076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3704" y="125219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四、新增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691680" y="3219822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t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22" name="任意多边形 21"/>
          <p:cNvSpPr/>
          <p:nvPr/>
        </p:nvSpPr>
        <p:spPr>
          <a:xfrm>
            <a:off x="2773890" y="1018158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b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24" name="任意多边形 23"/>
          <p:cNvSpPr/>
          <p:nvPr/>
        </p:nvSpPr>
        <p:spPr>
          <a:xfrm>
            <a:off x="3856100" y="3219822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t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26" name="任意多边形 25"/>
          <p:cNvSpPr/>
          <p:nvPr/>
        </p:nvSpPr>
        <p:spPr>
          <a:xfrm>
            <a:off x="4938309" y="1018158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b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28" name="任意多边形 27"/>
          <p:cNvSpPr/>
          <p:nvPr/>
        </p:nvSpPr>
        <p:spPr>
          <a:xfrm>
            <a:off x="6020519" y="3219822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t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864" y="1059582"/>
            <a:ext cx="5832271" cy="3694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2863158" y="2139702"/>
            <a:ext cx="785025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203848" y="2558736"/>
            <a:ext cx="0" cy="29876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846325" y="2906839"/>
            <a:ext cx="4624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此處可以匯入</a:t>
            </a:r>
            <a:r>
              <a:rPr lang="en-US" altLang="zh-TW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CSV</a:t>
            </a:r>
            <a:r>
              <a:rPr lang="zh-TW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TW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TW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檔，也可以手動新增資料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56" y="1059582"/>
            <a:ext cx="2966420" cy="3713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804" y="1835447"/>
            <a:ext cx="4561879" cy="2162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687" y="1242995"/>
            <a:ext cx="5260957" cy="332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618" y="1313361"/>
            <a:ext cx="5171549" cy="320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42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背景.jpg"/>
          <p:cNvPicPr>
            <a:picLocks noChangeAspect="1"/>
          </p:cNvPicPr>
          <p:nvPr/>
        </p:nvPicPr>
        <p:blipFill>
          <a:blip r:embed="rId2" cstate="print"/>
          <a:srcRect r="2304" b="7492"/>
          <a:stretch>
            <a:fillRect/>
          </a:stretch>
        </p:blipFill>
        <p:spPr>
          <a:xfrm>
            <a:off x="-36512" y="0"/>
            <a:ext cx="9180512" cy="5143500"/>
          </a:xfrm>
          <a:prstGeom prst="rect">
            <a:avLst/>
          </a:prstGeom>
        </p:spPr>
      </p:pic>
      <p:pic>
        <p:nvPicPr>
          <p:cNvPr id="3" name="图片 2" descr="黑板-空.png"/>
          <p:cNvPicPr>
            <a:picLocks/>
          </p:cNvPicPr>
          <p:nvPr/>
        </p:nvPicPr>
        <p:blipFill>
          <a:blip r:embed="rId3" cstate="print"/>
          <a:srcRect l="23089" t="4956" r="4833" b="20641"/>
          <a:stretch>
            <a:fillRect/>
          </a:stretch>
        </p:blipFill>
        <p:spPr>
          <a:xfrm>
            <a:off x="458595" y="571500"/>
            <a:ext cx="8226810" cy="4572000"/>
          </a:xfrm>
          <a:prstGeom prst="rect">
            <a:avLst/>
          </a:prstGeom>
        </p:spPr>
      </p:pic>
      <p:pic>
        <p:nvPicPr>
          <p:cNvPr id="4" name="图片 3" descr="叶子.png"/>
          <p:cNvPicPr>
            <a:picLocks noChangeAspect="1"/>
          </p:cNvPicPr>
          <p:nvPr/>
        </p:nvPicPr>
        <p:blipFill>
          <a:blip r:embed="rId4" cstate="print"/>
          <a:srcRect l="54369" b="60821"/>
          <a:stretch>
            <a:fillRect/>
          </a:stretch>
        </p:blipFill>
        <p:spPr>
          <a:xfrm>
            <a:off x="6084168" y="0"/>
            <a:ext cx="3059832" cy="17076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3704" y="125219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五、修改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691680" y="3219822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t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22" name="任意多边形 21"/>
          <p:cNvSpPr/>
          <p:nvPr/>
        </p:nvSpPr>
        <p:spPr>
          <a:xfrm>
            <a:off x="2773890" y="1018158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b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24" name="任意多边形 23"/>
          <p:cNvSpPr/>
          <p:nvPr/>
        </p:nvSpPr>
        <p:spPr>
          <a:xfrm>
            <a:off x="3856100" y="3219822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t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26" name="任意多边形 25"/>
          <p:cNvSpPr/>
          <p:nvPr/>
        </p:nvSpPr>
        <p:spPr>
          <a:xfrm>
            <a:off x="4938309" y="1018158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b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28" name="任意多边形 27"/>
          <p:cNvSpPr/>
          <p:nvPr/>
        </p:nvSpPr>
        <p:spPr>
          <a:xfrm>
            <a:off x="6020519" y="3219822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t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772379" y="1068908"/>
            <a:ext cx="5562730" cy="3663082"/>
            <a:chOff x="1772379" y="1068908"/>
            <a:chExt cx="5562730" cy="366308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2379" y="1068908"/>
              <a:ext cx="5562730" cy="3663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6660232" y="2295798"/>
              <a:ext cx="576064" cy="20394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  <p:cxnSp>
          <p:nvCxnSpPr>
            <p:cNvPr id="15" name="直線單箭頭接點 14"/>
            <p:cNvCxnSpPr/>
            <p:nvPr/>
          </p:nvCxnSpPr>
          <p:spPr>
            <a:xfrm flipH="1">
              <a:off x="6300192" y="2386710"/>
              <a:ext cx="36004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4355976" y="2227491"/>
              <a:ext cx="201622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依順序</a:t>
              </a:r>
              <a:r>
                <a:rPr lang="zh-TW" altLang="en-US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為編輯、複製、複製並新增、刪除</a:t>
              </a: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614971" y="1991639"/>
            <a:ext cx="5914058" cy="1884638"/>
            <a:chOff x="1614971" y="1991639"/>
            <a:chExt cx="5914058" cy="1884638"/>
          </a:xfrm>
        </p:grpSpPr>
        <p:grpSp>
          <p:nvGrpSpPr>
            <p:cNvPr id="13" name="群組 12"/>
            <p:cNvGrpSpPr/>
            <p:nvPr/>
          </p:nvGrpSpPr>
          <p:grpSpPr>
            <a:xfrm>
              <a:off x="1614971" y="1991639"/>
              <a:ext cx="5914058" cy="1817619"/>
              <a:chOff x="1619672" y="2067694"/>
              <a:chExt cx="5914058" cy="1817619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672" y="2067694"/>
                <a:ext cx="5914058" cy="18176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3" name="矩形 22"/>
              <p:cNvSpPr/>
              <p:nvPr/>
            </p:nvSpPr>
            <p:spPr>
              <a:xfrm>
                <a:off x="6660232" y="2151782"/>
                <a:ext cx="432048" cy="150008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rgbClr val="C00000"/>
                    </a:solidFill>
                  </a:ln>
                  <a:noFill/>
                </a:endParaRPr>
              </a:p>
            </p:txBody>
          </p:sp>
          <p:cxnSp>
            <p:nvCxnSpPr>
              <p:cNvPr id="25" name="直線單箭頭接點 24"/>
              <p:cNvCxnSpPr/>
              <p:nvPr/>
            </p:nvCxnSpPr>
            <p:spPr>
              <a:xfrm flipH="1">
                <a:off x="6228184" y="2344441"/>
                <a:ext cx="407473" cy="176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字方塊 26"/>
              <p:cNvSpPr txBox="1"/>
              <p:nvPr/>
            </p:nvSpPr>
            <p:spPr>
              <a:xfrm>
                <a:off x="3639436" y="2170622"/>
                <a:ext cx="258874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TW" altLang="en-US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可以設定該欄位的類型</a:t>
                </a: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979712" y="2161539"/>
                <a:ext cx="648072" cy="150008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rgbClr val="C00000"/>
                    </a:solidFill>
                  </a:ln>
                  <a:noFill/>
                </a:endParaRPr>
              </a:p>
            </p:txBody>
          </p:sp>
          <p:cxnSp>
            <p:nvCxnSpPr>
              <p:cNvPr id="30" name="直線單箭頭接點 29"/>
              <p:cNvCxnSpPr/>
              <p:nvPr/>
            </p:nvCxnSpPr>
            <p:spPr>
              <a:xfrm flipV="1">
                <a:off x="2627784" y="3179172"/>
                <a:ext cx="528630" cy="18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字方塊 30"/>
              <p:cNvSpPr txBox="1"/>
              <p:nvPr/>
            </p:nvSpPr>
            <p:spPr>
              <a:xfrm>
                <a:off x="3156411" y="2994689"/>
                <a:ext cx="34792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可以修改欄位的名稱或數值</a:t>
                </a: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6948264" y="3585572"/>
              <a:ext cx="432048" cy="21031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  <p:cxnSp>
          <p:nvCxnSpPr>
            <p:cNvPr id="34" name="直線單箭頭接點 33"/>
            <p:cNvCxnSpPr/>
            <p:nvPr/>
          </p:nvCxnSpPr>
          <p:spPr>
            <a:xfrm flipH="1">
              <a:off x="6540791" y="3689847"/>
              <a:ext cx="407473" cy="176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>
            <a:xfrm>
              <a:off x="3061548" y="3506945"/>
              <a:ext cx="34792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按下</a:t>
              </a:r>
              <a:r>
                <a:rPr lang="en-US" altLang="zh-TW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UPDATE</a:t>
              </a:r>
              <a:r>
                <a:rPr lang="zh-TW" altLang="en-US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後資料即更新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442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背景.jpg"/>
          <p:cNvPicPr>
            <a:picLocks noChangeAspect="1"/>
          </p:cNvPicPr>
          <p:nvPr/>
        </p:nvPicPr>
        <p:blipFill>
          <a:blip r:embed="rId2" cstate="print"/>
          <a:srcRect r="2304" b="7492"/>
          <a:stretch>
            <a:fillRect/>
          </a:stretch>
        </p:blipFill>
        <p:spPr>
          <a:xfrm>
            <a:off x="-36512" y="0"/>
            <a:ext cx="9180512" cy="5143500"/>
          </a:xfrm>
          <a:prstGeom prst="rect">
            <a:avLst/>
          </a:prstGeom>
        </p:spPr>
      </p:pic>
      <p:pic>
        <p:nvPicPr>
          <p:cNvPr id="3" name="图片 2" descr="黑板-空.png"/>
          <p:cNvPicPr>
            <a:picLocks/>
          </p:cNvPicPr>
          <p:nvPr/>
        </p:nvPicPr>
        <p:blipFill>
          <a:blip r:embed="rId3" cstate="print"/>
          <a:srcRect l="23089" t="4956" r="4833" b="20641"/>
          <a:stretch>
            <a:fillRect/>
          </a:stretch>
        </p:blipFill>
        <p:spPr>
          <a:xfrm>
            <a:off x="458595" y="571500"/>
            <a:ext cx="8226810" cy="4572000"/>
          </a:xfrm>
          <a:prstGeom prst="rect">
            <a:avLst/>
          </a:prstGeom>
        </p:spPr>
      </p:pic>
      <p:pic>
        <p:nvPicPr>
          <p:cNvPr id="4" name="图片 3" descr="叶子.png"/>
          <p:cNvPicPr>
            <a:picLocks noChangeAspect="1"/>
          </p:cNvPicPr>
          <p:nvPr/>
        </p:nvPicPr>
        <p:blipFill>
          <a:blip r:embed="rId4" cstate="print"/>
          <a:srcRect l="54369" b="60821"/>
          <a:stretch>
            <a:fillRect/>
          </a:stretch>
        </p:blipFill>
        <p:spPr>
          <a:xfrm>
            <a:off x="6084168" y="0"/>
            <a:ext cx="3059832" cy="17076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3704" y="125219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六、刪除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691680" y="3219822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t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22" name="任意多边形 21"/>
          <p:cNvSpPr/>
          <p:nvPr/>
        </p:nvSpPr>
        <p:spPr>
          <a:xfrm>
            <a:off x="2773890" y="1018158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b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24" name="任意多边形 23"/>
          <p:cNvSpPr/>
          <p:nvPr/>
        </p:nvSpPr>
        <p:spPr>
          <a:xfrm>
            <a:off x="3856100" y="3219822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t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26" name="任意多边形 25"/>
          <p:cNvSpPr/>
          <p:nvPr/>
        </p:nvSpPr>
        <p:spPr>
          <a:xfrm>
            <a:off x="4938309" y="1018158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b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28" name="任意多边形 27"/>
          <p:cNvSpPr/>
          <p:nvPr/>
        </p:nvSpPr>
        <p:spPr>
          <a:xfrm>
            <a:off x="6020519" y="3219822"/>
            <a:ext cx="1748587" cy="1625600"/>
          </a:xfrm>
          <a:custGeom>
            <a:avLst/>
            <a:gdLst>
              <a:gd name="connsiteX0" fmla="*/ 0 w 1030675"/>
              <a:gd name="connsiteY0" fmla="*/ 0 h 1625600"/>
              <a:gd name="connsiteX1" fmla="*/ 1030675 w 1030675"/>
              <a:gd name="connsiteY1" fmla="*/ 0 h 1625600"/>
              <a:gd name="connsiteX2" fmla="*/ 1030675 w 1030675"/>
              <a:gd name="connsiteY2" fmla="*/ 1625600 h 1625600"/>
              <a:gd name="connsiteX3" fmla="*/ 0 w 1030675"/>
              <a:gd name="connsiteY3" fmla="*/ 1625600 h 1625600"/>
              <a:gd name="connsiteX4" fmla="*/ 0 w 1030675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75" h="1625600">
                <a:moveTo>
                  <a:pt x="0" y="0"/>
                </a:moveTo>
                <a:lnTo>
                  <a:pt x="1030675" y="0"/>
                </a:lnTo>
                <a:lnTo>
                  <a:pt x="1030675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t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1772379" y="1068908"/>
            <a:ext cx="5562730" cy="3663082"/>
            <a:chOff x="1772379" y="1068908"/>
            <a:chExt cx="5562730" cy="3663082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2379" y="1068908"/>
              <a:ext cx="5562730" cy="3663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矩形 14"/>
            <p:cNvSpPr/>
            <p:nvPr/>
          </p:nvSpPr>
          <p:spPr>
            <a:xfrm>
              <a:off x="6660232" y="2295798"/>
              <a:ext cx="576064" cy="20394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  <p:cxnSp>
          <p:nvCxnSpPr>
            <p:cNvPr id="16" name="直線單箭頭接點 15"/>
            <p:cNvCxnSpPr/>
            <p:nvPr/>
          </p:nvCxnSpPr>
          <p:spPr>
            <a:xfrm flipH="1">
              <a:off x="6300192" y="2386710"/>
              <a:ext cx="36004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>
              <a:off x="4067944" y="2227491"/>
              <a:ext cx="230425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依順序</a:t>
              </a:r>
              <a:r>
                <a:rPr lang="zh-TW" altLang="en-US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為編輯、複製、複製並新增、刪除</a:t>
              </a: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1376735" y="1943500"/>
            <a:ext cx="6354018" cy="1896894"/>
            <a:chOff x="1376735" y="1943500"/>
            <a:chExt cx="6354018" cy="189689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6735" y="1943500"/>
              <a:ext cx="6354018" cy="182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矩形 20"/>
            <p:cNvSpPr/>
            <p:nvPr/>
          </p:nvSpPr>
          <p:spPr>
            <a:xfrm>
              <a:off x="7190610" y="3557240"/>
              <a:ext cx="432048" cy="21426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  <p:cxnSp>
          <p:nvCxnSpPr>
            <p:cNvPr id="23" name="直線單箭頭接點 22"/>
            <p:cNvCxnSpPr/>
            <p:nvPr/>
          </p:nvCxnSpPr>
          <p:spPr>
            <a:xfrm flipH="1">
              <a:off x="6783139" y="3655728"/>
              <a:ext cx="407473" cy="176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3303894" y="3471062"/>
              <a:ext cx="34792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按下</a:t>
              </a:r>
              <a:r>
                <a:rPr lang="en-US" altLang="zh-TW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DELETE</a:t>
              </a:r>
              <a:r>
                <a:rPr lang="zh-TW" altLang="en-US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後資料即刪除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532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黑板组合">
      <a:majorFont>
        <a:latin typeface="Informal Roman"/>
        <a:ea typeface="方正毡笔黑简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chemeClr val="bg1">
                <a:lumMod val="9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520</Words>
  <Application>Microsoft Office PowerPoint</Application>
  <PresentationFormat>如螢幕大小 (16:9)</PresentationFormat>
  <Paragraphs>83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微软雅黑</vt:lpstr>
      <vt:lpstr>宋体</vt:lpstr>
      <vt:lpstr>方正毡笔黑简体</vt:lpstr>
      <vt:lpstr>Arial</vt:lpstr>
      <vt:lpstr>Calibri</vt:lpstr>
      <vt:lpstr>Informal Roman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CCBDA</cp:lastModifiedBy>
  <cp:revision>157</cp:revision>
  <dcterms:created xsi:type="dcterms:W3CDTF">2012-11-27T00:59:01Z</dcterms:created>
  <dcterms:modified xsi:type="dcterms:W3CDTF">2021-09-14T01:12:26Z</dcterms:modified>
</cp:coreProperties>
</file>