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52"/>
  </p:notesMasterIdLst>
  <p:sldIdLst>
    <p:sldId id="256" r:id="rId4"/>
    <p:sldId id="268" r:id="rId5"/>
    <p:sldId id="261" r:id="rId6"/>
    <p:sldId id="264" r:id="rId7"/>
    <p:sldId id="265" r:id="rId8"/>
    <p:sldId id="288" r:id="rId9"/>
    <p:sldId id="303" r:id="rId10"/>
    <p:sldId id="304" r:id="rId11"/>
    <p:sldId id="305" r:id="rId12"/>
    <p:sldId id="307" r:id="rId13"/>
    <p:sldId id="299" r:id="rId14"/>
    <p:sldId id="308" r:id="rId15"/>
    <p:sldId id="331" r:id="rId16"/>
    <p:sldId id="330" r:id="rId17"/>
    <p:sldId id="309" r:id="rId18"/>
    <p:sldId id="332" r:id="rId19"/>
    <p:sldId id="333" r:id="rId20"/>
    <p:sldId id="334" r:id="rId21"/>
    <p:sldId id="300" r:id="rId22"/>
    <p:sldId id="310" r:id="rId23"/>
    <p:sldId id="311" r:id="rId24"/>
    <p:sldId id="312" r:id="rId25"/>
    <p:sldId id="285" r:id="rId26"/>
    <p:sldId id="313" r:id="rId27"/>
    <p:sldId id="314" r:id="rId28"/>
    <p:sldId id="315" r:id="rId29"/>
    <p:sldId id="325" r:id="rId30"/>
    <p:sldId id="316" r:id="rId31"/>
    <p:sldId id="335" r:id="rId32"/>
    <p:sldId id="317" r:id="rId33"/>
    <p:sldId id="336" r:id="rId34"/>
    <p:sldId id="318" r:id="rId35"/>
    <p:sldId id="337" r:id="rId36"/>
    <p:sldId id="326" r:id="rId37"/>
    <p:sldId id="319" r:id="rId38"/>
    <p:sldId id="320" r:id="rId39"/>
    <p:sldId id="321" r:id="rId40"/>
    <p:sldId id="327" r:id="rId41"/>
    <p:sldId id="322" r:id="rId42"/>
    <p:sldId id="323" r:id="rId43"/>
    <p:sldId id="324" r:id="rId44"/>
    <p:sldId id="328" r:id="rId45"/>
    <p:sldId id="301" r:id="rId46"/>
    <p:sldId id="272" r:id="rId47"/>
    <p:sldId id="266" r:id="rId48"/>
    <p:sldId id="329" r:id="rId49"/>
    <p:sldId id="295" r:id="rId50"/>
    <p:sldId id="262" r:id="rId5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AEB8"/>
    <a:srgbClr val="F2F2F2"/>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0A148-19B2-4890-8BB1-1A1B830A8C64}" v="159" dt="2021-06-17T19:06:49.387"/>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65909" autoAdjust="0"/>
  </p:normalViewPr>
  <p:slideViewPr>
    <p:cSldViewPr>
      <p:cViewPr varScale="1">
        <p:scale>
          <a:sx n="58" d="100"/>
          <a:sy n="58" d="100"/>
        </p:scale>
        <p:origin x="1580" y="36"/>
      </p:cViewPr>
      <p:guideLst>
        <p:guide orient="horz" pos="1393"/>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microsoft.com/office/2015/10/relationships/revisionInfo" Target="revisionInfo.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3C1BA-384C-43CC-9FF8-C3903A4F656C}" type="datetimeFigureOut">
              <a:rPr lang="zh-TW" altLang="en-US" smtClean="0"/>
              <a:t>2022/5/27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31F30-8C46-491C-B2AB-90AC192F57B7}" type="slidenum">
              <a:rPr lang="zh-TW" altLang="en-US" smtClean="0"/>
              <a:t>‹#›</a:t>
            </a:fld>
            <a:endParaRPr lang="zh-TW" altLang="en-US"/>
          </a:p>
        </p:txBody>
      </p:sp>
    </p:spTree>
    <p:extLst>
      <p:ext uri="{BB962C8B-B14F-4D97-AF65-F5344CB8AC3E}">
        <p14:creationId xmlns:p14="http://schemas.microsoft.com/office/powerpoint/2010/main" val="176502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lvl="0" indent="-342900">
              <a:buFont typeface="+mj-ea"/>
              <a:buAutoNum type="ea1ChtPlain"/>
            </a:pP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研究動機</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indent="304800"/>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我們又身處於教育體制中，身為一名學生，雖很少碰觸關於學校經費的問題，甚至是教育部撥給學校或單位的經費，而學校跟各單位也極積幫助教育部國民及學前教育署的相關計畫，且因此契機，本研究想了解關於教育部撥給委辦事項之單位或個人經費金額與實現數等資料。</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ea"/>
              <a:buAutoNum type="ea1ChtPlain"/>
            </a:pP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研究目的</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indent="304800"/>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經費來源是由教育部國民及學前教育署委託各單位或個人辦理之項目提供，因無契約內容僅有各校名稱與委託辦理事項，因此想證實各項經費的相關數據是否影響本次分析之結果。</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2</a:t>
            </a:fld>
            <a:endParaRPr lang="zh-TW" altLang="en-US"/>
          </a:p>
        </p:txBody>
      </p:sp>
    </p:spTree>
    <p:extLst>
      <p:ext uri="{BB962C8B-B14F-4D97-AF65-F5344CB8AC3E}">
        <p14:creationId xmlns:p14="http://schemas.microsoft.com/office/powerpoint/2010/main" val="374858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匯入</a:t>
            </a:r>
            <a:r>
              <a:rPr lang="en-US" altLang="zh-TW" dirty="0"/>
              <a:t>Excel</a:t>
            </a:r>
            <a:r>
              <a:rPr lang="zh-TW" altLang="en-US" dirty="0"/>
              <a:t>，即可製作圖表</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17</a:t>
            </a:fld>
            <a:endParaRPr lang="zh-TW" altLang="en-US"/>
          </a:p>
        </p:txBody>
      </p:sp>
    </p:spTree>
    <p:extLst>
      <p:ext uri="{BB962C8B-B14F-4D97-AF65-F5344CB8AC3E}">
        <p14:creationId xmlns:p14="http://schemas.microsoft.com/office/powerpoint/2010/main" val="2398685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匯入</a:t>
            </a:r>
            <a:r>
              <a:rPr lang="en-US" altLang="zh-TW" dirty="0"/>
              <a:t>Excel</a:t>
            </a:r>
            <a:r>
              <a:rPr lang="zh-TW" altLang="en-US" dirty="0"/>
              <a:t>，即可製作圖表</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18</a:t>
            </a:fld>
            <a:endParaRPr lang="zh-TW" altLang="en-US"/>
          </a:p>
        </p:txBody>
      </p:sp>
    </p:spTree>
    <p:extLst>
      <p:ext uri="{BB962C8B-B14F-4D97-AF65-F5344CB8AC3E}">
        <p14:creationId xmlns:p14="http://schemas.microsoft.com/office/powerpoint/2010/main" val="3087520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可以看到沒有保留數的合約金額較多</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20</a:t>
            </a:fld>
            <a:endParaRPr lang="zh-TW" altLang="en-US"/>
          </a:p>
        </p:txBody>
      </p:sp>
    </p:spTree>
    <p:extLst>
      <p:ext uri="{BB962C8B-B14F-4D97-AF65-F5344CB8AC3E}">
        <p14:creationId xmlns:p14="http://schemas.microsoft.com/office/powerpoint/2010/main" val="3656152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可以看到沒有保留數的執行期間較多</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21</a:t>
            </a:fld>
            <a:endParaRPr lang="zh-TW" altLang="en-US"/>
          </a:p>
        </p:txBody>
      </p:sp>
    </p:spTree>
    <p:extLst>
      <p:ext uri="{BB962C8B-B14F-4D97-AF65-F5344CB8AC3E}">
        <p14:creationId xmlns:p14="http://schemas.microsoft.com/office/powerpoint/2010/main" val="37852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仍在執行中者保留數最多</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22</a:t>
            </a:fld>
            <a:endParaRPr lang="zh-TW" altLang="en-US"/>
          </a:p>
        </p:txBody>
      </p:sp>
    </p:spTree>
    <p:extLst>
      <p:ext uri="{BB962C8B-B14F-4D97-AF65-F5344CB8AC3E}">
        <p14:creationId xmlns:p14="http://schemas.microsoft.com/office/powerpoint/2010/main" val="1259316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06070" indent="304800"/>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部分已結束之委辦事項仍有保留數，並非所有事項都會將金額全數用完，</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109</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年執行中之保留數最高，但在統計日前已結束執行或未有保留數之合約金額總計來說比較高，未有保留數的項目合約金額也較高，執行中跟結束之實際與預定完成時間相同者，其金額較高。</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06070" indent="304800"/>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109</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年合約期間最長為執行中且未有保留數者，而未有保留數者其期間也較長，已結束之委辦事項居多，目前未結束者較少。</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23</a:t>
            </a:fld>
            <a:endParaRPr lang="zh-TW" altLang="en-US"/>
          </a:p>
        </p:txBody>
      </p:sp>
    </p:spTree>
    <p:extLst>
      <p:ext uri="{BB962C8B-B14F-4D97-AF65-F5344CB8AC3E}">
        <p14:creationId xmlns:p14="http://schemas.microsoft.com/office/powerpoint/2010/main" val="1647977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沒有保留數的依然總金額比較高</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24</a:t>
            </a:fld>
            <a:endParaRPr lang="zh-TW" altLang="en-US"/>
          </a:p>
        </p:txBody>
      </p:sp>
    </p:spTree>
    <p:extLst>
      <p:ext uri="{BB962C8B-B14F-4D97-AF65-F5344CB8AC3E}">
        <p14:creationId xmlns:p14="http://schemas.microsoft.com/office/powerpoint/2010/main" val="1301013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沒有保留數的總執行期間比較長</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25</a:t>
            </a:fld>
            <a:endParaRPr lang="zh-TW" altLang="en-US"/>
          </a:p>
        </p:txBody>
      </p:sp>
    </p:spTree>
    <p:extLst>
      <p:ext uri="{BB962C8B-B14F-4D97-AF65-F5344CB8AC3E}">
        <p14:creationId xmlns:p14="http://schemas.microsoft.com/office/powerpoint/2010/main" val="432048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實際與預定時間不同者總保留數較多</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26</a:t>
            </a:fld>
            <a:endParaRPr lang="zh-TW" altLang="en-US"/>
          </a:p>
        </p:txBody>
      </p:sp>
    </p:spTree>
    <p:extLst>
      <p:ext uri="{BB962C8B-B14F-4D97-AF65-F5344CB8AC3E}">
        <p14:creationId xmlns:p14="http://schemas.microsoft.com/office/powerpoint/2010/main" val="2985778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06070" indent="304800"/>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109</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年已結束之委辦事項，且科目為國民及學前教育行政與督導者，還是有保留數可能，其中未有保留數者金額較高，執行期間也較長。</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800" dirty="0">
                <a:effectLst/>
                <a:latin typeface="Times New Roman" panose="02020603050405020304" pitchFamily="18" charset="0"/>
                <a:ea typeface="標楷體" panose="03000509000000000000" pitchFamily="65" charset="-120"/>
              </a:rPr>
              <a:t>109</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年已結束之委辦事項，且科目為國民及學前教育行政與督導者，還是有保留數可能，其中實際與預訂完成時間不同者保留數較多（推測為因時間而高估金額）。</a:t>
            </a:r>
            <a:endParaRPr lang="zh-TW" altLang="en-US" dirty="0"/>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27</a:t>
            </a:fld>
            <a:endParaRPr lang="zh-TW" altLang="en-US"/>
          </a:p>
        </p:txBody>
      </p:sp>
    </p:spTree>
    <p:extLst>
      <p:ext uri="{BB962C8B-B14F-4D97-AF65-F5344CB8AC3E}">
        <p14:creationId xmlns:p14="http://schemas.microsoft.com/office/powerpoint/2010/main" val="3839584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下一頁解說</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6</a:t>
            </a:fld>
            <a:endParaRPr lang="zh-TW" altLang="en-US"/>
          </a:p>
        </p:txBody>
      </p:sp>
    </p:spTree>
    <p:extLst>
      <p:ext uri="{BB962C8B-B14F-4D97-AF65-F5344CB8AC3E}">
        <p14:creationId xmlns:p14="http://schemas.microsoft.com/office/powerpoint/2010/main" val="3312360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合約金額比較多集中在近年</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28</a:t>
            </a:fld>
            <a:endParaRPr lang="zh-TW" altLang="en-US"/>
          </a:p>
        </p:txBody>
      </p:sp>
    </p:spTree>
    <p:extLst>
      <p:ext uri="{BB962C8B-B14F-4D97-AF65-F5344CB8AC3E}">
        <p14:creationId xmlns:p14="http://schemas.microsoft.com/office/powerpoint/2010/main" val="1011563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合約金額分布較多為符合已結束、實際與預定完成時間、相同無保留數者</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29</a:t>
            </a:fld>
            <a:endParaRPr lang="zh-TW" altLang="en-US"/>
          </a:p>
        </p:txBody>
      </p:sp>
    </p:spTree>
    <p:extLst>
      <p:ext uri="{BB962C8B-B14F-4D97-AF65-F5344CB8AC3E}">
        <p14:creationId xmlns:p14="http://schemas.microsoft.com/office/powerpoint/2010/main" val="3099634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執行期間近年也比較多</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30</a:t>
            </a:fld>
            <a:endParaRPr lang="zh-TW" altLang="en-US"/>
          </a:p>
        </p:txBody>
      </p:sp>
    </p:spTree>
    <p:extLst>
      <p:ext uri="{BB962C8B-B14F-4D97-AF65-F5344CB8AC3E}">
        <p14:creationId xmlns:p14="http://schemas.microsoft.com/office/powerpoint/2010/main" val="1640400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執行期間分布較多為符合已結束、實際與預定完成時間、相同無保留數者</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31</a:t>
            </a:fld>
            <a:endParaRPr lang="zh-TW" altLang="en-US"/>
          </a:p>
        </p:txBody>
      </p:sp>
    </p:spTree>
    <p:extLst>
      <p:ext uri="{BB962C8B-B14F-4D97-AF65-F5344CB8AC3E}">
        <p14:creationId xmlns:p14="http://schemas.microsoft.com/office/powerpoint/2010/main" val="620201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保留數為仍在執行者較多，且大多在</a:t>
            </a:r>
            <a:r>
              <a:rPr lang="en-US" altLang="zh-TW" dirty="0"/>
              <a:t>108</a:t>
            </a:r>
            <a:r>
              <a:rPr lang="zh-TW" altLang="en-US" dirty="0"/>
              <a:t>年底至</a:t>
            </a:r>
            <a:r>
              <a:rPr lang="en-US" altLang="zh-TW" dirty="0"/>
              <a:t>109</a:t>
            </a:r>
            <a:r>
              <a:rPr lang="zh-TW" altLang="en-US" dirty="0"/>
              <a:t>年初</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32</a:t>
            </a:fld>
            <a:endParaRPr lang="zh-TW" altLang="en-US"/>
          </a:p>
        </p:txBody>
      </p:sp>
    </p:spTree>
    <p:extLst>
      <p:ext uri="{BB962C8B-B14F-4D97-AF65-F5344CB8AC3E}">
        <p14:creationId xmlns:p14="http://schemas.microsoft.com/office/powerpoint/2010/main" val="1162065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保留數為仍在執行者較多，且大多在</a:t>
            </a:r>
            <a:r>
              <a:rPr lang="en-US" altLang="zh-TW" dirty="0"/>
              <a:t>108</a:t>
            </a:r>
            <a:r>
              <a:rPr lang="zh-TW" altLang="en-US" dirty="0"/>
              <a:t>年底至</a:t>
            </a:r>
            <a:r>
              <a:rPr lang="en-US" altLang="zh-TW" dirty="0"/>
              <a:t>109</a:t>
            </a:r>
            <a:r>
              <a:rPr lang="zh-TW" altLang="en-US"/>
              <a:t>年初，保留數的轉軸比較沒看出差異</a:t>
            </a:r>
            <a:endParaRPr lang="zh-TW" altLang="en-US" dirty="0"/>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33</a:t>
            </a:fld>
            <a:endParaRPr lang="zh-TW" altLang="en-US"/>
          </a:p>
        </p:txBody>
      </p:sp>
    </p:spTree>
    <p:extLst>
      <p:ext uri="{BB962C8B-B14F-4D97-AF65-F5344CB8AC3E}">
        <p14:creationId xmlns:p14="http://schemas.microsoft.com/office/powerpoint/2010/main" val="3730670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06070" indent="304800"/>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根據年月分割數據，其中</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109</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月的簽約事項最多，且總合約金額為最高，執行時間總和起來也最多（推測為事項多的緣故），可見較多經費支出，也較多委辦單位或個人接下合約，金額也都不小，不論年月有保留數者較少，實際與預定完成時間相同且已結束者總金額較高。</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306070" indent="304800"/>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已結束且實際與預定完成時間相同者，其未有保留數之總執行期間最多，保留數則集中於</a:t>
            </a:r>
            <a:r>
              <a:rPr lang="en-US" altLang="zh-TW" sz="1800" dirty="0">
                <a:effectLst/>
                <a:latin typeface="Times New Roman" panose="02020603050405020304" pitchFamily="18" charset="0"/>
                <a:ea typeface="標楷體" panose="03000509000000000000" pitchFamily="65" charset="-120"/>
              </a:rPr>
              <a:t>108~109</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年，而尚在執行中之僅剩三筆有保留數</a:t>
            </a:r>
            <a:endParaRPr lang="zh-TW" altLang="en-US" dirty="0"/>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34</a:t>
            </a:fld>
            <a:endParaRPr lang="zh-TW" altLang="en-US"/>
          </a:p>
        </p:txBody>
      </p:sp>
    </p:spTree>
    <p:extLst>
      <p:ext uri="{BB962C8B-B14F-4D97-AF65-F5344CB8AC3E}">
        <p14:creationId xmlns:p14="http://schemas.microsoft.com/office/powerpoint/2010/main" val="2123584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最多為</a:t>
            </a:r>
            <a:r>
              <a:rPr lang="en-US" altLang="zh-TW" dirty="0"/>
              <a:t>109</a:t>
            </a:r>
            <a:r>
              <a:rPr lang="zh-TW" altLang="en-US" dirty="0"/>
              <a:t>年</a:t>
            </a:r>
            <a:r>
              <a:rPr lang="en-US" altLang="zh-TW" dirty="0"/>
              <a:t>1</a:t>
            </a:r>
            <a:r>
              <a:rPr lang="zh-TW" altLang="en-US" dirty="0"/>
              <a:t>月，且大多分布在暑假或寒假剛開學期間</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35</a:t>
            </a:fld>
            <a:endParaRPr lang="zh-TW" altLang="en-US"/>
          </a:p>
        </p:txBody>
      </p:sp>
    </p:spTree>
    <p:extLst>
      <p:ext uri="{BB962C8B-B14F-4D97-AF65-F5344CB8AC3E}">
        <p14:creationId xmlns:p14="http://schemas.microsoft.com/office/powerpoint/2010/main" val="2023550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最多為</a:t>
            </a:r>
            <a:r>
              <a:rPr lang="en-US" altLang="zh-TW" dirty="0"/>
              <a:t>109</a:t>
            </a:r>
            <a:r>
              <a:rPr lang="zh-TW" altLang="en-US" dirty="0"/>
              <a:t>年</a:t>
            </a:r>
            <a:r>
              <a:rPr lang="en-US" altLang="zh-TW" dirty="0"/>
              <a:t>1</a:t>
            </a:r>
            <a:r>
              <a:rPr lang="zh-TW" altLang="en-US" dirty="0"/>
              <a:t>月，且大多分布在暑假或寒假剛開學期間</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36</a:t>
            </a:fld>
            <a:endParaRPr lang="zh-TW" altLang="en-US"/>
          </a:p>
        </p:txBody>
      </p:sp>
    </p:spTree>
    <p:extLst>
      <p:ext uri="{BB962C8B-B14F-4D97-AF65-F5344CB8AC3E}">
        <p14:creationId xmlns:p14="http://schemas.microsoft.com/office/powerpoint/2010/main" val="4089360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保留數總和最多是在</a:t>
            </a:r>
            <a:r>
              <a:rPr lang="en-US" altLang="zh-TW" dirty="0"/>
              <a:t>109</a:t>
            </a:r>
            <a:r>
              <a:rPr lang="zh-TW" altLang="en-US" dirty="0"/>
              <a:t>年</a:t>
            </a:r>
            <a:r>
              <a:rPr lang="en-US" altLang="zh-TW" dirty="0"/>
              <a:t>1</a:t>
            </a:r>
            <a:r>
              <a:rPr lang="zh-TW" altLang="en-US" dirty="0"/>
              <a:t>月</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37</a:t>
            </a:fld>
            <a:endParaRPr lang="zh-TW" altLang="en-US"/>
          </a:p>
        </p:txBody>
      </p:sp>
    </p:spTree>
    <p:extLst>
      <p:ext uri="{BB962C8B-B14F-4D97-AF65-F5344CB8AC3E}">
        <p14:creationId xmlns:p14="http://schemas.microsoft.com/office/powerpoint/2010/main" val="309418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共</a:t>
            </a:r>
            <a:r>
              <a:rPr lang="en-US" altLang="zh-TW" dirty="0"/>
              <a:t>12</a:t>
            </a:r>
            <a:r>
              <a:rPr lang="zh-TW" altLang="en-US" dirty="0"/>
              <a:t>欄</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7</a:t>
            </a:fld>
            <a:endParaRPr lang="zh-TW" altLang="en-US"/>
          </a:p>
        </p:txBody>
      </p:sp>
    </p:spTree>
    <p:extLst>
      <p:ext uri="{BB962C8B-B14F-4D97-AF65-F5344CB8AC3E}">
        <p14:creationId xmlns:p14="http://schemas.microsoft.com/office/powerpoint/2010/main" val="3596429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06070" indent="304800"/>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合約大多落在</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108~109</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年之間，且合約金額最高者在第一季中的一月，執行時間也最多，其金額有到</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7</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億初，已結案且未有保留數，而有保留數者集中於</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108</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年底與</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109</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3</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月及</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11</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月，其中仍有在執行者為</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108</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109</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月及</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109</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11</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月，據統計保留數最高者為</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109</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月。</a:t>
            </a:r>
            <a:endParaRPr lang="zh-TW" altLang="en-US" dirty="0"/>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38</a:t>
            </a:fld>
            <a:endParaRPr lang="zh-TW" altLang="en-US"/>
          </a:p>
        </p:txBody>
      </p:sp>
    </p:spTree>
    <p:extLst>
      <p:ext uri="{BB962C8B-B14F-4D97-AF65-F5344CB8AC3E}">
        <p14:creationId xmlns:p14="http://schemas.microsoft.com/office/powerpoint/2010/main" val="2444192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最多為</a:t>
            </a:r>
            <a:r>
              <a:rPr lang="en-US" altLang="zh-TW" dirty="0"/>
              <a:t>109</a:t>
            </a:r>
            <a:r>
              <a:rPr lang="zh-TW" altLang="en-US" dirty="0"/>
              <a:t>年第一季，且大多分布在暑假或寒假剛開學期間</a:t>
            </a:r>
          </a:p>
          <a:p>
            <a:endParaRPr lang="zh-TW" altLang="en-US" dirty="0"/>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39</a:t>
            </a:fld>
            <a:endParaRPr lang="zh-TW" altLang="en-US"/>
          </a:p>
        </p:txBody>
      </p:sp>
    </p:spTree>
    <p:extLst>
      <p:ext uri="{BB962C8B-B14F-4D97-AF65-F5344CB8AC3E}">
        <p14:creationId xmlns:p14="http://schemas.microsoft.com/office/powerpoint/2010/main" val="1039830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最多為</a:t>
            </a:r>
            <a:r>
              <a:rPr lang="en-US" altLang="zh-TW" dirty="0"/>
              <a:t>109</a:t>
            </a:r>
            <a:r>
              <a:rPr lang="zh-TW" altLang="en-US" dirty="0"/>
              <a:t>年第一季，且大多分布在暑假或寒假剛開學期間</a:t>
            </a:r>
          </a:p>
          <a:p>
            <a:endParaRPr lang="zh-TW" altLang="en-US" dirty="0"/>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40</a:t>
            </a:fld>
            <a:endParaRPr lang="zh-TW" altLang="en-US"/>
          </a:p>
        </p:txBody>
      </p:sp>
    </p:spTree>
    <p:extLst>
      <p:ext uri="{BB962C8B-B14F-4D97-AF65-F5344CB8AC3E}">
        <p14:creationId xmlns:p14="http://schemas.microsoft.com/office/powerpoint/2010/main" val="2805918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保留數總和最多是在第一季</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41</a:t>
            </a:fld>
            <a:endParaRPr lang="zh-TW" altLang="en-US"/>
          </a:p>
        </p:txBody>
      </p:sp>
    </p:spTree>
    <p:extLst>
      <p:ext uri="{BB962C8B-B14F-4D97-AF65-F5344CB8AC3E}">
        <p14:creationId xmlns:p14="http://schemas.microsoft.com/office/powerpoint/2010/main" val="2392412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06070" indent="304800"/>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第一季與第三季（其為學期初）經費投入較多，執行時間也較長且合約金額最高者在第一季，其金額有到</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7</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億初，已結案且未有保留數。</a:t>
            </a:r>
          </a:p>
          <a:p>
            <a:pPr marL="306070" indent="304800"/>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第四季之有保留數者最多，推測</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109</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之第四季簽約項目是因為比較晚簽訂合約，而導致保留數較多，但其中也有已結束之事項，而仍有執行且有保留數者集中於第一季與第四季，保留數最高者為</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109</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年第一季。</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42</a:t>
            </a:fld>
            <a:endParaRPr lang="zh-TW" altLang="en-US"/>
          </a:p>
        </p:txBody>
      </p:sp>
    </p:spTree>
    <p:extLst>
      <p:ext uri="{BB962C8B-B14F-4D97-AF65-F5344CB8AC3E}">
        <p14:creationId xmlns:p14="http://schemas.microsoft.com/office/powerpoint/2010/main" val="1286780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綜合以上論述可說合約金額高者，其執行時間也可能較長（撇除因合約內容有所不同者），而實際完成時間結束得比預定完成時間要早者，其有保留數可能較高，且因為教育部國民及學前教育署願景為培養五育均衡發展的健全國民、造就具國際競爭力的優質人才及落實教育機會均等的理想目標，可見其極可能將經費投入於學期開學期間，可本次分析亦可證實此事。</a:t>
            </a:r>
            <a:endParaRPr lang="zh-TW" altLang="en-US" dirty="0"/>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44</a:t>
            </a:fld>
            <a:endParaRPr lang="zh-TW" altLang="en-US"/>
          </a:p>
        </p:txBody>
      </p:sp>
    </p:spTree>
    <p:extLst>
      <p:ext uri="{BB962C8B-B14F-4D97-AF65-F5344CB8AC3E}">
        <p14:creationId xmlns:p14="http://schemas.microsoft.com/office/powerpoint/2010/main" val="7526733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根據此次分析可以了解到</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OLAP</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的實際應用，且知道如何對結果進行思考，令原本大量讓人毫無頭緒的資料變得煥然一新，更是讓人一目瞭然，雖然此次成果並未像我想像中的一樣有效，但在處理跟分析這些資料時，讓我能夠針對有關於我想要的結果，去做有效的前處理，這次光是前處理就用掉了不少時間去琢磨到底該如何處理，在分析後統整整份資料時，猶如將思緒從混亂中抽出，變得井然有序，未來若有機會去分析其他資料可能就會更快，因為有了大概的思考方向，雖說或許我們分析的資料跟我們沒有太大的直接關係，但跟我們身處的學校等有關，甚至是教育部的計畫，或許現在來說比較晚才得知有這些資料存在，但仍然覺得教育部在培育人才上盡了很多心力。</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45</a:t>
            </a:fld>
            <a:endParaRPr lang="zh-TW" altLang="en-US"/>
          </a:p>
        </p:txBody>
      </p:sp>
    </p:spTree>
    <p:extLst>
      <p:ext uri="{BB962C8B-B14F-4D97-AF65-F5344CB8AC3E}">
        <p14:creationId xmlns:p14="http://schemas.microsoft.com/office/powerpoint/2010/main" val="5526075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在這次</a:t>
            </a:r>
            <a:r>
              <a:rPr lang="en-US" altLang="zh-TW" dirty="0" err="1"/>
              <a:t>olap</a:t>
            </a:r>
            <a:r>
              <a:rPr lang="zh-TW" altLang="en-US" dirty="0"/>
              <a:t>的製作過程中，我們學到了很多在實作時的技巧和經驗，對於數據及出來的結果，也都有了更深一層的了解，而能利用這次的機會，將書本上的知識付諸實行也讓我對於這些知識及實際運作產生的結果，有了更深刻的理解及將書本知識與實作的經驗結合在一起的機會</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46</a:t>
            </a:fld>
            <a:endParaRPr lang="zh-TW" altLang="en-US"/>
          </a:p>
        </p:txBody>
      </p:sp>
    </p:spTree>
    <p:extLst>
      <p:ext uri="{BB962C8B-B14F-4D97-AF65-F5344CB8AC3E}">
        <p14:creationId xmlns:p14="http://schemas.microsoft.com/office/powerpoint/2010/main" val="21664803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47</a:t>
            </a:fld>
            <a:endParaRPr lang="zh-TW" altLang="en-US"/>
          </a:p>
        </p:txBody>
      </p:sp>
    </p:spTree>
    <p:extLst>
      <p:ext uri="{BB962C8B-B14F-4D97-AF65-F5344CB8AC3E}">
        <p14:creationId xmlns:p14="http://schemas.microsoft.com/office/powerpoint/2010/main" val="184550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共</a:t>
            </a:r>
            <a:r>
              <a:rPr lang="en-US" altLang="zh-TW" dirty="0"/>
              <a:t>10</a:t>
            </a:r>
            <a:r>
              <a:rPr lang="zh-TW" altLang="en-US" dirty="0"/>
              <a:t>欄</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8</a:t>
            </a:fld>
            <a:endParaRPr lang="zh-TW" altLang="en-US"/>
          </a:p>
        </p:txBody>
      </p:sp>
    </p:spTree>
    <p:extLst>
      <p:ext uri="{BB962C8B-B14F-4D97-AF65-F5344CB8AC3E}">
        <p14:creationId xmlns:p14="http://schemas.microsoft.com/office/powerpoint/2010/main" val="2682638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將總表跟各維度分開放不同工作表（但同一活頁簿），存成</a:t>
            </a:r>
            <a:r>
              <a:rPr lang="en-US" altLang="zh-TW" dirty="0"/>
              <a:t>97</a:t>
            </a:r>
            <a:r>
              <a:rPr lang="zh-TW" altLang="en-US" dirty="0"/>
              <a:t>版</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12</a:t>
            </a:fld>
            <a:endParaRPr lang="zh-TW" altLang="en-US"/>
          </a:p>
        </p:txBody>
      </p:sp>
    </p:spTree>
    <p:extLst>
      <p:ext uri="{BB962C8B-B14F-4D97-AF65-F5344CB8AC3E}">
        <p14:creationId xmlns:p14="http://schemas.microsoft.com/office/powerpoint/2010/main" val="2771659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先連線再建立資料庫，接下來匯入資料表，記得刪去</a:t>
            </a:r>
            <a:r>
              <a:rPr lang="en-US" altLang="zh-TW" dirty="0"/>
              <a:t>$</a:t>
            </a:r>
            <a:r>
              <a:rPr lang="zh-TW" altLang="en-US" dirty="0"/>
              <a:t>符號跟用設計整理數據屬性，還有建立主鍵（總表不用），最後製作資料庫圖表</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13</a:t>
            </a:fld>
            <a:endParaRPr lang="zh-TW" altLang="en-US"/>
          </a:p>
        </p:txBody>
      </p:sp>
    </p:spTree>
    <p:extLst>
      <p:ext uri="{BB962C8B-B14F-4D97-AF65-F5344CB8AC3E}">
        <p14:creationId xmlns:p14="http://schemas.microsoft.com/office/powerpoint/2010/main" val="1603076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SSMS</a:t>
            </a:r>
            <a:r>
              <a:rPr lang="zh-TW" altLang="en-US" dirty="0"/>
              <a:t>會得到</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14</a:t>
            </a:fld>
            <a:endParaRPr lang="zh-TW" altLang="en-US"/>
          </a:p>
        </p:txBody>
      </p:sp>
    </p:spTree>
    <p:extLst>
      <p:ext uri="{BB962C8B-B14F-4D97-AF65-F5344CB8AC3E}">
        <p14:creationId xmlns:p14="http://schemas.microsoft.com/office/powerpoint/2010/main" val="2798398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先新增資料來源（剛剛的資料庫），再新增資料來源檢視跟新增維度，最後製作</a:t>
            </a:r>
            <a:r>
              <a:rPr lang="en-US" altLang="zh-TW" dirty="0"/>
              <a:t>Cube</a:t>
            </a:r>
            <a:endParaRPr lang="zh-TW" altLang="en-US" dirty="0"/>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15</a:t>
            </a:fld>
            <a:endParaRPr lang="zh-TW" altLang="en-US"/>
          </a:p>
        </p:txBody>
      </p:sp>
    </p:spTree>
    <p:extLst>
      <p:ext uri="{BB962C8B-B14F-4D97-AF65-F5344CB8AC3E}">
        <p14:creationId xmlns:p14="http://schemas.microsoft.com/office/powerpoint/2010/main" val="422844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製作完</a:t>
            </a:r>
            <a:r>
              <a:rPr lang="en-US" altLang="zh-TW" dirty="0"/>
              <a:t>Cube</a:t>
            </a:r>
            <a:r>
              <a:rPr lang="zh-TW" altLang="en-US" dirty="0"/>
              <a:t>要部署</a:t>
            </a:r>
          </a:p>
        </p:txBody>
      </p:sp>
      <p:sp>
        <p:nvSpPr>
          <p:cNvPr id="4" name="投影片編號版面配置區 3"/>
          <p:cNvSpPr>
            <a:spLocks noGrp="1"/>
          </p:cNvSpPr>
          <p:nvPr>
            <p:ph type="sldNum" sz="quarter" idx="5"/>
          </p:nvPr>
        </p:nvSpPr>
        <p:spPr/>
        <p:txBody>
          <a:bodyPr/>
          <a:lstStyle/>
          <a:p>
            <a:fld id="{70731F30-8C46-491C-B2AB-90AC192F57B7}" type="slidenum">
              <a:rPr lang="zh-TW" altLang="en-US" smtClean="0"/>
              <a:t>16</a:t>
            </a:fld>
            <a:endParaRPr lang="zh-TW" altLang="en-US"/>
          </a:p>
        </p:txBody>
      </p:sp>
    </p:spTree>
    <p:extLst>
      <p:ext uri="{BB962C8B-B14F-4D97-AF65-F5344CB8AC3E}">
        <p14:creationId xmlns:p14="http://schemas.microsoft.com/office/powerpoint/2010/main" val="3008688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文字方塊 1">
            <a:extLst>
              <a:ext uri="{FF2B5EF4-FFF2-40B4-BE49-F238E27FC236}">
                <a16:creationId xmlns:a16="http://schemas.microsoft.com/office/drawing/2014/main" id="{58BB52B7-31B8-4718-86DC-F464E68BB9F8}"/>
              </a:ext>
            </a:extLst>
          </p:cNvPr>
          <p:cNvSpPr txBox="1"/>
          <p:nvPr userDrawn="1"/>
        </p:nvSpPr>
        <p:spPr>
          <a:xfrm>
            <a:off x="3995936" y="267494"/>
            <a:ext cx="2160240" cy="2232248"/>
          </a:xfrm>
          <a:prstGeom prst="rect">
            <a:avLst/>
          </a:prstGeom>
          <a:noFill/>
        </p:spPr>
        <p:txBody>
          <a:bodyPr wrap="square" rtlCol="0">
            <a:spAutoFit/>
          </a:bodyPr>
          <a:lstStyle/>
          <a:p>
            <a:endParaRPr lang="zh-TW"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ED0EB30A-4130-449C-816E-AE2BD283FB6B}"/>
              </a:ext>
            </a:extLst>
          </p:cNvPr>
          <p:cNvSpPr txBox="1"/>
          <p:nvPr userDrawn="1"/>
        </p:nvSpPr>
        <p:spPr>
          <a:xfrm>
            <a:off x="3980114" y="267494"/>
            <a:ext cx="2160001" cy="2160000"/>
          </a:xfrm>
          <a:prstGeom prst="rect">
            <a:avLst/>
          </a:prstGeom>
          <a:solidFill>
            <a:srgbClr val="F2F2F2"/>
          </a:solid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id="{2FB9E844-19A5-4211-B311-46813A9358D6}"/>
              </a:ext>
            </a:extLst>
          </p:cNvPr>
          <p:cNvSpPr txBox="1"/>
          <p:nvPr userDrawn="1"/>
        </p:nvSpPr>
        <p:spPr>
          <a:xfrm>
            <a:off x="6438349" y="267494"/>
            <a:ext cx="2160001" cy="2160000"/>
          </a:xfrm>
          <a:prstGeom prst="rect">
            <a:avLst/>
          </a:prstGeom>
          <a:solidFill>
            <a:srgbClr val="F2F2F2"/>
          </a:solidFill>
        </p:spPr>
        <p:txBody>
          <a:bodyPr wrap="square" rtlCol="0">
            <a:spAutoFit/>
          </a:bodyPr>
          <a:lstStyle/>
          <a:p>
            <a:endParaRPr lang="zh-TW" altLang="en-US" dirty="0"/>
          </a:p>
        </p:txBody>
      </p:sp>
      <p:sp>
        <p:nvSpPr>
          <p:cNvPr id="11" name="文字方塊 10">
            <a:extLst>
              <a:ext uri="{FF2B5EF4-FFF2-40B4-BE49-F238E27FC236}">
                <a16:creationId xmlns:a16="http://schemas.microsoft.com/office/drawing/2014/main" id="{DB320C70-0FFF-40AC-8BFD-E43350A4C1DD}"/>
              </a:ext>
            </a:extLst>
          </p:cNvPr>
          <p:cNvSpPr txBox="1"/>
          <p:nvPr userDrawn="1"/>
        </p:nvSpPr>
        <p:spPr>
          <a:xfrm>
            <a:off x="3980114" y="2715766"/>
            <a:ext cx="2160001" cy="2160000"/>
          </a:xfrm>
          <a:prstGeom prst="rect">
            <a:avLst/>
          </a:prstGeom>
          <a:solidFill>
            <a:srgbClr val="F2F2F2"/>
          </a:solidFill>
        </p:spPr>
        <p:txBody>
          <a:bodyPr wrap="square" rtlCol="0">
            <a:spAutoFit/>
          </a:bodyPr>
          <a:lstStyle/>
          <a:p>
            <a:endParaRPr lang="zh-TW" altLang="en-US" dirty="0"/>
          </a:p>
        </p:txBody>
      </p:sp>
      <p:sp>
        <p:nvSpPr>
          <p:cNvPr id="12" name="文字方塊 11">
            <a:extLst>
              <a:ext uri="{FF2B5EF4-FFF2-40B4-BE49-F238E27FC236}">
                <a16:creationId xmlns:a16="http://schemas.microsoft.com/office/drawing/2014/main" id="{EB3C063F-46A4-42DB-9FA2-56BAE680ECDC}"/>
              </a:ext>
            </a:extLst>
          </p:cNvPr>
          <p:cNvSpPr txBox="1"/>
          <p:nvPr userDrawn="1"/>
        </p:nvSpPr>
        <p:spPr>
          <a:xfrm>
            <a:off x="6438349" y="2715766"/>
            <a:ext cx="2160001" cy="2160000"/>
          </a:xfrm>
          <a:prstGeom prst="rect">
            <a:avLst/>
          </a:prstGeom>
          <a:solidFill>
            <a:srgbClr val="F2F2F2"/>
          </a:solidFill>
        </p:spPr>
        <p:txBody>
          <a:bodyPr wrap="square" rtlCol="0">
            <a:spAutoFit/>
          </a:bodyPr>
          <a:lstStyle/>
          <a:p>
            <a:endParaRPr lang="zh-TW" altLang="en-US" dirty="0"/>
          </a:p>
        </p:txBody>
      </p:sp>
    </p:spTree>
    <p:extLst>
      <p:ext uri="{BB962C8B-B14F-4D97-AF65-F5344CB8AC3E}">
        <p14:creationId xmlns:p14="http://schemas.microsoft.com/office/powerpoint/2010/main" val="2742625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bg>
      <p:bgPr>
        <a:solidFill>
          <a:schemeClr val="accent1"/>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92D893FA-36DB-4975-81E6-2D8CA169F354}"/>
              </a:ext>
            </a:extLst>
          </p:cNvPr>
          <p:cNvSpPr txBox="1"/>
          <p:nvPr userDrawn="1"/>
        </p:nvSpPr>
        <p:spPr>
          <a:xfrm>
            <a:off x="3980114" y="267494"/>
            <a:ext cx="4618236" cy="4608272"/>
          </a:xfrm>
          <a:prstGeom prst="rect">
            <a:avLst/>
          </a:prstGeom>
          <a:solidFill>
            <a:srgbClr val="F2F2F2"/>
          </a:solidFill>
        </p:spPr>
        <p:txBody>
          <a:bodyPr wrap="square" rtlCol="0">
            <a:spAutoFit/>
          </a:bodyPr>
          <a:lstStyle/>
          <a:p>
            <a:endParaRPr lang="zh-TW" altLang="en-US" dirty="0"/>
          </a:p>
        </p:txBody>
      </p:sp>
    </p:spTree>
    <p:extLst>
      <p:ext uri="{BB962C8B-B14F-4D97-AF65-F5344CB8AC3E}">
        <p14:creationId xmlns:p14="http://schemas.microsoft.com/office/powerpoint/2010/main" val="1928737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Basic Layout">
    <p:spTree>
      <p:nvGrpSpPr>
        <p:cNvPr id="1" name=""/>
        <p:cNvGrpSpPr/>
        <p:nvPr/>
      </p:nvGrpSpPr>
      <p:grpSpPr>
        <a:xfrm>
          <a:off x="0" y="0"/>
          <a:ext cx="0" cy="0"/>
          <a:chOff x="0" y="0"/>
          <a:chExt cx="0" cy="0"/>
        </a:xfrm>
      </p:grpSpPr>
      <p:sp>
        <p:nvSpPr>
          <p:cNvPr id="2" name="Rectangle 1"/>
          <p:cNvSpPr/>
          <p:nvPr userDrawn="1"/>
        </p:nvSpPr>
        <p:spPr>
          <a:xfrm>
            <a:off x="0" y="4011910"/>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3471850"/>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622260"/>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73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74" r:id="rId4"/>
    <p:sldLayoutId id="2147483652" r:id="rId5"/>
    <p:sldLayoutId id="2147483671" r:id="rId6"/>
    <p:sldLayoutId id="2147483655" r:id="rId7"/>
    <p:sldLayoutId id="2147483662" r:id="rId8"/>
    <p:sldLayoutId id="2147483663" r:id="rId9"/>
    <p:sldLayoutId id="2147483665" r:id="rId10"/>
    <p:sldLayoutId id="2147483666" r:id="rId11"/>
    <p:sldLayoutId id="2147483667" r:id="rId12"/>
    <p:sldLayoutId id="2147483664" r:id="rId13"/>
    <p:sldLayoutId id="2147483668" r:id="rId14"/>
    <p:sldLayoutId id="2147483675" r:id="rId15"/>
    <p:sldLayoutId id="2147483676" r:id="rId16"/>
    <p:sldLayoutId id="2147483669" r:id="rId17"/>
    <p:sldLayoutId id="2147483673" r:id="rId18"/>
    <p:sldLayoutId id="2147483656" r:id="rId19"/>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51920" y="1419622"/>
            <a:ext cx="5292080" cy="1080121"/>
          </a:xfrm>
        </p:spPr>
        <p:txBody>
          <a:bodyPr/>
          <a:lstStyle/>
          <a:p>
            <a:r>
              <a:rPr lang="zh-TW" altLang="en-US" sz="3600" dirty="0">
                <a:ea typeface="맑은 고딕" pitchFamily="50" charset="-127"/>
              </a:rPr>
              <a:t>雲端運算</a:t>
            </a:r>
            <a:br>
              <a:rPr lang="zh-TW" altLang="en-US" sz="3600" dirty="0">
                <a:ea typeface="맑은 고딕" pitchFamily="50" charset="-127"/>
              </a:rPr>
            </a:br>
            <a:r>
              <a:rPr lang="zh-TW" altLang="en-US" sz="3600" dirty="0">
                <a:ea typeface="맑은 고딕" pitchFamily="50" charset="-127"/>
              </a:rPr>
              <a:t>與分散式資料庫</a:t>
            </a:r>
            <a:endParaRPr lang="en-US" altLang="ko-KR" sz="3600" dirty="0"/>
          </a:p>
        </p:txBody>
      </p:sp>
      <p:sp>
        <p:nvSpPr>
          <p:cNvPr id="4" name="Text Placeholder 3"/>
          <p:cNvSpPr>
            <a:spLocks noGrp="1"/>
          </p:cNvSpPr>
          <p:nvPr>
            <p:ph type="body" sz="quarter" idx="11"/>
          </p:nvPr>
        </p:nvSpPr>
        <p:spPr>
          <a:xfrm>
            <a:off x="3851772" y="2571750"/>
            <a:ext cx="5292080" cy="488816"/>
          </a:xfrm>
        </p:spPr>
        <p:txBody>
          <a:bodyPr anchor="ctr"/>
          <a:lstStyle/>
          <a:p>
            <a:r>
              <a:rPr lang="en-US" altLang="zh-TW" sz="5400" b="1">
                <a:latin typeface="+mj-lt"/>
                <a:ea typeface="맑은 고딕" pitchFamily="50" charset="-127"/>
              </a:rPr>
              <a:t>OLAP</a:t>
            </a:r>
            <a:r>
              <a:rPr lang="zh-TW" altLang="en-US" sz="5400" b="1">
                <a:latin typeface="+mj-lt"/>
                <a:ea typeface="맑은 고딕" pitchFamily="50" charset="-127"/>
              </a:rPr>
              <a:t>報告</a:t>
            </a:r>
            <a:endParaRPr lang="en-US" altLang="ko-KR" sz="5400" b="1" dirty="0">
              <a:latin typeface="+mj-lt"/>
              <a:ea typeface="맑은 고딕" pitchFamily="50" charset="-127"/>
            </a:endParaRPr>
          </a:p>
        </p:txBody>
      </p:sp>
      <p:sp>
        <p:nvSpPr>
          <p:cNvPr id="7" name="Text Placeholder 3">
            <a:extLst>
              <a:ext uri="{FF2B5EF4-FFF2-40B4-BE49-F238E27FC236}">
                <a16:creationId xmlns:a16="http://schemas.microsoft.com/office/drawing/2014/main" id="{52044A9B-DFC5-4190-9F81-2F97B70C510D}"/>
              </a:ext>
            </a:extLst>
          </p:cNvPr>
          <p:cNvSpPr txBox="1">
            <a:spLocks/>
          </p:cNvSpPr>
          <p:nvPr/>
        </p:nvSpPr>
        <p:spPr>
          <a:xfrm>
            <a:off x="3851772" y="3132573"/>
            <a:ext cx="5292080" cy="86409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zh-TW" altLang="en-US" b="1" dirty="0"/>
              <a:t>指導老師：蔡正發</a:t>
            </a:r>
            <a:endParaRPr lang="en-US" altLang="zh-TW" b="1" dirty="0"/>
          </a:p>
          <a:p>
            <a:pPr>
              <a:spcBef>
                <a:spcPts val="0"/>
              </a:spcBef>
              <a:defRPr/>
            </a:pPr>
            <a:r>
              <a:rPr lang="zh-TW" altLang="en-US" b="1" dirty="0"/>
              <a:t>組　　員：</a:t>
            </a:r>
            <a:r>
              <a:rPr lang="en-US" altLang="zh-TW" b="1" dirty="0"/>
              <a:t>B10756022</a:t>
            </a:r>
            <a:r>
              <a:rPr lang="zh-TW" altLang="en-US" b="1" dirty="0"/>
              <a:t> 楊于璇</a:t>
            </a:r>
            <a:endParaRPr lang="en-US" altLang="zh-TW" b="1" dirty="0"/>
          </a:p>
          <a:p>
            <a:pPr>
              <a:spcBef>
                <a:spcPts val="0"/>
              </a:spcBef>
              <a:defRPr/>
            </a:pPr>
            <a:r>
              <a:rPr lang="zh-TW" altLang="en-US" b="1" dirty="0"/>
              <a:t>　　　　　</a:t>
            </a:r>
            <a:r>
              <a:rPr lang="en-US" altLang="zh-TW" b="1" dirty="0"/>
              <a:t>B10756035</a:t>
            </a:r>
            <a:r>
              <a:rPr lang="zh-TW" altLang="en-US" b="1" dirty="0"/>
              <a:t> 林郁倫</a:t>
            </a:r>
            <a:endParaRPr lang="en-US" altLang="ko-KR"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整理後</a:t>
            </a:r>
            <a:endParaRPr lang="ko-KR" altLang="en-US" dirty="0"/>
          </a:p>
        </p:txBody>
      </p:sp>
      <p:pic>
        <p:nvPicPr>
          <p:cNvPr id="6" name="圖片 5">
            <a:extLst>
              <a:ext uri="{FF2B5EF4-FFF2-40B4-BE49-F238E27FC236}">
                <a16:creationId xmlns:a16="http://schemas.microsoft.com/office/drawing/2014/main" id="{0C378FE6-0727-45FA-B125-210F33F7FDB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1" y="767490"/>
            <a:ext cx="7344818" cy="3964500"/>
          </a:xfrm>
          <a:prstGeom prst="rect">
            <a:avLst/>
          </a:prstGeom>
          <a:noFill/>
          <a:ln>
            <a:noFill/>
          </a:ln>
        </p:spPr>
      </p:pic>
    </p:spTree>
    <p:extLst>
      <p:ext uri="{BB962C8B-B14F-4D97-AF65-F5344CB8AC3E}">
        <p14:creationId xmlns:p14="http://schemas.microsoft.com/office/powerpoint/2010/main" val="84470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t>OLAP</a:t>
            </a:r>
            <a:r>
              <a:rPr lang="zh-TW" altLang="en-US" dirty="0"/>
              <a:t>整理</a:t>
            </a:r>
            <a:endParaRPr lang="ko-KR" altLang="en-US" dirty="0"/>
          </a:p>
        </p:txBody>
      </p:sp>
    </p:spTree>
    <p:extLst>
      <p:ext uri="{BB962C8B-B14F-4D97-AF65-F5344CB8AC3E}">
        <p14:creationId xmlns:p14="http://schemas.microsoft.com/office/powerpoint/2010/main" val="406950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維度表單</a:t>
            </a:r>
            <a:endParaRPr lang="ko-KR" altLang="en-US" dirty="0"/>
          </a:p>
        </p:txBody>
      </p:sp>
      <p:pic>
        <p:nvPicPr>
          <p:cNvPr id="4" name="圖片 3">
            <a:extLst>
              <a:ext uri="{FF2B5EF4-FFF2-40B4-BE49-F238E27FC236}">
                <a16:creationId xmlns:a16="http://schemas.microsoft.com/office/drawing/2014/main" id="{EE5DA7FC-B524-4A0B-925F-4C295309349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1" y="771550"/>
            <a:ext cx="6624738" cy="4054870"/>
          </a:xfrm>
          <a:prstGeom prst="rect">
            <a:avLst/>
          </a:prstGeom>
          <a:noFill/>
        </p:spPr>
      </p:pic>
    </p:spTree>
    <p:extLst>
      <p:ext uri="{BB962C8B-B14F-4D97-AF65-F5344CB8AC3E}">
        <p14:creationId xmlns:p14="http://schemas.microsoft.com/office/powerpoint/2010/main" val="3875064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a:extLst>
              <a:ext uri="{FF2B5EF4-FFF2-40B4-BE49-F238E27FC236}">
                <a16:creationId xmlns:a16="http://schemas.microsoft.com/office/drawing/2014/main" id="{502671B7-C435-4235-8C23-A5479490F2AC}"/>
              </a:ext>
            </a:extLst>
          </p:cNvPr>
          <p:cNvPicPr>
            <a:picLocks noChangeAspect="1"/>
          </p:cNvPicPr>
          <p:nvPr/>
        </p:nvPicPr>
        <p:blipFill>
          <a:blip r:embed="rId3"/>
          <a:stretch>
            <a:fillRect/>
          </a:stretch>
        </p:blipFill>
        <p:spPr>
          <a:xfrm>
            <a:off x="890421" y="769611"/>
            <a:ext cx="7353985" cy="3979577"/>
          </a:xfrm>
          <a:prstGeom prst="rect">
            <a:avLst/>
          </a:prstGeom>
        </p:spPr>
      </p:pic>
      <p:sp>
        <p:nvSpPr>
          <p:cNvPr id="2" name="Text Placeholder 1"/>
          <p:cNvSpPr>
            <a:spLocks noGrp="1"/>
          </p:cNvSpPr>
          <p:nvPr>
            <p:ph type="body" sz="quarter" idx="10"/>
          </p:nvPr>
        </p:nvSpPr>
        <p:spPr/>
        <p:txBody>
          <a:bodyPr/>
          <a:lstStyle/>
          <a:p>
            <a:r>
              <a:rPr lang="en-US" altLang="zh-TW" dirty="0"/>
              <a:t>SSMS</a:t>
            </a:r>
            <a:r>
              <a:rPr lang="zh-TW" altLang="en-US" dirty="0"/>
              <a:t>畫面</a:t>
            </a:r>
            <a:endParaRPr lang="ko-KR" altLang="en-US" dirty="0"/>
          </a:p>
        </p:txBody>
      </p:sp>
      <p:sp>
        <p:nvSpPr>
          <p:cNvPr id="7" name="矩形: 圓角 6">
            <a:extLst>
              <a:ext uri="{FF2B5EF4-FFF2-40B4-BE49-F238E27FC236}">
                <a16:creationId xmlns:a16="http://schemas.microsoft.com/office/drawing/2014/main" id="{42FD8055-AEC0-4F7E-9BD0-EC9D9743E9B0}"/>
              </a:ext>
            </a:extLst>
          </p:cNvPr>
          <p:cNvSpPr/>
          <p:nvPr/>
        </p:nvSpPr>
        <p:spPr>
          <a:xfrm>
            <a:off x="1043608" y="2075711"/>
            <a:ext cx="432048" cy="1440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1B08E15F-18CF-4C75-8ABA-96C8D0C6346A}"/>
              </a:ext>
            </a:extLst>
          </p:cNvPr>
          <p:cNvSpPr/>
          <p:nvPr/>
        </p:nvSpPr>
        <p:spPr>
          <a:xfrm>
            <a:off x="1223104" y="2751982"/>
            <a:ext cx="1116648" cy="827879"/>
          </a:xfrm>
          <a:prstGeom prst="roundRect">
            <a:avLst>
              <a:gd name="adj" fmla="val 562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20E2B2A9-42CF-4A2E-9B44-586285F97C68}"/>
              </a:ext>
            </a:extLst>
          </p:cNvPr>
          <p:cNvSpPr/>
          <p:nvPr/>
        </p:nvSpPr>
        <p:spPr>
          <a:xfrm>
            <a:off x="1255104" y="2247502"/>
            <a:ext cx="868624" cy="1440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5727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err="1"/>
              <a:t>StarSchema</a:t>
            </a:r>
            <a:endParaRPr lang="ko-KR" altLang="en-US" dirty="0"/>
          </a:p>
        </p:txBody>
      </p:sp>
      <p:pic>
        <p:nvPicPr>
          <p:cNvPr id="7" name="圖片 6">
            <a:extLst>
              <a:ext uri="{FF2B5EF4-FFF2-40B4-BE49-F238E27FC236}">
                <a16:creationId xmlns:a16="http://schemas.microsoft.com/office/drawing/2014/main" id="{0BF1E182-C0D8-4A8A-AD49-9874AED63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7" y="699542"/>
            <a:ext cx="5616626" cy="4112172"/>
          </a:xfrm>
          <a:prstGeom prst="rect">
            <a:avLst/>
          </a:prstGeom>
        </p:spPr>
      </p:pic>
    </p:spTree>
    <p:extLst>
      <p:ext uri="{BB962C8B-B14F-4D97-AF65-F5344CB8AC3E}">
        <p14:creationId xmlns:p14="http://schemas.microsoft.com/office/powerpoint/2010/main" val="255056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t>SSDT</a:t>
            </a:r>
            <a:r>
              <a:rPr lang="zh-TW" altLang="en-US" dirty="0"/>
              <a:t>畫面</a:t>
            </a:r>
            <a:endParaRPr lang="ko-KR" altLang="en-US" dirty="0"/>
          </a:p>
        </p:txBody>
      </p:sp>
      <p:pic>
        <p:nvPicPr>
          <p:cNvPr id="12" name="圖片 11">
            <a:extLst>
              <a:ext uri="{FF2B5EF4-FFF2-40B4-BE49-F238E27FC236}">
                <a16:creationId xmlns:a16="http://schemas.microsoft.com/office/drawing/2014/main" id="{2688261B-C421-4597-ACC2-B2A685DFF539}"/>
              </a:ext>
            </a:extLst>
          </p:cNvPr>
          <p:cNvPicPr>
            <a:picLocks noChangeAspect="1"/>
          </p:cNvPicPr>
          <p:nvPr/>
        </p:nvPicPr>
        <p:blipFill>
          <a:blip r:embed="rId3"/>
          <a:stretch>
            <a:fillRect/>
          </a:stretch>
        </p:blipFill>
        <p:spPr>
          <a:xfrm>
            <a:off x="899591" y="767558"/>
            <a:ext cx="7344818" cy="3974616"/>
          </a:xfrm>
          <a:prstGeom prst="rect">
            <a:avLst/>
          </a:prstGeom>
        </p:spPr>
      </p:pic>
      <p:sp>
        <p:nvSpPr>
          <p:cNvPr id="13" name="矩形: 圓角 12">
            <a:extLst>
              <a:ext uri="{FF2B5EF4-FFF2-40B4-BE49-F238E27FC236}">
                <a16:creationId xmlns:a16="http://schemas.microsoft.com/office/drawing/2014/main" id="{A7528023-599A-4BFD-B43F-96C1BA634756}"/>
              </a:ext>
            </a:extLst>
          </p:cNvPr>
          <p:cNvSpPr/>
          <p:nvPr/>
        </p:nvSpPr>
        <p:spPr>
          <a:xfrm>
            <a:off x="6846920" y="1600214"/>
            <a:ext cx="432048" cy="1440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DDCF5001-9CD0-43C7-AB94-61EFA00846A1}"/>
              </a:ext>
            </a:extLst>
          </p:cNvPr>
          <p:cNvSpPr/>
          <p:nvPr/>
        </p:nvSpPr>
        <p:spPr>
          <a:xfrm>
            <a:off x="6846920" y="2107588"/>
            <a:ext cx="1116648" cy="827879"/>
          </a:xfrm>
          <a:prstGeom prst="roundRect">
            <a:avLst>
              <a:gd name="adj" fmla="val 562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圓角 15">
            <a:extLst>
              <a:ext uri="{FF2B5EF4-FFF2-40B4-BE49-F238E27FC236}">
                <a16:creationId xmlns:a16="http://schemas.microsoft.com/office/drawing/2014/main" id="{86C94BB1-DBB1-49F7-B903-E89A70928AFE}"/>
              </a:ext>
            </a:extLst>
          </p:cNvPr>
          <p:cNvSpPr/>
          <p:nvPr/>
        </p:nvSpPr>
        <p:spPr>
          <a:xfrm>
            <a:off x="6846920" y="1782540"/>
            <a:ext cx="432048" cy="1440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圓角 16">
            <a:extLst>
              <a:ext uri="{FF2B5EF4-FFF2-40B4-BE49-F238E27FC236}">
                <a16:creationId xmlns:a16="http://schemas.microsoft.com/office/drawing/2014/main" id="{B24382AE-9527-467E-AD6E-1A899ED71DD0}"/>
              </a:ext>
            </a:extLst>
          </p:cNvPr>
          <p:cNvSpPr/>
          <p:nvPr/>
        </p:nvSpPr>
        <p:spPr>
          <a:xfrm>
            <a:off x="6846920" y="1945064"/>
            <a:ext cx="432048" cy="1440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1555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t>Cube</a:t>
            </a:r>
            <a:endParaRPr lang="ko-KR" altLang="en-US" dirty="0"/>
          </a:p>
        </p:txBody>
      </p:sp>
      <p:pic>
        <p:nvPicPr>
          <p:cNvPr id="5" name="圖片 4">
            <a:extLst>
              <a:ext uri="{FF2B5EF4-FFF2-40B4-BE49-F238E27FC236}">
                <a16:creationId xmlns:a16="http://schemas.microsoft.com/office/drawing/2014/main" id="{E78FDDF8-F211-458D-A86A-917A57CE59A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1" y="767558"/>
            <a:ext cx="7344818" cy="3964432"/>
          </a:xfrm>
          <a:prstGeom prst="rect">
            <a:avLst/>
          </a:prstGeom>
          <a:noFill/>
          <a:ln>
            <a:noFill/>
          </a:ln>
        </p:spPr>
      </p:pic>
    </p:spTree>
    <p:extLst>
      <p:ext uri="{BB962C8B-B14F-4D97-AF65-F5344CB8AC3E}">
        <p14:creationId xmlns:p14="http://schemas.microsoft.com/office/powerpoint/2010/main" val="428766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t>Excel</a:t>
            </a:r>
            <a:endParaRPr lang="ko-KR" altLang="en-US" dirty="0"/>
          </a:p>
        </p:txBody>
      </p:sp>
      <p:pic>
        <p:nvPicPr>
          <p:cNvPr id="6" name="圖片 5">
            <a:extLst>
              <a:ext uri="{FF2B5EF4-FFF2-40B4-BE49-F238E27FC236}">
                <a16:creationId xmlns:a16="http://schemas.microsoft.com/office/drawing/2014/main" id="{A243F07B-E751-4E3E-B63E-3A4B1A3D683B}"/>
              </a:ext>
            </a:extLst>
          </p:cNvPr>
          <p:cNvPicPr>
            <a:picLocks noChangeAspect="1"/>
          </p:cNvPicPr>
          <p:nvPr/>
        </p:nvPicPr>
        <p:blipFill>
          <a:blip r:embed="rId3"/>
          <a:stretch>
            <a:fillRect/>
          </a:stretch>
        </p:blipFill>
        <p:spPr>
          <a:xfrm>
            <a:off x="899591" y="767558"/>
            <a:ext cx="7325996" cy="3964432"/>
          </a:xfrm>
          <a:prstGeom prst="rect">
            <a:avLst/>
          </a:prstGeom>
        </p:spPr>
      </p:pic>
    </p:spTree>
    <p:extLst>
      <p:ext uri="{BB962C8B-B14F-4D97-AF65-F5344CB8AC3E}">
        <p14:creationId xmlns:p14="http://schemas.microsoft.com/office/powerpoint/2010/main" val="828402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t>Excel</a:t>
            </a:r>
            <a:endParaRPr lang="ko-KR" altLang="en-US" dirty="0"/>
          </a:p>
        </p:txBody>
      </p:sp>
      <p:pic>
        <p:nvPicPr>
          <p:cNvPr id="7" name="圖片 6">
            <a:extLst>
              <a:ext uri="{FF2B5EF4-FFF2-40B4-BE49-F238E27FC236}">
                <a16:creationId xmlns:a16="http://schemas.microsoft.com/office/drawing/2014/main" id="{904CE14C-09D3-4E83-AEB4-C87B27388ECD}"/>
              </a:ext>
            </a:extLst>
          </p:cNvPr>
          <p:cNvPicPr>
            <a:picLocks noChangeAspect="1"/>
          </p:cNvPicPr>
          <p:nvPr/>
        </p:nvPicPr>
        <p:blipFill>
          <a:blip r:embed="rId3"/>
          <a:stretch>
            <a:fillRect/>
          </a:stretch>
        </p:blipFill>
        <p:spPr>
          <a:xfrm>
            <a:off x="918412" y="788652"/>
            <a:ext cx="7287015" cy="3943338"/>
          </a:xfrm>
          <a:prstGeom prst="rect">
            <a:avLst/>
          </a:prstGeom>
        </p:spPr>
      </p:pic>
    </p:spTree>
    <p:extLst>
      <p:ext uri="{BB962C8B-B14F-4D97-AF65-F5344CB8AC3E}">
        <p14:creationId xmlns:p14="http://schemas.microsoft.com/office/powerpoint/2010/main" val="431411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t>OLAP</a:t>
            </a:r>
            <a:r>
              <a:rPr lang="zh-TW" altLang="en-US" dirty="0"/>
              <a:t>分析</a:t>
            </a:r>
            <a:endParaRPr lang="ko-KR" altLang="en-US" dirty="0"/>
          </a:p>
        </p:txBody>
      </p:sp>
    </p:spTree>
    <p:extLst>
      <p:ext uri="{BB962C8B-B14F-4D97-AF65-F5344CB8AC3E}">
        <p14:creationId xmlns:p14="http://schemas.microsoft.com/office/powerpoint/2010/main" val="83476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研究動機與目的</a:t>
            </a:r>
            <a:endParaRPr lang="ko-KR" altLang="en-US" dirty="0"/>
          </a:p>
        </p:txBody>
      </p:sp>
      <p:grpSp>
        <p:nvGrpSpPr>
          <p:cNvPr id="12" name="群組 11">
            <a:extLst>
              <a:ext uri="{FF2B5EF4-FFF2-40B4-BE49-F238E27FC236}">
                <a16:creationId xmlns:a16="http://schemas.microsoft.com/office/drawing/2014/main" id="{53F27E8E-C646-4EDB-9F81-CA22462F51F7}"/>
              </a:ext>
            </a:extLst>
          </p:cNvPr>
          <p:cNvGrpSpPr/>
          <p:nvPr/>
        </p:nvGrpSpPr>
        <p:grpSpPr>
          <a:xfrm>
            <a:off x="899592" y="1131590"/>
            <a:ext cx="7298127" cy="1800200"/>
            <a:chOff x="899592" y="1333098"/>
            <a:chExt cx="7298127" cy="1800200"/>
          </a:xfrm>
        </p:grpSpPr>
        <p:sp>
          <p:nvSpPr>
            <p:cNvPr id="5" name="TextBox 4"/>
            <p:cNvSpPr txBox="1"/>
            <p:nvPr/>
          </p:nvSpPr>
          <p:spPr>
            <a:xfrm>
              <a:off x="1475656" y="1655970"/>
              <a:ext cx="6192688" cy="1477328"/>
            </a:xfrm>
            <a:prstGeom prst="rect">
              <a:avLst/>
            </a:prstGeom>
            <a:noFill/>
          </p:spPr>
          <p:txBody>
            <a:bodyPr wrap="square" rtlCol="0">
              <a:spAutoFit/>
            </a:bodyPr>
            <a:lstStyle/>
            <a:p>
              <a:pPr algn="ctr"/>
              <a:r>
                <a:rPr lang="zh-TW" altLang="en-US" dirty="0">
                  <a:solidFill>
                    <a:schemeClr val="tx1">
                      <a:lumMod val="75000"/>
                      <a:lumOff val="25000"/>
                    </a:schemeClr>
                  </a:solidFill>
                  <a:cs typeface="Arial" pitchFamily="34" charset="0"/>
                </a:rPr>
                <a:t>教育部為培養人才盡心盡力，投入經費</a:t>
              </a:r>
              <a:endParaRPr lang="en-US" altLang="zh-TW" dirty="0">
                <a:solidFill>
                  <a:schemeClr val="tx1">
                    <a:lumMod val="75000"/>
                    <a:lumOff val="25000"/>
                  </a:schemeClr>
                </a:solidFill>
                <a:cs typeface="Arial" pitchFamily="34" charset="0"/>
              </a:endParaRPr>
            </a:p>
            <a:p>
              <a:pPr algn="ctr"/>
              <a:r>
                <a:rPr lang="zh-TW" altLang="en-US" dirty="0">
                  <a:solidFill>
                    <a:schemeClr val="tx1">
                      <a:lumMod val="75000"/>
                      <a:lumOff val="25000"/>
                    </a:schemeClr>
                  </a:solidFill>
                  <a:cs typeface="Arial" pitchFamily="34" charset="0"/>
                </a:rPr>
                <a:t>在最後會進行核銷與統計，成為一份有用的資料</a:t>
              </a:r>
              <a:endParaRPr lang="en-US" altLang="zh-TW" dirty="0">
                <a:solidFill>
                  <a:schemeClr val="tx1">
                    <a:lumMod val="75000"/>
                    <a:lumOff val="25000"/>
                  </a:schemeClr>
                </a:solidFill>
                <a:cs typeface="Arial" pitchFamily="34" charset="0"/>
              </a:endParaRPr>
            </a:p>
            <a:p>
              <a:pPr algn="ctr"/>
              <a:r>
                <a:rPr lang="zh-TW" altLang="en-US" dirty="0">
                  <a:solidFill>
                    <a:schemeClr val="tx1">
                      <a:lumMod val="75000"/>
                      <a:lumOff val="25000"/>
                    </a:schemeClr>
                  </a:solidFill>
                  <a:cs typeface="Arial" pitchFamily="34" charset="0"/>
                </a:rPr>
                <a:t>除了知道從哪來、從哪去</a:t>
              </a:r>
              <a:endParaRPr lang="en-US" altLang="zh-TW" dirty="0">
                <a:solidFill>
                  <a:schemeClr val="tx1">
                    <a:lumMod val="75000"/>
                    <a:lumOff val="25000"/>
                  </a:schemeClr>
                </a:solidFill>
                <a:cs typeface="Arial" pitchFamily="34" charset="0"/>
              </a:endParaRPr>
            </a:p>
            <a:p>
              <a:pPr algn="ctr"/>
              <a:r>
                <a:rPr lang="zh-TW" altLang="en-US" dirty="0">
                  <a:solidFill>
                    <a:schemeClr val="tx1">
                      <a:lumMod val="75000"/>
                      <a:lumOff val="25000"/>
                    </a:schemeClr>
                  </a:solidFill>
                  <a:cs typeface="Arial" pitchFamily="34" charset="0"/>
                </a:rPr>
                <a:t>我們還可以知道這些數據背後代表的意義</a:t>
              </a:r>
              <a:endParaRPr lang="en-US" altLang="zh-TW" dirty="0">
                <a:solidFill>
                  <a:schemeClr val="tx1">
                    <a:lumMod val="75000"/>
                    <a:lumOff val="25000"/>
                  </a:schemeClr>
                </a:solidFill>
                <a:cs typeface="Arial" pitchFamily="34" charset="0"/>
              </a:endParaRPr>
            </a:p>
            <a:p>
              <a:pPr algn="ctr"/>
              <a:r>
                <a:rPr lang="zh-TW" altLang="en-US" dirty="0">
                  <a:solidFill>
                    <a:schemeClr val="tx1">
                      <a:lumMod val="75000"/>
                      <a:lumOff val="25000"/>
                    </a:schemeClr>
                  </a:solidFill>
                  <a:cs typeface="Arial" pitchFamily="34" charset="0"/>
                </a:rPr>
                <a:t>為此我們希望能對此份資料進行分析與研究</a:t>
              </a:r>
              <a:endParaRPr lang="en-US" altLang="ko-KR" dirty="0">
                <a:solidFill>
                  <a:schemeClr val="tx1">
                    <a:lumMod val="75000"/>
                    <a:lumOff val="25000"/>
                  </a:schemeClr>
                </a:solidFill>
                <a:cs typeface="Arial" pitchFamily="34" charset="0"/>
              </a:endParaRPr>
            </a:p>
          </p:txBody>
        </p:sp>
        <p:sp>
          <p:nvSpPr>
            <p:cNvPr id="6" name="TextBox 5"/>
            <p:cNvSpPr txBox="1"/>
            <p:nvPr/>
          </p:nvSpPr>
          <p:spPr>
            <a:xfrm>
              <a:off x="899592" y="1333098"/>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452320" y="1563638"/>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grpSp>
    </p:spTree>
    <p:extLst>
      <p:ext uri="{BB962C8B-B14F-4D97-AF65-F5344CB8AC3E}">
        <p14:creationId xmlns:p14="http://schemas.microsoft.com/office/powerpoint/2010/main" val="1766728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t>109</a:t>
            </a:r>
            <a:r>
              <a:rPr lang="zh-TW" altLang="en-US" dirty="0"/>
              <a:t>年訂約之合約金額</a:t>
            </a:r>
            <a:endParaRPr lang="ko-KR" altLang="en-US" dirty="0"/>
          </a:p>
        </p:txBody>
      </p:sp>
      <p:pic>
        <p:nvPicPr>
          <p:cNvPr id="9" name="圖片 8">
            <a:extLst>
              <a:ext uri="{FF2B5EF4-FFF2-40B4-BE49-F238E27FC236}">
                <a16:creationId xmlns:a16="http://schemas.microsoft.com/office/drawing/2014/main" id="{CC219513-B213-408B-B9FA-1182498E7A2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4165" y="843558"/>
            <a:ext cx="6478196" cy="3916954"/>
          </a:xfrm>
          <a:prstGeom prst="rect">
            <a:avLst/>
          </a:prstGeom>
          <a:noFill/>
        </p:spPr>
      </p:pic>
    </p:spTree>
    <p:extLst>
      <p:ext uri="{BB962C8B-B14F-4D97-AF65-F5344CB8AC3E}">
        <p14:creationId xmlns:p14="http://schemas.microsoft.com/office/powerpoint/2010/main" val="2393199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t>109</a:t>
            </a:r>
            <a:r>
              <a:rPr lang="zh-TW" altLang="en-US" dirty="0"/>
              <a:t>年訂約之執行期間</a:t>
            </a:r>
            <a:endParaRPr lang="ko-KR" altLang="en-US" dirty="0"/>
          </a:p>
        </p:txBody>
      </p:sp>
      <p:pic>
        <p:nvPicPr>
          <p:cNvPr id="7" name="圖片 6">
            <a:extLst>
              <a:ext uri="{FF2B5EF4-FFF2-40B4-BE49-F238E27FC236}">
                <a16:creationId xmlns:a16="http://schemas.microsoft.com/office/drawing/2014/main" id="{607D409A-DB56-4ADB-9E74-D65BE4E6AFA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523" y="843558"/>
            <a:ext cx="6478196" cy="3916954"/>
          </a:xfrm>
          <a:prstGeom prst="rect">
            <a:avLst/>
          </a:prstGeom>
          <a:noFill/>
        </p:spPr>
      </p:pic>
    </p:spTree>
    <p:extLst>
      <p:ext uri="{BB962C8B-B14F-4D97-AF65-F5344CB8AC3E}">
        <p14:creationId xmlns:p14="http://schemas.microsoft.com/office/powerpoint/2010/main" val="1506303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t>109</a:t>
            </a:r>
            <a:r>
              <a:rPr lang="zh-TW" altLang="en-US" dirty="0"/>
              <a:t>年訂約之保留數</a:t>
            </a:r>
            <a:endParaRPr lang="ko-KR" altLang="en-US" dirty="0"/>
          </a:p>
        </p:txBody>
      </p:sp>
      <p:pic>
        <p:nvPicPr>
          <p:cNvPr id="6" name="圖片 5">
            <a:extLst>
              <a:ext uri="{FF2B5EF4-FFF2-40B4-BE49-F238E27FC236}">
                <a16:creationId xmlns:a16="http://schemas.microsoft.com/office/drawing/2014/main" id="{4C98648F-04AE-4917-851A-6B9DA117EE9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523" y="843558"/>
            <a:ext cx="6478196" cy="3916954"/>
          </a:xfrm>
          <a:prstGeom prst="rect">
            <a:avLst/>
          </a:prstGeom>
          <a:noFill/>
        </p:spPr>
      </p:pic>
    </p:spTree>
    <p:extLst>
      <p:ext uri="{BB962C8B-B14F-4D97-AF65-F5344CB8AC3E}">
        <p14:creationId xmlns:p14="http://schemas.microsoft.com/office/powerpoint/2010/main" val="258227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圓角 1">
            <a:extLst>
              <a:ext uri="{FF2B5EF4-FFF2-40B4-BE49-F238E27FC236}">
                <a16:creationId xmlns:a16="http://schemas.microsoft.com/office/drawing/2014/main" id="{9AC939E3-DB39-4709-9F2D-837516F517B8}"/>
              </a:ext>
            </a:extLst>
          </p:cNvPr>
          <p:cNvSpPr/>
          <p:nvPr/>
        </p:nvSpPr>
        <p:spPr>
          <a:xfrm>
            <a:off x="683568"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Text Placeholder 1"/>
          <p:cNvSpPr txBox="1">
            <a:spLocks/>
          </p:cNvSpPr>
          <p:nvPr/>
        </p:nvSpPr>
        <p:spPr>
          <a:xfrm>
            <a:off x="323528" y="1791237"/>
            <a:ext cx="3240360"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TW" sz="4000" b="1" dirty="0">
                <a:solidFill>
                  <a:schemeClr val="bg1"/>
                </a:solidFill>
                <a:latin typeface="+mj-lt"/>
                <a:cs typeface="Arial" pitchFamily="34" charset="0"/>
              </a:rPr>
              <a:t>109</a:t>
            </a:r>
            <a:r>
              <a:rPr lang="zh-TW" altLang="en-US" sz="4000" b="1" dirty="0">
                <a:solidFill>
                  <a:schemeClr val="bg1"/>
                </a:solidFill>
                <a:latin typeface="+mj-lt"/>
                <a:cs typeface="Arial" pitchFamily="34" charset="0"/>
              </a:rPr>
              <a:t>年訂約</a:t>
            </a:r>
            <a:endParaRPr lang="en-US" altLang="zh-TW" sz="4000" b="1" dirty="0">
              <a:solidFill>
                <a:schemeClr val="bg1"/>
              </a:solidFill>
              <a:latin typeface="+mj-lt"/>
              <a:cs typeface="Arial" pitchFamily="34" charset="0"/>
            </a:endParaRPr>
          </a:p>
          <a:p>
            <a:pPr marL="0" indent="0" algn="ctr">
              <a:buNone/>
            </a:pPr>
            <a:endParaRPr lang="en-US" altLang="ko-KR" sz="2000" b="1" dirty="0">
              <a:solidFill>
                <a:schemeClr val="bg1"/>
              </a:solidFill>
              <a:latin typeface="+mj-lt"/>
              <a:cs typeface="Arial" pitchFamily="34" charset="0"/>
            </a:endParaRPr>
          </a:p>
          <a:p>
            <a:pPr marL="0" indent="0" algn="ctr">
              <a:buNone/>
            </a:pPr>
            <a:r>
              <a:rPr lang="zh-TW" altLang="en-US" sz="4000" b="1" dirty="0">
                <a:solidFill>
                  <a:schemeClr val="bg1"/>
                </a:solidFill>
                <a:latin typeface="+mj-lt"/>
                <a:cs typeface="Arial" pitchFamily="34" charset="0"/>
              </a:rPr>
              <a:t>切片結論</a:t>
            </a:r>
            <a:endParaRPr lang="ko-KR" altLang="en-US" sz="4000" b="1" dirty="0">
              <a:solidFill>
                <a:schemeClr val="bg1"/>
              </a:solidFill>
              <a:latin typeface="+mj-lt"/>
              <a:cs typeface="Arial" pitchFamily="34" charset="0"/>
            </a:endParaRPr>
          </a:p>
        </p:txBody>
      </p:sp>
      <p:sp>
        <p:nvSpPr>
          <p:cNvPr id="10" name="矩形: 圓角 9">
            <a:extLst>
              <a:ext uri="{FF2B5EF4-FFF2-40B4-BE49-F238E27FC236}">
                <a16:creationId xmlns:a16="http://schemas.microsoft.com/office/drawing/2014/main" id="{76352DF9-3576-42A5-A5FF-9311A2211791}"/>
              </a:ext>
            </a:extLst>
          </p:cNvPr>
          <p:cNvSpPr/>
          <p:nvPr/>
        </p:nvSpPr>
        <p:spPr>
          <a:xfrm>
            <a:off x="1547664"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91CB2917-F0BD-4522-A718-2C7F42038922}"/>
              </a:ext>
            </a:extLst>
          </p:cNvPr>
          <p:cNvSpPr/>
          <p:nvPr/>
        </p:nvSpPr>
        <p:spPr>
          <a:xfrm>
            <a:off x="2411760"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Box 12">
            <a:extLst>
              <a:ext uri="{FF2B5EF4-FFF2-40B4-BE49-F238E27FC236}">
                <a16:creationId xmlns:a16="http://schemas.microsoft.com/office/drawing/2014/main" id="{0A916063-E2CD-4B8D-BF5D-9389D0A0B4F1}"/>
              </a:ext>
            </a:extLst>
          </p:cNvPr>
          <p:cNvSpPr txBox="1"/>
          <p:nvPr/>
        </p:nvSpPr>
        <p:spPr>
          <a:xfrm>
            <a:off x="683568" y="2571750"/>
            <a:ext cx="2664296" cy="276999"/>
          </a:xfrm>
          <a:prstGeom prst="rect">
            <a:avLst/>
          </a:prstGeom>
          <a:noFill/>
        </p:spPr>
        <p:txBody>
          <a:bodyPr wrap="square" rtlCol="0">
            <a:spAutoFit/>
          </a:bodyPr>
          <a:lstStyle/>
          <a:p>
            <a:r>
              <a:rPr lang="zh-TW" altLang="en-US" sz="1200" dirty="0">
                <a:solidFill>
                  <a:srgbClr val="32AEB8"/>
                </a:solidFill>
                <a:cs typeface="Arial" pitchFamily="34" charset="0"/>
              </a:rPr>
              <a:t>合約金額　  </a:t>
            </a:r>
            <a:r>
              <a:rPr lang="zh-TW" altLang="en-US" sz="700" dirty="0">
                <a:solidFill>
                  <a:srgbClr val="32AEB8"/>
                </a:solidFill>
                <a:cs typeface="Arial" pitchFamily="34" charset="0"/>
              </a:rPr>
              <a:t> </a:t>
            </a:r>
            <a:r>
              <a:rPr lang="zh-TW" altLang="en-US" sz="1200" dirty="0">
                <a:solidFill>
                  <a:srgbClr val="32AEB8"/>
                </a:solidFill>
                <a:cs typeface="Arial" pitchFamily="34" charset="0"/>
              </a:rPr>
              <a:t>執行期間　　</a:t>
            </a:r>
            <a:r>
              <a:rPr lang="zh-TW" altLang="en-US" sz="400" dirty="0">
                <a:solidFill>
                  <a:srgbClr val="32AEB8"/>
                </a:solidFill>
                <a:cs typeface="Arial" pitchFamily="34" charset="0"/>
              </a:rPr>
              <a:t> </a:t>
            </a:r>
            <a:r>
              <a:rPr lang="zh-TW" altLang="en-US" sz="1200" dirty="0">
                <a:solidFill>
                  <a:srgbClr val="32AEB8"/>
                </a:solidFill>
                <a:cs typeface="Arial" pitchFamily="34" charset="0"/>
              </a:rPr>
              <a:t>保留數</a:t>
            </a:r>
            <a:endParaRPr lang="en-US" altLang="ko-KR" sz="1200" dirty="0">
              <a:solidFill>
                <a:srgbClr val="32AEB8"/>
              </a:solidFill>
              <a:cs typeface="Arial" pitchFamily="34" charset="0"/>
            </a:endParaRPr>
          </a:p>
        </p:txBody>
      </p:sp>
      <p:sp>
        <p:nvSpPr>
          <p:cNvPr id="4" name="文字方塊 3">
            <a:extLst>
              <a:ext uri="{FF2B5EF4-FFF2-40B4-BE49-F238E27FC236}">
                <a16:creationId xmlns:a16="http://schemas.microsoft.com/office/drawing/2014/main" id="{2B0734D9-D62D-4EC4-B557-B821A30BA803}"/>
              </a:ext>
            </a:extLst>
          </p:cNvPr>
          <p:cNvSpPr txBox="1"/>
          <p:nvPr/>
        </p:nvSpPr>
        <p:spPr>
          <a:xfrm>
            <a:off x="4427984" y="615766"/>
            <a:ext cx="3816424" cy="3911968"/>
          </a:xfrm>
          <a:prstGeom prst="rect">
            <a:avLst/>
          </a:prstGeom>
          <a:noFill/>
        </p:spPr>
        <p:txBody>
          <a:bodyPr wrap="square" rtlCol="0" anchor="ctr">
            <a:spAutoFit/>
          </a:bodyPr>
          <a:lstStyle/>
          <a:p>
            <a:pPr marL="285750" indent="-285750">
              <a:lnSpc>
                <a:spcPts val="2500"/>
              </a:lnSpc>
              <a:buFont typeface="Wingdings" panose="05000000000000000000" pitchFamily="2" charset="2"/>
              <a:buChar char="u"/>
            </a:pPr>
            <a:r>
              <a:rPr lang="zh-TW" altLang="en-US" dirty="0"/>
              <a:t>非所有事項都會將金額全數用完</a:t>
            </a:r>
            <a:endParaRPr lang="en-US" altLang="zh-TW" dirty="0"/>
          </a:p>
          <a:p>
            <a:pPr marL="285750" indent="-285750">
              <a:lnSpc>
                <a:spcPts val="2500"/>
              </a:lnSpc>
              <a:buFont typeface="Wingdings" panose="05000000000000000000" pitchFamily="2" charset="2"/>
              <a:buChar char="u"/>
            </a:pPr>
            <a:r>
              <a:rPr lang="en-US" altLang="zh-TW" dirty="0"/>
              <a:t>109</a:t>
            </a:r>
            <a:r>
              <a:rPr lang="zh-TW" altLang="en-US" dirty="0"/>
              <a:t>年執行中之保留數最高</a:t>
            </a:r>
            <a:endParaRPr lang="en-US" altLang="zh-TW" dirty="0"/>
          </a:p>
          <a:p>
            <a:pPr marL="285750" indent="-285750">
              <a:lnSpc>
                <a:spcPts val="2500"/>
              </a:lnSpc>
              <a:buFont typeface="Wingdings" panose="05000000000000000000" pitchFamily="2" charset="2"/>
              <a:buChar char="u"/>
            </a:pPr>
            <a:r>
              <a:rPr lang="zh-TW" altLang="en-US" dirty="0"/>
              <a:t>已結束執行或未有保留數之合約金額總計高</a:t>
            </a:r>
            <a:endParaRPr lang="en-US" altLang="zh-TW" dirty="0"/>
          </a:p>
          <a:p>
            <a:pPr marL="285750" indent="-285750">
              <a:lnSpc>
                <a:spcPts val="2500"/>
              </a:lnSpc>
              <a:buFont typeface="Wingdings" panose="05000000000000000000" pitchFamily="2" charset="2"/>
              <a:buChar char="u"/>
            </a:pPr>
            <a:r>
              <a:rPr lang="zh-TW" altLang="en-US" dirty="0"/>
              <a:t>未有保留數的項目合約金額較高</a:t>
            </a:r>
            <a:endParaRPr lang="en-US" altLang="zh-TW" dirty="0"/>
          </a:p>
          <a:p>
            <a:pPr marL="285750" indent="-285750">
              <a:lnSpc>
                <a:spcPts val="2500"/>
              </a:lnSpc>
              <a:buFont typeface="Wingdings" panose="05000000000000000000" pitchFamily="2" charset="2"/>
              <a:buChar char="u"/>
            </a:pPr>
            <a:r>
              <a:rPr lang="zh-TW" altLang="en-US" dirty="0"/>
              <a:t>執行中跟結束之實際與預定完成時間相同者，其金額較高</a:t>
            </a:r>
          </a:p>
          <a:p>
            <a:pPr marL="285750" indent="-285750">
              <a:lnSpc>
                <a:spcPts val="2500"/>
              </a:lnSpc>
              <a:buFont typeface="Wingdings" panose="05000000000000000000" pitchFamily="2" charset="2"/>
              <a:buChar char="u"/>
            </a:pPr>
            <a:r>
              <a:rPr lang="en-US" altLang="zh-TW" dirty="0"/>
              <a:t>109</a:t>
            </a:r>
            <a:r>
              <a:rPr lang="zh-TW" altLang="en-US" dirty="0"/>
              <a:t>年合約期間最長為執行中且未有保留數者</a:t>
            </a:r>
            <a:endParaRPr lang="en-US" altLang="zh-TW" dirty="0"/>
          </a:p>
          <a:p>
            <a:pPr marL="285750" indent="-285750">
              <a:lnSpc>
                <a:spcPts val="2500"/>
              </a:lnSpc>
              <a:buFont typeface="Wingdings" panose="05000000000000000000" pitchFamily="2" charset="2"/>
              <a:buChar char="u"/>
            </a:pPr>
            <a:r>
              <a:rPr lang="zh-TW" altLang="en-US" dirty="0"/>
              <a:t>而未有保留數者執行期間較長</a:t>
            </a:r>
            <a:endParaRPr lang="en-US" altLang="zh-TW" dirty="0"/>
          </a:p>
          <a:p>
            <a:pPr marL="285750" indent="-285750">
              <a:lnSpc>
                <a:spcPts val="2500"/>
              </a:lnSpc>
              <a:buFont typeface="Wingdings" panose="05000000000000000000" pitchFamily="2" charset="2"/>
              <a:buChar char="u"/>
            </a:pPr>
            <a:r>
              <a:rPr lang="zh-TW" altLang="en-US" dirty="0"/>
              <a:t>已結束之委辦事項較多</a:t>
            </a:r>
          </a:p>
          <a:p>
            <a:pPr marL="285750" indent="-285750">
              <a:lnSpc>
                <a:spcPts val="2500"/>
              </a:lnSpc>
              <a:buFont typeface="Wingdings" panose="05000000000000000000" pitchFamily="2" charset="2"/>
              <a:buChar char="u"/>
            </a:pPr>
            <a:endParaRPr lang="zh-TW" altLang="en-US" dirty="0"/>
          </a:p>
        </p:txBody>
      </p:sp>
    </p:spTree>
    <p:extLst>
      <p:ext uri="{BB962C8B-B14F-4D97-AF65-F5344CB8AC3E}">
        <p14:creationId xmlns:p14="http://schemas.microsoft.com/office/powerpoint/2010/main" val="1911922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sz="2800" dirty="0"/>
              <a:t>109</a:t>
            </a:r>
            <a:r>
              <a:rPr lang="zh-TW" altLang="en-US" sz="2800" dirty="0"/>
              <a:t>年仍在執行之國民及學前教育行政與督導之合約金額</a:t>
            </a:r>
            <a:endParaRPr lang="ko-KR" altLang="en-US" sz="2800" dirty="0"/>
          </a:p>
        </p:txBody>
      </p:sp>
      <p:pic>
        <p:nvPicPr>
          <p:cNvPr id="7" name="圖片 6">
            <a:extLst>
              <a:ext uri="{FF2B5EF4-FFF2-40B4-BE49-F238E27FC236}">
                <a16:creationId xmlns:a16="http://schemas.microsoft.com/office/drawing/2014/main" id="{021FFACF-7429-4D81-BC35-778E6A06B89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641" y="1002161"/>
            <a:ext cx="6886718" cy="3604312"/>
          </a:xfrm>
          <a:prstGeom prst="rect">
            <a:avLst/>
          </a:prstGeom>
          <a:noFill/>
        </p:spPr>
      </p:pic>
    </p:spTree>
    <p:extLst>
      <p:ext uri="{BB962C8B-B14F-4D97-AF65-F5344CB8AC3E}">
        <p14:creationId xmlns:p14="http://schemas.microsoft.com/office/powerpoint/2010/main" val="36815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sz="2800" dirty="0"/>
              <a:t>109</a:t>
            </a:r>
            <a:r>
              <a:rPr lang="zh-TW" altLang="en-US" sz="2800" dirty="0"/>
              <a:t>年仍在執行之國民及學前教育行政與督導之執行期間</a:t>
            </a:r>
            <a:endParaRPr lang="ko-KR" altLang="en-US" sz="2800" dirty="0"/>
          </a:p>
        </p:txBody>
      </p:sp>
      <p:pic>
        <p:nvPicPr>
          <p:cNvPr id="7" name="圖片 6">
            <a:extLst>
              <a:ext uri="{FF2B5EF4-FFF2-40B4-BE49-F238E27FC236}">
                <a16:creationId xmlns:a16="http://schemas.microsoft.com/office/drawing/2014/main" id="{C43F88D9-8F78-46E0-9423-6F128B6DE2A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306" y="999879"/>
            <a:ext cx="6761388" cy="3604312"/>
          </a:xfrm>
          <a:prstGeom prst="rect">
            <a:avLst/>
          </a:prstGeom>
          <a:noFill/>
        </p:spPr>
      </p:pic>
    </p:spTree>
    <p:extLst>
      <p:ext uri="{BB962C8B-B14F-4D97-AF65-F5344CB8AC3E}">
        <p14:creationId xmlns:p14="http://schemas.microsoft.com/office/powerpoint/2010/main" val="856043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sz="2800" dirty="0"/>
              <a:t>109</a:t>
            </a:r>
            <a:r>
              <a:rPr lang="zh-TW" altLang="en-US" sz="2800" dirty="0"/>
              <a:t>年仍在執行之國民及學前教育行政與督導之保留數</a:t>
            </a:r>
            <a:endParaRPr lang="ko-KR" altLang="en-US" sz="2800" dirty="0"/>
          </a:p>
        </p:txBody>
      </p:sp>
      <p:pic>
        <p:nvPicPr>
          <p:cNvPr id="6" name="圖片 5">
            <a:extLst>
              <a:ext uri="{FF2B5EF4-FFF2-40B4-BE49-F238E27FC236}">
                <a16:creationId xmlns:a16="http://schemas.microsoft.com/office/drawing/2014/main" id="{EF3CB58E-4837-40EE-A0B4-3685C1523CC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306" y="843558"/>
            <a:ext cx="6761388" cy="3916954"/>
          </a:xfrm>
          <a:prstGeom prst="rect">
            <a:avLst/>
          </a:prstGeom>
          <a:noFill/>
        </p:spPr>
      </p:pic>
    </p:spTree>
    <p:extLst>
      <p:ext uri="{BB962C8B-B14F-4D97-AF65-F5344CB8AC3E}">
        <p14:creationId xmlns:p14="http://schemas.microsoft.com/office/powerpoint/2010/main" val="1059748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圓角 1">
            <a:extLst>
              <a:ext uri="{FF2B5EF4-FFF2-40B4-BE49-F238E27FC236}">
                <a16:creationId xmlns:a16="http://schemas.microsoft.com/office/drawing/2014/main" id="{9AC939E3-DB39-4709-9F2D-837516F517B8}"/>
              </a:ext>
            </a:extLst>
          </p:cNvPr>
          <p:cNvSpPr/>
          <p:nvPr/>
        </p:nvSpPr>
        <p:spPr>
          <a:xfrm>
            <a:off x="683568"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Text Placeholder 1"/>
          <p:cNvSpPr txBox="1">
            <a:spLocks/>
          </p:cNvSpPr>
          <p:nvPr/>
        </p:nvSpPr>
        <p:spPr>
          <a:xfrm>
            <a:off x="323528" y="964423"/>
            <a:ext cx="3240360"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TW" b="1" dirty="0">
                <a:solidFill>
                  <a:schemeClr val="bg1"/>
                </a:solidFill>
                <a:latin typeface="+mj-lt"/>
                <a:cs typeface="Arial" pitchFamily="34" charset="0"/>
              </a:rPr>
              <a:t>109</a:t>
            </a:r>
            <a:r>
              <a:rPr lang="zh-TW" altLang="en-US" b="1" dirty="0">
                <a:solidFill>
                  <a:schemeClr val="bg1"/>
                </a:solidFill>
                <a:latin typeface="+mj-lt"/>
                <a:cs typeface="Arial" pitchFamily="34" charset="0"/>
              </a:rPr>
              <a:t>年仍在執行之國民及學前教育行政與督導</a:t>
            </a:r>
            <a:endParaRPr lang="en-US" altLang="zh-TW" b="1" dirty="0">
              <a:solidFill>
                <a:schemeClr val="bg1"/>
              </a:solidFill>
              <a:latin typeface="+mj-lt"/>
              <a:cs typeface="Arial" pitchFamily="34" charset="0"/>
            </a:endParaRPr>
          </a:p>
          <a:p>
            <a:pPr marL="0" indent="0" algn="ctr">
              <a:buNone/>
            </a:pPr>
            <a:endParaRPr lang="en-US" altLang="ko-KR" sz="2000" b="1" dirty="0">
              <a:solidFill>
                <a:schemeClr val="bg1"/>
              </a:solidFill>
              <a:latin typeface="+mj-lt"/>
              <a:cs typeface="Arial" pitchFamily="34" charset="0"/>
            </a:endParaRPr>
          </a:p>
          <a:p>
            <a:pPr marL="0" indent="0" algn="ctr">
              <a:buNone/>
            </a:pPr>
            <a:r>
              <a:rPr lang="zh-TW" altLang="en-US" sz="4000" b="1" dirty="0">
                <a:solidFill>
                  <a:schemeClr val="bg1"/>
                </a:solidFill>
                <a:latin typeface="+mj-lt"/>
                <a:cs typeface="Arial" pitchFamily="34" charset="0"/>
              </a:rPr>
              <a:t>切丁結論</a:t>
            </a:r>
            <a:endParaRPr lang="ko-KR" altLang="en-US" sz="4000" b="1" dirty="0">
              <a:solidFill>
                <a:schemeClr val="bg1"/>
              </a:solidFill>
              <a:latin typeface="+mj-lt"/>
              <a:cs typeface="Arial" pitchFamily="34" charset="0"/>
            </a:endParaRPr>
          </a:p>
        </p:txBody>
      </p:sp>
      <p:sp>
        <p:nvSpPr>
          <p:cNvPr id="10" name="矩形: 圓角 9">
            <a:extLst>
              <a:ext uri="{FF2B5EF4-FFF2-40B4-BE49-F238E27FC236}">
                <a16:creationId xmlns:a16="http://schemas.microsoft.com/office/drawing/2014/main" id="{76352DF9-3576-42A5-A5FF-9311A2211791}"/>
              </a:ext>
            </a:extLst>
          </p:cNvPr>
          <p:cNvSpPr/>
          <p:nvPr/>
        </p:nvSpPr>
        <p:spPr>
          <a:xfrm>
            <a:off x="1547664"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91CB2917-F0BD-4522-A718-2C7F42038922}"/>
              </a:ext>
            </a:extLst>
          </p:cNvPr>
          <p:cNvSpPr/>
          <p:nvPr/>
        </p:nvSpPr>
        <p:spPr>
          <a:xfrm>
            <a:off x="2411760"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Box 12">
            <a:extLst>
              <a:ext uri="{FF2B5EF4-FFF2-40B4-BE49-F238E27FC236}">
                <a16:creationId xmlns:a16="http://schemas.microsoft.com/office/drawing/2014/main" id="{0A916063-E2CD-4B8D-BF5D-9389D0A0B4F1}"/>
              </a:ext>
            </a:extLst>
          </p:cNvPr>
          <p:cNvSpPr txBox="1"/>
          <p:nvPr/>
        </p:nvSpPr>
        <p:spPr>
          <a:xfrm>
            <a:off x="683568" y="2571750"/>
            <a:ext cx="2664296" cy="276999"/>
          </a:xfrm>
          <a:prstGeom prst="rect">
            <a:avLst/>
          </a:prstGeom>
          <a:noFill/>
        </p:spPr>
        <p:txBody>
          <a:bodyPr wrap="square" rtlCol="0">
            <a:spAutoFit/>
          </a:bodyPr>
          <a:lstStyle/>
          <a:p>
            <a:r>
              <a:rPr lang="zh-TW" altLang="en-US" sz="1200" dirty="0">
                <a:solidFill>
                  <a:srgbClr val="32AEB8"/>
                </a:solidFill>
                <a:cs typeface="Arial" pitchFamily="34" charset="0"/>
              </a:rPr>
              <a:t>合約金額　  </a:t>
            </a:r>
            <a:r>
              <a:rPr lang="zh-TW" altLang="en-US" sz="700" dirty="0">
                <a:solidFill>
                  <a:srgbClr val="32AEB8"/>
                </a:solidFill>
                <a:cs typeface="Arial" pitchFamily="34" charset="0"/>
              </a:rPr>
              <a:t> </a:t>
            </a:r>
            <a:r>
              <a:rPr lang="zh-TW" altLang="en-US" sz="1200" dirty="0">
                <a:solidFill>
                  <a:srgbClr val="32AEB8"/>
                </a:solidFill>
                <a:cs typeface="Arial" pitchFamily="34" charset="0"/>
              </a:rPr>
              <a:t>執行期間　　</a:t>
            </a:r>
            <a:r>
              <a:rPr lang="zh-TW" altLang="en-US" sz="400" dirty="0">
                <a:solidFill>
                  <a:srgbClr val="32AEB8"/>
                </a:solidFill>
                <a:cs typeface="Arial" pitchFamily="34" charset="0"/>
              </a:rPr>
              <a:t> </a:t>
            </a:r>
            <a:r>
              <a:rPr lang="zh-TW" altLang="en-US" sz="1200" dirty="0">
                <a:solidFill>
                  <a:srgbClr val="32AEB8"/>
                </a:solidFill>
                <a:cs typeface="Arial" pitchFamily="34" charset="0"/>
              </a:rPr>
              <a:t>保留數</a:t>
            </a:r>
            <a:endParaRPr lang="en-US" altLang="ko-KR" sz="1200" dirty="0">
              <a:solidFill>
                <a:srgbClr val="32AEB8"/>
              </a:solidFill>
              <a:cs typeface="Arial" pitchFamily="34" charset="0"/>
            </a:endParaRPr>
          </a:p>
        </p:txBody>
      </p:sp>
      <p:sp>
        <p:nvSpPr>
          <p:cNvPr id="4" name="文字方塊 3">
            <a:extLst>
              <a:ext uri="{FF2B5EF4-FFF2-40B4-BE49-F238E27FC236}">
                <a16:creationId xmlns:a16="http://schemas.microsoft.com/office/drawing/2014/main" id="{2B0734D9-D62D-4EC4-B557-B821A30BA803}"/>
              </a:ext>
            </a:extLst>
          </p:cNvPr>
          <p:cNvSpPr txBox="1"/>
          <p:nvPr/>
        </p:nvSpPr>
        <p:spPr>
          <a:xfrm>
            <a:off x="4427984" y="934987"/>
            <a:ext cx="3816424" cy="3273525"/>
          </a:xfrm>
          <a:prstGeom prst="rect">
            <a:avLst/>
          </a:prstGeom>
          <a:noFill/>
        </p:spPr>
        <p:txBody>
          <a:bodyPr wrap="square" rtlCol="0" anchor="ctr">
            <a:spAutoFit/>
          </a:bodyPr>
          <a:lstStyle/>
          <a:p>
            <a:pPr marL="285750" indent="-285750">
              <a:lnSpc>
                <a:spcPts val="2500"/>
              </a:lnSpc>
              <a:buFont typeface="Wingdings" panose="05000000000000000000" pitchFamily="2" charset="2"/>
              <a:buChar char="u"/>
            </a:pPr>
            <a:r>
              <a:rPr lang="en-US" altLang="zh-TW" dirty="0"/>
              <a:t>109</a:t>
            </a:r>
            <a:r>
              <a:rPr lang="zh-TW" altLang="en-US" dirty="0"/>
              <a:t>年已結束之委辦事項，且科目為國民及學前教育行政與督導者，還是有保留數可能，其中未有保留數者金額較高，執行期間也較長</a:t>
            </a:r>
          </a:p>
          <a:p>
            <a:pPr marL="285750" indent="-285750">
              <a:lnSpc>
                <a:spcPts val="2500"/>
              </a:lnSpc>
              <a:buFont typeface="Wingdings" panose="05000000000000000000" pitchFamily="2" charset="2"/>
              <a:buChar char="u"/>
            </a:pPr>
            <a:r>
              <a:rPr lang="en-US" altLang="zh-TW" dirty="0"/>
              <a:t>109</a:t>
            </a:r>
            <a:r>
              <a:rPr lang="zh-TW" altLang="en-US" dirty="0"/>
              <a:t>年已結束之委辦事項，且科目為國民及學前教育行政與督導者，還是有保留數可能，其中實際與預訂完成時間不同者保留數較多（推測為因時間而高估金額）</a:t>
            </a:r>
          </a:p>
        </p:txBody>
      </p:sp>
    </p:spTree>
    <p:extLst>
      <p:ext uri="{BB962C8B-B14F-4D97-AF65-F5344CB8AC3E}">
        <p14:creationId xmlns:p14="http://schemas.microsoft.com/office/powerpoint/2010/main" val="1765304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依訂約年份及各條件分類之合約金額</a:t>
            </a:r>
            <a:endParaRPr lang="ko-KR" altLang="en-US" dirty="0"/>
          </a:p>
        </p:txBody>
      </p:sp>
      <p:pic>
        <p:nvPicPr>
          <p:cNvPr id="9" name="圖片 8">
            <a:extLst>
              <a:ext uri="{FF2B5EF4-FFF2-40B4-BE49-F238E27FC236}">
                <a16:creationId xmlns:a16="http://schemas.microsoft.com/office/drawing/2014/main" id="{C197E328-ABFD-4858-BF9C-DB45932E00E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366" y="837650"/>
            <a:ext cx="7891268" cy="3756232"/>
          </a:xfrm>
          <a:prstGeom prst="rect">
            <a:avLst/>
          </a:prstGeom>
          <a:noFill/>
        </p:spPr>
      </p:pic>
    </p:spTree>
    <p:extLst>
      <p:ext uri="{BB962C8B-B14F-4D97-AF65-F5344CB8AC3E}">
        <p14:creationId xmlns:p14="http://schemas.microsoft.com/office/powerpoint/2010/main" val="2004000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依訂約年份及各條件分類之合約金額</a:t>
            </a:r>
            <a:endParaRPr lang="ko-KR" altLang="en-US" dirty="0"/>
          </a:p>
        </p:txBody>
      </p:sp>
      <p:pic>
        <p:nvPicPr>
          <p:cNvPr id="5" name="圖片 4">
            <a:extLst>
              <a:ext uri="{FF2B5EF4-FFF2-40B4-BE49-F238E27FC236}">
                <a16:creationId xmlns:a16="http://schemas.microsoft.com/office/drawing/2014/main" id="{1664F48C-F83D-4125-B9E6-44A3711C923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79" y="730894"/>
            <a:ext cx="5760642" cy="4103650"/>
          </a:xfrm>
          <a:prstGeom prst="rect">
            <a:avLst/>
          </a:prstGeom>
          <a:noFill/>
        </p:spPr>
      </p:pic>
    </p:spTree>
    <p:extLst>
      <p:ext uri="{BB962C8B-B14F-4D97-AF65-F5344CB8AC3E}">
        <p14:creationId xmlns:p14="http://schemas.microsoft.com/office/powerpoint/2010/main" val="70207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zh-TW" altLang="en-US" sz="3600" dirty="0">
                <a:cs typeface="Arial" pitchFamily="34" charset="0"/>
              </a:rPr>
              <a:t>目錄</a:t>
            </a:r>
            <a:endParaRPr lang="en-US" sz="3600" dirty="0">
              <a:cs typeface="Arial" pitchFamily="34" charset="0"/>
            </a:endParaRP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0" name="TextBox 29"/>
          <p:cNvSpPr txBox="1"/>
          <p:nvPr/>
        </p:nvSpPr>
        <p:spPr>
          <a:xfrm>
            <a:off x="3851840" y="1356248"/>
            <a:ext cx="4392567" cy="523220"/>
          </a:xfrm>
          <a:prstGeom prst="rect">
            <a:avLst/>
          </a:prstGeom>
          <a:noFill/>
        </p:spPr>
        <p:txBody>
          <a:bodyPr wrap="square" rtlCol="0">
            <a:spAutoFit/>
          </a:bodyPr>
          <a:lstStyle/>
          <a:p>
            <a:r>
              <a:rPr lang="zh-TW" altLang="en-US" sz="2800" b="1" dirty="0">
                <a:solidFill>
                  <a:schemeClr val="tx1">
                    <a:lumMod val="75000"/>
                    <a:lumOff val="25000"/>
                  </a:schemeClr>
                </a:solidFill>
                <a:cs typeface="Arial" pitchFamily="34" charset="0"/>
              </a:rPr>
              <a:t>資料介紹</a:t>
            </a:r>
            <a:endParaRPr lang="ko-KR" altLang="en-US" sz="2800" b="1" dirty="0">
              <a:solidFill>
                <a:schemeClr val="tx1">
                  <a:lumMod val="75000"/>
                  <a:lumOff val="25000"/>
                </a:schemeClr>
              </a:solidFill>
              <a:cs typeface="Arial" pitchFamily="34" charset="0"/>
            </a:endParaRPr>
          </a:p>
        </p:txBody>
      </p:sp>
      <p:sp>
        <p:nvSpPr>
          <p:cNvPr id="37" name="TextBox 36"/>
          <p:cNvSpPr txBox="1"/>
          <p:nvPr/>
        </p:nvSpPr>
        <p:spPr>
          <a:xfrm>
            <a:off x="3851840" y="2250553"/>
            <a:ext cx="4392567" cy="523220"/>
          </a:xfrm>
          <a:prstGeom prst="rect">
            <a:avLst/>
          </a:prstGeom>
          <a:noFill/>
        </p:spPr>
        <p:txBody>
          <a:bodyPr wrap="square" rtlCol="0">
            <a:spAutoFit/>
          </a:bodyPr>
          <a:lstStyle/>
          <a:p>
            <a:r>
              <a:rPr lang="en-US" altLang="zh-TW" sz="2800" b="1" dirty="0">
                <a:solidFill>
                  <a:schemeClr val="tx1">
                    <a:lumMod val="75000"/>
                    <a:lumOff val="25000"/>
                  </a:schemeClr>
                </a:solidFill>
                <a:cs typeface="Arial" pitchFamily="34" charset="0"/>
              </a:rPr>
              <a:t>OLAP</a:t>
            </a:r>
            <a:r>
              <a:rPr lang="zh-TW" altLang="en-US" sz="2800" b="1" dirty="0">
                <a:solidFill>
                  <a:schemeClr val="tx1">
                    <a:lumMod val="75000"/>
                    <a:lumOff val="25000"/>
                  </a:schemeClr>
                </a:solidFill>
                <a:cs typeface="Arial" pitchFamily="34" charset="0"/>
              </a:rPr>
              <a:t>整理</a:t>
            </a:r>
            <a:endParaRPr lang="ko-KR" altLang="en-US" sz="2800" b="1" dirty="0">
              <a:solidFill>
                <a:schemeClr val="tx1">
                  <a:lumMod val="75000"/>
                  <a:lumOff val="25000"/>
                </a:schemeClr>
              </a:solidFill>
              <a:cs typeface="Arial" pitchFamily="34" charset="0"/>
            </a:endParaRPr>
          </a:p>
        </p:txBody>
      </p:sp>
      <p:sp>
        <p:nvSpPr>
          <p:cNvPr id="40" name="TextBox 39"/>
          <p:cNvSpPr txBox="1"/>
          <p:nvPr/>
        </p:nvSpPr>
        <p:spPr>
          <a:xfrm>
            <a:off x="3851840" y="3144858"/>
            <a:ext cx="4392567" cy="523220"/>
          </a:xfrm>
          <a:prstGeom prst="rect">
            <a:avLst/>
          </a:prstGeom>
          <a:noFill/>
        </p:spPr>
        <p:txBody>
          <a:bodyPr wrap="square" rtlCol="0">
            <a:spAutoFit/>
          </a:bodyPr>
          <a:lstStyle/>
          <a:p>
            <a:r>
              <a:rPr lang="en-US" altLang="zh-TW" sz="2800" b="1">
                <a:solidFill>
                  <a:schemeClr val="tx1">
                    <a:lumMod val="75000"/>
                    <a:lumOff val="25000"/>
                  </a:schemeClr>
                </a:solidFill>
                <a:cs typeface="Arial" pitchFamily="34" charset="0"/>
              </a:rPr>
              <a:t>OLAP</a:t>
            </a:r>
            <a:r>
              <a:rPr lang="zh-TW" altLang="en-US" sz="2800" b="1">
                <a:solidFill>
                  <a:schemeClr val="tx1">
                    <a:lumMod val="75000"/>
                    <a:lumOff val="25000"/>
                  </a:schemeClr>
                </a:solidFill>
                <a:cs typeface="Arial" pitchFamily="34" charset="0"/>
              </a:rPr>
              <a:t>分析</a:t>
            </a:r>
            <a:endParaRPr lang="ko-KR" altLang="en-US" sz="2800" b="1" dirty="0">
              <a:solidFill>
                <a:schemeClr val="tx1">
                  <a:lumMod val="75000"/>
                  <a:lumOff val="25000"/>
                </a:schemeClr>
              </a:solidFill>
              <a:cs typeface="Arial" pitchFamily="34" charset="0"/>
            </a:endParaRPr>
          </a:p>
        </p:txBody>
      </p:sp>
      <p:sp>
        <p:nvSpPr>
          <p:cNvPr id="43" name="TextBox 42"/>
          <p:cNvSpPr txBox="1"/>
          <p:nvPr/>
        </p:nvSpPr>
        <p:spPr>
          <a:xfrm>
            <a:off x="3851840" y="4039163"/>
            <a:ext cx="4392567" cy="523220"/>
          </a:xfrm>
          <a:prstGeom prst="rect">
            <a:avLst/>
          </a:prstGeom>
          <a:noFill/>
        </p:spPr>
        <p:txBody>
          <a:bodyPr wrap="square" rtlCol="0">
            <a:spAutoFit/>
          </a:bodyPr>
          <a:lstStyle/>
          <a:p>
            <a:r>
              <a:rPr lang="zh-TW" altLang="en-US" sz="2800" b="1" dirty="0">
                <a:solidFill>
                  <a:schemeClr val="tx1">
                    <a:lumMod val="75000"/>
                    <a:lumOff val="25000"/>
                  </a:schemeClr>
                </a:solidFill>
                <a:cs typeface="Arial" pitchFamily="34" charset="0"/>
              </a:rPr>
              <a:t>結論與心得</a:t>
            </a:r>
            <a:endParaRPr lang="ko-KR" altLang="en-US" sz="28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依訂約年份及各條件分類之執行期間</a:t>
            </a:r>
            <a:endParaRPr lang="ko-KR" altLang="en-US" dirty="0"/>
          </a:p>
        </p:txBody>
      </p:sp>
      <p:pic>
        <p:nvPicPr>
          <p:cNvPr id="9" name="圖片 8">
            <a:extLst>
              <a:ext uri="{FF2B5EF4-FFF2-40B4-BE49-F238E27FC236}">
                <a16:creationId xmlns:a16="http://schemas.microsoft.com/office/drawing/2014/main" id="{FAEF3FC4-82D4-4047-A785-53FEEC5B1BC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827082"/>
            <a:ext cx="8064896" cy="3785024"/>
          </a:xfrm>
          <a:prstGeom prst="rect">
            <a:avLst/>
          </a:prstGeom>
          <a:noFill/>
        </p:spPr>
      </p:pic>
    </p:spTree>
    <p:extLst>
      <p:ext uri="{BB962C8B-B14F-4D97-AF65-F5344CB8AC3E}">
        <p14:creationId xmlns:p14="http://schemas.microsoft.com/office/powerpoint/2010/main" val="2384730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依訂約年份及各條件分類之執行期間</a:t>
            </a:r>
            <a:endParaRPr lang="ko-KR" altLang="en-US" dirty="0"/>
          </a:p>
        </p:txBody>
      </p:sp>
      <p:pic>
        <p:nvPicPr>
          <p:cNvPr id="5" name="圖片 4">
            <a:extLst>
              <a:ext uri="{FF2B5EF4-FFF2-40B4-BE49-F238E27FC236}">
                <a16:creationId xmlns:a16="http://schemas.microsoft.com/office/drawing/2014/main" id="{1BADF4D8-4BA9-4551-8ABD-3F2E7E03236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8736" y="699542"/>
            <a:ext cx="6566529" cy="4135002"/>
          </a:xfrm>
          <a:prstGeom prst="rect">
            <a:avLst/>
          </a:prstGeom>
          <a:noFill/>
        </p:spPr>
      </p:pic>
    </p:spTree>
    <p:extLst>
      <p:ext uri="{BB962C8B-B14F-4D97-AF65-F5344CB8AC3E}">
        <p14:creationId xmlns:p14="http://schemas.microsoft.com/office/powerpoint/2010/main" val="4039106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依訂約年份及各條件分類之保留數</a:t>
            </a:r>
            <a:endParaRPr lang="ko-KR" altLang="en-US" dirty="0"/>
          </a:p>
        </p:txBody>
      </p:sp>
      <p:pic>
        <p:nvPicPr>
          <p:cNvPr id="9" name="圖片 8">
            <a:extLst>
              <a:ext uri="{FF2B5EF4-FFF2-40B4-BE49-F238E27FC236}">
                <a16:creationId xmlns:a16="http://schemas.microsoft.com/office/drawing/2014/main" id="{4E7DE9CA-C1BE-4B14-8C08-1317D8CA80C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280" y="884925"/>
            <a:ext cx="7975440" cy="3745050"/>
          </a:xfrm>
          <a:prstGeom prst="rect">
            <a:avLst/>
          </a:prstGeom>
          <a:noFill/>
        </p:spPr>
      </p:pic>
    </p:spTree>
    <p:extLst>
      <p:ext uri="{BB962C8B-B14F-4D97-AF65-F5344CB8AC3E}">
        <p14:creationId xmlns:p14="http://schemas.microsoft.com/office/powerpoint/2010/main" val="3681628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依訂約年份及各條件分類之保留數</a:t>
            </a:r>
            <a:endParaRPr lang="ko-KR" altLang="en-US" dirty="0"/>
          </a:p>
        </p:txBody>
      </p:sp>
      <p:pic>
        <p:nvPicPr>
          <p:cNvPr id="6" name="圖片 5">
            <a:extLst>
              <a:ext uri="{FF2B5EF4-FFF2-40B4-BE49-F238E27FC236}">
                <a16:creationId xmlns:a16="http://schemas.microsoft.com/office/drawing/2014/main" id="{E383D547-B521-4D6A-948C-AE187291A29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632" y="918212"/>
            <a:ext cx="7972736" cy="3741770"/>
          </a:xfrm>
          <a:prstGeom prst="rect">
            <a:avLst/>
          </a:prstGeom>
          <a:noFill/>
        </p:spPr>
      </p:pic>
    </p:spTree>
    <p:extLst>
      <p:ext uri="{BB962C8B-B14F-4D97-AF65-F5344CB8AC3E}">
        <p14:creationId xmlns:p14="http://schemas.microsoft.com/office/powerpoint/2010/main" val="1852619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圓角 1">
            <a:extLst>
              <a:ext uri="{FF2B5EF4-FFF2-40B4-BE49-F238E27FC236}">
                <a16:creationId xmlns:a16="http://schemas.microsoft.com/office/drawing/2014/main" id="{9AC939E3-DB39-4709-9F2D-837516F517B8}"/>
              </a:ext>
            </a:extLst>
          </p:cNvPr>
          <p:cNvSpPr/>
          <p:nvPr/>
        </p:nvSpPr>
        <p:spPr>
          <a:xfrm>
            <a:off x="683568"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Text Placeholder 1"/>
          <p:cNvSpPr txBox="1">
            <a:spLocks/>
          </p:cNvSpPr>
          <p:nvPr/>
        </p:nvSpPr>
        <p:spPr>
          <a:xfrm>
            <a:off x="323528" y="1218273"/>
            <a:ext cx="3240360"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TW" altLang="en-US" sz="4000" b="1" dirty="0">
                <a:solidFill>
                  <a:schemeClr val="bg1"/>
                </a:solidFill>
                <a:latin typeface="+mj-lt"/>
                <a:cs typeface="Arial" pitchFamily="34" charset="0"/>
              </a:rPr>
              <a:t>依訂約年份及各條件分類</a:t>
            </a:r>
            <a:endParaRPr lang="en-US" altLang="zh-TW" sz="4000" b="1" dirty="0">
              <a:solidFill>
                <a:schemeClr val="bg1"/>
              </a:solidFill>
              <a:latin typeface="+mj-lt"/>
              <a:cs typeface="Arial" pitchFamily="34" charset="0"/>
            </a:endParaRPr>
          </a:p>
          <a:p>
            <a:pPr marL="0" indent="0" algn="ctr">
              <a:buNone/>
            </a:pPr>
            <a:endParaRPr lang="en-US" altLang="ko-KR" sz="2000" b="1" dirty="0">
              <a:solidFill>
                <a:schemeClr val="bg1"/>
              </a:solidFill>
              <a:latin typeface="+mj-lt"/>
              <a:cs typeface="Arial" pitchFamily="34" charset="0"/>
            </a:endParaRPr>
          </a:p>
          <a:p>
            <a:pPr marL="0" indent="0" algn="ctr">
              <a:buNone/>
            </a:pPr>
            <a:r>
              <a:rPr lang="zh-TW" altLang="en-US" sz="4000" b="1" dirty="0">
                <a:solidFill>
                  <a:schemeClr val="bg1"/>
                </a:solidFill>
                <a:latin typeface="+mj-lt"/>
                <a:cs typeface="Arial" pitchFamily="34" charset="0"/>
              </a:rPr>
              <a:t>轉軸結論</a:t>
            </a:r>
            <a:endParaRPr lang="ko-KR" altLang="en-US" sz="4000" b="1" dirty="0">
              <a:solidFill>
                <a:schemeClr val="bg1"/>
              </a:solidFill>
              <a:latin typeface="+mj-lt"/>
              <a:cs typeface="Arial" pitchFamily="34" charset="0"/>
            </a:endParaRPr>
          </a:p>
        </p:txBody>
      </p:sp>
      <p:sp>
        <p:nvSpPr>
          <p:cNvPr id="10" name="矩形: 圓角 9">
            <a:extLst>
              <a:ext uri="{FF2B5EF4-FFF2-40B4-BE49-F238E27FC236}">
                <a16:creationId xmlns:a16="http://schemas.microsoft.com/office/drawing/2014/main" id="{76352DF9-3576-42A5-A5FF-9311A2211791}"/>
              </a:ext>
            </a:extLst>
          </p:cNvPr>
          <p:cNvSpPr/>
          <p:nvPr/>
        </p:nvSpPr>
        <p:spPr>
          <a:xfrm>
            <a:off x="1547664"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91CB2917-F0BD-4522-A718-2C7F42038922}"/>
              </a:ext>
            </a:extLst>
          </p:cNvPr>
          <p:cNvSpPr/>
          <p:nvPr/>
        </p:nvSpPr>
        <p:spPr>
          <a:xfrm>
            <a:off x="2411760"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Box 12">
            <a:extLst>
              <a:ext uri="{FF2B5EF4-FFF2-40B4-BE49-F238E27FC236}">
                <a16:creationId xmlns:a16="http://schemas.microsoft.com/office/drawing/2014/main" id="{0A916063-E2CD-4B8D-BF5D-9389D0A0B4F1}"/>
              </a:ext>
            </a:extLst>
          </p:cNvPr>
          <p:cNvSpPr txBox="1"/>
          <p:nvPr/>
        </p:nvSpPr>
        <p:spPr>
          <a:xfrm>
            <a:off x="683568" y="2571750"/>
            <a:ext cx="2664296" cy="276999"/>
          </a:xfrm>
          <a:prstGeom prst="rect">
            <a:avLst/>
          </a:prstGeom>
          <a:noFill/>
        </p:spPr>
        <p:txBody>
          <a:bodyPr wrap="square" rtlCol="0">
            <a:spAutoFit/>
          </a:bodyPr>
          <a:lstStyle/>
          <a:p>
            <a:r>
              <a:rPr lang="zh-TW" altLang="en-US" sz="1200" dirty="0">
                <a:solidFill>
                  <a:srgbClr val="32AEB8"/>
                </a:solidFill>
                <a:cs typeface="Arial" pitchFamily="34" charset="0"/>
              </a:rPr>
              <a:t>合約金額　  </a:t>
            </a:r>
            <a:r>
              <a:rPr lang="zh-TW" altLang="en-US" sz="700" dirty="0">
                <a:solidFill>
                  <a:srgbClr val="32AEB8"/>
                </a:solidFill>
                <a:cs typeface="Arial" pitchFamily="34" charset="0"/>
              </a:rPr>
              <a:t> </a:t>
            </a:r>
            <a:r>
              <a:rPr lang="zh-TW" altLang="en-US" sz="1200" dirty="0">
                <a:solidFill>
                  <a:srgbClr val="32AEB8"/>
                </a:solidFill>
                <a:cs typeface="Arial" pitchFamily="34" charset="0"/>
              </a:rPr>
              <a:t>執行期間　　</a:t>
            </a:r>
            <a:r>
              <a:rPr lang="zh-TW" altLang="en-US" sz="400" dirty="0">
                <a:solidFill>
                  <a:srgbClr val="32AEB8"/>
                </a:solidFill>
                <a:cs typeface="Arial" pitchFamily="34" charset="0"/>
              </a:rPr>
              <a:t> </a:t>
            </a:r>
            <a:r>
              <a:rPr lang="zh-TW" altLang="en-US" sz="1200" dirty="0">
                <a:solidFill>
                  <a:srgbClr val="32AEB8"/>
                </a:solidFill>
                <a:cs typeface="Arial" pitchFamily="34" charset="0"/>
              </a:rPr>
              <a:t>保留數</a:t>
            </a:r>
            <a:endParaRPr lang="en-US" altLang="ko-KR" sz="1200" dirty="0">
              <a:solidFill>
                <a:srgbClr val="32AEB8"/>
              </a:solidFill>
              <a:cs typeface="Arial" pitchFamily="34" charset="0"/>
            </a:endParaRPr>
          </a:p>
        </p:txBody>
      </p:sp>
      <p:sp>
        <p:nvSpPr>
          <p:cNvPr id="4" name="文字方塊 3">
            <a:extLst>
              <a:ext uri="{FF2B5EF4-FFF2-40B4-BE49-F238E27FC236}">
                <a16:creationId xmlns:a16="http://schemas.microsoft.com/office/drawing/2014/main" id="{2B0734D9-D62D-4EC4-B557-B821A30BA803}"/>
              </a:ext>
            </a:extLst>
          </p:cNvPr>
          <p:cNvSpPr txBox="1"/>
          <p:nvPr/>
        </p:nvSpPr>
        <p:spPr>
          <a:xfrm>
            <a:off x="4427984" y="614388"/>
            <a:ext cx="3816424" cy="3914726"/>
          </a:xfrm>
          <a:prstGeom prst="rect">
            <a:avLst/>
          </a:prstGeom>
          <a:noFill/>
        </p:spPr>
        <p:txBody>
          <a:bodyPr wrap="square" rtlCol="0" anchor="ctr">
            <a:spAutoFit/>
          </a:bodyPr>
          <a:lstStyle/>
          <a:p>
            <a:pPr marL="285750" indent="-285750">
              <a:lnSpc>
                <a:spcPts val="2500"/>
              </a:lnSpc>
              <a:buFont typeface="Wingdings" panose="05000000000000000000" pitchFamily="2" charset="2"/>
              <a:buChar char="u"/>
            </a:pPr>
            <a:r>
              <a:rPr lang="zh-TW" altLang="en-US" dirty="0"/>
              <a:t>根據年月分割數據，其中</a:t>
            </a:r>
            <a:r>
              <a:rPr lang="en-US" altLang="zh-TW" dirty="0"/>
              <a:t>109</a:t>
            </a:r>
            <a:r>
              <a:rPr lang="zh-TW" altLang="en-US" dirty="0"/>
              <a:t>年</a:t>
            </a:r>
            <a:r>
              <a:rPr lang="en-US" altLang="zh-TW" dirty="0"/>
              <a:t>1</a:t>
            </a:r>
            <a:r>
              <a:rPr lang="zh-TW" altLang="en-US" dirty="0"/>
              <a:t>月的簽約事項最多，且總合約金額為最高，執行時間總和起來也最多（推測為事項多的緣故）</a:t>
            </a:r>
            <a:endParaRPr lang="en-US" altLang="zh-TW" dirty="0"/>
          </a:p>
          <a:p>
            <a:pPr marL="285750" indent="-285750">
              <a:lnSpc>
                <a:spcPts val="2500"/>
              </a:lnSpc>
              <a:buFont typeface="Wingdings" panose="05000000000000000000" pitchFamily="2" charset="2"/>
              <a:buChar char="u"/>
            </a:pPr>
            <a:r>
              <a:rPr lang="zh-TW" altLang="en-US" dirty="0"/>
              <a:t>不論年月有保留數者較少，實際與預定完成時間相同且已結束者總金額較高</a:t>
            </a:r>
            <a:endParaRPr lang="en-US" altLang="zh-TW" dirty="0"/>
          </a:p>
          <a:p>
            <a:pPr marL="285750" indent="-285750">
              <a:lnSpc>
                <a:spcPts val="2500"/>
              </a:lnSpc>
              <a:buFont typeface="Wingdings" panose="05000000000000000000" pitchFamily="2" charset="2"/>
              <a:buChar char="u"/>
            </a:pPr>
            <a:r>
              <a:rPr lang="zh-TW" altLang="en-US" dirty="0"/>
              <a:t>已結束且實際與預定完成時間相同者，其未有保留數之總執行期間最多</a:t>
            </a:r>
            <a:endParaRPr lang="en-US" altLang="zh-TW" dirty="0"/>
          </a:p>
          <a:p>
            <a:pPr marL="285750" indent="-285750">
              <a:lnSpc>
                <a:spcPts val="2500"/>
              </a:lnSpc>
              <a:buFont typeface="Wingdings" panose="05000000000000000000" pitchFamily="2" charset="2"/>
              <a:buChar char="u"/>
            </a:pPr>
            <a:r>
              <a:rPr lang="zh-TW" altLang="en-US" dirty="0"/>
              <a:t>保留數則集中於</a:t>
            </a:r>
            <a:r>
              <a:rPr lang="en-US" altLang="zh-TW" dirty="0"/>
              <a:t>108~109</a:t>
            </a:r>
            <a:r>
              <a:rPr lang="zh-TW" altLang="en-US" dirty="0"/>
              <a:t>年，而尚在執行中之僅剩三筆有保留數</a:t>
            </a:r>
          </a:p>
        </p:txBody>
      </p:sp>
    </p:spTree>
    <p:extLst>
      <p:ext uri="{BB962C8B-B14F-4D97-AF65-F5344CB8AC3E}">
        <p14:creationId xmlns:p14="http://schemas.microsoft.com/office/powerpoint/2010/main" val="1734867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每年每季每月依各條件分類之合約金額</a:t>
            </a:r>
            <a:endParaRPr lang="ko-KR" altLang="en-US" dirty="0"/>
          </a:p>
        </p:txBody>
      </p:sp>
      <p:pic>
        <p:nvPicPr>
          <p:cNvPr id="4" name="圖片 3">
            <a:extLst>
              <a:ext uri="{FF2B5EF4-FFF2-40B4-BE49-F238E27FC236}">
                <a16:creationId xmlns:a16="http://schemas.microsoft.com/office/drawing/2014/main" id="{FD823159-AEC7-4229-9F2C-7852C688C38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5" y="831846"/>
            <a:ext cx="7632850" cy="3684120"/>
          </a:xfrm>
          <a:prstGeom prst="rect">
            <a:avLst/>
          </a:prstGeom>
          <a:noFill/>
        </p:spPr>
      </p:pic>
    </p:spTree>
    <p:extLst>
      <p:ext uri="{BB962C8B-B14F-4D97-AF65-F5344CB8AC3E}">
        <p14:creationId xmlns:p14="http://schemas.microsoft.com/office/powerpoint/2010/main" val="2365555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每年每季每月依各條件分類之執行期間</a:t>
            </a:r>
            <a:endParaRPr lang="ko-KR" altLang="en-US" dirty="0"/>
          </a:p>
        </p:txBody>
      </p:sp>
      <p:pic>
        <p:nvPicPr>
          <p:cNvPr id="4" name="圖片 3">
            <a:extLst>
              <a:ext uri="{FF2B5EF4-FFF2-40B4-BE49-F238E27FC236}">
                <a16:creationId xmlns:a16="http://schemas.microsoft.com/office/drawing/2014/main" id="{B7DBBE3B-E1C3-4E54-952E-9E97D2E794E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974" y="831846"/>
            <a:ext cx="7636052" cy="3684120"/>
          </a:xfrm>
          <a:prstGeom prst="rect">
            <a:avLst/>
          </a:prstGeom>
          <a:noFill/>
        </p:spPr>
      </p:pic>
    </p:spTree>
    <p:extLst>
      <p:ext uri="{BB962C8B-B14F-4D97-AF65-F5344CB8AC3E}">
        <p14:creationId xmlns:p14="http://schemas.microsoft.com/office/powerpoint/2010/main" val="2133991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每年每季每月依各條件分類之保留數</a:t>
            </a:r>
            <a:endParaRPr lang="ko-KR" altLang="en-US" dirty="0"/>
          </a:p>
        </p:txBody>
      </p:sp>
      <p:pic>
        <p:nvPicPr>
          <p:cNvPr id="4" name="圖片 3">
            <a:extLst>
              <a:ext uri="{FF2B5EF4-FFF2-40B4-BE49-F238E27FC236}">
                <a16:creationId xmlns:a16="http://schemas.microsoft.com/office/drawing/2014/main" id="{11A29A7A-EA46-44C2-A76F-D7D8C033908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631" y="883881"/>
            <a:ext cx="7972738" cy="3807786"/>
          </a:xfrm>
          <a:prstGeom prst="rect">
            <a:avLst/>
          </a:prstGeom>
          <a:noFill/>
        </p:spPr>
      </p:pic>
    </p:spTree>
    <p:extLst>
      <p:ext uri="{BB962C8B-B14F-4D97-AF65-F5344CB8AC3E}">
        <p14:creationId xmlns:p14="http://schemas.microsoft.com/office/powerpoint/2010/main" val="378801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圓角 1">
            <a:extLst>
              <a:ext uri="{FF2B5EF4-FFF2-40B4-BE49-F238E27FC236}">
                <a16:creationId xmlns:a16="http://schemas.microsoft.com/office/drawing/2014/main" id="{9AC939E3-DB39-4709-9F2D-837516F517B8}"/>
              </a:ext>
            </a:extLst>
          </p:cNvPr>
          <p:cNvSpPr/>
          <p:nvPr/>
        </p:nvSpPr>
        <p:spPr>
          <a:xfrm>
            <a:off x="683568"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Text Placeholder 1"/>
          <p:cNvSpPr txBox="1">
            <a:spLocks/>
          </p:cNvSpPr>
          <p:nvPr/>
        </p:nvSpPr>
        <p:spPr>
          <a:xfrm>
            <a:off x="323528" y="1233347"/>
            <a:ext cx="3240360"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TW" altLang="en-US" sz="4000" b="1" dirty="0">
                <a:solidFill>
                  <a:schemeClr val="bg1"/>
                </a:solidFill>
                <a:latin typeface="+mj-lt"/>
                <a:cs typeface="Arial" pitchFamily="34" charset="0"/>
              </a:rPr>
              <a:t>每年每季每月依各條件分類</a:t>
            </a:r>
            <a:endParaRPr lang="en-US" altLang="zh-TW" sz="4000" b="1" dirty="0">
              <a:solidFill>
                <a:schemeClr val="bg1"/>
              </a:solidFill>
              <a:latin typeface="+mj-lt"/>
              <a:cs typeface="Arial" pitchFamily="34" charset="0"/>
            </a:endParaRPr>
          </a:p>
          <a:p>
            <a:pPr marL="0" indent="0" algn="ctr">
              <a:buNone/>
            </a:pPr>
            <a:endParaRPr lang="en-US" altLang="ko-KR" sz="2000" b="1" dirty="0">
              <a:solidFill>
                <a:schemeClr val="bg1"/>
              </a:solidFill>
              <a:latin typeface="+mj-lt"/>
              <a:cs typeface="Arial" pitchFamily="34" charset="0"/>
            </a:endParaRPr>
          </a:p>
          <a:p>
            <a:pPr marL="0" indent="0" algn="ctr">
              <a:buNone/>
            </a:pPr>
            <a:r>
              <a:rPr lang="zh-TW" altLang="en-US" sz="4000" b="1" dirty="0">
                <a:solidFill>
                  <a:schemeClr val="bg1"/>
                </a:solidFill>
                <a:latin typeface="+mj-lt"/>
                <a:cs typeface="Arial" pitchFamily="34" charset="0"/>
              </a:rPr>
              <a:t>向下鑽深結論</a:t>
            </a:r>
            <a:endParaRPr lang="ko-KR" altLang="en-US" sz="4000" b="1" dirty="0">
              <a:solidFill>
                <a:schemeClr val="bg1"/>
              </a:solidFill>
              <a:latin typeface="+mj-lt"/>
              <a:cs typeface="Arial" pitchFamily="34" charset="0"/>
            </a:endParaRPr>
          </a:p>
        </p:txBody>
      </p:sp>
      <p:sp>
        <p:nvSpPr>
          <p:cNvPr id="10" name="矩形: 圓角 9">
            <a:extLst>
              <a:ext uri="{FF2B5EF4-FFF2-40B4-BE49-F238E27FC236}">
                <a16:creationId xmlns:a16="http://schemas.microsoft.com/office/drawing/2014/main" id="{76352DF9-3576-42A5-A5FF-9311A2211791}"/>
              </a:ext>
            </a:extLst>
          </p:cNvPr>
          <p:cNvSpPr/>
          <p:nvPr/>
        </p:nvSpPr>
        <p:spPr>
          <a:xfrm>
            <a:off x="1547664"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91CB2917-F0BD-4522-A718-2C7F42038922}"/>
              </a:ext>
            </a:extLst>
          </p:cNvPr>
          <p:cNvSpPr/>
          <p:nvPr/>
        </p:nvSpPr>
        <p:spPr>
          <a:xfrm>
            <a:off x="2411760"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Box 12">
            <a:extLst>
              <a:ext uri="{FF2B5EF4-FFF2-40B4-BE49-F238E27FC236}">
                <a16:creationId xmlns:a16="http://schemas.microsoft.com/office/drawing/2014/main" id="{0A916063-E2CD-4B8D-BF5D-9389D0A0B4F1}"/>
              </a:ext>
            </a:extLst>
          </p:cNvPr>
          <p:cNvSpPr txBox="1"/>
          <p:nvPr/>
        </p:nvSpPr>
        <p:spPr>
          <a:xfrm>
            <a:off x="683568" y="2571750"/>
            <a:ext cx="2664296" cy="276999"/>
          </a:xfrm>
          <a:prstGeom prst="rect">
            <a:avLst/>
          </a:prstGeom>
          <a:noFill/>
        </p:spPr>
        <p:txBody>
          <a:bodyPr wrap="square" rtlCol="0">
            <a:spAutoFit/>
          </a:bodyPr>
          <a:lstStyle/>
          <a:p>
            <a:r>
              <a:rPr lang="zh-TW" altLang="en-US" sz="1200" dirty="0">
                <a:solidFill>
                  <a:srgbClr val="32AEB8"/>
                </a:solidFill>
                <a:cs typeface="Arial" pitchFamily="34" charset="0"/>
              </a:rPr>
              <a:t>合約金額　  </a:t>
            </a:r>
            <a:r>
              <a:rPr lang="zh-TW" altLang="en-US" sz="700" dirty="0">
                <a:solidFill>
                  <a:srgbClr val="32AEB8"/>
                </a:solidFill>
                <a:cs typeface="Arial" pitchFamily="34" charset="0"/>
              </a:rPr>
              <a:t> </a:t>
            </a:r>
            <a:r>
              <a:rPr lang="zh-TW" altLang="en-US" sz="1200" dirty="0">
                <a:solidFill>
                  <a:srgbClr val="32AEB8"/>
                </a:solidFill>
                <a:cs typeface="Arial" pitchFamily="34" charset="0"/>
              </a:rPr>
              <a:t>執行期間　　</a:t>
            </a:r>
            <a:r>
              <a:rPr lang="zh-TW" altLang="en-US" sz="400" dirty="0">
                <a:solidFill>
                  <a:srgbClr val="32AEB8"/>
                </a:solidFill>
                <a:cs typeface="Arial" pitchFamily="34" charset="0"/>
              </a:rPr>
              <a:t> </a:t>
            </a:r>
            <a:r>
              <a:rPr lang="zh-TW" altLang="en-US" sz="1200" dirty="0">
                <a:solidFill>
                  <a:srgbClr val="32AEB8"/>
                </a:solidFill>
                <a:cs typeface="Arial" pitchFamily="34" charset="0"/>
              </a:rPr>
              <a:t>保留數</a:t>
            </a:r>
            <a:endParaRPr lang="en-US" altLang="ko-KR" sz="1200" dirty="0">
              <a:solidFill>
                <a:srgbClr val="32AEB8"/>
              </a:solidFill>
              <a:cs typeface="Arial" pitchFamily="34" charset="0"/>
            </a:endParaRPr>
          </a:p>
        </p:txBody>
      </p:sp>
      <p:sp>
        <p:nvSpPr>
          <p:cNvPr id="4" name="文字方塊 3">
            <a:extLst>
              <a:ext uri="{FF2B5EF4-FFF2-40B4-BE49-F238E27FC236}">
                <a16:creationId xmlns:a16="http://schemas.microsoft.com/office/drawing/2014/main" id="{2B0734D9-D62D-4EC4-B557-B821A30BA803}"/>
              </a:ext>
            </a:extLst>
          </p:cNvPr>
          <p:cNvSpPr txBox="1"/>
          <p:nvPr/>
        </p:nvSpPr>
        <p:spPr>
          <a:xfrm>
            <a:off x="4427984" y="1095289"/>
            <a:ext cx="3816424" cy="2952924"/>
          </a:xfrm>
          <a:prstGeom prst="rect">
            <a:avLst/>
          </a:prstGeom>
          <a:noFill/>
        </p:spPr>
        <p:txBody>
          <a:bodyPr wrap="square" rtlCol="0" anchor="ctr">
            <a:spAutoFit/>
          </a:bodyPr>
          <a:lstStyle/>
          <a:p>
            <a:pPr marL="285750" indent="-285750">
              <a:lnSpc>
                <a:spcPts val="2500"/>
              </a:lnSpc>
              <a:buFont typeface="Wingdings" panose="05000000000000000000" pitchFamily="2" charset="2"/>
              <a:buChar char="u"/>
            </a:pPr>
            <a:r>
              <a:rPr lang="zh-TW" altLang="en-US" dirty="0"/>
              <a:t>合約大多落在</a:t>
            </a:r>
            <a:r>
              <a:rPr lang="en-US" altLang="zh-TW" dirty="0"/>
              <a:t>108~109</a:t>
            </a:r>
            <a:r>
              <a:rPr lang="zh-TW" altLang="en-US" dirty="0"/>
              <a:t>年之間</a:t>
            </a:r>
            <a:endParaRPr lang="en-US" altLang="zh-TW" dirty="0"/>
          </a:p>
          <a:p>
            <a:pPr marL="285750" indent="-285750">
              <a:lnSpc>
                <a:spcPts val="2500"/>
              </a:lnSpc>
              <a:buFont typeface="Wingdings" panose="05000000000000000000" pitchFamily="2" charset="2"/>
              <a:buChar char="u"/>
            </a:pPr>
            <a:r>
              <a:rPr lang="zh-TW" altLang="en-US" dirty="0"/>
              <a:t>合約金額最高者在第一季中的一月，執行時間也最多，其金額有到</a:t>
            </a:r>
            <a:r>
              <a:rPr lang="en-US" altLang="zh-TW" dirty="0"/>
              <a:t>7</a:t>
            </a:r>
            <a:r>
              <a:rPr lang="zh-TW" altLang="en-US" dirty="0"/>
              <a:t>億初，已結案且未有保留數</a:t>
            </a:r>
            <a:endParaRPr lang="en-US" altLang="zh-TW" dirty="0"/>
          </a:p>
          <a:p>
            <a:pPr marL="285750" indent="-285750">
              <a:lnSpc>
                <a:spcPts val="2500"/>
              </a:lnSpc>
              <a:buFont typeface="Wingdings" panose="05000000000000000000" pitchFamily="2" charset="2"/>
              <a:buChar char="u"/>
            </a:pPr>
            <a:r>
              <a:rPr lang="zh-TW" altLang="en-US" dirty="0"/>
              <a:t>有保留數者集中於</a:t>
            </a:r>
            <a:r>
              <a:rPr lang="en-US" altLang="zh-TW" dirty="0"/>
              <a:t>108</a:t>
            </a:r>
            <a:r>
              <a:rPr lang="zh-TW" altLang="en-US" dirty="0"/>
              <a:t>年底與</a:t>
            </a:r>
            <a:r>
              <a:rPr lang="en-US" altLang="zh-TW" dirty="0"/>
              <a:t>109</a:t>
            </a:r>
            <a:r>
              <a:rPr lang="zh-TW" altLang="en-US" dirty="0"/>
              <a:t>年</a:t>
            </a:r>
            <a:r>
              <a:rPr lang="en-US" altLang="zh-TW" dirty="0"/>
              <a:t>1</a:t>
            </a:r>
            <a:r>
              <a:rPr lang="zh-TW" altLang="en-US" dirty="0"/>
              <a:t>月、</a:t>
            </a:r>
            <a:r>
              <a:rPr lang="en-US" altLang="zh-TW" dirty="0"/>
              <a:t>3</a:t>
            </a:r>
            <a:r>
              <a:rPr lang="zh-TW" altLang="en-US" dirty="0"/>
              <a:t>月、</a:t>
            </a:r>
            <a:r>
              <a:rPr lang="en-US" altLang="zh-TW" dirty="0"/>
              <a:t>10</a:t>
            </a:r>
            <a:r>
              <a:rPr lang="zh-TW" altLang="en-US" dirty="0"/>
              <a:t>月及</a:t>
            </a:r>
            <a:r>
              <a:rPr lang="en-US" altLang="zh-TW" dirty="0"/>
              <a:t>11</a:t>
            </a:r>
            <a:r>
              <a:rPr lang="zh-TW" altLang="en-US" dirty="0"/>
              <a:t>月，其中仍有在執行者為</a:t>
            </a:r>
            <a:r>
              <a:rPr lang="en-US" altLang="zh-TW" dirty="0"/>
              <a:t>108</a:t>
            </a:r>
            <a:r>
              <a:rPr lang="zh-TW" altLang="en-US" dirty="0"/>
              <a:t>年</a:t>
            </a:r>
            <a:r>
              <a:rPr lang="en-US" altLang="zh-TW" dirty="0"/>
              <a:t>12</a:t>
            </a:r>
            <a:r>
              <a:rPr lang="zh-TW" altLang="en-US" dirty="0"/>
              <a:t>月、</a:t>
            </a:r>
            <a:r>
              <a:rPr lang="en-US" altLang="zh-TW" dirty="0"/>
              <a:t>109</a:t>
            </a:r>
            <a:r>
              <a:rPr lang="zh-TW" altLang="en-US" dirty="0"/>
              <a:t>年</a:t>
            </a:r>
            <a:r>
              <a:rPr lang="en-US" altLang="zh-TW" dirty="0"/>
              <a:t>1</a:t>
            </a:r>
            <a:r>
              <a:rPr lang="zh-TW" altLang="en-US" dirty="0"/>
              <a:t>月及</a:t>
            </a:r>
            <a:r>
              <a:rPr lang="en-US" altLang="zh-TW" dirty="0"/>
              <a:t>109</a:t>
            </a:r>
            <a:r>
              <a:rPr lang="zh-TW" altLang="en-US" dirty="0"/>
              <a:t>年</a:t>
            </a:r>
            <a:r>
              <a:rPr lang="en-US" altLang="zh-TW" dirty="0"/>
              <a:t>11</a:t>
            </a:r>
            <a:r>
              <a:rPr lang="zh-TW" altLang="en-US" dirty="0"/>
              <a:t>月</a:t>
            </a:r>
            <a:endParaRPr lang="en-US" altLang="zh-TW" dirty="0"/>
          </a:p>
          <a:p>
            <a:pPr marL="285750" indent="-285750">
              <a:lnSpc>
                <a:spcPts val="2500"/>
              </a:lnSpc>
              <a:buFont typeface="Wingdings" panose="05000000000000000000" pitchFamily="2" charset="2"/>
              <a:buChar char="u"/>
            </a:pPr>
            <a:r>
              <a:rPr lang="zh-TW" altLang="en-US" dirty="0"/>
              <a:t>保留數最高者為</a:t>
            </a:r>
            <a:r>
              <a:rPr lang="en-US" altLang="zh-TW" dirty="0"/>
              <a:t>109</a:t>
            </a:r>
            <a:r>
              <a:rPr lang="zh-TW" altLang="en-US" dirty="0"/>
              <a:t>年</a:t>
            </a:r>
            <a:r>
              <a:rPr lang="en-US" altLang="zh-TW" dirty="0"/>
              <a:t>1</a:t>
            </a:r>
            <a:r>
              <a:rPr lang="zh-TW" altLang="en-US" dirty="0"/>
              <a:t>月</a:t>
            </a:r>
          </a:p>
        </p:txBody>
      </p:sp>
    </p:spTree>
    <p:extLst>
      <p:ext uri="{BB962C8B-B14F-4D97-AF65-F5344CB8AC3E}">
        <p14:creationId xmlns:p14="http://schemas.microsoft.com/office/powerpoint/2010/main" val="2226173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每年每季依各條件分類之合約金額</a:t>
            </a:r>
            <a:endParaRPr lang="ko-KR" altLang="en-US" dirty="0"/>
          </a:p>
        </p:txBody>
      </p:sp>
      <p:pic>
        <p:nvPicPr>
          <p:cNvPr id="4" name="圖片 3">
            <a:extLst>
              <a:ext uri="{FF2B5EF4-FFF2-40B4-BE49-F238E27FC236}">
                <a16:creationId xmlns:a16="http://schemas.microsoft.com/office/drawing/2014/main" id="{A75FEF81-F08D-4C17-AB00-AEF9670AA46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831846"/>
            <a:ext cx="7632848" cy="3684120"/>
          </a:xfrm>
          <a:prstGeom prst="rect">
            <a:avLst/>
          </a:prstGeom>
          <a:noFill/>
        </p:spPr>
      </p:pic>
    </p:spTree>
    <p:extLst>
      <p:ext uri="{BB962C8B-B14F-4D97-AF65-F5344CB8AC3E}">
        <p14:creationId xmlns:p14="http://schemas.microsoft.com/office/powerpoint/2010/main" val="393280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資料介紹</a:t>
            </a:r>
            <a:endParaRPr lang="ko-KR" altLang="en-US" dirty="0"/>
          </a:p>
        </p:txBody>
      </p:sp>
    </p:spTree>
    <p:extLst>
      <p:ext uri="{BB962C8B-B14F-4D97-AF65-F5344CB8AC3E}">
        <p14:creationId xmlns:p14="http://schemas.microsoft.com/office/powerpoint/2010/main" val="3101234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每年每季依各條件分類之執行期間</a:t>
            </a:r>
            <a:endParaRPr lang="ko-KR" altLang="en-US" dirty="0"/>
          </a:p>
        </p:txBody>
      </p:sp>
      <p:pic>
        <p:nvPicPr>
          <p:cNvPr id="4" name="圖片 3">
            <a:extLst>
              <a:ext uri="{FF2B5EF4-FFF2-40B4-BE49-F238E27FC236}">
                <a16:creationId xmlns:a16="http://schemas.microsoft.com/office/drawing/2014/main" id="{37F06E0B-481F-47D6-94D3-074F0C62265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974" y="831846"/>
            <a:ext cx="7636052" cy="3684120"/>
          </a:xfrm>
          <a:prstGeom prst="rect">
            <a:avLst/>
          </a:prstGeom>
          <a:noFill/>
        </p:spPr>
      </p:pic>
    </p:spTree>
    <p:extLst>
      <p:ext uri="{BB962C8B-B14F-4D97-AF65-F5344CB8AC3E}">
        <p14:creationId xmlns:p14="http://schemas.microsoft.com/office/powerpoint/2010/main" val="3288175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每年每季依各條件分類之保留數</a:t>
            </a:r>
            <a:endParaRPr lang="ko-KR" altLang="en-US" dirty="0"/>
          </a:p>
        </p:txBody>
      </p:sp>
      <p:pic>
        <p:nvPicPr>
          <p:cNvPr id="4" name="圖片 3">
            <a:extLst>
              <a:ext uri="{FF2B5EF4-FFF2-40B4-BE49-F238E27FC236}">
                <a16:creationId xmlns:a16="http://schemas.microsoft.com/office/drawing/2014/main" id="{33C6CF56-CBA0-4F9D-9628-025758314A4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631" y="883881"/>
            <a:ext cx="7972738" cy="3807786"/>
          </a:xfrm>
          <a:prstGeom prst="rect">
            <a:avLst/>
          </a:prstGeom>
          <a:noFill/>
        </p:spPr>
      </p:pic>
    </p:spTree>
    <p:extLst>
      <p:ext uri="{BB962C8B-B14F-4D97-AF65-F5344CB8AC3E}">
        <p14:creationId xmlns:p14="http://schemas.microsoft.com/office/powerpoint/2010/main" val="739082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圓角 1">
            <a:extLst>
              <a:ext uri="{FF2B5EF4-FFF2-40B4-BE49-F238E27FC236}">
                <a16:creationId xmlns:a16="http://schemas.microsoft.com/office/drawing/2014/main" id="{9AC939E3-DB39-4709-9F2D-837516F517B8}"/>
              </a:ext>
            </a:extLst>
          </p:cNvPr>
          <p:cNvSpPr/>
          <p:nvPr/>
        </p:nvSpPr>
        <p:spPr>
          <a:xfrm>
            <a:off x="683568"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Text Placeholder 1"/>
          <p:cNvSpPr txBox="1">
            <a:spLocks/>
          </p:cNvSpPr>
          <p:nvPr/>
        </p:nvSpPr>
        <p:spPr>
          <a:xfrm>
            <a:off x="323528" y="1218273"/>
            <a:ext cx="3240360"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TW" altLang="en-US" sz="4000" b="1" dirty="0">
                <a:solidFill>
                  <a:schemeClr val="bg1"/>
                </a:solidFill>
                <a:latin typeface="+mj-lt"/>
                <a:cs typeface="Arial" pitchFamily="34" charset="0"/>
              </a:rPr>
              <a:t>每年每季依各條件分類</a:t>
            </a:r>
            <a:endParaRPr lang="en-US" altLang="zh-TW" sz="4000" b="1" dirty="0">
              <a:solidFill>
                <a:schemeClr val="bg1"/>
              </a:solidFill>
              <a:latin typeface="+mj-lt"/>
              <a:cs typeface="Arial" pitchFamily="34" charset="0"/>
            </a:endParaRPr>
          </a:p>
          <a:p>
            <a:pPr marL="0" indent="0" algn="ctr">
              <a:buNone/>
            </a:pPr>
            <a:endParaRPr lang="en-US" altLang="ko-KR" sz="2000" b="1" dirty="0">
              <a:solidFill>
                <a:schemeClr val="bg1"/>
              </a:solidFill>
              <a:latin typeface="+mj-lt"/>
              <a:cs typeface="Arial" pitchFamily="34" charset="0"/>
            </a:endParaRPr>
          </a:p>
          <a:p>
            <a:pPr marL="0" indent="0" algn="ctr">
              <a:buNone/>
            </a:pPr>
            <a:r>
              <a:rPr lang="zh-TW" altLang="en-US" sz="4000" b="1" dirty="0">
                <a:solidFill>
                  <a:schemeClr val="bg1"/>
                </a:solidFill>
                <a:latin typeface="+mj-lt"/>
                <a:cs typeface="Arial" pitchFamily="34" charset="0"/>
              </a:rPr>
              <a:t>向上擷取結論</a:t>
            </a:r>
            <a:endParaRPr lang="ko-KR" altLang="en-US" sz="4000" b="1" dirty="0">
              <a:solidFill>
                <a:schemeClr val="bg1"/>
              </a:solidFill>
              <a:latin typeface="+mj-lt"/>
              <a:cs typeface="Arial" pitchFamily="34" charset="0"/>
            </a:endParaRPr>
          </a:p>
        </p:txBody>
      </p:sp>
      <p:sp>
        <p:nvSpPr>
          <p:cNvPr id="10" name="矩形: 圓角 9">
            <a:extLst>
              <a:ext uri="{FF2B5EF4-FFF2-40B4-BE49-F238E27FC236}">
                <a16:creationId xmlns:a16="http://schemas.microsoft.com/office/drawing/2014/main" id="{76352DF9-3576-42A5-A5FF-9311A2211791}"/>
              </a:ext>
            </a:extLst>
          </p:cNvPr>
          <p:cNvSpPr/>
          <p:nvPr/>
        </p:nvSpPr>
        <p:spPr>
          <a:xfrm>
            <a:off x="1547664"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91CB2917-F0BD-4522-A718-2C7F42038922}"/>
              </a:ext>
            </a:extLst>
          </p:cNvPr>
          <p:cNvSpPr/>
          <p:nvPr/>
        </p:nvSpPr>
        <p:spPr>
          <a:xfrm>
            <a:off x="2411760" y="2571751"/>
            <a:ext cx="792088" cy="27699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Box 12">
            <a:extLst>
              <a:ext uri="{FF2B5EF4-FFF2-40B4-BE49-F238E27FC236}">
                <a16:creationId xmlns:a16="http://schemas.microsoft.com/office/drawing/2014/main" id="{0A916063-E2CD-4B8D-BF5D-9389D0A0B4F1}"/>
              </a:ext>
            </a:extLst>
          </p:cNvPr>
          <p:cNvSpPr txBox="1"/>
          <p:nvPr/>
        </p:nvSpPr>
        <p:spPr>
          <a:xfrm>
            <a:off x="683568" y="2571750"/>
            <a:ext cx="2664296" cy="276999"/>
          </a:xfrm>
          <a:prstGeom prst="rect">
            <a:avLst/>
          </a:prstGeom>
          <a:noFill/>
        </p:spPr>
        <p:txBody>
          <a:bodyPr wrap="square" rtlCol="0">
            <a:spAutoFit/>
          </a:bodyPr>
          <a:lstStyle/>
          <a:p>
            <a:r>
              <a:rPr lang="zh-TW" altLang="en-US" sz="1200" dirty="0">
                <a:solidFill>
                  <a:srgbClr val="32AEB8"/>
                </a:solidFill>
                <a:cs typeface="Arial" pitchFamily="34" charset="0"/>
              </a:rPr>
              <a:t>合約金額　  </a:t>
            </a:r>
            <a:r>
              <a:rPr lang="zh-TW" altLang="en-US" sz="700" dirty="0">
                <a:solidFill>
                  <a:srgbClr val="32AEB8"/>
                </a:solidFill>
                <a:cs typeface="Arial" pitchFamily="34" charset="0"/>
              </a:rPr>
              <a:t> </a:t>
            </a:r>
            <a:r>
              <a:rPr lang="zh-TW" altLang="en-US" sz="1200" dirty="0">
                <a:solidFill>
                  <a:srgbClr val="32AEB8"/>
                </a:solidFill>
                <a:cs typeface="Arial" pitchFamily="34" charset="0"/>
              </a:rPr>
              <a:t>執行期間　　</a:t>
            </a:r>
            <a:r>
              <a:rPr lang="zh-TW" altLang="en-US" sz="400" dirty="0">
                <a:solidFill>
                  <a:srgbClr val="32AEB8"/>
                </a:solidFill>
                <a:cs typeface="Arial" pitchFamily="34" charset="0"/>
              </a:rPr>
              <a:t> </a:t>
            </a:r>
            <a:r>
              <a:rPr lang="zh-TW" altLang="en-US" sz="1200" dirty="0">
                <a:solidFill>
                  <a:srgbClr val="32AEB8"/>
                </a:solidFill>
                <a:cs typeface="Arial" pitchFamily="34" charset="0"/>
              </a:rPr>
              <a:t>保留數</a:t>
            </a:r>
            <a:endParaRPr lang="en-US" altLang="ko-KR" sz="1200" dirty="0">
              <a:solidFill>
                <a:srgbClr val="32AEB8"/>
              </a:solidFill>
              <a:cs typeface="Arial" pitchFamily="34" charset="0"/>
            </a:endParaRPr>
          </a:p>
        </p:txBody>
      </p:sp>
      <p:sp>
        <p:nvSpPr>
          <p:cNvPr id="4" name="文字方塊 3">
            <a:extLst>
              <a:ext uri="{FF2B5EF4-FFF2-40B4-BE49-F238E27FC236}">
                <a16:creationId xmlns:a16="http://schemas.microsoft.com/office/drawing/2014/main" id="{2B0734D9-D62D-4EC4-B557-B821A30BA803}"/>
              </a:ext>
            </a:extLst>
          </p:cNvPr>
          <p:cNvSpPr txBox="1"/>
          <p:nvPr/>
        </p:nvSpPr>
        <p:spPr>
          <a:xfrm>
            <a:off x="4427984" y="614388"/>
            <a:ext cx="3816424" cy="3914726"/>
          </a:xfrm>
          <a:prstGeom prst="rect">
            <a:avLst/>
          </a:prstGeom>
          <a:noFill/>
        </p:spPr>
        <p:txBody>
          <a:bodyPr wrap="square" rtlCol="0" anchor="ctr">
            <a:spAutoFit/>
          </a:bodyPr>
          <a:lstStyle/>
          <a:p>
            <a:pPr marL="285750" indent="-285750">
              <a:lnSpc>
                <a:spcPts val="2500"/>
              </a:lnSpc>
              <a:buFont typeface="Wingdings" panose="05000000000000000000" pitchFamily="2" charset="2"/>
              <a:buChar char="u"/>
            </a:pPr>
            <a:r>
              <a:rPr lang="zh-TW" altLang="en-US" dirty="0"/>
              <a:t>合約大多落在第一季與第三季（其為學期初）</a:t>
            </a:r>
            <a:endParaRPr lang="en-US" altLang="zh-TW" dirty="0"/>
          </a:p>
          <a:p>
            <a:pPr marL="285750" indent="-285750">
              <a:lnSpc>
                <a:spcPts val="2500"/>
              </a:lnSpc>
              <a:buFont typeface="Wingdings" panose="05000000000000000000" pitchFamily="2" charset="2"/>
              <a:buChar char="u"/>
            </a:pPr>
            <a:r>
              <a:rPr lang="zh-TW" altLang="en-US" dirty="0"/>
              <a:t>合約金額最高者在第一季，執行時間也最多，其金額有到</a:t>
            </a:r>
            <a:r>
              <a:rPr lang="en-US" altLang="zh-TW" dirty="0"/>
              <a:t>7</a:t>
            </a:r>
            <a:r>
              <a:rPr lang="zh-TW" altLang="en-US" dirty="0"/>
              <a:t>億初，已結案且未有保留數</a:t>
            </a:r>
          </a:p>
          <a:p>
            <a:pPr marL="285750" indent="-285750">
              <a:lnSpc>
                <a:spcPts val="2500"/>
              </a:lnSpc>
              <a:buFont typeface="Wingdings" panose="05000000000000000000" pitchFamily="2" charset="2"/>
              <a:buChar char="u"/>
            </a:pPr>
            <a:r>
              <a:rPr lang="zh-TW" altLang="en-US" dirty="0"/>
              <a:t>第四季之有保留數者最多，推測</a:t>
            </a:r>
            <a:r>
              <a:rPr lang="en-US" altLang="zh-TW" dirty="0"/>
              <a:t>109</a:t>
            </a:r>
            <a:r>
              <a:rPr lang="zh-TW" altLang="en-US" dirty="0"/>
              <a:t>之第四季簽約項目是因為比較晚簽訂合約，而導致保留數較多，但其中也有已結束之事項</a:t>
            </a:r>
            <a:endParaRPr lang="en-US" altLang="zh-TW" dirty="0"/>
          </a:p>
          <a:p>
            <a:pPr marL="285750" indent="-285750">
              <a:lnSpc>
                <a:spcPts val="2500"/>
              </a:lnSpc>
              <a:buFont typeface="Wingdings" panose="05000000000000000000" pitchFamily="2" charset="2"/>
              <a:buChar char="u"/>
            </a:pPr>
            <a:r>
              <a:rPr lang="zh-TW" altLang="en-US" dirty="0"/>
              <a:t>執行中有保留數者集中於第一季與第四季</a:t>
            </a:r>
            <a:endParaRPr lang="en-US" altLang="zh-TW" dirty="0"/>
          </a:p>
          <a:p>
            <a:pPr marL="285750" indent="-285750">
              <a:lnSpc>
                <a:spcPts val="2500"/>
              </a:lnSpc>
              <a:buFont typeface="Wingdings" panose="05000000000000000000" pitchFamily="2" charset="2"/>
              <a:buChar char="u"/>
            </a:pPr>
            <a:r>
              <a:rPr lang="zh-TW" altLang="en-US" dirty="0"/>
              <a:t>保留數最高者為</a:t>
            </a:r>
            <a:r>
              <a:rPr lang="en-US" altLang="zh-TW" dirty="0"/>
              <a:t>109</a:t>
            </a:r>
            <a:r>
              <a:rPr lang="zh-TW" altLang="en-US" dirty="0"/>
              <a:t>年第一季</a:t>
            </a:r>
          </a:p>
        </p:txBody>
      </p:sp>
    </p:spTree>
    <p:extLst>
      <p:ext uri="{BB962C8B-B14F-4D97-AF65-F5344CB8AC3E}">
        <p14:creationId xmlns:p14="http://schemas.microsoft.com/office/powerpoint/2010/main" val="2678072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結論與心得</a:t>
            </a:r>
            <a:endParaRPr lang="ko-KR" altLang="en-US" dirty="0"/>
          </a:p>
        </p:txBody>
      </p:sp>
    </p:spTree>
    <p:extLst>
      <p:ext uri="{BB962C8B-B14F-4D97-AF65-F5344CB8AC3E}">
        <p14:creationId xmlns:p14="http://schemas.microsoft.com/office/powerpoint/2010/main" val="169271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結論</a:t>
            </a:r>
            <a:endParaRPr lang="ko-KR" altLang="en-US" dirty="0"/>
          </a:p>
        </p:txBody>
      </p:sp>
      <p:grpSp>
        <p:nvGrpSpPr>
          <p:cNvPr id="13319" name="Group 13318"/>
          <p:cNvGrpSpPr/>
          <p:nvPr/>
        </p:nvGrpSpPr>
        <p:grpSpPr>
          <a:xfrm rot="19917947">
            <a:off x="1469388" y="1353546"/>
            <a:ext cx="1665869" cy="3558872"/>
            <a:chOff x="1359132" y="345882"/>
            <a:chExt cx="1966239" cy="4200564"/>
          </a:xfrm>
        </p:grpSpPr>
        <p:grpSp>
          <p:nvGrpSpPr>
            <p:cNvPr id="24"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7"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3313" name="Freeform 13312"/>
          <p:cNvSpPr/>
          <p:nvPr/>
        </p:nvSpPr>
        <p:spPr>
          <a:xfrm>
            <a:off x="-15861" y="2530131"/>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p:cNvSpPr/>
          <p:nvPr/>
        </p:nvSpPr>
        <p:spPr>
          <a:xfrm>
            <a:off x="3684920" y="1479550"/>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1" name="Oval 50"/>
          <p:cNvSpPr/>
          <p:nvPr/>
        </p:nvSpPr>
        <p:spPr>
          <a:xfrm>
            <a:off x="3684920" y="2338311"/>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2" name="Oval 51"/>
          <p:cNvSpPr/>
          <p:nvPr/>
        </p:nvSpPr>
        <p:spPr>
          <a:xfrm>
            <a:off x="3684920" y="3179930"/>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5" name="TextBox 54"/>
          <p:cNvSpPr txBox="1"/>
          <p:nvPr/>
        </p:nvSpPr>
        <p:spPr>
          <a:xfrm>
            <a:off x="4327792" y="1548570"/>
            <a:ext cx="4195307" cy="400110"/>
          </a:xfrm>
          <a:prstGeom prst="rect">
            <a:avLst/>
          </a:prstGeom>
          <a:noFill/>
        </p:spPr>
        <p:txBody>
          <a:bodyPr wrap="square" rtlCol="0">
            <a:spAutoFit/>
          </a:bodyPr>
          <a:lstStyle/>
          <a:p>
            <a:r>
              <a:rPr lang="zh-TW" altLang="en-US" sz="2000" b="1" dirty="0">
                <a:solidFill>
                  <a:schemeClr val="tx1">
                    <a:lumMod val="75000"/>
                    <a:lumOff val="25000"/>
                  </a:schemeClr>
                </a:solidFill>
                <a:cs typeface="Arial" pitchFamily="34" charset="0"/>
              </a:rPr>
              <a:t>合約金額高，執行期間較長</a:t>
            </a:r>
            <a:endParaRPr lang="ko-KR" altLang="en-US" sz="2000" b="1" dirty="0">
              <a:solidFill>
                <a:schemeClr val="tx1">
                  <a:lumMod val="75000"/>
                  <a:lumOff val="25000"/>
                </a:schemeClr>
              </a:solidFill>
              <a:cs typeface="Arial" pitchFamily="34" charset="0"/>
            </a:endParaRPr>
          </a:p>
        </p:txBody>
      </p:sp>
      <p:sp>
        <p:nvSpPr>
          <p:cNvPr id="58" name="TextBox 57"/>
          <p:cNvSpPr txBox="1"/>
          <p:nvPr/>
        </p:nvSpPr>
        <p:spPr>
          <a:xfrm>
            <a:off x="4327792" y="2407331"/>
            <a:ext cx="4195307" cy="400110"/>
          </a:xfrm>
          <a:prstGeom prst="rect">
            <a:avLst/>
          </a:prstGeom>
          <a:noFill/>
        </p:spPr>
        <p:txBody>
          <a:bodyPr wrap="square" rtlCol="0">
            <a:spAutoFit/>
          </a:bodyPr>
          <a:lstStyle/>
          <a:p>
            <a:r>
              <a:rPr lang="zh-TW" altLang="en-US" sz="2000" b="1" dirty="0">
                <a:solidFill>
                  <a:schemeClr val="tx1">
                    <a:lumMod val="75000"/>
                    <a:lumOff val="25000"/>
                  </a:schemeClr>
                </a:solidFill>
                <a:cs typeface="Arial" pitchFamily="34" charset="0"/>
              </a:rPr>
              <a:t>實際比預定還早完成，保留數較高</a:t>
            </a:r>
            <a:endParaRPr lang="ko-KR" altLang="en-US" sz="2000" b="1" dirty="0">
              <a:solidFill>
                <a:schemeClr val="tx1">
                  <a:lumMod val="75000"/>
                  <a:lumOff val="25000"/>
                </a:schemeClr>
              </a:solidFill>
              <a:cs typeface="Arial" pitchFamily="34" charset="0"/>
            </a:endParaRPr>
          </a:p>
        </p:txBody>
      </p:sp>
      <p:sp>
        <p:nvSpPr>
          <p:cNvPr id="61" name="TextBox 60"/>
          <p:cNvSpPr txBox="1"/>
          <p:nvPr/>
        </p:nvSpPr>
        <p:spPr>
          <a:xfrm>
            <a:off x="4327792" y="3248950"/>
            <a:ext cx="4195307" cy="400110"/>
          </a:xfrm>
          <a:prstGeom prst="rect">
            <a:avLst/>
          </a:prstGeom>
          <a:noFill/>
        </p:spPr>
        <p:txBody>
          <a:bodyPr wrap="square" rtlCol="0">
            <a:spAutoFit/>
          </a:bodyPr>
          <a:lstStyle/>
          <a:p>
            <a:r>
              <a:rPr lang="zh-TW" altLang="en-US" sz="2000" b="1" dirty="0">
                <a:solidFill>
                  <a:schemeClr val="tx1">
                    <a:lumMod val="75000"/>
                    <a:lumOff val="25000"/>
                  </a:schemeClr>
                </a:solidFill>
                <a:cs typeface="Arial" pitchFamily="34" charset="0"/>
              </a:rPr>
              <a:t>經費投入學期初較多</a:t>
            </a:r>
            <a:endParaRPr lang="ko-KR" altLang="en-US" sz="2000" b="1" dirty="0">
              <a:solidFill>
                <a:schemeClr val="tx1">
                  <a:lumMod val="75000"/>
                  <a:lumOff val="25000"/>
                </a:schemeClr>
              </a:solidFill>
              <a:cs typeface="Arial" pitchFamily="34" charset="0"/>
            </a:endParaRPr>
          </a:p>
        </p:txBody>
      </p:sp>
      <p:sp>
        <p:nvSpPr>
          <p:cNvPr id="62" name="TextBox 61"/>
          <p:cNvSpPr txBox="1"/>
          <p:nvPr/>
        </p:nvSpPr>
        <p:spPr>
          <a:xfrm>
            <a:off x="3651516" y="1536750"/>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63" name="TextBox 62"/>
          <p:cNvSpPr txBox="1"/>
          <p:nvPr/>
        </p:nvSpPr>
        <p:spPr>
          <a:xfrm>
            <a:off x="3651516" y="2395511"/>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64" name="TextBox 63"/>
          <p:cNvSpPr txBox="1"/>
          <p:nvPr/>
        </p:nvSpPr>
        <p:spPr>
          <a:xfrm>
            <a:off x="3651516" y="3237130"/>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278160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567016" y="1177222"/>
            <a:ext cx="2172802"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800" b="1" dirty="0">
                <a:solidFill>
                  <a:schemeClr val="bg1"/>
                </a:solidFill>
                <a:latin typeface="+mj-lt"/>
                <a:cs typeface="Arial" pitchFamily="34" charset="0"/>
              </a:rPr>
              <a:t>B10756022</a:t>
            </a:r>
          </a:p>
          <a:p>
            <a:pPr marL="0" indent="0" algn="ctr">
              <a:buNone/>
            </a:pPr>
            <a:r>
              <a:rPr lang="zh-TW" altLang="en-US" sz="4800" b="1" dirty="0">
                <a:solidFill>
                  <a:schemeClr val="bg1"/>
                </a:solidFill>
                <a:latin typeface="+mj-lt"/>
                <a:cs typeface="Arial" pitchFamily="34" charset="0"/>
              </a:rPr>
              <a:t>楊于璇</a:t>
            </a:r>
            <a:endParaRPr lang="ko-KR" altLang="en-US" sz="4800" b="1" dirty="0">
              <a:solidFill>
                <a:schemeClr val="bg1"/>
              </a:solidFill>
              <a:latin typeface="+mj-lt"/>
              <a:cs typeface="Arial" pitchFamily="34" charset="0"/>
            </a:endParaRPr>
          </a:p>
        </p:txBody>
      </p:sp>
      <p:grpSp>
        <p:nvGrpSpPr>
          <p:cNvPr id="21" name="Group 20"/>
          <p:cNvGrpSpPr/>
          <p:nvPr/>
        </p:nvGrpSpPr>
        <p:grpSpPr>
          <a:xfrm>
            <a:off x="611560" y="540469"/>
            <a:ext cx="5688632" cy="3980443"/>
            <a:chOff x="3687661" y="1410865"/>
            <a:chExt cx="2252491" cy="3980443"/>
          </a:xfrm>
        </p:grpSpPr>
        <p:sp>
          <p:nvSpPr>
            <p:cNvPr id="22" name="TextBox 21"/>
            <p:cNvSpPr txBox="1"/>
            <p:nvPr/>
          </p:nvSpPr>
          <p:spPr>
            <a:xfrm>
              <a:off x="3687661" y="2018140"/>
              <a:ext cx="2252491" cy="3373168"/>
            </a:xfrm>
            <a:prstGeom prst="rect">
              <a:avLst/>
            </a:prstGeom>
            <a:noFill/>
          </p:spPr>
          <p:txBody>
            <a:bodyPr wrap="square" rtlCol="0">
              <a:spAutoFit/>
            </a:bodyPr>
            <a:lstStyle/>
            <a:p>
              <a:pPr indent="457200">
                <a:lnSpc>
                  <a:spcPct val="150000"/>
                </a:lnSpc>
              </a:pPr>
              <a:r>
                <a:rPr lang="zh-TW" altLang="en-US" sz="1600" dirty="0">
                  <a:solidFill>
                    <a:schemeClr val="tx1">
                      <a:lumMod val="75000"/>
                      <a:lumOff val="25000"/>
                    </a:schemeClr>
                  </a:solidFill>
                  <a:cs typeface="Arial" pitchFamily="34" charset="0"/>
                </a:rPr>
                <a:t>根據此次分析可以了解到</a:t>
              </a:r>
              <a:r>
                <a:rPr lang="en-US" altLang="zh-TW" sz="1600" dirty="0">
                  <a:solidFill>
                    <a:schemeClr val="tx1">
                      <a:lumMod val="75000"/>
                      <a:lumOff val="25000"/>
                    </a:schemeClr>
                  </a:solidFill>
                  <a:cs typeface="Arial" pitchFamily="34" charset="0"/>
                </a:rPr>
                <a:t>OLAP</a:t>
              </a:r>
              <a:r>
                <a:rPr lang="zh-TW" altLang="en-US" sz="1600" dirty="0">
                  <a:solidFill>
                    <a:schemeClr val="tx1">
                      <a:lumMod val="75000"/>
                      <a:lumOff val="25000"/>
                    </a:schemeClr>
                  </a:solidFill>
                  <a:cs typeface="Arial" pitchFamily="34" charset="0"/>
                </a:rPr>
                <a:t>的實際應用，且知道如何對結果進行思考，在處理跟分析這些資料時，讓我能夠針對有關於我想要的結果，去做有效的前處理，在分析後，猶如將思緒從混亂中抽出，變得井然有序</a:t>
              </a:r>
              <a:endParaRPr lang="en-US" altLang="zh-TW" sz="1600" dirty="0">
                <a:solidFill>
                  <a:schemeClr val="tx1">
                    <a:lumMod val="75000"/>
                    <a:lumOff val="25000"/>
                  </a:schemeClr>
                </a:solidFill>
                <a:cs typeface="Arial" pitchFamily="34" charset="0"/>
              </a:endParaRPr>
            </a:p>
            <a:p>
              <a:pPr indent="457200">
                <a:lnSpc>
                  <a:spcPct val="150000"/>
                </a:lnSpc>
              </a:pPr>
              <a:r>
                <a:rPr lang="zh-TW" altLang="en-US" sz="1600" dirty="0">
                  <a:solidFill>
                    <a:schemeClr val="tx1">
                      <a:lumMod val="75000"/>
                      <a:lumOff val="25000"/>
                    </a:schemeClr>
                  </a:solidFill>
                  <a:cs typeface="Arial" pitchFamily="34" charset="0"/>
                </a:rPr>
                <a:t>未來若有機會去分析其他資料可能就會更快，因為有了大概的思考方向，雖說或許我們分析的資料跟我們沒有太大的直接關係，但跟我們身處的學校等有關，甚至是教育部的計畫，或許現在來說比較晚才得知有這些資料存在，但仍然覺得教育部在培育人才上盡了很多心力</a:t>
              </a:r>
              <a:endParaRPr lang="en-US" altLang="ko-KR" sz="1600" dirty="0">
                <a:solidFill>
                  <a:schemeClr val="tx1">
                    <a:lumMod val="75000"/>
                    <a:lumOff val="25000"/>
                  </a:schemeClr>
                </a:solidFill>
                <a:cs typeface="Arial" pitchFamily="34" charset="0"/>
              </a:endParaRPr>
            </a:p>
          </p:txBody>
        </p:sp>
        <p:sp>
          <p:nvSpPr>
            <p:cNvPr id="23" name="TextBox 22"/>
            <p:cNvSpPr txBox="1"/>
            <p:nvPr/>
          </p:nvSpPr>
          <p:spPr>
            <a:xfrm>
              <a:off x="3687661" y="1410865"/>
              <a:ext cx="2252491" cy="461665"/>
            </a:xfrm>
            <a:prstGeom prst="rect">
              <a:avLst/>
            </a:prstGeom>
            <a:noFill/>
          </p:spPr>
          <p:txBody>
            <a:bodyPr wrap="square" rtlCol="0">
              <a:spAutoFit/>
            </a:bodyPr>
            <a:lstStyle/>
            <a:p>
              <a:pPr algn="ctr"/>
              <a:r>
                <a:rPr lang="zh-TW" altLang="en-US" sz="2400" b="1" dirty="0">
                  <a:solidFill>
                    <a:schemeClr val="tx1">
                      <a:lumMod val="75000"/>
                      <a:lumOff val="25000"/>
                    </a:schemeClr>
                  </a:solidFill>
                  <a:cs typeface="Arial" pitchFamily="34" charset="0"/>
                </a:rPr>
                <a:t>個人心得</a:t>
              </a:r>
              <a:endParaRPr lang="ko-KR" altLang="en-US" sz="2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887594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567016" y="1177222"/>
            <a:ext cx="2172802"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800" b="1" dirty="0">
                <a:solidFill>
                  <a:schemeClr val="bg1"/>
                </a:solidFill>
                <a:latin typeface="+mj-lt"/>
                <a:cs typeface="Arial" pitchFamily="34" charset="0"/>
              </a:rPr>
              <a:t>B10756035</a:t>
            </a:r>
          </a:p>
          <a:p>
            <a:pPr marL="0" indent="0" algn="ctr">
              <a:buNone/>
            </a:pPr>
            <a:r>
              <a:rPr lang="zh-TW" altLang="en-US" sz="4800" b="1" dirty="0">
                <a:solidFill>
                  <a:schemeClr val="bg1"/>
                </a:solidFill>
                <a:latin typeface="+mj-lt"/>
                <a:cs typeface="Arial" pitchFamily="34" charset="0"/>
              </a:rPr>
              <a:t>林郁倫</a:t>
            </a:r>
            <a:endParaRPr lang="ko-KR" altLang="en-US" sz="4800" b="1" dirty="0">
              <a:solidFill>
                <a:schemeClr val="bg1"/>
              </a:solidFill>
              <a:latin typeface="+mj-lt"/>
              <a:cs typeface="Arial" pitchFamily="34" charset="0"/>
            </a:endParaRPr>
          </a:p>
        </p:txBody>
      </p:sp>
      <p:grpSp>
        <p:nvGrpSpPr>
          <p:cNvPr id="21" name="Group 20"/>
          <p:cNvGrpSpPr/>
          <p:nvPr/>
        </p:nvGrpSpPr>
        <p:grpSpPr>
          <a:xfrm>
            <a:off x="611560" y="540469"/>
            <a:ext cx="5688632" cy="2503115"/>
            <a:chOff x="3687661" y="1410865"/>
            <a:chExt cx="2252491" cy="2503115"/>
          </a:xfrm>
        </p:grpSpPr>
        <p:sp>
          <p:nvSpPr>
            <p:cNvPr id="22" name="TextBox 21"/>
            <p:cNvSpPr txBox="1"/>
            <p:nvPr/>
          </p:nvSpPr>
          <p:spPr>
            <a:xfrm>
              <a:off x="3687661" y="2018140"/>
              <a:ext cx="2252491" cy="1895840"/>
            </a:xfrm>
            <a:prstGeom prst="rect">
              <a:avLst/>
            </a:prstGeom>
            <a:noFill/>
          </p:spPr>
          <p:txBody>
            <a:bodyPr wrap="square" rtlCol="0">
              <a:spAutoFit/>
            </a:bodyPr>
            <a:lstStyle/>
            <a:p>
              <a:pPr indent="457200">
                <a:lnSpc>
                  <a:spcPct val="150000"/>
                </a:lnSpc>
              </a:pPr>
              <a:r>
                <a:rPr lang="zh-TW" altLang="en-US" sz="1600" dirty="0">
                  <a:solidFill>
                    <a:schemeClr val="tx1">
                      <a:lumMod val="75000"/>
                      <a:lumOff val="25000"/>
                    </a:schemeClr>
                  </a:solidFill>
                  <a:cs typeface="Arial" pitchFamily="34" charset="0"/>
                </a:rPr>
                <a:t>在這次</a:t>
              </a:r>
              <a:r>
                <a:rPr lang="en-US" altLang="zh-TW" sz="1600" dirty="0" err="1">
                  <a:solidFill>
                    <a:schemeClr val="tx1">
                      <a:lumMod val="75000"/>
                      <a:lumOff val="25000"/>
                    </a:schemeClr>
                  </a:solidFill>
                  <a:cs typeface="Arial" pitchFamily="34" charset="0"/>
                </a:rPr>
                <a:t>olap</a:t>
              </a:r>
              <a:r>
                <a:rPr lang="zh-TW" altLang="en-US" sz="1600" dirty="0">
                  <a:solidFill>
                    <a:schemeClr val="tx1">
                      <a:lumMod val="75000"/>
                      <a:lumOff val="25000"/>
                    </a:schemeClr>
                  </a:solidFill>
                  <a:cs typeface="Arial" pitchFamily="34" charset="0"/>
                </a:rPr>
                <a:t>的製作過程中，我們學到了很多在實作時的技巧和經驗，對於數據及出來的結果，也都有了更深一層的了解，而能利用這次的機會，將書本上的知識付諸實行也讓我對於這些知識及實際運作產生的結果，有了更深刻的理解及將書本知識與實作的經驗結合在一起的機會</a:t>
              </a:r>
              <a:endParaRPr lang="en-US" altLang="ko-KR" sz="1600" dirty="0">
                <a:solidFill>
                  <a:schemeClr val="tx1">
                    <a:lumMod val="75000"/>
                    <a:lumOff val="25000"/>
                  </a:schemeClr>
                </a:solidFill>
                <a:cs typeface="Arial" pitchFamily="34" charset="0"/>
              </a:endParaRPr>
            </a:p>
          </p:txBody>
        </p:sp>
        <p:sp>
          <p:nvSpPr>
            <p:cNvPr id="23" name="TextBox 22"/>
            <p:cNvSpPr txBox="1"/>
            <p:nvPr/>
          </p:nvSpPr>
          <p:spPr>
            <a:xfrm>
              <a:off x="3687661" y="1410865"/>
              <a:ext cx="2252491" cy="461665"/>
            </a:xfrm>
            <a:prstGeom prst="rect">
              <a:avLst/>
            </a:prstGeom>
            <a:noFill/>
          </p:spPr>
          <p:txBody>
            <a:bodyPr wrap="square" rtlCol="0">
              <a:spAutoFit/>
            </a:bodyPr>
            <a:lstStyle/>
            <a:p>
              <a:pPr algn="ctr"/>
              <a:r>
                <a:rPr lang="zh-TW" altLang="en-US" sz="2400" b="1" dirty="0">
                  <a:solidFill>
                    <a:schemeClr val="tx1">
                      <a:lumMod val="75000"/>
                      <a:lumOff val="25000"/>
                    </a:schemeClr>
                  </a:solidFill>
                  <a:cs typeface="Arial" pitchFamily="34" charset="0"/>
                </a:rPr>
                <a:t>個人心得</a:t>
              </a:r>
              <a:endParaRPr lang="ko-KR" altLang="en-US" sz="2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44688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分工表</a:t>
            </a:r>
            <a:endParaRPr lang="ko-KR" altLang="en-US" dirty="0"/>
          </a:p>
        </p:txBody>
      </p:sp>
      <p:graphicFrame>
        <p:nvGraphicFramePr>
          <p:cNvPr id="5" name="Table 4"/>
          <p:cNvGraphicFramePr>
            <a:graphicFrameLocks noGrp="1"/>
          </p:cNvGraphicFramePr>
          <p:nvPr>
            <p:extLst>
              <p:ext uri="{D42A27DB-BD31-4B8C-83A1-F6EECF244321}">
                <p14:modId xmlns:p14="http://schemas.microsoft.com/office/powerpoint/2010/main" val="2358442348"/>
              </p:ext>
            </p:extLst>
          </p:nvPr>
        </p:nvGraphicFramePr>
        <p:xfrm>
          <a:off x="693728" y="1361537"/>
          <a:ext cx="1752196" cy="1618827"/>
        </p:xfrm>
        <a:graphic>
          <a:graphicData uri="http://schemas.openxmlformats.org/drawingml/2006/table">
            <a:tbl>
              <a:tblPr firstRow="1" bandRow="1">
                <a:tableStyleId>{5940675A-B579-460E-94D1-54222C63F5DA}</a:tableStyleId>
              </a:tblPr>
              <a:tblGrid>
                <a:gridCol w="1752196">
                  <a:extLst>
                    <a:ext uri="{9D8B030D-6E8A-4147-A177-3AD203B41FA5}">
                      <a16:colId xmlns:a16="http://schemas.microsoft.com/office/drawing/2014/main" val="20000"/>
                    </a:ext>
                  </a:extLst>
                </a:gridCol>
              </a:tblGrid>
              <a:tr h="309767">
                <a:tc>
                  <a:txBody>
                    <a:bodyPr/>
                    <a:lstStyle/>
                    <a:p>
                      <a:pPr algn="ct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851860">
                <a:tc>
                  <a:txBody>
                    <a:bodyPr/>
                    <a:lstStyle/>
                    <a:p>
                      <a:pPr algn="ctr" latinLnBrk="1"/>
                      <a:r>
                        <a:rPr lang="zh-TW" altLang="en-US" sz="2400" b="1" dirty="0">
                          <a:solidFill>
                            <a:schemeClr val="bg1"/>
                          </a:solidFill>
                          <a:latin typeface="+mn-lt"/>
                          <a:cs typeface="Arial" pitchFamily="34" charset="0"/>
                        </a:rPr>
                        <a:t>資料前處理</a:t>
                      </a:r>
                      <a:endParaRPr lang="en-US" altLang="ko-KR" sz="900" b="1" dirty="0">
                        <a:solidFill>
                          <a:schemeClr val="bg1"/>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0976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zh-TW" altLang="en-US" sz="1200" b="1" dirty="0">
                          <a:solidFill>
                            <a:schemeClr val="tx1">
                              <a:lumMod val="75000"/>
                              <a:lumOff val="25000"/>
                            </a:schemeClr>
                          </a:solidFill>
                          <a:latin typeface="+mn-lt"/>
                          <a:cs typeface="Arial" pitchFamily="34" charset="0"/>
                        </a:rPr>
                        <a:t>楊于璇</a:t>
                      </a:r>
                      <a:endParaRPr lang="en-US" altLang="zh-TW" sz="1200" b="1"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zh-TW" altLang="en-US" sz="1200" b="1" dirty="0">
                          <a:solidFill>
                            <a:schemeClr val="tx1">
                              <a:lumMod val="75000"/>
                              <a:lumOff val="25000"/>
                            </a:schemeClr>
                          </a:solidFill>
                          <a:latin typeface="+mn-lt"/>
                          <a:cs typeface="Arial" pitchFamily="34" charset="0"/>
                        </a:rPr>
                        <a:t>林郁倫</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67641530"/>
              </p:ext>
            </p:extLst>
          </p:nvPr>
        </p:nvGraphicFramePr>
        <p:xfrm>
          <a:off x="2188116" y="3147814"/>
          <a:ext cx="1752196" cy="1620000"/>
        </p:xfrm>
        <a:graphic>
          <a:graphicData uri="http://schemas.openxmlformats.org/drawingml/2006/table">
            <a:tbl>
              <a:tblPr firstRow="1" bandRow="1">
                <a:tableStyleId>{5940675A-B579-460E-94D1-54222C63F5DA}</a:tableStyleId>
              </a:tblPr>
              <a:tblGrid>
                <a:gridCol w="1752196">
                  <a:extLst>
                    <a:ext uri="{9D8B030D-6E8A-4147-A177-3AD203B41FA5}">
                      <a16:colId xmlns:a16="http://schemas.microsoft.com/office/drawing/2014/main" val="20000"/>
                    </a:ext>
                  </a:extLst>
                </a:gridCol>
              </a:tblGrid>
              <a:tr h="305459">
                <a:tc>
                  <a:txBody>
                    <a:bodyPr/>
                    <a:lstStyle/>
                    <a:p>
                      <a:pPr algn="ct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840013">
                <a:tc>
                  <a:txBody>
                    <a:bodyPr/>
                    <a:lstStyle/>
                    <a:p>
                      <a:pPr algn="ctr" latinLnBrk="1"/>
                      <a:r>
                        <a:rPr lang="en-US" altLang="zh-TW" sz="4400" b="1" dirty="0">
                          <a:solidFill>
                            <a:schemeClr val="bg1"/>
                          </a:solidFill>
                          <a:latin typeface="+mn-lt"/>
                          <a:cs typeface="Arial" pitchFamily="34" charset="0"/>
                        </a:rPr>
                        <a:t>OLAP</a:t>
                      </a:r>
                      <a:endParaRPr lang="en-US" altLang="ko-KR" sz="1400" b="1" dirty="0">
                        <a:solidFill>
                          <a:schemeClr val="bg1"/>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47452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zh-TW" altLang="en-US" sz="1200" b="1" dirty="0">
                          <a:solidFill>
                            <a:schemeClr val="tx1">
                              <a:lumMod val="75000"/>
                              <a:lumOff val="25000"/>
                            </a:schemeClr>
                          </a:solidFill>
                          <a:latin typeface="+mn-lt"/>
                          <a:cs typeface="Arial" pitchFamily="34" charset="0"/>
                        </a:rPr>
                        <a:t>楊于璇</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14" name="Table 4">
            <a:extLst>
              <a:ext uri="{FF2B5EF4-FFF2-40B4-BE49-F238E27FC236}">
                <a16:creationId xmlns:a16="http://schemas.microsoft.com/office/drawing/2014/main" id="{D92EBF42-9469-4AA0-8B6C-488EC8ED801C}"/>
              </a:ext>
            </a:extLst>
          </p:cNvPr>
          <p:cNvGraphicFramePr>
            <a:graphicFrameLocks noGrp="1"/>
          </p:cNvGraphicFramePr>
          <p:nvPr>
            <p:extLst>
              <p:ext uri="{D42A27DB-BD31-4B8C-83A1-F6EECF244321}">
                <p14:modId xmlns:p14="http://schemas.microsoft.com/office/powerpoint/2010/main" val="3446315189"/>
              </p:ext>
            </p:extLst>
          </p:nvPr>
        </p:nvGraphicFramePr>
        <p:xfrm>
          <a:off x="3682503" y="1361537"/>
          <a:ext cx="1752196" cy="1620000"/>
        </p:xfrm>
        <a:graphic>
          <a:graphicData uri="http://schemas.openxmlformats.org/drawingml/2006/table">
            <a:tbl>
              <a:tblPr firstRow="1" bandRow="1">
                <a:tableStyleId>{5940675A-B579-460E-94D1-54222C63F5DA}</a:tableStyleId>
              </a:tblPr>
              <a:tblGrid>
                <a:gridCol w="1752196">
                  <a:extLst>
                    <a:ext uri="{9D8B030D-6E8A-4147-A177-3AD203B41FA5}">
                      <a16:colId xmlns:a16="http://schemas.microsoft.com/office/drawing/2014/main" val="20000"/>
                    </a:ext>
                  </a:extLst>
                </a:gridCol>
              </a:tblGrid>
              <a:tr h="305568">
                <a:tc>
                  <a:txBody>
                    <a:bodyPr/>
                    <a:lstStyle/>
                    <a:p>
                      <a:pPr algn="ct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840313">
                <a:tc>
                  <a:txBody>
                    <a:bodyPr/>
                    <a:lstStyle/>
                    <a:p>
                      <a:pPr marL="0" algn="ctr" defTabSz="914400" rtl="0" eaLnBrk="1" latinLnBrk="1" hangingPunct="1"/>
                      <a:r>
                        <a:rPr lang="en-US" altLang="zh-TW" sz="4400" b="1" kern="1200" dirty="0">
                          <a:solidFill>
                            <a:schemeClr val="bg1"/>
                          </a:solidFill>
                          <a:latin typeface="+mn-lt"/>
                          <a:ea typeface="+mn-ea"/>
                          <a:cs typeface="Arial" pitchFamily="34" charset="0"/>
                        </a:rPr>
                        <a:t>Word</a:t>
                      </a:r>
                      <a:endParaRPr lang="en-US" altLang="ko-KR" sz="4400" b="1" kern="1200" dirty="0">
                        <a:solidFill>
                          <a:schemeClr val="bg1"/>
                        </a:solidFill>
                        <a:latin typeface="+mn-lt"/>
                        <a:ea typeface="+mn-ea"/>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47411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zh-TW" altLang="en-US" sz="1200" b="1" dirty="0">
                          <a:solidFill>
                            <a:schemeClr val="tx1">
                              <a:lumMod val="75000"/>
                              <a:lumOff val="25000"/>
                            </a:schemeClr>
                          </a:solidFill>
                          <a:latin typeface="+mn-lt"/>
                          <a:cs typeface="Arial" pitchFamily="34" charset="0"/>
                        </a:rPr>
                        <a:t>楊于璇</a:t>
                      </a:r>
                      <a:endParaRPr lang="en-US" altLang="zh-TW"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15" name="Table 6">
            <a:extLst>
              <a:ext uri="{FF2B5EF4-FFF2-40B4-BE49-F238E27FC236}">
                <a16:creationId xmlns:a16="http://schemas.microsoft.com/office/drawing/2014/main" id="{31BDBC09-B81A-4DD1-9F99-5C31B384FB74}"/>
              </a:ext>
            </a:extLst>
          </p:cNvPr>
          <p:cNvGraphicFramePr>
            <a:graphicFrameLocks noGrp="1"/>
          </p:cNvGraphicFramePr>
          <p:nvPr>
            <p:extLst>
              <p:ext uri="{D42A27DB-BD31-4B8C-83A1-F6EECF244321}">
                <p14:modId xmlns:p14="http://schemas.microsoft.com/office/powerpoint/2010/main" val="4247462542"/>
              </p:ext>
            </p:extLst>
          </p:nvPr>
        </p:nvGraphicFramePr>
        <p:xfrm>
          <a:off x="5176891" y="3147814"/>
          <a:ext cx="1752196" cy="1620000"/>
        </p:xfrm>
        <a:graphic>
          <a:graphicData uri="http://schemas.openxmlformats.org/drawingml/2006/table">
            <a:tbl>
              <a:tblPr firstRow="1" bandRow="1">
                <a:tableStyleId>{5940675A-B579-460E-94D1-54222C63F5DA}</a:tableStyleId>
              </a:tblPr>
              <a:tblGrid>
                <a:gridCol w="1752196">
                  <a:extLst>
                    <a:ext uri="{9D8B030D-6E8A-4147-A177-3AD203B41FA5}">
                      <a16:colId xmlns:a16="http://schemas.microsoft.com/office/drawing/2014/main" val="20000"/>
                    </a:ext>
                  </a:extLst>
                </a:gridCol>
              </a:tblGrid>
              <a:tr h="305459">
                <a:tc>
                  <a:txBody>
                    <a:bodyPr/>
                    <a:lstStyle/>
                    <a:p>
                      <a:pPr algn="ct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840013">
                <a:tc>
                  <a:txBody>
                    <a:bodyPr/>
                    <a:lstStyle/>
                    <a:p>
                      <a:pPr algn="ctr" latinLnBrk="1"/>
                      <a:r>
                        <a:rPr lang="en-US" altLang="zh-TW" sz="4400" b="1" dirty="0">
                          <a:solidFill>
                            <a:schemeClr val="bg1"/>
                          </a:solidFill>
                          <a:latin typeface="+mn-lt"/>
                          <a:cs typeface="Arial" pitchFamily="34" charset="0"/>
                        </a:rPr>
                        <a:t>PPT</a:t>
                      </a:r>
                      <a:endParaRPr lang="en-US" altLang="ko-KR" sz="1400" b="1" dirty="0">
                        <a:solidFill>
                          <a:schemeClr val="bg1"/>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47452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zh-TW" altLang="en-US" sz="1200" b="1" dirty="0">
                          <a:solidFill>
                            <a:schemeClr val="tx1">
                              <a:lumMod val="75000"/>
                              <a:lumOff val="25000"/>
                            </a:schemeClr>
                          </a:solidFill>
                          <a:latin typeface="+mn-lt"/>
                          <a:cs typeface="Arial" pitchFamily="34" charset="0"/>
                        </a:rPr>
                        <a:t>楊于璇</a:t>
                      </a:r>
                      <a:endParaRPr lang="en-US" altLang="zh-TW" sz="1200" b="1"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zh-TW" altLang="en-US" sz="1200" b="1" dirty="0">
                          <a:solidFill>
                            <a:schemeClr val="tx1">
                              <a:lumMod val="75000"/>
                              <a:lumOff val="25000"/>
                            </a:schemeClr>
                          </a:solidFill>
                          <a:latin typeface="+mn-lt"/>
                          <a:cs typeface="Arial" pitchFamily="34" charset="0"/>
                        </a:rPr>
                        <a:t>林郁倫</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16" name="Table 4">
            <a:extLst>
              <a:ext uri="{FF2B5EF4-FFF2-40B4-BE49-F238E27FC236}">
                <a16:creationId xmlns:a16="http://schemas.microsoft.com/office/drawing/2014/main" id="{7110A7D2-18DA-4F6B-B8E0-4CC2756A4397}"/>
              </a:ext>
            </a:extLst>
          </p:cNvPr>
          <p:cNvGraphicFramePr>
            <a:graphicFrameLocks noGrp="1"/>
          </p:cNvGraphicFramePr>
          <p:nvPr>
            <p:extLst>
              <p:ext uri="{D42A27DB-BD31-4B8C-83A1-F6EECF244321}">
                <p14:modId xmlns:p14="http://schemas.microsoft.com/office/powerpoint/2010/main" val="2095461199"/>
              </p:ext>
            </p:extLst>
          </p:nvPr>
        </p:nvGraphicFramePr>
        <p:xfrm>
          <a:off x="6671278" y="1361537"/>
          <a:ext cx="1752196" cy="1620000"/>
        </p:xfrm>
        <a:graphic>
          <a:graphicData uri="http://schemas.openxmlformats.org/drawingml/2006/table">
            <a:tbl>
              <a:tblPr firstRow="1" bandRow="1">
                <a:tableStyleId>{5940675A-B579-460E-94D1-54222C63F5DA}</a:tableStyleId>
              </a:tblPr>
              <a:tblGrid>
                <a:gridCol w="1752196">
                  <a:extLst>
                    <a:ext uri="{9D8B030D-6E8A-4147-A177-3AD203B41FA5}">
                      <a16:colId xmlns:a16="http://schemas.microsoft.com/office/drawing/2014/main" val="20000"/>
                    </a:ext>
                  </a:extLst>
                </a:gridCol>
              </a:tblGrid>
              <a:tr h="305568">
                <a:tc>
                  <a:txBody>
                    <a:bodyPr/>
                    <a:lstStyle/>
                    <a:p>
                      <a:pPr algn="ct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840313">
                <a:tc>
                  <a:txBody>
                    <a:bodyPr/>
                    <a:lstStyle/>
                    <a:p>
                      <a:pPr algn="ctr" latinLnBrk="1"/>
                      <a:r>
                        <a:rPr lang="zh-TW" altLang="en-US" sz="4400" b="1" kern="1200" dirty="0">
                          <a:solidFill>
                            <a:schemeClr val="bg1"/>
                          </a:solidFill>
                          <a:latin typeface="+mn-lt"/>
                          <a:ea typeface="+mn-ea"/>
                          <a:cs typeface="Arial" pitchFamily="34" charset="0"/>
                        </a:rPr>
                        <a:t>報告</a:t>
                      </a:r>
                      <a:endParaRPr lang="en-US" altLang="ko-KR" sz="4400" b="1" kern="1200" dirty="0">
                        <a:solidFill>
                          <a:schemeClr val="bg1"/>
                        </a:solidFill>
                        <a:latin typeface="+mn-lt"/>
                        <a:ea typeface="+mn-ea"/>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47411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zh-TW" altLang="en-US" sz="1200" b="1" kern="1200" dirty="0">
                          <a:solidFill>
                            <a:schemeClr val="tx1">
                              <a:lumMod val="75000"/>
                              <a:lumOff val="25000"/>
                            </a:schemeClr>
                          </a:solidFill>
                          <a:latin typeface="+mn-lt"/>
                          <a:ea typeface="+mn-ea"/>
                          <a:cs typeface="Arial" pitchFamily="34" charset="0"/>
                        </a:rPr>
                        <a:t>林郁倫</a:t>
                      </a: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64792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
        <p:nvSpPr>
          <p:cNvPr id="3" name="Text Placeholder 2"/>
          <p:cNvSpPr>
            <a:spLocks noGrp="1"/>
          </p:cNvSpPr>
          <p:nvPr>
            <p:ph type="body" sz="quarter" idx="11"/>
          </p:nvPr>
        </p:nvSpPr>
        <p:spPr>
          <a:xfrm>
            <a:off x="-148" y="4137257"/>
            <a:ext cx="9144000" cy="288032"/>
          </a:xfrm>
        </p:spPr>
        <p:txBody>
          <a:bodyPr/>
          <a:lstStyle/>
          <a:p>
            <a:pPr lvl="0"/>
            <a:r>
              <a:rPr lang="zh-TW" altLang="en-US" sz="2800" dirty="0"/>
              <a:t>感謝聆聽</a:t>
            </a:r>
            <a:endParaRPr lang="en-US" altLang="ko-KR" sz="2800" dirty="0"/>
          </a:p>
        </p:txBody>
      </p:sp>
    </p:spTree>
    <p:extLst>
      <p:ext uri="{BB962C8B-B14F-4D97-AF65-F5344CB8AC3E}">
        <p14:creationId xmlns:p14="http://schemas.microsoft.com/office/powerpoint/2010/main" val="6145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資料介紹</a:t>
            </a:r>
            <a:endParaRPr lang="ko-KR" altLang="en-US" dirty="0"/>
          </a:p>
        </p:txBody>
      </p:sp>
      <p:sp>
        <p:nvSpPr>
          <p:cNvPr id="6" name="Rectangle 5"/>
          <p:cNvSpPr/>
          <p:nvPr/>
        </p:nvSpPr>
        <p:spPr>
          <a:xfrm>
            <a:off x="0" y="789702"/>
            <a:ext cx="9144000" cy="39422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251521" y="1460510"/>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233662" y="246862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215803" y="347673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899592" y="1347614"/>
            <a:ext cx="3487341" cy="1114294"/>
            <a:chOff x="803640" y="3362835"/>
            <a:chExt cx="2059657" cy="1114294"/>
          </a:xfrm>
        </p:grpSpPr>
        <p:sp>
          <p:nvSpPr>
            <p:cNvPr id="12" name="TextBox 11"/>
            <p:cNvSpPr txBox="1"/>
            <p:nvPr/>
          </p:nvSpPr>
          <p:spPr>
            <a:xfrm>
              <a:off x="803640" y="3646132"/>
              <a:ext cx="2059657" cy="830997"/>
            </a:xfrm>
            <a:prstGeom prst="rect">
              <a:avLst/>
            </a:prstGeom>
            <a:noFill/>
          </p:spPr>
          <p:txBody>
            <a:bodyPr wrap="square" rtlCol="0">
              <a:spAutoFit/>
            </a:bodyPr>
            <a:lstStyle/>
            <a:p>
              <a:r>
                <a:rPr lang="zh-TW" altLang="en-US" sz="1600" dirty="0">
                  <a:solidFill>
                    <a:schemeClr val="bg1"/>
                  </a:solidFill>
                  <a:cs typeface="Arial" pitchFamily="34" charset="0"/>
                </a:rPr>
                <a:t>教育部國民及學前教育署</a:t>
              </a:r>
              <a:r>
                <a:rPr lang="en-US" altLang="zh-TW" sz="1600" dirty="0">
                  <a:solidFill>
                    <a:schemeClr val="bg1"/>
                  </a:solidFill>
                  <a:cs typeface="Arial" pitchFamily="34" charset="0"/>
                </a:rPr>
                <a:t>109</a:t>
              </a:r>
              <a:r>
                <a:rPr lang="zh-TW" altLang="en-US" sz="1600" dirty="0">
                  <a:solidFill>
                    <a:schemeClr val="bg1"/>
                  </a:solidFill>
                  <a:cs typeface="Arial" pitchFamily="34" charset="0"/>
                </a:rPr>
                <a:t>年度委託辦理計畫經費報告表（自編版）</a:t>
              </a:r>
              <a:endParaRPr lang="ko-KR" altLang="en-US" sz="1600" dirty="0">
                <a:solidFill>
                  <a:schemeClr val="bg1"/>
                </a:solidFill>
                <a:cs typeface="Arial" pitchFamily="34" charset="0"/>
              </a:endParaRPr>
            </a:p>
          </p:txBody>
        </p:sp>
        <p:sp>
          <p:nvSpPr>
            <p:cNvPr id="13" name="TextBox 12"/>
            <p:cNvSpPr txBox="1"/>
            <p:nvPr/>
          </p:nvSpPr>
          <p:spPr>
            <a:xfrm>
              <a:off x="803640" y="3362835"/>
              <a:ext cx="2059657" cy="369332"/>
            </a:xfrm>
            <a:prstGeom prst="rect">
              <a:avLst/>
            </a:prstGeom>
            <a:noFill/>
          </p:spPr>
          <p:txBody>
            <a:bodyPr wrap="square" rtlCol="0">
              <a:spAutoFit/>
            </a:bodyPr>
            <a:lstStyle/>
            <a:p>
              <a:r>
                <a:rPr lang="zh-TW" altLang="en-US" b="1" dirty="0">
                  <a:solidFill>
                    <a:schemeClr val="bg1"/>
                  </a:solidFill>
                  <a:cs typeface="Arial" pitchFamily="34" charset="0"/>
                </a:rPr>
                <a:t>資料名稱</a:t>
              </a:r>
              <a:endParaRPr lang="ko-KR" altLang="en-US" b="1" dirty="0">
                <a:solidFill>
                  <a:schemeClr val="bg1"/>
                </a:solidFill>
                <a:cs typeface="Arial" pitchFamily="34" charset="0"/>
              </a:endParaRPr>
            </a:p>
          </p:txBody>
        </p:sp>
      </p:grpSp>
      <p:grpSp>
        <p:nvGrpSpPr>
          <p:cNvPr id="14" name="Group 13"/>
          <p:cNvGrpSpPr/>
          <p:nvPr/>
        </p:nvGrpSpPr>
        <p:grpSpPr>
          <a:xfrm>
            <a:off x="899592" y="2355726"/>
            <a:ext cx="3487341" cy="868072"/>
            <a:chOff x="803640" y="3362835"/>
            <a:chExt cx="2059657" cy="868072"/>
          </a:xfrm>
        </p:grpSpPr>
        <p:sp>
          <p:nvSpPr>
            <p:cNvPr id="15" name="TextBox 14"/>
            <p:cNvSpPr txBox="1"/>
            <p:nvPr/>
          </p:nvSpPr>
          <p:spPr>
            <a:xfrm>
              <a:off x="803640" y="3646132"/>
              <a:ext cx="2059657" cy="584775"/>
            </a:xfrm>
            <a:prstGeom prst="rect">
              <a:avLst/>
            </a:prstGeom>
            <a:noFill/>
          </p:spPr>
          <p:txBody>
            <a:bodyPr wrap="square" rtlCol="0">
              <a:spAutoFit/>
            </a:bodyPr>
            <a:lstStyle/>
            <a:p>
              <a:r>
                <a:rPr lang="en-US" altLang="zh-TW" sz="1600" dirty="0">
                  <a:solidFill>
                    <a:schemeClr val="bg1"/>
                  </a:solidFill>
                  <a:cs typeface="Arial" pitchFamily="34" charset="0"/>
                </a:rPr>
                <a:t>https://data.gov.tw/dataset/139117</a:t>
              </a:r>
              <a:endParaRPr lang="ko-KR" altLang="en-US" sz="1600" dirty="0">
                <a:solidFill>
                  <a:schemeClr val="bg1"/>
                </a:solidFill>
                <a:cs typeface="Arial" pitchFamily="34" charset="0"/>
              </a:endParaRPr>
            </a:p>
          </p:txBody>
        </p:sp>
        <p:sp>
          <p:nvSpPr>
            <p:cNvPr id="16" name="TextBox 15"/>
            <p:cNvSpPr txBox="1"/>
            <p:nvPr/>
          </p:nvSpPr>
          <p:spPr>
            <a:xfrm>
              <a:off x="803640" y="3362835"/>
              <a:ext cx="2059657" cy="369332"/>
            </a:xfrm>
            <a:prstGeom prst="rect">
              <a:avLst/>
            </a:prstGeom>
            <a:noFill/>
          </p:spPr>
          <p:txBody>
            <a:bodyPr wrap="square" rtlCol="0">
              <a:spAutoFit/>
            </a:bodyPr>
            <a:lstStyle/>
            <a:p>
              <a:r>
                <a:rPr lang="zh-TW" altLang="en-US" b="1" dirty="0">
                  <a:solidFill>
                    <a:schemeClr val="bg1"/>
                  </a:solidFill>
                  <a:cs typeface="Arial" pitchFamily="34" charset="0"/>
                </a:rPr>
                <a:t>政府資料開放平台</a:t>
              </a:r>
              <a:endParaRPr lang="ko-KR" altLang="en-US" b="1" dirty="0">
                <a:solidFill>
                  <a:schemeClr val="bg1"/>
                </a:solidFill>
                <a:cs typeface="Arial" pitchFamily="34" charset="0"/>
              </a:endParaRPr>
            </a:p>
          </p:txBody>
        </p:sp>
      </p:grpSp>
      <p:grpSp>
        <p:nvGrpSpPr>
          <p:cNvPr id="17" name="Group 16"/>
          <p:cNvGrpSpPr/>
          <p:nvPr/>
        </p:nvGrpSpPr>
        <p:grpSpPr>
          <a:xfrm>
            <a:off x="899592" y="3363838"/>
            <a:ext cx="3487341" cy="621851"/>
            <a:chOff x="803640" y="3362835"/>
            <a:chExt cx="2059657" cy="621851"/>
          </a:xfrm>
        </p:grpSpPr>
        <p:sp>
          <p:nvSpPr>
            <p:cNvPr id="18" name="TextBox 17"/>
            <p:cNvSpPr txBox="1"/>
            <p:nvPr/>
          </p:nvSpPr>
          <p:spPr>
            <a:xfrm>
              <a:off x="803640" y="3646132"/>
              <a:ext cx="2059657" cy="338554"/>
            </a:xfrm>
            <a:prstGeom prst="rect">
              <a:avLst/>
            </a:prstGeom>
            <a:noFill/>
          </p:spPr>
          <p:txBody>
            <a:bodyPr wrap="square" rtlCol="0">
              <a:spAutoFit/>
            </a:bodyPr>
            <a:lstStyle/>
            <a:p>
              <a:r>
                <a:rPr lang="zh-TW" altLang="en-US" sz="1600" dirty="0">
                  <a:solidFill>
                    <a:schemeClr val="bg1"/>
                  </a:solidFill>
                  <a:cs typeface="Arial" pitchFamily="34" charset="0"/>
                </a:rPr>
                <a:t>教育部國民及學前教育署</a:t>
              </a:r>
              <a:endParaRPr lang="ko-KR" altLang="en-US" sz="1600" dirty="0">
                <a:solidFill>
                  <a:schemeClr val="bg1"/>
                </a:solidFill>
                <a:cs typeface="Arial" pitchFamily="34" charset="0"/>
              </a:endParaRPr>
            </a:p>
          </p:txBody>
        </p:sp>
        <p:sp>
          <p:nvSpPr>
            <p:cNvPr id="19" name="TextBox 18"/>
            <p:cNvSpPr txBox="1"/>
            <p:nvPr/>
          </p:nvSpPr>
          <p:spPr>
            <a:xfrm>
              <a:off x="803640" y="3362835"/>
              <a:ext cx="2059657" cy="369332"/>
            </a:xfrm>
            <a:prstGeom prst="rect">
              <a:avLst/>
            </a:prstGeom>
            <a:noFill/>
          </p:spPr>
          <p:txBody>
            <a:bodyPr wrap="square" rtlCol="0">
              <a:spAutoFit/>
            </a:bodyPr>
            <a:lstStyle/>
            <a:p>
              <a:r>
                <a:rPr lang="zh-TW" altLang="en-US" b="1" dirty="0">
                  <a:solidFill>
                    <a:schemeClr val="bg1"/>
                  </a:solidFill>
                  <a:cs typeface="Arial" pitchFamily="34" charset="0"/>
                </a:rPr>
                <a:t>提供機關</a:t>
              </a:r>
              <a:endParaRPr lang="ko-KR" altLang="en-US" b="1" dirty="0">
                <a:solidFill>
                  <a:schemeClr val="bg1"/>
                </a:solidFill>
                <a:cs typeface="Arial" pitchFamily="34" charset="0"/>
              </a:endParaRPr>
            </a:p>
          </p:txBody>
        </p:sp>
      </p:grpSp>
      <p:sp>
        <p:nvSpPr>
          <p:cNvPr id="20" name="Oval 19"/>
          <p:cNvSpPr/>
          <p:nvPr/>
        </p:nvSpPr>
        <p:spPr>
          <a:xfrm>
            <a:off x="4847557" y="1468893"/>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4829698" y="2477005"/>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4811839" y="348511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495628" y="1355997"/>
            <a:ext cx="3487341" cy="868072"/>
            <a:chOff x="803640" y="3362835"/>
            <a:chExt cx="2059657" cy="868072"/>
          </a:xfrm>
        </p:grpSpPr>
        <p:sp>
          <p:nvSpPr>
            <p:cNvPr id="24" name="TextBox 23"/>
            <p:cNvSpPr txBox="1"/>
            <p:nvPr/>
          </p:nvSpPr>
          <p:spPr>
            <a:xfrm>
              <a:off x="803640" y="3646132"/>
              <a:ext cx="2059657" cy="584775"/>
            </a:xfrm>
            <a:prstGeom prst="rect">
              <a:avLst/>
            </a:prstGeom>
            <a:noFill/>
          </p:spPr>
          <p:txBody>
            <a:bodyPr wrap="square" rtlCol="0">
              <a:spAutoFit/>
            </a:bodyPr>
            <a:lstStyle/>
            <a:p>
              <a:r>
                <a:rPr lang="zh-TW" altLang="en-US" sz="1600" dirty="0">
                  <a:solidFill>
                    <a:schemeClr val="bg1"/>
                  </a:solidFill>
                  <a:cs typeface="Arial" pitchFamily="34" charset="0"/>
                </a:rPr>
                <a:t>訂約日期為</a:t>
              </a:r>
              <a:r>
                <a:rPr lang="en-US" altLang="zh-TW" sz="1600" dirty="0">
                  <a:solidFill>
                    <a:schemeClr val="bg1"/>
                  </a:solidFill>
                  <a:cs typeface="Arial" pitchFamily="34" charset="0"/>
                </a:rPr>
                <a:t>104/05/01</a:t>
              </a:r>
              <a:r>
                <a:rPr lang="zh-TW" altLang="en-US" sz="1600" dirty="0">
                  <a:solidFill>
                    <a:schemeClr val="bg1"/>
                  </a:solidFill>
                  <a:cs typeface="Arial" pitchFamily="34" charset="0"/>
                </a:rPr>
                <a:t>至</a:t>
              </a:r>
              <a:r>
                <a:rPr lang="en-US" altLang="zh-TW" sz="1600" dirty="0">
                  <a:solidFill>
                    <a:schemeClr val="bg1"/>
                  </a:solidFill>
                  <a:cs typeface="Arial" pitchFamily="34" charset="0"/>
                </a:rPr>
                <a:t>109/12/31</a:t>
              </a:r>
              <a:r>
                <a:rPr lang="zh-TW" altLang="en-US" sz="1600" dirty="0">
                  <a:solidFill>
                    <a:schemeClr val="bg1"/>
                  </a:solidFill>
                  <a:cs typeface="Arial" pitchFamily="34" charset="0"/>
                </a:rPr>
                <a:t>之委辦事項</a:t>
              </a:r>
              <a:endParaRPr lang="ko-KR" altLang="en-US" sz="1600" dirty="0">
                <a:solidFill>
                  <a:schemeClr val="bg1"/>
                </a:solidFill>
                <a:cs typeface="Arial" pitchFamily="34" charset="0"/>
              </a:endParaRPr>
            </a:p>
          </p:txBody>
        </p:sp>
        <p:sp>
          <p:nvSpPr>
            <p:cNvPr id="25" name="TextBox 24"/>
            <p:cNvSpPr txBox="1"/>
            <p:nvPr/>
          </p:nvSpPr>
          <p:spPr>
            <a:xfrm>
              <a:off x="803640" y="3362835"/>
              <a:ext cx="2059657" cy="369332"/>
            </a:xfrm>
            <a:prstGeom prst="rect">
              <a:avLst/>
            </a:prstGeom>
            <a:noFill/>
          </p:spPr>
          <p:txBody>
            <a:bodyPr wrap="square" rtlCol="0">
              <a:spAutoFit/>
            </a:bodyPr>
            <a:lstStyle/>
            <a:p>
              <a:r>
                <a:rPr lang="zh-TW" altLang="en-US" b="1" dirty="0">
                  <a:solidFill>
                    <a:schemeClr val="bg1"/>
                  </a:solidFill>
                  <a:cs typeface="Arial" pitchFamily="34" charset="0"/>
                </a:rPr>
                <a:t>資料範圍</a:t>
              </a:r>
              <a:endParaRPr lang="ko-KR" altLang="en-US" b="1" dirty="0">
                <a:solidFill>
                  <a:schemeClr val="bg1"/>
                </a:solidFill>
                <a:cs typeface="Arial" pitchFamily="34" charset="0"/>
              </a:endParaRPr>
            </a:p>
          </p:txBody>
        </p:sp>
      </p:grpSp>
      <p:grpSp>
        <p:nvGrpSpPr>
          <p:cNvPr id="26" name="Group 25"/>
          <p:cNvGrpSpPr/>
          <p:nvPr/>
        </p:nvGrpSpPr>
        <p:grpSpPr>
          <a:xfrm>
            <a:off x="5495628" y="2364109"/>
            <a:ext cx="3487341" cy="868072"/>
            <a:chOff x="803640" y="3362835"/>
            <a:chExt cx="2059657" cy="868072"/>
          </a:xfrm>
        </p:grpSpPr>
        <p:sp>
          <p:nvSpPr>
            <p:cNvPr id="27" name="TextBox 26"/>
            <p:cNvSpPr txBox="1"/>
            <p:nvPr/>
          </p:nvSpPr>
          <p:spPr>
            <a:xfrm>
              <a:off x="803640" y="3646132"/>
              <a:ext cx="2059657" cy="584775"/>
            </a:xfrm>
            <a:prstGeom prst="rect">
              <a:avLst/>
            </a:prstGeom>
            <a:noFill/>
          </p:spPr>
          <p:txBody>
            <a:bodyPr wrap="square" rtlCol="0">
              <a:spAutoFit/>
            </a:bodyPr>
            <a:lstStyle/>
            <a:p>
              <a:r>
                <a:rPr lang="en-US" altLang="zh-TW" sz="1600" dirty="0">
                  <a:solidFill>
                    <a:schemeClr val="bg1"/>
                  </a:solidFill>
                  <a:cs typeface="Arial" pitchFamily="34" charset="0"/>
                </a:rPr>
                <a:t>12</a:t>
              </a:r>
              <a:r>
                <a:rPr lang="zh-TW" altLang="en-US" sz="1600" dirty="0">
                  <a:solidFill>
                    <a:schemeClr val="bg1"/>
                  </a:solidFill>
                  <a:cs typeface="Arial" pitchFamily="34" charset="0"/>
                </a:rPr>
                <a:t>欄，資料前處理後為</a:t>
              </a:r>
              <a:r>
                <a:rPr lang="en-US" altLang="zh-TW" sz="1600" dirty="0">
                  <a:solidFill>
                    <a:schemeClr val="bg1"/>
                  </a:solidFill>
                  <a:cs typeface="Arial" pitchFamily="34" charset="0"/>
                </a:rPr>
                <a:t>10</a:t>
              </a:r>
              <a:r>
                <a:rPr lang="zh-TW" altLang="en-US" sz="1600" dirty="0">
                  <a:solidFill>
                    <a:schemeClr val="bg1"/>
                  </a:solidFill>
                  <a:cs typeface="Arial" pitchFamily="34" charset="0"/>
                </a:rPr>
                <a:t>欄</a:t>
              </a:r>
              <a:endParaRPr lang="ko-KR" altLang="en-US" sz="1600" dirty="0">
                <a:solidFill>
                  <a:schemeClr val="bg1"/>
                </a:solidFill>
                <a:cs typeface="Arial" pitchFamily="34" charset="0"/>
              </a:endParaRPr>
            </a:p>
          </p:txBody>
        </p:sp>
        <p:sp>
          <p:nvSpPr>
            <p:cNvPr id="28" name="TextBox 27"/>
            <p:cNvSpPr txBox="1"/>
            <p:nvPr/>
          </p:nvSpPr>
          <p:spPr>
            <a:xfrm>
              <a:off x="803640" y="3362835"/>
              <a:ext cx="2059657" cy="369332"/>
            </a:xfrm>
            <a:prstGeom prst="rect">
              <a:avLst/>
            </a:prstGeom>
            <a:noFill/>
          </p:spPr>
          <p:txBody>
            <a:bodyPr wrap="square" rtlCol="0">
              <a:spAutoFit/>
            </a:bodyPr>
            <a:lstStyle/>
            <a:p>
              <a:r>
                <a:rPr lang="zh-TW" altLang="en-US" b="1" dirty="0">
                  <a:solidFill>
                    <a:schemeClr val="bg1"/>
                  </a:solidFill>
                  <a:cs typeface="Arial" pitchFamily="34" charset="0"/>
                </a:rPr>
                <a:t>資料欄位</a:t>
              </a:r>
              <a:endParaRPr lang="ko-KR" altLang="en-US" b="1" dirty="0">
                <a:solidFill>
                  <a:schemeClr val="bg1"/>
                </a:solidFill>
                <a:cs typeface="Arial" pitchFamily="34" charset="0"/>
              </a:endParaRPr>
            </a:p>
          </p:txBody>
        </p:sp>
      </p:grpSp>
      <p:grpSp>
        <p:nvGrpSpPr>
          <p:cNvPr id="29" name="Group 28"/>
          <p:cNvGrpSpPr/>
          <p:nvPr/>
        </p:nvGrpSpPr>
        <p:grpSpPr>
          <a:xfrm>
            <a:off x="5495628" y="3372221"/>
            <a:ext cx="3487341" cy="1114294"/>
            <a:chOff x="803640" y="3362835"/>
            <a:chExt cx="2059657" cy="1114294"/>
          </a:xfrm>
        </p:grpSpPr>
        <p:sp>
          <p:nvSpPr>
            <p:cNvPr id="30" name="TextBox 29"/>
            <p:cNvSpPr txBox="1"/>
            <p:nvPr/>
          </p:nvSpPr>
          <p:spPr>
            <a:xfrm>
              <a:off x="803640" y="3646132"/>
              <a:ext cx="2059657" cy="830997"/>
            </a:xfrm>
            <a:prstGeom prst="rect">
              <a:avLst/>
            </a:prstGeom>
            <a:noFill/>
          </p:spPr>
          <p:txBody>
            <a:bodyPr wrap="square" rtlCol="0">
              <a:spAutoFit/>
            </a:bodyPr>
            <a:lstStyle/>
            <a:p>
              <a:r>
                <a:rPr lang="en-US" altLang="zh-TW" sz="1600" dirty="0">
                  <a:solidFill>
                    <a:schemeClr val="bg1"/>
                  </a:solidFill>
                  <a:cs typeface="Arial" pitchFamily="34" charset="0"/>
                </a:rPr>
                <a:t>873</a:t>
              </a:r>
              <a:r>
                <a:rPr lang="zh-TW" altLang="en-US" sz="1600" dirty="0">
                  <a:solidFill>
                    <a:schemeClr val="bg1"/>
                  </a:solidFill>
                  <a:cs typeface="Arial" pitchFamily="34" charset="0"/>
                </a:rPr>
                <a:t>筆</a:t>
              </a:r>
              <a:r>
                <a:rPr lang="en-US" altLang="zh-TW" sz="1600" dirty="0">
                  <a:solidFill>
                    <a:schemeClr val="bg1"/>
                  </a:solidFill>
                  <a:cs typeface="Arial" pitchFamily="34" charset="0"/>
                </a:rPr>
                <a:t>-1</a:t>
              </a:r>
              <a:r>
                <a:rPr lang="zh-TW" altLang="en-US" sz="1600" dirty="0">
                  <a:solidFill>
                    <a:schemeClr val="bg1"/>
                  </a:solidFill>
                  <a:cs typeface="Arial" pitchFamily="34" charset="0"/>
                </a:rPr>
                <a:t>筆</a:t>
              </a:r>
              <a:r>
                <a:rPr lang="en-US" altLang="zh-TW" sz="1600" dirty="0">
                  <a:solidFill>
                    <a:schemeClr val="bg1"/>
                  </a:solidFill>
                  <a:cs typeface="Arial" pitchFamily="34" charset="0"/>
                </a:rPr>
                <a:t>=872</a:t>
              </a:r>
              <a:r>
                <a:rPr lang="zh-TW" altLang="en-US" sz="1600" dirty="0">
                  <a:solidFill>
                    <a:schemeClr val="bg1"/>
                  </a:solidFill>
                  <a:cs typeface="Arial" pitchFamily="34" charset="0"/>
                </a:rPr>
                <a:t>筆</a:t>
              </a:r>
              <a:endParaRPr lang="en-US" altLang="zh-TW" sz="1600" dirty="0">
                <a:solidFill>
                  <a:schemeClr val="bg1"/>
                </a:solidFill>
                <a:cs typeface="Arial" pitchFamily="34" charset="0"/>
              </a:endParaRPr>
            </a:p>
            <a:p>
              <a:r>
                <a:rPr lang="zh-TW" altLang="en-US" sz="1600" dirty="0">
                  <a:solidFill>
                    <a:schemeClr val="bg1"/>
                  </a:solidFill>
                  <a:cs typeface="Arial" pitchFamily="34" charset="0"/>
                </a:rPr>
                <a:t>（其中最後一筆為一般行政</a:t>
              </a:r>
              <a:r>
                <a:rPr lang="en-US" altLang="zh-TW" sz="1600" dirty="0">
                  <a:solidFill>
                    <a:schemeClr val="bg1"/>
                  </a:solidFill>
                  <a:cs typeface="Arial" pitchFamily="34" charset="0"/>
                </a:rPr>
                <a:t>-</a:t>
              </a:r>
              <a:r>
                <a:rPr lang="zh-TW" altLang="en-US" sz="1600" dirty="0">
                  <a:solidFill>
                    <a:schemeClr val="bg1"/>
                  </a:solidFill>
                  <a:cs typeface="Arial" pitchFamily="34" charset="0"/>
                </a:rPr>
                <a:t>小計）</a:t>
              </a:r>
              <a:endParaRPr lang="ko-KR" altLang="en-US" sz="1600" dirty="0">
                <a:solidFill>
                  <a:schemeClr val="bg1"/>
                </a:solidFill>
                <a:cs typeface="Arial" pitchFamily="34" charset="0"/>
              </a:endParaRPr>
            </a:p>
          </p:txBody>
        </p:sp>
        <p:sp>
          <p:nvSpPr>
            <p:cNvPr id="31" name="TextBox 30"/>
            <p:cNvSpPr txBox="1"/>
            <p:nvPr/>
          </p:nvSpPr>
          <p:spPr>
            <a:xfrm>
              <a:off x="803640" y="3362835"/>
              <a:ext cx="2059657" cy="369332"/>
            </a:xfrm>
            <a:prstGeom prst="rect">
              <a:avLst/>
            </a:prstGeom>
            <a:noFill/>
          </p:spPr>
          <p:txBody>
            <a:bodyPr wrap="square" rtlCol="0">
              <a:spAutoFit/>
            </a:bodyPr>
            <a:lstStyle/>
            <a:p>
              <a:r>
                <a:rPr lang="zh-TW" altLang="en-US" b="1" dirty="0">
                  <a:solidFill>
                    <a:schemeClr val="bg1"/>
                  </a:solidFill>
                  <a:cs typeface="Arial" pitchFamily="34" charset="0"/>
                </a:rPr>
                <a:t>資料筆數</a:t>
              </a:r>
              <a:endParaRPr lang="ko-KR" altLang="en-US" b="1" dirty="0">
                <a:solidFill>
                  <a:schemeClr val="bg1"/>
                </a:solidFill>
                <a:cs typeface="Arial" pitchFamily="34" charset="0"/>
              </a:endParaRPr>
            </a:p>
          </p:txBody>
        </p:sp>
      </p:grpSp>
      <p:sp>
        <p:nvSpPr>
          <p:cNvPr id="8" name="Rectangle 7"/>
          <p:cNvSpPr/>
          <p:nvPr/>
        </p:nvSpPr>
        <p:spPr>
          <a:xfrm>
            <a:off x="4554000" y="1406654"/>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218117" y="1526092"/>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182399" y="2525821"/>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182399" y="3533933"/>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36" name="TextBox 35"/>
          <p:cNvSpPr txBox="1"/>
          <p:nvPr/>
        </p:nvSpPr>
        <p:spPr>
          <a:xfrm>
            <a:off x="4816600" y="1532518"/>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37" name="TextBox 36"/>
          <p:cNvSpPr txBox="1"/>
          <p:nvPr/>
        </p:nvSpPr>
        <p:spPr>
          <a:xfrm>
            <a:off x="4780882" y="253224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05</a:t>
            </a:r>
            <a:endParaRPr lang="ko-KR" altLang="en-US" sz="2400" b="1" dirty="0">
              <a:solidFill>
                <a:schemeClr val="accent1"/>
              </a:solidFill>
              <a:cs typeface="Arial" pitchFamily="34" charset="0"/>
            </a:endParaRPr>
          </a:p>
        </p:txBody>
      </p:sp>
      <p:sp>
        <p:nvSpPr>
          <p:cNvPr id="38" name="TextBox 37"/>
          <p:cNvSpPr txBox="1"/>
          <p:nvPr/>
        </p:nvSpPr>
        <p:spPr>
          <a:xfrm>
            <a:off x="4780882" y="3540359"/>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06</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84170" y="0"/>
            <a:ext cx="2376264" cy="514350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a:xfrm>
            <a:off x="323528" y="659566"/>
            <a:ext cx="2511720" cy="1440160"/>
          </a:xfrm>
        </p:spPr>
        <p:txBody>
          <a:bodyPr/>
          <a:lstStyle/>
          <a:p>
            <a:pPr algn="l"/>
            <a:r>
              <a:rPr lang="zh-TW" altLang="en-US" dirty="0">
                <a:solidFill>
                  <a:schemeClr val="tx1"/>
                </a:solidFill>
              </a:rPr>
              <a:t>資料表</a:t>
            </a:r>
            <a:endParaRPr lang="en-US" altLang="zh-TW" dirty="0">
              <a:solidFill>
                <a:schemeClr val="tx1"/>
              </a:solidFill>
            </a:endParaRPr>
          </a:p>
          <a:p>
            <a:pPr algn="l"/>
            <a:r>
              <a:rPr lang="zh-TW" altLang="en-US" dirty="0">
                <a:solidFill>
                  <a:schemeClr val="accent2"/>
                </a:solidFill>
              </a:rPr>
              <a:t>各項數據</a:t>
            </a:r>
            <a:endParaRPr lang="ko-KR" altLang="en-US" dirty="0"/>
          </a:p>
        </p:txBody>
      </p:sp>
      <p:sp>
        <p:nvSpPr>
          <p:cNvPr id="7" name="TextBox 6"/>
          <p:cNvSpPr txBox="1"/>
          <p:nvPr/>
        </p:nvSpPr>
        <p:spPr>
          <a:xfrm>
            <a:off x="2303748" y="1491630"/>
            <a:ext cx="4536503" cy="3456524"/>
          </a:xfrm>
          <a:prstGeom prst="rect">
            <a:avLst/>
          </a:prstGeom>
          <a:noFill/>
        </p:spPr>
        <p:txBody>
          <a:bodyPr wrap="square" rtlCol="0">
            <a:spAutoFit/>
          </a:bodyPr>
          <a:lstStyle/>
          <a:p>
            <a:pPr marL="171450" indent="-171450">
              <a:lnSpc>
                <a:spcPts val="2200"/>
              </a:lnSpc>
              <a:buFont typeface="Wingdings" panose="05000000000000000000" pitchFamily="2" charset="2"/>
              <a:buChar char="u"/>
            </a:pPr>
            <a:r>
              <a:rPr lang="zh-TW" altLang="en-US" sz="1600" dirty="0">
                <a:solidFill>
                  <a:schemeClr val="tx1">
                    <a:lumMod val="75000"/>
                    <a:lumOff val="25000"/>
                  </a:schemeClr>
                </a:solidFill>
                <a:cs typeface="Arial" pitchFamily="34" charset="0"/>
              </a:rPr>
              <a:t>年度別　</a:t>
            </a:r>
            <a:r>
              <a:rPr lang="en-US" altLang="zh-TW" sz="1600" dirty="0">
                <a:solidFill>
                  <a:schemeClr val="tx1">
                    <a:lumMod val="75000"/>
                    <a:lumOff val="25000"/>
                  </a:schemeClr>
                </a:solidFill>
                <a:cs typeface="Arial" pitchFamily="34" charset="0"/>
              </a:rPr>
              <a:t>1</a:t>
            </a:r>
            <a:r>
              <a:rPr lang="zh-TW" altLang="en-US" sz="1600" dirty="0">
                <a:solidFill>
                  <a:schemeClr val="tx1">
                    <a:lumMod val="75000"/>
                    <a:lumOff val="25000"/>
                  </a:schemeClr>
                </a:solidFill>
                <a:cs typeface="Arial" pitchFamily="34" charset="0"/>
              </a:rPr>
              <a:t>筆</a:t>
            </a:r>
            <a:endParaRPr lang="en-US" altLang="zh-TW" sz="1600" dirty="0">
              <a:solidFill>
                <a:schemeClr val="tx1">
                  <a:lumMod val="75000"/>
                  <a:lumOff val="25000"/>
                </a:schemeClr>
              </a:solidFill>
              <a:cs typeface="Arial" pitchFamily="34" charset="0"/>
            </a:endParaRPr>
          </a:p>
          <a:p>
            <a:pPr marL="171450" indent="-171450">
              <a:lnSpc>
                <a:spcPts val="2200"/>
              </a:lnSpc>
              <a:buFont typeface="Wingdings" panose="05000000000000000000" pitchFamily="2" charset="2"/>
              <a:buChar char="u"/>
            </a:pPr>
            <a:r>
              <a:rPr lang="zh-TW" altLang="en-US" sz="1600" dirty="0">
                <a:solidFill>
                  <a:schemeClr val="tx1">
                    <a:lumMod val="75000"/>
                    <a:lumOff val="25000"/>
                  </a:schemeClr>
                </a:solidFill>
                <a:cs typeface="Arial" pitchFamily="34" charset="0"/>
              </a:rPr>
              <a:t>接受委託單位或個人名稱　</a:t>
            </a:r>
            <a:r>
              <a:rPr lang="en-US" altLang="zh-TW" sz="1600" dirty="0">
                <a:solidFill>
                  <a:schemeClr val="tx1">
                    <a:lumMod val="75000"/>
                    <a:lumOff val="25000"/>
                  </a:schemeClr>
                </a:solidFill>
                <a:cs typeface="Arial" pitchFamily="34" charset="0"/>
              </a:rPr>
              <a:t>207</a:t>
            </a:r>
            <a:r>
              <a:rPr lang="zh-TW" altLang="en-US" sz="1600" dirty="0">
                <a:solidFill>
                  <a:schemeClr val="tx1">
                    <a:lumMod val="75000"/>
                    <a:lumOff val="25000"/>
                  </a:schemeClr>
                </a:solidFill>
                <a:cs typeface="Arial" pitchFamily="34" charset="0"/>
              </a:rPr>
              <a:t>筆</a:t>
            </a:r>
          </a:p>
          <a:p>
            <a:pPr marL="171450" indent="-171450">
              <a:lnSpc>
                <a:spcPts val="2200"/>
              </a:lnSpc>
              <a:buFont typeface="Wingdings" panose="05000000000000000000" pitchFamily="2" charset="2"/>
              <a:buChar char="u"/>
            </a:pPr>
            <a:r>
              <a:rPr lang="zh-TW" altLang="en-US" sz="1600" dirty="0">
                <a:solidFill>
                  <a:schemeClr val="tx1">
                    <a:lumMod val="75000"/>
                    <a:lumOff val="25000"/>
                  </a:schemeClr>
                </a:solidFill>
                <a:cs typeface="Arial" pitchFamily="34" charset="0"/>
              </a:rPr>
              <a:t>委託辦理事項　</a:t>
            </a:r>
            <a:r>
              <a:rPr lang="en-US" altLang="zh-TW" sz="1600" dirty="0">
                <a:solidFill>
                  <a:schemeClr val="tx1">
                    <a:lumMod val="75000"/>
                    <a:lumOff val="25000"/>
                  </a:schemeClr>
                </a:solidFill>
                <a:cs typeface="Arial" pitchFamily="34" charset="0"/>
              </a:rPr>
              <a:t>802</a:t>
            </a:r>
            <a:r>
              <a:rPr lang="zh-TW" altLang="en-US" sz="1600" dirty="0">
                <a:solidFill>
                  <a:schemeClr val="tx1">
                    <a:lumMod val="75000"/>
                    <a:lumOff val="25000"/>
                  </a:schemeClr>
                </a:solidFill>
                <a:cs typeface="Arial" pitchFamily="34" charset="0"/>
              </a:rPr>
              <a:t>筆</a:t>
            </a:r>
          </a:p>
          <a:p>
            <a:pPr marL="171450" indent="-171450">
              <a:lnSpc>
                <a:spcPts val="2200"/>
              </a:lnSpc>
              <a:buFont typeface="Wingdings" panose="05000000000000000000" pitchFamily="2" charset="2"/>
              <a:buChar char="u"/>
            </a:pPr>
            <a:r>
              <a:rPr lang="zh-TW" altLang="en-US" sz="1600" dirty="0">
                <a:solidFill>
                  <a:schemeClr val="tx1">
                    <a:lumMod val="75000"/>
                    <a:lumOff val="25000"/>
                  </a:schemeClr>
                </a:solidFill>
                <a:cs typeface="Arial" pitchFamily="34" charset="0"/>
              </a:rPr>
              <a:t>合約金額　</a:t>
            </a:r>
            <a:r>
              <a:rPr lang="en-US" altLang="zh-TW" sz="1600" dirty="0">
                <a:solidFill>
                  <a:schemeClr val="tx1">
                    <a:lumMod val="75000"/>
                    <a:lumOff val="25000"/>
                  </a:schemeClr>
                </a:solidFill>
                <a:cs typeface="Arial" pitchFamily="34" charset="0"/>
              </a:rPr>
              <a:t>649</a:t>
            </a:r>
            <a:r>
              <a:rPr lang="zh-TW" altLang="en-US" sz="1600" dirty="0">
                <a:solidFill>
                  <a:schemeClr val="tx1">
                    <a:lumMod val="75000"/>
                    <a:lumOff val="25000"/>
                  </a:schemeClr>
                </a:solidFill>
                <a:cs typeface="Arial" pitchFamily="34" charset="0"/>
              </a:rPr>
              <a:t>筆</a:t>
            </a:r>
          </a:p>
          <a:p>
            <a:pPr marL="171450" indent="-171450">
              <a:lnSpc>
                <a:spcPts val="2200"/>
              </a:lnSpc>
              <a:buFont typeface="Wingdings" panose="05000000000000000000" pitchFamily="2" charset="2"/>
              <a:buChar char="u"/>
            </a:pPr>
            <a:r>
              <a:rPr lang="zh-TW" altLang="en-US" sz="1600" dirty="0">
                <a:solidFill>
                  <a:schemeClr val="tx1">
                    <a:lumMod val="75000"/>
                    <a:lumOff val="25000"/>
                  </a:schemeClr>
                </a:solidFill>
                <a:cs typeface="Arial" pitchFamily="34" charset="0"/>
              </a:rPr>
              <a:t>訂約日期　</a:t>
            </a:r>
            <a:r>
              <a:rPr lang="en-US" altLang="zh-TW" sz="1600" dirty="0">
                <a:solidFill>
                  <a:schemeClr val="tx1">
                    <a:lumMod val="75000"/>
                    <a:lumOff val="25000"/>
                  </a:schemeClr>
                </a:solidFill>
                <a:cs typeface="Arial" pitchFamily="34" charset="0"/>
              </a:rPr>
              <a:t>190</a:t>
            </a:r>
            <a:r>
              <a:rPr lang="zh-TW" altLang="en-US" sz="1600" dirty="0">
                <a:solidFill>
                  <a:schemeClr val="tx1">
                    <a:lumMod val="75000"/>
                    <a:lumOff val="25000"/>
                  </a:schemeClr>
                </a:solidFill>
                <a:cs typeface="Arial" pitchFamily="34" charset="0"/>
              </a:rPr>
              <a:t>筆</a:t>
            </a:r>
          </a:p>
          <a:p>
            <a:pPr marL="171450" indent="-171450">
              <a:lnSpc>
                <a:spcPts val="2200"/>
              </a:lnSpc>
              <a:buFont typeface="Wingdings" panose="05000000000000000000" pitchFamily="2" charset="2"/>
              <a:buChar char="u"/>
            </a:pPr>
            <a:r>
              <a:rPr lang="zh-TW" altLang="en-US" sz="1600" dirty="0">
                <a:solidFill>
                  <a:schemeClr val="tx1">
                    <a:lumMod val="75000"/>
                    <a:lumOff val="25000"/>
                  </a:schemeClr>
                </a:solidFill>
                <a:cs typeface="Arial" pitchFamily="34" charset="0"/>
              </a:rPr>
              <a:t>預定完成時間　</a:t>
            </a:r>
            <a:r>
              <a:rPr lang="en-US" altLang="zh-TW" sz="1600" dirty="0">
                <a:solidFill>
                  <a:schemeClr val="tx1">
                    <a:lumMod val="75000"/>
                    <a:lumOff val="25000"/>
                  </a:schemeClr>
                </a:solidFill>
                <a:cs typeface="Arial" pitchFamily="34" charset="0"/>
              </a:rPr>
              <a:t>74</a:t>
            </a:r>
            <a:r>
              <a:rPr lang="zh-TW" altLang="en-US" sz="1600" dirty="0">
                <a:solidFill>
                  <a:schemeClr val="tx1">
                    <a:lumMod val="75000"/>
                    <a:lumOff val="25000"/>
                  </a:schemeClr>
                </a:solidFill>
                <a:cs typeface="Arial" pitchFamily="34" charset="0"/>
              </a:rPr>
              <a:t>筆（撇除重複值）</a:t>
            </a:r>
          </a:p>
          <a:p>
            <a:pPr marL="171450" indent="-171450">
              <a:lnSpc>
                <a:spcPts val="2200"/>
              </a:lnSpc>
              <a:buFont typeface="Wingdings" panose="05000000000000000000" pitchFamily="2" charset="2"/>
              <a:buChar char="u"/>
            </a:pPr>
            <a:r>
              <a:rPr lang="zh-TW" altLang="en-US" sz="1600" dirty="0">
                <a:solidFill>
                  <a:schemeClr val="tx1">
                    <a:lumMod val="75000"/>
                    <a:lumOff val="25000"/>
                  </a:schemeClr>
                </a:solidFill>
                <a:cs typeface="Arial" pitchFamily="34" charset="0"/>
              </a:rPr>
              <a:t>實際完成時間　</a:t>
            </a:r>
            <a:r>
              <a:rPr lang="en-US" altLang="zh-TW" sz="1600" dirty="0">
                <a:solidFill>
                  <a:schemeClr val="tx1">
                    <a:lumMod val="75000"/>
                    <a:lumOff val="25000"/>
                  </a:schemeClr>
                </a:solidFill>
                <a:cs typeface="Arial" pitchFamily="34" charset="0"/>
              </a:rPr>
              <a:t>116</a:t>
            </a:r>
            <a:r>
              <a:rPr lang="zh-TW" altLang="en-US" sz="1600" dirty="0">
                <a:solidFill>
                  <a:schemeClr val="tx1">
                    <a:lumMod val="75000"/>
                    <a:lumOff val="25000"/>
                  </a:schemeClr>
                </a:solidFill>
                <a:cs typeface="Arial" pitchFamily="34" charset="0"/>
              </a:rPr>
              <a:t>筆（撇除重複值）</a:t>
            </a:r>
          </a:p>
          <a:p>
            <a:pPr marL="171450" indent="-171450">
              <a:lnSpc>
                <a:spcPts val="2200"/>
              </a:lnSpc>
              <a:buFont typeface="Wingdings" panose="05000000000000000000" pitchFamily="2" charset="2"/>
              <a:buChar char="u"/>
            </a:pPr>
            <a:r>
              <a:rPr lang="zh-TW" altLang="en-US" sz="1600" dirty="0">
                <a:solidFill>
                  <a:schemeClr val="tx1">
                    <a:lumMod val="75000"/>
                    <a:lumOff val="25000"/>
                  </a:schemeClr>
                </a:solidFill>
                <a:cs typeface="Arial" pitchFamily="34" charset="0"/>
              </a:rPr>
              <a:t>科目　</a:t>
            </a:r>
            <a:r>
              <a:rPr lang="en-US" altLang="zh-TW" sz="1600" dirty="0">
                <a:solidFill>
                  <a:schemeClr val="tx1">
                    <a:lumMod val="75000"/>
                    <a:lumOff val="25000"/>
                  </a:schemeClr>
                </a:solidFill>
                <a:cs typeface="Arial" pitchFamily="34" charset="0"/>
              </a:rPr>
              <a:t>3</a:t>
            </a:r>
            <a:r>
              <a:rPr lang="zh-TW" altLang="en-US" sz="1600" dirty="0">
                <a:solidFill>
                  <a:schemeClr val="tx1">
                    <a:lumMod val="75000"/>
                    <a:lumOff val="25000"/>
                  </a:schemeClr>
                </a:solidFill>
                <a:cs typeface="Arial" pitchFamily="34" charset="0"/>
              </a:rPr>
              <a:t>筆（其中一筆為小計）</a:t>
            </a:r>
          </a:p>
          <a:p>
            <a:pPr marL="171450" indent="-171450">
              <a:lnSpc>
                <a:spcPts val="2200"/>
              </a:lnSpc>
              <a:buFont typeface="Wingdings" panose="05000000000000000000" pitchFamily="2" charset="2"/>
              <a:buChar char="u"/>
            </a:pPr>
            <a:r>
              <a:rPr lang="zh-TW" altLang="en-US" sz="1600" dirty="0">
                <a:solidFill>
                  <a:schemeClr val="tx1">
                    <a:lumMod val="75000"/>
                    <a:lumOff val="25000"/>
                  </a:schemeClr>
                </a:solidFill>
                <a:cs typeface="Arial" pitchFamily="34" charset="0"/>
              </a:rPr>
              <a:t>實現數　</a:t>
            </a:r>
            <a:r>
              <a:rPr lang="en-US" altLang="zh-TW" sz="1600" dirty="0">
                <a:solidFill>
                  <a:schemeClr val="tx1">
                    <a:lumMod val="75000"/>
                    <a:lumOff val="25000"/>
                  </a:schemeClr>
                </a:solidFill>
                <a:cs typeface="Arial" pitchFamily="34" charset="0"/>
              </a:rPr>
              <a:t>872</a:t>
            </a:r>
            <a:r>
              <a:rPr lang="zh-TW" altLang="en-US" sz="1600" dirty="0">
                <a:solidFill>
                  <a:schemeClr val="tx1">
                    <a:lumMod val="75000"/>
                    <a:lumOff val="25000"/>
                  </a:schemeClr>
                </a:solidFill>
                <a:cs typeface="Arial" pitchFamily="34" charset="0"/>
              </a:rPr>
              <a:t>筆</a:t>
            </a:r>
          </a:p>
          <a:p>
            <a:pPr marL="171450" indent="-171450">
              <a:lnSpc>
                <a:spcPts val="2200"/>
              </a:lnSpc>
              <a:buFont typeface="Wingdings" panose="05000000000000000000" pitchFamily="2" charset="2"/>
              <a:buChar char="u"/>
            </a:pPr>
            <a:r>
              <a:rPr lang="zh-TW" altLang="en-US" sz="1600" dirty="0">
                <a:solidFill>
                  <a:schemeClr val="tx1">
                    <a:lumMod val="75000"/>
                    <a:lumOff val="25000"/>
                  </a:schemeClr>
                </a:solidFill>
                <a:cs typeface="Arial" pitchFamily="34" charset="0"/>
              </a:rPr>
              <a:t>應付數　</a:t>
            </a:r>
            <a:r>
              <a:rPr lang="en-US" altLang="zh-TW" sz="1600" dirty="0">
                <a:solidFill>
                  <a:schemeClr val="tx1">
                    <a:lumMod val="75000"/>
                    <a:lumOff val="25000"/>
                  </a:schemeClr>
                </a:solidFill>
                <a:cs typeface="Arial" pitchFamily="34" charset="0"/>
              </a:rPr>
              <a:t>0</a:t>
            </a:r>
            <a:r>
              <a:rPr lang="zh-TW" altLang="en-US" sz="1600" dirty="0">
                <a:solidFill>
                  <a:schemeClr val="tx1">
                    <a:lumMod val="75000"/>
                    <a:lumOff val="25000"/>
                  </a:schemeClr>
                </a:solidFill>
                <a:cs typeface="Arial" pitchFamily="34" charset="0"/>
              </a:rPr>
              <a:t>筆</a:t>
            </a:r>
          </a:p>
          <a:p>
            <a:pPr marL="171450" indent="-171450">
              <a:lnSpc>
                <a:spcPts val="2200"/>
              </a:lnSpc>
              <a:buFont typeface="Wingdings" panose="05000000000000000000" pitchFamily="2" charset="2"/>
              <a:buChar char="u"/>
            </a:pPr>
            <a:r>
              <a:rPr lang="zh-TW" altLang="en-US" sz="1600" dirty="0">
                <a:solidFill>
                  <a:schemeClr val="tx1">
                    <a:lumMod val="75000"/>
                    <a:lumOff val="25000"/>
                  </a:schemeClr>
                </a:solidFill>
                <a:cs typeface="Arial" pitchFamily="34" charset="0"/>
              </a:rPr>
              <a:t>保留數　</a:t>
            </a:r>
            <a:r>
              <a:rPr lang="en-US" altLang="zh-TW" sz="1600" dirty="0">
                <a:solidFill>
                  <a:schemeClr val="tx1">
                    <a:lumMod val="75000"/>
                    <a:lumOff val="25000"/>
                  </a:schemeClr>
                </a:solidFill>
                <a:cs typeface="Arial" pitchFamily="34" charset="0"/>
              </a:rPr>
              <a:t>13</a:t>
            </a:r>
            <a:r>
              <a:rPr lang="zh-TW" altLang="en-US" sz="1600" dirty="0">
                <a:solidFill>
                  <a:schemeClr val="tx1">
                    <a:lumMod val="75000"/>
                    <a:lumOff val="25000"/>
                  </a:schemeClr>
                </a:solidFill>
                <a:cs typeface="Arial" pitchFamily="34" charset="0"/>
              </a:rPr>
              <a:t>筆（其中</a:t>
            </a:r>
            <a:r>
              <a:rPr lang="en-US" altLang="zh-TW" sz="1600" dirty="0">
                <a:solidFill>
                  <a:schemeClr val="tx1">
                    <a:lumMod val="75000"/>
                    <a:lumOff val="25000"/>
                  </a:schemeClr>
                </a:solidFill>
                <a:cs typeface="Arial" pitchFamily="34" charset="0"/>
              </a:rPr>
              <a:t>1</a:t>
            </a:r>
            <a:r>
              <a:rPr lang="zh-TW" altLang="en-US" sz="1600" dirty="0">
                <a:solidFill>
                  <a:schemeClr val="tx1">
                    <a:lumMod val="75000"/>
                    <a:lumOff val="25000"/>
                  </a:schemeClr>
                </a:solidFill>
                <a:cs typeface="Arial" pitchFamily="34" charset="0"/>
              </a:rPr>
              <a:t>筆為</a:t>
            </a:r>
            <a:r>
              <a:rPr lang="en-US" altLang="zh-TW" sz="1600" dirty="0">
                <a:solidFill>
                  <a:schemeClr val="tx1">
                    <a:lumMod val="75000"/>
                    <a:lumOff val="25000"/>
                  </a:schemeClr>
                </a:solidFill>
                <a:cs typeface="Arial" pitchFamily="34" charset="0"/>
              </a:rPr>
              <a:t>0</a:t>
            </a:r>
            <a:r>
              <a:rPr lang="zh-TW" altLang="en-US" sz="1600" dirty="0">
                <a:solidFill>
                  <a:schemeClr val="tx1">
                    <a:lumMod val="75000"/>
                    <a:lumOff val="25000"/>
                  </a:schemeClr>
                </a:solidFill>
                <a:cs typeface="Arial" pitchFamily="34" charset="0"/>
              </a:rPr>
              <a:t>）</a:t>
            </a:r>
          </a:p>
          <a:p>
            <a:pPr marL="171450" indent="-171450">
              <a:lnSpc>
                <a:spcPts val="2200"/>
              </a:lnSpc>
              <a:buFont typeface="Wingdings" panose="05000000000000000000" pitchFamily="2" charset="2"/>
              <a:buChar char="u"/>
            </a:pPr>
            <a:r>
              <a:rPr lang="zh-TW" altLang="en-US" sz="1600" dirty="0">
                <a:solidFill>
                  <a:schemeClr val="tx1">
                    <a:lumMod val="75000"/>
                    <a:lumOff val="25000"/>
                  </a:schemeClr>
                </a:solidFill>
                <a:cs typeface="Arial" pitchFamily="34" charset="0"/>
              </a:rPr>
              <a:t>合計　</a:t>
            </a:r>
            <a:r>
              <a:rPr lang="en-US" altLang="zh-TW" sz="1600" dirty="0">
                <a:solidFill>
                  <a:schemeClr val="tx1">
                    <a:lumMod val="75000"/>
                    <a:lumOff val="25000"/>
                  </a:schemeClr>
                </a:solidFill>
                <a:cs typeface="Arial" pitchFamily="34" charset="0"/>
              </a:rPr>
              <a:t>872</a:t>
            </a:r>
            <a:r>
              <a:rPr lang="zh-TW" altLang="en-US" sz="1600" dirty="0">
                <a:solidFill>
                  <a:schemeClr val="tx1">
                    <a:lumMod val="75000"/>
                    <a:lumOff val="25000"/>
                  </a:schemeClr>
                </a:solidFill>
                <a:cs typeface="Arial" pitchFamily="34" charset="0"/>
              </a:rPr>
              <a:t>筆（不撇除重複之值）</a:t>
            </a:r>
          </a:p>
        </p:txBody>
      </p:sp>
      <p:sp>
        <p:nvSpPr>
          <p:cNvPr id="6" name="Rectangle 5"/>
          <p:cNvSpPr/>
          <p:nvPr/>
        </p:nvSpPr>
        <p:spPr>
          <a:xfrm>
            <a:off x="0" y="267494"/>
            <a:ext cx="899592" cy="216024"/>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4475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資料欄位說明</a:t>
            </a:r>
            <a:endParaRPr lang="ko-KR" altLang="en-US" dirty="0"/>
          </a:p>
        </p:txBody>
      </p:sp>
      <p:sp>
        <p:nvSpPr>
          <p:cNvPr id="3" name="矩形: 圓角 2">
            <a:extLst>
              <a:ext uri="{FF2B5EF4-FFF2-40B4-BE49-F238E27FC236}">
                <a16:creationId xmlns:a16="http://schemas.microsoft.com/office/drawing/2014/main" id="{1B1FF509-92A5-42FC-BA28-D37404948AE2}"/>
              </a:ext>
            </a:extLst>
          </p:cNvPr>
          <p:cNvSpPr/>
          <p:nvPr/>
        </p:nvSpPr>
        <p:spPr>
          <a:xfrm>
            <a:off x="215517" y="781710"/>
            <a:ext cx="8712966" cy="370200"/>
          </a:xfrm>
          <a:prstGeom prst="roundRect">
            <a:avLst>
              <a:gd name="adj" fmla="val 50000"/>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 name="表格 3">
            <a:extLst>
              <a:ext uri="{FF2B5EF4-FFF2-40B4-BE49-F238E27FC236}">
                <a16:creationId xmlns:a16="http://schemas.microsoft.com/office/drawing/2014/main" id="{7EC67A18-1E36-4245-B320-C3A2FAFF4DC1}"/>
              </a:ext>
            </a:extLst>
          </p:cNvPr>
          <p:cNvGraphicFramePr>
            <a:graphicFrameLocks noGrp="1"/>
          </p:cNvGraphicFramePr>
          <p:nvPr>
            <p:extLst>
              <p:ext uri="{D42A27DB-BD31-4B8C-83A1-F6EECF244321}">
                <p14:modId xmlns:p14="http://schemas.microsoft.com/office/powerpoint/2010/main" val="1757609813"/>
              </p:ext>
            </p:extLst>
          </p:nvPr>
        </p:nvGraphicFramePr>
        <p:xfrm>
          <a:off x="215517" y="814410"/>
          <a:ext cx="8712966" cy="4042345"/>
        </p:xfrm>
        <a:graphic>
          <a:graphicData uri="http://schemas.openxmlformats.org/drawingml/2006/table">
            <a:tbl>
              <a:tblPr firstRow="1">
                <a:tableStyleId>{5C22544A-7EE6-4342-B048-85BDC9FD1C3A}</a:tableStyleId>
              </a:tblPr>
              <a:tblGrid>
                <a:gridCol w="1336569">
                  <a:extLst>
                    <a:ext uri="{9D8B030D-6E8A-4147-A177-3AD203B41FA5}">
                      <a16:colId xmlns:a16="http://schemas.microsoft.com/office/drawing/2014/main" val="2251430003"/>
                    </a:ext>
                  </a:extLst>
                </a:gridCol>
                <a:gridCol w="3307946">
                  <a:extLst>
                    <a:ext uri="{9D8B030D-6E8A-4147-A177-3AD203B41FA5}">
                      <a16:colId xmlns:a16="http://schemas.microsoft.com/office/drawing/2014/main" val="2670450752"/>
                    </a:ext>
                  </a:extLst>
                </a:gridCol>
                <a:gridCol w="1224136">
                  <a:extLst>
                    <a:ext uri="{9D8B030D-6E8A-4147-A177-3AD203B41FA5}">
                      <a16:colId xmlns:a16="http://schemas.microsoft.com/office/drawing/2014/main" val="225994131"/>
                    </a:ext>
                  </a:extLst>
                </a:gridCol>
                <a:gridCol w="1224136">
                  <a:extLst>
                    <a:ext uri="{9D8B030D-6E8A-4147-A177-3AD203B41FA5}">
                      <a16:colId xmlns:a16="http://schemas.microsoft.com/office/drawing/2014/main" val="2582051983"/>
                    </a:ext>
                  </a:extLst>
                </a:gridCol>
                <a:gridCol w="1620179">
                  <a:extLst>
                    <a:ext uri="{9D8B030D-6E8A-4147-A177-3AD203B41FA5}">
                      <a16:colId xmlns:a16="http://schemas.microsoft.com/office/drawing/2014/main" val="1621957757"/>
                    </a:ext>
                  </a:extLst>
                </a:gridCol>
              </a:tblGrid>
              <a:tr h="277035">
                <a:tc>
                  <a:txBody>
                    <a:bodyPr/>
                    <a:lstStyle/>
                    <a:p>
                      <a:pPr algn="ctr"/>
                      <a:r>
                        <a:rPr lang="zh-TW" sz="1800" kern="100">
                          <a:effectLst/>
                        </a:rPr>
                        <a:t>欄位名稱</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zh-TW" sz="1800" kern="100" dirty="0">
                          <a:effectLst/>
                        </a:rPr>
                        <a:t>欄位解釋</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zh-TW" sz="1800" kern="100" dirty="0">
                          <a:effectLst/>
                        </a:rPr>
                        <a:t>最小值</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zh-TW" sz="1800" kern="100">
                          <a:effectLst/>
                        </a:rPr>
                        <a:t>最大值</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zh-TW" sz="1800" kern="100" dirty="0">
                          <a:effectLst/>
                        </a:rPr>
                        <a:t>資料處理</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4408099"/>
                  </a:ext>
                </a:extLst>
              </a:tr>
              <a:tr h="303379">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年度別</a:t>
                      </a:r>
                    </a:p>
                  </a:txBody>
                  <a:tcPr marL="50974" marR="50974" marT="0" marB="0" anchor="ctr">
                    <a:lnL w="12700" cmpd="sng">
                      <a:noFill/>
                    </a:lnL>
                    <a:lnR w="12700" cmpd="sng">
                      <a:noFill/>
                    </a:lnR>
                    <a:lnT w="12700" cmpd="sng">
                      <a:noFill/>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為</a:t>
                      </a:r>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109</a:t>
                      </a:r>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年度之事項</a:t>
                      </a:r>
                    </a:p>
                  </a:txBody>
                  <a:tcPr marL="50974" marR="50974" marT="0" marB="0" anchor="ctr">
                    <a:lnL w="12700" cmpd="sng">
                      <a:noFill/>
                    </a:lnL>
                    <a:lnR w="12700" cmpd="sng">
                      <a:noFill/>
                    </a:lnR>
                    <a:lnT w="12700" cmpd="sng">
                      <a:noFill/>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109</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109</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均為</a:t>
                      </a:r>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109</a:t>
                      </a:r>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，會進行刪除</a:t>
                      </a:r>
                    </a:p>
                  </a:txBody>
                  <a:tcPr marL="50974" marR="50974" marT="0" marB="0" anchor="ctr">
                    <a:lnL w="12700" cmpd="sng">
                      <a:noFill/>
                    </a:lnL>
                    <a:lnR w="12700" cmpd="sng">
                      <a:noFill/>
                    </a:lnR>
                    <a:lnT w="12700" cmpd="sng">
                      <a:noFill/>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1051856"/>
                  </a:ext>
                </a:extLst>
              </a:tr>
              <a:tr h="303379">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接受委託單位或個人名稱</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接受教育部國民及學前教育署委託之單位或個人名稱</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3921741"/>
                  </a:ext>
                </a:extLst>
              </a:tr>
              <a:tr h="303379">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委託辦理事項</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教育部委辦各單位或個人之事項</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810438"/>
                  </a:ext>
                </a:extLst>
              </a:tr>
              <a:tr h="303379">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合約金額</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此事項所撥予之金額</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1,296</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139,572,575</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2482590"/>
                  </a:ext>
                </a:extLst>
              </a:tr>
              <a:tr h="303379">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訂約日期</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與委辦之單位或個人訂約日期</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104/05/01</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109/12/31</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保留並分為年與月</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3066035"/>
                  </a:ext>
                </a:extLst>
              </a:tr>
              <a:tr h="303379">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預定完成時間</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與委辦之單位或個人訂定時間</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106/09/30</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114/09/30</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algn="ctr" defTabSz="914400" rtl="0" eaLnBrk="1" latinLnBrk="1" hangingPunct="1"/>
                      <a:r>
                        <a:rPr lang="zh-TW" altLang="zh-TW"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作為條件，請看</a:t>
                      </a:r>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下一頁說明</a:t>
                      </a:r>
                      <a:endParaRPr lang="zh-TW" altLang="zh-TW"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8027700"/>
                  </a:ext>
                </a:extLst>
              </a:tr>
              <a:tr h="303379">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實際完成時間</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委辦之單位或個人實際完成之時間</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109/01/07</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執行中</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TW" sz="9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7818190"/>
                  </a:ext>
                </a:extLst>
              </a:tr>
              <a:tr h="303379">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科目</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為國民及學前教育行政及督導或一般行政</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刪去一般行政</a:t>
                      </a:r>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小計</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1474019"/>
                  </a:ext>
                </a:extLst>
              </a:tr>
              <a:tr h="303379">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實現數</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為已撥予之金額至統計日為止共用了多少經費</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1,296</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148,236,000</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不是此次分析所需，會無值，會進行刪除</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1513225"/>
                  </a:ext>
                </a:extLst>
              </a:tr>
              <a:tr h="303379">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應付數</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尚未撥予之金額，此資料內容均為空</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zh-TW"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NULL</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zh-TW"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NULL</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TW" sz="9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18977203"/>
                  </a:ext>
                </a:extLst>
              </a:tr>
              <a:tr h="303379">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保留數</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為已撥予之金額至統計日為止所剩下多少經費</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0</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3,600,000</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3237037"/>
                  </a:ext>
                </a:extLst>
              </a:tr>
              <a:tr h="303379">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合計</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為實現數與保留數相加</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1,296</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139,572,575</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跟合約金額一致，會進行刪除</a:t>
                      </a:r>
                    </a:p>
                  </a:txBody>
                  <a:tcPr marL="50974" marR="50974"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013296"/>
                  </a:ext>
                </a:extLst>
              </a:tr>
            </a:tbl>
          </a:graphicData>
        </a:graphic>
      </p:graphicFrame>
    </p:spTree>
    <p:extLst>
      <p:ext uri="{BB962C8B-B14F-4D97-AF65-F5344CB8AC3E}">
        <p14:creationId xmlns:p14="http://schemas.microsoft.com/office/powerpoint/2010/main" val="133091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資料前處理</a:t>
            </a:r>
            <a:endParaRPr lang="ko-KR" altLang="en-US" dirty="0"/>
          </a:p>
        </p:txBody>
      </p:sp>
      <p:sp>
        <p:nvSpPr>
          <p:cNvPr id="3" name="矩形: 圓角 2">
            <a:extLst>
              <a:ext uri="{FF2B5EF4-FFF2-40B4-BE49-F238E27FC236}">
                <a16:creationId xmlns:a16="http://schemas.microsoft.com/office/drawing/2014/main" id="{1B1FF509-92A5-42FC-BA28-D37404948AE2}"/>
              </a:ext>
            </a:extLst>
          </p:cNvPr>
          <p:cNvSpPr/>
          <p:nvPr/>
        </p:nvSpPr>
        <p:spPr>
          <a:xfrm>
            <a:off x="215517" y="627534"/>
            <a:ext cx="8712966" cy="576064"/>
          </a:xfrm>
          <a:prstGeom prst="roundRect">
            <a:avLst>
              <a:gd name="adj" fmla="val 50000"/>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 name="表格 3">
            <a:extLst>
              <a:ext uri="{FF2B5EF4-FFF2-40B4-BE49-F238E27FC236}">
                <a16:creationId xmlns:a16="http://schemas.microsoft.com/office/drawing/2014/main" id="{7EC67A18-1E36-4245-B320-C3A2FAFF4DC1}"/>
              </a:ext>
            </a:extLst>
          </p:cNvPr>
          <p:cNvGraphicFramePr>
            <a:graphicFrameLocks noGrp="1"/>
          </p:cNvGraphicFramePr>
          <p:nvPr>
            <p:extLst>
              <p:ext uri="{D42A27DB-BD31-4B8C-83A1-F6EECF244321}">
                <p14:modId xmlns:p14="http://schemas.microsoft.com/office/powerpoint/2010/main" val="3880966433"/>
              </p:ext>
            </p:extLst>
          </p:nvPr>
        </p:nvGraphicFramePr>
        <p:xfrm>
          <a:off x="215517" y="595632"/>
          <a:ext cx="8712966" cy="4325600"/>
        </p:xfrm>
        <a:graphic>
          <a:graphicData uri="http://schemas.openxmlformats.org/drawingml/2006/table">
            <a:tbl>
              <a:tblPr firstRow="1">
                <a:tableStyleId>{5C22544A-7EE6-4342-B048-85BDC9FD1C3A}</a:tableStyleId>
              </a:tblPr>
              <a:tblGrid>
                <a:gridCol w="1336569">
                  <a:extLst>
                    <a:ext uri="{9D8B030D-6E8A-4147-A177-3AD203B41FA5}">
                      <a16:colId xmlns:a16="http://schemas.microsoft.com/office/drawing/2014/main" val="2251430003"/>
                    </a:ext>
                  </a:extLst>
                </a:gridCol>
                <a:gridCol w="3812002">
                  <a:extLst>
                    <a:ext uri="{9D8B030D-6E8A-4147-A177-3AD203B41FA5}">
                      <a16:colId xmlns:a16="http://schemas.microsoft.com/office/drawing/2014/main" val="2670450752"/>
                    </a:ext>
                  </a:extLst>
                </a:gridCol>
                <a:gridCol w="1224136">
                  <a:extLst>
                    <a:ext uri="{9D8B030D-6E8A-4147-A177-3AD203B41FA5}">
                      <a16:colId xmlns:a16="http://schemas.microsoft.com/office/drawing/2014/main" val="225994131"/>
                    </a:ext>
                  </a:extLst>
                </a:gridCol>
                <a:gridCol w="1224136">
                  <a:extLst>
                    <a:ext uri="{9D8B030D-6E8A-4147-A177-3AD203B41FA5}">
                      <a16:colId xmlns:a16="http://schemas.microsoft.com/office/drawing/2014/main" val="2582051983"/>
                    </a:ext>
                  </a:extLst>
                </a:gridCol>
                <a:gridCol w="1116123">
                  <a:extLst>
                    <a:ext uri="{9D8B030D-6E8A-4147-A177-3AD203B41FA5}">
                      <a16:colId xmlns:a16="http://schemas.microsoft.com/office/drawing/2014/main" val="1621957757"/>
                    </a:ext>
                  </a:extLst>
                </a:gridCol>
              </a:tblGrid>
              <a:tr h="334000">
                <a:tc rowSpan="2">
                  <a:txBody>
                    <a:bodyPr/>
                    <a:lstStyle/>
                    <a:p>
                      <a:pPr algn="ctr"/>
                      <a:r>
                        <a:rPr lang="zh-TW" sz="1800" kern="100" dirty="0">
                          <a:effectLst/>
                        </a:rPr>
                        <a:t>欄位名稱</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2">
                  <a:txBody>
                    <a:bodyPr/>
                    <a:lstStyle/>
                    <a:p>
                      <a:pPr algn="ctr"/>
                      <a:r>
                        <a:rPr lang="zh-TW" sz="1800" kern="100" dirty="0">
                          <a:effectLst/>
                        </a:rPr>
                        <a:t>欄位解釋</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2">
                  <a:txBody>
                    <a:bodyPr/>
                    <a:lstStyle/>
                    <a:p>
                      <a:pPr algn="ctr"/>
                      <a:r>
                        <a:rPr lang="zh-TW" altLang="en-US" sz="1800" kern="100" dirty="0">
                          <a:effectLst/>
                        </a:rPr>
                        <a:t>數值</a:t>
                      </a:r>
                      <a:endParaRPr lang="zh-TW" sz="1800" kern="100" dirty="0">
                        <a:effectLst/>
                      </a:endParaRPr>
                    </a:p>
                  </a:txBody>
                  <a:tcPr marL="50974" marR="50974" marT="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r>
                        <a:rPr lang="zh-TW" sz="1800" kern="100" dirty="0">
                          <a:effectLst/>
                        </a:rPr>
                        <a:t>最大值</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2">
                  <a:txBody>
                    <a:bodyPr/>
                    <a:lstStyle/>
                    <a:p>
                      <a:pPr marL="0" algn="ctr" defTabSz="914400" rtl="0" eaLnBrk="1" latinLnBrk="1" hangingPunct="1"/>
                      <a:r>
                        <a:rPr lang="zh-TW" altLang="en-US" sz="1800" b="1" kern="100" dirty="0">
                          <a:solidFill>
                            <a:schemeClr val="lt1"/>
                          </a:solidFill>
                          <a:effectLst/>
                          <a:latin typeface="+mn-lt"/>
                          <a:ea typeface="+mn-ea"/>
                          <a:cs typeface="+mn-cs"/>
                        </a:rPr>
                        <a:t>文字</a:t>
                      </a: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4408099"/>
                  </a:ext>
                </a:extLst>
              </a:tr>
              <a:tr h="334000">
                <a:tc vMerge="1">
                  <a:txBody>
                    <a:bodyPr/>
                    <a:lstStyle/>
                    <a:p>
                      <a:pPr algn="ct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algn="ct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800" b="1" kern="100" dirty="0">
                          <a:solidFill>
                            <a:schemeClr val="lt1"/>
                          </a:solidFill>
                          <a:effectLst/>
                          <a:latin typeface="+mn-lt"/>
                          <a:ea typeface="+mn-ea"/>
                          <a:cs typeface="+mn-cs"/>
                        </a:rPr>
                        <a:t>最小值</a:t>
                      </a:r>
                    </a:p>
                  </a:txBody>
                  <a:tcPr marL="50974" marR="50974" marT="0" marB="0" anchor="ctr">
                    <a:lnL w="12700" cmpd="sng">
                      <a:noFill/>
                    </a:lnL>
                    <a:lnR w="12700" cmpd="sng">
                      <a:noFill/>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800" b="1" kern="100" dirty="0">
                          <a:solidFill>
                            <a:schemeClr val="lt1"/>
                          </a:solidFill>
                          <a:effectLst/>
                          <a:latin typeface="+mn-lt"/>
                          <a:ea typeface="+mn-ea"/>
                          <a:cs typeface="+mn-cs"/>
                        </a:rPr>
                        <a:t>最大值</a:t>
                      </a:r>
                    </a:p>
                  </a:txBody>
                  <a:tcPr marL="50974" marR="50974" marT="0" marB="0" anchor="ctr">
                    <a:lnL w="12700" cmpd="sng">
                      <a:noFill/>
                    </a:lnL>
                    <a:lnR w="12700" cmpd="sng">
                      <a:noFill/>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vMerge="1">
                  <a:txBody>
                    <a:bodyPr/>
                    <a:lstStyle/>
                    <a:p>
                      <a:pPr algn="ct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0974" marR="50974"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99683400"/>
                  </a:ext>
                </a:extLst>
              </a:tr>
              <a:tr h="365760">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接受委託單位或個人名稱</a:t>
                      </a:r>
                    </a:p>
                  </a:txBody>
                  <a:tcPr marL="68580" marR="68580" marT="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接受教育部國民及學前教育署委託之單位或個人名稱</a:t>
                      </a:r>
                    </a:p>
                  </a:txBody>
                  <a:tcPr marL="68580" marR="68580" marT="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3921741"/>
                  </a:ext>
                </a:extLst>
              </a:tr>
              <a:tr h="365760">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委託辦理事項</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教育部委辦各單位或個人之事項</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810438"/>
                  </a:ext>
                </a:extLst>
              </a:tr>
              <a:tr h="365760">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合約金額</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此事項所撥予之金額</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1,296</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139,572,575</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2482590"/>
                  </a:ext>
                </a:extLst>
              </a:tr>
              <a:tr h="365760">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訂約年份</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與委辦之單位或個人訂約年份</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104</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109</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3066035"/>
                  </a:ext>
                </a:extLst>
              </a:tr>
              <a:tr h="365760">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訂約月份</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與委辦之單位或個人訂約月份</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12</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1474019"/>
                  </a:ext>
                </a:extLst>
              </a:tr>
              <a:tr h="365760">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實際預定完成時間是否相同</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與委辦之單位或個人訂定時間跟實際完成時間比較</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是、否、執行中</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3237037"/>
                  </a:ext>
                </a:extLst>
              </a:tr>
              <a:tr h="365760">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執行期間</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委辦之單位或個人實際或執行中之預定完成時間與訂約日期之相差</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-32</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1887</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3344107"/>
                  </a:ext>
                </a:extLst>
              </a:tr>
              <a:tr h="365760">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是否仍在執行</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確認是否結束執行</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是、否</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5210900"/>
                  </a:ext>
                </a:extLst>
              </a:tr>
              <a:tr h="365760">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科目</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為國民及學前教育行政及督導或一般行政</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8980846"/>
                  </a:ext>
                </a:extLst>
              </a:tr>
              <a:tr h="365760">
                <a:tc>
                  <a:txBody>
                    <a:bodyPr/>
                    <a:lstStyle/>
                    <a:p>
                      <a:pPr marL="0" algn="ctr" defTabSz="914400" rtl="0" eaLnBrk="1" latinLnBrk="1" hangingPunct="1"/>
                      <a:r>
                        <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保留數</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為已撥予之金額至統計日為止所剩下多少經費</a:t>
                      </a: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0</a:t>
                      </a:r>
                      <a:endParaRPr lang="zh-TW" altLang="en-US" sz="1200" b="1" kern="10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3,600,000</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b="1" kern="100" dirty="0">
                        <a:solidFill>
                          <a:srgbClr val="32AEB8"/>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1631296"/>
                  </a:ext>
                </a:extLst>
              </a:tr>
            </a:tbl>
          </a:graphicData>
        </a:graphic>
      </p:graphicFrame>
    </p:spTree>
    <p:extLst>
      <p:ext uri="{BB962C8B-B14F-4D97-AF65-F5344CB8AC3E}">
        <p14:creationId xmlns:p14="http://schemas.microsoft.com/office/powerpoint/2010/main" val="265372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原始資料</a:t>
            </a:r>
            <a:endParaRPr lang="ko-KR" altLang="en-US" dirty="0"/>
          </a:p>
        </p:txBody>
      </p:sp>
      <p:pic>
        <p:nvPicPr>
          <p:cNvPr id="5" name="圖片 4" descr="一張含有 桌 的圖片&#10;&#10;自動產生的描述">
            <a:extLst>
              <a:ext uri="{FF2B5EF4-FFF2-40B4-BE49-F238E27FC236}">
                <a16:creationId xmlns:a16="http://schemas.microsoft.com/office/drawing/2014/main" id="{A294A167-6401-4FED-AFC2-5C6827E0705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1" y="771550"/>
            <a:ext cx="7344818" cy="3964500"/>
          </a:xfrm>
          <a:prstGeom prst="rect">
            <a:avLst/>
          </a:prstGeom>
          <a:noFill/>
          <a:ln>
            <a:noFill/>
          </a:ln>
        </p:spPr>
      </p:pic>
    </p:spTree>
    <p:extLst>
      <p:ext uri="{BB962C8B-B14F-4D97-AF65-F5344CB8AC3E}">
        <p14:creationId xmlns:p14="http://schemas.microsoft.com/office/powerpoint/2010/main" val="670801882"/>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TotalTime>
  <Words>3228</Words>
  <Application>Microsoft Office PowerPoint</Application>
  <PresentationFormat>如螢幕大小 (16:9)</PresentationFormat>
  <Paragraphs>364</Paragraphs>
  <Slides>48</Slides>
  <Notes>38</Notes>
  <HiddenSlides>0</HiddenSlides>
  <MMClips>0</MMClips>
  <ScaleCrop>false</ScaleCrop>
  <HeadingPairs>
    <vt:vector size="6" baseType="variant">
      <vt:variant>
        <vt:lpstr>使用字型</vt:lpstr>
      </vt:variant>
      <vt:variant>
        <vt:i4>8</vt:i4>
      </vt:variant>
      <vt:variant>
        <vt:lpstr>佈景主題</vt:lpstr>
      </vt:variant>
      <vt:variant>
        <vt:i4>3</vt:i4>
      </vt:variant>
      <vt:variant>
        <vt:lpstr>投影片標題</vt:lpstr>
      </vt:variant>
      <vt:variant>
        <vt:i4>48</vt:i4>
      </vt:variant>
    </vt:vector>
  </HeadingPairs>
  <TitlesOfParts>
    <vt:vector size="59" baseType="lpstr">
      <vt:lpstr>Arial Unicode MS</vt:lpstr>
      <vt:lpstr>맑은 고딕</vt:lpstr>
      <vt:lpstr>新細明體</vt:lpstr>
      <vt:lpstr>Arial</vt:lpstr>
      <vt:lpstr>Calibri</vt:lpstr>
      <vt:lpstr>Times New Roman</vt:lpstr>
      <vt:lpstr>Wingdings</vt:lpstr>
      <vt:lpstr>標楷體</vt:lpstr>
      <vt:lpstr>Cover and End Slide Master</vt:lpstr>
      <vt:lpstr>Contents Slide Master</vt:lpstr>
      <vt:lpstr>Section Break Slide Master</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admin</cp:lastModifiedBy>
  <cp:revision>79</cp:revision>
  <dcterms:created xsi:type="dcterms:W3CDTF">2016-12-05T23:26:54Z</dcterms:created>
  <dcterms:modified xsi:type="dcterms:W3CDTF">2022-05-27T03:53:34Z</dcterms:modified>
</cp:coreProperties>
</file>