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2.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3"/>
  </p:notesMasterIdLst>
  <p:sldIdLst>
    <p:sldId id="256" r:id="rId2"/>
    <p:sldId id="320" r:id="rId3"/>
    <p:sldId id="328" r:id="rId4"/>
    <p:sldId id="319" r:id="rId5"/>
    <p:sldId id="283" r:id="rId6"/>
    <p:sldId id="258" r:id="rId7"/>
    <p:sldId id="259" r:id="rId8"/>
    <p:sldId id="260" r:id="rId9"/>
    <p:sldId id="261" r:id="rId10"/>
    <p:sldId id="262" r:id="rId11"/>
    <p:sldId id="263" r:id="rId12"/>
    <p:sldId id="284" r:id="rId13"/>
    <p:sldId id="264" r:id="rId14"/>
    <p:sldId id="265" r:id="rId15"/>
    <p:sldId id="266" r:id="rId16"/>
    <p:sldId id="267" r:id="rId17"/>
    <p:sldId id="268" r:id="rId18"/>
    <p:sldId id="323" r:id="rId19"/>
    <p:sldId id="269" r:id="rId20"/>
    <p:sldId id="270" r:id="rId21"/>
    <p:sldId id="271" r:id="rId22"/>
    <p:sldId id="272" r:id="rId23"/>
    <p:sldId id="273" r:id="rId24"/>
    <p:sldId id="275" r:id="rId25"/>
    <p:sldId id="274" r:id="rId26"/>
    <p:sldId id="276" r:id="rId27"/>
    <p:sldId id="277" r:id="rId28"/>
    <p:sldId id="278" r:id="rId29"/>
    <p:sldId id="279"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321" r:id="rId43"/>
    <p:sldId id="297" r:id="rId44"/>
    <p:sldId id="298" r:id="rId45"/>
    <p:sldId id="299" r:id="rId46"/>
    <p:sldId id="300" r:id="rId47"/>
    <p:sldId id="333" r:id="rId48"/>
    <p:sldId id="326" r:id="rId49"/>
    <p:sldId id="334" r:id="rId50"/>
    <p:sldId id="302" r:id="rId51"/>
    <p:sldId id="303" r:id="rId52"/>
    <p:sldId id="304" r:id="rId53"/>
    <p:sldId id="305" r:id="rId54"/>
    <p:sldId id="306" r:id="rId55"/>
    <p:sldId id="307" r:id="rId56"/>
    <p:sldId id="322" r:id="rId57"/>
    <p:sldId id="308" r:id="rId58"/>
    <p:sldId id="309" r:id="rId59"/>
    <p:sldId id="310" r:id="rId60"/>
    <p:sldId id="311" r:id="rId61"/>
    <p:sldId id="312" r:id="rId62"/>
    <p:sldId id="280" r:id="rId63"/>
    <p:sldId id="281" r:id="rId64"/>
    <p:sldId id="282" r:id="rId65"/>
    <p:sldId id="313" r:id="rId66"/>
    <p:sldId id="314" r:id="rId67"/>
    <p:sldId id="315" r:id="rId68"/>
    <p:sldId id="316" r:id="rId69"/>
    <p:sldId id="317" r:id="rId70"/>
    <p:sldId id="318" r:id="rId71"/>
    <p:sldId id="327" r:id="rId7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392"/>
    <a:srgbClr val="000000"/>
    <a:srgbClr val="1B4551"/>
    <a:srgbClr val="FF9900"/>
    <a:srgbClr val="CE52B0"/>
    <a:srgbClr val="463500"/>
    <a:srgbClr val="584300"/>
    <a:srgbClr val="FF3300"/>
    <a:srgbClr val="C739A5"/>
    <a:srgbClr val="1669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中等深淺樣式 1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83" autoAdjust="0"/>
  </p:normalViewPr>
  <p:slideViewPr>
    <p:cSldViewPr>
      <p:cViewPr varScale="1">
        <p:scale>
          <a:sx n="103" d="100"/>
          <a:sy n="103" d="100"/>
        </p:scale>
        <p:origin x="1248"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2B90A7-8E71-41D4-ABE3-1CCB97CA5BE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zh-TW" altLang="en-US"/>
        </a:p>
      </dgm:t>
    </dgm:pt>
    <dgm:pt modelId="{14B23F56-FAC5-48B5-ABDE-BEA4A4D3D202}">
      <dgm:prSet custT="1"/>
      <dgm:spPr/>
      <dgm:t>
        <a:bodyPr/>
        <a:lstStyle/>
        <a:p>
          <a:pPr rtl="0"/>
          <a:r>
            <a:rPr lang="en-US" sz="2600" dirty="0">
              <a:solidFill>
                <a:schemeClr val="accent4">
                  <a:lumMod val="10000"/>
                </a:schemeClr>
              </a:solidFill>
              <a:latin typeface="標楷體" panose="03000509000000000000" pitchFamily="65" charset="-120"/>
              <a:ea typeface="標楷體" panose="03000509000000000000" pitchFamily="65" charset="-120"/>
            </a:rPr>
            <a:t>1.</a:t>
          </a:r>
          <a:r>
            <a:rPr lang="zh-TW" sz="2600" dirty="0">
              <a:solidFill>
                <a:schemeClr val="accent4">
                  <a:lumMod val="10000"/>
                </a:schemeClr>
              </a:solidFill>
              <a:latin typeface="標楷體" panose="03000509000000000000" pitchFamily="65" charset="-120"/>
              <a:ea typeface="標楷體" panose="03000509000000000000" pitchFamily="65" charset="-120"/>
            </a:rPr>
            <a:t>診斷決定（</a:t>
          </a:r>
          <a:r>
            <a:rPr lang="en-US" sz="2600" dirty="0">
              <a:solidFill>
                <a:schemeClr val="accent4">
                  <a:lumMod val="10000"/>
                </a:schemeClr>
              </a:solidFill>
              <a:latin typeface="FZYaoTi" panose="02010601030101010101" pitchFamily="2" charset="-122"/>
              <a:ea typeface="FZYaoTi" panose="02010601030101010101" pitchFamily="2" charset="-122"/>
            </a:rPr>
            <a:t>diagnosis decisions</a:t>
          </a:r>
          <a:r>
            <a:rPr lang="zh-TW" sz="2600" dirty="0">
              <a:solidFill>
                <a:schemeClr val="accent4">
                  <a:lumMod val="10000"/>
                </a:schemeClr>
              </a:solidFill>
              <a:latin typeface="標楷體" panose="03000509000000000000" pitchFamily="65" charset="-120"/>
              <a:ea typeface="標楷體" panose="03000509000000000000" pitchFamily="65" charset="-120"/>
            </a:rPr>
            <a:t>）</a:t>
          </a:r>
        </a:p>
      </dgm:t>
    </dgm:pt>
    <dgm:pt modelId="{E0D716FA-172E-4D34-BC27-B991E35C2002}" type="parTrans" cxnId="{51A46AEE-B00D-4DFF-BB57-AB1C3999C9DC}">
      <dgm:prSet/>
      <dgm:spPr/>
      <dgm:t>
        <a:bodyPr/>
        <a:lstStyle/>
        <a:p>
          <a:endParaRPr lang="zh-TW" altLang="en-US"/>
        </a:p>
      </dgm:t>
    </dgm:pt>
    <dgm:pt modelId="{ABB125FA-A4A8-4F39-A3F2-C49195133A57}" type="sibTrans" cxnId="{51A46AEE-B00D-4DFF-BB57-AB1C3999C9DC}">
      <dgm:prSet/>
      <dgm:spPr/>
      <dgm:t>
        <a:bodyPr/>
        <a:lstStyle/>
        <a:p>
          <a:endParaRPr lang="zh-TW" altLang="en-US"/>
        </a:p>
      </dgm:t>
    </dgm:pt>
    <dgm:pt modelId="{C4996B8F-42B0-43C5-853C-BB05E23097A1}">
      <dgm:prSet custT="1"/>
      <dgm:spPr/>
      <dgm:t>
        <a:bodyPr/>
        <a:lstStyle/>
        <a:p>
          <a:pPr rtl="0"/>
          <a:r>
            <a:rPr lang="zh-TW" altLang="en-US" sz="2600" dirty="0">
              <a:solidFill>
                <a:schemeClr val="accent4">
                  <a:lumMod val="10000"/>
                </a:schemeClr>
              </a:solidFill>
              <a:latin typeface="標楷體" panose="03000509000000000000" pitchFamily="65" charset="-120"/>
              <a:ea typeface="標楷體" panose="03000509000000000000" pitchFamily="65" charset="-120"/>
            </a:rPr>
            <a:t>利用觀察學生的表現、或利用態度、興趣、行為量表，以蒐集學生的優缺點，並決定有需要特別教學處理之處。</a:t>
          </a:r>
        </a:p>
      </dgm:t>
    </dgm:pt>
    <dgm:pt modelId="{8CA115E7-B726-433F-9949-B397EF7AE440}" type="parTrans" cxnId="{39E7C360-137E-49AE-A9F1-4D58DD744847}">
      <dgm:prSet/>
      <dgm:spPr/>
      <dgm:t>
        <a:bodyPr/>
        <a:lstStyle/>
        <a:p>
          <a:endParaRPr lang="zh-TW" altLang="en-US"/>
        </a:p>
      </dgm:t>
    </dgm:pt>
    <dgm:pt modelId="{A28B2780-6C91-4298-ABEE-A9FC1FB78E51}" type="sibTrans" cxnId="{39E7C360-137E-49AE-A9F1-4D58DD744847}">
      <dgm:prSet/>
      <dgm:spPr/>
      <dgm:t>
        <a:bodyPr/>
        <a:lstStyle/>
        <a:p>
          <a:endParaRPr lang="zh-TW" altLang="en-US"/>
        </a:p>
      </dgm:t>
    </dgm:pt>
    <dgm:pt modelId="{2243761C-84B6-4B18-916B-4F0F421201E1}">
      <dgm:prSet custT="1"/>
      <dgm:spPr/>
      <dgm:t>
        <a:bodyPr/>
        <a:lstStyle/>
        <a:p>
          <a:pPr rtl="0"/>
          <a:r>
            <a:rPr lang="en-US" sz="2600" dirty="0">
              <a:solidFill>
                <a:schemeClr val="accent4">
                  <a:lumMod val="10000"/>
                </a:schemeClr>
              </a:solidFill>
              <a:latin typeface="標楷體" panose="03000509000000000000" pitchFamily="65" charset="-120"/>
              <a:ea typeface="標楷體" panose="03000509000000000000" pitchFamily="65" charset="-120"/>
            </a:rPr>
            <a:t>2.</a:t>
          </a:r>
          <a:r>
            <a:rPr lang="zh-TW" sz="2600" dirty="0">
              <a:solidFill>
                <a:schemeClr val="accent4">
                  <a:lumMod val="10000"/>
                </a:schemeClr>
              </a:solidFill>
              <a:latin typeface="標楷體" panose="03000509000000000000" pitchFamily="65" charset="-120"/>
              <a:ea typeface="標楷體" panose="03000509000000000000" pitchFamily="65" charset="-120"/>
            </a:rPr>
            <a:t>教學回饋決定（</a:t>
          </a:r>
          <a:r>
            <a:rPr lang="en-US" sz="2600" dirty="0">
              <a:solidFill>
                <a:schemeClr val="accent4">
                  <a:lumMod val="10000"/>
                </a:schemeClr>
              </a:solidFill>
              <a:latin typeface="FZYaoTi" panose="02010601030101010101" pitchFamily="2" charset="-122"/>
              <a:ea typeface="FZYaoTi" panose="02010601030101010101" pitchFamily="2" charset="-122"/>
              <a:cs typeface="Segoe UI Historic" panose="020B0502040204020203" pitchFamily="34" charset="0"/>
            </a:rPr>
            <a:t>instructional feedback decisions</a:t>
          </a:r>
          <a:r>
            <a:rPr lang="zh-TW" sz="2600" dirty="0">
              <a:solidFill>
                <a:schemeClr val="accent4">
                  <a:lumMod val="10000"/>
                </a:schemeClr>
              </a:solidFill>
              <a:latin typeface="標楷體" panose="03000509000000000000" pitchFamily="65" charset="-120"/>
              <a:ea typeface="標楷體" panose="03000509000000000000" pitchFamily="65" charset="-120"/>
            </a:rPr>
            <a:t>）</a:t>
          </a:r>
        </a:p>
      </dgm:t>
    </dgm:pt>
    <dgm:pt modelId="{F3EF3C4E-1485-4E63-8303-0584786F3CEE}" type="parTrans" cxnId="{EE02B388-DD42-4E38-9BEF-349EBEE81F07}">
      <dgm:prSet/>
      <dgm:spPr/>
      <dgm:t>
        <a:bodyPr/>
        <a:lstStyle/>
        <a:p>
          <a:endParaRPr lang="zh-TW" altLang="en-US"/>
        </a:p>
      </dgm:t>
    </dgm:pt>
    <dgm:pt modelId="{25BF2069-9E8A-4E33-A8BE-F8DD97DF8919}" type="sibTrans" cxnId="{EE02B388-DD42-4E38-9BEF-349EBEE81F07}">
      <dgm:prSet/>
      <dgm:spPr/>
      <dgm:t>
        <a:bodyPr/>
        <a:lstStyle/>
        <a:p>
          <a:endParaRPr lang="zh-TW" altLang="en-US"/>
        </a:p>
      </dgm:t>
    </dgm:pt>
    <dgm:pt modelId="{50EEE8FD-DEF2-4B1E-B820-E5A9897B3105}">
      <dgm:prSet custT="1"/>
      <dgm:spPr/>
      <dgm:t>
        <a:bodyPr/>
        <a:lstStyle/>
        <a:p>
          <a:pPr rtl="0"/>
          <a:r>
            <a:rPr lang="zh-TW" altLang="en-US" sz="2600" dirty="0">
              <a:solidFill>
                <a:schemeClr val="accent4">
                  <a:lumMod val="10000"/>
                </a:schemeClr>
              </a:solidFill>
              <a:latin typeface="標楷體" panose="03000509000000000000" pitchFamily="65" charset="-120"/>
              <a:ea typeface="標楷體" panose="03000509000000000000" pitchFamily="65" charset="-120"/>
            </a:rPr>
            <a:t>如教師自己編製的測驗本或小考。可以幫助學生監控自己某一學科方面的學習進步速度，以調整學習途徑的方法。</a:t>
          </a:r>
        </a:p>
      </dgm:t>
    </dgm:pt>
    <dgm:pt modelId="{76471DED-DF79-4FBF-B5ED-D008FD529388}" type="parTrans" cxnId="{ACB1B9A9-CAC7-4A69-A599-BB9C73873297}">
      <dgm:prSet/>
      <dgm:spPr/>
      <dgm:t>
        <a:bodyPr/>
        <a:lstStyle/>
        <a:p>
          <a:endParaRPr lang="zh-TW" altLang="en-US"/>
        </a:p>
      </dgm:t>
    </dgm:pt>
    <dgm:pt modelId="{257CB6B0-2B0F-434E-94A3-2FF6E1A2F00F}" type="sibTrans" cxnId="{ACB1B9A9-CAC7-4A69-A599-BB9C73873297}">
      <dgm:prSet/>
      <dgm:spPr/>
      <dgm:t>
        <a:bodyPr/>
        <a:lstStyle/>
        <a:p>
          <a:endParaRPr lang="zh-TW" altLang="en-US"/>
        </a:p>
      </dgm:t>
    </dgm:pt>
    <dgm:pt modelId="{2FF68937-632E-438E-BC00-E4870AF09336}">
      <dgm:prSet custT="1"/>
      <dgm:spPr/>
      <dgm:t>
        <a:bodyPr/>
        <a:lstStyle/>
        <a:p>
          <a:pPr rtl="0"/>
          <a:r>
            <a:rPr lang="en-US" sz="2600" dirty="0">
              <a:solidFill>
                <a:schemeClr val="accent4">
                  <a:lumMod val="10000"/>
                </a:schemeClr>
              </a:solidFill>
              <a:latin typeface="標楷體" panose="03000509000000000000" pitchFamily="65" charset="-120"/>
              <a:ea typeface="標楷體" panose="03000509000000000000" pitchFamily="65" charset="-120"/>
            </a:rPr>
            <a:t>3.</a:t>
          </a:r>
          <a:r>
            <a:rPr lang="zh-TW" sz="2600" dirty="0">
              <a:solidFill>
                <a:schemeClr val="accent4">
                  <a:lumMod val="10000"/>
                </a:schemeClr>
              </a:solidFill>
              <a:latin typeface="標楷體" panose="03000509000000000000" pitchFamily="65" charset="-120"/>
              <a:ea typeface="標楷體" panose="03000509000000000000" pitchFamily="65" charset="-120"/>
            </a:rPr>
            <a:t>安置決定（</a:t>
          </a:r>
          <a:r>
            <a:rPr lang="en-US" sz="2600" dirty="0">
              <a:solidFill>
                <a:schemeClr val="accent4">
                  <a:lumMod val="10000"/>
                </a:schemeClr>
              </a:solidFill>
              <a:latin typeface="FZYaoTi" panose="02010601030101010101" pitchFamily="2" charset="-122"/>
              <a:ea typeface="FZYaoTi" panose="02010601030101010101" pitchFamily="2" charset="-122"/>
            </a:rPr>
            <a:t>placement decisions</a:t>
          </a:r>
          <a:r>
            <a:rPr lang="zh-TW" sz="2600" dirty="0">
              <a:solidFill>
                <a:schemeClr val="accent4">
                  <a:lumMod val="10000"/>
                </a:schemeClr>
              </a:solidFill>
              <a:latin typeface="標楷體" panose="03000509000000000000" pitchFamily="65" charset="-120"/>
              <a:ea typeface="標楷體" panose="03000509000000000000" pitchFamily="65" charset="-120"/>
            </a:rPr>
            <a:t>）</a:t>
          </a:r>
        </a:p>
      </dgm:t>
    </dgm:pt>
    <dgm:pt modelId="{5693A38C-03F7-40A3-B3BB-B7A916F7BFC1}" type="parTrans" cxnId="{61059635-8A36-4BAC-B63B-99008B457246}">
      <dgm:prSet/>
      <dgm:spPr/>
      <dgm:t>
        <a:bodyPr/>
        <a:lstStyle/>
        <a:p>
          <a:endParaRPr lang="zh-TW" altLang="en-US"/>
        </a:p>
      </dgm:t>
    </dgm:pt>
    <dgm:pt modelId="{080E7E8D-E220-4C56-9EE9-961A7856B341}" type="sibTrans" cxnId="{61059635-8A36-4BAC-B63B-99008B457246}">
      <dgm:prSet/>
      <dgm:spPr/>
      <dgm:t>
        <a:bodyPr/>
        <a:lstStyle/>
        <a:p>
          <a:endParaRPr lang="zh-TW" altLang="en-US"/>
        </a:p>
      </dgm:t>
    </dgm:pt>
    <dgm:pt modelId="{BF43AF84-8B12-44CE-8BCB-CDFD4599509E}">
      <dgm:prSet custT="1"/>
      <dgm:spPr/>
      <dgm:t>
        <a:bodyPr/>
        <a:lstStyle/>
        <a:p>
          <a:pPr rtl="0"/>
          <a:r>
            <a:rPr lang="zh-TW" altLang="en-US" sz="2600" dirty="0">
              <a:solidFill>
                <a:schemeClr val="accent4">
                  <a:lumMod val="10000"/>
                </a:schemeClr>
              </a:solidFill>
              <a:latin typeface="標楷體" panose="03000509000000000000" pitchFamily="65" charset="-120"/>
              <a:ea typeface="標楷體" panose="03000509000000000000" pitchFamily="65" charset="-120"/>
            </a:rPr>
            <a:t>瞭解學生對特定知能的精熟程度。而有</a:t>
          </a:r>
          <a:r>
            <a:rPr lang="zh-TW" altLang="en-US" sz="2600" b="0" i="0" dirty="0">
              <a:latin typeface="標楷體" pitchFamily="65" charset="-120"/>
              <a:ea typeface="標楷體" pitchFamily="65" charset="-120"/>
            </a:rPr>
            <a:t>層次上的安置，如：能力編班編成</a:t>
          </a:r>
          <a:r>
            <a:rPr lang="en-US" altLang="zh-TW" sz="2600" b="0" i="0" dirty="0">
              <a:latin typeface="標楷體" pitchFamily="65" charset="-120"/>
              <a:ea typeface="標楷體" pitchFamily="65" charset="-120"/>
            </a:rPr>
            <a:t>ABC</a:t>
          </a:r>
          <a:r>
            <a:rPr lang="zh-TW" altLang="en-US" sz="2600" b="0" i="0" dirty="0">
              <a:latin typeface="標楷體" pitchFamily="65" charset="-120"/>
              <a:ea typeface="標楷體" pitchFamily="65" charset="-120"/>
            </a:rPr>
            <a:t>班，</a:t>
          </a:r>
          <a:r>
            <a:rPr lang="en-US" altLang="zh-TW" sz="2600" b="0" i="0" dirty="0">
              <a:latin typeface="標楷體" pitchFamily="65" charset="-120"/>
              <a:ea typeface="標楷體" pitchFamily="65" charset="-120"/>
            </a:rPr>
            <a:t>A</a:t>
          </a:r>
          <a:r>
            <a:rPr lang="zh-TW" altLang="en-US" sz="2600" b="0" i="0" dirty="0">
              <a:latin typeface="標楷體" pitchFamily="65" charset="-120"/>
              <a:ea typeface="標楷體" pitchFamily="65" charset="-120"/>
            </a:rPr>
            <a:t>班是好班，</a:t>
          </a:r>
          <a:r>
            <a:rPr lang="en-US" altLang="zh-TW" sz="2600" b="0" i="0" dirty="0">
              <a:latin typeface="標楷體" pitchFamily="65" charset="-120"/>
              <a:ea typeface="標楷體" pitchFamily="65" charset="-120"/>
            </a:rPr>
            <a:t>C</a:t>
          </a:r>
          <a:r>
            <a:rPr lang="zh-TW" altLang="en-US" sz="2600" b="0" i="0" dirty="0">
              <a:latin typeface="標楷體" pitchFamily="65" charset="-120"/>
              <a:ea typeface="標楷體" pitchFamily="65" charset="-120"/>
            </a:rPr>
            <a:t>班是放牛班，每個人都有被安排到</a:t>
          </a:r>
          <a:endParaRPr lang="zh-TW" altLang="en-US" sz="2600" dirty="0">
            <a:solidFill>
              <a:schemeClr val="accent4">
                <a:lumMod val="10000"/>
              </a:schemeClr>
            </a:solidFill>
            <a:latin typeface="標楷體" pitchFamily="65" charset="-120"/>
            <a:ea typeface="標楷體" pitchFamily="65" charset="-120"/>
          </a:endParaRPr>
        </a:p>
      </dgm:t>
    </dgm:pt>
    <dgm:pt modelId="{6FA44B20-9B68-4D8B-AC59-6A2BC6B015B2}" type="parTrans" cxnId="{C3864548-7A15-43D0-ACBA-F86E3C4B0C1C}">
      <dgm:prSet/>
      <dgm:spPr/>
      <dgm:t>
        <a:bodyPr/>
        <a:lstStyle/>
        <a:p>
          <a:endParaRPr lang="zh-TW" altLang="en-US"/>
        </a:p>
      </dgm:t>
    </dgm:pt>
    <dgm:pt modelId="{7561B060-AF42-46A8-B6E9-F65224C4F7EE}" type="sibTrans" cxnId="{C3864548-7A15-43D0-ACBA-F86E3C4B0C1C}">
      <dgm:prSet/>
      <dgm:spPr/>
      <dgm:t>
        <a:bodyPr/>
        <a:lstStyle/>
        <a:p>
          <a:endParaRPr lang="zh-TW" altLang="en-US"/>
        </a:p>
      </dgm:t>
    </dgm:pt>
    <dgm:pt modelId="{7425A4DC-312D-4178-8067-45B6AE316144}" type="pres">
      <dgm:prSet presAssocID="{052B90A7-8E71-41D4-ABE3-1CCB97CA5BE5}" presName="linear" presStyleCnt="0">
        <dgm:presLayoutVars>
          <dgm:animLvl val="lvl"/>
          <dgm:resizeHandles val="exact"/>
        </dgm:presLayoutVars>
      </dgm:prSet>
      <dgm:spPr/>
    </dgm:pt>
    <dgm:pt modelId="{DEE743B6-D506-46FE-8EBB-915131D19AA3}" type="pres">
      <dgm:prSet presAssocID="{14B23F56-FAC5-48B5-ABDE-BEA4A4D3D202}" presName="parentText" presStyleLbl="node1" presStyleIdx="0" presStyleCnt="3">
        <dgm:presLayoutVars>
          <dgm:chMax val="0"/>
          <dgm:bulletEnabled val="1"/>
        </dgm:presLayoutVars>
      </dgm:prSet>
      <dgm:spPr/>
    </dgm:pt>
    <dgm:pt modelId="{581FBD94-40A8-4D79-822B-38F84D2975ED}" type="pres">
      <dgm:prSet presAssocID="{14B23F56-FAC5-48B5-ABDE-BEA4A4D3D202}" presName="childText" presStyleLbl="revTx" presStyleIdx="0" presStyleCnt="3">
        <dgm:presLayoutVars>
          <dgm:bulletEnabled val="1"/>
        </dgm:presLayoutVars>
      </dgm:prSet>
      <dgm:spPr/>
    </dgm:pt>
    <dgm:pt modelId="{9774D8A3-2B9F-46EA-905D-AB343A92EAEE}" type="pres">
      <dgm:prSet presAssocID="{2243761C-84B6-4B18-916B-4F0F421201E1}" presName="parentText" presStyleLbl="node1" presStyleIdx="1" presStyleCnt="3">
        <dgm:presLayoutVars>
          <dgm:chMax val="0"/>
          <dgm:bulletEnabled val="1"/>
        </dgm:presLayoutVars>
      </dgm:prSet>
      <dgm:spPr/>
    </dgm:pt>
    <dgm:pt modelId="{330EA318-1652-4250-B16F-7169A918D103}" type="pres">
      <dgm:prSet presAssocID="{2243761C-84B6-4B18-916B-4F0F421201E1}" presName="childText" presStyleLbl="revTx" presStyleIdx="1" presStyleCnt="3">
        <dgm:presLayoutVars>
          <dgm:bulletEnabled val="1"/>
        </dgm:presLayoutVars>
      </dgm:prSet>
      <dgm:spPr/>
    </dgm:pt>
    <dgm:pt modelId="{DCFB1FBF-9A73-4C4E-900C-CDA24A094D73}" type="pres">
      <dgm:prSet presAssocID="{2FF68937-632E-438E-BC00-E4870AF09336}" presName="parentText" presStyleLbl="node1" presStyleIdx="2" presStyleCnt="3">
        <dgm:presLayoutVars>
          <dgm:chMax val="0"/>
          <dgm:bulletEnabled val="1"/>
        </dgm:presLayoutVars>
      </dgm:prSet>
      <dgm:spPr/>
    </dgm:pt>
    <dgm:pt modelId="{FF2F4863-7C99-4722-96D7-8A0881926A89}" type="pres">
      <dgm:prSet presAssocID="{2FF68937-632E-438E-BC00-E4870AF09336}" presName="childText" presStyleLbl="revTx" presStyleIdx="2" presStyleCnt="3">
        <dgm:presLayoutVars>
          <dgm:bulletEnabled val="1"/>
        </dgm:presLayoutVars>
      </dgm:prSet>
      <dgm:spPr/>
    </dgm:pt>
  </dgm:ptLst>
  <dgm:cxnLst>
    <dgm:cxn modelId="{9D250C1B-E825-4607-8405-0E1B200BBEE1}" type="presOf" srcId="{50EEE8FD-DEF2-4B1E-B820-E5A9897B3105}" destId="{330EA318-1652-4250-B16F-7169A918D103}" srcOrd="0" destOrd="0" presId="urn:microsoft.com/office/officeart/2005/8/layout/vList2"/>
    <dgm:cxn modelId="{61059635-8A36-4BAC-B63B-99008B457246}" srcId="{052B90A7-8E71-41D4-ABE3-1CCB97CA5BE5}" destId="{2FF68937-632E-438E-BC00-E4870AF09336}" srcOrd="2" destOrd="0" parTransId="{5693A38C-03F7-40A3-B3BB-B7A916F7BFC1}" sibTransId="{080E7E8D-E220-4C56-9EE9-961A7856B341}"/>
    <dgm:cxn modelId="{3BDE375D-AB3A-4FF4-9FA0-1254835CEC72}" type="presOf" srcId="{2243761C-84B6-4B18-916B-4F0F421201E1}" destId="{9774D8A3-2B9F-46EA-905D-AB343A92EAEE}" srcOrd="0" destOrd="0" presId="urn:microsoft.com/office/officeart/2005/8/layout/vList2"/>
    <dgm:cxn modelId="{39E7C360-137E-49AE-A9F1-4D58DD744847}" srcId="{14B23F56-FAC5-48B5-ABDE-BEA4A4D3D202}" destId="{C4996B8F-42B0-43C5-853C-BB05E23097A1}" srcOrd="0" destOrd="0" parTransId="{8CA115E7-B726-433F-9949-B397EF7AE440}" sibTransId="{A28B2780-6C91-4298-ABEE-A9FC1FB78E51}"/>
    <dgm:cxn modelId="{C3864548-7A15-43D0-ACBA-F86E3C4B0C1C}" srcId="{2FF68937-632E-438E-BC00-E4870AF09336}" destId="{BF43AF84-8B12-44CE-8BCB-CDFD4599509E}" srcOrd="0" destOrd="0" parTransId="{6FA44B20-9B68-4D8B-AC59-6A2BC6B015B2}" sibTransId="{7561B060-AF42-46A8-B6E9-F65224C4F7EE}"/>
    <dgm:cxn modelId="{1D6D975A-EE28-4483-9A27-F38E238B1897}" type="presOf" srcId="{BF43AF84-8B12-44CE-8BCB-CDFD4599509E}" destId="{FF2F4863-7C99-4722-96D7-8A0881926A89}" srcOrd="0" destOrd="0" presId="urn:microsoft.com/office/officeart/2005/8/layout/vList2"/>
    <dgm:cxn modelId="{EE02B388-DD42-4E38-9BEF-349EBEE81F07}" srcId="{052B90A7-8E71-41D4-ABE3-1CCB97CA5BE5}" destId="{2243761C-84B6-4B18-916B-4F0F421201E1}" srcOrd="1" destOrd="0" parTransId="{F3EF3C4E-1485-4E63-8303-0584786F3CEE}" sibTransId="{25BF2069-9E8A-4E33-A8BE-F8DD97DF8919}"/>
    <dgm:cxn modelId="{05195290-64AA-4589-A423-4933EE84A38F}" type="presOf" srcId="{052B90A7-8E71-41D4-ABE3-1CCB97CA5BE5}" destId="{7425A4DC-312D-4178-8067-45B6AE316144}" srcOrd="0" destOrd="0" presId="urn:microsoft.com/office/officeart/2005/8/layout/vList2"/>
    <dgm:cxn modelId="{ACB1B9A9-CAC7-4A69-A599-BB9C73873297}" srcId="{2243761C-84B6-4B18-916B-4F0F421201E1}" destId="{50EEE8FD-DEF2-4B1E-B820-E5A9897B3105}" srcOrd="0" destOrd="0" parTransId="{76471DED-DF79-4FBF-B5ED-D008FD529388}" sibTransId="{257CB6B0-2B0F-434E-94A3-2FF6E1A2F00F}"/>
    <dgm:cxn modelId="{157720C4-2244-4B5D-A285-79D4443015D0}" type="presOf" srcId="{14B23F56-FAC5-48B5-ABDE-BEA4A4D3D202}" destId="{DEE743B6-D506-46FE-8EBB-915131D19AA3}" srcOrd="0" destOrd="0" presId="urn:microsoft.com/office/officeart/2005/8/layout/vList2"/>
    <dgm:cxn modelId="{1FA466CE-BC8B-4F21-8EAC-CF48C5812DBC}" type="presOf" srcId="{2FF68937-632E-438E-BC00-E4870AF09336}" destId="{DCFB1FBF-9A73-4C4E-900C-CDA24A094D73}" srcOrd="0" destOrd="0" presId="urn:microsoft.com/office/officeart/2005/8/layout/vList2"/>
    <dgm:cxn modelId="{83A677E2-BBA7-4489-92F8-950700D7D5F2}" type="presOf" srcId="{C4996B8F-42B0-43C5-853C-BB05E23097A1}" destId="{581FBD94-40A8-4D79-822B-38F84D2975ED}" srcOrd="0" destOrd="0" presId="urn:microsoft.com/office/officeart/2005/8/layout/vList2"/>
    <dgm:cxn modelId="{51A46AEE-B00D-4DFF-BB57-AB1C3999C9DC}" srcId="{052B90A7-8E71-41D4-ABE3-1CCB97CA5BE5}" destId="{14B23F56-FAC5-48B5-ABDE-BEA4A4D3D202}" srcOrd="0" destOrd="0" parTransId="{E0D716FA-172E-4D34-BC27-B991E35C2002}" sibTransId="{ABB125FA-A4A8-4F39-A3F2-C49195133A57}"/>
    <dgm:cxn modelId="{DC4E3818-0AD2-46F1-B94A-3D038E693022}" type="presParOf" srcId="{7425A4DC-312D-4178-8067-45B6AE316144}" destId="{DEE743B6-D506-46FE-8EBB-915131D19AA3}" srcOrd="0" destOrd="0" presId="urn:microsoft.com/office/officeart/2005/8/layout/vList2"/>
    <dgm:cxn modelId="{6050ACE3-000F-4A56-8FE1-53624C278479}" type="presParOf" srcId="{7425A4DC-312D-4178-8067-45B6AE316144}" destId="{581FBD94-40A8-4D79-822B-38F84D2975ED}" srcOrd="1" destOrd="0" presId="urn:microsoft.com/office/officeart/2005/8/layout/vList2"/>
    <dgm:cxn modelId="{FBB9770E-F3D5-4DA1-A431-34A012543D45}" type="presParOf" srcId="{7425A4DC-312D-4178-8067-45B6AE316144}" destId="{9774D8A3-2B9F-46EA-905D-AB343A92EAEE}" srcOrd="2" destOrd="0" presId="urn:microsoft.com/office/officeart/2005/8/layout/vList2"/>
    <dgm:cxn modelId="{18E68343-CCDC-4F3D-A47E-EA0030627E5E}" type="presParOf" srcId="{7425A4DC-312D-4178-8067-45B6AE316144}" destId="{330EA318-1652-4250-B16F-7169A918D103}" srcOrd="3" destOrd="0" presId="urn:microsoft.com/office/officeart/2005/8/layout/vList2"/>
    <dgm:cxn modelId="{0E9D43AF-8000-4B06-B79D-CD96B15A8630}" type="presParOf" srcId="{7425A4DC-312D-4178-8067-45B6AE316144}" destId="{DCFB1FBF-9A73-4C4E-900C-CDA24A094D73}" srcOrd="4" destOrd="0" presId="urn:microsoft.com/office/officeart/2005/8/layout/vList2"/>
    <dgm:cxn modelId="{7D3F79CC-ADE7-48D1-A088-331D32BAD301}" type="presParOf" srcId="{7425A4DC-312D-4178-8067-45B6AE316144}" destId="{FF2F4863-7C99-4722-96D7-8A0881926A8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4EB2130-77AA-4920-9114-208AE35B8F7F}" type="doc">
      <dgm:prSet loTypeId="urn:microsoft.com/office/officeart/2005/8/layout/vList2" loCatId="list" qsTypeId="urn:microsoft.com/office/officeart/2005/8/quickstyle/3d1" qsCatId="3D" csTypeId="urn:microsoft.com/office/officeart/2005/8/colors/accent6_5" csCatId="accent6" phldr="1"/>
      <dgm:spPr/>
      <dgm:t>
        <a:bodyPr/>
        <a:lstStyle/>
        <a:p>
          <a:endParaRPr lang="zh-TW" altLang="en-US"/>
        </a:p>
      </dgm:t>
    </dgm:pt>
    <dgm:pt modelId="{0EB39B97-CD83-416C-AA9E-A43DAC6CBE3D}" type="pres">
      <dgm:prSet presAssocID="{D4EB2130-77AA-4920-9114-208AE35B8F7F}" presName="linear" presStyleCnt="0">
        <dgm:presLayoutVars>
          <dgm:animLvl val="lvl"/>
          <dgm:resizeHandles val="exact"/>
        </dgm:presLayoutVars>
      </dgm:prSet>
      <dgm:spPr/>
    </dgm:pt>
  </dgm:ptLst>
  <dgm:cxnLst>
    <dgm:cxn modelId="{60059230-4CE7-44C1-85C2-82D19EC03AF0}" type="presOf" srcId="{D4EB2130-77AA-4920-9114-208AE35B8F7F}" destId="{0EB39B97-CD83-416C-AA9E-A43DAC6CBE3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B731337-16B4-4B65-BA25-7AB12AC40187}" type="doc">
      <dgm:prSet loTypeId="urn:microsoft.com/office/officeart/2005/8/layout/vList2" loCatId="list" qsTypeId="urn:microsoft.com/office/officeart/2005/8/quickstyle/simple3" qsCatId="simple" csTypeId="urn:microsoft.com/office/officeart/2005/8/colors/accent2_2" csCatId="accent2" phldr="1"/>
      <dgm:spPr/>
      <dgm:t>
        <a:bodyPr/>
        <a:lstStyle/>
        <a:p>
          <a:endParaRPr lang="zh-TW" altLang="en-US"/>
        </a:p>
      </dgm:t>
    </dgm:pt>
    <dgm:pt modelId="{742F1A36-CE10-4B7F-917C-D881B66D5DEC}">
      <dgm:prSet custT="1"/>
      <dgm:spPr/>
      <dgm:t>
        <a:bodyPr/>
        <a:lstStyle/>
        <a:p>
          <a:pPr rtl="0"/>
          <a:r>
            <a:rPr lang="zh-TW" altLang="en-US" sz="2600" dirty="0">
              <a:latin typeface="標楷體" panose="03000509000000000000" pitchFamily="65" charset="-120"/>
              <a:ea typeface="標楷體" panose="03000509000000000000" pitchFamily="65" charset="-120"/>
            </a:rPr>
            <a:t>（三）這種目標本位的評鑑概念，具有兩個重要的涵義</a:t>
          </a:r>
        </a:p>
      </dgm:t>
    </dgm:pt>
    <dgm:pt modelId="{60636C93-47C9-4533-9E04-01FF47E6E13F}" type="parTrans" cxnId="{50015829-B03E-4C60-9638-8D220F410ED8}">
      <dgm:prSet/>
      <dgm:spPr/>
      <dgm:t>
        <a:bodyPr/>
        <a:lstStyle/>
        <a:p>
          <a:endParaRPr lang="zh-TW" altLang="en-US"/>
        </a:p>
      </dgm:t>
    </dgm:pt>
    <dgm:pt modelId="{CDD637F1-8CDC-4806-A143-2575A526549D}" type="sibTrans" cxnId="{50015829-B03E-4C60-9638-8D220F410ED8}">
      <dgm:prSet/>
      <dgm:spPr/>
      <dgm:t>
        <a:bodyPr/>
        <a:lstStyle/>
        <a:p>
          <a:endParaRPr lang="zh-TW" altLang="en-US"/>
        </a:p>
      </dgm:t>
    </dgm:pt>
    <dgm:pt modelId="{B68D906D-581E-4B15-A099-4B77292FDFFB}">
      <dgm:prSet custT="1"/>
      <dgm:spPr/>
      <dgm:t>
        <a:bodyPr/>
        <a:lstStyle/>
        <a:p>
          <a:pPr rtl="0"/>
          <a:r>
            <a:rPr lang="en-US" sz="2600" dirty="0">
              <a:latin typeface="標楷體" panose="03000509000000000000" pitchFamily="65" charset="-120"/>
              <a:ea typeface="標楷體" panose="03000509000000000000" pitchFamily="65" charset="-120"/>
            </a:rPr>
            <a:t>1.</a:t>
          </a:r>
          <a:r>
            <a:rPr lang="zh-TW" sz="2600" dirty="0">
              <a:solidFill>
                <a:srgbClr val="FF0000"/>
              </a:solidFill>
              <a:latin typeface="標楷體" panose="03000509000000000000" pitchFamily="65" charset="-120"/>
              <a:ea typeface="標楷體" panose="03000509000000000000" pitchFamily="65" charset="-120"/>
            </a:rPr>
            <a:t>必須評估學生的行為</a:t>
          </a:r>
          <a:r>
            <a:rPr lang="zh-TW" sz="2600" dirty="0">
              <a:latin typeface="標楷體" panose="03000509000000000000" pitchFamily="65" charset="-120"/>
              <a:ea typeface="標楷體" panose="03000509000000000000" pitchFamily="65" charset="-120"/>
            </a:rPr>
            <a:t>，因為教育的目標，便是指這些學生行為的改變     </a:t>
          </a:r>
        </a:p>
      </dgm:t>
    </dgm:pt>
    <dgm:pt modelId="{535F541F-BEEE-475D-AAB3-FD57907D7FF7}" type="parTrans" cxnId="{6DEBE9ED-4AAE-430E-BA8E-7879AF57530D}">
      <dgm:prSet/>
      <dgm:spPr/>
      <dgm:t>
        <a:bodyPr/>
        <a:lstStyle/>
        <a:p>
          <a:endParaRPr lang="zh-TW" altLang="en-US"/>
        </a:p>
      </dgm:t>
    </dgm:pt>
    <dgm:pt modelId="{E3E71207-8164-4AB3-A4C0-BE23EB5B977E}" type="sibTrans" cxnId="{6DEBE9ED-4AAE-430E-BA8E-7879AF57530D}">
      <dgm:prSet/>
      <dgm:spPr/>
      <dgm:t>
        <a:bodyPr/>
        <a:lstStyle/>
        <a:p>
          <a:endParaRPr lang="zh-TW" altLang="en-US"/>
        </a:p>
      </dgm:t>
    </dgm:pt>
    <dgm:pt modelId="{49122DD8-6A17-45B9-91FD-01B59C88D157}">
      <dgm:prSet custT="1"/>
      <dgm:spPr/>
      <dgm:t>
        <a:bodyPr/>
        <a:lstStyle/>
        <a:p>
          <a:pPr rtl="0"/>
          <a:r>
            <a:rPr lang="en-US" sz="2600" dirty="0">
              <a:latin typeface="標楷體" panose="03000509000000000000" pitchFamily="65" charset="-120"/>
              <a:ea typeface="標楷體" panose="03000509000000000000" pitchFamily="65" charset="-120"/>
            </a:rPr>
            <a:t>2.</a:t>
          </a:r>
          <a:r>
            <a:rPr lang="zh-TW" sz="2600" dirty="0">
              <a:latin typeface="標楷體" panose="03000509000000000000" pitchFamily="65" charset="-120"/>
              <a:ea typeface="標楷體" panose="03000509000000000000" pitchFamily="65" charset="-120"/>
            </a:rPr>
            <a:t>必須包括</a:t>
          </a:r>
          <a:r>
            <a:rPr lang="zh-TW" sz="2600" dirty="0">
              <a:solidFill>
                <a:srgbClr val="FF0000"/>
              </a:solidFill>
              <a:latin typeface="標楷體" panose="03000509000000000000" pitchFamily="65" charset="-120"/>
              <a:ea typeface="標楷體" panose="03000509000000000000" pitchFamily="65" charset="-120"/>
            </a:rPr>
            <a:t>兩次以上的評估之間發生的種種變化</a:t>
          </a:r>
          <a:r>
            <a:rPr lang="zh-TW" sz="2600" dirty="0">
              <a:latin typeface="標楷體" panose="03000509000000000000" pitchFamily="65" charset="-120"/>
              <a:ea typeface="標楷體" panose="03000509000000000000" pitchFamily="65" charset="-120"/>
            </a:rPr>
            <a:t>，第一次於課程方案的前期，第二次則行之於課程實施較後時期，如此，方能評鑑學生行為改變的程度。</a:t>
          </a:r>
        </a:p>
      </dgm:t>
    </dgm:pt>
    <dgm:pt modelId="{8AC7A44F-C4C7-4597-9962-8F9D39EE85D6}" type="parTrans" cxnId="{F6592EA6-277C-4E2A-A732-2E0404D2A8AB}">
      <dgm:prSet/>
      <dgm:spPr/>
      <dgm:t>
        <a:bodyPr/>
        <a:lstStyle/>
        <a:p>
          <a:endParaRPr lang="zh-TW" altLang="en-US"/>
        </a:p>
      </dgm:t>
    </dgm:pt>
    <dgm:pt modelId="{5F9910A1-4E8D-43CE-96B6-C8DF0B3DDFB6}" type="sibTrans" cxnId="{F6592EA6-277C-4E2A-A732-2E0404D2A8AB}">
      <dgm:prSet/>
      <dgm:spPr/>
      <dgm:t>
        <a:bodyPr/>
        <a:lstStyle/>
        <a:p>
          <a:endParaRPr lang="zh-TW" altLang="en-US"/>
        </a:p>
      </dgm:t>
    </dgm:pt>
    <dgm:pt modelId="{5DA1E495-DE67-4D70-A4D4-C30C8DDBC50F}" type="pres">
      <dgm:prSet presAssocID="{4B731337-16B4-4B65-BA25-7AB12AC40187}" presName="linear" presStyleCnt="0">
        <dgm:presLayoutVars>
          <dgm:animLvl val="lvl"/>
          <dgm:resizeHandles val="exact"/>
        </dgm:presLayoutVars>
      </dgm:prSet>
      <dgm:spPr/>
    </dgm:pt>
    <dgm:pt modelId="{5542B915-E062-4E65-9CAA-C6EE7AF15BA9}" type="pres">
      <dgm:prSet presAssocID="{742F1A36-CE10-4B7F-917C-D881B66D5DEC}" presName="parentText" presStyleLbl="node1" presStyleIdx="0" presStyleCnt="1">
        <dgm:presLayoutVars>
          <dgm:chMax val="0"/>
          <dgm:bulletEnabled val="1"/>
        </dgm:presLayoutVars>
      </dgm:prSet>
      <dgm:spPr/>
    </dgm:pt>
    <dgm:pt modelId="{C4271EA4-ACA1-4843-A0C9-8841765CD62E}" type="pres">
      <dgm:prSet presAssocID="{742F1A36-CE10-4B7F-917C-D881B66D5DEC}" presName="childText" presStyleLbl="revTx" presStyleIdx="0" presStyleCnt="1">
        <dgm:presLayoutVars>
          <dgm:bulletEnabled val="1"/>
        </dgm:presLayoutVars>
      </dgm:prSet>
      <dgm:spPr/>
    </dgm:pt>
  </dgm:ptLst>
  <dgm:cxnLst>
    <dgm:cxn modelId="{50015829-B03E-4C60-9638-8D220F410ED8}" srcId="{4B731337-16B4-4B65-BA25-7AB12AC40187}" destId="{742F1A36-CE10-4B7F-917C-D881B66D5DEC}" srcOrd="0" destOrd="0" parTransId="{60636C93-47C9-4533-9E04-01FF47E6E13F}" sibTransId="{CDD637F1-8CDC-4806-A143-2575A526549D}"/>
    <dgm:cxn modelId="{27A86747-CA75-4915-93B7-638F2EAB0ED1}" type="presOf" srcId="{B68D906D-581E-4B15-A099-4B77292FDFFB}" destId="{C4271EA4-ACA1-4843-A0C9-8841765CD62E}" srcOrd="0" destOrd="0" presId="urn:microsoft.com/office/officeart/2005/8/layout/vList2"/>
    <dgm:cxn modelId="{EE161B55-25AD-4629-9A8C-6A8294515F6B}" type="presOf" srcId="{4B731337-16B4-4B65-BA25-7AB12AC40187}" destId="{5DA1E495-DE67-4D70-A4D4-C30C8DDBC50F}" srcOrd="0" destOrd="0" presId="urn:microsoft.com/office/officeart/2005/8/layout/vList2"/>
    <dgm:cxn modelId="{F6592EA6-277C-4E2A-A732-2E0404D2A8AB}" srcId="{742F1A36-CE10-4B7F-917C-D881B66D5DEC}" destId="{49122DD8-6A17-45B9-91FD-01B59C88D157}" srcOrd="1" destOrd="0" parTransId="{8AC7A44F-C4C7-4597-9962-8F9D39EE85D6}" sibTransId="{5F9910A1-4E8D-43CE-96B6-C8DF0B3DDFB6}"/>
    <dgm:cxn modelId="{7E86F0AF-7A4F-43F1-8D56-7BE038E4E9F3}" type="presOf" srcId="{742F1A36-CE10-4B7F-917C-D881B66D5DEC}" destId="{5542B915-E062-4E65-9CAA-C6EE7AF15BA9}" srcOrd="0" destOrd="0" presId="urn:microsoft.com/office/officeart/2005/8/layout/vList2"/>
    <dgm:cxn modelId="{4E287DED-D567-4E44-834A-A42F5DC7D625}" type="presOf" srcId="{49122DD8-6A17-45B9-91FD-01B59C88D157}" destId="{C4271EA4-ACA1-4843-A0C9-8841765CD62E}" srcOrd="0" destOrd="1" presId="urn:microsoft.com/office/officeart/2005/8/layout/vList2"/>
    <dgm:cxn modelId="{6DEBE9ED-4AAE-430E-BA8E-7879AF57530D}" srcId="{742F1A36-CE10-4B7F-917C-D881B66D5DEC}" destId="{B68D906D-581E-4B15-A099-4B77292FDFFB}" srcOrd="0" destOrd="0" parTransId="{535F541F-BEEE-475D-AAB3-FD57907D7FF7}" sibTransId="{E3E71207-8164-4AB3-A4C0-BE23EB5B977E}"/>
    <dgm:cxn modelId="{1026BCA4-BCF9-498A-A9F5-D8382DFB9A8B}" type="presParOf" srcId="{5DA1E495-DE67-4D70-A4D4-C30C8DDBC50F}" destId="{5542B915-E062-4E65-9CAA-C6EE7AF15BA9}" srcOrd="0" destOrd="0" presId="urn:microsoft.com/office/officeart/2005/8/layout/vList2"/>
    <dgm:cxn modelId="{F9CE2609-5163-43C8-BE2E-1A275E177136}" type="presParOf" srcId="{5DA1E495-DE67-4D70-A4D4-C30C8DDBC50F}" destId="{C4271EA4-ACA1-4843-A0C9-8841765CD62E}"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7A547C0-0F33-4A72-B6A5-86343574D54F}" type="doc">
      <dgm:prSet loTypeId="urn:microsoft.com/office/officeart/2005/8/layout/vList2" loCatId="list" qsTypeId="urn:microsoft.com/office/officeart/2005/8/quickstyle/3d4" qsCatId="3D" csTypeId="urn:microsoft.com/office/officeart/2005/8/colors/colorful3" csCatId="colorful" phldr="1"/>
      <dgm:spPr/>
      <dgm:t>
        <a:bodyPr/>
        <a:lstStyle/>
        <a:p>
          <a:endParaRPr lang="zh-TW" altLang="en-US"/>
        </a:p>
      </dgm:t>
    </dgm:pt>
    <dgm:pt modelId="{BB94E1B7-E82C-485D-8313-6122A6CE7C2B}">
      <dgm:prSet custT="1"/>
      <dgm:spPr/>
      <dgm:t>
        <a:bodyPr/>
        <a:lstStyle/>
        <a:p>
          <a:pPr rtl="0"/>
          <a:r>
            <a:rPr lang="zh-TW" altLang="en-US" sz="2400" dirty="0">
              <a:solidFill>
                <a:srgbClr val="000000"/>
              </a:solidFill>
              <a:latin typeface="標楷體" panose="03000509000000000000" pitchFamily="65" charset="-120"/>
              <a:ea typeface="標楷體" panose="03000509000000000000" pitchFamily="65" charset="-120"/>
            </a:rPr>
            <a:t>（一）「形成性評鑑」發生於課程「形成」的過程當中，可包含需求評估、方案設計、課程實施和推廣規劃、師資進修等項目。</a:t>
          </a:r>
        </a:p>
      </dgm:t>
    </dgm:pt>
    <dgm:pt modelId="{9DED177C-A2FD-4187-B0EA-E795E3FCE063}" type="parTrans" cxnId="{6F664E7D-6F8E-43FF-9ACB-7E286D09B630}">
      <dgm:prSet/>
      <dgm:spPr/>
      <dgm:t>
        <a:bodyPr/>
        <a:lstStyle/>
        <a:p>
          <a:endParaRPr lang="zh-TW" altLang="en-US"/>
        </a:p>
      </dgm:t>
    </dgm:pt>
    <dgm:pt modelId="{D7C59453-3BA5-4390-B5B9-C31007E6431B}" type="sibTrans" cxnId="{6F664E7D-6F8E-43FF-9ACB-7E286D09B630}">
      <dgm:prSet/>
      <dgm:spPr/>
      <dgm:t>
        <a:bodyPr/>
        <a:lstStyle/>
        <a:p>
          <a:endParaRPr lang="zh-TW" altLang="en-US"/>
        </a:p>
      </dgm:t>
    </dgm:pt>
    <dgm:pt modelId="{24A39831-E221-4B7B-985C-D1B28F97B60C}">
      <dgm:prSet custT="1"/>
      <dgm:spPr/>
      <dgm:t>
        <a:bodyPr/>
        <a:lstStyle/>
        <a:p>
          <a:r>
            <a:rPr lang="en-US" altLang="zh-TW" sz="2400" dirty="0">
              <a:solidFill>
                <a:srgbClr val="000000"/>
              </a:solidFill>
              <a:latin typeface="標楷體" panose="03000509000000000000" pitchFamily="65" charset="-120"/>
              <a:ea typeface="標楷體" panose="03000509000000000000" pitchFamily="65" charset="-120"/>
            </a:rPr>
            <a:t>1.</a:t>
          </a:r>
          <a:r>
            <a:rPr lang="zh-TW" altLang="en-US" sz="2400" dirty="0">
              <a:solidFill>
                <a:srgbClr val="000000"/>
              </a:solidFill>
              <a:latin typeface="標楷體" panose="03000509000000000000" pitchFamily="65" charset="-120"/>
              <a:ea typeface="標楷體" panose="03000509000000000000" pitchFamily="65" charset="-120"/>
            </a:rPr>
            <a:t>最主要的目的在蒐集課程草案或原型中，各成分的缺點、不當或成功之處，提供課程設計人員改進的方向。</a:t>
          </a:r>
        </a:p>
      </dgm:t>
    </dgm:pt>
    <dgm:pt modelId="{0FE4F274-6C82-4BEF-9E43-7D2392E93A9E}" type="parTrans" cxnId="{E8ED3963-FE62-4716-A4B5-8024F09A27ED}">
      <dgm:prSet/>
      <dgm:spPr/>
      <dgm:t>
        <a:bodyPr/>
        <a:lstStyle/>
        <a:p>
          <a:endParaRPr lang="zh-TW" altLang="en-US"/>
        </a:p>
      </dgm:t>
    </dgm:pt>
    <dgm:pt modelId="{4456E91A-28A2-4477-AE12-715756017843}" type="sibTrans" cxnId="{E8ED3963-FE62-4716-A4B5-8024F09A27ED}">
      <dgm:prSet/>
      <dgm:spPr/>
      <dgm:t>
        <a:bodyPr/>
        <a:lstStyle/>
        <a:p>
          <a:endParaRPr lang="zh-TW" altLang="en-US"/>
        </a:p>
      </dgm:t>
    </dgm:pt>
    <dgm:pt modelId="{E262C10F-47AA-4A08-86C3-8EC0616F7A1B}">
      <dgm:prSet custT="1"/>
      <dgm:spPr/>
      <dgm:t>
        <a:bodyPr/>
        <a:lstStyle/>
        <a:p>
          <a:r>
            <a:rPr lang="en-US" altLang="zh-TW" sz="2400" dirty="0">
              <a:solidFill>
                <a:srgbClr val="000000"/>
              </a:solidFill>
              <a:latin typeface="標楷體" panose="03000509000000000000" pitchFamily="65" charset="-120"/>
              <a:ea typeface="標楷體" panose="03000509000000000000" pitchFamily="65" charset="-120"/>
            </a:rPr>
            <a:t>2.</a:t>
          </a:r>
          <a:r>
            <a:rPr lang="zh-TW" altLang="en-US" sz="2400" dirty="0">
              <a:solidFill>
                <a:srgbClr val="000000"/>
              </a:solidFill>
              <a:latin typeface="標楷體" panose="03000509000000000000" pitchFamily="65" charset="-120"/>
              <a:ea typeface="標楷體" panose="03000509000000000000" pitchFamily="65" charset="-120"/>
            </a:rPr>
            <a:t>形成性評鑑不單發生在課程草案或原型完成的階段，也發生在草案或原型的孕育及設計過程中。</a:t>
          </a:r>
        </a:p>
      </dgm:t>
    </dgm:pt>
    <dgm:pt modelId="{BD0D5819-2B15-4085-8018-905ACF4EC5C9}" type="parTrans" cxnId="{B234060B-3B96-46B0-9F59-BB9736FC459D}">
      <dgm:prSet/>
      <dgm:spPr/>
      <dgm:t>
        <a:bodyPr/>
        <a:lstStyle/>
        <a:p>
          <a:endParaRPr lang="zh-TW" altLang="en-US"/>
        </a:p>
      </dgm:t>
    </dgm:pt>
    <dgm:pt modelId="{C4D0273D-0151-4676-B9C5-ACF5532EB11B}" type="sibTrans" cxnId="{B234060B-3B96-46B0-9F59-BB9736FC459D}">
      <dgm:prSet/>
      <dgm:spPr/>
      <dgm:t>
        <a:bodyPr/>
        <a:lstStyle/>
        <a:p>
          <a:endParaRPr lang="zh-TW" altLang="en-US"/>
        </a:p>
      </dgm:t>
    </dgm:pt>
    <dgm:pt modelId="{44FAF6A7-EE21-463D-8403-7752F3B5B429}" type="pres">
      <dgm:prSet presAssocID="{07A547C0-0F33-4A72-B6A5-86343574D54F}" presName="linear" presStyleCnt="0">
        <dgm:presLayoutVars>
          <dgm:animLvl val="lvl"/>
          <dgm:resizeHandles val="exact"/>
        </dgm:presLayoutVars>
      </dgm:prSet>
      <dgm:spPr/>
    </dgm:pt>
    <dgm:pt modelId="{384FBFE0-C3C2-4B1E-9838-CAAEAF60113D}" type="pres">
      <dgm:prSet presAssocID="{BB94E1B7-E82C-485D-8313-6122A6CE7C2B}" presName="parentText" presStyleLbl="node1" presStyleIdx="0" presStyleCnt="3" custLinFactY="-5232" custLinFactNeighborY="-100000">
        <dgm:presLayoutVars>
          <dgm:chMax val="0"/>
          <dgm:bulletEnabled val="1"/>
        </dgm:presLayoutVars>
      </dgm:prSet>
      <dgm:spPr/>
    </dgm:pt>
    <dgm:pt modelId="{3A6E3DAD-EF23-4A2C-81A7-18BCE2158198}" type="pres">
      <dgm:prSet presAssocID="{D7C59453-3BA5-4390-B5B9-C31007E6431B}" presName="spacer" presStyleCnt="0"/>
      <dgm:spPr/>
    </dgm:pt>
    <dgm:pt modelId="{BD1D769C-B3D8-473C-97FC-5A0EBD11CF97}" type="pres">
      <dgm:prSet presAssocID="{24A39831-E221-4B7B-985C-D1B28F97B60C}" presName="parentText" presStyleLbl="node1" presStyleIdx="1" presStyleCnt="3">
        <dgm:presLayoutVars>
          <dgm:chMax val="0"/>
          <dgm:bulletEnabled val="1"/>
        </dgm:presLayoutVars>
      </dgm:prSet>
      <dgm:spPr/>
    </dgm:pt>
    <dgm:pt modelId="{A83043AD-8B81-40E7-882E-05FC9122C108}" type="pres">
      <dgm:prSet presAssocID="{4456E91A-28A2-4477-AE12-715756017843}" presName="spacer" presStyleCnt="0"/>
      <dgm:spPr/>
    </dgm:pt>
    <dgm:pt modelId="{489580CF-F8FA-4AA7-8AFF-4029D45750CA}" type="pres">
      <dgm:prSet presAssocID="{E262C10F-47AA-4A08-86C3-8EC0616F7A1B}" presName="parentText" presStyleLbl="node1" presStyleIdx="2" presStyleCnt="3">
        <dgm:presLayoutVars>
          <dgm:chMax val="0"/>
          <dgm:bulletEnabled val="1"/>
        </dgm:presLayoutVars>
      </dgm:prSet>
      <dgm:spPr/>
    </dgm:pt>
  </dgm:ptLst>
  <dgm:cxnLst>
    <dgm:cxn modelId="{B234060B-3B96-46B0-9F59-BB9736FC459D}" srcId="{07A547C0-0F33-4A72-B6A5-86343574D54F}" destId="{E262C10F-47AA-4A08-86C3-8EC0616F7A1B}" srcOrd="2" destOrd="0" parTransId="{BD0D5819-2B15-4085-8018-905ACF4EC5C9}" sibTransId="{C4D0273D-0151-4676-B9C5-ACF5532EB11B}"/>
    <dgm:cxn modelId="{987B5635-B3E0-49F7-A1F8-8ABCF615D0A6}" type="presOf" srcId="{BB94E1B7-E82C-485D-8313-6122A6CE7C2B}" destId="{384FBFE0-C3C2-4B1E-9838-CAAEAF60113D}" srcOrd="0" destOrd="0" presId="urn:microsoft.com/office/officeart/2005/8/layout/vList2"/>
    <dgm:cxn modelId="{AC1E7E61-FD17-4999-9BF5-88CABA14AED1}" type="presOf" srcId="{24A39831-E221-4B7B-985C-D1B28F97B60C}" destId="{BD1D769C-B3D8-473C-97FC-5A0EBD11CF97}" srcOrd="0" destOrd="0" presId="urn:microsoft.com/office/officeart/2005/8/layout/vList2"/>
    <dgm:cxn modelId="{E8ED3963-FE62-4716-A4B5-8024F09A27ED}" srcId="{07A547C0-0F33-4A72-B6A5-86343574D54F}" destId="{24A39831-E221-4B7B-985C-D1B28F97B60C}" srcOrd="1" destOrd="0" parTransId="{0FE4F274-6C82-4BEF-9E43-7D2392E93A9E}" sibTransId="{4456E91A-28A2-4477-AE12-715756017843}"/>
    <dgm:cxn modelId="{C87FAD7B-6B05-460A-8B41-BB1AB82FA619}" type="presOf" srcId="{E262C10F-47AA-4A08-86C3-8EC0616F7A1B}" destId="{489580CF-F8FA-4AA7-8AFF-4029D45750CA}" srcOrd="0" destOrd="0" presId="urn:microsoft.com/office/officeart/2005/8/layout/vList2"/>
    <dgm:cxn modelId="{6F664E7D-6F8E-43FF-9ACB-7E286D09B630}" srcId="{07A547C0-0F33-4A72-B6A5-86343574D54F}" destId="{BB94E1B7-E82C-485D-8313-6122A6CE7C2B}" srcOrd="0" destOrd="0" parTransId="{9DED177C-A2FD-4187-B0EA-E795E3FCE063}" sibTransId="{D7C59453-3BA5-4390-B5B9-C31007E6431B}"/>
    <dgm:cxn modelId="{B1F6EDFE-F292-4312-805F-580A25EC55AB}" type="presOf" srcId="{07A547C0-0F33-4A72-B6A5-86343574D54F}" destId="{44FAF6A7-EE21-463D-8403-7752F3B5B429}" srcOrd="0" destOrd="0" presId="urn:microsoft.com/office/officeart/2005/8/layout/vList2"/>
    <dgm:cxn modelId="{9B3464AF-81CB-4170-BF79-11D414A61BA3}" type="presParOf" srcId="{44FAF6A7-EE21-463D-8403-7752F3B5B429}" destId="{384FBFE0-C3C2-4B1E-9838-CAAEAF60113D}" srcOrd="0" destOrd="0" presId="urn:microsoft.com/office/officeart/2005/8/layout/vList2"/>
    <dgm:cxn modelId="{1291ACE7-791B-4626-A0D2-0014E090CFF3}" type="presParOf" srcId="{44FAF6A7-EE21-463D-8403-7752F3B5B429}" destId="{3A6E3DAD-EF23-4A2C-81A7-18BCE2158198}" srcOrd="1" destOrd="0" presId="urn:microsoft.com/office/officeart/2005/8/layout/vList2"/>
    <dgm:cxn modelId="{840E55A7-EBA8-45B4-8195-99C5689229AE}" type="presParOf" srcId="{44FAF6A7-EE21-463D-8403-7752F3B5B429}" destId="{BD1D769C-B3D8-473C-97FC-5A0EBD11CF97}" srcOrd="2" destOrd="0" presId="urn:microsoft.com/office/officeart/2005/8/layout/vList2"/>
    <dgm:cxn modelId="{BB421385-7C2C-4E5E-9768-C035ACEF25DE}" type="presParOf" srcId="{44FAF6A7-EE21-463D-8403-7752F3B5B429}" destId="{A83043AD-8B81-40E7-882E-05FC9122C108}" srcOrd="3" destOrd="0" presId="urn:microsoft.com/office/officeart/2005/8/layout/vList2"/>
    <dgm:cxn modelId="{E1D46B1D-4786-4A8D-A56A-578D6C4F7AD0}" type="presParOf" srcId="{44FAF6A7-EE21-463D-8403-7752F3B5B429}" destId="{489580CF-F8FA-4AA7-8AFF-4029D45750C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C151D1E-73CC-4BA2-AB82-AE3B65170720}" type="doc">
      <dgm:prSet loTypeId="urn:microsoft.com/office/officeart/2008/layout/LinedList" loCatId="list" qsTypeId="urn:microsoft.com/office/officeart/2005/8/quickstyle/simple4" qsCatId="simple" csTypeId="urn:microsoft.com/office/officeart/2005/8/colors/colorful3" csCatId="colorful"/>
      <dgm:spPr/>
      <dgm:t>
        <a:bodyPr/>
        <a:lstStyle/>
        <a:p>
          <a:endParaRPr lang="zh-TW" altLang="en-US"/>
        </a:p>
      </dgm:t>
    </dgm:pt>
    <dgm:pt modelId="{6230CB87-8BB7-4B15-A003-4E60D0934043}">
      <dgm:prSet custT="1"/>
      <dgm:spPr/>
      <dgm:t>
        <a:bodyPr/>
        <a:lstStyle/>
        <a:p>
          <a:pPr rtl="0"/>
          <a:r>
            <a:rPr lang="zh-TW" altLang="en-US" sz="2800" dirty="0">
              <a:latin typeface="標楷體" panose="03000509000000000000" pitchFamily="65" charset="-120"/>
              <a:ea typeface="標楷體" panose="03000509000000000000" pitchFamily="65" charset="-120"/>
            </a:rPr>
            <a:t>（二）總結性評則發生於課程草案或原型定稿或定型以後，而且課程設計人員決定將課程方案付諸實施或全面推廣</a:t>
          </a:r>
        </a:p>
      </dgm:t>
    </dgm:pt>
    <dgm:pt modelId="{5750FAE5-DA38-4EB7-B3E5-B6D766597A70}" type="parTrans" cxnId="{AD1C1029-1985-4E7B-962B-F592E9186858}">
      <dgm:prSet/>
      <dgm:spPr/>
      <dgm:t>
        <a:bodyPr/>
        <a:lstStyle/>
        <a:p>
          <a:endParaRPr lang="zh-TW" altLang="en-US"/>
        </a:p>
      </dgm:t>
    </dgm:pt>
    <dgm:pt modelId="{27FB9C8A-D26E-4FF9-BE63-40F66A3669F0}" type="sibTrans" cxnId="{AD1C1029-1985-4E7B-962B-F592E9186858}">
      <dgm:prSet/>
      <dgm:spPr/>
      <dgm:t>
        <a:bodyPr/>
        <a:lstStyle/>
        <a:p>
          <a:endParaRPr lang="zh-TW" altLang="en-US"/>
        </a:p>
      </dgm:t>
    </dgm:pt>
    <dgm:pt modelId="{A19977B7-CA48-4B73-AE35-90210A965D73}">
      <dgm:prSet custT="1"/>
      <dgm:spPr/>
      <dgm:t>
        <a:bodyPr/>
        <a:lstStyle/>
        <a:p>
          <a:pPr rtl="0"/>
          <a:r>
            <a:rPr lang="en-US" sz="2800" dirty="0">
              <a:latin typeface="標楷體" panose="03000509000000000000" pitchFamily="65" charset="-120"/>
              <a:ea typeface="標楷體" panose="03000509000000000000" pitchFamily="65" charset="-120"/>
            </a:rPr>
            <a:t>1.</a:t>
          </a:r>
          <a:r>
            <a:rPr lang="zh-TW" sz="2800" dirty="0">
              <a:latin typeface="標楷體" panose="03000509000000000000" pitchFamily="65" charset="-120"/>
              <a:ea typeface="標楷體" panose="03000509000000000000" pitchFamily="65" charset="-120"/>
            </a:rPr>
            <a:t>總結性評鑑發生在課程設計和發展過程的終點。</a:t>
          </a:r>
        </a:p>
      </dgm:t>
    </dgm:pt>
    <dgm:pt modelId="{9A951288-4298-47E5-A9D6-13BC1619C16E}" type="parTrans" cxnId="{EF2D6635-2549-4663-8D18-C9D898C23570}">
      <dgm:prSet/>
      <dgm:spPr/>
      <dgm:t>
        <a:bodyPr/>
        <a:lstStyle/>
        <a:p>
          <a:endParaRPr lang="zh-TW" altLang="en-US"/>
        </a:p>
      </dgm:t>
    </dgm:pt>
    <dgm:pt modelId="{6BF27621-413B-46AD-AF3D-FBBCC65BB05C}" type="sibTrans" cxnId="{EF2D6635-2549-4663-8D18-C9D898C23570}">
      <dgm:prSet/>
      <dgm:spPr/>
      <dgm:t>
        <a:bodyPr/>
        <a:lstStyle/>
        <a:p>
          <a:endParaRPr lang="zh-TW" altLang="en-US"/>
        </a:p>
      </dgm:t>
    </dgm:pt>
    <dgm:pt modelId="{633D4D70-5F43-4669-97D3-E8FE32AD2201}">
      <dgm:prSet custT="1"/>
      <dgm:spPr/>
      <dgm:t>
        <a:bodyPr/>
        <a:lstStyle/>
        <a:p>
          <a:pPr rtl="0"/>
          <a:r>
            <a:rPr lang="en-US" sz="2800" dirty="0">
              <a:latin typeface="標楷體" panose="03000509000000000000" pitchFamily="65" charset="-120"/>
              <a:ea typeface="標楷體" panose="03000509000000000000" pitchFamily="65" charset="-120"/>
            </a:rPr>
            <a:t>2.</a:t>
          </a:r>
          <a:r>
            <a:rPr lang="zh-TW" sz="2800" dirty="0">
              <a:latin typeface="標楷體" panose="03000509000000000000" pitchFamily="65" charset="-120"/>
              <a:ea typeface="標楷體" panose="03000509000000000000" pitchFamily="65" charset="-120"/>
            </a:rPr>
            <a:t>總結性評鑑常以課程整體為對象，旨在確定課程的效果、價值，做為選擇、採用及判定績效的依據。</a:t>
          </a:r>
        </a:p>
      </dgm:t>
    </dgm:pt>
    <dgm:pt modelId="{A42E0516-D301-44EB-98E1-CC15E56D3654}" type="parTrans" cxnId="{509F02C8-71B6-4BF4-8DE4-CA76130EB453}">
      <dgm:prSet/>
      <dgm:spPr/>
      <dgm:t>
        <a:bodyPr/>
        <a:lstStyle/>
        <a:p>
          <a:endParaRPr lang="zh-TW" altLang="en-US"/>
        </a:p>
      </dgm:t>
    </dgm:pt>
    <dgm:pt modelId="{0BD6EFA8-D161-4316-94D9-94C15EC673B3}" type="sibTrans" cxnId="{509F02C8-71B6-4BF4-8DE4-CA76130EB453}">
      <dgm:prSet/>
      <dgm:spPr/>
      <dgm:t>
        <a:bodyPr/>
        <a:lstStyle/>
        <a:p>
          <a:endParaRPr lang="zh-TW" altLang="en-US"/>
        </a:p>
      </dgm:t>
    </dgm:pt>
    <dgm:pt modelId="{6CD31C91-5C84-4A03-9DBC-5A850F0CB0C7}" type="pres">
      <dgm:prSet presAssocID="{FC151D1E-73CC-4BA2-AB82-AE3B65170720}" presName="vert0" presStyleCnt="0">
        <dgm:presLayoutVars>
          <dgm:dir/>
          <dgm:animOne val="branch"/>
          <dgm:animLvl val="lvl"/>
        </dgm:presLayoutVars>
      </dgm:prSet>
      <dgm:spPr/>
    </dgm:pt>
    <dgm:pt modelId="{FE1CBF57-F88F-45DD-8DBB-E5575052A94E}" type="pres">
      <dgm:prSet presAssocID="{6230CB87-8BB7-4B15-A003-4E60D0934043}" presName="thickLine" presStyleLbl="alignNode1" presStyleIdx="0" presStyleCnt="3"/>
      <dgm:spPr/>
    </dgm:pt>
    <dgm:pt modelId="{25F08BC4-CA77-418D-84A7-6927BE84295E}" type="pres">
      <dgm:prSet presAssocID="{6230CB87-8BB7-4B15-A003-4E60D0934043}" presName="horz1" presStyleCnt="0"/>
      <dgm:spPr/>
    </dgm:pt>
    <dgm:pt modelId="{1D5F0456-53F6-4F44-A452-8BB7C562EC04}" type="pres">
      <dgm:prSet presAssocID="{6230CB87-8BB7-4B15-A003-4E60D0934043}" presName="tx1" presStyleLbl="revTx" presStyleIdx="0" presStyleCnt="3" custLinFactNeighborX="-2703" custLinFactNeighborY="-46000"/>
      <dgm:spPr/>
    </dgm:pt>
    <dgm:pt modelId="{7727B798-46B2-4E83-B12B-D1B9C36A7A35}" type="pres">
      <dgm:prSet presAssocID="{6230CB87-8BB7-4B15-A003-4E60D0934043}" presName="vert1" presStyleCnt="0"/>
      <dgm:spPr/>
    </dgm:pt>
    <dgm:pt modelId="{4BCB90DE-6F04-482D-BDAE-7F90E116D8AC}" type="pres">
      <dgm:prSet presAssocID="{A19977B7-CA48-4B73-AE35-90210A965D73}" presName="thickLine" presStyleLbl="alignNode1" presStyleIdx="1" presStyleCnt="3" custLinFactNeighborY="23888"/>
      <dgm:spPr/>
    </dgm:pt>
    <dgm:pt modelId="{9BCED479-894C-4CA9-89D3-1DC67F280E67}" type="pres">
      <dgm:prSet presAssocID="{A19977B7-CA48-4B73-AE35-90210A965D73}" presName="horz1" presStyleCnt="0"/>
      <dgm:spPr/>
    </dgm:pt>
    <dgm:pt modelId="{B87BBD6C-5A59-4C10-B5F5-7493BD5E8951}" type="pres">
      <dgm:prSet presAssocID="{A19977B7-CA48-4B73-AE35-90210A965D73}" presName="tx1" presStyleLbl="revTx" presStyleIdx="1" presStyleCnt="3" custLinFactNeighborY="30416"/>
      <dgm:spPr/>
    </dgm:pt>
    <dgm:pt modelId="{2A4058D1-B14A-46CA-A215-F77E248933E2}" type="pres">
      <dgm:prSet presAssocID="{A19977B7-CA48-4B73-AE35-90210A965D73}" presName="vert1" presStyleCnt="0"/>
      <dgm:spPr/>
    </dgm:pt>
    <dgm:pt modelId="{D4AAEA59-4BFD-44C9-B5A8-0CE04FD13587}" type="pres">
      <dgm:prSet presAssocID="{633D4D70-5F43-4669-97D3-E8FE32AD2201}" presName="thickLine" presStyleLbl="alignNode1" presStyleIdx="2" presStyleCnt="3"/>
      <dgm:spPr/>
    </dgm:pt>
    <dgm:pt modelId="{295CC3E7-B7B3-45A4-9304-7F6D4F7BD3D3}" type="pres">
      <dgm:prSet presAssocID="{633D4D70-5F43-4669-97D3-E8FE32AD2201}" presName="horz1" presStyleCnt="0"/>
      <dgm:spPr/>
    </dgm:pt>
    <dgm:pt modelId="{540DE6F7-B73E-435F-8B95-47491003E7E2}" type="pres">
      <dgm:prSet presAssocID="{633D4D70-5F43-4669-97D3-E8FE32AD2201}" presName="tx1" presStyleLbl="revTx" presStyleIdx="2" presStyleCnt="3"/>
      <dgm:spPr/>
    </dgm:pt>
    <dgm:pt modelId="{C2741F55-EB20-4170-A633-88A8FDF4AA73}" type="pres">
      <dgm:prSet presAssocID="{633D4D70-5F43-4669-97D3-E8FE32AD2201}" presName="vert1" presStyleCnt="0"/>
      <dgm:spPr/>
    </dgm:pt>
  </dgm:ptLst>
  <dgm:cxnLst>
    <dgm:cxn modelId="{AD1C1029-1985-4E7B-962B-F592E9186858}" srcId="{FC151D1E-73CC-4BA2-AB82-AE3B65170720}" destId="{6230CB87-8BB7-4B15-A003-4E60D0934043}" srcOrd="0" destOrd="0" parTransId="{5750FAE5-DA38-4EB7-B3E5-B6D766597A70}" sibTransId="{27FB9C8A-D26E-4FF9-BE63-40F66A3669F0}"/>
    <dgm:cxn modelId="{C2F3DD31-94F3-49AF-A647-7482C1C74EB1}" type="presOf" srcId="{A19977B7-CA48-4B73-AE35-90210A965D73}" destId="{B87BBD6C-5A59-4C10-B5F5-7493BD5E8951}" srcOrd="0" destOrd="0" presId="urn:microsoft.com/office/officeart/2008/layout/LinedList"/>
    <dgm:cxn modelId="{EF2D6635-2549-4663-8D18-C9D898C23570}" srcId="{FC151D1E-73CC-4BA2-AB82-AE3B65170720}" destId="{A19977B7-CA48-4B73-AE35-90210A965D73}" srcOrd="1" destOrd="0" parTransId="{9A951288-4298-47E5-A9D6-13BC1619C16E}" sibTransId="{6BF27621-413B-46AD-AF3D-FBBCC65BB05C}"/>
    <dgm:cxn modelId="{409AC461-959F-44E2-B837-452D1A459225}" type="presOf" srcId="{6230CB87-8BB7-4B15-A003-4E60D0934043}" destId="{1D5F0456-53F6-4F44-A452-8BB7C562EC04}" srcOrd="0" destOrd="0" presId="urn:microsoft.com/office/officeart/2008/layout/LinedList"/>
    <dgm:cxn modelId="{324E5E81-5662-4045-A9B5-9512022724CD}" type="presOf" srcId="{FC151D1E-73CC-4BA2-AB82-AE3B65170720}" destId="{6CD31C91-5C84-4A03-9DBC-5A850F0CB0C7}" srcOrd="0" destOrd="0" presId="urn:microsoft.com/office/officeart/2008/layout/LinedList"/>
    <dgm:cxn modelId="{92014FC7-693B-46C8-9CE4-FFECA262387C}" type="presOf" srcId="{633D4D70-5F43-4669-97D3-E8FE32AD2201}" destId="{540DE6F7-B73E-435F-8B95-47491003E7E2}" srcOrd="0" destOrd="0" presId="urn:microsoft.com/office/officeart/2008/layout/LinedList"/>
    <dgm:cxn modelId="{509F02C8-71B6-4BF4-8DE4-CA76130EB453}" srcId="{FC151D1E-73CC-4BA2-AB82-AE3B65170720}" destId="{633D4D70-5F43-4669-97D3-E8FE32AD2201}" srcOrd="2" destOrd="0" parTransId="{A42E0516-D301-44EB-98E1-CC15E56D3654}" sibTransId="{0BD6EFA8-D161-4316-94D9-94C15EC673B3}"/>
    <dgm:cxn modelId="{A15D7069-8104-4DB3-A18F-11B1A1E70D05}" type="presParOf" srcId="{6CD31C91-5C84-4A03-9DBC-5A850F0CB0C7}" destId="{FE1CBF57-F88F-45DD-8DBB-E5575052A94E}" srcOrd="0" destOrd="0" presId="urn:microsoft.com/office/officeart/2008/layout/LinedList"/>
    <dgm:cxn modelId="{2A71E5AA-9BB4-470B-AE5C-38F76F1B80EA}" type="presParOf" srcId="{6CD31C91-5C84-4A03-9DBC-5A850F0CB0C7}" destId="{25F08BC4-CA77-418D-84A7-6927BE84295E}" srcOrd="1" destOrd="0" presId="urn:microsoft.com/office/officeart/2008/layout/LinedList"/>
    <dgm:cxn modelId="{11ACEE6E-2CE6-40FD-B347-F4D35BD443C6}" type="presParOf" srcId="{25F08BC4-CA77-418D-84A7-6927BE84295E}" destId="{1D5F0456-53F6-4F44-A452-8BB7C562EC04}" srcOrd="0" destOrd="0" presId="urn:microsoft.com/office/officeart/2008/layout/LinedList"/>
    <dgm:cxn modelId="{F7C2B296-681B-420A-88EE-0DCD0BCAEE43}" type="presParOf" srcId="{25F08BC4-CA77-418D-84A7-6927BE84295E}" destId="{7727B798-46B2-4E83-B12B-D1B9C36A7A35}" srcOrd="1" destOrd="0" presId="urn:microsoft.com/office/officeart/2008/layout/LinedList"/>
    <dgm:cxn modelId="{644AB88B-62AB-43DD-8371-9259AD528F60}" type="presParOf" srcId="{6CD31C91-5C84-4A03-9DBC-5A850F0CB0C7}" destId="{4BCB90DE-6F04-482D-BDAE-7F90E116D8AC}" srcOrd="2" destOrd="0" presId="urn:microsoft.com/office/officeart/2008/layout/LinedList"/>
    <dgm:cxn modelId="{9BF20E05-566A-47B2-94F9-75223F7EA192}" type="presParOf" srcId="{6CD31C91-5C84-4A03-9DBC-5A850F0CB0C7}" destId="{9BCED479-894C-4CA9-89D3-1DC67F280E67}" srcOrd="3" destOrd="0" presId="urn:microsoft.com/office/officeart/2008/layout/LinedList"/>
    <dgm:cxn modelId="{52AF7959-62FD-4205-A0CE-4AD99365038F}" type="presParOf" srcId="{9BCED479-894C-4CA9-89D3-1DC67F280E67}" destId="{B87BBD6C-5A59-4C10-B5F5-7493BD5E8951}" srcOrd="0" destOrd="0" presId="urn:microsoft.com/office/officeart/2008/layout/LinedList"/>
    <dgm:cxn modelId="{93F00F20-02BF-412F-8CEA-3407780C8012}" type="presParOf" srcId="{9BCED479-894C-4CA9-89D3-1DC67F280E67}" destId="{2A4058D1-B14A-46CA-A215-F77E248933E2}" srcOrd="1" destOrd="0" presId="urn:microsoft.com/office/officeart/2008/layout/LinedList"/>
    <dgm:cxn modelId="{2286E301-4976-40C4-9179-C85A266F5A5A}" type="presParOf" srcId="{6CD31C91-5C84-4A03-9DBC-5A850F0CB0C7}" destId="{D4AAEA59-4BFD-44C9-B5A8-0CE04FD13587}" srcOrd="4" destOrd="0" presId="urn:microsoft.com/office/officeart/2008/layout/LinedList"/>
    <dgm:cxn modelId="{3F63E10B-5726-4057-BE3C-37DD67A1BD30}" type="presParOf" srcId="{6CD31C91-5C84-4A03-9DBC-5A850F0CB0C7}" destId="{295CC3E7-B7B3-45A4-9304-7F6D4F7BD3D3}" srcOrd="5" destOrd="0" presId="urn:microsoft.com/office/officeart/2008/layout/LinedList"/>
    <dgm:cxn modelId="{BCF0B2DE-682A-4F6C-AECF-73A6DAC6ACD9}" type="presParOf" srcId="{295CC3E7-B7B3-45A4-9304-7F6D4F7BD3D3}" destId="{540DE6F7-B73E-435F-8B95-47491003E7E2}" srcOrd="0" destOrd="0" presId="urn:microsoft.com/office/officeart/2008/layout/LinedList"/>
    <dgm:cxn modelId="{7675E5E5-2888-45EF-B44C-B9591BF11DD9}" type="presParOf" srcId="{295CC3E7-B7B3-45A4-9304-7F6D4F7BD3D3}" destId="{C2741F55-EB20-4170-A633-88A8FDF4AA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8C1A850-7D9C-4CC7-A1EC-B604CE033C7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TW" altLang="en-US"/>
        </a:p>
      </dgm:t>
    </dgm:pt>
    <dgm:pt modelId="{F01E84DC-A1BE-45D7-9BFE-893976106BE6}">
      <dgm:prSet custT="1"/>
      <dgm:spPr/>
      <dgm:t>
        <a:bodyPr/>
        <a:lstStyle/>
        <a:p>
          <a:pPr rtl="0"/>
          <a:r>
            <a:rPr lang="zh-TW" sz="2400" dirty="0">
              <a:latin typeface="標楷體" panose="03000509000000000000" pitchFamily="65" charset="-120"/>
              <a:ea typeface="標楷體" panose="03000509000000000000" pitchFamily="65" charset="-120"/>
            </a:rPr>
            <a:t>（三）</a:t>
          </a:r>
          <a:endParaRPr lang="en-US" altLang="zh-TW" sz="2400" dirty="0">
            <a:latin typeface="標楷體" panose="03000509000000000000" pitchFamily="65" charset="-120"/>
            <a:ea typeface="標楷體" panose="03000509000000000000" pitchFamily="65" charset="-120"/>
          </a:endParaRPr>
        </a:p>
        <a:p>
          <a:pPr rtl="0"/>
          <a:r>
            <a:rPr lang="zh-TW" sz="2400" dirty="0">
              <a:latin typeface="標楷體" panose="03000509000000000000" pitchFamily="65" charset="-120"/>
              <a:ea typeface="標楷體" panose="03000509000000000000" pitchFamily="65" charset="-120"/>
            </a:rPr>
            <a:t>二者的區別在於功能。</a:t>
          </a:r>
        </a:p>
      </dgm:t>
    </dgm:pt>
    <dgm:pt modelId="{DCF47FEB-1F8D-4F4C-8905-6EB5391A3129}" type="parTrans" cxnId="{F385F210-12DD-48DA-BCAC-C1EF832110F6}">
      <dgm:prSet/>
      <dgm:spPr/>
      <dgm:t>
        <a:bodyPr/>
        <a:lstStyle/>
        <a:p>
          <a:endParaRPr lang="zh-TW" altLang="en-US"/>
        </a:p>
      </dgm:t>
    </dgm:pt>
    <dgm:pt modelId="{1D87BF96-E697-44B3-A808-2380B9989BE5}" type="sibTrans" cxnId="{F385F210-12DD-48DA-BCAC-C1EF832110F6}">
      <dgm:prSet/>
      <dgm:spPr/>
      <dgm:t>
        <a:bodyPr/>
        <a:lstStyle/>
        <a:p>
          <a:endParaRPr lang="zh-TW" altLang="en-US"/>
        </a:p>
      </dgm:t>
    </dgm:pt>
    <dgm:pt modelId="{4604331E-17FD-457A-BC2B-8A31CB5BBA3A}">
      <dgm:prSet custT="1"/>
      <dgm:spPr/>
      <dgm:t>
        <a:bodyPr/>
        <a:lstStyle/>
        <a:p>
          <a:pPr rtl="0"/>
          <a:r>
            <a:rPr lang="en-US" sz="2400" dirty="0">
              <a:latin typeface="標楷體" panose="03000509000000000000" pitchFamily="65" charset="-120"/>
              <a:ea typeface="標楷體" panose="03000509000000000000" pitchFamily="65" charset="-120"/>
            </a:rPr>
            <a:t>1 .</a:t>
          </a:r>
          <a:r>
            <a:rPr lang="zh-TW" sz="2400" dirty="0">
              <a:latin typeface="標楷體" panose="03000509000000000000" pitchFamily="65" charset="-120"/>
              <a:ea typeface="標楷體" panose="03000509000000000000" pitchFamily="65" charset="-120"/>
            </a:rPr>
            <a:t>為了「</a:t>
          </a:r>
          <a:r>
            <a:rPr lang="zh-TW" sz="2400" dirty="0">
              <a:solidFill>
                <a:srgbClr val="FF0000"/>
              </a:solidFill>
              <a:latin typeface="標楷體" panose="03000509000000000000" pitchFamily="65" charset="-120"/>
              <a:ea typeface="標楷體" panose="03000509000000000000" pitchFamily="65" charset="-120"/>
            </a:rPr>
            <a:t>改進</a:t>
          </a:r>
          <a:r>
            <a:rPr lang="zh-TW" sz="2400" dirty="0">
              <a:latin typeface="標楷體" panose="03000509000000000000" pitchFamily="65" charset="-120"/>
              <a:ea typeface="標楷體" panose="03000509000000000000" pitchFamily="65" charset="-120"/>
            </a:rPr>
            <a:t>」課程，使其趨於完美，即為</a:t>
          </a:r>
          <a:r>
            <a:rPr lang="zh-TW" sz="2400" dirty="0">
              <a:solidFill>
                <a:srgbClr val="FF0000"/>
              </a:solidFill>
              <a:latin typeface="標楷體" panose="03000509000000000000" pitchFamily="65" charset="-120"/>
              <a:ea typeface="標楷體" panose="03000509000000000000" pitchFamily="65" charset="-120"/>
            </a:rPr>
            <a:t>形成</a:t>
          </a:r>
          <a:r>
            <a:rPr lang="zh-TW" sz="2400" dirty="0">
              <a:latin typeface="標楷體" panose="03000509000000000000" pitchFamily="65" charset="-120"/>
              <a:ea typeface="標楷體" panose="03000509000000000000" pitchFamily="65" charset="-120"/>
            </a:rPr>
            <a:t>性評鑑；</a:t>
          </a:r>
        </a:p>
      </dgm:t>
    </dgm:pt>
    <dgm:pt modelId="{4035F616-F408-4702-8255-11E796735EA5}" type="parTrans" cxnId="{59D10F36-7C57-46E7-8A4A-39D24977FFC5}">
      <dgm:prSet/>
      <dgm:spPr/>
      <dgm:t>
        <a:bodyPr/>
        <a:lstStyle/>
        <a:p>
          <a:endParaRPr lang="zh-TW" altLang="en-US"/>
        </a:p>
      </dgm:t>
    </dgm:pt>
    <dgm:pt modelId="{11A956C6-126D-4D38-BED8-D1FC1ADB8F76}" type="sibTrans" cxnId="{59D10F36-7C57-46E7-8A4A-39D24977FFC5}">
      <dgm:prSet/>
      <dgm:spPr/>
      <dgm:t>
        <a:bodyPr/>
        <a:lstStyle/>
        <a:p>
          <a:endParaRPr lang="zh-TW" altLang="en-US"/>
        </a:p>
      </dgm:t>
    </dgm:pt>
    <dgm:pt modelId="{CA197C33-CB8F-4484-A86E-1426301372C4}">
      <dgm:prSet custT="1"/>
      <dgm:spPr/>
      <dgm:t>
        <a:bodyPr/>
        <a:lstStyle/>
        <a:p>
          <a:pPr rtl="0"/>
          <a:r>
            <a:rPr lang="en-US" sz="2400" dirty="0">
              <a:latin typeface="標楷體" panose="03000509000000000000" pitchFamily="65" charset="-120"/>
              <a:ea typeface="標楷體" panose="03000509000000000000" pitchFamily="65" charset="-120"/>
            </a:rPr>
            <a:t>2.</a:t>
          </a:r>
          <a:r>
            <a:rPr lang="zh-TW" sz="2400" dirty="0">
              <a:latin typeface="標楷體" panose="03000509000000000000" pitchFamily="65" charset="-120"/>
              <a:ea typeface="標楷體" panose="03000509000000000000" pitchFamily="65" charset="-120"/>
            </a:rPr>
            <a:t>為了「</a:t>
          </a:r>
          <a:r>
            <a:rPr lang="zh-TW" sz="2400" dirty="0">
              <a:solidFill>
                <a:srgbClr val="FF0000"/>
              </a:solidFill>
              <a:latin typeface="標楷體" panose="03000509000000000000" pitchFamily="65" charset="-120"/>
              <a:ea typeface="標楷體" panose="03000509000000000000" pitchFamily="65" charset="-120"/>
            </a:rPr>
            <a:t>判斷</a:t>
          </a:r>
          <a:r>
            <a:rPr lang="zh-TW" sz="2400" dirty="0">
              <a:latin typeface="標楷體" panose="03000509000000000000" pitchFamily="65" charset="-120"/>
              <a:ea typeface="標楷體" panose="03000509000000000000" pitchFamily="65" charset="-120"/>
            </a:rPr>
            <a:t>」效果與價值，以便抉擇、採用、推廣，即為</a:t>
          </a:r>
          <a:r>
            <a:rPr lang="zh-TW" sz="2400" dirty="0">
              <a:solidFill>
                <a:srgbClr val="FF0000"/>
              </a:solidFill>
              <a:latin typeface="標楷體" panose="03000509000000000000" pitchFamily="65" charset="-120"/>
              <a:ea typeface="標楷體" panose="03000509000000000000" pitchFamily="65" charset="-120"/>
            </a:rPr>
            <a:t>總結性</a:t>
          </a:r>
          <a:r>
            <a:rPr lang="zh-TW" sz="2400" dirty="0">
              <a:latin typeface="標楷體" panose="03000509000000000000" pitchFamily="65" charset="-120"/>
              <a:ea typeface="標楷體" panose="03000509000000000000" pitchFamily="65" charset="-120"/>
            </a:rPr>
            <a:t>評鑑。</a:t>
          </a:r>
        </a:p>
      </dgm:t>
    </dgm:pt>
    <dgm:pt modelId="{8B1E3641-4C81-47F3-BA98-3FEEE7AB7D1E}" type="parTrans" cxnId="{F004543B-54CC-4B94-A609-06508D2E6B46}">
      <dgm:prSet/>
      <dgm:spPr/>
      <dgm:t>
        <a:bodyPr/>
        <a:lstStyle/>
        <a:p>
          <a:endParaRPr lang="zh-TW" altLang="en-US"/>
        </a:p>
      </dgm:t>
    </dgm:pt>
    <dgm:pt modelId="{14869785-0F2D-4BB6-B142-AA7AB42EDA25}" type="sibTrans" cxnId="{F004543B-54CC-4B94-A609-06508D2E6B46}">
      <dgm:prSet/>
      <dgm:spPr/>
      <dgm:t>
        <a:bodyPr/>
        <a:lstStyle/>
        <a:p>
          <a:endParaRPr lang="zh-TW" altLang="en-US"/>
        </a:p>
      </dgm:t>
    </dgm:pt>
    <dgm:pt modelId="{1F883DB4-3C0B-4FA6-8E4A-1BE5EE854F7B}" type="pres">
      <dgm:prSet presAssocID="{38C1A850-7D9C-4CC7-A1EC-B604CE033C7B}" presName="vert0" presStyleCnt="0">
        <dgm:presLayoutVars>
          <dgm:dir/>
          <dgm:animOne val="branch"/>
          <dgm:animLvl val="lvl"/>
        </dgm:presLayoutVars>
      </dgm:prSet>
      <dgm:spPr/>
    </dgm:pt>
    <dgm:pt modelId="{E4A0031E-C480-4234-91DD-6BA6E6084030}" type="pres">
      <dgm:prSet presAssocID="{F01E84DC-A1BE-45D7-9BFE-893976106BE6}" presName="thickLine" presStyleLbl="alignNode1" presStyleIdx="0" presStyleCnt="1"/>
      <dgm:spPr/>
    </dgm:pt>
    <dgm:pt modelId="{64D71AE7-09E4-473D-B11D-6BB42EBD6F4E}" type="pres">
      <dgm:prSet presAssocID="{F01E84DC-A1BE-45D7-9BFE-893976106BE6}" presName="horz1" presStyleCnt="0"/>
      <dgm:spPr/>
    </dgm:pt>
    <dgm:pt modelId="{0C28E5CB-A50B-4B24-8238-C6AFAFDCED6A}" type="pres">
      <dgm:prSet presAssocID="{F01E84DC-A1BE-45D7-9BFE-893976106BE6}" presName="tx1" presStyleLbl="revTx" presStyleIdx="0" presStyleCnt="3"/>
      <dgm:spPr/>
    </dgm:pt>
    <dgm:pt modelId="{C3025F2D-2D44-423B-88AB-20282E2C2635}" type="pres">
      <dgm:prSet presAssocID="{F01E84DC-A1BE-45D7-9BFE-893976106BE6}" presName="vert1" presStyleCnt="0"/>
      <dgm:spPr/>
    </dgm:pt>
    <dgm:pt modelId="{49E9E11F-89D7-4058-821C-8CE04F9F5D4E}" type="pres">
      <dgm:prSet presAssocID="{4604331E-17FD-457A-BC2B-8A31CB5BBA3A}" presName="vertSpace2a" presStyleCnt="0"/>
      <dgm:spPr/>
    </dgm:pt>
    <dgm:pt modelId="{6B8D21ED-52F2-47A3-A9DF-331CEB7905C8}" type="pres">
      <dgm:prSet presAssocID="{4604331E-17FD-457A-BC2B-8A31CB5BBA3A}" presName="horz2" presStyleCnt="0"/>
      <dgm:spPr/>
    </dgm:pt>
    <dgm:pt modelId="{ECB36E71-E7A5-44D4-9C11-D8C21DB2F154}" type="pres">
      <dgm:prSet presAssocID="{4604331E-17FD-457A-BC2B-8A31CB5BBA3A}" presName="horzSpace2" presStyleCnt="0"/>
      <dgm:spPr/>
    </dgm:pt>
    <dgm:pt modelId="{CB3E9214-CD19-4775-A6CF-9C74225041C3}" type="pres">
      <dgm:prSet presAssocID="{4604331E-17FD-457A-BC2B-8A31CB5BBA3A}" presName="tx2" presStyleLbl="revTx" presStyleIdx="1" presStyleCnt="3"/>
      <dgm:spPr/>
    </dgm:pt>
    <dgm:pt modelId="{E0EC0DB5-E801-48CC-86E6-BE2442687E16}" type="pres">
      <dgm:prSet presAssocID="{4604331E-17FD-457A-BC2B-8A31CB5BBA3A}" presName="vert2" presStyleCnt="0"/>
      <dgm:spPr/>
    </dgm:pt>
    <dgm:pt modelId="{18F90648-443F-4AD3-A32E-0C3ECA06498F}" type="pres">
      <dgm:prSet presAssocID="{4604331E-17FD-457A-BC2B-8A31CB5BBA3A}" presName="thinLine2b" presStyleLbl="callout" presStyleIdx="0" presStyleCnt="2"/>
      <dgm:spPr/>
    </dgm:pt>
    <dgm:pt modelId="{C9E3F392-715D-44AB-A721-5BFEB9ABE492}" type="pres">
      <dgm:prSet presAssocID="{4604331E-17FD-457A-BC2B-8A31CB5BBA3A}" presName="vertSpace2b" presStyleCnt="0"/>
      <dgm:spPr/>
    </dgm:pt>
    <dgm:pt modelId="{24A27EA3-7B78-457F-BF2C-695C9AAC0E58}" type="pres">
      <dgm:prSet presAssocID="{CA197C33-CB8F-4484-A86E-1426301372C4}" presName="horz2" presStyleCnt="0"/>
      <dgm:spPr/>
    </dgm:pt>
    <dgm:pt modelId="{9AEC4536-6495-461F-BF18-02C01DD83B51}" type="pres">
      <dgm:prSet presAssocID="{CA197C33-CB8F-4484-A86E-1426301372C4}" presName="horzSpace2" presStyleCnt="0"/>
      <dgm:spPr/>
    </dgm:pt>
    <dgm:pt modelId="{6E813B69-D1EF-4F85-9C22-40639C0A22C6}" type="pres">
      <dgm:prSet presAssocID="{CA197C33-CB8F-4484-A86E-1426301372C4}" presName="tx2" presStyleLbl="revTx" presStyleIdx="2" presStyleCnt="3"/>
      <dgm:spPr/>
    </dgm:pt>
    <dgm:pt modelId="{6ACE2EE6-DEDA-4CD0-9E75-4FCB36DF6B82}" type="pres">
      <dgm:prSet presAssocID="{CA197C33-CB8F-4484-A86E-1426301372C4}" presName="vert2" presStyleCnt="0"/>
      <dgm:spPr/>
    </dgm:pt>
    <dgm:pt modelId="{0906747D-AFEE-4646-9060-A35495C44E57}" type="pres">
      <dgm:prSet presAssocID="{CA197C33-CB8F-4484-A86E-1426301372C4}" presName="thinLine2b" presStyleLbl="callout" presStyleIdx="1" presStyleCnt="2"/>
      <dgm:spPr/>
    </dgm:pt>
    <dgm:pt modelId="{440DDE64-FB39-4467-A716-EAE3BEBC7914}" type="pres">
      <dgm:prSet presAssocID="{CA197C33-CB8F-4484-A86E-1426301372C4}" presName="vertSpace2b" presStyleCnt="0"/>
      <dgm:spPr/>
    </dgm:pt>
  </dgm:ptLst>
  <dgm:cxnLst>
    <dgm:cxn modelId="{F385F210-12DD-48DA-BCAC-C1EF832110F6}" srcId="{38C1A850-7D9C-4CC7-A1EC-B604CE033C7B}" destId="{F01E84DC-A1BE-45D7-9BFE-893976106BE6}" srcOrd="0" destOrd="0" parTransId="{DCF47FEB-1F8D-4F4C-8905-6EB5391A3129}" sibTransId="{1D87BF96-E697-44B3-A808-2380B9989BE5}"/>
    <dgm:cxn modelId="{35959214-82C5-42D8-B327-9781C887CA94}" type="presOf" srcId="{F01E84DC-A1BE-45D7-9BFE-893976106BE6}" destId="{0C28E5CB-A50B-4B24-8238-C6AFAFDCED6A}" srcOrd="0" destOrd="0" presId="urn:microsoft.com/office/officeart/2008/layout/LinedList"/>
    <dgm:cxn modelId="{59D10F36-7C57-46E7-8A4A-39D24977FFC5}" srcId="{F01E84DC-A1BE-45D7-9BFE-893976106BE6}" destId="{4604331E-17FD-457A-BC2B-8A31CB5BBA3A}" srcOrd="0" destOrd="0" parTransId="{4035F616-F408-4702-8255-11E796735EA5}" sibTransId="{11A956C6-126D-4D38-BED8-D1FC1ADB8F76}"/>
    <dgm:cxn modelId="{F004543B-54CC-4B94-A609-06508D2E6B46}" srcId="{F01E84DC-A1BE-45D7-9BFE-893976106BE6}" destId="{CA197C33-CB8F-4484-A86E-1426301372C4}" srcOrd="1" destOrd="0" parTransId="{8B1E3641-4C81-47F3-BA98-3FEEE7AB7D1E}" sibTransId="{14869785-0F2D-4BB6-B142-AA7AB42EDA25}"/>
    <dgm:cxn modelId="{73D6AE87-D86A-417B-BB8D-6D8A04FA497C}" type="presOf" srcId="{38C1A850-7D9C-4CC7-A1EC-B604CE033C7B}" destId="{1F883DB4-3C0B-4FA6-8E4A-1BE5EE854F7B}" srcOrd="0" destOrd="0" presId="urn:microsoft.com/office/officeart/2008/layout/LinedList"/>
    <dgm:cxn modelId="{EE5FA8A4-FF5B-4ABD-8F42-A6ECF60D963D}" type="presOf" srcId="{4604331E-17FD-457A-BC2B-8A31CB5BBA3A}" destId="{CB3E9214-CD19-4775-A6CF-9C74225041C3}" srcOrd="0" destOrd="0" presId="urn:microsoft.com/office/officeart/2008/layout/LinedList"/>
    <dgm:cxn modelId="{0DBEBBAF-50A3-4E82-9AA1-4DDAA7F68B86}" type="presOf" srcId="{CA197C33-CB8F-4484-A86E-1426301372C4}" destId="{6E813B69-D1EF-4F85-9C22-40639C0A22C6}" srcOrd="0" destOrd="0" presId="urn:microsoft.com/office/officeart/2008/layout/LinedList"/>
    <dgm:cxn modelId="{E83D7AD3-89A1-4184-B3B7-5ED639F47C0C}" type="presParOf" srcId="{1F883DB4-3C0B-4FA6-8E4A-1BE5EE854F7B}" destId="{E4A0031E-C480-4234-91DD-6BA6E6084030}" srcOrd="0" destOrd="0" presId="urn:microsoft.com/office/officeart/2008/layout/LinedList"/>
    <dgm:cxn modelId="{DCF644F7-6F68-4E79-86FC-CD48D69A4951}" type="presParOf" srcId="{1F883DB4-3C0B-4FA6-8E4A-1BE5EE854F7B}" destId="{64D71AE7-09E4-473D-B11D-6BB42EBD6F4E}" srcOrd="1" destOrd="0" presId="urn:microsoft.com/office/officeart/2008/layout/LinedList"/>
    <dgm:cxn modelId="{341658FA-7D02-497E-94C5-F0EDE2AC55D9}" type="presParOf" srcId="{64D71AE7-09E4-473D-B11D-6BB42EBD6F4E}" destId="{0C28E5CB-A50B-4B24-8238-C6AFAFDCED6A}" srcOrd="0" destOrd="0" presId="urn:microsoft.com/office/officeart/2008/layout/LinedList"/>
    <dgm:cxn modelId="{8D4CE2C9-B55B-4D3A-BFAB-06A4AF58E0E2}" type="presParOf" srcId="{64D71AE7-09E4-473D-B11D-6BB42EBD6F4E}" destId="{C3025F2D-2D44-423B-88AB-20282E2C2635}" srcOrd="1" destOrd="0" presId="urn:microsoft.com/office/officeart/2008/layout/LinedList"/>
    <dgm:cxn modelId="{118F6DE4-6AF9-452E-BE8C-E52E0D690248}" type="presParOf" srcId="{C3025F2D-2D44-423B-88AB-20282E2C2635}" destId="{49E9E11F-89D7-4058-821C-8CE04F9F5D4E}" srcOrd="0" destOrd="0" presId="urn:microsoft.com/office/officeart/2008/layout/LinedList"/>
    <dgm:cxn modelId="{349561AE-2F00-4EAB-BB6B-CFB333DE4001}" type="presParOf" srcId="{C3025F2D-2D44-423B-88AB-20282E2C2635}" destId="{6B8D21ED-52F2-47A3-A9DF-331CEB7905C8}" srcOrd="1" destOrd="0" presId="urn:microsoft.com/office/officeart/2008/layout/LinedList"/>
    <dgm:cxn modelId="{0B6A25D4-8EB5-4F6F-89C4-95BF3E0BC935}" type="presParOf" srcId="{6B8D21ED-52F2-47A3-A9DF-331CEB7905C8}" destId="{ECB36E71-E7A5-44D4-9C11-D8C21DB2F154}" srcOrd="0" destOrd="0" presId="urn:microsoft.com/office/officeart/2008/layout/LinedList"/>
    <dgm:cxn modelId="{22E17231-B432-4D25-8055-D83E4E2CEC7A}" type="presParOf" srcId="{6B8D21ED-52F2-47A3-A9DF-331CEB7905C8}" destId="{CB3E9214-CD19-4775-A6CF-9C74225041C3}" srcOrd="1" destOrd="0" presId="urn:microsoft.com/office/officeart/2008/layout/LinedList"/>
    <dgm:cxn modelId="{B234B611-2FFE-4369-B5F5-38DA2F7CF78C}" type="presParOf" srcId="{6B8D21ED-52F2-47A3-A9DF-331CEB7905C8}" destId="{E0EC0DB5-E801-48CC-86E6-BE2442687E16}" srcOrd="2" destOrd="0" presId="urn:microsoft.com/office/officeart/2008/layout/LinedList"/>
    <dgm:cxn modelId="{4A7E5382-4B82-4C2A-9F97-DB66BE633672}" type="presParOf" srcId="{C3025F2D-2D44-423B-88AB-20282E2C2635}" destId="{18F90648-443F-4AD3-A32E-0C3ECA06498F}" srcOrd="2" destOrd="0" presId="urn:microsoft.com/office/officeart/2008/layout/LinedList"/>
    <dgm:cxn modelId="{6C9868CB-B373-471F-993A-994966BA6903}" type="presParOf" srcId="{C3025F2D-2D44-423B-88AB-20282E2C2635}" destId="{C9E3F392-715D-44AB-A721-5BFEB9ABE492}" srcOrd="3" destOrd="0" presId="urn:microsoft.com/office/officeart/2008/layout/LinedList"/>
    <dgm:cxn modelId="{8F68919D-ACE8-40BB-9282-04B5D219E622}" type="presParOf" srcId="{C3025F2D-2D44-423B-88AB-20282E2C2635}" destId="{24A27EA3-7B78-457F-BF2C-695C9AAC0E58}" srcOrd="4" destOrd="0" presId="urn:microsoft.com/office/officeart/2008/layout/LinedList"/>
    <dgm:cxn modelId="{93E94D97-9A4E-44E9-8B85-D2E6EC0F06C2}" type="presParOf" srcId="{24A27EA3-7B78-457F-BF2C-695C9AAC0E58}" destId="{9AEC4536-6495-461F-BF18-02C01DD83B51}" srcOrd="0" destOrd="0" presId="urn:microsoft.com/office/officeart/2008/layout/LinedList"/>
    <dgm:cxn modelId="{6B646965-A689-42A6-99E0-B7BFBE0EFB22}" type="presParOf" srcId="{24A27EA3-7B78-457F-BF2C-695C9AAC0E58}" destId="{6E813B69-D1EF-4F85-9C22-40639C0A22C6}" srcOrd="1" destOrd="0" presId="urn:microsoft.com/office/officeart/2008/layout/LinedList"/>
    <dgm:cxn modelId="{A8FFF8BA-F303-42AA-936C-FCEA383B6632}" type="presParOf" srcId="{24A27EA3-7B78-457F-BF2C-695C9AAC0E58}" destId="{6ACE2EE6-DEDA-4CD0-9E75-4FCB36DF6B82}" srcOrd="2" destOrd="0" presId="urn:microsoft.com/office/officeart/2008/layout/LinedList"/>
    <dgm:cxn modelId="{35417429-16EF-49CE-B83A-5DE4920B32E8}" type="presParOf" srcId="{C3025F2D-2D44-423B-88AB-20282E2C2635}" destId="{0906747D-AFEE-4646-9060-A35495C44E57}" srcOrd="5" destOrd="0" presId="urn:microsoft.com/office/officeart/2008/layout/LinedList"/>
    <dgm:cxn modelId="{322BDBB2-B806-42A8-A401-BADA9001B20C}" type="presParOf" srcId="{C3025F2D-2D44-423B-88AB-20282E2C2635}" destId="{440DDE64-FB39-4467-A716-EAE3BEBC7914}" srcOrd="6"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52B9F7B-7F39-4392-985E-32FD80368228}" type="doc">
      <dgm:prSet loTypeId="urn:microsoft.com/office/officeart/2005/8/layout/vList2" loCatId="list" qsTypeId="urn:microsoft.com/office/officeart/2005/8/quickstyle/simple3" qsCatId="simple" csTypeId="urn:microsoft.com/office/officeart/2005/8/colors/accent3_2" csCatId="accent3" phldr="1"/>
      <dgm:spPr/>
      <dgm:t>
        <a:bodyPr/>
        <a:lstStyle/>
        <a:p>
          <a:endParaRPr lang="zh-TW" altLang="en-US"/>
        </a:p>
      </dgm:t>
    </dgm:pt>
    <dgm:pt modelId="{8D1BFA18-4273-47C8-B06F-0D3752963E01}">
      <dgm:prSet custT="1"/>
      <dgm:spPr/>
      <dgm:t>
        <a:bodyPr/>
        <a:lstStyle/>
        <a:p>
          <a:pPr rtl="0"/>
          <a:r>
            <a:rPr lang="zh-TW" altLang="en-US" sz="2400" dirty="0">
              <a:latin typeface="標楷體" panose="03000509000000000000" pitchFamily="65" charset="-120"/>
              <a:ea typeface="標楷體" panose="03000509000000000000" pitchFamily="65" charset="-120"/>
            </a:rPr>
            <a:t>（四）形成性評鑑與總結性評鑑的區分，主要乃是由於內在評鑑者與外來評鑑者的不同目的，而不是就蒐集資料加以區分。</a:t>
          </a:r>
        </a:p>
      </dgm:t>
    </dgm:pt>
    <dgm:pt modelId="{FC85C087-A073-4997-93DE-2CE65DF809B2}" type="parTrans" cxnId="{C3DC47D3-91B3-49CC-AB6A-E5057FA94AF0}">
      <dgm:prSet/>
      <dgm:spPr/>
      <dgm:t>
        <a:bodyPr/>
        <a:lstStyle/>
        <a:p>
          <a:endParaRPr lang="zh-TW" altLang="en-US"/>
        </a:p>
      </dgm:t>
    </dgm:pt>
    <dgm:pt modelId="{3A4EBEC5-6C9D-4132-9EE6-3EAD27F3F5C2}" type="sibTrans" cxnId="{C3DC47D3-91B3-49CC-AB6A-E5057FA94AF0}">
      <dgm:prSet/>
      <dgm:spPr/>
      <dgm:t>
        <a:bodyPr/>
        <a:lstStyle/>
        <a:p>
          <a:endParaRPr lang="zh-TW" altLang="en-US"/>
        </a:p>
      </dgm:t>
    </dgm:pt>
    <dgm:pt modelId="{DC999220-9754-46A0-B61B-8CBA6EA85F73}">
      <dgm:prSet custT="1"/>
      <dgm:spPr/>
      <dgm:t>
        <a:bodyPr/>
        <a:lstStyle/>
        <a:p>
          <a:pPr rtl="0"/>
          <a:r>
            <a:rPr lang="en-US" sz="2400" dirty="0">
              <a:latin typeface="標楷體" panose="03000509000000000000" pitchFamily="65" charset="-120"/>
              <a:ea typeface="標楷體" panose="03000509000000000000" pitchFamily="65" charset="-120"/>
            </a:rPr>
            <a:t>1.</a:t>
          </a:r>
          <a:r>
            <a:rPr lang="zh-TW" sz="2400" dirty="0">
              <a:latin typeface="標楷體" panose="03000509000000000000" pitchFamily="65" charset="-120"/>
              <a:ea typeface="標楷體" panose="03000509000000000000" pitchFamily="65" charset="-120"/>
            </a:rPr>
            <a:t>形成性評鑑，由評鑑人員為課程計畫人員提供的一項回饋服務評鑑人員將課程方案的目標視為理所當然，並將課程發展相關人員的執行過程表現等訊息，提供課程決策人員作為改進課程設計歷程的參考依據。</a:t>
          </a:r>
        </a:p>
      </dgm:t>
    </dgm:pt>
    <dgm:pt modelId="{CE670013-1330-493C-BF57-0600FAE08D05}" type="parTrans" cxnId="{69A4A16A-A9B2-46A3-A15A-9A244F96EF96}">
      <dgm:prSet/>
      <dgm:spPr/>
      <dgm:t>
        <a:bodyPr/>
        <a:lstStyle/>
        <a:p>
          <a:endParaRPr lang="zh-TW" altLang="en-US"/>
        </a:p>
      </dgm:t>
    </dgm:pt>
    <dgm:pt modelId="{558DD5A4-2C81-45D7-93F5-1BD92ED8C9C0}" type="sibTrans" cxnId="{69A4A16A-A9B2-46A3-A15A-9A244F96EF96}">
      <dgm:prSet/>
      <dgm:spPr/>
      <dgm:t>
        <a:bodyPr/>
        <a:lstStyle/>
        <a:p>
          <a:endParaRPr lang="zh-TW" altLang="en-US"/>
        </a:p>
      </dgm:t>
    </dgm:pt>
    <dgm:pt modelId="{A389A77E-3BD1-43B0-B908-8D47C3CCDD37}">
      <dgm:prSet custT="1"/>
      <dgm:spPr/>
      <dgm:t>
        <a:bodyPr/>
        <a:lstStyle/>
        <a:p>
          <a:pPr rtl="0"/>
          <a:r>
            <a:rPr lang="en-US" sz="2400" dirty="0">
              <a:latin typeface="標楷體" panose="03000509000000000000" pitchFamily="65" charset="-120"/>
              <a:ea typeface="標楷體" panose="03000509000000000000" pitchFamily="65" charset="-120"/>
            </a:rPr>
            <a:t>2.</a:t>
          </a:r>
          <a:r>
            <a:rPr lang="zh-TW" sz="2400" dirty="0">
              <a:latin typeface="標楷體" panose="03000509000000000000" pitchFamily="65" charset="-120"/>
              <a:ea typeface="標楷體" panose="03000509000000000000" pitchFamily="65" charset="-120"/>
            </a:rPr>
            <a:t>總結性評鑑，特別為課程方案的設計人員之外的聽讀者，所進行的一種課程評鑑途徑。 </a:t>
          </a:r>
        </a:p>
      </dgm:t>
    </dgm:pt>
    <dgm:pt modelId="{76804657-5110-4C62-9C55-C3648B2A03C8}" type="parTrans" cxnId="{7DAC767C-E96A-444D-B152-79EDF179D2EB}">
      <dgm:prSet/>
      <dgm:spPr/>
      <dgm:t>
        <a:bodyPr/>
        <a:lstStyle/>
        <a:p>
          <a:endParaRPr lang="zh-TW" altLang="en-US"/>
        </a:p>
      </dgm:t>
    </dgm:pt>
    <dgm:pt modelId="{4775DA73-393A-4A9A-A34A-CCCB5D116B7F}" type="sibTrans" cxnId="{7DAC767C-E96A-444D-B152-79EDF179D2EB}">
      <dgm:prSet/>
      <dgm:spPr/>
      <dgm:t>
        <a:bodyPr/>
        <a:lstStyle/>
        <a:p>
          <a:endParaRPr lang="zh-TW" altLang="en-US"/>
        </a:p>
      </dgm:t>
    </dgm:pt>
    <dgm:pt modelId="{82902D76-E242-42B8-941C-2843CAAEA875}" type="pres">
      <dgm:prSet presAssocID="{952B9F7B-7F39-4392-985E-32FD80368228}" presName="linear" presStyleCnt="0">
        <dgm:presLayoutVars>
          <dgm:animLvl val="lvl"/>
          <dgm:resizeHandles val="exact"/>
        </dgm:presLayoutVars>
      </dgm:prSet>
      <dgm:spPr/>
    </dgm:pt>
    <dgm:pt modelId="{585C20B9-1AAE-4773-826A-2480D29A89C7}" type="pres">
      <dgm:prSet presAssocID="{8D1BFA18-4273-47C8-B06F-0D3752963E01}" presName="parentText" presStyleLbl="node1" presStyleIdx="0" presStyleCnt="1">
        <dgm:presLayoutVars>
          <dgm:chMax val="0"/>
          <dgm:bulletEnabled val="1"/>
        </dgm:presLayoutVars>
      </dgm:prSet>
      <dgm:spPr/>
    </dgm:pt>
    <dgm:pt modelId="{5DF9CEDE-6731-4C59-A9AD-7C0E6ED5621A}" type="pres">
      <dgm:prSet presAssocID="{8D1BFA18-4273-47C8-B06F-0D3752963E01}" presName="childText" presStyleLbl="revTx" presStyleIdx="0" presStyleCnt="1">
        <dgm:presLayoutVars>
          <dgm:bulletEnabled val="1"/>
        </dgm:presLayoutVars>
      </dgm:prSet>
      <dgm:spPr/>
    </dgm:pt>
  </dgm:ptLst>
  <dgm:cxnLst>
    <dgm:cxn modelId="{6A33BF35-FA63-40DC-AA34-D1B18A654B42}" type="presOf" srcId="{DC999220-9754-46A0-B61B-8CBA6EA85F73}" destId="{5DF9CEDE-6731-4C59-A9AD-7C0E6ED5621A}" srcOrd="0" destOrd="0" presId="urn:microsoft.com/office/officeart/2005/8/layout/vList2"/>
    <dgm:cxn modelId="{69A4A16A-A9B2-46A3-A15A-9A244F96EF96}" srcId="{8D1BFA18-4273-47C8-B06F-0D3752963E01}" destId="{DC999220-9754-46A0-B61B-8CBA6EA85F73}" srcOrd="0" destOrd="0" parTransId="{CE670013-1330-493C-BF57-0600FAE08D05}" sibTransId="{558DD5A4-2C81-45D7-93F5-1BD92ED8C9C0}"/>
    <dgm:cxn modelId="{8436186E-D433-4B56-864C-B62C5CAE208B}" type="presOf" srcId="{952B9F7B-7F39-4392-985E-32FD80368228}" destId="{82902D76-E242-42B8-941C-2843CAAEA875}" srcOrd="0" destOrd="0" presId="urn:microsoft.com/office/officeart/2005/8/layout/vList2"/>
    <dgm:cxn modelId="{7DAC767C-E96A-444D-B152-79EDF179D2EB}" srcId="{8D1BFA18-4273-47C8-B06F-0D3752963E01}" destId="{A389A77E-3BD1-43B0-B908-8D47C3CCDD37}" srcOrd="1" destOrd="0" parTransId="{76804657-5110-4C62-9C55-C3648B2A03C8}" sibTransId="{4775DA73-393A-4A9A-A34A-CCCB5D116B7F}"/>
    <dgm:cxn modelId="{C1F9D2AE-79FF-48F8-A22A-039C002C1A61}" type="presOf" srcId="{8D1BFA18-4273-47C8-B06F-0D3752963E01}" destId="{585C20B9-1AAE-4773-826A-2480D29A89C7}" srcOrd="0" destOrd="0" presId="urn:microsoft.com/office/officeart/2005/8/layout/vList2"/>
    <dgm:cxn modelId="{C3DC47D3-91B3-49CC-AB6A-E5057FA94AF0}" srcId="{952B9F7B-7F39-4392-985E-32FD80368228}" destId="{8D1BFA18-4273-47C8-B06F-0D3752963E01}" srcOrd="0" destOrd="0" parTransId="{FC85C087-A073-4997-93DE-2CE65DF809B2}" sibTransId="{3A4EBEC5-6C9D-4132-9EE6-3EAD27F3F5C2}"/>
    <dgm:cxn modelId="{F51BFBD7-39F4-4FF4-B8FB-4E4E93903606}" type="presOf" srcId="{A389A77E-3BD1-43B0-B908-8D47C3CCDD37}" destId="{5DF9CEDE-6731-4C59-A9AD-7C0E6ED5621A}" srcOrd="0" destOrd="1" presId="urn:microsoft.com/office/officeart/2005/8/layout/vList2"/>
    <dgm:cxn modelId="{95C46909-D599-4A98-9E4C-FCE491774370}" type="presParOf" srcId="{82902D76-E242-42B8-941C-2843CAAEA875}" destId="{585C20B9-1AAE-4773-826A-2480D29A89C7}" srcOrd="0" destOrd="0" presId="urn:microsoft.com/office/officeart/2005/8/layout/vList2"/>
    <dgm:cxn modelId="{374DA6D6-505B-40B1-B123-01D4FC24FDE7}" type="presParOf" srcId="{82902D76-E242-42B8-941C-2843CAAEA875}" destId="{5DF9CEDE-6731-4C59-A9AD-7C0E6ED5621A}"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BE23B9D-4A7D-42B3-9432-8982AAE759E8}"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zh-TW" altLang="en-US"/>
        </a:p>
      </dgm:t>
    </dgm:pt>
    <dgm:pt modelId="{D97877D9-1D3B-4AC9-B4AC-DC246622EFB1}">
      <dgm:prSet/>
      <dgm:spPr/>
      <dgm:t>
        <a:bodyPr/>
        <a:lstStyle/>
        <a:p>
          <a:pPr rtl="0"/>
          <a:r>
            <a:rPr lang="zh-TW" dirty="0">
              <a:solidFill>
                <a:schemeClr val="accent2">
                  <a:lumMod val="10000"/>
                </a:schemeClr>
              </a:solidFill>
              <a:latin typeface="標楷體" panose="03000509000000000000" pitchFamily="65" charset="-120"/>
              <a:ea typeface="標楷體" panose="03000509000000000000" pitchFamily="65" charset="-120"/>
            </a:rPr>
            <a:t>（一）狹義的「結果本位的評鑑」，是指大部分的評鑑只著重在學科課程目的，或學科知識目標的結果。</a:t>
          </a:r>
        </a:p>
      </dgm:t>
    </dgm:pt>
    <dgm:pt modelId="{1DA6BF56-DBD0-4A04-B385-B497095918E5}" type="parTrans" cxnId="{5304A92A-D14A-48D0-B7DE-92AE7BED48D5}">
      <dgm:prSet/>
      <dgm:spPr/>
      <dgm:t>
        <a:bodyPr/>
        <a:lstStyle/>
        <a:p>
          <a:endParaRPr lang="zh-TW" altLang="en-US"/>
        </a:p>
      </dgm:t>
    </dgm:pt>
    <dgm:pt modelId="{F9818A11-873D-4FD8-8D56-4C458194D5CF}" type="sibTrans" cxnId="{5304A92A-D14A-48D0-B7DE-92AE7BED48D5}">
      <dgm:prSet/>
      <dgm:spPr/>
      <dgm:t>
        <a:bodyPr/>
        <a:lstStyle/>
        <a:p>
          <a:endParaRPr lang="zh-TW" altLang="en-US"/>
        </a:p>
      </dgm:t>
    </dgm:pt>
    <dgm:pt modelId="{97ADBB0D-5D90-4D0B-8879-2C133ADAA0F6}">
      <dgm:prSet/>
      <dgm:spPr/>
      <dgm:t>
        <a:bodyPr/>
        <a:lstStyle/>
        <a:p>
          <a:pPr rtl="0"/>
          <a:r>
            <a:rPr lang="zh-TW" dirty="0">
              <a:solidFill>
                <a:schemeClr val="accent2">
                  <a:lumMod val="10000"/>
                </a:schemeClr>
              </a:solidFill>
              <a:latin typeface="標楷體" panose="03000509000000000000" pitchFamily="65" charset="-120"/>
              <a:ea typeface="標楷體" panose="03000509000000000000" pitchFamily="65" charset="-120"/>
            </a:rPr>
            <a:t>（二）廣義的「結果本位的評鑑」是指評鑑的觀點遠超越正式課程目的或學科教育目標，以提供學科課程的主要作用與副作用的訊息。</a:t>
          </a:r>
        </a:p>
      </dgm:t>
    </dgm:pt>
    <dgm:pt modelId="{407C6E2B-DA1C-4AE8-AEFF-B0C5E022D48E}" type="parTrans" cxnId="{5B99A19D-AC86-4744-BDE1-FECC0B070E58}">
      <dgm:prSet/>
      <dgm:spPr/>
      <dgm:t>
        <a:bodyPr/>
        <a:lstStyle/>
        <a:p>
          <a:endParaRPr lang="zh-TW" altLang="en-US"/>
        </a:p>
      </dgm:t>
    </dgm:pt>
    <dgm:pt modelId="{2BEC713E-1CB3-4F74-A23B-27F259D65A6E}" type="sibTrans" cxnId="{5B99A19D-AC86-4744-BDE1-FECC0B070E58}">
      <dgm:prSet/>
      <dgm:spPr/>
      <dgm:t>
        <a:bodyPr/>
        <a:lstStyle/>
        <a:p>
          <a:endParaRPr lang="zh-TW" altLang="en-US"/>
        </a:p>
      </dgm:t>
    </dgm:pt>
    <dgm:pt modelId="{46AE3BAC-E089-4823-8F71-9D04BB91F5B8}">
      <dgm:prSet custT="1"/>
      <dgm:spPr/>
      <dgm:t>
        <a:bodyPr/>
        <a:lstStyle/>
        <a:p>
          <a:pPr rtl="0"/>
          <a:r>
            <a:rPr lang="zh-TW" altLang="en-US" sz="2400" dirty="0">
              <a:solidFill>
                <a:srgbClr val="FF0000"/>
              </a:solidFill>
              <a:latin typeface="標楷體" panose="03000509000000000000" pitchFamily="65" charset="-120"/>
              <a:ea typeface="標楷體" panose="03000509000000000000" pitchFamily="65" charset="-120"/>
            </a:rPr>
            <a:t>主要作用是指學科課程的主要預期結果，副作用則是包括過分強調某一學科知識內容取向、或某一組織原則、或某一學科教學方法、或某一評鑑途徑之偏見或扭曲變形。</a:t>
          </a:r>
        </a:p>
      </dgm:t>
    </dgm:pt>
    <dgm:pt modelId="{22E34CE1-3F94-41BD-8F14-54D57208B792}" type="parTrans" cxnId="{8D3F23A0-1468-493B-B2F1-D822D5158C32}">
      <dgm:prSet/>
      <dgm:spPr/>
      <dgm:t>
        <a:bodyPr/>
        <a:lstStyle/>
        <a:p>
          <a:endParaRPr lang="zh-TW" altLang="en-US"/>
        </a:p>
      </dgm:t>
    </dgm:pt>
    <dgm:pt modelId="{C5CB09D0-08D3-4585-9B63-23867D56588A}" type="sibTrans" cxnId="{8D3F23A0-1468-493B-B2F1-D822D5158C32}">
      <dgm:prSet/>
      <dgm:spPr/>
      <dgm:t>
        <a:bodyPr/>
        <a:lstStyle/>
        <a:p>
          <a:endParaRPr lang="zh-TW" altLang="en-US"/>
        </a:p>
      </dgm:t>
    </dgm:pt>
    <dgm:pt modelId="{D96DE066-76CB-4F40-AF45-773483745A52}" type="pres">
      <dgm:prSet presAssocID="{6BE23B9D-4A7D-42B3-9432-8982AAE759E8}" presName="linear" presStyleCnt="0">
        <dgm:presLayoutVars>
          <dgm:animLvl val="lvl"/>
          <dgm:resizeHandles val="exact"/>
        </dgm:presLayoutVars>
      </dgm:prSet>
      <dgm:spPr/>
    </dgm:pt>
    <dgm:pt modelId="{6427AB97-1821-41CD-B772-DF65B7141D27}" type="pres">
      <dgm:prSet presAssocID="{D97877D9-1D3B-4AC9-B4AC-DC246622EFB1}" presName="parentText" presStyleLbl="node1" presStyleIdx="0" presStyleCnt="2" custScaleY="77845">
        <dgm:presLayoutVars>
          <dgm:chMax val="0"/>
          <dgm:bulletEnabled val="1"/>
        </dgm:presLayoutVars>
      </dgm:prSet>
      <dgm:spPr/>
    </dgm:pt>
    <dgm:pt modelId="{C800BB90-817F-4A33-B789-17DE31A6A7D3}" type="pres">
      <dgm:prSet presAssocID="{F9818A11-873D-4FD8-8D56-4C458194D5CF}" presName="spacer" presStyleCnt="0"/>
      <dgm:spPr/>
    </dgm:pt>
    <dgm:pt modelId="{E855CB84-F70F-48FF-83AE-04D963BEC1A5}" type="pres">
      <dgm:prSet presAssocID="{97ADBB0D-5D90-4D0B-8879-2C133ADAA0F6}" presName="parentText" presStyleLbl="node1" presStyleIdx="1" presStyleCnt="2" custScaleY="77159">
        <dgm:presLayoutVars>
          <dgm:chMax val="0"/>
          <dgm:bulletEnabled val="1"/>
        </dgm:presLayoutVars>
      </dgm:prSet>
      <dgm:spPr/>
    </dgm:pt>
    <dgm:pt modelId="{08EC054C-49E0-4DD0-834D-E5B2EEED2CE4}" type="pres">
      <dgm:prSet presAssocID="{97ADBB0D-5D90-4D0B-8879-2C133ADAA0F6}" presName="childText" presStyleLbl="revTx" presStyleIdx="0" presStyleCnt="1">
        <dgm:presLayoutVars>
          <dgm:bulletEnabled val="1"/>
        </dgm:presLayoutVars>
      </dgm:prSet>
      <dgm:spPr/>
    </dgm:pt>
  </dgm:ptLst>
  <dgm:cxnLst>
    <dgm:cxn modelId="{6B6F0628-32AF-4C2E-ACE8-1EB5098C578F}" type="presOf" srcId="{6BE23B9D-4A7D-42B3-9432-8982AAE759E8}" destId="{D96DE066-76CB-4F40-AF45-773483745A52}" srcOrd="0" destOrd="0" presId="urn:microsoft.com/office/officeart/2005/8/layout/vList2"/>
    <dgm:cxn modelId="{5304A92A-D14A-48D0-B7DE-92AE7BED48D5}" srcId="{6BE23B9D-4A7D-42B3-9432-8982AAE759E8}" destId="{D97877D9-1D3B-4AC9-B4AC-DC246622EFB1}" srcOrd="0" destOrd="0" parTransId="{1DA6BF56-DBD0-4A04-B385-B497095918E5}" sibTransId="{F9818A11-873D-4FD8-8D56-4C458194D5CF}"/>
    <dgm:cxn modelId="{21804D3B-5BE7-480A-BB59-8E50384D3558}" type="presOf" srcId="{97ADBB0D-5D90-4D0B-8879-2C133ADAA0F6}" destId="{E855CB84-F70F-48FF-83AE-04D963BEC1A5}" srcOrd="0" destOrd="0" presId="urn:microsoft.com/office/officeart/2005/8/layout/vList2"/>
    <dgm:cxn modelId="{5B99A19D-AC86-4744-BDE1-FECC0B070E58}" srcId="{6BE23B9D-4A7D-42B3-9432-8982AAE759E8}" destId="{97ADBB0D-5D90-4D0B-8879-2C133ADAA0F6}" srcOrd="1" destOrd="0" parTransId="{407C6E2B-DA1C-4AE8-AEFF-B0C5E022D48E}" sibTransId="{2BEC713E-1CB3-4F74-A23B-27F259D65A6E}"/>
    <dgm:cxn modelId="{8D3F23A0-1468-493B-B2F1-D822D5158C32}" srcId="{97ADBB0D-5D90-4D0B-8879-2C133ADAA0F6}" destId="{46AE3BAC-E089-4823-8F71-9D04BB91F5B8}" srcOrd="0" destOrd="0" parTransId="{22E34CE1-3F94-41BD-8F14-54D57208B792}" sibTransId="{C5CB09D0-08D3-4585-9B63-23867D56588A}"/>
    <dgm:cxn modelId="{72C2D9B8-EAF6-4A53-A063-787083974634}" type="presOf" srcId="{46AE3BAC-E089-4823-8F71-9D04BB91F5B8}" destId="{08EC054C-49E0-4DD0-834D-E5B2EEED2CE4}" srcOrd="0" destOrd="0" presId="urn:microsoft.com/office/officeart/2005/8/layout/vList2"/>
    <dgm:cxn modelId="{D06C5FF7-C966-4802-8723-A8ABFE921B08}" type="presOf" srcId="{D97877D9-1D3B-4AC9-B4AC-DC246622EFB1}" destId="{6427AB97-1821-41CD-B772-DF65B7141D27}" srcOrd="0" destOrd="0" presId="urn:microsoft.com/office/officeart/2005/8/layout/vList2"/>
    <dgm:cxn modelId="{284A529C-082C-47E5-8B1C-F03ACE8E2C0F}" type="presParOf" srcId="{D96DE066-76CB-4F40-AF45-773483745A52}" destId="{6427AB97-1821-41CD-B772-DF65B7141D27}" srcOrd="0" destOrd="0" presId="urn:microsoft.com/office/officeart/2005/8/layout/vList2"/>
    <dgm:cxn modelId="{03E1E056-E015-4F47-BC71-EC2E0F10875B}" type="presParOf" srcId="{D96DE066-76CB-4F40-AF45-773483745A52}" destId="{C800BB90-817F-4A33-B789-17DE31A6A7D3}" srcOrd="1" destOrd="0" presId="urn:microsoft.com/office/officeart/2005/8/layout/vList2"/>
    <dgm:cxn modelId="{8B22AA73-6633-4C29-97A4-6538AB69A708}" type="presParOf" srcId="{D96DE066-76CB-4F40-AF45-773483745A52}" destId="{E855CB84-F70F-48FF-83AE-04D963BEC1A5}" srcOrd="2" destOrd="0" presId="urn:microsoft.com/office/officeart/2005/8/layout/vList2"/>
    <dgm:cxn modelId="{60DE458F-6D1C-4653-B7E6-F92382BD4EB4}" type="presParOf" srcId="{D96DE066-76CB-4F40-AF45-773483745A52}" destId="{08EC054C-49E0-4DD0-834D-E5B2EEED2CE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8870AD7-B0B2-4FDC-BE3F-9D9F7DDC2D20}" type="doc">
      <dgm:prSet loTypeId="urn:microsoft.com/office/officeart/2005/8/layout/vList2" loCatId="list" qsTypeId="urn:microsoft.com/office/officeart/2005/8/quickstyle/simple3" qsCatId="simple" csTypeId="urn:microsoft.com/office/officeart/2005/8/colors/colorful3" csCatId="colorful" phldr="1"/>
      <dgm:spPr/>
      <dgm:t>
        <a:bodyPr/>
        <a:lstStyle/>
        <a:p>
          <a:endParaRPr lang="zh-TW" altLang="en-US"/>
        </a:p>
      </dgm:t>
    </dgm:pt>
    <dgm:pt modelId="{47FB3E9D-5D4D-4F11-8095-1A3663BD9B26}">
      <dgm:prSet custT="1"/>
      <dgm:spPr/>
      <dgm:t>
        <a:bodyPr/>
        <a:lstStyle/>
        <a:p>
          <a:pPr rtl="0"/>
          <a:r>
            <a:rPr lang="zh-TW" altLang="en-US" sz="2200" dirty="0">
              <a:latin typeface="標楷體" panose="03000509000000000000" pitchFamily="65" charset="-120"/>
              <a:ea typeface="標楷體" panose="03000509000000000000" pitchFamily="65" charset="-120"/>
            </a:rPr>
            <a:t>（二）交流因素</a:t>
          </a:r>
        </a:p>
      </dgm:t>
    </dgm:pt>
    <dgm:pt modelId="{8DEF400D-60D7-4ABA-B90D-F949822B8CA4}" type="parTrans" cxnId="{894EA972-A287-4422-8E13-5922948F6F82}">
      <dgm:prSet/>
      <dgm:spPr/>
      <dgm:t>
        <a:bodyPr/>
        <a:lstStyle/>
        <a:p>
          <a:endParaRPr lang="zh-TW" altLang="en-US"/>
        </a:p>
      </dgm:t>
    </dgm:pt>
    <dgm:pt modelId="{3E3BD434-6566-4330-AD0C-6D9250601375}" type="sibTrans" cxnId="{894EA972-A287-4422-8E13-5922948F6F82}">
      <dgm:prSet/>
      <dgm:spPr/>
      <dgm:t>
        <a:bodyPr/>
        <a:lstStyle/>
        <a:p>
          <a:endParaRPr lang="zh-TW" altLang="en-US"/>
        </a:p>
      </dgm:t>
    </dgm:pt>
    <dgm:pt modelId="{1FED5D3E-101E-43F2-9EBC-D5518C0BFE5A}">
      <dgm:prSet custT="1"/>
      <dgm:spPr/>
      <dgm:t>
        <a:bodyPr/>
        <a:lstStyle/>
        <a:p>
          <a:pPr rtl="0"/>
          <a:r>
            <a:rPr lang="en-US" sz="2200" dirty="0">
              <a:latin typeface="標楷體" panose="03000509000000000000" pitchFamily="65" charset="-120"/>
              <a:ea typeface="標楷體" panose="03000509000000000000" pitchFamily="65" charset="-120"/>
            </a:rPr>
            <a:t>1.</a:t>
          </a:r>
          <a:r>
            <a:rPr lang="zh-TW" sz="2200" dirty="0">
              <a:solidFill>
                <a:srgbClr val="FF0000"/>
              </a:solidFill>
              <a:latin typeface="標楷體" panose="03000509000000000000" pitchFamily="65" charset="-120"/>
              <a:ea typeface="標楷體" panose="03000509000000000000" pitchFamily="65" charset="-120"/>
            </a:rPr>
            <a:t>當學生和教師、輔導諮商人員、教練、圖書館員、其他學生、或教材發生互動時，便會產生交流因素</a:t>
          </a:r>
          <a:r>
            <a:rPr lang="zh-TW" sz="2200" dirty="0">
              <a:latin typeface="標楷體" panose="03000509000000000000" pitchFamily="65" charset="-120"/>
              <a:ea typeface="標楷體" panose="03000509000000000000" pitchFamily="65" charset="-120"/>
            </a:rPr>
            <a:t>。從教學專業主義的課程設計意識型態立場而言，交流因素係指教育歷程的學校教學互動因素。交流因素之間不如先在因素與結果因素之間容易加以辨別，交流因素由於流動順暢，彼此之間的界線不清，例如：教室討論、個別會議、家庭作業問題等皆是。</a:t>
          </a:r>
        </a:p>
      </dgm:t>
    </dgm:pt>
    <dgm:pt modelId="{259BF2F2-C8CF-42E6-91C1-6C370E6313E5}" type="parTrans" cxnId="{9C5D8054-6CAE-4AAD-85F1-F343C12C6DDE}">
      <dgm:prSet/>
      <dgm:spPr/>
      <dgm:t>
        <a:bodyPr/>
        <a:lstStyle/>
        <a:p>
          <a:endParaRPr lang="zh-TW" altLang="en-US"/>
        </a:p>
      </dgm:t>
    </dgm:pt>
    <dgm:pt modelId="{8F4DD2BC-48B3-4B4B-96D4-E9DF20285301}" type="sibTrans" cxnId="{9C5D8054-6CAE-4AAD-85F1-F343C12C6DDE}">
      <dgm:prSet/>
      <dgm:spPr/>
      <dgm:t>
        <a:bodyPr/>
        <a:lstStyle/>
        <a:p>
          <a:endParaRPr lang="zh-TW" altLang="en-US"/>
        </a:p>
      </dgm:t>
    </dgm:pt>
    <dgm:pt modelId="{90E4A0F8-1003-4CF6-A54E-026B631EAB4C}">
      <dgm:prSet custT="1"/>
      <dgm:spPr/>
      <dgm:t>
        <a:bodyPr/>
        <a:lstStyle/>
        <a:p>
          <a:pPr rtl="0"/>
          <a:r>
            <a:rPr lang="en-US" sz="2200" dirty="0">
              <a:latin typeface="標楷體" panose="03000509000000000000" pitchFamily="65" charset="-120"/>
              <a:ea typeface="標楷體" panose="03000509000000000000" pitchFamily="65" charset="-120"/>
            </a:rPr>
            <a:t>2.</a:t>
          </a:r>
          <a:r>
            <a:rPr lang="zh-TW" sz="2200" dirty="0">
              <a:latin typeface="標楷體" panose="03000509000000000000" pitchFamily="65" charset="-120"/>
              <a:ea typeface="標楷體" panose="03000509000000000000" pitchFamily="65" charset="-120"/>
            </a:rPr>
            <a:t>交流因素的資料，也提供評鑑者有關課程發揮功能的方法，因此，在課程評鑑中相當重要，可以用來解釋為何某種特定結果發生或不發生之原因。</a:t>
          </a:r>
          <a:r>
            <a:rPr lang="zh-TW" sz="2200" dirty="0">
              <a:solidFill>
                <a:srgbClr val="FF0000"/>
              </a:solidFill>
              <a:latin typeface="標楷體" panose="03000509000000000000" pitchFamily="65" charset="-120"/>
              <a:ea typeface="標楷體" panose="03000509000000000000" pitchFamily="65" charset="-120"/>
            </a:rPr>
            <a:t>此種「歷程本位的評鑑」可以補充「目標本位的評鑑」與「結果本位的評鑑」</a:t>
          </a:r>
          <a:r>
            <a:rPr lang="zh-TW" sz="2200" dirty="0">
              <a:latin typeface="標楷體" panose="03000509000000000000" pitchFamily="65" charset="-120"/>
              <a:ea typeface="標楷體" panose="03000509000000000000" pitchFamily="65" charset="-120"/>
            </a:rPr>
            <a:t>不足之處</a:t>
          </a:r>
          <a:endParaRPr lang="en-US" altLang="zh-TW" sz="2200" dirty="0">
            <a:latin typeface="標楷體" panose="03000509000000000000" pitchFamily="65" charset="-120"/>
            <a:ea typeface="標楷體" panose="03000509000000000000" pitchFamily="65" charset="-120"/>
          </a:endParaRPr>
        </a:p>
        <a:p>
          <a:pPr rtl="0"/>
          <a:r>
            <a:rPr lang="en-US" altLang="zh-TW" sz="2200" dirty="0">
              <a:latin typeface="標楷體" panose="03000509000000000000" pitchFamily="65" charset="-120"/>
              <a:ea typeface="標楷體" panose="03000509000000000000" pitchFamily="65" charset="-120"/>
            </a:rPr>
            <a:t>3.</a:t>
          </a:r>
          <a:r>
            <a:rPr lang="zh-TW" sz="2200" u="sng" dirty="0">
              <a:latin typeface="標楷體" panose="03000509000000000000" pitchFamily="65" charset="-120"/>
              <a:ea typeface="標楷體" panose="03000509000000000000" pitchFamily="65" charset="-120"/>
            </a:rPr>
            <a:t>此種評鑑，</a:t>
          </a:r>
          <a:r>
            <a:rPr lang="zh-TW" sz="2200" u="sng" dirty="0">
              <a:solidFill>
                <a:srgbClr val="FF0000"/>
              </a:solidFill>
              <a:latin typeface="標楷體" panose="03000509000000000000" pitchFamily="65" charset="-120"/>
              <a:ea typeface="標楷體" panose="03000509000000000000" pitchFamily="65" charset="-120"/>
            </a:rPr>
            <a:t>未能適切地描述結果因素。</a:t>
          </a:r>
        </a:p>
      </dgm:t>
    </dgm:pt>
    <dgm:pt modelId="{8A739160-ECDE-4B0B-A3B2-9113913CEC7D}" type="parTrans" cxnId="{2FAFD083-916F-4209-8392-8FFB2A18C754}">
      <dgm:prSet/>
      <dgm:spPr/>
      <dgm:t>
        <a:bodyPr/>
        <a:lstStyle/>
        <a:p>
          <a:endParaRPr lang="zh-TW" altLang="en-US"/>
        </a:p>
      </dgm:t>
    </dgm:pt>
    <dgm:pt modelId="{263B5439-F46F-4D35-9A83-7988E92BD8CB}" type="sibTrans" cxnId="{2FAFD083-916F-4209-8392-8FFB2A18C754}">
      <dgm:prSet/>
      <dgm:spPr/>
      <dgm:t>
        <a:bodyPr/>
        <a:lstStyle/>
        <a:p>
          <a:endParaRPr lang="zh-TW" altLang="en-US"/>
        </a:p>
      </dgm:t>
    </dgm:pt>
    <dgm:pt modelId="{F2BB2F31-EB92-4D38-B262-7C92DF8BB744}" type="pres">
      <dgm:prSet presAssocID="{78870AD7-B0B2-4FDC-BE3F-9D9F7DDC2D20}" presName="linear" presStyleCnt="0">
        <dgm:presLayoutVars>
          <dgm:animLvl val="lvl"/>
          <dgm:resizeHandles val="exact"/>
        </dgm:presLayoutVars>
      </dgm:prSet>
      <dgm:spPr/>
    </dgm:pt>
    <dgm:pt modelId="{5C8EFD44-8D07-4974-921B-14E6C595694A}" type="pres">
      <dgm:prSet presAssocID="{47FB3E9D-5D4D-4F11-8095-1A3663BD9B26}" presName="parentText" presStyleLbl="node1" presStyleIdx="0" presStyleCnt="3" custScaleX="95946" custScaleY="22149" custLinFactNeighborX="-2428" custLinFactNeighborY="-25916">
        <dgm:presLayoutVars>
          <dgm:chMax val="0"/>
          <dgm:bulletEnabled val="1"/>
        </dgm:presLayoutVars>
      </dgm:prSet>
      <dgm:spPr/>
    </dgm:pt>
    <dgm:pt modelId="{9ADBA47E-37C6-4EBB-90A3-4852513F27FF}" type="pres">
      <dgm:prSet presAssocID="{3E3BD434-6566-4330-AD0C-6D9250601375}" presName="spacer" presStyleCnt="0"/>
      <dgm:spPr/>
    </dgm:pt>
    <dgm:pt modelId="{7DD6B0BE-3A00-40B6-BBD8-502EC3A76BD8}" type="pres">
      <dgm:prSet presAssocID="{1FED5D3E-101E-43F2-9EBC-D5518C0BFE5A}" presName="parentText" presStyleLbl="node1" presStyleIdx="1" presStyleCnt="3">
        <dgm:presLayoutVars>
          <dgm:chMax val="0"/>
          <dgm:bulletEnabled val="1"/>
        </dgm:presLayoutVars>
      </dgm:prSet>
      <dgm:spPr/>
    </dgm:pt>
    <dgm:pt modelId="{C989FC3E-8265-4C77-9991-EDF3027A2D63}" type="pres">
      <dgm:prSet presAssocID="{8F4DD2BC-48B3-4B4B-96D4-E9DF20285301}" presName="spacer" presStyleCnt="0"/>
      <dgm:spPr/>
    </dgm:pt>
    <dgm:pt modelId="{5D209237-4F57-4EC6-93A3-656018A47B9B}" type="pres">
      <dgm:prSet presAssocID="{90E4A0F8-1003-4CF6-A54E-026B631EAB4C}" presName="parentText" presStyleLbl="node1" presStyleIdx="2" presStyleCnt="3" custLinFactY="404" custLinFactNeighborY="100000">
        <dgm:presLayoutVars>
          <dgm:chMax val="0"/>
          <dgm:bulletEnabled val="1"/>
        </dgm:presLayoutVars>
      </dgm:prSet>
      <dgm:spPr/>
    </dgm:pt>
  </dgm:ptLst>
  <dgm:cxnLst>
    <dgm:cxn modelId="{DD88CE2D-FF6F-4FC6-ACDA-039B77C139AD}" type="presOf" srcId="{90E4A0F8-1003-4CF6-A54E-026B631EAB4C}" destId="{5D209237-4F57-4EC6-93A3-656018A47B9B}" srcOrd="0" destOrd="0" presId="urn:microsoft.com/office/officeart/2005/8/layout/vList2"/>
    <dgm:cxn modelId="{894EA972-A287-4422-8E13-5922948F6F82}" srcId="{78870AD7-B0B2-4FDC-BE3F-9D9F7DDC2D20}" destId="{47FB3E9D-5D4D-4F11-8095-1A3663BD9B26}" srcOrd="0" destOrd="0" parTransId="{8DEF400D-60D7-4ABA-B90D-F949822B8CA4}" sibTransId="{3E3BD434-6566-4330-AD0C-6D9250601375}"/>
    <dgm:cxn modelId="{9C5D8054-6CAE-4AAD-85F1-F343C12C6DDE}" srcId="{78870AD7-B0B2-4FDC-BE3F-9D9F7DDC2D20}" destId="{1FED5D3E-101E-43F2-9EBC-D5518C0BFE5A}" srcOrd="1" destOrd="0" parTransId="{259BF2F2-C8CF-42E6-91C1-6C370E6313E5}" sibTransId="{8F4DD2BC-48B3-4B4B-96D4-E9DF20285301}"/>
    <dgm:cxn modelId="{2FAFD083-916F-4209-8392-8FFB2A18C754}" srcId="{78870AD7-B0B2-4FDC-BE3F-9D9F7DDC2D20}" destId="{90E4A0F8-1003-4CF6-A54E-026B631EAB4C}" srcOrd="2" destOrd="0" parTransId="{8A739160-ECDE-4B0B-A3B2-9113913CEC7D}" sibTransId="{263B5439-F46F-4D35-9A83-7988E92BD8CB}"/>
    <dgm:cxn modelId="{29D72284-037F-413B-8F66-7B29AB47B647}" type="presOf" srcId="{1FED5D3E-101E-43F2-9EBC-D5518C0BFE5A}" destId="{7DD6B0BE-3A00-40B6-BBD8-502EC3A76BD8}" srcOrd="0" destOrd="0" presId="urn:microsoft.com/office/officeart/2005/8/layout/vList2"/>
    <dgm:cxn modelId="{5F2DB085-B3D1-4E9E-B790-28ED5B58BC68}" type="presOf" srcId="{47FB3E9D-5D4D-4F11-8095-1A3663BD9B26}" destId="{5C8EFD44-8D07-4974-921B-14E6C595694A}" srcOrd="0" destOrd="0" presId="urn:microsoft.com/office/officeart/2005/8/layout/vList2"/>
    <dgm:cxn modelId="{B43B8DE9-4798-48C0-A64E-8B450BB54A73}" type="presOf" srcId="{78870AD7-B0B2-4FDC-BE3F-9D9F7DDC2D20}" destId="{F2BB2F31-EB92-4D38-B262-7C92DF8BB744}" srcOrd="0" destOrd="0" presId="urn:microsoft.com/office/officeart/2005/8/layout/vList2"/>
    <dgm:cxn modelId="{693CC9C6-E65E-4286-89CD-7615549E9150}" type="presParOf" srcId="{F2BB2F31-EB92-4D38-B262-7C92DF8BB744}" destId="{5C8EFD44-8D07-4974-921B-14E6C595694A}" srcOrd="0" destOrd="0" presId="urn:microsoft.com/office/officeart/2005/8/layout/vList2"/>
    <dgm:cxn modelId="{2401C85C-BF7A-48F4-9179-38964A4E2725}" type="presParOf" srcId="{F2BB2F31-EB92-4D38-B262-7C92DF8BB744}" destId="{9ADBA47E-37C6-4EBB-90A3-4852513F27FF}" srcOrd="1" destOrd="0" presId="urn:microsoft.com/office/officeart/2005/8/layout/vList2"/>
    <dgm:cxn modelId="{3E4C370E-02C0-4BEB-AEB4-CE73BB25AB92}" type="presParOf" srcId="{F2BB2F31-EB92-4D38-B262-7C92DF8BB744}" destId="{7DD6B0BE-3A00-40B6-BBD8-502EC3A76BD8}" srcOrd="2" destOrd="0" presId="urn:microsoft.com/office/officeart/2005/8/layout/vList2"/>
    <dgm:cxn modelId="{C14223EC-9636-4A61-9B2D-6952D2A81363}" type="presParOf" srcId="{F2BB2F31-EB92-4D38-B262-7C92DF8BB744}" destId="{C989FC3E-8265-4C77-9991-EDF3027A2D63}" srcOrd="3" destOrd="0" presId="urn:microsoft.com/office/officeart/2005/8/layout/vList2"/>
    <dgm:cxn modelId="{1BBBA8AE-7BFE-4EA3-BF58-77F032645BD3}" type="presParOf" srcId="{F2BB2F31-EB92-4D38-B262-7C92DF8BB744}" destId="{5D209237-4F57-4EC6-93A3-656018A47B9B}"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55CC760-8815-4E1D-A831-AA319259420F}" type="doc">
      <dgm:prSet loTypeId="urn:microsoft.com/office/officeart/2008/layout/LinedList" loCatId="list" qsTypeId="urn:microsoft.com/office/officeart/2005/8/quickstyle/simple2" qsCatId="simple" csTypeId="urn:microsoft.com/office/officeart/2005/8/colors/colorful3" csCatId="colorful"/>
      <dgm:spPr/>
      <dgm:t>
        <a:bodyPr/>
        <a:lstStyle/>
        <a:p>
          <a:endParaRPr lang="zh-TW" altLang="en-US"/>
        </a:p>
      </dgm:t>
    </dgm:pt>
    <dgm:pt modelId="{A52F3BD8-E3B5-45CF-AE9D-5392C52A4082}">
      <dgm:prSet custT="1"/>
      <dgm:spPr/>
      <dgm:t>
        <a:bodyPr/>
        <a:lstStyle/>
        <a:p>
          <a:pPr rtl="0"/>
          <a:r>
            <a:rPr lang="en-US" sz="2400" dirty="0">
              <a:latin typeface="標楷體" panose="03000509000000000000" pitchFamily="65" charset="-120"/>
              <a:ea typeface="標楷體" panose="03000509000000000000" pitchFamily="65" charset="-120"/>
            </a:rPr>
            <a:t>1.</a:t>
          </a:r>
          <a:r>
            <a:rPr lang="zh-TW" sz="2400" dirty="0">
              <a:latin typeface="標楷體" panose="03000509000000000000" pitchFamily="65" charset="-120"/>
              <a:ea typeface="標楷體" panose="03000509000000000000" pitchFamily="65" charset="-120"/>
            </a:rPr>
            <a:t>擬訂課程目標，</a:t>
          </a:r>
        </a:p>
      </dgm:t>
    </dgm:pt>
    <dgm:pt modelId="{1C893346-3205-4299-A66E-ACD218E76766}" type="parTrans" cxnId="{6E6D2364-7A8A-4996-9B9D-5D15011DE96D}">
      <dgm:prSet/>
      <dgm:spPr/>
      <dgm:t>
        <a:bodyPr/>
        <a:lstStyle/>
        <a:p>
          <a:endParaRPr lang="zh-TW" altLang="en-US"/>
        </a:p>
      </dgm:t>
    </dgm:pt>
    <dgm:pt modelId="{844717E6-5B28-454E-822A-F43587B67039}" type="sibTrans" cxnId="{6E6D2364-7A8A-4996-9B9D-5D15011DE96D}">
      <dgm:prSet/>
      <dgm:spPr/>
      <dgm:t>
        <a:bodyPr/>
        <a:lstStyle/>
        <a:p>
          <a:endParaRPr lang="zh-TW" altLang="en-US"/>
        </a:p>
      </dgm:t>
    </dgm:pt>
    <dgm:pt modelId="{A6A12038-C7E2-4A25-8DE0-EC8A375175C7}">
      <dgm:prSet custT="1"/>
      <dgm:spPr/>
      <dgm:t>
        <a:bodyPr/>
        <a:lstStyle/>
        <a:p>
          <a:pPr rtl="0"/>
          <a:r>
            <a:rPr lang="en-US" sz="2400" dirty="0">
              <a:latin typeface="標楷體" panose="03000509000000000000" pitchFamily="65" charset="-120"/>
              <a:ea typeface="標楷體" panose="03000509000000000000" pitchFamily="65" charset="-120"/>
            </a:rPr>
            <a:t>2.</a:t>
          </a:r>
          <a:r>
            <a:rPr lang="zh-TW" sz="2400" dirty="0">
              <a:latin typeface="標楷體" panose="03000509000000000000" pitchFamily="65" charset="-120"/>
              <a:ea typeface="標楷體" panose="03000509000000000000" pitchFamily="65" charset="-120"/>
            </a:rPr>
            <a:t>以學生行為界定目標，</a:t>
          </a:r>
        </a:p>
      </dgm:t>
    </dgm:pt>
    <dgm:pt modelId="{4A3135D7-9B50-434E-9829-5EAA44001D0B}" type="parTrans" cxnId="{E10D1355-EB7E-447F-9A3F-C8C772A6AEE6}">
      <dgm:prSet/>
      <dgm:spPr/>
      <dgm:t>
        <a:bodyPr/>
        <a:lstStyle/>
        <a:p>
          <a:endParaRPr lang="zh-TW" altLang="en-US"/>
        </a:p>
      </dgm:t>
    </dgm:pt>
    <dgm:pt modelId="{64BB59BF-0B48-45FA-B42B-7ECD05492B55}" type="sibTrans" cxnId="{E10D1355-EB7E-447F-9A3F-C8C772A6AEE6}">
      <dgm:prSet/>
      <dgm:spPr/>
      <dgm:t>
        <a:bodyPr/>
        <a:lstStyle/>
        <a:p>
          <a:endParaRPr lang="zh-TW" altLang="en-US"/>
        </a:p>
      </dgm:t>
    </dgm:pt>
    <dgm:pt modelId="{CE1A16A3-A539-4CB1-943D-E3FF7811CB74}">
      <dgm:prSet custT="1"/>
      <dgm:spPr/>
      <dgm:t>
        <a:bodyPr/>
        <a:lstStyle/>
        <a:p>
          <a:pPr rtl="0"/>
          <a:r>
            <a:rPr lang="en-US" sz="2400" dirty="0">
              <a:latin typeface="標楷體" panose="03000509000000000000" pitchFamily="65" charset="-120"/>
              <a:ea typeface="標楷體" panose="03000509000000000000" pitchFamily="65" charset="-120"/>
            </a:rPr>
            <a:t>2.</a:t>
          </a:r>
          <a:r>
            <a:rPr lang="zh-TW" sz="2400" dirty="0">
              <a:latin typeface="標楷體" panose="03000509000000000000" pitchFamily="65" charset="-120"/>
              <a:ea typeface="標楷體" panose="03000509000000000000" pitchFamily="65" charset="-120"/>
            </a:rPr>
            <a:t>蒐集情境資料，指出學生表現或缺乏該種目標行為，</a:t>
          </a:r>
        </a:p>
      </dgm:t>
    </dgm:pt>
    <dgm:pt modelId="{3EE79ACF-CDDE-4FFF-80BE-BC4CC013D22E}" type="parTrans" cxnId="{13688832-56E8-47A3-83C4-7573EB98A482}">
      <dgm:prSet/>
      <dgm:spPr/>
      <dgm:t>
        <a:bodyPr/>
        <a:lstStyle/>
        <a:p>
          <a:endParaRPr lang="zh-TW" altLang="en-US"/>
        </a:p>
      </dgm:t>
    </dgm:pt>
    <dgm:pt modelId="{41E07CDB-DE02-4F65-96B6-C3451FD6467F}" type="sibTrans" cxnId="{13688832-56E8-47A3-83C4-7573EB98A482}">
      <dgm:prSet/>
      <dgm:spPr/>
      <dgm:t>
        <a:bodyPr/>
        <a:lstStyle/>
        <a:p>
          <a:endParaRPr lang="zh-TW" altLang="en-US"/>
        </a:p>
      </dgm:t>
    </dgm:pt>
    <dgm:pt modelId="{C225AC28-DB2E-4B9C-8E8D-E2F77BB5F6D8}">
      <dgm:prSet custT="1"/>
      <dgm:spPr/>
      <dgm:t>
        <a:bodyPr/>
        <a:lstStyle/>
        <a:p>
          <a:pPr rtl="0"/>
          <a:r>
            <a:rPr lang="en-US" sz="2400" dirty="0">
              <a:latin typeface="標楷體" panose="03000509000000000000" pitchFamily="65" charset="-120"/>
              <a:ea typeface="標楷體" panose="03000509000000000000" pitchFamily="65" charset="-120"/>
            </a:rPr>
            <a:t>4.</a:t>
          </a:r>
          <a:r>
            <a:rPr lang="zh-TW" sz="2400" dirty="0">
              <a:latin typeface="標楷體" panose="03000509000000000000" pitchFamily="65" charset="-120"/>
              <a:ea typeface="標楷體" panose="03000509000000000000" pitchFamily="65" charset="-120"/>
            </a:rPr>
            <a:t>把情境呈現給學生，</a:t>
          </a:r>
        </a:p>
      </dgm:t>
    </dgm:pt>
    <dgm:pt modelId="{D8EAD1E0-4EEE-4B4D-8A42-6092FD4AC3BE}" type="parTrans" cxnId="{C70CF779-C7E3-4447-89E8-A476A5DA1882}">
      <dgm:prSet/>
      <dgm:spPr/>
      <dgm:t>
        <a:bodyPr/>
        <a:lstStyle/>
        <a:p>
          <a:endParaRPr lang="zh-TW" altLang="en-US"/>
        </a:p>
      </dgm:t>
    </dgm:pt>
    <dgm:pt modelId="{8DDAC79B-C458-4BEF-8E0F-CD7755CEAFF7}" type="sibTrans" cxnId="{C70CF779-C7E3-4447-89E8-A476A5DA1882}">
      <dgm:prSet/>
      <dgm:spPr/>
      <dgm:t>
        <a:bodyPr/>
        <a:lstStyle/>
        <a:p>
          <a:endParaRPr lang="zh-TW" altLang="en-US"/>
        </a:p>
      </dgm:t>
    </dgm:pt>
    <dgm:pt modelId="{DF994564-915D-4F2B-A92D-02D4B7BC21C5}">
      <dgm:prSet custT="1"/>
      <dgm:spPr/>
      <dgm:t>
        <a:bodyPr/>
        <a:lstStyle/>
        <a:p>
          <a:pPr rtl="0"/>
          <a:r>
            <a:rPr lang="en-US" sz="2400" dirty="0">
              <a:latin typeface="標楷體" panose="03000509000000000000" pitchFamily="65" charset="-120"/>
              <a:ea typeface="標楷體" panose="03000509000000000000" pitchFamily="65" charset="-120"/>
            </a:rPr>
            <a:t>5.</a:t>
          </a:r>
          <a:r>
            <a:rPr lang="zh-TW" sz="2400" dirty="0">
              <a:latin typeface="標楷體" panose="03000509000000000000" pitchFamily="65" charset="-120"/>
              <a:ea typeface="標楷體" panose="03000509000000000000" pitchFamily="65" charset="-120"/>
            </a:rPr>
            <a:t>以每一個目標來評鑑學生的反應，</a:t>
          </a:r>
        </a:p>
      </dgm:t>
    </dgm:pt>
    <dgm:pt modelId="{EF6B43B6-4923-4F0E-94EB-0FF1CCEACC43}" type="parTrans" cxnId="{DF3CDFB8-AB81-49D4-9F15-BB03AA1981DD}">
      <dgm:prSet/>
      <dgm:spPr/>
      <dgm:t>
        <a:bodyPr/>
        <a:lstStyle/>
        <a:p>
          <a:endParaRPr lang="zh-TW" altLang="en-US"/>
        </a:p>
      </dgm:t>
    </dgm:pt>
    <dgm:pt modelId="{F169D7FB-0697-4B87-A83B-427B8A4F210F}" type="sibTrans" cxnId="{DF3CDFB8-AB81-49D4-9F15-BB03AA1981DD}">
      <dgm:prSet/>
      <dgm:spPr/>
      <dgm:t>
        <a:bodyPr/>
        <a:lstStyle/>
        <a:p>
          <a:endParaRPr lang="zh-TW" altLang="en-US"/>
        </a:p>
      </dgm:t>
    </dgm:pt>
    <dgm:pt modelId="{0BFFCE97-8E57-4F93-9925-CF32A1C707B1}">
      <dgm:prSet custT="1"/>
      <dgm:spPr/>
      <dgm:t>
        <a:bodyPr/>
        <a:lstStyle/>
        <a:p>
          <a:pPr rtl="0"/>
          <a:r>
            <a:rPr lang="en-US" sz="2400" dirty="0">
              <a:latin typeface="標楷體" panose="03000509000000000000" pitchFamily="65" charset="-120"/>
              <a:ea typeface="標楷體" panose="03000509000000000000" pitchFamily="65" charset="-120"/>
            </a:rPr>
            <a:t>6.</a:t>
          </a:r>
          <a:r>
            <a:rPr lang="zh-TW" sz="2400" dirty="0">
              <a:latin typeface="標楷體" panose="03000509000000000000" pitchFamily="65" charset="-120"/>
              <a:ea typeface="標楷體" panose="03000509000000000000" pitchFamily="65" charset="-120"/>
            </a:rPr>
            <a:t>決定評鑑的客觀性，</a:t>
          </a:r>
        </a:p>
      </dgm:t>
    </dgm:pt>
    <dgm:pt modelId="{4E37B1AD-E992-444F-A6E1-1470DCB372C0}" type="parTrans" cxnId="{25EA5309-E680-4E21-9256-511D809C217D}">
      <dgm:prSet/>
      <dgm:spPr/>
      <dgm:t>
        <a:bodyPr/>
        <a:lstStyle/>
        <a:p>
          <a:endParaRPr lang="zh-TW" altLang="en-US"/>
        </a:p>
      </dgm:t>
    </dgm:pt>
    <dgm:pt modelId="{9170AC6F-8B88-4ED8-A1C9-D0DF1E6B8687}" type="sibTrans" cxnId="{25EA5309-E680-4E21-9256-511D809C217D}">
      <dgm:prSet/>
      <dgm:spPr/>
      <dgm:t>
        <a:bodyPr/>
        <a:lstStyle/>
        <a:p>
          <a:endParaRPr lang="zh-TW" altLang="en-US"/>
        </a:p>
      </dgm:t>
    </dgm:pt>
    <dgm:pt modelId="{7B37E1C8-5DA9-4CA4-BB80-248CEF496288}">
      <dgm:prSet custT="1"/>
      <dgm:spPr/>
      <dgm:t>
        <a:bodyPr/>
        <a:lstStyle/>
        <a:p>
          <a:pPr rtl="0"/>
          <a:r>
            <a:rPr lang="en-US" sz="2400" dirty="0">
              <a:latin typeface="標楷體" panose="03000509000000000000" pitchFamily="65" charset="-120"/>
              <a:ea typeface="標楷體" panose="03000509000000000000" pitchFamily="65" charset="-120"/>
            </a:rPr>
            <a:t>7.</a:t>
          </a:r>
          <a:r>
            <a:rPr lang="zh-TW" sz="2400" dirty="0">
              <a:latin typeface="標楷體" panose="03000509000000000000" pitchFamily="65" charset="-120"/>
              <a:ea typeface="標楷體" panose="03000509000000000000" pitchFamily="65" charset="-120"/>
            </a:rPr>
            <a:t>必要時改進客觀性，</a:t>
          </a:r>
        </a:p>
      </dgm:t>
    </dgm:pt>
    <dgm:pt modelId="{46ABF834-3F25-404D-BCDC-C0AA566A23EF}" type="parTrans" cxnId="{E6EDE5C2-D573-4FC9-B0CE-9E912BF997CC}">
      <dgm:prSet/>
      <dgm:spPr/>
      <dgm:t>
        <a:bodyPr/>
        <a:lstStyle/>
        <a:p>
          <a:endParaRPr lang="zh-TW" altLang="en-US"/>
        </a:p>
      </dgm:t>
    </dgm:pt>
    <dgm:pt modelId="{A593B913-052E-4C0F-B8EB-B6535803A9D7}" type="sibTrans" cxnId="{E6EDE5C2-D573-4FC9-B0CE-9E912BF997CC}">
      <dgm:prSet/>
      <dgm:spPr/>
      <dgm:t>
        <a:bodyPr/>
        <a:lstStyle/>
        <a:p>
          <a:endParaRPr lang="zh-TW" altLang="en-US"/>
        </a:p>
      </dgm:t>
    </dgm:pt>
    <dgm:pt modelId="{C90C012D-2BB5-4A73-8BE8-C90F5E96AF6B}">
      <dgm:prSet custT="1"/>
      <dgm:spPr/>
      <dgm:t>
        <a:bodyPr/>
        <a:lstStyle/>
        <a:p>
          <a:pPr rtl="0"/>
          <a:r>
            <a:rPr lang="en-US" sz="2400" dirty="0">
              <a:latin typeface="標楷體" panose="03000509000000000000" pitchFamily="65" charset="-120"/>
              <a:ea typeface="標楷體" panose="03000509000000000000" pitchFamily="65" charset="-120"/>
            </a:rPr>
            <a:t>8.</a:t>
          </a:r>
          <a:r>
            <a:rPr lang="zh-TW" sz="2400" dirty="0">
              <a:latin typeface="標楷體" panose="03000509000000000000" pitchFamily="65" charset="-120"/>
              <a:ea typeface="標楷體" panose="03000509000000000000" pitchFamily="65" charset="-120"/>
            </a:rPr>
            <a:t>決定信度，</a:t>
          </a:r>
        </a:p>
      </dgm:t>
    </dgm:pt>
    <dgm:pt modelId="{0E552055-205F-484D-86D2-8BADB75D2911}" type="parTrans" cxnId="{F8F4E081-3FA5-4720-A31C-E02CE818A92C}">
      <dgm:prSet/>
      <dgm:spPr/>
      <dgm:t>
        <a:bodyPr/>
        <a:lstStyle/>
        <a:p>
          <a:endParaRPr lang="zh-TW" altLang="en-US"/>
        </a:p>
      </dgm:t>
    </dgm:pt>
    <dgm:pt modelId="{9341E906-0279-494F-9EAD-05187D408BFC}" type="sibTrans" cxnId="{F8F4E081-3FA5-4720-A31C-E02CE818A92C}">
      <dgm:prSet/>
      <dgm:spPr/>
      <dgm:t>
        <a:bodyPr/>
        <a:lstStyle/>
        <a:p>
          <a:endParaRPr lang="zh-TW" altLang="en-US"/>
        </a:p>
      </dgm:t>
    </dgm:pt>
    <dgm:pt modelId="{17A2CFE4-2C72-44A1-9DC4-6ABEAF45EA78}">
      <dgm:prSet custT="1"/>
      <dgm:spPr/>
      <dgm:t>
        <a:bodyPr/>
        <a:lstStyle/>
        <a:p>
          <a:pPr rtl="0"/>
          <a:r>
            <a:rPr lang="en-US" sz="2400" dirty="0">
              <a:latin typeface="標楷體" panose="03000509000000000000" pitchFamily="65" charset="-120"/>
              <a:ea typeface="標楷體" panose="03000509000000000000" pitchFamily="65" charset="-120"/>
            </a:rPr>
            <a:t>9.</a:t>
          </a:r>
          <a:r>
            <a:rPr lang="zh-TW" sz="2400" dirty="0">
              <a:latin typeface="標楷體" panose="03000509000000000000" pitchFamily="65" charset="-120"/>
              <a:ea typeface="標楷體" panose="03000509000000000000" pitchFamily="65" charset="-120"/>
            </a:rPr>
            <a:t>必要時改進信度，</a:t>
          </a:r>
        </a:p>
      </dgm:t>
    </dgm:pt>
    <dgm:pt modelId="{816EAEA2-C2A6-4340-88A9-2072E941AC32}" type="parTrans" cxnId="{96E58EE4-5D18-4B44-8BF7-EB2AE517FA35}">
      <dgm:prSet/>
      <dgm:spPr/>
      <dgm:t>
        <a:bodyPr/>
        <a:lstStyle/>
        <a:p>
          <a:endParaRPr lang="zh-TW" altLang="en-US"/>
        </a:p>
      </dgm:t>
    </dgm:pt>
    <dgm:pt modelId="{0122EF86-64ED-486C-B128-E31F42140DBD}" type="sibTrans" cxnId="{96E58EE4-5D18-4B44-8BF7-EB2AE517FA35}">
      <dgm:prSet/>
      <dgm:spPr/>
      <dgm:t>
        <a:bodyPr/>
        <a:lstStyle/>
        <a:p>
          <a:endParaRPr lang="zh-TW" altLang="en-US"/>
        </a:p>
      </dgm:t>
    </dgm:pt>
    <dgm:pt modelId="{1DF6B015-5506-4078-AD6C-149428D05645}">
      <dgm:prSet custT="1"/>
      <dgm:spPr/>
      <dgm:t>
        <a:bodyPr/>
        <a:lstStyle/>
        <a:p>
          <a:pPr rtl="0"/>
          <a:r>
            <a:rPr lang="en-US" sz="2400" dirty="0">
              <a:latin typeface="標楷體" panose="03000509000000000000" pitchFamily="65" charset="-120"/>
              <a:ea typeface="標楷體" panose="03000509000000000000" pitchFamily="65" charset="-120"/>
            </a:rPr>
            <a:t>10.</a:t>
          </a:r>
          <a:r>
            <a:rPr lang="zh-TW" sz="2400" dirty="0">
              <a:latin typeface="標楷體" panose="03000509000000000000" pitchFamily="65" charset="-120"/>
              <a:ea typeface="標楷體" panose="03000509000000000000" pitchFamily="65" charset="-120"/>
            </a:rPr>
            <a:t>必要時發展出更實用的評鑑方法（</a:t>
          </a:r>
          <a:r>
            <a:rPr lang="en-US" sz="2400" dirty="0">
              <a:latin typeface="標楷體" panose="03000509000000000000" pitchFamily="65" charset="-120"/>
              <a:ea typeface="標楷體" panose="03000509000000000000" pitchFamily="65" charset="-120"/>
            </a:rPr>
            <a:t>Tyler,1949</a:t>
          </a:r>
          <a:r>
            <a:rPr lang="zh-TW" sz="2400" dirty="0">
              <a:latin typeface="標楷體" panose="03000509000000000000" pitchFamily="65" charset="-120"/>
              <a:ea typeface="標楷體" panose="03000509000000000000" pitchFamily="65" charset="-120"/>
            </a:rPr>
            <a:t>）。</a:t>
          </a:r>
        </a:p>
      </dgm:t>
    </dgm:pt>
    <dgm:pt modelId="{340ABCA4-1B15-4C46-B3F2-F1FAC337883E}" type="parTrans" cxnId="{E4816D26-B28D-41E4-83E7-DD495AB5B228}">
      <dgm:prSet/>
      <dgm:spPr/>
      <dgm:t>
        <a:bodyPr/>
        <a:lstStyle/>
        <a:p>
          <a:endParaRPr lang="zh-TW" altLang="en-US"/>
        </a:p>
      </dgm:t>
    </dgm:pt>
    <dgm:pt modelId="{098AE032-62CF-4ED0-A610-A424A3F05CA4}" type="sibTrans" cxnId="{E4816D26-B28D-41E4-83E7-DD495AB5B228}">
      <dgm:prSet/>
      <dgm:spPr/>
      <dgm:t>
        <a:bodyPr/>
        <a:lstStyle/>
        <a:p>
          <a:endParaRPr lang="zh-TW" altLang="en-US"/>
        </a:p>
      </dgm:t>
    </dgm:pt>
    <dgm:pt modelId="{4FCDF971-32C2-4259-9A50-F164005C2CB8}" type="pres">
      <dgm:prSet presAssocID="{B55CC760-8815-4E1D-A831-AA319259420F}" presName="vert0" presStyleCnt="0">
        <dgm:presLayoutVars>
          <dgm:dir/>
          <dgm:animOne val="branch"/>
          <dgm:animLvl val="lvl"/>
        </dgm:presLayoutVars>
      </dgm:prSet>
      <dgm:spPr/>
    </dgm:pt>
    <dgm:pt modelId="{74C18FB0-74DD-4663-8D89-6B606E9643C2}" type="pres">
      <dgm:prSet presAssocID="{A52F3BD8-E3B5-45CF-AE9D-5392C52A4082}" presName="thickLine" presStyleLbl="alignNode1" presStyleIdx="0" presStyleCnt="10"/>
      <dgm:spPr/>
    </dgm:pt>
    <dgm:pt modelId="{05AC08E8-9D70-4ED7-BF4D-82706ED5E968}" type="pres">
      <dgm:prSet presAssocID="{A52F3BD8-E3B5-45CF-AE9D-5392C52A4082}" presName="horz1" presStyleCnt="0"/>
      <dgm:spPr/>
    </dgm:pt>
    <dgm:pt modelId="{9C67B164-8EF0-439B-B563-8408B13FD884}" type="pres">
      <dgm:prSet presAssocID="{A52F3BD8-E3B5-45CF-AE9D-5392C52A4082}" presName="tx1" presStyleLbl="revTx" presStyleIdx="0" presStyleCnt="10"/>
      <dgm:spPr/>
    </dgm:pt>
    <dgm:pt modelId="{5971FD78-8622-4986-9861-976961AC01E5}" type="pres">
      <dgm:prSet presAssocID="{A52F3BD8-E3B5-45CF-AE9D-5392C52A4082}" presName="vert1" presStyleCnt="0"/>
      <dgm:spPr/>
    </dgm:pt>
    <dgm:pt modelId="{B9C6155F-9EBE-4781-A757-91AF584E6011}" type="pres">
      <dgm:prSet presAssocID="{A6A12038-C7E2-4A25-8DE0-EC8A375175C7}" presName="thickLine" presStyleLbl="alignNode1" presStyleIdx="1" presStyleCnt="10"/>
      <dgm:spPr/>
    </dgm:pt>
    <dgm:pt modelId="{1CF8AFD0-19BB-4B22-B67D-F7B41CC25F1A}" type="pres">
      <dgm:prSet presAssocID="{A6A12038-C7E2-4A25-8DE0-EC8A375175C7}" presName="horz1" presStyleCnt="0"/>
      <dgm:spPr/>
    </dgm:pt>
    <dgm:pt modelId="{F2DAD8DD-A73E-4ABF-878B-7319030BD946}" type="pres">
      <dgm:prSet presAssocID="{A6A12038-C7E2-4A25-8DE0-EC8A375175C7}" presName="tx1" presStyleLbl="revTx" presStyleIdx="1" presStyleCnt="10"/>
      <dgm:spPr/>
    </dgm:pt>
    <dgm:pt modelId="{7D0A8DE4-8CB2-4CBD-A08C-3EA57A779E53}" type="pres">
      <dgm:prSet presAssocID="{A6A12038-C7E2-4A25-8DE0-EC8A375175C7}" presName="vert1" presStyleCnt="0"/>
      <dgm:spPr/>
    </dgm:pt>
    <dgm:pt modelId="{60E847AF-BCEA-46FF-892F-DA881803BC49}" type="pres">
      <dgm:prSet presAssocID="{CE1A16A3-A539-4CB1-943D-E3FF7811CB74}" presName="thickLine" presStyleLbl="alignNode1" presStyleIdx="2" presStyleCnt="10"/>
      <dgm:spPr/>
    </dgm:pt>
    <dgm:pt modelId="{BEE3FD88-9230-4FD2-807F-3DBCA75C4B6D}" type="pres">
      <dgm:prSet presAssocID="{CE1A16A3-A539-4CB1-943D-E3FF7811CB74}" presName="horz1" presStyleCnt="0"/>
      <dgm:spPr/>
    </dgm:pt>
    <dgm:pt modelId="{110859A0-5360-48FA-869D-0D1F559D17A3}" type="pres">
      <dgm:prSet presAssocID="{CE1A16A3-A539-4CB1-943D-E3FF7811CB74}" presName="tx1" presStyleLbl="revTx" presStyleIdx="2" presStyleCnt="10"/>
      <dgm:spPr/>
    </dgm:pt>
    <dgm:pt modelId="{DEBA6754-A349-4AF6-9DED-03300C60B5FA}" type="pres">
      <dgm:prSet presAssocID="{CE1A16A3-A539-4CB1-943D-E3FF7811CB74}" presName="vert1" presStyleCnt="0"/>
      <dgm:spPr/>
    </dgm:pt>
    <dgm:pt modelId="{72D61905-31AC-41DE-82C4-42845711AADE}" type="pres">
      <dgm:prSet presAssocID="{C225AC28-DB2E-4B9C-8E8D-E2F77BB5F6D8}" presName="thickLine" presStyleLbl="alignNode1" presStyleIdx="3" presStyleCnt="10"/>
      <dgm:spPr/>
    </dgm:pt>
    <dgm:pt modelId="{E60EFDF7-B339-4AD7-8BB7-9715EEC53F0A}" type="pres">
      <dgm:prSet presAssocID="{C225AC28-DB2E-4B9C-8E8D-E2F77BB5F6D8}" presName="horz1" presStyleCnt="0"/>
      <dgm:spPr/>
    </dgm:pt>
    <dgm:pt modelId="{154AFB8C-07AA-496C-B9D2-919B6DDE7FF6}" type="pres">
      <dgm:prSet presAssocID="{C225AC28-DB2E-4B9C-8E8D-E2F77BB5F6D8}" presName="tx1" presStyleLbl="revTx" presStyleIdx="3" presStyleCnt="10"/>
      <dgm:spPr/>
    </dgm:pt>
    <dgm:pt modelId="{0679D106-DA26-43C0-A2E7-C4322C3AC927}" type="pres">
      <dgm:prSet presAssocID="{C225AC28-DB2E-4B9C-8E8D-E2F77BB5F6D8}" presName="vert1" presStyleCnt="0"/>
      <dgm:spPr/>
    </dgm:pt>
    <dgm:pt modelId="{65DEDF09-7062-4F95-B948-BA641B0A224F}" type="pres">
      <dgm:prSet presAssocID="{DF994564-915D-4F2B-A92D-02D4B7BC21C5}" presName="thickLine" presStyleLbl="alignNode1" presStyleIdx="4" presStyleCnt="10"/>
      <dgm:spPr/>
    </dgm:pt>
    <dgm:pt modelId="{D935BF68-D73B-4263-8635-CF2DFA316399}" type="pres">
      <dgm:prSet presAssocID="{DF994564-915D-4F2B-A92D-02D4B7BC21C5}" presName="horz1" presStyleCnt="0"/>
      <dgm:spPr/>
    </dgm:pt>
    <dgm:pt modelId="{84228B9E-BCCB-4E3D-9D88-9010B8D247C8}" type="pres">
      <dgm:prSet presAssocID="{DF994564-915D-4F2B-A92D-02D4B7BC21C5}" presName="tx1" presStyleLbl="revTx" presStyleIdx="4" presStyleCnt="10"/>
      <dgm:spPr/>
    </dgm:pt>
    <dgm:pt modelId="{E7AEBD57-CBA1-4547-A352-A3EE58404EE6}" type="pres">
      <dgm:prSet presAssocID="{DF994564-915D-4F2B-A92D-02D4B7BC21C5}" presName="vert1" presStyleCnt="0"/>
      <dgm:spPr/>
    </dgm:pt>
    <dgm:pt modelId="{20F8A4EA-D2E3-46DC-B152-1687897B2802}" type="pres">
      <dgm:prSet presAssocID="{0BFFCE97-8E57-4F93-9925-CF32A1C707B1}" presName="thickLine" presStyleLbl="alignNode1" presStyleIdx="5" presStyleCnt="10"/>
      <dgm:spPr/>
    </dgm:pt>
    <dgm:pt modelId="{9507F7DE-29E5-45AF-8CCA-7D3FDE22BA88}" type="pres">
      <dgm:prSet presAssocID="{0BFFCE97-8E57-4F93-9925-CF32A1C707B1}" presName="horz1" presStyleCnt="0"/>
      <dgm:spPr/>
    </dgm:pt>
    <dgm:pt modelId="{3F354885-C07A-445E-848E-FF69F0EB0975}" type="pres">
      <dgm:prSet presAssocID="{0BFFCE97-8E57-4F93-9925-CF32A1C707B1}" presName="tx1" presStyleLbl="revTx" presStyleIdx="5" presStyleCnt="10"/>
      <dgm:spPr/>
    </dgm:pt>
    <dgm:pt modelId="{9A4E06CB-BB8B-4BCA-A0F9-933EA1056961}" type="pres">
      <dgm:prSet presAssocID="{0BFFCE97-8E57-4F93-9925-CF32A1C707B1}" presName="vert1" presStyleCnt="0"/>
      <dgm:spPr/>
    </dgm:pt>
    <dgm:pt modelId="{B18E9380-B2C5-4655-B443-A75742EF5EBF}" type="pres">
      <dgm:prSet presAssocID="{7B37E1C8-5DA9-4CA4-BB80-248CEF496288}" presName="thickLine" presStyleLbl="alignNode1" presStyleIdx="6" presStyleCnt="10"/>
      <dgm:spPr/>
    </dgm:pt>
    <dgm:pt modelId="{13194F77-F3AD-44AE-9B63-3E4D42528CCA}" type="pres">
      <dgm:prSet presAssocID="{7B37E1C8-5DA9-4CA4-BB80-248CEF496288}" presName="horz1" presStyleCnt="0"/>
      <dgm:spPr/>
    </dgm:pt>
    <dgm:pt modelId="{C9D34F3A-F83E-4E7A-B25E-C63AB24AEBD8}" type="pres">
      <dgm:prSet presAssocID="{7B37E1C8-5DA9-4CA4-BB80-248CEF496288}" presName="tx1" presStyleLbl="revTx" presStyleIdx="6" presStyleCnt="10"/>
      <dgm:spPr/>
    </dgm:pt>
    <dgm:pt modelId="{4243CB50-A517-426C-BB43-95AD79217411}" type="pres">
      <dgm:prSet presAssocID="{7B37E1C8-5DA9-4CA4-BB80-248CEF496288}" presName="vert1" presStyleCnt="0"/>
      <dgm:spPr/>
    </dgm:pt>
    <dgm:pt modelId="{5BA3CB18-CE5D-470A-82D9-BDA079D7C674}" type="pres">
      <dgm:prSet presAssocID="{C90C012D-2BB5-4A73-8BE8-C90F5E96AF6B}" presName="thickLine" presStyleLbl="alignNode1" presStyleIdx="7" presStyleCnt="10"/>
      <dgm:spPr/>
    </dgm:pt>
    <dgm:pt modelId="{6498E0BB-DB99-4DC8-842F-AF3BF675B600}" type="pres">
      <dgm:prSet presAssocID="{C90C012D-2BB5-4A73-8BE8-C90F5E96AF6B}" presName="horz1" presStyleCnt="0"/>
      <dgm:spPr/>
    </dgm:pt>
    <dgm:pt modelId="{2CC5A4B7-F0D5-4DD3-BD52-020F723E45FD}" type="pres">
      <dgm:prSet presAssocID="{C90C012D-2BB5-4A73-8BE8-C90F5E96AF6B}" presName="tx1" presStyleLbl="revTx" presStyleIdx="7" presStyleCnt="10"/>
      <dgm:spPr/>
    </dgm:pt>
    <dgm:pt modelId="{907FB818-969D-4667-91A4-F9A35379FD42}" type="pres">
      <dgm:prSet presAssocID="{C90C012D-2BB5-4A73-8BE8-C90F5E96AF6B}" presName="vert1" presStyleCnt="0"/>
      <dgm:spPr/>
    </dgm:pt>
    <dgm:pt modelId="{9F9C073C-7784-4FF6-80FA-1EFFBD8E3689}" type="pres">
      <dgm:prSet presAssocID="{17A2CFE4-2C72-44A1-9DC4-6ABEAF45EA78}" presName="thickLine" presStyleLbl="alignNode1" presStyleIdx="8" presStyleCnt="10"/>
      <dgm:spPr/>
    </dgm:pt>
    <dgm:pt modelId="{01D2E2F2-4538-4DBE-BAC7-E37ADEB1706C}" type="pres">
      <dgm:prSet presAssocID="{17A2CFE4-2C72-44A1-9DC4-6ABEAF45EA78}" presName="horz1" presStyleCnt="0"/>
      <dgm:spPr/>
    </dgm:pt>
    <dgm:pt modelId="{4F77D17B-68BD-4D4D-AE4E-402EA73FC264}" type="pres">
      <dgm:prSet presAssocID="{17A2CFE4-2C72-44A1-9DC4-6ABEAF45EA78}" presName="tx1" presStyleLbl="revTx" presStyleIdx="8" presStyleCnt="10"/>
      <dgm:spPr/>
    </dgm:pt>
    <dgm:pt modelId="{EEB967D8-7EEE-4237-91B2-853CCB557036}" type="pres">
      <dgm:prSet presAssocID="{17A2CFE4-2C72-44A1-9DC4-6ABEAF45EA78}" presName="vert1" presStyleCnt="0"/>
      <dgm:spPr/>
    </dgm:pt>
    <dgm:pt modelId="{BFE7ECB1-A1EC-4440-B9AF-5F8E2CC5CC34}" type="pres">
      <dgm:prSet presAssocID="{1DF6B015-5506-4078-AD6C-149428D05645}" presName="thickLine" presStyleLbl="alignNode1" presStyleIdx="9" presStyleCnt="10"/>
      <dgm:spPr/>
    </dgm:pt>
    <dgm:pt modelId="{9F24181C-7EA0-4F79-A5E5-6FC3B090B95B}" type="pres">
      <dgm:prSet presAssocID="{1DF6B015-5506-4078-AD6C-149428D05645}" presName="horz1" presStyleCnt="0"/>
      <dgm:spPr/>
    </dgm:pt>
    <dgm:pt modelId="{89FE4BD7-175F-4F4F-B0AA-E4A50E824AE5}" type="pres">
      <dgm:prSet presAssocID="{1DF6B015-5506-4078-AD6C-149428D05645}" presName="tx1" presStyleLbl="revTx" presStyleIdx="9" presStyleCnt="10"/>
      <dgm:spPr/>
    </dgm:pt>
    <dgm:pt modelId="{62E54ACA-7BFE-4823-A3AB-BC18C58B0A9A}" type="pres">
      <dgm:prSet presAssocID="{1DF6B015-5506-4078-AD6C-149428D05645}" presName="vert1" presStyleCnt="0"/>
      <dgm:spPr/>
    </dgm:pt>
  </dgm:ptLst>
  <dgm:cxnLst>
    <dgm:cxn modelId="{25EA5309-E680-4E21-9256-511D809C217D}" srcId="{B55CC760-8815-4E1D-A831-AA319259420F}" destId="{0BFFCE97-8E57-4F93-9925-CF32A1C707B1}" srcOrd="5" destOrd="0" parTransId="{4E37B1AD-E992-444F-A6E1-1470DCB372C0}" sibTransId="{9170AC6F-8B88-4ED8-A1C9-D0DF1E6B8687}"/>
    <dgm:cxn modelId="{B1214E11-5766-4169-8A66-0D5238146714}" type="presOf" srcId="{1DF6B015-5506-4078-AD6C-149428D05645}" destId="{89FE4BD7-175F-4F4F-B0AA-E4A50E824AE5}" srcOrd="0" destOrd="0" presId="urn:microsoft.com/office/officeart/2008/layout/LinedList"/>
    <dgm:cxn modelId="{110BF913-3088-44DE-AF44-CBBE0469009F}" type="presOf" srcId="{7B37E1C8-5DA9-4CA4-BB80-248CEF496288}" destId="{C9D34F3A-F83E-4E7A-B25E-C63AB24AEBD8}" srcOrd="0" destOrd="0" presId="urn:microsoft.com/office/officeart/2008/layout/LinedList"/>
    <dgm:cxn modelId="{E4816D26-B28D-41E4-83E7-DD495AB5B228}" srcId="{B55CC760-8815-4E1D-A831-AA319259420F}" destId="{1DF6B015-5506-4078-AD6C-149428D05645}" srcOrd="9" destOrd="0" parTransId="{340ABCA4-1B15-4C46-B3F2-F1FAC337883E}" sibTransId="{098AE032-62CF-4ED0-A610-A424A3F05CA4}"/>
    <dgm:cxn modelId="{13688832-56E8-47A3-83C4-7573EB98A482}" srcId="{B55CC760-8815-4E1D-A831-AA319259420F}" destId="{CE1A16A3-A539-4CB1-943D-E3FF7811CB74}" srcOrd="2" destOrd="0" parTransId="{3EE79ACF-CDDE-4FFF-80BE-BC4CC013D22E}" sibTransId="{41E07CDB-DE02-4F65-96B6-C3451FD6467F}"/>
    <dgm:cxn modelId="{8203575D-72E3-4CF1-8F64-8C4B0A0F0E02}" type="presOf" srcId="{A6A12038-C7E2-4A25-8DE0-EC8A375175C7}" destId="{F2DAD8DD-A73E-4ABF-878B-7319030BD946}" srcOrd="0" destOrd="0" presId="urn:microsoft.com/office/officeart/2008/layout/LinedList"/>
    <dgm:cxn modelId="{6E6D2364-7A8A-4996-9B9D-5D15011DE96D}" srcId="{B55CC760-8815-4E1D-A831-AA319259420F}" destId="{A52F3BD8-E3B5-45CF-AE9D-5392C52A4082}" srcOrd="0" destOrd="0" parTransId="{1C893346-3205-4299-A66E-ACD218E76766}" sibTransId="{844717E6-5B28-454E-822A-F43587B67039}"/>
    <dgm:cxn modelId="{E10D1355-EB7E-447F-9A3F-C8C772A6AEE6}" srcId="{B55CC760-8815-4E1D-A831-AA319259420F}" destId="{A6A12038-C7E2-4A25-8DE0-EC8A375175C7}" srcOrd="1" destOrd="0" parTransId="{4A3135D7-9B50-434E-9829-5EAA44001D0B}" sibTransId="{64BB59BF-0B48-45FA-B42B-7ECD05492B55}"/>
    <dgm:cxn modelId="{C70CF779-C7E3-4447-89E8-A476A5DA1882}" srcId="{B55CC760-8815-4E1D-A831-AA319259420F}" destId="{C225AC28-DB2E-4B9C-8E8D-E2F77BB5F6D8}" srcOrd="3" destOrd="0" parTransId="{D8EAD1E0-4EEE-4B4D-8A42-6092FD4AC3BE}" sibTransId="{8DDAC79B-C458-4BEF-8E0F-CD7755CEAFF7}"/>
    <dgm:cxn modelId="{F8F4E081-3FA5-4720-A31C-E02CE818A92C}" srcId="{B55CC760-8815-4E1D-A831-AA319259420F}" destId="{C90C012D-2BB5-4A73-8BE8-C90F5E96AF6B}" srcOrd="7" destOrd="0" parTransId="{0E552055-205F-484D-86D2-8BADB75D2911}" sibTransId="{9341E906-0279-494F-9EAD-05187D408BFC}"/>
    <dgm:cxn modelId="{35CFECA1-F5D5-48C9-B1BB-38A144FE6EDF}" type="presOf" srcId="{17A2CFE4-2C72-44A1-9DC4-6ABEAF45EA78}" destId="{4F77D17B-68BD-4D4D-AE4E-402EA73FC264}" srcOrd="0" destOrd="0" presId="urn:microsoft.com/office/officeart/2008/layout/LinedList"/>
    <dgm:cxn modelId="{DF3CDFB8-AB81-49D4-9F15-BB03AA1981DD}" srcId="{B55CC760-8815-4E1D-A831-AA319259420F}" destId="{DF994564-915D-4F2B-A92D-02D4B7BC21C5}" srcOrd="4" destOrd="0" parTransId="{EF6B43B6-4923-4F0E-94EB-0FF1CCEACC43}" sibTransId="{F169D7FB-0697-4B87-A83B-427B8A4F210F}"/>
    <dgm:cxn modelId="{7758A7BB-D7C5-4890-A74D-95D48F6E5DDA}" type="presOf" srcId="{C225AC28-DB2E-4B9C-8E8D-E2F77BB5F6D8}" destId="{154AFB8C-07AA-496C-B9D2-919B6DDE7FF6}" srcOrd="0" destOrd="0" presId="urn:microsoft.com/office/officeart/2008/layout/LinedList"/>
    <dgm:cxn modelId="{E6EDE5C2-D573-4FC9-B0CE-9E912BF997CC}" srcId="{B55CC760-8815-4E1D-A831-AA319259420F}" destId="{7B37E1C8-5DA9-4CA4-BB80-248CEF496288}" srcOrd="6" destOrd="0" parTransId="{46ABF834-3F25-404D-BCDC-C0AA566A23EF}" sibTransId="{A593B913-052E-4C0F-B8EB-B6535803A9D7}"/>
    <dgm:cxn modelId="{C9EB78C8-CE94-475C-A1D8-58FE62C4E1E9}" type="presOf" srcId="{A52F3BD8-E3B5-45CF-AE9D-5392C52A4082}" destId="{9C67B164-8EF0-439B-B563-8408B13FD884}" srcOrd="0" destOrd="0" presId="urn:microsoft.com/office/officeart/2008/layout/LinedList"/>
    <dgm:cxn modelId="{5B1777D0-BBB4-4AB2-8C20-A5FC3DDF13FC}" type="presOf" srcId="{C90C012D-2BB5-4A73-8BE8-C90F5E96AF6B}" destId="{2CC5A4B7-F0D5-4DD3-BD52-020F723E45FD}" srcOrd="0" destOrd="0" presId="urn:microsoft.com/office/officeart/2008/layout/LinedList"/>
    <dgm:cxn modelId="{308298DE-2EBC-4A87-9787-326AF7464844}" type="presOf" srcId="{CE1A16A3-A539-4CB1-943D-E3FF7811CB74}" destId="{110859A0-5360-48FA-869D-0D1F559D17A3}" srcOrd="0" destOrd="0" presId="urn:microsoft.com/office/officeart/2008/layout/LinedList"/>
    <dgm:cxn modelId="{96E58EE4-5D18-4B44-8BF7-EB2AE517FA35}" srcId="{B55CC760-8815-4E1D-A831-AA319259420F}" destId="{17A2CFE4-2C72-44A1-9DC4-6ABEAF45EA78}" srcOrd="8" destOrd="0" parTransId="{816EAEA2-C2A6-4340-88A9-2072E941AC32}" sibTransId="{0122EF86-64ED-486C-B128-E31F42140DBD}"/>
    <dgm:cxn modelId="{E0659AF4-AE11-4F5B-8284-BB341E118ED0}" type="presOf" srcId="{B55CC760-8815-4E1D-A831-AA319259420F}" destId="{4FCDF971-32C2-4259-9A50-F164005C2CB8}" srcOrd="0" destOrd="0" presId="urn:microsoft.com/office/officeart/2008/layout/LinedList"/>
    <dgm:cxn modelId="{079A1EF9-5F11-4BFB-8A77-9D12C27DEC1D}" type="presOf" srcId="{0BFFCE97-8E57-4F93-9925-CF32A1C707B1}" destId="{3F354885-C07A-445E-848E-FF69F0EB0975}" srcOrd="0" destOrd="0" presId="urn:microsoft.com/office/officeart/2008/layout/LinedList"/>
    <dgm:cxn modelId="{AB87D5FE-A469-4B3E-A83B-275A1F2AFD7F}" type="presOf" srcId="{DF994564-915D-4F2B-A92D-02D4B7BC21C5}" destId="{84228B9E-BCCB-4E3D-9D88-9010B8D247C8}" srcOrd="0" destOrd="0" presId="urn:microsoft.com/office/officeart/2008/layout/LinedList"/>
    <dgm:cxn modelId="{37819EB5-EA31-4A17-9F49-13569EE324B4}" type="presParOf" srcId="{4FCDF971-32C2-4259-9A50-F164005C2CB8}" destId="{74C18FB0-74DD-4663-8D89-6B606E9643C2}" srcOrd="0" destOrd="0" presId="urn:microsoft.com/office/officeart/2008/layout/LinedList"/>
    <dgm:cxn modelId="{53CDC1D2-92A5-4546-9A0B-A6F9703FB092}" type="presParOf" srcId="{4FCDF971-32C2-4259-9A50-F164005C2CB8}" destId="{05AC08E8-9D70-4ED7-BF4D-82706ED5E968}" srcOrd="1" destOrd="0" presId="urn:microsoft.com/office/officeart/2008/layout/LinedList"/>
    <dgm:cxn modelId="{6434ADBB-5A4C-493F-9FF6-4C3B94C98E62}" type="presParOf" srcId="{05AC08E8-9D70-4ED7-BF4D-82706ED5E968}" destId="{9C67B164-8EF0-439B-B563-8408B13FD884}" srcOrd="0" destOrd="0" presId="urn:microsoft.com/office/officeart/2008/layout/LinedList"/>
    <dgm:cxn modelId="{DD3CE3F7-963A-4BDD-94E2-B4FAF6A88E38}" type="presParOf" srcId="{05AC08E8-9D70-4ED7-BF4D-82706ED5E968}" destId="{5971FD78-8622-4986-9861-976961AC01E5}" srcOrd="1" destOrd="0" presId="urn:microsoft.com/office/officeart/2008/layout/LinedList"/>
    <dgm:cxn modelId="{C665F558-B508-47D6-B65F-6E71BFAF4578}" type="presParOf" srcId="{4FCDF971-32C2-4259-9A50-F164005C2CB8}" destId="{B9C6155F-9EBE-4781-A757-91AF584E6011}" srcOrd="2" destOrd="0" presId="urn:microsoft.com/office/officeart/2008/layout/LinedList"/>
    <dgm:cxn modelId="{B6A8FCEA-62B9-408D-A70B-DC875902F2FF}" type="presParOf" srcId="{4FCDF971-32C2-4259-9A50-F164005C2CB8}" destId="{1CF8AFD0-19BB-4B22-B67D-F7B41CC25F1A}" srcOrd="3" destOrd="0" presId="urn:microsoft.com/office/officeart/2008/layout/LinedList"/>
    <dgm:cxn modelId="{06C57501-7383-4A7A-B525-26CF8BDFD010}" type="presParOf" srcId="{1CF8AFD0-19BB-4B22-B67D-F7B41CC25F1A}" destId="{F2DAD8DD-A73E-4ABF-878B-7319030BD946}" srcOrd="0" destOrd="0" presId="urn:microsoft.com/office/officeart/2008/layout/LinedList"/>
    <dgm:cxn modelId="{0118B9C3-291A-4F80-AD07-19D21DD343EE}" type="presParOf" srcId="{1CF8AFD0-19BB-4B22-B67D-F7B41CC25F1A}" destId="{7D0A8DE4-8CB2-4CBD-A08C-3EA57A779E53}" srcOrd="1" destOrd="0" presId="urn:microsoft.com/office/officeart/2008/layout/LinedList"/>
    <dgm:cxn modelId="{2E20D4AF-B522-4210-8A15-7792074D5405}" type="presParOf" srcId="{4FCDF971-32C2-4259-9A50-F164005C2CB8}" destId="{60E847AF-BCEA-46FF-892F-DA881803BC49}" srcOrd="4" destOrd="0" presId="urn:microsoft.com/office/officeart/2008/layout/LinedList"/>
    <dgm:cxn modelId="{785DD26A-E2DD-4058-A2F6-AD1E7C1310AF}" type="presParOf" srcId="{4FCDF971-32C2-4259-9A50-F164005C2CB8}" destId="{BEE3FD88-9230-4FD2-807F-3DBCA75C4B6D}" srcOrd="5" destOrd="0" presId="urn:microsoft.com/office/officeart/2008/layout/LinedList"/>
    <dgm:cxn modelId="{44300F2E-110C-43D5-A586-DBA9FBFA82CB}" type="presParOf" srcId="{BEE3FD88-9230-4FD2-807F-3DBCA75C4B6D}" destId="{110859A0-5360-48FA-869D-0D1F559D17A3}" srcOrd="0" destOrd="0" presId="urn:microsoft.com/office/officeart/2008/layout/LinedList"/>
    <dgm:cxn modelId="{F7458588-26CC-4692-8912-33680E51EDB4}" type="presParOf" srcId="{BEE3FD88-9230-4FD2-807F-3DBCA75C4B6D}" destId="{DEBA6754-A349-4AF6-9DED-03300C60B5FA}" srcOrd="1" destOrd="0" presId="urn:microsoft.com/office/officeart/2008/layout/LinedList"/>
    <dgm:cxn modelId="{98F6E557-05FC-4CCF-B778-F9C2743489FC}" type="presParOf" srcId="{4FCDF971-32C2-4259-9A50-F164005C2CB8}" destId="{72D61905-31AC-41DE-82C4-42845711AADE}" srcOrd="6" destOrd="0" presId="urn:microsoft.com/office/officeart/2008/layout/LinedList"/>
    <dgm:cxn modelId="{FF67368E-3178-4410-8D53-ACA91E5FAD16}" type="presParOf" srcId="{4FCDF971-32C2-4259-9A50-F164005C2CB8}" destId="{E60EFDF7-B339-4AD7-8BB7-9715EEC53F0A}" srcOrd="7" destOrd="0" presId="urn:microsoft.com/office/officeart/2008/layout/LinedList"/>
    <dgm:cxn modelId="{E08A7E51-073C-4D12-B6D7-0411E6C2BD00}" type="presParOf" srcId="{E60EFDF7-B339-4AD7-8BB7-9715EEC53F0A}" destId="{154AFB8C-07AA-496C-B9D2-919B6DDE7FF6}" srcOrd="0" destOrd="0" presId="urn:microsoft.com/office/officeart/2008/layout/LinedList"/>
    <dgm:cxn modelId="{F74371C8-8207-4D40-A3E5-CE587E8A59DF}" type="presParOf" srcId="{E60EFDF7-B339-4AD7-8BB7-9715EEC53F0A}" destId="{0679D106-DA26-43C0-A2E7-C4322C3AC927}" srcOrd="1" destOrd="0" presId="urn:microsoft.com/office/officeart/2008/layout/LinedList"/>
    <dgm:cxn modelId="{4B463C0D-E8A7-485F-9B17-6EA5F0A259A1}" type="presParOf" srcId="{4FCDF971-32C2-4259-9A50-F164005C2CB8}" destId="{65DEDF09-7062-4F95-B948-BA641B0A224F}" srcOrd="8" destOrd="0" presId="urn:microsoft.com/office/officeart/2008/layout/LinedList"/>
    <dgm:cxn modelId="{9CD22342-09F1-4689-A7D7-12E767220E91}" type="presParOf" srcId="{4FCDF971-32C2-4259-9A50-F164005C2CB8}" destId="{D935BF68-D73B-4263-8635-CF2DFA316399}" srcOrd="9" destOrd="0" presId="urn:microsoft.com/office/officeart/2008/layout/LinedList"/>
    <dgm:cxn modelId="{6B9AA800-22CE-4AF3-9190-1CF07AD2E104}" type="presParOf" srcId="{D935BF68-D73B-4263-8635-CF2DFA316399}" destId="{84228B9E-BCCB-4E3D-9D88-9010B8D247C8}" srcOrd="0" destOrd="0" presId="urn:microsoft.com/office/officeart/2008/layout/LinedList"/>
    <dgm:cxn modelId="{FAF0EC2E-E18B-446E-8EB0-6A9FDF1E5684}" type="presParOf" srcId="{D935BF68-D73B-4263-8635-CF2DFA316399}" destId="{E7AEBD57-CBA1-4547-A352-A3EE58404EE6}" srcOrd="1" destOrd="0" presId="urn:microsoft.com/office/officeart/2008/layout/LinedList"/>
    <dgm:cxn modelId="{13607A93-23E1-4198-B0C2-BFF433859821}" type="presParOf" srcId="{4FCDF971-32C2-4259-9A50-F164005C2CB8}" destId="{20F8A4EA-D2E3-46DC-B152-1687897B2802}" srcOrd="10" destOrd="0" presId="urn:microsoft.com/office/officeart/2008/layout/LinedList"/>
    <dgm:cxn modelId="{B813A590-63C3-4116-B48D-B8677B6D53C1}" type="presParOf" srcId="{4FCDF971-32C2-4259-9A50-F164005C2CB8}" destId="{9507F7DE-29E5-45AF-8CCA-7D3FDE22BA88}" srcOrd="11" destOrd="0" presId="urn:microsoft.com/office/officeart/2008/layout/LinedList"/>
    <dgm:cxn modelId="{ECFCBC92-AFD6-4DBE-964A-922F5E256540}" type="presParOf" srcId="{9507F7DE-29E5-45AF-8CCA-7D3FDE22BA88}" destId="{3F354885-C07A-445E-848E-FF69F0EB0975}" srcOrd="0" destOrd="0" presId="urn:microsoft.com/office/officeart/2008/layout/LinedList"/>
    <dgm:cxn modelId="{0855DF33-CE5D-4B25-952E-1B22DF50C969}" type="presParOf" srcId="{9507F7DE-29E5-45AF-8CCA-7D3FDE22BA88}" destId="{9A4E06CB-BB8B-4BCA-A0F9-933EA1056961}" srcOrd="1" destOrd="0" presId="urn:microsoft.com/office/officeart/2008/layout/LinedList"/>
    <dgm:cxn modelId="{90335537-FF94-4694-A9ED-B4C8113B16D5}" type="presParOf" srcId="{4FCDF971-32C2-4259-9A50-F164005C2CB8}" destId="{B18E9380-B2C5-4655-B443-A75742EF5EBF}" srcOrd="12" destOrd="0" presId="urn:microsoft.com/office/officeart/2008/layout/LinedList"/>
    <dgm:cxn modelId="{7C9C950E-685D-4BA8-AE02-F7FA235AE72F}" type="presParOf" srcId="{4FCDF971-32C2-4259-9A50-F164005C2CB8}" destId="{13194F77-F3AD-44AE-9B63-3E4D42528CCA}" srcOrd="13" destOrd="0" presId="urn:microsoft.com/office/officeart/2008/layout/LinedList"/>
    <dgm:cxn modelId="{671F6369-2496-443D-A148-5B11C7E73249}" type="presParOf" srcId="{13194F77-F3AD-44AE-9B63-3E4D42528CCA}" destId="{C9D34F3A-F83E-4E7A-B25E-C63AB24AEBD8}" srcOrd="0" destOrd="0" presId="urn:microsoft.com/office/officeart/2008/layout/LinedList"/>
    <dgm:cxn modelId="{5A88C12B-F79C-45D9-B04E-40C4EA761171}" type="presParOf" srcId="{13194F77-F3AD-44AE-9B63-3E4D42528CCA}" destId="{4243CB50-A517-426C-BB43-95AD79217411}" srcOrd="1" destOrd="0" presId="urn:microsoft.com/office/officeart/2008/layout/LinedList"/>
    <dgm:cxn modelId="{1660B28E-96F1-4831-B1A4-DEE775484746}" type="presParOf" srcId="{4FCDF971-32C2-4259-9A50-F164005C2CB8}" destId="{5BA3CB18-CE5D-470A-82D9-BDA079D7C674}" srcOrd="14" destOrd="0" presId="urn:microsoft.com/office/officeart/2008/layout/LinedList"/>
    <dgm:cxn modelId="{EE67CCBB-0586-4438-AC74-1141BCA2595D}" type="presParOf" srcId="{4FCDF971-32C2-4259-9A50-F164005C2CB8}" destId="{6498E0BB-DB99-4DC8-842F-AF3BF675B600}" srcOrd="15" destOrd="0" presId="urn:microsoft.com/office/officeart/2008/layout/LinedList"/>
    <dgm:cxn modelId="{40084936-C9EF-4058-B103-4A543D9030D3}" type="presParOf" srcId="{6498E0BB-DB99-4DC8-842F-AF3BF675B600}" destId="{2CC5A4B7-F0D5-4DD3-BD52-020F723E45FD}" srcOrd="0" destOrd="0" presId="urn:microsoft.com/office/officeart/2008/layout/LinedList"/>
    <dgm:cxn modelId="{3EAAC232-1593-4BA7-B938-5A1A31882866}" type="presParOf" srcId="{6498E0BB-DB99-4DC8-842F-AF3BF675B600}" destId="{907FB818-969D-4667-91A4-F9A35379FD42}" srcOrd="1" destOrd="0" presId="urn:microsoft.com/office/officeart/2008/layout/LinedList"/>
    <dgm:cxn modelId="{05FE6D27-1247-4D89-988D-126C810BBEDB}" type="presParOf" srcId="{4FCDF971-32C2-4259-9A50-F164005C2CB8}" destId="{9F9C073C-7784-4FF6-80FA-1EFFBD8E3689}" srcOrd="16" destOrd="0" presId="urn:microsoft.com/office/officeart/2008/layout/LinedList"/>
    <dgm:cxn modelId="{96B306DA-1685-473D-8C44-110FB4233E09}" type="presParOf" srcId="{4FCDF971-32C2-4259-9A50-F164005C2CB8}" destId="{01D2E2F2-4538-4DBE-BAC7-E37ADEB1706C}" srcOrd="17" destOrd="0" presId="urn:microsoft.com/office/officeart/2008/layout/LinedList"/>
    <dgm:cxn modelId="{4745EEA8-156E-46DF-85F4-1A9B79741754}" type="presParOf" srcId="{01D2E2F2-4538-4DBE-BAC7-E37ADEB1706C}" destId="{4F77D17B-68BD-4D4D-AE4E-402EA73FC264}" srcOrd="0" destOrd="0" presId="urn:microsoft.com/office/officeart/2008/layout/LinedList"/>
    <dgm:cxn modelId="{0BF2DBCD-BC87-497A-A644-29647F0186A4}" type="presParOf" srcId="{01D2E2F2-4538-4DBE-BAC7-E37ADEB1706C}" destId="{EEB967D8-7EEE-4237-91B2-853CCB557036}" srcOrd="1" destOrd="0" presId="urn:microsoft.com/office/officeart/2008/layout/LinedList"/>
    <dgm:cxn modelId="{AC376B2C-E224-4482-A6B5-5D9235445ED4}" type="presParOf" srcId="{4FCDF971-32C2-4259-9A50-F164005C2CB8}" destId="{BFE7ECB1-A1EC-4440-B9AF-5F8E2CC5CC34}" srcOrd="18" destOrd="0" presId="urn:microsoft.com/office/officeart/2008/layout/LinedList"/>
    <dgm:cxn modelId="{8C6DBE86-E70E-478A-BCA4-E7855A14E40A}" type="presParOf" srcId="{4FCDF971-32C2-4259-9A50-F164005C2CB8}" destId="{9F24181C-7EA0-4F79-A5E5-6FC3B090B95B}" srcOrd="19" destOrd="0" presId="urn:microsoft.com/office/officeart/2008/layout/LinedList"/>
    <dgm:cxn modelId="{0011FFD7-AFD0-4495-91D9-5E898A89F534}" type="presParOf" srcId="{9F24181C-7EA0-4F79-A5E5-6FC3B090B95B}" destId="{89FE4BD7-175F-4F4F-B0AA-E4A50E824AE5}" srcOrd="0" destOrd="0" presId="urn:microsoft.com/office/officeart/2008/layout/LinedList"/>
    <dgm:cxn modelId="{20035CF1-C24C-4B03-BB95-9FEB056A0C8C}" type="presParOf" srcId="{9F24181C-7EA0-4F79-A5E5-6FC3B090B95B}" destId="{62E54ACA-7BFE-4823-A3AB-BC18C58B0A9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B9A7645-1941-4942-8A0F-9EB170348721}"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zh-TW" altLang="en-US"/>
        </a:p>
      </dgm:t>
    </dgm:pt>
    <dgm:pt modelId="{CEA0F871-E97F-45A0-920D-4AEAA607C6F6}">
      <dgm:prSet custT="1"/>
      <dgm:spPr/>
      <dgm:t>
        <a:bodyPr/>
        <a:lstStyle/>
        <a:p>
          <a:pPr rtl="0"/>
          <a:r>
            <a:rPr lang="en-US" sz="2400" dirty="0">
              <a:latin typeface="標楷體" panose="03000509000000000000" pitchFamily="65" charset="-120"/>
              <a:ea typeface="標楷體" panose="03000509000000000000" pitchFamily="65" charset="-120"/>
            </a:rPr>
            <a:t>1.</a:t>
          </a:r>
          <a:r>
            <a:rPr lang="zh-TW" sz="2400" dirty="0">
              <a:latin typeface="標楷體" panose="03000509000000000000" pitchFamily="65" charset="-120"/>
              <a:ea typeface="標楷體" panose="03000509000000000000" pitchFamily="65" charset="-120"/>
            </a:rPr>
            <a:t>合作原則，學校教師應建立課程目標、蒐集情境資料、評鑑學生反應；測驗專家負責協助蒐集情境資料、安排評鑑學生反應、決定並改進評鑑的客觀性與測驗的信度。</a:t>
          </a:r>
        </a:p>
      </dgm:t>
    </dgm:pt>
    <dgm:pt modelId="{E916A9A4-B448-4825-8C5F-799FDAAB0DD1}" type="parTrans" cxnId="{55E27FB8-B0EF-44F6-899E-EB9A18570663}">
      <dgm:prSet/>
      <dgm:spPr/>
      <dgm:t>
        <a:bodyPr/>
        <a:lstStyle/>
        <a:p>
          <a:endParaRPr lang="zh-TW" altLang="en-US"/>
        </a:p>
      </dgm:t>
    </dgm:pt>
    <dgm:pt modelId="{8BFCA7D4-4913-4FDE-BA01-B5B0F5A1F5A7}" type="sibTrans" cxnId="{55E27FB8-B0EF-44F6-899E-EB9A18570663}">
      <dgm:prSet/>
      <dgm:spPr/>
      <dgm:t>
        <a:bodyPr/>
        <a:lstStyle/>
        <a:p>
          <a:endParaRPr lang="zh-TW" altLang="en-US"/>
        </a:p>
      </dgm:t>
    </dgm:pt>
    <dgm:pt modelId="{8F479FA1-D7DE-4EFF-AC0B-BACCDD739624}">
      <dgm:prSet custT="1"/>
      <dgm:spPr/>
      <dgm:t>
        <a:bodyPr/>
        <a:lstStyle/>
        <a:p>
          <a:pPr rtl="0"/>
          <a:r>
            <a:rPr lang="en-US" sz="2400">
              <a:latin typeface="標楷體" panose="03000509000000000000" pitchFamily="65" charset="-120"/>
              <a:ea typeface="標楷體" panose="03000509000000000000" pitchFamily="65" charset="-120"/>
            </a:rPr>
            <a:t>2.</a:t>
          </a:r>
          <a:r>
            <a:rPr lang="zh-TW" sz="2400">
              <a:latin typeface="標楷體" panose="03000509000000000000" pitchFamily="65" charset="-120"/>
              <a:ea typeface="標楷體" panose="03000509000000000000" pitchFamily="65" charset="-120"/>
            </a:rPr>
            <a:t>編製技術</a:t>
          </a:r>
          <a:r>
            <a:rPr lang="en-US" sz="2400">
              <a:latin typeface="標楷體" panose="03000509000000000000" pitchFamily="65" charset="-120"/>
              <a:ea typeface="標楷體" panose="03000509000000000000" pitchFamily="65" charset="-120"/>
            </a:rPr>
            <a:t>:</a:t>
          </a:r>
          <a:endParaRPr lang="zh-TW" sz="2400" dirty="0">
            <a:latin typeface="標楷體" panose="03000509000000000000" pitchFamily="65" charset="-120"/>
            <a:ea typeface="標楷體" panose="03000509000000000000" pitchFamily="65" charset="-120"/>
          </a:endParaRPr>
        </a:p>
      </dgm:t>
    </dgm:pt>
    <dgm:pt modelId="{C307110F-1B80-4D04-AE5B-A055F09FCBE6}" type="parTrans" cxnId="{F1A39981-5C53-405A-AD24-DC896B485846}">
      <dgm:prSet/>
      <dgm:spPr/>
      <dgm:t>
        <a:bodyPr/>
        <a:lstStyle/>
        <a:p>
          <a:endParaRPr lang="zh-TW" altLang="en-US"/>
        </a:p>
      </dgm:t>
    </dgm:pt>
    <dgm:pt modelId="{0BD22E2D-1A2E-469D-8E03-FC77C0FA0EB4}" type="sibTrans" cxnId="{F1A39981-5C53-405A-AD24-DC896B485846}">
      <dgm:prSet/>
      <dgm:spPr/>
      <dgm:t>
        <a:bodyPr/>
        <a:lstStyle/>
        <a:p>
          <a:endParaRPr lang="zh-TW" altLang="en-US"/>
        </a:p>
      </dgm:t>
    </dgm:pt>
    <dgm:pt modelId="{E1B076C6-BD28-428A-AB1C-D82B47EDA247}">
      <dgm:prSet custT="1"/>
      <dgm:spPr/>
      <dgm:t>
        <a:bodyPr/>
        <a:lstStyle/>
        <a:p>
          <a:pPr rtl="0"/>
          <a:r>
            <a:rPr lang="en-US" sz="2400">
              <a:latin typeface="標楷體" panose="03000509000000000000" pitchFamily="65" charset="-120"/>
              <a:ea typeface="標楷體" panose="03000509000000000000" pitchFamily="65" charset="-120"/>
            </a:rPr>
            <a:t>(2)</a:t>
          </a:r>
          <a:r>
            <a:rPr lang="zh-TW" sz="2400">
              <a:latin typeface="標楷體" panose="03000509000000000000" pitchFamily="65" charset="-120"/>
              <a:ea typeface="標楷體" panose="03000509000000000000" pitchFamily="65" charset="-120"/>
            </a:rPr>
            <a:t>不用現成的測驗，而是直接利用學生表現目標行為的情境，作為判斷是否達成課程目標的測驗情境。其特色不僅是測量學生的事實記憶能力，而是以各種不同的目標來評鑑學生的成就。</a:t>
          </a:r>
          <a:endParaRPr lang="zh-TW" sz="2400" dirty="0">
            <a:latin typeface="標楷體" panose="03000509000000000000" pitchFamily="65" charset="-120"/>
            <a:ea typeface="標楷體" panose="03000509000000000000" pitchFamily="65" charset="-120"/>
          </a:endParaRPr>
        </a:p>
      </dgm:t>
    </dgm:pt>
    <dgm:pt modelId="{E4B80C8D-3121-43E9-8DF6-3A48AF95A59D}" type="parTrans" cxnId="{C67DDA14-A933-45F1-B415-B58CE4A7BE49}">
      <dgm:prSet/>
      <dgm:spPr/>
      <dgm:t>
        <a:bodyPr/>
        <a:lstStyle/>
        <a:p>
          <a:endParaRPr lang="zh-TW" altLang="en-US"/>
        </a:p>
      </dgm:t>
    </dgm:pt>
    <dgm:pt modelId="{0283DC79-6412-4F42-B54F-2D2DBC6E48FF}" type="sibTrans" cxnId="{C67DDA14-A933-45F1-B415-B58CE4A7BE49}">
      <dgm:prSet/>
      <dgm:spPr/>
      <dgm:t>
        <a:bodyPr/>
        <a:lstStyle/>
        <a:p>
          <a:endParaRPr lang="zh-TW" altLang="en-US"/>
        </a:p>
      </dgm:t>
    </dgm:pt>
    <dgm:pt modelId="{3BFDDEB8-9153-4A53-AAED-AF1DD8481F12}">
      <dgm:prSet custT="1"/>
      <dgm:spPr/>
      <dgm:t>
        <a:bodyPr/>
        <a:lstStyle/>
        <a:p>
          <a:pPr rtl="0"/>
          <a:r>
            <a:rPr lang="en-US" altLang="zh-TW" sz="2400" dirty="0">
              <a:latin typeface="標楷體" panose="03000509000000000000" pitchFamily="65" charset="-120"/>
              <a:ea typeface="標楷體" panose="03000509000000000000" pitchFamily="65" charset="-120"/>
            </a:rPr>
            <a:t>(1)</a:t>
          </a:r>
          <a:r>
            <a:rPr lang="zh-TW" altLang="en-US" sz="2400" dirty="0">
              <a:latin typeface="標楷體" panose="03000509000000000000" pitchFamily="65" charset="-120"/>
              <a:ea typeface="標楷體" panose="03000509000000000000" pitchFamily="65" charset="-120"/>
            </a:rPr>
            <a:t>首先以目標分析替代內容分析，以便進行更寬廣而普遍地測量目標；</a:t>
          </a:r>
          <a:endParaRPr lang="zh-TW" sz="2400" dirty="0">
            <a:latin typeface="標楷體" panose="03000509000000000000" pitchFamily="65" charset="-120"/>
            <a:ea typeface="標楷體" panose="03000509000000000000" pitchFamily="65" charset="-120"/>
          </a:endParaRPr>
        </a:p>
      </dgm:t>
    </dgm:pt>
    <dgm:pt modelId="{E1AF9AF8-997A-4799-BF4A-319628E27FEF}" type="parTrans" cxnId="{545650B4-58FD-428A-AB07-E6251EE972B0}">
      <dgm:prSet/>
      <dgm:spPr/>
      <dgm:t>
        <a:bodyPr/>
        <a:lstStyle/>
        <a:p>
          <a:endParaRPr lang="zh-TW" altLang="en-US"/>
        </a:p>
      </dgm:t>
    </dgm:pt>
    <dgm:pt modelId="{E5438D0B-1630-4529-BCBB-8EBD0E920D62}" type="sibTrans" cxnId="{545650B4-58FD-428A-AB07-E6251EE972B0}">
      <dgm:prSet/>
      <dgm:spPr/>
      <dgm:t>
        <a:bodyPr/>
        <a:lstStyle/>
        <a:p>
          <a:endParaRPr lang="zh-TW" altLang="en-US"/>
        </a:p>
      </dgm:t>
    </dgm:pt>
    <dgm:pt modelId="{80BF3A28-2DF6-43AD-8EAF-A5561372BD23}" type="pres">
      <dgm:prSet presAssocID="{CB9A7645-1941-4942-8A0F-9EB170348721}" presName="linear" presStyleCnt="0">
        <dgm:presLayoutVars>
          <dgm:animLvl val="lvl"/>
          <dgm:resizeHandles val="exact"/>
        </dgm:presLayoutVars>
      </dgm:prSet>
      <dgm:spPr/>
    </dgm:pt>
    <dgm:pt modelId="{916648D5-B170-4D1D-973B-3CDEA90D9504}" type="pres">
      <dgm:prSet presAssocID="{CEA0F871-E97F-45A0-920D-4AEAA607C6F6}" presName="parentText" presStyleLbl="node1" presStyleIdx="0" presStyleCnt="2" custScaleY="108807" custLinFactNeighborX="473" custLinFactNeighborY="27453">
        <dgm:presLayoutVars>
          <dgm:chMax val="0"/>
          <dgm:bulletEnabled val="1"/>
        </dgm:presLayoutVars>
      </dgm:prSet>
      <dgm:spPr/>
    </dgm:pt>
    <dgm:pt modelId="{F6CBC698-177F-4DCF-B1FE-01D1D3405494}" type="pres">
      <dgm:prSet presAssocID="{8BFCA7D4-4913-4FDE-BA01-B5B0F5A1F5A7}" presName="spacer" presStyleCnt="0"/>
      <dgm:spPr/>
    </dgm:pt>
    <dgm:pt modelId="{63C615FF-DE3F-42CC-B984-DE0BEC208128}" type="pres">
      <dgm:prSet presAssocID="{8F479FA1-D7DE-4EFF-AC0B-BACCDD739624}" presName="parentText" presStyleLbl="node1" presStyleIdx="1" presStyleCnt="2" custScaleY="42824">
        <dgm:presLayoutVars>
          <dgm:chMax val="0"/>
          <dgm:bulletEnabled val="1"/>
        </dgm:presLayoutVars>
      </dgm:prSet>
      <dgm:spPr/>
    </dgm:pt>
    <dgm:pt modelId="{13EE01F0-2141-47D7-BF9B-C94514BDFA04}" type="pres">
      <dgm:prSet presAssocID="{8F479FA1-D7DE-4EFF-AC0B-BACCDD739624}" presName="childText" presStyleLbl="revTx" presStyleIdx="0" presStyleCnt="1">
        <dgm:presLayoutVars>
          <dgm:bulletEnabled val="1"/>
        </dgm:presLayoutVars>
      </dgm:prSet>
      <dgm:spPr/>
    </dgm:pt>
  </dgm:ptLst>
  <dgm:cxnLst>
    <dgm:cxn modelId="{C67DDA14-A933-45F1-B415-B58CE4A7BE49}" srcId="{8F479FA1-D7DE-4EFF-AC0B-BACCDD739624}" destId="{E1B076C6-BD28-428A-AB1C-D82B47EDA247}" srcOrd="1" destOrd="0" parTransId="{E4B80C8D-3121-43E9-8DF6-3A48AF95A59D}" sibTransId="{0283DC79-6412-4F42-B54F-2D2DBC6E48FF}"/>
    <dgm:cxn modelId="{F2701A19-946C-48F8-ABDE-8715C7118044}" type="presOf" srcId="{CEA0F871-E97F-45A0-920D-4AEAA607C6F6}" destId="{916648D5-B170-4D1D-973B-3CDEA90D9504}" srcOrd="0" destOrd="0" presId="urn:microsoft.com/office/officeart/2005/8/layout/vList2"/>
    <dgm:cxn modelId="{7E5FF82B-B7D7-45CC-B369-5404575F5E70}" type="presOf" srcId="{3BFDDEB8-9153-4A53-AAED-AF1DD8481F12}" destId="{13EE01F0-2141-47D7-BF9B-C94514BDFA04}" srcOrd="0" destOrd="0" presId="urn:microsoft.com/office/officeart/2005/8/layout/vList2"/>
    <dgm:cxn modelId="{9F57AF4E-9EFE-4197-8265-CB19E5046435}" type="presOf" srcId="{8F479FA1-D7DE-4EFF-AC0B-BACCDD739624}" destId="{63C615FF-DE3F-42CC-B984-DE0BEC208128}" srcOrd="0" destOrd="0" presId="urn:microsoft.com/office/officeart/2005/8/layout/vList2"/>
    <dgm:cxn modelId="{F1A39981-5C53-405A-AD24-DC896B485846}" srcId="{CB9A7645-1941-4942-8A0F-9EB170348721}" destId="{8F479FA1-D7DE-4EFF-AC0B-BACCDD739624}" srcOrd="1" destOrd="0" parTransId="{C307110F-1B80-4D04-AE5B-A055F09FCBE6}" sibTransId="{0BD22E2D-1A2E-469D-8E03-FC77C0FA0EB4}"/>
    <dgm:cxn modelId="{8DD6A991-357C-45E7-99B4-CEE034148DBD}" type="presOf" srcId="{E1B076C6-BD28-428A-AB1C-D82B47EDA247}" destId="{13EE01F0-2141-47D7-BF9B-C94514BDFA04}" srcOrd="0" destOrd="1" presId="urn:microsoft.com/office/officeart/2005/8/layout/vList2"/>
    <dgm:cxn modelId="{545650B4-58FD-428A-AB07-E6251EE972B0}" srcId="{8F479FA1-D7DE-4EFF-AC0B-BACCDD739624}" destId="{3BFDDEB8-9153-4A53-AAED-AF1DD8481F12}" srcOrd="0" destOrd="0" parTransId="{E1AF9AF8-997A-4799-BF4A-319628E27FEF}" sibTransId="{E5438D0B-1630-4529-BCBB-8EBD0E920D62}"/>
    <dgm:cxn modelId="{55E27FB8-B0EF-44F6-899E-EB9A18570663}" srcId="{CB9A7645-1941-4942-8A0F-9EB170348721}" destId="{CEA0F871-E97F-45A0-920D-4AEAA607C6F6}" srcOrd="0" destOrd="0" parTransId="{E916A9A4-B448-4825-8C5F-799FDAAB0DD1}" sibTransId="{8BFCA7D4-4913-4FDE-BA01-B5B0F5A1F5A7}"/>
    <dgm:cxn modelId="{5D3F12CA-4EF6-4BD2-A028-90ECC458601E}" type="presOf" srcId="{CB9A7645-1941-4942-8A0F-9EB170348721}" destId="{80BF3A28-2DF6-43AD-8EAF-A5561372BD23}" srcOrd="0" destOrd="0" presId="urn:microsoft.com/office/officeart/2005/8/layout/vList2"/>
    <dgm:cxn modelId="{466AA169-F261-43B5-8D02-D2257E0188FC}" type="presParOf" srcId="{80BF3A28-2DF6-43AD-8EAF-A5561372BD23}" destId="{916648D5-B170-4D1D-973B-3CDEA90D9504}" srcOrd="0" destOrd="0" presId="urn:microsoft.com/office/officeart/2005/8/layout/vList2"/>
    <dgm:cxn modelId="{BF001D08-6830-4D27-8FE3-9AFB0B481C77}" type="presParOf" srcId="{80BF3A28-2DF6-43AD-8EAF-A5561372BD23}" destId="{F6CBC698-177F-4DCF-B1FE-01D1D3405494}" srcOrd="1" destOrd="0" presId="urn:microsoft.com/office/officeart/2005/8/layout/vList2"/>
    <dgm:cxn modelId="{CDC83585-9AFC-4484-86B4-E4431D4198CB}" type="presParOf" srcId="{80BF3A28-2DF6-43AD-8EAF-A5561372BD23}" destId="{63C615FF-DE3F-42CC-B984-DE0BEC208128}" srcOrd="2" destOrd="0" presId="urn:microsoft.com/office/officeart/2005/8/layout/vList2"/>
    <dgm:cxn modelId="{73CC7340-D1D0-4ED9-BB98-1809021B17AB}" type="presParOf" srcId="{80BF3A28-2DF6-43AD-8EAF-A5561372BD23}" destId="{13EE01F0-2141-47D7-BF9B-C94514BDFA0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0A5AAD-FA14-4546-9200-C495F19828EB}" type="doc">
      <dgm:prSet loTypeId="urn:microsoft.com/office/officeart/2005/8/layout/vList2" loCatId="list" qsTypeId="urn:microsoft.com/office/officeart/2005/8/quickstyle/3d3" qsCatId="3D" csTypeId="urn:microsoft.com/office/officeart/2005/8/colors/colorful2" csCatId="colorful" phldr="1"/>
      <dgm:spPr/>
      <dgm:t>
        <a:bodyPr/>
        <a:lstStyle/>
        <a:p>
          <a:endParaRPr lang="zh-TW" altLang="en-US"/>
        </a:p>
      </dgm:t>
    </dgm:pt>
    <dgm:pt modelId="{3CB04D6C-783C-47EB-93B4-2238E1EAC463}">
      <dgm:prSet custT="1"/>
      <dgm:spPr/>
      <dgm:t>
        <a:bodyPr/>
        <a:lstStyle/>
        <a:p>
          <a:pPr rtl="0"/>
          <a:r>
            <a:rPr lang="en-US" altLang="zh-TW" sz="2800" dirty="0">
              <a:solidFill>
                <a:schemeClr val="tx1"/>
              </a:solidFill>
              <a:latin typeface="標楷體" panose="03000509000000000000" pitchFamily="65" charset="-120"/>
              <a:ea typeface="標楷體" panose="03000509000000000000" pitchFamily="65" charset="-120"/>
            </a:rPr>
            <a:t>4.</a:t>
          </a:r>
          <a:r>
            <a:rPr lang="zh-TW" altLang="en-US" sz="2800" dirty="0">
              <a:solidFill>
                <a:schemeClr val="tx1"/>
              </a:solidFill>
              <a:latin typeface="標楷體" panose="03000509000000000000" pitchFamily="65" charset="-120"/>
              <a:ea typeface="標楷體" panose="03000509000000000000" pitchFamily="65" charset="-120"/>
            </a:rPr>
            <a:t>升級決定（</a:t>
          </a:r>
          <a:r>
            <a:rPr lang="en-US" altLang="zh-TW" sz="2800" dirty="0">
              <a:solidFill>
                <a:schemeClr val="tx1"/>
              </a:solidFill>
              <a:latin typeface="FZYaoTi" panose="02010601030101010101" pitchFamily="2" charset="-122"/>
              <a:ea typeface="FZYaoTi" panose="02010601030101010101" pitchFamily="2" charset="-122"/>
            </a:rPr>
            <a:t>promotion decisions</a:t>
          </a:r>
          <a:r>
            <a:rPr lang="zh-TW" altLang="en-US" sz="2800" dirty="0">
              <a:solidFill>
                <a:schemeClr val="tx1"/>
              </a:solidFill>
              <a:latin typeface="標楷體" panose="03000509000000000000" pitchFamily="65" charset="-120"/>
              <a:ea typeface="標楷體" panose="03000509000000000000" pitchFamily="65" charset="-120"/>
            </a:rPr>
            <a:t>）</a:t>
          </a:r>
          <a:endParaRPr lang="zh-TW" sz="2800" dirty="0">
            <a:solidFill>
              <a:schemeClr val="tx1"/>
            </a:solidFill>
            <a:latin typeface="標楷體" panose="03000509000000000000" pitchFamily="65" charset="-120"/>
            <a:ea typeface="標楷體" panose="03000509000000000000" pitchFamily="65" charset="-120"/>
          </a:endParaRPr>
        </a:p>
      </dgm:t>
    </dgm:pt>
    <dgm:pt modelId="{D6FE0F16-C824-4922-A08F-F5DC0C14CBDD}" type="parTrans" cxnId="{9FB6F315-096F-42D0-A9DF-948CE124BAEA}">
      <dgm:prSet/>
      <dgm:spPr/>
      <dgm:t>
        <a:bodyPr/>
        <a:lstStyle/>
        <a:p>
          <a:endParaRPr lang="zh-TW" altLang="en-US"/>
        </a:p>
      </dgm:t>
    </dgm:pt>
    <dgm:pt modelId="{8E498B1B-3EB4-4356-8289-C285051DE050}" type="sibTrans" cxnId="{9FB6F315-096F-42D0-A9DF-948CE124BAEA}">
      <dgm:prSet/>
      <dgm:spPr/>
      <dgm:t>
        <a:bodyPr/>
        <a:lstStyle/>
        <a:p>
          <a:endParaRPr lang="zh-TW" altLang="en-US"/>
        </a:p>
      </dgm:t>
    </dgm:pt>
    <dgm:pt modelId="{B7F73394-6266-4745-9901-21D4EBF4FD92}">
      <dgm:prSet custT="1"/>
      <dgm:spPr/>
      <dgm:t>
        <a:bodyPr/>
        <a:lstStyle/>
        <a:p>
          <a:r>
            <a:rPr lang="zh-TW" altLang="en-US" sz="2800" dirty="0">
              <a:solidFill>
                <a:schemeClr val="tx1"/>
              </a:solidFill>
              <a:latin typeface="標楷體" panose="03000509000000000000" pitchFamily="65" charset="-120"/>
              <a:ea typeface="標楷體" panose="03000509000000000000" pitchFamily="65" charset="-120"/>
            </a:rPr>
            <a:t>根據標準化測驗，針對個別學生有關問題的討論，作為決定升級或留級的依據。</a:t>
          </a:r>
        </a:p>
      </dgm:t>
    </dgm:pt>
    <dgm:pt modelId="{59C51284-8F8A-4753-B1E1-577EC0D936E0}" type="parTrans" cxnId="{61120ADF-466B-4F72-A177-DD7AA3286298}">
      <dgm:prSet/>
      <dgm:spPr/>
      <dgm:t>
        <a:bodyPr/>
        <a:lstStyle/>
        <a:p>
          <a:endParaRPr lang="zh-TW" altLang="en-US"/>
        </a:p>
      </dgm:t>
    </dgm:pt>
    <dgm:pt modelId="{736DF5C0-64AD-4630-B472-F0259B20DEB2}" type="sibTrans" cxnId="{61120ADF-466B-4F72-A177-DD7AA3286298}">
      <dgm:prSet/>
      <dgm:spPr/>
      <dgm:t>
        <a:bodyPr/>
        <a:lstStyle/>
        <a:p>
          <a:endParaRPr lang="zh-TW" altLang="en-US"/>
        </a:p>
      </dgm:t>
    </dgm:pt>
    <dgm:pt modelId="{A6919B57-9ACA-4DA2-9E10-7848C05D506F}">
      <dgm:prSet custT="1"/>
      <dgm:spPr/>
      <dgm:t>
        <a:bodyPr/>
        <a:lstStyle/>
        <a:p>
          <a:r>
            <a:rPr lang="en-US" altLang="zh-TW" sz="2800" dirty="0">
              <a:solidFill>
                <a:schemeClr val="tx1"/>
              </a:solidFill>
              <a:latin typeface="標楷體" panose="03000509000000000000" pitchFamily="65" charset="-120"/>
              <a:ea typeface="標楷體" panose="03000509000000000000" pitchFamily="65" charset="-120"/>
            </a:rPr>
            <a:t>5.</a:t>
          </a:r>
          <a:r>
            <a:rPr lang="zh-TW" altLang="en-US" sz="2800" dirty="0">
              <a:solidFill>
                <a:schemeClr val="tx1"/>
              </a:solidFill>
              <a:latin typeface="標楷體" panose="03000509000000000000" pitchFamily="65" charset="-120"/>
              <a:ea typeface="標楷體" panose="03000509000000000000" pitchFamily="65" charset="-120"/>
            </a:rPr>
            <a:t>授證決定（</a:t>
          </a:r>
          <a:r>
            <a:rPr lang="en-US" altLang="zh-TW" sz="2800" dirty="0">
              <a:solidFill>
                <a:schemeClr val="tx1"/>
              </a:solidFill>
              <a:latin typeface="FZYaoTi" panose="02010601030101010101" pitchFamily="2" charset="-122"/>
              <a:ea typeface="FZYaoTi" panose="02010601030101010101" pitchFamily="2" charset="-122"/>
            </a:rPr>
            <a:t>credentialing decisions</a:t>
          </a:r>
          <a:r>
            <a:rPr lang="zh-TW" altLang="en-US" sz="2800" dirty="0">
              <a:solidFill>
                <a:schemeClr val="tx1"/>
              </a:solidFill>
              <a:latin typeface="標楷體" panose="03000509000000000000" pitchFamily="65" charset="-120"/>
              <a:ea typeface="標楷體" panose="03000509000000000000" pitchFamily="65" charset="-120"/>
            </a:rPr>
            <a:t>）</a:t>
          </a:r>
        </a:p>
      </dgm:t>
    </dgm:pt>
    <dgm:pt modelId="{3A41D2E5-2766-4440-BD98-3FCAD619583C}" type="parTrans" cxnId="{CCAEDBB7-918E-42C5-A8DF-182BE43B9E99}">
      <dgm:prSet/>
      <dgm:spPr/>
      <dgm:t>
        <a:bodyPr/>
        <a:lstStyle/>
        <a:p>
          <a:endParaRPr lang="zh-TW" altLang="en-US"/>
        </a:p>
      </dgm:t>
    </dgm:pt>
    <dgm:pt modelId="{B556058E-F49B-4187-9192-2C5515038704}" type="sibTrans" cxnId="{CCAEDBB7-918E-42C5-A8DF-182BE43B9E99}">
      <dgm:prSet/>
      <dgm:spPr/>
      <dgm:t>
        <a:bodyPr/>
        <a:lstStyle/>
        <a:p>
          <a:endParaRPr lang="zh-TW" altLang="en-US"/>
        </a:p>
      </dgm:t>
    </dgm:pt>
    <dgm:pt modelId="{B24B108A-C3A8-41F1-B865-741CE20B1F19}">
      <dgm:prSet custT="1"/>
      <dgm:spPr/>
      <dgm:t>
        <a:bodyPr/>
        <a:lstStyle/>
        <a:p>
          <a:r>
            <a:rPr lang="zh-TW" altLang="en-US" sz="2800" dirty="0">
              <a:solidFill>
                <a:schemeClr val="tx1"/>
              </a:solidFill>
              <a:latin typeface="標楷體" panose="03000509000000000000" pitchFamily="65" charset="-120"/>
              <a:ea typeface="標楷體" panose="03000509000000000000" pitchFamily="65" charset="-120"/>
            </a:rPr>
            <a:t>如通過國家考試或專業團體所訂定的通過標準，可以獲得某種學程畢業的證明或許可證。</a:t>
          </a:r>
        </a:p>
      </dgm:t>
    </dgm:pt>
    <dgm:pt modelId="{DA81ECB1-472C-4A3F-AC6A-3E778DD8428B}" type="parTrans" cxnId="{E6D8877B-C3FE-4458-A78A-C93AE811ABE6}">
      <dgm:prSet/>
      <dgm:spPr/>
      <dgm:t>
        <a:bodyPr/>
        <a:lstStyle/>
        <a:p>
          <a:endParaRPr lang="zh-TW" altLang="en-US"/>
        </a:p>
      </dgm:t>
    </dgm:pt>
    <dgm:pt modelId="{A7ACCED1-7279-4B4D-8C07-39FA3C6C4C49}" type="sibTrans" cxnId="{E6D8877B-C3FE-4458-A78A-C93AE811ABE6}">
      <dgm:prSet/>
      <dgm:spPr/>
      <dgm:t>
        <a:bodyPr/>
        <a:lstStyle/>
        <a:p>
          <a:endParaRPr lang="zh-TW" altLang="en-US"/>
        </a:p>
      </dgm:t>
    </dgm:pt>
    <dgm:pt modelId="{4FD8BC1C-3ADB-4495-93DA-0E5767B4719A}">
      <dgm:prSet custT="1"/>
      <dgm:spPr/>
      <dgm:t>
        <a:bodyPr/>
        <a:lstStyle/>
        <a:p>
          <a:r>
            <a:rPr lang="en-US" altLang="zh-TW" sz="2800" dirty="0">
              <a:solidFill>
                <a:schemeClr val="tx1"/>
              </a:solidFill>
              <a:latin typeface="標楷體" panose="03000509000000000000" pitchFamily="65" charset="-120"/>
              <a:ea typeface="標楷體" panose="03000509000000000000" pitchFamily="65" charset="-120"/>
            </a:rPr>
            <a:t>6.</a:t>
          </a:r>
          <a:r>
            <a:rPr lang="zh-TW" altLang="en-US" sz="2800" dirty="0">
              <a:solidFill>
                <a:schemeClr val="tx1"/>
              </a:solidFill>
              <a:latin typeface="標楷體" panose="03000509000000000000" pitchFamily="65" charset="-120"/>
              <a:ea typeface="標楷體" panose="03000509000000000000" pitchFamily="65" charset="-120"/>
            </a:rPr>
            <a:t>選擇決定（</a:t>
          </a:r>
          <a:r>
            <a:rPr lang="en-US" altLang="zh-TW" sz="2800" dirty="0">
              <a:solidFill>
                <a:schemeClr val="tx1"/>
              </a:solidFill>
              <a:latin typeface="FZYaoTi" panose="02010601030101010101" pitchFamily="2" charset="-122"/>
              <a:ea typeface="FZYaoTi" panose="02010601030101010101" pitchFamily="2" charset="-122"/>
            </a:rPr>
            <a:t>selection decisions</a:t>
          </a:r>
          <a:r>
            <a:rPr lang="zh-TW" altLang="en-US" sz="2800" dirty="0">
              <a:solidFill>
                <a:schemeClr val="tx1"/>
              </a:solidFill>
              <a:latin typeface="標楷體" panose="03000509000000000000" pitchFamily="65" charset="-120"/>
              <a:ea typeface="標楷體" panose="03000509000000000000" pitchFamily="65" charset="-120"/>
            </a:rPr>
            <a:t>）</a:t>
          </a:r>
        </a:p>
      </dgm:t>
    </dgm:pt>
    <dgm:pt modelId="{9CE0BB20-E589-484D-9747-A4DEB32084FD}" type="parTrans" cxnId="{65CE27C9-37BB-4240-B701-F142FBF4121B}">
      <dgm:prSet/>
      <dgm:spPr/>
      <dgm:t>
        <a:bodyPr/>
        <a:lstStyle/>
        <a:p>
          <a:endParaRPr lang="zh-TW" altLang="en-US"/>
        </a:p>
      </dgm:t>
    </dgm:pt>
    <dgm:pt modelId="{30698521-0F70-4F3A-8F37-4C3812043EAC}" type="sibTrans" cxnId="{65CE27C9-37BB-4240-B701-F142FBF4121B}">
      <dgm:prSet/>
      <dgm:spPr/>
      <dgm:t>
        <a:bodyPr/>
        <a:lstStyle/>
        <a:p>
          <a:endParaRPr lang="zh-TW" altLang="en-US"/>
        </a:p>
      </dgm:t>
    </dgm:pt>
    <dgm:pt modelId="{94C6B1EC-E62B-4FA0-BF44-885AC8C7A7DB}">
      <dgm:prSet custT="1"/>
      <dgm:spPr/>
      <dgm:t>
        <a:bodyPr/>
        <a:lstStyle/>
        <a:p>
          <a:r>
            <a:rPr lang="zh-TW" altLang="en-US" sz="2800" dirty="0">
              <a:solidFill>
                <a:schemeClr val="tx1"/>
              </a:solidFill>
              <a:latin typeface="標楷體" panose="03000509000000000000" pitchFamily="65" charset="-120"/>
              <a:ea typeface="標楷體" panose="03000509000000000000" pitchFamily="65" charset="-120"/>
            </a:rPr>
            <a:t>如英、美各國大專院校的入學許可處，利用學生的性向測驗等標準化測驗，以決定是否讓某生入學。</a:t>
          </a:r>
        </a:p>
      </dgm:t>
    </dgm:pt>
    <dgm:pt modelId="{736D7693-4A5E-40E4-8BC4-A6363CAD1BC8}" type="parTrans" cxnId="{F62F9C7C-81F7-4F7A-A8E5-C22F9FF615FE}">
      <dgm:prSet/>
      <dgm:spPr/>
      <dgm:t>
        <a:bodyPr/>
        <a:lstStyle/>
        <a:p>
          <a:endParaRPr lang="zh-TW" altLang="en-US"/>
        </a:p>
      </dgm:t>
    </dgm:pt>
    <dgm:pt modelId="{17163F75-FCC8-4C95-94DD-2B17DD80996E}" type="sibTrans" cxnId="{F62F9C7C-81F7-4F7A-A8E5-C22F9FF615FE}">
      <dgm:prSet/>
      <dgm:spPr/>
      <dgm:t>
        <a:bodyPr/>
        <a:lstStyle/>
        <a:p>
          <a:endParaRPr lang="zh-TW" altLang="en-US"/>
        </a:p>
      </dgm:t>
    </dgm:pt>
    <dgm:pt modelId="{54E7C80A-ABC0-44F7-B2F8-1FA431E7CDE5}" type="pres">
      <dgm:prSet presAssocID="{6E0A5AAD-FA14-4546-9200-C495F19828EB}" presName="linear" presStyleCnt="0">
        <dgm:presLayoutVars>
          <dgm:animLvl val="lvl"/>
          <dgm:resizeHandles val="exact"/>
        </dgm:presLayoutVars>
      </dgm:prSet>
      <dgm:spPr/>
    </dgm:pt>
    <dgm:pt modelId="{4137C267-4E03-4D14-9ED3-A90016F9F007}" type="pres">
      <dgm:prSet presAssocID="{3CB04D6C-783C-47EB-93B4-2238E1EAC463}" presName="parentText" presStyleLbl="node1" presStyleIdx="0" presStyleCnt="3" custLinFactNeighborX="-3336" custLinFactNeighborY="-12114">
        <dgm:presLayoutVars>
          <dgm:chMax val="0"/>
          <dgm:bulletEnabled val="1"/>
        </dgm:presLayoutVars>
      </dgm:prSet>
      <dgm:spPr/>
    </dgm:pt>
    <dgm:pt modelId="{2B54D095-A78A-411D-A94F-61BD2E6AA547}" type="pres">
      <dgm:prSet presAssocID="{3CB04D6C-783C-47EB-93B4-2238E1EAC463}" presName="childText" presStyleLbl="revTx" presStyleIdx="0" presStyleCnt="3">
        <dgm:presLayoutVars>
          <dgm:bulletEnabled val="1"/>
        </dgm:presLayoutVars>
      </dgm:prSet>
      <dgm:spPr/>
    </dgm:pt>
    <dgm:pt modelId="{6DFCDC4B-BDCC-480B-BEC1-42D6CDF10358}" type="pres">
      <dgm:prSet presAssocID="{A6919B57-9ACA-4DA2-9E10-7848C05D506F}" presName="parentText" presStyleLbl="node1" presStyleIdx="1" presStyleCnt="3">
        <dgm:presLayoutVars>
          <dgm:chMax val="0"/>
          <dgm:bulletEnabled val="1"/>
        </dgm:presLayoutVars>
      </dgm:prSet>
      <dgm:spPr/>
    </dgm:pt>
    <dgm:pt modelId="{82F5D435-6A45-40FD-A501-1AE25B938434}" type="pres">
      <dgm:prSet presAssocID="{A6919B57-9ACA-4DA2-9E10-7848C05D506F}" presName="childText" presStyleLbl="revTx" presStyleIdx="1" presStyleCnt="3">
        <dgm:presLayoutVars>
          <dgm:bulletEnabled val="1"/>
        </dgm:presLayoutVars>
      </dgm:prSet>
      <dgm:spPr/>
    </dgm:pt>
    <dgm:pt modelId="{09902B64-7AAF-42F0-95AD-596174144D66}" type="pres">
      <dgm:prSet presAssocID="{4FD8BC1C-3ADB-4495-93DA-0E5767B4719A}" presName="parentText" presStyleLbl="node1" presStyleIdx="2" presStyleCnt="3">
        <dgm:presLayoutVars>
          <dgm:chMax val="0"/>
          <dgm:bulletEnabled val="1"/>
        </dgm:presLayoutVars>
      </dgm:prSet>
      <dgm:spPr/>
    </dgm:pt>
    <dgm:pt modelId="{2664C9EB-24C7-4D43-8B41-64F066AAC974}" type="pres">
      <dgm:prSet presAssocID="{4FD8BC1C-3ADB-4495-93DA-0E5767B4719A}" presName="childText" presStyleLbl="revTx" presStyleIdx="2" presStyleCnt="3">
        <dgm:presLayoutVars>
          <dgm:bulletEnabled val="1"/>
        </dgm:presLayoutVars>
      </dgm:prSet>
      <dgm:spPr/>
    </dgm:pt>
  </dgm:ptLst>
  <dgm:cxnLst>
    <dgm:cxn modelId="{9FB6F315-096F-42D0-A9DF-948CE124BAEA}" srcId="{6E0A5AAD-FA14-4546-9200-C495F19828EB}" destId="{3CB04D6C-783C-47EB-93B4-2238E1EAC463}" srcOrd="0" destOrd="0" parTransId="{D6FE0F16-C824-4922-A08F-F5DC0C14CBDD}" sibTransId="{8E498B1B-3EB4-4356-8289-C285051DE050}"/>
    <dgm:cxn modelId="{E46D5D4C-DEA1-4FAB-AB53-4814FC428AE4}" type="presOf" srcId="{B24B108A-C3A8-41F1-B865-741CE20B1F19}" destId="{82F5D435-6A45-40FD-A501-1AE25B938434}" srcOrd="0" destOrd="0" presId="urn:microsoft.com/office/officeart/2005/8/layout/vList2"/>
    <dgm:cxn modelId="{B60F1B58-C8B3-4F21-8DD7-A7CD49896099}" type="presOf" srcId="{6E0A5AAD-FA14-4546-9200-C495F19828EB}" destId="{54E7C80A-ABC0-44F7-B2F8-1FA431E7CDE5}" srcOrd="0" destOrd="0" presId="urn:microsoft.com/office/officeart/2005/8/layout/vList2"/>
    <dgm:cxn modelId="{E6D8877B-C3FE-4458-A78A-C93AE811ABE6}" srcId="{A6919B57-9ACA-4DA2-9E10-7848C05D506F}" destId="{B24B108A-C3A8-41F1-B865-741CE20B1F19}" srcOrd="0" destOrd="0" parTransId="{DA81ECB1-472C-4A3F-AC6A-3E778DD8428B}" sibTransId="{A7ACCED1-7279-4B4D-8C07-39FA3C6C4C49}"/>
    <dgm:cxn modelId="{F62F9C7C-81F7-4F7A-A8E5-C22F9FF615FE}" srcId="{4FD8BC1C-3ADB-4495-93DA-0E5767B4719A}" destId="{94C6B1EC-E62B-4FA0-BF44-885AC8C7A7DB}" srcOrd="0" destOrd="0" parTransId="{736D7693-4A5E-40E4-8BC4-A6363CAD1BC8}" sibTransId="{17163F75-FCC8-4C95-94DD-2B17DD80996E}"/>
    <dgm:cxn modelId="{55282493-9FD9-4395-9D70-B17708818913}" type="presOf" srcId="{94C6B1EC-E62B-4FA0-BF44-885AC8C7A7DB}" destId="{2664C9EB-24C7-4D43-8B41-64F066AAC974}" srcOrd="0" destOrd="0" presId="urn:microsoft.com/office/officeart/2005/8/layout/vList2"/>
    <dgm:cxn modelId="{CCAEDBB7-918E-42C5-A8DF-182BE43B9E99}" srcId="{6E0A5AAD-FA14-4546-9200-C495F19828EB}" destId="{A6919B57-9ACA-4DA2-9E10-7848C05D506F}" srcOrd="1" destOrd="0" parTransId="{3A41D2E5-2766-4440-BD98-3FCAD619583C}" sibTransId="{B556058E-F49B-4187-9192-2C5515038704}"/>
    <dgm:cxn modelId="{000AB6B9-0F4B-429E-84B9-DE396287E9AD}" type="presOf" srcId="{3CB04D6C-783C-47EB-93B4-2238E1EAC463}" destId="{4137C267-4E03-4D14-9ED3-A90016F9F007}" srcOrd="0" destOrd="0" presId="urn:microsoft.com/office/officeart/2005/8/layout/vList2"/>
    <dgm:cxn modelId="{8EF1D7C2-6CD7-4A6D-8AF7-7B3C426698AE}" type="presOf" srcId="{4FD8BC1C-3ADB-4495-93DA-0E5767B4719A}" destId="{09902B64-7AAF-42F0-95AD-596174144D66}" srcOrd="0" destOrd="0" presId="urn:microsoft.com/office/officeart/2005/8/layout/vList2"/>
    <dgm:cxn modelId="{953776C8-E152-43B9-A42E-B5667F6F2615}" type="presOf" srcId="{B7F73394-6266-4745-9901-21D4EBF4FD92}" destId="{2B54D095-A78A-411D-A94F-61BD2E6AA547}" srcOrd="0" destOrd="0" presId="urn:microsoft.com/office/officeart/2005/8/layout/vList2"/>
    <dgm:cxn modelId="{65CE27C9-37BB-4240-B701-F142FBF4121B}" srcId="{6E0A5AAD-FA14-4546-9200-C495F19828EB}" destId="{4FD8BC1C-3ADB-4495-93DA-0E5767B4719A}" srcOrd="2" destOrd="0" parTransId="{9CE0BB20-E589-484D-9747-A4DEB32084FD}" sibTransId="{30698521-0F70-4F3A-8F37-4C3812043EAC}"/>
    <dgm:cxn modelId="{61120ADF-466B-4F72-A177-DD7AA3286298}" srcId="{3CB04D6C-783C-47EB-93B4-2238E1EAC463}" destId="{B7F73394-6266-4745-9901-21D4EBF4FD92}" srcOrd="0" destOrd="0" parTransId="{59C51284-8F8A-4753-B1E1-577EC0D936E0}" sibTransId="{736DF5C0-64AD-4630-B472-F0259B20DEB2}"/>
    <dgm:cxn modelId="{BFAB4EEB-94E5-4A31-9A46-E6684620BC1C}" type="presOf" srcId="{A6919B57-9ACA-4DA2-9E10-7848C05D506F}" destId="{6DFCDC4B-BDCC-480B-BEC1-42D6CDF10358}" srcOrd="0" destOrd="0" presId="urn:microsoft.com/office/officeart/2005/8/layout/vList2"/>
    <dgm:cxn modelId="{45D5B0EE-F931-49F0-AEC3-C4F28900E6C8}" type="presParOf" srcId="{54E7C80A-ABC0-44F7-B2F8-1FA431E7CDE5}" destId="{4137C267-4E03-4D14-9ED3-A90016F9F007}" srcOrd="0" destOrd="0" presId="urn:microsoft.com/office/officeart/2005/8/layout/vList2"/>
    <dgm:cxn modelId="{047103A7-0FC7-4333-A2F4-46D1CA35C02C}" type="presParOf" srcId="{54E7C80A-ABC0-44F7-B2F8-1FA431E7CDE5}" destId="{2B54D095-A78A-411D-A94F-61BD2E6AA547}" srcOrd="1" destOrd="0" presId="urn:microsoft.com/office/officeart/2005/8/layout/vList2"/>
    <dgm:cxn modelId="{49138468-F11C-49FD-AE7F-7891E8D799BA}" type="presParOf" srcId="{54E7C80A-ABC0-44F7-B2F8-1FA431E7CDE5}" destId="{6DFCDC4B-BDCC-480B-BEC1-42D6CDF10358}" srcOrd="2" destOrd="0" presId="urn:microsoft.com/office/officeart/2005/8/layout/vList2"/>
    <dgm:cxn modelId="{DC9E965F-518D-4133-8DA1-8349F7D39CAC}" type="presParOf" srcId="{54E7C80A-ABC0-44F7-B2F8-1FA431E7CDE5}" destId="{82F5D435-6A45-40FD-A501-1AE25B938434}" srcOrd="3" destOrd="0" presId="urn:microsoft.com/office/officeart/2005/8/layout/vList2"/>
    <dgm:cxn modelId="{997BA12D-5790-41E4-82E2-CC27888F7609}" type="presParOf" srcId="{54E7C80A-ABC0-44F7-B2F8-1FA431E7CDE5}" destId="{09902B64-7AAF-42F0-95AD-596174144D66}" srcOrd="4" destOrd="0" presId="urn:microsoft.com/office/officeart/2005/8/layout/vList2"/>
    <dgm:cxn modelId="{3D8AD0FC-D932-4DBA-8546-BADC06EB487D}" type="presParOf" srcId="{54E7C80A-ABC0-44F7-B2F8-1FA431E7CDE5}" destId="{2664C9EB-24C7-4D43-8B41-64F066AAC974}"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44CE434-34EE-4F15-B030-06CF64A38285}" type="doc">
      <dgm:prSet loTypeId="urn:microsoft.com/office/officeart/2005/8/layout/vList2" loCatId="list" qsTypeId="urn:microsoft.com/office/officeart/2005/8/quickstyle/simple3" qsCatId="simple" csTypeId="urn:microsoft.com/office/officeart/2005/8/colors/colorful3" csCatId="colorful"/>
      <dgm:spPr/>
      <dgm:t>
        <a:bodyPr/>
        <a:lstStyle/>
        <a:p>
          <a:endParaRPr lang="zh-TW" altLang="en-US"/>
        </a:p>
      </dgm:t>
    </dgm:pt>
    <dgm:pt modelId="{16757BEC-1C70-4241-A569-78B8BB90E7CE}">
      <dgm:prSet custT="1"/>
      <dgm:spPr/>
      <dgm:t>
        <a:bodyPr/>
        <a:lstStyle/>
        <a:p>
          <a:pPr rtl="0"/>
          <a:r>
            <a:rPr lang="en-US" sz="2400" dirty="0">
              <a:latin typeface="標楷體" panose="03000509000000000000" pitchFamily="65" charset="-120"/>
              <a:ea typeface="標楷體" panose="03000509000000000000" pitchFamily="65" charset="-120"/>
            </a:rPr>
            <a:t>1.</a:t>
          </a:r>
          <a:r>
            <a:rPr lang="zh-TW" sz="2400" dirty="0">
              <a:latin typeface="標楷體" panose="03000509000000000000" pitchFamily="65" charset="-120"/>
              <a:ea typeface="標楷體" panose="03000509000000000000" pitchFamily="65" charset="-120"/>
            </a:rPr>
            <a:t>就技術層面而言，提供測驗題目以測量學生是否精熟某一課程單元是可行的，是以仰賴測驗以決定某一學生是否精熟某一課程是合理的。</a:t>
          </a:r>
        </a:p>
      </dgm:t>
    </dgm:pt>
    <dgm:pt modelId="{4FB93D61-6E03-4F8E-9F81-12C7A3B2DE04}" type="parTrans" cxnId="{85F5FAFA-E59E-4666-95B5-3DB5C47FF254}">
      <dgm:prSet/>
      <dgm:spPr/>
      <dgm:t>
        <a:bodyPr/>
        <a:lstStyle/>
        <a:p>
          <a:endParaRPr lang="zh-TW" altLang="en-US"/>
        </a:p>
      </dgm:t>
    </dgm:pt>
    <dgm:pt modelId="{2DA5945D-A429-44A9-9CBD-B5B42EBB49DC}" type="sibTrans" cxnId="{85F5FAFA-E59E-4666-95B5-3DB5C47FF254}">
      <dgm:prSet/>
      <dgm:spPr/>
      <dgm:t>
        <a:bodyPr/>
        <a:lstStyle/>
        <a:p>
          <a:endParaRPr lang="zh-TW" altLang="en-US"/>
        </a:p>
      </dgm:t>
    </dgm:pt>
    <dgm:pt modelId="{924FC057-5ED6-42BD-AEE4-A296BEF7A014}">
      <dgm:prSet custT="1"/>
      <dgm:spPr/>
      <dgm:t>
        <a:bodyPr/>
        <a:lstStyle/>
        <a:p>
          <a:pPr rtl="0"/>
          <a:r>
            <a:rPr lang="en-US" sz="2400" dirty="0">
              <a:latin typeface="標楷體" panose="03000509000000000000" pitchFamily="65" charset="-120"/>
              <a:ea typeface="標楷體" panose="03000509000000000000" pitchFamily="65" charset="-120"/>
            </a:rPr>
            <a:t>2.</a:t>
          </a:r>
          <a:r>
            <a:rPr lang="zh-TW" sz="2400" dirty="0">
              <a:latin typeface="標楷體" panose="03000509000000000000" pitchFamily="65" charset="-120"/>
              <a:ea typeface="標楷體" panose="03000509000000000000" pitchFamily="65" charset="-120"/>
            </a:rPr>
            <a:t>測驗本位的評鑑，混淆了評鑑與心理測量之間的界線，而且，通常以行為術語界定目標，而測驗乃在確定目標的達成，而且教材與教師活動皆以獲得可觀察測量的測驗表現為導向</a:t>
          </a:r>
          <a:r>
            <a:rPr lang="zh-TW" sz="2300" dirty="0"/>
            <a:t>。</a:t>
          </a:r>
        </a:p>
      </dgm:t>
    </dgm:pt>
    <dgm:pt modelId="{B6AE7DE5-C56A-4507-833D-D005EF550FC8}" type="parTrans" cxnId="{0AF1C943-4608-4675-B2BA-AE2A7AD0E874}">
      <dgm:prSet/>
      <dgm:spPr/>
      <dgm:t>
        <a:bodyPr/>
        <a:lstStyle/>
        <a:p>
          <a:endParaRPr lang="zh-TW" altLang="en-US"/>
        </a:p>
      </dgm:t>
    </dgm:pt>
    <dgm:pt modelId="{6932D002-F8C6-463B-BBDE-3F00F2DFA1B8}" type="sibTrans" cxnId="{0AF1C943-4608-4675-B2BA-AE2A7AD0E874}">
      <dgm:prSet/>
      <dgm:spPr/>
      <dgm:t>
        <a:bodyPr/>
        <a:lstStyle/>
        <a:p>
          <a:endParaRPr lang="zh-TW" altLang="en-US"/>
        </a:p>
      </dgm:t>
    </dgm:pt>
    <dgm:pt modelId="{3481A5C4-D08B-4F8D-AB42-ECEDE2259704}" type="pres">
      <dgm:prSet presAssocID="{344CE434-34EE-4F15-B030-06CF64A38285}" presName="linear" presStyleCnt="0">
        <dgm:presLayoutVars>
          <dgm:animLvl val="lvl"/>
          <dgm:resizeHandles val="exact"/>
        </dgm:presLayoutVars>
      </dgm:prSet>
      <dgm:spPr/>
    </dgm:pt>
    <dgm:pt modelId="{8602D273-D95D-463D-A8AB-C83C4FA776F4}" type="pres">
      <dgm:prSet presAssocID="{16757BEC-1C70-4241-A569-78B8BB90E7CE}" presName="parentText" presStyleLbl="node1" presStyleIdx="0" presStyleCnt="2">
        <dgm:presLayoutVars>
          <dgm:chMax val="0"/>
          <dgm:bulletEnabled val="1"/>
        </dgm:presLayoutVars>
      </dgm:prSet>
      <dgm:spPr/>
    </dgm:pt>
    <dgm:pt modelId="{EC184E85-AB29-4E09-AAF5-37297184CBB0}" type="pres">
      <dgm:prSet presAssocID="{2DA5945D-A429-44A9-9CBD-B5B42EBB49DC}" presName="spacer" presStyleCnt="0"/>
      <dgm:spPr/>
    </dgm:pt>
    <dgm:pt modelId="{8D4DD81C-94D0-46DD-8397-5B194D8B58B9}" type="pres">
      <dgm:prSet presAssocID="{924FC057-5ED6-42BD-AEE4-A296BEF7A014}" presName="parentText" presStyleLbl="node1" presStyleIdx="1" presStyleCnt="2">
        <dgm:presLayoutVars>
          <dgm:chMax val="0"/>
          <dgm:bulletEnabled val="1"/>
        </dgm:presLayoutVars>
      </dgm:prSet>
      <dgm:spPr/>
    </dgm:pt>
  </dgm:ptLst>
  <dgm:cxnLst>
    <dgm:cxn modelId="{B5344322-AFBD-4232-B064-A016C454A89B}" type="presOf" srcId="{924FC057-5ED6-42BD-AEE4-A296BEF7A014}" destId="{8D4DD81C-94D0-46DD-8397-5B194D8B58B9}" srcOrd="0" destOrd="0" presId="urn:microsoft.com/office/officeart/2005/8/layout/vList2"/>
    <dgm:cxn modelId="{450DFF29-723B-47CE-BAE8-14E7FD38D2C6}" type="presOf" srcId="{16757BEC-1C70-4241-A569-78B8BB90E7CE}" destId="{8602D273-D95D-463D-A8AB-C83C4FA776F4}" srcOrd="0" destOrd="0" presId="urn:microsoft.com/office/officeart/2005/8/layout/vList2"/>
    <dgm:cxn modelId="{0AF1C943-4608-4675-B2BA-AE2A7AD0E874}" srcId="{344CE434-34EE-4F15-B030-06CF64A38285}" destId="{924FC057-5ED6-42BD-AEE4-A296BEF7A014}" srcOrd="1" destOrd="0" parTransId="{B6AE7DE5-C56A-4507-833D-D005EF550FC8}" sibTransId="{6932D002-F8C6-463B-BBDE-3F00F2DFA1B8}"/>
    <dgm:cxn modelId="{D2F7A7CC-B90A-4347-B947-A78334650C96}" type="presOf" srcId="{344CE434-34EE-4F15-B030-06CF64A38285}" destId="{3481A5C4-D08B-4F8D-AB42-ECEDE2259704}" srcOrd="0" destOrd="0" presId="urn:microsoft.com/office/officeart/2005/8/layout/vList2"/>
    <dgm:cxn modelId="{85F5FAFA-E59E-4666-95B5-3DB5C47FF254}" srcId="{344CE434-34EE-4F15-B030-06CF64A38285}" destId="{16757BEC-1C70-4241-A569-78B8BB90E7CE}" srcOrd="0" destOrd="0" parTransId="{4FB93D61-6E03-4F8E-9F81-12C7A3B2DE04}" sibTransId="{2DA5945D-A429-44A9-9CBD-B5B42EBB49DC}"/>
    <dgm:cxn modelId="{A6BE2B2F-DFEE-4387-AC3F-4CF2CAF2BC00}" type="presParOf" srcId="{3481A5C4-D08B-4F8D-AB42-ECEDE2259704}" destId="{8602D273-D95D-463D-A8AB-C83C4FA776F4}" srcOrd="0" destOrd="0" presId="urn:microsoft.com/office/officeart/2005/8/layout/vList2"/>
    <dgm:cxn modelId="{C77D4FCE-77B8-423E-A7D9-AFA9BC0D1D6A}" type="presParOf" srcId="{3481A5C4-D08B-4F8D-AB42-ECEDE2259704}" destId="{EC184E85-AB29-4E09-AAF5-37297184CBB0}" srcOrd="1" destOrd="0" presId="urn:microsoft.com/office/officeart/2005/8/layout/vList2"/>
    <dgm:cxn modelId="{35C04E1E-40A9-4938-9A41-05108EC0970F}" type="presParOf" srcId="{3481A5C4-D08B-4F8D-AB42-ECEDE2259704}" destId="{8D4DD81C-94D0-46DD-8397-5B194D8B58B9}"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6573E95-670A-45CE-ACD0-3AB75E22536A}" type="doc">
      <dgm:prSet loTypeId="urn:microsoft.com/office/officeart/2005/8/layout/vList2" loCatId="list" qsTypeId="urn:microsoft.com/office/officeart/2005/8/quickstyle/simple5" qsCatId="simple" csTypeId="urn:microsoft.com/office/officeart/2005/8/colors/colorful3" csCatId="colorful"/>
      <dgm:spPr/>
      <dgm:t>
        <a:bodyPr/>
        <a:lstStyle/>
        <a:p>
          <a:endParaRPr lang="zh-TW" altLang="en-US"/>
        </a:p>
      </dgm:t>
    </dgm:pt>
    <dgm:pt modelId="{0099E06A-DC98-4579-BAD4-B0BBFA28CB72}">
      <dgm:prSet custT="1"/>
      <dgm:spPr/>
      <dgm:t>
        <a:bodyPr/>
        <a:lstStyle/>
        <a:p>
          <a:pPr rtl="0"/>
          <a:r>
            <a:rPr lang="zh-TW" sz="2400" dirty="0">
              <a:solidFill>
                <a:schemeClr val="accent2">
                  <a:lumMod val="10000"/>
                </a:schemeClr>
              </a:solidFill>
              <a:latin typeface="標楷體" panose="03000509000000000000" pitchFamily="65" charset="-120"/>
              <a:ea typeface="標楷體" panose="03000509000000000000" pitchFamily="65" charset="-120"/>
            </a:rPr>
            <a:t>（一）從人類學借用俗民誌方法（</a:t>
          </a:r>
          <a:r>
            <a:rPr lang="en-US" sz="2400" dirty="0">
              <a:solidFill>
                <a:schemeClr val="accent2">
                  <a:lumMod val="10000"/>
                </a:schemeClr>
              </a:solidFill>
              <a:latin typeface="標楷體" panose="03000509000000000000" pitchFamily="65" charset="-120"/>
              <a:ea typeface="標楷體" panose="03000509000000000000" pitchFamily="65" charset="-120"/>
            </a:rPr>
            <a:t>ethnography</a:t>
          </a:r>
          <a:r>
            <a:rPr lang="zh-TW" sz="2400" dirty="0">
              <a:solidFill>
                <a:schemeClr val="accent2">
                  <a:lumMod val="10000"/>
                </a:schemeClr>
              </a:solidFill>
              <a:latin typeface="標楷體" panose="03000509000000000000" pitchFamily="65" charset="-120"/>
              <a:ea typeface="標楷體" panose="03000509000000000000" pitchFamily="65" charset="-120"/>
            </a:rPr>
            <a:t>），是一種蒐集現場記錄的方法，評鑑者置身於參與觀察的角色，從圈內人的觀點來理解分析教室環境的意義。</a:t>
          </a:r>
        </a:p>
      </dgm:t>
    </dgm:pt>
    <dgm:pt modelId="{288DEF9F-5459-419F-8173-F80085DB7430}" type="parTrans" cxnId="{64921B43-BC8C-471D-AFB7-4AD80C49B300}">
      <dgm:prSet/>
      <dgm:spPr/>
      <dgm:t>
        <a:bodyPr/>
        <a:lstStyle/>
        <a:p>
          <a:endParaRPr lang="zh-TW" altLang="en-US"/>
        </a:p>
      </dgm:t>
    </dgm:pt>
    <dgm:pt modelId="{E326C1A6-F4CB-437E-ADD2-2A11904C1A11}" type="sibTrans" cxnId="{64921B43-BC8C-471D-AFB7-4AD80C49B300}">
      <dgm:prSet/>
      <dgm:spPr/>
      <dgm:t>
        <a:bodyPr/>
        <a:lstStyle/>
        <a:p>
          <a:endParaRPr lang="zh-TW" altLang="en-US"/>
        </a:p>
      </dgm:t>
    </dgm:pt>
    <dgm:pt modelId="{49141AAB-E808-45C1-9AFD-E11DD74039C4}">
      <dgm:prSet custT="1"/>
      <dgm:spPr/>
      <dgm:t>
        <a:bodyPr/>
        <a:lstStyle/>
        <a:p>
          <a:pPr rtl="0"/>
          <a:r>
            <a:rPr lang="zh-TW" sz="2400" dirty="0">
              <a:solidFill>
                <a:schemeClr val="accent2">
                  <a:lumMod val="10000"/>
                </a:schemeClr>
              </a:solidFill>
              <a:latin typeface="標楷體" panose="03000509000000000000" pitchFamily="65" charset="-120"/>
              <a:ea typeface="標楷體" panose="03000509000000000000" pitchFamily="65" charset="-120"/>
            </a:rPr>
            <a:t>（二）從心理治療借用會議方法（</a:t>
          </a:r>
          <a:r>
            <a:rPr lang="en-US" sz="2400" dirty="0">
              <a:solidFill>
                <a:schemeClr val="accent2">
                  <a:lumMod val="10000"/>
                </a:schemeClr>
              </a:solidFill>
              <a:latin typeface="標楷體" panose="03000509000000000000" pitchFamily="65" charset="-120"/>
              <a:ea typeface="標楷體" panose="03000509000000000000" pitchFamily="65" charset="-120"/>
            </a:rPr>
            <a:t>conference methods</a:t>
          </a:r>
          <a:r>
            <a:rPr lang="zh-TW" sz="2400" dirty="0">
              <a:solidFill>
                <a:schemeClr val="accent2">
                  <a:lumMod val="10000"/>
                </a:schemeClr>
              </a:solidFill>
              <a:latin typeface="標楷體" panose="03000509000000000000" pitchFamily="65" charset="-120"/>
              <a:ea typeface="標楷體" panose="03000509000000000000" pitchFamily="65" charset="-120"/>
            </a:rPr>
            <a:t>），以鼓勵自我評鑑，其基本假定認為如果個人沒有一種欲圖改變的信念，就不可能達成個人改變。</a:t>
          </a:r>
        </a:p>
      </dgm:t>
    </dgm:pt>
    <dgm:pt modelId="{B0CEC326-393E-4757-8841-15CB8812E324}" type="parTrans" cxnId="{BE46CEAC-7CAE-4C1C-B5FC-45A8A6064D76}">
      <dgm:prSet/>
      <dgm:spPr/>
      <dgm:t>
        <a:bodyPr/>
        <a:lstStyle/>
        <a:p>
          <a:endParaRPr lang="zh-TW" altLang="en-US"/>
        </a:p>
      </dgm:t>
    </dgm:pt>
    <dgm:pt modelId="{83AC2E0A-A552-48A4-85AD-51A856603FD9}" type="sibTrans" cxnId="{BE46CEAC-7CAE-4C1C-B5FC-45A8A6064D76}">
      <dgm:prSet/>
      <dgm:spPr/>
      <dgm:t>
        <a:bodyPr/>
        <a:lstStyle/>
        <a:p>
          <a:endParaRPr lang="zh-TW" altLang="en-US"/>
        </a:p>
      </dgm:t>
    </dgm:pt>
    <dgm:pt modelId="{19348B63-F63B-4793-AA2F-26C40EDB45B8}" type="pres">
      <dgm:prSet presAssocID="{36573E95-670A-45CE-ACD0-3AB75E22536A}" presName="linear" presStyleCnt="0">
        <dgm:presLayoutVars>
          <dgm:animLvl val="lvl"/>
          <dgm:resizeHandles val="exact"/>
        </dgm:presLayoutVars>
      </dgm:prSet>
      <dgm:spPr/>
    </dgm:pt>
    <dgm:pt modelId="{80DD3B74-68D6-4589-8694-5C3227A30188}" type="pres">
      <dgm:prSet presAssocID="{0099E06A-DC98-4579-BAD4-B0BBFA28CB72}" presName="parentText" presStyleLbl="node1" presStyleIdx="0" presStyleCnt="2">
        <dgm:presLayoutVars>
          <dgm:chMax val="0"/>
          <dgm:bulletEnabled val="1"/>
        </dgm:presLayoutVars>
      </dgm:prSet>
      <dgm:spPr/>
    </dgm:pt>
    <dgm:pt modelId="{4CC4188A-7D57-4D90-9D1E-65D0E65A2EF5}" type="pres">
      <dgm:prSet presAssocID="{E326C1A6-F4CB-437E-ADD2-2A11904C1A11}" presName="spacer" presStyleCnt="0"/>
      <dgm:spPr/>
    </dgm:pt>
    <dgm:pt modelId="{92D84636-5F69-4168-86CC-BB6D11F2C449}" type="pres">
      <dgm:prSet presAssocID="{49141AAB-E808-45C1-9AFD-E11DD74039C4}" presName="parentText" presStyleLbl="node1" presStyleIdx="1" presStyleCnt="2">
        <dgm:presLayoutVars>
          <dgm:chMax val="0"/>
          <dgm:bulletEnabled val="1"/>
        </dgm:presLayoutVars>
      </dgm:prSet>
      <dgm:spPr/>
    </dgm:pt>
  </dgm:ptLst>
  <dgm:cxnLst>
    <dgm:cxn modelId="{0FF05214-E2D9-4761-B1B6-F025460C7880}" type="presOf" srcId="{36573E95-670A-45CE-ACD0-3AB75E22536A}" destId="{19348B63-F63B-4793-AA2F-26C40EDB45B8}" srcOrd="0" destOrd="0" presId="urn:microsoft.com/office/officeart/2005/8/layout/vList2"/>
    <dgm:cxn modelId="{64921B43-BC8C-471D-AFB7-4AD80C49B300}" srcId="{36573E95-670A-45CE-ACD0-3AB75E22536A}" destId="{0099E06A-DC98-4579-BAD4-B0BBFA28CB72}" srcOrd="0" destOrd="0" parTransId="{288DEF9F-5459-419F-8173-F80085DB7430}" sibTransId="{E326C1A6-F4CB-437E-ADD2-2A11904C1A11}"/>
    <dgm:cxn modelId="{09467156-9C20-48BA-B6D6-2BB9092FDDC6}" type="presOf" srcId="{49141AAB-E808-45C1-9AFD-E11DD74039C4}" destId="{92D84636-5F69-4168-86CC-BB6D11F2C449}" srcOrd="0" destOrd="0" presId="urn:microsoft.com/office/officeart/2005/8/layout/vList2"/>
    <dgm:cxn modelId="{BE46CEAC-7CAE-4C1C-B5FC-45A8A6064D76}" srcId="{36573E95-670A-45CE-ACD0-3AB75E22536A}" destId="{49141AAB-E808-45C1-9AFD-E11DD74039C4}" srcOrd="1" destOrd="0" parTransId="{B0CEC326-393E-4757-8841-15CB8812E324}" sibTransId="{83AC2E0A-A552-48A4-85AD-51A856603FD9}"/>
    <dgm:cxn modelId="{4891B5BC-DE5E-41E5-995B-F6764EC7E2DA}" type="presOf" srcId="{0099E06A-DC98-4579-BAD4-B0BBFA28CB72}" destId="{80DD3B74-68D6-4589-8694-5C3227A30188}" srcOrd="0" destOrd="0" presId="urn:microsoft.com/office/officeart/2005/8/layout/vList2"/>
    <dgm:cxn modelId="{0BA302DC-28A0-4607-A1FF-4881F91E63E8}" type="presParOf" srcId="{19348B63-F63B-4793-AA2F-26C40EDB45B8}" destId="{80DD3B74-68D6-4589-8694-5C3227A30188}" srcOrd="0" destOrd="0" presId="urn:microsoft.com/office/officeart/2005/8/layout/vList2"/>
    <dgm:cxn modelId="{61CEA58A-9827-44EF-BB88-D73B12F2BA40}" type="presParOf" srcId="{19348B63-F63B-4793-AA2F-26C40EDB45B8}" destId="{4CC4188A-7D57-4D90-9D1E-65D0E65A2EF5}" srcOrd="1" destOrd="0" presId="urn:microsoft.com/office/officeart/2005/8/layout/vList2"/>
    <dgm:cxn modelId="{382CCB5E-FE4E-4511-90C8-44C95361AA79}" type="presParOf" srcId="{19348B63-F63B-4793-AA2F-26C40EDB45B8}" destId="{92D84636-5F69-4168-86CC-BB6D11F2C449}"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682B2E0A-55CF-4D6B-A957-C5B8CBD3215D}" type="doc">
      <dgm:prSet loTypeId="urn:microsoft.com/office/officeart/2008/layout/VerticalCurvedList" loCatId="list" qsTypeId="urn:microsoft.com/office/officeart/2005/8/quickstyle/simple3" qsCatId="simple" csTypeId="urn:microsoft.com/office/officeart/2005/8/colors/colorful5" csCatId="colorful"/>
      <dgm:spPr/>
      <dgm:t>
        <a:bodyPr/>
        <a:lstStyle/>
        <a:p>
          <a:endParaRPr lang="zh-TW" altLang="en-US"/>
        </a:p>
      </dgm:t>
    </dgm:pt>
    <dgm:pt modelId="{879FCABC-B703-4041-85CF-185E8D8EB8E9}">
      <dgm:prSet custT="1"/>
      <dgm:spPr/>
      <dgm:t>
        <a:bodyPr/>
        <a:lstStyle/>
        <a:p>
          <a:pPr rtl="0"/>
          <a:r>
            <a:rPr lang="zh-TW" altLang="en-US" sz="2400" dirty="0">
              <a:latin typeface="標楷體" panose="03000509000000000000" pitchFamily="65" charset="-120"/>
              <a:ea typeface="標楷體" panose="03000509000000000000" pitchFamily="65" charset="-120"/>
            </a:rPr>
            <a:t>（四）借用社會語言學與社會認知的研究方法，蒐集行為的自然樣本，其基本假定認為任何歷程的情境脈絡皆會影響到目標及其評鑑。</a:t>
          </a:r>
        </a:p>
      </dgm:t>
    </dgm:pt>
    <dgm:pt modelId="{B2858393-F852-4D22-AB0B-D13828BA133C}" type="parTrans" cxnId="{FB114023-2F1B-4792-A89C-CBD21A1BB069}">
      <dgm:prSet/>
      <dgm:spPr/>
      <dgm:t>
        <a:bodyPr/>
        <a:lstStyle/>
        <a:p>
          <a:endParaRPr lang="zh-TW" altLang="en-US"/>
        </a:p>
      </dgm:t>
    </dgm:pt>
    <dgm:pt modelId="{60D0371A-0868-4760-991C-461EB3C00117}" type="sibTrans" cxnId="{FB114023-2F1B-4792-A89C-CBD21A1BB069}">
      <dgm:prSet/>
      <dgm:spPr/>
      <dgm:t>
        <a:bodyPr/>
        <a:lstStyle/>
        <a:p>
          <a:endParaRPr lang="zh-TW" altLang="en-US"/>
        </a:p>
      </dgm:t>
    </dgm:pt>
    <dgm:pt modelId="{1148E765-4E16-476A-85F5-70DDC0472A96}">
      <dgm:prSet custT="1"/>
      <dgm:spPr/>
      <dgm:t>
        <a:bodyPr/>
        <a:lstStyle/>
        <a:p>
          <a:pPr rtl="0"/>
          <a:r>
            <a:rPr lang="zh-TW" altLang="en-US" sz="2400" dirty="0">
              <a:latin typeface="標楷體" panose="03000509000000000000" pitchFamily="65" charset="-120"/>
              <a:ea typeface="標楷體" panose="03000509000000000000" pitchFamily="65" charset="-120"/>
            </a:rPr>
            <a:t>（五）統整評鑑強調觀察、會議及晤談，由於注意到情境脈絡會影響到教育任務，因此，統整評鑑利用情境當中的任何機會，隨時獲得評鑑資料。</a:t>
          </a:r>
        </a:p>
      </dgm:t>
    </dgm:pt>
    <dgm:pt modelId="{761C5868-1B85-442D-A9CC-85410BC773A0}" type="parTrans" cxnId="{970B850A-6F75-430D-8E4F-56D60BA8832F}">
      <dgm:prSet/>
      <dgm:spPr/>
      <dgm:t>
        <a:bodyPr/>
        <a:lstStyle/>
        <a:p>
          <a:endParaRPr lang="zh-TW" altLang="en-US"/>
        </a:p>
      </dgm:t>
    </dgm:pt>
    <dgm:pt modelId="{9C27B736-D1E7-4C20-8D64-8335B12059FD}" type="sibTrans" cxnId="{970B850A-6F75-430D-8E4F-56D60BA8832F}">
      <dgm:prSet/>
      <dgm:spPr/>
      <dgm:t>
        <a:bodyPr/>
        <a:lstStyle/>
        <a:p>
          <a:endParaRPr lang="zh-TW" altLang="en-US"/>
        </a:p>
      </dgm:t>
    </dgm:pt>
    <dgm:pt modelId="{06A641D0-AEA8-47A7-811C-2E9B45E428C9}">
      <dgm:prSet custT="1"/>
      <dgm:spPr/>
      <dgm:t>
        <a:bodyPr/>
        <a:lstStyle/>
        <a:p>
          <a:pPr rtl="0"/>
          <a:r>
            <a:rPr lang="zh-TW" altLang="en-US" sz="2400" dirty="0">
              <a:latin typeface="標楷體" panose="03000509000000000000" pitchFamily="65" charset="-120"/>
              <a:ea typeface="標楷體" panose="03000509000000000000" pitchFamily="65" charset="-120"/>
            </a:rPr>
            <a:t>（六）特點</a:t>
          </a:r>
        </a:p>
      </dgm:t>
    </dgm:pt>
    <dgm:pt modelId="{E3B90B84-2A7B-4353-9519-536456B24E30}" type="parTrans" cxnId="{ED98C34A-295A-405E-8BE6-5F3C6ED82482}">
      <dgm:prSet/>
      <dgm:spPr/>
      <dgm:t>
        <a:bodyPr/>
        <a:lstStyle/>
        <a:p>
          <a:endParaRPr lang="zh-TW" altLang="en-US"/>
        </a:p>
      </dgm:t>
    </dgm:pt>
    <dgm:pt modelId="{BA19619E-D4B9-4A72-82EF-024D5470E9B2}" type="sibTrans" cxnId="{ED98C34A-295A-405E-8BE6-5F3C6ED82482}">
      <dgm:prSet/>
      <dgm:spPr/>
      <dgm:t>
        <a:bodyPr/>
        <a:lstStyle/>
        <a:p>
          <a:endParaRPr lang="zh-TW" altLang="en-US"/>
        </a:p>
      </dgm:t>
    </dgm:pt>
    <dgm:pt modelId="{C3B9AFD7-9285-4350-8DE6-DB3A1A02EB71}" type="pres">
      <dgm:prSet presAssocID="{682B2E0A-55CF-4D6B-A957-C5B8CBD3215D}" presName="Name0" presStyleCnt="0">
        <dgm:presLayoutVars>
          <dgm:chMax val="7"/>
          <dgm:chPref val="7"/>
          <dgm:dir/>
        </dgm:presLayoutVars>
      </dgm:prSet>
      <dgm:spPr/>
    </dgm:pt>
    <dgm:pt modelId="{EE6CB82F-93F4-4443-9F33-B008814B2CE7}" type="pres">
      <dgm:prSet presAssocID="{682B2E0A-55CF-4D6B-A957-C5B8CBD3215D}" presName="Name1" presStyleCnt="0"/>
      <dgm:spPr/>
    </dgm:pt>
    <dgm:pt modelId="{4A0F3CAD-B8D4-4474-894D-3644511026DA}" type="pres">
      <dgm:prSet presAssocID="{682B2E0A-55CF-4D6B-A957-C5B8CBD3215D}" presName="cycle" presStyleCnt="0"/>
      <dgm:spPr/>
    </dgm:pt>
    <dgm:pt modelId="{25DBB7F9-22C6-486E-9EB7-CFA2195A02F0}" type="pres">
      <dgm:prSet presAssocID="{682B2E0A-55CF-4D6B-A957-C5B8CBD3215D}" presName="srcNode" presStyleLbl="node1" presStyleIdx="0" presStyleCnt="3"/>
      <dgm:spPr/>
    </dgm:pt>
    <dgm:pt modelId="{7F80BACF-C086-426F-A7C6-320E16DD4316}" type="pres">
      <dgm:prSet presAssocID="{682B2E0A-55CF-4D6B-A957-C5B8CBD3215D}" presName="conn" presStyleLbl="parChTrans1D2" presStyleIdx="0" presStyleCnt="1"/>
      <dgm:spPr/>
    </dgm:pt>
    <dgm:pt modelId="{326E91E4-EC78-4463-9485-E5081B5087CA}" type="pres">
      <dgm:prSet presAssocID="{682B2E0A-55CF-4D6B-A957-C5B8CBD3215D}" presName="extraNode" presStyleLbl="node1" presStyleIdx="0" presStyleCnt="3"/>
      <dgm:spPr/>
    </dgm:pt>
    <dgm:pt modelId="{754DA0F0-CDD6-4D4F-B013-822E549681CB}" type="pres">
      <dgm:prSet presAssocID="{682B2E0A-55CF-4D6B-A957-C5B8CBD3215D}" presName="dstNode" presStyleLbl="node1" presStyleIdx="0" presStyleCnt="3"/>
      <dgm:spPr/>
    </dgm:pt>
    <dgm:pt modelId="{661A9929-2B37-445E-A815-88E695647B6C}" type="pres">
      <dgm:prSet presAssocID="{879FCABC-B703-4041-85CF-185E8D8EB8E9}" presName="text_1" presStyleLbl="node1" presStyleIdx="0" presStyleCnt="3">
        <dgm:presLayoutVars>
          <dgm:bulletEnabled val="1"/>
        </dgm:presLayoutVars>
      </dgm:prSet>
      <dgm:spPr/>
    </dgm:pt>
    <dgm:pt modelId="{4FF5EF81-9C84-4786-9ED9-5941207BB4AB}" type="pres">
      <dgm:prSet presAssocID="{879FCABC-B703-4041-85CF-185E8D8EB8E9}" presName="accent_1" presStyleCnt="0"/>
      <dgm:spPr/>
    </dgm:pt>
    <dgm:pt modelId="{956B1E28-248F-42EF-B6BA-1DB1E69373F1}" type="pres">
      <dgm:prSet presAssocID="{879FCABC-B703-4041-85CF-185E8D8EB8E9}" presName="accentRepeatNode" presStyleLbl="solidFgAcc1" presStyleIdx="0" presStyleCnt="3"/>
      <dgm:spPr/>
    </dgm:pt>
    <dgm:pt modelId="{A3716C7D-3FB8-4F8E-A2C0-C625571DABCC}" type="pres">
      <dgm:prSet presAssocID="{1148E765-4E16-476A-85F5-70DDC0472A96}" presName="text_2" presStyleLbl="node1" presStyleIdx="1" presStyleCnt="3">
        <dgm:presLayoutVars>
          <dgm:bulletEnabled val="1"/>
        </dgm:presLayoutVars>
      </dgm:prSet>
      <dgm:spPr/>
    </dgm:pt>
    <dgm:pt modelId="{11B7EF2F-98A7-43A1-A046-A62FA87CCDD7}" type="pres">
      <dgm:prSet presAssocID="{1148E765-4E16-476A-85F5-70DDC0472A96}" presName="accent_2" presStyleCnt="0"/>
      <dgm:spPr/>
    </dgm:pt>
    <dgm:pt modelId="{9B4B19A5-CCA2-40BA-818D-69FF92CC9C68}" type="pres">
      <dgm:prSet presAssocID="{1148E765-4E16-476A-85F5-70DDC0472A96}" presName="accentRepeatNode" presStyleLbl="solidFgAcc1" presStyleIdx="1" presStyleCnt="3"/>
      <dgm:spPr/>
    </dgm:pt>
    <dgm:pt modelId="{F0C373FC-C37A-41EE-B3E5-34744B7762B5}" type="pres">
      <dgm:prSet presAssocID="{06A641D0-AEA8-47A7-811C-2E9B45E428C9}" presName="text_3" presStyleLbl="node1" presStyleIdx="2" presStyleCnt="3">
        <dgm:presLayoutVars>
          <dgm:bulletEnabled val="1"/>
        </dgm:presLayoutVars>
      </dgm:prSet>
      <dgm:spPr/>
    </dgm:pt>
    <dgm:pt modelId="{57416F3F-76AE-49B2-93D7-2F83131B460D}" type="pres">
      <dgm:prSet presAssocID="{06A641D0-AEA8-47A7-811C-2E9B45E428C9}" presName="accent_3" presStyleCnt="0"/>
      <dgm:spPr/>
    </dgm:pt>
    <dgm:pt modelId="{6FB6E278-08CE-4422-B3E2-C07BBA977218}" type="pres">
      <dgm:prSet presAssocID="{06A641D0-AEA8-47A7-811C-2E9B45E428C9}" presName="accentRepeatNode" presStyleLbl="solidFgAcc1" presStyleIdx="2" presStyleCnt="3"/>
      <dgm:spPr/>
    </dgm:pt>
  </dgm:ptLst>
  <dgm:cxnLst>
    <dgm:cxn modelId="{970B850A-6F75-430D-8E4F-56D60BA8832F}" srcId="{682B2E0A-55CF-4D6B-A957-C5B8CBD3215D}" destId="{1148E765-4E16-476A-85F5-70DDC0472A96}" srcOrd="1" destOrd="0" parTransId="{761C5868-1B85-442D-A9CC-85410BC773A0}" sibTransId="{9C27B736-D1E7-4C20-8D64-8335B12059FD}"/>
    <dgm:cxn modelId="{FB114023-2F1B-4792-A89C-CBD21A1BB069}" srcId="{682B2E0A-55CF-4D6B-A957-C5B8CBD3215D}" destId="{879FCABC-B703-4041-85CF-185E8D8EB8E9}" srcOrd="0" destOrd="0" parTransId="{B2858393-F852-4D22-AB0B-D13828BA133C}" sibTransId="{60D0371A-0868-4760-991C-461EB3C00117}"/>
    <dgm:cxn modelId="{D10D4C3C-EE83-4DD0-AE73-39DF44B8BC0F}" type="presOf" srcId="{1148E765-4E16-476A-85F5-70DDC0472A96}" destId="{A3716C7D-3FB8-4F8E-A2C0-C625571DABCC}" srcOrd="0" destOrd="0" presId="urn:microsoft.com/office/officeart/2008/layout/VerticalCurvedList"/>
    <dgm:cxn modelId="{ED98C34A-295A-405E-8BE6-5F3C6ED82482}" srcId="{682B2E0A-55CF-4D6B-A957-C5B8CBD3215D}" destId="{06A641D0-AEA8-47A7-811C-2E9B45E428C9}" srcOrd="2" destOrd="0" parTransId="{E3B90B84-2A7B-4353-9519-536456B24E30}" sibTransId="{BA19619E-D4B9-4A72-82EF-024D5470E9B2}"/>
    <dgm:cxn modelId="{ACC73458-18B2-40A9-9532-758927EBBAAA}" type="presOf" srcId="{60D0371A-0868-4760-991C-461EB3C00117}" destId="{7F80BACF-C086-426F-A7C6-320E16DD4316}" srcOrd="0" destOrd="0" presId="urn:microsoft.com/office/officeart/2008/layout/VerticalCurvedList"/>
    <dgm:cxn modelId="{7C8F9486-90C2-4E82-B398-4B5CBEA3B34F}" type="presOf" srcId="{06A641D0-AEA8-47A7-811C-2E9B45E428C9}" destId="{F0C373FC-C37A-41EE-B3E5-34744B7762B5}" srcOrd="0" destOrd="0" presId="urn:microsoft.com/office/officeart/2008/layout/VerticalCurvedList"/>
    <dgm:cxn modelId="{1A89A0AA-1856-4B2F-A562-3AFEA6AA2E37}" type="presOf" srcId="{682B2E0A-55CF-4D6B-A957-C5B8CBD3215D}" destId="{C3B9AFD7-9285-4350-8DE6-DB3A1A02EB71}" srcOrd="0" destOrd="0" presId="urn:microsoft.com/office/officeart/2008/layout/VerticalCurvedList"/>
    <dgm:cxn modelId="{E921C7BD-4391-454A-9435-8A6BA56153C7}" type="presOf" srcId="{879FCABC-B703-4041-85CF-185E8D8EB8E9}" destId="{661A9929-2B37-445E-A815-88E695647B6C}" srcOrd="0" destOrd="0" presId="urn:microsoft.com/office/officeart/2008/layout/VerticalCurvedList"/>
    <dgm:cxn modelId="{BC7FF887-503E-4A22-9940-B5BB6364F5BB}" type="presParOf" srcId="{C3B9AFD7-9285-4350-8DE6-DB3A1A02EB71}" destId="{EE6CB82F-93F4-4443-9F33-B008814B2CE7}" srcOrd="0" destOrd="0" presId="urn:microsoft.com/office/officeart/2008/layout/VerticalCurvedList"/>
    <dgm:cxn modelId="{DE6BB717-1264-4D4B-9D7C-BAAE7CA88B76}" type="presParOf" srcId="{EE6CB82F-93F4-4443-9F33-B008814B2CE7}" destId="{4A0F3CAD-B8D4-4474-894D-3644511026DA}" srcOrd="0" destOrd="0" presId="urn:microsoft.com/office/officeart/2008/layout/VerticalCurvedList"/>
    <dgm:cxn modelId="{EF9E2C58-CE46-44D0-B4F0-303D85489685}" type="presParOf" srcId="{4A0F3CAD-B8D4-4474-894D-3644511026DA}" destId="{25DBB7F9-22C6-486E-9EB7-CFA2195A02F0}" srcOrd="0" destOrd="0" presId="urn:microsoft.com/office/officeart/2008/layout/VerticalCurvedList"/>
    <dgm:cxn modelId="{2301FD6F-FD7A-451E-A017-FE870F23E86B}" type="presParOf" srcId="{4A0F3CAD-B8D4-4474-894D-3644511026DA}" destId="{7F80BACF-C086-426F-A7C6-320E16DD4316}" srcOrd="1" destOrd="0" presId="urn:microsoft.com/office/officeart/2008/layout/VerticalCurvedList"/>
    <dgm:cxn modelId="{1F52E17F-979E-460B-8820-C7A8A98716F0}" type="presParOf" srcId="{4A0F3CAD-B8D4-4474-894D-3644511026DA}" destId="{326E91E4-EC78-4463-9485-E5081B5087CA}" srcOrd="2" destOrd="0" presId="urn:microsoft.com/office/officeart/2008/layout/VerticalCurvedList"/>
    <dgm:cxn modelId="{5EC259E0-F92E-4462-BA03-46F2633D217D}" type="presParOf" srcId="{4A0F3CAD-B8D4-4474-894D-3644511026DA}" destId="{754DA0F0-CDD6-4D4F-B013-822E549681CB}" srcOrd="3" destOrd="0" presId="urn:microsoft.com/office/officeart/2008/layout/VerticalCurvedList"/>
    <dgm:cxn modelId="{8657B4F6-4702-4104-AB86-9A2A87F1C49D}" type="presParOf" srcId="{EE6CB82F-93F4-4443-9F33-B008814B2CE7}" destId="{661A9929-2B37-445E-A815-88E695647B6C}" srcOrd="1" destOrd="0" presId="urn:microsoft.com/office/officeart/2008/layout/VerticalCurvedList"/>
    <dgm:cxn modelId="{175633D6-1654-4AE5-AC82-A0304F476C13}" type="presParOf" srcId="{EE6CB82F-93F4-4443-9F33-B008814B2CE7}" destId="{4FF5EF81-9C84-4786-9ED9-5941207BB4AB}" srcOrd="2" destOrd="0" presId="urn:microsoft.com/office/officeart/2008/layout/VerticalCurvedList"/>
    <dgm:cxn modelId="{37C05DA9-74F2-4CFB-9AAD-F81EE1579826}" type="presParOf" srcId="{4FF5EF81-9C84-4786-9ED9-5941207BB4AB}" destId="{956B1E28-248F-42EF-B6BA-1DB1E69373F1}" srcOrd="0" destOrd="0" presId="urn:microsoft.com/office/officeart/2008/layout/VerticalCurvedList"/>
    <dgm:cxn modelId="{BB9EE209-CBAA-4BC6-A836-BF309BB88CA8}" type="presParOf" srcId="{EE6CB82F-93F4-4443-9F33-B008814B2CE7}" destId="{A3716C7D-3FB8-4F8E-A2C0-C625571DABCC}" srcOrd="3" destOrd="0" presId="urn:microsoft.com/office/officeart/2008/layout/VerticalCurvedList"/>
    <dgm:cxn modelId="{C19E15AD-8043-4141-BC9D-A5E273023F17}" type="presParOf" srcId="{EE6CB82F-93F4-4443-9F33-B008814B2CE7}" destId="{11B7EF2F-98A7-43A1-A046-A62FA87CCDD7}" srcOrd="4" destOrd="0" presId="urn:microsoft.com/office/officeart/2008/layout/VerticalCurvedList"/>
    <dgm:cxn modelId="{5CDFA646-51BE-4307-B42B-DD4BE7430A70}" type="presParOf" srcId="{11B7EF2F-98A7-43A1-A046-A62FA87CCDD7}" destId="{9B4B19A5-CCA2-40BA-818D-69FF92CC9C68}" srcOrd="0" destOrd="0" presId="urn:microsoft.com/office/officeart/2008/layout/VerticalCurvedList"/>
    <dgm:cxn modelId="{A9FC543E-8382-4B06-99D2-0CF8C689405A}" type="presParOf" srcId="{EE6CB82F-93F4-4443-9F33-B008814B2CE7}" destId="{F0C373FC-C37A-41EE-B3E5-34744B7762B5}" srcOrd="5" destOrd="0" presId="urn:microsoft.com/office/officeart/2008/layout/VerticalCurvedList"/>
    <dgm:cxn modelId="{7BBEE934-B783-4486-8165-DF724121EB52}" type="presParOf" srcId="{EE6CB82F-93F4-4443-9F33-B008814B2CE7}" destId="{57416F3F-76AE-49B2-93D7-2F83131B460D}" srcOrd="6" destOrd="0" presId="urn:microsoft.com/office/officeart/2008/layout/VerticalCurvedList"/>
    <dgm:cxn modelId="{F83F09CC-F52F-44B9-BA3F-DC6E0EC93CA5}" type="presParOf" srcId="{57416F3F-76AE-49B2-93D7-2F83131B460D}" destId="{6FB6E278-08CE-4422-B3E2-C07BBA97721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0321CF90-87FB-49C8-ABD6-0FB6F16C580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TW" altLang="en-US"/>
        </a:p>
      </dgm:t>
    </dgm:pt>
    <dgm:pt modelId="{1E7A1A6F-F4F9-4C19-99A1-8D8085A3F253}">
      <dgm:prSet custT="1"/>
      <dgm:spPr/>
      <dgm:t>
        <a:bodyPr/>
        <a:lstStyle/>
        <a:p>
          <a:pPr rtl="0"/>
          <a:r>
            <a:rPr lang="en-US" sz="1500" dirty="0">
              <a:latin typeface="標楷體" panose="03000509000000000000" pitchFamily="65" charset="-120"/>
              <a:ea typeface="標楷體" panose="03000509000000000000" pitchFamily="65" charset="-120"/>
            </a:rPr>
            <a:t>1.</a:t>
          </a:r>
          <a:r>
            <a:rPr lang="zh-TW" sz="1500" dirty="0">
              <a:latin typeface="標楷體" panose="03000509000000000000" pitchFamily="65" charset="-120"/>
              <a:ea typeface="標楷體" panose="03000509000000000000" pitchFamily="65" charset="-120"/>
            </a:rPr>
            <a:t>成長導向（</a:t>
          </a:r>
          <a:r>
            <a:rPr lang="en-US" sz="1500" dirty="0">
              <a:latin typeface="FZYaoTi" panose="02010601030101010101" pitchFamily="2" charset="-122"/>
              <a:ea typeface="FZYaoTi" panose="02010601030101010101" pitchFamily="2" charset="-122"/>
            </a:rPr>
            <a:t>growth oriented</a:t>
          </a:r>
          <a:r>
            <a:rPr lang="zh-TW" sz="1500" dirty="0">
              <a:latin typeface="標楷體" panose="03000509000000000000" pitchFamily="65" charset="-120"/>
              <a:ea typeface="標楷體" panose="03000509000000000000" pitchFamily="65" charset="-120"/>
            </a:rPr>
            <a:t>）</a:t>
          </a:r>
        </a:p>
      </dgm:t>
    </dgm:pt>
    <dgm:pt modelId="{E46F39B2-A74E-4E7A-8F0F-66578868C691}" type="parTrans" cxnId="{A7621122-231D-43A5-9282-C7FE6CB54BB9}">
      <dgm:prSet/>
      <dgm:spPr/>
      <dgm:t>
        <a:bodyPr/>
        <a:lstStyle/>
        <a:p>
          <a:endParaRPr lang="zh-TW" altLang="en-US"/>
        </a:p>
      </dgm:t>
    </dgm:pt>
    <dgm:pt modelId="{9E298877-E902-4090-9EFF-C4B710F95FF7}" type="sibTrans" cxnId="{A7621122-231D-43A5-9282-C7FE6CB54BB9}">
      <dgm:prSet/>
      <dgm:spPr/>
      <dgm:t>
        <a:bodyPr/>
        <a:lstStyle/>
        <a:p>
          <a:endParaRPr lang="zh-TW" altLang="en-US"/>
        </a:p>
      </dgm:t>
    </dgm:pt>
    <dgm:pt modelId="{18843435-619A-47CD-B0D2-955BC8BD4E9E}">
      <dgm:prSet custT="1"/>
      <dgm:spPr/>
      <dgm:t>
        <a:bodyPr/>
        <a:lstStyle/>
        <a:p>
          <a:pPr rtl="0"/>
          <a:r>
            <a:rPr lang="zh-TW" altLang="en-US" sz="1500" dirty="0">
              <a:latin typeface="標楷體" panose="03000509000000000000" pitchFamily="65" charset="-120"/>
              <a:ea typeface="標楷體" panose="03000509000000000000" pitchFamily="65" charset="-120"/>
            </a:rPr>
            <a:t>統整評鑑乃在促進學生的成長與發展，以協助學生自我實現。</a:t>
          </a:r>
        </a:p>
      </dgm:t>
    </dgm:pt>
    <dgm:pt modelId="{D7969326-7E82-4CD2-8A9F-9062563C3512}" type="parTrans" cxnId="{77A528BE-786F-4551-8480-BED7A6FA0335}">
      <dgm:prSet/>
      <dgm:spPr/>
      <dgm:t>
        <a:bodyPr/>
        <a:lstStyle/>
        <a:p>
          <a:endParaRPr lang="zh-TW" altLang="en-US"/>
        </a:p>
      </dgm:t>
    </dgm:pt>
    <dgm:pt modelId="{01BD566B-F313-4E64-985E-BE0AE37BE7C1}" type="sibTrans" cxnId="{77A528BE-786F-4551-8480-BED7A6FA0335}">
      <dgm:prSet/>
      <dgm:spPr/>
      <dgm:t>
        <a:bodyPr/>
        <a:lstStyle/>
        <a:p>
          <a:endParaRPr lang="zh-TW" altLang="en-US"/>
        </a:p>
      </dgm:t>
    </dgm:pt>
    <dgm:pt modelId="{1052DFF3-BF73-45DB-8628-4796FDF261FC}">
      <dgm:prSet custT="1"/>
      <dgm:spPr/>
      <dgm:t>
        <a:bodyPr/>
        <a:lstStyle/>
        <a:p>
          <a:pPr rtl="0"/>
          <a:r>
            <a:rPr lang="en-US" sz="1500" dirty="0">
              <a:latin typeface="標楷體" panose="03000509000000000000" pitchFamily="65" charset="-120"/>
              <a:ea typeface="標楷體" panose="03000509000000000000" pitchFamily="65" charset="-120"/>
            </a:rPr>
            <a:t>2.</a:t>
          </a:r>
          <a:r>
            <a:rPr lang="zh-TW" sz="1500" dirty="0">
              <a:latin typeface="標楷體" panose="03000509000000000000" pitchFamily="65" charset="-120"/>
              <a:ea typeface="標楷體" panose="03000509000000000000" pitchFamily="65" charset="-120"/>
            </a:rPr>
            <a:t>學生控制（</a:t>
          </a:r>
          <a:r>
            <a:rPr lang="en-US" sz="1500" dirty="0">
              <a:latin typeface="FZYaoTi" panose="02010601030101010101" pitchFamily="2" charset="-122"/>
              <a:ea typeface="FZYaoTi" panose="02010601030101010101" pitchFamily="2" charset="-122"/>
            </a:rPr>
            <a:t>student controlled</a:t>
          </a:r>
          <a:r>
            <a:rPr lang="zh-TW" sz="1500" dirty="0">
              <a:latin typeface="標楷體" panose="03000509000000000000" pitchFamily="65" charset="-120"/>
              <a:ea typeface="標楷體" panose="03000509000000000000" pitchFamily="65" charset="-120"/>
            </a:rPr>
            <a:t>）</a:t>
          </a:r>
        </a:p>
      </dgm:t>
    </dgm:pt>
    <dgm:pt modelId="{110385CF-F42D-4827-ABCF-923B9D2750DD}" type="parTrans" cxnId="{49932BA3-F4D8-425B-9EDB-D876E6092BEE}">
      <dgm:prSet/>
      <dgm:spPr/>
      <dgm:t>
        <a:bodyPr/>
        <a:lstStyle/>
        <a:p>
          <a:endParaRPr lang="zh-TW" altLang="en-US"/>
        </a:p>
      </dgm:t>
    </dgm:pt>
    <dgm:pt modelId="{5C8B2E9D-2FEC-41D2-A38C-DC3E21F34FEF}" type="sibTrans" cxnId="{49932BA3-F4D8-425B-9EDB-D876E6092BEE}">
      <dgm:prSet/>
      <dgm:spPr/>
      <dgm:t>
        <a:bodyPr/>
        <a:lstStyle/>
        <a:p>
          <a:endParaRPr lang="zh-TW" altLang="en-US"/>
        </a:p>
      </dgm:t>
    </dgm:pt>
    <dgm:pt modelId="{265E84DB-BD02-481D-A03F-F4F388EDEFA5}">
      <dgm:prSet custT="1"/>
      <dgm:spPr/>
      <dgm:t>
        <a:bodyPr/>
        <a:lstStyle/>
        <a:p>
          <a:pPr rtl="0"/>
          <a:r>
            <a:rPr lang="zh-TW" altLang="en-US" sz="1500" dirty="0">
              <a:solidFill>
                <a:schemeClr val="tx1">
                  <a:lumMod val="75000"/>
                  <a:lumOff val="25000"/>
                </a:schemeClr>
              </a:solidFill>
              <a:latin typeface="標楷體" panose="03000509000000000000" pitchFamily="65" charset="-120"/>
              <a:ea typeface="標楷體" panose="03000509000000000000" pitchFamily="65" charset="-120"/>
            </a:rPr>
            <a:t>讓學生承擔責任去決定評鑑甚麼內容，以及如何評鑑，以鼓勵學生利用評鑑作為自我改進的基礎。</a:t>
          </a:r>
        </a:p>
      </dgm:t>
    </dgm:pt>
    <dgm:pt modelId="{37AE2FFC-90DF-4C31-8DAA-8234C02E7F7F}" type="parTrans" cxnId="{934332C3-89A1-4C57-BA15-89FC9686B4E0}">
      <dgm:prSet/>
      <dgm:spPr/>
      <dgm:t>
        <a:bodyPr/>
        <a:lstStyle/>
        <a:p>
          <a:endParaRPr lang="zh-TW" altLang="en-US"/>
        </a:p>
      </dgm:t>
    </dgm:pt>
    <dgm:pt modelId="{A356F6DE-5D02-44DD-90FB-20A3AD3F2383}" type="sibTrans" cxnId="{934332C3-89A1-4C57-BA15-89FC9686B4E0}">
      <dgm:prSet/>
      <dgm:spPr/>
      <dgm:t>
        <a:bodyPr/>
        <a:lstStyle/>
        <a:p>
          <a:endParaRPr lang="zh-TW" altLang="en-US"/>
        </a:p>
      </dgm:t>
    </dgm:pt>
    <dgm:pt modelId="{C5E49C9D-EB4D-47BB-A934-560BEB2ECF73}">
      <dgm:prSet custT="1"/>
      <dgm:spPr/>
      <dgm:t>
        <a:bodyPr/>
        <a:lstStyle/>
        <a:p>
          <a:pPr rtl="0"/>
          <a:r>
            <a:rPr lang="en-US" sz="1500" dirty="0">
              <a:latin typeface="標楷體" panose="03000509000000000000" pitchFamily="65" charset="-120"/>
              <a:ea typeface="標楷體" panose="03000509000000000000" pitchFamily="65" charset="-120"/>
            </a:rPr>
            <a:t>3.</a:t>
          </a:r>
          <a:r>
            <a:rPr lang="zh-TW" sz="1500" dirty="0">
              <a:latin typeface="標楷體" panose="03000509000000000000" pitchFamily="65" charset="-120"/>
              <a:ea typeface="標楷體" panose="03000509000000000000" pitchFamily="65" charset="-120"/>
            </a:rPr>
            <a:t>合作實施（</a:t>
          </a:r>
          <a:r>
            <a:rPr lang="en-US" sz="1500" dirty="0">
              <a:latin typeface="FZYaoTi" panose="02010601030101010101" pitchFamily="2" charset="-122"/>
              <a:ea typeface="FZYaoTi" panose="02010601030101010101" pitchFamily="2" charset="-122"/>
            </a:rPr>
            <a:t>collaboration</a:t>
          </a:r>
          <a:r>
            <a:rPr lang="zh-TW" sz="1500" dirty="0">
              <a:latin typeface="標楷體" panose="03000509000000000000" pitchFamily="65" charset="-120"/>
              <a:ea typeface="標楷體" panose="03000509000000000000" pitchFamily="65" charset="-120"/>
            </a:rPr>
            <a:t>）</a:t>
          </a:r>
        </a:p>
      </dgm:t>
    </dgm:pt>
    <dgm:pt modelId="{A1B38E05-A8F9-428C-AA9B-DB52154F30B3}" type="parTrans" cxnId="{B3A00C7E-789A-4A05-A0A0-CD82ECF29C30}">
      <dgm:prSet/>
      <dgm:spPr/>
      <dgm:t>
        <a:bodyPr/>
        <a:lstStyle/>
        <a:p>
          <a:endParaRPr lang="zh-TW" altLang="en-US"/>
        </a:p>
      </dgm:t>
    </dgm:pt>
    <dgm:pt modelId="{0264134A-CA03-4A68-9A2B-75197B870387}" type="sibTrans" cxnId="{B3A00C7E-789A-4A05-A0A0-CD82ECF29C30}">
      <dgm:prSet/>
      <dgm:spPr/>
      <dgm:t>
        <a:bodyPr/>
        <a:lstStyle/>
        <a:p>
          <a:endParaRPr lang="zh-TW" altLang="en-US"/>
        </a:p>
      </dgm:t>
    </dgm:pt>
    <dgm:pt modelId="{1287DF87-5857-4575-9F02-4B5930133E88}">
      <dgm:prSet custT="1"/>
      <dgm:spPr/>
      <dgm:t>
        <a:bodyPr/>
        <a:lstStyle/>
        <a:p>
          <a:pPr rtl="0"/>
          <a:r>
            <a:rPr lang="zh-TW" altLang="en-US" sz="1500" dirty="0">
              <a:latin typeface="標楷體" panose="03000509000000000000" pitchFamily="65" charset="-120"/>
              <a:ea typeface="標楷體" panose="03000509000000000000" pitchFamily="65" charset="-120"/>
            </a:rPr>
            <a:t>統整評鑑需要鼓勵師生進行反省，思考與自我評鑑，特別重視學生，認為學生是需要資訊以瞭解自己表現的明智決策者。</a:t>
          </a:r>
        </a:p>
      </dgm:t>
    </dgm:pt>
    <dgm:pt modelId="{69B85698-C7EB-4F79-8E72-B282D9E59AE8}" type="parTrans" cxnId="{80651B6A-52DB-4DD6-8D2C-9B525DA35F80}">
      <dgm:prSet/>
      <dgm:spPr/>
      <dgm:t>
        <a:bodyPr/>
        <a:lstStyle/>
        <a:p>
          <a:endParaRPr lang="zh-TW" altLang="en-US"/>
        </a:p>
      </dgm:t>
    </dgm:pt>
    <dgm:pt modelId="{325B3563-FE54-44FF-8416-73730FF90027}" type="sibTrans" cxnId="{80651B6A-52DB-4DD6-8D2C-9B525DA35F80}">
      <dgm:prSet/>
      <dgm:spPr/>
      <dgm:t>
        <a:bodyPr/>
        <a:lstStyle/>
        <a:p>
          <a:endParaRPr lang="zh-TW" altLang="en-US"/>
        </a:p>
      </dgm:t>
    </dgm:pt>
    <dgm:pt modelId="{9CC32A75-6E9C-447A-8893-001727319C70}">
      <dgm:prSet custT="1"/>
      <dgm:spPr/>
      <dgm:t>
        <a:bodyPr/>
        <a:lstStyle/>
        <a:p>
          <a:pPr rtl="0"/>
          <a:r>
            <a:rPr lang="en-US" sz="1500" dirty="0">
              <a:latin typeface="標楷體" panose="03000509000000000000" pitchFamily="65" charset="-120"/>
              <a:ea typeface="標楷體" panose="03000509000000000000" pitchFamily="65" charset="-120"/>
            </a:rPr>
            <a:t>4.</a:t>
          </a:r>
          <a:r>
            <a:rPr lang="zh-TW" sz="1500" dirty="0">
              <a:latin typeface="標楷體" panose="03000509000000000000" pitchFamily="65" charset="-120"/>
              <a:ea typeface="標楷體" panose="03000509000000000000" pitchFamily="65" charset="-120"/>
            </a:rPr>
            <a:t>動態過程（</a:t>
          </a:r>
          <a:r>
            <a:rPr lang="en-US" sz="1500" dirty="0">
              <a:latin typeface="FZYaoTi" panose="02010601030101010101" pitchFamily="2" charset="-122"/>
              <a:ea typeface="FZYaoTi" panose="02010601030101010101" pitchFamily="2" charset="-122"/>
            </a:rPr>
            <a:t>dynamic</a:t>
          </a:r>
          <a:r>
            <a:rPr lang="zh-TW" sz="1500" dirty="0">
              <a:latin typeface="標楷體" panose="03000509000000000000" pitchFamily="65" charset="-120"/>
              <a:ea typeface="標楷體" panose="03000509000000000000" pitchFamily="65" charset="-120"/>
            </a:rPr>
            <a:t>）</a:t>
          </a:r>
        </a:p>
      </dgm:t>
    </dgm:pt>
    <dgm:pt modelId="{E6BC396C-0504-4496-8F49-42F9FA5053CE}" type="parTrans" cxnId="{D2BD54DC-0E12-4F23-9655-C6AA95B51C93}">
      <dgm:prSet/>
      <dgm:spPr/>
      <dgm:t>
        <a:bodyPr/>
        <a:lstStyle/>
        <a:p>
          <a:endParaRPr lang="zh-TW" altLang="en-US"/>
        </a:p>
      </dgm:t>
    </dgm:pt>
    <dgm:pt modelId="{B38C7629-EE06-48CD-81BD-AEC26B05B018}" type="sibTrans" cxnId="{D2BD54DC-0E12-4F23-9655-C6AA95B51C93}">
      <dgm:prSet/>
      <dgm:spPr/>
      <dgm:t>
        <a:bodyPr/>
        <a:lstStyle/>
        <a:p>
          <a:endParaRPr lang="zh-TW" altLang="en-US"/>
        </a:p>
      </dgm:t>
    </dgm:pt>
    <dgm:pt modelId="{D546C2DB-286C-4B61-A7C0-4B877C2A781D}">
      <dgm:prSet custT="1"/>
      <dgm:spPr/>
      <dgm:t>
        <a:bodyPr/>
        <a:lstStyle/>
        <a:p>
          <a:pPr rtl="0"/>
          <a:r>
            <a:rPr lang="zh-TW" altLang="en-US" sz="1500" dirty="0">
              <a:solidFill>
                <a:schemeClr val="tx1">
                  <a:lumMod val="75000"/>
                  <a:lumOff val="25000"/>
                </a:schemeClr>
              </a:solidFill>
              <a:latin typeface="標楷體" panose="03000509000000000000" pitchFamily="65" charset="-120"/>
              <a:ea typeface="標楷體" panose="03000509000000000000" pitchFamily="65" charset="-120"/>
            </a:rPr>
            <a:t>評鑑焦點是如同一部長時間的電影紀錄片。</a:t>
          </a:r>
        </a:p>
      </dgm:t>
    </dgm:pt>
    <dgm:pt modelId="{1AB95BF6-F54A-42C5-90EF-76AEACAA2C03}" type="parTrans" cxnId="{3ACFF4FD-BD77-4874-8FBD-D6733F180E38}">
      <dgm:prSet/>
      <dgm:spPr/>
      <dgm:t>
        <a:bodyPr/>
        <a:lstStyle/>
        <a:p>
          <a:endParaRPr lang="zh-TW" altLang="en-US"/>
        </a:p>
      </dgm:t>
    </dgm:pt>
    <dgm:pt modelId="{BFE9C78E-2322-40AD-B1F1-4532EEF51C03}" type="sibTrans" cxnId="{3ACFF4FD-BD77-4874-8FBD-D6733F180E38}">
      <dgm:prSet/>
      <dgm:spPr/>
      <dgm:t>
        <a:bodyPr/>
        <a:lstStyle/>
        <a:p>
          <a:endParaRPr lang="zh-TW" altLang="en-US"/>
        </a:p>
      </dgm:t>
    </dgm:pt>
    <dgm:pt modelId="{9EEECCD8-D0A1-4384-BF05-A8F28320540D}">
      <dgm:prSet custT="1"/>
      <dgm:spPr/>
      <dgm:t>
        <a:bodyPr/>
        <a:lstStyle/>
        <a:p>
          <a:pPr rtl="0"/>
          <a:r>
            <a:rPr lang="en-US" sz="1500" dirty="0">
              <a:latin typeface="標楷體" panose="03000509000000000000" pitchFamily="65" charset="-120"/>
              <a:ea typeface="標楷體" panose="03000509000000000000" pitchFamily="65" charset="-120"/>
            </a:rPr>
            <a:t>5.</a:t>
          </a:r>
          <a:r>
            <a:rPr lang="zh-TW" sz="1500" dirty="0">
              <a:latin typeface="標楷體" panose="03000509000000000000" pitchFamily="65" charset="-120"/>
              <a:ea typeface="標楷體" panose="03000509000000000000" pitchFamily="65" charset="-120"/>
            </a:rPr>
            <a:t>脈絡情境（</a:t>
          </a:r>
          <a:r>
            <a:rPr lang="en-US" sz="1500" dirty="0" err="1">
              <a:latin typeface="FZYaoTi" panose="02010601030101010101" pitchFamily="2" charset="-122"/>
              <a:ea typeface="FZYaoTi" panose="02010601030101010101" pitchFamily="2" charset="-122"/>
            </a:rPr>
            <a:t>contextised</a:t>
          </a:r>
          <a:r>
            <a:rPr lang="zh-TW" sz="1500" dirty="0">
              <a:latin typeface="標楷體" panose="03000509000000000000" pitchFamily="65" charset="-120"/>
              <a:ea typeface="標楷體" panose="03000509000000000000" pitchFamily="65" charset="-120"/>
            </a:rPr>
            <a:t>）</a:t>
          </a:r>
        </a:p>
      </dgm:t>
    </dgm:pt>
    <dgm:pt modelId="{1FB0744C-A678-4AE9-88CA-667AD49C36F8}" type="parTrans" cxnId="{ACE1BCBD-4202-490A-9D28-801E809D9C9C}">
      <dgm:prSet/>
      <dgm:spPr/>
      <dgm:t>
        <a:bodyPr/>
        <a:lstStyle/>
        <a:p>
          <a:endParaRPr lang="zh-TW" altLang="en-US"/>
        </a:p>
      </dgm:t>
    </dgm:pt>
    <dgm:pt modelId="{4BD357FE-5139-42BA-8C86-46ACD65A94F1}" type="sibTrans" cxnId="{ACE1BCBD-4202-490A-9D28-801E809D9C9C}">
      <dgm:prSet/>
      <dgm:spPr/>
      <dgm:t>
        <a:bodyPr/>
        <a:lstStyle/>
        <a:p>
          <a:endParaRPr lang="zh-TW" altLang="en-US"/>
        </a:p>
      </dgm:t>
    </dgm:pt>
    <dgm:pt modelId="{782E47E6-1A47-4F55-A6FB-B0D342581571}">
      <dgm:prSet custT="1"/>
      <dgm:spPr/>
      <dgm:t>
        <a:bodyPr/>
        <a:lstStyle/>
        <a:p>
          <a:pPr rtl="0"/>
          <a:r>
            <a:rPr lang="zh-TW" altLang="en-US" sz="1500" dirty="0">
              <a:latin typeface="標楷體" panose="03000509000000000000" pitchFamily="65" charset="-120"/>
              <a:ea typeface="標楷體" panose="03000509000000000000" pitchFamily="65" charset="-120"/>
            </a:rPr>
            <a:t>統整評鑑與經驗觀點皆重視學生的情境脈絡，學校環境的細節皆有助於學校整體與學生經驗的累積。</a:t>
          </a:r>
        </a:p>
      </dgm:t>
    </dgm:pt>
    <dgm:pt modelId="{F37AF733-1714-4EFB-A768-95E2CCE544FE}" type="parTrans" cxnId="{82CDE470-87E9-4D9E-A7FA-970A22B37554}">
      <dgm:prSet/>
      <dgm:spPr/>
      <dgm:t>
        <a:bodyPr/>
        <a:lstStyle/>
        <a:p>
          <a:endParaRPr lang="zh-TW" altLang="en-US"/>
        </a:p>
      </dgm:t>
    </dgm:pt>
    <dgm:pt modelId="{6A4BF4D7-67A0-4588-9CD7-F77943FA1F51}" type="sibTrans" cxnId="{82CDE470-87E9-4D9E-A7FA-970A22B37554}">
      <dgm:prSet/>
      <dgm:spPr/>
      <dgm:t>
        <a:bodyPr/>
        <a:lstStyle/>
        <a:p>
          <a:endParaRPr lang="zh-TW" altLang="en-US"/>
        </a:p>
      </dgm:t>
    </dgm:pt>
    <dgm:pt modelId="{F925AC61-A10B-4899-A1EF-47B861CC475E}">
      <dgm:prSet custT="1"/>
      <dgm:spPr/>
      <dgm:t>
        <a:bodyPr/>
        <a:lstStyle/>
        <a:p>
          <a:pPr rtl="0"/>
          <a:r>
            <a:rPr lang="en-US" sz="1500" dirty="0">
              <a:latin typeface="標楷體" panose="03000509000000000000" pitchFamily="65" charset="-120"/>
              <a:ea typeface="標楷體" panose="03000509000000000000" pitchFamily="65" charset="-120"/>
            </a:rPr>
            <a:t>6.</a:t>
          </a:r>
          <a:r>
            <a:rPr lang="zh-TW" sz="1500" dirty="0">
              <a:latin typeface="標楷體" panose="03000509000000000000" pitchFamily="65" charset="-120"/>
              <a:ea typeface="標楷體" panose="03000509000000000000" pitchFamily="65" charset="-120"/>
            </a:rPr>
            <a:t>非正式的（</a:t>
          </a:r>
          <a:r>
            <a:rPr lang="en-US" sz="1500" dirty="0">
              <a:latin typeface="FZYaoTi" panose="02010601030101010101" pitchFamily="2" charset="-122"/>
              <a:ea typeface="FZYaoTi" panose="02010601030101010101" pitchFamily="2" charset="-122"/>
            </a:rPr>
            <a:t>informal</a:t>
          </a:r>
          <a:r>
            <a:rPr lang="zh-TW" sz="1500" dirty="0">
              <a:latin typeface="標楷體" panose="03000509000000000000" pitchFamily="65" charset="-120"/>
              <a:ea typeface="標楷體" panose="03000509000000000000" pitchFamily="65" charset="-120"/>
            </a:rPr>
            <a:t>）</a:t>
          </a:r>
        </a:p>
      </dgm:t>
    </dgm:pt>
    <dgm:pt modelId="{C1E50FA2-F92E-4F38-9929-615FFE1D9900}" type="parTrans" cxnId="{6916CF84-842F-43FA-8C71-67D6DDDB9906}">
      <dgm:prSet/>
      <dgm:spPr/>
      <dgm:t>
        <a:bodyPr/>
        <a:lstStyle/>
        <a:p>
          <a:endParaRPr lang="zh-TW" altLang="en-US"/>
        </a:p>
      </dgm:t>
    </dgm:pt>
    <dgm:pt modelId="{7BD5A4F6-59B1-4AE9-8183-449AEAC2A2E3}" type="sibTrans" cxnId="{6916CF84-842F-43FA-8C71-67D6DDDB9906}">
      <dgm:prSet/>
      <dgm:spPr/>
      <dgm:t>
        <a:bodyPr/>
        <a:lstStyle/>
        <a:p>
          <a:endParaRPr lang="zh-TW" altLang="en-US"/>
        </a:p>
      </dgm:t>
    </dgm:pt>
    <dgm:pt modelId="{1789CE80-D197-4DB3-A8FD-55565B314F57}">
      <dgm:prSet custT="1"/>
      <dgm:spPr/>
      <dgm:t>
        <a:bodyPr/>
        <a:lstStyle/>
        <a:p>
          <a:pPr rtl="0"/>
          <a:r>
            <a:rPr lang="zh-TW" altLang="en-US" sz="1500" dirty="0">
              <a:solidFill>
                <a:schemeClr val="tx1">
                  <a:lumMod val="75000"/>
                  <a:lumOff val="25000"/>
                </a:schemeClr>
              </a:solidFill>
              <a:latin typeface="標楷體" panose="03000509000000000000" pitchFamily="65" charset="-120"/>
              <a:ea typeface="標楷體" panose="03000509000000000000" pitchFamily="65" charset="-120"/>
            </a:rPr>
            <a:t>此種評鑑往往出現於非正式、個別獨特的相關學習活動。統整評鑑強調教師觀察的重要性，以瞭解學生學習的問題。</a:t>
          </a:r>
        </a:p>
      </dgm:t>
    </dgm:pt>
    <dgm:pt modelId="{0908E70A-AFFB-40FF-AAB3-4010BA36E2F3}" type="parTrans" cxnId="{32B22C6E-C173-4570-9409-A511E1FD2E19}">
      <dgm:prSet/>
      <dgm:spPr/>
      <dgm:t>
        <a:bodyPr/>
        <a:lstStyle/>
        <a:p>
          <a:endParaRPr lang="zh-TW" altLang="en-US"/>
        </a:p>
      </dgm:t>
    </dgm:pt>
    <dgm:pt modelId="{9DBF3B9A-C3C7-4A1B-A042-024B1DDA1C38}" type="sibTrans" cxnId="{32B22C6E-C173-4570-9409-A511E1FD2E19}">
      <dgm:prSet/>
      <dgm:spPr/>
      <dgm:t>
        <a:bodyPr/>
        <a:lstStyle/>
        <a:p>
          <a:endParaRPr lang="zh-TW" altLang="en-US"/>
        </a:p>
      </dgm:t>
    </dgm:pt>
    <dgm:pt modelId="{83E771B6-73D9-4DF4-A62F-89D39777D8E8}">
      <dgm:prSet custT="1"/>
      <dgm:spPr/>
      <dgm:t>
        <a:bodyPr/>
        <a:lstStyle/>
        <a:p>
          <a:pPr rtl="0"/>
          <a:r>
            <a:rPr lang="en-US" sz="1500" dirty="0">
              <a:latin typeface="標楷體" panose="03000509000000000000" pitchFamily="65" charset="-120"/>
              <a:ea typeface="標楷體" panose="03000509000000000000" pitchFamily="65" charset="-120"/>
            </a:rPr>
            <a:t>7.</a:t>
          </a:r>
          <a:r>
            <a:rPr lang="zh-TW" sz="1500" dirty="0">
              <a:latin typeface="標楷體" panose="03000509000000000000" pitchFamily="65" charset="-120"/>
              <a:ea typeface="標楷體" panose="03000509000000000000" pitchFamily="65" charset="-120"/>
            </a:rPr>
            <a:t>彈性與行動導向（</a:t>
          </a:r>
          <a:r>
            <a:rPr lang="en-US" sz="1500" dirty="0">
              <a:latin typeface="FZYaoTi" panose="02010601030101010101" pitchFamily="2" charset="-122"/>
              <a:ea typeface="FZYaoTi" panose="02010601030101010101" pitchFamily="2" charset="-122"/>
            </a:rPr>
            <a:t>flexible and action-oriented</a:t>
          </a:r>
          <a:r>
            <a:rPr lang="zh-TW" sz="1500" dirty="0">
              <a:latin typeface="標楷體" panose="03000509000000000000" pitchFamily="65" charset="-120"/>
              <a:ea typeface="標楷體" panose="03000509000000000000" pitchFamily="65" charset="-120"/>
            </a:rPr>
            <a:t>）</a:t>
          </a:r>
        </a:p>
      </dgm:t>
    </dgm:pt>
    <dgm:pt modelId="{F634AEBF-F262-47B9-890B-B87B7A4D8FF5}" type="parTrans" cxnId="{A73BB87A-84B9-4533-B85D-1C1E42346E49}">
      <dgm:prSet/>
      <dgm:spPr/>
      <dgm:t>
        <a:bodyPr/>
        <a:lstStyle/>
        <a:p>
          <a:endParaRPr lang="zh-TW" altLang="en-US"/>
        </a:p>
      </dgm:t>
    </dgm:pt>
    <dgm:pt modelId="{CDA35F9F-2FCD-4821-89FF-B4CDD0B67773}" type="sibTrans" cxnId="{A73BB87A-84B9-4533-B85D-1C1E42346E49}">
      <dgm:prSet/>
      <dgm:spPr/>
      <dgm:t>
        <a:bodyPr/>
        <a:lstStyle/>
        <a:p>
          <a:endParaRPr lang="zh-TW" altLang="en-US"/>
        </a:p>
      </dgm:t>
    </dgm:pt>
    <dgm:pt modelId="{71027816-F291-448B-9664-C79C6FDCE209}">
      <dgm:prSet custT="1"/>
      <dgm:spPr/>
      <dgm:t>
        <a:bodyPr/>
        <a:lstStyle/>
        <a:p>
          <a:pPr rtl="0"/>
          <a:r>
            <a:rPr lang="zh-TW" altLang="en-US" sz="1500" dirty="0">
              <a:latin typeface="標楷體" panose="03000509000000000000" pitchFamily="65" charset="-120"/>
              <a:ea typeface="標楷體" panose="03000509000000000000" pitchFamily="65" charset="-120"/>
            </a:rPr>
            <a:t>同時考慮短期與長期的動態目標，而非固定不變的目標。這些目標，也經常因教師或學生合作，促成不斷的成長與發展。蒐集的資訊，可以做為判斷教學行動是否適當的依據。統整評鑑相似於為了決定而作的評鑑，也是偏向於行動導向的評鑑，而不同於「測驗本位的評鑑」。</a:t>
          </a:r>
        </a:p>
      </dgm:t>
    </dgm:pt>
    <dgm:pt modelId="{DFF6C028-D26D-46B4-B132-86EC8B8EA640}" type="parTrans" cxnId="{9BDA29A4-56CA-4DDB-953D-53691F9469ED}">
      <dgm:prSet/>
      <dgm:spPr/>
      <dgm:t>
        <a:bodyPr/>
        <a:lstStyle/>
        <a:p>
          <a:endParaRPr lang="zh-TW" altLang="en-US"/>
        </a:p>
      </dgm:t>
    </dgm:pt>
    <dgm:pt modelId="{E9CA3DB1-9E2B-419A-90B1-D4FD76C793C4}" type="sibTrans" cxnId="{9BDA29A4-56CA-4DDB-953D-53691F9469ED}">
      <dgm:prSet/>
      <dgm:spPr/>
      <dgm:t>
        <a:bodyPr/>
        <a:lstStyle/>
        <a:p>
          <a:endParaRPr lang="zh-TW" altLang="en-US"/>
        </a:p>
      </dgm:t>
    </dgm:pt>
    <dgm:pt modelId="{AB22C1ED-3F51-403B-B89F-EF293A7FCB84}" type="pres">
      <dgm:prSet presAssocID="{0321CF90-87FB-49C8-ABD6-0FB6F16C580C}" presName="vert0" presStyleCnt="0">
        <dgm:presLayoutVars>
          <dgm:dir/>
          <dgm:animOne val="branch"/>
          <dgm:animLvl val="lvl"/>
        </dgm:presLayoutVars>
      </dgm:prSet>
      <dgm:spPr/>
    </dgm:pt>
    <dgm:pt modelId="{F3F99528-5471-4770-87D7-790ED7F0BAAB}" type="pres">
      <dgm:prSet presAssocID="{1E7A1A6F-F4F9-4C19-99A1-8D8085A3F253}" presName="thickLine" presStyleLbl="alignNode1" presStyleIdx="0" presStyleCnt="7"/>
      <dgm:spPr/>
    </dgm:pt>
    <dgm:pt modelId="{64B406B8-CF4F-456D-A623-B6A46AB9058B}" type="pres">
      <dgm:prSet presAssocID="{1E7A1A6F-F4F9-4C19-99A1-8D8085A3F253}" presName="horz1" presStyleCnt="0"/>
      <dgm:spPr/>
    </dgm:pt>
    <dgm:pt modelId="{E069DC6C-1BCD-4B18-8919-97F16FD4F77F}" type="pres">
      <dgm:prSet presAssocID="{1E7A1A6F-F4F9-4C19-99A1-8D8085A3F253}" presName="tx1" presStyleLbl="revTx" presStyleIdx="0" presStyleCnt="14"/>
      <dgm:spPr/>
    </dgm:pt>
    <dgm:pt modelId="{99AB136E-B8D8-42E3-8272-66155190377D}" type="pres">
      <dgm:prSet presAssocID="{1E7A1A6F-F4F9-4C19-99A1-8D8085A3F253}" presName="vert1" presStyleCnt="0"/>
      <dgm:spPr/>
    </dgm:pt>
    <dgm:pt modelId="{1D7A4B13-EACC-45FD-80EA-CD755F1E0E72}" type="pres">
      <dgm:prSet presAssocID="{18843435-619A-47CD-B0D2-955BC8BD4E9E}" presName="vertSpace2a" presStyleCnt="0"/>
      <dgm:spPr/>
    </dgm:pt>
    <dgm:pt modelId="{C43C662E-7B73-4677-BD59-2027D369B32D}" type="pres">
      <dgm:prSet presAssocID="{18843435-619A-47CD-B0D2-955BC8BD4E9E}" presName="horz2" presStyleCnt="0"/>
      <dgm:spPr/>
    </dgm:pt>
    <dgm:pt modelId="{3115AE1C-946E-4934-B813-83F34D774B2D}" type="pres">
      <dgm:prSet presAssocID="{18843435-619A-47CD-B0D2-955BC8BD4E9E}" presName="horzSpace2" presStyleCnt="0"/>
      <dgm:spPr/>
    </dgm:pt>
    <dgm:pt modelId="{57AFA20A-8E8F-45FC-A971-DD3F9B4D38DC}" type="pres">
      <dgm:prSet presAssocID="{18843435-619A-47CD-B0D2-955BC8BD4E9E}" presName="tx2" presStyleLbl="revTx" presStyleIdx="1" presStyleCnt="14"/>
      <dgm:spPr/>
    </dgm:pt>
    <dgm:pt modelId="{05B1E73E-155E-4952-B51D-CE451101ECAE}" type="pres">
      <dgm:prSet presAssocID="{18843435-619A-47CD-B0D2-955BC8BD4E9E}" presName="vert2" presStyleCnt="0"/>
      <dgm:spPr/>
    </dgm:pt>
    <dgm:pt modelId="{9569F17C-3092-4300-A57B-01E543DEBC05}" type="pres">
      <dgm:prSet presAssocID="{18843435-619A-47CD-B0D2-955BC8BD4E9E}" presName="thinLine2b" presStyleLbl="callout" presStyleIdx="0" presStyleCnt="7"/>
      <dgm:spPr/>
    </dgm:pt>
    <dgm:pt modelId="{6AF2AA31-0559-4201-8B50-28B014D378C9}" type="pres">
      <dgm:prSet presAssocID="{18843435-619A-47CD-B0D2-955BC8BD4E9E}" presName="vertSpace2b" presStyleCnt="0"/>
      <dgm:spPr/>
    </dgm:pt>
    <dgm:pt modelId="{0B248745-1728-43D5-8614-26F62F370EDB}" type="pres">
      <dgm:prSet presAssocID="{1052DFF3-BF73-45DB-8628-4796FDF261FC}" presName="thickLine" presStyleLbl="alignNode1" presStyleIdx="1" presStyleCnt="7"/>
      <dgm:spPr/>
    </dgm:pt>
    <dgm:pt modelId="{379106C6-3E71-4108-9786-21E7EA9EC740}" type="pres">
      <dgm:prSet presAssocID="{1052DFF3-BF73-45DB-8628-4796FDF261FC}" presName="horz1" presStyleCnt="0"/>
      <dgm:spPr/>
    </dgm:pt>
    <dgm:pt modelId="{FEAD78CC-8EF1-4DBB-AE74-54B76348813D}" type="pres">
      <dgm:prSet presAssocID="{1052DFF3-BF73-45DB-8628-4796FDF261FC}" presName="tx1" presStyleLbl="revTx" presStyleIdx="2" presStyleCnt="14"/>
      <dgm:spPr/>
    </dgm:pt>
    <dgm:pt modelId="{E02E96FB-765D-48B3-893B-E4F7CFDB1C57}" type="pres">
      <dgm:prSet presAssocID="{1052DFF3-BF73-45DB-8628-4796FDF261FC}" presName="vert1" presStyleCnt="0"/>
      <dgm:spPr/>
    </dgm:pt>
    <dgm:pt modelId="{97AFA776-FFCE-405C-9873-7ECB62193309}" type="pres">
      <dgm:prSet presAssocID="{265E84DB-BD02-481D-A03F-F4F388EDEFA5}" presName="vertSpace2a" presStyleCnt="0"/>
      <dgm:spPr/>
    </dgm:pt>
    <dgm:pt modelId="{EA8EB430-D7B0-4AD8-BE50-1C0AC28621F7}" type="pres">
      <dgm:prSet presAssocID="{265E84DB-BD02-481D-A03F-F4F388EDEFA5}" presName="horz2" presStyleCnt="0"/>
      <dgm:spPr/>
    </dgm:pt>
    <dgm:pt modelId="{8AC75558-D8A1-428C-8B47-398BA5E34627}" type="pres">
      <dgm:prSet presAssocID="{265E84DB-BD02-481D-A03F-F4F388EDEFA5}" presName="horzSpace2" presStyleCnt="0"/>
      <dgm:spPr/>
    </dgm:pt>
    <dgm:pt modelId="{F4DA3ABC-6FFD-4493-8458-BF2BFFDE3383}" type="pres">
      <dgm:prSet presAssocID="{265E84DB-BD02-481D-A03F-F4F388EDEFA5}" presName="tx2" presStyleLbl="revTx" presStyleIdx="3" presStyleCnt="14"/>
      <dgm:spPr/>
    </dgm:pt>
    <dgm:pt modelId="{4F5FF760-E7B5-4C2F-B17C-1AD2135C5C4A}" type="pres">
      <dgm:prSet presAssocID="{265E84DB-BD02-481D-A03F-F4F388EDEFA5}" presName="vert2" presStyleCnt="0"/>
      <dgm:spPr/>
    </dgm:pt>
    <dgm:pt modelId="{DD7B3527-DA28-4E78-B85C-0F8000E855C8}" type="pres">
      <dgm:prSet presAssocID="{265E84DB-BD02-481D-A03F-F4F388EDEFA5}" presName="thinLine2b" presStyleLbl="callout" presStyleIdx="1" presStyleCnt="7"/>
      <dgm:spPr/>
    </dgm:pt>
    <dgm:pt modelId="{46DA37EF-5253-4953-86AE-02267DED310A}" type="pres">
      <dgm:prSet presAssocID="{265E84DB-BD02-481D-A03F-F4F388EDEFA5}" presName="vertSpace2b" presStyleCnt="0"/>
      <dgm:spPr/>
    </dgm:pt>
    <dgm:pt modelId="{63268408-8EC2-45EC-BC58-21474094C923}" type="pres">
      <dgm:prSet presAssocID="{C5E49C9D-EB4D-47BB-A934-560BEB2ECF73}" presName="thickLine" presStyleLbl="alignNode1" presStyleIdx="2" presStyleCnt="7"/>
      <dgm:spPr/>
    </dgm:pt>
    <dgm:pt modelId="{292C3A26-95EE-47B1-8688-54817E85025E}" type="pres">
      <dgm:prSet presAssocID="{C5E49C9D-EB4D-47BB-A934-560BEB2ECF73}" presName="horz1" presStyleCnt="0"/>
      <dgm:spPr/>
    </dgm:pt>
    <dgm:pt modelId="{B1CD063D-E1AF-480C-9645-AFA0AEE64B45}" type="pres">
      <dgm:prSet presAssocID="{C5E49C9D-EB4D-47BB-A934-560BEB2ECF73}" presName="tx1" presStyleLbl="revTx" presStyleIdx="4" presStyleCnt="14"/>
      <dgm:spPr/>
    </dgm:pt>
    <dgm:pt modelId="{C46C3CB9-F652-4CF9-9739-F3D6C7E0CAF3}" type="pres">
      <dgm:prSet presAssocID="{C5E49C9D-EB4D-47BB-A934-560BEB2ECF73}" presName="vert1" presStyleCnt="0"/>
      <dgm:spPr/>
    </dgm:pt>
    <dgm:pt modelId="{D17BD5AD-CF14-471B-ADBD-FFB7CC7CA933}" type="pres">
      <dgm:prSet presAssocID="{1287DF87-5857-4575-9F02-4B5930133E88}" presName="vertSpace2a" presStyleCnt="0"/>
      <dgm:spPr/>
    </dgm:pt>
    <dgm:pt modelId="{99BBC80D-7F9A-4821-9C40-8F2C0C1B1E99}" type="pres">
      <dgm:prSet presAssocID="{1287DF87-5857-4575-9F02-4B5930133E88}" presName="horz2" presStyleCnt="0"/>
      <dgm:spPr/>
    </dgm:pt>
    <dgm:pt modelId="{22B5EC42-F55D-4229-A710-279039115411}" type="pres">
      <dgm:prSet presAssocID="{1287DF87-5857-4575-9F02-4B5930133E88}" presName="horzSpace2" presStyleCnt="0"/>
      <dgm:spPr/>
    </dgm:pt>
    <dgm:pt modelId="{218F0864-90CB-4A5A-8240-4A46DDC03B59}" type="pres">
      <dgm:prSet presAssocID="{1287DF87-5857-4575-9F02-4B5930133E88}" presName="tx2" presStyleLbl="revTx" presStyleIdx="5" presStyleCnt="14"/>
      <dgm:spPr/>
    </dgm:pt>
    <dgm:pt modelId="{E6A2264A-04F7-4A86-96A6-AF6498B50968}" type="pres">
      <dgm:prSet presAssocID="{1287DF87-5857-4575-9F02-4B5930133E88}" presName="vert2" presStyleCnt="0"/>
      <dgm:spPr/>
    </dgm:pt>
    <dgm:pt modelId="{92F03C40-B72E-45C3-AB8C-EEA7DFD2B301}" type="pres">
      <dgm:prSet presAssocID="{1287DF87-5857-4575-9F02-4B5930133E88}" presName="thinLine2b" presStyleLbl="callout" presStyleIdx="2" presStyleCnt="7"/>
      <dgm:spPr/>
    </dgm:pt>
    <dgm:pt modelId="{A64EC214-F92F-43BC-AE2F-42D7A4115650}" type="pres">
      <dgm:prSet presAssocID="{1287DF87-5857-4575-9F02-4B5930133E88}" presName="vertSpace2b" presStyleCnt="0"/>
      <dgm:spPr/>
    </dgm:pt>
    <dgm:pt modelId="{FCEB9B44-6E1F-4901-A863-93A7355E1AAF}" type="pres">
      <dgm:prSet presAssocID="{9CC32A75-6E9C-447A-8893-001727319C70}" presName="thickLine" presStyleLbl="alignNode1" presStyleIdx="3" presStyleCnt="7"/>
      <dgm:spPr/>
    </dgm:pt>
    <dgm:pt modelId="{A7C6E46D-04F2-4444-A338-E08CB5EF0CB3}" type="pres">
      <dgm:prSet presAssocID="{9CC32A75-6E9C-447A-8893-001727319C70}" presName="horz1" presStyleCnt="0"/>
      <dgm:spPr/>
    </dgm:pt>
    <dgm:pt modelId="{F2A18636-BDD0-4123-B4AA-B69EAB9C0E7F}" type="pres">
      <dgm:prSet presAssocID="{9CC32A75-6E9C-447A-8893-001727319C70}" presName="tx1" presStyleLbl="revTx" presStyleIdx="6" presStyleCnt="14"/>
      <dgm:spPr/>
    </dgm:pt>
    <dgm:pt modelId="{94303FA4-D882-44B1-AFC6-639CE95E1C1B}" type="pres">
      <dgm:prSet presAssocID="{9CC32A75-6E9C-447A-8893-001727319C70}" presName="vert1" presStyleCnt="0"/>
      <dgm:spPr/>
    </dgm:pt>
    <dgm:pt modelId="{540B3277-7786-47A7-968E-53DCB220DDC4}" type="pres">
      <dgm:prSet presAssocID="{D546C2DB-286C-4B61-A7C0-4B877C2A781D}" presName="vertSpace2a" presStyleCnt="0"/>
      <dgm:spPr/>
    </dgm:pt>
    <dgm:pt modelId="{C971204E-CD65-4753-99DD-A525644D6191}" type="pres">
      <dgm:prSet presAssocID="{D546C2DB-286C-4B61-A7C0-4B877C2A781D}" presName="horz2" presStyleCnt="0"/>
      <dgm:spPr/>
    </dgm:pt>
    <dgm:pt modelId="{51F6AF45-09E0-4FD3-94BB-210DE656A6AA}" type="pres">
      <dgm:prSet presAssocID="{D546C2DB-286C-4B61-A7C0-4B877C2A781D}" presName="horzSpace2" presStyleCnt="0"/>
      <dgm:spPr/>
    </dgm:pt>
    <dgm:pt modelId="{13F670AB-0A58-4260-A051-54B19579E95F}" type="pres">
      <dgm:prSet presAssocID="{D546C2DB-286C-4B61-A7C0-4B877C2A781D}" presName="tx2" presStyleLbl="revTx" presStyleIdx="7" presStyleCnt="14"/>
      <dgm:spPr/>
    </dgm:pt>
    <dgm:pt modelId="{BCEBED25-B5E4-4A50-8175-819022F98A71}" type="pres">
      <dgm:prSet presAssocID="{D546C2DB-286C-4B61-A7C0-4B877C2A781D}" presName="vert2" presStyleCnt="0"/>
      <dgm:spPr/>
    </dgm:pt>
    <dgm:pt modelId="{05C29677-6128-4A36-8A94-418D80C2780C}" type="pres">
      <dgm:prSet presAssocID="{D546C2DB-286C-4B61-A7C0-4B877C2A781D}" presName="thinLine2b" presStyleLbl="callout" presStyleIdx="3" presStyleCnt="7"/>
      <dgm:spPr/>
    </dgm:pt>
    <dgm:pt modelId="{5636CD14-911F-4CEE-88C4-219D227B1414}" type="pres">
      <dgm:prSet presAssocID="{D546C2DB-286C-4B61-A7C0-4B877C2A781D}" presName="vertSpace2b" presStyleCnt="0"/>
      <dgm:spPr/>
    </dgm:pt>
    <dgm:pt modelId="{24964D57-D89E-423B-B62D-A56791363515}" type="pres">
      <dgm:prSet presAssocID="{9EEECCD8-D0A1-4384-BF05-A8F28320540D}" presName="thickLine" presStyleLbl="alignNode1" presStyleIdx="4" presStyleCnt="7"/>
      <dgm:spPr/>
    </dgm:pt>
    <dgm:pt modelId="{497D6E41-E0E2-460C-A9B8-B5F06ED4E2FF}" type="pres">
      <dgm:prSet presAssocID="{9EEECCD8-D0A1-4384-BF05-A8F28320540D}" presName="horz1" presStyleCnt="0"/>
      <dgm:spPr/>
    </dgm:pt>
    <dgm:pt modelId="{58C17E7F-E50B-4E7C-97A7-9DE0725749E1}" type="pres">
      <dgm:prSet presAssocID="{9EEECCD8-D0A1-4384-BF05-A8F28320540D}" presName="tx1" presStyleLbl="revTx" presStyleIdx="8" presStyleCnt="14"/>
      <dgm:spPr/>
    </dgm:pt>
    <dgm:pt modelId="{6893076A-FFF9-408C-9C55-C1FBE17B93F9}" type="pres">
      <dgm:prSet presAssocID="{9EEECCD8-D0A1-4384-BF05-A8F28320540D}" presName="vert1" presStyleCnt="0"/>
      <dgm:spPr/>
    </dgm:pt>
    <dgm:pt modelId="{B021CCB2-8440-4E44-98D7-682CE548B753}" type="pres">
      <dgm:prSet presAssocID="{782E47E6-1A47-4F55-A6FB-B0D342581571}" presName="vertSpace2a" presStyleCnt="0"/>
      <dgm:spPr/>
    </dgm:pt>
    <dgm:pt modelId="{64CA8FA6-D7C6-421C-B04F-D858977B4D90}" type="pres">
      <dgm:prSet presAssocID="{782E47E6-1A47-4F55-A6FB-B0D342581571}" presName="horz2" presStyleCnt="0"/>
      <dgm:spPr/>
    </dgm:pt>
    <dgm:pt modelId="{A249FB74-BC3F-4320-940F-B138A9626DFB}" type="pres">
      <dgm:prSet presAssocID="{782E47E6-1A47-4F55-A6FB-B0D342581571}" presName="horzSpace2" presStyleCnt="0"/>
      <dgm:spPr/>
    </dgm:pt>
    <dgm:pt modelId="{3F0974E1-D355-4CC4-A194-17E8784D7AD1}" type="pres">
      <dgm:prSet presAssocID="{782E47E6-1A47-4F55-A6FB-B0D342581571}" presName="tx2" presStyleLbl="revTx" presStyleIdx="9" presStyleCnt="14"/>
      <dgm:spPr/>
    </dgm:pt>
    <dgm:pt modelId="{8A590782-06F9-4FA9-9946-5FEE54E33BA8}" type="pres">
      <dgm:prSet presAssocID="{782E47E6-1A47-4F55-A6FB-B0D342581571}" presName="vert2" presStyleCnt="0"/>
      <dgm:spPr/>
    </dgm:pt>
    <dgm:pt modelId="{B147F2C6-4090-4A7A-B9B6-BCC481ABF290}" type="pres">
      <dgm:prSet presAssocID="{782E47E6-1A47-4F55-A6FB-B0D342581571}" presName="thinLine2b" presStyleLbl="callout" presStyleIdx="4" presStyleCnt="7"/>
      <dgm:spPr/>
    </dgm:pt>
    <dgm:pt modelId="{4CDCBF63-6539-4742-ACB5-B0E5989671C2}" type="pres">
      <dgm:prSet presAssocID="{782E47E6-1A47-4F55-A6FB-B0D342581571}" presName="vertSpace2b" presStyleCnt="0"/>
      <dgm:spPr/>
    </dgm:pt>
    <dgm:pt modelId="{6C57E7EA-8F5B-4B91-B11B-20708F27CD3D}" type="pres">
      <dgm:prSet presAssocID="{F925AC61-A10B-4899-A1EF-47B861CC475E}" presName="thickLine" presStyleLbl="alignNode1" presStyleIdx="5" presStyleCnt="7"/>
      <dgm:spPr/>
    </dgm:pt>
    <dgm:pt modelId="{78B2720C-EB9B-42A4-AFA7-4A99C50FEDDA}" type="pres">
      <dgm:prSet presAssocID="{F925AC61-A10B-4899-A1EF-47B861CC475E}" presName="horz1" presStyleCnt="0"/>
      <dgm:spPr/>
    </dgm:pt>
    <dgm:pt modelId="{7DA80FDD-3B79-4CE1-9BA0-22A4D92C55FF}" type="pres">
      <dgm:prSet presAssocID="{F925AC61-A10B-4899-A1EF-47B861CC475E}" presName="tx1" presStyleLbl="revTx" presStyleIdx="10" presStyleCnt="14"/>
      <dgm:spPr/>
    </dgm:pt>
    <dgm:pt modelId="{549B3334-E817-4FF0-9EC4-2B63592D13C8}" type="pres">
      <dgm:prSet presAssocID="{F925AC61-A10B-4899-A1EF-47B861CC475E}" presName="vert1" presStyleCnt="0"/>
      <dgm:spPr/>
    </dgm:pt>
    <dgm:pt modelId="{F31CDBE2-8D45-4599-BD47-759A901A2B8C}" type="pres">
      <dgm:prSet presAssocID="{1789CE80-D197-4DB3-A8FD-55565B314F57}" presName="vertSpace2a" presStyleCnt="0"/>
      <dgm:spPr/>
    </dgm:pt>
    <dgm:pt modelId="{EBFBB747-6C6E-47D8-8828-3704F9CC6060}" type="pres">
      <dgm:prSet presAssocID="{1789CE80-D197-4DB3-A8FD-55565B314F57}" presName="horz2" presStyleCnt="0"/>
      <dgm:spPr/>
    </dgm:pt>
    <dgm:pt modelId="{880022DC-5170-400A-95FD-33F8EB070F1E}" type="pres">
      <dgm:prSet presAssocID="{1789CE80-D197-4DB3-A8FD-55565B314F57}" presName="horzSpace2" presStyleCnt="0"/>
      <dgm:spPr/>
    </dgm:pt>
    <dgm:pt modelId="{9E046452-27A3-4214-9455-712F4542CEDA}" type="pres">
      <dgm:prSet presAssocID="{1789CE80-D197-4DB3-A8FD-55565B314F57}" presName="tx2" presStyleLbl="revTx" presStyleIdx="11" presStyleCnt="14" custLinFactNeighborX="-172" custLinFactNeighborY="-5543"/>
      <dgm:spPr/>
    </dgm:pt>
    <dgm:pt modelId="{8A794566-AC52-47D0-8D24-3AF59937E76C}" type="pres">
      <dgm:prSet presAssocID="{1789CE80-D197-4DB3-A8FD-55565B314F57}" presName="vert2" presStyleCnt="0"/>
      <dgm:spPr/>
    </dgm:pt>
    <dgm:pt modelId="{42C25817-E4E2-4E15-ACA3-6CE86B920D2A}" type="pres">
      <dgm:prSet presAssocID="{1789CE80-D197-4DB3-A8FD-55565B314F57}" presName="thinLine2b" presStyleLbl="callout" presStyleIdx="5" presStyleCnt="7" custLinFactY="-211148" custLinFactNeighborX="699" custLinFactNeighborY="-300000"/>
      <dgm:spPr/>
    </dgm:pt>
    <dgm:pt modelId="{56197D3E-0278-471E-AEF5-5F05B726672D}" type="pres">
      <dgm:prSet presAssocID="{1789CE80-D197-4DB3-A8FD-55565B314F57}" presName="vertSpace2b" presStyleCnt="0"/>
      <dgm:spPr/>
    </dgm:pt>
    <dgm:pt modelId="{8A842B09-66B2-4D20-9E36-7948EE3A829B}" type="pres">
      <dgm:prSet presAssocID="{83E771B6-73D9-4DF4-A62F-89D39777D8E8}" presName="thickLine" presStyleLbl="alignNode1" presStyleIdx="6" presStyleCnt="7" custLinFactNeighborY="-18717"/>
      <dgm:spPr/>
    </dgm:pt>
    <dgm:pt modelId="{A29C9A09-3D23-4BD2-8E64-FF00C62EE69E}" type="pres">
      <dgm:prSet presAssocID="{83E771B6-73D9-4DF4-A62F-89D39777D8E8}" presName="horz1" presStyleCnt="0"/>
      <dgm:spPr/>
    </dgm:pt>
    <dgm:pt modelId="{17C3B8B7-9272-4CEC-AEBF-F81B63ED7026}" type="pres">
      <dgm:prSet presAssocID="{83E771B6-73D9-4DF4-A62F-89D39777D8E8}" presName="tx1" presStyleLbl="revTx" presStyleIdx="12" presStyleCnt="14" custLinFactNeighborY="-1539"/>
      <dgm:spPr/>
    </dgm:pt>
    <dgm:pt modelId="{820FF860-3B9E-4FA3-83E1-3AF839F742E6}" type="pres">
      <dgm:prSet presAssocID="{83E771B6-73D9-4DF4-A62F-89D39777D8E8}" presName="vert1" presStyleCnt="0"/>
      <dgm:spPr/>
    </dgm:pt>
    <dgm:pt modelId="{D2EB35AB-9B29-4A90-8D2F-738B33F327FA}" type="pres">
      <dgm:prSet presAssocID="{71027816-F291-448B-9664-C79C6FDCE209}" presName="vertSpace2a" presStyleCnt="0"/>
      <dgm:spPr/>
    </dgm:pt>
    <dgm:pt modelId="{95225FD5-F113-4A9E-A93D-18D1657AE38A}" type="pres">
      <dgm:prSet presAssocID="{71027816-F291-448B-9664-C79C6FDCE209}" presName="horz2" presStyleCnt="0"/>
      <dgm:spPr/>
    </dgm:pt>
    <dgm:pt modelId="{2D4AF56C-4D42-43C7-BEE2-73720BD4823B}" type="pres">
      <dgm:prSet presAssocID="{71027816-F291-448B-9664-C79C6FDCE209}" presName="horzSpace2" presStyleCnt="0"/>
      <dgm:spPr/>
    </dgm:pt>
    <dgm:pt modelId="{04D65104-8DE7-4687-A9B0-3838FFCA4472}" type="pres">
      <dgm:prSet presAssocID="{71027816-F291-448B-9664-C79C6FDCE209}" presName="tx2" presStyleLbl="revTx" presStyleIdx="13" presStyleCnt="14" custLinFactNeighborX="-1199" custLinFactNeighborY="-16604"/>
      <dgm:spPr/>
    </dgm:pt>
    <dgm:pt modelId="{BEB6328E-34E4-48EB-82D0-806A565704F3}" type="pres">
      <dgm:prSet presAssocID="{71027816-F291-448B-9664-C79C6FDCE209}" presName="vert2" presStyleCnt="0"/>
      <dgm:spPr/>
    </dgm:pt>
    <dgm:pt modelId="{66224999-9050-4EEF-A339-DEBD36E11C17}" type="pres">
      <dgm:prSet presAssocID="{71027816-F291-448B-9664-C79C6FDCE209}" presName="thinLine2b" presStyleLbl="callout" presStyleIdx="6" presStyleCnt="7"/>
      <dgm:spPr/>
    </dgm:pt>
    <dgm:pt modelId="{424BD6EC-55A5-4F7B-8CBA-2EAFD8070EB9}" type="pres">
      <dgm:prSet presAssocID="{71027816-F291-448B-9664-C79C6FDCE209}" presName="vertSpace2b" presStyleCnt="0"/>
      <dgm:spPr/>
    </dgm:pt>
  </dgm:ptLst>
  <dgm:cxnLst>
    <dgm:cxn modelId="{26715700-7BFB-4186-AB42-6C76A2D819B4}" type="presOf" srcId="{1E7A1A6F-F4F9-4C19-99A1-8D8085A3F253}" destId="{E069DC6C-1BCD-4B18-8919-97F16FD4F77F}" srcOrd="0" destOrd="0" presId="urn:microsoft.com/office/officeart/2008/layout/LinedList"/>
    <dgm:cxn modelId="{39304B13-BD9A-4B2A-BF41-F00EFF491D39}" type="presOf" srcId="{1287DF87-5857-4575-9F02-4B5930133E88}" destId="{218F0864-90CB-4A5A-8240-4A46DDC03B59}" srcOrd="0" destOrd="0" presId="urn:microsoft.com/office/officeart/2008/layout/LinedList"/>
    <dgm:cxn modelId="{A7621122-231D-43A5-9282-C7FE6CB54BB9}" srcId="{0321CF90-87FB-49C8-ABD6-0FB6F16C580C}" destId="{1E7A1A6F-F4F9-4C19-99A1-8D8085A3F253}" srcOrd="0" destOrd="0" parTransId="{E46F39B2-A74E-4E7A-8F0F-66578868C691}" sibTransId="{9E298877-E902-4090-9EFF-C4B710F95FF7}"/>
    <dgm:cxn modelId="{E50B7D3C-1587-4590-BF04-97D52EA00077}" type="presOf" srcId="{D546C2DB-286C-4B61-A7C0-4B877C2A781D}" destId="{13F670AB-0A58-4260-A051-54B19579E95F}" srcOrd="0" destOrd="0" presId="urn:microsoft.com/office/officeart/2008/layout/LinedList"/>
    <dgm:cxn modelId="{1D606142-F9DD-4C93-84A1-BA280A84A266}" type="presOf" srcId="{F925AC61-A10B-4899-A1EF-47B861CC475E}" destId="{7DA80FDD-3B79-4CE1-9BA0-22A4D92C55FF}" srcOrd="0" destOrd="0" presId="urn:microsoft.com/office/officeart/2008/layout/LinedList"/>
    <dgm:cxn modelId="{34569445-E644-425A-95FE-D9260F263418}" type="presOf" srcId="{71027816-F291-448B-9664-C79C6FDCE209}" destId="{04D65104-8DE7-4687-A9B0-3838FFCA4472}" srcOrd="0" destOrd="0" presId="urn:microsoft.com/office/officeart/2008/layout/LinedList"/>
    <dgm:cxn modelId="{80651B6A-52DB-4DD6-8D2C-9B525DA35F80}" srcId="{C5E49C9D-EB4D-47BB-A934-560BEB2ECF73}" destId="{1287DF87-5857-4575-9F02-4B5930133E88}" srcOrd="0" destOrd="0" parTransId="{69B85698-C7EB-4F79-8E72-B282D9E59AE8}" sibTransId="{325B3563-FE54-44FF-8416-73730FF90027}"/>
    <dgm:cxn modelId="{32B22C6E-C173-4570-9409-A511E1FD2E19}" srcId="{F925AC61-A10B-4899-A1EF-47B861CC475E}" destId="{1789CE80-D197-4DB3-A8FD-55565B314F57}" srcOrd="0" destOrd="0" parTransId="{0908E70A-AFFB-40FF-AAB3-4010BA36E2F3}" sibTransId="{9DBF3B9A-C3C7-4A1B-A042-024B1DDA1C38}"/>
    <dgm:cxn modelId="{2856944E-0102-4B98-B624-05497C822F32}" type="presOf" srcId="{0321CF90-87FB-49C8-ABD6-0FB6F16C580C}" destId="{AB22C1ED-3F51-403B-B89F-EF293A7FCB84}" srcOrd="0" destOrd="0" presId="urn:microsoft.com/office/officeart/2008/layout/LinedList"/>
    <dgm:cxn modelId="{82CDE470-87E9-4D9E-A7FA-970A22B37554}" srcId="{9EEECCD8-D0A1-4384-BF05-A8F28320540D}" destId="{782E47E6-1A47-4F55-A6FB-B0D342581571}" srcOrd="0" destOrd="0" parTransId="{F37AF733-1714-4EFB-A768-95E2CCE544FE}" sibTransId="{6A4BF4D7-67A0-4588-9CD7-F77943FA1F51}"/>
    <dgm:cxn modelId="{A73BB87A-84B9-4533-B85D-1C1E42346E49}" srcId="{0321CF90-87FB-49C8-ABD6-0FB6F16C580C}" destId="{83E771B6-73D9-4DF4-A62F-89D39777D8E8}" srcOrd="6" destOrd="0" parTransId="{F634AEBF-F262-47B9-890B-B87B7A4D8FF5}" sibTransId="{CDA35F9F-2FCD-4821-89FF-B4CDD0B67773}"/>
    <dgm:cxn modelId="{B3A00C7E-789A-4A05-A0A0-CD82ECF29C30}" srcId="{0321CF90-87FB-49C8-ABD6-0FB6F16C580C}" destId="{C5E49C9D-EB4D-47BB-A934-560BEB2ECF73}" srcOrd="2" destOrd="0" parTransId="{A1B38E05-A8F9-428C-AA9B-DB52154F30B3}" sibTransId="{0264134A-CA03-4A68-9A2B-75197B870387}"/>
    <dgm:cxn modelId="{A3C6B480-8AF6-4980-9117-83D8E30794C6}" type="presOf" srcId="{9EEECCD8-D0A1-4384-BF05-A8F28320540D}" destId="{58C17E7F-E50B-4E7C-97A7-9DE0725749E1}" srcOrd="0" destOrd="0" presId="urn:microsoft.com/office/officeart/2008/layout/LinedList"/>
    <dgm:cxn modelId="{482D4782-D67F-4FE9-B2AB-B04CB5030B47}" type="presOf" srcId="{1789CE80-D197-4DB3-A8FD-55565B314F57}" destId="{9E046452-27A3-4214-9455-712F4542CEDA}" srcOrd="0" destOrd="0" presId="urn:microsoft.com/office/officeart/2008/layout/LinedList"/>
    <dgm:cxn modelId="{6916CF84-842F-43FA-8C71-67D6DDDB9906}" srcId="{0321CF90-87FB-49C8-ABD6-0FB6F16C580C}" destId="{F925AC61-A10B-4899-A1EF-47B861CC475E}" srcOrd="5" destOrd="0" parTransId="{C1E50FA2-F92E-4F38-9929-615FFE1D9900}" sibTransId="{7BD5A4F6-59B1-4AE9-8183-449AEAC2A2E3}"/>
    <dgm:cxn modelId="{05BE5286-51D1-47F2-AE7A-F35943249100}" type="presOf" srcId="{83E771B6-73D9-4DF4-A62F-89D39777D8E8}" destId="{17C3B8B7-9272-4CEC-AEBF-F81B63ED7026}" srcOrd="0" destOrd="0" presId="urn:microsoft.com/office/officeart/2008/layout/LinedList"/>
    <dgm:cxn modelId="{17D64D8D-304B-4A1A-A610-4DF447B1E843}" type="presOf" srcId="{1052DFF3-BF73-45DB-8628-4796FDF261FC}" destId="{FEAD78CC-8EF1-4DBB-AE74-54B76348813D}" srcOrd="0" destOrd="0" presId="urn:microsoft.com/office/officeart/2008/layout/LinedList"/>
    <dgm:cxn modelId="{02B63DA2-0C62-437E-A3FB-67E90E309570}" type="presOf" srcId="{9CC32A75-6E9C-447A-8893-001727319C70}" destId="{F2A18636-BDD0-4123-B4AA-B69EAB9C0E7F}" srcOrd="0" destOrd="0" presId="urn:microsoft.com/office/officeart/2008/layout/LinedList"/>
    <dgm:cxn modelId="{49932BA3-F4D8-425B-9EDB-D876E6092BEE}" srcId="{0321CF90-87FB-49C8-ABD6-0FB6F16C580C}" destId="{1052DFF3-BF73-45DB-8628-4796FDF261FC}" srcOrd="1" destOrd="0" parTransId="{110385CF-F42D-4827-ABCF-923B9D2750DD}" sibTransId="{5C8B2E9D-2FEC-41D2-A38C-DC3E21F34FEF}"/>
    <dgm:cxn modelId="{9BDA29A4-56CA-4DDB-953D-53691F9469ED}" srcId="{83E771B6-73D9-4DF4-A62F-89D39777D8E8}" destId="{71027816-F291-448B-9664-C79C6FDCE209}" srcOrd="0" destOrd="0" parTransId="{DFF6C028-D26D-46B4-B132-86EC8B8EA640}" sibTransId="{E9CA3DB1-9E2B-419A-90B1-D4FD76C793C4}"/>
    <dgm:cxn modelId="{716E82A7-07FA-4831-88FB-A4E6418DCE10}" type="presOf" srcId="{782E47E6-1A47-4F55-A6FB-B0D342581571}" destId="{3F0974E1-D355-4CC4-A194-17E8784D7AD1}" srcOrd="0" destOrd="0" presId="urn:microsoft.com/office/officeart/2008/layout/LinedList"/>
    <dgm:cxn modelId="{9F6809B4-7147-4714-8B34-B3879A49A61C}" type="presOf" srcId="{C5E49C9D-EB4D-47BB-A934-560BEB2ECF73}" destId="{B1CD063D-E1AF-480C-9645-AFA0AEE64B45}" srcOrd="0" destOrd="0" presId="urn:microsoft.com/office/officeart/2008/layout/LinedList"/>
    <dgm:cxn modelId="{ACE1BCBD-4202-490A-9D28-801E809D9C9C}" srcId="{0321CF90-87FB-49C8-ABD6-0FB6F16C580C}" destId="{9EEECCD8-D0A1-4384-BF05-A8F28320540D}" srcOrd="4" destOrd="0" parTransId="{1FB0744C-A678-4AE9-88CA-667AD49C36F8}" sibTransId="{4BD357FE-5139-42BA-8C86-46ACD65A94F1}"/>
    <dgm:cxn modelId="{77A528BE-786F-4551-8480-BED7A6FA0335}" srcId="{1E7A1A6F-F4F9-4C19-99A1-8D8085A3F253}" destId="{18843435-619A-47CD-B0D2-955BC8BD4E9E}" srcOrd="0" destOrd="0" parTransId="{D7969326-7E82-4CD2-8A9F-9062563C3512}" sibTransId="{01BD566B-F313-4E64-985E-BE0AE37BE7C1}"/>
    <dgm:cxn modelId="{934332C3-89A1-4C57-BA15-89FC9686B4E0}" srcId="{1052DFF3-BF73-45DB-8628-4796FDF261FC}" destId="{265E84DB-BD02-481D-A03F-F4F388EDEFA5}" srcOrd="0" destOrd="0" parTransId="{37AE2FFC-90DF-4C31-8DAA-8234C02E7F7F}" sibTransId="{A356F6DE-5D02-44DD-90FB-20A3AD3F2383}"/>
    <dgm:cxn modelId="{4CC560C7-7648-48B2-A448-8C278313B2AA}" type="presOf" srcId="{265E84DB-BD02-481D-A03F-F4F388EDEFA5}" destId="{F4DA3ABC-6FFD-4493-8458-BF2BFFDE3383}" srcOrd="0" destOrd="0" presId="urn:microsoft.com/office/officeart/2008/layout/LinedList"/>
    <dgm:cxn modelId="{5173E3D1-70F8-48DE-9329-D5216AE8E425}" type="presOf" srcId="{18843435-619A-47CD-B0D2-955BC8BD4E9E}" destId="{57AFA20A-8E8F-45FC-A971-DD3F9B4D38DC}" srcOrd="0" destOrd="0" presId="urn:microsoft.com/office/officeart/2008/layout/LinedList"/>
    <dgm:cxn modelId="{D2BD54DC-0E12-4F23-9655-C6AA95B51C93}" srcId="{0321CF90-87FB-49C8-ABD6-0FB6F16C580C}" destId="{9CC32A75-6E9C-447A-8893-001727319C70}" srcOrd="3" destOrd="0" parTransId="{E6BC396C-0504-4496-8F49-42F9FA5053CE}" sibTransId="{B38C7629-EE06-48CD-81BD-AEC26B05B018}"/>
    <dgm:cxn modelId="{3ACFF4FD-BD77-4874-8FBD-D6733F180E38}" srcId="{9CC32A75-6E9C-447A-8893-001727319C70}" destId="{D546C2DB-286C-4B61-A7C0-4B877C2A781D}" srcOrd="0" destOrd="0" parTransId="{1AB95BF6-F54A-42C5-90EF-76AEACAA2C03}" sibTransId="{BFE9C78E-2322-40AD-B1F1-4532EEF51C03}"/>
    <dgm:cxn modelId="{786B0F07-76C4-4C05-9864-D6FCAB691433}" type="presParOf" srcId="{AB22C1ED-3F51-403B-B89F-EF293A7FCB84}" destId="{F3F99528-5471-4770-87D7-790ED7F0BAAB}" srcOrd="0" destOrd="0" presId="urn:microsoft.com/office/officeart/2008/layout/LinedList"/>
    <dgm:cxn modelId="{C315531F-46F5-48AD-A505-22C4589B9C41}" type="presParOf" srcId="{AB22C1ED-3F51-403B-B89F-EF293A7FCB84}" destId="{64B406B8-CF4F-456D-A623-B6A46AB9058B}" srcOrd="1" destOrd="0" presId="urn:microsoft.com/office/officeart/2008/layout/LinedList"/>
    <dgm:cxn modelId="{919AA256-D60C-478E-8BF1-7565451E6C7F}" type="presParOf" srcId="{64B406B8-CF4F-456D-A623-B6A46AB9058B}" destId="{E069DC6C-1BCD-4B18-8919-97F16FD4F77F}" srcOrd="0" destOrd="0" presId="urn:microsoft.com/office/officeart/2008/layout/LinedList"/>
    <dgm:cxn modelId="{E7829E98-1F1A-46D4-9743-FF425E4F9530}" type="presParOf" srcId="{64B406B8-CF4F-456D-A623-B6A46AB9058B}" destId="{99AB136E-B8D8-42E3-8272-66155190377D}" srcOrd="1" destOrd="0" presId="urn:microsoft.com/office/officeart/2008/layout/LinedList"/>
    <dgm:cxn modelId="{A5A66066-3FEC-441F-9D0B-49A520CC3D84}" type="presParOf" srcId="{99AB136E-B8D8-42E3-8272-66155190377D}" destId="{1D7A4B13-EACC-45FD-80EA-CD755F1E0E72}" srcOrd="0" destOrd="0" presId="urn:microsoft.com/office/officeart/2008/layout/LinedList"/>
    <dgm:cxn modelId="{4ED503B8-CB01-4ADD-8F9E-315944F92B19}" type="presParOf" srcId="{99AB136E-B8D8-42E3-8272-66155190377D}" destId="{C43C662E-7B73-4677-BD59-2027D369B32D}" srcOrd="1" destOrd="0" presId="urn:microsoft.com/office/officeart/2008/layout/LinedList"/>
    <dgm:cxn modelId="{AB6BB02C-7B21-4BBE-9590-1145AF53C150}" type="presParOf" srcId="{C43C662E-7B73-4677-BD59-2027D369B32D}" destId="{3115AE1C-946E-4934-B813-83F34D774B2D}" srcOrd="0" destOrd="0" presId="urn:microsoft.com/office/officeart/2008/layout/LinedList"/>
    <dgm:cxn modelId="{719913CD-42B8-414F-990E-DD6CBFD7201B}" type="presParOf" srcId="{C43C662E-7B73-4677-BD59-2027D369B32D}" destId="{57AFA20A-8E8F-45FC-A971-DD3F9B4D38DC}" srcOrd="1" destOrd="0" presId="urn:microsoft.com/office/officeart/2008/layout/LinedList"/>
    <dgm:cxn modelId="{5FCBD68D-79C1-4C52-9AB2-3F6DA4F038A1}" type="presParOf" srcId="{C43C662E-7B73-4677-BD59-2027D369B32D}" destId="{05B1E73E-155E-4952-B51D-CE451101ECAE}" srcOrd="2" destOrd="0" presId="urn:microsoft.com/office/officeart/2008/layout/LinedList"/>
    <dgm:cxn modelId="{71308680-F18B-4AC3-9A1F-BB0DDC993D41}" type="presParOf" srcId="{99AB136E-B8D8-42E3-8272-66155190377D}" destId="{9569F17C-3092-4300-A57B-01E543DEBC05}" srcOrd="2" destOrd="0" presId="urn:microsoft.com/office/officeart/2008/layout/LinedList"/>
    <dgm:cxn modelId="{ECF430A7-96D4-4308-8E0D-CE196C0D72FF}" type="presParOf" srcId="{99AB136E-B8D8-42E3-8272-66155190377D}" destId="{6AF2AA31-0559-4201-8B50-28B014D378C9}" srcOrd="3" destOrd="0" presId="urn:microsoft.com/office/officeart/2008/layout/LinedList"/>
    <dgm:cxn modelId="{666122E3-ABF2-4C08-BA9A-F158F04CD31A}" type="presParOf" srcId="{AB22C1ED-3F51-403B-B89F-EF293A7FCB84}" destId="{0B248745-1728-43D5-8614-26F62F370EDB}" srcOrd="2" destOrd="0" presId="urn:microsoft.com/office/officeart/2008/layout/LinedList"/>
    <dgm:cxn modelId="{93AA069D-51E4-4E6D-A496-C1BAFD354E38}" type="presParOf" srcId="{AB22C1ED-3F51-403B-B89F-EF293A7FCB84}" destId="{379106C6-3E71-4108-9786-21E7EA9EC740}" srcOrd="3" destOrd="0" presId="urn:microsoft.com/office/officeart/2008/layout/LinedList"/>
    <dgm:cxn modelId="{B121FA50-C5D7-41F1-9308-B29B0DCD2399}" type="presParOf" srcId="{379106C6-3E71-4108-9786-21E7EA9EC740}" destId="{FEAD78CC-8EF1-4DBB-AE74-54B76348813D}" srcOrd="0" destOrd="0" presId="urn:microsoft.com/office/officeart/2008/layout/LinedList"/>
    <dgm:cxn modelId="{CFB94754-972F-476D-AA4A-8941518C8824}" type="presParOf" srcId="{379106C6-3E71-4108-9786-21E7EA9EC740}" destId="{E02E96FB-765D-48B3-893B-E4F7CFDB1C57}" srcOrd="1" destOrd="0" presId="urn:microsoft.com/office/officeart/2008/layout/LinedList"/>
    <dgm:cxn modelId="{665991A7-1876-4487-BC79-FB7021D46249}" type="presParOf" srcId="{E02E96FB-765D-48B3-893B-E4F7CFDB1C57}" destId="{97AFA776-FFCE-405C-9873-7ECB62193309}" srcOrd="0" destOrd="0" presId="urn:microsoft.com/office/officeart/2008/layout/LinedList"/>
    <dgm:cxn modelId="{E9703C61-1B76-47A1-B253-323CC4FDD5B3}" type="presParOf" srcId="{E02E96FB-765D-48B3-893B-E4F7CFDB1C57}" destId="{EA8EB430-D7B0-4AD8-BE50-1C0AC28621F7}" srcOrd="1" destOrd="0" presId="urn:microsoft.com/office/officeart/2008/layout/LinedList"/>
    <dgm:cxn modelId="{2D9A32FC-ECEB-4DBD-BFF7-BB41CE819135}" type="presParOf" srcId="{EA8EB430-D7B0-4AD8-BE50-1C0AC28621F7}" destId="{8AC75558-D8A1-428C-8B47-398BA5E34627}" srcOrd="0" destOrd="0" presId="urn:microsoft.com/office/officeart/2008/layout/LinedList"/>
    <dgm:cxn modelId="{509268D8-06A5-4A92-81F0-6FD573898672}" type="presParOf" srcId="{EA8EB430-D7B0-4AD8-BE50-1C0AC28621F7}" destId="{F4DA3ABC-6FFD-4493-8458-BF2BFFDE3383}" srcOrd="1" destOrd="0" presId="urn:microsoft.com/office/officeart/2008/layout/LinedList"/>
    <dgm:cxn modelId="{12316C58-D667-4F89-B3B8-F765AA2BEE01}" type="presParOf" srcId="{EA8EB430-D7B0-4AD8-BE50-1C0AC28621F7}" destId="{4F5FF760-E7B5-4C2F-B17C-1AD2135C5C4A}" srcOrd="2" destOrd="0" presId="urn:microsoft.com/office/officeart/2008/layout/LinedList"/>
    <dgm:cxn modelId="{849FEAB6-3B95-4718-A6F2-CC2552C46362}" type="presParOf" srcId="{E02E96FB-765D-48B3-893B-E4F7CFDB1C57}" destId="{DD7B3527-DA28-4E78-B85C-0F8000E855C8}" srcOrd="2" destOrd="0" presId="urn:microsoft.com/office/officeart/2008/layout/LinedList"/>
    <dgm:cxn modelId="{B028408F-AC02-4D11-89A6-F9A056DE5B0D}" type="presParOf" srcId="{E02E96FB-765D-48B3-893B-E4F7CFDB1C57}" destId="{46DA37EF-5253-4953-86AE-02267DED310A}" srcOrd="3" destOrd="0" presId="urn:microsoft.com/office/officeart/2008/layout/LinedList"/>
    <dgm:cxn modelId="{71D12E55-9910-4E8C-84BF-0D78D3CB0F57}" type="presParOf" srcId="{AB22C1ED-3F51-403B-B89F-EF293A7FCB84}" destId="{63268408-8EC2-45EC-BC58-21474094C923}" srcOrd="4" destOrd="0" presId="urn:microsoft.com/office/officeart/2008/layout/LinedList"/>
    <dgm:cxn modelId="{178E5665-C25C-426F-9CAB-0219A0AFFC3A}" type="presParOf" srcId="{AB22C1ED-3F51-403B-B89F-EF293A7FCB84}" destId="{292C3A26-95EE-47B1-8688-54817E85025E}" srcOrd="5" destOrd="0" presId="urn:microsoft.com/office/officeart/2008/layout/LinedList"/>
    <dgm:cxn modelId="{9FE21F8B-BC2D-4927-83D4-2571233E6AA9}" type="presParOf" srcId="{292C3A26-95EE-47B1-8688-54817E85025E}" destId="{B1CD063D-E1AF-480C-9645-AFA0AEE64B45}" srcOrd="0" destOrd="0" presId="urn:microsoft.com/office/officeart/2008/layout/LinedList"/>
    <dgm:cxn modelId="{67D846AF-7912-4349-8641-4C08E7861C98}" type="presParOf" srcId="{292C3A26-95EE-47B1-8688-54817E85025E}" destId="{C46C3CB9-F652-4CF9-9739-F3D6C7E0CAF3}" srcOrd="1" destOrd="0" presId="urn:microsoft.com/office/officeart/2008/layout/LinedList"/>
    <dgm:cxn modelId="{0DD52522-BD67-4371-9E70-3C9A7EF8B0A7}" type="presParOf" srcId="{C46C3CB9-F652-4CF9-9739-F3D6C7E0CAF3}" destId="{D17BD5AD-CF14-471B-ADBD-FFB7CC7CA933}" srcOrd="0" destOrd="0" presId="urn:microsoft.com/office/officeart/2008/layout/LinedList"/>
    <dgm:cxn modelId="{5EE7EA71-B2AA-4131-8563-02E0B7251E9A}" type="presParOf" srcId="{C46C3CB9-F652-4CF9-9739-F3D6C7E0CAF3}" destId="{99BBC80D-7F9A-4821-9C40-8F2C0C1B1E99}" srcOrd="1" destOrd="0" presId="urn:microsoft.com/office/officeart/2008/layout/LinedList"/>
    <dgm:cxn modelId="{A4F9B45F-7721-4681-A49C-FDE156153A4F}" type="presParOf" srcId="{99BBC80D-7F9A-4821-9C40-8F2C0C1B1E99}" destId="{22B5EC42-F55D-4229-A710-279039115411}" srcOrd="0" destOrd="0" presId="urn:microsoft.com/office/officeart/2008/layout/LinedList"/>
    <dgm:cxn modelId="{49E49FBF-5828-4BFF-9F65-19239BC4B95C}" type="presParOf" srcId="{99BBC80D-7F9A-4821-9C40-8F2C0C1B1E99}" destId="{218F0864-90CB-4A5A-8240-4A46DDC03B59}" srcOrd="1" destOrd="0" presId="urn:microsoft.com/office/officeart/2008/layout/LinedList"/>
    <dgm:cxn modelId="{A8F81C6D-5BD2-4ECF-AC0C-836BB7400E7A}" type="presParOf" srcId="{99BBC80D-7F9A-4821-9C40-8F2C0C1B1E99}" destId="{E6A2264A-04F7-4A86-96A6-AF6498B50968}" srcOrd="2" destOrd="0" presId="urn:microsoft.com/office/officeart/2008/layout/LinedList"/>
    <dgm:cxn modelId="{FC16B6B1-64E3-46E0-9901-3EDBD9FF4072}" type="presParOf" srcId="{C46C3CB9-F652-4CF9-9739-F3D6C7E0CAF3}" destId="{92F03C40-B72E-45C3-AB8C-EEA7DFD2B301}" srcOrd="2" destOrd="0" presId="urn:microsoft.com/office/officeart/2008/layout/LinedList"/>
    <dgm:cxn modelId="{D8425789-1232-48A2-A709-6FB065B31F66}" type="presParOf" srcId="{C46C3CB9-F652-4CF9-9739-F3D6C7E0CAF3}" destId="{A64EC214-F92F-43BC-AE2F-42D7A4115650}" srcOrd="3" destOrd="0" presId="urn:microsoft.com/office/officeart/2008/layout/LinedList"/>
    <dgm:cxn modelId="{24D06CB1-69A0-4373-85AC-7A03CEFE7911}" type="presParOf" srcId="{AB22C1ED-3F51-403B-B89F-EF293A7FCB84}" destId="{FCEB9B44-6E1F-4901-A863-93A7355E1AAF}" srcOrd="6" destOrd="0" presId="urn:microsoft.com/office/officeart/2008/layout/LinedList"/>
    <dgm:cxn modelId="{4F20D39A-EE14-4960-90AD-A376EDBE383F}" type="presParOf" srcId="{AB22C1ED-3F51-403B-B89F-EF293A7FCB84}" destId="{A7C6E46D-04F2-4444-A338-E08CB5EF0CB3}" srcOrd="7" destOrd="0" presId="urn:microsoft.com/office/officeart/2008/layout/LinedList"/>
    <dgm:cxn modelId="{4723A542-067F-4E46-BBA2-0BE4CA597912}" type="presParOf" srcId="{A7C6E46D-04F2-4444-A338-E08CB5EF0CB3}" destId="{F2A18636-BDD0-4123-B4AA-B69EAB9C0E7F}" srcOrd="0" destOrd="0" presId="urn:microsoft.com/office/officeart/2008/layout/LinedList"/>
    <dgm:cxn modelId="{88F4F121-C74A-4E3E-8C63-E41E95190C85}" type="presParOf" srcId="{A7C6E46D-04F2-4444-A338-E08CB5EF0CB3}" destId="{94303FA4-D882-44B1-AFC6-639CE95E1C1B}" srcOrd="1" destOrd="0" presId="urn:microsoft.com/office/officeart/2008/layout/LinedList"/>
    <dgm:cxn modelId="{37CB2933-ED53-4094-B2F2-E2CA1D78440A}" type="presParOf" srcId="{94303FA4-D882-44B1-AFC6-639CE95E1C1B}" destId="{540B3277-7786-47A7-968E-53DCB220DDC4}" srcOrd="0" destOrd="0" presId="urn:microsoft.com/office/officeart/2008/layout/LinedList"/>
    <dgm:cxn modelId="{01D016A9-FF37-4BD0-9DEE-8DE193B9C4B0}" type="presParOf" srcId="{94303FA4-D882-44B1-AFC6-639CE95E1C1B}" destId="{C971204E-CD65-4753-99DD-A525644D6191}" srcOrd="1" destOrd="0" presId="urn:microsoft.com/office/officeart/2008/layout/LinedList"/>
    <dgm:cxn modelId="{9C0E7868-18CC-4B5E-B25D-3D8CAAA8FEB7}" type="presParOf" srcId="{C971204E-CD65-4753-99DD-A525644D6191}" destId="{51F6AF45-09E0-4FD3-94BB-210DE656A6AA}" srcOrd="0" destOrd="0" presId="urn:microsoft.com/office/officeart/2008/layout/LinedList"/>
    <dgm:cxn modelId="{93AD8DA7-FAA8-4811-8364-B025F21E7975}" type="presParOf" srcId="{C971204E-CD65-4753-99DD-A525644D6191}" destId="{13F670AB-0A58-4260-A051-54B19579E95F}" srcOrd="1" destOrd="0" presId="urn:microsoft.com/office/officeart/2008/layout/LinedList"/>
    <dgm:cxn modelId="{D8AD8CB5-C1F5-4C67-995B-E54305FD59EB}" type="presParOf" srcId="{C971204E-CD65-4753-99DD-A525644D6191}" destId="{BCEBED25-B5E4-4A50-8175-819022F98A71}" srcOrd="2" destOrd="0" presId="urn:microsoft.com/office/officeart/2008/layout/LinedList"/>
    <dgm:cxn modelId="{371F0285-C5C2-424E-ACFE-6DC0553B1A4A}" type="presParOf" srcId="{94303FA4-D882-44B1-AFC6-639CE95E1C1B}" destId="{05C29677-6128-4A36-8A94-418D80C2780C}" srcOrd="2" destOrd="0" presId="urn:microsoft.com/office/officeart/2008/layout/LinedList"/>
    <dgm:cxn modelId="{5BC1F074-DE81-4FFB-86D8-0D9A9B2C3E89}" type="presParOf" srcId="{94303FA4-D882-44B1-AFC6-639CE95E1C1B}" destId="{5636CD14-911F-4CEE-88C4-219D227B1414}" srcOrd="3" destOrd="0" presId="urn:microsoft.com/office/officeart/2008/layout/LinedList"/>
    <dgm:cxn modelId="{E8674B41-5F68-40B4-88BD-DA94A6E703BB}" type="presParOf" srcId="{AB22C1ED-3F51-403B-B89F-EF293A7FCB84}" destId="{24964D57-D89E-423B-B62D-A56791363515}" srcOrd="8" destOrd="0" presId="urn:microsoft.com/office/officeart/2008/layout/LinedList"/>
    <dgm:cxn modelId="{077CDCF2-FEF3-4B90-9C71-AEEF307E0548}" type="presParOf" srcId="{AB22C1ED-3F51-403B-B89F-EF293A7FCB84}" destId="{497D6E41-E0E2-460C-A9B8-B5F06ED4E2FF}" srcOrd="9" destOrd="0" presId="urn:microsoft.com/office/officeart/2008/layout/LinedList"/>
    <dgm:cxn modelId="{C6675EFB-8432-4E86-891C-1A99B95A07D6}" type="presParOf" srcId="{497D6E41-E0E2-460C-A9B8-B5F06ED4E2FF}" destId="{58C17E7F-E50B-4E7C-97A7-9DE0725749E1}" srcOrd="0" destOrd="0" presId="urn:microsoft.com/office/officeart/2008/layout/LinedList"/>
    <dgm:cxn modelId="{880979D0-EAE5-48B7-91DA-CA89735609B4}" type="presParOf" srcId="{497D6E41-E0E2-460C-A9B8-B5F06ED4E2FF}" destId="{6893076A-FFF9-408C-9C55-C1FBE17B93F9}" srcOrd="1" destOrd="0" presId="urn:microsoft.com/office/officeart/2008/layout/LinedList"/>
    <dgm:cxn modelId="{3CFC7FE3-CBEC-4A99-A4C9-B388251E908D}" type="presParOf" srcId="{6893076A-FFF9-408C-9C55-C1FBE17B93F9}" destId="{B021CCB2-8440-4E44-98D7-682CE548B753}" srcOrd="0" destOrd="0" presId="urn:microsoft.com/office/officeart/2008/layout/LinedList"/>
    <dgm:cxn modelId="{C5C9D138-D6E7-4DB1-84C1-76396E9C7507}" type="presParOf" srcId="{6893076A-FFF9-408C-9C55-C1FBE17B93F9}" destId="{64CA8FA6-D7C6-421C-B04F-D858977B4D90}" srcOrd="1" destOrd="0" presId="urn:microsoft.com/office/officeart/2008/layout/LinedList"/>
    <dgm:cxn modelId="{962A4EE2-45EB-45BE-8D10-336B01925D20}" type="presParOf" srcId="{64CA8FA6-D7C6-421C-B04F-D858977B4D90}" destId="{A249FB74-BC3F-4320-940F-B138A9626DFB}" srcOrd="0" destOrd="0" presId="urn:microsoft.com/office/officeart/2008/layout/LinedList"/>
    <dgm:cxn modelId="{5416D25D-DA0F-4141-BE05-9CAF2B4C212C}" type="presParOf" srcId="{64CA8FA6-D7C6-421C-B04F-D858977B4D90}" destId="{3F0974E1-D355-4CC4-A194-17E8784D7AD1}" srcOrd="1" destOrd="0" presId="urn:microsoft.com/office/officeart/2008/layout/LinedList"/>
    <dgm:cxn modelId="{88C65ED5-69D5-4DA2-8522-202FB945F4B8}" type="presParOf" srcId="{64CA8FA6-D7C6-421C-B04F-D858977B4D90}" destId="{8A590782-06F9-4FA9-9946-5FEE54E33BA8}" srcOrd="2" destOrd="0" presId="urn:microsoft.com/office/officeart/2008/layout/LinedList"/>
    <dgm:cxn modelId="{501CB77C-6A6E-4EBF-A1BC-DFAAE5D3185E}" type="presParOf" srcId="{6893076A-FFF9-408C-9C55-C1FBE17B93F9}" destId="{B147F2C6-4090-4A7A-B9B6-BCC481ABF290}" srcOrd="2" destOrd="0" presId="urn:microsoft.com/office/officeart/2008/layout/LinedList"/>
    <dgm:cxn modelId="{75DDB1F8-97E9-45C3-A0BE-0FB67552900C}" type="presParOf" srcId="{6893076A-FFF9-408C-9C55-C1FBE17B93F9}" destId="{4CDCBF63-6539-4742-ACB5-B0E5989671C2}" srcOrd="3" destOrd="0" presId="urn:microsoft.com/office/officeart/2008/layout/LinedList"/>
    <dgm:cxn modelId="{330531BA-1982-46A0-872C-6123D46BB3FF}" type="presParOf" srcId="{AB22C1ED-3F51-403B-B89F-EF293A7FCB84}" destId="{6C57E7EA-8F5B-4B91-B11B-20708F27CD3D}" srcOrd="10" destOrd="0" presId="urn:microsoft.com/office/officeart/2008/layout/LinedList"/>
    <dgm:cxn modelId="{47F7FC2D-A103-4BDA-B9EE-C7E046FE15E8}" type="presParOf" srcId="{AB22C1ED-3F51-403B-B89F-EF293A7FCB84}" destId="{78B2720C-EB9B-42A4-AFA7-4A99C50FEDDA}" srcOrd="11" destOrd="0" presId="urn:microsoft.com/office/officeart/2008/layout/LinedList"/>
    <dgm:cxn modelId="{5343FBC4-211D-4DC8-901C-7891B61CABE2}" type="presParOf" srcId="{78B2720C-EB9B-42A4-AFA7-4A99C50FEDDA}" destId="{7DA80FDD-3B79-4CE1-9BA0-22A4D92C55FF}" srcOrd="0" destOrd="0" presId="urn:microsoft.com/office/officeart/2008/layout/LinedList"/>
    <dgm:cxn modelId="{F5FCA25C-F56A-4AA0-8777-59ADED80C54E}" type="presParOf" srcId="{78B2720C-EB9B-42A4-AFA7-4A99C50FEDDA}" destId="{549B3334-E817-4FF0-9EC4-2B63592D13C8}" srcOrd="1" destOrd="0" presId="urn:microsoft.com/office/officeart/2008/layout/LinedList"/>
    <dgm:cxn modelId="{0EF0A0AF-D1E1-4EAE-AC1C-2C4DBF6297A7}" type="presParOf" srcId="{549B3334-E817-4FF0-9EC4-2B63592D13C8}" destId="{F31CDBE2-8D45-4599-BD47-759A901A2B8C}" srcOrd="0" destOrd="0" presId="urn:microsoft.com/office/officeart/2008/layout/LinedList"/>
    <dgm:cxn modelId="{CB1C064A-0711-466D-8D6E-AD31078E0EFB}" type="presParOf" srcId="{549B3334-E817-4FF0-9EC4-2B63592D13C8}" destId="{EBFBB747-6C6E-47D8-8828-3704F9CC6060}" srcOrd="1" destOrd="0" presId="urn:microsoft.com/office/officeart/2008/layout/LinedList"/>
    <dgm:cxn modelId="{FE7FAA0B-A803-4E6D-BDB6-170B803D4581}" type="presParOf" srcId="{EBFBB747-6C6E-47D8-8828-3704F9CC6060}" destId="{880022DC-5170-400A-95FD-33F8EB070F1E}" srcOrd="0" destOrd="0" presId="urn:microsoft.com/office/officeart/2008/layout/LinedList"/>
    <dgm:cxn modelId="{6193D44C-F035-40F4-8CA6-778676EE2B12}" type="presParOf" srcId="{EBFBB747-6C6E-47D8-8828-3704F9CC6060}" destId="{9E046452-27A3-4214-9455-712F4542CEDA}" srcOrd="1" destOrd="0" presId="urn:microsoft.com/office/officeart/2008/layout/LinedList"/>
    <dgm:cxn modelId="{170E6276-CB27-4475-B443-77096B2ED1EC}" type="presParOf" srcId="{EBFBB747-6C6E-47D8-8828-3704F9CC6060}" destId="{8A794566-AC52-47D0-8D24-3AF59937E76C}" srcOrd="2" destOrd="0" presId="urn:microsoft.com/office/officeart/2008/layout/LinedList"/>
    <dgm:cxn modelId="{CF132920-51AF-4A7D-96BA-24D3A896B02A}" type="presParOf" srcId="{549B3334-E817-4FF0-9EC4-2B63592D13C8}" destId="{42C25817-E4E2-4E15-ACA3-6CE86B920D2A}" srcOrd="2" destOrd="0" presId="urn:microsoft.com/office/officeart/2008/layout/LinedList"/>
    <dgm:cxn modelId="{D563208F-45B2-4A4B-92FD-3FDB144AAAE9}" type="presParOf" srcId="{549B3334-E817-4FF0-9EC4-2B63592D13C8}" destId="{56197D3E-0278-471E-AEF5-5F05B726672D}" srcOrd="3" destOrd="0" presId="urn:microsoft.com/office/officeart/2008/layout/LinedList"/>
    <dgm:cxn modelId="{53CCC2F4-418D-4B0D-AB54-3DD6AA6215E6}" type="presParOf" srcId="{AB22C1ED-3F51-403B-B89F-EF293A7FCB84}" destId="{8A842B09-66B2-4D20-9E36-7948EE3A829B}" srcOrd="12" destOrd="0" presId="urn:microsoft.com/office/officeart/2008/layout/LinedList"/>
    <dgm:cxn modelId="{A4C63B5C-AD3D-427D-AD56-67A533D4C168}" type="presParOf" srcId="{AB22C1ED-3F51-403B-B89F-EF293A7FCB84}" destId="{A29C9A09-3D23-4BD2-8E64-FF00C62EE69E}" srcOrd="13" destOrd="0" presId="urn:microsoft.com/office/officeart/2008/layout/LinedList"/>
    <dgm:cxn modelId="{13679593-2747-4A27-9773-3883F712C336}" type="presParOf" srcId="{A29C9A09-3D23-4BD2-8E64-FF00C62EE69E}" destId="{17C3B8B7-9272-4CEC-AEBF-F81B63ED7026}" srcOrd="0" destOrd="0" presId="urn:microsoft.com/office/officeart/2008/layout/LinedList"/>
    <dgm:cxn modelId="{62D113FF-4F09-4CC5-9F31-56B985BDCBFE}" type="presParOf" srcId="{A29C9A09-3D23-4BD2-8E64-FF00C62EE69E}" destId="{820FF860-3B9E-4FA3-83E1-3AF839F742E6}" srcOrd="1" destOrd="0" presId="urn:microsoft.com/office/officeart/2008/layout/LinedList"/>
    <dgm:cxn modelId="{6D0E207C-ABE5-4112-8A3A-FB253C398B6E}" type="presParOf" srcId="{820FF860-3B9E-4FA3-83E1-3AF839F742E6}" destId="{D2EB35AB-9B29-4A90-8D2F-738B33F327FA}" srcOrd="0" destOrd="0" presId="urn:microsoft.com/office/officeart/2008/layout/LinedList"/>
    <dgm:cxn modelId="{B5B21917-47BB-4600-BFB9-57116841A76D}" type="presParOf" srcId="{820FF860-3B9E-4FA3-83E1-3AF839F742E6}" destId="{95225FD5-F113-4A9E-A93D-18D1657AE38A}" srcOrd="1" destOrd="0" presId="urn:microsoft.com/office/officeart/2008/layout/LinedList"/>
    <dgm:cxn modelId="{8971667F-59A4-4AFD-9A2E-E4861EE2A4DF}" type="presParOf" srcId="{95225FD5-F113-4A9E-A93D-18D1657AE38A}" destId="{2D4AF56C-4D42-43C7-BEE2-73720BD4823B}" srcOrd="0" destOrd="0" presId="urn:microsoft.com/office/officeart/2008/layout/LinedList"/>
    <dgm:cxn modelId="{7FF9E333-844C-49B8-8B6F-4A69976CF85C}" type="presParOf" srcId="{95225FD5-F113-4A9E-A93D-18D1657AE38A}" destId="{04D65104-8DE7-4687-A9B0-3838FFCA4472}" srcOrd="1" destOrd="0" presId="urn:microsoft.com/office/officeart/2008/layout/LinedList"/>
    <dgm:cxn modelId="{20C187FF-118B-46A6-A0CB-A8A3637BACF8}" type="presParOf" srcId="{95225FD5-F113-4A9E-A93D-18D1657AE38A}" destId="{BEB6328E-34E4-48EB-82D0-806A565704F3}" srcOrd="2" destOrd="0" presId="urn:microsoft.com/office/officeart/2008/layout/LinedList"/>
    <dgm:cxn modelId="{22776AED-FB97-421F-932D-B50D80EA65B1}" type="presParOf" srcId="{820FF860-3B9E-4FA3-83E1-3AF839F742E6}" destId="{66224999-9050-4EEF-A339-DEBD36E11C17}" srcOrd="2" destOrd="0" presId="urn:microsoft.com/office/officeart/2008/layout/LinedList"/>
    <dgm:cxn modelId="{612A8E76-4A4D-4B47-B13D-CDAA795AD739}" type="presParOf" srcId="{820FF860-3B9E-4FA3-83E1-3AF839F742E6}" destId="{424BD6EC-55A5-4F7B-8CBA-2EAFD8070EB9}"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6D59F9C-339C-4C8C-A603-B6A1AD830A1C}" type="doc">
      <dgm:prSet loTypeId="urn:microsoft.com/office/officeart/2005/8/layout/vList2" loCatId="list" qsTypeId="urn:microsoft.com/office/officeart/2005/8/quickstyle/simple3" qsCatId="simple" csTypeId="urn:microsoft.com/office/officeart/2005/8/colors/colorful3" csCatId="colorful" phldr="1"/>
      <dgm:spPr/>
      <dgm:t>
        <a:bodyPr/>
        <a:lstStyle/>
        <a:p>
          <a:endParaRPr lang="zh-TW" altLang="en-US"/>
        </a:p>
      </dgm:t>
    </dgm:pt>
    <dgm:pt modelId="{D715FEFC-8B39-454F-BD82-B026971442E6}">
      <dgm:prSet custT="1"/>
      <dgm:spPr/>
      <dgm:t>
        <a:bodyPr/>
        <a:lstStyle/>
        <a:p>
          <a:pPr rtl="0"/>
          <a:r>
            <a:rPr lang="zh-TW" sz="2400" dirty="0">
              <a:latin typeface="標楷體" panose="03000509000000000000" pitchFamily="65" charset="-120"/>
              <a:ea typeface="標楷體" panose="03000509000000000000" pitchFamily="65" charset="-120"/>
            </a:rPr>
            <a:t>（二）保守的（</a:t>
          </a:r>
          <a:r>
            <a:rPr lang="en-US" sz="2400" dirty="0">
              <a:latin typeface="FZYaoTi" panose="02010601030101010101" pitchFamily="2" charset="-122"/>
              <a:ea typeface="FZYaoTi" panose="02010601030101010101" pitchFamily="2" charset="-122"/>
            </a:rPr>
            <a:t>conservative</a:t>
          </a:r>
          <a:r>
            <a:rPr lang="zh-TW" sz="2400" dirty="0">
              <a:latin typeface="標楷體" panose="03000509000000000000" pitchFamily="65" charset="-120"/>
              <a:ea typeface="標楷體" panose="03000509000000000000" pitchFamily="65" charset="-120"/>
            </a:rPr>
            <a:t>）或激進的（</a:t>
          </a:r>
          <a:r>
            <a:rPr lang="en-US" sz="2400" dirty="0">
              <a:latin typeface="FZYaoTi" panose="02010601030101010101" pitchFamily="2" charset="-122"/>
              <a:ea typeface="FZYaoTi" panose="02010601030101010101" pitchFamily="2" charset="-122"/>
            </a:rPr>
            <a:t>radical</a:t>
          </a:r>
          <a:r>
            <a:rPr lang="zh-TW" sz="2400" dirty="0">
              <a:latin typeface="標楷體" panose="03000509000000000000" pitchFamily="65" charset="-120"/>
              <a:ea typeface="標楷體" panose="03000509000000000000" pitchFamily="65" charset="-120"/>
            </a:rPr>
            <a:t>），是指對團體組織或制度所採取的社會立場。</a:t>
          </a:r>
        </a:p>
      </dgm:t>
    </dgm:pt>
    <dgm:pt modelId="{9DCCE6D3-7BCB-4634-9EBC-7EA2C64D0843}" type="parTrans" cxnId="{4108770E-4073-49E6-8CCE-D4DE9183A66C}">
      <dgm:prSet/>
      <dgm:spPr/>
      <dgm:t>
        <a:bodyPr/>
        <a:lstStyle/>
        <a:p>
          <a:endParaRPr lang="zh-TW" altLang="en-US"/>
        </a:p>
      </dgm:t>
    </dgm:pt>
    <dgm:pt modelId="{1DC940F3-FA2F-4095-9255-858ADC25D773}" type="sibTrans" cxnId="{4108770E-4073-49E6-8CCE-D4DE9183A66C}">
      <dgm:prSet/>
      <dgm:spPr/>
      <dgm:t>
        <a:bodyPr/>
        <a:lstStyle/>
        <a:p>
          <a:endParaRPr lang="zh-TW" altLang="en-US"/>
        </a:p>
      </dgm:t>
    </dgm:pt>
    <dgm:pt modelId="{D8D22832-F712-4919-9DD7-33159F891931}">
      <dgm:prSet custT="1"/>
      <dgm:spPr/>
      <dgm:t>
        <a:bodyPr/>
        <a:lstStyle/>
        <a:p>
          <a:pPr rtl="0"/>
          <a:r>
            <a:rPr lang="en-US" sz="2400" dirty="0">
              <a:latin typeface="標楷體" panose="03000509000000000000" pitchFamily="65" charset="-120"/>
              <a:ea typeface="標楷體" panose="03000509000000000000" pitchFamily="65" charset="-120"/>
            </a:rPr>
            <a:t>1.</a:t>
          </a:r>
          <a:r>
            <a:rPr lang="zh-TW" sz="2400" dirty="0">
              <a:latin typeface="標楷體" panose="03000509000000000000" pitchFamily="65" charset="-120"/>
              <a:ea typeface="標楷體" panose="03000509000000000000" pitchFamily="65" charset="-120"/>
            </a:rPr>
            <a:t>保守的理論往往將團體組織或制度視同理所當然，雖然同意透過小幅度修正改善，可以改進使其運作更為順暢，卻不願重新設計另類變通途徑，更不易改變其既有傳統。</a:t>
          </a:r>
        </a:p>
      </dgm:t>
    </dgm:pt>
    <dgm:pt modelId="{F5F8E979-2F8E-4756-BD10-1BCDB7E56F2F}" type="parTrans" cxnId="{9DEA1BE7-973C-47FD-9F56-73021A6F19FA}">
      <dgm:prSet/>
      <dgm:spPr/>
      <dgm:t>
        <a:bodyPr/>
        <a:lstStyle/>
        <a:p>
          <a:endParaRPr lang="zh-TW" altLang="en-US"/>
        </a:p>
      </dgm:t>
    </dgm:pt>
    <dgm:pt modelId="{F08789B5-E894-4DAA-8BB2-067E2151C04E}" type="sibTrans" cxnId="{9DEA1BE7-973C-47FD-9F56-73021A6F19FA}">
      <dgm:prSet/>
      <dgm:spPr/>
      <dgm:t>
        <a:bodyPr/>
        <a:lstStyle/>
        <a:p>
          <a:endParaRPr lang="zh-TW" altLang="en-US"/>
        </a:p>
      </dgm:t>
    </dgm:pt>
    <dgm:pt modelId="{9D926194-7C98-4503-BC96-0D2DCFCF3152}">
      <dgm:prSet custT="1"/>
      <dgm:spPr/>
      <dgm:t>
        <a:bodyPr/>
        <a:lstStyle/>
        <a:p>
          <a:pPr rtl="0"/>
          <a:r>
            <a:rPr lang="en-US" sz="2400" dirty="0">
              <a:latin typeface="標楷體" panose="03000509000000000000" pitchFamily="65" charset="-120"/>
              <a:ea typeface="標楷體" panose="03000509000000000000" pitchFamily="65" charset="-120"/>
            </a:rPr>
            <a:t>2.</a:t>
          </a:r>
          <a:r>
            <a:rPr lang="zh-TW" sz="2400" dirty="0">
              <a:latin typeface="標楷體" panose="03000509000000000000" pitchFamily="65" charset="-120"/>
              <a:ea typeface="標楷體" panose="03000509000000000000" pitchFamily="65" charset="-120"/>
            </a:rPr>
            <a:t>保守評鑑只注意個人問題，而忽略學生分班分級等團體組織或制度結構的問題，因此，絲毫未加批判地接受社會結構及其所衍生的問題。</a:t>
          </a:r>
        </a:p>
      </dgm:t>
    </dgm:pt>
    <dgm:pt modelId="{266F03F4-3235-4BD1-8D6B-FAF1BAC54C84}" type="parTrans" cxnId="{1FF3E40D-85C2-4356-AF28-10A75B21FC77}">
      <dgm:prSet/>
      <dgm:spPr/>
      <dgm:t>
        <a:bodyPr/>
        <a:lstStyle/>
        <a:p>
          <a:endParaRPr lang="zh-TW" altLang="en-US"/>
        </a:p>
      </dgm:t>
    </dgm:pt>
    <dgm:pt modelId="{B543FC6C-8B98-4232-8B33-7AB11AC5E8A3}" type="sibTrans" cxnId="{1FF3E40D-85C2-4356-AF28-10A75B21FC77}">
      <dgm:prSet/>
      <dgm:spPr/>
      <dgm:t>
        <a:bodyPr/>
        <a:lstStyle/>
        <a:p>
          <a:endParaRPr lang="zh-TW" altLang="en-US"/>
        </a:p>
      </dgm:t>
    </dgm:pt>
    <dgm:pt modelId="{7340DB05-6EC9-4C28-BE6A-D57C64528DA6}" type="pres">
      <dgm:prSet presAssocID="{86D59F9C-339C-4C8C-A603-B6A1AD830A1C}" presName="linear" presStyleCnt="0">
        <dgm:presLayoutVars>
          <dgm:animLvl val="lvl"/>
          <dgm:resizeHandles val="exact"/>
        </dgm:presLayoutVars>
      </dgm:prSet>
      <dgm:spPr/>
    </dgm:pt>
    <dgm:pt modelId="{4CF0C76B-247D-40F5-BB36-E3A514DC64A9}" type="pres">
      <dgm:prSet presAssocID="{D715FEFC-8B39-454F-BD82-B026971442E6}" presName="parentText" presStyleLbl="node1" presStyleIdx="0" presStyleCnt="1">
        <dgm:presLayoutVars>
          <dgm:chMax val="0"/>
          <dgm:bulletEnabled val="1"/>
        </dgm:presLayoutVars>
      </dgm:prSet>
      <dgm:spPr/>
    </dgm:pt>
    <dgm:pt modelId="{018CA8D0-F70E-475A-B6B4-42CAD0D0D3E5}" type="pres">
      <dgm:prSet presAssocID="{D715FEFC-8B39-454F-BD82-B026971442E6}" presName="childText" presStyleLbl="revTx" presStyleIdx="0" presStyleCnt="1">
        <dgm:presLayoutVars>
          <dgm:bulletEnabled val="1"/>
        </dgm:presLayoutVars>
      </dgm:prSet>
      <dgm:spPr/>
    </dgm:pt>
  </dgm:ptLst>
  <dgm:cxnLst>
    <dgm:cxn modelId="{7E2FCB06-DC14-4F8D-A40B-D27ABF7F0EDC}" type="presOf" srcId="{86D59F9C-339C-4C8C-A603-B6A1AD830A1C}" destId="{7340DB05-6EC9-4C28-BE6A-D57C64528DA6}" srcOrd="0" destOrd="0" presId="urn:microsoft.com/office/officeart/2005/8/layout/vList2"/>
    <dgm:cxn modelId="{1FF3E40D-85C2-4356-AF28-10A75B21FC77}" srcId="{D715FEFC-8B39-454F-BD82-B026971442E6}" destId="{9D926194-7C98-4503-BC96-0D2DCFCF3152}" srcOrd="1" destOrd="0" parTransId="{266F03F4-3235-4BD1-8D6B-FAF1BAC54C84}" sibTransId="{B543FC6C-8B98-4232-8B33-7AB11AC5E8A3}"/>
    <dgm:cxn modelId="{4108770E-4073-49E6-8CCE-D4DE9183A66C}" srcId="{86D59F9C-339C-4C8C-A603-B6A1AD830A1C}" destId="{D715FEFC-8B39-454F-BD82-B026971442E6}" srcOrd="0" destOrd="0" parTransId="{9DCCE6D3-7BCB-4634-9EBC-7EA2C64D0843}" sibTransId="{1DC940F3-FA2F-4095-9255-858ADC25D773}"/>
    <dgm:cxn modelId="{F5B7540F-A922-47DD-A543-7D18520B3D14}" type="presOf" srcId="{D715FEFC-8B39-454F-BD82-B026971442E6}" destId="{4CF0C76B-247D-40F5-BB36-E3A514DC64A9}" srcOrd="0" destOrd="0" presId="urn:microsoft.com/office/officeart/2005/8/layout/vList2"/>
    <dgm:cxn modelId="{507DCCBD-D506-4BAB-B529-66C680AA8462}" type="presOf" srcId="{9D926194-7C98-4503-BC96-0D2DCFCF3152}" destId="{018CA8D0-F70E-475A-B6B4-42CAD0D0D3E5}" srcOrd="0" destOrd="1" presId="urn:microsoft.com/office/officeart/2005/8/layout/vList2"/>
    <dgm:cxn modelId="{1251DFE6-B7D2-4CB0-A275-DF5727DC9EB1}" type="presOf" srcId="{D8D22832-F712-4919-9DD7-33159F891931}" destId="{018CA8D0-F70E-475A-B6B4-42CAD0D0D3E5}" srcOrd="0" destOrd="0" presId="urn:microsoft.com/office/officeart/2005/8/layout/vList2"/>
    <dgm:cxn modelId="{9DEA1BE7-973C-47FD-9F56-73021A6F19FA}" srcId="{D715FEFC-8B39-454F-BD82-B026971442E6}" destId="{D8D22832-F712-4919-9DD7-33159F891931}" srcOrd="0" destOrd="0" parTransId="{F5F8E979-2F8E-4756-BD10-1BCDB7E56F2F}" sibTransId="{F08789B5-E894-4DAA-8BB2-067E2151C04E}"/>
    <dgm:cxn modelId="{E96DF722-7968-451D-BC88-5D20B4FFAB56}" type="presParOf" srcId="{7340DB05-6EC9-4C28-BE6A-D57C64528DA6}" destId="{4CF0C76B-247D-40F5-BB36-E3A514DC64A9}" srcOrd="0" destOrd="0" presId="urn:microsoft.com/office/officeart/2005/8/layout/vList2"/>
    <dgm:cxn modelId="{315C5DF0-05AB-41C7-8D64-9F10233037CD}" type="presParOf" srcId="{7340DB05-6EC9-4C28-BE6A-D57C64528DA6}" destId="{018CA8D0-F70E-475A-B6B4-42CAD0D0D3E5}"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5B4FA387-8074-4E53-899D-FC2452F59DE1}" type="doc">
      <dgm:prSet loTypeId="urn:microsoft.com/office/officeart/2005/8/layout/vList2" loCatId="list" qsTypeId="urn:microsoft.com/office/officeart/2005/8/quickstyle/simple3" qsCatId="simple" csTypeId="urn:microsoft.com/office/officeart/2005/8/colors/colorful3" csCatId="colorful" phldr="1"/>
      <dgm:spPr/>
      <dgm:t>
        <a:bodyPr/>
        <a:lstStyle/>
        <a:p>
          <a:endParaRPr lang="zh-TW" altLang="en-US"/>
        </a:p>
      </dgm:t>
    </dgm:pt>
    <dgm:pt modelId="{D43282EF-60BD-44D1-A0F8-C0AFB593175B}">
      <dgm:prSet custT="1"/>
      <dgm:spPr/>
      <dgm:t>
        <a:bodyPr/>
        <a:lstStyle/>
        <a:p>
          <a:pPr rtl="0"/>
          <a:r>
            <a:rPr lang="zh-TW" sz="2200" dirty="0">
              <a:latin typeface="標楷體" panose="03000509000000000000" pitchFamily="65" charset="-120"/>
              <a:ea typeface="標楷體" panose="03000509000000000000" pitchFamily="65" charset="-120"/>
              <a:cs typeface="Segoe UI Historic" panose="020B0502040204020203" pitchFamily="34" charset="0"/>
            </a:rPr>
            <a:t>（四）艾波（</a:t>
          </a:r>
          <a:r>
            <a:rPr lang="en-US" sz="2200" dirty="0">
              <a:latin typeface="標楷體" panose="03000509000000000000" pitchFamily="65" charset="-120"/>
              <a:ea typeface="標楷體" panose="03000509000000000000" pitchFamily="65" charset="-120"/>
              <a:cs typeface="Segoe UI Historic" panose="020B0502040204020203" pitchFamily="34" charset="0"/>
            </a:rPr>
            <a:t>Michael Apple</a:t>
          </a:r>
          <a:r>
            <a:rPr lang="zh-TW" sz="2200" dirty="0">
              <a:latin typeface="標楷體" panose="03000509000000000000" pitchFamily="65" charset="-120"/>
              <a:ea typeface="標楷體" panose="03000509000000000000" pitchFamily="65" charset="-120"/>
              <a:cs typeface="Segoe UI Historic" panose="020B0502040204020203" pitchFamily="34" charset="0"/>
            </a:rPr>
            <a:t>）認為評鑑隱藏著一套社會所接受的意識型態與政治道德規則假設，以判斷教育與學校課程之優劣。</a:t>
          </a:r>
        </a:p>
      </dgm:t>
    </dgm:pt>
    <dgm:pt modelId="{5301D14D-9589-45F0-B489-6EFA751767C4}" type="parTrans" cxnId="{4DB1C730-9251-4EAE-8AD9-A63A49D94BFC}">
      <dgm:prSet/>
      <dgm:spPr/>
      <dgm:t>
        <a:bodyPr/>
        <a:lstStyle/>
        <a:p>
          <a:endParaRPr lang="zh-TW" altLang="en-US"/>
        </a:p>
      </dgm:t>
    </dgm:pt>
    <dgm:pt modelId="{AFAC0298-B25F-4489-AF93-30E2AA1F50D7}" type="sibTrans" cxnId="{4DB1C730-9251-4EAE-8AD9-A63A49D94BFC}">
      <dgm:prSet/>
      <dgm:spPr/>
      <dgm:t>
        <a:bodyPr/>
        <a:lstStyle/>
        <a:p>
          <a:endParaRPr lang="zh-TW" altLang="en-US"/>
        </a:p>
      </dgm:t>
    </dgm:pt>
    <dgm:pt modelId="{71AA144C-23DE-4285-87C6-D680284A747B}">
      <dgm:prSet custT="1"/>
      <dgm:spPr/>
      <dgm:t>
        <a:bodyPr/>
        <a:lstStyle/>
        <a:p>
          <a:pPr rtl="0"/>
          <a:r>
            <a:rPr lang="en-US" sz="2200" dirty="0">
              <a:solidFill>
                <a:srgbClr val="000000"/>
              </a:solidFill>
              <a:latin typeface="標楷體" panose="03000509000000000000" pitchFamily="65" charset="-120"/>
              <a:ea typeface="標楷體" panose="03000509000000000000" pitchFamily="65" charset="-120"/>
              <a:cs typeface="Segoe UI Historic" panose="020B0502040204020203" pitchFamily="34" charset="0"/>
            </a:rPr>
            <a:t>1.</a:t>
          </a:r>
          <a:r>
            <a:rPr lang="zh-TW" sz="2200" dirty="0">
              <a:solidFill>
                <a:srgbClr val="000000"/>
              </a:solidFill>
              <a:latin typeface="標楷體" panose="03000509000000000000" pitchFamily="65" charset="-120"/>
              <a:ea typeface="標楷體" panose="03000509000000000000" pitchFamily="65" charset="-120"/>
              <a:cs typeface="Segoe UI Historic" panose="020B0502040204020203" pitchFamily="34" charset="0"/>
            </a:rPr>
            <a:t>意識型態是指某一特定的社會團體所視同理所當然的觀點，而且也是不完整的觀點，同時也是一種有限的觀點。</a:t>
          </a:r>
        </a:p>
      </dgm:t>
    </dgm:pt>
    <dgm:pt modelId="{0104D8B4-062C-49A1-9701-2AAF1791C894}" type="parTrans" cxnId="{ADF48DE8-6495-4217-840F-B92DD75010DA}">
      <dgm:prSet/>
      <dgm:spPr/>
      <dgm:t>
        <a:bodyPr/>
        <a:lstStyle/>
        <a:p>
          <a:endParaRPr lang="zh-TW" altLang="en-US"/>
        </a:p>
      </dgm:t>
    </dgm:pt>
    <dgm:pt modelId="{86C5BC2D-AF26-4E75-B5C1-EF53D877E630}" type="sibTrans" cxnId="{ADF48DE8-6495-4217-840F-B92DD75010DA}">
      <dgm:prSet/>
      <dgm:spPr/>
      <dgm:t>
        <a:bodyPr/>
        <a:lstStyle/>
        <a:p>
          <a:endParaRPr lang="zh-TW" altLang="en-US"/>
        </a:p>
      </dgm:t>
    </dgm:pt>
    <dgm:pt modelId="{2CDDC9D8-0D4D-4301-AF3E-0BAB535C8FC7}">
      <dgm:prSet custT="1"/>
      <dgm:spPr/>
      <dgm:t>
        <a:bodyPr/>
        <a:lstStyle/>
        <a:p>
          <a:pPr rtl="0"/>
          <a:r>
            <a:rPr lang="en-US" sz="2200" dirty="0">
              <a:solidFill>
                <a:srgbClr val="000000"/>
              </a:solidFill>
              <a:latin typeface="標楷體" panose="03000509000000000000" pitchFamily="65" charset="-120"/>
              <a:ea typeface="標楷體" panose="03000509000000000000" pitchFamily="65" charset="-120"/>
              <a:cs typeface="Segoe UI Historic" panose="020B0502040204020203" pitchFamily="34" charset="0"/>
            </a:rPr>
            <a:t>EX</a:t>
          </a:r>
          <a:r>
            <a:rPr lang="zh-TW" sz="2200" dirty="0">
              <a:solidFill>
                <a:srgbClr val="000000"/>
              </a:solidFill>
              <a:latin typeface="標楷體" panose="03000509000000000000" pitchFamily="65" charset="-120"/>
              <a:ea typeface="標楷體" panose="03000509000000000000" pitchFamily="65" charset="-120"/>
              <a:cs typeface="Segoe UI Historic" panose="020B0502040204020203" pitchFamily="34" charset="0"/>
            </a:rPr>
            <a:t>：美國學校越來越多的閱讀計畫。</a:t>
          </a:r>
        </a:p>
      </dgm:t>
    </dgm:pt>
    <dgm:pt modelId="{912DFE5D-FCAC-48FF-885E-ECAADA06676C}" type="parTrans" cxnId="{93496488-DE43-4D57-ACA2-755BE85ACA84}">
      <dgm:prSet/>
      <dgm:spPr/>
      <dgm:t>
        <a:bodyPr/>
        <a:lstStyle/>
        <a:p>
          <a:endParaRPr lang="zh-TW" altLang="en-US"/>
        </a:p>
      </dgm:t>
    </dgm:pt>
    <dgm:pt modelId="{5DAEF92E-236D-4D50-A2A5-20798AA522D0}" type="sibTrans" cxnId="{93496488-DE43-4D57-ACA2-755BE85ACA84}">
      <dgm:prSet/>
      <dgm:spPr/>
      <dgm:t>
        <a:bodyPr/>
        <a:lstStyle/>
        <a:p>
          <a:endParaRPr lang="zh-TW" altLang="en-US"/>
        </a:p>
      </dgm:t>
    </dgm:pt>
    <dgm:pt modelId="{9B32F23D-17D3-4EE3-8831-9B894C0EF0D0}">
      <dgm:prSet custT="1"/>
      <dgm:spPr/>
      <dgm:t>
        <a:bodyPr/>
        <a:lstStyle/>
        <a:p>
          <a:pPr rtl="0"/>
          <a:r>
            <a:rPr lang="en-US" sz="2200" dirty="0">
              <a:solidFill>
                <a:srgbClr val="000000"/>
              </a:solidFill>
              <a:latin typeface="標楷體" panose="03000509000000000000" pitchFamily="65" charset="-120"/>
              <a:ea typeface="標楷體" panose="03000509000000000000" pitchFamily="65" charset="-120"/>
              <a:cs typeface="Segoe UI Historic" panose="020B0502040204020203" pitchFamily="34" charset="0"/>
            </a:rPr>
            <a:t>2.</a:t>
          </a:r>
          <a:r>
            <a:rPr lang="zh-TW" sz="2200" dirty="0">
              <a:solidFill>
                <a:srgbClr val="000000"/>
              </a:solidFill>
              <a:latin typeface="標楷體" panose="03000509000000000000" pitchFamily="65" charset="-120"/>
              <a:ea typeface="標楷體" panose="03000509000000000000" pitchFamily="65" charset="-120"/>
              <a:cs typeface="Segoe UI Historic" panose="020B0502040204020203" pitchFamily="34" charset="0"/>
            </a:rPr>
            <a:t>如「偏差」（</a:t>
          </a:r>
          <a:r>
            <a:rPr lang="en-US" sz="2200" dirty="0">
              <a:solidFill>
                <a:srgbClr val="000000"/>
              </a:solidFill>
              <a:latin typeface="標楷體" panose="03000509000000000000" pitchFamily="65" charset="-120"/>
              <a:ea typeface="標楷體" panose="03000509000000000000" pitchFamily="65" charset="-120"/>
              <a:cs typeface="Segoe UI Historic" panose="020B0502040204020203" pitchFamily="34" charset="0"/>
            </a:rPr>
            <a:t>deviance</a:t>
          </a:r>
          <a:r>
            <a:rPr lang="zh-TW" sz="2200" dirty="0">
              <a:solidFill>
                <a:srgbClr val="000000"/>
              </a:solidFill>
              <a:latin typeface="標楷體" panose="03000509000000000000" pitchFamily="65" charset="-120"/>
              <a:ea typeface="標楷體" panose="03000509000000000000" pitchFamily="65" charset="-120"/>
              <a:cs typeface="Segoe UI Historic" panose="020B0502040204020203" pitchFamily="34" charset="0"/>
            </a:rPr>
            <a:t>）此一臨床診斷的概念，便明顯地顯示出評鑑的保守意識型態。其所呈現的主要意識型態是評鑑者接受並強調個人被標記為「偏差」的現象，評鑑者接受社會系統，判斷個人為「偏差」，並確信這是一種有效的診斷與判斷方法，未加以審慎的質疑。</a:t>
          </a:r>
        </a:p>
      </dgm:t>
    </dgm:pt>
    <dgm:pt modelId="{9D93365B-F049-48CA-ABC6-9490CE15F078}" type="parTrans" cxnId="{18F30731-76F3-4B72-B910-140795186768}">
      <dgm:prSet/>
      <dgm:spPr/>
      <dgm:t>
        <a:bodyPr/>
        <a:lstStyle/>
        <a:p>
          <a:endParaRPr lang="zh-TW" altLang="en-US"/>
        </a:p>
      </dgm:t>
    </dgm:pt>
    <dgm:pt modelId="{0A261C79-CBCB-4188-85FE-C04927203CA3}" type="sibTrans" cxnId="{18F30731-76F3-4B72-B910-140795186768}">
      <dgm:prSet/>
      <dgm:spPr/>
      <dgm:t>
        <a:bodyPr/>
        <a:lstStyle/>
        <a:p>
          <a:endParaRPr lang="zh-TW" altLang="en-US"/>
        </a:p>
      </dgm:t>
    </dgm:pt>
    <dgm:pt modelId="{3A5E17CF-4AC6-4AB0-9075-17728CF60E86}" type="pres">
      <dgm:prSet presAssocID="{5B4FA387-8074-4E53-899D-FC2452F59DE1}" presName="linear" presStyleCnt="0">
        <dgm:presLayoutVars>
          <dgm:animLvl val="lvl"/>
          <dgm:resizeHandles val="exact"/>
        </dgm:presLayoutVars>
      </dgm:prSet>
      <dgm:spPr/>
    </dgm:pt>
    <dgm:pt modelId="{AE605C59-8D26-4719-8291-F300D8B6BE36}" type="pres">
      <dgm:prSet presAssocID="{D43282EF-60BD-44D1-A0F8-C0AFB593175B}" presName="parentText" presStyleLbl="node1" presStyleIdx="0" presStyleCnt="1">
        <dgm:presLayoutVars>
          <dgm:chMax val="0"/>
          <dgm:bulletEnabled val="1"/>
        </dgm:presLayoutVars>
      </dgm:prSet>
      <dgm:spPr/>
    </dgm:pt>
    <dgm:pt modelId="{F5483CE5-D1B6-4525-9CBA-43B71A7746D2}" type="pres">
      <dgm:prSet presAssocID="{D43282EF-60BD-44D1-A0F8-C0AFB593175B}" presName="childText" presStyleLbl="revTx" presStyleIdx="0" presStyleCnt="1">
        <dgm:presLayoutVars>
          <dgm:bulletEnabled val="1"/>
        </dgm:presLayoutVars>
      </dgm:prSet>
      <dgm:spPr/>
    </dgm:pt>
  </dgm:ptLst>
  <dgm:cxnLst>
    <dgm:cxn modelId="{E5BE2105-E8B3-456D-8B63-6DF4C7E93B24}" type="presOf" srcId="{71AA144C-23DE-4285-87C6-D680284A747B}" destId="{F5483CE5-D1B6-4525-9CBA-43B71A7746D2}" srcOrd="0" destOrd="0" presId="urn:microsoft.com/office/officeart/2005/8/layout/vList2"/>
    <dgm:cxn modelId="{4DB1C730-9251-4EAE-8AD9-A63A49D94BFC}" srcId="{5B4FA387-8074-4E53-899D-FC2452F59DE1}" destId="{D43282EF-60BD-44D1-A0F8-C0AFB593175B}" srcOrd="0" destOrd="0" parTransId="{5301D14D-9589-45F0-B489-6EFA751767C4}" sibTransId="{AFAC0298-B25F-4489-AF93-30E2AA1F50D7}"/>
    <dgm:cxn modelId="{18F30731-76F3-4B72-B910-140795186768}" srcId="{D43282EF-60BD-44D1-A0F8-C0AFB593175B}" destId="{9B32F23D-17D3-4EE3-8831-9B894C0EF0D0}" srcOrd="2" destOrd="0" parTransId="{9D93365B-F049-48CA-ABC6-9490CE15F078}" sibTransId="{0A261C79-CBCB-4188-85FE-C04927203CA3}"/>
    <dgm:cxn modelId="{C6FDC93B-370F-479C-92D2-7B908F9B4BC7}" type="presOf" srcId="{2CDDC9D8-0D4D-4301-AF3E-0BAB535C8FC7}" destId="{F5483CE5-D1B6-4525-9CBA-43B71A7746D2}" srcOrd="0" destOrd="1" presId="urn:microsoft.com/office/officeart/2005/8/layout/vList2"/>
    <dgm:cxn modelId="{93496488-DE43-4D57-ACA2-755BE85ACA84}" srcId="{D43282EF-60BD-44D1-A0F8-C0AFB593175B}" destId="{2CDDC9D8-0D4D-4301-AF3E-0BAB535C8FC7}" srcOrd="1" destOrd="0" parTransId="{912DFE5D-FCAC-48FF-885E-ECAADA06676C}" sibTransId="{5DAEF92E-236D-4D50-A2A5-20798AA522D0}"/>
    <dgm:cxn modelId="{FF7C00B0-2AD2-43FC-AB4F-B0395982E21A}" type="presOf" srcId="{5B4FA387-8074-4E53-899D-FC2452F59DE1}" destId="{3A5E17CF-4AC6-4AB0-9075-17728CF60E86}" srcOrd="0" destOrd="0" presId="urn:microsoft.com/office/officeart/2005/8/layout/vList2"/>
    <dgm:cxn modelId="{EC7C1CB8-2DC5-43AB-BA0E-A145AEE2F24B}" type="presOf" srcId="{9B32F23D-17D3-4EE3-8831-9B894C0EF0D0}" destId="{F5483CE5-D1B6-4525-9CBA-43B71A7746D2}" srcOrd="0" destOrd="2" presId="urn:microsoft.com/office/officeart/2005/8/layout/vList2"/>
    <dgm:cxn modelId="{0C3F99C7-9FC4-4322-B47D-E3E812B7419B}" type="presOf" srcId="{D43282EF-60BD-44D1-A0F8-C0AFB593175B}" destId="{AE605C59-8D26-4719-8291-F300D8B6BE36}" srcOrd="0" destOrd="0" presId="urn:microsoft.com/office/officeart/2005/8/layout/vList2"/>
    <dgm:cxn modelId="{ADF48DE8-6495-4217-840F-B92DD75010DA}" srcId="{D43282EF-60BD-44D1-A0F8-C0AFB593175B}" destId="{71AA144C-23DE-4285-87C6-D680284A747B}" srcOrd="0" destOrd="0" parTransId="{0104D8B4-062C-49A1-9701-2AAF1791C894}" sibTransId="{86C5BC2D-AF26-4E75-B5C1-EF53D877E630}"/>
    <dgm:cxn modelId="{02880447-9594-41B6-BF76-31BCCD00E0AE}" type="presParOf" srcId="{3A5E17CF-4AC6-4AB0-9075-17728CF60E86}" destId="{AE605C59-8D26-4719-8291-F300D8B6BE36}" srcOrd="0" destOrd="0" presId="urn:microsoft.com/office/officeart/2005/8/layout/vList2"/>
    <dgm:cxn modelId="{69F4F85E-B8BA-4DD4-B18D-5DA360B35C91}" type="presParOf" srcId="{3A5E17CF-4AC6-4AB0-9075-17728CF60E86}" destId="{F5483CE5-D1B6-4525-9CBA-43B71A7746D2}"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65B4A5E0-EC15-4B17-857E-FE4400666B4A}" type="doc">
      <dgm:prSet loTypeId="urn:microsoft.com/office/officeart/2005/8/layout/vList2" loCatId="list" qsTypeId="urn:microsoft.com/office/officeart/2005/8/quickstyle/simple3" qsCatId="simple" csTypeId="urn:microsoft.com/office/officeart/2005/8/colors/accent3_4" csCatId="accent3" phldr="1"/>
      <dgm:spPr/>
      <dgm:t>
        <a:bodyPr/>
        <a:lstStyle/>
        <a:p>
          <a:endParaRPr lang="zh-TW" altLang="en-US"/>
        </a:p>
      </dgm:t>
    </dgm:pt>
    <dgm:pt modelId="{C51B8AB2-8F90-4F43-92FF-E86B2284CFB1}">
      <dgm:prSet custT="1"/>
      <dgm:spPr/>
      <dgm:t>
        <a:bodyPr/>
        <a:lstStyle/>
        <a:p>
          <a:pPr rtl="0"/>
          <a:r>
            <a:rPr lang="zh-TW" sz="2400" dirty="0">
              <a:latin typeface="標楷體" panose="03000509000000000000" pitchFamily="65" charset="-120"/>
              <a:ea typeface="標楷體" panose="03000509000000000000" pitchFamily="65" charset="-120"/>
            </a:rPr>
            <a:t>（一）一種「另類」的變通評鑑稱為「真實評鑑」（</a:t>
          </a:r>
          <a:r>
            <a:rPr lang="en-US" sz="2400" dirty="0">
              <a:latin typeface="標楷體" panose="03000509000000000000" pitchFamily="65" charset="-120"/>
              <a:ea typeface="標楷體" panose="03000509000000000000" pitchFamily="65" charset="-120"/>
            </a:rPr>
            <a:t>authentic evaluation</a:t>
          </a:r>
          <a:r>
            <a:rPr lang="zh-TW" sz="2400" dirty="0">
              <a:latin typeface="標楷體" panose="03000509000000000000" pitchFamily="65" charset="-120"/>
              <a:ea typeface="標楷體" panose="03000509000000000000" pitchFamily="65" charset="-120"/>
            </a:rPr>
            <a:t>）</a:t>
          </a:r>
        </a:p>
      </dgm:t>
    </dgm:pt>
    <dgm:pt modelId="{235EE16D-D84E-4700-97F8-1FCD142B1622}" type="parTrans" cxnId="{017DD829-DC3B-4F9D-9BE1-F0C69B7E16A8}">
      <dgm:prSet/>
      <dgm:spPr/>
      <dgm:t>
        <a:bodyPr/>
        <a:lstStyle/>
        <a:p>
          <a:endParaRPr lang="zh-TW" altLang="en-US"/>
        </a:p>
      </dgm:t>
    </dgm:pt>
    <dgm:pt modelId="{B4AF8618-309C-4B9A-AB44-192D47D2F079}" type="sibTrans" cxnId="{017DD829-DC3B-4F9D-9BE1-F0C69B7E16A8}">
      <dgm:prSet/>
      <dgm:spPr/>
      <dgm:t>
        <a:bodyPr/>
        <a:lstStyle/>
        <a:p>
          <a:endParaRPr lang="zh-TW" altLang="en-US"/>
        </a:p>
      </dgm:t>
    </dgm:pt>
    <dgm:pt modelId="{CA8D064D-92BC-45CE-B028-8475CA5C3A61}">
      <dgm:prSet custT="1"/>
      <dgm:spPr/>
      <dgm:t>
        <a:bodyPr/>
        <a:lstStyle/>
        <a:p>
          <a:pPr rtl="0"/>
          <a:r>
            <a:rPr lang="zh-TW" altLang="en-US" sz="2400" dirty="0">
              <a:latin typeface="標楷體" panose="03000509000000000000" pitchFamily="65" charset="-120"/>
              <a:ea typeface="標楷體" panose="03000509000000000000" pitchFamily="65" charset="-120"/>
            </a:rPr>
            <a:t>教師安排學生學習特定學習任務的方法，其評鑑焦點著重在實務生活世界的「真實任務工作」等學習目標與任務，引導教師協助學生思考與解決實際生活問題，並協助學生在實際生活世界中統整所學到的知識技能，確保學生獲得真正理解。</a:t>
          </a:r>
        </a:p>
      </dgm:t>
    </dgm:pt>
    <dgm:pt modelId="{3FB682DD-9CD8-40E6-A29B-09C87C920FBD}" type="parTrans" cxnId="{6695061E-8FB1-4BCF-A70B-743C570E4048}">
      <dgm:prSet/>
      <dgm:spPr/>
      <dgm:t>
        <a:bodyPr/>
        <a:lstStyle/>
        <a:p>
          <a:endParaRPr lang="zh-TW" altLang="en-US"/>
        </a:p>
      </dgm:t>
    </dgm:pt>
    <dgm:pt modelId="{62CD3BCF-F6D3-4450-AD9E-E1237F327983}" type="sibTrans" cxnId="{6695061E-8FB1-4BCF-A70B-743C570E4048}">
      <dgm:prSet/>
      <dgm:spPr/>
      <dgm:t>
        <a:bodyPr/>
        <a:lstStyle/>
        <a:p>
          <a:endParaRPr lang="zh-TW" altLang="en-US"/>
        </a:p>
      </dgm:t>
    </dgm:pt>
    <dgm:pt modelId="{BF38227D-9FBD-4E43-A201-B1092754EF4F}" type="pres">
      <dgm:prSet presAssocID="{65B4A5E0-EC15-4B17-857E-FE4400666B4A}" presName="linear" presStyleCnt="0">
        <dgm:presLayoutVars>
          <dgm:animLvl val="lvl"/>
          <dgm:resizeHandles val="exact"/>
        </dgm:presLayoutVars>
      </dgm:prSet>
      <dgm:spPr/>
    </dgm:pt>
    <dgm:pt modelId="{21709D70-65A6-474A-8DE2-4367FDCFE416}" type="pres">
      <dgm:prSet presAssocID="{C51B8AB2-8F90-4F43-92FF-E86B2284CFB1}" presName="parentText" presStyleLbl="node1" presStyleIdx="0" presStyleCnt="1" custLinFactNeighborX="-1750" custLinFactNeighborY="-797">
        <dgm:presLayoutVars>
          <dgm:chMax val="0"/>
          <dgm:bulletEnabled val="1"/>
        </dgm:presLayoutVars>
      </dgm:prSet>
      <dgm:spPr/>
    </dgm:pt>
    <dgm:pt modelId="{DA031E32-6EE2-4A3C-A69A-6D8AE6E79859}" type="pres">
      <dgm:prSet presAssocID="{C51B8AB2-8F90-4F43-92FF-E86B2284CFB1}" presName="childText" presStyleLbl="revTx" presStyleIdx="0" presStyleCnt="1">
        <dgm:presLayoutVars>
          <dgm:bulletEnabled val="1"/>
        </dgm:presLayoutVars>
      </dgm:prSet>
      <dgm:spPr/>
    </dgm:pt>
  </dgm:ptLst>
  <dgm:cxnLst>
    <dgm:cxn modelId="{6695061E-8FB1-4BCF-A70B-743C570E4048}" srcId="{C51B8AB2-8F90-4F43-92FF-E86B2284CFB1}" destId="{CA8D064D-92BC-45CE-B028-8475CA5C3A61}" srcOrd="0" destOrd="0" parTransId="{3FB682DD-9CD8-40E6-A29B-09C87C920FBD}" sibTransId="{62CD3BCF-F6D3-4450-AD9E-E1237F327983}"/>
    <dgm:cxn modelId="{017DD829-DC3B-4F9D-9BE1-F0C69B7E16A8}" srcId="{65B4A5E0-EC15-4B17-857E-FE4400666B4A}" destId="{C51B8AB2-8F90-4F43-92FF-E86B2284CFB1}" srcOrd="0" destOrd="0" parTransId="{235EE16D-D84E-4700-97F8-1FCD142B1622}" sibTransId="{B4AF8618-309C-4B9A-AB44-192D47D2F079}"/>
    <dgm:cxn modelId="{3646F131-DBEC-4F04-9E1E-35A1F41715A7}" type="presOf" srcId="{65B4A5E0-EC15-4B17-857E-FE4400666B4A}" destId="{BF38227D-9FBD-4E43-A201-B1092754EF4F}" srcOrd="0" destOrd="0" presId="urn:microsoft.com/office/officeart/2005/8/layout/vList2"/>
    <dgm:cxn modelId="{34A5BE6A-6312-4607-902C-F6C4060C1721}" type="presOf" srcId="{CA8D064D-92BC-45CE-B028-8475CA5C3A61}" destId="{DA031E32-6EE2-4A3C-A69A-6D8AE6E79859}" srcOrd="0" destOrd="0" presId="urn:microsoft.com/office/officeart/2005/8/layout/vList2"/>
    <dgm:cxn modelId="{52D066C9-87B0-4C07-A6F3-A5B453AF1B6C}" type="presOf" srcId="{C51B8AB2-8F90-4F43-92FF-E86B2284CFB1}" destId="{21709D70-65A6-474A-8DE2-4367FDCFE416}" srcOrd="0" destOrd="0" presId="urn:microsoft.com/office/officeart/2005/8/layout/vList2"/>
    <dgm:cxn modelId="{0CFD4A76-7736-4C4E-8988-06DBFF3D1E21}" type="presParOf" srcId="{BF38227D-9FBD-4E43-A201-B1092754EF4F}" destId="{21709D70-65A6-474A-8DE2-4367FDCFE416}" srcOrd="0" destOrd="0" presId="urn:microsoft.com/office/officeart/2005/8/layout/vList2"/>
    <dgm:cxn modelId="{DD009976-E502-4CCA-A673-C4E835A481D0}" type="presParOf" srcId="{BF38227D-9FBD-4E43-A201-B1092754EF4F}" destId="{DA031E32-6EE2-4A3C-A69A-6D8AE6E79859}"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7E2774D6-8924-44C1-9490-BC29364B813C}" type="doc">
      <dgm:prSet loTypeId="urn:microsoft.com/office/officeart/2005/8/layout/vList2" loCatId="list" qsTypeId="urn:microsoft.com/office/officeart/2005/8/quickstyle/simple2" qsCatId="simple" csTypeId="urn:microsoft.com/office/officeart/2005/8/colors/accent3_2" csCatId="accent3" phldr="1"/>
      <dgm:spPr/>
      <dgm:t>
        <a:bodyPr/>
        <a:lstStyle/>
        <a:p>
          <a:endParaRPr lang="zh-TW" altLang="en-US"/>
        </a:p>
      </dgm:t>
    </dgm:pt>
    <dgm:pt modelId="{240BAB89-DBC1-4A69-90EF-B59C1DE3E294}">
      <dgm:prSet custT="1"/>
      <dgm:spPr/>
      <dgm:t>
        <a:bodyPr/>
        <a:lstStyle/>
        <a:p>
          <a:pPr rtl="0"/>
          <a:r>
            <a:rPr lang="zh-TW" sz="3200" dirty="0">
              <a:solidFill>
                <a:srgbClr val="002060"/>
              </a:solidFill>
              <a:latin typeface="標楷體" panose="03000509000000000000" pitchFamily="65" charset="-120"/>
              <a:ea typeface="標楷體" panose="03000509000000000000" pitchFamily="65" charset="-120"/>
            </a:rPr>
            <a:t>（二）「真實評鑑」這是建立在比較非學術化科目的學習成就標準的基礎之上。</a:t>
          </a:r>
          <a:r>
            <a:rPr lang="en-US" sz="3200" dirty="0">
              <a:solidFill>
                <a:srgbClr val="002060"/>
              </a:solidFill>
              <a:latin typeface="標楷體" panose="03000509000000000000" pitchFamily="65" charset="-120"/>
              <a:ea typeface="標楷體" panose="03000509000000000000" pitchFamily="65" charset="-120"/>
            </a:rPr>
            <a:t>EX</a:t>
          </a:r>
          <a:r>
            <a:rPr lang="zh-TW" sz="3200" dirty="0">
              <a:solidFill>
                <a:srgbClr val="002060"/>
              </a:solidFill>
              <a:latin typeface="標楷體" panose="03000509000000000000" pitchFamily="65" charset="-120"/>
              <a:ea typeface="標楷體" panose="03000509000000000000" pitchFamily="65" charset="-120"/>
            </a:rPr>
            <a:t>：演奏會、戲劇表演</a:t>
          </a:r>
        </a:p>
      </dgm:t>
    </dgm:pt>
    <dgm:pt modelId="{62C5BDFF-B4A2-45DE-92E6-34640CC6189C}" type="parTrans" cxnId="{3C345B41-A5A2-4338-A9F7-583624147C56}">
      <dgm:prSet/>
      <dgm:spPr/>
      <dgm:t>
        <a:bodyPr/>
        <a:lstStyle/>
        <a:p>
          <a:endParaRPr lang="zh-TW" altLang="en-US"/>
        </a:p>
      </dgm:t>
    </dgm:pt>
    <dgm:pt modelId="{9FBB1A9C-87F0-433A-83F1-F43F664B62A0}" type="sibTrans" cxnId="{3C345B41-A5A2-4338-A9F7-583624147C56}">
      <dgm:prSet/>
      <dgm:spPr/>
      <dgm:t>
        <a:bodyPr/>
        <a:lstStyle/>
        <a:p>
          <a:endParaRPr lang="zh-TW" altLang="en-US"/>
        </a:p>
      </dgm:t>
    </dgm:pt>
    <dgm:pt modelId="{3EF616F7-072F-4939-8E6E-CAF0CB048B0E}">
      <dgm:prSet custT="1"/>
      <dgm:spPr/>
      <dgm:t>
        <a:bodyPr/>
        <a:lstStyle/>
        <a:p>
          <a:pPr rtl="0"/>
          <a:r>
            <a:rPr lang="en-US" sz="3200" dirty="0">
              <a:solidFill>
                <a:srgbClr val="002060"/>
              </a:solidFill>
              <a:latin typeface="標楷體" panose="03000509000000000000" pitchFamily="65" charset="-120"/>
              <a:ea typeface="標楷體" panose="03000509000000000000" pitchFamily="65" charset="-120"/>
            </a:rPr>
            <a:t>1.</a:t>
          </a:r>
          <a:r>
            <a:rPr lang="zh-TW" sz="3200" dirty="0">
              <a:solidFill>
                <a:srgbClr val="002060"/>
              </a:solidFill>
              <a:latin typeface="標楷體" panose="03000509000000000000" pitchFamily="65" charset="-120"/>
              <a:ea typeface="標楷體" panose="03000509000000000000" pitchFamily="65" charset="-120"/>
            </a:rPr>
            <a:t>這些事件的準備過程往往成為整個學習的焦點，而不是為了考試而教學。   </a:t>
          </a:r>
        </a:p>
      </dgm:t>
    </dgm:pt>
    <dgm:pt modelId="{0BE8B1DB-B5C1-4679-AAB0-3FD7DAD1B1F8}" type="parTrans" cxnId="{D893EB3F-3CDC-40AA-9C7B-46D9BEA4C47E}">
      <dgm:prSet/>
      <dgm:spPr/>
      <dgm:t>
        <a:bodyPr/>
        <a:lstStyle/>
        <a:p>
          <a:endParaRPr lang="zh-TW" altLang="en-US"/>
        </a:p>
      </dgm:t>
    </dgm:pt>
    <dgm:pt modelId="{F25312E0-48F8-459E-B044-93ADC128DA7E}" type="sibTrans" cxnId="{D893EB3F-3CDC-40AA-9C7B-46D9BEA4C47E}">
      <dgm:prSet/>
      <dgm:spPr/>
      <dgm:t>
        <a:bodyPr/>
        <a:lstStyle/>
        <a:p>
          <a:endParaRPr lang="zh-TW" altLang="en-US"/>
        </a:p>
      </dgm:t>
    </dgm:pt>
    <dgm:pt modelId="{2A646CD3-93C5-400F-9423-971BE7ED6CCC}">
      <dgm:prSet custT="1"/>
      <dgm:spPr/>
      <dgm:t>
        <a:bodyPr/>
        <a:lstStyle/>
        <a:p>
          <a:pPr rtl="0"/>
          <a:r>
            <a:rPr lang="en-US" sz="3200" dirty="0">
              <a:solidFill>
                <a:srgbClr val="002060"/>
              </a:solidFill>
              <a:latin typeface="標楷體" panose="03000509000000000000" pitchFamily="65" charset="-120"/>
              <a:ea typeface="標楷體" panose="03000509000000000000" pitchFamily="65" charset="-120"/>
            </a:rPr>
            <a:t>2.</a:t>
          </a:r>
          <a:r>
            <a:rPr lang="zh-TW" sz="3200" dirty="0">
              <a:solidFill>
                <a:srgbClr val="002060"/>
              </a:solidFill>
              <a:latin typeface="標楷體" panose="03000509000000000000" pitchFamily="65" charset="-120"/>
              <a:ea typeface="標楷體" panose="03000509000000000000" pitchFamily="65" charset="-120"/>
            </a:rPr>
            <a:t>整個評鑑事件，便是一種為學生提供學習機會，更可幫助學生向他人展現其所完成的成就。</a:t>
          </a:r>
        </a:p>
      </dgm:t>
    </dgm:pt>
    <dgm:pt modelId="{245B2A40-B947-4C44-BF86-A5D12630E85C}" type="parTrans" cxnId="{838BB1D0-DFD6-4063-99D6-03B07E4DF2D6}">
      <dgm:prSet/>
      <dgm:spPr/>
      <dgm:t>
        <a:bodyPr/>
        <a:lstStyle/>
        <a:p>
          <a:endParaRPr lang="zh-TW" altLang="en-US"/>
        </a:p>
      </dgm:t>
    </dgm:pt>
    <dgm:pt modelId="{2B7D948E-0220-476C-AF7B-4B143CCEBAA7}" type="sibTrans" cxnId="{838BB1D0-DFD6-4063-99D6-03B07E4DF2D6}">
      <dgm:prSet/>
      <dgm:spPr/>
      <dgm:t>
        <a:bodyPr/>
        <a:lstStyle/>
        <a:p>
          <a:endParaRPr lang="zh-TW" altLang="en-US"/>
        </a:p>
      </dgm:t>
    </dgm:pt>
    <dgm:pt modelId="{CC43974B-2E04-4AA5-AF1E-C7512656F9A1}" type="pres">
      <dgm:prSet presAssocID="{7E2774D6-8924-44C1-9490-BC29364B813C}" presName="linear" presStyleCnt="0">
        <dgm:presLayoutVars>
          <dgm:animLvl val="lvl"/>
          <dgm:resizeHandles val="exact"/>
        </dgm:presLayoutVars>
      </dgm:prSet>
      <dgm:spPr/>
    </dgm:pt>
    <dgm:pt modelId="{E9819F4D-2079-4FF0-9C61-C6EAC2A2E032}" type="pres">
      <dgm:prSet presAssocID="{240BAB89-DBC1-4A69-90EF-B59C1DE3E294}" presName="parentText" presStyleLbl="node1" presStyleIdx="0" presStyleCnt="1" custLinFactNeighborY="-7060">
        <dgm:presLayoutVars>
          <dgm:chMax val="0"/>
          <dgm:bulletEnabled val="1"/>
        </dgm:presLayoutVars>
      </dgm:prSet>
      <dgm:spPr/>
    </dgm:pt>
    <dgm:pt modelId="{71EF1BB5-9EFA-4E34-A122-A70BBECB3ED9}" type="pres">
      <dgm:prSet presAssocID="{240BAB89-DBC1-4A69-90EF-B59C1DE3E294}" presName="childText" presStyleLbl="revTx" presStyleIdx="0" presStyleCnt="1">
        <dgm:presLayoutVars>
          <dgm:bulletEnabled val="1"/>
        </dgm:presLayoutVars>
      </dgm:prSet>
      <dgm:spPr/>
    </dgm:pt>
  </dgm:ptLst>
  <dgm:cxnLst>
    <dgm:cxn modelId="{2D8A1A02-41FF-4C28-BC8A-40021170547E}" type="presOf" srcId="{2A646CD3-93C5-400F-9423-971BE7ED6CCC}" destId="{71EF1BB5-9EFA-4E34-A122-A70BBECB3ED9}" srcOrd="0" destOrd="1" presId="urn:microsoft.com/office/officeart/2005/8/layout/vList2"/>
    <dgm:cxn modelId="{918B8525-6A47-428C-A19F-0E143163F1F5}" type="presOf" srcId="{3EF616F7-072F-4939-8E6E-CAF0CB048B0E}" destId="{71EF1BB5-9EFA-4E34-A122-A70BBECB3ED9}" srcOrd="0" destOrd="0" presId="urn:microsoft.com/office/officeart/2005/8/layout/vList2"/>
    <dgm:cxn modelId="{E5035D29-0BF2-471E-B3EB-C69D87CFE725}" type="presOf" srcId="{7E2774D6-8924-44C1-9490-BC29364B813C}" destId="{CC43974B-2E04-4AA5-AF1E-C7512656F9A1}" srcOrd="0" destOrd="0" presId="urn:microsoft.com/office/officeart/2005/8/layout/vList2"/>
    <dgm:cxn modelId="{D893EB3F-3CDC-40AA-9C7B-46D9BEA4C47E}" srcId="{240BAB89-DBC1-4A69-90EF-B59C1DE3E294}" destId="{3EF616F7-072F-4939-8E6E-CAF0CB048B0E}" srcOrd="0" destOrd="0" parTransId="{0BE8B1DB-B5C1-4679-AAB0-3FD7DAD1B1F8}" sibTransId="{F25312E0-48F8-459E-B044-93ADC128DA7E}"/>
    <dgm:cxn modelId="{3C345B41-A5A2-4338-A9F7-583624147C56}" srcId="{7E2774D6-8924-44C1-9490-BC29364B813C}" destId="{240BAB89-DBC1-4A69-90EF-B59C1DE3E294}" srcOrd="0" destOrd="0" parTransId="{62C5BDFF-B4A2-45DE-92E6-34640CC6189C}" sibTransId="{9FBB1A9C-87F0-433A-83F1-F43F664B62A0}"/>
    <dgm:cxn modelId="{032D51C1-709A-4193-922E-C4A13B6889F1}" type="presOf" srcId="{240BAB89-DBC1-4A69-90EF-B59C1DE3E294}" destId="{E9819F4D-2079-4FF0-9C61-C6EAC2A2E032}" srcOrd="0" destOrd="0" presId="urn:microsoft.com/office/officeart/2005/8/layout/vList2"/>
    <dgm:cxn modelId="{838BB1D0-DFD6-4063-99D6-03B07E4DF2D6}" srcId="{240BAB89-DBC1-4A69-90EF-B59C1DE3E294}" destId="{2A646CD3-93C5-400F-9423-971BE7ED6CCC}" srcOrd="1" destOrd="0" parTransId="{245B2A40-B947-4C44-BF86-A5D12630E85C}" sibTransId="{2B7D948E-0220-476C-AF7B-4B143CCEBAA7}"/>
    <dgm:cxn modelId="{070FD8C8-64ED-4A3C-814C-9824FD1D461E}" type="presParOf" srcId="{CC43974B-2E04-4AA5-AF1E-C7512656F9A1}" destId="{E9819F4D-2079-4FF0-9C61-C6EAC2A2E032}" srcOrd="0" destOrd="0" presId="urn:microsoft.com/office/officeart/2005/8/layout/vList2"/>
    <dgm:cxn modelId="{33044AD9-BE86-4E36-9741-74F3A89F45CC}" type="presParOf" srcId="{CC43974B-2E04-4AA5-AF1E-C7512656F9A1}" destId="{71EF1BB5-9EFA-4E34-A122-A70BBECB3ED9}"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114092B4-E853-4C23-B3B1-A0075CFCFB44}"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zh-TW" altLang="en-US"/>
        </a:p>
      </dgm:t>
    </dgm:pt>
    <dgm:pt modelId="{7EA79E34-BE4B-4A14-A121-DCA1BBF608CE}">
      <dgm:prSet custT="1"/>
      <dgm:spPr/>
      <dgm:t>
        <a:bodyPr/>
        <a:lstStyle/>
        <a:p>
          <a:pPr rtl="0"/>
          <a:r>
            <a:rPr lang="zh-TW" sz="2800" dirty="0">
              <a:latin typeface="標楷體" panose="03000509000000000000" pitchFamily="65" charset="-120"/>
              <a:ea typeface="標楷體" panose="03000509000000000000" pitchFamily="65" charset="-120"/>
            </a:rPr>
            <a:t>（三）「真實評鑑」主要包括三種主要的形式類別，紙筆工作（</a:t>
          </a:r>
          <a:r>
            <a:rPr lang="en-US" sz="2800" dirty="0">
              <a:latin typeface="標楷體" panose="03000509000000000000" pitchFamily="65" charset="-120"/>
              <a:ea typeface="標楷體" panose="03000509000000000000" pitchFamily="65" charset="-120"/>
            </a:rPr>
            <a:t>paper-and-pencil task</a:t>
          </a:r>
          <a:r>
            <a:rPr lang="zh-TW" sz="2800" dirty="0">
              <a:latin typeface="標楷體" panose="03000509000000000000" pitchFamily="65" charset="-120"/>
              <a:ea typeface="標楷體" panose="03000509000000000000" pitchFamily="65" charset="-120"/>
            </a:rPr>
            <a:t>）、表演（</a:t>
          </a:r>
          <a:r>
            <a:rPr lang="en-US" sz="2800" dirty="0">
              <a:latin typeface="標楷體" panose="03000509000000000000" pitchFamily="65" charset="-120"/>
              <a:ea typeface="標楷體" panose="03000509000000000000" pitchFamily="65" charset="-120"/>
            </a:rPr>
            <a:t>performance</a:t>
          </a:r>
          <a:r>
            <a:rPr lang="zh-TW" sz="2800" dirty="0">
              <a:latin typeface="標楷體" panose="03000509000000000000" pitchFamily="65" charset="-120"/>
              <a:ea typeface="標楷體" panose="03000509000000000000" pitchFamily="65" charset="-120"/>
            </a:rPr>
            <a:t>）與作品集（</a:t>
          </a:r>
          <a:r>
            <a:rPr lang="en-US" sz="2800" dirty="0">
              <a:latin typeface="標楷體" panose="03000509000000000000" pitchFamily="65" charset="-120"/>
              <a:ea typeface="標楷體" panose="03000509000000000000" pitchFamily="65" charset="-120"/>
            </a:rPr>
            <a:t>folios</a:t>
          </a:r>
          <a:r>
            <a:rPr lang="zh-TW" sz="2800" dirty="0">
              <a:latin typeface="標楷體" panose="03000509000000000000" pitchFamily="65" charset="-120"/>
              <a:ea typeface="標楷體" panose="03000509000000000000" pitchFamily="65" charset="-120"/>
            </a:rPr>
            <a:t>）。</a:t>
          </a:r>
        </a:p>
      </dgm:t>
    </dgm:pt>
    <dgm:pt modelId="{08F1DBF7-356B-4F70-9014-46D07299DD20}" type="parTrans" cxnId="{B28FE9EB-0EBC-445D-999A-1665E639AD1E}">
      <dgm:prSet/>
      <dgm:spPr/>
      <dgm:t>
        <a:bodyPr/>
        <a:lstStyle/>
        <a:p>
          <a:endParaRPr lang="zh-TW" altLang="en-US"/>
        </a:p>
      </dgm:t>
    </dgm:pt>
    <dgm:pt modelId="{ECB42E79-030A-496E-99D8-6E011BD7E5CD}" type="sibTrans" cxnId="{B28FE9EB-0EBC-445D-999A-1665E639AD1E}">
      <dgm:prSet/>
      <dgm:spPr/>
      <dgm:t>
        <a:bodyPr/>
        <a:lstStyle/>
        <a:p>
          <a:endParaRPr lang="zh-TW" altLang="en-US"/>
        </a:p>
      </dgm:t>
    </dgm:pt>
    <dgm:pt modelId="{D125DE39-A648-4231-B7A5-E1633BCCE3FD}">
      <dgm:prSet custT="1"/>
      <dgm:spPr/>
      <dgm:t>
        <a:bodyPr/>
        <a:lstStyle/>
        <a:p>
          <a:pPr rtl="0"/>
          <a:r>
            <a:rPr lang="zh-TW" altLang="en-US" sz="2800" dirty="0">
              <a:latin typeface="標楷體" panose="03000509000000000000" pitchFamily="65" charset="-120"/>
              <a:ea typeface="標楷體" panose="03000509000000000000" pitchFamily="65" charset="-120"/>
            </a:rPr>
            <a:t>紙筆工作與傳統評鑑方法十分相似，包括書面問題與書面作業回答。但是，其成為真實評鑑原因，乃是因為提供真實機會讓學生在利用知識技能，重視實際生活世界的真實學習任務。</a:t>
          </a:r>
        </a:p>
      </dgm:t>
    </dgm:pt>
    <dgm:pt modelId="{CFBB1D45-14AE-4764-A237-66FA40A2517A}" type="parTrans" cxnId="{2060A4CD-9572-4CCB-9EC5-C369E5DA7478}">
      <dgm:prSet/>
      <dgm:spPr/>
      <dgm:t>
        <a:bodyPr/>
        <a:lstStyle/>
        <a:p>
          <a:endParaRPr lang="zh-TW" altLang="en-US"/>
        </a:p>
      </dgm:t>
    </dgm:pt>
    <dgm:pt modelId="{B3D15828-7AD4-4498-9F58-F9A6836B2CAD}" type="sibTrans" cxnId="{2060A4CD-9572-4CCB-9EC5-C369E5DA7478}">
      <dgm:prSet/>
      <dgm:spPr/>
      <dgm:t>
        <a:bodyPr/>
        <a:lstStyle/>
        <a:p>
          <a:endParaRPr lang="zh-TW" altLang="en-US"/>
        </a:p>
      </dgm:t>
    </dgm:pt>
    <dgm:pt modelId="{7FBA19BB-088D-4F70-99B3-C2EEDD4259D0}" type="pres">
      <dgm:prSet presAssocID="{114092B4-E853-4C23-B3B1-A0075CFCFB44}" presName="linear" presStyleCnt="0">
        <dgm:presLayoutVars>
          <dgm:animLvl val="lvl"/>
          <dgm:resizeHandles val="exact"/>
        </dgm:presLayoutVars>
      </dgm:prSet>
      <dgm:spPr/>
    </dgm:pt>
    <dgm:pt modelId="{237173FB-73FE-429D-86E0-D5A43ADCE410}" type="pres">
      <dgm:prSet presAssocID="{7EA79E34-BE4B-4A14-A121-DCA1BBF608CE}" presName="parentText" presStyleLbl="node1" presStyleIdx="0" presStyleCnt="1" custLinFactNeighborX="126" custLinFactNeighborY="-18652">
        <dgm:presLayoutVars>
          <dgm:chMax val="0"/>
          <dgm:bulletEnabled val="1"/>
        </dgm:presLayoutVars>
      </dgm:prSet>
      <dgm:spPr/>
    </dgm:pt>
    <dgm:pt modelId="{F801C749-6DE6-40F1-876D-4668C090A6A8}" type="pres">
      <dgm:prSet presAssocID="{7EA79E34-BE4B-4A14-A121-DCA1BBF608CE}" presName="childText" presStyleLbl="revTx" presStyleIdx="0" presStyleCnt="1">
        <dgm:presLayoutVars>
          <dgm:bulletEnabled val="1"/>
        </dgm:presLayoutVars>
      </dgm:prSet>
      <dgm:spPr/>
    </dgm:pt>
  </dgm:ptLst>
  <dgm:cxnLst>
    <dgm:cxn modelId="{20550801-2611-4558-ACA4-92FC64478C9C}" type="presOf" srcId="{7EA79E34-BE4B-4A14-A121-DCA1BBF608CE}" destId="{237173FB-73FE-429D-86E0-D5A43ADCE410}" srcOrd="0" destOrd="0" presId="urn:microsoft.com/office/officeart/2005/8/layout/vList2"/>
    <dgm:cxn modelId="{1C703142-8126-420D-9F81-F9E7F7E35571}" type="presOf" srcId="{114092B4-E853-4C23-B3B1-A0075CFCFB44}" destId="{7FBA19BB-088D-4F70-99B3-C2EEDD4259D0}" srcOrd="0" destOrd="0" presId="urn:microsoft.com/office/officeart/2005/8/layout/vList2"/>
    <dgm:cxn modelId="{2060A4CD-9572-4CCB-9EC5-C369E5DA7478}" srcId="{7EA79E34-BE4B-4A14-A121-DCA1BBF608CE}" destId="{D125DE39-A648-4231-B7A5-E1633BCCE3FD}" srcOrd="0" destOrd="0" parTransId="{CFBB1D45-14AE-4764-A237-66FA40A2517A}" sibTransId="{B3D15828-7AD4-4498-9F58-F9A6836B2CAD}"/>
    <dgm:cxn modelId="{7CA5A3D3-9489-49E4-A8CD-F8A5B4E8CCCA}" type="presOf" srcId="{D125DE39-A648-4231-B7A5-E1633BCCE3FD}" destId="{F801C749-6DE6-40F1-876D-4668C090A6A8}" srcOrd="0" destOrd="0" presId="urn:microsoft.com/office/officeart/2005/8/layout/vList2"/>
    <dgm:cxn modelId="{B28FE9EB-0EBC-445D-999A-1665E639AD1E}" srcId="{114092B4-E853-4C23-B3B1-A0075CFCFB44}" destId="{7EA79E34-BE4B-4A14-A121-DCA1BBF608CE}" srcOrd="0" destOrd="0" parTransId="{08F1DBF7-356B-4F70-9014-46D07299DD20}" sibTransId="{ECB42E79-030A-496E-99D8-6E011BD7E5CD}"/>
    <dgm:cxn modelId="{E937EC63-18F1-494A-A003-13F8CFBB0A79}" type="presParOf" srcId="{7FBA19BB-088D-4F70-99B3-C2EEDD4259D0}" destId="{237173FB-73FE-429D-86E0-D5A43ADCE410}" srcOrd="0" destOrd="0" presId="urn:microsoft.com/office/officeart/2005/8/layout/vList2"/>
    <dgm:cxn modelId="{68B2ECBC-646E-449C-B499-33DF36C0387C}" type="presParOf" srcId="{7FBA19BB-088D-4F70-99B3-C2EEDD4259D0}" destId="{F801C749-6DE6-40F1-876D-4668C090A6A8}"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8E67D999-5B7E-4B88-821B-7F7460DE427E}"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zh-TW" altLang="en-US"/>
        </a:p>
      </dgm:t>
    </dgm:pt>
    <dgm:pt modelId="{0A7CB50A-1DC6-4CB3-B614-BECDDBE1F1CD}">
      <dgm:prSet custT="1"/>
      <dgm:spPr/>
      <dgm:t>
        <a:bodyPr/>
        <a:lstStyle/>
        <a:p>
          <a:pPr rtl="0"/>
          <a:r>
            <a:rPr lang="zh-TW" altLang="en-US" sz="2400" dirty="0">
              <a:latin typeface="標楷體" panose="03000509000000000000" pitchFamily="65" charset="-120"/>
              <a:ea typeface="標楷體" panose="03000509000000000000" pitchFamily="65" charset="-120"/>
            </a:rPr>
            <a:t>（四）特點：</a:t>
          </a:r>
        </a:p>
      </dgm:t>
    </dgm:pt>
    <dgm:pt modelId="{BC8BAC9F-4FED-4345-9F27-D71931973EE4}" type="parTrans" cxnId="{5DF50C9D-0F58-4FBC-8290-6A5C67360D13}">
      <dgm:prSet/>
      <dgm:spPr/>
      <dgm:t>
        <a:bodyPr/>
        <a:lstStyle/>
        <a:p>
          <a:endParaRPr lang="zh-TW" altLang="en-US"/>
        </a:p>
      </dgm:t>
    </dgm:pt>
    <dgm:pt modelId="{26234AA7-101F-4D3D-A66F-F6A8791F090F}" type="sibTrans" cxnId="{5DF50C9D-0F58-4FBC-8290-6A5C67360D13}">
      <dgm:prSet/>
      <dgm:spPr/>
      <dgm:t>
        <a:bodyPr/>
        <a:lstStyle/>
        <a:p>
          <a:endParaRPr lang="zh-TW" altLang="en-US"/>
        </a:p>
      </dgm:t>
    </dgm:pt>
    <dgm:pt modelId="{67C470FD-407F-418E-8142-5B2FB282F175}">
      <dgm:prSet custT="1"/>
      <dgm:spPr/>
      <dgm:t>
        <a:bodyPr/>
        <a:lstStyle/>
        <a:p>
          <a:pPr rtl="0"/>
          <a:r>
            <a:rPr lang="en-US" sz="2400" dirty="0">
              <a:latin typeface="標楷體" panose="03000509000000000000" pitchFamily="65" charset="-120"/>
              <a:ea typeface="標楷體" panose="03000509000000000000" pitchFamily="65" charset="-120"/>
            </a:rPr>
            <a:t>1.</a:t>
          </a:r>
          <a:r>
            <a:rPr lang="zh-TW" sz="2400" dirty="0">
              <a:latin typeface="標楷體" panose="03000509000000000000" pitchFamily="65" charset="-120"/>
              <a:ea typeface="標楷體" panose="03000509000000000000" pitchFamily="65" charset="-120"/>
            </a:rPr>
            <a:t>最大的特色乃在於能夠符合課程設計人員對於資料的需要，而且可以不斷提供回饋，以為修正及再試用的參考，同時也能就課程設計人員的資料需求立即反應。</a:t>
          </a:r>
        </a:p>
      </dgm:t>
    </dgm:pt>
    <dgm:pt modelId="{CA1D090F-C5FA-4BA1-8178-6C447507A709}" type="parTrans" cxnId="{01823890-AF34-4BD8-8137-4442425E6B57}">
      <dgm:prSet/>
      <dgm:spPr/>
      <dgm:t>
        <a:bodyPr/>
        <a:lstStyle/>
        <a:p>
          <a:endParaRPr lang="zh-TW" altLang="en-US"/>
        </a:p>
      </dgm:t>
    </dgm:pt>
    <dgm:pt modelId="{503E5829-F495-4581-AF88-D389F2621782}" type="sibTrans" cxnId="{01823890-AF34-4BD8-8137-4442425E6B57}">
      <dgm:prSet/>
      <dgm:spPr/>
      <dgm:t>
        <a:bodyPr/>
        <a:lstStyle/>
        <a:p>
          <a:endParaRPr lang="zh-TW" altLang="en-US"/>
        </a:p>
      </dgm:t>
    </dgm:pt>
    <dgm:pt modelId="{46A8E1AC-C283-459A-AAF9-B476FDDE1BED}">
      <dgm:prSet custT="1"/>
      <dgm:spPr/>
      <dgm:t>
        <a:bodyPr/>
        <a:lstStyle/>
        <a:p>
          <a:pPr rtl="0"/>
          <a:r>
            <a:rPr lang="en-US" sz="2400" dirty="0">
              <a:latin typeface="標楷體" panose="03000509000000000000" pitchFamily="65" charset="-120"/>
              <a:ea typeface="標楷體" panose="03000509000000000000" pitchFamily="65" charset="-120"/>
            </a:rPr>
            <a:t>2.</a:t>
          </a:r>
          <a:r>
            <a:rPr lang="zh-TW" sz="2400" dirty="0">
              <a:latin typeface="標楷體" panose="03000509000000000000" pitchFamily="65" charset="-120"/>
              <a:ea typeface="標楷體" panose="03000509000000000000" pitchFamily="65" charset="-120"/>
            </a:rPr>
            <a:t>過分強調特殊情況下課程設計人員的特定需求，因此，可能限定了課程方案普遍應用的可能性。</a:t>
          </a:r>
        </a:p>
      </dgm:t>
    </dgm:pt>
    <dgm:pt modelId="{11CB56B0-6291-496B-9001-F08D33104AB5}" type="parTrans" cxnId="{F528658A-C25B-4D3E-82E4-C020F13980B3}">
      <dgm:prSet/>
      <dgm:spPr/>
      <dgm:t>
        <a:bodyPr/>
        <a:lstStyle/>
        <a:p>
          <a:endParaRPr lang="zh-TW" altLang="en-US"/>
        </a:p>
      </dgm:t>
    </dgm:pt>
    <dgm:pt modelId="{643F210D-1846-4549-B26E-38D43FC15665}" type="sibTrans" cxnId="{F528658A-C25B-4D3E-82E4-C020F13980B3}">
      <dgm:prSet/>
      <dgm:spPr/>
      <dgm:t>
        <a:bodyPr/>
        <a:lstStyle/>
        <a:p>
          <a:endParaRPr lang="zh-TW" altLang="en-US"/>
        </a:p>
      </dgm:t>
    </dgm:pt>
    <dgm:pt modelId="{846C8800-C4CA-4843-9958-1A92988DAC53}" type="pres">
      <dgm:prSet presAssocID="{8E67D999-5B7E-4B88-821B-7F7460DE427E}" presName="linear" presStyleCnt="0">
        <dgm:presLayoutVars>
          <dgm:animLvl val="lvl"/>
          <dgm:resizeHandles val="exact"/>
        </dgm:presLayoutVars>
      </dgm:prSet>
      <dgm:spPr/>
    </dgm:pt>
    <dgm:pt modelId="{FBA67623-85F5-4075-B7D7-314B88E691A3}" type="pres">
      <dgm:prSet presAssocID="{0A7CB50A-1DC6-4CB3-B614-BECDDBE1F1CD}" presName="parentText" presStyleLbl="node1" presStyleIdx="0" presStyleCnt="1">
        <dgm:presLayoutVars>
          <dgm:chMax val="0"/>
          <dgm:bulletEnabled val="1"/>
        </dgm:presLayoutVars>
      </dgm:prSet>
      <dgm:spPr/>
    </dgm:pt>
    <dgm:pt modelId="{AFBD590C-5A24-4B05-A077-F95A7205184D}" type="pres">
      <dgm:prSet presAssocID="{0A7CB50A-1DC6-4CB3-B614-BECDDBE1F1CD}" presName="childText" presStyleLbl="revTx" presStyleIdx="0" presStyleCnt="1">
        <dgm:presLayoutVars>
          <dgm:bulletEnabled val="1"/>
        </dgm:presLayoutVars>
      </dgm:prSet>
      <dgm:spPr/>
    </dgm:pt>
  </dgm:ptLst>
  <dgm:cxnLst>
    <dgm:cxn modelId="{1C4EB309-FF54-4902-B484-F7426AC139AE}" type="presOf" srcId="{67C470FD-407F-418E-8142-5B2FB282F175}" destId="{AFBD590C-5A24-4B05-A077-F95A7205184D}" srcOrd="0" destOrd="0" presId="urn:microsoft.com/office/officeart/2005/8/layout/vList2"/>
    <dgm:cxn modelId="{D36C5213-087C-47C5-B636-335A901B82AC}" type="presOf" srcId="{0A7CB50A-1DC6-4CB3-B614-BECDDBE1F1CD}" destId="{FBA67623-85F5-4075-B7D7-314B88E691A3}" srcOrd="0" destOrd="0" presId="urn:microsoft.com/office/officeart/2005/8/layout/vList2"/>
    <dgm:cxn modelId="{F528658A-C25B-4D3E-82E4-C020F13980B3}" srcId="{0A7CB50A-1DC6-4CB3-B614-BECDDBE1F1CD}" destId="{46A8E1AC-C283-459A-AAF9-B476FDDE1BED}" srcOrd="1" destOrd="0" parTransId="{11CB56B0-6291-496B-9001-F08D33104AB5}" sibTransId="{643F210D-1846-4549-B26E-38D43FC15665}"/>
    <dgm:cxn modelId="{01823890-AF34-4BD8-8137-4442425E6B57}" srcId="{0A7CB50A-1DC6-4CB3-B614-BECDDBE1F1CD}" destId="{67C470FD-407F-418E-8142-5B2FB282F175}" srcOrd="0" destOrd="0" parTransId="{CA1D090F-C5FA-4BA1-8178-6C447507A709}" sibTransId="{503E5829-F495-4581-AF88-D389F2621782}"/>
    <dgm:cxn modelId="{5DF50C9D-0F58-4FBC-8290-6A5C67360D13}" srcId="{8E67D999-5B7E-4B88-821B-7F7460DE427E}" destId="{0A7CB50A-1DC6-4CB3-B614-BECDDBE1F1CD}" srcOrd="0" destOrd="0" parTransId="{BC8BAC9F-4FED-4345-9F27-D71931973EE4}" sibTransId="{26234AA7-101F-4D3D-A66F-F6A8791F090F}"/>
    <dgm:cxn modelId="{5D1601AA-C791-4894-8CBC-F9621EE9FC4A}" type="presOf" srcId="{46A8E1AC-C283-459A-AAF9-B476FDDE1BED}" destId="{AFBD590C-5A24-4B05-A077-F95A7205184D}" srcOrd="0" destOrd="1" presId="urn:microsoft.com/office/officeart/2005/8/layout/vList2"/>
    <dgm:cxn modelId="{423C4AB4-0328-49A2-A0D8-9E7D565D25FD}" type="presOf" srcId="{8E67D999-5B7E-4B88-821B-7F7460DE427E}" destId="{846C8800-C4CA-4843-9958-1A92988DAC53}" srcOrd="0" destOrd="0" presId="urn:microsoft.com/office/officeart/2005/8/layout/vList2"/>
    <dgm:cxn modelId="{84D23B09-AA00-437F-B39D-72D2092B8157}" type="presParOf" srcId="{846C8800-C4CA-4843-9958-1A92988DAC53}" destId="{FBA67623-85F5-4075-B7D7-314B88E691A3}" srcOrd="0" destOrd="0" presId="urn:microsoft.com/office/officeart/2005/8/layout/vList2"/>
    <dgm:cxn modelId="{071862E5-F261-4183-845C-522C3F66E288}" type="presParOf" srcId="{846C8800-C4CA-4843-9958-1A92988DAC53}" destId="{AFBD590C-5A24-4B05-A077-F95A7205184D}"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E48200-2EF9-4D94-9BDE-8CE91C970258}" type="doc">
      <dgm:prSet loTypeId="urn:microsoft.com/office/officeart/2008/layout/VerticalCurvedList" loCatId="list" qsTypeId="urn:microsoft.com/office/officeart/2005/8/quickstyle/3d3" qsCatId="3D" csTypeId="urn:microsoft.com/office/officeart/2005/8/colors/colorful1#1" csCatId="colorful" phldr="1"/>
      <dgm:spPr/>
      <dgm:t>
        <a:bodyPr/>
        <a:lstStyle/>
        <a:p>
          <a:endParaRPr lang="zh-TW" altLang="en-US"/>
        </a:p>
      </dgm:t>
    </dgm:pt>
    <dgm:pt modelId="{A4135441-7563-4C26-AAD5-9AB130CCCAD3}">
      <dgm:prSet custT="1"/>
      <dgm:spPr/>
      <dgm:t>
        <a:bodyPr/>
        <a:lstStyle/>
        <a:p>
          <a:pPr rtl="0"/>
          <a:r>
            <a:rPr lang="en-US" altLang="zh-TW" sz="2600" dirty="0">
              <a:solidFill>
                <a:schemeClr val="accent2">
                  <a:lumMod val="10000"/>
                </a:schemeClr>
              </a:solidFill>
              <a:latin typeface="標楷體" panose="03000509000000000000" pitchFamily="65" charset="-120"/>
              <a:ea typeface="標楷體" panose="03000509000000000000" pitchFamily="65" charset="-120"/>
            </a:rPr>
            <a:t>1.</a:t>
          </a:r>
          <a:r>
            <a:rPr lang="zh-TW" altLang="en-US" sz="2600" dirty="0">
              <a:solidFill>
                <a:schemeClr val="accent2">
                  <a:lumMod val="10000"/>
                </a:schemeClr>
              </a:solidFill>
              <a:latin typeface="標楷體" panose="03000509000000000000" pitchFamily="65" charset="-120"/>
              <a:ea typeface="標楷體" panose="03000509000000000000" pitchFamily="65" charset="-120"/>
            </a:rPr>
            <a:t>評鑑結果的利用可以指出課程方案的優劣、釐清教育目標、統整課程與教學、提供教學與學習的輔導資料、建立學校教育的公共關係。</a:t>
          </a:r>
          <a:endParaRPr lang="zh-TW" sz="2600" dirty="0">
            <a:solidFill>
              <a:schemeClr val="accent2">
                <a:lumMod val="10000"/>
              </a:schemeClr>
            </a:solidFill>
            <a:latin typeface="標楷體" panose="03000509000000000000" pitchFamily="65" charset="-120"/>
            <a:ea typeface="標楷體" panose="03000509000000000000" pitchFamily="65" charset="-120"/>
          </a:endParaRPr>
        </a:p>
      </dgm:t>
    </dgm:pt>
    <dgm:pt modelId="{EAFF16EC-13C6-43AA-91CE-70AD329C5F08}" type="parTrans" cxnId="{CA4D771D-9CDF-4671-96CA-DA089F5B13DE}">
      <dgm:prSet/>
      <dgm:spPr/>
      <dgm:t>
        <a:bodyPr/>
        <a:lstStyle/>
        <a:p>
          <a:endParaRPr lang="zh-TW" altLang="en-US"/>
        </a:p>
      </dgm:t>
    </dgm:pt>
    <dgm:pt modelId="{FFE2C29C-3CB3-4E8F-94BB-EF20A351C09A}" type="sibTrans" cxnId="{CA4D771D-9CDF-4671-96CA-DA089F5B13DE}">
      <dgm:prSet/>
      <dgm:spPr/>
      <dgm:t>
        <a:bodyPr/>
        <a:lstStyle/>
        <a:p>
          <a:endParaRPr lang="zh-TW" altLang="en-US"/>
        </a:p>
      </dgm:t>
    </dgm:pt>
    <dgm:pt modelId="{C4B90429-60D8-4A15-B820-0F282C988259}">
      <dgm:prSet custT="1"/>
      <dgm:spPr/>
      <dgm:t>
        <a:bodyPr/>
        <a:lstStyle/>
        <a:p>
          <a:r>
            <a:rPr lang="en-US" altLang="zh-TW" sz="2600" dirty="0">
              <a:solidFill>
                <a:schemeClr val="accent2">
                  <a:lumMod val="10000"/>
                </a:schemeClr>
              </a:solidFill>
              <a:latin typeface="標楷體" panose="03000509000000000000" pitchFamily="65" charset="-120"/>
              <a:ea typeface="標楷體" panose="03000509000000000000" pitchFamily="65" charset="-120"/>
            </a:rPr>
            <a:t>2.</a:t>
          </a:r>
          <a:r>
            <a:rPr lang="zh-TW" altLang="en-US" sz="2600" dirty="0">
              <a:solidFill>
                <a:schemeClr val="accent2">
                  <a:lumMod val="10000"/>
                </a:schemeClr>
              </a:solidFill>
              <a:latin typeface="標楷體" panose="03000509000000000000" pitchFamily="65" charset="-120"/>
              <a:ea typeface="標楷體" panose="03000509000000000000" pitchFamily="65" charset="-120"/>
            </a:rPr>
            <a:t>課程評鑑的目的，可以提供教育人員、學生及家長一種心理的保障。應用新課程評鑑方式，來證明課程革新的效能與教學過程，可以提供學校教師與學生心理的保障</a:t>
          </a:r>
          <a:r>
            <a:rPr lang="zh-TW" altLang="en-US" sz="2600" dirty="0">
              <a:solidFill>
                <a:schemeClr val="accent2">
                  <a:lumMod val="10000"/>
                </a:schemeClr>
              </a:solidFill>
              <a:ea typeface="華康隸書體W5" panose="03000509000000000000" pitchFamily="65" charset="-120"/>
            </a:rPr>
            <a:t>。</a:t>
          </a:r>
        </a:p>
      </dgm:t>
    </dgm:pt>
    <dgm:pt modelId="{B77E2ABE-261C-4138-ABB6-EA4EF2A4C4B7}" type="parTrans" cxnId="{FBD2F1E5-EAE0-447A-AC76-1D9F66D1577A}">
      <dgm:prSet/>
      <dgm:spPr/>
      <dgm:t>
        <a:bodyPr/>
        <a:lstStyle/>
        <a:p>
          <a:endParaRPr lang="zh-TW" altLang="en-US"/>
        </a:p>
      </dgm:t>
    </dgm:pt>
    <dgm:pt modelId="{B57F7706-D526-4105-A080-B879D2C82E34}" type="sibTrans" cxnId="{FBD2F1E5-EAE0-447A-AC76-1D9F66D1577A}">
      <dgm:prSet/>
      <dgm:spPr/>
      <dgm:t>
        <a:bodyPr/>
        <a:lstStyle/>
        <a:p>
          <a:endParaRPr lang="zh-TW" altLang="en-US"/>
        </a:p>
      </dgm:t>
    </dgm:pt>
    <dgm:pt modelId="{A6265055-488C-411A-B6F7-EC9C943D728E}" type="pres">
      <dgm:prSet presAssocID="{F2E48200-2EF9-4D94-9BDE-8CE91C970258}" presName="Name0" presStyleCnt="0">
        <dgm:presLayoutVars>
          <dgm:chMax val="7"/>
          <dgm:chPref val="7"/>
          <dgm:dir/>
        </dgm:presLayoutVars>
      </dgm:prSet>
      <dgm:spPr/>
    </dgm:pt>
    <dgm:pt modelId="{2B18DC3B-C796-4017-A059-FC1E76983FF9}" type="pres">
      <dgm:prSet presAssocID="{F2E48200-2EF9-4D94-9BDE-8CE91C970258}" presName="Name1" presStyleCnt="0"/>
      <dgm:spPr/>
    </dgm:pt>
    <dgm:pt modelId="{D616C0A6-9EF0-43DB-BA3A-76FD409484D5}" type="pres">
      <dgm:prSet presAssocID="{F2E48200-2EF9-4D94-9BDE-8CE91C970258}" presName="cycle" presStyleCnt="0"/>
      <dgm:spPr/>
    </dgm:pt>
    <dgm:pt modelId="{28DC736C-98B1-43D9-876B-AEE8D1DE2D1A}" type="pres">
      <dgm:prSet presAssocID="{F2E48200-2EF9-4D94-9BDE-8CE91C970258}" presName="srcNode" presStyleLbl="node1" presStyleIdx="0" presStyleCnt="2"/>
      <dgm:spPr/>
    </dgm:pt>
    <dgm:pt modelId="{C9E35103-4A67-44FB-AB04-D432BD4D1CD1}" type="pres">
      <dgm:prSet presAssocID="{F2E48200-2EF9-4D94-9BDE-8CE91C970258}" presName="conn" presStyleLbl="parChTrans1D2" presStyleIdx="0" presStyleCnt="1"/>
      <dgm:spPr/>
    </dgm:pt>
    <dgm:pt modelId="{4D3B2013-02FA-4376-992A-87FA9BEA00AE}" type="pres">
      <dgm:prSet presAssocID="{F2E48200-2EF9-4D94-9BDE-8CE91C970258}" presName="extraNode" presStyleLbl="node1" presStyleIdx="0" presStyleCnt="2"/>
      <dgm:spPr/>
    </dgm:pt>
    <dgm:pt modelId="{DAD92D9A-0BE2-4810-B594-5AD4B417054C}" type="pres">
      <dgm:prSet presAssocID="{F2E48200-2EF9-4D94-9BDE-8CE91C970258}" presName="dstNode" presStyleLbl="node1" presStyleIdx="0" presStyleCnt="2"/>
      <dgm:spPr/>
    </dgm:pt>
    <dgm:pt modelId="{FCA975F2-8D8B-46E0-8344-77E153E3B638}" type="pres">
      <dgm:prSet presAssocID="{A4135441-7563-4C26-AAD5-9AB130CCCAD3}" presName="text_1" presStyleLbl="node1" presStyleIdx="0" presStyleCnt="2" custScaleY="120653">
        <dgm:presLayoutVars>
          <dgm:bulletEnabled val="1"/>
        </dgm:presLayoutVars>
      </dgm:prSet>
      <dgm:spPr/>
    </dgm:pt>
    <dgm:pt modelId="{E7DB41E1-FCD0-4711-ADDD-E67E437CE32D}" type="pres">
      <dgm:prSet presAssocID="{A4135441-7563-4C26-AAD5-9AB130CCCAD3}" presName="accent_1" presStyleCnt="0"/>
      <dgm:spPr/>
    </dgm:pt>
    <dgm:pt modelId="{96A8A8CA-7A7E-4BC5-96D6-20B0443C09EB}" type="pres">
      <dgm:prSet presAssocID="{A4135441-7563-4C26-AAD5-9AB130CCCAD3}" presName="accentRepeatNode" presStyleLbl="solidFgAcc1" presStyleIdx="0" presStyleCnt="2" custScaleX="84819" custScaleY="74381" custLinFactNeighborX="-1477" custLinFactNeighborY="-2717">
        <dgm:style>
          <a:lnRef idx="2">
            <a:schemeClr val="dk1"/>
          </a:lnRef>
          <a:fillRef idx="1">
            <a:schemeClr val="lt1"/>
          </a:fillRef>
          <a:effectRef idx="0">
            <a:schemeClr val="dk1"/>
          </a:effectRef>
          <a:fontRef idx="minor">
            <a:schemeClr val="dk1"/>
          </a:fontRef>
        </dgm:style>
      </dgm:prSet>
      <dgm:spPr>
        <a:prstGeom prst="cloud">
          <a:avLst/>
        </a:prstGeom>
      </dgm:spPr>
    </dgm:pt>
    <dgm:pt modelId="{FD66CC9D-B1E8-4326-918B-8850A62E0F98}" type="pres">
      <dgm:prSet presAssocID="{C4B90429-60D8-4A15-B820-0F282C988259}" presName="text_2" presStyleLbl="node1" presStyleIdx="1" presStyleCnt="2" custScaleY="120689">
        <dgm:presLayoutVars>
          <dgm:bulletEnabled val="1"/>
        </dgm:presLayoutVars>
      </dgm:prSet>
      <dgm:spPr/>
    </dgm:pt>
    <dgm:pt modelId="{EA265FEC-E31D-4066-A172-4B5C869B9AEA}" type="pres">
      <dgm:prSet presAssocID="{C4B90429-60D8-4A15-B820-0F282C988259}" presName="accent_2" presStyleCnt="0"/>
      <dgm:spPr/>
    </dgm:pt>
    <dgm:pt modelId="{BB92DE6D-8790-44B7-B9D0-BE1DE93BDBD1}" type="pres">
      <dgm:prSet presAssocID="{C4B90429-60D8-4A15-B820-0F282C988259}" presName="accentRepeatNode" presStyleLbl="solidFgAcc1" presStyleIdx="1" presStyleCnt="2" custScaleX="81866" custScaleY="88183"/>
      <dgm:spPr>
        <a:prstGeom prst="cloud">
          <a:avLst/>
        </a:prstGeom>
      </dgm:spPr>
    </dgm:pt>
  </dgm:ptLst>
  <dgm:cxnLst>
    <dgm:cxn modelId="{C311F109-103A-4433-8023-C61F70521F8B}" type="presOf" srcId="{FFE2C29C-3CB3-4E8F-94BB-EF20A351C09A}" destId="{C9E35103-4A67-44FB-AB04-D432BD4D1CD1}" srcOrd="0" destOrd="0" presId="urn:microsoft.com/office/officeart/2008/layout/VerticalCurvedList"/>
    <dgm:cxn modelId="{CA4D771D-9CDF-4671-96CA-DA089F5B13DE}" srcId="{F2E48200-2EF9-4D94-9BDE-8CE91C970258}" destId="{A4135441-7563-4C26-AAD5-9AB130CCCAD3}" srcOrd="0" destOrd="0" parTransId="{EAFF16EC-13C6-43AA-91CE-70AD329C5F08}" sibTransId="{FFE2C29C-3CB3-4E8F-94BB-EF20A351C09A}"/>
    <dgm:cxn modelId="{9933DC36-17AF-4549-AF1B-9029BB7E51CA}" type="presOf" srcId="{A4135441-7563-4C26-AAD5-9AB130CCCAD3}" destId="{FCA975F2-8D8B-46E0-8344-77E153E3B638}" srcOrd="0" destOrd="0" presId="urn:microsoft.com/office/officeart/2008/layout/VerticalCurvedList"/>
    <dgm:cxn modelId="{928C758D-D33E-4D26-8555-AD4AA01C75CE}" type="presOf" srcId="{F2E48200-2EF9-4D94-9BDE-8CE91C970258}" destId="{A6265055-488C-411A-B6F7-EC9C943D728E}" srcOrd="0" destOrd="0" presId="urn:microsoft.com/office/officeart/2008/layout/VerticalCurvedList"/>
    <dgm:cxn modelId="{40B925BC-757C-4ACB-9C00-575127BC969D}" type="presOf" srcId="{C4B90429-60D8-4A15-B820-0F282C988259}" destId="{FD66CC9D-B1E8-4326-918B-8850A62E0F98}" srcOrd="0" destOrd="0" presId="urn:microsoft.com/office/officeart/2008/layout/VerticalCurvedList"/>
    <dgm:cxn modelId="{FBD2F1E5-EAE0-447A-AC76-1D9F66D1577A}" srcId="{F2E48200-2EF9-4D94-9BDE-8CE91C970258}" destId="{C4B90429-60D8-4A15-B820-0F282C988259}" srcOrd="1" destOrd="0" parTransId="{B77E2ABE-261C-4138-ABB6-EA4EF2A4C4B7}" sibTransId="{B57F7706-D526-4105-A080-B879D2C82E34}"/>
    <dgm:cxn modelId="{035684BA-8011-4C3D-AE9B-B294F7B7C13E}" type="presParOf" srcId="{A6265055-488C-411A-B6F7-EC9C943D728E}" destId="{2B18DC3B-C796-4017-A059-FC1E76983FF9}" srcOrd="0" destOrd="0" presId="urn:microsoft.com/office/officeart/2008/layout/VerticalCurvedList"/>
    <dgm:cxn modelId="{C3FBA5E1-C683-49AA-8B0C-DD3E97866AB7}" type="presParOf" srcId="{2B18DC3B-C796-4017-A059-FC1E76983FF9}" destId="{D616C0A6-9EF0-43DB-BA3A-76FD409484D5}" srcOrd="0" destOrd="0" presId="urn:microsoft.com/office/officeart/2008/layout/VerticalCurvedList"/>
    <dgm:cxn modelId="{84FFEFCB-5855-433F-AD86-718F94ACCE47}" type="presParOf" srcId="{D616C0A6-9EF0-43DB-BA3A-76FD409484D5}" destId="{28DC736C-98B1-43D9-876B-AEE8D1DE2D1A}" srcOrd="0" destOrd="0" presId="urn:microsoft.com/office/officeart/2008/layout/VerticalCurvedList"/>
    <dgm:cxn modelId="{6E73C64E-B906-4436-9F01-6F82D152CCBB}" type="presParOf" srcId="{D616C0A6-9EF0-43DB-BA3A-76FD409484D5}" destId="{C9E35103-4A67-44FB-AB04-D432BD4D1CD1}" srcOrd="1" destOrd="0" presId="urn:microsoft.com/office/officeart/2008/layout/VerticalCurvedList"/>
    <dgm:cxn modelId="{A64AAFD6-C3D5-47E0-9EE8-2B46A51273AA}" type="presParOf" srcId="{D616C0A6-9EF0-43DB-BA3A-76FD409484D5}" destId="{4D3B2013-02FA-4376-992A-87FA9BEA00AE}" srcOrd="2" destOrd="0" presId="urn:microsoft.com/office/officeart/2008/layout/VerticalCurvedList"/>
    <dgm:cxn modelId="{8DB3BDFD-6BA9-4F7D-86A8-00402684CC75}" type="presParOf" srcId="{D616C0A6-9EF0-43DB-BA3A-76FD409484D5}" destId="{DAD92D9A-0BE2-4810-B594-5AD4B417054C}" srcOrd="3" destOrd="0" presId="urn:microsoft.com/office/officeart/2008/layout/VerticalCurvedList"/>
    <dgm:cxn modelId="{86DB7ADD-AAFF-4804-8069-AEF9AAA4B5A3}" type="presParOf" srcId="{2B18DC3B-C796-4017-A059-FC1E76983FF9}" destId="{FCA975F2-8D8B-46E0-8344-77E153E3B638}" srcOrd="1" destOrd="0" presId="urn:microsoft.com/office/officeart/2008/layout/VerticalCurvedList"/>
    <dgm:cxn modelId="{D0ED4D1A-C69A-4EDA-8EAA-A89D1EE1F305}" type="presParOf" srcId="{2B18DC3B-C796-4017-A059-FC1E76983FF9}" destId="{E7DB41E1-FCD0-4711-ADDD-E67E437CE32D}" srcOrd="2" destOrd="0" presId="urn:microsoft.com/office/officeart/2008/layout/VerticalCurvedList"/>
    <dgm:cxn modelId="{672A66D0-B50E-459E-B1A2-A1BEC96D8A8C}" type="presParOf" srcId="{E7DB41E1-FCD0-4711-ADDD-E67E437CE32D}" destId="{96A8A8CA-7A7E-4BC5-96D6-20B0443C09EB}" srcOrd="0" destOrd="0" presId="urn:microsoft.com/office/officeart/2008/layout/VerticalCurvedList"/>
    <dgm:cxn modelId="{4B768819-45F8-4334-BD03-9C850B762A7C}" type="presParOf" srcId="{2B18DC3B-C796-4017-A059-FC1E76983FF9}" destId="{FD66CC9D-B1E8-4326-918B-8850A62E0F98}" srcOrd="3" destOrd="0" presId="urn:microsoft.com/office/officeart/2008/layout/VerticalCurvedList"/>
    <dgm:cxn modelId="{39481747-E268-4DEC-907C-52DBC27A2A6E}" type="presParOf" srcId="{2B18DC3B-C796-4017-A059-FC1E76983FF9}" destId="{EA265FEC-E31D-4066-A172-4B5C869B9AEA}" srcOrd="4" destOrd="0" presId="urn:microsoft.com/office/officeart/2008/layout/VerticalCurvedList"/>
    <dgm:cxn modelId="{504DE676-B019-49FE-A23D-6CE066E508E6}" type="presParOf" srcId="{EA265FEC-E31D-4066-A172-4B5C869B9AEA}" destId="{BB92DE6D-8790-44B7-B9D0-BE1DE93BDBD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2B9985F1-47C8-495C-9190-63DDD2C1717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TW" altLang="en-US"/>
        </a:p>
      </dgm:t>
    </dgm:pt>
    <dgm:pt modelId="{8C72FCEA-B405-4689-8FD2-05590A9D6F90}">
      <dgm:prSet custT="1"/>
      <dgm:spPr/>
      <dgm:t>
        <a:bodyPr/>
        <a:lstStyle/>
        <a:p>
          <a:pPr rtl="0"/>
          <a:r>
            <a:rPr lang="zh-TW" altLang="en-US" sz="2400" dirty="0">
              <a:solidFill>
                <a:srgbClr val="584300"/>
              </a:solidFill>
              <a:latin typeface="標楷體" panose="03000509000000000000" pitchFamily="65" charset="-120"/>
              <a:ea typeface="標楷體" panose="03000509000000000000" pitchFamily="65" charset="-120"/>
            </a:rPr>
            <a:t>（三）交流評鑑的評鑑方法，主要是經由課程設計人員和教育評鑑人員不斷互動的歷程，教育評鑑人員依照課程設計人員的需要蒐集資料，採用教室觀察、個案研究、訪談等各種方法。</a:t>
          </a:r>
        </a:p>
      </dgm:t>
    </dgm:pt>
    <dgm:pt modelId="{8F99B076-2769-47FB-B53A-6D5FB0D7F17B}" type="parTrans" cxnId="{C017C3A7-5E43-4529-A354-4667E28108BD}">
      <dgm:prSet/>
      <dgm:spPr/>
      <dgm:t>
        <a:bodyPr/>
        <a:lstStyle/>
        <a:p>
          <a:endParaRPr lang="zh-TW" altLang="en-US"/>
        </a:p>
      </dgm:t>
    </dgm:pt>
    <dgm:pt modelId="{D3E9CC18-9375-404F-890E-64C468B59C71}" type="sibTrans" cxnId="{C017C3A7-5E43-4529-A354-4667E28108BD}">
      <dgm:prSet/>
      <dgm:spPr/>
      <dgm:t>
        <a:bodyPr/>
        <a:lstStyle/>
        <a:p>
          <a:endParaRPr lang="zh-TW" altLang="en-US"/>
        </a:p>
      </dgm:t>
    </dgm:pt>
    <dgm:pt modelId="{D2D39B06-BE94-467F-A47E-3DB73F78E34F}" type="pres">
      <dgm:prSet presAssocID="{2B9985F1-47C8-495C-9190-63DDD2C17171}" presName="linear" presStyleCnt="0">
        <dgm:presLayoutVars>
          <dgm:animLvl val="lvl"/>
          <dgm:resizeHandles val="exact"/>
        </dgm:presLayoutVars>
      </dgm:prSet>
      <dgm:spPr/>
    </dgm:pt>
    <dgm:pt modelId="{90A2196D-917C-477D-8D7C-E02E42F1C2A7}" type="pres">
      <dgm:prSet presAssocID="{8C72FCEA-B405-4689-8FD2-05590A9D6F90}" presName="parentText" presStyleLbl="node1" presStyleIdx="0" presStyleCnt="1" custLinFactNeighborX="-2885" custLinFactNeighborY="-4882">
        <dgm:presLayoutVars>
          <dgm:chMax val="0"/>
          <dgm:bulletEnabled val="1"/>
        </dgm:presLayoutVars>
      </dgm:prSet>
      <dgm:spPr/>
    </dgm:pt>
  </dgm:ptLst>
  <dgm:cxnLst>
    <dgm:cxn modelId="{ACC85D1A-323A-427F-B7B9-22507237D9E9}" type="presOf" srcId="{2B9985F1-47C8-495C-9190-63DDD2C17171}" destId="{D2D39B06-BE94-467F-A47E-3DB73F78E34F}" srcOrd="0" destOrd="0" presId="urn:microsoft.com/office/officeart/2005/8/layout/vList2"/>
    <dgm:cxn modelId="{C017C3A7-5E43-4529-A354-4667E28108BD}" srcId="{2B9985F1-47C8-495C-9190-63DDD2C17171}" destId="{8C72FCEA-B405-4689-8FD2-05590A9D6F90}" srcOrd="0" destOrd="0" parTransId="{8F99B076-2769-47FB-B53A-6D5FB0D7F17B}" sibTransId="{D3E9CC18-9375-404F-890E-64C468B59C71}"/>
    <dgm:cxn modelId="{53E698E2-802D-4645-8937-79B8F3194BD3}" type="presOf" srcId="{8C72FCEA-B405-4689-8FD2-05590A9D6F90}" destId="{90A2196D-917C-477D-8D7C-E02E42F1C2A7}" srcOrd="0" destOrd="0" presId="urn:microsoft.com/office/officeart/2005/8/layout/vList2"/>
    <dgm:cxn modelId="{28B504C9-AD03-47C8-ABF3-7DAE95B7F327}" type="presParOf" srcId="{D2D39B06-BE94-467F-A47E-3DB73F78E34F}" destId="{90A2196D-917C-477D-8D7C-E02E42F1C2A7}"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2FC878A3-7C7E-485C-A7A3-BA341060B88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zh-TW" altLang="en-US"/>
        </a:p>
      </dgm:t>
    </dgm:pt>
    <dgm:pt modelId="{A892CA1E-009E-4094-BB80-6AD3385EFF5E}">
      <dgm:prSet custT="1"/>
      <dgm:spPr/>
      <dgm:t>
        <a:bodyPr/>
        <a:lstStyle/>
        <a:p>
          <a:pPr rtl="0"/>
          <a:r>
            <a:rPr lang="en-US" sz="2400" dirty="0">
              <a:latin typeface="標楷體" panose="03000509000000000000" pitchFamily="65" charset="-120"/>
              <a:ea typeface="標楷體" panose="03000509000000000000" pitchFamily="65" charset="-120"/>
            </a:rPr>
            <a:t>1.</a:t>
          </a:r>
          <a:r>
            <a:rPr lang="zh-TW" sz="2400" dirty="0">
              <a:latin typeface="標楷體" panose="03000509000000000000" pitchFamily="65" charset="-120"/>
              <a:ea typeface="標楷體" panose="03000509000000000000" pitchFamily="65" charset="-120"/>
            </a:rPr>
            <a:t>擬定一般目標（</a:t>
          </a:r>
          <a:r>
            <a:rPr lang="en-US" sz="2400" dirty="0">
              <a:latin typeface="標楷體" panose="03000509000000000000" pitchFamily="65" charset="-120"/>
              <a:ea typeface="標楷體" panose="03000509000000000000" pitchFamily="65" charset="-120"/>
            </a:rPr>
            <a:t>goals</a:t>
          </a:r>
          <a:r>
            <a:rPr lang="zh-TW" sz="2400" dirty="0">
              <a:latin typeface="標楷體" panose="03000509000000000000" pitchFamily="65" charset="-120"/>
              <a:ea typeface="標楷體" panose="03000509000000000000" pitchFamily="65" charset="-120"/>
            </a:rPr>
            <a:t>）或具體目標（</a:t>
          </a:r>
          <a:r>
            <a:rPr lang="en-US" sz="2400" dirty="0">
              <a:latin typeface="標楷體" panose="03000509000000000000" pitchFamily="65" charset="-120"/>
              <a:ea typeface="標楷體" panose="03000509000000000000" pitchFamily="65" charset="-120"/>
            </a:rPr>
            <a:t>objectives</a:t>
          </a:r>
          <a:r>
            <a:rPr lang="zh-TW" sz="2400" dirty="0">
              <a:latin typeface="標楷體" panose="03000509000000000000" pitchFamily="65" charset="-120"/>
              <a:ea typeface="標楷體" panose="03000509000000000000" pitchFamily="65" charset="-120"/>
            </a:rPr>
            <a:t>）。</a:t>
          </a:r>
        </a:p>
      </dgm:t>
    </dgm:pt>
    <dgm:pt modelId="{A3FD0BA5-CC57-4155-BCEB-E3F526DE29E1}" type="parTrans" cxnId="{6C80F612-AED7-4FCE-B12D-8DF12C6CF7C2}">
      <dgm:prSet/>
      <dgm:spPr/>
      <dgm:t>
        <a:bodyPr/>
        <a:lstStyle/>
        <a:p>
          <a:endParaRPr lang="zh-TW" altLang="en-US"/>
        </a:p>
      </dgm:t>
    </dgm:pt>
    <dgm:pt modelId="{42FB0C4D-0CCA-484E-BC7E-93D18C7E9669}" type="sibTrans" cxnId="{6C80F612-AED7-4FCE-B12D-8DF12C6CF7C2}">
      <dgm:prSet/>
      <dgm:spPr/>
      <dgm:t>
        <a:bodyPr/>
        <a:lstStyle/>
        <a:p>
          <a:endParaRPr lang="zh-TW" altLang="en-US"/>
        </a:p>
      </dgm:t>
    </dgm:pt>
    <dgm:pt modelId="{D2F55195-2EB4-4B1E-ADCA-F304A585D79C}">
      <dgm:prSet custT="1"/>
      <dgm:spPr/>
      <dgm:t>
        <a:bodyPr/>
        <a:lstStyle/>
        <a:p>
          <a:pPr rtl="0"/>
          <a:r>
            <a:rPr lang="en-US" sz="2400" dirty="0">
              <a:latin typeface="標楷體" panose="03000509000000000000" pitchFamily="65" charset="-120"/>
              <a:ea typeface="標楷體" panose="03000509000000000000" pitchFamily="65" charset="-120"/>
            </a:rPr>
            <a:t>2.</a:t>
          </a:r>
          <a:r>
            <a:rPr lang="zh-TW" sz="2400" dirty="0">
              <a:latin typeface="標楷體" panose="03000509000000000000" pitchFamily="65" charset="-120"/>
              <a:ea typeface="標楷體" panose="03000509000000000000" pitchFamily="65" charset="-120"/>
            </a:rPr>
            <a:t>將目標加以分類。</a:t>
          </a:r>
        </a:p>
      </dgm:t>
    </dgm:pt>
    <dgm:pt modelId="{706E5731-0A18-4FD6-B98A-525C2A9FBB3F}" type="parTrans" cxnId="{198F7C4D-1A75-4440-BA5A-7BD9FAD8FB93}">
      <dgm:prSet/>
      <dgm:spPr/>
      <dgm:t>
        <a:bodyPr/>
        <a:lstStyle/>
        <a:p>
          <a:endParaRPr lang="zh-TW" altLang="en-US"/>
        </a:p>
      </dgm:t>
    </dgm:pt>
    <dgm:pt modelId="{59522D56-C880-4B25-B568-63D7CF60C284}" type="sibTrans" cxnId="{198F7C4D-1A75-4440-BA5A-7BD9FAD8FB93}">
      <dgm:prSet/>
      <dgm:spPr/>
      <dgm:t>
        <a:bodyPr/>
        <a:lstStyle/>
        <a:p>
          <a:endParaRPr lang="zh-TW" altLang="en-US"/>
        </a:p>
      </dgm:t>
    </dgm:pt>
    <dgm:pt modelId="{34821F72-4C30-44CD-BAA1-0A9BD6BBB0CC}">
      <dgm:prSet custT="1"/>
      <dgm:spPr/>
      <dgm:t>
        <a:bodyPr/>
        <a:lstStyle/>
        <a:p>
          <a:pPr rtl="0"/>
          <a:r>
            <a:rPr lang="en-US" sz="2400" dirty="0">
              <a:latin typeface="標楷體" panose="03000509000000000000" pitchFamily="65" charset="-120"/>
              <a:ea typeface="標楷體" panose="03000509000000000000" pitchFamily="65" charset="-120"/>
            </a:rPr>
            <a:t>3.</a:t>
          </a:r>
          <a:r>
            <a:rPr lang="zh-TW" sz="2400" dirty="0">
              <a:latin typeface="標楷體" panose="03000509000000000000" pitchFamily="65" charset="-120"/>
              <a:ea typeface="標楷體" panose="03000509000000000000" pitchFamily="65" charset="-120"/>
            </a:rPr>
            <a:t>用行為術語界定目標。</a:t>
          </a:r>
        </a:p>
      </dgm:t>
    </dgm:pt>
    <dgm:pt modelId="{C76B49A4-258A-4AE1-B8BF-49CAF284C760}" type="parTrans" cxnId="{EEB0D623-80F7-4774-9C1B-300A030908C0}">
      <dgm:prSet/>
      <dgm:spPr/>
      <dgm:t>
        <a:bodyPr/>
        <a:lstStyle/>
        <a:p>
          <a:endParaRPr lang="zh-TW" altLang="en-US"/>
        </a:p>
      </dgm:t>
    </dgm:pt>
    <dgm:pt modelId="{22214DDF-4312-44F9-969F-9D21A39C994B}" type="sibTrans" cxnId="{EEB0D623-80F7-4774-9C1B-300A030908C0}">
      <dgm:prSet/>
      <dgm:spPr/>
      <dgm:t>
        <a:bodyPr/>
        <a:lstStyle/>
        <a:p>
          <a:endParaRPr lang="zh-TW" altLang="en-US"/>
        </a:p>
      </dgm:t>
    </dgm:pt>
    <dgm:pt modelId="{FF2F0F4A-897B-48D0-A4EB-7940F4FE16A4}">
      <dgm:prSet custT="1"/>
      <dgm:spPr/>
      <dgm:t>
        <a:bodyPr/>
        <a:lstStyle/>
        <a:p>
          <a:pPr rtl="0"/>
          <a:r>
            <a:rPr lang="en-US" sz="2400" dirty="0">
              <a:latin typeface="標楷體" panose="03000509000000000000" pitchFamily="65" charset="-120"/>
              <a:ea typeface="標楷體" panose="03000509000000000000" pitchFamily="65" charset="-120"/>
            </a:rPr>
            <a:t>4.</a:t>
          </a:r>
          <a:r>
            <a:rPr lang="zh-TW" sz="2400" dirty="0">
              <a:latin typeface="標楷體" panose="03000509000000000000" pitchFamily="65" charset="-120"/>
              <a:ea typeface="標楷體" panose="03000509000000000000" pitchFamily="65" charset="-120"/>
            </a:rPr>
            <a:t>尋找並建立能顯示具體目標達成程度的情境。</a:t>
          </a:r>
        </a:p>
      </dgm:t>
    </dgm:pt>
    <dgm:pt modelId="{B4399172-5C14-4A53-AAF2-34C8FCD3045B}" type="parTrans" cxnId="{55C74675-248B-470A-B2D8-DA2397080F0F}">
      <dgm:prSet/>
      <dgm:spPr/>
      <dgm:t>
        <a:bodyPr/>
        <a:lstStyle/>
        <a:p>
          <a:endParaRPr lang="zh-TW" altLang="en-US"/>
        </a:p>
      </dgm:t>
    </dgm:pt>
    <dgm:pt modelId="{394EF462-6F72-4A9B-BCD6-C0C1578C29A1}" type="sibTrans" cxnId="{55C74675-248B-470A-B2D8-DA2397080F0F}">
      <dgm:prSet/>
      <dgm:spPr/>
      <dgm:t>
        <a:bodyPr/>
        <a:lstStyle/>
        <a:p>
          <a:endParaRPr lang="zh-TW" altLang="en-US"/>
        </a:p>
      </dgm:t>
    </dgm:pt>
    <dgm:pt modelId="{64962654-DE66-40C9-8EDE-1B0C2E9F5EB5}">
      <dgm:prSet custT="1"/>
      <dgm:spPr/>
      <dgm:t>
        <a:bodyPr/>
        <a:lstStyle/>
        <a:p>
          <a:pPr rtl="0"/>
          <a:r>
            <a:rPr lang="en-US" sz="2400" dirty="0">
              <a:latin typeface="標楷體" panose="03000509000000000000" pitchFamily="65" charset="-120"/>
              <a:ea typeface="標楷體" panose="03000509000000000000" pitchFamily="65" charset="-120"/>
            </a:rPr>
            <a:t>5.</a:t>
          </a:r>
          <a:r>
            <a:rPr lang="zh-TW" sz="2400" dirty="0">
              <a:latin typeface="標楷體" panose="03000509000000000000" pitchFamily="65" charset="-120"/>
              <a:ea typeface="標楷體" panose="03000509000000000000" pitchFamily="65" charset="-120"/>
            </a:rPr>
            <a:t>在某種情境下，向參與課程方案的有關人員解釋評鑑策略的目的。</a:t>
          </a:r>
        </a:p>
      </dgm:t>
    </dgm:pt>
    <dgm:pt modelId="{AA2D5104-8D4E-4C37-99A4-72D5B3C3915C}" type="parTrans" cxnId="{689C45FF-4A0E-4143-8DB6-68075CAB149A}">
      <dgm:prSet/>
      <dgm:spPr/>
      <dgm:t>
        <a:bodyPr/>
        <a:lstStyle/>
        <a:p>
          <a:endParaRPr lang="zh-TW" altLang="en-US"/>
        </a:p>
      </dgm:t>
    </dgm:pt>
    <dgm:pt modelId="{260B6AEE-C4E9-4A42-B4A4-0620DCE1FD72}" type="sibTrans" cxnId="{689C45FF-4A0E-4143-8DB6-68075CAB149A}">
      <dgm:prSet/>
      <dgm:spPr/>
      <dgm:t>
        <a:bodyPr/>
        <a:lstStyle/>
        <a:p>
          <a:endParaRPr lang="zh-TW" altLang="en-US"/>
        </a:p>
      </dgm:t>
    </dgm:pt>
    <dgm:pt modelId="{B362E29A-A0AD-4A71-BB4C-065C114B18DA}">
      <dgm:prSet custT="1"/>
      <dgm:spPr/>
      <dgm:t>
        <a:bodyPr/>
        <a:lstStyle/>
        <a:p>
          <a:pPr rtl="0"/>
          <a:r>
            <a:rPr lang="en-US" sz="2400" dirty="0">
              <a:latin typeface="標楷體" panose="03000509000000000000" pitchFamily="65" charset="-120"/>
              <a:ea typeface="標楷體" panose="03000509000000000000" pitchFamily="65" charset="-120"/>
            </a:rPr>
            <a:t>6.</a:t>
          </a:r>
          <a:r>
            <a:rPr lang="zh-TW" sz="2400" dirty="0">
              <a:latin typeface="標楷體" panose="03000509000000000000" pitchFamily="65" charset="-120"/>
              <a:ea typeface="標楷體" panose="03000509000000000000" pitchFamily="65" charset="-120"/>
            </a:rPr>
            <a:t>選擇或發展適當的評量技術和方法。</a:t>
          </a:r>
        </a:p>
      </dgm:t>
    </dgm:pt>
    <dgm:pt modelId="{0BCEF817-A1B5-4311-A8C0-9C94D7181FD4}" type="parTrans" cxnId="{0605A041-DC4F-4EB3-B123-CCB36D7DFB5B}">
      <dgm:prSet/>
      <dgm:spPr/>
      <dgm:t>
        <a:bodyPr/>
        <a:lstStyle/>
        <a:p>
          <a:endParaRPr lang="zh-TW" altLang="en-US"/>
        </a:p>
      </dgm:t>
    </dgm:pt>
    <dgm:pt modelId="{AC1FD19D-A514-450B-A493-CCEB414F60A9}" type="sibTrans" cxnId="{0605A041-DC4F-4EB3-B123-CCB36D7DFB5B}">
      <dgm:prSet/>
      <dgm:spPr/>
      <dgm:t>
        <a:bodyPr/>
        <a:lstStyle/>
        <a:p>
          <a:endParaRPr lang="zh-TW" altLang="en-US"/>
        </a:p>
      </dgm:t>
    </dgm:pt>
    <dgm:pt modelId="{ABE1BF45-47D4-4D95-AED3-BAE5E34387E3}">
      <dgm:prSet custT="1"/>
      <dgm:spPr/>
      <dgm:t>
        <a:bodyPr/>
        <a:lstStyle/>
        <a:p>
          <a:pPr rtl="0"/>
          <a:r>
            <a:rPr lang="en-US" sz="2400" dirty="0">
              <a:latin typeface="標楷體" panose="03000509000000000000" pitchFamily="65" charset="-120"/>
              <a:ea typeface="標楷體" panose="03000509000000000000" pitchFamily="65" charset="-120"/>
            </a:rPr>
            <a:t>7.</a:t>
          </a:r>
          <a:r>
            <a:rPr lang="zh-TW" sz="2400" dirty="0">
              <a:latin typeface="標楷體" panose="03000509000000000000" pitchFamily="65" charset="-120"/>
              <a:ea typeface="標楷體" panose="03000509000000000000" pitchFamily="65" charset="-120"/>
            </a:rPr>
            <a:t>蒐集學生的行為表現資料。</a:t>
          </a:r>
        </a:p>
      </dgm:t>
    </dgm:pt>
    <dgm:pt modelId="{2918A1F9-8AD3-4777-A7CE-BD1A80FEAC5E}" type="parTrans" cxnId="{01848123-37FB-4ABC-8EA3-62AF40B31165}">
      <dgm:prSet/>
      <dgm:spPr/>
      <dgm:t>
        <a:bodyPr/>
        <a:lstStyle/>
        <a:p>
          <a:endParaRPr lang="zh-TW" altLang="en-US"/>
        </a:p>
      </dgm:t>
    </dgm:pt>
    <dgm:pt modelId="{D3BE4880-20C6-4F05-99BB-4C3E8E11B912}" type="sibTrans" cxnId="{01848123-37FB-4ABC-8EA3-62AF40B31165}">
      <dgm:prSet/>
      <dgm:spPr/>
      <dgm:t>
        <a:bodyPr/>
        <a:lstStyle/>
        <a:p>
          <a:endParaRPr lang="zh-TW" altLang="en-US"/>
        </a:p>
      </dgm:t>
    </dgm:pt>
    <dgm:pt modelId="{68F01A7E-8CDA-496E-865A-45D8EE98432A}">
      <dgm:prSet custT="1"/>
      <dgm:spPr/>
      <dgm:t>
        <a:bodyPr/>
        <a:lstStyle/>
        <a:p>
          <a:pPr rtl="0"/>
          <a:r>
            <a:rPr lang="en-US" sz="2400" dirty="0">
              <a:latin typeface="標楷體" panose="03000509000000000000" pitchFamily="65" charset="-120"/>
              <a:ea typeface="標楷體" panose="03000509000000000000" pitchFamily="65" charset="-120"/>
            </a:rPr>
            <a:t>8.</a:t>
          </a:r>
          <a:r>
            <a:rPr lang="zh-TW" sz="2400" dirty="0">
              <a:latin typeface="標楷體" panose="03000509000000000000" pitchFamily="65" charset="-120"/>
              <a:ea typeface="標楷體" panose="03000509000000000000" pitchFamily="65" charset="-120"/>
            </a:rPr>
            <a:t>將蒐集到的資料與行為目標進行比較。</a:t>
          </a:r>
        </a:p>
      </dgm:t>
    </dgm:pt>
    <dgm:pt modelId="{4A1F399B-3909-4DAF-AEFE-2D8FA040B27B}" type="parTrans" cxnId="{D282E98A-2E8C-42EE-BB5A-E91B9EA5C323}">
      <dgm:prSet/>
      <dgm:spPr/>
      <dgm:t>
        <a:bodyPr/>
        <a:lstStyle/>
        <a:p>
          <a:endParaRPr lang="zh-TW" altLang="en-US"/>
        </a:p>
      </dgm:t>
    </dgm:pt>
    <dgm:pt modelId="{F7385408-8BEB-403C-82C3-90DABAEE43D6}" type="sibTrans" cxnId="{D282E98A-2E8C-42EE-BB5A-E91B9EA5C323}">
      <dgm:prSet/>
      <dgm:spPr/>
      <dgm:t>
        <a:bodyPr/>
        <a:lstStyle/>
        <a:p>
          <a:endParaRPr lang="zh-TW" altLang="en-US"/>
        </a:p>
      </dgm:t>
    </dgm:pt>
    <dgm:pt modelId="{F5DDC4FD-0F13-49E3-BE0D-CF808E13231A}" type="pres">
      <dgm:prSet presAssocID="{2FC878A3-7C7E-485C-A7A3-BA341060B886}" presName="vert0" presStyleCnt="0">
        <dgm:presLayoutVars>
          <dgm:dir/>
          <dgm:animOne val="branch"/>
          <dgm:animLvl val="lvl"/>
        </dgm:presLayoutVars>
      </dgm:prSet>
      <dgm:spPr/>
    </dgm:pt>
    <dgm:pt modelId="{EA879A3A-628A-45BC-BF1F-C5B2DDE05BEA}" type="pres">
      <dgm:prSet presAssocID="{A892CA1E-009E-4094-BB80-6AD3385EFF5E}" presName="thickLine" presStyleLbl="alignNode1" presStyleIdx="0" presStyleCnt="8"/>
      <dgm:spPr/>
    </dgm:pt>
    <dgm:pt modelId="{ABFA4B2D-E97B-4A32-8E73-55F97CEF4122}" type="pres">
      <dgm:prSet presAssocID="{A892CA1E-009E-4094-BB80-6AD3385EFF5E}" presName="horz1" presStyleCnt="0"/>
      <dgm:spPr/>
    </dgm:pt>
    <dgm:pt modelId="{433C1932-A648-4B74-8F0F-13A6B1AACB03}" type="pres">
      <dgm:prSet presAssocID="{A892CA1E-009E-4094-BB80-6AD3385EFF5E}" presName="tx1" presStyleLbl="revTx" presStyleIdx="0" presStyleCnt="8"/>
      <dgm:spPr/>
    </dgm:pt>
    <dgm:pt modelId="{C6BF9421-6B13-4CF1-9C62-94CD1127B9B1}" type="pres">
      <dgm:prSet presAssocID="{A892CA1E-009E-4094-BB80-6AD3385EFF5E}" presName="vert1" presStyleCnt="0"/>
      <dgm:spPr/>
    </dgm:pt>
    <dgm:pt modelId="{C61C8660-5132-4D9E-8E00-DFB47B2F4AB7}" type="pres">
      <dgm:prSet presAssocID="{D2F55195-2EB4-4B1E-ADCA-F304A585D79C}" presName="thickLine" presStyleLbl="alignNode1" presStyleIdx="1" presStyleCnt="8"/>
      <dgm:spPr/>
    </dgm:pt>
    <dgm:pt modelId="{12115884-3029-4E80-9CF4-648B33EC037C}" type="pres">
      <dgm:prSet presAssocID="{D2F55195-2EB4-4B1E-ADCA-F304A585D79C}" presName="horz1" presStyleCnt="0"/>
      <dgm:spPr/>
    </dgm:pt>
    <dgm:pt modelId="{4B6AE83E-2406-4FAE-BD40-21FEB8D86FBE}" type="pres">
      <dgm:prSet presAssocID="{D2F55195-2EB4-4B1E-ADCA-F304A585D79C}" presName="tx1" presStyleLbl="revTx" presStyleIdx="1" presStyleCnt="8"/>
      <dgm:spPr/>
    </dgm:pt>
    <dgm:pt modelId="{C83EB446-99C6-4FF7-9EC2-E34B58975EBE}" type="pres">
      <dgm:prSet presAssocID="{D2F55195-2EB4-4B1E-ADCA-F304A585D79C}" presName="vert1" presStyleCnt="0"/>
      <dgm:spPr/>
    </dgm:pt>
    <dgm:pt modelId="{2E74B126-4FC0-4B5A-970E-34B2016E81D6}" type="pres">
      <dgm:prSet presAssocID="{34821F72-4C30-44CD-BAA1-0A9BD6BBB0CC}" presName="thickLine" presStyleLbl="alignNode1" presStyleIdx="2" presStyleCnt="8"/>
      <dgm:spPr/>
    </dgm:pt>
    <dgm:pt modelId="{6EC0EE94-B308-4588-8427-36A9BF32FB02}" type="pres">
      <dgm:prSet presAssocID="{34821F72-4C30-44CD-BAA1-0A9BD6BBB0CC}" presName="horz1" presStyleCnt="0"/>
      <dgm:spPr/>
    </dgm:pt>
    <dgm:pt modelId="{F9D52B04-5278-4C3B-9764-5CC2E44ED521}" type="pres">
      <dgm:prSet presAssocID="{34821F72-4C30-44CD-BAA1-0A9BD6BBB0CC}" presName="tx1" presStyleLbl="revTx" presStyleIdx="2" presStyleCnt="8"/>
      <dgm:spPr/>
    </dgm:pt>
    <dgm:pt modelId="{825008FB-9E22-402A-AD1D-4341324C7D77}" type="pres">
      <dgm:prSet presAssocID="{34821F72-4C30-44CD-BAA1-0A9BD6BBB0CC}" presName="vert1" presStyleCnt="0"/>
      <dgm:spPr/>
    </dgm:pt>
    <dgm:pt modelId="{338E5A79-9BE5-4ED4-995B-CDA34C67EBEC}" type="pres">
      <dgm:prSet presAssocID="{FF2F0F4A-897B-48D0-A4EB-7940F4FE16A4}" presName="thickLine" presStyleLbl="alignNode1" presStyleIdx="3" presStyleCnt="8"/>
      <dgm:spPr/>
    </dgm:pt>
    <dgm:pt modelId="{9DA086F5-75FB-4EF6-850F-43ADB41069A7}" type="pres">
      <dgm:prSet presAssocID="{FF2F0F4A-897B-48D0-A4EB-7940F4FE16A4}" presName="horz1" presStyleCnt="0"/>
      <dgm:spPr/>
    </dgm:pt>
    <dgm:pt modelId="{D3B5FE95-3F08-4039-B7D5-E627B5E60D09}" type="pres">
      <dgm:prSet presAssocID="{FF2F0F4A-897B-48D0-A4EB-7940F4FE16A4}" presName="tx1" presStyleLbl="revTx" presStyleIdx="3" presStyleCnt="8"/>
      <dgm:spPr/>
    </dgm:pt>
    <dgm:pt modelId="{44626177-38A1-4768-89A4-A507770ABC4D}" type="pres">
      <dgm:prSet presAssocID="{FF2F0F4A-897B-48D0-A4EB-7940F4FE16A4}" presName="vert1" presStyleCnt="0"/>
      <dgm:spPr/>
    </dgm:pt>
    <dgm:pt modelId="{317302F9-B80C-46AD-A0E3-73C53AC4B404}" type="pres">
      <dgm:prSet presAssocID="{64962654-DE66-40C9-8EDE-1B0C2E9F5EB5}" presName="thickLine" presStyleLbl="alignNode1" presStyleIdx="4" presStyleCnt="8"/>
      <dgm:spPr/>
    </dgm:pt>
    <dgm:pt modelId="{CE204689-4AF4-4799-B18B-49AA692DF280}" type="pres">
      <dgm:prSet presAssocID="{64962654-DE66-40C9-8EDE-1B0C2E9F5EB5}" presName="horz1" presStyleCnt="0"/>
      <dgm:spPr/>
    </dgm:pt>
    <dgm:pt modelId="{C81B6808-0A8F-47A9-AF71-86DDAC950807}" type="pres">
      <dgm:prSet presAssocID="{64962654-DE66-40C9-8EDE-1B0C2E9F5EB5}" presName="tx1" presStyleLbl="revTx" presStyleIdx="4" presStyleCnt="8"/>
      <dgm:spPr/>
    </dgm:pt>
    <dgm:pt modelId="{B0E05FAF-384D-494A-AF3D-15DAE1FC7683}" type="pres">
      <dgm:prSet presAssocID="{64962654-DE66-40C9-8EDE-1B0C2E9F5EB5}" presName="vert1" presStyleCnt="0"/>
      <dgm:spPr/>
    </dgm:pt>
    <dgm:pt modelId="{1A916330-DF20-44FF-92E7-014F03D84A50}" type="pres">
      <dgm:prSet presAssocID="{B362E29A-A0AD-4A71-BB4C-065C114B18DA}" presName="thickLine" presStyleLbl="alignNode1" presStyleIdx="5" presStyleCnt="8"/>
      <dgm:spPr/>
    </dgm:pt>
    <dgm:pt modelId="{28D612BE-C567-4F99-932C-6D99226DE35E}" type="pres">
      <dgm:prSet presAssocID="{B362E29A-A0AD-4A71-BB4C-065C114B18DA}" presName="horz1" presStyleCnt="0"/>
      <dgm:spPr/>
    </dgm:pt>
    <dgm:pt modelId="{6D116671-9B38-47A8-91A7-C2D28A9C884A}" type="pres">
      <dgm:prSet presAssocID="{B362E29A-A0AD-4A71-BB4C-065C114B18DA}" presName="tx1" presStyleLbl="revTx" presStyleIdx="5" presStyleCnt="8"/>
      <dgm:spPr/>
    </dgm:pt>
    <dgm:pt modelId="{E78AEA72-9418-429A-961D-F6839470B8FE}" type="pres">
      <dgm:prSet presAssocID="{B362E29A-A0AD-4A71-BB4C-065C114B18DA}" presName="vert1" presStyleCnt="0"/>
      <dgm:spPr/>
    </dgm:pt>
    <dgm:pt modelId="{1D940F0A-B3C5-445A-8F01-1E1D15C75CD3}" type="pres">
      <dgm:prSet presAssocID="{ABE1BF45-47D4-4D95-AED3-BAE5E34387E3}" presName="thickLine" presStyleLbl="alignNode1" presStyleIdx="6" presStyleCnt="8"/>
      <dgm:spPr/>
    </dgm:pt>
    <dgm:pt modelId="{B7852FF1-B833-48FD-A5D5-A52D6567C175}" type="pres">
      <dgm:prSet presAssocID="{ABE1BF45-47D4-4D95-AED3-BAE5E34387E3}" presName="horz1" presStyleCnt="0"/>
      <dgm:spPr/>
    </dgm:pt>
    <dgm:pt modelId="{3383D6BD-ECDA-4BFC-8E26-5C4FA53C741D}" type="pres">
      <dgm:prSet presAssocID="{ABE1BF45-47D4-4D95-AED3-BAE5E34387E3}" presName="tx1" presStyleLbl="revTx" presStyleIdx="6" presStyleCnt="8"/>
      <dgm:spPr/>
    </dgm:pt>
    <dgm:pt modelId="{F5141FF4-7CEF-4956-AD3D-639D68272C7B}" type="pres">
      <dgm:prSet presAssocID="{ABE1BF45-47D4-4D95-AED3-BAE5E34387E3}" presName="vert1" presStyleCnt="0"/>
      <dgm:spPr/>
    </dgm:pt>
    <dgm:pt modelId="{E79C2A8E-B072-48D3-B0C0-E518AAE987E8}" type="pres">
      <dgm:prSet presAssocID="{68F01A7E-8CDA-496E-865A-45D8EE98432A}" presName="thickLine" presStyleLbl="alignNode1" presStyleIdx="7" presStyleCnt="8"/>
      <dgm:spPr/>
    </dgm:pt>
    <dgm:pt modelId="{E804A007-34A4-41BC-831E-A4AD76B21B01}" type="pres">
      <dgm:prSet presAssocID="{68F01A7E-8CDA-496E-865A-45D8EE98432A}" presName="horz1" presStyleCnt="0"/>
      <dgm:spPr/>
    </dgm:pt>
    <dgm:pt modelId="{DCC87684-CCC2-4338-800E-703593FDB4F8}" type="pres">
      <dgm:prSet presAssocID="{68F01A7E-8CDA-496E-865A-45D8EE98432A}" presName="tx1" presStyleLbl="revTx" presStyleIdx="7" presStyleCnt="8"/>
      <dgm:spPr/>
    </dgm:pt>
    <dgm:pt modelId="{2FEBD3C7-86BF-47EA-9743-F72A642CAAA3}" type="pres">
      <dgm:prSet presAssocID="{68F01A7E-8CDA-496E-865A-45D8EE98432A}" presName="vert1" presStyleCnt="0"/>
      <dgm:spPr/>
    </dgm:pt>
  </dgm:ptLst>
  <dgm:cxnLst>
    <dgm:cxn modelId="{4E88F70E-F183-45F5-BAC4-148D07B29ACC}" type="presOf" srcId="{B362E29A-A0AD-4A71-BB4C-065C114B18DA}" destId="{6D116671-9B38-47A8-91A7-C2D28A9C884A}" srcOrd="0" destOrd="0" presId="urn:microsoft.com/office/officeart/2008/layout/LinedList"/>
    <dgm:cxn modelId="{6C80F612-AED7-4FCE-B12D-8DF12C6CF7C2}" srcId="{2FC878A3-7C7E-485C-A7A3-BA341060B886}" destId="{A892CA1E-009E-4094-BB80-6AD3385EFF5E}" srcOrd="0" destOrd="0" parTransId="{A3FD0BA5-CC57-4155-BCEB-E3F526DE29E1}" sibTransId="{42FB0C4D-0CCA-484E-BC7E-93D18C7E9669}"/>
    <dgm:cxn modelId="{01848123-37FB-4ABC-8EA3-62AF40B31165}" srcId="{2FC878A3-7C7E-485C-A7A3-BA341060B886}" destId="{ABE1BF45-47D4-4D95-AED3-BAE5E34387E3}" srcOrd="6" destOrd="0" parTransId="{2918A1F9-8AD3-4777-A7CE-BD1A80FEAC5E}" sibTransId="{D3BE4880-20C6-4F05-99BB-4C3E8E11B912}"/>
    <dgm:cxn modelId="{EEB0D623-80F7-4774-9C1B-300A030908C0}" srcId="{2FC878A3-7C7E-485C-A7A3-BA341060B886}" destId="{34821F72-4C30-44CD-BAA1-0A9BD6BBB0CC}" srcOrd="2" destOrd="0" parTransId="{C76B49A4-258A-4AE1-B8BF-49CAF284C760}" sibTransId="{22214DDF-4312-44F9-969F-9D21A39C994B}"/>
    <dgm:cxn modelId="{3CD91825-CE65-44A9-8D4D-3BE82D432B52}" type="presOf" srcId="{64962654-DE66-40C9-8EDE-1B0C2E9F5EB5}" destId="{C81B6808-0A8F-47A9-AF71-86DDAC950807}" srcOrd="0" destOrd="0" presId="urn:microsoft.com/office/officeart/2008/layout/LinedList"/>
    <dgm:cxn modelId="{DADF385C-7003-48DD-BCD9-AF0600BF4867}" type="presOf" srcId="{ABE1BF45-47D4-4D95-AED3-BAE5E34387E3}" destId="{3383D6BD-ECDA-4BFC-8E26-5C4FA53C741D}" srcOrd="0" destOrd="0" presId="urn:microsoft.com/office/officeart/2008/layout/LinedList"/>
    <dgm:cxn modelId="{0605A041-DC4F-4EB3-B123-CCB36D7DFB5B}" srcId="{2FC878A3-7C7E-485C-A7A3-BA341060B886}" destId="{B362E29A-A0AD-4A71-BB4C-065C114B18DA}" srcOrd="5" destOrd="0" parTransId="{0BCEF817-A1B5-4311-A8C0-9C94D7181FD4}" sibTransId="{AC1FD19D-A514-450B-A493-CCEB414F60A9}"/>
    <dgm:cxn modelId="{198F7C4D-1A75-4440-BA5A-7BD9FAD8FB93}" srcId="{2FC878A3-7C7E-485C-A7A3-BA341060B886}" destId="{D2F55195-2EB4-4B1E-ADCA-F304A585D79C}" srcOrd="1" destOrd="0" parTransId="{706E5731-0A18-4FD6-B98A-525C2A9FBB3F}" sibTransId="{59522D56-C880-4B25-B568-63D7CF60C284}"/>
    <dgm:cxn modelId="{55C74675-248B-470A-B2D8-DA2397080F0F}" srcId="{2FC878A3-7C7E-485C-A7A3-BA341060B886}" destId="{FF2F0F4A-897B-48D0-A4EB-7940F4FE16A4}" srcOrd="3" destOrd="0" parTransId="{B4399172-5C14-4A53-AAF2-34C8FCD3045B}" sibTransId="{394EF462-6F72-4A9B-BCD6-C0C1578C29A1}"/>
    <dgm:cxn modelId="{8D09AB7D-3428-4714-BCF5-F2554663C701}" type="presOf" srcId="{68F01A7E-8CDA-496E-865A-45D8EE98432A}" destId="{DCC87684-CCC2-4338-800E-703593FDB4F8}" srcOrd="0" destOrd="0" presId="urn:microsoft.com/office/officeart/2008/layout/LinedList"/>
    <dgm:cxn modelId="{D282E98A-2E8C-42EE-BB5A-E91B9EA5C323}" srcId="{2FC878A3-7C7E-485C-A7A3-BA341060B886}" destId="{68F01A7E-8CDA-496E-865A-45D8EE98432A}" srcOrd="7" destOrd="0" parTransId="{4A1F399B-3909-4DAF-AEFE-2D8FA040B27B}" sibTransId="{F7385408-8BEB-403C-82C3-90DABAEE43D6}"/>
    <dgm:cxn modelId="{D729E38E-8C60-425C-9AB7-A1F4088F16D7}" type="presOf" srcId="{34821F72-4C30-44CD-BAA1-0A9BD6BBB0CC}" destId="{F9D52B04-5278-4C3B-9764-5CC2E44ED521}" srcOrd="0" destOrd="0" presId="urn:microsoft.com/office/officeart/2008/layout/LinedList"/>
    <dgm:cxn modelId="{C668EBB1-FAB9-47A1-AB60-9AEBFA152094}" type="presOf" srcId="{A892CA1E-009E-4094-BB80-6AD3385EFF5E}" destId="{433C1932-A648-4B74-8F0F-13A6B1AACB03}" srcOrd="0" destOrd="0" presId="urn:microsoft.com/office/officeart/2008/layout/LinedList"/>
    <dgm:cxn modelId="{2E468EC1-6253-4F02-AB49-ED4B5172EC21}" type="presOf" srcId="{2FC878A3-7C7E-485C-A7A3-BA341060B886}" destId="{F5DDC4FD-0F13-49E3-BE0D-CF808E13231A}" srcOrd="0" destOrd="0" presId="urn:microsoft.com/office/officeart/2008/layout/LinedList"/>
    <dgm:cxn modelId="{3B1976E3-111A-4711-80F6-BD3E055A5361}" type="presOf" srcId="{D2F55195-2EB4-4B1E-ADCA-F304A585D79C}" destId="{4B6AE83E-2406-4FAE-BD40-21FEB8D86FBE}" srcOrd="0" destOrd="0" presId="urn:microsoft.com/office/officeart/2008/layout/LinedList"/>
    <dgm:cxn modelId="{B8395BFF-DCDB-4254-B551-80F56DE51D31}" type="presOf" srcId="{FF2F0F4A-897B-48D0-A4EB-7940F4FE16A4}" destId="{D3B5FE95-3F08-4039-B7D5-E627B5E60D09}" srcOrd="0" destOrd="0" presId="urn:microsoft.com/office/officeart/2008/layout/LinedList"/>
    <dgm:cxn modelId="{689C45FF-4A0E-4143-8DB6-68075CAB149A}" srcId="{2FC878A3-7C7E-485C-A7A3-BA341060B886}" destId="{64962654-DE66-40C9-8EDE-1B0C2E9F5EB5}" srcOrd="4" destOrd="0" parTransId="{AA2D5104-8D4E-4C37-99A4-72D5B3C3915C}" sibTransId="{260B6AEE-C4E9-4A42-B4A4-0620DCE1FD72}"/>
    <dgm:cxn modelId="{85CABFB5-88D7-45B7-AEEF-D6735E202EB0}" type="presParOf" srcId="{F5DDC4FD-0F13-49E3-BE0D-CF808E13231A}" destId="{EA879A3A-628A-45BC-BF1F-C5B2DDE05BEA}" srcOrd="0" destOrd="0" presId="urn:microsoft.com/office/officeart/2008/layout/LinedList"/>
    <dgm:cxn modelId="{EC950E4E-65A9-4BF9-89D0-0CB330EB2AA7}" type="presParOf" srcId="{F5DDC4FD-0F13-49E3-BE0D-CF808E13231A}" destId="{ABFA4B2D-E97B-4A32-8E73-55F97CEF4122}" srcOrd="1" destOrd="0" presId="urn:microsoft.com/office/officeart/2008/layout/LinedList"/>
    <dgm:cxn modelId="{2CE0EA39-FE21-4A3E-BEA6-A77F2897B6CA}" type="presParOf" srcId="{ABFA4B2D-E97B-4A32-8E73-55F97CEF4122}" destId="{433C1932-A648-4B74-8F0F-13A6B1AACB03}" srcOrd="0" destOrd="0" presId="urn:microsoft.com/office/officeart/2008/layout/LinedList"/>
    <dgm:cxn modelId="{4B990A0D-45F9-44DC-9971-F132FDCA8196}" type="presParOf" srcId="{ABFA4B2D-E97B-4A32-8E73-55F97CEF4122}" destId="{C6BF9421-6B13-4CF1-9C62-94CD1127B9B1}" srcOrd="1" destOrd="0" presId="urn:microsoft.com/office/officeart/2008/layout/LinedList"/>
    <dgm:cxn modelId="{75A31BA9-4AC0-4CE4-86C6-17E8B574F9A1}" type="presParOf" srcId="{F5DDC4FD-0F13-49E3-BE0D-CF808E13231A}" destId="{C61C8660-5132-4D9E-8E00-DFB47B2F4AB7}" srcOrd="2" destOrd="0" presId="urn:microsoft.com/office/officeart/2008/layout/LinedList"/>
    <dgm:cxn modelId="{F8F5914A-7E47-493F-BB97-B2016400B7D0}" type="presParOf" srcId="{F5DDC4FD-0F13-49E3-BE0D-CF808E13231A}" destId="{12115884-3029-4E80-9CF4-648B33EC037C}" srcOrd="3" destOrd="0" presId="urn:microsoft.com/office/officeart/2008/layout/LinedList"/>
    <dgm:cxn modelId="{94290D21-C3DE-44EF-B7AE-DEA90A48C986}" type="presParOf" srcId="{12115884-3029-4E80-9CF4-648B33EC037C}" destId="{4B6AE83E-2406-4FAE-BD40-21FEB8D86FBE}" srcOrd="0" destOrd="0" presId="urn:microsoft.com/office/officeart/2008/layout/LinedList"/>
    <dgm:cxn modelId="{1E9F727E-084D-470D-BEDE-AC9221349A8D}" type="presParOf" srcId="{12115884-3029-4E80-9CF4-648B33EC037C}" destId="{C83EB446-99C6-4FF7-9EC2-E34B58975EBE}" srcOrd="1" destOrd="0" presId="urn:microsoft.com/office/officeart/2008/layout/LinedList"/>
    <dgm:cxn modelId="{2C6A7459-45EE-41D9-9DDA-05EE362A6324}" type="presParOf" srcId="{F5DDC4FD-0F13-49E3-BE0D-CF808E13231A}" destId="{2E74B126-4FC0-4B5A-970E-34B2016E81D6}" srcOrd="4" destOrd="0" presId="urn:microsoft.com/office/officeart/2008/layout/LinedList"/>
    <dgm:cxn modelId="{637EE94A-6668-4BE7-BC8D-0ED8636EC39E}" type="presParOf" srcId="{F5DDC4FD-0F13-49E3-BE0D-CF808E13231A}" destId="{6EC0EE94-B308-4588-8427-36A9BF32FB02}" srcOrd="5" destOrd="0" presId="urn:microsoft.com/office/officeart/2008/layout/LinedList"/>
    <dgm:cxn modelId="{BC08CCDE-E38E-49FC-8F92-9D726775A5C5}" type="presParOf" srcId="{6EC0EE94-B308-4588-8427-36A9BF32FB02}" destId="{F9D52B04-5278-4C3B-9764-5CC2E44ED521}" srcOrd="0" destOrd="0" presId="urn:microsoft.com/office/officeart/2008/layout/LinedList"/>
    <dgm:cxn modelId="{0FA409D3-DFF2-43AA-AE9C-7DF325E63DC8}" type="presParOf" srcId="{6EC0EE94-B308-4588-8427-36A9BF32FB02}" destId="{825008FB-9E22-402A-AD1D-4341324C7D77}" srcOrd="1" destOrd="0" presId="urn:microsoft.com/office/officeart/2008/layout/LinedList"/>
    <dgm:cxn modelId="{BC7E93D4-6B65-4462-A30D-DABD3912922E}" type="presParOf" srcId="{F5DDC4FD-0F13-49E3-BE0D-CF808E13231A}" destId="{338E5A79-9BE5-4ED4-995B-CDA34C67EBEC}" srcOrd="6" destOrd="0" presId="urn:microsoft.com/office/officeart/2008/layout/LinedList"/>
    <dgm:cxn modelId="{0CF04F81-880B-45CE-80A8-5A28EF8E3E47}" type="presParOf" srcId="{F5DDC4FD-0F13-49E3-BE0D-CF808E13231A}" destId="{9DA086F5-75FB-4EF6-850F-43ADB41069A7}" srcOrd="7" destOrd="0" presId="urn:microsoft.com/office/officeart/2008/layout/LinedList"/>
    <dgm:cxn modelId="{53915C33-427D-403B-8177-D81C2DAD2F97}" type="presParOf" srcId="{9DA086F5-75FB-4EF6-850F-43ADB41069A7}" destId="{D3B5FE95-3F08-4039-B7D5-E627B5E60D09}" srcOrd="0" destOrd="0" presId="urn:microsoft.com/office/officeart/2008/layout/LinedList"/>
    <dgm:cxn modelId="{870262CA-6620-4221-97EA-8A22D00B65A0}" type="presParOf" srcId="{9DA086F5-75FB-4EF6-850F-43ADB41069A7}" destId="{44626177-38A1-4768-89A4-A507770ABC4D}" srcOrd="1" destOrd="0" presId="urn:microsoft.com/office/officeart/2008/layout/LinedList"/>
    <dgm:cxn modelId="{392CED2D-B694-423E-8CCA-6F8CBA8E9C27}" type="presParOf" srcId="{F5DDC4FD-0F13-49E3-BE0D-CF808E13231A}" destId="{317302F9-B80C-46AD-A0E3-73C53AC4B404}" srcOrd="8" destOrd="0" presId="urn:microsoft.com/office/officeart/2008/layout/LinedList"/>
    <dgm:cxn modelId="{45BFEA5C-B31B-4DDD-ADDE-F82DFD80D6BD}" type="presParOf" srcId="{F5DDC4FD-0F13-49E3-BE0D-CF808E13231A}" destId="{CE204689-4AF4-4799-B18B-49AA692DF280}" srcOrd="9" destOrd="0" presId="urn:microsoft.com/office/officeart/2008/layout/LinedList"/>
    <dgm:cxn modelId="{2D0C20F7-A809-45F0-9D6A-FF88E3430344}" type="presParOf" srcId="{CE204689-4AF4-4799-B18B-49AA692DF280}" destId="{C81B6808-0A8F-47A9-AF71-86DDAC950807}" srcOrd="0" destOrd="0" presId="urn:microsoft.com/office/officeart/2008/layout/LinedList"/>
    <dgm:cxn modelId="{D8D27E15-8DE0-4BC6-8723-0E53456B4A7A}" type="presParOf" srcId="{CE204689-4AF4-4799-B18B-49AA692DF280}" destId="{B0E05FAF-384D-494A-AF3D-15DAE1FC7683}" srcOrd="1" destOrd="0" presId="urn:microsoft.com/office/officeart/2008/layout/LinedList"/>
    <dgm:cxn modelId="{9E06FF29-4B80-445A-9DCF-373C751C3802}" type="presParOf" srcId="{F5DDC4FD-0F13-49E3-BE0D-CF808E13231A}" destId="{1A916330-DF20-44FF-92E7-014F03D84A50}" srcOrd="10" destOrd="0" presId="urn:microsoft.com/office/officeart/2008/layout/LinedList"/>
    <dgm:cxn modelId="{D09965D0-25C5-4ECB-B620-1EDEB4BA009E}" type="presParOf" srcId="{F5DDC4FD-0F13-49E3-BE0D-CF808E13231A}" destId="{28D612BE-C567-4F99-932C-6D99226DE35E}" srcOrd="11" destOrd="0" presId="urn:microsoft.com/office/officeart/2008/layout/LinedList"/>
    <dgm:cxn modelId="{CF122F2B-8674-4804-95F9-09023960BF7C}" type="presParOf" srcId="{28D612BE-C567-4F99-932C-6D99226DE35E}" destId="{6D116671-9B38-47A8-91A7-C2D28A9C884A}" srcOrd="0" destOrd="0" presId="urn:microsoft.com/office/officeart/2008/layout/LinedList"/>
    <dgm:cxn modelId="{ED4BFD70-7C59-457C-BF26-75E9520ABB1F}" type="presParOf" srcId="{28D612BE-C567-4F99-932C-6D99226DE35E}" destId="{E78AEA72-9418-429A-961D-F6839470B8FE}" srcOrd="1" destOrd="0" presId="urn:microsoft.com/office/officeart/2008/layout/LinedList"/>
    <dgm:cxn modelId="{51647079-81EB-48E8-89E1-39EF48BCAD4D}" type="presParOf" srcId="{F5DDC4FD-0F13-49E3-BE0D-CF808E13231A}" destId="{1D940F0A-B3C5-445A-8F01-1E1D15C75CD3}" srcOrd="12" destOrd="0" presId="urn:microsoft.com/office/officeart/2008/layout/LinedList"/>
    <dgm:cxn modelId="{B1A19EEF-9ADE-44C8-9A26-FEAA430950FB}" type="presParOf" srcId="{F5DDC4FD-0F13-49E3-BE0D-CF808E13231A}" destId="{B7852FF1-B833-48FD-A5D5-A52D6567C175}" srcOrd="13" destOrd="0" presId="urn:microsoft.com/office/officeart/2008/layout/LinedList"/>
    <dgm:cxn modelId="{293EA8D2-7A85-40FF-A06B-60D00C5E2E6E}" type="presParOf" srcId="{B7852FF1-B833-48FD-A5D5-A52D6567C175}" destId="{3383D6BD-ECDA-4BFC-8E26-5C4FA53C741D}" srcOrd="0" destOrd="0" presId="urn:microsoft.com/office/officeart/2008/layout/LinedList"/>
    <dgm:cxn modelId="{BE87BFE1-C1AA-4141-BC6C-20E9249129D1}" type="presParOf" srcId="{B7852FF1-B833-48FD-A5D5-A52D6567C175}" destId="{F5141FF4-7CEF-4956-AD3D-639D68272C7B}" srcOrd="1" destOrd="0" presId="urn:microsoft.com/office/officeart/2008/layout/LinedList"/>
    <dgm:cxn modelId="{CCACA933-D174-4301-80D2-CE979067578E}" type="presParOf" srcId="{F5DDC4FD-0F13-49E3-BE0D-CF808E13231A}" destId="{E79C2A8E-B072-48D3-B0C0-E518AAE987E8}" srcOrd="14" destOrd="0" presId="urn:microsoft.com/office/officeart/2008/layout/LinedList"/>
    <dgm:cxn modelId="{50598991-335C-459B-9F81-799588E9165F}" type="presParOf" srcId="{F5DDC4FD-0F13-49E3-BE0D-CF808E13231A}" destId="{E804A007-34A4-41BC-831E-A4AD76B21B01}" srcOrd="15" destOrd="0" presId="urn:microsoft.com/office/officeart/2008/layout/LinedList"/>
    <dgm:cxn modelId="{8B04B154-256C-47B6-9642-3CAC1DB9D0BC}" type="presParOf" srcId="{E804A007-34A4-41BC-831E-A4AD76B21B01}" destId="{DCC87684-CCC2-4338-800E-703593FDB4F8}" srcOrd="0" destOrd="0" presId="urn:microsoft.com/office/officeart/2008/layout/LinedList"/>
    <dgm:cxn modelId="{8662E626-471B-4084-9F2B-D4CF00FB1000}" type="presParOf" srcId="{E804A007-34A4-41BC-831E-A4AD76B21B01}" destId="{2FEBD3C7-86BF-47EA-9743-F72A642CAAA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5DA9CC31-86A8-43AA-A427-7AF80D4399C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B562BDCE-FA70-4D2C-A705-4391ECB27E9A}">
      <dgm:prSet custT="1"/>
      <dgm:spPr/>
      <dgm:t>
        <a:bodyPr/>
        <a:lstStyle/>
        <a:p>
          <a:pPr rtl="0"/>
          <a:r>
            <a:rPr lang="zh-TW" altLang="en-US" sz="2400" dirty="0">
              <a:solidFill>
                <a:srgbClr val="0070C0"/>
              </a:solidFill>
              <a:latin typeface="標楷體" panose="03000509000000000000" pitchFamily="65" charset="-120"/>
              <a:ea typeface="標楷體" panose="03000509000000000000" pitchFamily="65" charset="-120"/>
            </a:rPr>
            <a:t>（三）缺失</a:t>
          </a:r>
        </a:p>
      </dgm:t>
    </dgm:pt>
    <dgm:pt modelId="{A90BC41C-4D6F-4D1E-8182-93EEC5F6CDD3}" type="parTrans" cxnId="{564EBF35-B0F7-4BBF-8875-30DE93070A6D}">
      <dgm:prSet/>
      <dgm:spPr/>
      <dgm:t>
        <a:bodyPr/>
        <a:lstStyle/>
        <a:p>
          <a:endParaRPr lang="zh-TW" altLang="en-US"/>
        </a:p>
      </dgm:t>
    </dgm:pt>
    <dgm:pt modelId="{7AA74FD1-0381-4D58-BCCC-DED9D83C4A1E}" type="sibTrans" cxnId="{564EBF35-B0F7-4BBF-8875-30DE93070A6D}">
      <dgm:prSet/>
      <dgm:spPr/>
      <dgm:t>
        <a:bodyPr/>
        <a:lstStyle/>
        <a:p>
          <a:endParaRPr lang="zh-TW" altLang="en-US"/>
        </a:p>
      </dgm:t>
    </dgm:pt>
    <dgm:pt modelId="{DA539E73-6EDA-418D-A5E8-F929159951A4}">
      <dgm:prSet custT="1"/>
      <dgm:spPr/>
      <dgm:t>
        <a:bodyPr/>
        <a:lstStyle/>
        <a:p>
          <a:pPr rtl="0"/>
          <a:r>
            <a:rPr lang="en-US" sz="2400" dirty="0">
              <a:solidFill>
                <a:srgbClr val="002060"/>
              </a:solidFill>
              <a:latin typeface="標楷體" panose="03000509000000000000" pitchFamily="65" charset="-120"/>
              <a:ea typeface="標楷體" panose="03000509000000000000" pitchFamily="65" charset="-120"/>
            </a:rPr>
            <a:t>1.</a:t>
          </a:r>
          <a:r>
            <a:rPr lang="zh-TW" sz="2400" dirty="0">
              <a:solidFill>
                <a:srgbClr val="002060"/>
              </a:solidFill>
              <a:latin typeface="標楷體" panose="03000509000000000000" pitchFamily="65" charset="-120"/>
              <a:ea typeface="標楷體" panose="03000509000000000000" pitchFamily="65" charset="-120"/>
            </a:rPr>
            <a:t>在於受到預訂目標的束縛，忽略了未預期的目標，更忽略了隱舍不明的學習歷程與教室情境中師生互動的教學歷程；</a:t>
          </a:r>
        </a:p>
      </dgm:t>
    </dgm:pt>
    <dgm:pt modelId="{482F4BF8-A4EA-4459-9114-30F4BF28E804}" type="parTrans" cxnId="{0CA60B55-DCB2-4091-A561-E326DE2BA655}">
      <dgm:prSet/>
      <dgm:spPr/>
      <dgm:t>
        <a:bodyPr/>
        <a:lstStyle/>
        <a:p>
          <a:endParaRPr lang="zh-TW" altLang="en-US"/>
        </a:p>
      </dgm:t>
    </dgm:pt>
    <dgm:pt modelId="{210EE97B-CAE1-4626-99C0-7CD2574583ED}" type="sibTrans" cxnId="{0CA60B55-DCB2-4091-A561-E326DE2BA655}">
      <dgm:prSet/>
      <dgm:spPr/>
      <dgm:t>
        <a:bodyPr/>
        <a:lstStyle/>
        <a:p>
          <a:endParaRPr lang="zh-TW" altLang="en-US"/>
        </a:p>
      </dgm:t>
    </dgm:pt>
    <dgm:pt modelId="{91C7FDA7-6CE2-4E1A-AA90-5E4E86118B12}">
      <dgm:prSet custT="1"/>
      <dgm:spPr/>
      <dgm:t>
        <a:bodyPr/>
        <a:lstStyle/>
        <a:p>
          <a:pPr rtl="0"/>
          <a:r>
            <a:rPr lang="en-US" sz="2400" dirty="0">
              <a:solidFill>
                <a:srgbClr val="002060"/>
              </a:solidFill>
              <a:latin typeface="標楷體" panose="03000509000000000000" pitchFamily="65" charset="-120"/>
              <a:ea typeface="標楷體" panose="03000509000000000000" pitchFamily="65" charset="-120"/>
            </a:rPr>
            <a:t>2.</a:t>
          </a:r>
          <a:r>
            <a:rPr lang="zh-TW" sz="2400" dirty="0">
              <a:solidFill>
                <a:srgbClr val="002060"/>
              </a:solidFill>
              <a:latin typeface="標楷體" panose="03000509000000000000" pitchFamily="65" charset="-120"/>
              <a:ea typeface="標楷體" panose="03000509000000000000" pitchFamily="65" charset="-120"/>
            </a:rPr>
            <a:t>此模式也不適用於「欣賞」、「沉思」等不易用具體目標界定的認知領域與情意領域的學習。</a:t>
          </a:r>
        </a:p>
      </dgm:t>
    </dgm:pt>
    <dgm:pt modelId="{41F8C27D-22A3-48E2-9F86-6ACB0ED7A622}" type="parTrans" cxnId="{C4D471E1-1035-4CFE-8E4D-19561D211AF2}">
      <dgm:prSet/>
      <dgm:spPr/>
      <dgm:t>
        <a:bodyPr/>
        <a:lstStyle/>
        <a:p>
          <a:endParaRPr lang="zh-TW" altLang="en-US"/>
        </a:p>
      </dgm:t>
    </dgm:pt>
    <dgm:pt modelId="{903C9798-65BB-46A7-999A-ECA7B920F8D1}" type="sibTrans" cxnId="{C4D471E1-1035-4CFE-8E4D-19561D211AF2}">
      <dgm:prSet/>
      <dgm:spPr/>
      <dgm:t>
        <a:bodyPr/>
        <a:lstStyle/>
        <a:p>
          <a:endParaRPr lang="zh-TW" altLang="en-US"/>
        </a:p>
      </dgm:t>
    </dgm:pt>
    <dgm:pt modelId="{89CD018F-3CE8-4A1F-B899-D555AB44CF8E}">
      <dgm:prSet custT="1"/>
      <dgm:spPr/>
      <dgm:t>
        <a:bodyPr/>
        <a:lstStyle/>
        <a:p>
          <a:pPr rtl="0"/>
          <a:r>
            <a:rPr lang="en-US" sz="2400" dirty="0">
              <a:solidFill>
                <a:srgbClr val="002060"/>
              </a:solidFill>
              <a:latin typeface="標楷體" panose="03000509000000000000" pitchFamily="65" charset="-120"/>
              <a:ea typeface="標楷體" panose="03000509000000000000" pitchFamily="65" charset="-120"/>
            </a:rPr>
            <a:t>3.</a:t>
          </a:r>
          <a:r>
            <a:rPr lang="zh-TW" sz="2400" dirty="0">
              <a:solidFill>
                <a:srgbClr val="002060"/>
              </a:solidFill>
              <a:latin typeface="標楷體" panose="03000509000000000000" pitchFamily="65" charset="-120"/>
              <a:ea typeface="標楷體" panose="03000509000000000000" pitchFamily="65" charset="-120"/>
            </a:rPr>
            <a:t>特別是評鑑的歷程，基本上在確定教育目標透過課程和教學方案實施後的達成程度，這種評鑑方式著重事前規劃的與可預期的教學目標，同巴比特（</a:t>
          </a:r>
          <a:r>
            <a:rPr lang="en-US" sz="2400" dirty="0">
              <a:solidFill>
                <a:srgbClr val="002060"/>
              </a:solidFill>
              <a:latin typeface="標楷體" panose="03000509000000000000" pitchFamily="65" charset="-120"/>
              <a:ea typeface="標楷體" panose="03000509000000000000" pitchFamily="65" charset="-120"/>
            </a:rPr>
            <a:t>Frank Bobbitt</a:t>
          </a:r>
          <a:r>
            <a:rPr lang="zh-TW" sz="2400" dirty="0">
              <a:solidFill>
                <a:srgbClr val="002060"/>
              </a:solidFill>
              <a:latin typeface="標楷體" panose="03000509000000000000" pitchFamily="65" charset="-120"/>
              <a:ea typeface="標楷體" panose="03000509000000000000" pitchFamily="65" charset="-120"/>
            </a:rPr>
            <a:t>）提倡的「產品控制」意義。</a:t>
          </a:r>
        </a:p>
      </dgm:t>
    </dgm:pt>
    <dgm:pt modelId="{7B47F2E2-51D1-4959-8E3E-5604D835AE6B}" type="parTrans" cxnId="{F8868855-19C1-433F-8353-A804DC1D6D93}">
      <dgm:prSet/>
      <dgm:spPr/>
      <dgm:t>
        <a:bodyPr/>
        <a:lstStyle/>
        <a:p>
          <a:endParaRPr lang="zh-TW" altLang="en-US"/>
        </a:p>
      </dgm:t>
    </dgm:pt>
    <dgm:pt modelId="{5EF9D2AB-00E7-4104-BA06-EDFED1DF129A}" type="sibTrans" cxnId="{F8868855-19C1-433F-8353-A804DC1D6D93}">
      <dgm:prSet/>
      <dgm:spPr/>
      <dgm:t>
        <a:bodyPr/>
        <a:lstStyle/>
        <a:p>
          <a:endParaRPr lang="zh-TW" altLang="en-US"/>
        </a:p>
      </dgm:t>
    </dgm:pt>
    <dgm:pt modelId="{DF450ED9-EFAB-4B0A-8DD4-EA5AA0D5257C}" type="pres">
      <dgm:prSet presAssocID="{5DA9CC31-86A8-43AA-A427-7AF80D4399C5}" presName="linear" presStyleCnt="0">
        <dgm:presLayoutVars>
          <dgm:animLvl val="lvl"/>
          <dgm:resizeHandles val="exact"/>
        </dgm:presLayoutVars>
      </dgm:prSet>
      <dgm:spPr/>
    </dgm:pt>
    <dgm:pt modelId="{AC4507AE-A353-4938-8144-A1C51E1E0A92}" type="pres">
      <dgm:prSet presAssocID="{B562BDCE-FA70-4D2C-A705-4391ECB27E9A}" presName="parentText" presStyleLbl="node1" presStyleIdx="0" presStyleCnt="1">
        <dgm:presLayoutVars>
          <dgm:chMax val="0"/>
          <dgm:bulletEnabled val="1"/>
        </dgm:presLayoutVars>
      </dgm:prSet>
      <dgm:spPr/>
    </dgm:pt>
    <dgm:pt modelId="{7BC6B96C-3EDA-4FF7-9F12-67767AD590B4}" type="pres">
      <dgm:prSet presAssocID="{B562BDCE-FA70-4D2C-A705-4391ECB27E9A}" presName="childText" presStyleLbl="revTx" presStyleIdx="0" presStyleCnt="1">
        <dgm:presLayoutVars>
          <dgm:bulletEnabled val="1"/>
        </dgm:presLayoutVars>
      </dgm:prSet>
      <dgm:spPr/>
    </dgm:pt>
  </dgm:ptLst>
  <dgm:cxnLst>
    <dgm:cxn modelId="{3BC3C224-0A51-43BA-9B24-0228259AA54C}" type="presOf" srcId="{B562BDCE-FA70-4D2C-A705-4391ECB27E9A}" destId="{AC4507AE-A353-4938-8144-A1C51E1E0A92}" srcOrd="0" destOrd="0" presId="urn:microsoft.com/office/officeart/2005/8/layout/vList2"/>
    <dgm:cxn modelId="{564EBF35-B0F7-4BBF-8875-30DE93070A6D}" srcId="{5DA9CC31-86A8-43AA-A427-7AF80D4399C5}" destId="{B562BDCE-FA70-4D2C-A705-4391ECB27E9A}" srcOrd="0" destOrd="0" parTransId="{A90BC41C-4D6F-4D1E-8182-93EEC5F6CDD3}" sibTransId="{7AA74FD1-0381-4D58-BCCC-DED9D83C4A1E}"/>
    <dgm:cxn modelId="{905AB53C-211A-4020-A411-31E4EE80238F}" type="presOf" srcId="{91C7FDA7-6CE2-4E1A-AA90-5E4E86118B12}" destId="{7BC6B96C-3EDA-4FF7-9F12-67767AD590B4}" srcOrd="0" destOrd="1" presId="urn:microsoft.com/office/officeart/2005/8/layout/vList2"/>
    <dgm:cxn modelId="{0CA60B55-DCB2-4091-A561-E326DE2BA655}" srcId="{B562BDCE-FA70-4D2C-A705-4391ECB27E9A}" destId="{DA539E73-6EDA-418D-A5E8-F929159951A4}" srcOrd="0" destOrd="0" parTransId="{482F4BF8-A4EA-4459-9114-30F4BF28E804}" sibTransId="{210EE97B-CAE1-4626-99C0-7CD2574583ED}"/>
    <dgm:cxn modelId="{F8868855-19C1-433F-8353-A804DC1D6D93}" srcId="{B562BDCE-FA70-4D2C-A705-4391ECB27E9A}" destId="{89CD018F-3CE8-4A1F-B899-D555AB44CF8E}" srcOrd="2" destOrd="0" parTransId="{7B47F2E2-51D1-4959-8E3E-5604D835AE6B}" sibTransId="{5EF9D2AB-00E7-4104-BA06-EDFED1DF129A}"/>
    <dgm:cxn modelId="{BA7B3D9A-575F-4307-B555-8D6129EF4439}" type="presOf" srcId="{5DA9CC31-86A8-43AA-A427-7AF80D4399C5}" destId="{DF450ED9-EFAB-4B0A-8DD4-EA5AA0D5257C}" srcOrd="0" destOrd="0" presId="urn:microsoft.com/office/officeart/2005/8/layout/vList2"/>
    <dgm:cxn modelId="{B2A840B3-5F75-42BD-85E8-6BD4A5C853E7}" type="presOf" srcId="{DA539E73-6EDA-418D-A5E8-F929159951A4}" destId="{7BC6B96C-3EDA-4FF7-9F12-67767AD590B4}" srcOrd="0" destOrd="0" presId="urn:microsoft.com/office/officeart/2005/8/layout/vList2"/>
    <dgm:cxn modelId="{C0E883BC-F518-4D95-99AB-F672232C061B}" type="presOf" srcId="{89CD018F-3CE8-4A1F-B899-D555AB44CF8E}" destId="{7BC6B96C-3EDA-4FF7-9F12-67767AD590B4}" srcOrd="0" destOrd="2" presId="urn:microsoft.com/office/officeart/2005/8/layout/vList2"/>
    <dgm:cxn modelId="{C4D471E1-1035-4CFE-8E4D-19561D211AF2}" srcId="{B562BDCE-FA70-4D2C-A705-4391ECB27E9A}" destId="{91C7FDA7-6CE2-4E1A-AA90-5E4E86118B12}" srcOrd="1" destOrd="0" parTransId="{41F8C27D-22A3-48E2-9F86-6ACB0ED7A622}" sibTransId="{903C9798-65BB-46A7-999A-ECA7B920F8D1}"/>
    <dgm:cxn modelId="{8AFCDB8F-5FD8-436D-94EB-990A573821D3}" type="presParOf" srcId="{DF450ED9-EFAB-4B0A-8DD4-EA5AA0D5257C}" destId="{AC4507AE-A353-4938-8144-A1C51E1E0A92}" srcOrd="0" destOrd="0" presId="urn:microsoft.com/office/officeart/2005/8/layout/vList2"/>
    <dgm:cxn modelId="{4D188D01-019E-41F7-B616-DF1721728F84}" type="presParOf" srcId="{DF450ED9-EFAB-4B0A-8DD4-EA5AA0D5257C}" destId="{7BC6B96C-3EDA-4FF7-9F12-67767AD590B4}"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ACF5B32B-B88A-486D-AFFD-FCD52D491877}" type="doc">
      <dgm:prSet loTypeId="urn:microsoft.com/office/officeart/2005/8/layout/vList2" loCatId="list" qsTypeId="urn:microsoft.com/office/officeart/2005/8/quickstyle/simple3" qsCatId="simple" csTypeId="urn:microsoft.com/office/officeart/2005/8/colors/colorful3" csCatId="colorful" phldr="1"/>
      <dgm:spPr/>
      <dgm:t>
        <a:bodyPr/>
        <a:lstStyle/>
        <a:p>
          <a:endParaRPr lang="zh-TW" altLang="en-US"/>
        </a:p>
      </dgm:t>
    </dgm:pt>
    <dgm:pt modelId="{8E675391-A6C7-4C31-B690-289A11784682}">
      <dgm:prSet custT="1"/>
      <dgm:spPr/>
      <dgm:t>
        <a:bodyPr/>
        <a:lstStyle/>
        <a:p>
          <a:pPr rtl="0"/>
          <a:r>
            <a:rPr lang="zh-TW" altLang="en-US" sz="2400" dirty="0">
              <a:latin typeface="標楷體" panose="03000509000000000000" pitchFamily="65" charset="-120"/>
              <a:ea typeface="標楷體" panose="03000509000000000000" pitchFamily="65" charset="-120"/>
            </a:rPr>
            <a:t>（一）	差距模式的「標準」類型包括三部分：</a:t>
          </a:r>
        </a:p>
      </dgm:t>
    </dgm:pt>
    <dgm:pt modelId="{2F73E5C5-DB7E-4370-8274-91C93244F2E2}" type="parTrans" cxnId="{20553B48-D609-4EE2-A417-C2865C094BEF}">
      <dgm:prSet/>
      <dgm:spPr/>
      <dgm:t>
        <a:bodyPr/>
        <a:lstStyle/>
        <a:p>
          <a:endParaRPr lang="zh-TW" altLang="en-US"/>
        </a:p>
      </dgm:t>
    </dgm:pt>
    <dgm:pt modelId="{AF6A1AA6-3236-4E17-8419-031708006F9B}" type="sibTrans" cxnId="{20553B48-D609-4EE2-A417-C2865C094BEF}">
      <dgm:prSet/>
      <dgm:spPr/>
      <dgm:t>
        <a:bodyPr/>
        <a:lstStyle/>
        <a:p>
          <a:endParaRPr lang="zh-TW" altLang="en-US"/>
        </a:p>
      </dgm:t>
    </dgm:pt>
    <dgm:pt modelId="{C9401F01-6D2D-4463-88B8-8AA0506F72EC}">
      <dgm:prSet custT="1"/>
      <dgm:spPr/>
      <dgm:t>
        <a:bodyPr/>
        <a:lstStyle/>
        <a:p>
          <a:pPr rtl="0"/>
          <a:r>
            <a:rPr lang="en-US" sz="2400" dirty="0">
              <a:latin typeface="標楷體" panose="03000509000000000000" pitchFamily="65" charset="-120"/>
              <a:ea typeface="標楷體" panose="03000509000000000000" pitchFamily="65" charset="-120"/>
            </a:rPr>
            <a:t>1.	</a:t>
          </a:r>
          <a:r>
            <a:rPr lang="zh-TW" sz="2400" dirty="0">
              <a:latin typeface="標楷體" panose="03000509000000000000" pitchFamily="65" charset="-120"/>
              <a:ea typeface="標楷體" panose="03000509000000000000" pitchFamily="65" charset="-120"/>
            </a:rPr>
            <a:t>第一部分</a:t>
          </a:r>
          <a:r>
            <a:rPr lang="zh-TW" sz="2400" dirty="0">
              <a:solidFill>
                <a:srgbClr val="FF0000"/>
              </a:solidFill>
              <a:latin typeface="標楷體" panose="03000509000000000000" pitchFamily="65" charset="-120"/>
              <a:ea typeface="標楷體" panose="03000509000000000000" pitchFamily="65" charset="-120"/>
            </a:rPr>
            <a:t>「預期結果」</a:t>
          </a:r>
          <a:r>
            <a:rPr lang="zh-TW" sz="2400" dirty="0">
              <a:latin typeface="標楷體" panose="03000509000000000000" pitchFamily="65" charset="-120"/>
              <a:ea typeface="標楷體" panose="03000509000000000000" pitchFamily="65" charset="-120"/>
            </a:rPr>
            <a:t>，係指課程方案的目標。</a:t>
          </a:r>
        </a:p>
      </dgm:t>
    </dgm:pt>
    <dgm:pt modelId="{6F7A6E36-90BF-4E73-9318-8A1559D62996}" type="parTrans" cxnId="{85F13312-36F5-4D10-9132-3E3C4CDD9EFD}">
      <dgm:prSet/>
      <dgm:spPr/>
      <dgm:t>
        <a:bodyPr/>
        <a:lstStyle/>
        <a:p>
          <a:endParaRPr lang="zh-TW" altLang="en-US"/>
        </a:p>
      </dgm:t>
    </dgm:pt>
    <dgm:pt modelId="{4BFC4E7A-F19B-4E1B-B3E5-0ACB5CCEF0CA}" type="sibTrans" cxnId="{85F13312-36F5-4D10-9132-3E3C4CDD9EFD}">
      <dgm:prSet/>
      <dgm:spPr/>
      <dgm:t>
        <a:bodyPr/>
        <a:lstStyle/>
        <a:p>
          <a:endParaRPr lang="zh-TW" altLang="en-US"/>
        </a:p>
      </dgm:t>
    </dgm:pt>
    <dgm:pt modelId="{903D754D-17D0-4C9B-A0B0-A7B1DD84ACE8}">
      <dgm:prSet custT="1"/>
      <dgm:spPr/>
      <dgm:t>
        <a:bodyPr/>
        <a:lstStyle/>
        <a:p>
          <a:pPr rtl="0"/>
          <a:r>
            <a:rPr lang="en-US" sz="2400" dirty="0">
              <a:latin typeface="標楷體" panose="03000509000000000000" pitchFamily="65" charset="-120"/>
              <a:ea typeface="標楷體" panose="03000509000000000000" pitchFamily="65" charset="-120"/>
            </a:rPr>
            <a:t>2.	</a:t>
          </a:r>
          <a:r>
            <a:rPr lang="zh-TW" sz="2400" dirty="0">
              <a:latin typeface="標楷體" panose="03000509000000000000" pitchFamily="65" charset="-120"/>
              <a:ea typeface="標楷體" panose="03000509000000000000" pitchFamily="65" charset="-120"/>
            </a:rPr>
            <a:t>第二部分</a:t>
          </a:r>
          <a:r>
            <a:rPr lang="zh-TW" sz="2400" dirty="0">
              <a:solidFill>
                <a:srgbClr val="FF0000"/>
              </a:solidFill>
              <a:latin typeface="標楷體" panose="03000509000000000000" pitchFamily="65" charset="-120"/>
              <a:ea typeface="標楷體" panose="03000509000000000000" pitchFamily="65" charset="-120"/>
            </a:rPr>
            <a:t>「先在因素」</a:t>
          </a:r>
          <a:r>
            <a:rPr lang="zh-TW" sz="2400" dirty="0">
              <a:latin typeface="標楷體" panose="03000509000000000000" pitchFamily="65" charset="-120"/>
              <a:ea typeface="標楷體" panose="03000509000000000000" pitchFamily="65" charset="-120"/>
            </a:rPr>
            <a:t>，是指實現課程目標所需要的人員、媒體與設備。</a:t>
          </a:r>
        </a:p>
      </dgm:t>
    </dgm:pt>
    <dgm:pt modelId="{76FEFC14-02AF-40ED-992B-A3B2A40E3F4D}" type="parTrans" cxnId="{4C5C51DB-A0E5-4D32-9EFF-CCBBA89CFF34}">
      <dgm:prSet/>
      <dgm:spPr/>
      <dgm:t>
        <a:bodyPr/>
        <a:lstStyle/>
        <a:p>
          <a:endParaRPr lang="zh-TW" altLang="en-US"/>
        </a:p>
      </dgm:t>
    </dgm:pt>
    <dgm:pt modelId="{AE25D8F1-81E1-4C64-9050-6016BA40B37D}" type="sibTrans" cxnId="{4C5C51DB-A0E5-4D32-9EFF-CCBBA89CFF34}">
      <dgm:prSet/>
      <dgm:spPr/>
      <dgm:t>
        <a:bodyPr/>
        <a:lstStyle/>
        <a:p>
          <a:endParaRPr lang="zh-TW" altLang="en-US"/>
        </a:p>
      </dgm:t>
    </dgm:pt>
    <dgm:pt modelId="{B1179E96-3FE3-48B2-9EDF-B3109B2563DC}">
      <dgm:prSet custT="1"/>
      <dgm:spPr/>
      <dgm:t>
        <a:bodyPr/>
        <a:lstStyle/>
        <a:p>
          <a:pPr rtl="0"/>
          <a:r>
            <a:rPr lang="en-US" sz="2400" dirty="0">
              <a:latin typeface="標楷體" panose="03000509000000000000" pitchFamily="65" charset="-120"/>
              <a:ea typeface="標楷體" panose="03000509000000000000" pitchFamily="65" charset="-120"/>
            </a:rPr>
            <a:t>3.	</a:t>
          </a:r>
          <a:r>
            <a:rPr lang="zh-TW" sz="2400" dirty="0">
              <a:latin typeface="標楷體" panose="03000509000000000000" pitchFamily="65" charset="-120"/>
              <a:ea typeface="標楷體" panose="03000509000000000000" pitchFamily="65" charset="-120"/>
            </a:rPr>
            <a:t>第三部分</a:t>
          </a:r>
          <a:r>
            <a:rPr lang="zh-TW" sz="2400" dirty="0">
              <a:solidFill>
                <a:srgbClr val="FF0000"/>
              </a:solidFill>
              <a:latin typeface="標楷體" panose="03000509000000000000" pitchFamily="65" charset="-120"/>
              <a:ea typeface="標楷體" panose="03000509000000000000" pitchFamily="65" charset="-120"/>
            </a:rPr>
            <a:t>「過程」</a:t>
          </a:r>
          <a:r>
            <a:rPr lang="zh-TW" sz="2400" dirty="0">
              <a:latin typeface="標楷體" panose="03000509000000000000" pitchFamily="65" charset="-120"/>
              <a:ea typeface="標楷體" panose="03000509000000000000" pitchFamily="65" charset="-120"/>
            </a:rPr>
            <a:t>，係指為達成課程目標，師生需要從事的活動。</a:t>
          </a:r>
        </a:p>
      </dgm:t>
    </dgm:pt>
    <dgm:pt modelId="{2C4E7F35-6B33-4CEC-9DAA-4E799B5E7C11}" type="parTrans" cxnId="{0933B7F1-7785-41D0-B300-2A5AEC72AFE3}">
      <dgm:prSet/>
      <dgm:spPr/>
      <dgm:t>
        <a:bodyPr/>
        <a:lstStyle/>
        <a:p>
          <a:endParaRPr lang="zh-TW" altLang="en-US"/>
        </a:p>
      </dgm:t>
    </dgm:pt>
    <dgm:pt modelId="{F6167CC4-B3EE-4A8D-AB5E-C47A2DEE96AC}" type="sibTrans" cxnId="{0933B7F1-7785-41D0-B300-2A5AEC72AFE3}">
      <dgm:prSet/>
      <dgm:spPr/>
      <dgm:t>
        <a:bodyPr/>
        <a:lstStyle/>
        <a:p>
          <a:endParaRPr lang="zh-TW" altLang="en-US"/>
        </a:p>
      </dgm:t>
    </dgm:pt>
    <dgm:pt modelId="{40C41AA7-A1F7-40F7-968B-D5C55C551261}" type="pres">
      <dgm:prSet presAssocID="{ACF5B32B-B88A-486D-AFFD-FCD52D491877}" presName="linear" presStyleCnt="0">
        <dgm:presLayoutVars>
          <dgm:animLvl val="lvl"/>
          <dgm:resizeHandles val="exact"/>
        </dgm:presLayoutVars>
      </dgm:prSet>
      <dgm:spPr/>
    </dgm:pt>
    <dgm:pt modelId="{4EB234A2-0FE2-46E0-8F72-7D6C74F04AB9}" type="pres">
      <dgm:prSet presAssocID="{8E675391-A6C7-4C31-B690-289A11784682}" presName="parentText" presStyleLbl="node1" presStyleIdx="0" presStyleCnt="1">
        <dgm:presLayoutVars>
          <dgm:chMax val="0"/>
          <dgm:bulletEnabled val="1"/>
        </dgm:presLayoutVars>
      </dgm:prSet>
      <dgm:spPr/>
    </dgm:pt>
    <dgm:pt modelId="{754DB251-5E8C-4DF7-BC9B-47DE02D75BDE}" type="pres">
      <dgm:prSet presAssocID="{8E675391-A6C7-4C31-B690-289A11784682}" presName="childText" presStyleLbl="revTx" presStyleIdx="0" presStyleCnt="1">
        <dgm:presLayoutVars>
          <dgm:bulletEnabled val="1"/>
        </dgm:presLayoutVars>
      </dgm:prSet>
      <dgm:spPr/>
    </dgm:pt>
  </dgm:ptLst>
  <dgm:cxnLst>
    <dgm:cxn modelId="{85F13312-36F5-4D10-9132-3E3C4CDD9EFD}" srcId="{8E675391-A6C7-4C31-B690-289A11784682}" destId="{C9401F01-6D2D-4463-88B8-8AA0506F72EC}" srcOrd="0" destOrd="0" parTransId="{6F7A6E36-90BF-4E73-9318-8A1559D62996}" sibTransId="{4BFC4E7A-F19B-4E1B-B3E5-0ACB5CCEF0CA}"/>
    <dgm:cxn modelId="{DEACB71D-8AB5-4B66-962E-3EF99097ECB5}" type="presOf" srcId="{8E675391-A6C7-4C31-B690-289A11784682}" destId="{4EB234A2-0FE2-46E0-8F72-7D6C74F04AB9}" srcOrd="0" destOrd="0" presId="urn:microsoft.com/office/officeart/2005/8/layout/vList2"/>
    <dgm:cxn modelId="{20553B48-D609-4EE2-A417-C2865C094BEF}" srcId="{ACF5B32B-B88A-486D-AFFD-FCD52D491877}" destId="{8E675391-A6C7-4C31-B690-289A11784682}" srcOrd="0" destOrd="0" parTransId="{2F73E5C5-DB7E-4370-8274-91C93244F2E2}" sibTransId="{AF6A1AA6-3236-4E17-8419-031708006F9B}"/>
    <dgm:cxn modelId="{87724B81-4E9C-4395-B146-183BF5640E89}" type="presOf" srcId="{C9401F01-6D2D-4463-88B8-8AA0506F72EC}" destId="{754DB251-5E8C-4DF7-BC9B-47DE02D75BDE}" srcOrd="0" destOrd="0" presId="urn:microsoft.com/office/officeart/2005/8/layout/vList2"/>
    <dgm:cxn modelId="{A530A4A9-E4F0-4480-B0D1-EB30EB1A3D09}" type="presOf" srcId="{ACF5B32B-B88A-486D-AFFD-FCD52D491877}" destId="{40C41AA7-A1F7-40F7-968B-D5C55C551261}" srcOrd="0" destOrd="0" presId="urn:microsoft.com/office/officeart/2005/8/layout/vList2"/>
    <dgm:cxn modelId="{0060A6D2-9B4F-4CBC-ADDB-663839098616}" type="presOf" srcId="{B1179E96-3FE3-48B2-9EDF-B3109B2563DC}" destId="{754DB251-5E8C-4DF7-BC9B-47DE02D75BDE}" srcOrd="0" destOrd="2" presId="urn:microsoft.com/office/officeart/2005/8/layout/vList2"/>
    <dgm:cxn modelId="{4C5C51DB-A0E5-4D32-9EFF-CCBBA89CFF34}" srcId="{8E675391-A6C7-4C31-B690-289A11784682}" destId="{903D754D-17D0-4C9B-A0B0-A7B1DD84ACE8}" srcOrd="1" destOrd="0" parTransId="{76FEFC14-02AF-40ED-992B-A3B2A40E3F4D}" sibTransId="{AE25D8F1-81E1-4C64-9050-6016BA40B37D}"/>
    <dgm:cxn modelId="{CCEFB2EC-B3C4-4B96-A068-98881EFE1FB9}" type="presOf" srcId="{903D754D-17D0-4C9B-A0B0-A7B1DD84ACE8}" destId="{754DB251-5E8C-4DF7-BC9B-47DE02D75BDE}" srcOrd="0" destOrd="1" presId="urn:microsoft.com/office/officeart/2005/8/layout/vList2"/>
    <dgm:cxn modelId="{0933B7F1-7785-41D0-B300-2A5AEC72AFE3}" srcId="{8E675391-A6C7-4C31-B690-289A11784682}" destId="{B1179E96-3FE3-48B2-9EDF-B3109B2563DC}" srcOrd="2" destOrd="0" parTransId="{2C4E7F35-6B33-4CEC-9DAA-4E799B5E7C11}" sibTransId="{F6167CC4-B3EE-4A8D-AB5E-C47A2DEE96AC}"/>
    <dgm:cxn modelId="{87C38E15-3964-4C1B-AB26-8E753107CD5F}" type="presParOf" srcId="{40C41AA7-A1F7-40F7-968B-D5C55C551261}" destId="{4EB234A2-0FE2-46E0-8F72-7D6C74F04AB9}" srcOrd="0" destOrd="0" presId="urn:microsoft.com/office/officeart/2005/8/layout/vList2"/>
    <dgm:cxn modelId="{CB025C14-E0F3-4BDF-8E7F-FC5BAF3AEF3F}" type="presParOf" srcId="{40C41AA7-A1F7-40F7-968B-D5C55C551261}" destId="{754DB251-5E8C-4DF7-BC9B-47DE02D75BDE}"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CD1C6A9A-C18D-4601-8B44-252959B893F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6433A723-D9A2-472B-A538-EB56C1C97F26}">
      <dgm:prSet custT="1"/>
      <dgm:spPr/>
      <dgm:t>
        <a:bodyPr/>
        <a:lstStyle/>
        <a:p>
          <a:pPr rtl="0"/>
          <a:r>
            <a:rPr lang="zh-TW" altLang="en-US" sz="2800" dirty="0">
              <a:solidFill>
                <a:srgbClr val="000000"/>
              </a:solidFill>
              <a:latin typeface="標楷體" panose="03000509000000000000" pitchFamily="65" charset="-120"/>
              <a:ea typeface="標楷體" panose="03000509000000000000" pitchFamily="65" charset="-120"/>
            </a:rPr>
            <a:t>（二）程序</a:t>
          </a:r>
        </a:p>
      </dgm:t>
    </dgm:pt>
    <dgm:pt modelId="{E6FC2131-8ACC-4243-B285-F0A5E0786363}" type="parTrans" cxnId="{1FA4E35D-B9F7-4DD9-8D2A-C53B22DE5A40}">
      <dgm:prSet/>
      <dgm:spPr/>
      <dgm:t>
        <a:bodyPr/>
        <a:lstStyle/>
        <a:p>
          <a:endParaRPr lang="zh-TW" altLang="en-US"/>
        </a:p>
      </dgm:t>
    </dgm:pt>
    <dgm:pt modelId="{6E2FC21B-9B0D-49F4-8D3A-8BA72F1C4299}" type="sibTrans" cxnId="{1FA4E35D-B9F7-4DD9-8D2A-C53B22DE5A40}">
      <dgm:prSet/>
      <dgm:spPr/>
      <dgm:t>
        <a:bodyPr/>
        <a:lstStyle/>
        <a:p>
          <a:endParaRPr lang="zh-TW" altLang="en-US"/>
        </a:p>
      </dgm:t>
    </dgm:pt>
    <dgm:pt modelId="{32764C73-BE0A-4FAA-875E-846FCB0706F8}">
      <dgm:prSet custT="1"/>
      <dgm:spPr/>
      <dgm:t>
        <a:bodyPr/>
        <a:lstStyle/>
        <a:p>
          <a:pPr rtl="0"/>
          <a:r>
            <a:rPr lang="en-US" sz="2800" dirty="0">
              <a:solidFill>
                <a:srgbClr val="000000"/>
              </a:solidFill>
              <a:latin typeface="標楷體" panose="03000509000000000000" pitchFamily="65" charset="-120"/>
              <a:ea typeface="標楷體" panose="03000509000000000000" pitchFamily="65" charset="-120"/>
            </a:rPr>
            <a:t>1.</a:t>
          </a:r>
          <a:r>
            <a:rPr lang="zh-TW" sz="2800" dirty="0">
              <a:solidFill>
                <a:srgbClr val="000000"/>
              </a:solidFill>
              <a:latin typeface="標楷體" panose="03000509000000000000" pitchFamily="65" charset="-120"/>
              <a:ea typeface="標楷體" panose="03000509000000000000" pitchFamily="65" charset="-120"/>
            </a:rPr>
            <a:t>界定課程方案的標準，亦即課程評鑑人員詳細描述</a:t>
          </a:r>
          <a:r>
            <a:rPr lang="zh-TW" sz="2800" dirty="0">
              <a:solidFill>
                <a:srgbClr val="FF0000"/>
              </a:solidFill>
              <a:latin typeface="標楷體" panose="03000509000000000000" pitchFamily="65" charset="-120"/>
              <a:ea typeface="標楷體" panose="03000509000000000000" pitchFamily="65" charset="-120"/>
            </a:rPr>
            <a:t>先在因素</a:t>
          </a:r>
          <a:r>
            <a:rPr lang="zh-TW" altLang="en-US" sz="2800" dirty="0">
              <a:solidFill>
                <a:srgbClr val="FF0000"/>
              </a:solidFill>
              <a:latin typeface="標楷體" panose="03000509000000000000" pitchFamily="65" charset="-120"/>
              <a:ea typeface="標楷體" panose="03000509000000000000" pitchFamily="65" charset="-120"/>
            </a:rPr>
            <a:t>、</a:t>
          </a:r>
          <a:r>
            <a:rPr lang="zh-TW" sz="2800" dirty="0">
              <a:solidFill>
                <a:srgbClr val="FF0000"/>
              </a:solidFill>
              <a:latin typeface="標楷體" panose="03000509000000000000" pitchFamily="65" charset="-120"/>
              <a:ea typeface="標楷體" panose="03000509000000000000" pitchFamily="65" charset="-120"/>
            </a:rPr>
            <a:t>過程</a:t>
          </a:r>
          <a:r>
            <a:rPr lang="zh-TW" altLang="en-US" sz="2800" dirty="0">
              <a:solidFill>
                <a:srgbClr val="FF0000"/>
              </a:solidFill>
              <a:latin typeface="標楷體" panose="03000509000000000000" pitchFamily="65" charset="-120"/>
              <a:ea typeface="標楷體" panose="03000509000000000000" pitchFamily="65" charset="-120"/>
            </a:rPr>
            <a:t>、預期結果</a:t>
          </a:r>
          <a:r>
            <a:rPr lang="zh-TW" sz="2800" dirty="0">
              <a:solidFill>
                <a:srgbClr val="000000"/>
              </a:solidFill>
              <a:latin typeface="標楷體" panose="03000509000000000000" pitchFamily="65" charset="-120"/>
              <a:ea typeface="標楷體" panose="03000509000000000000" pitchFamily="65" charset="-120"/>
            </a:rPr>
            <a:t>等課程方案的要素，便是界定該課程方案的「標準」。</a:t>
          </a:r>
        </a:p>
      </dgm:t>
    </dgm:pt>
    <dgm:pt modelId="{D7E993B6-E82C-477D-8360-27F95C8B32AD}" type="parTrans" cxnId="{F2F933F9-2FA1-4A81-8E42-892B6508DE0E}">
      <dgm:prSet/>
      <dgm:spPr/>
      <dgm:t>
        <a:bodyPr/>
        <a:lstStyle/>
        <a:p>
          <a:endParaRPr lang="zh-TW" altLang="en-US"/>
        </a:p>
      </dgm:t>
    </dgm:pt>
    <dgm:pt modelId="{F2FBCE98-7B65-4EFE-BE63-B34B079DB9EE}" type="sibTrans" cxnId="{F2F933F9-2FA1-4A81-8E42-892B6508DE0E}">
      <dgm:prSet/>
      <dgm:spPr/>
      <dgm:t>
        <a:bodyPr/>
        <a:lstStyle/>
        <a:p>
          <a:endParaRPr lang="zh-TW" altLang="en-US"/>
        </a:p>
      </dgm:t>
    </dgm:pt>
    <dgm:pt modelId="{180CF6F1-CFBF-4F55-BC88-314E9EA89512}">
      <dgm:prSet custT="1"/>
      <dgm:spPr/>
      <dgm:t>
        <a:bodyPr/>
        <a:lstStyle/>
        <a:p>
          <a:pPr rtl="0"/>
          <a:r>
            <a:rPr lang="en-US" sz="2800" dirty="0">
              <a:solidFill>
                <a:srgbClr val="000000"/>
              </a:solidFill>
              <a:latin typeface="標楷體" panose="03000509000000000000" pitchFamily="65" charset="-120"/>
              <a:ea typeface="標楷體" panose="03000509000000000000" pitchFamily="65" charset="-120"/>
            </a:rPr>
            <a:t>2.</a:t>
          </a:r>
          <a:r>
            <a:rPr lang="zh-TW" sz="2800" dirty="0">
              <a:solidFill>
                <a:srgbClr val="000000"/>
              </a:solidFill>
              <a:latin typeface="標楷體" panose="03000509000000000000" pitchFamily="65" charset="-120"/>
              <a:ea typeface="標楷體" panose="03000509000000000000" pitchFamily="65" charset="-120"/>
            </a:rPr>
            <a:t>確定課程方案各</a:t>
          </a:r>
          <a:r>
            <a:rPr lang="zh-TW" altLang="en-US" sz="2800" dirty="0">
              <a:solidFill>
                <a:srgbClr val="FF0000"/>
              </a:solidFill>
              <a:latin typeface="標楷體" panose="03000509000000000000" pitchFamily="65" charset="-120"/>
              <a:ea typeface="標楷體" panose="03000509000000000000" pitchFamily="65" charset="-120"/>
            </a:rPr>
            <a:t>實際</a:t>
          </a:r>
          <a:r>
            <a:rPr lang="zh-TW" sz="2800" dirty="0">
              <a:solidFill>
                <a:srgbClr val="000000"/>
              </a:solidFill>
              <a:latin typeface="標楷體" panose="03000509000000000000" pitchFamily="65" charset="-120"/>
              <a:ea typeface="標楷體" panose="03000509000000000000" pitchFamily="65" charset="-120"/>
            </a:rPr>
            <a:t>層面和有關「標準」之間是否有差距。</a:t>
          </a:r>
        </a:p>
      </dgm:t>
    </dgm:pt>
    <dgm:pt modelId="{4E9BC2B7-4F8F-4876-B865-9464A5FA1A68}" type="parTrans" cxnId="{4D6633AC-E5F6-4FE3-AE00-08AE63BA3202}">
      <dgm:prSet/>
      <dgm:spPr/>
      <dgm:t>
        <a:bodyPr/>
        <a:lstStyle/>
        <a:p>
          <a:endParaRPr lang="zh-TW" altLang="en-US"/>
        </a:p>
      </dgm:t>
    </dgm:pt>
    <dgm:pt modelId="{007F8A8B-6E96-4235-83B1-7BAA04A093FA}" type="sibTrans" cxnId="{4D6633AC-E5F6-4FE3-AE00-08AE63BA3202}">
      <dgm:prSet/>
      <dgm:spPr/>
      <dgm:t>
        <a:bodyPr/>
        <a:lstStyle/>
        <a:p>
          <a:endParaRPr lang="zh-TW" altLang="en-US"/>
        </a:p>
      </dgm:t>
    </dgm:pt>
    <dgm:pt modelId="{617655B9-FE23-4576-8328-A68340930A21}">
      <dgm:prSet custT="1"/>
      <dgm:spPr/>
      <dgm:t>
        <a:bodyPr/>
        <a:lstStyle/>
        <a:p>
          <a:pPr rtl="0"/>
          <a:r>
            <a:rPr lang="en-US" sz="2800" dirty="0">
              <a:solidFill>
                <a:srgbClr val="000000"/>
              </a:solidFill>
              <a:latin typeface="標楷體" panose="03000509000000000000" pitchFamily="65" charset="-120"/>
              <a:ea typeface="標楷體" panose="03000509000000000000" pitchFamily="65" charset="-120"/>
            </a:rPr>
            <a:t>3.</a:t>
          </a:r>
          <a:r>
            <a:rPr lang="zh-TW" sz="2800" dirty="0">
              <a:solidFill>
                <a:srgbClr val="000000"/>
              </a:solidFill>
              <a:latin typeface="標楷體" panose="03000509000000000000" pitchFamily="65" charset="-120"/>
              <a:ea typeface="標楷體" panose="03000509000000000000" pitchFamily="65" charset="-120"/>
            </a:rPr>
            <a:t>使用此一差距資料， 改變表現或課程方案的「標準」</a:t>
          </a:r>
          <a:r>
            <a:rPr lang="zh-TW" sz="2800" dirty="0">
              <a:solidFill>
                <a:srgbClr val="000000"/>
              </a:solidFill>
            </a:rPr>
            <a:t>。</a:t>
          </a:r>
        </a:p>
      </dgm:t>
    </dgm:pt>
    <dgm:pt modelId="{53803D29-534E-44F0-8512-8ACBEAD65EB4}" type="parTrans" cxnId="{F2266A8E-6F0A-473C-A3B9-C948619BB750}">
      <dgm:prSet/>
      <dgm:spPr/>
      <dgm:t>
        <a:bodyPr/>
        <a:lstStyle/>
        <a:p>
          <a:endParaRPr lang="zh-TW" altLang="en-US"/>
        </a:p>
      </dgm:t>
    </dgm:pt>
    <dgm:pt modelId="{3E743AAF-9A08-4F15-BC56-7975691B5FFB}" type="sibTrans" cxnId="{F2266A8E-6F0A-473C-A3B9-C948619BB750}">
      <dgm:prSet/>
      <dgm:spPr/>
      <dgm:t>
        <a:bodyPr/>
        <a:lstStyle/>
        <a:p>
          <a:endParaRPr lang="zh-TW" altLang="en-US"/>
        </a:p>
      </dgm:t>
    </dgm:pt>
    <dgm:pt modelId="{7E51B9AD-E313-4450-AD11-8CF7E88168FE}" type="pres">
      <dgm:prSet presAssocID="{CD1C6A9A-C18D-4601-8B44-252959B893F6}" presName="linear" presStyleCnt="0">
        <dgm:presLayoutVars>
          <dgm:animLvl val="lvl"/>
          <dgm:resizeHandles val="exact"/>
        </dgm:presLayoutVars>
      </dgm:prSet>
      <dgm:spPr/>
    </dgm:pt>
    <dgm:pt modelId="{158FB04C-9E8F-4216-8B5B-2BB55DD1FE59}" type="pres">
      <dgm:prSet presAssocID="{6433A723-D9A2-472B-A538-EB56C1C97F26}" presName="parentText" presStyleLbl="node1" presStyleIdx="0" presStyleCnt="1" custScaleY="59127">
        <dgm:presLayoutVars>
          <dgm:chMax val="0"/>
          <dgm:bulletEnabled val="1"/>
        </dgm:presLayoutVars>
      </dgm:prSet>
      <dgm:spPr/>
    </dgm:pt>
    <dgm:pt modelId="{2216354D-B4B6-40F2-875A-557B91BC5252}" type="pres">
      <dgm:prSet presAssocID="{6433A723-D9A2-472B-A538-EB56C1C97F26}" presName="childText" presStyleLbl="revTx" presStyleIdx="0" presStyleCnt="1">
        <dgm:presLayoutVars>
          <dgm:bulletEnabled val="1"/>
        </dgm:presLayoutVars>
      </dgm:prSet>
      <dgm:spPr/>
    </dgm:pt>
  </dgm:ptLst>
  <dgm:cxnLst>
    <dgm:cxn modelId="{9AB52335-320F-423B-8C6E-7EDCD742DF38}" type="presOf" srcId="{CD1C6A9A-C18D-4601-8B44-252959B893F6}" destId="{7E51B9AD-E313-4450-AD11-8CF7E88168FE}" srcOrd="0" destOrd="0" presId="urn:microsoft.com/office/officeart/2005/8/layout/vList2"/>
    <dgm:cxn modelId="{F590C43E-4FE0-45FC-BC42-B8CE18478200}" type="presOf" srcId="{617655B9-FE23-4576-8328-A68340930A21}" destId="{2216354D-B4B6-40F2-875A-557B91BC5252}" srcOrd="0" destOrd="2" presId="urn:microsoft.com/office/officeart/2005/8/layout/vList2"/>
    <dgm:cxn modelId="{1FA4E35D-B9F7-4DD9-8D2A-C53B22DE5A40}" srcId="{CD1C6A9A-C18D-4601-8B44-252959B893F6}" destId="{6433A723-D9A2-472B-A538-EB56C1C97F26}" srcOrd="0" destOrd="0" parTransId="{E6FC2131-8ACC-4243-B285-F0A5E0786363}" sibTransId="{6E2FC21B-9B0D-49F4-8D3A-8BA72F1C4299}"/>
    <dgm:cxn modelId="{0C9A6863-A61A-4B6C-B88C-88C84BCD69BB}" type="presOf" srcId="{180CF6F1-CFBF-4F55-BC88-314E9EA89512}" destId="{2216354D-B4B6-40F2-875A-557B91BC5252}" srcOrd="0" destOrd="1" presId="urn:microsoft.com/office/officeart/2005/8/layout/vList2"/>
    <dgm:cxn modelId="{F2266A8E-6F0A-473C-A3B9-C948619BB750}" srcId="{6433A723-D9A2-472B-A538-EB56C1C97F26}" destId="{617655B9-FE23-4576-8328-A68340930A21}" srcOrd="2" destOrd="0" parTransId="{53803D29-534E-44F0-8512-8ACBEAD65EB4}" sibTransId="{3E743AAF-9A08-4F15-BC56-7975691B5FFB}"/>
    <dgm:cxn modelId="{DC2A20A9-D06E-454E-AD39-2ADA78DB9950}" type="presOf" srcId="{32764C73-BE0A-4FAA-875E-846FCB0706F8}" destId="{2216354D-B4B6-40F2-875A-557B91BC5252}" srcOrd="0" destOrd="0" presId="urn:microsoft.com/office/officeart/2005/8/layout/vList2"/>
    <dgm:cxn modelId="{4D6633AC-E5F6-4FE3-AE00-08AE63BA3202}" srcId="{6433A723-D9A2-472B-A538-EB56C1C97F26}" destId="{180CF6F1-CFBF-4F55-BC88-314E9EA89512}" srcOrd="1" destOrd="0" parTransId="{4E9BC2B7-4F8F-4876-B865-9464A5FA1A68}" sibTransId="{007F8A8B-6E96-4235-83B1-7BAA04A093FA}"/>
    <dgm:cxn modelId="{E57430EE-9365-4256-8112-DE78439F55B1}" type="presOf" srcId="{6433A723-D9A2-472B-A538-EB56C1C97F26}" destId="{158FB04C-9E8F-4216-8B5B-2BB55DD1FE59}" srcOrd="0" destOrd="0" presId="urn:microsoft.com/office/officeart/2005/8/layout/vList2"/>
    <dgm:cxn modelId="{F2F933F9-2FA1-4A81-8E42-892B6508DE0E}" srcId="{6433A723-D9A2-472B-A538-EB56C1C97F26}" destId="{32764C73-BE0A-4FAA-875E-846FCB0706F8}" srcOrd="0" destOrd="0" parTransId="{D7E993B6-E82C-477D-8360-27F95C8B32AD}" sibTransId="{F2FBCE98-7B65-4EFE-BE63-B34B079DB9EE}"/>
    <dgm:cxn modelId="{82CE0916-89DE-4453-9CE6-A8D3F1DF6DA9}" type="presParOf" srcId="{7E51B9AD-E313-4450-AD11-8CF7E88168FE}" destId="{158FB04C-9E8F-4216-8B5B-2BB55DD1FE59}" srcOrd="0" destOrd="0" presId="urn:microsoft.com/office/officeart/2005/8/layout/vList2"/>
    <dgm:cxn modelId="{E534B5A1-5E3D-44C9-941E-3147260A2A52}" type="presParOf" srcId="{7E51B9AD-E313-4450-AD11-8CF7E88168FE}" destId="{2216354D-B4B6-40F2-875A-557B91BC5252}"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396BBDC6-61FF-49FA-BE27-8E59FFC74C72}" type="doc">
      <dgm:prSet loTypeId="urn:microsoft.com/office/officeart/2005/8/layout/vList2" loCatId="list" qsTypeId="urn:microsoft.com/office/officeart/2005/8/quickstyle/simple3" qsCatId="simple" csTypeId="urn:microsoft.com/office/officeart/2005/8/colors/accent6_5" csCatId="accent6" phldr="1"/>
      <dgm:spPr/>
      <dgm:t>
        <a:bodyPr/>
        <a:lstStyle/>
        <a:p>
          <a:endParaRPr lang="zh-TW" altLang="en-US"/>
        </a:p>
      </dgm:t>
    </dgm:pt>
    <dgm:pt modelId="{5CEE8968-26C2-4E27-8155-E65E3DD176FD}">
      <dgm:prSet custT="1"/>
      <dgm:spPr/>
      <dgm:t>
        <a:bodyPr/>
        <a:lstStyle/>
        <a:p>
          <a:pPr rtl="0"/>
          <a:r>
            <a:rPr lang="zh-TW" altLang="en-US" sz="2600" b="1">
              <a:latin typeface="標楷體" panose="03000509000000000000" pitchFamily="65" charset="-120"/>
              <a:ea typeface="標楷體" panose="03000509000000000000" pitchFamily="65" charset="-120"/>
            </a:rPr>
            <a:t>（四）特性</a:t>
          </a:r>
          <a:endParaRPr lang="zh-TW" altLang="en-US" sz="2600" b="1" dirty="0">
            <a:latin typeface="標楷體" panose="03000509000000000000" pitchFamily="65" charset="-120"/>
            <a:ea typeface="標楷體" panose="03000509000000000000" pitchFamily="65" charset="-120"/>
          </a:endParaRPr>
        </a:p>
      </dgm:t>
    </dgm:pt>
    <dgm:pt modelId="{23956A36-F150-41AA-ABAF-C6CE58E28DEE}" type="parTrans" cxnId="{5E7EC204-C57A-4089-ABF1-F8088F0341F0}">
      <dgm:prSet/>
      <dgm:spPr/>
      <dgm:t>
        <a:bodyPr/>
        <a:lstStyle/>
        <a:p>
          <a:endParaRPr lang="zh-TW" altLang="en-US"/>
        </a:p>
      </dgm:t>
    </dgm:pt>
    <dgm:pt modelId="{1318E1DE-A0C5-4409-9F92-A3B20ED427CD}" type="sibTrans" cxnId="{5E7EC204-C57A-4089-ABF1-F8088F0341F0}">
      <dgm:prSet/>
      <dgm:spPr/>
      <dgm:t>
        <a:bodyPr/>
        <a:lstStyle/>
        <a:p>
          <a:endParaRPr lang="zh-TW" altLang="en-US"/>
        </a:p>
      </dgm:t>
    </dgm:pt>
    <dgm:pt modelId="{3F73448E-21A1-41D9-9D62-31C6581F6B49}">
      <dgm:prSet custT="1"/>
      <dgm:spPr/>
      <dgm:t>
        <a:bodyPr/>
        <a:lstStyle/>
        <a:p>
          <a:pPr rtl="0"/>
          <a:r>
            <a:rPr lang="en-US" sz="2600" b="1" dirty="0">
              <a:latin typeface="標楷體" panose="03000509000000000000" pitchFamily="65" charset="-120"/>
              <a:ea typeface="標楷體" panose="03000509000000000000" pitchFamily="65" charset="-120"/>
            </a:rPr>
            <a:t>1.</a:t>
          </a:r>
          <a:r>
            <a:rPr lang="zh-TW" sz="2600" b="1" dirty="0">
              <a:latin typeface="標楷體" panose="03000509000000000000" pitchFamily="65" charset="-120"/>
              <a:ea typeface="標楷體" panose="03000509000000000000" pitchFamily="65" charset="-120"/>
            </a:rPr>
            <a:t>強調「標準」，矯正了以往評鑑人員只重視課程方案之間的比較，而忽略該課程方案內容，避免了比較不夠明確的缺失。</a:t>
          </a:r>
        </a:p>
      </dgm:t>
    </dgm:pt>
    <dgm:pt modelId="{7CC7F879-D37B-4497-A092-CEFB69925818}" type="parTrans" cxnId="{B1E5D32B-3E28-4E5A-A9AC-914D15E38EBF}">
      <dgm:prSet/>
      <dgm:spPr/>
      <dgm:t>
        <a:bodyPr/>
        <a:lstStyle/>
        <a:p>
          <a:endParaRPr lang="zh-TW" altLang="en-US"/>
        </a:p>
      </dgm:t>
    </dgm:pt>
    <dgm:pt modelId="{AAD2464E-A90A-409F-AC57-B9CD851AE8CE}" type="sibTrans" cxnId="{B1E5D32B-3E28-4E5A-A9AC-914D15E38EBF}">
      <dgm:prSet/>
      <dgm:spPr/>
      <dgm:t>
        <a:bodyPr/>
        <a:lstStyle/>
        <a:p>
          <a:endParaRPr lang="zh-TW" altLang="en-US"/>
        </a:p>
      </dgm:t>
    </dgm:pt>
    <dgm:pt modelId="{B94F277E-A8BD-45C3-A04C-FF27F1CBBA99}">
      <dgm:prSet custT="1"/>
      <dgm:spPr/>
      <dgm:t>
        <a:bodyPr/>
        <a:lstStyle/>
        <a:p>
          <a:pPr rtl="0"/>
          <a:r>
            <a:rPr lang="en-US" sz="2600" b="1" dirty="0">
              <a:latin typeface="標楷體" panose="03000509000000000000" pitchFamily="65" charset="-120"/>
              <a:ea typeface="標楷體" panose="03000509000000000000" pitchFamily="65" charset="-120"/>
            </a:rPr>
            <a:t>2.</a:t>
          </a:r>
          <a:r>
            <a:rPr lang="zh-TW" sz="2600" b="1" dirty="0">
              <a:latin typeface="標楷體" panose="03000509000000000000" pitchFamily="65" charset="-120"/>
              <a:ea typeface="標楷體" panose="03000509000000000000" pitchFamily="65" charset="-120"/>
            </a:rPr>
            <a:t>此模式的課程評鑑結果可以幫助課程評鑑人員作成決定，以進行下一階段的工作，或重複原先階段工作，或回到設計階段，或終止整個課程方案工作。   </a:t>
          </a:r>
        </a:p>
      </dgm:t>
    </dgm:pt>
    <dgm:pt modelId="{0CEBE204-EF9B-43FE-9345-5DD5D45A87D8}" type="parTrans" cxnId="{BC9AFF81-6DFE-4281-8DD0-9A4A258E7D0A}">
      <dgm:prSet/>
      <dgm:spPr/>
      <dgm:t>
        <a:bodyPr/>
        <a:lstStyle/>
        <a:p>
          <a:endParaRPr lang="zh-TW" altLang="en-US"/>
        </a:p>
      </dgm:t>
    </dgm:pt>
    <dgm:pt modelId="{478C9203-1405-4930-ABB8-C180A74F83B7}" type="sibTrans" cxnId="{BC9AFF81-6DFE-4281-8DD0-9A4A258E7D0A}">
      <dgm:prSet/>
      <dgm:spPr/>
      <dgm:t>
        <a:bodyPr/>
        <a:lstStyle/>
        <a:p>
          <a:endParaRPr lang="zh-TW" altLang="en-US"/>
        </a:p>
      </dgm:t>
    </dgm:pt>
    <dgm:pt modelId="{A7B7402D-7ADB-4A1C-B933-A404E2129204}">
      <dgm:prSet custT="1"/>
      <dgm:spPr/>
      <dgm:t>
        <a:bodyPr/>
        <a:lstStyle/>
        <a:p>
          <a:pPr rtl="0"/>
          <a:r>
            <a:rPr lang="en-US" sz="2600" b="1" dirty="0">
              <a:latin typeface="標楷體" panose="03000509000000000000" pitchFamily="65" charset="-120"/>
              <a:ea typeface="標楷體" panose="03000509000000000000" pitchFamily="65" charset="-120"/>
            </a:rPr>
            <a:t>3.</a:t>
          </a:r>
          <a:r>
            <a:rPr lang="zh-TW" sz="2600" b="1" dirty="0">
              <a:latin typeface="標楷體" panose="03000509000000000000" pitchFamily="65" charset="-120"/>
              <a:ea typeface="標楷體" panose="03000509000000000000" pitchFamily="65" charset="-120"/>
            </a:rPr>
            <a:t>缺失在於方案且比較階段，不易找到其他相當的課程方案進行兩者的成本效益之比較，此乃差距模式課程評鑑的限制之一。</a:t>
          </a:r>
        </a:p>
      </dgm:t>
    </dgm:pt>
    <dgm:pt modelId="{6B6624E7-DA7D-4CC3-A068-733C74ABBB83}" type="parTrans" cxnId="{C20CAD25-9F7C-4581-80CB-396787E8A523}">
      <dgm:prSet/>
      <dgm:spPr/>
      <dgm:t>
        <a:bodyPr/>
        <a:lstStyle/>
        <a:p>
          <a:endParaRPr lang="zh-TW" altLang="en-US"/>
        </a:p>
      </dgm:t>
    </dgm:pt>
    <dgm:pt modelId="{FA203760-26D0-4C0F-AA8A-8E65C7425741}" type="sibTrans" cxnId="{C20CAD25-9F7C-4581-80CB-396787E8A523}">
      <dgm:prSet/>
      <dgm:spPr/>
      <dgm:t>
        <a:bodyPr/>
        <a:lstStyle/>
        <a:p>
          <a:endParaRPr lang="zh-TW" altLang="en-US"/>
        </a:p>
      </dgm:t>
    </dgm:pt>
    <dgm:pt modelId="{F4EAB65A-8A3A-4270-A652-9BB7E3128B3D}">
      <dgm:prSet custT="1"/>
      <dgm:spPr/>
      <dgm:t>
        <a:bodyPr/>
        <a:lstStyle/>
        <a:p>
          <a:pPr rtl="0"/>
          <a:endParaRPr lang="zh-TW" sz="2600" b="1" dirty="0">
            <a:latin typeface="標楷體" panose="03000509000000000000" pitchFamily="65" charset="-120"/>
            <a:ea typeface="標楷體" panose="03000509000000000000" pitchFamily="65" charset="-120"/>
          </a:endParaRPr>
        </a:p>
      </dgm:t>
    </dgm:pt>
    <dgm:pt modelId="{7F8FA077-5D05-48D2-A761-487FA03DACD7}" type="parTrans" cxnId="{BE3FAA43-6A67-47A6-A278-4680CEEBC82C}">
      <dgm:prSet/>
      <dgm:spPr/>
    </dgm:pt>
    <dgm:pt modelId="{A4A78C0C-6F92-41FE-B9A6-8D10CC9E13CD}" type="sibTrans" cxnId="{BE3FAA43-6A67-47A6-A278-4680CEEBC82C}">
      <dgm:prSet/>
      <dgm:spPr/>
    </dgm:pt>
    <dgm:pt modelId="{209684A8-6B0A-4483-A3FB-F6F89EFBF937}">
      <dgm:prSet custT="1"/>
      <dgm:spPr/>
      <dgm:t>
        <a:bodyPr/>
        <a:lstStyle/>
        <a:p>
          <a:pPr rtl="0"/>
          <a:endParaRPr lang="zh-TW" sz="2600" b="1" dirty="0">
            <a:latin typeface="標楷體" panose="03000509000000000000" pitchFamily="65" charset="-120"/>
            <a:ea typeface="標楷體" panose="03000509000000000000" pitchFamily="65" charset="-120"/>
          </a:endParaRPr>
        </a:p>
      </dgm:t>
    </dgm:pt>
    <dgm:pt modelId="{FA03FD1A-858C-4156-A410-BBBFF1498142}" type="parTrans" cxnId="{87E5C75E-4949-42FD-9EDA-A4DD26E883A0}">
      <dgm:prSet/>
      <dgm:spPr/>
    </dgm:pt>
    <dgm:pt modelId="{CE26FE9D-454E-42C7-AF35-1FA70CCEEF9C}" type="sibTrans" cxnId="{87E5C75E-4949-42FD-9EDA-A4DD26E883A0}">
      <dgm:prSet/>
      <dgm:spPr/>
    </dgm:pt>
    <dgm:pt modelId="{C47310D3-5C3C-457E-9972-9F720404662C}" type="pres">
      <dgm:prSet presAssocID="{396BBDC6-61FF-49FA-BE27-8E59FFC74C72}" presName="linear" presStyleCnt="0">
        <dgm:presLayoutVars>
          <dgm:animLvl val="lvl"/>
          <dgm:resizeHandles val="exact"/>
        </dgm:presLayoutVars>
      </dgm:prSet>
      <dgm:spPr/>
    </dgm:pt>
    <dgm:pt modelId="{74D4CA8F-F94E-4F03-A90D-2C8BC8005339}" type="pres">
      <dgm:prSet presAssocID="{5CEE8968-26C2-4E27-8155-E65E3DD176FD}" presName="parentText" presStyleLbl="node1" presStyleIdx="0" presStyleCnt="1">
        <dgm:presLayoutVars>
          <dgm:chMax val="0"/>
          <dgm:bulletEnabled val="1"/>
        </dgm:presLayoutVars>
      </dgm:prSet>
      <dgm:spPr/>
    </dgm:pt>
    <dgm:pt modelId="{6CAA9514-F0F3-4967-957F-BB836BE4E6A8}" type="pres">
      <dgm:prSet presAssocID="{5CEE8968-26C2-4E27-8155-E65E3DD176FD}" presName="childText" presStyleLbl="revTx" presStyleIdx="0" presStyleCnt="1">
        <dgm:presLayoutVars>
          <dgm:bulletEnabled val="1"/>
        </dgm:presLayoutVars>
      </dgm:prSet>
      <dgm:spPr/>
    </dgm:pt>
  </dgm:ptLst>
  <dgm:cxnLst>
    <dgm:cxn modelId="{5E7EC204-C57A-4089-ABF1-F8088F0341F0}" srcId="{396BBDC6-61FF-49FA-BE27-8E59FFC74C72}" destId="{5CEE8968-26C2-4E27-8155-E65E3DD176FD}" srcOrd="0" destOrd="0" parTransId="{23956A36-F150-41AA-ABAF-C6CE58E28DEE}" sibTransId="{1318E1DE-A0C5-4409-9F92-A3B20ED427CD}"/>
    <dgm:cxn modelId="{C20CAD25-9F7C-4581-80CB-396787E8A523}" srcId="{5CEE8968-26C2-4E27-8155-E65E3DD176FD}" destId="{A7B7402D-7ADB-4A1C-B933-A404E2129204}" srcOrd="4" destOrd="0" parTransId="{6B6624E7-DA7D-4CC3-A068-733C74ABBB83}" sibTransId="{FA203760-26D0-4C0F-AA8A-8E65C7425741}"/>
    <dgm:cxn modelId="{B1E5D32B-3E28-4E5A-A9AC-914D15E38EBF}" srcId="{5CEE8968-26C2-4E27-8155-E65E3DD176FD}" destId="{3F73448E-21A1-41D9-9D62-31C6581F6B49}" srcOrd="0" destOrd="0" parTransId="{7CC7F879-D37B-4497-A092-CEFB69925818}" sibTransId="{AAD2464E-A90A-409F-AC57-B9CD851AE8CE}"/>
    <dgm:cxn modelId="{AF231634-3AD9-49AE-BE49-01715B0B1A4B}" type="presOf" srcId="{F4EAB65A-8A3A-4270-A652-9BB7E3128B3D}" destId="{6CAA9514-F0F3-4967-957F-BB836BE4E6A8}" srcOrd="0" destOrd="1" presId="urn:microsoft.com/office/officeart/2005/8/layout/vList2"/>
    <dgm:cxn modelId="{87E5C75E-4949-42FD-9EDA-A4DD26E883A0}" srcId="{5CEE8968-26C2-4E27-8155-E65E3DD176FD}" destId="{209684A8-6B0A-4483-A3FB-F6F89EFBF937}" srcOrd="3" destOrd="0" parTransId="{FA03FD1A-858C-4156-A410-BBBFF1498142}" sibTransId="{CE26FE9D-454E-42C7-AF35-1FA70CCEEF9C}"/>
    <dgm:cxn modelId="{BE3FAA43-6A67-47A6-A278-4680CEEBC82C}" srcId="{5CEE8968-26C2-4E27-8155-E65E3DD176FD}" destId="{F4EAB65A-8A3A-4270-A652-9BB7E3128B3D}" srcOrd="1" destOrd="0" parTransId="{7F8FA077-5D05-48D2-A761-487FA03DACD7}" sibTransId="{A4A78C0C-6F92-41FE-B9A6-8D10CC9E13CD}"/>
    <dgm:cxn modelId="{CB138544-CCD5-486B-84C4-55094F31A85B}" type="presOf" srcId="{3F73448E-21A1-41D9-9D62-31C6581F6B49}" destId="{6CAA9514-F0F3-4967-957F-BB836BE4E6A8}" srcOrd="0" destOrd="0" presId="urn:microsoft.com/office/officeart/2005/8/layout/vList2"/>
    <dgm:cxn modelId="{779CE046-EE2F-48C6-B7F1-B6A8BC099A34}" type="presOf" srcId="{5CEE8968-26C2-4E27-8155-E65E3DD176FD}" destId="{74D4CA8F-F94E-4F03-A90D-2C8BC8005339}" srcOrd="0" destOrd="0" presId="urn:microsoft.com/office/officeart/2005/8/layout/vList2"/>
    <dgm:cxn modelId="{4540116D-99BA-49CC-A536-6749E3C7B3A8}" type="presOf" srcId="{209684A8-6B0A-4483-A3FB-F6F89EFBF937}" destId="{6CAA9514-F0F3-4967-957F-BB836BE4E6A8}" srcOrd="0" destOrd="3" presId="urn:microsoft.com/office/officeart/2005/8/layout/vList2"/>
    <dgm:cxn modelId="{BC9AFF81-6DFE-4281-8DD0-9A4A258E7D0A}" srcId="{5CEE8968-26C2-4E27-8155-E65E3DD176FD}" destId="{B94F277E-A8BD-45C3-A04C-FF27F1CBBA99}" srcOrd="2" destOrd="0" parTransId="{0CEBE204-EF9B-43FE-9345-5DD5D45A87D8}" sibTransId="{478C9203-1405-4930-ABB8-C180A74F83B7}"/>
    <dgm:cxn modelId="{02D4A08A-59F5-47A8-851B-70FD07B891EF}" type="presOf" srcId="{A7B7402D-7ADB-4A1C-B933-A404E2129204}" destId="{6CAA9514-F0F3-4967-957F-BB836BE4E6A8}" srcOrd="0" destOrd="4" presId="urn:microsoft.com/office/officeart/2005/8/layout/vList2"/>
    <dgm:cxn modelId="{8D677CB2-B7F0-4294-B77B-851AFD31DD26}" type="presOf" srcId="{396BBDC6-61FF-49FA-BE27-8E59FFC74C72}" destId="{C47310D3-5C3C-457E-9972-9F720404662C}" srcOrd="0" destOrd="0" presId="urn:microsoft.com/office/officeart/2005/8/layout/vList2"/>
    <dgm:cxn modelId="{EFEA66D0-3562-495D-B79F-EABE0544813A}" type="presOf" srcId="{B94F277E-A8BD-45C3-A04C-FF27F1CBBA99}" destId="{6CAA9514-F0F3-4967-957F-BB836BE4E6A8}" srcOrd="0" destOrd="2" presId="urn:microsoft.com/office/officeart/2005/8/layout/vList2"/>
    <dgm:cxn modelId="{4B467EE2-345F-40AA-8B99-3DB253592CBF}" type="presParOf" srcId="{C47310D3-5C3C-457E-9972-9F720404662C}" destId="{74D4CA8F-F94E-4F03-A90D-2C8BC8005339}" srcOrd="0" destOrd="0" presId="urn:microsoft.com/office/officeart/2005/8/layout/vList2"/>
    <dgm:cxn modelId="{E6B87B1D-BCF2-4FD6-A698-7327EE773390}" type="presParOf" srcId="{C47310D3-5C3C-457E-9972-9F720404662C}" destId="{6CAA9514-F0F3-4967-957F-BB836BE4E6A8}"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8605D618-A268-4278-91DB-E3A1E3AA93B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00B8D694-E27F-47FD-9595-D826B5A6E10E}">
      <dgm:prSet custT="1"/>
      <dgm:spPr/>
      <dgm:t>
        <a:bodyPr/>
        <a:lstStyle/>
        <a:p>
          <a:pPr rtl="0"/>
          <a:r>
            <a:rPr lang="zh-TW" altLang="en-US" sz="2400" dirty="0">
              <a:solidFill>
                <a:srgbClr val="000000"/>
              </a:solidFill>
              <a:latin typeface="標楷體" panose="03000509000000000000" pitchFamily="65" charset="-120"/>
              <a:ea typeface="標楷體" panose="03000509000000000000" pitchFamily="65" charset="-120"/>
            </a:rPr>
            <a:t>（ㄧ）指評鑑的外貌，是評鑑的整體面貌，是一種評鑑的外貌輪廓。外貌模式課程評鑑資料的蒐集種類，主要包括下列：</a:t>
          </a:r>
        </a:p>
      </dgm:t>
    </dgm:pt>
    <dgm:pt modelId="{7F3722C2-5D8F-47A2-A211-CE3833671785}" type="parTrans" cxnId="{8FEC6657-7F09-4E63-B952-578F97A22A9C}">
      <dgm:prSet/>
      <dgm:spPr/>
      <dgm:t>
        <a:bodyPr/>
        <a:lstStyle/>
        <a:p>
          <a:endParaRPr lang="zh-TW" altLang="en-US"/>
        </a:p>
      </dgm:t>
    </dgm:pt>
    <dgm:pt modelId="{D18D07AA-05EC-4BF2-9C74-51AEDB9B74FE}" type="sibTrans" cxnId="{8FEC6657-7F09-4E63-B952-578F97A22A9C}">
      <dgm:prSet/>
      <dgm:spPr/>
      <dgm:t>
        <a:bodyPr/>
        <a:lstStyle/>
        <a:p>
          <a:endParaRPr lang="zh-TW" altLang="en-US"/>
        </a:p>
      </dgm:t>
    </dgm:pt>
    <dgm:pt modelId="{1B6C55FD-673B-4FEC-BB63-C9B654FD4174}">
      <dgm:prSet/>
      <dgm:spPr/>
      <dgm:t>
        <a:bodyPr/>
        <a:lstStyle/>
        <a:p>
          <a:pPr rtl="0"/>
          <a:r>
            <a:rPr lang="en-US" dirty="0">
              <a:solidFill>
                <a:srgbClr val="1B4551"/>
              </a:solidFill>
              <a:latin typeface="標楷體" panose="03000509000000000000" pitchFamily="65" charset="-120"/>
              <a:ea typeface="標楷體" panose="03000509000000000000" pitchFamily="65" charset="-120"/>
            </a:rPr>
            <a:t>1.</a:t>
          </a:r>
          <a:r>
            <a:rPr lang="zh-TW" dirty="0">
              <a:solidFill>
                <a:srgbClr val="1B4551"/>
              </a:solidFill>
              <a:latin typeface="標楷體" panose="03000509000000000000" pitchFamily="65" charset="-120"/>
              <a:ea typeface="標楷體" panose="03000509000000000000" pitchFamily="65" charset="-120"/>
            </a:rPr>
            <a:t>先在因素：係指一些相關的背景資料，包括存在於教學活動之前的任何可能影響結果的條件。</a:t>
          </a:r>
        </a:p>
      </dgm:t>
    </dgm:pt>
    <dgm:pt modelId="{4EC74232-5AFA-49B7-994A-7487E75984B1}" type="parTrans" cxnId="{BC45CFDC-7043-4D6F-8EFF-5A01A62C1DDA}">
      <dgm:prSet/>
      <dgm:spPr/>
      <dgm:t>
        <a:bodyPr/>
        <a:lstStyle/>
        <a:p>
          <a:endParaRPr lang="zh-TW" altLang="en-US"/>
        </a:p>
      </dgm:t>
    </dgm:pt>
    <dgm:pt modelId="{050A917E-9644-4AF6-8DF7-514BD38446E1}" type="sibTrans" cxnId="{BC45CFDC-7043-4D6F-8EFF-5A01A62C1DDA}">
      <dgm:prSet/>
      <dgm:spPr/>
      <dgm:t>
        <a:bodyPr/>
        <a:lstStyle/>
        <a:p>
          <a:endParaRPr lang="zh-TW" altLang="en-US"/>
        </a:p>
      </dgm:t>
    </dgm:pt>
    <dgm:pt modelId="{2110CBA8-2AB9-4EBF-98AE-2CCD39D522E0}">
      <dgm:prSet/>
      <dgm:spPr/>
      <dgm:t>
        <a:bodyPr/>
        <a:lstStyle/>
        <a:p>
          <a:pPr rtl="0"/>
          <a:r>
            <a:rPr lang="en-US" dirty="0">
              <a:solidFill>
                <a:srgbClr val="1B4551"/>
              </a:solidFill>
              <a:latin typeface="標楷體" panose="03000509000000000000" pitchFamily="65" charset="-120"/>
              <a:ea typeface="標楷體" panose="03000509000000000000" pitchFamily="65" charset="-120"/>
            </a:rPr>
            <a:t>2.</a:t>
          </a:r>
          <a:r>
            <a:rPr lang="zh-TW" dirty="0">
              <a:solidFill>
                <a:srgbClr val="1B4551"/>
              </a:solidFill>
              <a:latin typeface="標楷體" panose="03000509000000000000" pitchFamily="65" charset="-120"/>
              <a:ea typeface="標楷體" panose="03000509000000000000" pitchFamily="65" charset="-120"/>
            </a:rPr>
            <a:t>交流因素：是指教學的過程因素，包括教師、家長、諮商人員和學生互動或談話的情境，例如：參觀訪問與討論。</a:t>
          </a:r>
        </a:p>
      </dgm:t>
    </dgm:pt>
    <dgm:pt modelId="{241921CF-C5B4-4EE1-94CE-76D12CB95238}" type="parTrans" cxnId="{FFF96639-213B-4A6C-B887-8CB6CD7F043F}">
      <dgm:prSet/>
      <dgm:spPr/>
      <dgm:t>
        <a:bodyPr/>
        <a:lstStyle/>
        <a:p>
          <a:endParaRPr lang="zh-TW" altLang="en-US"/>
        </a:p>
      </dgm:t>
    </dgm:pt>
    <dgm:pt modelId="{B3AAF50F-81C6-4AB9-84CE-1D723BE7ECD5}" type="sibTrans" cxnId="{FFF96639-213B-4A6C-B887-8CB6CD7F043F}">
      <dgm:prSet/>
      <dgm:spPr/>
      <dgm:t>
        <a:bodyPr/>
        <a:lstStyle/>
        <a:p>
          <a:endParaRPr lang="zh-TW" altLang="en-US"/>
        </a:p>
      </dgm:t>
    </dgm:pt>
    <dgm:pt modelId="{F8AB7A84-7919-452E-89FC-BB1B1DCD7A0A}">
      <dgm:prSet/>
      <dgm:spPr/>
      <dgm:t>
        <a:bodyPr/>
        <a:lstStyle/>
        <a:p>
          <a:pPr rtl="0"/>
          <a:r>
            <a:rPr lang="en-US" dirty="0">
              <a:solidFill>
                <a:srgbClr val="1B4551"/>
              </a:solidFill>
              <a:latin typeface="標楷體" panose="03000509000000000000" pitchFamily="65" charset="-120"/>
              <a:ea typeface="標楷體" panose="03000509000000000000" pitchFamily="65" charset="-120"/>
            </a:rPr>
            <a:t>3.</a:t>
          </a:r>
          <a:r>
            <a:rPr lang="zh-TW" dirty="0">
              <a:solidFill>
                <a:srgbClr val="1B4551"/>
              </a:solidFill>
              <a:latin typeface="標楷體" panose="03000509000000000000" pitchFamily="65" charset="-120"/>
              <a:ea typeface="標楷體" panose="03000509000000000000" pitchFamily="65" charset="-120"/>
            </a:rPr>
            <a:t>結果因素：是指課程方案透過教學實施之後所達成的影響，例如：學生習得的能力、成就、態度或抱負。</a:t>
          </a:r>
        </a:p>
      </dgm:t>
    </dgm:pt>
    <dgm:pt modelId="{465461DF-B61C-4A8C-99C2-1FB98B93535D}" type="parTrans" cxnId="{D7E472D9-8DBF-4C92-AFBB-26BD8702BC0C}">
      <dgm:prSet/>
      <dgm:spPr/>
      <dgm:t>
        <a:bodyPr/>
        <a:lstStyle/>
        <a:p>
          <a:endParaRPr lang="zh-TW" altLang="en-US"/>
        </a:p>
      </dgm:t>
    </dgm:pt>
    <dgm:pt modelId="{5FA63B02-18DE-4A33-B8C1-BE5F85601CEC}" type="sibTrans" cxnId="{D7E472D9-8DBF-4C92-AFBB-26BD8702BC0C}">
      <dgm:prSet/>
      <dgm:spPr/>
      <dgm:t>
        <a:bodyPr/>
        <a:lstStyle/>
        <a:p>
          <a:endParaRPr lang="zh-TW" altLang="en-US"/>
        </a:p>
      </dgm:t>
    </dgm:pt>
    <dgm:pt modelId="{4A4915C5-9C5D-45E1-8979-BC1E6F063302}" type="pres">
      <dgm:prSet presAssocID="{8605D618-A268-4278-91DB-E3A1E3AA93BA}" presName="linear" presStyleCnt="0">
        <dgm:presLayoutVars>
          <dgm:animLvl val="lvl"/>
          <dgm:resizeHandles val="exact"/>
        </dgm:presLayoutVars>
      </dgm:prSet>
      <dgm:spPr/>
    </dgm:pt>
    <dgm:pt modelId="{69443C92-0392-4620-A472-332120216023}" type="pres">
      <dgm:prSet presAssocID="{00B8D694-E27F-47FD-9595-D826B5A6E10E}" presName="parentText" presStyleLbl="node1" presStyleIdx="0" presStyleCnt="1">
        <dgm:presLayoutVars>
          <dgm:chMax val="0"/>
          <dgm:bulletEnabled val="1"/>
        </dgm:presLayoutVars>
      </dgm:prSet>
      <dgm:spPr/>
    </dgm:pt>
    <dgm:pt modelId="{2E104E89-0DF5-436F-881D-089DC1BB09A9}" type="pres">
      <dgm:prSet presAssocID="{00B8D694-E27F-47FD-9595-D826B5A6E10E}" presName="childText" presStyleLbl="revTx" presStyleIdx="0" presStyleCnt="1">
        <dgm:presLayoutVars>
          <dgm:bulletEnabled val="1"/>
        </dgm:presLayoutVars>
      </dgm:prSet>
      <dgm:spPr/>
    </dgm:pt>
  </dgm:ptLst>
  <dgm:cxnLst>
    <dgm:cxn modelId="{A69D3E1A-E8F8-45B7-8965-7F11E332BD46}" type="presOf" srcId="{2110CBA8-2AB9-4EBF-98AE-2CCD39D522E0}" destId="{2E104E89-0DF5-436F-881D-089DC1BB09A9}" srcOrd="0" destOrd="1" presId="urn:microsoft.com/office/officeart/2005/8/layout/vList2"/>
    <dgm:cxn modelId="{FFF96639-213B-4A6C-B887-8CB6CD7F043F}" srcId="{00B8D694-E27F-47FD-9595-D826B5A6E10E}" destId="{2110CBA8-2AB9-4EBF-98AE-2CCD39D522E0}" srcOrd="1" destOrd="0" parTransId="{241921CF-C5B4-4EE1-94CE-76D12CB95238}" sibTransId="{B3AAF50F-81C6-4AB9-84CE-1D723BE7ECD5}"/>
    <dgm:cxn modelId="{8FEC6657-7F09-4E63-B952-578F97A22A9C}" srcId="{8605D618-A268-4278-91DB-E3A1E3AA93BA}" destId="{00B8D694-E27F-47FD-9595-D826B5A6E10E}" srcOrd="0" destOrd="0" parTransId="{7F3722C2-5D8F-47A2-A211-CE3833671785}" sibTransId="{D18D07AA-05EC-4BF2-9C74-51AEDB9B74FE}"/>
    <dgm:cxn modelId="{13458E8D-086C-4A8B-B882-66CCB5C84233}" type="presOf" srcId="{8605D618-A268-4278-91DB-E3A1E3AA93BA}" destId="{4A4915C5-9C5D-45E1-8979-BC1E6F063302}" srcOrd="0" destOrd="0" presId="urn:microsoft.com/office/officeart/2005/8/layout/vList2"/>
    <dgm:cxn modelId="{579090A5-09E9-482F-85BC-1AACB030A166}" type="presOf" srcId="{F8AB7A84-7919-452E-89FC-BB1B1DCD7A0A}" destId="{2E104E89-0DF5-436F-881D-089DC1BB09A9}" srcOrd="0" destOrd="2" presId="urn:microsoft.com/office/officeart/2005/8/layout/vList2"/>
    <dgm:cxn modelId="{9C1BBFCC-A8E3-494D-80F4-1BC48AE42F19}" type="presOf" srcId="{1B6C55FD-673B-4FEC-BB63-C9B654FD4174}" destId="{2E104E89-0DF5-436F-881D-089DC1BB09A9}" srcOrd="0" destOrd="0" presId="urn:microsoft.com/office/officeart/2005/8/layout/vList2"/>
    <dgm:cxn modelId="{D7E472D9-8DBF-4C92-AFBB-26BD8702BC0C}" srcId="{00B8D694-E27F-47FD-9595-D826B5A6E10E}" destId="{F8AB7A84-7919-452E-89FC-BB1B1DCD7A0A}" srcOrd="2" destOrd="0" parTransId="{465461DF-B61C-4A8C-99C2-1FB98B93535D}" sibTransId="{5FA63B02-18DE-4A33-B8C1-BE5F85601CEC}"/>
    <dgm:cxn modelId="{BC45CFDC-7043-4D6F-8EFF-5A01A62C1DDA}" srcId="{00B8D694-E27F-47FD-9595-D826B5A6E10E}" destId="{1B6C55FD-673B-4FEC-BB63-C9B654FD4174}" srcOrd="0" destOrd="0" parTransId="{4EC74232-5AFA-49B7-994A-7487E75984B1}" sibTransId="{050A917E-9644-4AF6-8DF7-514BD38446E1}"/>
    <dgm:cxn modelId="{0A8447F9-28AB-41D9-95BB-F7381AF7B9AA}" type="presOf" srcId="{00B8D694-E27F-47FD-9595-D826B5A6E10E}" destId="{69443C92-0392-4620-A472-332120216023}" srcOrd="0" destOrd="0" presId="urn:microsoft.com/office/officeart/2005/8/layout/vList2"/>
    <dgm:cxn modelId="{46D21F22-F6DD-4A24-96A1-EF17071BF445}" type="presParOf" srcId="{4A4915C5-9C5D-45E1-8979-BC1E6F063302}" destId="{69443C92-0392-4620-A472-332120216023}" srcOrd="0" destOrd="0" presId="urn:microsoft.com/office/officeart/2005/8/layout/vList2"/>
    <dgm:cxn modelId="{ED62A548-4E2D-44B0-A591-62F10E4A2D6F}" type="presParOf" srcId="{4A4915C5-9C5D-45E1-8979-BC1E6F063302}" destId="{2E104E89-0DF5-436F-881D-089DC1BB09A9}"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FE152186-4D53-46AC-B1C0-4AA6A7EB4EC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zh-TW" altLang="en-US"/>
        </a:p>
      </dgm:t>
    </dgm:pt>
    <dgm:pt modelId="{B282814A-E8F9-4660-B268-1B87D6928F03}">
      <dgm:prSet custT="1"/>
      <dgm:spPr/>
      <dgm:t>
        <a:bodyPr/>
        <a:lstStyle/>
        <a:p>
          <a:pPr rtl="0"/>
          <a:r>
            <a:rPr lang="en-US" sz="2400" dirty="0">
              <a:solidFill>
                <a:schemeClr val="bg1">
                  <a:lumMod val="10000"/>
                </a:schemeClr>
              </a:solidFill>
              <a:latin typeface="標楷體" panose="03000509000000000000" pitchFamily="65" charset="-120"/>
              <a:ea typeface="標楷體" panose="03000509000000000000" pitchFamily="65" charset="-120"/>
            </a:rPr>
            <a:t>1.</a:t>
          </a:r>
          <a:r>
            <a:rPr lang="zh-TW" sz="2400" dirty="0">
              <a:solidFill>
                <a:schemeClr val="bg1">
                  <a:lumMod val="10000"/>
                </a:schemeClr>
              </a:solidFill>
              <a:latin typeface="標楷體" panose="03000509000000000000" pitchFamily="65" charset="-120"/>
              <a:ea typeface="標楷體" panose="03000509000000000000" pitchFamily="65" charset="-120"/>
            </a:rPr>
            <a:t>評鑑方案的描述與判斷，應能幫助課程設計發展，以改進種種課程行動。</a:t>
          </a:r>
        </a:p>
      </dgm:t>
    </dgm:pt>
    <dgm:pt modelId="{D8031560-79A0-40CC-A108-9A7DC786F7A1}" type="parTrans" cxnId="{602A0A33-F869-4AD6-937B-DE172AA7594D}">
      <dgm:prSet/>
      <dgm:spPr/>
      <dgm:t>
        <a:bodyPr/>
        <a:lstStyle/>
        <a:p>
          <a:endParaRPr lang="zh-TW" altLang="en-US"/>
        </a:p>
      </dgm:t>
    </dgm:pt>
    <dgm:pt modelId="{5B171635-5DCC-4E42-965F-D522A987D9EA}" type="sibTrans" cxnId="{602A0A33-F869-4AD6-937B-DE172AA7594D}">
      <dgm:prSet/>
      <dgm:spPr/>
      <dgm:t>
        <a:bodyPr/>
        <a:lstStyle/>
        <a:p>
          <a:endParaRPr lang="zh-TW" altLang="en-US"/>
        </a:p>
      </dgm:t>
    </dgm:pt>
    <dgm:pt modelId="{774CBC08-8645-47A4-9C37-4CBA8EB4524A}">
      <dgm:prSet custT="1"/>
      <dgm:spPr/>
      <dgm:t>
        <a:bodyPr/>
        <a:lstStyle/>
        <a:p>
          <a:pPr rtl="0"/>
          <a:r>
            <a:rPr lang="en-US" sz="2400" dirty="0">
              <a:solidFill>
                <a:srgbClr val="00B050"/>
              </a:solidFill>
              <a:latin typeface="標楷體" panose="03000509000000000000" pitchFamily="65" charset="-120"/>
              <a:ea typeface="標楷體" panose="03000509000000000000" pitchFamily="65" charset="-120"/>
            </a:rPr>
            <a:t>2.</a:t>
          </a:r>
          <a:r>
            <a:rPr lang="zh-TW" sz="2400" dirty="0">
              <a:solidFill>
                <a:srgbClr val="00B050"/>
              </a:solidFill>
              <a:latin typeface="標楷體" panose="03000509000000000000" pitchFamily="65" charset="-120"/>
              <a:ea typeface="標楷體" panose="03000509000000000000" pitchFamily="65" charset="-120"/>
            </a:rPr>
            <a:t>課程評鑑人員應該能夠就評鑑的「先在因素」、「交流因素」及「結果因素」等種種不同的資料來源，作清晰的描述。</a:t>
          </a:r>
        </a:p>
      </dgm:t>
    </dgm:pt>
    <dgm:pt modelId="{C04F9B52-4D7D-4404-BFFF-74361E82AC63}" type="parTrans" cxnId="{EA6EDED1-6935-4974-8165-8E8419729005}">
      <dgm:prSet/>
      <dgm:spPr/>
      <dgm:t>
        <a:bodyPr/>
        <a:lstStyle/>
        <a:p>
          <a:endParaRPr lang="zh-TW" altLang="en-US"/>
        </a:p>
      </dgm:t>
    </dgm:pt>
    <dgm:pt modelId="{496DCA2F-C08E-4756-B5CD-CB68BBFF61F9}" type="sibTrans" cxnId="{EA6EDED1-6935-4974-8165-8E8419729005}">
      <dgm:prSet/>
      <dgm:spPr/>
      <dgm:t>
        <a:bodyPr/>
        <a:lstStyle/>
        <a:p>
          <a:endParaRPr lang="zh-TW" altLang="en-US"/>
        </a:p>
      </dgm:t>
    </dgm:pt>
    <dgm:pt modelId="{42303D40-1BA2-449C-9CE2-CCFE2A8707A9}">
      <dgm:prSet custT="1"/>
      <dgm:spPr/>
      <dgm:t>
        <a:bodyPr/>
        <a:lstStyle/>
        <a:p>
          <a:pPr rtl="0"/>
          <a:r>
            <a:rPr lang="en-US" sz="2400" dirty="0">
              <a:solidFill>
                <a:schemeClr val="bg1">
                  <a:lumMod val="10000"/>
                </a:schemeClr>
              </a:solidFill>
              <a:latin typeface="標楷體" panose="03000509000000000000" pitchFamily="65" charset="-120"/>
              <a:ea typeface="標楷體" panose="03000509000000000000" pitchFamily="65" charset="-120"/>
            </a:rPr>
            <a:t>3.</a:t>
          </a:r>
          <a:r>
            <a:rPr lang="zh-TW" sz="2400" dirty="0">
              <a:solidFill>
                <a:schemeClr val="bg1">
                  <a:lumMod val="10000"/>
                </a:schemeClr>
              </a:solidFill>
              <a:latin typeface="標楷體" panose="03000509000000000000" pitchFamily="65" charset="-120"/>
              <a:ea typeface="標楷體" panose="03000509000000000000" pitchFamily="65" charset="-120"/>
            </a:rPr>
            <a:t>關聯性和一執性的分析，評鑑人員應該就某一課程方案的邊際效應、意外收穫與預期結果。</a:t>
          </a:r>
        </a:p>
      </dgm:t>
    </dgm:pt>
    <dgm:pt modelId="{55474668-28F3-44A2-AC5D-189566FBC279}" type="parTrans" cxnId="{F31A00AE-869C-4E78-B2C1-41069710CB33}">
      <dgm:prSet/>
      <dgm:spPr/>
      <dgm:t>
        <a:bodyPr/>
        <a:lstStyle/>
        <a:p>
          <a:endParaRPr lang="zh-TW" altLang="en-US"/>
        </a:p>
      </dgm:t>
    </dgm:pt>
    <dgm:pt modelId="{1D97DE33-272A-40EA-BF6E-CA978DDB2AA2}" type="sibTrans" cxnId="{F31A00AE-869C-4E78-B2C1-41069710CB33}">
      <dgm:prSet/>
      <dgm:spPr/>
      <dgm:t>
        <a:bodyPr/>
        <a:lstStyle/>
        <a:p>
          <a:endParaRPr lang="zh-TW" altLang="en-US"/>
        </a:p>
      </dgm:t>
    </dgm:pt>
    <dgm:pt modelId="{ACC0D174-024E-41B6-8234-40A2820C6AC8}">
      <dgm:prSet custT="1"/>
      <dgm:spPr/>
      <dgm:t>
        <a:bodyPr/>
        <a:lstStyle/>
        <a:p>
          <a:pPr rtl="0"/>
          <a:r>
            <a:rPr lang="en-US" sz="2400" dirty="0">
              <a:solidFill>
                <a:srgbClr val="00B050"/>
              </a:solidFill>
              <a:latin typeface="標楷體" panose="03000509000000000000" pitchFamily="65" charset="-120"/>
              <a:ea typeface="標楷體" panose="03000509000000000000" pitchFamily="65" charset="-120"/>
            </a:rPr>
            <a:t>4.</a:t>
          </a:r>
          <a:r>
            <a:rPr lang="zh-TW" sz="2400" dirty="0">
              <a:solidFill>
                <a:srgbClr val="00B050"/>
              </a:solidFill>
              <a:latin typeface="標楷體" panose="03000509000000000000" pitchFamily="65" charset="-120"/>
              <a:ea typeface="標楷體" panose="03000509000000000000" pitchFamily="65" charset="-120"/>
            </a:rPr>
            <a:t>課程評鑑人員應該蒐集分析，並反映影響評鑑的種種判斷因素，而且對互相衝突的標準作適當的界定。</a:t>
          </a:r>
        </a:p>
      </dgm:t>
    </dgm:pt>
    <dgm:pt modelId="{39ED2ADA-DC5B-4621-834E-3655EDD22701}" type="parTrans" cxnId="{76873C70-D786-4508-980E-B730F4881820}">
      <dgm:prSet/>
      <dgm:spPr/>
      <dgm:t>
        <a:bodyPr/>
        <a:lstStyle/>
        <a:p>
          <a:endParaRPr lang="zh-TW" altLang="en-US"/>
        </a:p>
      </dgm:t>
    </dgm:pt>
    <dgm:pt modelId="{0374EC25-C2BF-4AF1-8C25-F8EE353C3362}" type="sibTrans" cxnId="{76873C70-D786-4508-980E-B730F4881820}">
      <dgm:prSet/>
      <dgm:spPr/>
      <dgm:t>
        <a:bodyPr/>
        <a:lstStyle/>
        <a:p>
          <a:endParaRPr lang="zh-TW" altLang="en-US"/>
        </a:p>
      </dgm:t>
    </dgm:pt>
    <dgm:pt modelId="{DC614D94-6012-4384-A2B3-2015AD31D83C}">
      <dgm:prSet custT="1"/>
      <dgm:spPr/>
      <dgm:t>
        <a:bodyPr/>
        <a:lstStyle/>
        <a:p>
          <a:pPr rtl="0"/>
          <a:r>
            <a:rPr lang="en-US" sz="2400" dirty="0">
              <a:solidFill>
                <a:schemeClr val="bg1">
                  <a:lumMod val="10000"/>
                </a:schemeClr>
              </a:solidFill>
              <a:latin typeface="標楷體" panose="03000509000000000000" pitchFamily="65" charset="-120"/>
              <a:ea typeface="標楷體" panose="03000509000000000000" pitchFamily="65" charset="-120"/>
            </a:rPr>
            <a:t>5.</a:t>
          </a:r>
          <a:r>
            <a:rPr lang="zh-TW" sz="2400" dirty="0">
              <a:solidFill>
                <a:schemeClr val="bg1">
                  <a:lumMod val="10000"/>
                </a:schemeClr>
              </a:solidFill>
              <a:latin typeface="標楷體" panose="03000509000000000000" pitchFamily="65" charset="-120"/>
              <a:ea typeface="標楷體" panose="03000509000000000000" pitchFamily="65" charset="-120"/>
            </a:rPr>
            <a:t>標準化的測驗往往不能充分達到評鑑的目標，因此，評鑑需要運用各種不同的方法以收互補之效。</a:t>
          </a:r>
        </a:p>
      </dgm:t>
    </dgm:pt>
    <dgm:pt modelId="{C38CA701-B71A-486F-8ACE-C08466AEA686}" type="parTrans" cxnId="{0B34BE79-F396-4461-B07F-37D9F0C2A2F1}">
      <dgm:prSet/>
      <dgm:spPr/>
      <dgm:t>
        <a:bodyPr/>
        <a:lstStyle/>
        <a:p>
          <a:endParaRPr lang="zh-TW" altLang="en-US"/>
        </a:p>
      </dgm:t>
    </dgm:pt>
    <dgm:pt modelId="{EF062541-7345-4EB5-9C66-601101A7A460}" type="sibTrans" cxnId="{0B34BE79-F396-4461-B07F-37D9F0C2A2F1}">
      <dgm:prSet/>
      <dgm:spPr/>
      <dgm:t>
        <a:bodyPr/>
        <a:lstStyle/>
        <a:p>
          <a:endParaRPr lang="zh-TW" altLang="en-US"/>
        </a:p>
      </dgm:t>
    </dgm:pt>
    <dgm:pt modelId="{06147531-BBFB-4973-98C9-AC71441A733D}" type="pres">
      <dgm:prSet presAssocID="{FE152186-4D53-46AC-B1C0-4AA6A7EB4EC4}" presName="vert0" presStyleCnt="0">
        <dgm:presLayoutVars>
          <dgm:dir/>
          <dgm:animOne val="branch"/>
          <dgm:animLvl val="lvl"/>
        </dgm:presLayoutVars>
      </dgm:prSet>
      <dgm:spPr/>
    </dgm:pt>
    <dgm:pt modelId="{48A3BC3A-640B-4B00-8618-3855B3287E94}" type="pres">
      <dgm:prSet presAssocID="{B282814A-E8F9-4660-B268-1B87D6928F03}" presName="thickLine" presStyleLbl="alignNode1" presStyleIdx="0" presStyleCnt="5"/>
      <dgm:spPr/>
    </dgm:pt>
    <dgm:pt modelId="{3ECF93DB-6521-4D24-905A-3F3324BB3935}" type="pres">
      <dgm:prSet presAssocID="{B282814A-E8F9-4660-B268-1B87D6928F03}" presName="horz1" presStyleCnt="0"/>
      <dgm:spPr/>
    </dgm:pt>
    <dgm:pt modelId="{BA0D926F-F146-41C5-BEE0-9AD8025A7FDF}" type="pres">
      <dgm:prSet presAssocID="{B282814A-E8F9-4660-B268-1B87D6928F03}" presName="tx1" presStyleLbl="revTx" presStyleIdx="0" presStyleCnt="5"/>
      <dgm:spPr/>
    </dgm:pt>
    <dgm:pt modelId="{2BA01883-D96C-4B4C-8DB9-8DEE6FBAA972}" type="pres">
      <dgm:prSet presAssocID="{B282814A-E8F9-4660-B268-1B87D6928F03}" presName="vert1" presStyleCnt="0"/>
      <dgm:spPr/>
    </dgm:pt>
    <dgm:pt modelId="{9D119D81-25D1-4622-B51A-6896A11A23F6}" type="pres">
      <dgm:prSet presAssocID="{774CBC08-8645-47A4-9C37-4CBA8EB4524A}" presName="thickLine" presStyleLbl="alignNode1" presStyleIdx="1" presStyleCnt="5"/>
      <dgm:spPr/>
    </dgm:pt>
    <dgm:pt modelId="{889907C9-EC73-4037-ABCC-036DE0B943CA}" type="pres">
      <dgm:prSet presAssocID="{774CBC08-8645-47A4-9C37-4CBA8EB4524A}" presName="horz1" presStyleCnt="0"/>
      <dgm:spPr/>
    </dgm:pt>
    <dgm:pt modelId="{8874F7FF-A0D9-40AE-B497-F6240AE7AD25}" type="pres">
      <dgm:prSet presAssocID="{774CBC08-8645-47A4-9C37-4CBA8EB4524A}" presName="tx1" presStyleLbl="revTx" presStyleIdx="1" presStyleCnt="5"/>
      <dgm:spPr/>
    </dgm:pt>
    <dgm:pt modelId="{4DD1835D-0A23-49BD-BDEA-4261003E7922}" type="pres">
      <dgm:prSet presAssocID="{774CBC08-8645-47A4-9C37-4CBA8EB4524A}" presName="vert1" presStyleCnt="0"/>
      <dgm:spPr/>
    </dgm:pt>
    <dgm:pt modelId="{8069B942-D0C8-4390-BEA8-EDD0D52730E7}" type="pres">
      <dgm:prSet presAssocID="{42303D40-1BA2-449C-9CE2-CCFE2A8707A9}" presName="thickLine" presStyleLbl="alignNode1" presStyleIdx="2" presStyleCnt="5"/>
      <dgm:spPr/>
    </dgm:pt>
    <dgm:pt modelId="{396A88A6-3306-41E6-A8F8-F7EDFF866285}" type="pres">
      <dgm:prSet presAssocID="{42303D40-1BA2-449C-9CE2-CCFE2A8707A9}" presName="horz1" presStyleCnt="0"/>
      <dgm:spPr/>
    </dgm:pt>
    <dgm:pt modelId="{1F42CDEF-7662-47B8-8C01-B696CB58452B}" type="pres">
      <dgm:prSet presAssocID="{42303D40-1BA2-449C-9CE2-CCFE2A8707A9}" presName="tx1" presStyleLbl="revTx" presStyleIdx="2" presStyleCnt="5"/>
      <dgm:spPr/>
    </dgm:pt>
    <dgm:pt modelId="{BFED994F-25EF-4857-998F-2DC67F10645F}" type="pres">
      <dgm:prSet presAssocID="{42303D40-1BA2-449C-9CE2-CCFE2A8707A9}" presName="vert1" presStyleCnt="0"/>
      <dgm:spPr/>
    </dgm:pt>
    <dgm:pt modelId="{36E0D7C5-0EBA-4F31-A113-582F4A920C5B}" type="pres">
      <dgm:prSet presAssocID="{ACC0D174-024E-41B6-8234-40A2820C6AC8}" presName="thickLine" presStyleLbl="alignNode1" presStyleIdx="3" presStyleCnt="5"/>
      <dgm:spPr/>
    </dgm:pt>
    <dgm:pt modelId="{AADE934D-48CC-478C-9E0C-74FA820F0FD2}" type="pres">
      <dgm:prSet presAssocID="{ACC0D174-024E-41B6-8234-40A2820C6AC8}" presName="horz1" presStyleCnt="0"/>
      <dgm:spPr/>
    </dgm:pt>
    <dgm:pt modelId="{0345FD35-3FC9-4BB8-B890-EB8B2EB707C9}" type="pres">
      <dgm:prSet presAssocID="{ACC0D174-024E-41B6-8234-40A2820C6AC8}" presName="tx1" presStyleLbl="revTx" presStyleIdx="3" presStyleCnt="5"/>
      <dgm:spPr/>
    </dgm:pt>
    <dgm:pt modelId="{5FBC5F41-9901-427D-807E-7175FFCB62D6}" type="pres">
      <dgm:prSet presAssocID="{ACC0D174-024E-41B6-8234-40A2820C6AC8}" presName="vert1" presStyleCnt="0"/>
      <dgm:spPr/>
    </dgm:pt>
    <dgm:pt modelId="{E6F71C1B-FBC3-47CA-BBA4-61A887FA6C85}" type="pres">
      <dgm:prSet presAssocID="{DC614D94-6012-4384-A2B3-2015AD31D83C}" presName="thickLine" presStyleLbl="alignNode1" presStyleIdx="4" presStyleCnt="5"/>
      <dgm:spPr/>
    </dgm:pt>
    <dgm:pt modelId="{7F597D96-FAB6-4036-94D0-5269040C72A9}" type="pres">
      <dgm:prSet presAssocID="{DC614D94-6012-4384-A2B3-2015AD31D83C}" presName="horz1" presStyleCnt="0"/>
      <dgm:spPr/>
    </dgm:pt>
    <dgm:pt modelId="{ABF8AB79-7ABE-43BE-A45E-4AF2356A9B67}" type="pres">
      <dgm:prSet presAssocID="{DC614D94-6012-4384-A2B3-2015AD31D83C}" presName="tx1" presStyleLbl="revTx" presStyleIdx="4" presStyleCnt="5"/>
      <dgm:spPr/>
    </dgm:pt>
    <dgm:pt modelId="{F4E50225-248C-41FF-90E0-0E17446EB8FD}" type="pres">
      <dgm:prSet presAssocID="{DC614D94-6012-4384-A2B3-2015AD31D83C}" presName="vert1" presStyleCnt="0"/>
      <dgm:spPr/>
    </dgm:pt>
  </dgm:ptLst>
  <dgm:cxnLst>
    <dgm:cxn modelId="{FD872D1A-BA60-4511-87BF-7D04C1B821A1}" type="presOf" srcId="{774CBC08-8645-47A4-9C37-4CBA8EB4524A}" destId="{8874F7FF-A0D9-40AE-B497-F6240AE7AD25}" srcOrd="0" destOrd="0" presId="urn:microsoft.com/office/officeart/2008/layout/LinedList"/>
    <dgm:cxn modelId="{602A0A33-F869-4AD6-937B-DE172AA7594D}" srcId="{FE152186-4D53-46AC-B1C0-4AA6A7EB4EC4}" destId="{B282814A-E8F9-4660-B268-1B87D6928F03}" srcOrd="0" destOrd="0" parTransId="{D8031560-79A0-40CC-A108-9A7DC786F7A1}" sibTransId="{5B171635-5DCC-4E42-965F-D522A987D9EA}"/>
    <dgm:cxn modelId="{896D9F61-350A-42F3-B2D4-D9C36090C24B}" type="presOf" srcId="{DC614D94-6012-4384-A2B3-2015AD31D83C}" destId="{ABF8AB79-7ABE-43BE-A45E-4AF2356A9B67}" srcOrd="0" destOrd="0" presId="urn:microsoft.com/office/officeart/2008/layout/LinedList"/>
    <dgm:cxn modelId="{CA341265-37D3-4116-BABD-0F62EA4C4646}" type="presOf" srcId="{42303D40-1BA2-449C-9CE2-CCFE2A8707A9}" destId="{1F42CDEF-7662-47B8-8C01-B696CB58452B}" srcOrd="0" destOrd="0" presId="urn:microsoft.com/office/officeart/2008/layout/LinedList"/>
    <dgm:cxn modelId="{E16B4866-4391-4234-A80E-6BA88D54109C}" type="presOf" srcId="{B282814A-E8F9-4660-B268-1B87D6928F03}" destId="{BA0D926F-F146-41C5-BEE0-9AD8025A7FDF}" srcOrd="0" destOrd="0" presId="urn:microsoft.com/office/officeart/2008/layout/LinedList"/>
    <dgm:cxn modelId="{76873C70-D786-4508-980E-B730F4881820}" srcId="{FE152186-4D53-46AC-B1C0-4AA6A7EB4EC4}" destId="{ACC0D174-024E-41B6-8234-40A2820C6AC8}" srcOrd="3" destOrd="0" parTransId="{39ED2ADA-DC5B-4621-834E-3655EDD22701}" sibTransId="{0374EC25-C2BF-4AF1-8C25-F8EE353C3362}"/>
    <dgm:cxn modelId="{5BEF8670-73C6-40CE-AD87-8042F75E028E}" type="presOf" srcId="{ACC0D174-024E-41B6-8234-40A2820C6AC8}" destId="{0345FD35-3FC9-4BB8-B890-EB8B2EB707C9}" srcOrd="0" destOrd="0" presId="urn:microsoft.com/office/officeart/2008/layout/LinedList"/>
    <dgm:cxn modelId="{0B34BE79-F396-4461-B07F-37D9F0C2A2F1}" srcId="{FE152186-4D53-46AC-B1C0-4AA6A7EB4EC4}" destId="{DC614D94-6012-4384-A2B3-2015AD31D83C}" srcOrd="4" destOrd="0" parTransId="{C38CA701-B71A-486F-8ACE-C08466AEA686}" sibTransId="{EF062541-7345-4EB5-9C66-601101A7A460}"/>
    <dgm:cxn modelId="{14B6C182-B889-4E82-9735-CF391C9FF4FC}" type="presOf" srcId="{FE152186-4D53-46AC-B1C0-4AA6A7EB4EC4}" destId="{06147531-BBFB-4973-98C9-AC71441A733D}" srcOrd="0" destOrd="0" presId="urn:microsoft.com/office/officeart/2008/layout/LinedList"/>
    <dgm:cxn modelId="{F31A00AE-869C-4E78-B2C1-41069710CB33}" srcId="{FE152186-4D53-46AC-B1C0-4AA6A7EB4EC4}" destId="{42303D40-1BA2-449C-9CE2-CCFE2A8707A9}" srcOrd="2" destOrd="0" parTransId="{55474668-28F3-44A2-AC5D-189566FBC279}" sibTransId="{1D97DE33-272A-40EA-BF6E-CA978DDB2AA2}"/>
    <dgm:cxn modelId="{EA6EDED1-6935-4974-8165-8E8419729005}" srcId="{FE152186-4D53-46AC-B1C0-4AA6A7EB4EC4}" destId="{774CBC08-8645-47A4-9C37-4CBA8EB4524A}" srcOrd="1" destOrd="0" parTransId="{C04F9B52-4D7D-4404-BFFF-74361E82AC63}" sibTransId="{496DCA2F-C08E-4756-B5CD-CB68BBFF61F9}"/>
    <dgm:cxn modelId="{A55C80AD-9E61-4D22-A14E-9C5758D618FF}" type="presParOf" srcId="{06147531-BBFB-4973-98C9-AC71441A733D}" destId="{48A3BC3A-640B-4B00-8618-3855B3287E94}" srcOrd="0" destOrd="0" presId="urn:microsoft.com/office/officeart/2008/layout/LinedList"/>
    <dgm:cxn modelId="{5CE8B960-D789-4DF2-8141-925B298D5BBF}" type="presParOf" srcId="{06147531-BBFB-4973-98C9-AC71441A733D}" destId="{3ECF93DB-6521-4D24-905A-3F3324BB3935}" srcOrd="1" destOrd="0" presId="urn:microsoft.com/office/officeart/2008/layout/LinedList"/>
    <dgm:cxn modelId="{D29E3700-238F-43DB-B63E-D169F34B1FED}" type="presParOf" srcId="{3ECF93DB-6521-4D24-905A-3F3324BB3935}" destId="{BA0D926F-F146-41C5-BEE0-9AD8025A7FDF}" srcOrd="0" destOrd="0" presId="urn:microsoft.com/office/officeart/2008/layout/LinedList"/>
    <dgm:cxn modelId="{791B53B1-23C6-48D1-AE03-7173D39C3EB7}" type="presParOf" srcId="{3ECF93DB-6521-4D24-905A-3F3324BB3935}" destId="{2BA01883-D96C-4B4C-8DB9-8DEE6FBAA972}" srcOrd="1" destOrd="0" presId="urn:microsoft.com/office/officeart/2008/layout/LinedList"/>
    <dgm:cxn modelId="{28038177-0EB0-4EA0-A625-22A616C94487}" type="presParOf" srcId="{06147531-BBFB-4973-98C9-AC71441A733D}" destId="{9D119D81-25D1-4622-B51A-6896A11A23F6}" srcOrd="2" destOrd="0" presId="urn:microsoft.com/office/officeart/2008/layout/LinedList"/>
    <dgm:cxn modelId="{ADBA0118-3142-4C32-91B0-CF7630F3167E}" type="presParOf" srcId="{06147531-BBFB-4973-98C9-AC71441A733D}" destId="{889907C9-EC73-4037-ABCC-036DE0B943CA}" srcOrd="3" destOrd="0" presId="urn:microsoft.com/office/officeart/2008/layout/LinedList"/>
    <dgm:cxn modelId="{209E46C7-24B0-4537-92FA-2B9451F65F29}" type="presParOf" srcId="{889907C9-EC73-4037-ABCC-036DE0B943CA}" destId="{8874F7FF-A0D9-40AE-B497-F6240AE7AD25}" srcOrd="0" destOrd="0" presId="urn:microsoft.com/office/officeart/2008/layout/LinedList"/>
    <dgm:cxn modelId="{C072F5D8-17FD-44DC-80D4-906B444AE65B}" type="presParOf" srcId="{889907C9-EC73-4037-ABCC-036DE0B943CA}" destId="{4DD1835D-0A23-49BD-BDEA-4261003E7922}" srcOrd="1" destOrd="0" presId="urn:microsoft.com/office/officeart/2008/layout/LinedList"/>
    <dgm:cxn modelId="{64655DB3-2713-45A5-BAD4-CFA550E56421}" type="presParOf" srcId="{06147531-BBFB-4973-98C9-AC71441A733D}" destId="{8069B942-D0C8-4390-BEA8-EDD0D52730E7}" srcOrd="4" destOrd="0" presId="urn:microsoft.com/office/officeart/2008/layout/LinedList"/>
    <dgm:cxn modelId="{001CEFC3-9BC4-46F0-B537-678132E44F88}" type="presParOf" srcId="{06147531-BBFB-4973-98C9-AC71441A733D}" destId="{396A88A6-3306-41E6-A8F8-F7EDFF866285}" srcOrd="5" destOrd="0" presId="urn:microsoft.com/office/officeart/2008/layout/LinedList"/>
    <dgm:cxn modelId="{B92BD6F6-4BCB-4F00-9B56-5EA12D6F5469}" type="presParOf" srcId="{396A88A6-3306-41E6-A8F8-F7EDFF866285}" destId="{1F42CDEF-7662-47B8-8C01-B696CB58452B}" srcOrd="0" destOrd="0" presId="urn:microsoft.com/office/officeart/2008/layout/LinedList"/>
    <dgm:cxn modelId="{A6BF9FC5-B416-4EB7-ACC3-33D20F387E35}" type="presParOf" srcId="{396A88A6-3306-41E6-A8F8-F7EDFF866285}" destId="{BFED994F-25EF-4857-998F-2DC67F10645F}" srcOrd="1" destOrd="0" presId="urn:microsoft.com/office/officeart/2008/layout/LinedList"/>
    <dgm:cxn modelId="{A84E46AD-3739-40DF-A1ED-D5970DE43D76}" type="presParOf" srcId="{06147531-BBFB-4973-98C9-AC71441A733D}" destId="{36E0D7C5-0EBA-4F31-A113-582F4A920C5B}" srcOrd="6" destOrd="0" presId="urn:microsoft.com/office/officeart/2008/layout/LinedList"/>
    <dgm:cxn modelId="{5565742E-B5A1-4AC3-A36B-326ED57FB8CC}" type="presParOf" srcId="{06147531-BBFB-4973-98C9-AC71441A733D}" destId="{AADE934D-48CC-478C-9E0C-74FA820F0FD2}" srcOrd="7" destOrd="0" presId="urn:microsoft.com/office/officeart/2008/layout/LinedList"/>
    <dgm:cxn modelId="{D0A72248-C2E9-49FA-BDA2-D19646585196}" type="presParOf" srcId="{AADE934D-48CC-478C-9E0C-74FA820F0FD2}" destId="{0345FD35-3FC9-4BB8-B890-EB8B2EB707C9}" srcOrd="0" destOrd="0" presId="urn:microsoft.com/office/officeart/2008/layout/LinedList"/>
    <dgm:cxn modelId="{E1363209-3C28-422D-A367-4E226C15EEF0}" type="presParOf" srcId="{AADE934D-48CC-478C-9E0C-74FA820F0FD2}" destId="{5FBC5F41-9901-427D-807E-7175FFCB62D6}" srcOrd="1" destOrd="0" presId="urn:microsoft.com/office/officeart/2008/layout/LinedList"/>
    <dgm:cxn modelId="{C0E4D7D5-D3E9-4612-A835-BEA6BB2FC83B}" type="presParOf" srcId="{06147531-BBFB-4973-98C9-AC71441A733D}" destId="{E6F71C1B-FBC3-47CA-BBA4-61A887FA6C85}" srcOrd="8" destOrd="0" presId="urn:microsoft.com/office/officeart/2008/layout/LinedList"/>
    <dgm:cxn modelId="{EB017BF3-5F21-4CFB-9B9A-DABC4AB4BD94}" type="presParOf" srcId="{06147531-BBFB-4973-98C9-AC71441A733D}" destId="{7F597D96-FAB6-4036-94D0-5269040C72A9}" srcOrd="9" destOrd="0" presId="urn:microsoft.com/office/officeart/2008/layout/LinedList"/>
    <dgm:cxn modelId="{7C3F29A8-A99D-404C-ADF7-1B2150F26ECF}" type="presParOf" srcId="{7F597D96-FAB6-4036-94D0-5269040C72A9}" destId="{ABF8AB79-7ABE-43BE-A45E-4AF2356A9B67}" srcOrd="0" destOrd="0" presId="urn:microsoft.com/office/officeart/2008/layout/LinedList"/>
    <dgm:cxn modelId="{1980E8B7-FBB0-4801-A9AC-1FC4223C93FA}" type="presParOf" srcId="{7F597D96-FAB6-4036-94D0-5269040C72A9}" destId="{F4E50225-248C-41FF-90E0-0E17446EB8F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7C932EF1-1D89-45EA-A59A-AAA1CE5CEA33}" type="doc">
      <dgm:prSet loTypeId="urn:microsoft.com/office/officeart/2005/8/layout/vList2" loCatId="list" qsTypeId="urn:microsoft.com/office/officeart/2005/8/quickstyle/simple3" qsCatId="simple" csTypeId="urn:microsoft.com/office/officeart/2005/8/colors/accent3_4" csCatId="accent3" phldr="1"/>
      <dgm:spPr/>
      <dgm:t>
        <a:bodyPr/>
        <a:lstStyle/>
        <a:p>
          <a:endParaRPr lang="zh-TW" altLang="en-US"/>
        </a:p>
      </dgm:t>
    </dgm:pt>
    <dgm:pt modelId="{383EAF19-1AE9-439F-A414-EF163C8D882F}">
      <dgm:prSet custT="1"/>
      <dgm:spPr/>
      <dgm:t>
        <a:bodyPr/>
        <a:lstStyle/>
        <a:p>
          <a:pPr rtl="0"/>
          <a:r>
            <a:rPr lang="en-US" sz="2800" dirty="0">
              <a:latin typeface="標楷體" panose="03000509000000000000" pitchFamily="65" charset="-120"/>
              <a:ea typeface="標楷體" panose="03000509000000000000" pitchFamily="65" charset="-120"/>
            </a:rPr>
            <a:t>1.</a:t>
          </a:r>
          <a:r>
            <a:rPr lang="zh-TW" sz="2800" dirty="0">
              <a:latin typeface="標楷體" panose="03000509000000000000" pitchFamily="65" charset="-120"/>
              <a:ea typeface="標楷體" panose="03000509000000000000" pitchFamily="65" charset="-120"/>
            </a:rPr>
            <a:t>優點在於利用</a:t>
          </a:r>
          <a:r>
            <a:rPr lang="zh-TW" sz="2800" dirty="0">
              <a:solidFill>
                <a:srgbClr val="FF0000"/>
              </a:solidFill>
              <a:latin typeface="標楷體" panose="03000509000000000000" pitchFamily="65" charset="-120"/>
              <a:ea typeface="標楷體" panose="03000509000000000000" pitchFamily="65" charset="-120"/>
            </a:rPr>
            <a:t>描述和判斷</a:t>
          </a:r>
          <a:r>
            <a:rPr lang="zh-TW" sz="2800" dirty="0">
              <a:latin typeface="標楷體" panose="03000509000000000000" pitchFamily="65" charset="-120"/>
              <a:ea typeface="標楷體" panose="03000509000000000000" pitchFamily="65" charset="-120"/>
            </a:rPr>
            <a:t>的資料，可以瞭解課程方案的理論基礎，並瞭解其背景及目的，以評鑑其教育理想意圖與實際現象的一致性與關聯性。</a:t>
          </a:r>
        </a:p>
      </dgm:t>
    </dgm:pt>
    <dgm:pt modelId="{8A2A0E13-2F0F-4AD2-B7EB-F6D842F75BAD}" type="parTrans" cxnId="{D14B8E38-8F4D-411F-8CDA-E5F81FAE0B44}">
      <dgm:prSet/>
      <dgm:spPr/>
      <dgm:t>
        <a:bodyPr/>
        <a:lstStyle/>
        <a:p>
          <a:endParaRPr lang="zh-TW" altLang="en-US"/>
        </a:p>
      </dgm:t>
    </dgm:pt>
    <dgm:pt modelId="{9421B01A-8975-4287-B018-B2585AE001A9}" type="sibTrans" cxnId="{D14B8E38-8F4D-411F-8CDA-E5F81FAE0B44}">
      <dgm:prSet/>
      <dgm:spPr/>
      <dgm:t>
        <a:bodyPr/>
        <a:lstStyle/>
        <a:p>
          <a:endParaRPr lang="zh-TW" altLang="en-US"/>
        </a:p>
      </dgm:t>
    </dgm:pt>
    <dgm:pt modelId="{6227D04C-5B0D-4796-918E-93F200F6A7AB}">
      <dgm:prSet custT="1"/>
      <dgm:spPr/>
      <dgm:t>
        <a:bodyPr/>
        <a:lstStyle/>
        <a:p>
          <a:pPr rtl="0"/>
          <a:r>
            <a:rPr lang="en-US" sz="2800" dirty="0">
              <a:latin typeface="標楷體" panose="03000509000000000000" pitchFamily="65" charset="-120"/>
              <a:ea typeface="標楷體" panose="03000509000000000000" pitchFamily="65" charset="-120"/>
            </a:rPr>
            <a:t>2.</a:t>
          </a:r>
          <a:r>
            <a:rPr lang="zh-TW" sz="2800" dirty="0">
              <a:latin typeface="標楷體" panose="03000509000000000000" pitchFamily="65" charset="-120"/>
              <a:ea typeface="標楷體" panose="03000509000000000000" pitchFamily="65" charset="-120"/>
            </a:rPr>
            <a:t>整體評鑑是難以達成的，因為要協調教育科技專家、測驗專家、心理學者、教師及人類學者進行協同研究與評鑑，有其實際困難。</a:t>
          </a:r>
        </a:p>
      </dgm:t>
    </dgm:pt>
    <dgm:pt modelId="{314E123E-A79A-4A45-8CA7-8F190498BB59}" type="parTrans" cxnId="{257F09C9-4B2F-423C-BBAA-8DE843546137}">
      <dgm:prSet/>
      <dgm:spPr/>
      <dgm:t>
        <a:bodyPr/>
        <a:lstStyle/>
        <a:p>
          <a:endParaRPr lang="zh-TW" altLang="en-US"/>
        </a:p>
      </dgm:t>
    </dgm:pt>
    <dgm:pt modelId="{7E53FE76-DA3F-40E8-AB1A-15BAC5540AF0}" type="sibTrans" cxnId="{257F09C9-4B2F-423C-BBAA-8DE843546137}">
      <dgm:prSet/>
      <dgm:spPr/>
      <dgm:t>
        <a:bodyPr/>
        <a:lstStyle/>
        <a:p>
          <a:endParaRPr lang="zh-TW" altLang="en-US"/>
        </a:p>
      </dgm:t>
    </dgm:pt>
    <dgm:pt modelId="{09925668-D2E5-4941-8780-9793040545F2}" type="pres">
      <dgm:prSet presAssocID="{7C932EF1-1D89-45EA-A59A-AAA1CE5CEA33}" presName="linear" presStyleCnt="0">
        <dgm:presLayoutVars>
          <dgm:animLvl val="lvl"/>
          <dgm:resizeHandles val="exact"/>
        </dgm:presLayoutVars>
      </dgm:prSet>
      <dgm:spPr/>
    </dgm:pt>
    <dgm:pt modelId="{5B5E3E75-090B-4914-B975-B1F4ACC6CA4C}" type="pres">
      <dgm:prSet presAssocID="{383EAF19-1AE9-439F-A414-EF163C8D882F}" presName="parentText" presStyleLbl="node1" presStyleIdx="0" presStyleCnt="2" custLinFactY="-3613" custLinFactNeighborY="-100000">
        <dgm:presLayoutVars>
          <dgm:chMax val="0"/>
          <dgm:bulletEnabled val="1"/>
        </dgm:presLayoutVars>
      </dgm:prSet>
      <dgm:spPr/>
    </dgm:pt>
    <dgm:pt modelId="{7E35A177-E5AE-4A62-8E4F-355CCF16710A}" type="pres">
      <dgm:prSet presAssocID="{9421B01A-8975-4287-B018-B2585AE001A9}" presName="spacer" presStyleCnt="0"/>
      <dgm:spPr/>
    </dgm:pt>
    <dgm:pt modelId="{775426EA-A8D6-4802-97B3-B7CBE12C952A}" type="pres">
      <dgm:prSet presAssocID="{6227D04C-5B0D-4796-918E-93F200F6A7AB}" presName="parentText" presStyleLbl="node1" presStyleIdx="1" presStyleCnt="2">
        <dgm:presLayoutVars>
          <dgm:chMax val="0"/>
          <dgm:bulletEnabled val="1"/>
        </dgm:presLayoutVars>
      </dgm:prSet>
      <dgm:spPr/>
    </dgm:pt>
  </dgm:ptLst>
  <dgm:cxnLst>
    <dgm:cxn modelId="{16CC5E15-7538-4F64-B4A2-24DEF8A0E024}" type="presOf" srcId="{383EAF19-1AE9-439F-A414-EF163C8D882F}" destId="{5B5E3E75-090B-4914-B975-B1F4ACC6CA4C}" srcOrd="0" destOrd="0" presId="urn:microsoft.com/office/officeart/2005/8/layout/vList2"/>
    <dgm:cxn modelId="{88AB0417-5013-4BC8-AA58-63D72B47DD15}" type="presOf" srcId="{6227D04C-5B0D-4796-918E-93F200F6A7AB}" destId="{775426EA-A8D6-4802-97B3-B7CBE12C952A}" srcOrd="0" destOrd="0" presId="urn:microsoft.com/office/officeart/2005/8/layout/vList2"/>
    <dgm:cxn modelId="{D14B8E38-8F4D-411F-8CDA-E5F81FAE0B44}" srcId="{7C932EF1-1D89-45EA-A59A-AAA1CE5CEA33}" destId="{383EAF19-1AE9-439F-A414-EF163C8D882F}" srcOrd="0" destOrd="0" parTransId="{8A2A0E13-2F0F-4AD2-B7EB-F6D842F75BAD}" sibTransId="{9421B01A-8975-4287-B018-B2585AE001A9}"/>
    <dgm:cxn modelId="{D0CAF5A0-4630-4E96-9282-475B0CA12271}" type="presOf" srcId="{7C932EF1-1D89-45EA-A59A-AAA1CE5CEA33}" destId="{09925668-D2E5-4941-8780-9793040545F2}" srcOrd="0" destOrd="0" presId="urn:microsoft.com/office/officeart/2005/8/layout/vList2"/>
    <dgm:cxn modelId="{257F09C9-4B2F-423C-BBAA-8DE843546137}" srcId="{7C932EF1-1D89-45EA-A59A-AAA1CE5CEA33}" destId="{6227D04C-5B0D-4796-918E-93F200F6A7AB}" srcOrd="1" destOrd="0" parTransId="{314E123E-A79A-4A45-8CA7-8F190498BB59}" sibTransId="{7E53FE76-DA3F-40E8-AB1A-15BAC5540AF0}"/>
    <dgm:cxn modelId="{086761BB-4C81-43A3-A93E-8CF0FCB3A55F}" type="presParOf" srcId="{09925668-D2E5-4941-8780-9793040545F2}" destId="{5B5E3E75-090B-4914-B975-B1F4ACC6CA4C}" srcOrd="0" destOrd="0" presId="urn:microsoft.com/office/officeart/2005/8/layout/vList2"/>
    <dgm:cxn modelId="{DF32FB2B-20CC-4D7E-8A8B-61CE129BC635}" type="presParOf" srcId="{09925668-D2E5-4941-8780-9793040545F2}" destId="{7E35A177-E5AE-4A62-8E4F-355CCF16710A}" srcOrd="1" destOrd="0" presId="urn:microsoft.com/office/officeart/2005/8/layout/vList2"/>
    <dgm:cxn modelId="{8CC0B442-3466-41B5-9449-1BCA242E2A2D}" type="presParOf" srcId="{09925668-D2E5-4941-8780-9793040545F2}" destId="{775426EA-A8D6-4802-97B3-B7CBE12C952A}"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7A78664B-F2CD-413F-95D9-681123469808}" type="doc">
      <dgm:prSet loTypeId="urn:microsoft.com/office/officeart/2005/8/layout/vList2" loCatId="list" qsTypeId="urn:microsoft.com/office/officeart/2005/8/quickstyle/simple1" qsCatId="simple" csTypeId="urn:microsoft.com/office/officeart/2005/8/colors/accent5_5" csCatId="accent5"/>
      <dgm:spPr/>
      <dgm:t>
        <a:bodyPr/>
        <a:lstStyle/>
        <a:p>
          <a:endParaRPr lang="zh-TW" altLang="en-US"/>
        </a:p>
      </dgm:t>
    </dgm:pt>
    <dgm:pt modelId="{4DB2E35D-20EB-47C3-B4DB-B6F422F14589}">
      <dgm:prSet custT="1"/>
      <dgm:spPr/>
      <dgm:t>
        <a:bodyPr/>
        <a:lstStyle/>
        <a:p>
          <a:pPr rtl="0"/>
          <a:r>
            <a:rPr lang="en-US" sz="2400" dirty="0">
              <a:solidFill>
                <a:srgbClr val="000000"/>
              </a:solidFill>
              <a:latin typeface="標楷體" panose="03000509000000000000" pitchFamily="65" charset="-120"/>
              <a:ea typeface="標楷體" panose="03000509000000000000" pitchFamily="65" charset="-120"/>
            </a:rPr>
            <a:t>1.</a:t>
          </a:r>
          <a:r>
            <a:rPr lang="zh-TW" sz="2400" dirty="0">
              <a:solidFill>
                <a:srgbClr val="000000"/>
              </a:solidFill>
              <a:latin typeface="標楷體" panose="03000509000000000000" pitchFamily="65" charset="-120"/>
              <a:ea typeface="標楷體" panose="03000509000000000000" pitchFamily="65" charset="-120"/>
            </a:rPr>
            <a:t>「背景－投入－過程－產出模式」的課程評鑑旨在描述、取得及提供資料，以判斷各種課程方案。課程評鑑是一種過程，旨在描述、取得及提供有用資料，做為判斷各種課程方案之用。</a:t>
          </a:r>
        </a:p>
      </dgm:t>
    </dgm:pt>
    <dgm:pt modelId="{7B51618A-8DD6-43A8-96A5-DE43FE311C36}" type="parTrans" cxnId="{57F78A78-8C75-4748-96D5-07CAA5DA0047}">
      <dgm:prSet/>
      <dgm:spPr/>
      <dgm:t>
        <a:bodyPr/>
        <a:lstStyle/>
        <a:p>
          <a:endParaRPr lang="zh-TW" altLang="en-US"/>
        </a:p>
      </dgm:t>
    </dgm:pt>
    <dgm:pt modelId="{4C425BCD-C503-44BF-B144-18CBC0A0AEBD}" type="sibTrans" cxnId="{57F78A78-8C75-4748-96D5-07CAA5DA0047}">
      <dgm:prSet/>
      <dgm:spPr/>
      <dgm:t>
        <a:bodyPr/>
        <a:lstStyle/>
        <a:p>
          <a:endParaRPr lang="zh-TW" altLang="en-US"/>
        </a:p>
      </dgm:t>
    </dgm:pt>
    <dgm:pt modelId="{5D7305C1-B14F-488A-998A-2309ABAB8179}">
      <dgm:prSet custT="1"/>
      <dgm:spPr/>
      <dgm:t>
        <a:bodyPr/>
        <a:lstStyle/>
        <a:p>
          <a:pPr rtl="0"/>
          <a:r>
            <a:rPr lang="en-US" sz="2400" dirty="0">
              <a:solidFill>
                <a:srgbClr val="000000"/>
              </a:solidFill>
              <a:latin typeface="標楷體" panose="03000509000000000000" pitchFamily="65" charset="-120"/>
              <a:ea typeface="標楷體" panose="03000509000000000000" pitchFamily="65" charset="-120"/>
            </a:rPr>
            <a:t>2.</a:t>
          </a:r>
          <a:r>
            <a:rPr lang="zh-TW" sz="2400" dirty="0">
              <a:solidFill>
                <a:srgbClr val="000000"/>
              </a:solidFill>
              <a:latin typeface="標楷體" panose="03000509000000000000" pitchFamily="65" charset="-120"/>
              <a:ea typeface="標楷體" panose="03000509000000000000" pitchFamily="65" charset="-120"/>
            </a:rPr>
            <a:t>史特佛賓認為此一模式的最大的目的，在於對學校行政人員、課程方案領導人，以及學校教師們提供訊息，以便修正教育方案。課程評鑑是為了作課程決定，進行選擇，進而改變課程行動，促成課程革新</a:t>
          </a:r>
        </a:p>
      </dgm:t>
    </dgm:pt>
    <dgm:pt modelId="{28759B0F-E4DF-42F8-ACA4-C874AA293AD9}" type="parTrans" cxnId="{33CD8BCF-BBF8-4539-980D-7EC02C620087}">
      <dgm:prSet/>
      <dgm:spPr/>
      <dgm:t>
        <a:bodyPr/>
        <a:lstStyle/>
        <a:p>
          <a:endParaRPr lang="zh-TW" altLang="en-US"/>
        </a:p>
      </dgm:t>
    </dgm:pt>
    <dgm:pt modelId="{D521F0CF-C96E-4AC0-BF9D-69E062848C16}" type="sibTrans" cxnId="{33CD8BCF-BBF8-4539-980D-7EC02C620087}">
      <dgm:prSet/>
      <dgm:spPr/>
      <dgm:t>
        <a:bodyPr/>
        <a:lstStyle/>
        <a:p>
          <a:endParaRPr lang="zh-TW" altLang="en-US"/>
        </a:p>
      </dgm:t>
    </dgm:pt>
    <dgm:pt modelId="{86CF80E4-8763-4C1B-9756-F71BF6227415}" type="pres">
      <dgm:prSet presAssocID="{7A78664B-F2CD-413F-95D9-681123469808}" presName="linear" presStyleCnt="0">
        <dgm:presLayoutVars>
          <dgm:animLvl val="lvl"/>
          <dgm:resizeHandles val="exact"/>
        </dgm:presLayoutVars>
      </dgm:prSet>
      <dgm:spPr/>
    </dgm:pt>
    <dgm:pt modelId="{30C6B30B-DE56-432F-95A4-7C9D626E99CB}" type="pres">
      <dgm:prSet presAssocID="{4DB2E35D-20EB-47C3-B4DB-B6F422F14589}" presName="parentText" presStyleLbl="node1" presStyleIdx="0" presStyleCnt="2">
        <dgm:presLayoutVars>
          <dgm:chMax val="0"/>
          <dgm:bulletEnabled val="1"/>
        </dgm:presLayoutVars>
      </dgm:prSet>
      <dgm:spPr/>
    </dgm:pt>
    <dgm:pt modelId="{AA3B64B7-B9CE-41C2-ACA9-8C5C58F9CF8B}" type="pres">
      <dgm:prSet presAssocID="{4C425BCD-C503-44BF-B144-18CBC0A0AEBD}" presName="spacer" presStyleCnt="0"/>
      <dgm:spPr/>
    </dgm:pt>
    <dgm:pt modelId="{97F7D737-451A-4C66-B164-3D8D4F320DD0}" type="pres">
      <dgm:prSet presAssocID="{5D7305C1-B14F-488A-998A-2309ABAB8179}" presName="parentText" presStyleLbl="node1" presStyleIdx="1" presStyleCnt="2">
        <dgm:presLayoutVars>
          <dgm:chMax val="0"/>
          <dgm:bulletEnabled val="1"/>
        </dgm:presLayoutVars>
      </dgm:prSet>
      <dgm:spPr/>
    </dgm:pt>
  </dgm:ptLst>
  <dgm:cxnLst>
    <dgm:cxn modelId="{57F78A78-8C75-4748-96D5-07CAA5DA0047}" srcId="{7A78664B-F2CD-413F-95D9-681123469808}" destId="{4DB2E35D-20EB-47C3-B4DB-B6F422F14589}" srcOrd="0" destOrd="0" parTransId="{7B51618A-8DD6-43A8-96A5-DE43FE311C36}" sibTransId="{4C425BCD-C503-44BF-B144-18CBC0A0AEBD}"/>
    <dgm:cxn modelId="{D6652485-5B80-4214-9F4C-6D30C15B6CB6}" type="presOf" srcId="{5D7305C1-B14F-488A-998A-2309ABAB8179}" destId="{97F7D737-451A-4C66-B164-3D8D4F320DD0}" srcOrd="0" destOrd="0" presId="urn:microsoft.com/office/officeart/2005/8/layout/vList2"/>
    <dgm:cxn modelId="{A77D2B9D-4120-4EAF-B536-C42A4BD0B32A}" type="presOf" srcId="{4DB2E35D-20EB-47C3-B4DB-B6F422F14589}" destId="{30C6B30B-DE56-432F-95A4-7C9D626E99CB}" srcOrd="0" destOrd="0" presId="urn:microsoft.com/office/officeart/2005/8/layout/vList2"/>
    <dgm:cxn modelId="{33CD8BCF-BBF8-4539-980D-7EC02C620087}" srcId="{7A78664B-F2CD-413F-95D9-681123469808}" destId="{5D7305C1-B14F-488A-998A-2309ABAB8179}" srcOrd="1" destOrd="0" parTransId="{28759B0F-E4DF-42F8-ACA4-C874AA293AD9}" sibTransId="{D521F0CF-C96E-4AC0-BF9D-69E062848C16}"/>
    <dgm:cxn modelId="{E8C8AEE6-877C-44FC-B73D-1604DBD56998}" type="presOf" srcId="{7A78664B-F2CD-413F-95D9-681123469808}" destId="{86CF80E4-8763-4C1B-9756-F71BF6227415}" srcOrd="0" destOrd="0" presId="urn:microsoft.com/office/officeart/2005/8/layout/vList2"/>
    <dgm:cxn modelId="{60B65819-2A77-421B-91D5-5BF97605A796}" type="presParOf" srcId="{86CF80E4-8763-4C1B-9756-F71BF6227415}" destId="{30C6B30B-DE56-432F-95A4-7C9D626E99CB}" srcOrd="0" destOrd="0" presId="urn:microsoft.com/office/officeart/2005/8/layout/vList2"/>
    <dgm:cxn modelId="{4AD0F82A-EA48-4DD5-8AE2-080E7AA2F617}" type="presParOf" srcId="{86CF80E4-8763-4C1B-9756-F71BF6227415}" destId="{AA3B64B7-B9CE-41C2-ACA9-8C5C58F9CF8B}" srcOrd="1" destOrd="0" presId="urn:microsoft.com/office/officeart/2005/8/layout/vList2"/>
    <dgm:cxn modelId="{B608531F-FF1C-447D-9CF8-4720CDA355C2}" type="presParOf" srcId="{86CF80E4-8763-4C1B-9756-F71BF6227415}" destId="{97F7D737-451A-4C66-B164-3D8D4F320DD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B306C0F-9EB5-47E8-9A41-0DD01B8BD251}" type="doc">
      <dgm:prSet loTypeId="urn:microsoft.com/office/officeart/2005/8/layout/vList2" loCatId="list" qsTypeId="urn:microsoft.com/office/officeart/2005/8/quickstyle/simple3" qsCatId="simple" csTypeId="urn:microsoft.com/office/officeart/2005/8/colors/colorful3" csCatId="colorful" phldr="1"/>
      <dgm:spPr/>
      <dgm:t>
        <a:bodyPr/>
        <a:lstStyle/>
        <a:p>
          <a:endParaRPr lang="zh-TW" altLang="en-US"/>
        </a:p>
      </dgm:t>
    </dgm:pt>
    <dgm:pt modelId="{1B487401-741F-4836-BD4D-47C2B054C8F8}">
      <dgm:prSet custT="1"/>
      <dgm:spPr/>
      <dgm:t>
        <a:bodyPr/>
        <a:lstStyle/>
        <a:p>
          <a:pPr rtl="0"/>
          <a:r>
            <a:rPr lang="zh-TW" altLang="en-US" sz="2400" b="1" dirty="0">
              <a:latin typeface="標楷體" panose="03000509000000000000" pitchFamily="65" charset="-120"/>
              <a:ea typeface="標楷體" panose="03000509000000000000" pitchFamily="65" charset="-120"/>
            </a:rPr>
            <a:t>（一）需求評估</a:t>
          </a:r>
          <a:endParaRPr lang="zh-TW" altLang="en-US" sz="2400" dirty="0">
            <a:latin typeface="標楷體" panose="03000509000000000000" pitchFamily="65" charset="-120"/>
            <a:ea typeface="標楷體" panose="03000509000000000000" pitchFamily="65" charset="-120"/>
          </a:endParaRPr>
        </a:p>
      </dgm:t>
    </dgm:pt>
    <dgm:pt modelId="{7B6786F0-EA8A-450C-9D21-D22B8160D1F9}" type="parTrans" cxnId="{10C3CA67-2A2B-4589-BD13-63D7361CAAA4}">
      <dgm:prSet/>
      <dgm:spPr/>
      <dgm:t>
        <a:bodyPr/>
        <a:lstStyle/>
        <a:p>
          <a:endParaRPr lang="zh-TW" altLang="en-US"/>
        </a:p>
      </dgm:t>
    </dgm:pt>
    <dgm:pt modelId="{9F29026D-98A0-4E52-BCC5-0BD37040CC50}" type="sibTrans" cxnId="{10C3CA67-2A2B-4589-BD13-63D7361CAAA4}">
      <dgm:prSet/>
      <dgm:spPr/>
      <dgm:t>
        <a:bodyPr/>
        <a:lstStyle/>
        <a:p>
          <a:endParaRPr lang="zh-TW" altLang="en-US"/>
        </a:p>
      </dgm:t>
    </dgm:pt>
    <dgm:pt modelId="{91793125-345A-482D-BC12-ACD261D5B95E}">
      <dgm:prSet custT="1"/>
      <dgm:spPr/>
      <dgm:t>
        <a:bodyPr/>
        <a:lstStyle/>
        <a:p>
          <a:pPr rtl="0"/>
          <a:r>
            <a:rPr lang="zh-TW" altLang="en-US" sz="2400" b="1">
              <a:latin typeface="標楷體" panose="03000509000000000000" pitchFamily="65" charset="-120"/>
              <a:ea typeface="標楷體" panose="03000509000000000000" pitchFamily="65" charset="-120"/>
            </a:rPr>
            <a:t>評鑑可以用來評估教育需求，以建立教育目標，指引教育革新方向。</a:t>
          </a:r>
          <a:endParaRPr lang="zh-TW" altLang="en-US" sz="2400" dirty="0">
            <a:latin typeface="標楷體" panose="03000509000000000000" pitchFamily="65" charset="-120"/>
            <a:ea typeface="標楷體" panose="03000509000000000000" pitchFamily="65" charset="-120"/>
          </a:endParaRPr>
        </a:p>
      </dgm:t>
    </dgm:pt>
    <dgm:pt modelId="{21B78C4C-B060-43F4-B68B-F037B052D132}" type="parTrans" cxnId="{4183FFFE-C751-44C1-9928-5503DECE313E}">
      <dgm:prSet/>
      <dgm:spPr/>
      <dgm:t>
        <a:bodyPr/>
        <a:lstStyle/>
        <a:p>
          <a:endParaRPr lang="zh-TW" altLang="en-US"/>
        </a:p>
      </dgm:t>
    </dgm:pt>
    <dgm:pt modelId="{1BB1779C-3719-467A-9B5B-1863F4A9A850}" type="sibTrans" cxnId="{4183FFFE-C751-44C1-9928-5503DECE313E}">
      <dgm:prSet/>
      <dgm:spPr/>
      <dgm:t>
        <a:bodyPr/>
        <a:lstStyle/>
        <a:p>
          <a:endParaRPr lang="zh-TW" altLang="en-US"/>
        </a:p>
      </dgm:t>
    </dgm:pt>
    <dgm:pt modelId="{6AA99EB3-22F9-4A1E-8130-E3F8ABC098B0}">
      <dgm:prSet custT="1"/>
      <dgm:spPr/>
      <dgm:t>
        <a:bodyPr/>
        <a:lstStyle/>
        <a:p>
          <a:pPr rtl="0"/>
          <a:r>
            <a:rPr lang="zh-TW" altLang="en-US" sz="2400" b="1">
              <a:latin typeface="標楷體" panose="03000509000000000000" pitchFamily="65" charset="-120"/>
              <a:ea typeface="標楷體" panose="03000509000000000000" pitchFamily="65" charset="-120"/>
            </a:rPr>
            <a:t>（二）缺點診斷</a:t>
          </a:r>
          <a:endParaRPr lang="zh-TW" altLang="en-US" sz="2400" dirty="0">
            <a:latin typeface="標楷體" panose="03000509000000000000" pitchFamily="65" charset="-120"/>
            <a:ea typeface="標楷體" panose="03000509000000000000" pitchFamily="65" charset="-120"/>
          </a:endParaRPr>
        </a:p>
      </dgm:t>
    </dgm:pt>
    <dgm:pt modelId="{92470BA8-B027-4E0B-AEAA-895378F7EF86}" type="parTrans" cxnId="{2973C707-0468-4A34-AC14-4806C7725851}">
      <dgm:prSet/>
      <dgm:spPr/>
      <dgm:t>
        <a:bodyPr/>
        <a:lstStyle/>
        <a:p>
          <a:endParaRPr lang="zh-TW" altLang="en-US"/>
        </a:p>
      </dgm:t>
    </dgm:pt>
    <dgm:pt modelId="{0E9DDB26-EC69-4A09-BA1B-070B5B064E67}" type="sibTrans" cxnId="{2973C707-0468-4A34-AC14-4806C7725851}">
      <dgm:prSet/>
      <dgm:spPr/>
      <dgm:t>
        <a:bodyPr/>
        <a:lstStyle/>
        <a:p>
          <a:endParaRPr lang="zh-TW" altLang="en-US"/>
        </a:p>
      </dgm:t>
    </dgm:pt>
    <dgm:pt modelId="{0A025A3B-ADA3-4849-BDEA-D41F2EAF925C}">
      <dgm:prSet custT="1"/>
      <dgm:spPr/>
      <dgm:t>
        <a:bodyPr/>
        <a:lstStyle/>
        <a:p>
          <a:pPr rtl="0"/>
          <a:r>
            <a:rPr lang="zh-TW" altLang="en-US" sz="2400" b="1">
              <a:latin typeface="標楷體" panose="03000509000000000000" pitchFamily="65" charset="-120"/>
              <a:ea typeface="標楷體" panose="03000509000000000000" pitchFamily="65" charset="-120"/>
            </a:rPr>
            <a:t>評鑑可以用來診斷課程、教學和學生的學習。診斷的旨在尋找課程問題和困難所在，以便施予適當處置。</a:t>
          </a:r>
          <a:endParaRPr lang="zh-TW" altLang="en-US" sz="2400" dirty="0">
            <a:latin typeface="標楷體" panose="03000509000000000000" pitchFamily="65" charset="-120"/>
            <a:ea typeface="標楷體" panose="03000509000000000000" pitchFamily="65" charset="-120"/>
          </a:endParaRPr>
        </a:p>
      </dgm:t>
    </dgm:pt>
    <dgm:pt modelId="{1652D015-36D3-4F4B-BB5C-4AAD52BF8CCD}" type="parTrans" cxnId="{DAB25A18-39C9-48B4-BF9A-7CDEF3470155}">
      <dgm:prSet/>
      <dgm:spPr/>
      <dgm:t>
        <a:bodyPr/>
        <a:lstStyle/>
        <a:p>
          <a:endParaRPr lang="zh-TW" altLang="en-US"/>
        </a:p>
      </dgm:t>
    </dgm:pt>
    <dgm:pt modelId="{1E5EA0DD-4278-48CA-A8F6-D3C1C578C53E}" type="sibTrans" cxnId="{DAB25A18-39C9-48B4-BF9A-7CDEF3470155}">
      <dgm:prSet/>
      <dgm:spPr/>
      <dgm:t>
        <a:bodyPr/>
        <a:lstStyle/>
        <a:p>
          <a:endParaRPr lang="zh-TW" altLang="en-US"/>
        </a:p>
      </dgm:t>
    </dgm:pt>
    <dgm:pt modelId="{9B4549C4-257E-4359-9576-14FDA54C5B60}">
      <dgm:prSet custT="1"/>
      <dgm:spPr/>
      <dgm:t>
        <a:bodyPr/>
        <a:lstStyle/>
        <a:p>
          <a:pPr rtl="0"/>
          <a:r>
            <a:rPr lang="zh-TW" altLang="en-US" sz="2400" b="1">
              <a:latin typeface="標楷體" panose="03000509000000000000" pitchFamily="65" charset="-120"/>
              <a:ea typeface="標楷體" panose="03000509000000000000" pitchFamily="65" charset="-120"/>
            </a:rPr>
            <a:t>（三）課程修訂</a:t>
          </a:r>
          <a:endParaRPr lang="zh-TW" altLang="en-US" sz="2400" dirty="0">
            <a:latin typeface="標楷體" panose="03000509000000000000" pitchFamily="65" charset="-120"/>
            <a:ea typeface="標楷體" panose="03000509000000000000" pitchFamily="65" charset="-120"/>
          </a:endParaRPr>
        </a:p>
      </dgm:t>
    </dgm:pt>
    <dgm:pt modelId="{40F6195F-46D3-4C6C-817C-68341BDE0054}" type="parTrans" cxnId="{A99BD311-1D22-4AFD-9DC3-51943D3CD478}">
      <dgm:prSet/>
      <dgm:spPr/>
      <dgm:t>
        <a:bodyPr/>
        <a:lstStyle/>
        <a:p>
          <a:endParaRPr lang="zh-TW" altLang="en-US"/>
        </a:p>
      </dgm:t>
    </dgm:pt>
    <dgm:pt modelId="{4F7A66D4-B68D-4804-9F93-72E5178833D8}" type="sibTrans" cxnId="{A99BD311-1D22-4AFD-9DC3-51943D3CD478}">
      <dgm:prSet/>
      <dgm:spPr/>
      <dgm:t>
        <a:bodyPr/>
        <a:lstStyle/>
        <a:p>
          <a:endParaRPr lang="zh-TW" altLang="en-US"/>
        </a:p>
      </dgm:t>
    </dgm:pt>
    <dgm:pt modelId="{3EA3EFA7-4981-4E4D-A3E5-C0D6D6B1446C}">
      <dgm:prSet custT="1"/>
      <dgm:spPr/>
      <dgm:t>
        <a:bodyPr/>
        <a:lstStyle/>
        <a:p>
          <a:pPr rtl="0"/>
          <a:r>
            <a:rPr lang="zh-TW" altLang="en-US" sz="2400" b="1">
              <a:latin typeface="標楷體" panose="03000509000000000000" pitchFamily="65" charset="-120"/>
              <a:ea typeface="標楷體" panose="03000509000000000000" pitchFamily="65" charset="-120"/>
            </a:rPr>
            <a:t>所謂課程，是指由教師或其他人員編製給學生使用的材料，這些課程材料由計畫、發展、完成到推廣，必須不斷修正改進，評鑑便是蒐集課程資料，提供改進參考的工作。</a:t>
          </a:r>
          <a:endParaRPr lang="zh-TW" altLang="en-US" sz="2400" dirty="0">
            <a:latin typeface="標楷體" panose="03000509000000000000" pitchFamily="65" charset="-120"/>
            <a:ea typeface="標楷體" panose="03000509000000000000" pitchFamily="65" charset="-120"/>
          </a:endParaRPr>
        </a:p>
      </dgm:t>
    </dgm:pt>
    <dgm:pt modelId="{4A63FDE7-0FDF-4D4C-95F0-15769F720541}" type="parTrans" cxnId="{DBFBFDD1-F828-4DFB-82D4-717988D52280}">
      <dgm:prSet/>
      <dgm:spPr/>
      <dgm:t>
        <a:bodyPr/>
        <a:lstStyle/>
        <a:p>
          <a:endParaRPr lang="zh-TW" altLang="en-US"/>
        </a:p>
      </dgm:t>
    </dgm:pt>
    <dgm:pt modelId="{AE1AC1F3-0B81-4695-B28B-E84C6E717C16}" type="sibTrans" cxnId="{DBFBFDD1-F828-4DFB-82D4-717988D52280}">
      <dgm:prSet/>
      <dgm:spPr/>
      <dgm:t>
        <a:bodyPr/>
        <a:lstStyle/>
        <a:p>
          <a:endParaRPr lang="zh-TW" altLang="en-US"/>
        </a:p>
      </dgm:t>
    </dgm:pt>
    <dgm:pt modelId="{B3A75032-BC36-483A-812E-79FCED9875CE}" type="pres">
      <dgm:prSet presAssocID="{DB306C0F-9EB5-47E8-9A41-0DD01B8BD251}" presName="linear" presStyleCnt="0">
        <dgm:presLayoutVars>
          <dgm:animLvl val="lvl"/>
          <dgm:resizeHandles val="exact"/>
        </dgm:presLayoutVars>
      </dgm:prSet>
      <dgm:spPr/>
    </dgm:pt>
    <dgm:pt modelId="{C04B7AD2-49E8-4660-AF37-494DC99AE395}" type="pres">
      <dgm:prSet presAssocID="{1B487401-741F-4836-BD4D-47C2B054C8F8}" presName="parentText" presStyleLbl="node1" presStyleIdx="0" presStyleCnt="3">
        <dgm:presLayoutVars>
          <dgm:chMax val="0"/>
          <dgm:bulletEnabled val="1"/>
        </dgm:presLayoutVars>
      </dgm:prSet>
      <dgm:spPr/>
    </dgm:pt>
    <dgm:pt modelId="{F5A5DBDB-DF46-4612-9D32-6A87369665C9}" type="pres">
      <dgm:prSet presAssocID="{1B487401-741F-4836-BD4D-47C2B054C8F8}" presName="childText" presStyleLbl="revTx" presStyleIdx="0" presStyleCnt="3">
        <dgm:presLayoutVars>
          <dgm:bulletEnabled val="1"/>
        </dgm:presLayoutVars>
      </dgm:prSet>
      <dgm:spPr/>
    </dgm:pt>
    <dgm:pt modelId="{0570773B-0C2D-4968-9CD3-0D873956DDFF}" type="pres">
      <dgm:prSet presAssocID="{6AA99EB3-22F9-4A1E-8130-E3F8ABC098B0}" presName="parentText" presStyleLbl="node1" presStyleIdx="1" presStyleCnt="3">
        <dgm:presLayoutVars>
          <dgm:chMax val="0"/>
          <dgm:bulletEnabled val="1"/>
        </dgm:presLayoutVars>
      </dgm:prSet>
      <dgm:spPr/>
    </dgm:pt>
    <dgm:pt modelId="{80BC6987-8DE5-43B4-861A-76F15FFB9FED}" type="pres">
      <dgm:prSet presAssocID="{6AA99EB3-22F9-4A1E-8130-E3F8ABC098B0}" presName="childText" presStyleLbl="revTx" presStyleIdx="1" presStyleCnt="3">
        <dgm:presLayoutVars>
          <dgm:bulletEnabled val="1"/>
        </dgm:presLayoutVars>
      </dgm:prSet>
      <dgm:spPr/>
    </dgm:pt>
    <dgm:pt modelId="{2B15BB4C-3335-4D70-B1EE-4C49284FCC76}" type="pres">
      <dgm:prSet presAssocID="{9B4549C4-257E-4359-9576-14FDA54C5B60}" presName="parentText" presStyleLbl="node1" presStyleIdx="2" presStyleCnt="3">
        <dgm:presLayoutVars>
          <dgm:chMax val="0"/>
          <dgm:bulletEnabled val="1"/>
        </dgm:presLayoutVars>
      </dgm:prSet>
      <dgm:spPr/>
    </dgm:pt>
    <dgm:pt modelId="{E6E32150-12B7-4520-8815-65EA5FD82E9D}" type="pres">
      <dgm:prSet presAssocID="{9B4549C4-257E-4359-9576-14FDA54C5B60}" presName="childText" presStyleLbl="revTx" presStyleIdx="2" presStyleCnt="3">
        <dgm:presLayoutVars>
          <dgm:bulletEnabled val="1"/>
        </dgm:presLayoutVars>
      </dgm:prSet>
      <dgm:spPr/>
    </dgm:pt>
  </dgm:ptLst>
  <dgm:cxnLst>
    <dgm:cxn modelId="{2973C707-0468-4A34-AC14-4806C7725851}" srcId="{DB306C0F-9EB5-47E8-9A41-0DD01B8BD251}" destId="{6AA99EB3-22F9-4A1E-8130-E3F8ABC098B0}" srcOrd="1" destOrd="0" parTransId="{92470BA8-B027-4E0B-AEAA-895378F7EF86}" sibTransId="{0E9DDB26-EC69-4A09-BA1B-070B5B064E67}"/>
    <dgm:cxn modelId="{6ABD5F11-3FD9-4F53-BE9B-876DC57EA006}" type="presOf" srcId="{3EA3EFA7-4981-4E4D-A3E5-C0D6D6B1446C}" destId="{E6E32150-12B7-4520-8815-65EA5FD82E9D}" srcOrd="0" destOrd="0" presId="urn:microsoft.com/office/officeart/2005/8/layout/vList2"/>
    <dgm:cxn modelId="{A99BD311-1D22-4AFD-9DC3-51943D3CD478}" srcId="{DB306C0F-9EB5-47E8-9A41-0DD01B8BD251}" destId="{9B4549C4-257E-4359-9576-14FDA54C5B60}" srcOrd="2" destOrd="0" parTransId="{40F6195F-46D3-4C6C-817C-68341BDE0054}" sibTransId="{4F7A66D4-B68D-4804-9F93-72E5178833D8}"/>
    <dgm:cxn modelId="{DAB25A18-39C9-48B4-BF9A-7CDEF3470155}" srcId="{6AA99EB3-22F9-4A1E-8130-E3F8ABC098B0}" destId="{0A025A3B-ADA3-4849-BDEA-D41F2EAF925C}" srcOrd="0" destOrd="0" parTransId="{1652D015-36D3-4F4B-BB5C-4AAD52BF8CCD}" sibTransId="{1E5EA0DD-4278-48CA-A8F6-D3C1C578C53E}"/>
    <dgm:cxn modelId="{E0EBF31A-7AC3-473E-A6CF-1E8820A78B87}" type="presOf" srcId="{0A025A3B-ADA3-4849-BDEA-D41F2EAF925C}" destId="{80BC6987-8DE5-43B4-861A-76F15FFB9FED}" srcOrd="0" destOrd="0" presId="urn:microsoft.com/office/officeart/2005/8/layout/vList2"/>
    <dgm:cxn modelId="{10C3CA67-2A2B-4589-BD13-63D7361CAAA4}" srcId="{DB306C0F-9EB5-47E8-9A41-0DD01B8BD251}" destId="{1B487401-741F-4836-BD4D-47C2B054C8F8}" srcOrd="0" destOrd="0" parTransId="{7B6786F0-EA8A-450C-9D21-D22B8160D1F9}" sibTransId="{9F29026D-98A0-4E52-BCC5-0BD37040CC50}"/>
    <dgm:cxn modelId="{76599358-5D14-47B3-B33E-DD4C2FA8F166}" type="presOf" srcId="{6AA99EB3-22F9-4A1E-8130-E3F8ABC098B0}" destId="{0570773B-0C2D-4968-9CD3-0D873956DDFF}" srcOrd="0" destOrd="0" presId="urn:microsoft.com/office/officeart/2005/8/layout/vList2"/>
    <dgm:cxn modelId="{B3A7337C-17A6-49C0-ACE8-922D7E27A350}" type="presOf" srcId="{DB306C0F-9EB5-47E8-9A41-0DD01B8BD251}" destId="{B3A75032-BC36-483A-812E-79FCED9875CE}" srcOrd="0" destOrd="0" presId="urn:microsoft.com/office/officeart/2005/8/layout/vList2"/>
    <dgm:cxn modelId="{CD5967AB-1B37-4537-B4AC-AF2F04875271}" type="presOf" srcId="{9B4549C4-257E-4359-9576-14FDA54C5B60}" destId="{2B15BB4C-3335-4D70-B1EE-4C49284FCC76}" srcOrd="0" destOrd="0" presId="urn:microsoft.com/office/officeart/2005/8/layout/vList2"/>
    <dgm:cxn modelId="{F39B43B5-0EB5-4E6D-809A-3BB161ADB41B}" type="presOf" srcId="{91793125-345A-482D-BC12-ACD261D5B95E}" destId="{F5A5DBDB-DF46-4612-9D32-6A87369665C9}" srcOrd="0" destOrd="0" presId="urn:microsoft.com/office/officeart/2005/8/layout/vList2"/>
    <dgm:cxn modelId="{DBFBFDD1-F828-4DFB-82D4-717988D52280}" srcId="{9B4549C4-257E-4359-9576-14FDA54C5B60}" destId="{3EA3EFA7-4981-4E4D-A3E5-C0D6D6B1446C}" srcOrd="0" destOrd="0" parTransId="{4A63FDE7-0FDF-4D4C-95F0-15769F720541}" sibTransId="{AE1AC1F3-0B81-4695-B28B-E84C6E717C16}"/>
    <dgm:cxn modelId="{E9A249E3-3CF0-49DD-9096-EB0B8C1410DE}" type="presOf" srcId="{1B487401-741F-4836-BD4D-47C2B054C8F8}" destId="{C04B7AD2-49E8-4660-AF37-494DC99AE395}" srcOrd="0" destOrd="0" presId="urn:microsoft.com/office/officeart/2005/8/layout/vList2"/>
    <dgm:cxn modelId="{4183FFFE-C751-44C1-9928-5503DECE313E}" srcId="{1B487401-741F-4836-BD4D-47C2B054C8F8}" destId="{91793125-345A-482D-BC12-ACD261D5B95E}" srcOrd="0" destOrd="0" parTransId="{21B78C4C-B060-43F4-B68B-F037B052D132}" sibTransId="{1BB1779C-3719-467A-9B5B-1863F4A9A850}"/>
    <dgm:cxn modelId="{6B208642-73E7-4064-8ABB-195FB902BE00}" type="presParOf" srcId="{B3A75032-BC36-483A-812E-79FCED9875CE}" destId="{C04B7AD2-49E8-4660-AF37-494DC99AE395}" srcOrd="0" destOrd="0" presId="urn:microsoft.com/office/officeart/2005/8/layout/vList2"/>
    <dgm:cxn modelId="{C75FCB74-7D6C-4F3A-8C13-06D45B2A47E8}" type="presParOf" srcId="{B3A75032-BC36-483A-812E-79FCED9875CE}" destId="{F5A5DBDB-DF46-4612-9D32-6A87369665C9}" srcOrd="1" destOrd="0" presId="urn:microsoft.com/office/officeart/2005/8/layout/vList2"/>
    <dgm:cxn modelId="{53E67C1C-D881-4237-A44F-332652CF7C8C}" type="presParOf" srcId="{B3A75032-BC36-483A-812E-79FCED9875CE}" destId="{0570773B-0C2D-4968-9CD3-0D873956DDFF}" srcOrd="2" destOrd="0" presId="urn:microsoft.com/office/officeart/2005/8/layout/vList2"/>
    <dgm:cxn modelId="{2ECB1596-BA36-4495-B4FF-0718C2FB718C}" type="presParOf" srcId="{B3A75032-BC36-483A-812E-79FCED9875CE}" destId="{80BC6987-8DE5-43B4-861A-76F15FFB9FED}" srcOrd="3" destOrd="0" presId="urn:microsoft.com/office/officeart/2005/8/layout/vList2"/>
    <dgm:cxn modelId="{AFF978AA-EE25-46F9-8AC2-8A430F707CF7}" type="presParOf" srcId="{B3A75032-BC36-483A-812E-79FCED9875CE}" destId="{2B15BB4C-3335-4D70-B1EE-4C49284FCC76}" srcOrd="4" destOrd="0" presId="urn:microsoft.com/office/officeart/2005/8/layout/vList2"/>
    <dgm:cxn modelId="{C536E6B0-42AE-4DC5-9124-0B86E0A1962C}" type="presParOf" srcId="{B3A75032-BC36-483A-812E-79FCED9875CE}" destId="{E6E32150-12B7-4520-8815-65EA5FD82E9D}"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F28EB041-E404-4C91-9DF0-3CF5BC0235E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TW" altLang="en-US"/>
        </a:p>
      </dgm:t>
    </dgm:pt>
    <dgm:pt modelId="{CB17A130-8E69-4EEE-B23C-93A67C6BE359}">
      <dgm:prSet custT="1"/>
      <dgm:spPr/>
      <dgm:t>
        <a:bodyPr/>
        <a:lstStyle/>
        <a:p>
          <a:pPr rtl="0"/>
          <a:r>
            <a:rPr lang="en-US" sz="2200" dirty="0">
              <a:latin typeface="標楷體" panose="03000509000000000000" pitchFamily="65" charset="-120"/>
              <a:ea typeface="標楷體" panose="03000509000000000000" pitchFamily="65" charset="-120"/>
            </a:rPr>
            <a:t>1.</a:t>
          </a:r>
          <a:r>
            <a:rPr lang="zh-TW" sz="2200" dirty="0">
              <a:solidFill>
                <a:srgbClr val="FF0000"/>
              </a:solidFill>
              <a:latin typeface="標楷體" panose="03000509000000000000" pitchFamily="65" charset="-120"/>
              <a:ea typeface="標楷體" panose="03000509000000000000" pitchFamily="65" charset="-120"/>
            </a:rPr>
            <a:t>背景</a:t>
          </a:r>
          <a:r>
            <a:rPr lang="zh-TW" sz="2200" dirty="0">
              <a:latin typeface="標楷體" panose="03000509000000000000" pitchFamily="65" charset="-120"/>
              <a:ea typeface="標楷體" panose="03000509000000000000" pitchFamily="65" charset="-120"/>
            </a:rPr>
            <a:t>評鑑：旨在提供確定課程目標的依據，是屬於最基本的評鑑，以促成計畫的決定。</a:t>
          </a:r>
          <a:r>
            <a:rPr lang="en-US" altLang="zh-TW" sz="2200" dirty="0">
              <a:solidFill>
                <a:srgbClr val="FF0000"/>
              </a:solidFill>
              <a:latin typeface="標楷體" panose="03000509000000000000" pitchFamily="65" charset="-120"/>
              <a:ea typeface="標楷體" panose="03000509000000000000" pitchFamily="65" charset="-120"/>
            </a:rPr>
            <a:t>EX:</a:t>
          </a:r>
          <a:r>
            <a:rPr lang="zh-TW" altLang="en-US" sz="2200" dirty="0">
              <a:solidFill>
                <a:srgbClr val="FF0000"/>
              </a:solidFill>
              <a:latin typeface="標楷體" panose="03000509000000000000" pitchFamily="65" charset="-120"/>
              <a:ea typeface="標楷體" panose="03000509000000000000" pitchFamily="65" charset="-120"/>
            </a:rPr>
            <a:t>評鑑學校或教師是否事先分析課程發展前的相關條件</a:t>
          </a:r>
          <a:r>
            <a:rPr lang="en-US" altLang="zh-TW" sz="2200" dirty="0">
              <a:solidFill>
                <a:srgbClr val="FF0000"/>
              </a:solidFill>
              <a:latin typeface="標楷體" panose="03000509000000000000" pitchFamily="65" charset="-120"/>
              <a:ea typeface="標楷體" panose="03000509000000000000" pitchFamily="65" charset="-120"/>
            </a:rPr>
            <a:t>,</a:t>
          </a:r>
          <a:r>
            <a:rPr lang="zh-TW" altLang="en-US" sz="2200" dirty="0">
              <a:solidFill>
                <a:srgbClr val="FF0000"/>
              </a:solidFill>
              <a:latin typeface="標楷體" panose="03000509000000000000" pitchFamily="65" charset="-120"/>
              <a:ea typeface="標楷體" panose="03000509000000000000" pitchFamily="65" charset="-120"/>
            </a:rPr>
            <a:t>如學生需求</a:t>
          </a:r>
          <a:r>
            <a:rPr lang="en-US" altLang="zh-TW" sz="2200" dirty="0">
              <a:solidFill>
                <a:srgbClr val="FF0000"/>
              </a:solidFill>
              <a:latin typeface="標楷體" panose="03000509000000000000" pitchFamily="65" charset="-120"/>
              <a:ea typeface="標楷體" panose="03000509000000000000" pitchFamily="65" charset="-120"/>
            </a:rPr>
            <a:t>,</a:t>
          </a:r>
          <a:r>
            <a:rPr lang="zh-TW" altLang="en-US" sz="2200" dirty="0">
              <a:solidFill>
                <a:srgbClr val="FF0000"/>
              </a:solidFill>
              <a:latin typeface="標楷體" panose="03000509000000000000" pitchFamily="65" charset="-120"/>
              <a:ea typeface="標楷體" panose="03000509000000000000" pitchFamily="65" charset="-120"/>
            </a:rPr>
            <a:t>學校環境</a:t>
          </a:r>
          <a:r>
            <a:rPr lang="en-US" altLang="zh-TW" sz="2200" dirty="0">
              <a:solidFill>
                <a:srgbClr val="FF0000"/>
              </a:solidFill>
              <a:latin typeface="標楷體" panose="03000509000000000000" pitchFamily="65" charset="-120"/>
              <a:ea typeface="標楷體" panose="03000509000000000000" pitchFamily="65" charset="-120"/>
            </a:rPr>
            <a:t>,</a:t>
          </a:r>
          <a:r>
            <a:rPr lang="zh-TW" altLang="en-US" sz="2200" dirty="0">
              <a:solidFill>
                <a:srgbClr val="FF0000"/>
              </a:solidFill>
              <a:latin typeface="標楷體" panose="03000509000000000000" pitchFamily="65" charset="-120"/>
              <a:ea typeface="標楷體" panose="03000509000000000000" pitchFamily="65" charset="-120"/>
            </a:rPr>
            <a:t>學生程度與家庭背景</a:t>
          </a:r>
          <a:endParaRPr lang="zh-TW" sz="2200" dirty="0">
            <a:solidFill>
              <a:srgbClr val="FF0000"/>
            </a:solidFill>
            <a:latin typeface="標楷體" panose="03000509000000000000" pitchFamily="65" charset="-120"/>
            <a:ea typeface="標楷體" panose="03000509000000000000" pitchFamily="65" charset="-120"/>
          </a:endParaRPr>
        </a:p>
      </dgm:t>
    </dgm:pt>
    <dgm:pt modelId="{B0845AFD-08A0-4A7F-9BFA-EEBF941643F5}" type="parTrans" cxnId="{75731C83-5666-4455-AF33-9C06CF3B1090}">
      <dgm:prSet/>
      <dgm:spPr/>
      <dgm:t>
        <a:bodyPr/>
        <a:lstStyle/>
        <a:p>
          <a:endParaRPr lang="zh-TW" altLang="en-US"/>
        </a:p>
      </dgm:t>
    </dgm:pt>
    <dgm:pt modelId="{E52BF302-A44A-4036-8243-300D6F2A0509}" type="sibTrans" cxnId="{75731C83-5666-4455-AF33-9C06CF3B1090}">
      <dgm:prSet/>
      <dgm:spPr/>
      <dgm:t>
        <a:bodyPr/>
        <a:lstStyle/>
        <a:p>
          <a:endParaRPr lang="zh-TW" altLang="en-US"/>
        </a:p>
      </dgm:t>
    </dgm:pt>
    <dgm:pt modelId="{53212689-8924-4556-AFF9-A9578FB1009A}">
      <dgm:prSet custT="1"/>
      <dgm:spPr/>
      <dgm:t>
        <a:bodyPr/>
        <a:lstStyle/>
        <a:p>
          <a:pPr rtl="0"/>
          <a:r>
            <a:rPr lang="en-US" sz="2200" dirty="0">
              <a:solidFill>
                <a:srgbClr val="0070C0"/>
              </a:solidFill>
              <a:latin typeface="標楷體" panose="03000509000000000000" pitchFamily="65" charset="-120"/>
              <a:ea typeface="標楷體" panose="03000509000000000000" pitchFamily="65" charset="-120"/>
            </a:rPr>
            <a:t>2.</a:t>
          </a:r>
          <a:r>
            <a:rPr lang="zh-TW" sz="2200" dirty="0">
              <a:solidFill>
                <a:srgbClr val="FF0000"/>
              </a:solidFill>
              <a:latin typeface="標楷體" panose="03000509000000000000" pitchFamily="65" charset="-120"/>
              <a:ea typeface="標楷體" panose="03000509000000000000" pitchFamily="65" charset="-120"/>
            </a:rPr>
            <a:t>投入</a:t>
          </a:r>
          <a:r>
            <a:rPr lang="zh-TW" sz="2200" dirty="0">
              <a:solidFill>
                <a:srgbClr val="0070C0"/>
              </a:solidFill>
              <a:latin typeface="標楷體" panose="03000509000000000000" pitchFamily="65" charset="-120"/>
              <a:ea typeface="標楷體" panose="03000509000000000000" pitchFamily="65" charset="-120"/>
            </a:rPr>
            <a:t>評鑑：旨在確定如何運用資源以達成課程目標，包括了課程資源的選擇、設計與發展，資源則涵蓋了材料、設備、程序、方法、人員、環境等，可以用來協助設計教學程序的決定。</a:t>
          </a:r>
        </a:p>
      </dgm:t>
    </dgm:pt>
    <dgm:pt modelId="{8F939D19-9995-4162-A4C1-640AF5853FA4}" type="parTrans" cxnId="{ECB34813-4E59-4E76-81AE-F0D5935D8AAE}">
      <dgm:prSet/>
      <dgm:spPr/>
      <dgm:t>
        <a:bodyPr/>
        <a:lstStyle/>
        <a:p>
          <a:endParaRPr lang="zh-TW" altLang="en-US"/>
        </a:p>
      </dgm:t>
    </dgm:pt>
    <dgm:pt modelId="{BDE45B3A-58BE-47EF-B9D9-DC7613384983}" type="sibTrans" cxnId="{ECB34813-4E59-4E76-81AE-F0D5935D8AAE}">
      <dgm:prSet/>
      <dgm:spPr/>
      <dgm:t>
        <a:bodyPr/>
        <a:lstStyle/>
        <a:p>
          <a:endParaRPr lang="zh-TW" altLang="en-US"/>
        </a:p>
      </dgm:t>
    </dgm:pt>
    <dgm:pt modelId="{3168EC98-4ADE-4130-9903-6F91298FF689}">
      <dgm:prSet custT="1"/>
      <dgm:spPr/>
      <dgm:t>
        <a:bodyPr/>
        <a:lstStyle/>
        <a:p>
          <a:pPr rtl="0"/>
          <a:r>
            <a:rPr lang="en-US" sz="2200" dirty="0">
              <a:latin typeface="標楷體" panose="03000509000000000000" pitchFamily="65" charset="-120"/>
              <a:ea typeface="標楷體" panose="03000509000000000000" pitchFamily="65" charset="-120"/>
            </a:rPr>
            <a:t>3.</a:t>
          </a:r>
          <a:r>
            <a:rPr lang="zh-TW" sz="2200" dirty="0">
              <a:latin typeface="標楷體" panose="03000509000000000000" pitchFamily="65" charset="-120"/>
              <a:ea typeface="標楷體" panose="03000509000000000000" pitchFamily="65" charset="-120"/>
            </a:rPr>
            <a:t>過程評鑑：旨在課程資源設計完成，付諸實施時即可開始，目的在於提供定期回饋給予負責課程方案實施的工作人員，可以協助使用、追蹤、改進程序的決定</a:t>
          </a:r>
          <a:r>
            <a:rPr lang="zh-TW" sz="2200" dirty="0">
              <a:solidFill>
                <a:srgbClr val="FF0000"/>
              </a:solidFill>
              <a:latin typeface="標楷體" panose="03000509000000000000" pitchFamily="65" charset="-120"/>
              <a:ea typeface="標楷體" panose="03000509000000000000" pitchFamily="65" charset="-120"/>
            </a:rPr>
            <a:t>。</a:t>
          </a:r>
          <a:r>
            <a:rPr lang="en-US" altLang="zh-TW" sz="2200" dirty="0">
              <a:solidFill>
                <a:srgbClr val="FF0000"/>
              </a:solidFill>
              <a:latin typeface="標楷體" panose="03000509000000000000" pitchFamily="65" charset="-120"/>
              <a:ea typeface="標楷體" panose="03000509000000000000" pitchFamily="65" charset="-120"/>
            </a:rPr>
            <a:t>Ex:</a:t>
          </a:r>
          <a:r>
            <a:rPr lang="zh-TW" altLang="en-US" sz="2200" dirty="0">
              <a:solidFill>
                <a:srgbClr val="FF0000"/>
              </a:solidFill>
              <a:latin typeface="標楷體" panose="03000509000000000000" pitchFamily="65" charset="-120"/>
              <a:ea typeface="標楷體" panose="03000509000000000000" pitchFamily="65" charset="-120"/>
            </a:rPr>
            <a:t>評鑑課程實際實施的方式</a:t>
          </a:r>
          <a:r>
            <a:rPr lang="en-US" altLang="zh-TW" sz="2200" dirty="0">
              <a:solidFill>
                <a:srgbClr val="FF0000"/>
              </a:solidFill>
              <a:latin typeface="標楷體" panose="03000509000000000000" pitchFamily="65" charset="-120"/>
              <a:ea typeface="標楷體" panose="03000509000000000000" pitchFamily="65" charset="-120"/>
            </a:rPr>
            <a:t>,</a:t>
          </a:r>
          <a:r>
            <a:rPr lang="zh-TW" altLang="en-US" sz="2200" dirty="0">
              <a:solidFill>
                <a:srgbClr val="FF0000"/>
              </a:solidFill>
              <a:latin typeface="標楷體" panose="03000509000000000000" pitchFamily="65" charset="-120"/>
              <a:ea typeface="標楷體" panose="03000509000000000000" pitchFamily="65" charset="-120"/>
            </a:rPr>
            <a:t>內容</a:t>
          </a:r>
          <a:r>
            <a:rPr lang="en-US" altLang="zh-TW" sz="2200" dirty="0">
              <a:solidFill>
                <a:srgbClr val="FF0000"/>
              </a:solidFill>
              <a:latin typeface="標楷體" panose="03000509000000000000" pitchFamily="65" charset="-120"/>
              <a:ea typeface="標楷體" panose="03000509000000000000" pitchFamily="65" charset="-120"/>
            </a:rPr>
            <a:t>,</a:t>
          </a:r>
          <a:r>
            <a:rPr lang="zh-TW" altLang="en-US" sz="2200" dirty="0">
              <a:solidFill>
                <a:srgbClr val="FF0000"/>
              </a:solidFill>
              <a:latin typeface="標楷體" panose="03000509000000000000" pitchFamily="65" charset="-120"/>
              <a:ea typeface="標楷體" panose="03000509000000000000" pitchFamily="65" charset="-120"/>
            </a:rPr>
            <a:t>問題及其解決之道</a:t>
          </a:r>
          <a:endParaRPr lang="zh-TW" sz="2200" dirty="0">
            <a:solidFill>
              <a:srgbClr val="FF0000"/>
            </a:solidFill>
            <a:latin typeface="標楷體" panose="03000509000000000000" pitchFamily="65" charset="-120"/>
            <a:ea typeface="標楷體" panose="03000509000000000000" pitchFamily="65" charset="-120"/>
          </a:endParaRPr>
        </a:p>
      </dgm:t>
    </dgm:pt>
    <dgm:pt modelId="{146EE9B5-F38C-4A7A-9612-0519348D3B7C}" type="parTrans" cxnId="{0758D315-6754-4CE7-A311-18B6D0FC2294}">
      <dgm:prSet/>
      <dgm:spPr/>
      <dgm:t>
        <a:bodyPr/>
        <a:lstStyle/>
        <a:p>
          <a:endParaRPr lang="zh-TW" altLang="en-US"/>
        </a:p>
      </dgm:t>
    </dgm:pt>
    <dgm:pt modelId="{783D1AB7-F317-4189-AA6C-92162170274D}" type="sibTrans" cxnId="{0758D315-6754-4CE7-A311-18B6D0FC2294}">
      <dgm:prSet/>
      <dgm:spPr/>
      <dgm:t>
        <a:bodyPr/>
        <a:lstStyle/>
        <a:p>
          <a:endParaRPr lang="zh-TW" altLang="en-US"/>
        </a:p>
      </dgm:t>
    </dgm:pt>
    <dgm:pt modelId="{BA8B2613-4862-468A-9804-72F6E21ACF73}">
      <dgm:prSet custT="1"/>
      <dgm:spPr/>
      <dgm:t>
        <a:bodyPr/>
        <a:lstStyle/>
        <a:p>
          <a:pPr rtl="0"/>
          <a:r>
            <a:rPr lang="en-US" sz="2200" dirty="0">
              <a:solidFill>
                <a:srgbClr val="0070C0"/>
              </a:solidFill>
              <a:latin typeface="標楷體" panose="03000509000000000000" pitchFamily="65" charset="-120"/>
              <a:ea typeface="標楷體" panose="03000509000000000000" pitchFamily="65" charset="-120"/>
            </a:rPr>
            <a:t>4.</a:t>
          </a:r>
          <a:r>
            <a:rPr lang="zh-TW" sz="2200" dirty="0">
              <a:solidFill>
                <a:srgbClr val="0070C0"/>
              </a:solidFill>
              <a:latin typeface="標楷體" panose="03000509000000000000" pitchFamily="65" charset="-120"/>
              <a:ea typeface="標楷體" panose="03000509000000000000" pitchFamily="65" charset="-120"/>
            </a:rPr>
            <a:t>產出評鑑：旨在於瞭解教育系統所獲得的課程結果是什麼，以協助課程決策人員決定課程方案是否應該告一段落停止、修正、或繼續運作。此種課程評鑑是用來判斷教學效果並予以反應的決定。</a:t>
          </a:r>
        </a:p>
      </dgm:t>
    </dgm:pt>
    <dgm:pt modelId="{649C8607-409C-4673-9DB9-11CE2659F6E4}" type="parTrans" cxnId="{96792CB3-BEF8-46F5-9ADB-BA5E9523EC7E}">
      <dgm:prSet/>
      <dgm:spPr/>
      <dgm:t>
        <a:bodyPr/>
        <a:lstStyle/>
        <a:p>
          <a:endParaRPr lang="zh-TW" altLang="en-US"/>
        </a:p>
      </dgm:t>
    </dgm:pt>
    <dgm:pt modelId="{9E7CFED2-507E-433D-9C39-603E1CD094DD}" type="sibTrans" cxnId="{96792CB3-BEF8-46F5-9ADB-BA5E9523EC7E}">
      <dgm:prSet/>
      <dgm:spPr/>
      <dgm:t>
        <a:bodyPr/>
        <a:lstStyle/>
        <a:p>
          <a:endParaRPr lang="zh-TW" altLang="en-US"/>
        </a:p>
      </dgm:t>
    </dgm:pt>
    <dgm:pt modelId="{EF2CA28D-C021-4484-99DA-CC9F4C773A7F}" type="pres">
      <dgm:prSet presAssocID="{F28EB041-E404-4C91-9DF0-3CF5BC0235E2}" presName="vert0" presStyleCnt="0">
        <dgm:presLayoutVars>
          <dgm:dir/>
          <dgm:animOne val="branch"/>
          <dgm:animLvl val="lvl"/>
        </dgm:presLayoutVars>
      </dgm:prSet>
      <dgm:spPr/>
    </dgm:pt>
    <dgm:pt modelId="{FF65CF5C-4DBC-4CA0-8A7B-A7B15BEEB2B0}" type="pres">
      <dgm:prSet presAssocID="{CB17A130-8E69-4EEE-B23C-93A67C6BE359}" presName="thickLine" presStyleLbl="alignNode1" presStyleIdx="0" presStyleCnt="4"/>
      <dgm:spPr/>
    </dgm:pt>
    <dgm:pt modelId="{70538947-0B92-4A26-8251-AFD1678E3BA6}" type="pres">
      <dgm:prSet presAssocID="{CB17A130-8E69-4EEE-B23C-93A67C6BE359}" presName="horz1" presStyleCnt="0"/>
      <dgm:spPr/>
    </dgm:pt>
    <dgm:pt modelId="{6779FAE4-9E31-48BD-8D99-4A8B2D745D6A}" type="pres">
      <dgm:prSet presAssocID="{CB17A130-8E69-4EEE-B23C-93A67C6BE359}" presName="tx1" presStyleLbl="revTx" presStyleIdx="0" presStyleCnt="4"/>
      <dgm:spPr/>
    </dgm:pt>
    <dgm:pt modelId="{50159477-CAF4-477E-B16B-4138AEF1E439}" type="pres">
      <dgm:prSet presAssocID="{CB17A130-8E69-4EEE-B23C-93A67C6BE359}" presName="vert1" presStyleCnt="0"/>
      <dgm:spPr/>
    </dgm:pt>
    <dgm:pt modelId="{536C0EB1-0520-4E8A-A829-B0BDD1811F45}" type="pres">
      <dgm:prSet presAssocID="{53212689-8924-4556-AFF9-A9578FB1009A}" presName="thickLine" presStyleLbl="alignNode1" presStyleIdx="1" presStyleCnt="4"/>
      <dgm:spPr/>
    </dgm:pt>
    <dgm:pt modelId="{8A707791-91BC-41C6-A425-DCE4823A52C0}" type="pres">
      <dgm:prSet presAssocID="{53212689-8924-4556-AFF9-A9578FB1009A}" presName="horz1" presStyleCnt="0"/>
      <dgm:spPr/>
    </dgm:pt>
    <dgm:pt modelId="{F9EAD022-A7A0-4BFF-B559-6ECA0F4EC0E2}" type="pres">
      <dgm:prSet presAssocID="{53212689-8924-4556-AFF9-A9578FB1009A}" presName="tx1" presStyleLbl="revTx" presStyleIdx="1" presStyleCnt="4"/>
      <dgm:spPr/>
    </dgm:pt>
    <dgm:pt modelId="{6F20AC8D-97F1-4A30-99C1-DF5BDC7B05C9}" type="pres">
      <dgm:prSet presAssocID="{53212689-8924-4556-AFF9-A9578FB1009A}" presName="vert1" presStyleCnt="0"/>
      <dgm:spPr/>
    </dgm:pt>
    <dgm:pt modelId="{809F96CE-6D58-4DA1-94CE-6F3D96204867}" type="pres">
      <dgm:prSet presAssocID="{3168EC98-4ADE-4130-9903-6F91298FF689}" presName="thickLine" presStyleLbl="alignNode1" presStyleIdx="2" presStyleCnt="4"/>
      <dgm:spPr/>
    </dgm:pt>
    <dgm:pt modelId="{9EA47EC9-CA6D-41E4-9BE1-D5A5566C5579}" type="pres">
      <dgm:prSet presAssocID="{3168EC98-4ADE-4130-9903-6F91298FF689}" presName="horz1" presStyleCnt="0"/>
      <dgm:spPr/>
    </dgm:pt>
    <dgm:pt modelId="{13BBD65C-6F9B-4D38-8363-4153BBD2D638}" type="pres">
      <dgm:prSet presAssocID="{3168EC98-4ADE-4130-9903-6F91298FF689}" presName="tx1" presStyleLbl="revTx" presStyleIdx="2" presStyleCnt="4"/>
      <dgm:spPr/>
    </dgm:pt>
    <dgm:pt modelId="{3B02B239-5B48-43BB-B9C2-9DE5125ECD0B}" type="pres">
      <dgm:prSet presAssocID="{3168EC98-4ADE-4130-9903-6F91298FF689}" presName="vert1" presStyleCnt="0"/>
      <dgm:spPr/>
    </dgm:pt>
    <dgm:pt modelId="{F15DD8B5-9956-4820-8F5E-D665C05C5408}" type="pres">
      <dgm:prSet presAssocID="{BA8B2613-4862-468A-9804-72F6E21ACF73}" presName="thickLine" presStyleLbl="alignNode1" presStyleIdx="3" presStyleCnt="4"/>
      <dgm:spPr/>
    </dgm:pt>
    <dgm:pt modelId="{46299C95-1EA2-4DD7-BFF5-49BE6C0B471D}" type="pres">
      <dgm:prSet presAssocID="{BA8B2613-4862-468A-9804-72F6E21ACF73}" presName="horz1" presStyleCnt="0"/>
      <dgm:spPr/>
    </dgm:pt>
    <dgm:pt modelId="{73AEDE55-743B-4362-A2F2-57E76FBCCB92}" type="pres">
      <dgm:prSet presAssocID="{BA8B2613-4862-468A-9804-72F6E21ACF73}" presName="tx1" presStyleLbl="revTx" presStyleIdx="3" presStyleCnt="4"/>
      <dgm:spPr/>
    </dgm:pt>
    <dgm:pt modelId="{51786FDC-F688-4A29-A91C-E60EB9112354}" type="pres">
      <dgm:prSet presAssocID="{BA8B2613-4862-468A-9804-72F6E21ACF73}" presName="vert1" presStyleCnt="0"/>
      <dgm:spPr/>
    </dgm:pt>
  </dgm:ptLst>
  <dgm:cxnLst>
    <dgm:cxn modelId="{63CB730B-355A-4004-B7EB-DB05C85A7DE5}" type="presOf" srcId="{F28EB041-E404-4C91-9DF0-3CF5BC0235E2}" destId="{EF2CA28D-C021-4484-99DA-CC9F4C773A7F}" srcOrd="0" destOrd="0" presId="urn:microsoft.com/office/officeart/2008/layout/LinedList"/>
    <dgm:cxn modelId="{ECB34813-4E59-4E76-81AE-F0D5935D8AAE}" srcId="{F28EB041-E404-4C91-9DF0-3CF5BC0235E2}" destId="{53212689-8924-4556-AFF9-A9578FB1009A}" srcOrd="1" destOrd="0" parTransId="{8F939D19-9995-4162-A4C1-640AF5853FA4}" sibTransId="{BDE45B3A-58BE-47EF-B9D9-DC7613384983}"/>
    <dgm:cxn modelId="{0758D315-6754-4CE7-A311-18B6D0FC2294}" srcId="{F28EB041-E404-4C91-9DF0-3CF5BC0235E2}" destId="{3168EC98-4ADE-4130-9903-6F91298FF689}" srcOrd="2" destOrd="0" parTransId="{146EE9B5-F38C-4A7A-9612-0519348D3B7C}" sibTransId="{783D1AB7-F317-4189-AA6C-92162170274D}"/>
    <dgm:cxn modelId="{6D87BB1D-3ABF-4C93-B9EB-20E67F8488CF}" type="presOf" srcId="{CB17A130-8E69-4EEE-B23C-93A67C6BE359}" destId="{6779FAE4-9E31-48BD-8D99-4A8B2D745D6A}" srcOrd="0" destOrd="0" presId="urn:microsoft.com/office/officeart/2008/layout/LinedList"/>
    <dgm:cxn modelId="{0F33C33A-6479-48C8-8AD4-FA3D968C8E54}" type="presOf" srcId="{3168EC98-4ADE-4130-9903-6F91298FF689}" destId="{13BBD65C-6F9B-4D38-8363-4153BBD2D638}" srcOrd="0" destOrd="0" presId="urn:microsoft.com/office/officeart/2008/layout/LinedList"/>
    <dgm:cxn modelId="{75731C83-5666-4455-AF33-9C06CF3B1090}" srcId="{F28EB041-E404-4C91-9DF0-3CF5BC0235E2}" destId="{CB17A130-8E69-4EEE-B23C-93A67C6BE359}" srcOrd="0" destOrd="0" parTransId="{B0845AFD-08A0-4A7F-9BFA-EEBF941643F5}" sibTransId="{E52BF302-A44A-4036-8243-300D6F2A0509}"/>
    <dgm:cxn modelId="{93DBCA8C-32D4-40AF-A9D2-4E2BE68B2077}" type="presOf" srcId="{53212689-8924-4556-AFF9-A9578FB1009A}" destId="{F9EAD022-A7A0-4BFF-B559-6ECA0F4EC0E2}" srcOrd="0" destOrd="0" presId="urn:microsoft.com/office/officeart/2008/layout/LinedList"/>
    <dgm:cxn modelId="{8513EEA2-351F-4567-A2E0-14698188C76A}" type="presOf" srcId="{BA8B2613-4862-468A-9804-72F6E21ACF73}" destId="{73AEDE55-743B-4362-A2F2-57E76FBCCB92}" srcOrd="0" destOrd="0" presId="urn:microsoft.com/office/officeart/2008/layout/LinedList"/>
    <dgm:cxn modelId="{96792CB3-BEF8-46F5-9ADB-BA5E9523EC7E}" srcId="{F28EB041-E404-4C91-9DF0-3CF5BC0235E2}" destId="{BA8B2613-4862-468A-9804-72F6E21ACF73}" srcOrd="3" destOrd="0" parTransId="{649C8607-409C-4673-9DB9-11CE2659F6E4}" sibTransId="{9E7CFED2-507E-433D-9C39-603E1CD094DD}"/>
    <dgm:cxn modelId="{DE3FC366-C546-4A77-9AF3-E52118F0604E}" type="presParOf" srcId="{EF2CA28D-C021-4484-99DA-CC9F4C773A7F}" destId="{FF65CF5C-4DBC-4CA0-8A7B-A7B15BEEB2B0}" srcOrd="0" destOrd="0" presId="urn:microsoft.com/office/officeart/2008/layout/LinedList"/>
    <dgm:cxn modelId="{83D94612-8984-4664-A252-FEFE253998E3}" type="presParOf" srcId="{EF2CA28D-C021-4484-99DA-CC9F4C773A7F}" destId="{70538947-0B92-4A26-8251-AFD1678E3BA6}" srcOrd="1" destOrd="0" presId="urn:microsoft.com/office/officeart/2008/layout/LinedList"/>
    <dgm:cxn modelId="{67D590AF-1376-4A4C-841E-EE6757DD027D}" type="presParOf" srcId="{70538947-0B92-4A26-8251-AFD1678E3BA6}" destId="{6779FAE4-9E31-48BD-8D99-4A8B2D745D6A}" srcOrd="0" destOrd="0" presId="urn:microsoft.com/office/officeart/2008/layout/LinedList"/>
    <dgm:cxn modelId="{4128DC12-E802-4EFD-A51A-EF4C64D95210}" type="presParOf" srcId="{70538947-0B92-4A26-8251-AFD1678E3BA6}" destId="{50159477-CAF4-477E-B16B-4138AEF1E439}" srcOrd="1" destOrd="0" presId="urn:microsoft.com/office/officeart/2008/layout/LinedList"/>
    <dgm:cxn modelId="{D4B3DC4F-3A4F-4250-A21F-F176D105B191}" type="presParOf" srcId="{EF2CA28D-C021-4484-99DA-CC9F4C773A7F}" destId="{536C0EB1-0520-4E8A-A829-B0BDD1811F45}" srcOrd="2" destOrd="0" presId="urn:microsoft.com/office/officeart/2008/layout/LinedList"/>
    <dgm:cxn modelId="{6FD7EF3F-AEA9-4E28-A4A6-78EE984A7C49}" type="presParOf" srcId="{EF2CA28D-C021-4484-99DA-CC9F4C773A7F}" destId="{8A707791-91BC-41C6-A425-DCE4823A52C0}" srcOrd="3" destOrd="0" presId="urn:microsoft.com/office/officeart/2008/layout/LinedList"/>
    <dgm:cxn modelId="{3442AEFA-5CD4-4EBB-9301-DF4130AE2DB0}" type="presParOf" srcId="{8A707791-91BC-41C6-A425-DCE4823A52C0}" destId="{F9EAD022-A7A0-4BFF-B559-6ECA0F4EC0E2}" srcOrd="0" destOrd="0" presId="urn:microsoft.com/office/officeart/2008/layout/LinedList"/>
    <dgm:cxn modelId="{FE6DC17F-3268-4035-AB98-076D8ABB242E}" type="presParOf" srcId="{8A707791-91BC-41C6-A425-DCE4823A52C0}" destId="{6F20AC8D-97F1-4A30-99C1-DF5BDC7B05C9}" srcOrd="1" destOrd="0" presId="urn:microsoft.com/office/officeart/2008/layout/LinedList"/>
    <dgm:cxn modelId="{665BCDB2-7FA0-4CB1-9C0C-23E676255DBC}" type="presParOf" srcId="{EF2CA28D-C021-4484-99DA-CC9F4C773A7F}" destId="{809F96CE-6D58-4DA1-94CE-6F3D96204867}" srcOrd="4" destOrd="0" presId="urn:microsoft.com/office/officeart/2008/layout/LinedList"/>
    <dgm:cxn modelId="{BDB8149E-D0B6-4F39-AA39-03469349358B}" type="presParOf" srcId="{EF2CA28D-C021-4484-99DA-CC9F4C773A7F}" destId="{9EA47EC9-CA6D-41E4-9BE1-D5A5566C5579}" srcOrd="5" destOrd="0" presId="urn:microsoft.com/office/officeart/2008/layout/LinedList"/>
    <dgm:cxn modelId="{DD278758-2F07-4FE1-B05C-365F0DA4B917}" type="presParOf" srcId="{9EA47EC9-CA6D-41E4-9BE1-D5A5566C5579}" destId="{13BBD65C-6F9B-4D38-8363-4153BBD2D638}" srcOrd="0" destOrd="0" presId="urn:microsoft.com/office/officeart/2008/layout/LinedList"/>
    <dgm:cxn modelId="{CE6BEC3E-6990-4091-9505-BC1A15B50F2F}" type="presParOf" srcId="{9EA47EC9-CA6D-41E4-9BE1-D5A5566C5579}" destId="{3B02B239-5B48-43BB-B9C2-9DE5125ECD0B}" srcOrd="1" destOrd="0" presId="urn:microsoft.com/office/officeart/2008/layout/LinedList"/>
    <dgm:cxn modelId="{2AF1A6FE-FF98-46BC-B7DC-7B803956A915}" type="presParOf" srcId="{EF2CA28D-C021-4484-99DA-CC9F4C773A7F}" destId="{F15DD8B5-9956-4820-8F5E-D665C05C5408}" srcOrd="6" destOrd="0" presId="urn:microsoft.com/office/officeart/2008/layout/LinedList"/>
    <dgm:cxn modelId="{DFDE1210-D5D0-49DC-AA05-7AFB31A93F2F}" type="presParOf" srcId="{EF2CA28D-C021-4484-99DA-CC9F4C773A7F}" destId="{46299C95-1EA2-4DD7-BFF5-49BE6C0B471D}" srcOrd="7" destOrd="0" presId="urn:microsoft.com/office/officeart/2008/layout/LinedList"/>
    <dgm:cxn modelId="{7E117559-529E-43BA-B649-F753D18954F7}" type="presParOf" srcId="{46299C95-1EA2-4DD7-BFF5-49BE6C0B471D}" destId="{73AEDE55-743B-4362-A2F2-57E76FBCCB92}" srcOrd="0" destOrd="0" presId="urn:microsoft.com/office/officeart/2008/layout/LinedList"/>
    <dgm:cxn modelId="{684D0FE0-96AF-450D-8A6B-672C45E70A63}" type="presParOf" srcId="{46299C95-1EA2-4DD7-BFF5-49BE6C0B471D}" destId="{51786FDC-F688-4A29-A91C-E60EB911235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7FF21AAD-45ED-4EF9-B851-816872101118}" type="doc">
      <dgm:prSet loTypeId="urn:microsoft.com/office/officeart/2005/8/layout/vList2" loCatId="list" qsTypeId="urn:microsoft.com/office/officeart/2005/8/quickstyle/simple3" qsCatId="simple" csTypeId="urn:microsoft.com/office/officeart/2005/8/colors/accent2_4" csCatId="accent2" phldr="1"/>
      <dgm:spPr/>
      <dgm:t>
        <a:bodyPr/>
        <a:lstStyle/>
        <a:p>
          <a:endParaRPr lang="zh-TW" altLang="en-US"/>
        </a:p>
      </dgm:t>
    </dgm:pt>
    <dgm:pt modelId="{370FAD78-79C7-4D43-A6E3-CABB4608AD22}">
      <dgm:prSet custT="1"/>
      <dgm:spPr/>
      <dgm:t>
        <a:bodyPr/>
        <a:lstStyle/>
        <a:p>
          <a:pPr rtl="0"/>
          <a:r>
            <a:rPr lang="zh-TW" altLang="en-US" sz="2800" dirty="0">
              <a:latin typeface="標楷體" panose="03000509000000000000" pitchFamily="65" charset="-120"/>
              <a:ea typeface="標楷體" panose="03000509000000000000" pitchFamily="65" charset="-120"/>
            </a:rPr>
            <a:t>（三）重點</a:t>
          </a:r>
        </a:p>
      </dgm:t>
    </dgm:pt>
    <dgm:pt modelId="{A82F141A-4753-4FA8-9126-071157DFF395}" type="parTrans" cxnId="{B01B09C4-CD41-4849-88C5-CC0B7A9FA461}">
      <dgm:prSet/>
      <dgm:spPr/>
      <dgm:t>
        <a:bodyPr/>
        <a:lstStyle/>
        <a:p>
          <a:endParaRPr lang="zh-TW" altLang="en-US"/>
        </a:p>
      </dgm:t>
    </dgm:pt>
    <dgm:pt modelId="{F09144B1-2F58-4DE8-91C9-B05C771F286A}" type="sibTrans" cxnId="{B01B09C4-CD41-4849-88C5-CC0B7A9FA461}">
      <dgm:prSet/>
      <dgm:spPr/>
      <dgm:t>
        <a:bodyPr/>
        <a:lstStyle/>
        <a:p>
          <a:endParaRPr lang="zh-TW" altLang="en-US"/>
        </a:p>
      </dgm:t>
    </dgm:pt>
    <dgm:pt modelId="{8B980755-0A29-45C7-863E-C9960AACB4C6}">
      <dgm:prSet custT="1"/>
      <dgm:spPr/>
      <dgm:t>
        <a:bodyPr/>
        <a:lstStyle/>
        <a:p>
          <a:pPr rtl="0"/>
          <a:r>
            <a:rPr lang="en-US" sz="2800" dirty="0">
              <a:latin typeface="標楷體" panose="03000509000000000000" pitchFamily="65" charset="-120"/>
              <a:ea typeface="標楷體" panose="03000509000000000000" pitchFamily="65" charset="-120"/>
            </a:rPr>
            <a:t>1.</a:t>
          </a:r>
          <a:r>
            <a:rPr lang="zh-TW" sz="2800" dirty="0">
              <a:latin typeface="標楷體" panose="03000509000000000000" pitchFamily="65" charset="-120"/>
              <a:ea typeface="標楷體" panose="03000509000000000000" pitchFamily="65" charset="-120"/>
            </a:rPr>
            <a:t>不在引導一項個別研究的進行，而在提供資訊以為決策人員的參考，目的不在證明而在改良課程的方案      </a:t>
          </a:r>
        </a:p>
      </dgm:t>
    </dgm:pt>
    <dgm:pt modelId="{2037F3EF-85B8-4907-A54A-1D6DB52F2001}" type="parTrans" cxnId="{3ED7B367-5D94-4946-BD0B-F30A3902D038}">
      <dgm:prSet/>
      <dgm:spPr/>
      <dgm:t>
        <a:bodyPr/>
        <a:lstStyle/>
        <a:p>
          <a:endParaRPr lang="zh-TW" altLang="en-US"/>
        </a:p>
      </dgm:t>
    </dgm:pt>
    <dgm:pt modelId="{E2292EE8-C43C-4220-ACE7-90997E92A24B}" type="sibTrans" cxnId="{3ED7B367-5D94-4946-BD0B-F30A3902D038}">
      <dgm:prSet/>
      <dgm:spPr/>
      <dgm:t>
        <a:bodyPr/>
        <a:lstStyle/>
        <a:p>
          <a:endParaRPr lang="zh-TW" altLang="en-US"/>
        </a:p>
      </dgm:t>
    </dgm:pt>
    <dgm:pt modelId="{C02D83E4-CD60-4C29-BCFC-8BA36350D876}">
      <dgm:prSet custT="1"/>
      <dgm:spPr/>
      <dgm:t>
        <a:bodyPr/>
        <a:lstStyle/>
        <a:p>
          <a:pPr rtl="0"/>
          <a:r>
            <a:rPr lang="en-US" sz="2800" dirty="0">
              <a:solidFill>
                <a:schemeClr val="tx1">
                  <a:lumMod val="75000"/>
                  <a:lumOff val="25000"/>
                </a:schemeClr>
              </a:solidFill>
              <a:latin typeface="標楷體" panose="03000509000000000000" pitchFamily="65" charset="-120"/>
              <a:ea typeface="標楷體" panose="03000509000000000000" pitchFamily="65" charset="-120"/>
            </a:rPr>
            <a:t>2.</a:t>
          </a:r>
          <a:r>
            <a:rPr lang="zh-TW" sz="2800" dirty="0">
              <a:solidFill>
                <a:schemeClr val="tx1">
                  <a:lumMod val="75000"/>
                  <a:lumOff val="25000"/>
                </a:schemeClr>
              </a:solidFill>
              <a:latin typeface="標楷體" panose="03000509000000000000" pitchFamily="65" charset="-120"/>
              <a:ea typeface="標楷體" panose="03000509000000000000" pitchFamily="65" charset="-120"/>
            </a:rPr>
            <a:t>優點乃在於能提供課程訊息，以便於指導如何作課程決定，符合績效的需求，並增進對課程方案的理解。</a:t>
          </a:r>
        </a:p>
      </dgm:t>
    </dgm:pt>
    <dgm:pt modelId="{5A0CD579-01BC-4803-9B3D-708994E8BCDC}" type="parTrans" cxnId="{D0B2E0DD-83AA-4ED4-8F94-B9341343214C}">
      <dgm:prSet/>
      <dgm:spPr/>
      <dgm:t>
        <a:bodyPr/>
        <a:lstStyle/>
        <a:p>
          <a:endParaRPr lang="zh-TW" altLang="en-US"/>
        </a:p>
      </dgm:t>
    </dgm:pt>
    <dgm:pt modelId="{47CECC31-A992-487A-810B-892E91D85AF9}" type="sibTrans" cxnId="{D0B2E0DD-83AA-4ED4-8F94-B9341343214C}">
      <dgm:prSet/>
      <dgm:spPr/>
      <dgm:t>
        <a:bodyPr/>
        <a:lstStyle/>
        <a:p>
          <a:endParaRPr lang="zh-TW" altLang="en-US"/>
        </a:p>
      </dgm:t>
    </dgm:pt>
    <dgm:pt modelId="{301F0485-BFBA-46FE-9F53-007EE170FC0A}">
      <dgm:prSet custT="1"/>
      <dgm:spPr/>
      <dgm:t>
        <a:bodyPr/>
        <a:lstStyle/>
        <a:p>
          <a:pPr rtl="0"/>
          <a:r>
            <a:rPr lang="en-US" sz="2800" dirty="0">
              <a:latin typeface="標楷體" panose="03000509000000000000" pitchFamily="65" charset="-120"/>
              <a:ea typeface="標楷體" panose="03000509000000000000" pitchFamily="65" charset="-120"/>
            </a:rPr>
            <a:t>3.</a:t>
          </a:r>
          <a:r>
            <a:rPr lang="zh-TW" sz="2800" dirty="0">
              <a:latin typeface="標楷體" panose="03000509000000000000" pitchFamily="65" charset="-120"/>
              <a:ea typeface="標楷體" panose="03000509000000000000" pitchFamily="65" charset="-120"/>
            </a:rPr>
            <a:t>由於此模式太過於重視過程的「改良」與「改進」，幾乎完全忽略了總結性評鑑的角色功能。</a:t>
          </a:r>
        </a:p>
      </dgm:t>
    </dgm:pt>
    <dgm:pt modelId="{8A112738-7823-4650-8A0C-E5DD1F1ACB75}" type="parTrans" cxnId="{4E63E330-CF11-4432-8923-D000EFCAA0CC}">
      <dgm:prSet/>
      <dgm:spPr/>
      <dgm:t>
        <a:bodyPr/>
        <a:lstStyle/>
        <a:p>
          <a:endParaRPr lang="zh-TW" altLang="en-US"/>
        </a:p>
      </dgm:t>
    </dgm:pt>
    <dgm:pt modelId="{6AB870A0-C4B9-4BAB-894D-3A11A709F403}" type="sibTrans" cxnId="{4E63E330-CF11-4432-8923-D000EFCAA0CC}">
      <dgm:prSet/>
      <dgm:spPr/>
      <dgm:t>
        <a:bodyPr/>
        <a:lstStyle/>
        <a:p>
          <a:endParaRPr lang="zh-TW" altLang="en-US"/>
        </a:p>
      </dgm:t>
    </dgm:pt>
    <dgm:pt modelId="{E00DD8E8-C514-4B6C-92FD-5176BFED0995}" type="pres">
      <dgm:prSet presAssocID="{7FF21AAD-45ED-4EF9-B851-816872101118}" presName="linear" presStyleCnt="0">
        <dgm:presLayoutVars>
          <dgm:animLvl val="lvl"/>
          <dgm:resizeHandles val="exact"/>
        </dgm:presLayoutVars>
      </dgm:prSet>
      <dgm:spPr/>
    </dgm:pt>
    <dgm:pt modelId="{3D027C16-B099-4008-8B49-BB5F1602D1F0}" type="pres">
      <dgm:prSet presAssocID="{370FAD78-79C7-4D43-A6E3-CABB4608AD22}" presName="parentText" presStyleLbl="node1" presStyleIdx="0" presStyleCnt="1" custLinFactNeighborX="126" custLinFactNeighborY="-6284">
        <dgm:presLayoutVars>
          <dgm:chMax val="0"/>
          <dgm:bulletEnabled val="1"/>
        </dgm:presLayoutVars>
      </dgm:prSet>
      <dgm:spPr/>
    </dgm:pt>
    <dgm:pt modelId="{F8662AEC-D82C-45B1-9B29-B3BD171BCB15}" type="pres">
      <dgm:prSet presAssocID="{370FAD78-79C7-4D43-A6E3-CABB4608AD22}" presName="childText" presStyleLbl="revTx" presStyleIdx="0" presStyleCnt="1">
        <dgm:presLayoutVars>
          <dgm:bulletEnabled val="1"/>
        </dgm:presLayoutVars>
      </dgm:prSet>
      <dgm:spPr/>
    </dgm:pt>
  </dgm:ptLst>
  <dgm:cxnLst>
    <dgm:cxn modelId="{5414D729-72A5-44F0-B421-87F4E7C2871F}" type="presOf" srcId="{8B980755-0A29-45C7-863E-C9960AACB4C6}" destId="{F8662AEC-D82C-45B1-9B29-B3BD171BCB15}" srcOrd="0" destOrd="0" presId="urn:microsoft.com/office/officeart/2005/8/layout/vList2"/>
    <dgm:cxn modelId="{4E63E330-CF11-4432-8923-D000EFCAA0CC}" srcId="{370FAD78-79C7-4D43-A6E3-CABB4608AD22}" destId="{301F0485-BFBA-46FE-9F53-007EE170FC0A}" srcOrd="2" destOrd="0" parTransId="{8A112738-7823-4650-8A0C-E5DD1F1ACB75}" sibTransId="{6AB870A0-C4B9-4BAB-894D-3A11A709F403}"/>
    <dgm:cxn modelId="{3ED7B367-5D94-4946-BD0B-F30A3902D038}" srcId="{370FAD78-79C7-4D43-A6E3-CABB4608AD22}" destId="{8B980755-0A29-45C7-863E-C9960AACB4C6}" srcOrd="0" destOrd="0" parTransId="{2037F3EF-85B8-4907-A54A-1D6DB52F2001}" sibTransId="{E2292EE8-C43C-4220-ACE7-90997E92A24B}"/>
    <dgm:cxn modelId="{E3CE3D4B-24DF-4E0E-AAF6-46FADFA4D3AF}" type="presOf" srcId="{301F0485-BFBA-46FE-9F53-007EE170FC0A}" destId="{F8662AEC-D82C-45B1-9B29-B3BD171BCB15}" srcOrd="0" destOrd="2" presId="urn:microsoft.com/office/officeart/2005/8/layout/vList2"/>
    <dgm:cxn modelId="{C0186897-5099-4F37-8C25-AE290E94CEFF}" type="presOf" srcId="{C02D83E4-CD60-4C29-BCFC-8BA36350D876}" destId="{F8662AEC-D82C-45B1-9B29-B3BD171BCB15}" srcOrd="0" destOrd="1" presId="urn:microsoft.com/office/officeart/2005/8/layout/vList2"/>
    <dgm:cxn modelId="{B01B09C4-CD41-4849-88C5-CC0B7A9FA461}" srcId="{7FF21AAD-45ED-4EF9-B851-816872101118}" destId="{370FAD78-79C7-4D43-A6E3-CABB4608AD22}" srcOrd="0" destOrd="0" parTransId="{A82F141A-4753-4FA8-9126-071157DFF395}" sibTransId="{F09144B1-2F58-4DE8-91C9-B05C771F286A}"/>
    <dgm:cxn modelId="{6003ACC5-8E85-428C-9138-371517CFC91B}" type="presOf" srcId="{7FF21AAD-45ED-4EF9-B851-816872101118}" destId="{E00DD8E8-C514-4B6C-92FD-5176BFED0995}" srcOrd="0" destOrd="0" presId="urn:microsoft.com/office/officeart/2005/8/layout/vList2"/>
    <dgm:cxn modelId="{D0B2E0DD-83AA-4ED4-8F94-B9341343214C}" srcId="{370FAD78-79C7-4D43-A6E3-CABB4608AD22}" destId="{C02D83E4-CD60-4C29-BCFC-8BA36350D876}" srcOrd="1" destOrd="0" parTransId="{5A0CD579-01BC-4803-9B3D-708994E8BCDC}" sibTransId="{47CECC31-A992-487A-810B-892E91D85AF9}"/>
    <dgm:cxn modelId="{A432E3E4-4FB6-4635-9AD8-DC4E3427958A}" type="presOf" srcId="{370FAD78-79C7-4D43-A6E3-CABB4608AD22}" destId="{3D027C16-B099-4008-8B49-BB5F1602D1F0}" srcOrd="0" destOrd="0" presId="urn:microsoft.com/office/officeart/2005/8/layout/vList2"/>
    <dgm:cxn modelId="{C2F12CC4-B63F-4B44-9050-48DD1855204F}" type="presParOf" srcId="{E00DD8E8-C514-4B6C-92FD-5176BFED0995}" destId="{3D027C16-B099-4008-8B49-BB5F1602D1F0}" srcOrd="0" destOrd="0" presId="urn:microsoft.com/office/officeart/2005/8/layout/vList2"/>
    <dgm:cxn modelId="{19560A1F-1F04-4878-AD3D-34A3BEF0EE58}" type="presParOf" srcId="{E00DD8E8-C514-4B6C-92FD-5176BFED0995}" destId="{F8662AEC-D82C-45B1-9B29-B3BD171BCB15}"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89B433EF-A24F-4EE8-8AC6-CD1913C4DCC6}" type="doc">
      <dgm:prSet loTypeId="urn:microsoft.com/office/officeart/2005/8/layout/vList2" loCatId="list" qsTypeId="urn:microsoft.com/office/officeart/2005/8/quickstyle/simple2" qsCatId="simple" csTypeId="urn:microsoft.com/office/officeart/2005/8/colors/accent6_1" csCatId="accent6" phldr="1"/>
      <dgm:spPr/>
      <dgm:t>
        <a:bodyPr/>
        <a:lstStyle/>
        <a:p>
          <a:endParaRPr lang="zh-TW" altLang="en-US"/>
        </a:p>
      </dgm:t>
    </dgm:pt>
    <dgm:pt modelId="{11FBCCA3-5397-43D5-9A11-5C3841786F43}">
      <dgm:prSet custT="1"/>
      <dgm:spPr/>
      <dgm:t>
        <a:bodyPr/>
        <a:lstStyle/>
        <a:p>
          <a:pPr rtl="0"/>
          <a:r>
            <a:rPr lang="zh-TW" altLang="en-US" sz="2400" dirty="0">
              <a:latin typeface="標楷體" panose="03000509000000000000" pitchFamily="65" charset="-120"/>
              <a:ea typeface="標楷體" panose="03000509000000000000" pitchFamily="65" charset="-120"/>
            </a:rPr>
            <a:t>（ㄧ）對辯式模式的設計，課程事件替代了訴訟事件：</a:t>
          </a:r>
        </a:p>
      </dgm:t>
    </dgm:pt>
    <dgm:pt modelId="{E269C787-EAD4-4409-9CE9-9F83D658C3C5}" type="parTrans" cxnId="{2FEDB717-E155-4F1A-9F82-57F5F7CCC644}">
      <dgm:prSet/>
      <dgm:spPr/>
      <dgm:t>
        <a:bodyPr/>
        <a:lstStyle/>
        <a:p>
          <a:endParaRPr lang="zh-TW" altLang="en-US"/>
        </a:p>
      </dgm:t>
    </dgm:pt>
    <dgm:pt modelId="{4BAE3625-F9DA-4E4C-BCA4-A884DE5A3F62}" type="sibTrans" cxnId="{2FEDB717-E155-4F1A-9F82-57F5F7CCC644}">
      <dgm:prSet/>
      <dgm:spPr/>
      <dgm:t>
        <a:bodyPr/>
        <a:lstStyle/>
        <a:p>
          <a:endParaRPr lang="zh-TW" altLang="en-US"/>
        </a:p>
      </dgm:t>
    </dgm:pt>
    <dgm:pt modelId="{133D2464-4CA5-47E7-B78B-162EF86DB575}">
      <dgm:prSet custT="1"/>
      <dgm:spPr/>
      <dgm:t>
        <a:bodyPr/>
        <a:lstStyle/>
        <a:p>
          <a:pPr rtl="0"/>
          <a:r>
            <a:rPr lang="en-US" sz="2400" dirty="0">
              <a:solidFill>
                <a:schemeClr val="accent1">
                  <a:lumMod val="50000"/>
                </a:schemeClr>
              </a:solidFill>
              <a:latin typeface="標楷體" panose="03000509000000000000" pitchFamily="65" charset="-120"/>
              <a:ea typeface="標楷體" panose="03000509000000000000" pitchFamily="65" charset="-120"/>
            </a:rPr>
            <a:t>1.</a:t>
          </a:r>
          <a:r>
            <a:rPr lang="zh-TW" sz="2400" dirty="0">
              <a:solidFill>
                <a:schemeClr val="accent1">
                  <a:lumMod val="50000"/>
                </a:schemeClr>
              </a:solidFill>
              <a:latin typeface="標楷體" panose="03000509000000000000" pitchFamily="65" charset="-120"/>
              <a:ea typeface="標楷體" panose="03000509000000000000" pitchFamily="65" charset="-120"/>
            </a:rPr>
            <a:t>兩個對立、但勢均力敵的課程辯論小組，分別對某一課程方案採取正反兩面的立場，替代了原告和被告律師</a:t>
          </a:r>
        </a:p>
      </dgm:t>
    </dgm:pt>
    <dgm:pt modelId="{0543008D-A7AD-4A6E-8591-7AF8FB1C4CEB}" type="parTrans" cxnId="{860AC970-43CE-40A2-9B17-1573B3ADBE67}">
      <dgm:prSet/>
      <dgm:spPr/>
      <dgm:t>
        <a:bodyPr/>
        <a:lstStyle/>
        <a:p>
          <a:endParaRPr lang="zh-TW" altLang="en-US"/>
        </a:p>
      </dgm:t>
    </dgm:pt>
    <dgm:pt modelId="{FDF4ADFB-35A5-4360-8CDF-993E02EBCA1E}" type="sibTrans" cxnId="{860AC970-43CE-40A2-9B17-1573B3ADBE67}">
      <dgm:prSet/>
      <dgm:spPr/>
      <dgm:t>
        <a:bodyPr/>
        <a:lstStyle/>
        <a:p>
          <a:endParaRPr lang="zh-TW" altLang="en-US"/>
        </a:p>
      </dgm:t>
    </dgm:pt>
    <dgm:pt modelId="{F30B9919-6A16-49BA-AE53-767BD1B09912}">
      <dgm:prSet custT="1"/>
      <dgm:spPr/>
      <dgm:t>
        <a:bodyPr/>
        <a:lstStyle/>
        <a:p>
          <a:pPr rtl="0"/>
          <a:r>
            <a:rPr lang="en-US" sz="2400" dirty="0">
              <a:solidFill>
                <a:schemeClr val="accent1">
                  <a:lumMod val="50000"/>
                </a:schemeClr>
              </a:solidFill>
              <a:latin typeface="標楷體" panose="03000509000000000000" pitchFamily="65" charset="-120"/>
              <a:ea typeface="標楷體" panose="03000509000000000000" pitchFamily="65" charset="-120"/>
            </a:rPr>
            <a:t>2.</a:t>
          </a:r>
          <a:r>
            <a:rPr lang="zh-TW" sz="2400" dirty="0">
              <a:solidFill>
                <a:schemeClr val="accent1">
                  <a:lumMod val="50000"/>
                </a:schemeClr>
              </a:solidFill>
              <a:latin typeface="標楷體" panose="03000509000000000000" pitchFamily="65" charset="-120"/>
              <a:ea typeface="標楷體" panose="03000509000000000000" pitchFamily="65" charset="-120"/>
            </a:rPr>
            <a:t>有利和不利於該課程事件的人事物，替代了證人證物；課程協調人員替代了聽證官，課程評鑑人員替代了法官，課程審查小組替代了陪審團，課程評鑑替代了審判，贊成與反對替代了有罪與無罪。</a:t>
          </a:r>
        </a:p>
      </dgm:t>
    </dgm:pt>
    <dgm:pt modelId="{1F8DCC2C-4284-4DE8-A9CF-F3D5BEB239CD}" type="parTrans" cxnId="{455281D0-69F6-45E3-ABB8-BF2BB0AF1057}">
      <dgm:prSet/>
      <dgm:spPr/>
      <dgm:t>
        <a:bodyPr/>
        <a:lstStyle/>
        <a:p>
          <a:endParaRPr lang="zh-TW" altLang="en-US"/>
        </a:p>
      </dgm:t>
    </dgm:pt>
    <dgm:pt modelId="{C68AE122-728F-40C9-A610-2B39E48DFAC6}" type="sibTrans" cxnId="{455281D0-69F6-45E3-ABB8-BF2BB0AF1057}">
      <dgm:prSet/>
      <dgm:spPr/>
      <dgm:t>
        <a:bodyPr/>
        <a:lstStyle/>
        <a:p>
          <a:endParaRPr lang="zh-TW" altLang="en-US"/>
        </a:p>
      </dgm:t>
    </dgm:pt>
    <dgm:pt modelId="{2138735B-8167-4B79-B3D7-882B4E12BC9B}" type="pres">
      <dgm:prSet presAssocID="{89B433EF-A24F-4EE8-8AC6-CD1913C4DCC6}" presName="linear" presStyleCnt="0">
        <dgm:presLayoutVars>
          <dgm:animLvl val="lvl"/>
          <dgm:resizeHandles val="exact"/>
        </dgm:presLayoutVars>
      </dgm:prSet>
      <dgm:spPr/>
    </dgm:pt>
    <dgm:pt modelId="{F2540577-7DF5-4595-BC27-AB0C844E79EB}" type="pres">
      <dgm:prSet presAssocID="{11FBCCA3-5397-43D5-9A11-5C3841786F43}" presName="parentText" presStyleLbl="node1" presStyleIdx="0" presStyleCnt="1" custScaleY="73948" custLinFactNeighborY="-4025">
        <dgm:presLayoutVars>
          <dgm:chMax val="0"/>
          <dgm:bulletEnabled val="1"/>
        </dgm:presLayoutVars>
      </dgm:prSet>
      <dgm:spPr/>
    </dgm:pt>
    <dgm:pt modelId="{7C009461-5D7A-40BB-95CC-05B2AADA8A5A}" type="pres">
      <dgm:prSet presAssocID="{11FBCCA3-5397-43D5-9A11-5C3841786F43}" presName="childText" presStyleLbl="revTx" presStyleIdx="0" presStyleCnt="1">
        <dgm:presLayoutVars>
          <dgm:bulletEnabled val="1"/>
        </dgm:presLayoutVars>
      </dgm:prSet>
      <dgm:spPr/>
    </dgm:pt>
  </dgm:ptLst>
  <dgm:cxnLst>
    <dgm:cxn modelId="{2FEDB717-E155-4F1A-9F82-57F5F7CCC644}" srcId="{89B433EF-A24F-4EE8-8AC6-CD1913C4DCC6}" destId="{11FBCCA3-5397-43D5-9A11-5C3841786F43}" srcOrd="0" destOrd="0" parTransId="{E269C787-EAD4-4409-9CE9-9F83D658C3C5}" sibTransId="{4BAE3625-F9DA-4E4C-BCA4-A884DE5A3F62}"/>
    <dgm:cxn modelId="{8A6A3D1A-197C-461D-A087-5FF61B88AE58}" type="presOf" srcId="{133D2464-4CA5-47E7-B78B-162EF86DB575}" destId="{7C009461-5D7A-40BB-95CC-05B2AADA8A5A}" srcOrd="0" destOrd="0" presId="urn:microsoft.com/office/officeart/2005/8/layout/vList2"/>
    <dgm:cxn modelId="{BDC9F32E-B4B3-4A30-B2DF-52F9163C7484}" type="presOf" srcId="{89B433EF-A24F-4EE8-8AC6-CD1913C4DCC6}" destId="{2138735B-8167-4B79-B3D7-882B4E12BC9B}" srcOrd="0" destOrd="0" presId="urn:microsoft.com/office/officeart/2005/8/layout/vList2"/>
    <dgm:cxn modelId="{EB2FF45F-B2EF-4EB6-AD38-4264FFA0BC29}" type="presOf" srcId="{F30B9919-6A16-49BA-AE53-767BD1B09912}" destId="{7C009461-5D7A-40BB-95CC-05B2AADA8A5A}" srcOrd="0" destOrd="1" presId="urn:microsoft.com/office/officeart/2005/8/layout/vList2"/>
    <dgm:cxn modelId="{860AC970-43CE-40A2-9B17-1573B3ADBE67}" srcId="{11FBCCA3-5397-43D5-9A11-5C3841786F43}" destId="{133D2464-4CA5-47E7-B78B-162EF86DB575}" srcOrd="0" destOrd="0" parTransId="{0543008D-A7AD-4A6E-8591-7AF8FB1C4CEB}" sibTransId="{FDF4ADFB-35A5-4360-8CDF-993E02EBCA1E}"/>
    <dgm:cxn modelId="{080ACE86-2BD9-4565-BDEA-E499280404D5}" type="presOf" srcId="{11FBCCA3-5397-43D5-9A11-5C3841786F43}" destId="{F2540577-7DF5-4595-BC27-AB0C844E79EB}" srcOrd="0" destOrd="0" presId="urn:microsoft.com/office/officeart/2005/8/layout/vList2"/>
    <dgm:cxn modelId="{455281D0-69F6-45E3-ABB8-BF2BB0AF1057}" srcId="{11FBCCA3-5397-43D5-9A11-5C3841786F43}" destId="{F30B9919-6A16-49BA-AE53-767BD1B09912}" srcOrd="1" destOrd="0" parTransId="{1F8DCC2C-4284-4DE8-A9CF-F3D5BEB239CD}" sibTransId="{C68AE122-728F-40C9-A610-2B39E48DFAC6}"/>
    <dgm:cxn modelId="{CB475B66-F801-4CAC-956C-1E11D3512AEF}" type="presParOf" srcId="{2138735B-8167-4B79-B3D7-882B4E12BC9B}" destId="{F2540577-7DF5-4595-BC27-AB0C844E79EB}" srcOrd="0" destOrd="0" presId="urn:microsoft.com/office/officeart/2005/8/layout/vList2"/>
    <dgm:cxn modelId="{4582E847-CC65-4CCA-A117-E8CB38EA16F2}" type="presParOf" srcId="{2138735B-8167-4B79-B3D7-882B4E12BC9B}" destId="{7C009461-5D7A-40BB-95CC-05B2AADA8A5A}"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080447F9-8913-42A9-81CD-D30663FFC60A}" type="doc">
      <dgm:prSet loTypeId="urn:microsoft.com/office/officeart/2005/8/layout/vList2" loCatId="list" qsTypeId="urn:microsoft.com/office/officeart/2005/8/quickstyle/3d4" qsCatId="3D" csTypeId="urn:microsoft.com/office/officeart/2005/8/colors/colorful3" csCatId="colorful" phldr="1"/>
      <dgm:spPr/>
      <dgm:t>
        <a:bodyPr/>
        <a:lstStyle/>
        <a:p>
          <a:endParaRPr lang="zh-TW" altLang="en-US"/>
        </a:p>
      </dgm:t>
    </dgm:pt>
    <dgm:pt modelId="{D7007E9C-4595-4505-A941-A3AD81B4D5F0}">
      <dgm:prSet/>
      <dgm:spPr/>
      <dgm:t>
        <a:bodyPr/>
        <a:lstStyle/>
        <a:p>
          <a:pPr rtl="0"/>
          <a:r>
            <a:rPr lang="zh-TW" dirty="0">
              <a:solidFill>
                <a:srgbClr val="584300"/>
              </a:solidFill>
              <a:latin typeface="標楷體" panose="03000509000000000000" pitchFamily="65" charset="-120"/>
              <a:ea typeface="標楷體" panose="03000509000000000000" pitchFamily="65" charset="-120"/>
            </a:rPr>
            <a:t>（二）	對辯式模式的課程評鑑實施程序，包括了計畫和聽證兩大階段</a:t>
          </a:r>
          <a:r>
            <a:rPr lang="zh-TW" dirty="0">
              <a:latin typeface="標楷體" panose="03000509000000000000" pitchFamily="65" charset="-120"/>
              <a:ea typeface="標楷體" panose="03000509000000000000" pitchFamily="65" charset="-120"/>
            </a:rPr>
            <a:t>。</a:t>
          </a:r>
        </a:p>
      </dgm:t>
    </dgm:pt>
    <dgm:pt modelId="{8BA6EA04-8824-43B2-AB2E-8E424D2F14DC}" type="parTrans" cxnId="{C99AEF98-DD41-4958-99AD-3D64747E6BB3}">
      <dgm:prSet/>
      <dgm:spPr/>
      <dgm:t>
        <a:bodyPr/>
        <a:lstStyle/>
        <a:p>
          <a:endParaRPr lang="zh-TW" altLang="en-US"/>
        </a:p>
      </dgm:t>
    </dgm:pt>
    <dgm:pt modelId="{40B9F9F5-749F-4776-AD85-142F31448F78}" type="sibTrans" cxnId="{C99AEF98-DD41-4958-99AD-3D64747E6BB3}">
      <dgm:prSet/>
      <dgm:spPr/>
      <dgm:t>
        <a:bodyPr/>
        <a:lstStyle/>
        <a:p>
          <a:endParaRPr lang="zh-TW" altLang="en-US"/>
        </a:p>
      </dgm:t>
    </dgm:pt>
    <dgm:pt modelId="{C63C0B04-FDC4-4DD5-BD2D-3533B6F38329}">
      <dgm:prSet/>
      <dgm:spPr/>
      <dgm:t>
        <a:bodyPr/>
        <a:lstStyle/>
        <a:p>
          <a:pPr rtl="0"/>
          <a:r>
            <a:rPr lang="en-US" dirty="0">
              <a:latin typeface="標楷體" panose="03000509000000000000" pitchFamily="65" charset="-120"/>
              <a:ea typeface="標楷體" panose="03000509000000000000" pitchFamily="65" charset="-120"/>
            </a:rPr>
            <a:t>1.</a:t>
          </a:r>
          <a:r>
            <a:rPr lang="zh-TW" dirty="0">
              <a:latin typeface="標楷體" panose="03000509000000000000" pitchFamily="65" charset="-120"/>
              <a:ea typeface="標楷體" panose="03000509000000000000" pitchFamily="65" charset="-120"/>
            </a:rPr>
            <a:t>計畫階段旨在生產課程爭論問題，並進而選擇課程爭論問題，以準備辯論。對辯雙方分頭去蒐集課程方案的有利和不利資料，雙方探討所有蒐集到的課程相關資料，以完成對辯的準備。</a:t>
          </a:r>
        </a:p>
      </dgm:t>
    </dgm:pt>
    <dgm:pt modelId="{FD4D2307-5C32-4F26-BC94-C459F81BDEF5}" type="parTrans" cxnId="{6D715DAF-F317-493A-B71F-88F0740C3FC2}">
      <dgm:prSet/>
      <dgm:spPr/>
      <dgm:t>
        <a:bodyPr/>
        <a:lstStyle/>
        <a:p>
          <a:endParaRPr lang="zh-TW" altLang="en-US"/>
        </a:p>
      </dgm:t>
    </dgm:pt>
    <dgm:pt modelId="{45B68E18-8B1C-40A5-8536-789400A029A8}" type="sibTrans" cxnId="{6D715DAF-F317-493A-B71F-88F0740C3FC2}">
      <dgm:prSet/>
      <dgm:spPr/>
      <dgm:t>
        <a:bodyPr/>
        <a:lstStyle/>
        <a:p>
          <a:endParaRPr lang="zh-TW" altLang="en-US"/>
        </a:p>
      </dgm:t>
    </dgm:pt>
    <dgm:pt modelId="{F11FEB31-EB14-4642-AA91-9D3FA101A270}">
      <dgm:prSet/>
      <dgm:spPr/>
      <dgm:t>
        <a:bodyPr/>
        <a:lstStyle/>
        <a:p>
          <a:pPr rtl="0"/>
          <a:r>
            <a:rPr lang="en-US" dirty="0">
              <a:solidFill>
                <a:schemeClr val="accent1">
                  <a:lumMod val="50000"/>
                </a:schemeClr>
              </a:solidFill>
              <a:latin typeface="標楷體" panose="03000509000000000000" pitchFamily="65" charset="-120"/>
              <a:ea typeface="標楷體" panose="03000509000000000000" pitchFamily="65" charset="-120"/>
            </a:rPr>
            <a:t>2.</a:t>
          </a:r>
          <a:r>
            <a:rPr lang="zh-TW" dirty="0">
              <a:solidFill>
                <a:schemeClr val="accent1">
                  <a:lumMod val="50000"/>
                </a:schemeClr>
              </a:solidFill>
              <a:latin typeface="標楷體" panose="03000509000000000000" pitchFamily="65" charset="-120"/>
              <a:ea typeface="標楷體" panose="03000509000000000000" pitchFamily="65" charset="-120"/>
            </a:rPr>
            <a:t>聽證階段乃在開課程聽證會議之前，由每一課程評鑑小組彼此審閱主要的論點，並在課程聽證官協調下，建立課程聽證規則和程序。</a:t>
          </a:r>
        </a:p>
      </dgm:t>
    </dgm:pt>
    <dgm:pt modelId="{9E902AC7-0C94-4691-82A2-E6DD117373AD}" type="parTrans" cxnId="{6F0BD492-5592-4712-8AE5-73963BDE8DD7}">
      <dgm:prSet/>
      <dgm:spPr/>
      <dgm:t>
        <a:bodyPr/>
        <a:lstStyle/>
        <a:p>
          <a:endParaRPr lang="zh-TW" altLang="en-US"/>
        </a:p>
      </dgm:t>
    </dgm:pt>
    <dgm:pt modelId="{3978ECB7-9AEC-48A8-B3F1-8EBB1BFA6533}" type="sibTrans" cxnId="{6F0BD492-5592-4712-8AE5-73963BDE8DD7}">
      <dgm:prSet/>
      <dgm:spPr/>
      <dgm:t>
        <a:bodyPr/>
        <a:lstStyle/>
        <a:p>
          <a:endParaRPr lang="zh-TW" altLang="en-US"/>
        </a:p>
      </dgm:t>
    </dgm:pt>
    <dgm:pt modelId="{5B644935-014D-4911-873A-046D558EDCDE}">
      <dgm:prSet/>
      <dgm:spPr/>
      <dgm:t>
        <a:bodyPr/>
        <a:lstStyle/>
        <a:p>
          <a:pPr rtl="0"/>
          <a:r>
            <a:rPr lang="en-US" dirty="0">
              <a:latin typeface="標楷體" panose="03000509000000000000" pitchFamily="65" charset="-120"/>
              <a:ea typeface="標楷體" panose="03000509000000000000" pitchFamily="65" charset="-120"/>
            </a:rPr>
            <a:t>3.</a:t>
          </a:r>
          <a:r>
            <a:rPr lang="zh-TW" dirty="0">
              <a:latin typeface="標楷體" panose="03000509000000000000" pitchFamily="65" charset="-120"/>
              <a:ea typeface="標楷體" panose="03000509000000000000" pitchFamily="65" charset="-120"/>
            </a:rPr>
            <a:t>由課程聽證官宣布聽證會開始，由正反兩方輪流報告，舉證、反駁、盤問、兩方各做結論，並由課程審查委員報告，或與旁聽者公開討論聽證過程，其過程可公開利用電視轉播，以提供課程決策人員或課程設計人員依對辯雙方提出的各種課程證據，作成相關課程決定。</a:t>
          </a:r>
        </a:p>
      </dgm:t>
    </dgm:pt>
    <dgm:pt modelId="{CE2005EA-5A5F-46F5-A772-CC0F716FE009}" type="parTrans" cxnId="{1EE600E6-A4EE-4C5C-8B4A-C8FDE49E88AE}">
      <dgm:prSet/>
      <dgm:spPr/>
      <dgm:t>
        <a:bodyPr/>
        <a:lstStyle/>
        <a:p>
          <a:endParaRPr lang="zh-TW" altLang="en-US"/>
        </a:p>
      </dgm:t>
    </dgm:pt>
    <dgm:pt modelId="{9E531E6B-E122-4CD4-8633-C5CA086B1665}" type="sibTrans" cxnId="{1EE600E6-A4EE-4C5C-8B4A-C8FDE49E88AE}">
      <dgm:prSet/>
      <dgm:spPr/>
      <dgm:t>
        <a:bodyPr/>
        <a:lstStyle/>
        <a:p>
          <a:endParaRPr lang="zh-TW" altLang="en-US"/>
        </a:p>
      </dgm:t>
    </dgm:pt>
    <dgm:pt modelId="{A8BEC1C4-3C8F-4960-8977-A16FE5AAA390}" type="pres">
      <dgm:prSet presAssocID="{080447F9-8913-42A9-81CD-D30663FFC60A}" presName="linear" presStyleCnt="0">
        <dgm:presLayoutVars>
          <dgm:animLvl val="lvl"/>
          <dgm:resizeHandles val="exact"/>
        </dgm:presLayoutVars>
      </dgm:prSet>
      <dgm:spPr/>
    </dgm:pt>
    <dgm:pt modelId="{95CD2388-72C3-4BE6-BFFD-590799C55FA2}" type="pres">
      <dgm:prSet presAssocID="{D7007E9C-4595-4505-A941-A3AD81B4D5F0}" presName="parentText" presStyleLbl="node1" presStyleIdx="0" presStyleCnt="1" custLinFactNeighborY="-3292">
        <dgm:presLayoutVars>
          <dgm:chMax val="0"/>
          <dgm:bulletEnabled val="1"/>
        </dgm:presLayoutVars>
      </dgm:prSet>
      <dgm:spPr/>
    </dgm:pt>
    <dgm:pt modelId="{23E3705E-D101-4775-9265-0A383538100A}" type="pres">
      <dgm:prSet presAssocID="{D7007E9C-4595-4505-A941-A3AD81B4D5F0}" presName="childText" presStyleLbl="revTx" presStyleIdx="0" presStyleCnt="1">
        <dgm:presLayoutVars>
          <dgm:bulletEnabled val="1"/>
        </dgm:presLayoutVars>
      </dgm:prSet>
      <dgm:spPr/>
    </dgm:pt>
  </dgm:ptLst>
  <dgm:cxnLst>
    <dgm:cxn modelId="{24E5EB08-EE14-45B9-AC9F-4417428BEC03}" type="presOf" srcId="{D7007E9C-4595-4505-A941-A3AD81B4D5F0}" destId="{95CD2388-72C3-4BE6-BFFD-590799C55FA2}" srcOrd="0" destOrd="0" presId="urn:microsoft.com/office/officeart/2005/8/layout/vList2"/>
    <dgm:cxn modelId="{AD8EED13-70ED-4F33-9ED1-9512AE0D654D}" type="presOf" srcId="{5B644935-014D-4911-873A-046D558EDCDE}" destId="{23E3705E-D101-4775-9265-0A383538100A}" srcOrd="0" destOrd="2" presId="urn:microsoft.com/office/officeart/2005/8/layout/vList2"/>
    <dgm:cxn modelId="{4554505D-7AF2-4E1F-8D2E-C522B139F0CB}" type="presOf" srcId="{C63C0B04-FDC4-4DD5-BD2D-3533B6F38329}" destId="{23E3705E-D101-4775-9265-0A383538100A}" srcOrd="0" destOrd="0" presId="urn:microsoft.com/office/officeart/2005/8/layout/vList2"/>
    <dgm:cxn modelId="{11C3CE66-BEE3-43DC-8D75-0ABD53ECDDCC}" type="presOf" srcId="{F11FEB31-EB14-4642-AA91-9D3FA101A270}" destId="{23E3705E-D101-4775-9265-0A383538100A}" srcOrd="0" destOrd="1" presId="urn:microsoft.com/office/officeart/2005/8/layout/vList2"/>
    <dgm:cxn modelId="{8613336E-9982-4B67-9515-C1628F56C71E}" type="presOf" srcId="{080447F9-8913-42A9-81CD-D30663FFC60A}" destId="{A8BEC1C4-3C8F-4960-8977-A16FE5AAA390}" srcOrd="0" destOrd="0" presId="urn:microsoft.com/office/officeart/2005/8/layout/vList2"/>
    <dgm:cxn modelId="{6F0BD492-5592-4712-8AE5-73963BDE8DD7}" srcId="{D7007E9C-4595-4505-A941-A3AD81B4D5F0}" destId="{F11FEB31-EB14-4642-AA91-9D3FA101A270}" srcOrd="1" destOrd="0" parTransId="{9E902AC7-0C94-4691-82A2-E6DD117373AD}" sibTransId="{3978ECB7-9AEC-48A8-B3F1-8EBB1BFA6533}"/>
    <dgm:cxn modelId="{C99AEF98-DD41-4958-99AD-3D64747E6BB3}" srcId="{080447F9-8913-42A9-81CD-D30663FFC60A}" destId="{D7007E9C-4595-4505-A941-A3AD81B4D5F0}" srcOrd="0" destOrd="0" parTransId="{8BA6EA04-8824-43B2-AB2E-8E424D2F14DC}" sibTransId="{40B9F9F5-749F-4776-AD85-142F31448F78}"/>
    <dgm:cxn modelId="{6D715DAF-F317-493A-B71F-88F0740C3FC2}" srcId="{D7007E9C-4595-4505-A941-A3AD81B4D5F0}" destId="{C63C0B04-FDC4-4DD5-BD2D-3533B6F38329}" srcOrd="0" destOrd="0" parTransId="{FD4D2307-5C32-4F26-BC94-C459F81BDEF5}" sibTransId="{45B68E18-8B1C-40A5-8536-789400A029A8}"/>
    <dgm:cxn modelId="{1EE600E6-A4EE-4C5C-8B4A-C8FDE49E88AE}" srcId="{D7007E9C-4595-4505-A941-A3AD81B4D5F0}" destId="{5B644935-014D-4911-873A-046D558EDCDE}" srcOrd="2" destOrd="0" parTransId="{CE2005EA-5A5F-46F5-A772-CC0F716FE009}" sibTransId="{9E531E6B-E122-4CD4-8633-C5CA086B1665}"/>
    <dgm:cxn modelId="{EC7E487B-5CEB-41CC-BA97-656D86334F05}" type="presParOf" srcId="{A8BEC1C4-3C8F-4960-8977-A16FE5AAA390}" destId="{95CD2388-72C3-4BE6-BFFD-590799C55FA2}" srcOrd="0" destOrd="0" presId="urn:microsoft.com/office/officeart/2005/8/layout/vList2"/>
    <dgm:cxn modelId="{E86F6FAC-4C4C-46FC-B5DD-38EE407E5723}" type="presParOf" srcId="{A8BEC1C4-3C8F-4960-8977-A16FE5AAA390}" destId="{23E3705E-D101-4775-9265-0A383538100A}"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6FE84CC0-D814-4B9B-BE98-38FE48A1C8A6}" type="doc">
      <dgm:prSet loTypeId="urn:microsoft.com/office/officeart/2005/8/layout/vList2" loCatId="list" qsTypeId="urn:microsoft.com/office/officeart/2005/8/quickstyle/3d3" qsCatId="3D" csTypeId="urn:microsoft.com/office/officeart/2005/8/colors/accent6_4" csCatId="accent6" phldr="1"/>
      <dgm:spPr/>
      <dgm:t>
        <a:bodyPr/>
        <a:lstStyle/>
        <a:p>
          <a:endParaRPr lang="zh-TW" altLang="en-US"/>
        </a:p>
      </dgm:t>
    </dgm:pt>
    <dgm:pt modelId="{77FD1002-1C31-4485-A2EA-0BC06087CCF9}">
      <dgm:prSet custT="1"/>
      <dgm:spPr>
        <a:solidFill>
          <a:schemeClr val="accent6">
            <a:lumMod val="40000"/>
            <a:lumOff val="60000"/>
          </a:schemeClr>
        </a:solidFill>
      </dgm:spPr>
      <dgm:t>
        <a:bodyPr/>
        <a:lstStyle/>
        <a:p>
          <a:pPr rtl="0"/>
          <a:r>
            <a:rPr lang="zh-TW" altLang="en-US" sz="2400" dirty="0">
              <a:solidFill>
                <a:srgbClr val="584300"/>
              </a:solidFill>
              <a:latin typeface="標楷體" panose="03000509000000000000" pitchFamily="65" charset="-120"/>
              <a:ea typeface="標楷體" panose="03000509000000000000" pitchFamily="65" charset="-120"/>
            </a:rPr>
            <a:t>（三）對辯式模式的課程評鑑，可以適用在許多課程決策上，例如：探究新舊課程的價值、選擇新教科書。</a:t>
          </a:r>
        </a:p>
      </dgm:t>
    </dgm:pt>
    <dgm:pt modelId="{D6AF8B25-1894-4536-96BC-C9930ABCA3ED}" type="parTrans" cxnId="{A757CA9A-7921-490C-9C0E-1369D4B7A190}">
      <dgm:prSet/>
      <dgm:spPr/>
      <dgm:t>
        <a:bodyPr/>
        <a:lstStyle/>
        <a:p>
          <a:endParaRPr lang="zh-TW" altLang="en-US"/>
        </a:p>
      </dgm:t>
    </dgm:pt>
    <dgm:pt modelId="{15ABE4AC-2E32-49AF-8602-51ED4EA13231}" type="sibTrans" cxnId="{A757CA9A-7921-490C-9C0E-1369D4B7A190}">
      <dgm:prSet/>
      <dgm:spPr/>
      <dgm:t>
        <a:bodyPr/>
        <a:lstStyle/>
        <a:p>
          <a:endParaRPr lang="zh-TW" altLang="en-US"/>
        </a:p>
      </dgm:t>
    </dgm:pt>
    <dgm:pt modelId="{3D961129-F56A-4C21-BB1D-77AEEA0378EB}">
      <dgm:prSet custT="1"/>
      <dgm:spPr/>
      <dgm:t>
        <a:bodyPr/>
        <a:lstStyle/>
        <a:p>
          <a:pPr rtl="0"/>
          <a:r>
            <a:rPr lang="zh-TW" altLang="en-US" sz="2400" dirty="0">
              <a:solidFill>
                <a:srgbClr val="584300"/>
              </a:solidFill>
              <a:latin typeface="標楷體" panose="03000509000000000000" pitchFamily="65" charset="-120"/>
              <a:ea typeface="標楷體" panose="03000509000000000000" pitchFamily="65" charset="-120"/>
            </a:rPr>
            <a:t>（四）特性</a:t>
          </a:r>
        </a:p>
      </dgm:t>
    </dgm:pt>
    <dgm:pt modelId="{CB2ADD49-9E21-4396-A5B9-026C9096D90F}" type="parTrans" cxnId="{0B126EBA-DD96-47FB-B4FB-0DBF61C05316}">
      <dgm:prSet/>
      <dgm:spPr/>
      <dgm:t>
        <a:bodyPr/>
        <a:lstStyle/>
        <a:p>
          <a:endParaRPr lang="zh-TW" altLang="en-US"/>
        </a:p>
      </dgm:t>
    </dgm:pt>
    <dgm:pt modelId="{CD1BEEC2-B9F4-44FE-86DA-30673D14AE5C}" type="sibTrans" cxnId="{0B126EBA-DD96-47FB-B4FB-0DBF61C05316}">
      <dgm:prSet/>
      <dgm:spPr/>
      <dgm:t>
        <a:bodyPr/>
        <a:lstStyle/>
        <a:p>
          <a:endParaRPr lang="zh-TW" altLang="en-US"/>
        </a:p>
      </dgm:t>
    </dgm:pt>
    <dgm:pt modelId="{251E8ECF-A05D-4F77-9395-478B33D243C8}">
      <dgm:prSet custT="1"/>
      <dgm:spPr/>
      <dgm:t>
        <a:bodyPr/>
        <a:lstStyle/>
        <a:p>
          <a:pPr rtl="0"/>
          <a:r>
            <a:rPr lang="en-US" sz="2400" dirty="0">
              <a:solidFill>
                <a:srgbClr val="584300"/>
              </a:solidFill>
              <a:latin typeface="標楷體" panose="03000509000000000000" pitchFamily="65" charset="-120"/>
              <a:ea typeface="標楷體" panose="03000509000000000000" pitchFamily="65" charset="-120"/>
            </a:rPr>
            <a:t>1.</a:t>
          </a:r>
          <a:r>
            <a:rPr lang="zh-TW" sz="2400" dirty="0">
              <a:solidFill>
                <a:srgbClr val="584300"/>
              </a:solidFill>
              <a:latin typeface="標楷體" panose="03000509000000000000" pitchFamily="65" charset="-120"/>
              <a:ea typeface="標楷體" panose="03000509000000000000" pitchFamily="65" charset="-120"/>
            </a:rPr>
            <a:t>優點包括了促成課程政策的公開討論、採取獨特的口頭報告型式、提供各種可用資料、促成課程設計與發展工作的評鑑。</a:t>
          </a:r>
        </a:p>
      </dgm:t>
    </dgm:pt>
    <dgm:pt modelId="{B8C79228-5931-4F43-A74D-A364AD4F3879}" type="parTrans" cxnId="{895F75F9-9012-4638-8344-816503385AFE}">
      <dgm:prSet/>
      <dgm:spPr/>
      <dgm:t>
        <a:bodyPr/>
        <a:lstStyle/>
        <a:p>
          <a:endParaRPr lang="zh-TW" altLang="en-US"/>
        </a:p>
      </dgm:t>
    </dgm:pt>
    <dgm:pt modelId="{D28859DE-CA75-4D09-B436-583574ABBD78}" type="sibTrans" cxnId="{895F75F9-9012-4638-8344-816503385AFE}">
      <dgm:prSet/>
      <dgm:spPr/>
      <dgm:t>
        <a:bodyPr/>
        <a:lstStyle/>
        <a:p>
          <a:endParaRPr lang="zh-TW" altLang="en-US"/>
        </a:p>
      </dgm:t>
    </dgm:pt>
    <dgm:pt modelId="{817E51CA-316E-4FB5-93E3-E8B17A08DD8C}">
      <dgm:prSet custT="1"/>
      <dgm:spPr/>
      <dgm:t>
        <a:bodyPr/>
        <a:lstStyle/>
        <a:p>
          <a:pPr rtl="0"/>
          <a:r>
            <a:rPr lang="en-US" sz="2400" dirty="0">
              <a:solidFill>
                <a:srgbClr val="584300"/>
              </a:solidFill>
              <a:latin typeface="標楷體" panose="03000509000000000000" pitchFamily="65" charset="-120"/>
              <a:ea typeface="標楷體" panose="03000509000000000000" pitchFamily="65" charset="-120"/>
            </a:rPr>
            <a:t>2.</a:t>
          </a:r>
          <a:r>
            <a:rPr lang="zh-TW" sz="2400" dirty="0">
              <a:solidFill>
                <a:srgbClr val="584300"/>
              </a:solidFill>
              <a:latin typeface="標楷體" panose="03000509000000000000" pitchFamily="65" charset="-120"/>
              <a:ea typeface="標楷體" panose="03000509000000000000" pitchFamily="65" charset="-120"/>
            </a:rPr>
            <a:t>事實上要找到勢均力敵的對辯雙方實屬不易；而且課程決策人員難免有偏見，而做成錯誤判決，因此，有其執行上實際困難。</a:t>
          </a:r>
        </a:p>
      </dgm:t>
    </dgm:pt>
    <dgm:pt modelId="{C0D40AC7-5428-41B7-A1D2-F7708F0E2A2B}" type="parTrans" cxnId="{0E91DDC3-CDBE-4D46-AF21-19E646F75C3F}">
      <dgm:prSet/>
      <dgm:spPr/>
      <dgm:t>
        <a:bodyPr/>
        <a:lstStyle/>
        <a:p>
          <a:endParaRPr lang="zh-TW" altLang="en-US"/>
        </a:p>
      </dgm:t>
    </dgm:pt>
    <dgm:pt modelId="{57C7998C-8A5D-4C51-A916-931401003573}" type="sibTrans" cxnId="{0E91DDC3-CDBE-4D46-AF21-19E646F75C3F}">
      <dgm:prSet/>
      <dgm:spPr/>
      <dgm:t>
        <a:bodyPr/>
        <a:lstStyle/>
        <a:p>
          <a:endParaRPr lang="zh-TW" altLang="en-US"/>
        </a:p>
      </dgm:t>
    </dgm:pt>
    <dgm:pt modelId="{9F0B6884-B8C6-440A-AF6D-759E2541B62B}" type="pres">
      <dgm:prSet presAssocID="{6FE84CC0-D814-4B9B-BE98-38FE48A1C8A6}" presName="linear" presStyleCnt="0">
        <dgm:presLayoutVars>
          <dgm:animLvl val="lvl"/>
          <dgm:resizeHandles val="exact"/>
        </dgm:presLayoutVars>
      </dgm:prSet>
      <dgm:spPr/>
    </dgm:pt>
    <dgm:pt modelId="{A4DB6183-37FF-4B2D-865D-BCEA8215A527}" type="pres">
      <dgm:prSet presAssocID="{77FD1002-1C31-4485-A2EA-0BC06087CCF9}" presName="parentText" presStyleLbl="node1" presStyleIdx="0" presStyleCnt="2" custLinFactY="-27103" custLinFactNeighborX="875" custLinFactNeighborY="-100000">
        <dgm:presLayoutVars>
          <dgm:chMax val="0"/>
          <dgm:bulletEnabled val="1"/>
        </dgm:presLayoutVars>
      </dgm:prSet>
      <dgm:spPr/>
    </dgm:pt>
    <dgm:pt modelId="{A8B7466B-2703-435B-9042-E39E11DB6DFB}" type="pres">
      <dgm:prSet presAssocID="{15ABE4AC-2E32-49AF-8602-51ED4EA13231}" presName="spacer" presStyleCnt="0"/>
      <dgm:spPr/>
    </dgm:pt>
    <dgm:pt modelId="{86F08579-29A2-4970-8702-57471083E047}" type="pres">
      <dgm:prSet presAssocID="{3D961129-F56A-4C21-BB1D-77AEEA0378EB}" presName="parentText" presStyleLbl="node1" presStyleIdx="1" presStyleCnt="2" custScaleY="55496" custLinFactNeighborY="-11577">
        <dgm:presLayoutVars>
          <dgm:chMax val="0"/>
          <dgm:bulletEnabled val="1"/>
        </dgm:presLayoutVars>
      </dgm:prSet>
      <dgm:spPr/>
    </dgm:pt>
    <dgm:pt modelId="{03ED7438-CB9E-4C73-95B9-E8FF53B475F5}" type="pres">
      <dgm:prSet presAssocID="{3D961129-F56A-4C21-BB1D-77AEEA0378EB}" presName="childText" presStyleLbl="revTx" presStyleIdx="0" presStyleCnt="1">
        <dgm:presLayoutVars>
          <dgm:bulletEnabled val="1"/>
        </dgm:presLayoutVars>
      </dgm:prSet>
      <dgm:spPr/>
    </dgm:pt>
  </dgm:ptLst>
  <dgm:cxnLst>
    <dgm:cxn modelId="{2A66441C-5868-4945-950B-00B831AE8A26}" type="presOf" srcId="{251E8ECF-A05D-4F77-9395-478B33D243C8}" destId="{03ED7438-CB9E-4C73-95B9-E8FF53B475F5}" srcOrd="0" destOrd="0" presId="urn:microsoft.com/office/officeart/2005/8/layout/vList2"/>
    <dgm:cxn modelId="{1CDA7473-2324-4021-9F1D-3DB8F1E19ED4}" type="presOf" srcId="{3D961129-F56A-4C21-BB1D-77AEEA0378EB}" destId="{86F08579-29A2-4970-8702-57471083E047}" srcOrd="0" destOrd="0" presId="urn:microsoft.com/office/officeart/2005/8/layout/vList2"/>
    <dgm:cxn modelId="{A757CA9A-7921-490C-9C0E-1369D4B7A190}" srcId="{6FE84CC0-D814-4B9B-BE98-38FE48A1C8A6}" destId="{77FD1002-1C31-4485-A2EA-0BC06087CCF9}" srcOrd="0" destOrd="0" parTransId="{D6AF8B25-1894-4536-96BC-C9930ABCA3ED}" sibTransId="{15ABE4AC-2E32-49AF-8602-51ED4EA13231}"/>
    <dgm:cxn modelId="{A8AF8EA0-9ADB-4929-ADF1-E660D5C77A06}" type="presOf" srcId="{817E51CA-316E-4FB5-93E3-E8B17A08DD8C}" destId="{03ED7438-CB9E-4C73-95B9-E8FF53B475F5}" srcOrd="0" destOrd="1" presId="urn:microsoft.com/office/officeart/2005/8/layout/vList2"/>
    <dgm:cxn modelId="{C89E62AA-5D6B-40DB-B864-E3CE76250EC8}" type="presOf" srcId="{6FE84CC0-D814-4B9B-BE98-38FE48A1C8A6}" destId="{9F0B6884-B8C6-440A-AF6D-759E2541B62B}" srcOrd="0" destOrd="0" presId="urn:microsoft.com/office/officeart/2005/8/layout/vList2"/>
    <dgm:cxn modelId="{E3711AB8-B69C-49E5-AFCA-883A13F7DECD}" type="presOf" srcId="{77FD1002-1C31-4485-A2EA-0BC06087CCF9}" destId="{A4DB6183-37FF-4B2D-865D-BCEA8215A527}" srcOrd="0" destOrd="0" presId="urn:microsoft.com/office/officeart/2005/8/layout/vList2"/>
    <dgm:cxn modelId="{0B126EBA-DD96-47FB-B4FB-0DBF61C05316}" srcId="{6FE84CC0-D814-4B9B-BE98-38FE48A1C8A6}" destId="{3D961129-F56A-4C21-BB1D-77AEEA0378EB}" srcOrd="1" destOrd="0" parTransId="{CB2ADD49-9E21-4396-A5B9-026C9096D90F}" sibTransId="{CD1BEEC2-B9F4-44FE-86DA-30673D14AE5C}"/>
    <dgm:cxn modelId="{0E91DDC3-CDBE-4D46-AF21-19E646F75C3F}" srcId="{3D961129-F56A-4C21-BB1D-77AEEA0378EB}" destId="{817E51CA-316E-4FB5-93E3-E8B17A08DD8C}" srcOrd="1" destOrd="0" parTransId="{C0D40AC7-5428-41B7-A1D2-F7708F0E2A2B}" sibTransId="{57C7998C-8A5D-4C51-A916-931401003573}"/>
    <dgm:cxn modelId="{895F75F9-9012-4638-8344-816503385AFE}" srcId="{3D961129-F56A-4C21-BB1D-77AEEA0378EB}" destId="{251E8ECF-A05D-4F77-9395-478B33D243C8}" srcOrd="0" destOrd="0" parTransId="{B8C79228-5931-4F43-A74D-A364AD4F3879}" sibTransId="{D28859DE-CA75-4D09-B436-583574ABBD78}"/>
    <dgm:cxn modelId="{6C027B6D-4BD7-4DC4-A3D9-4C46CA69C28B}" type="presParOf" srcId="{9F0B6884-B8C6-440A-AF6D-759E2541B62B}" destId="{A4DB6183-37FF-4B2D-865D-BCEA8215A527}" srcOrd="0" destOrd="0" presId="urn:microsoft.com/office/officeart/2005/8/layout/vList2"/>
    <dgm:cxn modelId="{2A502EC7-04DA-425A-ADD3-739EFCEA1500}" type="presParOf" srcId="{9F0B6884-B8C6-440A-AF6D-759E2541B62B}" destId="{A8B7466B-2703-435B-9042-E39E11DB6DFB}" srcOrd="1" destOrd="0" presId="urn:microsoft.com/office/officeart/2005/8/layout/vList2"/>
    <dgm:cxn modelId="{A7B7CBB6-78E9-41B6-ADBB-90EED5074408}" type="presParOf" srcId="{9F0B6884-B8C6-440A-AF6D-759E2541B62B}" destId="{86F08579-29A2-4970-8702-57471083E047}" srcOrd="2" destOrd="0" presId="urn:microsoft.com/office/officeart/2005/8/layout/vList2"/>
    <dgm:cxn modelId="{4A9CC996-AED7-496D-AC77-EDF98665F7FF}" type="presParOf" srcId="{9F0B6884-B8C6-440A-AF6D-759E2541B62B}" destId="{03ED7438-CB9E-4C73-95B9-E8FF53B475F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9960E34C-0236-4F69-B467-05F80971500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7722841F-1E06-4CF9-A12B-9FDFCFD24F07}">
      <dgm:prSet custT="1"/>
      <dgm:spPr/>
      <dgm:t>
        <a:bodyPr/>
        <a:lstStyle/>
        <a:p>
          <a:pPr rtl="0"/>
          <a:r>
            <a:rPr lang="zh-TW" altLang="en-US" sz="2400" b="1" dirty="0">
              <a:solidFill>
                <a:srgbClr val="1B4551"/>
              </a:solidFill>
              <a:latin typeface="標楷體" panose="03000509000000000000" pitchFamily="65" charset="-120"/>
              <a:ea typeface="標楷體" panose="03000509000000000000" pitchFamily="65" charset="-120"/>
            </a:rPr>
            <a:t>（一）行為取向的課程評鑑主張以學生行為技能表現作為評鑑的依據，以瞭解學生是否達成預定的課程目標。特別是主要的評鑑問題，乃在透過目標本位的評鑑，來瞭解學生是否獲得課程目標所要求的行為。</a:t>
          </a:r>
          <a:endParaRPr lang="zh-TW" altLang="en-US" sz="2400" dirty="0">
            <a:solidFill>
              <a:srgbClr val="1B4551"/>
            </a:solidFill>
            <a:latin typeface="標楷體" panose="03000509000000000000" pitchFamily="65" charset="-120"/>
            <a:ea typeface="標楷體" panose="03000509000000000000" pitchFamily="65" charset="-120"/>
          </a:endParaRPr>
        </a:p>
      </dgm:t>
    </dgm:pt>
    <dgm:pt modelId="{2E4FB63F-1445-4F19-ABD9-0C5837B1234D}" type="parTrans" cxnId="{136BC16F-4D05-4ED2-9D56-C1CC1F1D6DE9}">
      <dgm:prSet/>
      <dgm:spPr/>
      <dgm:t>
        <a:bodyPr/>
        <a:lstStyle/>
        <a:p>
          <a:endParaRPr lang="zh-TW" altLang="en-US"/>
        </a:p>
      </dgm:t>
    </dgm:pt>
    <dgm:pt modelId="{E1605FF2-63B3-4AA9-86F3-92CD4E79A3BD}" type="sibTrans" cxnId="{136BC16F-4D05-4ED2-9D56-C1CC1F1D6DE9}">
      <dgm:prSet/>
      <dgm:spPr/>
      <dgm:t>
        <a:bodyPr/>
        <a:lstStyle/>
        <a:p>
          <a:endParaRPr lang="zh-TW" altLang="en-US"/>
        </a:p>
      </dgm:t>
    </dgm:pt>
    <dgm:pt modelId="{8C1DC950-E6F6-4D3E-AACC-01F0C491EBAF}">
      <dgm:prSet custT="1"/>
      <dgm:spPr/>
      <dgm:t>
        <a:bodyPr/>
        <a:lstStyle/>
        <a:p>
          <a:pPr rtl="0"/>
          <a:r>
            <a:rPr lang="en-US" sz="2400" b="1" dirty="0">
              <a:solidFill>
                <a:srgbClr val="1B4551"/>
              </a:solidFill>
              <a:latin typeface="標楷體" panose="03000509000000000000" pitchFamily="65" charset="-120"/>
              <a:ea typeface="標楷體" panose="03000509000000000000" pitchFamily="65" charset="-120"/>
            </a:rPr>
            <a:t>EX</a:t>
          </a:r>
          <a:r>
            <a:rPr lang="zh-TW" sz="2400" b="1" dirty="0">
              <a:solidFill>
                <a:srgbClr val="1B4551"/>
              </a:solidFill>
              <a:latin typeface="標楷體" panose="03000509000000000000" pitchFamily="65" charset="-120"/>
              <a:ea typeface="標楷體" panose="03000509000000000000" pitchFamily="65" charset="-120"/>
            </a:rPr>
            <a:t>：紙筆測驗、觀察，都是行為取向課程評鑑的適當方法。特別是當測驗專家宰制課程評鑑方法的設計時，往往會要求所有的評鑑方法都要有足夠的信度與效度。</a:t>
          </a:r>
          <a:endParaRPr lang="zh-TW" sz="2400" dirty="0">
            <a:solidFill>
              <a:srgbClr val="1B4551"/>
            </a:solidFill>
            <a:latin typeface="標楷體" panose="03000509000000000000" pitchFamily="65" charset="-120"/>
            <a:ea typeface="標楷體" panose="03000509000000000000" pitchFamily="65" charset="-120"/>
          </a:endParaRPr>
        </a:p>
      </dgm:t>
    </dgm:pt>
    <dgm:pt modelId="{2AF24361-5944-4B36-9B03-ABC2744C9403}" type="parTrans" cxnId="{C034E56E-E19B-4279-AD04-E8A5CB8F14E5}">
      <dgm:prSet/>
      <dgm:spPr/>
      <dgm:t>
        <a:bodyPr/>
        <a:lstStyle/>
        <a:p>
          <a:endParaRPr lang="zh-TW" altLang="en-US"/>
        </a:p>
      </dgm:t>
    </dgm:pt>
    <dgm:pt modelId="{B3A9D019-317F-45E3-A42F-E2AA20F7B095}" type="sibTrans" cxnId="{C034E56E-E19B-4279-AD04-E8A5CB8F14E5}">
      <dgm:prSet/>
      <dgm:spPr/>
      <dgm:t>
        <a:bodyPr/>
        <a:lstStyle/>
        <a:p>
          <a:endParaRPr lang="zh-TW" altLang="en-US"/>
        </a:p>
      </dgm:t>
    </dgm:pt>
    <dgm:pt modelId="{D22A3417-5FEF-480B-810F-7C56D3AFE25E}" type="pres">
      <dgm:prSet presAssocID="{9960E34C-0236-4F69-B467-05F809715007}" presName="linear" presStyleCnt="0">
        <dgm:presLayoutVars>
          <dgm:animLvl val="lvl"/>
          <dgm:resizeHandles val="exact"/>
        </dgm:presLayoutVars>
      </dgm:prSet>
      <dgm:spPr/>
    </dgm:pt>
    <dgm:pt modelId="{DC268FFF-C748-4F80-8914-8CD66ABEE96B}" type="pres">
      <dgm:prSet presAssocID="{7722841F-1E06-4CF9-A12B-9FDFCFD24F07}" presName="parentText" presStyleLbl="node1" presStyleIdx="0" presStyleCnt="1" custLinFactNeighborY="-51309">
        <dgm:presLayoutVars>
          <dgm:chMax val="0"/>
          <dgm:bulletEnabled val="1"/>
        </dgm:presLayoutVars>
      </dgm:prSet>
      <dgm:spPr/>
    </dgm:pt>
    <dgm:pt modelId="{D2E79155-5D80-48B9-B69D-94A00A88B017}" type="pres">
      <dgm:prSet presAssocID="{7722841F-1E06-4CF9-A12B-9FDFCFD24F07}" presName="childText" presStyleLbl="revTx" presStyleIdx="0" presStyleCnt="1">
        <dgm:presLayoutVars>
          <dgm:bulletEnabled val="1"/>
        </dgm:presLayoutVars>
      </dgm:prSet>
      <dgm:spPr/>
    </dgm:pt>
  </dgm:ptLst>
  <dgm:cxnLst>
    <dgm:cxn modelId="{A9884669-7F20-4BA8-B977-AA596129A15E}" type="presOf" srcId="{8C1DC950-E6F6-4D3E-AACC-01F0C491EBAF}" destId="{D2E79155-5D80-48B9-B69D-94A00A88B017}" srcOrd="0" destOrd="0" presId="urn:microsoft.com/office/officeart/2005/8/layout/vList2"/>
    <dgm:cxn modelId="{C034E56E-E19B-4279-AD04-E8A5CB8F14E5}" srcId="{7722841F-1E06-4CF9-A12B-9FDFCFD24F07}" destId="{8C1DC950-E6F6-4D3E-AACC-01F0C491EBAF}" srcOrd="0" destOrd="0" parTransId="{2AF24361-5944-4B36-9B03-ABC2744C9403}" sibTransId="{B3A9D019-317F-45E3-A42F-E2AA20F7B095}"/>
    <dgm:cxn modelId="{136BC16F-4D05-4ED2-9D56-C1CC1F1D6DE9}" srcId="{9960E34C-0236-4F69-B467-05F809715007}" destId="{7722841F-1E06-4CF9-A12B-9FDFCFD24F07}" srcOrd="0" destOrd="0" parTransId="{2E4FB63F-1445-4F19-ABD9-0C5837B1234D}" sibTransId="{E1605FF2-63B3-4AA9-86F3-92CD4E79A3BD}"/>
    <dgm:cxn modelId="{389250AB-C66B-4FAC-8FC4-AD92A4AF5678}" type="presOf" srcId="{7722841F-1E06-4CF9-A12B-9FDFCFD24F07}" destId="{DC268FFF-C748-4F80-8914-8CD66ABEE96B}" srcOrd="0" destOrd="0" presId="urn:microsoft.com/office/officeart/2005/8/layout/vList2"/>
    <dgm:cxn modelId="{00A1E5FA-EA5D-4FFD-BBE3-0A54F3B0D365}" type="presOf" srcId="{9960E34C-0236-4F69-B467-05F809715007}" destId="{D22A3417-5FEF-480B-810F-7C56D3AFE25E}" srcOrd="0" destOrd="0" presId="urn:microsoft.com/office/officeart/2005/8/layout/vList2"/>
    <dgm:cxn modelId="{E630654F-2FEE-4D4D-9BC3-3496B785271C}" type="presParOf" srcId="{D22A3417-5FEF-480B-810F-7C56D3AFE25E}" destId="{DC268FFF-C748-4F80-8914-8CD66ABEE96B}" srcOrd="0" destOrd="0" presId="urn:microsoft.com/office/officeart/2005/8/layout/vList2"/>
    <dgm:cxn modelId="{DF8E0282-57D3-4211-8BB1-4F602FBE0554}" type="presParOf" srcId="{D22A3417-5FEF-480B-810F-7C56D3AFE25E}" destId="{D2E79155-5D80-48B9-B69D-94A00A88B017}"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2EFF828D-7441-4610-A6E7-D4D5D82A04BE}" type="doc">
      <dgm:prSet loTypeId="urn:microsoft.com/office/officeart/2005/8/layout/vList2" loCatId="list" qsTypeId="urn:microsoft.com/office/officeart/2005/8/quickstyle/simple3" qsCatId="simple" csTypeId="urn:microsoft.com/office/officeart/2005/8/colors/colorful3" csCatId="colorful"/>
      <dgm:spPr/>
      <dgm:t>
        <a:bodyPr/>
        <a:lstStyle/>
        <a:p>
          <a:endParaRPr lang="zh-TW" altLang="en-US"/>
        </a:p>
      </dgm:t>
    </dgm:pt>
    <dgm:pt modelId="{C76C3F23-7DB1-40B0-BE0A-D9C39157A979}">
      <dgm:prSet/>
      <dgm:spPr/>
      <dgm:t>
        <a:bodyPr/>
        <a:lstStyle/>
        <a:p>
          <a:pPr rtl="0"/>
          <a:r>
            <a:rPr lang="zh-TW" dirty="0">
              <a:latin typeface="標楷體" panose="03000509000000000000" pitchFamily="65" charset="-120"/>
              <a:ea typeface="標楷體" panose="03000509000000000000" pitchFamily="65" charset="-120"/>
            </a:rPr>
            <a:t>（二）此種行為科技主義理論取向的課程評鑑觀點，採取課程實施的忠實觀點與課程革新的技術觀點</a:t>
          </a:r>
        </a:p>
      </dgm:t>
    </dgm:pt>
    <dgm:pt modelId="{A681E4EC-8DC3-4088-B5D8-E23FFBA229D1}" type="parTrans" cxnId="{F95A17C3-F06E-458A-9FCC-4C605C901BBC}">
      <dgm:prSet/>
      <dgm:spPr/>
      <dgm:t>
        <a:bodyPr/>
        <a:lstStyle/>
        <a:p>
          <a:endParaRPr lang="zh-TW" altLang="en-US"/>
        </a:p>
      </dgm:t>
    </dgm:pt>
    <dgm:pt modelId="{1C1EEF63-CFB1-4609-87D0-8729F140C94F}" type="sibTrans" cxnId="{F95A17C3-F06E-458A-9FCC-4C605C901BBC}">
      <dgm:prSet/>
      <dgm:spPr/>
      <dgm:t>
        <a:bodyPr/>
        <a:lstStyle/>
        <a:p>
          <a:endParaRPr lang="zh-TW" altLang="en-US"/>
        </a:p>
      </dgm:t>
    </dgm:pt>
    <dgm:pt modelId="{12C6D5D4-7124-4224-B044-3420C253113B}">
      <dgm:prSet/>
      <dgm:spPr/>
      <dgm:t>
        <a:bodyPr/>
        <a:lstStyle/>
        <a:p>
          <a:pPr rtl="0"/>
          <a:r>
            <a:rPr lang="zh-TW" dirty="0">
              <a:latin typeface="標楷體" panose="03000509000000000000" pitchFamily="65" charset="-120"/>
              <a:ea typeface="標楷體" panose="03000509000000000000" pitchFamily="65" charset="-120"/>
            </a:rPr>
            <a:t>（三）傾向於支持國家政策本位的課程發展進路</a:t>
          </a:r>
        </a:p>
      </dgm:t>
    </dgm:pt>
    <dgm:pt modelId="{924EDF1F-B2C9-4C75-99B9-2BE69C480F06}" type="parTrans" cxnId="{EA0415C0-6482-4D22-9339-327F9DC36E84}">
      <dgm:prSet/>
      <dgm:spPr/>
      <dgm:t>
        <a:bodyPr/>
        <a:lstStyle/>
        <a:p>
          <a:endParaRPr lang="zh-TW" altLang="en-US"/>
        </a:p>
      </dgm:t>
    </dgm:pt>
    <dgm:pt modelId="{2E57F06C-BE20-4387-A67D-259DB355841C}" type="sibTrans" cxnId="{EA0415C0-6482-4D22-9339-327F9DC36E84}">
      <dgm:prSet/>
      <dgm:spPr/>
      <dgm:t>
        <a:bodyPr/>
        <a:lstStyle/>
        <a:p>
          <a:endParaRPr lang="zh-TW" altLang="en-US"/>
        </a:p>
      </dgm:t>
    </dgm:pt>
    <dgm:pt modelId="{1677DA20-A87C-4002-9F85-4A6EA0E6B453}">
      <dgm:prSet/>
      <dgm:spPr/>
      <dgm:t>
        <a:bodyPr/>
        <a:lstStyle/>
        <a:p>
          <a:pPr rtl="0"/>
          <a:r>
            <a:rPr lang="zh-TW" dirty="0">
              <a:latin typeface="標楷體" panose="03000509000000000000" pitchFamily="65" charset="-120"/>
              <a:ea typeface="標楷體" panose="03000509000000000000" pitchFamily="65" charset="-120"/>
            </a:rPr>
            <a:t>（四）重視「課即即目標」的意義與目標模式的課程設計</a:t>
          </a:r>
        </a:p>
      </dgm:t>
    </dgm:pt>
    <dgm:pt modelId="{9A1F780B-944D-41DD-92AE-5F83B7247C9C}" type="parTrans" cxnId="{E1736F47-F322-4B9E-B243-CC286658A308}">
      <dgm:prSet/>
      <dgm:spPr/>
      <dgm:t>
        <a:bodyPr/>
        <a:lstStyle/>
        <a:p>
          <a:endParaRPr lang="zh-TW" altLang="en-US"/>
        </a:p>
      </dgm:t>
    </dgm:pt>
    <dgm:pt modelId="{2F75E747-54C1-4CBA-869D-7B08AC57714B}" type="sibTrans" cxnId="{E1736F47-F322-4B9E-B243-CC286658A308}">
      <dgm:prSet/>
      <dgm:spPr/>
      <dgm:t>
        <a:bodyPr/>
        <a:lstStyle/>
        <a:p>
          <a:endParaRPr lang="zh-TW" altLang="en-US"/>
        </a:p>
      </dgm:t>
    </dgm:pt>
    <dgm:pt modelId="{8B70E3FE-0423-490C-86B4-497B2EA756EB}">
      <dgm:prSet/>
      <dgm:spPr/>
      <dgm:t>
        <a:bodyPr/>
        <a:lstStyle/>
        <a:p>
          <a:pPr rtl="0"/>
          <a:r>
            <a:rPr lang="zh-TW" dirty="0">
              <a:latin typeface="標楷體" panose="03000509000000000000" pitchFamily="65" charset="-120"/>
              <a:ea typeface="標楷體" panose="03000509000000000000" pitchFamily="65" charset="-120"/>
            </a:rPr>
            <a:t>（五）流露出「科技主義」理論取向的課程設計。</a:t>
          </a:r>
        </a:p>
      </dgm:t>
    </dgm:pt>
    <dgm:pt modelId="{DA3321A0-6FE8-498A-B684-3A5B6B68CFC4}" type="parTrans" cxnId="{0AED7415-E2FE-40EC-8CB0-5B478D79717A}">
      <dgm:prSet/>
      <dgm:spPr/>
      <dgm:t>
        <a:bodyPr/>
        <a:lstStyle/>
        <a:p>
          <a:endParaRPr lang="zh-TW" altLang="en-US"/>
        </a:p>
      </dgm:t>
    </dgm:pt>
    <dgm:pt modelId="{E57B294D-621D-41E8-906D-6BAA9AD983F1}" type="sibTrans" cxnId="{0AED7415-E2FE-40EC-8CB0-5B478D79717A}">
      <dgm:prSet/>
      <dgm:spPr/>
      <dgm:t>
        <a:bodyPr/>
        <a:lstStyle/>
        <a:p>
          <a:endParaRPr lang="zh-TW" altLang="en-US"/>
        </a:p>
      </dgm:t>
    </dgm:pt>
    <dgm:pt modelId="{270751F2-BA20-4BE4-B4DA-4C279E097AAD}" type="pres">
      <dgm:prSet presAssocID="{2EFF828D-7441-4610-A6E7-D4D5D82A04BE}" presName="linear" presStyleCnt="0">
        <dgm:presLayoutVars>
          <dgm:animLvl val="lvl"/>
          <dgm:resizeHandles val="exact"/>
        </dgm:presLayoutVars>
      </dgm:prSet>
      <dgm:spPr/>
    </dgm:pt>
    <dgm:pt modelId="{CD879E25-539C-4D00-A084-EB5F2A16958F}" type="pres">
      <dgm:prSet presAssocID="{C76C3F23-7DB1-40B0-BE0A-D9C39157A979}" presName="parentText" presStyleLbl="node1" presStyleIdx="0" presStyleCnt="4">
        <dgm:presLayoutVars>
          <dgm:chMax val="0"/>
          <dgm:bulletEnabled val="1"/>
        </dgm:presLayoutVars>
      </dgm:prSet>
      <dgm:spPr/>
    </dgm:pt>
    <dgm:pt modelId="{BDB8B616-FC46-40FF-AB2E-A749B879D9EC}" type="pres">
      <dgm:prSet presAssocID="{1C1EEF63-CFB1-4609-87D0-8729F140C94F}" presName="spacer" presStyleCnt="0"/>
      <dgm:spPr/>
    </dgm:pt>
    <dgm:pt modelId="{88573167-6393-4746-BDD0-E5650A31B2A4}" type="pres">
      <dgm:prSet presAssocID="{12C6D5D4-7124-4224-B044-3420C253113B}" presName="parentText" presStyleLbl="node1" presStyleIdx="1" presStyleCnt="4">
        <dgm:presLayoutVars>
          <dgm:chMax val="0"/>
          <dgm:bulletEnabled val="1"/>
        </dgm:presLayoutVars>
      </dgm:prSet>
      <dgm:spPr/>
    </dgm:pt>
    <dgm:pt modelId="{54A3ED78-F13E-4B6A-9F5D-AB41D751C6EA}" type="pres">
      <dgm:prSet presAssocID="{2E57F06C-BE20-4387-A67D-259DB355841C}" presName="spacer" presStyleCnt="0"/>
      <dgm:spPr/>
    </dgm:pt>
    <dgm:pt modelId="{37831FD6-0FB3-4B03-8043-B857D6D064A6}" type="pres">
      <dgm:prSet presAssocID="{1677DA20-A87C-4002-9F85-4A6EA0E6B453}" presName="parentText" presStyleLbl="node1" presStyleIdx="2" presStyleCnt="4">
        <dgm:presLayoutVars>
          <dgm:chMax val="0"/>
          <dgm:bulletEnabled val="1"/>
        </dgm:presLayoutVars>
      </dgm:prSet>
      <dgm:spPr/>
    </dgm:pt>
    <dgm:pt modelId="{41D052FB-680B-40EF-9357-EBA0461E84EA}" type="pres">
      <dgm:prSet presAssocID="{2F75E747-54C1-4CBA-869D-7B08AC57714B}" presName="spacer" presStyleCnt="0"/>
      <dgm:spPr/>
    </dgm:pt>
    <dgm:pt modelId="{3952DCAE-2855-40A0-8F30-CF179513771D}" type="pres">
      <dgm:prSet presAssocID="{8B70E3FE-0423-490C-86B4-497B2EA756EB}" presName="parentText" presStyleLbl="node1" presStyleIdx="3" presStyleCnt="4">
        <dgm:presLayoutVars>
          <dgm:chMax val="0"/>
          <dgm:bulletEnabled val="1"/>
        </dgm:presLayoutVars>
      </dgm:prSet>
      <dgm:spPr/>
    </dgm:pt>
  </dgm:ptLst>
  <dgm:cxnLst>
    <dgm:cxn modelId="{0AED7415-E2FE-40EC-8CB0-5B478D79717A}" srcId="{2EFF828D-7441-4610-A6E7-D4D5D82A04BE}" destId="{8B70E3FE-0423-490C-86B4-497B2EA756EB}" srcOrd="3" destOrd="0" parTransId="{DA3321A0-6FE8-498A-B684-3A5B6B68CFC4}" sibTransId="{E57B294D-621D-41E8-906D-6BAA9AD983F1}"/>
    <dgm:cxn modelId="{7056041D-1312-4EC5-91CD-C9DFBFD13A11}" type="presOf" srcId="{1677DA20-A87C-4002-9F85-4A6EA0E6B453}" destId="{37831FD6-0FB3-4B03-8043-B857D6D064A6}" srcOrd="0" destOrd="0" presId="urn:microsoft.com/office/officeart/2005/8/layout/vList2"/>
    <dgm:cxn modelId="{E1736F47-F322-4B9E-B243-CC286658A308}" srcId="{2EFF828D-7441-4610-A6E7-D4D5D82A04BE}" destId="{1677DA20-A87C-4002-9F85-4A6EA0E6B453}" srcOrd="2" destOrd="0" parTransId="{9A1F780B-944D-41DD-92AE-5F83B7247C9C}" sibTransId="{2F75E747-54C1-4CBA-869D-7B08AC57714B}"/>
    <dgm:cxn modelId="{DE665C75-0928-484D-9E2F-1DDE030168DB}" type="presOf" srcId="{12C6D5D4-7124-4224-B044-3420C253113B}" destId="{88573167-6393-4746-BDD0-E5650A31B2A4}" srcOrd="0" destOrd="0" presId="urn:microsoft.com/office/officeart/2005/8/layout/vList2"/>
    <dgm:cxn modelId="{C06C8B7F-E9D7-4D53-8128-E2BF22648021}" type="presOf" srcId="{8B70E3FE-0423-490C-86B4-497B2EA756EB}" destId="{3952DCAE-2855-40A0-8F30-CF179513771D}" srcOrd="0" destOrd="0" presId="urn:microsoft.com/office/officeart/2005/8/layout/vList2"/>
    <dgm:cxn modelId="{75259E9D-23F9-4E02-98A0-60850081CA7F}" type="presOf" srcId="{C76C3F23-7DB1-40B0-BE0A-D9C39157A979}" destId="{CD879E25-539C-4D00-A084-EB5F2A16958F}" srcOrd="0" destOrd="0" presId="urn:microsoft.com/office/officeart/2005/8/layout/vList2"/>
    <dgm:cxn modelId="{EA0415C0-6482-4D22-9339-327F9DC36E84}" srcId="{2EFF828D-7441-4610-A6E7-D4D5D82A04BE}" destId="{12C6D5D4-7124-4224-B044-3420C253113B}" srcOrd="1" destOrd="0" parTransId="{924EDF1F-B2C9-4C75-99B9-2BE69C480F06}" sibTransId="{2E57F06C-BE20-4387-A67D-259DB355841C}"/>
    <dgm:cxn modelId="{F95A17C3-F06E-458A-9FCC-4C605C901BBC}" srcId="{2EFF828D-7441-4610-A6E7-D4D5D82A04BE}" destId="{C76C3F23-7DB1-40B0-BE0A-D9C39157A979}" srcOrd="0" destOrd="0" parTransId="{A681E4EC-8DC3-4088-B5D8-E23FFBA229D1}" sibTransId="{1C1EEF63-CFB1-4609-87D0-8729F140C94F}"/>
    <dgm:cxn modelId="{A8F8F5F8-FCAE-4383-B76F-1682D2E7C0B5}" type="presOf" srcId="{2EFF828D-7441-4610-A6E7-D4D5D82A04BE}" destId="{270751F2-BA20-4BE4-B4DA-4C279E097AAD}" srcOrd="0" destOrd="0" presId="urn:microsoft.com/office/officeart/2005/8/layout/vList2"/>
    <dgm:cxn modelId="{98F8C029-1E05-401C-94B6-6CD1B61A82FC}" type="presParOf" srcId="{270751F2-BA20-4BE4-B4DA-4C279E097AAD}" destId="{CD879E25-539C-4D00-A084-EB5F2A16958F}" srcOrd="0" destOrd="0" presId="urn:microsoft.com/office/officeart/2005/8/layout/vList2"/>
    <dgm:cxn modelId="{E47F662C-D024-40FE-ADE2-4844CF51B38F}" type="presParOf" srcId="{270751F2-BA20-4BE4-B4DA-4C279E097AAD}" destId="{BDB8B616-FC46-40FF-AB2E-A749B879D9EC}" srcOrd="1" destOrd="0" presId="urn:microsoft.com/office/officeart/2005/8/layout/vList2"/>
    <dgm:cxn modelId="{86A6AABD-47C4-42E8-BF1D-D7A31896A2BA}" type="presParOf" srcId="{270751F2-BA20-4BE4-B4DA-4C279E097AAD}" destId="{88573167-6393-4746-BDD0-E5650A31B2A4}" srcOrd="2" destOrd="0" presId="urn:microsoft.com/office/officeart/2005/8/layout/vList2"/>
    <dgm:cxn modelId="{36F1C704-1E2F-4384-8BF6-E8130E98AAC5}" type="presParOf" srcId="{270751F2-BA20-4BE4-B4DA-4C279E097AAD}" destId="{54A3ED78-F13E-4B6A-9F5D-AB41D751C6EA}" srcOrd="3" destOrd="0" presId="urn:microsoft.com/office/officeart/2005/8/layout/vList2"/>
    <dgm:cxn modelId="{2F1A0E07-EE74-4805-8305-4353543E21B6}" type="presParOf" srcId="{270751F2-BA20-4BE4-B4DA-4C279E097AAD}" destId="{37831FD6-0FB3-4B03-8043-B857D6D064A6}" srcOrd="4" destOrd="0" presId="urn:microsoft.com/office/officeart/2005/8/layout/vList2"/>
    <dgm:cxn modelId="{FBCAB76A-05CA-46EC-A466-8198092A9479}" type="presParOf" srcId="{270751F2-BA20-4BE4-B4DA-4C279E097AAD}" destId="{41D052FB-680B-40EF-9357-EBA0461E84EA}" srcOrd="5" destOrd="0" presId="urn:microsoft.com/office/officeart/2005/8/layout/vList2"/>
    <dgm:cxn modelId="{5970AB37-6554-4778-A4FB-A34F84EAFF16}" type="presParOf" srcId="{270751F2-BA20-4BE4-B4DA-4C279E097AAD}" destId="{3952DCAE-2855-40A0-8F30-CF179513771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6824C22A-5053-4BB8-A861-0238578689D6}" type="doc">
      <dgm:prSet loTypeId="urn:microsoft.com/office/officeart/2005/8/layout/vList2" loCatId="list" qsTypeId="urn:microsoft.com/office/officeart/2005/8/quickstyle/simple3" qsCatId="simple" csTypeId="urn:microsoft.com/office/officeart/2005/8/colors/colorful2" csCatId="colorful"/>
      <dgm:spPr/>
      <dgm:t>
        <a:bodyPr/>
        <a:lstStyle/>
        <a:p>
          <a:endParaRPr lang="zh-TW" altLang="en-US"/>
        </a:p>
      </dgm:t>
    </dgm:pt>
    <dgm:pt modelId="{289B6B52-51CE-4232-B932-EAAC35744B03}">
      <dgm:prSet/>
      <dgm:spPr/>
      <dgm:t>
        <a:bodyPr/>
        <a:lstStyle/>
        <a:p>
          <a:pPr rtl="0"/>
          <a:r>
            <a:rPr lang="zh-TW" dirty="0">
              <a:latin typeface="標楷體" panose="03000509000000000000" pitchFamily="65" charset="-120"/>
              <a:ea typeface="標楷體" panose="03000509000000000000" pitchFamily="65" charset="-120"/>
            </a:rPr>
            <a:t>（一）學科知識取向的課程評鑑，強調學科結構的學術重要性。例如：臺灣地區的大學聯考與高中聯考，其課程評鑑乃在測量學生所獲得的學科知識，重視學生所進行的學術知識探究。</a:t>
          </a:r>
        </a:p>
      </dgm:t>
    </dgm:pt>
    <dgm:pt modelId="{6EAFB4FF-6408-4170-A20A-449402669CE0}" type="parTrans" cxnId="{8FCD3EE5-DDE5-4FD9-A298-83DB4DAB1C63}">
      <dgm:prSet/>
      <dgm:spPr/>
      <dgm:t>
        <a:bodyPr/>
        <a:lstStyle/>
        <a:p>
          <a:endParaRPr lang="zh-TW" altLang="en-US"/>
        </a:p>
      </dgm:t>
    </dgm:pt>
    <dgm:pt modelId="{DF4B5195-1C35-4FFF-9D65-6B133AE4933F}" type="sibTrans" cxnId="{8FCD3EE5-DDE5-4FD9-A298-83DB4DAB1C63}">
      <dgm:prSet/>
      <dgm:spPr/>
      <dgm:t>
        <a:bodyPr/>
        <a:lstStyle/>
        <a:p>
          <a:endParaRPr lang="zh-TW" altLang="en-US"/>
        </a:p>
      </dgm:t>
    </dgm:pt>
    <dgm:pt modelId="{29127DC4-6E96-42E5-9F9B-6050690C549D}">
      <dgm:prSet/>
      <dgm:spPr/>
      <dgm:t>
        <a:bodyPr/>
        <a:lstStyle/>
        <a:p>
          <a:pPr rtl="0"/>
          <a:r>
            <a:rPr lang="zh-TW" dirty="0">
              <a:latin typeface="標楷體" panose="03000509000000000000" pitchFamily="65" charset="-120"/>
              <a:ea typeface="標楷體" panose="03000509000000000000" pitchFamily="65" charset="-120"/>
            </a:rPr>
            <a:t>（二）學科知識取向的課程評鑒，一方面，透過「結果本位的評鑑」途徑，以預懸的學科知識為目標或標準為參照。</a:t>
          </a:r>
        </a:p>
      </dgm:t>
    </dgm:pt>
    <dgm:pt modelId="{7D38F87F-0717-4A45-B1E3-4A9D19C6FB2A}" type="parTrans" cxnId="{72713D14-E11C-4464-BD1A-6FCC1A03BAC3}">
      <dgm:prSet/>
      <dgm:spPr/>
      <dgm:t>
        <a:bodyPr/>
        <a:lstStyle/>
        <a:p>
          <a:endParaRPr lang="zh-TW" altLang="en-US"/>
        </a:p>
      </dgm:t>
    </dgm:pt>
    <dgm:pt modelId="{3160E533-F3D6-489E-AA72-94B50905DA10}" type="sibTrans" cxnId="{72713D14-E11C-4464-BD1A-6FCC1A03BAC3}">
      <dgm:prSet/>
      <dgm:spPr/>
      <dgm:t>
        <a:bodyPr/>
        <a:lstStyle/>
        <a:p>
          <a:endParaRPr lang="zh-TW" altLang="en-US"/>
        </a:p>
      </dgm:t>
    </dgm:pt>
    <dgm:pt modelId="{F2379371-AC4E-41F9-98CD-FDD79EABB09B}">
      <dgm:prSet/>
      <dgm:spPr/>
      <dgm:t>
        <a:bodyPr/>
        <a:lstStyle/>
        <a:p>
          <a:pPr rtl="0"/>
          <a:r>
            <a:rPr lang="zh-TW" dirty="0">
              <a:latin typeface="標楷體" panose="03000509000000000000" pitchFamily="65" charset="-120"/>
              <a:ea typeface="標楷體" panose="03000509000000000000" pitchFamily="65" charset="-120"/>
            </a:rPr>
            <a:t>（三）評鑑方法，包括設待答問題讓學生回答或解決，提出資料讓學生家以記憶、背誦、理解，其課程評鑑的底線則是與學科知識相互一致。</a:t>
          </a:r>
        </a:p>
      </dgm:t>
    </dgm:pt>
    <dgm:pt modelId="{B81480B0-A880-4740-93B2-017642B3A1A1}" type="parTrans" cxnId="{436DA472-C534-4D29-9661-10E7BA197325}">
      <dgm:prSet/>
      <dgm:spPr/>
      <dgm:t>
        <a:bodyPr/>
        <a:lstStyle/>
        <a:p>
          <a:endParaRPr lang="zh-TW" altLang="en-US"/>
        </a:p>
      </dgm:t>
    </dgm:pt>
    <dgm:pt modelId="{2F09866D-E24C-4EA8-8A1F-68BB0E8B1F9D}" type="sibTrans" cxnId="{436DA472-C534-4D29-9661-10E7BA197325}">
      <dgm:prSet/>
      <dgm:spPr/>
      <dgm:t>
        <a:bodyPr/>
        <a:lstStyle/>
        <a:p>
          <a:endParaRPr lang="zh-TW" altLang="en-US"/>
        </a:p>
      </dgm:t>
    </dgm:pt>
    <dgm:pt modelId="{B2AF51A0-DACB-48E8-B474-D05F2963672E}" type="pres">
      <dgm:prSet presAssocID="{6824C22A-5053-4BB8-A861-0238578689D6}" presName="linear" presStyleCnt="0">
        <dgm:presLayoutVars>
          <dgm:animLvl val="lvl"/>
          <dgm:resizeHandles val="exact"/>
        </dgm:presLayoutVars>
      </dgm:prSet>
      <dgm:spPr/>
    </dgm:pt>
    <dgm:pt modelId="{49D154D3-A7F3-4FEC-8132-FCA052103797}" type="pres">
      <dgm:prSet presAssocID="{289B6B52-51CE-4232-B932-EAAC35744B03}" presName="parentText" presStyleLbl="node1" presStyleIdx="0" presStyleCnt="3" custLinFactY="-24790" custLinFactNeighborX="122" custLinFactNeighborY="-100000">
        <dgm:presLayoutVars>
          <dgm:chMax val="0"/>
          <dgm:bulletEnabled val="1"/>
        </dgm:presLayoutVars>
      </dgm:prSet>
      <dgm:spPr/>
    </dgm:pt>
    <dgm:pt modelId="{91E02310-E751-4A79-9767-17AC59514D4E}" type="pres">
      <dgm:prSet presAssocID="{DF4B5195-1C35-4FFF-9D65-6B133AE4933F}" presName="spacer" presStyleCnt="0"/>
      <dgm:spPr/>
    </dgm:pt>
    <dgm:pt modelId="{34FDA2B0-8A9D-4B03-982B-D44F20A65B9C}" type="pres">
      <dgm:prSet presAssocID="{29127DC4-6E96-42E5-9F9B-6050690C549D}" presName="parentText" presStyleLbl="node1" presStyleIdx="1" presStyleCnt="3">
        <dgm:presLayoutVars>
          <dgm:chMax val="0"/>
          <dgm:bulletEnabled val="1"/>
        </dgm:presLayoutVars>
      </dgm:prSet>
      <dgm:spPr/>
    </dgm:pt>
    <dgm:pt modelId="{51862EDC-50CC-49C6-B762-7D0956444649}" type="pres">
      <dgm:prSet presAssocID="{3160E533-F3D6-489E-AA72-94B50905DA10}" presName="spacer" presStyleCnt="0"/>
      <dgm:spPr/>
    </dgm:pt>
    <dgm:pt modelId="{A30E6F89-17DD-4EAB-9A95-80FF9C90CB66}" type="pres">
      <dgm:prSet presAssocID="{F2379371-AC4E-41F9-98CD-FDD79EABB09B}" presName="parentText" presStyleLbl="node1" presStyleIdx="2" presStyleCnt="3" custLinFactY="23106" custLinFactNeighborX="968" custLinFactNeighborY="100000">
        <dgm:presLayoutVars>
          <dgm:chMax val="0"/>
          <dgm:bulletEnabled val="1"/>
        </dgm:presLayoutVars>
      </dgm:prSet>
      <dgm:spPr/>
    </dgm:pt>
  </dgm:ptLst>
  <dgm:cxnLst>
    <dgm:cxn modelId="{72713D14-E11C-4464-BD1A-6FCC1A03BAC3}" srcId="{6824C22A-5053-4BB8-A861-0238578689D6}" destId="{29127DC4-6E96-42E5-9F9B-6050690C549D}" srcOrd="1" destOrd="0" parTransId="{7D38F87F-0717-4A45-B1E3-4A9D19C6FB2A}" sibTransId="{3160E533-F3D6-489E-AA72-94B50905DA10}"/>
    <dgm:cxn modelId="{246E6F22-1E45-4D52-8924-C56DB00DF7A2}" type="presOf" srcId="{29127DC4-6E96-42E5-9F9B-6050690C549D}" destId="{34FDA2B0-8A9D-4B03-982B-D44F20A65B9C}" srcOrd="0" destOrd="0" presId="urn:microsoft.com/office/officeart/2005/8/layout/vList2"/>
    <dgm:cxn modelId="{691AD829-016F-4FA6-A634-6A3CA18FF027}" type="presOf" srcId="{F2379371-AC4E-41F9-98CD-FDD79EABB09B}" destId="{A30E6F89-17DD-4EAB-9A95-80FF9C90CB66}" srcOrd="0" destOrd="0" presId="urn:microsoft.com/office/officeart/2005/8/layout/vList2"/>
    <dgm:cxn modelId="{436DA472-C534-4D29-9661-10E7BA197325}" srcId="{6824C22A-5053-4BB8-A861-0238578689D6}" destId="{F2379371-AC4E-41F9-98CD-FDD79EABB09B}" srcOrd="2" destOrd="0" parTransId="{B81480B0-A880-4740-93B2-017642B3A1A1}" sibTransId="{2F09866D-E24C-4EA8-8A1F-68BB0E8B1F9D}"/>
    <dgm:cxn modelId="{1764177B-4CF7-4C05-8F3A-09B44F7E05C4}" type="presOf" srcId="{289B6B52-51CE-4232-B932-EAAC35744B03}" destId="{49D154D3-A7F3-4FEC-8132-FCA052103797}" srcOrd="0" destOrd="0" presId="urn:microsoft.com/office/officeart/2005/8/layout/vList2"/>
    <dgm:cxn modelId="{FD7EDD7D-EF25-4B90-9719-B28A73606176}" type="presOf" srcId="{6824C22A-5053-4BB8-A861-0238578689D6}" destId="{B2AF51A0-DACB-48E8-B474-D05F2963672E}" srcOrd="0" destOrd="0" presId="urn:microsoft.com/office/officeart/2005/8/layout/vList2"/>
    <dgm:cxn modelId="{8FCD3EE5-DDE5-4FD9-A298-83DB4DAB1C63}" srcId="{6824C22A-5053-4BB8-A861-0238578689D6}" destId="{289B6B52-51CE-4232-B932-EAAC35744B03}" srcOrd="0" destOrd="0" parTransId="{6EAFB4FF-6408-4170-A20A-449402669CE0}" sibTransId="{DF4B5195-1C35-4FFF-9D65-6B133AE4933F}"/>
    <dgm:cxn modelId="{2F05318F-BFE1-4878-A5AD-4F479F062B63}" type="presParOf" srcId="{B2AF51A0-DACB-48E8-B474-D05F2963672E}" destId="{49D154D3-A7F3-4FEC-8132-FCA052103797}" srcOrd="0" destOrd="0" presId="urn:microsoft.com/office/officeart/2005/8/layout/vList2"/>
    <dgm:cxn modelId="{126FFD56-F326-4F6C-A852-A35C2ACF8391}" type="presParOf" srcId="{B2AF51A0-DACB-48E8-B474-D05F2963672E}" destId="{91E02310-E751-4A79-9767-17AC59514D4E}" srcOrd="1" destOrd="0" presId="urn:microsoft.com/office/officeart/2005/8/layout/vList2"/>
    <dgm:cxn modelId="{52D33B49-2B29-464E-9BFD-F128E83FA580}" type="presParOf" srcId="{B2AF51A0-DACB-48E8-B474-D05F2963672E}" destId="{34FDA2B0-8A9D-4B03-982B-D44F20A65B9C}" srcOrd="2" destOrd="0" presId="urn:microsoft.com/office/officeart/2005/8/layout/vList2"/>
    <dgm:cxn modelId="{D6F52477-0ED6-49B9-8992-11F8B7982438}" type="presParOf" srcId="{B2AF51A0-DACB-48E8-B474-D05F2963672E}" destId="{51862EDC-50CC-49C6-B762-7D0956444649}" srcOrd="3" destOrd="0" presId="urn:microsoft.com/office/officeart/2005/8/layout/vList2"/>
    <dgm:cxn modelId="{C89F27B2-D152-4C99-9E25-D71CF534D7EE}" type="presParOf" srcId="{B2AF51A0-DACB-48E8-B474-D05F2963672E}" destId="{A30E6F89-17DD-4EAB-9A95-80FF9C90CB6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248FC1A0-32FE-42CA-A67A-68554B8C1C3D}" type="doc">
      <dgm:prSet loTypeId="urn:microsoft.com/office/officeart/2005/8/layout/vList2" loCatId="list" qsTypeId="urn:microsoft.com/office/officeart/2005/8/quickstyle/simple2" qsCatId="simple" csTypeId="urn:microsoft.com/office/officeart/2005/8/colors/accent0_3" csCatId="mainScheme" phldr="1"/>
      <dgm:spPr/>
      <dgm:t>
        <a:bodyPr/>
        <a:lstStyle/>
        <a:p>
          <a:endParaRPr lang="zh-TW" altLang="en-US"/>
        </a:p>
      </dgm:t>
    </dgm:pt>
    <dgm:pt modelId="{B9CAF40E-3AE1-418C-A8B5-DFBBEE5DB862}">
      <dgm:prSet custT="1"/>
      <dgm:spPr/>
      <dgm:t>
        <a:bodyPr/>
        <a:lstStyle/>
        <a:p>
          <a:pPr rtl="0"/>
          <a:r>
            <a:rPr lang="zh-TW" altLang="en-US" sz="2400" dirty="0">
              <a:solidFill>
                <a:srgbClr val="005392"/>
              </a:solidFill>
              <a:latin typeface="標楷體" panose="03000509000000000000" pitchFamily="65" charset="-120"/>
              <a:ea typeface="標楷體" panose="03000509000000000000" pitchFamily="65" charset="-120"/>
            </a:rPr>
            <a:t>（四）傳遞學科知識內容的教科書之評鑑，是根據「差距模式」的途徑，特別重視物理屬性、內容屬性、理論基礎的目標、均衡、範圍、 順序，使用屬性的可讀性。   </a:t>
          </a:r>
        </a:p>
      </dgm:t>
    </dgm:pt>
    <dgm:pt modelId="{3D00F697-E323-4CB9-A149-DC2E4B6770CC}" type="parTrans" cxnId="{EA0E40EE-0B73-4B13-962D-134A26AE7F1E}">
      <dgm:prSet/>
      <dgm:spPr/>
      <dgm:t>
        <a:bodyPr/>
        <a:lstStyle/>
        <a:p>
          <a:endParaRPr lang="zh-TW" altLang="en-US"/>
        </a:p>
      </dgm:t>
    </dgm:pt>
    <dgm:pt modelId="{4DD2FA03-66E9-4B57-AEA1-B6035572EDB4}" type="sibTrans" cxnId="{EA0E40EE-0B73-4B13-962D-134A26AE7F1E}">
      <dgm:prSet/>
      <dgm:spPr/>
      <dgm:t>
        <a:bodyPr/>
        <a:lstStyle/>
        <a:p>
          <a:endParaRPr lang="zh-TW" altLang="en-US"/>
        </a:p>
      </dgm:t>
    </dgm:pt>
    <dgm:pt modelId="{CA0EA59E-3F90-42D7-B830-2316E7D0EE89}">
      <dgm:prSet custT="1"/>
      <dgm:spPr/>
      <dgm:t>
        <a:bodyPr/>
        <a:lstStyle/>
        <a:p>
          <a:pPr rtl="0"/>
          <a:r>
            <a:rPr lang="en-US" sz="2800" dirty="0">
              <a:latin typeface="標楷體" panose="03000509000000000000" pitchFamily="65" charset="-120"/>
              <a:ea typeface="標楷體" panose="03000509000000000000" pitchFamily="65" charset="-120"/>
            </a:rPr>
            <a:t>1.</a:t>
          </a:r>
          <a:r>
            <a:rPr lang="zh-TW" sz="2800" dirty="0">
              <a:latin typeface="標楷體" panose="03000509000000000000" pitchFamily="65" charset="-120"/>
              <a:ea typeface="標楷體" panose="03000509000000000000" pitchFamily="65" charset="-120"/>
            </a:rPr>
            <a:t>一方面可以從評鑑的觀點分析課程，指出課程材料或研究文獻當中的任何評鑑資料，如測驗分數，或建議問題、或工具量表</a:t>
          </a:r>
        </a:p>
      </dgm:t>
    </dgm:pt>
    <dgm:pt modelId="{760F7A1C-D2F9-436D-9431-2B6905526F4C}" type="parTrans" cxnId="{634AD446-DE12-427F-BB00-E214C65974BF}">
      <dgm:prSet/>
      <dgm:spPr/>
      <dgm:t>
        <a:bodyPr/>
        <a:lstStyle/>
        <a:p>
          <a:endParaRPr lang="zh-TW" altLang="en-US"/>
        </a:p>
      </dgm:t>
    </dgm:pt>
    <dgm:pt modelId="{5684B0E2-F00E-4685-B3AF-0F749FD2C15D}" type="sibTrans" cxnId="{634AD446-DE12-427F-BB00-E214C65974BF}">
      <dgm:prSet/>
      <dgm:spPr/>
      <dgm:t>
        <a:bodyPr/>
        <a:lstStyle/>
        <a:p>
          <a:endParaRPr lang="zh-TW" altLang="en-US"/>
        </a:p>
      </dgm:t>
    </dgm:pt>
    <dgm:pt modelId="{267FFC2A-77E7-4C79-856F-CFDA4F329CF2}">
      <dgm:prSet custT="1"/>
      <dgm:spPr/>
      <dgm:t>
        <a:bodyPr/>
        <a:lstStyle/>
        <a:p>
          <a:pPr rtl="0"/>
          <a:r>
            <a:rPr lang="en-US" sz="2800" dirty="0">
              <a:latin typeface="標楷體" panose="03000509000000000000" pitchFamily="65" charset="-120"/>
              <a:ea typeface="標楷體" panose="03000509000000000000" pitchFamily="65" charset="-120"/>
            </a:rPr>
            <a:t>2.</a:t>
          </a:r>
          <a:r>
            <a:rPr lang="zh-TW" sz="2800" dirty="0">
              <a:latin typeface="標楷體" panose="03000509000000000000" pitchFamily="65" charset="-120"/>
              <a:ea typeface="標楷體" panose="03000509000000000000" pitchFamily="65" charset="-120"/>
            </a:rPr>
            <a:t>另一方面，也可從明顯資料如課程單元結束之後的測驗，尋求評鑑的建議與工具。</a:t>
          </a:r>
        </a:p>
      </dgm:t>
    </dgm:pt>
    <dgm:pt modelId="{C9383838-B3E4-4FAB-80EE-4C3F2039B0F5}" type="parTrans" cxnId="{3D6598E8-B70F-4947-A4A0-E8F1C18729F4}">
      <dgm:prSet/>
      <dgm:spPr/>
      <dgm:t>
        <a:bodyPr/>
        <a:lstStyle/>
        <a:p>
          <a:endParaRPr lang="zh-TW" altLang="en-US"/>
        </a:p>
      </dgm:t>
    </dgm:pt>
    <dgm:pt modelId="{3BF00B67-2D84-43D1-A1BC-ACF335D8756B}" type="sibTrans" cxnId="{3D6598E8-B70F-4947-A4A0-E8F1C18729F4}">
      <dgm:prSet/>
      <dgm:spPr/>
      <dgm:t>
        <a:bodyPr/>
        <a:lstStyle/>
        <a:p>
          <a:endParaRPr lang="zh-TW" altLang="en-US"/>
        </a:p>
      </dgm:t>
    </dgm:pt>
    <dgm:pt modelId="{179E6A44-FE56-41A7-8672-57AB9B2F1382}" type="pres">
      <dgm:prSet presAssocID="{248FC1A0-32FE-42CA-A67A-68554B8C1C3D}" presName="linear" presStyleCnt="0">
        <dgm:presLayoutVars>
          <dgm:animLvl val="lvl"/>
          <dgm:resizeHandles val="exact"/>
        </dgm:presLayoutVars>
      </dgm:prSet>
      <dgm:spPr/>
    </dgm:pt>
    <dgm:pt modelId="{7DE1170A-00A1-4736-AB9E-46C5E8F5BBEE}" type="pres">
      <dgm:prSet presAssocID="{B9CAF40E-3AE1-418C-A8B5-DFBBEE5DB862}" presName="parentText" presStyleLbl="node1" presStyleIdx="0" presStyleCnt="1" custLinFactNeighborX="126" custLinFactNeighborY="-8716">
        <dgm:presLayoutVars>
          <dgm:chMax val="0"/>
          <dgm:bulletEnabled val="1"/>
        </dgm:presLayoutVars>
      </dgm:prSet>
      <dgm:spPr/>
    </dgm:pt>
    <dgm:pt modelId="{F919632C-E9DC-4966-8C67-DA4C0048C171}" type="pres">
      <dgm:prSet presAssocID="{B9CAF40E-3AE1-418C-A8B5-DFBBEE5DB862}" presName="childText" presStyleLbl="revTx" presStyleIdx="0" presStyleCnt="1" custScaleY="128834" custLinFactNeighborX="126" custLinFactNeighborY="18901">
        <dgm:presLayoutVars>
          <dgm:bulletEnabled val="1"/>
        </dgm:presLayoutVars>
      </dgm:prSet>
      <dgm:spPr/>
    </dgm:pt>
  </dgm:ptLst>
  <dgm:cxnLst>
    <dgm:cxn modelId="{B7E40225-2DEB-4835-82EC-A295B4C32734}" type="presOf" srcId="{B9CAF40E-3AE1-418C-A8B5-DFBBEE5DB862}" destId="{7DE1170A-00A1-4736-AB9E-46C5E8F5BBEE}" srcOrd="0" destOrd="0" presId="urn:microsoft.com/office/officeart/2005/8/layout/vList2"/>
    <dgm:cxn modelId="{002DB464-843D-4199-A597-E7E9869D6E4F}" type="presOf" srcId="{267FFC2A-77E7-4C79-856F-CFDA4F329CF2}" destId="{F919632C-E9DC-4966-8C67-DA4C0048C171}" srcOrd="0" destOrd="1" presId="urn:microsoft.com/office/officeart/2005/8/layout/vList2"/>
    <dgm:cxn modelId="{634AD446-DE12-427F-BB00-E214C65974BF}" srcId="{B9CAF40E-3AE1-418C-A8B5-DFBBEE5DB862}" destId="{CA0EA59E-3F90-42D7-B830-2316E7D0EE89}" srcOrd="0" destOrd="0" parTransId="{760F7A1C-D2F9-436D-9431-2B6905526F4C}" sibTransId="{5684B0E2-F00E-4685-B3AF-0F749FD2C15D}"/>
    <dgm:cxn modelId="{EF8888D0-BAB4-435B-84A8-A0C9742CB440}" type="presOf" srcId="{248FC1A0-32FE-42CA-A67A-68554B8C1C3D}" destId="{179E6A44-FE56-41A7-8672-57AB9B2F1382}" srcOrd="0" destOrd="0" presId="urn:microsoft.com/office/officeart/2005/8/layout/vList2"/>
    <dgm:cxn modelId="{3D6598E8-B70F-4947-A4A0-E8F1C18729F4}" srcId="{B9CAF40E-3AE1-418C-A8B5-DFBBEE5DB862}" destId="{267FFC2A-77E7-4C79-856F-CFDA4F329CF2}" srcOrd="1" destOrd="0" parTransId="{C9383838-B3E4-4FAB-80EE-4C3F2039B0F5}" sibTransId="{3BF00B67-2D84-43D1-A1BC-ACF335D8756B}"/>
    <dgm:cxn modelId="{376B01EE-E06E-44DB-904E-436A77B0E8E7}" type="presOf" srcId="{CA0EA59E-3F90-42D7-B830-2316E7D0EE89}" destId="{F919632C-E9DC-4966-8C67-DA4C0048C171}" srcOrd="0" destOrd="0" presId="urn:microsoft.com/office/officeart/2005/8/layout/vList2"/>
    <dgm:cxn modelId="{EA0E40EE-0B73-4B13-962D-134A26AE7F1E}" srcId="{248FC1A0-32FE-42CA-A67A-68554B8C1C3D}" destId="{B9CAF40E-3AE1-418C-A8B5-DFBBEE5DB862}" srcOrd="0" destOrd="0" parTransId="{3D00F697-E323-4CB9-A149-DC2E4B6770CC}" sibTransId="{4DD2FA03-66E9-4B57-AEA1-B6035572EDB4}"/>
    <dgm:cxn modelId="{C8BE616D-2FA8-44C0-9EB2-46B99C024403}" type="presParOf" srcId="{179E6A44-FE56-41A7-8672-57AB9B2F1382}" destId="{7DE1170A-00A1-4736-AB9E-46C5E8F5BBEE}" srcOrd="0" destOrd="0" presId="urn:microsoft.com/office/officeart/2005/8/layout/vList2"/>
    <dgm:cxn modelId="{0CF59890-CA53-4491-A87B-7B2E64E4E26C}" type="presParOf" srcId="{179E6A44-FE56-41A7-8672-57AB9B2F1382}" destId="{F919632C-E9DC-4966-8C67-DA4C0048C17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175DEC36-0612-4FB3-8521-EE074027F17E}" type="doc">
      <dgm:prSet loTypeId="urn:microsoft.com/office/officeart/2005/8/layout/vList2" loCatId="list" qsTypeId="urn:microsoft.com/office/officeart/2005/8/quickstyle/3d3" qsCatId="3D" csTypeId="urn:microsoft.com/office/officeart/2005/8/colors/colorful3" csCatId="colorful" phldr="1"/>
      <dgm:spPr/>
      <dgm:t>
        <a:bodyPr/>
        <a:lstStyle/>
        <a:p>
          <a:endParaRPr lang="zh-TW" altLang="en-US"/>
        </a:p>
      </dgm:t>
    </dgm:pt>
    <dgm:pt modelId="{751C040C-F496-4370-9EA2-C16235F65D3B}">
      <dgm:prSet custT="1"/>
      <dgm:spPr/>
      <dgm:t>
        <a:bodyPr/>
        <a:lstStyle/>
        <a:p>
          <a:pPr rtl="0"/>
          <a:r>
            <a:rPr lang="zh-TW" altLang="en-US" sz="2800" dirty="0">
              <a:solidFill>
                <a:srgbClr val="000000"/>
              </a:solidFill>
              <a:latin typeface="標楷體" panose="03000509000000000000" pitchFamily="65" charset="-120"/>
              <a:ea typeface="標楷體" panose="03000509000000000000" pitchFamily="65" charset="-120"/>
            </a:rPr>
            <a:t>（五）此種學科知識取向的課程評鑑觀點，採取課程實施的忠實觀點   </a:t>
          </a:r>
        </a:p>
      </dgm:t>
    </dgm:pt>
    <dgm:pt modelId="{6E31FA24-77CE-43E3-AE12-B83207893E85}" type="parTrans" cxnId="{1A8C7714-70A5-4816-BD9C-61F7501811D9}">
      <dgm:prSet/>
      <dgm:spPr/>
      <dgm:t>
        <a:bodyPr/>
        <a:lstStyle/>
        <a:p>
          <a:endParaRPr lang="zh-TW" altLang="en-US"/>
        </a:p>
      </dgm:t>
    </dgm:pt>
    <dgm:pt modelId="{E0D5A707-EAF2-423E-9DC5-79724E0B2242}" type="sibTrans" cxnId="{1A8C7714-70A5-4816-BD9C-61F7501811D9}">
      <dgm:prSet/>
      <dgm:spPr/>
      <dgm:t>
        <a:bodyPr/>
        <a:lstStyle/>
        <a:p>
          <a:endParaRPr lang="zh-TW" altLang="en-US"/>
        </a:p>
      </dgm:t>
    </dgm:pt>
    <dgm:pt modelId="{4FF9BD3C-60B6-4247-A63D-D4D187D702CA}">
      <dgm:prSet custT="1"/>
      <dgm:spPr/>
      <dgm:t>
        <a:bodyPr/>
        <a:lstStyle/>
        <a:p>
          <a:pPr rtl="0"/>
          <a:r>
            <a:rPr lang="zh-TW" altLang="en-US" sz="2800" dirty="0">
              <a:solidFill>
                <a:srgbClr val="000000"/>
              </a:solidFill>
              <a:latin typeface="標楷體" panose="03000509000000000000" pitchFamily="65" charset="-120"/>
              <a:ea typeface="標楷體" panose="03000509000000000000" pitchFamily="65" charset="-120"/>
            </a:rPr>
            <a:t>（六）重視「課程即科目」的意義與國家政策本位的課程發展進路</a:t>
          </a:r>
        </a:p>
      </dgm:t>
    </dgm:pt>
    <dgm:pt modelId="{B9ECFB35-0489-4558-858F-894987BA150C}" type="parTrans" cxnId="{B17634E4-62C5-4C9F-83CF-62AE4981B560}">
      <dgm:prSet/>
      <dgm:spPr/>
      <dgm:t>
        <a:bodyPr/>
        <a:lstStyle/>
        <a:p>
          <a:endParaRPr lang="zh-TW" altLang="en-US"/>
        </a:p>
      </dgm:t>
    </dgm:pt>
    <dgm:pt modelId="{27DFD6E9-F0FA-4295-B95D-305B2E12A0C4}" type="sibTrans" cxnId="{B17634E4-62C5-4C9F-83CF-62AE4981B560}">
      <dgm:prSet/>
      <dgm:spPr/>
      <dgm:t>
        <a:bodyPr/>
        <a:lstStyle/>
        <a:p>
          <a:endParaRPr lang="zh-TW" altLang="en-US"/>
        </a:p>
      </dgm:t>
    </dgm:pt>
    <dgm:pt modelId="{403E89CD-0E55-4CB5-A71C-3485B81CAC40}">
      <dgm:prSet custT="1"/>
      <dgm:spPr/>
      <dgm:t>
        <a:bodyPr/>
        <a:lstStyle/>
        <a:p>
          <a:pPr rtl="0"/>
          <a:r>
            <a:rPr lang="zh-TW" altLang="en-US" sz="2800" dirty="0">
              <a:solidFill>
                <a:srgbClr val="000000"/>
              </a:solidFill>
              <a:latin typeface="標楷體" panose="03000509000000000000" pitchFamily="65" charset="-120"/>
              <a:ea typeface="標楷體" panose="03000509000000000000" pitchFamily="65" charset="-120"/>
            </a:rPr>
            <a:t>（七）強調學科知識與教科用書的重要性與「精粹主義」理論取向的學科傳統價值取向關係密切。</a:t>
          </a:r>
        </a:p>
      </dgm:t>
    </dgm:pt>
    <dgm:pt modelId="{3578C2CA-7A4E-4E91-8756-2B0DF8F6C39A}" type="parTrans" cxnId="{F1056A9F-CDF9-492D-B8FD-4A8B75A1CFA4}">
      <dgm:prSet/>
      <dgm:spPr/>
      <dgm:t>
        <a:bodyPr/>
        <a:lstStyle/>
        <a:p>
          <a:endParaRPr lang="zh-TW" altLang="en-US"/>
        </a:p>
      </dgm:t>
    </dgm:pt>
    <dgm:pt modelId="{3CC8F999-0F05-4432-A35D-7705070B6B79}" type="sibTrans" cxnId="{F1056A9F-CDF9-492D-B8FD-4A8B75A1CFA4}">
      <dgm:prSet/>
      <dgm:spPr/>
      <dgm:t>
        <a:bodyPr/>
        <a:lstStyle/>
        <a:p>
          <a:endParaRPr lang="zh-TW" altLang="en-US"/>
        </a:p>
      </dgm:t>
    </dgm:pt>
    <dgm:pt modelId="{8EC7554A-A2C0-4925-A81A-94C11F59B839}" type="pres">
      <dgm:prSet presAssocID="{175DEC36-0612-4FB3-8521-EE074027F17E}" presName="linear" presStyleCnt="0">
        <dgm:presLayoutVars>
          <dgm:animLvl val="lvl"/>
          <dgm:resizeHandles val="exact"/>
        </dgm:presLayoutVars>
      </dgm:prSet>
      <dgm:spPr/>
    </dgm:pt>
    <dgm:pt modelId="{902DE322-4D20-4C8D-A9FD-BE80BB6D770B}" type="pres">
      <dgm:prSet presAssocID="{751C040C-F496-4370-9EA2-C16235F65D3B}" presName="parentText" presStyleLbl="node1" presStyleIdx="0" presStyleCnt="3" custLinFactY="-8601" custLinFactNeighborX="875" custLinFactNeighborY="-100000">
        <dgm:presLayoutVars>
          <dgm:chMax val="0"/>
          <dgm:bulletEnabled val="1"/>
        </dgm:presLayoutVars>
      </dgm:prSet>
      <dgm:spPr/>
    </dgm:pt>
    <dgm:pt modelId="{DEEE46EA-E4B5-4BF3-B80F-668F149D2654}" type="pres">
      <dgm:prSet presAssocID="{E0D5A707-EAF2-423E-9DC5-79724E0B2242}" presName="spacer" presStyleCnt="0"/>
      <dgm:spPr/>
    </dgm:pt>
    <dgm:pt modelId="{D630F68A-DAA5-46D4-BF19-C44B274417ED}" type="pres">
      <dgm:prSet presAssocID="{4FF9BD3C-60B6-4247-A63D-D4D187D702CA}" presName="parentText" presStyleLbl="node1" presStyleIdx="1" presStyleCnt="3" custLinFactNeighborY="-59658">
        <dgm:presLayoutVars>
          <dgm:chMax val="0"/>
          <dgm:bulletEnabled val="1"/>
        </dgm:presLayoutVars>
      </dgm:prSet>
      <dgm:spPr/>
    </dgm:pt>
    <dgm:pt modelId="{A4A4F197-8027-4A3F-8192-E6804818AD36}" type="pres">
      <dgm:prSet presAssocID="{27DFD6E9-F0FA-4295-B95D-305B2E12A0C4}" presName="spacer" presStyleCnt="0"/>
      <dgm:spPr/>
    </dgm:pt>
    <dgm:pt modelId="{4F888766-EA44-48D8-8994-59E20582704B}" type="pres">
      <dgm:prSet presAssocID="{403E89CD-0E55-4CB5-A71C-3485B81CAC40}" presName="parentText" presStyleLbl="node1" presStyleIdx="2" presStyleCnt="3" custLinFactY="2080" custLinFactNeighborY="100000">
        <dgm:presLayoutVars>
          <dgm:chMax val="0"/>
          <dgm:bulletEnabled val="1"/>
        </dgm:presLayoutVars>
      </dgm:prSet>
      <dgm:spPr/>
    </dgm:pt>
  </dgm:ptLst>
  <dgm:cxnLst>
    <dgm:cxn modelId="{1A8C7714-70A5-4816-BD9C-61F7501811D9}" srcId="{175DEC36-0612-4FB3-8521-EE074027F17E}" destId="{751C040C-F496-4370-9EA2-C16235F65D3B}" srcOrd="0" destOrd="0" parTransId="{6E31FA24-77CE-43E3-AE12-B83207893E85}" sibTransId="{E0D5A707-EAF2-423E-9DC5-79724E0B2242}"/>
    <dgm:cxn modelId="{B538714C-39BF-4712-B149-87FBB0C7800B}" type="presOf" srcId="{403E89CD-0E55-4CB5-A71C-3485B81CAC40}" destId="{4F888766-EA44-48D8-8994-59E20582704B}" srcOrd="0" destOrd="0" presId="urn:microsoft.com/office/officeart/2005/8/layout/vList2"/>
    <dgm:cxn modelId="{DD1F2D77-0236-4E0A-9B2E-79A1337F7341}" type="presOf" srcId="{751C040C-F496-4370-9EA2-C16235F65D3B}" destId="{902DE322-4D20-4C8D-A9FD-BE80BB6D770B}" srcOrd="0" destOrd="0" presId="urn:microsoft.com/office/officeart/2005/8/layout/vList2"/>
    <dgm:cxn modelId="{B3ED259E-BBA7-49A1-A7FA-710AC8E00B09}" type="presOf" srcId="{175DEC36-0612-4FB3-8521-EE074027F17E}" destId="{8EC7554A-A2C0-4925-A81A-94C11F59B839}" srcOrd="0" destOrd="0" presId="urn:microsoft.com/office/officeart/2005/8/layout/vList2"/>
    <dgm:cxn modelId="{F1056A9F-CDF9-492D-B8FD-4A8B75A1CFA4}" srcId="{175DEC36-0612-4FB3-8521-EE074027F17E}" destId="{403E89CD-0E55-4CB5-A71C-3485B81CAC40}" srcOrd="2" destOrd="0" parTransId="{3578C2CA-7A4E-4E91-8756-2B0DF8F6C39A}" sibTransId="{3CC8F999-0F05-4432-A35D-7705070B6B79}"/>
    <dgm:cxn modelId="{868DB6A4-7332-4646-8CD0-F76BAEB0FFEE}" type="presOf" srcId="{4FF9BD3C-60B6-4247-A63D-D4D187D702CA}" destId="{D630F68A-DAA5-46D4-BF19-C44B274417ED}" srcOrd="0" destOrd="0" presId="urn:microsoft.com/office/officeart/2005/8/layout/vList2"/>
    <dgm:cxn modelId="{B17634E4-62C5-4C9F-83CF-62AE4981B560}" srcId="{175DEC36-0612-4FB3-8521-EE074027F17E}" destId="{4FF9BD3C-60B6-4247-A63D-D4D187D702CA}" srcOrd="1" destOrd="0" parTransId="{B9ECFB35-0489-4558-858F-894987BA150C}" sibTransId="{27DFD6E9-F0FA-4295-B95D-305B2E12A0C4}"/>
    <dgm:cxn modelId="{0A099207-CF6C-45CD-8DC7-48C5EF1734A1}" type="presParOf" srcId="{8EC7554A-A2C0-4925-A81A-94C11F59B839}" destId="{902DE322-4D20-4C8D-A9FD-BE80BB6D770B}" srcOrd="0" destOrd="0" presId="urn:microsoft.com/office/officeart/2005/8/layout/vList2"/>
    <dgm:cxn modelId="{B3B0E686-2E18-47B1-AE71-0FDF84473AD5}" type="presParOf" srcId="{8EC7554A-A2C0-4925-A81A-94C11F59B839}" destId="{DEEE46EA-E4B5-4BF3-B80F-668F149D2654}" srcOrd="1" destOrd="0" presId="urn:microsoft.com/office/officeart/2005/8/layout/vList2"/>
    <dgm:cxn modelId="{28C96120-BD21-46DD-B5C2-06D29EFF2522}" type="presParOf" srcId="{8EC7554A-A2C0-4925-A81A-94C11F59B839}" destId="{D630F68A-DAA5-46D4-BF19-C44B274417ED}" srcOrd="2" destOrd="0" presId="urn:microsoft.com/office/officeart/2005/8/layout/vList2"/>
    <dgm:cxn modelId="{F2AA1AE2-232A-4A5D-AB52-9715BE8D6965}" type="presParOf" srcId="{8EC7554A-A2C0-4925-A81A-94C11F59B839}" destId="{A4A4F197-8027-4A3F-8192-E6804818AD36}" srcOrd="3" destOrd="0" presId="urn:microsoft.com/office/officeart/2005/8/layout/vList2"/>
    <dgm:cxn modelId="{9B9DA8E4-F532-463A-AEE7-5513CA13DEB1}" type="presParOf" srcId="{8EC7554A-A2C0-4925-A81A-94C11F59B839}" destId="{4F888766-EA44-48D8-8994-59E20582704B}"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441DC02-9AA1-4B64-8135-D19DAD61E7BD}" type="doc">
      <dgm:prSet loTypeId="urn:diagrams.loki3.com/VaryingWidthList+Icon" loCatId="list" qsTypeId="urn:microsoft.com/office/officeart/2005/8/quickstyle/3d3" qsCatId="3D" csTypeId="urn:microsoft.com/office/officeart/2005/8/colors/colorful1#2" csCatId="colorful" phldr="1"/>
      <dgm:spPr/>
      <dgm:t>
        <a:bodyPr/>
        <a:lstStyle/>
        <a:p>
          <a:endParaRPr lang="zh-TW" altLang="en-US"/>
        </a:p>
      </dgm:t>
    </dgm:pt>
    <dgm:pt modelId="{80DD1E5F-2A39-4789-8194-784FAAE53074}">
      <dgm:prSet custT="1"/>
      <dgm:spPr/>
      <dgm:t>
        <a:bodyPr/>
        <a:lstStyle/>
        <a:p>
          <a:pPr rtl="0"/>
          <a:r>
            <a:rPr lang="zh-TW" altLang="en-US" sz="2400" dirty="0">
              <a:solidFill>
                <a:srgbClr val="000000"/>
              </a:solidFill>
              <a:latin typeface="標楷體" panose="03000509000000000000" pitchFamily="65" charset="-120"/>
              <a:ea typeface="標楷體" panose="03000509000000000000" pitchFamily="65" charset="-120"/>
            </a:rPr>
            <a:t>（四）課程比較</a:t>
          </a:r>
          <a:endParaRPr lang="zh-TW" sz="2400" dirty="0">
            <a:solidFill>
              <a:srgbClr val="000000"/>
            </a:solidFill>
            <a:latin typeface="標楷體" panose="03000509000000000000" pitchFamily="65" charset="-120"/>
            <a:ea typeface="標楷體" panose="03000509000000000000" pitchFamily="65" charset="-120"/>
          </a:endParaRPr>
        </a:p>
      </dgm:t>
    </dgm:pt>
    <dgm:pt modelId="{2BDB4E6A-0F52-406F-A2DB-4C72C84A0508}" type="parTrans" cxnId="{FD754798-773C-4209-959A-B1C5EECABACA}">
      <dgm:prSet/>
      <dgm:spPr/>
      <dgm:t>
        <a:bodyPr/>
        <a:lstStyle/>
        <a:p>
          <a:endParaRPr lang="zh-TW" altLang="en-US"/>
        </a:p>
      </dgm:t>
    </dgm:pt>
    <dgm:pt modelId="{284773B0-6AF6-46D4-94CD-03F2CFC788DF}" type="sibTrans" cxnId="{FD754798-773C-4209-959A-B1C5EECABACA}">
      <dgm:prSet/>
      <dgm:spPr/>
      <dgm:t>
        <a:bodyPr/>
        <a:lstStyle/>
        <a:p>
          <a:endParaRPr lang="zh-TW" altLang="en-US"/>
        </a:p>
      </dgm:t>
    </dgm:pt>
    <dgm:pt modelId="{222276BE-BC60-42C6-B9CD-CB94807EC8F9}">
      <dgm:prSet custT="1"/>
      <dgm:spPr/>
      <dgm:t>
        <a:bodyPr/>
        <a:lstStyle/>
        <a:p>
          <a:r>
            <a:rPr lang="zh-TW" altLang="en-US" sz="2400" dirty="0">
              <a:solidFill>
                <a:srgbClr val="000000"/>
              </a:solidFill>
              <a:latin typeface="標楷體" panose="03000509000000000000" pitchFamily="65" charset="-120"/>
              <a:ea typeface="標楷體" panose="03000509000000000000" pitchFamily="65" charset="-120"/>
            </a:rPr>
            <a:t>評鑑可以用來比較各種課程方案、教學，以及學校教育其他層面。</a:t>
          </a:r>
        </a:p>
      </dgm:t>
    </dgm:pt>
    <dgm:pt modelId="{D48797DA-3A35-4515-8764-748D20E68EC5}" type="parTrans" cxnId="{555C6992-D0A7-4F39-8197-6BB5F4391268}">
      <dgm:prSet/>
      <dgm:spPr/>
      <dgm:t>
        <a:bodyPr/>
        <a:lstStyle/>
        <a:p>
          <a:endParaRPr lang="zh-TW" altLang="en-US"/>
        </a:p>
      </dgm:t>
    </dgm:pt>
    <dgm:pt modelId="{9940A0E3-F940-45B1-8D8A-D9A876905F28}" type="sibTrans" cxnId="{555C6992-D0A7-4F39-8197-6BB5F4391268}">
      <dgm:prSet/>
      <dgm:spPr/>
      <dgm:t>
        <a:bodyPr/>
        <a:lstStyle/>
        <a:p>
          <a:endParaRPr lang="zh-TW" altLang="en-US"/>
        </a:p>
      </dgm:t>
    </dgm:pt>
    <dgm:pt modelId="{BEC29964-E35F-46BB-9B50-764148348E2C}">
      <dgm:prSet custT="1"/>
      <dgm:spPr/>
      <dgm:t>
        <a:bodyPr/>
        <a:lstStyle/>
        <a:p>
          <a:r>
            <a:rPr lang="zh-TW" altLang="en-US" sz="2400" dirty="0">
              <a:solidFill>
                <a:srgbClr val="000000"/>
              </a:solidFill>
              <a:latin typeface="標楷體" panose="03000509000000000000" pitchFamily="65" charset="-120"/>
              <a:ea typeface="標楷體" panose="03000509000000000000" pitchFamily="65" charset="-120"/>
            </a:rPr>
            <a:t>（五）課程方案的抉擇</a:t>
          </a:r>
        </a:p>
      </dgm:t>
    </dgm:pt>
    <dgm:pt modelId="{06F4E79F-103C-433D-A5A1-340EB3EDF77E}" type="parTrans" cxnId="{E7728691-01A1-4914-92F3-95721D156739}">
      <dgm:prSet/>
      <dgm:spPr/>
      <dgm:t>
        <a:bodyPr/>
        <a:lstStyle/>
        <a:p>
          <a:endParaRPr lang="zh-TW" altLang="en-US"/>
        </a:p>
      </dgm:t>
    </dgm:pt>
    <dgm:pt modelId="{17329738-8919-4FBA-A12A-09B92BA652D1}" type="sibTrans" cxnId="{E7728691-01A1-4914-92F3-95721D156739}">
      <dgm:prSet/>
      <dgm:spPr/>
      <dgm:t>
        <a:bodyPr/>
        <a:lstStyle/>
        <a:p>
          <a:endParaRPr lang="zh-TW" altLang="en-US"/>
        </a:p>
      </dgm:t>
    </dgm:pt>
    <dgm:pt modelId="{2E4C0A15-B10F-4343-845D-C9FA72B0FB8B}">
      <dgm:prSet custT="1"/>
      <dgm:spPr/>
      <dgm:t>
        <a:bodyPr/>
        <a:lstStyle/>
        <a:p>
          <a:r>
            <a:rPr lang="zh-TW" altLang="en-US" sz="2400" dirty="0">
              <a:solidFill>
                <a:srgbClr val="000000"/>
              </a:solidFill>
              <a:latin typeface="標楷體" panose="03000509000000000000" pitchFamily="65" charset="-120"/>
              <a:ea typeface="標楷體" panose="03000509000000000000" pitchFamily="65" charset="-120"/>
            </a:rPr>
            <a:t>判斷課程方案的優劣價值，以為抉擇的參考。</a:t>
          </a:r>
        </a:p>
      </dgm:t>
    </dgm:pt>
    <dgm:pt modelId="{5CEF4243-E02D-448C-97D5-BD8C8FB0CAE2}" type="parTrans" cxnId="{B11DD383-A4B1-43A3-87F4-A471723E19C7}">
      <dgm:prSet/>
      <dgm:spPr/>
      <dgm:t>
        <a:bodyPr/>
        <a:lstStyle/>
        <a:p>
          <a:endParaRPr lang="zh-TW" altLang="en-US"/>
        </a:p>
      </dgm:t>
    </dgm:pt>
    <dgm:pt modelId="{5BAFBD5C-8BD2-4BE8-B1AB-72D5E0EEA2A0}" type="sibTrans" cxnId="{B11DD383-A4B1-43A3-87F4-A471723E19C7}">
      <dgm:prSet/>
      <dgm:spPr/>
      <dgm:t>
        <a:bodyPr/>
        <a:lstStyle/>
        <a:p>
          <a:endParaRPr lang="zh-TW" altLang="en-US"/>
        </a:p>
      </dgm:t>
    </dgm:pt>
    <dgm:pt modelId="{18FBAB6B-C267-43CC-A09D-A67BC08DEA68}" type="pres">
      <dgm:prSet presAssocID="{5441DC02-9AA1-4B64-8135-D19DAD61E7BD}" presName="Name0" presStyleCnt="0">
        <dgm:presLayoutVars>
          <dgm:resizeHandles/>
        </dgm:presLayoutVars>
      </dgm:prSet>
      <dgm:spPr/>
    </dgm:pt>
    <dgm:pt modelId="{AD404762-8CA7-427A-A80F-5C0851D62E9C}" type="pres">
      <dgm:prSet presAssocID="{80DD1E5F-2A39-4789-8194-784FAAE53074}" presName="text" presStyleLbl="node1" presStyleIdx="0" presStyleCnt="2" custScaleX="194765" custLinFactY="-3108" custLinFactNeighborX="748" custLinFactNeighborY="-100000">
        <dgm:presLayoutVars>
          <dgm:bulletEnabled val="1"/>
        </dgm:presLayoutVars>
      </dgm:prSet>
      <dgm:spPr/>
    </dgm:pt>
    <dgm:pt modelId="{1CF9156C-B196-4BEE-BF65-743435AC3283}" type="pres">
      <dgm:prSet presAssocID="{284773B0-6AF6-46D4-94CD-03F2CFC788DF}" presName="space" presStyleCnt="0"/>
      <dgm:spPr/>
    </dgm:pt>
    <dgm:pt modelId="{A0837ED5-D7F3-4D14-A928-BA5832BACDBE}" type="pres">
      <dgm:prSet presAssocID="{BEC29964-E35F-46BB-9B50-764148348E2C}" presName="text" presStyleLbl="node1" presStyleIdx="1" presStyleCnt="2" custScaleX="193269" custScaleY="79332">
        <dgm:presLayoutVars>
          <dgm:bulletEnabled val="1"/>
        </dgm:presLayoutVars>
      </dgm:prSet>
      <dgm:spPr/>
    </dgm:pt>
  </dgm:ptLst>
  <dgm:cxnLst>
    <dgm:cxn modelId="{11777D41-C6CB-4914-9C79-A3F8854B9480}" type="presOf" srcId="{80DD1E5F-2A39-4789-8194-784FAAE53074}" destId="{AD404762-8CA7-427A-A80F-5C0851D62E9C}" srcOrd="0" destOrd="0" presId="urn:diagrams.loki3.com/VaryingWidthList+Icon"/>
    <dgm:cxn modelId="{30AB1A46-9A92-436B-AB4F-CD0FBB6034EF}" type="presOf" srcId="{2E4C0A15-B10F-4343-845D-C9FA72B0FB8B}" destId="{A0837ED5-D7F3-4D14-A928-BA5832BACDBE}" srcOrd="0" destOrd="1" presId="urn:diagrams.loki3.com/VaryingWidthList+Icon"/>
    <dgm:cxn modelId="{59041654-6833-49F9-BD27-FB3F7FFC92F0}" type="presOf" srcId="{BEC29964-E35F-46BB-9B50-764148348E2C}" destId="{A0837ED5-D7F3-4D14-A928-BA5832BACDBE}" srcOrd="0" destOrd="0" presId="urn:diagrams.loki3.com/VaryingWidthList+Icon"/>
    <dgm:cxn modelId="{E9D44279-6152-487E-94AF-2AE7C86D39A3}" type="presOf" srcId="{222276BE-BC60-42C6-B9CD-CB94807EC8F9}" destId="{AD404762-8CA7-427A-A80F-5C0851D62E9C}" srcOrd="0" destOrd="1" presId="urn:diagrams.loki3.com/VaryingWidthList+Icon"/>
    <dgm:cxn modelId="{B11DD383-A4B1-43A3-87F4-A471723E19C7}" srcId="{BEC29964-E35F-46BB-9B50-764148348E2C}" destId="{2E4C0A15-B10F-4343-845D-C9FA72B0FB8B}" srcOrd="0" destOrd="0" parTransId="{5CEF4243-E02D-448C-97D5-BD8C8FB0CAE2}" sibTransId="{5BAFBD5C-8BD2-4BE8-B1AB-72D5E0EEA2A0}"/>
    <dgm:cxn modelId="{E7728691-01A1-4914-92F3-95721D156739}" srcId="{5441DC02-9AA1-4B64-8135-D19DAD61E7BD}" destId="{BEC29964-E35F-46BB-9B50-764148348E2C}" srcOrd="1" destOrd="0" parTransId="{06F4E79F-103C-433D-A5A1-340EB3EDF77E}" sibTransId="{17329738-8919-4FBA-A12A-09B92BA652D1}"/>
    <dgm:cxn modelId="{555C6992-D0A7-4F39-8197-6BB5F4391268}" srcId="{80DD1E5F-2A39-4789-8194-784FAAE53074}" destId="{222276BE-BC60-42C6-B9CD-CB94807EC8F9}" srcOrd="0" destOrd="0" parTransId="{D48797DA-3A35-4515-8764-748D20E68EC5}" sibTransId="{9940A0E3-F940-45B1-8D8A-D9A876905F28}"/>
    <dgm:cxn modelId="{FD754798-773C-4209-959A-B1C5EECABACA}" srcId="{5441DC02-9AA1-4B64-8135-D19DAD61E7BD}" destId="{80DD1E5F-2A39-4789-8194-784FAAE53074}" srcOrd="0" destOrd="0" parTransId="{2BDB4E6A-0F52-406F-A2DB-4C72C84A0508}" sibTransId="{284773B0-6AF6-46D4-94CD-03F2CFC788DF}"/>
    <dgm:cxn modelId="{74566DDF-0F47-434A-B7CB-1F4ACE7D7037}" type="presOf" srcId="{5441DC02-9AA1-4B64-8135-D19DAD61E7BD}" destId="{18FBAB6B-C267-43CC-A09D-A67BC08DEA68}" srcOrd="0" destOrd="0" presId="urn:diagrams.loki3.com/VaryingWidthList+Icon"/>
    <dgm:cxn modelId="{455DAA15-5589-4150-8874-14AEEFB67E33}" type="presParOf" srcId="{18FBAB6B-C267-43CC-A09D-A67BC08DEA68}" destId="{AD404762-8CA7-427A-A80F-5C0851D62E9C}" srcOrd="0" destOrd="0" presId="urn:diagrams.loki3.com/VaryingWidthList+Icon"/>
    <dgm:cxn modelId="{6DCD7D81-E361-415D-ADA9-C8E5B683B19C}" type="presParOf" srcId="{18FBAB6B-C267-43CC-A09D-A67BC08DEA68}" destId="{1CF9156C-B196-4BEE-BF65-743435AC3283}" srcOrd="1" destOrd="0" presId="urn:diagrams.loki3.com/VaryingWidthList+Icon"/>
    <dgm:cxn modelId="{EE1F5A3F-FD96-4177-9FB8-77FB5BC80FC7}" type="presParOf" srcId="{18FBAB6B-C267-43CC-A09D-A67BC08DEA68}" destId="{A0837ED5-D7F3-4D14-A928-BA5832BACDBE}" srcOrd="2" destOrd="0" presId="urn:diagrams.loki3.com/VaryingWidthLis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099E9852-D4AB-4970-A6EE-228268C1C048}" type="doc">
      <dgm:prSet loTypeId="urn:microsoft.com/office/officeart/2005/8/layout/vList2" loCatId="list" qsTypeId="urn:microsoft.com/office/officeart/2005/8/quickstyle/simple3" qsCatId="simple" csTypeId="urn:microsoft.com/office/officeart/2005/8/colors/colorful4" csCatId="colorful"/>
      <dgm:spPr/>
      <dgm:t>
        <a:bodyPr/>
        <a:lstStyle/>
        <a:p>
          <a:endParaRPr lang="zh-TW" altLang="en-US"/>
        </a:p>
      </dgm:t>
    </dgm:pt>
    <dgm:pt modelId="{82226D41-4BE9-447A-B2A0-4457F15FBFC5}">
      <dgm:prSet/>
      <dgm:spPr/>
      <dgm:t>
        <a:bodyPr/>
        <a:lstStyle/>
        <a:p>
          <a:pPr rtl="0"/>
          <a:r>
            <a:rPr lang="zh-TW" dirty="0">
              <a:latin typeface="標楷體" panose="03000509000000000000" pitchFamily="65" charset="-120"/>
              <a:ea typeface="標楷體" panose="03000509000000000000" pitchFamily="65" charset="-120"/>
            </a:rPr>
            <a:t>（三）	此種教育歷程取向的課程評鑑觀點採取</a:t>
          </a:r>
          <a:r>
            <a:rPr lang="zh-TW" dirty="0">
              <a:solidFill>
                <a:srgbClr val="FF0000"/>
              </a:solidFill>
              <a:latin typeface="標楷體" panose="03000509000000000000" pitchFamily="65" charset="-120"/>
              <a:ea typeface="標楷體" panose="03000509000000000000" pitchFamily="65" charset="-120"/>
            </a:rPr>
            <a:t>課程革新的文化觀點</a:t>
          </a:r>
          <a:r>
            <a:rPr lang="zh-TW" dirty="0">
              <a:latin typeface="標楷體" panose="03000509000000000000" pitchFamily="65" charset="-120"/>
              <a:ea typeface="標楷體" panose="03000509000000000000" pitchFamily="65" charset="-120"/>
            </a:rPr>
            <a:t>，合乎</a:t>
          </a:r>
          <a:r>
            <a:rPr lang="zh-TW" dirty="0">
              <a:solidFill>
                <a:srgbClr val="FF0000"/>
              </a:solidFill>
              <a:latin typeface="標楷體" panose="03000509000000000000" pitchFamily="65" charset="-120"/>
              <a:ea typeface="標楷體" panose="03000509000000000000" pitchFamily="65" charset="-120"/>
            </a:rPr>
            <a:t>課程實施的落實觀</a:t>
          </a:r>
          <a:r>
            <a:rPr lang="zh-TW" dirty="0">
              <a:latin typeface="標楷體" panose="03000509000000000000" pitchFamily="65" charset="-120"/>
              <a:ea typeface="標楷體" panose="03000509000000000000" pitchFamily="65" charset="-120"/>
            </a:rPr>
            <a:t>，重視</a:t>
          </a:r>
          <a:r>
            <a:rPr lang="zh-TW" dirty="0">
              <a:solidFill>
                <a:srgbClr val="FF0000"/>
              </a:solidFill>
              <a:latin typeface="標楷體" panose="03000509000000000000" pitchFamily="65" charset="-120"/>
              <a:ea typeface="標楷體" panose="03000509000000000000" pitchFamily="65" charset="-120"/>
            </a:rPr>
            <a:t>學校教師教學重要性</a:t>
          </a:r>
        </a:p>
      </dgm:t>
    </dgm:pt>
    <dgm:pt modelId="{D171A0C1-3DA8-4DF8-A801-FA65CD6C18C1}" type="parTrans" cxnId="{1AF7B5DC-BB2D-4B92-B06C-04BF0BF54B88}">
      <dgm:prSet/>
      <dgm:spPr/>
      <dgm:t>
        <a:bodyPr/>
        <a:lstStyle/>
        <a:p>
          <a:endParaRPr lang="zh-TW" altLang="en-US"/>
        </a:p>
      </dgm:t>
    </dgm:pt>
    <dgm:pt modelId="{3DD01119-7ED7-44EF-B1AE-B64F63E11D45}" type="sibTrans" cxnId="{1AF7B5DC-BB2D-4B92-B06C-04BF0BF54B88}">
      <dgm:prSet/>
      <dgm:spPr/>
      <dgm:t>
        <a:bodyPr/>
        <a:lstStyle/>
        <a:p>
          <a:endParaRPr lang="zh-TW" altLang="en-US"/>
        </a:p>
      </dgm:t>
    </dgm:pt>
    <dgm:pt modelId="{A04D1843-6B14-4270-932B-E0490D2724FD}">
      <dgm:prSet/>
      <dgm:spPr/>
      <dgm:t>
        <a:bodyPr/>
        <a:lstStyle/>
        <a:p>
          <a:pPr rtl="0"/>
          <a:r>
            <a:rPr lang="zh-TW" dirty="0">
              <a:latin typeface="標楷體" panose="03000509000000000000" pitchFamily="65" charset="-120"/>
              <a:ea typeface="標楷體" panose="03000509000000000000" pitchFamily="65" charset="-120"/>
            </a:rPr>
            <a:t>（四）	強調「課程即研究假設」的意義與</a:t>
          </a:r>
          <a:r>
            <a:rPr lang="zh-TW" dirty="0">
              <a:solidFill>
                <a:srgbClr val="FF0000"/>
              </a:solidFill>
              <a:latin typeface="標楷體" panose="03000509000000000000" pitchFamily="65" charset="-120"/>
              <a:ea typeface="標楷體" panose="03000509000000000000" pitchFamily="65" charset="-120"/>
            </a:rPr>
            <a:t>行動研究本位的課程發展</a:t>
          </a:r>
          <a:r>
            <a:rPr lang="zh-TW" dirty="0">
              <a:latin typeface="標楷體" panose="03000509000000000000" pitchFamily="65" charset="-120"/>
              <a:ea typeface="標楷體" panose="03000509000000000000" pitchFamily="65" charset="-120"/>
            </a:rPr>
            <a:t>進路，與</a:t>
          </a:r>
          <a:r>
            <a:rPr lang="zh-TW" dirty="0">
              <a:solidFill>
                <a:srgbClr val="FF0000"/>
              </a:solidFill>
              <a:latin typeface="標楷體" panose="03000509000000000000" pitchFamily="65" charset="-120"/>
              <a:ea typeface="標楷體" panose="03000509000000000000" pitchFamily="65" charset="-120"/>
            </a:rPr>
            <a:t>「專業主義」</a:t>
          </a:r>
          <a:r>
            <a:rPr lang="zh-TW" dirty="0">
              <a:latin typeface="標楷體" panose="03000509000000000000" pitchFamily="65" charset="-120"/>
              <a:ea typeface="標楷體" panose="03000509000000000000" pitchFamily="65" charset="-120"/>
            </a:rPr>
            <a:t>理論取向的課程設計意識型態理論取向相互呼應。</a:t>
          </a:r>
        </a:p>
      </dgm:t>
    </dgm:pt>
    <dgm:pt modelId="{4374AD55-8C37-4455-8A21-46EAD2D38AB9}" type="parTrans" cxnId="{0273BCD6-BD1B-4844-9C30-116537885001}">
      <dgm:prSet/>
      <dgm:spPr/>
      <dgm:t>
        <a:bodyPr/>
        <a:lstStyle/>
        <a:p>
          <a:endParaRPr lang="zh-TW" altLang="en-US"/>
        </a:p>
      </dgm:t>
    </dgm:pt>
    <dgm:pt modelId="{3D129756-1E4E-4AB1-9D7D-98BB54AC9336}" type="sibTrans" cxnId="{0273BCD6-BD1B-4844-9C30-116537885001}">
      <dgm:prSet/>
      <dgm:spPr/>
      <dgm:t>
        <a:bodyPr/>
        <a:lstStyle/>
        <a:p>
          <a:endParaRPr lang="zh-TW" altLang="en-US"/>
        </a:p>
      </dgm:t>
    </dgm:pt>
    <dgm:pt modelId="{B5D6D343-90D8-45CC-AF87-E1FDF44838E9}" type="pres">
      <dgm:prSet presAssocID="{099E9852-D4AB-4970-A6EE-228268C1C048}" presName="linear" presStyleCnt="0">
        <dgm:presLayoutVars>
          <dgm:animLvl val="lvl"/>
          <dgm:resizeHandles val="exact"/>
        </dgm:presLayoutVars>
      </dgm:prSet>
      <dgm:spPr/>
    </dgm:pt>
    <dgm:pt modelId="{158A7622-471B-4A59-BE18-75620A3C5CAF}" type="pres">
      <dgm:prSet presAssocID="{82226D41-4BE9-447A-B2A0-4457F15FBFC5}" presName="parentText" presStyleLbl="node1" presStyleIdx="0" presStyleCnt="2">
        <dgm:presLayoutVars>
          <dgm:chMax val="0"/>
          <dgm:bulletEnabled val="1"/>
        </dgm:presLayoutVars>
      </dgm:prSet>
      <dgm:spPr/>
    </dgm:pt>
    <dgm:pt modelId="{1B6A2131-1ECB-4526-960B-1B94A1BE52FB}" type="pres">
      <dgm:prSet presAssocID="{3DD01119-7ED7-44EF-B1AE-B64F63E11D45}" presName="spacer" presStyleCnt="0"/>
      <dgm:spPr/>
    </dgm:pt>
    <dgm:pt modelId="{50ABAC3A-7D33-4864-A9CB-2FE112D60FF9}" type="pres">
      <dgm:prSet presAssocID="{A04D1843-6B14-4270-932B-E0490D2724FD}" presName="parentText" presStyleLbl="node1" presStyleIdx="1" presStyleCnt="2" custLinFactY="8091" custLinFactNeighborX="126" custLinFactNeighborY="100000">
        <dgm:presLayoutVars>
          <dgm:chMax val="0"/>
          <dgm:bulletEnabled val="1"/>
        </dgm:presLayoutVars>
      </dgm:prSet>
      <dgm:spPr/>
    </dgm:pt>
  </dgm:ptLst>
  <dgm:cxnLst>
    <dgm:cxn modelId="{5DC6823F-806C-4BEB-966B-EB349E2EBDF1}" type="presOf" srcId="{82226D41-4BE9-447A-B2A0-4457F15FBFC5}" destId="{158A7622-471B-4A59-BE18-75620A3C5CAF}" srcOrd="0" destOrd="0" presId="urn:microsoft.com/office/officeart/2005/8/layout/vList2"/>
    <dgm:cxn modelId="{1EF0827F-B8E8-4615-B216-D5B566DD3001}" type="presOf" srcId="{099E9852-D4AB-4970-A6EE-228268C1C048}" destId="{B5D6D343-90D8-45CC-AF87-E1FDF44838E9}" srcOrd="0" destOrd="0" presId="urn:microsoft.com/office/officeart/2005/8/layout/vList2"/>
    <dgm:cxn modelId="{D8F01487-2930-4FD7-BED5-63BB8B4230D0}" type="presOf" srcId="{A04D1843-6B14-4270-932B-E0490D2724FD}" destId="{50ABAC3A-7D33-4864-A9CB-2FE112D60FF9}" srcOrd="0" destOrd="0" presId="urn:microsoft.com/office/officeart/2005/8/layout/vList2"/>
    <dgm:cxn modelId="{0273BCD6-BD1B-4844-9C30-116537885001}" srcId="{099E9852-D4AB-4970-A6EE-228268C1C048}" destId="{A04D1843-6B14-4270-932B-E0490D2724FD}" srcOrd="1" destOrd="0" parTransId="{4374AD55-8C37-4455-8A21-46EAD2D38AB9}" sibTransId="{3D129756-1E4E-4AB1-9D7D-98BB54AC9336}"/>
    <dgm:cxn modelId="{1AF7B5DC-BB2D-4B92-B06C-04BF0BF54B88}" srcId="{099E9852-D4AB-4970-A6EE-228268C1C048}" destId="{82226D41-4BE9-447A-B2A0-4457F15FBFC5}" srcOrd="0" destOrd="0" parTransId="{D171A0C1-3DA8-4DF8-A801-FA65CD6C18C1}" sibTransId="{3DD01119-7ED7-44EF-B1AE-B64F63E11D45}"/>
    <dgm:cxn modelId="{353055D7-8C71-4680-8E4F-CB951E02E50E}" type="presParOf" srcId="{B5D6D343-90D8-45CC-AF87-E1FDF44838E9}" destId="{158A7622-471B-4A59-BE18-75620A3C5CAF}" srcOrd="0" destOrd="0" presId="urn:microsoft.com/office/officeart/2005/8/layout/vList2"/>
    <dgm:cxn modelId="{BD463863-0B57-43DC-8819-74895083D3BB}" type="presParOf" srcId="{B5D6D343-90D8-45CC-AF87-E1FDF44838E9}" destId="{1B6A2131-1ECB-4526-960B-1B94A1BE52FB}" srcOrd="1" destOrd="0" presId="urn:microsoft.com/office/officeart/2005/8/layout/vList2"/>
    <dgm:cxn modelId="{737821C6-EAE6-4263-A6F5-3AB111FD4E72}" type="presParOf" srcId="{B5D6D343-90D8-45CC-AF87-E1FDF44838E9}" destId="{50ABAC3A-7D33-4864-A9CB-2FE112D60FF9}"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768DF75-7F55-4EE0-B5E9-ED46BA7509F8}" type="doc">
      <dgm:prSet loTypeId="urn:diagrams.loki3.com/VaryingWidthList+Icon" loCatId="list" qsTypeId="urn:microsoft.com/office/officeart/2005/8/quickstyle/simple3" qsCatId="simple" csTypeId="urn:microsoft.com/office/officeart/2005/8/colors/colorful3" csCatId="colorful" phldr="1"/>
      <dgm:spPr/>
      <dgm:t>
        <a:bodyPr/>
        <a:lstStyle/>
        <a:p>
          <a:endParaRPr lang="zh-TW" altLang="en-US"/>
        </a:p>
      </dgm:t>
    </dgm:pt>
    <dgm:pt modelId="{4172E95A-ADEE-443B-B22A-1A8533FE3939}">
      <dgm:prSet custT="1"/>
      <dgm:spPr/>
      <dgm:t>
        <a:bodyPr/>
        <a:lstStyle/>
        <a:p>
          <a:pPr rtl="0"/>
          <a:r>
            <a:rPr lang="zh-TW" altLang="en-US" sz="2400" dirty="0">
              <a:latin typeface="標楷體" panose="03000509000000000000" pitchFamily="65" charset="-120"/>
              <a:ea typeface="標楷體" panose="03000509000000000000" pitchFamily="65" charset="-120"/>
            </a:rPr>
            <a:t>（六）確定目標達成的程度</a:t>
          </a:r>
        </a:p>
      </dgm:t>
    </dgm:pt>
    <dgm:pt modelId="{879ADCEB-7AF2-4554-B6E6-4035CC1D6758}" type="parTrans" cxnId="{5B693192-2564-4EE5-888C-9B64F4B58933}">
      <dgm:prSet/>
      <dgm:spPr/>
      <dgm:t>
        <a:bodyPr/>
        <a:lstStyle/>
        <a:p>
          <a:endParaRPr lang="zh-TW" altLang="en-US"/>
        </a:p>
      </dgm:t>
    </dgm:pt>
    <dgm:pt modelId="{ECCB3CDA-675D-4A09-9666-7962F9B110D5}" type="sibTrans" cxnId="{5B693192-2564-4EE5-888C-9B64F4B58933}">
      <dgm:prSet/>
      <dgm:spPr/>
      <dgm:t>
        <a:bodyPr/>
        <a:lstStyle/>
        <a:p>
          <a:endParaRPr lang="zh-TW" altLang="en-US"/>
        </a:p>
      </dgm:t>
    </dgm:pt>
    <dgm:pt modelId="{2F45844A-F9C8-4C09-8C90-1D3F2B8E6F37}">
      <dgm:prSet custT="1"/>
      <dgm:spPr/>
      <dgm:t>
        <a:bodyPr/>
        <a:lstStyle/>
        <a:p>
          <a:pPr rtl="0"/>
          <a:r>
            <a:rPr lang="en-US" sz="2400" dirty="0">
              <a:latin typeface="標楷體" panose="03000509000000000000" pitchFamily="65" charset="-120"/>
              <a:ea typeface="標楷體" panose="03000509000000000000" pitchFamily="65" charset="-120"/>
            </a:rPr>
            <a:t>1.</a:t>
          </a:r>
          <a:r>
            <a:rPr lang="zh-TW" sz="2400" dirty="0">
              <a:latin typeface="標楷體" panose="03000509000000000000" pitchFamily="65" charset="-120"/>
              <a:ea typeface="標楷體" panose="03000509000000000000" pitchFamily="65" charset="-120"/>
            </a:rPr>
            <a:t>評鑑在瞭解學生是否達成了教育目標，以便決定學生是否需要再次學習，或可以導向下一個階段的學習；</a:t>
          </a:r>
        </a:p>
      </dgm:t>
    </dgm:pt>
    <dgm:pt modelId="{30285104-F1A2-4F9D-840E-342AC48F5B16}" type="parTrans" cxnId="{2BDCA89F-52D2-42C7-ACB2-CC9465F4A1E4}">
      <dgm:prSet/>
      <dgm:spPr/>
      <dgm:t>
        <a:bodyPr/>
        <a:lstStyle/>
        <a:p>
          <a:endParaRPr lang="zh-TW" altLang="en-US"/>
        </a:p>
      </dgm:t>
    </dgm:pt>
    <dgm:pt modelId="{DD8EF300-78EB-46AB-98FF-00703F1D5452}" type="sibTrans" cxnId="{2BDCA89F-52D2-42C7-ACB2-CC9465F4A1E4}">
      <dgm:prSet/>
      <dgm:spPr/>
      <dgm:t>
        <a:bodyPr/>
        <a:lstStyle/>
        <a:p>
          <a:endParaRPr lang="zh-TW" altLang="en-US"/>
        </a:p>
      </dgm:t>
    </dgm:pt>
    <dgm:pt modelId="{0209F91E-77B6-455C-B06B-40E935B7B3B1}">
      <dgm:prSet custT="1"/>
      <dgm:spPr/>
      <dgm:t>
        <a:bodyPr/>
        <a:lstStyle/>
        <a:p>
          <a:pPr rtl="0"/>
          <a:r>
            <a:rPr lang="en-US" sz="2400" dirty="0">
              <a:latin typeface="標楷體" panose="03000509000000000000" pitchFamily="65" charset="-120"/>
              <a:ea typeface="標楷體" panose="03000509000000000000" pitchFamily="65" charset="-120"/>
            </a:rPr>
            <a:t>2.</a:t>
          </a:r>
          <a:r>
            <a:rPr lang="zh-TW" sz="2400" dirty="0">
              <a:latin typeface="標楷體" panose="03000509000000000000" pitchFamily="65" charset="-120"/>
              <a:ea typeface="標楷體" panose="03000509000000000000" pitchFamily="65" charset="-120"/>
            </a:rPr>
            <a:t>評鑑結果也可以用以修正課程，使課程更適合學生，甚至改變教育目標，以適應學生學習的程度。</a:t>
          </a:r>
        </a:p>
      </dgm:t>
    </dgm:pt>
    <dgm:pt modelId="{DD94671E-4E54-45A5-A9DF-4B524F9EC6F6}" type="parTrans" cxnId="{44BF575D-429F-423A-BB3F-321BA2FE2702}">
      <dgm:prSet/>
      <dgm:spPr/>
      <dgm:t>
        <a:bodyPr/>
        <a:lstStyle/>
        <a:p>
          <a:endParaRPr lang="zh-TW" altLang="en-US"/>
        </a:p>
      </dgm:t>
    </dgm:pt>
    <dgm:pt modelId="{B83DBF3F-4484-4083-A623-1C11B5E6ED55}" type="sibTrans" cxnId="{44BF575D-429F-423A-BB3F-321BA2FE2702}">
      <dgm:prSet/>
      <dgm:spPr/>
      <dgm:t>
        <a:bodyPr/>
        <a:lstStyle/>
        <a:p>
          <a:endParaRPr lang="zh-TW" altLang="en-US"/>
        </a:p>
      </dgm:t>
    </dgm:pt>
    <dgm:pt modelId="{F05104AC-8C40-47A0-96EE-F9EFE50BEF8A}">
      <dgm:prSet custT="1"/>
      <dgm:spPr/>
      <dgm:t>
        <a:bodyPr/>
        <a:lstStyle/>
        <a:p>
          <a:pPr rtl="0"/>
          <a:r>
            <a:rPr lang="zh-TW" altLang="en-US" sz="2400">
              <a:latin typeface="標楷體" panose="03000509000000000000" pitchFamily="65" charset="-120"/>
              <a:ea typeface="標楷體" panose="03000509000000000000" pitchFamily="65" charset="-120"/>
            </a:rPr>
            <a:t>（七）績效判斷</a:t>
          </a:r>
          <a:endParaRPr lang="zh-TW" altLang="en-US" sz="2400" dirty="0">
            <a:latin typeface="標楷體" panose="03000509000000000000" pitchFamily="65" charset="-120"/>
            <a:ea typeface="標楷體" panose="03000509000000000000" pitchFamily="65" charset="-120"/>
          </a:endParaRPr>
        </a:p>
      </dgm:t>
    </dgm:pt>
    <dgm:pt modelId="{25C70EB5-EDAE-4FB1-A91C-71BCCB114CFF}" type="parTrans" cxnId="{853293F7-FE97-406D-8AFF-A075C35BA72B}">
      <dgm:prSet/>
      <dgm:spPr/>
      <dgm:t>
        <a:bodyPr/>
        <a:lstStyle/>
        <a:p>
          <a:endParaRPr lang="zh-TW" altLang="en-US"/>
        </a:p>
      </dgm:t>
    </dgm:pt>
    <dgm:pt modelId="{35149180-B127-4C6B-92EE-1D9B7FAC2B7B}" type="sibTrans" cxnId="{853293F7-FE97-406D-8AFF-A075C35BA72B}">
      <dgm:prSet/>
      <dgm:spPr/>
      <dgm:t>
        <a:bodyPr/>
        <a:lstStyle/>
        <a:p>
          <a:endParaRPr lang="zh-TW" altLang="en-US"/>
        </a:p>
      </dgm:t>
    </dgm:pt>
    <dgm:pt modelId="{E3D88B30-BB1F-4506-BAF1-8D3F3A65C415}">
      <dgm:prSet custT="1"/>
      <dgm:spPr/>
      <dgm:t>
        <a:bodyPr/>
        <a:lstStyle/>
        <a:p>
          <a:pPr rtl="0"/>
          <a:r>
            <a:rPr lang="zh-TW" altLang="en-US" sz="2400">
              <a:latin typeface="標楷體" panose="03000509000000000000" pitchFamily="65" charset="-120"/>
              <a:ea typeface="標楷體" panose="03000509000000000000" pitchFamily="65" charset="-120"/>
            </a:rPr>
            <a:t>藉由評鑑瞭解課程設計人員、行政人員與教師績效。</a:t>
          </a:r>
          <a:endParaRPr lang="zh-TW" altLang="en-US" sz="2400" dirty="0">
            <a:latin typeface="標楷體" panose="03000509000000000000" pitchFamily="65" charset="-120"/>
            <a:ea typeface="標楷體" panose="03000509000000000000" pitchFamily="65" charset="-120"/>
          </a:endParaRPr>
        </a:p>
      </dgm:t>
    </dgm:pt>
    <dgm:pt modelId="{F9B81CBB-4814-4A66-A652-C9919646B0C1}" type="parTrans" cxnId="{F2DE9FBF-BF63-4F61-BC16-DC8FF41A3E25}">
      <dgm:prSet/>
      <dgm:spPr/>
      <dgm:t>
        <a:bodyPr/>
        <a:lstStyle/>
        <a:p>
          <a:endParaRPr lang="zh-TW" altLang="en-US"/>
        </a:p>
      </dgm:t>
    </dgm:pt>
    <dgm:pt modelId="{578F62EB-9E08-4739-95B6-B286303CED7B}" type="sibTrans" cxnId="{F2DE9FBF-BF63-4F61-BC16-DC8FF41A3E25}">
      <dgm:prSet/>
      <dgm:spPr/>
      <dgm:t>
        <a:bodyPr/>
        <a:lstStyle/>
        <a:p>
          <a:endParaRPr lang="zh-TW" altLang="en-US"/>
        </a:p>
      </dgm:t>
    </dgm:pt>
    <dgm:pt modelId="{8C66ED42-0DD0-4356-B1BC-B47EC60934D7}" type="pres">
      <dgm:prSet presAssocID="{3768DF75-7F55-4EE0-B5E9-ED46BA7509F8}" presName="Name0" presStyleCnt="0">
        <dgm:presLayoutVars>
          <dgm:resizeHandles/>
        </dgm:presLayoutVars>
      </dgm:prSet>
      <dgm:spPr/>
    </dgm:pt>
    <dgm:pt modelId="{ECD97C94-A712-46D2-A622-F84DC4E78439}" type="pres">
      <dgm:prSet presAssocID="{4172E95A-ADEE-443B-B22A-1A8533FE3939}" presName="text" presStyleLbl="node1" presStyleIdx="0" presStyleCnt="2" custScaleX="167638" custScaleY="37504">
        <dgm:presLayoutVars>
          <dgm:bulletEnabled val="1"/>
        </dgm:presLayoutVars>
      </dgm:prSet>
      <dgm:spPr/>
    </dgm:pt>
    <dgm:pt modelId="{EFCB7B66-8DEF-4392-BE6D-9C31EA244D70}" type="pres">
      <dgm:prSet presAssocID="{ECCB3CDA-675D-4A09-9666-7962F9B110D5}" presName="space" presStyleCnt="0"/>
      <dgm:spPr/>
    </dgm:pt>
    <dgm:pt modelId="{09B65C0F-B154-484F-9DDA-97122C72AC98}" type="pres">
      <dgm:prSet presAssocID="{F05104AC-8C40-47A0-96EE-F9EFE50BEF8A}" presName="text" presStyleLbl="node1" presStyleIdx="1" presStyleCnt="2" custScaleX="241905" custScaleY="29872">
        <dgm:presLayoutVars>
          <dgm:bulletEnabled val="1"/>
        </dgm:presLayoutVars>
      </dgm:prSet>
      <dgm:spPr/>
    </dgm:pt>
  </dgm:ptLst>
  <dgm:cxnLst>
    <dgm:cxn modelId="{AA8E6128-8F95-435B-9ACB-6E469B3352B7}" type="presOf" srcId="{E3D88B30-BB1F-4506-BAF1-8D3F3A65C415}" destId="{09B65C0F-B154-484F-9DDA-97122C72AC98}" srcOrd="0" destOrd="1" presId="urn:diagrams.loki3.com/VaryingWidthList+Icon"/>
    <dgm:cxn modelId="{E985BB3A-4303-4253-9939-6E86D9D8E375}" type="presOf" srcId="{F05104AC-8C40-47A0-96EE-F9EFE50BEF8A}" destId="{09B65C0F-B154-484F-9DDA-97122C72AC98}" srcOrd="0" destOrd="0" presId="urn:diagrams.loki3.com/VaryingWidthList+Icon"/>
    <dgm:cxn modelId="{44BF575D-429F-423A-BB3F-321BA2FE2702}" srcId="{4172E95A-ADEE-443B-B22A-1A8533FE3939}" destId="{0209F91E-77B6-455C-B06B-40E935B7B3B1}" srcOrd="1" destOrd="0" parTransId="{DD94671E-4E54-45A5-A9DF-4B524F9EC6F6}" sibTransId="{B83DBF3F-4484-4083-A623-1C11B5E6ED55}"/>
    <dgm:cxn modelId="{4BF80C72-C24E-4F82-B6A2-B5E1106F92B2}" type="presOf" srcId="{4172E95A-ADEE-443B-B22A-1A8533FE3939}" destId="{ECD97C94-A712-46D2-A622-F84DC4E78439}" srcOrd="0" destOrd="0" presId="urn:diagrams.loki3.com/VaryingWidthList+Icon"/>
    <dgm:cxn modelId="{5B693192-2564-4EE5-888C-9B64F4B58933}" srcId="{3768DF75-7F55-4EE0-B5E9-ED46BA7509F8}" destId="{4172E95A-ADEE-443B-B22A-1A8533FE3939}" srcOrd="0" destOrd="0" parTransId="{879ADCEB-7AF2-4554-B6E6-4035CC1D6758}" sibTransId="{ECCB3CDA-675D-4A09-9666-7962F9B110D5}"/>
    <dgm:cxn modelId="{A42BD39E-0CCC-4B67-A342-906F972BBF5C}" type="presOf" srcId="{0209F91E-77B6-455C-B06B-40E935B7B3B1}" destId="{ECD97C94-A712-46D2-A622-F84DC4E78439}" srcOrd="0" destOrd="2" presId="urn:diagrams.loki3.com/VaryingWidthList+Icon"/>
    <dgm:cxn modelId="{2BDCA89F-52D2-42C7-ACB2-CC9465F4A1E4}" srcId="{4172E95A-ADEE-443B-B22A-1A8533FE3939}" destId="{2F45844A-F9C8-4C09-8C90-1D3F2B8E6F37}" srcOrd="0" destOrd="0" parTransId="{30285104-F1A2-4F9D-840E-342AC48F5B16}" sibTransId="{DD8EF300-78EB-46AB-98FF-00703F1D5452}"/>
    <dgm:cxn modelId="{C966F7AD-4A73-409E-975B-26455B064D4A}" type="presOf" srcId="{2F45844A-F9C8-4C09-8C90-1D3F2B8E6F37}" destId="{ECD97C94-A712-46D2-A622-F84DC4E78439}" srcOrd="0" destOrd="1" presId="urn:diagrams.loki3.com/VaryingWidthList+Icon"/>
    <dgm:cxn modelId="{F2DE9FBF-BF63-4F61-BC16-DC8FF41A3E25}" srcId="{F05104AC-8C40-47A0-96EE-F9EFE50BEF8A}" destId="{E3D88B30-BB1F-4506-BAF1-8D3F3A65C415}" srcOrd="0" destOrd="0" parTransId="{F9B81CBB-4814-4A66-A652-C9919646B0C1}" sibTransId="{578F62EB-9E08-4739-95B6-B286303CED7B}"/>
    <dgm:cxn modelId="{853293F7-FE97-406D-8AFF-A075C35BA72B}" srcId="{3768DF75-7F55-4EE0-B5E9-ED46BA7509F8}" destId="{F05104AC-8C40-47A0-96EE-F9EFE50BEF8A}" srcOrd="1" destOrd="0" parTransId="{25C70EB5-EDAE-4FB1-A91C-71BCCB114CFF}" sibTransId="{35149180-B127-4C6B-92EE-1D9B7FAC2B7B}"/>
    <dgm:cxn modelId="{87CFD0FD-9306-4C63-8E12-4B67A5385CFA}" type="presOf" srcId="{3768DF75-7F55-4EE0-B5E9-ED46BA7509F8}" destId="{8C66ED42-0DD0-4356-B1BC-B47EC60934D7}" srcOrd="0" destOrd="0" presId="urn:diagrams.loki3.com/VaryingWidthList+Icon"/>
    <dgm:cxn modelId="{F975FAB2-84A2-470D-9F4B-1D75F0CE3B95}" type="presParOf" srcId="{8C66ED42-0DD0-4356-B1BC-B47EC60934D7}" destId="{ECD97C94-A712-46D2-A622-F84DC4E78439}" srcOrd="0" destOrd="0" presId="urn:diagrams.loki3.com/VaryingWidthList+Icon"/>
    <dgm:cxn modelId="{903B3068-493A-472E-A773-E57C842FE48D}" type="presParOf" srcId="{8C66ED42-0DD0-4356-B1BC-B47EC60934D7}" destId="{EFCB7B66-8DEF-4392-BE6D-9C31EA244D70}" srcOrd="1" destOrd="0" presId="urn:diagrams.loki3.com/VaryingWidthList+Icon"/>
    <dgm:cxn modelId="{844961AD-08AF-4C7F-AB12-E9E9E2225F76}" type="presParOf" srcId="{8C66ED42-0DD0-4356-B1BC-B47EC60934D7}" destId="{09B65C0F-B154-484F-9DDA-97122C72AC98}" srcOrd="2" destOrd="0" presId="urn:diagrams.loki3.com/VaryingWidthList+Icon"/>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75E1FFC-6FFA-4745-A82C-032D3C3EBB48}" type="doc">
      <dgm:prSet loTypeId="urn:microsoft.com/office/officeart/2008/layout/LinedList" loCatId="list" qsTypeId="urn:microsoft.com/office/officeart/2005/8/quickstyle/3d1" qsCatId="3D" csTypeId="urn:microsoft.com/office/officeart/2005/8/colors/colorful3" csCatId="colorful" phldr="1"/>
      <dgm:spPr/>
      <dgm:t>
        <a:bodyPr/>
        <a:lstStyle/>
        <a:p>
          <a:endParaRPr lang="zh-TW" altLang="en-US"/>
        </a:p>
      </dgm:t>
    </dgm:pt>
    <dgm:pt modelId="{E549BB36-4F82-4494-A9D2-6FF674CDEE4F}">
      <dgm:prSet custT="1"/>
      <dgm:spPr/>
      <dgm:t>
        <a:bodyPr/>
        <a:lstStyle/>
        <a:p>
          <a:pPr rtl="0"/>
          <a:r>
            <a:rPr lang="en-US" altLang="zh-TW" sz="2600" dirty="0">
              <a:latin typeface="標楷體" panose="03000509000000000000" pitchFamily="65" charset="-120"/>
              <a:ea typeface="標楷體" panose="03000509000000000000" pitchFamily="65" charset="-120"/>
            </a:rPr>
            <a:t>1.</a:t>
          </a:r>
          <a:r>
            <a:rPr lang="zh-TW" altLang="en-US" sz="2600" dirty="0">
              <a:latin typeface="標楷體" panose="03000509000000000000" pitchFamily="65" charset="-120"/>
              <a:ea typeface="標楷體" panose="03000509000000000000" pitchFamily="65" charset="-120"/>
            </a:rPr>
            <a:t>評鑑對象的確認</a:t>
          </a:r>
          <a:r>
            <a:rPr lang="en-US" altLang="zh-TW" sz="2600" dirty="0">
              <a:latin typeface="標楷體" panose="03000509000000000000" pitchFamily="65" charset="-120"/>
              <a:ea typeface="標楷體" panose="03000509000000000000" pitchFamily="65" charset="-120"/>
            </a:rPr>
            <a:t>:</a:t>
          </a:r>
          <a:r>
            <a:rPr lang="zh-TW" altLang="en-US" sz="2600" dirty="0">
              <a:latin typeface="標楷體" panose="03000509000000000000" pitchFamily="65" charset="-120"/>
              <a:ea typeface="標楷體" panose="03000509000000000000" pitchFamily="65" charset="-120"/>
            </a:rPr>
            <a:t>應該確認指出那些與評鑑有關受到評鑑影響的相關人員，以便這些相關人員的需要受到關注。</a:t>
          </a:r>
          <a:endParaRPr lang="zh-TW" sz="2600" dirty="0">
            <a:latin typeface="標楷體" panose="03000509000000000000" pitchFamily="65" charset="-120"/>
            <a:ea typeface="標楷體" panose="03000509000000000000" pitchFamily="65" charset="-120"/>
          </a:endParaRPr>
        </a:p>
      </dgm:t>
    </dgm:pt>
    <dgm:pt modelId="{4F4EA4AE-BD34-489C-BC77-5517EB10A2D3}" type="parTrans" cxnId="{1F8EC624-0541-40FC-8F0D-84224A47FA6E}">
      <dgm:prSet/>
      <dgm:spPr/>
      <dgm:t>
        <a:bodyPr/>
        <a:lstStyle/>
        <a:p>
          <a:endParaRPr lang="zh-TW" altLang="en-US"/>
        </a:p>
      </dgm:t>
    </dgm:pt>
    <dgm:pt modelId="{3216A5FB-7840-44EC-8E0E-873621DE5A5D}" type="sibTrans" cxnId="{1F8EC624-0541-40FC-8F0D-84224A47FA6E}">
      <dgm:prSet/>
      <dgm:spPr/>
      <dgm:t>
        <a:bodyPr/>
        <a:lstStyle/>
        <a:p>
          <a:endParaRPr lang="zh-TW" altLang="en-US"/>
        </a:p>
      </dgm:t>
    </dgm:pt>
    <dgm:pt modelId="{79F431CD-DB6A-488C-9753-A6FF3B743FB0}">
      <dgm:prSet custT="1"/>
      <dgm:spPr/>
      <dgm:t>
        <a:bodyPr/>
        <a:lstStyle/>
        <a:p>
          <a:r>
            <a:rPr lang="en-US" altLang="zh-TW" sz="2600" dirty="0">
              <a:latin typeface="標楷體" panose="03000509000000000000" pitchFamily="65" charset="-120"/>
              <a:ea typeface="標楷體" panose="03000509000000000000" pitchFamily="65" charset="-120"/>
            </a:rPr>
            <a:t>2.</a:t>
          </a:r>
          <a:r>
            <a:rPr lang="zh-TW" altLang="en-US" sz="2600" dirty="0">
              <a:latin typeface="標楷體" panose="03000509000000000000" pitchFamily="65" charset="-120"/>
              <a:ea typeface="標楷體" panose="03000509000000000000" pitchFamily="65" charset="-120"/>
            </a:rPr>
            <a:t>評鑑人員的信賴度</a:t>
          </a:r>
          <a:r>
            <a:rPr lang="en-US" altLang="zh-TW" sz="2600" dirty="0">
              <a:latin typeface="標楷體" panose="03000509000000000000" pitchFamily="65" charset="-120"/>
              <a:ea typeface="標楷體" panose="03000509000000000000" pitchFamily="65" charset="-120"/>
            </a:rPr>
            <a:t>:</a:t>
          </a:r>
          <a:r>
            <a:rPr lang="zh-TW" altLang="en-US" sz="2600" dirty="0">
              <a:latin typeface="標楷體" panose="03000509000000000000" pitchFamily="65" charset="-120"/>
              <a:ea typeface="標楷體" panose="03000509000000000000" pitchFamily="65" charset="-120"/>
            </a:rPr>
            <a:t>評鑑人員應當有能力完成評鑑工作，且應當受到信賴，以便使其評鑑的發現結果可以能夠獲得最大的信賴與接納。</a:t>
          </a:r>
        </a:p>
      </dgm:t>
    </dgm:pt>
    <dgm:pt modelId="{E315493F-B7A8-4040-B56D-2098D5D08C39}" type="parTrans" cxnId="{3E1E2BA0-E242-4C77-834F-75CB1996C75E}">
      <dgm:prSet/>
      <dgm:spPr/>
      <dgm:t>
        <a:bodyPr/>
        <a:lstStyle/>
        <a:p>
          <a:endParaRPr lang="zh-TW" altLang="en-US"/>
        </a:p>
      </dgm:t>
    </dgm:pt>
    <dgm:pt modelId="{9E06BB4A-39E5-4705-A6C4-2937277666FE}" type="sibTrans" cxnId="{3E1E2BA0-E242-4C77-834F-75CB1996C75E}">
      <dgm:prSet/>
      <dgm:spPr/>
      <dgm:t>
        <a:bodyPr/>
        <a:lstStyle/>
        <a:p>
          <a:endParaRPr lang="zh-TW" altLang="en-US"/>
        </a:p>
      </dgm:t>
    </dgm:pt>
    <dgm:pt modelId="{E03A188E-4A1D-4B32-82FB-CAEE4AD34128}">
      <dgm:prSet custT="1"/>
      <dgm:spPr/>
      <dgm:t>
        <a:bodyPr/>
        <a:lstStyle/>
        <a:p>
          <a:r>
            <a:rPr lang="en-US" altLang="zh-TW" sz="2600" dirty="0">
              <a:latin typeface="標楷體" panose="03000509000000000000" pitchFamily="65" charset="-120"/>
              <a:ea typeface="標楷體" panose="03000509000000000000" pitchFamily="65" charset="-120"/>
            </a:rPr>
            <a:t>3.</a:t>
          </a:r>
          <a:r>
            <a:rPr lang="zh-TW" altLang="en-US" sz="2600" dirty="0">
              <a:latin typeface="標楷體" panose="03000509000000000000" pitchFamily="65" charset="-120"/>
              <a:ea typeface="標楷體" panose="03000509000000000000" pitchFamily="65" charset="-120"/>
            </a:rPr>
            <a:t>資料的範圍和選擇</a:t>
          </a:r>
          <a:r>
            <a:rPr lang="en-US" altLang="zh-TW" sz="2600" dirty="0">
              <a:latin typeface="標楷體" panose="03000509000000000000" pitchFamily="65" charset="-120"/>
              <a:ea typeface="標楷體" panose="03000509000000000000" pitchFamily="65" charset="-120"/>
            </a:rPr>
            <a:t>:</a:t>
          </a:r>
          <a:r>
            <a:rPr lang="zh-TW" altLang="en-US" sz="2600" dirty="0">
              <a:latin typeface="標楷體" panose="03000509000000000000" pitchFamily="65" charset="-120"/>
              <a:ea typeface="標楷體" panose="03000509000000000000" pitchFamily="65" charset="-120"/>
            </a:rPr>
            <a:t>所蒐集資料的範圍與選擇方式應當能涵蓋有關評鑑對象或相關人員的需要及其所關切的問題。</a:t>
          </a:r>
        </a:p>
      </dgm:t>
    </dgm:pt>
    <dgm:pt modelId="{3F3A10F5-D955-4EB9-B1A3-95C144CD6A8D}" type="parTrans" cxnId="{26F10E3A-E420-4BFF-A57F-EE1206BC6973}">
      <dgm:prSet/>
      <dgm:spPr/>
      <dgm:t>
        <a:bodyPr/>
        <a:lstStyle/>
        <a:p>
          <a:endParaRPr lang="zh-TW" altLang="en-US"/>
        </a:p>
      </dgm:t>
    </dgm:pt>
    <dgm:pt modelId="{20B0E427-BF72-4BC0-93C3-FFF22F4308F7}" type="sibTrans" cxnId="{26F10E3A-E420-4BFF-A57F-EE1206BC6973}">
      <dgm:prSet/>
      <dgm:spPr/>
      <dgm:t>
        <a:bodyPr/>
        <a:lstStyle/>
        <a:p>
          <a:endParaRPr lang="zh-TW" altLang="en-US"/>
        </a:p>
      </dgm:t>
    </dgm:pt>
    <dgm:pt modelId="{F6B65D08-12CA-4BF4-8E37-2EA6D3DB6387}" type="pres">
      <dgm:prSet presAssocID="{D75E1FFC-6FFA-4745-A82C-032D3C3EBB48}" presName="vert0" presStyleCnt="0">
        <dgm:presLayoutVars>
          <dgm:dir/>
          <dgm:animOne val="branch"/>
          <dgm:animLvl val="lvl"/>
        </dgm:presLayoutVars>
      </dgm:prSet>
      <dgm:spPr/>
    </dgm:pt>
    <dgm:pt modelId="{FACFF30D-8177-41AB-952E-989D2927F370}" type="pres">
      <dgm:prSet presAssocID="{E549BB36-4F82-4494-A9D2-6FF674CDEE4F}" presName="thickLine" presStyleLbl="alignNode1" presStyleIdx="0" presStyleCnt="3"/>
      <dgm:spPr/>
    </dgm:pt>
    <dgm:pt modelId="{DD2804DF-C82C-45A2-B2A1-ADF68EDB2A01}" type="pres">
      <dgm:prSet presAssocID="{E549BB36-4F82-4494-A9D2-6FF674CDEE4F}" presName="horz1" presStyleCnt="0"/>
      <dgm:spPr/>
    </dgm:pt>
    <dgm:pt modelId="{9E871EA3-1D96-4D34-BD86-5726341998E0}" type="pres">
      <dgm:prSet presAssocID="{E549BB36-4F82-4494-A9D2-6FF674CDEE4F}" presName="tx1" presStyleLbl="revTx" presStyleIdx="0" presStyleCnt="3"/>
      <dgm:spPr/>
    </dgm:pt>
    <dgm:pt modelId="{1483D734-AB27-4AA0-9B5C-F124A1CB449A}" type="pres">
      <dgm:prSet presAssocID="{E549BB36-4F82-4494-A9D2-6FF674CDEE4F}" presName="vert1" presStyleCnt="0"/>
      <dgm:spPr/>
    </dgm:pt>
    <dgm:pt modelId="{9685CC9C-4BAD-4AC7-A830-635C3898F8EE}" type="pres">
      <dgm:prSet presAssocID="{79F431CD-DB6A-488C-9753-A6FF3B743FB0}" presName="thickLine" presStyleLbl="alignNode1" presStyleIdx="1" presStyleCnt="3"/>
      <dgm:spPr/>
    </dgm:pt>
    <dgm:pt modelId="{3B24E03F-1923-4376-8DE4-30E084C33709}" type="pres">
      <dgm:prSet presAssocID="{79F431CD-DB6A-488C-9753-A6FF3B743FB0}" presName="horz1" presStyleCnt="0"/>
      <dgm:spPr/>
    </dgm:pt>
    <dgm:pt modelId="{0A3B48E2-5FB5-4A27-83EE-209CE81DC8EF}" type="pres">
      <dgm:prSet presAssocID="{79F431CD-DB6A-488C-9753-A6FF3B743FB0}" presName="tx1" presStyleLbl="revTx" presStyleIdx="1" presStyleCnt="3"/>
      <dgm:spPr/>
    </dgm:pt>
    <dgm:pt modelId="{8C01E6C9-A7C0-49E0-A239-FB111F18A1C7}" type="pres">
      <dgm:prSet presAssocID="{79F431CD-DB6A-488C-9753-A6FF3B743FB0}" presName="vert1" presStyleCnt="0"/>
      <dgm:spPr/>
    </dgm:pt>
    <dgm:pt modelId="{88522771-B834-41AA-A0CF-7813DDAED3B7}" type="pres">
      <dgm:prSet presAssocID="{E03A188E-4A1D-4B32-82FB-CAEE4AD34128}" presName="thickLine" presStyleLbl="alignNode1" presStyleIdx="2" presStyleCnt="3"/>
      <dgm:spPr/>
    </dgm:pt>
    <dgm:pt modelId="{51263EBA-2B76-49C1-93B0-87101F08F004}" type="pres">
      <dgm:prSet presAssocID="{E03A188E-4A1D-4B32-82FB-CAEE4AD34128}" presName="horz1" presStyleCnt="0"/>
      <dgm:spPr/>
    </dgm:pt>
    <dgm:pt modelId="{E586931E-FA8B-4BA5-852F-6BD725727673}" type="pres">
      <dgm:prSet presAssocID="{E03A188E-4A1D-4B32-82FB-CAEE4AD34128}" presName="tx1" presStyleLbl="revTx" presStyleIdx="2" presStyleCnt="3"/>
      <dgm:spPr/>
    </dgm:pt>
    <dgm:pt modelId="{5067F5E1-0023-4294-87B7-29A2C027C4FF}" type="pres">
      <dgm:prSet presAssocID="{E03A188E-4A1D-4B32-82FB-CAEE4AD34128}" presName="vert1" presStyleCnt="0"/>
      <dgm:spPr/>
    </dgm:pt>
  </dgm:ptLst>
  <dgm:cxnLst>
    <dgm:cxn modelId="{F0D6D419-CA69-4D1A-B117-87D1CCFC5058}" type="presOf" srcId="{D75E1FFC-6FFA-4745-A82C-032D3C3EBB48}" destId="{F6B65D08-12CA-4BF4-8E37-2EA6D3DB6387}" srcOrd="0" destOrd="0" presId="urn:microsoft.com/office/officeart/2008/layout/LinedList"/>
    <dgm:cxn modelId="{1F8EC624-0541-40FC-8F0D-84224A47FA6E}" srcId="{D75E1FFC-6FFA-4745-A82C-032D3C3EBB48}" destId="{E549BB36-4F82-4494-A9D2-6FF674CDEE4F}" srcOrd="0" destOrd="0" parTransId="{4F4EA4AE-BD34-489C-BC77-5517EB10A2D3}" sibTransId="{3216A5FB-7840-44EC-8E0E-873621DE5A5D}"/>
    <dgm:cxn modelId="{6BDB4E28-C72F-4625-9A80-CD426E8BEEC6}" type="presOf" srcId="{E03A188E-4A1D-4B32-82FB-CAEE4AD34128}" destId="{E586931E-FA8B-4BA5-852F-6BD725727673}" srcOrd="0" destOrd="0" presId="urn:microsoft.com/office/officeart/2008/layout/LinedList"/>
    <dgm:cxn modelId="{26F10E3A-E420-4BFF-A57F-EE1206BC6973}" srcId="{D75E1FFC-6FFA-4745-A82C-032D3C3EBB48}" destId="{E03A188E-4A1D-4B32-82FB-CAEE4AD34128}" srcOrd="2" destOrd="0" parTransId="{3F3A10F5-D955-4EB9-B1A3-95C144CD6A8D}" sibTransId="{20B0E427-BF72-4BC0-93C3-FFF22F4308F7}"/>
    <dgm:cxn modelId="{3E1E2BA0-E242-4C77-834F-75CB1996C75E}" srcId="{D75E1FFC-6FFA-4745-A82C-032D3C3EBB48}" destId="{79F431CD-DB6A-488C-9753-A6FF3B743FB0}" srcOrd="1" destOrd="0" parTransId="{E315493F-B7A8-4040-B56D-2098D5D08C39}" sibTransId="{9E06BB4A-39E5-4705-A6C4-2937277666FE}"/>
    <dgm:cxn modelId="{6E777FA3-DC98-43A0-B554-DB3226235E27}" type="presOf" srcId="{79F431CD-DB6A-488C-9753-A6FF3B743FB0}" destId="{0A3B48E2-5FB5-4A27-83EE-209CE81DC8EF}" srcOrd="0" destOrd="0" presId="urn:microsoft.com/office/officeart/2008/layout/LinedList"/>
    <dgm:cxn modelId="{6605A0D6-A1BB-4390-9B74-6F3434176C6E}" type="presOf" srcId="{E549BB36-4F82-4494-A9D2-6FF674CDEE4F}" destId="{9E871EA3-1D96-4D34-BD86-5726341998E0}" srcOrd="0" destOrd="0" presId="urn:microsoft.com/office/officeart/2008/layout/LinedList"/>
    <dgm:cxn modelId="{BF3EE9BC-1C27-45AC-926C-1CC7CEE19B49}" type="presParOf" srcId="{F6B65D08-12CA-4BF4-8E37-2EA6D3DB6387}" destId="{FACFF30D-8177-41AB-952E-989D2927F370}" srcOrd="0" destOrd="0" presId="urn:microsoft.com/office/officeart/2008/layout/LinedList"/>
    <dgm:cxn modelId="{FACD4DF5-7708-44B9-BD0A-2E7CBF995C16}" type="presParOf" srcId="{F6B65D08-12CA-4BF4-8E37-2EA6D3DB6387}" destId="{DD2804DF-C82C-45A2-B2A1-ADF68EDB2A01}" srcOrd="1" destOrd="0" presId="urn:microsoft.com/office/officeart/2008/layout/LinedList"/>
    <dgm:cxn modelId="{27750590-63AF-4ABD-9291-9DA26D513FD3}" type="presParOf" srcId="{DD2804DF-C82C-45A2-B2A1-ADF68EDB2A01}" destId="{9E871EA3-1D96-4D34-BD86-5726341998E0}" srcOrd="0" destOrd="0" presId="urn:microsoft.com/office/officeart/2008/layout/LinedList"/>
    <dgm:cxn modelId="{02F1D7D0-D21B-4E21-9E7D-78BE5DD344E7}" type="presParOf" srcId="{DD2804DF-C82C-45A2-B2A1-ADF68EDB2A01}" destId="{1483D734-AB27-4AA0-9B5C-F124A1CB449A}" srcOrd="1" destOrd="0" presId="urn:microsoft.com/office/officeart/2008/layout/LinedList"/>
    <dgm:cxn modelId="{E7437530-85F3-41A2-9C5D-F0CF34445C95}" type="presParOf" srcId="{F6B65D08-12CA-4BF4-8E37-2EA6D3DB6387}" destId="{9685CC9C-4BAD-4AC7-A830-635C3898F8EE}" srcOrd="2" destOrd="0" presId="urn:microsoft.com/office/officeart/2008/layout/LinedList"/>
    <dgm:cxn modelId="{BCBE79DE-6E77-4D90-8036-B75F1502DCA8}" type="presParOf" srcId="{F6B65D08-12CA-4BF4-8E37-2EA6D3DB6387}" destId="{3B24E03F-1923-4376-8DE4-30E084C33709}" srcOrd="3" destOrd="0" presId="urn:microsoft.com/office/officeart/2008/layout/LinedList"/>
    <dgm:cxn modelId="{4F7FF27B-2635-4E4B-B53C-093FA19A1E2B}" type="presParOf" srcId="{3B24E03F-1923-4376-8DE4-30E084C33709}" destId="{0A3B48E2-5FB5-4A27-83EE-209CE81DC8EF}" srcOrd="0" destOrd="0" presId="urn:microsoft.com/office/officeart/2008/layout/LinedList"/>
    <dgm:cxn modelId="{AB9E9D52-7AC5-4632-9B9F-B5701993EBBA}" type="presParOf" srcId="{3B24E03F-1923-4376-8DE4-30E084C33709}" destId="{8C01E6C9-A7C0-49E0-A239-FB111F18A1C7}" srcOrd="1" destOrd="0" presId="urn:microsoft.com/office/officeart/2008/layout/LinedList"/>
    <dgm:cxn modelId="{1FB2EB5F-450C-4BFE-A348-26C6B6F80F2C}" type="presParOf" srcId="{F6B65D08-12CA-4BF4-8E37-2EA6D3DB6387}" destId="{88522771-B834-41AA-A0CF-7813DDAED3B7}" srcOrd="4" destOrd="0" presId="urn:microsoft.com/office/officeart/2008/layout/LinedList"/>
    <dgm:cxn modelId="{841BA7E6-8471-40C1-8B5F-3251DE8C7AFC}" type="presParOf" srcId="{F6B65D08-12CA-4BF4-8E37-2EA6D3DB6387}" destId="{51263EBA-2B76-49C1-93B0-87101F08F004}" srcOrd="5" destOrd="0" presId="urn:microsoft.com/office/officeart/2008/layout/LinedList"/>
    <dgm:cxn modelId="{F04B1059-85BD-4726-B07C-15ED6D32DD78}" type="presParOf" srcId="{51263EBA-2B76-49C1-93B0-87101F08F004}" destId="{E586931E-FA8B-4BA5-852F-6BD725727673}" srcOrd="0" destOrd="0" presId="urn:microsoft.com/office/officeart/2008/layout/LinedList"/>
    <dgm:cxn modelId="{765E5A5B-7082-42B6-9766-517D9562B288}" type="presParOf" srcId="{51263EBA-2B76-49C1-93B0-87101F08F004}" destId="{5067F5E1-0023-4294-87B7-29A2C027C4F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0A9C607-F995-41DC-8C0F-40807F0E9AC7}" type="doc">
      <dgm:prSet loTypeId="urn:microsoft.com/office/officeart/2008/layout/LinedList" loCatId="list" qsTypeId="urn:microsoft.com/office/officeart/2005/8/quickstyle/simple3" qsCatId="simple" csTypeId="urn:microsoft.com/office/officeart/2005/8/colors/accent1_2" csCatId="accent1" phldr="1"/>
      <dgm:spPr/>
      <dgm:t>
        <a:bodyPr/>
        <a:lstStyle/>
        <a:p>
          <a:endParaRPr lang="zh-TW" altLang="en-US"/>
        </a:p>
      </dgm:t>
    </dgm:pt>
    <dgm:pt modelId="{969EDA5E-09ED-4878-BB48-8BC8AE3B2347}">
      <dgm:prSet custT="1"/>
      <dgm:spPr/>
      <dgm:t>
        <a:bodyPr/>
        <a:lstStyle/>
        <a:p>
          <a:pPr rtl="0"/>
          <a:r>
            <a:rPr lang="en-US" sz="2800" dirty="0">
              <a:latin typeface="標楷體" panose="03000509000000000000" pitchFamily="65" charset="-120"/>
              <a:ea typeface="標楷體" panose="03000509000000000000" pitchFamily="65" charset="-120"/>
            </a:rPr>
            <a:t>4.</a:t>
          </a:r>
          <a:r>
            <a:rPr lang="zh-TW" sz="2800" dirty="0">
              <a:latin typeface="標楷體" panose="03000509000000000000" pitchFamily="65" charset="-120"/>
              <a:ea typeface="標楷體" panose="03000509000000000000" pitchFamily="65" charset="-120"/>
            </a:rPr>
            <a:t>價值的確認</a:t>
          </a:r>
          <a:r>
            <a:rPr lang="en-US" sz="2800" dirty="0">
              <a:latin typeface="標楷體" panose="03000509000000000000" pitchFamily="65" charset="-120"/>
              <a:ea typeface="標楷體" panose="03000509000000000000" pitchFamily="65" charset="-120"/>
            </a:rPr>
            <a:t>:</a:t>
          </a:r>
          <a:r>
            <a:rPr lang="zh-TW" sz="2800" dirty="0">
              <a:latin typeface="標楷體" panose="03000509000000000000" pitchFamily="65" charset="-120"/>
              <a:ea typeface="標楷體" panose="03000509000000000000" pitchFamily="65" charset="-120"/>
            </a:rPr>
            <a:t>用來解釋評鑑發現結果的觀點、程序與基本原理應該仔細地加以敘述，以便清楚地說明價值判斷的理論依據。</a:t>
          </a:r>
        </a:p>
      </dgm:t>
    </dgm:pt>
    <dgm:pt modelId="{42056125-D45C-4EDE-B650-E406CD121B60}" type="parTrans" cxnId="{DA4830DF-28EC-4780-AE4F-33BF7E3C418E}">
      <dgm:prSet/>
      <dgm:spPr/>
      <dgm:t>
        <a:bodyPr/>
        <a:lstStyle/>
        <a:p>
          <a:endParaRPr lang="zh-TW" altLang="en-US"/>
        </a:p>
      </dgm:t>
    </dgm:pt>
    <dgm:pt modelId="{36325671-21DB-425B-A624-28D7B303DE3C}" type="sibTrans" cxnId="{DA4830DF-28EC-4780-AE4F-33BF7E3C418E}">
      <dgm:prSet/>
      <dgm:spPr/>
      <dgm:t>
        <a:bodyPr/>
        <a:lstStyle/>
        <a:p>
          <a:endParaRPr lang="zh-TW" altLang="en-US"/>
        </a:p>
      </dgm:t>
    </dgm:pt>
    <dgm:pt modelId="{BEE28D30-26E5-493C-8057-EFAA79456EC3}">
      <dgm:prSet custT="1"/>
      <dgm:spPr/>
      <dgm:t>
        <a:bodyPr/>
        <a:lstStyle/>
        <a:p>
          <a:pPr rtl="0"/>
          <a:r>
            <a:rPr lang="en-US" sz="2800" dirty="0">
              <a:latin typeface="標楷體" panose="03000509000000000000" pitchFamily="65" charset="-120"/>
              <a:ea typeface="標楷體" panose="03000509000000000000" pitchFamily="65" charset="-120"/>
            </a:rPr>
            <a:t>5.</a:t>
          </a:r>
          <a:r>
            <a:rPr lang="zh-TW" sz="2800" dirty="0">
              <a:latin typeface="標楷體" panose="03000509000000000000" pitchFamily="65" charset="-120"/>
              <a:ea typeface="標楷體" panose="03000509000000000000" pitchFamily="65" charset="-120"/>
            </a:rPr>
            <a:t>報告的清晰。</a:t>
          </a:r>
        </a:p>
      </dgm:t>
    </dgm:pt>
    <dgm:pt modelId="{E87CFABE-1558-46C8-A862-499F65023C6C}" type="parTrans" cxnId="{D3038A19-374C-48F5-A56C-2393784DE62B}">
      <dgm:prSet/>
      <dgm:spPr/>
      <dgm:t>
        <a:bodyPr/>
        <a:lstStyle/>
        <a:p>
          <a:endParaRPr lang="zh-TW" altLang="en-US"/>
        </a:p>
      </dgm:t>
    </dgm:pt>
    <dgm:pt modelId="{61E6144D-4BD6-497A-AB78-5A14D5B86D6D}" type="sibTrans" cxnId="{D3038A19-374C-48F5-A56C-2393784DE62B}">
      <dgm:prSet/>
      <dgm:spPr/>
      <dgm:t>
        <a:bodyPr/>
        <a:lstStyle/>
        <a:p>
          <a:endParaRPr lang="zh-TW" altLang="en-US"/>
        </a:p>
      </dgm:t>
    </dgm:pt>
    <dgm:pt modelId="{5CA1C7F9-AC9B-405B-BCEA-65EB049E8EB8}">
      <dgm:prSet custT="1"/>
      <dgm:spPr/>
      <dgm:t>
        <a:bodyPr/>
        <a:lstStyle/>
        <a:p>
          <a:pPr rtl="0"/>
          <a:r>
            <a:rPr lang="en-US" sz="2800" dirty="0">
              <a:latin typeface="標楷體" panose="03000509000000000000" pitchFamily="65" charset="-120"/>
              <a:ea typeface="標楷體" panose="03000509000000000000" pitchFamily="65" charset="-120"/>
            </a:rPr>
            <a:t>6.</a:t>
          </a:r>
          <a:r>
            <a:rPr lang="zh-TW" sz="2800" dirty="0">
              <a:latin typeface="標楷體" panose="03000509000000000000" pitchFamily="65" charset="-120"/>
              <a:ea typeface="標楷體" panose="03000509000000000000" pitchFamily="65" charset="-120"/>
            </a:rPr>
            <a:t>報告的時限與推廣。</a:t>
          </a:r>
        </a:p>
      </dgm:t>
    </dgm:pt>
    <dgm:pt modelId="{81AF6F95-7EA3-4364-AD34-069A998B6090}" type="parTrans" cxnId="{F2DBD2AF-ADCE-47BD-83C4-D30724F8348E}">
      <dgm:prSet/>
      <dgm:spPr/>
      <dgm:t>
        <a:bodyPr/>
        <a:lstStyle/>
        <a:p>
          <a:endParaRPr lang="zh-TW" altLang="en-US"/>
        </a:p>
      </dgm:t>
    </dgm:pt>
    <dgm:pt modelId="{66EB0C27-98E2-4901-A601-92EADCF645AC}" type="sibTrans" cxnId="{F2DBD2AF-ADCE-47BD-83C4-D30724F8348E}">
      <dgm:prSet/>
      <dgm:spPr/>
      <dgm:t>
        <a:bodyPr/>
        <a:lstStyle/>
        <a:p>
          <a:endParaRPr lang="zh-TW" altLang="en-US"/>
        </a:p>
      </dgm:t>
    </dgm:pt>
    <dgm:pt modelId="{EA9CA68D-B1E5-476F-9BD6-7E349268281D}">
      <dgm:prSet custT="1"/>
      <dgm:spPr/>
      <dgm:t>
        <a:bodyPr/>
        <a:lstStyle/>
        <a:p>
          <a:pPr rtl="0"/>
          <a:r>
            <a:rPr lang="en-US" sz="2800" dirty="0">
              <a:latin typeface="標楷體" panose="03000509000000000000" pitchFamily="65" charset="-120"/>
              <a:ea typeface="標楷體" panose="03000509000000000000" pitchFamily="65" charset="-120"/>
            </a:rPr>
            <a:t>7.</a:t>
          </a:r>
          <a:r>
            <a:rPr lang="zh-TW" sz="2800" dirty="0">
              <a:latin typeface="標楷體" panose="03000509000000000000" pitchFamily="65" charset="-120"/>
              <a:ea typeface="標楷體" panose="03000509000000000000" pitchFamily="65" charset="-120"/>
            </a:rPr>
            <a:t>評鑑的影響。</a:t>
          </a:r>
        </a:p>
      </dgm:t>
    </dgm:pt>
    <dgm:pt modelId="{11758337-640E-489E-B7C2-ED52BF292EAF}" type="parTrans" cxnId="{F67861D9-7DCE-47E9-BB5C-E7A982A0DBD8}">
      <dgm:prSet/>
      <dgm:spPr/>
      <dgm:t>
        <a:bodyPr/>
        <a:lstStyle/>
        <a:p>
          <a:endParaRPr lang="zh-TW" altLang="en-US"/>
        </a:p>
      </dgm:t>
    </dgm:pt>
    <dgm:pt modelId="{359C18E5-20A4-42BA-B48A-11ED4D0B0534}" type="sibTrans" cxnId="{F67861D9-7DCE-47E9-BB5C-E7A982A0DBD8}">
      <dgm:prSet/>
      <dgm:spPr/>
      <dgm:t>
        <a:bodyPr/>
        <a:lstStyle/>
        <a:p>
          <a:endParaRPr lang="zh-TW" altLang="en-US"/>
        </a:p>
      </dgm:t>
    </dgm:pt>
    <dgm:pt modelId="{DFD89C71-0D69-4611-BDC8-AA392CBC3301}" type="pres">
      <dgm:prSet presAssocID="{D0A9C607-F995-41DC-8C0F-40807F0E9AC7}" presName="vert0" presStyleCnt="0">
        <dgm:presLayoutVars>
          <dgm:dir/>
          <dgm:animOne val="branch"/>
          <dgm:animLvl val="lvl"/>
        </dgm:presLayoutVars>
      </dgm:prSet>
      <dgm:spPr/>
    </dgm:pt>
    <dgm:pt modelId="{B389F2DF-ABB1-436E-96EA-D501FAEF120C}" type="pres">
      <dgm:prSet presAssocID="{969EDA5E-09ED-4878-BB48-8BC8AE3B2347}" presName="thickLine" presStyleLbl="alignNode1" presStyleIdx="0" presStyleCnt="4"/>
      <dgm:spPr/>
    </dgm:pt>
    <dgm:pt modelId="{4EE900B8-EC5F-408E-A56B-0A4B8B775AD0}" type="pres">
      <dgm:prSet presAssocID="{969EDA5E-09ED-4878-BB48-8BC8AE3B2347}" presName="horz1" presStyleCnt="0"/>
      <dgm:spPr/>
    </dgm:pt>
    <dgm:pt modelId="{8FE67AF4-A9AC-4368-B9F9-EFE4D1B7A387}" type="pres">
      <dgm:prSet presAssocID="{969EDA5E-09ED-4878-BB48-8BC8AE3B2347}" presName="tx1" presStyleLbl="revTx" presStyleIdx="0" presStyleCnt="4" custScaleY="128572"/>
      <dgm:spPr/>
    </dgm:pt>
    <dgm:pt modelId="{AD516494-D486-4B98-B659-521F8DD11088}" type="pres">
      <dgm:prSet presAssocID="{969EDA5E-09ED-4878-BB48-8BC8AE3B2347}" presName="vert1" presStyleCnt="0"/>
      <dgm:spPr/>
    </dgm:pt>
    <dgm:pt modelId="{EC500FAA-2D2C-4186-875E-0F68758434C2}" type="pres">
      <dgm:prSet presAssocID="{BEE28D30-26E5-493C-8057-EFAA79456EC3}" presName="thickLine" presStyleLbl="alignNode1" presStyleIdx="1" presStyleCnt="4"/>
      <dgm:spPr/>
    </dgm:pt>
    <dgm:pt modelId="{B3C30519-2EE3-4977-B410-CD860A352AE4}" type="pres">
      <dgm:prSet presAssocID="{BEE28D30-26E5-493C-8057-EFAA79456EC3}" presName="horz1" presStyleCnt="0"/>
      <dgm:spPr/>
    </dgm:pt>
    <dgm:pt modelId="{AA18B809-EF06-4C51-AA9F-1872C80795B2}" type="pres">
      <dgm:prSet presAssocID="{BEE28D30-26E5-493C-8057-EFAA79456EC3}" presName="tx1" presStyleLbl="revTx" presStyleIdx="1" presStyleCnt="4"/>
      <dgm:spPr/>
    </dgm:pt>
    <dgm:pt modelId="{0AD2D120-B59B-461E-A22D-5538F94FD8A5}" type="pres">
      <dgm:prSet presAssocID="{BEE28D30-26E5-493C-8057-EFAA79456EC3}" presName="vert1" presStyleCnt="0"/>
      <dgm:spPr/>
    </dgm:pt>
    <dgm:pt modelId="{B678066E-DFD0-4800-A361-6D38285CCC1C}" type="pres">
      <dgm:prSet presAssocID="{5CA1C7F9-AC9B-405B-BCEA-65EB049E8EB8}" presName="thickLine" presStyleLbl="alignNode1" presStyleIdx="2" presStyleCnt="4"/>
      <dgm:spPr/>
    </dgm:pt>
    <dgm:pt modelId="{24C090D3-60A3-4911-9B16-4EAE614A4A80}" type="pres">
      <dgm:prSet presAssocID="{5CA1C7F9-AC9B-405B-BCEA-65EB049E8EB8}" presName="horz1" presStyleCnt="0"/>
      <dgm:spPr/>
    </dgm:pt>
    <dgm:pt modelId="{A70050B0-1AB3-43FA-83B5-65C5776DB069}" type="pres">
      <dgm:prSet presAssocID="{5CA1C7F9-AC9B-405B-BCEA-65EB049E8EB8}" presName="tx1" presStyleLbl="revTx" presStyleIdx="2" presStyleCnt="4"/>
      <dgm:spPr/>
    </dgm:pt>
    <dgm:pt modelId="{A3FC46B2-5DB8-4896-A4B6-49B327ED303F}" type="pres">
      <dgm:prSet presAssocID="{5CA1C7F9-AC9B-405B-BCEA-65EB049E8EB8}" presName="vert1" presStyleCnt="0"/>
      <dgm:spPr/>
    </dgm:pt>
    <dgm:pt modelId="{54D56E31-5AD2-489A-A9ED-BA4D6F8CE4F2}" type="pres">
      <dgm:prSet presAssocID="{EA9CA68D-B1E5-476F-9BD6-7E349268281D}" presName="thickLine" presStyleLbl="alignNode1" presStyleIdx="3" presStyleCnt="4"/>
      <dgm:spPr/>
    </dgm:pt>
    <dgm:pt modelId="{EEBD315A-BFE5-4F8E-AC06-54B3066E036E}" type="pres">
      <dgm:prSet presAssocID="{EA9CA68D-B1E5-476F-9BD6-7E349268281D}" presName="horz1" presStyleCnt="0"/>
      <dgm:spPr/>
    </dgm:pt>
    <dgm:pt modelId="{4DE0EDBA-8DD4-46B1-AF7D-1E329DA21FA5}" type="pres">
      <dgm:prSet presAssocID="{EA9CA68D-B1E5-476F-9BD6-7E349268281D}" presName="tx1" presStyleLbl="revTx" presStyleIdx="3" presStyleCnt="4"/>
      <dgm:spPr/>
    </dgm:pt>
    <dgm:pt modelId="{788776C5-6434-4486-9316-C4F87A3A5062}" type="pres">
      <dgm:prSet presAssocID="{EA9CA68D-B1E5-476F-9BD6-7E349268281D}" presName="vert1" presStyleCnt="0"/>
      <dgm:spPr/>
    </dgm:pt>
  </dgm:ptLst>
  <dgm:cxnLst>
    <dgm:cxn modelId="{D3038A19-374C-48F5-A56C-2393784DE62B}" srcId="{D0A9C607-F995-41DC-8C0F-40807F0E9AC7}" destId="{BEE28D30-26E5-493C-8057-EFAA79456EC3}" srcOrd="1" destOrd="0" parTransId="{E87CFABE-1558-46C8-A862-499F65023C6C}" sibTransId="{61E6144D-4BD6-497A-AB78-5A14D5B86D6D}"/>
    <dgm:cxn modelId="{BB3FC534-D761-43F6-B530-5A732CE64EA0}" type="presOf" srcId="{BEE28D30-26E5-493C-8057-EFAA79456EC3}" destId="{AA18B809-EF06-4C51-AA9F-1872C80795B2}" srcOrd="0" destOrd="0" presId="urn:microsoft.com/office/officeart/2008/layout/LinedList"/>
    <dgm:cxn modelId="{B30E7044-6AB7-4F15-8E17-1972A8B75FE7}" type="presOf" srcId="{D0A9C607-F995-41DC-8C0F-40807F0E9AC7}" destId="{DFD89C71-0D69-4611-BDC8-AA392CBC3301}" srcOrd="0" destOrd="0" presId="urn:microsoft.com/office/officeart/2008/layout/LinedList"/>
    <dgm:cxn modelId="{1DDDCE9D-68FC-4F23-AB07-A76D5973D869}" type="presOf" srcId="{969EDA5E-09ED-4878-BB48-8BC8AE3B2347}" destId="{8FE67AF4-A9AC-4368-B9F9-EFE4D1B7A387}" srcOrd="0" destOrd="0" presId="urn:microsoft.com/office/officeart/2008/layout/LinedList"/>
    <dgm:cxn modelId="{53FD21A7-C8CA-4A38-BB8E-6EB475EFB2D0}" type="presOf" srcId="{5CA1C7F9-AC9B-405B-BCEA-65EB049E8EB8}" destId="{A70050B0-1AB3-43FA-83B5-65C5776DB069}" srcOrd="0" destOrd="0" presId="urn:microsoft.com/office/officeart/2008/layout/LinedList"/>
    <dgm:cxn modelId="{F2DBD2AF-ADCE-47BD-83C4-D30724F8348E}" srcId="{D0A9C607-F995-41DC-8C0F-40807F0E9AC7}" destId="{5CA1C7F9-AC9B-405B-BCEA-65EB049E8EB8}" srcOrd="2" destOrd="0" parTransId="{81AF6F95-7EA3-4364-AD34-069A998B6090}" sibTransId="{66EB0C27-98E2-4901-A601-92EADCF645AC}"/>
    <dgm:cxn modelId="{F67861D9-7DCE-47E9-BB5C-E7A982A0DBD8}" srcId="{D0A9C607-F995-41DC-8C0F-40807F0E9AC7}" destId="{EA9CA68D-B1E5-476F-9BD6-7E349268281D}" srcOrd="3" destOrd="0" parTransId="{11758337-640E-489E-B7C2-ED52BF292EAF}" sibTransId="{359C18E5-20A4-42BA-B48A-11ED4D0B0534}"/>
    <dgm:cxn modelId="{DA4830DF-28EC-4780-AE4F-33BF7E3C418E}" srcId="{D0A9C607-F995-41DC-8C0F-40807F0E9AC7}" destId="{969EDA5E-09ED-4878-BB48-8BC8AE3B2347}" srcOrd="0" destOrd="0" parTransId="{42056125-D45C-4EDE-B650-E406CD121B60}" sibTransId="{36325671-21DB-425B-A624-28D7B303DE3C}"/>
    <dgm:cxn modelId="{3C8E73E6-0038-479D-AAFF-068434C36797}" type="presOf" srcId="{EA9CA68D-B1E5-476F-9BD6-7E349268281D}" destId="{4DE0EDBA-8DD4-46B1-AF7D-1E329DA21FA5}" srcOrd="0" destOrd="0" presId="urn:microsoft.com/office/officeart/2008/layout/LinedList"/>
    <dgm:cxn modelId="{52779CED-517D-447C-A11C-FEBE15EE8E34}" type="presParOf" srcId="{DFD89C71-0D69-4611-BDC8-AA392CBC3301}" destId="{B389F2DF-ABB1-436E-96EA-D501FAEF120C}" srcOrd="0" destOrd="0" presId="urn:microsoft.com/office/officeart/2008/layout/LinedList"/>
    <dgm:cxn modelId="{81F828E1-4CD9-469B-AFC8-87D10DEC9ECF}" type="presParOf" srcId="{DFD89C71-0D69-4611-BDC8-AA392CBC3301}" destId="{4EE900B8-EC5F-408E-A56B-0A4B8B775AD0}" srcOrd="1" destOrd="0" presId="urn:microsoft.com/office/officeart/2008/layout/LinedList"/>
    <dgm:cxn modelId="{8D1A80B4-F5C2-4FF7-B882-157DDD5D8679}" type="presParOf" srcId="{4EE900B8-EC5F-408E-A56B-0A4B8B775AD0}" destId="{8FE67AF4-A9AC-4368-B9F9-EFE4D1B7A387}" srcOrd="0" destOrd="0" presId="urn:microsoft.com/office/officeart/2008/layout/LinedList"/>
    <dgm:cxn modelId="{9FE7732D-46C6-4F92-AAD6-428BDA884759}" type="presParOf" srcId="{4EE900B8-EC5F-408E-A56B-0A4B8B775AD0}" destId="{AD516494-D486-4B98-B659-521F8DD11088}" srcOrd="1" destOrd="0" presId="urn:microsoft.com/office/officeart/2008/layout/LinedList"/>
    <dgm:cxn modelId="{DBCC4445-42ED-4900-B6AF-6E8759541E61}" type="presParOf" srcId="{DFD89C71-0D69-4611-BDC8-AA392CBC3301}" destId="{EC500FAA-2D2C-4186-875E-0F68758434C2}" srcOrd="2" destOrd="0" presId="urn:microsoft.com/office/officeart/2008/layout/LinedList"/>
    <dgm:cxn modelId="{A3B4F525-B092-4671-8804-02BA79F5C753}" type="presParOf" srcId="{DFD89C71-0D69-4611-BDC8-AA392CBC3301}" destId="{B3C30519-2EE3-4977-B410-CD860A352AE4}" srcOrd="3" destOrd="0" presId="urn:microsoft.com/office/officeart/2008/layout/LinedList"/>
    <dgm:cxn modelId="{6BA03A91-9E25-410F-B97B-03FCA0C6FA43}" type="presParOf" srcId="{B3C30519-2EE3-4977-B410-CD860A352AE4}" destId="{AA18B809-EF06-4C51-AA9F-1872C80795B2}" srcOrd="0" destOrd="0" presId="urn:microsoft.com/office/officeart/2008/layout/LinedList"/>
    <dgm:cxn modelId="{E2D23FE8-7370-4552-9214-D814388EA989}" type="presParOf" srcId="{B3C30519-2EE3-4977-B410-CD860A352AE4}" destId="{0AD2D120-B59B-461E-A22D-5538F94FD8A5}" srcOrd="1" destOrd="0" presId="urn:microsoft.com/office/officeart/2008/layout/LinedList"/>
    <dgm:cxn modelId="{74AF2DE4-62DB-4464-ABD7-3DB19CF0FF20}" type="presParOf" srcId="{DFD89C71-0D69-4611-BDC8-AA392CBC3301}" destId="{B678066E-DFD0-4800-A361-6D38285CCC1C}" srcOrd="4" destOrd="0" presId="urn:microsoft.com/office/officeart/2008/layout/LinedList"/>
    <dgm:cxn modelId="{88A7DAD4-25D6-473B-B6F3-7C426D2DED81}" type="presParOf" srcId="{DFD89C71-0D69-4611-BDC8-AA392CBC3301}" destId="{24C090D3-60A3-4911-9B16-4EAE614A4A80}" srcOrd="5" destOrd="0" presId="urn:microsoft.com/office/officeart/2008/layout/LinedList"/>
    <dgm:cxn modelId="{DCA6A755-7343-406A-A010-287931F5C82F}" type="presParOf" srcId="{24C090D3-60A3-4911-9B16-4EAE614A4A80}" destId="{A70050B0-1AB3-43FA-83B5-65C5776DB069}" srcOrd="0" destOrd="0" presId="urn:microsoft.com/office/officeart/2008/layout/LinedList"/>
    <dgm:cxn modelId="{CEDA2CAE-CFB5-407E-849D-7C2C0070E24E}" type="presParOf" srcId="{24C090D3-60A3-4911-9B16-4EAE614A4A80}" destId="{A3FC46B2-5DB8-4896-A4B6-49B327ED303F}" srcOrd="1" destOrd="0" presId="urn:microsoft.com/office/officeart/2008/layout/LinedList"/>
    <dgm:cxn modelId="{0635FB49-C385-4A18-9A1E-82D35493AC2A}" type="presParOf" srcId="{DFD89C71-0D69-4611-BDC8-AA392CBC3301}" destId="{54D56E31-5AD2-489A-A9ED-BA4D6F8CE4F2}" srcOrd="6" destOrd="0" presId="urn:microsoft.com/office/officeart/2008/layout/LinedList"/>
    <dgm:cxn modelId="{FA6A0A12-3B2E-4AA0-9FCD-07DDB52A3F80}" type="presParOf" srcId="{DFD89C71-0D69-4611-BDC8-AA392CBC3301}" destId="{EEBD315A-BFE5-4F8E-AC06-54B3066E036E}" srcOrd="7" destOrd="0" presId="urn:microsoft.com/office/officeart/2008/layout/LinedList"/>
    <dgm:cxn modelId="{8CC4B34A-40DF-4940-BAAF-72F3EE50DCB2}" type="presParOf" srcId="{EEBD315A-BFE5-4F8E-AC06-54B3066E036E}" destId="{4DE0EDBA-8DD4-46B1-AF7D-1E329DA21FA5}" srcOrd="0" destOrd="0" presId="urn:microsoft.com/office/officeart/2008/layout/LinedList"/>
    <dgm:cxn modelId="{135BB71F-022C-4BD2-A329-AF67D7737176}" type="presParOf" srcId="{EEBD315A-BFE5-4F8E-AC06-54B3066E036E}" destId="{788776C5-6434-4486-9316-C4F87A3A506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9E457E7-CCC8-49DF-AB30-388849622E8F}" type="doc">
      <dgm:prSet loTypeId="urn:microsoft.com/office/officeart/2005/8/layout/vList2" loCatId="list" qsTypeId="urn:microsoft.com/office/officeart/2005/8/quickstyle/3d4" qsCatId="3D" csTypeId="urn:microsoft.com/office/officeart/2005/8/colors/colorful4" csCatId="colorful" phldr="1"/>
      <dgm:spPr/>
      <dgm:t>
        <a:bodyPr/>
        <a:lstStyle/>
        <a:p>
          <a:endParaRPr lang="zh-TW" altLang="en-US"/>
        </a:p>
      </dgm:t>
    </dgm:pt>
    <dgm:pt modelId="{A3028CC0-D957-4B24-9A02-AC59885CFFA6}">
      <dgm:prSet custT="1"/>
      <dgm:spPr/>
      <dgm:t>
        <a:bodyPr/>
        <a:lstStyle/>
        <a:p>
          <a:pPr algn="l" rtl="0"/>
          <a:r>
            <a:rPr lang="en-US" sz="2400" dirty="0">
              <a:solidFill>
                <a:schemeClr val="accent4">
                  <a:lumMod val="10000"/>
                </a:schemeClr>
              </a:solidFill>
              <a:latin typeface="標楷體" panose="03000509000000000000" pitchFamily="65" charset="-120"/>
              <a:ea typeface="標楷體" panose="03000509000000000000" pitchFamily="65" charset="-120"/>
            </a:rPr>
            <a:t>1.</a:t>
          </a:r>
          <a:r>
            <a:rPr lang="zh-TW" sz="2400" dirty="0">
              <a:solidFill>
                <a:schemeClr val="accent4">
                  <a:lumMod val="10000"/>
                </a:schemeClr>
              </a:solidFill>
              <a:latin typeface="標楷體" panose="03000509000000000000" pitchFamily="65" charset="-120"/>
              <a:ea typeface="標楷體" panose="03000509000000000000" pitchFamily="65" charset="-120"/>
            </a:rPr>
            <a:t>實際的程序</a:t>
          </a:r>
        </a:p>
      </dgm:t>
    </dgm:pt>
    <dgm:pt modelId="{AE4321A1-8AD5-4C1D-BF3C-85B794563244}" type="parTrans" cxnId="{10A6EE3E-2C3A-425E-9C4F-D8E52BC3F6F9}">
      <dgm:prSet/>
      <dgm:spPr/>
      <dgm:t>
        <a:bodyPr/>
        <a:lstStyle/>
        <a:p>
          <a:endParaRPr lang="zh-TW" altLang="en-US"/>
        </a:p>
      </dgm:t>
    </dgm:pt>
    <dgm:pt modelId="{2889A1DD-2003-4232-B113-CCD0456BE9BC}" type="sibTrans" cxnId="{10A6EE3E-2C3A-425E-9C4F-D8E52BC3F6F9}">
      <dgm:prSet/>
      <dgm:spPr/>
      <dgm:t>
        <a:bodyPr/>
        <a:lstStyle/>
        <a:p>
          <a:endParaRPr lang="zh-TW" altLang="en-US"/>
        </a:p>
      </dgm:t>
    </dgm:pt>
    <dgm:pt modelId="{701737B7-0DC7-4C4D-AAF4-5471AE17B298}">
      <dgm:prSet custT="1"/>
      <dgm:spPr/>
      <dgm:t>
        <a:bodyPr/>
        <a:lstStyle/>
        <a:p>
          <a:pPr algn="l" rtl="0"/>
          <a:r>
            <a:rPr lang="zh-TW" altLang="en-US" sz="2400" dirty="0">
              <a:solidFill>
                <a:schemeClr val="accent4">
                  <a:lumMod val="10000"/>
                </a:schemeClr>
              </a:solidFill>
              <a:latin typeface="標楷體" panose="03000509000000000000" pitchFamily="65" charset="-120"/>
              <a:ea typeface="標楷體" panose="03000509000000000000" pitchFamily="65" charset="-120"/>
            </a:rPr>
            <a:t>評鑑程序應是實際的，俾便獲得必備的重要資料，並使中斷的機率降低到最低的程度。</a:t>
          </a:r>
        </a:p>
      </dgm:t>
    </dgm:pt>
    <dgm:pt modelId="{F5AD1985-AD23-40CB-A25E-4CE0BD9DA848}" type="parTrans" cxnId="{6DB55AD7-97B4-4591-81BE-A4FB475E67F9}">
      <dgm:prSet/>
      <dgm:spPr/>
      <dgm:t>
        <a:bodyPr/>
        <a:lstStyle/>
        <a:p>
          <a:endParaRPr lang="zh-TW" altLang="en-US"/>
        </a:p>
      </dgm:t>
    </dgm:pt>
    <dgm:pt modelId="{C8C49397-4361-4304-B00B-EBDF933E9D64}" type="sibTrans" cxnId="{6DB55AD7-97B4-4591-81BE-A4FB475E67F9}">
      <dgm:prSet/>
      <dgm:spPr/>
      <dgm:t>
        <a:bodyPr/>
        <a:lstStyle/>
        <a:p>
          <a:endParaRPr lang="zh-TW" altLang="en-US"/>
        </a:p>
      </dgm:t>
    </dgm:pt>
    <dgm:pt modelId="{DA74B92B-66B4-45DC-866B-EBB182F91983}">
      <dgm:prSet custT="1"/>
      <dgm:spPr/>
      <dgm:t>
        <a:bodyPr/>
        <a:lstStyle/>
        <a:p>
          <a:pPr algn="l" rtl="0"/>
          <a:r>
            <a:rPr lang="en-US" sz="2400" dirty="0">
              <a:solidFill>
                <a:schemeClr val="accent4">
                  <a:lumMod val="10000"/>
                </a:schemeClr>
              </a:solidFill>
              <a:latin typeface="標楷體" panose="03000509000000000000" pitchFamily="65" charset="-120"/>
              <a:ea typeface="標楷體" panose="03000509000000000000" pitchFamily="65" charset="-120"/>
            </a:rPr>
            <a:t>2.</a:t>
          </a:r>
          <a:r>
            <a:rPr lang="zh-TW" sz="2400" dirty="0">
              <a:solidFill>
                <a:schemeClr val="accent4">
                  <a:lumMod val="10000"/>
                </a:schemeClr>
              </a:solidFill>
              <a:latin typeface="標楷體" panose="03000509000000000000" pitchFamily="65" charset="-120"/>
              <a:ea typeface="標楷體" panose="03000509000000000000" pitchFamily="65" charset="-120"/>
            </a:rPr>
            <a:t>政治的可行性</a:t>
          </a:r>
        </a:p>
      </dgm:t>
    </dgm:pt>
    <dgm:pt modelId="{F36918B0-9E93-4A24-898B-BE1587C60F1C}" type="parTrans" cxnId="{38F0D836-3B89-4DEB-B9F4-9241040F64B8}">
      <dgm:prSet/>
      <dgm:spPr/>
      <dgm:t>
        <a:bodyPr/>
        <a:lstStyle/>
        <a:p>
          <a:endParaRPr lang="zh-TW" altLang="en-US"/>
        </a:p>
      </dgm:t>
    </dgm:pt>
    <dgm:pt modelId="{352E2B5F-7989-4AA3-B29D-9ED0B6D6E277}" type="sibTrans" cxnId="{38F0D836-3B89-4DEB-B9F4-9241040F64B8}">
      <dgm:prSet/>
      <dgm:spPr/>
      <dgm:t>
        <a:bodyPr/>
        <a:lstStyle/>
        <a:p>
          <a:endParaRPr lang="zh-TW" altLang="en-US"/>
        </a:p>
      </dgm:t>
    </dgm:pt>
    <dgm:pt modelId="{C30079B5-ED5F-450C-B6BF-B2FC37AE96BC}">
      <dgm:prSet custT="1"/>
      <dgm:spPr/>
      <dgm:t>
        <a:bodyPr/>
        <a:lstStyle/>
        <a:p>
          <a:pPr algn="l" rtl="0"/>
          <a:r>
            <a:rPr lang="zh-TW" altLang="en-US" sz="2400" dirty="0">
              <a:solidFill>
                <a:schemeClr val="accent4">
                  <a:lumMod val="10000"/>
                </a:schemeClr>
              </a:solidFill>
              <a:latin typeface="標楷體" panose="03000509000000000000" pitchFamily="65" charset="-120"/>
              <a:ea typeface="標楷體" panose="03000509000000000000" pitchFamily="65" charset="-120"/>
            </a:rPr>
            <a:t>評鑑應該就各種利益團體不同的立場與期望，加以規劃並執行，俾便取得其合作；同時可以預防這些撓評鑑工作的順利進行。</a:t>
          </a:r>
        </a:p>
      </dgm:t>
    </dgm:pt>
    <dgm:pt modelId="{39D7A9A2-1CC0-4D54-A840-66B5AC275B56}" type="parTrans" cxnId="{2615C8C1-8B69-4440-A924-16F46D8AB291}">
      <dgm:prSet/>
      <dgm:spPr/>
      <dgm:t>
        <a:bodyPr/>
        <a:lstStyle/>
        <a:p>
          <a:endParaRPr lang="zh-TW" altLang="en-US"/>
        </a:p>
      </dgm:t>
    </dgm:pt>
    <dgm:pt modelId="{3E237DB2-21BA-4DFF-A3D5-B22C6CC12A81}" type="sibTrans" cxnId="{2615C8C1-8B69-4440-A924-16F46D8AB291}">
      <dgm:prSet/>
      <dgm:spPr/>
      <dgm:t>
        <a:bodyPr/>
        <a:lstStyle/>
        <a:p>
          <a:endParaRPr lang="zh-TW" altLang="en-US"/>
        </a:p>
      </dgm:t>
    </dgm:pt>
    <dgm:pt modelId="{0DF87948-A5CC-40A1-A01D-51B01ABD2E4D}">
      <dgm:prSet custT="1"/>
      <dgm:spPr/>
      <dgm:t>
        <a:bodyPr/>
        <a:lstStyle/>
        <a:p>
          <a:pPr algn="l" rtl="0"/>
          <a:r>
            <a:rPr lang="en-US" sz="2400" dirty="0">
              <a:solidFill>
                <a:schemeClr val="accent4">
                  <a:lumMod val="10000"/>
                </a:schemeClr>
              </a:solidFill>
              <a:latin typeface="標楷體" panose="03000509000000000000" pitchFamily="65" charset="-120"/>
              <a:ea typeface="標楷體" panose="03000509000000000000" pitchFamily="65" charset="-120"/>
            </a:rPr>
            <a:t>3.</a:t>
          </a:r>
          <a:r>
            <a:rPr lang="zh-TW" sz="2400" dirty="0">
              <a:solidFill>
                <a:schemeClr val="accent4">
                  <a:lumMod val="10000"/>
                </a:schemeClr>
              </a:solidFill>
              <a:latin typeface="標楷體" panose="03000509000000000000" pitchFamily="65" charset="-120"/>
              <a:ea typeface="標楷體" panose="03000509000000000000" pitchFamily="65" charset="-120"/>
            </a:rPr>
            <a:t>成本的效益</a:t>
          </a:r>
        </a:p>
      </dgm:t>
    </dgm:pt>
    <dgm:pt modelId="{4523D84F-D5EC-4C2B-A704-2AAEC8FAD952}" type="parTrans" cxnId="{0808B063-EC2F-421B-85CD-E43803AB62E0}">
      <dgm:prSet/>
      <dgm:spPr/>
      <dgm:t>
        <a:bodyPr/>
        <a:lstStyle/>
        <a:p>
          <a:endParaRPr lang="zh-TW" altLang="en-US"/>
        </a:p>
      </dgm:t>
    </dgm:pt>
    <dgm:pt modelId="{9F2D4054-2A48-480D-9DDE-E46F3B050985}" type="sibTrans" cxnId="{0808B063-EC2F-421B-85CD-E43803AB62E0}">
      <dgm:prSet/>
      <dgm:spPr/>
      <dgm:t>
        <a:bodyPr/>
        <a:lstStyle/>
        <a:p>
          <a:endParaRPr lang="zh-TW" altLang="en-US"/>
        </a:p>
      </dgm:t>
    </dgm:pt>
    <dgm:pt modelId="{7C5D4236-6BFE-474E-86C2-CA30D32D402B}">
      <dgm:prSet custT="1"/>
      <dgm:spPr/>
      <dgm:t>
        <a:bodyPr/>
        <a:lstStyle/>
        <a:p>
          <a:pPr algn="l" rtl="0"/>
          <a:r>
            <a:rPr lang="zh-TW" altLang="en-US" sz="2400" dirty="0">
              <a:solidFill>
                <a:schemeClr val="accent4">
                  <a:lumMod val="10000"/>
                </a:schemeClr>
              </a:solidFill>
              <a:latin typeface="標楷體" panose="03000509000000000000" pitchFamily="65" charset="-120"/>
              <a:ea typeface="標楷體" panose="03000509000000000000" pitchFamily="65" charset="-120"/>
            </a:rPr>
            <a:t>評鑑應當有效地運用充分必要的，其所花費的資源是正當合理的。</a:t>
          </a:r>
        </a:p>
      </dgm:t>
    </dgm:pt>
    <dgm:pt modelId="{6352C953-7F0F-4069-8DFC-7371A02C5B47}" type="parTrans" cxnId="{0649EB8F-7210-4152-9198-D8207FCFE197}">
      <dgm:prSet/>
      <dgm:spPr/>
      <dgm:t>
        <a:bodyPr/>
        <a:lstStyle/>
        <a:p>
          <a:endParaRPr lang="zh-TW" altLang="en-US"/>
        </a:p>
      </dgm:t>
    </dgm:pt>
    <dgm:pt modelId="{D9F15FC9-10F8-4CD1-9570-DAAD56DA60E0}" type="sibTrans" cxnId="{0649EB8F-7210-4152-9198-D8207FCFE197}">
      <dgm:prSet/>
      <dgm:spPr/>
      <dgm:t>
        <a:bodyPr/>
        <a:lstStyle/>
        <a:p>
          <a:endParaRPr lang="zh-TW" altLang="en-US"/>
        </a:p>
      </dgm:t>
    </dgm:pt>
    <dgm:pt modelId="{B9760F00-DCD1-4C62-A420-DC930573E137}" type="pres">
      <dgm:prSet presAssocID="{C9E457E7-CCC8-49DF-AB30-388849622E8F}" presName="linear" presStyleCnt="0">
        <dgm:presLayoutVars>
          <dgm:animLvl val="lvl"/>
          <dgm:resizeHandles val="exact"/>
        </dgm:presLayoutVars>
      </dgm:prSet>
      <dgm:spPr/>
    </dgm:pt>
    <dgm:pt modelId="{E3B23F6F-C805-4991-84AA-48C6C314E142}" type="pres">
      <dgm:prSet presAssocID="{A3028CC0-D957-4B24-9A02-AC59885CFFA6}" presName="parentText" presStyleLbl="node1" presStyleIdx="0" presStyleCnt="3">
        <dgm:presLayoutVars>
          <dgm:chMax val="0"/>
          <dgm:bulletEnabled val="1"/>
        </dgm:presLayoutVars>
      </dgm:prSet>
      <dgm:spPr/>
    </dgm:pt>
    <dgm:pt modelId="{A41B7375-9BF8-448D-B493-2192C2C0D80E}" type="pres">
      <dgm:prSet presAssocID="{A3028CC0-D957-4B24-9A02-AC59885CFFA6}" presName="childText" presStyleLbl="revTx" presStyleIdx="0" presStyleCnt="3">
        <dgm:presLayoutVars>
          <dgm:bulletEnabled val="1"/>
        </dgm:presLayoutVars>
      </dgm:prSet>
      <dgm:spPr/>
    </dgm:pt>
    <dgm:pt modelId="{460C3CAA-2E9C-4180-9C7D-D3779E46A906}" type="pres">
      <dgm:prSet presAssocID="{DA74B92B-66B4-45DC-866B-EBB182F91983}" presName="parentText" presStyleLbl="node1" presStyleIdx="1" presStyleCnt="3">
        <dgm:presLayoutVars>
          <dgm:chMax val="0"/>
          <dgm:bulletEnabled val="1"/>
        </dgm:presLayoutVars>
      </dgm:prSet>
      <dgm:spPr/>
    </dgm:pt>
    <dgm:pt modelId="{2673B0C1-FFDA-4C3B-83C5-428CAE05B01A}" type="pres">
      <dgm:prSet presAssocID="{DA74B92B-66B4-45DC-866B-EBB182F91983}" presName="childText" presStyleLbl="revTx" presStyleIdx="1" presStyleCnt="3">
        <dgm:presLayoutVars>
          <dgm:bulletEnabled val="1"/>
        </dgm:presLayoutVars>
      </dgm:prSet>
      <dgm:spPr/>
    </dgm:pt>
    <dgm:pt modelId="{44A34951-C570-451F-8D63-947B0BBD7819}" type="pres">
      <dgm:prSet presAssocID="{0DF87948-A5CC-40A1-A01D-51B01ABD2E4D}" presName="parentText" presStyleLbl="node1" presStyleIdx="2" presStyleCnt="3">
        <dgm:presLayoutVars>
          <dgm:chMax val="0"/>
          <dgm:bulletEnabled val="1"/>
        </dgm:presLayoutVars>
      </dgm:prSet>
      <dgm:spPr/>
    </dgm:pt>
    <dgm:pt modelId="{2ED44745-0DE9-496F-96EC-5B1098C42DF2}" type="pres">
      <dgm:prSet presAssocID="{0DF87948-A5CC-40A1-A01D-51B01ABD2E4D}" presName="childText" presStyleLbl="revTx" presStyleIdx="2" presStyleCnt="3">
        <dgm:presLayoutVars>
          <dgm:bulletEnabled val="1"/>
        </dgm:presLayoutVars>
      </dgm:prSet>
      <dgm:spPr/>
    </dgm:pt>
  </dgm:ptLst>
  <dgm:cxnLst>
    <dgm:cxn modelId="{C6EF3E09-404F-467A-A11C-4F5A61F0E67E}" type="presOf" srcId="{C9E457E7-CCC8-49DF-AB30-388849622E8F}" destId="{B9760F00-DCD1-4C62-A420-DC930573E137}" srcOrd="0" destOrd="0" presId="urn:microsoft.com/office/officeart/2005/8/layout/vList2"/>
    <dgm:cxn modelId="{68704019-5985-4B3E-8B88-D019508E1D59}" type="presOf" srcId="{DA74B92B-66B4-45DC-866B-EBB182F91983}" destId="{460C3CAA-2E9C-4180-9C7D-D3779E46A906}" srcOrd="0" destOrd="0" presId="urn:microsoft.com/office/officeart/2005/8/layout/vList2"/>
    <dgm:cxn modelId="{38F0D836-3B89-4DEB-B9F4-9241040F64B8}" srcId="{C9E457E7-CCC8-49DF-AB30-388849622E8F}" destId="{DA74B92B-66B4-45DC-866B-EBB182F91983}" srcOrd="1" destOrd="0" parTransId="{F36918B0-9E93-4A24-898B-BE1587C60F1C}" sibTransId="{352E2B5F-7989-4AA3-B29D-9ED0B6D6E277}"/>
    <dgm:cxn modelId="{10A6EE3E-2C3A-425E-9C4F-D8E52BC3F6F9}" srcId="{C9E457E7-CCC8-49DF-AB30-388849622E8F}" destId="{A3028CC0-D957-4B24-9A02-AC59885CFFA6}" srcOrd="0" destOrd="0" parTransId="{AE4321A1-8AD5-4C1D-BF3C-85B794563244}" sibTransId="{2889A1DD-2003-4232-B113-CCD0456BE9BC}"/>
    <dgm:cxn modelId="{0808B063-EC2F-421B-85CD-E43803AB62E0}" srcId="{C9E457E7-CCC8-49DF-AB30-388849622E8F}" destId="{0DF87948-A5CC-40A1-A01D-51B01ABD2E4D}" srcOrd="2" destOrd="0" parTransId="{4523D84F-D5EC-4C2B-A704-2AAEC8FAD952}" sibTransId="{9F2D4054-2A48-480D-9DDE-E46F3B050985}"/>
    <dgm:cxn modelId="{72AC5676-1329-4E0C-A1B3-9A9BB58BA614}" type="presOf" srcId="{701737B7-0DC7-4C4D-AAF4-5471AE17B298}" destId="{A41B7375-9BF8-448D-B493-2192C2C0D80E}" srcOrd="0" destOrd="0" presId="urn:microsoft.com/office/officeart/2005/8/layout/vList2"/>
    <dgm:cxn modelId="{B1552B5A-19DE-416F-A1D9-A21007CB955B}" type="presOf" srcId="{7C5D4236-6BFE-474E-86C2-CA30D32D402B}" destId="{2ED44745-0DE9-496F-96EC-5B1098C42DF2}" srcOrd="0" destOrd="0" presId="urn:microsoft.com/office/officeart/2005/8/layout/vList2"/>
    <dgm:cxn modelId="{0649EB8F-7210-4152-9198-D8207FCFE197}" srcId="{0DF87948-A5CC-40A1-A01D-51B01ABD2E4D}" destId="{7C5D4236-6BFE-474E-86C2-CA30D32D402B}" srcOrd="0" destOrd="0" parTransId="{6352C953-7F0F-4069-8DFC-7371A02C5B47}" sibTransId="{D9F15FC9-10F8-4CD1-9570-DAAD56DA60E0}"/>
    <dgm:cxn modelId="{64817AB3-28E3-4F8C-83A0-5CFEC329F299}" type="presOf" srcId="{A3028CC0-D957-4B24-9A02-AC59885CFFA6}" destId="{E3B23F6F-C805-4991-84AA-48C6C314E142}" srcOrd="0" destOrd="0" presId="urn:microsoft.com/office/officeart/2005/8/layout/vList2"/>
    <dgm:cxn modelId="{2615C8C1-8B69-4440-A924-16F46D8AB291}" srcId="{DA74B92B-66B4-45DC-866B-EBB182F91983}" destId="{C30079B5-ED5F-450C-B6BF-B2FC37AE96BC}" srcOrd="0" destOrd="0" parTransId="{39D7A9A2-1CC0-4D54-A840-66B5AC275B56}" sibTransId="{3E237DB2-21BA-4DFF-A3D5-B22C6CC12A81}"/>
    <dgm:cxn modelId="{6DB55AD7-97B4-4591-81BE-A4FB475E67F9}" srcId="{A3028CC0-D957-4B24-9A02-AC59885CFFA6}" destId="{701737B7-0DC7-4C4D-AAF4-5471AE17B298}" srcOrd="0" destOrd="0" parTransId="{F5AD1985-AD23-40CB-A25E-4CE0BD9DA848}" sibTransId="{C8C49397-4361-4304-B00B-EBDF933E9D64}"/>
    <dgm:cxn modelId="{BD997DE3-94CD-4BFF-8880-3BD373A08BEB}" type="presOf" srcId="{0DF87948-A5CC-40A1-A01D-51B01ABD2E4D}" destId="{44A34951-C570-451F-8D63-947B0BBD7819}" srcOrd="0" destOrd="0" presId="urn:microsoft.com/office/officeart/2005/8/layout/vList2"/>
    <dgm:cxn modelId="{41FB78E4-407E-47B8-8C58-8DA82B111A90}" type="presOf" srcId="{C30079B5-ED5F-450C-B6BF-B2FC37AE96BC}" destId="{2673B0C1-FFDA-4C3B-83C5-428CAE05B01A}" srcOrd="0" destOrd="0" presId="urn:microsoft.com/office/officeart/2005/8/layout/vList2"/>
    <dgm:cxn modelId="{87A7807B-38F2-49CF-8215-AB255A91A9E3}" type="presParOf" srcId="{B9760F00-DCD1-4C62-A420-DC930573E137}" destId="{E3B23F6F-C805-4991-84AA-48C6C314E142}" srcOrd="0" destOrd="0" presId="urn:microsoft.com/office/officeart/2005/8/layout/vList2"/>
    <dgm:cxn modelId="{61CD6BD7-B2D6-4F7F-B541-8AE3F0A13095}" type="presParOf" srcId="{B9760F00-DCD1-4C62-A420-DC930573E137}" destId="{A41B7375-9BF8-448D-B493-2192C2C0D80E}" srcOrd="1" destOrd="0" presId="urn:microsoft.com/office/officeart/2005/8/layout/vList2"/>
    <dgm:cxn modelId="{4D898E44-3E89-4BD5-A967-EC40CC06924C}" type="presParOf" srcId="{B9760F00-DCD1-4C62-A420-DC930573E137}" destId="{460C3CAA-2E9C-4180-9C7D-D3779E46A906}" srcOrd="2" destOrd="0" presId="urn:microsoft.com/office/officeart/2005/8/layout/vList2"/>
    <dgm:cxn modelId="{5D299A3A-7C6C-4E1C-9FCA-3BEE162CD106}" type="presParOf" srcId="{B9760F00-DCD1-4C62-A420-DC930573E137}" destId="{2673B0C1-FFDA-4C3B-83C5-428CAE05B01A}" srcOrd="3" destOrd="0" presId="urn:microsoft.com/office/officeart/2005/8/layout/vList2"/>
    <dgm:cxn modelId="{F333029D-9800-4914-8CC7-579A8AAAFA28}" type="presParOf" srcId="{B9760F00-DCD1-4C62-A420-DC930573E137}" destId="{44A34951-C570-451F-8D63-947B0BBD7819}" srcOrd="4" destOrd="0" presId="urn:microsoft.com/office/officeart/2005/8/layout/vList2"/>
    <dgm:cxn modelId="{D8C30152-6CFD-49B6-9C86-605C7A47D22E}" type="presParOf" srcId="{B9760F00-DCD1-4C62-A420-DC930573E137}" destId="{2ED44745-0DE9-496F-96EC-5B1098C42DF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743B6-D506-46FE-8EBB-915131D19AA3}">
      <dsp:nvSpPr>
        <dsp:cNvPr id="0" name=""/>
        <dsp:cNvSpPr/>
      </dsp:nvSpPr>
      <dsp:spPr>
        <a:xfrm>
          <a:off x="0" y="48"/>
          <a:ext cx="8784976" cy="72062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dirty="0">
              <a:solidFill>
                <a:schemeClr val="accent4">
                  <a:lumMod val="10000"/>
                </a:schemeClr>
              </a:solidFill>
              <a:latin typeface="標楷體" panose="03000509000000000000" pitchFamily="65" charset="-120"/>
              <a:ea typeface="標楷體" panose="03000509000000000000" pitchFamily="65" charset="-120"/>
            </a:rPr>
            <a:t>1.</a:t>
          </a:r>
          <a:r>
            <a:rPr lang="zh-TW" sz="2600" kern="1200" dirty="0">
              <a:solidFill>
                <a:schemeClr val="accent4">
                  <a:lumMod val="10000"/>
                </a:schemeClr>
              </a:solidFill>
              <a:latin typeface="標楷體" panose="03000509000000000000" pitchFamily="65" charset="-120"/>
              <a:ea typeface="標楷體" panose="03000509000000000000" pitchFamily="65" charset="-120"/>
            </a:rPr>
            <a:t>診斷決定（</a:t>
          </a:r>
          <a:r>
            <a:rPr lang="en-US" sz="2600" kern="1200" dirty="0">
              <a:solidFill>
                <a:schemeClr val="accent4">
                  <a:lumMod val="10000"/>
                </a:schemeClr>
              </a:solidFill>
              <a:latin typeface="FZYaoTi" panose="02010601030101010101" pitchFamily="2" charset="-122"/>
              <a:ea typeface="FZYaoTi" panose="02010601030101010101" pitchFamily="2" charset="-122"/>
            </a:rPr>
            <a:t>diagnosis decisions</a:t>
          </a:r>
          <a:r>
            <a:rPr lang="zh-TW" sz="2600" kern="1200" dirty="0">
              <a:solidFill>
                <a:schemeClr val="accent4">
                  <a:lumMod val="10000"/>
                </a:schemeClr>
              </a:solidFill>
              <a:latin typeface="標楷體" panose="03000509000000000000" pitchFamily="65" charset="-120"/>
              <a:ea typeface="標楷體" panose="03000509000000000000" pitchFamily="65" charset="-120"/>
            </a:rPr>
            <a:t>）</a:t>
          </a:r>
        </a:p>
      </dsp:txBody>
      <dsp:txXfrm>
        <a:off x="35178" y="35226"/>
        <a:ext cx="8714620" cy="650268"/>
      </dsp:txXfrm>
    </dsp:sp>
    <dsp:sp modelId="{581FBD94-40A8-4D79-822B-38F84D2975ED}">
      <dsp:nvSpPr>
        <dsp:cNvPr id="0" name=""/>
        <dsp:cNvSpPr/>
      </dsp:nvSpPr>
      <dsp:spPr>
        <a:xfrm>
          <a:off x="0" y="720672"/>
          <a:ext cx="8784976" cy="764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8923" tIns="33020" rIns="184912" bIns="33020" numCol="1" spcCol="1270" anchor="t" anchorCtr="0">
          <a:noAutofit/>
        </a:bodyPr>
        <a:lstStyle/>
        <a:p>
          <a:pPr marL="228600" lvl="1" indent="-228600" algn="l" defTabSz="1155700" rtl="0">
            <a:lnSpc>
              <a:spcPct val="90000"/>
            </a:lnSpc>
            <a:spcBef>
              <a:spcPct val="0"/>
            </a:spcBef>
            <a:spcAft>
              <a:spcPct val="20000"/>
            </a:spcAft>
            <a:buChar char="•"/>
          </a:pPr>
          <a:r>
            <a:rPr lang="zh-TW" altLang="en-US" sz="2600" kern="1200" dirty="0">
              <a:solidFill>
                <a:schemeClr val="accent4">
                  <a:lumMod val="10000"/>
                </a:schemeClr>
              </a:solidFill>
              <a:latin typeface="標楷體" panose="03000509000000000000" pitchFamily="65" charset="-120"/>
              <a:ea typeface="標楷體" panose="03000509000000000000" pitchFamily="65" charset="-120"/>
            </a:rPr>
            <a:t>利用觀察學生的表現、或利用態度、興趣、行為量表，以蒐集學生的優缺點，並決定有需要特別教學處理之處。</a:t>
          </a:r>
        </a:p>
      </dsp:txBody>
      <dsp:txXfrm>
        <a:off x="0" y="720672"/>
        <a:ext cx="8784976" cy="764970"/>
      </dsp:txXfrm>
    </dsp:sp>
    <dsp:sp modelId="{9774D8A3-2B9F-46EA-905D-AB343A92EAEE}">
      <dsp:nvSpPr>
        <dsp:cNvPr id="0" name=""/>
        <dsp:cNvSpPr/>
      </dsp:nvSpPr>
      <dsp:spPr>
        <a:xfrm>
          <a:off x="0" y="1485642"/>
          <a:ext cx="8784976" cy="72062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dirty="0">
              <a:solidFill>
                <a:schemeClr val="accent4">
                  <a:lumMod val="10000"/>
                </a:schemeClr>
              </a:solidFill>
              <a:latin typeface="標楷體" panose="03000509000000000000" pitchFamily="65" charset="-120"/>
              <a:ea typeface="標楷體" panose="03000509000000000000" pitchFamily="65" charset="-120"/>
            </a:rPr>
            <a:t>2.</a:t>
          </a:r>
          <a:r>
            <a:rPr lang="zh-TW" sz="2600" kern="1200" dirty="0">
              <a:solidFill>
                <a:schemeClr val="accent4">
                  <a:lumMod val="10000"/>
                </a:schemeClr>
              </a:solidFill>
              <a:latin typeface="標楷體" panose="03000509000000000000" pitchFamily="65" charset="-120"/>
              <a:ea typeface="標楷體" panose="03000509000000000000" pitchFamily="65" charset="-120"/>
            </a:rPr>
            <a:t>教學回饋決定（</a:t>
          </a:r>
          <a:r>
            <a:rPr lang="en-US" sz="2600" kern="1200" dirty="0">
              <a:solidFill>
                <a:schemeClr val="accent4">
                  <a:lumMod val="10000"/>
                </a:schemeClr>
              </a:solidFill>
              <a:latin typeface="FZYaoTi" panose="02010601030101010101" pitchFamily="2" charset="-122"/>
              <a:ea typeface="FZYaoTi" panose="02010601030101010101" pitchFamily="2" charset="-122"/>
              <a:cs typeface="Segoe UI Historic" panose="020B0502040204020203" pitchFamily="34" charset="0"/>
            </a:rPr>
            <a:t>instructional feedback decisions</a:t>
          </a:r>
          <a:r>
            <a:rPr lang="zh-TW" sz="2600" kern="1200" dirty="0">
              <a:solidFill>
                <a:schemeClr val="accent4">
                  <a:lumMod val="10000"/>
                </a:schemeClr>
              </a:solidFill>
              <a:latin typeface="標楷體" panose="03000509000000000000" pitchFamily="65" charset="-120"/>
              <a:ea typeface="標楷體" panose="03000509000000000000" pitchFamily="65" charset="-120"/>
            </a:rPr>
            <a:t>）</a:t>
          </a:r>
        </a:p>
      </dsp:txBody>
      <dsp:txXfrm>
        <a:off x="35178" y="1520820"/>
        <a:ext cx="8714620" cy="650268"/>
      </dsp:txXfrm>
    </dsp:sp>
    <dsp:sp modelId="{330EA318-1652-4250-B16F-7169A918D103}">
      <dsp:nvSpPr>
        <dsp:cNvPr id="0" name=""/>
        <dsp:cNvSpPr/>
      </dsp:nvSpPr>
      <dsp:spPr>
        <a:xfrm>
          <a:off x="0" y="2206266"/>
          <a:ext cx="8784976" cy="1092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8923" tIns="33020" rIns="184912" bIns="33020" numCol="1" spcCol="1270" anchor="t" anchorCtr="0">
          <a:noAutofit/>
        </a:bodyPr>
        <a:lstStyle/>
        <a:p>
          <a:pPr marL="228600" lvl="1" indent="-228600" algn="l" defTabSz="1155700" rtl="0">
            <a:lnSpc>
              <a:spcPct val="90000"/>
            </a:lnSpc>
            <a:spcBef>
              <a:spcPct val="0"/>
            </a:spcBef>
            <a:spcAft>
              <a:spcPct val="20000"/>
            </a:spcAft>
            <a:buChar char="•"/>
          </a:pPr>
          <a:r>
            <a:rPr lang="zh-TW" altLang="en-US" sz="2600" kern="1200" dirty="0">
              <a:solidFill>
                <a:schemeClr val="accent4">
                  <a:lumMod val="10000"/>
                </a:schemeClr>
              </a:solidFill>
              <a:latin typeface="標楷體" panose="03000509000000000000" pitchFamily="65" charset="-120"/>
              <a:ea typeface="標楷體" panose="03000509000000000000" pitchFamily="65" charset="-120"/>
            </a:rPr>
            <a:t>如教師自己編製的測驗本或小考。可以幫助學生監控自己某一學科方面的學習進步速度，以調整學習途徑的方法。</a:t>
          </a:r>
        </a:p>
      </dsp:txBody>
      <dsp:txXfrm>
        <a:off x="0" y="2206266"/>
        <a:ext cx="8784976" cy="1092814"/>
      </dsp:txXfrm>
    </dsp:sp>
    <dsp:sp modelId="{DCFB1FBF-9A73-4C4E-900C-CDA24A094D73}">
      <dsp:nvSpPr>
        <dsp:cNvPr id="0" name=""/>
        <dsp:cNvSpPr/>
      </dsp:nvSpPr>
      <dsp:spPr>
        <a:xfrm>
          <a:off x="0" y="3299081"/>
          <a:ext cx="8784976" cy="72062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dirty="0">
              <a:solidFill>
                <a:schemeClr val="accent4">
                  <a:lumMod val="10000"/>
                </a:schemeClr>
              </a:solidFill>
              <a:latin typeface="標楷體" panose="03000509000000000000" pitchFamily="65" charset="-120"/>
              <a:ea typeface="標楷體" panose="03000509000000000000" pitchFamily="65" charset="-120"/>
            </a:rPr>
            <a:t>3.</a:t>
          </a:r>
          <a:r>
            <a:rPr lang="zh-TW" sz="2600" kern="1200" dirty="0">
              <a:solidFill>
                <a:schemeClr val="accent4">
                  <a:lumMod val="10000"/>
                </a:schemeClr>
              </a:solidFill>
              <a:latin typeface="標楷體" panose="03000509000000000000" pitchFamily="65" charset="-120"/>
              <a:ea typeface="標楷體" panose="03000509000000000000" pitchFamily="65" charset="-120"/>
            </a:rPr>
            <a:t>安置決定（</a:t>
          </a:r>
          <a:r>
            <a:rPr lang="en-US" sz="2600" kern="1200" dirty="0">
              <a:solidFill>
                <a:schemeClr val="accent4">
                  <a:lumMod val="10000"/>
                </a:schemeClr>
              </a:solidFill>
              <a:latin typeface="FZYaoTi" panose="02010601030101010101" pitchFamily="2" charset="-122"/>
              <a:ea typeface="FZYaoTi" panose="02010601030101010101" pitchFamily="2" charset="-122"/>
            </a:rPr>
            <a:t>placement decisions</a:t>
          </a:r>
          <a:r>
            <a:rPr lang="zh-TW" sz="2600" kern="1200" dirty="0">
              <a:solidFill>
                <a:schemeClr val="accent4">
                  <a:lumMod val="10000"/>
                </a:schemeClr>
              </a:solidFill>
              <a:latin typeface="標楷體" panose="03000509000000000000" pitchFamily="65" charset="-120"/>
              <a:ea typeface="標楷體" panose="03000509000000000000" pitchFamily="65" charset="-120"/>
            </a:rPr>
            <a:t>）</a:t>
          </a:r>
        </a:p>
      </dsp:txBody>
      <dsp:txXfrm>
        <a:off x="35178" y="3334259"/>
        <a:ext cx="8714620" cy="650268"/>
      </dsp:txXfrm>
    </dsp:sp>
    <dsp:sp modelId="{FF2F4863-7C99-4722-96D7-8A0881926A89}">
      <dsp:nvSpPr>
        <dsp:cNvPr id="0" name=""/>
        <dsp:cNvSpPr/>
      </dsp:nvSpPr>
      <dsp:spPr>
        <a:xfrm>
          <a:off x="0" y="4019705"/>
          <a:ext cx="8784976" cy="1092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8923" tIns="33020" rIns="184912" bIns="33020" numCol="1" spcCol="1270" anchor="t" anchorCtr="0">
          <a:noAutofit/>
        </a:bodyPr>
        <a:lstStyle/>
        <a:p>
          <a:pPr marL="228600" lvl="1" indent="-228600" algn="l" defTabSz="1155700" rtl="0">
            <a:lnSpc>
              <a:spcPct val="90000"/>
            </a:lnSpc>
            <a:spcBef>
              <a:spcPct val="0"/>
            </a:spcBef>
            <a:spcAft>
              <a:spcPct val="20000"/>
            </a:spcAft>
            <a:buChar char="•"/>
          </a:pPr>
          <a:r>
            <a:rPr lang="zh-TW" altLang="en-US" sz="2600" kern="1200" dirty="0">
              <a:solidFill>
                <a:schemeClr val="accent4">
                  <a:lumMod val="10000"/>
                </a:schemeClr>
              </a:solidFill>
              <a:latin typeface="標楷體" panose="03000509000000000000" pitchFamily="65" charset="-120"/>
              <a:ea typeface="標楷體" panose="03000509000000000000" pitchFamily="65" charset="-120"/>
            </a:rPr>
            <a:t>瞭解學生對特定知能的精熟程度。而有</a:t>
          </a:r>
          <a:r>
            <a:rPr lang="zh-TW" altLang="en-US" sz="2600" b="0" i="0" kern="1200" dirty="0">
              <a:latin typeface="標楷體" pitchFamily="65" charset="-120"/>
              <a:ea typeface="標楷體" pitchFamily="65" charset="-120"/>
            </a:rPr>
            <a:t>層次上的安置，如：能力編班編成</a:t>
          </a:r>
          <a:r>
            <a:rPr lang="en-US" altLang="zh-TW" sz="2600" b="0" i="0" kern="1200" dirty="0">
              <a:latin typeface="標楷體" pitchFamily="65" charset="-120"/>
              <a:ea typeface="標楷體" pitchFamily="65" charset="-120"/>
            </a:rPr>
            <a:t>ABC</a:t>
          </a:r>
          <a:r>
            <a:rPr lang="zh-TW" altLang="en-US" sz="2600" b="0" i="0" kern="1200" dirty="0">
              <a:latin typeface="標楷體" pitchFamily="65" charset="-120"/>
              <a:ea typeface="標楷體" pitchFamily="65" charset="-120"/>
            </a:rPr>
            <a:t>班，</a:t>
          </a:r>
          <a:r>
            <a:rPr lang="en-US" altLang="zh-TW" sz="2600" b="0" i="0" kern="1200" dirty="0">
              <a:latin typeface="標楷體" pitchFamily="65" charset="-120"/>
              <a:ea typeface="標楷體" pitchFamily="65" charset="-120"/>
            </a:rPr>
            <a:t>A</a:t>
          </a:r>
          <a:r>
            <a:rPr lang="zh-TW" altLang="en-US" sz="2600" b="0" i="0" kern="1200" dirty="0">
              <a:latin typeface="標楷體" pitchFamily="65" charset="-120"/>
              <a:ea typeface="標楷體" pitchFamily="65" charset="-120"/>
            </a:rPr>
            <a:t>班是好班，</a:t>
          </a:r>
          <a:r>
            <a:rPr lang="en-US" altLang="zh-TW" sz="2600" b="0" i="0" kern="1200" dirty="0">
              <a:latin typeface="標楷體" pitchFamily="65" charset="-120"/>
              <a:ea typeface="標楷體" pitchFamily="65" charset="-120"/>
            </a:rPr>
            <a:t>C</a:t>
          </a:r>
          <a:r>
            <a:rPr lang="zh-TW" altLang="en-US" sz="2600" b="0" i="0" kern="1200" dirty="0">
              <a:latin typeface="標楷體" pitchFamily="65" charset="-120"/>
              <a:ea typeface="標楷體" pitchFamily="65" charset="-120"/>
            </a:rPr>
            <a:t>班是放牛班，每個人都有被安排到</a:t>
          </a:r>
          <a:endParaRPr lang="zh-TW" altLang="en-US" sz="2600" kern="1200" dirty="0">
            <a:solidFill>
              <a:schemeClr val="accent4">
                <a:lumMod val="10000"/>
              </a:schemeClr>
            </a:solidFill>
            <a:latin typeface="標楷體" pitchFamily="65" charset="-120"/>
            <a:ea typeface="標楷體" pitchFamily="65" charset="-120"/>
          </a:endParaRPr>
        </a:p>
      </dsp:txBody>
      <dsp:txXfrm>
        <a:off x="0" y="4019705"/>
        <a:ext cx="8784976" cy="109281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2B915-E062-4E65-9CAA-C6EE7AF15BA9}">
      <dsp:nvSpPr>
        <dsp:cNvPr id="0" name=""/>
        <dsp:cNvSpPr/>
      </dsp:nvSpPr>
      <dsp:spPr>
        <a:xfrm>
          <a:off x="0" y="18297"/>
          <a:ext cx="8568951" cy="1029600"/>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zh-TW" altLang="en-US" sz="2600" kern="1200" dirty="0">
              <a:latin typeface="標楷體" panose="03000509000000000000" pitchFamily="65" charset="-120"/>
              <a:ea typeface="標楷體" panose="03000509000000000000" pitchFamily="65" charset="-120"/>
            </a:rPr>
            <a:t>（三）這種目標本位的評鑑概念，具有兩個重要的涵義</a:t>
          </a:r>
        </a:p>
      </dsp:txBody>
      <dsp:txXfrm>
        <a:off x="50261" y="68558"/>
        <a:ext cx="8468429" cy="929078"/>
      </dsp:txXfrm>
    </dsp:sp>
    <dsp:sp modelId="{C4271EA4-ACA1-4843-A0C9-8841765CD62E}">
      <dsp:nvSpPr>
        <dsp:cNvPr id="0" name=""/>
        <dsp:cNvSpPr/>
      </dsp:nvSpPr>
      <dsp:spPr>
        <a:xfrm>
          <a:off x="0" y="1047897"/>
          <a:ext cx="8568951" cy="2106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064" tIns="33020" rIns="184912" bIns="33020" numCol="1" spcCol="1270" anchor="t" anchorCtr="0">
          <a:noAutofit/>
        </a:bodyPr>
        <a:lstStyle/>
        <a:p>
          <a:pPr marL="228600" lvl="1" indent="-228600" algn="l" defTabSz="1155700" rtl="0">
            <a:lnSpc>
              <a:spcPct val="90000"/>
            </a:lnSpc>
            <a:spcBef>
              <a:spcPct val="0"/>
            </a:spcBef>
            <a:spcAft>
              <a:spcPct val="20000"/>
            </a:spcAft>
            <a:buChar char="•"/>
          </a:pPr>
          <a:r>
            <a:rPr lang="en-US" sz="2600" kern="1200" dirty="0">
              <a:latin typeface="標楷體" panose="03000509000000000000" pitchFamily="65" charset="-120"/>
              <a:ea typeface="標楷體" panose="03000509000000000000" pitchFamily="65" charset="-120"/>
            </a:rPr>
            <a:t>1.</a:t>
          </a:r>
          <a:r>
            <a:rPr lang="zh-TW" sz="2600" kern="1200" dirty="0">
              <a:solidFill>
                <a:srgbClr val="FF0000"/>
              </a:solidFill>
              <a:latin typeface="標楷體" panose="03000509000000000000" pitchFamily="65" charset="-120"/>
              <a:ea typeface="標楷體" panose="03000509000000000000" pitchFamily="65" charset="-120"/>
            </a:rPr>
            <a:t>必須評估學生的行為</a:t>
          </a:r>
          <a:r>
            <a:rPr lang="zh-TW" sz="2600" kern="1200" dirty="0">
              <a:latin typeface="標楷體" panose="03000509000000000000" pitchFamily="65" charset="-120"/>
              <a:ea typeface="標楷體" panose="03000509000000000000" pitchFamily="65" charset="-120"/>
            </a:rPr>
            <a:t>，因為教育的目標，便是指這些學生行為的改變     </a:t>
          </a:r>
        </a:p>
        <a:p>
          <a:pPr marL="228600" lvl="1" indent="-228600" algn="l" defTabSz="1155700" rtl="0">
            <a:lnSpc>
              <a:spcPct val="90000"/>
            </a:lnSpc>
            <a:spcBef>
              <a:spcPct val="0"/>
            </a:spcBef>
            <a:spcAft>
              <a:spcPct val="20000"/>
            </a:spcAft>
            <a:buChar char="•"/>
          </a:pPr>
          <a:r>
            <a:rPr lang="en-US" sz="2600" kern="1200" dirty="0">
              <a:latin typeface="標楷體" panose="03000509000000000000" pitchFamily="65" charset="-120"/>
              <a:ea typeface="標楷體" panose="03000509000000000000" pitchFamily="65" charset="-120"/>
            </a:rPr>
            <a:t>2.</a:t>
          </a:r>
          <a:r>
            <a:rPr lang="zh-TW" sz="2600" kern="1200" dirty="0">
              <a:latin typeface="標楷體" panose="03000509000000000000" pitchFamily="65" charset="-120"/>
              <a:ea typeface="標楷體" panose="03000509000000000000" pitchFamily="65" charset="-120"/>
            </a:rPr>
            <a:t>必須包括</a:t>
          </a:r>
          <a:r>
            <a:rPr lang="zh-TW" sz="2600" kern="1200" dirty="0">
              <a:solidFill>
                <a:srgbClr val="FF0000"/>
              </a:solidFill>
              <a:latin typeface="標楷體" panose="03000509000000000000" pitchFamily="65" charset="-120"/>
              <a:ea typeface="標楷體" panose="03000509000000000000" pitchFamily="65" charset="-120"/>
            </a:rPr>
            <a:t>兩次以上的評估之間發生的種種變化</a:t>
          </a:r>
          <a:r>
            <a:rPr lang="zh-TW" sz="2600" kern="1200" dirty="0">
              <a:latin typeface="標楷體" panose="03000509000000000000" pitchFamily="65" charset="-120"/>
              <a:ea typeface="標楷體" panose="03000509000000000000" pitchFamily="65" charset="-120"/>
            </a:rPr>
            <a:t>，第一次於課程方案的前期，第二次則行之於課程實施較後時期，如此，方能評鑑學生行為改變的程度。</a:t>
          </a:r>
        </a:p>
      </dsp:txBody>
      <dsp:txXfrm>
        <a:off x="0" y="1047897"/>
        <a:ext cx="8568951" cy="210622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FBFE0-C3C2-4B1E-9838-CAAEAF60113D}">
      <dsp:nvSpPr>
        <dsp:cNvPr id="0" name=""/>
        <dsp:cNvSpPr/>
      </dsp:nvSpPr>
      <dsp:spPr>
        <a:xfrm>
          <a:off x="0" y="0"/>
          <a:ext cx="8229600" cy="1358753"/>
        </a:xfrm>
        <a:prstGeom prst="roundRect">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TW" altLang="en-US" sz="2400" kern="1200" dirty="0">
              <a:solidFill>
                <a:srgbClr val="000000"/>
              </a:solidFill>
              <a:latin typeface="標楷體" panose="03000509000000000000" pitchFamily="65" charset="-120"/>
              <a:ea typeface="標楷體" panose="03000509000000000000" pitchFamily="65" charset="-120"/>
            </a:rPr>
            <a:t>（一）「形成性評鑑」發生於課程「形成」的過程當中，可包含需求評估、方案設計、課程實施和推廣規劃、師資進修等項目。</a:t>
          </a:r>
        </a:p>
      </dsp:txBody>
      <dsp:txXfrm>
        <a:off x="66329" y="66329"/>
        <a:ext cx="8096942" cy="1226095"/>
      </dsp:txXfrm>
    </dsp:sp>
    <dsp:sp modelId="{BD1D769C-B3D8-473C-97FC-5A0EBD11CF97}">
      <dsp:nvSpPr>
        <dsp:cNvPr id="0" name=""/>
        <dsp:cNvSpPr/>
      </dsp:nvSpPr>
      <dsp:spPr>
        <a:xfrm>
          <a:off x="0" y="1372851"/>
          <a:ext cx="8229600" cy="1358753"/>
        </a:xfrm>
        <a:prstGeom prst="roundRect">
          <a:avLst/>
        </a:prstGeom>
        <a:solidFill>
          <a:schemeClr val="accent3">
            <a:hueOff val="-1879254"/>
            <a:satOff val="-17007"/>
            <a:lumOff val="7647"/>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altLang="zh-TW" sz="2400" kern="1200" dirty="0">
              <a:solidFill>
                <a:srgbClr val="000000"/>
              </a:solidFill>
              <a:latin typeface="標楷體" panose="03000509000000000000" pitchFamily="65" charset="-120"/>
              <a:ea typeface="標楷體" panose="03000509000000000000" pitchFamily="65" charset="-120"/>
            </a:rPr>
            <a:t>1.</a:t>
          </a:r>
          <a:r>
            <a:rPr lang="zh-TW" altLang="en-US" sz="2400" kern="1200" dirty="0">
              <a:solidFill>
                <a:srgbClr val="000000"/>
              </a:solidFill>
              <a:latin typeface="標楷體" panose="03000509000000000000" pitchFamily="65" charset="-120"/>
              <a:ea typeface="標楷體" panose="03000509000000000000" pitchFamily="65" charset="-120"/>
            </a:rPr>
            <a:t>最主要的目的在蒐集課程草案或原型中，各成分的缺點、不當或成功之處，提供課程設計人員改進的方向。</a:t>
          </a:r>
        </a:p>
      </dsp:txBody>
      <dsp:txXfrm>
        <a:off x="66329" y="1439180"/>
        <a:ext cx="8096942" cy="1226095"/>
      </dsp:txXfrm>
    </dsp:sp>
    <dsp:sp modelId="{489580CF-F8FA-4AA7-8AFF-4029D45750CA}">
      <dsp:nvSpPr>
        <dsp:cNvPr id="0" name=""/>
        <dsp:cNvSpPr/>
      </dsp:nvSpPr>
      <dsp:spPr>
        <a:xfrm>
          <a:off x="0" y="2745540"/>
          <a:ext cx="8229600" cy="1358753"/>
        </a:xfrm>
        <a:prstGeom prst="roundRect">
          <a:avLst/>
        </a:prstGeom>
        <a:solidFill>
          <a:schemeClr val="accent3">
            <a:hueOff val="-3758508"/>
            <a:satOff val="-34013"/>
            <a:lumOff val="15294"/>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altLang="zh-TW" sz="2400" kern="1200" dirty="0">
              <a:solidFill>
                <a:srgbClr val="000000"/>
              </a:solidFill>
              <a:latin typeface="標楷體" panose="03000509000000000000" pitchFamily="65" charset="-120"/>
              <a:ea typeface="標楷體" panose="03000509000000000000" pitchFamily="65" charset="-120"/>
            </a:rPr>
            <a:t>2.</a:t>
          </a:r>
          <a:r>
            <a:rPr lang="zh-TW" altLang="en-US" sz="2400" kern="1200" dirty="0">
              <a:solidFill>
                <a:srgbClr val="000000"/>
              </a:solidFill>
              <a:latin typeface="標楷體" panose="03000509000000000000" pitchFamily="65" charset="-120"/>
              <a:ea typeface="標楷體" panose="03000509000000000000" pitchFamily="65" charset="-120"/>
            </a:rPr>
            <a:t>形成性評鑑不單發生在課程草案或原型完成的階段，也發生在草案或原型的孕育及設計過程中。</a:t>
          </a:r>
        </a:p>
      </dsp:txBody>
      <dsp:txXfrm>
        <a:off x="66329" y="2811869"/>
        <a:ext cx="8096942" cy="122609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1CBF57-F88F-45DD-8DBB-E5575052A94E}">
      <dsp:nvSpPr>
        <dsp:cNvPr id="0" name=""/>
        <dsp:cNvSpPr/>
      </dsp:nvSpPr>
      <dsp:spPr>
        <a:xfrm>
          <a:off x="0" y="1617"/>
          <a:ext cx="8928992" cy="0"/>
        </a:xfrm>
        <a:prstGeom prst="lin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D5F0456-53F6-4F44-A452-8BB7C562EC04}">
      <dsp:nvSpPr>
        <dsp:cNvPr id="0" name=""/>
        <dsp:cNvSpPr/>
      </dsp:nvSpPr>
      <dsp:spPr>
        <a:xfrm>
          <a:off x="0" y="0"/>
          <a:ext cx="8928992" cy="1103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zh-TW" altLang="en-US" sz="2800" kern="1200" dirty="0">
              <a:latin typeface="標楷體" panose="03000509000000000000" pitchFamily="65" charset="-120"/>
              <a:ea typeface="標楷體" panose="03000509000000000000" pitchFamily="65" charset="-120"/>
            </a:rPr>
            <a:t>（二）總結性評則發生於課程草案或原型定稿或定型以後，而且課程設計人員決定將課程方案付諸實施或全面推廣</a:t>
          </a:r>
        </a:p>
      </dsp:txBody>
      <dsp:txXfrm>
        <a:off x="0" y="0"/>
        <a:ext cx="8928992" cy="1103044"/>
      </dsp:txXfrm>
    </dsp:sp>
    <dsp:sp modelId="{4BCB90DE-6F04-482D-BDAE-7F90E116D8AC}">
      <dsp:nvSpPr>
        <dsp:cNvPr id="0" name=""/>
        <dsp:cNvSpPr/>
      </dsp:nvSpPr>
      <dsp:spPr>
        <a:xfrm>
          <a:off x="0" y="1368157"/>
          <a:ext cx="8928992" cy="0"/>
        </a:xfrm>
        <a:prstGeom prst="line">
          <a:avLst/>
        </a:prstGeom>
        <a:gradFill rotWithShape="0">
          <a:gsLst>
            <a:gs pos="0">
              <a:schemeClr val="accent3">
                <a:hueOff val="-1879254"/>
                <a:satOff val="-17007"/>
                <a:lumOff val="7647"/>
                <a:alphaOff val="0"/>
                <a:shade val="51000"/>
                <a:satMod val="130000"/>
              </a:schemeClr>
            </a:gs>
            <a:gs pos="80000">
              <a:schemeClr val="accent3">
                <a:hueOff val="-1879254"/>
                <a:satOff val="-17007"/>
                <a:lumOff val="7647"/>
                <a:alphaOff val="0"/>
                <a:shade val="93000"/>
                <a:satMod val="130000"/>
              </a:schemeClr>
            </a:gs>
            <a:gs pos="100000">
              <a:schemeClr val="accent3">
                <a:hueOff val="-1879254"/>
                <a:satOff val="-17007"/>
                <a:lumOff val="7647"/>
                <a:alphaOff val="0"/>
                <a:shade val="94000"/>
                <a:satMod val="135000"/>
              </a:schemeClr>
            </a:gs>
          </a:gsLst>
          <a:lin ang="16200000" scaled="0"/>
        </a:gradFill>
        <a:ln w="9525" cap="flat" cmpd="sng" algn="ctr">
          <a:solidFill>
            <a:schemeClr val="accent3">
              <a:hueOff val="-1879254"/>
              <a:satOff val="-17007"/>
              <a:lumOff val="7647"/>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B87BBD6C-5A59-4C10-B5F5-7493BD5E8951}">
      <dsp:nvSpPr>
        <dsp:cNvPr id="0" name=""/>
        <dsp:cNvSpPr/>
      </dsp:nvSpPr>
      <dsp:spPr>
        <a:xfrm>
          <a:off x="0" y="1440163"/>
          <a:ext cx="8928992" cy="1103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dirty="0">
              <a:latin typeface="標楷體" panose="03000509000000000000" pitchFamily="65" charset="-120"/>
              <a:ea typeface="標楷體" panose="03000509000000000000" pitchFamily="65" charset="-120"/>
            </a:rPr>
            <a:t>1.</a:t>
          </a:r>
          <a:r>
            <a:rPr lang="zh-TW" sz="2800" kern="1200" dirty="0">
              <a:latin typeface="標楷體" panose="03000509000000000000" pitchFamily="65" charset="-120"/>
              <a:ea typeface="標楷體" panose="03000509000000000000" pitchFamily="65" charset="-120"/>
            </a:rPr>
            <a:t>總結性評鑑發生在課程設計和發展過程的終點。</a:t>
          </a:r>
        </a:p>
      </dsp:txBody>
      <dsp:txXfrm>
        <a:off x="0" y="1440163"/>
        <a:ext cx="8928992" cy="1103044"/>
      </dsp:txXfrm>
    </dsp:sp>
    <dsp:sp modelId="{D4AAEA59-4BFD-44C9-B5A8-0CE04FD13587}">
      <dsp:nvSpPr>
        <dsp:cNvPr id="0" name=""/>
        <dsp:cNvSpPr/>
      </dsp:nvSpPr>
      <dsp:spPr>
        <a:xfrm>
          <a:off x="0" y="2207706"/>
          <a:ext cx="8928992" cy="0"/>
        </a:xfrm>
        <a:prstGeom prst="line">
          <a:avLst/>
        </a:prstGeom>
        <a:gradFill rotWithShape="0">
          <a:gsLst>
            <a:gs pos="0">
              <a:schemeClr val="accent3">
                <a:hueOff val="-3758508"/>
                <a:satOff val="-34013"/>
                <a:lumOff val="15294"/>
                <a:alphaOff val="0"/>
                <a:shade val="51000"/>
                <a:satMod val="130000"/>
              </a:schemeClr>
            </a:gs>
            <a:gs pos="80000">
              <a:schemeClr val="accent3">
                <a:hueOff val="-3758508"/>
                <a:satOff val="-34013"/>
                <a:lumOff val="15294"/>
                <a:alphaOff val="0"/>
                <a:shade val="93000"/>
                <a:satMod val="130000"/>
              </a:schemeClr>
            </a:gs>
            <a:gs pos="100000">
              <a:schemeClr val="accent3">
                <a:hueOff val="-3758508"/>
                <a:satOff val="-34013"/>
                <a:lumOff val="15294"/>
                <a:alphaOff val="0"/>
                <a:shade val="94000"/>
                <a:satMod val="135000"/>
              </a:schemeClr>
            </a:gs>
          </a:gsLst>
          <a:lin ang="16200000" scaled="0"/>
        </a:gradFill>
        <a:ln w="9525" cap="flat" cmpd="sng" algn="ctr">
          <a:solidFill>
            <a:schemeClr val="accent3">
              <a:hueOff val="-3758508"/>
              <a:satOff val="-34013"/>
              <a:lumOff val="15294"/>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40DE6F7-B73E-435F-8B95-47491003E7E2}">
      <dsp:nvSpPr>
        <dsp:cNvPr id="0" name=""/>
        <dsp:cNvSpPr/>
      </dsp:nvSpPr>
      <dsp:spPr>
        <a:xfrm>
          <a:off x="0" y="2207706"/>
          <a:ext cx="8928992" cy="1103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dirty="0">
              <a:latin typeface="標楷體" panose="03000509000000000000" pitchFamily="65" charset="-120"/>
              <a:ea typeface="標楷體" panose="03000509000000000000" pitchFamily="65" charset="-120"/>
            </a:rPr>
            <a:t>2.</a:t>
          </a:r>
          <a:r>
            <a:rPr lang="zh-TW" sz="2800" kern="1200" dirty="0">
              <a:latin typeface="標楷體" panose="03000509000000000000" pitchFamily="65" charset="-120"/>
              <a:ea typeface="標楷體" panose="03000509000000000000" pitchFamily="65" charset="-120"/>
            </a:rPr>
            <a:t>總結性評鑑常以課程整體為對象，旨在確定課程的效果、價值，做為選擇、採用及判定績效的依據。</a:t>
          </a:r>
        </a:p>
      </dsp:txBody>
      <dsp:txXfrm>
        <a:off x="0" y="2207706"/>
        <a:ext cx="8928992" cy="110304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A0031E-C480-4234-91DD-6BA6E6084030}">
      <dsp:nvSpPr>
        <dsp:cNvPr id="0" name=""/>
        <dsp:cNvSpPr/>
      </dsp:nvSpPr>
      <dsp:spPr>
        <a:xfrm>
          <a:off x="0" y="865"/>
          <a:ext cx="864096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28E5CB-A50B-4B24-8238-C6AFAFDCED6A}">
      <dsp:nvSpPr>
        <dsp:cNvPr id="0" name=""/>
        <dsp:cNvSpPr/>
      </dsp:nvSpPr>
      <dsp:spPr>
        <a:xfrm>
          <a:off x="0" y="865"/>
          <a:ext cx="1728192" cy="1771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zh-TW" sz="2400" kern="1200" dirty="0">
              <a:latin typeface="標楷體" panose="03000509000000000000" pitchFamily="65" charset="-120"/>
              <a:ea typeface="標楷體" panose="03000509000000000000" pitchFamily="65" charset="-120"/>
            </a:rPr>
            <a:t>（三）</a:t>
          </a:r>
          <a:endParaRPr lang="en-US" altLang="zh-TW" sz="2400" kern="1200" dirty="0">
            <a:latin typeface="標楷體" panose="03000509000000000000" pitchFamily="65" charset="-120"/>
            <a:ea typeface="標楷體" panose="03000509000000000000" pitchFamily="65" charset="-120"/>
          </a:endParaRPr>
        </a:p>
        <a:p>
          <a:pPr marL="0" lvl="0" indent="0" algn="l" defTabSz="1066800" rtl="0">
            <a:lnSpc>
              <a:spcPct val="90000"/>
            </a:lnSpc>
            <a:spcBef>
              <a:spcPct val="0"/>
            </a:spcBef>
            <a:spcAft>
              <a:spcPct val="35000"/>
            </a:spcAft>
            <a:buNone/>
          </a:pPr>
          <a:r>
            <a:rPr lang="zh-TW" sz="2400" kern="1200" dirty="0">
              <a:latin typeface="標楷體" panose="03000509000000000000" pitchFamily="65" charset="-120"/>
              <a:ea typeface="標楷體" panose="03000509000000000000" pitchFamily="65" charset="-120"/>
            </a:rPr>
            <a:t>二者的區別在於功能。</a:t>
          </a:r>
        </a:p>
      </dsp:txBody>
      <dsp:txXfrm>
        <a:off x="0" y="865"/>
        <a:ext cx="1728192" cy="1771084"/>
      </dsp:txXfrm>
    </dsp:sp>
    <dsp:sp modelId="{CB3E9214-CD19-4775-A6CF-9C74225041C3}">
      <dsp:nvSpPr>
        <dsp:cNvPr id="0" name=""/>
        <dsp:cNvSpPr/>
      </dsp:nvSpPr>
      <dsp:spPr>
        <a:xfrm>
          <a:off x="1857806" y="42029"/>
          <a:ext cx="6783153" cy="823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latin typeface="標楷體" panose="03000509000000000000" pitchFamily="65" charset="-120"/>
              <a:ea typeface="標楷體" panose="03000509000000000000" pitchFamily="65" charset="-120"/>
            </a:rPr>
            <a:t>1 .</a:t>
          </a:r>
          <a:r>
            <a:rPr lang="zh-TW" sz="2400" kern="1200" dirty="0">
              <a:latin typeface="標楷體" panose="03000509000000000000" pitchFamily="65" charset="-120"/>
              <a:ea typeface="標楷體" panose="03000509000000000000" pitchFamily="65" charset="-120"/>
            </a:rPr>
            <a:t>為了「</a:t>
          </a:r>
          <a:r>
            <a:rPr lang="zh-TW" sz="2400" kern="1200" dirty="0">
              <a:solidFill>
                <a:srgbClr val="FF0000"/>
              </a:solidFill>
              <a:latin typeface="標楷體" panose="03000509000000000000" pitchFamily="65" charset="-120"/>
              <a:ea typeface="標楷體" panose="03000509000000000000" pitchFamily="65" charset="-120"/>
            </a:rPr>
            <a:t>改進</a:t>
          </a:r>
          <a:r>
            <a:rPr lang="zh-TW" sz="2400" kern="1200" dirty="0">
              <a:latin typeface="標楷體" panose="03000509000000000000" pitchFamily="65" charset="-120"/>
              <a:ea typeface="標楷體" panose="03000509000000000000" pitchFamily="65" charset="-120"/>
            </a:rPr>
            <a:t>」課程，使其趨於完美，即為</a:t>
          </a:r>
          <a:r>
            <a:rPr lang="zh-TW" sz="2400" kern="1200" dirty="0">
              <a:solidFill>
                <a:srgbClr val="FF0000"/>
              </a:solidFill>
              <a:latin typeface="標楷體" panose="03000509000000000000" pitchFamily="65" charset="-120"/>
              <a:ea typeface="標楷體" panose="03000509000000000000" pitchFamily="65" charset="-120"/>
            </a:rPr>
            <a:t>形成</a:t>
          </a:r>
          <a:r>
            <a:rPr lang="zh-TW" sz="2400" kern="1200" dirty="0">
              <a:latin typeface="標楷體" panose="03000509000000000000" pitchFamily="65" charset="-120"/>
              <a:ea typeface="標楷體" panose="03000509000000000000" pitchFamily="65" charset="-120"/>
            </a:rPr>
            <a:t>性評鑑；</a:t>
          </a:r>
        </a:p>
      </dsp:txBody>
      <dsp:txXfrm>
        <a:off x="1857806" y="42029"/>
        <a:ext cx="6783153" cy="823277"/>
      </dsp:txXfrm>
    </dsp:sp>
    <dsp:sp modelId="{18F90648-443F-4AD3-A32E-0C3ECA06498F}">
      <dsp:nvSpPr>
        <dsp:cNvPr id="0" name=""/>
        <dsp:cNvSpPr/>
      </dsp:nvSpPr>
      <dsp:spPr>
        <a:xfrm>
          <a:off x="1728191" y="865307"/>
          <a:ext cx="691276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813B69-D1EF-4F85-9C22-40639C0A22C6}">
      <dsp:nvSpPr>
        <dsp:cNvPr id="0" name=""/>
        <dsp:cNvSpPr/>
      </dsp:nvSpPr>
      <dsp:spPr>
        <a:xfrm>
          <a:off x="1857806" y="906471"/>
          <a:ext cx="6783153" cy="823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latin typeface="標楷體" panose="03000509000000000000" pitchFamily="65" charset="-120"/>
              <a:ea typeface="標楷體" panose="03000509000000000000" pitchFamily="65" charset="-120"/>
            </a:rPr>
            <a:t>2.</a:t>
          </a:r>
          <a:r>
            <a:rPr lang="zh-TW" sz="2400" kern="1200" dirty="0">
              <a:latin typeface="標楷體" panose="03000509000000000000" pitchFamily="65" charset="-120"/>
              <a:ea typeface="標楷體" panose="03000509000000000000" pitchFamily="65" charset="-120"/>
            </a:rPr>
            <a:t>為了「</a:t>
          </a:r>
          <a:r>
            <a:rPr lang="zh-TW" sz="2400" kern="1200" dirty="0">
              <a:solidFill>
                <a:srgbClr val="FF0000"/>
              </a:solidFill>
              <a:latin typeface="標楷體" panose="03000509000000000000" pitchFamily="65" charset="-120"/>
              <a:ea typeface="標楷體" panose="03000509000000000000" pitchFamily="65" charset="-120"/>
            </a:rPr>
            <a:t>判斷</a:t>
          </a:r>
          <a:r>
            <a:rPr lang="zh-TW" sz="2400" kern="1200" dirty="0">
              <a:latin typeface="標楷體" panose="03000509000000000000" pitchFamily="65" charset="-120"/>
              <a:ea typeface="標楷體" panose="03000509000000000000" pitchFamily="65" charset="-120"/>
            </a:rPr>
            <a:t>」效果與價值，以便抉擇、採用、推廣，即為</a:t>
          </a:r>
          <a:r>
            <a:rPr lang="zh-TW" sz="2400" kern="1200" dirty="0">
              <a:solidFill>
                <a:srgbClr val="FF0000"/>
              </a:solidFill>
              <a:latin typeface="標楷體" panose="03000509000000000000" pitchFamily="65" charset="-120"/>
              <a:ea typeface="標楷體" panose="03000509000000000000" pitchFamily="65" charset="-120"/>
            </a:rPr>
            <a:t>總結性</a:t>
          </a:r>
          <a:r>
            <a:rPr lang="zh-TW" sz="2400" kern="1200" dirty="0">
              <a:latin typeface="標楷體" panose="03000509000000000000" pitchFamily="65" charset="-120"/>
              <a:ea typeface="標楷體" panose="03000509000000000000" pitchFamily="65" charset="-120"/>
            </a:rPr>
            <a:t>評鑑。</a:t>
          </a:r>
        </a:p>
      </dsp:txBody>
      <dsp:txXfrm>
        <a:off x="1857806" y="906471"/>
        <a:ext cx="6783153" cy="823277"/>
      </dsp:txXfrm>
    </dsp:sp>
    <dsp:sp modelId="{0906747D-AFEE-4646-9060-A35495C44E57}">
      <dsp:nvSpPr>
        <dsp:cNvPr id="0" name=""/>
        <dsp:cNvSpPr/>
      </dsp:nvSpPr>
      <dsp:spPr>
        <a:xfrm>
          <a:off x="1728191" y="1729748"/>
          <a:ext cx="691276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5C20B9-1AAE-4773-826A-2480D29A89C7}">
      <dsp:nvSpPr>
        <dsp:cNvPr id="0" name=""/>
        <dsp:cNvSpPr/>
      </dsp:nvSpPr>
      <dsp:spPr>
        <a:xfrm>
          <a:off x="0" y="50491"/>
          <a:ext cx="8749417" cy="1216800"/>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（四）形成性評鑑與總結性評鑑的區分，主要乃是由於內在評鑑者與外來評鑑者的不同目的，而不是就蒐集資料加以區分。</a:t>
          </a:r>
        </a:p>
      </dsp:txBody>
      <dsp:txXfrm>
        <a:off x="59399" y="109890"/>
        <a:ext cx="8630619" cy="1098002"/>
      </dsp:txXfrm>
    </dsp:sp>
    <dsp:sp modelId="{5DF9CEDE-6731-4C59-A9AD-7C0E6ED5621A}">
      <dsp:nvSpPr>
        <dsp:cNvPr id="0" name=""/>
        <dsp:cNvSpPr/>
      </dsp:nvSpPr>
      <dsp:spPr>
        <a:xfrm>
          <a:off x="0" y="1267291"/>
          <a:ext cx="8749417" cy="2354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794"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a:latin typeface="標楷體" panose="03000509000000000000" pitchFamily="65" charset="-120"/>
              <a:ea typeface="標楷體" panose="03000509000000000000" pitchFamily="65" charset="-120"/>
            </a:rPr>
            <a:t>1.</a:t>
          </a:r>
          <a:r>
            <a:rPr lang="zh-TW" sz="2400" kern="1200" dirty="0">
              <a:latin typeface="標楷體" panose="03000509000000000000" pitchFamily="65" charset="-120"/>
              <a:ea typeface="標楷體" panose="03000509000000000000" pitchFamily="65" charset="-120"/>
            </a:rPr>
            <a:t>形成性評鑑，由評鑑人員為課程計畫人員提供的一項回饋服務評鑑人員將課程方案的目標視為理所當然，並將課程發展相關人員的執行過程表現等訊息，提供課程決策人員作為改進課程設計歷程的參考依據。</a:t>
          </a:r>
        </a:p>
        <a:p>
          <a:pPr marL="228600" lvl="1" indent="-228600" algn="l" defTabSz="1066800" rtl="0">
            <a:lnSpc>
              <a:spcPct val="90000"/>
            </a:lnSpc>
            <a:spcBef>
              <a:spcPct val="0"/>
            </a:spcBef>
            <a:spcAft>
              <a:spcPct val="20000"/>
            </a:spcAft>
            <a:buChar char="•"/>
          </a:pPr>
          <a:r>
            <a:rPr lang="en-US" sz="2400" kern="1200" dirty="0">
              <a:latin typeface="標楷體" panose="03000509000000000000" pitchFamily="65" charset="-120"/>
              <a:ea typeface="標楷體" panose="03000509000000000000" pitchFamily="65" charset="-120"/>
            </a:rPr>
            <a:t>2.</a:t>
          </a:r>
          <a:r>
            <a:rPr lang="zh-TW" sz="2400" kern="1200" dirty="0">
              <a:latin typeface="標楷體" panose="03000509000000000000" pitchFamily="65" charset="-120"/>
              <a:ea typeface="標楷體" panose="03000509000000000000" pitchFamily="65" charset="-120"/>
            </a:rPr>
            <a:t>總結性評鑑，特別為課程方案的設計人員之外的聽讀者，所進行的一種課程評鑑途徑。 </a:t>
          </a:r>
        </a:p>
      </dsp:txBody>
      <dsp:txXfrm>
        <a:off x="0" y="1267291"/>
        <a:ext cx="8749417" cy="235462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7AB97-1821-41CD-B772-DF65B7141D27}">
      <dsp:nvSpPr>
        <dsp:cNvPr id="0" name=""/>
        <dsp:cNvSpPr/>
      </dsp:nvSpPr>
      <dsp:spPr>
        <a:xfrm>
          <a:off x="0" y="2342"/>
          <a:ext cx="8424936" cy="132064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zh-TW" sz="2200" kern="1200" dirty="0">
              <a:solidFill>
                <a:schemeClr val="accent2">
                  <a:lumMod val="10000"/>
                </a:schemeClr>
              </a:solidFill>
              <a:latin typeface="標楷體" panose="03000509000000000000" pitchFamily="65" charset="-120"/>
              <a:ea typeface="標楷體" panose="03000509000000000000" pitchFamily="65" charset="-120"/>
            </a:rPr>
            <a:t>（一）狹義的「結果本位的評鑑」，是指大部分的評鑑只著重在學科課程目的，或學科知識目標的結果。</a:t>
          </a:r>
        </a:p>
      </dsp:txBody>
      <dsp:txXfrm>
        <a:off x="64468" y="66810"/>
        <a:ext cx="8296000" cy="1191704"/>
      </dsp:txXfrm>
    </dsp:sp>
    <dsp:sp modelId="{E855CB84-F70F-48FF-83AE-04D963BEC1A5}">
      <dsp:nvSpPr>
        <dsp:cNvPr id="0" name=""/>
        <dsp:cNvSpPr/>
      </dsp:nvSpPr>
      <dsp:spPr>
        <a:xfrm>
          <a:off x="0" y="1406502"/>
          <a:ext cx="8424936" cy="1309002"/>
        </a:xfrm>
        <a:prstGeom prst="roundRect">
          <a:avLst/>
        </a:prstGeom>
        <a:gradFill rotWithShape="0">
          <a:gsLst>
            <a:gs pos="0">
              <a:schemeClr val="accent2">
                <a:hueOff val="-9741540"/>
                <a:satOff val="58574"/>
                <a:lumOff val="-24509"/>
                <a:alphaOff val="0"/>
                <a:shade val="51000"/>
                <a:satMod val="130000"/>
              </a:schemeClr>
            </a:gs>
            <a:gs pos="80000">
              <a:schemeClr val="accent2">
                <a:hueOff val="-9741540"/>
                <a:satOff val="58574"/>
                <a:lumOff val="-24509"/>
                <a:alphaOff val="0"/>
                <a:shade val="93000"/>
                <a:satMod val="130000"/>
              </a:schemeClr>
            </a:gs>
            <a:gs pos="100000">
              <a:schemeClr val="accent2">
                <a:hueOff val="-9741540"/>
                <a:satOff val="58574"/>
                <a:lumOff val="-2450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zh-TW" sz="2200" kern="1200" dirty="0">
              <a:solidFill>
                <a:schemeClr val="accent2">
                  <a:lumMod val="10000"/>
                </a:schemeClr>
              </a:solidFill>
              <a:latin typeface="標楷體" panose="03000509000000000000" pitchFamily="65" charset="-120"/>
              <a:ea typeface="標楷體" panose="03000509000000000000" pitchFamily="65" charset="-120"/>
            </a:rPr>
            <a:t>（二）廣義的「結果本位的評鑑」是指評鑑的觀點遠超越正式課程目的或學科教育目標，以提供學科課程的主要作用與副作用的訊息。</a:t>
          </a:r>
        </a:p>
      </dsp:txBody>
      <dsp:txXfrm>
        <a:off x="63900" y="1470402"/>
        <a:ext cx="8297136" cy="1181202"/>
      </dsp:txXfrm>
    </dsp:sp>
    <dsp:sp modelId="{08EC054C-49E0-4DD0-834D-E5B2EEED2CE4}">
      <dsp:nvSpPr>
        <dsp:cNvPr id="0" name=""/>
        <dsp:cNvSpPr/>
      </dsp:nvSpPr>
      <dsp:spPr>
        <a:xfrm>
          <a:off x="0" y="2715504"/>
          <a:ext cx="8424936" cy="1170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TW" altLang="en-US" sz="2400" kern="1200" dirty="0">
              <a:solidFill>
                <a:srgbClr val="FF0000"/>
              </a:solidFill>
              <a:latin typeface="標楷體" panose="03000509000000000000" pitchFamily="65" charset="-120"/>
              <a:ea typeface="標楷體" panose="03000509000000000000" pitchFamily="65" charset="-120"/>
            </a:rPr>
            <a:t>主要作用是指學科課程的主要預期結果，副作用則是包括過分強調某一學科知識內容取向、或某一組織原則、或某一學科教學方法、或某一評鑑途徑之偏見或扭曲變形。</a:t>
          </a:r>
        </a:p>
      </dsp:txBody>
      <dsp:txXfrm>
        <a:off x="0" y="2715504"/>
        <a:ext cx="8424936" cy="117058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8EFD44-8D07-4974-921B-14E6C595694A}">
      <dsp:nvSpPr>
        <dsp:cNvPr id="0" name=""/>
        <dsp:cNvSpPr/>
      </dsp:nvSpPr>
      <dsp:spPr>
        <a:xfrm>
          <a:off x="0" y="0"/>
          <a:ext cx="8497921" cy="528652"/>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zh-TW" altLang="en-US" sz="2200" kern="1200" dirty="0">
              <a:latin typeface="標楷體" panose="03000509000000000000" pitchFamily="65" charset="-120"/>
              <a:ea typeface="標楷體" panose="03000509000000000000" pitchFamily="65" charset="-120"/>
            </a:rPr>
            <a:t>（二）交流因素</a:t>
          </a:r>
        </a:p>
      </dsp:txBody>
      <dsp:txXfrm>
        <a:off x="25807" y="25807"/>
        <a:ext cx="8446307" cy="477038"/>
      </dsp:txXfrm>
    </dsp:sp>
    <dsp:sp modelId="{7DD6B0BE-3A00-40B6-BBD8-502EC3A76BD8}">
      <dsp:nvSpPr>
        <dsp:cNvPr id="0" name=""/>
        <dsp:cNvSpPr/>
      </dsp:nvSpPr>
      <dsp:spPr>
        <a:xfrm>
          <a:off x="0" y="651915"/>
          <a:ext cx="8856984" cy="2386800"/>
        </a:xfrm>
        <a:prstGeom prst="roundRect">
          <a:avLst/>
        </a:prstGeom>
        <a:gradFill rotWithShape="0">
          <a:gsLst>
            <a:gs pos="0">
              <a:schemeClr val="accent3">
                <a:hueOff val="-1879254"/>
                <a:satOff val="-17007"/>
                <a:lumOff val="7647"/>
                <a:alphaOff val="0"/>
                <a:tint val="50000"/>
                <a:satMod val="300000"/>
              </a:schemeClr>
            </a:gs>
            <a:gs pos="35000">
              <a:schemeClr val="accent3">
                <a:hueOff val="-1879254"/>
                <a:satOff val="-17007"/>
                <a:lumOff val="7647"/>
                <a:alphaOff val="0"/>
                <a:tint val="37000"/>
                <a:satMod val="300000"/>
              </a:schemeClr>
            </a:gs>
            <a:gs pos="100000">
              <a:schemeClr val="accent3">
                <a:hueOff val="-1879254"/>
                <a:satOff val="-17007"/>
                <a:lumOff val="764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dirty="0">
              <a:latin typeface="標楷體" panose="03000509000000000000" pitchFamily="65" charset="-120"/>
              <a:ea typeface="標楷體" panose="03000509000000000000" pitchFamily="65" charset="-120"/>
            </a:rPr>
            <a:t>1.</a:t>
          </a:r>
          <a:r>
            <a:rPr lang="zh-TW" sz="2200" kern="1200" dirty="0">
              <a:solidFill>
                <a:srgbClr val="FF0000"/>
              </a:solidFill>
              <a:latin typeface="標楷體" panose="03000509000000000000" pitchFamily="65" charset="-120"/>
              <a:ea typeface="標楷體" panose="03000509000000000000" pitchFamily="65" charset="-120"/>
            </a:rPr>
            <a:t>當學生和教師、輔導諮商人員、教練、圖書館員、其他學生、或教材發生互動時，便會產生交流因素</a:t>
          </a:r>
          <a:r>
            <a:rPr lang="zh-TW" sz="2200" kern="1200" dirty="0">
              <a:latin typeface="標楷體" panose="03000509000000000000" pitchFamily="65" charset="-120"/>
              <a:ea typeface="標楷體" panose="03000509000000000000" pitchFamily="65" charset="-120"/>
            </a:rPr>
            <a:t>。從教學專業主義的課程設計意識型態立場而言，交流因素係指教育歷程的學校教學互動因素。交流因素之間不如先在因素與結果因素之間容易加以辨別，交流因素由於流動順暢，彼此之間的界線不清，例如：教室討論、個別會議、家庭作業問題等皆是。</a:t>
          </a:r>
        </a:p>
      </dsp:txBody>
      <dsp:txXfrm>
        <a:off x="116514" y="768429"/>
        <a:ext cx="8623956" cy="2153772"/>
      </dsp:txXfrm>
    </dsp:sp>
    <dsp:sp modelId="{5D209237-4F57-4EC6-93A3-656018A47B9B}">
      <dsp:nvSpPr>
        <dsp:cNvPr id="0" name=""/>
        <dsp:cNvSpPr/>
      </dsp:nvSpPr>
      <dsp:spPr>
        <a:xfrm>
          <a:off x="0" y="3161977"/>
          <a:ext cx="8856984" cy="2386800"/>
        </a:xfrm>
        <a:prstGeom prst="roundRect">
          <a:avLst/>
        </a:prstGeom>
        <a:gradFill rotWithShape="0">
          <a:gsLst>
            <a:gs pos="0">
              <a:schemeClr val="accent3">
                <a:hueOff val="-3758508"/>
                <a:satOff val="-34013"/>
                <a:lumOff val="15294"/>
                <a:alphaOff val="0"/>
                <a:tint val="50000"/>
                <a:satMod val="300000"/>
              </a:schemeClr>
            </a:gs>
            <a:gs pos="35000">
              <a:schemeClr val="accent3">
                <a:hueOff val="-3758508"/>
                <a:satOff val="-34013"/>
                <a:lumOff val="15294"/>
                <a:alphaOff val="0"/>
                <a:tint val="37000"/>
                <a:satMod val="300000"/>
              </a:schemeClr>
            </a:gs>
            <a:gs pos="100000">
              <a:schemeClr val="accent3">
                <a:hueOff val="-3758508"/>
                <a:satOff val="-34013"/>
                <a:lumOff val="1529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dirty="0">
              <a:latin typeface="標楷體" panose="03000509000000000000" pitchFamily="65" charset="-120"/>
              <a:ea typeface="標楷體" panose="03000509000000000000" pitchFamily="65" charset="-120"/>
            </a:rPr>
            <a:t>2.</a:t>
          </a:r>
          <a:r>
            <a:rPr lang="zh-TW" sz="2200" kern="1200" dirty="0">
              <a:latin typeface="標楷體" panose="03000509000000000000" pitchFamily="65" charset="-120"/>
              <a:ea typeface="標楷體" panose="03000509000000000000" pitchFamily="65" charset="-120"/>
            </a:rPr>
            <a:t>交流因素的資料，也提供評鑑者有關課程發揮功能的方法，因此，在課程評鑑中相當重要，可以用來解釋為何某種特定結果發生或不發生之原因。</a:t>
          </a:r>
          <a:r>
            <a:rPr lang="zh-TW" sz="2200" kern="1200" dirty="0">
              <a:solidFill>
                <a:srgbClr val="FF0000"/>
              </a:solidFill>
              <a:latin typeface="標楷體" panose="03000509000000000000" pitchFamily="65" charset="-120"/>
              <a:ea typeface="標楷體" panose="03000509000000000000" pitchFamily="65" charset="-120"/>
            </a:rPr>
            <a:t>此種「歷程本位的評鑑」可以補充「目標本位的評鑑」與「結果本位的評鑑」</a:t>
          </a:r>
          <a:r>
            <a:rPr lang="zh-TW" sz="2200" kern="1200" dirty="0">
              <a:latin typeface="標楷體" panose="03000509000000000000" pitchFamily="65" charset="-120"/>
              <a:ea typeface="標楷體" panose="03000509000000000000" pitchFamily="65" charset="-120"/>
            </a:rPr>
            <a:t>不足之處</a:t>
          </a:r>
          <a:endParaRPr lang="en-US" altLang="zh-TW" sz="2200" kern="1200" dirty="0">
            <a:latin typeface="標楷體" panose="03000509000000000000" pitchFamily="65" charset="-120"/>
            <a:ea typeface="標楷體" panose="03000509000000000000" pitchFamily="65" charset="-120"/>
          </a:endParaRPr>
        </a:p>
        <a:p>
          <a:pPr marL="0" lvl="0" indent="0" algn="l" defTabSz="977900" rtl="0">
            <a:lnSpc>
              <a:spcPct val="90000"/>
            </a:lnSpc>
            <a:spcBef>
              <a:spcPct val="0"/>
            </a:spcBef>
            <a:spcAft>
              <a:spcPct val="35000"/>
            </a:spcAft>
            <a:buNone/>
          </a:pPr>
          <a:r>
            <a:rPr lang="en-US" altLang="zh-TW" sz="2200" kern="1200" dirty="0">
              <a:latin typeface="標楷體" panose="03000509000000000000" pitchFamily="65" charset="-120"/>
              <a:ea typeface="標楷體" panose="03000509000000000000" pitchFamily="65" charset="-120"/>
            </a:rPr>
            <a:t>3.</a:t>
          </a:r>
          <a:r>
            <a:rPr lang="zh-TW" sz="2200" u="sng" kern="1200" dirty="0">
              <a:latin typeface="標楷體" panose="03000509000000000000" pitchFamily="65" charset="-120"/>
              <a:ea typeface="標楷體" panose="03000509000000000000" pitchFamily="65" charset="-120"/>
            </a:rPr>
            <a:t>此種評鑑，</a:t>
          </a:r>
          <a:r>
            <a:rPr lang="zh-TW" sz="2200" u="sng" kern="1200" dirty="0">
              <a:solidFill>
                <a:srgbClr val="FF0000"/>
              </a:solidFill>
              <a:latin typeface="標楷體" panose="03000509000000000000" pitchFamily="65" charset="-120"/>
              <a:ea typeface="標楷體" panose="03000509000000000000" pitchFamily="65" charset="-120"/>
            </a:rPr>
            <a:t>未能適切地描述結果因素。</a:t>
          </a:r>
        </a:p>
      </dsp:txBody>
      <dsp:txXfrm>
        <a:off x="116514" y="3278491"/>
        <a:ext cx="8623956" cy="215377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C18FB0-74DD-4663-8D89-6B606E9643C2}">
      <dsp:nvSpPr>
        <dsp:cNvPr id="0" name=""/>
        <dsp:cNvSpPr/>
      </dsp:nvSpPr>
      <dsp:spPr>
        <a:xfrm>
          <a:off x="0" y="637"/>
          <a:ext cx="8229600"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9C67B164-8EF0-439B-B563-8408B13FD884}">
      <dsp:nvSpPr>
        <dsp:cNvPr id="0" name=""/>
        <dsp:cNvSpPr/>
      </dsp:nvSpPr>
      <dsp:spPr>
        <a:xfrm>
          <a:off x="0" y="637"/>
          <a:ext cx="8229600" cy="52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latin typeface="標楷體" panose="03000509000000000000" pitchFamily="65" charset="-120"/>
              <a:ea typeface="標楷體" panose="03000509000000000000" pitchFamily="65" charset="-120"/>
            </a:rPr>
            <a:t>1.</a:t>
          </a:r>
          <a:r>
            <a:rPr lang="zh-TW" sz="2400" kern="1200" dirty="0">
              <a:latin typeface="標楷體" panose="03000509000000000000" pitchFamily="65" charset="-120"/>
              <a:ea typeface="標楷體" panose="03000509000000000000" pitchFamily="65" charset="-120"/>
            </a:rPr>
            <a:t>擬訂課程目標，</a:t>
          </a:r>
        </a:p>
      </dsp:txBody>
      <dsp:txXfrm>
        <a:off x="0" y="637"/>
        <a:ext cx="8229600" cy="522384"/>
      </dsp:txXfrm>
    </dsp:sp>
    <dsp:sp modelId="{B9C6155F-9EBE-4781-A757-91AF584E6011}">
      <dsp:nvSpPr>
        <dsp:cNvPr id="0" name=""/>
        <dsp:cNvSpPr/>
      </dsp:nvSpPr>
      <dsp:spPr>
        <a:xfrm>
          <a:off x="0" y="523022"/>
          <a:ext cx="8229600" cy="0"/>
        </a:xfrm>
        <a:prstGeom prst="line">
          <a:avLst/>
        </a:prstGeom>
        <a:solidFill>
          <a:schemeClr val="accent3">
            <a:hueOff val="-417612"/>
            <a:satOff val="-3779"/>
            <a:lumOff val="1699"/>
            <a:alphaOff val="0"/>
          </a:schemeClr>
        </a:solidFill>
        <a:ln w="25400" cap="flat" cmpd="sng" algn="ctr">
          <a:solidFill>
            <a:schemeClr val="accent3">
              <a:hueOff val="-417612"/>
              <a:satOff val="-3779"/>
              <a:lumOff val="1699"/>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F2DAD8DD-A73E-4ABF-878B-7319030BD946}">
      <dsp:nvSpPr>
        <dsp:cNvPr id="0" name=""/>
        <dsp:cNvSpPr/>
      </dsp:nvSpPr>
      <dsp:spPr>
        <a:xfrm>
          <a:off x="0" y="523022"/>
          <a:ext cx="8229600" cy="52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latin typeface="標楷體" panose="03000509000000000000" pitchFamily="65" charset="-120"/>
              <a:ea typeface="標楷體" panose="03000509000000000000" pitchFamily="65" charset="-120"/>
            </a:rPr>
            <a:t>2.</a:t>
          </a:r>
          <a:r>
            <a:rPr lang="zh-TW" sz="2400" kern="1200" dirty="0">
              <a:latin typeface="標楷體" panose="03000509000000000000" pitchFamily="65" charset="-120"/>
              <a:ea typeface="標楷體" panose="03000509000000000000" pitchFamily="65" charset="-120"/>
            </a:rPr>
            <a:t>以學生行為界定目標，</a:t>
          </a:r>
        </a:p>
      </dsp:txBody>
      <dsp:txXfrm>
        <a:off x="0" y="523022"/>
        <a:ext cx="8229600" cy="522384"/>
      </dsp:txXfrm>
    </dsp:sp>
    <dsp:sp modelId="{60E847AF-BCEA-46FF-892F-DA881803BC49}">
      <dsp:nvSpPr>
        <dsp:cNvPr id="0" name=""/>
        <dsp:cNvSpPr/>
      </dsp:nvSpPr>
      <dsp:spPr>
        <a:xfrm>
          <a:off x="0" y="1045407"/>
          <a:ext cx="8229600" cy="0"/>
        </a:xfrm>
        <a:prstGeom prst="line">
          <a:avLst/>
        </a:prstGeom>
        <a:solidFill>
          <a:schemeClr val="accent3">
            <a:hueOff val="-835224"/>
            <a:satOff val="-7558"/>
            <a:lumOff val="3399"/>
            <a:alphaOff val="0"/>
          </a:schemeClr>
        </a:solidFill>
        <a:ln w="25400" cap="flat" cmpd="sng" algn="ctr">
          <a:solidFill>
            <a:schemeClr val="accent3">
              <a:hueOff val="-835224"/>
              <a:satOff val="-7558"/>
              <a:lumOff val="3399"/>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110859A0-5360-48FA-869D-0D1F559D17A3}">
      <dsp:nvSpPr>
        <dsp:cNvPr id="0" name=""/>
        <dsp:cNvSpPr/>
      </dsp:nvSpPr>
      <dsp:spPr>
        <a:xfrm>
          <a:off x="0" y="1045407"/>
          <a:ext cx="8229600" cy="52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latin typeface="標楷體" panose="03000509000000000000" pitchFamily="65" charset="-120"/>
              <a:ea typeface="標楷體" panose="03000509000000000000" pitchFamily="65" charset="-120"/>
            </a:rPr>
            <a:t>2.</a:t>
          </a:r>
          <a:r>
            <a:rPr lang="zh-TW" sz="2400" kern="1200" dirty="0">
              <a:latin typeface="標楷體" panose="03000509000000000000" pitchFamily="65" charset="-120"/>
              <a:ea typeface="標楷體" panose="03000509000000000000" pitchFamily="65" charset="-120"/>
            </a:rPr>
            <a:t>蒐集情境資料，指出學生表現或缺乏該種目標行為，</a:t>
          </a:r>
        </a:p>
      </dsp:txBody>
      <dsp:txXfrm>
        <a:off x="0" y="1045407"/>
        <a:ext cx="8229600" cy="522384"/>
      </dsp:txXfrm>
    </dsp:sp>
    <dsp:sp modelId="{72D61905-31AC-41DE-82C4-42845711AADE}">
      <dsp:nvSpPr>
        <dsp:cNvPr id="0" name=""/>
        <dsp:cNvSpPr/>
      </dsp:nvSpPr>
      <dsp:spPr>
        <a:xfrm>
          <a:off x="0" y="1567792"/>
          <a:ext cx="8229600" cy="0"/>
        </a:xfrm>
        <a:prstGeom prst="line">
          <a:avLst/>
        </a:prstGeom>
        <a:solidFill>
          <a:schemeClr val="accent3">
            <a:hueOff val="-1252836"/>
            <a:satOff val="-11338"/>
            <a:lumOff val="5098"/>
            <a:alphaOff val="0"/>
          </a:schemeClr>
        </a:solidFill>
        <a:ln w="25400" cap="flat" cmpd="sng" algn="ctr">
          <a:solidFill>
            <a:schemeClr val="accent3">
              <a:hueOff val="-1252836"/>
              <a:satOff val="-11338"/>
              <a:lumOff val="5098"/>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154AFB8C-07AA-496C-B9D2-919B6DDE7FF6}">
      <dsp:nvSpPr>
        <dsp:cNvPr id="0" name=""/>
        <dsp:cNvSpPr/>
      </dsp:nvSpPr>
      <dsp:spPr>
        <a:xfrm>
          <a:off x="0" y="1567792"/>
          <a:ext cx="8229600" cy="52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latin typeface="標楷體" panose="03000509000000000000" pitchFamily="65" charset="-120"/>
              <a:ea typeface="標楷體" panose="03000509000000000000" pitchFamily="65" charset="-120"/>
            </a:rPr>
            <a:t>4.</a:t>
          </a:r>
          <a:r>
            <a:rPr lang="zh-TW" sz="2400" kern="1200" dirty="0">
              <a:latin typeface="標楷體" panose="03000509000000000000" pitchFamily="65" charset="-120"/>
              <a:ea typeface="標楷體" panose="03000509000000000000" pitchFamily="65" charset="-120"/>
            </a:rPr>
            <a:t>把情境呈現給學生，</a:t>
          </a:r>
        </a:p>
      </dsp:txBody>
      <dsp:txXfrm>
        <a:off x="0" y="1567792"/>
        <a:ext cx="8229600" cy="522384"/>
      </dsp:txXfrm>
    </dsp:sp>
    <dsp:sp modelId="{65DEDF09-7062-4F95-B948-BA641B0A224F}">
      <dsp:nvSpPr>
        <dsp:cNvPr id="0" name=""/>
        <dsp:cNvSpPr/>
      </dsp:nvSpPr>
      <dsp:spPr>
        <a:xfrm>
          <a:off x="0" y="2090177"/>
          <a:ext cx="8229600" cy="0"/>
        </a:xfrm>
        <a:prstGeom prst="line">
          <a:avLst/>
        </a:prstGeom>
        <a:solidFill>
          <a:schemeClr val="accent3">
            <a:hueOff val="-1670448"/>
            <a:satOff val="-15117"/>
            <a:lumOff val="6797"/>
            <a:alphaOff val="0"/>
          </a:schemeClr>
        </a:solidFill>
        <a:ln w="25400" cap="flat" cmpd="sng" algn="ctr">
          <a:solidFill>
            <a:schemeClr val="accent3">
              <a:hueOff val="-1670448"/>
              <a:satOff val="-15117"/>
              <a:lumOff val="6797"/>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84228B9E-BCCB-4E3D-9D88-9010B8D247C8}">
      <dsp:nvSpPr>
        <dsp:cNvPr id="0" name=""/>
        <dsp:cNvSpPr/>
      </dsp:nvSpPr>
      <dsp:spPr>
        <a:xfrm>
          <a:off x="0" y="2090177"/>
          <a:ext cx="8229600" cy="52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latin typeface="標楷體" panose="03000509000000000000" pitchFamily="65" charset="-120"/>
              <a:ea typeface="標楷體" panose="03000509000000000000" pitchFamily="65" charset="-120"/>
            </a:rPr>
            <a:t>5.</a:t>
          </a:r>
          <a:r>
            <a:rPr lang="zh-TW" sz="2400" kern="1200" dirty="0">
              <a:latin typeface="標楷體" panose="03000509000000000000" pitchFamily="65" charset="-120"/>
              <a:ea typeface="標楷體" panose="03000509000000000000" pitchFamily="65" charset="-120"/>
            </a:rPr>
            <a:t>以每一個目標來評鑑學生的反應，</a:t>
          </a:r>
        </a:p>
      </dsp:txBody>
      <dsp:txXfrm>
        <a:off x="0" y="2090177"/>
        <a:ext cx="8229600" cy="522384"/>
      </dsp:txXfrm>
    </dsp:sp>
    <dsp:sp modelId="{20F8A4EA-D2E3-46DC-B152-1687897B2802}">
      <dsp:nvSpPr>
        <dsp:cNvPr id="0" name=""/>
        <dsp:cNvSpPr/>
      </dsp:nvSpPr>
      <dsp:spPr>
        <a:xfrm>
          <a:off x="0" y="2612561"/>
          <a:ext cx="8229600" cy="0"/>
        </a:xfrm>
        <a:prstGeom prst="line">
          <a:avLst/>
        </a:prstGeom>
        <a:solidFill>
          <a:schemeClr val="accent3">
            <a:hueOff val="-2088060"/>
            <a:satOff val="-18896"/>
            <a:lumOff val="8497"/>
            <a:alphaOff val="0"/>
          </a:schemeClr>
        </a:solidFill>
        <a:ln w="25400" cap="flat" cmpd="sng" algn="ctr">
          <a:solidFill>
            <a:schemeClr val="accent3">
              <a:hueOff val="-2088060"/>
              <a:satOff val="-18896"/>
              <a:lumOff val="8497"/>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3F354885-C07A-445E-848E-FF69F0EB0975}">
      <dsp:nvSpPr>
        <dsp:cNvPr id="0" name=""/>
        <dsp:cNvSpPr/>
      </dsp:nvSpPr>
      <dsp:spPr>
        <a:xfrm>
          <a:off x="0" y="2612562"/>
          <a:ext cx="8229600" cy="52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latin typeface="標楷體" panose="03000509000000000000" pitchFamily="65" charset="-120"/>
              <a:ea typeface="標楷體" panose="03000509000000000000" pitchFamily="65" charset="-120"/>
            </a:rPr>
            <a:t>6.</a:t>
          </a:r>
          <a:r>
            <a:rPr lang="zh-TW" sz="2400" kern="1200" dirty="0">
              <a:latin typeface="標楷體" panose="03000509000000000000" pitchFamily="65" charset="-120"/>
              <a:ea typeface="標楷體" panose="03000509000000000000" pitchFamily="65" charset="-120"/>
            </a:rPr>
            <a:t>決定評鑑的客觀性，</a:t>
          </a:r>
        </a:p>
      </dsp:txBody>
      <dsp:txXfrm>
        <a:off x="0" y="2612562"/>
        <a:ext cx="8229600" cy="522384"/>
      </dsp:txXfrm>
    </dsp:sp>
    <dsp:sp modelId="{B18E9380-B2C5-4655-B443-A75742EF5EBF}">
      <dsp:nvSpPr>
        <dsp:cNvPr id="0" name=""/>
        <dsp:cNvSpPr/>
      </dsp:nvSpPr>
      <dsp:spPr>
        <a:xfrm>
          <a:off x="0" y="3134946"/>
          <a:ext cx="8229600" cy="0"/>
        </a:xfrm>
        <a:prstGeom prst="line">
          <a:avLst/>
        </a:prstGeom>
        <a:solidFill>
          <a:schemeClr val="accent3">
            <a:hueOff val="-2505672"/>
            <a:satOff val="-22675"/>
            <a:lumOff val="10196"/>
            <a:alphaOff val="0"/>
          </a:schemeClr>
        </a:solidFill>
        <a:ln w="25400" cap="flat" cmpd="sng" algn="ctr">
          <a:solidFill>
            <a:schemeClr val="accent3">
              <a:hueOff val="-2505672"/>
              <a:satOff val="-22675"/>
              <a:lumOff val="10196"/>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C9D34F3A-F83E-4E7A-B25E-C63AB24AEBD8}">
      <dsp:nvSpPr>
        <dsp:cNvPr id="0" name=""/>
        <dsp:cNvSpPr/>
      </dsp:nvSpPr>
      <dsp:spPr>
        <a:xfrm>
          <a:off x="0" y="3134946"/>
          <a:ext cx="8229600" cy="52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latin typeface="標楷體" panose="03000509000000000000" pitchFamily="65" charset="-120"/>
              <a:ea typeface="標楷體" panose="03000509000000000000" pitchFamily="65" charset="-120"/>
            </a:rPr>
            <a:t>7.</a:t>
          </a:r>
          <a:r>
            <a:rPr lang="zh-TW" sz="2400" kern="1200" dirty="0">
              <a:latin typeface="標楷體" panose="03000509000000000000" pitchFamily="65" charset="-120"/>
              <a:ea typeface="標楷體" panose="03000509000000000000" pitchFamily="65" charset="-120"/>
            </a:rPr>
            <a:t>必要時改進客觀性，</a:t>
          </a:r>
        </a:p>
      </dsp:txBody>
      <dsp:txXfrm>
        <a:off x="0" y="3134946"/>
        <a:ext cx="8229600" cy="522384"/>
      </dsp:txXfrm>
    </dsp:sp>
    <dsp:sp modelId="{5BA3CB18-CE5D-470A-82D9-BDA079D7C674}">
      <dsp:nvSpPr>
        <dsp:cNvPr id="0" name=""/>
        <dsp:cNvSpPr/>
      </dsp:nvSpPr>
      <dsp:spPr>
        <a:xfrm>
          <a:off x="0" y="3657331"/>
          <a:ext cx="8229600" cy="0"/>
        </a:xfrm>
        <a:prstGeom prst="line">
          <a:avLst/>
        </a:prstGeom>
        <a:solidFill>
          <a:schemeClr val="accent3">
            <a:hueOff val="-2923284"/>
            <a:satOff val="-26455"/>
            <a:lumOff val="11895"/>
            <a:alphaOff val="0"/>
          </a:schemeClr>
        </a:solidFill>
        <a:ln w="25400" cap="flat" cmpd="sng" algn="ctr">
          <a:solidFill>
            <a:schemeClr val="accent3">
              <a:hueOff val="-2923284"/>
              <a:satOff val="-26455"/>
              <a:lumOff val="11895"/>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2CC5A4B7-F0D5-4DD3-BD52-020F723E45FD}">
      <dsp:nvSpPr>
        <dsp:cNvPr id="0" name=""/>
        <dsp:cNvSpPr/>
      </dsp:nvSpPr>
      <dsp:spPr>
        <a:xfrm>
          <a:off x="0" y="3657331"/>
          <a:ext cx="8229600" cy="52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latin typeface="標楷體" panose="03000509000000000000" pitchFamily="65" charset="-120"/>
              <a:ea typeface="標楷體" panose="03000509000000000000" pitchFamily="65" charset="-120"/>
            </a:rPr>
            <a:t>8.</a:t>
          </a:r>
          <a:r>
            <a:rPr lang="zh-TW" sz="2400" kern="1200" dirty="0">
              <a:latin typeface="標楷體" panose="03000509000000000000" pitchFamily="65" charset="-120"/>
              <a:ea typeface="標楷體" panose="03000509000000000000" pitchFamily="65" charset="-120"/>
            </a:rPr>
            <a:t>決定信度，</a:t>
          </a:r>
        </a:p>
      </dsp:txBody>
      <dsp:txXfrm>
        <a:off x="0" y="3657331"/>
        <a:ext cx="8229600" cy="522384"/>
      </dsp:txXfrm>
    </dsp:sp>
    <dsp:sp modelId="{9F9C073C-7784-4FF6-80FA-1EFFBD8E3689}">
      <dsp:nvSpPr>
        <dsp:cNvPr id="0" name=""/>
        <dsp:cNvSpPr/>
      </dsp:nvSpPr>
      <dsp:spPr>
        <a:xfrm>
          <a:off x="0" y="4179716"/>
          <a:ext cx="8229600" cy="0"/>
        </a:xfrm>
        <a:prstGeom prst="line">
          <a:avLst/>
        </a:prstGeom>
        <a:solidFill>
          <a:schemeClr val="accent3">
            <a:hueOff val="-3340896"/>
            <a:satOff val="-30234"/>
            <a:lumOff val="13595"/>
            <a:alphaOff val="0"/>
          </a:schemeClr>
        </a:solidFill>
        <a:ln w="25400" cap="flat" cmpd="sng" algn="ctr">
          <a:solidFill>
            <a:schemeClr val="accent3">
              <a:hueOff val="-3340896"/>
              <a:satOff val="-30234"/>
              <a:lumOff val="13595"/>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4F77D17B-68BD-4D4D-AE4E-402EA73FC264}">
      <dsp:nvSpPr>
        <dsp:cNvPr id="0" name=""/>
        <dsp:cNvSpPr/>
      </dsp:nvSpPr>
      <dsp:spPr>
        <a:xfrm>
          <a:off x="0" y="4179716"/>
          <a:ext cx="8229600" cy="52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latin typeface="標楷體" panose="03000509000000000000" pitchFamily="65" charset="-120"/>
              <a:ea typeface="標楷體" panose="03000509000000000000" pitchFamily="65" charset="-120"/>
            </a:rPr>
            <a:t>9.</a:t>
          </a:r>
          <a:r>
            <a:rPr lang="zh-TW" sz="2400" kern="1200" dirty="0">
              <a:latin typeface="標楷體" panose="03000509000000000000" pitchFamily="65" charset="-120"/>
              <a:ea typeface="標楷體" panose="03000509000000000000" pitchFamily="65" charset="-120"/>
            </a:rPr>
            <a:t>必要時改進信度，</a:t>
          </a:r>
        </a:p>
      </dsp:txBody>
      <dsp:txXfrm>
        <a:off x="0" y="4179716"/>
        <a:ext cx="8229600" cy="522384"/>
      </dsp:txXfrm>
    </dsp:sp>
    <dsp:sp modelId="{BFE7ECB1-A1EC-4440-B9AF-5F8E2CC5CC34}">
      <dsp:nvSpPr>
        <dsp:cNvPr id="0" name=""/>
        <dsp:cNvSpPr/>
      </dsp:nvSpPr>
      <dsp:spPr>
        <a:xfrm>
          <a:off x="0" y="4702101"/>
          <a:ext cx="8229600" cy="0"/>
        </a:xfrm>
        <a:prstGeom prst="line">
          <a:avLst/>
        </a:prstGeom>
        <a:solidFill>
          <a:schemeClr val="accent3">
            <a:hueOff val="-3758508"/>
            <a:satOff val="-34013"/>
            <a:lumOff val="15294"/>
            <a:alphaOff val="0"/>
          </a:schemeClr>
        </a:solidFill>
        <a:ln w="25400" cap="flat" cmpd="sng" algn="ctr">
          <a:solidFill>
            <a:schemeClr val="accent3">
              <a:hueOff val="-3758508"/>
              <a:satOff val="-34013"/>
              <a:lumOff val="15294"/>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89FE4BD7-175F-4F4F-B0AA-E4A50E824AE5}">
      <dsp:nvSpPr>
        <dsp:cNvPr id="0" name=""/>
        <dsp:cNvSpPr/>
      </dsp:nvSpPr>
      <dsp:spPr>
        <a:xfrm>
          <a:off x="0" y="4702101"/>
          <a:ext cx="8229600" cy="52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latin typeface="標楷體" panose="03000509000000000000" pitchFamily="65" charset="-120"/>
              <a:ea typeface="標楷體" panose="03000509000000000000" pitchFamily="65" charset="-120"/>
            </a:rPr>
            <a:t>10.</a:t>
          </a:r>
          <a:r>
            <a:rPr lang="zh-TW" sz="2400" kern="1200" dirty="0">
              <a:latin typeface="標楷體" panose="03000509000000000000" pitchFamily="65" charset="-120"/>
              <a:ea typeface="標楷體" panose="03000509000000000000" pitchFamily="65" charset="-120"/>
            </a:rPr>
            <a:t>必要時發展出更實用的評鑑方法（</a:t>
          </a:r>
          <a:r>
            <a:rPr lang="en-US" sz="2400" kern="1200" dirty="0">
              <a:latin typeface="標楷體" panose="03000509000000000000" pitchFamily="65" charset="-120"/>
              <a:ea typeface="標楷體" panose="03000509000000000000" pitchFamily="65" charset="-120"/>
            </a:rPr>
            <a:t>Tyler,1949</a:t>
          </a:r>
          <a:r>
            <a:rPr lang="zh-TW" sz="2400" kern="1200" dirty="0">
              <a:latin typeface="標楷體" panose="03000509000000000000" pitchFamily="65" charset="-120"/>
              <a:ea typeface="標楷體" panose="03000509000000000000" pitchFamily="65" charset="-120"/>
            </a:rPr>
            <a:t>）。</a:t>
          </a:r>
        </a:p>
      </dsp:txBody>
      <dsp:txXfrm>
        <a:off x="0" y="4702101"/>
        <a:ext cx="8229600" cy="52238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6648D5-B170-4D1D-973B-3CDEA90D9504}">
      <dsp:nvSpPr>
        <dsp:cNvPr id="0" name=""/>
        <dsp:cNvSpPr/>
      </dsp:nvSpPr>
      <dsp:spPr>
        <a:xfrm>
          <a:off x="0" y="78814"/>
          <a:ext cx="8568951" cy="1523831"/>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標楷體" panose="03000509000000000000" pitchFamily="65" charset="-120"/>
              <a:ea typeface="標楷體" panose="03000509000000000000" pitchFamily="65" charset="-120"/>
            </a:rPr>
            <a:t>1.</a:t>
          </a:r>
          <a:r>
            <a:rPr lang="zh-TW" sz="2400" kern="1200" dirty="0">
              <a:latin typeface="標楷體" panose="03000509000000000000" pitchFamily="65" charset="-120"/>
              <a:ea typeface="標楷體" panose="03000509000000000000" pitchFamily="65" charset="-120"/>
            </a:rPr>
            <a:t>合作原則，學校教師應建立課程目標、蒐集情境資料、評鑑學生反應；測驗專家負責協助蒐集情境資料、安排評鑑學生反應、決定並改進評鑑的客觀性與測驗的信度。</a:t>
          </a:r>
        </a:p>
      </dsp:txBody>
      <dsp:txXfrm>
        <a:off x="74387" y="153201"/>
        <a:ext cx="8420177" cy="1375057"/>
      </dsp:txXfrm>
    </dsp:sp>
    <dsp:sp modelId="{63C615FF-DE3F-42CC-B984-DE0BEC208128}">
      <dsp:nvSpPr>
        <dsp:cNvPr id="0" name=""/>
        <dsp:cNvSpPr/>
      </dsp:nvSpPr>
      <dsp:spPr>
        <a:xfrm>
          <a:off x="0" y="1721739"/>
          <a:ext cx="8568951" cy="599745"/>
        </a:xfrm>
        <a:prstGeom prst="roundRect">
          <a:avLst/>
        </a:prstGeom>
        <a:gradFill rotWithShape="0">
          <a:gsLst>
            <a:gs pos="0">
              <a:schemeClr val="accent2">
                <a:hueOff val="-9741540"/>
                <a:satOff val="58574"/>
                <a:lumOff val="-24509"/>
                <a:alphaOff val="0"/>
                <a:tint val="50000"/>
                <a:satMod val="300000"/>
              </a:schemeClr>
            </a:gs>
            <a:gs pos="35000">
              <a:schemeClr val="accent2">
                <a:hueOff val="-9741540"/>
                <a:satOff val="58574"/>
                <a:lumOff val="-24509"/>
                <a:alphaOff val="0"/>
                <a:tint val="37000"/>
                <a:satMod val="300000"/>
              </a:schemeClr>
            </a:gs>
            <a:gs pos="100000">
              <a:schemeClr val="accent2">
                <a:hueOff val="-9741540"/>
                <a:satOff val="58574"/>
                <a:lumOff val="-2450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a:latin typeface="標楷體" panose="03000509000000000000" pitchFamily="65" charset="-120"/>
              <a:ea typeface="標楷體" panose="03000509000000000000" pitchFamily="65" charset="-120"/>
            </a:rPr>
            <a:t>2.</a:t>
          </a:r>
          <a:r>
            <a:rPr lang="zh-TW" sz="2400" kern="1200">
              <a:latin typeface="標楷體" panose="03000509000000000000" pitchFamily="65" charset="-120"/>
              <a:ea typeface="標楷體" panose="03000509000000000000" pitchFamily="65" charset="-120"/>
            </a:rPr>
            <a:t>編製技術</a:t>
          </a:r>
          <a:r>
            <a:rPr lang="en-US" sz="2400" kern="1200">
              <a:latin typeface="標楷體" panose="03000509000000000000" pitchFamily="65" charset="-120"/>
              <a:ea typeface="標楷體" panose="03000509000000000000" pitchFamily="65" charset="-120"/>
            </a:rPr>
            <a:t>:</a:t>
          </a:r>
          <a:endParaRPr lang="zh-TW" sz="2400" kern="1200" dirty="0">
            <a:latin typeface="標楷體" panose="03000509000000000000" pitchFamily="65" charset="-120"/>
            <a:ea typeface="標楷體" panose="03000509000000000000" pitchFamily="65" charset="-120"/>
          </a:endParaRPr>
        </a:p>
      </dsp:txBody>
      <dsp:txXfrm>
        <a:off x="29277" y="1751016"/>
        <a:ext cx="8510397" cy="541191"/>
      </dsp:txXfrm>
    </dsp:sp>
    <dsp:sp modelId="{13EE01F0-2141-47D7-BF9B-C94514BDFA04}">
      <dsp:nvSpPr>
        <dsp:cNvPr id="0" name=""/>
        <dsp:cNvSpPr/>
      </dsp:nvSpPr>
      <dsp:spPr>
        <a:xfrm>
          <a:off x="0" y="2321484"/>
          <a:ext cx="8568951" cy="2300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064"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altLang="zh-TW" sz="2400" kern="1200" dirty="0">
              <a:latin typeface="標楷體" panose="03000509000000000000" pitchFamily="65" charset="-120"/>
              <a:ea typeface="標楷體" panose="03000509000000000000" pitchFamily="65" charset="-120"/>
            </a:rPr>
            <a:t>(1)</a:t>
          </a:r>
          <a:r>
            <a:rPr lang="zh-TW" altLang="en-US" sz="2400" kern="1200" dirty="0">
              <a:latin typeface="標楷體" panose="03000509000000000000" pitchFamily="65" charset="-120"/>
              <a:ea typeface="標楷體" panose="03000509000000000000" pitchFamily="65" charset="-120"/>
            </a:rPr>
            <a:t>首先以目標分析替代內容分析，以便進行更寬廣而普遍地測量目標；</a:t>
          </a:r>
          <a:endParaRPr lang="zh-TW" sz="2400" kern="1200" dirty="0">
            <a:latin typeface="標楷體" panose="03000509000000000000" pitchFamily="65" charset="-120"/>
            <a:ea typeface="標楷體" panose="03000509000000000000" pitchFamily="65" charset="-120"/>
          </a:endParaRPr>
        </a:p>
        <a:p>
          <a:pPr marL="228600" lvl="1" indent="-228600" algn="l" defTabSz="1066800" rtl="0">
            <a:lnSpc>
              <a:spcPct val="90000"/>
            </a:lnSpc>
            <a:spcBef>
              <a:spcPct val="0"/>
            </a:spcBef>
            <a:spcAft>
              <a:spcPct val="20000"/>
            </a:spcAft>
            <a:buChar char="•"/>
          </a:pPr>
          <a:r>
            <a:rPr lang="en-US" sz="2400" kern="1200">
              <a:latin typeface="標楷體" panose="03000509000000000000" pitchFamily="65" charset="-120"/>
              <a:ea typeface="標楷體" panose="03000509000000000000" pitchFamily="65" charset="-120"/>
            </a:rPr>
            <a:t>(2)</a:t>
          </a:r>
          <a:r>
            <a:rPr lang="zh-TW" sz="2400" kern="1200">
              <a:latin typeface="標楷體" panose="03000509000000000000" pitchFamily="65" charset="-120"/>
              <a:ea typeface="標楷體" panose="03000509000000000000" pitchFamily="65" charset="-120"/>
            </a:rPr>
            <a:t>不用現成的測驗，而是直接利用學生表現目標行為的情境，作為判斷是否達成課程目標的測驗情境。其特色不僅是測量學生的事實記憶能力，而是以各種不同的目標來評鑑學生的成就。</a:t>
          </a:r>
          <a:endParaRPr lang="zh-TW" sz="2400" kern="1200" dirty="0">
            <a:latin typeface="標楷體" panose="03000509000000000000" pitchFamily="65" charset="-120"/>
            <a:ea typeface="標楷體" panose="03000509000000000000" pitchFamily="65" charset="-120"/>
          </a:endParaRPr>
        </a:p>
      </dsp:txBody>
      <dsp:txXfrm>
        <a:off x="0" y="2321484"/>
        <a:ext cx="8568951" cy="23008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37C267-4E03-4D14-9ED3-A90016F9F007}">
      <dsp:nvSpPr>
        <dsp:cNvPr id="0" name=""/>
        <dsp:cNvSpPr/>
      </dsp:nvSpPr>
      <dsp:spPr>
        <a:xfrm>
          <a:off x="0" y="0"/>
          <a:ext cx="8712968" cy="854808"/>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altLang="zh-TW" sz="2800" kern="1200" dirty="0">
              <a:solidFill>
                <a:schemeClr val="tx1"/>
              </a:solidFill>
              <a:latin typeface="標楷體" panose="03000509000000000000" pitchFamily="65" charset="-120"/>
              <a:ea typeface="標楷體" panose="03000509000000000000" pitchFamily="65" charset="-120"/>
            </a:rPr>
            <a:t>4.</a:t>
          </a:r>
          <a:r>
            <a:rPr lang="zh-TW" altLang="en-US" sz="2800" kern="1200" dirty="0">
              <a:solidFill>
                <a:schemeClr val="tx1"/>
              </a:solidFill>
              <a:latin typeface="標楷體" panose="03000509000000000000" pitchFamily="65" charset="-120"/>
              <a:ea typeface="標楷體" panose="03000509000000000000" pitchFamily="65" charset="-120"/>
            </a:rPr>
            <a:t>升級決定（</a:t>
          </a:r>
          <a:r>
            <a:rPr lang="en-US" altLang="zh-TW" sz="2800" kern="1200" dirty="0">
              <a:solidFill>
                <a:schemeClr val="tx1"/>
              </a:solidFill>
              <a:latin typeface="FZYaoTi" panose="02010601030101010101" pitchFamily="2" charset="-122"/>
              <a:ea typeface="FZYaoTi" panose="02010601030101010101" pitchFamily="2" charset="-122"/>
            </a:rPr>
            <a:t>promotion decisions</a:t>
          </a:r>
          <a:r>
            <a:rPr lang="zh-TW" altLang="en-US" sz="2800" kern="1200" dirty="0">
              <a:solidFill>
                <a:schemeClr val="tx1"/>
              </a:solidFill>
              <a:latin typeface="標楷體" panose="03000509000000000000" pitchFamily="65" charset="-120"/>
              <a:ea typeface="標楷體" panose="03000509000000000000" pitchFamily="65" charset="-120"/>
            </a:rPr>
            <a:t>）</a:t>
          </a:r>
          <a:endParaRPr lang="zh-TW" sz="2800" kern="1200" dirty="0">
            <a:solidFill>
              <a:schemeClr val="tx1"/>
            </a:solidFill>
            <a:latin typeface="標楷體" panose="03000509000000000000" pitchFamily="65" charset="-120"/>
            <a:ea typeface="標楷體" panose="03000509000000000000" pitchFamily="65" charset="-120"/>
          </a:endParaRPr>
        </a:p>
      </dsp:txBody>
      <dsp:txXfrm>
        <a:off x="41728" y="41728"/>
        <a:ext cx="8629512" cy="771352"/>
      </dsp:txXfrm>
    </dsp:sp>
    <dsp:sp modelId="{2B54D095-A78A-411D-A94F-61BD2E6AA547}">
      <dsp:nvSpPr>
        <dsp:cNvPr id="0" name=""/>
        <dsp:cNvSpPr/>
      </dsp:nvSpPr>
      <dsp:spPr>
        <a:xfrm>
          <a:off x="0" y="857380"/>
          <a:ext cx="8712968" cy="919674"/>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6637"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zh-TW" altLang="en-US" sz="2800" kern="1200" dirty="0">
              <a:solidFill>
                <a:schemeClr val="tx1"/>
              </a:solidFill>
              <a:latin typeface="標楷體" panose="03000509000000000000" pitchFamily="65" charset="-120"/>
              <a:ea typeface="標楷體" panose="03000509000000000000" pitchFamily="65" charset="-120"/>
            </a:rPr>
            <a:t>根據標準化測驗，針對個別學生有關問題的討論，作為決定升級或留級的依據。</a:t>
          </a:r>
        </a:p>
      </dsp:txBody>
      <dsp:txXfrm>
        <a:off x="0" y="857380"/>
        <a:ext cx="8712968" cy="919674"/>
      </dsp:txXfrm>
    </dsp:sp>
    <dsp:sp modelId="{6DFCDC4B-BDCC-480B-BEC1-42D6CDF10358}">
      <dsp:nvSpPr>
        <dsp:cNvPr id="0" name=""/>
        <dsp:cNvSpPr/>
      </dsp:nvSpPr>
      <dsp:spPr>
        <a:xfrm>
          <a:off x="0" y="1777054"/>
          <a:ext cx="8712968" cy="854808"/>
        </a:xfrm>
        <a:prstGeom prst="roundRect">
          <a:avLst/>
        </a:prstGeom>
        <a:solidFill>
          <a:schemeClr val="accent2">
            <a:hueOff val="-4870770"/>
            <a:satOff val="29287"/>
            <a:lumOff val="-1225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altLang="zh-TW" sz="2800" kern="1200" dirty="0">
              <a:solidFill>
                <a:schemeClr val="tx1"/>
              </a:solidFill>
              <a:latin typeface="標楷體" panose="03000509000000000000" pitchFamily="65" charset="-120"/>
              <a:ea typeface="標楷體" panose="03000509000000000000" pitchFamily="65" charset="-120"/>
            </a:rPr>
            <a:t>5.</a:t>
          </a:r>
          <a:r>
            <a:rPr lang="zh-TW" altLang="en-US" sz="2800" kern="1200" dirty="0">
              <a:solidFill>
                <a:schemeClr val="tx1"/>
              </a:solidFill>
              <a:latin typeface="標楷體" panose="03000509000000000000" pitchFamily="65" charset="-120"/>
              <a:ea typeface="標楷體" panose="03000509000000000000" pitchFamily="65" charset="-120"/>
            </a:rPr>
            <a:t>授證決定（</a:t>
          </a:r>
          <a:r>
            <a:rPr lang="en-US" altLang="zh-TW" sz="2800" kern="1200" dirty="0">
              <a:solidFill>
                <a:schemeClr val="tx1"/>
              </a:solidFill>
              <a:latin typeface="FZYaoTi" panose="02010601030101010101" pitchFamily="2" charset="-122"/>
              <a:ea typeface="FZYaoTi" panose="02010601030101010101" pitchFamily="2" charset="-122"/>
            </a:rPr>
            <a:t>credentialing decisions</a:t>
          </a:r>
          <a:r>
            <a:rPr lang="zh-TW" altLang="en-US" sz="2800" kern="1200" dirty="0">
              <a:solidFill>
                <a:schemeClr val="tx1"/>
              </a:solidFill>
              <a:latin typeface="標楷體" panose="03000509000000000000" pitchFamily="65" charset="-120"/>
              <a:ea typeface="標楷體" panose="03000509000000000000" pitchFamily="65" charset="-120"/>
            </a:rPr>
            <a:t>）</a:t>
          </a:r>
        </a:p>
      </dsp:txBody>
      <dsp:txXfrm>
        <a:off x="41728" y="1818782"/>
        <a:ext cx="8629512" cy="771352"/>
      </dsp:txXfrm>
    </dsp:sp>
    <dsp:sp modelId="{82F5D435-6A45-40FD-A501-1AE25B938434}">
      <dsp:nvSpPr>
        <dsp:cNvPr id="0" name=""/>
        <dsp:cNvSpPr/>
      </dsp:nvSpPr>
      <dsp:spPr>
        <a:xfrm>
          <a:off x="0" y="2631863"/>
          <a:ext cx="8712968" cy="919674"/>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6637"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zh-TW" altLang="en-US" sz="2800" kern="1200" dirty="0">
              <a:solidFill>
                <a:schemeClr val="tx1"/>
              </a:solidFill>
              <a:latin typeface="標楷體" panose="03000509000000000000" pitchFamily="65" charset="-120"/>
              <a:ea typeface="標楷體" panose="03000509000000000000" pitchFamily="65" charset="-120"/>
            </a:rPr>
            <a:t>如通過國家考試或專業團體所訂定的通過標準，可以獲得某種學程畢業的證明或許可證。</a:t>
          </a:r>
        </a:p>
      </dsp:txBody>
      <dsp:txXfrm>
        <a:off x="0" y="2631863"/>
        <a:ext cx="8712968" cy="919674"/>
      </dsp:txXfrm>
    </dsp:sp>
    <dsp:sp modelId="{09902B64-7AAF-42F0-95AD-596174144D66}">
      <dsp:nvSpPr>
        <dsp:cNvPr id="0" name=""/>
        <dsp:cNvSpPr/>
      </dsp:nvSpPr>
      <dsp:spPr>
        <a:xfrm>
          <a:off x="0" y="3551537"/>
          <a:ext cx="8712968" cy="854808"/>
        </a:xfrm>
        <a:prstGeom prst="roundRect">
          <a:avLst/>
        </a:prstGeom>
        <a:solidFill>
          <a:schemeClr val="accent2">
            <a:hueOff val="-9741540"/>
            <a:satOff val="58574"/>
            <a:lumOff val="-2450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altLang="zh-TW" sz="2800" kern="1200" dirty="0">
              <a:solidFill>
                <a:schemeClr val="tx1"/>
              </a:solidFill>
              <a:latin typeface="標楷體" panose="03000509000000000000" pitchFamily="65" charset="-120"/>
              <a:ea typeface="標楷體" panose="03000509000000000000" pitchFamily="65" charset="-120"/>
            </a:rPr>
            <a:t>6.</a:t>
          </a:r>
          <a:r>
            <a:rPr lang="zh-TW" altLang="en-US" sz="2800" kern="1200" dirty="0">
              <a:solidFill>
                <a:schemeClr val="tx1"/>
              </a:solidFill>
              <a:latin typeface="標楷體" panose="03000509000000000000" pitchFamily="65" charset="-120"/>
              <a:ea typeface="標楷體" panose="03000509000000000000" pitchFamily="65" charset="-120"/>
            </a:rPr>
            <a:t>選擇決定（</a:t>
          </a:r>
          <a:r>
            <a:rPr lang="en-US" altLang="zh-TW" sz="2800" kern="1200" dirty="0">
              <a:solidFill>
                <a:schemeClr val="tx1"/>
              </a:solidFill>
              <a:latin typeface="FZYaoTi" panose="02010601030101010101" pitchFamily="2" charset="-122"/>
              <a:ea typeface="FZYaoTi" panose="02010601030101010101" pitchFamily="2" charset="-122"/>
            </a:rPr>
            <a:t>selection decisions</a:t>
          </a:r>
          <a:r>
            <a:rPr lang="zh-TW" altLang="en-US" sz="2800" kern="1200" dirty="0">
              <a:solidFill>
                <a:schemeClr val="tx1"/>
              </a:solidFill>
              <a:latin typeface="標楷體" panose="03000509000000000000" pitchFamily="65" charset="-120"/>
              <a:ea typeface="標楷體" panose="03000509000000000000" pitchFamily="65" charset="-120"/>
            </a:rPr>
            <a:t>）</a:t>
          </a:r>
        </a:p>
      </dsp:txBody>
      <dsp:txXfrm>
        <a:off x="41728" y="3593265"/>
        <a:ext cx="8629512" cy="771352"/>
      </dsp:txXfrm>
    </dsp:sp>
    <dsp:sp modelId="{2664C9EB-24C7-4D43-8B41-64F066AAC974}">
      <dsp:nvSpPr>
        <dsp:cNvPr id="0" name=""/>
        <dsp:cNvSpPr/>
      </dsp:nvSpPr>
      <dsp:spPr>
        <a:xfrm>
          <a:off x="0" y="4406345"/>
          <a:ext cx="8712968" cy="919674"/>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6637"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zh-TW" altLang="en-US" sz="2800" kern="1200" dirty="0">
              <a:solidFill>
                <a:schemeClr val="tx1"/>
              </a:solidFill>
              <a:latin typeface="標楷體" panose="03000509000000000000" pitchFamily="65" charset="-120"/>
              <a:ea typeface="標楷體" panose="03000509000000000000" pitchFamily="65" charset="-120"/>
            </a:rPr>
            <a:t>如英、美各國大專院校的入學許可處，利用學生的性向測驗等標準化測驗，以決定是否讓某生入學。</a:t>
          </a:r>
        </a:p>
      </dsp:txBody>
      <dsp:txXfrm>
        <a:off x="0" y="4406345"/>
        <a:ext cx="8712968" cy="91967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02D273-D95D-463D-A8AB-C83C4FA776F4}">
      <dsp:nvSpPr>
        <dsp:cNvPr id="0" name=""/>
        <dsp:cNvSpPr/>
      </dsp:nvSpPr>
      <dsp:spPr>
        <a:xfrm>
          <a:off x="0" y="1329"/>
          <a:ext cx="7200800" cy="1798875"/>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標楷體" panose="03000509000000000000" pitchFamily="65" charset="-120"/>
              <a:ea typeface="標楷體" panose="03000509000000000000" pitchFamily="65" charset="-120"/>
            </a:rPr>
            <a:t>1.</a:t>
          </a:r>
          <a:r>
            <a:rPr lang="zh-TW" sz="2400" kern="1200" dirty="0">
              <a:latin typeface="標楷體" panose="03000509000000000000" pitchFamily="65" charset="-120"/>
              <a:ea typeface="標楷體" panose="03000509000000000000" pitchFamily="65" charset="-120"/>
            </a:rPr>
            <a:t>就技術層面而言，提供測驗題目以測量學生是否精熟某一課程單元是可行的，是以仰賴測驗以決定某一學生是否精熟某一課程是合理的。</a:t>
          </a:r>
        </a:p>
      </dsp:txBody>
      <dsp:txXfrm>
        <a:off x="87814" y="89143"/>
        <a:ext cx="7025172" cy="1623247"/>
      </dsp:txXfrm>
    </dsp:sp>
    <dsp:sp modelId="{8D4DD81C-94D0-46DD-8397-5B194D8B58B9}">
      <dsp:nvSpPr>
        <dsp:cNvPr id="0" name=""/>
        <dsp:cNvSpPr/>
      </dsp:nvSpPr>
      <dsp:spPr>
        <a:xfrm>
          <a:off x="0" y="1872204"/>
          <a:ext cx="7200800" cy="1798875"/>
        </a:xfrm>
        <a:prstGeom prst="roundRect">
          <a:avLst/>
        </a:prstGeom>
        <a:gradFill rotWithShape="0">
          <a:gsLst>
            <a:gs pos="0">
              <a:schemeClr val="accent3">
                <a:hueOff val="-3758508"/>
                <a:satOff val="-34013"/>
                <a:lumOff val="15294"/>
                <a:alphaOff val="0"/>
                <a:tint val="50000"/>
                <a:satMod val="300000"/>
              </a:schemeClr>
            </a:gs>
            <a:gs pos="35000">
              <a:schemeClr val="accent3">
                <a:hueOff val="-3758508"/>
                <a:satOff val="-34013"/>
                <a:lumOff val="15294"/>
                <a:alphaOff val="0"/>
                <a:tint val="37000"/>
                <a:satMod val="300000"/>
              </a:schemeClr>
            </a:gs>
            <a:gs pos="100000">
              <a:schemeClr val="accent3">
                <a:hueOff val="-3758508"/>
                <a:satOff val="-34013"/>
                <a:lumOff val="1529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標楷體" panose="03000509000000000000" pitchFamily="65" charset="-120"/>
              <a:ea typeface="標楷體" panose="03000509000000000000" pitchFamily="65" charset="-120"/>
            </a:rPr>
            <a:t>2.</a:t>
          </a:r>
          <a:r>
            <a:rPr lang="zh-TW" sz="2400" kern="1200" dirty="0">
              <a:latin typeface="標楷體" panose="03000509000000000000" pitchFamily="65" charset="-120"/>
              <a:ea typeface="標楷體" panose="03000509000000000000" pitchFamily="65" charset="-120"/>
            </a:rPr>
            <a:t>測驗本位的評鑑，混淆了評鑑與心理測量之間的界線，而且，通常以行為術語界定目標，而測驗乃在確定目標的達成，而且教材與教師活動皆以獲得可觀察測量的測驗表現為導向</a:t>
          </a:r>
          <a:r>
            <a:rPr lang="zh-TW" sz="2300" kern="1200" dirty="0"/>
            <a:t>。</a:t>
          </a:r>
        </a:p>
      </dsp:txBody>
      <dsp:txXfrm>
        <a:off x="87814" y="1960018"/>
        <a:ext cx="7025172" cy="1623247"/>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DD3B74-68D6-4589-8694-5C3227A30188}">
      <dsp:nvSpPr>
        <dsp:cNvPr id="0" name=""/>
        <dsp:cNvSpPr/>
      </dsp:nvSpPr>
      <dsp:spPr>
        <a:xfrm>
          <a:off x="0" y="5433"/>
          <a:ext cx="7848872" cy="139932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TW" sz="2400" kern="1200" dirty="0">
              <a:solidFill>
                <a:schemeClr val="accent2">
                  <a:lumMod val="10000"/>
                </a:schemeClr>
              </a:solidFill>
              <a:latin typeface="標楷體" panose="03000509000000000000" pitchFamily="65" charset="-120"/>
              <a:ea typeface="標楷體" panose="03000509000000000000" pitchFamily="65" charset="-120"/>
            </a:rPr>
            <a:t>（一）從人類學借用俗民誌方法（</a:t>
          </a:r>
          <a:r>
            <a:rPr lang="en-US" sz="2400" kern="1200" dirty="0">
              <a:solidFill>
                <a:schemeClr val="accent2">
                  <a:lumMod val="10000"/>
                </a:schemeClr>
              </a:solidFill>
              <a:latin typeface="標楷體" panose="03000509000000000000" pitchFamily="65" charset="-120"/>
              <a:ea typeface="標楷體" panose="03000509000000000000" pitchFamily="65" charset="-120"/>
            </a:rPr>
            <a:t>ethnography</a:t>
          </a:r>
          <a:r>
            <a:rPr lang="zh-TW" sz="2400" kern="1200" dirty="0">
              <a:solidFill>
                <a:schemeClr val="accent2">
                  <a:lumMod val="10000"/>
                </a:schemeClr>
              </a:solidFill>
              <a:latin typeface="標楷體" panose="03000509000000000000" pitchFamily="65" charset="-120"/>
              <a:ea typeface="標楷體" panose="03000509000000000000" pitchFamily="65" charset="-120"/>
            </a:rPr>
            <a:t>），是一種蒐集現場記錄的方法，評鑑者置身於參與觀察的角色，從圈內人的觀點來理解分析教室環境的意義。</a:t>
          </a:r>
        </a:p>
      </dsp:txBody>
      <dsp:txXfrm>
        <a:off x="68309" y="73742"/>
        <a:ext cx="7712254" cy="1262702"/>
      </dsp:txXfrm>
    </dsp:sp>
    <dsp:sp modelId="{92D84636-5F69-4168-86CC-BB6D11F2C449}">
      <dsp:nvSpPr>
        <dsp:cNvPr id="0" name=""/>
        <dsp:cNvSpPr/>
      </dsp:nvSpPr>
      <dsp:spPr>
        <a:xfrm>
          <a:off x="0" y="1479634"/>
          <a:ext cx="7848872" cy="1399320"/>
        </a:xfrm>
        <a:prstGeom prst="roundRect">
          <a:avLst/>
        </a:prstGeom>
        <a:gradFill rotWithShape="0">
          <a:gsLst>
            <a:gs pos="0">
              <a:schemeClr val="accent3">
                <a:hueOff val="-3758508"/>
                <a:satOff val="-34013"/>
                <a:lumOff val="15294"/>
                <a:alphaOff val="0"/>
                <a:shade val="51000"/>
                <a:satMod val="130000"/>
              </a:schemeClr>
            </a:gs>
            <a:gs pos="80000">
              <a:schemeClr val="accent3">
                <a:hueOff val="-3758508"/>
                <a:satOff val="-34013"/>
                <a:lumOff val="15294"/>
                <a:alphaOff val="0"/>
                <a:shade val="93000"/>
                <a:satMod val="130000"/>
              </a:schemeClr>
            </a:gs>
            <a:gs pos="100000">
              <a:schemeClr val="accent3">
                <a:hueOff val="-3758508"/>
                <a:satOff val="-34013"/>
                <a:lumOff val="1529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TW" sz="2400" kern="1200" dirty="0">
              <a:solidFill>
                <a:schemeClr val="accent2">
                  <a:lumMod val="10000"/>
                </a:schemeClr>
              </a:solidFill>
              <a:latin typeface="標楷體" panose="03000509000000000000" pitchFamily="65" charset="-120"/>
              <a:ea typeface="標楷體" panose="03000509000000000000" pitchFamily="65" charset="-120"/>
            </a:rPr>
            <a:t>（二）從心理治療借用會議方法（</a:t>
          </a:r>
          <a:r>
            <a:rPr lang="en-US" sz="2400" kern="1200" dirty="0">
              <a:solidFill>
                <a:schemeClr val="accent2">
                  <a:lumMod val="10000"/>
                </a:schemeClr>
              </a:solidFill>
              <a:latin typeface="標楷體" panose="03000509000000000000" pitchFamily="65" charset="-120"/>
              <a:ea typeface="標楷體" panose="03000509000000000000" pitchFamily="65" charset="-120"/>
            </a:rPr>
            <a:t>conference methods</a:t>
          </a:r>
          <a:r>
            <a:rPr lang="zh-TW" sz="2400" kern="1200" dirty="0">
              <a:solidFill>
                <a:schemeClr val="accent2">
                  <a:lumMod val="10000"/>
                </a:schemeClr>
              </a:solidFill>
              <a:latin typeface="標楷體" panose="03000509000000000000" pitchFamily="65" charset="-120"/>
              <a:ea typeface="標楷體" panose="03000509000000000000" pitchFamily="65" charset="-120"/>
            </a:rPr>
            <a:t>），以鼓勵自我評鑑，其基本假定認為如果個人沒有一種欲圖改變的信念，就不可能達成個人改變。</a:t>
          </a:r>
        </a:p>
      </dsp:txBody>
      <dsp:txXfrm>
        <a:off x="68309" y="1547943"/>
        <a:ext cx="7712254" cy="126270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80BACF-C086-426F-A7C6-320E16DD4316}">
      <dsp:nvSpPr>
        <dsp:cNvPr id="0" name=""/>
        <dsp:cNvSpPr/>
      </dsp:nvSpPr>
      <dsp:spPr>
        <a:xfrm>
          <a:off x="-6104772" y="-934303"/>
          <a:ext cx="7269206" cy="7269206"/>
        </a:xfrm>
        <a:prstGeom prst="blockArc">
          <a:avLst>
            <a:gd name="adj1" fmla="val 18900000"/>
            <a:gd name="adj2" fmla="val 2700000"/>
            <a:gd name="adj3" fmla="val 297"/>
          </a:avLst>
        </a:pr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1A9929-2B37-445E-A815-88E695647B6C}">
      <dsp:nvSpPr>
        <dsp:cNvPr id="0" name=""/>
        <dsp:cNvSpPr/>
      </dsp:nvSpPr>
      <dsp:spPr>
        <a:xfrm>
          <a:off x="749603" y="540060"/>
          <a:ext cx="8319868" cy="1080120"/>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7345" tIns="60960" rIns="60960" bIns="60960" numCol="1" spcCol="1270" anchor="ctr" anchorCtr="0">
          <a:noAutofit/>
        </a:bodyPr>
        <a:lstStyle/>
        <a:p>
          <a:pPr marL="0" lvl="0" indent="0" algn="l" defTabSz="1066800" rtl="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（四）借用社會語言學與社會認知的研究方法，蒐集行為的自然樣本，其基本假定認為任何歷程的情境脈絡皆會影響到目標及其評鑑。</a:t>
          </a:r>
        </a:p>
      </dsp:txBody>
      <dsp:txXfrm>
        <a:off x="749603" y="540060"/>
        <a:ext cx="8319868" cy="1080120"/>
      </dsp:txXfrm>
    </dsp:sp>
    <dsp:sp modelId="{956B1E28-248F-42EF-B6BA-1DB1E69373F1}">
      <dsp:nvSpPr>
        <dsp:cNvPr id="0" name=""/>
        <dsp:cNvSpPr/>
      </dsp:nvSpPr>
      <dsp:spPr>
        <a:xfrm>
          <a:off x="74528" y="405045"/>
          <a:ext cx="1350150" cy="1350150"/>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5">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A3716C7D-3FB8-4F8E-A2C0-C625571DABCC}">
      <dsp:nvSpPr>
        <dsp:cNvPr id="0" name=""/>
        <dsp:cNvSpPr/>
      </dsp:nvSpPr>
      <dsp:spPr>
        <a:xfrm>
          <a:off x="1142226" y="2160240"/>
          <a:ext cx="7927244" cy="1080120"/>
        </a:xfrm>
        <a:prstGeom prst="rect">
          <a:avLst/>
        </a:prstGeom>
        <a:gradFill rotWithShape="0">
          <a:gsLst>
            <a:gs pos="0">
              <a:schemeClr val="accent5">
                <a:hueOff val="4435280"/>
                <a:satOff val="-25234"/>
                <a:lumOff val="4020"/>
                <a:alphaOff val="0"/>
                <a:tint val="50000"/>
                <a:satMod val="300000"/>
              </a:schemeClr>
            </a:gs>
            <a:gs pos="35000">
              <a:schemeClr val="accent5">
                <a:hueOff val="4435280"/>
                <a:satOff val="-25234"/>
                <a:lumOff val="4020"/>
                <a:alphaOff val="0"/>
                <a:tint val="37000"/>
                <a:satMod val="300000"/>
              </a:schemeClr>
            </a:gs>
            <a:gs pos="100000">
              <a:schemeClr val="accent5">
                <a:hueOff val="4435280"/>
                <a:satOff val="-25234"/>
                <a:lumOff val="402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7345" tIns="60960" rIns="60960" bIns="60960" numCol="1" spcCol="1270" anchor="ctr" anchorCtr="0">
          <a:noAutofit/>
        </a:bodyPr>
        <a:lstStyle/>
        <a:p>
          <a:pPr marL="0" lvl="0" indent="0" algn="l" defTabSz="1066800" rtl="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（五）統整評鑑強調觀察、會議及晤談，由於注意到情境脈絡會影響到教育任務，因此，統整評鑑利用情境當中的任何機會，隨時獲得評鑑資料。</a:t>
          </a:r>
        </a:p>
      </dsp:txBody>
      <dsp:txXfrm>
        <a:off x="1142226" y="2160240"/>
        <a:ext cx="7927244" cy="1080120"/>
      </dsp:txXfrm>
    </dsp:sp>
    <dsp:sp modelId="{9B4B19A5-CCA2-40BA-818D-69FF92CC9C68}">
      <dsp:nvSpPr>
        <dsp:cNvPr id="0" name=""/>
        <dsp:cNvSpPr/>
      </dsp:nvSpPr>
      <dsp:spPr>
        <a:xfrm>
          <a:off x="467151" y="2025225"/>
          <a:ext cx="1350150" cy="1350150"/>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5">
              <a:hueOff val="4435280"/>
              <a:satOff val="-25234"/>
              <a:lumOff val="4020"/>
              <a:alphaOff val="0"/>
            </a:schemeClr>
          </a:solidFill>
          <a:prstDash val="solid"/>
        </a:ln>
        <a:effectLst/>
      </dsp:spPr>
      <dsp:style>
        <a:lnRef idx="1">
          <a:scrgbClr r="0" g="0" b="0"/>
        </a:lnRef>
        <a:fillRef idx="2">
          <a:scrgbClr r="0" g="0" b="0"/>
        </a:fillRef>
        <a:effectRef idx="0">
          <a:scrgbClr r="0" g="0" b="0"/>
        </a:effectRef>
        <a:fontRef idx="minor"/>
      </dsp:style>
    </dsp:sp>
    <dsp:sp modelId="{F0C373FC-C37A-41EE-B3E5-34744B7762B5}">
      <dsp:nvSpPr>
        <dsp:cNvPr id="0" name=""/>
        <dsp:cNvSpPr/>
      </dsp:nvSpPr>
      <dsp:spPr>
        <a:xfrm>
          <a:off x="749603" y="3780420"/>
          <a:ext cx="8319868" cy="1080120"/>
        </a:xfrm>
        <a:prstGeom prst="rect">
          <a:avLst/>
        </a:prstGeom>
        <a:gradFill rotWithShape="0">
          <a:gsLst>
            <a:gs pos="0">
              <a:schemeClr val="accent5">
                <a:hueOff val="8870560"/>
                <a:satOff val="-50468"/>
                <a:lumOff val="8040"/>
                <a:alphaOff val="0"/>
                <a:tint val="50000"/>
                <a:satMod val="300000"/>
              </a:schemeClr>
            </a:gs>
            <a:gs pos="35000">
              <a:schemeClr val="accent5">
                <a:hueOff val="8870560"/>
                <a:satOff val="-50468"/>
                <a:lumOff val="8040"/>
                <a:alphaOff val="0"/>
                <a:tint val="37000"/>
                <a:satMod val="300000"/>
              </a:schemeClr>
            </a:gs>
            <a:gs pos="100000">
              <a:schemeClr val="accent5">
                <a:hueOff val="8870560"/>
                <a:satOff val="-50468"/>
                <a:lumOff val="804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7345" tIns="60960" rIns="60960" bIns="60960" numCol="1" spcCol="1270" anchor="ctr" anchorCtr="0">
          <a:noAutofit/>
        </a:bodyPr>
        <a:lstStyle/>
        <a:p>
          <a:pPr marL="0" lvl="0" indent="0" algn="l" defTabSz="1066800" rtl="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（六）特點</a:t>
          </a:r>
        </a:p>
      </dsp:txBody>
      <dsp:txXfrm>
        <a:off x="749603" y="3780420"/>
        <a:ext cx="8319868" cy="1080120"/>
      </dsp:txXfrm>
    </dsp:sp>
    <dsp:sp modelId="{6FB6E278-08CE-4422-B3E2-C07BBA977218}">
      <dsp:nvSpPr>
        <dsp:cNvPr id="0" name=""/>
        <dsp:cNvSpPr/>
      </dsp:nvSpPr>
      <dsp:spPr>
        <a:xfrm>
          <a:off x="74528" y="3645405"/>
          <a:ext cx="1350150" cy="1350150"/>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5">
              <a:hueOff val="8870560"/>
              <a:satOff val="-50468"/>
              <a:lumOff val="804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F99528-5471-4770-87D7-790ED7F0BAAB}">
      <dsp:nvSpPr>
        <dsp:cNvPr id="0" name=""/>
        <dsp:cNvSpPr/>
      </dsp:nvSpPr>
      <dsp:spPr>
        <a:xfrm>
          <a:off x="0" y="752"/>
          <a:ext cx="892899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69DC6C-1BCD-4B18-8919-97F16FD4F77F}">
      <dsp:nvSpPr>
        <dsp:cNvPr id="0" name=""/>
        <dsp:cNvSpPr/>
      </dsp:nvSpPr>
      <dsp:spPr>
        <a:xfrm>
          <a:off x="0" y="752"/>
          <a:ext cx="1785798" cy="880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rtl="0">
            <a:lnSpc>
              <a:spcPct val="90000"/>
            </a:lnSpc>
            <a:spcBef>
              <a:spcPct val="0"/>
            </a:spcBef>
            <a:spcAft>
              <a:spcPct val="35000"/>
            </a:spcAft>
            <a:buNone/>
          </a:pPr>
          <a:r>
            <a:rPr lang="en-US" sz="1500" kern="1200" dirty="0">
              <a:latin typeface="標楷體" panose="03000509000000000000" pitchFamily="65" charset="-120"/>
              <a:ea typeface="標楷體" panose="03000509000000000000" pitchFamily="65" charset="-120"/>
            </a:rPr>
            <a:t>1.</a:t>
          </a:r>
          <a:r>
            <a:rPr lang="zh-TW" sz="1500" kern="1200" dirty="0">
              <a:latin typeface="標楷體" panose="03000509000000000000" pitchFamily="65" charset="-120"/>
              <a:ea typeface="標楷體" panose="03000509000000000000" pitchFamily="65" charset="-120"/>
            </a:rPr>
            <a:t>成長導向（</a:t>
          </a:r>
          <a:r>
            <a:rPr lang="en-US" sz="1500" kern="1200" dirty="0">
              <a:latin typeface="FZYaoTi" panose="02010601030101010101" pitchFamily="2" charset="-122"/>
              <a:ea typeface="FZYaoTi" panose="02010601030101010101" pitchFamily="2" charset="-122"/>
            </a:rPr>
            <a:t>growth oriented</a:t>
          </a:r>
          <a:r>
            <a:rPr lang="zh-TW" sz="1500" kern="1200" dirty="0">
              <a:latin typeface="標楷體" panose="03000509000000000000" pitchFamily="65" charset="-120"/>
              <a:ea typeface="標楷體" panose="03000509000000000000" pitchFamily="65" charset="-120"/>
            </a:rPr>
            <a:t>）</a:t>
          </a:r>
        </a:p>
      </dsp:txBody>
      <dsp:txXfrm>
        <a:off x="0" y="752"/>
        <a:ext cx="1785798" cy="880542"/>
      </dsp:txXfrm>
    </dsp:sp>
    <dsp:sp modelId="{57AFA20A-8E8F-45FC-A971-DD3F9B4D38DC}">
      <dsp:nvSpPr>
        <dsp:cNvPr id="0" name=""/>
        <dsp:cNvSpPr/>
      </dsp:nvSpPr>
      <dsp:spPr>
        <a:xfrm>
          <a:off x="1919733" y="40738"/>
          <a:ext cx="7009258" cy="799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rtl="0">
            <a:lnSpc>
              <a:spcPct val="90000"/>
            </a:lnSpc>
            <a:spcBef>
              <a:spcPct val="0"/>
            </a:spcBef>
            <a:spcAft>
              <a:spcPct val="35000"/>
            </a:spcAft>
            <a:buNone/>
          </a:pPr>
          <a:r>
            <a:rPr lang="zh-TW" altLang="en-US" sz="1500" kern="1200" dirty="0">
              <a:latin typeface="標楷體" panose="03000509000000000000" pitchFamily="65" charset="-120"/>
              <a:ea typeface="標楷體" panose="03000509000000000000" pitchFamily="65" charset="-120"/>
            </a:rPr>
            <a:t>統整評鑑乃在促進學生的成長與發展，以協助學生自我實現。</a:t>
          </a:r>
        </a:p>
      </dsp:txBody>
      <dsp:txXfrm>
        <a:off x="1919733" y="40738"/>
        <a:ext cx="7009258" cy="799711"/>
      </dsp:txXfrm>
    </dsp:sp>
    <dsp:sp modelId="{9569F17C-3092-4300-A57B-01E543DEBC05}">
      <dsp:nvSpPr>
        <dsp:cNvPr id="0" name=""/>
        <dsp:cNvSpPr/>
      </dsp:nvSpPr>
      <dsp:spPr>
        <a:xfrm>
          <a:off x="1785798" y="840449"/>
          <a:ext cx="7143193"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248745-1728-43D5-8614-26F62F370EDB}">
      <dsp:nvSpPr>
        <dsp:cNvPr id="0" name=""/>
        <dsp:cNvSpPr/>
      </dsp:nvSpPr>
      <dsp:spPr>
        <a:xfrm>
          <a:off x="0" y="881295"/>
          <a:ext cx="892899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AD78CC-8EF1-4DBB-AE74-54B76348813D}">
      <dsp:nvSpPr>
        <dsp:cNvPr id="0" name=""/>
        <dsp:cNvSpPr/>
      </dsp:nvSpPr>
      <dsp:spPr>
        <a:xfrm>
          <a:off x="0" y="881295"/>
          <a:ext cx="1785798" cy="880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rtl="0">
            <a:lnSpc>
              <a:spcPct val="90000"/>
            </a:lnSpc>
            <a:spcBef>
              <a:spcPct val="0"/>
            </a:spcBef>
            <a:spcAft>
              <a:spcPct val="35000"/>
            </a:spcAft>
            <a:buNone/>
          </a:pPr>
          <a:r>
            <a:rPr lang="en-US" sz="1500" kern="1200" dirty="0">
              <a:latin typeface="標楷體" panose="03000509000000000000" pitchFamily="65" charset="-120"/>
              <a:ea typeface="標楷體" panose="03000509000000000000" pitchFamily="65" charset="-120"/>
            </a:rPr>
            <a:t>2.</a:t>
          </a:r>
          <a:r>
            <a:rPr lang="zh-TW" sz="1500" kern="1200" dirty="0">
              <a:latin typeface="標楷體" panose="03000509000000000000" pitchFamily="65" charset="-120"/>
              <a:ea typeface="標楷體" panose="03000509000000000000" pitchFamily="65" charset="-120"/>
            </a:rPr>
            <a:t>學生控制（</a:t>
          </a:r>
          <a:r>
            <a:rPr lang="en-US" sz="1500" kern="1200" dirty="0">
              <a:latin typeface="FZYaoTi" panose="02010601030101010101" pitchFamily="2" charset="-122"/>
              <a:ea typeface="FZYaoTi" panose="02010601030101010101" pitchFamily="2" charset="-122"/>
            </a:rPr>
            <a:t>student controlled</a:t>
          </a:r>
          <a:r>
            <a:rPr lang="zh-TW" sz="1500" kern="1200" dirty="0">
              <a:latin typeface="標楷體" panose="03000509000000000000" pitchFamily="65" charset="-120"/>
              <a:ea typeface="標楷體" panose="03000509000000000000" pitchFamily="65" charset="-120"/>
            </a:rPr>
            <a:t>）</a:t>
          </a:r>
        </a:p>
      </dsp:txBody>
      <dsp:txXfrm>
        <a:off x="0" y="881295"/>
        <a:ext cx="1785798" cy="880542"/>
      </dsp:txXfrm>
    </dsp:sp>
    <dsp:sp modelId="{F4DA3ABC-6FFD-4493-8458-BF2BFFDE3383}">
      <dsp:nvSpPr>
        <dsp:cNvPr id="0" name=""/>
        <dsp:cNvSpPr/>
      </dsp:nvSpPr>
      <dsp:spPr>
        <a:xfrm>
          <a:off x="1919733" y="921280"/>
          <a:ext cx="7009258" cy="799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rtl="0">
            <a:lnSpc>
              <a:spcPct val="90000"/>
            </a:lnSpc>
            <a:spcBef>
              <a:spcPct val="0"/>
            </a:spcBef>
            <a:spcAft>
              <a:spcPct val="35000"/>
            </a:spcAft>
            <a:buNone/>
          </a:pPr>
          <a:r>
            <a:rPr lang="zh-TW" altLang="en-US" sz="1500" kern="1200" dirty="0">
              <a:solidFill>
                <a:schemeClr val="tx1">
                  <a:lumMod val="75000"/>
                  <a:lumOff val="25000"/>
                </a:schemeClr>
              </a:solidFill>
              <a:latin typeface="標楷體" panose="03000509000000000000" pitchFamily="65" charset="-120"/>
              <a:ea typeface="標楷體" panose="03000509000000000000" pitchFamily="65" charset="-120"/>
            </a:rPr>
            <a:t>讓學生承擔責任去決定評鑑甚麼內容，以及如何評鑑，以鼓勵學生利用評鑑作為自我改進的基礎。</a:t>
          </a:r>
        </a:p>
      </dsp:txBody>
      <dsp:txXfrm>
        <a:off x="1919733" y="921280"/>
        <a:ext cx="7009258" cy="799711"/>
      </dsp:txXfrm>
    </dsp:sp>
    <dsp:sp modelId="{DD7B3527-DA28-4E78-B85C-0F8000E855C8}">
      <dsp:nvSpPr>
        <dsp:cNvPr id="0" name=""/>
        <dsp:cNvSpPr/>
      </dsp:nvSpPr>
      <dsp:spPr>
        <a:xfrm>
          <a:off x="1785798" y="1720992"/>
          <a:ext cx="7143193"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268408-8EC2-45EC-BC58-21474094C923}">
      <dsp:nvSpPr>
        <dsp:cNvPr id="0" name=""/>
        <dsp:cNvSpPr/>
      </dsp:nvSpPr>
      <dsp:spPr>
        <a:xfrm>
          <a:off x="0" y="1761837"/>
          <a:ext cx="892899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CD063D-E1AF-480C-9645-AFA0AEE64B45}">
      <dsp:nvSpPr>
        <dsp:cNvPr id="0" name=""/>
        <dsp:cNvSpPr/>
      </dsp:nvSpPr>
      <dsp:spPr>
        <a:xfrm>
          <a:off x="0" y="1761837"/>
          <a:ext cx="1785798" cy="880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rtl="0">
            <a:lnSpc>
              <a:spcPct val="90000"/>
            </a:lnSpc>
            <a:spcBef>
              <a:spcPct val="0"/>
            </a:spcBef>
            <a:spcAft>
              <a:spcPct val="35000"/>
            </a:spcAft>
            <a:buNone/>
          </a:pPr>
          <a:r>
            <a:rPr lang="en-US" sz="1500" kern="1200" dirty="0">
              <a:latin typeface="標楷體" panose="03000509000000000000" pitchFamily="65" charset="-120"/>
              <a:ea typeface="標楷體" panose="03000509000000000000" pitchFamily="65" charset="-120"/>
            </a:rPr>
            <a:t>3.</a:t>
          </a:r>
          <a:r>
            <a:rPr lang="zh-TW" sz="1500" kern="1200" dirty="0">
              <a:latin typeface="標楷體" panose="03000509000000000000" pitchFamily="65" charset="-120"/>
              <a:ea typeface="標楷體" panose="03000509000000000000" pitchFamily="65" charset="-120"/>
            </a:rPr>
            <a:t>合作實施（</a:t>
          </a:r>
          <a:r>
            <a:rPr lang="en-US" sz="1500" kern="1200" dirty="0">
              <a:latin typeface="FZYaoTi" panose="02010601030101010101" pitchFamily="2" charset="-122"/>
              <a:ea typeface="FZYaoTi" panose="02010601030101010101" pitchFamily="2" charset="-122"/>
            </a:rPr>
            <a:t>collaboration</a:t>
          </a:r>
          <a:r>
            <a:rPr lang="zh-TW" sz="1500" kern="1200" dirty="0">
              <a:latin typeface="標楷體" panose="03000509000000000000" pitchFamily="65" charset="-120"/>
              <a:ea typeface="標楷體" panose="03000509000000000000" pitchFamily="65" charset="-120"/>
            </a:rPr>
            <a:t>）</a:t>
          </a:r>
        </a:p>
      </dsp:txBody>
      <dsp:txXfrm>
        <a:off x="0" y="1761837"/>
        <a:ext cx="1785798" cy="880542"/>
      </dsp:txXfrm>
    </dsp:sp>
    <dsp:sp modelId="{218F0864-90CB-4A5A-8240-4A46DDC03B59}">
      <dsp:nvSpPr>
        <dsp:cNvPr id="0" name=""/>
        <dsp:cNvSpPr/>
      </dsp:nvSpPr>
      <dsp:spPr>
        <a:xfrm>
          <a:off x="1919733" y="1801823"/>
          <a:ext cx="7009258" cy="799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rtl="0">
            <a:lnSpc>
              <a:spcPct val="90000"/>
            </a:lnSpc>
            <a:spcBef>
              <a:spcPct val="0"/>
            </a:spcBef>
            <a:spcAft>
              <a:spcPct val="35000"/>
            </a:spcAft>
            <a:buNone/>
          </a:pPr>
          <a:r>
            <a:rPr lang="zh-TW" altLang="en-US" sz="1500" kern="1200" dirty="0">
              <a:latin typeface="標楷體" panose="03000509000000000000" pitchFamily="65" charset="-120"/>
              <a:ea typeface="標楷體" panose="03000509000000000000" pitchFamily="65" charset="-120"/>
            </a:rPr>
            <a:t>統整評鑑需要鼓勵師生進行反省，思考與自我評鑑，特別重視學生，認為學生是需要資訊以瞭解自己表現的明智決策者。</a:t>
          </a:r>
        </a:p>
      </dsp:txBody>
      <dsp:txXfrm>
        <a:off x="1919733" y="1801823"/>
        <a:ext cx="7009258" cy="799711"/>
      </dsp:txXfrm>
    </dsp:sp>
    <dsp:sp modelId="{92F03C40-B72E-45C3-AB8C-EEA7DFD2B301}">
      <dsp:nvSpPr>
        <dsp:cNvPr id="0" name=""/>
        <dsp:cNvSpPr/>
      </dsp:nvSpPr>
      <dsp:spPr>
        <a:xfrm>
          <a:off x="1785798" y="2601535"/>
          <a:ext cx="7143193"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EB9B44-6E1F-4901-A863-93A7355E1AAF}">
      <dsp:nvSpPr>
        <dsp:cNvPr id="0" name=""/>
        <dsp:cNvSpPr/>
      </dsp:nvSpPr>
      <dsp:spPr>
        <a:xfrm>
          <a:off x="0" y="2642380"/>
          <a:ext cx="892899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A18636-BDD0-4123-B4AA-B69EAB9C0E7F}">
      <dsp:nvSpPr>
        <dsp:cNvPr id="0" name=""/>
        <dsp:cNvSpPr/>
      </dsp:nvSpPr>
      <dsp:spPr>
        <a:xfrm>
          <a:off x="0" y="2642380"/>
          <a:ext cx="1785798" cy="880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rtl="0">
            <a:lnSpc>
              <a:spcPct val="90000"/>
            </a:lnSpc>
            <a:spcBef>
              <a:spcPct val="0"/>
            </a:spcBef>
            <a:spcAft>
              <a:spcPct val="35000"/>
            </a:spcAft>
            <a:buNone/>
          </a:pPr>
          <a:r>
            <a:rPr lang="en-US" sz="1500" kern="1200" dirty="0">
              <a:latin typeface="標楷體" panose="03000509000000000000" pitchFamily="65" charset="-120"/>
              <a:ea typeface="標楷體" panose="03000509000000000000" pitchFamily="65" charset="-120"/>
            </a:rPr>
            <a:t>4.</a:t>
          </a:r>
          <a:r>
            <a:rPr lang="zh-TW" sz="1500" kern="1200" dirty="0">
              <a:latin typeface="標楷體" panose="03000509000000000000" pitchFamily="65" charset="-120"/>
              <a:ea typeface="標楷體" panose="03000509000000000000" pitchFamily="65" charset="-120"/>
            </a:rPr>
            <a:t>動態過程（</a:t>
          </a:r>
          <a:r>
            <a:rPr lang="en-US" sz="1500" kern="1200" dirty="0">
              <a:latin typeface="FZYaoTi" panose="02010601030101010101" pitchFamily="2" charset="-122"/>
              <a:ea typeface="FZYaoTi" panose="02010601030101010101" pitchFamily="2" charset="-122"/>
            </a:rPr>
            <a:t>dynamic</a:t>
          </a:r>
          <a:r>
            <a:rPr lang="zh-TW" sz="1500" kern="1200" dirty="0">
              <a:latin typeface="標楷體" panose="03000509000000000000" pitchFamily="65" charset="-120"/>
              <a:ea typeface="標楷體" panose="03000509000000000000" pitchFamily="65" charset="-120"/>
            </a:rPr>
            <a:t>）</a:t>
          </a:r>
        </a:p>
      </dsp:txBody>
      <dsp:txXfrm>
        <a:off x="0" y="2642380"/>
        <a:ext cx="1785798" cy="880542"/>
      </dsp:txXfrm>
    </dsp:sp>
    <dsp:sp modelId="{13F670AB-0A58-4260-A051-54B19579E95F}">
      <dsp:nvSpPr>
        <dsp:cNvPr id="0" name=""/>
        <dsp:cNvSpPr/>
      </dsp:nvSpPr>
      <dsp:spPr>
        <a:xfrm>
          <a:off x="1919733" y="2682366"/>
          <a:ext cx="7009258" cy="799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rtl="0">
            <a:lnSpc>
              <a:spcPct val="90000"/>
            </a:lnSpc>
            <a:spcBef>
              <a:spcPct val="0"/>
            </a:spcBef>
            <a:spcAft>
              <a:spcPct val="35000"/>
            </a:spcAft>
            <a:buNone/>
          </a:pPr>
          <a:r>
            <a:rPr lang="zh-TW" altLang="en-US" sz="1500" kern="1200" dirty="0">
              <a:solidFill>
                <a:schemeClr val="tx1">
                  <a:lumMod val="75000"/>
                  <a:lumOff val="25000"/>
                </a:schemeClr>
              </a:solidFill>
              <a:latin typeface="標楷體" panose="03000509000000000000" pitchFamily="65" charset="-120"/>
              <a:ea typeface="標楷體" panose="03000509000000000000" pitchFamily="65" charset="-120"/>
            </a:rPr>
            <a:t>評鑑焦點是如同一部長時間的電影紀錄片。</a:t>
          </a:r>
        </a:p>
      </dsp:txBody>
      <dsp:txXfrm>
        <a:off x="1919733" y="2682366"/>
        <a:ext cx="7009258" cy="799711"/>
      </dsp:txXfrm>
    </dsp:sp>
    <dsp:sp modelId="{05C29677-6128-4A36-8A94-418D80C2780C}">
      <dsp:nvSpPr>
        <dsp:cNvPr id="0" name=""/>
        <dsp:cNvSpPr/>
      </dsp:nvSpPr>
      <dsp:spPr>
        <a:xfrm>
          <a:off x="1785798" y="3482077"/>
          <a:ext cx="7143193"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964D57-D89E-423B-B62D-A56791363515}">
      <dsp:nvSpPr>
        <dsp:cNvPr id="0" name=""/>
        <dsp:cNvSpPr/>
      </dsp:nvSpPr>
      <dsp:spPr>
        <a:xfrm>
          <a:off x="0" y="3522923"/>
          <a:ext cx="892899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C17E7F-E50B-4E7C-97A7-9DE0725749E1}">
      <dsp:nvSpPr>
        <dsp:cNvPr id="0" name=""/>
        <dsp:cNvSpPr/>
      </dsp:nvSpPr>
      <dsp:spPr>
        <a:xfrm>
          <a:off x="0" y="3522923"/>
          <a:ext cx="1785798" cy="880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rtl="0">
            <a:lnSpc>
              <a:spcPct val="90000"/>
            </a:lnSpc>
            <a:spcBef>
              <a:spcPct val="0"/>
            </a:spcBef>
            <a:spcAft>
              <a:spcPct val="35000"/>
            </a:spcAft>
            <a:buNone/>
          </a:pPr>
          <a:r>
            <a:rPr lang="en-US" sz="1500" kern="1200" dirty="0">
              <a:latin typeface="標楷體" panose="03000509000000000000" pitchFamily="65" charset="-120"/>
              <a:ea typeface="標楷體" panose="03000509000000000000" pitchFamily="65" charset="-120"/>
            </a:rPr>
            <a:t>5.</a:t>
          </a:r>
          <a:r>
            <a:rPr lang="zh-TW" sz="1500" kern="1200" dirty="0">
              <a:latin typeface="標楷體" panose="03000509000000000000" pitchFamily="65" charset="-120"/>
              <a:ea typeface="標楷體" panose="03000509000000000000" pitchFamily="65" charset="-120"/>
            </a:rPr>
            <a:t>脈絡情境（</a:t>
          </a:r>
          <a:r>
            <a:rPr lang="en-US" sz="1500" kern="1200" dirty="0" err="1">
              <a:latin typeface="FZYaoTi" panose="02010601030101010101" pitchFamily="2" charset="-122"/>
              <a:ea typeface="FZYaoTi" panose="02010601030101010101" pitchFamily="2" charset="-122"/>
            </a:rPr>
            <a:t>contextised</a:t>
          </a:r>
          <a:r>
            <a:rPr lang="zh-TW" sz="1500" kern="1200" dirty="0">
              <a:latin typeface="標楷體" panose="03000509000000000000" pitchFamily="65" charset="-120"/>
              <a:ea typeface="標楷體" panose="03000509000000000000" pitchFamily="65" charset="-120"/>
            </a:rPr>
            <a:t>）</a:t>
          </a:r>
        </a:p>
      </dsp:txBody>
      <dsp:txXfrm>
        <a:off x="0" y="3522923"/>
        <a:ext cx="1785798" cy="880542"/>
      </dsp:txXfrm>
    </dsp:sp>
    <dsp:sp modelId="{3F0974E1-D355-4CC4-A194-17E8784D7AD1}">
      <dsp:nvSpPr>
        <dsp:cNvPr id="0" name=""/>
        <dsp:cNvSpPr/>
      </dsp:nvSpPr>
      <dsp:spPr>
        <a:xfrm>
          <a:off x="1919733" y="3562908"/>
          <a:ext cx="7009258" cy="799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rtl="0">
            <a:lnSpc>
              <a:spcPct val="90000"/>
            </a:lnSpc>
            <a:spcBef>
              <a:spcPct val="0"/>
            </a:spcBef>
            <a:spcAft>
              <a:spcPct val="35000"/>
            </a:spcAft>
            <a:buNone/>
          </a:pPr>
          <a:r>
            <a:rPr lang="zh-TW" altLang="en-US" sz="1500" kern="1200" dirty="0">
              <a:latin typeface="標楷體" panose="03000509000000000000" pitchFamily="65" charset="-120"/>
              <a:ea typeface="標楷體" panose="03000509000000000000" pitchFamily="65" charset="-120"/>
            </a:rPr>
            <a:t>統整評鑑與經驗觀點皆重視學生的情境脈絡，學校環境的細節皆有助於學校整體與學生經驗的累積。</a:t>
          </a:r>
        </a:p>
      </dsp:txBody>
      <dsp:txXfrm>
        <a:off x="1919733" y="3562908"/>
        <a:ext cx="7009258" cy="799711"/>
      </dsp:txXfrm>
    </dsp:sp>
    <dsp:sp modelId="{B147F2C6-4090-4A7A-B9B6-BCC481ABF290}">
      <dsp:nvSpPr>
        <dsp:cNvPr id="0" name=""/>
        <dsp:cNvSpPr/>
      </dsp:nvSpPr>
      <dsp:spPr>
        <a:xfrm>
          <a:off x="1785798" y="4362620"/>
          <a:ext cx="7143193"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57E7EA-8F5B-4B91-B11B-20708F27CD3D}">
      <dsp:nvSpPr>
        <dsp:cNvPr id="0" name=""/>
        <dsp:cNvSpPr/>
      </dsp:nvSpPr>
      <dsp:spPr>
        <a:xfrm>
          <a:off x="0" y="4403466"/>
          <a:ext cx="892899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A80FDD-3B79-4CE1-9BA0-22A4D92C55FF}">
      <dsp:nvSpPr>
        <dsp:cNvPr id="0" name=""/>
        <dsp:cNvSpPr/>
      </dsp:nvSpPr>
      <dsp:spPr>
        <a:xfrm>
          <a:off x="0" y="4403466"/>
          <a:ext cx="1785798" cy="880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rtl="0">
            <a:lnSpc>
              <a:spcPct val="90000"/>
            </a:lnSpc>
            <a:spcBef>
              <a:spcPct val="0"/>
            </a:spcBef>
            <a:spcAft>
              <a:spcPct val="35000"/>
            </a:spcAft>
            <a:buNone/>
          </a:pPr>
          <a:r>
            <a:rPr lang="en-US" sz="1500" kern="1200" dirty="0">
              <a:latin typeface="標楷體" panose="03000509000000000000" pitchFamily="65" charset="-120"/>
              <a:ea typeface="標楷體" panose="03000509000000000000" pitchFamily="65" charset="-120"/>
            </a:rPr>
            <a:t>6.</a:t>
          </a:r>
          <a:r>
            <a:rPr lang="zh-TW" sz="1500" kern="1200" dirty="0">
              <a:latin typeface="標楷體" panose="03000509000000000000" pitchFamily="65" charset="-120"/>
              <a:ea typeface="標楷體" panose="03000509000000000000" pitchFamily="65" charset="-120"/>
            </a:rPr>
            <a:t>非正式的（</a:t>
          </a:r>
          <a:r>
            <a:rPr lang="en-US" sz="1500" kern="1200" dirty="0">
              <a:latin typeface="FZYaoTi" panose="02010601030101010101" pitchFamily="2" charset="-122"/>
              <a:ea typeface="FZYaoTi" panose="02010601030101010101" pitchFamily="2" charset="-122"/>
            </a:rPr>
            <a:t>informal</a:t>
          </a:r>
          <a:r>
            <a:rPr lang="zh-TW" sz="1500" kern="1200" dirty="0">
              <a:latin typeface="標楷體" panose="03000509000000000000" pitchFamily="65" charset="-120"/>
              <a:ea typeface="標楷體" panose="03000509000000000000" pitchFamily="65" charset="-120"/>
            </a:rPr>
            <a:t>）</a:t>
          </a:r>
        </a:p>
      </dsp:txBody>
      <dsp:txXfrm>
        <a:off x="0" y="4403466"/>
        <a:ext cx="1785798" cy="880542"/>
      </dsp:txXfrm>
    </dsp:sp>
    <dsp:sp modelId="{9E046452-27A3-4214-9455-712F4542CEDA}">
      <dsp:nvSpPr>
        <dsp:cNvPr id="0" name=""/>
        <dsp:cNvSpPr/>
      </dsp:nvSpPr>
      <dsp:spPr>
        <a:xfrm>
          <a:off x="1907677" y="4399123"/>
          <a:ext cx="7009258" cy="799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rtl="0">
            <a:lnSpc>
              <a:spcPct val="90000"/>
            </a:lnSpc>
            <a:spcBef>
              <a:spcPct val="0"/>
            </a:spcBef>
            <a:spcAft>
              <a:spcPct val="35000"/>
            </a:spcAft>
            <a:buNone/>
          </a:pPr>
          <a:r>
            <a:rPr lang="zh-TW" altLang="en-US" sz="1500" kern="1200" dirty="0">
              <a:solidFill>
                <a:schemeClr val="tx1">
                  <a:lumMod val="75000"/>
                  <a:lumOff val="25000"/>
                </a:schemeClr>
              </a:solidFill>
              <a:latin typeface="標楷體" panose="03000509000000000000" pitchFamily="65" charset="-120"/>
              <a:ea typeface="標楷體" panose="03000509000000000000" pitchFamily="65" charset="-120"/>
            </a:rPr>
            <a:t>此種評鑑往往出現於非正式、個別獨特的相關學習活動。統整評鑑強調教師觀察的重要性，以瞭解學生學習的問題。</a:t>
          </a:r>
        </a:p>
      </dsp:txBody>
      <dsp:txXfrm>
        <a:off x="1907677" y="4399123"/>
        <a:ext cx="7009258" cy="799711"/>
      </dsp:txXfrm>
    </dsp:sp>
    <dsp:sp modelId="{42C25817-E4E2-4E15-ACA3-6CE86B920D2A}">
      <dsp:nvSpPr>
        <dsp:cNvPr id="0" name=""/>
        <dsp:cNvSpPr/>
      </dsp:nvSpPr>
      <dsp:spPr>
        <a:xfrm>
          <a:off x="1785798" y="5047193"/>
          <a:ext cx="7143193"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842B09-66B2-4D20-9E36-7948EE3A829B}">
      <dsp:nvSpPr>
        <dsp:cNvPr id="0" name=""/>
        <dsp:cNvSpPr/>
      </dsp:nvSpPr>
      <dsp:spPr>
        <a:xfrm>
          <a:off x="0" y="5119197"/>
          <a:ext cx="892899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C3B8B7-9272-4CEC-AEBF-F81B63ED7026}">
      <dsp:nvSpPr>
        <dsp:cNvPr id="0" name=""/>
        <dsp:cNvSpPr/>
      </dsp:nvSpPr>
      <dsp:spPr>
        <a:xfrm>
          <a:off x="0" y="5270457"/>
          <a:ext cx="1785798" cy="880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rtl="0">
            <a:lnSpc>
              <a:spcPct val="90000"/>
            </a:lnSpc>
            <a:spcBef>
              <a:spcPct val="0"/>
            </a:spcBef>
            <a:spcAft>
              <a:spcPct val="35000"/>
            </a:spcAft>
            <a:buNone/>
          </a:pPr>
          <a:r>
            <a:rPr lang="en-US" sz="1500" kern="1200" dirty="0">
              <a:latin typeface="標楷體" panose="03000509000000000000" pitchFamily="65" charset="-120"/>
              <a:ea typeface="標楷體" panose="03000509000000000000" pitchFamily="65" charset="-120"/>
            </a:rPr>
            <a:t>7.</a:t>
          </a:r>
          <a:r>
            <a:rPr lang="zh-TW" sz="1500" kern="1200" dirty="0">
              <a:latin typeface="標楷體" panose="03000509000000000000" pitchFamily="65" charset="-120"/>
              <a:ea typeface="標楷體" panose="03000509000000000000" pitchFamily="65" charset="-120"/>
            </a:rPr>
            <a:t>彈性與行動導向（</a:t>
          </a:r>
          <a:r>
            <a:rPr lang="en-US" sz="1500" kern="1200" dirty="0">
              <a:latin typeface="FZYaoTi" panose="02010601030101010101" pitchFamily="2" charset="-122"/>
              <a:ea typeface="FZYaoTi" panose="02010601030101010101" pitchFamily="2" charset="-122"/>
            </a:rPr>
            <a:t>flexible and action-oriented</a:t>
          </a:r>
          <a:r>
            <a:rPr lang="zh-TW" sz="1500" kern="1200" dirty="0">
              <a:latin typeface="標楷體" panose="03000509000000000000" pitchFamily="65" charset="-120"/>
              <a:ea typeface="標楷體" panose="03000509000000000000" pitchFamily="65" charset="-120"/>
            </a:rPr>
            <a:t>）</a:t>
          </a:r>
        </a:p>
      </dsp:txBody>
      <dsp:txXfrm>
        <a:off x="0" y="5270457"/>
        <a:ext cx="1785798" cy="880542"/>
      </dsp:txXfrm>
    </dsp:sp>
    <dsp:sp modelId="{04D65104-8DE7-4687-A9B0-3838FFCA4472}">
      <dsp:nvSpPr>
        <dsp:cNvPr id="0" name=""/>
        <dsp:cNvSpPr/>
      </dsp:nvSpPr>
      <dsp:spPr>
        <a:xfrm>
          <a:off x="1835692" y="5191210"/>
          <a:ext cx="7009258" cy="799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rtl="0">
            <a:lnSpc>
              <a:spcPct val="90000"/>
            </a:lnSpc>
            <a:spcBef>
              <a:spcPct val="0"/>
            </a:spcBef>
            <a:spcAft>
              <a:spcPct val="35000"/>
            </a:spcAft>
            <a:buNone/>
          </a:pPr>
          <a:r>
            <a:rPr lang="zh-TW" altLang="en-US" sz="1500" kern="1200" dirty="0">
              <a:latin typeface="標楷體" panose="03000509000000000000" pitchFamily="65" charset="-120"/>
              <a:ea typeface="標楷體" panose="03000509000000000000" pitchFamily="65" charset="-120"/>
            </a:rPr>
            <a:t>同時考慮短期與長期的動態目標，而非固定不變的目標。這些目標，也經常因教師或學生合作，促成不斷的成長與發展。蒐集的資訊，可以做為判斷教學行動是否適當的依據。統整評鑑相似於為了決定而作的評鑑，也是偏向於行動導向的評鑑，而不同於「測驗本位的評鑑」。</a:t>
          </a:r>
        </a:p>
      </dsp:txBody>
      <dsp:txXfrm>
        <a:off x="1835692" y="5191210"/>
        <a:ext cx="7009258" cy="799711"/>
      </dsp:txXfrm>
    </dsp:sp>
    <dsp:sp modelId="{66224999-9050-4EEF-A339-DEBD36E11C17}">
      <dsp:nvSpPr>
        <dsp:cNvPr id="0" name=""/>
        <dsp:cNvSpPr/>
      </dsp:nvSpPr>
      <dsp:spPr>
        <a:xfrm>
          <a:off x="1785798" y="6123705"/>
          <a:ext cx="7143193"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F0C76B-247D-40F5-BB36-E3A514DC64A9}">
      <dsp:nvSpPr>
        <dsp:cNvPr id="0" name=""/>
        <dsp:cNvSpPr/>
      </dsp:nvSpPr>
      <dsp:spPr>
        <a:xfrm>
          <a:off x="0" y="309081"/>
          <a:ext cx="8229600" cy="1216800"/>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TW" sz="2400" kern="1200" dirty="0">
              <a:latin typeface="標楷體" panose="03000509000000000000" pitchFamily="65" charset="-120"/>
              <a:ea typeface="標楷體" panose="03000509000000000000" pitchFamily="65" charset="-120"/>
            </a:rPr>
            <a:t>（二）保守的（</a:t>
          </a:r>
          <a:r>
            <a:rPr lang="en-US" sz="2400" kern="1200" dirty="0">
              <a:latin typeface="FZYaoTi" panose="02010601030101010101" pitchFamily="2" charset="-122"/>
              <a:ea typeface="FZYaoTi" panose="02010601030101010101" pitchFamily="2" charset="-122"/>
            </a:rPr>
            <a:t>conservative</a:t>
          </a:r>
          <a:r>
            <a:rPr lang="zh-TW" sz="2400" kern="1200" dirty="0">
              <a:latin typeface="標楷體" panose="03000509000000000000" pitchFamily="65" charset="-120"/>
              <a:ea typeface="標楷體" panose="03000509000000000000" pitchFamily="65" charset="-120"/>
            </a:rPr>
            <a:t>）或激進的（</a:t>
          </a:r>
          <a:r>
            <a:rPr lang="en-US" sz="2400" kern="1200" dirty="0">
              <a:latin typeface="FZYaoTi" panose="02010601030101010101" pitchFamily="2" charset="-122"/>
              <a:ea typeface="FZYaoTi" panose="02010601030101010101" pitchFamily="2" charset="-122"/>
            </a:rPr>
            <a:t>radical</a:t>
          </a:r>
          <a:r>
            <a:rPr lang="zh-TW" sz="2400" kern="1200" dirty="0">
              <a:latin typeface="標楷體" panose="03000509000000000000" pitchFamily="65" charset="-120"/>
              <a:ea typeface="標楷體" panose="03000509000000000000" pitchFamily="65" charset="-120"/>
            </a:rPr>
            <a:t>），是指對團體組織或制度所採取的社會立場。</a:t>
          </a:r>
        </a:p>
      </dsp:txBody>
      <dsp:txXfrm>
        <a:off x="59399" y="368480"/>
        <a:ext cx="8110802" cy="1098002"/>
      </dsp:txXfrm>
    </dsp:sp>
    <dsp:sp modelId="{018CA8D0-F70E-475A-B6B4-42CAD0D0D3E5}">
      <dsp:nvSpPr>
        <dsp:cNvPr id="0" name=""/>
        <dsp:cNvSpPr/>
      </dsp:nvSpPr>
      <dsp:spPr>
        <a:xfrm>
          <a:off x="0" y="1525881"/>
          <a:ext cx="8229600" cy="269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a:latin typeface="標楷體" panose="03000509000000000000" pitchFamily="65" charset="-120"/>
              <a:ea typeface="標楷體" panose="03000509000000000000" pitchFamily="65" charset="-120"/>
            </a:rPr>
            <a:t>1.</a:t>
          </a:r>
          <a:r>
            <a:rPr lang="zh-TW" sz="2400" kern="1200" dirty="0">
              <a:latin typeface="標楷體" panose="03000509000000000000" pitchFamily="65" charset="-120"/>
              <a:ea typeface="標楷體" panose="03000509000000000000" pitchFamily="65" charset="-120"/>
            </a:rPr>
            <a:t>保守的理論往往將團體組織或制度視同理所當然，雖然同意透過小幅度修正改善，可以改進使其運作更為順暢，卻不願重新設計另類變通途徑，更不易改變其既有傳統。</a:t>
          </a:r>
        </a:p>
        <a:p>
          <a:pPr marL="228600" lvl="1" indent="-228600" algn="l" defTabSz="1066800" rtl="0">
            <a:lnSpc>
              <a:spcPct val="90000"/>
            </a:lnSpc>
            <a:spcBef>
              <a:spcPct val="0"/>
            </a:spcBef>
            <a:spcAft>
              <a:spcPct val="20000"/>
            </a:spcAft>
            <a:buChar char="•"/>
          </a:pPr>
          <a:r>
            <a:rPr lang="en-US" sz="2400" kern="1200" dirty="0">
              <a:latin typeface="標楷體" panose="03000509000000000000" pitchFamily="65" charset="-120"/>
              <a:ea typeface="標楷體" panose="03000509000000000000" pitchFamily="65" charset="-120"/>
            </a:rPr>
            <a:t>2.</a:t>
          </a:r>
          <a:r>
            <a:rPr lang="zh-TW" sz="2400" kern="1200" dirty="0">
              <a:latin typeface="標楷體" panose="03000509000000000000" pitchFamily="65" charset="-120"/>
              <a:ea typeface="標楷體" panose="03000509000000000000" pitchFamily="65" charset="-120"/>
            </a:rPr>
            <a:t>保守評鑑只注意個人問題，而忽略學生分班分級等團體組織或制度結構的問題，因此，絲毫未加批判地接受社會結構及其所衍生的問題。</a:t>
          </a:r>
        </a:p>
      </dsp:txBody>
      <dsp:txXfrm>
        <a:off x="0" y="1525881"/>
        <a:ext cx="8229600" cy="269100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605C59-8D26-4719-8291-F300D8B6BE36}">
      <dsp:nvSpPr>
        <dsp:cNvPr id="0" name=""/>
        <dsp:cNvSpPr/>
      </dsp:nvSpPr>
      <dsp:spPr>
        <a:xfrm>
          <a:off x="0" y="139065"/>
          <a:ext cx="8424936" cy="1216800"/>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zh-TW" sz="2200" kern="1200" dirty="0">
              <a:latin typeface="標楷體" panose="03000509000000000000" pitchFamily="65" charset="-120"/>
              <a:ea typeface="標楷體" panose="03000509000000000000" pitchFamily="65" charset="-120"/>
              <a:cs typeface="Segoe UI Historic" panose="020B0502040204020203" pitchFamily="34" charset="0"/>
            </a:rPr>
            <a:t>（四）艾波（</a:t>
          </a:r>
          <a:r>
            <a:rPr lang="en-US" sz="2200" kern="1200" dirty="0">
              <a:latin typeface="標楷體" panose="03000509000000000000" pitchFamily="65" charset="-120"/>
              <a:ea typeface="標楷體" panose="03000509000000000000" pitchFamily="65" charset="-120"/>
              <a:cs typeface="Segoe UI Historic" panose="020B0502040204020203" pitchFamily="34" charset="0"/>
            </a:rPr>
            <a:t>Michael Apple</a:t>
          </a:r>
          <a:r>
            <a:rPr lang="zh-TW" sz="2200" kern="1200" dirty="0">
              <a:latin typeface="標楷體" panose="03000509000000000000" pitchFamily="65" charset="-120"/>
              <a:ea typeface="標楷體" panose="03000509000000000000" pitchFamily="65" charset="-120"/>
              <a:cs typeface="Segoe UI Historic" panose="020B0502040204020203" pitchFamily="34" charset="0"/>
            </a:rPr>
            <a:t>）認為評鑑隱藏著一套社會所接受的意識型態與政治道德規則假設，以判斷教育與學校課程之優劣。</a:t>
          </a:r>
        </a:p>
      </dsp:txBody>
      <dsp:txXfrm>
        <a:off x="59399" y="198464"/>
        <a:ext cx="8306138" cy="1098002"/>
      </dsp:txXfrm>
    </dsp:sp>
    <dsp:sp modelId="{F5483CE5-D1B6-4525-9CBA-43B71A7746D2}">
      <dsp:nvSpPr>
        <dsp:cNvPr id="0" name=""/>
        <dsp:cNvSpPr/>
      </dsp:nvSpPr>
      <dsp:spPr>
        <a:xfrm>
          <a:off x="0" y="1355865"/>
          <a:ext cx="8424936" cy="2825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7940" rIns="156464" bIns="27940" numCol="1" spcCol="1270" anchor="t" anchorCtr="0">
          <a:noAutofit/>
        </a:bodyPr>
        <a:lstStyle/>
        <a:p>
          <a:pPr marL="228600" lvl="1" indent="-228600" algn="l" defTabSz="977900" rtl="0">
            <a:lnSpc>
              <a:spcPct val="90000"/>
            </a:lnSpc>
            <a:spcBef>
              <a:spcPct val="0"/>
            </a:spcBef>
            <a:spcAft>
              <a:spcPct val="20000"/>
            </a:spcAft>
            <a:buChar char="•"/>
          </a:pPr>
          <a:r>
            <a:rPr lang="en-US" sz="2200" kern="1200" dirty="0">
              <a:solidFill>
                <a:srgbClr val="000000"/>
              </a:solidFill>
              <a:latin typeface="標楷體" panose="03000509000000000000" pitchFamily="65" charset="-120"/>
              <a:ea typeface="標楷體" panose="03000509000000000000" pitchFamily="65" charset="-120"/>
              <a:cs typeface="Segoe UI Historic" panose="020B0502040204020203" pitchFamily="34" charset="0"/>
            </a:rPr>
            <a:t>1.</a:t>
          </a:r>
          <a:r>
            <a:rPr lang="zh-TW" sz="2200" kern="1200" dirty="0">
              <a:solidFill>
                <a:srgbClr val="000000"/>
              </a:solidFill>
              <a:latin typeface="標楷體" panose="03000509000000000000" pitchFamily="65" charset="-120"/>
              <a:ea typeface="標楷體" panose="03000509000000000000" pitchFamily="65" charset="-120"/>
              <a:cs typeface="Segoe UI Historic" panose="020B0502040204020203" pitchFamily="34" charset="0"/>
            </a:rPr>
            <a:t>意識型態是指某一特定的社會團體所視同理所當然的觀點，而且也是不完整的觀點，同時也是一種有限的觀點。</a:t>
          </a:r>
        </a:p>
        <a:p>
          <a:pPr marL="228600" lvl="1" indent="-228600" algn="l" defTabSz="977900" rtl="0">
            <a:lnSpc>
              <a:spcPct val="90000"/>
            </a:lnSpc>
            <a:spcBef>
              <a:spcPct val="0"/>
            </a:spcBef>
            <a:spcAft>
              <a:spcPct val="20000"/>
            </a:spcAft>
            <a:buChar char="•"/>
          </a:pPr>
          <a:r>
            <a:rPr lang="en-US" sz="2200" kern="1200" dirty="0">
              <a:solidFill>
                <a:srgbClr val="000000"/>
              </a:solidFill>
              <a:latin typeface="標楷體" panose="03000509000000000000" pitchFamily="65" charset="-120"/>
              <a:ea typeface="標楷體" panose="03000509000000000000" pitchFamily="65" charset="-120"/>
              <a:cs typeface="Segoe UI Historic" panose="020B0502040204020203" pitchFamily="34" charset="0"/>
            </a:rPr>
            <a:t>EX</a:t>
          </a:r>
          <a:r>
            <a:rPr lang="zh-TW" sz="2200" kern="1200" dirty="0">
              <a:solidFill>
                <a:srgbClr val="000000"/>
              </a:solidFill>
              <a:latin typeface="標楷體" panose="03000509000000000000" pitchFamily="65" charset="-120"/>
              <a:ea typeface="標楷體" panose="03000509000000000000" pitchFamily="65" charset="-120"/>
              <a:cs typeface="Segoe UI Historic" panose="020B0502040204020203" pitchFamily="34" charset="0"/>
            </a:rPr>
            <a:t>：美國學校越來越多的閱讀計畫。</a:t>
          </a:r>
        </a:p>
        <a:p>
          <a:pPr marL="228600" lvl="1" indent="-228600" algn="l" defTabSz="977900" rtl="0">
            <a:lnSpc>
              <a:spcPct val="90000"/>
            </a:lnSpc>
            <a:spcBef>
              <a:spcPct val="0"/>
            </a:spcBef>
            <a:spcAft>
              <a:spcPct val="20000"/>
            </a:spcAft>
            <a:buChar char="•"/>
          </a:pPr>
          <a:r>
            <a:rPr lang="en-US" sz="2200" kern="1200" dirty="0">
              <a:solidFill>
                <a:srgbClr val="000000"/>
              </a:solidFill>
              <a:latin typeface="標楷體" panose="03000509000000000000" pitchFamily="65" charset="-120"/>
              <a:ea typeface="標楷體" panose="03000509000000000000" pitchFamily="65" charset="-120"/>
              <a:cs typeface="Segoe UI Historic" panose="020B0502040204020203" pitchFamily="34" charset="0"/>
            </a:rPr>
            <a:t>2.</a:t>
          </a:r>
          <a:r>
            <a:rPr lang="zh-TW" sz="2200" kern="1200" dirty="0">
              <a:solidFill>
                <a:srgbClr val="000000"/>
              </a:solidFill>
              <a:latin typeface="標楷體" panose="03000509000000000000" pitchFamily="65" charset="-120"/>
              <a:ea typeface="標楷體" panose="03000509000000000000" pitchFamily="65" charset="-120"/>
              <a:cs typeface="Segoe UI Historic" panose="020B0502040204020203" pitchFamily="34" charset="0"/>
            </a:rPr>
            <a:t>如「偏差」（</a:t>
          </a:r>
          <a:r>
            <a:rPr lang="en-US" sz="2200" kern="1200" dirty="0">
              <a:solidFill>
                <a:srgbClr val="000000"/>
              </a:solidFill>
              <a:latin typeface="標楷體" panose="03000509000000000000" pitchFamily="65" charset="-120"/>
              <a:ea typeface="標楷體" panose="03000509000000000000" pitchFamily="65" charset="-120"/>
              <a:cs typeface="Segoe UI Historic" panose="020B0502040204020203" pitchFamily="34" charset="0"/>
            </a:rPr>
            <a:t>deviance</a:t>
          </a:r>
          <a:r>
            <a:rPr lang="zh-TW" sz="2200" kern="1200" dirty="0">
              <a:solidFill>
                <a:srgbClr val="000000"/>
              </a:solidFill>
              <a:latin typeface="標楷體" panose="03000509000000000000" pitchFamily="65" charset="-120"/>
              <a:ea typeface="標楷體" panose="03000509000000000000" pitchFamily="65" charset="-120"/>
              <a:cs typeface="Segoe UI Historic" panose="020B0502040204020203" pitchFamily="34" charset="0"/>
            </a:rPr>
            <a:t>）此一臨床診斷的概念，便明顯地顯示出評鑑的保守意識型態。其所呈現的主要意識型態是評鑑者接受並強調個人被標記為「偏差」的現象，評鑑者接受社會系統，判斷個人為「偏差」，並確信這是一種有效的診斷與判斷方法，未加以審慎的質疑。</a:t>
          </a:r>
        </a:p>
      </dsp:txBody>
      <dsp:txXfrm>
        <a:off x="0" y="1355865"/>
        <a:ext cx="8424936" cy="282555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709D70-65A6-474A-8DE2-4367FDCFE416}">
      <dsp:nvSpPr>
        <dsp:cNvPr id="0" name=""/>
        <dsp:cNvSpPr/>
      </dsp:nvSpPr>
      <dsp:spPr>
        <a:xfrm>
          <a:off x="0" y="342948"/>
          <a:ext cx="8229600" cy="1216800"/>
        </a:xfrm>
        <a:prstGeom prst="roundRect">
          <a:avLst/>
        </a:prstGeom>
        <a:gradFill rotWithShape="0">
          <a:gsLst>
            <a:gs pos="0">
              <a:schemeClr val="accent3">
                <a:shade val="50000"/>
                <a:hueOff val="0"/>
                <a:satOff val="0"/>
                <a:lumOff val="0"/>
                <a:alphaOff val="0"/>
                <a:tint val="50000"/>
                <a:satMod val="300000"/>
              </a:schemeClr>
            </a:gs>
            <a:gs pos="35000">
              <a:schemeClr val="accent3">
                <a:shade val="50000"/>
                <a:hueOff val="0"/>
                <a:satOff val="0"/>
                <a:lumOff val="0"/>
                <a:alphaOff val="0"/>
                <a:tint val="37000"/>
                <a:satMod val="300000"/>
              </a:schemeClr>
            </a:gs>
            <a:gs pos="100000">
              <a:schemeClr val="accent3">
                <a:shade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TW" sz="2400" kern="1200" dirty="0">
              <a:latin typeface="標楷體" panose="03000509000000000000" pitchFamily="65" charset="-120"/>
              <a:ea typeface="標楷體" panose="03000509000000000000" pitchFamily="65" charset="-120"/>
            </a:rPr>
            <a:t>（一）一種「另類」的變通評鑑稱為「真實評鑑」（</a:t>
          </a:r>
          <a:r>
            <a:rPr lang="en-US" sz="2400" kern="1200" dirty="0">
              <a:latin typeface="標楷體" panose="03000509000000000000" pitchFamily="65" charset="-120"/>
              <a:ea typeface="標楷體" panose="03000509000000000000" pitchFamily="65" charset="-120"/>
            </a:rPr>
            <a:t>authentic evaluation</a:t>
          </a:r>
          <a:r>
            <a:rPr lang="zh-TW" sz="2400" kern="1200" dirty="0">
              <a:latin typeface="標楷體" panose="03000509000000000000" pitchFamily="65" charset="-120"/>
              <a:ea typeface="標楷體" panose="03000509000000000000" pitchFamily="65" charset="-120"/>
            </a:rPr>
            <a:t>）</a:t>
          </a:r>
        </a:p>
      </dsp:txBody>
      <dsp:txXfrm>
        <a:off x="59399" y="402347"/>
        <a:ext cx="8110802" cy="1098002"/>
      </dsp:txXfrm>
    </dsp:sp>
    <dsp:sp modelId="{DA031E32-6EE2-4A3C-A69A-6D8AE6E79859}">
      <dsp:nvSpPr>
        <dsp:cNvPr id="0" name=""/>
        <dsp:cNvSpPr/>
      </dsp:nvSpPr>
      <dsp:spPr>
        <a:xfrm>
          <a:off x="0" y="1574762"/>
          <a:ext cx="8229600" cy="1883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TW" altLang="en-US" sz="2400" kern="1200" dirty="0">
              <a:latin typeface="標楷體" panose="03000509000000000000" pitchFamily="65" charset="-120"/>
              <a:ea typeface="標楷體" panose="03000509000000000000" pitchFamily="65" charset="-120"/>
            </a:rPr>
            <a:t>教師安排學生學習特定學習任務的方法，其評鑑焦點著重在實務生活世界的「真實任務工作」等學習目標與任務，引導教師協助學生思考與解決實際生活問題，並協助學生在實際生活世界中統整所學到的知識技能，確保學生獲得真正理解。</a:t>
          </a:r>
        </a:p>
      </dsp:txBody>
      <dsp:txXfrm>
        <a:off x="0" y="1574762"/>
        <a:ext cx="8229600" cy="188370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19F4D-2079-4FF0-9C61-C6EAC2A2E032}">
      <dsp:nvSpPr>
        <dsp:cNvPr id="0" name=""/>
        <dsp:cNvSpPr/>
      </dsp:nvSpPr>
      <dsp:spPr>
        <a:xfrm>
          <a:off x="0" y="52987"/>
          <a:ext cx="8229600" cy="1901250"/>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zh-TW" sz="3200" kern="1200" dirty="0">
              <a:solidFill>
                <a:srgbClr val="002060"/>
              </a:solidFill>
              <a:latin typeface="標楷體" panose="03000509000000000000" pitchFamily="65" charset="-120"/>
              <a:ea typeface="標楷體" panose="03000509000000000000" pitchFamily="65" charset="-120"/>
            </a:rPr>
            <a:t>（二）「真實評鑑」這是建立在比較非學術化科目的學習成就標準的基礎之上。</a:t>
          </a:r>
          <a:r>
            <a:rPr lang="en-US" sz="3200" kern="1200" dirty="0">
              <a:solidFill>
                <a:srgbClr val="002060"/>
              </a:solidFill>
              <a:latin typeface="標楷體" panose="03000509000000000000" pitchFamily="65" charset="-120"/>
              <a:ea typeface="標楷體" panose="03000509000000000000" pitchFamily="65" charset="-120"/>
            </a:rPr>
            <a:t>EX</a:t>
          </a:r>
          <a:r>
            <a:rPr lang="zh-TW" sz="3200" kern="1200" dirty="0">
              <a:solidFill>
                <a:srgbClr val="002060"/>
              </a:solidFill>
              <a:latin typeface="標楷體" panose="03000509000000000000" pitchFamily="65" charset="-120"/>
              <a:ea typeface="標楷體" panose="03000509000000000000" pitchFamily="65" charset="-120"/>
            </a:rPr>
            <a:t>：演奏會、戲劇表演</a:t>
          </a:r>
        </a:p>
      </dsp:txBody>
      <dsp:txXfrm>
        <a:off x="92811" y="145798"/>
        <a:ext cx="8043978" cy="1715628"/>
      </dsp:txXfrm>
    </dsp:sp>
    <dsp:sp modelId="{71EF1BB5-9EFA-4E34-A122-A70BBECB3ED9}">
      <dsp:nvSpPr>
        <dsp:cNvPr id="0" name=""/>
        <dsp:cNvSpPr/>
      </dsp:nvSpPr>
      <dsp:spPr>
        <a:xfrm>
          <a:off x="0" y="2139472"/>
          <a:ext cx="8229600" cy="2623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0640" rIns="227584" bIns="40640" numCol="1" spcCol="1270" anchor="t" anchorCtr="0">
          <a:noAutofit/>
        </a:bodyPr>
        <a:lstStyle/>
        <a:p>
          <a:pPr marL="285750" lvl="1" indent="-285750" algn="l" defTabSz="1422400" rtl="0">
            <a:lnSpc>
              <a:spcPct val="90000"/>
            </a:lnSpc>
            <a:spcBef>
              <a:spcPct val="0"/>
            </a:spcBef>
            <a:spcAft>
              <a:spcPct val="20000"/>
            </a:spcAft>
            <a:buChar char="•"/>
          </a:pPr>
          <a:r>
            <a:rPr lang="en-US" sz="3200" kern="1200" dirty="0">
              <a:solidFill>
                <a:srgbClr val="002060"/>
              </a:solidFill>
              <a:latin typeface="標楷體" panose="03000509000000000000" pitchFamily="65" charset="-120"/>
              <a:ea typeface="標楷體" panose="03000509000000000000" pitchFamily="65" charset="-120"/>
            </a:rPr>
            <a:t>1.</a:t>
          </a:r>
          <a:r>
            <a:rPr lang="zh-TW" sz="3200" kern="1200" dirty="0">
              <a:solidFill>
                <a:srgbClr val="002060"/>
              </a:solidFill>
              <a:latin typeface="標楷體" panose="03000509000000000000" pitchFamily="65" charset="-120"/>
              <a:ea typeface="標楷體" panose="03000509000000000000" pitchFamily="65" charset="-120"/>
            </a:rPr>
            <a:t>這些事件的準備過程往往成為整個學習的焦點，而不是為了考試而教學。   </a:t>
          </a:r>
        </a:p>
        <a:p>
          <a:pPr marL="285750" lvl="1" indent="-285750" algn="l" defTabSz="1422400" rtl="0">
            <a:lnSpc>
              <a:spcPct val="90000"/>
            </a:lnSpc>
            <a:spcBef>
              <a:spcPct val="0"/>
            </a:spcBef>
            <a:spcAft>
              <a:spcPct val="20000"/>
            </a:spcAft>
            <a:buChar char="•"/>
          </a:pPr>
          <a:r>
            <a:rPr lang="en-US" sz="3200" kern="1200" dirty="0">
              <a:solidFill>
                <a:srgbClr val="002060"/>
              </a:solidFill>
              <a:latin typeface="標楷體" panose="03000509000000000000" pitchFamily="65" charset="-120"/>
              <a:ea typeface="標楷體" panose="03000509000000000000" pitchFamily="65" charset="-120"/>
            </a:rPr>
            <a:t>2.</a:t>
          </a:r>
          <a:r>
            <a:rPr lang="zh-TW" sz="3200" kern="1200" dirty="0">
              <a:solidFill>
                <a:srgbClr val="002060"/>
              </a:solidFill>
              <a:latin typeface="標楷體" panose="03000509000000000000" pitchFamily="65" charset="-120"/>
              <a:ea typeface="標楷體" panose="03000509000000000000" pitchFamily="65" charset="-120"/>
            </a:rPr>
            <a:t>整個評鑑事件，便是一種為學生提供學習機會，更可幫助學生向他人展現其所完成的成就。</a:t>
          </a:r>
        </a:p>
      </dsp:txBody>
      <dsp:txXfrm>
        <a:off x="0" y="2139472"/>
        <a:ext cx="8229600" cy="2623725"/>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7173FB-73FE-429D-86E0-D5A43ADCE410}">
      <dsp:nvSpPr>
        <dsp:cNvPr id="0" name=""/>
        <dsp:cNvSpPr/>
      </dsp:nvSpPr>
      <dsp:spPr>
        <a:xfrm>
          <a:off x="0" y="244617"/>
          <a:ext cx="8229600" cy="1635075"/>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zh-TW" sz="2800" kern="1200" dirty="0">
              <a:latin typeface="標楷體" panose="03000509000000000000" pitchFamily="65" charset="-120"/>
              <a:ea typeface="標楷體" panose="03000509000000000000" pitchFamily="65" charset="-120"/>
            </a:rPr>
            <a:t>（三）「真實評鑑」主要包括三種主要的形式類別，紙筆工作（</a:t>
          </a:r>
          <a:r>
            <a:rPr lang="en-US" sz="2800" kern="1200" dirty="0">
              <a:latin typeface="標楷體" panose="03000509000000000000" pitchFamily="65" charset="-120"/>
              <a:ea typeface="標楷體" panose="03000509000000000000" pitchFamily="65" charset="-120"/>
            </a:rPr>
            <a:t>paper-and-pencil task</a:t>
          </a:r>
          <a:r>
            <a:rPr lang="zh-TW" sz="2800" kern="1200" dirty="0">
              <a:latin typeface="標楷體" panose="03000509000000000000" pitchFamily="65" charset="-120"/>
              <a:ea typeface="標楷體" panose="03000509000000000000" pitchFamily="65" charset="-120"/>
            </a:rPr>
            <a:t>）、表演（</a:t>
          </a:r>
          <a:r>
            <a:rPr lang="en-US" sz="2800" kern="1200" dirty="0">
              <a:latin typeface="標楷體" panose="03000509000000000000" pitchFamily="65" charset="-120"/>
              <a:ea typeface="標楷體" panose="03000509000000000000" pitchFamily="65" charset="-120"/>
            </a:rPr>
            <a:t>performance</a:t>
          </a:r>
          <a:r>
            <a:rPr lang="zh-TW" sz="2800" kern="1200" dirty="0">
              <a:latin typeface="標楷體" panose="03000509000000000000" pitchFamily="65" charset="-120"/>
              <a:ea typeface="標楷體" panose="03000509000000000000" pitchFamily="65" charset="-120"/>
            </a:rPr>
            <a:t>）與作品集（</a:t>
          </a:r>
          <a:r>
            <a:rPr lang="en-US" sz="2800" kern="1200" dirty="0">
              <a:latin typeface="標楷體" panose="03000509000000000000" pitchFamily="65" charset="-120"/>
              <a:ea typeface="標楷體" panose="03000509000000000000" pitchFamily="65" charset="-120"/>
            </a:rPr>
            <a:t>folios</a:t>
          </a:r>
          <a:r>
            <a:rPr lang="zh-TW" sz="2800" kern="1200" dirty="0">
              <a:latin typeface="標楷體" panose="03000509000000000000" pitchFamily="65" charset="-120"/>
              <a:ea typeface="標楷體" panose="03000509000000000000" pitchFamily="65" charset="-120"/>
            </a:rPr>
            <a:t>）。</a:t>
          </a:r>
        </a:p>
      </dsp:txBody>
      <dsp:txXfrm>
        <a:off x="79818" y="324435"/>
        <a:ext cx="8069964" cy="1475439"/>
      </dsp:txXfrm>
    </dsp:sp>
    <dsp:sp modelId="{F801C749-6DE6-40F1-876D-4668C090A6A8}">
      <dsp:nvSpPr>
        <dsp:cNvPr id="0" name=""/>
        <dsp:cNvSpPr/>
      </dsp:nvSpPr>
      <dsp:spPr>
        <a:xfrm>
          <a:off x="0" y="2205944"/>
          <a:ext cx="8229600" cy="1749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5560" rIns="199136" bIns="35560" numCol="1" spcCol="1270" anchor="t" anchorCtr="0">
          <a:noAutofit/>
        </a:bodyPr>
        <a:lstStyle/>
        <a:p>
          <a:pPr marL="285750" lvl="1" indent="-285750" algn="l" defTabSz="1244600" rtl="0">
            <a:lnSpc>
              <a:spcPct val="90000"/>
            </a:lnSpc>
            <a:spcBef>
              <a:spcPct val="0"/>
            </a:spcBef>
            <a:spcAft>
              <a:spcPct val="20000"/>
            </a:spcAft>
            <a:buChar char="•"/>
          </a:pPr>
          <a:r>
            <a:rPr lang="zh-TW" altLang="en-US" sz="2800" kern="1200" dirty="0">
              <a:latin typeface="標楷體" panose="03000509000000000000" pitchFamily="65" charset="-120"/>
              <a:ea typeface="標楷體" panose="03000509000000000000" pitchFamily="65" charset="-120"/>
            </a:rPr>
            <a:t>紙筆工作與傳統評鑑方法十分相似，包括書面問題與書面作業回答。但是，其成為真實評鑑原因，乃是因為提供真實機會讓學生在利用知識技能，重視實際生活世界的真實學習任務。</a:t>
          </a:r>
        </a:p>
      </dsp:txBody>
      <dsp:txXfrm>
        <a:off x="0" y="2205944"/>
        <a:ext cx="8229600" cy="1749150"/>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67623-85F5-4075-B7D7-314B88E691A3}">
      <dsp:nvSpPr>
        <dsp:cNvPr id="0" name=""/>
        <dsp:cNvSpPr/>
      </dsp:nvSpPr>
      <dsp:spPr>
        <a:xfrm>
          <a:off x="0" y="679094"/>
          <a:ext cx="8229600" cy="12168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（四）特點：</a:t>
          </a:r>
        </a:p>
      </dsp:txBody>
      <dsp:txXfrm>
        <a:off x="59399" y="738493"/>
        <a:ext cx="8110802" cy="1098002"/>
      </dsp:txXfrm>
    </dsp:sp>
    <dsp:sp modelId="{AFBD590C-5A24-4B05-A077-F95A7205184D}">
      <dsp:nvSpPr>
        <dsp:cNvPr id="0" name=""/>
        <dsp:cNvSpPr/>
      </dsp:nvSpPr>
      <dsp:spPr>
        <a:xfrm>
          <a:off x="0" y="1895894"/>
          <a:ext cx="8229600" cy="1950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a:latin typeface="標楷體" panose="03000509000000000000" pitchFamily="65" charset="-120"/>
              <a:ea typeface="標楷體" panose="03000509000000000000" pitchFamily="65" charset="-120"/>
            </a:rPr>
            <a:t>1.</a:t>
          </a:r>
          <a:r>
            <a:rPr lang="zh-TW" sz="2400" kern="1200" dirty="0">
              <a:latin typeface="標楷體" panose="03000509000000000000" pitchFamily="65" charset="-120"/>
              <a:ea typeface="標楷體" panose="03000509000000000000" pitchFamily="65" charset="-120"/>
            </a:rPr>
            <a:t>最大的特色乃在於能夠符合課程設計人員對於資料的需要，而且可以不斷提供回饋，以為修正及再試用的參考，同時也能就課程設計人員的資料需求立即反應。</a:t>
          </a:r>
        </a:p>
        <a:p>
          <a:pPr marL="228600" lvl="1" indent="-228600" algn="l" defTabSz="1066800" rtl="0">
            <a:lnSpc>
              <a:spcPct val="90000"/>
            </a:lnSpc>
            <a:spcBef>
              <a:spcPct val="0"/>
            </a:spcBef>
            <a:spcAft>
              <a:spcPct val="20000"/>
            </a:spcAft>
            <a:buChar char="•"/>
          </a:pPr>
          <a:r>
            <a:rPr lang="en-US" sz="2400" kern="1200" dirty="0">
              <a:latin typeface="標楷體" panose="03000509000000000000" pitchFamily="65" charset="-120"/>
              <a:ea typeface="標楷體" panose="03000509000000000000" pitchFamily="65" charset="-120"/>
            </a:rPr>
            <a:t>2.</a:t>
          </a:r>
          <a:r>
            <a:rPr lang="zh-TW" sz="2400" kern="1200" dirty="0">
              <a:latin typeface="標楷體" panose="03000509000000000000" pitchFamily="65" charset="-120"/>
              <a:ea typeface="標楷體" panose="03000509000000000000" pitchFamily="65" charset="-120"/>
            </a:rPr>
            <a:t>過分強調特殊情況下課程設計人員的特定需求，因此，可能限定了課程方案普遍應用的可能性。</a:t>
          </a:r>
        </a:p>
      </dsp:txBody>
      <dsp:txXfrm>
        <a:off x="0" y="1895894"/>
        <a:ext cx="8229600" cy="19509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E35103-4A67-44FB-AB04-D432BD4D1CD1}">
      <dsp:nvSpPr>
        <dsp:cNvPr id="0" name=""/>
        <dsp:cNvSpPr/>
      </dsp:nvSpPr>
      <dsp:spPr>
        <a:xfrm>
          <a:off x="-5562366" y="-851574"/>
          <a:ext cx="6622766" cy="6622766"/>
        </a:xfrm>
        <a:prstGeom prst="blockArc">
          <a:avLst>
            <a:gd name="adj1" fmla="val 18900000"/>
            <a:gd name="adj2" fmla="val 2700000"/>
            <a:gd name="adj3" fmla="val 326"/>
          </a:avLst>
        </a:pr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CA975F2-8D8B-46E0-8344-77E153E3B638}">
      <dsp:nvSpPr>
        <dsp:cNvPr id="0" name=""/>
        <dsp:cNvSpPr/>
      </dsp:nvSpPr>
      <dsp:spPr>
        <a:xfrm>
          <a:off x="861599" y="557684"/>
          <a:ext cx="8124088" cy="1695701"/>
        </a:xfrm>
        <a:prstGeom prst="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15565" tIns="66040" rIns="66040" bIns="66040" numCol="1" spcCol="1270" anchor="ctr" anchorCtr="0">
          <a:noAutofit/>
        </a:bodyPr>
        <a:lstStyle/>
        <a:p>
          <a:pPr marL="0" lvl="0" indent="0" algn="l" defTabSz="1155700" rtl="0">
            <a:lnSpc>
              <a:spcPct val="90000"/>
            </a:lnSpc>
            <a:spcBef>
              <a:spcPct val="0"/>
            </a:spcBef>
            <a:spcAft>
              <a:spcPct val="35000"/>
            </a:spcAft>
            <a:buNone/>
          </a:pPr>
          <a:r>
            <a:rPr lang="en-US" altLang="zh-TW" sz="2600" kern="1200" dirty="0">
              <a:solidFill>
                <a:schemeClr val="accent2">
                  <a:lumMod val="10000"/>
                </a:schemeClr>
              </a:solidFill>
              <a:latin typeface="標楷體" panose="03000509000000000000" pitchFamily="65" charset="-120"/>
              <a:ea typeface="標楷體" panose="03000509000000000000" pitchFamily="65" charset="-120"/>
            </a:rPr>
            <a:t>1.</a:t>
          </a:r>
          <a:r>
            <a:rPr lang="zh-TW" altLang="en-US" sz="2600" kern="1200" dirty="0">
              <a:solidFill>
                <a:schemeClr val="accent2">
                  <a:lumMod val="10000"/>
                </a:schemeClr>
              </a:solidFill>
              <a:latin typeface="標楷體" panose="03000509000000000000" pitchFamily="65" charset="-120"/>
              <a:ea typeface="標楷體" panose="03000509000000000000" pitchFamily="65" charset="-120"/>
            </a:rPr>
            <a:t>評鑑結果的利用可以指出課程方案的優劣、釐清教育目標、統整課程與教學、提供教學與學習的輔導資料、建立學校教育的公共關係。</a:t>
          </a:r>
          <a:endParaRPr lang="zh-TW" sz="2600" kern="1200" dirty="0">
            <a:solidFill>
              <a:schemeClr val="accent2">
                <a:lumMod val="10000"/>
              </a:schemeClr>
            </a:solidFill>
            <a:latin typeface="標楷體" panose="03000509000000000000" pitchFamily="65" charset="-120"/>
            <a:ea typeface="標楷體" panose="03000509000000000000" pitchFamily="65" charset="-120"/>
          </a:endParaRPr>
        </a:p>
      </dsp:txBody>
      <dsp:txXfrm>
        <a:off x="861599" y="557684"/>
        <a:ext cx="8124088" cy="1695701"/>
      </dsp:txXfrm>
    </dsp:sp>
    <dsp:sp modelId="{96A8A8CA-7A7E-4BC5-96D6-20B0443C09EB}">
      <dsp:nvSpPr>
        <dsp:cNvPr id="0" name=""/>
        <dsp:cNvSpPr/>
      </dsp:nvSpPr>
      <dsp:spPr>
        <a:xfrm>
          <a:off x="90603" y="704441"/>
          <a:ext cx="1490096" cy="1306722"/>
        </a:xfrm>
        <a:prstGeom prst="cloud">
          <a:avLst/>
        </a:prstGeom>
        <a:solidFill>
          <a:schemeClr val="lt1"/>
        </a:solidFill>
        <a:ln w="25400" cap="flat" cmpd="sng" algn="ctr">
          <a:solidFill>
            <a:schemeClr val="dk1"/>
          </a:solidFill>
          <a:prstDash val="solid"/>
        </a:ln>
        <a:effectLst/>
        <a:scene3d>
          <a:camera prst="orthographicFront">
            <a:rot lat="0" lon="0" rev="0"/>
          </a:camera>
          <a:lightRig rig="contrasting" dir="t">
            <a:rot lat="0" lon="0" rev="1200000"/>
          </a:lightRig>
        </a:scene3d>
        <a:sp3d z="300000"/>
      </dsp:spPr>
      <dsp:style>
        <a:lnRef idx="2">
          <a:schemeClr val="dk1"/>
        </a:lnRef>
        <a:fillRef idx="1">
          <a:schemeClr val="lt1"/>
        </a:fillRef>
        <a:effectRef idx="0">
          <a:schemeClr val="dk1"/>
        </a:effectRef>
        <a:fontRef idx="minor">
          <a:schemeClr val="dk1"/>
        </a:fontRef>
      </dsp:style>
    </dsp:sp>
    <dsp:sp modelId="{FD66CC9D-B1E8-4326-918B-8850A62E0F98}">
      <dsp:nvSpPr>
        <dsp:cNvPr id="0" name=""/>
        <dsp:cNvSpPr/>
      </dsp:nvSpPr>
      <dsp:spPr>
        <a:xfrm>
          <a:off x="861599" y="2665979"/>
          <a:ext cx="8124088" cy="1696207"/>
        </a:xfrm>
        <a:prstGeom prst="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15565" tIns="66040" rIns="66040" bIns="66040" numCol="1" spcCol="1270" anchor="ctr" anchorCtr="0">
          <a:noAutofit/>
        </a:bodyPr>
        <a:lstStyle/>
        <a:p>
          <a:pPr marL="0" lvl="0" indent="0" algn="l" defTabSz="1155700">
            <a:lnSpc>
              <a:spcPct val="90000"/>
            </a:lnSpc>
            <a:spcBef>
              <a:spcPct val="0"/>
            </a:spcBef>
            <a:spcAft>
              <a:spcPct val="35000"/>
            </a:spcAft>
            <a:buNone/>
          </a:pPr>
          <a:r>
            <a:rPr lang="en-US" altLang="zh-TW" sz="2600" kern="1200" dirty="0">
              <a:solidFill>
                <a:schemeClr val="accent2">
                  <a:lumMod val="10000"/>
                </a:schemeClr>
              </a:solidFill>
              <a:latin typeface="標楷體" panose="03000509000000000000" pitchFamily="65" charset="-120"/>
              <a:ea typeface="標楷體" panose="03000509000000000000" pitchFamily="65" charset="-120"/>
            </a:rPr>
            <a:t>2.</a:t>
          </a:r>
          <a:r>
            <a:rPr lang="zh-TW" altLang="en-US" sz="2600" kern="1200" dirty="0">
              <a:solidFill>
                <a:schemeClr val="accent2">
                  <a:lumMod val="10000"/>
                </a:schemeClr>
              </a:solidFill>
              <a:latin typeface="標楷體" panose="03000509000000000000" pitchFamily="65" charset="-120"/>
              <a:ea typeface="標楷體" panose="03000509000000000000" pitchFamily="65" charset="-120"/>
            </a:rPr>
            <a:t>課程評鑑的目的，可以提供教育人員、學生及家長一種心理的保障。應用新課程評鑑方式，來證明課程革新的效能與教學過程，可以提供學校教師與學生心理的保障</a:t>
          </a:r>
          <a:r>
            <a:rPr lang="zh-TW" altLang="en-US" sz="2600" kern="1200" dirty="0">
              <a:solidFill>
                <a:schemeClr val="accent2">
                  <a:lumMod val="10000"/>
                </a:schemeClr>
              </a:solidFill>
              <a:ea typeface="華康隸書體W5" panose="03000509000000000000" pitchFamily="65" charset="-120"/>
            </a:rPr>
            <a:t>。</a:t>
          </a:r>
        </a:p>
      </dsp:txBody>
      <dsp:txXfrm>
        <a:off x="861599" y="2665979"/>
        <a:ext cx="8124088" cy="1696207"/>
      </dsp:txXfrm>
    </dsp:sp>
    <dsp:sp modelId="{BB92DE6D-8790-44B7-B9D0-BE1DE93BDBD1}">
      <dsp:nvSpPr>
        <dsp:cNvPr id="0" name=""/>
        <dsp:cNvSpPr/>
      </dsp:nvSpPr>
      <dsp:spPr>
        <a:xfrm>
          <a:off x="142490" y="2739485"/>
          <a:ext cx="1438218" cy="1549195"/>
        </a:xfrm>
        <a:prstGeom prst="cloud">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A2196D-917C-477D-8D7C-E02E42F1C2A7}">
      <dsp:nvSpPr>
        <dsp:cNvPr id="0" name=""/>
        <dsp:cNvSpPr/>
      </dsp:nvSpPr>
      <dsp:spPr>
        <a:xfrm>
          <a:off x="0" y="0"/>
          <a:ext cx="7704856" cy="182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TW" altLang="en-US" sz="2400" kern="1200" dirty="0">
              <a:solidFill>
                <a:srgbClr val="584300"/>
              </a:solidFill>
              <a:latin typeface="標楷體" panose="03000509000000000000" pitchFamily="65" charset="-120"/>
              <a:ea typeface="標楷體" panose="03000509000000000000" pitchFamily="65" charset="-120"/>
            </a:rPr>
            <a:t>（三）交流評鑑的評鑑方法，主要是經由課程設計人員和教育評鑑人員不斷互動的歷程，教育評鑑人員依照課程設計人員的需要蒐集資料，採用教室觀察、個案研究、訪談等各種方法。</a:t>
          </a:r>
        </a:p>
      </dsp:txBody>
      <dsp:txXfrm>
        <a:off x="89099" y="89099"/>
        <a:ext cx="7526658" cy="1647002"/>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879A3A-628A-45BC-BF1F-C5B2DDE05BEA}">
      <dsp:nvSpPr>
        <dsp:cNvPr id="0" name=""/>
        <dsp:cNvSpPr/>
      </dsp:nvSpPr>
      <dsp:spPr>
        <a:xfrm>
          <a:off x="0" y="0"/>
          <a:ext cx="9144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3C1932-A648-4B74-8F0F-13A6B1AACB03}">
      <dsp:nvSpPr>
        <dsp:cNvPr id="0" name=""/>
        <dsp:cNvSpPr/>
      </dsp:nvSpPr>
      <dsp:spPr>
        <a:xfrm>
          <a:off x="0" y="0"/>
          <a:ext cx="9144000" cy="612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latin typeface="標楷體" panose="03000509000000000000" pitchFamily="65" charset="-120"/>
              <a:ea typeface="標楷體" panose="03000509000000000000" pitchFamily="65" charset="-120"/>
            </a:rPr>
            <a:t>1.</a:t>
          </a:r>
          <a:r>
            <a:rPr lang="zh-TW" sz="2400" kern="1200" dirty="0">
              <a:latin typeface="標楷體" panose="03000509000000000000" pitchFamily="65" charset="-120"/>
              <a:ea typeface="標楷體" panose="03000509000000000000" pitchFamily="65" charset="-120"/>
            </a:rPr>
            <a:t>擬定一般目標（</a:t>
          </a:r>
          <a:r>
            <a:rPr lang="en-US" sz="2400" kern="1200" dirty="0">
              <a:latin typeface="標楷體" panose="03000509000000000000" pitchFamily="65" charset="-120"/>
              <a:ea typeface="標楷體" panose="03000509000000000000" pitchFamily="65" charset="-120"/>
            </a:rPr>
            <a:t>goals</a:t>
          </a:r>
          <a:r>
            <a:rPr lang="zh-TW" sz="2400" kern="1200" dirty="0">
              <a:latin typeface="標楷體" panose="03000509000000000000" pitchFamily="65" charset="-120"/>
              <a:ea typeface="標楷體" panose="03000509000000000000" pitchFamily="65" charset="-120"/>
            </a:rPr>
            <a:t>）或具體目標（</a:t>
          </a:r>
          <a:r>
            <a:rPr lang="en-US" sz="2400" kern="1200" dirty="0">
              <a:latin typeface="標楷體" panose="03000509000000000000" pitchFamily="65" charset="-120"/>
              <a:ea typeface="標楷體" panose="03000509000000000000" pitchFamily="65" charset="-120"/>
            </a:rPr>
            <a:t>objectives</a:t>
          </a:r>
          <a:r>
            <a:rPr lang="zh-TW" sz="2400" kern="1200" dirty="0">
              <a:latin typeface="標楷體" panose="03000509000000000000" pitchFamily="65" charset="-120"/>
              <a:ea typeface="標楷體" panose="03000509000000000000" pitchFamily="65" charset="-120"/>
            </a:rPr>
            <a:t>）。</a:t>
          </a:r>
        </a:p>
      </dsp:txBody>
      <dsp:txXfrm>
        <a:off x="0" y="0"/>
        <a:ext cx="9144000" cy="612067"/>
      </dsp:txXfrm>
    </dsp:sp>
    <dsp:sp modelId="{C61C8660-5132-4D9E-8E00-DFB47B2F4AB7}">
      <dsp:nvSpPr>
        <dsp:cNvPr id="0" name=""/>
        <dsp:cNvSpPr/>
      </dsp:nvSpPr>
      <dsp:spPr>
        <a:xfrm>
          <a:off x="0" y="612067"/>
          <a:ext cx="9144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6AE83E-2406-4FAE-BD40-21FEB8D86FBE}">
      <dsp:nvSpPr>
        <dsp:cNvPr id="0" name=""/>
        <dsp:cNvSpPr/>
      </dsp:nvSpPr>
      <dsp:spPr>
        <a:xfrm>
          <a:off x="0" y="612067"/>
          <a:ext cx="9144000" cy="612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latin typeface="標楷體" panose="03000509000000000000" pitchFamily="65" charset="-120"/>
              <a:ea typeface="標楷體" panose="03000509000000000000" pitchFamily="65" charset="-120"/>
            </a:rPr>
            <a:t>2.</a:t>
          </a:r>
          <a:r>
            <a:rPr lang="zh-TW" sz="2400" kern="1200" dirty="0">
              <a:latin typeface="標楷體" panose="03000509000000000000" pitchFamily="65" charset="-120"/>
              <a:ea typeface="標楷體" panose="03000509000000000000" pitchFamily="65" charset="-120"/>
            </a:rPr>
            <a:t>將目標加以分類。</a:t>
          </a:r>
        </a:p>
      </dsp:txBody>
      <dsp:txXfrm>
        <a:off x="0" y="612067"/>
        <a:ext cx="9144000" cy="612067"/>
      </dsp:txXfrm>
    </dsp:sp>
    <dsp:sp modelId="{2E74B126-4FC0-4B5A-970E-34B2016E81D6}">
      <dsp:nvSpPr>
        <dsp:cNvPr id="0" name=""/>
        <dsp:cNvSpPr/>
      </dsp:nvSpPr>
      <dsp:spPr>
        <a:xfrm>
          <a:off x="0" y="1224135"/>
          <a:ext cx="9144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D52B04-5278-4C3B-9764-5CC2E44ED521}">
      <dsp:nvSpPr>
        <dsp:cNvPr id="0" name=""/>
        <dsp:cNvSpPr/>
      </dsp:nvSpPr>
      <dsp:spPr>
        <a:xfrm>
          <a:off x="0" y="1224135"/>
          <a:ext cx="9144000" cy="612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latin typeface="標楷體" panose="03000509000000000000" pitchFamily="65" charset="-120"/>
              <a:ea typeface="標楷體" panose="03000509000000000000" pitchFamily="65" charset="-120"/>
            </a:rPr>
            <a:t>3.</a:t>
          </a:r>
          <a:r>
            <a:rPr lang="zh-TW" sz="2400" kern="1200" dirty="0">
              <a:latin typeface="標楷體" panose="03000509000000000000" pitchFamily="65" charset="-120"/>
              <a:ea typeface="標楷體" panose="03000509000000000000" pitchFamily="65" charset="-120"/>
            </a:rPr>
            <a:t>用行為術語界定目標。</a:t>
          </a:r>
        </a:p>
      </dsp:txBody>
      <dsp:txXfrm>
        <a:off x="0" y="1224135"/>
        <a:ext cx="9144000" cy="612067"/>
      </dsp:txXfrm>
    </dsp:sp>
    <dsp:sp modelId="{338E5A79-9BE5-4ED4-995B-CDA34C67EBEC}">
      <dsp:nvSpPr>
        <dsp:cNvPr id="0" name=""/>
        <dsp:cNvSpPr/>
      </dsp:nvSpPr>
      <dsp:spPr>
        <a:xfrm>
          <a:off x="0" y="1836204"/>
          <a:ext cx="9144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B5FE95-3F08-4039-B7D5-E627B5E60D09}">
      <dsp:nvSpPr>
        <dsp:cNvPr id="0" name=""/>
        <dsp:cNvSpPr/>
      </dsp:nvSpPr>
      <dsp:spPr>
        <a:xfrm>
          <a:off x="0" y="1836204"/>
          <a:ext cx="9144000" cy="612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latin typeface="標楷體" panose="03000509000000000000" pitchFamily="65" charset="-120"/>
              <a:ea typeface="標楷體" panose="03000509000000000000" pitchFamily="65" charset="-120"/>
            </a:rPr>
            <a:t>4.</a:t>
          </a:r>
          <a:r>
            <a:rPr lang="zh-TW" sz="2400" kern="1200" dirty="0">
              <a:latin typeface="標楷體" panose="03000509000000000000" pitchFamily="65" charset="-120"/>
              <a:ea typeface="標楷體" panose="03000509000000000000" pitchFamily="65" charset="-120"/>
            </a:rPr>
            <a:t>尋找並建立能顯示具體目標達成程度的情境。</a:t>
          </a:r>
        </a:p>
      </dsp:txBody>
      <dsp:txXfrm>
        <a:off x="0" y="1836204"/>
        <a:ext cx="9144000" cy="612067"/>
      </dsp:txXfrm>
    </dsp:sp>
    <dsp:sp modelId="{317302F9-B80C-46AD-A0E3-73C53AC4B404}">
      <dsp:nvSpPr>
        <dsp:cNvPr id="0" name=""/>
        <dsp:cNvSpPr/>
      </dsp:nvSpPr>
      <dsp:spPr>
        <a:xfrm>
          <a:off x="0" y="2448271"/>
          <a:ext cx="9144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1B6808-0A8F-47A9-AF71-86DDAC950807}">
      <dsp:nvSpPr>
        <dsp:cNvPr id="0" name=""/>
        <dsp:cNvSpPr/>
      </dsp:nvSpPr>
      <dsp:spPr>
        <a:xfrm>
          <a:off x="0" y="2448271"/>
          <a:ext cx="9144000" cy="612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latin typeface="標楷體" panose="03000509000000000000" pitchFamily="65" charset="-120"/>
              <a:ea typeface="標楷體" panose="03000509000000000000" pitchFamily="65" charset="-120"/>
            </a:rPr>
            <a:t>5.</a:t>
          </a:r>
          <a:r>
            <a:rPr lang="zh-TW" sz="2400" kern="1200" dirty="0">
              <a:latin typeface="標楷體" panose="03000509000000000000" pitchFamily="65" charset="-120"/>
              <a:ea typeface="標楷體" panose="03000509000000000000" pitchFamily="65" charset="-120"/>
            </a:rPr>
            <a:t>在某種情境下，向參與課程方案的有關人員解釋評鑑策略的目的。</a:t>
          </a:r>
        </a:p>
      </dsp:txBody>
      <dsp:txXfrm>
        <a:off x="0" y="2448271"/>
        <a:ext cx="9144000" cy="612067"/>
      </dsp:txXfrm>
    </dsp:sp>
    <dsp:sp modelId="{1A916330-DF20-44FF-92E7-014F03D84A50}">
      <dsp:nvSpPr>
        <dsp:cNvPr id="0" name=""/>
        <dsp:cNvSpPr/>
      </dsp:nvSpPr>
      <dsp:spPr>
        <a:xfrm>
          <a:off x="0" y="3060339"/>
          <a:ext cx="9144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116671-9B38-47A8-91A7-C2D28A9C884A}">
      <dsp:nvSpPr>
        <dsp:cNvPr id="0" name=""/>
        <dsp:cNvSpPr/>
      </dsp:nvSpPr>
      <dsp:spPr>
        <a:xfrm>
          <a:off x="0" y="3060339"/>
          <a:ext cx="9144000" cy="612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latin typeface="標楷體" panose="03000509000000000000" pitchFamily="65" charset="-120"/>
              <a:ea typeface="標楷體" panose="03000509000000000000" pitchFamily="65" charset="-120"/>
            </a:rPr>
            <a:t>6.</a:t>
          </a:r>
          <a:r>
            <a:rPr lang="zh-TW" sz="2400" kern="1200" dirty="0">
              <a:latin typeface="標楷體" panose="03000509000000000000" pitchFamily="65" charset="-120"/>
              <a:ea typeface="標楷體" panose="03000509000000000000" pitchFamily="65" charset="-120"/>
            </a:rPr>
            <a:t>選擇或發展適當的評量技術和方法。</a:t>
          </a:r>
        </a:p>
      </dsp:txBody>
      <dsp:txXfrm>
        <a:off x="0" y="3060339"/>
        <a:ext cx="9144000" cy="612067"/>
      </dsp:txXfrm>
    </dsp:sp>
    <dsp:sp modelId="{1D940F0A-B3C5-445A-8F01-1E1D15C75CD3}">
      <dsp:nvSpPr>
        <dsp:cNvPr id="0" name=""/>
        <dsp:cNvSpPr/>
      </dsp:nvSpPr>
      <dsp:spPr>
        <a:xfrm>
          <a:off x="0" y="3672408"/>
          <a:ext cx="9144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83D6BD-ECDA-4BFC-8E26-5C4FA53C741D}">
      <dsp:nvSpPr>
        <dsp:cNvPr id="0" name=""/>
        <dsp:cNvSpPr/>
      </dsp:nvSpPr>
      <dsp:spPr>
        <a:xfrm>
          <a:off x="0" y="3672407"/>
          <a:ext cx="9144000" cy="612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latin typeface="標楷體" panose="03000509000000000000" pitchFamily="65" charset="-120"/>
              <a:ea typeface="標楷體" panose="03000509000000000000" pitchFamily="65" charset="-120"/>
            </a:rPr>
            <a:t>7.</a:t>
          </a:r>
          <a:r>
            <a:rPr lang="zh-TW" sz="2400" kern="1200" dirty="0">
              <a:latin typeface="標楷體" panose="03000509000000000000" pitchFamily="65" charset="-120"/>
              <a:ea typeface="標楷體" panose="03000509000000000000" pitchFamily="65" charset="-120"/>
            </a:rPr>
            <a:t>蒐集學生的行為表現資料。</a:t>
          </a:r>
        </a:p>
      </dsp:txBody>
      <dsp:txXfrm>
        <a:off x="0" y="3672407"/>
        <a:ext cx="9144000" cy="612067"/>
      </dsp:txXfrm>
    </dsp:sp>
    <dsp:sp modelId="{E79C2A8E-B072-48D3-B0C0-E518AAE987E8}">
      <dsp:nvSpPr>
        <dsp:cNvPr id="0" name=""/>
        <dsp:cNvSpPr/>
      </dsp:nvSpPr>
      <dsp:spPr>
        <a:xfrm>
          <a:off x="0" y="4284476"/>
          <a:ext cx="9144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C87684-CCC2-4338-800E-703593FDB4F8}">
      <dsp:nvSpPr>
        <dsp:cNvPr id="0" name=""/>
        <dsp:cNvSpPr/>
      </dsp:nvSpPr>
      <dsp:spPr>
        <a:xfrm>
          <a:off x="0" y="4284475"/>
          <a:ext cx="9144000" cy="612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latin typeface="標楷體" panose="03000509000000000000" pitchFamily="65" charset="-120"/>
              <a:ea typeface="標楷體" panose="03000509000000000000" pitchFamily="65" charset="-120"/>
            </a:rPr>
            <a:t>8.</a:t>
          </a:r>
          <a:r>
            <a:rPr lang="zh-TW" sz="2400" kern="1200" dirty="0">
              <a:latin typeface="標楷體" panose="03000509000000000000" pitchFamily="65" charset="-120"/>
              <a:ea typeface="標楷體" panose="03000509000000000000" pitchFamily="65" charset="-120"/>
            </a:rPr>
            <a:t>將蒐集到的資料與行為目標進行比較。</a:t>
          </a:r>
        </a:p>
      </dsp:txBody>
      <dsp:txXfrm>
        <a:off x="0" y="4284475"/>
        <a:ext cx="9144000" cy="612067"/>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507AE-A353-4938-8144-A1C51E1E0A92}">
      <dsp:nvSpPr>
        <dsp:cNvPr id="0" name=""/>
        <dsp:cNvSpPr/>
      </dsp:nvSpPr>
      <dsp:spPr>
        <a:xfrm>
          <a:off x="0" y="21"/>
          <a:ext cx="8229600" cy="1048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TW" altLang="en-US" sz="2400" kern="1200" dirty="0">
              <a:solidFill>
                <a:srgbClr val="0070C0"/>
              </a:solidFill>
              <a:latin typeface="標楷體" panose="03000509000000000000" pitchFamily="65" charset="-120"/>
              <a:ea typeface="標楷體" panose="03000509000000000000" pitchFamily="65" charset="-120"/>
            </a:rPr>
            <a:t>（三）缺失</a:t>
          </a:r>
        </a:p>
      </dsp:txBody>
      <dsp:txXfrm>
        <a:off x="51175" y="51196"/>
        <a:ext cx="8127250" cy="945970"/>
      </dsp:txXfrm>
    </dsp:sp>
    <dsp:sp modelId="{7BC6B96C-3EDA-4FF7-9F12-67767AD590B4}">
      <dsp:nvSpPr>
        <dsp:cNvPr id="0" name=""/>
        <dsp:cNvSpPr/>
      </dsp:nvSpPr>
      <dsp:spPr>
        <a:xfrm>
          <a:off x="0" y="1048341"/>
          <a:ext cx="8229600" cy="3477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a:solidFill>
                <a:srgbClr val="002060"/>
              </a:solidFill>
              <a:latin typeface="標楷體" panose="03000509000000000000" pitchFamily="65" charset="-120"/>
              <a:ea typeface="標楷體" panose="03000509000000000000" pitchFamily="65" charset="-120"/>
            </a:rPr>
            <a:t>1.</a:t>
          </a:r>
          <a:r>
            <a:rPr lang="zh-TW" sz="2400" kern="1200" dirty="0">
              <a:solidFill>
                <a:srgbClr val="002060"/>
              </a:solidFill>
              <a:latin typeface="標楷體" panose="03000509000000000000" pitchFamily="65" charset="-120"/>
              <a:ea typeface="標楷體" panose="03000509000000000000" pitchFamily="65" charset="-120"/>
            </a:rPr>
            <a:t>在於受到預訂目標的束縛，忽略了未預期的目標，更忽略了隱舍不明的學習歷程與教室情境中師生互動的教學歷程；</a:t>
          </a:r>
        </a:p>
        <a:p>
          <a:pPr marL="228600" lvl="1" indent="-228600" algn="l" defTabSz="1066800" rtl="0">
            <a:lnSpc>
              <a:spcPct val="90000"/>
            </a:lnSpc>
            <a:spcBef>
              <a:spcPct val="0"/>
            </a:spcBef>
            <a:spcAft>
              <a:spcPct val="20000"/>
            </a:spcAft>
            <a:buChar char="•"/>
          </a:pPr>
          <a:r>
            <a:rPr lang="en-US" sz="2400" kern="1200" dirty="0">
              <a:solidFill>
                <a:srgbClr val="002060"/>
              </a:solidFill>
              <a:latin typeface="標楷體" panose="03000509000000000000" pitchFamily="65" charset="-120"/>
              <a:ea typeface="標楷體" panose="03000509000000000000" pitchFamily="65" charset="-120"/>
            </a:rPr>
            <a:t>2.</a:t>
          </a:r>
          <a:r>
            <a:rPr lang="zh-TW" sz="2400" kern="1200" dirty="0">
              <a:solidFill>
                <a:srgbClr val="002060"/>
              </a:solidFill>
              <a:latin typeface="標楷體" panose="03000509000000000000" pitchFamily="65" charset="-120"/>
              <a:ea typeface="標楷體" panose="03000509000000000000" pitchFamily="65" charset="-120"/>
            </a:rPr>
            <a:t>此模式也不適用於「欣賞」、「沉思」等不易用具體目標界定的認知領域與情意領域的學習。</a:t>
          </a:r>
        </a:p>
        <a:p>
          <a:pPr marL="228600" lvl="1" indent="-228600" algn="l" defTabSz="1066800" rtl="0">
            <a:lnSpc>
              <a:spcPct val="90000"/>
            </a:lnSpc>
            <a:spcBef>
              <a:spcPct val="0"/>
            </a:spcBef>
            <a:spcAft>
              <a:spcPct val="20000"/>
            </a:spcAft>
            <a:buChar char="•"/>
          </a:pPr>
          <a:r>
            <a:rPr lang="en-US" sz="2400" kern="1200" dirty="0">
              <a:solidFill>
                <a:srgbClr val="002060"/>
              </a:solidFill>
              <a:latin typeface="標楷體" panose="03000509000000000000" pitchFamily="65" charset="-120"/>
              <a:ea typeface="標楷體" panose="03000509000000000000" pitchFamily="65" charset="-120"/>
            </a:rPr>
            <a:t>3.</a:t>
          </a:r>
          <a:r>
            <a:rPr lang="zh-TW" sz="2400" kern="1200" dirty="0">
              <a:solidFill>
                <a:srgbClr val="002060"/>
              </a:solidFill>
              <a:latin typeface="標楷體" panose="03000509000000000000" pitchFamily="65" charset="-120"/>
              <a:ea typeface="標楷體" panose="03000509000000000000" pitchFamily="65" charset="-120"/>
            </a:rPr>
            <a:t>特別是評鑑的歷程，基本上在確定教育目標透過課程和教學方案實施後的達成程度，這種評鑑方式著重事前規劃的與可預期的教學目標，同巴比特（</a:t>
          </a:r>
          <a:r>
            <a:rPr lang="en-US" sz="2400" kern="1200" dirty="0">
              <a:solidFill>
                <a:srgbClr val="002060"/>
              </a:solidFill>
              <a:latin typeface="標楷體" panose="03000509000000000000" pitchFamily="65" charset="-120"/>
              <a:ea typeface="標楷體" panose="03000509000000000000" pitchFamily="65" charset="-120"/>
            </a:rPr>
            <a:t>Frank Bobbitt</a:t>
          </a:r>
          <a:r>
            <a:rPr lang="zh-TW" sz="2400" kern="1200" dirty="0">
              <a:solidFill>
                <a:srgbClr val="002060"/>
              </a:solidFill>
              <a:latin typeface="標楷體" panose="03000509000000000000" pitchFamily="65" charset="-120"/>
              <a:ea typeface="標楷體" panose="03000509000000000000" pitchFamily="65" charset="-120"/>
            </a:rPr>
            <a:t>）提倡的「產品控制」意義。</a:t>
          </a:r>
        </a:p>
      </dsp:txBody>
      <dsp:txXfrm>
        <a:off x="0" y="1048341"/>
        <a:ext cx="8229600" cy="3477600"/>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B234A2-0FE2-46E0-8F72-7D6C74F04AB9}">
      <dsp:nvSpPr>
        <dsp:cNvPr id="0" name=""/>
        <dsp:cNvSpPr/>
      </dsp:nvSpPr>
      <dsp:spPr>
        <a:xfrm>
          <a:off x="0" y="16853"/>
          <a:ext cx="6541657" cy="1216800"/>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（一）	差距模式的「標準」類型包括三部分：</a:t>
          </a:r>
        </a:p>
      </dsp:txBody>
      <dsp:txXfrm>
        <a:off x="59399" y="76252"/>
        <a:ext cx="6422859" cy="1098002"/>
      </dsp:txXfrm>
    </dsp:sp>
    <dsp:sp modelId="{754DB251-5E8C-4DF7-BC9B-47DE02D75BDE}">
      <dsp:nvSpPr>
        <dsp:cNvPr id="0" name=""/>
        <dsp:cNvSpPr/>
      </dsp:nvSpPr>
      <dsp:spPr>
        <a:xfrm>
          <a:off x="0" y="1233654"/>
          <a:ext cx="6541657" cy="2421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7698"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a:latin typeface="標楷體" panose="03000509000000000000" pitchFamily="65" charset="-120"/>
              <a:ea typeface="標楷體" panose="03000509000000000000" pitchFamily="65" charset="-120"/>
            </a:rPr>
            <a:t>1.	</a:t>
          </a:r>
          <a:r>
            <a:rPr lang="zh-TW" sz="2400" kern="1200" dirty="0">
              <a:latin typeface="標楷體" panose="03000509000000000000" pitchFamily="65" charset="-120"/>
              <a:ea typeface="標楷體" panose="03000509000000000000" pitchFamily="65" charset="-120"/>
            </a:rPr>
            <a:t>第一部分</a:t>
          </a:r>
          <a:r>
            <a:rPr lang="zh-TW" sz="2400" kern="1200" dirty="0">
              <a:solidFill>
                <a:srgbClr val="FF0000"/>
              </a:solidFill>
              <a:latin typeface="標楷體" panose="03000509000000000000" pitchFamily="65" charset="-120"/>
              <a:ea typeface="標楷體" panose="03000509000000000000" pitchFamily="65" charset="-120"/>
            </a:rPr>
            <a:t>「預期結果」</a:t>
          </a:r>
          <a:r>
            <a:rPr lang="zh-TW" sz="2400" kern="1200" dirty="0">
              <a:latin typeface="標楷體" panose="03000509000000000000" pitchFamily="65" charset="-120"/>
              <a:ea typeface="標楷體" panose="03000509000000000000" pitchFamily="65" charset="-120"/>
            </a:rPr>
            <a:t>，係指課程方案的目標。</a:t>
          </a:r>
        </a:p>
        <a:p>
          <a:pPr marL="228600" lvl="1" indent="-228600" algn="l" defTabSz="1066800" rtl="0">
            <a:lnSpc>
              <a:spcPct val="90000"/>
            </a:lnSpc>
            <a:spcBef>
              <a:spcPct val="0"/>
            </a:spcBef>
            <a:spcAft>
              <a:spcPct val="20000"/>
            </a:spcAft>
            <a:buChar char="•"/>
          </a:pPr>
          <a:r>
            <a:rPr lang="en-US" sz="2400" kern="1200" dirty="0">
              <a:latin typeface="標楷體" panose="03000509000000000000" pitchFamily="65" charset="-120"/>
              <a:ea typeface="標楷體" panose="03000509000000000000" pitchFamily="65" charset="-120"/>
            </a:rPr>
            <a:t>2.	</a:t>
          </a:r>
          <a:r>
            <a:rPr lang="zh-TW" sz="2400" kern="1200" dirty="0">
              <a:latin typeface="標楷體" panose="03000509000000000000" pitchFamily="65" charset="-120"/>
              <a:ea typeface="標楷體" panose="03000509000000000000" pitchFamily="65" charset="-120"/>
            </a:rPr>
            <a:t>第二部分</a:t>
          </a:r>
          <a:r>
            <a:rPr lang="zh-TW" sz="2400" kern="1200" dirty="0">
              <a:solidFill>
                <a:srgbClr val="FF0000"/>
              </a:solidFill>
              <a:latin typeface="標楷體" panose="03000509000000000000" pitchFamily="65" charset="-120"/>
              <a:ea typeface="標楷體" panose="03000509000000000000" pitchFamily="65" charset="-120"/>
            </a:rPr>
            <a:t>「先在因素」</a:t>
          </a:r>
          <a:r>
            <a:rPr lang="zh-TW" sz="2400" kern="1200" dirty="0">
              <a:latin typeface="標楷體" panose="03000509000000000000" pitchFamily="65" charset="-120"/>
              <a:ea typeface="標楷體" panose="03000509000000000000" pitchFamily="65" charset="-120"/>
            </a:rPr>
            <a:t>，是指實現課程目標所需要的人員、媒體與設備。</a:t>
          </a:r>
        </a:p>
        <a:p>
          <a:pPr marL="228600" lvl="1" indent="-228600" algn="l" defTabSz="1066800" rtl="0">
            <a:lnSpc>
              <a:spcPct val="90000"/>
            </a:lnSpc>
            <a:spcBef>
              <a:spcPct val="0"/>
            </a:spcBef>
            <a:spcAft>
              <a:spcPct val="20000"/>
            </a:spcAft>
            <a:buChar char="•"/>
          </a:pPr>
          <a:r>
            <a:rPr lang="en-US" sz="2400" kern="1200" dirty="0">
              <a:latin typeface="標楷體" panose="03000509000000000000" pitchFamily="65" charset="-120"/>
              <a:ea typeface="標楷體" panose="03000509000000000000" pitchFamily="65" charset="-120"/>
            </a:rPr>
            <a:t>3.	</a:t>
          </a:r>
          <a:r>
            <a:rPr lang="zh-TW" sz="2400" kern="1200" dirty="0">
              <a:latin typeface="標楷體" panose="03000509000000000000" pitchFamily="65" charset="-120"/>
              <a:ea typeface="標楷體" panose="03000509000000000000" pitchFamily="65" charset="-120"/>
            </a:rPr>
            <a:t>第三部分</a:t>
          </a:r>
          <a:r>
            <a:rPr lang="zh-TW" sz="2400" kern="1200" dirty="0">
              <a:solidFill>
                <a:srgbClr val="FF0000"/>
              </a:solidFill>
              <a:latin typeface="標楷體" panose="03000509000000000000" pitchFamily="65" charset="-120"/>
              <a:ea typeface="標楷體" panose="03000509000000000000" pitchFamily="65" charset="-120"/>
            </a:rPr>
            <a:t>「過程」</a:t>
          </a:r>
          <a:r>
            <a:rPr lang="zh-TW" sz="2400" kern="1200" dirty="0">
              <a:latin typeface="標楷體" panose="03000509000000000000" pitchFamily="65" charset="-120"/>
              <a:ea typeface="標楷體" panose="03000509000000000000" pitchFamily="65" charset="-120"/>
            </a:rPr>
            <a:t>，係指為達成課程目標，師生需要從事的活動。</a:t>
          </a:r>
        </a:p>
      </dsp:txBody>
      <dsp:txXfrm>
        <a:off x="0" y="1233654"/>
        <a:ext cx="6541657" cy="2421900"/>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FB04C-9E8F-4216-8B5B-2BB55DD1FE59}">
      <dsp:nvSpPr>
        <dsp:cNvPr id="0" name=""/>
        <dsp:cNvSpPr/>
      </dsp:nvSpPr>
      <dsp:spPr>
        <a:xfrm>
          <a:off x="0" y="437939"/>
          <a:ext cx="8229600" cy="71945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zh-TW" altLang="en-US" sz="2800" kern="1200" dirty="0">
              <a:solidFill>
                <a:srgbClr val="000000"/>
              </a:solidFill>
              <a:latin typeface="標楷體" panose="03000509000000000000" pitchFamily="65" charset="-120"/>
              <a:ea typeface="標楷體" panose="03000509000000000000" pitchFamily="65" charset="-120"/>
            </a:rPr>
            <a:t>（二）程序</a:t>
          </a:r>
        </a:p>
      </dsp:txBody>
      <dsp:txXfrm>
        <a:off x="35121" y="473060"/>
        <a:ext cx="8159358" cy="649215"/>
      </dsp:txXfrm>
    </dsp:sp>
    <dsp:sp modelId="{2216354D-B4B6-40F2-875A-557B91BC5252}">
      <dsp:nvSpPr>
        <dsp:cNvPr id="0" name=""/>
        <dsp:cNvSpPr/>
      </dsp:nvSpPr>
      <dsp:spPr>
        <a:xfrm>
          <a:off x="0" y="1157396"/>
          <a:ext cx="8229600" cy="322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5560" rIns="199136" bIns="35560" numCol="1" spcCol="1270" anchor="t" anchorCtr="0">
          <a:noAutofit/>
        </a:bodyPr>
        <a:lstStyle/>
        <a:p>
          <a:pPr marL="285750" lvl="1" indent="-285750" algn="l" defTabSz="1244600" rtl="0">
            <a:lnSpc>
              <a:spcPct val="90000"/>
            </a:lnSpc>
            <a:spcBef>
              <a:spcPct val="0"/>
            </a:spcBef>
            <a:spcAft>
              <a:spcPct val="20000"/>
            </a:spcAft>
            <a:buChar char="•"/>
          </a:pPr>
          <a:r>
            <a:rPr lang="en-US" sz="2800" kern="1200" dirty="0">
              <a:solidFill>
                <a:srgbClr val="000000"/>
              </a:solidFill>
              <a:latin typeface="標楷體" panose="03000509000000000000" pitchFamily="65" charset="-120"/>
              <a:ea typeface="標楷體" panose="03000509000000000000" pitchFamily="65" charset="-120"/>
            </a:rPr>
            <a:t>1.</a:t>
          </a:r>
          <a:r>
            <a:rPr lang="zh-TW" sz="2800" kern="1200" dirty="0">
              <a:solidFill>
                <a:srgbClr val="000000"/>
              </a:solidFill>
              <a:latin typeface="標楷體" panose="03000509000000000000" pitchFamily="65" charset="-120"/>
              <a:ea typeface="標楷體" panose="03000509000000000000" pitchFamily="65" charset="-120"/>
            </a:rPr>
            <a:t>界定課程方案的標準，亦即課程評鑑人員詳細描述</a:t>
          </a:r>
          <a:r>
            <a:rPr lang="zh-TW" sz="2800" kern="1200" dirty="0">
              <a:solidFill>
                <a:srgbClr val="FF0000"/>
              </a:solidFill>
              <a:latin typeface="標楷體" panose="03000509000000000000" pitchFamily="65" charset="-120"/>
              <a:ea typeface="標楷體" panose="03000509000000000000" pitchFamily="65" charset="-120"/>
            </a:rPr>
            <a:t>先在因素</a:t>
          </a:r>
          <a:r>
            <a:rPr lang="zh-TW" altLang="en-US" sz="2800" kern="1200" dirty="0">
              <a:solidFill>
                <a:srgbClr val="FF0000"/>
              </a:solidFill>
              <a:latin typeface="標楷體" panose="03000509000000000000" pitchFamily="65" charset="-120"/>
              <a:ea typeface="標楷體" panose="03000509000000000000" pitchFamily="65" charset="-120"/>
            </a:rPr>
            <a:t>、</a:t>
          </a:r>
          <a:r>
            <a:rPr lang="zh-TW" sz="2800" kern="1200" dirty="0">
              <a:solidFill>
                <a:srgbClr val="FF0000"/>
              </a:solidFill>
              <a:latin typeface="標楷體" panose="03000509000000000000" pitchFamily="65" charset="-120"/>
              <a:ea typeface="標楷體" panose="03000509000000000000" pitchFamily="65" charset="-120"/>
            </a:rPr>
            <a:t>過程</a:t>
          </a:r>
          <a:r>
            <a:rPr lang="zh-TW" altLang="en-US" sz="2800" kern="1200" dirty="0">
              <a:solidFill>
                <a:srgbClr val="FF0000"/>
              </a:solidFill>
              <a:latin typeface="標楷體" panose="03000509000000000000" pitchFamily="65" charset="-120"/>
              <a:ea typeface="標楷體" panose="03000509000000000000" pitchFamily="65" charset="-120"/>
            </a:rPr>
            <a:t>、預期結果</a:t>
          </a:r>
          <a:r>
            <a:rPr lang="zh-TW" sz="2800" kern="1200" dirty="0">
              <a:solidFill>
                <a:srgbClr val="000000"/>
              </a:solidFill>
              <a:latin typeface="標楷體" panose="03000509000000000000" pitchFamily="65" charset="-120"/>
              <a:ea typeface="標楷體" panose="03000509000000000000" pitchFamily="65" charset="-120"/>
            </a:rPr>
            <a:t>等課程方案的要素，便是界定該課程方案的「標準」。</a:t>
          </a:r>
        </a:p>
        <a:p>
          <a:pPr marL="285750" lvl="1" indent="-285750" algn="l" defTabSz="1244600" rtl="0">
            <a:lnSpc>
              <a:spcPct val="90000"/>
            </a:lnSpc>
            <a:spcBef>
              <a:spcPct val="0"/>
            </a:spcBef>
            <a:spcAft>
              <a:spcPct val="20000"/>
            </a:spcAft>
            <a:buChar char="•"/>
          </a:pPr>
          <a:r>
            <a:rPr lang="en-US" sz="2800" kern="1200" dirty="0">
              <a:solidFill>
                <a:srgbClr val="000000"/>
              </a:solidFill>
              <a:latin typeface="標楷體" panose="03000509000000000000" pitchFamily="65" charset="-120"/>
              <a:ea typeface="標楷體" panose="03000509000000000000" pitchFamily="65" charset="-120"/>
            </a:rPr>
            <a:t>2.</a:t>
          </a:r>
          <a:r>
            <a:rPr lang="zh-TW" sz="2800" kern="1200" dirty="0">
              <a:solidFill>
                <a:srgbClr val="000000"/>
              </a:solidFill>
              <a:latin typeface="標楷體" panose="03000509000000000000" pitchFamily="65" charset="-120"/>
              <a:ea typeface="標楷體" panose="03000509000000000000" pitchFamily="65" charset="-120"/>
            </a:rPr>
            <a:t>確定課程方案各</a:t>
          </a:r>
          <a:r>
            <a:rPr lang="zh-TW" altLang="en-US" sz="2800" kern="1200" dirty="0">
              <a:solidFill>
                <a:srgbClr val="FF0000"/>
              </a:solidFill>
              <a:latin typeface="標楷體" panose="03000509000000000000" pitchFamily="65" charset="-120"/>
              <a:ea typeface="標楷體" panose="03000509000000000000" pitchFamily="65" charset="-120"/>
            </a:rPr>
            <a:t>實際</a:t>
          </a:r>
          <a:r>
            <a:rPr lang="zh-TW" sz="2800" kern="1200" dirty="0">
              <a:solidFill>
                <a:srgbClr val="000000"/>
              </a:solidFill>
              <a:latin typeface="標楷體" panose="03000509000000000000" pitchFamily="65" charset="-120"/>
              <a:ea typeface="標楷體" panose="03000509000000000000" pitchFamily="65" charset="-120"/>
            </a:rPr>
            <a:t>層面和有關「標準」之間是否有差距。</a:t>
          </a:r>
        </a:p>
        <a:p>
          <a:pPr marL="285750" lvl="1" indent="-285750" algn="l" defTabSz="1244600" rtl="0">
            <a:lnSpc>
              <a:spcPct val="90000"/>
            </a:lnSpc>
            <a:spcBef>
              <a:spcPct val="0"/>
            </a:spcBef>
            <a:spcAft>
              <a:spcPct val="20000"/>
            </a:spcAft>
            <a:buChar char="•"/>
          </a:pPr>
          <a:r>
            <a:rPr lang="en-US" sz="2800" kern="1200" dirty="0">
              <a:solidFill>
                <a:srgbClr val="000000"/>
              </a:solidFill>
              <a:latin typeface="標楷體" panose="03000509000000000000" pitchFamily="65" charset="-120"/>
              <a:ea typeface="標楷體" panose="03000509000000000000" pitchFamily="65" charset="-120"/>
            </a:rPr>
            <a:t>3.</a:t>
          </a:r>
          <a:r>
            <a:rPr lang="zh-TW" sz="2800" kern="1200" dirty="0">
              <a:solidFill>
                <a:srgbClr val="000000"/>
              </a:solidFill>
              <a:latin typeface="標楷體" panose="03000509000000000000" pitchFamily="65" charset="-120"/>
              <a:ea typeface="標楷體" panose="03000509000000000000" pitchFamily="65" charset="-120"/>
            </a:rPr>
            <a:t>使用此一差距資料， 改變表現或課程方案的「標準」</a:t>
          </a:r>
          <a:r>
            <a:rPr lang="zh-TW" sz="2800" kern="1200" dirty="0">
              <a:solidFill>
                <a:srgbClr val="000000"/>
              </a:solidFill>
            </a:rPr>
            <a:t>。</a:t>
          </a:r>
        </a:p>
      </dsp:txBody>
      <dsp:txXfrm>
        <a:off x="0" y="1157396"/>
        <a:ext cx="8229600" cy="3229200"/>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D4CA8F-F94E-4F03-A90D-2C8BC8005339}">
      <dsp:nvSpPr>
        <dsp:cNvPr id="0" name=""/>
        <dsp:cNvSpPr/>
      </dsp:nvSpPr>
      <dsp:spPr>
        <a:xfrm>
          <a:off x="0" y="4924"/>
          <a:ext cx="8640960" cy="631765"/>
        </a:xfrm>
        <a:prstGeom prst="roundRect">
          <a:avLst/>
        </a:prstGeom>
        <a:gradFill rotWithShape="0">
          <a:gsLst>
            <a:gs pos="0">
              <a:schemeClr val="accent6">
                <a:alpha val="90000"/>
                <a:hueOff val="0"/>
                <a:satOff val="0"/>
                <a:lumOff val="0"/>
                <a:alphaOff val="0"/>
                <a:tint val="50000"/>
                <a:satMod val="300000"/>
              </a:schemeClr>
            </a:gs>
            <a:gs pos="35000">
              <a:schemeClr val="accent6">
                <a:alpha val="90000"/>
                <a:hueOff val="0"/>
                <a:satOff val="0"/>
                <a:lumOff val="0"/>
                <a:alphaOff val="0"/>
                <a:tint val="37000"/>
                <a:satMod val="300000"/>
              </a:schemeClr>
            </a:gs>
            <a:gs pos="100000">
              <a:schemeClr val="accent6">
                <a:alpha val="9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zh-TW" altLang="en-US" sz="2600" b="1" kern="1200">
              <a:latin typeface="標楷體" panose="03000509000000000000" pitchFamily="65" charset="-120"/>
              <a:ea typeface="標楷體" panose="03000509000000000000" pitchFamily="65" charset="-120"/>
            </a:rPr>
            <a:t>（四）特性</a:t>
          </a:r>
          <a:endParaRPr lang="zh-TW" altLang="en-US" sz="2600" b="1" kern="1200" dirty="0">
            <a:latin typeface="標楷體" panose="03000509000000000000" pitchFamily="65" charset="-120"/>
            <a:ea typeface="標楷體" panose="03000509000000000000" pitchFamily="65" charset="-120"/>
          </a:endParaRPr>
        </a:p>
      </dsp:txBody>
      <dsp:txXfrm>
        <a:off x="30840" y="35764"/>
        <a:ext cx="8579280" cy="570085"/>
      </dsp:txXfrm>
    </dsp:sp>
    <dsp:sp modelId="{6CAA9514-F0F3-4967-957F-BB836BE4E6A8}">
      <dsp:nvSpPr>
        <dsp:cNvPr id="0" name=""/>
        <dsp:cNvSpPr/>
      </dsp:nvSpPr>
      <dsp:spPr>
        <a:xfrm>
          <a:off x="0" y="636689"/>
          <a:ext cx="8640960" cy="447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4350" tIns="33020" rIns="184912" bIns="33020" numCol="1" spcCol="1270" anchor="t" anchorCtr="0">
          <a:noAutofit/>
        </a:bodyPr>
        <a:lstStyle/>
        <a:p>
          <a:pPr marL="228600" lvl="1" indent="-228600" algn="l" defTabSz="1155700" rtl="0">
            <a:lnSpc>
              <a:spcPct val="90000"/>
            </a:lnSpc>
            <a:spcBef>
              <a:spcPct val="0"/>
            </a:spcBef>
            <a:spcAft>
              <a:spcPct val="20000"/>
            </a:spcAft>
            <a:buChar char="•"/>
          </a:pPr>
          <a:r>
            <a:rPr lang="en-US" sz="2600" b="1" kern="1200" dirty="0">
              <a:latin typeface="標楷體" panose="03000509000000000000" pitchFamily="65" charset="-120"/>
              <a:ea typeface="標楷體" panose="03000509000000000000" pitchFamily="65" charset="-120"/>
            </a:rPr>
            <a:t>1.</a:t>
          </a:r>
          <a:r>
            <a:rPr lang="zh-TW" sz="2600" b="1" kern="1200" dirty="0">
              <a:latin typeface="標楷體" panose="03000509000000000000" pitchFamily="65" charset="-120"/>
              <a:ea typeface="標楷體" panose="03000509000000000000" pitchFamily="65" charset="-120"/>
            </a:rPr>
            <a:t>強調「標準」，矯正了以往評鑑人員只重視課程方案之間的比較，而忽略該課程方案內容，避免了比較不夠明確的缺失。</a:t>
          </a:r>
        </a:p>
        <a:p>
          <a:pPr marL="228600" lvl="1" indent="-228600" algn="l" defTabSz="1155700" rtl="0">
            <a:lnSpc>
              <a:spcPct val="90000"/>
            </a:lnSpc>
            <a:spcBef>
              <a:spcPct val="0"/>
            </a:spcBef>
            <a:spcAft>
              <a:spcPct val="20000"/>
            </a:spcAft>
            <a:buChar char="•"/>
          </a:pPr>
          <a:endParaRPr lang="zh-TW" altLang="en-US" sz="2600" b="1" kern="1200" dirty="0">
            <a:latin typeface="標楷體" panose="03000509000000000000" pitchFamily="65" charset="-120"/>
            <a:ea typeface="標楷體" panose="03000509000000000000" pitchFamily="65" charset="-120"/>
          </a:endParaRPr>
        </a:p>
        <a:p>
          <a:pPr marL="228600" lvl="1" indent="-228600" algn="l" defTabSz="1155700" rtl="0">
            <a:lnSpc>
              <a:spcPct val="90000"/>
            </a:lnSpc>
            <a:spcBef>
              <a:spcPct val="0"/>
            </a:spcBef>
            <a:spcAft>
              <a:spcPct val="20000"/>
            </a:spcAft>
            <a:buChar char="•"/>
          </a:pPr>
          <a:r>
            <a:rPr lang="en-US" sz="2600" b="1" kern="1200" dirty="0">
              <a:latin typeface="標楷體" panose="03000509000000000000" pitchFamily="65" charset="-120"/>
              <a:ea typeface="標楷體" panose="03000509000000000000" pitchFamily="65" charset="-120"/>
            </a:rPr>
            <a:t>2.</a:t>
          </a:r>
          <a:r>
            <a:rPr lang="zh-TW" sz="2600" b="1" kern="1200" dirty="0">
              <a:latin typeface="標楷體" panose="03000509000000000000" pitchFamily="65" charset="-120"/>
              <a:ea typeface="標楷體" panose="03000509000000000000" pitchFamily="65" charset="-120"/>
            </a:rPr>
            <a:t>此模式的課程評鑑結果可以幫助課程評鑑人員作成決定，以進行下一階段的工作，或重複原先階段工作，或回到設計階段，或終止整個課程方案工作。   </a:t>
          </a:r>
        </a:p>
        <a:p>
          <a:pPr marL="228600" lvl="1" indent="-228600" algn="l" defTabSz="1155700" rtl="0">
            <a:lnSpc>
              <a:spcPct val="90000"/>
            </a:lnSpc>
            <a:spcBef>
              <a:spcPct val="0"/>
            </a:spcBef>
            <a:spcAft>
              <a:spcPct val="20000"/>
            </a:spcAft>
            <a:buChar char="•"/>
          </a:pPr>
          <a:endParaRPr lang="zh-TW" altLang="en-US" sz="2600" b="1" kern="1200" dirty="0">
            <a:latin typeface="標楷體" panose="03000509000000000000" pitchFamily="65" charset="-120"/>
            <a:ea typeface="標楷體" panose="03000509000000000000" pitchFamily="65" charset="-120"/>
          </a:endParaRPr>
        </a:p>
        <a:p>
          <a:pPr marL="228600" lvl="1" indent="-228600" algn="l" defTabSz="1155700" rtl="0">
            <a:lnSpc>
              <a:spcPct val="90000"/>
            </a:lnSpc>
            <a:spcBef>
              <a:spcPct val="0"/>
            </a:spcBef>
            <a:spcAft>
              <a:spcPct val="20000"/>
            </a:spcAft>
            <a:buChar char="•"/>
          </a:pPr>
          <a:r>
            <a:rPr lang="en-US" sz="2600" b="1" kern="1200" dirty="0">
              <a:latin typeface="標楷體" panose="03000509000000000000" pitchFamily="65" charset="-120"/>
              <a:ea typeface="標楷體" panose="03000509000000000000" pitchFamily="65" charset="-120"/>
            </a:rPr>
            <a:t>3.</a:t>
          </a:r>
          <a:r>
            <a:rPr lang="zh-TW" sz="2600" b="1" kern="1200" dirty="0">
              <a:latin typeface="標楷體" panose="03000509000000000000" pitchFamily="65" charset="-120"/>
              <a:ea typeface="標楷體" panose="03000509000000000000" pitchFamily="65" charset="-120"/>
            </a:rPr>
            <a:t>缺失在於方案且比較階段，不易找到其他相當的課程方案進行兩者的成本效益之比較，此乃差距模式課程評鑑的限制之一。</a:t>
          </a:r>
        </a:p>
      </dsp:txBody>
      <dsp:txXfrm>
        <a:off x="0" y="636689"/>
        <a:ext cx="8640960" cy="4470953"/>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43C92-0392-4620-A472-332120216023}">
      <dsp:nvSpPr>
        <dsp:cNvPr id="0" name=""/>
        <dsp:cNvSpPr/>
      </dsp:nvSpPr>
      <dsp:spPr>
        <a:xfrm>
          <a:off x="0" y="99308"/>
          <a:ext cx="7992888" cy="141452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TW" altLang="en-US" sz="2400" kern="1200" dirty="0">
              <a:solidFill>
                <a:srgbClr val="000000"/>
              </a:solidFill>
              <a:latin typeface="標楷體" panose="03000509000000000000" pitchFamily="65" charset="-120"/>
              <a:ea typeface="標楷體" panose="03000509000000000000" pitchFamily="65" charset="-120"/>
            </a:rPr>
            <a:t>（ㄧ）指評鑑的外貌，是評鑑的整體面貌，是一種評鑑的外貌輪廓。外貌模式課程評鑑資料的蒐集種類，主要包括下列：</a:t>
          </a:r>
        </a:p>
      </dsp:txBody>
      <dsp:txXfrm>
        <a:off x="69052" y="168360"/>
        <a:ext cx="7854784" cy="1276425"/>
      </dsp:txXfrm>
    </dsp:sp>
    <dsp:sp modelId="{2E104E89-0DF5-436F-881D-089DC1BB09A9}">
      <dsp:nvSpPr>
        <dsp:cNvPr id="0" name=""/>
        <dsp:cNvSpPr/>
      </dsp:nvSpPr>
      <dsp:spPr>
        <a:xfrm>
          <a:off x="0" y="1513838"/>
          <a:ext cx="7992888" cy="2759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774" tIns="39370" rIns="220472" bIns="3937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a:solidFill>
                <a:srgbClr val="1B4551"/>
              </a:solidFill>
              <a:latin typeface="標楷體" panose="03000509000000000000" pitchFamily="65" charset="-120"/>
              <a:ea typeface="標楷體" panose="03000509000000000000" pitchFamily="65" charset="-120"/>
            </a:rPr>
            <a:t>1.</a:t>
          </a:r>
          <a:r>
            <a:rPr lang="zh-TW" sz="2400" kern="1200" dirty="0">
              <a:solidFill>
                <a:srgbClr val="1B4551"/>
              </a:solidFill>
              <a:latin typeface="標楷體" panose="03000509000000000000" pitchFamily="65" charset="-120"/>
              <a:ea typeface="標楷體" panose="03000509000000000000" pitchFamily="65" charset="-120"/>
            </a:rPr>
            <a:t>先在因素：係指一些相關的背景資料，包括存在於教學活動之前的任何可能影響結果的條件。</a:t>
          </a:r>
        </a:p>
        <a:p>
          <a:pPr marL="228600" lvl="1" indent="-228600" algn="l" defTabSz="1066800" rtl="0">
            <a:lnSpc>
              <a:spcPct val="90000"/>
            </a:lnSpc>
            <a:spcBef>
              <a:spcPct val="0"/>
            </a:spcBef>
            <a:spcAft>
              <a:spcPct val="20000"/>
            </a:spcAft>
            <a:buChar char="•"/>
          </a:pPr>
          <a:r>
            <a:rPr lang="en-US" sz="2400" kern="1200" dirty="0">
              <a:solidFill>
                <a:srgbClr val="1B4551"/>
              </a:solidFill>
              <a:latin typeface="標楷體" panose="03000509000000000000" pitchFamily="65" charset="-120"/>
              <a:ea typeface="標楷體" panose="03000509000000000000" pitchFamily="65" charset="-120"/>
            </a:rPr>
            <a:t>2.</a:t>
          </a:r>
          <a:r>
            <a:rPr lang="zh-TW" sz="2400" kern="1200" dirty="0">
              <a:solidFill>
                <a:srgbClr val="1B4551"/>
              </a:solidFill>
              <a:latin typeface="標楷體" panose="03000509000000000000" pitchFamily="65" charset="-120"/>
              <a:ea typeface="標楷體" panose="03000509000000000000" pitchFamily="65" charset="-120"/>
            </a:rPr>
            <a:t>交流因素：是指教學的過程因素，包括教師、家長、諮商人員和學生互動或談話的情境，例如：參觀訪問與討論。</a:t>
          </a:r>
        </a:p>
        <a:p>
          <a:pPr marL="228600" lvl="1" indent="-228600" algn="l" defTabSz="1066800" rtl="0">
            <a:lnSpc>
              <a:spcPct val="90000"/>
            </a:lnSpc>
            <a:spcBef>
              <a:spcPct val="0"/>
            </a:spcBef>
            <a:spcAft>
              <a:spcPct val="20000"/>
            </a:spcAft>
            <a:buChar char="•"/>
          </a:pPr>
          <a:r>
            <a:rPr lang="en-US" sz="2400" kern="1200" dirty="0">
              <a:solidFill>
                <a:srgbClr val="1B4551"/>
              </a:solidFill>
              <a:latin typeface="標楷體" panose="03000509000000000000" pitchFamily="65" charset="-120"/>
              <a:ea typeface="標楷體" panose="03000509000000000000" pitchFamily="65" charset="-120"/>
            </a:rPr>
            <a:t>3.</a:t>
          </a:r>
          <a:r>
            <a:rPr lang="zh-TW" sz="2400" kern="1200" dirty="0">
              <a:solidFill>
                <a:srgbClr val="1B4551"/>
              </a:solidFill>
              <a:latin typeface="標楷體" panose="03000509000000000000" pitchFamily="65" charset="-120"/>
              <a:ea typeface="標楷體" panose="03000509000000000000" pitchFamily="65" charset="-120"/>
            </a:rPr>
            <a:t>結果因素：是指課程方案透過教學實施之後所達成的影響，例如：學生習得的能力、成就、態度或抱負。</a:t>
          </a:r>
        </a:p>
      </dsp:txBody>
      <dsp:txXfrm>
        <a:off x="0" y="1513838"/>
        <a:ext cx="7992888" cy="2759309"/>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A3BC3A-640B-4B00-8618-3855B3287E94}">
      <dsp:nvSpPr>
        <dsp:cNvPr id="0" name=""/>
        <dsp:cNvSpPr/>
      </dsp:nvSpPr>
      <dsp:spPr>
        <a:xfrm>
          <a:off x="0" y="620"/>
          <a:ext cx="849694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0D926F-F146-41C5-BEE0-9AD8025A7FDF}">
      <dsp:nvSpPr>
        <dsp:cNvPr id="0" name=""/>
        <dsp:cNvSpPr/>
      </dsp:nvSpPr>
      <dsp:spPr>
        <a:xfrm>
          <a:off x="0" y="620"/>
          <a:ext cx="8496944" cy="1016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solidFill>
                <a:schemeClr val="bg1">
                  <a:lumMod val="10000"/>
                </a:schemeClr>
              </a:solidFill>
              <a:latin typeface="標楷體" panose="03000509000000000000" pitchFamily="65" charset="-120"/>
              <a:ea typeface="標楷體" panose="03000509000000000000" pitchFamily="65" charset="-120"/>
            </a:rPr>
            <a:t>1.</a:t>
          </a:r>
          <a:r>
            <a:rPr lang="zh-TW" sz="2400" kern="1200" dirty="0">
              <a:solidFill>
                <a:schemeClr val="bg1">
                  <a:lumMod val="10000"/>
                </a:schemeClr>
              </a:solidFill>
              <a:latin typeface="標楷體" panose="03000509000000000000" pitchFamily="65" charset="-120"/>
              <a:ea typeface="標楷體" panose="03000509000000000000" pitchFamily="65" charset="-120"/>
            </a:rPr>
            <a:t>評鑑方案的描述與判斷，應能幫助課程設計發展，以改進種種課程行動。</a:t>
          </a:r>
        </a:p>
      </dsp:txBody>
      <dsp:txXfrm>
        <a:off x="0" y="620"/>
        <a:ext cx="8496944" cy="1016788"/>
      </dsp:txXfrm>
    </dsp:sp>
    <dsp:sp modelId="{9D119D81-25D1-4622-B51A-6896A11A23F6}">
      <dsp:nvSpPr>
        <dsp:cNvPr id="0" name=""/>
        <dsp:cNvSpPr/>
      </dsp:nvSpPr>
      <dsp:spPr>
        <a:xfrm>
          <a:off x="0" y="1017409"/>
          <a:ext cx="849694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74F7FF-A0D9-40AE-B497-F6240AE7AD25}">
      <dsp:nvSpPr>
        <dsp:cNvPr id="0" name=""/>
        <dsp:cNvSpPr/>
      </dsp:nvSpPr>
      <dsp:spPr>
        <a:xfrm>
          <a:off x="0" y="1017409"/>
          <a:ext cx="8496944" cy="1016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solidFill>
                <a:srgbClr val="00B050"/>
              </a:solidFill>
              <a:latin typeface="標楷體" panose="03000509000000000000" pitchFamily="65" charset="-120"/>
              <a:ea typeface="標楷體" panose="03000509000000000000" pitchFamily="65" charset="-120"/>
            </a:rPr>
            <a:t>2.</a:t>
          </a:r>
          <a:r>
            <a:rPr lang="zh-TW" sz="2400" kern="1200" dirty="0">
              <a:solidFill>
                <a:srgbClr val="00B050"/>
              </a:solidFill>
              <a:latin typeface="標楷體" panose="03000509000000000000" pitchFamily="65" charset="-120"/>
              <a:ea typeface="標楷體" panose="03000509000000000000" pitchFamily="65" charset="-120"/>
            </a:rPr>
            <a:t>課程評鑑人員應該能夠就評鑑的「先在因素」、「交流因素」及「結果因素」等種種不同的資料來源，作清晰的描述。</a:t>
          </a:r>
        </a:p>
      </dsp:txBody>
      <dsp:txXfrm>
        <a:off x="0" y="1017409"/>
        <a:ext cx="8496944" cy="1016788"/>
      </dsp:txXfrm>
    </dsp:sp>
    <dsp:sp modelId="{8069B942-D0C8-4390-BEA8-EDD0D52730E7}">
      <dsp:nvSpPr>
        <dsp:cNvPr id="0" name=""/>
        <dsp:cNvSpPr/>
      </dsp:nvSpPr>
      <dsp:spPr>
        <a:xfrm>
          <a:off x="0" y="2034197"/>
          <a:ext cx="849694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42CDEF-7662-47B8-8C01-B696CB58452B}">
      <dsp:nvSpPr>
        <dsp:cNvPr id="0" name=""/>
        <dsp:cNvSpPr/>
      </dsp:nvSpPr>
      <dsp:spPr>
        <a:xfrm>
          <a:off x="0" y="2034197"/>
          <a:ext cx="8496944" cy="1016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solidFill>
                <a:schemeClr val="bg1">
                  <a:lumMod val="10000"/>
                </a:schemeClr>
              </a:solidFill>
              <a:latin typeface="標楷體" panose="03000509000000000000" pitchFamily="65" charset="-120"/>
              <a:ea typeface="標楷體" panose="03000509000000000000" pitchFamily="65" charset="-120"/>
            </a:rPr>
            <a:t>3.</a:t>
          </a:r>
          <a:r>
            <a:rPr lang="zh-TW" sz="2400" kern="1200" dirty="0">
              <a:solidFill>
                <a:schemeClr val="bg1">
                  <a:lumMod val="10000"/>
                </a:schemeClr>
              </a:solidFill>
              <a:latin typeface="標楷體" panose="03000509000000000000" pitchFamily="65" charset="-120"/>
              <a:ea typeface="標楷體" panose="03000509000000000000" pitchFamily="65" charset="-120"/>
            </a:rPr>
            <a:t>關聯性和一執性的分析，評鑑人員應該就某一課程方案的邊際效應、意外收穫與預期結果。</a:t>
          </a:r>
        </a:p>
      </dsp:txBody>
      <dsp:txXfrm>
        <a:off x="0" y="2034197"/>
        <a:ext cx="8496944" cy="1016788"/>
      </dsp:txXfrm>
    </dsp:sp>
    <dsp:sp modelId="{36E0D7C5-0EBA-4F31-A113-582F4A920C5B}">
      <dsp:nvSpPr>
        <dsp:cNvPr id="0" name=""/>
        <dsp:cNvSpPr/>
      </dsp:nvSpPr>
      <dsp:spPr>
        <a:xfrm>
          <a:off x="0" y="3050986"/>
          <a:ext cx="849694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45FD35-3FC9-4BB8-B890-EB8B2EB707C9}">
      <dsp:nvSpPr>
        <dsp:cNvPr id="0" name=""/>
        <dsp:cNvSpPr/>
      </dsp:nvSpPr>
      <dsp:spPr>
        <a:xfrm>
          <a:off x="0" y="3050986"/>
          <a:ext cx="8496944" cy="1016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solidFill>
                <a:srgbClr val="00B050"/>
              </a:solidFill>
              <a:latin typeface="標楷體" panose="03000509000000000000" pitchFamily="65" charset="-120"/>
              <a:ea typeface="標楷體" panose="03000509000000000000" pitchFamily="65" charset="-120"/>
            </a:rPr>
            <a:t>4.</a:t>
          </a:r>
          <a:r>
            <a:rPr lang="zh-TW" sz="2400" kern="1200" dirty="0">
              <a:solidFill>
                <a:srgbClr val="00B050"/>
              </a:solidFill>
              <a:latin typeface="標楷體" panose="03000509000000000000" pitchFamily="65" charset="-120"/>
              <a:ea typeface="標楷體" panose="03000509000000000000" pitchFamily="65" charset="-120"/>
            </a:rPr>
            <a:t>課程評鑑人員應該蒐集分析，並反映影響評鑑的種種判斷因素，而且對互相衝突的標準作適當的界定。</a:t>
          </a:r>
        </a:p>
      </dsp:txBody>
      <dsp:txXfrm>
        <a:off x="0" y="3050986"/>
        <a:ext cx="8496944" cy="1016788"/>
      </dsp:txXfrm>
    </dsp:sp>
    <dsp:sp modelId="{E6F71C1B-FBC3-47CA-BBA4-61A887FA6C85}">
      <dsp:nvSpPr>
        <dsp:cNvPr id="0" name=""/>
        <dsp:cNvSpPr/>
      </dsp:nvSpPr>
      <dsp:spPr>
        <a:xfrm>
          <a:off x="0" y="4067774"/>
          <a:ext cx="849694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F8AB79-7ABE-43BE-A45E-4AF2356A9B67}">
      <dsp:nvSpPr>
        <dsp:cNvPr id="0" name=""/>
        <dsp:cNvSpPr/>
      </dsp:nvSpPr>
      <dsp:spPr>
        <a:xfrm>
          <a:off x="0" y="4067774"/>
          <a:ext cx="8496944" cy="1016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solidFill>
                <a:schemeClr val="bg1">
                  <a:lumMod val="10000"/>
                </a:schemeClr>
              </a:solidFill>
              <a:latin typeface="標楷體" panose="03000509000000000000" pitchFamily="65" charset="-120"/>
              <a:ea typeface="標楷體" panose="03000509000000000000" pitchFamily="65" charset="-120"/>
            </a:rPr>
            <a:t>5.</a:t>
          </a:r>
          <a:r>
            <a:rPr lang="zh-TW" sz="2400" kern="1200" dirty="0">
              <a:solidFill>
                <a:schemeClr val="bg1">
                  <a:lumMod val="10000"/>
                </a:schemeClr>
              </a:solidFill>
              <a:latin typeface="標楷體" panose="03000509000000000000" pitchFamily="65" charset="-120"/>
              <a:ea typeface="標楷體" panose="03000509000000000000" pitchFamily="65" charset="-120"/>
            </a:rPr>
            <a:t>標準化的測驗往往不能充分達到評鑑的目標，因此，評鑑需要運用各種不同的方法以收互補之效。</a:t>
          </a:r>
        </a:p>
      </dsp:txBody>
      <dsp:txXfrm>
        <a:off x="0" y="4067774"/>
        <a:ext cx="8496944" cy="1016788"/>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5E3E75-090B-4914-B975-B1F4ACC6CA4C}">
      <dsp:nvSpPr>
        <dsp:cNvPr id="0" name=""/>
        <dsp:cNvSpPr/>
      </dsp:nvSpPr>
      <dsp:spPr>
        <a:xfrm>
          <a:off x="0" y="288031"/>
          <a:ext cx="8229600" cy="1635075"/>
        </a:xfrm>
        <a:prstGeom prst="roundRect">
          <a:avLst/>
        </a:prstGeom>
        <a:gradFill rotWithShape="0">
          <a:gsLst>
            <a:gs pos="0">
              <a:schemeClr val="accent3">
                <a:shade val="50000"/>
                <a:hueOff val="0"/>
                <a:satOff val="0"/>
                <a:lumOff val="0"/>
                <a:alphaOff val="0"/>
                <a:tint val="50000"/>
                <a:satMod val="300000"/>
              </a:schemeClr>
            </a:gs>
            <a:gs pos="35000">
              <a:schemeClr val="accent3">
                <a:shade val="50000"/>
                <a:hueOff val="0"/>
                <a:satOff val="0"/>
                <a:lumOff val="0"/>
                <a:alphaOff val="0"/>
                <a:tint val="37000"/>
                <a:satMod val="300000"/>
              </a:schemeClr>
            </a:gs>
            <a:gs pos="100000">
              <a:schemeClr val="accent3">
                <a:shade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dirty="0">
              <a:latin typeface="標楷體" panose="03000509000000000000" pitchFamily="65" charset="-120"/>
              <a:ea typeface="標楷體" panose="03000509000000000000" pitchFamily="65" charset="-120"/>
            </a:rPr>
            <a:t>1.</a:t>
          </a:r>
          <a:r>
            <a:rPr lang="zh-TW" sz="2800" kern="1200" dirty="0">
              <a:latin typeface="標楷體" panose="03000509000000000000" pitchFamily="65" charset="-120"/>
              <a:ea typeface="標楷體" panose="03000509000000000000" pitchFamily="65" charset="-120"/>
            </a:rPr>
            <a:t>優點在於利用</a:t>
          </a:r>
          <a:r>
            <a:rPr lang="zh-TW" sz="2800" kern="1200" dirty="0">
              <a:solidFill>
                <a:srgbClr val="FF0000"/>
              </a:solidFill>
              <a:latin typeface="標楷體" panose="03000509000000000000" pitchFamily="65" charset="-120"/>
              <a:ea typeface="標楷體" panose="03000509000000000000" pitchFamily="65" charset="-120"/>
            </a:rPr>
            <a:t>描述和判斷</a:t>
          </a:r>
          <a:r>
            <a:rPr lang="zh-TW" sz="2800" kern="1200" dirty="0">
              <a:latin typeface="標楷體" panose="03000509000000000000" pitchFamily="65" charset="-120"/>
              <a:ea typeface="標楷體" panose="03000509000000000000" pitchFamily="65" charset="-120"/>
            </a:rPr>
            <a:t>的資料，可以瞭解課程方案的理論基礎，並瞭解其背景及目的，以評鑑其教育理想意圖與實際現象的一致性與關聯性。</a:t>
          </a:r>
        </a:p>
      </dsp:txBody>
      <dsp:txXfrm>
        <a:off x="79818" y="367849"/>
        <a:ext cx="8069964" cy="1475439"/>
      </dsp:txXfrm>
    </dsp:sp>
    <dsp:sp modelId="{775426EA-A8D6-4802-97B3-B7CBE12C952A}">
      <dsp:nvSpPr>
        <dsp:cNvPr id="0" name=""/>
        <dsp:cNvSpPr/>
      </dsp:nvSpPr>
      <dsp:spPr>
        <a:xfrm>
          <a:off x="0" y="2356581"/>
          <a:ext cx="8229600" cy="1635075"/>
        </a:xfrm>
        <a:prstGeom prst="roundRect">
          <a:avLst/>
        </a:prstGeom>
        <a:gradFill rotWithShape="0">
          <a:gsLst>
            <a:gs pos="0">
              <a:schemeClr val="accent3">
                <a:shade val="50000"/>
                <a:hueOff val="56454"/>
                <a:satOff val="40632"/>
                <a:lumOff val="38057"/>
                <a:alphaOff val="0"/>
                <a:tint val="50000"/>
                <a:satMod val="300000"/>
              </a:schemeClr>
            </a:gs>
            <a:gs pos="35000">
              <a:schemeClr val="accent3">
                <a:shade val="50000"/>
                <a:hueOff val="56454"/>
                <a:satOff val="40632"/>
                <a:lumOff val="38057"/>
                <a:alphaOff val="0"/>
                <a:tint val="37000"/>
                <a:satMod val="300000"/>
              </a:schemeClr>
            </a:gs>
            <a:gs pos="100000">
              <a:schemeClr val="accent3">
                <a:shade val="50000"/>
                <a:hueOff val="56454"/>
                <a:satOff val="40632"/>
                <a:lumOff val="3805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dirty="0">
              <a:latin typeface="標楷體" panose="03000509000000000000" pitchFamily="65" charset="-120"/>
              <a:ea typeface="標楷體" panose="03000509000000000000" pitchFamily="65" charset="-120"/>
            </a:rPr>
            <a:t>2.</a:t>
          </a:r>
          <a:r>
            <a:rPr lang="zh-TW" sz="2800" kern="1200" dirty="0">
              <a:latin typeface="標楷體" panose="03000509000000000000" pitchFamily="65" charset="-120"/>
              <a:ea typeface="標楷體" panose="03000509000000000000" pitchFamily="65" charset="-120"/>
            </a:rPr>
            <a:t>整體評鑑是難以達成的，因為要協調教育科技專家、測驗專家、心理學者、教師及人類學者進行協同研究與評鑑，有其實際困難。</a:t>
          </a:r>
        </a:p>
      </dsp:txBody>
      <dsp:txXfrm>
        <a:off x="79818" y="2436399"/>
        <a:ext cx="8069964" cy="1475439"/>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C6B30B-DE56-432F-95A4-7C9D626E99CB}">
      <dsp:nvSpPr>
        <dsp:cNvPr id="0" name=""/>
        <dsp:cNvSpPr/>
      </dsp:nvSpPr>
      <dsp:spPr>
        <a:xfrm>
          <a:off x="0" y="140065"/>
          <a:ext cx="8229600" cy="1825200"/>
        </a:xfrm>
        <a:prstGeom prst="roundRect">
          <a:avLst/>
        </a:prstGeom>
        <a:solidFill>
          <a:schemeClr val="accent5">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solidFill>
                <a:srgbClr val="000000"/>
              </a:solidFill>
              <a:latin typeface="標楷體" panose="03000509000000000000" pitchFamily="65" charset="-120"/>
              <a:ea typeface="標楷體" panose="03000509000000000000" pitchFamily="65" charset="-120"/>
            </a:rPr>
            <a:t>1.</a:t>
          </a:r>
          <a:r>
            <a:rPr lang="zh-TW" sz="2400" kern="1200" dirty="0">
              <a:solidFill>
                <a:srgbClr val="000000"/>
              </a:solidFill>
              <a:latin typeface="標楷體" panose="03000509000000000000" pitchFamily="65" charset="-120"/>
              <a:ea typeface="標楷體" panose="03000509000000000000" pitchFamily="65" charset="-120"/>
            </a:rPr>
            <a:t>「背景－投入－過程－產出模式」的課程評鑑旨在描述、取得及提供資料，以判斷各種課程方案。課程評鑑是一種過程，旨在描述、取得及提供有用資料，做為判斷各種課程方案之用。</a:t>
          </a:r>
        </a:p>
      </dsp:txBody>
      <dsp:txXfrm>
        <a:off x="89099" y="229164"/>
        <a:ext cx="8051402" cy="1647002"/>
      </dsp:txXfrm>
    </dsp:sp>
    <dsp:sp modelId="{97F7D737-451A-4C66-B164-3D8D4F320DD0}">
      <dsp:nvSpPr>
        <dsp:cNvPr id="0" name=""/>
        <dsp:cNvSpPr/>
      </dsp:nvSpPr>
      <dsp:spPr>
        <a:xfrm>
          <a:off x="0" y="2152465"/>
          <a:ext cx="8229600" cy="1825200"/>
        </a:xfrm>
        <a:prstGeom prst="roundRect">
          <a:avLst/>
        </a:prstGeom>
        <a:solidFill>
          <a:schemeClr val="accent5">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solidFill>
                <a:srgbClr val="000000"/>
              </a:solidFill>
              <a:latin typeface="標楷體" panose="03000509000000000000" pitchFamily="65" charset="-120"/>
              <a:ea typeface="標楷體" panose="03000509000000000000" pitchFamily="65" charset="-120"/>
            </a:rPr>
            <a:t>2.</a:t>
          </a:r>
          <a:r>
            <a:rPr lang="zh-TW" sz="2400" kern="1200" dirty="0">
              <a:solidFill>
                <a:srgbClr val="000000"/>
              </a:solidFill>
              <a:latin typeface="標楷體" panose="03000509000000000000" pitchFamily="65" charset="-120"/>
              <a:ea typeface="標楷體" panose="03000509000000000000" pitchFamily="65" charset="-120"/>
            </a:rPr>
            <a:t>史特佛賓認為此一模式的最大的目的，在於對學校行政人員、課程方案領導人，以及學校教師們提供訊息，以便修正教育方案。課程評鑑是為了作課程決定，進行選擇，進而改變課程行動，促成課程革新</a:t>
          </a:r>
        </a:p>
      </dsp:txBody>
      <dsp:txXfrm>
        <a:off x="89099" y="2241564"/>
        <a:ext cx="8051402" cy="16470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4B7AD2-49E8-4660-AF37-494DC99AE395}">
      <dsp:nvSpPr>
        <dsp:cNvPr id="0" name=""/>
        <dsp:cNvSpPr/>
      </dsp:nvSpPr>
      <dsp:spPr>
        <a:xfrm>
          <a:off x="0" y="36146"/>
          <a:ext cx="8229600" cy="767520"/>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TW" altLang="en-US" sz="2400" b="1" kern="1200" dirty="0">
              <a:latin typeface="標楷體" panose="03000509000000000000" pitchFamily="65" charset="-120"/>
              <a:ea typeface="標楷體" panose="03000509000000000000" pitchFamily="65" charset="-120"/>
            </a:rPr>
            <a:t>（一）需求評估</a:t>
          </a:r>
          <a:endParaRPr lang="zh-TW" altLang="en-US" sz="2400" kern="1200" dirty="0">
            <a:latin typeface="標楷體" panose="03000509000000000000" pitchFamily="65" charset="-120"/>
            <a:ea typeface="標楷體" panose="03000509000000000000" pitchFamily="65" charset="-120"/>
          </a:endParaRPr>
        </a:p>
      </dsp:txBody>
      <dsp:txXfrm>
        <a:off x="37467" y="73613"/>
        <a:ext cx="8154666" cy="692586"/>
      </dsp:txXfrm>
    </dsp:sp>
    <dsp:sp modelId="{F5A5DBDB-DF46-4612-9D32-6A87369665C9}">
      <dsp:nvSpPr>
        <dsp:cNvPr id="0" name=""/>
        <dsp:cNvSpPr/>
      </dsp:nvSpPr>
      <dsp:spPr>
        <a:xfrm>
          <a:off x="0" y="803666"/>
          <a:ext cx="8229600" cy="785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TW" altLang="en-US" sz="2400" b="1" kern="1200">
              <a:latin typeface="標楷體" panose="03000509000000000000" pitchFamily="65" charset="-120"/>
              <a:ea typeface="標楷體" panose="03000509000000000000" pitchFamily="65" charset="-120"/>
            </a:rPr>
            <a:t>評鑑可以用來評估教育需求，以建立教育目標，指引教育革新方向。</a:t>
          </a:r>
          <a:endParaRPr lang="zh-TW" altLang="en-US" sz="2400" kern="1200" dirty="0">
            <a:latin typeface="標楷體" panose="03000509000000000000" pitchFamily="65" charset="-120"/>
            <a:ea typeface="標楷體" panose="03000509000000000000" pitchFamily="65" charset="-120"/>
          </a:endParaRPr>
        </a:p>
      </dsp:txBody>
      <dsp:txXfrm>
        <a:off x="0" y="803666"/>
        <a:ext cx="8229600" cy="785047"/>
      </dsp:txXfrm>
    </dsp:sp>
    <dsp:sp modelId="{0570773B-0C2D-4968-9CD3-0D873956DDFF}">
      <dsp:nvSpPr>
        <dsp:cNvPr id="0" name=""/>
        <dsp:cNvSpPr/>
      </dsp:nvSpPr>
      <dsp:spPr>
        <a:xfrm>
          <a:off x="0" y="1588713"/>
          <a:ext cx="8229600" cy="767520"/>
        </a:xfrm>
        <a:prstGeom prst="roundRect">
          <a:avLst/>
        </a:prstGeom>
        <a:gradFill rotWithShape="0">
          <a:gsLst>
            <a:gs pos="0">
              <a:schemeClr val="accent3">
                <a:hueOff val="-1879254"/>
                <a:satOff val="-17007"/>
                <a:lumOff val="7647"/>
                <a:alphaOff val="0"/>
                <a:tint val="50000"/>
                <a:satMod val="300000"/>
              </a:schemeClr>
            </a:gs>
            <a:gs pos="35000">
              <a:schemeClr val="accent3">
                <a:hueOff val="-1879254"/>
                <a:satOff val="-17007"/>
                <a:lumOff val="7647"/>
                <a:alphaOff val="0"/>
                <a:tint val="37000"/>
                <a:satMod val="300000"/>
              </a:schemeClr>
            </a:gs>
            <a:gs pos="100000">
              <a:schemeClr val="accent3">
                <a:hueOff val="-1879254"/>
                <a:satOff val="-17007"/>
                <a:lumOff val="764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TW" altLang="en-US" sz="2400" b="1" kern="1200">
              <a:latin typeface="標楷體" panose="03000509000000000000" pitchFamily="65" charset="-120"/>
              <a:ea typeface="標楷體" panose="03000509000000000000" pitchFamily="65" charset="-120"/>
            </a:rPr>
            <a:t>（二）缺點診斷</a:t>
          </a:r>
          <a:endParaRPr lang="zh-TW" altLang="en-US" sz="2400" kern="1200" dirty="0">
            <a:latin typeface="標楷體" panose="03000509000000000000" pitchFamily="65" charset="-120"/>
            <a:ea typeface="標楷體" panose="03000509000000000000" pitchFamily="65" charset="-120"/>
          </a:endParaRPr>
        </a:p>
      </dsp:txBody>
      <dsp:txXfrm>
        <a:off x="37467" y="1626180"/>
        <a:ext cx="8154666" cy="692586"/>
      </dsp:txXfrm>
    </dsp:sp>
    <dsp:sp modelId="{80BC6987-8DE5-43B4-861A-76F15FFB9FED}">
      <dsp:nvSpPr>
        <dsp:cNvPr id="0" name=""/>
        <dsp:cNvSpPr/>
      </dsp:nvSpPr>
      <dsp:spPr>
        <a:xfrm>
          <a:off x="0" y="2356234"/>
          <a:ext cx="8229600" cy="785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TW" altLang="en-US" sz="2400" b="1" kern="1200">
              <a:latin typeface="標楷體" panose="03000509000000000000" pitchFamily="65" charset="-120"/>
              <a:ea typeface="標楷體" panose="03000509000000000000" pitchFamily="65" charset="-120"/>
            </a:rPr>
            <a:t>評鑑可以用來診斷課程、教學和學生的學習。診斷的旨在尋找課程問題和困難所在，以便施予適當處置。</a:t>
          </a:r>
          <a:endParaRPr lang="zh-TW" altLang="en-US" sz="2400" kern="1200" dirty="0">
            <a:latin typeface="標楷體" panose="03000509000000000000" pitchFamily="65" charset="-120"/>
            <a:ea typeface="標楷體" panose="03000509000000000000" pitchFamily="65" charset="-120"/>
          </a:endParaRPr>
        </a:p>
      </dsp:txBody>
      <dsp:txXfrm>
        <a:off x="0" y="2356234"/>
        <a:ext cx="8229600" cy="785047"/>
      </dsp:txXfrm>
    </dsp:sp>
    <dsp:sp modelId="{2B15BB4C-3335-4D70-B1EE-4C49284FCC76}">
      <dsp:nvSpPr>
        <dsp:cNvPr id="0" name=""/>
        <dsp:cNvSpPr/>
      </dsp:nvSpPr>
      <dsp:spPr>
        <a:xfrm>
          <a:off x="0" y="3141281"/>
          <a:ext cx="8229600" cy="767520"/>
        </a:xfrm>
        <a:prstGeom prst="roundRect">
          <a:avLst/>
        </a:prstGeom>
        <a:gradFill rotWithShape="0">
          <a:gsLst>
            <a:gs pos="0">
              <a:schemeClr val="accent3">
                <a:hueOff val="-3758508"/>
                <a:satOff val="-34013"/>
                <a:lumOff val="15294"/>
                <a:alphaOff val="0"/>
                <a:tint val="50000"/>
                <a:satMod val="300000"/>
              </a:schemeClr>
            </a:gs>
            <a:gs pos="35000">
              <a:schemeClr val="accent3">
                <a:hueOff val="-3758508"/>
                <a:satOff val="-34013"/>
                <a:lumOff val="15294"/>
                <a:alphaOff val="0"/>
                <a:tint val="37000"/>
                <a:satMod val="300000"/>
              </a:schemeClr>
            </a:gs>
            <a:gs pos="100000">
              <a:schemeClr val="accent3">
                <a:hueOff val="-3758508"/>
                <a:satOff val="-34013"/>
                <a:lumOff val="1529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TW" altLang="en-US" sz="2400" b="1" kern="1200">
              <a:latin typeface="標楷體" panose="03000509000000000000" pitchFamily="65" charset="-120"/>
              <a:ea typeface="標楷體" panose="03000509000000000000" pitchFamily="65" charset="-120"/>
            </a:rPr>
            <a:t>（三）課程修訂</a:t>
          </a:r>
          <a:endParaRPr lang="zh-TW" altLang="en-US" sz="2400" kern="1200" dirty="0">
            <a:latin typeface="標楷體" panose="03000509000000000000" pitchFamily="65" charset="-120"/>
            <a:ea typeface="標楷體" panose="03000509000000000000" pitchFamily="65" charset="-120"/>
          </a:endParaRPr>
        </a:p>
      </dsp:txBody>
      <dsp:txXfrm>
        <a:off x="37467" y="3178748"/>
        <a:ext cx="8154666" cy="692586"/>
      </dsp:txXfrm>
    </dsp:sp>
    <dsp:sp modelId="{E6E32150-12B7-4520-8815-65EA5FD82E9D}">
      <dsp:nvSpPr>
        <dsp:cNvPr id="0" name=""/>
        <dsp:cNvSpPr/>
      </dsp:nvSpPr>
      <dsp:spPr>
        <a:xfrm>
          <a:off x="0" y="3908801"/>
          <a:ext cx="8229600" cy="1527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TW" altLang="en-US" sz="2400" b="1" kern="1200">
              <a:latin typeface="標楷體" panose="03000509000000000000" pitchFamily="65" charset="-120"/>
              <a:ea typeface="標楷體" panose="03000509000000000000" pitchFamily="65" charset="-120"/>
            </a:rPr>
            <a:t>所謂課程，是指由教師或其他人員編製給學生使用的材料，這些課程材料由計畫、發展、完成到推廣，必須不斷修正改進，評鑑便是蒐集課程資料，提供改進參考的工作。</a:t>
          </a:r>
          <a:endParaRPr lang="zh-TW" altLang="en-US" sz="2400" kern="1200" dirty="0">
            <a:latin typeface="標楷體" panose="03000509000000000000" pitchFamily="65" charset="-120"/>
            <a:ea typeface="標楷體" panose="03000509000000000000" pitchFamily="65" charset="-120"/>
          </a:endParaRPr>
        </a:p>
      </dsp:txBody>
      <dsp:txXfrm>
        <a:off x="0" y="3908801"/>
        <a:ext cx="8229600" cy="1527660"/>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65CF5C-4DBC-4CA0-8A7B-A7B15BEEB2B0}">
      <dsp:nvSpPr>
        <dsp:cNvPr id="0" name=""/>
        <dsp:cNvSpPr/>
      </dsp:nvSpPr>
      <dsp:spPr>
        <a:xfrm>
          <a:off x="0" y="0"/>
          <a:ext cx="849694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79FAE4-9E31-48BD-8D99-4A8B2D745D6A}">
      <dsp:nvSpPr>
        <dsp:cNvPr id="0" name=""/>
        <dsp:cNvSpPr/>
      </dsp:nvSpPr>
      <dsp:spPr>
        <a:xfrm>
          <a:off x="0" y="0"/>
          <a:ext cx="8496944" cy="1321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dirty="0">
              <a:latin typeface="標楷體" panose="03000509000000000000" pitchFamily="65" charset="-120"/>
              <a:ea typeface="標楷體" panose="03000509000000000000" pitchFamily="65" charset="-120"/>
            </a:rPr>
            <a:t>1.</a:t>
          </a:r>
          <a:r>
            <a:rPr lang="zh-TW" sz="2200" kern="1200" dirty="0">
              <a:solidFill>
                <a:srgbClr val="FF0000"/>
              </a:solidFill>
              <a:latin typeface="標楷體" panose="03000509000000000000" pitchFamily="65" charset="-120"/>
              <a:ea typeface="標楷體" panose="03000509000000000000" pitchFamily="65" charset="-120"/>
            </a:rPr>
            <a:t>背景</a:t>
          </a:r>
          <a:r>
            <a:rPr lang="zh-TW" sz="2200" kern="1200" dirty="0">
              <a:latin typeface="標楷體" panose="03000509000000000000" pitchFamily="65" charset="-120"/>
              <a:ea typeface="標楷體" panose="03000509000000000000" pitchFamily="65" charset="-120"/>
            </a:rPr>
            <a:t>評鑑：旨在提供確定課程目標的依據，是屬於最基本的評鑑，以促成計畫的決定。</a:t>
          </a:r>
          <a:r>
            <a:rPr lang="en-US" altLang="zh-TW" sz="2200" kern="1200" dirty="0">
              <a:solidFill>
                <a:srgbClr val="FF0000"/>
              </a:solidFill>
              <a:latin typeface="標楷體" panose="03000509000000000000" pitchFamily="65" charset="-120"/>
              <a:ea typeface="標楷體" panose="03000509000000000000" pitchFamily="65" charset="-120"/>
            </a:rPr>
            <a:t>EX:</a:t>
          </a:r>
          <a:r>
            <a:rPr lang="zh-TW" altLang="en-US" sz="2200" kern="1200" dirty="0">
              <a:solidFill>
                <a:srgbClr val="FF0000"/>
              </a:solidFill>
              <a:latin typeface="標楷體" panose="03000509000000000000" pitchFamily="65" charset="-120"/>
              <a:ea typeface="標楷體" panose="03000509000000000000" pitchFamily="65" charset="-120"/>
            </a:rPr>
            <a:t>評鑑學校或教師是否事先分析課程發展前的相關條件</a:t>
          </a:r>
          <a:r>
            <a:rPr lang="en-US" altLang="zh-TW" sz="2200" kern="1200" dirty="0">
              <a:solidFill>
                <a:srgbClr val="FF0000"/>
              </a:solidFill>
              <a:latin typeface="標楷體" panose="03000509000000000000" pitchFamily="65" charset="-120"/>
              <a:ea typeface="標楷體" panose="03000509000000000000" pitchFamily="65" charset="-120"/>
            </a:rPr>
            <a:t>,</a:t>
          </a:r>
          <a:r>
            <a:rPr lang="zh-TW" altLang="en-US" sz="2200" kern="1200" dirty="0">
              <a:solidFill>
                <a:srgbClr val="FF0000"/>
              </a:solidFill>
              <a:latin typeface="標楷體" panose="03000509000000000000" pitchFamily="65" charset="-120"/>
              <a:ea typeface="標楷體" panose="03000509000000000000" pitchFamily="65" charset="-120"/>
            </a:rPr>
            <a:t>如學生需求</a:t>
          </a:r>
          <a:r>
            <a:rPr lang="en-US" altLang="zh-TW" sz="2200" kern="1200" dirty="0">
              <a:solidFill>
                <a:srgbClr val="FF0000"/>
              </a:solidFill>
              <a:latin typeface="標楷體" panose="03000509000000000000" pitchFamily="65" charset="-120"/>
              <a:ea typeface="標楷體" panose="03000509000000000000" pitchFamily="65" charset="-120"/>
            </a:rPr>
            <a:t>,</a:t>
          </a:r>
          <a:r>
            <a:rPr lang="zh-TW" altLang="en-US" sz="2200" kern="1200" dirty="0">
              <a:solidFill>
                <a:srgbClr val="FF0000"/>
              </a:solidFill>
              <a:latin typeface="標楷體" panose="03000509000000000000" pitchFamily="65" charset="-120"/>
              <a:ea typeface="標楷體" panose="03000509000000000000" pitchFamily="65" charset="-120"/>
            </a:rPr>
            <a:t>學校環境</a:t>
          </a:r>
          <a:r>
            <a:rPr lang="en-US" altLang="zh-TW" sz="2200" kern="1200" dirty="0">
              <a:solidFill>
                <a:srgbClr val="FF0000"/>
              </a:solidFill>
              <a:latin typeface="標楷體" panose="03000509000000000000" pitchFamily="65" charset="-120"/>
              <a:ea typeface="標楷體" panose="03000509000000000000" pitchFamily="65" charset="-120"/>
            </a:rPr>
            <a:t>,</a:t>
          </a:r>
          <a:r>
            <a:rPr lang="zh-TW" altLang="en-US" sz="2200" kern="1200" dirty="0">
              <a:solidFill>
                <a:srgbClr val="FF0000"/>
              </a:solidFill>
              <a:latin typeface="標楷體" panose="03000509000000000000" pitchFamily="65" charset="-120"/>
              <a:ea typeface="標楷體" panose="03000509000000000000" pitchFamily="65" charset="-120"/>
            </a:rPr>
            <a:t>學生程度與家庭背景</a:t>
          </a:r>
          <a:endParaRPr lang="zh-TW" sz="2200" kern="1200" dirty="0">
            <a:solidFill>
              <a:srgbClr val="FF0000"/>
            </a:solidFill>
            <a:latin typeface="標楷體" panose="03000509000000000000" pitchFamily="65" charset="-120"/>
            <a:ea typeface="標楷體" panose="03000509000000000000" pitchFamily="65" charset="-120"/>
          </a:endParaRPr>
        </a:p>
      </dsp:txBody>
      <dsp:txXfrm>
        <a:off x="0" y="0"/>
        <a:ext cx="8496944" cy="1321623"/>
      </dsp:txXfrm>
    </dsp:sp>
    <dsp:sp modelId="{536C0EB1-0520-4E8A-A829-B0BDD1811F45}">
      <dsp:nvSpPr>
        <dsp:cNvPr id="0" name=""/>
        <dsp:cNvSpPr/>
      </dsp:nvSpPr>
      <dsp:spPr>
        <a:xfrm>
          <a:off x="0" y="1321623"/>
          <a:ext cx="849694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EAD022-A7A0-4BFF-B559-6ECA0F4EC0E2}">
      <dsp:nvSpPr>
        <dsp:cNvPr id="0" name=""/>
        <dsp:cNvSpPr/>
      </dsp:nvSpPr>
      <dsp:spPr>
        <a:xfrm>
          <a:off x="0" y="1321623"/>
          <a:ext cx="8496944" cy="1321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dirty="0">
              <a:solidFill>
                <a:srgbClr val="0070C0"/>
              </a:solidFill>
              <a:latin typeface="標楷體" panose="03000509000000000000" pitchFamily="65" charset="-120"/>
              <a:ea typeface="標楷體" panose="03000509000000000000" pitchFamily="65" charset="-120"/>
            </a:rPr>
            <a:t>2.</a:t>
          </a:r>
          <a:r>
            <a:rPr lang="zh-TW" sz="2200" kern="1200" dirty="0">
              <a:solidFill>
                <a:srgbClr val="FF0000"/>
              </a:solidFill>
              <a:latin typeface="標楷體" panose="03000509000000000000" pitchFamily="65" charset="-120"/>
              <a:ea typeface="標楷體" panose="03000509000000000000" pitchFamily="65" charset="-120"/>
            </a:rPr>
            <a:t>投入</a:t>
          </a:r>
          <a:r>
            <a:rPr lang="zh-TW" sz="2200" kern="1200" dirty="0">
              <a:solidFill>
                <a:srgbClr val="0070C0"/>
              </a:solidFill>
              <a:latin typeface="標楷體" panose="03000509000000000000" pitchFamily="65" charset="-120"/>
              <a:ea typeface="標楷體" panose="03000509000000000000" pitchFamily="65" charset="-120"/>
            </a:rPr>
            <a:t>評鑑：旨在確定如何運用資源以達成課程目標，包括了課程資源的選擇、設計與發展，資源則涵蓋了材料、設備、程序、方法、人員、環境等，可以用來協助設計教學程序的決定。</a:t>
          </a:r>
        </a:p>
      </dsp:txBody>
      <dsp:txXfrm>
        <a:off x="0" y="1321623"/>
        <a:ext cx="8496944" cy="1321623"/>
      </dsp:txXfrm>
    </dsp:sp>
    <dsp:sp modelId="{809F96CE-6D58-4DA1-94CE-6F3D96204867}">
      <dsp:nvSpPr>
        <dsp:cNvPr id="0" name=""/>
        <dsp:cNvSpPr/>
      </dsp:nvSpPr>
      <dsp:spPr>
        <a:xfrm>
          <a:off x="0" y="2643246"/>
          <a:ext cx="849694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BBD65C-6F9B-4D38-8363-4153BBD2D638}">
      <dsp:nvSpPr>
        <dsp:cNvPr id="0" name=""/>
        <dsp:cNvSpPr/>
      </dsp:nvSpPr>
      <dsp:spPr>
        <a:xfrm>
          <a:off x="0" y="2643246"/>
          <a:ext cx="8496944" cy="1321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dirty="0">
              <a:latin typeface="標楷體" panose="03000509000000000000" pitchFamily="65" charset="-120"/>
              <a:ea typeface="標楷體" panose="03000509000000000000" pitchFamily="65" charset="-120"/>
            </a:rPr>
            <a:t>3.</a:t>
          </a:r>
          <a:r>
            <a:rPr lang="zh-TW" sz="2200" kern="1200" dirty="0">
              <a:latin typeface="標楷體" panose="03000509000000000000" pitchFamily="65" charset="-120"/>
              <a:ea typeface="標楷體" panose="03000509000000000000" pitchFamily="65" charset="-120"/>
            </a:rPr>
            <a:t>過程評鑑：旨在課程資源設計完成，付諸實施時即可開始，目的在於提供定期回饋給予負責課程方案實施的工作人員，可以協助使用、追蹤、改進程序的決定</a:t>
          </a:r>
          <a:r>
            <a:rPr lang="zh-TW" sz="2200" kern="1200" dirty="0">
              <a:solidFill>
                <a:srgbClr val="FF0000"/>
              </a:solidFill>
              <a:latin typeface="標楷體" panose="03000509000000000000" pitchFamily="65" charset="-120"/>
              <a:ea typeface="標楷體" panose="03000509000000000000" pitchFamily="65" charset="-120"/>
            </a:rPr>
            <a:t>。</a:t>
          </a:r>
          <a:r>
            <a:rPr lang="en-US" altLang="zh-TW" sz="2200" kern="1200" dirty="0">
              <a:solidFill>
                <a:srgbClr val="FF0000"/>
              </a:solidFill>
              <a:latin typeface="標楷體" panose="03000509000000000000" pitchFamily="65" charset="-120"/>
              <a:ea typeface="標楷體" panose="03000509000000000000" pitchFamily="65" charset="-120"/>
            </a:rPr>
            <a:t>Ex:</a:t>
          </a:r>
          <a:r>
            <a:rPr lang="zh-TW" altLang="en-US" sz="2200" kern="1200" dirty="0">
              <a:solidFill>
                <a:srgbClr val="FF0000"/>
              </a:solidFill>
              <a:latin typeface="標楷體" panose="03000509000000000000" pitchFamily="65" charset="-120"/>
              <a:ea typeface="標楷體" panose="03000509000000000000" pitchFamily="65" charset="-120"/>
            </a:rPr>
            <a:t>評鑑課程實際實施的方式</a:t>
          </a:r>
          <a:r>
            <a:rPr lang="en-US" altLang="zh-TW" sz="2200" kern="1200" dirty="0">
              <a:solidFill>
                <a:srgbClr val="FF0000"/>
              </a:solidFill>
              <a:latin typeface="標楷體" panose="03000509000000000000" pitchFamily="65" charset="-120"/>
              <a:ea typeface="標楷體" panose="03000509000000000000" pitchFamily="65" charset="-120"/>
            </a:rPr>
            <a:t>,</a:t>
          </a:r>
          <a:r>
            <a:rPr lang="zh-TW" altLang="en-US" sz="2200" kern="1200" dirty="0">
              <a:solidFill>
                <a:srgbClr val="FF0000"/>
              </a:solidFill>
              <a:latin typeface="標楷體" panose="03000509000000000000" pitchFamily="65" charset="-120"/>
              <a:ea typeface="標楷體" panose="03000509000000000000" pitchFamily="65" charset="-120"/>
            </a:rPr>
            <a:t>內容</a:t>
          </a:r>
          <a:r>
            <a:rPr lang="en-US" altLang="zh-TW" sz="2200" kern="1200" dirty="0">
              <a:solidFill>
                <a:srgbClr val="FF0000"/>
              </a:solidFill>
              <a:latin typeface="標楷體" panose="03000509000000000000" pitchFamily="65" charset="-120"/>
              <a:ea typeface="標楷體" panose="03000509000000000000" pitchFamily="65" charset="-120"/>
            </a:rPr>
            <a:t>,</a:t>
          </a:r>
          <a:r>
            <a:rPr lang="zh-TW" altLang="en-US" sz="2200" kern="1200" dirty="0">
              <a:solidFill>
                <a:srgbClr val="FF0000"/>
              </a:solidFill>
              <a:latin typeface="標楷體" panose="03000509000000000000" pitchFamily="65" charset="-120"/>
              <a:ea typeface="標楷體" panose="03000509000000000000" pitchFamily="65" charset="-120"/>
            </a:rPr>
            <a:t>問題及其解決之道</a:t>
          </a:r>
          <a:endParaRPr lang="zh-TW" sz="2200" kern="1200" dirty="0">
            <a:solidFill>
              <a:srgbClr val="FF0000"/>
            </a:solidFill>
            <a:latin typeface="標楷體" panose="03000509000000000000" pitchFamily="65" charset="-120"/>
            <a:ea typeface="標楷體" panose="03000509000000000000" pitchFamily="65" charset="-120"/>
          </a:endParaRPr>
        </a:p>
      </dsp:txBody>
      <dsp:txXfrm>
        <a:off x="0" y="2643246"/>
        <a:ext cx="8496944" cy="1321623"/>
      </dsp:txXfrm>
    </dsp:sp>
    <dsp:sp modelId="{F15DD8B5-9956-4820-8F5E-D665C05C5408}">
      <dsp:nvSpPr>
        <dsp:cNvPr id="0" name=""/>
        <dsp:cNvSpPr/>
      </dsp:nvSpPr>
      <dsp:spPr>
        <a:xfrm>
          <a:off x="0" y="3964869"/>
          <a:ext cx="849694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AEDE55-743B-4362-A2F2-57E76FBCCB92}">
      <dsp:nvSpPr>
        <dsp:cNvPr id="0" name=""/>
        <dsp:cNvSpPr/>
      </dsp:nvSpPr>
      <dsp:spPr>
        <a:xfrm>
          <a:off x="0" y="3964869"/>
          <a:ext cx="8496944" cy="1321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dirty="0">
              <a:solidFill>
                <a:srgbClr val="0070C0"/>
              </a:solidFill>
              <a:latin typeface="標楷體" panose="03000509000000000000" pitchFamily="65" charset="-120"/>
              <a:ea typeface="標楷體" panose="03000509000000000000" pitchFamily="65" charset="-120"/>
            </a:rPr>
            <a:t>4.</a:t>
          </a:r>
          <a:r>
            <a:rPr lang="zh-TW" sz="2200" kern="1200" dirty="0">
              <a:solidFill>
                <a:srgbClr val="0070C0"/>
              </a:solidFill>
              <a:latin typeface="標楷體" panose="03000509000000000000" pitchFamily="65" charset="-120"/>
              <a:ea typeface="標楷體" panose="03000509000000000000" pitchFamily="65" charset="-120"/>
            </a:rPr>
            <a:t>產出評鑑：旨在於瞭解教育系統所獲得的課程結果是什麼，以協助課程決策人員決定課程方案是否應該告一段落停止、修正、或繼續運作。此種課程評鑑是用來判斷教學效果並予以反應的決定。</a:t>
          </a:r>
        </a:p>
      </dsp:txBody>
      <dsp:txXfrm>
        <a:off x="0" y="3964869"/>
        <a:ext cx="8496944" cy="1321623"/>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027C16-B099-4008-8B49-BB5F1602D1F0}">
      <dsp:nvSpPr>
        <dsp:cNvPr id="0" name=""/>
        <dsp:cNvSpPr/>
      </dsp:nvSpPr>
      <dsp:spPr>
        <a:xfrm>
          <a:off x="0" y="144032"/>
          <a:ext cx="8229600" cy="1216800"/>
        </a:xfrm>
        <a:prstGeom prst="roundRect">
          <a:avLst/>
        </a:prstGeom>
        <a:gradFill rotWithShape="0">
          <a:gsLst>
            <a:gs pos="0">
              <a:schemeClr val="accent2">
                <a:shade val="50000"/>
                <a:hueOff val="0"/>
                <a:satOff val="0"/>
                <a:lumOff val="0"/>
                <a:alphaOff val="0"/>
                <a:tint val="50000"/>
                <a:satMod val="300000"/>
              </a:schemeClr>
            </a:gs>
            <a:gs pos="35000">
              <a:schemeClr val="accent2">
                <a:shade val="50000"/>
                <a:hueOff val="0"/>
                <a:satOff val="0"/>
                <a:lumOff val="0"/>
                <a:alphaOff val="0"/>
                <a:tint val="37000"/>
                <a:satMod val="300000"/>
              </a:schemeClr>
            </a:gs>
            <a:gs pos="100000">
              <a:schemeClr val="accent2">
                <a:shade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zh-TW" altLang="en-US" sz="2800" kern="1200" dirty="0">
              <a:latin typeface="標楷體" panose="03000509000000000000" pitchFamily="65" charset="-120"/>
              <a:ea typeface="標楷體" panose="03000509000000000000" pitchFamily="65" charset="-120"/>
            </a:rPr>
            <a:t>（三）重點</a:t>
          </a:r>
        </a:p>
      </dsp:txBody>
      <dsp:txXfrm>
        <a:off x="59399" y="203431"/>
        <a:ext cx="8110802" cy="1098002"/>
      </dsp:txXfrm>
    </dsp:sp>
    <dsp:sp modelId="{F8662AEC-D82C-45B1-9B29-B3BD171BCB15}">
      <dsp:nvSpPr>
        <dsp:cNvPr id="0" name=""/>
        <dsp:cNvSpPr/>
      </dsp:nvSpPr>
      <dsp:spPr>
        <a:xfrm>
          <a:off x="0" y="1614485"/>
          <a:ext cx="8229600" cy="4036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5560" rIns="199136" bIns="35560" numCol="1" spcCol="1270" anchor="t" anchorCtr="0">
          <a:noAutofit/>
        </a:bodyPr>
        <a:lstStyle/>
        <a:p>
          <a:pPr marL="285750" lvl="1" indent="-285750" algn="l" defTabSz="1244600" rtl="0">
            <a:lnSpc>
              <a:spcPct val="90000"/>
            </a:lnSpc>
            <a:spcBef>
              <a:spcPct val="0"/>
            </a:spcBef>
            <a:spcAft>
              <a:spcPct val="20000"/>
            </a:spcAft>
            <a:buChar char="•"/>
          </a:pPr>
          <a:r>
            <a:rPr lang="en-US" sz="2800" kern="1200" dirty="0">
              <a:latin typeface="標楷體" panose="03000509000000000000" pitchFamily="65" charset="-120"/>
              <a:ea typeface="標楷體" panose="03000509000000000000" pitchFamily="65" charset="-120"/>
            </a:rPr>
            <a:t>1.</a:t>
          </a:r>
          <a:r>
            <a:rPr lang="zh-TW" sz="2800" kern="1200" dirty="0">
              <a:latin typeface="標楷體" panose="03000509000000000000" pitchFamily="65" charset="-120"/>
              <a:ea typeface="標楷體" panose="03000509000000000000" pitchFamily="65" charset="-120"/>
            </a:rPr>
            <a:t>不在引導一項個別研究的進行，而在提供資訊以為決策人員的參考，目的不在證明而在改良課程的方案      </a:t>
          </a:r>
        </a:p>
        <a:p>
          <a:pPr marL="285750" lvl="1" indent="-285750" algn="l" defTabSz="1244600" rtl="0">
            <a:lnSpc>
              <a:spcPct val="90000"/>
            </a:lnSpc>
            <a:spcBef>
              <a:spcPct val="0"/>
            </a:spcBef>
            <a:spcAft>
              <a:spcPct val="20000"/>
            </a:spcAft>
            <a:buChar char="•"/>
          </a:pPr>
          <a:r>
            <a:rPr lang="en-US" sz="2800" kern="1200" dirty="0">
              <a:solidFill>
                <a:schemeClr val="tx1">
                  <a:lumMod val="75000"/>
                  <a:lumOff val="25000"/>
                </a:schemeClr>
              </a:solidFill>
              <a:latin typeface="標楷體" panose="03000509000000000000" pitchFamily="65" charset="-120"/>
              <a:ea typeface="標楷體" panose="03000509000000000000" pitchFamily="65" charset="-120"/>
            </a:rPr>
            <a:t>2.</a:t>
          </a:r>
          <a:r>
            <a:rPr lang="zh-TW" sz="2800" kern="1200" dirty="0">
              <a:solidFill>
                <a:schemeClr val="tx1">
                  <a:lumMod val="75000"/>
                  <a:lumOff val="25000"/>
                </a:schemeClr>
              </a:solidFill>
              <a:latin typeface="標楷體" panose="03000509000000000000" pitchFamily="65" charset="-120"/>
              <a:ea typeface="標楷體" panose="03000509000000000000" pitchFamily="65" charset="-120"/>
            </a:rPr>
            <a:t>優點乃在於能提供課程訊息，以便於指導如何作課程決定，符合績效的需求，並增進對課程方案的理解。</a:t>
          </a:r>
        </a:p>
        <a:p>
          <a:pPr marL="285750" lvl="1" indent="-285750" algn="l" defTabSz="1244600" rtl="0">
            <a:lnSpc>
              <a:spcPct val="90000"/>
            </a:lnSpc>
            <a:spcBef>
              <a:spcPct val="0"/>
            </a:spcBef>
            <a:spcAft>
              <a:spcPct val="20000"/>
            </a:spcAft>
            <a:buChar char="•"/>
          </a:pPr>
          <a:r>
            <a:rPr lang="en-US" sz="2800" kern="1200" dirty="0">
              <a:latin typeface="標楷體" panose="03000509000000000000" pitchFamily="65" charset="-120"/>
              <a:ea typeface="標楷體" panose="03000509000000000000" pitchFamily="65" charset="-120"/>
            </a:rPr>
            <a:t>3.</a:t>
          </a:r>
          <a:r>
            <a:rPr lang="zh-TW" sz="2800" kern="1200" dirty="0">
              <a:latin typeface="標楷體" panose="03000509000000000000" pitchFamily="65" charset="-120"/>
              <a:ea typeface="標楷體" panose="03000509000000000000" pitchFamily="65" charset="-120"/>
            </a:rPr>
            <a:t>由於此模式太過於重視過程的「改良」與「改進」，幾乎完全忽略了總結性評鑑的角色功能。</a:t>
          </a:r>
        </a:p>
      </dsp:txBody>
      <dsp:txXfrm>
        <a:off x="0" y="1614485"/>
        <a:ext cx="8229600" cy="4036500"/>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540577-7DF5-4595-BC27-AB0C844E79EB}">
      <dsp:nvSpPr>
        <dsp:cNvPr id="0" name=""/>
        <dsp:cNvSpPr/>
      </dsp:nvSpPr>
      <dsp:spPr>
        <a:xfrm>
          <a:off x="0" y="144016"/>
          <a:ext cx="7920880" cy="899799"/>
        </a:xfrm>
        <a:prstGeom prst="roundRect">
          <a:avLst/>
        </a:prstGeom>
        <a:solidFill>
          <a:schemeClr val="lt1">
            <a:hueOff val="0"/>
            <a:satOff val="0"/>
            <a:lumOff val="0"/>
            <a:alphaOff val="0"/>
          </a:schemeClr>
        </a:solidFill>
        <a:ln w="381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（ㄧ）對辯式模式的設計，課程事件替代了訴訟事件：</a:t>
          </a:r>
        </a:p>
      </dsp:txBody>
      <dsp:txXfrm>
        <a:off x="43925" y="187941"/>
        <a:ext cx="7833030" cy="811949"/>
      </dsp:txXfrm>
    </dsp:sp>
    <dsp:sp modelId="{7C009461-5D7A-40BB-95CC-05B2AADA8A5A}">
      <dsp:nvSpPr>
        <dsp:cNvPr id="0" name=""/>
        <dsp:cNvSpPr/>
      </dsp:nvSpPr>
      <dsp:spPr>
        <a:xfrm>
          <a:off x="0" y="1152128"/>
          <a:ext cx="7920880" cy="269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488"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a:solidFill>
                <a:schemeClr val="accent1">
                  <a:lumMod val="50000"/>
                </a:schemeClr>
              </a:solidFill>
              <a:latin typeface="標楷體" panose="03000509000000000000" pitchFamily="65" charset="-120"/>
              <a:ea typeface="標楷體" panose="03000509000000000000" pitchFamily="65" charset="-120"/>
            </a:rPr>
            <a:t>1.</a:t>
          </a:r>
          <a:r>
            <a:rPr lang="zh-TW" sz="2400" kern="1200" dirty="0">
              <a:solidFill>
                <a:schemeClr val="accent1">
                  <a:lumMod val="50000"/>
                </a:schemeClr>
              </a:solidFill>
              <a:latin typeface="標楷體" panose="03000509000000000000" pitchFamily="65" charset="-120"/>
              <a:ea typeface="標楷體" panose="03000509000000000000" pitchFamily="65" charset="-120"/>
            </a:rPr>
            <a:t>兩個對立、但勢均力敵的課程辯論小組，分別對某一課程方案採取正反兩面的立場，替代了原告和被告律師</a:t>
          </a:r>
        </a:p>
        <a:p>
          <a:pPr marL="228600" lvl="1" indent="-228600" algn="l" defTabSz="1066800" rtl="0">
            <a:lnSpc>
              <a:spcPct val="90000"/>
            </a:lnSpc>
            <a:spcBef>
              <a:spcPct val="0"/>
            </a:spcBef>
            <a:spcAft>
              <a:spcPct val="20000"/>
            </a:spcAft>
            <a:buChar char="•"/>
          </a:pPr>
          <a:r>
            <a:rPr lang="en-US" sz="2400" kern="1200" dirty="0">
              <a:solidFill>
                <a:schemeClr val="accent1">
                  <a:lumMod val="50000"/>
                </a:schemeClr>
              </a:solidFill>
              <a:latin typeface="標楷體" panose="03000509000000000000" pitchFamily="65" charset="-120"/>
              <a:ea typeface="標楷體" panose="03000509000000000000" pitchFamily="65" charset="-120"/>
            </a:rPr>
            <a:t>2.</a:t>
          </a:r>
          <a:r>
            <a:rPr lang="zh-TW" sz="2400" kern="1200" dirty="0">
              <a:solidFill>
                <a:schemeClr val="accent1">
                  <a:lumMod val="50000"/>
                </a:schemeClr>
              </a:solidFill>
              <a:latin typeface="標楷體" panose="03000509000000000000" pitchFamily="65" charset="-120"/>
              <a:ea typeface="標楷體" panose="03000509000000000000" pitchFamily="65" charset="-120"/>
            </a:rPr>
            <a:t>有利和不利於該課程事件的人事物，替代了證人證物；課程協調人員替代了聽證官，課程評鑑人員替代了法官，課程審查小組替代了陪審團，課程評鑑替代了審判，贊成與反對替代了有罪與無罪。</a:t>
          </a:r>
        </a:p>
      </dsp:txBody>
      <dsp:txXfrm>
        <a:off x="0" y="1152128"/>
        <a:ext cx="7920880" cy="2691000"/>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D2388-72C3-4BE6-BFFD-590799C55FA2}">
      <dsp:nvSpPr>
        <dsp:cNvPr id="0" name=""/>
        <dsp:cNvSpPr/>
      </dsp:nvSpPr>
      <dsp:spPr>
        <a:xfrm>
          <a:off x="0" y="72009"/>
          <a:ext cx="8640960" cy="1179360"/>
        </a:xfrm>
        <a:prstGeom prst="roundRect">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zh-TW" altLang="en-US" sz="2800" kern="1200" dirty="0">
              <a:solidFill>
                <a:srgbClr val="584300"/>
              </a:solidFill>
              <a:latin typeface="標楷體" panose="03000509000000000000" pitchFamily="65" charset="-120"/>
              <a:ea typeface="標楷體" panose="03000509000000000000" pitchFamily="65" charset="-120"/>
            </a:rPr>
            <a:t>（二）	對辯式模式的課程評鑑實施程序，包括了計畫和聽證兩大階段</a:t>
          </a:r>
          <a:r>
            <a:rPr lang="zh-TW" altLang="en-US" sz="2800" kern="1200" dirty="0">
              <a:latin typeface="標楷體" panose="03000509000000000000" pitchFamily="65" charset="-120"/>
              <a:ea typeface="標楷體" panose="03000509000000000000" pitchFamily="65" charset="-120"/>
            </a:rPr>
            <a:t>。</a:t>
          </a:r>
        </a:p>
      </dsp:txBody>
      <dsp:txXfrm>
        <a:off x="57572" y="129581"/>
        <a:ext cx="8525816" cy="1064216"/>
      </dsp:txXfrm>
    </dsp:sp>
    <dsp:sp modelId="{23E3705E-D101-4775-9265-0A383538100A}">
      <dsp:nvSpPr>
        <dsp:cNvPr id="0" name=""/>
        <dsp:cNvSpPr/>
      </dsp:nvSpPr>
      <dsp:spPr>
        <a:xfrm>
          <a:off x="0" y="1377300"/>
          <a:ext cx="8640960" cy="3825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4350"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en-US" sz="2200" kern="1200" dirty="0">
              <a:latin typeface="標楷體" panose="03000509000000000000" pitchFamily="65" charset="-120"/>
              <a:ea typeface="標楷體" panose="03000509000000000000" pitchFamily="65" charset="-120"/>
            </a:rPr>
            <a:t>1.</a:t>
          </a:r>
          <a:r>
            <a:rPr lang="zh-TW" sz="2200" kern="1200" dirty="0">
              <a:latin typeface="標楷體" panose="03000509000000000000" pitchFamily="65" charset="-120"/>
              <a:ea typeface="標楷體" panose="03000509000000000000" pitchFamily="65" charset="-120"/>
            </a:rPr>
            <a:t>計畫階段旨在生產課程爭論問題，並進而選擇課程爭論問題，以準備辯論。對辯雙方分頭去蒐集課程方案的有利和不利資料，雙方探討所有蒐集到的課程相關資料，以完成對辯的準備。</a:t>
          </a:r>
        </a:p>
        <a:p>
          <a:pPr marL="228600" lvl="1" indent="-228600" algn="l" defTabSz="977900" rtl="0">
            <a:lnSpc>
              <a:spcPct val="90000"/>
            </a:lnSpc>
            <a:spcBef>
              <a:spcPct val="0"/>
            </a:spcBef>
            <a:spcAft>
              <a:spcPct val="20000"/>
            </a:spcAft>
            <a:buChar char="•"/>
          </a:pPr>
          <a:r>
            <a:rPr lang="en-US" sz="2200" kern="1200" dirty="0">
              <a:solidFill>
                <a:schemeClr val="accent1">
                  <a:lumMod val="50000"/>
                </a:schemeClr>
              </a:solidFill>
              <a:latin typeface="標楷體" panose="03000509000000000000" pitchFamily="65" charset="-120"/>
              <a:ea typeface="標楷體" panose="03000509000000000000" pitchFamily="65" charset="-120"/>
            </a:rPr>
            <a:t>2.</a:t>
          </a:r>
          <a:r>
            <a:rPr lang="zh-TW" sz="2200" kern="1200" dirty="0">
              <a:solidFill>
                <a:schemeClr val="accent1">
                  <a:lumMod val="50000"/>
                </a:schemeClr>
              </a:solidFill>
              <a:latin typeface="標楷體" panose="03000509000000000000" pitchFamily="65" charset="-120"/>
              <a:ea typeface="標楷體" panose="03000509000000000000" pitchFamily="65" charset="-120"/>
            </a:rPr>
            <a:t>聽證階段乃在開課程聽證會議之前，由每一課程評鑑小組彼此審閱主要的論點，並在課程聽證官協調下，建立課程聽證規則和程序。</a:t>
          </a:r>
        </a:p>
        <a:p>
          <a:pPr marL="228600" lvl="1" indent="-228600" algn="l" defTabSz="977900" rtl="0">
            <a:lnSpc>
              <a:spcPct val="90000"/>
            </a:lnSpc>
            <a:spcBef>
              <a:spcPct val="0"/>
            </a:spcBef>
            <a:spcAft>
              <a:spcPct val="20000"/>
            </a:spcAft>
            <a:buChar char="•"/>
          </a:pPr>
          <a:r>
            <a:rPr lang="en-US" sz="2200" kern="1200" dirty="0">
              <a:latin typeface="標楷體" panose="03000509000000000000" pitchFamily="65" charset="-120"/>
              <a:ea typeface="標楷體" panose="03000509000000000000" pitchFamily="65" charset="-120"/>
            </a:rPr>
            <a:t>3.</a:t>
          </a:r>
          <a:r>
            <a:rPr lang="zh-TW" sz="2200" kern="1200" dirty="0">
              <a:latin typeface="標楷體" panose="03000509000000000000" pitchFamily="65" charset="-120"/>
              <a:ea typeface="標楷體" panose="03000509000000000000" pitchFamily="65" charset="-120"/>
            </a:rPr>
            <a:t>由課程聽證官宣布聽證會開始，由正反兩方輪流報告，舉證、反駁、盤問、兩方各做結論，並由課程審查委員報告，或與旁聽者公開討論聽證過程，其過程可公開利用電視轉播，以提供課程決策人員或課程設計人員依對辯雙方提出的各種課程證據，作成相關課程決定。</a:t>
          </a:r>
        </a:p>
      </dsp:txBody>
      <dsp:txXfrm>
        <a:off x="0" y="1377300"/>
        <a:ext cx="8640960" cy="3825360"/>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DB6183-37FF-4B2D-865D-BCEA8215A527}">
      <dsp:nvSpPr>
        <dsp:cNvPr id="0" name=""/>
        <dsp:cNvSpPr/>
      </dsp:nvSpPr>
      <dsp:spPr>
        <a:xfrm>
          <a:off x="0" y="110376"/>
          <a:ext cx="8229600" cy="1216800"/>
        </a:xfrm>
        <a:prstGeom prst="roundRect">
          <a:avLst/>
        </a:prstGeom>
        <a:solidFill>
          <a:schemeClr val="accent6">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TW" altLang="en-US" sz="2400" kern="1200" dirty="0">
              <a:solidFill>
                <a:srgbClr val="584300"/>
              </a:solidFill>
              <a:latin typeface="標楷體" panose="03000509000000000000" pitchFamily="65" charset="-120"/>
              <a:ea typeface="標楷體" panose="03000509000000000000" pitchFamily="65" charset="-120"/>
            </a:rPr>
            <a:t>（三）對辯式模式的課程評鑑，可以適用在許多課程決策上，例如：探究新舊課程的價值、選擇新教科書。</a:t>
          </a:r>
        </a:p>
      </dsp:txBody>
      <dsp:txXfrm>
        <a:off x="59399" y="169775"/>
        <a:ext cx="8110802" cy="1098002"/>
      </dsp:txXfrm>
    </dsp:sp>
    <dsp:sp modelId="{86F08579-29A2-4970-8702-57471083E047}">
      <dsp:nvSpPr>
        <dsp:cNvPr id="0" name=""/>
        <dsp:cNvSpPr/>
      </dsp:nvSpPr>
      <dsp:spPr>
        <a:xfrm>
          <a:off x="0" y="1758770"/>
          <a:ext cx="8229600" cy="675275"/>
        </a:xfrm>
        <a:prstGeom prst="roundRect">
          <a:avLst/>
        </a:prstGeom>
        <a:solidFill>
          <a:schemeClr val="accent6">
            <a:shade val="50000"/>
            <a:hueOff val="198394"/>
            <a:satOff val="3620"/>
            <a:lumOff val="3967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TW" altLang="en-US" sz="2400" kern="1200" dirty="0">
              <a:solidFill>
                <a:srgbClr val="584300"/>
              </a:solidFill>
              <a:latin typeface="標楷體" panose="03000509000000000000" pitchFamily="65" charset="-120"/>
              <a:ea typeface="標楷體" panose="03000509000000000000" pitchFamily="65" charset="-120"/>
            </a:rPr>
            <a:t>（四）特性</a:t>
          </a:r>
        </a:p>
      </dsp:txBody>
      <dsp:txXfrm>
        <a:off x="32964" y="1791734"/>
        <a:ext cx="8163672" cy="609347"/>
      </dsp:txXfrm>
    </dsp:sp>
    <dsp:sp modelId="{03ED7438-CB9E-4C73-95B9-E8FF53B475F5}">
      <dsp:nvSpPr>
        <dsp:cNvPr id="0" name=""/>
        <dsp:cNvSpPr/>
      </dsp:nvSpPr>
      <dsp:spPr>
        <a:xfrm>
          <a:off x="0" y="2706641"/>
          <a:ext cx="8229600" cy="2354625"/>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a:solidFill>
                <a:srgbClr val="584300"/>
              </a:solidFill>
              <a:latin typeface="標楷體" panose="03000509000000000000" pitchFamily="65" charset="-120"/>
              <a:ea typeface="標楷體" panose="03000509000000000000" pitchFamily="65" charset="-120"/>
            </a:rPr>
            <a:t>1.</a:t>
          </a:r>
          <a:r>
            <a:rPr lang="zh-TW" sz="2400" kern="1200" dirty="0">
              <a:solidFill>
                <a:srgbClr val="584300"/>
              </a:solidFill>
              <a:latin typeface="標楷體" panose="03000509000000000000" pitchFamily="65" charset="-120"/>
              <a:ea typeface="標楷體" panose="03000509000000000000" pitchFamily="65" charset="-120"/>
            </a:rPr>
            <a:t>優點包括了促成課程政策的公開討論、採取獨特的口頭報告型式、提供各種可用資料、促成課程設計與發展工作的評鑑。</a:t>
          </a:r>
        </a:p>
        <a:p>
          <a:pPr marL="228600" lvl="1" indent="-228600" algn="l" defTabSz="1066800" rtl="0">
            <a:lnSpc>
              <a:spcPct val="90000"/>
            </a:lnSpc>
            <a:spcBef>
              <a:spcPct val="0"/>
            </a:spcBef>
            <a:spcAft>
              <a:spcPct val="20000"/>
            </a:spcAft>
            <a:buChar char="•"/>
          </a:pPr>
          <a:r>
            <a:rPr lang="en-US" sz="2400" kern="1200" dirty="0">
              <a:solidFill>
                <a:srgbClr val="584300"/>
              </a:solidFill>
              <a:latin typeface="標楷體" panose="03000509000000000000" pitchFamily="65" charset="-120"/>
              <a:ea typeface="標楷體" panose="03000509000000000000" pitchFamily="65" charset="-120"/>
            </a:rPr>
            <a:t>2.</a:t>
          </a:r>
          <a:r>
            <a:rPr lang="zh-TW" sz="2400" kern="1200" dirty="0">
              <a:solidFill>
                <a:srgbClr val="584300"/>
              </a:solidFill>
              <a:latin typeface="標楷體" panose="03000509000000000000" pitchFamily="65" charset="-120"/>
              <a:ea typeface="標楷體" panose="03000509000000000000" pitchFamily="65" charset="-120"/>
            </a:rPr>
            <a:t>事實上要找到勢均力敵的對辯雙方實屬不易；而且課程決策人員難免有偏見，而做成錯誤判決，因此，有其執行上實際困難。</a:t>
          </a:r>
        </a:p>
      </dsp:txBody>
      <dsp:txXfrm>
        <a:off x="0" y="2706641"/>
        <a:ext cx="8229600" cy="2354625"/>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68FFF-C748-4F80-8914-8CD66ABEE96B}">
      <dsp:nvSpPr>
        <dsp:cNvPr id="0" name=""/>
        <dsp:cNvSpPr/>
      </dsp:nvSpPr>
      <dsp:spPr>
        <a:xfrm>
          <a:off x="0" y="197006"/>
          <a:ext cx="8640960" cy="182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TW" altLang="en-US" sz="2400" b="1" kern="1200" dirty="0">
              <a:solidFill>
                <a:srgbClr val="1B4551"/>
              </a:solidFill>
              <a:latin typeface="標楷體" panose="03000509000000000000" pitchFamily="65" charset="-120"/>
              <a:ea typeface="標楷體" panose="03000509000000000000" pitchFamily="65" charset="-120"/>
            </a:rPr>
            <a:t>（一）行為取向的課程評鑑主張以學生行為技能表現作為評鑑的依據，以瞭解學生是否達成預定的課程目標。特別是主要的評鑑問題，乃在透過目標本位的評鑑，來瞭解學生是否獲得課程目標所要求的行為。</a:t>
          </a:r>
          <a:endParaRPr lang="zh-TW" altLang="en-US" sz="2400" kern="1200" dirty="0">
            <a:solidFill>
              <a:srgbClr val="1B4551"/>
            </a:solidFill>
            <a:latin typeface="標楷體" panose="03000509000000000000" pitchFamily="65" charset="-120"/>
            <a:ea typeface="標楷體" panose="03000509000000000000" pitchFamily="65" charset="-120"/>
          </a:endParaRPr>
        </a:p>
      </dsp:txBody>
      <dsp:txXfrm>
        <a:off x="89099" y="286105"/>
        <a:ext cx="8462762" cy="1647002"/>
      </dsp:txXfrm>
    </dsp:sp>
    <dsp:sp modelId="{D2E79155-5D80-48B9-B69D-94A00A88B017}">
      <dsp:nvSpPr>
        <dsp:cNvPr id="0" name=""/>
        <dsp:cNvSpPr/>
      </dsp:nvSpPr>
      <dsp:spPr>
        <a:xfrm>
          <a:off x="0" y="2609014"/>
          <a:ext cx="8640960" cy="1143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4350"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b="1" kern="1200" dirty="0">
              <a:solidFill>
                <a:srgbClr val="1B4551"/>
              </a:solidFill>
              <a:latin typeface="標楷體" panose="03000509000000000000" pitchFamily="65" charset="-120"/>
              <a:ea typeface="標楷體" panose="03000509000000000000" pitchFamily="65" charset="-120"/>
            </a:rPr>
            <a:t>EX</a:t>
          </a:r>
          <a:r>
            <a:rPr lang="zh-TW" sz="2400" b="1" kern="1200" dirty="0">
              <a:solidFill>
                <a:srgbClr val="1B4551"/>
              </a:solidFill>
              <a:latin typeface="標楷體" panose="03000509000000000000" pitchFamily="65" charset="-120"/>
              <a:ea typeface="標楷體" panose="03000509000000000000" pitchFamily="65" charset="-120"/>
            </a:rPr>
            <a:t>：紙筆測驗、觀察，都是行為取向課程評鑑的適當方法。特別是當測驗專家宰制課程評鑑方法的設計時，往往會要求所有的評鑑方法都要有足夠的信度與效度。</a:t>
          </a:r>
          <a:endParaRPr lang="zh-TW" sz="2400" kern="1200" dirty="0">
            <a:solidFill>
              <a:srgbClr val="1B4551"/>
            </a:solidFill>
            <a:latin typeface="標楷體" panose="03000509000000000000" pitchFamily="65" charset="-120"/>
            <a:ea typeface="標楷體" panose="03000509000000000000" pitchFamily="65" charset="-120"/>
          </a:endParaRPr>
        </a:p>
      </dsp:txBody>
      <dsp:txXfrm>
        <a:off x="0" y="2609014"/>
        <a:ext cx="8640960" cy="1143675"/>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879E25-539C-4D00-A084-EB5F2A16958F}">
      <dsp:nvSpPr>
        <dsp:cNvPr id="0" name=""/>
        <dsp:cNvSpPr/>
      </dsp:nvSpPr>
      <dsp:spPr>
        <a:xfrm>
          <a:off x="0" y="21147"/>
          <a:ext cx="8229600" cy="1137240"/>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zh-TW" altLang="en-US" sz="2700" kern="1200" dirty="0">
              <a:latin typeface="標楷體" panose="03000509000000000000" pitchFamily="65" charset="-120"/>
              <a:ea typeface="標楷體" panose="03000509000000000000" pitchFamily="65" charset="-120"/>
            </a:rPr>
            <a:t>（二）此種行為科技主義理論取向的課程評鑑觀點，採取課程實施的忠實觀點與課程革新的技術觀點</a:t>
          </a:r>
        </a:p>
      </dsp:txBody>
      <dsp:txXfrm>
        <a:off x="55515" y="76662"/>
        <a:ext cx="8118570" cy="1026210"/>
      </dsp:txXfrm>
    </dsp:sp>
    <dsp:sp modelId="{88573167-6393-4746-BDD0-E5650A31B2A4}">
      <dsp:nvSpPr>
        <dsp:cNvPr id="0" name=""/>
        <dsp:cNvSpPr/>
      </dsp:nvSpPr>
      <dsp:spPr>
        <a:xfrm>
          <a:off x="0" y="1236148"/>
          <a:ext cx="8229600" cy="1137240"/>
        </a:xfrm>
        <a:prstGeom prst="roundRect">
          <a:avLst/>
        </a:prstGeom>
        <a:gradFill rotWithShape="0">
          <a:gsLst>
            <a:gs pos="0">
              <a:schemeClr val="accent3">
                <a:hueOff val="-1252836"/>
                <a:satOff val="-11338"/>
                <a:lumOff val="5098"/>
                <a:alphaOff val="0"/>
                <a:tint val="50000"/>
                <a:satMod val="300000"/>
              </a:schemeClr>
            </a:gs>
            <a:gs pos="35000">
              <a:schemeClr val="accent3">
                <a:hueOff val="-1252836"/>
                <a:satOff val="-11338"/>
                <a:lumOff val="5098"/>
                <a:alphaOff val="0"/>
                <a:tint val="37000"/>
                <a:satMod val="300000"/>
              </a:schemeClr>
            </a:gs>
            <a:gs pos="100000">
              <a:schemeClr val="accent3">
                <a:hueOff val="-1252836"/>
                <a:satOff val="-11338"/>
                <a:lumOff val="509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zh-TW" altLang="en-US" sz="2700" kern="1200" dirty="0">
              <a:latin typeface="標楷體" panose="03000509000000000000" pitchFamily="65" charset="-120"/>
              <a:ea typeface="標楷體" panose="03000509000000000000" pitchFamily="65" charset="-120"/>
            </a:rPr>
            <a:t>（三）傾向於支持國家政策本位的課程發展進路</a:t>
          </a:r>
        </a:p>
      </dsp:txBody>
      <dsp:txXfrm>
        <a:off x="55515" y="1291663"/>
        <a:ext cx="8118570" cy="1026210"/>
      </dsp:txXfrm>
    </dsp:sp>
    <dsp:sp modelId="{37831FD6-0FB3-4B03-8043-B857D6D064A6}">
      <dsp:nvSpPr>
        <dsp:cNvPr id="0" name=""/>
        <dsp:cNvSpPr/>
      </dsp:nvSpPr>
      <dsp:spPr>
        <a:xfrm>
          <a:off x="0" y="2451148"/>
          <a:ext cx="8229600" cy="1137240"/>
        </a:xfrm>
        <a:prstGeom prst="roundRect">
          <a:avLst/>
        </a:prstGeom>
        <a:gradFill rotWithShape="0">
          <a:gsLst>
            <a:gs pos="0">
              <a:schemeClr val="accent3">
                <a:hueOff val="-2505672"/>
                <a:satOff val="-22675"/>
                <a:lumOff val="10196"/>
                <a:alphaOff val="0"/>
                <a:tint val="50000"/>
                <a:satMod val="300000"/>
              </a:schemeClr>
            </a:gs>
            <a:gs pos="35000">
              <a:schemeClr val="accent3">
                <a:hueOff val="-2505672"/>
                <a:satOff val="-22675"/>
                <a:lumOff val="10196"/>
                <a:alphaOff val="0"/>
                <a:tint val="37000"/>
                <a:satMod val="300000"/>
              </a:schemeClr>
            </a:gs>
            <a:gs pos="100000">
              <a:schemeClr val="accent3">
                <a:hueOff val="-2505672"/>
                <a:satOff val="-22675"/>
                <a:lumOff val="1019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zh-TW" altLang="en-US" sz="2700" kern="1200" dirty="0">
              <a:latin typeface="標楷體" panose="03000509000000000000" pitchFamily="65" charset="-120"/>
              <a:ea typeface="標楷體" panose="03000509000000000000" pitchFamily="65" charset="-120"/>
            </a:rPr>
            <a:t>（四）重視「課即即目標」的意義與目標模式的課程設計</a:t>
          </a:r>
        </a:p>
      </dsp:txBody>
      <dsp:txXfrm>
        <a:off x="55515" y="2506663"/>
        <a:ext cx="8118570" cy="1026210"/>
      </dsp:txXfrm>
    </dsp:sp>
    <dsp:sp modelId="{3952DCAE-2855-40A0-8F30-CF179513771D}">
      <dsp:nvSpPr>
        <dsp:cNvPr id="0" name=""/>
        <dsp:cNvSpPr/>
      </dsp:nvSpPr>
      <dsp:spPr>
        <a:xfrm>
          <a:off x="0" y="3666148"/>
          <a:ext cx="8229600" cy="1137240"/>
        </a:xfrm>
        <a:prstGeom prst="roundRect">
          <a:avLst/>
        </a:prstGeom>
        <a:gradFill rotWithShape="0">
          <a:gsLst>
            <a:gs pos="0">
              <a:schemeClr val="accent3">
                <a:hueOff val="-3758508"/>
                <a:satOff val="-34013"/>
                <a:lumOff val="15294"/>
                <a:alphaOff val="0"/>
                <a:tint val="50000"/>
                <a:satMod val="300000"/>
              </a:schemeClr>
            </a:gs>
            <a:gs pos="35000">
              <a:schemeClr val="accent3">
                <a:hueOff val="-3758508"/>
                <a:satOff val="-34013"/>
                <a:lumOff val="15294"/>
                <a:alphaOff val="0"/>
                <a:tint val="37000"/>
                <a:satMod val="300000"/>
              </a:schemeClr>
            </a:gs>
            <a:gs pos="100000">
              <a:schemeClr val="accent3">
                <a:hueOff val="-3758508"/>
                <a:satOff val="-34013"/>
                <a:lumOff val="1529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zh-TW" altLang="en-US" sz="2700" kern="1200" dirty="0">
              <a:latin typeface="標楷體" panose="03000509000000000000" pitchFamily="65" charset="-120"/>
              <a:ea typeface="標楷體" panose="03000509000000000000" pitchFamily="65" charset="-120"/>
            </a:rPr>
            <a:t>（五）流露出「科技主義」理論取向的課程設計。</a:t>
          </a:r>
        </a:p>
      </dsp:txBody>
      <dsp:txXfrm>
        <a:off x="55515" y="3721663"/>
        <a:ext cx="8118570" cy="1026210"/>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D154D3-A7F3-4FEC-8132-FCA052103797}">
      <dsp:nvSpPr>
        <dsp:cNvPr id="0" name=""/>
        <dsp:cNvSpPr/>
      </dsp:nvSpPr>
      <dsp:spPr>
        <a:xfrm>
          <a:off x="0" y="36000"/>
          <a:ext cx="8784976" cy="1404000"/>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（一）學科知識取向的課程評鑑，強調學科結構的學術重要性。例如：臺灣地區的大學聯考與高中聯考，其課程評鑑乃在測量學生所獲得的學科知識，重視學生所進行的學術知識探究。</a:t>
          </a:r>
        </a:p>
      </dsp:txBody>
      <dsp:txXfrm>
        <a:off x="68538" y="104538"/>
        <a:ext cx="8647900" cy="1266924"/>
      </dsp:txXfrm>
    </dsp:sp>
    <dsp:sp modelId="{34FDA2B0-8A9D-4B03-982B-D44F20A65B9C}">
      <dsp:nvSpPr>
        <dsp:cNvPr id="0" name=""/>
        <dsp:cNvSpPr/>
      </dsp:nvSpPr>
      <dsp:spPr>
        <a:xfrm>
          <a:off x="0" y="1926291"/>
          <a:ext cx="8784976" cy="1404000"/>
        </a:xfrm>
        <a:prstGeom prst="roundRect">
          <a:avLst/>
        </a:prstGeom>
        <a:gradFill rotWithShape="0">
          <a:gsLst>
            <a:gs pos="0">
              <a:schemeClr val="accent2">
                <a:hueOff val="-4870770"/>
                <a:satOff val="29287"/>
                <a:lumOff val="-12254"/>
                <a:alphaOff val="0"/>
                <a:tint val="50000"/>
                <a:satMod val="300000"/>
              </a:schemeClr>
            </a:gs>
            <a:gs pos="35000">
              <a:schemeClr val="accent2">
                <a:hueOff val="-4870770"/>
                <a:satOff val="29287"/>
                <a:lumOff val="-12254"/>
                <a:alphaOff val="0"/>
                <a:tint val="37000"/>
                <a:satMod val="300000"/>
              </a:schemeClr>
            </a:gs>
            <a:gs pos="100000">
              <a:schemeClr val="accent2">
                <a:hueOff val="-4870770"/>
                <a:satOff val="29287"/>
                <a:lumOff val="-1225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（二）學科知識取向的課程評鑒，一方面，透過「結果本位的評鑑」途徑，以預懸的學科知識為目標或標準為參照。</a:t>
          </a:r>
        </a:p>
      </dsp:txBody>
      <dsp:txXfrm>
        <a:off x="68538" y="1994829"/>
        <a:ext cx="8647900" cy="1266924"/>
      </dsp:txXfrm>
    </dsp:sp>
    <dsp:sp modelId="{A30E6F89-17DD-4EAB-9A95-80FF9C90CB66}">
      <dsp:nvSpPr>
        <dsp:cNvPr id="0" name=""/>
        <dsp:cNvSpPr/>
      </dsp:nvSpPr>
      <dsp:spPr>
        <a:xfrm>
          <a:off x="0" y="3792940"/>
          <a:ext cx="8784976" cy="1404000"/>
        </a:xfrm>
        <a:prstGeom prst="roundRect">
          <a:avLst/>
        </a:prstGeom>
        <a:gradFill rotWithShape="0">
          <a:gsLst>
            <a:gs pos="0">
              <a:schemeClr val="accent2">
                <a:hueOff val="-9741540"/>
                <a:satOff val="58574"/>
                <a:lumOff val="-24509"/>
                <a:alphaOff val="0"/>
                <a:tint val="50000"/>
                <a:satMod val="300000"/>
              </a:schemeClr>
            </a:gs>
            <a:gs pos="35000">
              <a:schemeClr val="accent2">
                <a:hueOff val="-9741540"/>
                <a:satOff val="58574"/>
                <a:lumOff val="-24509"/>
                <a:alphaOff val="0"/>
                <a:tint val="37000"/>
                <a:satMod val="300000"/>
              </a:schemeClr>
            </a:gs>
            <a:gs pos="100000">
              <a:schemeClr val="accent2">
                <a:hueOff val="-9741540"/>
                <a:satOff val="58574"/>
                <a:lumOff val="-2450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（三）評鑑方法，包括設待答問題讓學生回答或解決，提出資料讓學生家以記憶、背誦、理解，其課程評鑑的底線則是與學科知識相互一致。</a:t>
          </a:r>
        </a:p>
      </dsp:txBody>
      <dsp:txXfrm>
        <a:off x="68538" y="3861478"/>
        <a:ext cx="8647900" cy="1266924"/>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E1170A-00A1-4736-AB9E-46C5E8F5BBEE}">
      <dsp:nvSpPr>
        <dsp:cNvPr id="0" name=""/>
        <dsp:cNvSpPr/>
      </dsp:nvSpPr>
      <dsp:spPr>
        <a:xfrm>
          <a:off x="0" y="216017"/>
          <a:ext cx="8229600" cy="1406924"/>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TW" altLang="en-US" sz="2400" kern="1200" dirty="0">
              <a:solidFill>
                <a:srgbClr val="005392"/>
              </a:solidFill>
              <a:latin typeface="標楷體" panose="03000509000000000000" pitchFamily="65" charset="-120"/>
              <a:ea typeface="標楷體" panose="03000509000000000000" pitchFamily="65" charset="-120"/>
            </a:rPr>
            <a:t>（四）傳遞學科知識內容的教科書之評鑑，是根據「差距模式」的途徑，特別重視物理屬性、內容屬性、理論基礎的目標、均衡、範圍、 順序，使用屬性的可讀性。   </a:t>
          </a:r>
        </a:p>
      </dsp:txBody>
      <dsp:txXfrm>
        <a:off x="68680" y="284697"/>
        <a:ext cx="8092240" cy="1269564"/>
      </dsp:txXfrm>
    </dsp:sp>
    <dsp:sp modelId="{F919632C-E9DC-4966-8C67-DA4C0048C171}">
      <dsp:nvSpPr>
        <dsp:cNvPr id="0" name=""/>
        <dsp:cNvSpPr/>
      </dsp:nvSpPr>
      <dsp:spPr>
        <a:xfrm>
          <a:off x="0" y="2088231"/>
          <a:ext cx="8229600" cy="2946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5560" rIns="199136" bIns="35560" numCol="1" spcCol="1270" anchor="t" anchorCtr="0">
          <a:noAutofit/>
        </a:bodyPr>
        <a:lstStyle/>
        <a:p>
          <a:pPr marL="285750" lvl="1" indent="-285750" algn="l" defTabSz="1244600" rtl="0">
            <a:lnSpc>
              <a:spcPct val="90000"/>
            </a:lnSpc>
            <a:spcBef>
              <a:spcPct val="0"/>
            </a:spcBef>
            <a:spcAft>
              <a:spcPct val="20000"/>
            </a:spcAft>
            <a:buChar char="•"/>
          </a:pPr>
          <a:r>
            <a:rPr lang="en-US" sz="2800" kern="1200" dirty="0">
              <a:latin typeface="標楷體" panose="03000509000000000000" pitchFamily="65" charset="-120"/>
              <a:ea typeface="標楷體" panose="03000509000000000000" pitchFamily="65" charset="-120"/>
            </a:rPr>
            <a:t>1.</a:t>
          </a:r>
          <a:r>
            <a:rPr lang="zh-TW" sz="2800" kern="1200" dirty="0">
              <a:latin typeface="標楷體" panose="03000509000000000000" pitchFamily="65" charset="-120"/>
              <a:ea typeface="標楷體" panose="03000509000000000000" pitchFamily="65" charset="-120"/>
            </a:rPr>
            <a:t>一方面可以從評鑑的觀點分析課程，指出課程材料或研究文獻當中的任何評鑑資料，如測驗分數，或建議問題、或工具量表</a:t>
          </a:r>
        </a:p>
        <a:p>
          <a:pPr marL="285750" lvl="1" indent="-285750" algn="l" defTabSz="1244600" rtl="0">
            <a:lnSpc>
              <a:spcPct val="90000"/>
            </a:lnSpc>
            <a:spcBef>
              <a:spcPct val="0"/>
            </a:spcBef>
            <a:spcAft>
              <a:spcPct val="20000"/>
            </a:spcAft>
            <a:buChar char="•"/>
          </a:pPr>
          <a:r>
            <a:rPr lang="en-US" sz="2800" kern="1200" dirty="0">
              <a:latin typeface="標楷體" panose="03000509000000000000" pitchFamily="65" charset="-120"/>
              <a:ea typeface="標楷體" panose="03000509000000000000" pitchFamily="65" charset="-120"/>
            </a:rPr>
            <a:t>2.</a:t>
          </a:r>
          <a:r>
            <a:rPr lang="zh-TW" sz="2800" kern="1200" dirty="0">
              <a:latin typeface="標楷體" panose="03000509000000000000" pitchFamily="65" charset="-120"/>
              <a:ea typeface="標楷體" panose="03000509000000000000" pitchFamily="65" charset="-120"/>
            </a:rPr>
            <a:t>另一方面，也可從明顯資料如課程單元結束之後的測驗，尋求評鑑的建議與工具。</a:t>
          </a:r>
        </a:p>
      </dsp:txBody>
      <dsp:txXfrm>
        <a:off x="0" y="2088231"/>
        <a:ext cx="8229600" cy="2946884"/>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2DE322-4D20-4C8D-A9FD-BE80BB6D770B}">
      <dsp:nvSpPr>
        <dsp:cNvPr id="0" name=""/>
        <dsp:cNvSpPr/>
      </dsp:nvSpPr>
      <dsp:spPr>
        <a:xfrm>
          <a:off x="0" y="144015"/>
          <a:ext cx="8229600" cy="1216800"/>
        </a:xfrm>
        <a:prstGeom prst="round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zh-TW" altLang="en-US" sz="2800" kern="1200" dirty="0">
              <a:solidFill>
                <a:srgbClr val="000000"/>
              </a:solidFill>
              <a:latin typeface="標楷體" panose="03000509000000000000" pitchFamily="65" charset="-120"/>
              <a:ea typeface="標楷體" panose="03000509000000000000" pitchFamily="65" charset="-120"/>
            </a:rPr>
            <a:t>（五）此種學科知識取向的課程評鑑觀點，採取課程實施的忠實觀點   </a:t>
          </a:r>
        </a:p>
      </dsp:txBody>
      <dsp:txXfrm>
        <a:off x="0" y="144015"/>
        <a:ext cx="8229600" cy="1216800"/>
      </dsp:txXfrm>
    </dsp:sp>
    <dsp:sp modelId="{D630F68A-DAA5-46D4-BF19-C44B274417ED}">
      <dsp:nvSpPr>
        <dsp:cNvPr id="0" name=""/>
        <dsp:cNvSpPr/>
      </dsp:nvSpPr>
      <dsp:spPr>
        <a:xfrm>
          <a:off x="0" y="1728192"/>
          <a:ext cx="8229600" cy="1216800"/>
        </a:xfrm>
        <a:prstGeom prst="roundRect">
          <a:avLst/>
        </a:prstGeom>
        <a:solidFill>
          <a:schemeClr val="accent3">
            <a:hueOff val="-1879254"/>
            <a:satOff val="-17007"/>
            <a:lumOff val="7647"/>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zh-TW" altLang="en-US" sz="2800" kern="1200" dirty="0">
              <a:solidFill>
                <a:srgbClr val="000000"/>
              </a:solidFill>
              <a:latin typeface="標楷體" panose="03000509000000000000" pitchFamily="65" charset="-120"/>
              <a:ea typeface="標楷體" panose="03000509000000000000" pitchFamily="65" charset="-120"/>
            </a:rPr>
            <a:t>（六）重視「課程即科目」的意義與國家政策本位的課程發展進路</a:t>
          </a:r>
        </a:p>
      </dsp:txBody>
      <dsp:txXfrm>
        <a:off x="0" y="1728192"/>
        <a:ext cx="8229600" cy="1216800"/>
      </dsp:txXfrm>
    </dsp:sp>
    <dsp:sp modelId="{4F888766-EA44-48D8-8994-59E20582704B}">
      <dsp:nvSpPr>
        <dsp:cNvPr id="0" name=""/>
        <dsp:cNvSpPr/>
      </dsp:nvSpPr>
      <dsp:spPr>
        <a:xfrm>
          <a:off x="0" y="3456381"/>
          <a:ext cx="8229600" cy="1216800"/>
        </a:xfrm>
        <a:prstGeom prst="roundRect">
          <a:avLst/>
        </a:prstGeom>
        <a:solidFill>
          <a:schemeClr val="accent3">
            <a:hueOff val="-3758508"/>
            <a:satOff val="-34013"/>
            <a:lumOff val="1529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zh-TW" altLang="en-US" sz="2800" kern="1200" dirty="0">
              <a:solidFill>
                <a:srgbClr val="000000"/>
              </a:solidFill>
              <a:latin typeface="標楷體" panose="03000509000000000000" pitchFamily="65" charset="-120"/>
              <a:ea typeface="標楷體" panose="03000509000000000000" pitchFamily="65" charset="-120"/>
            </a:rPr>
            <a:t>（七）強調學科知識與教科用書的重要性與「精粹主義」理論取向的學科傳統價值取向關係密切。</a:t>
          </a:r>
        </a:p>
      </dsp:txBody>
      <dsp:txXfrm>
        <a:off x="0" y="3456381"/>
        <a:ext cx="8229600" cy="12168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04762-8CA7-427A-A80F-5C0851D62E9C}">
      <dsp:nvSpPr>
        <dsp:cNvPr id="0" name=""/>
        <dsp:cNvSpPr/>
      </dsp:nvSpPr>
      <dsp:spPr>
        <a:xfrm>
          <a:off x="1274562" y="0"/>
          <a:ext cx="6660963" cy="1795277"/>
        </a:xfrm>
        <a:prstGeom prst="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1066800" rtl="0">
            <a:lnSpc>
              <a:spcPct val="90000"/>
            </a:lnSpc>
            <a:spcBef>
              <a:spcPct val="0"/>
            </a:spcBef>
            <a:spcAft>
              <a:spcPct val="35000"/>
            </a:spcAft>
            <a:buNone/>
          </a:pPr>
          <a:r>
            <a:rPr lang="zh-TW" altLang="en-US" sz="2400" kern="1200" dirty="0">
              <a:solidFill>
                <a:srgbClr val="000000"/>
              </a:solidFill>
              <a:latin typeface="標楷體" panose="03000509000000000000" pitchFamily="65" charset="-120"/>
              <a:ea typeface="標楷體" panose="03000509000000000000" pitchFamily="65" charset="-120"/>
            </a:rPr>
            <a:t>（四）課程比較</a:t>
          </a:r>
          <a:endParaRPr lang="zh-TW" sz="2400" kern="1200" dirty="0">
            <a:solidFill>
              <a:srgbClr val="000000"/>
            </a:solidFill>
            <a:latin typeface="標楷體" panose="03000509000000000000" pitchFamily="65" charset="-120"/>
            <a:ea typeface="標楷體" panose="03000509000000000000" pitchFamily="65" charset="-120"/>
          </a:endParaRPr>
        </a:p>
        <a:p>
          <a:pPr marL="228600" lvl="1" indent="-228600" algn="l" defTabSz="1066800">
            <a:lnSpc>
              <a:spcPct val="90000"/>
            </a:lnSpc>
            <a:spcBef>
              <a:spcPct val="0"/>
            </a:spcBef>
            <a:spcAft>
              <a:spcPct val="15000"/>
            </a:spcAft>
            <a:buChar char="•"/>
          </a:pPr>
          <a:r>
            <a:rPr lang="zh-TW" altLang="en-US" sz="2400" kern="1200" dirty="0">
              <a:solidFill>
                <a:srgbClr val="000000"/>
              </a:solidFill>
              <a:latin typeface="標楷體" panose="03000509000000000000" pitchFamily="65" charset="-120"/>
              <a:ea typeface="標楷體" panose="03000509000000000000" pitchFamily="65" charset="-120"/>
            </a:rPr>
            <a:t>評鑑可以用來比較各種課程方案、教學，以及學校教育其他層面。</a:t>
          </a:r>
        </a:p>
      </dsp:txBody>
      <dsp:txXfrm>
        <a:off x="1274562" y="0"/>
        <a:ext cx="6660963" cy="1795277"/>
      </dsp:txXfrm>
    </dsp:sp>
    <dsp:sp modelId="{A0837ED5-D7F3-4D14-A928-BA5832BACDBE}">
      <dsp:nvSpPr>
        <dsp:cNvPr id="0" name=""/>
        <dsp:cNvSpPr/>
      </dsp:nvSpPr>
      <dsp:spPr>
        <a:xfrm>
          <a:off x="1274562" y="1886589"/>
          <a:ext cx="6609799" cy="1424229"/>
        </a:xfrm>
        <a:prstGeom prst="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1066800">
            <a:lnSpc>
              <a:spcPct val="90000"/>
            </a:lnSpc>
            <a:spcBef>
              <a:spcPct val="0"/>
            </a:spcBef>
            <a:spcAft>
              <a:spcPct val="35000"/>
            </a:spcAft>
            <a:buNone/>
          </a:pPr>
          <a:r>
            <a:rPr lang="zh-TW" altLang="en-US" sz="2400" kern="1200" dirty="0">
              <a:solidFill>
                <a:srgbClr val="000000"/>
              </a:solidFill>
              <a:latin typeface="標楷體" panose="03000509000000000000" pitchFamily="65" charset="-120"/>
              <a:ea typeface="標楷體" panose="03000509000000000000" pitchFamily="65" charset="-120"/>
            </a:rPr>
            <a:t>（五）課程方案的抉擇</a:t>
          </a:r>
        </a:p>
        <a:p>
          <a:pPr marL="228600" lvl="1" indent="-228600" algn="l" defTabSz="1066800">
            <a:lnSpc>
              <a:spcPct val="90000"/>
            </a:lnSpc>
            <a:spcBef>
              <a:spcPct val="0"/>
            </a:spcBef>
            <a:spcAft>
              <a:spcPct val="15000"/>
            </a:spcAft>
            <a:buChar char="•"/>
          </a:pPr>
          <a:r>
            <a:rPr lang="zh-TW" altLang="en-US" sz="2400" kern="1200" dirty="0">
              <a:solidFill>
                <a:srgbClr val="000000"/>
              </a:solidFill>
              <a:latin typeface="標楷體" panose="03000509000000000000" pitchFamily="65" charset="-120"/>
              <a:ea typeface="標楷體" panose="03000509000000000000" pitchFamily="65" charset="-120"/>
            </a:rPr>
            <a:t>判斷課程方案的優劣價值，以為抉擇的參考。</a:t>
          </a:r>
        </a:p>
      </dsp:txBody>
      <dsp:txXfrm>
        <a:off x="1274562" y="1886589"/>
        <a:ext cx="6609799" cy="1424229"/>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A7622-471B-4A59-BE18-75620A3C5CAF}">
      <dsp:nvSpPr>
        <dsp:cNvPr id="0" name=""/>
        <dsp:cNvSpPr/>
      </dsp:nvSpPr>
      <dsp:spPr>
        <a:xfrm>
          <a:off x="0" y="522489"/>
          <a:ext cx="8229600" cy="175500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zh-TW" altLang="en-US" sz="3000" kern="1200" dirty="0">
              <a:latin typeface="標楷體" panose="03000509000000000000" pitchFamily="65" charset="-120"/>
              <a:ea typeface="標楷體" panose="03000509000000000000" pitchFamily="65" charset="-120"/>
            </a:rPr>
            <a:t>（三）	此種教育歷程取向的課程評鑑觀點採取</a:t>
          </a:r>
          <a:r>
            <a:rPr lang="zh-TW" altLang="en-US" sz="3000" kern="1200" dirty="0">
              <a:solidFill>
                <a:srgbClr val="FF0000"/>
              </a:solidFill>
              <a:latin typeface="標楷體" panose="03000509000000000000" pitchFamily="65" charset="-120"/>
              <a:ea typeface="標楷體" panose="03000509000000000000" pitchFamily="65" charset="-120"/>
            </a:rPr>
            <a:t>課程革新的文化觀點</a:t>
          </a:r>
          <a:r>
            <a:rPr lang="zh-TW" altLang="en-US" sz="3000" kern="1200" dirty="0">
              <a:latin typeface="標楷體" panose="03000509000000000000" pitchFamily="65" charset="-120"/>
              <a:ea typeface="標楷體" panose="03000509000000000000" pitchFamily="65" charset="-120"/>
            </a:rPr>
            <a:t>，合乎</a:t>
          </a:r>
          <a:r>
            <a:rPr lang="zh-TW" altLang="en-US" sz="3000" kern="1200" dirty="0">
              <a:solidFill>
                <a:srgbClr val="FF0000"/>
              </a:solidFill>
              <a:latin typeface="標楷體" panose="03000509000000000000" pitchFamily="65" charset="-120"/>
              <a:ea typeface="標楷體" panose="03000509000000000000" pitchFamily="65" charset="-120"/>
            </a:rPr>
            <a:t>課程實施的落實觀</a:t>
          </a:r>
          <a:r>
            <a:rPr lang="zh-TW" altLang="en-US" sz="3000" kern="1200" dirty="0">
              <a:latin typeface="標楷體" panose="03000509000000000000" pitchFamily="65" charset="-120"/>
              <a:ea typeface="標楷體" panose="03000509000000000000" pitchFamily="65" charset="-120"/>
            </a:rPr>
            <a:t>，重視</a:t>
          </a:r>
          <a:r>
            <a:rPr lang="zh-TW" altLang="en-US" sz="3000" kern="1200" dirty="0">
              <a:solidFill>
                <a:srgbClr val="FF0000"/>
              </a:solidFill>
              <a:latin typeface="標楷體" panose="03000509000000000000" pitchFamily="65" charset="-120"/>
              <a:ea typeface="標楷體" panose="03000509000000000000" pitchFamily="65" charset="-120"/>
            </a:rPr>
            <a:t>學校教師教學重要性</a:t>
          </a:r>
        </a:p>
      </dsp:txBody>
      <dsp:txXfrm>
        <a:off x="85672" y="608161"/>
        <a:ext cx="8058256" cy="1583656"/>
      </dsp:txXfrm>
    </dsp:sp>
    <dsp:sp modelId="{50ABAC3A-7D33-4864-A9CB-2FE112D60FF9}">
      <dsp:nvSpPr>
        <dsp:cNvPr id="0" name=""/>
        <dsp:cNvSpPr/>
      </dsp:nvSpPr>
      <dsp:spPr>
        <a:xfrm>
          <a:off x="0" y="2592286"/>
          <a:ext cx="8229600" cy="1755000"/>
        </a:xfrm>
        <a:prstGeom prst="roundRect">
          <a:avLst/>
        </a:prstGeom>
        <a:gradFill rotWithShape="0">
          <a:gsLst>
            <a:gs pos="0">
              <a:schemeClr val="accent4">
                <a:hueOff val="2710599"/>
                <a:satOff val="42105"/>
                <a:lumOff val="-31373"/>
                <a:alphaOff val="0"/>
                <a:tint val="50000"/>
                <a:satMod val="300000"/>
              </a:schemeClr>
            </a:gs>
            <a:gs pos="35000">
              <a:schemeClr val="accent4">
                <a:hueOff val="2710599"/>
                <a:satOff val="42105"/>
                <a:lumOff val="-31373"/>
                <a:alphaOff val="0"/>
                <a:tint val="37000"/>
                <a:satMod val="300000"/>
              </a:schemeClr>
            </a:gs>
            <a:gs pos="100000">
              <a:schemeClr val="accent4">
                <a:hueOff val="2710599"/>
                <a:satOff val="42105"/>
                <a:lumOff val="-3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zh-TW" altLang="en-US" sz="3000" kern="1200" dirty="0">
              <a:latin typeface="標楷體" panose="03000509000000000000" pitchFamily="65" charset="-120"/>
              <a:ea typeface="標楷體" panose="03000509000000000000" pitchFamily="65" charset="-120"/>
            </a:rPr>
            <a:t>（四）	強調「課程即研究假設」的意義與</a:t>
          </a:r>
          <a:r>
            <a:rPr lang="zh-TW" altLang="en-US" sz="3000" kern="1200" dirty="0">
              <a:solidFill>
                <a:srgbClr val="FF0000"/>
              </a:solidFill>
              <a:latin typeface="標楷體" panose="03000509000000000000" pitchFamily="65" charset="-120"/>
              <a:ea typeface="標楷體" panose="03000509000000000000" pitchFamily="65" charset="-120"/>
            </a:rPr>
            <a:t>行動研究本位的課程發展</a:t>
          </a:r>
          <a:r>
            <a:rPr lang="zh-TW" altLang="en-US" sz="3000" kern="1200" dirty="0">
              <a:latin typeface="標楷體" panose="03000509000000000000" pitchFamily="65" charset="-120"/>
              <a:ea typeface="標楷體" panose="03000509000000000000" pitchFamily="65" charset="-120"/>
            </a:rPr>
            <a:t>進路，與</a:t>
          </a:r>
          <a:r>
            <a:rPr lang="zh-TW" altLang="en-US" sz="3000" kern="1200" dirty="0">
              <a:solidFill>
                <a:srgbClr val="FF0000"/>
              </a:solidFill>
              <a:latin typeface="標楷體" panose="03000509000000000000" pitchFamily="65" charset="-120"/>
              <a:ea typeface="標楷體" panose="03000509000000000000" pitchFamily="65" charset="-120"/>
            </a:rPr>
            <a:t>「專業主義」</a:t>
          </a:r>
          <a:r>
            <a:rPr lang="zh-TW" altLang="en-US" sz="3000" kern="1200" dirty="0">
              <a:latin typeface="標楷體" panose="03000509000000000000" pitchFamily="65" charset="-120"/>
              <a:ea typeface="標楷體" panose="03000509000000000000" pitchFamily="65" charset="-120"/>
            </a:rPr>
            <a:t>理論取向的課程設計意識型態理論取向相互呼應。</a:t>
          </a:r>
        </a:p>
      </dsp:txBody>
      <dsp:txXfrm>
        <a:off x="85672" y="2677958"/>
        <a:ext cx="8058256" cy="15836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D97C94-A712-46D2-A622-F84DC4E78439}">
      <dsp:nvSpPr>
        <dsp:cNvPr id="0" name=""/>
        <dsp:cNvSpPr/>
      </dsp:nvSpPr>
      <dsp:spPr>
        <a:xfrm>
          <a:off x="0" y="759742"/>
          <a:ext cx="9144000" cy="2048440"/>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t" anchorCtr="0">
          <a:noAutofit/>
        </a:bodyPr>
        <a:lstStyle/>
        <a:p>
          <a:pPr marL="0" lvl="0" indent="0" algn="l" defTabSz="1066800" rtl="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（六）確定目標達成的程度</a:t>
          </a:r>
        </a:p>
        <a:p>
          <a:pPr marL="228600" lvl="1" indent="-228600" algn="l" defTabSz="1066800" rtl="0">
            <a:lnSpc>
              <a:spcPct val="90000"/>
            </a:lnSpc>
            <a:spcBef>
              <a:spcPct val="0"/>
            </a:spcBef>
            <a:spcAft>
              <a:spcPct val="15000"/>
            </a:spcAft>
            <a:buChar char="•"/>
          </a:pPr>
          <a:r>
            <a:rPr lang="en-US" sz="2400" kern="1200" dirty="0">
              <a:latin typeface="標楷體" panose="03000509000000000000" pitchFamily="65" charset="-120"/>
              <a:ea typeface="標楷體" panose="03000509000000000000" pitchFamily="65" charset="-120"/>
            </a:rPr>
            <a:t>1.</a:t>
          </a:r>
          <a:r>
            <a:rPr lang="zh-TW" sz="2400" kern="1200" dirty="0">
              <a:latin typeface="標楷體" panose="03000509000000000000" pitchFamily="65" charset="-120"/>
              <a:ea typeface="標楷體" panose="03000509000000000000" pitchFamily="65" charset="-120"/>
            </a:rPr>
            <a:t>評鑑在瞭解學生是否達成了教育目標，以便決定學生是否需要再次學習，或可以導向下一個階段的學習；</a:t>
          </a:r>
        </a:p>
        <a:p>
          <a:pPr marL="228600" lvl="1" indent="-228600" algn="l" defTabSz="1066800" rtl="0">
            <a:lnSpc>
              <a:spcPct val="90000"/>
            </a:lnSpc>
            <a:spcBef>
              <a:spcPct val="0"/>
            </a:spcBef>
            <a:spcAft>
              <a:spcPct val="15000"/>
            </a:spcAft>
            <a:buChar char="•"/>
          </a:pPr>
          <a:r>
            <a:rPr lang="en-US" sz="2400" kern="1200" dirty="0">
              <a:latin typeface="標楷體" panose="03000509000000000000" pitchFamily="65" charset="-120"/>
              <a:ea typeface="標楷體" panose="03000509000000000000" pitchFamily="65" charset="-120"/>
            </a:rPr>
            <a:t>2.</a:t>
          </a:r>
          <a:r>
            <a:rPr lang="zh-TW" sz="2400" kern="1200" dirty="0">
              <a:latin typeface="標楷體" panose="03000509000000000000" pitchFamily="65" charset="-120"/>
              <a:ea typeface="標楷體" panose="03000509000000000000" pitchFamily="65" charset="-120"/>
            </a:rPr>
            <a:t>評鑑結果也可以用以修正課程，使課程更適合學生，甚至改變教育目標，以適應學生學習的程度。</a:t>
          </a:r>
        </a:p>
      </dsp:txBody>
      <dsp:txXfrm>
        <a:off x="0" y="759742"/>
        <a:ext cx="9144000" cy="2048440"/>
      </dsp:txXfrm>
    </dsp:sp>
    <dsp:sp modelId="{09B65C0F-B154-484F-9DDA-97122C72AC98}">
      <dsp:nvSpPr>
        <dsp:cNvPr id="0" name=""/>
        <dsp:cNvSpPr/>
      </dsp:nvSpPr>
      <dsp:spPr>
        <a:xfrm>
          <a:off x="0" y="3081279"/>
          <a:ext cx="9144000" cy="1631586"/>
        </a:xfrm>
        <a:prstGeom prst="rect">
          <a:avLst/>
        </a:prstGeom>
        <a:gradFill rotWithShape="0">
          <a:gsLst>
            <a:gs pos="0">
              <a:schemeClr val="accent3">
                <a:hueOff val="-3758508"/>
                <a:satOff val="-34013"/>
                <a:lumOff val="15294"/>
                <a:alphaOff val="0"/>
                <a:tint val="50000"/>
                <a:satMod val="300000"/>
              </a:schemeClr>
            </a:gs>
            <a:gs pos="35000">
              <a:schemeClr val="accent3">
                <a:hueOff val="-3758508"/>
                <a:satOff val="-34013"/>
                <a:lumOff val="15294"/>
                <a:alphaOff val="0"/>
                <a:tint val="37000"/>
                <a:satMod val="300000"/>
              </a:schemeClr>
            </a:gs>
            <a:gs pos="100000">
              <a:schemeClr val="accent3">
                <a:hueOff val="-3758508"/>
                <a:satOff val="-34013"/>
                <a:lumOff val="1529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t" anchorCtr="0">
          <a:noAutofit/>
        </a:bodyPr>
        <a:lstStyle/>
        <a:p>
          <a:pPr marL="0" lvl="0" indent="0" algn="l" defTabSz="1066800" rtl="0">
            <a:lnSpc>
              <a:spcPct val="90000"/>
            </a:lnSpc>
            <a:spcBef>
              <a:spcPct val="0"/>
            </a:spcBef>
            <a:spcAft>
              <a:spcPct val="35000"/>
            </a:spcAft>
            <a:buNone/>
          </a:pPr>
          <a:r>
            <a:rPr lang="zh-TW" altLang="en-US" sz="2400" kern="1200">
              <a:latin typeface="標楷體" panose="03000509000000000000" pitchFamily="65" charset="-120"/>
              <a:ea typeface="標楷體" panose="03000509000000000000" pitchFamily="65" charset="-120"/>
            </a:rPr>
            <a:t>（七）績效判斷</a:t>
          </a:r>
          <a:endParaRPr lang="zh-TW" altLang="en-US" sz="2400" kern="1200" dirty="0">
            <a:latin typeface="標楷體" panose="03000509000000000000" pitchFamily="65" charset="-120"/>
            <a:ea typeface="標楷體" panose="03000509000000000000" pitchFamily="65" charset="-120"/>
          </a:endParaRPr>
        </a:p>
        <a:p>
          <a:pPr marL="228600" lvl="1" indent="-228600" algn="l" defTabSz="1066800" rtl="0">
            <a:lnSpc>
              <a:spcPct val="90000"/>
            </a:lnSpc>
            <a:spcBef>
              <a:spcPct val="0"/>
            </a:spcBef>
            <a:spcAft>
              <a:spcPct val="15000"/>
            </a:spcAft>
            <a:buChar char="•"/>
          </a:pPr>
          <a:r>
            <a:rPr lang="zh-TW" altLang="en-US" sz="2400" kern="1200">
              <a:latin typeface="標楷體" panose="03000509000000000000" pitchFamily="65" charset="-120"/>
              <a:ea typeface="標楷體" panose="03000509000000000000" pitchFamily="65" charset="-120"/>
            </a:rPr>
            <a:t>藉由評鑑瞭解課程設計人員、行政人員與教師績效。</a:t>
          </a:r>
          <a:endParaRPr lang="zh-TW" altLang="en-US" sz="2400" kern="1200" dirty="0">
            <a:latin typeface="標楷體" panose="03000509000000000000" pitchFamily="65" charset="-120"/>
            <a:ea typeface="標楷體" panose="03000509000000000000" pitchFamily="65" charset="-120"/>
          </a:endParaRPr>
        </a:p>
      </dsp:txBody>
      <dsp:txXfrm>
        <a:off x="0" y="3081279"/>
        <a:ext cx="9144000" cy="16315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CFF30D-8177-41AB-952E-989D2927F370}">
      <dsp:nvSpPr>
        <dsp:cNvPr id="0" name=""/>
        <dsp:cNvSpPr/>
      </dsp:nvSpPr>
      <dsp:spPr>
        <a:xfrm>
          <a:off x="0" y="2209"/>
          <a:ext cx="8733656" cy="0"/>
        </a:xfrm>
        <a:prstGeom prst="lin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9E871EA3-1D96-4D34-BD86-5726341998E0}">
      <dsp:nvSpPr>
        <dsp:cNvPr id="0" name=""/>
        <dsp:cNvSpPr/>
      </dsp:nvSpPr>
      <dsp:spPr>
        <a:xfrm>
          <a:off x="0" y="2209"/>
          <a:ext cx="8733656" cy="1507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rtl="0">
            <a:lnSpc>
              <a:spcPct val="90000"/>
            </a:lnSpc>
            <a:spcBef>
              <a:spcPct val="0"/>
            </a:spcBef>
            <a:spcAft>
              <a:spcPct val="35000"/>
            </a:spcAft>
            <a:buNone/>
          </a:pPr>
          <a:r>
            <a:rPr lang="en-US" altLang="zh-TW" sz="2600" kern="1200" dirty="0">
              <a:latin typeface="標楷體" panose="03000509000000000000" pitchFamily="65" charset="-120"/>
              <a:ea typeface="標楷體" panose="03000509000000000000" pitchFamily="65" charset="-120"/>
            </a:rPr>
            <a:t>1.</a:t>
          </a:r>
          <a:r>
            <a:rPr lang="zh-TW" altLang="en-US" sz="2600" kern="1200" dirty="0">
              <a:latin typeface="標楷體" panose="03000509000000000000" pitchFamily="65" charset="-120"/>
              <a:ea typeface="標楷體" panose="03000509000000000000" pitchFamily="65" charset="-120"/>
            </a:rPr>
            <a:t>評鑑對象的確認</a:t>
          </a:r>
          <a:r>
            <a:rPr lang="en-US" altLang="zh-TW" sz="2600" kern="1200" dirty="0">
              <a:latin typeface="標楷體" panose="03000509000000000000" pitchFamily="65" charset="-120"/>
              <a:ea typeface="標楷體" panose="03000509000000000000" pitchFamily="65" charset="-120"/>
            </a:rPr>
            <a:t>:</a:t>
          </a:r>
          <a:r>
            <a:rPr lang="zh-TW" altLang="en-US" sz="2600" kern="1200" dirty="0">
              <a:latin typeface="標楷體" panose="03000509000000000000" pitchFamily="65" charset="-120"/>
              <a:ea typeface="標楷體" panose="03000509000000000000" pitchFamily="65" charset="-120"/>
            </a:rPr>
            <a:t>應該確認指出那些與評鑑有關受到評鑑影響的相關人員，以便這些相關人員的需要受到關注。</a:t>
          </a:r>
          <a:endParaRPr lang="zh-TW" sz="2600" kern="1200" dirty="0">
            <a:latin typeface="標楷體" panose="03000509000000000000" pitchFamily="65" charset="-120"/>
            <a:ea typeface="標楷體" panose="03000509000000000000" pitchFamily="65" charset="-120"/>
          </a:endParaRPr>
        </a:p>
      </dsp:txBody>
      <dsp:txXfrm>
        <a:off x="0" y="2209"/>
        <a:ext cx="8733656" cy="1507181"/>
      </dsp:txXfrm>
    </dsp:sp>
    <dsp:sp modelId="{9685CC9C-4BAD-4AC7-A830-635C3898F8EE}">
      <dsp:nvSpPr>
        <dsp:cNvPr id="0" name=""/>
        <dsp:cNvSpPr/>
      </dsp:nvSpPr>
      <dsp:spPr>
        <a:xfrm>
          <a:off x="0" y="1509390"/>
          <a:ext cx="8733656" cy="0"/>
        </a:xfrm>
        <a:prstGeom prst="line">
          <a:avLst/>
        </a:prstGeom>
        <a:gradFill rotWithShape="0">
          <a:gsLst>
            <a:gs pos="0">
              <a:schemeClr val="accent3">
                <a:hueOff val="-1879254"/>
                <a:satOff val="-17007"/>
                <a:lumOff val="7647"/>
                <a:alphaOff val="0"/>
                <a:shade val="51000"/>
                <a:satMod val="130000"/>
              </a:schemeClr>
            </a:gs>
            <a:gs pos="80000">
              <a:schemeClr val="accent3">
                <a:hueOff val="-1879254"/>
                <a:satOff val="-17007"/>
                <a:lumOff val="7647"/>
                <a:alphaOff val="0"/>
                <a:shade val="93000"/>
                <a:satMod val="130000"/>
              </a:schemeClr>
            </a:gs>
            <a:gs pos="100000">
              <a:schemeClr val="accent3">
                <a:hueOff val="-1879254"/>
                <a:satOff val="-17007"/>
                <a:lumOff val="7647"/>
                <a:alphaOff val="0"/>
                <a:shade val="94000"/>
                <a:satMod val="135000"/>
              </a:schemeClr>
            </a:gs>
          </a:gsLst>
          <a:lin ang="16200000" scaled="0"/>
        </a:gradFill>
        <a:ln w="9525" cap="flat" cmpd="sng" algn="ctr">
          <a:solidFill>
            <a:schemeClr val="accent3">
              <a:hueOff val="-1879254"/>
              <a:satOff val="-17007"/>
              <a:lumOff val="7647"/>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0A3B48E2-5FB5-4A27-83EE-209CE81DC8EF}">
      <dsp:nvSpPr>
        <dsp:cNvPr id="0" name=""/>
        <dsp:cNvSpPr/>
      </dsp:nvSpPr>
      <dsp:spPr>
        <a:xfrm>
          <a:off x="0" y="1509390"/>
          <a:ext cx="8733656" cy="1507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altLang="zh-TW" sz="2600" kern="1200" dirty="0">
              <a:latin typeface="標楷體" panose="03000509000000000000" pitchFamily="65" charset="-120"/>
              <a:ea typeface="標楷體" panose="03000509000000000000" pitchFamily="65" charset="-120"/>
            </a:rPr>
            <a:t>2.</a:t>
          </a:r>
          <a:r>
            <a:rPr lang="zh-TW" altLang="en-US" sz="2600" kern="1200" dirty="0">
              <a:latin typeface="標楷體" panose="03000509000000000000" pitchFamily="65" charset="-120"/>
              <a:ea typeface="標楷體" panose="03000509000000000000" pitchFamily="65" charset="-120"/>
            </a:rPr>
            <a:t>評鑑人員的信賴度</a:t>
          </a:r>
          <a:r>
            <a:rPr lang="en-US" altLang="zh-TW" sz="2600" kern="1200" dirty="0">
              <a:latin typeface="標楷體" panose="03000509000000000000" pitchFamily="65" charset="-120"/>
              <a:ea typeface="標楷體" panose="03000509000000000000" pitchFamily="65" charset="-120"/>
            </a:rPr>
            <a:t>:</a:t>
          </a:r>
          <a:r>
            <a:rPr lang="zh-TW" altLang="en-US" sz="2600" kern="1200" dirty="0">
              <a:latin typeface="標楷體" panose="03000509000000000000" pitchFamily="65" charset="-120"/>
              <a:ea typeface="標楷體" panose="03000509000000000000" pitchFamily="65" charset="-120"/>
            </a:rPr>
            <a:t>評鑑人員應當有能力完成評鑑工作，且應當受到信賴，以便使其評鑑的發現結果可以能夠獲得最大的信賴與接納。</a:t>
          </a:r>
        </a:p>
      </dsp:txBody>
      <dsp:txXfrm>
        <a:off x="0" y="1509390"/>
        <a:ext cx="8733656" cy="1507181"/>
      </dsp:txXfrm>
    </dsp:sp>
    <dsp:sp modelId="{88522771-B834-41AA-A0CF-7813DDAED3B7}">
      <dsp:nvSpPr>
        <dsp:cNvPr id="0" name=""/>
        <dsp:cNvSpPr/>
      </dsp:nvSpPr>
      <dsp:spPr>
        <a:xfrm>
          <a:off x="0" y="3016572"/>
          <a:ext cx="8733656" cy="0"/>
        </a:xfrm>
        <a:prstGeom prst="line">
          <a:avLst/>
        </a:prstGeom>
        <a:gradFill rotWithShape="0">
          <a:gsLst>
            <a:gs pos="0">
              <a:schemeClr val="accent3">
                <a:hueOff val="-3758508"/>
                <a:satOff val="-34013"/>
                <a:lumOff val="15294"/>
                <a:alphaOff val="0"/>
                <a:shade val="51000"/>
                <a:satMod val="130000"/>
              </a:schemeClr>
            </a:gs>
            <a:gs pos="80000">
              <a:schemeClr val="accent3">
                <a:hueOff val="-3758508"/>
                <a:satOff val="-34013"/>
                <a:lumOff val="15294"/>
                <a:alphaOff val="0"/>
                <a:shade val="93000"/>
                <a:satMod val="130000"/>
              </a:schemeClr>
            </a:gs>
            <a:gs pos="100000">
              <a:schemeClr val="accent3">
                <a:hueOff val="-3758508"/>
                <a:satOff val="-34013"/>
                <a:lumOff val="15294"/>
                <a:alphaOff val="0"/>
                <a:shade val="94000"/>
                <a:satMod val="135000"/>
              </a:schemeClr>
            </a:gs>
          </a:gsLst>
          <a:lin ang="16200000" scaled="0"/>
        </a:gradFill>
        <a:ln w="9525" cap="flat" cmpd="sng" algn="ctr">
          <a:solidFill>
            <a:schemeClr val="accent3">
              <a:hueOff val="-3758508"/>
              <a:satOff val="-34013"/>
              <a:lumOff val="15294"/>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E586931E-FA8B-4BA5-852F-6BD725727673}">
      <dsp:nvSpPr>
        <dsp:cNvPr id="0" name=""/>
        <dsp:cNvSpPr/>
      </dsp:nvSpPr>
      <dsp:spPr>
        <a:xfrm>
          <a:off x="0" y="3016572"/>
          <a:ext cx="8733656" cy="1507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altLang="zh-TW" sz="2600" kern="1200" dirty="0">
              <a:latin typeface="標楷體" panose="03000509000000000000" pitchFamily="65" charset="-120"/>
              <a:ea typeface="標楷體" panose="03000509000000000000" pitchFamily="65" charset="-120"/>
            </a:rPr>
            <a:t>3.</a:t>
          </a:r>
          <a:r>
            <a:rPr lang="zh-TW" altLang="en-US" sz="2600" kern="1200" dirty="0">
              <a:latin typeface="標楷體" panose="03000509000000000000" pitchFamily="65" charset="-120"/>
              <a:ea typeface="標楷體" panose="03000509000000000000" pitchFamily="65" charset="-120"/>
            </a:rPr>
            <a:t>資料的範圍和選擇</a:t>
          </a:r>
          <a:r>
            <a:rPr lang="en-US" altLang="zh-TW" sz="2600" kern="1200" dirty="0">
              <a:latin typeface="標楷體" panose="03000509000000000000" pitchFamily="65" charset="-120"/>
              <a:ea typeface="標楷體" panose="03000509000000000000" pitchFamily="65" charset="-120"/>
            </a:rPr>
            <a:t>:</a:t>
          </a:r>
          <a:r>
            <a:rPr lang="zh-TW" altLang="en-US" sz="2600" kern="1200" dirty="0">
              <a:latin typeface="標楷體" panose="03000509000000000000" pitchFamily="65" charset="-120"/>
              <a:ea typeface="標楷體" panose="03000509000000000000" pitchFamily="65" charset="-120"/>
            </a:rPr>
            <a:t>所蒐集資料的範圍與選擇方式應當能涵蓋有關評鑑對象或相關人員的需要及其所關切的問題。</a:t>
          </a:r>
        </a:p>
      </dsp:txBody>
      <dsp:txXfrm>
        <a:off x="0" y="3016572"/>
        <a:ext cx="8733656" cy="150718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89F2DF-ABB1-436E-96EA-D501FAEF120C}">
      <dsp:nvSpPr>
        <dsp:cNvPr id="0" name=""/>
        <dsp:cNvSpPr/>
      </dsp:nvSpPr>
      <dsp:spPr>
        <a:xfrm>
          <a:off x="0" y="1930"/>
          <a:ext cx="8280920" cy="0"/>
        </a:xfrm>
        <a:prstGeom prst="lin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8FE67AF4-A9AC-4368-B9F9-EFE4D1B7A387}">
      <dsp:nvSpPr>
        <dsp:cNvPr id="0" name=""/>
        <dsp:cNvSpPr/>
      </dsp:nvSpPr>
      <dsp:spPr>
        <a:xfrm>
          <a:off x="0" y="1930"/>
          <a:ext cx="8272833" cy="1511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dirty="0">
              <a:latin typeface="標楷體" panose="03000509000000000000" pitchFamily="65" charset="-120"/>
              <a:ea typeface="標楷體" panose="03000509000000000000" pitchFamily="65" charset="-120"/>
            </a:rPr>
            <a:t>4.</a:t>
          </a:r>
          <a:r>
            <a:rPr lang="zh-TW" sz="2800" kern="1200" dirty="0">
              <a:latin typeface="標楷體" panose="03000509000000000000" pitchFamily="65" charset="-120"/>
              <a:ea typeface="標楷體" panose="03000509000000000000" pitchFamily="65" charset="-120"/>
            </a:rPr>
            <a:t>價值的確認</a:t>
          </a:r>
          <a:r>
            <a:rPr lang="en-US" sz="2800" kern="1200" dirty="0">
              <a:latin typeface="標楷體" panose="03000509000000000000" pitchFamily="65" charset="-120"/>
              <a:ea typeface="標楷體" panose="03000509000000000000" pitchFamily="65" charset="-120"/>
            </a:rPr>
            <a:t>:</a:t>
          </a:r>
          <a:r>
            <a:rPr lang="zh-TW" sz="2800" kern="1200" dirty="0">
              <a:latin typeface="標楷體" panose="03000509000000000000" pitchFamily="65" charset="-120"/>
              <a:ea typeface="標楷體" panose="03000509000000000000" pitchFamily="65" charset="-120"/>
            </a:rPr>
            <a:t>用來解釋評鑑發現結果的觀點、程序與基本原理應該仔細地加以敘述，以便清楚地說明價值判斷的理論依據。</a:t>
          </a:r>
        </a:p>
      </dsp:txBody>
      <dsp:txXfrm>
        <a:off x="0" y="1930"/>
        <a:ext cx="8272833" cy="1511014"/>
      </dsp:txXfrm>
    </dsp:sp>
    <dsp:sp modelId="{EC500FAA-2D2C-4186-875E-0F68758434C2}">
      <dsp:nvSpPr>
        <dsp:cNvPr id="0" name=""/>
        <dsp:cNvSpPr/>
      </dsp:nvSpPr>
      <dsp:spPr>
        <a:xfrm>
          <a:off x="0" y="1512944"/>
          <a:ext cx="8280920" cy="0"/>
        </a:xfrm>
        <a:prstGeom prst="lin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AA18B809-EF06-4C51-AA9F-1872C80795B2}">
      <dsp:nvSpPr>
        <dsp:cNvPr id="0" name=""/>
        <dsp:cNvSpPr/>
      </dsp:nvSpPr>
      <dsp:spPr>
        <a:xfrm>
          <a:off x="0" y="1512944"/>
          <a:ext cx="8280920" cy="1175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dirty="0">
              <a:latin typeface="標楷體" panose="03000509000000000000" pitchFamily="65" charset="-120"/>
              <a:ea typeface="標楷體" panose="03000509000000000000" pitchFamily="65" charset="-120"/>
            </a:rPr>
            <a:t>5.</a:t>
          </a:r>
          <a:r>
            <a:rPr lang="zh-TW" sz="2800" kern="1200" dirty="0">
              <a:latin typeface="標楷體" panose="03000509000000000000" pitchFamily="65" charset="-120"/>
              <a:ea typeface="標楷體" panose="03000509000000000000" pitchFamily="65" charset="-120"/>
            </a:rPr>
            <a:t>報告的清晰。</a:t>
          </a:r>
        </a:p>
      </dsp:txBody>
      <dsp:txXfrm>
        <a:off x="0" y="1512944"/>
        <a:ext cx="8280920" cy="1175228"/>
      </dsp:txXfrm>
    </dsp:sp>
    <dsp:sp modelId="{B678066E-DFD0-4800-A361-6D38285CCC1C}">
      <dsp:nvSpPr>
        <dsp:cNvPr id="0" name=""/>
        <dsp:cNvSpPr/>
      </dsp:nvSpPr>
      <dsp:spPr>
        <a:xfrm>
          <a:off x="0" y="2688173"/>
          <a:ext cx="8280920" cy="0"/>
        </a:xfrm>
        <a:prstGeom prst="lin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A70050B0-1AB3-43FA-83B5-65C5776DB069}">
      <dsp:nvSpPr>
        <dsp:cNvPr id="0" name=""/>
        <dsp:cNvSpPr/>
      </dsp:nvSpPr>
      <dsp:spPr>
        <a:xfrm>
          <a:off x="0" y="2688173"/>
          <a:ext cx="8280920" cy="1175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dirty="0">
              <a:latin typeface="標楷體" panose="03000509000000000000" pitchFamily="65" charset="-120"/>
              <a:ea typeface="標楷體" panose="03000509000000000000" pitchFamily="65" charset="-120"/>
            </a:rPr>
            <a:t>6.</a:t>
          </a:r>
          <a:r>
            <a:rPr lang="zh-TW" sz="2800" kern="1200" dirty="0">
              <a:latin typeface="標楷體" panose="03000509000000000000" pitchFamily="65" charset="-120"/>
              <a:ea typeface="標楷體" panose="03000509000000000000" pitchFamily="65" charset="-120"/>
            </a:rPr>
            <a:t>報告的時限與推廣。</a:t>
          </a:r>
        </a:p>
      </dsp:txBody>
      <dsp:txXfrm>
        <a:off x="0" y="2688173"/>
        <a:ext cx="8280920" cy="1175228"/>
      </dsp:txXfrm>
    </dsp:sp>
    <dsp:sp modelId="{54D56E31-5AD2-489A-A9ED-BA4D6F8CE4F2}">
      <dsp:nvSpPr>
        <dsp:cNvPr id="0" name=""/>
        <dsp:cNvSpPr/>
      </dsp:nvSpPr>
      <dsp:spPr>
        <a:xfrm>
          <a:off x="0" y="3863401"/>
          <a:ext cx="8280920" cy="0"/>
        </a:xfrm>
        <a:prstGeom prst="lin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4DE0EDBA-8DD4-46B1-AF7D-1E329DA21FA5}">
      <dsp:nvSpPr>
        <dsp:cNvPr id="0" name=""/>
        <dsp:cNvSpPr/>
      </dsp:nvSpPr>
      <dsp:spPr>
        <a:xfrm>
          <a:off x="0" y="3863401"/>
          <a:ext cx="8280920" cy="1175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dirty="0">
              <a:latin typeface="標楷體" panose="03000509000000000000" pitchFamily="65" charset="-120"/>
              <a:ea typeface="標楷體" panose="03000509000000000000" pitchFamily="65" charset="-120"/>
            </a:rPr>
            <a:t>7.</a:t>
          </a:r>
          <a:r>
            <a:rPr lang="zh-TW" sz="2800" kern="1200" dirty="0">
              <a:latin typeface="標楷體" panose="03000509000000000000" pitchFamily="65" charset="-120"/>
              <a:ea typeface="標楷體" panose="03000509000000000000" pitchFamily="65" charset="-120"/>
            </a:rPr>
            <a:t>評鑑的影響。</a:t>
          </a:r>
        </a:p>
      </dsp:txBody>
      <dsp:txXfrm>
        <a:off x="0" y="3863401"/>
        <a:ext cx="8280920" cy="117522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B23F6F-C805-4991-84AA-48C6C314E142}">
      <dsp:nvSpPr>
        <dsp:cNvPr id="0" name=""/>
        <dsp:cNvSpPr/>
      </dsp:nvSpPr>
      <dsp:spPr>
        <a:xfrm>
          <a:off x="0" y="681"/>
          <a:ext cx="8892480" cy="594060"/>
        </a:xfrm>
        <a:prstGeom prst="roundRect">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solidFill>
                <a:schemeClr val="accent4">
                  <a:lumMod val="10000"/>
                </a:schemeClr>
              </a:solidFill>
              <a:latin typeface="標楷體" panose="03000509000000000000" pitchFamily="65" charset="-120"/>
              <a:ea typeface="標楷體" panose="03000509000000000000" pitchFamily="65" charset="-120"/>
            </a:rPr>
            <a:t>1.</a:t>
          </a:r>
          <a:r>
            <a:rPr lang="zh-TW" sz="2400" kern="1200" dirty="0">
              <a:solidFill>
                <a:schemeClr val="accent4">
                  <a:lumMod val="10000"/>
                </a:schemeClr>
              </a:solidFill>
              <a:latin typeface="標楷體" panose="03000509000000000000" pitchFamily="65" charset="-120"/>
              <a:ea typeface="標楷體" panose="03000509000000000000" pitchFamily="65" charset="-120"/>
            </a:rPr>
            <a:t>實際的程序</a:t>
          </a:r>
        </a:p>
      </dsp:txBody>
      <dsp:txXfrm>
        <a:off x="29000" y="29681"/>
        <a:ext cx="8834480" cy="536060"/>
      </dsp:txXfrm>
    </dsp:sp>
    <dsp:sp modelId="{A41B7375-9BF8-448D-B493-2192C2C0D80E}">
      <dsp:nvSpPr>
        <dsp:cNvPr id="0" name=""/>
        <dsp:cNvSpPr/>
      </dsp:nvSpPr>
      <dsp:spPr>
        <a:xfrm>
          <a:off x="0" y="594741"/>
          <a:ext cx="8892480" cy="753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2336"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TW" altLang="en-US" sz="2400" kern="1200" dirty="0">
              <a:solidFill>
                <a:schemeClr val="accent4">
                  <a:lumMod val="10000"/>
                </a:schemeClr>
              </a:solidFill>
              <a:latin typeface="標楷體" panose="03000509000000000000" pitchFamily="65" charset="-120"/>
              <a:ea typeface="標楷體" panose="03000509000000000000" pitchFamily="65" charset="-120"/>
            </a:rPr>
            <a:t>評鑑程序應是實際的，俾便獲得必備的重要資料，並使中斷的機率降低到最低的程度。</a:t>
          </a:r>
        </a:p>
      </dsp:txBody>
      <dsp:txXfrm>
        <a:off x="0" y="594741"/>
        <a:ext cx="8892480" cy="753568"/>
      </dsp:txXfrm>
    </dsp:sp>
    <dsp:sp modelId="{460C3CAA-2E9C-4180-9C7D-D3779E46A906}">
      <dsp:nvSpPr>
        <dsp:cNvPr id="0" name=""/>
        <dsp:cNvSpPr/>
      </dsp:nvSpPr>
      <dsp:spPr>
        <a:xfrm>
          <a:off x="0" y="1348310"/>
          <a:ext cx="8892480" cy="594060"/>
        </a:xfrm>
        <a:prstGeom prst="roundRect">
          <a:avLst/>
        </a:prstGeom>
        <a:solidFill>
          <a:schemeClr val="accent4">
            <a:hueOff val="1355300"/>
            <a:satOff val="21053"/>
            <a:lumOff val="-15687"/>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solidFill>
                <a:schemeClr val="accent4">
                  <a:lumMod val="10000"/>
                </a:schemeClr>
              </a:solidFill>
              <a:latin typeface="標楷體" panose="03000509000000000000" pitchFamily="65" charset="-120"/>
              <a:ea typeface="標楷體" panose="03000509000000000000" pitchFamily="65" charset="-120"/>
            </a:rPr>
            <a:t>2.</a:t>
          </a:r>
          <a:r>
            <a:rPr lang="zh-TW" sz="2400" kern="1200" dirty="0">
              <a:solidFill>
                <a:schemeClr val="accent4">
                  <a:lumMod val="10000"/>
                </a:schemeClr>
              </a:solidFill>
              <a:latin typeface="標楷體" panose="03000509000000000000" pitchFamily="65" charset="-120"/>
              <a:ea typeface="標楷體" panose="03000509000000000000" pitchFamily="65" charset="-120"/>
            </a:rPr>
            <a:t>政治的可行性</a:t>
          </a:r>
        </a:p>
      </dsp:txBody>
      <dsp:txXfrm>
        <a:off x="29000" y="1377310"/>
        <a:ext cx="8834480" cy="536060"/>
      </dsp:txXfrm>
    </dsp:sp>
    <dsp:sp modelId="{2673B0C1-FFDA-4C3B-83C5-428CAE05B01A}">
      <dsp:nvSpPr>
        <dsp:cNvPr id="0" name=""/>
        <dsp:cNvSpPr/>
      </dsp:nvSpPr>
      <dsp:spPr>
        <a:xfrm>
          <a:off x="0" y="1942371"/>
          <a:ext cx="8892480" cy="1110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2336"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TW" altLang="en-US" sz="2400" kern="1200" dirty="0">
              <a:solidFill>
                <a:schemeClr val="accent4">
                  <a:lumMod val="10000"/>
                </a:schemeClr>
              </a:solidFill>
              <a:latin typeface="標楷體" panose="03000509000000000000" pitchFamily="65" charset="-120"/>
              <a:ea typeface="標楷體" panose="03000509000000000000" pitchFamily="65" charset="-120"/>
            </a:rPr>
            <a:t>評鑑應該就各種利益團體不同的立場與期望，加以規劃並執行，俾便取得其合作；同時可以預防這些撓評鑑工作的順利進行。</a:t>
          </a:r>
        </a:p>
      </dsp:txBody>
      <dsp:txXfrm>
        <a:off x="0" y="1942371"/>
        <a:ext cx="8892480" cy="1110522"/>
      </dsp:txXfrm>
    </dsp:sp>
    <dsp:sp modelId="{44A34951-C570-451F-8D63-947B0BBD7819}">
      <dsp:nvSpPr>
        <dsp:cNvPr id="0" name=""/>
        <dsp:cNvSpPr/>
      </dsp:nvSpPr>
      <dsp:spPr>
        <a:xfrm>
          <a:off x="0" y="3052894"/>
          <a:ext cx="8892480" cy="594060"/>
        </a:xfrm>
        <a:prstGeom prst="roundRect">
          <a:avLst/>
        </a:prstGeom>
        <a:solidFill>
          <a:schemeClr val="accent4">
            <a:hueOff val="2710599"/>
            <a:satOff val="42105"/>
            <a:lumOff val="-31373"/>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solidFill>
                <a:schemeClr val="accent4">
                  <a:lumMod val="10000"/>
                </a:schemeClr>
              </a:solidFill>
              <a:latin typeface="標楷體" panose="03000509000000000000" pitchFamily="65" charset="-120"/>
              <a:ea typeface="標楷體" panose="03000509000000000000" pitchFamily="65" charset="-120"/>
            </a:rPr>
            <a:t>3.</a:t>
          </a:r>
          <a:r>
            <a:rPr lang="zh-TW" sz="2400" kern="1200" dirty="0">
              <a:solidFill>
                <a:schemeClr val="accent4">
                  <a:lumMod val="10000"/>
                </a:schemeClr>
              </a:solidFill>
              <a:latin typeface="標楷體" panose="03000509000000000000" pitchFamily="65" charset="-120"/>
              <a:ea typeface="標楷體" panose="03000509000000000000" pitchFamily="65" charset="-120"/>
            </a:rPr>
            <a:t>成本的效益</a:t>
          </a:r>
        </a:p>
      </dsp:txBody>
      <dsp:txXfrm>
        <a:off x="29000" y="3081894"/>
        <a:ext cx="8834480" cy="536060"/>
      </dsp:txXfrm>
    </dsp:sp>
    <dsp:sp modelId="{2ED44745-0DE9-496F-96EC-5B1098C42DF2}">
      <dsp:nvSpPr>
        <dsp:cNvPr id="0" name=""/>
        <dsp:cNvSpPr/>
      </dsp:nvSpPr>
      <dsp:spPr>
        <a:xfrm>
          <a:off x="0" y="3646954"/>
          <a:ext cx="8892480" cy="753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2336"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TW" altLang="en-US" sz="2400" kern="1200" dirty="0">
              <a:solidFill>
                <a:schemeClr val="accent4">
                  <a:lumMod val="10000"/>
                </a:schemeClr>
              </a:solidFill>
              <a:latin typeface="標楷體" panose="03000509000000000000" pitchFamily="65" charset="-120"/>
              <a:ea typeface="標楷體" panose="03000509000000000000" pitchFamily="65" charset="-120"/>
            </a:rPr>
            <a:t>評鑑應當有效地運用充分必要的，其所花費的資源是正當合理的。</a:t>
          </a:r>
        </a:p>
      </dsp:txBody>
      <dsp:txXfrm>
        <a:off x="0" y="3646954"/>
        <a:ext cx="8892480" cy="75356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diagrams.loki3.com/VaryingWidthList+Icon">
  <dgm:title val="變化寬度清單"/>
  <dgm:desc val="用來強調不同比重的項目。適用在 [階層 1] 有大量文字的情況。每個圖案都各自獨立，根據其文字決定寬度。"/>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5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diagrams.loki3.com/VaryingWidthList+Icon">
  <dgm:title val="變化寬度清單"/>
  <dgm:desc val="用來強調不同比重的項目。適用在 [階層 1] 有大量文字的情況。每個圖案都各自獨立，根據其文字決定寬度。"/>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4A87D4-F91F-47BB-AA4D-26698AE261A2}" type="datetimeFigureOut">
              <a:rPr lang="zh-TW" altLang="en-US" smtClean="0"/>
              <a:pPr/>
              <a:t>2022/5/9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BBEE15-A191-43E8-B0DD-979560D3CE20}" type="slidenum">
              <a:rPr lang="zh-TW" altLang="en-US" smtClean="0"/>
              <a:pPr/>
              <a:t>‹#›</a:t>
            </a:fld>
            <a:endParaRPr lang="zh-TW" altLang="en-US"/>
          </a:p>
        </p:txBody>
      </p:sp>
    </p:spTree>
    <p:extLst>
      <p:ext uri="{BB962C8B-B14F-4D97-AF65-F5344CB8AC3E}">
        <p14:creationId xmlns:p14="http://schemas.microsoft.com/office/powerpoint/2010/main" val="1816352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9BBEE15-A191-43E8-B0DD-979560D3CE20}" type="slidenum">
              <a:rPr lang="zh-TW" altLang="en-US" smtClean="0"/>
              <a:pPr/>
              <a:t>8</a:t>
            </a:fld>
            <a:endParaRPr lang="zh-TW" altLang="en-US"/>
          </a:p>
        </p:txBody>
      </p:sp>
    </p:spTree>
    <p:extLst>
      <p:ext uri="{BB962C8B-B14F-4D97-AF65-F5344CB8AC3E}">
        <p14:creationId xmlns:p14="http://schemas.microsoft.com/office/powerpoint/2010/main" val="3116749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21A0508-0DCC-4564-9AE8-D841E125ABFB}" type="slidenum">
              <a:rPr lang="zh-TW" altLang="en-US" smtClean="0"/>
              <a:pPr/>
              <a:t>49</a:t>
            </a:fld>
            <a:endParaRPr lang="zh-TW" altLang="en-US"/>
          </a:p>
        </p:txBody>
      </p:sp>
    </p:spTree>
    <p:extLst>
      <p:ext uri="{BB962C8B-B14F-4D97-AF65-F5344CB8AC3E}">
        <p14:creationId xmlns:p14="http://schemas.microsoft.com/office/powerpoint/2010/main" val="768751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3139A7DC-9904-4178-B4C8-9C2E964377D0}" type="datetimeFigureOut">
              <a:rPr lang="zh-TW" altLang="en-US" smtClean="0"/>
              <a:pPr/>
              <a:t>2022/5/9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5803C67-D1DE-4B3C-B82B-841B7CC85DC6}" type="slidenum">
              <a:rPr lang="zh-TW" altLang="en-US" smtClean="0"/>
              <a:pPr/>
              <a:t>‹#›</a:t>
            </a:fld>
            <a:endParaRPr lang="zh-TW" altLang="en-US"/>
          </a:p>
        </p:txBody>
      </p:sp>
    </p:spTree>
    <p:extLst>
      <p:ext uri="{BB962C8B-B14F-4D97-AF65-F5344CB8AC3E}">
        <p14:creationId xmlns:p14="http://schemas.microsoft.com/office/powerpoint/2010/main" val="2079054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3139A7DC-9904-4178-B4C8-9C2E964377D0}" type="datetimeFigureOut">
              <a:rPr lang="zh-TW" altLang="en-US" smtClean="0"/>
              <a:pPr/>
              <a:t>2022/5/9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5803C67-D1DE-4B3C-B82B-841B7CC85DC6}" type="slidenum">
              <a:rPr lang="zh-TW" altLang="en-US" smtClean="0"/>
              <a:pPr/>
              <a:t>‹#›</a:t>
            </a:fld>
            <a:endParaRPr lang="zh-TW" altLang="en-US"/>
          </a:p>
        </p:txBody>
      </p:sp>
    </p:spTree>
    <p:extLst>
      <p:ext uri="{BB962C8B-B14F-4D97-AF65-F5344CB8AC3E}">
        <p14:creationId xmlns:p14="http://schemas.microsoft.com/office/powerpoint/2010/main" val="208702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3139A7DC-9904-4178-B4C8-9C2E964377D0}" type="datetimeFigureOut">
              <a:rPr lang="zh-TW" altLang="en-US" smtClean="0"/>
              <a:pPr/>
              <a:t>2022/5/9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5803C67-D1DE-4B3C-B82B-841B7CC85DC6}" type="slidenum">
              <a:rPr lang="zh-TW" altLang="en-US" smtClean="0"/>
              <a:pPr/>
              <a:t>‹#›</a:t>
            </a:fld>
            <a:endParaRPr lang="zh-TW" altLang="en-US"/>
          </a:p>
        </p:txBody>
      </p:sp>
    </p:spTree>
    <p:extLst>
      <p:ext uri="{BB962C8B-B14F-4D97-AF65-F5344CB8AC3E}">
        <p14:creationId xmlns:p14="http://schemas.microsoft.com/office/powerpoint/2010/main" val="1810161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3139A7DC-9904-4178-B4C8-9C2E964377D0}" type="datetimeFigureOut">
              <a:rPr lang="zh-TW" altLang="en-US" smtClean="0"/>
              <a:pPr/>
              <a:t>2022/5/9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5803C67-D1DE-4B3C-B82B-841B7CC85DC6}" type="slidenum">
              <a:rPr lang="zh-TW" altLang="en-US" smtClean="0"/>
              <a:pPr/>
              <a:t>‹#›</a:t>
            </a:fld>
            <a:endParaRPr lang="zh-TW" altLang="en-US"/>
          </a:p>
        </p:txBody>
      </p:sp>
    </p:spTree>
    <p:extLst>
      <p:ext uri="{BB962C8B-B14F-4D97-AF65-F5344CB8AC3E}">
        <p14:creationId xmlns:p14="http://schemas.microsoft.com/office/powerpoint/2010/main" val="3362716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3139A7DC-9904-4178-B4C8-9C2E964377D0}" type="datetimeFigureOut">
              <a:rPr lang="zh-TW" altLang="en-US" smtClean="0"/>
              <a:pPr/>
              <a:t>2022/5/9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5803C67-D1DE-4B3C-B82B-841B7CC85DC6}" type="slidenum">
              <a:rPr lang="zh-TW" altLang="en-US" smtClean="0"/>
              <a:pPr/>
              <a:t>‹#›</a:t>
            </a:fld>
            <a:endParaRPr lang="zh-TW" altLang="en-US"/>
          </a:p>
        </p:txBody>
      </p:sp>
    </p:spTree>
    <p:extLst>
      <p:ext uri="{BB962C8B-B14F-4D97-AF65-F5344CB8AC3E}">
        <p14:creationId xmlns:p14="http://schemas.microsoft.com/office/powerpoint/2010/main" val="3363228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3139A7DC-9904-4178-B4C8-9C2E964377D0}" type="datetimeFigureOut">
              <a:rPr lang="zh-TW" altLang="en-US" smtClean="0"/>
              <a:pPr/>
              <a:t>2022/5/9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5803C67-D1DE-4B3C-B82B-841B7CC85DC6}" type="slidenum">
              <a:rPr lang="zh-TW" altLang="en-US" smtClean="0"/>
              <a:pPr/>
              <a:t>‹#›</a:t>
            </a:fld>
            <a:endParaRPr lang="zh-TW" altLang="en-US"/>
          </a:p>
        </p:txBody>
      </p:sp>
    </p:spTree>
    <p:extLst>
      <p:ext uri="{BB962C8B-B14F-4D97-AF65-F5344CB8AC3E}">
        <p14:creationId xmlns:p14="http://schemas.microsoft.com/office/powerpoint/2010/main" val="916768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3139A7DC-9904-4178-B4C8-9C2E964377D0}" type="datetimeFigureOut">
              <a:rPr lang="zh-TW" altLang="en-US" smtClean="0"/>
              <a:pPr/>
              <a:t>2022/5/9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85803C67-D1DE-4B3C-B82B-841B7CC85DC6}" type="slidenum">
              <a:rPr lang="zh-TW" altLang="en-US" smtClean="0"/>
              <a:pPr/>
              <a:t>‹#›</a:t>
            </a:fld>
            <a:endParaRPr lang="zh-TW" altLang="en-US"/>
          </a:p>
        </p:txBody>
      </p:sp>
    </p:spTree>
    <p:extLst>
      <p:ext uri="{BB962C8B-B14F-4D97-AF65-F5344CB8AC3E}">
        <p14:creationId xmlns:p14="http://schemas.microsoft.com/office/powerpoint/2010/main" val="2316570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3139A7DC-9904-4178-B4C8-9C2E964377D0}" type="datetimeFigureOut">
              <a:rPr lang="zh-TW" altLang="en-US" smtClean="0"/>
              <a:pPr/>
              <a:t>2022/5/9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85803C67-D1DE-4B3C-B82B-841B7CC85DC6}" type="slidenum">
              <a:rPr lang="zh-TW" altLang="en-US" smtClean="0"/>
              <a:pPr/>
              <a:t>‹#›</a:t>
            </a:fld>
            <a:endParaRPr lang="zh-TW" altLang="en-US"/>
          </a:p>
        </p:txBody>
      </p:sp>
    </p:spTree>
    <p:extLst>
      <p:ext uri="{BB962C8B-B14F-4D97-AF65-F5344CB8AC3E}">
        <p14:creationId xmlns:p14="http://schemas.microsoft.com/office/powerpoint/2010/main" val="1168973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3139A7DC-9904-4178-B4C8-9C2E964377D0}" type="datetimeFigureOut">
              <a:rPr lang="zh-TW" altLang="en-US" smtClean="0"/>
              <a:pPr/>
              <a:t>2022/5/9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85803C67-D1DE-4B3C-B82B-841B7CC85DC6}" type="slidenum">
              <a:rPr lang="zh-TW" altLang="en-US" smtClean="0"/>
              <a:pPr/>
              <a:t>‹#›</a:t>
            </a:fld>
            <a:endParaRPr lang="zh-TW" altLang="en-US"/>
          </a:p>
        </p:txBody>
      </p:sp>
    </p:spTree>
    <p:extLst>
      <p:ext uri="{BB962C8B-B14F-4D97-AF65-F5344CB8AC3E}">
        <p14:creationId xmlns:p14="http://schemas.microsoft.com/office/powerpoint/2010/main" val="2454391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139A7DC-9904-4178-B4C8-9C2E964377D0}" type="datetimeFigureOut">
              <a:rPr lang="zh-TW" altLang="en-US" smtClean="0"/>
              <a:pPr/>
              <a:t>2022/5/9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5803C67-D1DE-4B3C-B82B-841B7CC85DC6}" type="slidenum">
              <a:rPr lang="zh-TW" altLang="en-US" smtClean="0"/>
              <a:pPr/>
              <a:t>‹#›</a:t>
            </a:fld>
            <a:endParaRPr lang="zh-TW" altLang="en-US"/>
          </a:p>
        </p:txBody>
      </p:sp>
    </p:spTree>
    <p:extLst>
      <p:ext uri="{BB962C8B-B14F-4D97-AF65-F5344CB8AC3E}">
        <p14:creationId xmlns:p14="http://schemas.microsoft.com/office/powerpoint/2010/main" val="2280239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139A7DC-9904-4178-B4C8-9C2E964377D0}" type="datetimeFigureOut">
              <a:rPr lang="zh-TW" altLang="en-US" smtClean="0"/>
              <a:pPr/>
              <a:t>2022/5/9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5803C67-D1DE-4B3C-B82B-841B7CC85DC6}" type="slidenum">
              <a:rPr lang="zh-TW" altLang="en-US" smtClean="0"/>
              <a:pPr/>
              <a:t>‹#›</a:t>
            </a:fld>
            <a:endParaRPr lang="zh-TW" altLang="en-US"/>
          </a:p>
        </p:txBody>
      </p:sp>
    </p:spTree>
    <p:extLst>
      <p:ext uri="{BB962C8B-B14F-4D97-AF65-F5344CB8AC3E}">
        <p14:creationId xmlns:p14="http://schemas.microsoft.com/office/powerpoint/2010/main" val="489720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75000"/>
            <a:lum/>
          </a:blip>
          <a:srcRect/>
          <a:stretch>
            <a:fillRect l="-17000" t="-7000" r="-17000"/>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9A7DC-9904-4178-B4C8-9C2E964377D0}" type="datetimeFigureOut">
              <a:rPr lang="zh-TW" altLang="en-US" smtClean="0"/>
              <a:pPr/>
              <a:t>2022/5/9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803C67-D1DE-4B3C-B82B-841B7CC85DC6}" type="slidenum">
              <a:rPr lang="zh-TW" altLang="en-US" smtClean="0"/>
              <a:pPr/>
              <a:t>‹#›</a:t>
            </a:fld>
            <a:endParaRPr lang="zh-TW" altLang="en-US"/>
          </a:p>
        </p:txBody>
      </p:sp>
    </p:spTree>
    <p:extLst>
      <p:ext uri="{BB962C8B-B14F-4D97-AF65-F5344CB8AC3E}">
        <p14:creationId xmlns:p14="http://schemas.microsoft.com/office/powerpoint/2010/main" val="2329353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14.xml"/><Relationship Id="rId3" Type="http://schemas.openxmlformats.org/officeDocument/2006/relationships/diagramData" Target="../diagrams/data13.xml"/><Relationship Id="rId7" Type="http://schemas.microsoft.com/office/2007/relationships/diagramDrawing" Target="../diagrams/drawing13.xml"/><Relationship Id="rId12" Type="http://schemas.microsoft.com/office/2007/relationships/diagramDrawing" Target="../diagrams/drawing14.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3.xml"/><Relationship Id="rId11" Type="http://schemas.openxmlformats.org/officeDocument/2006/relationships/diagramColors" Target="../diagrams/colors14.xml"/><Relationship Id="rId5" Type="http://schemas.openxmlformats.org/officeDocument/2006/relationships/diagramQuickStyle" Target="../diagrams/quickStyle13.xml"/><Relationship Id="rId10" Type="http://schemas.openxmlformats.org/officeDocument/2006/relationships/diagramQuickStyle" Target="../diagrams/quickStyle14.xml"/><Relationship Id="rId4" Type="http://schemas.openxmlformats.org/officeDocument/2006/relationships/diagramLayout" Target="../diagrams/layout13.xml"/><Relationship Id="rId9" Type="http://schemas.openxmlformats.org/officeDocument/2006/relationships/diagramLayout" Target="../diagrams/layout1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3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diagramData" Target="../diagrams/data30.xml"/><Relationship Id="rId3" Type="http://schemas.openxmlformats.org/officeDocument/2006/relationships/diagramData" Target="../diagrams/data29.xml"/><Relationship Id="rId7" Type="http://schemas.microsoft.com/office/2007/relationships/diagramDrawing" Target="../diagrams/drawing29.xml"/><Relationship Id="rId12" Type="http://schemas.microsoft.com/office/2007/relationships/diagramDrawing" Target="../diagrams/drawing30.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9.xml"/><Relationship Id="rId11" Type="http://schemas.openxmlformats.org/officeDocument/2006/relationships/diagramColors" Target="../diagrams/colors30.xml"/><Relationship Id="rId5" Type="http://schemas.openxmlformats.org/officeDocument/2006/relationships/diagramQuickStyle" Target="../diagrams/quickStyle29.xml"/><Relationship Id="rId10" Type="http://schemas.openxmlformats.org/officeDocument/2006/relationships/diagramQuickStyle" Target="../diagrams/quickStyle30.xml"/><Relationship Id="rId4" Type="http://schemas.openxmlformats.org/officeDocument/2006/relationships/diagramLayout" Target="../diagrams/layout29.xml"/><Relationship Id="rId9" Type="http://schemas.openxmlformats.org/officeDocument/2006/relationships/diagramLayout" Target="../diagrams/layout30.xml"/></Relationships>
</file>

<file path=ppt/slides/_rels/slide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36.xml"/><Relationship Id="rId7" Type="http://schemas.microsoft.com/office/2007/relationships/diagramDrawing" Target="../diagrams/drawing36.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36.xml"/><Relationship Id="rId5" Type="http://schemas.openxmlformats.org/officeDocument/2006/relationships/diagramQuickStyle" Target="../diagrams/quickStyle36.xml"/><Relationship Id="rId4" Type="http://schemas.openxmlformats.org/officeDocument/2006/relationships/diagramLayout" Target="../diagrams/layout36.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38.xml"/><Relationship Id="rId5" Type="http://schemas.openxmlformats.org/officeDocument/2006/relationships/diagramQuickStyle" Target="../diagrams/quickStyle38.xml"/><Relationship Id="rId4" Type="http://schemas.openxmlformats.org/officeDocument/2006/relationships/diagramLayout" Target="../diagrams/layout38.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39.xml"/><Relationship Id="rId7" Type="http://schemas.microsoft.com/office/2007/relationships/diagramDrawing" Target="../diagrams/drawing39.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39.xml"/><Relationship Id="rId5" Type="http://schemas.openxmlformats.org/officeDocument/2006/relationships/diagramQuickStyle" Target="../diagrams/quickStyle39.xml"/><Relationship Id="rId4" Type="http://schemas.openxmlformats.org/officeDocument/2006/relationships/diagramLayout" Target="../diagrams/layout39.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40.xml"/><Relationship Id="rId7" Type="http://schemas.microsoft.com/office/2007/relationships/diagramDrawing" Target="../diagrams/drawing4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40.xml"/><Relationship Id="rId5" Type="http://schemas.openxmlformats.org/officeDocument/2006/relationships/diagramQuickStyle" Target="../diagrams/quickStyle40.xml"/><Relationship Id="rId4" Type="http://schemas.openxmlformats.org/officeDocument/2006/relationships/diagramLayout" Target="../diagrams/layout40.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41.xml"/><Relationship Id="rId7" Type="http://schemas.microsoft.com/office/2007/relationships/diagramDrawing" Target="../diagrams/drawing41.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41.xml"/><Relationship Id="rId5" Type="http://schemas.openxmlformats.org/officeDocument/2006/relationships/diagramQuickStyle" Target="../diagrams/quickStyle41.xml"/><Relationship Id="rId4" Type="http://schemas.openxmlformats.org/officeDocument/2006/relationships/diagramLayout" Target="../diagrams/layout41.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42.xml"/><Relationship Id="rId7" Type="http://schemas.microsoft.com/office/2007/relationships/diagramDrawing" Target="../diagrams/drawing4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42.xml"/><Relationship Id="rId5" Type="http://schemas.openxmlformats.org/officeDocument/2006/relationships/diagramQuickStyle" Target="../diagrams/quickStyle42.xml"/><Relationship Id="rId4" Type="http://schemas.openxmlformats.org/officeDocument/2006/relationships/diagramLayout" Target="../diagrams/layout4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43.xml"/><Relationship Id="rId7" Type="http://schemas.microsoft.com/office/2007/relationships/diagramDrawing" Target="../diagrams/drawing43.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43.xml"/><Relationship Id="rId5" Type="http://schemas.openxmlformats.org/officeDocument/2006/relationships/diagramQuickStyle" Target="../diagrams/quickStyle43.xml"/><Relationship Id="rId4" Type="http://schemas.openxmlformats.org/officeDocument/2006/relationships/diagramLayout" Target="../diagrams/layout43.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44.xml"/><Relationship Id="rId7" Type="http://schemas.microsoft.com/office/2007/relationships/diagramDrawing" Target="../diagrams/drawing44.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44.xml"/><Relationship Id="rId5" Type="http://schemas.openxmlformats.org/officeDocument/2006/relationships/diagramQuickStyle" Target="../diagrams/quickStyle44.xml"/><Relationship Id="rId4" Type="http://schemas.openxmlformats.org/officeDocument/2006/relationships/diagramLayout" Target="../diagrams/layout44.xml"/></Relationships>
</file>

<file path=ppt/slides/_rels/slide6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45.xml"/><Relationship Id="rId7" Type="http://schemas.microsoft.com/office/2007/relationships/diagramDrawing" Target="../diagrams/drawing45.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45.xml"/><Relationship Id="rId5" Type="http://schemas.openxmlformats.org/officeDocument/2006/relationships/diagramQuickStyle" Target="../diagrams/quickStyle45.xml"/><Relationship Id="rId4" Type="http://schemas.openxmlformats.org/officeDocument/2006/relationships/diagramLayout" Target="../diagrams/layout45.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46.xml"/><Relationship Id="rId7" Type="http://schemas.microsoft.com/office/2007/relationships/diagramDrawing" Target="../diagrams/drawing46.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46.xml"/><Relationship Id="rId5" Type="http://schemas.openxmlformats.org/officeDocument/2006/relationships/diagramQuickStyle" Target="../diagrams/quickStyle46.xml"/><Relationship Id="rId4" Type="http://schemas.openxmlformats.org/officeDocument/2006/relationships/diagramLayout" Target="../diagrams/layout46.xml"/></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47.xml"/><Relationship Id="rId7" Type="http://schemas.microsoft.com/office/2007/relationships/diagramDrawing" Target="../diagrams/drawing47.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47.xml"/><Relationship Id="rId5" Type="http://schemas.openxmlformats.org/officeDocument/2006/relationships/diagramQuickStyle" Target="../diagrams/quickStyle47.xml"/><Relationship Id="rId4" Type="http://schemas.openxmlformats.org/officeDocument/2006/relationships/diagramLayout" Target="../diagrams/layout47.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48.xml"/><Relationship Id="rId7" Type="http://schemas.microsoft.com/office/2007/relationships/diagramDrawing" Target="../diagrams/drawing48.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48.xml"/><Relationship Id="rId5" Type="http://schemas.openxmlformats.org/officeDocument/2006/relationships/diagramQuickStyle" Target="../diagrams/quickStyle48.xml"/><Relationship Id="rId4" Type="http://schemas.openxmlformats.org/officeDocument/2006/relationships/diagramLayout" Target="../diagrams/layout48.xml"/></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49.xml"/><Relationship Id="rId7" Type="http://schemas.microsoft.com/office/2007/relationships/diagramDrawing" Target="../diagrams/drawing49.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49.xml"/><Relationship Id="rId5" Type="http://schemas.openxmlformats.org/officeDocument/2006/relationships/diagramQuickStyle" Target="../diagrams/quickStyle49.xml"/><Relationship Id="rId4" Type="http://schemas.openxmlformats.org/officeDocument/2006/relationships/diagramLayout" Target="../diagrams/layout49.xml"/></Relationships>
</file>

<file path=ppt/slides/_rels/slide6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50.xml"/><Relationship Id="rId7" Type="http://schemas.microsoft.com/office/2007/relationships/diagramDrawing" Target="../diagrams/drawing50.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50.xml"/><Relationship Id="rId5" Type="http://schemas.openxmlformats.org/officeDocument/2006/relationships/diagramQuickStyle" Target="../diagrams/quickStyle50.xml"/><Relationship Id="rId4" Type="http://schemas.openxmlformats.org/officeDocument/2006/relationships/diagramLayout" Target="../diagrams/layout5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jpeg"/><Relationship Id="rId7" Type="http://schemas.openxmlformats.org/officeDocument/2006/relationships/diagramColors" Target="../diagrams/colors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94000"/>
            <a:lum/>
          </a:blip>
          <a:srcRect/>
          <a:stretch>
            <a:fillRect l="-2000" t="-1000" r="-3000" b="-9000"/>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1187624" y="1844824"/>
            <a:ext cx="4104456" cy="1470025"/>
          </a:xfrm>
        </p:spPr>
        <p:txBody>
          <a:bodyPr/>
          <a:lstStyle/>
          <a:p>
            <a:r>
              <a:rPr lang="zh-TW" altLang="en-US" sz="8000" dirty="0">
                <a:solidFill>
                  <a:schemeClr val="accent5">
                    <a:lumMod val="60000"/>
                    <a:lumOff val="40000"/>
                  </a:schemeClr>
                </a:solidFill>
                <a:latin typeface="Times New Roman" panose="02020603050405020304" pitchFamily="18" charset="0"/>
                <a:ea typeface="標楷體" panose="03000509000000000000" pitchFamily="65" charset="-120"/>
              </a:rPr>
              <a:t>第八</a:t>
            </a:r>
            <a:r>
              <a:rPr lang="zh-TW" altLang="en-US" sz="8000" dirty="0">
                <a:solidFill>
                  <a:schemeClr val="accent5">
                    <a:lumMod val="60000"/>
                    <a:lumOff val="40000"/>
                  </a:schemeClr>
                </a:solidFill>
                <a:latin typeface="標楷體" panose="03000509000000000000" pitchFamily="65" charset="-120"/>
                <a:ea typeface="標楷體" panose="03000509000000000000" pitchFamily="65" charset="-120"/>
              </a:rPr>
              <a:t>章</a:t>
            </a:r>
            <a:r>
              <a:rPr lang="zh-TW" altLang="en-US" dirty="0">
                <a:solidFill>
                  <a:srgbClr val="FFFF00"/>
                </a:solidFill>
              </a:rPr>
              <a:t>	</a:t>
            </a:r>
          </a:p>
        </p:txBody>
      </p:sp>
      <p:sp>
        <p:nvSpPr>
          <p:cNvPr id="3" name="副標題 2"/>
          <p:cNvSpPr>
            <a:spLocks noGrp="1"/>
          </p:cNvSpPr>
          <p:nvPr>
            <p:ph type="subTitle" idx="1"/>
          </p:nvPr>
        </p:nvSpPr>
        <p:spPr>
          <a:xfrm>
            <a:off x="1835696" y="3645024"/>
            <a:ext cx="6400800" cy="1849760"/>
          </a:xfrm>
        </p:spPr>
        <p:txBody>
          <a:bodyPr>
            <a:normAutofit/>
          </a:bodyPr>
          <a:lstStyle/>
          <a:p>
            <a:r>
              <a:rPr lang="zh-TW" altLang="en-US" sz="8000" dirty="0">
                <a:solidFill>
                  <a:schemeClr val="accent5">
                    <a:lumMod val="60000"/>
                    <a:lumOff val="40000"/>
                  </a:schemeClr>
                </a:solidFill>
                <a:latin typeface="標楷體" panose="03000509000000000000" pitchFamily="65" charset="-120"/>
                <a:ea typeface="標楷體" panose="03000509000000000000" pitchFamily="65" charset="-120"/>
              </a:rPr>
              <a:t>課程評鑑</a:t>
            </a:r>
          </a:p>
        </p:txBody>
      </p:sp>
    </p:spTree>
    <p:extLst>
      <p:ext uri="{BB962C8B-B14F-4D97-AF65-F5344CB8AC3E}">
        <p14:creationId xmlns:p14="http://schemas.microsoft.com/office/powerpoint/2010/main" val="41232480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62000"/>
            <a:lum/>
          </a:blip>
          <a:srcRect/>
          <a:stretch>
            <a:fillRect l="-25000" r="-22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899592" y="188640"/>
            <a:ext cx="7632848" cy="792088"/>
          </a:xfrm>
          <a:effectLst>
            <a:outerShdw blurRad="50800" dist="38100" dir="2700000" algn="tl" rotWithShape="0">
              <a:prstClr val="black">
                <a:alpha val="40000"/>
              </a:prstClr>
            </a:outerShdw>
            <a:reflection blurRad="6350" stA="52000" endA="300" endPos="35000" dir="5400000" sy="-100000" algn="bl" rotWithShape="0"/>
          </a:effectLst>
        </p:spPr>
        <p:txBody>
          <a:bodyPr>
            <a:noAutofit/>
          </a:bodyPr>
          <a:lstStyle/>
          <a:p>
            <a:pPr algn="l"/>
            <a:r>
              <a:rPr lang="zh-TW" altLang="en-US" sz="4800" dirty="0">
                <a:solidFill>
                  <a:schemeClr val="accent1">
                    <a:lumMod val="50000"/>
                  </a:schemeClr>
                </a:solidFill>
                <a:latin typeface="標楷體" panose="03000509000000000000" pitchFamily="65" charset="-120"/>
                <a:ea typeface="標楷體" panose="03000509000000000000" pitchFamily="65" charset="-120"/>
              </a:rPr>
              <a:t>貳、課程評鑑的步驟與標準</a:t>
            </a:r>
          </a:p>
        </p:txBody>
      </p:sp>
      <p:sp>
        <p:nvSpPr>
          <p:cNvPr id="4" name="矩形 3"/>
          <p:cNvSpPr/>
          <p:nvPr/>
        </p:nvSpPr>
        <p:spPr>
          <a:xfrm>
            <a:off x="1331640" y="1167905"/>
            <a:ext cx="5472608" cy="584775"/>
          </a:xfrm>
          <a:prstGeom prst="rect">
            <a:avLst/>
          </a:prstGeom>
        </p:spPr>
        <p:txBody>
          <a:bodyPr wrap="square">
            <a:spAutoFit/>
          </a:bodyPr>
          <a:lstStyle/>
          <a:p>
            <a:pPr lvl="0">
              <a:spcBef>
                <a:spcPct val="20000"/>
              </a:spcBef>
            </a:pPr>
            <a:r>
              <a:rPr lang="zh-TW" altLang="en-US" sz="3200" dirty="0">
                <a:solidFill>
                  <a:schemeClr val="accent1">
                    <a:lumMod val="10000"/>
                  </a:schemeClr>
                </a:solidFill>
                <a:latin typeface="標楷體" panose="03000509000000000000" pitchFamily="65" charset="-120"/>
                <a:ea typeface="標楷體" panose="03000509000000000000" pitchFamily="65" charset="-120"/>
              </a:rPr>
              <a:t>一、	課程評鑑的步驟</a:t>
            </a:r>
          </a:p>
        </p:txBody>
      </p:sp>
      <p:sp>
        <p:nvSpPr>
          <p:cNvPr id="5" name="矩形 4"/>
          <p:cNvSpPr/>
          <p:nvPr/>
        </p:nvSpPr>
        <p:spPr>
          <a:xfrm>
            <a:off x="953344" y="2123291"/>
            <a:ext cx="8190656" cy="3970318"/>
          </a:xfrm>
          <a:prstGeom prst="rect">
            <a:avLst/>
          </a:prstGeom>
        </p:spPr>
        <p:txBody>
          <a:bodyPr wrap="square">
            <a:spAutoFit/>
          </a:bodyPr>
          <a:lstStyle/>
          <a:p>
            <a:r>
              <a:rPr lang="zh-TW" altLang="en-US" sz="2800" b="1" dirty="0">
                <a:solidFill>
                  <a:srgbClr val="CD4FAF"/>
                </a:solidFill>
                <a:latin typeface="標楷體" panose="03000509000000000000" pitchFamily="65" charset="-120"/>
                <a:ea typeface="標楷體" panose="03000509000000000000" pitchFamily="65" charset="-120"/>
              </a:rPr>
              <a:t>黃政傑指出：</a:t>
            </a:r>
          </a:p>
          <a:p>
            <a:r>
              <a:rPr lang="zh-TW" altLang="en-US" sz="2800" b="1" dirty="0">
                <a:solidFill>
                  <a:srgbClr val="CD4FAF"/>
                </a:solidFill>
                <a:latin typeface="標楷體" panose="03000509000000000000" pitchFamily="65" charset="-120"/>
                <a:ea typeface="標楷體" panose="03000509000000000000" pitchFamily="65" charset="-120"/>
              </a:rPr>
              <a:t>　（一）確立課程評鑑目的。</a:t>
            </a:r>
          </a:p>
          <a:p>
            <a:r>
              <a:rPr lang="zh-TW" altLang="en-US" sz="2800" b="1" dirty="0">
                <a:solidFill>
                  <a:srgbClr val="CD4FAF"/>
                </a:solidFill>
                <a:latin typeface="標楷體" panose="03000509000000000000" pitchFamily="65" charset="-120"/>
                <a:ea typeface="標楷體" panose="03000509000000000000" pitchFamily="65" charset="-120"/>
              </a:rPr>
              <a:t>　（二）依據評鑑問題，描述所需資料。</a:t>
            </a:r>
          </a:p>
          <a:p>
            <a:r>
              <a:rPr lang="zh-TW" altLang="en-US" sz="2800" b="1" dirty="0">
                <a:solidFill>
                  <a:srgbClr val="CD4FAF"/>
                </a:solidFill>
                <a:latin typeface="標楷體" panose="03000509000000000000" pitchFamily="65" charset="-120"/>
                <a:ea typeface="標楷體" panose="03000509000000000000" pitchFamily="65" charset="-120"/>
              </a:rPr>
              <a:t>　（三）進行相關文獻的探討。</a:t>
            </a:r>
          </a:p>
          <a:p>
            <a:r>
              <a:rPr lang="zh-TW" altLang="en-US" sz="2800" b="1" dirty="0">
                <a:solidFill>
                  <a:srgbClr val="CD4FAF"/>
                </a:solidFill>
                <a:latin typeface="標楷體" panose="03000509000000000000" pitchFamily="65" charset="-120"/>
                <a:ea typeface="標楷體" panose="03000509000000000000" pitchFamily="65" charset="-120"/>
              </a:rPr>
              <a:t>　（四）擬定評鑑設計。</a:t>
            </a:r>
          </a:p>
          <a:p>
            <a:r>
              <a:rPr lang="zh-TW" altLang="en-US" sz="2800" b="1" dirty="0">
                <a:solidFill>
                  <a:srgbClr val="CD4FAF"/>
                </a:solidFill>
                <a:latin typeface="標楷體" panose="03000509000000000000" pitchFamily="65" charset="-120"/>
                <a:ea typeface="標楷體" panose="03000509000000000000" pitchFamily="65" charset="-120"/>
              </a:rPr>
              <a:t>　（五）依照設計蒐集所需資料。</a:t>
            </a:r>
          </a:p>
          <a:p>
            <a:r>
              <a:rPr lang="zh-TW" altLang="en-US" sz="2800" b="1" dirty="0">
                <a:solidFill>
                  <a:srgbClr val="CD4FAF"/>
                </a:solidFill>
                <a:latin typeface="標楷體" panose="03000509000000000000" pitchFamily="65" charset="-120"/>
                <a:ea typeface="標楷體" panose="03000509000000000000" pitchFamily="65" charset="-120"/>
              </a:rPr>
              <a:t>　（六）整理、分析及解釋資料。</a:t>
            </a:r>
          </a:p>
          <a:p>
            <a:r>
              <a:rPr lang="zh-TW" altLang="en-US" sz="2800" b="1" dirty="0">
                <a:solidFill>
                  <a:srgbClr val="CD4FAF"/>
                </a:solidFill>
                <a:latin typeface="標楷體" panose="03000509000000000000" pitchFamily="65" charset="-120"/>
                <a:ea typeface="標楷體" panose="03000509000000000000" pitchFamily="65" charset="-120"/>
              </a:rPr>
              <a:t>　（七）完成評鑑報告、推廣、回饋。</a:t>
            </a:r>
          </a:p>
          <a:p>
            <a:r>
              <a:rPr lang="zh-TW" altLang="en-US" sz="2800" b="1" dirty="0">
                <a:solidFill>
                  <a:srgbClr val="CD4FAF"/>
                </a:solidFill>
                <a:latin typeface="標楷體" panose="03000509000000000000" pitchFamily="65" charset="-120"/>
                <a:ea typeface="標楷體" panose="03000509000000000000" pitchFamily="65" charset="-120"/>
              </a:rPr>
              <a:t>　（八）</a:t>
            </a:r>
            <a:r>
              <a:rPr lang="zh-TW" altLang="en-US" sz="2800" b="1" u="sng" dirty="0">
                <a:solidFill>
                  <a:srgbClr val="000000"/>
                </a:solidFill>
                <a:latin typeface="標楷體" panose="03000509000000000000" pitchFamily="65" charset="-120"/>
                <a:ea typeface="標楷體" panose="03000509000000000000" pitchFamily="65" charset="-120"/>
              </a:rPr>
              <a:t>實施評鑑的評鑑</a:t>
            </a:r>
            <a:r>
              <a:rPr lang="en-US" altLang="zh-TW" sz="2800" b="1" dirty="0">
                <a:solidFill>
                  <a:srgbClr val="CD4FAF"/>
                </a:solidFill>
                <a:latin typeface="標楷體" panose="03000509000000000000" pitchFamily="65" charset="-120"/>
                <a:ea typeface="標楷體" panose="03000509000000000000" pitchFamily="65" charset="-120"/>
              </a:rPr>
              <a:t>(</a:t>
            </a:r>
            <a:r>
              <a:rPr lang="zh-TW" altLang="en-US" sz="2800" b="1" dirty="0">
                <a:solidFill>
                  <a:srgbClr val="CD4FAF"/>
                </a:solidFill>
                <a:latin typeface="標楷體" panose="03000509000000000000" pitchFamily="65" charset="-120"/>
                <a:ea typeface="標楷體" panose="03000509000000000000" pitchFamily="65" charset="-120"/>
              </a:rPr>
              <a:t>後設評鑑</a:t>
            </a:r>
            <a:r>
              <a:rPr lang="en-US" altLang="zh-TW" sz="2800" b="1" dirty="0">
                <a:solidFill>
                  <a:srgbClr val="CD4FAF"/>
                </a:solidFill>
                <a:latin typeface="標楷體" panose="03000509000000000000" pitchFamily="65" charset="-120"/>
                <a:ea typeface="標楷體" panose="03000509000000000000" pitchFamily="65" charset="-120"/>
              </a:rPr>
              <a:t>)</a:t>
            </a:r>
            <a:endParaRPr lang="zh-TW" altLang="en-US" sz="2800" b="1" dirty="0">
              <a:solidFill>
                <a:srgbClr val="CD4FAF"/>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46007586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41000"/>
            <a:lum/>
          </a:blip>
          <a:srcRect/>
          <a:stretch>
            <a:fillRect l="-21000" r="-22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78983" y="-99392"/>
            <a:ext cx="5482952" cy="1143000"/>
          </a:xfrm>
        </p:spPr>
        <p:txBody>
          <a:bodyPr>
            <a:normAutofit/>
          </a:bodyPr>
          <a:lstStyle/>
          <a:p>
            <a:pPr lvl="0">
              <a:spcBef>
                <a:spcPct val="20000"/>
              </a:spcBef>
            </a:pPr>
            <a:r>
              <a:rPr lang="zh-TW" altLang="en-US" dirty="0">
                <a:solidFill>
                  <a:srgbClr val="F5D9D9">
                    <a:lumMod val="50000"/>
                  </a:srgbClr>
                </a:solidFill>
                <a:latin typeface="標楷體" panose="03000509000000000000" pitchFamily="65" charset="-120"/>
                <a:ea typeface="標楷體" panose="03000509000000000000" pitchFamily="65" charset="-120"/>
                <a:cs typeface="+mn-cs"/>
              </a:rPr>
              <a:t>二、課程評鑑的標準</a:t>
            </a:r>
            <a:endParaRPr lang="zh-TW" altLang="en-US" sz="6000" dirty="0">
              <a:latin typeface="標楷體" panose="03000509000000000000" pitchFamily="65" charset="-120"/>
              <a:ea typeface="標楷體" panose="03000509000000000000" pitchFamily="65" charset="-120"/>
            </a:endParaRP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876116233"/>
              </p:ext>
            </p:extLst>
          </p:nvPr>
        </p:nvGraphicFramePr>
        <p:xfrm>
          <a:off x="251520" y="2780928"/>
          <a:ext cx="8733656"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a:xfrm>
            <a:off x="1171274" y="1759362"/>
            <a:ext cx="6534472" cy="830997"/>
          </a:xfrm>
          <a:prstGeom prst="rect">
            <a:avLst/>
          </a:prstGeom>
        </p:spPr>
        <p:txBody>
          <a:bodyPr wrap="square">
            <a:spAutoFit/>
          </a:bodyPr>
          <a:lstStyle/>
          <a:p>
            <a:pPr marL="285750" indent="-285750">
              <a:buFont typeface="Wingdings" panose="05000000000000000000" pitchFamily="2" charset="2"/>
              <a:buChar char="Ø"/>
            </a:pPr>
            <a:r>
              <a:rPr lang="zh-TW" altLang="en-US" sz="2400" dirty="0">
                <a:solidFill>
                  <a:srgbClr val="584300"/>
                </a:solidFill>
                <a:latin typeface="標楷體" panose="03000509000000000000" pitchFamily="65" charset="-120"/>
                <a:ea typeface="標楷體" panose="03000509000000000000" pitchFamily="65" charset="-120"/>
              </a:rPr>
              <a:t>指有益於評鑑使用對象的實際需要，不只要提供優缺點的回饋，還要提供改進的方向。</a:t>
            </a:r>
          </a:p>
        </p:txBody>
      </p:sp>
      <p:sp>
        <p:nvSpPr>
          <p:cNvPr id="5" name="矩形 4"/>
          <p:cNvSpPr/>
          <p:nvPr/>
        </p:nvSpPr>
        <p:spPr>
          <a:xfrm>
            <a:off x="1003498" y="955460"/>
            <a:ext cx="4288353" cy="584775"/>
          </a:xfrm>
          <a:prstGeom prst="rect">
            <a:avLst/>
          </a:prstGeom>
        </p:spPr>
        <p:txBody>
          <a:bodyPr wrap="none">
            <a:spAutoFit/>
          </a:bodyPr>
          <a:lstStyle/>
          <a:p>
            <a:pPr lvl="0"/>
            <a:r>
              <a:rPr lang="zh-TW" altLang="en-US" sz="3200" dirty="0">
                <a:solidFill>
                  <a:schemeClr val="accent6">
                    <a:lumMod val="50000"/>
                  </a:schemeClr>
                </a:solidFill>
                <a:latin typeface="標楷體" panose="03000509000000000000" pitchFamily="65" charset="-120"/>
                <a:ea typeface="標楷體" panose="03000509000000000000" pitchFamily="65" charset="-120"/>
              </a:rPr>
              <a:t>（一）「效用的規準」</a:t>
            </a:r>
          </a:p>
        </p:txBody>
      </p:sp>
    </p:spTree>
    <p:extLst>
      <p:ext uri="{BB962C8B-B14F-4D97-AF65-F5344CB8AC3E}">
        <p14:creationId xmlns:p14="http://schemas.microsoft.com/office/powerpoint/2010/main" val="400946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48000"/>
            <a:lum/>
          </a:blip>
          <a:srcRect/>
          <a:stretch>
            <a:fillRect l="-17000" r="-17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0" y="332656"/>
            <a:ext cx="5400600" cy="720080"/>
          </a:xfrm>
        </p:spPr>
        <p:txBody>
          <a:bodyPr>
            <a:normAutofit fontScale="90000"/>
          </a:bodyPr>
          <a:lstStyle/>
          <a:p>
            <a:pPr marL="571500" indent="-571500" algn="l">
              <a:buFont typeface="Wingdings" panose="05000000000000000000" pitchFamily="2" charset="2"/>
              <a:buChar char="Ø"/>
            </a:pPr>
            <a:r>
              <a:rPr lang="zh-TW" altLang="en-US" u="sng" dirty="0">
                <a:latin typeface="標楷體" panose="03000509000000000000" pitchFamily="65" charset="-120"/>
                <a:ea typeface="標楷體" panose="03000509000000000000" pitchFamily="65" charset="-120"/>
              </a:rPr>
              <a:t>二、課程評鑑的標準</a:t>
            </a:r>
            <a:br>
              <a:rPr lang="zh-TW" altLang="en-US" dirty="0"/>
            </a:br>
            <a:endParaRPr lang="zh-TW" altLang="en-US" dirty="0"/>
          </a:p>
        </p:txBody>
      </p:sp>
      <p:sp>
        <p:nvSpPr>
          <p:cNvPr id="4" name="矩形 3"/>
          <p:cNvSpPr/>
          <p:nvPr/>
        </p:nvSpPr>
        <p:spPr>
          <a:xfrm>
            <a:off x="1043608" y="936205"/>
            <a:ext cx="4827116" cy="584775"/>
          </a:xfrm>
          <a:prstGeom prst="rect">
            <a:avLst/>
          </a:prstGeom>
        </p:spPr>
        <p:txBody>
          <a:bodyPr wrap="square">
            <a:spAutoFit/>
          </a:bodyPr>
          <a:lstStyle/>
          <a:p>
            <a:pPr lvl="0">
              <a:spcBef>
                <a:spcPct val="20000"/>
              </a:spcBef>
            </a:pPr>
            <a:r>
              <a:rPr lang="zh-TW" altLang="en-US" sz="3200" dirty="0">
                <a:solidFill>
                  <a:schemeClr val="accent6">
                    <a:lumMod val="50000"/>
                  </a:schemeClr>
                </a:solidFill>
                <a:latin typeface="標楷體" panose="03000509000000000000" pitchFamily="65" charset="-120"/>
                <a:ea typeface="標楷體" panose="03000509000000000000" pitchFamily="65" charset="-120"/>
              </a:rPr>
              <a:t>（一）「效用的規準」</a:t>
            </a:r>
          </a:p>
        </p:txBody>
      </p:sp>
      <p:graphicFrame>
        <p:nvGraphicFramePr>
          <p:cNvPr id="6" name="資料庫圖表 5"/>
          <p:cNvGraphicFramePr/>
          <p:nvPr>
            <p:extLst>
              <p:ext uri="{D42A27DB-BD31-4B8C-83A1-F6EECF244321}">
                <p14:modId xmlns:p14="http://schemas.microsoft.com/office/powerpoint/2010/main" val="2905727897"/>
              </p:ext>
            </p:extLst>
          </p:nvPr>
        </p:nvGraphicFramePr>
        <p:xfrm>
          <a:off x="395536" y="1700808"/>
          <a:ext cx="8280920"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5348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44000"/>
            <a:lum/>
          </a:blip>
          <a:srcRect/>
          <a:stretch>
            <a:fillRect l="-17000" r="-17000"/>
          </a:stretch>
        </a:blipFill>
        <a:effectLst/>
      </p:bgPr>
    </p:bg>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95536" y="1196752"/>
            <a:ext cx="8229600" cy="820688"/>
          </a:xfrm>
        </p:spPr>
        <p:txBody>
          <a:bodyPr>
            <a:normAutofit fontScale="85000" lnSpcReduction="20000"/>
          </a:bodyPr>
          <a:lstStyle/>
          <a:p>
            <a:pPr>
              <a:buFont typeface="Wingdings" panose="05000000000000000000" pitchFamily="2" charset="2"/>
              <a:buChar char="Ø"/>
            </a:pPr>
            <a:r>
              <a:rPr lang="zh-TW" altLang="en-US" dirty="0">
                <a:solidFill>
                  <a:schemeClr val="bg1">
                    <a:lumMod val="50000"/>
                  </a:schemeClr>
                </a:solidFill>
                <a:latin typeface="標楷體" panose="03000509000000000000" pitchFamily="65" charset="-120"/>
                <a:ea typeface="標楷體" panose="03000509000000000000" pitchFamily="65" charset="-120"/>
              </a:rPr>
              <a:t>包括評鑑要實際、審慎、富於策略、政治因素和合乎成本效益的經濟節省。</a:t>
            </a:r>
          </a:p>
        </p:txBody>
      </p:sp>
      <p:sp>
        <p:nvSpPr>
          <p:cNvPr id="4" name="標題 1"/>
          <p:cNvSpPr>
            <a:spLocks noGrp="1"/>
          </p:cNvSpPr>
          <p:nvPr>
            <p:ph type="title"/>
          </p:nvPr>
        </p:nvSpPr>
        <p:spPr>
          <a:xfrm>
            <a:off x="0" y="188640"/>
            <a:ext cx="5915000" cy="854968"/>
          </a:xfrm>
          <a:effectLst>
            <a:reflection blurRad="6350" stA="52000" endA="300" endPos="35000" dir="5400000" sy="-100000" algn="bl" rotWithShape="0"/>
          </a:effectLst>
        </p:spPr>
        <p:txBody>
          <a:bodyPr>
            <a:noAutofit/>
          </a:bodyPr>
          <a:lstStyle/>
          <a:p>
            <a:pPr marL="571500" indent="-571500" algn="l">
              <a:buFont typeface="Wingdings" panose="05000000000000000000" pitchFamily="2" charset="2"/>
              <a:buChar char="Ø"/>
            </a:pPr>
            <a:r>
              <a:rPr lang="zh-TW" altLang="en-US" sz="3600" u="sng" dirty="0">
                <a:solidFill>
                  <a:srgbClr val="002060"/>
                </a:solidFill>
                <a:latin typeface="標楷體" panose="03000509000000000000" pitchFamily="65" charset="-120"/>
                <a:ea typeface="標楷體" panose="03000509000000000000" pitchFamily="65" charset="-120"/>
              </a:rPr>
              <a:t>二、課程評鑑的標準</a:t>
            </a:r>
            <a:br>
              <a:rPr lang="en-US" altLang="zh-TW" sz="3600" u="sng" dirty="0">
                <a:solidFill>
                  <a:srgbClr val="002060"/>
                </a:solidFill>
                <a:latin typeface="標楷體" panose="03000509000000000000" pitchFamily="65" charset="-120"/>
                <a:ea typeface="標楷體" panose="03000509000000000000" pitchFamily="65" charset="-120"/>
              </a:rPr>
            </a:br>
            <a:r>
              <a:rPr lang="en-US" altLang="zh-TW" sz="3600" b="1" u="sng" dirty="0">
                <a:solidFill>
                  <a:srgbClr val="002060"/>
                </a:solidFill>
                <a:latin typeface="標楷體" panose="03000509000000000000" pitchFamily="65" charset="-120"/>
                <a:ea typeface="標楷體" panose="03000509000000000000" pitchFamily="65" charset="-120"/>
              </a:rPr>
              <a:t>(</a:t>
            </a:r>
            <a:r>
              <a:rPr lang="zh-TW" altLang="zh-TW" sz="3600" b="1" dirty="0"/>
              <a:t>二）「可行的標準」</a:t>
            </a:r>
            <a:endParaRPr lang="zh-TW" altLang="en-US" sz="3600" b="1" dirty="0">
              <a:latin typeface="標楷體" panose="03000509000000000000" pitchFamily="65" charset="-120"/>
              <a:ea typeface="標楷體" panose="03000509000000000000" pitchFamily="65" charset="-120"/>
            </a:endParaRPr>
          </a:p>
        </p:txBody>
      </p:sp>
      <p:graphicFrame>
        <p:nvGraphicFramePr>
          <p:cNvPr id="5" name="資料庫圖表 4"/>
          <p:cNvGraphicFramePr/>
          <p:nvPr>
            <p:extLst>
              <p:ext uri="{D42A27DB-BD31-4B8C-83A1-F6EECF244321}">
                <p14:modId xmlns:p14="http://schemas.microsoft.com/office/powerpoint/2010/main" val="3346514825"/>
              </p:ext>
            </p:extLst>
          </p:nvPr>
        </p:nvGraphicFramePr>
        <p:xfrm>
          <a:off x="107504" y="2204864"/>
          <a:ext cx="8892480" cy="440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764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45000"/>
            <a:lum/>
          </a:blip>
          <a:srcRect/>
          <a:stretch>
            <a:fillRect l="-17000" r="-17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34393" y="116632"/>
            <a:ext cx="7187308" cy="1143000"/>
          </a:xfrm>
          <a:effectLst>
            <a:reflection blurRad="6350" stA="52000" endA="300" endPos="35000" dir="5400000" sy="-100000" algn="bl" rotWithShape="0"/>
          </a:effectLst>
        </p:spPr>
        <p:txBody>
          <a:bodyPr>
            <a:noAutofit/>
          </a:bodyPr>
          <a:lstStyle/>
          <a:p>
            <a:pPr marL="571500" indent="-571500" algn="l">
              <a:buFont typeface="Wingdings" panose="05000000000000000000" pitchFamily="2" charset="2"/>
              <a:buChar char="Ø"/>
            </a:pPr>
            <a:r>
              <a:rPr lang="zh-TW" altLang="en-US" sz="3600" u="sng" dirty="0">
                <a:solidFill>
                  <a:srgbClr val="002060"/>
                </a:solidFill>
                <a:latin typeface="標楷體" panose="03000509000000000000" pitchFamily="65" charset="-120"/>
                <a:ea typeface="標楷體" panose="03000509000000000000" pitchFamily="65" charset="-120"/>
              </a:rPr>
              <a:t>二、課程評鑑的標準</a:t>
            </a:r>
            <a:endParaRPr lang="zh-TW" altLang="en-US" sz="3600" dirty="0">
              <a:solidFill>
                <a:srgbClr val="660066"/>
              </a:solidFill>
              <a:latin typeface="華康海報體W12" panose="040B0C09000000000000" pitchFamily="81" charset="-120"/>
              <a:ea typeface="華康海報體W12" panose="040B0C09000000000000" pitchFamily="81" charset="-120"/>
            </a:endParaRPr>
          </a:p>
        </p:txBody>
      </p:sp>
      <p:sp>
        <p:nvSpPr>
          <p:cNvPr id="9" name="矩形 8"/>
          <p:cNvSpPr/>
          <p:nvPr/>
        </p:nvSpPr>
        <p:spPr>
          <a:xfrm>
            <a:off x="875619" y="4293096"/>
            <a:ext cx="6828810" cy="2062103"/>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TW" altLang="en-US" sz="3200" dirty="0">
                <a:latin typeface="標楷體" panose="03000509000000000000" pitchFamily="65" charset="-120"/>
                <a:ea typeface="標楷體" panose="03000509000000000000" pitchFamily="65" charset="-120"/>
              </a:rPr>
              <a:t>（四）「精確的標準」</a:t>
            </a:r>
            <a:endParaRPr lang="en-US" altLang="zh-TW" sz="3200" dirty="0">
              <a:latin typeface="標楷體" panose="03000509000000000000" pitchFamily="65" charset="-120"/>
              <a:ea typeface="標楷體" panose="03000509000000000000" pitchFamily="65" charset="-120"/>
            </a:endParaRPr>
          </a:p>
          <a:p>
            <a:r>
              <a:rPr lang="zh-TW" altLang="en-US" sz="3200">
                <a:latin typeface="標楷體" panose="03000509000000000000" pitchFamily="65" charset="-120"/>
                <a:ea typeface="標楷體" panose="03000509000000000000" pitchFamily="65" charset="-120"/>
              </a:rPr>
              <a:t>評鑑</a:t>
            </a:r>
            <a:r>
              <a:rPr lang="zh-TW" altLang="en-US" sz="3200" dirty="0">
                <a:latin typeface="標楷體" panose="03000509000000000000" pitchFamily="65" charset="-120"/>
                <a:ea typeface="標楷體" panose="03000509000000000000" pitchFamily="65" charset="-120"/>
              </a:rPr>
              <a:t>要能顯現和傳達有關受評對象的特徵等這類專門的資料，以確定其價值或優點。</a:t>
            </a:r>
          </a:p>
        </p:txBody>
      </p:sp>
      <p:sp>
        <p:nvSpPr>
          <p:cNvPr id="3" name="矩形 2"/>
          <p:cNvSpPr/>
          <p:nvPr/>
        </p:nvSpPr>
        <p:spPr>
          <a:xfrm>
            <a:off x="827584" y="1568207"/>
            <a:ext cx="6864231" cy="20621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lvl="0"/>
            <a:r>
              <a:rPr lang="zh-TW" altLang="en-US" sz="3200" dirty="0">
                <a:solidFill>
                  <a:srgbClr val="240909"/>
                </a:solidFill>
                <a:latin typeface="標楷體" panose="03000509000000000000" pitchFamily="65" charset="-120"/>
                <a:ea typeface="標楷體" panose="03000509000000000000" pitchFamily="65" charset="-120"/>
              </a:rPr>
              <a:t>（三）「正當的標準」</a:t>
            </a:r>
          </a:p>
          <a:p>
            <a:pPr lvl="0"/>
            <a:r>
              <a:rPr lang="zh-TW" altLang="en-US" sz="3200" dirty="0">
                <a:solidFill>
                  <a:srgbClr val="240909"/>
                </a:solidFill>
                <a:latin typeface="標楷體" panose="03000509000000000000" pitchFamily="65" charset="-120"/>
                <a:ea typeface="標楷體" panose="03000509000000000000" pitchFamily="65" charset="-120"/>
              </a:rPr>
              <a:t>評鑑要合法的、合倫理的實施，而且要適當地尊重受評對象的福祉，以及受評鑑結果影響者的福祉。</a:t>
            </a:r>
          </a:p>
        </p:txBody>
      </p:sp>
    </p:spTree>
    <p:extLst>
      <p:ext uri="{BB962C8B-B14F-4D97-AF65-F5344CB8AC3E}">
        <p14:creationId xmlns:p14="http://schemas.microsoft.com/office/powerpoint/2010/main" val="257690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2000"/>
            <a:lum/>
          </a:blip>
          <a:srcRect/>
          <a:stretch>
            <a:fillRect l="-17000" r="-17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827584" y="116632"/>
            <a:ext cx="6624736" cy="1143000"/>
          </a:xfrm>
          <a:effectLst>
            <a:outerShdw blurRad="50800" dist="38100" dir="2700000" algn="tl" rotWithShape="0">
              <a:prstClr val="black">
                <a:alpha val="40000"/>
              </a:prstClr>
            </a:outerShdw>
            <a:reflection blurRad="6350" stA="52000" endA="300" endPos="35000" dir="5400000" sy="-100000" algn="bl" rotWithShape="0"/>
          </a:effectLst>
        </p:spPr>
        <p:txBody>
          <a:bodyPr>
            <a:normAutofit/>
          </a:bodyPr>
          <a:lstStyle/>
          <a:p>
            <a:r>
              <a:rPr lang="zh-TW" altLang="zh-TW" dirty="0">
                <a:latin typeface="標楷體" panose="03000509000000000000" pitchFamily="65" charset="-120"/>
                <a:ea typeface="標楷體" panose="03000509000000000000" pitchFamily="65" charset="-120"/>
              </a:rPr>
              <a:t>參、課程評鑑的類型</a:t>
            </a:r>
            <a:endParaRPr lang="zh-TW" altLang="en-US" u="sng" dirty="0"/>
          </a:p>
        </p:txBody>
      </p:sp>
      <p:graphicFrame>
        <p:nvGraphicFramePr>
          <p:cNvPr id="7" name="資料庫圖表 6"/>
          <p:cNvGraphicFramePr/>
          <p:nvPr>
            <p:extLst>
              <p:ext uri="{D42A27DB-BD31-4B8C-83A1-F6EECF244321}">
                <p14:modId xmlns:p14="http://schemas.microsoft.com/office/powerpoint/2010/main" val="1902314599"/>
              </p:ext>
            </p:extLst>
          </p:nvPr>
        </p:nvGraphicFramePr>
        <p:xfrm>
          <a:off x="1259632" y="4365104"/>
          <a:ext cx="6696744" cy="158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p:cNvSpPr/>
          <p:nvPr/>
        </p:nvSpPr>
        <p:spPr>
          <a:xfrm>
            <a:off x="1043608" y="3717032"/>
            <a:ext cx="7272808" cy="2653034"/>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0">
              <a:spcBef>
                <a:spcPct val="20000"/>
              </a:spcBef>
            </a:pPr>
            <a:r>
              <a:rPr lang="en-US" altLang="zh-TW" sz="3200" dirty="0">
                <a:solidFill>
                  <a:srgbClr val="240909"/>
                </a:solidFill>
                <a:latin typeface="標楷體" panose="03000509000000000000" pitchFamily="65" charset="-120"/>
                <a:ea typeface="標楷體" panose="03000509000000000000" pitchFamily="65" charset="-120"/>
              </a:rPr>
              <a:t>1.</a:t>
            </a:r>
            <a:r>
              <a:rPr lang="zh-TW" altLang="en-US" sz="3200" dirty="0">
                <a:solidFill>
                  <a:srgbClr val="240909"/>
                </a:solidFill>
                <a:latin typeface="標楷體" panose="03000509000000000000" pitchFamily="65" charset="-120"/>
                <a:ea typeface="標楷體" panose="03000509000000000000" pitchFamily="65" charset="-120"/>
              </a:rPr>
              <a:t>此種途徑以達成課程的學習目標程度，作為判斷學校效能的規準</a:t>
            </a:r>
          </a:p>
          <a:p>
            <a:pPr lvl="0">
              <a:spcBef>
                <a:spcPct val="20000"/>
              </a:spcBef>
            </a:pPr>
            <a:r>
              <a:rPr lang="en-US" altLang="zh-TW" sz="3200" dirty="0">
                <a:solidFill>
                  <a:srgbClr val="240909"/>
                </a:solidFill>
                <a:latin typeface="標楷體" panose="03000509000000000000" pitchFamily="65" charset="-120"/>
                <a:ea typeface="標楷體" panose="03000509000000000000" pitchFamily="65" charset="-120"/>
              </a:rPr>
              <a:t>2.</a:t>
            </a:r>
            <a:r>
              <a:rPr lang="zh-TW" altLang="en-US" sz="3200" dirty="0">
                <a:solidFill>
                  <a:srgbClr val="240909"/>
                </a:solidFill>
                <a:latin typeface="標楷體" panose="03000509000000000000" pitchFamily="65" charset="-120"/>
                <a:ea typeface="標楷體" panose="03000509000000000000" pitchFamily="65" charset="-120"/>
              </a:rPr>
              <a:t>具體地指出某一層面的學校課程方案，可以進一步改善以改變可欲的學生行為組型。</a:t>
            </a:r>
          </a:p>
        </p:txBody>
      </p:sp>
      <p:sp>
        <p:nvSpPr>
          <p:cNvPr id="3" name="矩形 2"/>
          <p:cNvSpPr/>
          <p:nvPr/>
        </p:nvSpPr>
        <p:spPr>
          <a:xfrm>
            <a:off x="467544" y="1052736"/>
            <a:ext cx="3877985" cy="584775"/>
          </a:xfrm>
          <a:prstGeom prst="rect">
            <a:avLst/>
          </a:prstGeom>
        </p:spPr>
        <p:txBody>
          <a:bodyPr wrap="none">
            <a:spAutoFit/>
          </a:bodyPr>
          <a:lstStyle/>
          <a:p>
            <a:r>
              <a:rPr lang="zh-TW" altLang="en-US" sz="3200" dirty="0">
                <a:latin typeface="標楷體" panose="03000509000000000000" pitchFamily="65" charset="-120"/>
                <a:ea typeface="標楷體" panose="03000509000000000000" pitchFamily="65" charset="-120"/>
              </a:rPr>
              <a:t>一、</a:t>
            </a:r>
            <a:r>
              <a:rPr lang="zh-TW" altLang="en-US" sz="3200" dirty="0">
                <a:solidFill>
                  <a:srgbClr val="FF0000"/>
                </a:solidFill>
                <a:latin typeface="標楷體" panose="03000509000000000000" pitchFamily="65" charset="-120"/>
                <a:ea typeface="標楷體" panose="03000509000000000000" pitchFamily="65" charset="-120"/>
              </a:rPr>
              <a:t>目標本位</a:t>
            </a:r>
            <a:r>
              <a:rPr lang="zh-TW" altLang="en-US" sz="3200" dirty="0">
                <a:latin typeface="標楷體" panose="03000509000000000000" pitchFamily="65" charset="-120"/>
                <a:ea typeface="標楷體" panose="03000509000000000000" pitchFamily="65" charset="-120"/>
              </a:rPr>
              <a:t>的評鑑</a:t>
            </a:r>
          </a:p>
        </p:txBody>
      </p:sp>
      <p:sp>
        <p:nvSpPr>
          <p:cNvPr id="4" name="矩形 3"/>
          <p:cNvSpPr/>
          <p:nvPr/>
        </p:nvSpPr>
        <p:spPr>
          <a:xfrm>
            <a:off x="683568" y="1844824"/>
            <a:ext cx="8307288" cy="1569660"/>
          </a:xfrm>
          <a:prstGeom prst="rect">
            <a:avLst/>
          </a:prstGeom>
        </p:spPr>
        <p:txBody>
          <a:bodyPr wrap="square">
            <a:spAutoFit/>
          </a:bodyPr>
          <a:lstStyle/>
          <a:p>
            <a:pPr lvl="0">
              <a:spcBef>
                <a:spcPct val="20000"/>
              </a:spcBef>
            </a:pPr>
            <a:r>
              <a:rPr lang="zh-TW" altLang="en-US" sz="3200" dirty="0">
                <a:solidFill>
                  <a:srgbClr val="240909"/>
                </a:solidFill>
                <a:latin typeface="標楷體" panose="03000509000000000000" pitchFamily="65" charset="-120"/>
                <a:ea typeface="標楷體" panose="03000509000000000000" pitchFamily="65" charset="-120"/>
              </a:rPr>
              <a:t>（一）泰勒（</a:t>
            </a:r>
            <a:r>
              <a:rPr lang="en-US" altLang="zh-TW" sz="3200" dirty="0">
                <a:solidFill>
                  <a:srgbClr val="240909"/>
                </a:solidFill>
                <a:latin typeface="標楷體" panose="03000509000000000000" pitchFamily="65" charset="-120"/>
                <a:ea typeface="標楷體" panose="03000509000000000000" pitchFamily="65" charset="-120"/>
              </a:rPr>
              <a:t>Ralph Tyler</a:t>
            </a:r>
            <a:r>
              <a:rPr lang="zh-TW" altLang="en-US" sz="3200" dirty="0">
                <a:solidFill>
                  <a:srgbClr val="240909"/>
                </a:solidFill>
                <a:latin typeface="標楷體" panose="03000509000000000000" pitchFamily="65" charset="-120"/>
                <a:ea typeface="標楷體" panose="03000509000000000000" pitchFamily="65" charset="-120"/>
              </a:rPr>
              <a:t>）將「評鑑」定義，由測驗為「目標達成的程度」，並且強調目標在課程評鑑上的重要性</a:t>
            </a:r>
          </a:p>
        </p:txBody>
      </p:sp>
    </p:spTree>
    <p:extLst>
      <p:ext uri="{BB962C8B-B14F-4D97-AF65-F5344CB8AC3E}">
        <p14:creationId xmlns:p14="http://schemas.microsoft.com/office/powerpoint/2010/main" val="181355477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2000" fill="hold"/>
                                        <p:tgtEl>
                                          <p:spTgt spid="2"/>
                                        </p:tgtEl>
                                        <p:attrNameLst>
                                          <p:attrName>style.color</p:attrName>
                                        </p:attrNameLst>
                                      </p:cBhvr>
                                      <p:to>
                                        <a:schemeClr val="accent2"/>
                                      </p:to>
                                    </p:animClr>
                                  </p:childTnLst>
                                </p:cTn>
                              </p:par>
                              <p:par>
                                <p:cTn id="7" presetID="2" presetClass="entr" presetSubtype="4"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anim calcmode="lin" valueType="num">
                                      <p:cBhvr additive="base">
                                        <p:cTn id="9" dur="500" fill="hold"/>
                                        <p:tgtEl>
                                          <p:spTgt spid="5"/>
                                        </p:tgtEl>
                                        <p:attrNameLst>
                                          <p:attrName>ppt_x</p:attrName>
                                        </p:attrNameLst>
                                      </p:cBhvr>
                                      <p:tavLst>
                                        <p:tav tm="0">
                                          <p:val>
                                            <p:strVal val="#ppt_x"/>
                                          </p:val>
                                        </p:tav>
                                        <p:tav tm="100000">
                                          <p:val>
                                            <p:strVal val="#ppt_x"/>
                                          </p:val>
                                        </p:tav>
                                      </p:tavLst>
                                    </p:anim>
                                    <p:anim calcmode="lin" valueType="num">
                                      <p:cBhvr additive="base">
                                        <p:cTn id="1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6000"/>
            <a:lum/>
          </a:blip>
          <a:srcRect/>
          <a:stretch>
            <a:fillRect l="-27000" r="-17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1071" y="20939"/>
            <a:ext cx="6552728" cy="1224136"/>
          </a:xfrm>
          <a:effectLst>
            <a:reflection blurRad="6350" stA="52000" endA="300" endPos="35000" dir="5400000" sy="-100000" algn="bl" rotWithShape="0"/>
          </a:effectLst>
        </p:spPr>
        <p:txBody>
          <a:bodyPr>
            <a:normAutofit/>
          </a:bodyPr>
          <a:lstStyle/>
          <a:p>
            <a:pPr algn="l"/>
            <a:r>
              <a:rPr lang="zh-TW" altLang="en-US" sz="4000" u="sng" dirty="0">
                <a:latin typeface="標楷體" panose="03000509000000000000" pitchFamily="65" charset="-120"/>
                <a:ea typeface="標楷體" panose="03000509000000000000" pitchFamily="65" charset="-120"/>
              </a:rPr>
              <a:t>一、目標本位的評鑑</a:t>
            </a:r>
            <a:endParaRPr lang="zh-TW" altLang="en-US" u="sng" dirty="0">
              <a:solidFill>
                <a:srgbClr val="FFC000"/>
              </a:solidFill>
            </a:endParaRPr>
          </a:p>
        </p:txBody>
      </p:sp>
      <p:graphicFrame>
        <p:nvGraphicFramePr>
          <p:cNvPr id="7" name="資料庫圖表 6"/>
          <p:cNvGraphicFramePr/>
          <p:nvPr>
            <p:extLst>
              <p:ext uri="{D42A27DB-BD31-4B8C-83A1-F6EECF244321}">
                <p14:modId xmlns:p14="http://schemas.microsoft.com/office/powerpoint/2010/main" val="2042693093"/>
              </p:ext>
            </p:extLst>
          </p:nvPr>
        </p:nvGraphicFramePr>
        <p:xfrm>
          <a:off x="323528" y="3212976"/>
          <a:ext cx="8568951" cy="3172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p:cNvSpPr/>
          <p:nvPr/>
        </p:nvSpPr>
        <p:spPr>
          <a:xfrm>
            <a:off x="755576" y="1412776"/>
            <a:ext cx="7208469" cy="1384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lvl="0"/>
            <a:r>
              <a:rPr lang="zh-TW" altLang="en-US" sz="2800" dirty="0">
                <a:solidFill>
                  <a:srgbClr val="240909"/>
                </a:solidFill>
                <a:latin typeface="標楷體" panose="03000509000000000000" pitchFamily="65" charset="-120"/>
                <a:ea typeface="標楷體" panose="03000509000000000000" pitchFamily="65" charset="-120"/>
              </a:rPr>
              <a:t>（二）評鑑的歷程是一種「測定教育目標在課程與教學的方案中究竟被實現了多少」的歷程。</a:t>
            </a:r>
            <a:endParaRPr lang="en-US" altLang="zh-TW" sz="2800" dirty="0">
              <a:solidFill>
                <a:srgbClr val="240909"/>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846952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5000"/>
            <a:lum/>
          </a:blip>
          <a:srcRect/>
          <a:stretch>
            <a:fillRect l="-17000" r="-17000"/>
          </a:stretch>
        </a:blipFill>
        <a:effectLst/>
      </p:bgPr>
    </p:bg>
    <p:spTree>
      <p:nvGrpSpPr>
        <p:cNvPr id="1" name=""/>
        <p:cNvGrpSpPr/>
        <p:nvPr/>
      </p:nvGrpSpPr>
      <p:grpSpPr>
        <a:xfrm>
          <a:off x="0" y="0"/>
          <a:ext cx="0" cy="0"/>
          <a:chOff x="0" y="0"/>
          <a:chExt cx="0" cy="0"/>
        </a:xfrm>
      </p:grpSpPr>
      <p:sp>
        <p:nvSpPr>
          <p:cNvPr id="8" name="矩形 7"/>
          <p:cNvSpPr/>
          <p:nvPr/>
        </p:nvSpPr>
        <p:spPr>
          <a:xfrm>
            <a:off x="575556" y="1928445"/>
            <a:ext cx="8280920" cy="35394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TW" altLang="en-US" sz="2800" dirty="0">
                <a:latin typeface="標楷體" panose="03000509000000000000" pitchFamily="65" charset="-120"/>
                <a:ea typeface="標楷體" panose="03000509000000000000" pitchFamily="65" charset="-120"/>
              </a:rPr>
              <a:t>（六）課程評鑑可以促進教育的良性循環，是課程與教學中不可或缺的一環。</a:t>
            </a:r>
            <a:endParaRPr lang="en-US" altLang="zh-TW" sz="2800" dirty="0">
              <a:latin typeface="標楷體" panose="03000509000000000000" pitchFamily="65" charset="-120"/>
              <a:ea typeface="標楷體" panose="03000509000000000000" pitchFamily="65" charset="-120"/>
            </a:endParaRPr>
          </a:p>
          <a:p>
            <a:endParaRPr lang="zh-TW" altLang="en-US" sz="2800" dirty="0">
              <a:latin typeface="標楷體" panose="03000509000000000000" pitchFamily="65" charset="-120"/>
              <a:ea typeface="標楷體" panose="03000509000000000000" pitchFamily="65" charset="-120"/>
            </a:endParaRPr>
          </a:p>
          <a:p>
            <a:r>
              <a:rPr lang="en-US" altLang="zh-TW" sz="2800" dirty="0">
                <a:latin typeface="標楷體" panose="03000509000000000000" pitchFamily="65" charset="-120"/>
                <a:ea typeface="標楷體" panose="03000509000000000000" pitchFamily="65" charset="-120"/>
              </a:rPr>
              <a:t>1.</a:t>
            </a:r>
            <a:r>
              <a:rPr lang="zh-TW" altLang="en-US" sz="2800" dirty="0">
                <a:latin typeface="標楷體" panose="03000509000000000000" pitchFamily="65" charset="-120"/>
                <a:ea typeface="標楷體" panose="03000509000000000000" pitchFamily="65" charset="-120"/>
              </a:rPr>
              <a:t>目標本位的課程評鑑，雖然明確，合乎教育績效</a:t>
            </a:r>
            <a:endParaRPr lang="en-US" altLang="zh-TW" sz="2800" dirty="0">
              <a:latin typeface="標楷體" panose="03000509000000000000" pitchFamily="65" charset="-120"/>
              <a:ea typeface="標楷體" panose="03000509000000000000" pitchFamily="65" charset="-120"/>
            </a:endParaRPr>
          </a:p>
          <a:p>
            <a:endParaRPr lang="zh-TW" altLang="en-US" sz="2800" dirty="0">
              <a:latin typeface="標楷體" panose="03000509000000000000" pitchFamily="65" charset="-120"/>
              <a:ea typeface="標楷體" panose="03000509000000000000" pitchFamily="65" charset="-120"/>
            </a:endParaRPr>
          </a:p>
          <a:p>
            <a:r>
              <a:rPr lang="en-US" altLang="zh-TW" sz="2800" dirty="0">
                <a:latin typeface="標楷體" panose="03000509000000000000" pitchFamily="65" charset="-120"/>
                <a:ea typeface="標楷體" panose="03000509000000000000" pitchFamily="65" charset="-120"/>
              </a:rPr>
              <a:t>2 .</a:t>
            </a:r>
            <a:r>
              <a:rPr lang="zh-TW" altLang="en-US" sz="2800" dirty="0">
                <a:latin typeface="標楷體" panose="03000509000000000000" pitchFamily="65" charset="-120"/>
                <a:ea typeface="標楷體" panose="03000509000000000000" pitchFamily="65" charset="-120"/>
              </a:rPr>
              <a:t>可能窄化學習內容，忽略教室生活的豐富意義，壓抑教學自主性，而且以目標為樊籠也是一種狹隘的評價觀。</a:t>
            </a:r>
          </a:p>
        </p:txBody>
      </p:sp>
      <p:sp>
        <p:nvSpPr>
          <p:cNvPr id="2" name="矩形 1"/>
          <p:cNvSpPr/>
          <p:nvPr/>
        </p:nvSpPr>
        <p:spPr>
          <a:xfrm>
            <a:off x="629816" y="2420888"/>
            <a:ext cx="8172400" cy="2062103"/>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zh-TW" altLang="en-US" sz="3200" dirty="0">
                <a:latin typeface="標楷體" panose="03000509000000000000" pitchFamily="65" charset="-120"/>
                <a:ea typeface="標楷體" panose="03000509000000000000" pitchFamily="65" charset="-120"/>
              </a:rPr>
              <a:t>（五）評鑑工具的選用，目標本位的評鑑可以一方面檢查現成的工具，也可以自行編製評鑑的工具，實際去試驗被認為是能夠讓學生有機會去表現所期盼行為的一些情境。</a:t>
            </a:r>
            <a:endParaRPr lang="en-US" altLang="zh-TW" sz="3200" dirty="0">
              <a:latin typeface="標楷體" panose="03000509000000000000" pitchFamily="65" charset="-120"/>
              <a:ea typeface="標楷體" panose="03000509000000000000" pitchFamily="65" charset="-120"/>
            </a:endParaRPr>
          </a:p>
        </p:txBody>
      </p:sp>
      <p:sp>
        <p:nvSpPr>
          <p:cNvPr id="6" name="標題 1"/>
          <p:cNvSpPr>
            <a:spLocks noGrp="1"/>
          </p:cNvSpPr>
          <p:nvPr>
            <p:ph type="title"/>
          </p:nvPr>
        </p:nvSpPr>
        <p:spPr>
          <a:xfrm>
            <a:off x="107504" y="32963"/>
            <a:ext cx="6552728" cy="1224136"/>
          </a:xfrm>
          <a:effectLst>
            <a:reflection blurRad="6350" stA="52000" endA="300" endPos="35000" dir="5400000" sy="-100000" algn="bl" rotWithShape="0"/>
          </a:effectLst>
        </p:spPr>
        <p:txBody>
          <a:bodyPr>
            <a:normAutofit/>
          </a:bodyPr>
          <a:lstStyle/>
          <a:p>
            <a:pPr algn="l"/>
            <a:r>
              <a:rPr lang="zh-TW" altLang="en-US" sz="4000" u="sng" dirty="0">
                <a:latin typeface="標楷體" panose="03000509000000000000" pitchFamily="65" charset="-120"/>
                <a:ea typeface="標楷體" panose="03000509000000000000" pitchFamily="65" charset="-120"/>
              </a:rPr>
              <a:t>一、目標本位的評鑑</a:t>
            </a:r>
            <a:endParaRPr lang="zh-TW" altLang="en-US" u="sng" dirty="0">
              <a:solidFill>
                <a:srgbClr val="FFC000"/>
              </a:solidFill>
            </a:endParaRPr>
          </a:p>
        </p:txBody>
      </p:sp>
      <p:sp>
        <p:nvSpPr>
          <p:cNvPr id="3" name="矩形 2"/>
          <p:cNvSpPr/>
          <p:nvPr/>
        </p:nvSpPr>
        <p:spPr>
          <a:xfrm>
            <a:off x="335991" y="1556791"/>
            <a:ext cx="8532948" cy="4524315"/>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pPr lvl="0"/>
            <a:r>
              <a:rPr lang="zh-TW" altLang="en-US" sz="2400" dirty="0">
                <a:solidFill>
                  <a:srgbClr val="240909"/>
                </a:solidFill>
                <a:latin typeface="標楷體" panose="03000509000000000000" pitchFamily="65" charset="-120"/>
                <a:ea typeface="標楷體" panose="03000509000000000000" pitchFamily="65" charset="-120"/>
              </a:rPr>
              <a:t>（四）評鑑的歷程</a:t>
            </a:r>
            <a:r>
              <a:rPr lang="en-US" altLang="zh-TW" sz="2400" dirty="0">
                <a:solidFill>
                  <a:srgbClr val="240909"/>
                </a:solidFill>
                <a:latin typeface="標楷體" panose="03000509000000000000" pitchFamily="65" charset="-120"/>
                <a:ea typeface="標楷體" panose="03000509000000000000" pitchFamily="65" charset="-120"/>
              </a:rPr>
              <a:t>:</a:t>
            </a:r>
          </a:p>
          <a:p>
            <a:pPr lvl="0"/>
            <a:r>
              <a:rPr lang="en-US" altLang="zh-TW" sz="2400" dirty="0">
                <a:solidFill>
                  <a:srgbClr val="240909"/>
                </a:solidFill>
                <a:latin typeface="標楷體" panose="03000509000000000000" pitchFamily="65" charset="-120"/>
                <a:ea typeface="標楷體" panose="03000509000000000000" pitchFamily="65" charset="-120"/>
              </a:rPr>
              <a:t>1.</a:t>
            </a:r>
            <a:r>
              <a:rPr lang="zh-TW" altLang="en-US" sz="2400" dirty="0">
                <a:solidFill>
                  <a:srgbClr val="240909"/>
                </a:solidFill>
                <a:latin typeface="標楷體" panose="03000509000000000000" pitchFamily="65" charset="-120"/>
                <a:ea typeface="標楷體" panose="03000509000000000000" pitchFamily="65" charset="-120"/>
              </a:rPr>
              <a:t>始自</a:t>
            </a:r>
            <a:r>
              <a:rPr lang="zh-TW" altLang="en-US" sz="2400" dirty="0">
                <a:solidFill>
                  <a:srgbClr val="FF0000"/>
                </a:solidFill>
                <a:latin typeface="標楷體" panose="03000509000000000000" pitchFamily="65" charset="-120"/>
                <a:ea typeface="標楷體" panose="03000509000000000000" pitchFamily="65" charset="-120"/>
              </a:rPr>
              <a:t>課程方案的目標</a:t>
            </a:r>
            <a:r>
              <a:rPr lang="zh-TW" altLang="en-US" sz="2400" dirty="0">
                <a:solidFill>
                  <a:srgbClr val="240909"/>
                </a:solidFill>
                <a:latin typeface="標楷體" panose="03000509000000000000" pitchFamily="65" charset="-120"/>
                <a:ea typeface="標楷體" panose="03000509000000000000" pitchFamily="65" charset="-120"/>
              </a:rPr>
              <a:t>，以學生行為與內容的「雙向分析表」界定目標。</a:t>
            </a:r>
            <a:endParaRPr lang="en-US" altLang="zh-TW" sz="2400" dirty="0">
              <a:solidFill>
                <a:srgbClr val="240909"/>
              </a:solidFill>
              <a:latin typeface="標楷體" panose="03000509000000000000" pitchFamily="65" charset="-120"/>
              <a:ea typeface="標楷體" panose="03000509000000000000" pitchFamily="65" charset="-120"/>
            </a:endParaRPr>
          </a:p>
          <a:p>
            <a:pPr lvl="0"/>
            <a:endParaRPr lang="zh-TW" altLang="en-US" sz="2400" dirty="0">
              <a:solidFill>
                <a:srgbClr val="240909"/>
              </a:solidFill>
              <a:latin typeface="標楷體" panose="03000509000000000000" pitchFamily="65" charset="-120"/>
              <a:ea typeface="標楷體" panose="03000509000000000000" pitchFamily="65" charset="-120"/>
            </a:endParaRPr>
          </a:p>
          <a:p>
            <a:pPr lvl="0"/>
            <a:r>
              <a:rPr lang="en-US" altLang="zh-TW" sz="2400" dirty="0">
                <a:solidFill>
                  <a:srgbClr val="240909"/>
                </a:solidFill>
                <a:latin typeface="標楷體" panose="03000509000000000000" pitchFamily="65" charset="-120"/>
                <a:ea typeface="標楷體" panose="03000509000000000000" pitchFamily="65" charset="-120"/>
              </a:rPr>
              <a:t>2.</a:t>
            </a:r>
            <a:r>
              <a:rPr lang="zh-TW" altLang="en-US" sz="2400" dirty="0">
                <a:solidFill>
                  <a:srgbClr val="FF0000"/>
                </a:solidFill>
                <a:latin typeface="標楷體" panose="03000509000000000000" pitchFamily="65" charset="-120"/>
                <a:ea typeface="標楷體" panose="03000509000000000000" pitchFamily="65" charset="-120"/>
              </a:rPr>
              <a:t>找出學生獲取學習經驗的機會</a:t>
            </a:r>
            <a:r>
              <a:rPr lang="zh-TW" altLang="en-US" sz="2400" dirty="0">
                <a:solidFill>
                  <a:srgbClr val="240909"/>
                </a:solidFill>
                <a:latin typeface="標楷體" panose="03000509000000000000" pitchFamily="65" charset="-120"/>
                <a:ea typeface="標楷體" panose="03000509000000000000" pitchFamily="65" charset="-120"/>
              </a:rPr>
              <a:t>，以表現教育目標所含的行為的一些問題情境或活動情境，此程序的重點在於給予學生表現機會，以允許行為表現，並鼓勵其行為，或引起此類行為的種種情境。</a:t>
            </a:r>
            <a:endParaRPr lang="en-US" altLang="zh-TW" sz="2400" dirty="0">
              <a:solidFill>
                <a:srgbClr val="240909"/>
              </a:solidFill>
              <a:latin typeface="標楷體" panose="03000509000000000000" pitchFamily="65" charset="-120"/>
              <a:ea typeface="標楷體" panose="03000509000000000000" pitchFamily="65" charset="-120"/>
            </a:endParaRPr>
          </a:p>
          <a:p>
            <a:pPr lvl="0"/>
            <a:endParaRPr lang="en-US" altLang="zh-TW" sz="2400" dirty="0">
              <a:solidFill>
                <a:srgbClr val="240909"/>
              </a:solidFill>
              <a:latin typeface="標楷體" panose="03000509000000000000" pitchFamily="65" charset="-120"/>
              <a:ea typeface="標楷體" panose="03000509000000000000" pitchFamily="65" charset="-120"/>
            </a:endParaRPr>
          </a:p>
          <a:p>
            <a:pPr lvl="0"/>
            <a:r>
              <a:rPr lang="zh-TW" altLang="en-US" sz="2400" dirty="0">
                <a:solidFill>
                  <a:srgbClr val="240909"/>
                </a:solidFill>
                <a:latin typeface="標楷體" panose="03000509000000000000" pitchFamily="65" charset="-120"/>
                <a:ea typeface="標楷體" panose="03000509000000000000" pitchFamily="65" charset="-120"/>
              </a:rPr>
              <a:t> </a:t>
            </a:r>
            <a:r>
              <a:rPr lang="en-US" altLang="zh-TW" sz="2400" dirty="0">
                <a:solidFill>
                  <a:srgbClr val="240909"/>
                </a:solidFill>
                <a:latin typeface="標楷體" panose="03000509000000000000" pitchFamily="65" charset="-120"/>
                <a:ea typeface="標楷體" panose="03000509000000000000" pitchFamily="65" charset="-120"/>
              </a:rPr>
              <a:t>3.</a:t>
            </a:r>
            <a:r>
              <a:rPr lang="zh-TW" altLang="en-US" sz="2400" dirty="0">
                <a:solidFill>
                  <a:srgbClr val="FF0000"/>
                </a:solidFill>
                <a:latin typeface="標楷體" panose="03000509000000000000" pitchFamily="65" charset="-120"/>
                <a:ea typeface="標楷體" panose="03000509000000000000" pitchFamily="65" charset="-120"/>
              </a:rPr>
              <a:t>蒐集學生行為改變的證據</a:t>
            </a:r>
            <a:r>
              <a:rPr lang="zh-TW" altLang="en-US" sz="2400" dirty="0">
                <a:solidFill>
                  <a:srgbClr val="240909"/>
                </a:solidFill>
                <a:latin typeface="標楷體" panose="03000509000000000000" pitchFamily="65" charset="-120"/>
                <a:ea typeface="標楷體" panose="03000509000000000000" pitchFamily="65" charset="-120"/>
              </a:rPr>
              <a:t>，其評鑑方法包括筆試、習慣技能的觀察、態度興趣及欣賞的晤談、興趣態度的問卷調察、蒐集學生實際作品等等。</a:t>
            </a:r>
            <a:endParaRPr lang="en-US" altLang="zh-TW" sz="2400" dirty="0">
              <a:solidFill>
                <a:srgbClr val="240909"/>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70233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par>
                                <p:cTn id="13" presetID="2" presetClass="entr" presetSubtype="4" fill="hold" grpId="1"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hidden"/>
                                      </p:to>
                                    </p:set>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2" grpId="1" animBg="1"/>
      <p:bldP spid="3" grpId="0" animBg="1"/>
      <p:bldP spid="3"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395536" y="116632"/>
            <a:ext cx="8280920" cy="6336703"/>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5000"/>
            <a:lum/>
          </a:blip>
          <a:srcRect/>
          <a:stretch>
            <a:fillRect l="-17000" r="-17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23171" y="116632"/>
            <a:ext cx="6526560" cy="1143000"/>
          </a:xfrm>
          <a:effectLst>
            <a:reflection blurRad="6350" stA="52000" endA="300" endPos="35000" dir="5400000" sy="-100000" algn="bl" rotWithShape="0"/>
          </a:effectLst>
        </p:spPr>
        <p:txBody>
          <a:bodyPr>
            <a:noAutofit/>
          </a:bodyPr>
          <a:lstStyle/>
          <a:p>
            <a:pPr algn="l"/>
            <a:r>
              <a:rPr lang="zh-TW" altLang="en-US" sz="3600" dirty="0">
                <a:solidFill>
                  <a:srgbClr val="FF5050"/>
                </a:solidFill>
                <a:latin typeface="標楷體" panose="03000509000000000000" pitchFamily="65" charset="-120"/>
                <a:ea typeface="標楷體" panose="03000509000000000000" pitchFamily="65" charset="-120"/>
              </a:rPr>
              <a:t>二、形成性評鑑與總結性評鑑</a:t>
            </a:r>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180126597"/>
              </p:ext>
            </p:extLst>
          </p:nvPr>
        </p:nvGraphicFramePr>
        <p:xfrm>
          <a:off x="539552" y="1772816"/>
          <a:ext cx="8229600" cy="4104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91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5">
                                            <p:graphicEl>
                                              <a:dgm id="{384FBFE0-C3C2-4B1E-9838-CAAEAF60113D}"/>
                                            </p:graphicEl>
                                          </p:spTgt>
                                        </p:tgtEl>
                                        <p:attrNameLst>
                                          <p:attrName>style.visibility</p:attrName>
                                        </p:attrNameLst>
                                      </p:cBhvr>
                                      <p:to>
                                        <p:strVal val="visible"/>
                                      </p:to>
                                    </p:set>
                                    <p:animEffect transition="in" filter="diamond(in)">
                                      <p:cBhvr>
                                        <p:cTn id="7" dur="1500"/>
                                        <p:tgtEl>
                                          <p:spTgt spid="5">
                                            <p:graphicEl>
                                              <a:dgm id="{384FBFE0-C3C2-4B1E-9838-CAAEAF60113D}"/>
                                            </p:graphic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5">
                                            <p:graphicEl>
                                              <a:dgm id="{BD1D769C-B3D8-473C-97FC-5A0EBD11CF97}"/>
                                            </p:graphicEl>
                                          </p:spTgt>
                                        </p:tgtEl>
                                        <p:attrNameLst>
                                          <p:attrName>style.visibility</p:attrName>
                                        </p:attrNameLst>
                                      </p:cBhvr>
                                      <p:to>
                                        <p:strVal val="visible"/>
                                      </p:to>
                                    </p:set>
                                    <p:animEffect transition="in" filter="diamond(in)">
                                      <p:cBhvr>
                                        <p:cTn id="10" dur="1500"/>
                                        <p:tgtEl>
                                          <p:spTgt spid="5">
                                            <p:graphicEl>
                                              <a:dgm id="{BD1D769C-B3D8-473C-97FC-5A0EBD11CF97}"/>
                                            </p:graphicEl>
                                          </p:spTgt>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5">
                                            <p:graphicEl>
                                              <a:dgm id="{489580CF-F8FA-4AA7-8AFF-4029D45750CA}"/>
                                            </p:graphicEl>
                                          </p:spTgt>
                                        </p:tgtEl>
                                        <p:attrNameLst>
                                          <p:attrName>style.visibility</p:attrName>
                                        </p:attrNameLst>
                                      </p:cBhvr>
                                      <p:to>
                                        <p:strVal val="visible"/>
                                      </p:to>
                                    </p:set>
                                    <p:animEffect transition="in" filter="diamond(in)">
                                      <p:cBhvr>
                                        <p:cTn id="13" dur="1000"/>
                                        <p:tgtEl>
                                          <p:spTgt spid="5">
                                            <p:graphicEl>
                                              <a:dgm id="{489580CF-F8FA-4AA7-8AFF-4029D45750C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lvl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sz="4000" dirty="0"/>
              <a:t>評鑑  </a:t>
            </a:r>
            <a:r>
              <a:rPr lang="en-US" altLang="zh-TW" sz="4000" dirty="0"/>
              <a:t>evaluation</a:t>
            </a:r>
          </a:p>
          <a:p>
            <a:endParaRPr lang="en-US" altLang="zh-TW" sz="4000" dirty="0"/>
          </a:p>
          <a:p>
            <a:r>
              <a:rPr lang="zh-TW" altLang="en-US" sz="4000" dirty="0"/>
              <a:t>考試  </a:t>
            </a:r>
            <a:r>
              <a:rPr lang="en-US" altLang="zh-TW" sz="4000" dirty="0"/>
              <a:t>test, exam, quiz</a:t>
            </a:r>
          </a:p>
          <a:p>
            <a:endParaRPr lang="en-US" altLang="zh-TW" sz="4000" dirty="0"/>
          </a:p>
          <a:p>
            <a:r>
              <a:rPr lang="zh-TW" altLang="en-US" sz="4000" dirty="0">
                <a:solidFill>
                  <a:srgbClr val="FF0000"/>
                </a:solidFill>
              </a:rPr>
              <a:t>評鑑</a:t>
            </a:r>
            <a:r>
              <a:rPr lang="en-US" altLang="zh-TW" sz="4000" dirty="0">
                <a:solidFill>
                  <a:srgbClr val="FF0000"/>
                </a:solidFill>
              </a:rPr>
              <a:t>-</a:t>
            </a:r>
            <a:r>
              <a:rPr lang="zh-TW" altLang="en-US" sz="4000" dirty="0">
                <a:solidFill>
                  <a:srgbClr val="FF0000"/>
                </a:solidFill>
              </a:rPr>
              <a:t>依據目標</a:t>
            </a:r>
            <a:r>
              <a:rPr lang="en-US" altLang="zh-TW" sz="4000" dirty="0">
                <a:solidFill>
                  <a:srgbClr val="FF0000"/>
                </a:solidFill>
              </a:rPr>
              <a:t>,</a:t>
            </a:r>
            <a:r>
              <a:rPr lang="zh-TW" altLang="en-US" sz="4000" dirty="0">
                <a:solidFill>
                  <a:srgbClr val="FF0000"/>
                </a:solidFill>
              </a:rPr>
              <a:t>蒐集並分析資料</a:t>
            </a:r>
            <a:r>
              <a:rPr lang="en-US" altLang="zh-TW" sz="4000" dirty="0">
                <a:solidFill>
                  <a:srgbClr val="FF0000"/>
                </a:solidFill>
              </a:rPr>
              <a:t>,</a:t>
            </a:r>
            <a:r>
              <a:rPr lang="zh-TW" altLang="en-US" sz="4000" dirty="0">
                <a:solidFill>
                  <a:srgbClr val="FF0000"/>
                </a:solidFill>
              </a:rPr>
              <a:t>以判斷其價值</a:t>
            </a:r>
            <a:endParaRPr lang="en-US" altLang="zh-TW" sz="4000" dirty="0">
              <a:solidFill>
                <a:srgbClr val="FF0000"/>
              </a:solidFill>
            </a:endParaRPr>
          </a:p>
          <a:p>
            <a:endParaRPr lang="en-US" altLang="zh-TW" dirty="0"/>
          </a:p>
          <a:p>
            <a:endParaRPr lang="zh-TW"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41000"/>
            <a:lum/>
          </a:blip>
          <a:srcRect/>
          <a:stretch>
            <a:fillRect l="-17000" r="-17000"/>
          </a:stretch>
        </a:blipFill>
        <a:effectLst/>
      </p:bgPr>
    </p:bg>
    <p:spTree>
      <p:nvGrpSpPr>
        <p:cNvPr id="1" name=""/>
        <p:cNvGrpSpPr/>
        <p:nvPr/>
      </p:nvGrpSpPr>
      <p:grpSpPr>
        <a:xfrm>
          <a:off x="0" y="0"/>
          <a:ext cx="0" cy="0"/>
          <a:chOff x="0" y="0"/>
          <a:chExt cx="0" cy="0"/>
        </a:xfrm>
      </p:grpSpPr>
      <p:graphicFrame>
        <p:nvGraphicFramePr>
          <p:cNvPr id="6" name="資料庫圖表 5"/>
          <p:cNvGraphicFramePr/>
          <p:nvPr>
            <p:extLst>
              <p:ext uri="{D42A27DB-BD31-4B8C-83A1-F6EECF244321}">
                <p14:modId xmlns:p14="http://schemas.microsoft.com/office/powerpoint/2010/main" val="984722912"/>
              </p:ext>
            </p:extLst>
          </p:nvPr>
        </p:nvGraphicFramePr>
        <p:xfrm>
          <a:off x="52135" y="1340768"/>
          <a:ext cx="8928992" cy="3312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標題 1"/>
          <p:cNvSpPr txBox="1">
            <a:spLocks/>
          </p:cNvSpPr>
          <p:nvPr/>
        </p:nvSpPr>
        <p:spPr>
          <a:xfrm>
            <a:off x="-2420" y="14707"/>
            <a:ext cx="6526560" cy="1143000"/>
          </a:xfrm>
          <a:prstGeom prst="rect">
            <a:avLst/>
          </a:prstGeom>
          <a:effectLst>
            <a:reflection blurRad="6350" stA="52000" endA="300" endPos="35000" dir="5400000" sy="-100000" algn="bl" rotWithShape="0"/>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TW" altLang="en-US" sz="3600" u="sng" dirty="0">
                <a:solidFill>
                  <a:srgbClr val="FF5050"/>
                </a:solidFill>
                <a:latin typeface="標楷體" panose="03000509000000000000" pitchFamily="65" charset="-120"/>
                <a:ea typeface="標楷體" panose="03000509000000000000" pitchFamily="65" charset="-120"/>
              </a:rPr>
              <a:t>二、形成性評鑑與總結性評鑑</a:t>
            </a:r>
          </a:p>
        </p:txBody>
      </p:sp>
      <p:graphicFrame>
        <p:nvGraphicFramePr>
          <p:cNvPr id="10" name="資料庫圖表 9"/>
          <p:cNvGraphicFramePr/>
          <p:nvPr>
            <p:extLst>
              <p:ext uri="{D42A27DB-BD31-4B8C-83A1-F6EECF244321}">
                <p14:modId xmlns:p14="http://schemas.microsoft.com/office/powerpoint/2010/main" val="1164842989"/>
              </p:ext>
            </p:extLst>
          </p:nvPr>
        </p:nvGraphicFramePr>
        <p:xfrm>
          <a:off x="179512" y="4797152"/>
          <a:ext cx="8640960" cy="177281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64982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10"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0000"/>
            <a:lum/>
          </a:blip>
          <a:srcRect/>
          <a:stretch>
            <a:fillRect l="-31000" t="-4000" r="-18000" b="-5000"/>
          </a:stretch>
        </a:blipFill>
        <a:effectLst/>
      </p:bgPr>
    </p:bg>
    <p:spTree>
      <p:nvGrpSpPr>
        <p:cNvPr id="1" name=""/>
        <p:cNvGrpSpPr/>
        <p:nvPr/>
      </p:nvGrpSpPr>
      <p:grpSpPr>
        <a:xfrm>
          <a:off x="0" y="0"/>
          <a:ext cx="0" cy="0"/>
          <a:chOff x="0" y="0"/>
          <a:chExt cx="0" cy="0"/>
        </a:xfrm>
      </p:grpSpPr>
      <p:sp>
        <p:nvSpPr>
          <p:cNvPr id="4" name="矩形 3"/>
          <p:cNvSpPr/>
          <p:nvPr/>
        </p:nvSpPr>
        <p:spPr>
          <a:xfrm>
            <a:off x="539552" y="5085184"/>
            <a:ext cx="8424936" cy="169277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zh-TW" altLang="en-US" sz="2600" b="1" dirty="0">
                <a:solidFill>
                  <a:srgbClr val="FF0000"/>
                </a:solidFill>
                <a:latin typeface="標楷體" panose="03000509000000000000" pitchFamily="65" charset="-120"/>
                <a:ea typeface="標楷體" panose="03000509000000000000" pitchFamily="65" charset="-120"/>
              </a:rPr>
              <a:t>採用此種課程評鑑的途徑的原因是因為教育系統內負責教育決策的主管人員需要相關資訊，以判斷課程的價值，但因缺乏足夠的知識訊息，以致無法瞭解課程方案執行結果的成敗。</a:t>
            </a:r>
          </a:p>
        </p:txBody>
      </p:sp>
      <p:sp>
        <p:nvSpPr>
          <p:cNvPr id="9" name="標題 1"/>
          <p:cNvSpPr txBox="1">
            <a:spLocks noGrp="1"/>
          </p:cNvSpPr>
          <p:nvPr>
            <p:ph type="title"/>
          </p:nvPr>
        </p:nvSpPr>
        <p:spPr>
          <a:xfrm>
            <a:off x="0" y="-99392"/>
            <a:ext cx="8229600" cy="1143000"/>
          </a:xfrm>
          <a:prstGeom prst="rect">
            <a:avLst/>
          </a:prstGeom>
          <a:effectLst>
            <a:reflection blurRad="6350" stA="52000" endA="300" endPos="35000" dir="5400000" sy="-100000" algn="bl" rotWithShape="0"/>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TW" altLang="en-US" sz="3600" u="sng" dirty="0">
                <a:solidFill>
                  <a:srgbClr val="FF5050"/>
                </a:solidFill>
                <a:latin typeface="標楷體" panose="03000509000000000000" pitchFamily="65" charset="-120"/>
                <a:ea typeface="標楷體" panose="03000509000000000000" pitchFamily="65" charset="-120"/>
              </a:rPr>
              <a:t>二、形成性評鑑與總結性評鑑</a:t>
            </a:r>
          </a:p>
        </p:txBody>
      </p:sp>
      <p:graphicFrame>
        <p:nvGraphicFramePr>
          <p:cNvPr id="11" name="資料庫圖表 10"/>
          <p:cNvGraphicFramePr/>
          <p:nvPr>
            <p:extLst>
              <p:ext uri="{D42A27DB-BD31-4B8C-83A1-F6EECF244321}">
                <p14:modId xmlns:p14="http://schemas.microsoft.com/office/powerpoint/2010/main" val="4107668380"/>
              </p:ext>
            </p:extLst>
          </p:nvPr>
        </p:nvGraphicFramePr>
        <p:xfrm>
          <a:off x="196338" y="1268760"/>
          <a:ext cx="8749417" cy="3672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463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1"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0000"/>
            <a:lum/>
          </a:blip>
          <a:srcRect/>
          <a:stretch>
            <a:fillRect l="-40000" t="-4000" r="-18000" b="-5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323528" y="980728"/>
            <a:ext cx="8280921" cy="1584176"/>
          </a:xfrm>
        </p:spPr>
        <p:txBody>
          <a:bodyPr>
            <a:noAutofit/>
          </a:bodyPr>
          <a:lstStyle/>
          <a:p>
            <a:pPr marL="457200" indent="-457200" algn="l">
              <a:buFont typeface="Wingdings" panose="05000000000000000000" pitchFamily="2" charset="2"/>
              <a:buChar char="u"/>
            </a:pPr>
            <a:r>
              <a:rPr lang="zh-TW" altLang="en-US" sz="2800" dirty="0">
                <a:solidFill>
                  <a:srgbClr val="002060"/>
                </a:solidFill>
                <a:latin typeface="標楷體" panose="03000509000000000000" pitchFamily="65" charset="-120"/>
                <a:ea typeface="標楷體" panose="03000509000000000000" pitchFamily="65" charset="-120"/>
              </a:rPr>
              <a:t>「結果本位的評鑑」（</a:t>
            </a:r>
            <a:r>
              <a:rPr lang="en-US" altLang="zh-TW" sz="2800" dirty="0">
                <a:solidFill>
                  <a:srgbClr val="002060"/>
                </a:solidFill>
                <a:latin typeface="FZYaoTi" panose="02010601030101010101" pitchFamily="2" charset="-122"/>
                <a:ea typeface="FZYaoTi" panose="02010601030101010101" pitchFamily="2" charset="-122"/>
              </a:rPr>
              <a:t>outcomes-based evaluation</a:t>
            </a:r>
            <a:r>
              <a:rPr lang="zh-TW" altLang="en-US" sz="2800" dirty="0">
                <a:solidFill>
                  <a:srgbClr val="002060"/>
                </a:solidFill>
                <a:latin typeface="標楷體" panose="03000509000000000000" pitchFamily="65" charset="-120"/>
                <a:ea typeface="標楷體" panose="03000509000000000000" pitchFamily="65" charset="-120"/>
              </a:rPr>
              <a:t>）是一種最低底線或清算結帳式（</a:t>
            </a:r>
            <a:r>
              <a:rPr lang="en-US" altLang="zh-TW" sz="2800" dirty="0">
                <a:solidFill>
                  <a:srgbClr val="002060"/>
                </a:solidFill>
                <a:latin typeface="FZYaoTi" panose="02010601030101010101" pitchFamily="2" charset="-122"/>
                <a:ea typeface="FZYaoTi" panose="02010601030101010101" pitchFamily="2" charset="-122"/>
              </a:rPr>
              <a:t>pay-off</a:t>
            </a:r>
            <a:r>
              <a:rPr lang="zh-TW" altLang="en-US" sz="2800" dirty="0">
                <a:solidFill>
                  <a:srgbClr val="002060"/>
                </a:solidFill>
                <a:latin typeface="標楷體" panose="03000509000000000000" pitchFamily="65" charset="-120"/>
                <a:ea typeface="標楷體" panose="03000509000000000000" pitchFamily="65" charset="-120"/>
              </a:rPr>
              <a:t>）的評鑑（</a:t>
            </a:r>
            <a:r>
              <a:rPr lang="en-US" altLang="zh-TW" sz="2800" dirty="0">
                <a:solidFill>
                  <a:srgbClr val="002060"/>
                </a:solidFill>
                <a:latin typeface="FZYaoTi" panose="02010601030101010101" pitchFamily="2" charset="-122"/>
                <a:ea typeface="FZYaoTi" panose="02010601030101010101" pitchFamily="2" charset="-122"/>
              </a:rPr>
              <a:t>Posner,1995, 228 </a:t>
            </a:r>
            <a:r>
              <a:rPr lang="zh-TW" altLang="en-US" sz="2800" dirty="0">
                <a:solidFill>
                  <a:srgbClr val="002060"/>
                </a:solidFill>
                <a:latin typeface="標楷體" panose="03000509000000000000" pitchFamily="65" charset="-120"/>
                <a:ea typeface="標楷體" panose="03000509000000000000" pitchFamily="65" charset="-120"/>
              </a:rPr>
              <a:t>）。</a:t>
            </a:r>
          </a:p>
        </p:txBody>
      </p:sp>
      <p:sp>
        <p:nvSpPr>
          <p:cNvPr id="4" name="矩形 3"/>
          <p:cNvSpPr/>
          <p:nvPr/>
        </p:nvSpPr>
        <p:spPr>
          <a:xfrm>
            <a:off x="107504" y="188640"/>
            <a:ext cx="7632848" cy="646331"/>
          </a:xfrm>
          <a:prstGeom prst="rect">
            <a:avLst/>
          </a:prstGeom>
          <a:effectLst>
            <a:reflection blurRad="6350" stA="52000" endA="300" endPos="35000" dir="5400000" sy="-100000" algn="bl" rotWithShape="0"/>
          </a:effectLst>
        </p:spPr>
        <p:txBody>
          <a:bodyPr wrap="square">
            <a:spAutoFit/>
          </a:bodyPr>
          <a:lstStyle/>
          <a:p>
            <a:pPr lvl="0">
              <a:spcBef>
                <a:spcPct val="20000"/>
              </a:spcBef>
            </a:pPr>
            <a:r>
              <a:rPr lang="zh-TW" altLang="en-US" sz="3600" dirty="0">
                <a:solidFill>
                  <a:srgbClr val="FF9900"/>
                </a:solidFill>
                <a:latin typeface="標楷體" panose="03000509000000000000" pitchFamily="65" charset="-120"/>
                <a:ea typeface="標楷體" panose="03000509000000000000" pitchFamily="65" charset="-120"/>
              </a:rPr>
              <a:t>三、結果本位的評鑑</a:t>
            </a:r>
          </a:p>
        </p:txBody>
      </p:sp>
      <p:graphicFrame>
        <p:nvGraphicFramePr>
          <p:cNvPr id="6" name="資料庫圖表 5"/>
          <p:cNvGraphicFramePr/>
          <p:nvPr>
            <p:extLst>
              <p:ext uri="{D42A27DB-BD31-4B8C-83A1-F6EECF244321}">
                <p14:modId xmlns:p14="http://schemas.microsoft.com/office/powerpoint/2010/main" val="3967032432"/>
              </p:ext>
            </p:extLst>
          </p:nvPr>
        </p:nvGraphicFramePr>
        <p:xfrm>
          <a:off x="467544" y="2636912"/>
          <a:ext cx="8424936"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520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0000"/>
            <a:lum/>
          </a:blip>
          <a:srcRect/>
          <a:stretch>
            <a:fillRect l="-31000" t="-4000" r="-18000" b="-5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5943" y="116632"/>
            <a:ext cx="5400600" cy="926976"/>
          </a:xfrm>
          <a:effectLst>
            <a:glow rad="63500">
              <a:schemeClr val="accent6">
                <a:satMod val="175000"/>
                <a:alpha val="40000"/>
              </a:schemeClr>
            </a:glow>
            <a:outerShdw blurRad="50800" dist="38100" algn="l" rotWithShape="0">
              <a:prstClr val="black">
                <a:alpha val="40000"/>
              </a:prstClr>
            </a:outerShdw>
            <a:reflection blurRad="6350" stA="52000" endA="300" endPos="35000" dir="5400000" sy="-100000" algn="bl" rotWithShape="0"/>
          </a:effectLst>
        </p:spPr>
        <p:txBody>
          <a:bodyPr>
            <a:normAutofit/>
          </a:bodyPr>
          <a:lstStyle/>
          <a:p>
            <a:pPr algn="l"/>
            <a:r>
              <a:rPr lang="zh-TW" altLang="en-US" sz="4000" dirty="0">
                <a:solidFill>
                  <a:schemeClr val="accent2">
                    <a:lumMod val="10000"/>
                  </a:schemeClr>
                </a:solidFill>
                <a:latin typeface="標楷體" panose="03000509000000000000" pitchFamily="65" charset="-120"/>
                <a:ea typeface="標楷體" panose="03000509000000000000" pitchFamily="65" charset="-120"/>
              </a:rPr>
              <a:t>四、歷程本位的評鑑</a:t>
            </a:r>
          </a:p>
        </p:txBody>
      </p:sp>
      <p:sp>
        <p:nvSpPr>
          <p:cNvPr id="3" name="內容版面配置區 2"/>
          <p:cNvSpPr>
            <a:spLocks noGrp="1"/>
          </p:cNvSpPr>
          <p:nvPr>
            <p:ph idx="1"/>
          </p:nvPr>
        </p:nvSpPr>
        <p:spPr>
          <a:xfrm>
            <a:off x="827584" y="2924944"/>
            <a:ext cx="7975140" cy="2232248"/>
          </a:xfrm>
        </p:spPr>
        <p:style>
          <a:lnRef idx="3">
            <a:schemeClr val="lt1"/>
          </a:lnRef>
          <a:fillRef idx="1">
            <a:schemeClr val="accent3"/>
          </a:fillRef>
          <a:effectRef idx="1">
            <a:schemeClr val="accent3"/>
          </a:effectRef>
          <a:fontRef idx="minor">
            <a:schemeClr val="lt1"/>
          </a:fontRef>
        </p:style>
        <p:txBody>
          <a:bodyPr>
            <a:normAutofit fontScale="92500" lnSpcReduction="20000"/>
          </a:bodyPr>
          <a:lstStyle/>
          <a:p>
            <a:pPr>
              <a:buFont typeface="Wingdings" panose="05000000000000000000" pitchFamily="2" charset="2"/>
              <a:buChar char="u"/>
            </a:pPr>
            <a:r>
              <a:rPr lang="zh-TW" altLang="en-US" sz="3000" dirty="0">
                <a:solidFill>
                  <a:schemeClr val="accent1">
                    <a:lumMod val="25000"/>
                  </a:schemeClr>
                </a:solidFill>
                <a:latin typeface="標楷體" panose="03000509000000000000" pitchFamily="65" charset="-120"/>
                <a:ea typeface="標楷體" panose="03000509000000000000" pitchFamily="65" charset="-120"/>
              </a:rPr>
              <a:t>是以課程評鑑為工具，用來說明課程目標、內容、教師訓練的要求。  </a:t>
            </a:r>
          </a:p>
          <a:p>
            <a:pPr>
              <a:buFont typeface="Wingdings" panose="05000000000000000000" pitchFamily="2" charset="2"/>
              <a:buChar char="u"/>
            </a:pPr>
            <a:r>
              <a:rPr lang="zh-TW" altLang="en-US" sz="3000" dirty="0">
                <a:solidFill>
                  <a:schemeClr val="accent1">
                    <a:lumMod val="25000"/>
                  </a:schemeClr>
                </a:solidFill>
                <a:latin typeface="標楷體" panose="03000509000000000000" pitchFamily="65" charset="-120"/>
                <a:ea typeface="標楷體" panose="03000509000000000000" pitchFamily="65" charset="-120"/>
              </a:rPr>
              <a:t>與經驗主義理論取向與教學專業理論取向的課程設計意識型態相關，是不同於目標本位的評鑑，更不同於以課程最後結果之結果本位的評鑑。</a:t>
            </a:r>
          </a:p>
          <a:p>
            <a:endParaRPr lang="zh-TW" altLang="en-US" dirty="0"/>
          </a:p>
        </p:txBody>
      </p:sp>
      <p:sp>
        <p:nvSpPr>
          <p:cNvPr id="5" name="矩形 4"/>
          <p:cNvSpPr/>
          <p:nvPr/>
        </p:nvSpPr>
        <p:spPr>
          <a:xfrm>
            <a:off x="827584" y="1192025"/>
            <a:ext cx="8100392" cy="954107"/>
          </a:xfrm>
          <a:prstGeom prst="rect">
            <a:avLst/>
          </a:prstGeom>
        </p:spPr>
        <p:txBody>
          <a:bodyPr wrap="square">
            <a:spAutoFit/>
          </a:bodyPr>
          <a:lstStyle/>
          <a:p>
            <a:pPr marL="342900" lvl="0" indent="-342900">
              <a:spcBef>
                <a:spcPct val="20000"/>
              </a:spcBef>
              <a:buFont typeface="Wingdings" panose="05000000000000000000" pitchFamily="2" charset="2"/>
              <a:buChar char="u"/>
            </a:pPr>
            <a:r>
              <a:rPr lang="zh-TW" altLang="en-US" sz="2800" dirty="0">
                <a:solidFill>
                  <a:schemeClr val="accent1">
                    <a:lumMod val="25000"/>
                  </a:schemeClr>
                </a:solidFill>
                <a:latin typeface="標楷體" panose="03000509000000000000" pitchFamily="65" charset="-120"/>
                <a:ea typeface="標楷體" panose="03000509000000000000" pitchFamily="65" charset="-120"/>
              </a:rPr>
              <a:t>「歷程本位的評鑑」（</a:t>
            </a:r>
            <a:r>
              <a:rPr lang="en-US" altLang="zh-TW" sz="2800" dirty="0">
                <a:solidFill>
                  <a:schemeClr val="accent1">
                    <a:lumMod val="25000"/>
                  </a:schemeClr>
                </a:solidFill>
                <a:latin typeface="FZYaoTi" panose="02010601030101010101" pitchFamily="2" charset="-122"/>
                <a:ea typeface="FZYaoTi" panose="02010601030101010101" pitchFamily="2" charset="-122"/>
              </a:rPr>
              <a:t>process-based evaluation </a:t>
            </a:r>
            <a:r>
              <a:rPr lang="zh-TW" altLang="en-US" sz="2800" dirty="0">
                <a:solidFill>
                  <a:schemeClr val="accent1">
                    <a:lumMod val="25000"/>
                  </a:schemeClr>
                </a:solidFill>
                <a:latin typeface="標楷體" panose="03000509000000000000" pitchFamily="65" charset="-120"/>
                <a:ea typeface="標楷體" panose="03000509000000000000" pitchFamily="65" charset="-120"/>
              </a:rPr>
              <a:t>）又稱為「內在評鑑」（</a:t>
            </a:r>
            <a:r>
              <a:rPr lang="en-US" altLang="zh-TW" sz="2800" dirty="0">
                <a:solidFill>
                  <a:schemeClr val="accent1">
                    <a:lumMod val="25000"/>
                  </a:schemeClr>
                </a:solidFill>
                <a:latin typeface="FZYaoTi" panose="02010601030101010101" pitchFamily="2" charset="-122"/>
                <a:ea typeface="FZYaoTi" panose="02010601030101010101" pitchFamily="2" charset="-122"/>
              </a:rPr>
              <a:t>intrinsic evaluation </a:t>
            </a:r>
            <a:r>
              <a:rPr lang="zh-TW" altLang="en-US" sz="2800" dirty="0">
                <a:solidFill>
                  <a:schemeClr val="accent1">
                    <a:lumMod val="25000"/>
                  </a:schemeClr>
                </a:solidFill>
                <a:latin typeface="標楷體" panose="03000509000000000000" pitchFamily="65" charset="-120"/>
                <a:ea typeface="標楷體" panose="03000509000000000000" pitchFamily="65" charset="-120"/>
              </a:rPr>
              <a:t>）</a:t>
            </a:r>
          </a:p>
        </p:txBody>
      </p:sp>
      <p:sp>
        <p:nvSpPr>
          <p:cNvPr id="6" name="矩形 5"/>
          <p:cNvSpPr/>
          <p:nvPr/>
        </p:nvSpPr>
        <p:spPr>
          <a:xfrm>
            <a:off x="796050" y="2564904"/>
            <a:ext cx="8064896" cy="3046988"/>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r>
              <a:rPr lang="zh-TW" altLang="en-US" sz="2400" dirty="0">
                <a:solidFill>
                  <a:schemeClr val="accent2">
                    <a:lumMod val="10000"/>
                  </a:schemeClr>
                </a:solidFill>
                <a:latin typeface="標楷體" panose="03000509000000000000" pitchFamily="65" charset="-120"/>
                <a:ea typeface="標楷體" panose="03000509000000000000" pitchFamily="65" charset="-120"/>
              </a:rPr>
              <a:t>（一）先在因素</a:t>
            </a:r>
          </a:p>
          <a:p>
            <a:r>
              <a:rPr lang="en-US" altLang="zh-TW" sz="2400" dirty="0">
                <a:solidFill>
                  <a:schemeClr val="accent2">
                    <a:lumMod val="10000"/>
                  </a:schemeClr>
                </a:solidFill>
                <a:latin typeface="標楷體" panose="03000509000000000000" pitchFamily="65" charset="-120"/>
                <a:ea typeface="標楷體" panose="03000509000000000000" pitchFamily="65" charset="-120"/>
              </a:rPr>
              <a:t>1.</a:t>
            </a:r>
            <a:r>
              <a:rPr lang="zh-TW" altLang="en-US" sz="2400" dirty="0">
                <a:solidFill>
                  <a:schemeClr val="accent2">
                    <a:lumMod val="10000"/>
                  </a:schemeClr>
                </a:solidFill>
                <a:latin typeface="標楷體" panose="03000509000000000000" pitchFamily="65" charset="-120"/>
                <a:ea typeface="標楷體" panose="03000509000000000000" pitchFamily="65" charset="-120"/>
              </a:rPr>
              <a:t>指學生與教師及學科材料課程互動之前，先前存在的情境條件。例如：學生特性、教師特性、政府命令、社區期望、以及可用的資源皆屬之。特別是先在因素的資料，有助於判斷某項課程的宣稱是否具有實證支持。</a:t>
            </a:r>
            <a:endParaRPr lang="en-US" altLang="zh-TW" sz="2400" dirty="0">
              <a:solidFill>
                <a:schemeClr val="accent2">
                  <a:lumMod val="10000"/>
                </a:schemeClr>
              </a:solidFill>
              <a:latin typeface="標楷體" panose="03000509000000000000" pitchFamily="65" charset="-120"/>
              <a:ea typeface="標楷體" panose="03000509000000000000" pitchFamily="65" charset="-120"/>
            </a:endParaRPr>
          </a:p>
          <a:p>
            <a:endParaRPr lang="zh-TW" altLang="en-US" sz="2400" dirty="0">
              <a:solidFill>
                <a:schemeClr val="accent2">
                  <a:lumMod val="10000"/>
                </a:schemeClr>
              </a:solidFill>
              <a:latin typeface="標楷體" panose="03000509000000000000" pitchFamily="65" charset="-120"/>
              <a:ea typeface="標楷體" panose="03000509000000000000" pitchFamily="65" charset="-120"/>
            </a:endParaRPr>
          </a:p>
          <a:p>
            <a:r>
              <a:rPr lang="en-US" altLang="zh-TW" sz="2400" dirty="0">
                <a:solidFill>
                  <a:schemeClr val="accent2">
                    <a:lumMod val="10000"/>
                  </a:schemeClr>
                </a:solidFill>
                <a:latin typeface="標楷體" panose="03000509000000000000" pitchFamily="65" charset="-120"/>
                <a:ea typeface="標楷體" panose="03000509000000000000" pitchFamily="65" charset="-120"/>
              </a:rPr>
              <a:t>2.</a:t>
            </a:r>
            <a:r>
              <a:rPr lang="zh-TW" altLang="en-US" sz="2400" dirty="0">
                <a:solidFill>
                  <a:schemeClr val="accent2">
                    <a:lumMod val="10000"/>
                  </a:schemeClr>
                </a:solidFill>
                <a:latin typeface="標楷體" panose="03000509000000000000" pitchFamily="65" charset="-120"/>
                <a:ea typeface="標楷體" panose="03000509000000000000" pitchFamily="65" charset="-120"/>
              </a:rPr>
              <a:t>從</a:t>
            </a:r>
            <a:r>
              <a:rPr lang="zh-TW" altLang="en-US" sz="2400" dirty="0">
                <a:solidFill>
                  <a:srgbClr val="FF0000"/>
                </a:solidFill>
                <a:latin typeface="標楷體" panose="03000509000000000000" pitchFamily="65" charset="-120"/>
                <a:ea typeface="標楷體" panose="03000509000000000000" pitchFamily="65" charset="-120"/>
              </a:rPr>
              <a:t>經驗主義</a:t>
            </a:r>
            <a:r>
              <a:rPr lang="zh-TW" altLang="en-US" sz="2400" dirty="0">
                <a:solidFill>
                  <a:schemeClr val="accent2">
                    <a:lumMod val="10000"/>
                  </a:schemeClr>
                </a:solidFill>
                <a:latin typeface="標楷體" panose="03000509000000000000" pitchFamily="65" charset="-120"/>
                <a:ea typeface="標楷體" panose="03000509000000000000" pitchFamily="65" charset="-120"/>
              </a:rPr>
              <a:t>理論取向的課程設計意識型態而言，這是一種重視</a:t>
            </a:r>
            <a:r>
              <a:rPr lang="zh-TW" altLang="en-US" sz="2400" dirty="0">
                <a:solidFill>
                  <a:srgbClr val="FF0000"/>
                </a:solidFill>
                <a:latin typeface="標楷體" panose="03000509000000000000" pitchFamily="65" charset="-120"/>
                <a:ea typeface="標楷體" panose="03000509000000000000" pitchFamily="65" charset="-120"/>
              </a:rPr>
              <a:t>學生學習經驗</a:t>
            </a:r>
            <a:r>
              <a:rPr lang="zh-TW" altLang="en-US" sz="2400" dirty="0">
                <a:solidFill>
                  <a:schemeClr val="accent2">
                    <a:lumMod val="10000"/>
                  </a:schemeClr>
                </a:solidFill>
                <a:latin typeface="標楷體" panose="03000509000000000000" pitchFamily="65" charset="-120"/>
                <a:ea typeface="標楷體" panose="03000509000000000000" pitchFamily="65" charset="-120"/>
              </a:rPr>
              <a:t>的課程評鑑觀點。</a:t>
            </a:r>
          </a:p>
        </p:txBody>
      </p:sp>
    </p:spTree>
    <p:extLst>
      <p:ext uri="{BB962C8B-B14F-4D97-AF65-F5344CB8AC3E}">
        <p14:creationId xmlns:p14="http://schemas.microsoft.com/office/powerpoint/2010/main" val="427542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
                                            <p:bg/>
                                          </p:spTgt>
                                        </p:tgtEl>
                                        <p:attrNameLst>
                                          <p:attrName>style.visibility</p:attrName>
                                        </p:attrNameLst>
                                      </p:cBhvr>
                                      <p:to>
                                        <p:strVal val="hidden"/>
                                      </p:to>
                                    </p:set>
                                  </p:childTnLst>
                                </p:cTn>
                              </p:par>
                              <p:par>
                                <p:cTn id="11" presetID="42"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0000"/>
            <a:lum/>
          </a:blip>
          <a:srcRect/>
          <a:stretch>
            <a:fillRect l="-31000" t="-4000" r="-18000" b="-5000"/>
          </a:stretch>
        </a:blipFill>
        <a:effectLst/>
      </p:bgPr>
    </p:bg>
    <p:spTree>
      <p:nvGrpSpPr>
        <p:cNvPr id="1" name=""/>
        <p:cNvGrpSpPr/>
        <p:nvPr/>
      </p:nvGrpSpPr>
      <p:grpSpPr>
        <a:xfrm>
          <a:off x="0" y="0"/>
          <a:ext cx="0" cy="0"/>
          <a:chOff x="0" y="0"/>
          <a:chExt cx="0" cy="0"/>
        </a:xfrm>
      </p:grpSpPr>
      <p:graphicFrame>
        <p:nvGraphicFramePr>
          <p:cNvPr id="8" name="資料庫圖表 7"/>
          <p:cNvGraphicFramePr/>
          <p:nvPr>
            <p:extLst>
              <p:ext uri="{D42A27DB-BD31-4B8C-83A1-F6EECF244321}">
                <p14:modId xmlns:p14="http://schemas.microsoft.com/office/powerpoint/2010/main" val="2654154553"/>
              </p:ext>
            </p:extLst>
          </p:nvPr>
        </p:nvGraphicFramePr>
        <p:xfrm>
          <a:off x="179512" y="1120582"/>
          <a:ext cx="8856984" cy="55487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標題 1"/>
          <p:cNvSpPr>
            <a:spLocks noGrp="1"/>
          </p:cNvSpPr>
          <p:nvPr>
            <p:ph type="title"/>
          </p:nvPr>
        </p:nvSpPr>
        <p:spPr>
          <a:xfrm>
            <a:off x="25227" y="0"/>
            <a:ext cx="5040313" cy="854075"/>
          </a:xfrm>
          <a:effectLst>
            <a:glow rad="63500">
              <a:schemeClr val="accent6">
                <a:satMod val="175000"/>
                <a:alpha val="40000"/>
              </a:schemeClr>
            </a:glow>
            <a:outerShdw blurRad="50800" dist="38100" algn="l" rotWithShape="0">
              <a:prstClr val="black">
                <a:alpha val="40000"/>
              </a:prstClr>
            </a:outerShdw>
            <a:reflection blurRad="6350" stA="52000" endA="300" endPos="35000" dir="5400000" sy="-100000" algn="bl" rotWithShape="0"/>
          </a:effectLst>
        </p:spPr>
        <p:txBody>
          <a:bodyPr>
            <a:normAutofit/>
          </a:bodyPr>
          <a:lstStyle/>
          <a:p>
            <a:pPr algn="l"/>
            <a:r>
              <a:rPr lang="zh-TW" altLang="en-US" sz="4000" u="sng" dirty="0">
                <a:solidFill>
                  <a:schemeClr val="accent2">
                    <a:lumMod val="10000"/>
                  </a:schemeClr>
                </a:solidFill>
                <a:latin typeface="標楷體" panose="03000509000000000000" pitchFamily="65" charset="-120"/>
                <a:ea typeface="標楷體" panose="03000509000000000000" pitchFamily="65" charset="-120"/>
              </a:rPr>
              <a:t>四、歷程本位的評鑑</a:t>
            </a:r>
          </a:p>
        </p:txBody>
      </p:sp>
    </p:spTree>
    <p:extLst>
      <p:ext uri="{BB962C8B-B14F-4D97-AF65-F5344CB8AC3E}">
        <p14:creationId xmlns:p14="http://schemas.microsoft.com/office/powerpoint/2010/main" val="9844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0000"/>
            <a:lum/>
          </a:blip>
          <a:srcRect/>
          <a:stretch>
            <a:fillRect l="-31000" t="-4000" r="-18000" b="-5000"/>
          </a:stretch>
        </a:blipFill>
        <a:effectLst/>
      </p:bgPr>
    </p:bg>
    <p:spTree>
      <p:nvGrpSpPr>
        <p:cNvPr id="1" name=""/>
        <p:cNvGrpSpPr/>
        <p:nvPr/>
      </p:nvGrpSpPr>
      <p:grpSpPr>
        <a:xfrm>
          <a:off x="0" y="0"/>
          <a:ext cx="0" cy="0"/>
          <a:chOff x="0" y="0"/>
          <a:chExt cx="0" cy="0"/>
        </a:xfrm>
      </p:grpSpPr>
      <p:sp>
        <p:nvSpPr>
          <p:cNvPr id="4" name="標題 1"/>
          <p:cNvSpPr>
            <a:spLocks noGrp="1"/>
          </p:cNvSpPr>
          <p:nvPr>
            <p:ph type="title"/>
          </p:nvPr>
        </p:nvSpPr>
        <p:spPr>
          <a:xfrm>
            <a:off x="-252536" y="-171400"/>
            <a:ext cx="4901075" cy="1143000"/>
          </a:xfrm>
          <a:effectLst>
            <a:glow rad="63500">
              <a:schemeClr val="accent6">
                <a:satMod val="175000"/>
                <a:alpha val="40000"/>
              </a:schemeClr>
            </a:glow>
            <a:outerShdw blurRad="50800" dist="38100" algn="l" rotWithShape="0">
              <a:prstClr val="black">
                <a:alpha val="40000"/>
              </a:prstClr>
            </a:outerShdw>
            <a:reflection blurRad="6350" stA="52000" endA="300" endPos="35000" dir="5400000" sy="-100000" algn="bl" rotWithShape="0"/>
          </a:effectLst>
        </p:spPr>
        <p:txBody>
          <a:bodyPr>
            <a:normAutofit/>
          </a:bodyPr>
          <a:lstStyle/>
          <a:p>
            <a:r>
              <a:rPr lang="zh-TW" altLang="zh-TW" sz="3600" u="sng" dirty="0">
                <a:latin typeface="標楷體" panose="03000509000000000000" pitchFamily="65" charset="-120"/>
                <a:ea typeface="標楷體" panose="03000509000000000000" pitchFamily="65" charset="-120"/>
              </a:rPr>
              <a:t>五、測驗本位的評鑑</a:t>
            </a:r>
          </a:p>
        </p:txBody>
      </p:sp>
      <p:sp>
        <p:nvSpPr>
          <p:cNvPr id="2" name="內容版面配置區 1"/>
          <p:cNvSpPr>
            <a:spLocks noGrp="1"/>
          </p:cNvSpPr>
          <p:nvPr>
            <p:ph idx="1"/>
          </p:nvPr>
        </p:nvSpPr>
        <p:spPr>
          <a:xfrm>
            <a:off x="478465" y="1268760"/>
            <a:ext cx="8229600" cy="2736304"/>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buNone/>
            </a:pPr>
            <a:r>
              <a:rPr lang="zh-TW" altLang="en-US" sz="2800" dirty="0">
                <a:solidFill>
                  <a:schemeClr val="accent2">
                    <a:lumMod val="10000"/>
                  </a:schemeClr>
                </a:solidFill>
                <a:latin typeface="標楷體" panose="03000509000000000000" pitchFamily="65" charset="-120"/>
                <a:ea typeface="標楷體" panose="03000509000000000000" pitchFamily="65" charset="-120"/>
              </a:rPr>
              <a:t>（一）「測驗本位的評鑑」（</a:t>
            </a:r>
            <a:r>
              <a:rPr lang="en-US" altLang="zh-TW" sz="2800" dirty="0">
                <a:solidFill>
                  <a:schemeClr val="accent2">
                    <a:lumMod val="10000"/>
                  </a:schemeClr>
                </a:solidFill>
                <a:latin typeface="標楷體" panose="03000509000000000000" pitchFamily="65" charset="-120"/>
                <a:ea typeface="標楷體" panose="03000509000000000000" pitchFamily="65" charset="-120"/>
              </a:rPr>
              <a:t>test-based evaluation</a:t>
            </a:r>
            <a:r>
              <a:rPr lang="zh-TW" altLang="en-US" sz="2800" dirty="0">
                <a:solidFill>
                  <a:schemeClr val="accent2">
                    <a:lumMod val="10000"/>
                  </a:schemeClr>
                </a:solidFill>
                <a:latin typeface="標楷體" panose="03000509000000000000" pitchFamily="65" charset="-120"/>
                <a:ea typeface="標楷體" panose="03000509000000000000" pitchFamily="65" charset="-120"/>
              </a:rPr>
              <a:t>）途徑，與科技主義的課程設計意識型態的課程理論取向觀點關係密切，十分關心學生學習的具體行為結果。測驗是監控學生學習進步並診斷學生需要的基本科學工具，而且測驗結果則是學習結果的代表</a:t>
            </a:r>
            <a:r>
              <a:rPr lang="zh-TW" altLang="en-US" dirty="0">
                <a:solidFill>
                  <a:schemeClr val="accent2">
                    <a:lumMod val="10000"/>
                  </a:schemeClr>
                </a:solidFill>
                <a:latin typeface="標楷體" panose="03000509000000000000" pitchFamily="65" charset="-120"/>
                <a:ea typeface="標楷體" panose="03000509000000000000" pitchFamily="65" charset="-120"/>
              </a:rPr>
              <a:t>。</a:t>
            </a:r>
          </a:p>
          <a:p>
            <a:pPr marL="0" indent="0">
              <a:buNone/>
            </a:pPr>
            <a:endParaRPr lang="en-US" altLang="zh-TW" dirty="0">
              <a:solidFill>
                <a:schemeClr val="accent2">
                  <a:lumMod val="10000"/>
                </a:schemeClr>
              </a:solidFill>
              <a:latin typeface="標楷體" panose="03000509000000000000" pitchFamily="65" charset="-120"/>
              <a:ea typeface="標楷體" panose="03000509000000000000" pitchFamily="65" charset="-120"/>
            </a:endParaRPr>
          </a:p>
        </p:txBody>
      </p:sp>
      <p:sp>
        <p:nvSpPr>
          <p:cNvPr id="3" name="矩形 2"/>
          <p:cNvSpPr/>
          <p:nvPr/>
        </p:nvSpPr>
        <p:spPr>
          <a:xfrm>
            <a:off x="526136" y="4509120"/>
            <a:ext cx="8162056" cy="1815882"/>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zh-TW" altLang="en-US" sz="2800" dirty="0">
                <a:solidFill>
                  <a:schemeClr val="accent2">
                    <a:lumMod val="10000"/>
                  </a:schemeClr>
                </a:solidFill>
                <a:latin typeface="標楷體" panose="03000509000000000000" pitchFamily="65" charset="-120"/>
                <a:ea typeface="標楷體" panose="03000509000000000000" pitchFamily="65" charset="-120"/>
              </a:rPr>
              <a:t>（二）測驗是一種科學工具，可以提供學生學習結果的訊息，作為繼續調整學生學習活動的依據，並使學生更具學習效能。「測驗本位的評鑑」特別強調下列測驗編製的步驟：</a:t>
            </a:r>
          </a:p>
        </p:txBody>
      </p:sp>
    </p:spTree>
    <p:extLst>
      <p:ext uri="{BB962C8B-B14F-4D97-AF65-F5344CB8AC3E}">
        <p14:creationId xmlns:p14="http://schemas.microsoft.com/office/powerpoint/2010/main" val="384944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fade">
                                      <p:cBhvr>
                                        <p:cTn id="7" dur="1000"/>
                                        <p:tgtEl>
                                          <p:spTgt spid="2">
                                            <p:bg/>
                                          </p:spTgt>
                                        </p:tgtEl>
                                      </p:cBhvr>
                                    </p:animEffect>
                                    <p:anim calcmode="lin" valueType="num">
                                      <p:cBhvr>
                                        <p:cTn id="8" dur="1000" fill="hold"/>
                                        <p:tgtEl>
                                          <p:spTgt spid="2">
                                            <p:bg/>
                                          </p:spTgt>
                                        </p:tgtEl>
                                        <p:attrNameLst>
                                          <p:attrName>ppt_x</p:attrName>
                                        </p:attrNameLst>
                                      </p:cBhvr>
                                      <p:tavLst>
                                        <p:tav tm="0">
                                          <p:val>
                                            <p:strVal val="#ppt_x"/>
                                          </p:val>
                                        </p:tav>
                                        <p:tav tm="100000">
                                          <p:val>
                                            <p:strVal val="#ppt_x"/>
                                          </p:val>
                                        </p:tav>
                                      </p:tavLst>
                                    </p:anim>
                                    <p:anim calcmode="lin" valueType="num">
                                      <p:cBhvr>
                                        <p:cTn id="9" dur="1000" fill="hold"/>
                                        <p:tgtEl>
                                          <p:spTgt spid="2">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40000"/>
            <a:lum/>
          </a:blip>
          <a:srcRect/>
          <a:stretch>
            <a:fillRect l="-25000" r="-17000"/>
          </a:stretch>
        </a:blipFill>
        <a:effectLst/>
      </p:bgPr>
    </p:bg>
    <p:spTree>
      <p:nvGrpSpPr>
        <p:cNvPr id="1" name=""/>
        <p:cNvGrpSpPr/>
        <p:nvPr/>
      </p:nvGrpSpPr>
      <p:grpSpPr>
        <a:xfrm>
          <a:off x="0" y="0"/>
          <a:ext cx="0" cy="0"/>
          <a:chOff x="0" y="0"/>
          <a:chExt cx="0" cy="0"/>
        </a:xfrm>
      </p:grpSpPr>
      <p:graphicFrame>
        <p:nvGraphicFramePr>
          <p:cNvPr id="3" name="內容版面配置區 2"/>
          <p:cNvGraphicFramePr>
            <a:graphicFrameLocks noGrp="1"/>
          </p:cNvGraphicFramePr>
          <p:nvPr>
            <p:ph idx="1"/>
            <p:extLst>
              <p:ext uri="{D42A27DB-BD31-4B8C-83A1-F6EECF244321}">
                <p14:modId xmlns:p14="http://schemas.microsoft.com/office/powerpoint/2010/main" val="1991922927"/>
              </p:ext>
            </p:extLst>
          </p:nvPr>
        </p:nvGraphicFramePr>
        <p:xfrm>
          <a:off x="457200" y="1156204"/>
          <a:ext cx="8229600" cy="52251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標題 1"/>
          <p:cNvSpPr txBox="1">
            <a:spLocks/>
          </p:cNvSpPr>
          <p:nvPr/>
        </p:nvSpPr>
        <p:spPr>
          <a:xfrm>
            <a:off x="3803" y="13203"/>
            <a:ext cx="4901075" cy="1143000"/>
          </a:xfrm>
          <a:prstGeom prst="rect">
            <a:avLst/>
          </a:prstGeom>
          <a:effectLst>
            <a:glow rad="63500">
              <a:schemeClr val="accent6">
                <a:satMod val="175000"/>
                <a:alpha val="40000"/>
              </a:schemeClr>
            </a:glow>
            <a:outerShdw blurRad="50800" dist="38100" algn="l" rotWithShape="0">
              <a:prstClr val="black">
                <a:alpha val="40000"/>
              </a:prstClr>
            </a:outerShdw>
            <a:reflection blurRad="6350" stA="52000" endA="300" endPos="35000" dir="5400000" sy="-100000" algn="bl" rotWithShape="0"/>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TW" altLang="zh-TW" sz="3600" u="sng" dirty="0">
                <a:latin typeface="標楷體" panose="03000509000000000000" pitchFamily="65" charset="-120"/>
                <a:ea typeface="標楷體" panose="03000509000000000000" pitchFamily="65" charset="-120"/>
              </a:rPr>
              <a:t>五、測驗本位的評鑑</a:t>
            </a:r>
          </a:p>
        </p:txBody>
      </p:sp>
      <p:sp>
        <p:nvSpPr>
          <p:cNvPr id="9" name="矩形 8"/>
          <p:cNvSpPr/>
          <p:nvPr/>
        </p:nvSpPr>
        <p:spPr>
          <a:xfrm>
            <a:off x="827584" y="2564904"/>
            <a:ext cx="7542584" cy="206210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TW" altLang="en-US" sz="3200" b="1" dirty="0">
                <a:solidFill>
                  <a:srgbClr val="FF0000"/>
                </a:solidFill>
                <a:latin typeface="標楷體" panose="03000509000000000000" pitchFamily="65" charset="-120"/>
                <a:ea typeface="標楷體" panose="03000509000000000000" pitchFamily="65" charset="-120"/>
              </a:rPr>
              <a:t>可見，「測驗本位的評鑑」的特徵是科學的、心理專家建構的、有效度的、有信度的、客觀的、可靠的、無偏見的，目標為導向的，技術生產模式的。</a:t>
            </a:r>
          </a:p>
        </p:txBody>
      </p:sp>
    </p:spTree>
    <p:extLst>
      <p:ext uri="{BB962C8B-B14F-4D97-AF65-F5344CB8AC3E}">
        <p14:creationId xmlns:p14="http://schemas.microsoft.com/office/powerpoint/2010/main" val="120694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3" grpId="1">
        <p:bldAsOne/>
      </p:bldGraphic>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44000"/>
            <a:lum/>
          </a:blip>
          <a:srcRect/>
          <a:stretch>
            <a:fillRect l="-31000" t="-4000" r="-18000" b="-5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539552" y="3212976"/>
            <a:ext cx="8280920" cy="1152128"/>
          </a:xfrm>
          <a:effectLst/>
        </p:spPr>
        <p:txBody>
          <a:bodyPr>
            <a:normAutofit fontScale="90000"/>
          </a:bodyPr>
          <a:lstStyle/>
          <a:p>
            <a:pPr algn="l"/>
            <a:br>
              <a:rPr lang="zh-TW" altLang="en-US" dirty="0"/>
            </a:br>
            <a:endParaRPr lang="zh-TW" altLang="en-US" dirty="0"/>
          </a:p>
        </p:txBody>
      </p:sp>
      <p:sp>
        <p:nvSpPr>
          <p:cNvPr id="5" name="矩形 4"/>
          <p:cNvSpPr/>
          <p:nvPr/>
        </p:nvSpPr>
        <p:spPr>
          <a:xfrm>
            <a:off x="179512" y="1078038"/>
            <a:ext cx="8964488" cy="584775"/>
          </a:xfrm>
          <a:prstGeom prst="rect">
            <a:avLst/>
          </a:prstGeom>
        </p:spPr>
        <p:txBody>
          <a:bodyPr wrap="square">
            <a:spAutoFit/>
          </a:bodyPr>
          <a:lstStyle/>
          <a:p>
            <a:r>
              <a:rPr lang="zh-TW" altLang="en-US" sz="3200" dirty="0">
                <a:solidFill>
                  <a:srgbClr val="002060"/>
                </a:solidFill>
                <a:latin typeface="標楷體" panose="03000509000000000000" pitchFamily="65" charset="-120"/>
                <a:ea typeface="標楷體" panose="03000509000000000000" pitchFamily="65" charset="-120"/>
                <a:cs typeface="+mj-cs"/>
              </a:rPr>
              <a:t>（三）「測驗本位的評鑑」可分為兩個一般原則。</a:t>
            </a:r>
            <a:endParaRPr lang="zh-TW" altLang="en-US" sz="1600" dirty="0">
              <a:solidFill>
                <a:srgbClr val="002060"/>
              </a:solidFill>
              <a:latin typeface="標楷體" panose="03000509000000000000" pitchFamily="65" charset="-120"/>
              <a:ea typeface="標楷體" panose="03000509000000000000" pitchFamily="65" charset="-120"/>
            </a:endParaRPr>
          </a:p>
        </p:txBody>
      </p:sp>
      <p:sp>
        <p:nvSpPr>
          <p:cNvPr id="7" name="標題 1"/>
          <p:cNvSpPr txBox="1">
            <a:spLocks/>
          </p:cNvSpPr>
          <p:nvPr/>
        </p:nvSpPr>
        <p:spPr>
          <a:xfrm>
            <a:off x="-324544" y="-99392"/>
            <a:ext cx="4901075" cy="1143000"/>
          </a:xfrm>
          <a:prstGeom prst="rect">
            <a:avLst/>
          </a:prstGeom>
          <a:effectLst>
            <a:glow rad="63500">
              <a:schemeClr val="accent6">
                <a:satMod val="175000"/>
                <a:alpha val="40000"/>
              </a:schemeClr>
            </a:glow>
            <a:outerShdw blurRad="50800" dist="38100" algn="l" rotWithShape="0">
              <a:prstClr val="black">
                <a:alpha val="40000"/>
              </a:prstClr>
            </a:outerShdw>
            <a:reflection blurRad="6350" stA="52000" endA="300" endPos="35000" dir="5400000" sy="-100000" algn="bl" rotWithShape="0"/>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TW" altLang="zh-TW" sz="3600" u="sng" dirty="0">
                <a:latin typeface="標楷體" panose="03000509000000000000" pitchFamily="65" charset="-120"/>
                <a:ea typeface="標楷體" panose="03000509000000000000" pitchFamily="65" charset="-120"/>
              </a:rPr>
              <a:t>五、測驗本位的評鑑</a:t>
            </a:r>
          </a:p>
        </p:txBody>
      </p:sp>
      <p:graphicFrame>
        <p:nvGraphicFramePr>
          <p:cNvPr id="8" name="資料庫圖表 7"/>
          <p:cNvGraphicFramePr/>
          <p:nvPr>
            <p:extLst>
              <p:ext uri="{D42A27DB-BD31-4B8C-83A1-F6EECF244321}">
                <p14:modId xmlns:p14="http://schemas.microsoft.com/office/powerpoint/2010/main" val="3235312684"/>
              </p:ext>
            </p:extLst>
          </p:nvPr>
        </p:nvGraphicFramePr>
        <p:xfrm>
          <a:off x="292055" y="1916832"/>
          <a:ext cx="8568951" cy="46560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971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49000"/>
            <a:lum/>
          </a:blip>
          <a:srcRect/>
          <a:stretch>
            <a:fillRect l="-31000" t="-4000" r="-18000" b="-5000"/>
          </a:stretch>
        </a:blipFill>
        <a:effectLst/>
      </p:bgPr>
    </p:bg>
    <p:spTree>
      <p:nvGrpSpPr>
        <p:cNvPr id="1" name=""/>
        <p:cNvGrpSpPr/>
        <p:nvPr/>
      </p:nvGrpSpPr>
      <p:grpSpPr>
        <a:xfrm>
          <a:off x="0" y="0"/>
          <a:ext cx="0" cy="0"/>
          <a:chOff x="0" y="0"/>
          <a:chExt cx="0" cy="0"/>
        </a:xfrm>
      </p:grpSpPr>
      <p:sp>
        <p:nvSpPr>
          <p:cNvPr id="2" name="矩形 1"/>
          <p:cNvSpPr/>
          <p:nvPr/>
        </p:nvSpPr>
        <p:spPr>
          <a:xfrm>
            <a:off x="611560" y="1052736"/>
            <a:ext cx="7920880" cy="954107"/>
          </a:xfrm>
          <a:prstGeom prst="rect">
            <a:avLst/>
          </a:prstGeom>
        </p:spPr>
        <p:txBody>
          <a:bodyPr wrap="square">
            <a:spAutoFit/>
          </a:bodyPr>
          <a:lstStyle/>
          <a:p>
            <a:pPr marL="285750" indent="-285750">
              <a:buFont typeface="Wingdings" panose="05000000000000000000" pitchFamily="2" charset="2"/>
              <a:buChar char="Ø"/>
            </a:pPr>
            <a:r>
              <a:rPr lang="zh-TW" altLang="en-US" sz="2800" dirty="0">
                <a:solidFill>
                  <a:schemeClr val="accent1">
                    <a:lumMod val="25000"/>
                  </a:schemeClr>
                </a:solidFill>
                <a:latin typeface="標楷體" panose="03000509000000000000" pitchFamily="65" charset="-120"/>
                <a:ea typeface="標楷體" panose="03000509000000000000" pitchFamily="65" charset="-120"/>
              </a:rPr>
              <a:t>（四）測驗本位的評鑑與強調學習結果的科技主義理論取向課程設計意識型態有著密切關連。</a:t>
            </a:r>
          </a:p>
        </p:txBody>
      </p:sp>
      <p:sp>
        <p:nvSpPr>
          <p:cNvPr id="9" name="標題 1"/>
          <p:cNvSpPr txBox="1">
            <a:spLocks/>
          </p:cNvSpPr>
          <p:nvPr/>
        </p:nvSpPr>
        <p:spPr>
          <a:xfrm>
            <a:off x="-151410" y="-171400"/>
            <a:ext cx="4901075" cy="1143000"/>
          </a:xfrm>
          <a:prstGeom prst="rect">
            <a:avLst/>
          </a:prstGeom>
          <a:effectLst>
            <a:glow rad="63500">
              <a:schemeClr val="accent6">
                <a:satMod val="175000"/>
                <a:alpha val="40000"/>
              </a:schemeClr>
            </a:glow>
            <a:outerShdw blurRad="50800" dist="38100" algn="l" rotWithShape="0">
              <a:prstClr val="black">
                <a:alpha val="40000"/>
              </a:prstClr>
            </a:outerShdw>
            <a:reflection blurRad="6350" stA="52000" endA="300" endPos="35000" dir="5400000" sy="-100000" algn="bl" rotWithShape="0"/>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TW" altLang="zh-TW" sz="3600" u="sng" dirty="0">
                <a:latin typeface="標楷體" panose="03000509000000000000" pitchFamily="65" charset="-120"/>
                <a:ea typeface="標楷體" panose="03000509000000000000" pitchFamily="65" charset="-120"/>
              </a:rPr>
              <a:t>五、測驗本位的評鑑</a:t>
            </a:r>
          </a:p>
        </p:txBody>
      </p:sp>
      <p:sp>
        <p:nvSpPr>
          <p:cNvPr id="3" name="矩形 2"/>
          <p:cNvSpPr/>
          <p:nvPr/>
        </p:nvSpPr>
        <p:spPr>
          <a:xfrm>
            <a:off x="191762" y="4365104"/>
            <a:ext cx="8875610" cy="1938992"/>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marL="285750" indent="-285750">
              <a:buFont typeface="Wingdings" panose="05000000000000000000" pitchFamily="2" charset="2"/>
              <a:buChar char="u"/>
            </a:pPr>
            <a:r>
              <a:rPr lang="zh-TW" altLang="en-US" sz="2400" dirty="0">
                <a:solidFill>
                  <a:schemeClr val="accent2">
                    <a:lumMod val="10000"/>
                  </a:schemeClr>
                </a:solidFill>
                <a:latin typeface="標楷體" panose="03000509000000000000" pitchFamily="65" charset="-120"/>
                <a:ea typeface="標楷體" panose="03000509000000000000" pitchFamily="65" charset="-120"/>
              </a:rPr>
              <a:t>診斷測驗（</a:t>
            </a:r>
            <a:r>
              <a:rPr lang="en-US" altLang="zh-TW" sz="2400" dirty="0">
                <a:solidFill>
                  <a:schemeClr val="accent2">
                    <a:lumMod val="10000"/>
                  </a:schemeClr>
                </a:solidFill>
                <a:latin typeface="標楷體" panose="03000509000000000000" pitchFamily="65" charset="-120"/>
                <a:ea typeface="標楷體" panose="03000509000000000000" pitchFamily="65" charset="-120"/>
              </a:rPr>
              <a:t>diagnostic tests</a:t>
            </a:r>
            <a:r>
              <a:rPr lang="zh-TW" altLang="en-US" sz="2400" dirty="0">
                <a:solidFill>
                  <a:schemeClr val="accent2">
                    <a:lumMod val="10000"/>
                  </a:schemeClr>
                </a:solidFill>
                <a:latin typeface="標楷體" panose="03000509000000000000" pitchFamily="65" charset="-120"/>
                <a:ea typeface="標楷體" panose="03000509000000000000" pitchFamily="65" charset="-120"/>
              </a:rPr>
              <a:t>），基於學習經驗結果的取樣，利用不同的呈現方式、問題解決方法及作法，採用不同的方式，協助學生選擇有效的學習方法。又如，常模參照或效標參照測驗資料， 也是根據學生的學習結果，以確認學生個人之優缺點、問題及關注點的典型評鑑方法。</a:t>
            </a:r>
          </a:p>
        </p:txBody>
      </p:sp>
      <p:sp>
        <p:nvSpPr>
          <p:cNvPr id="10" name="矩形 9"/>
          <p:cNvSpPr/>
          <p:nvPr/>
        </p:nvSpPr>
        <p:spPr>
          <a:xfrm>
            <a:off x="191762" y="2204864"/>
            <a:ext cx="1082348" cy="523220"/>
          </a:xfrm>
          <a:prstGeom prst="rect">
            <a:avLst/>
          </a:prstGeom>
        </p:spPr>
        <p:txBody>
          <a:bodyPr wrap="none">
            <a:spAutoFit/>
          </a:bodyPr>
          <a:lstStyle/>
          <a:p>
            <a:pPr lvl="0"/>
            <a:r>
              <a:rPr lang="zh-TW" altLang="en-US" sz="2800" dirty="0">
                <a:solidFill>
                  <a:srgbClr val="FF0000"/>
                </a:solidFill>
                <a:latin typeface="標楷體" panose="03000509000000000000" pitchFamily="65" charset="-120"/>
                <a:ea typeface="標楷體" panose="03000509000000000000" pitchFamily="65" charset="-120"/>
              </a:rPr>
              <a:t> </a:t>
            </a:r>
            <a:r>
              <a:rPr lang="en-US" altLang="zh-TW" sz="2800" dirty="0">
                <a:solidFill>
                  <a:srgbClr val="FF0000"/>
                </a:solidFill>
                <a:latin typeface="標楷體" panose="03000509000000000000" pitchFamily="65" charset="-120"/>
                <a:ea typeface="標楷體" panose="03000509000000000000" pitchFamily="65" charset="-120"/>
              </a:rPr>
              <a:t>EX</a:t>
            </a:r>
            <a:r>
              <a:rPr lang="zh-TW" altLang="en-US" sz="2800" dirty="0">
                <a:solidFill>
                  <a:srgbClr val="FF0000"/>
                </a:solidFill>
                <a:latin typeface="標楷體" panose="03000509000000000000" pitchFamily="65" charset="-120"/>
                <a:ea typeface="標楷體" panose="03000509000000000000" pitchFamily="65" charset="-120"/>
              </a:rPr>
              <a:t>：</a:t>
            </a:r>
          </a:p>
        </p:txBody>
      </p:sp>
      <p:sp>
        <p:nvSpPr>
          <p:cNvPr id="11" name="矩形 10"/>
          <p:cNvSpPr/>
          <p:nvPr/>
        </p:nvSpPr>
        <p:spPr>
          <a:xfrm>
            <a:off x="196527" y="2852936"/>
            <a:ext cx="8875610" cy="954107"/>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marL="342900" lvl="0" indent="-342900">
              <a:buFont typeface="Wingdings" panose="05000000000000000000" pitchFamily="2" charset="2"/>
              <a:buChar char="u"/>
            </a:pPr>
            <a:r>
              <a:rPr lang="zh-TW" altLang="en-US" sz="2800" dirty="0">
                <a:solidFill>
                  <a:srgbClr val="240909"/>
                </a:solidFill>
                <a:latin typeface="標楷體" panose="03000509000000000000" pitchFamily="65" charset="-120"/>
                <a:ea typeface="標楷體" panose="03000509000000000000" pitchFamily="65" charset="-120"/>
              </a:rPr>
              <a:t>安置測驗（</a:t>
            </a:r>
            <a:r>
              <a:rPr lang="en-US" altLang="zh-TW" sz="2800" dirty="0">
                <a:solidFill>
                  <a:srgbClr val="240909"/>
                </a:solidFill>
                <a:latin typeface="標楷體" panose="03000509000000000000" pitchFamily="65" charset="-120"/>
                <a:ea typeface="標楷體" panose="03000509000000000000" pitchFamily="65" charset="-120"/>
              </a:rPr>
              <a:t>placement tests</a:t>
            </a:r>
            <a:r>
              <a:rPr lang="zh-TW" altLang="en-US" sz="2800" dirty="0">
                <a:solidFill>
                  <a:srgbClr val="240909"/>
                </a:solidFill>
                <a:latin typeface="標楷體" panose="03000509000000000000" pitchFamily="65" charset="-120"/>
                <a:ea typeface="標楷體" panose="03000509000000000000" pitchFamily="65" charset="-120"/>
              </a:rPr>
              <a:t>），乃根據學生的學習結果指出學生進步的情形，以便進行教學的連續安排</a:t>
            </a:r>
          </a:p>
        </p:txBody>
      </p:sp>
      <p:sp>
        <p:nvSpPr>
          <p:cNvPr id="12" name="矩形 11"/>
          <p:cNvSpPr/>
          <p:nvPr/>
        </p:nvSpPr>
        <p:spPr>
          <a:xfrm>
            <a:off x="899592" y="3995772"/>
            <a:ext cx="7128792" cy="2677656"/>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r>
              <a:rPr lang="en-US" altLang="zh-TW" sz="2800" dirty="0">
                <a:solidFill>
                  <a:srgbClr val="FF0000"/>
                </a:solidFill>
                <a:latin typeface="標楷體" panose="03000509000000000000" pitchFamily="65" charset="-120"/>
                <a:ea typeface="標楷體" panose="03000509000000000000" pitchFamily="65" charset="-120"/>
              </a:rPr>
              <a:t>1.</a:t>
            </a:r>
            <a:r>
              <a:rPr lang="zh-TW" altLang="en-US" sz="2800" dirty="0">
                <a:solidFill>
                  <a:srgbClr val="FF0000"/>
                </a:solidFill>
                <a:latin typeface="標楷體" panose="03000509000000000000" pitchFamily="65" charset="-120"/>
                <a:ea typeface="標楷體" panose="03000509000000000000" pitchFamily="65" charset="-120"/>
              </a:rPr>
              <a:t>常模參照（</a:t>
            </a:r>
            <a:r>
              <a:rPr lang="en-US" altLang="zh-TW" sz="2800" dirty="0">
                <a:solidFill>
                  <a:srgbClr val="FF0000"/>
                </a:solidFill>
                <a:latin typeface="標楷體" panose="03000509000000000000" pitchFamily="65" charset="-120"/>
                <a:ea typeface="標楷體" panose="03000509000000000000" pitchFamily="65" charset="-120"/>
              </a:rPr>
              <a:t>norm-referenced</a:t>
            </a:r>
            <a:r>
              <a:rPr lang="zh-TW" altLang="en-US" sz="2800" dirty="0">
                <a:solidFill>
                  <a:srgbClr val="FF0000"/>
                </a:solidFill>
                <a:latin typeface="標楷體" panose="03000509000000000000" pitchFamily="65" charset="-120"/>
                <a:ea typeface="標楷體" panose="03000509000000000000" pitchFamily="65" charset="-120"/>
              </a:rPr>
              <a:t>）是指將個人測驗分數與外在的參照團體分數做比較。</a:t>
            </a:r>
            <a:endParaRPr lang="en-US" altLang="zh-TW" sz="2800" dirty="0">
              <a:solidFill>
                <a:srgbClr val="FF0000"/>
              </a:solidFill>
              <a:latin typeface="標楷體" panose="03000509000000000000" pitchFamily="65" charset="-120"/>
              <a:ea typeface="標楷體" panose="03000509000000000000" pitchFamily="65" charset="-120"/>
            </a:endParaRPr>
          </a:p>
          <a:p>
            <a:endParaRPr lang="zh-TW" altLang="en-US" sz="2800" dirty="0">
              <a:solidFill>
                <a:srgbClr val="FF0000"/>
              </a:solidFill>
              <a:latin typeface="標楷體" panose="03000509000000000000" pitchFamily="65" charset="-120"/>
              <a:ea typeface="標楷體" panose="03000509000000000000" pitchFamily="65" charset="-120"/>
            </a:endParaRPr>
          </a:p>
          <a:p>
            <a:r>
              <a:rPr lang="en-US" altLang="zh-TW" sz="2800" dirty="0">
                <a:solidFill>
                  <a:srgbClr val="FF0000"/>
                </a:solidFill>
                <a:latin typeface="標楷體" panose="03000509000000000000" pitchFamily="65" charset="-120"/>
                <a:ea typeface="標楷體" panose="03000509000000000000" pitchFamily="65" charset="-120"/>
              </a:rPr>
              <a:t>2.</a:t>
            </a:r>
            <a:r>
              <a:rPr lang="zh-TW" altLang="en-US" sz="2800" dirty="0">
                <a:solidFill>
                  <a:srgbClr val="FF0000"/>
                </a:solidFill>
                <a:latin typeface="標楷體" panose="03000509000000000000" pitchFamily="65" charset="-120"/>
                <a:ea typeface="標楷體" panose="03000509000000000000" pitchFamily="65" charset="-120"/>
              </a:rPr>
              <a:t>效標參照（</a:t>
            </a:r>
            <a:r>
              <a:rPr lang="en-US" altLang="zh-TW" sz="2800" dirty="0">
                <a:solidFill>
                  <a:srgbClr val="FF0000"/>
                </a:solidFill>
                <a:latin typeface="標楷體" panose="03000509000000000000" pitchFamily="65" charset="-120"/>
                <a:ea typeface="標楷體" panose="03000509000000000000" pitchFamily="65" charset="-120"/>
              </a:rPr>
              <a:t>criterion-referenced</a:t>
            </a:r>
            <a:r>
              <a:rPr lang="zh-TW" altLang="en-US" sz="2800" dirty="0">
                <a:solidFill>
                  <a:srgbClr val="FF0000"/>
                </a:solidFill>
                <a:latin typeface="標楷體" panose="03000509000000000000" pitchFamily="65" charset="-120"/>
                <a:ea typeface="標楷體" panose="03000509000000000000" pitchFamily="65" charset="-120"/>
              </a:rPr>
              <a:t>）是將個人測驗分數與預定標準比較，如同汽車駕照考試一般。</a:t>
            </a:r>
          </a:p>
        </p:txBody>
      </p:sp>
    </p:spTree>
    <p:extLst>
      <p:ext uri="{BB962C8B-B14F-4D97-AF65-F5344CB8AC3E}">
        <p14:creationId xmlns:p14="http://schemas.microsoft.com/office/powerpoint/2010/main" val="261317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3"/>
                                        </p:tgtEl>
                                        <p:attrNameLst>
                                          <p:attrName>style.visibility</p:attrName>
                                        </p:attrNameLst>
                                      </p:cBhvr>
                                      <p:to>
                                        <p:strVal val="hidden"/>
                                      </p:to>
                                    </p:set>
                                  </p:childTnLst>
                                </p:cTn>
                              </p:par>
                              <p:par>
                                <p:cTn id="20" presetID="2" presetClass="entr" presetSubtype="4"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1" grpId="0" animBg="1"/>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0000"/>
            <a:lum/>
          </a:blip>
          <a:srcRect/>
          <a:stretch>
            <a:fillRect l="-31000" t="-4000" r="-18000" b="-5000"/>
          </a:stretch>
        </a:blipFill>
        <a:effectLst/>
      </p:bgPr>
    </p:bg>
    <p:spTree>
      <p:nvGrpSpPr>
        <p:cNvPr id="1" name=""/>
        <p:cNvGrpSpPr/>
        <p:nvPr/>
      </p:nvGrpSpPr>
      <p:grpSpPr>
        <a:xfrm>
          <a:off x="0" y="0"/>
          <a:ext cx="0" cy="0"/>
          <a:chOff x="0" y="0"/>
          <a:chExt cx="0" cy="0"/>
        </a:xfrm>
      </p:grpSpPr>
      <p:sp>
        <p:nvSpPr>
          <p:cNvPr id="4" name="矩形 3"/>
          <p:cNvSpPr/>
          <p:nvPr/>
        </p:nvSpPr>
        <p:spPr>
          <a:xfrm>
            <a:off x="467544" y="1124744"/>
            <a:ext cx="8280920" cy="1384995"/>
          </a:xfrm>
          <a:prstGeom prst="rect">
            <a:avLst/>
          </a:prstGeom>
        </p:spPr>
        <p:txBody>
          <a:bodyPr wrap="square">
            <a:spAutoFit/>
          </a:bodyPr>
          <a:lstStyle/>
          <a:p>
            <a:r>
              <a:rPr lang="zh-TW" altLang="en-US" sz="2800" dirty="0">
                <a:solidFill>
                  <a:schemeClr val="accent1">
                    <a:lumMod val="50000"/>
                  </a:schemeClr>
                </a:solidFill>
                <a:latin typeface="標楷體" panose="03000509000000000000" pitchFamily="65" charset="-120"/>
                <a:ea typeface="標楷體" panose="03000509000000000000" pitchFamily="65" charset="-120"/>
              </a:rPr>
              <a:t>（五）測驗本位的評鑑和研究發展推廣的課程改革有一致關聯，其任務在界定目標並確保目標的達成，其蒐集資料的評鑑方法是經事先規定。</a:t>
            </a:r>
          </a:p>
        </p:txBody>
      </p:sp>
      <p:sp>
        <p:nvSpPr>
          <p:cNvPr id="7" name="標題 1"/>
          <p:cNvSpPr txBox="1">
            <a:spLocks/>
          </p:cNvSpPr>
          <p:nvPr/>
        </p:nvSpPr>
        <p:spPr>
          <a:xfrm>
            <a:off x="-151410" y="-171400"/>
            <a:ext cx="4901075" cy="1143000"/>
          </a:xfrm>
          <a:prstGeom prst="rect">
            <a:avLst/>
          </a:prstGeom>
          <a:effectLst>
            <a:glow rad="63500">
              <a:schemeClr val="accent6">
                <a:satMod val="175000"/>
                <a:alpha val="40000"/>
              </a:schemeClr>
            </a:glow>
            <a:outerShdw blurRad="50800" dist="38100" algn="l" rotWithShape="0">
              <a:prstClr val="black">
                <a:alpha val="40000"/>
              </a:prstClr>
            </a:outerShdw>
            <a:reflection blurRad="6350" stA="52000" endA="300" endPos="35000" dir="5400000" sy="-100000" algn="bl" rotWithShape="0"/>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TW" altLang="zh-TW" sz="3600" u="sng" dirty="0">
                <a:latin typeface="標楷體" panose="03000509000000000000" pitchFamily="65" charset="-120"/>
                <a:ea typeface="標楷體" panose="03000509000000000000" pitchFamily="65" charset="-120"/>
              </a:rPr>
              <a:t>五、測驗本位的評鑑</a:t>
            </a:r>
          </a:p>
        </p:txBody>
      </p:sp>
      <p:graphicFrame>
        <p:nvGraphicFramePr>
          <p:cNvPr id="3" name="資料庫圖表 2"/>
          <p:cNvGraphicFramePr/>
          <p:nvPr>
            <p:extLst>
              <p:ext uri="{D42A27DB-BD31-4B8C-83A1-F6EECF244321}">
                <p14:modId xmlns:p14="http://schemas.microsoft.com/office/powerpoint/2010/main" val="1218780395"/>
              </p:ext>
            </p:extLst>
          </p:nvPr>
        </p:nvGraphicFramePr>
        <p:xfrm>
          <a:off x="683568" y="2852936"/>
          <a:ext cx="7200800" cy="3672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9087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a:solidFill>
                  <a:srgbClr val="993366"/>
                </a:solidFill>
                <a:latin typeface="標楷體" panose="03000509000000000000" pitchFamily="65" charset="-120"/>
                <a:ea typeface="標楷體" panose="03000509000000000000" pitchFamily="65" charset="-120"/>
              </a:rPr>
              <a:t>壹、課程評鑑的基本概念</a:t>
            </a:r>
            <a:endParaRPr lang="en-US" altLang="zh-TW" dirty="0">
              <a:solidFill>
                <a:srgbClr val="993366"/>
              </a:solidFill>
              <a:latin typeface="標楷體" panose="03000509000000000000" pitchFamily="65" charset="-120"/>
              <a:ea typeface="標楷體" panose="03000509000000000000" pitchFamily="65" charset="-120"/>
            </a:endParaRPr>
          </a:p>
          <a:p>
            <a:r>
              <a:rPr lang="zh-TW" altLang="en-US" dirty="0">
                <a:solidFill>
                  <a:schemeClr val="accent1">
                    <a:lumMod val="50000"/>
                  </a:schemeClr>
                </a:solidFill>
                <a:latin typeface="標楷體" panose="03000509000000000000" pitchFamily="65" charset="-120"/>
                <a:ea typeface="標楷體" panose="03000509000000000000" pitchFamily="65" charset="-120"/>
              </a:rPr>
              <a:t>貳、課程評鑑的步驟與標準</a:t>
            </a:r>
            <a:endParaRPr lang="en-US" altLang="zh-TW" dirty="0">
              <a:solidFill>
                <a:schemeClr val="accent1">
                  <a:lumMod val="50000"/>
                </a:schemeClr>
              </a:solidFill>
              <a:latin typeface="標楷體" panose="03000509000000000000" pitchFamily="65" charset="-120"/>
              <a:ea typeface="標楷體" panose="03000509000000000000" pitchFamily="65" charset="-120"/>
            </a:endParaRPr>
          </a:p>
          <a:p>
            <a:r>
              <a:rPr lang="zh-TW" altLang="zh-TW" dirty="0">
                <a:latin typeface="標楷體" panose="03000509000000000000" pitchFamily="65" charset="-120"/>
                <a:ea typeface="標楷體" panose="03000509000000000000" pitchFamily="65" charset="-120"/>
              </a:rPr>
              <a:t>參、課程評鑑的類型</a:t>
            </a:r>
            <a:endParaRPr lang="en-US" altLang="zh-TW" dirty="0">
              <a:latin typeface="標楷體" panose="03000509000000000000" pitchFamily="65" charset="-120"/>
              <a:ea typeface="標楷體" panose="03000509000000000000" pitchFamily="65" charset="-120"/>
            </a:endParaRPr>
          </a:p>
          <a:p>
            <a:r>
              <a:rPr lang="zh-TW" altLang="en-US" dirty="0">
                <a:solidFill>
                  <a:schemeClr val="accent1">
                    <a:lumMod val="25000"/>
                  </a:schemeClr>
                </a:solidFill>
                <a:latin typeface="標楷體" panose="03000509000000000000" pitchFamily="65" charset="-120"/>
                <a:ea typeface="標楷體" panose="03000509000000000000" pitchFamily="65" charset="-120"/>
              </a:rPr>
              <a:t>肆、課程評鑑的模式</a:t>
            </a:r>
            <a:endParaRPr lang="en-US" altLang="zh-TW" dirty="0">
              <a:solidFill>
                <a:schemeClr val="accent1">
                  <a:lumMod val="25000"/>
                </a:schemeClr>
              </a:solidFill>
              <a:latin typeface="標楷體" panose="03000509000000000000" pitchFamily="65" charset="-120"/>
              <a:ea typeface="標楷體" panose="03000509000000000000" pitchFamily="65" charset="-120"/>
            </a:endParaRPr>
          </a:p>
          <a:p>
            <a:r>
              <a:rPr lang="zh-TW" altLang="en-US" dirty="0">
                <a:solidFill>
                  <a:schemeClr val="accent1">
                    <a:lumMod val="25000"/>
                  </a:schemeClr>
                </a:solidFill>
                <a:latin typeface="標楷體" panose="03000509000000000000" pitchFamily="65" charset="-120"/>
                <a:ea typeface="標楷體" panose="03000509000000000000" pitchFamily="65" charset="-120"/>
              </a:rPr>
              <a:t>伍、課程評鑑的價值取向</a:t>
            </a:r>
            <a:endParaRPr lang="en-US" altLang="zh-TW" dirty="0">
              <a:solidFill>
                <a:schemeClr val="accent1">
                  <a:lumMod val="25000"/>
                </a:schemeClr>
              </a:solidFill>
              <a:latin typeface="標楷體" panose="03000509000000000000" pitchFamily="65" charset="-120"/>
              <a:ea typeface="標楷體" panose="03000509000000000000" pitchFamily="65" charset="-120"/>
            </a:endParaRPr>
          </a:p>
          <a:p>
            <a:r>
              <a:rPr lang="zh-TW" altLang="en-US" dirty="0">
                <a:solidFill>
                  <a:schemeClr val="accent1">
                    <a:lumMod val="25000"/>
                  </a:schemeClr>
                </a:solidFill>
                <a:latin typeface="標楷體" panose="03000509000000000000" pitchFamily="65" charset="-120"/>
                <a:ea typeface="標楷體" panose="03000509000000000000" pitchFamily="65" charset="-120"/>
              </a:rPr>
              <a:t>作業</a:t>
            </a:r>
            <a:endParaRPr lang="zh-TW"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63000"/>
            <a:lum/>
          </a:blip>
          <a:srcRect/>
          <a:stretch>
            <a:fillRect l="-20000" t="-6000" r="-22000" b="-3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4401" y="20939"/>
            <a:ext cx="3888432" cy="1143000"/>
          </a:xfrm>
        </p:spPr>
        <p:txBody>
          <a:bodyPr>
            <a:normAutofit/>
          </a:bodyPr>
          <a:lstStyle/>
          <a:p>
            <a:pPr algn="l"/>
            <a:r>
              <a:rPr lang="zh-TW" altLang="en-US" dirty="0">
                <a:solidFill>
                  <a:schemeClr val="accent3">
                    <a:lumMod val="50000"/>
                  </a:schemeClr>
                </a:solidFill>
                <a:latin typeface="標楷體" panose="03000509000000000000" pitchFamily="65" charset="-120"/>
                <a:ea typeface="標楷體" panose="03000509000000000000" pitchFamily="65" charset="-120"/>
              </a:rPr>
              <a:t>六、統整評鑑</a:t>
            </a:r>
          </a:p>
        </p:txBody>
      </p:sp>
      <p:sp>
        <p:nvSpPr>
          <p:cNvPr id="3" name="內容版面配置區 2"/>
          <p:cNvSpPr>
            <a:spLocks noGrp="1"/>
          </p:cNvSpPr>
          <p:nvPr>
            <p:ph idx="1"/>
          </p:nvPr>
        </p:nvSpPr>
        <p:spPr>
          <a:xfrm>
            <a:off x="0" y="1268761"/>
            <a:ext cx="9144000" cy="2304256"/>
          </a:xfrm>
        </p:spPr>
        <p:txBody>
          <a:bodyPr>
            <a:normAutofit/>
          </a:bodyPr>
          <a:lstStyle/>
          <a:p>
            <a:pPr algn="just">
              <a:buFont typeface="Wingdings" panose="05000000000000000000" pitchFamily="2" charset="2"/>
              <a:buChar char="Ø"/>
            </a:pPr>
            <a:r>
              <a:rPr lang="zh-TW" altLang="en-US" sz="2800" dirty="0">
                <a:solidFill>
                  <a:schemeClr val="tx1">
                    <a:lumMod val="90000"/>
                    <a:lumOff val="10000"/>
                  </a:schemeClr>
                </a:solidFill>
                <a:latin typeface="標楷體" panose="03000509000000000000" pitchFamily="65" charset="-120"/>
                <a:ea typeface="標楷體" panose="03000509000000000000" pitchFamily="65" charset="-120"/>
              </a:rPr>
              <a:t>「統整評鑑」（</a:t>
            </a:r>
            <a:r>
              <a:rPr lang="en-US" altLang="zh-TW" sz="2800" dirty="0">
                <a:solidFill>
                  <a:schemeClr val="tx1">
                    <a:lumMod val="90000"/>
                    <a:lumOff val="10000"/>
                  </a:schemeClr>
                </a:solidFill>
                <a:latin typeface="標楷體" panose="03000509000000000000" pitchFamily="65" charset="-120"/>
                <a:ea typeface="標楷體" panose="03000509000000000000" pitchFamily="65" charset="-120"/>
              </a:rPr>
              <a:t>integrated evaluation</a:t>
            </a:r>
            <a:r>
              <a:rPr lang="zh-TW" altLang="en-US" sz="2800" dirty="0">
                <a:solidFill>
                  <a:schemeClr val="tx1">
                    <a:lumMod val="90000"/>
                    <a:lumOff val="10000"/>
                  </a:schemeClr>
                </a:solidFill>
                <a:latin typeface="標楷體" panose="03000509000000000000" pitchFamily="65" charset="-120"/>
                <a:ea typeface="標楷體" panose="03000509000000000000" pitchFamily="65" charset="-120"/>
              </a:rPr>
              <a:t>）是一種經驗取向的評鑑方法，與經驗主義與教學專業主義理論取向的課程設計意識型態相關。統整評鑑借用的方法來自人類學、心理治療、認知心理學、社會語言學的理念與觀點，而不受限於行為心理學或心理測量的技術。</a:t>
            </a:r>
          </a:p>
        </p:txBody>
      </p:sp>
      <p:graphicFrame>
        <p:nvGraphicFramePr>
          <p:cNvPr id="5" name="資料庫圖表 4"/>
          <p:cNvGraphicFramePr/>
          <p:nvPr>
            <p:extLst>
              <p:ext uri="{D42A27DB-BD31-4B8C-83A1-F6EECF244321}">
                <p14:modId xmlns:p14="http://schemas.microsoft.com/office/powerpoint/2010/main" val="3683517125"/>
              </p:ext>
            </p:extLst>
          </p:nvPr>
        </p:nvGraphicFramePr>
        <p:xfrm>
          <a:off x="827584" y="3789040"/>
          <a:ext cx="7848872" cy="2884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6097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5000"/>
            <a:lum/>
          </a:blip>
          <a:srcRect/>
          <a:stretch>
            <a:fillRect l="-17000" r="-17000"/>
          </a:stretch>
        </a:blipFill>
        <a:effectLst/>
      </p:bgPr>
    </p:bg>
    <p:spTree>
      <p:nvGrpSpPr>
        <p:cNvPr id="1" name=""/>
        <p:cNvGrpSpPr/>
        <p:nvPr/>
      </p:nvGrpSpPr>
      <p:grpSpPr>
        <a:xfrm>
          <a:off x="0" y="0"/>
          <a:ext cx="0" cy="0"/>
          <a:chOff x="0" y="0"/>
          <a:chExt cx="0" cy="0"/>
        </a:xfrm>
      </p:grpSpPr>
      <p:graphicFrame>
        <p:nvGraphicFramePr>
          <p:cNvPr id="5" name="內容版面配置區 4"/>
          <p:cNvGraphicFramePr>
            <a:graphicFrameLocks noGrp="1"/>
          </p:cNvGraphicFramePr>
          <p:nvPr>
            <p:ph idx="1"/>
            <p:extLst>
              <p:ext uri="{D42A27DB-BD31-4B8C-83A1-F6EECF244321}">
                <p14:modId xmlns:p14="http://schemas.microsoft.com/office/powerpoint/2010/main" val="816216902"/>
              </p:ext>
            </p:extLst>
          </p:nvPr>
        </p:nvGraphicFramePr>
        <p:xfrm>
          <a:off x="0" y="1124744"/>
          <a:ext cx="9144000" cy="54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標題 1"/>
          <p:cNvSpPr>
            <a:spLocks noGrp="1"/>
          </p:cNvSpPr>
          <p:nvPr>
            <p:ph type="title"/>
          </p:nvPr>
        </p:nvSpPr>
        <p:spPr>
          <a:xfrm>
            <a:off x="-11435" y="-63795"/>
            <a:ext cx="3322712" cy="1143000"/>
          </a:xfrm>
        </p:spPr>
        <p:txBody>
          <a:bodyPr>
            <a:normAutofit/>
          </a:bodyPr>
          <a:lstStyle/>
          <a:p>
            <a:pPr algn="l"/>
            <a:r>
              <a:rPr lang="zh-TW" altLang="en-US" sz="4000" u="sng" dirty="0">
                <a:solidFill>
                  <a:schemeClr val="accent3">
                    <a:lumMod val="50000"/>
                  </a:schemeClr>
                </a:solidFill>
                <a:latin typeface="標楷體" panose="03000509000000000000" pitchFamily="65" charset="-120"/>
                <a:ea typeface="標楷體" panose="03000509000000000000" pitchFamily="65" charset="-120"/>
              </a:rPr>
              <a:t>六、統整評鑑</a:t>
            </a:r>
          </a:p>
        </p:txBody>
      </p:sp>
    </p:spTree>
    <p:extLst>
      <p:ext uri="{BB962C8B-B14F-4D97-AF65-F5344CB8AC3E}">
        <p14:creationId xmlns:p14="http://schemas.microsoft.com/office/powerpoint/2010/main" val="378936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graphicEl>
                                              <a:dgm id="{7F80BACF-C086-426F-A7C6-320E16DD4316}"/>
                                            </p:graphicEl>
                                          </p:spTgt>
                                        </p:tgtEl>
                                        <p:attrNameLst>
                                          <p:attrName>style.visibility</p:attrName>
                                        </p:attrNameLst>
                                      </p:cBhvr>
                                      <p:to>
                                        <p:strVal val="visible"/>
                                      </p:to>
                                    </p:set>
                                    <p:animEffect transition="in" filter="randombar(horizontal)">
                                      <p:cBhvr>
                                        <p:cTn id="7" dur="500"/>
                                        <p:tgtEl>
                                          <p:spTgt spid="5">
                                            <p:graphicEl>
                                              <a:dgm id="{7F80BACF-C086-426F-A7C6-320E16DD4316}"/>
                                            </p:graphic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graphicEl>
                                              <a:dgm id="{956B1E28-248F-42EF-B6BA-1DB1E69373F1}"/>
                                            </p:graphicEl>
                                          </p:spTgt>
                                        </p:tgtEl>
                                        <p:attrNameLst>
                                          <p:attrName>style.visibility</p:attrName>
                                        </p:attrNameLst>
                                      </p:cBhvr>
                                      <p:to>
                                        <p:strVal val="visible"/>
                                      </p:to>
                                    </p:set>
                                    <p:animEffect transition="in" filter="randombar(horizontal)">
                                      <p:cBhvr>
                                        <p:cTn id="10" dur="500"/>
                                        <p:tgtEl>
                                          <p:spTgt spid="5">
                                            <p:graphicEl>
                                              <a:dgm id="{956B1E28-248F-42EF-B6BA-1DB1E69373F1}"/>
                                            </p:graphic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graphicEl>
                                              <a:dgm id="{661A9929-2B37-445E-A815-88E695647B6C}"/>
                                            </p:graphicEl>
                                          </p:spTgt>
                                        </p:tgtEl>
                                        <p:attrNameLst>
                                          <p:attrName>style.visibility</p:attrName>
                                        </p:attrNameLst>
                                      </p:cBhvr>
                                      <p:to>
                                        <p:strVal val="visible"/>
                                      </p:to>
                                    </p:set>
                                    <p:animEffect transition="in" filter="randombar(horizontal)">
                                      <p:cBhvr>
                                        <p:cTn id="13" dur="500"/>
                                        <p:tgtEl>
                                          <p:spTgt spid="5">
                                            <p:graphicEl>
                                              <a:dgm id="{661A9929-2B37-445E-A815-88E695647B6C}"/>
                                            </p:graphic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
                                            <p:graphicEl>
                                              <a:dgm id="{9B4B19A5-CCA2-40BA-818D-69FF92CC9C68}"/>
                                            </p:graphicEl>
                                          </p:spTgt>
                                        </p:tgtEl>
                                        <p:attrNameLst>
                                          <p:attrName>style.visibility</p:attrName>
                                        </p:attrNameLst>
                                      </p:cBhvr>
                                      <p:to>
                                        <p:strVal val="visible"/>
                                      </p:to>
                                    </p:set>
                                    <p:animEffect transition="in" filter="randombar(horizontal)">
                                      <p:cBhvr>
                                        <p:cTn id="16" dur="500"/>
                                        <p:tgtEl>
                                          <p:spTgt spid="5">
                                            <p:graphicEl>
                                              <a:dgm id="{9B4B19A5-CCA2-40BA-818D-69FF92CC9C68}"/>
                                            </p:graphic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5">
                                            <p:graphicEl>
                                              <a:dgm id="{A3716C7D-3FB8-4F8E-A2C0-C625571DABCC}"/>
                                            </p:graphicEl>
                                          </p:spTgt>
                                        </p:tgtEl>
                                        <p:attrNameLst>
                                          <p:attrName>style.visibility</p:attrName>
                                        </p:attrNameLst>
                                      </p:cBhvr>
                                      <p:to>
                                        <p:strVal val="visible"/>
                                      </p:to>
                                    </p:set>
                                    <p:animEffect transition="in" filter="randombar(horizontal)">
                                      <p:cBhvr>
                                        <p:cTn id="19" dur="500"/>
                                        <p:tgtEl>
                                          <p:spTgt spid="5">
                                            <p:graphicEl>
                                              <a:dgm id="{A3716C7D-3FB8-4F8E-A2C0-C625571DABCC}"/>
                                            </p:graphic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5">
                                            <p:graphicEl>
                                              <a:dgm id="{6FB6E278-08CE-4422-B3E2-C07BBA977218}"/>
                                            </p:graphicEl>
                                          </p:spTgt>
                                        </p:tgtEl>
                                        <p:attrNameLst>
                                          <p:attrName>style.visibility</p:attrName>
                                        </p:attrNameLst>
                                      </p:cBhvr>
                                      <p:to>
                                        <p:strVal val="visible"/>
                                      </p:to>
                                    </p:set>
                                    <p:animEffect transition="in" filter="randombar(horizontal)">
                                      <p:cBhvr>
                                        <p:cTn id="22" dur="500"/>
                                        <p:tgtEl>
                                          <p:spTgt spid="5">
                                            <p:graphicEl>
                                              <a:dgm id="{6FB6E278-08CE-4422-B3E2-C07BBA977218}"/>
                                            </p:graphic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5">
                                            <p:graphicEl>
                                              <a:dgm id="{F0C373FC-C37A-41EE-B3E5-34744B7762B5}"/>
                                            </p:graphicEl>
                                          </p:spTgt>
                                        </p:tgtEl>
                                        <p:attrNameLst>
                                          <p:attrName>style.visibility</p:attrName>
                                        </p:attrNameLst>
                                      </p:cBhvr>
                                      <p:to>
                                        <p:strVal val="visible"/>
                                      </p:to>
                                    </p:set>
                                    <p:animEffect transition="in" filter="randombar(horizontal)">
                                      <p:cBhvr>
                                        <p:cTn id="25" dur="500"/>
                                        <p:tgtEl>
                                          <p:spTgt spid="5">
                                            <p:graphicEl>
                                              <a:dgm id="{F0C373FC-C37A-41EE-B3E5-34744B7762B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p:bldSub>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42000"/>
            <a:lum/>
          </a:blip>
          <a:srcRect/>
          <a:stretch>
            <a:fillRect l="-23000" r="-17000"/>
          </a:stretch>
        </a:blipFill>
        <a:effectLst/>
      </p:bgPr>
    </p:bg>
    <p:spTree>
      <p:nvGrpSpPr>
        <p:cNvPr id="1" name=""/>
        <p:cNvGrpSpPr/>
        <p:nvPr/>
      </p:nvGrpSpPr>
      <p:grpSpPr>
        <a:xfrm>
          <a:off x="0" y="0"/>
          <a:ext cx="0" cy="0"/>
          <a:chOff x="0" y="0"/>
          <a:chExt cx="0" cy="0"/>
        </a:xfrm>
      </p:grpSpPr>
      <p:graphicFrame>
        <p:nvGraphicFramePr>
          <p:cNvPr id="5" name="內容版面配置區 4"/>
          <p:cNvGraphicFramePr>
            <a:graphicFrameLocks noGrp="1"/>
          </p:cNvGraphicFramePr>
          <p:nvPr>
            <p:ph idx="1"/>
            <p:extLst>
              <p:ext uri="{D42A27DB-BD31-4B8C-83A1-F6EECF244321}">
                <p14:modId xmlns:p14="http://schemas.microsoft.com/office/powerpoint/2010/main" val="1280410050"/>
              </p:ext>
            </p:extLst>
          </p:nvPr>
        </p:nvGraphicFramePr>
        <p:xfrm>
          <a:off x="0" y="686063"/>
          <a:ext cx="8928992" cy="6165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標題 1"/>
          <p:cNvSpPr>
            <a:spLocks noGrp="1"/>
          </p:cNvSpPr>
          <p:nvPr>
            <p:ph type="title"/>
          </p:nvPr>
        </p:nvSpPr>
        <p:spPr>
          <a:xfrm>
            <a:off x="-1831" y="-243408"/>
            <a:ext cx="3322712" cy="1143000"/>
          </a:xfrm>
        </p:spPr>
        <p:txBody>
          <a:bodyPr>
            <a:normAutofit/>
          </a:bodyPr>
          <a:lstStyle/>
          <a:p>
            <a:pPr algn="l"/>
            <a:r>
              <a:rPr lang="zh-TW" altLang="en-US" sz="4000" u="sng" dirty="0">
                <a:solidFill>
                  <a:schemeClr val="accent3">
                    <a:lumMod val="50000"/>
                  </a:schemeClr>
                </a:solidFill>
                <a:latin typeface="標楷體" panose="03000509000000000000" pitchFamily="65" charset="-120"/>
                <a:ea typeface="標楷體" panose="03000509000000000000" pitchFamily="65" charset="-120"/>
              </a:rPr>
              <a:t>六、統整評鑑</a:t>
            </a:r>
          </a:p>
        </p:txBody>
      </p:sp>
    </p:spTree>
    <p:extLst>
      <p:ext uri="{BB962C8B-B14F-4D97-AF65-F5344CB8AC3E}">
        <p14:creationId xmlns:p14="http://schemas.microsoft.com/office/powerpoint/2010/main" val="130362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2000"/>
            <a:lum/>
          </a:blip>
          <a:srcRect/>
          <a:stretch>
            <a:fillRect l="-26000" r="-17000" b="-6000"/>
          </a:stretch>
        </a:blipFill>
        <a:effectLst/>
      </p:bgPr>
    </p:bg>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2045068431"/>
              </p:ext>
            </p:extLst>
          </p:nvPr>
        </p:nvGraphicFramePr>
        <p:xfrm>
          <a:off x="438975" y="1599760"/>
          <a:ext cx="8388424" cy="4277511"/>
        </p:xfrm>
        <a:graphic>
          <a:graphicData uri="http://schemas.openxmlformats.org/drawingml/2006/table">
            <a:tbl>
              <a:tblPr firstRow="1" firstCol="1" bandRow="1">
                <a:tableStyleId>{1E171933-4619-4E11-9A3F-F7608DF75F80}</a:tableStyleId>
              </a:tblPr>
              <a:tblGrid>
                <a:gridCol w="4194212">
                  <a:extLst>
                    <a:ext uri="{9D8B030D-6E8A-4147-A177-3AD203B41FA5}">
                      <a16:colId xmlns:a16="http://schemas.microsoft.com/office/drawing/2014/main" val="20000"/>
                    </a:ext>
                  </a:extLst>
                </a:gridCol>
                <a:gridCol w="4194212">
                  <a:extLst>
                    <a:ext uri="{9D8B030D-6E8A-4147-A177-3AD203B41FA5}">
                      <a16:colId xmlns:a16="http://schemas.microsoft.com/office/drawing/2014/main" val="20001"/>
                    </a:ext>
                  </a:extLst>
                </a:gridCol>
              </a:tblGrid>
              <a:tr h="611073">
                <a:tc>
                  <a:txBody>
                    <a:bodyPr/>
                    <a:lstStyle/>
                    <a:p>
                      <a:pPr algn="ctr">
                        <a:spcAft>
                          <a:spcPts val="0"/>
                        </a:spcAft>
                      </a:pPr>
                      <a:r>
                        <a:rPr lang="zh-TW" sz="2400" kern="100" dirty="0">
                          <a:solidFill>
                            <a:schemeClr val="accent2">
                              <a:lumMod val="10000"/>
                            </a:schemeClr>
                          </a:solidFill>
                          <a:effectLst/>
                          <a:uFill>
                            <a:solidFill>
                              <a:srgbClr val="000000"/>
                            </a:solidFill>
                          </a:uFill>
                          <a:latin typeface="標楷體" panose="03000509000000000000" pitchFamily="65" charset="-120"/>
                          <a:ea typeface="標楷體" panose="03000509000000000000" pitchFamily="65" charset="-120"/>
                        </a:rPr>
                        <a:t>測驗本位的評鑑</a:t>
                      </a:r>
                    </a:p>
                  </a:txBody>
                  <a:tcPr marL="68580" marR="68580" marT="0" marB="0"/>
                </a:tc>
                <a:tc>
                  <a:txBody>
                    <a:bodyPr/>
                    <a:lstStyle/>
                    <a:p>
                      <a:pPr algn="ctr">
                        <a:spcAft>
                          <a:spcPts val="0"/>
                        </a:spcAft>
                      </a:pPr>
                      <a:r>
                        <a:rPr lang="zh-TW" sz="2400" kern="100" dirty="0">
                          <a:solidFill>
                            <a:schemeClr val="accent2">
                              <a:lumMod val="10000"/>
                            </a:schemeClr>
                          </a:solidFill>
                          <a:effectLst/>
                          <a:uFill>
                            <a:solidFill>
                              <a:srgbClr val="000000"/>
                            </a:solidFill>
                          </a:uFill>
                          <a:latin typeface="標楷體" panose="03000509000000000000" pitchFamily="65" charset="-120"/>
                          <a:ea typeface="標楷體" panose="03000509000000000000" pitchFamily="65" charset="-120"/>
                        </a:rPr>
                        <a:t>統整評鑑</a:t>
                      </a:r>
                    </a:p>
                  </a:txBody>
                  <a:tcPr marL="68580" marR="68580" marT="0" marB="0"/>
                </a:tc>
                <a:extLst>
                  <a:ext uri="{0D108BD9-81ED-4DB2-BD59-A6C34878D82A}">
                    <a16:rowId xmlns:a16="http://schemas.microsoft.com/office/drawing/2014/main" val="10000"/>
                  </a:ext>
                </a:extLst>
              </a:tr>
              <a:tr h="611073">
                <a:tc>
                  <a:txBody>
                    <a:bodyPr/>
                    <a:lstStyle/>
                    <a:p>
                      <a:pPr algn="just">
                        <a:spcAft>
                          <a:spcPts val="0"/>
                        </a:spcAft>
                      </a:pPr>
                      <a:r>
                        <a:rPr lang="zh-TW" sz="2400" b="0" kern="100" dirty="0">
                          <a:effectLst/>
                          <a:uFill>
                            <a:solidFill>
                              <a:srgbClr val="000000"/>
                            </a:solidFill>
                          </a:uFill>
                          <a:latin typeface="標楷體" panose="03000509000000000000" pitchFamily="65" charset="-120"/>
                          <a:ea typeface="標楷體" panose="03000509000000000000" pitchFamily="65" charset="-120"/>
                        </a:rPr>
                        <a:t>科技主義理論取向</a:t>
                      </a:r>
                      <a:endParaRPr lang="zh-TW" sz="2400" b="0" kern="100" dirty="0">
                        <a:solidFill>
                          <a:srgbClr val="000000"/>
                        </a:solidFill>
                        <a:effectLst/>
                        <a:uFill>
                          <a:solidFill>
                            <a:srgbClr val="000000"/>
                          </a:solidFill>
                        </a:uFill>
                        <a:latin typeface="標楷體" panose="03000509000000000000" pitchFamily="65" charset="-120"/>
                        <a:ea typeface="標楷體" panose="03000509000000000000" pitchFamily="65" charset="-120"/>
                      </a:endParaRPr>
                    </a:p>
                  </a:txBody>
                  <a:tcPr marL="68580" marR="68580" marT="0" marB="0"/>
                </a:tc>
                <a:tc>
                  <a:txBody>
                    <a:bodyPr/>
                    <a:lstStyle/>
                    <a:p>
                      <a:pPr algn="just">
                        <a:spcAft>
                          <a:spcPts val="0"/>
                        </a:spcAft>
                      </a:pPr>
                      <a:r>
                        <a:rPr lang="zh-TW" sz="2400" kern="100" dirty="0">
                          <a:effectLst/>
                          <a:uFill>
                            <a:solidFill>
                              <a:srgbClr val="000000"/>
                            </a:solidFill>
                          </a:uFill>
                          <a:latin typeface="標楷體" panose="03000509000000000000" pitchFamily="65" charset="-120"/>
                          <a:ea typeface="標楷體" panose="03000509000000000000" pitchFamily="65" charset="-120"/>
                        </a:rPr>
                        <a:t>經驗取向與教學專業取向</a:t>
                      </a:r>
                      <a:endParaRPr lang="zh-TW" sz="2400" kern="100" dirty="0">
                        <a:solidFill>
                          <a:srgbClr val="000000"/>
                        </a:solidFill>
                        <a:effectLst/>
                        <a:uFill>
                          <a:solidFill>
                            <a:srgbClr val="000000"/>
                          </a:solidFill>
                        </a:uFill>
                        <a:latin typeface="標楷體" panose="03000509000000000000" pitchFamily="65" charset="-120"/>
                        <a:ea typeface="標楷體" panose="03000509000000000000" pitchFamily="65" charset="-120"/>
                      </a:endParaRPr>
                    </a:p>
                  </a:txBody>
                  <a:tcPr marL="68580" marR="68580" marT="0" marB="0"/>
                </a:tc>
                <a:extLst>
                  <a:ext uri="{0D108BD9-81ED-4DB2-BD59-A6C34878D82A}">
                    <a16:rowId xmlns:a16="http://schemas.microsoft.com/office/drawing/2014/main" val="10001"/>
                  </a:ext>
                </a:extLst>
              </a:tr>
              <a:tr h="611073">
                <a:tc>
                  <a:txBody>
                    <a:bodyPr/>
                    <a:lstStyle/>
                    <a:p>
                      <a:pPr algn="just">
                        <a:spcAft>
                          <a:spcPts val="0"/>
                        </a:spcAft>
                      </a:pPr>
                      <a:r>
                        <a:rPr lang="zh-TW" sz="2400" b="0" kern="100" dirty="0">
                          <a:effectLst/>
                          <a:uFill>
                            <a:solidFill>
                              <a:srgbClr val="000000"/>
                            </a:solidFill>
                          </a:uFill>
                          <a:latin typeface="標楷體" panose="03000509000000000000" pitchFamily="65" charset="-120"/>
                          <a:ea typeface="標楷體" panose="03000509000000000000" pitchFamily="65" charset="-120"/>
                        </a:rPr>
                        <a:t>具體目標導向</a:t>
                      </a:r>
                      <a:endParaRPr lang="zh-TW" sz="2400" b="0" kern="100" dirty="0">
                        <a:solidFill>
                          <a:srgbClr val="000000"/>
                        </a:solidFill>
                        <a:effectLst/>
                        <a:uFill>
                          <a:solidFill>
                            <a:srgbClr val="000000"/>
                          </a:solidFill>
                        </a:uFill>
                        <a:latin typeface="標楷體" panose="03000509000000000000" pitchFamily="65" charset="-120"/>
                        <a:ea typeface="標楷體" panose="03000509000000000000" pitchFamily="65" charset="-120"/>
                      </a:endParaRPr>
                    </a:p>
                  </a:txBody>
                  <a:tcPr marL="68580" marR="68580" marT="0" marB="0"/>
                </a:tc>
                <a:tc>
                  <a:txBody>
                    <a:bodyPr/>
                    <a:lstStyle/>
                    <a:p>
                      <a:pPr algn="just">
                        <a:spcAft>
                          <a:spcPts val="0"/>
                        </a:spcAft>
                      </a:pPr>
                      <a:r>
                        <a:rPr lang="zh-TW" sz="2400" kern="100" dirty="0">
                          <a:effectLst/>
                          <a:uFill>
                            <a:solidFill>
                              <a:srgbClr val="000000"/>
                            </a:solidFill>
                          </a:uFill>
                          <a:latin typeface="標楷體" panose="03000509000000000000" pitchFamily="65" charset="-120"/>
                          <a:ea typeface="標楷體" panose="03000509000000000000" pitchFamily="65" charset="-120"/>
                        </a:rPr>
                        <a:t>學生成長導向</a:t>
                      </a:r>
                      <a:endParaRPr lang="zh-TW" sz="2400" kern="100" dirty="0">
                        <a:solidFill>
                          <a:srgbClr val="000000"/>
                        </a:solidFill>
                        <a:effectLst/>
                        <a:uFill>
                          <a:solidFill>
                            <a:srgbClr val="000000"/>
                          </a:solidFill>
                        </a:uFill>
                        <a:latin typeface="標楷體" panose="03000509000000000000" pitchFamily="65" charset="-120"/>
                        <a:ea typeface="標楷體" panose="03000509000000000000" pitchFamily="65" charset="-120"/>
                      </a:endParaRPr>
                    </a:p>
                  </a:txBody>
                  <a:tcPr marL="68580" marR="68580" marT="0" marB="0"/>
                </a:tc>
                <a:extLst>
                  <a:ext uri="{0D108BD9-81ED-4DB2-BD59-A6C34878D82A}">
                    <a16:rowId xmlns:a16="http://schemas.microsoft.com/office/drawing/2014/main" val="10002"/>
                  </a:ext>
                </a:extLst>
              </a:tr>
              <a:tr h="611073">
                <a:tc>
                  <a:txBody>
                    <a:bodyPr/>
                    <a:lstStyle/>
                    <a:p>
                      <a:pPr algn="just">
                        <a:spcAft>
                          <a:spcPts val="0"/>
                        </a:spcAft>
                      </a:pPr>
                      <a:r>
                        <a:rPr lang="zh-TW" sz="2400" b="0" kern="100">
                          <a:effectLst/>
                          <a:uFill>
                            <a:solidFill>
                              <a:srgbClr val="000000"/>
                            </a:solidFill>
                          </a:uFill>
                          <a:latin typeface="標楷體" panose="03000509000000000000" pitchFamily="65" charset="-120"/>
                          <a:ea typeface="標楷體" panose="03000509000000000000" pitchFamily="65" charset="-120"/>
                        </a:rPr>
                        <a:t>團體或個人的施測</a:t>
                      </a:r>
                      <a:endParaRPr lang="zh-TW" sz="2400" b="0" kern="100">
                        <a:solidFill>
                          <a:srgbClr val="000000"/>
                        </a:solidFill>
                        <a:effectLst/>
                        <a:uFill>
                          <a:solidFill>
                            <a:srgbClr val="000000"/>
                          </a:solidFill>
                        </a:uFill>
                        <a:latin typeface="標楷體" panose="03000509000000000000" pitchFamily="65" charset="-120"/>
                        <a:ea typeface="標楷體" panose="03000509000000000000" pitchFamily="65" charset="-120"/>
                      </a:endParaRPr>
                    </a:p>
                  </a:txBody>
                  <a:tcPr marL="68580" marR="68580" marT="0" marB="0"/>
                </a:tc>
                <a:tc>
                  <a:txBody>
                    <a:bodyPr/>
                    <a:lstStyle/>
                    <a:p>
                      <a:pPr algn="just">
                        <a:spcAft>
                          <a:spcPts val="0"/>
                        </a:spcAft>
                      </a:pPr>
                      <a:r>
                        <a:rPr lang="zh-TW" sz="2400" kern="100" dirty="0">
                          <a:effectLst/>
                          <a:uFill>
                            <a:solidFill>
                              <a:srgbClr val="000000"/>
                            </a:solidFill>
                          </a:uFill>
                          <a:latin typeface="標楷體" panose="03000509000000000000" pitchFamily="65" charset="-120"/>
                          <a:ea typeface="標楷體" panose="03000509000000000000" pitchFamily="65" charset="-120"/>
                        </a:rPr>
                        <a:t>教師與學生皆能參與</a:t>
                      </a:r>
                      <a:endParaRPr lang="zh-TW" sz="2400" kern="100" dirty="0">
                        <a:solidFill>
                          <a:srgbClr val="000000"/>
                        </a:solidFill>
                        <a:effectLst/>
                        <a:uFill>
                          <a:solidFill>
                            <a:srgbClr val="000000"/>
                          </a:solidFill>
                        </a:uFill>
                        <a:latin typeface="標楷體" panose="03000509000000000000" pitchFamily="65" charset="-120"/>
                        <a:ea typeface="標楷體" panose="03000509000000000000" pitchFamily="65" charset="-120"/>
                      </a:endParaRPr>
                    </a:p>
                  </a:txBody>
                  <a:tcPr marL="68580" marR="68580" marT="0" marB="0"/>
                </a:tc>
                <a:extLst>
                  <a:ext uri="{0D108BD9-81ED-4DB2-BD59-A6C34878D82A}">
                    <a16:rowId xmlns:a16="http://schemas.microsoft.com/office/drawing/2014/main" val="10003"/>
                  </a:ext>
                </a:extLst>
              </a:tr>
              <a:tr h="611073">
                <a:tc>
                  <a:txBody>
                    <a:bodyPr/>
                    <a:lstStyle/>
                    <a:p>
                      <a:pPr algn="just">
                        <a:spcAft>
                          <a:spcPts val="0"/>
                        </a:spcAft>
                      </a:pPr>
                      <a:r>
                        <a:rPr lang="zh-TW" sz="2400" b="0" kern="100" dirty="0">
                          <a:effectLst/>
                          <a:uFill>
                            <a:solidFill>
                              <a:srgbClr val="000000"/>
                            </a:solidFill>
                          </a:uFill>
                          <a:latin typeface="標楷體" panose="03000509000000000000" pitchFamily="65" charset="-120"/>
                          <a:ea typeface="標楷體" panose="03000509000000000000" pitchFamily="65" charset="-120"/>
                        </a:rPr>
                        <a:t>常模參照或效標參照</a:t>
                      </a:r>
                      <a:endParaRPr lang="zh-TW" sz="2400" b="0" kern="100" dirty="0">
                        <a:solidFill>
                          <a:srgbClr val="000000"/>
                        </a:solidFill>
                        <a:effectLst/>
                        <a:uFill>
                          <a:solidFill>
                            <a:srgbClr val="000000"/>
                          </a:solidFill>
                        </a:uFill>
                        <a:latin typeface="標楷體" panose="03000509000000000000" pitchFamily="65" charset="-120"/>
                        <a:ea typeface="標楷體" panose="03000509000000000000" pitchFamily="65" charset="-120"/>
                      </a:endParaRPr>
                    </a:p>
                  </a:txBody>
                  <a:tcPr marL="68580" marR="68580" marT="0" marB="0"/>
                </a:tc>
                <a:tc>
                  <a:txBody>
                    <a:bodyPr/>
                    <a:lstStyle/>
                    <a:p>
                      <a:pPr algn="just">
                        <a:spcAft>
                          <a:spcPts val="0"/>
                        </a:spcAft>
                      </a:pPr>
                      <a:r>
                        <a:rPr lang="zh-TW" sz="2400" kern="100" dirty="0">
                          <a:effectLst/>
                          <a:uFill>
                            <a:solidFill>
                              <a:srgbClr val="000000"/>
                            </a:solidFill>
                          </a:uFill>
                          <a:latin typeface="標楷體" panose="03000509000000000000" pitchFamily="65" charset="-120"/>
                          <a:ea typeface="標楷體" panose="03000509000000000000" pitchFamily="65" charset="-120"/>
                        </a:rPr>
                        <a:t>比較非正式</a:t>
                      </a:r>
                      <a:endParaRPr lang="zh-TW" sz="2400" kern="100" dirty="0">
                        <a:solidFill>
                          <a:srgbClr val="000000"/>
                        </a:solidFill>
                        <a:effectLst/>
                        <a:uFill>
                          <a:solidFill>
                            <a:srgbClr val="000000"/>
                          </a:solidFill>
                        </a:uFill>
                        <a:latin typeface="標楷體" panose="03000509000000000000" pitchFamily="65" charset="-120"/>
                        <a:ea typeface="標楷體" panose="03000509000000000000" pitchFamily="65" charset="-120"/>
                      </a:endParaRPr>
                    </a:p>
                  </a:txBody>
                  <a:tcPr marL="68580" marR="68580" marT="0" marB="0"/>
                </a:tc>
                <a:extLst>
                  <a:ext uri="{0D108BD9-81ED-4DB2-BD59-A6C34878D82A}">
                    <a16:rowId xmlns:a16="http://schemas.microsoft.com/office/drawing/2014/main" val="10004"/>
                  </a:ext>
                </a:extLst>
              </a:tr>
              <a:tr h="611073">
                <a:tc>
                  <a:txBody>
                    <a:bodyPr/>
                    <a:lstStyle/>
                    <a:p>
                      <a:pPr algn="just">
                        <a:spcAft>
                          <a:spcPts val="0"/>
                        </a:spcAft>
                      </a:pPr>
                      <a:r>
                        <a:rPr lang="zh-TW" sz="2400" b="0" kern="100">
                          <a:effectLst/>
                          <a:uFill>
                            <a:solidFill>
                              <a:srgbClr val="000000"/>
                            </a:solidFill>
                          </a:uFill>
                          <a:latin typeface="標楷體" panose="03000509000000000000" pitchFamily="65" charset="-120"/>
                          <a:ea typeface="標楷體" panose="03000509000000000000" pitchFamily="65" charset="-120"/>
                        </a:rPr>
                        <a:t>標準化</a:t>
                      </a:r>
                      <a:endParaRPr lang="zh-TW" sz="2400" b="0" kern="100">
                        <a:solidFill>
                          <a:srgbClr val="000000"/>
                        </a:solidFill>
                        <a:effectLst/>
                        <a:uFill>
                          <a:solidFill>
                            <a:srgbClr val="000000"/>
                          </a:solidFill>
                        </a:uFill>
                        <a:latin typeface="標楷體" panose="03000509000000000000" pitchFamily="65" charset="-120"/>
                        <a:ea typeface="標楷體" panose="03000509000000000000" pitchFamily="65" charset="-120"/>
                      </a:endParaRPr>
                    </a:p>
                  </a:txBody>
                  <a:tcPr marL="68580" marR="68580" marT="0" marB="0"/>
                </a:tc>
                <a:tc>
                  <a:txBody>
                    <a:bodyPr/>
                    <a:lstStyle/>
                    <a:p>
                      <a:pPr algn="just">
                        <a:spcAft>
                          <a:spcPts val="0"/>
                        </a:spcAft>
                      </a:pPr>
                      <a:r>
                        <a:rPr lang="zh-TW" sz="2400" kern="100" dirty="0">
                          <a:effectLst/>
                          <a:uFill>
                            <a:solidFill>
                              <a:srgbClr val="000000"/>
                            </a:solidFill>
                          </a:uFill>
                          <a:latin typeface="標楷體" panose="03000509000000000000" pitchFamily="65" charset="-120"/>
                          <a:ea typeface="標楷體" panose="03000509000000000000" pitchFamily="65" charset="-120"/>
                        </a:rPr>
                        <a:t>彈性與動態</a:t>
                      </a:r>
                      <a:endParaRPr lang="zh-TW" sz="2400" kern="100" dirty="0">
                        <a:solidFill>
                          <a:srgbClr val="000000"/>
                        </a:solidFill>
                        <a:effectLst/>
                        <a:uFill>
                          <a:solidFill>
                            <a:srgbClr val="000000"/>
                          </a:solidFill>
                        </a:uFill>
                        <a:latin typeface="標楷體" panose="03000509000000000000" pitchFamily="65" charset="-120"/>
                        <a:ea typeface="標楷體" panose="03000509000000000000" pitchFamily="65" charset="-120"/>
                      </a:endParaRPr>
                    </a:p>
                  </a:txBody>
                  <a:tcPr marL="68580" marR="68580" marT="0" marB="0"/>
                </a:tc>
                <a:extLst>
                  <a:ext uri="{0D108BD9-81ED-4DB2-BD59-A6C34878D82A}">
                    <a16:rowId xmlns:a16="http://schemas.microsoft.com/office/drawing/2014/main" val="10005"/>
                  </a:ext>
                </a:extLst>
              </a:tr>
              <a:tr h="611073">
                <a:tc>
                  <a:txBody>
                    <a:bodyPr/>
                    <a:lstStyle/>
                    <a:p>
                      <a:pPr algn="just">
                        <a:spcAft>
                          <a:spcPts val="0"/>
                        </a:spcAft>
                      </a:pPr>
                      <a:r>
                        <a:rPr lang="zh-TW" sz="2400" b="0" kern="100" dirty="0">
                          <a:effectLst/>
                          <a:uFill>
                            <a:solidFill>
                              <a:srgbClr val="000000"/>
                            </a:solidFill>
                          </a:uFill>
                          <a:latin typeface="標楷體" panose="03000509000000000000" pitchFamily="65" charset="-120"/>
                          <a:ea typeface="標楷體" panose="03000509000000000000" pitchFamily="65" charset="-120"/>
                        </a:rPr>
                        <a:t>學生個別行為導向</a:t>
                      </a:r>
                      <a:endParaRPr lang="zh-TW" sz="2400" b="0" kern="100" dirty="0">
                        <a:solidFill>
                          <a:srgbClr val="000000"/>
                        </a:solidFill>
                        <a:effectLst/>
                        <a:uFill>
                          <a:solidFill>
                            <a:srgbClr val="000000"/>
                          </a:solidFill>
                        </a:uFill>
                        <a:latin typeface="標楷體" panose="03000509000000000000" pitchFamily="65" charset="-120"/>
                        <a:ea typeface="標楷體" panose="03000509000000000000" pitchFamily="65" charset="-120"/>
                      </a:endParaRPr>
                    </a:p>
                  </a:txBody>
                  <a:tcPr marL="68580" marR="68580" marT="0" marB="0"/>
                </a:tc>
                <a:tc>
                  <a:txBody>
                    <a:bodyPr/>
                    <a:lstStyle/>
                    <a:p>
                      <a:pPr algn="just">
                        <a:spcAft>
                          <a:spcPts val="0"/>
                        </a:spcAft>
                      </a:pPr>
                      <a:r>
                        <a:rPr lang="zh-TW" sz="2400" kern="100" dirty="0">
                          <a:effectLst/>
                          <a:uFill>
                            <a:solidFill>
                              <a:srgbClr val="000000"/>
                            </a:solidFill>
                          </a:uFill>
                          <a:latin typeface="標楷體" panose="03000509000000000000" pitchFamily="65" charset="-120"/>
                          <a:ea typeface="標楷體" panose="03000509000000000000" pitchFamily="65" charset="-120"/>
                        </a:rPr>
                        <a:t>整體環境情境脈絡的行動導向</a:t>
                      </a:r>
                      <a:endParaRPr lang="zh-TW" sz="2400" kern="100" dirty="0">
                        <a:solidFill>
                          <a:srgbClr val="000000"/>
                        </a:solidFill>
                        <a:effectLst/>
                        <a:uFill>
                          <a:solidFill>
                            <a:srgbClr val="000000"/>
                          </a:solidFill>
                        </a:uFill>
                        <a:latin typeface="標楷體" panose="03000509000000000000" pitchFamily="65" charset="-120"/>
                        <a:ea typeface="標楷體" panose="03000509000000000000" pitchFamily="65" charset="-120"/>
                      </a:endParaRPr>
                    </a:p>
                  </a:txBody>
                  <a:tcPr marL="68580" marR="68580" marT="0" marB="0"/>
                </a:tc>
                <a:extLst>
                  <a:ext uri="{0D108BD9-81ED-4DB2-BD59-A6C34878D82A}">
                    <a16:rowId xmlns:a16="http://schemas.microsoft.com/office/drawing/2014/main" val="10006"/>
                  </a:ext>
                </a:extLst>
              </a:tr>
            </a:tbl>
          </a:graphicData>
        </a:graphic>
      </p:graphicFrame>
      <p:sp>
        <p:nvSpPr>
          <p:cNvPr id="6" name="矩形 5"/>
          <p:cNvSpPr/>
          <p:nvPr/>
        </p:nvSpPr>
        <p:spPr>
          <a:xfrm>
            <a:off x="251520" y="260647"/>
            <a:ext cx="7776488" cy="584775"/>
          </a:xfrm>
          <a:prstGeom prst="rect">
            <a:avLst/>
          </a:prstGeom>
        </p:spPr>
        <p:txBody>
          <a:bodyPr wrap="none">
            <a:spAutoFit/>
          </a:bodyPr>
          <a:lstStyle/>
          <a:p>
            <a:r>
              <a:rPr lang="zh-TW" altLang="en-US" sz="3200" dirty="0">
                <a:latin typeface="標楷體" panose="03000509000000000000" pitchFamily="65" charset="-120"/>
                <a:ea typeface="標楷體" panose="03000509000000000000" pitchFamily="65" charset="-120"/>
              </a:rPr>
              <a:t>表</a:t>
            </a:r>
            <a:r>
              <a:rPr lang="en-US" altLang="zh-TW" sz="3200" dirty="0">
                <a:latin typeface="標楷體" panose="03000509000000000000" pitchFamily="65" charset="-120"/>
                <a:ea typeface="標楷體" panose="03000509000000000000" pitchFamily="65" charset="-120"/>
              </a:rPr>
              <a:t>7.1</a:t>
            </a:r>
            <a:r>
              <a:rPr lang="zh-TW" altLang="en-US" sz="3200" dirty="0">
                <a:latin typeface="標楷體" panose="03000509000000000000" pitchFamily="65" charset="-120"/>
                <a:ea typeface="標楷體" panose="03000509000000000000" pitchFamily="65" charset="-120"/>
              </a:rPr>
              <a:t>　測驗本位的評鑑與統整評鑑之比較</a:t>
            </a:r>
          </a:p>
        </p:txBody>
      </p:sp>
    </p:spTree>
    <p:extLst>
      <p:ext uri="{BB962C8B-B14F-4D97-AF65-F5344CB8AC3E}">
        <p14:creationId xmlns:p14="http://schemas.microsoft.com/office/powerpoint/2010/main" val="2874034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5000"/>
            <a:lum/>
          </a:blip>
          <a:srcRect/>
          <a:stretch>
            <a:fillRect l="-32000" t="-10000" r="-17000" b="1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7378" y="-171400"/>
            <a:ext cx="5122912" cy="1143000"/>
          </a:xfrm>
        </p:spPr>
        <p:txBody>
          <a:bodyPr>
            <a:normAutofit fontScale="90000"/>
          </a:bodyPr>
          <a:lstStyle/>
          <a:p>
            <a:pPr algn="l"/>
            <a:r>
              <a:rPr lang="zh-TW" altLang="en-US" dirty="0">
                <a:solidFill>
                  <a:schemeClr val="accent5">
                    <a:lumMod val="50000"/>
                  </a:schemeClr>
                </a:solidFill>
                <a:latin typeface="標楷體" panose="03000509000000000000" pitchFamily="65" charset="-120"/>
                <a:ea typeface="標楷體" panose="03000509000000000000" pitchFamily="65" charset="-120"/>
              </a:rPr>
              <a:t>七、批判本位的評鑑</a:t>
            </a:r>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3897848052"/>
              </p:ext>
            </p:extLst>
          </p:nvPr>
        </p:nvGraphicFramePr>
        <p:xfrm>
          <a:off x="539552" y="2332037"/>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p:cNvSpPr/>
          <p:nvPr/>
        </p:nvSpPr>
        <p:spPr>
          <a:xfrm>
            <a:off x="539552" y="1174089"/>
            <a:ext cx="8136904" cy="10772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spcBef>
                <a:spcPct val="20000"/>
              </a:spcBef>
            </a:pPr>
            <a:r>
              <a:rPr lang="zh-TW" altLang="en-US" sz="3200" dirty="0">
                <a:solidFill>
                  <a:srgbClr val="240909"/>
                </a:solidFill>
                <a:latin typeface="標楷體" panose="03000509000000000000" pitchFamily="65" charset="-120"/>
                <a:ea typeface="標楷體" panose="03000509000000000000" pitchFamily="65" charset="-120"/>
              </a:rPr>
              <a:t>（一）測驗本位的評鑑與統整評鑑皆是一種保守的意識型態</a:t>
            </a:r>
          </a:p>
        </p:txBody>
      </p:sp>
      <p:sp>
        <p:nvSpPr>
          <p:cNvPr id="6" name="矩形 5"/>
          <p:cNvSpPr/>
          <p:nvPr/>
        </p:nvSpPr>
        <p:spPr>
          <a:xfrm>
            <a:off x="1187624" y="3933056"/>
            <a:ext cx="6971762" cy="1815882"/>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altLang="zh-TW" sz="2800" dirty="0">
                <a:solidFill>
                  <a:srgbClr val="584300"/>
                </a:solidFill>
                <a:latin typeface="FZYaoTi" panose="02010601030101010101" pitchFamily="2" charset="-122"/>
                <a:ea typeface="FZYaoTi" panose="02010601030101010101" pitchFamily="2" charset="-122"/>
              </a:rPr>
              <a:t>EX</a:t>
            </a:r>
            <a:r>
              <a:rPr lang="zh-TW" altLang="en-US" sz="2800" dirty="0">
                <a:solidFill>
                  <a:srgbClr val="584300"/>
                </a:solidFill>
                <a:latin typeface="標楷體" panose="03000509000000000000" pitchFamily="65" charset="-120"/>
                <a:ea typeface="標楷體" panose="03000509000000000000" pitchFamily="65" charset="-120"/>
              </a:rPr>
              <a:t>：利用大量的測驗以判斷學生能力不足，將學生做不同標記，並貼上不同的標籤，以便安排不同的學習程式，以處理或應付這些不同的標記。</a:t>
            </a:r>
          </a:p>
        </p:txBody>
      </p:sp>
    </p:spTree>
    <p:extLst>
      <p:ext uri="{BB962C8B-B14F-4D97-AF65-F5344CB8AC3E}">
        <p14:creationId xmlns:p14="http://schemas.microsoft.com/office/powerpoint/2010/main" val="237610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5"/>
                                        </p:tgtEl>
                                        <p:attrNameLst>
                                          <p:attrName>style.visibility</p:attrName>
                                        </p:attrNameLst>
                                      </p:cBhvr>
                                      <p:to>
                                        <p:strVal val="hidden"/>
                                      </p:to>
                                    </p:set>
                                  </p:childTnLst>
                                </p:cTn>
                              </p:par>
                              <p:par>
                                <p:cTn id="16" presetID="42"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5" grpId="1">
        <p:bldAsOne/>
      </p:bldGraphic>
      <p:bldP spid="4"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1000"/>
            <a:lum/>
          </a:blip>
          <a:srcRect/>
          <a:stretch>
            <a:fillRect l="-45000" t="-2000" r="-17000" b="-11000"/>
          </a:stretch>
        </a:blipFill>
        <a:effectLst/>
      </p:bgPr>
    </p:bg>
    <p:spTree>
      <p:nvGrpSpPr>
        <p:cNvPr id="1" name=""/>
        <p:cNvGrpSpPr/>
        <p:nvPr/>
      </p:nvGrpSpPr>
      <p:grpSpPr>
        <a:xfrm>
          <a:off x="0" y="0"/>
          <a:ext cx="0" cy="0"/>
          <a:chOff x="0" y="0"/>
          <a:chExt cx="0" cy="0"/>
        </a:xfrm>
      </p:grpSpPr>
      <p:sp>
        <p:nvSpPr>
          <p:cNvPr id="4" name="標題 1"/>
          <p:cNvSpPr>
            <a:spLocks noGrp="1"/>
          </p:cNvSpPr>
          <p:nvPr>
            <p:ph type="title"/>
          </p:nvPr>
        </p:nvSpPr>
        <p:spPr>
          <a:xfrm>
            <a:off x="14670" y="-171400"/>
            <a:ext cx="8229600" cy="1143000"/>
          </a:xfrm>
        </p:spPr>
        <p:txBody>
          <a:bodyPr>
            <a:normAutofit/>
          </a:bodyPr>
          <a:lstStyle/>
          <a:p>
            <a:pPr algn="l"/>
            <a:r>
              <a:rPr lang="zh-TW" altLang="en-US" sz="4000" u="sng" dirty="0">
                <a:solidFill>
                  <a:schemeClr val="accent5">
                    <a:lumMod val="50000"/>
                  </a:schemeClr>
                </a:solidFill>
                <a:latin typeface="標楷體" panose="03000509000000000000" pitchFamily="65" charset="-120"/>
                <a:ea typeface="標楷體" panose="03000509000000000000" pitchFamily="65" charset="-120"/>
              </a:rPr>
              <a:t>七、批判本位的評鑑</a:t>
            </a:r>
          </a:p>
        </p:txBody>
      </p:sp>
      <p:sp>
        <p:nvSpPr>
          <p:cNvPr id="5" name="矩形 4"/>
          <p:cNvSpPr/>
          <p:nvPr/>
        </p:nvSpPr>
        <p:spPr>
          <a:xfrm>
            <a:off x="899592" y="1052736"/>
            <a:ext cx="7442274" cy="1200329"/>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lvl="0">
              <a:spcBef>
                <a:spcPct val="20000"/>
              </a:spcBef>
            </a:pPr>
            <a:r>
              <a:rPr lang="zh-TW" altLang="en-US" sz="2400" dirty="0">
                <a:solidFill>
                  <a:schemeClr val="accent2">
                    <a:lumMod val="25000"/>
                  </a:schemeClr>
                </a:solidFill>
                <a:latin typeface="標楷體" panose="03000509000000000000" pitchFamily="65" charset="-120"/>
                <a:ea typeface="標楷體" panose="03000509000000000000" pitchFamily="65" charset="-120"/>
              </a:rPr>
              <a:t>（三）評鑑不應只是一項技術活動，也是一項政治批判活動。「批判本位的評鑑」認為評鑑並非課程建構過程的獨立部分，參與者應有絕對的控制和發言權。</a:t>
            </a:r>
          </a:p>
        </p:txBody>
      </p:sp>
      <p:graphicFrame>
        <p:nvGraphicFramePr>
          <p:cNvPr id="7" name="資料庫圖表 6"/>
          <p:cNvGraphicFramePr/>
          <p:nvPr>
            <p:extLst>
              <p:ext uri="{D42A27DB-BD31-4B8C-83A1-F6EECF244321}">
                <p14:modId xmlns:p14="http://schemas.microsoft.com/office/powerpoint/2010/main" val="2372593069"/>
              </p:ext>
            </p:extLst>
          </p:nvPr>
        </p:nvGraphicFramePr>
        <p:xfrm>
          <a:off x="408261" y="2420888"/>
          <a:ext cx="8424936" cy="4320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629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7" grpId="0">
        <p:bldAsOne/>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5000"/>
            <a:lum/>
          </a:blip>
          <a:srcRect/>
          <a:stretch>
            <a:fillRect l="-29000" t="-5000" r="-17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27133" y="44624"/>
            <a:ext cx="8229600" cy="1143000"/>
          </a:xfrm>
        </p:spPr>
        <p:txBody>
          <a:bodyPr/>
          <a:lstStyle/>
          <a:p>
            <a:pPr algn="l"/>
            <a:r>
              <a:rPr lang="zh-TW" altLang="en-US" dirty="0">
                <a:solidFill>
                  <a:srgbClr val="CD4FAF"/>
                </a:solidFill>
                <a:latin typeface="標楷體" panose="03000509000000000000" pitchFamily="65" charset="-120"/>
                <a:ea typeface="標楷體" panose="03000509000000000000" pitchFamily="65" charset="-120"/>
              </a:rPr>
              <a:t>八、真實評鑑</a:t>
            </a: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4275665603"/>
              </p:ext>
            </p:extLst>
          </p:nvPr>
        </p:nvGraphicFramePr>
        <p:xfrm>
          <a:off x="467544" y="1556792"/>
          <a:ext cx="8229600" cy="3816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134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44000"/>
            <a:lum/>
          </a:blip>
          <a:srcRect/>
          <a:stretch>
            <a:fillRect l="-24000" r="-17000"/>
          </a:stretch>
        </a:blipFill>
        <a:effectLst/>
      </p:bgPr>
    </p:bg>
    <p:spTree>
      <p:nvGrpSpPr>
        <p:cNvPr id="1" name=""/>
        <p:cNvGrpSpPr/>
        <p:nvPr/>
      </p:nvGrpSpPr>
      <p:grpSpPr>
        <a:xfrm>
          <a:off x="0" y="0"/>
          <a:ext cx="0" cy="0"/>
          <a:chOff x="0" y="0"/>
          <a:chExt cx="0" cy="0"/>
        </a:xfrm>
      </p:grpSpPr>
      <p:graphicFrame>
        <p:nvGraphicFramePr>
          <p:cNvPr id="5" name="內容版面配置區 4"/>
          <p:cNvGraphicFramePr>
            <a:graphicFrameLocks noGrp="1"/>
          </p:cNvGraphicFramePr>
          <p:nvPr>
            <p:ph idx="1"/>
            <p:extLst>
              <p:ext uri="{D42A27DB-BD31-4B8C-83A1-F6EECF244321}">
                <p14:modId xmlns:p14="http://schemas.microsoft.com/office/powerpoint/2010/main" val="4004738687"/>
              </p:ext>
            </p:extLst>
          </p:nvPr>
        </p:nvGraphicFramePr>
        <p:xfrm>
          <a:off x="467544" y="1340768"/>
          <a:ext cx="8229600" cy="5001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標題 1"/>
          <p:cNvSpPr>
            <a:spLocks noGrp="1"/>
          </p:cNvSpPr>
          <p:nvPr>
            <p:ph type="title"/>
          </p:nvPr>
        </p:nvSpPr>
        <p:spPr>
          <a:xfrm>
            <a:off x="0" y="-99392"/>
            <a:ext cx="8229600" cy="1143000"/>
          </a:xfrm>
        </p:spPr>
        <p:txBody>
          <a:bodyPr>
            <a:normAutofit/>
          </a:bodyPr>
          <a:lstStyle/>
          <a:p>
            <a:pPr algn="l"/>
            <a:r>
              <a:rPr lang="zh-TW" altLang="en-US" sz="4000" u="sng" dirty="0">
                <a:solidFill>
                  <a:srgbClr val="CD4FAF"/>
                </a:solidFill>
                <a:latin typeface="標楷體" panose="03000509000000000000" pitchFamily="65" charset="-120"/>
                <a:ea typeface="標楷體" panose="03000509000000000000" pitchFamily="65" charset="-120"/>
              </a:rPr>
              <a:t>八、真實評鑑</a:t>
            </a:r>
          </a:p>
        </p:txBody>
      </p:sp>
    </p:spTree>
    <p:extLst>
      <p:ext uri="{BB962C8B-B14F-4D97-AF65-F5344CB8AC3E}">
        <p14:creationId xmlns:p14="http://schemas.microsoft.com/office/powerpoint/2010/main" val="15136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42000"/>
            <a:lum/>
          </a:blip>
          <a:srcRect/>
          <a:stretch>
            <a:fillRect l="-32000" r="-17000"/>
          </a:stretch>
        </a:blipFill>
        <a:effectLst/>
      </p:bgPr>
    </p:bg>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2108728817"/>
              </p:ext>
            </p:extLst>
          </p:nvPr>
        </p:nvGraphicFramePr>
        <p:xfrm>
          <a:off x="467544" y="1412776"/>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標題 1"/>
          <p:cNvSpPr>
            <a:spLocks noGrp="1"/>
          </p:cNvSpPr>
          <p:nvPr>
            <p:ph type="title"/>
          </p:nvPr>
        </p:nvSpPr>
        <p:spPr>
          <a:xfrm>
            <a:off x="0" y="-171400"/>
            <a:ext cx="5220072" cy="1143000"/>
          </a:xfrm>
        </p:spPr>
        <p:txBody>
          <a:bodyPr>
            <a:normAutofit/>
          </a:bodyPr>
          <a:lstStyle/>
          <a:p>
            <a:pPr algn="l"/>
            <a:r>
              <a:rPr lang="zh-TW" altLang="en-US" sz="4000" u="sng" dirty="0">
                <a:solidFill>
                  <a:srgbClr val="CD4FAF"/>
                </a:solidFill>
                <a:latin typeface="標楷體" panose="03000509000000000000" pitchFamily="65" charset="-120"/>
                <a:ea typeface="標楷體" panose="03000509000000000000" pitchFamily="65" charset="-120"/>
              </a:rPr>
              <a:t>八、真實評鑑</a:t>
            </a:r>
          </a:p>
        </p:txBody>
      </p:sp>
    </p:spTree>
    <p:extLst>
      <p:ext uri="{BB962C8B-B14F-4D97-AF65-F5344CB8AC3E}">
        <p14:creationId xmlns:p14="http://schemas.microsoft.com/office/powerpoint/2010/main" val="43909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82000"/>
            <a:lum/>
          </a:blip>
          <a:srcRect/>
          <a:stretch>
            <a:fillRect l="-17000" r="-17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07504" y="258817"/>
            <a:ext cx="4104456" cy="1143000"/>
          </a:xfrm>
        </p:spPr>
        <p:txBody>
          <a:bodyPr>
            <a:noAutofit/>
          </a:bodyPr>
          <a:lstStyle/>
          <a:p>
            <a:pPr algn="l"/>
            <a:r>
              <a:rPr lang="zh-TW" altLang="en-US" sz="4000" dirty="0">
                <a:solidFill>
                  <a:srgbClr val="FF9900"/>
                </a:solidFill>
                <a:latin typeface="標楷體" panose="03000509000000000000" pitchFamily="65" charset="-120"/>
                <a:ea typeface="標楷體" panose="03000509000000000000" pitchFamily="65" charset="-120"/>
              </a:rPr>
              <a:t>九、交流評鑑</a:t>
            </a:r>
            <a:br>
              <a:rPr lang="zh-TW" altLang="en-US" sz="4000" dirty="0"/>
            </a:br>
            <a:endParaRPr lang="zh-TW" altLang="en-US" sz="4000" dirty="0">
              <a:solidFill>
                <a:srgbClr val="FF9900"/>
              </a:solidFill>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611560" y="3933056"/>
            <a:ext cx="7776864" cy="1944216"/>
          </a:xfrm>
        </p:spPr>
        <p:style>
          <a:lnRef idx="3">
            <a:schemeClr val="lt1"/>
          </a:lnRef>
          <a:fillRef idx="1">
            <a:schemeClr val="accent4"/>
          </a:fillRef>
          <a:effectRef idx="1">
            <a:schemeClr val="accent4"/>
          </a:effectRef>
          <a:fontRef idx="minor">
            <a:schemeClr val="lt1"/>
          </a:fontRef>
        </p:style>
        <p:txBody>
          <a:bodyPr>
            <a:normAutofit/>
          </a:bodyPr>
          <a:lstStyle/>
          <a:p>
            <a:pPr marL="0" indent="0">
              <a:buNone/>
            </a:pPr>
            <a:r>
              <a:rPr lang="zh-TW" altLang="en-US" sz="2800" dirty="0">
                <a:solidFill>
                  <a:srgbClr val="584300"/>
                </a:solidFill>
                <a:latin typeface="標楷體" panose="03000509000000000000" pitchFamily="65" charset="-120"/>
                <a:ea typeface="標楷體" panose="03000509000000000000" pitchFamily="65" charset="-120"/>
              </a:rPr>
              <a:t>（二）此一評鑑途徑旨在強調教育評鑑人員與課程設計人員間不斷的交互作用與回饋互補的歷程，而且，採用此一評鑑途徑的教育評鑑人員重視課程設計人員需求的滿足。</a:t>
            </a:r>
          </a:p>
          <a:p>
            <a:endParaRPr lang="zh-TW" altLang="en-US" dirty="0"/>
          </a:p>
        </p:txBody>
      </p:sp>
      <p:sp>
        <p:nvSpPr>
          <p:cNvPr id="4" name="矩形 3"/>
          <p:cNvSpPr/>
          <p:nvPr/>
        </p:nvSpPr>
        <p:spPr>
          <a:xfrm>
            <a:off x="622117" y="1412776"/>
            <a:ext cx="7776864" cy="1815882"/>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r>
              <a:rPr lang="zh-TW" altLang="en-US" sz="2800" dirty="0">
                <a:solidFill>
                  <a:srgbClr val="240909"/>
                </a:solidFill>
                <a:latin typeface="標楷體" panose="03000509000000000000" pitchFamily="65" charset="-120"/>
                <a:ea typeface="標楷體" panose="03000509000000000000" pitchFamily="65" charset="-120"/>
                <a:cs typeface="+mj-cs"/>
              </a:rPr>
              <a:t>（一）「交流評鑑」（</a:t>
            </a:r>
            <a:r>
              <a:rPr lang="en-US" altLang="zh-TW" sz="2800" dirty="0">
                <a:solidFill>
                  <a:srgbClr val="240909"/>
                </a:solidFill>
                <a:latin typeface="FZYaoTi" panose="02010601030101010101" pitchFamily="2" charset="-122"/>
                <a:ea typeface="FZYaoTi" panose="02010601030101010101" pitchFamily="2" charset="-122"/>
                <a:cs typeface="+mj-cs"/>
              </a:rPr>
              <a:t>transaction evaluation</a:t>
            </a:r>
            <a:r>
              <a:rPr lang="zh-TW" altLang="en-US" sz="2800" dirty="0">
                <a:solidFill>
                  <a:srgbClr val="240909"/>
                </a:solidFill>
                <a:latin typeface="標楷體" panose="03000509000000000000" pitchFamily="65" charset="-120"/>
                <a:ea typeface="標楷體" panose="03000509000000000000" pitchFamily="65" charset="-120"/>
                <a:cs typeface="+mj-cs"/>
              </a:rPr>
              <a:t>）係指教育評鑑人員將課程方案或實驗試用過程當中的資料，提供課程設計人員，做為回饋的改進依據之一種評鑑途徑</a:t>
            </a:r>
            <a:endParaRPr lang="zh-TW" altLang="en-US" sz="1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17750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bg/>
                                          </p:spTgt>
                                        </p:tgtEl>
                                        <p:attrNameLst>
                                          <p:attrName>style.visibility</p:attrName>
                                        </p:attrNameLst>
                                      </p:cBhvr>
                                      <p:to>
                                        <p:strVal val="visible"/>
                                      </p:to>
                                    </p:set>
                                    <p:anim calcmode="lin" valueType="num">
                                      <p:cBhvr additive="base">
                                        <p:cTn id="12" dur="500" fill="hold"/>
                                        <p:tgtEl>
                                          <p:spTgt spid="3">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3">
                                            <p:bg/>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5000"/>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421196" y="260648"/>
            <a:ext cx="8229600" cy="1143000"/>
          </a:xfrm>
          <a:effectLst>
            <a:outerShdw blurRad="50800" dist="38100" dir="2700000" algn="tl" rotWithShape="0">
              <a:prstClr val="black">
                <a:alpha val="40000"/>
              </a:prstClr>
            </a:outerShdw>
          </a:effectLst>
        </p:spPr>
        <p:txBody>
          <a:bodyPr>
            <a:normAutofit/>
          </a:bodyPr>
          <a:lstStyle/>
          <a:p>
            <a:r>
              <a:rPr lang="zh-TW" altLang="en-US" dirty="0">
                <a:solidFill>
                  <a:srgbClr val="993366"/>
                </a:solidFill>
                <a:latin typeface="標楷體" panose="03000509000000000000" pitchFamily="65" charset="-120"/>
                <a:ea typeface="標楷體" panose="03000509000000000000" pitchFamily="65" charset="-120"/>
              </a:rPr>
              <a:t>壹、課程評鑑的基本概念</a:t>
            </a:r>
          </a:p>
        </p:txBody>
      </p:sp>
      <p:sp>
        <p:nvSpPr>
          <p:cNvPr id="3" name="內容版面配置區 2"/>
          <p:cNvSpPr>
            <a:spLocks noGrp="1"/>
          </p:cNvSpPr>
          <p:nvPr>
            <p:ph idx="1"/>
          </p:nvPr>
        </p:nvSpPr>
        <p:spPr>
          <a:xfrm>
            <a:off x="249113" y="1484784"/>
            <a:ext cx="8229600" cy="1224136"/>
          </a:xfrm>
        </p:spPr>
        <p:txBody>
          <a:bodyPr/>
          <a:lstStyle/>
          <a:p>
            <a:pPr marL="0" indent="0">
              <a:buNone/>
            </a:pPr>
            <a:r>
              <a:rPr lang="zh-TW" altLang="en-US" b="1" dirty="0">
                <a:solidFill>
                  <a:srgbClr val="002060"/>
                </a:solidFill>
                <a:latin typeface="標楷體" panose="03000509000000000000" pitchFamily="65" charset="-120"/>
                <a:ea typeface="標楷體" panose="03000509000000000000" pitchFamily="65" charset="-120"/>
              </a:rPr>
              <a:t>一、課程評鑑意義的發展</a:t>
            </a:r>
          </a:p>
        </p:txBody>
      </p:sp>
      <p:sp>
        <p:nvSpPr>
          <p:cNvPr id="4" name="矩形 3"/>
          <p:cNvSpPr/>
          <p:nvPr/>
        </p:nvSpPr>
        <p:spPr>
          <a:xfrm>
            <a:off x="348258" y="2708920"/>
            <a:ext cx="8352928" cy="267765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altLang="zh-TW" sz="2800" dirty="0">
                <a:latin typeface="標楷體" panose="03000509000000000000" pitchFamily="65" charset="-120"/>
                <a:ea typeface="標楷體" panose="03000509000000000000" pitchFamily="65" charset="-120"/>
              </a:rPr>
              <a:t>1.</a:t>
            </a:r>
            <a:r>
              <a:rPr lang="zh-TW" altLang="en-US" sz="2800" dirty="0">
                <a:latin typeface="標楷體" panose="03000509000000000000" pitchFamily="65" charset="-120"/>
                <a:ea typeface="標楷體" panose="03000509000000000000" pitchFamily="65" charset="-120"/>
              </a:rPr>
              <a:t>二十世紀早期的評鑑概念是以考試及測驗為代表</a:t>
            </a:r>
          </a:p>
          <a:p>
            <a:pPr algn="just"/>
            <a:r>
              <a:rPr lang="en-US" altLang="zh-TW" sz="2800" dirty="0">
                <a:latin typeface="標楷體" panose="03000509000000000000" pitchFamily="65" charset="-120"/>
                <a:ea typeface="標楷體" panose="03000509000000000000" pitchFamily="65" charset="-120"/>
              </a:rPr>
              <a:t>EX</a:t>
            </a:r>
            <a:r>
              <a:rPr lang="zh-TW" altLang="en-US" sz="2800" dirty="0">
                <a:latin typeface="標楷體" panose="03000509000000000000" pitchFamily="65" charset="-120"/>
                <a:ea typeface="標楷體" panose="03000509000000000000" pitchFamily="65" charset="-120"/>
              </a:rPr>
              <a:t>：泰勒（</a:t>
            </a:r>
            <a:r>
              <a:rPr lang="en-US" altLang="zh-TW" sz="2800" dirty="0">
                <a:latin typeface="Segoe UI Historic" panose="020B0502040204020203" pitchFamily="34" charset="0"/>
                <a:ea typeface="Segoe UI Historic" panose="020B0502040204020203" pitchFamily="34" charset="0"/>
                <a:cs typeface="Segoe UI Historic" panose="020B0502040204020203" pitchFamily="34" charset="0"/>
              </a:rPr>
              <a:t>Ralph W. Tyler</a:t>
            </a:r>
            <a:r>
              <a:rPr lang="zh-TW" altLang="en-US" sz="2800" dirty="0">
                <a:latin typeface="標楷體" panose="03000509000000000000" pitchFamily="65" charset="-120"/>
                <a:ea typeface="標楷體" panose="03000509000000000000" pitchFamily="65" charset="-120"/>
              </a:rPr>
              <a:t>）主張</a:t>
            </a:r>
            <a:endParaRPr lang="en-US" altLang="zh-TW" sz="2800" dirty="0">
              <a:latin typeface="標楷體" panose="03000509000000000000" pitchFamily="65" charset="-120"/>
              <a:ea typeface="標楷體" panose="03000509000000000000" pitchFamily="65" charset="-120"/>
            </a:endParaRPr>
          </a:p>
          <a:p>
            <a:pPr algn="just"/>
            <a:r>
              <a:rPr lang="en-US" altLang="zh-TW" sz="2800" dirty="0">
                <a:latin typeface="標楷體" panose="03000509000000000000" pitchFamily="65" charset="-120"/>
                <a:ea typeface="標楷體" panose="03000509000000000000" pitchFamily="65" charset="-120"/>
              </a:rPr>
              <a:t>  </a:t>
            </a:r>
            <a:r>
              <a:rPr lang="zh-TW" altLang="en-US" sz="2800" dirty="0">
                <a:latin typeface="標楷體" panose="03000509000000000000" pitchFamily="65" charset="-120"/>
                <a:ea typeface="標楷體" panose="03000509000000000000" pitchFamily="65" charset="-120"/>
              </a:rPr>
              <a:t>*考試與測驗的目的在於改進教學，這種改善必須透過改進學生的學習來達成。</a:t>
            </a:r>
            <a:endParaRPr lang="en-US" altLang="zh-TW" sz="2800" dirty="0">
              <a:latin typeface="標楷體" panose="03000509000000000000" pitchFamily="65" charset="-120"/>
              <a:ea typeface="標楷體" panose="03000509000000000000" pitchFamily="65" charset="-120"/>
            </a:endParaRPr>
          </a:p>
          <a:p>
            <a:pPr algn="just"/>
            <a:r>
              <a:rPr lang="en-US" altLang="zh-TW" sz="2800" dirty="0">
                <a:latin typeface="標楷體" panose="03000509000000000000" pitchFamily="65" charset="-120"/>
                <a:ea typeface="標楷體" panose="03000509000000000000" pitchFamily="65" charset="-120"/>
              </a:rPr>
              <a:t>  </a:t>
            </a:r>
            <a:r>
              <a:rPr lang="zh-TW" altLang="en-US" sz="2800" dirty="0">
                <a:latin typeface="標楷體" panose="03000509000000000000" pitchFamily="65" charset="-120"/>
                <a:ea typeface="標楷體" panose="03000509000000000000" pitchFamily="65" charset="-120"/>
              </a:rPr>
              <a:t>*有必要發展出評鑑不同情境的考試，以獲得學生所學的內容或學習結果的證據。</a:t>
            </a:r>
          </a:p>
        </p:txBody>
      </p:sp>
      <p:sp>
        <p:nvSpPr>
          <p:cNvPr id="5" name="矩形 4"/>
          <p:cNvSpPr/>
          <p:nvPr/>
        </p:nvSpPr>
        <p:spPr>
          <a:xfrm>
            <a:off x="323528" y="2708920"/>
            <a:ext cx="8568952" cy="3108543"/>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zh-TW" altLang="en-US" sz="2800" u="sng" dirty="0">
                <a:solidFill>
                  <a:srgbClr val="FF0000"/>
                </a:solidFill>
                <a:latin typeface="標楷體" panose="03000509000000000000" pitchFamily="65" charset="-120"/>
                <a:ea typeface="標楷體" panose="03000509000000000000" pitchFamily="65" charset="-120"/>
              </a:rPr>
              <a:t>考試與測驗的觀念</a:t>
            </a:r>
            <a:r>
              <a:rPr lang="zh-TW" altLang="en-US" sz="2800" dirty="0">
                <a:solidFill>
                  <a:schemeClr val="accent1">
                    <a:lumMod val="10000"/>
                  </a:schemeClr>
                </a:solidFill>
                <a:latin typeface="標楷體" panose="03000509000000000000" pitchFamily="65" charset="-120"/>
                <a:ea typeface="標楷體" panose="03000509000000000000" pitchFamily="65" charset="-120"/>
              </a:rPr>
              <a:t>擴大為</a:t>
            </a:r>
            <a:r>
              <a:rPr lang="zh-TW" altLang="en-US" sz="2800" u="sng" dirty="0">
                <a:solidFill>
                  <a:srgbClr val="FF0000"/>
                </a:solidFill>
                <a:latin typeface="標楷體" panose="03000509000000000000" pitchFamily="65" charset="-120"/>
                <a:ea typeface="標楷體" panose="03000509000000000000" pitchFamily="65" charset="-120"/>
              </a:rPr>
              <a:t>評鑑</a:t>
            </a:r>
            <a:endParaRPr lang="en-US" altLang="zh-TW" sz="2800" u="sng" dirty="0">
              <a:solidFill>
                <a:srgbClr val="FF0000"/>
              </a:solidFill>
              <a:latin typeface="標楷體" panose="03000509000000000000" pitchFamily="65" charset="-120"/>
              <a:ea typeface="標楷體" panose="03000509000000000000" pitchFamily="65" charset="-120"/>
            </a:endParaRPr>
          </a:p>
          <a:p>
            <a:r>
              <a:rPr lang="en-US" altLang="zh-TW" sz="2800" dirty="0">
                <a:solidFill>
                  <a:schemeClr val="accent1">
                    <a:lumMod val="10000"/>
                  </a:schemeClr>
                </a:solidFill>
                <a:latin typeface="標楷體" panose="03000509000000000000" pitchFamily="65" charset="-120"/>
                <a:ea typeface="標楷體" panose="03000509000000000000" pitchFamily="65" charset="-120"/>
              </a:rPr>
              <a:t>(1)</a:t>
            </a:r>
            <a:r>
              <a:rPr lang="zh-TW" altLang="en-US" sz="2800" dirty="0">
                <a:solidFill>
                  <a:schemeClr val="accent1">
                    <a:lumMod val="10000"/>
                  </a:schemeClr>
                </a:solidFill>
                <a:latin typeface="標楷體" panose="03000509000000000000" pitchFamily="65" charset="-120"/>
                <a:ea typeface="標楷體" panose="03000509000000000000" pitchFamily="65" charset="-120"/>
              </a:rPr>
              <a:t>評鑑對象</a:t>
            </a:r>
            <a:r>
              <a:rPr lang="en-US" altLang="zh-TW" sz="2800" dirty="0">
                <a:solidFill>
                  <a:schemeClr val="accent1">
                    <a:lumMod val="10000"/>
                  </a:schemeClr>
                </a:solidFill>
                <a:latin typeface="標楷體" panose="03000509000000000000" pitchFamily="65" charset="-120"/>
                <a:ea typeface="標楷體" panose="03000509000000000000" pitchFamily="65" charset="-120"/>
              </a:rPr>
              <a:t>:</a:t>
            </a:r>
            <a:r>
              <a:rPr lang="zh-TW" altLang="en-US" sz="2800" dirty="0">
                <a:solidFill>
                  <a:schemeClr val="accent1">
                    <a:lumMod val="10000"/>
                  </a:schemeClr>
                </a:solidFill>
                <a:latin typeface="標楷體" panose="03000509000000000000" pitchFamily="65" charset="-120"/>
                <a:ea typeface="標楷體" panose="03000509000000000000" pitchFamily="65" charset="-120"/>
              </a:rPr>
              <a:t>由資料的記憶   移轉為人類的認知、情意與技能的行為。</a:t>
            </a:r>
          </a:p>
          <a:p>
            <a:r>
              <a:rPr lang="en-US" altLang="zh-TW" sz="2800" dirty="0">
                <a:solidFill>
                  <a:schemeClr val="accent1">
                    <a:lumMod val="10000"/>
                  </a:schemeClr>
                </a:solidFill>
                <a:latin typeface="標楷體" panose="03000509000000000000" pitchFamily="65" charset="-120"/>
                <a:ea typeface="標楷體" panose="03000509000000000000" pitchFamily="65" charset="-120"/>
              </a:rPr>
              <a:t>(2)</a:t>
            </a:r>
            <a:r>
              <a:rPr lang="zh-TW" altLang="en-US" sz="2800" dirty="0">
                <a:solidFill>
                  <a:schemeClr val="accent1">
                    <a:lumMod val="10000"/>
                  </a:schemeClr>
                </a:solidFill>
                <a:latin typeface="標楷體" panose="03000509000000000000" pitchFamily="65" charset="-120"/>
                <a:ea typeface="標楷體" panose="03000509000000000000" pitchFamily="65" charset="-120"/>
              </a:rPr>
              <a:t>評鑑的概念</a:t>
            </a:r>
            <a:r>
              <a:rPr lang="en-US" altLang="zh-TW" sz="2800" dirty="0">
                <a:solidFill>
                  <a:schemeClr val="accent1">
                    <a:lumMod val="10000"/>
                  </a:schemeClr>
                </a:solidFill>
                <a:latin typeface="標楷體" panose="03000509000000000000" pitchFamily="65" charset="-120"/>
                <a:ea typeface="標楷體" panose="03000509000000000000" pitchFamily="65" charset="-120"/>
              </a:rPr>
              <a:t>:</a:t>
            </a:r>
            <a:r>
              <a:rPr lang="zh-TW" altLang="en-US" sz="2800" dirty="0">
                <a:solidFill>
                  <a:schemeClr val="accent1">
                    <a:lumMod val="10000"/>
                  </a:schemeClr>
                </a:solidFill>
                <a:latin typeface="標楷體" panose="03000509000000000000" pitchFamily="65" charset="-120"/>
                <a:ea typeface="標楷體" panose="03000509000000000000" pitchFamily="65" charset="-120"/>
              </a:rPr>
              <a:t>由學生行為與目標的一致性   預訂課程計畫與實際教育結果之間的比較結果。</a:t>
            </a:r>
          </a:p>
          <a:p>
            <a:r>
              <a:rPr lang="en-US" altLang="zh-TW" sz="2800" dirty="0">
                <a:solidFill>
                  <a:schemeClr val="accent1">
                    <a:lumMod val="10000"/>
                  </a:schemeClr>
                </a:solidFill>
                <a:latin typeface="標楷體" panose="03000509000000000000" pitchFamily="65" charset="-120"/>
                <a:ea typeface="標楷體" panose="03000509000000000000" pitchFamily="65" charset="-120"/>
              </a:rPr>
              <a:t>(3)</a:t>
            </a:r>
            <a:r>
              <a:rPr lang="zh-TW" altLang="en-US" sz="2800" dirty="0">
                <a:solidFill>
                  <a:schemeClr val="accent1">
                    <a:lumMod val="10000"/>
                  </a:schemeClr>
                </a:solidFill>
                <a:latin typeface="標楷體" panose="03000509000000000000" pitchFamily="65" charset="-120"/>
                <a:ea typeface="標楷體" panose="03000509000000000000" pitchFamily="65" charset="-120"/>
              </a:rPr>
              <a:t>評鑑的對象</a:t>
            </a:r>
            <a:r>
              <a:rPr lang="en-US" altLang="zh-TW" sz="2800" dirty="0">
                <a:solidFill>
                  <a:schemeClr val="accent1">
                    <a:lumMod val="10000"/>
                  </a:schemeClr>
                </a:solidFill>
                <a:latin typeface="標楷體" panose="03000509000000000000" pitchFamily="65" charset="-120"/>
                <a:ea typeface="標楷體" panose="03000509000000000000" pitchFamily="65" charset="-120"/>
              </a:rPr>
              <a:t>:</a:t>
            </a:r>
            <a:r>
              <a:rPr lang="zh-TW" altLang="en-US" sz="2800" dirty="0">
                <a:solidFill>
                  <a:schemeClr val="accent1">
                    <a:lumMod val="10000"/>
                  </a:schemeClr>
                </a:solidFill>
                <a:latin typeface="標楷體" panose="03000509000000000000" pitchFamily="65" charset="-120"/>
                <a:ea typeface="標楷體" panose="03000509000000000000" pitchFamily="65" charset="-120"/>
              </a:rPr>
              <a:t>由學生學習成就   學校的學習活動與教室外影響學習的因素評估。</a:t>
            </a:r>
          </a:p>
        </p:txBody>
      </p:sp>
      <p:cxnSp>
        <p:nvCxnSpPr>
          <p:cNvPr id="7" name="直線單箭頭接點 6"/>
          <p:cNvCxnSpPr/>
          <p:nvPr/>
        </p:nvCxnSpPr>
        <p:spPr>
          <a:xfrm>
            <a:off x="4788024" y="3429000"/>
            <a:ext cx="432048" cy="0"/>
          </a:xfrm>
          <a:prstGeom prst="straightConnector1">
            <a:avLst/>
          </a:prstGeom>
          <a:ln w="69850">
            <a:solidFill>
              <a:srgbClr val="FF0000">
                <a:alpha val="30000"/>
              </a:srgbClr>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a:off x="7236296" y="4293096"/>
            <a:ext cx="432048" cy="0"/>
          </a:xfrm>
          <a:prstGeom prst="straightConnector1">
            <a:avLst/>
          </a:prstGeom>
          <a:ln w="69850">
            <a:solidFill>
              <a:srgbClr val="FF0000">
                <a:alpha val="30000"/>
              </a:srgbClr>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a:off x="5508104" y="5157192"/>
            <a:ext cx="432048" cy="0"/>
          </a:xfrm>
          <a:prstGeom prst="straightConnector1">
            <a:avLst/>
          </a:prstGeom>
          <a:ln w="69850">
            <a:solidFill>
              <a:srgbClr val="FF0000">
                <a:alpha val="30000"/>
              </a:srgb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89669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fill="hold" grpId="0" nodeType="withEffect">
                                  <p:stCondLst>
                                    <p:cond delay="0"/>
                                  </p:stCondLst>
                                  <p:childTnLst>
                                    <p:animClr clrSpc="hsl" dir="cw">
                                      <p:cBhvr override="childStyle">
                                        <p:cTn id="6" dur="500" fill="hold"/>
                                        <p:tgtEl>
                                          <p:spTgt spid="2"/>
                                        </p:tgtEl>
                                        <p:attrNameLst>
                                          <p:attrName>style.color</p:attrName>
                                        </p:attrNameLst>
                                      </p:cBhvr>
                                      <p:by>
                                        <p:hsl h="7200000" s="0" l="0"/>
                                      </p:by>
                                    </p:animClr>
                                    <p:animClr clrSpc="hsl" dir="cw">
                                      <p:cBhvr>
                                        <p:cTn id="7" dur="500" fill="hold"/>
                                        <p:tgtEl>
                                          <p:spTgt spid="2"/>
                                        </p:tgtEl>
                                        <p:attrNameLst>
                                          <p:attrName>fillcolor</p:attrName>
                                        </p:attrNameLst>
                                      </p:cBhvr>
                                      <p:by>
                                        <p:hsl h="7200000" s="0" l="0"/>
                                      </p:by>
                                    </p:animClr>
                                    <p:animClr clrSpc="hsl" dir="cw">
                                      <p:cBhvr>
                                        <p:cTn id="8" dur="500" fill="hold"/>
                                        <p:tgtEl>
                                          <p:spTgt spid="2"/>
                                        </p:tgtEl>
                                        <p:attrNameLst>
                                          <p:attrName>stroke.color</p:attrName>
                                        </p:attrNameLst>
                                      </p:cBhvr>
                                      <p:by>
                                        <p:hsl h="7200000" s="0" l="0"/>
                                      </p:by>
                                    </p:animClr>
                                    <p:set>
                                      <p:cBhvr>
                                        <p:cTn id="9" dur="500" fill="hold"/>
                                        <p:tgtEl>
                                          <p:spTgt spid="2"/>
                                        </p:tgtEl>
                                        <p:attrNameLst>
                                          <p:attrName>fill.type</p:attrName>
                                        </p:attrNameLst>
                                      </p:cBhvr>
                                      <p:to>
                                        <p:strVal val="solid"/>
                                      </p:to>
                                    </p:set>
                                  </p:childTnLst>
                                </p:cTn>
                              </p:par>
                              <p:par>
                                <p:cTn id="10" presetID="2" presetClass="entr" presetSubtype="4"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48000"/>
            <a:lum/>
          </a:blip>
          <a:srcRect/>
          <a:stretch>
            <a:fillRect l="-29000" r="-17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27647" y="-7147"/>
            <a:ext cx="8229600" cy="1143000"/>
          </a:xfrm>
        </p:spPr>
        <p:txBody>
          <a:bodyPr/>
          <a:lstStyle/>
          <a:p>
            <a:pPr algn="l"/>
            <a:r>
              <a:rPr lang="zh-TW" altLang="en-US" u="sng" dirty="0">
                <a:solidFill>
                  <a:srgbClr val="FF9900"/>
                </a:solidFill>
                <a:latin typeface="標楷體" panose="03000509000000000000" pitchFamily="65" charset="-120"/>
                <a:ea typeface="標楷體" panose="03000509000000000000" pitchFamily="65" charset="-120"/>
              </a:rPr>
              <a:t>九、交流評鑑</a:t>
            </a:r>
            <a:endParaRPr lang="zh-TW" altLang="en-US" u="sng" dirty="0"/>
          </a:p>
        </p:txBody>
      </p:sp>
      <p:graphicFrame>
        <p:nvGraphicFramePr>
          <p:cNvPr id="7" name="內容版面配置區 6"/>
          <p:cNvGraphicFramePr>
            <a:graphicFrameLocks noGrp="1"/>
          </p:cNvGraphicFramePr>
          <p:nvPr>
            <p:ph idx="1"/>
            <p:extLst>
              <p:ext uri="{D42A27DB-BD31-4B8C-83A1-F6EECF244321}">
                <p14:modId xmlns:p14="http://schemas.microsoft.com/office/powerpoint/2010/main" val="3240399805"/>
              </p:ext>
            </p:extLst>
          </p:nvPr>
        </p:nvGraphicFramePr>
        <p:xfrm>
          <a:off x="539552" y="2636912"/>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資料庫圖表 5"/>
          <p:cNvGraphicFramePr/>
          <p:nvPr>
            <p:extLst>
              <p:ext uri="{D42A27DB-BD31-4B8C-83A1-F6EECF244321}">
                <p14:modId xmlns:p14="http://schemas.microsoft.com/office/powerpoint/2010/main" val="1044599418"/>
              </p:ext>
            </p:extLst>
          </p:nvPr>
        </p:nvGraphicFramePr>
        <p:xfrm>
          <a:off x="755576" y="1196752"/>
          <a:ext cx="7704856" cy="196165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32947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6" grpId="0">
        <p:bldAsOne/>
      </p:bldGraphic>
    </p:bld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4000"/>
            <a:lum/>
          </a:blip>
          <a:srcRect/>
          <a:stretch>
            <a:fillRect l="-15000" r="-33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385192" y="14118"/>
            <a:ext cx="8229600" cy="1143000"/>
          </a:xfrm>
          <a:effectLst>
            <a:outerShdw blurRad="50800" dist="38100" dir="2700000" algn="tl" rotWithShape="0">
              <a:prstClr val="black">
                <a:alpha val="40000"/>
              </a:prstClr>
            </a:outerShdw>
            <a:reflection blurRad="6350" stA="52000" endA="300" endPos="35000" dir="5400000" sy="-100000" algn="bl" rotWithShape="0"/>
          </a:effectLst>
        </p:spPr>
        <p:txBody>
          <a:bodyPr>
            <a:normAutofit/>
          </a:bodyPr>
          <a:lstStyle/>
          <a:p>
            <a:r>
              <a:rPr lang="zh-TW" altLang="en-US" sz="4800" dirty="0">
                <a:solidFill>
                  <a:schemeClr val="accent1">
                    <a:lumMod val="25000"/>
                  </a:schemeClr>
                </a:solidFill>
                <a:latin typeface="標楷體" panose="03000509000000000000" pitchFamily="65" charset="-120"/>
                <a:ea typeface="標楷體" panose="03000509000000000000" pitchFamily="65" charset="-120"/>
              </a:rPr>
              <a:t>肆、課程評鑑的模式</a:t>
            </a:r>
          </a:p>
        </p:txBody>
      </p:sp>
      <p:sp>
        <p:nvSpPr>
          <p:cNvPr id="3" name="內容版面配置區 2"/>
          <p:cNvSpPr>
            <a:spLocks noGrp="1"/>
          </p:cNvSpPr>
          <p:nvPr>
            <p:ph idx="1"/>
          </p:nvPr>
        </p:nvSpPr>
        <p:spPr>
          <a:xfrm>
            <a:off x="467544" y="2492896"/>
            <a:ext cx="8394996" cy="2664296"/>
          </a:xfrm>
        </p:spPr>
        <p:style>
          <a:lnRef idx="3">
            <a:schemeClr val="lt1"/>
          </a:lnRef>
          <a:fillRef idx="1">
            <a:schemeClr val="accent1"/>
          </a:fillRef>
          <a:effectRef idx="1">
            <a:schemeClr val="accent1"/>
          </a:effectRef>
          <a:fontRef idx="minor">
            <a:schemeClr val="lt1"/>
          </a:fontRef>
        </p:style>
        <p:txBody>
          <a:bodyPr>
            <a:normAutofit fontScale="92500" lnSpcReduction="10000"/>
          </a:bodyPr>
          <a:lstStyle/>
          <a:p>
            <a:pPr>
              <a:buFont typeface="Wingdings" panose="05000000000000000000" pitchFamily="2" charset="2"/>
              <a:buChar char="Ø"/>
            </a:pPr>
            <a:r>
              <a:rPr lang="zh-TW" altLang="en-US" dirty="0">
                <a:solidFill>
                  <a:schemeClr val="accent1">
                    <a:lumMod val="25000"/>
                  </a:schemeClr>
                </a:solidFill>
                <a:latin typeface="標楷體" panose="03000509000000000000" pitchFamily="65" charset="-120"/>
                <a:ea typeface="標楷體" panose="03000509000000000000" pitchFamily="65" charset="-120"/>
              </a:rPr>
              <a:t>「泰勒評鑑模式」（</a:t>
            </a:r>
            <a:r>
              <a:rPr lang="en-US" altLang="zh-TW" dirty="0">
                <a:solidFill>
                  <a:schemeClr val="accent1">
                    <a:lumMod val="25000"/>
                  </a:schemeClr>
                </a:solidFill>
                <a:latin typeface="標楷體" panose="03000509000000000000" pitchFamily="65" charset="-120"/>
                <a:ea typeface="標楷體" panose="03000509000000000000" pitchFamily="65" charset="-120"/>
              </a:rPr>
              <a:t>Tyler’s evaluation model</a:t>
            </a:r>
            <a:r>
              <a:rPr lang="zh-TW" altLang="en-US" dirty="0">
                <a:solidFill>
                  <a:schemeClr val="accent1">
                    <a:lumMod val="25000"/>
                  </a:schemeClr>
                </a:solidFill>
                <a:latin typeface="標楷體" panose="03000509000000000000" pitchFamily="65" charset="-120"/>
                <a:ea typeface="標楷體" panose="03000509000000000000" pitchFamily="65" charset="-120"/>
              </a:rPr>
              <a:t>）指由評鑑學者泰勒（</a:t>
            </a:r>
            <a:r>
              <a:rPr lang="en-US" altLang="zh-TW" dirty="0">
                <a:solidFill>
                  <a:schemeClr val="accent1">
                    <a:lumMod val="25000"/>
                  </a:schemeClr>
                </a:solidFill>
                <a:latin typeface="標楷體" panose="03000509000000000000" pitchFamily="65" charset="-120"/>
                <a:ea typeface="標楷體" panose="03000509000000000000" pitchFamily="65" charset="-120"/>
              </a:rPr>
              <a:t>Ralph </a:t>
            </a:r>
            <a:r>
              <a:rPr lang="en-US" altLang="zh-TW" dirty="0" err="1">
                <a:solidFill>
                  <a:schemeClr val="accent1">
                    <a:lumMod val="25000"/>
                  </a:schemeClr>
                </a:solidFill>
                <a:latin typeface="標楷體" panose="03000509000000000000" pitchFamily="65" charset="-120"/>
                <a:ea typeface="標楷體" panose="03000509000000000000" pitchFamily="65" charset="-120"/>
              </a:rPr>
              <a:t>W.Tyler</a:t>
            </a:r>
            <a:r>
              <a:rPr lang="zh-TW" altLang="en-US" dirty="0">
                <a:solidFill>
                  <a:schemeClr val="accent1">
                    <a:lumMod val="25000"/>
                  </a:schemeClr>
                </a:solidFill>
                <a:latin typeface="標楷體" panose="03000509000000000000" pitchFamily="65" charset="-120"/>
                <a:ea typeface="標楷體" panose="03000509000000000000" pitchFamily="65" charset="-120"/>
              </a:rPr>
              <a:t>），所設計發展出來第一套系統的課程評鑑方法，是</a:t>
            </a:r>
            <a:r>
              <a:rPr lang="zh-TW" altLang="en-US" dirty="0">
                <a:solidFill>
                  <a:srgbClr val="FF0000"/>
                </a:solidFill>
                <a:latin typeface="標楷體" panose="03000509000000000000" pitchFamily="65" charset="-120"/>
                <a:ea typeface="標楷體" panose="03000509000000000000" pitchFamily="65" charset="-120"/>
              </a:rPr>
              <a:t>「目標本位的評鑑」</a:t>
            </a:r>
            <a:r>
              <a:rPr lang="zh-TW" altLang="en-US" dirty="0">
                <a:solidFill>
                  <a:schemeClr val="accent1">
                    <a:lumMod val="25000"/>
                  </a:schemeClr>
                </a:solidFill>
                <a:latin typeface="標楷體" panose="03000509000000000000" pitchFamily="65" charset="-120"/>
                <a:ea typeface="標楷體" panose="03000509000000000000" pitchFamily="65" charset="-120"/>
              </a:rPr>
              <a:t>（</a:t>
            </a:r>
            <a:r>
              <a:rPr lang="en-US" altLang="zh-TW" dirty="0">
                <a:solidFill>
                  <a:schemeClr val="accent1">
                    <a:lumMod val="25000"/>
                  </a:schemeClr>
                </a:solidFill>
                <a:latin typeface="標楷體" panose="03000509000000000000" pitchFamily="65" charset="-120"/>
                <a:ea typeface="標楷體" panose="03000509000000000000" pitchFamily="65" charset="-120"/>
              </a:rPr>
              <a:t>goal-based evaluation</a:t>
            </a:r>
            <a:r>
              <a:rPr lang="zh-TW" altLang="en-US" dirty="0">
                <a:solidFill>
                  <a:schemeClr val="accent1">
                    <a:lumMod val="25000"/>
                  </a:schemeClr>
                </a:solidFill>
                <a:latin typeface="標楷體" panose="03000509000000000000" pitchFamily="65" charset="-120"/>
                <a:ea typeface="標楷體" panose="03000509000000000000" pitchFamily="65" charset="-120"/>
              </a:rPr>
              <a:t>）或</a:t>
            </a:r>
            <a:r>
              <a:rPr lang="zh-TW" altLang="en-US" dirty="0">
                <a:solidFill>
                  <a:srgbClr val="FF0000"/>
                </a:solidFill>
                <a:latin typeface="標楷體" panose="03000509000000000000" pitchFamily="65" charset="-120"/>
                <a:ea typeface="標楷體" panose="03000509000000000000" pitchFamily="65" charset="-120"/>
              </a:rPr>
              <a:t>「目標獲得模式」</a:t>
            </a:r>
            <a:r>
              <a:rPr lang="zh-TW" altLang="en-US" dirty="0">
                <a:solidFill>
                  <a:schemeClr val="accent1">
                    <a:lumMod val="25000"/>
                  </a:schemeClr>
                </a:solidFill>
                <a:latin typeface="標楷體" panose="03000509000000000000" pitchFamily="65" charset="-120"/>
                <a:ea typeface="標楷體" panose="03000509000000000000" pitchFamily="65" charset="-120"/>
              </a:rPr>
              <a:t>（</a:t>
            </a:r>
            <a:r>
              <a:rPr lang="en-US" altLang="zh-TW" dirty="0">
                <a:solidFill>
                  <a:schemeClr val="accent1">
                    <a:lumMod val="25000"/>
                  </a:schemeClr>
                </a:solidFill>
                <a:latin typeface="標楷體" panose="03000509000000000000" pitchFamily="65" charset="-120"/>
                <a:ea typeface="標楷體" panose="03000509000000000000" pitchFamily="65" charset="-120"/>
              </a:rPr>
              <a:t>goal-attainment model</a:t>
            </a:r>
            <a:r>
              <a:rPr lang="zh-TW" altLang="en-US" dirty="0">
                <a:solidFill>
                  <a:schemeClr val="accent1">
                    <a:lumMod val="25000"/>
                  </a:schemeClr>
                </a:solidFill>
                <a:latin typeface="標楷體" panose="03000509000000000000" pitchFamily="65" charset="-120"/>
                <a:ea typeface="標楷體" panose="03000509000000000000" pitchFamily="65" charset="-120"/>
              </a:rPr>
              <a:t>）的課程評鑑之典型代表。</a:t>
            </a:r>
          </a:p>
          <a:p>
            <a:endParaRPr lang="zh-TW" altLang="en-US" dirty="0"/>
          </a:p>
        </p:txBody>
      </p:sp>
      <p:sp>
        <p:nvSpPr>
          <p:cNvPr id="4" name="矩形 3"/>
          <p:cNvSpPr/>
          <p:nvPr/>
        </p:nvSpPr>
        <p:spPr>
          <a:xfrm>
            <a:off x="2495" y="1295658"/>
            <a:ext cx="3895154" cy="646331"/>
          </a:xfrm>
          <a:prstGeom prst="rect">
            <a:avLst/>
          </a:prstGeom>
        </p:spPr>
        <p:txBody>
          <a:bodyPr wrap="square">
            <a:spAutoFit/>
          </a:bodyPr>
          <a:lstStyle/>
          <a:p>
            <a:pPr lvl="0">
              <a:spcBef>
                <a:spcPct val="20000"/>
              </a:spcBef>
            </a:pPr>
            <a:r>
              <a:rPr lang="zh-TW" altLang="en-US" sz="3600" dirty="0">
                <a:solidFill>
                  <a:srgbClr val="0070C0"/>
                </a:solidFill>
                <a:latin typeface="標楷體" panose="03000509000000000000" pitchFamily="65" charset="-120"/>
                <a:ea typeface="標楷體" panose="03000509000000000000" pitchFamily="65" charset="-120"/>
              </a:rPr>
              <a:t>一、泰勒評鑑模式</a:t>
            </a:r>
          </a:p>
        </p:txBody>
      </p:sp>
    </p:spTree>
    <p:extLst>
      <p:ext uri="{BB962C8B-B14F-4D97-AF65-F5344CB8AC3E}">
        <p14:creationId xmlns:p14="http://schemas.microsoft.com/office/powerpoint/2010/main" val="28024621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with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par>
                                <p:cTn id="7" presetID="2" presetClass="entr" presetSubtype="4" fill="hold" grpId="0" nodeType="withEffect">
                                  <p:stCondLst>
                                    <p:cond delay="0"/>
                                  </p:stCondLst>
                                  <p:childTnLst>
                                    <p:set>
                                      <p:cBhvr>
                                        <p:cTn id="8" dur="1" fill="hold">
                                          <p:stCondLst>
                                            <p:cond delay="0"/>
                                          </p:stCondLst>
                                        </p:cTn>
                                        <p:tgtEl>
                                          <p:spTgt spid="3">
                                            <p:bg/>
                                          </p:spTgt>
                                        </p:tgtEl>
                                        <p:attrNameLst>
                                          <p:attrName>style.visibility</p:attrName>
                                        </p:attrNameLst>
                                      </p:cBhvr>
                                      <p:to>
                                        <p:strVal val="visible"/>
                                      </p:to>
                                    </p:set>
                                    <p:anim calcmode="lin" valueType="num">
                                      <p:cBhvr additive="base">
                                        <p:cTn id="9" dur="500" fill="hold"/>
                                        <p:tgtEl>
                                          <p:spTgt spid="3">
                                            <p:bg/>
                                          </p:spTgt>
                                        </p:tgtEl>
                                        <p:attrNameLst>
                                          <p:attrName>ppt_x</p:attrName>
                                        </p:attrNameLst>
                                      </p:cBhvr>
                                      <p:tavLst>
                                        <p:tav tm="0">
                                          <p:val>
                                            <p:strVal val="#ppt_x"/>
                                          </p:val>
                                        </p:tav>
                                        <p:tav tm="100000">
                                          <p:val>
                                            <p:strVal val="#ppt_x"/>
                                          </p:val>
                                        </p:tav>
                                      </p:tavLst>
                                    </p:anim>
                                    <p:anim calcmode="lin" valueType="num">
                                      <p:cBhvr additive="base">
                                        <p:cTn id="10" dur="500" fill="hold"/>
                                        <p:tgtEl>
                                          <p:spTgt spid="3">
                                            <p:bg/>
                                          </p:spTgt>
                                        </p:tgtEl>
                                        <p:attrNameLst>
                                          <p:attrName>ppt_y</p:attrName>
                                        </p:attrNameLst>
                                      </p:cBhvr>
                                      <p:tavLst>
                                        <p:tav tm="0">
                                          <p:val>
                                            <p:strVal val="1+#ppt_h/2"/>
                                          </p:val>
                                        </p:tav>
                                        <p:tav tm="100000">
                                          <p:val>
                                            <p:strVal val="#ppt_y"/>
                                          </p:val>
                                        </p:tav>
                                      </p:tavLst>
                                    </p:anim>
                                  </p:childTnLst>
                                </p:cTn>
                              </p:par>
                              <p:par>
                                <p:cTn id="11" presetID="2" presetClass="entr" presetSubtype="4"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1520" y="1988840"/>
            <a:ext cx="8229600" cy="1143000"/>
          </a:xfrm>
        </p:spPr>
        <p:txBody>
          <a:bodyPr>
            <a:normAutofit fontScale="90000"/>
          </a:bodyPr>
          <a:lstStyle/>
          <a:p>
            <a:pPr lvl="0">
              <a:spcBef>
                <a:spcPct val="20000"/>
              </a:spcBef>
            </a:pPr>
            <a:r>
              <a:rPr lang="zh-TW" altLang="en-US" dirty="0">
                <a:solidFill>
                  <a:srgbClr val="F8BDE2">
                    <a:lumMod val="10000"/>
                  </a:srgbClr>
                </a:solidFill>
                <a:latin typeface="華康少女文字W5" panose="040F0509000000000000" pitchFamily="81" charset="-120"/>
                <a:ea typeface="華康少女文字W5" panose="040F0509000000000000" pitchFamily="81" charset="-120"/>
                <a:cs typeface="+mn-cs"/>
              </a:rPr>
              <a:t>一、泰勒的直線目標模式</a:t>
            </a:r>
            <a:r>
              <a:rPr lang="en-US" altLang="zh-TW" dirty="0">
                <a:solidFill>
                  <a:srgbClr val="F8BDE2">
                    <a:lumMod val="10000"/>
                  </a:srgbClr>
                </a:solidFill>
                <a:latin typeface="華康少女文字W5" panose="040F0509000000000000" pitchFamily="81" charset="-120"/>
                <a:ea typeface="華康少女文字W5" panose="040F0509000000000000" pitchFamily="81" charset="-120"/>
                <a:cs typeface="+mn-cs"/>
              </a:rPr>
              <a:t>(</a:t>
            </a:r>
            <a:r>
              <a:rPr lang="en-US" altLang="zh-TW" dirty="0" err="1">
                <a:solidFill>
                  <a:srgbClr val="F8BDE2">
                    <a:lumMod val="10000"/>
                  </a:srgbClr>
                </a:solidFill>
                <a:latin typeface="華康少女文字W5" panose="040F0509000000000000" pitchFamily="81" charset="-120"/>
                <a:ea typeface="華康少女文字W5" panose="040F0509000000000000" pitchFamily="81" charset="-120"/>
                <a:cs typeface="+mn-cs"/>
              </a:rPr>
              <a:t>R.Tyler</a:t>
            </a:r>
            <a:r>
              <a:rPr lang="en-US" altLang="zh-TW" dirty="0">
                <a:solidFill>
                  <a:srgbClr val="F8BDE2">
                    <a:lumMod val="10000"/>
                  </a:srgbClr>
                </a:solidFill>
                <a:latin typeface="華康少女文字W5" panose="040F0509000000000000" pitchFamily="81" charset="-120"/>
                <a:ea typeface="華康少女文字W5" panose="040F0509000000000000" pitchFamily="81" charset="-120"/>
                <a:cs typeface="+mn-cs"/>
              </a:rPr>
              <a:t>)</a:t>
            </a:r>
            <a:br>
              <a:rPr lang="zh-TW" altLang="en-US" sz="3200" dirty="0">
                <a:solidFill>
                  <a:srgbClr val="F8BDE2">
                    <a:lumMod val="10000"/>
                  </a:srgbClr>
                </a:solidFill>
                <a:latin typeface="華康少女文字W5" panose="040F0509000000000000" pitchFamily="81" charset="-120"/>
                <a:ea typeface="華康少女文字W5" panose="040F0509000000000000" pitchFamily="81" charset="-120"/>
                <a:cs typeface="+mn-cs"/>
              </a:rPr>
            </a:br>
            <a:endParaRPr lang="zh-TW" altLang="en-US" dirty="0"/>
          </a:p>
        </p:txBody>
      </p:sp>
      <p:pic>
        <p:nvPicPr>
          <p:cNvPr id="4" name="內容版面配置區 3"/>
          <p:cNvPicPr>
            <a:picLocks noGrp="1"/>
          </p:cNvPicPr>
          <p:nvPr>
            <p:ph idx="1"/>
          </p:nvPr>
        </p:nvPicPr>
        <p:blipFill rotWithShape="1">
          <a:blip r:embed="rId2" cstate="print">
            <a:extLst>
              <a:ext uri="{28A0092B-C50C-407E-A947-70E740481C1C}">
                <a14:useLocalDpi xmlns:a14="http://schemas.microsoft.com/office/drawing/2010/main" val="0"/>
              </a:ext>
            </a:extLst>
          </a:blip>
          <a:srcRect l="6326" t="24338" r="26944" b="56133"/>
          <a:stretch/>
        </p:blipFill>
        <p:spPr bwMode="auto">
          <a:xfrm>
            <a:off x="179512" y="1988840"/>
            <a:ext cx="8784976" cy="3384376"/>
          </a:xfrm>
          <a:prstGeom prst="rect">
            <a:avLst/>
          </a:prstGeom>
          <a:ln>
            <a:noFill/>
          </a:ln>
          <a:extLst>
            <a:ext uri="{53640926-AAD7-44D8-BBD7-CCE9431645EC}">
              <a14:shadowObscured xmlns:a14="http://schemas.microsoft.com/office/drawing/2010/main"/>
            </a:ext>
          </a:extLst>
        </p:spPr>
      </p:pic>
      <p:sp>
        <p:nvSpPr>
          <p:cNvPr id="6" name="內容版面配置區 2"/>
          <p:cNvSpPr txBox="1">
            <a:spLocks/>
          </p:cNvSpPr>
          <p:nvPr/>
        </p:nvSpPr>
        <p:spPr>
          <a:xfrm>
            <a:off x="395536" y="548771"/>
            <a:ext cx="8229600" cy="6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TW" altLang="en-US" u="sng" dirty="0">
                <a:solidFill>
                  <a:schemeClr val="accent5">
                    <a:lumMod val="10000"/>
                  </a:schemeClr>
                </a:solidFill>
                <a:latin typeface="華康少女文字W5" panose="040F0509000000000000" pitchFamily="81" charset="-120"/>
                <a:ea typeface="華康少女文字W5" panose="040F0509000000000000" pitchFamily="81" charset="-120"/>
              </a:rPr>
              <a:t>一、泰勒的直線目標模式</a:t>
            </a:r>
            <a:r>
              <a:rPr lang="en-US" altLang="zh-TW" u="sng" dirty="0">
                <a:solidFill>
                  <a:schemeClr val="accent5">
                    <a:lumMod val="10000"/>
                  </a:schemeClr>
                </a:solidFill>
                <a:latin typeface="華康少女文字W5" panose="040F0509000000000000" pitchFamily="81" charset="-120"/>
                <a:ea typeface="華康少女文字W5" panose="040F0509000000000000" pitchFamily="81" charset="-120"/>
              </a:rPr>
              <a:t>(</a:t>
            </a:r>
            <a:r>
              <a:rPr lang="en-US" altLang="zh-TW" u="sng" dirty="0" err="1">
                <a:solidFill>
                  <a:schemeClr val="accent5">
                    <a:lumMod val="10000"/>
                  </a:schemeClr>
                </a:solidFill>
                <a:latin typeface="華康少女文字W5" panose="040F0509000000000000" pitchFamily="81" charset="-120"/>
                <a:ea typeface="華康少女文字W5" panose="040F0509000000000000" pitchFamily="81" charset="-120"/>
              </a:rPr>
              <a:t>R.Tyler</a:t>
            </a:r>
            <a:r>
              <a:rPr lang="en-US" altLang="zh-TW" u="sng" dirty="0">
                <a:solidFill>
                  <a:schemeClr val="accent5">
                    <a:lumMod val="10000"/>
                  </a:schemeClr>
                </a:solidFill>
                <a:latin typeface="華康少女文字W5" panose="040F0509000000000000" pitchFamily="81" charset="-120"/>
                <a:ea typeface="華康少女文字W5" panose="040F0509000000000000" pitchFamily="81" charset="-120"/>
              </a:rPr>
              <a:t>)</a:t>
            </a:r>
            <a:endParaRPr lang="zh-TW" altLang="en-US" u="sng" dirty="0">
              <a:solidFill>
                <a:schemeClr val="accent5">
                  <a:lumMod val="10000"/>
                </a:schemeClr>
              </a:solidFill>
              <a:latin typeface="華康少女文字W5" panose="040F0509000000000000" pitchFamily="81" charset="-120"/>
              <a:ea typeface="華康少女文字W5" panose="040F0509000000000000" pitchFamily="81" charset="-120"/>
            </a:endParaRPr>
          </a:p>
        </p:txBody>
      </p:sp>
    </p:spTree>
    <p:extLst>
      <p:ext uri="{BB962C8B-B14F-4D97-AF65-F5344CB8AC3E}">
        <p14:creationId xmlns:p14="http://schemas.microsoft.com/office/powerpoint/2010/main" val="21438925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0000"/>
            <a:lum/>
          </a:blip>
          <a:srcRect/>
          <a:stretch>
            <a:fillRect l="-19000" r="-31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7849" y="-111416"/>
            <a:ext cx="4427984" cy="1143000"/>
          </a:xfrm>
        </p:spPr>
        <p:txBody>
          <a:bodyPr>
            <a:normAutofit/>
          </a:bodyPr>
          <a:lstStyle/>
          <a:p>
            <a:pPr algn="l"/>
            <a:r>
              <a:rPr lang="zh-TW" altLang="en-US" sz="4000" u="sng" dirty="0">
                <a:solidFill>
                  <a:srgbClr val="0070C0"/>
                </a:solidFill>
                <a:latin typeface="標楷體" panose="03000509000000000000" pitchFamily="65" charset="-120"/>
                <a:ea typeface="標楷體" panose="03000509000000000000" pitchFamily="65" charset="-120"/>
              </a:rPr>
              <a:t>一、泰勒評鑑模式</a:t>
            </a:r>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2670188484"/>
              </p:ext>
            </p:extLst>
          </p:nvPr>
        </p:nvGraphicFramePr>
        <p:xfrm>
          <a:off x="0" y="1772816"/>
          <a:ext cx="9144000"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p:cNvSpPr/>
          <p:nvPr/>
        </p:nvSpPr>
        <p:spPr>
          <a:xfrm>
            <a:off x="323528" y="1031584"/>
            <a:ext cx="2286000" cy="584775"/>
          </a:xfrm>
          <a:prstGeom prst="rect">
            <a:avLst/>
          </a:prstGeom>
        </p:spPr>
        <p:txBody>
          <a:bodyPr>
            <a:spAutoFit/>
          </a:bodyPr>
          <a:lstStyle/>
          <a:p>
            <a:pPr lvl="0">
              <a:spcBef>
                <a:spcPct val="20000"/>
              </a:spcBef>
            </a:pPr>
            <a:r>
              <a:rPr lang="zh-TW" altLang="en-US" sz="3200" dirty="0">
                <a:solidFill>
                  <a:srgbClr val="240909"/>
                </a:solidFill>
                <a:latin typeface="標楷體" panose="03000509000000000000" pitchFamily="65" charset="-120"/>
                <a:ea typeface="標楷體" panose="03000509000000000000" pitchFamily="65" charset="-120"/>
              </a:rPr>
              <a:t>（一）步驟</a:t>
            </a:r>
          </a:p>
        </p:txBody>
      </p:sp>
    </p:spTree>
    <p:extLst>
      <p:ext uri="{BB962C8B-B14F-4D97-AF65-F5344CB8AC3E}">
        <p14:creationId xmlns:p14="http://schemas.microsoft.com/office/powerpoint/2010/main" val="415344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9000"/>
            <a:lum/>
          </a:blip>
          <a:srcRect/>
          <a:stretch>
            <a:fillRect l="-19000" r="-27000" b="2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0" y="-171400"/>
            <a:ext cx="4608512" cy="1143000"/>
          </a:xfrm>
        </p:spPr>
        <p:txBody>
          <a:bodyPr>
            <a:normAutofit fontScale="90000"/>
          </a:bodyPr>
          <a:lstStyle/>
          <a:p>
            <a:pPr algn="l"/>
            <a:r>
              <a:rPr lang="zh-TW" altLang="en-US" u="sng" dirty="0">
                <a:solidFill>
                  <a:srgbClr val="0070C0"/>
                </a:solidFill>
                <a:latin typeface="標楷體" panose="03000509000000000000" pitchFamily="65" charset="-120"/>
                <a:ea typeface="標楷體" panose="03000509000000000000" pitchFamily="65" charset="-120"/>
              </a:rPr>
              <a:t>一、泰勒評鑑模式</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1155902207"/>
              </p:ext>
            </p:extLst>
          </p:nvPr>
        </p:nvGraphicFramePr>
        <p:xfrm>
          <a:off x="551137" y="2293727"/>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p:cNvSpPr/>
          <p:nvPr/>
        </p:nvSpPr>
        <p:spPr>
          <a:xfrm>
            <a:off x="567563" y="900507"/>
            <a:ext cx="7920880" cy="12003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marL="342900" lvl="0" indent="-342900">
              <a:spcBef>
                <a:spcPct val="20000"/>
              </a:spcBef>
              <a:buFont typeface="Wingdings" panose="05000000000000000000" pitchFamily="2" charset="2"/>
              <a:buChar char="Ø"/>
            </a:pPr>
            <a:r>
              <a:rPr lang="zh-TW" altLang="en-US" sz="2400" dirty="0">
                <a:solidFill>
                  <a:srgbClr val="240909"/>
                </a:solidFill>
                <a:latin typeface="標楷體" panose="03000509000000000000" pitchFamily="65" charset="-120"/>
                <a:ea typeface="標楷體" panose="03000509000000000000" pitchFamily="65" charset="-120"/>
              </a:rPr>
              <a:t>（二）泰勒評鑑模式的優點，在於將評鑑的焦點從學生的評量轉移到課程方案的目標達成程度，擴大了課程評鑑的對象與內容範圍。</a:t>
            </a:r>
          </a:p>
        </p:txBody>
      </p:sp>
    </p:spTree>
    <p:extLst>
      <p:ext uri="{BB962C8B-B14F-4D97-AF65-F5344CB8AC3E}">
        <p14:creationId xmlns:p14="http://schemas.microsoft.com/office/powerpoint/2010/main" val="181854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6" presetClass="entr" presetSubtype="16"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2000"/>
            <a:lum/>
          </a:blip>
          <a:srcRect/>
          <a:stretch>
            <a:fillRect l="-19000" t="-4000" r="-40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07504" y="-99392"/>
            <a:ext cx="3543940" cy="1143000"/>
          </a:xfrm>
        </p:spPr>
        <p:txBody>
          <a:bodyPr>
            <a:normAutofit/>
          </a:bodyPr>
          <a:lstStyle/>
          <a:p>
            <a:pPr algn="l"/>
            <a:r>
              <a:rPr lang="zh-TW" altLang="zh-TW" dirty="0">
                <a:solidFill>
                  <a:srgbClr val="992B7F"/>
                </a:solidFill>
                <a:latin typeface="標楷體" panose="03000509000000000000" pitchFamily="65" charset="-120"/>
                <a:ea typeface="標楷體" panose="03000509000000000000" pitchFamily="65" charset="-120"/>
              </a:rPr>
              <a:t>二、差距模式</a:t>
            </a:r>
            <a:endParaRPr lang="zh-TW" altLang="en-US" dirty="0">
              <a:solidFill>
                <a:srgbClr val="992B7F"/>
              </a:solidFill>
              <a:latin typeface="標楷體" panose="03000509000000000000" pitchFamily="65" charset="-120"/>
              <a:ea typeface="標楷體" panose="03000509000000000000" pitchFamily="65" charset="-120"/>
            </a:endParaRPr>
          </a:p>
        </p:txBody>
      </p:sp>
      <p:sp>
        <p:nvSpPr>
          <p:cNvPr id="4" name="矩形 3"/>
          <p:cNvSpPr/>
          <p:nvPr/>
        </p:nvSpPr>
        <p:spPr>
          <a:xfrm>
            <a:off x="838655" y="1124933"/>
            <a:ext cx="7326560" cy="1569660"/>
          </a:xfrm>
          <a:prstGeom prst="rect">
            <a:avLst/>
          </a:prstGeom>
        </p:spPr>
        <p:txBody>
          <a:bodyPr wrap="square">
            <a:spAutoFit/>
          </a:bodyPr>
          <a:lstStyle/>
          <a:p>
            <a:pPr marL="285750" indent="-285750">
              <a:buFont typeface="Wingdings" panose="05000000000000000000" pitchFamily="2" charset="2"/>
              <a:buChar char="Ø"/>
            </a:pPr>
            <a:r>
              <a:rPr lang="zh-TW" altLang="en-US" sz="2400" dirty="0">
                <a:solidFill>
                  <a:srgbClr val="000000"/>
                </a:solidFill>
                <a:latin typeface="標楷體" panose="03000509000000000000" pitchFamily="65" charset="-120"/>
                <a:ea typeface="標楷體" panose="03000509000000000000" pitchFamily="65" charset="-120"/>
              </a:rPr>
              <a:t>所謂「差距模式」（</a:t>
            </a:r>
            <a:r>
              <a:rPr lang="en-US" altLang="zh-TW" sz="2400" dirty="0">
                <a:solidFill>
                  <a:srgbClr val="000000"/>
                </a:solidFill>
                <a:latin typeface="FZYaoTi" panose="02010601030101010101" pitchFamily="2" charset="-122"/>
                <a:ea typeface="FZYaoTi" panose="02010601030101010101" pitchFamily="2" charset="-122"/>
              </a:rPr>
              <a:t>discrepancy model</a:t>
            </a:r>
            <a:r>
              <a:rPr lang="zh-TW" altLang="en-US" sz="2400" dirty="0">
                <a:solidFill>
                  <a:srgbClr val="000000"/>
                </a:solidFill>
                <a:latin typeface="標楷體" panose="03000509000000000000" pitchFamily="65" charset="-120"/>
                <a:ea typeface="標楷體" panose="03000509000000000000" pitchFamily="65" charset="-120"/>
              </a:rPr>
              <a:t>）係指由普羅佛斯（</a:t>
            </a:r>
            <a:r>
              <a:rPr lang="en-US" altLang="zh-TW" sz="2400" dirty="0">
                <a:solidFill>
                  <a:srgbClr val="000000"/>
                </a:solidFill>
                <a:latin typeface="FZYaoTi" panose="02010601030101010101" pitchFamily="2" charset="-122"/>
                <a:ea typeface="FZYaoTi" panose="02010601030101010101" pitchFamily="2" charset="-122"/>
              </a:rPr>
              <a:t>M.M. </a:t>
            </a:r>
            <a:r>
              <a:rPr lang="en-US" altLang="zh-TW" sz="2400" dirty="0" err="1">
                <a:solidFill>
                  <a:srgbClr val="000000"/>
                </a:solidFill>
                <a:latin typeface="FZYaoTi" panose="02010601030101010101" pitchFamily="2" charset="-122"/>
                <a:ea typeface="FZYaoTi" panose="02010601030101010101" pitchFamily="2" charset="-122"/>
              </a:rPr>
              <a:t>Provus</a:t>
            </a:r>
            <a:r>
              <a:rPr lang="zh-TW" altLang="en-US" sz="2400" dirty="0">
                <a:solidFill>
                  <a:srgbClr val="000000"/>
                </a:solidFill>
                <a:latin typeface="標楷體" panose="03000509000000000000" pitchFamily="65" charset="-120"/>
                <a:ea typeface="標楷體" panose="03000509000000000000" pitchFamily="65" charset="-120"/>
              </a:rPr>
              <a:t>）所提倡的課程評鑑模式。此模式旨在</a:t>
            </a:r>
            <a:r>
              <a:rPr lang="zh-TW" altLang="en-US" sz="2400" dirty="0">
                <a:solidFill>
                  <a:srgbClr val="FF0000"/>
                </a:solidFill>
                <a:latin typeface="標楷體" panose="03000509000000000000" pitchFamily="65" charset="-120"/>
                <a:ea typeface="標楷體" panose="03000509000000000000" pitchFamily="65" charset="-120"/>
              </a:rPr>
              <a:t>比較「標準」和「表現」</a:t>
            </a:r>
            <a:r>
              <a:rPr lang="zh-TW" altLang="en-US" sz="2400" dirty="0">
                <a:solidFill>
                  <a:srgbClr val="000000"/>
                </a:solidFill>
                <a:latin typeface="標楷體" panose="03000509000000000000" pitchFamily="65" charset="-120"/>
                <a:ea typeface="標楷體" panose="03000509000000000000" pitchFamily="65" charset="-120"/>
              </a:rPr>
              <a:t>，以便分析兩者的差距 ，做為課程改進方案的依據。</a:t>
            </a:r>
          </a:p>
        </p:txBody>
      </p:sp>
      <p:graphicFrame>
        <p:nvGraphicFramePr>
          <p:cNvPr id="6" name="資料庫圖表 5"/>
          <p:cNvGraphicFramePr/>
          <p:nvPr>
            <p:extLst>
              <p:ext uri="{D42A27DB-BD31-4B8C-83A1-F6EECF244321}">
                <p14:modId xmlns:p14="http://schemas.microsoft.com/office/powerpoint/2010/main" val="2798351889"/>
              </p:ext>
            </p:extLst>
          </p:nvPr>
        </p:nvGraphicFramePr>
        <p:xfrm>
          <a:off x="1403648" y="2924944"/>
          <a:ext cx="6541657" cy="3672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754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41000"/>
            <a:lum/>
          </a:blip>
          <a:srcRect/>
          <a:stretch>
            <a:fillRect l="-22000" r="-40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07504" y="0"/>
            <a:ext cx="8229600" cy="1143000"/>
          </a:xfrm>
        </p:spPr>
        <p:txBody>
          <a:bodyPr/>
          <a:lstStyle/>
          <a:p>
            <a:pPr algn="l"/>
            <a:r>
              <a:rPr lang="zh-TW" altLang="zh-TW" u="sng" dirty="0">
                <a:solidFill>
                  <a:srgbClr val="992B7F"/>
                </a:solidFill>
                <a:latin typeface="標楷體" panose="03000509000000000000" pitchFamily="65" charset="-120"/>
                <a:ea typeface="標楷體" panose="03000509000000000000" pitchFamily="65" charset="-120"/>
              </a:rPr>
              <a:t>二、差距模式</a:t>
            </a:r>
            <a:endParaRPr lang="zh-TW" altLang="en-US" u="sng"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217522296"/>
              </p:ext>
            </p:extLst>
          </p:nvPr>
        </p:nvGraphicFramePr>
        <p:xfrm>
          <a:off x="467544" y="1412776"/>
          <a:ext cx="8229600" cy="482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928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3528" y="332656"/>
            <a:ext cx="8435280" cy="1143000"/>
          </a:xfrm>
        </p:spPr>
        <p:txBody>
          <a:bodyPr>
            <a:normAutofit fontScale="90000"/>
          </a:bodyPr>
          <a:lstStyle/>
          <a:p>
            <a:pPr lvl="0"/>
            <a:r>
              <a:rPr lang="zh-TW" altLang="en-US" dirty="0">
                <a:solidFill>
                  <a:srgbClr val="FF0000"/>
                </a:solidFill>
                <a:latin typeface="標楷體" panose="03000509000000000000" pitchFamily="65" charset="-120"/>
                <a:ea typeface="標楷體" panose="03000509000000000000" pitchFamily="65" charset="-120"/>
              </a:rPr>
              <a:t>（三）差距模式的評鑑包括五個階段：</a:t>
            </a:r>
            <a:br>
              <a:rPr lang="zh-TW" altLang="en-US" dirty="0">
                <a:solidFill>
                  <a:srgbClr val="FF0000"/>
                </a:solidFill>
                <a:latin typeface="標楷體" panose="03000509000000000000" pitchFamily="65" charset="-120"/>
                <a:ea typeface="標楷體" panose="03000509000000000000" pitchFamily="65" charset="-120"/>
              </a:rPr>
            </a:br>
            <a:endParaRPr lang="zh-TW" altLang="en-US" dirty="0"/>
          </a:p>
        </p:txBody>
      </p:sp>
      <p:sp>
        <p:nvSpPr>
          <p:cNvPr id="5" name="內容版面配置區 2"/>
          <p:cNvSpPr txBox="1">
            <a:spLocks/>
          </p:cNvSpPr>
          <p:nvPr/>
        </p:nvSpPr>
        <p:spPr>
          <a:xfrm>
            <a:off x="431157" y="1268760"/>
            <a:ext cx="8414320" cy="4976952"/>
          </a:xfrm>
          <a:prstGeom prst="rect">
            <a:avLst/>
          </a:prstGeom>
          <a:solidFill>
            <a:schemeClr val="accent6">
              <a:lumMod val="20000"/>
              <a:lumOff val="80000"/>
            </a:schemeClr>
          </a:solidFill>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spcBef>
                <a:spcPts val="1000"/>
              </a:spcBef>
              <a:spcAft>
                <a:spcPts val="0"/>
              </a:spcAft>
              <a:buClr>
                <a:srgbClr val="CC00CC"/>
              </a:buClr>
              <a:buSzTx/>
              <a:buFont typeface="Wingdings" panose="05000000000000000000" pitchFamily="2" charset="2"/>
              <a:buChar char="l"/>
              <a:tabLst/>
              <a:defRPr/>
            </a:pPr>
            <a:r>
              <a:rPr kumimoji="0" lang="zh-TW" alt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標楷體" panose="03000509000000000000" pitchFamily="65" charset="-120"/>
                <a:cs typeface="+mn-cs"/>
              </a:rPr>
              <a:t>設計階段</a:t>
            </a:r>
            <a:r>
              <a:rPr kumimoji="0" lang="zh-TW"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標楷體" panose="03000509000000000000" pitchFamily="65" charset="-120"/>
                <a:cs typeface="+mn-cs"/>
              </a:rPr>
              <a:t>：主要在陳述方案的目的所需要的情況和執行的途徑（詳細計畫方案，並嚴密分析方案中的定義）</a:t>
            </a:r>
            <a:endParaRPr kumimoji="0" lang="en-US" altLang="zh-TW"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標楷體" panose="03000509000000000000" pitchFamily="65" charset="-120"/>
              <a:cs typeface="+mn-cs"/>
            </a:endParaRPr>
          </a:p>
          <a:p>
            <a:pPr marL="228600" marR="0" lvl="0" indent="-228600" algn="l" defTabSz="914400" rtl="0" eaLnBrk="1" fontAlgn="auto" latinLnBrk="0" hangingPunct="1">
              <a:lnSpc>
                <a:spcPct val="100000"/>
              </a:lnSpc>
              <a:spcBef>
                <a:spcPts val="1000"/>
              </a:spcBef>
              <a:spcAft>
                <a:spcPts val="0"/>
              </a:spcAft>
              <a:buClr>
                <a:srgbClr val="CC00CC"/>
              </a:buClr>
              <a:buSzTx/>
              <a:buFont typeface="Wingdings" panose="05000000000000000000" pitchFamily="2" charset="2"/>
              <a:buChar char="l"/>
              <a:tabLst/>
              <a:defRPr/>
            </a:pPr>
            <a:r>
              <a:rPr kumimoji="0" lang="zh-TW" alt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標楷體" panose="03000509000000000000" pitchFamily="65" charset="-120"/>
                <a:cs typeface="+mn-cs"/>
              </a:rPr>
              <a:t>安置階段</a:t>
            </a:r>
            <a:r>
              <a:rPr kumimoji="0" lang="zh-TW"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標楷體" panose="03000509000000000000" pitchFamily="65" charset="-120"/>
                <a:cs typeface="+mn-cs"/>
              </a:rPr>
              <a:t>：主要在確定方案是否依照計畫來安置（比較定義與安置資訊間差異，以改變安置程度或重新定義方案）</a:t>
            </a:r>
            <a:endParaRPr kumimoji="0" lang="en-US" altLang="zh-TW"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標楷體" panose="03000509000000000000" pitchFamily="65" charset="-120"/>
              <a:cs typeface="+mn-cs"/>
            </a:endParaRPr>
          </a:p>
          <a:p>
            <a:pPr marL="228600" marR="0" lvl="0" indent="-228600" algn="l" defTabSz="914400" rtl="0" eaLnBrk="1" fontAlgn="auto" latinLnBrk="0" hangingPunct="1">
              <a:lnSpc>
                <a:spcPct val="100000"/>
              </a:lnSpc>
              <a:spcBef>
                <a:spcPts val="1000"/>
              </a:spcBef>
              <a:spcAft>
                <a:spcPts val="0"/>
              </a:spcAft>
              <a:buClr>
                <a:srgbClr val="CC00CC"/>
              </a:buClr>
              <a:buSzTx/>
              <a:buFont typeface="Wingdings" panose="05000000000000000000" pitchFamily="2" charset="2"/>
              <a:buChar char="l"/>
              <a:tabLst/>
              <a:defRPr/>
            </a:pPr>
            <a:r>
              <a:rPr kumimoji="0" lang="zh-TW" alt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標楷體" panose="03000509000000000000" pitchFamily="65" charset="-120"/>
                <a:cs typeface="+mn-cs"/>
              </a:rPr>
              <a:t>歷程階段</a:t>
            </a:r>
            <a:r>
              <a:rPr kumimoji="0" lang="zh-TW"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標楷體" panose="03000509000000000000" pitchFamily="65" charset="-120"/>
                <a:cs typeface="+mn-cs"/>
              </a:rPr>
              <a:t>：主要在蒐集學生改變行為的相關資訊，以了解中間資訊是否達成，判斷是否需要調整標準或實施因素，以產生預期效果。</a:t>
            </a:r>
            <a:endParaRPr kumimoji="0" lang="en-US" altLang="zh-TW"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標楷體" panose="03000509000000000000" pitchFamily="65" charset="-120"/>
              <a:cs typeface="+mn-cs"/>
            </a:endParaRPr>
          </a:p>
          <a:p>
            <a:pPr marL="228600" marR="0" lvl="0" indent="-228600" algn="l" defTabSz="914400" rtl="0" eaLnBrk="1" fontAlgn="auto" latinLnBrk="0" hangingPunct="1">
              <a:lnSpc>
                <a:spcPct val="100000"/>
              </a:lnSpc>
              <a:spcBef>
                <a:spcPts val="1000"/>
              </a:spcBef>
              <a:spcAft>
                <a:spcPts val="0"/>
              </a:spcAft>
              <a:buClr>
                <a:srgbClr val="CC00CC"/>
              </a:buClr>
              <a:buSzTx/>
              <a:buFont typeface="Wingdings" panose="05000000000000000000" pitchFamily="2" charset="2"/>
              <a:buChar char="l"/>
              <a:tabLst/>
              <a:defRPr/>
            </a:pPr>
            <a:r>
              <a:rPr kumimoji="0" lang="zh-TW" alt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標楷體" panose="03000509000000000000" pitchFamily="65" charset="-120"/>
                <a:cs typeface="+mn-cs"/>
              </a:rPr>
              <a:t>成果階段</a:t>
            </a:r>
            <a:r>
              <a:rPr kumimoji="0" lang="zh-TW"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標楷體" panose="03000509000000000000" pitchFamily="65" charset="-120"/>
                <a:cs typeface="+mn-cs"/>
              </a:rPr>
              <a:t>：主要在分析方案最終目標是否達成</a:t>
            </a:r>
            <a:endParaRPr kumimoji="0" lang="en-US" altLang="zh-TW"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標楷體" panose="03000509000000000000" pitchFamily="65" charset="-120"/>
              <a:cs typeface="+mn-cs"/>
            </a:endParaRPr>
          </a:p>
          <a:p>
            <a:pPr marL="228600" marR="0" lvl="0" indent="-228600" algn="l" defTabSz="914400" rtl="0" eaLnBrk="1" fontAlgn="auto" latinLnBrk="0" hangingPunct="1">
              <a:lnSpc>
                <a:spcPct val="100000"/>
              </a:lnSpc>
              <a:spcBef>
                <a:spcPts val="1000"/>
              </a:spcBef>
              <a:spcAft>
                <a:spcPts val="0"/>
              </a:spcAft>
              <a:buClr>
                <a:srgbClr val="CC00CC"/>
              </a:buClr>
              <a:buSzTx/>
              <a:buFont typeface="Wingdings" panose="05000000000000000000" pitchFamily="2" charset="2"/>
              <a:buChar char="l"/>
              <a:tabLst/>
              <a:defRPr/>
            </a:pPr>
            <a:r>
              <a:rPr kumimoji="0" lang="zh-TW" alt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標楷體" panose="03000509000000000000" pitchFamily="65" charset="-120"/>
                <a:cs typeface="+mn-cs"/>
              </a:rPr>
              <a:t>方案比較階段</a:t>
            </a:r>
            <a:r>
              <a:rPr kumimoji="0" lang="zh-TW"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標楷體" panose="03000509000000000000" pitchFamily="65" charset="-120"/>
                <a:cs typeface="+mn-cs"/>
              </a:rPr>
              <a:t>：主要在促進兩個或多個方案間的比較，主要在考量不同方案成本效益。</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l"/>
              <a:tabLst/>
              <a:defRPr/>
            </a:pPr>
            <a:endParaRPr kumimoji="0" lang="en-US" altLang="zh-TW" sz="2800" b="0" i="0" u="none" strike="noStrike" kern="1200" cap="none" spc="0" normalizeH="0" baseline="0" noProof="0" dirty="0">
              <a:ln>
                <a:noFill/>
              </a:ln>
              <a:solidFill>
                <a:sysClr val="windowText" lastClr="000000"/>
              </a:solidFill>
              <a:effectLst/>
              <a:uLnTx/>
              <a:uFillTx/>
              <a:latin typeface="Calibri" panose="020F0502020204030204"/>
              <a:ea typeface="新細明體" panose="02020500000000000000" pitchFamily="18" charset="-120"/>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611560" y="620688"/>
            <a:ext cx="8064896" cy="5544616"/>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p:cNvSpPr txBox="1"/>
          <p:nvPr/>
        </p:nvSpPr>
        <p:spPr>
          <a:xfrm>
            <a:off x="287524" y="4381596"/>
            <a:ext cx="8640959" cy="1938992"/>
          </a:xfrm>
          <a:prstGeom prst="rect">
            <a:avLst/>
          </a:prstGeom>
          <a:solidFill>
            <a:schemeClr val="accent1">
              <a:lumMod val="20000"/>
              <a:lumOff val="80000"/>
            </a:schemeClr>
          </a:solidFill>
          <a:ln w="38100">
            <a:solidFill>
              <a:schemeClr val="accent1">
                <a:lumMod val="75000"/>
              </a:schemeClr>
            </a:solidFill>
          </a:ln>
        </p:spPr>
        <p:txBody>
          <a:bodyPr wrap="square" rtlCol="0">
            <a:spAutoFit/>
          </a:bodyPr>
          <a:lstStyle/>
          <a:p>
            <a:r>
              <a:rPr lang="zh-TW" altLang="en-US" sz="2400" dirty="0">
                <a:latin typeface="標楷體" pitchFamily="65" charset="-120"/>
                <a:ea typeface="標楷體" pitchFamily="65" charset="-120"/>
              </a:rPr>
              <a:t>第一階段  設計</a:t>
            </a:r>
            <a:endParaRPr lang="en-US" altLang="zh-TW" sz="2400" dirty="0">
              <a:latin typeface="標楷體" pitchFamily="65" charset="-120"/>
              <a:ea typeface="標楷體" pitchFamily="65" charset="-120"/>
            </a:endParaRPr>
          </a:p>
          <a:p>
            <a:r>
              <a:rPr lang="zh-TW" altLang="en-US" sz="2400" dirty="0">
                <a:latin typeface="標楷體" pitchFamily="65" charset="-120"/>
                <a:ea typeface="標楷體" pitchFamily="65" charset="-120"/>
              </a:rPr>
              <a:t>第二階段  安置</a:t>
            </a:r>
            <a:endParaRPr lang="en-US" altLang="zh-TW" sz="2400" dirty="0">
              <a:latin typeface="標楷體" pitchFamily="65" charset="-120"/>
              <a:ea typeface="標楷體" pitchFamily="65" charset="-120"/>
            </a:endParaRPr>
          </a:p>
          <a:p>
            <a:r>
              <a:rPr lang="zh-TW" altLang="en-US" sz="2400" dirty="0">
                <a:latin typeface="標楷體" pitchFamily="65" charset="-120"/>
                <a:ea typeface="標楷體" pitchFamily="65" charset="-120"/>
              </a:rPr>
              <a:t>第三階段  過程</a:t>
            </a:r>
            <a:endParaRPr lang="en-US" altLang="zh-TW" sz="2400" dirty="0">
              <a:latin typeface="標楷體" pitchFamily="65" charset="-120"/>
              <a:ea typeface="標楷體" pitchFamily="65" charset="-120"/>
            </a:endParaRPr>
          </a:p>
          <a:p>
            <a:r>
              <a:rPr lang="zh-TW" altLang="en-US" sz="2400" dirty="0">
                <a:latin typeface="標楷體" pitchFamily="65" charset="-120"/>
                <a:ea typeface="標楷體" pitchFamily="65" charset="-120"/>
              </a:rPr>
              <a:t>第四階段  結果</a:t>
            </a:r>
            <a:endParaRPr lang="en-US" altLang="zh-TW" sz="2400" dirty="0">
              <a:latin typeface="標楷體" pitchFamily="65" charset="-120"/>
              <a:ea typeface="標楷體" pitchFamily="65" charset="-120"/>
            </a:endParaRPr>
          </a:p>
          <a:p>
            <a:r>
              <a:rPr lang="zh-TW" altLang="en-US" sz="2400" dirty="0">
                <a:latin typeface="標楷體" pitchFamily="65" charset="-120"/>
                <a:ea typeface="標楷體" pitchFamily="65" charset="-120"/>
              </a:rPr>
              <a:t>第五階段  成本效益</a:t>
            </a:r>
            <a:r>
              <a:rPr lang="en-US" altLang="zh-TW" sz="2400" dirty="0">
                <a:latin typeface="標楷體" pitchFamily="65" charset="-120"/>
                <a:ea typeface="標楷體" pitchFamily="65" charset="-120"/>
              </a:rPr>
              <a:t>(</a:t>
            </a:r>
            <a:r>
              <a:rPr lang="zh-TW" altLang="en-US" sz="2400" dirty="0">
                <a:latin typeface="標楷體" pitchFamily="65" charset="-120"/>
                <a:ea typeface="標楷體" pitchFamily="65" charset="-120"/>
              </a:rPr>
              <a:t>方案比較</a:t>
            </a:r>
            <a:r>
              <a:rPr lang="en-US" altLang="zh-TW" sz="2400" dirty="0">
                <a:latin typeface="標楷體" pitchFamily="65" charset="-120"/>
                <a:ea typeface="標楷體" pitchFamily="65" charset="-120"/>
              </a:rPr>
              <a:t>)</a:t>
            </a:r>
            <a:endParaRPr lang="zh-TW" altLang="en-US" sz="2400" dirty="0">
              <a:latin typeface="標楷體" pitchFamily="65" charset="-120"/>
              <a:ea typeface="標楷體" pitchFamily="65" charset="-120"/>
            </a:endParaRPr>
          </a:p>
        </p:txBody>
      </p:sp>
      <p:pic>
        <p:nvPicPr>
          <p:cNvPr id="4" name="內容版面配置區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251520" y="692696"/>
            <a:ext cx="8712968" cy="3456384"/>
          </a:xfrm>
        </p:spPr>
      </p:pic>
      <p:sp>
        <p:nvSpPr>
          <p:cNvPr id="5" name="文字方塊 4"/>
          <p:cNvSpPr txBox="1"/>
          <p:nvPr/>
        </p:nvSpPr>
        <p:spPr>
          <a:xfrm>
            <a:off x="827584" y="428471"/>
            <a:ext cx="360040" cy="1200329"/>
          </a:xfrm>
          <a:prstGeom prst="rect">
            <a:avLst/>
          </a:prstGeom>
          <a:solidFill>
            <a:schemeClr val="accent2">
              <a:lumMod val="40000"/>
              <a:lumOff val="60000"/>
            </a:schemeClr>
          </a:solidFill>
          <a:ln w="28575">
            <a:solidFill>
              <a:schemeClr val="accent2">
                <a:lumMod val="75000"/>
              </a:schemeClr>
            </a:solidFill>
          </a:ln>
        </p:spPr>
        <p:txBody>
          <a:bodyPr wrap="square" rtlCol="0">
            <a:spAutoFit/>
          </a:bodyPr>
          <a:lstStyle/>
          <a:p>
            <a:pPr algn="ctr"/>
            <a:r>
              <a:rPr lang="zh-TW" altLang="en-US" b="1" dirty="0">
                <a:latin typeface="標楷體" pitchFamily="65" charset="-120"/>
                <a:ea typeface="標楷體" pitchFamily="65" charset="-120"/>
              </a:rPr>
              <a:t>第一階段</a:t>
            </a:r>
          </a:p>
        </p:txBody>
      </p:sp>
      <p:sp>
        <p:nvSpPr>
          <p:cNvPr id="6" name="文字方塊 5"/>
          <p:cNvSpPr txBox="1"/>
          <p:nvPr/>
        </p:nvSpPr>
        <p:spPr>
          <a:xfrm>
            <a:off x="2915816" y="404664"/>
            <a:ext cx="360040" cy="1200329"/>
          </a:xfrm>
          <a:prstGeom prst="rect">
            <a:avLst/>
          </a:prstGeom>
          <a:solidFill>
            <a:schemeClr val="accent2">
              <a:lumMod val="40000"/>
              <a:lumOff val="60000"/>
            </a:schemeClr>
          </a:solidFill>
          <a:ln w="28575">
            <a:solidFill>
              <a:schemeClr val="accent2">
                <a:lumMod val="75000"/>
              </a:schemeClr>
            </a:solidFill>
          </a:ln>
        </p:spPr>
        <p:txBody>
          <a:bodyPr wrap="square" rtlCol="0">
            <a:spAutoFit/>
          </a:bodyPr>
          <a:lstStyle/>
          <a:p>
            <a:pPr algn="ctr"/>
            <a:r>
              <a:rPr lang="zh-TW" altLang="en-US" b="1" dirty="0">
                <a:latin typeface="標楷體" pitchFamily="65" charset="-120"/>
                <a:ea typeface="標楷體" pitchFamily="65" charset="-120"/>
              </a:rPr>
              <a:t>第二階段</a:t>
            </a:r>
          </a:p>
        </p:txBody>
      </p:sp>
      <p:sp>
        <p:nvSpPr>
          <p:cNvPr id="7" name="文字方塊 6"/>
          <p:cNvSpPr txBox="1"/>
          <p:nvPr/>
        </p:nvSpPr>
        <p:spPr>
          <a:xfrm>
            <a:off x="4932040" y="356463"/>
            <a:ext cx="360040" cy="1200329"/>
          </a:xfrm>
          <a:prstGeom prst="rect">
            <a:avLst/>
          </a:prstGeom>
          <a:solidFill>
            <a:schemeClr val="accent2">
              <a:lumMod val="40000"/>
              <a:lumOff val="60000"/>
            </a:schemeClr>
          </a:solidFill>
          <a:ln w="28575">
            <a:solidFill>
              <a:schemeClr val="accent2">
                <a:lumMod val="75000"/>
              </a:schemeClr>
            </a:solidFill>
          </a:ln>
        </p:spPr>
        <p:txBody>
          <a:bodyPr wrap="square" rtlCol="0">
            <a:spAutoFit/>
          </a:bodyPr>
          <a:lstStyle/>
          <a:p>
            <a:pPr algn="ctr"/>
            <a:r>
              <a:rPr lang="zh-TW" altLang="en-US" b="1" dirty="0">
                <a:latin typeface="標楷體" pitchFamily="65" charset="-120"/>
                <a:ea typeface="標楷體" pitchFamily="65" charset="-120"/>
              </a:rPr>
              <a:t>第三階段</a:t>
            </a:r>
          </a:p>
        </p:txBody>
      </p:sp>
      <p:sp>
        <p:nvSpPr>
          <p:cNvPr id="8" name="文字方塊 7"/>
          <p:cNvSpPr txBox="1"/>
          <p:nvPr/>
        </p:nvSpPr>
        <p:spPr>
          <a:xfrm>
            <a:off x="6732240" y="332656"/>
            <a:ext cx="360040" cy="1200329"/>
          </a:xfrm>
          <a:prstGeom prst="rect">
            <a:avLst/>
          </a:prstGeom>
          <a:solidFill>
            <a:schemeClr val="accent2">
              <a:lumMod val="40000"/>
              <a:lumOff val="60000"/>
            </a:schemeClr>
          </a:solidFill>
          <a:ln w="28575">
            <a:solidFill>
              <a:schemeClr val="accent2">
                <a:lumMod val="75000"/>
              </a:schemeClr>
            </a:solidFill>
          </a:ln>
        </p:spPr>
        <p:txBody>
          <a:bodyPr wrap="square" rtlCol="0">
            <a:spAutoFit/>
          </a:bodyPr>
          <a:lstStyle/>
          <a:p>
            <a:pPr algn="ctr"/>
            <a:r>
              <a:rPr lang="zh-TW" altLang="en-US" b="1" dirty="0">
                <a:latin typeface="標楷體" pitchFamily="65" charset="-120"/>
                <a:ea typeface="標楷體" pitchFamily="65" charset="-120"/>
              </a:rPr>
              <a:t>第四階段</a:t>
            </a:r>
          </a:p>
        </p:txBody>
      </p:sp>
      <p:sp>
        <p:nvSpPr>
          <p:cNvPr id="9" name="文字方塊 8"/>
          <p:cNvSpPr txBox="1"/>
          <p:nvPr/>
        </p:nvSpPr>
        <p:spPr>
          <a:xfrm>
            <a:off x="8388424" y="332656"/>
            <a:ext cx="360040" cy="1200329"/>
          </a:xfrm>
          <a:prstGeom prst="rect">
            <a:avLst/>
          </a:prstGeom>
          <a:solidFill>
            <a:schemeClr val="accent2">
              <a:lumMod val="40000"/>
              <a:lumOff val="60000"/>
            </a:schemeClr>
          </a:solidFill>
          <a:ln w="28575">
            <a:solidFill>
              <a:schemeClr val="accent2">
                <a:lumMod val="75000"/>
              </a:schemeClr>
            </a:solidFill>
          </a:ln>
        </p:spPr>
        <p:txBody>
          <a:bodyPr wrap="square" rtlCol="0">
            <a:spAutoFit/>
          </a:bodyPr>
          <a:lstStyle/>
          <a:p>
            <a:pPr algn="ctr"/>
            <a:r>
              <a:rPr lang="zh-TW" altLang="en-US" b="1" dirty="0">
                <a:latin typeface="標楷體" pitchFamily="65" charset="-120"/>
                <a:ea typeface="標楷體" pitchFamily="65" charset="-120"/>
              </a:rPr>
              <a:t>第五階段</a:t>
            </a:r>
          </a:p>
        </p:txBody>
      </p:sp>
      <p:sp>
        <p:nvSpPr>
          <p:cNvPr id="10" name="文字方塊 9"/>
          <p:cNvSpPr txBox="1"/>
          <p:nvPr/>
        </p:nvSpPr>
        <p:spPr>
          <a:xfrm>
            <a:off x="2915816" y="3645024"/>
            <a:ext cx="3600400" cy="400110"/>
          </a:xfrm>
          <a:prstGeom prst="rect">
            <a:avLst/>
          </a:prstGeom>
          <a:solidFill>
            <a:schemeClr val="accent3">
              <a:lumMod val="20000"/>
              <a:lumOff val="80000"/>
            </a:schemeClr>
          </a:solidFill>
          <a:ln w="38100">
            <a:solidFill>
              <a:schemeClr val="accent3">
                <a:lumMod val="60000"/>
                <a:lumOff val="40000"/>
              </a:schemeClr>
            </a:solidFill>
          </a:ln>
        </p:spPr>
        <p:txBody>
          <a:bodyPr wrap="square" rtlCol="0">
            <a:spAutoFit/>
          </a:bodyPr>
          <a:lstStyle/>
          <a:p>
            <a:pPr algn="ctr"/>
            <a:r>
              <a:rPr lang="zh-TW" altLang="en-US" sz="2000" dirty="0">
                <a:latin typeface="標楷體" pitchFamily="65" charset="-120"/>
                <a:ea typeface="標楷體" pitchFamily="65" charset="-120"/>
              </a:rPr>
              <a:t>普羅佛斯的差距模式</a:t>
            </a:r>
          </a:p>
        </p:txBody>
      </p:sp>
      <p:sp>
        <p:nvSpPr>
          <p:cNvPr id="13" name="右大括弧 12"/>
          <p:cNvSpPr/>
          <p:nvPr/>
        </p:nvSpPr>
        <p:spPr>
          <a:xfrm>
            <a:off x="2627784" y="4581128"/>
            <a:ext cx="288032" cy="1152128"/>
          </a:xfrm>
          <a:prstGeom prst="rightBrace">
            <a:avLst/>
          </a:prstGeom>
          <a:ln w="28575">
            <a:solidFill>
              <a:schemeClr val="accent5">
                <a:lumMod val="60000"/>
                <a:lumOff val="4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a:p>
        </p:txBody>
      </p:sp>
      <p:sp>
        <p:nvSpPr>
          <p:cNvPr id="15" name="文字方塊 14"/>
          <p:cNvSpPr txBox="1"/>
          <p:nvPr/>
        </p:nvSpPr>
        <p:spPr>
          <a:xfrm>
            <a:off x="3095835" y="4972526"/>
            <a:ext cx="4014445" cy="461665"/>
          </a:xfrm>
          <a:prstGeom prst="rect">
            <a:avLst/>
          </a:prstGeom>
          <a:noFill/>
        </p:spPr>
        <p:txBody>
          <a:bodyPr wrap="square" rtlCol="0">
            <a:spAutoFit/>
          </a:bodyPr>
          <a:lstStyle/>
          <a:p>
            <a:r>
              <a:rPr lang="zh-TW" altLang="en-US" sz="2400" dirty="0">
                <a:latin typeface="標楷體" pitchFamily="65" charset="-120"/>
                <a:ea typeface="標楷體" pitchFamily="65" charset="-120"/>
              </a:rPr>
              <a:t>找出標準和方案間的差距</a:t>
            </a:r>
          </a:p>
        </p:txBody>
      </p:sp>
      <p:sp>
        <p:nvSpPr>
          <p:cNvPr id="14" name="文字方塊 13"/>
          <p:cNvSpPr txBox="1"/>
          <p:nvPr/>
        </p:nvSpPr>
        <p:spPr>
          <a:xfrm>
            <a:off x="2843808" y="1772816"/>
            <a:ext cx="576064" cy="307777"/>
          </a:xfrm>
          <a:prstGeom prst="rect">
            <a:avLst/>
          </a:prstGeom>
          <a:solidFill>
            <a:schemeClr val="accent1"/>
          </a:solidFill>
        </p:spPr>
        <p:txBody>
          <a:bodyPr wrap="square" rtlCol="0">
            <a:spAutoFit/>
          </a:bodyPr>
          <a:lstStyle/>
          <a:p>
            <a:r>
              <a:rPr lang="zh-TW" altLang="en-US" sz="1400" b="1" dirty="0">
                <a:latin typeface="標楷體" pitchFamily="65" charset="-120"/>
                <a:ea typeface="標楷體" pitchFamily="65" charset="-120"/>
              </a:rPr>
              <a:t>安置</a:t>
            </a:r>
          </a:p>
        </p:txBody>
      </p:sp>
    </p:spTree>
    <p:extLst>
      <p:ext uri="{BB962C8B-B14F-4D97-AF65-F5344CB8AC3E}">
        <p14:creationId xmlns:p14="http://schemas.microsoft.com/office/powerpoint/2010/main" val="108542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5000"/>
            <a:lum/>
          </a:blip>
          <a:srcRect/>
          <a:stretch>
            <a:fillRect/>
          </a:stretch>
        </a:blipFill>
        <a:effectLst/>
      </p:bgPr>
    </p:bg>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99592" y="1052736"/>
            <a:ext cx="4978896" cy="576063"/>
          </a:xfrm>
        </p:spPr>
        <p:txBody>
          <a:bodyPr>
            <a:normAutofit fontScale="92500"/>
          </a:bodyPr>
          <a:lstStyle/>
          <a:p>
            <a:pPr marL="0" indent="0">
              <a:buNone/>
            </a:pPr>
            <a:r>
              <a:rPr lang="zh-TW" altLang="en-US" dirty="0">
                <a:latin typeface="標楷體" panose="03000509000000000000" pitchFamily="65" charset="-120"/>
                <a:ea typeface="標楷體" panose="03000509000000000000" pitchFamily="65" charset="-120"/>
              </a:rPr>
              <a:t>（一）有助學生個人的決定</a:t>
            </a:r>
          </a:p>
        </p:txBody>
      </p:sp>
      <p:sp>
        <p:nvSpPr>
          <p:cNvPr id="4" name="標題 3"/>
          <p:cNvSpPr>
            <a:spLocks noGrp="1"/>
          </p:cNvSpPr>
          <p:nvPr>
            <p:ph type="title"/>
          </p:nvPr>
        </p:nvSpPr>
        <p:spPr>
          <a:xfrm>
            <a:off x="179512" y="188640"/>
            <a:ext cx="8229600" cy="769441"/>
          </a:xfrm>
          <a:prstGeom prst="rect">
            <a:avLst/>
          </a:prstGeom>
          <a:effectLst>
            <a:reflection blurRad="6350" stA="52000" endA="300" endPos="35000" dir="5400000" sy="-100000" algn="bl" rotWithShape="0"/>
          </a:effectLst>
        </p:spPr>
        <p:txBody>
          <a:bodyPr wrap="square">
            <a:spAutoFit/>
          </a:bodyPr>
          <a:lstStyle/>
          <a:p>
            <a:pPr lvl="0" algn="l"/>
            <a:r>
              <a:rPr lang="zh-TW" altLang="en-US" sz="4400" dirty="0">
                <a:solidFill>
                  <a:schemeClr val="accent3">
                    <a:lumMod val="25000"/>
                  </a:schemeClr>
                </a:solidFill>
                <a:latin typeface="標楷體" panose="03000509000000000000" pitchFamily="65" charset="-120"/>
                <a:ea typeface="標楷體" panose="03000509000000000000" pitchFamily="65" charset="-120"/>
              </a:rPr>
              <a:t>二、課程評鑑的目的</a:t>
            </a:r>
          </a:p>
        </p:txBody>
      </p:sp>
      <p:graphicFrame>
        <p:nvGraphicFramePr>
          <p:cNvPr id="6" name="資料庫圖表 5"/>
          <p:cNvGraphicFramePr/>
          <p:nvPr>
            <p:extLst>
              <p:ext uri="{D42A27DB-BD31-4B8C-83A1-F6EECF244321}">
                <p14:modId xmlns:p14="http://schemas.microsoft.com/office/powerpoint/2010/main" val="2551552855"/>
              </p:ext>
            </p:extLst>
          </p:nvPr>
        </p:nvGraphicFramePr>
        <p:xfrm>
          <a:off x="107504" y="1745432"/>
          <a:ext cx="8784976"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3871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graphicEl>
                                              <a:dgm id="{DEE743B6-D506-46FE-8EBB-915131D19AA3}"/>
                                            </p:graphicEl>
                                          </p:spTgt>
                                        </p:tgtEl>
                                        <p:attrNameLst>
                                          <p:attrName>style.visibility</p:attrName>
                                        </p:attrNameLst>
                                      </p:cBhvr>
                                      <p:to>
                                        <p:strVal val="visible"/>
                                      </p:to>
                                    </p:set>
                                    <p:animEffect transition="in" filter="fade">
                                      <p:cBhvr>
                                        <p:cTn id="7" dur="1000"/>
                                        <p:tgtEl>
                                          <p:spTgt spid="6">
                                            <p:graphicEl>
                                              <a:dgm id="{DEE743B6-D506-46FE-8EBB-915131D19AA3}"/>
                                            </p:graphicEl>
                                          </p:spTgt>
                                        </p:tgtEl>
                                      </p:cBhvr>
                                    </p:animEffect>
                                    <p:anim calcmode="lin" valueType="num">
                                      <p:cBhvr>
                                        <p:cTn id="8" dur="1000" fill="hold"/>
                                        <p:tgtEl>
                                          <p:spTgt spid="6">
                                            <p:graphicEl>
                                              <a:dgm id="{DEE743B6-D506-46FE-8EBB-915131D19AA3}"/>
                                            </p:graphicEl>
                                          </p:spTgt>
                                        </p:tgtEl>
                                        <p:attrNameLst>
                                          <p:attrName>ppt_x</p:attrName>
                                        </p:attrNameLst>
                                      </p:cBhvr>
                                      <p:tavLst>
                                        <p:tav tm="0">
                                          <p:val>
                                            <p:strVal val="#ppt_x"/>
                                          </p:val>
                                        </p:tav>
                                        <p:tav tm="100000">
                                          <p:val>
                                            <p:strVal val="#ppt_x"/>
                                          </p:val>
                                        </p:tav>
                                      </p:tavLst>
                                    </p:anim>
                                    <p:anim calcmode="lin" valueType="num">
                                      <p:cBhvr>
                                        <p:cTn id="9" dur="1000" fill="hold"/>
                                        <p:tgtEl>
                                          <p:spTgt spid="6">
                                            <p:graphicEl>
                                              <a:dgm id="{DEE743B6-D506-46FE-8EBB-915131D19AA3}"/>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graphicEl>
                                              <a:dgm id="{9774D8A3-2B9F-46EA-905D-AB343A92EAEE}"/>
                                            </p:graphicEl>
                                          </p:spTgt>
                                        </p:tgtEl>
                                        <p:attrNameLst>
                                          <p:attrName>style.visibility</p:attrName>
                                        </p:attrNameLst>
                                      </p:cBhvr>
                                      <p:to>
                                        <p:strVal val="visible"/>
                                      </p:to>
                                    </p:set>
                                    <p:animEffect transition="in" filter="fade">
                                      <p:cBhvr>
                                        <p:cTn id="12" dur="1000"/>
                                        <p:tgtEl>
                                          <p:spTgt spid="6">
                                            <p:graphicEl>
                                              <a:dgm id="{9774D8A3-2B9F-46EA-905D-AB343A92EAEE}"/>
                                            </p:graphicEl>
                                          </p:spTgt>
                                        </p:tgtEl>
                                      </p:cBhvr>
                                    </p:animEffect>
                                    <p:anim calcmode="lin" valueType="num">
                                      <p:cBhvr>
                                        <p:cTn id="13" dur="1000" fill="hold"/>
                                        <p:tgtEl>
                                          <p:spTgt spid="6">
                                            <p:graphicEl>
                                              <a:dgm id="{9774D8A3-2B9F-46EA-905D-AB343A92EAEE}"/>
                                            </p:graphicEl>
                                          </p:spTgt>
                                        </p:tgtEl>
                                        <p:attrNameLst>
                                          <p:attrName>ppt_x</p:attrName>
                                        </p:attrNameLst>
                                      </p:cBhvr>
                                      <p:tavLst>
                                        <p:tav tm="0">
                                          <p:val>
                                            <p:strVal val="#ppt_x"/>
                                          </p:val>
                                        </p:tav>
                                        <p:tav tm="100000">
                                          <p:val>
                                            <p:strVal val="#ppt_x"/>
                                          </p:val>
                                        </p:tav>
                                      </p:tavLst>
                                    </p:anim>
                                    <p:anim calcmode="lin" valueType="num">
                                      <p:cBhvr>
                                        <p:cTn id="14" dur="1000" fill="hold"/>
                                        <p:tgtEl>
                                          <p:spTgt spid="6">
                                            <p:graphicEl>
                                              <a:dgm id="{9774D8A3-2B9F-46EA-905D-AB343A92EAEE}"/>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graphicEl>
                                              <a:dgm id="{DCFB1FBF-9A73-4C4E-900C-CDA24A094D73}"/>
                                            </p:graphicEl>
                                          </p:spTgt>
                                        </p:tgtEl>
                                        <p:attrNameLst>
                                          <p:attrName>style.visibility</p:attrName>
                                        </p:attrNameLst>
                                      </p:cBhvr>
                                      <p:to>
                                        <p:strVal val="visible"/>
                                      </p:to>
                                    </p:set>
                                    <p:animEffect transition="in" filter="fade">
                                      <p:cBhvr>
                                        <p:cTn id="17" dur="1000"/>
                                        <p:tgtEl>
                                          <p:spTgt spid="6">
                                            <p:graphicEl>
                                              <a:dgm id="{DCFB1FBF-9A73-4C4E-900C-CDA24A094D73}"/>
                                            </p:graphicEl>
                                          </p:spTgt>
                                        </p:tgtEl>
                                      </p:cBhvr>
                                    </p:animEffect>
                                    <p:anim calcmode="lin" valueType="num">
                                      <p:cBhvr>
                                        <p:cTn id="18" dur="1000" fill="hold"/>
                                        <p:tgtEl>
                                          <p:spTgt spid="6">
                                            <p:graphicEl>
                                              <a:dgm id="{DCFB1FBF-9A73-4C4E-900C-CDA24A094D73}"/>
                                            </p:graphicEl>
                                          </p:spTgt>
                                        </p:tgtEl>
                                        <p:attrNameLst>
                                          <p:attrName>ppt_x</p:attrName>
                                        </p:attrNameLst>
                                      </p:cBhvr>
                                      <p:tavLst>
                                        <p:tav tm="0">
                                          <p:val>
                                            <p:strVal val="#ppt_x"/>
                                          </p:val>
                                        </p:tav>
                                        <p:tav tm="100000">
                                          <p:val>
                                            <p:strVal val="#ppt_x"/>
                                          </p:val>
                                        </p:tav>
                                      </p:tavLst>
                                    </p:anim>
                                    <p:anim calcmode="lin" valueType="num">
                                      <p:cBhvr>
                                        <p:cTn id="19" dur="1000" fill="hold"/>
                                        <p:tgtEl>
                                          <p:spTgt spid="6">
                                            <p:graphicEl>
                                              <a:dgm id="{DCFB1FBF-9A73-4C4E-900C-CDA24A094D73}"/>
                                            </p:graphicEl>
                                          </p:spTgt>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6">
                                            <p:graphicEl>
                                              <a:dgm id="{581FBD94-40A8-4D79-822B-38F84D2975ED}"/>
                                            </p:graphicEl>
                                          </p:spTgt>
                                        </p:tgtEl>
                                        <p:attrNameLst>
                                          <p:attrName>style.visibility</p:attrName>
                                        </p:attrNameLst>
                                      </p:cBhvr>
                                      <p:to>
                                        <p:strVal val="visible"/>
                                      </p:to>
                                    </p:set>
                                    <p:animEffect transition="in" filter="fade">
                                      <p:cBhvr>
                                        <p:cTn id="23" dur="1000"/>
                                        <p:tgtEl>
                                          <p:spTgt spid="6">
                                            <p:graphicEl>
                                              <a:dgm id="{581FBD94-40A8-4D79-822B-38F84D2975ED}"/>
                                            </p:graphicEl>
                                          </p:spTgt>
                                        </p:tgtEl>
                                      </p:cBhvr>
                                    </p:animEffect>
                                    <p:anim calcmode="lin" valueType="num">
                                      <p:cBhvr>
                                        <p:cTn id="24" dur="1000" fill="hold"/>
                                        <p:tgtEl>
                                          <p:spTgt spid="6">
                                            <p:graphicEl>
                                              <a:dgm id="{581FBD94-40A8-4D79-822B-38F84D2975ED}"/>
                                            </p:graphicEl>
                                          </p:spTgt>
                                        </p:tgtEl>
                                        <p:attrNameLst>
                                          <p:attrName>ppt_x</p:attrName>
                                        </p:attrNameLst>
                                      </p:cBhvr>
                                      <p:tavLst>
                                        <p:tav tm="0">
                                          <p:val>
                                            <p:strVal val="#ppt_x"/>
                                          </p:val>
                                        </p:tav>
                                        <p:tav tm="100000">
                                          <p:val>
                                            <p:strVal val="#ppt_x"/>
                                          </p:val>
                                        </p:tav>
                                      </p:tavLst>
                                    </p:anim>
                                    <p:anim calcmode="lin" valueType="num">
                                      <p:cBhvr>
                                        <p:cTn id="25" dur="1000" fill="hold"/>
                                        <p:tgtEl>
                                          <p:spTgt spid="6">
                                            <p:graphicEl>
                                              <a:dgm id="{581FBD94-40A8-4D79-822B-38F84D2975ED}"/>
                                            </p:graphic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6">
                                            <p:graphicEl>
                                              <a:dgm id="{330EA318-1652-4250-B16F-7169A918D103}"/>
                                            </p:graphicEl>
                                          </p:spTgt>
                                        </p:tgtEl>
                                        <p:attrNameLst>
                                          <p:attrName>style.visibility</p:attrName>
                                        </p:attrNameLst>
                                      </p:cBhvr>
                                      <p:to>
                                        <p:strVal val="visible"/>
                                      </p:to>
                                    </p:set>
                                    <p:animEffect transition="in" filter="fade">
                                      <p:cBhvr>
                                        <p:cTn id="28" dur="1000"/>
                                        <p:tgtEl>
                                          <p:spTgt spid="6">
                                            <p:graphicEl>
                                              <a:dgm id="{330EA318-1652-4250-B16F-7169A918D103}"/>
                                            </p:graphicEl>
                                          </p:spTgt>
                                        </p:tgtEl>
                                      </p:cBhvr>
                                    </p:animEffect>
                                    <p:anim calcmode="lin" valueType="num">
                                      <p:cBhvr>
                                        <p:cTn id="29" dur="1000" fill="hold"/>
                                        <p:tgtEl>
                                          <p:spTgt spid="6">
                                            <p:graphicEl>
                                              <a:dgm id="{330EA318-1652-4250-B16F-7169A918D103}"/>
                                            </p:graphicEl>
                                          </p:spTgt>
                                        </p:tgtEl>
                                        <p:attrNameLst>
                                          <p:attrName>ppt_x</p:attrName>
                                        </p:attrNameLst>
                                      </p:cBhvr>
                                      <p:tavLst>
                                        <p:tav tm="0">
                                          <p:val>
                                            <p:strVal val="#ppt_x"/>
                                          </p:val>
                                        </p:tav>
                                        <p:tav tm="100000">
                                          <p:val>
                                            <p:strVal val="#ppt_x"/>
                                          </p:val>
                                        </p:tav>
                                      </p:tavLst>
                                    </p:anim>
                                    <p:anim calcmode="lin" valueType="num">
                                      <p:cBhvr>
                                        <p:cTn id="30" dur="1000" fill="hold"/>
                                        <p:tgtEl>
                                          <p:spTgt spid="6">
                                            <p:graphicEl>
                                              <a:dgm id="{330EA318-1652-4250-B16F-7169A918D103}"/>
                                            </p:graphic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6">
                                            <p:graphicEl>
                                              <a:dgm id="{FF2F4863-7C99-4722-96D7-8A0881926A89}"/>
                                            </p:graphicEl>
                                          </p:spTgt>
                                        </p:tgtEl>
                                        <p:attrNameLst>
                                          <p:attrName>style.visibility</p:attrName>
                                        </p:attrNameLst>
                                      </p:cBhvr>
                                      <p:to>
                                        <p:strVal val="visible"/>
                                      </p:to>
                                    </p:set>
                                    <p:animEffect transition="in" filter="fade">
                                      <p:cBhvr>
                                        <p:cTn id="33" dur="1000"/>
                                        <p:tgtEl>
                                          <p:spTgt spid="6">
                                            <p:graphicEl>
                                              <a:dgm id="{FF2F4863-7C99-4722-96D7-8A0881926A89}"/>
                                            </p:graphicEl>
                                          </p:spTgt>
                                        </p:tgtEl>
                                      </p:cBhvr>
                                    </p:animEffect>
                                    <p:anim calcmode="lin" valueType="num">
                                      <p:cBhvr>
                                        <p:cTn id="34" dur="1000" fill="hold"/>
                                        <p:tgtEl>
                                          <p:spTgt spid="6">
                                            <p:graphicEl>
                                              <a:dgm id="{FF2F4863-7C99-4722-96D7-8A0881926A89}"/>
                                            </p:graphicEl>
                                          </p:spTgt>
                                        </p:tgtEl>
                                        <p:attrNameLst>
                                          <p:attrName>ppt_x</p:attrName>
                                        </p:attrNameLst>
                                      </p:cBhvr>
                                      <p:tavLst>
                                        <p:tav tm="0">
                                          <p:val>
                                            <p:strVal val="#ppt_x"/>
                                          </p:val>
                                        </p:tav>
                                        <p:tav tm="100000">
                                          <p:val>
                                            <p:strVal val="#ppt_x"/>
                                          </p:val>
                                        </p:tav>
                                      </p:tavLst>
                                    </p:anim>
                                    <p:anim calcmode="lin" valueType="num">
                                      <p:cBhvr>
                                        <p:cTn id="35" dur="1000" fill="hold"/>
                                        <p:tgtEl>
                                          <p:spTgt spid="6">
                                            <p:graphicEl>
                                              <a:dgm id="{FF2F4863-7C99-4722-96D7-8A0881926A89}"/>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lvlAtOnce"/>
        </p:bldSub>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6000"/>
            <a:lum/>
          </a:blip>
          <a:srcRect/>
          <a:stretch>
            <a:fillRect l="-17000" t="-1000" r="-35000"/>
          </a:stretch>
        </a:blipFill>
        <a:effectLst/>
      </p:bgPr>
    </p:bg>
    <p:spTree>
      <p:nvGrpSpPr>
        <p:cNvPr id="1" name=""/>
        <p:cNvGrpSpPr/>
        <p:nvPr/>
      </p:nvGrpSpPr>
      <p:grpSpPr>
        <a:xfrm>
          <a:off x="0" y="0"/>
          <a:ext cx="0" cy="0"/>
          <a:chOff x="0" y="0"/>
          <a:chExt cx="0" cy="0"/>
        </a:xfrm>
      </p:grpSpPr>
      <p:graphicFrame>
        <p:nvGraphicFramePr>
          <p:cNvPr id="5" name="內容版面配置區 4"/>
          <p:cNvGraphicFramePr>
            <a:graphicFrameLocks noGrp="1"/>
          </p:cNvGraphicFramePr>
          <p:nvPr>
            <p:ph idx="1"/>
            <p:extLst>
              <p:ext uri="{D42A27DB-BD31-4B8C-83A1-F6EECF244321}">
                <p14:modId xmlns:p14="http://schemas.microsoft.com/office/powerpoint/2010/main" val="2335809738"/>
              </p:ext>
            </p:extLst>
          </p:nvPr>
        </p:nvGraphicFramePr>
        <p:xfrm>
          <a:off x="251520" y="1268760"/>
          <a:ext cx="8640960"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標題 1"/>
          <p:cNvSpPr>
            <a:spLocks noGrp="1"/>
          </p:cNvSpPr>
          <p:nvPr>
            <p:ph type="title"/>
          </p:nvPr>
        </p:nvSpPr>
        <p:spPr>
          <a:xfrm>
            <a:off x="107504" y="0"/>
            <a:ext cx="8229600" cy="1143000"/>
          </a:xfrm>
        </p:spPr>
        <p:txBody>
          <a:bodyPr/>
          <a:lstStyle/>
          <a:p>
            <a:pPr algn="l"/>
            <a:r>
              <a:rPr lang="zh-TW" altLang="zh-TW" u="sng" dirty="0">
                <a:solidFill>
                  <a:srgbClr val="992B7F"/>
                </a:solidFill>
                <a:latin typeface="標楷體" panose="03000509000000000000" pitchFamily="65" charset="-120"/>
                <a:ea typeface="標楷體" panose="03000509000000000000" pitchFamily="65" charset="-120"/>
              </a:rPr>
              <a:t>二、差距模式</a:t>
            </a:r>
            <a:endParaRPr lang="zh-TW" altLang="en-US" u="sng" dirty="0"/>
          </a:p>
        </p:txBody>
      </p:sp>
    </p:spTree>
    <p:extLst>
      <p:ext uri="{BB962C8B-B14F-4D97-AF65-F5344CB8AC3E}">
        <p14:creationId xmlns:p14="http://schemas.microsoft.com/office/powerpoint/2010/main" val="70394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4000"/>
            <a:lum/>
          </a:blip>
          <a:srcRect/>
          <a:stretch>
            <a:fillRect l="-30000" t="-5000" r="-45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0" y="-99392"/>
            <a:ext cx="8229600" cy="1143000"/>
          </a:xfrm>
        </p:spPr>
        <p:txBody>
          <a:bodyPr>
            <a:normAutofit/>
          </a:bodyPr>
          <a:lstStyle/>
          <a:p>
            <a:pPr algn="l"/>
            <a:r>
              <a:rPr lang="zh-TW" altLang="zh-TW" dirty="0">
                <a:solidFill>
                  <a:srgbClr val="FF3300"/>
                </a:solidFill>
                <a:latin typeface="標楷體" panose="03000509000000000000" pitchFamily="65" charset="-120"/>
                <a:ea typeface="標楷體" panose="03000509000000000000" pitchFamily="65" charset="-120"/>
              </a:rPr>
              <a:t>三、外貌模式</a:t>
            </a:r>
            <a:endParaRPr lang="zh-TW" altLang="en-US" dirty="0">
              <a:solidFill>
                <a:srgbClr val="FF3300"/>
              </a:solidFill>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395536" y="1052736"/>
            <a:ext cx="8229600" cy="1612776"/>
          </a:xfrm>
        </p:spPr>
        <p:txBody>
          <a:bodyPr>
            <a:normAutofit/>
          </a:bodyPr>
          <a:lstStyle/>
          <a:p>
            <a:pPr>
              <a:buFont typeface="Wingdings" panose="05000000000000000000" pitchFamily="2" charset="2"/>
              <a:buChar char="Ø"/>
            </a:pPr>
            <a:r>
              <a:rPr lang="zh-TW" altLang="en-US" sz="2800" dirty="0">
                <a:solidFill>
                  <a:srgbClr val="000000"/>
                </a:solidFill>
                <a:latin typeface="標楷體" panose="03000509000000000000" pitchFamily="65" charset="-120"/>
                <a:ea typeface="標楷體" panose="03000509000000000000" pitchFamily="65" charset="-120"/>
              </a:rPr>
              <a:t>「外貌模式」（</a:t>
            </a:r>
            <a:r>
              <a:rPr lang="en-US" altLang="zh-TW" sz="2800" dirty="0">
                <a:solidFill>
                  <a:srgbClr val="000000"/>
                </a:solidFill>
                <a:latin typeface="標楷體" panose="03000509000000000000" pitchFamily="65" charset="-120"/>
                <a:ea typeface="標楷體" panose="03000509000000000000" pitchFamily="65" charset="-120"/>
              </a:rPr>
              <a:t>countenance model</a:t>
            </a:r>
            <a:r>
              <a:rPr lang="zh-TW" altLang="en-US" sz="2800" dirty="0">
                <a:solidFill>
                  <a:srgbClr val="000000"/>
                </a:solidFill>
                <a:latin typeface="標楷體" panose="03000509000000000000" pitchFamily="65" charset="-120"/>
                <a:ea typeface="標楷體" panose="03000509000000000000" pitchFamily="65" charset="-120"/>
              </a:rPr>
              <a:t>）係指由美國評鑑學者史鐵克（</a:t>
            </a:r>
            <a:r>
              <a:rPr lang="en-US" altLang="zh-TW" sz="2800" dirty="0">
                <a:solidFill>
                  <a:srgbClr val="000000"/>
                </a:solidFill>
                <a:latin typeface="標楷體" panose="03000509000000000000" pitchFamily="65" charset="-120"/>
                <a:ea typeface="標楷體" panose="03000509000000000000" pitchFamily="65" charset="-120"/>
              </a:rPr>
              <a:t>Robert Stake</a:t>
            </a:r>
            <a:r>
              <a:rPr lang="zh-TW" altLang="en-US" sz="2800" dirty="0">
                <a:solidFill>
                  <a:srgbClr val="000000"/>
                </a:solidFill>
                <a:latin typeface="標楷體" panose="03000509000000000000" pitchFamily="65" charset="-120"/>
                <a:ea typeface="標楷體" panose="03000509000000000000" pitchFamily="65" charset="-120"/>
              </a:rPr>
              <a:t>）所倡導的課程評鑑模式。</a:t>
            </a:r>
          </a:p>
        </p:txBody>
      </p:sp>
      <p:graphicFrame>
        <p:nvGraphicFramePr>
          <p:cNvPr id="5" name="資料庫圖表 4"/>
          <p:cNvGraphicFramePr/>
          <p:nvPr>
            <p:extLst>
              <p:ext uri="{D42A27DB-BD31-4B8C-83A1-F6EECF244321}">
                <p14:modId xmlns:p14="http://schemas.microsoft.com/office/powerpoint/2010/main" val="3309964816"/>
              </p:ext>
            </p:extLst>
          </p:nvPr>
        </p:nvGraphicFramePr>
        <p:xfrm>
          <a:off x="467544" y="2485544"/>
          <a:ext cx="7992888" cy="4372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9629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43000"/>
            <a:lum/>
          </a:blip>
          <a:srcRect/>
          <a:stretch>
            <a:fillRect l="-19000" t="-3000" r="-42000" b="-5000"/>
          </a:stretch>
        </a:blipFill>
        <a:effectLst/>
      </p:bgPr>
    </p:bg>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7504" y="116632"/>
            <a:ext cx="3168352" cy="648072"/>
          </a:xfrm>
        </p:spPr>
        <p:txBody>
          <a:bodyPr>
            <a:normAutofit/>
          </a:bodyPr>
          <a:lstStyle/>
          <a:p>
            <a:pPr marL="0" indent="0">
              <a:buNone/>
            </a:pPr>
            <a:r>
              <a:rPr lang="zh-TW" altLang="en-US" dirty="0">
                <a:solidFill>
                  <a:srgbClr val="000000"/>
                </a:solidFill>
                <a:latin typeface="標楷體" panose="03000509000000000000" pitchFamily="65" charset="-120"/>
                <a:ea typeface="標楷體" panose="03000509000000000000" pitchFamily="65" charset="-120"/>
              </a:rPr>
              <a:t>詳如圖</a:t>
            </a:r>
            <a:r>
              <a:rPr lang="en-US" altLang="zh-TW" dirty="0">
                <a:solidFill>
                  <a:srgbClr val="000000"/>
                </a:solidFill>
                <a:latin typeface="標楷體" panose="03000509000000000000" pitchFamily="65" charset="-120"/>
                <a:ea typeface="標楷體" panose="03000509000000000000" pitchFamily="65" charset="-120"/>
              </a:rPr>
              <a:t>7.1</a:t>
            </a:r>
            <a:r>
              <a:rPr lang="zh-TW" altLang="en-US" dirty="0">
                <a:solidFill>
                  <a:srgbClr val="000000"/>
                </a:solidFill>
                <a:latin typeface="標楷體" panose="03000509000000000000" pitchFamily="65" charset="-120"/>
                <a:ea typeface="標楷體" panose="03000509000000000000" pitchFamily="65" charset="-120"/>
              </a:rPr>
              <a:t>所示：</a:t>
            </a:r>
          </a:p>
        </p:txBody>
      </p:sp>
      <p:sp>
        <p:nvSpPr>
          <p:cNvPr id="4" name="矩形 3"/>
          <p:cNvSpPr/>
          <p:nvPr/>
        </p:nvSpPr>
        <p:spPr>
          <a:xfrm>
            <a:off x="2706831" y="6265210"/>
            <a:ext cx="3724096" cy="461665"/>
          </a:xfrm>
          <a:prstGeom prst="rect">
            <a:avLst/>
          </a:prstGeom>
        </p:spPr>
        <p:txBody>
          <a:bodyPr wrap="none">
            <a:spAutoFit/>
          </a:bodyPr>
          <a:lstStyle/>
          <a:p>
            <a:r>
              <a:rPr lang="zh-TW" altLang="en-US" sz="2400" dirty="0">
                <a:latin typeface="標楷體" panose="03000509000000000000" pitchFamily="65" charset="-120"/>
                <a:ea typeface="標楷體" panose="03000509000000000000" pitchFamily="65" charset="-120"/>
              </a:rPr>
              <a:t>圖</a:t>
            </a:r>
            <a:r>
              <a:rPr lang="en-US" altLang="zh-TW" sz="2400" dirty="0">
                <a:latin typeface="標楷體" panose="03000509000000000000" pitchFamily="65" charset="-120"/>
                <a:ea typeface="標楷體" panose="03000509000000000000" pitchFamily="65" charset="-120"/>
              </a:rPr>
              <a:t>7.1</a:t>
            </a:r>
            <a:r>
              <a:rPr lang="zh-TW" altLang="en-US" sz="2400" dirty="0">
                <a:latin typeface="標楷體" panose="03000509000000000000" pitchFamily="65" charset="-120"/>
                <a:ea typeface="標楷體" panose="03000509000000000000" pitchFamily="65" charset="-120"/>
              </a:rPr>
              <a:t>　史鐵克的外貌形式</a:t>
            </a:r>
          </a:p>
        </p:txBody>
      </p:sp>
      <p:pic>
        <p:nvPicPr>
          <p:cNvPr id="1026" name="Picture 2"/>
          <p:cNvPicPr>
            <a:picLocks noChangeAspect="1" noChangeArrowheads="1"/>
          </p:cNvPicPr>
          <p:nvPr/>
        </p:nvPicPr>
        <p:blipFill>
          <a:blip r:embed="rId3" cstate="print"/>
          <a:srcRect/>
          <a:stretch>
            <a:fillRect/>
          </a:stretch>
        </p:blipFill>
        <p:spPr bwMode="auto">
          <a:xfrm>
            <a:off x="1259632" y="620688"/>
            <a:ext cx="6264696" cy="5688632"/>
          </a:xfrm>
          <a:prstGeom prst="rect">
            <a:avLst/>
          </a:prstGeom>
          <a:noFill/>
          <a:ln w="9525">
            <a:noFill/>
            <a:miter lim="800000"/>
            <a:headEnd/>
            <a:tailEnd/>
          </a:ln>
        </p:spPr>
      </p:pic>
    </p:spTree>
    <p:extLst>
      <p:ext uri="{BB962C8B-B14F-4D97-AF65-F5344CB8AC3E}">
        <p14:creationId xmlns:p14="http://schemas.microsoft.com/office/powerpoint/2010/main" val="42479416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1000"/>
            <a:lum/>
          </a:blip>
          <a:srcRect/>
          <a:stretch>
            <a:fillRect l="-17000" r="-51000" b="-6000"/>
          </a:stretch>
        </a:blipFill>
        <a:effectLst/>
      </p:bgPr>
    </p:bg>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23528" y="1052736"/>
            <a:ext cx="7715200" cy="748679"/>
          </a:xfrm>
        </p:spPr>
        <p:txBody>
          <a:bodyPr/>
          <a:lstStyle/>
          <a:p>
            <a:pPr marL="0" indent="0">
              <a:buNone/>
            </a:pPr>
            <a:r>
              <a:rPr lang="zh-TW" altLang="en-US" dirty="0">
                <a:solidFill>
                  <a:schemeClr val="accent6">
                    <a:lumMod val="50000"/>
                  </a:schemeClr>
                </a:solidFill>
                <a:latin typeface="標楷體" panose="03000509000000000000" pitchFamily="65" charset="-120"/>
                <a:ea typeface="標楷體" panose="03000509000000000000" pitchFamily="65" charset="-120"/>
              </a:rPr>
              <a:t>（二）外貌模式課程評鑑的基本假定為：</a:t>
            </a:r>
          </a:p>
        </p:txBody>
      </p:sp>
      <p:sp>
        <p:nvSpPr>
          <p:cNvPr id="4" name="標題 1"/>
          <p:cNvSpPr>
            <a:spLocks noGrp="1"/>
          </p:cNvSpPr>
          <p:nvPr>
            <p:ph type="title"/>
          </p:nvPr>
        </p:nvSpPr>
        <p:spPr>
          <a:xfrm>
            <a:off x="0" y="-171400"/>
            <a:ext cx="8229600" cy="1143000"/>
          </a:xfrm>
        </p:spPr>
        <p:txBody>
          <a:bodyPr>
            <a:normAutofit/>
          </a:bodyPr>
          <a:lstStyle/>
          <a:p>
            <a:pPr algn="l"/>
            <a:r>
              <a:rPr lang="zh-TW" altLang="zh-TW" u="sng" dirty="0">
                <a:solidFill>
                  <a:srgbClr val="FF3300"/>
                </a:solidFill>
                <a:latin typeface="標楷體" panose="03000509000000000000" pitchFamily="65" charset="-120"/>
                <a:ea typeface="標楷體" panose="03000509000000000000" pitchFamily="65" charset="-120"/>
              </a:rPr>
              <a:t>三、外貌模式</a:t>
            </a:r>
            <a:endParaRPr lang="zh-TW" altLang="en-US" u="sng" dirty="0">
              <a:solidFill>
                <a:srgbClr val="FF3300"/>
              </a:solidFill>
              <a:latin typeface="標楷體" panose="03000509000000000000" pitchFamily="65" charset="-120"/>
              <a:ea typeface="標楷體" panose="03000509000000000000" pitchFamily="65" charset="-120"/>
            </a:endParaRPr>
          </a:p>
        </p:txBody>
      </p:sp>
      <p:graphicFrame>
        <p:nvGraphicFramePr>
          <p:cNvPr id="6" name="資料庫圖表 5"/>
          <p:cNvGraphicFramePr/>
          <p:nvPr>
            <p:extLst>
              <p:ext uri="{D42A27DB-BD31-4B8C-83A1-F6EECF244321}">
                <p14:modId xmlns:p14="http://schemas.microsoft.com/office/powerpoint/2010/main" val="3937322580"/>
              </p:ext>
            </p:extLst>
          </p:nvPr>
        </p:nvGraphicFramePr>
        <p:xfrm>
          <a:off x="395536" y="1740517"/>
          <a:ext cx="8496944" cy="5085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995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43000"/>
            <a:lum/>
          </a:blip>
          <a:srcRect/>
          <a:stretch>
            <a:fillRect l="-17000" t="-2000" r="-40000" b="-2000"/>
          </a:stretch>
        </a:blipFill>
        <a:effectLst/>
      </p:bgPr>
    </p:bg>
    <p:spTree>
      <p:nvGrpSpPr>
        <p:cNvPr id="1" name=""/>
        <p:cNvGrpSpPr/>
        <p:nvPr/>
      </p:nvGrpSpPr>
      <p:grpSpPr>
        <a:xfrm>
          <a:off x="0" y="0"/>
          <a:ext cx="0" cy="0"/>
          <a:chOff x="0" y="0"/>
          <a:chExt cx="0" cy="0"/>
        </a:xfrm>
      </p:grpSpPr>
      <p:graphicFrame>
        <p:nvGraphicFramePr>
          <p:cNvPr id="8" name="內容版面配置區 7"/>
          <p:cNvGraphicFramePr>
            <a:graphicFrameLocks noGrp="1"/>
          </p:cNvGraphicFramePr>
          <p:nvPr>
            <p:ph idx="1"/>
            <p:extLst>
              <p:ext uri="{D42A27DB-BD31-4B8C-83A1-F6EECF244321}">
                <p14:modId xmlns:p14="http://schemas.microsoft.com/office/powerpoint/2010/main" val="780927882"/>
              </p:ext>
            </p:extLst>
          </p:nvPr>
        </p:nvGraphicFramePr>
        <p:xfrm>
          <a:off x="539552" y="1844824"/>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標題 1"/>
          <p:cNvSpPr txBox="1">
            <a:spLocks/>
          </p:cNvSpPr>
          <p:nvPr/>
        </p:nvSpPr>
        <p:spPr>
          <a:xfrm>
            <a:off x="0" y="-171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TW" altLang="zh-TW" u="sng" dirty="0">
                <a:solidFill>
                  <a:srgbClr val="FF3300"/>
                </a:solidFill>
                <a:latin typeface="標楷體" panose="03000509000000000000" pitchFamily="65" charset="-120"/>
                <a:ea typeface="標楷體" panose="03000509000000000000" pitchFamily="65" charset="-120"/>
              </a:rPr>
              <a:t>三、外貌模式</a:t>
            </a:r>
            <a:endParaRPr lang="zh-TW" altLang="en-US" u="sng" dirty="0">
              <a:solidFill>
                <a:srgbClr val="FF3300"/>
              </a:solidFill>
              <a:latin typeface="標楷體" panose="03000509000000000000" pitchFamily="65" charset="-120"/>
              <a:ea typeface="標楷體" panose="03000509000000000000" pitchFamily="65" charset="-120"/>
            </a:endParaRPr>
          </a:p>
        </p:txBody>
      </p:sp>
      <p:sp>
        <p:nvSpPr>
          <p:cNvPr id="7" name="矩形 6"/>
          <p:cNvSpPr/>
          <p:nvPr/>
        </p:nvSpPr>
        <p:spPr>
          <a:xfrm>
            <a:off x="827584" y="1052736"/>
            <a:ext cx="2286000" cy="584775"/>
          </a:xfrm>
          <a:prstGeom prst="rect">
            <a:avLst/>
          </a:prstGeom>
        </p:spPr>
        <p:txBody>
          <a:bodyPr>
            <a:spAutoFit/>
          </a:bodyPr>
          <a:lstStyle/>
          <a:p>
            <a:pPr lvl="0">
              <a:spcBef>
                <a:spcPct val="20000"/>
              </a:spcBef>
            </a:pPr>
            <a:r>
              <a:rPr lang="zh-TW" altLang="en-US" sz="3200" dirty="0">
                <a:solidFill>
                  <a:srgbClr val="240909"/>
                </a:solidFill>
                <a:latin typeface="標楷體" panose="03000509000000000000" pitchFamily="65" charset="-120"/>
                <a:ea typeface="標楷體" panose="03000509000000000000" pitchFamily="65" charset="-120"/>
              </a:rPr>
              <a:t>（三）特點</a:t>
            </a:r>
          </a:p>
        </p:txBody>
      </p:sp>
      <p:sp>
        <p:nvSpPr>
          <p:cNvPr id="6" name="文字方塊 5"/>
          <p:cNvSpPr txBox="1"/>
          <p:nvPr/>
        </p:nvSpPr>
        <p:spPr>
          <a:xfrm>
            <a:off x="971600" y="6093296"/>
            <a:ext cx="6724918" cy="553998"/>
          </a:xfrm>
          <a:prstGeom prst="rect">
            <a:avLst/>
          </a:prstGeom>
          <a:noFill/>
        </p:spPr>
        <p:txBody>
          <a:bodyPr wrap="none" rtlCol="0">
            <a:spAutoFit/>
          </a:bodyPr>
          <a:lstStyle/>
          <a:p>
            <a:r>
              <a:rPr lang="zh-TW" altLang="en-US" sz="3000" dirty="0">
                <a:solidFill>
                  <a:srgbClr val="FF0000"/>
                </a:solidFill>
              </a:rPr>
              <a:t>結合</a:t>
            </a:r>
            <a:r>
              <a:rPr lang="zh-TW" altLang="en-US" sz="3000" dirty="0">
                <a:solidFill>
                  <a:srgbClr val="005392"/>
                </a:solidFill>
              </a:rPr>
              <a:t>歷程本位的評鑑</a:t>
            </a:r>
            <a:r>
              <a:rPr lang="zh-TW" altLang="en-US" sz="3000" dirty="0">
                <a:solidFill>
                  <a:srgbClr val="FF0000"/>
                </a:solidFill>
              </a:rPr>
              <a:t>及</a:t>
            </a:r>
            <a:r>
              <a:rPr lang="zh-TW" altLang="en-US" sz="3000" dirty="0">
                <a:solidFill>
                  <a:srgbClr val="005392"/>
                </a:solidFill>
              </a:rPr>
              <a:t>結果本位的評鑑</a:t>
            </a:r>
          </a:p>
        </p:txBody>
      </p:sp>
    </p:spTree>
    <p:extLst>
      <p:ext uri="{BB962C8B-B14F-4D97-AF65-F5344CB8AC3E}">
        <p14:creationId xmlns:p14="http://schemas.microsoft.com/office/powerpoint/2010/main" val="1053044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48000"/>
            <a:lum/>
          </a:blip>
          <a:srcRect/>
          <a:stretch>
            <a:fillRect l="-19000" r="-39000" b="-5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07504" y="-99392"/>
            <a:ext cx="8856984" cy="1143000"/>
          </a:xfrm>
        </p:spPr>
        <p:txBody>
          <a:bodyPr>
            <a:normAutofit fontScale="90000"/>
          </a:bodyPr>
          <a:lstStyle/>
          <a:p>
            <a:r>
              <a:rPr lang="zh-TW" altLang="en-US" dirty="0">
                <a:solidFill>
                  <a:srgbClr val="1669D8"/>
                </a:solidFill>
                <a:latin typeface="標楷體" panose="03000509000000000000" pitchFamily="65" charset="-120"/>
                <a:ea typeface="標楷體" panose="03000509000000000000" pitchFamily="65" charset="-120"/>
              </a:rPr>
              <a:t>四、「背景－投入－過程－產出」模式</a:t>
            </a:r>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525370942"/>
              </p:ext>
            </p:extLst>
          </p:nvPr>
        </p:nvGraphicFramePr>
        <p:xfrm>
          <a:off x="611560" y="2766412"/>
          <a:ext cx="8229600" cy="41177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p:cNvSpPr/>
          <p:nvPr/>
        </p:nvSpPr>
        <p:spPr>
          <a:xfrm>
            <a:off x="467544" y="1196752"/>
            <a:ext cx="7920880" cy="1569660"/>
          </a:xfrm>
          <a:prstGeom prst="rect">
            <a:avLst/>
          </a:prstGeom>
        </p:spPr>
        <p:txBody>
          <a:bodyPr wrap="square">
            <a:spAutoFit/>
          </a:bodyPr>
          <a:lstStyle/>
          <a:p>
            <a:pPr marL="457200" lvl="0" indent="-457200">
              <a:spcBef>
                <a:spcPct val="20000"/>
              </a:spcBef>
              <a:buFont typeface="Wingdings" panose="05000000000000000000" pitchFamily="2" charset="2"/>
              <a:buChar char="Ø"/>
            </a:pPr>
            <a:r>
              <a:rPr lang="zh-TW" altLang="en-US" sz="2400" dirty="0">
                <a:solidFill>
                  <a:srgbClr val="C739A5"/>
                </a:solidFill>
                <a:latin typeface="標楷體" panose="03000509000000000000" pitchFamily="65" charset="-120"/>
                <a:ea typeface="標楷體" panose="03000509000000000000" pitchFamily="65" charset="-120"/>
              </a:rPr>
              <a:t>（一）「背景－投入－過程－產出模式」（</a:t>
            </a:r>
            <a:r>
              <a:rPr lang="en-US" altLang="zh-TW" sz="2400" dirty="0">
                <a:solidFill>
                  <a:srgbClr val="C739A5"/>
                </a:solidFill>
                <a:latin typeface="FZYaoTi" panose="02010601030101010101" pitchFamily="2" charset="-122"/>
                <a:ea typeface="FZYaoTi" panose="02010601030101010101" pitchFamily="2" charset="-122"/>
              </a:rPr>
              <a:t>Context-Input-Process-Product Model</a:t>
            </a:r>
            <a:r>
              <a:rPr lang="zh-TW" altLang="en-US" sz="2400" dirty="0">
                <a:solidFill>
                  <a:srgbClr val="C739A5"/>
                </a:solidFill>
                <a:latin typeface="標楷體" panose="03000509000000000000" pitchFamily="65" charset="-120"/>
                <a:ea typeface="標楷體" panose="03000509000000000000" pitchFamily="65" charset="-120"/>
              </a:rPr>
              <a:t>）又稱</a:t>
            </a:r>
            <a:r>
              <a:rPr lang="en-US" altLang="zh-TW" sz="2400" dirty="0">
                <a:solidFill>
                  <a:srgbClr val="C739A5"/>
                </a:solidFill>
                <a:latin typeface="FZYaoTi" panose="02010601030101010101" pitchFamily="2" charset="-122"/>
                <a:ea typeface="FZYaoTi" panose="02010601030101010101" pitchFamily="2" charset="-122"/>
              </a:rPr>
              <a:t>CIPP</a:t>
            </a:r>
            <a:r>
              <a:rPr lang="zh-TW" altLang="en-US" sz="2400" dirty="0">
                <a:solidFill>
                  <a:srgbClr val="C739A5"/>
                </a:solidFill>
                <a:latin typeface="標楷體" panose="03000509000000000000" pitchFamily="65" charset="-120"/>
                <a:ea typeface="標楷體" panose="03000509000000000000" pitchFamily="65" charset="-120"/>
              </a:rPr>
              <a:t>模式，係指由美國評鑑學者史特佛賓（</a:t>
            </a:r>
            <a:r>
              <a:rPr lang="en-US" altLang="zh-TW" sz="2400" dirty="0">
                <a:solidFill>
                  <a:srgbClr val="C739A5"/>
                </a:solidFill>
                <a:latin typeface="FZYaoTi" panose="02010601030101010101" pitchFamily="2" charset="-122"/>
                <a:ea typeface="FZYaoTi" panose="02010601030101010101" pitchFamily="2" charset="-122"/>
              </a:rPr>
              <a:t>D. L. </a:t>
            </a:r>
            <a:r>
              <a:rPr lang="en-US" altLang="zh-TW" sz="2400" dirty="0" err="1">
                <a:solidFill>
                  <a:srgbClr val="C739A5"/>
                </a:solidFill>
                <a:latin typeface="FZYaoTi" panose="02010601030101010101" pitchFamily="2" charset="-122"/>
                <a:ea typeface="FZYaoTi" panose="02010601030101010101" pitchFamily="2" charset="-122"/>
              </a:rPr>
              <a:t>Stufflebeam</a:t>
            </a:r>
            <a:r>
              <a:rPr lang="zh-TW" altLang="en-US" sz="2400" dirty="0">
                <a:solidFill>
                  <a:srgbClr val="C739A5"/>
                </a:solidFill>
                <a:latin typeface="標楷體" panose="03000509000000000000" pitchFamily="65" charset="-120"/>
                <a:ea typeface="標楷體" panose="03000509000000000000" pitchFamily="65" charset="-120"/>
              </a:rPr>
              <a:t>）所提倡的教育評鑑模式。</a:t>
            </a:r>
          </a:p>
        </p:txBody>
      </p:sp>
    </p:spTree>
    <p:extLst>
      <p:ext uri="{BB962C8B-B14F-4D97-AF65-F5344CB8AC3E}">
        <p14:creationId xmlns:p14="http://schemas.microsoft.com/office/powerpoint/2010/main" val="162449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467544" y="476672"/>
            <a:ext cx="8280919" cy="5832648"/>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4000"/>
            <a:lum/>
          </a:blip>
          <a:srcRect/>
          <a:stretch>
            <a:fillRect l="-17000" t="-5000" r="-39000" b="-4000"/>
          </a:stretch>
        </a:blipFill>
        <a:effectLst/>
      </p:bgPr>
    </p:bg>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7504" y="188640"/>
            <a:ext cx="8352928" cy="1368152"/>
          </a:xfrm>
        </p:spPr>
        <p:txBody>
          <a:bodyPr>
            <a:normAutofit/>
          </a:bodyPr>
          <a:lstStyle/>
          <a:p>
            <a:pPr>
              <a:buFont typeface="Wingdings" panose="05000000000000000000" pitchFamily="2" charset="2"/>
              <a:buChar char="Ø"/>
            </a:pPr>
            <a:r>
              <a:rPr lang="zh-TW" altLang="en-US" sz="2800" dirty="0">
                <a:solidFill>
                  <a:srgbClr val="005392"/>
                </a:solidFill>
                <a:latin typeface="標楷體" panose="03000509000000000000" pitchFamily="65" charset="-120"/>
                <a:ea typeface="標楷體" panose="03000509000000000000" pitchFamily="65" charset="-120"/>
              </a:rPr>
              <a:t>（二）「背景－投入－過程－產出模式」的要素，主要是包括下述四種評鑑，以進行四種課程決定：</a:t>
            </a:r>
          </a:p>
        </p:txBody>
      </p:sp>
      <p:graphicFrame>
        <p:nvGraphicFramePr>
          <p:cNvPr id="5" name="資料庫圖表 4"/>
          <p:cNvGraphicFramePr/>
          <p:nvPr>
            <p:extLst>
              <p:ext uri="{D42A27DB-BD31-4B8C-83A1-F6EECF244321}">
                <p14:modId xmlns:p14="http://schemas.microsoft.com/office/powerpoint/2010/main" val="2238385335"/>
              </p:ext>
            </p:extLst>
          </p:nvPr>
        </p:nvGraphicFramePr>
        <p:xfrm>
          <a:off x="323528" y="1412776"/>
          <a:ext cx="8496944" cy="52864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906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42000"/>
            <a:lum/>
          </a:blip>
          <a:srcRect/>
          <a:stretch>
            <a:fillRect l="-17000" t="-5000" r="-44000" b="-3000"/>
          </a:stretch>
        </a:blipFill>
        <a:effectLst/>
      </p:bgPr>
    </p:bg>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2060395652"/>
              </p:ext>
            </p:extLst>
          </p:nvPr>
        </p:nvGraphicFramePr>
        <p:xfrm>
          <a:off x="457200" y="404664"/>
          <a:ext cx="8229600" cy="6048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337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9000"/>
            <a:lum/>
          </a:blip>
          <a:srcRect/>
          <a:stretch>
            <a:fillRect l="-17000" t="-6000" r="-47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589" y="26732"/>
            <a:ext cx="8229600" cy="1143000"/>
          </a:xfrm>
        </p:spPr>
        <p:txBody>
          <a:bodyPr/>
          <a:lstStyle/>
          <a:p>
            <a:pPr algn="l"/>
            <a:r>
              <a:rPr lang="zh-TW" altLang="en-US" dirty="0">
                <a:solidFill>
                  <a:srgbClr val="FF3300"/>
                </a:solidFill>
                <a:latin typeface="標楷體" panose="03000509000000000000" pitchFamily="65" charset="-120"/>
                <a:ea typeface="標楷體" panose="03000509000000000000" pitchFamily="65" charset="-120"/>
              </a:rPr>
              <a:t>五、對辯式模式</a:t>
            </a:r>
          </a:p>
        </p:txBody>
      </p:sp>
      <p:sp>
        <p:nvSpPr>
          <p:cNvPr id="3" name="內容版面配置區 2"/>
          <p:cNvSpPr>
            <a:spLocks noGrp="1"/>
          </p:cNvSpPr>
          <p:nvPr>
            <p:ph idx="1"/>
          </p:nvPr>
        </p:nvSpPr>
        <p:spPr>
          <a:xfrm>
            <a:off x="395536" y="1052736"/>
            <a:ext cx="8229600" cy="2404864"/>
          </a:xfrm>
        </p:spPr>
        <p:txBody>
          <a:bodyPr>
            <a:normAutofit/>
          </a:bodyPr>
          <a:lstStyle/>
          <a:p>
            <a:pPr>
              <a:buFont typeface="Wingdings" panose="05000000000000000000" pitchFamily="2" charset="2"/>
              <a:buChar char="Ø"/>
            </a:pPr>
            <a:r>
              <a:rPr lang="zh-TW" altLang="en-US" sz="2400" dirty="0">
                <a:solidFill>
                  <a:srgbClr val="463500"/>
                </a:solidFill>
                <a:latin typeface="標楷體" panose="03000509000000000000" pitchFamily="65" charset="-120"/>
                <a:ea typeface="標楷體" panose="03000509000000000000" pitchFamily="65" charset="-120"/>
              </a:rPr>
              <a:t>「對辯式模式」（</a:t>
            </a:r>
            <a:r>
              <a:rPr lang="en-US" altLang="zh-TW" sz="2400" dirty="0">
                <a:solidFill>
                  <a:srgbClr val="463500"/>
                </a:solidFill>
                <a:latin typeface="標楷體" panose="03000509000000000000" pitchFamily="65" charset="-120"/>
                <a:ea typeface="標楷體" panose="03000509000000000000" pitchFamily="65" charset="-120"/>
              </a:rPr>
              <a:t>adversary model</a:t>
            </a:r>
            <a:r>
              <a:rPr lang="zh-TW" altLang="en-US" sz="2400" dirty="0">
                <a:solidFill>
                  <a:srgbClr val="463500"/>
                </a:solidFill>
                <a:latin typeface="標楷體" panose="03000509000000000000" pitchFamily="65" charset="-120"/>
                <a:ea typeface="標楷體" panose="03000509000000000000" pitchFamily="65" charset="-120"/>
              </a:rPr>
              <a:t>）係指由歐文斯（</a:t>
            </a:r>
            <a:r>
              <a:rPr lang="en-US" altLang="zh-TW" sz="2400" dirty="0">
                <a:solidFill>
                  <a:srgbClr val="463500"/>
                </a:solidFill>
                <a:latin typeface="標楷體" panose="03000509000000000000" pitchFamily="65" charset="-120"/>
                <a:ea typeface="標楷體" panose="03000509000000000000" pitchFamily="65" charset="-120"/>
              </a:rPr>
              <a:t>T. R. Owens</a:t>
            </a:r>
            <a:r>
              <a:rPr lang="zh-TW" altLang="en-US" sz="2400" dirty="0">
                <a:solidFill>
                  <a:srgbClr val="463500"/>
                </a:solidFill>
                <a:latin typeface="標楷體" panose="03000509000000000000" pitchFamily="65" charset="-120"/>
                <a:ea typeface="標楷體" panose="03000509000000000000" pitchFamily="65" charset="-120"/>
              </a:rPr>
              <a:t>）與伍爾夫（</a:t>
            </a:r>
            <a:r>
              <a:rPr lang="en-US" altLang="zh-TW" sz="2400" dirty="0">
                <a:solidFill>
                  <a:srgbClr val="463500"/>
                </a:solidFill>
                <a:latin typeface="標楷體" panose="03000509000000000000" pitchFamily="65" charset="-120"/>
                <a:ea typeface="標楷體" panose="03000509000000000000" pitchFamily="65" charset="-120"/>
              </a:rPr>
              <a:t>R. L. Wolf</a:t>
            </a:r>
            <a:r>
              <a:rPr lang="zh-TW" altLang="en-US" sz="2400" dirty="0">
                <a:solidFill>
                  <a:srgbClr val="463500"/>
                </a:solidFill>
                <a:latin typeface="標楷體" panose="03000509000000000000" pitchFamily="65" charset="-120"/>
                <a:ea typeface="標楷體" panose="03000509000000000000" pitchFamily="65" charset="-120"/>
              </a:rPr>
              <a:t>）所倡導的課程評鑑途徑。基本假設乃是本諸真理愈辯愈明的假定，對辯式的課程評鑑將能提供決策者所需的資訊。</a:t>
            </a:r>
          </a:p>
        </p:txBody>
      </p:sp>
      <p:graphicFrame>
        <p:nvGraphicFramePr>
          <p:cNvPr id="5" name="資料庫圖表 4"/>
          <p:cNvGraphicFramePr/>
          <p:nvPr>
            <p:extLst>
              <p:ext uri="{D42A27DB-BD31-4B8C-83A1-F6EECF244321}">
                <p14:modId xmlns:p14="http://schemas.microsoft.com/office/powerpoint/2010/main" val="364080987"/>
              </p:ext>
            </p:extLst>
          </p:nvPr>
        </p:nvGraphicFramePr>
        <p:xfrm>
          <a:off x="611560" y="2636912"/>
          <a:ext cx="7920880" cy="4095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344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5000"/>
            <a:lum/>
          </a:blip>
          <a:srcRect/>
          <a:stretch>
            <a:fillRect/>
          </a:stretch>
        </a:blipFill>
        <a:effectLst/>
      </p:bgPr>
    </p:bg>
    <p:spTree>
      <p:nvGrpSpPr>
        <p:cNvPr id="1" name=""/>
        <p:cNvGrpSpPr/>
        <p:nvPr/>
      </p:nvGrpSpPr>
      <p:grpSpPr>
        <a:xfrm>
          <a:off x="0" y="0"/>
          <a:ext cx="0" cy="0"/>
          <a:chOff x="0" y="0"/>
          <a:chExt cx="0" cy="0"/>
        </a:xfrm>
      </p:grpSpPr>
      <p:graphicFrame>
        <p:nvGraphicFramePr>
          <p:cNvPr id="8" name="資料庫圖表 7"/>
          <p:cNvGraphicFramePr/>
          <p:nvPr>
            <p:extLst>
              <p:ext uri="{D42A27DB-BD31-4B8C-83A1-F6EECF244321}">
                <p14:modId xmlns:p14="http://schemas.microsoft.com/office/powerpoint/2010/main" val="2224915017"/>
              </p:ext>
            </p:extLst>
          </p:nvPr>
        </p:nvGraphicFramePr>
        <p:xfrm>
          <a:off x="179512" y="1268760"/>
          <a:ext cx="8712968" cy="5328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p:cNvSpPr/>
          <p:nvPr/>
        </p:nvSpPr>
        <p:spPr>
          <a:xfrm>
            <a:off x="14958" y="274766"/>
            <a:ext cx="5997202" cy="707886"/>
          </a:xfrm>
          <a:prstGeom prst="rect">
            <a:avLst/>
          </a:prstGeom>
          <a:effectLst>
            <a:reflection blurRad="6350" stA="52000" endA="300" endPos="35000" dir="5400000" sy="-100000" algn="bl" rotWithShape="0"/>
          </a:effectLst>
        </p:spPr>
        <p:txBody>
          <a:bodyPr wrap="square">
            <a:spAutoFit/>
          </a:bodyPr>
          <a:lstStyle/>
          <a:p>
            <a:pPr marL="571500" lvl="0" indent="-571500">
              <a:buFont typeface="Wingdings" panose="05000000000000000000" pitchFamily="2" charset="2"/>
              <a:buChar char="Ø"/>
            </a:pPr>
            <a:r>
              <a:rPr lang="zh-TW" altLang="en-US" sz="4000" u="sng" dirty="0">
                <a:solidFill>
                  <a:schemeClr val="accent3">
                    <a:lumMod val="25000"/>
                  </a:schemeClr>
                </a:solidFill>
                <a:latin typeface="標楷體" panose="03000509000000000000" pitchFamily="65" charset="-120"/>
                <a:ea typeface="標楷體" panose="03000509000000000000" pitchFamily="65" charset="-120"/>
              </a:rPr>
              <a:t>二、課程評鑑的目的</a:t>
            </a:r>
          </a:p>
        </p:txBody>
      </p:sp>
    </p:spTree>
    <p:extLst>
      <p:ext uri="{BB962C8B-B14F-4D97-AF65-F5344CB8AC3E}">
        <p14:creationId xmlns:p14="http://schemas.microsoft.com/office/powerpoint/2010/main" val="221215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
                                            <p:graphicEl>
                                              <a:dgm id="{4137C267-4E03-4D14-9ED3-A90016F9F007}"/>
                                            </p:graphicEl>
                                          </p:spTgt>
                                        </p:tgtEl>
                                        <p:attrNameLst>
                                          <p:attrName>style.visibility</p:attrName>
                                        </p:attrNameLst>
                                      </p:cBhvr>
                                      <p:to>
                                        <p:strVal val="visible"/>
                                      </p:to>
                                    </p:set>
                                    <p:animEffect transition="in" filter="wipe(up)">
                                      <p:cBhvr>
                                        <p:cTn id="7" dur="500"/>
                                        <p:tgtEl>
                                          <p:spTgt spid="8">
                                            <p:graphicEl>
                                              <a:dgm id="{4137C267-4E03-4D14-9ED3-A90016F9F007}"/>
                                            </p:graphic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
                                            <p:graphicEl>
                                              <a:dgm id="{6DFCDC4B-BDCC-480B-BEC1-42D6CDF10358}"/>
                                            </p:graphicEl>
                                          </p:spTgt>
                                        </p:tgtEl>
                                        <p:attrNameLst>
                                          <p:attrName>style.visibility</p:attrName>
                                        </p:attrNameLst>
                                      </p:cBhvr>
                                      <p:to>
                                        <p:strVal val="visible"/>
                                      </p:to>
                                    </p:set>
                                    <p:animEffect transition="in" filter="wipe(up)">
                                      <p:cBhvr>
                                        <p:cTn id="10" dur="500"/>
                                        <p:tgtEl>
                                          <p:spTgt spid="8">
                                            <p:graphicEl>
                                              <a:dgm id="{6DFCDC4B-BDCC-480B-BEC1-42D6CDF10358}"/>
                                            </p:graphic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graphicEl>
                                              <a:dgm id="{09902B64-7AAF-42F0-95AD-596174144D66}"/>
                                            </p:graphicEl>
                                          </p:spTgt>
                                        </p:tgtEl>
                                        <p:attrNameLst>
                                          <p:attrName>style.visibility</p:attrName>
                                        </p:attrNameLst>
                                      </p:cBhvr>
                                      <p:to>
                                        <p:strVal val="visible"/>
                                      </p:to>
                                    </p:set>
                                    <p:animEffect transition="in" filter="wipe(up)">
                                      <p:cBhvr>
                                        <p:cTn id="13" dur="500"/>
                                        <p:tgtEl>
                                          <p:spTgt spid="8">
                                            <p:graphicEl>
                                              <a:dgm id="{09902B64-7AAF-42F0-95AD-596174144D66}"/>
                                            </p:graphicEl>
                                          </p:spTgt>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8">
                                            <p:graphicEl>
                                              <a:dgm id="{2B54D095-A78A-411D-A94F-61BD2E6AA547}"/>
                                            </p:graphicEl>
                                          </p:spTgt>
                                        </p:tgtEl>
                                        <p:attrNameLst>
                                          <p:attrName>style.visibility</p:attrName>
                                        </p:attrNameLst>
                                      </p:cBhvr>
                                      <p:to>
                                        <p:strVal val="visible"/>
                                      </p:to>
                                    </p:set>
                                    <p:animEffect transition="in" filter="wipe(up)">
                                      <p:cBhvr>
                                        <p:cTn id="17" dur="500"/>
                                        <p:tgtEl>
                                          <p:spTgt spid="8">
                                            <p:graphicEl>
                                              <a:dgm id="{2B54D095-A78A-411D-A94F-61BD2E6AA547}"/>
                                            </p:graphic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8">
                                            <p:graphicEl>
                                              <a:dgm id="{82F5D435-6A45-40FD-A501-1AE25B938434}"/>
                                            </p:graphicEl>
                                          </p:spTgt>
                                        </p:tgtEl>
                                        <p:attrNameLst>
                                          <p:attrName>style.visibility</p:attrName>
                                        </p:attrNameLst>
                                      </p:cBhvr>
                                      <p:to>
                                        <p:strVal val="visible"/>
                                      </p:to>
                                    </p:set>
                                    <p:animEffect transition="in" filter="wipe(up)">
                                      <p:cBhvr>
                                        <p:cTn id="20" dur="500"/>
                                        <p:tgtEl>
                                          <p:spTgt spid="8">
                                            <p:graphicEl>
                                              <a:dgm id="{82F5D435-6A45-40FD-A501-1AE25B938434}"/>
                                            </p:graphic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8">
                                            <p:graphicEl>
                                              <a:dgm id="{2664C9EB-24C7-4D43-8B41-64F066AAC974}"/>
                                            </p:graphicEl>
                                          </p:spTgt>
                                        </p:tgtEl>
                                        <p:attrNameLst>
                                          <p:attrName>style.visibility</p:attrName>
                                        </p:attrNameLst>
                                      </p:cBhvr>
                                      <p:to>
                                        <p:strVal val="visible"/>
                                      </p:to>
                                    </p:set>
                                    <p:animEffect transition="in" filter="wipe(up)">
                                      <p:cBhvr>
                                        <p:cTn id="23" dur="500"/>
                                        <p:tgtEl>
                                          <p:spTgt spid="8">
                                            <p:graphicEl>
                                              <a:dgm id="{2664C9EB-24C7-4D43-8B41-64F066AAC97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lvlAtOnce"/>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5000"/>
            <a:lum/>
          </a:blip>
          <a:srcRect/>
          <a:stretch>
            <a:fillRect l="-17000" t="-7000" r="-44000" b="-2000"/>
          </a:stretch>
        </a:blipFill>
        <a:effectLst/>
      </p:bgPr>
    </p:bg>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2242606186"/>
              </p:ext>
            </p:extLst>
          </p:nvPr>
        </p:nvGraphicFramePr>
        <p:xfrm>
          <a:off x="323528" y="1196752"/>
          <a:ext cx="8640960" cy="54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標題 1"/>
          <p:cNvSpPr>
            <a:spLocks noGrp="1"/>
          </p:cNvSpPr>
          <p:nvPr>
            <p:ph type="title"/>
          </p:nvPr>
        </p:nvSpPr>
        <p:spPr>
          <a:xfrm>
            <a:off x="0" y="0"/>
            <a:ext cx="8229600" cy="1143000"/>
          </a:xfrm>
        </p:spPr>
        <p:txBody>
          <a:bodyPr/>
          <a:lstStyle/>
          <a:p>
            <a:pPr algn="l"/>
            <a:r>
              <a:rPr lang="zh-TW" altLang="en-US" u="sng" dirty="0">
                <a:solidFill>
                  <a:srgbClr val="FF3300"/>
                </a:solidFill>
                <a:latin typeface="標楷體" panose="03000509000000000000" pitchFamily="65" charset="-120"/>
                <a:ea typeface="標楷體" panose="03000509000000000000" pitchFamily="65" charset="-120"/>
              </a:rPr>
              <a:t>五、對辯式模式</a:t>
            </a:r>
          </a:p>
        </p:txBody>
      </p:sp>
    </p:spTree>
    <p:extLst>
      <p:ext uri="{BB962C8B-B14F-4D97-AF65-F5344CB8AC3E}">
        <p14:creationId xmlns:p14="http://schemas.microsoft.com/office/powerpoint/2010/main" val="221270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5000"/>
            <a:lum/>
          </a:blip>
          <a:srcRect/>
          <a:stretch>
            <a:fillRect l="-17000" t="-3000" r="-23000" b="-10000"/>
          </a:stretch>
        </a:blipFill>
        <a:effectLst/>
      </p:bgPr>
    </p:bg>
    <p:spTree>
      <p:nvGrpSpPr>
        <p:cNvPr id="1" name=""/>
        <p:cNvGrpSpPr/>
        <p:nvPr/>
      </p:nvGrpSpPr>
      <p:grpSpPr>
        <a:xfrm>
          <a:off x="0" y="0"/>
          <a:ext cx="0" cy="0"/>
          <a:chOff x="0" y="0"/>
          <a:chExt cx="0" cy="0"/>
        </a:xfrm>
      </p:grpSpPr>
      <p:graphicFrame>
        <p:nvGraphicFramePr>
          <p:cNvPr id="5" name="內容版面配置區 4"/>
          <p:cNvGraphicFramePr>
            <a:graphicFrameLocks noGrp="1"/>
          </p:cNvGraphicFramePr>
          <p:nvPr>
            <p:ph idx="1"/>
            <p:extLst>
              <p:ext uri="{D42A27DB-BD31-4B8C-83A1-F6EECF244321}">
                <p14:modId xmlns:p14="http://schemas.microsoft.com/office/powerpoint/2010/main" val="652008891"/>
              </p:ext>
            </p:extLst>
          </p:nvPr>
        </p:nvGraphicFramePr>
        <p:xfrm>
          <a:off x="539552" y="1052736"/>
          <a:ext cx="8229600" cy="5688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標題 1"/>
          <p:cNvSpPr>
            <a:spLocks noGrp="1"/>
          </p:cNvSpPr>
          <p:nvPr>
            <p:ph type="title"/>
          </p:nvPr>
        </p:nvSpPr>
        <p:spPr>
          <a:xfrm>
            <a:off x="0" y="-99392"/>
            <a:ext cx="8229600" cy="1143000"/>
          </a:xfrm>
        </p:spPr>
        <p:txBody>
          <a:bodyPr/>
          <a:lstStyle/>
          <a:p>
            <a:pPr algn="l"/>
            <a:r>
              <a:rPr lang="zh-TW" altLang="en-US" u="sng" dirty="0">
                <a:solidFill>
                  <a:srgbClr val="FF3300"/>
                </a:solidFill>
                <a:latin typeface="標楷體" panose="03000509000000000000" pitchFamily="65" charset="-120"/>
                <a:ea typeface="標楷體" panose="03000509000000000000" pitchFamily="65" charset="-120"/>
              </a:rPr>
              <a:t>五、對辯式模式</a:t>
            </a:r>
          </a:p>
        </p:txBody>
      </p:sp>
    </p:spTree>
    <p:extLst>
      <p:ext uri="{BB962C8B-B14F-4D97-AF65-F5344CB8AC3E}">
        <p14:creationId xmlns:p14="http://schemas.microsoft.com/office/powerpoint/2010/main" val="419026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0000"/>
            <a:lum/>
          </a:blip>
          <a:srcRect/>
          <a:stretch>
            <a:fillRect l="-20000" t="-1000" r="-20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683568" y="-29365"/>
            <a:ext cx="7715200" cy="1143000"/>
          </a:xfrm>
        </p:spPr>
        <p:txBody>
          <a:bodyPr>
            <a:noAutofit/>
          </a:bodyPr>
          <a:lstStyle/>
          <a:p>
            <a:r>
              <a:rPr lang="zh-TW" altLang="en-US" b="1" dirty="0">
                <a:solidFill>
                  <a:srgbClr val="CD4FAF"/>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伍、課程評鑑的價值取向</a:t>
            </a:r>
          </a:p>
        </p:txBody>
      </p:sp>
      <p:sp>
        <p:nvSpPr>
          <p:cNvPr id="3" name="內容版面配置區 2"/>
          <p:cNvSpPr>
            <a:spLocks noGrp="1"/>
          </p:cNvSpPr>
          <p:nvPr>
            <p:ph idx="1"/>
          </p:nvPr>
        </p:nvSpPr>
        <p:spPr>
          <a:xfrm>
            <a:off x="683568" y="1268760"/>
            <a:ext cx="8229600" cy="964704"/>
          </a:xfrm>
        </p:spPr>
        <p:txBody>
          <a:bodyPr>
            <a:normAutofit/>
          </a:bodyPr>
          <a:lstStyle/>
          <a:p>
            <a:pPr>
              <a:buFont typeface="Wingdings" panose="05000000000000000000" pitchFamily="2" charset="2"/>
              <a:buChar char="Ø"/>
            </a:pPr>
            <a:r>
              <a:rPr lang="zh-TW" altLang="en-US" sz="2400" dirty="0">
                <a:latin typeface="標楷體" panose="03000509000000000000" pitchFamily="65" charset="-120"/>
                <a:ea typeface="標楷體" panose="03000509000000000000" pitchFamily="65" charset="-120"/>
              </a:rPr>
              <a:t>至少有五種相關的課程評鑑價值取向，與課程意義、課程設計模式、課程發展進路與課程實施策略，皆有相當關聯。</a:t>
            </a:r>
          </a:p>
        </p:txBody>
      </p:sp>
      <p:sp>
        <p:nvSpPr>
          <p:cNvPr id="4" name="矩形 3"/>
          <p:cNvSpPr/>
          <p:nvPr/>
        </p:nvSpPr>
        <p:spPr>
          <a:xfrm>
            <a:off x="309159" y="2204864"/>
            <a:ext cx="2646878" cy="461665"/>
          </a:xfrm>
          <a:prstGeom prst="rect">
            <a:avLst/>
          </a:prstGeom>
        </p:spPr>
        <p:txBody>
          <a:bodyPr wrap="none">
            <a:spAutoFit/>
          </a:bodyPr>
          <a:lstStyle/>
          <a:p>
            <a:r>
              <a:rPr lang="zh-TW" altLang="en-US" sz="2400" dirty="0">
                <a:solidFill>
                  <a:srgbClr val="584300"/>
                </a:solidFill>
                <a:latin typeface="標楷體" panose="03000509000000000000" pitchFamily="65" charset="-120"/>
                <a:ea typeface="標楷體" panose="03000509000000000000" pitchFamily="65" charset="-120"/>
              </a:rPr>
              <a:t>一、社會傳統取向</a:t>
            </a:r>
          </a:p>
        </p:txBody>
      </p:sp>
      <p:sp>
        <p:nvSpPr>
          <p:cNvPr id="6" name="矩形 5"/>
          <p:cNvSpPr/>
          <p:nvPr/>
        </p:nvSpPr>
        <p:spPr>
          <a:xfrm>
            <a:off x="828236" y="2845414"/>
            <a:ext cx="7511402" cy="378565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US" altLang="zh-TW" sz="2400" dirty="0">
                <a:solidFill>
                  <a:srgbClr val="000000"/>
                </a:solidFill>
                <a:latin typeface="標楷體" panose="03000509000000000000" pitchFamily="65" charset="-120"/>
                <a:ea typeface="標楷體" panose="03000509000000000000" pitchFamily="65" charset="-120"/>
              </a:rPr>
              <a:t>(</a:t>
            </a:r>
            <a:r>
              <a:rPr lang="zh-TW" altLang="en-US" sz="2400" dirty="0">
                <a:solidFill>
                  <a:srgbClr val="000000"/>
                </a:solidFill>
                <a:latin typeface="標楷體" panose="03000509000000000000" pitchFamily="65" charset="-120"/>
                <a:ea typeface="標楷體" panose="03000509000000000000" pitchFamily="65" charset="-120"/>
              </a:rPr>
              <a:t>一</a:t>
            </a:r>
            <a:r>
              <a:rPr lang="en-US" altLang="zh-TW" sz="2400" dirty="0">
                <a:solidFill>
                  <a:srgbClr val="000000"/>
                </a:solidFill>
                <a:latin typeface="標楷體" panose="03000509000000000000" pitchFamily="65" charset="-120"/>
                <a:ea typeface="標楷體" panose="03000509000000000000" pitchFamily="65" charset="-120"/>
              </a:rPr>
              <a:t>)</a:t>
            </a:r>
            <a:r>
              <a:rPr lang="zh-TW" altLang="en-US" sz="2400" dirty="0">
                <a:solidFill>
                  <a:srgbClr val="000000"/>
                </a:solidFill>
                <a:latin typeface="標楷體" panose="03000509000000000000" pitchFamily="65" charset="-120"/>
                <a:ea typeface="標楷體" panose="03000509000000000000" pitchFamily="65" charset="-120"/>
              </a:rPr>
              <a:t>社會傳統取向的課程評鑑，強調傳統社會文化價值與倫理道德的涵化。例如：透過「公民與道德」或「生活與倫理」的考試成績，作為評鑑學生德育成績的參考依據；以量化的操行分數代表學生的德育成績。</a:t>
            </a:r>
            <a:endParaRPr lang="en-US" altLang="zh-TW" sz="2400" dirty="0">
              <a:solidFill>
                <a:srgbClr val="000000"/>
              </a:solidFill>
              <a:latin typeface="標楷體" panose="03000509000000000000" pitchFamily="65" charset="-120"/>
              <a:ea typeface="標楷體" panose="03000509000000000000" pitchFamily="65" charset="-120"/>
            </a:endParaRPr>
          </a:p>
          <a:p>
            <a:endParaRPr lang="zh-TW" altLang="en-US" sz="2400" dirty="0">
              <a:solidFill>
                <a:srgbClr val="000000"/>
              </a:solidFill>
              <a:latin typeface="標楷體" panose="03000509000000000000" pitchFamily="65" charset="-120"/>
              <a:ea typeface="標楷體" panose="03000509000000000000" pitchFamily="65" charset="-120"/>
            </a:endParaRPr>
          </a:p>
          <a:p>
            <a:r>
              <a:rPr lang="en-US" altLang="zh-TW" sz="2400" dirty="0">
                <a:solidFill>
                  <a:srgbClr val="000000"/>
                </a:solidFill>
                <a:latin typeface="標楷體" panose="03000509000000000000" pitchFamily="65" charset="-120"/>
                <a:ea typeface="標楷體" panose="03000509000000000000" pitchFamily="65" charset="-120"/>
              </a:rPr>
              <a:t>(</a:t>
            </a:r>
            <a:r>
              <a:rPr lang="zh-TW" altLang="en-US" sz="2400" dirty="0">
                <a:solidFill>
                  <a:srgbClr val="000000"/>
                </a:solidFill>
                <a:latin typeface="標楷體" panose="03000509000000000000" pitchFamily="65" charset="-120"/>
                <a:ea typeface="標楷體" panose="03000509000000000000" pitchFamily="65" charset="-120"/>
              </a:rPr>
              <a:t>二</a:t>
            </a:r>
            <a:r>
              <a:rPr lang="en-US" altLang="zh-TW" sz="2400" dirty="0">
                <a:solidFill>
                  <a:srgbClr val="000000"/>
                </a:solidFill>
                <a:latin typeface="標楷體" panose="03000509000000000000" pitchFamily="65" charset="-120"/>
                <a:ea typeface="標楷體" panose="03000509000000000000" pitchFamily="65" charset="-120"/>
              </a:rPr>
              <a:t>)</a:t>
            </a:r>
            <a:r>
              <a:rPr lang="zh-TW" altLang="en-US" sz="2400" dirty="0">
                <a:solidFill>
                  <a:srgbClr val="000000"/>
                </a:solidFill>
                <a:latin typeface="標楷體" panose="03000509000000000000" pitchFamily="65" charset="-120"/>
                <a:ea typeface="標楷體" panose="03000509000000000000" pitchFamily="65" charset="-120"/>
              </a:rPr>
              <a:t>評鑑的目的旨在瞭解課程中的成人所認定的社會事實、技能與文化價值是否被有效地傳遞。</a:t>
            </a:r>
            <a:endParaRPr lang="en-US" altLang="zh-TW" sz="2400" dirty="0">
              <a:solidFill>
                <a:srgbClr val="000000"/>
              </a:solidFill>
              <a:latin typeface="標楷體" panose="03000509000000000000" pitchFamily="65" charset="-120"/>
              <a:ea typeface="標楷體" panose="03000509000000000000" pitchFamily="65" charset="-120"/>
            </a:endParaRPr>
          </a:p>
          <a:p>
            <a:endParaRPr lang="zh-TW" altLang="en-US" sz="2400" dirty="0">
              <a:solidFill>
                <a:srgbClr val="000000"/>
              </a:solidFill>
              <a:latin typeface="標楷體" panose="03000509000000000000" pitchFamily="65" charset="-120"/>
              <a:ea typeface="標楷體" panose="03000509000000000000" pitchFamily="65" charset="-120"/>
            </a:endParaRPr>
          </a:p>
          <a:p>
            <a:r>
              <a:rPr lang="en-US" altLang="zh-TW" sz="2400" dirty="0">
                <a:solidFill>
                  <a:srgbClr val="000000"/>
                </a:solidFill>
                <a:latin typeface="標楷體" panose="03000509000000000000" pitchFamily="65" charset="-120"/>
                <a:ea typeface="標楷體" panose="03000509000000000000" pitchFamily="65" charset="-120"/>
              </a:rPr>
              <a:t>(</a:t>
            </a:r>
            <a:r>
              <a:rPr lang="zh-TW" altLang="en-US" sz="2400" dirty="0">
                <a:solidFill>
                  <a:srgbClr val="000000"/>
                </a:solidFill>
                <a:latin typeface="標楷體" panose="03000509000000000000" pitchFamily="65" charset="-120"/>
                <a:ea typeface="標楷體" panose="03000509000000000000" pitchFamily="65" charset="-120"/>
              </a:rPr>
              <a:t>三</a:t>
            </a:r>
            <a:r>
              <a:rPr lang="en-US" altLang="zh-TW" sz="2400" dirty="0">
                <a:solidFill>
                  <a:srgbClr val="000000"/>
                </a:solidFill>
                <a:latin typeface="標楷體" panose="03000509000000000000" pitchFamily="65" charset="-120"/>
                <a:ea typeface="標楷體" panose="03000509000000000000" pitchFamily="65" charset="-120"/>
              </a:rPr>
              <a:t>)</a:t>
            </a:r>
            <a:r>
              <a:rPr lang="zh-TW" altLang="en-US" sz="2400" dirty="0">
                <a:solidFill>
                  <a:srgbClr val="000000"/>
                </a:solidFill>
                <a:latin typeface="標楷體" panose="03000509000000000000" pitchFamily="65" charset="-120"/>
                <a:ea typeface="標楷體" panose="03000509000000000000" pitchFamily="65" charset="-120"/>
              </a:rPr>
              <a:t>此種課程評鑑的社會傳統價值取向，重視「國家政策本位的課程發展」進路</a:t>
            </a:r>
          </a:p>
        </p:txBody>
      </p:sp>
      <p:sp>
        <p:nvSpPr>
          <p:cNvPr id="7" name="矩形 6"/>
          <p:cNvSpPr/>
          <p:nvPr/>
        </p:nvSpPr>
        <p:spPr>
          <a:xfrm>
            <a:off x="1199561" y="2968525"/>
            <a:ext cx="6768752" cy="3539430"/>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altLang="zh-TW" sz="2800" dirty="0">
                <a:solidFill>
                  <a:srgbClr val="000000"/>
                </a:solidFill>
                <a:latin typeface="標楷體" panose="03000509000000000000" pitchFamily="65" charset="-120"/>
                <a:ea typeface="標楷體" panose="03000509000000000000" pitchFamily="65" charset="-120"/>
              </a:rPr>
              <a:t>(</a:t>
            </a:r>
            <a:r>
              <a:rPr lang="zh-TW" altLang="en-US" sz="2800" dirty="0">
                <a:solidFill>
                  <a:srgbClr val="000000"/>
                </a:solidFill>
                <a:latin typeface="標楷體" panose="03000509000000000000" pitchFamily="65" charset="-120"/>
                <a:ea typeface="標楷體" panose="03000509000000000000" pitchFamily="65" charset="-120"/>
              </a:rPr>
              <a:t>四</a:t>
            </a:r>
            <a:r>
              <a:rPr lang="en-US" altLang="zh-TW" sz="2800" dirty="0">
                <a:solidFill>
                  <a:srgbClr val="000000"/>
                </a:solidFill>
                <a:latin typeface="標楷體" panose="03000509000000000000" pitchFamily="65" charset="-120"/>
                <a:ea typeface="標楷體" panose="03000509000000000000" pitchFamily="65" charset="-120"/>
              </a:rPr>
              <a:t>)</a:t>
            </a:r>
            <a:r>
              <a:rPr lang="zh-TW" altLang="en-US" sz="2800" dirty="0">
                <a:solidFill>
                  <a:srgbClr val="000000"/>
                </a:solidFill>
                <a:latin typeface="標楷體" panose="03000509000000000000" pitchFamily="65" charset="-120"/>
                <a:ea typeface="標楷體" panose="03000509000000000000" pitchFamily="65" charset="-120"/>
              </a:rPr>
              <a:t>採取課程實施的忠實觀點</a:t>
            </a:r>
            <a:endParaRPr lang="en-US" altLang="zh-TW" sz="2800" dirty="0">
              <a:solidFill>
                <a:srgbClr val="000000"/>
              </a:solidFill>
              <a:latin typeface="標楷體" panose="03000509000000000000" pitchFamily="65" charset="-120"/>
              <a:ea typeface="標楷體" panose="03000509000000000000" pitchFamily="65" charset="-120"/>
            </a:endParaRPr>
          </a:p>
          <a:p>
            <a:endParaRPr lang="zh-TW" altLang="en-US" sz="2800" dirty="0">
              <a:solidFill>
                <a:srgbClr val="000000"/>
              </a:solidFill>
              <a:latin typeface="標楷體" panose="03000509000000000000" pitchFamily="65" charset="-120"/>
              <a:ea typeface="標楷體" panose="03000509000000000000" pitchFamily="65" charset="-120"/>
            </a:endParaRPr>
          </a:p>
          <a:p>
            <a:r>
              <a:rPr lang="en-US" altLang="zh-TW" sz="2800" dirty="0">
                <a:solidFill>
                  <a:srgbClr val="000000"/>
                </a:solidFill>
                <a:latin typeface="標楷體" panose="03000509000000000000" pitchFamily="65" charset="-120"/>
                <a:ea typeface="標楷體" panose="03000509000000000000" pitchFamily="65" charset="-120"/>
              </a:rPr>
              <a:t>(</a:t>
            </a:r>
            <a:r>
              <a:rPr lang="zh-TW" altLang="en-US" sz="2800" dirty="0">
                <a:solidFill>
                  <a:srgbClr val="000000"/>
                </a:solidFill>
                <a:latin typeface="標楷體" panose="03000509000000000000" pitchFamily="65" charset="-120"/>
                <a:ea typeface="標楷體" panose="03000509000000000000" pitchFamily="65" charset="-120"/>
              </a:rPr>
              <a:t>五</a:t>
            </a:r>
            <a:r>
              <a:rPr lang="en-US" altLang="zh-TW" sz="2800" dirty="0">
                <a:solidFill>
                  <a:srgbClr val="000000"/>
                </a:solidFill>
                <a:latin typeface="標楷體" panose="03000509000000000000" pitchFamily="65" charset="-120"/>
                <a:ea typeface="標楷體" panose="03000509000000000000" pitchFamily="65" charset="-120"/>
              </a:rPr>
              <a:t>)</a:t>
            </a:r>
            <a:r>
              <a:rPr lang="zh-TW" altLang="en-US" sz="2800" dirty="0">
                <a:solidFill>
                  <a:srgbClr val="000000"/>
                </a:solidFill>
                <a:latin typeface="標楷體" panose="03000509000000000000" pitchFamily="65" charset="-120"/>
                <a:ea typeface="標楷體" panose="03000509000000000000" pitchFamily="65" charset="-120"/>
              </a:rPr>
              <a:t>與「課程即計畫」的社會主義理論取向課程設計意識型態理念一致</a:t>
            </a:r>
            <a:endParaRPr lang="en-US" altLang="zh-TW" sz="2800" dirty="0">
              <a:solidFill>
                <a:srgbClr val="000000"/>
              </a:solidFill>
              <a:latin typeface="標楷體" panose="03000509000000000000" pitchFamily="65" charset="-120"/>
              <a:ea typeface="標楷體" panose="03000509000000000000" pitchFamily="65" charset="-120"/>
            </a:endParaRPr>
          </a:p>
          <a:p>
            <a:endParaRPr lang="zh-TW" altLang="en-US" sz="2800" dirty="0">
              <a:solidFill>
                <a:srgbClr val="000000"/>
              </a:solidFill>
              <a:latin typeface="標楷體" panose="03000509000000000000" pitchFamily="65" charset="-120"/>
              <a:ea typeface="標楷體" panose="03000509000000000000" pitchFamily="65" charset="-120"/>
            </a:endParaRPr>
          </a:p>
          <a:p>
            <a:r>
              <a:rPr lang="en-US" altLang="zh-TW" sz="2800" dirty="0">
                <a:solidFill>
                  <a:srgbClr val="000000"/>
                </a:solidFill>
                <a:latin typeface="標楷體" panose="03000509000000000000" pitchFamily="65" charset="-120"/>
                <a:ea typeface="標楷體" panose="03000509000000000000" pitchFamily="65" charset="-120"/>
              </a:rPr>
              <a:t>(</a:t>
            </a:r>
            <a:r>
              <a:rPr lang="zh-TW" altLang="en-US" sz="2800" dirty="0">
                <a:solidFill>
                  <a:srgbClr val="000000"/>
                </a:solidFill>
                <a:latin typeface="標楷體" panose="03000509000000000000" pitchFamily="65" charset="-120"/>
                <a:ea typeface="標楷體" panose="03000509000000000000" pitchFamily="65" charset="-120"/>
              </a:rPr>
              <a:t>六</a:t>
            </a:r>
            <a:r>
              <a:rPr lang="en-US" altLang="zh-TW" sz="2800" dirty="0">
                <a:solidFill>
                  <a:srgbClr val="000000"/>
                </a:solidFill>
                <a:latin typeface="標楷體" panose="03000509000000000000" pitchFamily="65" charset="-120"/>
                <a:ea typeface="標楷體" panose="03000509000000000000" pitchFamily="65" charset="-120"/>
              </a:rPr>
              <a:t>)</a:t>
            </a:r>
            <a:r>
              <a:rPr lang="zh-TW" altLang="en-US" sz="2800" dirty="0">
                <a:solidFill>
                  <a:srgbClr val="000000"/>
                </a:solidFill>
                <a:latin typeface="標楷體" panose="03000509000000000000" pitchFamily="65" charset="-120"/>
                <a:ea typeface="標楷體" panose="03000509000000000000" pitchFamily="65" charset="-120"/>
              </a:rPr>
              <a:t>與強調「課程即科目」的傳統「精粹主義」理論取向課程設計意識型態具有相似的立場傾向。</a:t>
            </a:r>
          </a:p>
        </p:txBody>
      </p:sp>
    </p:spTree>
    <p:extLst>
      <p:ext uri="{BB962C8B-B14F-4D97-AF65-F5344CB8AC3E}">
        <p14:creationId xmlns:p14="http://schemas.microsoft.com/office/powerpoint/2010/main" val="23983042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fill="hold" grpId="0" nodeType="withEffect">
                                  <p:stCondLst>
                                    <p:cond delay="0"/>
                                  </p:stCondLst>
                                  <p:childTnLst>
                                    <p:animClr clrSpc="hsl" dir="cw">
                                      <p:cBhvr override="childStyle">
                                        <p:cTn id="6" dur="500" fill="hold"/>
                                        <p:tgtEl>
                                          <p:spTgt spid="2"/>
                                        </p:tgtEl>
                                        <p:attrNameLst>
                                          <p:attrName>style.color</p:attrName>
                                        </p:attrNameLst>
                                      </p:cBhvr>
                                      <p:by>
                                        <p:hsl h="7200000" s="0" l="0"/>
                                      </p:by>
                                    </p:animClr>
                                    <p:animClr clrSpc="hsl" dir="cw">
                                      <p:cBhvr>
                                        <p:cTn id="7" dur="500" fill="hold"/>
                                        <p:tgtEl>
                                          <p:spTgt spid="2"/>
                                        </p:tgtEl>
                                        <p:attrNameLst>
                                          <p:attrName>fillcolor</p:attrName>
                                        </p:attrNameLst>
                                      </p:cBhvr>
                                      <p:by>
                                        <p:hsl h="7200000" s="0" l="0"/>
                                      </p:by>
                                    </p:animClr>
                                    <p:animClr clrSpc="hsl" dir="cw">
                                      <p:cBhvr>
                                        <p:cTn id="8" dur="500" fill="hold"/>
                                        <p:tgtEl>
                                          <p:spTgt spid="2"/>
                                        </p:tgtEl>
                                        <p:attrNameLst>
                                          <p:attrName>stroke.color</p:attrName>
                                        </p:attrNameLst>
                                      </p:cBhvr>
                                      <p:by>
                                        <p:hsl h="7200000" s="0" l="0"/>
                                      </p:by>
                                    </p:animClr>
                                    <p:set>
                                      <p:cBhvr>
                                        <p:cTn id="9" dur="500" fill="hold"/>
                                        <p:tgtEl>
                                          <p:spTgt spid="2"/>
                                        </p:tgtEl>
                                        <p:attrNameLst>
                                          <p:attrName>fill.type</p:attrName>
                                        </p:attrNameLst>
                                      </p:cBhvr>
                                      <p:to>
                                        <p:strVal val="solid"/>
                                      </p:to>
                                    </p:set>
                                  </p:childTnLst>
                                </p:cTn>
                              </p:par>
                              <p:par>
                                <p:cTn id="10" presetID="16" presetClass="entr" presetSubtype="21"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42"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6" grpId="1" animBg="1"/>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0000"/>
            <a:lum/>
          </a:blip>
          <a:srcRect/>
          <a:stretch>
            <a:fillRect l="-18000" t="-1000" r="-18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374848" y="188640"/>
            <a:ext cx="8229600" cy="1143000"/>
          </a:xfrm>
        </p:spPr>
        <p:txBody>
          <a:bodyPr/>
          <a:lstStyle/>
          <a:p>
            <a:pPr algn="l"/>
            <a:r>
              <a:rPr lang="zh-TW" altLang="en-US" dirty="0">
                <a:solidFill>
                  <a:srgbClr val="CE52B0"/>
                </a:solidFill>
                <a:latin typeface="標楷體" panose="03000509000000000000" pitchFamily="65" charset="-120"/>
                <a:ea typeface="標楷體" panose="03000509000000000000" pitchFamily="65" charset="-120"/>
              </a:rPr>
              <a:t>   </a:t>
            </a:r>
            <a:r>
              <a:rPr lang="zh-TW" altLang="zh-TW" dirty="0">
                <a:solidFill>
                  <a:srgbClr val="CE52B0"/>
                </a:solidFill>
                <a:latin typeface="標楷體" panose="03000509000000000000" pitchFamily="65" charset="-120"/>
                <a:ea typeface="標楷體" panose="03000509000000000000" pitchFamily="65" charset="-120"/>
              </a:rPr>
              <a:t>二、學生取向經驗</a:t>
            </a:r>
          </a:p>
        </p:txBody>
      </p:sp>
      <p:sp>
        <p:nvSpPr>
          <p:cNvPr id="7" name="矩形 6"/>
          <p:cNvSpPr/>
          <p:nvPr/>
        </p:nvSpPr>
        <p:spPr>
          <a:xfrm>
            <a:off x="611560" y="1649705"/>
            <a:ext cx="7992888" cy="3785652"/>
          </a:xfrm>
          <a:prstGeom prst="rect">
            <a:avLst/>
          </a:prstGeom>
          <a:ln>
            <a:solidFill>
              <a:schemeClr val="accent1"/>
            </a:solidFill>
          </a:ln>
        </p:spPr>
        <p:style>
          <a:lnRef idx="3">
            <a:schemeClr val="lt1"/>
          </a:lnRef>
          <a:fillRef idx="1">
            <a:schemeClr val="accent3"/>
          </a:fillRef>
          <a:effectRef idx="1">
            <a:schemeClr val="accent3"/>
          </a:effectRef>
          <a:fontRef idx="minor">
            <a:schemeClr val="lt1"/>
          </a:fontRef>
        </p:style>
        <p:txBody>
          <a:bodyPr wrap="square">
            <a:spAutoFit/>
          </a:bodyPr>
          <a:lstStyle/>
          <a:p>
            <a:r>
              <a:rPr lang="zh-TW" altLang="en-US" sz="2400" dirty="0">
                <a:solidFill>
                  <a:srgbClr val="000000"/>
                </a:solidFill>
                <a:latin typeface="標楷體" panose="03000509000000000000" pitchFamily="65" charset="-120"/>
                <a:ea typeface="標楷體" panose="03000509000000000000" pitchFamily="65" charset="-120"/>
              </a:rPr>
              <a:t>（一）經驗主義的主要論點，乃透過教育經驗以促進學生的發展，引發學生好奇心，加強學生主動學習能力。</a:t>
            </a:r>
            <a:endParaRPr lang="en-US" altLang="zh-TW" sz="2400" dirty="0">
              <a:solidFill>
                <a:srgbClr val="000000"/>
              </a:solidFill>
              <a:latin typeface="標楷體" panose="03000509000000000000" pitchFamily="65" charset="-120"/>
              <a:ea typeface="標楷體" panose="03000509000000000000" pitchFamily="65" charset="-120"/>
            </a:endParaRPr>
          </a:p>
          <a:p>
            <a:endParaRPr lang="zh-TW" altLang="en-US" sz="2400" dirty="0">
              <a:solidFill>
                <a:srgbClr val="000000"/>
              </a:solidFill>
              <a:latin typeface="標楷體" panose="03000509000000000000" pitchFamily="65" charset="-120"/>
              <a:ea typeface="標楷體" panose="03000509000000000000" pitchFamily="65" charset="-120"/>
            </a:endParaRPr>
          </a:p>
          <a:p>
            <a:r>
              <a:rPr lang="zh-TW" altLang="en-US" sz="2400" dirty="0">
                <a:solidFill>
                  <a:srgbClr val="000000"/>
                </a:solidFill>
                <a:latin typeface="標楷體" panose="03000509000000000000" pitchFamily="65" charset="-120"/>
                <a:ea typeface="標楷體" panose="03000509000000000000" pitchFamily="65" charset="-120"/>
              </a:rPr>
              <a:t>（二）學生經驗取向的課程評鑑旨在衡鑑學生學習經驗的長短期效應。</a:t>
            </a:r>
            <a:endParaRPr lang="en-US" altLang="zh-TW" sz="2400" dirty="0">
              <a:solidFill>
                <a:srgbClr val="000000"/>
              </a:solidFill>
              <a:latin typeface="標楷體" panose="03000509000000000000" pitchFamily="65" charset="-120"/>
              <a:ea typeface="標楷體" panose="03000509000000000000" pitchFamily="65" charset="-120"/>
            </a:endParaRPr>
          </a:p>
          <a:p>
            <a:endParaRPr lang="zh-TW" altLang="en-US" sz="2400" dirty="0">
              <a:solidFill>
                <a:srgbClr val="000000"/>
              </a:solidFill>
              <a:latin typeface="標楷體" panose="03000509000000000000" pitchFamily="65" charset="-120"/>
              <a:ea typeface="標楷體" panose="03000509000000000000" pitchFamily="65" charset="-120"/>
            </a:endParaRPr>
          </a:p>
          <a:p>
            <a:r>
              <a:rPr lang="zh-TW" altLang="en-US" sz="2400" dirty="0">
                <a:solidFill>
                  <a:srgbClr val="000000"/>
                </a:solidFill>
                <a:latin typeface="標楷體" panose="03000509000000000000" pitchFamily="65" charset="-120"/>
                <a:ea typeface="標楷體" panose="03000509000000000000" pitchFamily="65" charset="-120"/>
              </a:rPr>
              <a:t>（三）評鑑方法包括形成性評鑑、歷程本位的評鑑、真實評鑑，以瞭解學生之認知、技能、情意與人格的改變，並判定該學習程式的效能，也包括「統整評鑑」以瞭解學生經驗的品質。</a:t>
            </a:r>
          </a:p>
        </p:txBody>
      </p:sp>
      <p:sp>
        <p:nvSpPr>
          <p:cNvPr id="3" name="矩形 2"/>
          <p:cNvSpPr/>
          <p:nvPr/>
        </p:nvSpPr>
        <p:spPr>
          <a:xfrm>
            <a:off x="982671" y="1772816"/>
            <a:ext cx="7250665" cy="353943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zh-TW" altLang="en-US" sz="2800" dirty="0">
                <a:latin typeface="標楷體" panose="03000509000000000000" pitchFamily="65" charset="-120"/>
                <a:ea typeface="標楷體" panose="03000509000000000000" pitchFamily="65" charset="-120"/>
              </a:rPr>
              <a:t>（四）此種課程評鑑的學生經驗取向價值，重視教師教學本位的課程發展進路</a:t>
            </a:r>
            <a:endParaRPr lang="en-US" altLang="zh-TW" sz="2800" dirty="0">
              <a:latin typeface="標楷體" panose="03000509000000000000" pitchFamily="65" charset="-120"/>
              <a:ea typeface="標楷體" panose="03000509000000000000" pitchFamily="65" charset="-120"/>
            </a:endParaRPr>
          </a:p>
          <a:p>
            <a:endParaRPr lang="zh-TW" altLang="en-US" sz="2800" dirty="0">
              <a:latin typeface="標楷體" panose="03000509000000000000" pitchFamily="65" charset="-120"/>
              <a:ea typeface="標楷體" panose="03000509000000000000" pitchFamily="65" charset="-120"/>
            </a:endParaRPr>
          </a:p>
          <a:p>
            <a:r>
              <a:rPr lang="zh-TW" altLang="en-US" sz="2800" dirty="0">
                <a:latin typeface="標楷體" panose="03000509000000000000" pitchFamily="65" charset="-120"/>
                <a:ea typeface="標楷體" panose="03000509000000000000" pitchFamily="65" charset="-120"/>
              </a:rPr>
              <a:t>（五）傾向支持歷程模式的課程設計與相互調適觀的課程實施</a:t>
            </a:r>
            <a:endParaRPr lang="en-US" altLang="zh-TW" sz="2800" dirty="0">
              <a:latin typeface="標楷體" panose="03000509000000000000" pitchFamily="65" charset="-120"/>
              <a:ea typeface="標楷體" panose="03000509000000000000" pitchFamily="65" charset="-120"/>
            </a:endParaRPr>
          </a:p>
          <a:p>
            <a:endParaRPr lang="zh-TW" altLang="en-US" sz="2800" dirty="0">
              <a:latin typeface="標楷體" panose="03000509000000000000" pitchFamily="65" charset="-120"/>
              <a:ea typeface="標楷體" panose="03000509000000000000" pitchFamily="65" charset="-120"/>
            </a:endParaRPr>
          </a:p>
          <a:p>
            <a:r>
              <a:rPr lang="zh-TW" altLang="en-US" sz="2800" dirty="0">
                <a:latin typeface="標楷體" panose="03000509000000000000" pitchFamily="65" charset="-120"/>
                <a:ea typeface="標楷體" panose="03000509000000000000" pitchFamily="65" charset="-120"/>
              </a:rPr>
              <a:t>（六）顯示出與「課程即實驗」的「經驗主義」理論取向課程設計意識型態關係密切。</a:t>
            </a:r>
          </a:p>
        </p:txBody>
      </p:sp>
    </p:spTree>
    <p:extLst>
      <p:ext uri="{BB962C8B-B14F-4D97-AF65-F5344CB8AC3E}">
        <p14:creationId xmlns:p14="http://schemas.microsoft.com/office/powerpoint/2010/main" val="129843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7"/>
                                        </p:tgtEl>
                                        <p:attrNameLst>
                                          <p:attrName>style.visibility</p:attrName>
                                        </p:attrNameLst>
                                      </p:cBhvr>
                                      <p:to>
                                        <p:strVal val="hidden"/>
                                      </p:to>
                                    </p:set>
                                  </p:childTnLst>
                                </p:cTn>
                              </p:par>
                              <p:par>
                                <p:cTn id="12" presetID="2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0000"/>
            <a:lum/>
          </a:blip>
          <a:srcRect/>
          <a:stretch>
            <a:fillRect l="-18000" t="-1000" r="-18000"/>
          </a:stretch>
        </a:blipFill>
        <a:effectLst/>
      </p:bgPr>
    </p:bg>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1180188804"/>
              </p:ext>
            </p:extLst>
          </p:nvPr>
        </p:nvGraphicFramePr>
        <p:xfrm>
          <a:off x="251520" y="1628800"/>
          <a:ext cx="8640960" cy="4536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1259632" y="255482"/>
            <a:ext cx="6336705" cy="830997"/>
          </a:xfrm>
          <a:prstGeom prst="rect">
            <a:avLst/>
          </a:prstGeom>
        </p:spPr>
        <p:txBody>
          <a:bodyPr wrap="square">
            <a:spAutoFit/>
          </a:bodyPr>
          <a:lstStyle/>
          <a:p>
            <a:pPr lvl="0">
              <a:spcBef>
                <a:spcPct val="20000"/>
              </a:spcBef>
            </a:pPr>
            <a:r>
              <a:rPr lang="zh-TW" altLang="en-US" sz="4800" b="1" dirty="0">
                <a:solidFill>
                  <a:srgbClr val="FF9900"/>
                </a:solidFill>
                <a:latin typeface="標楷體" panose="03000509000000000000" pitchFamily="65" charset="-120"/>
                <a:ea typeface="標楷體" panose="03000509000000000000" pitchFamily="65" charset="-120"/>
              </a:rPr>
              <a:t>三、行為科技理論取向</a:t>
            </a:r>
          </a:p>
        </p:txBody>
      </p:sp>
    </p:spTree>
    <p:extLst>
      <p:ext uri="{BB962C8B-B14F-4D97-AF65-F5344CB8AC3E}">
        <p14:creationId xmlns:p14="http://schemas.microsoft.com/office/powerpoint/2010/main" val="89222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5000"/>
            <a:lum/>
          </a:blip>
          <a:srcRect/>
          <a:stretch>
            <a:fillRect l="-17000" r="-17000"/>
          </a:stretch>
        </a:blipFill>
        <a:effectLst/>
      </p:bgPr>
    </p:bg>
    <p:spTree>
      <p:nvGrpSpPr>
        <p:cNvPr id="1" name=""/>
        <p:cNvGrpSpPr/>
        <p:nvPr/>
      </p:nvGrpSpPr>
      <p:grpSpPr>
        <a:xfrm>
          <a:off x="0" y="0"/>
          <a:ext cx="0" cy="0"/>
          <a:chOff x="0" y="0"/>
          <a:chExt cx="0" cy="0"/>
        </a:xfrm>
      </p:grpSpPr>
      <p:graphicFrame>
        <p:nvGraphicFramePr>
          <p:cNvPr id="5" name="內容版面配置區 4"/>
          <p:cNvGraphicFramePr>
            <a:graphicFrameLocks noGrp="1"/>
          </p:cNvGraphicFramePr>
          <p:nvPr>
            <p:ph idx="1"/>
            <p:extLst>
              <p:ext uri="{D42A27DB-BD31-4B8C-83A1-F6EECF244321}">
                <p14:modId xmlns:p14="http://schemas.microsoft.com/office/powerpoint/2010/main" val="2549514193"/>
              </p:ext>
            </p:extLst>
          </p:nvPr>
        </p:nvGraphicFramePr>
        <p:xfrm>
          <a:off x="457200" y="1484784"/>
          <a:ext cx="8229600" cy="482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標題 3"/>
          <p:cNvSpPr>
            <a:spLocks noGrp="1"/>
          </p:cNvSpPr>
          <p:nvPr>
            <p:ph type="title"/>
          </p:nvPr>
        </p:nvSpPr>
        <p:spPr>
          <a:xfrm>
            <a:off x="467544" y="188640"/>
            <a:ext cx="8229600" cy="830997"/>
          </a:xfrm>
          <a:prstGeom prst="rect">
            <a:avLst/>
          </a:prstGeom>
        </p:spPr>
        <p:txBody>
          <a:bodyPr wrap="square">
            <a:spAutoFit/>
          </a:bodyPr>
          <a:lstStyle/>
          <a:p>
            <a:pPr lvl="0">
              <a:spcBef>
                <a:spcPct val="20000"/>
              </a:spcBef>
            </a:pPr>
            <a:r>
              <a:rPr lang="zh-TW" altLang="en-US" sz="4800" b="1" u="sng" dirty="0">
                <a:solidFill>
                  <a:srgbClr val="FF9900"/>
                </a:solidFill>
                <a:latin typeface="標楷體" panose="03000509000000000000" pitchFamily="65" charset="-120"/>
                <a:ea typeface="標楷體" panose="03000509000000000000" pitchFamily="65" charset="-120"/>
              </a:rPr>
              <a:t>三、行為科技理論取向</a:t>
            </a:r>
          </a:p>
        </p:txBody>
      </p:sp>
    </p:spTree>
    <p:extLst>
      <p:ext uri="{BB962C8B-B14F-4D97-AF65-F5344CB8AC3E}">
        <p14:creationId xmlns:p14="http://schemas.microsoft.com/office/powerpoint/2010/main" val="89887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5000"/>
            <a:lum/>
          </a:blip>
          <a:srcRect/>
          <a:stretch>
            <a:fillRect l="-17000" r="-17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467544" y="16099"/>
            <a:ext cx="8229600" cy="1143000"/>
          </a:xfrm>
        </p:spPr>
        <p:txBody>
          <a:bodyPr/>
          <a:lstStyle/>
          <a:p>
            <a:r>
              <a:rPr lang="zh-TW" altLang="en-US" dirty="0">
                <a:solidFill>
                  <a:srgbClr val="005392"/>
                </a:solidFill>
                <a:latin typeface="標楷體" panose="03000509000000000000" pitchFamily="65" charset="-120"/>
                <a:ea typeface="標楷體" panose="03000509000000000000" pitchFamily="65" charset="-120"/>
              </a:rPr>
              <a:t>四、學科知識取向</a:t>
            </a: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111490573"/>
              </p:ext>
            </p:extLst>
          </p:nvPr>
        </p:nvGraphicFramePr>
        <p:xfrm>
          <a:off x="179512" y="1484784"/>
          <a:ext cx="8784976"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6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5000"/>
            <a:lum/>
          </a:blip>
          <a:srcRect/>
          <a:stretch>
            <a:fillRect l="-17000" r="-17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467544" y="116632"/>
            <a:ext cx="8229600" cy="1143000"/>
          </a:xfrm>
        </p:spPr>
        <p:txBody>
          <a:bodyPr/>
          <a:lstStyle/>
          <a:p>
            <a:r>
              <a:rPr lang="zh-TW" altLang="en-US" dirty="0">
                <a:solidFill>
                  <a:srgbClr val="005392"/>
                </a:solidFill>
                <a:latin typeface="標楷體" panose="03000509000000000000" pitchFamily="65" charset="-120"/>
                <a:ea typeface="標楷體" panose="03000509000000000000" pitchFamily="65" charset="-120"/>
              </a:rPr>
              <a:t>四、學科知識取向</a:t>
            </a: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658268182"/>
              </p:ext>
            </p:extLst>
          </p:nvPr>
        </p:nvGraphicFramePr>
        <p:xfrm>
          <a:off x="457200" y="1340768"/>
          <a:ext cx="8229600" cy="518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3859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5000"/>
            <a:lum/>
          </a:blip>
          <a:srcRect/>
          <a:stretch>
            <a:fillRect l="-17000" r="-17000"/>
          </a:stretch>
        </a:blipFill>
        <a:effectLst/>
      </p:bgPr>
    </p:bg>
    <p:spTree>
      <p:nvGrpSpPr>
        <p:cNvPr id="1" name=""/>
        <p:cNvGrpSpPr/>
        <p:nvPr/>
      </p:nvGrpSpPr>
      <p:grpSpPr>
        <a:xfrm>
          <a:off x="0" y="0"/>
          <a:ext cx="0" cy="0"/>
          <a:chOff x="0" y="0"/>
          <a:chExt cx="0" cy="0"/>
        </a:xfrm>
      </p:grpSpPr>
      <p:graphicFrame>
        <p:nvGraphicFramePr>
          <p:cNvPr id="5" name="內容版面配置區 4"/>
          <p:cNvGraphicFramePr>
            <a:graphicFrameLocks noGrp="1"/>
          </p:cNvGraphicFramePr>
          <p:nvPr>
            <p:ph idx="1"/>
            <p:extLst>
              <p:ext uri="{D42A27DB-BD31-4B8C-83A1-F6EECF244321}">
                <p14:modId xmlns:p14="http://schemas.microsoft.com/office/powerpoint/2010/main" val="488134321"/>
              </p:ext>
            </p:extLst>
          </p:nvPr>
        </p:nvGraphicFramePr>
        <p:xfrm>
          <a:off x="539552" y="1412776"/>
          <a:ext cx="8229600"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標題 1"/>
          <p:cNvSpPr>
            <a:spLocks noGrp="1"/>
          </p:cNvSpPr>
          <p:nvPr>
            <p:ph type="title"/>
          </p:nvPr>
        </p:nvSpPr>
        <p:spPr>
          <a:xfrm>
            <a:off x="539552" y="116632"/>
            <a:ext cx="8229600" cy="1143000"/>
          </a:xfrm>
        </p:spPr>
        <p:txBody>
          <a:bodyPr/>
          <a:lstStyle/>
          <a:p>
            <a:r>
              <a:rPr lang="zh-TW" altLang="en-US" dirty="0">
                <a:solidFill>
                  <a:srgbClr val="005392"/>
                </a:solidFill>
                <a:latin typeface="標楷體" panose="03000509000000000000" pitchFamily="65" charset="-120"/>
                <a:ea typeface="標楷體" panose="03000509000000000000" pitchFamily="65" charset="-120"/>
              </a:rPr>
              <a:t>四、學科知識取向</a:t>
            </a:r>
          </a:p>
        </p:txBody>
      </p:sp>
    </p:spTree>
    <p:extLst>
      <p:ext uri="{BB962C8B-B14F-4D97-AF65-F5344CB8AC3E}">
        <p14:creationId xmlns:p14="http://schemas.microsoft.com/office/powerpoint/2010/main" val="980993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5000"/>
            <a:lum/>
          </a:blip>
          <a:srcRect/>
          <a:stretch>
            <a:fillRect l="-17000" r="-17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467544" y="116632"/>
            <a:ext cx="8229600" cy="1143000"/>
          </a:xfrm>
        </p:spPr>
        <p:txBody>
          <a:bodyPr/>
          <a:lstStyle/>
          <a:p>
            <a:r>
              <a:rPr lang="zh-TW" altLang="en-US" dirty="0">
                <a:solidFill>
                  <a:srgbClr val="FF9900"/>
                </a:solidFill>
                <a:latin typeface="標楷體" panose="03000509000000000000" pitchFamily="65" charset="-120"/>
                <a:ea typeface="標楷體" panose="03000509000000000000" pitchFamily="65" charset="-120"/>
              </a:rPr>
              <a:t>五、教育歷程取向</a:t>
            </a:r>
          </a:p>
        </p:txBody>
      </p:sp>
      <p:sp>
        <p:nvSpPr>
          <p:cNvPr id="3" name="內容版面配置區 2"/>
          <p:cNvSpPr>
            <a:spLocks noGrp="1"/>
          </p:cNvSpPr>
          <p:nvPr>
            <p:ph idx="1"/>
          </p:nvPr>
        </p:nvSpPr>
        <p:spPr>
          <a:xfrm>
            <a:off x="557144" y="4149080"/>
            <a:ext cx="7752043" cy="2376264"/>
          </a:xfrm>
        </p:spPr>
        <p:style>
          <a:lnRef idx="3">
            <a:schemeClr val="lt1"/>
          </a:lnRef>
          <a:fillRef idx="1">
            <a:schemeClr val="accent2"/>
          </a:fillRef>
          <a:effectRef idx="1">
            <a:schemeClr val="accent2"/>
          </a:effectRef>
          <a:fontRef idx="minor">
            <a:schemeClr val="lt1"/>
          </a:fontRef>
        </p:style>
        <p:txBody>
          <a:bodyPr>
            <a:normAutofit/>
          </a:bodyPr>
          <a:lstStyle/>
          <a:p>
            <a:pPr marL="0" indent="0">
              <a:buNone/>
            </a:pPr>
            <a:r>
              <a:rPr lang="zh-TW" altLang="en-US" sz="2800" dirty="0">
                <a:solidFill>
                  <a:srgbClr val="000000"/>
                </a:solidFill>
                <a:latin typeface="標楷體" panose="03000509000000000000" pitchFamily="65" charset="-120"/>
                <a:ea typeface="標楷體" panose="03000509000000000000" pitchFamily="65" charset="-120"/>
              </a:rPr>
              <a:t>（二）其評鑑問題，乃在評鑑學校師生與課程發展人員是否有意義地獲得教育基本概念，學會解決非例常性的問題。</a:t>
            </a:r>
            <a:r>
              <a:rPr lang="zh-TW" altLang="en-US" sz="2800" dirty="0">
                <a:solidFill>
                  <a:srgbClr val="FF0000"/>
                </a:solidFill>
                <a:latin typeface="標楷體" panose="03000509000000000000" pitchFamily="65" charset="-120"/>
                <a:ea typeface="標楷體" panose="03000509000000000000" pitchFamily="65" charset="-120"/>
              </a:rPr>
              <a:t>包括其評鑑乃在了解學校師生與課程發展人員進行何種思考，並如何獲得理解，以改進課程發展設計與評鑑的品質。</a:t>
            </a:r>
          </a:p>
          <a:p>
            <a:endParaRPr lang="zh-TW" altLang="en-US" dirty="0"/>
          </a:p>
        </p:txBody>
      </p:sp>
      <p:sp>
        <p:nvSpPr>
          <p:cNvPr id="4" name="矩形 3"/>
          <p:cNvSpPr/>
          <p:nvPr/>
        </p:nvSpPr>
        <p:spPr>
          <a:xfrm>
            <a:off x="561620" y="1556792"/>
            <a:ext cx="7930529" cy="2419124"/>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lvl="0">
              <a:spcBef>
                <a:spcPct val="20000"/>
              </a:spcBef>
            </a:pPr>
            <a:r>
              <a:rPr lang="zh-TW" altLang="en-US" sz="2800" dirty="0">
                <a:solidFill>
                  <a:srgbClr val="000000"/>
                </a:solidFill>
                <a:latin typeface="標楷體" panose="03000509000000000000" pitchFamily="65" charset="-120"/>
                <a:ea typeface="標楷體" panose="03000509000000000000" pitchFamily="65" charset="-120"/>
              </a:rPr>
              <a:t>（一）教育歷程取向的課程評鑑，</a:t>
            </a:r>
            <a:r>
              <a:rPr lang="zh-TW" altLang="en-US" sz="2800" dirty="0">
                <a:solidFill>
                  <a:srgbClr val="FF0000"/>
                </a:solidFill>
                <a:latin typeface="標楷體" panose="03000509000000000000" pitchFamily="65" charset="-120"/>
                <a:ea typeface="標楷體" panose="03000509000000000000" pitchFamily="65" charset="-120"/>
              </a:rPr>
              <a:t>強調學校教師學生與課程發展人員對教育基本概念的理解</a:t>
            </a:r>
            <a:r>
              <a:rPr lang="zh-TW" altLang="en-US" sz="2800" dirty="0">
                <a:solidFill>
                  <a:srgbClr val="000000"/>
                </a:solidFill>
                <a:latin typeface="標楷體" panose="03000509000000000000" pitchFamily="65" charset="-120"/>
                <a:ea typeface="標楷體" panose="03000509000000000000" pitchFamily="65" charset="-120"/>
              </a:rPr>
              <a:t>。</a:t>
            </a:r>
            <a:endParaRPr lang="en-US" altLang="zh-TW" sz="2800" dirty="0">
              <a:solidFill>
                <a:srgbClr val="000000"/>
              </a:solidFill>
              <a:latin typeface="標楷體" panose="03000509000000000000" pitchFamily="65" charset="-120"/>
              <a:ea typeface="標楷體" panose="03000509000000000000" pitchFamily="65" charset="-120"/>
            </a:endParaRPr>
          </a:p>
          <a:p>
            <a:pPr lvl="0">
              <a:spcBef>
                <a:spcPct val="20000"/>
              </a:spcBef>
            </a:pPr>
            <a:r>
              <a:rPr lang="en-US" altLang="zh-TW" sz="2800" dirty="0">
                <a:solidFill>
                  <a:srgbClr val="000000"/>
                </a:solidFill>
                <a:latin typeface="標楷體" panose="03000509000000000000" pitchFamily="65" charset="-120"/>
                <a:ea typeface="標楷體" panose="03000509000000000000" pitchFamily="65" charset="-120"/>
              </a:rPr>
              <a:t>1.</a:t>
            </a:r>
            <a:r>
              <a:rPr lang="zh-TW" altLang="en-US" sz="2800" dirty="0">
                <a:solidFill>
                  <a:srgbClr val="000000"/>
                </a:solidFill>
                <a:latin typeface="標楷體" panose="03000509000000000000" pitchFamily="65" charset="-120"/>
                <a:ea typeface="標楷體" panose="03000509000000000000" pitchFamily="65" charset="-120"/>
              </a:rPr>
              <a:t>採用歷程本位的評鑑、統整評鑑、真實評鑑、交流評鑑、批判本位的評鑑的方法</a:t>
            </a:r>
            <a:endParaRPr lang="en-US" altLang="zh-TW" sz="2800" dirty="0">
              <a:solidFill>
                <a:srgbClr val="000000"/>
              </a:solidFill>
              <a:latin typeface="標楷體" panose="03000509000000000000" pitchFamily="65" charset="-120"/>
              <a:ea typeface="標楷體" panose="03000509000000000000" pitchFamily="65" charset="-120"/>
            </a:endParaRPr>
          </a:p>
          <a:p>
            <a:pPr lvl="0">
              <a:spcBef>
                <a:spcPct val="20000"/>
              </a:spcBef>
            </a:pPr>
            <a:r>
              <a:rPr lang="en-US" altLang="zh-TW" sz="2800" dirty="0">
                <a:solidFill>
                  <a:srgbClr val="000000"/>
                </a:solidFill>
                <a:latin typeface="標楷體" panose="03000509000000000000" pitchFamily="65" charset="-120"/>
                <a:ea typeface="標楷體" panose="03000509000000000000" pitchFamily="65" charset="-120"/>
              </a:rPr>
              <a:t>2.</a:t>
            </a:r>
            <a:r>
              <a:rPr lang="zh-TW" altLang="en-US" sz="2800" dirty="0">
                <a:solidFill>
                  <a:srgbClr val="000000"/>
                </a:solidFill>
                <a:latin typeface="標楷體" panose="03000509000000000000" pitchFamily="65" charset="-120"/>
                <a:ea typeface="標楷體" panose="03000509000000000000" pitchFamily="65" charset="-120"/>
              </a:rPr>
              <a:t>外貌評鑑、對辨式評鑑的模式。</a:t>
            </a:r>
          </a:p>
        </p:txBody>
      </p:sp>
    </p:spTree>
    <p:extLst>
      <p:ext uri="{BB962C8B-B14F-4D97-AF65-F5344CB8AC3E}">
        <p14:creationId xmlns:p14="http://schemas.microsoft.com/office/powerpoint/2010/main" val="30206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wipe(down)">
                                      <p:cBhvr>
                                        <p:cTn id="11" dur="500"/>
                                        <p:tgtEl>
                                          <p:spTgt spid="3">
                                            <p:bg/>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5000"/>
            <a:lum/>
          </a:blip>
          <a:srcRect/>
          <a:stretch>
            <a:fillRect/>
          </a:stretch>
        </a:blipFill>
        <a:effectLst/>
      </p:bgPr>
    </p:bg>
    <p:spTree>
      <p:nvGrpSpPr>
        <p:cNvPr id="1" name=""/>
        <p:cNvGrpSpPr/>
        <p:nvPr/>
      </p:nvGrpSpPr>
      <p:grpSpPr>
        <a:xfrm>
          <a:off x="0" y="0"/>
          <a:ext cx="0" cy="0"/>
          <a:chOff x="0" y="0"/>
          <a:chExt cx="0" cy="0"/>
        </a:xfrm>
      </p:grpSpPr>
      <p:graphicFrame>
        <p:nvGraphicFramePr>
          <p:cNvPr id="6" name="內容版面配置區 5"/>
          <p:cNvGraphicFramePr>
            <a:graphicFrameLocks noGrp="1"/>
          </p:cNvGraphicFramePr>
          <p:nvPr>
            <p:ph idx="1"/>
            <p:extLst>
              <p:ext uri="{D42A27DB-BD31-4B8C-83A1-F6EECF244321}">
                <p14:modId xmlns:p14="http://schemas.microsoft.com/office/powerpoint/2010/main" val="4231989103"/>
              </p:ext>
            </p:extLst>
          </p:nvPr>
        </p:nvGraphicFramePr>
        <p:xfrm>
          <a:off x="0" y="1700808"/>
          <a:ext cx="9054388" cy="49196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p:cNvSpPr/>
          <p:nvPr/>
        </p:nvSpPr>
        <p:spPr>
          <a:xfrm>
            <a:off x="1115616" y="1020951"/>
            <a:ext cx="7056784" cy="584775"/>
          </a:xfrm>
          <a:prstGeom prst="rect">
            <a:avLst/>
          </a:prstGeom>
        </p:spPr>
        <p:txBody>
          <a:bodyPr wrap="square">
            <a:spAutoFit/>
          </a:bodyPr>
          <a:lstStyle/>
          <a:p>
            <a:pPr lvl="0">
              <a:spcBef>
                <a:spcPct val="20000"/>
              </a:spcBef>
            </a:pPr>
            <a:r>
              <a:rPr lang="zh-TW" altLang="en-US" sz="3200" dirty="0">
                <a:solidFill>
                  <a:schemeClr val="accent4">
                    <a:lumMod val="50000"/>
                  </a:schemeClr>
                </a:solidFill>
                <a:latin typeface="標楷體" panose="03000509000000000000" pitchFamily="65" charset="-120"/>
                <a:ea typeface="標楷體" panose="03000509000000000000" pitchFamily="65" charset="-120"/>
              </a:rPr>
              <a:t>（二）有助課程決定</a:t>
            </a:r>
          </a:p>
        </p:txBody>
      </p:sp>
      <p:sp>
        <p:nvSpPr>
          <p:cNvPr id="7" name="矩形 6"/>
          <p:cNvSpPr/>
          <p:nvPr/>
        </p:nvSpPr>
        <p:spPr>
          <a:xfrm>
            <a:off x="28011" y="116632"/>
            <a:ext cx="5997202" cy="707886"/>
          </a:xfrm>
          <a:prstGeom prst="rect">
            <a:avLst/>
          </a:prstGeom>
          <a:effectLst>
            <a:reflection blurRad="6350" stA="52000" endA="300" endPos="35000" dir="5400000" sy="-100000" algn="bl" rotWithShape="0"/>
          </a:effectLst>
        </p:spPr>
        <p:txBody>
          <a:bodyPr wrap="square">
            <a:spAutoFit/>
          </a:bodyPr>
          <a:lstStyle/>
          <a:p>
            <a:pPr marL="571500" lvl="0" indent="-571500">
              <a:buFont typeface="Wingdings" panose="05000000000000000000" pitchFamily="2" charset="2"/>
              <a:buChar char="Ø"/>
            </a:pPr>
            <a:r>
              <a:rPr lang="zh-TW" altLang="en-US" sz="4000" u="sng" dirty="0">
                <a:solidFill>
                  <a:schemeClr val="accent3">
                    <a:lumMod val="25000"/>
                  </a:schemeClr>
                </a:solidFill>
                <a:latin typeface="標楷體" panose="03000509000000000000" pitchFamily="65" charset="-120"/>
                <a:ea typeface="標楷體" panose="03000509000000000000" pitchFamily="65" charset="-120"/>
              </a:rPr>
              <a:t>二、課程評鑑的目的</a:t>
            </a:r>
          </a:p>
        </p:txBody>
      </p:sp>
      <p:sp>
        <p:nvSpPr>
          <p:cNvPr id="3" name="矩形 2"/>
          <p:cNvSpPr/>
          <p:nvPr/>
        </p:nvSpPr>
        <p:spPr>
          <a:xfrm>
            <a:off x="971600" y="2904669"/>
            <a:ext cx="7884368" cy="224676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TW" sz="2800" dirty="0">
                <a:solidFill>
                  <a:srgbClr val="000000"/>
                </a:solidFill>
                <a:latin typeface="標楷體" panose="03000509000000000000" pitchFamily="65" charset="-120"/>
                <a:ea typeface="標楷體" panose="03000509000000000000" pitchFamily="65" charset="-120"/>
              </a:rPr>
              <a:t>3.</a:t>
            </a:r>
            <a:r>
              <a:rPr lang="zh-TW" altLang="en-US" sz="2800" dirty="0">
                <a:solidFill>
                  <a:srgbClr val="000000"/>
                </a:solidFill>
                <a:latin typeface="標楷體" panose="03000509000000000000" pitchFamily="65" charset="-120"/>
                <a:ea typeface="標楷體" panose="03000509000000000000" pitchFamily="65" charset="-120"/>
              </a:rPr>
              <a:t>提供一種公共關係的合理基礎</a:t>
            </a:r>
            <a:endParaRPr lang="en-US" altLang="zh-TW" sz="2800" dirty="0">
              <a:solidFill>
                <a:srgbClr val="000000"/>
              </a:solidFill>
              <a:latin typeface="標楷體" panose="03000509000000000000" pitchFamily="65" charset="-120"/>
              <a:ea typeface="標楷體" panose="03000509000000000000" pitchFamily="65" charset="-120"/>
            </a:endParaRPr>
          </a:p>
          <a:p>
            <a:r>
              <a:rPr lang="zh-TW" altLang="en-US" sz="2800" dirty="0">
                <a:solidFill>
                  <a:srgbClr val="000000"/>
                </a:solidFill>
                <a:latin typeface="標楷體" panose="03000509000000000000" pitchFamily="65" charset="-120"/>
                <a:ea typeface="標楷體" panose="03000509000000000000" pitchFamily="65" charset="-120"/>
              </a:rPr>
              <a:t>一項審慎完整的評鑑，可以將證據公開化，並讓社區民眾認識學校方案的價值，甚至，如能獲關於學校學習成就的具體證據，則許多批評者的態度，將可以轉化為建設性的合作關係與助力。</a:t>
            </a:r>
          </a:p>
        </p:txBody>
      </p:sp>
    </p:spTree>
    <p:extLst>
      <p:ext uri="{BB962C8B-B14F-4D97-AF65-F5344CB8AC3E}">
        <p14:creationId xmlns:p14="http://schemas.microsoft.com/office/powerpoint/2010/main" val="148193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hidden"/>
                                      </p:to>
                                    </p:set>
                                  </p:childTnLst>
                                </p:cTn>
                              </p:par>
                              <p:par>
                                <p:cTn id="12" presetID="42"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6" grpId="1">
        <p:bldAsOne/>
      </p:bldGraphic>
      <p:bldP spid="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5000"/>
            <a:lum/>
          </a:blip>
          <a:srcRect/>
          <a:stretch>
            <a:fillRect l="-17000" r="-17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solidFill>
                  <a:srgbClr val="FF9900"/>
                </a:solidFill>
                <a:latin typeface="標楷體" panose="03000509000000000000" pitchFamily="65" charset="-120"/>
                <a:ea typeface="標楷體" panose="03000509000000000000" pitchFamily="65" charset="-120"/>
              </a:rPr>
              <a:t>五、教育歷程取向</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583007642"/>
              </p:ext>
            </p:extLst>
          </p:nvPr>
        </p:nvGraphicFramePr>
        <p:xfrm>
          <a:off x="467544" y="1700808"/>
          <a:ext cx="8229600" cy="46413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463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7544" y="0"/>
            <a:ext cx="8229600" cy="1143000"/>
          </a:xfrm>
        </p:spPr>
        <p:txBody>
          <a:bodyPr/>
          <a:lstStyle/>
          <a:p>
            <a:r>
              <a:rPr lang="zh-TW" altLang="en-US" dirty="0"/>
              <a:t>作業</a:t>
            </a:r>
          </a:p>
        </p:txBody>
      </p:sp>
      <p:graphicFrame>
        <p:nvGraphicFramePr>
          <p:cNvPr id="6" name="表格 5"/>
          <p:cNvGraphicFramePr>
            <a:graphicFrameLocks noGrp="1"/>
          </p:cNvGraphicFramePr>
          <p:nvPr>
            <p:extLst>
              <p:ext uri="{D42A27DB-BD31-4B8C-83A1-F6EECF244321}">
                <p14:modId xmlns:p14="http://schemas.microsoft.com/office/powerpoint/2010/main" val="2130688126"/>
              </p:ext>
            </p:extLst>
          </p:nvPr>
        </p:nvGraphicFramePr>
        <p:xfrm>
          <a:off x="0" y="1052736"/>
          <a:ext cx="9144000" cy="5233680"/>
        </p:xfrm>
        <a:graphic>
          <a:graphicData uri="http://schemas.openxmlformats.org/drawingml/2006/table">
            <a:tbl>
              <a:tblPr/>
              <a:tblGrid>
                <a:gridCol w="1705585">
                  <a:extLst>
                    <a:ext uri="{9D8B030D-6E8A-4147-A177-3AD203B41FA5}">
                      <a16:colId xmlns:a16="http://schemas.microsoft.com/office/drawing/2014/main" val="20000"/>
                    </a:ext>
                  </a:extLst>
                </a:gridCol>
                <a:gridCol w="1845189">
                  <a:extLst>
                    <a:ext uri="{9D8B030D-6E8A-4147-A177-3AD203B41FA5}">
                      <a16:colId xmlns:a16="http://schemas.microsoft.com/office/drawing/2014/main" val="20001"/>
                    </a:ext>
                  </a:extLst>
                </a:gridCol>
                <a:gridCol w="1714689">
                  <a:extLst>
                    <a:ext uri="{9D8B030D-6E8A-4147-A177-3AD203B41FA5}">
                      <a16:colId xmlns:a16="http://schemas.microsoft.com/office/drawing/2014/main" val="20002"/>
                    </a:ext>
                  </a:extLst>
                </a:gridCol>
                <a:gridCol w="1153242">
                  <a:extLst>
                    <a:ext uri="{9D8B030D-6E8A-4147-A177-3AD203B41FA5}">
                      <a16:colId xmlns:a16="http://schemas.microsoft.com/office/drawing/2014/main" val="20003"/>
                    </a:ext>
                  </a:extLst>
                </a:gridCol>
                <a:gridCol w="1434472">
                  <a:extLst>
                    <a:ext uri="{9D8B030D-6E8A-4147-A177-3AD203B41FA5}">
                      <a16:colId xmlns:a16="http://schemas.microsoft.com/office/drawing/2014/main" val="20004"/>
                    </a:ext>
                  </a:extLst>
                </a:gridCol>
                <a:gridCol w="1290823">
                  <a:extLst>
                    <a:ext uri="{9D8B030D-6E8A-4147-A177-3AD203B41FA5}">
                      <a16:colId xmlns:a16="http://schemas.microsoft.com/office/drawing/2014/main" val="20005"/>
                    </a:ext>
                  </a:extLst>
                </a:gridCol>
              </a:tblGrid>
              <a:tr h="840742">
                <a:tc>
                  <a:txBody>
                    <a:bodyPr/>
                    <a:lstStyle/>
                    <a:p>
                      <a:pPr>
                        <a:spcAft>
                          <a:spcPts val="0"/>
                        </a:spcAft>
                      </a:pPr>
                      <a:r>
                        <a:rPr lang="zh-TW" sz="2000" b="1" kern="100" dirty="0">
                          <a:latin typeface="標楷體" pitchFamily="65" charset="-120"/>
                          <a:ea typeface="標楷體" pitchFamily="65" charset="-120"/>
                          <a:cs typeface="Times New Roman"/>
                        </a:rPr>
                        <a:t>課程評鑑的</a:t>
                      </a:r>
                      <a:endParaRPr lang="en-US" altLang="zh-TW" sz="2000" b="1" kern="100" dirty="0">
                        <a:latin typeface="標楷體" pitchFamily="65" charset="-120"/>
                        <a:ea typeface="標楷體" pitchFamily="65" charset="-120"/>
                        <a:cs typeface="Times New Roman"/>
                      </a:endParaRPr>
                    </a:p>
                    <a:p>
                      <a:pPr>
                        <a:spcAft>
                          <a:spcPts val="0"/>
                        </a:spcAft>
                      </a:pPr>
                      <a:r>
                        <a:rPr lang="zh-TW" sz="2000" b="1" kern="100" dirty="0">
                          <a:latin typeface="標楷體" pitchFamily="65" charset="-120"/>
                          <a:ea typeface="標楷體" pitchFamily="65" charset="-120"/>
                          <a:cs typeface="Times New Roman"/>
                        </a:rPr>
                        <a:t>價值</a:t>
                      </a:r>
                      <a:endParaRPr lang="zh-TW" sz="2000" kern="100" dirty="0">
                        <a:latin typeface="標楷體" pitchFamily="65" charset="-120"/>
                        <a:ea typeface="標楷體" pitchFamily="65" charset="-12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sz="2000" b="1" kern="100" dirty="0">
                          <a:latin typeface="標楷體" pitchFamily="65" charset="-120"/>
                          <a:ea typeface="標楷體" pitchFamily="65" charset="-120"/>
                          <a:cs typeface="Times New Roman"/>
                        </a:rPr>
                        <a:t>評鑑類型</a:t>
                      </a:r>
                      <a:endParaRPr lang="en-US" altLang="zh-TW" sz="2000" b="1" kern="100" dirty="0">
                        <a:latin typeface="標楷體" pitchFamily="65" charset="-120"/>
                        <a:ea typeface="標楷體" pitchFamily="65" charset="-120"/>
                        <a:cs typeface="Times New Roman"/>
                      </a:endParaRPr>
                    </a:p>
                    <a:p>
                      <a:pPr>
                        <a:spcAft>
                          <a:spcPts val="0"/>
                        </a:spcAft>
                      </a:pPr>
                      <a:r>
                        <a:rPr lang="en-US" sz="2000" b="1" kern="100" dirty="0">
                          <a:latin typeface="標楷體" pitchFamily="65" charset="-120"/>
                          <a:ea typeface="標楷體" pitchFamily="65" charset="-120"/>
                          <a:cs typeface="Times New Roman"/>
                        </a:rPr>
                        <a:t>(</a:t>
                      </a:r>
                      <a:r>
                        <a:rPr lang="zh-TW" sz="2000" b="1" kern="100" dirty="0">
                          <a:latin typeface="標楷體" pitchFamily="65" charset="-120"/>
                          <a:ea typeface="標楷體" pitchFamily="65" charset="-120"/>
                          <a:cs typeface="Times New Roman"/>
                        </a:rPr>
                        <a:t>方法</a:t>
                      </a:r>
                      <a:r>
                        <a:rPr lang="en-US" sz="2000" b="1" kern="100" dirty="0">
                          <a:latin typeface="標楷體" pitchFamily="65" charset="-120"/>
                          <a:ea typeface="標楷體" pitchFamily="65" charset="-120"/>
                          <a:cs typeface="Times New Roman"/>
                        </a:rPr>
                        <a:t>)</a:t>
                      </a:r>
                      <a:endParaRPr lang="zh-TW" sz="2000" kern="100" dirty="0">
                        <a:latin typeface="標楷體" pitchFamily="65" charset="-120"/>
                        <a:ea typeface="標楷體" pitchFamily="65" charset="-12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sz="2000" b="1" kern="100" dirty="0">
                          <a:latin typeface="標楷體" pitchFamily="65" charset="-120"/>
                          <a:ea typeface="標楷體" pitchFamily="65" charset="-120"/>
                          <a:cs typeface="Times New Roman"/>
                        </a:rPr>
                        <a:t>課程實施模式</a:t>
                      </a:r>
                      <a:endParaRPr lang="zh-TW" sz="2000" kern="100" dirty="0">
                        <a:latin typeface="標楷體" pitchFamily="65" charset="-120"/>
                        <a:ea typeface="標楷體" pitchFamily="65" charset="-12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sz="2000" b="1" kern="100" dirty="0">
                          <a:latin typeface="標楷體" pitchFamily="65" charset="-120"/>
                          <a:ea typeface="標楷體" pitchFamily="65" charset="-120"/>
                          <a:cs typeface="Times New Roman"/>
                        </a:rPr>
                        <a:t>課程設計</a:t>
                      </a:r>
                      <a:r>
                        <a:rPr lang="zh-TW" altLang="en-US" sz="2000" b="1" kern="100" dirty="0">
                          <a:latin typeface="標楷體" pitchFamily="65" charset="-120"/>
                          <a:ea typeface="標楷體" pitchFamily="65" charset="-120"/>
                          <a:cs typeface="Times New Roman"/>
                        </a:rPr>
                        <a:t>模式</a:t>
                      </a:r>
                      <a:endParaRPr lang="zh-TW" sz="2000" kern="100" dirty="0">
                        <a:latin typeface="標楷體" pitchFamily="65" charset="-120"/>
                        <a:ea typeface="標楷體" pitchFamily="65" charset="-12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sz="2000" b="1" kern="100" dirty="0">
                          <a:latin typeface="標楷體" pitchFamily="65" charset="-120"/>
                          <a:ea typeface="標楷體" pitchFamily="65" charset="-120"/>
                          <a:cs typeface="Times New Roman"/>
                        </a:rPr>
                        <a:t>課程理論</a:t>
                      </a:r>
                      <a:endParaRPr lang="en-US" altLang="zh-TW" sz="2000" b="1" kern="100" dirty="0">
                        <a:latin typeface="標楷體" pitchFamily="65" charset="-120"/>
                        <a:ea typeface="標楷體" pitchFamily="65" charset="-120"/>
                        <a:cs typeface="Times New Roman"/>
                      </a:endParaRPr>
                    </a:p>
                    <a:p>
                      <a:pPr>
                        <a:spcAft>
                          <a:spcPts val="0"/>
                        </a:spcAft>
                      </a:pPr>
                      <a:r>
                        <a:rPr lang="zh-TW" sz="2000" b="1" kern="100" dirty="0">
                          <a:latin typeface="標楷體" pitchFamily="65" charset="-120"/>
                          <a:ea typeface="標楷體" pitchFamily="65" charset="-120"/>
                          <a:cs typeface="Times New Roman"/>
                        </a:rPr>
                        <a:t>模式</a:t>
                      </a:r>
                      <a:endParaRPr lang="zh-TW" sz="2000" kern="100" dirty="0">
                        <a:latin typeface="標楷體" pitchFamily="65" charset="-120"/>
                        <a:ea typeface="標楷體" pitchFamily="65" charset="-12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sz="2000" b="1" kern="100" dirty="0">
                          <a:latin typeface="標楷體" pitchFamily="65" charset="-120"/>
                          <a:ea typeface="標楷體" pitchFamily="65" charset="-120"/>
                          <a:cs typeface="Times New Roman"/>
                        </a:rPr>
                        <a:t>課程</a:t>
                      </a:r>
                      <a:endParaRPr lang="en-US" altLang="zh-TW" sz="2000" b="1" kern="100" dirty="0">
                        <a:latin typeface="標楷體" pitchFamily="65" charset="-120"/>
                        <a:ea typeface="標楷體" pitchFamily="65" charset="-120"/>
                        <a:cs typeface="Times New Roman"/>
                      </a:endParaRPr>
                    </a:p>
                    <a:p>
                      <a:pPr>
                        <a:spcAft>
                          <a:spcPts val="0"/>
                        </a:spcAft>
                      </a:pPr>
                      <a:r>
                        <a:rPr lang="zh-TW" sz="2000" b="1" kern="100" dirty="0">
                          <a:latin typeface="標楷體" pitchFamily="65" charset="-120"/>
                          <a:ea typeface="標楷體" pitchFamily="65" charset="-120"/>
                          <a:cs typeface="Times New Roman"/>
                        </a:rPr>
                        <a:t>定義</a:t>
                      </a:r>
                      <a:endParaRPr lang="zh-TW" sz="2000" kern="100" dirty="0">
                        <a:latin typeface="標楷體" pitchFamily="65" charset="-120"/>
                        <a:ea typeface="標楷體" pitchFamily="65" charset="-12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7224">
                <a:tc rowSpan="2">
                  <a:txBody>
                    <a:bodyPr/>
                    <a:lstStyle/>
                    <a:p>
                      <a:pPr>
                        <a:spcAft>
                          <a:spcPts val="0"/>
                        </a:spcAft>
                      </a:pPr>
                      <a:r>
                        <a:rPr lang="zh-TW" sz="2000" kern="100" dirty="0">
                          <a:solidFill>
                            <a:srgbClr val="FF0000"/>
                          </a:solidFill>
                          <a:latin typeface="標楷體" pitchFamily="65" charset="-120"/>
                          <a:ea typeface="標楷體" pitchFamily="65" charset="-120"/>
                          <a:cs typeface="Times New Roman"/>
                        </a:rPr>
                        <a:t>社會傳統取向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spcAft>
                          <a:spcPts val="0"/>
                        </a:spcAft>
                      </a:pPr>
                      <a:endParaRPr lang="zh-TW" sz="2000" kern="100" dirty="0">
                        <a:latin typeface="標楷體" pitchFamily="65" charset="-120"/>
                        <a:ea typeface="標楷體" pitchFamily="65" charset="-12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spcAft>
                          <a:spcPts val="0"/>
                        </a:spcAft>
                      </a:pPr>
                      <a:endParaRPr lang="zh-TW" sz="2000" kern="100" dirty="0">
                        <a:latin typeface="標楷體" pitchFamily="65" charset="-120"/>
                        <a:ea typeface="標楷體" pitchFamily="65" charset="-12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spcAft>
                          <a:spcPts val="0"/>
                        </a:spcAft>
                      </a:pPr>
                      <a:endParaRPr lang="zh-TW" sz="2000" kern="100" dirty="0">
                        <a:latin typeface="標楷體" pitchFamily="65" charset="-120"/>
                        <a:ea typeface="標楷體" pitchFamily="65" charset="-12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zh-TW" sz="2000" kern="100" dirty="0">
                        <a:latin typeface="標楷體" pitchFamily="65" charset="-120"/>
                        <a:ea typeface="標楷體" pitchFamily="65" charset="-12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zh-TW" sz="2000" kern="100">
                        <a:latin typeface="標楷體" pitchFamily="65" charset="-120"/>
                        <a:ea typeface="標楷體" pitchFamily="65" charset="-12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83394">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a:spcAft>
                          <a:spcPts val="0"/>
                        </a:spcAft>
                      </a:pPr>
                      <a:endParaRPr lang="zh-TW" sz="2000" kern="100">
                        <a:latin typeface="標楷體" pitchFamily="65" charset="-120"/>
                        <a:ea typeface="標楷體" pitchFamily="65" charset="-12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zh-TW" sz="2000" kern="100">
                        <a:latin typeface="標楷體" pitchFamily="65" charset="-120"/>
                        <a:ea typeface="標楷體" pitchFamily="65" charset="-12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20989">
                <a:tc>
                  <a:txBody>
                    <a:bodyPr/>
                    <a:lstStyle/>
                    <a:p>
                      <a:pPr>
                        <a:spcAft>
                          <a:spcPts val="0"/>
                        </a:spcAft>
                      </a:pPr>
                      <a:r>
                        <a:rPr lang="zh-TW" sz="2000" kern="100" dirty="0">
                          <a:solidFill>
                            <a:srgbClr val="FF0000"/>
                          </a:solidFill>
                          <a:latin typeface="標楷體" pitchFamily="65" charset="-120"/>
                          <a:ea typeface="標楷體" pitchFamily="65" charset="-120"/>
                          <a:cs typeface="Times New Roman"/>
                        </a:rPr>
                        <a:t>學生取向經驗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zh-TW" sz="2000" kern="100" dirty="0">
                        <a:latin typeface="標楷體" pitchFamily="65" charset="-120"/>
                        <a:ea typeface="標楷體" pitchFamily="65" charset="-12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zh-TW" sz="2000" kern="100" dirty="0">
                        <a:latin typeface="標楷體" pitchFamily="65" charset="-120"/>
                        <a:ea typeface="標楷體" pitchFamily="65" charset="-12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zh-TW" sz="2000" kern="100">
                        <a:latin typeface="標楷體" pitchFamily="65" charset="-120"/>
                        <a:ea typeface="標楷體" pitchFamily="65" charset="-12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zh-TW" sz="2000" kern="100" dirty="0">
                        <a:latin typeface="標楷體" pitchFamily="65" charset="-120"/>
                        <a:ea typeface="標楷體" pitchFamily="65" charset="-12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zh-TW" sz="2000" kern="100">
                        <a:latin typeface="標楷體" pitchFamily="65" charset="-120"/>
                        <a:ea typeface="標楷體" pitchFamily="65" charset="-12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60495">
                <a:tc>
                  <a:txBody>
                    <a:bodyPr/>
                    <a:lstStyle/>
                    <a:p>
                      <a:pPr>
                        <a:spcAft>
                          <a:spcPts val="0"/>
                        </a:spcAft>
                      </a:pPr>
                      <a:r>
                        <a:rPr lang="zh-TW" sz="2000" kern="100" dirty="0">
                          <a:solidFill>
                            <a:srgbClr val="FF0000"/>
                          </a:solidFill>
                          <a:latin typeface="標楷體" pitchFamily="65" charset="-120"/>
                          <a:ea typeface="標楷體" pitchFamily="65" charset="-120"/>
                          <a:cs typeface="Times New Roman"/>
                        </a:rPr>
                        <a:t>行為科技理論取向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zh-TW" sz="2000" kern="100" dirty="0">
                        <a:latin typeface="標楷體" pitchFamily="65" charset="-120"/>
                        <a:ea typeface="標楷體" pitchFamily="65" charset="-12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zh-TW" sz="2000" kern="100" dirty="0">
                        <a:latin typeface="標楷體" pitchFamily="65" charset="-120"/>
                        <a:ea typeface="標楷體" pitchFamily="65" charset="-12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zh-TW" sz="2000" kern="100">
                        <a:latin typeface="標楷體" pitchFamily="65" charset="-120"/>
                        <a:ea typeface="標楷體" pitchFamily="65" charset="-12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zh-TW" sz="2000" kern="100" dirty="0">
                        <a:latin typeface="標楷體" pitchFamily="65" charset="-120"/>
                        <a:ea typeface="標楷體" pitchFamily="65" charset="-12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zh-TW" sz="2000" kern="100">
                        <a:latin typeface="標楷體" pitchFamily="65" charset="-120"/>
                        <a:ea typeface="標楷體" pitchFamily="65" charset="-12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60495">
                <a:tc>
                  <a:txBody>
                    <a:bodyPr/>
                    <a:lstStyle/>
                    <a:p>
                      <a:pPr>
                        <a:spcAft>
                          <a:spcPts val="0"/>
                        </a:spcAft>
                      </a:pPr>
                      <a:r>
                        <a:rPr lang="zh-TW" sz="2000" kern="100" dirty="0">
                          <a:solidFill>
                            <a:srgbClr val="FF0000"/>
                          </a:solidFill>
                          <a:latin typeface="標楷體" pitchFamily="65" charset="-120"/>
                          <a:ea typeface="標楷體" pitchFamily="65" charset="-120"/>
                          <a:cs typeface="Times New Roman"/>
                        </a:rPr>
                        <a:t>學科知識取向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zh-TW" sz="2000" kern="100" dirty="0">
                        <a:latin typeface="標楷體" pitchFamily="65" charset="-120"/>
                        <a:ea typeface="標楷體" pitchFamily="65" charset="-12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zh-TW" sz="2000" kern="100" dirty="0">
                        <a:latin typeface="標楷體" pitchFamily="65" charset="-120"/>
                        <a:ea typeface="標楷體" pitchFamily="65" charset="-12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zh-TW" sz="2000" kern="100" dirty="0">
                        <a:latin typeface="標楷體" pitchFamily="65" charset="-120"/>
                        <a:ea typeface="標楷體" pitchFamily="65" charset="-12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zh-TW" sz="2000" kern="100" dirty="0">
                        <a:latin typeface="標楷體" pitchFamily="65" charset="-120"/>
                        <a:ea typeface="標楷體" pitchFamily="65" charset="-12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zh-TW" sz="2000" kern="100">
                        <a:latin typeface="標楷體" pitchFamily="65" charset="-120"/>
                        <a:ea typeface="標楷體" pitchFamily="65" charset="-12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401236">
                <a:tc>
                  <a:txBody>
                    <a:bodyPr/>
                    <a:lstStyle/>
                    <a:p>
                      <a:pPr>
                        <a:spcAft>
                          <a:spcPts val="0"/>
                        </a:spcAft>
                      </a:pPr>
                      <a:r>
                        <a:rPr lang="zh-TW" sz="2000" kern="100" dirty="0">
                          <a:solidFill>
                            <a:srgbClr val="FF0000"/>
                          </a:solidFill>
                          <a:latin typeface="標楷體" pitchFamily="65" charset="-120"/>
                          <a:ea typeface="標楷體" pitchFamily="65" charset="-120"/>
                          <a:cs typeface="Times New Roman"/>
                        </a:rPr>
                        <a:t>教育歷程取向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zh-TW" sz="2000" kern="100" dirty="0">
                        <a:latin typeface="標楷體" pitchFamily="65" charset="-120"/>
                        <a:ea typeface="標楷體" pitchFamily="65" charset="-12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zh-TW" sz="2000" kern="100" dirty="0">
                        <a:latin typeface="標楷體" pitchFamily="65" charset="-120"/>
                        <a:ea typeface="標楷體" pitchFamily="65" charset="-12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zh-TW" sz="2000" kern="100" dirty="0">
                        <a:latin typeface="標楷體" pitchFamily="65" charset="-120"/>
                        <a:ea typeface="標楷體" pitchFamily="65" charset="-12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zh-TW" sz="2000" kern="100" dirty="0">
                        <a:latin typeface="標楷體" pitchFamily="65" charset="-120"/>
                        <a:ea typeface="標楷體" pitchFamily="65" charset="-12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zh-TW" sz="2800" kern="100" dirty="0">
                        <a:solidFill>
                          <a:srgbClr val="00B0F0"/>
                        </a:solidFill>
                        <a:latin typeface="標楷體" pitchFamily="65" charset="-120"/>
                        <a:ea typeface="標楷體" pitchFamily="65" charset="-12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75000"/>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251520" y="0"/>
            <a:ext cx="5328592" cy="1143000"/>
          </a:xfrm>
          <a:effectLst>
            <a:reflection blurRad="6350" stA="52000" endA="300" endPos="35000" dir="5400000" sy="-100000" algn="bl" rotWithShape="0"/>
          </a:effectLst>
        </p:spPr>
        <p:txBody>
          <a:bodyPr>
            <a:noAutofit/>
          </a:bodyPr>
          <a:lstStyle/>
          <a:p>
            <a:pPr algn="l"/>
            <a:r>
              <a:rPr lang="zh-TW" altLang="en-US" sz="3600" dirty="0">
                <a:solidFill>
                  <a:srgbClr val="002060"/>
                </a:solidFill>
                <a:latin typeface="標楷體" panose="03000509000000000000" pitchFamily="65" charset="-120"/>
                <a:ea typeface="標楷體" panose="03000509000000000000" pitchFamily="65" charset="-120"/>
              </a:rPr>
              <a:t>三、課程評鑑的功能</a:t>
            </a: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979071600"/>
              </p:ext>
            </p:extLst>
          </p:nvPr>
        </p:nvGraphicFramePr>
        <p:xfrm>
          <a:off x="539552" y="1124744"/>
          <a:ext cx="8229600" cy="54726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5617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5000"/>
            <a:lum/>
          </a:blip>
          <a:srcRect/>
          <a:stretch>
            <a:fillRect/>
          </a:stretch>
        </a:blipFill>
        <a:effectLst/>
      </p:bgPr>
    </p:bg>
    <p:spTree>
      <p:nvGrpSpPr>
        <p:cNvPr id="1" name=""/>
        <p:cNvGrpSpPr/>
        <p:nvPr/>
      </p:nvGrpSpPr>
      <p:grpSpPr>
        <a:xfrm>
          <a:off x="0" y="0"/>
          <a:ext cx="0" cy="0"/>
          <a:chOff x="0" y="0"/>
          <a:chExt cx="0" cy="0"/>
        </a:xfrm>
      </p:grpSpPr>
      <p:graphicFrame>
        <p:nvGraphicFramePr>
          <p:cNvPr id="10" name="資料庫圖表 9"/>
          <p:cNvGraphicFramePr/>
          <p:nvPr>
            <p:extLst>
              <p:ext uri="{D42A27DB-BD31-4B8C-83A1-F6EECF244321}">
                <p14:modId xmlns:p14="http://schemas.microsoft.com/office/powerpoint/2010/main" val="2180168452"/>
              </p:ext>
            </p:extLst>
          </p:nvPr>
        </p:nvGraphicFramePr>
        <p:xfrm>
          <a:off x="-14925" y="1988840"/>
          <a:ext cx="9158925" cy="3312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標題 1"/>
          <p:cNvSpPr>
            <a:spLocks noGrp="1"/>
          </p:cNvSpPr>
          <p:nvPr>
            <p:ph type="title"/>
          </p:nvPr>
        </p:nvSpPr>
        <p:spPr>
          <a:xfrm>
            <a:off x="107504" y="116632"/>
            <a:ext cx="5184576" cy="1026368"/>
          </a:xfrm>
          <a:effectLst>
            <a:reflection blurRad="6350" stA="52000" endA="300" endPos="35000" dir="5400000" sy="-100000" algn="bl" rotWithShape="0"/>
          </a:effectLst>
        </p:spPr>
        <p:txBody>
          <a:bodyPr>
            <a:noAutofit/>
          </a:bodyPr>
          <a:lstStyle/>
          <a:p>
            <a:pPr marL="571500" indent="-571500" algn="l">
              <a:buFont typeface="Wingdings" panose="05000000000000000000" pitchFamily="2" charset="2"/>
              <a:buChar char="Ø"/>
            </a:pPr>
            <a:r>
              <a:rPr lang="zh-TW" altLang="en-US" sz="3600" u="sng" dirty="0">
                <a:solidFill>
                  <a:srgbClr val="002060"/>
                </a:solidFill>
                <a:latin typeface="標楷體" panose="03000509000000000000" pitchFamily="65" charset="-120"/>
                <a:ea typeface="標楷體" panose="03000509000000000000" pitchFamily="65" charset="-120"/>
              </a:rPr>
              <a:t>三、課程評鑑的功能</a:t>
            </a:r>
          </a:p>
        </p:txBody>
      </p:sp>
      <p:graphicFrame>
        <p:nvGraphicFramePr>
          <p:cNvPr id="3" name="資料庫圖表 2"/>
          <p:cNvGraphicFramePr/>
          <p:nvPr>
            <p:extLst>
              <p:ext uri="{D42A27DB-BD31-4B8C-83A1-F6EECF244321}">
                <p14:modId xmlns:p14="http://schemas.microsoft.com/office/powerpoint/2010/main" val="396752372"/>
              </p:ext>
            </p:extLst>
          </p:nvPr>
        </p:nvGraphicFramePr>
        <p:xfrm>
          <a:off x="12977" y="1268760"/>
          <a:ext cx="9144000" cy="547260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95790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hidden"/>
                                      </p:to>
                                    </p:set>
                                  </p:childTnLst>
                                </p:cTn>
                              </p:par>
                              <p:par>
                                <p:cTn id="12" presetID="42"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10" grpId="1">
        <p:bldAsOne/>
      </p:bldGraphic>
      <p:bldGraphic spid="3" grpId="0">
        <p:bldAsOne/>
      </p:bldGraphic>
    </p:bldLst>
  </p:timing>
</p:sld>
</file>

<file path=ppt/theme/theme1.xml><?xml version="1.0" encoding="utf-8"?>
<a:theme xmlns:a="http://schemas.openxmlformats.org/drawingml/2006/main" name="Office 佈景主題">
  <a:themeElements>
    <a:clrScheme name="自訂 5">
      <a:dk1>
        <a:srgbClr val="240909"/>
      </a:dk1>
      <a:lt1>
        <a:srgbClr val="F5D9D9"/>
      </a:lt1>
      <a:dk2>
        <a:srgbClr val="FFC000"/>
      </a:dk2>
      <a:lt2>
        <a:srgbClr val="F1F859"/>
      </a:lt2>
      <a:accent1>
        <a:srgbClr val="F5D9D9"/>
      </a:accent1>
      <a:accent2>
        <a:srgbClr val="DFE3EF"/>
      </a:accent2>
      <a:accent3>
        <a:srgbClr val="F1F859"/>
      </a:accent3>
      <a:accent4>
        <a:srgbClr val="EBB4B4"/>
      </a:accent4>
      <a:accent5>
        <a:srgbClr val="FFC000"/>
      </a:accent5>
      <a:accent6>
        <a:srgbClr val="5FB2C9"/>
      </a:accent6>
      <a:hlink>
        <a:srgbClr val="CED808"/>
      </a:hlink>
      <a:folHlink>
        <a:srgbClr val="5B181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1252</TotalTime>
  <Words>8448</Words>
  <Application>Microsoft Office PowerPoint</Application>
  <PresentationFormat>如螢幕大小 (4:3)</PresentationFormat>
  <Paragraphs>431</Paragraphs>
  <Slides>71</Slides>
  <Notes>2</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71</vt:i4>
      </vt:variant>
    </vt:vector>
  </HeadingPairs>
  <TitlesOfParts>
    <vt:vector size="82" baseType="lpstr">
      <vt:lpstr>FZYaoTi</vt:lpstr>
      <vt:lpstr>華康少女文字W5</vt:lpstr>
      <vt:lpstr>華康海報體W12</vt:lpstr>
      <vt:lpstr>華康隸書體W5</vt:lpstr>
      <vt:lpstr>標楷體</vt:lpstr>
      <vt:lpstr>Arial</vt:lpstr>
      <vt:lpstr>Calibri</vt:lpstr>
      <vt:lpstr>Segoe UI Historic</vt:lpstr>
      <vt:lpstr>Times New Roman</vt:lpstr>
      <vt:lpstr>Wingdings</vt:lpstr>
      <vt:lpstr>Office 佈景主題</vt:lpstr>
      <vt:lpstr>第八章 </vt:lpstr>
      <vt:lpstr>PowerPoint 簡報</vt:lpstr>
      <vt:lpstr>PowerPoint 簡報</vt:lpstr>
      <vt:lpstr>壹、課程評鑑的基本概念</vt:lpstr>
      <vt:lpstr>二、課程評鑑的目的</vt:lpstr>
      <vt:lpstr>PowerPoint 簡報</vt:lpstr>
      <vt:lpstr>PowerPoint 簡報</vt:lpstr>
      <vt:lpstr>三、課程評鑑的功能</vt:lpstr>
      <vt:lpstr>三、課程評鑑的功能</vt:lpstr>
      <vt:lpstr>貳、課程評鑑的步驟與標準</vt:lpstr>
      <vt:lpstr>二、課程評鑑的標準</vt:lpstr>
      <vt:lpstr>二、課程評鑑的標準 </vt:lpstr>
      <vt:lpstr>二、課程評鑑的標準 (二）「可行的標準」</vt:lpstr>
      <vt:lpstr>二、課程評鑑的標準</vt:lpstr>
      <vt:lpstr>參、課程評鑑的類型</vt:lpstr>
      <vt:lpstr>一、目標本位的評鑑</vt:lpstr>
      <vt:lpstr>一、目標本位的評鑑</vt:lpstr>
      <vt:lpstr>PowerPoint 簡報</vt:lpstr>
      <vt:lpstr>二、形成性評鑑與總結性評鑑</vt:lpstr>
      <vt:lpstr>PowerPoint 簡報</vt:lpstr>
      <vt:lpstr>二、形成性評鑑與總結性評鑑</vt:lpstr>
      <vt:lpstr>「結果本位的評鑑」（outcomes-based evaluation）是一種最低底線或清算結帳式（pay-off）的評鑑（Posner,1995, 228 ）。</vt:lpstr>
      <vt:lpstr>四、歷程本位的評鑑</vt:lpstr>
      <vt:lpstr>四、歷程本位的評鑑</vt:lpstr>
      <vt:lpstr>五、測驗本位的評鑑</vt:lpstr>
      <vt:lpstr>PowerPoint 簡報</vt:lpstr>
      <vt:lpstr> </vt:lpstr>
      <vt:lpstr>PowerPoint 簡報</vt:lpstr>
      <vt:lpstr>PowerPoint 簡報</vt:lpstr>
      <vt:lpstr>六、統整評鑑</vt:lpstr>
      <vt:lpstr>六、統整評鑑</vt:lpstr>
      <vt:lpstr>六、統整評鑑</vt:lpstr>
      <vt:lpstr>PowerPoint 簡報</vt:lpstr>
      <vt:lpstr>七、批判本位的評鑑</vt:lpstr>
      <vt:lpstr>七、批判本位的評鑑</vt:lpstr>
      <vt:lpstr>八、真實評鑑</vt:lpstr>
      <vt:lpstr>八、真實評鑑</vt:lpstr>
      <vt:lpstr>八、真實評鑑</vt:lpstr>
      <vt:lpstr>九、交流評鑑 </vt:lpstr>
      <vt:lpstr>九、交流評鑑</vt:lpstr>
      <vt:lpstr>肆、課程評鑑的模式</vt:lpstr>
      <vt:lpstr>一、泰勒的直線目標模式(R.Tyler) </vt:lpstr>
      <vt:lpstr>一、泰勒評鑑模式</vt:lpstr>
      <vt:lpstr>一、泰勒評鑑模式</vt:lpstr>
      <vt:lpstr>二、差距模式</vt:lpstr>
      <vt:lpstr>二、差距模式</vt:lpstr>
      <vt:lpstr>（三）差距模式的評鑑包括五個階段： </vt:lpstr>
      <vt:lpstr>PowerPoint 簡報</vt:lpstr>
      <vt:lpstr>PowerPoint 簡報</vt:lpstr>
      <vt:lpstr>二、差距模式</vt:lpstr>
      <vt:lpstr>三、外貌模式</vt:lpstr>
      <vt:lpstr>PowerPoint 簡報</vt:lpstr>
      <vt:lpstr>三、外貌模式</vt:lpstr>
      <vt:lpstr>PowerPoint 簡報</vt:lpstr>
      <vt:lpstr>四、「背景－投入－過程－產出」模式</vt:lpstr>
      <vt:lpstr>PowerPoint 簡報</vt:lpstr>
      <vt:lpstr>PowerPoint 簡報</vt:lpstr>
      <vt:lpstr>PowerPoint 簡報</vt:lpstr>
      <vt:lpstr>五、對辯式模式</vt:lpstr>
      <vt:lpstr>五、對辯式模式</vt:lpstr>
      <vt:lpstr>五、對辯式模式</vt:lpstr>
      <vt:lpstr>伍、課程評鑑的價值取向</vt:lpstr>
      <vt:lpstr>   二、學生取向經驗</vt:lpstr>
      <vt:lpstr>PowerPoint 簡報</vt:lpstr>
      <vt:lpstr>三、行為科技理論取向</vt:lpstr>
      <vt:lpstr>四、學科知識取向</vt:lpstr>
      <vt:lpstr>四、學科知識取向</vt:lpstr>
      <vt:lpstr>四、學科知識取向</vt:lpstr>
      <vt:lpstr>五、教育歷程取向</vt:lpstr>
      <vt:lpstr>五、教育歷程取向</vt:lpstr>
      <vt:lpstr>作業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dc:title>
  <dc:creator>admin</dc:creator>
  <cp:lastModifiedBy>Karin Wu</cp:lastModifiedBy>
  <cp:revision>97</cp:revision>
  <dcterms:created xsi:type="dcterms:W3CDTF">2017-11-17T02:01:56Z</dcterms:created>
  <dcterms:modified xsi:type="dcterms:W3CDTF">2022-05-09T15:32:02Z</dcterms:modified>
</cp:coreProperties>
</file>