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67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2" d="100"/>
          <a:sy n="92" d="100"/>
        </p:scale>
        <p:origin x="-264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7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589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04358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83814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70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75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58508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44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C2C712-F2E5-4878-85B9-16334911DB0B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A832D6-0458-4BC6-A2E5-DEAD42506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5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189F261E-92C0-61B4-8594-C66742A1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22" y="936593"/>
            <a:ext cx="10178322" cy="1819277"/>
          </a:xfrm>
        </p:spPr>
        <p:txBody>
          <a:bodyPr>
            <a:noAutofit/>
          </a:bodyPr>
          <a:lstStyle/>
          <a:p>
            <a:pPr algn="ctr"/>
            <a:r>
              <a:rPr lang="zh-TW" altLang="en-US" sz="6800" b="1" dirty="0">
                <a:latin typeface="+mn-ea"/>
                <a:ea typeface="+mn-ea"/>
              </a:rPr>
              <a:t>教育哲學觀點</a:t>
            </a:r>
            <a:r>
              <a:rPr lang="zh-TW" altLang="en-US" sz="6800" b="1" dirty="0" smtClean="0">
                <a:latin typeface="+mn-ea"/>
                <a:ea typeface="+mn-ea"/>
              </a:rPr>
              <a:t>分析</a:t>
            </a:r>
            <a:r>
              <a:rPr lang="en-US" altLang="zh-TW" sz="6800" b="1" dirty="0" smtClean="0">
                <a:latin typeface="+mn-ea"/>
                <a:ea typeface="+mn-ea"/>
              </a:rPr>
              <a:t/>
            </a:r>
            <a:br>
              <a:rPr lang="en-US" altLang="zh-TW" sz="6800" b="1" dirty="0" smtClean="0">
                <a:latin typeface="+mn-ea"/>
                <a:ea typeface="+mn-ea"/>
              </a:rPr>
            </a:br>
            <a:r>
              <a:rPr lang="zh-TW" altLang="en-US" sz="6800" b="1" dirty="0" smtClean="0">
                <a:latin typeface="+mn-ea"/>
                <a:ea typeface="+mn-ea"/>
              </a:rPr>
              <a:t>台灣</a:t>
            </a:r>
            <a:r>
              <a:rPr lang="zh-TW" altLang="en-US" sz="6800" b="1" dirty="0">
                <a:latin typeface="+mn-ea"/>
                <a:ea typeface="+mn-ea"/>
              </a:rPr>
              <a:t>公立大學校訓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A2A5B94C-0F09-B569-E572-356D9EAF7D1C}"/>
              </a:ext>
            </a:extLst>
          </p:cNvPr>
          <p:cNvSpPr txBox="1"/>
          <p:nvPr/>
        </p:nvSpPr>
        <p:spPr>
          <a:xfrm>
            <a:off x="3876546" y="3957907"/>
            <a:ext cx="4438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+mn-ea"/>
              </a:rPr>
              <a:t>第二組</a:t>
            </a:r>
            <a:endParaRPr lang="en-US" altLang="zh-TW" sz="2000" dirty="0">
              <a:latin typeface="+mn-ea"/>
            </a:endParaRPr>
          </a:p>
          <a:p>
            <a:pPr algn="ctr"/>
            <a:r>
              <a:rPr lang="zh-TW" altLang="en-US" sz="2000" dirty="0" smtClean="0">
                <a:latin typeface="+mn-ea"/>
              </a:rPr>
              <a:t>組員</a:t>
            </a:r>
            <a:r>
              <a:rPr lang="en-US" altLang="zh-TW" sz="2000" dirty="0">
                <a:latin typeface="+mn-ea"/>
              </a:rPr>
              <a:t>:</a:t>
            </a:r>
          </a:p>
          <a:p>
            <a:pPr algn="ctr"/>
            <a:r>
              <a:rPr lang="zh-TW" altLang="en-US" sz="2000" dirty="0">
                <a:latin typeface="+mn-ea"/>
              </a:rPr>
              <a:t>吳明軒、羅俞萱、謝卉芸、謝欣伃</a:t>
            </a:r>
            <a:endParaRPr lang="en-US" altLang="zh-TW" sz="2000" dirty="0">
              <a:latin typeface="+mn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79D4A89-5135-F942-955B-8EFC90203B3F}"/>
              </a:ext>
            </a:extLst>
          </p:cNvPr>
          <p:cNvSpPr txBox="1"/>
          <p:nvPr/>
        </p:nvSpPr>
        <p:spPr>
          <a:xfrm>
            <a:off x="4039303" y="5463626"/>
            <a:ext cx="41133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+mn-ea"/>
              </a:rPr>
              <a:t>工作分配</a:t>
            </a:r>
            <a:r>
              <a:rPr lang="en-US" altLang="zh-TW" sz="2000" dirty="0">
                <a:latin typeface="+mn-ea"/>
              </a:rPr>
              <a:t>:</a:t>
            </a:r>
          </a:p>
          <a:p>
            <a:pPr algn="ctr"/>
            <a:r>
              <a:rPr lang="zh-TW" altLang="en-US" sz="2000" dirty="0">
                <a:latin typeface="+mn-ea"/>
              </a:rPr>
              <a:t>資料查詢 </a:t>
            </a:r>
            <a:r>
              <a:rPr lang="en-US" altLang="zh-TW" sz="2000" dirty="0">
                <a:latin typeface="+mn-ea"/>
              </a:rPr>
              <a:t>-</a:t>
            </a:r>
            <a:r>
              <a:rPr lang="zh-TW" altLang="en-US" sz="2000" dirty="0">
                <a:latin typeface="+mn-ea"/>
              </a:rPr>
              <a:t> 吳明軒、謝卉芸</a:t>
            </a:r>
            <a:endParaRPr lang="en-US" altLang="zh-TW" sz="2000" dirty="0">
              <a:latin typeface="+mn-ea"/>
            </a:endParaRPr>
          </a:p>
          <a:p>
            <a:pPr algn="ctr"/>
            <a:r>
              <a:rPr lang="zh-TW" altLang="en-US" sz="2000" dirty="0">
                <a:latin typeface="+mn-ea"/>
              </a:rPr>
              <a:t>簡報製作 </a:t>
            </a:r>
            <a:r>
              <a:rPr lang="en-US" altLang="zh-TW" sz="2000" dirty="0">
                <a:latin typeface="+mn-ea"/>
              </a:rPr>
              <a:t>-</a:t>
            </a:r>
            <a:r>
              <a:rPr lang="zh-TW" altLang="en-US" sz="2000" dirty="0">
                <a:latin typeface="+mn-ea"/>
              </a:rPr>
              <a:t> 羅俞萱、謝欣伃</a:t>
            </a:r>
          </a:p>
          <a:p>
            <a:pPr algn="ctr"/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40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9771" y="1407518"/>
            <a:ext cx="4238695" cy="785268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+mn-ea"/>
                <a:ea typeface="+mn-ea"/>
              </a:rPr>
              <a:t>涵</a:t>
            </a:r>
            <a:r>
              <a:rPr lang="zh-TW" altLang="zh-TW" b="1" dirty="0">
                <a:latin typeface="+mn-ea"/>
                <a:ea typeface="+mn-ea"/>
              </a:rPr>
              <a:t>義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9771" y="2678906"/>
            <a:ext cx="7949561" cy="210615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1.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求實學、務實業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2.</a:t>
            </a:r>
            <a:r>
              <a:rPr lang="zh-TW" altLang="zh-TW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形塑交大學子人格特質的力量</a:t>
            </a:r>
            <a:r>
              <a:rPr lang="zh-TW" altLang="en-US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3.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具備實事求是的精神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4.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掌握社會脈動，與時代思潮同步前進。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897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3222" y="1952480"/>
            <a:ext cx="6245555" cy="373470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+mn-ea"/>
                <a:ea typeface="+mn-ea"/>
              </a:rPr>
              <a:t>教育哲學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37458" y="2756656"/>
            <a:ext cx="6681245" cy="15001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1"/>
                </a:solidFill>
                <a:latin typeface="+mn-ea"/>
              </a:rPr>
              <a:t>實用主義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TW" sz="24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1.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 注重實物教學、歸納教學。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2.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 用經驗去體驗 。</a:t>
            </a:r>
            <a:endParaRPr lang="zh-TW" altLang="zh-TW" sz="2400" dirty="0">
              <a:solidFill>
                <a:schemeClr val="tx2"/>
              </a:solidFill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136F600-BB76-3DF0-7B8B-3F4ADAD9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73" y="3357351"/>
            <a:ext cx="2386248" cy="3259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xmlns="" id="{5F47EB03-7201-9058-79F5-C8011602A6A7}"/>
              </a:ext>
            </a:extLst>
          </p:cNvPr>
          <p:cNvSpPr/>
          <p:nvPr/>
        </p:nvSpPr>
        <p:spPr>
          <a:xfrm>
            <a:off x="6511075" y="4287775"/>
            <a:ext cx="1846556" cy="1242874"/>
          </a:xfrm>
          <a:prstGeom prst="wedgeEllipseCallout">
            <a:avLst>
              <a:gd name="adj1" fmla="val 46955"/>
              <a:gd name="adj2" fmla="val 5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1326F631-8FD3-6E30-3968-23FDC488AA1F}"/>
              </a:ext>
            </a:extLst>
          </p:cNvPr>
          <p:cNvSpPr txBox="1"/>
          <p:nvPr/>
        </p:nvSpPr>
        <p:spPr>
          <a:xfrm>
            <a:off x="6844360" y="4724546"/>
            <a:ext cx="13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我是杜威</a:t>
            </a:r>
            <a:r>
              <a:rPr lang="en-US" altLang="zh-TW" b="1" dirty="0">
                <a:solidFill>
                  <a:schemeClr val="bg1"/>
                </a:solidFill>
              </a:rPr>
              <a:t>~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26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C1A5F6D-A24E-09A2-FFCB-33512253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413" y="1247084"/>
            <a:ext cx="8644271" cy="648380"/>
          </a:xfrm>
        </p:spPr>
        <p:txBody>
          <a:bodyPr>
            <a:noAutofit/>
          </a:bodyPr>
          <a:lstStyle/>
          <a:p>
            <a:r>
              <a:rPr lang="zh-TW" altLang="en-US" sz="6800" b="1" i="0" u="none" strike="noStrike" dirty="0" smtClean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四、成大校訓</a:t>
            </a:r>
            <a:endParaRPr lang="zh-TW" altLang="en-US" sz="6800" b="1" dirty="0"/>
          </a:p>
        </p:txBody>
      </p:sp>
      <p:sp>
        <p:nvSpPr>
          <p:cNvPr id="5" name="矩形 4"/>
          <p:cNvSpPr/>
          <p:nvPr/>
        </p:nvSpPr>
        <p:spPr>
          <a:xfrm>
            <a:off x="3048000" y="2157291"/>
            <a:ext cx="6096000" cy="920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914400">
              <a:spcBef>
                <a:spcPts val="700"/>
              </a:spcBef>
              <a:buClr>
                <a:srgbClr val="EBDDC3"/>
              </a:buClr>
              <a:buFont typeface="Arial" panose="020B0604020202020204" pitchFamily="34" charset="0"/>
              <a:buChar char="•"/>
            </a:pPr>
            <a:r>
              <a:rPr lang="zh-TW" altLang="zh-TW" sz="2400" b="1" cap="all" spc="400" dirty="0">
                <a:solidFill>
                  <a:schemeClr val="tx2"/>
                </a:solidFill>
                <a:latin typeface="微軟正黑體"/>
              </a:rPr>
              <a:t>校訓</a:t>
            </a:r>
            <a:r>
              <a:rPr lang="en-US" altLang="zh-TW" sz="2400" b="1" cap="all" spc="400" dirty="0">
                <a:solidFill>
                  <a:schemeClr val="tx2"/>
                </a:solidFill>
                <a:latin typeface="微軟正黑體"/>
              </a:rPr>
              <a:t> </a:t>
            </a:r>
            <a:r>
              <a:rPr lang="zh-TW" altLang="en-US" sz="2400" b="1" cap="all" spc="400" dirty="0" smtClean="0">
                <a:solidFill>
                  <a:schemeClr val="tx2"/>
                </a:solidFill>
                <a:latin typeface="微軟正黑體"/>
              </a:rPr>
              <a:t>− 窮理</a:t>
            </a:r>
            <a:r>
              <a:rPr lang="zh-TW" altLang="en-US" sz="2400" b="1" cap="all" spc="400" dirty="0">
                <a:solidFill>
                  <a:schemeClr val="tx2"/>
                </a:solidFill>
                <a:latin typeface="微軟正黑體"/>
              </a:rPr>
              <a:t>致</a:t>
            </a:r>
            <a:r>
              <a:rPr lang="zh-TW" altLang="en-US" sz="2400" b="1" cap="all" spc="400" dirty="0" smtClean="0">
                <a:solidFill>
                  <a:schemeClr val="tx2"/>
                </a:solidFill>
                <a:latin typeface="微軟正黑體"/>
              </a:rPr>
              <a:t>知</a:t>
            </a:r>
            <a:endParaRPr lang="en-US" altLang="zh-TW" sz="2400" b="1" cap="all" spc="400" dirty="0" smtClean="0">
              <a:solidFill>
                <a:schemeClr val="tx2"/>
              </a:solidFill>
              <a:latin typeface="微軟正黑體"/>
            </a:endParaRPr>
          </a:p>
          <a:p>
            <a:pPr marL="342900" lvl="0" indent="-342900" defTabSz="914400">
              <a:spcBef>
                <a:spcPts val="700"/>
              </a:spcBef>
              <a:buClr>
                <a:srgbClr val="EBDDC3"/>
              </a:buClr>
              <a:buFont typeface="Arial" panose="020B0604020202020204" pitchFamily="34" charset="0"/>
              <a:buChar char="•"/>
            </a:pPr>
            <a:r>
              <a:rPr lang="zh-TW" altLang="en-US" sz="2400" b="1" cap="all" spc="400" dirty="0" smtClean="0">
                <a:solidFill>
                  <a:schemeClr val="tx2"/>
                </a:solidFill>
                <a:latin typeface="微軟正黑體"/>
              </a:rPr>
              <a:t>來源 −</a:t>
            </a:r>
            <a:endParaRPr lang="zh-TW" altLang="en-US" sz="2400" b="1" cap="all" spc="400" dirty="0">
              <a:solidFill>
                <a:schemeClr val="tx2"/>
              </a:solidFill>
              <a:latin typeface="微軟正黑體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xmlns="" id="{2B953ECC-B1D0-C791-3B38-22B66C99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34" y="3009302"/>
            <a:ext cx="1098457" cy="109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8F892727-91A6-685B-26B5-92ECDAE848A8}"/>
              </a:ext>
            </a:extLst>
          </p:cNvPr>
          <p:cNvSpPr txBox="1"/>
          <p:nvPr/>
        </p:nvSpPr>
        <p:spPr>
          <a:xfrm>
            <a:off x="2648019" y="4155677"/>
            <a:ext cx="2039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創立之初是以工程為主</a:t>
            </a:r>
            <a:endParaRPr lang="zh-TW" altLang="en-US" sz="1400" b="1" dirty="0">
              <a:solidFill>
                <a:schemeClr val="tx2"/>
              </a:solidFill>
            </a:endParaRPr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xmlns="" id="{9D00647F-194F-9DB3-3631-FA5F3B30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05" y="2806930"/>
            <a:ext cx="1430426" cy="13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xmlns="" id="{0183E398-1D5F-E076-ECA4-B0981C72D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977" y="2540858"/>
            <a:ext cx="1055037" cy="162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xmlns="" id="{C3A9E32C-8F90-4CA7-528D-1B039D2B8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61" y="4646515"/>
            <a:ext cx="1437442" cy="14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>
            <a:extLst>
              <a:ext uri="{FF2B5EF4-FFF2-40B4-BE49-F238E27FC236}">
                <a16:creationId xmlns:a16="http://schemas.microsoft.com/office/drawing/2014/main" xmlns="" id="{5C1FF1F0-2958-8E5C-2D72-3ACE2BA9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83" y="4544325"/>
            <a:ext cx="1312775" cy="152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ADE90B6A-55D8-C500-6AEB-E65DDB8DB0FF}"/>
              </a:ext>
            </a:extLst>
          </p:cNvPr>
          <p:cNvSpPr txBox="1"/>
          <p:nvPr/>
        </p:nvSpPr>
        <p:spPr>
          <a:xfrm>
            <a:off x="5703588" y="4118127"/>
            <a:ext cx="2252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二戰結束，接著國共內戰</a:t>
            </a: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1BF22CD3-E39B-9C3C-6A80-D2353DC72D40}"/>
              </a:ext>
            </a:extLst>
          </p:cNvPr>
          <p:cNvSpPr txBox="1"/>
          <p:nvPr/>
        </p:nvSpPr>
        <p:spPr>
          <a:xfrm>
            <a:off x="8544404" y="4169461"/>
            <a:ext cx="33624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王石安接任院長</a:t>
            </a:r>
            <a:endParaRPr lang="zh-TW" altLang="en-US" sz="1400" b="1" dirty="0">
              <a:solidFill>
                <a:schemeClr val="tx2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本校之基本任務應以科學建國</a:t>
            </a:r>
            <a:endParaRPr lang="zh-TW" altLang="en-US" sz="1400" b="1" dirty="0">
              <a:solidFill>
                <a:schemeClr val="tx2"/>
              </a:solidFill>
              <a:effectLst/>
            </a:endParaRPr>
          </a:p>
          <a:p>
            <a:r>
              <a:rPr lang="zh-TW" altLang="en-US" sz="1400" b="1" dirty="0">
                <a:solidFill>
                  <a:schemeClr val="tx2"/>
                </a:solidFill>
              </a:rPr>
              <a:t/>
            </a:r>
            <a:br>
              <a:rPr lang="zh-TW" altLang="en-US" sz="1400" b="1" dirty="0">
                <a:solidFill>
                  <a:schemeClr val="tx2"/>
                </a:solidFill>
              </a:rPr>
            </a:b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EFF9FF98-8B88-192F-E28F-8F2AD943760F}"/>
              </a:ext>
            </a:extLst>
          </p:cNvPr>
          <p:cNvSpPr txBox="1"/>
          <p:nvPr/>
        </p:nvSpPr>
        <p:spPr>
          <a:xfrm>
            <a:off x="2579322" y="6083957"/>
            <a:ext cx="42159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前總統蔣中正頒賜題訓</a:t>
            </a:r>
            <a:r>
              <a:rPr lang="zh-TW" altLang="en-US" sz="14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「窮理致知」</a:t>
            </a:r>
            <a:r>
              <a:rPr lang="zh-TW" altLang="en-US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與王校長理念相符，因此制定該訓詞為本校校訓</a:t>
            </a:r>
            <a:endParaRPr lang="zh-TW" altLang="en-US" sz="1400" b="1" dirty="0">
              <a:solidFill>
                <a:schemeClr val="tx2"/>
              </a:solidFill>
              <a:effectLst/>
            </a:endParaRPr>
          </a:p>
          <a:p>
            <a:r>
              <a:rPr lang="zh-TW" altLang="en-US" b="1" dirty="0"/>
              <a:t/>
            </a:r>
            <a:br>
              <a:rPr lang="zh-TW" altLang="en-US" b="1" dirty="0"/>
            </a:br>
            <a:endParaRPr lang="zh-TW" altLang="en-US" b="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252128E7-8311-556C-0A8B-ED123D532F06}"/>
              </a:ext>
            </a:extLst>
          </p:cNvPr>
          <p:cNvSpPr txBox="1"/>
          <p:nvPr/>
        </p:nvSpPr>
        <p:spPr>
          <a:xfrm>
            <a:off x="6683247" y="6064497"/>
            <a:ext cx="37223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40</a:t>
            </a:r>
            <a:r>
              <a:rPr lang="zh-TW" altLang="en-US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r>
              <a:rPr lang="en-US" altLang="zh-TW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</a:t>
            </a:r>
            <a:r>
              <a:rPr lang="zh-TW" altLang="en-US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</a:t>
            </a:r>
            <a:r>
              <a:rPr lang="en-US" altLang="zh-TW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15</a:t>
            </a:r>
            <a:r>
              <a:rPr lang="zh-TW" altLang="en-US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日召開院務會議通過</a:t>
            </a:r>
            <a:endParaRPr lang="zh-TW" altLang="en-US" sz="1400" b="1" dirty="0">
              <a:solidFill>
                <a:schemeClr val="tx2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400" b="1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以總統提贈本院之「窮理致知」為院訓</a:t>
            </a:r>
            <a:endParaRPr lang="zh-TW" altLang="en-US" sz="1400" b="1" dirty="0">
              <a:solidFill>
                <a:schemeClr val="tx2"/>
              </a:solidFill>
              <a:effectLst/>
            </a:endParaRPr>
          </a:p>
          <a:p>
            <a:r>
              <a:rPr lang="zh-TW" altLang="en-US" sz="1400" b="1" dirty="0">
                <a:solidFill>
                  <a:schemeClr val="tx2"/>
                </a:solidFill>
              </a:rPr>
              <a:t/>
            </a:r>
            <a:br>
              <a:rPr lang="zh-TW" altLang="en-US" sz="1400" b="1" dirty="0">
                <a:solidFill>
                  <a:schemeClr val="tx2"/>
                </a:solidFill>
              </a:rPr>
            </a:br>
            <a:endParaRPr lang="zh-TW" altLang="en-US" sz="1400" b="1" dirty="0">
              <a:solidFill>
                <a:schemeClr val="tx2"/>
              </a:solidFill>
            </a:endParaRPr>
          </a:p>
        </p:txBody>
      </p:sp>
      <p:sp>
        <p:nvSpPr>
          <p:cNvPr id="33" name="箭號: 向右 11">
            <a:extLst>
              <a:ext uri="{FF2B5EF4-FFF2-40B4-BE49-F238E27FC236}">
                <a16:creationId xmlns:a16="http://schemas.microsoft.com/office/drawing/2014/main" xmlns="" id="{5A4A82CD-B917-81FF-CC23-0879783318BB}"/>
              </a:ext>
            </a:extLst>
          </p:cNvPr>
          <p:cNvSpPr/>
          <p:nvPr/>
        </p:nvSpPr>
        <p:spPr>
          <a:xfrm>
            <a:off x="4705587" y="3490529"/>
            <a:ext cx="626711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xmlns="" id="{031D33F0-27CE-A695-988A-B832D354C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1288" y="3490529"/>
            <a:ext cx="646232" cy="34140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xmlns="" id="{5D45CA8D-2C07-A538-4587-68EE239BD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318" y="5251480"/>
            <a:ext cx="646232" cy="341406"/>
          </a:xfrm>
          <a:prstGeom prst="rect">
            <a:avLst/>
          </a:prstGeom>
        </p:spPr>
      </p:pic>
      <p:sp>
        <p:nvSpPr>
          <p:cNvPr id="36" name="箭號: 向右 25">
            <a:extLst>
              <a:ext uri="{FF2B5EF4-FFF2-40B4-BE49-F238E27FC236}">
                <a16:creationId xmlns:a16="http://schemas.microsoft.com/office/drawing/2014/main" xmlns="" id="{9175A3E0-3323-3259-21E9-6F6C0D886455}"/>
              </a:ext>
            </a:extLst>
          </p:cNvPr>
          <p:cNvSpPr/>
          <p:nvPr/>
        </p:nvSpPr>
        <p:spPr>
          <a:xfrm>
            <a:off x="6481929" y="5266891"/>
            <a:ext cx="626711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046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E59B136-1C87-3C8C-A6C3-A4DB25C6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6" y="1073888"/>
            <a:ext cx="8949070" cy="825933"/>
          </a:xfrm>
        </p:spPr>
        <p:txBody>
          <a:bodyPr>
            <a:noAutofit/>
          </a:bodyPr>
          <a:lstStyle/>
          <a:p>
            <a:r>
              <a:rPr lang="zh-TW" altLang="en-US" sz="6800" b="1" dirty="0">
                <a:latin typeface="+mn-ea"/>
                <a:ea typeface="+mn-ea"/>
              </a:rPr>
              <a:t>涵義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E88F2FE-931F-068E-8286-D33E6A34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2769" y="2393418"/>
            <a:ext cx="8528861" cy="4101483"/>
          </a:xfrm>
        </p:spPr>
        <p:txBody>
          <a:bodyPr>
            <a:noAutofit/>
          </a:bodyPr>
          <a:lstStyle/>
          <a:p>
            <a:pPr algn="just" rtl="0">
              <a:spcBef>
                <a:spcPts val="560"/>
              </a:spcBef>
              <a:spcAft>
                <a:spcPts val="0"/>
              </a:spcAft>
            </a:pPr>
            <a:r>
              <a:rPr lang="en-US" altLang="zh-TW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sz="2400" i="0" u="none" strike="noStrike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「窮理」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zh-TW" altLang="en-US" sz="2400" i="0" u="none" strike="noStrike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「致知」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這兩個詞原來分散在「禮記」。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pPr algn="just"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2"/>
                </a:solidFill>
                <a:effectLst/>
              </a:rPr>
              <a:t/>
            </a:r>
            <a:br>
              <a:rPr lang="zh-TW" altLang="en-US" sz="2400" dirty="0">
                <a:solidFill>
                  <a:schemeClr val="tx2"/>
                </a:solidFill>
                <a:effectLst/>
              </a:rPr>
            </a:b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後來由南宋的理學大師</a:t>
            </a:r>
            <a:r>
              <a:rPr lang="zh-TW" altLang="en-US" sz="2400" i="0" u="none" strike="noStrike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朱熹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以「為學大抵以主敬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24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立其本，</a:t>
            </a:r>
            <a:r>
              <a:rPr lang="zh-TW" altLang="en-US" sz="2400" i="0" u="none" strike="noStrike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窮理以致其知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，反躬以踐其實」接合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endParaRPr lang="en-US" altLang="zh-TW" sz="24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一起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pPr algn="just"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2"/>
                </a:solidFill>
                <a:effectLst/>
              </a:rPr>
              <a:t/>
            </a:r>
            <a:br>
              <a:rPr lang="zh-TW" altLang="en-US" sz="2400" dirty="0">
                <a:solidFill>
                  <a:schemeClr val="tx2"/>
                </a:solidFill>
                <a:effectLst/>
              </a:rPr>
            </a:b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民國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年以後，總統蔣公時常在他的演講裡，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訓勉</a:t>
            </a:r>
            <a:endParaRPr lang="en-US" altLang="zh-TW" sz="24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國人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以「窮理致知」的精神，研究科學以救國。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r>
              <a:rPr lang="zh-TW" altLang="en-US" sz="2400" dirty="0">
                <a:solidFill>
                  <a:schemeClr val="tx2"/>
                </a:solidFill>
              </a:rPr>
              <a:t/>
            </a:r>
            <a:br>
              <a:rPr lang="zh-TW" altLang="en-US" sz="2400" dirty="0">
                <a:solidFill>
                  <a:schemeClr val="tx2"/>
                </a:solidFill>
              </a:rPr>
            </a:br>
            <a:endParaRPr lang="zh-TW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28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1A825F3-4D07-2D6B-D79F-5323587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333" y="1073888"/>
            <a:ext cx="8564372" cy="879199"/>
          </a:xfrm>
        </p:spPr>
        <p:txBody>
          <a:bodyPr>
            <a:noAutofit/>
          </a:bodyPr>
          <a:lstStyle/>
          <a:p>
            <a:r>
              <a:rPr lang="zh-TW" altLang="en-US" sz="6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教育哲學</a:t>
            </a:r>
            <a:endParaRPr lang="zh-TW" altLang="en-US" sz="6800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1F209A9-533E-D76E-9F5F-11197001F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5020" y="2455968"/>
            <a:ext cx="8191510" cy="4500978"/>
          </a:xfrm>
        </p:spPr>
        <p:txBody>
          <a:bodyPr>
            <a:normAutofit/>
          </a:bodyPr>
          <a:lstStyle/>
          <a:p>
            <a:pPr marL="342900" lvl="0" indent="-342900">
              <a:buClr>
                <a:srgbClr val="EBDDC3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理性主義</a:t>
            </a:r>
            <a:r>
              <a:rPr lang="zh-TW" altLang="en-US" sz="2400" dirty="0" smtClean="0">
                <a:solidFill>
                  <a:schemeClr val="tx2"/>
                </a:solidFill>
                <a:latin typeface="微軟正黑體"/>
              </a:rPr>
              <a:t>−</a:t>
            </a:r>
            <a:r>
              <a:rPr lang="zh-TW" altLang="en-US" sz="24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窮理</a:t>
            </a:r>
            <a:r>
              <a:rPr lang="zh-TW" altLang="en-US" sz="24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理性主義主張凡人具有</a:t>
            </a:r>
            <a:r>
              <a:rPr lang="zh-TW" altLang="en-US" sz="2400" i="0" u="none" strike="noStrike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「萬物皆備於我」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的心靈。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1"/>
                </a:solidFill>
                <a:effectLst/>
              </a:rPr>
              <a:t/>
            </a:r>
            <a:br>
              <a:rPr lang="zh-TW" altLang="en-US" sz="2400" dirty="0">
                <a:solidFill>
                  <a:schemeClr val="tx1"/>
                </a:solidFill>
                <a:effectLst/>
              </a:rPr>
            </a:b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理性主義者往往劃分博雅教育與技藝教育，隱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</a:t>
            </a:r>
            <a:endParaRPr lang="en-US" altLang="zh-TW" sz="24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2400" i="0" u="none" strike="noStrike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「勞心者治人，勞力者治於人」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的觀念。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1"/>
                </a:solidFill>
                <a:effectLst/>
              </a:rPr>
              <a:t/>
            </a:r>
            <a:br>
              <a:rPr lang="zh-TW" altLang="en-US" sz="2400" dirty="0">
                <a:solidFill>
                  <a:schemeClr val="tx1"/>
                </a:solidFill>
                <a:effectLst/>
              </a:rPr>
            </a:b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重視理論學識而輕視實用技能。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2"/>
                </a:solidFill>
                <a:effectLst/>
              </a:rPr>
              <a:t/>
            </a:r>
            <a:br>
              <a:rPr lang="zh-TW" altLang="en-US" sz="2400" dirty="0">
                <a:solidFill>
                  <a:schemeClr val="tx2"/>
                </a:solidFill>
                <a:effectLst/>
              </a:rPr>
            </a:b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不重學習內容，重磨鍊智慧、陶冶理性。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6237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53434B3-972D-CE45-FBFC-56DA3602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544" y="1664333"/>
            <a:ext cx="8777246" cy="284395"/>
          </a:xfrm>
        </p:spPr>
        <p:txBody>
          <a:bodyPr>
            <a:noAutofit/>
          </a:bodyPr>
          <a:lstStyle/>
          <a:p>
            <a:r>
              <a:rPr lang="zh-TW" altLang="en-US" sz="6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教育哲學</a:t>
            </a:r>
            <a:endParaRPr lang="zh-TW" altLang="en-US" sz="6800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DCF402F9-BB6D-DA6A-4939-5064521B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7968" y="2086334"/>
            <a:ext cx="8147121" cy="4705165"/>
          </a:xfrm>
        </p:spPr>
        <p:txBody>
          <a:bodyPr>
            <a:normAutofit fontScale="92500"/>
          </a:bodyPr>
          <a:lstStyle/>
          <a:p>
            <a:pPr marL="342900" lvl="0" indent="-342900">
              <a:buClr>
                <a:srgbClr val="EBDDC3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經驗主義</a:t>
            </a:r>
            <a:r>
              <a:rPr lang="zh-TW" altLang="en-US" sz="2400" dirty="0" smtClean="0">
                <a:solidFill>
                  <a:schemeClr val="tx2"/>
                </a:solidFill>
                <a:latin typeface="微軟正黑體"/>
              </a:rPr>
              <a:t>−</a:t>
            </a:r>
            <a:r>
              <a:rPr lang="zh-TW" altLang="en-US" sz="26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致</a:t>
            </a:r>
            <a:r>
              <a:rPr lang="zh-TW" altLang="en-US" sz="26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知：</a:t>
            </a:r>
            <a:endParaRPr lang="zh-TW" altLang="en-US" sz="2600" dirty="0" smtClean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6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經驗主義</a:t>
            </a:r>
            <a:r>
              <a:rPr lang="zh-TW" altLang="en-US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的知識論：</a:t>
            </a:r>
            <a:endParaRPr lang="zh-TW" altLang="en-US" sz="260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en-US" altLang="zh-TW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TW" altLang="en-US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主張一切知識起源於經驗而非理性。</a:t>
            </a:r>
            <a:endParaRPr lang="zh-TW" altLang="en-US" sz="260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600" dirty="0">
                <a:solidFill>
                  <a:schemeClr val="tx1"/>
                </a:solidFill>
                <a:effectLst/>
              </a:rPr>
              <a:t/>
            </a:r>
            <a:br>
              <a:rPr lang="zh-TW" altLang="en-US" sz="2600" dirty="0">
                <a:solidFill>
                  <a:schemeClr val="tx1"/>
                </a:solidFill>
                <a:effectLst/>
              </a:rPr>
            </a:br>
            <a:r>
              <a:rPr lang="en-US" altLang="zh-TW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TW" altLang="en-US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經驗成於兩要素：其一為</a:t>
            </a:r>
            <a:r>
              <a:rPr lang="zh-TW" altLang="en-US" sz="2600" i="0" u="none" strike="noStrike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感覺</a:t>
            </a:r>
            <a:r>
              <a:rPr lang="en-US" altLang="zh-TW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(sensation)</a:t>
            </a:r>
            <a:r>
              <a:rPr lang="zh-TW" altLang="en-US" sz="26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26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6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6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6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另一</a:t>
            </a:r>
            <a:r>
              <a:rPr lang="zh-TW" altLang="en-US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2600" i="0" u="none" strike="noStrike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反省</a:t>
            </a:r>
            <a:r>
              <a:rPr lang="en-US" altLang="zh-TW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或稱內感官</a:t>
            </a:r>
            <a:r>
              <a:rPr lang="en-US" altLang="zh-TW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internal sense)</a:t>
            </a:r>
            <a:r>
              <a:rPr lang="zh-TW" altLang="en-US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-US" sz="260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600" dirty="0">
                <a:solidFill>
                  <a:schemeClr val="tx1"/>
                </a:solidFill>
                <a:effectLst/>
              </a:rPr>
              <a:t/>
            </a:r>
            <a:br>
              <a:rPr lang="zh-TW" altLang="en-US" sz="2600" dirty="0">
                <a:solidFill>
                  <a:schemeClr val="tx1"/>
                </a:solidFill>
                <a:effectLst/>
              </a:rPr>
            </a:br>
            <a:r>
              <a:rPr lang="en-US" altLang="zh-TW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lang="zh-TW" altLang="en-US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將知識看作是</a:t>
            </a:r>
            <a:r>
              <a:rPr lang="zh-TW" altLang="en-US" sz="2600" i="0" u="none" strike="noStrike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經驗的產物</a:t>
            </a:r>
            <a:r>
              <a:rPr lang="zh-TW" altLang="en-US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，特別注重教育的效能。</a:t>
            </a:r>
            <a:endParaRPr lang="zh-TW" altLang="en-US" sz="260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600" dirty="0">
                <a:solidFill>
                  <a:schemeClr val="tx1"/>
                </a:solidFill>
                <a:effectLst/>
              </a:rPr>
              <a:t/>
            </a:r>
            <a:br>
              <a:rPr lang="zh-TW" altLang="en-US" sz="2600" dirty="0">
                <a:solidFill>
                  <a:schemeClr val="tx1"/>
                </a:solidFill>
                <a:effectLst/>
              </a:rPr>
            </a:br>
            <a:r>
              <a:rPr lang="en-US" altLang="zh-TW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lang="zh-TW" altLang="en-US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驗主義表現於感覺唯實論，著重直觀教學與</a:t>
            </a:r>
            <a:r>
              <a:rPr lang="zh-TW" altLang="en-US" sz="26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感官</a:t>
            </a:r>
            <a:endParaRPr lang="en-US" altLang="zh-TW" sz="26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6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6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6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</a:t>
            </a:r>
            <a:r>
              <a:rPr lang="zh-TW" altLang="en-US" sz="26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的價值。</a:t>
            </a:r>
            <a:endParaRPr lang="zh-TW" altLang="en-US" sz="2600" dirty="0">
              <a:solidFill>
                <a:schemeClr val="tx2"/>
              </a:solidFill>
              <a:effectLst/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1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xmlns="" id="{FE8402AF-EDBB-40C3-F291-A09485945D01}"/>
              </a:ext>
            </a:extLst>
          </p:cNvPr>
          <p:cNvSpPr/>
          <p:nvPr/>
        </p:nvSpPr>
        <p:spPr>
          <a:xfrm>
            <a:off x="7119164" y="4947217"/>
            <a:ext cx="2068497" cy="1065320"/>
          </a:xfrm>
          <a:prstGeom prst="wedgeRoundRectCallout">
            <a:avLst>
              <a:gd name="adj1" fmla="val 37965"/>
              <a:gd name="adj2" fmla="val 683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78B9785-F1DE-FD3C-B5D2-1F1A44A7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964" y="1088968"/>
            <a:ext cx="8965157" cy="84374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</a:pPr>
            <a:r>
              <a:rPr lang="zh-TW" altLang="en-US" sz="7600" b="1" dirty="0" smtClean="0">
                <a:latin typeface="+mn-ea"/>
                <a:ea typeface="+mn-ea"/>
              </a:rPr>
              <a:t>五、屏</a:t>
            </a:r>
            <a:r>
              <a:rPr lang="zh-TW" altLang="en-US" sz="7600" b="1" dirty="0">
                <a:latin typeface="+mn-ea"/>
                <a:ea typeface="+mn-ea"/>
              </a:rPr>
              <a:t>科校訓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4FCF0F8-D763-7069-53CE-42031D67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5527" y="2377703"/>
            <a:ext cx="7942934" cy="2285737"/>
          </a:xfrm>
        </p:spPr>
        <p:txBody>
          <a:bodyPr>
            <a:normAutofit/>
          </a:bodyPr>
          <a:lstStyle/>
          <a:p>
            <a:pPr marL="342900" lvl="0" indent="-342900">
              <a:buClr>
                <a:srgbClr val="EBDDC3"/>
              </a:buClr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2"/>
                </a:solidFill>
                <a:latin typeface="微軟正黑體"/>
              </a:rPr>
              <a:t>校訓</a:t>
            </a:r>
            <a:r>
              <a:rPr lang="en-US" altLang="zh-TW" sz="2400" dirty="0">
                <a:solidFill>
                  <a:schemeClr val="tx2"/>
                </a:solidFill>
                <a:latin typeface="微軟正黑體"/>
              </a:rPr>
              <a:t> </a:t>
            </a:r>
            <a:r>
              <a:rPr lang="zh-TW" altLang="en-US" sz="2400" dirty="0">
                <a:solidFill>
                  <a:schemeClr val="tx2"/>
                </a:solidFill>
                <a:latin typeface="微軟正黑體"/>
              </a:rPr>
              <a:t>−仁實，「仁民愛物、實事求是</a:t>
            </a:r>
            <a:r>
              <a:rPr lang="zh-TW" altLang="en-US" sz="2400" dirty="0" smtClean="0">
                <a:solidFill>
                  <a:schemeClr val="tx2"/>
                </a:solidFill>
                <a:latin typeface="微軟正黑體"/>
              </a:rPr>
              <a:t>」</a:t>
            </a:r>
            <a:endParaRPr lang="en-US" altLang="zh-TW" sz="2400" dirty="0" smtClean="0">
              <a:solidFill>
                <a:schemeClr val="tx2"/>
              </a:solidFill>
              <a:latin typeface="微軟正黑體"/>
            </a:endParaRPr>
          </a:p>
          <a:p>
            <a:pPr marL="342900" lvl="0" indent="-342900">
              <a:buClr>
                <a:srgbClr val="EBDDC3"/>
              </a:buClr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tx2"/>
              </a:solidFill>
              <a:latin typeface="微軟正黑體"/>
            </a:endParaRPr>
          </a:p>
          <a:p>
            <a:pPr marL="342900" lvl="0" indent="-342900">
              <a:buClr>
                <a:srgbClr val="EBDDC3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2"/>
                </a:solidFill>
                <a:latin typeface="微軟正黑體"/>
              </a:rPr>
              <a:t>來源 −仁民愛物</a:t>
            </a:r>
            <a:r>
              <a:rPr lang="en-US" altLang="zh-TW" sz="2400" dirty="0">
                <a:solidFill>
                  <a:schemeClr val="tx2"/>
                </a:solidFill>
                <a:latin typeface="微軟正黑體"/>
              </a:rPr>
              <a:t>:《</a:t>
            </a:r>
            <a:r>
              <a:rPr lang="zh-TW" altLang="en-US" sz="2400" dirty="0">
                <a:solidFill>
                  <a:schemeClr val="tx2"/>
                </a:solidFill>
                <a:latin typeface="微軟正黑體"/>
              </a:rPr>
              <a:t>孟子．盡心上</a:t>
            </a:r>
            <a:r>
              <a:rPr lang="en-US" altLang="zh-TW" sz="2400" dirty="0">
                <a:solidFill>
                  <a:schemeClr val="tx2"/>
                </a:solidFill>
                <a:latin typeface="微軟正黑體"/>
              </a:rPr>
              <a:t>》</a:t>
            </a:r>
            <a:r>
              <a:rPr lang="zh-TW" altLang="en-US" sz="2400" dirty="0">
                <a:solidFill>
                  <a:schemeClr val="tx2"/>
                </a:solidFill>
                <a:latin typeface="微軟正黑體"/>
              </a:rPr>
              <a:t>：「君子之於物也，愛之而弗仁；於民也，仁之而弗親，親親而仁民，仁民而愛物。」</a:t>
            </a:r>
          </a:p>
          <a:p>
            <a:pPr rtl="0">
              <a:spcBef>
                <a:spcPts val="640"/>
              </a:spcBef>
              <a:spcAft>
                <a:spcPts val="0"/>
              </a:spcAft>
            </a:pPr>
            <a:endParaRPr lang="en-US" altLang="zh-TW" sz="2400" b="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2159C1F-56F4-282F-E296-3EEB95BB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021" y="4393326"/>
            <a:ext cx="2228538" cy="24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C19F52D-EACF-DCB6-3D10-174F9BBEBD34}"/>
              </a:ext>
            </a:extLst>
          </p:cNvPr>
          <p:cNvSpPr txBox="1"/>
          <p:nvPr/>
        </p:nvSpPr>
        <p:spPr>
          <a:xfrm>
            <a:off x="7316005" y="5156712"/>
            <a:ext cx="2068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我是孟子</a:t>
            </a:r>
          </a:p>
          <a:p>
            <a:r>
              <a:rPr lang="zh-TW" altLang="en-US" b="1" dirty="0">
                <a:solidFill>
                  <a:schemeClr val="bg1"/>
                </a:solidFill>
              </a:rPr>
              <a:t>是我提出來的☺</a:t>
            </a:r>
          </a:p>
        </p:txBody>
      </p:sp>
    </p:spTree>
    <p:extLst>
      <p:ext uri="{BB962C8B-B14F-4D97-AF65-F5344CB8AC3E}">
        <p14:creationId xmlns:p14="http://schemas.microsoft.com/office/powerpoint/2010/main" val="2470578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39451B0-B28D-0A41-7B58-B7A5A05A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9" y="1144909"/>
            <a:ext cx="5723518" cy="728279"/>
          </a:xfrm>
        </p:spPr>
        <p:txBody>
          <a:bodyPr>
            <a:noAutofit/>
          </a:bodyPr>
          <a:lstStyle/>
          <a:p>
            <a:r>
              <a:rPr lang="zh-TW" altLang="en-US" sz="6800" b="1" dirty="0">
                <a:latin typeface="+mn-ea"/>
                <a:ea typeface="+mn-ea"/>
              </a:rPr>
              <a:t>涵義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8DE5917-3B76-C7BB-DC54-1111A96B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9679" y="2536755"/>
            <a:ext cx="7954314" cy="2425944"/>
          </a:xfrm>
        </p:spPr>
        <p:txBody>
          <a:bodyPr>
            <a:normAutofit/>
          </a:bodyPr>
          <a:lstStyle/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en-US" altLang="zh-TW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仁民愛物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愛心普及眾人，推及萬物。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endParaRPr lang="en-US" altLang="zh-TW" sz="24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en-US" altLang="zh-TW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實事求是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做事切實，按實際情況去確實辦事。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r>
              <a:rPr lang="zh-TW" altLang="en-US" dirty="0">
                <a:solidFill>
                  <a:schemeClr val="tx2"/>
                </a:solidFill>
                <a:effectLst/>
              </a:rPr>
              <a:t/>
            </a:r>
            <a:br>
              <a:rPr lang="zh-TW" altLang="en-US" dirty="0">
                <a:solidFill>
                  <a:schemeClr val="tx2"/>
                </a:solidFill>
                <a:effectLst/>
              </a:rPr>
            </a:br>
            <a:endParaRPr lang="zh-TW" alt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606" y="4531593"/>
            <a:ext cx="2174962" cy="215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421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57519BB-D282-10AD-003E-24568EF9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344" y="2024109"/>
            <a:ext cx="9223899" cy="985422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zh-TW" altLang="en-US" b="1" dirty="0">
                <a:effectLst/>
              </a:rPr>
              <a:t/>
            </a:r>
            <a:br>
              <a:rPr lang="zh-TW" altLang="en-US" b="1" dirty="0">
                <a:effectLst/>
              </a:rPr>
            </a:br>
            <a:r>
              <a:rPr lang="zh-TW" altLang="en-US" sz="7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教育哲學</a:t>
            </a:r>
            <a:r>
              <a:rPr lang="zh-TW" altLang="en-US" b="1" dirty="0"/>
              <a:t/>
            </a:r>
            <a:br>
              <a:rPr lang="zh-TW" altLang="en-US" b="1" dirty="0"/>
            </a:br>
            <a:endParaRPr lang="zh-TW" altLang="en-US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8734EFF-A48F-8EED-4E05-D57E3B8A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2202" y="2498259"/>
            <a:ext cx="8241791" cy="3811599"/>
          </a:xfrm>
        </p:spPr>
        <p:txBody>
          <a:bodyPr>
            <a:noAutofit/>
          </a:bodyPr>
          <a:lstStyle/>
          <a:p>
            <a:pPr marL="342900" lvl="0" indent="-342900">
              <a:buClr>
                <a:srgbClr val="EBDDC3"/>
              </a:buClr>
              <a:buFont typeface="Arial" panose="020B0604020202020204" pitchFamily="34" charset="0"/>
              <a:buChar char="•"/>
            </a:pP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仁民愛物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n-US" altLang="zh-TW" sz="2400" b="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zh-TW" altLang="en-US" sz="2400" b="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400" i="0" u="none" strike="noStrike" dirty="0" smtClean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孟子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提出的「仁民而愛物」的生態倫理命題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，從</a:t>
            </a:r>
            <a:endParaRPr lang="en-US" altLang="zh-TW" sz="24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性善論來分析包含著</a:t>
            </a:r>
            <a:r>
              <a:rPr lang="zh-TW" altLang="en-US" sz="2400" i="0" u="none" strike="noStrike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「有仁愛之心的民眾才</a:t>
            </a:r>
            <a:r>
              <a:rPr lang="zh-TW" altLang="en-US" sz="2400" i="0" u="none" strike="noStrike" dirty="0" smtClean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  <a:endParaRPr lang="en-US" altLang="zh-TW" sz="2400" i="0" u="none" strike="noStrike" dirty="0" smtClean="0"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400" i="0" u="none" strike="noStrike" dirty="0" smtClean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去愛護</a:t>
            </a:r>
            <a:r>
              <a:rPr lang="zh-TW" altLang="en-US" sz="2400" i="0" u="none" strike="noStrike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萬物」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的思想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24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endParaRPr lang="zh-TW" altLang="en-US" sz="2400" b="0" dirty="0">
              <a:solidFill>
                <a:schemeClr val="tx1"/>
              </a:solidFill>
              <a:effectLst/>
            </a:endParaRPr>
          </a:p>
          <a:p>
            <a:pPr marL="342900" lvl="0" indent="-342900">
              <a:buClr>
                <a:srgbClr val="EBDDC3"/>
              </a:buClr>
              <a:buFont typeface="Arial" panose="020B0604020202020204" pitchFamily="34" charset="0"/>
              <a:buChar char="•"/>
            </a:pP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孟子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曰：「君子之於萬物也，愛之而弗仁。於民也，仁之而弗親。親親而仁民，仁民而愛物。」（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孟子 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盡心上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/>
            </a:r>
            <a:br>
              <a:rPr lang="zh-TW" altLang="en-US" sz="2400" dirty="0">
                <a:solidFill>
                  <a:schemeClr val="tx1"/>
                </a:solidFill>
              </a:rPr>
            </a:b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20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57C31B-657E-26F5-1F63-EC559DB9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393" y="1404850"/>
            <a:ext cx="5780657" cy="24190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zh-TW" altLang="en-US" b="1" dirty="0">
                <a:effectLst/>
                <a:latin typeface="+mn-ea"/>
                <a:ea typeface="+mn-ea"/>
              </a:rPr>
              <a:t/>
            </a:r>
            <a:br>
              <a:rPr lang="zh-TW" altLang="en-US" b="1" dirty="0">
                <a:effectLst/>
                <a:latin typeface="+mn-ea"/>
                <a:ea typeface="+mn-ea"/>
              </a:rPr>
            </a:br>
            <a:r>
              <a:rPr lang="zh-TW" altLang="en-US" b="1" dirty="0">
                <a:latin typeface="+mn-ea"/>
                <a:ea typeface="+mn-ea"/>
              </a:rPr>
              <a:t/>
            </a:r>
            <a:br>
              <a:rPr lang="zh-TW" altLang="en-US" b="1" dirty="0">
                <a:latin typeface="+mn-ea"/>
                <a:ea typeface="+mn-ea"/>
              </a:rPr>
            </a:br>
            <a:r>
              <a:rPr lang="zh-TW" altLang="en-US" b="1" dirty="0">
                <a:latin typeface="+mn-ea"/>
                <a:ea typeface="+mn-ea"/>
              </a:rPr>
              <a:t>教育哲學</a:t>
            </a:r>
            <a:br>
              <a:rPr lang="zh-TW" altLang="en-US" b="1" dirty="0">
                <a:latin typeface="+mn-ea"/>
                <a:ea typeface="+mn-ea"/>
              </a:rPr>
            </a:br>
            <a:r>
              <a:rPr lang="zh-TW" altLang="en-US" b="1" dirty="0">
                <a:latin typeface="+mn-ea"/>
                <a:ea typeface="+mn-ea"/>
              </a:rPr>
              <a:t/>
            </a:r>
            <a:br>
              <a:rPr lang="zh-TW" altLang="en-US" b="1" dirty="0">
                <a:latin typeface="+mn-ea"/>
                <a:ea typeface="+mn-ea"/>
              </a:rPr>
            </a:br>
            <a:endParaRPr lang="zh-TW" altLang="en-US" b="1" dirty="0">
              <a:latin typeface="+mn-ea"/>
              <a:ea typeface="+mn-ea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453FBC6-79DC-9042-E153-F07B3310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0089" y="2105864"/>
            <a:ext cx="8951926" cy="3962426"/>
          </a:xfrm>
        </p:spPr>
        <p:txBody>
          <a:bodyPr>
            <a:noAutofit/>
          </a:bodyPr>
          <a:lstStyle/>
          <a:p>
            <a:pPr marL="342900" lvl="0" indent="-342900">
              <a:buClr>
                <a:srgbClr val="EBDDC3"/>
              </a:buClr>
              <a:buFont typeface="Arial" panose="020B0604020202020204" pitchFamily="34" charset="0"/>
              <a:buChar char="•"/>
            </a:pPr>
            <a:r>
              <a:rPr lang="zh-TW" altLang="en-US" sz="2400" i="0" u="none" strike="noStrike" dirty="0" smtClean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實事求是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的思想路線具有重要的理論意義和實踐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意義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TW" sz="2400" dirty="0">
              <a:solidFill>
                <a:schemeClr val="tx2"/>
              </a:solidFill>
            </a:endParaRPr>
          </a:p>
          <a:p>
            <a:pPr marL="342900" lvl="0" indent="-342900">
              <a:buClr>
                <a:srgbClr val="EBDDC3"/>
              </a:buClr>
              <a:buFont typeface="Arial" panose="020B0604020202020204" pitchFamily="34" charset="0"/>
              <a:buChar char="•"/>
            </a:pPr>
            <a:endParaRPr lang="en-US" altLang="zh-TW" sz="2400" i="0" u="none" strike="noStrike" dirty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>
              <a:buClr>
                <a:srgbClr val="EBDDC3"/>
              </a:buClr>
            </a:pPr>
            <a:r>
              <a:rPr lang="en-US" altLang="zh-TW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它是馬克思主義認識論在馬克思主義中國化實踐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過程</a:t>
            </a:r>
            <a:endParaRPr lang="en-US" altLang="zh-TW" sz="24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>
              <a:buClr>
                <a:srgbClr val="EBDDC3"/>
              </a:buClr>
            </a:pPr>
            <a:r>
              <a:rPr lang="zh-TW" altLang="en-US" sz="24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中的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運用、豐富和發展。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endParaRPr lang="en-US" altLang="zh-TW" sz="24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en-US" altLang="zh-TW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它是制定並貫徹執行正確路線的政治路線的思想基礎。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endParaRPr lang="en-US" altLang="zh-TW" sz="24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en-US" altLang="zh-TW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altLang="zh-TW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它是加強黨的思想作風建設和提高領導能力的重要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</a:t>
            </a:r>
            <a:endParaRPr lang="en-US" altLang="zh-TW" sz="2400" i="0" u="none" strike="noStrike" dirty="0" smtClean="0">
              <a:solidFill>
                <a:schemeClr val="tx2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rtl="0">
              <a:spcBef>
                <a:spcPts val="56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400" i="0" u="none" strike="noStrike" dirty="0" smtClean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</a:t>
            </a:r>
            <a:r>
              <a:rPr lang="zh-TW" altLang="en-US" sz="2400" i="0" u="none" strike="noStrike" dirty="0">
                <a:solidFill>
                  <a:schemeClr val="tx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-US" sz="2400" dirty="0">
              <a:solidFill>
                <a:schemeClr val="tx2"/>
              </a:solidFill>
              <a:effectLst/>
            </a:endParaRPr>
          </a:p>
          <a:p>
            <a:r>
              <a:rPr lang="zh-TW" altLang="en-US" sz="2400" dirty="0">
                <a:solidFill>
                  <a:schemeClr val="tx2"/>
                </a:solidFill>
              </a:rPr>
              <a:t/>
            </a:r>
            <a:br>
              <a:rPr lang="zh-TW" altLang="en-US" sz="2400" dirty="0">
                <a:solidFill>
                  <a:schemeClr val="tx2"/>
                </a:solidFill>
              </a:rPr>
            </a:br>
            <a:endParaRPr lang="zh-TW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2ED7A6-9A15-D7C2-1D5D-562F70AC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276" y="284085"/>
            <a:ext cx="8187071" cy="1587446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+mn-ea"/>
                <a:ea typeface="+mn-ea"/>
              </a:rPr>
              <a:t>目錄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C4635C3-BCE8-4528-9940-269C01B82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2170" y="2944741"/>
            <a:ext cx="7017488" cy="249277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2"/>
                </a:solidFill>
              </a:rPr>
              <a:t>一、台大校訓</a:t>
            </a:r>
            <a:endParaRPr lang="en-US" altLang="zh-TW" sz="2400" dirty="0">
              <a:solidFill>
                <a:schemeClr val="tx2"/>
              </a:solidFill>
            </a:endParaRPr>
          </a:p>
          <a:p>
            <a:r>
              <a:rPr lang="zh-TW" altLang="en-US" sz="2400" dirty="0">
                <a:solidFill>
                  <a:schemeClr val="tx2"/>
                </a:solidFill>
              </a:rPr>
              <a:t>二、清大校訓</a:t>
            </a:r>
            <a:endParaRPr lang="en-US" altLang="zh-TW" sz="2400" dirty="0">
              <a:solidFill>
                <a:schemeClr val="tx2"/>
              </a:solidFill>
            </a:endParaRPr>
          </a:p>
          <a:p>
            <a:r>
              <a:rPr lang="zh-TW" altLang="en-US" sz="2400" dirty="0">
                <a:solidFill>
                  <a:schemeClr val="tx2"/>
                </a:solidFill>
              </a:rPr>
              <a:t>三、交大校訓</a:t>
            </a:r>
            <a:endParaRPr lang="en-US" altLang="zh-TW" sz="2400" dirty="0">
              <a:solidFill>
                <a:schemeClr val="tx2"/>
              </a:solidFill>
            </a:endParaRPr>
          </a:p>
          <a:p>
            <a:r>
              <a:rPr lang="zh-TW" altLang="en-US" sz="2400" dirty="0">
                <a:solidFill>
                  <a:schemeClr val="tx2"/>
                </a:solidFill>
              </a:rPr>
              <a:t>四、成大校訓</a:t>
            </a:r>
            <a:endParaRPr lang="en-US" altLang="zh-TW" sz="2400" dirty="0">
              <a:solidFill>
                <a:schemeClr val="tx2"/>
              </a:solidFill>
            </a:endParaRPr>
          </a:p>
          <a:p>
            <a:r>
              <a:rPr lang="zh-TW" altLang="en-US" sz="2400" dirty="0">
                <a:solidFill>
                  <a:schemeClr val="tx2"/>
                </a:solidFill>
              </a:rPr>
              <a:t>五、屏科大校訓</a:t>
            </a:r>
            <a:endParaRPr lang="en-US" altLang="zh-TW" sz="2400" dirty="0">
              <a:solidFill>
                <a:schemeClr val="tx2"/>
              </a:solidFill>
            </a:endParaRPr>
          </a:p>
          <a:p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005B73DD-418B-DBEF-F304-5F0F67DD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72" y="3577667"/>
            <a:ext cx="2645893" cy="487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89D29C4A-D4BF-3EC9-8FF3-87639B0B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71" y="4048155"/>
            <a:ext cx="2645893" cy="487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34D6E8AF-801C-5E47-56CF-B04A5B36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70" y="4531033"/>
            <a:ext cx="2645893" cy="4877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A02AEF4F-DE23-0F91-4DB5-EBF360B9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69" y="3152085"/>
            <a:ext cx="2645893" cy="4877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73C619A1-0406-5EB5-1B71-B716A8B3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916" y="5013911"/>
            <a:ext cx="2347163" cy="4877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BB0FB049-11D3-AA15-8EB0-F07F63727C1F}"/>
              </a:ext>
            </a:extLst>
          </p:cNvPr>
          <p:cNvSpPr txBox="1"/>
          <p:nvPr/>
        </p:nvSpPr>
        <p:spPr>
          <a:xfrm>
            <a:off x="8674048" y="2921252"/>
            <a:ext cx="102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0359DED1-5102-65A4-0F97-034FC319B2EA}"/>
              </a:ext>
            </a:extLst>
          </p:cNvPr>
          <p:cNvSpPr txBox="1"/>
          <p:nvPr/>
        </p:nvSpPr>
        <p:spPr>
          <a:xfrm>
            <a:off x="8674048" y="337406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9FC1D10C-7A9F-56EB-A3CC-6C2125826A80}"/>
              </a:ext>
            </a:extLst>
          </p:cNvPr>
          <p:cNvSpPr txBox="1"/>
          <p:nvPr/>
        </p:nvSpPr>
        <p:spPr>
          <a:xfrm>
            <a:off x="8674047" y="3841708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64BBAAEA-7AB1-715D-3A5F-295CD1E2C405}"/>
              </a:ext>
            </a:extLst>
          </p:cNvPr>
          <p:cNvSpPr txBox="1"/>
          <p:nvPr/>
        </p:nvSpPr>
        <p:spPr>
          <a:xfrm>
            <a:off x="8647413" y="4294521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A48A4801-A297-73CD-E3BD-CD581B75A455}"/>
              </a:ext>
            </a:extLst>
          </p:cNvPr>
          <p:cNvSpPr txBox="1"/>
          <p:nvPr/>
        </p:nvSpPr>
        <p:spPr>
          <a:xfrm>
            <a:off x="8660730" y="4812597"/>
            <a:ext cx="83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1072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BA8BF9B-E616-791F-E700-86EFD3B53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507" y="1340286"/>
            <a:ext cx="9787745" cy="4072947"/>
          </a:xfrm>
        </p:spPr>
        <p:txBody>
          <a:bodyPr/>
          <a:lstStyle/>
          <a:p>
            <a:r>
              <a:rPr lang="zh-TW" altLang="en-US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謝謝聆聽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022" y="3873730"/>
            <a:ext cx="1581022" cy="216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82" y="3873730"/>
            <a:ext cx="1581022" cy="216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查看來源圖片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6" y="359878"/>
            <a:ext cx="3415346" cy="1543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350829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19228" y="611752"/>
            <a:ext cx="6823783" cy="1401016"/>
          </a:xfrm>
        </p:spPr>
        <p:txBody>
          <a:bodyPr>
            <a:normAutofit/>
          </a:bodyPr>
          <a:lstStyle/>
          <a:p>
            <a:r>
              <a:rPr lang="zh-TW" altLang="en-US" sz="7600" b="1" dirty="0" smtClean="0">
                <a:latin typeface="+mn-ea"/>
                <a:ea typeface="+mn-ea"/>
              </a:rPr>
              <a:t>一、</a:t>
            </a:r>
            <a:r>
              <a:rPr lang="zh-TW" altLang="zh-TW" sz="7600" b="1" dirty="0" smtClean="0">
                <a:latin typeface="+mn-ea"/>
                <a:ea typeface="+mn-ea"/>
              </a:rPr>
              <a:t>台大</a:t>
            </a:r>
            <a:r>
              <a:rPr lang="zh-TW" altLang="en-US" sz="7600" b="1" dirty="0">
                <a:latin typeface="+mn-ea"/>
                <a:ea typeface="+mn-ea"/>
              </a:rPr>
              <a:t>校訓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body" idx="1"/>
          </p:nvPr>
        </p:nvSpPr>
        <p:spPr>
          <a:xfrm>
            <a:off x="3242930" y="2653496"/>
            <a:ext cx="7623338" cy="19601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校訓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 − 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敦品、勵學、愛國、愛人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來源 − </a:t>
            </a:r>
            <a:r>
              <a:rPr lang="zh-TW" altLang="zh-TW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傅斯年校長在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民國</a:t>
            </a:r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38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年本校第四次校慶紀念會</a:t>
            </a:r>
            <a:r>
              <a:rPr lang="zh-TW" altLang="zh-TW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演說詞中，期勉師生之訓示</a:t>
            </a:r>
            <a:r>
              <a:rPr lang="zh-TW" altLang="en-US" sz="1800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01B3496-7785-0924-EB00-82C30D30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511" y="4148952"/>
            <a:ext cx="3762195" cy="2506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xmlns="" id="{DBF9A18F-0FA8-D9A7-1343-0C7EE5B4520C}"/>
              </a:ext>
            </a:extLst>
          </p:cNvPr>
          <p:cNvSpPr/>
          <p:nvPr/>
        </p:nvSpPr>
        <p:spPr>
          <a:xfrm>
            <a:off x="5393320" y="4445658"/>
            <a:ext cx="1692676" cy="1118587"/>
          </a:xfrm>
          <a:prstGeom prst="wedgeEllipseCallout">
            <a:avLst>
              <a:gd name="adj1" fmla="val 48922"/>
              <a:gd name="adj2" fmla="val 59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8422FDD-80C8-85E7-64E0-58DF68B8003F}"/>
              </a:ext>
            </a:extLst>
          </p:cNvPr>
          <p:cNvSpPr txBox="1"/>
          <p:nvPr/>
        </p:nvSpPr>
        <p:spPr>
          <a:xfrm>
            <a:off x="5496893" y="4737974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+mn-ea"/>
              </a:rPr>
              <a:t>大家好，我叫傅斯年</a:t>
            </a:r>
            <a:r>
              <a:rPr lang="en-US" altLang="zh-TW" b="1" dirty="0">
                <a:solidFill>
                  <a:schemeClr val="bg1"/>
                </a:solidFill>
                <a:latin typeface="+mn-ea"/>
              </a:rPr>
              <a:t>~</a:t>
            </a:r>
            <a:endParaRPr lang="zh-TW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3991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6758" y="1424257"/>
            <a:ext cx="2446927" cy="772205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+mn-ea"/>
                <a:ea typeface="+mn-ea"/>
              </a:rPr>
              <a:t>涵</a:t>
            </a:r>
            <a:r>
              <a:rPr lang="zh-TW" altLang="zh-TW" b="1" dirty="0">
                <a:latin typeface="+mn-ea"/>
                <a:ea typeface="+mn-ea"/>
              </a:rPr>
              <a:t>義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06758" y="2814601"/>
            <a:ext cx="8233773" cy="27161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敦品即是「誠信」、「正直」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zh-TW" altLang="zh-TW" sz="2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勵學即是「敬業」、「卓越」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zh-TW" altLang="zh-TW" sz="2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愛國即是「關懷」、「熱情」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zh-TW" altLang="zh-TW" sz="2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愛人即是「包容」、「樂群」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zh-TW" altLang="zh-TW" sz="2400" dirty="0">
              <a:solidFill>
                <a:schemeClr val="tx2"/>
              </a:solidFill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9077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4058" y="1080692"/>
            <a:ext cx="5290952" cy="1183114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+mn-ea"/>
                <a:ea typeface="+mn-ea"/>
              </a:rPr>
              <a:t>教育哲學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54058" y="2718787"/>
            <a:ext cx="8300482" cy="37508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1"/>
                </a:solidFill>
                <a:latin typeface="+mn-ea"/>
              </a:rPr>
              <a:t>存在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主義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 − 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敦品、力學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1.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學生是抉擇、自由、負責任的個體。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1"/>
                </a:solidFill>
                <a:latin typeface="+mn-ea"/>
              </a:rPr>
              <a:t>進步主義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− 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愛人、愛國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1.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學校是大社會中的小宇宙。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2.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學校氣氛應合作而民主。</a:t>
            </a:r>
          </a:p>
        </p:txBody>
      </p:sp>
    </p:spTree>
    <p:extLst>
      <p:ext uri="{BB962C8B-B14F-4D97-AF65-F5344CB8AC3E}">
        <p14:creationId xmlns:p14="http://schemas.microsoft.com/office/powerpoint/2010/main" val="72661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93047" y="1464542"/>
            <a:ext cx="7007906" cy="548995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+mn-ea"/>
                <a:ea typeface="+mn-ea"/>
              </a:rPr>
              <a:t>二、</a:t>
            </a:r>
            <a:r>
              <a:rPr lang="zh-TW" altLang="zh-TW" b="1" dirty="0" smtClean="0">
                <a:latin typeface="+mn-ea"/>
                <a:ea typeface="+mn-ea"/>
              </a:rPr>
              <a:t>清大</a:t>
            </a:r>
            <a:r>
              <a:rPr lang="zh-TW" altLang="en-US" b="1" dirty="0">
                <a:latin typeface="+mn-ea"/>
                <a:ea typeface="+mn-ea"/>
              </a:rPr>
              <a:t>校訓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67120" y="2673633"/>
            <a:ext cx="8100989" cy="2195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校訓</a:t>
            </a:r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− 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自強不息，厚德載物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來源 −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 《周易》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，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天行健，君子以自強不息（乾卦）；地勢坤，君子以厚德載物（坤卦）。</a:t>
            </a:r>
            <a:endParaRPr lang="zh-TW" altLang="en-US" sz="24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D8B4B00-D777-573D-5300-64FC8A41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05" y="4453922"/>
            <a:ext cx="3337519" cy="2028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5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9363" y="1161732"/>
            <a:ext cx="3413579" cy="791355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+mn-ea"/>
                <a:ea typeface="+mn-ea"/>
              </a:rPr>
              <a:t>涵</a:t>
            </a:r>
            <a:r>
              <a:rPr lang="zh-TW" altLang="zh-TW" b="1" dirty="0">
                <a:latin typeface="+mn-ea"/>
                <a:ea typeface="+mn-ea"/>
              </a:rPr>
              <a:t>義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363" y="2412576"/>
            <a:ext cx="8189767" cy="397046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自強不息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 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   </a:t>
            </a:r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1.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具有奮發圖強，勇往直前，爭創一流的品格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</a:rPr>
              <a:t>。</a:t>
            </a:r>
            <a:endParaRPr lang="en-US" altLang="zh-TW" sz="2400" dirty="0" smtClean="0">
              <a:solidFill>
                <a:schemeClr val="tx2"/>
              </a:solidFill>
              <a:latin typeface="+mn-ea"/>
            </a:endParaRPr>
          </a:p>
          <a:p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厚德載物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 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   </a:t>
            </a:r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1.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具有團結協作，嚴以律己，無私奉獻的精神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   </a:t>
            </a:r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2.</a:t>
            </a:r>
            <a:r>
              <a:rPr lang="zh-TW" altLang="zh-TW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以深厚的德澤育人利物，今多用來指以崇高的</a:t>
            </a:r>
            <a:r>
              <a:rPr lang="zh-TW" altLang="en-US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endParaRPr lang="en-US" altLang="zh-TW" sz="2400" dirty="0" smtClean="0">
              <a:solidFill>
                <a:schemeClr val="tx2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zh-TW" altLang="en-US" sz="2400" dirty="0" smtClean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道</a:t>
            </a:r>
            <a:r>
              <a:rPr lang="zh-TW" altLang="zh-TW" sz="2400" dirty="0" smtClean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德</a:t>
            </a:r>
            <a:r>
              <a:rPr lang="zh-TW" altLang="zh-TW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博大精深的學識培育學子成才。</a:t>
            </a:r>
            <a:endParaRPr lang="zh-TW" altLang="en-US" sz="24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1243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98959" y="1304916"/>
            <a:ext cx="5095130" cy="745826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+mn-ea"/>
                <a:ea typeface="+mn-ea"/>
              </a:rPr>
              <a:t>教育哲學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98959" y="2799218"/>
            <a:ext cx="7678539" cy="26694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1"/>
                </a:solidFill>
              </a:rPr>
              <a:t>後現代主義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2"/>
                </a:solidFill>
              </a:rPr>
              <a:t>1.</a:t>
            </a:r>
            <a:r>
              <a:rPr lang="zh-TW" altLang="en-US" sz="2400" dirty="0">
                <a:solidFill>
                  <a:schemeClr val="tx2"/>
                </a:solidFill>
              </a:rPr>
              <a:t>對道德教育的重視</a:t>
            </a:r>
            <a:r>
              <a:rPr lang="zh-TW" altLang="en-US" sz="2400" dirty="0" smtClean="0">
                <a:solidFill>
                  <a:schemeClr val="tx2"/>
                </a:solidFill>
              </a:rPr>
              <a:t>。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</a:rPr>
              <a:t>存在主義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2"/>
                </a:solidFill>
              </a:rPr>
              <a:t>1.</a:t>
            </a:r>
            <a:r>
              <a:rPr lang="zh-TW" altLang="en-US" sz="2400" dirty="0">
                <a:solidFill>
                  <a:schemeClr val="tx2"/>
                </a:solidFill>
              </a:rPr>
              <a:t>自由、抉擇、負責的個體</a:t>
            </a:r>
            <a:endParaRPr lang="en-US" altLang="zh-TW" sz="2400" dirty="0">
              <a:solidFill>
                <a:schemeClr val="tx2"/>
              </a:solidFill>
            </a:endParaRPr>
          </a:p>
          <a:p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4C1F665-CC7A-D16F-8C75-7F4FA373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38" y="2714263"/>
            <a:ext cx="2451901" cy="3508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FEC05BA8-85B0-E5E9-138C-3A87B2FFD984}"/>
              </a:ext>
            </a:extLst>
          </p:cNvPr>
          <p:cNvSpPr txBox="1"/>
          <p:nvPr/>
        </p:nvSpPr>
        <p:spPr>
          <a:xfrm>
            <a:off x="5191162" y="5576237"/>
            <a:ext cx="29901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i="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右圖為吉爾</a:t>
            </a:r>
            <a:r>
              <a:rPr lang="en-US" altLang="zh-TW" i="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·</a:t>
            </a:r>
            <a:r>
              <a:rPr lang="zh-TW" altLang="en-US" i="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路易</a:t>
            </a:r>
            <a:r>
              <a:rPr lang="en-US" altLang="zh-TW" i="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·</a:t>
            </a:r>
            <a:r>
              <a:rPr lang="zh-TW" altLang="en-US" i="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勒內</a:t>
            </a:r>
            <a:r>
              <a:rPr lang="en-US" altLang="zh-TW" i="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·</a:t>
            </a:r>
            <a:r>
              <a:rPr lang="zh-TW" altLang="en-US" i="0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德勒茲，法國後現代主義哲學家</a:t>
            </a:r>
            <a:endParaRPr lang="zh-TW" altLang="en-US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3601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8977" y="1554540"/>
            <a:ext cx="7336171" cy="471759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+mn-ea"/>
                <a:ea typeface="+mn-ea"/>
              </a:rPr>
              <a:t>三、</a:t>
            </a:r>
            <a:r>
              <a:rPr lang="zh-TW" altLang="zh-TW" b="1" dirty="0" smtClean="0">
                <a:latin typeface="+mn-ea"/>
                <a:ea typeface="+mn-ea"/>
              </a:rPr>
              <a:t>交大</a:t>
            </a:r>
            <a:r>
              <a:rPr lang="zh-TW" altLang="en-US" b="1" dirty="0">
                <a:latin typeface="+mn-ea"/>
                <a:ea typeface="+mn-ea"/>
              </a:rPr>
              <a:t>校訓</a:t>
            </a:r>
            <a:r>
              <a:rPr lang="zh-TW" altLang="zh-TW" dirty="0">
                <a:latin typeface="+mn-ea"/>
                <a:ea typeface="+mn-ea"/>
              </a:rPr>
              <a:t> 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79675" y="2512651"/>
            <a:ext cx="7600161" cy="15001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校訓</a:t>
            </a:r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−</a:t>
            </a:r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知新致遠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，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崇實篤行</a:t>
            </a: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。</a:t>
            </a:r>
            <a:endParaRPr lang="en-US" altLang="zh-TW" sz="2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2"/>
                </a:solidFill>
                <a:latin typeface="+mn-ea"/>
              </a:rPr>
              <a:t>來源 − </a:t>
            </a:r>
            <a:r>
              <a:rPr lang="en-US" altLang="zh-TW" sz="2400" dirty="0">
                <a:solidFill>
                  <a:schemeClr val="tx2"/>
                </a:solidFill>
                <a:latin typeface="+mn-ea"/>
              </a:rPr>
              <a:t>1974</a:t>
            </a:r>
            <a:r>
              <a:rPr lang="zh-TW" altLang="zh-TW" sz="2400" dirty="0">
                <a:solidFill>
                  <a:schemeClr val="tx2"/>
                </a:solidFill>
                <a:latin typeface="+mn-ea"/>
              </a:rPr>
              <a:t>年前校長凌鴻勛先生手題制頒的校訓。</a:t>
            </a:r>
            <a:endParaRPr lang="zh-TW" altLang="en-US" sz="24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50F8765A-5067-9568-9391-56A32872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73" y="3730415"/>
            <a:ext cx="2069514" cy="2967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xmlns="" id="{AC732AFD-ABDE-0AD9-6E94-22756264A2FB}"/>
              </a:ext>
            </a:extLst>
          </p:cNvPr>
          <p:cNvSpPr/>
          <p:nvPr/>
        </p:nvSpPr>
        <p:spPr>
          <a:xfrm>
            <a:off x="6452644" y="4385430"/>
            <a:ext cx="1984773" cy="1242874"/>
          </a:xfrm>
          <a:prstGeom prst="wedgeEllipseCallout">
            <a:avLst>
              <a:gd name="adj1" fmla="val 46955"/>
              <a:gd name="adj2" fmla="val 5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0185DB3C-D66F-7050-A69B-9C45CE8DFAA4}"/>
              </a:ext>
            </a:extLst>
          </p:cNvPr>
          <p:cNvSpPr txBox="1"/>
          <p:nvPr/>
        </p:nvSpPr>
        <p:spPr>
          <a:xfrm>
            <a:off x="6748109" y="4683701"/>
            <a:ext cx="139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bg1"/>
                </a:solidFill>
              </a:rPr>
              <a:t>哈囉</a:t>
            </a:r>
            <a:r>
              <a:rPr lang="en-US" altLang="zh-TW" sz="1800" b="1" dirty="0">
                <a:solidFill>
                  <a:schemeClr val="bg1"/>
                </a:solidFill>
              </a:rPr>
              <a:t>~</a:t>
            </a:r>
            <a:r>
              <a:rPr lang="zh-TW" altLang="en-US" sz="1800" b="1" dirty="0">
                <a:solidFill>
                  <a:schemeClr val="bg1"/>
                </a:solidFill>
              </a:rPr>
              <a:t>我是</a:t>
            </a:r>
            <a:r>
              <a:rPr lang="zh-TW" altLang="zh-TW" sz="1800" b="1" dirty="0">
                <a:solidFill>
                  <a:schemeClr val="bg1"/>
                </a:solidFill>
              </a:rPr>
              <a:t>凌鴻勛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9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theme/theme1.xml><?xml version="1.0" encoding="utf-8"?>
<a:theme xmlns:a="http://schemas.openxmlformats.org/drawingml/2006/main" name="徽章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301</TotalTime>
  <Words>790</Words>
  <Application>Microsoft Office PowerPoint</Application>
  <PresentationFormat>自訂</PresentationFormat>
  <Paragraphs>135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徽章</vt:lpstr>
      <vt:lpstr>教育哲學觀點分析 台灣公立大學校訓</vt:lpstr>
      <vt:lpstr>目錄</vt:lpstr>
      <vt:lpstr>一、台大校訓</vt:lpstr>
      <vt:lpstr>涵義</vt:lpstr>
      <vt:lpstr>教育哲學</vt:lpstr>
      <vt:lpstr>二、清大校訓</vt:lpstr>
      <vt:lpstr>涵義</vt:lpstr>
      <vt:lpstr>教育哲學</vt:lpstr>
      <vt:lpstr>三、交大校訓 </vt:lpstr>
      <vt:lpstr>涵義</vt:lpstr>
      <vt:lpstr>教育哲學</vt:lpstr>
      <vt:lpstr>四、成大校訓</vt:lpstr>
      <vt:lpstr>涵義</vt:lpstr>
      <vt:lpstr>教育哲學</vt:lpstr>
      <vt:lpstr>教育哲學</vt:lpstr>
      <vt:lpstr>五、屏科校訓</vt:lpstr>
      <vt:lpstr>涵義</vt:lpstr>
      <vt:lpstr> 教育哲學 </vt:lpstr>
      <vt:lpstr>  教育哲學  </vt:lpstr>
      <vt:lpstr>謝謝聆聽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台大</dc:title>
  <dc:creator>Windows 使用者</dc:creator>
  <cp:lastModifiedBy>羅俞萱</cp:lastModifiedBy>
  <cp:revision>18</cp:revision>
  <dcterms:created xsi:type="dcterms:W3CDTF">2022-05-19T12:15:11Z</dcterms:created>
  <dcterms:modified xsi:type="dcterms:W3CDTF">2022-05-21T12:52:39Z</dcterms:modified>
</cp:coreProperties>
</file>