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1"/>
  </p:notesMasterIdLst>
  <p:sldIdLst>
    <p:sldId id="256" r:id="rId2"/>
    <p:sldId id="257" r:id="rId3"/>
    <p:sldId id="262" r:id="rId4"/>
    <p:sldId id="258" r:id="rId5"/>
    <p:sldId id="314" r:id="rId6"/>
    <p:sldId id="315" r:id="rId7"/>
    <p:sldId id="263" r:id="rId8"/>
    <p:sldId id="316" r:id="rId9"/>
    <p:sldId id="268" r:id="rId10"/>
    <p:sldId id="279" r:id="rId11"/>
    <p:sldId id="280" r:id="rId12"/>
    <p:sldId id="281" r:id="rId13"/>
    <p:sldId id="269" r:id="rId14"/>
    <p:sldId id="283" r:id="rId15"/>
    <p:sldId id="282" r:id="rId16"/>
    <p:sldId id="284" r:id="rId17"/>
    <p:sldId id="285" r:id="rId18"/>
    <p:sldId id="286" r:id="rId19"/>
    <p:sldId id="287" r:id="rId20"/>
    <p:sldId id="288" r:id="rId21"/>
    <p:sldId id="264" r:id="rId22"/>
    <p:sldId id="289" r:id="rId23"/>
    <p:sldId id="270" r:id="rId24"/>
    <p:sldId id="291" r:id="rId25"/>
    <p:sldId id="290" r:id="rId26"/>
    <p:sldId id="292" r:id="rId27"/>
    <p:sldId id="293" r:id="rId28"/>
    <p:sldId id="294" r:id="rId29"/>
    <p:sldId id="295" r:id="rId30"/>
    <p:sldId id="297" r:id="rId31"/>
    <p:sldId id="296" r:id="rId32"/>
    <p:sldId id="298" r:id="rId33"/>
    <p:sldId id="299" r:id="rId34"/>
    <p:sldId id="300" r:id="rId35"/>
    <p:sldId id="301" r:id="rId36"/>
    <p:sldId id="302" r:id="rId37"/>
    <p:sldId id="304" r:id="rId38"/>
    <p:sldId id="305" r:id="rId39"/>
    <p:sldId id="306" r:id="rId40"/>
    <p:sldId id="307" r:id="rId41"/>
    <p:sldId id="308" r:id="rId42"/>
    <p:sldId id="309" r:id="rId43"/>
    <p:sldId id="310" r:id="rId44"/>
    <p:sldId id="265" r:id="rId45"/>
    <p:sldId id="274" r:id="rId46"/>
    <p:sldId id="313" r:id="rId47"/>
    <p:sldId id="311" r:id="rId48"/>
    <p:sldId id="303" r:id="rId49"/>
    <p:sldId id="278"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rry51025@gmail.com" initials="s" lastIdx="0" clrIdx="0">
    <p:extLst>
      <p:ext uri="{19B8F6BF-5375-455C-9EA6-DF929625EA0E}">
        <p15:presenceInfo xmlns:p15="http://schemas.microsoft.com/office/powerpoint/2012/main" userId="82cc5daf641248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8AC"/>
    <a:srgbClr val="FADEB8"/>
    <a:srgbClr val="C41349"/>
    <a:srgbClr val="FFF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88" autoAdjust="0"/>
  </p:normalViewPr>
  <p:slideViewPr>
    <p:cSldViewPr snapToGrid="0">
      <p:cViewPr varScale="1">
        <p:scale>
          <a:sx n="85" d="100"/>
          <a:sy n="85" d="100"/>
        </p:scale>
        <p:origin x="490" y="8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C0D6D-A908-48C6-983D-90F2BD11E284}" type="datetimeFigureOut">
              <a:rPr lang="zh-CN" altLang="en-US" smtClean="0"/>
              <a:pPr/>
              <a:t>2022/6/5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B924-28C1-4EF7-A019-613D541E4AA8}" type="slidenum">
              <a:rPr lang="zh-CN" altLang="en-US" smtClean="0"/>
              <a:pPr/>
              <a:t>‹#›</a:t>
            </a:fld>
            <a:endParaRPr lang="zh-CN" altLang="en-US"/>
          </a:p>
        </p:txBody>
      </p:sp>
    </p:spTree>
    <p:extLst>
      <p:ext uri="{BB962C8B-B14F-4D97-AF65-F5344CB8AC3E}">
        <p14:creationId xmlns:p14="http://schemas.microsoft.com/office/powerpoint/2010/main" val="371115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dirty="0" smtClean="0"/>
              <a:t>1.</a:t>
            </a:r>
            <a:r>
              <a:rPr lang="zh-TW" altLang="en-US" b="0" dirty="0" smtClean="0"/>
              <a:t>講完要說明相同提問，會放在一起做比較，針對不同職場的個別問題，則會特別提出作說明。</a:t>
            </a:r>
            <a:endParaRPr lang="en-US" altLang="zh-TW" b="0" dirty="0" smtClean="0"/>
          </a:p>
          <a:p>
            <a:r>
              <a:rPr lang="en-US" altLang="zh-TW" b="0" dirty="0" smtClean="0"/>
              <a:t>2.</a:t>
            </a:r>
            <a:r>
              <a:rPr lang="zh-TW" altLang="en-US" b="0" dirty="0" smtClean="0"/>
              <a:t>以下解紹會以橘色底色方框作為</a:t>
            </a:r>
            <a:r>
              <a:rPr lang="zh-TW" altLang="en-US" b="0" dirty="0" smtClean="0"/>
              <a:t>代表訪談</a:t>
            </a:r>
            <a:r>
              <a:rPr lang="zh-TW" altLang="en-US" b="0" dirty="0" smtClean="0"/>
              <a:t>一班高職教師的回答，紅色為補教業代表訪談高職教師。</a:t>
            </a:r>
            <a:endParaRPr lang="zh-TW" altLang="en-US" b="0" dirty="0"/>
          </a:p>
        </p:txBody>
      </p:sp>
      <p:sp>
        <p:nvSpPr>
          <p:cNvPr id="4" name="投影片編號版面配置區 3"/>
          <p:cNvSpPr>
            <a:spLocks noGrp="1"/>
          </p:cNvSpPr>
          <p:nvPr>
            <p:ph type="sldNum" sz="quarter" idx="10"/>
          </p:nvPr>
        </p:nvSpPr>
        <p:spPr/>
        <p:txBody>
          <a:bodyPr/>
          <a:lstStyle/>
          <a:p>
            <a:fld id="{5B0BB924-28C1-4EF7-A019-613D541E4AA8}" type="slidenum">
              <a:rPr lang="zh-CN" altLang="en-US" smtClean="0"/>
              <a:pPr/>
              <a:t>22</a:t>
            </a:fld>
            <a:endParaRPr lang="zh-CN" altLang="en-US"/>
          </a:p>
        </p:txBody>
      </p:sp>
    </p:spTree>
    <p:extLst>
      <p:ext uri="{BB962C8B-B14F-4D97-AF65-F5344CB8AC3E}">
        <p14:creationId xmlns:p14="http://schemas.microsoft.com/office/powerpoint/2010/main" val="1449068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B0BB924-28C1-4EF7-A019-613D541E4AA8}" type="slidenum">
              <a:rPr lang="zh-CN" altLang="en-US" smtClean="0"/>
              <a:pPr/>
              <a:t>23</a:t>
            </a:fld>
            <a:endParaRPr lang="zh-CN" altLang="en-US"/>
          </a:p>
        </p:txBody>
      </p:sp>
    </p:spTree>
    <p:extLst>
      <p:ext uri="{BB962C8B-B14F-4D97-AF65-F5344CB8AC3E}">
        <p14:creationId xmlns:p14="http://schemas.microsoft.com/office/powerpoint/2010/main" val="1246991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pPr/>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extLst>
      <p:ext uri="{BB962C8B-B14F-4D97-AF65-F5344CB8AC3E}">
        <p14:creationId xmlns:p14="http://schemas.microsoft.com/office/powerpoint/2010/main" val="3171479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pPr/>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extLst>
      <p:ext uri="{BB962C8B-B14F-4D97-AF65-F5344CB8AC3E}">
        <p14:creationId xmlns:p14="http://schemas.microsoft.com/office/powerpoint/2010/main" val="43844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5" y="365127"/>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pPr/>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extLst>
      <p:ext uri="{BB962C8B-B14F-4D97-AF65-F5344CB8AC3E}">
        <p14:creationId xmlns:p14="http://schemas.microsoft.com/office/powerpoint/2010/main" val="391882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pPr/>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extLst>
      <p:ext uri="{BB962C8B-B14F-4D97-AF65-F5344CB8AC3E}">
        <p14:creationId xmlns:p14="http://schemas.microsoft.com/office/powerpoint/2010/main" val="68056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8"/>
            <a:ext cx="105156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2F20FC-145E-4034-86AC-8B4FEA629A51}" type="datetimeFigureOut">
              <a:rPr lang="zh-CN" altLang="en-US" smtClean="0"/>
              <a:pPr/>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extLst>
      <p:ext uri="{BB962C8B-B14F-4D97-AF65-F5344CB8AC3E}">
        <p14:creationId xmlns:p14="http://schemas.microsoft.com/office/powerpoint/2010/main" val="91283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E2F20FC-145E-4034-86AC-8B4FEA629A51}" type="datetimeFigureOut">
              <a:rPr lang="zh-CN" altLang="en-US" smtClean="0"/>
              <a:pPr/>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extLst>
      <p:ext uri="{BB962C8B-B14F-4D97-AF65-F5344CB8AC3E}">
        <p14:creationId xmlns:p14="http://schemas.microsoft.com/office/powerpoint/2010/main" val="271506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5"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5"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E2F20FC-145E-4034-86AC-8B4FEA629A51}" type="datetimeFigureOut">
              <a:rPr lang="zh-CN" altLang="en-US" smtClean="0"/>
              <a:pPr/>
              <a:t>2022/6/5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extLst>
      <p:ext uri="{BB962C8B-B14F-4D97-AF65-F5344CB8AC3E}">
        <p14:creationId xmlns:p14="http://schemas.microsoft.com/office/powerpoint/2010/main" val="102426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2F20FC-145E-4034-86AC-8B4FEA629A51}" type="datetimeFigureOut">
              <a:rPr lang="zh-CN" altLang="en-US" smtClean="0"/>
              <a:pPr/>
              <a:t>2022/6/5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extLst>
      <p:ext uri="{BB962C8B-B14F-4D97-AF65-F5344CB8AC3E}">
        <p14:creationId xmlns:p14="http://schemas.microsoft.com/office/powerpoint/2010/main" val="417586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F20FC-145E-4034-86AC-8B4FEA629A51}" type="datetimeFigureOut">
              <a:rPr lang="zh-CN" altLang="en-US" smtClean="0"/>
              <a:pPr/>
              <a:t>2022/6/5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extLst>
      <p:ext uri="{BB962C8B-B14F-4D97-AF65-F5344CB8AC3E}">
        <p14:creationId xmlns:p14="http://schemas.microsoft.com/office/powerpoint/2010/main" val="371873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pPr/>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extLst>
      <p:ext uri="{BB962C8B-B14F-4D97-AF65-F5344CB8AC3E}">
        <p14:creationId xmlns:p14="http://schemas.microsoft.com/office/powerpoint/2010/main" val="428437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0"/>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pPr/>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pPr/>
              <a:t>‹#›</a:t>
            </a:fld>
            <a:endParaRPr lang="zh-CN" altLang="en-US"/>
          </a:p>
        </p:txBody>
      </p:sp>
    </p:spTree>
    <p:extLst>
      <p:ext uri="{BB962C8B-B14F-4D97-AF65-F5344CB8AC3E}">
        <p14:creationId xmlns:p14="http://schemas.microsoft.com/office/powerpoint/2010/main" val="334585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20FC-145E-4034-86AC-8B4FEA629A51}" type="datetimeFigureOut">
              <a:rPr lang="zh-CN" altLang="en-US" smtClean="0"/>
              <a:pPr/>
              <a:t>2022/6/5</a:t>
            </a:fld>
            <a:endParaRPr lang="zh-CN" altLang="en-US"/>
          </a:p>
        </p:txBody>
      </p:sp>
      <p:sp>
        <p:nvSpPr>
          <p:cNvPr id="5" name="Footer Placeholder 4"/>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17A1-3B14-48C2-8A2E-F3CB7EC45231}" type="slidenum">
              <a:rPr lang="zh-CN" altLang="en-US" smtClean="0"/>
              <a:pPr/>
              <a:t>‹#›</a:t>
            </a:fld>
            <a:endParaRPr lang="zh-CN" altLang="en-US"/>
          </a:p>
        </p:txBody>
      </p:sp>
    </p:spTree>
    <p:extLst>
      <p:ext uri="{BB962C8B-B14F-4D97-AF65-F5344CB8AC3E}">
        <p14:creationId xmlns:p14="http://schemas.microsoft.com/office/powerpoint/2010/main" val="15354524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23550"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6233"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03585"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5807" y="2481617"/>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79844" y="28338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439315"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34654" y="4228500"/>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34652"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23551" y="5404455"/>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74762"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972588" y="5808599"/>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334452" y="373396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080662" y="4306415"/>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630608" y="375401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488036" y="353697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42616"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88040" y="15675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6619828" y="4054567"/>
            <a:ext cx="465410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619828" y="4229222"/>
            <a:ext cx="4318827" cy="2308324"/>
          </a:xfrm>
          <a:prstGeom prst="rect">
            <a:avLst/>
          </a:prstGeom>
          <a:noFill/>
        </p:spPr>
        <p:txBody>
          <a:bodyPr wrap="square" rtlCol="0">
            <a:spAutoFit/>
          </a:bodyPr>
          <a:lstStyle/>
          <a:p>
            <a:r>
              <a:rPr lang="zh-TW" altLang="en-US" sz="2400" b="1" dirty="0">
                <a:solidFill>
                  <a:schemeClr val="tx1">
                    <a:lumMod val="50000"/>
                    <a:lumOff val="50000"/>
                  </a:schemeClr>
                </a:solidFill>
                <a:latin typeface="Adobe 繁黑體 Std B" panose="020B0700000000000000" pitchFamily="34" charset="-120"/>
                <a:ea typeface="Adobe 繁黑體 Std B" panose="020B0700000000000000" pitchFamily="34" charset="-120"/>
                <a:cs typeface="Arial" panose="020B0604020202020204" pitchFamily="34" charset="0"/>
              </a:rPr>
              <a:t>指導教授：吳雅玲 老師</a:t>
            </a:r>
          </a:p>
          <a:p>
            <a:r>
              <a:rPr lang="zh-TW" altLang="en-US" sz="2400" b="1" dirty="0">
                <a:solidFill>
                  <a:schemeClr val="tx1">
                    <a:lumMod val="50000"/>
                    <a:lumOff val="50000"/>
                  </a:schemeClr>
                </a:solidFill>
                <a:latin typeface="Adobe 繁黑體 Std B" panose="020B0700000000000000" pitchFamily="34" charset="-120"/>
                <a:ea typeface="Adobe 繁黑體 Std B" panose="020B0700000000000000" pitchFamily="34" charset="-120"/>
                <a:cs typeface="Arial" panose="020B0604020202020204" pitchFamily="34" charset="0"/>
              </a:rPr>
              <a:t>組員：</a:t>
            </a:r>
          </a:p>
          <a:p>
            <a:r>
              <a:rPr lang="zh-TW" altLang="en-US" sz="2400" b="1" dirty="0">
                <a:solidFill>
                  <a:schemeClr val="tx1">
                    <a:lumMod val="50000"/>
                    <a:lumOff val="50000"/>
                  </a:schemeClr>
                </a:solidFill>
                <a:latin typeface="Adobe 繁黑體 Std B" panose="020B0700000000000000" pitchFamily="34" charset="-120"/>
                <a:ea typeface="Adobe 繁黑體 Std B" panose="020B0700000000000000" pitchFamily="34" charset="-120"/>
                <a:cs typeface="Arial" panose="020B0604020202020204" pitchFamily="34" charset="0"/>
              </a:rPr>
              <a:t>廖怡禎</a:t>
            </a:r>
            <a:r>
              <a:rPr lang="en-US" altLang="zh-TW" sz="2400" b="1" dirty="0">
                <a:solidFill>
                  <a:schemeClr val="tx1">
                    <a:lumMod val="50000"/>
                    <a:lumOff val="50000"/>
                  </a:schemeClr>
                </a:solidFill>
                <a:latin typeface="Adobe 繁黑體 Std B" panose="020B0700000000000000" pitchFamily="34" charset="-120"/>
                <a:ea typeface="Adobe 繁黑體 Std B" panose="020B0700000000000000" pitchFamily="34" charset="-120"/>
                <a:cs typeface="Arial" panose="020B0604020202020204" pitchFamily="34" charset="0"/>
              </a:rPr>
              <a:t>B11036030</a:t>
            </a:r>
          </a:p>
          <a:p>
            <a:r>
              <a:rPr lang="zh-TW" altLang="en-US" sz="2400" b="1" dirty="0">
                <a:solidFill>
                  <a:schemeClr val="tx1">
                    <a:lumMod val="50000"/>
                    <a:lumOff val="50000"/>
                  </a:schemeClr>
                </a:solidFill>
                <a:latin typeface="Adobe 繁黑體 Std B" panose="020B0700000000000000" pitchFamily="34" charset="-120"/>
                <a:ea typeface="Adobe 繁黑體 Std B" panose="020B0700000000000000" pitchFamily="34" charset="-120"/>
                <a:cs typeface="Arial" panose="020B0604020202020204" pitchFamily="34" charset="0"/>
              </a:rPr>
              <a:t>廖書妤</a:t>
            </a:r>
            <a:r>
              <a:rPr lang="en-US" altLang="zh-TW" sz="2400" b="1" dirty="0">
                <a:solidFill>
                  <a:schemeClr val="tx1">
                    <a:lumMod val="50000"/>
                    <a:lumOff val="50000"/>
                  </a:schemeClr>
                </a:solidFill>
                <a:latin typeface="Adobe 繁黑體 Std B" panose="020B0700000000000000" pitchFamily="34" charset="-120"/>
                <a:ea typeface="Adobe 繁黑體 Std B" panose="020B0700000000000000" pitchFamily="34" charset="-120"/>
                <a:cs typeface="Arial" panose="020B0604020202020204" pitchFamily="34" charset="0"/>
              </a:rPr>
              <a:t>B10913047</a:t>
            </a:r>
          </a:p>
          <a:p>
            <a:r>
              <a:rPr lang="zh-TW" altLang="en-US" sz="2400" b="1" dirty="0">
                <a:solidFill>
                  <a:schemeClr val="tx1">
                    <a:lumMod val="50000"/>
                    <a:lumOff val="50000"/>
                  </a:schemeClr>
                </a:solidFill>
                <a:latin typeface="Adobe 繁黑體 Std B" panose="020B0700000000000000" pitchFamily="34" charset="-120"/>
                <a:ea typeface="Adobe 繁黑體 Std B" panose="020B0700000000000000" pitchFamily="34" charset="-120"/>
                <a:cs typeface="Arial" panose="020B0604020202020204" pitchFamily="34" charset="0"/>
              </a:rPr>
              <a:t>徐慈伶</a:t>
            </a:r>
            <a:r>
              <a:rPr lang="en-US" altLang="zh-TW" sz="2400" b="1" dirty="0">
                <a:solidFill>
                  <a:schemeClr val="tx1">
                    <a:lumMod val="50000"/>
                    <a:lumOff val="50000"/>
                  </a:schemeClr>
                </a:solidFill>
                <a:latin typeface="Adobe 繁黑體 Std B" panose="020B0700000000000000" pitchFamily="34" charset="-120"/>
                <a:ea typeface="Adobe 繁黑體 Std B" panose="020B0700000000000000" pitchFamily="34" charset="-120"/>
                <a:cs typeface="Arial" panose="020B0604020202020204" pitchFamily="34" charset="0"/>
              </a:rPr>
              <a:t>B10960053</a:t>
            </a:r>
          </a:p>
          <a:p>
            <a:r>
              <a:rPr lang="zh-TW" altLang="en-US" sz="2400" b="1" dirty="0">
                <a:solidFill>
                  <a:schemeClr val="tx1">
                    <a:lumMod val="50000"/>
                    <a:lumOff val="50000"/>
                  </a:schemeClr>
                </a:solidFill>
                <a:latin typeface="Adobe 繁黑體 Std B" panose="020B0700000000000000" pitchFamily="34" charset="-120"/>
                <a:ea typeface="Adobe 繁黑體 Std B" panose="020B0700000000000000" pitchFamily="34" charset="-120"/>
                <a:cs typeface="Arial" panose="020B0604020202020204" pitchFamily="34" charset="0"/>
              </a:rPr>
              <a:t>蔡昕恬</a:t>
            </a:r>
            <a:r>
              <a:rPr lang="en-US" altLang="zh-TW" sz="2400" b="1" dirty="0">
                <a:solidFill>
                  <a:schemeClr val="tx1">
                    <a:lumMod val="50000"/>
                    <a:lumOff val="50000"/>
                  </a:schemeClr>
                </a:solidFill>
                <a:latin typeface="Adobe 繁黑體 Std B" panose="020B0700000000000000" pitchFamily="34" charset="-120"/>
                <a:ea typeface="Adobe 繁黑體 Std B" panose="020B0700000000000000" pitchFamily="34" charset="-120"/>
                <a:cs typeface="Arial" panose="020B0604020202020204" pitchFamily="34" charset="0"/>
              </a:rPr>
              <a:t>M11019006</a:t>
            </a:r>
            <a:endParaRPr lang="en-US" altLang="zh-CN" sz="2400" b="1" dirty="0">
              <a:solidFill>
                <a:schemeClr val="tx1">
                  <a:lumMod val="50000"/>
                  <a:lumOff val="50000"/>
                </a:schemeClr>
              </a:solidFill>
              <a:latin typeface="Adobe 繁黑體 Std B" panose="020B0700000000000000" pitchFamily="34" charset="-120"/>
              <a:ea typeface="Adobe 繁黑體 Std B" panose="020B0700000000000000" pitchFamily="34" charset="-120"/>
              <a:cs typeface="Arial" panose="020B0604020202020204" pitchFamily="34" charset="0"/>
            </a:endParaRPr>
          </a:p>
        </p:txBody>
      </p:sp>
      <p:sp>
        <p:nvSpPr>
          <p:cNvPr id="2" name="矩形 1">
            <a:extLst>
              <a:ext uri="{FF2B5EF4-FFF2-40B4-BE49-F238E27FC236}">
                <a16:creationId xmlns:a16="http://schemas.microsoft.com/office/drawing/2014/main" id="{110AF57E-E884-4F23-ADA5-1FF45F122891}"/>
              </a:ext>
            </a:extLst>
          </p:cNvPr>
          <p:cNvSpPr/>
          <p:nvPr/>
        </p:nvSpPr>
        <p:spPr>
          <a:xfrm>
            <a:off x="6619828" y="3274966"/>
            <a:ext cx="3086101" cy="769441"/>
          </a:xfrm>
          <a:prstGeom prst="rect">
            <a:avLst/>
          </a:prstGeom>
        </p:spPr>
        <p:txBody>
          <a:bodyPr wrap="none">
            <a:spAutoFit/>
          </a:bodyPr>
          <a:lstStyle/>
          <a:p>
            <a:r>
              <a:rPr lang="zh-TW" altLang="en-US" sz="4400" b="1" dirty="0">
                <a:latin typeface="Adobe 繁黑體 Std B" panose="020B0700000000000000" pitchFamily="34" charset="-120"/>
                <a:ea typeface="Adobe 繁黑體 Std B" panose="020B0700000000000000" pitchFamily="34" charset="-120"/>
              </a:rPr>
              <a:t>教師社會學</a:t>
            </a:r>
          </a:p>
        </p:txBody>
      </p:sp>
    </p:spTree>
    <p:extLst>
      <p:ext uri="{BB962C8B-B14F-4D97-AF65-F5344CB8AC3E}">
        <p14:creationId xmlns:p14="http://schemas.microsoft.com/office/powerpoint/2010/main" val="411693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圓角 8">
            <a:extLst>
              <a:ext uri="{FF2B5EF4-FFF2-40B4-BE49-F238E27FC236}">
                <a16:creationId xmlns:a16="http://schemas.microsoft.com/office/drawing/2014/main" id="{87DF3BC5-6DF3-4A2F-B90D-B32038B2A3DC}"/>
              </a:ext>
            </a:extLst>
          </p:cNvPr>
          <p:cNvSpPr/>
          <p:nvPr/>
        </p:nvSpPr>
        <p:spPr>
          <a:xfrm>
            <a:off x="2238022" y="506681"/>
            <a:ext cx="9240687" cy="15822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8" name="文字方塊 7">
            <a:extLst>
              <a:ext uri="{FF2B5EF4-FFF2-40B4-BE49-F238E27FC236}">
                <a16:creationId xmlns:a16="http://schemas.microsoft.com/office/drawing/2014/main" id="{03F3B56B-7DA4-4F3B-8B6F-302CF4FB8F22}"/>
              </a:ext>
            </a:extLst>
          </p:cNvPr>
          <p:cNvSpPr txBox="1"/>
          <p:nvPr/>
        </p:nvSpPr>
        <p:spPr>
          <a:xfrm>
            <a:off x="2371158" y="628184"/>
            <a:ext cx="8826458" cy="1339213"/>
          </a:xfrm>
          <a:prstGeom prst="rect">
            <a:avLst/>
          </a:prstGeom>
          <a:noFill/>
        </p:spPr>
        <p:txBody>
          <a:bodyPr wrap="square" rtlCol="0">
            <a:spAutoFit/>
          </a:bodyPr>
          <a:lstStyle/>
          <a:p>
            <a:pPr marL="342900" indent="-342900">
              <a:lnSpc>
                <a:spcPts val="3300"/>
              </a:lnSpc>
              <a:buFont typeface="Arial" panose="020B0604020202020204" pitchFamily="34" charset="0"/>
              <a:buChar char="•"/>
            </a:pPr>
            <a:r>
              <a:rPr lang="zh-TW" altLang="en-US" sz="2400" b="1" dirty="0">
                <a:ea typeface="Adobe 繁黑體 Std B" panose="020B0700000000000000" pitchFamily="34" charset="-120"/>
              </a:rPr>
              <a:t>教育專業則是以教育為主體，透過以上八項專業元素進行驗證，確認符合「專業」之定義，</a:t>
            </a:r>
            <a:r>
              <a:rPr lang="zh-TW" altLang="en-US" sz="2400" b="1" dirty="0">
                <a:solidFill>
                  <a:srgbClr val="FF0000"/>
                </a:solidFill>
                <a:ea typeface="Adobe 繁黑體 Std B" panose="020B0700000000000000" pitchFamily="34" charset="-120"/>
              </a:rPr>
              <a:t>教育專業便可稱為「一位老師需擁有的專業知識與技能」</a:t>
            </a:r>
            <a:r>
              <a:rPr lang="zh-TW" altLang="en-US" sz="2400" b="1" dirty="0">
                <a:ea typeface="Adobe 繁黑體 Std B" panose="020B0700000000000000" pitchFamily="34" charset="-120"/>
              </a:rPr>
              <a:t>。</a:t>
            </a:r>
          </a:p>
        </p:txBody>
      </p:sp>
      <p:pic>
        <p:nvPicPr>
          <p:cNvPr id="10" name="圖片 9">
            <a:extLst>
              <a:ext uri="{FF2B5EF4-FFF2-40B4-BE49-F238E27FC236}">
                <a16:creationId xmlns:a16="http://schemas.microsoft.com/office/drawing/2014/main" id="{4D6A100F-FCB6-424E-A631-CCFF32BBD6D9}"/>
              </a:ext>
            </a:extLst>
          </p:cNvPr>
          <p:cNvPicPr>
            <a:picLocks noChangeAspect="1"/>
          </p:cNvPicPr>
          <p:nvPr/>
        </p:nvPicPr>
        <p:blipFill>
          <a:blip r:embed="rId2"/>
          <a:stretch>
            <a:fillRect/>
          </a:stretch>
        </p:blipFill>
        <p:spPr>
          <a:xfrm>
            <a:off x="2410644" y="2326693"/>
            <a:ext cx="7370712" cy="4146026"/>
          </a:xfrm>
          <a:prstGeom prst="rect">
            <a:avLst/>
          </a:prstGeom>
        </p:spPr>
      </p:pic>
      <p:grpSp>
        <p:nvGrpSpPr>
          <p:cNvPr id="5" name="组合 71">
            <a:extLst>
              <a:ext uri="{FF2B5EF4-FFF2-40B4-BE49-F238E27FC236}">
                <a16:creationId xmlns:a16="http://schemas.microsoft.com/office/drawing/2014/main" id="{64779738-0D6A-4BF5-BC67-B782BDFEF39F}"/>
              </a:ext>
            </a:extLst>
          </p:cNvPr>
          <p:cNvGrpSpPr/>
          <p:nvPr/>
        </p:nvGrpSpPr>
        <p:grpSpPr>
          <a:xfrm>
            <a:off x="-397123" y="-536624"/>
            <a:ext cx="2555690" cy="2296167"/>
            <a:chOff x="-1344978" y="-685187"/>
            <a:chExt cx="6781080" cy="6092478"/>
          </a:xfrm>
        </p:grpSpPr>
        <p:sp>
          <p:nvSpPr>
            <p:cNvPr id="6" name="椭圆 72">
              <a:extLst>
                <a:ext uri="{FF2B5EF4-FFF2-40B4-BE49-F238E27FC236}">
                  <a16:creationId xmlns:a16="http://schemas.microsoft.com/office/drawing/2014/main" id="{4E02AD47-8FDB-46D3-BE47-BCD998E6D74E}"/>
                </a:ext>
              </a:extLst>
            </p:cNvPr>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73">
              <a:extLst>
                <a:ext uri="{FF2B5EF4-FFF2-40B4-BE49-F238E27FC236}">
                  <a16:creationId xmlns:a16="http://schemas.microsoft.com/office/drawing/2014/main" id="{54A442F1-17F1-45A5-9EDF-7127F73C9EF9}"/>
                </a:ext>
              </a:extLst>
            </p:cNvPr>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74">
              <a:extLst>
                <a:ext uri="{FF2B5EF4-FFF2-40B4-BE49-F238E27FC236}">
                  <a16:creationId xmlns:a16="http://schemas.microsoft.com/office/drawing/2014/main" id="{4A020E86-659C-48C0-8DDD-ABBFB7925705}"/>
                </a:ext>
              </a:extLst>
            </p:cNvPr>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75">
              <a:extLst>
                <a:ext uri="{FF2B5EF4-FFF2-40B4-BE49-F238E27FC236}">
                  <a16:creationId xmlns:a16="http://schemas.microsoft.com/office/drawing/2014/main" id="{E6BA42B3-D386-462E-94C7-4339818EF92D}"/>
                </a:ext>
              </a:extLst>
            </p:cNvPr>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76">
              <a:extLst>
                <a:ext uri="{FF2B5EF4-FFF2-40B4-BE49-F238E27FC236}">
                  <a16:creationId xmlns:a16="http://schemas.microsoft.com/office/drawing/2014/main" id="{C43D1864-F2CC-41CE-AB11-8E135CBACDEF}"/>
                </a:ext>
              </a:extLst>
            </p:cNvPr>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77">
              <a:extLst>
                <a:ext uri="{FF2B5EF4-FFF2-40B4-BE49-F238E27FC236}">
                  <a16:creationId xmlns:a16="http://schemas.microsoft.com/office/drawing/2014/main" id="{518BB770-8C28-48E4-AC5F-B60C8A17DC68}"/>
                </a:ext>
              </a:extLst>
            </p:cNvPr>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78">
              <a:extLst>
                <a:ext uri="{FF2B5EF4-FFF2-40B4-BE49-F238E27FC236}">
                  <a16:creationId xmlns:a16="http://schemas.microsoft.com/office/drawing/2014/main" id="{2BA56FC6-C118-47FB-B9ED-19D8085B634E}"/>
                </a:ext>
              </a:extLst>
            </p:cNvPr>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79">
              <a:extLst>
                <a:ext uri="{FF2B5EF4-FFF2-40B4-BE49-F238E27FC236}">
                  <a16:creationId xmlns:a16="http://schemas.microsoft.com/office/drawing/2014/main" id="{D5A14EBF-6A89-4BFC-831E-988F6D0260B8}"/>
                </a:ext>
              </a:extLst>
            </p:cNvPr>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80">
              <a:extLst>
                <a:ext uri="{FF2B5EF4-FFF2-40B4-BE49-F238E27FC236}">
                  <a16:creationId xmlns:a16="http://schemas.microsoft.com/office/drawing/2014/main" id="{2625C7B3-9B4B-486A-8917-BFCB55AC406E}"/>
                </a:ext>
              </a:extLst>
            </p:cNvPr>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81">
              <a:extLst>
                <a:ext uri="{FF2B5EF4-FFF2-40B4-BE49-F238E27FC236}">
                  <a16:creationId xmlns:a16="http://schemas.microsoft.com/office/drawing/2014/main" id="{D4EE6727-6B84-4F4A-9DA4-FE7F315870E1}"/>
                </a:ext>
              </a:extLst>
            </p:cNvPr>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82">
              <a:extLst>
                <a:ext uri="{FF2B5EF4-FFF2-40B4-BE49-F238E27FC236}">
                  <a16:creationId xmlns:a16="http://schemas.microsoft.com/office/drawing/2014/main" id="{CA1A6BC4-0118-49B3-83AF-12E42FD60217}"/>
                </a:ext>
              </a:extLst>
            </p:cNvPr>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83">
              <a:extLst>
                <a:ext uri="{FF2B5EF4-FFF2-40B4-BE49-F238E27FC236}">
                  <a16:creationId xmlns:a16="http://schemas.microsoft.com/office/drawing/2014/main" id="{B7223934-848B-4132-95FB-744B5A28588F}"/>
                </a:ext>
              </a:extLst>
            </p:cNvPr>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84">
              <a:extLst>
                <a:ext uri="{FF2B5EF4-FFF2-40B4-BE49-F238E27FC236}">
                  <a16:creationId xmlns:a16="http://schemas.microsoft.com/office/drawing/2014/main" id="{A970F02E-54DB-4013-AE5C-5D3383767AE4}"/>
                </a:ext>
              </a:extLst>
            </p:cNvPr>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5791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98BDDEE-60A0-45CF-A4E4-69945C1A430D}"/>
              </a:ext>
            </a:extLst>
          </p:cNvPr>
          <p:cNvSpPr/>
          <p:nvPr/>
        </p:nvSpPr>
        <p:spPr>
          <a:xfrm>
            <a:off x="600101" y="1810931"/>
            <a:ext cx="468000" cy="46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grpSp>
        <p:nvGrpSpPr>
          <p:cNvPr id="6" name="组合 71">
            <a:extLst>
              <a:ext uri="{FF2B5EF4-FFF2-40B4-BE49-F238E27FC236}">
                <a16:creationId xmlns:a16="http://schemas.microsoft.com/office/drawing/2014/main" id="{BD80A662-9833-4EE8-9413-6D1589BB364B}"/>
              </a:ext>
            </a:extLst>
          </p:cNvPr>
          <p:cNvGrpSpPr/>
          <p:nvPr/>
        </p:nvGrpSpPr>
        <p:grpSpPr>
          <a:xfrm>
            <a:off x="-397123" y="-536624"/>
            <a:ext cx="2555690" cy="2296167"/>
            <a:chOff x="-1344978" y="-685187"/>
            <a:chExt cx="6781080" cy="6092478"/>
          </a:xfrm>
        </p:grpSpPr>
        <p:sp>
          <p:nvSpPr>
            <p:cNvPr id="7" name="椭圆 72">
              <a:extLst>
                <a:ext uri="{FF2B5EF4-FFF2-40B4-BE49-F238E27FC236}">
                  <a16:creationId xmlns:a16="http://schemas.microsoft.com/office/drawing/2014/main" id="{531F09F0-19EE-4B72-BDD1-770318DCDECE}"/>
                </a:ext>
              </a:extLst>
            </p:cNvPr>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3">
              <a:extLst>
                <a:ext uri="{FF2B5EF4-FFF2-40B4-BE49-F238E27FC236}">
                  <a16:creationId xmlns:a16="http://schemas.microsoft.com/office/drawing/2014/main" id="{9A676368-DCC4-47B0-BC1D-32CE0F754D09}"/>
                </a:ext>
              </a:extLst>
            </p:cNvPr>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74">
              <a:extLst>
                <a:ext uri="{FF2B5EF4-FFF2-40B4-BE49-F238E27FC236}">
                  <a16:creationId xmlns:a16="http://schemas.microsoft.com/office/drawing/2014/main" id="{6D60C5C5-080D-41ED-9188-226DD7A4557B}"/>
                </a:ext>
              </a:extLst>
            </p:cNvPr>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75">
              <a:extLst>
                <a:ext uri="{FF2B5EF4-FFF2-40B4-BE49-F238E27FC236}">
                  <a16:creationId xmlns:a16="http://schemas.microsoft.com/office/drawing/2014/main" id="{7012438C-3D3D-469D-9FC4-A8998C625B4C}"/>
                </a:ext>
              </a:extLst>
            </p:cNvPr>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76">
              <a:extLst>
                <a:ext uri="{FF2B5EF4-FFF2-40B4-BE49-F238E27FC236}">
                  <a16:creationId xmlns:a16="http://schemas.microsoft.com/office/drawing/2014/main" id="{B28955BF-F04E-4A75-9EB2-851C0AA0F9FC}"/>
                </a:ext>
              </a:extLst>
            </p:cNvPr>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77">
              <a:extLst>
                <a:ext uri="{FF2B5EF4-FFF2-40B4-BE49-F238E27FC236}">
                  <a16:creationId xmlns:a16="http://schemas.microsoft.com/office/drawing/2014/main" id="{4BD76F27-02CF-46B9-B099-A18245C0EB06}"/>
                </a:ext>
              </a:extLst>
            </p:cNvPr>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78">
              <a:extLst>
                <a:ext uri="{FF2B5EF4-FFF2-40B4-BE49-F238E27FC236}">
                  <a16:creationId xmlns:a16="http://schemas.microsoft.com/office/drawing/2014/main" id="{474A9B0A-D7CD-47F8-9F0F-556E5C1C6B12}"/>
                </a:ext>
              </a:extLst>
            </p:cNvPr>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79">
              <a:extLst>
                <a:ext uri="{FF2B5EF4-FFF2-40B4-BE49-F238E27FC236}">
                  <a16:creationId xmlns:a16="http://schemas.microsoft.com/office/drawing/2014/main" id="{23D45521-6ECF-4615-A8F2-684344D4F5A5}"/>
                </a:ext>
              </a:extLst>
            </p:cNvPr>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80">
              <a:extLst>
                <a:ext uri="{FF2B5EF4-FFF2-40B4-BE49-F238E27FC236}">
                  <a16:creationId xmlns:a16="http://schemas.microsoft.com/office/drawing/2014/main" id="{E438D847-F1B1-46A8-BE13-7A4F293D7E0A}"/>
                </a:ext>
              </a:extLst>
            </p:cNvPr>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81">
              <a:extLst>
                <a:ext uri="{FF2B5EF4-FFF2-40B4-BE49-F238E27FC236}">
                  <a16:creationId xmlns:a16="http://schemas.microsoft.com/office/drawing/2014/main" id="{B84A8A86-D4E9-4E6B-BCAC-88D1B0D96DC2}"/>
                </a:ext>
              </a:extLst>
            </p:cNvPr>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82">
              <a:extLst>
                <a:ext uri="{FF2B5EF4-FFF2-40B4-BE49-F238E27FC236}">
                  <a16:creationId xmlns:a16="http://schemas.microsoft.com/office/drawing/2014/main" id="{9DECB90A-94C9-4ED7-9031-BEEEA7EE5E6F}"/>
                </a:ext>
              </a:extLst>
            </p:cNvPr>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83">
              <a:extLst>
                <a:ext uri="{FF2B5EF4-FFF2-40B4-BE49-F238E27FC236}">
                  <a16:creationId xmlns:a16="http://schemas.microsoft.com/office/drawing/2014/main" id="{E4258B5A-EE69-4462-B434-84AED9BB8CD1}"/>
                </a:ext>
              </a:extLst>
            </p:cNvPr>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84">
              <a:extLst>
                <a:ext uri="{FF2B5EF4-FFF2-40B4-BE49-F238E27FC236}">
                  <a16:creationId xmlns:a16="http://schemas.microsoft.com/office/drawing/2014/main" id="{00B1A974-3764-46B9-B11D-74B911587A44}"/>
                </a:ext>
              </a:extLst>
            </p:cNvPr>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字方塊 19">
            <a:extLst>
              <a:ext uri="{FF2B5EF4-FFF2-40B4-BE49-F238E27FC236}">
                <a16:creationId xmlns:a16="http://schemas.microsoft.com/office/drawing/2014/main" id="{6B70614A-7A27-484F-BB3D-F275A83B1AD0}"/>
              </a:ext>
            </a:extLst>
          </p:cNvPr>
          <p:cNvSpPr txBox="1"/>
          <p:nvPr/>
        </p:nvSpPr>
        <p:spPr>
          <a:xfrm>
            <a:off x="1096215" y="1783321"/>
            <a:ext cx="1980029" cy="523220"/>
          </a:xfrm>
          <a:prstGeom prst="rect">
            <a:avLst/>
          </a:prstGeom>
          <a:noFill/>
        </p:spPr>
        <p:txBody>
          <a:bodyPr wrap="none" rtlCol="0">
            <a:spAutoFit/>
          </a:bodyPr>
          <a:lstStyle/>
          <a:p>
            <a:r>
              <a:rPr lang="zh-TW" altLang="en-US" sz="2800" b="1" dirty="0">
                <a:ea typeface="Adobe 繁黑體 Std B" panose="020B0700000000000000" pitchFamily="34" charset="-120"/>
              </a:rPr>
              <a:t>教師社會化</a:t>
            </a:r>
          </a:p>
        </p:txBody>
      </p:sp>
      <p:cxnSp>
        <p:nvCxnSpPr>
          <p:cNvPr id="21" name="直接连接符 85">
            <a:extLst>
              <a:ext uri="{FF2B5EF4-FFF2-40B4-BE49-F238E27FC236}">
                <a16:creationId xmlns:a16="http://schemas.microsoft.com/office/drawing/2014/main" id="{F7CE724F-C60E-4211-874A-782E6D200488}"/>
              </a:ext>
            </a:extLst>
          </p:cNvPr>
          <p:cNvCxnSpPr/>
          <p:nvPr/>
        </p:nvCxnSpPr>
        <p:spPr>
          <a:xfrm>
            <a:off x="2469853" y="1274704"/>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6F802FEE-E028-4CFB-A14D-3E97A8C63373}"/>
              </a:ext>
            </a:extLst>
          </p:cNvPr>
          <p:cNvSpPr/>
          <p:nvPr/>
        </p:nvSpPr>
        <p:spPr>
          <a:xfrm>
            <a:off x="2726641" y="611460"/>
            <a:ext cx="3980577" cy="646331"/>
          </a:xfrm>
          <a:prstGeom prst="rect">
            <a:avLst/>
          </a:prstGeom>
        </p:spPr>
        <p:txBody>
          <a:bodyPr wrap="none">
            <a:spAutoFit/>
          </a:bodyPr>
          <a:lstStyle/>
          <a:p>
            <a:r>
              <a:rPr lang="zh-TW" altLang="en-US" sz="3600" b="1" dirty="0">
                <a:latin typeface="Adobe 繁黑體 Std B" panose="020B0700000000000000" pitchFamily="34" charset="-120"/>
                <a:ea typeface="Adobe 繁黑體 Std B" panose="020B0700000000000000" pitchFamily="34" charset="-120"/>
              </a:rPr>
              <a:t>教育專業與社會化</a:t>
            </a:r>
          </a:p>
        </p:txBody>
      </p:sp>
      <p:sp>
        <p:nvSpPr>
          <p:cNvPr id="24" name="平行四边形 50">
            <a:extLst>
              <a:ext uri="{FF2B5EF4-FFF2-40B4-BE49-F238E27FC236}">
                <a16:creationId xmlns:a16="http://schemas.microsoft.com/office/drawing/2014/main" id="{4D63E731-F042-45E3-8098-F4EDDD11E949}"/>
              </a:ext>
            </a:extLst>
          </p:cNvPr>
          <p:cNvSpPr/>
          <p:nvPr/>
        </p:nvSpPr>
        <p:spPr>
          <a:xfrm>
            <a:off x="2011580" y="795539"/>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zh-CN" altLang="en-US" sz="3600" dirty="0">
              <a:solidFill>
                <a:schemeClr val="tx1">
                  <a:lumMod val="75000"/>
                  <a:lumOff val="25000"/>
                </a:schemeClr>
              </a:solidFill>
            </a:endParaRPr>
          </a:p>
        </p:txBody>
      </p:sp>
      <p:pic>
        <p:nvPicPr>
          <p:cNvPr id="2" name="圖片 1">
            <a:extLst>
              <a:ext uri="{FF2B5EF4-FFF2-40B4-BE49-F238E27FC236}">
                <a16:creationId xmlns:a16="http://schemas.microsoft.com/office/drawing/2014/main" id="{6992C356-2A35-4A3C-A612-D01C659CCDA0}"/>
              </a:ext>
            </a:extLst>
          </p:cNvPr>
          <p:cNvPicPr>
            <a:picLocks noChangeAspect="1"/>
          </p:cNvPicPr>
          <p:nvPr/>
        </p:nvPicPr>
        <p:blipFill>
          <a:blip r:embed="rId2"/>
          <a:stretch>
            <a:fillRect/>
          </a:stretch>
        </p:blipFill>
        <p:spPr>
          <a:xfrm>
            <a:off x="6281791" y="2506693"/>
            <a:ext cx="5715000" cy="3705225"/>
          </a:xfrm>
          <a:prstGeom prst="rect">
            <a:avLst/>
          </a:prstGeom>
        </p:spPr>
      </p:pic>
      <p:sp>
        <p:nvSpPr>
          <p:cNvPr id="27" name="矩形 26"/>
          <p:cNvSpPr/>
          <p:nvPr/>
        </p:nvSpPr>
        <p:spPr>
          <a:xfrm flipV="1">
            <a:off x="2047811" y="2765481"/>
            <a:ext cx="1540216" cy="256694"/>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flipV="1">
            <a:off x="1765865" y="4786559"/>
            <a:ext cx="1901674" cy="256694"/>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flipV="1">
            <a:off x="2660837" y="5218798"/>
            <a:ext cx="3103858" cy="256694"/>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p:nvSpPr>
        <p:spPr>
          <a:xfrm flipV="1">
            <a:off x="793284" y="5655651"/>
            <a:ext cx="3446072" cy="256694"/>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E66C8292-A19C-4914-A9DF-1B3CE7C015B7}"/>
              </a:ext>
            </a:extLst>
          </p:cNvPr>
          <p:cNvSpPr txBox="1"/>
          <p:nvPr/>
        </p:nvSpPr>
        <p:spPr>
          <a:xfrm>
            <a:off x="417442" y="2575291"/>
            <a:ext cx="5526157" cy="3375283"/>
          </a:xfrm>
          <a:prstGeom prst="rect">
            <a:avLst/>
          </a:prstGeom>
          <a:noFill/>
        </p:spPr>
        <p:txBody>
          <a:bodyPr wrap="square" rtlCol="0">
            <a:spAutoFit/>
          </a:bodyPr>
          <a:lstStyle/>
          <a:p>
            <a:pPr marL="342900" indent="-342900">
              <a:lnSpc>
                <a:spcPts val="3200"/>
              </a:lnSpc>
              <a:buFont typeface="Arial" panose="020B0604020202020204" pitchFamily="34" charset="0"/>
              <a:buChar char="•"/>
            </a:pPr>
            <a:r>
              <a:rPr lang="en-US" altLang="zh-TW" sz="2400" b="1" dirty="0">
                <a:ea typeface="Adobe 繁黑體 Std B" panose="020B0700000000000000" pitchFamily="34" charset="-120"/>
              </a:rPr>
              <a:t>1957</a:t>
            </a:r>
            <a:r>
              <a:rPr lang="zh-TW" altLang="en-US" sz="2400" b="1" dirty="0">
                <a:ea typeface="Adobe 繁黑體 Std B" panose="020B0700000000000000" pitchFamily="34" charset="-120"/>
              </a:rPr>
              <a:t>年，專業社會化的主要研究意義為「個人在某一團體中選擇性接受態度、價值觀、興趣、能力、知識之歷程」，簡單來說是一個人學習擔任老師融入教師專業團體的過程，此概念傾向於功能論的觀點，多運用量化調查方法外，更強調教師的特定社會角色變、須具備的行為特質。</a:t>
            </a:r>
          </a:p>
        </p:txBody>
      </p:sp>
    </p:spTree>
    <p:extLst>
      <p:ext uri="{BB962C8B-B14F-4D97-AF65-F5344CB8AC3E}">
        <p14:creationId xmlns:p14="http://schemas.microsoft.com/office/powerpoint/2010/main" val="11171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圓角 19">
            <a:extLst>
              <a:ext uri="{FF2B5EF4-FFF2-40B4-BE49-F238E27FC236}">
                <a16:creationId xmlns:a16="http://schemas.microsoft.com/office/drawing/2014/main" id="{AC857635-4870-47BE-B1CF-16F467A7919B}"/>
              </a:ext>
            </a:extLst>
          </p:cNvPr>
          <p:cNvSpPr/>
          <p:nvPr/>
        </p:nvSpPr>
        <p:spPr>
          <a:xfrm>
            <a:off x="7172677" y="5966206"/>
            <a:ext cx="1130750" cy="65267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19" name="矩形: 圓角 18">
            <a:extLst>
              <a:ext uri="{FF2B5EF4-FFF2-40B4-BE49-F238E27FC236}">
                <a16:creationId xmlns:a16="http://schemas.microsoft.com/office/drawing/2014/main" id="{270033B6-DF3B-4775-A365-F7F951C8BCFD}"/>
              </a:ext>
            </a:extLst>
          </p:cNvPr>
          <p:cNvSpPr/>
          <p:nvPr/>
        </p:nvSpPr>
        <p:spPr>
          <a:xfrm>
            <a:off x="7693258" y="1929892"/>
            <a:ext cx="1147818" cy="6654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18" name="矩形: 圓角 17">
            <a:extLst>
              <a:ext uri="{FF2B5EF4-FFF2-40B4-BE49-F238E27FC236}">
                <a16:creationId xmlns:a16="http://schemas.microsoft.com/office/drawing/2014/main" id="{77495F44-C84B-4545-BFEF-70DF4DAE0159}"/>
              </a:ext>
            </a:extLst>
          </p:cNvPr>
          <p:cNvSpPr/>
          <p:nvPr/>
        </p:nvSpPr>
        <p:spPr>
          <a:xfrm>
            <a:off x="1787703" y="3429000"/>
            <a:ext cx="1169901" cy="71506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3" name="矩形: 圓角 2">
            <a:extLst>
              <a:ext uri="{FF2B5EF4-FFF2-40B4-BE49-F238E27FC236}">
                <a16:creationId xmlns:a16="http://schemas.microsoft.com/office/drawing/2014/main" id="{48E770DD-BC3E-4AC7-9D8A-E41CE39AF38A}"/>
              </a:ext>
            </a:extLst>
          </p:cNvPr>
          <p:cNvSpPr/>
          <p:nvPr/>
        </p:nvSpPr>
        <p:spPr>
          <a:xfrm>
            <a:off x="2011579" y="505247"/>
            <a:ext cx="9570819" cy="125643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2" name="文字方塊 1">
            <a:extLst>
              <a:ext uri="{FF2B5EF4-FFF2-40B4-BE49-F238E27FC236}">
                <a16:creationId xmlns:a16="http://schemas.microsoft.com/office/drawing/2014/main" id="{1E06CF0D-A17D-4F56-9E79-92E467F981A5}"/>
              </a:ext>
            </a:extLst>
          </p:cNvPr>
          <p:cNvSpPr txBox="1"/>
          <p:nvPr/>
        </p:nvSpPr>
        <p:spPr>
          <a:xfrm>
            <a:off x="2322977" y="739968"/>
            <a:ext cx="8866510" cy="830997"/>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ea typeface="Adobe 繁黑體 Std B" panose="020B0700000000000000" pitchFamily="34" charset="-120"/>
              </a:rPr>
              <a:t>通常衡量社會地位的指標有三種，而其中</a:t>
            </a:r>
            <a:r>
              <a:rPr lang="zh-TW" altLang="en-US" sz="2400" dirty="0">
                <a:solidFill>
                  <a:srgbClr val="FF0000"/>
                </a:solidFill>
                <a:ea typeface="Adobe 繁黑體 Std B" panose="020B0700000000000000" pitchFamily="34" charset="-120"/>
              </a:rPr>
              <a:t>最常被使用的指標為「職業聲望」</a:t>
            </a:r>
            <a:r>
              <a:rPr lang="zh-TW" altLang="en-US" sz="2400" dirty="0">
                <a:ea typeface="Adobe 繁黑體 Std B" panose="020B0700000000000000" pitchFamily="34" charset="-120"/>
              </a:rPr>
              <a:t>。</a:t>
            </a:r>
          </a:p>
        </p:txBody>
      </p:sp>
      <p:grpSp>
        <p:nvGrpSpPr>
          <p:cNvPr id="4" name="群組 3">
            <a:extLst>
              <a:ext uri="{FF2B5EF4-FFF2-40B4-BE49-F238E27FC236}">
                <a16:creationId xmlns:a16="http://schemas.microsoft.com/office/drawing/2014/main" id="{F687F918-ACC0-498F-9C15-D840D6CF73DF}"/>
              </a:ext>
            </a:extLst>
          </p:cNvPr>
          <p:cNvGrpSpPr/>
          <p:nvPr/>
        </p:nvGrpSpPr>
        <p:grpSpPr>
          <a:xfrm rot="369221">
            <a:off x="3115392" y="2296024"/>
            <a:ext cx="4487151" cy="3907481"/>
            <a:chOff x="3310600" y="2162459"/>
            <a:chExt cx="4487151" cy="3907481"/>
          </a:xfrm>
        </p:grpSpPr>
        <p:sp>
          <p:nvSpPr>
            <p:cNvPr id="5" name="上箭头 19">
              <a:extLst>
                <a:ext uri="{FF2B5EF4-FFF2-40B4-BE49-F238E27FC236}">
                  <a16:creationId xmlns:a16="http://schemas.microsoft.com/office/drawing/2014/main" id="{8BD2B337-FBF0-4AA5-B816-7F2371801394}"/>
                </a:ext>
              </a:extLst>
            </p:cNvPr>
            <p:cNvSpPr/>
            <p:nvPr/>
          </p:nvSpPr>
          <p:spPr>
            <a:xfrm rot="8597646">
              <a:off x="6194796" y="4169264"/>
              <a:ext cx="1150111" cy="1900676"/>
            </a:xfrm>
            <a:prstGeom prst="upArrow">
              <a:avLst>
                <a:gd name="adj1" fmla="val 55557"/>
                <a:gd name="adj2" fmla="val 6667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6" name="上箭头 21">
              <a:extLst>
                <a:ext uri="{FF2B5EF4-FFF2-40B4-BE49-F238E27FC236}">
                  <a16:creationId xmlns:a16="http://schemas.microsoft.com/office/drawing/2014/main" id="{373E0791-5108-450E-8BBF-B7E31DAC6032}"/>
                </a:ext>
              </a:extLst>
            </p:cNvPr>
            <p:cNvSpPr/>
            <p:nvPr/>
          </p:nvSpPr>
          <p:spPr>
            <a:xfrm rot="16200000" flipH="1">
              <a:off x="3685882" y="2976060"/>
              <a:ext cx="1150111" cy="1900676"/>
            </a:xfrm>
            <a:prstGeom prst="upArrow">
              <a:avLst>
                <a:gd name="adj1" fmla="val 55557"/>
                <a:gd name="adj2" fmla="val 6667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上箭头 22">
              <a:extLst>
                <a:ext uri="{FF2B5EF4-FFF2-40B4-BE49-F238E27FC236}">
                  <a16:creationId xmlns:a16="http://schemas.microsoft.com/office/drawing/2014/main" id="{02824588-1121-45CE-9B2A-81E325A5A6EA}"/>
                </a:ext>
              </a:extLst>
            </p:cNvPr>
            <p:cNvSpPr/>
            <p:nvPr/>
          </p:nvSpPr>
          <p:spPr>
            <a:xfrm rot="13500000" flipV="1">
              <a:off x="6272357" y="1787177"/>
              <a:ext cx="1150111" cy="1900676"/>
            </a:xfrm>
            <a:prstGeom prst="upArrow">
              <a:avLst>
                <a:gd name="adj1" fmla="val 55557"/>
                <a:gd name="adj2" fmla="val 666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椭圆 23">
              <a:extLst>
                <a:ext uri="{FF2B5EF4-FFF2-40B4-BE49-F238E27FC236}">
                  <a16:creationId xmlns:a16="http://schemas.microsoft.com/office/drawing/2014/main" id="{942A8DFE-CA0F-41B8-8EC9-F38B6E2C4458}"/>
                </a:ext>
              </a:extLst>
            </p:cNvPr>
            <p:cNvSpPr/>
            <p:nvPr/>
          </p:nvSpPr>
          <p:spPr>
            <a:xfrm>
              <a:off x="4527476" y="2534453"/>
              <a:ext cx="2545527" cy="254552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同心圆 24">
              <a:extLst>
                <a:ext uri="{FF2B5EF4-FFF2-40B4-BE49-F238E27FC236}">
                  <a16:creationId xmlns:a16="http://schemas.microsoft.com/office/drawing/2014/main" id="{89F2D9F2-464F-4C1B-AC4D-17D82B0BBE37}"/>
                </a:ext>
              </a:extLst>
            </p:cNvPr>
            <p:cNvSpPr/>
            <p:nvPr/>
          </p:nvSpPr>
          <p:spPr>
            <a:xfrm>
              <a:off x="4527476" y="2534453"/>
              <a:ext cx="2545527" cy="2545523"/>
            </a:xfrm>
            <a:prstGeom prst="donut">
              <a:avLst>
                <a:gd name="adj" fmla="val 12403"/>
              </a:avLst>
            </a:prstGeom>
            <a:gradFill flip="none" rotWithShape="1">
              <a:gsLst>
                <a:gs pos="0">
                  <a:schemeClr val="tx1">
                    <a:lumMod val="65000"/>
                    <a:lumOff val="35000"/>
                    <a:tint val="66000"/>
                    <a:satMod val="160000"/>
                  </a:schemeClr>
                </a:gs>
                <a:gs pos="50000">
                  <a:schemeClr val="tx1">
                    <a:lumMod val="65000"/>
                    <a:lumOff val="35000"/>
                    <a:tint val="44500"/>
                    <a:satMod val="160000"/>
                  </a:schemeClr>
                </a:gs>
                <a:gs pos="100000">
                  <a:schemeClr val="tx1">
                    <a:lumMod val="65000"/>
                    <a:lumOff val="35000"/>
                    <a:tint val="23500"/>
                    <a:satMod val="160000"/>
                  </a:scheme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0" name="TextBox 5">
              <a:extLst>
                <a:ext uri="{FF2B5EF4-FFF2-40B4-BE49-F238E27FC236}">
                  <a16:creationId xmlns:a16="http://schemas.microsoft.com/office/drawing/2014/main" id="{D50105A6-0E94-4DE4-A6F8-433746121613}"/>
                </a:ext>
              </a:extLst>
            </p:cNvPr>
            <p:cNvSpPr txBox="1"/>
            <p:nvPr/>
          </p:nvSpPr>
          <p:spPr>
            <a:xfrm>
              <a:off x="6933548" y="2250627"/>
              <a:ext cx="365805" cy="461665"/>
            </a:xfrm>
            <a:prstGeom prst="rect">
              <a:avLst/>
            </a:prstGeom>
            <a:noFill/>
          </p:spPr>
          <p:txBody>
            <a:bodyPr wrap="none" rtlCol="0">
              <a:spAutoFit/>
            </a:bodyPr>
            <a:lstStyle/>
            <a:p>
              <a:pPr algn="ctr"/>
              <a:r>
                <a:rPr lang="en-US" altLang="zh-CN" sz="2400" dirty="0">
                  <a:solidFill>
                    <a:schemeClr val="bg1"/>
                  </a:solidFill>
                  <a:latin typeface="微软雅黑" pitchFamily="34" charset="-122"/>
                  <a:ea typeface="微软雅黑" pitchFamily="34" charset="-122"/>
                </a:rPr>
                <a:t>2</a:t>
              </a:r>
              <a:endParaRPr lang="zh-CN" altLang="en-US" sz="2400" dirty="0">
                <a:solidFill>
                  <a:schemeClr val="bg1"/>
                </a:solidFill>
                <a:latin typeface="微软雅黑" pitchFamily="34" charset="-122"/>
                <a:ea typeface="微软雅黑" pitchFamily="34" charset="-122"/>
              </a:endParaRPr>
            </a:p>
          </p:txBody>
        </p:sp>
        <p:sp>
          <p:nvSpPr>
            <p:cNvPr id="11" name="TextBox 44">
              <a:extLst>
                <a:ext uri="{FF2B5EF4-FFF2-40B4-BE49-F238E27FC236}">
                  <a16:creationId xmlns:a16="http://schemas.microsoft.com/office/drawing/2014/main" id="{B2AD28EA-C745-4AE6-9377-786F5B1FCB16}"/>
                </a:ext>
              </a:extLst>
            </p:cNvPr>
            <p:cNvSpPr txBox="1"/>
            <p:nvPr/>
          </p:nvSpPr>
          <p:spPr>
            <a:xfrm>
              <a:off x="3700009" y="3695565"/>
              <a:ext cx="365805" cy="461665"/>
            </a:xfrm>
            <a:prstGeom prst="rect">
              <a:avLst/>
            </a:prstGeom>
            <a:noFill/>
          </p:spPr>
          <p:txBody>
            <a:bodyPr wrap="none" rtlCol="0">
              <a:spAutoFit/>
            </a:bodyPr>
            <a:lstStyle/>
            <a:p>
              <a:pPr algn="ctr"/>
              <a:r>
                <a:rPr lang="en-US" altLang="zh-CN" sz="2400" dirty="0">
                  <a:solidFill>
                    <a:schemeClr val="bg1"/>
                  </a:solidFill>
                  <a:latin typeface="微软雅黑" pitchFamily="34" charset="-122"/>
                  <a:ea typeface="微软雅黑" pitchFamily="34" charset="-122"/>
                </a:rPr>
                <a:t>1</a:t>
              </a:r>
              <a:endParaRPr lang="zh-CN" altLang="en-US" sz="2400" dirty="0">
                <a:solidFill>
                  <a:schemeClr val="bg1"/>
                </a:solidFill>
                <a:latin typeface="微软雅黑" pitchFamily="34" charset="-122"/>
                <a:ea typeface="微软雅黑" pitchFamily="34" charset="-122"/>
              </a:endParaRPr>
            </a:p>
          </p:txBody>
        </p:sp>
        <p:sp>
          <p:nvSpPr>
            <p:cNvPr id="12" name="TextBox 45">
              <a:extLst>
                <a:ext uri="{FF2B5EF4-FFF2-40B4-BE49-F238E27FC236}">
                  <a16:creationId xmlns:a16="http://schemas.microsoft.com/office/drawing/2014/main" id="{8EA4FD9C-9E8A-441E-9BF7-8124E8C1D405}"/>
                </a:ext>
              </a:extLst>
            </p:cNvPr>
            <p:cNvSpPr txBox="1"/>
            <p:nvPr/>
          </p:nvSpPr>
          <p:spPr>
            <a:xfrm>
              <a:off x="4344573" y="4939230"/>
              <a:ext cx="365805" cy="461665"/>
            </a:xfrm>
            <a:prstGeom prst="rect">
              <a:avLst/>
            </a:prstGeom>
            <a:noFill/>
          </p:spPr>
          <p:txBody>
            <a:bodyPr wrap="none" rtlCol="0">
              <a:spAutoFit/>
            </a:bodyPr>
            <a:lstStyle/>
            <a:p>
              <a:pPr algn="ctr"/>
              <a:r>
                <a:rPr lang="en-US" altLang="zh-CN" sz="2400" dirty="0">
                  <a:solidFill>
                    <a:schemeClr val="bg1"/>
                  </a:solidFill>
                  <a:latin typeface="微软雅黑" pitchFamily="34" charset="-122"/>
                  <a:ea typeface="微软雅黑" pitchFamily="34" charset="-122"/>
                </a:rPr>
                <a:t>4</a:t>
              </a:r>
              <a:endParaRPr lang="zh-CN" altLang="en-US" sz="2400" dirty="0">
                <a:solidFill>
                  <a:schemeClr val="bg1"/>
                </a:solidFill>
                <a:latin typeface="微软雅黑" pitchFamily="34" charset="-122"/>
                <a:ea typeface="微软雅黑" pitchFamily="34" charset="-122"/>
              </a:endParaRPr>
            </a:p>
          </p:txBody>
        </p:sp>
        <p:sp>
          <p:nvSpPr>
            <p:cNvPr id="13" name="TextBox 46">
              <a:extLst>
                <a:ext uri="{FF2B5EF4-FFF2-40B4-BE49-F238E27FC236}">
                  <a16:creationId xmlns:a16="http://schemas.microsoft.com/office/drawing/2014/main" id="{A56CB6C8-2DAB-4A0D-A424-DEEF64A8AB6C}"/>
                </a:ext>
              </a:extLst>
            </p:cNvPr>
            <p:cNvSpPr txBox="1"/>
            <p:nvPr/>
          </p:nvSpPr>
          <p:spPr>
            <a:xfrm>
              <a:off x="6750645" y="5033451"/>
              <a:ext cx="365805" cy="461665"/>
            </a:xfrm>
            <a:prstGeom prst="rect">
              <a:avLst/>
            </a:prstGeom>
            <a:noFill/>
          </p:spPr>
          <p:txBody>
            <a:bodyPr wrap="none" rtlCol="0">
              <a:spAutoFit/>
            </a:bodyPr>
            <a:lstStyle/>
            <a:p>
              <a:pPr algn="ctr"/>
              <a:r>
                <a:rPr lang="en-US" altLang="zh-CN" sz="2400" dirty="0">
                  <a:solidFill>
                    <a:schemeClr val="bg1"/>
                  </a:solidFill>
                  <a:latin typeface="微软雅黑" pitchFamily="34" charset="-122"/>
                  <a:ea typeface="微软雅黑" pitchFamily="34" charset="-122"/>
                </a:rPr>
                <a:t>3</a:t>
              </a:r>
              <a:endParaRPr lang="zh-CN" altLang="en-US" sz="2400" dirty="0">
                <a:solidFill>
                  <a:schemeClr val="bg1"/>
                </a:solidFill>
                <a:latin typeface="微软雅黑" pitchFamily="34" charset="-122"/>
                <a:ea typeface="微软雅黑" pitchFamily="34" charset="-122"/>
              </a:endParaRPr>
            </a:p>
          </p:txBody>
        </p:sp>
        <p:sp>
          <p:nvSpPr>
            <p:cNvPr id="14" name="TextBox 9">
              <a:extLst>
                <a:ext uri="{FF2B5EF4-FFF2-40B4-BE49-F238E27FC236}">
                  <a16:creationId xmlns:a16="http://schemas.microsoft.com/office/drawing/2014/main" id="{263AEE65-641E-4880-B7A5-C9A1BC421924}"/>
                </a:ext>
              </a:extLst>
            </p:cNvPr>
            <p:cNvSpPr txBox="1"/>
            <p:nvPr/>
          </p:nvSpPr>
          <p:spPr>
            <a:xfrm rot="21261005">
              <a:off x="4984220" y="3489612"/>
              <a:ext cx="1620957" cy="523220"/>
            </a:xfrm>
            <a:prstGeom prst="rect">
              <a:avLst/>
            </a:prstGeom>
            <a:noFill/>
          </p:spPr>
          <p:txBody>
            <a:bodyPr wrap="none" rtlCol="0">
              <a:spAutoFit/>
            </a:bodyPr>
            <a:lstStyle/>
            <a:p>
              <a:pPr algn="ctr"/>
              <a:r>
                <a:rPr lang="zh-TW" altLang="en-US" sz="2800" dirty="0">
                  <a:solidFill>
                    <a:schemeClr val="bg1"/>
                  </a:solidFill>
                  <a:latin typeface="微软雅黑" pitchFamily="34" charset="-122"/>
                  <a:ea typeface="微软雅黑" pitchFamily="34" charset="-122"/>
                </a:rPr>
                <a:t>社會地位</a:t>
              </a:r>
              <a:endParaRPr lang="zh-CN" altLang="en-US" sz="2800" dirty="0">
                <a:solidFill>
                  <a:schemeClr val="bg1"/>
                </a:solidFill>
                <a:latin typeface="微软雅黑" pitchFamily="34" charset="-122"/>
                <a:ea typeface="微软雅黑" pitchFamily="34" charset="-122"/>
              </a:endParaRPr>
            </a:p>
          </p:txBody>
        </p:sp>
      </p:grpSp>
      <p:sp>
        <p:nvSpPr>
          <p:cNvPr id="15" name="文字方塊 14">
            <a:extLst>
              <a:ext uri="{FF2B5EF4-FFF2-40B4-BE49-F238E27FC236}">
                <a16:creationId xmlns:a16="http://schemas.microsoft.com/office/drawing/2014/main" id="{00A90074-E640-4FEA-BAA6-31CEECCD5E4B}"/>
              </a:ext>
            </a:extLst>
          </p:cNvPr>
          <p:cNvSpPr txBox="1"/>
          <p:nvPr/>
        </p:nvSpPr>
        <p:spPr>
          <a:xfrm>
            <a:off x="1933165" y="3529129"/>
            <a:ext cx="960849" cy="523220"/>
          </a:xfrm>
          <a:prstGeom prst="rect">
            <a:avLst/>
          </a:prstGeom>
          <a:noFill/>
        </p:spPr>
        <p:txBody>
          <a:bodyPr wrap="square" rtlCol="0">
            <a:spAutoFit/>
          </a:bodyPr>
          <a:lstStyle/>
          <a:p>
            <a:r>
              <a:rPr lang="zh-TW" altLang="en-US" sz="2800" dirty="0">
                <a:ea typeface="Adobe 繁黑體 Std B" panose="020B0700000000000000" pitchFamily="34" charset="-120"/>
              </a:rPr>
              <a:t>聲望</a:t>
            </a:r>
          </a:p>
        </p:txBody>
      </p:sp>
      <p:sp>
        <p:nvSpPr>
          <p:cNvPr id="16" name="文字方塊 15">
            <a:extLst>
              <a:ext uri="{FF2B5EF4-FFF2-40B4-BE49-F238E27FC236}">
                <a16:creationId xmlns:a16="http://schemas.microsoft.com/office/drawing/2014/main" id="{044340E2-927B-4C84-B56D-600BBCA1B72E}"/>
              </a:ext>
            </a:extLst>
          </p:cNvPr>
          <p:cNvSpPr txBox="1"/>
          <p:nvPr/>
        </p:nvSpPr>
        <p:spPr>
          <a:xfrm>
            <a:off x="7823466" y="1991491"/>
            <a:ext cx="959921" cy="523220"/>
          </a:xfrm>
          <a:prstGeom prst="rect">
            <a:avLst/>
          </a:prstGeom>
          <a:noFill/>
        </p:spPr>
        <p:txBody>
          <a:bodyPr wrap="square" rtlCol="0">
            <a:spAutoFit/>
          </a:bodyPr>
          <a:lstStyle/>
          <a:p>
            <a:r>
              <a:rPr lang="zh-TW" altLang="en-US" sz="2800" dirty="0">
                <a:ea typeface="Adobe 繁黑體 Std B" panose="020B0700000000000000" pitchFamily="34" charset="-120"/>
              </a:rPr>
              <a:t>薪資</a:t>
            </a:r>
          </a:p>
        </p:txBody>
      </p:sp>
      <p:sp>
        <p:nvSpPr>
          <p:cNvPr id="17" name="文字方塊 16">
            <a:extLst>
              <a:ext uri="{FF2B5EF4-FFF2-40B4-BE49-F238E27FC236}">
                <a16:creationId xmlns:a16="http://schemas.microsoft.com/office/drawing/2014/main" id="{EB12950D-ED7A-4121-A4BF-EFC235899B8C}"/>
              </a:ext>
            </a:extLst>
          </p:cNvPr>
          <p:cNvSpPr txBox="1"/>
          <p:nvPr/>
        </p:nvSpPr>
        <p:spPr>
          <a:xfrm>
            <a:off x="7278329" y="6025595"/>
            <a:ext cx="919446" cy="523220"/>
          </a:xfrm>
          <a:prstGeom prst="rect">
            <a:avLst/>
          </a:prstGeom>
          <a:noFill/>
        </p:spPr>
        <p:txBody>
          <a:bodyPr wrap="square" rtlCol="0">
            <a:spAutoFit/>
          </a:bodyPr>
          <a:lstStyle/>
          <a:p>
            <a:r>
              <a:rPr lang="zh-TW" altLang="en-US" sz="2800" dirty="0">
                <a:ea typeface="Adobe 繁黑體 Std B" panose="020B0700000000000000" pitchFamily="34" charset="-120"/>
              </a:rPr>
              <a:t>權威</a:t>
            </a:r>
          </a:p>
        </p:txBody>
      </p:sp>
      <p:grpSp>
        <p:nvGrpSpPr>
          <p:cNvPr id="22" name="组合 71">
            <a:extLst>
              <a:ext uri="{FF2B5EF4-FFF2-40B4-BE49-F238E27FC236}">
                <a16:creationId xmlns:a16="http://schemas.microsoft.com/office/drawing/2014/main" id="{98474B91-2F56-4CD8-A7F0-5CD42ED4CC6C}"/>
              </a:ext>
            </a:extLst>
          </p:cNvPr>
          <p:cNvGrpSpPr/>
          <p:nvPr/>
        </p:nvGrpSpPr>
        <p:grpSpPr>
          <a:xfrm>
            <a:off x="-397123" y="-536624"/>
            <a:ext cx="2555690" cy="2296167"/>
            <a:chOff x="-1344978" y="-685187"/>
            <a:chExt cx="6781080" cy="6092478"/>
          </a:xfrm>
        </p:grpSpPr>
        <p:sp>
          <p:nvSpPr>
            <p:cNvPr id="23" name="椭圆 72">
              <a:extLst>
                <a:ext uri="{FF2B5EF4-FFF2-40B4-BE49-F238E27FC236}">
                  <a16:creationId xmlns:a16="http://schemas.microsoft.com/office/drawing/2014/main" id="{4570BE65-C1E9-45B2-8EC7-11F8490EDC05}"/>
                </a:ext>
              </a:extLst>
            </p:cNvPr>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73">
              <a:extLst>
                <a:ext uri="{FF2B5EF4-FFF2-40B4-BE49-F238E27FC236}">
                  <a16:creationId xmlns:a16="http://schemas.microsoft.com/office/drawing/2014/main" id="{AB38E2E1-5F51-4A91-BB79-86A5DAD384A4}"/>
                </a:ext>
              </a:extLst>
            </p:cNvPr>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74">
              <a:extLst>
                <a:ext uri="{FF2B5EF4-FFF2-40B4-BE49-F238E27FC236}">
                  <a16:creationId xmlns:a16="http://schemas.microsoft.com/office/drawing/2014/main" id="{35C3529A-FBD3-4EA6-8383-DC3792F45978}"/>
                </a:ext>
              </a:extLst>
            </p:cNvPr>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75">
              <a:extLst>
                <a:ext uri="{FF2B5EF4-FFF2-40B4-BE49-F238E27FC236}">
                  <a16:creationId xmlns:a16="http://schemas.microsoft.com/office/drawing/2014/main" id="{109BFA1E-4C57-4514-9E09-A8D941E4DFEE}"/>
                </a:ext>
              </a:extLst>
            </p:cNvPr>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76">
              <a:extLst>
                <a:ext uri="{FF2B5EF4-FFF2-40B4-BE49-F238E27FC236}">
                  <a16:creationId xmlns:a16="http://schemas.microsoft.com/office/drawing/2014/main" id="{E00746DC-6CD1-4A3D-B40D-9E0A71348DD6}"/>
                </a:ext>
              </a:extLst>
            </p:cNvPr>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77">
              <a:extLst>
                <a:ext uri="{FF2B5EF4-FFF2-40B4-BE49-F238E27FC236}">
                  <a16:creationId xmlns:a16="http://schemas.microsoft.com/office/drawing/2014/main" id="{8DD22042-78B3-4FAA-8FFA-6C4B4D7E7415}"/>
                </a:ext>
              </a:extLst>
            </p:cNvPr>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78">
              <a:extLst>
                <a:ext uri="{FF2B5EF4-FFF2-40B4-BE49-F238E27FC236}">
                  <a16:creationId xmlns:a16="http://schemas.microsoft.com/office/drawing/2014/main" id="{76A6C3F8-4A89-41FA-82A8-9D8C7A9D1C25}"/>
                </a:ext>
              </a:extLst>
            </p:cNvPr>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79">
              <a:extLst>
                <a:ext uri="{FF2B5EF4-FFF2-40B4-BE49-F238E27FC236}">
                  <a16:creationId xmlns:a16="http://schemas.microsoft.com/office/drawing/2014/main" id="{90B6CAF2-C0B9-437C-A5F6-32851DCE9BC2}"/>
                </a:ext>
              </a:extLst>
            </p:cNvPr>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80">
              <a:extLst>
                <a:ext uri="{FF2B5EF4-FFF2-40B4-BE49-F238E27FC236}">
                  <a16:creationId xmlns:a16="http://schemas.microsoft.com/office/drawing/2014/main" id="{6464244D-2CE1-4765-9CB0-5C0D7FA55CED}"/>
                </a:ext>
              </a:extLst>
            </p:cNvPr>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81">
              <a:extLst>
                <a:ext uri="{FF2B5EF4-FFF2-40B4-BE49-F238E27FC236}">
                  <a16:creationId xmlns:a16="http://schemas.microsoft.com/office/drawing/2014/main" id="{B2DE1157-D3F5-4411-81F1-479696673C34}"/>
                </a:ext>
              </a:extLst>
            </p:cNvPr>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82">
              <a:extLst>
                <a:ext uri="{FF2B5EF4-FFF2-40B4-BE49-F238E27FC236}">
                  <a16:creationId xmlns:a16="http://schemas.microsoft.com/office/drawing/2014/main" id="{8316042E-66C2-425E-A99C-46A263B094EC}"/>
                </a:ext>
              </a:extLst>
            </p:cNvPr>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83">
              <a:extLst>
                <a:ext uri="{FF2B5EF4-FFF2-40B4-BE49-F238E27FC236}">
                  <a16:creationId xmlns:a16="http://schemas.microsoft.com/office/drawing/2014/main" id="{D8AD8139-2D50-4948-9282-7D5A92891B96}"/>
                </a:ext>
              </a:extLst>
            </p:cNvPr>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84">
              <a:extLst>
                <a:ext uri="{FF2B5EF4-FFF2-40B4-BE49-F238E27FC236}">
                  <a16:creationId xmlns:a16="http://schemas.microsoft.com/office/drawing/2014/main" id="{7DA756C6-CBDE-4FDF-BD37-505BC24E5D4A}"/>
                </a:ext>
              </a:extLst>
            </p:cNvPr>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0928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217"/>
          <p:cNvSpPr>
            <a:spLocks noChangeAspect="1" noEditPoints="1"/>
          </p:cNvSpPr>
          <p:nvPr/>
        </p:nvSpPr>
        <p:spPr bwMode="auto">
          <a:xfrm>
            <a:off x="3790484" y="1938523"/>
            <a:ext cx="256539" cy="260643"/>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bg1"/>
          </a:solidFill>
          <a:ln w="0">
            <a:noFill/>
            <a:prstDash val="solid"/>
            <a:round/>
            <a:headEnd/>
            <a:tailEnd/>
          </a:ln>
        </p:spPr>
        <p:txBody>
          <a:bodyPr vert="horz" wrap="square" lIns="68580" tIns="34291" rIns="68580" bIns="34291" numCol="1" anchor="t" anchorCtr="0" compatLnSpc="1">
            <a:prstTxWarp prst="textNoShape">
              <a:avLst/>
            </a:prstTxWarp>
          </a:bodyPr>
          <a:lstStyle/>
          <a:p>
            <a:endParaRPr lang="zh-CN" altLang="en-US" sz="1351"/>
          </a:p>
        </p:txBody>
      </p:sp>
      <p:sp>
        <p:nvSpPr>
          <p:cNvPr id="42" name="Freeform 218"/>
          <p:cNvSpPr>
            <a:spLocks noChangeAspect="1" noEditPoints="1"/>
          </p:cNvSpPr>
          <p:nvPr/>
        </p:nvSpPr>
        <p:spPr bwMode="auto">
          <a:xfrm>
            <a:off x="5129182" y="5475458"/>
            <a:ext cx="247927" cy="260643"/>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bg1"/>
          </a:solidFill>
          <a:ln w="0">
            <a:noFill/>
            <a:prstDash val="solid"/>
            <a:round/>
            <a:headEnd/>
            <a:tailEnd/>
          </a:ln>
        </p:spPr>
        <p:txBody>
          <a:bodyPr vert="horz" wrap="square" lIns="68580" tIns="34291" rIns="68580" bIns="34291" numCol="1" anchor="t" anchorCtr="0" compatLnSpc="1">
            <a:prstTxWarp prst="textNoShape">
              <a:avLst/>
            </a:prstTxWarp>
          </a:bodyPr>
          <a:lstStyle/>
          <a:p>
            <a:endParaRPr lang="zh-CN" altLang="en-US" sz="1351"/>
          </a:p>
        </p:txBody>
      </p:sp>
      <p:sp>
        <p:nvSpPr>
          <p:cNvPr id="44" name="Freeform 221"/>
          <p:cNvSpPr>
            <a:spLocks noChangeAspect="1"/>
          </p:cNvSpPr>
          <p:nvPr/>
        </p:nvSpPr>
        <p:spPr bwMode="auto">
          <a:xfrm>
            <a:off x="6487885" y="1929104"/>
            <a:ext cx="271593" cy="260643"/>
          </a:xfrm>
          <a:custGeom>
            <a:avLst/>
            <a:gdLst>
              <a:gd name="T0" fmla="*/ 61 w 124"/>
              <a:gd name="T1" fmla="*/ 0 h 119"/>
              <a:gd name="T2" fmla="*/ 82 w 124"/>
              <a:gd name="T3" fmla="*/ 38 h 119"/>
              <a:gd name="T4" fmla="*/ 124 w 124"/>
              <a:gd name="T5" fmla="*/ 45 h 119"/>
              <a:gd name="T6" fmla="*/ 95 w 124"/>
              <a:gd name="T7" fmla="*/ 77 h 119"/>
              <a:gd name="T8" fmla="*/ 101 w 124"/>
              <a:gd name="T9" fmla="*/ 119 h 119"/>
              <a:gd name="T10" fmla="*/ 61 w 124"/>
              <a:gd name="T11" fmla="*/ 100 h 119"/>
              <a:gd name="T12" fmla="*/ 23 w 124"/>
              <a:gd name="T13" fmla="*/ 119 h 119"/>
              <a:gd name="T14" fmla="*/ 29 w 124"/>
              <a:gd name="T15" fmla="*/ 77 h 119"/>
              <a:gd name="T16" fmla="*/ 0 w 124"/>
              <a:gd name="T17" fmla="*/ 45 h 119"/>
              <a:gd name="T18" fmla="*/ 42 w 124"/>
              <a:gd name="T19" fmla="*/ 38 h 119"/>
              <a:gd name="T20" fmla="*/ 61 w 124"/>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9">
                <a:moveTo>
                  <a:pt x="61" y="0"/>
                </a:moveTo>
                <a:lnTo>
                  <a:pt x="82" y="38"/>
                </a:lnTo>
                <a:lnTo>
                  <a:pt x="124" y="45"/>
                </a:lnTo>
                <a:lnTo>
                  <a:pt x="95" y="77"/>
                </a:lnTo>
                <a:lnTo>
                  <a:pt x="101" y="119"/>
                </a:lnTo>
                <a:lnTo>
                  <a:pt x="61" y="100"/>
                </a:lnTo>
                <a:lnTo>
                  <a:pt x="23" y="119"/>
                </a:lnTo>
                <a:lnTo>
                  <a:pt x="29" y="77"/>
                </a:lnTo>
                <a:lnTo>
                  <a:pt x="0" y="45"/>
                </a:lnTo>
                <a:lnTo>
                  <a:pt x="42" y="38"/>
                </a:lnTo>
                <a:lnTo>
                  <a:pt x="61" y="0"/>
                </a:lnTo>
                <a:close/>
              </a:path>
            </a:pathLst>
          </a:custGeom>
          <a:solidFill>
            <a:schemeClr val="bg1"/>
          </a:solidFill>
          <a:ln w="0">
            <a:noFill/>
            <a:prstDash val="solid"/>
            <a:round/>
            <a:headEnd/>
            <a:tailEnd/>
          </a:ln>
        </p:spPr>
        <p:txBody>
          <a:bodyPr vert="horz" wrap="square" lIns="68580" tIns="34291" rIns="68580" bIns="34291" numCol="1" anchor="t" anchorCtr="0" compatLnSpc="1">
            <a:prstTxWarp prst="textNoShape">
              <a:avLst/>
            </a:prstTxWarp>
          </a:bodyPr>
          <a:lstStyle/>
          <a:p>
            <a:endParaRPr lang="zh-CN" altLang="en-US" sz="1351"/>
          </a:p>
        </p:txBody>
      </p:sp>
      <p:grpSp>
        <p:nvGrpSpPr>
          <p:cNvPr id="48" name="组合 47"/>
          <p:cNvGrpSpPr/>
          <p:nvPr/>
        </p:nvGrpSpPr>
        <p:grpSpPr>
          <a:xfrm>
            <a:off x="-397123" y="-538250"/>
            <a:ext cx="2555690" cy="2296167"/>
            <a:chOff x="-1344978" y="-685187"/>
            <a:chExt cx="6781080" cy="6092478"/>
          </a:xfrm>
        </p:grpSpPr>
        <p:sp>
          <p:nvSpPr>
            <p:cNvPr id="49" name="椭圆 48"/>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2" name="直接连接符 61"/>
          <p:cNvCxnSpPr/>
          <p:nvPr/>
        </p:nvCxnSpPr>
        <p:spPr>
          <a:xfrm>
            <a:off x="2501680" y="130641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3" name="平行四边形 62"/>
          <p:cNvSpPr/>
          <p:nvPr/>
        </p:nvSpPr>
        <p:spPr>
          <a:xfrm>
            <a:off x="2044754" y="82725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zh-CN" altLang="en-US" sz="3600" dirty="0">
              <a:solidFill>
                <a:schemeClr val="tx1">
                  <a:lumMod val="75000"/>
                  <a:lumOff val="25000"/>
                </a:schemeClr>
              </a:solidFill>
            </a:endParaRPr>
          </a:p>
        </p:txBody>
      </p:sp>
      <p:sp>
        <p:nvSpPr>
          <p:cNvPr id="2" name="矩形 1">
            <a:extLst>
              <a:ext uri="{FF2B5EF4-FFF2-40B4-BE49-F238E27FC236}">
                <a16:creationId xmlns:a16="http://schemas.microsoft.com/office/drawing/2014/main" id="{FA75620A-BAAD-4F2C-87E7-9118C272D0BE}"/>
              </a:ext>
            </a:extLst>
          </p:cNvPr>
          <p:cNvSpPr/>
          <p:nvPr/>
        </p:nvSpPr>
        <p:spPr>
          <a:xfrm>
            <a:off x="2767970" y="655270"/>
            <a:ext cx="2082621" cy="646331"/>
          </a:xfrm>
          <a:prstGeom prst="rect">
            <a:avLst/>
          </a:prstGeom>
        </p:spPr>
        <p:txBody>
          <a:bodyPr wrap="none">
            <a:spAutoFit/>
          </a:bodyPr>
          <a:lstStyle/>
          <a:p>
            <a:r>
              <a:rPr lang="zh-TW" altLang="en-US" sz="3600" b="1" dirty="0">
                <a:latin typeface="Adobe 繁黑體 Std B" panose="020B0700000000000000" pitchFamily="34" charset="-120"/>
                <a:ea typeface="Adobe 繁黑體 Std B" panose="020B0700000000000000" pitchFamily="34" charset="-120"/>
              </a:rPr>
              <a:t>教師聲望</a:t>
            </a:r>
          </a:p>
        </p:txBody>
      </p:sp>
      <p:sp>
        <p:nvSpPr>
          <p:cNvPr id="77" name="矩形 76">
            <a:extLst>
              <a:ext uri="{FF2B5EF4-FFF2-40B4-BE49-F238E27FC236}">
                <a16:creationId xmlns:a16="http://schemas.microsoft.com/office/drawing/2014/main" id="{2E8C03DE-A71B-415A-B06B-273E3CE920D7}"/>
              </a:ext>
            </a:extLst>
          </p:cNvPr>
          <p:cNvSpPr/>
          <p:nvPr/>
        </p:nvSpPr>
        <p:spPr>
          <a:xfrm>
            <a:off x="608330" y="1788434"/>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6" name="文字方塊 5">
            <a:extLst>
              <a:ext uri="{FF2B5EF4-FFF2-40B4-BE49-F238E27FC236}">
                <a16:creationId xmlns:a16="http://schemas.microsoft.com/office/drawing/2014/main" id="{CCFA41A4-2848-4118-BB1D-D21C799ED171}"/>
              </a:ext>
            </a:extLst>
          </p:cNvPr>
          <p:cNvSpPr txBox="1"/>
          <p:nvPr/>
        </p:nvSpPr>
        <p:spPr>
          <a:xfrm>
            <a:off x="1152592" y="1769777"/>
            <a:ext cx="2698175" cy="523220"/>
          </a:xfrm>
          <a:prstGeom prst="rect">
            <a:avLst/>
          </a:prstGeom>
          <a:noFill/>
        </p:spPr>
        <p:txBody>
          <a:bodyPr wrap="none" rtlCol="0">
            <a:spAutoFit/>
          </a:bodyPr>
          <a:lstStyle/>
          <a:p>
            <a:r>
              <a:rPr lang="zh-TW" altLang="en-US" sz="2800" b="1" dirty="0">
                <a:ea typeface="Adobe 繁黑體 Std B" panose="020B0700000000000000" pitchFamily="34" charset="-120"/>
              </a:rPr>
              <a:t>聲望及職業聲望</a:t>
            </a:r>
          </a:p>
        </p:txBody>
      </p:sp>
      <p:pic>
        <p:nvPicPr>
          <p:cNvPr id="8" name="圖片 7">
            <a:extLst>
              <a:ext uri="{FF2B5EF4-FFF2-40B4-BE49-F238E27FC236}">
                <a16:creationId xmlns:a16="http://schemas.microsoft.com/office/drawing/2014/main" id="{7E676F96-BBDC-4E13-86D4-2D8C1465C67F}"/>
              </a:ext>
            </a:extLst>
          </p:cNvPr>
          <p:cNvPicPr>
            <a:picLocks noChangeAspect="1"/>
          </p:cNvPicPr>
          <p:nvPr/>
        </p:nvPicPr>
        <p:blipFill>
          <a:blip r:embed="rId2"/>
          <a:stretch>
            <a:fillRect/>
          </a:stretch>
        </p:blipFill>
        <p:spPr>
          <a:xfrm>
            <a:off x="319382" y="2593603"/>
            <a:ext cx="5200906" cy="3676752"/>
          </a:xfrm>
          <a:prstGeom prst="rect">
            <a:avLst/>
          </a:prstGeom>
        </p:spPr>
      </p:pic>
      <p:sp>
        <p:nvSpPr>
          <p:cNvPr id="27" name="矩形 26"/>
          <p:cNvSpPr/>
          <p:nvPr/>
        </p:nvSpPr>
        <p:spPr>
          <a:xfrm flipV="1">
            <a:off x="6712353" y="2465256"/>
            <a:ext cx="3952334" cy="256694"/>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2CED2C28-E948-4594-9744-A09180A22579}"/>
              </a:ext>
            </a:extLst>
          </p:cNvPr>
          <p:cNvSpPr txBox="1"/>
          <p:nvPr/>
        </p:nvSpPr>
        <p:spPr>
          <a:xfrm>
            <a:off x="6248831" y="2292997"/>
            <a:ext cx="5061735" cy="3663567"/>
          </a:xfrm>
          <a:prstGeom prst="rect">
            <a:avLst/>
          </a:prstGeom>
          <a:noFill/>
        </p:spPr>
        <p:txBody>
          <a:bodyPr wrap="square" rtlCol="0">
            <a:spAutoFit/>
          </a:bodyPr>
          <a:lstStyle/>
          <a:p>
            <a:pPr marL="342900" indent="-342900">
              <a:lnSpc>
                <a:spcPts val="3200"/>
              </a:lnSpc>
              <a:spcBef>
                <a:spcPts val="1200"/>
              </a:spcBef>
              <a:buFont typeface="Arial" panose="020B0604020202020204" pitchFamily="34" charset="0"/>
              <a:buChar char="•"/>
            </a:pPr>
            <a:r>
              <a:rPr lang="zh-TW" altLang="en-US" sz="2400" b="1" dirty="0">
                <a:ea typeface="Adobe 繁黑體 Std B" panose="020B0700000000000000" pitchFamily="34" charset="-120"/>
              </a:rPr>
              <a:t>聲望是指個人或團體的影響力，它具有正面且積極的價值涵義。</a:t>
            </a:r>
            <a:endParaRPr lang="en-US" altLang="zh-TW" sz="2400" b="1" dirty="0">
              <a:ea typeface="Adobe 繁黑體 Std B" panose="020B0700000000000000" pitchFamily="34" charset="-120"/>
            </a:endParaRPr>
          </a:p>
          <a:p>
            <a:pPr marL="342900" indent="-342900">
              <a:lnSpc>
                <a:spcPts val="3200"/>
              </a:lnSpc>
              <a:spcBef>
                <a:spcPts val="1200"/>
              </a:spcBef>
              <a:buFont typeface="Arial" panose="020B0604020202020204" pitchFamily="34" charset="0"/>
              <a:buChar char="•"/>
            </a:pPr>
            <a:r>
              <a:rPr lang="zh-TW" altLang="en-US" sz="2400" b="1" dirty="0">
                <a:ea typeface="Adobe 繁黑體 Std B" panose="020B0700000000000000" pitchFamily="34" charset="-120"/>
              </a:rPr>
              <a:t>職業聲望是根據社會組成分子對於該職業的評價。</a:t>
            </a:r>
            <a:endParaRPr lang="en-US" altLang="zh-TW" sz="2400" b="1" dirty="0">
              <a:ea typeface="Adobe 繁黑體 Std B" panose="020B0700000000000000" pitchFamily="34" charset="-120"/>
            </a:endParaRPr>
          </a:p>
          <a:p>
            <a:pPr marL="342900" indent="-342900">
              <a:lnSpc>
                <a:spcPts val="3200"/>
              </a:lnSpc>
              <a:spcBef>
                <a:spcPts val="1200"/>
              </a:spcBef>
              <a:buFont typeface="Arial" panose="020B0604020202020204" pitchFamily="34" charset="0"/>
              <a:buChar char="•"/>
            </a:pPr>
            <a:r>
              <a:rPr lang="zh-TW" altLang="en-US" sz="2400" b="1" dirty="0">
                <a:ea typeface="Adobe 繁黑體 Std B" panose="020B0700000000000000" pitchFamily="34" charset="-120"/>
              </a:rPr>
              <a:t>個人或團體的聲望是由社會大眾的共同價值觀形成，常受其歷史文化背景的影響，因此難以憑藉個人達到職業聲望的改變。</a:t>
            </a:r>
          </a:p>
        </p:txBody>
      </p:sp>
    </p:spTree>
    <p:extLst>
      <p:ext uri="{BB962C8B-B14F-4D97-AF65-F5344CB8AC3E}">
        <p14:creationId xmlns:p14="http://schemas.microsoft.com/office/powerpoint/2010/main" val="403971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想法泡泡: 雲朵 49">
            <a:extLst>
              <a:ext uri="{FF2B5EF4-FFF2-40B4-BE49-F238E27FC236}">
                <a16:creationId xmlns:a16="http://schemas.microsoft.com/office/drawing/2014/main" id="{A15404C5-142A-4DEC-9336-AA91B7FB5A17}"/>
              </a:ext>
            </a:extLst>
          </p:cNvPr>
          <p:cNvSpPr/>
          <p:nvPr/>
        </p:nvSpPr>
        <p:spPr>
          <a:xfrm>
            <a:off x="5528307" y="249075"/>
            <a:ext cx="6182857" cy="2024193"/>
          </a:xfrm>
          <a:prstGeom prst="cloudCallout">
            <a:avLst>
              <a:gd name="adj1" fmla="val -51503"/>
              <a:gd name="adj2" fmla="val 4094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2" name="组合 47">
            <a:extLst>
              <a:ext uri="{FF2B5EF4-FFF2-40B4-BE49-F238E27FC236}">
                <a16:creationId xmlns:a16="http://schemas.microsoft.com/office/drawing/2014/main" id="{D3004051-4EB4-4593-8AB3-A11471756492}"/>
              </a:ext>
            </a:extLst>
          </p:cNvPr>
          <p:cNvGrpSpPr/>
          <p:nvPr/>
        </p:nvGrpSpPr>
        <p:grpSpPr>
          <a:xfrm>
            <a:off x="-397123" y="-538250"/>
            <a:ext cx="2555690" cy="2296167"/>
            <a:chOff x="-1344978" y="-685187"/>
            <a:chExt cx="6781080" cy="6092478"/>
          </a:xfrm>
        </p:grpSpPr>
        <p:sp>
          <p:nvSpPr>
            <p:cNvPr id="3" name="椭圆 48">
              <a:extLst>
                <a:ext uri="{FF2B5EF4-FFF2-40B4-BE49-F238E27FC236}">
                  <a16:creationId xmlns:a16="http://schemas.microsoft.com/office/drawing/2014/main" id="{D206AA4C-C07A-41B3-A8AD-0B38E923E821}"/>
                </a:ext>
              </a:extLst>
            </p:cNvPr>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49">
              <a:extLst>
                <a:ext uri="{FF2B5EF4-FFF2-40B4-BE49-F238E27FC236}">
                  <a16:creationId xmlns:a16="http://schemas.microsoft.com/office/drawing/2014/main" id="{F6ACCD75-EB15-424E-9D64-9D906C4D822B}"/>
                </a:ext>
              </a:extLst>
            </p:cNvPr>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50">
              <a:extLst>
                <a:ext uri="{FF2B5EF4-FFF2-40B4-BE49-F238E27FC236}">
                  <a16:creationId xmlns:a16="http://schemas.microsoft.com/office/drawing/2014/main" id="{F280D502-23B2-4F10-8167-90926694DCA6}"/>
                </a:ext>
              </a:extLst>
            </p:cNvPr>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1">
              <a:extLst>
                <a:ext uri="{FF2B5EF4-FFF2-40B4-BE49-F238E27FC236}">
                  <a16:creationId xmlns:a16="http://schemas.microsoft.com/office/drawing/2014/main" id="{81FC308C-5B9D-4948-9367-417C28C4A615}"/>
                </a:ext>
              </a:extLst>
            </p:cNvPr>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52">
              <a:extLst>
                <a:ext uri="{FF2B5EF4-FFF2-40B4-BE49-F238E27FC236}">
                  <a16:creationId xmlns:a16="http://schemas.microsoft.com/office/drawing/2014/main" id="{A843CDEC-E025-4F0E-8B3E-C6460BE9B2D2}"/>
                </a:ext>
              </a:extLst>
            </p:cNvPr>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53">
              <a:extLst>
                <a:ext uri="{FF2B5EF4-FFF2-40B4-BE49-F238E27FC236}">
                  <a16:creationId xmlns:a16="http://schemas.microsoft.com/office/drawing/2014/main" id="{58DD49D4-D54E-47FC-B650-478FDDB6854D}"/>
                </a:ext>
              </a:extLst>
            </p:cNvPr>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54">
              <a:extLst>
                <a:ext uri="{FF2B5EF4-FFF2-40B4-BE49-F238E27FC236}">
                  <a16:creationId xmlns:a16="http://schemas.microsoft.com/office/drawing/2014/main" id="{E3D9C937-5506-470F-BFFE-F29D8706AA22}"/>
                </a:ext>
              </a:extLst>
            </p:cNvPr>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55">
              <a:extLst>
                <a:ext uri="{FF2B5EF4-FFF2-40B4-BE49-F238E27FC236}">
                  <a16:creationId xmlns:a16="http://schemas.microsoft.com/office/drawing/2014/main" id="{98A45F00-D345-4EC7-93D0-550A993C7351}"/>
                </a:ext>
              </a:extLst>
            </p:cNvPr>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56">
              <a:extLst>
                <a:ext uri="{FF2B5EF4-FFF2-40B4-BE49-F238E27FC236}">
                  <a16:creationId xmlns:a16="http://schemas.microsoft.com/office/drawing/2014/main" id="{B1E695E5-FEE8-477A-8532-DE8AC8A5B0C6}"/>
                </a:ext>
              </a:extLst>
            </p:cNvPr>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57">
              <a:extLst>
                <a:ext uri="{FF2B5EF4-FFF2-40B4-BE49-F238E27FC236}">
                  <a16:creationId xmlns:a16="http://schemas.microsoft.com/office/drawing/2014/main" id="{B27CD9DF-45FC-4869-B719-98388CADA1DF}"/>
                </a:ext>
              </a:extLst>
            </p:cNvPr>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58">
              <a:extLst>
                <a:ext uri="{FF2B5EF4-FFF2-40B4-BE49-F238E27FC236}">
                  <a16:creationId xmlns:a16="http://schemas.microsoft.com/office/drawing/2014/main" id="{3F286285-739B-45D4-86FD-07B7B85289EE}"/>
                </a:ext>
              </a:extLst>
            </p:cNvPr>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59">
              <a:extLst>
                <a:ext uri="{FF2B5EF4-FFF2-40B4-BE49-F238E27FC236}">
                  <a16:creationId xmlns:a16="http://schemas.microsoft.com/office/drawing/2014/main" id="{350661A8-6C99-4DFD-B11F-0D5A944830BE}"/>
                </a:ext>
              </a:extLst>
            </p:cNvPr>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60">
              <a:extLst>
                <a:ext uri="{FF2B5EF4-FFF2-40B4-BE49-F238E27FC236}">
                  <a16:creationId xmlns:a16="http://schemas.microsoft.com/office/drawing/2014/main" id="{650AAAB1-BFA1-450D-820B-7CB0FA2C811D}"/>
                </a:ext>
              </a:extLst>
            </p:cNvPr>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a:extLst>
              <a:ext uri="{FF2B5EF4-FFF2-40B4-BE49-F238E27FC236}">
                <a16:creationId xmlns:a16="http://schemas.microsoft.com/office/drawing/2014/main" id="{921A6D43-42FC-41F5-8D22-D7C9DA7126AB}"/>
              </a:ext>
            </a:extLst>
          </p:cNvPr>
          <p:cNvSpPr/>
          <p:nvPr/>
        </p:nvSpPr>
        <p:spPr>
          <a:xfrm>
            <a:off x="600101" y="1810931"/>
            <a:ext cx="468000" cy="46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17" name="文字方塊 16">
            <a:extLst>
              <a:ext uri="{FF2B5EF4-FFF2-40B4-BE49-F238E27FC236}">
                <a16:creationId xmlns:a16="http://schemas.microsoft.com/office/drawing/2014/main" id="{5CA94613-BD46-4440-B287-CDF01A5175EC}"/>
              </a:ext>
            </a:extLst>
          </p:cNvPr>
          <p:cNvSpPr txBox="1"/>
          <p:nvPr/>
        </p:nvSpPr>
        <p:spPr>
          <a:xfrm>
            <a:off x="1096215" y="1783321"/>
            <a:ext cx="4134465" cy="523220"/>
          </a:xfrm>
          <a:prstGeom prst="rect">
            <a:avLst/>
          </a:prstGeom>
          <a:noFill/>
        </p:spPr>
        <p:txBody>
          <a:bodyPr wrap="none" rtlCol="0">
            <a:spAutoFit/>
          </a:bodyPr>
          <a:lstStyle/>
          <a:p>
            <a:r>
              <a:rPr lang="zh-TW" altLang="en-US" sz="2800" b="1" dirty="0">
                <a:ea typeface="Adobe 繁黑體 Std B" panose="020B0700000000000000" pitchFamily="34" charset="-120"/>
              </a:rPr>
              <a:t>教師職業聲望的影響因素</a:t>
            </a:r>
          </a:p>
        </p:txBody>
      </p:sp>
      <p:sp>
        <p:nvSpPr>
          <p:cNvPr id="18" name="文字方塊 17">
            <a:extLst>
              <a:ext uri="{FF2B5EF4-FFF2-40B4-BE49-F238E27FC236}">
                <a16:creationId xmlns:a16="http://schemas.microsoft.com/office/drawing/2014/main" id="{EFC6390B-E778-4620-B130-9708CDD91967}"/>
              </a:ext>
            </a:extLst>
          </p:cNvPr>
          <p:cNvSpPr txBox="1"/>
          <p:nvPr/>
        </p:nvSpPr>
        <p:spPr>
          <a:xfrm>
            <a:off x="342914" y="2500219"/>
            <a:ext cx="11472368" cy="1200329"/>
          </a:xfrm>
          <a:prstGeom prst="rect">
            <a:avLst/>
          </a:prstGeom>
          <a:noFill/>
        </p:spPr>
        <p:txBody>
          <a:bodyPr wrap="square" rtlCol="0">
            <a:spAutoFit/>
          </a:bodyPr>
          <a:lstStyle/>
          <a:p>
            <a:pPr marL="285750" indent="-285750">
              <a:buFont typeface="Arial" panose="020B0604020202020204" pitchFamily="34" charset="0"/>
              <a:buChar char="•"/>
            </a:pPr>
            <a:r>
              <a:rPr lang="zh-TW" altLang="en-US" sz="2400" b="1" dirty="0">
                <a:ea typeface="Adobe 繁黑體 Std B" panose="020B0700000000000000" pitchFamily="34" charset="-120"/>
              </a:rPr>
              <a:t>影響</a:t>
            </a:r>
            <a:r>
              <a:rPr lang="zh-TW" altLang="en-US" sz="2400" b="1" dirty="0">
                <a:solidFill>
                  <a:srgbClr val="FF0000"/>
                </a:solidFill>
                <a:ea typeface="Adobe 繁黑體 Std B" panose="020B0700000000000000" pitchFamily="34" charset="-120"/>
              </a:rPr>
              <a:t>教師職業聲望</a:t>
            </a:r>
            <a:r>
              <a:rPr lang="zh-TW" altLang="en-US" sz="2400" b="1" dirty="0">
                <a:ea typeface="Adobe 繁黑體 Std B" panose="020B0700000000000000" pitchFamily="34" charset="-120"/>
              </a:rPr>
              <a:t>的因素十分複雜，加上調查方法不易，所以相關數據並不多，一般多以民眾的主觀作為判斷依據，</a:t>
            </a:r>
            <a:r>
              <a:rPr lang="zh-TW" altLang="en-US" sz="2400" b="1" dirty="0">
                <a:solidFill>
                  <a:srgbClr val="FF0000"/>
                </a:solidFill>
                <a:ea typeface="Adobe 繁黑體 Std B" panose="020B0700000000000000" pitchFamily="34" charset="-120"/>
              </a:rPr>
              <a:t>多數認為在「專業性質」職業中其居中等</a:t>
            </a:r>
            <a:r>
              <a:rPr lang="zh-TW" altLang="en-US" sz="2400" b="1" dirty="0">
                <a:ea typeface="Adobe 繁黑體 Std B" panose="020B0700000000000000" pitchFamily="34" charset="-120"/>
              </a:rPr>
              <a:t>。</a:t>
            </a:r>
            <a:endParaRPr lang="en-US" altLang="zh-TW" sz="2400" b="1" dirty="0">
              <a:ea typeface="Adobe 繁黑體 Std B" panose="020B0700000000000000" pitchFamily="34" charset="-120"/>
            </a:endParaRPr>
          </a:p>
          <a:p>
            <a:pPr marL="285750" indent="-285750">
              <a:buFont typeface="Arial" panose="020B0604020202020204" pitchFamily="34" charset="0"/>
              <a:buChar char="•"/>
            </a:pPr>
            <a:r>
              <a:rPr lang="zh-TW" altLang="en-US" sz="2400" b="1" dirty="0">
                <a:ea typeface="Adobe 繁黑體 Std B" panose="020B0700000000000000" pitchFamily="34" charset="-120"/>
              </a:rPr>
              <a:t>根據天津師範教育大學研究認為</a:t>
            </a:r>
            <a:r>
              <a:rPr lang="zh-TW" altLang="en-US" sz="2400" b="1" dirty="0">
                <a:solidFill>
                  <a:srgbClr val="FF0000"/>
                </a:solidFill>
                <a:ea typeface="Adobe 繁黑體 Std B" panose="020B0700000000000000" pitchFamily="34" charset="-120"/>
              </a:rPr>
              <a:t>教師聲望主要取決於內在自身因素和外在環境因素：</a:t>
            </a:r>
          </a:p>
        </p:txBody>
      </p:sp>
      <p:sp>
        <p:nvSpPr>
          <p:cNvPr id="19" name="文字方塊 18">
            <a:extLst>
              <a:ext uri="{FF2B5EF4-FFF2-40B4-BE49-F238E27FC236}">
                <a16:creationId xmlns:a16="http://schemas.microsoft.com/office/drawing/2014/main" id="{2BE64CA1-7574-4128-A1ED-8196F7494792}"/>
              </a:ext>
            </a:extLst>
          </p:cNvPr>
          <p:cNvSpPr txBox="1"/>
          <p:nvPr/>
        </p:nvSpPr>
        <p:spPr>
          <a:xfrm>
            <a:off x="6002209" y="753690"/>
            <a:ext cx="5779237" cy="1200329"/>
          </a:xfrm>
          <a:prstGeom prst="rect">
            <a:avLst/>
          </a:prstGeom>
          <a:noFill/>
        </p:spPr>
        <p:txBody>
          <a:bodyPr wrap="square" rtlCol="0">
            <a:spAutoFit/>
          </a:bodyPr>
          <a:lstStyle/>
          <a:p>
            <a:r>
              <a:rPr lang="zh-TW" altLang="en-US" sz="2400" b="1" dirty="0">
                <a:ea typeface="Adobe 繁黑體 Std B" panose="020B0700000000000000" pitchFamily="34" charset="-120"/>
              </a:rPr>
              <a:t>台灣社會文化對「師」字輩的職業賦予較高的聲望，如：醫師、律師等，「教師」也受社會大眾期待著。</a:t>
            </a:r>
            <a:endParaRPr lang="en-US" altLang="zh-TW" sz="2400" b="1" dirty="0">
              <a:ea typeface="Adobe 繁黑體 Std B" panose="020B0700000000000000" pitchFamily="34" charset="-120"/>
            </a:endParaRPr>
          </a:p>
        </p:txBody>
      </p:sp>
      <p:sp>
        <p:nvSpPr>
          <p:cNvPr id="21" name="平行四边形 62">
            <a:extLst>
              <a:ext uri="{FF2B5EF4-FFF2-40B4-BE49-F238E27FC236}">
                <a16:creationId xmlns:a16="http://schemas.microsoft.com/office/drawing/2014/main" id="{01143ABB-CC5E-4FC7-8604-A18ADBBC6F4D}"/>
              </a:ext>
            </a:extLst>
          </p:cNvPr>
          <p:cNvSpPr/>
          <p:nvPr/>
        </p:nvSpPr>
        <p:spPr>
          <a:xfrm>
            <a:off x="2044754" y="82725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zh-CN" altLang="en-US" sz="3600" dirty="0">
              <a:solidFill>
                <a:schemeClr val="tx1">
                  <a:lumMod val="75000"/>
                  <a:lumOff val="25000"/>
                </a:schemeClr>
              </a:solidFill>
            </a:endParaRPr>
          </a:p>
        </p:txBody>
      </p:sp>
      <p:cxnSp>
        <p:nvCxnSpPr>
          <p:cNvPr id="22" name="直接连接符 61">
            <a:extLst>
              <a:ext uri="{FF2B5EF4-FFF2-40B4-BE49-F238E27FC236}">
                <a16:creationId xmlns:a16="http://schemas.microsoft.com/office/drawing/2014/main" id="{79B4D7DC-AFDC-45B0-92B5-DC072C335674}"/>
              </a:ext>
            </a:extLst>
          </p:cNvPr>
          <p:cNvCxnSpPr>
            <a:cxnSpLocks/>
          </p:cNvCxnSpPr>
          <p:nvPr/>
        </p:nvCxnSpPr>
        <p:spPr>
          <a:xfrm flipV="1">
            <a:off x="2501680" y="1301601"/>
            <a:ext cx="2956345" cy="48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D3248C20-69B8-43B4-A776-0F26AFF9460F}"/>
              </a:ext>
            </a:extLst>
          </p:cNvPr>
          <p:cNvSpPr/>
          <p:nvPr/>
        </p:nvSpPr>
        <p:spPr>
          <a:xfrm>
            <a:off x="2767970" y="655270"/>
            <a:ext cx="2082621" cy="646331"/>
          </a:xfrm>
          <a:prstGeom prst="rect">
            <a:avLst/>
          </a:prstGeom>
        </p:spPr>
        <p:txBody>
          <a:bodyPr wrap="none">
            <a:spAutoFit/>
          </a:bodyPr>
          <a:lstStyle/>
          <a:p>
            <a:r>
              <a:rPr lang="zh-TW" altLang="en-US" sz="3600" b="1" dirty="0">
                <a:latin typeface="Adobe 繁黑體 Std B" panose="020B0700000000000000" pitchFamily="34" charset="-120"/>
                <a:ea typeface="Adobe 繁黑體 Std B" panose="020B0700000000000000" pitchFamily="34" charset="-120"/>
              </a:rPr>
              <a:t>教師聲望</a:t>
            </a:r>
          </a:p>
        </p:txBody>
      </p:sp>
      <p:grpSp>
        <p:nvGrpSpPr>
          <p:cNvPr id="48" name="群組 47">
            <a:extLst>
              <a:ext uri="{FF2B5EF4-FFF2-40B4-BE49-F238E27FC236}">
                <a16:creationId xmlns:a16="http://schemas.microsoft.com/office/drawing/2014/main" id="{1DD65DA0-EB47-4A04-94D5-1C43673B0FDA}"/>
              </a:ext>
            </a:extLst>
          </p:cNvPr>
          <p:cNvGrpSpPr/>
          <p:nvPr/>
        </p:nvGrpSpPr>
        <p:grpSpPr>
          <a:xfrm>
            <a:off x="793548" y="4117228"/>
            <a:ext cx="10299082" cy="2483033"/>
            <a:chOff x="446598" y="4142028"/>
            <a:chExt cx="10299082" cy="2483033"/>
          </a:xfrm>
        </p:grpSpPr>
        <p:sp>
          <p:nvSpPr>
            <p:cNvPr id="24" name="橢圓 23">
              <a:extLst>
                <a:ext uri="{FF2B5EF4-FFF2-40B4-BE49-F238E27FC236}">
                  <a16:creationId xmlns:a16="http://schemas.microsoft.com/office/drawing/2014/main" id="{94C979E0-8310-4E2A-97E9-2F42D9372F13}"/>
                </a:ext>
              </a:extLst>
            </p:cNvPr>
            <p:cNvSpPr/>
            <p:nvPr/>
          </p:nvSpPr>
          <p:spPr>
            <a:xfrm>
              <a:off x="446598" y="4591673"/>
              <a:ext cx="1613786" cy="156966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800" b="1" dirty="0">
                  <a:ea typeface="Adobe 繁黑體 Std B" panose="020B0700000000000000" pitchFamily="34" charset="-120"/>
                </a:rPr>
                <a:t>內在</a:t>
              </a:r>
            </a:p>
          </p:txBody>
        </p:sp>
        <p:sp>
          <p:nvSpPr>
            <p:cNvPr id="28" name="矩形: 圓角 27">
              <a:extLst>
                <a:ext uri="{FF2B5EF4-FFF2-40B4-BE49-F238E27FC236}">
                  <a16:creationId xmlns:a16="http://schemas.microsoft.com/office/drawing/2014/main" id="{ED25890F-09E7-4A32-B840-76D1414E6288}"/>
                </a:ext>
              </a:extLst>
            </p:cNvPr>
            <p:cNvSpPr/>
            <p:nvPr/>
          </p:nvSpPr>
          <p:spPr>
            <a:xfrm>
              <a:off x="8282970" y="4142028"/>
              <a:ext cx="2462710" cy="65623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b="1" dirty="0">
                  <a:ea typeface="Adobe 繁黑體 Std B" panose="020B0700000000000000" pitchFamily="34" charset="-120"/>
                </a:rPr>
                <a:t>文化傳統</a:t>
              </a:r>
            </a:p>
          </p:txBody>
        </p:sp>
        <p:sp>
          <p:nvSpPr>
            <p:cNvPr id="30" name="矩形: 圓角 29">
              <a:extLst>
                <a:ext uri="{FF2B5EF4-FFF2-40B4-BE49-F238E27FC236}">
                  <a16:creationId xmlns:a16="http://schemas.microsoft.com/office/drawing/2014/main" id="{D0A33CC2-906C-476F-A98B-89FDE71D7B84}"/>
                </a:ext>
              </a:extLst>
            </p:cNvPr>
            <p:cNvSpPr/>
            <p:nvPr/>
          </p:nvSpPr>
          <p:spPr>
            <a:xfrm>
              <a:off x="8282970" y="5968829"/>
              <a:ext cx="2462710" cy="6562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b="1" dirty="0">
                  <a:ea typeface="Adobe 繁黑體 Std B" panose="020B0700000000000000" pitchFamily="34" charset="-120"/>
                </a:rPr>
                <a:t>社會需求</a:t>
              </a:r>
            </a:p>
          </p:txBody>
        </p:sp>
        <p:sp>
          <p:nvSpPr>
            <p:cNvPr id="25" name="橢圓 24">
              <a:extLst>
                <a:ext uri="{FF2B5EF4-FFF2-40B4-BE49-F238E27FC236}">
                  <a16:creationId xmlns:a16="http://schemas.microsoft.com/office/drawing/2014/main" id="{E2CDA3E7-94EF-461B-99CD-61BDA1FB4267}"/>
                </a:ext>
              </a:extLst>
            </p:cNvPr>
            <p:cNvSpPr/>
            <p:nvPr/>
          </p:nvSpPr>
          <p:spPr>
            <a:xfrm>
              <a:off x="6008176" y="4595920"/>
              <a:ext cx="1613786" cy="156965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800" b="1" dirty="0">
                  <a:ea typeface="Adobe 繁黑體 Std B" panose="020B0700000000000000" pitchFamily="34" charset="-120"/>
                </a:rPr>
                <a:t>外在</a:t>
              </a:r>
            </a:p>
          </p:txBody>
        </p:sp>
        <p:sp>
          <p:nvSpPr>
            <p:cNvPr id="26" name="矩形: 圓角 25">
              <a:extLst>
                <a:ext uri="{FF2B5EF4-FFF2-40B4-BE49-F238E27FC236}">
                  <a16:creationId xmlns:a16="http://schemas.microsoft.com/office/drawing/2014/main" id="{F741CE4E-353A-4707-9F57-39B7553BD1C5}"/>
                </a:ext>
              </a:extLst>
            </p:cNvPr>
            <p:cNvSpPr/>
            <p:nvPr/>
          </p:nvSpPr>
          <p:spPr>
            <a:xfrm>
              <a:off x="2501680" y="4295314"/>
              <a:ext cx="2462710" cy="6562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b="1" dirty="0">
                  <a:ea typeface="Adobe 繁黑體 Std B" panose="020B0700000000000000" pitchFamily="34" charset="-120"/>
                </a:rPr>
                <a:t>教師職業的功能</a:t>
              </a:r>
            </a:p>
          </p:txBody>
        </p:sp>
        <p:sp>
          <p:nvSpPr>
            <p:cNvPr id="27" name="矩形: 圓角 26">
              <a:extLst>
                <a:ext uri="{FF2B5EF4-FFF2-40B4-BE49-F238E27FC236}">
                  <a16:creationId xmlns:a16="http://schemas.microsoft.com/office/drawing/2014/main" id="{B4469F65-3946-4368-B47A-FF4B5DA572E4}"/>
                </a:ext>
              </a:extLst>
            </p:cNvPr>
            <p:cNvSpPr/>
            <p:nvPr/>
          </p:nvSpPr>
          <p:spPr>
            <a:xfrm>
              <a:off x="2501680" y="5833216"/>
              <a:ext cx="2462710" cy="6562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b="1" dirty="0">
                  <a:ea typeface="Adobe 繁黑體 Std B" panose="020B0700000000000000" pitchFamily="34" charset="-120"/>
                </a:rPr>
                <a:t>教師的人格魅力</a:t>
              </a:r>
            </a:p>
          </p:txBody>
        </p:sp>
        <p:sp>
          <p:nvSpPr>
            <p:cNvPr id="29" name="矩形: 圓角 28">
              <a:extLst>
                <a:ext uri="{FF2B5EF4-FFF2-40B4-BE49-F238E27FC236}">
                  <a16:creationId xmlns:a16="http://schemas.microsoft.com/office/drawing/2014/main" id="{E414DF08-3BE9-4A11-B8D5-3DC4CDE7CB81}"/>
                </a:ext>
              </a:extLst>
            </p:cNvPr>
            <p:cNvSpPr/>
            <p:nvPr/>
          </p:nvSpPr>
          <p:spPr>
            <a:xfrm>
              <a:off x="8282970" y="5052742"/>
              <a:ext cx="2462710" cy="65623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400" b="1" dirty="0">
                  <a:ea typeface="Adobe 繁黑體 Std B" panose="020B0700000000000000" pitchFamily="34" charset="-120"/>
                </a:rPr>
                <a:t>教師職業環境</a:t>
              </a:r>
            </a:p>
          </p:txBody>
        </p:sp>
        <p:cxnSp>
          <p:nvCxnSpPr>
            <p:cNvPr id="32" name="直線單箭頭接點 31">
              <a:extLst>
                <a:ext uri="{FF2B5EF4-FFF2-40B4-BE49-F238E27FC236}">
                  <a16:creationId xmlns:a16="http://schemas.microsoft.com/office/drawing/2014/main" id="{8853B8FA-DF7C-4894-8AF4-1F37E06643E1}"/>
                </a:ext>
              </a:extLst>
            </p:cNvPr>
            <p:cNvCxnSpPr>
              <a:stCxn id="24" idx="7"/>
              <a:endCxn id="26" idx="1"/>
            </p:cNvCxnSpPr>
            <p:nvPr/>
          </p:nvCxnSpPr>
          <p:spPr>
            <a:xfrm flipV="1">
              <a:off x="1824051" y="4623431"/>
              <a:ext cx="677629" cy="198113"/>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34" name="直線單箭頭接點 33">
              <a:extLst>
                <a:ext uri="{FF2B5EF4-FFF2-40B4-BE49-F238E27FC236}">
                  <a16:creationId xmlns:a16="http://schemas.microsoft.com/office/drawing/2014/main" id="{7ECFD339-52F7-4391-8A29-D0E1469123CF}"/>
                </a:ext>
              </a:extLst>
            </p:cNvPr>
            <p:cNvCxnSpPr>
              <a:stCxn id="24" idx="5"/>
              <a:endCxn id="27" idx="1"/>
            </p:cNvCxnSpPr>
            <p:nvPr/>
          </p:nvCxnSpPr>
          <p:spPr>
            <a:xfrm>
              <a:off x="1824051" y="5931462"/>
              <a:ext cx="677629" cy="2298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線單箭頭接點 35">
              <a:extLst>
                <a:ext uri="{FF2B5EF4-FFF2-40B4-BE49-F238E27FC236}">
                  <a16:creationId xmlns:a16="http://schemas.microsoft.com/office/drawing/2014/main" id="{32AADD6E-DBC3-49FC-B69D-0DCB01B85ADE}"/>
                </a:ext>
              </a:extLst>
            </p:cNvPr>
            <p:cNvCxnSpPr>
              <a:stCxn id="25" idx="7"/>
              <a:endCxn id="28" idx="1"/>
            </p:cNvCxnSpPr>
            <p:nvPr/>
          </p:nvCxnSpPr>
          <p:spPr>
            <a:xfrm flipV="1">
              <a:off x="7385629" y="4470145"/>
              <a:ext cx="897341" cy="3556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直線單箭頭接點 37">
              <a:extLst>
                <a:ext uri="{FF2B5EF4-FFF2-40B4-BE49-F238E27FC236}">
                  <a16:creationId xmlns:a16="http://schemas.microsoft.com/office/drawing/2014/main" id="{E29BAC61-E0FC-408A-A18C-DE65349FE230}"/>
                </a:ext>
              </a:extLst>
            </p:cNvPr>
            <p:cNvCxnSpPr>
              <a:stCxn id="25" idx="6"/>
              <a:endCxn id="29" idx="1"/>
            </p:cNvCxnSpPr>
            <p:nvPr/>
          </p:nvCxnSpPr>
          <p:spPr>
            <a:xfrm>
              <a:off x="7621962" y="5380750"/>
              <a:ext cx="661008" cy="10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直線單箭頭接點 39">
              <a:extLst>
                <a:ext uri="{FF2B5EF4-FFF2-40B4-BE49-F238E27FC236}">
                  <a16:creationId xmlns:a16="http://schemas.microsoft.com/office/drawing/2014/main" id="{802A83BB-3559-44B4-8863-921A0041E35C}"/>
                </a:ext>
              </a:extLst>
            </p:cNvPr>
            <p:cNvCxnSpPr>
              <a:cxnSpLocks/>
              <a:stCxn id="25" idx="5"/>
              <a:endCxn id="30" idx="1"/>
            </p:cNvCxnSpPr>
            <p:nvPr/>
          </p:nvCxnSpPr>
          <p:spPr>
            <a:xfrm>
              <a:off x="7385629" y="5935708"/>
              <a:ext cx="897341" cy="3612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96333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7">
            <a:extLst>
              <a:ext uri="{FF2B5EF4-FFF2-40B4-BE49-F238E27FC236}">
                <a16:creationId xmlns:a16="http://schemas.microsoft.com/office/drawing/2014/main" id="{DC688041-FF62-440E-8A0D-AD3B961983CA}"/>
              </a:ext>
            </a:extLst>
          </p:cNvPr>
          <p:cNvGrpSpPr/>
          <p:nvPr/>
        </p:nvGrpSpPr>
        <p:grpSpPr>
          <a:xfrm>
            <a:off x="-397123" y="-538250"/>
            <a:ext cx="2555690" cy="2296167"/>
            <a:chOff x="-1344978" y="-685187"/>
            <a:chExt cx="6781080" cy="6092478"/>
          </a:xfrm>
        </p:grpSpPr>
        <p:sp>
          <p:nvSpPr>
            <p:cNvPr id="4" name="椭圆 48">
              <a:extLst>
                <a:ext uri="{FF2B5EF4-FFF2-40B4-BE49-F238E27FC236}">
                  <a16:creationId xmlns:a16="http://schemas.microsoft.com/office/drawing/2014/main" id="{93B8A302-BB9D-4B29-8AEC-2D3C45C19CFF}"/>
                </a:ext>
              </a:extLst>
            </p:cNvPr>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9">
              <a:extLst>
                <a:ext uri="{FF2B5EF4-FFF2-40B4-BE49-F238E27FC236}">
                  <a16:creationId xmlns:a16="http://schemas.microsoft.com/office/drawing/2014/main" id="{7A0D41AD-27DA-441D-8DA2-E72E67B09854}"/>
                </a:ext>
              </a:extLst>
            </p:cNvPr>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0">
              <a:extLst>
                <a:ext uri="{FF2B5EF4-FFF2-40B4-BE49-F238E27FC236}">
                  <a16:creationId xmlns:a16="http://schemas.microsoft.com/office/drawing/2014/main" id="{3DF7BEDB-552D-4EF0-988F-1B66BEAA7E98}"/>
                </a:ext>
              </a:extLst>
            </p:cNvPr>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51">
              <a:extLst>
                <a:ext uri="{FF2B5EF4-FFF2-40B4-BE49-F238E27FC236}">
                  <a16:creationId xmlns:a16="http://schemas.microsoft.com/office/drawing/2014/main" id="{0D57A435-597F-4C1E-A346-47CC2B53B992}"/>
                </a:ext>
              </a:extLst>
            </p:cNvPr>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52">
              <a:extLst>
                <a:ext uri="{FF2B5EF4-FFF2-40B4-BE49-F238E27FC236}">
                  <a16:creationId xmlns:a16="http://schemas.microsoft.com/office/drawing/2014/main" id="{09C9A0CB-4BE9-404C-8DC5-6792BE5F8D37}"/>
                </a:ext>
              </a:extLst>
            </p:cNvPr>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53">
              <a:extLst>
                <a:ext uri="{FF2B5EF4-FFF2-40B4-BE49-F238E27FC236}">
                  <a16:creationId xmlns:a16="http://schemas.microsoft.com/office/drawing/2014/main" id="{0797456A-E48A-4FE9-8B03-543DF1091D49}"/>
                </a:ext>
              </a:extLst>
            </p:cNvPr>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54">
              <a:extLst>
                <a:ext uri="{FF2B5EF4-FFF2-40B4-BE49-F238E27FC236}">
                  <a16:creationId xmlns:a16="http://schemas.microsoft.com/office/drawing/2014/main" id="{11550E83-1817-45B7-8A0C-C60462A36E4E}"/>
                </a:ext>
              </a:extLst>
            </p:cNvPr>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55">
              <a:extLst>
                <a:ext uri="{FF2B5EF4-FFF2-40B4-BE49-F238E27FC236}">
                  <a16:creationId xmlns:a16="http://schemas.microsoft.com/office/drawing/2014/main" id="{AA4C18C0-D8A8-4E29-B656-8603D0600D4E}"/>
                </a:ext>
              </a:extLst>
            </p:cNvPr>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56">
              <a:extLst>
                <a:ext uri="{FF2B5EF4-FFF2-40B4-BE49-F238E27FC236}">
                  <a16:creationId xmlns:a16="http://schemas.microsoft.com/office/drawing/2014/main" id="{0D27E5E9-3A9A-4CE1-8340-CF7B2EDE46F7}"/>
                </a:ext>
              </a:extLst>
            </p:cNvPr>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57">
              <a:extLst>
                <a:ext uri="{FF2B5EF4-FFF2-40B4-BE49-F238E27FC236}">
                  <a16:creationId xmlns:a16="http://schemas.microsoft.com/office/drawing/2014/main" id="{912CF2F2-27C9-445F-B40E-468D928848CB}"/>
                </a:ext>
              </a:extLst>
            </p:cNvPr>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58">
              <a:extLst>
                <a:ext uri="{FF2B5EF4-FFF2-40B4-BE49-F238E27FC236}">
                  <a16:creationId xmlns:a16="http://schemas.microsoft.com/office/drawing/2014/main" id="{4F43919A-E8E8-4A2B-95A9-EAF7659DD268}"/>
                </a:ext>
              </a:extLst>
            </p:cNvPr>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59">
              <a:extLst>
                <a:ext uri="{FF2B5EF4-FFF2-40B4-BE49-F238E27FC236}">
                  <a16:creationId xmlns:a16="http://schemas.microsoft.com/office/drawing/2014/main" id="{7305C364-ACE2-4785-8DB7-0B470EA0D0C1}"/>
                </a:ext>
              </a:extLst>
            </p:cNvPr>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60">
              <a:extLst>
                <a:ext uri="{FF2B5EF4-FFF2-40B4-BE49-F238E27FC236}">
                  <a16:creationId xmlns:a16="http://schemas.microsoft.com/office/drawing/2014/main" id="{927EB4CF-0FD1-4A59-9907-C97E95E7B200}"/>
                </a:ext>
              </a:extLst>
            </p:cNvPr>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a:extLst>
              <a:ext uri="{FF2B5EF4-FFF2-40B4-BE49-F238E27FC236}">
                <a16:creationId xmlns:a16="http://schemas.microsoft.com/office/drawing/2014/main" id="{696A69C3-CE4E-4818-9B50-122B83C95BD1}"/>
              </a:ext>
            </a:extLst>
          </p:cNvPr>
          <p:cNvSpPr/>
          <p:nvPr/>
        </p:nvSpPr>
        <p:spPr>
          <a:xfrm>
            <a:off x="2767970" y="655270"/>
            <a:ext cx="2082621" cy="646331"/>
          </a:xfrm>
          <a:prstGeom prst="rect">
            <a:avLst/>
          </a:prstGeom>
        </p:spPr>
        <p:txBody>
          <a:bodyPr wrap="none">
            <a:spAutoFit/>
          </a:bodyPr>
          <a:lstStyle/>
          <a:p>
            <a:r>
              <a:rPr lang="zh-TW" altLang="en-US" sz="3600" b="1" dirty="0">
                <a:latin typeface="Adobe 繁黑體 Std B" panose="020B0700000000000000" pitchFamily="34" charset="-120"/>
                <a:ea typeface="Adobe 繁黑體 Std B" panose="020B0700000000000000" pitchFamily="34" charset="-120"/>
              </a:rPr>
              <a:t>教師聲望</a:t>
            </a:r>
          </a:p>
        </p:txBody>
      </p:sp>
      <p:sp>
        <p:nvSpPr>
          <p:cNvPr id="20" name="平行四边形 62">
            <a:extLst>
              <a:ext uri="{FF2B5EF4-FFF2-40B4-BE49-F238E27FC236}">
                <a16:creationId xmlns:a16="http://schemas.microsoft.com/office/drawing/2014/main" id="{3237E625-2E3A-40CD-8C03-CBA7B477E832}"/>
              </a:ext>
            </a:extLst>
          </p:cNvPr>
          <p:cNvSpPr/>
          <p:nvPr/>
        </p:nvSpPr>
        <p:spPr>
          <a:xfrm>
            <a:off x="2044754" y="82725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zh-CN" altLang="en-US" sz="3600" dirty="0">
              <a:solidFill>
                <a:schemeClr val="tx1">
                  <a:lumMod val="75000"/>
                  <a:lumOff val="25000"/>
                </a:schemeClr>
              </a:solidFill>
            </a:endParaRPr>
          </a:p>
        </p:txBody>
      </p:sp>
      <p:cxnSp>
        <p:nvCxnSpPr>
          <p:cNvPr id="22" name="直接连接符 61">
            <a:extLst>
              <a:ext uri="{FF2B5EF4-FFF2-40B4-BE49-F238E27FC236}">
                <a16:creationId xmlns:a16="http://schemas.microsoft.com/office/drawing/2014/main" id="{B356596F-9EB0-45CD-B708-52315D300DC8}"/>
              </a:ext>
            </a:extLst>
          </p:cNvPr>
          <p:cNvCxnSpPr/>
          <p:nvPr/>
        </p:nvCxnSpPr>
        <p:spPr>
          <a:xfrm>
            <a:off x="2501680" y="130641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DD771002-044A-40C7-8F64-E1FC32A71262}"/>
              </a:ext>
            </a:extLst>
          </p:cNvPr>
          <p:cNvSpPr/>
          <p:nvPr/>
        </p:nvSpPr>
        <p:spPr>
          <a:xfrm>
            <a:off x="600101" y="1810931"/>
            <a:ext cx="468000" cy="46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24" name="文字方塊 23">
            <a:extLst>
              <a:ext uri="{FF2B5EF4-FFF2-40B4-BE49-F238E27FC236}">
                <a16:creationId xmlns:a16="http://schemas.microsoft.com/office/drawing/2014/main" id="{99D31C87-B1A6-450E-8CAE-0951F5AC2F08}"/>
              </a:ext>
            </a:extLst>
          </p:cNvPr>
          <p:cNvSpPr txBox="1"/>
          <p:nvPr/>
        </p:nvSpPr>
        <p:spPr>
          <a:xfrm>
            <a:off x="1096215" y="1783321"/>
            <a:ext cx="4134465" cy="523220"/>
          </a:xfrm>
          <a:prstGeom prst="rect">
            <a:avLst/>
          </a:prstGeom>
          <a:noFill/>
        </p:spPr>
        <p:txBody>
          <a:bodyPr wrap="none" rtlCol="0">
            <a:spAutoFit/>
          </a:bodyPr>
          <a:lstStyle/>
          <a:p>
            <a:r>
              <a:rPr lang="zh-TW" altLang="en-US" sz="2800" b="1" dirty="0">
                <a:ea typeface="Adobe 繁黑體 Std B" panose="020B0700000000000000" pitchFamily="34" charset="-120"/>
              </a:rPr>
              <a:t>教師職業聲望的影響因素</a:t>
            </a:r>
          </a:p>
        </p:txBody>
      </p:sp>
      <p:pic>
        <p:nvPicPr>
          <p:cNvPr id="25" name="圖片 24">
            <a:extLst>
              <a:ext uri="{FF2B5EF4-FFF2-40B4-BE49-F238E27FC236}">
                <a16:creationId xmlns:a16="http://schemas.microsoft.com/office/drawing/2014/main" id="{C99652AF-B1A0-490A-9A8A-7AA062293975}"/>
              </a:ext>
            </a:extLst>
          </p:cNvPr>
          <p:cNvPicPr>
            <a:picLocks noChangeAspect="1"/>
          </p:cNvPicPr>
          <p:nvPr/>
        </p:nvPicPr>
        <p:blipFill>
          <a:blip r:embed="rId2"/>
          <a:stretch>
            <a:fillRect/>
          </a:stretch>
        </p:blipFill>
        <p:spPr>
          <a:xfrm>
            <a:off x="6235600" y="3033679"/>
            <a:ext cx="5300930" cy="2954944"/>
          </a:xfrm>
          <a:prstGeom prst="rect">
            <a:avLst/>
          </a:prstGeom>
        </p:spPr>
      </p:pic>
      <p:sp>
        <p:nvSpPr>
          <p:cNvPr id="26" name="矩形 25"/>
          <p:cNvSpPr/>
          <p:nvPr/>
        </p:nvSpPr>
        <p:spPr>
          <a:xfrm flipV="1">
            <a:off x="1168187" y="3607271"/>
            <a:ext cx="3781500" cy="256694"/>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flipV="1">
            <a:off x="4323522" y="3200274"/>
            <a:ext cx="907158" cy="256694"/>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C7AB583B-5A2F-45D3-A249-7D43E32AA7D7}"/>
              </a:ext>
            </a:extLst>
          </p:cNvPr>
          <p:cNvSpPr/>
          <p:nvPr/>
        </p:nvSpPr>
        <p:spPr>
          <a:xfrm>
            <a:off x="834101" y="2607147"/>
            <a:ext cx="4683094" cy="3609065"/>
          </a:xfrm>
          <a:prstGeom prst="rect">
            <a:avLst/>
          </a:prstGeom>
        </p:spPr>
        <p:txBody>
          <a:bodyPr wrap="square">
            <a:spAutoFit/>
          </a:bodyPr>
          <a:lstStyle/>
          <a:p>
            <a:pPr marL="342900" indent="-342900">
              <a:lnSpc>
                <a:spcPts val="3300"/>
              </a:lnSpc>
              <a:spcBef>
                <a:spcPts val="1200"/>
              </a:spcBef>
              <a:buFont typeface="Arial" panose="020B0604020202020204" pitchFamily="34" charset="0"/>
              <a:buChar char="•"/>
            </a:pPr>
            <a:r>
              <a:rPr lang="zh-TW" altLang="en-US" sz="2400" b="1" dirty="0">
                <a:ea typeface="Adobe 繁黑體 Std B" panose="020B0700000000000000" pitchFamily="34" charset="-120"/>
              </a:rPr>
              <a:t>根據</a:t>
            </a:r>
            <a:r>
              <a:rPr lang="en-US" altLang="zh-TW" sz="2400" b="1" dirty="0" err="1">
                <a:ea typeface="Adobe 繁黑體 Std B" panose="020B0700000000000000" pitchFamily="34" charset="-120"/>
              </a:rPr>
              <a:t>E.Hoyle</a:t>
            </a:r>
            <a:r>
              <a:rPr lang="en-US" altLang="zh-TW" sz="2400" b="1" dirty="0">
                <a:ea typeface="Adobe 繁黑體 Std B" panose="020B0700000000000000" pitchFamily="34" charset="-120"/>
              </a:rPr>
              <a:t>(2006)</a:t>
            </a:r>
            <a:r>
              <a:rPr lang="zh-TW" altLang="en-US" sz="2400" b="1" dirty="0">
                <a:ea typeface="Adobe 繁黑體 Std B" panose="020B0700000000000000" pitchFamily="34" charset="-120"/>
              </a:rPr>
              <a:t>所述之教師聲望影響的結構，國家教育預算影響教師人數多寡與薪資，薪資高低即影響教職者的意願與素質。</a:t>
            </a:r>
            <a:endParaRPr lang="en-US" altLang="zh-TW" sz="2400" b="1" dirty="0">
              <a:ea typeface="Adobe 繁黑體 Std B" panose="020B0700000000000000" pitchFamily="34" charset="-120"/>
            </a:endParaRPr>
          </a:p>
          <a:p>
            <a:pPr marL="342900" indent="-342900">
              <a:lnSpc>
                <a:spcPts val="3300"/>
              </a:lnSpc>
              <a:spcBef>
                <a:spcPts val="1200"/>
              </a:spcBef>
              <a:buFont typeface="Arial" panose="020B0604020202020204" pitchFamily="34" charset="0"/>
              <a:buChar char="•"/>
            </a:pPr>
            <a:r>
              <a:rPr lang="zh-TW" altLang="en-US" sz="2400" b="1" dirty="0">
                <a:ea typeface="Adobe 繁黑體 Std B" panose="020B0700000000000000" pitchFamily="34" charset="-120"/>
              </a:rPr>
              <a:t>不同的教育理念，對於教育活動的期待有所不同，而形成教育內涵模糊化。</a:t>
            </a:r>
          </a:p>
        </p:txBody>
      </p:sp>
    </p:spTree>
    <p:extLst>
      <p:ext uri="{BB962C8B-B14F-4D97-AF65-F5344CB8AC3E}">
        <p14:creationId xmlns:p14="http://schemas.microsoft.com/office/powerpoint/2010/main" val="59926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7">
            <a:extLst>
              <a:ext uri="{FF2B5EF4-FFF2-40B4-BE49-F238E27FC236}">
                <a16:creationId xmlns:a16="http://schemas.microsoft.com/office/drawing/2014/main" id="{67CE3A1A-1453-46BD-9249-57D3F0FE901A}"/>
              </a:ext>
            </a:extLst>
          </p:cNvPr>
          <p:cNvGrpSpPr/>
          <p:nvPr/>
        </p:nvGrpSpPr>
        <p:grpSpPr>
          <a:xfrm>
            <a:off x="-397123" y="-538250"/>
            <a:ext cx="2555690" cy="2296167"/>
            <a:chOff x="-1344978" y="-685187"/>
            <a:chExt cx="6781080" cy="6092478"/>
          </a:xfrm>
        </p:grpSpPr>
        <p:sp>
          <p:nvSpPr>
            <p:cNvPr id="4" name="椭圆 48">
              <a:extLst>
                <a:ext uri="{FF2B5EF4-FFF2-40B4-BE49-F238E27FC236}">
                  <a16:creationId xmlns:a16="http://schemas.microsoft.com/office/drawing/2014/main" id="{EA9E4BA7-1FF1-4BDA-8203-6D3DFB61BA3E}"/>
                </a:ext>
              </a:extLst>
            </p:cNvPr>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9">
              <a:extLst>
                <a:ext uri="{FF2B5EF4-FFF2-40B4-BE49-F238E27FC236}">
                  <a16:creationId xmlns:a16="http://schemas.microsoft.com/office/drawing/2014/main" id="{84FB0211-3B40-487B-A620-88CF8A2FA133}"/>
                </a:ext>
              </a:extLst>
            </p:cNvPr>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0">
              <a:extLst>
                <a:ext uri="{FF2B5EF4-FFF2-40B4-BE49-F238E27FC236}">
                  <a16:creationId xmlns:a16="http://schemas.microsoft.com/office/drawing/2014/main" id="{0D464020-27AA-497D-9569-C910F220E302}"/>
                </a:ext>
              </a:extLst>
            </p:cNvPr>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51">
              <a:extLst>
                <a:ext uri="{FF2B5EF4-FFF2-40B4-BE49-F238E27FC236}">
                  <a16:creationId xmlns:a16="http://schemas.microsoft.com/office/drawing/2014/main" id="{C9622186-4A77-48FA-8650-0C6EC320FAF8}"/>
                </a:ext>
              </a:extLst>
            </p:cNvPr>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52">
              <a:extLst>
                <a:ext uri="{FF2B5EF4-FFF2-40B4-BE49-F238E27FC236}">
                  <a16:creationId xmlns:a16="http://schemas.microsoft.com/office/drawing/2014/main" id="{015A9098-171C-4CC9-9C14-C0B64CC10880}"/>
                </a:ext>
              </a:extLst>
            </p:cNvPr>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53">
              <a:extLst>
                <a:ext uri="{FF2B5EF4-FFF2-40B4-BE49-F238E27FC236}">
                  <a16:creationId xmlns:a16="http://schemas.microsoft.com/office/drawing/2014/main" id="{274C2025-E276-4F02-8B1E-4DF36976237A}"/>
                </a:ext>
              </a:extLst>
            </p:cNvPr>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54">
              <a:extLst>
                <a:ext uri="{FF2B5EF4-FFF2-40B4-BE49-F238E27FC236}">
                  <a16:creationId xmlns:a16="http://schemas.microsoft.com/office/drawing/2014/main" id="{1F48BC85-3C05-44E4-9A85-75A4158E1850}"/>
                </a:ext>
              </a:extLst>
            </p:cNvPr>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55">
              <a:extLst>
                <a:ext uri="{FF2B5EF4-FFF2-40B4-BE49-F238E27FC236}">
                  <a16:creationId xmlns:a16="http://schemas.microsoft.com/office/drawing/2014/main" id="{D4E108F9-8E30-485C-9438-859134ED8897}"/>
                </a:ext>
              </a:extLst>
            </p:cNvPr>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56">
              <a:extLst>
                <a:ext uri="{FF2B5EF4-FFF2-40B4-BE49-F238E27FC236}">
                  <a16:creationId xmlns:a16="http://schemas.microsoft.com/office/drawing/2014/main" id="{288DBDA2-6ABF-4294-9272-A330CE0F62EC}"/>
                </a:ext>
              </a:extLst>
            </p:cNvPr>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57">
              <a:extLst>
                <a:ext uri="{FF2B5EF4-FFF2-40B4-BE49-F238E27FC236}">
                  <a16:creationId xmlns:a16="http://schemas.microsoft.com/office/drawing/2014/main" id="{83DE22E3-A25E-44A0-A1FA-005E7B9B88D7}"/>
                </a:ext>
              </a:extLst>
            </p:cNvPr>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58">
              <a:extLst>
                <a:ext uri="{FF2B5EF4-FFF2-40B4-BE49-F238E27FC236}">
                  <a16:creationId xmlns:a16="http://schemas.microsoft.com/office/drawing/2014/main" id="{6190FF4C-8AEC-4F72-B48F-6028D9D371FD}"/>
                </a:ext>
              </a:extLst>
            </p:cNvPr>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59">
              <a:extLst>
                <a:ext uri="{FF2B5EF4-FFF2-40B4-BE49-F238E27FC236}">
                  <a16:creationId xmlns:a16="http://schemas.microsoft.com/office/drawing/2014/main" id="{D6033E78-AFFC-44D8-B76B-8F0821C52637}"/>
                </a:ext>
              </a:extLst>
            </p:cNvPr>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60">
              <a:extLst>
                <a:ext uri="{FF2B5EF4-FFF2-40B4-BE49-F238E27FC236}">
                  <a16:creationId xmlns:a16="http://schemas.microsoft.com/office/drawing/2014/main" id="{A7907432-0E59-4577-A4BE-4A5A203B93A8}"/>
                </a:ext>
              </a:extLst>
            </p:cNvPr>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字方塊 16">
            <a:extLst>
              <a:ext uri="{FF2B5EF4-FFF2-40B4-BE49-F238E27FC236}">
                <a16:creationId xmlns:a16="http://schemas.microsoft.com/office/drawing/2014/main" id="{A0AC7E81-B2B7-4D64-9C07-B1BE69B970E2}"/>
              </a:ext>
            </a:extLst>
          </p:cNvPr>
          <p:cNvSpPr txBox="1"/>
          <p:nvPr/>
        </p:nvSpPr>
        <p:spPr>
          <a:xfrm>
            <a:off x="3586537" y="6148610"/>
            <a:ext cx="5018926" cy="461665"/>
          </a:xfrm>
          <a:prstGeom prst="rect">
            <a:avLst/>
          </a:prstGeom>
          <a:noFill/>
        </p:spPr>
        <p:txBody>
          <a:bodyPr wrap="square" rtlCol="0">
            <a:spAutoFit/>
          </a:bodyPr>
          <a:lstStyle/>
          <a:p>
            <a:r>
              <a:rPr lang="zh-TW" altLang="en-US" sz="2400" b="1" dirty="0">
                <a:ea typeface="Adobe 繁黑體 Std B" panose="020B0700000000000000" pitchFamily="34" charset="-120"/>
              </a:rPr>
              <a:t>圖</a:t>
            </a:r>
            <a:r>
              <a:rPr lang="en-US" altLang="zh-TW" sz="2400" b="1" dirty="0">
                <a:ea typeface="Adobe 繁黑體 Std B" panose="020B0700000000000000" pitchFamily="34" charset="-120"/>
              </a:rPr>
              <a:t>1 </a:t>
            </a:r>
            <a:r>
              <a:rPr lang="zh-TW" altLang="en-US" sz="2400" b="1" dirty="0">
                <a:ea typeface="Adobe 繁黑體 Std B" panose="020B0700000000000000" pitchFamily="34" charset="-120"/>
              </a:rPr>
              <a:t>、影響教師職業聲望的假設結構</a:t>
            </a:r>
          </a:p>
        </p:txBody>
      </p:sp>
      <p:pic>
        <p:nvPicPr>
          <p:cNvPr id="19" name="圖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9142" y="693995"/>
            <a:ext cx="9833717" cy="4754395"/>
          </a:xfrm>
          <a:prstGeom prst="rect">
            <a:avLst/>
          </a:prstGeom>
        </p:spPr>
      </p:pic>
    </p:spTree>
    <p:extLst>
      <p:ext uri="{BB962C8B-B14F-4D97-AF65-F5344CB8AC3E}">
        <p14:creationId xmlns:p14="http://schemas.microsoft.com/office/powerpoint/2010/main" val="1277643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圓角 30">
            <a:extLst>
              <a:ext uri="{FF2B5EF4-FFF2-40B4-BE49-F238E27FC236}">
                <a16:creationId xmlns:a16="http://schemas.microsoft.com/office/drawing/2014/main" id="{C656DEEA-DF4B-45C2-A0EA-193E5DB10092}"/>
              </a:ext>
            </a:extLst>
          </p:cNvPr>
          <p:cNvSpPr/>
          <p:nvPr/>
        </p:nvSpPr>
        <p:spPr>
          <a:xfrm>
            <a:off x="488899" y="1590949"/>
            <a:ext cx="11310361" cy="145959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2" name="组合 47">
            <a:extLst>
              <a:ext uri="{FF2B5EF4-FFF2-40B4-BE49-F238E27FC236}">
                <a16:creationId xmlns:a16="http://schemas.microsoft.com/office/drawing/2014/main" id="{86C2BDEF-ACFA-4254-8BDB-98E0980950EF}"/>
              </a:ext>
            </a:extLst>
          </p:cNvPr>
          <p:cNvGrpSpPr/>
          <p:nvPr/>
        </p:nvGrpSpPr>
        <p:grpSpPr>
          <a:xfrm>
            <a:off x="-397123" y="-538250"/>
            <a:ext cx="2555690" cy="2296167"/>
            <a:chOff x="-1344978" y="-685187"/>
            <a:chExt cx="6781080" cy="6092478"/>
          </a:xfrm>
        </p:grpSpPr>
        <p:sp>
          <p:nvSpPr>
            <p:cNvPr id="3" name="椭圆 48">
              <a:extLst>
                <a:ext uri="{FF2B5EF4-FFF2-40B4-BE49-F238E27FC236}">
                  <a16:creationId xmlns:a16="http://schemas.microsoft.com/office/drawing/2014/main" id="{88E3DA6E-4A1F-43E5-BFDA-338982383945}"/>
                </a:ext>
              </a:extLst>
            </p:cNvPr>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49">
              <a:extLst>
                <a:ext uri="{FF2B5EF4-FFF2-40B4-BE49-F238E27FC236}">
                  <a16:creationId xmlns:a16="http://schemas.microsoft.com/office/drawing/2014/main" id="{0534269F-7A2B-4335-815B-0E4FE5FE0924}"/>
                </a:ext>
              </a:extLst>
            </p:cNvPr>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50">
              <a:extLst>
                <a:ext uri="{FF2B5EF4-FFF2-40B4-BE49-F238E27FC236}">
                  <a16:creationId xmlns:a16="http://schemas.microsoft.com/office/drawing/2014/main" id="{11203B42-6D30-4815-A1F4-21DE69381B25}"/>
                </a:ext>
              </a:extLst>
            </p:cNvPr>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1">
              <a:extLst>
                <a:ext uri="{FF2B5EF4-FFF2-40B4-BE49-F238E27FC236}">
                  <a16:creationId xmlns:a16="http://schemas.microsoft.com/office/drawing/2014/main" id="{50B91293-E78E-4501-9CED-50DFDDE634F3}"/>
                </a:ext>
              </a:extLst>
            </p:cNvPr>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52">
              <a:extLst>
                <a:ext uri="{FF2B5EF4-FFF2-40B4-BE49-F238E27FC236}">
                  <a16:creationId xmlns:a16="http://schemas.microsoft.com/office/drawing/2014/main" id="{E0B939A8-7450-4E08-A9FD-BF7290C4B35F}"/>
                </a:ext>
              </a:extLst>
            </p:cNvPr>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53">
              <a:extLst>
                <a:ext uri="{FF2B5EF4-FFF2-40B4-BE49-F238E27FC236}">
                  <a16:creationId xmlns:a16="http://schemas.microsoft.com/office/drawing/2014/main" id="{E95799E5-0FFD-49FA-8B29-84FE25EDC03A}"/>
                </a:ext>
              </a:extLst>
            </p:cNvPr>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54">
              <a:extLst>
                <a:ext uri="{FF2B5EF4-FFF2-40B4-BE49-F238E27FC236}">
                  <a16:creationId xmlns:a16="http://schemas.microsoft.com/office/drawing/2014/main" id="{C5C40089-4049-485B-8BBC-0CA93DD71DC2}"/>
                </a:ext>
              </a:extLst>
            </p:cNvPr>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55">
              <a:extLst>
                <a:ext uri="{FF2B5EF4-FFF2-40B4-BE49-F238E27FC236}">
                  <a16:creationId xmlns:a16="http://schemas.microsoft.com/office/drawing/2014/main" id="{37B14E44-4D29-4AFE-834D-1B5FC7DA2C76}"/>
                </a:ext>
              </a:extLst>
            </p:cNvPr>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56">
              <a:extLst>
                <a:ext uri="{FF2B5EF4-FFF2-40B4-BE49-F238E27FC236}">
                  <a16:creationId xmlns:a16="http://schemas.microsoft.com/office/drawing/2014/main" id="{41110F9B-9A71-412B-B7F2-E78A7805E262}"/>
                </a:ext>
              </a:extLst>
            </p:cNvPr>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57">
              <a:extLst>
                <a:ext uri="{FF2B5EF4-FFF2-40B4-BE49-F238E27FC236}">
                  <a16:creationId xmlns:a16="http://schemas.microsoft.com/office/drawing/2014/main" id="{072DAD10-1589-4CF2-B6F5-C85BCCCA1C03}"/>
                </a:ext>
              </a:extLst>
            </p:cNvPr>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58">
              <a:extLst>
                <a:ext uri="{FF2B5EF4-FFF2-40B4-BE49-F238E27FC236}">
                  <a16:creationId xmlns:a16="http://schemas.microsoft.com/office/drawing/2014/main" id="{08109360-DE54-4757-8D14-271B978F51C2}"/>
                </a:ext>
              </a:extLst>
            </p:cNvPr>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59">
              <a:extLst>
                <a:ext uri="{FF2B5EF4-FFF2-40B4-BE49-F238E27FC236}">
                  <a16:creationId xmlns:a16="http://schemas.microsoft.com/office/drawing/2014/main" id="{140DB990-2EE6-4D1A-B2F7-32630557C82F}"/>
                </a:ext>
              </a:extLst>
            </p:cNvPr>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60">
              <a:extLst>
                <a:ext uri="{FF2B5EF4-FFF2-40B4-BE49-F238E27FC236}">
                  <a16:creationId xmlns:a16="http://schemas.microsoft.com/office/drawing/2014/main" id="{559A4B6B-C512-4787-B123-EBF5EBECC169}"/>
                </a:ext>
              </a:extLst>
            </p:cNvPr>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平行四边形 62">
            <a:extLst>
              <a:ext uri="{FF2B5EF4-FFF2-40B4-BE49-F238E27FC236}">
                <a16:creationId xmlns:a16="http://schemas.microsoft.com/office/drawing/2014/main" id="{1F236B31-507A-49EA-95BA-26656EFD7DE2}"/>
              </a:ext>
            </a:extLst>
          </p:cNvPr>
          <p:cNvSpPr/>
          <p:nvPr/>
        </p:nvSpPr>
        <p:spPr>
          <a:xfrm>
            <a:off x="2044754" y="82725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4</a:t>
            </a:r>
            <a:endParaRPr lang="zh-CN" altLang="en-US" sz="3600" dirty="0">
              <a:solidFill>
                <a:schemeClr val="tx1">
                  <a:lumMod val="75000"/>
                  <a:lumOff val="25000"/>
                </a:schemeClr>
              </a:solidFill>
            </a:endParaRPr>
          </a:p>
        </p:txBody>
      </p:sp>
      <p:cxnSp>
        <p:nvCxnSpPr>
          <p:cNvPr id="17" name="直接连接符 61">
            <a:extLst>
              <a:ext uri="{FF2B5EF4-FFF2-40B4-BE49-F238E27FC236}">
                <a16:creationId xmlns:a16="http://schemas.microsoft.com/office/drawing/2014/main" id="{724F0B7E-CC0E-4FD3-8DB7-182E87409714}"/>
              </a:ext>
            </a:extLst>
          </p:cNvPr>
          <p:cNvCxnSpPr/>
          <p:nvPr/>
        </p:nvCxnSpPr>
        <p:spPr>
          <a:xfrm>
            <a:off x="2501680" y="130641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8ED63678-C92B-4258-ABFE-633FA61ED93A}"/>
              </a:ext>
            </a:extLst>
          </p:cNvPr>
          <p:cNvSpPr/>
          <p:nvPr/>
        </p:nvSpPr>
        <p:spPr>
          <a:xfrm>
            <a:off x="2767970" y="655270"/>
            <a:ext cx="2082621" cy="646331"/>
          </a:xfrm>
          <a:prstGeom prst="rect">
            <a:avLst/>
          </a:prstGeom>
        </p:spPr>
        <p:txBody>
          <a:bodyPr wrap="none">
            <a:spAutoFit/>
          </a:bodyPr>
          <a:lstStyle/>
          <a:p>
            <a:r>
              <a:rPr lang="zh-TW" altLang="en-US" sz="3600" b="1" dirty="0">
                <a:latin typeface="Adobe 繁黑體 Std B" panose="020B0700000000000000" pitchFamily="34" charset="-120"/>
                <a:ea typeface="Adobe 繁黑體 Std B" panose="020B0700000000000000" pitchFamily="34" charset="-120"/>
              </a:rPr>
              <a:t>教師權威</a:t>
            </a:r>
          </a:p>
        </p:txBody>
      </p:sp>
      <p:sp>
        <p:nvSpPr>
          <p:cNvPr id="19" name="文字方塊 18">
            <a:extLst>
              <a:ext uri="{FF2B5EF4-FFF2-40B4-BE49-F238E27FC236}">
                <a16:creationId xmlns:a16="http://schemas.microsoft.com/office/drawing/2014/main" id="{498F9C5A-153F-46EC-B8B0-CECE5931EC51}"/>
              </a:ext>
            </a:extLst>
          </p:cNvPr>
          <p:cNvSpPr txBox="1"/>
          <p:nvPr/>
        </p:nvSpPr>
        <p:spPr>
          <a:xfrm>
            <a:off x="549353" y="1712189"/>
            <a:ext cx="11198599"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sz="2400" b="1" dirty="0">
                <a:ea typeface="Adobe 繁黑體 Std B" panose="020B0700000000000000" pitchFamily="34" charset="-120"/>
              </a:rPr>
              <a:t>權威：</a:t>
            </a:r>
            <a:r>
              <a:rPr lang="zh-TW" altLang="en-US" sz="2400" b="1" dirty="0">
                <a:solidFill>
                  <a:srgbClr val="FF0000"/>
                </a:solidFill>
                <a:ea typeface="Adobe 繁黑體 Std B" panose="020B0700000000000000" pitchFamily="34" charset="-120"/>
              </a:rPr>
              <a:t>以正當的權力，去影響他人的強制能力</a:t>
            </a:r>
            <a:r>
              <a:rPr lang="zh-TW" altLang="en-US" sz="2400" b="1" dirty="0">
                <a:ea typeface="Adobe 繁黑體 Std B" panose="020B0700000000000000" pitchFamily="34" charset="-120"/>
              </a:rPr>
              <a:t>。教師的權威僅限於學生、學校和課程教學等領域。</a:t>
            </a:r>
          </a:p>
          <a:p>
            <a:pPr marL="342900" indent="-342900">
              <a:buFont typeface="Arial" panose="020B0604020202020204" pitchFamily="34" charset="0"/>
              <a:buChar char="•"/>
            </a:pPr>
            <a:r>
              <a:rPr lang="zh-TW" altLang="en-US" sz="2400" b="1" dirty="0">
                <a:ea typeface="Adobe 繁黑體 Std B" panose="020B0700000000000000" pitchFamily="34" charset="-120"/>
              </a:rPr>
              <a:t>德國社會學者韋伯（</a:t>
            </a:r>
            <a:r>
              <a:rPr lang="en-US" altLang="zh-TW" sz="2400" b="1" dirty="0">
                <a:ea typeface="Adobe 繁黑體 Std B" panose="020B0700000000000000" pitchFamily="34" charset="-120"/>
              </a:rPr>
              <a:t>Weber,1964</a:t>
            </a:r>
            <a:r>
              <a:rPr lang="zh-TW" altLang="en-US" sz="2400" b="1" dirty="0">
                <a:ea typeface="Adobe 繁黑體 Std B" panose="020B0700000000000000" pitchFamily="34" charset="-120"/>
              </a:rPr>
              <a:t>）將</a:t>
            </a:r>
            <a:r>
              <a:rPr lang="zh-TW" altLang="en-US" sz="2400" b="1" dirty="0">
                <a:solidFill>
                  <a:srgbClr val="FF0000"/>
                </a:solidFill>
                <a:ea typeface="Adobe 繁黑體 Std B" panose="020B0700000000000000" pitchFamily="34" charset="-120"/>
              </a:rPr>
              <a:t>權威分為三種類型：</a:t>
            </a:r>
            <a:endParaRPr lang="en-US" altLang="zh-TW" sz="2400" b="1" dirty="0">
              <a:ea typeface="Adobe 繁黑體 Std B" panose="020B0700000000000000" pitchFamily="34" charset="-120"/>
            </a:endParaRPr>
          </a:p>
        </p:txBody>
      </p:sp>
      <p:grpSp>
        <p:nvGrpSpPr>
          <p:cNvPr id="35" name="群組 34">
            <a:extLst>
              <a:ext uri="{FF2B5EF4-FFF2-40B4-BE49-F238E27FC236}">
                <a16:creationId xmlns:a16="http://schemas.microsoft.com/office/drawing/2014/main" id="{2875F518-162A-4707-A535-D11EA90F18D2}"/>
              </a:ext>
            </a:extLst>
          </p:cNvPr>
          <p:cNvGrpSpPr/>
          <p:nvPr/>
        </p:nvGrpSpPr>
        <p:grpSpPr>
          <a:xfrm>
            <a:off x="816992" y="3214250"/>
            <a:ext cx="10283437" cy="3308305"/>
            <a:chOff x="816992" y="3214250"/>
            <a:chExt cx="10283437" cy="3308305"/>
          </a:xfrm>
        </p:grpSpPr>
        <p:sp>
          <p:nvSpPr>
            <p:cNvPr id="34" name="矩形: 圓角 33">
              <a:extLst>
                <a:ext uri="{FF2B5EF4-FFF2-40B4-BE49-F238E27FC236}">
                  <a16:creationId xmlns:a16="http://schemas.microsoft.com/office/drawing/2014/main" id="{823684A3-298A-47BC-AC5E-0AE5ABCF9E53}"/>
                </a:ext>
              </a:extLst>
            </p:cNvPr>
            <p:cNvSpPr/>
            <p:nvPr/>
          </p:nvSpPr>
          <p:spPr>
            <a:xfrm>
              <a:off x="7832990" y="4197449"/>
              <a:ext cx="3059696" cy="12385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33" name="矩形: 圓角 32">
              <a:extLst>
                <a:ext uri="{FF2B5EF4-FFF2-40B4-BE49-F238E27FC236}">
                  <a16:creationId xmlns:a16="http://schemas.microsoft.com/office/drawing/2014/main" id="{A13E21BF-029B-4BC7-B173-84E3E0796286}"/>
                </a:ext>
              </a:extLst>
            </p:cNvPr>
            <p:cNvSpPr/>
            <p:nvPr/>
          </p:nvSpPr>
          <p:spPr>
            <a:xfrm>
              <a:off x="1049967" y="5056740"/>
              <a:ext cx="3059696" cy="124364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32" name="矩形: 圓角 31">
              <a:extLst>
                <a:ext uri="{FF2B5EF4-FFF2-40B4-BE49-F238E27FC236}">
                  <a16:creationId xmlns:a16="http://schemas.microsoft.com/office/drawing/2014/main" id="{DFE50CFD-9037-4019-A784-221A0320A12B}"/>
                </a:ext>
              </a:extLst>
            </p:cNvPr>
            <p:cNvSpPr/>
            <p:nvPr/>
          </p:nvSpPr>
          <p:spPr>
            <a:xfrm>
              <a:off x="1049967" y="3429000"/>
              <a:ext cx="3059696" cy="123850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30" name="群組 29">
              <a:extLst>
                <a:ext uri="{FF2B5EF4-FFF2-40B4-BE49-F238E27FC236}">
                  <a16:creationId xmlns:a16="http://schemas.microsoft.com/office/drawing/2014/main" id="{40D33447-57B4-4305-BB10-35E0F381826E}"/>
                </a:ext>
              </a:extLst>
            </p:cNvPr>
            <p:cNvGrpSpPr/>
            <p:nvPr/>
          </p:nvGrpSpPr>
          <p:grpSpPr>
            <a:xfrm>
              <a:off x="4338057" y="3214250"/>
              <a:ext cx="3254545" cy="3308305"/>
              <a:chOff x="4799295" y="3606213"/>
              <a:chExt cx="2825523" cy="2780528"/>
            </a:xfrm>
          </p:grpSpPr>
          <p:grpSp>
            <p:nvGrpSpPr>
              <p:cNvPr id="23" name="群組 22">
                <a:extLst>
                  <a:ext uri="{FF2B5EF4-FFF2-40B4-BE49-F238E27FC236}">
                    <a16:creationId xmlns:a16="http://schemas.microsoft.com/office/drawing/2014/main" id="{3050A833-0561-4C1C-9E42-CBDE11230875}"/>
                  </a:ext>
                </a:extLst>
              </p:cNvPr>
              <p:cNvGrpSpPr/>
              <p:nvPr/>
            </p:nvGrpSpPr>
            <p:grpSpPr>
              <a:xfrm>
                <a:off x="4799295" y="3606213"/>
                <a:ext cx="2825523" cy="2780528"/>
                <a:chOff x="5763092" y="3476761"/>
                <a:chExt cx="2825523" cy="2780528"/>
              </a:xfrm>
            </p:grpSpPr>
            <p:sp>
              <p:nvSpPr>
                <p:cNvPr id="20" name="六边形 19">
                  <a:extLst>
                    <a:ext uri="{FF2B5EF4-FFF2-40B4-BE49-F238E27FC236}">
                      <a16:creationId xmlns:a16="http://schemas.microsoft.com/office/drawing/2014/main" id="{0347089A-9DC7-43B9-B82E-95F842D18A2F}"/>
                    </a:ext>
                  </a:extLst>
                </p:cNvPr>
                <p:cNvSpPr/>
                <p:nvPr/>
              </p:nvSpPr>
              <p:spPr>
                <a:xfrm>
                  <a:off x="7040556" y="4204773"/>
                  <a:ext cx="1548059" cy="1346811"/>
                </a:xfrm>
                <a:prstGeom prst="hexagon">
                  <a:avLst>
                    <a:gd name="adj" fmla="val 25000"/>
                    <a:gd name="vf" fmla="val 115470"/>
                  </a:avLst>
                </a:prstGeom>
                <a:ln/>
              </p:spPr>
              <p:style>
                <a:lnRef idx="1">
                  <a:schemeClr val="accent1"/>
                </a:lnRef>
                <a:fillRef idx="2">
                  <a:schemeClr val="accent1"/>
                </a:fillRef>
                <a:effectRef idx="1">
                  <a:schemeClr val="accent1"/>
                </a:effectRef>
                <a:fontRef idx="minor">
                  <a:schemeClr val="dk1"/>
                </a:fontRef>
              </p:style>
            </p:sp>
            <p:sp>
              <p:nvSpPr>
                <p:cNvPr id="21" name="六边形 20">
                  <a:extLst>
                    <a:ext uri="{FF2B5EF4-FFF2-40B4-BE49-F238E27FC236}">
                      <a16:creationId xmlns:a16="http://schemas.microsoft.com/office/drawing/2014/main" id="{B7BF6675-8459-4867-AD10-E8AE7EEE8F9F}"/>
                    </a:ext>
                  </a:extLst>
                </p:cNvPr>
                <p:cNvSpPr/>
                <p:nvPr/>
              </p:nvSpPr>
              <p:spPr>
                <a:xfrm>
                  <a:off x="5763092" y="4910478"/>
                  <a:ext cx="1548059" cy="1346811"/>
                </a:xfrm>
                <a:prstGeom prst="hexagon">
                  <a:avLst>
                    <a:gd name="adj" fmla="val 25000"/>
                    <a:gd name="vf" fmla="val 115470"/>
                  </a:avLst>
                </a:prstGeom>
                <a:ln/>
              </p:spPr>
              <p:style>
                <a:lnRef idx="1">
                  <a:schemeClr val="accent3"/>
                </a:lnRef>
                <a:fillRef idx="2">
                  <a:schemeClr val="accent3"/>
                </a:fillRef>
                <a:effectRef idx="1">
                  <a:schemeClr val="accent3"/>
                </a:effectRef>
                <a:fontRef idx="minor">
                  <a:schemeClr val="dk1"/>
                </a:fontRef>
              </p:style>
            </p:sp>
            <p:sp>
              <p:nvSpPr>
                <p:cNvPr id="22" name="六边形 22">
                  <a:extLst>
                    <a:ext uri="{FF2B5EF4-FFF2-40B4-BE49-F238E27FC236}">
                      <a16:creationId xmlns:a16="http://schemas.microsoft.com/office/drawing/2014/main" id="{8A213050-F396-487A-AFBE-D177C4DB931B}"/>
                    </a:ext>
                  </a:extLst>
                </p:cNvPr>
                <p:cNvSpPr/>
                <p:nvPr/>
              </p:nvSpPr>
              <p:spPr>
                <a:xfrm>
                  <a:off x="5763093" y="3476761"/>
                  <a:ext cx="1548059" cy="1346811"/>
                </a:xfrm>
                <a:prstGeom prst="hexagon">
                  <a:avLst>
                    <a:gd name="adj" fmla="val 25000"/>
                    <a:gd name="vf" fmla="val 115470"/>
                  </a:avLst>
                </a:prstGeom>
                <a:ln/>
              </p:spPr>
              <p:style>
                <a:lnRef idx="1">
                  <a:schemeClr val="accent2"/>
                </a:lnRef>
                <a:fillRef idx="2">
                  <a:schemeClr val="accent2"/>
                </a:fillRef>
                <a:effectRef idx="1">
                  <a:schemeClr val="accent2"/>
                </a:effectRef>
                <a:fontRef idx="minor">
                  <a:schemeClr val="dk1"/>
                </a:fontRef>
              </p:style>
            </p:sp>
          </p:grpSp>
          <p:sp>
            <p:nvSpPr>
              <p:cNvPr id="24" name="Freeform 218">
                <a:extLst>
                  <a:ext uri="{FF2B5EF4-FFF2-40B4-BE49-F238E27FC236}">
                    <a16:creationId xmlns:a16="http://schemas.microsoft.com/office/drawing/2014/main" id="{D644075D-D7DE-43D4-B2CA-441AD25A4C03}"/>
                  </a:ext>
                </a:extLst>
              </p:cNvPr>
              <p:cNvSpPr>
                <a:spLocks noChangeAspect="1" noEditPoints="1"/>
              </p:cNvSpPr>
              <p:nvPr/>
            </p:nvSpPr>
            <p:spPr bwMode="auto">
              <a:xfrm>
                <a:off x="6679568" y="4827630"/>
                <a:ext cx="342439" cy="360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21">
                <a:extLst>
                  <a:ext uri="{FF2B5EF4-FFF2-40B4-BE49-F238E27FC236}">
                    <a16:creationId xmlns:a16="http://schemas.microsoft.com/office/drawing/2014/main" id="{84E1353D-13E0-4B68-A0CA-80D16DB8A4D1}"/>
                  </a:ext>
                </a:extLst>
              </p:cNvPr>
              <p:cNvSpPr>
                <a:spLocks noChangeAspect="1"/>
              </p:cNvSpPr>
              <p:nvPr/>
            </p:nvSpPr>
            <p:spPr bwMode="auto">
              <a:xfrm>
                <a:off x="5385761" y="4099618"/>
                <a:ext cx="375125" cy="360000"/>
              </a:xfrm>
              <a:custGeom>
                <a:avLst/>
                <a:gdLst>
                  <a:gd name="T0" fmla="*/ 61 w 124"/>
                  <a:gd name="T1" fmla="*/ 0 h 119"/>
                  <a:gd name="T2" fmla="*/ 82 w 124"/>
                  <a:gd name="T3" fmla="*/ 38 h 119"/>
                  <a:gd name="T4" fmla="*/ 124 w 124"/>
                  <a:gd name="T5" fmla="*/ 45 h 119"/>
                  <a:gd name="T6" fmla="*/ 95 w 124"/>
                  <a:gd name="T7" fmla="*/ 77 h 119"/>
                  <a:gd name="T8" fmla="*/ 101 w 124"/>
                  <a:gd name="T9" fmla="*/ 119 h 119"/>
                  <a:gd name="T10" fmla="*/ 61 w 124"/>
                  <a:gd name="T11" fmla="*/ 100 h 119"/>
                  <a:gd name="T12" fmla="*/ 23 w 124"/>
                  <a:gd name="T13" fmla="*/ 119 h 119"/>
                  <a:gd name="T14" fmla="*/ 29 w 124"/>
                  <a:gd name="T15" fmla="*/ 77 h 119"/>
                  <a:gd name="T16" fmla="*/ 0 w 124"/>
                  <a:gd name="T17" fmla="*/ 45 h 119"/>
                  <a:gd name="T18" fmla="*/ 42 w 124"/>
                  <a:gd name="T19" fmla="*/ 38 h 119"/>
                  <a:gd name="T20" fmla="*/ 61 w 124"/>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9">
                    <a:moveTo>
                      <a:pt x="61" y="0"/>
                    </a:moveTo>
                    <a:lnTo>
                      <a:pt x="82" y="38"/>
                    </a:lnTo>
                    <a:lnTo>
                      <a:pt x="124" y="45"/>
                    </a:lnTo>
                    <a:lnTo>
                      <a:pt x="95" y="77"/>
                    </a:lnTo>
                    <a:lnTo>
                      <a:pt x="101" y="119"/>
                    </a:lnTo>
                    <a:lnTo>
                      <a:pt x="61" y="100"/>
                    </a:lnTo>
                    <a:lnTo>
                      <a:pt x="23" y="119"/>
                    </a:lnTo>
                    <a:lnTo>
                      <a:pt x="29" y="77"/>
                    </a:lnTo>
                    <a:lnTo>
                      <a:pt x="0" y="45"/>
                    </a:lnTo>
                    <a:lnTo>
                      <a:pt x="42" y="38"/>
                    </a:lnTo>
                    <a:lnTo>
                      <a:pt x="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17">
                <a:extLst>
                  <a:ext uri="{FF2B5EF4-FFF2-40B4-BE49-F238E27FC236}">
                    <a16:creationId xmlns:a16="http://schemas.microsoft.com/office/drawing/2014/main" id="{0058269E-2A31-4699-B6F2-56B4C1117F19}"/>
                  </a:ext>
                </a:extLst>
              </p:cNvPr>
              <p:cNvSpPr>
                <a:spLocks noChangeAspect="1" noEditPoints="1"/>
              </p:cNvSpPr>
              <p:nvPr/>
            </p:nvSpPr>
            <p:spPr bwMode="auto">
              <a:xfrm>
                <a:off x="5396157" y="5533335"/>
                <a:ext cx="354331" cy="360000"/>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7" name="文字方塊 26">
              <a:extLst>
                <a:ext uri="{FF2B5EF4-FFF2-40B4-BE49-F238E27FC236}">
                  <a16:creationId xmlns:a16="http://schemas.microsoft.com/office/drawing/2014/main" id="{809578F9-C7B9-43B5-BC93-6EBC0D4A2ED8}"/>
                </a:ext>
              </a:extLst>
            </p:cNvPr>
            <p:cNvSpPr txBox="1"/>
            <p:nvPr/>
          </p:nvSpPr>
          <p:spPr>
            <a:xfrm>
              <a:off x="926596" y="3661641"/>
              <a:ext cx="3335850" cy="830997"/>
            </a:xfrm>
            <a:prstGeom prst="rect">
              <a:avLst/>
            </a:prstGeom>
            <a:noFill/>
          </p:spPr>
          <p:txBody>
            <a:bodyPr wrap="none" rtlCol="0">
              <a:spAutoFit/>
            </a:bodyPr>
            <a:lstStyle/>
            <a:p>
              <a:pPr algn="ctr"/>
              <a:r>
                <a:rPr lang="zh-TW" altLang="en-US" sz="2400" b="1" dirty="0">
                  <a:ea typeface="Adobe 繁黑體 Std B" panose="020B0700000000000000" pitchFamily="34" charset="-120"/>
                </a:rPr>
                <a:t>傳統的權威</a:t>
              </a:r>
              <a:endParaRPr lang="en-US" altLang="zh-TW" sz="2400" b="1" dirty="0">
                <a:ea typeface="Adobe 繁黑體 Std B" panose="020B0700000000000000" pitchFamily="34" charset="-120"/>
              </a:endParaRPr>
            </a:p>
            <a:p>
              <a:r>
                <a:rPr lang="zh-TW" altLang="en-US" sz="2400" b="1" dirty="0">
                  <a:ea typeface="Adobe 繁黑體 Std B" panose="020B0700000000000000" pitchFamily="34" charset="-120"/>
                </a:rPr>
                <a:t>（</a:t>
              </a:r>
              <a:r>
                <a:rPr lang="en-US" altLang="zh-TW" sz="2400" b="1" dirty="0" err="1">
                  <a:ea typeface="Adobe 繁黑體 Std B" panose="020B0700000000000000" pitchFamily="34" charset="-120"/>
                </a:rPr>
                <a:t>traditionalauthority</a:t>
              </a:r>
              <a:r>
                <a:rPr lang="zh-TW" altLang="en-US" sz="2400" b="1" dirty="0">
                  <a:ea typeface="Adobe 繁黑體 Std B" panose="020B0700000000000000" pitchFamily="34" charset="-120"/>
                </a:rPr>
                <a:t>）</a:t>
              </a:r>
            </a:p>
          </p:txBody>
        </p:sp>
        <p:sp>
          <p:nvSpPr>
            <p:cNvPr id="28" name="文字方塊 27">
              <a:extLst>
                <a:ext uri="{FF2B5EF4-FFF2-40B4-BE49-F238E27FC236}">
                  <a16:creationId xmlns:a16="http://schemas.microsoft.com/office/drawing/2014/main" id="{1AC1AB53-3E6A-4293-A85D-C9EC769A7A55}"/>
                </a:ext>
              </a:extLst>
            </p:cNvPr>
            <p:cNvSpPr txBox="1"/>
            <p:nvPr/>
          </p:nvSpPr>
          <p:spPr>
            <a:xfrm>
              <a:off x="816992" y="5305829"/>
              <a:ext cx="3525645" cy="830997"/>
            </a:xfrm>
            <a:prstGeom prst="rect">
              <a:avLst/>
            </a:prstGeom>
            <a:noFill/>
          </p:spPr>
          <p:txBody>
            <a:bodyPr wrap="none" rtlCol="0">
              <a:spAutoFit/>
            </a:bodyPr>
            <a:lstStyle/>
            <a:p>
              <a:pPr algn="ctr"/>
              <a:r>
                <a:rPr lang="zh-TW" altLang="en-US" sz="2400" b="1" dirty="0">
                  <a:ea typeface="Adobe 繁黑體 Std B" panose="020B0700000000000000" pitchFamily="34" charset="-120"/>
                </a:rPr>
                <a:t>人格感召的權威</a:t>
              </a:r>
              <a:endParaRPr lang="en-US" altLang="zh-TW" sz="2400" b="1" dirty="0">
                <a:ea typeface="Adobe 繁黑體 Std B" panose="020B0700000000000000" pitchFamily="34" charset="-120"/>
              </a:endParaRPr>
            </a:p>
            <a:p>
              <a:pPr algn="ctr"/>
              <a:r>
                <a:rPr lang="zh-TW" altLang="en-US" sz="2400" b="1" dirty="0">
                  <a:ea typeface="Adobe 繁黑體 Std B" panose="020B0700000000000000" pitchFamily="34" charset="-120"/>
                </a:rPr>
                <a:t>（</a:t>
              </a:r>
              <a:r>
                <a:rPr lang="en-US" altLang="zh-TW" sz="2400" b="1" dirty="0">
                  <a:ea typeface="Adobe 繁黑體 Std B" panose="020B0700000000000000" pitchFamily="34" charset="-120"/>
                </a:rPr>
                <a:t>charismatic authority</a:t>
              </a:r>
              <a:r>
                <a:rPr lang="zh-TW" altLang="en-US" sz="2400" b="1" dirty="0">
                  <a:ea typeface="Adobe 繁黑體 Std B" panose="020B0700000000000000" pitchFamily="34" charset="-120"/>
                </a:rPr>
                <a:t>）</a:t>
              </a:r>
            </a:p>
          </p:txBody>
        </p:sp>
        <p:sp>
          <p:nvSpPr>
            <p:cNvPr id="29" name="文字方塊 28">
              <a:extLst>
                <a:ext uri="{FF2B5EF4-FFF2-40B4-BE49-F238E27FC236}">
                  <a16:creationId xmlns:a16="http://schemas.microsoft.com/office/drawing/2014/main" id="{F7D0E586-2AB3-4B24-A2A9-FA60447D76CD}"/>
                </a:ext>
              </a:extLst>
            </p:cNvPr>
            <p:cNvSpPr txBox="1"/>
            <p:nvPr/>
          </p:nvSpPr>
          <p:spPr>
            <a:xfrm>
              <a:off x="7625246" y="4401203"/>
              <a:ext cx="3475183" cy="830997"/>
            </a:xfrm>
            <a:prstGeom prst="rect">
              <a:avLst/>
            </a:prstGeom>
            <a:noFill/>
          </p:spPr>
          <p:txBody>
            <a:bodyPr wrap="none" rtlCol="0">
              <a:spAutoFit/>
            </a:bodyPr>
            <a:lstStyle/>
            <a:p>
              <a:pPr algn="ctr"/>
              <a:r>
                <a:rPr lang="zh-TW" altLang="en-US" sz="2400" b="1" dirty="0">
                  <a:ea typeface="Adobe 繁黑體 Std B" panose="020B0700000000000000" pitchFamily="34" charset="-120"/>
                </a:rPr>
                <a:t>法理的權威</a:t>
              </a:r>
              <a:endParaRPr lang="en-US" altLang="zh-TW" sz="2400" b="1" dirty="0">
                <a:ea typeface="Adobe 繁黑體 Std B" panose="020B0700000000000000" pitchFamily="34" charset="-120"/>
              </a:endParaRPr>
            </a:p>
            <a:p>
              <a:pPr algn="ctr"/>
              <a:r>
                <a:rPr lang="zh-TW" altLang="en-US" sz="2400" b="1" dirty="0">
                  <a:ea typeface="Adobe 繁黑體 Std B" panose="020B0700000000000000" pitchFamily="34" charset="-120"/>
                </a:rPr>
                <a:t>（</a:t>
              </a:r>
              <a:r>
                <a:rPr lang="en-US" altLang="zh-TW" sz="2400" b="1" dirty="0">
                  <a:ea typeface="Adobe 繁黑體 Std B" panose="020B0700000000000000" pitchFamily="34" charset="-120"/>
                </a:rPr>
                <a:t>legal-rational </a:t>
              </a:r>
              <a:r>
                <a:rPr lang="en-US" altLang="zh-TW" sz="2400" b="1" dirty="0" err="1">
                  <a:ea typeface="Adobe 繁黑體 Std B" panose="020B0700000000000000" pitchFamily="34" charset="-120"/>
                </a:rPr>
                <a:t>auority</a:t>
              </a:r>
              <a:r>
                <a:rPr lang="zh-TW" altLang="en-US" sz="2400" b="1" dirty="0">
                  <a:ea typeface="Adobe 繁黑體 Std B" panose="020B0700000000000000" pitchFamily="34" charset="-120"/>
                </a:rPr>
                <a:t>）</a:t>
              </a:r>
            </a:p>
          </p:txBody>
        </p:sp>
      </p:grpSp>
    </p:spTree>
    <p:extLst>
      <p:ext uri="{BB962C8B-B14F-4D97-AF65-F5344CB8AC3E}">
        <p14:creationId xmlns:p14="http://schemas.microsoft.com/office/powerpoint/2010/main" val="146126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7">
            <a:extLst>
              <a:ext uri="{FF2B5EF4-FFF2-40B4-BE49-F238E27FC236}">
                <a16:creationId xmlns:a16="http://schemas.microsoft.com/office/drawing/2014/main" id="{54A8A495-8AEB-4A9D-A5BC-0946461C4557}"/>
              </a:ext>
            </a:extLst>
          </p:cNvPr>
          <p:cNvGrpSpPr/>
          <p:nvPr/>
        </p:nvGrpSpPr>
        <p:grpSpPr>
          <a:xfrm>
            <a:off x="-397123" y="-538250"/>
            <a:ext cx="2555690" cy="2296167"/>
            <a:chOff x="-1344978" y="-685187"/>
            <a:chExt cx="6781080" cy="6092478"/>
          </a:xfrm>
        </p:grpSpPr>
        <p:sp>
          <p:nvSpPr>
            <p:cNvPr id="4" name="椭圆 48">
              <a:extLst>
                <a:ext uri="{FF2B5EF4-FFF2-40B4-BE49-F238E27FC236}">
                  <a16:creationId xmlns:a16="http://schemas.microsoft.com/office/drawing/2014/main" id="{F352D6AF-16AE-420C-AD61-988C6DA55D08}"/>
                </a:ext>
              </a:extLst>
            </p:cNvPr>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9">
              <a:extLst>
                <a:ext uri="{FF2B5EF4-FFF2-40B4-BE49-F238E27FC236}">
                  <a16:creationId xmlns:a16="http://schemas.microsoft.com/office/drawing/2014/main" id="{6D0C3DAB-01E2-4049-89CD-0EDD9EBC36C3}"/>
                </a:ext>
              </a:extLst>
            </p:cNvPr>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0">
              <a:extLst>
                <a:ext uri="{FF2B5EF4-FFF2-40B4-BE49-F238E27FC236}">
                  <a16:creationId xmlns:a16="http://schemas.microsoft.com/office/drawing/2014/main" id="{445CF924-D0E4-4AD6-93F3-52A8F368C1D2}"/>
                </a:ext>
              </a:extLst>
            </p:cNvPr>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51">
              <a:extLst>
                <a:ext uri="{FF2B5EF4-FFF2-40B4-BE49-F238E27FC236}">
                  <a16:creationId xmlns:a16="http://schemas.microsoft.com/office/drawing/2014/main" id="{87359047-D4FA-450C-8D9C-D346D2D07E7F}"/>
                </a:ext>
              </a:extLst>
            </p:cNvPr>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52">
              <a:extLst>
                <a:ext uri="{FF2B5EF4-FFF2-40B4-BE49-F238E27FC236}">
                  <a16:creationId xmlns:a16="http://schemas.microsoft.com/office/drawing/2014/main" id="{B6579950-865B-42FF-BBC2-2370ABFA61A9}"/>
                </a:ext>
              </a:extLst>
            </p:cNvPr>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53">
              <a:extLst>
                <a:ext uri="{FF2B5EF4-FFF2-40B4-BE49-F238E27FC236}">
                  <a16:creationId xmlns:a16="http://schemas.microsoft.com/office/drawing/2014/main" id="{8C22CC42-FA91-44A8-8B6F-7DC5BD0E2FF4}"/>
                </a:ext>
              </a:extLst>
            </p:cNvPr>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54">
              <a:extLst>
                <a:ext uri="{FF2B5EF4-FFF2-40B4-BE49-F238E27FC236}">
                  <a16:creationId xmlns:a16="http://schemas.microsoft.com/office/drawing/2014/main" id="{EC2BB9EE-29ED-4953-A5DA-BAC036A6519F}"/>
                </a:ext>
              </a:extLst>
            </p:cNvPr>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55">
              <a:extLst>
                <a:ext uri="{FF2B5EF4-FFF2-40B4-BE49-F238E27FC236}">
                  <a16:creationId xmlns:a16="http://schemas.microsoft.com/office/drawing/2014/main" id="{C606793F-B988-460D-B5C3-E0874D1F0D38}"/>
                </a:ext>
              </a:extLst>
            </p:cNvPr>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56">
              <a:extLst>
                <a:ext uri="{FF2B5EF4-FFF2-40B4-BE49-F238E27FC236}">
                  <a16:creationId xmlns:a16="http://schemas.microsoft.com/office/drawing/2014/main" id="{B40E6D04-4971-4E92-8724-C2946FB42008}"/>
                </a:ext>
              </a:extLst>
            </p:cNvPr>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57">
              <a:extLst>
                <a:ext uri="{FF2B5EF4-FFF2-40B4-BE49-F238E27FC236}">
                  <a16:creationId xmlns:a16="http://schemas.microsoft.com/office/drawing/2014/main" id="{D706724B-FC78-4649-9F17-D8E658F06268}"/>
                </a:ext>
              </a:extLst>
            </p:cNvPr>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58">
              <a:extLst>
                <a:ext uri="{FF2B5EF4-FFF2-40B4-BE49-F238E27FC236}">
                  <a16:creationId xmlns:a16="http://schemas.microsoft.com/office/drawing/2014/main" id="{C8E20913-519E-481E-A999-42A13F910502}"/>
                </a:ext>
              </a:extLst>
            </p:cNvPr>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59">
              <a:extLst>
                <a:ext uri="{FF2B5EF4-FFF2-40B4-BE49-F238E27FC236}">
                  <a16:creationId xmlns:a16="http://schemas.microsoft.com/office/drawing/2014/main" id="{F3151B33-F7F7-40BB-89C3-D27E60D49CF8}"/>
                </a:ext>
              </a:extLst>
            </p:cNvPr>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60">
              <a:extLst>
                <a:ext uri="{FF2B5EF4-FFF2-40B4-BE49-F238E27FC236}">
                  <a16:creationId xmlns:a16="http://schemas.microsoft.com/office/drawing/2014/main" id="{E53C00E5-A2D9-4272-BE40-EB937A3AFAAA}"/>
                </a:ext>
              </a:extLst>
            </p:cNvPr>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id="{879FC188-C5EA-4AF3-9F02-5668C65A400E}"/>
              </a:ext>
            </a:extLst>
          </p:cNvPr>
          <p:cNvSpPr/>
          <p:nvPr/>
        </p:nvSpPr>
        <p:spPr>
          <a:xfrm>
            <a:off x="2767970" y="655270"/>
            <a:ext cx="2082621" cy="646331"/>
          </a:xfrm>
          <a:prstGeom prst="rect">
            <a:avLst/>
          </a:prstGeom>
        </p:spPr>
        <p:txBody>
          <a:bodyPr wrap="none">
            <a:spAutoFit/>
          </a:bodyPr>
          <a:lstStyle/>
          <a:p>
            <a:r>
              <a:rPr lang="zh-TW" altLang="en-US" sz="3600" b="1" dirty="0">
                <a:latin typeface="Adobe 繁黑體 Std B" panose="020B0700000000000000" pitchFamily="34" charset="-120"/>
                <a:ea typeface="Adobe 繁黑體 Std B" panose="020B0700000000000000" pitchFamily="34" charset="-120"/>
              </a:rPr>
              <a:t>教師權威</a:t>
            </a:r>
          </a:p>
        </p:txBody>
      </p:sp>
      <p:sp>
        <p:nvSpPr>
          <p:cNvPr id="18" name="平行四边形 62">
            <a:extLst>
              <a:ext uri="{FF2B5EF4-FFF2-40B4-BE49-F238E27FC236}">
                <a16:creationId xmlns:a16="http://schemas.microsoft.com/office/drawing/2014/main" id="{05CB5D57-6993-4B67-8ED6-726B56AC359F}"/>
              </a:ext>
            </a:extLst>
          </p:cNvPr>
          <p:cNvSpPr/>
          <p:nvPr/>
        </p:nvSpPr>
        <p:spPr>
          <a:xfrm>
            <a:off x="2044754" y="82725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4</a:t>
            </a:r>
            <a:endParaRPr lang="zh-CN" altLang="en-US" sz="3600" dirty="0">
              <a:solidFill>
                <a:schemeClr val="tx1">
                  <a:lumMod val="75000"/>
                  <a:lumOff val="25000"/>
                </a:schemeClr>
              </a:solidFill>
            </a:endParaRPr>
          </a:p>
        </p:txBody>
      </p:sp>
      <p:cxnSp>
        <p:nvCxnSpPr>
          <p:cNvPr id="19" name="直接连接符 61">
            <a:extLst>
              <a:ext uri="{FF2B5EF4-FFF2-40B4-BE49-F238E27FC236}">
                <a16:creationId xmlns:a16="http://schemas.microsoft.com/office/drawing/2014/main" id="{C6925307-AEAE-484A-A688-7B5DCBCC5934}"/>
              </a:ext>
            </a:extLst>
          </p:cNvPr>
          <p:cNvCxnSpPr/>
          <p:nvPr/>
        </p:nvCxnSpPr>
        <p:spPr>
          <a:xfrm>
            <a:off x="2501680" y="130641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6F55F775-808D-4E7A-90A7-9D4A37CA18AE}"/>
              </a:ext>
            </a:extLst>
          </p:cNvPr>
          <p:cNvSpPr txBox="1"/>
          <p:nvPr/>
        </p:nvSpPr>
        <p:spPr>
          <a:xfrm>
            <a:off x="4224334" y="6146340"/>
            <a:ext cx="3743332" cy="461665"/>
          </a:xfrm>
          <a:prstGeom prst="rect">
            <a:avLst/>
          </a:prstGeom>
          <a:noFill/>
        </p:spPr>
        <p:txBody>
          <a:bodyPr wrap="none" rtlCol="0">
            <a:spAutoFit/>
          </a:bodyPr>
          <a:lstStyle/>
          <a:p>
            <a:r>
              <a:rPr lang="zh-TW" altLang="en-US" sz="2400" b="1" dirty="0">
                <a:latin typeface="Adobe 繁黑體 Std B" panose="020B0700000000000000" pitchFamily="34" charset="-120"/>
                <a:ea typeface="Adobe 繁黑體 Std B" panose="020B0700000000000000" pitchFamily="34" charset="-120"/>
              </a:rPr>
              <a:t>表</a:t>
            </a:r>
            <a:r>
              <a:rPr lang="en-US" altLang="zh-TW" sz="2400" b="1" dirty="0">
                <a:latin typeface="Adobe 繁黑體 Std B" panose="020B0700000000000000" pitchFamily="34" charset="-120"/>
                <a:ea typeface="Adobe 繁黑體 Std B" panose="020B0700000000000000" pitchFamily="34" charset="-120"/>
              </a:rPr>
              <a:t>1</a:t>
            </a:r>
            <a:r>
              <a:rPr lang="zh-TW" altLang="en-US" sz="2400" b="1" dirty="0">
                <a:latin typeface="Adobe 繁黑體 Std B" panose="020B0700000000000000" pitchFamily="34" charset="-120"/>
                <a:ea typeface="Adobe 繁黑體 Std B" panose="020B0700000000000000" pitchFamily="34" charset="-120"/>
              </a:rPr>
              <a:t>、韋</a:t>
            </a:r>
            <a:r>
              <a:rPr lang="zh-TW" altLang="en-US" sz="2400" b="1" dirty="0" smtClean="0">
                <a:latin typeface="Adobe 繁黑體 Std B" panose="020B0700000000000000" pitchFamily="34" charset="-120"/>
                <a:ea typeface="Adobe 繁黑體 Std B" panose="020B0700000000000000" pitchFamily="34" charset="-120"/>
              </a:rPr>
              <a:t>伯提出的</a:t>
            </a:r>
            <a:r>
              <a:rPr lang="zh-TW" altLang="en-US" sz="2400" b="1" dirty="0">
                <a:latin typeface="Adobe 繁黑體 Std B" panose="020B0700000000000000" pitchFamily="34" charset="-120"/>
                <a:ea typeface="Adobe 繁黑體 Std B" panose="020B0700000000000000" pitchFamily="34" charset="-120"/>
              </a:rPr>
              <a:t>權力類型</a:t>
            </a:r>
          </a:p>
        </p:txBody>
      </p:sp>
      <p:graphicFrame>
        <p:nvGraphicFramePr>
          <p:cNvPr id="2" name="表格 1"/>
          <p:cNvGraphicFramePr>
            <a:graphicFrameLocks noGrp="1"/>
          </p:cNvGraphicFramePr>
          <p:nvPr>
            <p:extLst>
              <p:ext uri="{D42A27DB-BD31-4B8C-83A1-F6EECF244321}">
                <p14:modId xmlns:p14="http://schemas.microsoft.com/office/powerpoint/2010/main" val="2493528454"/>
              </p:ext>
            </p:extLst>
          </p:nvPr>
        </p:nvGraphicFramePr>
        <p:xfrm>
          <a:off x="616682" y="1683528"/>
          <a:ext cx="10657333" cy="4131599"/>
        </p:xfrm>
        <a:graphic>
          <a:graphicData uri="http://schemas.openxmlformats.org/drawingml/2006/table">
            <a:tbl>
              <a:tblPr firstRow="1" firstCol="1" bandRow="1">
                <a:tableStyleId>{2D5ABB26-0587-4C30-8999-92F81FD0307C}</a:tableStyleId>
              </a:tblPr>
              <a:tblGrid>
                <a:gridCol w="896034">
                  <a:extLst>
                    <a:ext uri="{9D8B030D-6E8A-4147-A177-3AD203B41FA5}">
                      <a16:colId xmlns:a16="http://schemas.microsoft.com/office/drawing/2014/main" val="3093247580"/>
                    </a:ext>
                  </a:extLst>
                </a:gridCol>
                <a:gridCol w="3380517">
                  <a:extLst>
                    <a:ext uri="{9D8B030D-6E8A-4147-A177-3AD203B41FA5}">
                      <a16:colId xmlns:a16="http://schemas.microsoft.com/office/drawing/2014/main" val="2928047018"/>
                    </a:ext>
                  </a:extLst>
                </a:gridCol>
                <a:gridCol w="3189749">
                  <a:extLst>
                    <a:ext uri="{9D8B030D-6E8A-4147-A177-3AD203B41FA5}">
                      <a16:colId xmlns:a16="http://schemas.microsoft.com/office/drawing/2014/main" val="3757204200"/>
                    </a:ext>
                  </a:extLst>
                </a:gridCol>
                <a:gridCol w="3191033">
                  <a:extLst>
                    <a:ext uri="{9D8B030D-6E8A-4147-A177-3AD203B41FA5}">
                      <a16:colId xmlns:a16="http://schemas.microsoft.com/office/drawing/2014/main" val="2148711700"/>
                    </a:ext>
                  </a:extLst>
                </a:gridCol>
              </a:tblGrid>
              <a:tr h="1091946">
                <a:tc>
                  <a:txBody>
                    <a:bodyPr/>
                    <a:lstStyle/>
                    <a:p>
                      <a:pPr algn="ctr">
                        <a:lnSpc>
                          <a:spcPts val="3300"/>
                        </a:lnSpc>
                        <a:spcAft>
                          <a:spcPts val="0"/>
                        </a:spcAft>
                      </a:pPr>
                      <a:r>
                        <a:rPr lang="zh-TW" sz="2400" kern="100" dirty="0">
                          <a:effectLst/>
                          <a:latin typeface="Adobe 繁黑體 Std B" panose="020B0700000000000000" pitchFamily="34" charset="-120"/>
                          <a:ea typeface="Adobe 繁黑體 Std B" panose="020B0700000000000000" pitchFamily="34" charset="-120"/>
                        </a:rPr>
                        <a:t>權威類型</a:t>
                      </a:r>
                      <a:endParaRPr lang="zh-TW" sz="2400" kern="100" dirty="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3300"/>
                        </a:lnSpc>
                        <a:spcAft>
                          <a:spcPts val="0"/>
                        </a:spcAft>
                      </a:pPr>
                      <a:r>
                        <a:rPr lang="zh-TW" sz="2400" kern="100" dirty="0">
                          <a:effectLst/>
                          <a:latin typeface="Adobe 繁黑體 Std B" panose="020B0700000000000000" pitchFamily="34" charset="-120"/>
                          <a:ea typeface="Adobe 繁黑體 Std B" panose="020B0700000000000000" pitchFamily="34" charset="-120"/>
                        </a:rPr>
                        <a:t>傳統的權威</a:t>
                      </a:r>
                      <a:r>
                        <a:rPr lang="en-GB" sz="2000" kern="100" dirty="0">
                          <a:effectLst/>
                          <a:latin typeface="Adobe 繁黑體 Std B" panose="020B0700000000000000" pitchFamily="34" charset="-120"/>
                          <a:ea typeface="Adobe 繁黑體 Std B" panose="020B0700000000000000" pitchFamily="34" charset="-120"/>
                        </a:rPr>
                        <a:t>(</a:t>
                      </a:r>
                      <a:r>
                        <a:rPr lang="en-GB" sz="2000" kern="100" dirty="0" err="1">
                          <a:effectLst/>
                          <a:latin typeface="Adobe 繁黑體 Std B" panose="020B0700000000000000" pitchFamily="34" charset="-120"/>
                          <a:ea typeface="Adobe 繁黑體 Std B" panose="020B0700000000000000" pitchFamily="34" charset="-120"/>
                        </a:rPr>
                        <a:t>traditionalauthority</a:t>
                      </a:r>
                      <a:r>
                        <a:rPr lang="en-GB" sz="2000" kern="100" dirty="0">
                          <a:effectLst/>
                          <a:latin typeface="Adobe 繁黑體 Std B" panose="020B0700000000000000" pitchFamily="34" charset="-120"/>
                          <a:ea typeface="Adobe 繁黑體 Std B" panose="020B0700000000000000" pitchFamily="34" charset="-120"/>
                        </a:rPr>
                        <a:t>)</a:t>
                      </a:r>
                      <a:endParaRPr lang="zh-TW" sz="2400" kern="100" dirty="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3300"/>
                        </a:lnSpc>
                        <a:spcAft>
                          <a:spcPts val="0"/>
                        </a:spcAft>
                      </a:pPr>
                      <a:r>
                        <a:rPr lang="zh-TW" sz="2400" kern="100" dirty="0">
                          <a:effectLst/>
                          <a:latin typeface="Adobe 繁黑體 Std B" panose="020B0700000000000000" pitchFamily="34" charset="-120"/>
                          <a:ea typeface="Adobe 繁黑體 Std B" panose="020B0700000000000000" pitchFamily="34" charset="-120"/>
                        </a:rPr>
                        <a:t>人格感召的權威</a:t>
                      </a:r>
                      <a:r>
                        <a:rPr lang="en-GB" sz="2000" kern="100" dirty="0">
                          <a:effectLst/>
                          <a:latin typeface="Adobe 繁黑體 Std B" panose="020B0700000000000000" pitchFamily="34" charset="-120"/>
                          <a:ea typeface="Adobe 繁黑體 Std B" panose="020B0700000000000000" pitchFamily="34" charset="-120"/>
                        </a:rPr>
                        <a:t>(charismatic authority)</a:t>
                      </a:r>
                      <a:endParaRPr lang="zh-TW" sz="2000" kern="100" dirty="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3300"/>
                        </a:lnSpc>
                        <a:spcAft>
                          <a:spcPts val="0"/>
                        </a:spcAft>
                      </a:pPr>
                      <a:r>
                        <a:rPr lang="zh-TW" sz="2400" kern="100" dirty="0">
                          <a:effectLst/>
                          <a:latin typeface="Adobe 繁黑體 Std B" panose="020B0700000000000000" pitchFamily="34" charset="-120"/>
                          <a:ea typeface="Adobe 繁黑體 Std B" panose="020B0700000000000000" pitchFamily="34" charset="-120"/>
                        </a:rPr>
                        <a:t>法理的</a:t>
                      </a:r>
                      <a:r>
                        <a:rPr lang="zh-TW" sz="2400" kern="100" dirty="0" smtClean="0">
                          <a:effectLst/>
                          <a:latin typeface="Adobe 繁黑體 Std B" panose="020B0700000000000000" pitchFamily="34" charset="-120"/>
                          <a:ea typeface="Adobe 繁黑體 Std B" panose="020B0700000000000000" pitchFamily="34" charset="-120"/>
                        </a:rPr>
                        <a:t>權威</a:t>
                      </a:r>
                      <a:endParaRPr lang="en-US" altLang="zh-TW" sz="2400" kern="100" dirty="0" smtClean="0">
                        <a:effectLst/>
                        <a:latin typeface="Adobe 繁黑體 Std B" panose="020B0700000000000000" pitchFamily="34" charset="-120"/>
                        <a:ea typeface="Adobe 繁黑體 Std B" panose="020B0700000000000000" pitchFamily="34" charset="-120"/>
                      </a:endParaRPr>
                    </a:p>
                    <a:p>
                      <a:pPr algn="ctr">
                        <a:lnSpc>
                          <a:spcPts val="3300"/>
                        </a:lnSpc>
                        <a:spcAft>
                          <a:spcPts val="0"/>
                        </a:spcAft>
                      </a:pPr>
                      <a:r>
                        <a:rPr lang="en-GB" sz="2000" kern="100" dirty="0" smtClean="0">
                          <a:effectLst/>
                          <a:latin typeface="Adobe 繁黑體 Std B" panose="020B0700000000000000" pitchFamily="34" charset="-120"/>
                          <a:ea typeface="Adobe 繁黑體 Std B" panose="020B0700000000000000" pitchFamily="34" charset="-120"/>
                        </a:rPr>
                        <a:t>(</a:t>
                      </a:r>
                      <a:r>
                        <a:rPr lang="en-GB" sz="2000" kern="100" dirty="0">
                          <a:effectLst/>
                          <a:latin typeface="Adobe 繁黑體 Std B" panose="020B0700000000000000" pitchFamily="34" charset="-120"/>
                          <a:ea typeface="Adobe 繁黑體 Std B" panose="020B0700000000000000" pitchFamily="34" charset="-120"/>
                        </a:rPr>
                        <a:t>legal-rational </a:t>
                      </a:r>
                      <a:r>
                        <a:rPr lang="en-GB" sz="2000" kern="100" dirty="0" err="1">
                          <a:effectLst/>
                          <a:latin typeface="Adobe 繁黑體 Std B" panose="020B0700000000000000" pitchFamily="34" charset="-120"/>
                          <a:ea typeface="Adobe 繁黑體 Std B" panose="020B0700000000000000" pitchFamily="34" charset="-120"/>
                        </a:rPr>
                        <a:t>auority</a:t>
                      </a:r>
                      <a:r>
                        <a:rPr lang="en-GB" sz="2000" kern="100" dirty="0">
                          <a:effectLst/>
                          <a:latin typeface="Adobe 繁黑體 Std B" panose="020B0700000000000000" pitchFamily="34" charset="-120"/>
                          <a:ea typeface="Adobe 繁黑體 Std B" panose="020B0700000000000000" pitchFamily="34" charset="-120"/>
                        </a:rPr>
                        <a:t>)</a:t>
                      </a:r>
                      <a:endParaRPr lang="zh-TW" sz="2000" kern="100" dirty="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9443076"/>
                  </a:ext>
                </a:extLst>
              </a:tr>
              <a:tr h="586292">
                <a:tc>
                  <a:txBody>
                    <a:bodyPr/>
                    <a:lstStyle/>
                    <a:p>
                      <a:pPr algn="ctr">
                        <a:lnSpc>
                          <a:spcPts val="3300"/>
                        </a:lnSpc>
                        <a:spcAft>
                          <a:spcPts val="0"/>
                        </a:spcAft>
                      </a:pPr>
                      <a:r>
                        <a:rPr lang="zh-TW" sz="2400" kern="100" dirty="0">
                          <a:effectLst/>
                          <a:latin typeface="Adobe 繁黑體 Std B" panose="020B0700000000000000" pitchFamily="34" charset="-120"/>
                          <a:ea typeface="Adobe 繁黑體 Std B" panose="020B0700000000000000" pitchFamily="34" charset="-120"/>
                        </a:rPr>
                        <a:t>依據</a:t>
                      </a:r>
                      <a:endParaRPr lang="zh-TW" sz="2400" kern="100" dirty="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3300"/>
                        </a:lnSpc>
                        <a:spcAft>
                          <a:spcPts val="0"/>
                        </a:spcAft>
                      </a:pPr>
                      <a:r>
                        <a:rPr lang="zh-TW" sz="2400" kern="100" dirty="0">
                          <a:effectLst/>
                          <a:latin typeface="Adobe 繁黑體 Std B" panose="020B0700000000000000" pitchFamily="34" charset="-120"/>
                          <a:ea typeface="Adobe 繁黑體 Std B" panose="020B0700000000000000" pitchFamily="34" charset="-120"/>
                        </a:rPr>
                        <a:t>傳統或習俗</a:t>
                      </a:r>
                      <a:endParaRPr lang="zh-TW" sz="2400" kern="100" dirty="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3300"/>
                        </a:lnSpc>
                        <a:spcAft>
                          <a:spcPts val="0"/>
                        </a:spcAft>
                      </a:pPr>
                      <a:r>
                        <a:rPr lang="zh-TW" sz="2400" kern="100" dirty="0">
                          <a:effectLst/>
                          <a:latin typeface="Adobe 繁黑體 Std B" panose="020B0700000000000000" pitchFamily="34" charset="-120"/>
                          <a:ea typeface="Adobe 繁黑體 Std B" panose="020B0700000000000000" pitchFamily="34" charset="-120"/>
                        </a:rPr>
                        <a:t>領導者本身的魅力</a:t>
                      </a:r>
                      <a:endParaRPr lang="zh-TW" sz="2400" kern="100" dirty="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3300"/>
                        </a:lnSpc>
                        <a:spcAft>
                          <a:spcPts val="0"/>
                        </a:spcAft>
                      </a:pPr>
                      <a:r>
                        <a:rPr lang="zh-TW" sz="2400" kern="100">
                          <a:effectLst/>
                          <a:latin typeface="Adobe 繁黑體 Std B" panose="020B0700000000000000" pitchFamily="34" charset="-120"/>
                          <a:ea typeface="Adobe 繁黑體 Std B" panose="020B0700000000000000" pitchFamily="34" charset="-120"/>
                        </a:rPr>
                        <a:t>理性和法律</a:t>
                      </a:r>
                      <a:endParaRPr lang="zh-TW" sz="2400" kern="10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312931"/>
                  </a:ext>
                </a:extLst>
              </a:tr>
              <a:tr h="586292">
                <a:tc>
                  <a:txBody>
                    <a:bodyPr/>
                    <a:lstStyle/>
                    <a:p>
                      <a:pPr algn="ctr">
                        <a:lnSpc>
                          <a:spcPts val="3300"/>
                        </a:lnSpc>
                        <a:spcAft>
                          <a:spcPts val="0"/>
                        </a:spcAft>
                      </a:pPr>
                      <a:r>
                        <a:rPr lang="zh-TW" sz="2400" kern="100">
                          <a:effectLst/>
                          <a:latin typeface="Adobe 繁黑體 Std B" panose="020B0700000000000000" pitchFamily="34" charset="-120"/>
                          <a:ea typeface="Adobe 繁黑體 Std B" panose="020B0700000000000000" pitchFamily="34" charset="-120"/>
                        </a:rPr>
                        <a:t>運用</a:t>
                      </a:r>
                      <a:endParaRPr lang="zh-TW" sz="2400" kern="10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3300"/>
                        </a:lnSpc>
                        <a:spcAft>
                          <a:spcPts val="0"/>
                        </a:spcAft>
                      </a:pPr>
                      <a:r>
                        <a:rPr lang="zh-TW" sz="2400" kern="100" dirty="0">
                          <a:effectLst/>
                          <a:latin typeface="Adobe 繁黑體 Std B" panose="020B0700000000000000" pitchFamily="34" charset="-120"/>
                          <a:ea typeface="Adobe 繁黑體 Std B" panose="020B0700000000000000" pitchFamily="34" charset="-120"/>
                        </a:rPr>
                        <a:t>世襲身分</a:t>
                      </a:r>
                      <a:endParaRPr lang="zh-TW" sz="2400" kern="100" dirty="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3300"/>
                        </a:lnSpc>
                        <a:spcAft>
                          <a:spcPts val="0"/>
                        </a:spcAft>
                      </a:pPr>
                      <a:r>
                        <a:rPr lang="zh-TW" sz="2400" kern="100" dirty="0">
                          <a:effectLst/>
                          <a:latin typeface="Adobe 繁黑體 Std B" panose="020B0700000000000000" pitchFamily="34" charset="-120"/>
                          <a:ea typeface="Adobe 繁黑體 Std B" panose="020B0700000000000000" pitchFamily="34" charset="-120"/>
                        </a:rPr>
                        <a:t>信念、願景的認同感</a:t>
                      </a:r>
                      <a:endParaRPr lang="zh-TW" sz="2400" kern="100" dirty="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3300"/>
                        </a:lnSpc>
                        <a:spcAft>
                          <a:spcPts val="0"/>
                        </a:spcAft>
                      </a:pPr>
                      <a:r>
                        <a:rPr lang="zh-TW" sz="2400" kern="100" dirty="0">
                          <a:effectLst/>
                          <a:latin typeface="Adobe 繁黑體 Std B" panose="020B0700000000000000" pitchFamily="34" charset="-120"/>
                          <a:ea typeface="Adobe 繁黑體 Std B" panose="020B0700000000000000" pitchFamily="34" charset="-120"/>
                        </a:rPr>
                        <a:t>法律規定</a:t>
                      </a:r>
                      <a:endParaRPr lang="zh-TW" sz="2400" kern="100" dirty="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8331059"/>
                  </a:ext>
                </a:extLst>
              </a:tr>
              <a:tr h="1867069">
                <a:tc>
                  <a:txBody>
                    <a:bodyPr/>
                    <a:lstStyle/>
                    <a:p>
                      <a:pPr algn="ctr">
                        <a:lnSpc>
                          <a:spcPts val="3300"/>
                        </a:lnSpc>
                        <a:spcAft>
                          <a:spcPts val="0"/>
                        </a:spcAft>
                      </a:pPr>
                      <a:r>
                        <a:rPr lang="zh-TW" sz="2400" kern="100" dirty="0" smtClean="0">
                          <a:effectLst/>
                          <a:latin typeface="Adobe 繁黑體 Std B" panose="020B0700000000000000" pitchFamily="34" charset="-120"/>
                          <a:ea typeface="Adobe 繁黑體 Std B" panose="020B0700000000000000" pitchFamily="34" charset="-120"/>
                        </a:rPr>
                        <a:t>教師權威</a:t>
                      </a:r>
                      <a:endParaRPr lang="zh-TW" sz="2400" kern="100" dirty="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3300"/>
                        </a:lnSpc>
                        <a:spcAft>
                          <a:spcPts val="0"/>
                        </a:spcAft>
                      </a:pPr>
                      <a:r>
                        <a:rPr lang="zh-TW" sz="2400" kern="100" dirty="0">
                          <a:effectLst/>
                          <a:latin typeface="Adobe 繁黑體 Std B" panose="020B0700000000000000" pitchFamily="34" charset="-120"/>
                          <a:ea typeface="Adobe 繁黑體 Std B" panose="020B0700000000000000" pitchFamily="34" charset="-120"/>
                        </a:rPr>
                        <a:t>由於傳統尊師重道的</a:t>
                      </a:r>
                      <a:r>
                        <a:rPr lang="zh-TW" sz="2400" kern="100" dirty="0" smtClean="0">
                          <a:effectLst/>
                          <a:latin typeface="Adobe 繁黑體 Std B" panose="020B0700000000000000" pitchFamily="34" charset="-120"/>
                          <a:ea typeface="Adobe 繁黑體 Std B" panose="020B0700000000000000" pitchFamily="34" charset="-120"/>
                        </a:rPr>
                        <a:t>觀念</a:t>
                      </a:r>
                      <a:r>
                        <a:rPr lang="zh-TW" altLang="en-US" sz="2400" kern="100" dirty="0" smtClean="0">
                          <a:effectLst/>
                          <a:latin typeface="Adobe 繁黑體 Std B" panose="020B0700000000000000" pitchFamily="34" charset="-120"/>
                          <a:ea typeface="Adobe 繁黑體 Std B" panose="020B0700000000000000" pitchFamily="34" charset="-120"/>
                        </a:rPr>
                        <a:t>，</a:t>
                      </a:r>
                      <a:r>
                        <a:rPr lang="zh-TW" sz="2400" kern="100" dirty="0" smtClean="0">
                          <a:effectLst/>
                          <a:latin typeface="Adobe 繁黑體 Std B" panose="020B0700000000000000" pitchFamily="34" charset="-120"/>
                          <a:ea typeface="Adobe 繁黑體 Std B" panose="020B0700000000000000" pitchFamily="34" charset="-120"/>
                        </a:rPr>
                        <a:t>使得教師職業聲望產生</a:t>
                      </a:r>
                      <a:r>
                        <a:rPr lang="zh-TW" sz="2400" kern="100" dirty="0">
                          <a:effectLst/>
                          <a:latin typeface="Adobe 繁黑體 Std B" panose="020B0700000000000000" pitchFamily="34" charset="-120"/>
                          <a:ea typeface="Adobe 繁黑體 Std B" panose="020B0700000000000000" pitchFamily="34" charset="-120"/>
                        </a:rPr>
                        <a:t>權力。</a:t>
                      </a:r>
                      <a:endParaRPr lang="zh-TW" sz="2400" kern="100" dirty="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3300"/>
                        </a:lnSpc>
                        <a:spcAft>
                          <a:spcPts val="0"/>
                        </a:spcAft>
                      </a:pPr>
                      <a:r>
                        <a:rPr lang="zh-TW" sz="2400" kern="100" dirty="0">
                          <a:effectLst/>
                          <a:latin typeface="Adobe 繁黑體 Std B" panose="020B0700000000000000" pitchFamily="34" charset="-120"/>
                          <a:ea typeface="Adobe 繁黑體 Std B" panose="020B0700000000000000" pitchFamily="34" charset="-120"/>
                        </a:rPr>
                        <a:t>教師具備某些人格特質，感化</a:t>
                      </a:r>
                      <a:r>
                        <a:rPr lang="zh-TW" sz="2400" kern="100" dirty="0" smtClean="0">
                          <a:effectLst/>
                          <a:latin typeface="Adobe 繁黑體 Std B" panose="020B0700000000000000" pitchFamily="34" charset="-120"/>
                          <a:ea typeface="Adobe 繁黑體 Std B" panose="020B0700000000000000" pitchFamily="34" charset="-120"/>
                        </a:rPr>
                        <a:t>學生</a:t>
                      </a:r>
                      <a:r>
                        <a:rPr lang="zh-TW" altLang="en-US" sz="2400" kern="100" dirty="0" smtClean="0">
                          <a:effectLst/>
                          <a:latin typeface="Adobe 繁黑體 Std B" panose="020B0700000000000000" pitchFamily="34" charset="-120"/>
                          <a:ea typeface="Adobe 繁黑體 Std B" panose="020B0700000000000000" pitchFamily="34" charset="-120"/>
                        </a:rPr>
                        <a:t>使其</a:t>
                      </a:r>
                      <a:r>
                        <a:rPr lang="zh-TW" sz="2400" kern="100" dirty="0" smtClean="0">
                          <a:effectLst/>
                          <a:latin typeface="Adobe 繁黑體 Std B" panose="020B0700000000000000" pitchFamily="34" charset="-120"/>
                          <a:ea typeface="Adobe 繁黑體 Std B" panose="020B0700000000000000" pitchFamily="34" charset="-120"/>
                        </a:rPr>
                        <a:t>氣質</a:t>
                      </a:r>
                      <a:r>
                        <a:rPr lang="zh-TW" altLang="en-US" sz="2400" kern="100" dirty="0" smtClean="0">
                          <a:effectLst/>
                          <a:latin typeface="Adobe 繁黑體 Std B" panose="020B0700000000000000" pitchFamily="34" charset="-120"/>
                          <a:ea typeface="Adobe 繁黑體 Std B" panose="020B0700000000000000" pitchFamily="34" charset="-120"/>
                        </a:rPr>
                        <a:t>改變</a:t>
                      </a:r>
                      <a:r>
                        <a:rPr lang="zh-TW" sz="2400" kern="100" dirty="0" smtClean="0">
                          <a:effectLst/>
                          <a:latin typeface="Adobe 繁黑體 Std B" panose="020B0700000000000000" pitchFamily="34" charset="-120"/>
                          <a:ea typeface="Adobe 繁黑體 Std B" panose="020B0700000000000000" pitchFamily="34" charset="-120"/>
                        </a:rPr>
                        <a:t>，達到教育效果。</a:t>
                      </a:r>
                      <a:endParaRPr lang="zh-TW" sz="2400" kern="100" dirty="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3300"/>
                        </a:lnSpc>
                        <a:spcAft>
                          <a:spcPts val="0"/>
                        </a:spcAft>
                      </a:pPr>
                      <a:r>
                        <a:rPr lang="zh-TW" sz="2400" kern="100" dirty="0">
                          <a:effectLst/>
                          <a:latin typeface="Adobe 繁黑體 Std B" panose="020B0700000000000000" pitchFamily="34" charset="-120"/>
                          <a:ea typeface="Adobe 繁黑體 Std B" panose="020B0700000000000000" pitchFamily="34" charset="-120"/>
                        </a:rPr>
                        <a:t>形成一個客觀、具體和組織結構，為科層制的基礎</a:t>
                      </a:r>
                      <a:r>
                        <a:rPr lang="zh-TW" sz="2400" kern="100" dirty="0" smtClean="0">
                          <a:effectLst/>
                          <a:latin typeface="Adobe 繁黑體 Std B" panose="020B0700000000000000" pitchFamily="34" charset="-120"/>
                          <a:ea typeface="Adobe 繁黑體 Std B" panose="020B0700000000000000" pitchFamily="34" charset="-120"/>
                        </a:rPr>
                        <a:t>。制度</a:t>
                      </a:r>
                      <a:r>
                        <a:rPr lang="zh-TW" sz="2400" kern="100" dirty="0">
                          <a:effectLst/>
                          <a:latin typeface="Adobe 繁黑體 Std B" panose="020B0700000000000000" pitchFamily="34" charset="-120"/>
                          <a:ea typeface="Adobe 繁黑體 Std B" panose="020B0700000000000000" pitchFamily="34" charset="-120"/>
                        </a:rPr>
                        <a:t>賦予教師的基本權利。</a:t>
                      </a:r>
                      <a:endParaRPr lang="zh-TW" sz="2400" kern="100" dirty="0">
                        <a:effectLst/>
                        <a:latin typeface="Adobe 繁黑體 Std B" panose="020B0700000000000000" pitchFamily="34" charset="-120"/>
                        <a:ea typeface="Adobe 繁黑體 Std B" panose="020B0700000000000000" pitchFamily="34" charset="-120"/>
                        <a:cs typeface="Times New Roman" panose="02020603050405020304" pitchFamily="18" charset="0"/>
                      </a:endParaRPr>
                    </a:p>
                  </a:txBody>
                  <a:tcPr marL="68580" marR="68580" marT="0" marB="0" anchor="ctr">
                    <a:lnL w="12700" cap="flat" cmpd="sng" algn="ctr">
                      <a:solidFill>
                        <a:schemeClr val="accent4">
                          <a:lumMod val="50000"/>
                        </a:schemeClr>
                      </a:solidFill>
                      <a:prstDash val="solid"/>
                      <a:round/>
                      <a:headEnd type="none" w="med" len="med"/>
                      <a:tailEnd type="none" w="med" len="med"/>
                    </a:lnL>
                    <a:lnR w="12700" cap="flat" cmpd="sng" algn="ctr">
                      <a:solidFill>
                        <a:schemeClr val="accent4">
                          <a:lumMod val="50000"/>
                        </a:schemeClr>
                      </a:solidFill>
                      <a:prstDash val="solid"/>
                      <a:round/>
                      <a:headEnd type="none" w="med" len="med"/>
                      <a:tailEnd type="none" w="med" len="med"/>
                    </a:lnR>
                    <a:lnT w="12700" cap="flat" cmpd="sng" algn="ctr">
                      <a:solidFill>
                        <a:schemeClr val="accent4">
                          <a:lumMod val="50000"/>
                        </a:schemeClr>
                      </a:solidFill>
                      <a:prstDash val="solid"/>
                      <a:round/>
                      <a:headEnd type="none" w="med" len="med"/>
                      <a:tailEnd type="none" w="med" len="med"/>
                    </a:lnT>
                    <a:lnB w="12700" cap="flat" cmpd="sng" algn="ctr">
                      <a:solidFill>
                        <a:schemeClr val="accent4">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037412"/>
                  </a:ext>
                </a:extLst>
              </a:tr>
            </a:tbl>
          </a:graphicData>
        </a:graphic>
      </p:graphicFrame>
    </p:spTree>
    <p:extLst>
      <p:ext uri="{BB962C8B-B14F-4D97-AF65-F5344CB8AC3E}">
        <p14:creationId xmlns:p14="http://schemas.microsoft.com/office/powerpoint/2010/main" val="37452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圓角 23">
            <a:extLst>
              <a:ext uri="{FF2B5EF4-FFF2-40B4-BE49-F238E27FC236}">
                <a16:creationId xmlns:a16="http://schemas.microsoft.com/office/drawing/2014/main" id="{86C749A6-D9A6-4049-ADB4-8C68D8E0393C}"/>
              </a:ext>
            </a:extLst>
          </p:cNvPr>
          <p:cNvSpPr/>
          <p:nvPr/>
        </p:nvSpPr>
        <p:spPr>
          <a:xfrm>
            <a:off x="694499" y="1536728"/>
            <a:ext cx="10803001" cy="153451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2" name="文字方塊 1">
            <a:extLst>
              <a:ext uri="{FF2B5EF4-FFF2-40B4-BE49-F238E27FC236}">
                <a16:creationId xmlns:a16="http://schemas.microsoft.com/office/drawing/2014/main" id="{7DB9C735-DD47-4E35-9580-F85572A60F92}"/>
              </a:ext>
            </a:extLst>
          </p:cNvPr>
          <p:cNvSpPr txBox="1"/>
          <p:nvPr/>
        </p:nvSpPr>
        <p:spPr>
          <a:xfrm>
            <a:off x="848142" y="1709011"/>
            <a:ext cx="10302502" cy="1200329"/>
          </a:xfrm>
          <a:prstGeom prst="rect">
            <a:avLst/>
          </a:prstGeom>
          <a:noFill/>
        </p:spPr>
        <p:txBody>
          <a:bodyPr wrap="square" rtlCol="0">
            <a:spAutoFit/>
          </a:bodyPr>
          <a:lstStyle/>
          <a:p>
            <a:pPr marL="285750" indent="-285750">
              <a:buFont typeface="Arial" panose="020B0604020202020204" pitchFamily="34" charset="0"/>
              <a:buChar char="•"/>
            </a:pPr>
            <a:r>
              <a:rPr lang="zh-TW" altLang="zh-TW" sz="2400" b="1" dirty="0">
                <a:ea typeface="Adobe 繁黑體 Std B" panose="020B0700000000000000" pitchFamily="34" charset="-120"/>
              </a:rPr>
              <a:t>除了韋伯所提出的三種權威類型，近代學者在當前各種專業模式的發展下，提出</a:t>
            </a:r>
            <a:r>
              <a:rPr lang="zh-TW" altLang="zh-TW" sz="2400" b="1" dirty="0">
                <a:solidFill>
                  <a:srgbClr val="FF0000"/>
                </a:solidFill>
                <a:ea typeface="Adobe 繁黑體 Std B" panose="020B0700000000000000" pitchFamily="34" charset="-120"/>
              </a:rPr>
              <a:t>教師教學工作具備專業的知識與技能，贏得學生的信賴</a:t>
            </a:r>
            <a:r>
              <a:rPr lang="zh-TW" altLang="zh-TW" sz="2400" b="1" dirty="0">
                <a:ea typeface="Adobe 繁黑體 Std B" panose="020B0700000000000000" pitchFamily="34" charset="-120"/>
              </a:rPr>
              <a:t>，也是一項十分重要的權威展現，此即</a:t>
            </a:r>
            <a:r>
              <a:rPr lang="zh-TW" altLang="zh-TW" sz="2400" b="1" dirty="0">
                <a:solidFill>
                  <a:srgbClr val="FF0000"/>
                </a:solidFill>
                <a:ea typeface="Adobe 繁黑體 Std B" panose="020B0700000000000000" pitchFamily="34" charset="-120"/>
              </a:rPr>
              <a:t>「專業的權威」</a:t>
            </a:r>
            <a:r>
              <a:rPr lang="zh-TW" altLang="en-US" sz="2400" b="1" dirty="0">
                <a:solidFill>
                  <a:srgbClr val="FF0000"/>
                </a:solidFill>
                <a:ea typeface="Adobe 繁黑體 Std B" panose="020B0700000000000000" pitchFamily="34" charset="-120"/>
              </a:rPr>
              <a:t>（</a:t>
            </a:r>
            <a:r>
              <a:rPr lang="en-GB" altLang="zh-TW" sz="2400" b="1" dirty="0" err="1">
                <a:solidFill>
                  <a:srgbClr val="FF0000"/>
                </a:solidFill>
                <a:ea typeface="Adobe 繁黑體 Std B" panose="020B0700000000000000" pitchFamily="34" charset="-120"/>
              </a:rPr>
              <a:t>professionalauthority</a:t>
            </a:r>
            <a:r>
              <a:rPr lang="zh-TW" altLang="en-US" sz="2400" b="1" dirty="0">
                <a:solidFill>
                  <a:srgbClr val="FF0000"/>
                </a:solidFill>
                <a:ea typeface="Adobe 繁黑體 Std B" panose="020B0700000000000000" pitchFamily="34" charset="-120"/>
              </a:rPr>
              <a:t>）</a:t>
            </a:r>
            <a:r>
              <a:rPr lang="zh-TW" altLang="en-US" sz="2400" b="1" dirty="0">
                <a:ea typeface="Adobe 繁黑體 Std B" panose="020B0700000000000000" pitchFamily="34" charset="-120"/>
              </a:rPr>
              <a:t>。</a:t>
            </a:r>
            <a:endParaRPr lang="en-US" altLang="zh-TW" sz="2400" b="1" dirty="0">
              <a:ea typeface="Adobe 繁黑體 Std B" panose="020B0700000000000000" pitchFamily="34" charset="-120"/>
            </a:endParaRPr>
          </a:p>
        </p:txBody>
      </p:sp>
      <p:grpSp>
        <p:nvGrpSpPr>
          <p:cNvPr id="25" name="群組 24">
            <a:extLst>
              <a:ext uri="{FF2B5EF4-FFF2-40B4-BE49-F238E27FC236}">
                <a16:creationId xmlns:a16="http://schemas.microsoft.com/office/drawing/2014/main" id="{34C71E35-1464-410C-97CE-144A6C6946CD}"/>
              </a:ext>
            </a:extLst>
          </p:cNvPr>
          <p:cNvGrpSpPr/>
          <p:nvPr/>
        </p:nvGrpSpPr>
        <p:grpSpPr>
          <a:xfrm>
            <a:off x="1626634" y="3215874"/>
            <a:ext cx="8866347" cy="3073832"/>
            <a:chOff x="463128" y="2666402"/>
            <a:chExt cx="9730745" cy="3620030"/>
          </a:xfrm>
        </p:grpSpPr>
        <p:pic>
          <p:nvPicPr>
            <p:cNvPr id="3" name="圖片 2">
              <a:extLst>
                <a:ext uri="{FF2B5EF4-FFF2-40B4-BE49-F238E27FC236}">
                  <a16:creationId xmlns:a16="http://schemas.microsoft.com/office/drawing/2014/main" id="{7873304C-E6DF-4EEE-8D93-63380FAFC9E1}"/>
                </a:ext>
              </a:extLst>
            </p:cNvPr>
            <p:cNvPicPr>
              <a:picLocks noChangeAspect="1"/>
            </p:cNvPicPr>
            <p:nvPr/>
          </p:nvPicPr>
          <p:blipFill>
            <a:blip r:embed="rId2"/>
            <a:stretch>
              <a:fillRect/>
            </a:stretch>
          </p:blipFill>
          <p:spPr>
            <a:xfrm>
              <a:off x="463128" y="2666402"/>
              <a:ext cx="8000302" cy="2540668"/>
            </a:xfrm>
            <a:prstGeom prst="rect">
              <a:avLst/>
            </a:prstGeom>
          </p:spPr>
        </p:pic>
        <p:grpSp>
          <p:nvGrpSpPr>
            <p:cNvPr id="9" name="群組 8">
              <a:extLst>
                <a:ext uri="{FF2B5EF4-FFF2-40B4-BE49-F238E27FC236}">
                  <a16:creationId xmlns:a16="http://schemas.microsoft.com/office/drawing/2014/main" id="{C89AE529-4B51-4ADB-A60C-F849CE6CB3E0}"/>
                </a:ext>
              </a:extLst>
            </p:cNvPr>
            <p:cNvGrpSpPr/>
            <p:nvPr/>
          </p:nvGrpSpPr>
          <p:grpSpPr>
            <a:xfrm>
              <a:off x="4263970" y="4634919"/>
              <a:ext cx="1910799" cy="1651513"/>
              <a:chOff x="4448905" y="3669326"/>
              <a:chExt cx="1910799" cy="1651513"/>
            </a:xfrm>
          </p:grpSpPr>
          <p:sp>
            <p:nvSpPr>
              <p:cNvPr id="4" name="六边形 21">
                <a:extLst>
                  <a:ext uri="{FF2B5EF4-FFF2-40B4-BE49-F238E27FC236}">
                    <a16:creationId xmlns:a16="http://schemas.microsoft.com/office/drawing/2014/main" id="{2AB5F3D1-A3C0-4621-8575-01BB7E2C9009}"/>
                  </a:ext>
                </a:extLst>
              </p:cNvPr>
              <p:cNvSpPr/>
              <p:nvPr/>
            </p:nvSpPr>
            <p:spPr>
              <a:xfrm>
                <a:off x="4448905" y="3669326"/>
                <a:ext cx="1910799" cy="1651513"/>
              </a:xfrm>
              <a:prstGeom prst="hexagon">
                <a:avLst>
                  <a:gd name="adj" fmla="val 25000"/>
                  <a:gd name="vf" fmla="val 115470"/>
                </a:avLst>
              </a:prstGeom>
              <a:ln/>
            </p:spPr>
            <p:style>
              <a:lnRef idx="1">
                <a:schemeClr val="accent4"/>
              </a:lnRef>
              <a:fillRef idx="2">
                <a:schemeClr val="accent4"/>
              </a:fillRef>
              <a:effectRef idx="1">
                <a:schemeClr val="accent4"/>
              </a:effectRef>
              <a:fontRef idx="minor">
                <a:schemeClr val="dk1"/>
              </a:fontRef>
            </p:style>
            <p:txBody>
              <a:bodyPr/>
              <a:lstStyle/>
              <a:p>
                <a:endParaRPr lang="zh-TW" altLang="en-US" dirty="0">
                  <a:ea typeface="Adobe 繁黑體 Std B" panose="020B0700000000000000" pitchFamily="34" charset="-120"/>
                </a:endParaRPr>
              </a:p>
            </p:txBody>
          </p:sp>
          <p:sp>
            <p:nvSpPr>
              <p:cNvPr id="7" name="心形 6">
                <a:extLst>
                  <a:ext uri="{FF2B5EF4-FFF2-40B4-BE49-F238E27FC236}">
                    <a16:creationId xmlns:a16="http://schemas.microsoft.com/office/drawing/2014/main" id="{4B62B690-159D-48BA-A166-939AB03713B9}"/>
                  </a:ext>
                </a:extLst>
              </p:cNvPr>
              <p:cNvSpPr/>
              <p:nvPr/>
            </p:nvSpPr>
            <p:spPr>
              <a:xfrm>
                <a:off x="5171827" y="4288304"/>
                <a:ext cx="464954" cy="413556"/>
              </a:xfrm>
              <a:prstGeom prst="hear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Adobe 繁黑體 Std B" panose="020B0700000000000000" pitchFamily="34" charset="-120"/>
                </a:endParaRPr>
              </a:p>
            </p:txBody>
          </p:sp>
        </p:grpSp>
        <p:sp>
          <p:nvSpPr>
            <p:cNvPr id="8" name="矩形: 圓角 7">
              <a:extLst>
                <a:ext uri="{FF2B5EF4-FFF2-40B4-BE49-F238E27FC236}">
                  <a16:creationId xmlns:a16="http://schemas.microsoft.com/office/drawing/2014/main" id="{9514C1C0-C6C0-455E-8E58-8DFF64618E87}"/>
                </a:ext>
              </a:extLst>
            </p:cNvPr>
            <p:cNvSpPr/>
            <p:nvPr/>
          </p:nvSpPr>
          <p:spPr>
            <a:xfrm>
              <a:off x="6484902" y="4634919"/>
              <a:ext cx="3708971" cy="16515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400" b="1" dirty="0">
                  <a:ea typeface="Adobe 繁黑體 Std B" panose="020B0700000000000000" pitchFamily="34" charset="-120"/>
                </a:rPr>
                <a:t>專業的權威</a:t>
              </a:r>
              <a:endParaRPr lang="en-US" altLang="zh-TW" sz="2400" b="1" dirty="0">
                <a:ea typeface="Adobe 繁黑體 Std B" panose="020B0700000000000000" pitchFamily="34" charset="-120"/>
              </a:endParaRPr>
            </a:p>
            <a:p>
              <a:pPr algn="ctr"/>
              <a:r>
                <a:rPr lang="zh-TW" altLang="en-US" sz="2400" b="1" dirty="0">
                  <a:ea typeface="Adobe 繁黑體 Std B" panose="020B0700000000000000" pitchFamily="34" charset="-120"/>
                </a:rPr>
                <a:t>（</a:t>
              </a:r>
              <a:r>
                <a:rPr lang="en-US" altLang="zh-TW" sz="2400" b="1" dirty="0" err="1">
                  <a:ea typeface="Adobe 繁黑體 Std B" panose="020B0700000000000000" pitchFamily="34" charset="-120"/>
                </a:rPr>
                <a:t>professionalauthority</a:t>
              </a:r>
              <a:r>
                <a:rPr lang="zh-TW" altLang="en-US" sz="2400" b="1" dirty="0">
                  <a:ea typeface="Adobe 繁黑體 Std B" panose="020B0700000000000000" pitchFamily="34" charset="-120"/>
                </a:rPr>
                <a:t>）</a:t>
              </a:r>
            </a:p>
          </p:txBody>
        </p:sp>
      </p:grpSp>
      <p:grpSp>
        <p:nvGrpSpPr>
          <p:cNvPr id="10" name="组合 47">
            <a:extLst>
              <a:ext uri="{FF2B5EF4-FFF2-40B4-BE49-F238E27FC236}">
                <a16:creationId xmlns:a16="http://schemas.microsoft.com/office/drawing/2014/main" id="{95119AEA-F263-4AAB-80B4-DEEFCC579A2D}"/>
              </a:ext>
            </a:extLst>
          </p:cNvPr>
          <p:cNvGrpSpPr/>
          <p:nvPr/>
        </p:nvGrpSpPr>
        <p:grpSpPr>
          <a:xfrm>
            <a:off x="-397123" y="-538250"/>
            <a:ext cx="2555690" cy="2296167"/>
            <a:chOff x="-1344978" y="-685187"/>
            <a:chExt cx="6781080" cy="6092478"/>
          </a:xfrm>
        </p:grpSpPr>
        <p:sp>
          <p:nvSpPr>
            <p:cNvPr id="11" name="椭圆 48">
              <a:extLst>
                <a:ext uri="{FF2B5EF4-FFF2-40B4-BE49-F238E27FC236}">
                  <a16:creationId xmlns:a16="http://schemas.microsoft.com/office/drawing/2014/main" id="{0180F27A-A5DF-4FA6-BF3F-5DAC63C4DA2D}"/>
                </a:ext>
              </a:extLst>
            </p:cNvPr>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49">
              <a:extLst>
                <a:ext uri="{FF2B5EF4-FFF2-40B4-BE49-F238E27FC236}">
                  <a16:creationId xmlns:a16="http://schemas.microsoft.com/office/drawing/2014/main" id="{73C3E593-AC4E-42B2-8C08-39C7FF67A2C9}"/>
                </a:ext>
              </a:extLst>
            </p:cNvPr>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50">
              <a:extLst>
                <a:ext uri="{FF2B5EF4-FFF2-40B4-BE49-F238E27FC236}">
                  <a16:creationId xmlns:a16="http://schemas.microsoft.com/office/drawing/2014/main" id="{A50D91F3-902A-4DFB-B770-05C7D53C2D56}"/>
                </a:ext>
              </a:extLst>
            </p:cNvPr>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51">
              <a:extLst>
                <a:ext uri="{FF2B5EF4-FFF2-40B4-BE49-F238E27FC236}">
                  <a16:creationId xmlns:a16="http://schemas.microsoft.com/office/drawing/2014/main" id="{D195ADBD-272F-4744-8A6F-5E3BD10F77B8}"/>
                </a:ext>
              </a:extLst>
            </p:cNvPr>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52">
              <a:extLst>
                <a:ext uri="{FF2B5EF4-FFF2-40B4-BE49-F238E27FC236}">
                  <a16:creationId xmlns:a16="http://schemas.microsoft.com/office/drawing/2014/main" id="{19B556C0-725E-4868-AE52-B8F2E413E1C5}"/>
                </a:ext>
              </a:extLst>
            </p:cNvPr>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53">
              <a:extLst>
                <a:ext uri="{FF2B5EF4-FFF2-40B4-BE49-F238E27FC236}">
                  <a16:creationId xmlns:a16="http://schemas.microsoft.com/office/drawing/2014/main" id="{8E887019-8E25-49AC-95A1-AC42BA8D7A48}"/>
                </a:ext>
              </a:extLst>
            </p:cNvPr>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54">
              <a:extLst>
                <a:ext uri="{FF2B5EF4-FFF2-40B4-BE49-F238E27FC236}">
                  <a16:creationId xmlns:a16="http://schemas.microsoft.com/office/drawing/2014/main" id="{C64CAB93-AF5E-4E32-B240-DFDBC8487F2E}"/>
                </a:ext>
              </a:extLst>
            </p:cNvPr>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55">
              <a:extLst>
                <a:ext uri="{FF2B5EF4-FFF2-40B4-BE49-F238E27FC236}">
                  <a16:creationId xmlns:a16="http://schemas.microsoft.com/office/drawing/2014/main" id="{90364430-8691-4DB0-BD97-755491C630BC}"/>
                </a:ext>
              </a:extLst>
            </p:cNvPr>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56">
              <a:extLst>
                <a:ext uri="{FF2B5EF4-FFF2-40B4-BE49-F238E27FC236}">
                  <a16:creationId xmlns:a16="http://schemas.microsoft.com/office/drawing/2014/main" id="{3F1CCEC3-137B-4991-B12C-1FD6851C3CF5}"/>
                </a:ext>
              </a:extLst>
            </p:cNvPr>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57">
              <a:extLst>
                <a:ext uri="{FF2B5EF4-FFF2-40B4-BE49-F238E27FC236}">
                  <a16:creationId xmlns:a16="http://schemas.microsoft.com/office/drawing/2014/main" id="{220C222A-AEFD-4954-9AF0-2A7FA34FA84A}"/>
                </a:ext>
              </a:extLst>
            </p:cNvPr>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58">
              <a:extLst>
                <a:ext uri="{FF2B5EF4-FFF2-40B4-BE49-F238E27FC236}">
                  <a16:creationId xmlns:a16="http://schemas.microsoft.com/office/drawing/2014/main" id="{DC9FEE92-87FE-442E-BE26-B4021E5D9525}"/>
                </a:ext>
              </a:extLst>
            </p:cNvPr>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59">
              <a:extLst>
                <a:ext uri="{FF2B5EF4-FFF2-40B4-BE49-F238E27FC236}">
                  <a16:creationId xmlns:a16="http://schemas.microsoft.com/office/drawing/2014/main" id="{DB237A34-8630-48B8-B52B-540FAC0FF136}"/>
                </a:ext>
              </a:extLst>
            </p:cNvPr>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60">
              <a:extLst>
                <a:ext uri="{FF2B5EF4-FFF2-40B4-BE49-F238E27FC236}">
                  <a16:creationId xmlns:a16="http://schemas.microsoft.com/office/drawing/2014/main" id="{C89EBFB9-0FD1-435A-A72D-C21AAED05802}"/>
                </a:ext>
              </a:extLst>
            </p:cNvPr>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a:extLst>
              <a:ext uri="{FF2B5EF4-FFF2-40B4-BE49-F238E27FC236}">
                <a16:creationId xmlns:a16="http://schemas.microsoft.com/office/drawing/2014/main" id="{0806CDD9-AFCF-4C8E-A453-9B2BD1A2DC45}"/>
              </a:ext>
            </a:extLst>
          </p:cNvPr>
          <p:cNvSpPr/>
          <p:nvPr/>
        </p:nvSpPr>
        <p:spPr>
          <a:xfrm>
            <a:off x="2767970" y="655270"/>
            <a:ext cx="2082621" cy="646331"/>
          </a:xfrm>
          <a:prstGeom prst="rect">
            <a:avLst/>
          </a:prstGeom>
        </p:spPr>
        <p:txBody>
          <a:bodyPr wrap="none">
            <a:spAutoFit/>
          </a:bodyPr>
          <a:lstStyle/>
          <a:p>
            <a:r>
              <a:rPr lang="zh-TW" altLang="en-US" sz="3600" b="1" dirty="0">
                <a:latin typeface="Adobe 繁黑體 Std B" panose="020B0700000000000000" pitchFamily="34" charset="-120"/>
                <a:ea typeface="Adobe 繁黑體 Std B" panose="020B0700000000000000" pitchFamily="34" charset="-120"/>
              </a:rPr>
              <a:t>教師權威</a:t>
            </a:r>
          </a:p>
        </p:txBody>
      </p:sp>
      <p:sp>
        <p:nvSpPr>
          <p:cNvPr id="27" name="平行四边形 62">
            <a:extLst>
              <a:ext uri="{FF2B5EF4-FFF2-40B4-BE49-F238E27FC236}">
                <a16:creationId xmlns:a16="http://schemas.microsoft.com/office/drawing/2014/main" id="{7C96441B-E24C-41AC-BD6B-AE915CCB2314}"/>
              </a:ext>
            </a:extLst>
          </p:cNvPr>
          <p:cNvSpPr/>
          <p:nvPr/>
        </p:nvSpPr>
        <p:spPr>
          <a:xfrm>
            <a:off x="2044754" y="82725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4</a:t>
            </a:r>
            <a:endParaRPr lang="zh-CN" altLang="en-US" sz="3600" dirty="0">
              <a:solidFill>
                <a:schemeClr val="tx1">
                  <a:lumMod val="75000"/>
                  <a:lumOff val="25000"/>
                </a:schemeClr>
              </a:solidFill>
            </a:endParaRPr>
          </a:p>
        </p:txBody>
      </p:sp>
      <p:cxnSp>
        <p:nvCxnSpPr>
          <p:cNvPr id="28" name="直接连接符 61">
            <a:extLst>
              <a:ext uri="{FF2B5EF4-FFF2-40B4-BE49-F238E27FC236}">
                <a16:creationId xmlns:a16="http://schemas.microsoft.com/office/drawing/2014/main" id="{F0745D56-DDF3-46AE-A355-E2C2E44847DF}"/>
              </a:ext>
            </a:extLst>
          </p:cNvPr>
          <p:cNvCxnSpPr/>
          <p:nvPr/>
        </p:nvCxnSpPr>
        <p:spPr>
          <a:xfrm>
            <a:off x="2501680" y="130641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60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6200000">
            <a:off x="644651" y="525424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6200000">
            <a:off x="2078817" y="640389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rot="16200000">
            <a:off x="3817256" y="5935311"/>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6200000">
            <a:off x="4925647" y="6645920"/>
            <a:ext cx="1947513" cy="19475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a:off x="1746036" y="3977999"/>
            <a:ext cx="2606873" cy="260687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a:off x="-208096" y="4762428"/>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200000">
            <a:off x="6635340" y="6243404"/>
            <a:ext cx="1130239" cy="1130239"/>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6200000">
            <a:off x="7357899" y="5524708"/>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6200000">
            <a:off x="7991706" y="6582879"/>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6200000">
            <a:off x="9125925" y="4862025"/>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6200000">
            <a:off x="10510752" y="5474419"/>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6200000">
            <a:off x="5908155" y="567101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6200000">
            <a:off x="6480603" y="6497251"/>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6200000">
            <a:off x="5838946" y="6858047"/>
            <a:ext cx="334678" cy="334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5711165" y="5089878"/>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6200000">
            <a:off x="7090639" y="5089877"/>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6200000">
            <a:off x="1294480" y="3601826"/>
            <a:ext cx="1656813" cy="16568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0" y="1142816"/>
            <a:ext cx="12192000" cy="1415219"/>
          </a:xfrm>
          <a:custGeom>
            <a:avLst/>
            <a:gdLst>
              <a:gd name="connsiteX0" fmla="*/ 0 w 9144000"/>
              <a:gd name="connsiteY0" fmla="*/ 472630 h 1415219"/>
              <a:gd name="connsiteX1" fmla="*/ 2712720 w 9144000"/>
              <a:gd name="connsiteY1" fmla="*/ 1295590 h 1415219"/>
              <a:gd name="connsiteX2" fmla="*/ 4632960 w 9144000"/>
              <a:gd name="connsiteY2" fmla="*/ 190 h 1415219"/>
              <a:gd name="connsiteX3" fmla="*/ 7299960 w 9144000"/>
              <a:gd name="connsiteY3" fmla="*/ 1402270 h 1415219"/>
              <a:gd name="connsiteX4" fmla="*/ 9144000 w 9144000"/>
              <a:gd name="connsiteY4" fmla="*/ 579310 h 1415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415219">
                <a:moveTo>
                  <a:pt x="0" y="472630"/>
                </a:moveTo>
                <a:cubicBezTo>
                  <a:pt x="970280" y="923480"/>
                  <a:pt x="1940560" y="1374330"/>
                  <a:pt x="2712720" y="1295590"/>
                </a:cubicBezTo>
                <a:cubicBezTo>
                  <a:pt x="3484880" y="1216850"/>
                  <a:pt x="3868420" y="-17590"/>
                  <a:pt x="4632960" y="190"/>
                </a:cubicBezTo>
                <a:cubicBezTo>
                  <a:pt x="5397500" y="17970"/>
                  <a:pt x="6548120" y="1305750"/>
                  <a:pt x="7299960" y="1402270"/>
                </a:cubicBezTo>
                <a:cubicBezTo>
                  <a:pt x="8051800" y="1498790"/>
                  <a:pt x="8597900" y="1039050"/>
                  <a:pt x="9144000" y="579310"/>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346080" y="1878434"/>
            <a:ext cx="544059" cy="544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73504" y="1850422"/>
            <a:ext cx="544059" cy="5440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72319" y="1123776"/>
            <a:ext cx="544059" cy="544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640288" y="2305039"/>
            <a:ext cx="544059" cy="54405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002757" y="1209275"/>
            <a:ext cx="1421038" cy="584775"/>
          </a:xfrm>
          <a:prstGeom prst="rect">
            <a:avLst/>
          </a:prstGeom>
        </p:spPr>
        <p:txBody>
          <a:bodyPr wrap="square">
            <a:spAutoFit/>
          </a:bodyPr>
          <a:lstStyle/>
          <a:p>
            <a:r>
              <a:rPr lang="en-US" altLang="zh-TW" sz="32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1.</a:t>
            </a:r>
            <a:r>
              <a:rPr lang="zh-TW" altLang="en-US" sz="32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前言</a:t>
            </a:r>
            <a:endParaRPr lang="zh-CN" altLang="en-US" sz="32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26" name="矩形 25"/>
          <p:cNvSpPr/>
          <p:nvPr/>
        </p:nvSpPr>
        <p:spPr>
          <a:xfrm>
            <a:off x="3714417" y="2543151"/>
            <a:ext cx="2843117" cy="584775"/>
          </a:xfrm>
          <a:prstGeom prst="rect">
            <a:avLst/>
          </a:prstGeom>
        </p:spPr>
        <p:txBody>
          <a:bodyPr wrap="square">
            <a:spAutoFit/>
          </a:bodyPr>
          <a:lstStyle/>
          <a:p>
            <a:r>
              <a:rPr lang="en-US" altLang="zh-CN" sz="32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2.</a:t>
            </a:r>
            <a:r>
              <a:rPr lang="zh-TW" altLang="en-US" sz="32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文獻回顧</a:t>
            </a:r>
            <a:endParaRPr lang="zh-CN" altLang="en-US" sz="32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27" name="矩形 26"/>
          <p:cNvSpPr/>
          <p:nvPr/>
        </p:nvSpPr>
        <p:spPr>
          <a:xfrm>
            <a:off x="6744348" y="432048"/>
            <a:ext cx="2326515" cy="584775"/>
          </a:xfrm>
          <a:prstGeom prst="rect">
            <a:avLst/>
          </a:prstGeom>
        </p:spPr>
        <p:txBody>
          <a:bodyPr wrap="square">
            <a:spAutoFit/>
          </a:bodyPr>
          <a:lstStyle/>
          <a:p>
            <a:r>
              <a:rPr lang="en-US" altLang="zh-CN" sz="32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3.</a:t>
            </a:r>
            <a:r>
              <a:rPr lang="zh-TW" altLang="en-US" sz="32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訪談內容</a:t>
            </a:r>
            <a:endParaRPr lang="zh-CN" altLang="en-US" sz="32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28" name="矩形 27"/>
          <p:cNvSpPr/>
          <p:nvPr/>
        </p:nvSpPr>
        <p:spPr>
          <a:xfrm>
            <a:off x="8463421" y="2953079"/>
            <a:ext cx="1441851" cy="584775"/>
          </a:xfrm>
          <a:prstGeom prst="rect">
            <a:avLst/>
          </a:prstGeom>
        </p:spPr>
        <p:txBody>
          <a:bodyPr wrap="square">
            <a:spAutoFit/>
          </a:bodyPr>
          <a:lstStyle/>
          <a:p>
            <a:r>
              <a:rPr lang="en-US" altLang="zh-CN" sz="32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4.</a:t>
            </a:r>
            <a:r>
              <a:rPr lang="zh-TW" altLang="en-US" sz="32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結論</a:t>
            </a:r>
            <a:endParaRPr lang="zh-CN" altLang="en-US" sz="32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1773677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36000">
                                          <p:cBhvr additive="base">
                                            <p:cTn id="7" dur="500" fill="hold"/>
                                            <p:tgtEl>
                                              <p:spTgt spid="25"/>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6000">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14:bounceEnd="36000">
                                          <p:cBhvr additive="base">
                                            <p:cTn id="12" dur="500" fill="hold"/>
                                            <p:tgtEl>
                                              <p:spTgt spid="26"/>
                                            </p:tgtEl>
                                            <p:attrNameLst>
                                              <p:attrName>ppt_x</p:attrName>
                                            </p:attrNameLst>
                                          </p:cBhvr>
                                          <p:tavLst>
                                            <p:tav tm="0">
                                              <p:val>
                                                <p:strVal val="1+#ppt_w/2"/>
                                              </p:val>
                                            </p:tav>
                                            <p:tav tm="100000">
                                              <p:val>
                                                <p:strVal val="#ppt_x"/>
                                              </p:val>
                                            </p:tav>
                                          </p:tavLst>
                                        </p:anim>
                                        <p:anim calcmode="lin" valueType="num" p14:bounceEnd="36000">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14:presetBounceEnd="36000">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14:bounceEnd="36000">
                                          <p:cBhvr additive="base">
                                            <p:cTn id="17" dur="500" fill="hold"/>
                                            <p:tgtEl>
                                              <p:spTgt spid="27"/>
                                            </p:tgtEl>
                                            <p:attrNameLst>
                                              <p:attrName>ppt_x</p:attrName>
                                            </p:attrNameLst>
                                          </p:cBhvr>
                                          <p:tavLst>
                                            <p:tav tm="0">
                                              <p:val>
                                                <p:strVal val="1+#ppt_w/2"/>
                                              </p:val>
                                            </p:tav>
                                            <p:tav tm="100000">
                                              <p:val>
                                                <p:strVal val="#ppt_x"/>
                                              </p:val>
                                            </p:tav>
                                          </p:tavLst>
                                        </p:anim>
                                        <p:anim calcmode="lin" valueType="num" p14:bounceEnd="36000">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14:presetBounceEnd="36000">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14:bounceEnd="36000">
                                          <p:cBhvr additive="base">
                                            <p:cTn id="22" dur="500" fill="hold"/>
                                            <p:tgtEl>
                                              <p:spTgt spid="28"/>
                                            </p:tgtEl>
                                            <p:attrNameLst>
                                              <p:attrName>ppt_x</p:attrName>
                                            </p:attrNameLst>
                                          </p:cBhvr>
                                          <p:tavLst>
                                            <p:tav tm="0">
                                              <p:val>
                                                <p:strVal val="1+#ppt_w/2"/>
                                              </p:val>
                                            </p:tav>
                                            <p:tav tm="100000">
                                              <p:val>
                                                <p:strVal val="#ppt_x"/>
                                              </p:val>
                                            </p:tav>
                                          </p:tavLst>
                                        </p:anim>
                                        <p:anim calcmode="lin" valueType="num" p14:bounceEnd="36000">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1+#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7">
            <a:extLst>
              <a:ext uri="{FF2B5EF4-FFF2-40B4-BE49-F238E27FC236}">
                <a16:creationId xmlns:a16="http://schemas.microsoft.com/office/drawing/2014/main" id="{341BC736-B2FA-425E-8D53-CA922200B5F4}"/>
              </a:ext>
            </a:extLst>
          </p:cNvPr>
          <p:cNvGrpSpPr/>
          <p:nvPr/>
        </p:nvGrpSpPr>
        <p:grpSpPr>
          <a:xfrm>
            <a:off x="-397123" y="-538250"/>
            <a:ext cx="2555690" cy="2296167"/>
            <a:chOff x="-1344978" y="-685187"/>
            <a:chExt cx="6781080" cy="6092478"/>
          </a:xfrm>
        </p:grpSpPr>
        <p:sp>
          <p:nvSpPr>
            <p:cNvPr id="4" name="椭圆 48">
              <a:extLst>
                <a:ext uri="{FF2B5EF4-FFF2-40B4-BE49-F238E27FC236}">
                  <a16:creationId xmlns:a16="http://schemas.microsoft.com/office/drawing/2014/main" id="{D6DB9CE6-3968-4978-82E2-0F59E456E23E}"/>
                </a:ext>
              </a:extLst>
            </p:cNvPr>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9">
              <a:extLst>
                <a:ext uri="{FF2B5EF4-FFF2-40B4-BE49-F238E27FC236}">
                  <a16:creationId xmlns:a16="http://schemas.microsoft.com/office/drawing/2014/main" id="{B2E57F0A-3DA7-4D64-8D24-C4F3FF224AF8}"/>
                </a:ext>
              </a:extLst>
            </p:cNvPr>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0">
              <a:extLst>
                <a:ext uri="{FF2B5EF4-FFF2-40B4-BE49-F238E27FC236}">
                  <a16:creationId xmlns:a16="http://schemas.microsoft.com/office/drawing/2014/main" id="{EDAAF19F-19A6-482A-B2FF-D22FA4831B11}"/>
                </a:ext>
              </a:extLst>
            </p:cNvPr>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51">
              <a:extLst>
                <a:ext uri="{FF2B5EF4-FFF2-40B4-BE49-F238E27FC236}">
                  <a16:creationId xmlns:a16="http://schemas.microsoft.com/office/drawing/2014/main" id="{0B4C086B-BAFF-4BC5-B012-B8BCFE8BAB1F}"/>
                </a:ext>
              </a:extLst>
            </p:cNvPr>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52">
              <a:extLst>
                <a:ext uri="{FF2B5EF4-FFF2-40B4-BE49-F238E27FC236}">
                  <a16:creationId xmlns:a16="http://schemas.microsoft.com/office/drawing/2014/main" id="{9CE14DF8-933D-4C41-B838-A898666EFBDC}"/>
                </a:ext>
              </a:extLst>
            </p:cNvPr>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53">
              <a:extLst>
                <a:ext uri="{FF2B5EF4-FFF2-40B4-BE49-F238E27FC236}">
                  <a16:creationId xmlns:a16="http://schemas.microsoft.com/office/drawing/2014/main" id="{F52480B4-D0B5-4759-9621-0BEBB37450CC}"/>
                </a:ext>
              </a:extLst>
            </p:cNvPr>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54">
              <a:extLst>
                <a:ext uri="{FF2B5EF4-FFF2-40B4-BE49-F238E27FC236}">
                  <a16:creationId xmlns:a16="http://schemas.microsoft.com/office/drawing/2014/main" id="{EAF0D797-F418-4321-A591-735729567A6A}"/>
                </a:ext>
              </a:extLst>
            </p:cNvPr>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55">
              <a:extLst>
                <a:ext uri="{FF2B5EF4-FFF2-40B4-BE49-F238E27FC236}">
                  <a16:creationId xmlns:a16="http://schemas.microsoft.com/office/drawing/2014/main" id="{B05EDBC9-8E9D-413F-8D07-F5A36199A9B4}"/>
                </a:ext>
              </a:extLst>
            </p:cNvPr>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56">
              <a:extLst>
                <a:ext uri="{FF2B5EF4-FFF2-40B4-BE49-F238E27FC236}">
                  <a16:creationId xmlns:a16="http://schemas.microsoft.com/office/drawing/2014/main" id="{1C825142-A56F-42F5-B7B8-2F9D4BDD7C23}"/>
                </a:ext>
              </a:extLst>
            </p:cNvPr>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57">
              <a:extLst>
                <a:ext uri="{FF2B5EF4-FFF2-40B4-BE49-F238E27FC236}">
                  <a16:creationId xmlns:a16="http://schemas.microsoft.com/office/drawing/2014/main" id="{1E032DD7-AB7C-48D2-BE14-DB9100B75715}"/>
                </a:ext>
              </a:extLst>
            </p:cNvPr>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58">
              <a:extLst>
                <a:ext uri="{FF2B5EF4-FFF2-40B4-BE49-F238E27FC236}">
                  <a16:creationId xmlns:a16="http://schemas.microsoft.com/office/drawing/2014/main" id="{EE69DBF2-BA89-474E-B1D0-9CD77AA67E9A}"/>
                </a:ext>
              </a:extLst>
            </p:cNvPr>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59">
              <a:extLst>
                <a:ext uri="{FF2B5EF4-FFF2-40B4-BE49-F238E27FC236}">
                  <a16:creationId xmlns:a16="http://schemas.microsoft.com/office/drawing/2014/main" id="{CED2D816-C0A5-45A3-8A33-2AB2741D0419}"/>
                </a:ext>
              </a:extLst>
            </p:cNvPr>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60">
              <a:extLst>
                <a:ext uri="{FF2B5EF4-FFF2-40B4-BE49-F238E27FC236}">
                  <a16:creationId xmlns:a16="http://schemas.microsoft.com/office/drawing/2014/main" id="{8C0E7204-E7BE-4249-8908-BCFB769157B7}"/>
                </a:ext>
              </a:extLst>
            </p:cNvPr>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id="{CA9C16C5-2D4B-447D-BD5E-D834C86F4A4C}"/>
              </a:ext>
            </a:extLst>
          </p:cNvPr>
          <p:cNvSpPr/>
          <p:nvPr/>
        </p:nvSpPr>
        <p:spPr>
          <a:xfrm>
            <a:off x="2767970" y="655270"/>
            <a:ext cx="2082621" cy="646331"/>
          </a:xfrm>
          <a:prstGeom prst="rect">
            <a:avLst/>
          </a:prstGeom>
        </p:spPr>
        <p:txBody>
          <a:bodyPr wrap="none">
            <a:spAutoFit/>
          </a:bodyPr>
          <a:lstStyle/>
          <a:p>
            <a:r>
              <a:rPr lang="zh-TW" altLang="en-US" sz="3600" b="1" dirty="0">
                <a:latin typeface="Adobe 繁黑體 Std B" panose="020B0700000000000000" pitchFamily="34" charset="-120"/>
                <a:ea typeface="Adobe 繁黑體 Std B" panose="020B0700000000000000" pitchFamily="34" charset="-120"/>
              </a:rPr>
              <a:t>教師權威</a:t>
            </a:r>
          </a:p>
        </p:txBody>
      </p:sp>
      <p:sp>
        <p:nvSpPr>
          <p:cNvPr id="18" name="平行四边形 62">
            <a:extLst>
              <a:ext uri="{FF2B5EF4-FFF2-40B4-BE49-F238E27FC236}">
                <a16:creationId xmlns:a16="http://schemas.microsoft.com/office/drawing/2014/main" id="{7BAB3D37-0685-4681-BB9D-EBA9010B7066}"/>
              </a:ext>
            </a:extLst>
          </p:cNvPr>
          <p:cNvSpPr/>
          <p:nvPr/>
        </p:nvSpPr>
        <p:spPr>
          <a:xfrm>
            <a:off x="2044754" y="82725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4</a:t>
            </a:r>
            <a:endParaRPr lang="zh-CN" altLang="en-US" sz="3600" dirty="0">
              <a:solidFill>
                <a:schemeClr val="tx1">
                  <a:lumMod val="75000"/>
                  <a:lumOff val="25000"/>
                </a:schemeClr>
              </a:solidFill>
            </a:endParaRPr>
          </a:p>
        </p:txBody>
      </p:sp>
      <p:cxnSp>
        <p:nvCxnSpPr>
          <p:cNvPr id="19" name="直接连接符 61">
            <a:extLst>
              <a:ext uri="{FF2B5EF4-FFF2-40B4-BE49-F238E27FC236}">
                <a16:creationId xmlns:a16="http://schemas.microsoft.com/office/drawing/2014/main" id="{B802CB18-1097-4EA5-A668-DE99BE6C1065}"/>
              </a:ext>
            </a:extLst>
          </p:cNvPr>
          <p:cNvCxnSpPr/>
          <p:nvPr/>
        </p:nvCxnSpPr>
        <p:spPr>
          <a:xfrm>
            <a:off x="2501680" y="130641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flipV="1">
            <a:off x="8115638" y="2624941"/>
            <a:ext cx="3085762" cy="256694"/>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flipV="1">
            <a:off x="1441644" y="3060111"/>
            <a:ext cx="2118950" cy="256694"/>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矩形 24"/>
          <p:cNvSpPr/>
          <p:nvPr/>
        </p:nvSpPr>
        <p:spPr>
          <a:xfrm flipV="1">
            <a:off x="3568149" y="4051934"/>
            <a:ext cx="5206110" cy="256694"/>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flipV="1">
            <a:off x="10289960" y="4051934"/>
            <a:ext cx="911440" cy="232223"/>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flipV="1">
            <a:off x="1407613" y="4487104"/>
            <a:ext cx="8694758" cy="256694"/>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7684DB85-4DCA-4E24-A599-E062F2A79972}"/>
              </a:ext>
            </a:extLst>
          </p:cNvPr>
          <p:cNvSpPr/>
          <p:nvPr/>
        </p:nvSpPr>
        <p:spPr>
          <a:xfrm>
            <a:off x="1003720" y="2454102"/>
            <a:ext cx="10303057" cy="3339760"/>
          </a:xfrm>
          <a:prstGeom prst="rect">
            <a:avLst/>
          </a:prstGeom>
        </p:spPr>
        <p:txBody>
          <a:bodyPr wrap="square">
            <a:spAutoFit/>
          </a:bodyPr>
          <a:lstStyle/>
          <a:p>
            <a:pPr marL="342900" indent="-342900">
              <a:lnSpc>
                <a:spcPts val="3300"/>
              </a:lnSpc>
              <a:spcBef>
                <a:spcPts val="1200"/>
              </a:spcBef>
              <a:buFont typeface="Arial" panose="020B0604020202020204" pitchFamily="34" charset="0"/>
              <a:buChar char="•"/>
            </a:pPr>
            <a:r>
              <a:rPr lang="zh-TW" altLang="en-US" sz="2400" b="1" dirty="0">
                <a:ea typeface="Adobe 繁黑體 Std B" panose="020B0700000000000000" pitchFamily="34" charset="-120"/>
              </a:rPr>
              <a:t>陳奎憙（</a:t>
            </a:r>
            <a:r>
              <a:rPr lang="en-US" altLang="zh-TW" sz="2400" b="1" dirty="0">
                <a:ea typeface="Adobe 繁黑體 Std B" panose="020B0700000000000000" pitchFamily="34" charset="-120"/>
              </a:rPr>
              <a:t>2001</a:t>
            </a:r>
            <a:r>
              <a:rPr lang="zh-TW" altLang="en-US" sz="2400" b="1" dirty="0">
                <a:ea typeface="Adobe 繁黑體 Std B" panose="020B0700000000000000" pitchFamily="34" charset="-120"/>
              </a:rPr>
              <a:t>）曾在教育社會學導論一書中提到，現在擔任教師，對所任教科目必須專精，若學科專業不足或教育專業的知識及技能缺乏，將無法有效實施教學活動。</a:t>
            </a:r>
          </a:p>
          <a:p>
            <a:pPr marL="342900" indent="-342900">
              <a:lnSpc>
                <a:spcPts val="3300"/>
              </a:lnSpc>
              <a:spcBef>
                <a:spcPts val="1200"/>
              </a:spcBef>
              <a:buFont typeface="Arial" panose="020B0604020202020204" pitchFamily="34" charset="0"/>
              <a:buChar char="•"/>
            </a:pPr>
            <a:r>
              <a:rPr lang="zh-TW" altLang="en-US" sz="2400" b="1" dirty="0">
                <a:ea typeface="Adobe 繁黑體 Std B" panose="020B0700000000000000" pitchFamily="34" charset="-120"/>
              </a:rPr>
              <a:t>本報告也認為，傳統的權威及法理的權威不能過度仰賴，只能透過培養專門的知識、技能，靈活運用教師自身的專業權威及人格感召特質，展現出工作態度。</a:t>
            </a:r>
            <a:endParaRPr lang="en-US" altLang="zh-TW" sz="2400" b="1" dirty="0">
              <a:ea typeface="Adobe 繁黑體 Std B" panose="020B0700000000000000" pitchFamily="34" charset="-120"/>
            </a:endParaRPr>
          </a:p>
          <a:p>
            <a:pPr marL="342900" indent="-342900">
              <a:lnSpc>
                <a:spcPts val="3300"/>
              </a:lnSpc>
              <a:spcBef>
                <a:spcPts val="1200"/>
              </a:spcBef>
              <a:buFont typeface="Arial" panose="020B0604020202020204" pitchFamily="34" charset="0"/>
              <a:buChar char="•"/>
            </a:pPr>
            <a:r>
              <a:rPr lang="zh-TW" altLang="en-US" sz="2400" b="1" dirty="0">
                <a:ea typeface="Adobe 繁黑體 Std B" panose="020B0700000000000000" pitchFamily="34" charset="-120"/>
              </a:rPr>
              <a:t>教師聲望的提升才有機會讓社會大眾能進一步給予教師教學上的協助。</a:t>
            </a:r>
          </a:p>
        </p:txBody>
      </p:sp>
    </p:spTree>
    <p:extLst>
      <p:ext uri="{BB962C8B-B14F-4D97-AF65-F5344CB8AC3E}">
        <p14:creationId xmlns:p14="http://schemas.microsoft.com/office/powerpoint/2010/main" val="253313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6921" y="1013365"/>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8148" y="2729569"/>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2996" y="144162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6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2517" y="2863156"/>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6883" y="450332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3471" y="4325230"/>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3761" y="491225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7154" y="457016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5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1193" y="131499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0406"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5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206"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022" y="286315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8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7622"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4029" y="3517142"/>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4995" y="30756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09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3797" y="2096797"/>
            <a:ext cx="2664415"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3</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1224" y="4934824"/>
            <a:ext cx="5509551" cy="769441"/>
          </a:xfrm>
          <a:prstGeom prst="rect">
            <a:avLst/>
          </a:prstGeom>
        </p:spPr>
        <p:txBody>
          <a:bodyPr wrap="square">
            <a:spAutoFit/>
          </a:bodyPr>
          <a:lstStyle/>
          <a:p>
            <a:pPr algn="ctr"/>
            <a:r>
              <a:rPr lang="zh-TW" altLang="en-US" sz="44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訪談內容</a:t>
            </a:r>
            <a:endParaRPr lang="zh-CN" altLang="en-US" sz="44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67450182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4F94DCD8-7C21-49A0-8192-ABE685B641ED}"/>
              </a:ext>
            </a:extLst>
          </p:cNvPr>
          <p:cNvSpPr txBox="1"/>
          <p:nvPr/>
        </p:nvSpPr>
        <p:spPr>
          <a:xfrm>
            <a:off x="205487" y="2008958"/>
            <a:ext cx="2794338" cy="523220"/>
          </a:xfrm>
          <a:prstGeom prst="rect">
            <a:avLst/>
          </a:prstGeom>
          <a:noFill/>
        </p:spPr>
        <p:txBody>
          <a:bodyPr wrap="square" rtlCol="0">
            <a:spAutoFit/>
          </a:bodyPr>
          <a:lstStyle/>
          <a:p>
            <a:pPr marL="457200" indent="-457200">
              <a:buFont typeface="Wingdings" panose="05000000000000000000" pitchFamily="2" charset="2"/>
              <a:buChar char="Ø"/>
            </a:pPr>
            <a:r>
              <a:rPr lang="zh-TW" altLang="en-US" sz="2800" b="1" dirty="0">
                <a:ea typeface="Adobe 繁黑體 Std B" panose="020B0700000000000000" pitchFamily="34" charset="-120"/>
              </a:rPr>
              <a:t>一般高職教師</a:t>
            </a:r>
          </a:p>
        </p:txBody>
      </p:sp>
      <p:sp>
        <p:nvSpPr>
          <p:cNvPr id="6" name="平行四边形 62">
            <a:extLst>
              <a:ext uri="{FF2B5EF4-FFF2-40B4-BE49-F238E27FC236}">
                <a16:creationId xmlns:a16="http://schemas.microsoft.com/office/drawing/2014/main" id="{0264C45C-8899-4A85-AFC2-271BE8984D46}"/>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sp>
        <p:nvSpPr>
          <p:cNvPr id="7" name="矩形 6">
            <a:extLst>
              <a:ext uri="{FF2B5EF4-FFF2-40B4-BE49-F238E27FC236}">
                <a16:creationId xmlns:a16="http://schemas.microsoft.com/office/drawing/2014/main" id="{2F17BDB2-C2A9-461A-A2C3-82CCE083134D}"/>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老師的基本資料</a:t>
            </a:r>
            <a:endParaRPr lang="zh-CN"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cxnSp>
        <p:nvCxnSpPr>
          <p:cNvPr id="8" name="直接连接符 61">
            <a:extLst>
              <a:ext uri="{FF2B5EF4-FFF2-40B4-BE49-F238E27FC236}">
                <a16:creationId xmlns:a16="http://schemas.microsoft.com/office/drawing/2014/main" id="{1E3A805D-1098-46B3-9CF6-067944DEE9C9}"/>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 name="组合 47">
            <a:extLst>
              <a:ext uri="{FF2B5EF4-FFF2-40B4-BE49-F238E27FC236}">
                <a16:creationId xmlns:a16="http://schemas.microsoft.com/office/drawing/2014/main" id="{C8AD24A5-737B-46A4-9725-61D829679BC4}"/>
              </a:ext>
            </a:extLst>
          </p:cNvPr>
          <p:cNvGrpSpPr/>
          <p:nvPr/>
        </p:nvGrpSpPr>
        <p:grpSpPr>
          <a:xfrm>
            <a:off x="-397123" y="-538250"/>
            <a:ext cx="2555690" cy="2296167"/>
            <a:chOff x="-1344978" y="-685187"/>
            <a:chExt cx="6781080" cy="6092478"/>
          </a:xfrm>
        </p:grpSpPr>
        <p:sp>
          <p:nvSpPr>
            <p:cNvPr id="10" name="椭圆 48">
              <a:extLst>
                <a:ext uri="{FF2B5EF4-FFF2-40B4-BE49-F238E27FC236}">
                  <a16:creationId xmlns:a16="http://schemas.microsoft.com/office/drawing/2014/main" id="{6D7276C1-93E4-43B1-92EB-BABD25AA3384}"/>
                </a:ext>
              </a:extLst>
            </p:cNvPr>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49">
              <a:extLst>
                <a:ext uri="{FF2B5EF4-FFF2-40B4-BE49-F238E27FC236}">
                  <a16:creationId xmlns:a16="http://schemas.microsoft.com/office/drawing/2014/main" id="{D54E1774-23CC-4298-8642-A09145194707}"/>
                </a:ext>
              </a:extLst>
            </p:cNvPr>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50">
              <a:extLst>
                <a:ext uri="{FF2B5EF4-FFF2-40B4-BE49-F238E27FC236}">
                  <a16:creationId xmlns:a16="http://schemas.microsoft.com/office/drawing/2014/main" id="{4FF8734F-12FC-4B70-B802-70B9795791DF}"/>
                </a:ext>
              </a:extLst>
            </p:cNvPr>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51">
              <a:extLst>
                <a:ext uri="{FF2B5EF4-FFF2-40B4-BE49-F238E27FC236}">
                  <a16:creationId xmlns:a16="http://schemas.microsoft.com/office/drawing/2014/main" id="{F0808798-86AC-4F9B-B3B8-5419F673F582}"/>
                </a:ext>
              </a:extLst>
            </p:cNvPr>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52">
              <a:extLst>
                <a:ext uri="{FF2B5EF4-FFF2-40B4-BE49-F238E27FC236}">
                  <a16:creationId xmlns:a16="http://schemas.microsoft.com/office/drawing/2014/main" id="{1A6B1758-F39C-454E-8973-7049E26A006B}"/>
                </a:ext>
              </a:extLst>
            </p:cNvPr>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53">
              <a:extLst>
                <a:ext uri="{FF2B5EF4-FFF2-40B4-BE49-F238E27FC236}">
                  <a16:creationId xmlns:a16="http://schemas.microsoft.com/office/drawing/2014/main" id="{221D59FC-273B-4BD5-8566-82B29DEAEDCF}"/>
                </a:ext>
              </a:extLst>
            </p:cNvPr>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54">
              <a:extLst>
                <a:ext uri="{FF2B5EF4-FFF2-40B4-BE49-F238E27FC236}">
                  <a16:creationId xmlns:a16="http://schemas.microsoft.com/office/drawing/2014/main" id="{704C61B3-1971-4BD3-9504-4B90B16CD077}"/>
                </a:ext>
              </a:extLst>
            </p:cNvPr>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55">
              <a:extLst>
                <a:ext uri="{FF2B5EF4-FFF2-40B4-BE49-F238E27FC236}">
                  <a16:creationId xmlns:a16="http://schemas.microsoft.com/office/drawing/2014/main" id="{BFBE54C0-432B-4223-B4A7-ED700A758F5F}"/>
                </a:ext>
              </a:extLst>
            </p:cNvPr>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56">
              <a:extLst>
                <a:ext uri="{FF2B5EF4-FFF2-40B4-BE49-F238E27FC236}">
                  <a16:creationId xmlns:a16="http://schemas.microsoft.com/office/drawing/2014/main" id="{FB08019F-806E-4BEF-96C2-E9D884909399}"/>
                </a:ext>
              </a:extLst>
            </p:cNvPr>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57">
              <a:extLst>
                <a:ext uri="{FF2B5EF4-FFF2-40B4-BE49-F238E27FC236}">
                  <a16:creationId xmlns:a16="http://schemas.microsoft.com/office/drawing/2014/main" id="{4D1A53F9-7084-4654-AC10-919F0C9AE5B2}"/>
                </a:ext>
              </a:extLst>
            </p:cNvPr>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58">
              <a:extLst>
                <a:ext uri="{FF2B5EF4-FFF2-40B4-BE49-F238E27FC236}">
                  <a16:creationId xmlns:a16="http://schemas.microsoft.com/office/drawing/2014/main" id="{9DDE46E6-6C7C-4B77-BC1A-CC5A38EDE4C9}"/>
                </a:ext>
              </a:extLst>
            </p:cNvPr>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59">
              <a:extLst>
                <a:ext uri="{FF2B5EF4-FFF2-40B4-BE49-F238E27FC236}">
                  <a16:creationId xmlns:a16="http://schemas.microsoft.com/office/drawing/2014/main" id="{1DAD99A9-C7FE-4CEE-9EFC-3E90736D7377}"/>
                </a:ext>
              </a:extLst>
            </p:cNvPr>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60">
              <a:extLst>
                <a:ext uri="{FF2B5EF4-FFF2-40B4-BE49-F238E27FC236}">
                  <a16:creationId xmlns:a16="http://schemas.microsoft.com/office/drawing/2014/main" id="{22BB3C42-CEDA-48E3-85EC-A2290DEBF574}"/>
                </a:ext>
              </a:extLst>
            </p:cNvPr>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字方塊 22">
            <a:extLst>
              <a:ext uri="{FF2B5EF4-FFF2-40B4-BE49-F238E27FC236}">
                <a16:creationId xmlns:a16="http://schemas.microsoft.com/office/drawing/2014/main" id="{EAFD18A6-368E-4282-A041-A1AF246DC97F}"/>
              </a:ext>
            </a:extLst>
          </p:cNvPr>
          <p:cNvSpPr txBox="1"/>
          <p:nvPr/>
        </p:nvSpPr>
        <p:spPr>
          <a:xfrm>
            <a:off x="6239839" y="2008958"/>
            <a:ext cx="3068548" cy="523220"/>
          </a:xfrm>
          <a:prstGeom prst="rect">
            <a:avLst/>
          </a:prstGeom>
          <a:noFill/>
        </p:spPr>
        <p:txBody>
          <a:bodyPr wrap="square" rtlCol="0">
            <a:spAutoFit/>
          </a:bodyPr>
          <a:lstStyle/>
          <a:p>
            <a:pPr marL="342900" indent="-342900">
              <a:buFont typeface="Wingdings" panose="05000000000000000000" pitchFamily="2" charset="2"/>
              <a:buChar char="Ø"/>
            </a:pPr>
            <a:r>
              <a:rPr lang="zh-TW" altLang="en-US" sz="2800" b="1" dirty="0">
                <a:ea typeface="Adobe 繁黑體 Std B" panose="020B0700000000000000" pitchFamily="34" charset="-120"/>
              </a:rPr>
              <a:t>補教業高職教師</a:t>
            </a:r>
          </a:p>
        </p:txBody>
      </p:sp>
      <p:graphicFrame>
        <p:nvGraphicFramePr>
          <p:cNvPr id="30" name="表格 29">
            <a:extLst>
              <a:ext uri="{FF2B5EF4-FFF2-40B4-BE49-F238E27FC236}">
                <a16:creationId xmlns:a16="http://schemas.microsoft.com/office/drawing/2014/main" id="{6795E91A-111A-4686-AD37-B25359A75AEC}"/>
              </a:ext>
            </a:extLst>
          </p:cNvPr>
          <p:cNvGraphicFramePr>
            <a:graphicFrameLocks noGrp="1"/>
          </p:cNvGraphicFramePr>
          <p:nvPr>
            <p:extLst>
              <p:ext uri="{D42A27DB-BD31-4B8C-83A1-F6EECF244321}">
                <p14:modId xmlns:p14="http://schemas.microsoft.com/office/powerpoint/2010/main" val="1162579366"/>
              </p:ext>
            </p:extLst>
          </p:nvPr>
        </p:nvGraphicFramePr>
        <p:xfrm>
          <a:off x="255293" y="3313819"/>
          <a:ext cx="5564594" cy="1828800"/>
        </p:xfrm>
        <a:graphic>
          <a:graphicData uri="http://schemas.openxmlformats.org/drawingml/2006/table">
            <a:tbl>
              <a:tblPr firstRow="1" bandRow="1">
                <a:tableStyleId>{8A107856-5554-42FB-B03E-39F5DBC370BA}</a:tableStyleId>
              </a:tblPr>
              <a:tblGrid>
                <a:gridCol w="2308083">
                  <a:extLst>
                    <a:ext uri="{9D8B030D-6E8A-4147-A177-3AD203B41FA5}">
                      <a16:colId xmlns:a16="http://schemas.microsoft.com/office/drawing/2014/main" val="845284745"/>
                    </a:ext>
                  </a:extLst>
                </a:gridCol>
                <a:gridCol w="3256511">
                  <a:extLst>
                    <a:ext uri="{9D8B030D-6E8A-4147-A177-3AD203B41FA5}">
                      <a16:colId xmlns:a16="http://schemas.microsoft.com/office/drawing/2014/main" val="3316583566"/>
                    </a:ext>
                  </a:extLst>
                </a:gridCol>
              </a:tblGrid>
              <a:tr h="370840">
                <a:tc>
                  <a:txBody>
                    <a:bodyPr/>
                    <a:lstStyle/>
                    <a:p>
                      <a:r>
                        <a:rPr lang="zh-TW" altLang="en-US" sz="2400" b="0" dirty="0">
                          <a:latin typeface="標楷體" panose="03000509000000000000" pitchFamily="65" charset="-120"/>
                          <a:ea typeface="標楷體" panose="03000509000000000000" pitchFamily="65" charset="-120"/>
                        </a:rPr>
                        <a:t>教師名字：</a:t>
                      </a:r>
                    </a:p>
                  </a:txBody>
                  <a:tcPr anchor="ctr"/>
                </a:tc>
                <a:tc>
                  <a:txBody>
                    <a:bodyPr/>
                    <a:lstStyle/>
                    <a:p>
                      <a:r>
                        <a:rPr lang="zh-TW" altLang="en-US" sz="2400" b="0" kern="1200" dirty="0" smtClean="0">
                          <a:solidFill>
                            <a:schemeClr val="dk1"/>
                          </a:solidFill>
                          <a:effectLst/>
                          <a:latin typeface="標楷體" panose="03000509000000000000" pitchFamily="65" charset="-120"/>
                          <a:ea typeface="標楷體" panose="03000509000000000000" pitchFamily="65" charset="-120"/>
                          <a:cs typeface="+mn-cs"/>
                        </a:rPr>
                        <a:t>蔣廣元 老師</a:t>
                      </a:r>
                      <a:endParaRPr lang="zh-TW" altLang="en-US" sz="3200" b="0" dirty="0">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1921276632"/>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TW" altLang="zh-TW" sz="2400" b="0" kern="1200" dirty="0">
                          <a:solidFill>
                            <a:schemeClr val="dk1"/>
                          </a:solidFill>
                          <a:effectLst/>
                          <a:latin typeface="標楷體" panose="03000509000000000000" pitchFamily="65" charset="-120"/>
                          <a:ea typeface="標楷體" panose="03000509000000000000" pitchFamily="65" charset="-120"/>
                          <a:cs typeface="+mn-cs"/>
                        </a:rPr>
                        <a:t>任教學校</a:t>
                      </a:r>
                      <a:r>
                        <a:rPr lang="zh-TW" altLang="en-US" sz="2400" b="0" kern="1200" dirty="0">
                          <a:solidFill>
                            <a:schemeClr val="dk1"/>
                          </a:solidFill>
                          <a:effectLst/>
                          <a:latin typeface="標楷體" panose="03000509000000000000" pitchFamily="65" charset="-120"/>
                          <a:ea typeface="標楷體" panose="03000509000000000000" pitchFamily="65" charset="-120"/>
                          <a:cs typeface="+mn-cs"/>
                        </a:rPr>
                        <a:t>：</a:t>
                      </a:r>
                      <a:endParaRPr lang="zh-TW" altLang="en-US" sz="2400" b="0" dirty="0">
                        <a:latin typeface="標楷體" panose="03000509000000000000" pitchFamily="65" charset="-120"/>
                        <a:ea typeface="標楷體" panose="03000509000000000000" pitchFamily="65" charset="-120"/>
                      </a:endParaRPr>
                    </a:p>
                  </a:txBody>
                  <a:tcPr anchor="ctr"/>
                </a:tc>
                <a:tc>
                  <a:txBody>
                    <a:bodyPr/>
                    <a:lstStyle/>
                    <a:p>
                      <a:r>
                        <a:rPr lang="zh-TW" altLang="zh-TW" sz="2400" kern="1200" dirty="0">
                          <a:solidFill>
                            <a:schemeClr val="dk1"/>
                          </a:solidFill>
                          <a:effectLst/>
                          <a:latin typeface="標楷體" panose="03000509000000000000" pitchFamily="65" charset="-120"/>
                          <a:ea typeface="標楷體" panose="03000509000000000000" pitchFamily="65" charset="-120"/>
                          <a:cs typeface="+mn-cs"/>
                        </a:rPr>
                        <a:t>台北市立</a:t>
                      </a:r>
                      <a:r>
                        <a:rPr lang="zh-TW" altLang="zh-TW" sz="2400" kern="1200" dirty="0" smtClean="0">
                          <a:solidFill>
                            <a:schemeClr val="dk1"/>
                          </a:solidFill>
                          <a:effectLst/>
                          <a:latin typeface="標楷體" panose="03000509000000000000" pitchFamily="65" charset="-120"/>
                          <a:ea typeface="標楷體" panose="03000509000000000000" pitchFamily="65" charset="-120"/>
                          <a:cs typeface="+mn-cs"/>
                        </a:rPr>
                        <a:t>松山工農</a:t>
                      </a:r>
                      <a:endParaRPr lang="en-US" altLang="zh-TW" sz="2400" kern="1200" dirty="0">
                        <a:solidFill>
                          <a:schemeClr val="dk1"/>
                        </a:solidFill>
                        <a:effectLst/>
                        <a:latin typeface="標楷體" panose="03000509000000000000" pitchFamily="65" charset="-120"/>
                        <a:ea typeface="標楷體" panose="03000509000000000000" pitchFamily="65" charset="-120"/>
                        <a:cs typeface="+mn-cs"/>
                      </a:endParaRPr>
                    </a:p>
                  </a:txBody>
                  <a:tcPr anchor="ctr"/>
                </a:tc>
                <a:extLst>
                  <a:ext uri="{0D108BD9-81ED-4DB2-BD59-A6C34878D82A}">
                    <a16:rowId xmlns:a16="http://schemas.microsoft.com/office/drawing/2014/main" val="1182545681"/>
                  </a:ext>
                </a:extLst>
              </a:tr>
              <a:tr h="370840">
                <a:tc>
                  <a:txBody>
                    <a:bodyPr/>
                    <a:lstStyle/>
                    <a:p>
                      <a:r>
                        <a:rPr lang="zh-TW" altLang="zh-TW" sz="2400" b="0" kern="1200" dirty="0">
                          <a:solidFill>
                            <a:schemeClr val="dk1"/>
                          </a:solidFill>
                          <a:effectLst/>
                          <a:latin typeface="標楷體" panose="03000509000000000000" pitchFamily="65" charset="-120"/>
                          <a:ea typeface="標楷體" panose="03000509000000000000" pitchFamily="65" charset="-120"/>
                          <a:cs typeface="+mn-cs"/>
                        </a:rPr>
                        <a:t>任教科目</a:t>
                      </a:r>
                      <a:r>
                        <a:rPr lang="zh-TW" altLang="en-US" sz="2400" b="0" kern="1200" dirty="0">
                          <a:solidFill>
                            <a:schemeClr val="dk1"/>
                          </a:solidFill>
                          <a:effectLst/>
                          <a:latin typeface="標楷體" panose="03000509000000000000" pitchFamily="65" charset="-120"/>
                          <a:ea typeface="標楷體" panose="03000509000000000000" pitchFamily="65" charset="-120"/>
                          <a:cs typeface="+mn-cs"/>
                        </a:rPr>
                        <a:t>：</a:t>
                      </a:r>
                      <a:endParaRPr lang="zh-TW" altLang="en-US" sz="2400" b="0" dirty="0">
                        <a:latin typeface="標楷體" panose="03000509000000000000" pitchFamily="65" charset="-120"/>
                        <a:ea typeface="標楷體" panose="03000509000000000000" pitchFamily="65" charset="-120"/>
                      </a:endParaRP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TW" altLang="zh-TW" sz="2400" b="0" kern="1200" dirty="0">
                          <a:solidFill>
                            <a:schemeClr val="dk1"/>
                          </a:solidFill>
                          <a:effectLst/>
                          <a:latin typeface="標楷體" panose="03000509000000000000" pitchFamily="65" charset="-120"/>
                          <a:ea typeface="標楷體" panose="03000509000000000000" pitchFamily="65" charset="-120"/>
                          <a:cs typeface="+mn-cs"/>
                        </a:rPr>
                        <a:t>園藝科</a:t>
                      </a:r>
                      <a:endParaRPr lang="zh-TW" altLang="en-US" sz="3200" b="0" dirty="0">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4048916986"/>
                  </a:ext>
                </a:extLst>
              </a:tr>
              <a:tr h="370840">
                <a:tc>
                  <a:txBody>
                    <a:bodyPr/>
                    <a:lstStyle/>
                    <a:p>
                      <a:r>
                        <a:rPr lang="zh-TW" altLang="zh-TW" sz="2400" b="0" kern="1200" dirty="0">
                          <a:solidFill>
                            <a:schemeClr val="dk1"/>
                          </a:solidFill>
                          <a:effectLst/>
                          <a:latin typeface="標楷體" panose="03000509000000000000" pitchFamily="65" charset="-120"/>
                          <a:ea typeface="標楷體" panose="03000509000000000000" pitchFamily="65" charset="-120"/>
                          <a:cs typeface="+mn-cs"/>
                        </a:rPr>
                        <a:t>教學</a:t>
                      </a:r>
                      <a:r>
                        <a:rPr lang="en-GB" altLang="zh-TW" sz="2400" b="0" kern="1200" dirty="0">
                          <a:solidFill>
                            <a:schemeClr val="dk1"/>
                          </a:solidFill>
                          <a:effectLst/>
                          <a:latin typeface="標楷體" panose="03000509000000000000" pitchFamily="65" charset="-120"/>
                          <a:ea typeface="標楷體" panose="03000509000000000000" pitchFamily="65" charset="-120"/>
                          <a:cs typeface="+mn-cs"/>
                        </a:rPr>
                        <a:t>/</a:t>
                      </a:r>
                      <a:r>
                        <a:rPr lang="zh-TW" altLang="zh-TW" sz="2400" b="0" kern="1200" dirty="0">
                          <a:solidFill>
                            <a:schemeClr val="dk1"/>
                          </a:solidFill>
                          <a:effectLst/>
                          <a:latin typeface="標楷體" panose="03000509000000000000" pitchFamily="65" charset="-120"/>
                          <a:ea typeface="標楷體" panose="03000509000000000000" pitchFamily="65" charset="-120"/>
                          <a:cs typeface="+mn-cs"/>
                        </a:rPr>
                        <a:t>行政經驗</a:t>
                      </a:r>
                      <a:r>
                        <a:rPr lang="zh-TW" altLang="en-US" sz="2400" b="0" kern="1200" dirty="0">
                          <a:solidFill>
                            <a:schemeClr val="dk1"/>
                          </a:solidFill>
                          <a:effectLst/>
                          <a:latin typeface="標楷體" panose="03000509000000000000" pitchFamily="65" charset="-120"/>
                          <a:ea typeface="標楷體" panose="03000509000000000000" pitchFamily="65" charset="-120"/>
                          <a:cs typeface="+mn-cs"/>
                        </a:rPr>
                        <a:t>：</a:t>
                      </a:r>
                      <a:endParaRPr lang="zh-TW" altLang="en-US" sz="2400" b="0" dirty="0">
                        <a:latin typeface="標楷體" panose="03000509000000000000" pitchFamily="65" charset="-120"/>
                        <a:ea typeface="標楷體" panose="03000509000000000000" pitchFamily="65" charset="-120"/>
                      </a:endParaRPr>
                    </a:p>
                  </a:txBody>
                  <a:tcPr anchor="ctr"/>
                </a:tc>
                <a:tc>
                  <a:txBody>
                    <a:bodyPr/>
                    <a:lstStyle/>
                    <a:p>
                      <a:r>
                        <a:rPr lang="en-GB" altLang="zh-TW" sz="2400" kern="1200" dirty="0">
                          <a:solidFill>
                            <a:schemeClr val="dk1"/>
                          </a:solidFill>
                          <a:effectLst/>
                          <a:latin typeface="標楷體" panose="03000509000000000000" pitchFamily="65" charset="-120"/>
                          <a:ea typeface="標楷體" panose="03000509000000000000" pitchFamily="65" charset="-120"/>
                          <a:cs typeface="+mn-cs"/>
                        </a:rPr>
                        <a:t>7</a:t>
                      </a:r>
                      <a:r>
                        <a:rPr lang="zh-TW" altLang="zh-TW" sz="2400" kern="1200" dirty="0">
                          <a:solidFill>
                            <a:schemeClr val="dk1"/>
                          </a:solidFill>
                          <a:effectLst/>
                          <a:latin typeface="標楷體" panose="03000509000000000000" pitchFamily="65" charset="-120"/>
                          <a:ea typeface="標楷體" panose="03000509000000000000" pitchFamily="65" charset="-120"/>
                          <a:cs typeface="+mn-cs"/>
                        </a:rPr>
                        <a:t>年</a:t>
                      </a:r>
                      <a:endParaRPr lang="zh-TW" altLang="en-US" sz="3200" b="0" dirty="0">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289147858"/>
                  </a:ext>
                </a:extLst>
              </a:tr>
            </a:tbl>
          </a:graphicData>
        </a:graphic>
      </p:graphicFrame>
      <p:graphicFrame>
        <p:nvGraphicFramePr>
          <p:cNvPr id="31" name="表格 30">
            <a:extLst>
              <a:ext uri="{FF2B5EF4-FFF2-40B4-BE49-F238E27FC236}">
                <a16:creationId xmlns:a16="http://schemas.microsoft.com/office/drawing/2014/main" id="{542FE534-A473-43EB-92FD-F84AE6DA02B4}"/>
              </a:ext>
            </a:extLst>
          </p:cNvPr>
          <p:cNvGraphicFramePr>
            <a:graphicFrameLocks noGrp="1"/>
          </p:cNvGraphicFramePr>
          <p:nvPr>
            <p:extLst>
              <p:ext uri="{D42A27DB-BD31-4B8C-83A1-F6EECF244321}">
                <p14:modId xmlns:p14="http://schemas.microsoft.com/office/powerpoint/2010/main" val="2546299677"/>
              </p:ext>
            </p:extLst>
          </p:nvPr>
        </p:nvGraphicFramePr>
        <p:xfrm>
          <a:off x="6411960" y="2765179"/>
          <a:ext cx="5529027" cy="2926080"/>
        </p:xfrm>
        <a:graphic>
          <a:graphicData uri="http://schemas.openxmlformats.org/drawingml/2006/table">
            <a:tbl>
              <a:tblPr firstRow="1" bandRow="1">
                <a:tableStyleId>{69CF1AB2-1976-4502-BF36-3FF5EA218861}</a:tableStyleId>
              </a:tblPr>
              <a:tblGrid>
                <a:gridCol w="2290033">
                  <a:extLst>
                    <a:ext uri="{9D8B030D-6E8A-4147-A177-3AD203B41FA5}">
                      <a16:colId xmlns:a16="http://schemas.microsoft.com/office/drawing/2014/main" val="845284745"/>
                    </a:ext>
                  </a:extLst>
                </a:gridCol>
                <a:gridCol w="3238994">
                  <a:extLst>
                    <a:ext uri="{9D8B030D-6E8A-4147-A177-3AD203B41FA5}">
                      <a16:colId xmlns:a16="http://schemas.microsoft.com/office/drawing/2014/main" val="3316583566"/>
                    </a:ext>
                  </a:extLst>
                </a:gridCol>
              </a:tblGrid>
              <a:tr h="370840">
                <a:tc>
                  <a:txBody>
                    <a:bodyPr/>
                    <a:lstStyle/>
                    <a:p>
                      <a:r>
                        <a:rPr lang="zh-TW" altLang="en-US" sz="2400" b="0" dirty="0">
                          <a:latin typeface="標楷體" panose="03000509000000000000" pitchFamily="65" charset="-120"/>
                          <a:ea typeface="標楷體" panose="03000509000000000000" pitchFamily="65" charset="-120"/>
                        </a:rPr>
                        <a:t>教師名字：</a:t>
                      </a:r>
                    </a:p>
                  </a:txBody>
                  <a:tcPr anchor="ctr"/>
                </a:tc>
                <a:tc>
                  <a:txBody>
                    <a:bodyPr/>
                    <a:lstStyle/>
                    <a:p>
                      <a:r>
                        <a:rPr lang="zh-TW" altLang="zh-TW" sz="2400" b="0" kern="1200" dirty="0" smtClean="0">
                          <a:effectLst/>
                          <a:latin typeface="標楷體" panose="03000509000000000000" pitchFamily="65" charset="-120"/>
                          <a:ea typeface="標楷體" panose="03000509000000000000" pitchFamily="65" charset="-120"/>
                        </a:rPr>
                        <a:t>葉立中</a:t>
                      </a:r>
                      <a:r>
                        <a:rPr lang="zh-TW" altLang="en-US" sz="2400" b="0" kern="1200" dirty="0" smtClean="0">
                          <a:effectLst/>
                          <a:latin typeface="標楷體" panose="03000509000000000000" pitchFamily="65" charset="-120"/>
                          <a:ea typeface="標楷體" panose="03000509000000000000" pitchFamily="65" charset="-120"/>
                        </a:rPr>
                        <a:t> 老師</a:t>
                      </a:r>
                      <a:endParaRPr lang="zh-TW" altLang="en-US" sz="2400" b="0" dirty="0">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1921276632"/>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TW" altLang="zh-TW" sz="2400" b="0" kern="1200" dirty="0">
                          <a:effectLst/>
                          <a:latin typeface="標楷體" panose="03000509000000000000" pitchFamily="65" charset="-120"/>
                          <a:ea typeface="標楷體" panose="03000509000000000000" pitchFamily="65" charset="-120"/>
                        </a:rPr>
                        <a:t>任教學校</a:t>
                      </a:r>
                      <a:r>
                        <a:rPr lang="zh-TW" altLang="en-US" sz="2400" b="0" kern="1200" dirty="0">
                          <a:effectLst/>
                          <a:latin typeface="標楷體" panose="03000509000000000000" pitchFamily="65" charset="-120"/>
                          <a:ea typeface="標楷體" panose="03000509000000000000" pitchFamily="65" charset="-120"/>
                        </a:rPr>
                        <a:t>：</a:t>
                      </a:r>
                      <a:endParaRPr lang="zh-TW" altLang="en-US" sz="2400" b="0" dirty="0">
                        <a:latin typeface="標楷體" panose="03000509000000000000" pitchFamily="65" charset="-120"/>
                        <a:ea typeface="標楷體" panose="03000509000000000000" pitchFamily="65" charset="-120"/>
                      </a:endParaRPr>
                    </a:p>
                  </a:txBody>
                  <a:tcPr anchor="ctr"/>
                </a:tc>
                <a:tc>
                  <a:txBody>
                    <a:bodyPr/>
                    <a:lstStyle/>
                    <a:p>
                      <a:r>
                        <a:rPr lang="zh-TW" altLang="zh-TW" sz="2400" b="0" kern="1200" dirty="0">
                          <a:effectLst/>
                          <a:latin typeface="標楷體" panose="03000509000000000000" pitchFamily="65" charset="-120"/>
                          <a:ea typeface="標楷體" panose="03000509000000000000" pitchFamily="65" charset="-120"/>
                        </a:rPr>
                        <a:t>不方便提供任教補習班，現今於海青工商任教</a:t>
                      </a:r>
                      <a:endParaRPr lang="zh-TW" altLang="en-US" sz="2400" b="0" dirty="0">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1182545681"/>
                  </a:ext>
                </a:extLst>
              </a:tr>
              <a:tr h="370840">
                <a:tc>
                  <a:txBody>
                    <a:bodyPr/>
                    <a:lstStyle/>
                    <a:p>
                      <a:r>
                        <a:rPr lang="zh-TW" altLang="zh-TW" sz="2400" b="0" kern="1200" dirty="0">
                          <a:effectLst/>
                          <a:latin typeface="標楷體" panose="03000509000000000000" pitchFamily="65" charset="-120"/>
                          <a:ea typeface="標楷體" panose="03000509000000000000" pitchFamily="65" charset="-120"/>
                        </a:rPr>
                        <a:t>任教科目</a:t>
                      </a:r>
                      <a:r>
                        <a:rPr lang="zh-TW" altLang="en-US" sz="2400" b="0" kern="1200" dirty="0">
                          <a:effectLst/>
                          <a:latin typeface="標楷體" panose="03000509000000000000" pitchFamily="65" charset="-120"/>
                          <a:ea typeface="標楷體" panose="03000509000000000000" pitchFamily="65" charset="-120"/>
                        </a:rPr>
                        <a:t>：</a:t>
                      </a:r>
                      <a:endParaRPr lang="zh-TW" altLang="en-US" sz="2400" b="0" dirty="0">
                        <a:latin typeface="標楷體" panose="03000509000000000000" pitchFamily="65" charset="-120"/>
                        <a:ea typeface="標楷體" panose="03000509000000000000" pitchFamily="65" charset="-120"/>
                      </a:endParaRPr>
                    </a:p>
                  </a:txBody>
                  <a:tcPr anchor="ctr"/>
                </a:tc>
                <a:tc>
                  <a:txBody>
                    <a:bodyPr/>
                    <a:lstStyle/>
                    <a:p>
                      <a:r>
                        <a:rPr lang="zh-TW" altLang="zh-TW" sz="2400" b="0" kern="1200" dirty="0">
                          <a:effectLst/>
                          <a:latin typeface="標楷體" panose="03000509000000000000" pitchFamily="65" charset="-120"/>
                          <a:ea typeface="標楷體" panose="03000509000000000000" pitchFamily="65" charset="-120"/>
                        </a:rPr>
                        <a:t>土木科</a:t>
                      </a:r>
                      <a:endParaRPr lang="zh-TW" altLang="en-US" sz="2400" b="0" dirty="0">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4048916986"/>
                  </a:ext>
                </a:extLst>
              </a:tr>
              <a:tr h="370840">
                <a:tc>
                  <a:txBody>
                    <a:bodyPr/>
                    <a:lstStyle/>
                    <a:p>
                      <a:r>
                        <a:rPr lang="zh-TW" altLang="zh-TW" sz="2400" b="0" kern="1200" dirty="0">
                          <a:effectLst/>
                          <a:latin typeface="標楷體" panose="03000509000000000000" pitchFamily="65" charset="-120"/>
                          <a:ea typeface="標楷體" panose="03000509000000000000" pitchFamily="65" charset="-120"/>
                        </a:rPr>
                        <a:t>教學</a:t>
                      </a:r>
                      <a:r>
                        <a:rPr lang="en-GB" altLang="zh-TW" sz="2400" b="0" kern="1200" dirty="0">
                          <a:effectLst/>
                          <a:latin typeface="標楷體" panose="03000509000000000000" pitchFamily="65" charset="-120"/>
                          <a:ea typeface="標楷體" panose="03000509000000000000" pitchFamily="65" charset="-120"/>
                        </a:rPr>
                        <a:t>/</a:t>
                      </a:r>
                      <a:r>
                        <a:rPr lang="zh-TW" altLang="zh-TW" sz="2400" b="0" kern="1200" dirty="0">
                          <a:effectLst/>
                          <a:latin typeface="標楷體" panose="03000509000000000000" pitchFamily="65" charset="-120"/>
                          <a:ea typeface="標楷體" panose="03000509000000000000" pitchFamily="65" charset="-120"/>
                        </a:rPr>
                        <a:t>行政經驗</a:t>
                      </a:r>
                      <a:r>
                        <a:rPr lang="zh-TW" altLang="en-US" sz="2400" b="0" kern="1200" dirty="0">
                          <a:effectLst/>
                          <a:latin typeface="標楷體" panose="03000509000000000000" pitchFamily="65" charset="-120"/>
                          <a:ea typeface="標楷體" panose="03000509000000000000" pitchFamily="65" charset="-120"/>
                        </a:rPr>
                        <a:t>：</a:t>
                      </a:r>
                      <a:endParaRPr lang="zh-TW" altLang="en-US" sz="2400" b="0" dirty="0">
                        <a:latin typeface="標楷體" panose="03000509000000000000" pitchFamily="65" charset="-120"/>
                        <a:ea typeface="標楷體" panose="03000509000000000000" pitchFamily="65" charset="-120"/>
                      </a:endParaRPr>
                    </a:p>
                  </a:txBody>
                  <a:tcPr anchor="ctr"/>
                </a:tc>
                <a:tc>
                  <a:txBody>
                    <a:bodyPr/>
                    <a:lstStyle/>
                    <a:p>
                      <a:r>
                        <a:rPr lang="en-GB" altLang="zh-TW" sz="2400" b="0" kern="1200" dirty="0">
                          <a:effectLst/>
                          <a:latin typeface="標楷體" panose="03000509000000000000" pitchFamily="65" charset="-120"/>
                          <a:ea typeface="標楷體" panose="03000509000000000000" pitchFamily="65" charset="-120"/>
                        </a:rPr>
                        <a:t>17</a:t>
                      </a:r>
                      <a:r>
                        <a:rPr lang="zh-TW" altLang="zh-TW" sz="2400" b="0" kern="1200" dirty="0">
                          <a:effectLst/>
                          <a:latin typeface="標楷體" panose="03000509000000000000" pitchFamily="65" charset="-120"/>
                          <a:ea typeface="標楷體" panose="03000509000000000000" pitchFamily="65" charset="-120"/>
                        </a:rPr>
                        <a:t>歲開始從事教育</a:t>
                      </a:r>
                      <a:r>
                        <a:rPr lang="zh-TW" altLang="zh-TW" sz="2400" b="0" kern="1200" dirty="0" smtClean="0">
                          <a:effectLst/>
                          <a:latin typeface="標楷體" panose="03000509000000000000" pitchFamily="65" charset="-120"/>
                          <a:ea typeface="標楷體" panose="03000509000000000000" pitchFamily="65" charset="-120"/>
                        </a:rPr>
                        <a:t>工作，</a:t>
                      </a:r>
                      <a:r>
                        <a:rPr lang="zh-TW" altLang="zh-TW" sz="2400" b="0" kern="1200" dirty="0">
                          <a:effectLst/>
                          <a:latin typeface="標楷體" panose="03000509000000000000" pitchFamily="65" charset="-120"/>
                          <a:ea typeface="標楷體" panose="03000509000000000000" pitchFamily="65" charset="-120"/>
                        </a:rPr>
                        <a:t>含實習期間有</a:t>
                      </a:r>
                      <a:r>
                        <a:rPr lang="en-GB" altLang="zh-TW" sz="2400" b="0" kern="1200" dirty="0">
                          <a:effectLst/>
                          <a:latin typeface="標楷體" panose="03000509000000000000" pitchFamily="65" charset="-120"/>
                          <a:ea typeface="標楷體" panose="03000509000000000000" pitchFamily="65" charset="-120"/>
                        </a:rPr>
                        <a:t> 7-8</a:t>
                      </a:r>
                      <a:r>
                        <a:rPr lang="zh-TW" altLang="zh-TW" sz="2400" b="0" kern="1200" dirty="0">
                          <a:effectLst/>
                          <a:latin typeface="標楷體" panose="03000509000000000000" pitchFamily="65" charset="-120"/>
                          <a:ea typeface="標楷體" panose="03000509000000000000" pitchFamily="65" charset="-120"/>
                        </a:rPr>
                        <a:t>年的任教經驗</a:t>
                      </a:r>
                      <a:endParaRPr lang="zh-TW" altLang="en-US" sz="2400" b="0" dirty="0">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289147858"/>
                  </a:ext>
                </a:extLst>
              </a:tr>
            </a:tbl>
          </a:graphicData>
        </a:graphic>
      </p:graphicFrame>
      <p:grpSp>
        <p:nvGrpSpPr>
          <p:cNvPr id="41" name="群組 40">
            <a:extLst>
              <a:ext uri="{FF2B5EF4-FFF2-40B4-BE49-F238E27FC236}">
                <a16:creationId xmlns:a16="http://schemas.microsoft.com/office/drawing/2014/main" id="{BD06CAE8-4552-475C-925C-F8BE88642DA5}"/>
              </a:ext>
            </a:extLst>
          </p:cNvPr>
          <p:cNvGrpSpPr/>
          <p:nvPr/>
        </p:nvGrpSpPr>
        <p:grpSpPr>
          <a:xfrm>
            <a:off x="6036373" y="1526631"/>
            <a:ext cx="76216" cy="5068477"/>
            <a:chOff x="6017200" y="1392171"/>
            <a:chExt cx="152431" cy="5068477"/>
          </a:xfrm>
        </p:grpSpPr>
        <p:sp>
          <p:nvSpPr>
            <p:cNvPr id="36" name="矩形 35">
              <a:extLst>
                <a:ext uri="{FF2B5EF4-FFF2-40B4-BE49-F238E27FC236}">
                  <a16:creationId xmlns:a16="http://schemas.microsoft.com/office/drawing/2014/main" id="{3122FFE8-3FBD-4F33-83B4-A55BDAB4AED2}"/>
                </a:ext>
              </a:extLst>
            </p:cNvPr>
            <p:cNvSpPr/>
            <p:nvPr/>
          </p:nvSpPr>
          <p:spPr>
            <a:xfrm>
              <a:off x="6017200" y="1392171"/>
              <a:ext cx="143845" cy="8145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37" name="矩形 36">
              <a:extLst>
                <a:ext uri="{FF2B5EF4-FFF2-40B4-BE49-F238E27FC236}">
                  <a16:creationId xmlns:a16="http://schemas.microsoft.com/office/drawing/2014/main" id="{9B82793E-ECEF-43AD-9E6B-59B1EB1B9DD0}"/>
                </a:ext>
              </a:extLst>
            </p:cNvPr>
            <p:cNvSpPr/>
            <p:nvPr/>
          </p:nvSpPr>
          <p:spPr>
            <a:xfrm>
              <a:off x="6030091" y="3519143"/>
              <a:ext cx="139540" cy="8145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38" name="矩形 37">
              <a:extLst>
                <a:ext uri="{FF2B5EF4-FFF2-40B4-BE49-F238E27FC236}">
                  <a16:creationId xmlns:a16="http://schemas.microsoft.com/office/drawing/2014/main" id="{483B5649-A082-43AC-AE2C-3E62B63BEF06}"/>
                </a:ext>
              </a:extLst>
            </p:cNvPr>
            <p:cNvSpPr/>
            <p:nvPr/>
          </p:nvSpPr>
          <p:spPr>
            <a:xfrm flipH="1">
              <a:off x="6017200" y="2455657"/>
              <a:ext cx="143844" cy="8145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39" name="矩形 38">
              <a:extLst>
                <a:ext uri="{FF2B5EF4-FFF2-40B4-BE49-F238E27FC236}">
                  <a16:creationId xmlns:a16="http://schemas.microsoft.com/office/drawing/2014/main" id="{A763F95D-DED6-41BE-AAC4-11E6580DAB2B}"/>
                </a:ext>
              </a:extLst>
            </p:cNvPr>
            <p:cNvSpPr/>
            <p:nvPr/>
          </p:nvSpPr>
          <p:spPr>
            <a:xfrm>
              <a:off x="6024075" y="4582629"/>
              <a:ext cx="143845" cy="8145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40" name="矩形 39">
              <a:extLst>
                <a:ext uri="{FF2B5EF4-FFF2-40B4-BE49-F238E27FC236}">
                  <a16:creationId xmlns:a16="http://schemas.microsoft.com/office/drawing/2014/main" id="{EC3AEA1E-35A4-4642-811C-41C53E819D40}"/>
                </a:ext>
              </a:extLst>
            </p:cNvPr>
            <p:cNvSpPr/>
            <p:nvPr/>
          </p:nvSpPr>
          <p:spPr>
            <a:xfrm>
              <a:off x="6024074" y="5646115"/>
              <a:ext cx="143845" cy="8145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sp>
        <p:nvSpPr>
          <p:cNvPr id="43" name="Freeform 50">
            <a:extLst>
              <a:ext uri="{FF2B5EF4-FFF2-40B4-BE49-F238E27FC236}">
                <a16:creationId xmlns:a16="http://schemas.microsoft.com/office/drawing/2014/main" id="{034CB9A8-C8F6-4F4C-8C9E-C2C6F5CE3521}"/>
              </a:ext>
            </a:extLst>
          </p:cNvPr>
          <p:cNvSpPr>
            <a:spLocks noEditPoints="1"/>
          </p:cNvSpPr>
          <p:nvPr/>
        </p:nvSpPr>
        <p:spPr bwMode="auto">
          <a:xfrm>
            <a:off x="6239839" y="654078"/>
            <a:ext cx="774087" cy="526991"/>
          </a:xfrm>
          <a:custGeom>
            <a:avLst/>
            <a:gdLst>
              <a:gd name="T0" fmla="*/ 24 w 150"/>
              <a:gd name="T1" fmla="*/ 77 h 102"/>
              <a:gd name="T2" fmla="*/ 60 w 150"/>
              <a:gd name="T3" fmla="*/ 81 h 102"/>
              <a:gd name="T4" fmla="*/ 60 w 150"/>
              <a:gd name="T5" fmla="*/ 55 h 102"/>
              <a:gd name="T6" fmla="*/ 24 w 150"/>
              <a:gd name="T7" fmla="*/ 58 h 102"/>
              <a:gd name="T8" fmla="*/ 60 w 150"/>
              <a:gd name="T9" fmla="*/ 55 h 102"/>
              <a:gd name="T10" fmla="*/ 24 w 150"/>
              <a:gd name="T11" fmla="*/ 66 h 102"/>
              <a:gd name="T12" fmla="*/ 60 w 150"/>
              <a:gd name="T13" fmla="*/ 70 h 102"/>
              <a:gd name="T14" fmla="*/ 60 w 150"/>
              <a:gd name="T15" fmla="*/ 24 h 102"/>
              <a:gd name="T16" fmla="*/ 24 w 150"/>
              <a:gd name="T17" fmla="*/ 45 h 102"/>
              <a:gd name="T18" fmla="*/ 60 w 150"/>
              <a:gd name="T19" fmla="*/ 24 h 102"/>
              <a:gd name="T20" fmla="*/ 71 w 150"/>
              <a:gd name="T21" fmla="*/ 0 h 102"/>
              <a:gd name="T22" fmla="*/ 0 w 150"/>
              <a:gd name="T23" fmla="*/ 0 h 102"/>
              <a:gd name="T24" fmla="*/ 80 w 150"/>
              <a:gd name="T25" fmla="*/ 102 h 102"/>
              <a:gd name="T26" fmla="*/ 150 w 150"/>
              <a:gd name="T27" fmla="*/ 102 h 102"/>
              <a:gd name="T28" fmla="*/ 117 w 150"/>
              <a:gd name="T29" fmla="*/ 0 h 102"/>
              <a:gd name="T30" fmla="*/ 10 w 150"/>
              <a:gd name="T31" fmla="*/ 92 h 102"/>
              <a:gd name="T32" fmla="*/ 70 w 150"/>
              <a:gd name="T33" fmla="*/ 10 h 102"/>
              <a:gd name="T34" fmla="*/ 141 w 150"/>
              <a:gd name="T35" fmla="*/ 92 h 102"/>
              <a:gd name="T36" fmla="*/ 80 w 150"/>
              <a:gd name="T37" fmla="*/ 10 h 102"/>
              <a:gd name="T38" fmla="*/ 113 w 150"/>
              <a:gd name="T39" fmla="*/ 23 h 102"/>
              <a:gd name="T40" fmla="*/ 140 w 150"/>
              <a:gd name="T41" fmla="*/ 38 h 102"/>
              <a:gd name="T42" fmla="*/ 141 w 150"/>
              <a:gd name="T43" fmla="*/ 92 h 102"/>
              <a:gd name="T44" fmla="*/ 128 w 150"/>
              <a:gd name="T45" fmla="*/ 58 h 102"/>
              <a:gd name="T46" fmla="*/ 93 w 150"/>
              <a:gd name="T47" fmla="*/ 55 h 102"/>
              <a:gd name="T48" fmla="*/ 93 w 150"/>
              <a:gd name="T49" fmla="*/ 70 h 102"/>
              <a:gd name="T50" fmla="*/ 128 w 150"/>
              <a:gd name="T51" fmla="*/ 66 h 102"/>
              <a:gd name="T52" fmla="*/ 93 w 150"/>
              <a:gd name="T53" fmla="*/ 70 h 102"/>
              <a:gd name="T54" fmla="*/ 93 w 150"/>
              <a:gd name="T55" fmla="*/ 43 h 102"/>
              <a:gd name="T56" fmla="*/ 109 w 150"/>
              <a:gd name="T57" fmla="*/ 46 h 102"/>
              <a:gd name="T58" fmla="*/ 93 w 150"/>
              <a:gd name="T59" fmla="*/ 81 h 102"/>
              <a:gd name="T60" fmla="*/ 128 w 150"/>
              <a:gd name="T61" fmla="*/ 77 h 102"/>
              <a:gd name="T62" fmla="*/ 93 w 150"/>
              <a:gd name="T63" fmla="*/ 8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02">
                <a:moveTo>
                  <a:pt x="60" y="77"/>
                </a:moveTo>
                <a:cubicBezTo>
                  <a:pt x="24" y="77"/>
                  <a:pt x="24" y="77"/>
                  <a:pt x="24" y="77"/>
                </a:cubicBezTo>
                <a:cubicBezTo>
                  <a:pt x="24" y="81"/>
                  <a:pt x="24" y="81"/>
                  <a:pt x="24" y="81"/>
                </a:cubicBezTo>
                <a:cubicBezTo>
                  <a:pt x="60" y="81"/>
                  <a:pt x="60" y="81"/>
                  <a:pt x="60" y="81"/>
                </a:cubicBezTo>
                <a:lnTo>
                  <a:pt x="60" y="77"/>
                </a:lnTo>
                <a:close/>
                <a:moveTo>
                  <a:pt x="60" y="55"/>
                </a:moveTo>
                <a:cubicBezTo>
                  <a:pt x="24" y="55"/>
                  <a:pt x="24" y="55"/>
                  <a:pt x="24" y="55"/>
                </a:cubicBezTo>
                <a:cubicBezTo>
                  <a:pt x="24" y="58"/>
                  <a:pt x="24" y="58"/>
                  <a:pt x="24" y="58"/>
                </a:cubicBezTo>
                <a:cubicBezTo>
                  <a:pt x="60" y="58"/>
                  <a:pt x="60" y="58"/>
                  <a:pt x="60" y="58"/>
                </a:cubicBezTo>
                <a:lnTo>
                  <a:pt x="60" y="55"/>
                </a:lnTo>
                <a:close/>
                <a:moveTo>
                  <a:pt x="60" y="66"/>
                </a:moveTo>
                <a:cubicBezTo>
                  <a:pt x="24" y="66"/>
                  <a:pt x="24" y="66"/>
                  <a:pt x="24" y="66"/>
                </a:cubicBezTo>
                <a:cubicBezTo>
                  <a:pt x="24" y="70"/>
                  <a:pt x="24" y="70"/>
                  <a:pt x="24" y="70"/>
                </a:cubicBezTo>
                <a:cubicBezTo>
                  <a:pt x="60" y="70"/>
                  <a:pt x="60" y="70"/>
                  <a:pt x="60" y="70"/>
                </a:cubicBezTo>
                <a:lnTo>
                  <a:pt x="60" y="66"/>
                </a:lnTo>
                <a:close/>
                <a:moveTo>
                  <a:pt x="60" y="24"/>
                </a:moveTo>
                <a:cubicBezTo>
                  <a:pt x="24" y="24"/>
                  <a:pt x="24" y="24"/>
                  <a:pt x="24" y="24"/>
                </a:cubicBezTo>
                <a:cubicBezTo>
                  <a:pt x="24" y="45"/>
                  <a:pt x="24" y="45"/>
                  <a:pt x="24" y="45"/>
                </a:cubicBezTo>
                <a:cubicBezTo>
                  <a:pt x="60" y="45"/>
                  <a:pt x="60" y="45"/>
                  <a:pt x="60" y="45"/>
                </a:cubicBezTo>
                <a:lnTo>
                  <a:pt x="60" y="24"/>
                </a:lnTo>
                <a:close/>
                <a:moveTo>
                  <a:pt x="117" y="0"/>
                </a:moveTo>
                <a:cubicBezTo>
                  <a:pt x="71" y="0"/>
                  <a:pt x="71" y="0"/>
                  <a:pt x="71" y="0"/>
                </a:cubicBezTo>
                <a:cubicBezTo>
                  <a:pt x="71" y="0"/>
                  <a:pt x="71" y="0"/>
                  <a:pt x="71" y="0"/>
                </a:cubicBezTo>
                <a:cubicBezTo>
                  <a:pt x="0" y="0"/>
                  <a:pt x="0" y="0"/>
                  <a:pt x="0" y="0"/>
                </a:cubicBezTo>
                <a:cubicBezTo>
                  <a:pt x="0" y="102"/>
                  <a:pt x="0" y="102"/>
                  <a:pt x="0" y="102"/>
                </a:cubicBezTo>
                <a:cubicBezTo>
                  <a:pt x="80" y="102"/>
                  <a:pt x="80" y="102"/>
                  <a:pt x="80" y="102"/>
                </a:cubicBezTo>
                <a:cubicBezTo>
                  <a:pt x="80" y="102"/>
                  <a:pt x="80" y="102"/>
                  <a:pt x="80" y="102"/>
                </a:cubicBezTo>
                <a:cubicBezTo>
                  <a:pt x="150" y="102"/>
                  <a:pt x="150" y="102"/>
                  <a:pt x="150" y="102"/>
                </a:cubicBezTo>
                <a:cubicBezTo>
                  <a:pt x="150" y="34"/>
                  <a:pt x="150" y="34"/>
                  <a:pt x="150" y="34"/>
                </a:cubicBezTo>
                <a:lnTo>
                  <a:pt x="117" y="0"/>
                </a:lnTo>
                <a:close/>
                <a:moveTo>
                  <a:pt x="70" y="92"/>
                </a:moveTo>
                <a:cubicBezTo>
                  <a:pt x="10" y="92"/>
                  <a:pt x="10" y="92"/>
                  <a:pt x="10" y="92"/>
                </a:cubicBezTo>
                <a:cubicBezTo>
                  <a:pt x="10" y="10"/>
                  <a:pt x="10" y="10"/>
                  <a:pt x="10" y="10"/>
                </a:cubicBezTo>
                <a:cubicBezTo>
                  <a:pt x="70" y="10"/>
                  <a:pt x="70" y="10"/>
                  <a:pt x="70" y="10"/>
                </a:cubicBezTo>
                <a:lnTo>
                  <a:pt x="70" y="92"/>
                </a:lnTo>
                <a:close/>
                <a:moveTo>
                  <a:pt x="141" y="92"/>
                </a:moveTo>
                <a:cubicBezTo>
                  <a:pt x="80" y="92"/>
                  <a:pt x="80" y="92"/>
                  <a:pt x="80" y="92"/>
                </a:cubicBezTo>
                <a:cubicBezTo>
                  <a:pt x="80" y="10"/>
                  <a:pt x="80" y="10"/>
                  <a:pt x="80" y="10"/>
                </a:cubicBezTo>
                <a:cubicBezTo>
                  <a:pt x="113" y="10"/>
                  <a:pt x="113" y="10"/>
                  <a:pt x="113" y="10"/>
                </a:cubicBezTo>
                <a:cubicBezTo>
                  <a:pt x="113" y="23"/>
                  <a:pt x="113" y="23"/>
                  <a:pt x="113" y="23"/>
                </a:cubicBezTo>
                <a:cubicBezTo>
                  <a:pt x="113" y="23"/>
                  <a:pt x="112" y="37"/>
                  <a:pt x="123" y="38"/>
                </a:cubicBezTo>
                <a:cubicBezTo>
                  <a:pt x="131" y="38"/>
                  <a:pt x="137" y="38"/>
                  <a:pt x="140" y="38"/>
                </a:cubicBezTo>
                <a:cubicBezTo>
                  <a:pt x="141" y="38"/>
                  <a:pt x="141" y="38"/>
                  <a:pt x="141" y="38"/>
                </a:cubicBezTo>
                <a:lnTo>
                  <a:pt x="141" y="92"/>
                </a:lnTo>
                <a:close/>
                <a:moveTo>
                  <a:pt x="93" y="58"/>
                </a:moveTo>
                <a:cubicBezTo>
                  <a:pt x="128" y="58"/>
                  <a:pt x="128" y="58"/>
                  <a:pt x="128" y="58"/>
                </a:cubicBezTo>
                <a:cubicBezTo>
                  <a:pt x="128" y="55"/>
                  <a:pt x="128" y="55"/>
                  <a:pt x="128" y="55"/>
                </a:cubicBezTo>
                <a:cubicBezTo>
                  <a:pt x="93" y="55"/>
                  <a:pt x="93" y="55"/>
                  <a:pt x="93" y="55"/>
                </a:cubicBezTo>
                <a:lnTo>
                  <a:pt x="93" y="58"/>
                </a:lnTo>
                <a:close/>
                <a:moveTo>
                  <a:pt x="93" y="70"/>
                </a:moveTo>
                <a:cubicBezTo>
                  <a:pt x="128" y="70"/>
                  <a:pt x="128" y="70"/>
                  <a:pt x="128" y="70"/>
                </a:cubicBezTo>
                <a:cubicBezTo>
                  <a:pt x="128" y="66"/>
                  <a:pt x="128" y="66"/>
                  <a:pt x="128" y="66"/>
                </a:cubicBezTo>
                <a:cubicBezTo>
                  <a:pt x="93" y="66"/>
                  <a:pt x="93" y="66"/>
                  <a:pt x="93" y="66"/>
                </a:cubicBezTo>
                <a:lnTo>
                  <a:pt x="93" y="70"/>
                </a:lnTo>
                <a:close/>
                <a:moveTo>
                  <a:pt x="109" y="43"/>
                </a:moveTo>
                <a:cubicBezTo>
                  <a:pt x="93" y="43"/>
                  <a:pt x="93" y="43"/>
                  <a:pt x="93" y="43"/>
                </a:cubicBezTo>
                <a:cubicBezTo>
                  <a:pt x="93" y="46"/>
                  <a:pt x="93" y="46"/>
                  <a:pt x="93" y="46"/>
                </a:cubicBezTo>
                <a:cubicBezTo>
                  <a:pt x="109" y="46"/>
                  <a:pt x="109" y="46"/>
                  <a:pt x="109" y="46"/>
                </a:cubicBezTo>
                <a:lnTo>
                  <a:pt x="109" y="43"/>
                </a:lnTo>
                <a:close/>
                <a:moveTo>
                  <a:pt x="93" y="81"/>
                </a:moveTo>
                <a:cubicBezTo>
                  <a:pt x="128" y="81"/>
                  <a:pt x="128" y="81"/>
                  <a:pt x="128" y="81"/>
                </a:cubicBezTo>
                <a:cubicBezTo>
                  <a:pt x="128" y="77"/>
                  <a:pt x="128" y="77"/>
                  <a:pt x="128" y="77"/>
                </a:cubicBezTo>
                <a:cubicBezTo>
                  <a:pt x="93" y="77"/>
                  <a:pt x="93" y="77"/>
                  <a:pt x="93" y="77"/>
                </a:cubicBezTo>
                <a:lnTo>
                  <a:pt x="93" y="81"/>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2400"/>
          </a:p>
        </p:txBody>
      </p:sp>
    </p:spTree>
    <p:extLst>
      <p:ext uri="{BB962C8B-B14F-4D97-AF65-F5344CB8AC3E}">
        <p14:creationId xmlns:p14="http://schemas.microsoft.com/office/powerpoint/2010/main" val="307660333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36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圓角 5">
            <a:extLst>
              <a:ext uri="{FF2B5EF4-FFF2-40B4-BE49-F238E27FC236}">
                <a16:creationId xmlns:a16="http://schemas.microsoft.com/office/drawing/2014/main" id="{0491B9F3-C997-4613-B344-81AF51536EAB}"/>
              </a:ext>
            </a:extLst>
          </p:cNvPr>
          <p:cNvSpPr/>
          <p:nvPr/>
        </p:nvSpPr>
        <p:spPr>
          <a:xfrm>
            <a:off x="6096000" y="2527443"/>
            <a:ext cx="5570532" cy="37911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5" name="矩形: 圓角 4">
            <a:extLst>
              <a:ext uri="{FF2B5EF4-FFF2-40B4-BE49-F238E27FC236}">
                <a16:creationId xmlns:a16="http://schemas.microsoft.com/office/drawing/2014/main" id="{079E366A-8F64-439F-911A-937CE289ED89}"/>
              </a:ext>
            </a:extLst>
          </p:cNvPr>
          <p:cNvSpPr/>
          <p:nvPr/>
        </p:nvSpPr>
        <p:spPr>
          <a:xfrm>
            <a:off x="410965" y="2527443"/>
            <a:ext cx="5291191" cy="37911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訪談問題－教育專業</a:t>
            </a:r>
            <a:endParaRPr lang="zh-CN"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49966" y="1782152"/>
            <a:ext cx="9830367" cy="461665"/>
          </a:xfrm>
          <a:prstGeom prst="rect">
            <a:avLst/>
          </a:prstGeom>
        </p:spPr>
        <p:txBody>
          <a:bodyPr wrap="square">
            <a:spAutoFit/>
          </a:bodyPr>
          <a:lstStyle/>
          <a:p>
            <a:r>
              <a:rPr lang="zh-TW" altLang="zh-TW" sz="2400" b="1" dirty="0">
                <a:latin typeface="Adobe 繁黑體 Std B" panose="020B0700000000000000" pitchFamily="34" charset="-120"/>
                <a:ea typeface="Adobe 繁黑體 Std B" panose="020B0700000000000000" pitchFamily="34" charset="-120"/>
                <a:cs typeface="Times New Roman" panose="02020603050405020304" pitchFamily="18" charset="0"/>
              </a:rPr>
              <a:t>老師為何想成為一位教師及</a:t>
            </a:r>
            <a:r>
              <a:rPr lang="zh-TW" altLang="en-US" sz="2400" b="1" dirty="0">
                <a:latin typeface="Adobe 繁黑體 Std B" panose="020B0700000000000000" pitchFamily="34" charset="-120"/>
                <a:ea typeface="Adobe 繁黑體 Std B" panose="020B0700000000000000" pitchFamily="34" charset="-120"/>
                <a:cs typeface="Times New Roman" panose="02020603050405020304" pitchFamily="18" charset="0"/>
              </a:rPr>
              <a:t>為何</a:t>
            </a:r>
            <a:r>
              <a:rPr lang="zh-TW" altLang="zh-TW" sz="2400" b="1" dirty="0">
                <a:latin typeface="Adobe 繁黑體 Std B" panose="020B0700000000000000" pitchFamily="34" charset="-120"/>
                <a:ea typeface="Adobe 繁黑體 Std B" panose="020B0700000000000000" pitchFamily="34" charset="-120"/>
                <a:cs typeface="Times New Roman" panose="02020603050405020304" pitchFamily="18" charset="0"/>
              </a:rPr>
              <a:t>選則任教本科目</a:t>
            </a:r>
            <a:r>
              <a:rPr lang="zh-TW" altLang="en-US" sz="2400" b="1" dirty="0">
                <a:latin typeface="Adobe 繁黑體 Std B" panose="020B0700000000000000" pitchFamily="34" charset="-120"/>
                <a:ea typeface="Adobe 繁黑體 Std B" panose="020B0700000000000000" pitchFamily="34" charset="-120"/>
                <a:cs typeface="Times New Roman" panose="02020603050405020304" pitchFamily="18" charset="0"/>
              </a:rPr>
              <a:t>？</a:t>
            </a:r>
            <a:r>
              <a:rPr lang="zh-TW" altLang="zh-TW" sz="2400" b="1" dirty="0">
                <a:latin typeface="Adobe 繁黑體 Std B" panose="020B0700000000000000" pitchFamily="34" charset="-120"/>
                <a:ea typeface="Adobe 繁黑體 Std B" panose="020B0700000000000000" pitchFamily="34" charset="-120"/>
                <a:cs typeface="Times New Roman" panose="02020603050405020304" pitchFamily="18" charset="0"/>
              </a:rPr>
              <a:t>請教老師的教學經驗。</a:t>
            </a:r>
            <a:endParaRPr lang="zh-TW" altLang="en-US" sz="2400" b="1" dirty="0">
              <a:latin typeface="Adobe 繁黑體 Std B" panose="020B0700000000000000" pitchFamily="34" charset="-120"/>
              <a:ea typeface="Adobe 繁黑體 Std B" panose="020B0700000000000000" pitchFamily="34" charset="-120"/>
            </a:endParaRPr>
          </a:p>
        </p:txBody>
      </p:sp>
      <p:sp>
        <p:nvSpPr>
          <p:cNvPr id="2" name="文字方塊 1">
            <a:extLst>
              <a:ext uri="{FF2B5EF4-FFF2-40B4-BE49-F238E27FC236}">
                <a16:creationId xmlns:a16="http://schemas.microsoft.com/office/drawing/2014/main" id="{7F7084DF-9AD9-49C4-8009-20746E4FC78A}"/>
              </a:ext>
            </a:extLst>
          </p:cNvPr>
          <p:cNvSpPr txBox="1"/>
          <p:nvPr/>
        </p:nvSpPr>
        <p:spPr>
          <a:xfrm>
            <a:off x="550397" y="3136578"/>
            <a:ext cx="5012325" cy="3046988"/>
          </a:xfrm>
          <a:prstGeom prst="rect">
            <a:avLst/>
          </a:prstGeom>
          <a:noFill/>
        </p:spPr>
        <p:txBody>
          <a:bodyPr wrap="square" rtlCol="0">
            <a:spAutoFit/>
          </a:bodyPr>
          <a:lstStyle/>
          <a:p>
            <a:pPr marL="285750" indent="-285750">
              <a:buFont typeface="Arial" panose="020B0604020202020204" pitchFamily="34" charset="0"/>
              <a:buChar char="•"/>
            </a:pPr>
            <a:r>
              <a:rPr lang="zh-TW" altLang="en-US" sz="2400" b="1" dirty="0">
                <a:ea typeface="Adobe 繁黑體 Std B" panose="020B0700000000000000" pitchFamily="34" charset="-120"/>
              </a:rPr>
              <a:t>因為教授的介紹，機緣成為老師。也覺得</a:t>
            </a:r>
            <a:r>
              <a:rPr lang="zh-TW" altLang="en-US" sz="2400" b="1" dirty="0">
                <a:solidFill>
                  <a:srgbClr val="FF0000"/>
                </a:solidFill>
                <a:ea typeface="Adobe 繁黑體 Std B" panose="020B0700000000000000" pitchFamily="34" charset="-120"/>
              </a:rPr>
              <a:t>教師這個職業可以當作未來道路的其中一個選擇</a:t>
            </a:r>
            <a:r>
              <a:rPr lang="zh-TW" altLang="en-US" sz="2400" b="1" dirty="0">
                <a:ea typeface="Adobe 繁黑體 Std B" panose="020B0700000000000000" pitchFamily="34" charset="-120"/>
              </a:rPr>
              <a:t>。</a:t>
            </a:r>
          </a:p>
          <a:p>
            <a:pPr marL="285750" indent="-285750">
              <a:buFont typeface="Arial" panose="020B0604020202020204" pitchFamily="34" charset="0"/>
              <a:buChar char="•"/>
            </a:pPr>
            <a:r>
              <a:rPr lang="zh-TW" altLang="en-US" sz="2400" b="1" dirty="0">
                <a:ea typeface="Adobe 繁黑體 Std B" panose="020B0700000000000000" pitchFamily="34" charset="-120"/>
              </a:rPr>
              <a:t>與家人討論後覺得教師是</a:t>
            </a:r>
            <a:r>
              <a:rPr lang="zh-TW" altLang="en-US" sz="2400" b="1" dirty="0">
                <a:solidFill>
                  <a:srgbClr val="FF0000"/>
                </a:solidFill>
                <a:ea typeface="Adobe 繁黑體 Std B" panose="020B0700000000000000" pitchFamily="34" charset="-120"/>
              </a:rPr>
              <a:t>不錯的職業</a:t>
            </a:r>
            <a:r>
              <a:rPr lang="zh-TW" altLang="en-US" sz="2400" b="1" dirty="0">
                <a:ea typeface="Adobe 繁黑體 Std B" panose="020B0700000000000000" pitchFamily="34" charset="-120"/>
              </a:rPr>
              <a:t>。</a:t>
            </a:r>
          </a:p>
          <a:p>
            <a:pPr marL="285750" indent="-285750">
              <a:buFont typeface="Arial" panose="020B0604020202020204" pitchFamily="34" charset="0"/>
              <a:buChar char="•"/>
            </a:pPr>
            <a:r>
              <a:rPr lang="zh-TW" altLang="en-US" sz="2400" b="1" dirty="0">
                <a:ea typeface="Adobe 繁黑體 Std B" panose="020B0700000000000000" pitchFamily="34" charset="-120"/>
              </a:rPr>
              <a:t>有當過兩年多的助教對於教導學生有經驗，不排斥這份工作。</a:t>
            </a:r>
            <a:endParaRPr lang="en-US" altLang="zh-TW" sz="2400" b="1" dirty="0">
              <a:ea typeface="Adobe 繁黑體 Std B" panose="020B0700000000000000" pitchFamily="34" charset="-120"/>
            </a:endParaRPr>
          </a:p>
          <a:p>
            <a:pPr marL="285750" indent="-285750">
              <a:buFont typeface="Arial" panose="020B0604020202020204" pitchFamily="34" charset="0"/>
              <a:buChar char="•"/>
            </a:pPr>
            <a:r>
              <a:rPr lang="zh-TW" altLang="en-US" sz="2400" b="1" dirty="0">
                <a:ea typeface="Adobe 繁黑體 Std B" panose="020B0700000000000000" pitchFamily="34" charset="-120"/>
              </a:rPr>
              <a:t>對於園藝科相關知識有興趣。</a:t>
            </a:r>
            <a:endParaRPr lang="en-US" altLang="zh-TW" sz="2400" b="1" dirty="0">
              <a:ea typeface="Adobe 繁黑體 Std B" panose="020B0700000000000000" pitchFamily="34" charset="-120"/>
            </a:endParaRPr>
          </a:p>
        </p:txBody>
      </p:sp>
      <p:sp>
        <p:nvSpPr>
          <p:cNvPr id="4" name="文字方塊 3">
            <a:extLst>
              <a:ext uri="{FF2B5EF4-FFF2-40B4-BE49-F238E27FC236}">
                <a16:creationId xmlns:a16="http://schemas.microsoft.com/office/drawing/2014/main" id="{3F8AC8F3-DC6C-48BD-93B5-9DE2623D5E77}"/>
              </a:ext>
            </a:extLst>
          </p:cNvPr>
          <p:cNvSpPr txBox="1"/>
          <p:nvPr/>
        </p:nvSpPr>
        <p:spPr>
          <a:xfrm>
            <a:off x="6339155" y="3141006"/>
            <a:ext cx="5144897" cy="3046988"/>
          </a:xfrm>
          <a:prstGeom prst="rect">
            <a:avLst/>
          </a:prstGeom>
          <a:noFill/>
        </p:spPr>
        <p:txBody>
          <a:bodyPr wrap="square" rtlCol="0">
            <a:spAutoFit/>
          </a:bodyPr>
          <a:lstStyle/>
          <a:p>
            <a:pPr marL="285750" indent="-285750">
              <a:buFont typeface="Arial" panose="020B0604020202020204" pitchFamily="34" charset="0"/>
              <a:buChar char="•"/>
            </a:pPr>
            <a:r>
              <a:rPr lang="zh-TW" altLang="zh-TW" sz="2400" b="1" dirty="0">
                <a:ea typeface="Adobe 繁黑體 Std B" panose="020B0700000000000000" pitchFamily="34" charset="-120"/>
              </a:rPr>
              <a:t>想要當老師的原因：家境貧苦，</a:t>
            </a:r>
            <a:r>
              <a:rPr lang="zh-TW" altLang="zh-TW" sz="2400" b="1" dirty="0">
                <a:solidFill>
                  <a:srgbClr val="0070C0"/>
                </a:solidFill>
                <a:ea typeface="Adobe 繁黑體 Std B" panose="020B0700000000000000" pitchFamily="34" charset="-120"/>
              </a:rPr>
              <a:t>高中教師提拔，為了回母校報答</a:t>
            </a:r>
            <a:r>
              <a:rPr lang="zh-TW" altLang="zh-TW" sz="2400" b="1" dirty="0">
                <a:ea typeface="Adobe 繁黑體 Std B" panose="020B0700000000000000" pitchFamily="34" charset="-120"/>
              </a:rPr>
              <a:t>老師所以有了當教師的目標。</a:t>
            </a:r>
          </a:p>
          <a:p>
            <a:pPr marL="285750" indent="-285750">
              <a:buFont typeface="Arial" panose="020B0604020202020204" pitchFamily="34" charset="0"/>
              <a:buChar char="•"/>
            </a:pPr>
            <a:r>
              <a:rPr lang="zh-TW" altLang="zh-TW" sz="2400" b="1" dirty="0">
                <a:ea typeface="Adobe 繁黑體 Std B" panose="020B0700000000000000" pitchFamily="34" charset="-120"/>
              </a:rPr>
              <a:t>進入補教業的原因：因為家境需求，所以找</a:t>
            </a:r>
            <a:r>
              <a:rPr lang="zh-TW" altLang="zh-TW" sz="2400" b="1" dirty="0">
                <a:solidFill>
                  <a:srgbClr val="0070C0"/>
                </a:solidFill>
                <a:ea typeface="Adobe 繁黑體 Std B" panose="020B0700000000000000" pitchFamily="34" charset="-120"/>
              </a:rPr>
              <a:t>薪水高</a:t>
            </a:r>
            <a:r>
              <a:rPr lang="zh-TW" altLang="zh-TW" sz="2400" b="1" dirty="0">
                <a:ea typeface="Adobe 繁黑體 Std B" panose="020B0700000000000000" pitchFamily="34" charset="-120"/>
              </a:rPr>
              <a:t>的補教業作為打工，而後被補習班挖角，於是正式進入補教業。</a:t>
            </a:r>
          </a:p>
          <a:p>
            <a:pPr marL="285750" indent="-285750">
              <a:buFont typeface="Arial" panose="020B0604020202020204" pitchFamily="34" charset="0"/>
              <a:buChar char="•"/>
            </a:pPr>
            <a:r>
              <a:rPr lang="zh-TW" altLang="zh-TW" sz="2400" b="1" dirty="0">
                <a:ea typeface="Adobe 繁黑體 Std B" panose="020B0700000000000000" pitchFamily="34" charset="-120"/>
              </a:rPr>
              <a:t>本科目為職校所讀科目。</a:t>
            </a:r>
            <a:endParaRPr lang="zh-TW" altLang="en-US" sz="2400" b="1" dirty="0">
              <a:ea typeface="Adobe 繁黑體 Std B" panose="020B0700000000000000" pitchFamily="34" charset="-120"/>
            </a:endParaRPr>
          </a:p>
        </p:txBody>
      </p:sp>
      <p:sp>
        <p:nvSpPr>
          <p:cNvPr id="7" name="文字方塊 6">
            <a:extLst>
              <a:ext uri="{FF2B5EF4-FFF2-40B4-BE49-F238E27FC236}">
                <a16:creationId xmlns:a16="http://schemas.microsoft.com/office/drawing/2014/main" id="{80C26BB2-C49F-401B-AC70-4E238C78C69E}"/>
              </a:ext>
            </a:extLst>
          </p:cNvPr>
          <p:cNvSpPr txBox="1"/>
          <p:nvPr/>
        </p:nvSpPr>
        <p:spPr>
          <a:xfrm>
            <a:off x="672363" y="2648543"/>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廣元老師：</a:t>
            </a:r>
          </a:p>
        </p:txBody>
      </p:sp>
      <p:sp>
        <p:nvSpPr>
          <p:cNvPr id="8" name="文字方塊 7">
            <a:extLst>
              <a:ext uri="{FF2B5EF4-FFF2-40B4-BE49-F238E27FC236}">
                <a16:creationId xmlns:a16="http://schemas.microsoft.com/office/drawing/2014/main" id="{6D1B920A-877E-4051-B916-0048CF119F43}"/>
              </a:ext>
            </a:extLst>
          </p:cNvPr>
          <p:cNvSpPr txBox="1"/>
          <p:nvPr/>
        </p:nvSpPr>
        <p:spPr>
          <a:xfrm>
            <a:off x="6452171" y="2648543"/>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立中老師：</a:t>
            </a:r>
          </a:p>
        </p:txBody>
      </p:sp>
    </p:spTree>
    <p:extLst>
      <p:ext uri="{BB962C8B-B14F-4D97-AF65-F5344CB8AC3E}">
        <p14:creationId xmlns:p14="http://schemas.microsoft.com/office/powerpoint/2010/main" val="11217135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圓角 4">
            <a:extLst>
              <a:ext uri="{FF2B5EF4-FFF2-40B4-BE49-F238E27FC236}">
                <a16:creationId xmlns:a16="http://schemas.microsoft.com/office/drawing/2014/main" id="{079E366A-8F64-439F-911A-937CE289ED89}"/>
              </a:ext>
            </a:extLst>
          </p:cNvPr>
          <p:cNvSpPr/>
          <p:nvPr/>
        </p:nvSpPr>
        <p:spPr>
          <a:xfrm>
            <a:off x="522269" y="2521562"/>
            <a:ext cx="11147461" cy="36811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訪談問題－教育專業</a:t>
            </a:r>
            <a:endParaRPr lang="zh-CN"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49966" y="1782152"/>
            <a:ext cx="10731068" cy="461665"/>
          </a:xfrm>
          <a:prstGeom prst="rect">
            <a:avLst/>
          </a:prstGeom>
        </p:spPr>
        <p:txBody>
          <a:bodyPr wrap="square">
            <a:spAutoFit/>
          </a:bodyPr>
          <a:lstStyle/>
          <a:p>
            <a:r>
              <a:rPr lang="zh-TW" altLang="zh-TW" sz="2400" b="1" dirty="0">
                <a:ea typeface="Adobe 繁黑體 Std B" panose="020B0700000000000000" pitchFamily="34" charset="-120"/>
              </a:rPr>
              <a:t>現今及過去老師需具備的專業有何差異</a:t>
            </a:r>
            <a:r>
              <a:rPr lang="zh-TW" altLang="en-US" sz="2400" b="1" dirty="0">
                <a:ea typeface="Adobe 繁黑體 Std B" panose="020B0700000000000000" pitchFamily="34" charset="-120"/>
              </a:rPr>
              <a:t>？</a:t>
            </a:r>
            <a:r>
              <a:rPr lang="zh-TW" altLang="zh-TW" sz="2400" b="1" dirty="0">
                <a:ea typeface="Adobe 繁黑體 Std B" panose="020B0700000000000000" pitchFamily="34" charset="-120"/>
              </a:rPr>
              <a:t>而老師</a:t>
            </a:r>
            <a:r>
              <a:rPr lang="zh-TW" altLang="en-US" sz="2400" b="1" dirty="0">
                <a:ea typeface="Adobe 繁黑體 Std B" panose="020B0700000000000000" pitchFamily="34" charset="-120"/>
              </a:rPr>
              <a:t>如何</a:t>
            </a:r>
            <a:r>
              <a:rPr lang="zh-TW" altLang="zh-TW" sz="2400" b="1" dirty="0">
                <a:ea typeface="Adobe 繁黑體 Std B" panose="020B0700000000000000" pitchFamily="34" charset="-120"/>
              </a:rPr>
              <a:t>獲得這些教育知能</a:t>
            </a:r>
            <a:r>
              <a:rPr lang="zh-TW" altLang="en-US" sz="2400" b="1" dirty="0">
                <a:ea typeface="Adobe 繁黑體 Std B" panose="020B0700000000000000" pitchFamily="34" charset="-120"/>
              </a:rPr>
              <a:t>？</a:t>
            </a:r>
            <a:endParaRPr lang="zh-TW" altLang="zh-TW" sz="2400" b="1" dirty="0">
              <a:ea typeface="Adobe 繁黑體 Std B" panose="020B0700000000000000" pitchFamily="34" charset="-120"/>
            </a:endParaRPr>
          </a:p>
        </p:txBody>
      </p:sp>
      <p:sp>
        <p:nvSpPr>
          <p:cNvPr id="2" name="文字方塊 1">
            <a:extLst>
              <a:ext uri="{FF2B5EF4-FFF2-40B4-BE49-F238E27FC236}">
                <a16:creationId xmlns:a16="http://schemas.microsoft.com/office/drawing/2014/main" id="{40D8FDE1-2C1E-4BDA-A088-B49E15669387}"/>
              </a:ext>
            </a:extLst>
          </p:cNvPr>
          <p:cNvSpPr txBox="1"/>
          <p:nvPr/>
        </p:nvSpPr>
        <p:spPr>
          <a:xfrm>
            <a:off x="769719" y="3016021"/>
            <a:ext cx="10655143" cy="3046988"/>
          </a:xfrm>
          <a:prstGeom prst="rect">
            <a:avLst/>
          </a:prstGeom>
          <a:noFill/>
        </p:spPr>
        <p:txBody>
          <a:bodyPr wrap="square" rtlCol="0">
            <a:spAutoFit/>
          </a:bodyPr>
          <a:lstStyle/>
          <a:p>
            <a:pPr marL="342900" indent="-342900">
              <a:buFont typeface="Arial" panose="020B0604020202020204" pitchFamily="34" charset="0"/>
              <a:buChar char="•"/>
            </a:pPr>
            <a:r>
              <a:rPr lang="zh-TW" altLang="zh-TW" sz="2400" b="1" dirty="0">
                <a:latin typeface="Adobe 繁黑體 Std B" panose="020B0700000000000000" pitchFamily="34" charset="-120"/>
                <a:ea typeface="Adobe 繁黑體 Std B" panose="020B0700000000000000" pitchFamily="34" charset="-120"/>
              </a:rPr>
              <a:t>園藝專業知識以</a:t>
            </a:r>
            <a:r>
              <a:rPr lang="en-GB" altLang="zh-TW" sz="2400" b="1" dirty="0">
                <a:latin typeface="Adobe 繁黑體 Std B" panose="020B0700000000000000" pitchFamily="34" charset="-120"/>
                <a:ea typeface="Adobe 繁黑體 Std B" panose="020B0700000000000000" pitchFamily="34" charset="-120"/>
              </a:rPr>
              <a:t>100%</a:t>
            </a:r>
            <a:r>
              <a:rPr lang="zh-TW" altLang="zh-TW" sz="2400" b="1" dirty="0">
                <a:latin typeface="Adobe 繁黑體 Std B" panose="020B0700000000000000" pitchFamily="34" charset="-120"/>
                <a:ea typeface="Adobe 繁黑體 Std B" panose="020B0700000000000000" pitchFamily="34" charset="-120"/>
              </a:rPr>
              <a:t>為例，實際應用於課堂上只需其中的</a:t>
            </a:r>
            <a:r>
              <a:rPr lang="en-GB" altLang="zh-TW" sz="2400" b="1" dirty="0">
                <a:latin typeface="Adobe 繁黑體 Std B" panose="020B0700000000000000" pitchFamily="34" charset="-120"/>
                <a:ea typeface="Adobe 繁黑體 Std B" panose="020B0700000000000000" pitchFamily="34" charset="-120"/>
              </a:rPr>
              <a:t>50%~70%</a:t>
            </a:r>
            <a:r>
              <a:rPr lang="zh-TW" altLang="zh-TW" sz="2400" b="1" dirty="0">
                <a:latin typeface="Adobe 繁黑體 Std B" panose="020B0700000000000000" pitchFamily="34" charset="-120"/>
                <a:ea typeface="Adobe 繁黑體 Std B" panose="020B0700000000000000" pitchFamily="34" charset="-120"/>
              </a:rPr>
              <a:t>，就足夠應付高職教學。</a:t>
            </a:r>
          </a:p>
          <a:p>
            <a:pPr marL="342900" indent="-342900">
              <a:buFont typeface="Arial" panose="020B0604020202020204" pitchFamily="34" charset="0"/>
              <a:buChar char="•"/>
            </a:pPr>
            <a:r>
              <a:rPr lang="zh-TW" altLang="zh-TW" sz="2400" b="1" dirty="0">
                <a:latin typeface="Adobe 繁黑體 Std B" panose="020B0700000000000000" pitchFamily="34" charset="-120"/>
                <a:ea typeface="Adobe 繁黑體 Std B" panose="020B0700000000000000" pitchFamily="34" charset="-120"/>
              </a:rPr>
              <a:t>過去的老師只需要具備知識上的專業，而現今的老師除了</a:t>
            </a:r>
            <a:r>
              <a:rPr lang="zh-TW" altLang="zh-TW" sz="2400" b="1" dirty="0">
                <a:solidFill>
                  <a:srgbClr val="FF0000"/>
                </a:solidFill>
                <a:latin typeface="Adobe 繁黑體 Std B" panose="020B0700000000000000" pitchFamily="34" charset="-120"/>
                <a:ea typeface="Adobe 繁黑體 Std B" panose="020B0700000000000000" pitchFamily="34" charset="-120"/>
              </a:rPr>
              <a:t>具備知識上的專業外還包含口才、學生輔導、溝通說話方式</a:t>
            </a:r>
            <a:r>
              <a:rPr lang="zh-TW" altLang="zh-TW" sz="2400" b="1" dirty="0">
                <a:latin typeface="Adobe 繁黑體 Std B" panose="020B0700000000000000" pitchFamily="34" charset="-120"/>
                <a:ea typeface="Adobe 繁黑體 Std B" panose="020B0700000000000000" pitchFamily="34" charset="-120"/>
              </a:rPr>
              <a:t>，加上網際網路的發達，老師還需要</a:t>
            </a:r>
            <a:r>
              <a:rPr lang="zh-TW" altLang="zh-TW" sz="2400" b="1" dirty="0">
                <a:solidFill>
                  <a:srgbClr val="FF0000"/>
                </a:solidFill>
                <a:latin typeface="Adobe 繁黑體 Std B" panose="020B0700000000000000" pitchFamily="34" charset="-120"/>
                <a:ea typeface="Adobe 繁黑體 Std B" panose="020B0700000000000000" pitchFamily="34" charset="-120"/>
              </a:rPr>
              <a:t>學習多媒體的操作、電腦的文書作業、海報的製作</a:t>
            </a:r>
            <a:r>
              <a:rPr lang="en-GB" altLang="zh-TW" sz="2400" b="1" dirty="0">
                <a:solidFill>
                  <a:srgbClr val="FF0000"/>
                </a:solidFill>
                <a:latin typeface="Adobe 繁黑體 Std B" panose="020B0700000000000000" pitchFamily="34" charset="-120"/>
                <a:ea typeface="Adobe 繁黑體 Std B" panose="020B0700000000000000" pitchFamily="34" charset="-120"/>
              </a:rPr>
              <a:t>(</a:t>
            </a:r>
            <a:r>
              <a:rPr lang="zh-TW" altLang="zh-TW" sz="2400" b="1" dirty="0">
                <a:solidFill>
                  <a:srgbClr val="FF0000"/>
                </a:solidFill>
                <a:latin typeface="Adobe 繁黑體 Std B" panose="020B0700000000000000" pitchFamily="34" charset="-120"/>
                <a:ea typeface="Adobe 繁黑體 Std B" panose="020B0700000000000000" pitchFamily="34" charset="-120"/>
              </a:rPr>
              <a:t>電腦繪圖</a:t>
            </a:r>
            <a:r>
              <a:rPr lang="en-GB" altLang="zh-TW" sz="2400" b="1" dirty="0">
                <a:solidFill>
                  <a:srgbClr val="FF0000"/>
                </a:solidFill>
                <a:latin typeface="Adobe 繁黑體 Std B" panose="020B0700000000000000" pitchFamily="34" charset="-120"/>
                <a:ea typeface="Adobe 繁黑體 Std B" panose="020B0700000000000000" pitchFamily="34" charset="-120"/>
              </a:rPr>
              <a:t>)</a:t>
            </a:r>
            <a:r>
              <a:rPr lang="zh-TW" altLang="zh-TW" sz="2400" b="1" dirty="0">
                <a:solidFill>
                  <a:srgbClr val="FF0000"/>
                </a:solidFill>
                <a:latin typeface="Adobe 繁黑體 Std B" panose="020B0700000000000000" pitchFamily="34" charset="-120"/>
                <a:ea typeface="Adobe 繁黑體 Std B" panose="020B0700000000000000" pitchFamily="34" charset="-120"/>
              </a:rPr>
              <a:t>等資訊的運用。</a:t>
            </a:r>
          </a:p>
          <a:p>
            <a:pPr marL="342900" indent="-342900">
              <a:buFont typeface="Arial" panose="020B0604020202020204" pitchFamily="34" charset="0"/>
              <a:buChar char="•"/>
            </a:pPr>
            <a:r>
              <a:rPr lang="zh-TW" altLang="zh-TW" sz="2400" b="1" dirty="0">
                <a:solidFill>
                  <a:srgbClr val="FF0000"/>
                </a:solidFill>
                <a:latin typeface="Adobe 繁黑體 Std B" panose="020B0700000000000000" pitchFamily="34" charset="-120"/>
                <a:ea typeface="Adobe 繁黑體 Std B" panose="020B0700000000000000" pitchFamily="34" charset="-120"/>
              </a:rPr>
              <a:t>網際網路</a:t>
            </a:r>
            <a:r>
              <a:rPr lang="zh-TW" altLang="zh-TW" sz="2400" b="1" dirty="0">
                <a:latin typeface="Adobe 繁黑體 Std B" panose="020B0700000000000000" pitchFamily="34" charset="-120"/>
                <a:ea typeface="Adobe 繁黑體 Std B" panose="020B0700000000000000" pitchFamily="34" charset="-120"/>
              </a:rPr>
              <a:t>的資訊或是書籍、科學</a:t>
            </a:r>
            <a:r>
              <a:rPr lang="zh-TW" altLang="zh-TW" sz="2400" b="1" dirty="0">
                <a:solidFill>
                  <a:srgbClr val="FF0000"/>
                </a:solidFill>
                <a:latin typeface="Adobe 繁黑體 Std B" panose="020B0700000000000000" pitchFamily="34" charset="-120"/>
                <a:ea typeface="Adobe 繁黑體 Std B" panose="020B0700000000000000" pitchFamily="34" charset="-120"/>
              </a:rPr>
              <a:t>專刊</a:t>
            </a:r>
            <a:r>
              <a:rPr lang="zh-TW" altLang="zh-TW" sz="2400" b="1" dirty="0">
                <a:latin typeface="Adobe 繁黑體 Std B" panose="020B0700000000000000" pitchFamily="34" charset="-120"/>
                <a:ea typeface="Adobe 繁黑體 Std B" panose="020B0700000000000000" pitchFamily="34" charset="-120"/>
              </a:rPr>
              <a:t>資料</a:t>
            </a:r>
            <a:r>
              <a:rPr lang="en-GB" altLang="zh-TW" sz="2400" b="1" dirty="0">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自學</a:t>
            </a:r>
            <a:r>
              <a:rPr lang="en-GB" altLang="zh-TW" sz="2400" b="1" dirty="0">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a:t>
            </a:r>
            <a:r>
              <a:rPr lang="zh-TW" altLang="zh-TW" sz="2400" b="1" dirty="0">
                <a:solidFill>
                  <a:srgbClr val="FF0000"/>
                </a:solidFill>
                <a:latin typeface="Adobe 繁黑體 Std B" panose="020B0700000000000000" pitchFamily="34" charset="-120"/>
                <a:ea typeface="Adobe 繁黑體 Std B" panose="020B0700000000000000" pitchFamily="34" charset="-120"/>
              </a:rPr>
              <a:t>詢問有經驗的前輩</a:t>
            </a:r>
            <a:r>
              <a:rPr lang="zh-TW" altLang="zh-TW" sz="2400" b="1" dirty="0">
                <a:latin typeface="Adobe 繁黑體 Std B" panose="020B0700000000000000" pitchFamily="34" charset="-120"/>
                <a:ea typeface="Adobe 繁黑體 Std B" panose="020B0700000000000000" pitchFamily="34" charset="-120"/>
              </a:rPr>
              <a:t>跟同事</a:t>
            </a:r>
            <a:r>
              <a:rPr lang="en-GB" altLang="zh-TW" sz="2400" b="1" dirty="0">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人際關係</a:t>
            </a:r>
            <a:r>
              <a:rPr lang="en-GB" altLang="zh-TW" sz="2400" b="1" dirty="0">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a:t>
            </a:r>
            <a:r>
              <a:rPr lang="zh-TW" altLang="zh-TW" sz="2400" b="1" dirty="0">
                <a:solidFill>
                  <a:srgbClr val="FF0000"/>
                </a:solidFill>
                <a:latin typeface="Adobe 繁黑體 Std B" panose="020B0700000000000000" pitchFamily="34" charset="-120"/>
                <a:ea typeface="Adobe 繁黑體 Std B" panose="020B0700000000000000" pitchFamily="34" charset="-120"/>
              </a:rPr>
              <a:t>多到業界走走</a:t>
            </a:r>
            <a:r>
              <a:rPr lang="zh-TW" altLang="zh-TW" sz="2400" b="1" dirty="0">
                <a:latin typeface="Adobe 繁黑體 Std B" panose="020B0700000000000000" pitchFamily="34" charset="-120"/>
                <a:ea typeface="Adobe 繁黑體 Std B" panose="020B0700000000000000" pitchFamily="34" charset="-120"/>
              </a:rPr>
              <a:t>也可以獲取些實作的知識。</a:t>
            </a:r>
          </a:p>
        </p:txBody>
      </p:sp>
      <p:sp>
        <p:nvSpPr>
          <p:cNvPr id="4" name="文字方塊 3">
            <a:extLst>
              <a:ext uri="{FF2B5EF4-FFF2-40B4-BE49-F238E27FC236}">
                <a16:creationId xmlns:a16="http://schemas.microsoft.com/office/drawing/2014/main" id="{DF94D914-19EE-4E9E-9E1D-40615E09C1AF}"/>
              </a:ext>
            </a:extLst>
          </p:cNvPr>
          <p:cNvSpPr txBox="1"/>
          <p:nvPr/>
        </p:nvSpPr>
        <p:spPr>
          <a:xfrm>
            <a:off x="876315" y="2597723"/>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廣元老師：</a:t>
            </a:r>
          </a:p>
        </p:txBody>
      </p:sp>
    </p:spTree>
    <p:extLst>
      <p:ext uri="{BB962C8B-B14F-4D97-AF65-F5344CB8AC3E}">
        <p14:creationId xmlns:p14="http://schemas.microsoft.com/office/powerpoint/2010/main" val="202880959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圓角 5">
            <a:extLst>
              <a:ext uri="{FF2B5EF4-FFF2-40B4-BE49-F238E27FC236}">
                <a16:creationId xmlns:a16="http://schemas.microsoft.com/office/drawing/2014/main" id="{0491B9F3-C997-4613-B344-81AF51536EAB}"/>
              </a:ext>
            </a:extLst>
          </p:cNvPr>
          <p:cNvSpPr/>
          <p:nvPr/>
        </p:nvSpPr>
        <p:spPr>
          <a:xfrm>
            <a:off x="535720" y="2521563"/>
            <a:ext cx="11081907" cy="22970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訪談問題－教育專業</a:t>
            </a:r>
            <a:endParaRPr lang="zh-CN"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49966" y="1782152"/>
            <a:ext cx="10731068" cy="461665"/>
          </a:xfrm>
          <a:prstGeom prst="rect">
            <a:avLst/>
          </a:prstGeom>
        </p:spPr>
        <p:txBody>
          <a:bodyPr wrap="square">
            <a:spAutoFit/>
          </a:bodyPr>
          <a:lstStyle/>
          <a:p>
            <a:r>
              <a:rPr lang="zh-TW" altLang="zh-TW" sz="2400" b="1" dirty="0">
                <a:ea typeface="Adobe 繁黑體 Std B" panose="020B0700000000000000" pitchFamily="34" charset="-120"/>
              </a:rPr>
              <a:t>現今及過去老師需具備的專業有何差異</a:t>
            </a:r>
            <a:r>
              <a:rPr lang="zh-TW" altLang="en-US" sz="2400" b="1" dirty="0">
                <a:ea typeface="Adobe 繁黑體 Std B" panose="020B0700000000000000" pitchFamily="34" charset="-120"/>
              </a:rPr>
              <a:t>？</a:t>
            </a:r>
            <a:r>
              <a:rPr lang="zh-TW" altLang="zh-TW" sz="2400" b="1" dirty="0">
                <a:ea typeface="Adobe 繁黑體 Std B" panose="020B0700000000000000" pitchFamily="34" charset="-120"/>
              </a:rPr>
              <a:t>而老師</a:t>
            </a:r>
            <a:r>
              <a:rPr lang="zh-TW" altLang="en-US" sz="2400" b="1" dirty="0">
                <a:ea typeface="Adobe 繁黑體 Std B" panose="020B0700000000000000" pitchFamily="34" charset="-120"/>
              </a:rPr>
              <a:t>如何</a:t>
            </a:r>
            <a:r>
              <a:rPr lang="zh-TW" altLang="zh-TW" sz="2400" b="1" dirty="0">
                <a:ea typeface="Adobe 繁黑體 Std B" panose="020B0700000000000000" pitchFamily="34" charset="-120"/>
              </a:rPr>
              <a:t>獲得這些教育知能</a:t>
            </a:r>
            <a:r>
              <a:rPr lang="zh-TW" altLang="en-US" sz="2400" b="1" dirty="0">
                <a:ea typeface="Adobe 繁黑體 Std B" panose="020B0700000000000000" pitchFamily="34" charset="-120"/>
              </a:rPr>
              <a:t>？</a:t>
            </a:r>
            <a:endParaRPr lang="zh-TW" altLang="zh-TW" sz="2400" b="1" dirty="0">
              <a:ea typeface="Adobe 繁黑體 Std B" panose="020B0700000000000000" pitchFamily="34" charset="-120"/>
            </a:endParaRPr>
          </a:p>
        </p:txBody>
      </p:sp>
      <p:sp>
        <p:nvSpPr>
          <p:cNvPr id="2" name="文字方塊 1">
            <a:extLst>
              <a:ext uri="{FF2B5EF4-FFF2-40B4-BE49-F238E27FC236}">
                <a16:creationId xmlns:a16="http://schemas.microsoft.com/office/drawing/2014/main" id="{4C46DFF4-DBBB-467A-A10A-388545F1680A}"/>
              </a:ext>
            </a:extLst>
          </p:cNvPr>
          <p:cNvSpPr txBox="1"/>
          <p:nvPr/>
        </p:nvSpPr>
        <p:spPr>
          <a:xfrm>
            <a:off x="926596" y="2613140"/>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立中老師：</a:t>
            </a:r>
          </a:p>
        </p:txBody>
      </p:sp>
      <p:sp>
        <p:nvSpPr>
          <p:cNvPr id="4" name="文字方塊 3">
            <a:extLst>
              <a:ext uri="{FF2B5EF4-FFF2-40B4-BE49-F238E27FC236}">
                <a16:creationId xmlns:a16="http://schemas.microsoft.com/office/drawing/2014/main" id="{B0BD2BCA-7FFC-43B1-B125-010C4461B0D9}"/>
              </a:ext>
            </a:extLst>
          </p:cNvPr>
          <p:cNvSpPr txBox="1"/>
          <p:nvPr/>
        </p:nvSpPr>
        <p:spPr>
          <a:xfrm>
            <a:off x="769720" y="3077765"/>
            <a:ext cx="10462749" cy="1846659"/>
          </a:xfrm>
          <a:prstGeom prst="rect">
            <a:avLst/>
          </a:prstGeom>
          <a:noFill/>
        </p:spPr>
        <p:txBody>
          <a:bodyPr wrap="square" rtlCol="0">
            <a:spAutoFit/>
          </a:bodyPr>
          <a:lstStyle/>
          <a:p>
            <a:pPr marL="342900" indent="-342900">
              <a:buFont typeface="Arial" panose="020B0604020202020204" pitchFamily="34" charset="0"/>
              <a:buChar char="•"/>
            </a:pPr>
            <a:r>
              <a:rPr lang="zh-TW" altLang="zh-TW" sz="2400" b="1" dirty="0">
                <a:ea typeface="Adobe 繁黑體 Std B" panose="020B0700000000000000" pitchFamily="34" charset="-120"/>
              </a:rPr>
              <a:t>有補教需求的學生其目的是為了統測考高分，故補</a:t>
            </a:r>
            <a:r>
              <a:rPr lang="zh-TW" altLang="zh-TW" sz="2400" b="1" dirty="0">
                <a:solidFill>
                  <a:srgbClr val="0070C0"/>
                </a:solidFill>
                <a:ea typeface="Adobe 繁黑體 Std B" panose="020B0700000000000000" pitchFamily="34" charset="-120"/>
              </a:rPr>
              <a:t>教業教學以學科為主，專業上不會有太多變動</a:t>
            </a:r>
            <a:r>
              <a:rPr lang="zh-TW" altLang="zh-TW" sz="2400" b="1" dirty="0">
                <a:ea typeface="Adobe 繁黑體 Std B" panose="020B0700000000000000" pitchFamily="34" charset="-120"/>
              </a:rPr>
              <a:t>。</a:t>
            </a:r>
          </a:p>
          <a:p>
            <a:pPr marL="342900" indent="-342900">
              <a:buFont typeface="Arial" panose="020B0604020202020204" pitchFamily="34" charset="0"/>
              <a:buChar char="•"/>
            </a:pPr>
            <a:r>
              <a:rPr lang="zh-TW" altLang="zh-TW" sz="2400" b="1" dirty="0">
                <a:ea typeface="Adobe 繁黑體 Std B" panose="020B0700000000000000" pitchFamily="34" charset="-120"/>
              </a:rPr>
              <a:t>進入補教業基本上都要</a:t>
            </a:r>
            <a:r>
              <a:rPr lang="zh-TW" altLang="zh-TW" sz="2400" b="1" dirty="0">
                <a:solidFill>
                  <a:srgbClr val="0070C0"/>
                </a:solidFill>
                <a:ea typeface="Adobe 繁黑體 Std B" panose="020B0700000000000000" pitchFamily="34" charset="-120"/>
              </a:rPr>
              <a:t>先旁聽多年</a:t>
            </a:r>
            <a:r>
              <a:rPr lang="zh-TW" altLang="zh-TW" sz="2400" b="1" dirty="0">
                <a:ea typeface="Adobe 繁黑體 Std B" panose="020B0700000000000000" pitchFamily="34" charset="-120"/>
              </a:rPr>
              <a:t>，直到有機會能夠</a:t>
            </a:r>
            <a:r>
              <a:rPr lang="zh-TW" altLang="zh-TW" sz="2400" b="1" dirty="0">
                <a:solidFill>
                  <a:srgbClr val="0070C0"/>
                </a:solidFill>
                <a:ea typeface="Adobe 繁黑體 Std B" panose="020B0700000000000000" pitchFamily="34" charset="-120"/>
              </a:rPr>
              <a:t>代課</a:t>
            </a:r>
            <a:r>
              <a:rPr lang="zh-TW" altLang="zh-TW" sz="2400" b="1" dirty="0">
                <a:ea typeface="Adobe 繁黑體 Std B" panose="020B0700000000000000" pitchFamily="34" charset="-120"/>
              </a:rPr>
              <a:t>而後得到了專業課程機會。</a:t>
            </a:r>
          </a:p>
          <a:p>
            <a:endParaRPr lang="zh-TW" altLang="en-US" dirty="0">
              <a:ea typeface="Adobe 繁黑體 Std B" panose="020B0700000000000000" pitchFamily="34" charset="-120"/>
            </a:endParaRPr>
          </a:p>
        </p:txBody>
      </p:sp>
    </p:spTree>
    <p:extLst>
      <p:ext uri="{BB962C8B-B14F-4D97-AF65-F5344CB8AC3E}">
        <p14:creationId xmlns:p14="http://schemas.microsoft.com/office/powerpoint/2010/main" val="404026524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圓角 4">
            <a:extLst>
              <a:ext uri="{FF2B5EF4-FFF2-40B4-BE49-F238E27FC236}">
                <a16:creationId xmlns:a16="http://schemas.microsoft.com/office/drawing/2014/main" id="{079E366A-8F64-439F-911A-937CE289ED89}"/>
              </a:ext>
            </a:extLst>
          </p:cNvPr>
          <p:cNvSpPr/>
          <p:nvPr/>
        </p:nvSpPr>
        <p:spPr>
          <a:xfrm>
            <a:off x="522269" y="2521562"/>
            <a:ext cx="11147461" cy="158810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訪談問題－教育專業</a:t>
            </a:r>
            <a:endParaRPr lang="zh-CN"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49966" y="1782152"/>
            <a:ext cx="10731068" cy="461665"/>
          </a:xfrm>
          <a:prstGeom prst="rect">
            <a:avLst/>
          </a:prstGeom>
        </p:spPr>
        <p:txBody>
          <a:bodyPr wrap="square">
            <a:spAutoFit/>
          </a:bodyPr>
          <a:lstStyle/>
          <a:p>
            <a:r>
              <a:rPr lang="zh-TW" altLang="zh-TW" sz="2400" b="1" dirty="0">
                <a:latin typeface="Adobe 繁黑體 Std B" panose="020B0700000000000000" pitchFamily="34" charset="-120"/>
                <a:ea typeface="Adobe 繁黑體 Std B" panose="020B0700000000000000" pitchFamily="34" charset="-120"/>
              </a:rPr>
              <a:t>老師認為教師是一個專業的行業嗎</a:t>
            </a:r>
            <a:r>
              <a:rPr lang="zh-TW" altLang="en-US" sz="2400" b="1" dirty="0">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為甚麼呢</a:t>
            </a:r>
            <a:r>
              <a:rPr lang="zh-TW" altLang="en-US" sz="2400" b="1" dirty="0">
                <a:latin typeface="Adobe 繁黑體 Std B" panose="020B0700000000000000" pitchFamily="34" charset="-120"/>
                <a:ea typeface="Adobe 繁黑體 Std B" panose="020B0700000000000000" pitchFamily="34" charset="-120"/>
              </a:rPr>
              <a:t>？</a:t>
            </a:r>
            <a:endParaRPr lang="zh-TW" altLang="zh-TW" sz="2400" b="1" dirty="0">
              <a:latin typeface="Adobe 繁黑體 Std B" panose="020B0700000000000000" pitchFamily="34" charset="-120"/>
              <a:ea typeface="Adobe 繁黑體 Std B" panose="020B0700000000000000" pitchFamily="34" charset="-120"/>
            </a:endParaRPr>
          </a:p>
        </p:txBody>
      </p:sp>
      <p:sp>
        <p:nvSpPr>
          <p:cNvPr id="2" name="文字方塊 1">
            <a:extLst>
              <a:ext uri="{FF2B5EF4-FFF2-40B4-BE49-F238E27FC236}">
                <a16:creationId xmlns:a16="http://schemas.microsoft.com/office/drawing/2014/main" id="{40D8FDE1-2C1E-4BDA-A088-B49E15669387}"/>
              </a:ext>
            </a:extLst>
          </p:cNvPr>
          <p:cNvSpPr txBox="1"/>
          <p:nvPr/>
        </p:nvSpPr>
        <p:spPr>
          <a:xfrm>
            <a:off x="769719" y="3016021"/>
            <a:ext cx="10696241" cy="830997"/>
          </a:xfrm>
          <a:prstGeom prst="rect">
            <a:avLst/>
          </a:prstGeom>
          <a:noFill/>
        </p:spPr>
        <p:txBody>
          <a:bodyPr wrap="square" rtlCol="0">
            <a:spAutoFit/>
          </a:bodyPr>
          <a:lstStyle/>
          <a:p>
            <a:pPr marL="342900" indent="-342900">
              <a:buFont typeface="Arial" panose="020B0604020202020204" pitchFamily="34" charset="0"/>
              <a:buChar char="•"/>
            </a:pPr>
            <a:r>
              <a:rPr lang="zh-TW" altLang="zh-TW" sz="2400" b="1" dirty="0">
                <a:ea typeface="Adobe 繁黑體 Std B" panose="020B0700000000000000" pitchFamily="34" charset="-120"/>
              </a:rPr>
              <a:t>是。要看教師個人，因為</a:t>
            </a:r>
            <a:r>
              <a:rPr lang="zh-TW" altLang="zh-TW" sz="2400" b="1" dirty="0">
                <a:solidFill>
                  <a:srgbClr val="FF0000"/>
                </a:solidFill>
                <a:ea typeface="Adobe 繁黑體 Std B" panose="020B0700000000000000" pitchFamily="34" charset="-120"/>
              </a:rPr>
              <a:t>少數較不專業的老師容易被其他人質疑，進而造成現今社會對於教師的專業產生質疑。</a:t>
            </a:r>
            <a:endParaRPr lang="zh-TW" altLang="zh-TW" sz="2400" b="1" dirty="0">
              <a:solidFill>
                <a:srgbClr val="FF0000"/>
              </a:solidFill>
              <a:latin typeface="Adobe 繁黑體 Std B" panose="020B0700000000000000" pitchFamily="34" charset="-120"/>
              <a:ea typeface="Adobe 繁黑體 Std B" panose="020B0700000000000000" pitchFamily="34" charset="-120"/>
            </a:endParaRPr>
          </a:p>
        </p:txBody>
      </p:sp>
      <p:sp>
        <p:nvSpPr>
          <p:cNvPr id="4" name="文字方塊 3">
            <a:extLst>
              <a:ext uri="{FF2B5EF4-FFF2-40B4-BE49-F238E27FC236}">
                <a16:creationId xmlns:a16="http://schemas.microsoft.com/office/drawing/2014/main" id="{DF94D914-19EE-4E9E-9E1D-40615E09C1AF}"/>
              </a:ext>
            </a:extLst>
          </p:cNvPr>
          <p:cNvSpPr txBox="1"/>
          <p:nvPr/>
        </p:nvSpPr>
        <p:spPr>
          <a:xfrm>
            <a:off x="876315" y="2597723"/>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廣元老師：</a:t>
            </a:r>
          </a:p>
        </p:txBody>
      </p:sp>
      <p:sp>
        <p:nvSpPr>
          <p:cNvPr id="24" name="矩形: 圓角 23">
            <a:extLst>
              <a:ext uri="{FF2B5EF4-FFF2-40B4-BE49-F238E27FC236}">
                <a16:creationId xmlns:a16="http://schemas.microsoft.com/office/drawing/2014/main" id="{04147D09-B64A-4F18-B88E-EAFD4B8E054B}"/>
              </a:ext>
            </a:extLst>
          </p:cNvPr>
          <p:cNvSpPr/>
          <p:nvPr/>
        </p:nvSpPr>
        <p:spPr>
          <a:xfrm>
            <a:off x="522269" y="4435336"/>
            <a:ext cx="11147461" cy="21103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6" name="文字方塊 5">
            <a:extLst>
              <a:ext uri="{FF2B5EF4-FFF2-40B4-BE49-F238E27FC236}">
                <a16:creationId xmlns:a16="http://schemas.microsoft.com/office/drawing/2014/main" id="{E52199EF-4963-4B74-9FC8-CBBF587628E1}"/>
              </a:ext>
            </a:extLst>
          </p:cNvPr>
          <p:cNvSpPr txBox="1"/>
          <p:nvPr/>
        </p:nvSpPr>
        <p:spPr>
          <a:xfrm>
            <a:off x="793284" y="5084697"/>
            <a:ext cx="10779552" cy="1200329"/>
          </a:xfrm>
          <a:prstGeom prst="rect">
            <a:avLst/>
          </a:prstGeom>
          <a:noFill/>
        </p:spPr>
        <p:txBody>
          <a:bodyPr wrap="square" rtlCol="0">
            <a:spAutoFit/>
          </a:bodyPr>
          <a:lstStyle/>
          <a:p>
            <a:pPr marL="342900" indent="-342900">
              <a:buFont typeface="Arial" panose="020B0604020202020204" pitchFamily="34" charset="0"/>
              <a:buChar char="•"/>
            </a:pPr>
            <a:r>
              <a:rPr lang="zh-TW" altLang="zh-TW" sz="2400" b="1" dirty="0">
                <a:ea typeface="Adobe 繁黑體 Std B" panose="020B0700000000000000" pitchFamily="34" charset="-120"/>
              </a:rPr>
              <a:t>補教業有兩種，一種可以說是專業的，像是</a:t>
            </a:r>
            <a:r>
              <a:rPr lang="zh-TW" altLang="zh-TW" sz="2400" b="1" dirty="0">
                <a:solidFill>
                  <a:srgbClr val="0070C0"/>
                </a:solidFill>
                <a:ea typeface="Adobe 繁黑體 Std B" panose="020B0700000000000000" pitchFamily="34" charset="-120"/>
              </a:rPr>
              <a:t>一</a:t>
            </a:r>
            <a:r>
              <a:rPr lang="zh-TW" altLang="en-US" sz="2400" b="1" dirty="0">
                <a:solidFill>
                  <a:srgbClr val="0070C0"/>
                </a:solidFill>
                <a:ea typeface="Adobe 繁黑體 Std B" panose="020B0700000000000000" pitchFamily="34" charset="-120"/>
              </a:rPr>
              <a:t>般</a:t>
            </a:r>
            <a:r>
              <a:rPr lang="zh-TW" altLang="zh-TW" sz="2400" b="1" dirty="0">
                <a:solidFill>
                  <a:srgbClr val="0070C0"/>
                </a:solidFill>
                <a:ea typeface="Adobe 繁黑體 Std B" panose="020B0700000000000000" pitchFamily="34" charset="-120"/>
              </a:rPr>
              <a:t>大補習班的教師，擁有各自的自編教材</a:t>
            </a:r>
            <a:r>
              <a:rPr lang="zh-TW" altLang="zh-TW" sz="2400" b="1" dirty="0">
                <a:ea typeface="Adobe 繁黑體 Std B" panose="020B0700000000000000" pitchFamily="34" charset="-120"/>
              </a:rPr>
              <a:t>；另一種是家庭式的個人補習班，使用市售書籍進行教授，這類型的補教業就不能說是一個專業的行業。</a:t>
            </a:r>
          </a:p>
        </p:txBody>
      </p:sp>
      <p:sp>
        <p:nvSpPr>
          <p:cNvPr id="26" name="文字方塊 25">
            <a:extLst>
              <a:ext uri="{FF2B5EF4-FFF2-40B4-BE49-F238E27FC236}">
                <a16:creationId xmlns:a16="http://schemas.microsoft.com/office/drawing/2014/main" id="{2019C545-6185-4063-8C64-0927C0397924}"/>
              </a:ext>
            </a:extLst>
          </p:cNvPr>
          <p:cNvSpPr txBox="1"/>
          <p:nvPr/>
        </p:nvSpPr>
        <p:spPr>
          <a:xfrm>
            <a:off x="834101" y="4623032"/>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立中老師：</a:t>
            </a:r>
          </a:p>
        </p:txBody>
      </p:sp>
    </p:spTree>
    <p:extLst>
      <p:ext uri="{BB962C8B-B14F-4D97-AF65-F5344CB8AC3E}">
        <p14:creationId xmlns:p14="http://schemas.microsoft.com/office/powerpoint/2010/main" val="281707882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圓角 4">
            <a:extLst>
              <a:ext uri="{FF2B5EF4-FFF2-40B4-BE49-F238E27FC236}">
                <a16:creationId xmlns:a16="http://schemas.microsoft.com/office/drawing/2014/main" id="{079E366A-8F64-439F-911A-937CE289ED89}"/>
              </a:ext>
            </a:extLst>
          </p:cNvPr>
          <p:cNvSpPr/>
          <p:nvPr/>
        </p:nvSpPr>
        <p:spPr>
          <a:xfrm>
            <a:off x="522266" y="2791970"/>
            <a:ext cx="11147461" cy="197094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訪談問題－教育專業</a:t>
            </a:r>
            <a:endParaRPr lang="zh-CN"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04</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49966" y="1782152"/>
            <a:ext cx="10731068" cy="830997"/>
          </a:xfrm>
          <a:prstGeom prst="rect">
            <a:avLst/>
          </a:prstGeom>
        </p:spPr>
        <p:txBody>
          <a:bodyPr wrap="square">
            <a:spAutoFit/>
          </a:bodyPr>
          <a:lstStyle/>
          <a:p>
            <a:r>
              <a:rPr lang="zh-TW" altLang="zh-TW" sz="2400" b="1" dirty="0">
                <a:ea typeface="Adobe 繁黑體 Std B" panose="020B0700000000000000" pitchFamily="34" charset="-120"/>
              </a:rPr>
              <a:t>現今對證照之要求，加上政策上對教師教學方式上的改變，老師有沒有什麼樣的特殊教學方式能跟我們分享</a:t>
            </a:r>
            <a:r>
              <a:rPr lang="zh-TW" altLang="en-US" sz="2400" b="1" dirty="0">
                <a:ea typeface="Adobe 繁黑體 Std B" panose="020B0700000000000000" pitchFamily="34" charset="-120"/>
              </a:rPr>
              <a:t>？</a:t>
            </a:r>
            <a:endParaRPr lang="zh-TW" altLang="zh-TW" sz="2400" b="1" dirty="0">
              <a:latin typeface="Adobe 繁黑體 Std B" panose="020B0700000000000000" pitchFamily="34" charset="-120"/>
              <a:ea typeface="Adobe 繁黑體 Std B" panose="020B0700000000000000" pitchFamily="34" charset="-120"/>
            </a:endParaRPr>
          </a:p>
        </p:txBody>
      </p:sp>
      <p:sp>
        <p:nvSpPr>
          <p:cNvPr id="2" name="文字方塊 1">
            <a:extLst>
              <a:ext uri="{FF2B5EF4-FFF2-40B4-BE49-F238E27FC236}">
                <a16:creationId xmlns:a16="http://schemas.microsoft.com/office/drawing/2014/main" id="{40D8FDE1-2C1E-4BDA-A088-B49E15669387}"/>
              </a:ext>
            </a:extLst>
          </p:cNvPr>
          <p:cNvSpPr txBox="1"/>
          <p:nvPr/>
        </p:nvSpPr>
        <p:spPr>
          <a:xfrm>
            <a:off x="747875" y="3415111"/>
            <a:ext cx="10696241" cy="938719"/>
          </a:xfrm>
          <a:prstGeom prst="rect">
            <a:avLst/>
          </a:prstGeom>
          <a:noFill/>
        </p:spPr>
        <p:txBody>
          <a:bodyPr wrap="square" rtlCol="0">
            <a:spAutoFit/>
          </a:bodyPr>
          <a:lstStyle/>
          <a:p>
            <a:pPr marL="342900" indent="-342900">
              <a:lnSpc>
                <a:spcPts val="3300"/>
              </a:lnSpc>
              <a:spcBef>
                <a:spcPts val="1200"/>
              </a:spcBef>
              <a:buFont typeface="Arial" panose="020B0604020202020204" pitchFamily="34" charset="0"/>
              <a:buChar char="•"/>
            </a:pPr>
            <a:r>
              <a:rPr lang="zh-TW" altLang="zh-TW" sz="2400" b="1" dirty="0">
                <a:solidFill>
                  <a:srgbClr val="FF0000"/>
                </a:solidFill>
                <a:ea typeface="Adobe 繁黑體 Std B" panose="020B0700000000000000" pitchFamily="34" charset="-120"/>
              </a:rPr>
              <a:t>示範、模擬考試環境、現場，幫助學生熟悉考試</a:t>
            </a:r>
            <a:r>
              <a:rPr lang="zh-TW" altLang="zh-TW" sz="2400" b="1" dirty="0">
                <a:ea typeface="Adobe 繁黑體 Std B" panose="020B0700000000000000" pitchFamily="34" charset="-120"/>
              </a:rPr>
              <a:t>。老師對於考照的熟悉程度、專業程度</a:t>
            </a:r>
            <a:r>
              <a:rPr lang="zh-TW" altLang="en-US" sz="2400" b="1" dirty="0">
                <a:ea typeface="Adobe 繁黑體 Std B" panose="020B0700000000000000" pitchFamily="34" charset="-120"/>
              </a:rPr>
              <a:t>都</a:t>
            </a:r>
            <a:r>
              <a:rPr lang="zh-TW" altLang="zh-TW" sz="2400" b="1" dirty="0">
                <a:ea typeface="Adobe 繁黑體 Std B" panose="020B0700000000000000" pitchFamily="34" charset="-120"/>
              </a:rPr>
              <a:t>很重要，</a:t>
            </a:r>
            <a:r>
              <a:rPr lang="zh-TW" altLang="zh-TW" sz="2400" b="1" dirty="0">
                <a:solidFill>
                  <a:srgbClr val="FF0000"/>
                </a:solidFill>
                <a:ea typeface="Adobe 繁黑體 Std B" panose="020B0700000000000000" pitchFamily="34" charset="-120"/>
              </a:rPr>
              <a:t>專業示範</a:t>
            </a:r>
            <a:r>
              <a:rPr lang="zh-TW" altLang="en-US" sz="2400" b="1" dirty="0">
                <a:solidFill>
                  <a:srgbClr val="FF0000"/>
                </a:solidFill>
                <a:ea typeface="Adobe 繁黑體 Std B" panose="020B0700000000000000" pitchFamily="34" charset="-120"/>
              </a:rPr>
              <a:t>與</a:t>
            </a:r>
            <a:r>
              <a:rPr lang="zh-TW" altLang="zh-TW" sz="2400" b="1" dirty="0">
                <a:solidFill>
                  <a:srgbClr val="FF0000"/>
                </a:solidFill>
                <a:ea typeface="Adobe 繁黑體 Std B" panose="020B0700000000000000" pitchFamily="34" charset="-120"/>
              </a:rPr>
              <a:t>實際操作對於學生吸收的效果是最好的</a:t>
            </a:r>
            <a:r>
              <a:rPr lang="zh-TW" altLang="zh-TW" sz="2400" b="1" dirty="0">
                <a:ea typeface="Adobe 繁黑體 Std B" panose="020B0700000000000000" pitchFamily="34" charset="-120"/>
              </a:rPr>
              <a:t>。</a:t>
            </a:r>
          </a:p>
        </p:txBody>
      </p:sp>
      <p:sp>
        <p:nvSpPr>
          <p:cNvPr id="4" name="文字方塊 3">
            <a:extLst>
              <a:ext uri="{FF2B5EF4-FFF2-40B4-BE49-F238E27FC236}">
                <a16:creationId xmlns:a16="http://schemas.microsoft.com/office/drawing/2014/main" id="{DF94D914-19EE-4E9E-9E1D-40615E09C1AF}"/>
              </a:ext>
            </a:extLst>
          </p:cNvPr>
          <p:cNvSpPr txBox="1"/>
          <p:nvPr/>
        </p:nvSpPr>
        <p:spPr>
          <a:xfrm>
            <a:off x="834101" y="2880616"/>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廣元老師：</a:t>
            </a:r>
          </a:p>
        </p:txBody>
      </p:sp>
    </p:spTree>
    <p:extLst>
      <p:ext uri="{BB962C8B-B14F-4D97-AF65-F5344CB8AC3E}">
        <p14:creationId xmlns:p14="http://schemas.microsoft.com/office/powerpoint/2010/main" val="141151438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圓角 5">
            <a:extLst>
              <a:ext uri="{FF2B5EF4-FFF2-40B4-BE49-F238E27FC236}">
                <a16:creationId xmlns:a16="http://schemas.microsoft.com/office/drawing/2014/main" id="{0491B9F3-C997-4613-B344-81AF51536EAB}"/>
              </a:ext>
            </a:extLst>
          </p:cNvPr>
          <p:cNvSpPr/>
          <p:nvPr/>
        </p:nvSpPr>
        <p:spPr>
          <a:xfrm>
            <a:off x="525468" y="2730790"/>
            <a:ext cx="11081907" cy="296662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訪談問題－教育專業</a:t>
            </a:r>
            <a:endParaRPr lang="zh-CN"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05</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49966" y="1782152"/>
            <a:ext cx="10731068" cy="830997"/>
          </a:xfrm>
          <a:prstGeom prst="rect">
            <a:avLst/>
          </a:prstGeom>
        </p:spPr>
        <p:txBody>
          <a:bodyPr wrap="square">
            <a:spAutoFit/>
          </a:bodyPr>
          <a:lstStyle/>
          <a:p>
            <a:r>
              <a:rPr lang="zh-TW" altLang="zh-TW" sz="2400" b="1" dirty="0">
                <a:ea typeface="Adobe 繁黑體 Std B" panose="020B0700000000000000" pitchFamily="34" charset="-120"/>
              </a:rPr>
              <a:t>聽說老師在一般學校及補教業皆有任教經驗，補教業的教師專業與一般學校教師專業差異何在呢？</a:t>
            </a:r>
          </a:p>
        </p:txBody>
      </p:sp>
      <p:sp>
        <p:nvSpPr>
          <p:cNvPr id="2" name="文字方塊 1">
            <a:extLst>
              <a:ext uri="{FF2B5EF4-FFF2-40B4-BE49-F238E27FC236}">
                <a16:creationId xmlns:a16="http://schemas.microsoft.com/office/drawing/2014/main" id="{4C46DFF4-DBBB-467A-A10A-388545F1680A}"/>
              </a:ext>
            </a:extLst>
          </p:cNvPr>
          <p:cNvSpPr txBox="1"/>
          <p:nvPr/>
        </p:nvSpPr>
        <p:spPr>
          <a:xfrm>
            <a:off x="834101" y="2791133"/>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立中老師：</a:t>
            </a:r>
          </a:p>
        </p:txBody>
      </p:sp>
      <p:sp>
        <p:nvSpPr>
          <p:cNvPr id="4" name="文字方塊 3">
            <a:extLst>
              <a:ext uri="{FF2B5EF4-FFF2-40B4-BE49-F238E27FC236}">
                <a16:creationId xmlns:a16="http://schemas.microsoft.com/office/drawing/2014/main" id="{B0BD2BCA-7FFC-43B1-B125-010C4461B0D9}"/>
              </a:ext>
            </a:extLst>
          </p:cNvPr>
          <p:cNvSpPr txBox="1"/>
          <p:nvPr/>
        </p:nvSpPr>
        <p:spPr>
          <a:xfrm>
            <a:off x="784113" y="3269880"/>
            <a:ext cx="10564615" cy="1762406"/>
          </a:xfrm>
          <a:prstGeom prst="rect">
            <a:avLst/>
          </a:prstGeom>
          <a:noFill/>
        </p:spPr>
        <p:txBody>
          <a:bodyPr wrap="square" rtlCol="0">
            <a:spAutoFit/>
          </a:bodyPr>
          <a:lstStyle/>
          <a:p>
            <a:pPr marL="342900" indent="-342900">
              <a:lnSpc>
                <a:spcPts val="3300"/>
              </a:lnSpc>
              <a:spcBef>
                <a:spcPts val="1200"/>
              </a:spcBef>
              <a:buFont typeface="Arial" panose="020B0604020202020204" pitchFamily="34" charset="0"/>
              <a:buChar char="•"/>
            </a:pPr>
            <a:r>
              <a:rPr lang="zh-TW" altLang="zh-TW" sz="2400" b="1" dirty="0">
                <a:solidFill>
                  <a:srgbClr val="0070C0"/>
                </a:solidFill>
                <a:ea typeface="Adobe 繁黑體 Std B" panose="020B0700000000000000" pitchFamily="34" charset="-120"/>
              </a:rPr>
              <a:t>補教業比起一名教師，更像是一個明星及經濟公司，要思考如何留住觀眾目光（學生）</a:t>
            </a:r>
            <a:r>
              <a:rPr lang="zh-TW" altLang="zh-TW" sz="2400" b="1" dirty="0">
                <a:ea typeface="Adobe 繁黑體 Std B" panose="020B0700000000000000" pitchFamily="34" charset="-120"/>
              </a:rPr>
              <a:t>，所以宣傳才是他的重點，加上補教業的重點會更放在</a:t>
            </a:r>
            <a:r>
              <a:rPr lang="zh-TW" altLang="zh-TW" sz="2400" b="1" dirty="0">
                <a:solidFill>
                  <a:srgbClr val="0070C0"/>
                </a:solidFill>
                <a:ea typeface="Adobe 繁黑體 Std B" panose="020B0700000000000000" pitchFamily="34" charset="-120"/>
              </a:rPr>
              <a:t>升學取向</a:t>
            </a:r>
            <a:r>
              <a:rPr lang="zh-TW" altLang="zh-TW" sz="2400" b="1" dirty="0">
                <a:ea typeface="Adobe 繁黑體 Std B" panose="020B0700000000000000" pitchFamily="34" charset="-120"/>
              </a:rPr>
              <a:t>，沒有像學校教師還要兼顧學生生活背景的關係，所以整體來說專業上是有很大的差異的。</a:t>
            </a:r>
          </a:p>
        </p:txBody>
      </p:sp>
    </p:spTree>
    <p:extLst>
      <p:ext uri="{BB962C8B-B14F-4D97-AF65-F5344CB8AC3E}">
        <p14:creationId xmlns:p14="http://schemas.microsoft.com/office/powerpoint/2010/main" val="272881531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圓角 5">
            <a:extLst>
              <a:ext uri="{FF2B5EF4-FFF2-40B4-BE49-F238E27FC236}">
                <a16:creationId xmlns:a16="http://schemas.microsoft.com/office/drawing/2014/main" id="{0491B9F3-C997-4613-B344-81AF51536EAB}"/>
              </a:ext>
            </a:extLst>
          </p:cNvPr>
          <p:cNvSpPr/>
          <p:nvPr/>
        </p:nvSpPr>
        <p:spPr>
          <a:xfrm>
            <a:off x="525468" y="2763596"/>
            <a:ext cx="11081907" cy="32252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訪談問題－教育專業</a:t>
            </a:r>
            <a:endParaRPr lang="zh-CN"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06</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49966" y="1782152"/>
            <a:ext cx="10731068" cy="830997"/>
          </a:xfrm>
          <a:prstGeom prst="rect">
            <a:avLst/>
          </a:prstGeom>
        </p:spPr>
        <p:txBody>
          <a:bodyPr wrap="square">
            <a:spAutoFit/>
          </a:bodyPr>
          <a:lstStyle/>
          <a:p>
            <a:r>
              <a:rPr lang="zh-TW" altLang="zh-TW" sz="2400" b="1" dirty="0">
                <a:latin typeface="Adobe 繁黑體 Std B" panose="020B0700000000000000" pitchFamily="34" charset="-120"/>
                <a:ea typeface="Adobe 繁黑體 Std B" panose="020B0700000000000000" pitchFamily="34" charset="-120"/>
              </a:rPr>
              <a:t>政策上的改變對補教業教師教學方式上有沒有什麼影響</a:t>
            </a:r>
            <a:r>
              <a:rPr lang="zh-TW" altLang="en-US" sz="2400" b="1" dirty="0">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老師有沒有什麼樣的特殊教學方式能跟我們分享</a:t>
            </a:r>
            <a:r>
              <a:rPr lang="zh-TW" altLang="en-US" sz="2400" b="1" dirty="0">
                <a:latin typeface="Adobe 繁黑體 Std B" panose="020B0700000000000000" pitchFamily="34" charset="-120"/>
                <a:ea typeface="Adobe 繁黑體 Std B" panose="020B0700000000000000" pitchFamily="34" charset="-120"/>
              </a:rPr>
              <a:t>？</a:t>
            </a:r>
            <a:endParaRPr lang="zh-TW" altLang="zh-TW" sz="2400" b="1" dirty="0">
              <a:latin typeface="Adobe 繁黑體 Std B" panose="020B0700000000000000" pitchFamily="34" charset="-120"/>
              <a:ea typeface="Adobe 繁黑體 Std B" panose="020B0700000000000000" pitchFamily="34" charset="-120"/>
            </a:endParaRPr>
          </a:p>
        </p:txBody>
      </p:sp>
      <p:sp>
        <p:nvSpPr>
          <p:cNvPr id="2" name="文字方塊 1">
            <a:extLst>
              <a:ext uri="{FF2B5EF4-FFF2-40B4-BE49-F238E27FC236}">
                <a16:creationId xmlns:a16="http://schemas.microsoft.com/office/drawing/2014/main" id="{4C46DFF4-DBBB-467A-A10A-388545F1680A}"/>
              </a:ext>
            </a:extLst>
          </p:cNvPr>
          <p:cNvSpPr txBox="1"/>
          <p:nvPr/>
        </p:nvSpPr>
        <p:spPr>
          <a:xfrm>
            <a:off x="834101" y="2855173"/>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立中老師：</a:t>
            </a:r>
          </a:p>
        </p:txBody>
      </p:sp>
      <p:sp>
        <p:nvSpPr>
          <p:cNvPr id="4" name="文字方塊 3">
            <a:extLst>
              <a:ext uri="{FF2B5EF4-FFF2-40B4-BE49-F238E27FC236}">
                <a16:creationId xmlns:a16="http://schemas.microsoft.com/office/drawing/2014/main" id="{B0BD2BCA-7FFC-43B1-B125-010C4461B0D9}"/>
              </a:ext>
            </a:extLst>
          </p:cNvPr>
          <p:cNvSpPr txBox="1"/>
          <p:nvPr/>
        </p:nvSpPr>
        <p:spPr>
          <a:xfrm>
            <a:off x="777278" y="3346558"/>
            <a:ext cx="10564615" cy="1916294"/>
          </a:xfrm>
          <a:prstGeom prst="rect">
            <a:avLst/>
          </a:prstGeom>
          <a:noFill/>
        </p:spPr>
        <p:txBody>
          <a:bodyPr wrap="square" rtlCol="0">
            <a:spAutoFit/>
          </a:bodyPr>
          <a:lstStyle/>
          <a:p>
            <a:pPr marL="285750" indent="-285750">
              <a:lnSpc>
                <a:spcPts val="3300"/>
              </a:lnSpc>
              <a:spcBef>
                <a:spcPts val="1200"/>
              </a:spcBef>
              <a:buFont typeface="Arial" panose="020B0604020202020204" pitchFamily="34" charset="0"/>
              <a:buChar char="•"/>
            </a:pPr>
            <a:r>
              <a:rPr lang="zh-TW" altLang="zh-TW" sz="2400" b="1" dirty="0">
                <a:ea typeface="Adobe 繁黑體 Std B" panose="020B0700000000000000" pitchFamily="34" charset="-120"/>
              </a:rPr>
              <a:t>同</a:t>
            </a:r>
            <a:r>
              <a:rPr lang="zh-TW" altLang="en-US" sz="2400" b="1" dirty="0">
                <a:ea typeface="Adobe 繁黑體 Std B" panose="020B0700000000000000" pitchFamily="34" charset="-120"/>
              </a:rPr>
              <a:t>上題</a:t>
            </a:r>
            <a:r>
              <a:rPr lang="zh-TW" altLang="zh-TW" sz="2400" b="1" dirty="0">
                <a:ea typeface="Adobe 繁黑體 Std B" panose="020B0700000000000000" pitchFamily="34" charset="-120"/>
              </a:rPr>
              <a:t>所言，有補教需求的學生其目的是為了統測考高分，故補</a:t>
            </a:r>
            <a:r>
              <a:rPr lang="zh-TW" altLang="zh-TW" sz="2400" b="1" dirty="0">
                <a:solidFill>
                  <a:srgbClr val="0070C0"/>
                </a:solidFill>
                <a:ea typeface="Adobe 繁黑體 Std B" panose="020B0700000000000000" pitchFamily="34" charset="-120"/>
              </a:rPr>
              <a:t>教業教學以學科為主，政策對補教業也不會受到什麼影響</a:t>
            </a:r>
            <a:r>
              <a:rPr lang="zh-TW" altLang="zh-TW" sz="2400" b="1" dirty="0">
                <a:ea typeface="Adobe 繁黑體 Std B" panose="020B0700000000000000" pitchFamily="34" charset="-120"/>
              </a:rPr>
              <a:t>。</a:t>
            </a:r>
          </a:p>
          <a:p>
            <a:pPr marL="285750" indent="-285750">
              <a:lnSpc>
                <a:spcPts val="3300"/>
              </a:lnSpc>
              <a:spcBef>
                <a:spcPts val="1200"/>
              </a:spcBef>
              <a:buFont typeface="Arial" panose="020B0604020202020204" pitchFamily="34" charset="0"/>
              <a:buChar char="•"/>
            </a:pPr>
            <a:r>
              <a:rPr lang="zh-TW" altLang="zh-TW" sz="2400" b="1" dirty="0">
                <a:ea typeface="Adobe 繁黑體 Std B" panose="020B0700000000000000" pitchFamily="34" charset="-120"/>
              </a:rPr>
              <a:t>即使是證照加強班，也會做額外開設，不會和一般學科班放在一起做接學，科目、目的間是分的非常明確的，但是如果教授的好，會有可以兼職的機會。</a:t>
            </a:r>
          </a:p>
        </p:txBody>
      </p:sp>
    </p:spTree>
    <p:extLst>
      <p:ext uri="{BB962C8B-B14F-4D97-AF65-F5344CB8AC3E}">
        <p14:creationId xmlns:p14="http://schemas.microsoft.com/office/powerpoint/2010/main" val="149984598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6921" y="1013365"/>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8148" y="2729569"/>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2996" y="144162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6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2517" y="2863156"/>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6883" y="450332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3471" y="4325230"/>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3761" y="491225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7154" y="457016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5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1193" y="131499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0406"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5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206"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022" y="286315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8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7622"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4029" y="3517142"/>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4995" y="30756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09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3797" y="2096797"/>
            <a:ext cx="2664415"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1</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1224" y="4855175"/>
            <a:ext cx="5509551" cy="769441"/>
          </a:xfrm>
          <a:prstGeom prst="rect">
            <a:avLst/>
          </a:prstGeom>
        </p:spPr>
        <p:txBody>
          <a:bodyPr wrap="square">
            <a:spAutoFit/>
          </a:bodyPr>
          <a:lstStyle/>
          <a:p>
            <a:pPr algn="ctr"/>
            <a:r>
              <a:rPr lang="zh-TW" altLang="en-US" sz="44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前言</a:t>
            </a:r>
            <a:endParaRPr lang="zh-CN" altLang="en-US" sz="44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57798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圓角 4">
            <a:extLst>
              <a:ext uri="{FF2B5EF4-FFF2-40B4-BE49-F238E27FC236}">
                <a16:creationId xmlns:a16="http://schemas.microsoft.com/office/drawing/2014/main" id="{079E366A-8F64-439F-911A-937CE289ED89}"/>
              </a:ext>
            </a:extLst>
          </p:cNvPr>
          <p:cNvSpPr/>
          <p:nvPr/>
        </p:nvSpPr>
        <p:spPr>
          <a:xfrm>
            <a:off x="525467" y="2662512"/>
            <a:ext cx="11116135" cy="311528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訪談問題－教師聲望</a:t>
            </a:r>
            <a:endParaRPr lang="en-US" altLang="zh-TW" sz="36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49966" y="1782152"/>
            <a:ext cx="10272155" cy="830997"/>
          </a:xfrm>
          <a:prstGeom prst="rect">
            <a:avLst/>
          </a:prstGeom>
        </p:spPr>
        <p:txBody>
          <a:bodyPr wrap="square">
            <a:spAutoFit/>
          </a:bodyPr>
          <a:lstStyle/>
          <a:p>
            <a:pPr lvl="0"/>
            <a:r>
              <a:rPr lang="zh-TW" altLang="zh-TW" sz="2400" b="1" dirty="0">
                <a:ea typeface="Adobe 繁黑體 Std B" panose="020B0700000000000000" pitchFamily="34" charset="-120"/>
              </a:rPr>
              <a:t>「職業聲望」是指：社會對於某種職業所具有的聲望評價。想請問老師您對自身的職業聲望想像為何？您認為社會對這個職業的聲望評價又是如何？</a:t>
            </a:r>
          </a:p>
        </p:txBody>
      </p:sp>
      <p:sp>
        <p:nvSpPr>
          <p:cNvPr id="2" name="文字方塊 1">
            <a:extLst>
              <a:ext uri="{FF2B5EF4-FFF2-40B4-BE49-F238E27FC236}">
                <a16:creationId xmlns:a16="http://schemas.microsoft.com/office/drawing/2014/main" id="{7F7084DF-9AD9-49C4-8009-20746E4FC78A}"/>
              </a:ext>
            </a:extLst>
          </p:cNvPr>
          <p:cNvSpPr txBox="1"/>
          <p:nvPr/>
        </p:nvSpPr>
        <p:spPr>
          <a:xfrm>
            <a:off x="777278" y="3243786"/>
            <a:ext cx="10421553" cy="2340000"/>
          </a:xfrm>
          <a:prstGeom prst="rect">
            <a:avLst/>
          </a:prstGeom>
          <a:noFill/>
        </p:spPr>
        <p:txBody>
          <a:bodyPr wrap="square" rtlCol="0">
            <a:spAutoFit/>
          </a:bodyPr>
          <a:lstStyle/>
          <a:p>
            <a:pPr marL="285750" indent="-285750">
              <a:lnSpc>
                <a:spcPts val="3300"/>
              </a:lnSpc>
              <a:spcBef>
                <a:spcPts val="1200"/>
              </a:spcBef>
              <a:buFont typeface="Arial" panose="020B0604020202020204" pitchFamily="34" charset="0"/>
              <a:buChar char="•"/>
            </a:pPr>
            <a:r>
              <a:rPr lang="zh-TW" altLang="zh-TW" sz="2400" b="1" dirty="0">
                <a:latin typeface="Adobe 繁黑體 Std B" panose="020B0700000000000000" pitchFamily="34" charset="-120"/>
                <a:ea typeface="Adobe 繁黑體 Std B" panose="020B0700000000000000" pitchFamily="34" charset="-120"/>
              </a:rPr>
              <a:t>早期一個職業有師字輩在社會地位上有一定的存在，現今</a:t>
            </a:r>
            <a:r>
              <a:rPr lang="zh-TW" altLang="zh-TW" sz="2400" b="1" dirty="0">
                <a:solidFill>
                  <a:srgbClr val="FF0000"/>
                </a:solidFill>
                <a:latin typeface="Adobe 繁黑體 Std B" panose="020B0700000000000000" pitchFamily="34" charset="-120"/>
                <a:ea typeface="Adobe 繁黑體 Std B" panose="020B0700000000000000" pitchFamily="34" charset="-120"/>
              </a:rPr>
              <a:t>師這個字有點被濫用</a:t>
            </a:r>
            <a:r>
              <a:rPr lang="en-GB" altLang="zh-TW" sz="2400" b="1" dirty="0">
                <a:solidFill>
                  <a:srgbClr val="FF0000"/>
                </a:solidFill>
                <a:latin typeface="Adobe 繁黑體 Std B" panose="020B0700000000000000" pitchFamily="34" charset="-120"/>
                <a:ea typeface="Adobe 繁黑體 Std B" panose="020B0700000000000000" pitchFamily="34" charset="-120"/>
              </a:rPr>
              <a:t>(</a:t>
            </a:r>
            <a:r>
              <a:rPr lang="zh-TW" altLang="zh-TW" sz="2400" b="1" dirty="0">
                <a:solidFill>
                  <a:srgbClr val="FF0000"/>
                </a:solidFill>
                <a:latin typeface="Adobe 繁黑體 Std B" panose="020B0700000000000000" pitchFamily="34" charset="-120"/>
                <a:ea typeface="Adobe 繁黑體 Std B" panose="020B0700000000000000" pitchFamily="34" charset="-120"/>
              </a:rPr>
              <a:t>為了拉高地位</a:t>
            </a:r>
            <a:r>
              <a:rPr lang="en-GB" altLang="zh-TW" sz="2400" b="1" dirty="0">
                <a:solidFill>
                  <a:srgbClr val="FF0000"/>
                </a:solidFill>
                <a:latin typeface="Adobe 繁黑體 Std B" panose="020B0700000000000000" pitchFamily="34" charset="-120"/>
                <a:ea typeface="Adobe 繁黑體 Std B" panose="020B0700000000000000" pitchFamily="34" charset="-120"/>
              </a:rPr>
              <a:t>)</a:t>
            </a:r>
            <a:r>
              <a:rPr lang="zh-TW" altLang="zh-TW" sz="2400" b="1" dirty="0">
                <a:solidFill>
                  <a:srgbClr val="FF0000"/>
                </a:solidFill>
                <a:latin typeface="Adobe 繁黑體 Std B" panose="020B0700000000000000" pitchFamily="34" charset="-120"/>
                <a:ea typeface="Adobe 繁黑體 Std B" panose="020B0700000000000000" pitchFamily="34" charset="-120"/>
              </a:rPr>
              <a:t>教師聲望已經不像以前這麼高</a:t>
            </a:r>
            <a:r>
              <a:rPr lang="zh-TW" altLang="zh-TW" sz="2400" b="1" dirty="0">
                <a:latin typeface="Adobe 繁黑體 Std B" panose="020B0700000000000000" pitchFamily="34" charset="-120"/>
                <a:ea typeface="Adobe 繁黑體 Std B" panose="020B0700000000000000" pitchFamily="34" charset="-120"/>
              </a:rPr>
              <a:t>。因為現今的網路可以查詢到許多資料，而學生從網際網路取得的資訊如與老師授課不同，進而造成教師容易被質疑。</a:t>
            </a:r>
          </a:p>
          <a:p>
            <a:pPr marL="285750" indent="-285750">
              <a:lnSpc>
                <a:spcPts val="3300"/>
              </a:lnSpc>
              <a:spcBef>
                <a:spcPts val="1200"/>
              </a:spcBef>
              <a:buFont typeface="Arial" panose="020B0604020202020204" pitchFamily="34" charset="0"/>
              <a:buChar char="•"/>
            </a:pPr>
            <a:r>
              <a:rPr lang="zh-TW" altLang="zh-TW" sz="2400" b="1" dirty="0">
                <a:solidFill>
                  <a:srgbClr val="FF0000"/>
                </a:solidFill>
                <a:latin typeface="Adobe 繁黑體 Std B" panose="020B0700000000000000" pitchFamily="34" charset="-120"/>
                <a:ea typeface="Adobe 繁黑體 Std B" panose="020B0700000000000000" pitchFamily="34" charset="-120"/>
              </a:rPr>
              <a:t>教師聲望評價已經不到以前的一半</a:t>
            </a:r>
            <a:r>
              <a:rPr lang="zh-TW" altLang="zh-TW" sz="2400" b="1" dirty="0">
                <a:latin typeface="Adobe 繁黑體 Std B" panose="020B0700000000000000" pitchFamily="34" charset="-120"/>
                <a:ea typeface="Adobe 繁黑體 Std B" panose="020B0700000000000000" pitchFamily="34" charset="-120"/>
              </a:rPr>
              <a:t>。</a:t>
            </a:r>
          </a:p>
        </p:txBody>
      </p:sp>
      <p:sp>
        <p:nvSpPr>
          <p:cNvPr id="7" name="文字方塊 6">
            <a:extLst>
              <a:ext uri="{FF2B5EF4-FFF2-40B4-BE49-F238E27FC236}">
                <a16:creationId xmlns:a16="http://schemas.microsoft.com/office/drawing/2014/main" id="{80C26BB2-C49F-401B-AC70-4E238C78C69E}"/>
              </a:ext>
            </a:extLst>
          </p:cNvPr>
          <p:cNvSpPr txBox="1"/>
          <p:nvPr/>
        </p:nvSpPr>
        <p:spPr>
          <a:xfrm>
            <a:off x="749345" y="2732757"/>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廣元老師：</a:t>
            </a:r>
          </a:p>
        </p:txBody>
      </p:sp>
    </p:spTree>
    <p:extLst>
      <p:ext uri="{BB962C8B-B14F-4D97-AF65-F5344CB8AC3E}">
        <p14:creationId xmlns:p14="http://schemas.microsoft.com/office/powerpoint/2010/main" val="261658279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圓角 5">
            <a:extLst>
              <a:ext uri="{FF2B5EF4-FFF2-40B4-BE49-F238E27FC236}">
                <a16:creationId xmlns:a16="http://schemas.microsoft.com/office/drawing/2014/main" id="{0491B9F3-C997-4613-B344-81AF51536EAB}"/>
              </a:ext>
            </a:extLst>
          </p:cNvPr>
          <p:cNvSpPr/>
          <p:nvPr/>
        </p:nvSpPr>
        <p:spPr>
          <a:xfrm>
            <a:off x="535720" y="2787446"/>
            <a:ext cx="11141064" cy="15790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訪談問題－教師聲望</a:t>
            </a:r>
            <a:endParaRPr lang="en-US" altLang="zh-TW" sz="36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49966" y="1782152"/>
            <a:ext cx="10272155" cy="830997"/>
          </a:xfrm>
          <a:prstGeom prst="rect">
            <a:avLst/>
          </a:prstGeom>
        </p:spPr>
        <p:txBody>
          <a:bodyPr wrap="square">
            <a:spAutoFit/>
          </a:bodyPr>
          <a:lstStyle/>
          <a:p>
            <a:pPr lvl="0"/>
            <a:r>
              <a:rPr lang="zh-TW" altLang="zh-TW" sz="2400" b="1" dirty="0">
                <a:ea typeface="Adobe 繁黑體 Std B" panose="020B0700000000000000" pitchFamily="34" charset="-120"/>
              </a:rPr>
              <a:t>「職業聲望」是指：社會對於某種職業所具有的聲望評價。想請問老師您對自身的職業聲望想像為何？您認為社會對這個職業的聲望評價又是如何？</a:t>
            </a:r>
          </a:p>
        </p:txBody>
      </p:sp>
      <p:sp>
        <p:nvSpPr>
          <p:cNvPr id="8" name="文字方塊 7">
            <a:extLst>
              <a:ext uri="{FF2B5EF4-FFF2-40B4-BE49-F238E27FC236}">
                <a16:creationId xmlns:a16="http://schemas.microsoft.com/office/drawing/2014/main" id="{6D1B920A-877E-4051-B916-0048CF119F43}"/>
              </a:ext>
            </a:extLst>
          </p:cNvPr>
          <p:cNvSpPr txBox="1"/>
          <p:nvPr/>
        </p:nvSpPr>
        <p:spPr>
          <a:xfrm>
            <a:off x="926596" y="2919570"/>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立中老師：</a:t>
            </a:r>
          </a:p>
        </p:txBody>
      </p:sp>
      <p:sp>
        <p:nvSpPr>
          <p:cNvPr id="9" name="文字方塊 8">
            <a:extLst>
              <a:ext uri="{FF2B5EF4-FFF2-40B4-BE49-F238E27FC236}">
                <a16:creationId xmlns:a16="http://schemas.microsoft.com/office/drawing/2014/main" id="{6BA63C4E-9930-4E3A-99DF-5FA1B5F2950C}"/>
              </a:ext>
            </a:extLst>
          </p:cNvPr>
          <p:cNvSpPr txBox="1"/>
          <p:nvPr/>
        </p:nvSpPr>
        <p:spPr>
          <a:xfrm>
            <a:off x="749388" y="3586021"/>
            <a:ext cx="10693224" cy="461665"/>
          </a:xfrm>
          <a:prstGeom prst="rect">
            <a:avLst/>
          </a:prstGeom>
          <a:noFill/>
        </p:spPr>
        <p:txBody>
          <a:bodyPr wrap="square" rtlCol="0">
            <a:spAutoFit/>
          </a:bodyPr>
          <a:lstStyle/>
          <a:p>
            <a:pPr marL="285750" indent="-285750">
              <a:buFont typeface="Arial" panose="020B0604020202020204" pitchFamily="34" charset="0"/>
              <a:buChar char="•"/>
            </a:pPr>
            <a:r>
              <a:rPr lang="zh-TW" altLang="en-US" sz="2400" b="1" dirty="0">
                <a:solidFill>
                  <a:srgbClr val="0070C0"/>
                </a:solidFill>
                <a:ea typeface="Adobe 繁黑體 Std B" panose="020B0700000000000000" pitchFamily="34" charset="-120"/>
              </a:rPr>
              <a:t>補習班教師</a:t>
            </a:r>
            <a:r>
              <a:rPr lang="zh-TW" altLang="zh-TW" sz="2400" b="1" dirty="0">
                <a:solidFill>
                  <a:srgbClr val="0070C0"/>
                </a:solidFill>
                <a:ea typeface="Adobe 繁黑體 Std B" panose="020B0700000000000000" pitchFamily="34" charset="-120"/>
              </a:rPr>
              <a:t>社會地位上會小於學校教師</a:t>
            </a:r>
            <a:r>
              <a:rPr lang="zh-TW" altLang="zh-TW" sz="2400" b="1" dirty="0">
                <a:ea typeface="Adobe 繁黑體 Std B" panose="020B0700000000000000" pitchFamily="34" charset="-120"/>
              </a:rPr>
              <a:t>，因為社會對學校教師的期待會更高。</a:t>
            </a:r>
            <a:endParaRPr lang="zh-TW" altLang="en-US" sz="2400" b="1" dirty="0">
              <a:ea typeface="Adobe 繁黑體 Std B" panose="020B0700000000000000" pitchFamily="34" charset="-120"/>
            </a:endParaRPr>
          </a:p>
        </p:txBody>
      </p:sp>
    </p:spTree>
    <p:extLst>
      <p:ext uri="{BB962C8B-B14F-4D97-AF65-F5344CB8AC3E}">
        <p14:creationId xmlns:p14="http://schemas.microsoft.com/office/powerpoint/2010/main" val="32523970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圓角 4">
            <a:extLst>
              <a:ext uri="{FF2B5EF4-FFF2-40B4-BE49-F238E27FC236}">
                <a16:creationId xmlns:a16="http://schemas.microsoft.com/office/drawing/2014/main" id="{079E366A-8F64-439F-911A-937CE289ED89}"/>
              </a:ext>
            </a:extLst>
          </p:cNvPr>
          <p:cNvSpPr/>
          <p:nvPr/>
        </p:nvSpPr>
        <p:spPr>
          <a:xfrm>
            <a:off x="525467" y="2662513"/>
            <a:ext cx="11116135" cy="200997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訪談問題－教師聲望</a:t>
            </a:r>
            <a:endParaRPr lang="en-US" altLang="zh-TW" sz="36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49966" y="1782152"/>
            <a:ext cx="10272155" cy="830997"/>
          </a:xfrm>
          <a:prstGeom prst="rect">
            <a:avLst/>
          </a:prstGeom>
        </p:spPr>
        <p:txBody>
          <a:bodyPr wrap="square">
            <a:spAutoFit/>
          </a:bodyPr>
          <a:lstStyle/>
          <a:p>
            <a:pPr lvl="0"/>
            <a:r>
              <a:rPr lang="zh-TW" altLang="zh-TW" sz="2400" b="1" dirty="0">
                <a:ea typeface="Adobe 繁黑體 Std B" panose="020B0700000000000000" pitchFamily="34" charset="-120"/>
              </a:rPr>
              <a:t>「教師」這個職業在台灣也曾備受尊敬。請問老師這種「尊崇教師」的風氣有甚麼樣的想法？</a:t>
            </a:r>
          </a:p>
        </p:txBody>
      </p:sp>
      <p:sp>
        <p:nvSpPr>
          <p:cNvPr id="2" name="文字方塊 1">
            <a:extLst>
              <a:ext uri="{FF2B5EF4-FFF2-40B4-BE49-F238E27FC236}">
                <a16:creationId xmlns:a16="http://schemas.microsoft.com/office/drawing/2014/main" id="{7F7084DF-9AD9-49C4-8009-20746E4FC78A}"/>
              </a:ext>
            </a:extLst>
          </p:cNvPr>
          <p:cNvSpPr txBox="1"/>
          <p:nvPr/>
        </p:nvSpPr>
        <p:spPr>
          <a:xfrm>
            <a:off x="777278" y="3243786"/>
            <a:ext cx="10421553" cy="1323439"/>
          </a:xfrm>
          <a:prstGeom prst="rect">
            <a:avLst/>
          </a:prstGeom>
          <a:noFill/>
        </p:spPr>
        <p:txBody>
          <a:bodyPr wrap="square" rtlCol="0">
            <a:spAutoFit/>
          </a:bodyPr>
          <a:lstStyle/>
          <a:p>
            <a:pPr marL="285750" indent="-285750">
              <a:lnSpc>
                <a:spcPts val="3200"/>
              </a:lnSpc>
              <a:buFont typeface="Arial" panose="020B0604020202020204" pitchFamily="34" charset="0"/>
              <a:buChar char="•"/>
            </a:pPr>
            <a:r>
              <a:rPr lang="zh-TW" altLang="zh-TW" sz="2400" b="1" dirty="0">
                <a:ea typeface="Adobe 繁黑體 Std B" panose="020B0700000000000000" pitchFamily="34" charset="-120"/>
              </a:rPr>
              <a:t>尊師重道，只是學習的一環，不是全部，</a:t>
            </a:r>
            <a:r>
              <a:rPr lang="zh-TW" altLang="zh-TW" sz="2400" b="1" dirty="0">
                <a:solidFill>
                  <a:srgbClr val="FF0000"/>
                </a:solidFill>
                <a:ea typeface="Adobe 繁黑體 Std B" panose="020B0700000000000000" pitchFamily="34" charset="-120"/>
              </a:rPr>
              <a:t>藉由尊師重道修養自己的德行，學習謙卑的態度</a:t>
            </a:r>
            <a:r>
              <a:rPr lang="zh-TW" altLang="zh-TW" sz="2400" b="1" dirty="0">
                <a:ea typeface="Adobe 繁黑體 Std B" panose="020B0700000000000000" pitchFamily="34" charset="-120"/>
              </a:rPr>
              <a:t>。而</a:t>
            </a:r>
            <a:r>
              <a:rPr lang="en-GB" altLang="zh-TW" sz="2400" b="1" dirty="0">
                <a:ea typeface="Adobe 繁黑體 Std B" panose="020B0700000000000000" pitchFamily="34" charset="-120"/>
              </a:rPr>
              <a:t>108</a:t>
            </a:r>
            <a:r>
              <a:rPr lang="zh-TW" altLang="zh-TW" sz="2400" b="1" dirty="0">
                <a:ea typeface="Adobe 繁黑體 Std B" panose="020B0700000000000000" pitchFamily="34" charset="-120"/>
              </a:rPr>
              <a:t>課綱主要希望學生除了具備知識</a:t>
            </a:r>
            <a:r>
              <a:rPr lang="zh-TW" altLang="zh-TW" sz="2400" b="1" dirty="0" smtClean="0">
                <a:ea typeface="Adobe 繁黑體 Std B" panose="020B0700000000000000" pitchFamily="34" charset="-120"/>
              </a:rPr>
              <a:t>、</a:t>
            </a:r>
            <a:r>
              <a:rPr lang="zh-TW" altLang="en-US" sz="2400" b="1" dirty="0" smtClean="0">
                <a:ea typeface="Adobe 繁黑體 Std B" panose="020B0700000000000000" pitchFamily="34" charset="-120"/>
              </a:rPr>
              <a:t>技能</a:t>
            </a:r>
            <a:r>
              <a:rPr lang="zh-TW" altLang="zh-TW" sz="2400" b="1" dirty="0" smtClean="0">
                <a:ea typeface="Adobe 繁黑體 Std B" panose="020B0700000000000000" pitchFamily="34" charset="-120"/>
              </a:rPr>
              <a:t>外</a:t>
            </a:r>
            <a:r>
              <a:rPr lang="zh-TW" altLang="zh-TW" sz="2400" b="1" dirty="0">
                <a:ea typeface="Adobe 繁黑體 Std B" panose="020B0700000000000000" pitchFamily="34" charset="-120"/>
              </a:rPr>
              <a:t>，態度也很重要，這三點結合出</a:t>
            </a:r>
            <a:r>
              <a:rPr lang="zh-TW" altLang="zh-TW" sz="2400" b="1" dirty="0">
                <a:solidFill>
                  <a:srgbClr val="FF0000"/>
                </a:solidFill>
                <a:ea typeface="Adobe 繁黑體 Std B" panose="020B0700000000000000" pitchFamily="34" charset="-120"/>
              </a:rPr>
              <a:t>素養教育</a:t>
            </a:r>
            <a:r>
              <a:rPr lang="zh-TW" altLang="zh-TW" sz="2400" b="1" dirty="0">
                <a:ea typeface="Adobe 繁黑體 Std B" panose="020B0700000000000000" pitchFamily="34" charset="-120"/>
              </a:rPr>
              <a:t>。</a:t>
            </a:r>
          </a:p>
        </p:txBody>
      </p:sp>
      <p:sp>
        <p:nvSpPr>
          <p:cNvPr id="7" name="文字方塊 6">
            <a:extLst>
              <a:ext uri="{FF2B5EF4-FFF2-40B4-BE49-F238E27FC236}">
                <a16:creationId xmlns:a16="http://schemas.microsoft.com/office/drawing/2014/main" id="{80C26BB2-C49F-401B-AC70-4E238C78C69E}"/>
              </a:ext>
            </a:extLst>
          </p:cNvPr>
          <p:cNvSpPr txBox="1"/>
          <p:nvPr/>
        </p:nvSpPr>
        <p:spPr>
          <a:xfrm>
            <a:off x="749345" y="2732757"/>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廣元老師：</a:t>
            </a:r>
          </a:p>
        </p:txBody>
      </p:sp>
      <p:grpSp>
        <p:nvGrpSpPr>
          <p:cNvPr id="12" name="群組 11">
            <a:extLst>
              <a:ext uri="{FF2B5EF4-FFF2-40B4-BE49-F238E27FC236}">
                <a16:creationId xmlns:a16="http://schemas.microsoft.com/office/drawing/2014/main" id="{4E099E04-6D61-4FC9-B2E3-1030605D0027}"/>
              </a:ext>
            </a:extLst>
          </p:cNvPr>
          <p:cNvGrpSpPr/>
          <p:nvPr/>
        </p:nvGrpSpPr>
        <p:grpSpPr>
          <a:xfrm>
            <a:off x="834101" y="4934102"/>
            <a:ext cx="10345532" cy="1286377"/>
            <a:chOff x="834101" y="4934102"/>
            <a:chExt cx="10345532" cy="1286377"/>
          </a:xfrm>
        </p:grpSpPr>
        <p:sp>
          <p:nvSpPr>
            <p:cNvPr id="4" name="橢圓 3">
              <a:extLst>
                <a:ext uri="{FF2B5EF4-FFF2-40B4-BE49-F238E27FC236}">
                  <a16:creationId xmlns:a16="http://schemas.microsoft.com/office/drawing/2014/main" id="{B13DD436-373F-49DD-934C-32F2ADECF9BB}"/>
                </a:ext>
              </a:extLst>
            </p:cNvPr>
            <p:cNvSpPr/>
            <p:nvPr/>
          </p:nvSpPr>
          <p:spPr>
            <a:xfrm>
              <a:off x="834101" y="4952144"/>
              <a:ext cx="2186501" cy="126833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2800" b="1" dirty="0">
                  <a:ea typeface="Adobe 繁黑體 Std B" panose="020B0700000000000000" pitchFamily="34" charset="-120"/>
                </a:rPr>
                <a:t>知識</a:t>
              </a:r>
            </a:p>
          </p:txBody>
        </p:sp>
        <p:sp>
          <p:nvSpPr>
            <p:cNvPr id="6" name="橢圓 5">
              <a:extLst>
                <a:ext uri="{FF2B5EF4-FFF2-40B4-BE49-F238E27FC236}">
                  <a16:creationId xmlns:a16="http://schemas.microsoft.com/office/drawing/2014/main" id="{A5104752-01F7-4112-BE21-1324B00CE66A}"/>
                </a:ext>
              </a:extLst>
            </p:cNvPr>
            <p:cNvSpPr/>
            <p:nvPr/>
          </p:nvSpPr>
          <p:spPr>
            <a:xfrm>
              <a:off x="3534311" y="4949675"/>
              <a:ext cx="2186501" cy="126833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2800" b="1" dirty="0" smtClean="0">
                  <a:ea typeface="Adobe 繁黑體 Std B" panose="020B0700000000000000" pitchFamily="34" charset="-120"/>
                </a:rPr>
                <a:t>技能</a:t>
              </a:r>
              <a:endParaRPr lang="zh-TW" altLang="en-US" sz="2800" b="1" dirty="0">
                <a:ea typeface="Adobe 繁黑體 Std B" panose="020B0700000000000000" pitchFamily="34" charset="-120"/>
              </a:endParaRPr>
            </a:p>
          </p:txBody>
        </p:sp>
        <p:sp>
          <p:nvSpPr>
            <p:cNvPr id="8" name="橢圓 7">
              <a:extLst>
                <a:ext uri="{FF2B5EF4-FFF2-40B4-BE49-F238E27FC236}">
                  <a16:creationId xmlns:a16="http://schemas.microsoft.com/office/drawing/2014/main" id="{AD784BA2-A44C-44B2-9DF1-13036AE899D1}"/>
                </a:ext>
              </a:extLst>
            </p:cNvPr>
            <p:cNvSpPr/>
            <p:nvPr/>
          </p:nvSpPr>
          <p:spPr>
            <a:xfrm>
              <a:off x="6234521" y="4934102"/>
              <a:ext cx="2186501" cy="126833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2800" b="1" dirty="0">
                  <a:ea typeface="Adobe 繁黑體 Std B" panose="020B0700000000000000" pitchFamily="34" charset="-120"/>
                </a:rPr>
                <a:t>態度</a:t>
              </a:r>
            </a:p>
          </p:txBody>
        </p:sp>
        <p:sp>
          <p:nvSpPr>
            <p:cNvPr id="9" name="矩形: 圓角 8">
              <a:extLst>
                <a:ext uri="{FF2B5EF4-FFF2-40B4-BE49-F238E27FC236}">
                  <a16:creationId xmlns:a16="http://schemas.microsoft.com/office/drawing/2014/main" id="{08031D55-79C5-4823-AE73-3A7D858CA6E3}"/>
                </a:ext>
              </a:extLst>
            </p:cNvPr>
            <p:cNvSpPr/>
            <p:nvPr/>
          </p:nvSpPr>
          <p:spPr>
            <a:xfrm>
              <a:off x="8993132" y="4941888"/>
              <a:ext cx="2186501" cy="125276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2800" b="1" dirty="0">
                  <a:ea typeface="Adobe 繁黑體 Std B" panose="020B0700000000000000" pitchFamily="34" charset="-120"/>
                </a:rPr>
                <a:t>素養教育</a:t>
              </a:r>
            </a:p>
          </p:txBody>
        </p:sp>
        <p:sp>
          <p:nvSpPr>
            <p:cNvPr id="10" name="箭號: 向右 9">
              <a:extLst>
                <a:ext uri="{FF2B5EF4-FFF2-40B4-BE49-F238E27FC236}">
                  <a16:creationId xmlns:a16="http://schemas.microsoft.com/office/drawing/2014/main" id="{5C03F6A1-5AAB-43E4-9F78-1ACB89D65850}"/>
                </a:ext>
              </a:extLst>
            </p:cNvPr>
            <p:cNvSpPr/>
            <p:nvPr/>
          </p:nvSpPr>
          <p:spPr>
            <a:xfrm>
              <a:off x="8479423" y="5387884"/>
              <a:ext cx="455308" cy="39192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dirty="0">
                <a:ea typeface="Adobe 繁黑體 Std B" panose="020B0700000000000000" pitchFamily="34" charset="-120"/>
              </a:endParaRPr>
            </a:p>
          </p:txBody>
        </p:sp>
        <p:sp>
          <p:nvSpPr>
            <p:cNvPr id="11" name="加號 10">
              <a:extLst>
                <a:ext uri="{FF2B5EF4-FFF2-40B4-BE49-F238E27FC236}">
                  <a16:creationId xmlns:a16="http://schemas.microsoft.com/office/drawing/2014/main" id="{84CAB671-7896-49A0-933E-CEFB899B3891}"/>
                </a:ext>
              </a:extLst>
            </p:cNvPr>
            <p:cNvSpPr/>
            <p:nvPr/>
          </p:nvSpPr>
          <p:spPr>
            <a:xfrm>
              <a:off x="3049802" y="5347538"/>
              <a:ext cx="455308" cy="468065"/>
            </a:xfrm>
            <a:prstGeom prst="mathPlu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dirty="0">
                <a:ea typeface="Adobe 繁黑體 Std B" panose="020B0700000000000000" pitchFamily="34" charset="-120"/>
              </a:endParaRPr>
            </a:p>
          </p:txBody>
        </p:sp>
        <p:sp>
          <p:nvSpPr>
            <p:cNvPr id="30" name="加號 29">
              <a:extLst>
                <a:ext uri="{FF2B5EF4-FFF2-40B4-BE49-F238E27FC236}">
                  <a16:creationId xmlns:a16="http://schemas.microsoft.com/office/drawing/2014/main" id="{1369C9D2-18BA-4501-A7B3-458AAA11346D}"/>
                </a:ext>
              </a:extLst>
            </p:cNvPr>
            <p:cNvSpPr/>
            <p:nvPr/>
          </p:nvSpPr>
          <p:spPr>
            <a:xfrm>
              <a:off x="5750013" y="5334236"/>
              <a:ext cx="455308" cy="468065"/>
            </a:xfrm>
            <a:prstGeom prst="mathPlu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dirty="0">
                <a:ea typeface="Adobe 繁黑體 Std B" panose="020B0700000000000000" pitchFamily="34" charset="-120"/>
              </a:endParaRPr>
            </a:p>
          </p:txBody>
        </p:sp>
      </p:grpSp>
    </p:spTree>
    <p:extLst>
      <p:ext uri="{BB962C8B-B14F-4D97-AF65-F5344CB8AC3E}">
        <p14:creationId xmlns:p14="http://schemas.microsoft.com/office/powerpoint/2010/main" val="251063915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圓角 4">
            <a:extLst>
              <a:ext uri="{FF2B5EF4-FFF2-40B4-BE49-F238E27FC236}">
                <a16:creationId xmlns:a16="http://schemas.microsoft.com/office/drawing/2014/main" id="{079E366A-8F64-439F-911A-937CE289ED89}"/>
              </a:ext>
            </a:extLst>
          </p:cNvPr>
          <p:cNvSpPr/>
          <p:nvPr/>
        </p:nvSpPr>
        <p:spPr>
          <a:xfrm>
            <a:off x="525468" y="2982481"/>
            <a:ext cx="11116135" cy="337812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訪談問題－教師聲望</a:t>
            </a:r>
            <a:endParaRPr lang="en-US" altLang="zh-TW" sz="36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49966" y="1782152"/>
            <a:ext cx="10272155" cy="1200329"/>
          </a:xfrm>
          <a:prstGeom prst="rect">
            <a:avLst/>
          </a:prstGeom>
        </p:spPr>
        <p:txBody>
          <a:bodyPr wrap="square">
            <a:spAutoFit/>
          </a:bodyPr>
          <a:lstStyle/>
          <a:p>
            <a:pPr lvl="0"/>
            <a:r>
              <a:rPr lang="zh-TW" altLang="zh-TW" sz="2400" b="1" dirty="0">
                <a:latin typeface="Adobe 繁黑體 Std B" panose="020B0700000000000000" pitchFamily="34" charset="-120"/>
                <a:ea typeface="Adobe 繁黑體 Std B" panose="020B0700000000000000" pitchFamily="34" charset="-120"/>
              </a:rPr>
              <a:t>呈上題，教師職業如此備受期望，老師是否也有過因為社會、家長、同學們的期待而無法犯錯的經驗？然而教師也是人，遇到這種情況身為教師會如何調適？</a:t>
            </a:r>
          </a:p>
        </p:txBody>
      </p:sp>
      <p:sp>
        <p:nvSpPr>
          <p:cNvPr id="2" name="文字方塊 1">
            <a:extLst>
              <a:ext uri="{FF2B5EF4-FFF2-40B4-BE49-F238E27FC236}">
                <a16:creationId xmlns:a16="http://schemas.microsoft.com/office/drawing/2014/main" id="{7F7084DF-9AD9-49C4-8009-20746E4FC78A}"/>
              </a:ext>
            </a:extLst>
          </p:cNvPr>
          <p:cNvSpPr txBox="1"/>
          <p:nvPr/>
        </p:nvSpPr>
        <p:spPr>
          <a:xfrm>
            <a:off x="739891" y="3688275"/>
            <a:ext cx="10449486" cy="2493888"/>
          </a:xfrm>
          <a:prstGeom prst="rect">
            <a:avLst/>
          </a:prstGeom>
          <a:noFill/>
        </p:spPr>
        <p:txBody>
          <a:bodyPr wrap="square" rtlCol="0">
            <a:spAutoFit/>
          </a:bodyPr>
          <a:lstStyle/>
          <a:p>
            <a:pPr marL="285750" indent="-285750">
              <a:lnSpc>
                <a:spcPts val="3300"/>
              </a:lnSpc>
              <a:spcBef>
                <a:spcPts val="1200"/>
              </a:spcBef>
              <a:buFont typeface="Arial" panose="020B0604020202020204" pitchFamily="34" charset="0"/>
              <a:buChar char="•"/>
            </a:pPr>
            <a:r>
              <a:rPr lang="zh-TW" altLang="zh-TW" sz="2400" b="1" dirty="0">
                <a:latin typeface="Adobe 繁黑體 Std B" panose="020B0700000000000000" pitchFamily="34" charset="-120"/>
                <a:ea typeface="Adobe 繁黑體 Std B" panose="020B0700000000000000" pitchFamily="34" charset="-120"/>
              </a:rPr>
              <a:t>教導學生時，相互學習</a:t>
            </a:r>
            <a:r>
              <a:rPr lang="en-GB" altLang="zh-TW" sz="2400" b="1" dirty="0">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教學相長</a:t>
            </a:r>
            <a:r>
              <a:rPr lang="en-GB" altLang="zh-TW" sz="2400" b="1" dirty="0">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a:t>
            </a:r>
            <a:r>
              <a:rPr lang="zh-TW" altLang="zh-TW" sz="2400" b="1" dirty="0">
                <a:solidFill>
                  <a:srgbClr val="FF0000"/>
                </a:solidFill>
                <a:latin typeface="Adobe 繁黑體 Std B" panose="020B0700000000000000" pitchFamily="34" charset="-120"/>
                <a:ea typeface="Adobe 繁黑體 Std B" panose="020B0700000000000000" pitchFamily="34" charset="-120"/>
              </a:rPr>
              <a:t>學生可以提醒老師的不對，老師還是會犯錯</a:t>
            </a:r>
            <a:r>
              <a:rPr lang="zh-TW" altLang="zh-TW" sz="2400" b="1" dirty="0">
                <a:latin typeface="Adobe 繁黑體 Std B" panose="020B0700000000000000" pitchFamily="34" charset="-120"/>
                <a:ea typeface="Adobe 繁黑體 Std B" panose="020B0700000000000000" pitchFamily="34" charset="-120"/>
              </a:rPr>
              <a:t>。</a:t>
            </a:r>
          </a:p>
          <a:p>
            <a:pPr marL="285750" indent="-285750">
              <a:lnSpc>
                <a:spcPts val="3300"/>
              </a:lnSpc>
              <a:spcBef>
                <a:spcPts val="1200"/>
              </a:spcBef>
              <a:buFont typeface="Arial" panose="020B0604020202020204" pitchFamily="34" charset="0"/>
              <a:buChar char="•"/>
            </a:pPr>
            <a:r>
              <a:rPr lang="zh-TW" altLang="zh-TW" sz="2400" b="1" dirty="0">
                <a:latin typeface="Adobe 繁黑體 Std B" panose="020B0700000000000000" pitchFamily="34" charset="-120"/>
                <a:ea typeface="Adobe 繁黑體 Std B" panose="020B0700000000000000" pitchFamily="34" charset="-120"/>
              </a:rPr>
              <a:t>在家長座談會，跟家長報告教學理念，互相協調</a:t>
            </a:r>
            <a:r>
              <a:rPr lang="en-GB" altLang="zh-TW" sz="2400" b="1" dirty="0">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醜話說在前面</a:t>
            </a:r>
            <a:r>
              <a:rPr lang="en-GB" altLang="zh-TW" sz="2400" b="1" dirty="0">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，如果有什麼不對的地方</a:t>
            </a:r>
            <a:r>
              <a:rPr lang="zh-TW" altLang="zh-TW" sz="2400" b="1" dirty="0">
                <a:solidFill>
                  <a:srgbClr val="FF0000"/>
                </a:solidFill>
                <a:latin typeface="Adobe 繁黑體 Std B" panose="020B0700000000000000" pitchFamily="34" charset="-120"/>
                <a:ea typeface="Adobe 繁黑體 Std B" panose="020B0700000000000000" pitchFamily="34" charset="-120"/>
              </a:rPr>
              <a:t>虛心接受指正</a:t>
            </a:r>
            <a:r>
              <a:rPr lang="zh-TW" altLang="zh-TW" sz="2400" b="1" dirty="0">
                <a:latin typeface="Adobe 繁黑體 Std B" panose="020B0700000000000000" pitchFamily="34" charset="-120"/>
                <a:ea typeface="Adobe 繁黑體 Std B" panose="020B0700000000000000" pitchFamily="34" charset="-120"/>
              </a:rPr>
              <a:t>。</a:t>
            </a:r>
          </a:p>
          <a:p>
            <a:pPr marL="285750" indent="-285750">
              <a:lnSpc>
                <a:spcPts val="3300"/>
              </a:lnSpc>
              <a:spcBef>
                <a:spcPts val="1200"/>
              </a:spcBef>
              <a:buFont typeface="Arial" panose="020B0604020202020204" pitchFamily="34" charset="0"/>
              <a:buChar char="•"/>
            </a:pPr>
            <a:r>
              <a:rPr lang="zh-TW" altLang="zh-TW" sz="2400" b="1" dirty="0">
                <a:solidFill>
                  <a:srgbClr val="FF0000"/>
                </a:solidFill>
                <a:latin typeface="Adobe 繁黑體 Std B" panose="020B0700000000000000" pitchFamily="34" charset="-120"/>
                <a:ea typeface="Adobe 繁黑體 Std B" panose="020B0700000000000000" pitchFamily="34" charset="-120"/>
              </a:rPr>
              <a:t>理性與學生、家長溝通</a:t>
            </a:r>
            <a:r>
              <a:rPr lang="zh-TW" altLang="zh-TW" sz="2400" b="1" dirty="0">
                <a:latin typeface="Adobe 繁黑體 Std B" panose="020B0700000000000000" pitchFamily="34" charset="-120"/>
                <a:ea typeface="Adobe 繁黑體 Std B" panose="020B0700000000000000" pitchFamily="34" charset="-120"/>
              </a:rPr>
              <a:t>。</a:t>
            </a:r>
          </a:p>
        </p:txBody>
      </p:sp>
      <p:sp>
        <p:nvSpPr>
          <p:cNvPr id="7" name="文字方塊 6">
            <a:extLst>
              <a:ext uri="{FF2B5EF4-FFF2-40B4-BE49-F238E27FC236}">
                <a16:creationId xmlns:a16="http://schemas.microsoft.com/office/drawing/2014/main" id="{80C26BB2-C49F-401B-AC70-4E238C78C69E}"/>
              </a:ext>
            </a:extLst>
          </p:cNvPr>
          <p:cNvSpPr txBox="1"/>
          <p:nvPr/>
        </p:nvSpPr>
        <p:spPr>
          <a:xfrm>
            <a:off x="739891" y="3153924"/>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廣元老師：</a:t>
            </a:r>
          </a:p>
        </p:txBody>
      </p:sp>
    </p:spTree>
    <p:extLst>
      <p:ext uri="{BB962C8B-B14F-4D97-AF65-F5344CB8AC3E}">
        <p14:creationId xmlns:p14="http://schemas.microsoft.com/office/powerpoint/2010/main" val="412038406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圓角 5">
            <a:extLst>
              <a:ext uri="{FF2B5EF4-FFF2-40B4-BE49-F238E27FC236}">
                <a16:creationId xmlns:a16="http://schemas.microsoft.com/office/drawing/2014/main" id="{0491B9F3-C997-4613-B344-81AF51536EAB}"/>
              </a:ext>
            </a:extLst>
          </p:cNvPr>
          <p:cNvSpPr/>
          <p:nvPr/>
        </p:nvSpPr>
        <p:spPr>
          <a:xfrm>
            <a:off x="525468" y="2487721"/>
            <a:ext cx="11141064" cy="16923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訪談問題－教師聲望</a:t>
            </a:r>
            <a:endParaRPr lang="en-US" altLang="zh-TW" sz="36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04</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49966" y="1782152"/>
            <a:ext cx="10272155" cy="461665"/>
          </a:xfrm>
          <a:prstGeom prst="rect">
            <a:avLst/>
          </a:prstGeom>
        </p:spPr>
        <p:txBody>
          <a:bodyPr wrap="square">
            <a:spAutoFit/>
          </a:bodyPr>
          <a:lstStyle/>
          <a:p>
            <a:pPr lvl="0"/>
            <a:r>
              <a:rPr lang="zh-TW" altLang="zh-TW" sz="2400" b="1" dirty="0">
                <a:latin typeface="Adobe 繁黑體 Std B" panose="020B0700000000000000" pitchFamily="34" charset="-120"/>
                <a:ea typeface="Adobe 繁黑體 Std B" panose="020B0700000000000000" pitchFamily="34" charset="-120"/>
              </a:rPr>
              <a:t>補教業之教師聲望與一般教師有無差異呢</a:t>
            </a:r>
            <a:r>
              <a:rPr lang="zh-TW" altLang="en-US" sz="2400" b="1" dirty="0">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有的話，差異為何</a:t>
            </a:r>
            <a:r>
              <a:rPr lang="zh-TW" altLang="en-US" sz="2400" b="1" dirty="0">
                <a:latin typeface="Adobe 繁黑體 Std B" panose="020B0700000000000000" pitchFamily="34" charset="-120"/>
                <a:ea typeface="Adobe 繁黑體 Std B" panose="020B0700000000000000" pitchFamily="34" charset="-120"/>
              </a:rPr>
              <a:t>？</a:t>
            </a:r>
            <a:endParaRPr lang="zh-TW" altLang="zh-TW" sz="2400" b="1" dirty="0">
              <a:latin typeface="Adobe 繁黑體 Std B" panose="020B0700000000000000" pitchFamily="34" charset="-120"/>
              <a:ea typeface="Adobe 繁黑體 Std B" panose="020B0700000000000000" pitchFamily="34" charset="-120"/>
            </a:endParaRPr>
          </a:p>
        </p:txBody>
      </p:sp>
      <p:sp>
        <p:nvSpPr>
          <p:cNvPr id="8" name="文字方塊 7">
            <a:extLst>
              <a:ext uri="{FF2B5EF4-FFF2-40B4-BE49-F238E27FC236}">
                <a16:creationId xmlns:a16="http://schemas.microsoft.com/office/drawing/2014/main" id="{6D1B920A-877E-4051-B916-0048CF119F43}"/>
              </a:ext>
            </a:extLst>
          </p:cNvPr>
          <p:cNvSpPr txBox="1"/>
          <p:nvPr/>
        </p:nvSpPr>
        <p:spPr>
          <a:xfrm>
            <a:off x="749388" y="2597723"/>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立中老師：</a:t>
            </a:r>
          </a:p>
        </p:txBody>
      </p:sp>
      <p:sp>
        <p:nvSpPr>
          <p:cNvPr id="9" name="文字方塊 8">
            <a:extLst>
              <a:ext uri="{FF2B5EF4-FFF2-40B4-BE49-F238E27FC236}">
                <a16:creationId xmlns:a16="http://schemas.microsoft.com/office/drawing/2014/main" id="{6BA63C4E-9930-4E3A-99DF-5FA1B5F2950C}"/>
              </a:ext>
            </a:extLst>
          </p:cNvPr>
          <p:cNvSpPr txBox="1"/>
          <p:nvPr/>
        </p:nvSpPr>
        <p:spPr>
          <a:xfrm>
            <a:off x="628897" y="3059388"/>
            <a:ext cx="10693224" cy="938719"/>
          </a:xfrm>
          <a:prstGeom prst="rect">
            <a:avLst/>
          </a:prstGeom>
          <a:noFill/>
        </p:spPr>
        <p:txBody>
          <a:bodyPr wrap="square" rtlCol="0">
            <a:spAutoFit/>
          </a:bodyPr>
          <a:lstStyle/>
          <a:p>
            <a:pPr marL="342900" indent="-342900">
              <a:lnSpc>
                <a:spcPts val="3300"/>
              </a:lnSpc>
              <a:spcBef>
                <a:spcPts val="1200"/>
              </a:spcBef>
              <a:buFont typeface="Arial" panose="020B0604020202020204" pitchFamily="34" charset="0"/>
              <a:buChar char="•"/>
            </a:pPr>
            <a:r>
              <a:rPr lang="zh-TW" altLang="zh-TW" sz="2400" b="1" dirty="0">
                <a:solidFill>
                  <a:srgbClr val="0070C0"/>
                </a:solidFill>
                <a:ea typeface="Adobe 繁黑體 Std B" panose="020B0700000000000000" pitchFamily="34" charset="-120"/>
              </a:rPr>
              <a:t>補教業的聲望取自於其專業知識及教授技巧</a:t>
            </a:r>
            <a:r>
              <a:rPr lang="zh-TW" altLang="zh-TW" sz="2400" b="1" dirty="0">
                <a:ea typeface="Adobe 繁黑體 Std B" panose="020B0700000000000000" pitchFamily="34" charset="-120"/>
              </a:rPr>
              <a:t>；學校教師的聲望建立面向多元，包含人格魅力也都會產生影響。</a:t>
            </a:r>
          </a:p>
        </p:txBody>
      </p:sp>
    </p:spTree>
    <p:extLst>
      <p:ext uri="{BB962C8B-B14F-4D97-AF65-F5344CB8AC3E}">
        <p14:creationId xmlns:p14="http://schemas.microsoft.com/office/powerpoint/2010/main" val="118252749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圓角 4">
            <a:extLst>
              <a:ext uri="{FF2B5EF4-FFF2-40B4-BE49-F238E27FC236}">
                <a16:creationId xmlns:a16="http://schemas.microsoft.com/office/drawing/2014/main" id="{079E366A-8F64-439F-911A-937CE289ED89}"/>
              </a:ext>
            </a:extLst>
          </p:cNvPr>
          <p:cNvSpPr/>
          <p:nvPr/>
        </p:nvSpPr>
        <p:spPr>
          <a:xfrm>
            <a:off x="525468" y="3047348"/>
            <a:ext cx="11147461" cy="23184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訪談問題－教師權威</a:t>
            </a:r>
            <a:endParaRPr lang="zh-TW" altLang="zh-TW" dirty="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2" name="文字方塊 1">
            <a:extLst>
              <a:ext uri="{FF2B5EF4-FFF2-40B4-BE49-F238E27FC236}">
                <a16:creationId xmlns:a16="http://schemas.microsoft.com/office/drawing/2014/main" id="{40D8FDE1-2C1E-4BDA-A088-B49E15669387}"/>
              </a:ext>
            </a:extLst>
          </p:cNvPr>
          <p:cNvSpPr txBox="1"/>
          <p:nvPr/>
        </p:nvSpPr>
        <p:spPr>
          <a:xfrm>
            <a:off x="730466" y="3613337"/>
            <a:ext cx="10731068" cy="1493101"/>
          </a:xfrm>
          <a:prstGeom prst="rect">
            <a:avLst/>
          </a:prstGeom>
          <a:noFill/>
        </p:spPr>
        <p:txBody>
          <a:bodyPr wrap="square" rtlCol="0">
            <a:spAutoFit/>
          </a:bodyPr>
          <a:lstStyle/>
          <a:p>
            <a:pPr marL="342900" indent="-342900">
              <a:lnSpc>
                <a:spcPts val="3300"/>
              </a:lnSpc>
              <a:spcBef>
                <a:spcPts val="1200"/>
              </a:spcBef>
              <a:buFont typeface="Arial" panose="020B0604020202020204" pitchFamily="34" charset="0"/>
              <a:buChar char="•"/>
            </a:pPr>
            <a:r>
              <a:rPr lang="zh-TW" altLang="zh-TW" sz="2400" b="1" dirty="0">
                <a:ea typeface="Adobe 繁黑體 Std B" panose="020B0700000000000000" pitchFamily="34" charset="-120"/>
              </a:rPr>
              <a:t>與家長溝通自己的了解，如果</a:t>
            </a:r>
            <a:r>
              <a:rPr lang="zh-TW" altLang="zh-TW" sz="2400" b="1" dirty="0">
                <a:solidFill>
                  <a:srgbClr val="FF0000"/>
                </a:solidFill>
                <a:ea typeface="Adobe 繁黑體 Std B" panose="020B0700000000000000" pitchFamily="34" charset="-120"/>
              </a:rPr>
              <a:t>家長還是有不信任感，可以找學校高階者詢問</a:t>
            </a:r>
            <a:r>
              <a:rPr lang="zh-TW" altLang="zh-TW" sz="2400" b="1" dirty="0">
                <a:ea typeface="Adobe 繁黑體 Std B" panose="020B0700000000000000" pitchFamily="34" charset="-120"/>
              </a:rPr>
              <a:t>。</a:t>
            </a:r>
          </a:p>
          <a:p>
            <a:pPr marL="342900" indent="-342900">
              <a:lnSpc>
                <a:spcPts val="3300"/>
              </a:lnSpc>
              <a:spcBef>
                <a:spcPts val="1200"/>
              </a:spcBef>
              <a:buFont typeface="Arial" panose="020B0604020202020204" pitchFamily="34" charset="0"/>
              <a:buChar char="•"/>
            </a:pPr>
            <a:r>
              <a:rPr lang="zh-TW" altLang="zh-TW" sz="2400" b="1" dirty="0">
                <a:ea typeface="Adobe 繁黑體 Std B" panose="020B0700000000000000" pitchFamily="34" charset="-120"/>
              </a:rPr>
              <a:t>家長對於老師本人的不信任感，是無法短時間解決，可以讓學生對於老師更加信任，</a:t>
            </a:r>
            <a:r>
              <a:rPr lang="zh-TW" altLang="zh-TW" sz="2400" b="1" dirty="0">
                <a:solidFill>
                  <a:srgbClr val="FF0000"/>
                </a:solidFill>
                <a:ea typeface="Adobe 繁黑體 Std B" panose="020B0700000000000000" pitchFamily="34" charset="-120"/>
              </a:rPr>
              <a:t>藉由學生消除家長對於老師的不信任感</a:t>
            </a:r>
            <a:r>
              <a:rPr lang="zh-TW" altLang="zh-TW" sz="2400" b="1" dirty="0">
                <a:ea typeface="Adobe 繁黑體 Std B" panose="020B0700000000000000" pitchFamily="34" charset="-120"/>
              </a:rPr>
              <a:t>。</a:t>
            </a:r>
          </a:p>
        </p:txBody>
      </p:sp>
      <p:sp>
        <p:nvSpPr>
          <p:cNvPr id="4" name="文字方塊 3">
            <a:extLst>
              <a:ext uri="{FF2B5EF4-FFF2-40B4-BE49-F238E27FC236}">
                <a16:creationId xmlns:a16="http://schemas.microsoft.com/office/drawing/2014/main" id="{DF94D914-19EE-4E9E-9E1D-40615E09C1AF}"/>
              </a:ext>
            </a:extLst>
          </p:cNvPr>
          <p:cNvSpPr txBox="1"/>
          <p:nvPr/>
        </p:nvSpPr>
        <p:spPr>
          <a:xfrm>
            <a:off x="730466" y="3131990"/>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廣元老師：</a:t>
            </a:r>
          </a:p>
        </p:txBody>
      </p:sp>
      <p:sp>
        <p:nvSpPr>
          <p:cNvPr id="24" name="矩形 23">
            <a:extLst>
              <a:ext uri="{FF2B5EF4-FFF2-40B4-BE49-F238E27FC236}">
                <a16:creationId xmlns:a16="http://schemas.microsoft.com/office/drawing/2014/main" id="{BA633ABE-9270-4A35-B2A1-1707EADCB15D}"/>
              </a:ext>
            </a:extLst>
          </p:cNvPr>
          <p:cNvSpPr/>
          <p:nvPr/>
        </p:nvSpPr>
        <p:spPr>
          <a:xfrm>
            <a:off x="1096215" y="1782615"/>
            <a:ext cx="10731068" cy="830997"/>
          </a:xfrm>
          <a:prstGeom prst="rect">
            <a:avLst/>
          </a:prstGeom>
        </p:spPr>
        <p:txBody>
          <a:bodyPr wrap="square">
            <a:spAutoFit/>
          </a:bodyPr>
          <a:lstStyle/>
          <a:p>
            <a:pPr lvl="0"/>
            <a:r>
              <a:rPr lang="zh-TW" altLang="zh-TW" sz="2400" b="1" dirty="0" smtClean="0">
                <a:ea typeface="Adobe 繁黑體 Std B" panose="020B0700000000000000" pitchFamily="34" charset="-120"/>
              </a:rPr>
              <a:t>如果</a:t>
            </a:r>
            <a:r>
              <a:rPr lang="zh-TW" altLang="zh-TW" sz="2400" b="1" dirty="0">
                <a:ea typeface="Adobe 繁黑體 Std B" panose="020B0700000000000000" pitchFamily="34" charset="-120"/>
              </a:rPr>
              <a:t>自己的教育專業被質疑的話，您會如何證明自己所學的專業是貨真價實的呢？</a:t>
            </a:r>
          </a:p>
        </p:txBody>
      </p:sp>
    </p:spTree>
    <p:extLst>
      <p:ext uri="{BB962C8B-B14F-4D97-AF65-F5344CB8AC3E}">
        <p14:creationId xmlns:p14="http://schemas.microsoft.com/office/powerpoint/2010/main" val="224954434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訪談問題－教師權威</a:t>
            </a:r>
            <a:endParaRPr lang="zh-TW" altLang="zh-TW" dirty="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96215" y="1782615"/>
            <a:ext cx="10731068" cy="830997"/>
          </a:xfrm>
          <a:prstGeom prst="rect">
            <a:avLst/>
          </a:prstGeom>
        </p:spPr>
        <p:txBody>
          <a:bodyPr wrap="square">
            <a:spAutoFit/>
          </a:bodyPr>
          <a:lstStyle/>
          <a:p>
            <a:pPr lvl="0"/>
            <a:r>
              <a:rPr lang="zh-TW" altLang="zh-TW" sz="2400" b="1" dirty="0" smtClean="0">
                <a:ea typeface="Adobe 繁黑體 Std B" panose="020B0700000000000000" pitchFamily="34" charset="-120"/>
              </a:rPr>
              <a:t>如果</a:t>
            </a:r>
            <a:r>
              <a:rPr lang="zh-TW" altLang="zh-TW" sz="2400" b="1" dirty="0">
                <a:ea typeface="Adobe 繁黑體 Std B" panose="020B0700000000000000" pitchFamily="34" charset="-120"/>
              </a:rPr>
              <a:t>自己的教育專業被質疑的話，您會如何證明自己所學的專業是貨真價實的呢？</a:t>
            </a:r>
          </a:p>
        </p:txBody>
      </p:sp>
      <p:sp>
        <p:nvSpPr>
          <p:cNvPr id="24" name="矩形: 圓角 23">
            <a:extLst>
              <a:ext uri="{FF2B5EF4-FFF2-40B4-BE49-F238E27FC236}">
                <a16:creationId xmlns:a16="http://schemas.microsoft.com/office/drawing/2014/main" id="{04147D09-B64A-4F18-B88E-EAFD4B8E054B}"/>
              </a:ext>
            </a:extLst>
          </p:cNvPr>
          <p:cNvSpPr/>
          <p:nvPr/>
        </p:nvSpPr>
        <p:spPr>
          <a:xfrm>
            <a:off x="522269" y="2728676"/>
            <a:ext cx="11147461" cy="389318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3200"/>
              </a:lnSpc>
            </a:pPr>
            <a:endParaRPr lang="zh-TW" altLang="en-US" dirty="0">
              <a:ea typeface="Adobe 繁黑體 Std B" panose="020B0700000000000000" pitchFamily="34" charset="-120"/>
            </a:endParaRPr>
          </a:p>
        </p:txBody>
      </p:sp>
      <p:sp>
        <p:nvSpPr>
          <p:cNvPr id="6" name="文字方塊 5">
            <a:extLst>
              <a:ext uri="{FF2B5EF4-FFF2-40B4-BE49-F238E27FC236}">
                <a16:creationId xmlns:a16="http://schemas.microsoft.com/office/drawing/2014/main" id="{E52199EF-4963-4B74-9FC8-CBBF587628E1}"/>
              </a:ext>
            </a:extLst>
          </p:cNvPr>
          <p:cNvSpPr txBox="1"/>
          <p:nvPr/>
        </p:nvSpPr>
        <p:spPr>
          <a:xfrm>
            <a:off x="769720" y="3350447"/>
            <a:ext cx="10779552" cy="3099310"/>
          </a:xfrm>
          <a:prstGeom prst="rect">
            <a:avLst/>
          </a:prstGeom>
          <a:noFill/>
        </p:spPr>
        <p:txBody>
          <a:bodyPr wrap="square" rtlCol="0">
            <a:spAutoFit/>
          </a:bodyPr>
          <a:lstStyle/>
          <a:p>
            <a:pPr marL="285750" indent="-285750">
              <a:lnSpc>
                <a:spcPts val="3200"/>
              </a:lnSpc>
              <a:spcBef>
                <a:spcPts val="600"/>
              </a:spcBef>
              <a:buFont typeface="Arial" panose="020B0604020202020204" pitchFamily="34" charset="0"/>
              <a:buChar char="•"/>
            </a:pPr>
            <a:r>
              <a:rPr lang="zh-TW" altLang="zh-TW" sz="2400" b="1" dirty="0">
                <a:ea typeface="Adobe 繁黑體 Std B" panose="020B0700000000000000" pitchFamily="34" charset="-120"/>
              </a:rPr>
              <a:t>來</a:t>
            </a:r>
            <a:r>
              <a:rPr lang="zh-TW" altLang="zh-TW" sz="2400" b="1" dirty="0">
                <a:solidFill>
                  <a:srgbClr val="0070C0"/>
                </a:solidFill>
                <a:ea typeface="Adobe 繁黑體 Std B" panose="020B0700000000000000" pitchFamily="34" charset="-120"/>
              </a:rPr>
              <a:t>補習班</a:t>
            </a:r>
            <a:r>
              <a:rPr lang="zh-TW" altLang="zh-TW" sz="2400" b="1" dirty="0">
                <a:ea typeface="Adobe 繁黑體 Std B" panose="020B0700000000000000" pitchFamily="34" charset="-120"/>
              </a:rPr>
              <a:t>學生是來聽氛圍的，通常考好試以後學生也不會再回去看老師，師生關係非常</a:t>
            </a:r>
            <a:r>
              <a:rPr lang="zh-TW" altLang="en-US" sz="2400" b="1" dirty="0">
                <a:ea typeface="Adobe 繁黑體 Std B" panose="020B0700000000000000" pitchFamily="34" charset="-120"/>
              </a:rPr>
              <a:t>單</a:t>
            </a:r>
            <a:r>
              <a:rPr lang="zh-TW" altLang="zh-TW" sz="2400" b="1" dirty="0">
                <a:ea typeface="Adobe 繁黑體 Std B" panose="020B0700000000000000" pitchFamily="34" charset="-120"/>
              </a:rPr>
              <a:t>純，故也不</a:t>
            </a:r>
            <a:r>
              <a:rPr lang="zh-TW" altLang="zh-TW" sz="2400" b="1" dirty="0">
                <a:solidFill>
                  <a:srgbClr val="0070C0"/>
                </a:solidFill>
                <a:ea typeface="Adobe 繁黑體 Std B" panose="020B0700000000000000" pitchFamily="34" charset="-120"/>
              </a:rPr>
              <a:t>太會遇到信任與衝突的問題</a:t>
            </a:r>
            <a:r>
              <a:rPr lang="zh-TW" altLang="zh-TW" sz="2400" b="1" dirty="0">
                <a:ea typeface="Adobe 繁黑體 Std B" panose="020B0700000000000000" pitchFamily="34" charset="-120"/>
              </a:rPr>
              <a:t>。如果一開始不信任學生也不會來這間補習班上課。</a:t>
            </a:r>
          </a:p>
          <a:p>
            <a:pPr marL="285750" indent="-285750">
              <a:lnSpc>
                <a:spcPts val="3200"/>
              </a:lnSpc>
              <a:spcBef>
                <a:spcPts val="600"/>
              </a:spcBef>
              <a:buFont typeface="Arial" panose="020B0604020202020204" pitchFamily="34" charset="0"/>
              <a:buChar char="•"/>
            </a:pPr>
            <a:r>
              <a:rPr lang="zh-TW" altLang="zh-TW" sz="2400" b="1" dirty="0">
                <a:solidFill>
                  <a:srgbClr val="0070C0"/>
                </a:solidFill>
                <a:ea typeface="Adobe 繁黑體 Std B" panose="020B0700000000000000" pitchFamily="34" charset="-120"/>
              </a:rPr>
              <a:t>學校</a:t>
            </a:r>
            <a:r>
              <a:rPr lang="zh-TW" altLang="zh-TW" sz="2400" b="1" dirty="0">
                <a:ea typeface="Adobe 繁黑體 Std B" panose="020B0700000000000000" pitchFamily="34" charset="-120"/>
              </a:rPr>
              <a:t>的部分，一般而言只要</a:t>
            </a:r>
            <a:r>
              <a:rPr lang="zh-TW" altLang="zh-TW" sz="2400" b="1" dirty="0">
                <a:solidFill>
                  <a:srgbClr val="0070C0"/>
                </a:solidFill>
                <a:ea typeface="Adobe 繁黑體 Std B" panose="020B0700000000000000" pitchFamily="34" charset="-120"/>
              </a:rPr>
              <a:t>照規矩來</a:t>
            </a:r>
            <a:r>
              <a:rPr lang="zh-TW" altLang="zh-TW" sz="2400" b="1" dirty="0">
                <a:ea typeface="Adobe 繁黑體 Std B" panose="020B0700000000000000" pitchFamily="34" charset="-120"/>
              </a:rPr>
              <a:t>，除非和班上處的很不好或是有出格行為，不然教育專業也不太容易被質疑，所以當</a:t>
            </a:r>
            <a:r>
              <a:rPr lang="zh-TW" altLang="zh-TW" sz="2400" b="1" dirty="0">
                <a:solidFill>
                  <a:srgbClr val="0070C0"/>
                </a:solidFill>
                <a:ea typeface="Adobe 繁黑體 Std B" panose="020B0700000000000000" pitchFamily="34" charset="-120"/>
              </a:rPr>
              <a:t>教育專業被質疑的時候老師也要負一半（以上）的責任</a:t>
            </a:r>
            <a:r>
              <a:rPr lang="zh-TW" altLang="zh-TW" sz="2400" b="1" dirty="0">
                <a:ea typeface="Adobe 繁黑體 Std B" panose="020B0700000000000000" pitchFamily="34" charset="-120"/>
              </a:rPr>
              <a:t>。</a:t>
            </a:r>
          </a:p>
          <a:p>
            <a:pPr marL="285750" indent="-285750">
              <a:lnSpc>
                <a:spcPts val="3200"/>
              </a:lnSpc>
              <a:spcBef>
                <a:spcPts val="600"/>
              </a:spcBef>
              <a:buFont typeface="Arial" panose="020B0604020202020204" pitchFamily="34" charset="0"/>
              <a:buChar char="•"/>
            </a:pPr>
            <a:r>
              <a:rPr lang="zh-TW" altLang="zh-TW" sz="2400" b="1" dirty="0">
                <a:ea typeface="Adobe 繁黑體 Std B" panose="020B0700000000000000" pitchFamily="34" charset="-120"/>
              </a:rPr>
              <a:t>解決方式：直接露兩手給人家看看。</a:t>
            </a:r>
            <a:r>
              <a:rPr lang="zh-TW" altLang="en-US" sz="2400" b="1" dirty="0">
                <a:ea typeface="Adobe 繁黑體 Std B" panose="020B0700000000000000" pitchFamily="34" charset="-120"/>
              </a:rPr>
              <a:t>（</a:t>
            </a:r>
            <a:r>
              <a:rPr lang="zh-TW" altLang="zh-TW" sz="2400" b="1" dirty="0">
                <a:ea typeface="Adobe 繁黑體 Std B" panose="020B0700000000000000" pitchFamily="34" charset="-120"/>
              </a:rPr>
              <a:t>簡單暴力的解決方式</a:t>
            </a:r>
            <a:r>
              <a:rPr lang="en-GB" altLang="zh-TW" sz="2400" b="1" dirty="0">
                <a:ea typeface="Adobe 繁黑體 Std B" panose="020B0700000000000000" pitchFamily="34" charset="-120"/>
              </a:rPr>
              <a:t>XD</a:t>
            </a:r>
            <a:r>
              <a:rPr lang="zh-TW" altLang="en-US" sz="2400" b="1" dirty="0">
                <a:ea typeface="Adobe 繁黑體 Std B" panose="020B0700000000000000" pitchFamily="34" charset="-120"/>
              </a:rPr>
              <a:t>）</a:t>
            </a:r>
            <a:endParaRPr lang="zh-TW" altLang="zh-TW" sz="2400" b="1" dirty="0">
              <a:ea typeface="Adobe 繁黑體 Std B" panose="020B0700000000000000" pitchFamily="34" charset="-120"/>
            </a:endParaRPr>
          </a:p>
        </p:txBody>
      </p:sp>
      <p:sp>
        <p:nvSpPr>
          <p:cNvPr id="26" name="文字方塊 25">
            <a:extLst>
              <a:ext uri="{FF2B5EF4-FFF2-40B4-BE49-F238E27FC236}">
                <a16:creationId xmlns:a16="http://schemas.microsoft.com/office/drawing/2014/main" id="{2019C545-6185-4063-8C64-0927C0397924}"/>
              </a:ext>
            </a:extLst>
          </p:cNvPr>
          <p:cNvSpPr txBox="1"/>
          <p:nvPr/>
        </p:nvSpPr>
        <p:spPr>
          <a:xfrm>
            <a:off x="773701" y="2888782"/>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立中老師：</a:t>
            </a:r>
          </a:p>
        </p:txBody>
      </p:sp>
    </p:spTree>
    <p:extLst>
      <p:ext uri="{BB962C8B-B14F-4D97-AF65-F5344CB8AC3E}">
        <p14:creationId xmlns:p14="http://schemas.microsoft.com/office/powerpoint/2010/main" val="298739624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訪談問題－教師權威</a:t>
            </a:r>
            <a:endParaRPr lang="zh-TW" altLang="zh-TW" dirty="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96215" y="1782615"/>
            <a:ext cx="10731068" cy="830997"/>
          </a:xfrm>
          <a:prstGeom prst="rect">
            <a:avLst/>
          </a:prstGeom>
        </p:spPr>
        <p:txBody>
          <a:bodyPr wrap="square">
            <a:spAutoFit/>
          </a:bodyPr>
          <a:lstStyle/>
          <a:p>
            <a:r>
              <a:rPr lang="zh-TW" altLang="zh-TW" sz="2400" b="1" dirty="0">
                <a:ea typeface="Adobe 繁黑體 Std B" panose="020B0700000000000000" pitchFamily="34" charset="-120"/>
              </a:rPr>
              <a:t>教師權威有「傳統權威」、「人格感召的權威」、「法理的權威」、「專業的權威」四大類型，老師認為您的工作中，何種類型權威之占比最高呢</a:t>
            </a:r>
            <a:r>
              <a:rPr lang="zh-TW" altLang="en-US" sz="2400" b="1" dirty="0">
                <a:ea typeface="Adobe 繁黑體 Std B" panose="020B0700000000000000" pitchFamily="34" charset="-120"/>
              </a:rPr>
              <a:t>？</a:t>
            </a:r>
            <a:endParaRPr lang="zh-TW" altLang="zh-TW" sz="2400" b="1" dirty="0">
              <a:ea typeface="Adobe 繁黑體 Std B" panose="020B0700000000000000" pitchFamily="34" charset="-120"/>
            </a:endParaRPr>
          </a:p>
        </p:txBody>
      </p:sp>
      <p:sp>
        <p:nvSpPr>
          <p:cNvPr id="24" name="矩形: 圓角 23">
            <a:extLst>
              <a:ext uri="{FF2B5EF4-FFF2-40B4-BE49-F238E27FC236}">
                <a16:creationId xmlns:a16="http://schemas.microsoft.com/office/drawing/2014/main" id="{04147D09-B64A-4F18-B88E-EAFD4B8E054B}"/>
              </a:ext>
            </a:extLst>
          </p:cNvPr>
          <p:cNvSpPr/>
          <p:nvPr/>
        </p:nvSpPr>
        <p:spPr>
          <a:xfrm>
            <a:off x="523982" y="4732457"/>
            <a:ext cx="11145748" cy="19489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6" name="文字方塊 5">
            <a:extLst>
              <a:ext uri="{FF2B5EF4-FFF2-40B4-BE49-F238E27FC236}">
                <a16:creationId xmlns:a16="http://schemas.microsoft.com/office/drawing/2014/main" id="{E52199EF-4963-4B74-9FC8-CBBF587628E1}"/>
              </a:ext>
            </a:extLst>
          </p:cNvPr>
          <p:cNvSpPr txBox="1"/>
          <p:nvPr/>
        </p:nvSpPr>
        <p:spPr>
          <a:xfrm>
            <a:off x="706224" y="5309754"/>
            <a:ext cx="10779552" cy="1200329"/>
          </a:xfrm>
          <a:prstGeom prst="rect">
            <a:avLst/>
          </a:prstGeom>
          <a:noFill/>
        </p:spPr>
        <p:txBody>
          <a:bodyPr wrap="square" rtlCol="0">
            <a:spAutoFit/>
          </a:bodyPr>
          <a:lstStyle/>
          <a:p>
            <a:pPr marL="285750" indent="-285750">
              <a:buFont typeface="Arial" panose="020B0604020202020204" pitchFamily="34" charset="0"/>
              <a:buChar char="•"/>
            </a:pPr>
            <a:r>
              <a:rPr lang="zh-TW" altLang="zh-TW" sz="2400" b="1" dirty="0">
                <a:solidFill>
                  <a:srgbClr val="0070C0"/>
                </a:solidFill>
                <a:ea typeface="Adobe 繁黑體 Std B" panose="020B0700000000000000" pitchFamily="34" charset="-120"/>
              </a:rPr>
              <a:t>在補教業教書，齊全為類型就是「專業的權威」拉滿</a:t>
            </a:r>
            <a:r>
              <a:rPr lang="zh-TW" altLang="zh-TW" sz="2400" b="1" dirty="0">
                <a:ea typeface="Adobe 繁黑體 Std B" panose="020B0700000000000000" pitchFamily="34" charset="-120"/>
              </a:rPr>
              <a:t>，其餘幾者占比很少，但也會看每位老師的特色發展，如：採訪的教師個人還會加入「人格感召的權威」，而「法理的權威」基本是沒有保障的，所以不得太過信賴。</a:t>
            </a:r>
          </a:p>
        </p:txBody>
      </p:sp>
      <p:sp>
        <p:nvSpPr>
          <p:cNvPr id="26" name="文字方塊 25">
            <a:extLst>
              <a:ext uri="{FF2B5EF4-FFF2-40B4-BE49-F238E27FC236}">
                <a16:creationId xmlns:a16="http://schemas.microsoft.com/office/drawing/2014/main" id="{2019C545-6185-4063-8C64-0927C0397924}"/>
              </a:ext>
            </a:extLst>
          </p:cNvPr>
          <p:cNvSpPr txBox="1"/>
          <p:nvPr/>
        </p:nvSpPr>
        <p:spPr>
          <a:xfrm>
            <a:off x="793284" y="4864621"/>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立中老師：</a:t>
            </a:r>
          </a:p>
        </p:txBody>
      </p:sp>
      <p:sp>
        <p:nvSpPr>
          <p:cNvPr id="25" name="矩形: 圓角 24">
            <a:extLst>
              <a:ext uri="{FF2B5EF4-FFF2-40B4-BE49-F238E27FC236}">
                <a16:creationId xmlns:a16="http://schemas.microsoft.com/office/drawing/2014/main" id="{EC61B19C-4697-40D2-85CD-69B36D201539}"/>
              </a:ext>
            </a:extLst>
          </p:cNvPr>
          <p:cNvSpPr/>
          <p:nvPr/>
        </p:nvSpPr>
        <p:spPr>
          <a:xfrm>
            <a:off x="535720" y="2731251"/>
            <a:ext cx="11147461" cy="18731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27" name="文字方塊 26">
            <a:extLst>
              <a:ext uri="{FF2B5EF4-FFF2-40B4-BE49-F238E27FC236}">
                <a16:creationId xmlns:a16="http://schemas.microsoft.com/office/drawing/2014/main" id="{35CF7023-BEE4-4E57-B1E9-8A05DCFEFCEE}"/>
              </a:ext>
            </a:extLst>
          </p:cNvPr>
          <p:cNvSpPr txBox="1"/>
          <p:nvPr/>
        </p:nvSpPr>
        <p:spPr>
          <a:xfrm>
            <a:off x="764859" y="2859332"/>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廣元老師：</a:t>
            </a:r>
          </a:p>
        </p:txBody>
      </p:sp>
      <p:sp>
        <p:nvSpPr>
          <p:cNvPr id="2" name="文字方塊 1">
            <a:extLst>
              <a:ext uri="{FF2B5EF4-FFF2-40B4-BE49-F238E27FC236}">
                <a16:creationId xmlns:a16="http://schemas.microsoft.com/office/drawing/2014/main" id="{891A78D5-F8CC-4D63-A7A6-0EEB7AF700A3}"/>
              </a:ext>
            </a:extLst>
          </p:cNvPr>
          <p:cNvSpPr txBox="1"/>
          <p:nvPr/>
        </p:nvSpPr>
        <p:spPr>
          <a:xfrm>
            <a:off x="661396" y="3292556"/>
            <a:ext cx="11008334" cy="1200329"/>
          </a:xfrm>
          <a:prstGeom prst="rect">
            <a:avLst/>
          </a:prstGeom>
          <a:noFill/>
        </p:spPr>
        <p:txBody>
          <a:bodyPr wrap="square" rtlCol="0">
            <a:spAutoFit/>
          </a:bodyPr>
          <a:lstStyle/>
          <a:p>
            <a:pPr marL="342900" indent="-342900">
              <a:buFont typeface="Arial" panose="020B0604020202020204" pitchFamily="34" charset="0"/>
              <a:buChar char="•"/>
            </a:pPr>
            <a:r>
              <a:rPr lang="zh-TW" altLang="zh-TW" sz="2400" b="1" dirty="0">
                <a:ea typeface="Adobe 繁黑體 Std B" panose="020B0700000000000000" pitchFamily="34" charset="-120"/>
              </a:rPr>
              <a:t>第一為</a:t>
            </a:r>
            <a:r>
              <a:rPr lang="zh-TW" altLang="zh-TW" sz="2400" b="1" dirty="0">
                <a:solidFill>
                  <a:srgbClr val="FF0000"/>
                </a:solidFill>
                <a:ea typeface="Adobe 繁黑體 Std B" panose="020B0700000000000000" pitchFamily="34" charset="-120"/>
              </a:rPr>
              <a:t>人格感召</a:t>
            </a:r>
            <a:r>
              <a:rPr lang="zh-TW" altLang="zh-TW" sz="2400" b="1" dirty="0">
                <a:ea typeface="Adobe 繁黑體 Std B" panose="020B0700000000000000" pitchFamily="34" charset="-120"/>
              </a:rPr>
              <a:t>，</a:t>
            </a:r>
            <a:r>
              <a:rPr lang="zh-TW" altLang="zh-TW" sz="2400" b="1" dirty="0">
                <a:solidFill>
                  <a:srgbClr val="FF0000"/>
                </a:solidFill>
                <a:ea typeface="Adobe 繁黑體 Std B" panose="020B0700000000000000" pitchFamily="34" charset="-120"/>
              </a:rPr>
              <a:t>教師個人特質影響學生</a:t>
            </a:r>
            <a:r>
              <a:rPr lang="zh-TW" altLang="zh-TW" sz="2400" b="1" dirty="0">
                <a:ea typeface="Adobe 繁黑體 Std B" panose="020B0700000000000000" pitchFamily="34" charset="-120"/>
              </a:rPr>
              <a:t>，學生會因為喜歡這個老師的上課方式，老師給他的感覺對於這個老師的好壞，願不願意聽取他的話。</a:t>
            </a:r>
          </a:p>
          <a:p>
            <a:pPr marL="342900" indent="-342900">
              <a:buFont typeface="Arial" panose="020B0604020202020204" pitchFamily="34" charset="0"/>
              <a:buChar char="•"/>
            </a:pPr>
            <a:r>
              <a:rPr lang="zh-TW" altLang="zh-TW" sz="2400" b="1" dirty="0">
                <a:ea typeface="Adobe 繁黑體 Std B" panose="020B0700000000000000" pitchFamily="34" charset="-120"/>
              </a:rPr>
              <a:t>第二</a:t>
            </a:r>
            <a:r>
              <a:rPr lang="zh-TW" altLang="zh-TW" sz="2400" b="1" dirty="0">
                <a:solidFill>
                  <a:srgbClr val="FF0000"/>
                </a:solidFill>
                <a:ea typeface="Adobe 繁黑體 Std B" panose="020B0700000000000000" pitchFamily="34" charset="-120"/>
              </a:rPr>
              <a:t>專業的權威</a:t>
            </a:r>
            <a:r>
              <a:rPr lang="zh-TW" altLang="zh-TW" sz="2400" b="1" dirty="0">
                <a:ea typeface="Adobe 繁黑體 Std B" panose="020B0700000000000000" pitchFamily="34" charset="-120"/>
              </a:rPr>
              <a:t>，教師的專業</a:t>
            </a:r>
            <a:r>
              <a:rPr lang="zh-TW" altLang="zh-TW" sz="2400" b="1" dirty="0">
                <a:solidFill>
                  <a:srgbClr val="FF0000"/>
                </a:solidFill>
                <a:ea typeface="Adobe 繁黑體 Std B" panose="020B0700000000000000" pitchFamily="34" charset="-120"/>
              </a:rPr>
              <a:t>使學生感到認同</a:t>
            </a:r>
            <a:r>
              <a:rPr lang="zh-TW" altLang="zh-TW" sz="2400" b="1" dirty="0">
                <a:ea typeface="Adobe 繁黑體 Std B" panose="020B0700000000000000" pitchFamily="34" charset="-120"/>
              </a:rPr>
              <a:t>。</a:t>
            </a:r>
          </a:p>
        </p:txBody>
      </p:sp>
    </p:spTree>
    <p:extLst>
      <p:ext uri="{BB962C8B-B14F-4D97-AF65-F5344CB8AC3E}">
        <p14:creationId xmlns:p14="http://schemas.microsoft.com/office/powerpoint/2010/main" val="33199382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訪談問題－教師權威</a:t>
            </a:r>
            <a:endParaRPr lang="zh-TW" altLang="zh-TW" dirty="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96215" y="1782615"/>
            <a:ext cx="10731068" cy="830997"/>
          </a:xfrm>
          <a:prstGeom prst="rect">
            <a:avLst/>
          </a:prstGeom>
        </p:spPr>
        <p:txBody>
          <a:bodyPr wrap="square">
            <a:spAutoFit/>
          </a:bodyPr>
          <a:lstStyle/>
          <a:p>
            <a:r>
              <a:rPr lang="zh-TW" altLang="zh-TW" sz="2400" b="1" dirty="0">
                <a:ea typeface="Adobe 繁黑體 Std B" panose="020B0700000000000000" pitchFamily="34" charset="-120"/>
              </a:rPr>
              <a:t>現今社會，學生的權力比過去還要備受重視。請問老師對先前「中一中事件」有什麼看法呢？如果和學生發生類似的衝突，請問老師會怎麼解決？</a:t>
            </a:r>
          </a:p>
        </p:txBody>
      </p:sp>
      <p:sp>
        <p:nvSpPr>
          <p:cNvPr id="24" name="矩形: 圓角 23">
            <a:extLst>
              <a:ext uri="{FF2B5EF4-FFF2-40B4-BE49-F238E27FC236}">
                <a16:creationId xmlns:a16="http://schemas.microsoft.com/office/drawing/2014/main" id="{04147D09-B64A-4F18-B88E-EAFD4B8E054B}"/>
              </a:ext>
            </a:extLst>
          </p:cNvPr>
          <p:cNvSpPr/>
          <p:nvPr/>
        </p:nvSpPr>
        <p:spPr>
          <a:xfrm>
            <a:off x="523982" y="4454748"/>
            <a:ext cx="11145748" cy="222668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6" name="文字方塊 5">
            <a:extLst>
              <a:ext uri="{FF2B5EF4-FFF2-40B4-BE49-F238E27FC236}">
                <a16:creationId xmlns:a16="http://schemas.microsoft.com/office/drawing/2014/main" id="{E52199EF-4963-4B74-9FC8-CBBF587628E1}"/>
              </a:ext>
            </a:extLst>
          </p:cNvPr>
          <p:cNvSpPr txBox="1"/>
          <p:nvPr/>
        </p:nvSpPr>
        <p:spPr>
          <a:xfrm>
            <a:off x="684637" y="4976066"/>
            <a:ext cx="10779552" cy="1569660"/>
          </a:xfrm>
          <a:prstGeom prst="rect">
            <a:avLst/>
          </a:prstGeom>
          <a:noFill/>
        </p:spPr>
        <p:txBody>
          <a:bodyPr wrap="square" rtlCol="0">
            <a:spAutoFit/>
          </a:bodyPr>
          <a:lstStyle/>
          <a:p>
            <a:pPr marL="285750" indent="-285750">
              <a:buFont typeface="Arial" panose="020B0604020202020204" pitchFamily="34" charset="0"/>
              <a:buChar char="•"/>
            </a:pPr>
            <a:r>
              <a:rPr lang="zh-TW" altLang="zh-TW" sz="2400" b="1" dirty="0">
                <a:ea typeface="Adobe 繁黑體 Std B" panose="020B0700000000000000" pitchFamily="34" charset="-120"/>
              </a:rPr>
              <a:t>身為同業人，認為只要老師情緒失控就算有失專業，所以先撇開學生有無犯錯這件事情，</a:t>
            </a:r>
            <a:r>
              <a:rPr lang="zh-TW" altLang="zh-TW" sz="2400" b="1" dirty="0">
                <a:solidFill>
                  <a:srgbClr val="0070C0"/>
                </a:solidFill>
                <a:ea typeface="Adobe 繁黑體 Std B" panose="020B0700000000000000" pitchFamily="34" charset="-120"/>
              </a:rPr>
              <a:t>老師有失專業度這個老師就算是有錯誤</a:t>
            </a:r>
            <a:r>
              <a:rPr lang="zh-TW" altLang="zh-TW" sz="2400" b="1" dirty="0">
                <a:ea typeface="Adobe 繁黑體 Std B" panose="020B0700000000000000" pitchFamily="34" charset="-120"/>
              </a:rPr>
              <a:t>。</a:t>
            </a:r>
          </a:p>
          <a:p>
            <a:pPr marL="285750" indent="-285750">
              <a:buFont typeface="Arial" panose="020B0604020202020204" pitchFamily="34" charset="0"/>
              <a:buChar char="•"/>
            </a:pPr>
            <a:r>
              <a:rPr lang="zh-TW" altLang="zh-TW" sz="2400" b="1" dirty="0">
                <a:ea typeface="Adobe 繁黑體 Std B" panose="020B0700000000000000" pitchFamily="34" charset="-120"/>
              </a:rPr>
              <a:t>補教業基本上不會發生衝突事件，一是整體行程緊湊，二是其</a:t>
            </a:r>
            <a:r>
              <a:rPr lang="zh-TW" altLang="zh-TW" sz="2400" b="1" dirty="0">
                <a:solidFill>
                  <a:srgbClr val="0070C0"/>
                </a:solidFill>
                <a:ea typeface="Adobe 繁黑體 Std B" panose="020B0700000000000000" pitchFamily="34" charset="-120"/>
              </a:rPr>
              <a:t>師生關係沒有學校多元，顯得十分單純</a:t>
            </a:r>
            <a:r>
              <a:rPr lang="zh-TW" altLang="zh-TW" sz="2400" b="1" dirty="0">
                <a:ea typeface="Adobe 繁黑體 Std B" panose="020B0700000000000000" pitchFamily="34" charset="-120"/>
              </a:rPr>
              <a:t>。</a:t>
            </a:r>
          </a:p>
        </p:txBody>
      </p:sp>
      <p:sp>
        <p:nvSpPr>
          <p:cNvPr id="26" name="文字方塊 25">
            <a:extLst>
              <a:ext uri="{FF2B5EF4-FFF2-40B4-BE49-F238E27FC236}">
                <a16:creationId xmlns:a16="http://schemas.microsoft.com/office/drawing/2014/main" id="{2019C545-6185-4063-8C64-0927C0397924}"/>
              </a:ext>
            </a:extLst>
          </p:cNvPr>
          <p:cNvSpPr txBox="1"/>
          <p:nvPr/>
        </p:nvSpPr>
        <p:spPr>
          <a:xfrm>
            <a:off x="793284" y="4545775"/>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立中老師：</a:t>
            </a:r>
          </a:p>
        </p:txBody>
      </p:sp>
      <p:sp>
        <p:nvSpPr>
          <p:cNvPr id="25" name="矩形: 圓角 24">
            <a:extLst>
              <a:ext uri="{FF2B5EF4-FFF2-40B4-BE49-F238E27FC236}">
                <a16:creationId xmlns:a16="http://schemas.microsoft.com/office/drawing/2014/main" id="{EC61B19C-4697-40D2-85CD-69B36D201539}"/>
              </a:ext>
            </a:extLst>
          </p:cNvPr>
          <p:cNvSpPr/>
          <p:nvPr/>
        </p:nvSpPr>
        <p:spPr>
          <a:xfrm>
            <a:off x="535720" y="2731251"/>
            <a:ext cx="11147461" cy="15954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27" name="文字方塊 26">
            <a:extLst>
              <a:ext uri="{FF2B5EF4-FFF2-40B4-BE49-F238E27FC236}">
                <a16:creationId xmlns:a16="http://schemas.microsoft.com/office/drawing/2014/main" id="{35CF7023-BEE4-4E57-B1E9-8A05DCFEFCEE}"/>
              </a:ext>
            </a:extLst>
          </p:cNvPr>
          <p:cNvSpPr txBox="1"/>
          <p:nvPr/>
        </p:nvSpPr>
        <p:spPr>
          <a:xfrm>
            <a:off x="764859" y="2859332"/>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廣元老師：</a:t>
            </a:r>
          </a:p>
        </p:txBody>
      </p:sp>
      <p:sp>
        <p:nvSpPr>
          <p:cNvPr id="2" name="文字方塊 1">
            <a:extLst>
              <a:ext uri="{FF2B5EF4-FFF2-40B4-BE49-F238E27FC236}">
                <a16:creationId xmlns:a16="http://schemas.microsoft.com/office/drawing/2014/main" id="{891A78D5-F8CC-4D63-A7A6-0EEB7AF700A3}"/>
              </a:ext>
            </a:extLst>
          </p:cNvPr>
          <p:cNvSpPr txBox="1"/>
          <p:nvPr/>
        </p:nvSpPr>
        <p:spPr>
          <a:xfrm>
            <a:off x="661396" y="3292556"/>
            <a:ext cx="11008334" cy="830997"/>
          </a:xfrm>
          <a:prstGeom prst="rect">
            <a:avLst/>
          </a:prstGeom>
          <a:noFill/>
        </p:spPr>
        <p:txBody>
          <a:bodyPr wrap="square" rtlCol="0">
            <a:spAutoFit/>
          </a:bodyPr>
          <a:lstStyle/>
          <a:p>
            <a:pPr marL="342900" indent="-342900">
              <a:buFont typeface="Arial" panose="020B0604020202020204" pitchFamily="34" charset="0"/>
              <a:buChar char="•"/>
            </a:pPr>
            <a:r>
              <a:rPr lang="zh-TW" altLang="zh-TW" sz="2400" b="1" dirty="0">
                <a:ea typeface="Adobe 繁黑體 Std B" panose="020B0700000000000000" pitchFamily="34" charset="-120"/>
              </a:rPr>
              <a:t>這位音樂老師把老師的包袱看太重，與學生的</a:t>
            </a:r>
            <a:r>
              <a:rPr lang="zh-TW" altLang="zh-TW" sz="2400" b="1" dirty="0">
                <a:solidFill>
                  <a:srgbClr val="FF0000"/>
                </a:solidFill>
                <a:ea typeface="Adobe 繁黑體 Std B" panose="020B0700000000000000" pitchFamily="34" charset="-120"/>
              </a:rPr>
              <a:t>說話方式可以改善</a:t>
            </a:r>
            <a:r>
              <a:rPr lang="zh-TW" altLang="zh-TW" sz="2400" b="1" dirty="0">
                <a:ea typeface="Adobe 繁黑體 Std B" panose="020B0700000000000000" pitchFamily="34" charset="-120"/>
              </a:rPr>
              <a:t>。</a:t>
            </a:r>
          </a:p>
          <a:p>
            <a:pPr marL="342900" indent="-342900">
              <a:buFont typeface="Arial" panose="020B0604020202020204" pitchFamily="34" charset="0"/>
              <a:buChar char="•"/>
            </a:pPr>
            <a:r>
              <a:rPr lang="zh-TW" altLang="zh-TW" sz="2400" b="1" dirty="0">
                <a:ea typeface="Adobe 繁黑體 Std B" panose="020B0700000000000000" pitchFamily="34" charset="-120"/>
              </a:rPr>
              <a:t>謝謝學生的補充。</a:t>
            </a:r>
            <a:r>
              <a:rPr lang="zh-TW" altLang="zh-TW" sz="2400" b="1" dirty="0">
                <a:solidFill>
                  <a:srgbClr val="FF0000"/>
                </a:solidFill>
                <a:ea typeface="Adobe 繁黑體 Std B" panose="020B0700000000000000" pitchFamily="34" charset="-120"/>
              </a:rPr>
              <a:t>與學生衝突，老師是站不住腳的</a:t>
            </a:r>
            <a:r>
              <a:rPr lang="zh-TW" altLang="zh-TW" sz="2400" b="1" dirty="0">
                <a:ea typeface="Adobe 繁黑體 Std B" panose="020B0700000000000000" pitchFamily="34" charset="-120"/>
              </a:rPr>
              <a:t>。</a:t>
            </a:r>
          </a:p>
        </p:txBody>
      </p:sp>
    </p:spTree>
    <p:extLst>
      <p:ext uri="{BB962C8B-B14F-4D97-AF65-F5344CB8AC3E}">
        <p14:creationId xmlns:p14="http://schemas.microsoft.com/office/powerpoint/2010/main" val="87761259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5789932"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訪談問題－教師專業社會化</a:t>
            </a:r>
            <a:endParaRPr lang="zh-TW" altLang="zh-TW" dirty="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4</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96215" y="1782615"/>
            <a:ext cx="10731068" cy="830997"/>
          </a:xfrm>
          <a:prstGeom prst="rect">
            <a:avLst/>
          </a:prstGeom>
        </p:spPr>
        <p:txBody>
          <a:bodyPr wrap="square">
            <a:spAutoFit/>
          </a:bodyPr>
          <a:lstStyle/>
          <a:p>
            <a:pPr lvl="0"/>
            <a:r>
              <a:rPr lang="zh-TW" altLang="zh-TW" sz="2400" b="1" dirty="0">
                <a:latin typeface="Adobe 繁黑體 Std B" panose="020B0700000000000000" pitchFamily="34" charset="-120"/>
                <a:ea typeface="Adobe 繁黑體 Std B" panose="020B0700000000000000" pitchFamily="34" charset="-120"/>
              </a:rPr>
              <a:t>想請教老師有什麼訣竅可以使師培生更能適應教師專業社會化的過程？或是過程中有遇到甚麼樣的挫折及挑戰，又是如何克服的呢</a:t>
            </a:r>
            <a:r>
              <a:rPr lang="zh-TW" altLang="en-US" sz="2400" b="1" dirty="0">
                <a:latin typeface="Adobe 繁黑體 Std B" panose="020B0700000000000000" pitchFamily="34" charset="-120"/>
                <a:ea typeface="Adobe 繁黑體 Std B" panose="020B0700000000000000" pitchFamily="34" charset="-120"/>
              </a:rPr>
              <a:t>？</a:t>
            </a:r>
            <a:endParaRPr lang="zh-TW" altLang="zh-TW" sz="2400" b="1" dirty="0">
              <a:latin typeface="Adobe 繁黑體 Std B" panose="020B0700000000000000" pitchFamily="34" charset="-120"/>
              <a:ea typeface="Adobe 繁黑體 Std B" panose="020B0700000000000000" pitchFamily="34" charset="-120"/>
            </a:endParaRPr>
          </a:p>
        </p:txBody>
      </p:sp>
      <p:sp>
        <p:nvSpPr>
          <p:cNvPr id="25" name="矩形: 圓角 24">
            <a:extLst>
              <a:ext uri="{FF2B5EF4-FFF2-40B4-BE49-F238E27FC236}">
                <a16:creationId xmlns:a16="http://schemas.microsoft.com/office/drawing/2014/main" id="{EC61B19C-4697-40D2-85CD-69B36D201539}"/>
              </a:ext>
            </a:extLst>
          </p:cNvPr>
          <p:cNvSpPr/>
          <p:nvPr/>
        </p:nvSpPr>
        <p:spPr>
          <a:xfrm>
            <a:off x="535720" y="2731250"/>
            <a:ext cx="11147461" cy="32575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27" name="文字方塊 26">
            <a:extLst>
              <a:ext uri="{FF2B5EF4-FFF2-40B4-BE49-F238E27FC236}">
                <a16:creationId xmlns:a16="http://schemas.microsoft.com/office/drawing/2014/main" id="{35CF7023-BEE4-4E57-B1E9-8A05DCFEFCEE}"/>
              </a:ext>
            </a:extLst>
          </p:cNvPr>
          <p:cNvSpPr txBox="1"/>
          <p:nvPr/>
        </p:nvSpPr>
        <p:spPr>
          <a:xfrm>
            <a:off x="764859" y="2859332"/>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廣元老師：</a:t>
            </a:r>
          </a:p>
        </p:txBody>
      </p:sp>
      <p:sp>
        <p:nvSpPr>
          <p:cNvPr id="2" name="文字方塊 1">
            <a:extLst>
              <a:ext uri="{FF2B5EF4-FFF2-40B4-BE49-F238E27FC236}">
                <a16:creationId xmlns:a16="http://schemas.microsoft.com/office/drawing/2014/main" id="{891A78D5-F8CC-4D63-A7A6-0EEB7AF700A3}"/>
              </a:ext>
            </a:extLst>
          </p:cNvPr>
          <p:cNvSpPr txBox="1"/>
          <p:nvPr/>
        </p:nvSpPr>
        <p:spPr>
          <a:xfrm>
            <a:off x="661396" y="3292556"/>
            <a:ext cx="11008334" cy="2493888"/>
          </a:xfrm>
          <a:prstGeom prst="rect">
            <a:avLst/>
          </a:prstGeom>
          <a:noFill/>
        </p:spPr>
        <p:txBody>
          <a:bodyPr wrap="square" rtlCol="0">
            <a:spAutoFit/>
          </a:bodyPr>
          <a:lstStyle/>
          <a:p>
            <a:pPr marL="285750" indent="-285750">
              <a:lnSpc>
                <a:spcPts val="3300"/>
              </a:lnSpc>
              <a:spcBef>
                <a:spcPts val="1200"/>
              </a:spcBef>
              <a:buFont typeface="Arial" panose="020B0604020202020204" pitchFamily="34" charset="0"/>
              <a:buChar char="•"/>
            </a:pPr>
            <a:r>
              <a:rPr lang="zh-TW" altLang="zh-TW" sz="2400" b="1" dirty="0">
                <a:latin typeface="Adobe 繁黑體 Std B" panose="020B0700000000000000" pitchFamily="34" charset="-120"/>
                <a:ea typeface="Adobe 繁黑體 Std B" panose="020B0700000000000000" pitchFamily="34" charset="-120"/>
              </a:rPr>
              <a:t>可以多多</a:t>
            </a:r>
            <a:r>
              <a:rPr lang="zh-TW" altLang="zh-TW" sz="2400" b="1" dirty="0">
                <a:solidFill>
                  <a:srgbClr val="FF0000"/>
                </a:solidFill>
                <a:latin typeface="Adobe 繁黑體 Std B" panose="020B0700000000000000" pitchFamily="34" charset="-120"/>
                <a:ea typeface="Adobe 繁黑體 Std B" panose="020B0700000000000000" pitchFamily="34" charset="-120"/>
              </a:rPr>
              <a:t>累積自己的人脈</a:t>
            </a:r>
            <a:r>
              <a:rPr lang="en-GB" altLang="zh-TW" sz="2400" b="1" dirty="0">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不同科系</a:t>
            </a:r>
            <a:r>
              <a:rPr lang="en-GB" altLang="zh-TW" sz="2400" b="1" dirty="0">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，未來可以互相幫忙，像是學生要跨考其他科系，或許有認識相關科系的老師就可以幫助到學生。</a:t>
            </a:r>
          </a:p>
          <a:p>
            <a:pPr marL="285750" indent="-285750">
              <a:lnSpc>
                <a:spcPts val="3300"/>
              </a:lnSpc>
              <a:spcBef>
                <a:spcPts val="1200"/>
              </a:spcBef>
              <a:buFont typeface="Arial" panose="020B0604020202020204" pitchFamily="34" charset="0"/>
              <a:buChar char="•"/>
            </a:pPr>
            <a:r>
              <a:rPr lang="zh-TW" altLang="zh-TW" sz="2400" b="1" dirty="0">
                <a:solidFill>
                  <a:srgbClr val="FF0000"/>
                </a:solidFill>
                <a:latin typeface="Adobe 繁黑體 Std B" panose="020B0700000000000000" pitchFamily="34" charset="-120"/>
                <a:ea typeface="Adobe 繁黑體 Std B" panose="020B0700000000000000" pitchFamily="34" charset="-120"/>
              </a:rPr>
              <a:t>多到業界走走，增進自己的資源、累積教材</a:t>
            </a:r>
            <a:r>
              <a:rPr lang="en-GB" altLang="zh-TW" sz="2400" b="1" dirty="0">
                <a:solidFill>
                  <a:srgbClr val="FF0000"/>
                </a:solidFill>
                <a:latin typeface="Adobe 繁黑體 Std B" panose="020B0700000000000000" pitchFamily="34" charset="-120"/>
                <a:ea typeface="Adobe 繁黑體 Std B" panose="020B0700000000000000" pitchFamily="34" charset="-120"/>
              </a:rPr>
              <a:t>(</a:t>
            </a:r>
            <a:r>
              <a:rPr lang="zh-TW" altLang="zh-TW" sz="2400" b="1" dirty="0">
                <a:solidFill>
                  <a:srgbClr val="FF0000"/>
                </a:solidFill>
                <a:latin typeface="Adobe 繁黑體 Std B" panose="020B0700000000000000" pitchFamily="34" charset="-120"/>
                <a:ea typeface="Adobe 繁黑體 Std B" panose="020B0700000000000000" pitchFamily="34" charset="-120"/>
              </a:rPr>
              <a:t>實務的第一線</a:t>
            </a:r>
            <a:r>
              <a:rPr lang="en-GB" altLang="zh-TW" sz="2400" b="1" dirty="0">
                <a:solidFill>
                  <a:srgbClr val="FF0000"/>
                </a:solidFill>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a:t>
            </a:r>
          </a:p>
          <a:p>
            <a:pPr marL="285750" indent="-285750">
              <a:lnSpc>
                <a:spcPts val="3300"/>
              </a:lnSpc>
              <a:spcBef>
                <a:spcPts val="1200"/>
              </a:spcBef>
              <a:buFont typeface="Arial" panose="020B0604020202020204" pitchFamily="34" charset="0"/>
              <a:buChar char="•"/>
            </a:pPr>
            <a:r>
              <a:rPr lang="zh-TW" altLang="zh-TW" sz="2400" b="1" dirty="0">
                <a:latin typeface="Adobe 繁黑體 Std B" panose="020B0700000000000000" pitchFamily="34" charset="-120"/>
                <a:ea typeface="Adobe 繁黑體 Std B" panose="020B0700000000000000" pitchFamily="34" charset="-120"/>
              </a:rPr>
              <a:t>老師是高中生，不是高職生，對於高職比較生疏</a:t>
            </a:r>
            <a:r>
              <a:rPr lang="en-GB" altLang="zh-TW" sz="2400" b="1" dirty="0">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選手、競賽、技能</a:t>
            </a:r>
            <a:r>
              <a:rPr lang="en-GB" altLang="zh-TW" sz="2400" b="1" dirty="0">
                <a:latin typeface="Adobe 繁黑體 Std B" panose="020B0700000000000000" pitchFamily="34" charset="-120"/>
                <a:ea typeface="Adobe 繁黑體 Std B" panose="020B0700000000000000" pitchFamily="34" charset="-120"/>
              </a:rPr>
              <a:t>)</a:t>
            </a:r>
            <a:r>
              <a:rPr lang="zh-TW" altLang="zh-TW" sz="2400" b="1" dirty="0">
                <a:latin typeface="Adobe 繁黑體 Std B" panose="020B0700000000000000" pitchFamily="34" charset="-120"/>
                <a:ea typeface="Adobe 繁黑體 Std B" panose="020B0700000000000000" pitchFamily="34" charset="-120"/>
              </a:rPr>
              <a:t>，但是在</a:t>
            </a:r>
            <a:r>
              <a:rPr lang="zh-TW" altLang="zh-TW" sz="2400" b="1" dirty="0">
                <a:solidFill>
                  <a:srgbClr val="FF0000"/>
                </a:solidFill>
                <a:latin typeface="Adobe 繁黑體 Std B" panose="020B0700000000000000" pitchFamily="34" charset="-120"/>
                <a:ea typeface="Adobe 繁黑體 Std B" panose="020B0700000000000000" pitchFamily="34" charset="-120"/>
              </a:rPr>
              <a:t>教學中如果遇到問題可以上網查詢或是訪問其他前輩</a:t>
            </a:r>
            <a:r>
              <a:rPr lang="zh-TW" altLang="zh-TW" sz="2400" b="1" dirty="0">
                <a:latin typeface="Adobe 繁黑體 Std B" panose="020B0700000000000000" pitchFamily="34" charset="-120"/>
                <a:ea typeface="Adobe 繁黑體 Std B" panose="020B0700000000000000" pitchFamily="34" charset="-120"/>
              </a:rPr>
              <a:t>。</a:t>
            </a:r>
          </a:p>
        </p:txBody>
      </p:sp>
    </p:spTree>
    <p:extLst>
      <p:ext uri="{BB962C8B-B14F-4D97-AF65-F5344CB8AC3E}">
        <p14:creationId xmlns:p14="http://schemas.microsoft.com/office/powerpoint/2010/main" val="304449805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35458" y="128138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068403" y="80222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sp>
        <p:nvSpPr>
          <p:cNvPr id="19" name="矩形 18"/>
          <p:cNvSpPr/>
          <p:nvPr/>
        </p:nvSpPr>
        <p:spPr>
          <a:xfrm>
            <a:off x="2768441" y="637521"/>
            <a:ext cx="4690556"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教師職業</a:t>
            </a:r>
            <a:endParaRPr lang="zh-CN"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pic>
        <p:nvPicPr>
          <p:cNvPr id="73" name="圖片 72">
            <a:extLst>
              <a:ext uri="{FF2B5EF4-FFF2-40B4-BE49-F238E27FC236}">
                <a16:creationId xmlns:a16="http://schemas.microsoft.com/office/drawing/2014/main" id="{C0E1C0A4-7890-43CE-9620-7847241F28F9}"/>
              </a:ext>
            </a:extLst>
          </p:cNvPr>
          <p:cNvPicPr>
            <a:picLocks noChangeAspect="1"/>
          </p:cNvPicPr>
          <p:nvPr/>
        </p:nvPicPr>
        <p:blipFill>
          <a:blip r:embed="rId2"/>
          <a:stretch>
            <a:fillRect/>
          </a:stretch>
        </p:blipFill>
        <p:spPr>
          <a:xfrm>
            <a:off x="7081462" y="1749334"/>
            <a:ext cx="4712616" cy="4255377"/>
          </a:xfrm>
          <a:prstGeom prst="rect">
            <a:avLst/>
          </a:prstGeom>
        </p:spPr>
      </p:pic>
      <p:sp>
        <p:nvSpPr>
          <p:cNvPr id="23" name="矩形 22"/>
          <p:cNvSpPr/>
          <p:nvPr/>
        </p:nvSpPr>
        <p:spPr>
          <a:xfrm>
            <a:off x="907782" y="4194311"/>
            <a:ext cx="1290592" cy="248479"/>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flipV="1">
            <a:off x="3464025" y="3792539"/>
            <a:ext cx="3314462" cy="222868"/>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29753D44-DC13-4F38-95FE-F5321107AEBE}"/>
              </a:ext>
            </a:extLst>
          </p:cNvPr>
          <p:cNvSpPr txBox="1"/>
          <p:nvPr/>
        </p:nvSpPr>
        <p:spPr>
          <a:xfrm>
            <a:off x="463125" y="2593958"/>
            <a:ext cx="6520801" cy="2763192"/>
          </a:xfrm>
          <a:prstGeom prst="rect">
            <a:avLst/>
          </a:prstGeom>
          <a:noFill/>
        </p:spPr>
        <p:txBody>
          <a:bodyPr wrap="square" rtlCol="0">
            <a:spAutoFit/>
          </a:bodyPr>
          <a:lstStyle/>
          <a:p>
            <a:pPr marL="342900" indent="-342900">
              <a:lnSpc>
                <a:spcPts val="3300"/>
              </a:lnSpc>
              <a:spcBef>
                <a:spcPts val="1200"/>
              </a:spcBef>
              <a:buFont typeface="Arial" panose="020B0604020202020204" pitchFamily="34" charset="0"/>
              <a:buChar char="•"/>
            </a:pPr>
            <a:r>
              <a:rPr lang="zh-TW" altLang="en-US" sz="2400" b="1" dirty="0">
                <a:latin typeface="Adobe 繁黑體 Std B" panose="020B0700000000000000" pitchFamily="34" charset="-120"/>
                <a:ea typeface="Adobe 繁黑體 Std B" panose="020B0700000000000000" pitchFamily="34" charset="-120"/>
              </a:rPr>
              <a:t>教師是國家投入心力培育，經由篩選後並賦予其「教育專業」定義之職業。</a:t>
            </a:r>
            <a:endParaRPr lang="en-US" altLang="zh-TW" sz="2400" b="1" dirty="0">
              <a:latin typeface="Adobe 繁黑體 Std B" panose="020B0700000000000000" pitchFamily="34" charset="-120"/>
              <a:ea typeface="Adobe 繁黑體 Std B" panose="020B0700000000000000" pitchFamily="34" charset="-120"/>
            </a:endParaRPr>
          </a:p>
          <a:p>
            <a:pPr marL="342900" indent="-342900">
              <a:lnSpc>
                <a:spcPts val="3300"/>
              </a:lnSpc>
              <a:spcBef>
                <a:spcPts val="1200"/>
              </a:spcBef>
              <a:buFont typeface="Arial" panose="020B0604020202020204" pitchFamily="34" charset="0"/>
              <a:buChar char="•"/>
            </a:pPr>
            <a:r>
              <a:rPr lang="zh-TW" altLang="en-US" sz="2400" b="1" dirty="0">
                <a:latin typeface="Adobe 繁黑體 Std B" panose="020B0700000000000000" pitchFamily="34" charset="-120"/>
                <a:ea typeface="Adobe 繁黑體 Std B" panose="020B0700000000000000" pitchFamily="34" charset="-120"/>
              </a:rPr>
              <a:t>然而教師所擁有的「教育專業」卻時常備受外界質疑，近幾年頻繁發生師生或家長與教師之間的衝突事件，使民眾開始對教師的專業提出質疑。</a:t>
            </a:r>
          </a:p>
        </p:txBody>
      </p:sp>
    </p:spTree>
    <p:extLst>
      <p:ext uri="{BB962C8B-B14F-4D97-AF65-F5344CB8AC3E}">
        <p14:creationId xmlns:p14="http://schemas.microsoft.com/office/powerpoint/2010/main" val="300279489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1" y="637521"/>
            <a:ext cx="5789932"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訪談問題－教師專業社會化</a:t>
            </a:r>
            <a:endParaRPr lang="zh-TW" altLang="zh-TW" dirty="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4</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96215" y="1782615"/>
            <a:ext cx="10731068" cy="830997"/>
          </a:xfrm>
          <a:prstGeom prst="rect">
            <a:avLst/>
          </a:prstGeom>
        </p:spPr>
        <p:txBody>
          <a:bodyPr wrap="square">
            <a:spAutoFit/>
          </a:bodyPr>
          <a:lstStyle/>
          <a:p>
            <a:pPr lvl="0"/>
            <a:r>
              <a:rPr lang="zh-TW" altLang="zh-TW" sz="2400" b="1" dirty="0">
                <a:latin typeface="Adobe 繁黑體 Std B" panose="020B0700000000000000" pitchFamily="34" charset="-120"/>
                <a:ea typeface="Adobe 繁黑體 Std B" panose="020B0700000000000000" pitchFamily="34" charset="-120"/>
              </a:rPr>
              <a:t>想請教老師有什麼訣竅可以使師培生更能適應教師專業社會化的過程？或是過程中有遇到甚麼樣的挫折及挑戰，又是如何克服的呢</a:t>
            </a:r>
            <a:r>
              <a:rPr lang="zh-TW" altLang="en-US" sz="2400" b="1" dirty="0">
                <a:latin typeface="Adobe 繁黑體 Std B" panose="020B0700000000000000" pitchFamily="34" charset="-120"/>
                <a:ea typeface="Adobe 繁黑體 Std B" panose="020B0700000000000000" pitchFamily="34" charset="-120"/>
              </a:rPr>
              <a:t>？</a:t>
            </a:r>
            <a:endParaRPr lang="zh-TW" altLang="zh-TW" sz="2400" b="1" dirty="0">
              <a:latin typeface="Adobe 繁黑體 Std B" panose="020B0700000000000000" pitchFamily="34" charset="-120"/>
              <a:ea typeface="Adobe 繁黑體 Std B" panose="020B0700000000000000" pitchFamily="34" charset="-120"/>
            </a:endParaRPr>
          </a:p>
        </p:txBody>
      </p:sp>
      <p:sp>
        <p:nvSpPr>
          <p:cNvPr id="24" name="矩形: 圓角 23">
            <a:extLst>
              <a:ext uri="{FF2B5EF4-FFF2-40B4-BE49-F238E27FC236}">
                <a16:creationId xmlns:a16="http://schemas.microsoft.com/office/drawing/2014/main" id="{04147D09-B64A-4F18-B88E-EAFD4B8E054B}"/>
              </a:ext>
            </a:extLst>
          </p:cNvPr>
          <p:cNvSpPr/>
          <p:nvPr/>
        </p:nvSpPr>
        <p:spPr>
          <a:xfrm>
            <a:off x="523126" y="2817965"/>
            <a:ext cx="11145748" cy="33316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6" name="文字方塊 5">
            <a:extLst>
              <a:ext uri="{FF2B5EF4-FFF2-40B4-BE49-F238E27FC236}">
                <a16:creationId xmlns:a16="http://schemas.microsoft.com/office/drawing/2014/main" id="{E52199EF-4963-4B74-9FC8-CBBF587628E1}"/>
              </a:ext>
            </a:extLst>
          </p:cNvPr>
          <p:cNvSpPr txBox="1"/>
          <p:nvPr/>
        </p:nvSpPr>
        <p:spPr>
          <a:xfrm>
            <a:off x="793284" y="3309900"/>
            <a:ext cx="10779552" cy="2647263"/>
          </a:xfrm>
          <a:prstGeom prst="rect">
            <a:avLst/>
          </a:prstGeom>
          <a:noFill/>
        </p:spPr>
        <p:txBody>
          <a:bodyPr wrap="square" rtlCol="0">
            <a:spAutoFit/>
          </a:bodyPr>
          <a:lstStyle/>
          <a:p>
            <a:pPr marL="285750" indent="-285750">
              <a:lnSpc>
                <a:spcPts val="3300"/>
              </a:lnSpc>
              <a:spcBef>
                <a:spcPts val="1200"/>
              </a:spcBef>
              <a:buFont typeface="Arial" panose="020B0604020202020204" pitchFamily="34" charset="0"/>
              <a:buChar char="•"/>
            </a:pPr>
            <a:r>
              <a:rPr lang="zh-TW" altLang="zh-TW" sz="2400" b="1" dirty="0">
                <a:ea typeface="Adobe 繁黑體 Std B" panose="020B0700000000000000" pitchFamily="34" charset="-120"/>
              </a:rPr>
              <a:t>把教職太過理想化，如此進入社會化的過程會成為很大的一個挑戰。</a:t>
            </a:r>
          </a:p>
          <a:p>
            <a:pPr marL="285750" indent="-285750">
              <a:lnSpc>
                <a:spcPts val="3300"/>
              </a:lnSpc>
              <a:spcBef>
                <a:spcPts val="1200"/>
              </a:spcBef>
              <a:buFont typeface="Arial" panose="020B0604020202020204" pitchFamily="34" charset="0"/>
              <a:buChar char="•"/>
            </a:pPr>
            <a:r>
              <a:rPr lang="zh-TW" altLang="zh-TW" sz="2400" b="1" dirty="0">
                <a:solidFill>
                  <a:srgbClr val="0070C0"/>
                </a:solidFill>
                <a:ea typeface="Adobe 繁黑體 Std B" panose="020B0700000000000000" pitchFamily="34" charset="-120"/>
              </a:rPr>
              <a:t>越早開始累積經驗越好，同時心理建設很重要，實習機會也要好好把握</a:t>
            </a:r>
            <a:r>
              <a:rPr lang="zh-TW" altLang="zh-TW" sz="2400" b="1" dirty="0">
                <a:ea typeface="Adobe 繁黑體 Std B" panose="020B0700000000000000" pitchFamily="34" charset="-120"/>
              </a:rPr>
              <a:t>。</a:t>
            </a:r>
          </a:p>
          <a:p>
            <a:pPr marL="285750" indent="-285750">
              <a:lnSpc>
                <a:spcPts val="3300"/>
              </a:lnSpc>
              <a:spcBef>
                <a:spcPts val="1200"/>
              </a:spcBef>
              <a:buFont typeface="Arial" panose="020B0604020202020204" pitchFamily="34" charset="0"/>
              <a:buChar char="•"/>
            </a:pPr>
            <a:r>
              <a:rPr lang="zh-TW" altLang="zh-TW" sz="2400" b="1" dirty="0">
                <a:ea typeface="Adobe 繁黑體 Std B" panose="020B0700000000000000" pitchFamily="34" charset="-120"/>
              </a:rPr>
              <a:t>克服：職校學生通常都要先確定你很厲害才會服從，只要有一次漏氣，那這個班級你就很有可能會管不動。</a:t>
            </a:r>
          </a:p>
          <a:p>
            <a:pPr marL="285750" indent="-285750">
              <a:lnSpc>
                <a:spcPts val="3300"/>
              </a:lnSpc>
              <a:spcBef>
                <a:spcPts val="1200"/>
              </a:spcBef>
              <a:buFont typeface="Arial" panose="020B0604020202020204" pitchFamily="34" charset="0"/>
              <a:buChar char="•"/>
            </a:pPr>
            <a:r>
              <a:rPr lang="zh-TW" altLang="zh-TW" sz="2400" b="1" dirty="0">
                <a:ea typeface="Adobe 繁黑體 Std B" panose="020B0700000000000000" pitchFamily="34" charset="-120"/>
              </a:rPr>
              <a:t>建議：</a:t>
            </a:r>
            <a:r>
              <a:rPr lang="zh-TW" altLang="zh-TW" sz="2400" b="1" dirty="0">
                <a:solidFill>
                  <a:srgbClr val="0070C0"/>
                </a:solidFill>
                <a:ea typeface="Adobe 繁黑體 Std B" panose="020B0700000000000000" pitchFamily="34" charset="-120"/>
              </a:rPr>
              <a:t>證照一定要有</a:t>
            </a:r>
            <a:r>
              <a:rPr lang="zh-TW" altLang="zh-TW" sz="2400" b="1" dirty="0">
                <a:ea typeface="Adobe 繁黑體 Std B" panose="020B0700000000000000" pitchFamily="34" charset="-120"/>
              </a:rPr>
              <a:t>，最好是可以拿到多張乙級。</a:t>
            </a:r>
          </a:p>
        </p:txBody>
      </p:sp>
      <p:sp>
        <p:nvSpPr>
          <p:cNvPr id="26" name="文字方塊 25">
            <a:extLst>
              <a:ext uri="{FF2B5EF4-FFF2-40B4-BE49-F238E27FC236}">
                <a16:creationId xmlns:a16="http://schemas.microsoft.com/office/drawing/2014/main" id="{2019C545-6185-4063-8C64-0927C0397924}"/>
              </a:ext>
            </a:extLst>
          </p:cNvPr>
          <p:cNvSpPr txBox="1"/>
          <p:nvPr/>
        </p:nvSpPr>
        <p:spPr>
          <a:xfrm>
            <a:off x="793284" y="2864213"/>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立中老師：</a:t>
            </a:r>
          </a:p>
        </p:txBody>
      </p:sp>
    </p:spTree>
    <p:extLst>
      <p:ext uri="{BB962C8B-B14F-4D97-AF65-F5344CB8AC3E}">
        <p14:creationId xmlns:p14="http://schemas.microsoft.com/office/powerpoint/2010/main" val="82068926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0" y="637521"/>
            <a:ext cx="5841303"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訪談問題－教師專業社會化</a:t>
            </a:r>
            <a:endParaRPr lang="zh-TW" altLang="zh-TW" dirty="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96215" y="1782615"/>
            <a:ext cx="10731068" cy="830997"/>
          </a:xfrm>
          <a:prstGeom prst="rect">
            <a:avLst/>
          </a:prstGeom>
        </p:spPr>
        <p:txBody>
          <a:bodyPr wrap="square">
            <a:spAutoFit/>
          </a:bodyPr>
          <a:lstStyle/>
          <a:p>
            <a:pPr lvl="0"/>
            <a:r>
              <a:rPr lang="zh-TW" altLang="zh-TW" sz="2400" b="1" dirty="0">
                <a:ea typeface="Adobe 繁黑體 Std B" panose="020B0700000000000000" pitchFamily="34" charset="-120"/>
              </a:rPr>
              <a:t>請問在任教歷程中，有遇到什麼難相處的同事、上司或下屬嗎？如果有，老師是如何處理得當的呢？</a:t>
            </a:r>
          </a:p>
        </p:txBody>
      </p:sp>
      <p:sp>
        <p:nvSpPr>
          <p:cNvPr id="24" name="矩形: 圓角 23">
            <a:extLst>
              <a:ext uri="{FF2B5EF4-FFF2-40B4-BE49-F238E27FC236}">
                <a16:creationId xmlns:a16="http://schemas.microsoft.com/office/drawing/2014/main" id="{04147D09-B64A-4F18-B88E-EAFD4B8E054B}"/>
              </a:ext>
            </a:extLst>
          </p:cNvPr>
          <p:cNvSpPr/>
          <p:nvPr/>
        </p:nvSpPr>
        <p:spPr>
          <a:xfrm>
            <a:off x="523126" y="4684858"/>
            <a:ext cx="11145748" cy="17657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6" name="文字方塊 5">
            <a:extLst>
              <a:ext uri="{FF2B5EF4-FFF2-40B4-BE49-F238E27FC236}">
                <a16:creationId xmlns:a16="http://schemas.microsoft.com/office/drawing/2014/main" id="{E52199EF-4963-4B74-9FC8-CBBF587628E1}"/>
              </a:ext>
            </a:extLst>
          </p:cNvPr>
          <p:cNvSpPr txBox="1"/>
          <p:nvPr/>
        </p:nvSpPr>
        <p:spPr>
          <a:xfrm>
            <a:off x="764859" y="5379373"/>
            <a:ext cx="10779552" cy="830997"/>
          </a:xfrm>
          <a:prstGeom prst="rect">
            <a:avLst/>
          </a:prstGeom>
          <a:noFill/>
        </p:spPr>
        <p:txBody>
          <a:bodyPr wrap="square" rtlCol="0">
            <a:spAutoFit/>
          </a:bodyPr>
          <a:lstStyle/>
          <a:p>
            <a:pPr marL="342900" indent="-342900">
              <a:buFont typeface="Arial" panose="020B0604020202020204" pitchFamily="34" charset="0"/>
              <a:buChar char="•"/>
            </a:pPr>
            <a:r>
              <a:rPr lang="zh-TW" altLang="zh-TW" sz="2400" b="1" dirty="0">
                <a:ea typeface="Adobe 繁黑體 Std B" panose="020B0700000000000000" pitchFamily="34" charset="-120"/>
              </a:rPr>
              <a:t>因為本身是校友，一開始就已經有被學校老師認可的緣故，所以不太會遇到什麼樣的同事問題。也認為</a:t>
            </a:r>
            <a:r>
              <a:rPr lang="zh-TW" altLang="zh-TW" sz="2400" b="1" dirty="0">
                <a:solidFill>
                  <a:srgbClr val="FF0000"/>
                </a:solidFill>
                <a:ea typeface="Adobe 繁黑體 Std B" panose="020B0700000000000000" pitchFamily="34" charset="-120"/>
              </a:rPr>
              <a:t>不需要太糾結於這個問題</a:t>
            </a:r>
            <a:r>
              <a:rPr lang="zh-TW" altLang="zh-TW" sz="2400" b="1" dirty="0">
                <a:ea typeface="Adobe 繁黑體 Std B" panose="020B0700000000000000" pitchFamily="34" charset="-120"/>
              </a:rPr>
              <a:t>上。</a:t>
            </a:r>
          </a:p>
        </p:txBody>
      </p:sp>
      <p:sp>
        <p:nvSpPr>
          <p:cNvPr id="26" name="文字方塊 25">
            <a:extLst>
              <a:ext uri="{FF2B5EF4-FFF2-40B4-BE49-F238E27FC236}">
                <a16:creationId xmlns:a16="http://schemas.microsoft.com/office/drawing/2014/main" id="{2019C545-6185-4063-8C64-0927C0397924}"/>
              </a:ext>
            </a:extLst>
          </p:cNvPr>
          <p:cNvSpPr txBox="1"/>
          <p:nvPr/>
        </p:nvSpPr>
        <p:spPr>
          <a:xfrm>
            <a:off x="793284" y="4817022"/>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立中老師：</a:t>
            </a:r>
          </a:p>
        </p:txBody>
      </p:sp>
      <p:sp>
        <p:nvSpPr>
          <p:cNvPr id="25" name="矩形: 圓角 24">
            <a:extLst>
              <a:ext uri="{FF2B5EF4-FFF2-40B4-BE49-F238E27FC236}">
                <a16:creationId xmlns:a16="http://schemas.microsoft.com/office/drawing/2014/main" id="{EC61B19C-4697-40D2-85CD-69B36D201539}"/>
              </a:ext>
            </a:extLst>
          </p:cNvPr>
          <p:cNvSpPr/>
          <p:nvPr/>
        </p:nvSpPr>
        <p:spPr>
          <a:xfrm>
            <a:off x="535720" y="2731251"/>
            <a:ext cx="11147461" cy="16737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27" name="文字方塊 26">
            <a:extLst>
              <a:ext uri="{FF2B5EF4-FFF2-40B4-BE49-F238E27FC236}">
                <a16:creationId xmlns:a16="http://schemas.microsoft.com/office/drawing/2014/main" id="{35CF7023-BEE4-4E57-B1E9-8A05DCFEFCEE}"/>
              </a:ext>
            </a:extLst>
          </p:cNvPr>
          <p:cNvSpPr txBox="1"/>
          <p:nvPr/>
        </p:nvSpPr>
        <p:spPr>
          <a:xfrm>
            <a:off x="764859" y="2859332"/>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廣元老師：</a:t>
            </a:r>
          </a:p>
        </p:txBody>
      </p:sp>
      <p:sp>
        <p:nvSpPr>
          <p:cNvPr id="2" name="文字方塊 1">
            <a:extLst>
              <a:ext uri="{FF2B5EF4-FFF2-40B4-BE49-F238E27FC236}">
                <a16:creationId xmlns:a16="http://schemas.microsoft.com/office/drawing/2014/main" id="{891A78D5-F8CC-4D63-A7A6-0EEB7AF700A3}"/>
              </a:ext>
            </a:extLst>
          </p:cNvPr>
          <p:cNvSpPr txBox="1"/>
          <p:nvPr/>
        </p:nvSpPr>
        <p:spPr>
          <a:xfrm>
            <a:off x="660540" y="3354965"/>
            <a:ext cx="11008334" cy="830997"/>
          </a:xfrm>
          <a:prstGeom prst="rect">
            <a:avLst/>
          </a:prstGeom>
          <a:noFill/>
        </p:spPr>
        <p:txBody>
          <a:bodyPr wrap="square" rtlCol="0">
            <a:spAutoFit/>
          </a:bodyPr>
          <a:lstStyle/>
          <a:p>
            <a:pPr marL="285750" indent="-285750">
              <a:buFont typeface="Arial" panose="020B0604020202020204" pitchFamily="34" charset="0"/>
              <a:buChar char="•"/>
            </a:pPr>
            <a:r>
              <a:rPr lang="zh-TW" altLang="zh-TW" sz="2400" b="1" dirty="0">
                <a:solidFill>
                  <a:srgbClr val="FF0000"/>
                </a:solidFill>
                <a:ea typeface="Adobe 繁黑體 Std B" panose="020B0700000000000000" pitchFamily="34" charset="-120"/>
              </a:rPr>
              <a:t>相近如賓</a:t>
            </a:r>
            <a:r>
              <a:rPr lang="zh-TW" altLang="zh-TW" sz="2400" b="1" dirty="0">
                <a:ea typeface="Adobe 繁黑體 Std B" panose="020B0700000000000000" pitchFamily="34" charset="-120"/>
              </a:rPr>
              <a:t>，沒有過節、厲害關係成為點頭之交就好。</a:t>
            </a:r>
            <a:endParaRPr lang="en-US" altLang="zh-TW" sz="2400" b="1" dirty="0">
              <a:ea typeface="Adobe 繁黑體 Std B" panose="020B0700000000000000" pitchFamily="34" charset="-120"/>
            </a:endParaRPr>
          </a:p>
          <a:p>
            <a:pPr marL="285750" indent="-285750">
              <a:buFont typeface="Arial" panose="020B0604020202020204" pitchFamily="34" charset="0"/>
              <a:buChar char="•"/>
            </a:pPr>
            <a:r>
              <a:rPr lang="zh-TW" altLang="zh-TW" sz="2400" b="1" dirty="0">
                <a:ea typeface="Adobe 繁黑體 Std B" panose="020B0700000000000000" pitchFamily="34" charset="-120"/>
              </a:rPr>
              <a:t>練習自己人前人後</a:t>
            </a:r>
            <a:r>
              <a:rPr lang="zh-TW" altLang="en-US" sz="2400" b="1" dirty="0">
                <a:ea typeface="Adobe 繁黑體 Std B" panose="020B0700000000000000" pitchFamily="34" charset="-120"/>
              </a:rPr>
              <a:t>（</a:t>
            </a:r>
            <a:r>
              <a:rPr lang="zh-TW" altLang="zh-TW" sz="2400" b="1" dirty="0">
                <a:ea typeface="Adobe 繁黑體 Std B" panose="020B0700000000000000" pitchFamily="34" charset="-120"/>
              </a:rPr>
              <a:t>不是害人</a:t>
            </a:r>
            <a:r>
              <a:rPr lang="zh-TW" altLang="en-US" sz="2400" b="1" dirty="0">
                <a:ea typeface="Adobe 繁黑體 Std B" panose="020B0700000000000000" pitchFamily="34" charset="-120"/>
              </a:rPr>
              <a:t>）</a:t>
            </a:r>
            <a:r>
              <a:rPr lang="zh-TW" altLang="zh-TW" sz="2400" b="1" dirty="0">
                <a:ea typeface="Adobe 繁黑體 Std B" panose="020B0700000000000000" pitchFamily="34" charset="-120"/>
              </a:rPr>
              <a:t>，應付他人。</a:t>
            </a:r>
          </a:p>
        </p:txBody>
      </p:sp>
    </p:spTree>
    <p:extLst>
      <p:ext uri="{BB962C8B-B14F-4D97-AF65-F5344CB8AC3E}">
        <p14:creationId xmlns:p14="http://schemas.microsoft.com/office/powerpoint/2010/main" val="25393164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0" y="637521"/>
            <a:ext cx="5841303"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訪談問題－教師專業社會化</a:t>
            </a:r>
            <a:endParaRPr lang="zh-TW" altLang="zh-TW" dirty="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96215" y="1782615"/>
            <a:ext cx="10731068" cy="461665"/>
          </a:xfrm>
          <a:prstGeom prst="rect">
            <a:avLst/>
          </a:prstGeom>
        </p:spPr>
        <p:txBody>
          <a:bodyPr wrap="square">
            <a:spAutoFit/>
          </a:bodyPr>
          <a:lstStyle/>
          <a:p>
            <a:pPr lvl="0"/>
            <a:r>
              <a:rPr lang="zh-TW" altLang="zh-TW" sz="2400" b="1" dirty="0">
                <a:ea typeface="Adobe 繁黑體 Std B" panose="020B0700000000000000" pitchFamily="34" charset="-120"/>
              </a:rPr>
              <a:t>給師培生的建議</a:t>
            </a:r>
            <a:r>
              <a:rPr lang="zh-TW" altLang="en-US" sz="2400" b="1" dirty="0">
                <a:ea typeface="Adobe 繁黑體 Std B" panose="020B0700000000000000" pitchFamily="34" charset="-120"/>
              </a:rPr>
              <a:t>。</a:t>
            </a:r>
            <a:endParaRPr lang="zh-TW" altLang="zh-TW" sz="2400" b="1" dirty="0">
              <a:ea typeface="Adobe 繁黑體 Std B" panose="020B0700000000000000" pitchFamily="34" charset="-120"/>
            </a:endParaRPr>
          </a:p>
        </p:txBody>
      </p:sp>
      <p:sp>
        <p:nvSpPr>
          <p:cNvPr id="25" name="矩形: 圓角 24">
            <a:extLst>
              <a:ext uri="{FF2B5EF4-FFF2-40B4-BE49-F238E27FC236}">
                <a16:creationId xmlns:a16="http://schemas.microsoft.com/office/drawing/2014/main" id="{EC61B19C-4697-40D2-85CD-69B36D201539}"/>
              </a:ext>
            </a:extLst>
          </p:cNvPr>
          <p:cNvSpPr/>
          <p:nvPr/>
        </p:nvSpPr>
        <p:spPr>
          <a:xfrm>
            <a:off x="521413" y="2362594"/>
            <a:ext cx="11147461" cy="426423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27" name="文字方塊 26">
            <a:extLst>
              <a:ext uri="{FF2B5EF4-FFF2-40B4-BE49-F238E27FC236}">
                <a16:creationId xmlns:a16="http://schemas.microsoft.com/office/drawing/2014/main" id="{35CF7023-BEE4-4E57-B1E9-8A05DCFEFCEE}"/>
              </a:ext>
            </a:extLst>
          </p:cNvPr>
          <p:cNvSpPr txBox="1"/>
          <p:nvPr/>
        </p:nvSpPr>
        <p:spPr>
          <a:xfrm>
            <a:off x="880348" y="2500418"/>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廣元老師：</a:t>
            </a:r>
          </a:p>
        </p:txBody>
      </p:sp>
      <p:sp>
        <p:nvSpPr>
          <p:cNvPr id="2" name="文字方塊 1">
            <a:extLst>
              <a:ext uri="{FF2B5EF4-FFF2-40B4-BE49-F238E27FC236}">
                <a16:creationId xmlns:a16="http://schemas.microsoft.com/office/drawing/2014/main" id="{891A78D5-F8CC-4D63-A7A6-0EEB7AF700A3}"/>
              </a:ext>
            </a:extLst>
          </p:cNvPr>
          <p:cNvSpPr txBox="1"/>
          <p:nvPr/>
        </p:nvSpPr>
        <p:spPr>
          <a:xfrm>
            <a:off x="660540" y="2991946"/>
            <a:ext cx="11008334" cy="3416320"/>
          </a:xfrm>
          <a:prstGeom prst="rect">
            <a:avLst/>
          </a:prstGeom>
          <a:noFill/>
        </p:spPr>
        <p:txBody>
          <a:bodyPr wrap="square" rtlCol="0">
            <a:spAutoFit/>
          </a:bodyPr>
          <a:lstStyle/>
          <a:p>
            <a:pPr marL="342900" indent="-342900">
              <a:buFont typeface="Arial" panose="020B0604020202020204" pitchFamily="34" charset="0"/>
              <a:buChar char="•"/>
            </a:pPr>
            <a:r>
              <a:rPr lang="zh-TW" altLang="zh-TW" sz="2400" b="1" dirty="0">
                <a:ea typeface="Adobe 繁黑體 Std B" panose="020B0700000000000000" pitchFamily="34" charset="-120"/>
              </a:rPr>
              <a:t>考</a:t>
            </a:r>
            <a:r>
              <a:rPr lang="zh-TW" altLang="zh-TW" sz="2400" b="1" dirty="0">
                <a:solidFill>
                  <a:srgbClr val="FF0000"/>
                </a:solidFill>
                <a:ea typeface="Adobe 繁黑體 Std B" panose="020B0700000000000000" pitchFamily="34" charset="-120"/>
              </a:rPr>
              <a:t>教師徵試，打聽讀召的學校有沒有校友或是在那邊實習的其他老師</a:t>
            </a:r>
            <a:r>
              <a:rPr lang="zh-TW" altLang="en-US" sz="2400" b="1" dirty="0">
                <a:ea typeface="Adobe 繁黑體 Std B" panose="020B0700000000000000" pitchFamily="34" charset="-120"/>
              </a:rPr>
              <a:t>（</a:t>
            </a:r>
            <a:r>
              <a:rPr lang="zh-TW" altLang="zh-TW" sz="2400" b="1" dirty="0">
                <a:ea typeface="Adobe 繁黑體 Std B" panose="020B0700000000000000" pitchFamily="34" charset="-120"/>
              </a:rPr>
              <a:t>也可以去考個經驗</a:t>
            </a:r>
            <a:r>
              <a:rPr lang="zh-TW" altLang="en-US" sz="2400" b="1" dirty="0">
                <a:ea typeface="Adobe 繁黑體 Std B" panose="020B0700000000000000" pitchFamily="34" charset="-120"/>
              </a:rPr>
              <a:t>）</a:t>
            </a:r>
            <a:r>
              <a:rPr lang="zh-TW" altLang="zh-TW" sz="2400" b="1" dirty="0">
                <a:ea typeface="Adobe 繁黑體 Std B" panose="020B0700000000000000" pitchFamily="34" charset="-120"/>
              </a:rPr>
              <a:t>，如果遇到比自己強的師培生，就不去搶名額。</a:t>
            </a:r>
          </a:p>
          <a:p>
            <a:pPr marL="342900" indent="-342900">
              <a:buFont typeface="Arial" panose="020B0604020202020204" pitchFamily="34" charset="0"/>
              <a:buChar char="•"/>
            </a:pPr>
            <a:r>
              <a:rPr lang="zh-TW" altLang="zh-TW" sz="2400" b="1" dirty="0">
                <a:solidFill>
                  <a:srgbClr val="FF0000"/>
                </a:solidFill>
                <a:ea typeface="Adobe 繁黑體 Std B" panose="020B0700000000000000" pitchFamily="34" charset="-120"/>
              </a:rPr>
              <a:t>教官退出校園</a:t>
            </a:r>
            <a:r>
              <a:rPr lang="zh-TW" altLang="zh-TW" sz="2400" b="1" dirty="0">
                <a:ea typeface="Adobe 繁黑體 Std B" panose="020B0700000000000000" pitchFamily="34" charset="-120"/>
              </a:rPr>
              <a:t>，較權威性的人物就沒了。</a:t>
            </a:r>
            <a:r>
              <a:rPr lang="zh-TW" altLang="zh-TW" sz="2400" b="1" dirty="0">
                <a:solidFill>
                  <a:srgbClr val="FF0000"/>
                </a:solidFill>
                <a:ea typeface="Adobe 繁黑體 Std B" panose="020B0700000000000000" pitchFamily="34" charset="-120"/>
              </a:rPr>
              <a:t>校園中以性別平等的問題最多</a:t>
            </a:r>
            <a:r>
              <a:rPr lang="zh-TW" altLang="zh-TW" sz="2400" b="1" dirty="0">
                <a:ea typeface="Adobe 繁黑體 Std B" panose="020B0700000000000000" pitchFamily="34" charset="-120"/>
              </a:rPr>
              <a:t>，而原來處理相關事情的教官已經退出了，所以建議師培生去選修性平相關的課程、研討會，多琢磨性平相關知識，或許對於未來</a:t>
            </a:r>
            <a:r>
              <a:rPr lang="zh-TW" altLang="en-US" sz="2400" b="1" dirty="0">
                <a:ea typeface="Adobe 繁黑體 Std B" panose="020B0700000000000000" pitchFamily="34" charset="-120"/>
              </a:rPr>
              <a:t>（</a:t>
            </a:r>
            <a:r>
              <a:rPr lang="zh-TW" altLang="zh-TW" sz="2400" b="1" dirty="0">
                <a:ea typeface="Adobe 繁黑體 Std B" panose="020B0700000000000000" pitchFamily="34" charset="-120"/>
              </a:rPr>
              <a:t>行政</a:t>
            </a:r>
            <a:r>
              <a:rPr lang="zh-TW" altLang="en-US" sz="2400" b="1" dirty="0">
                <a:ea typeface="Adobe 繁黑體 Std B" panose="020B0700000000000000" pitchFamily="34" charset="-120"/>
              </a:rPr>
              <a:t>）</a:t>
            </a:r>
            <a:r>
              <a:rPr lang="zh-TW" altLang="zh-TW" sz="2400" b="1" dirty="0">
                <a:ea typeface="Adobe 繁黑體 Std B" panose="020B0700000000000000" pitchFamily="34" charset="-120"/>
              </a:rPr>
              <a:t>會有所幫助。</a:t>
            </a:r>
          </a:p>
          <a:p>
            <a:pPr marL="342900" indent="-342900">
              <a:buFont typeface="Arial" panose="020B0604020202020204" pitchFamily="34" charset="0"/>
              <a:buChar char="•"/>
            </a:pPr>
            <a:r>
              <a:rPr lang="zh-TW" altLang="zh-TW" sz="2400" b="1" dirty="0">
                <a:solidFill>
                  <a:srgbClr val="FF0000"/>
                </a:solidFill>
                <a:ea typeface="Adobe 繁黑體 Std B" panose="020B0700000000000000" pitchFamily="34" charset="-120"/>
              </a:rPr>
              <a:t>多跑業界，增進自己的資源、累積實習課教材</a:t>
            </a:r>
            <a:r>
              <a:rPr lang="zh-TW" altLang="zh-TW" sz="2400" b="1" dirty="0">
                <a:ea typeface="Adobe 繁黑體 Std B" panose="020B0700000000000000" pitchFamily="34" charset="-120"/>
              </a:rPr>
              <a:t>。</a:t>
            </a:r>
          </a:p>
          <a:p>
            <a:pPr marL="342900" indent="-342900">
              <a:buFont typeface="Arial" panose="020B0604020202020204" pitchFamily="34" charset="0"/>
              <a:buChar char="•"/>
            </a:pPr>
            <a:r>
              <a:rPr lang="zh-TW" altLang="zh-TW" sz="2400" b="1" dirty="0">
                <a:solidFill>
                  <a:srgbClr val="FF0000"/>
                </a:solidFill>
                <a:ea typeface="Adobe 繁黑體 Std B" panose="020B0700000000000000" pitchFamily="34" charset="-120"/>
              </a:rPr>
              <a:t>人脈的維繫</a:t>
            </a:r>
            <a:r>
              <a:rPr lang="zh-TW" altLang="zh-TW" sz="2400" b="1" dirty="0">
                <a:ea typeface="Adobe 繁黑體 Std B" panose="020B0700000000000000" pitchFamily="34" charset="-120"/>
              </a:rPr>
              <a:t>，累積自己的人脈，未來師培生可以互相幫忙。</a:t>
            </a:r>
          </a:p>
          <a:p>
            <a:pPr marL="342900" indent="-342900">
              <a:buFont typeface="Arial" panose="020B0604020202020204" pitchFamily="34" charset="0"/>
              <a:buChar char="•"/>
            </a:pPr>
            <a:r>
              <a:rPr lang="zh-TW" altLang="zh-TW" sz="2400" b="1" dirty="0">
                <a:solidFill>
                  <a:srgbClr val="FF0000"/>
                </a:solidFill>
                <a:ea typeface="Adobe 繁黑體 Std B" panose="020B0700000000000000" pitchFamily="34" charset="-120"/>
              </a:rPr>
              <a:t>外語能力</a:t>
            </a:r>
            <a:r>
              <a:rPr lang="zh-TW" altLang="zh-TW" sz="2400" b="1" dirty="0">
                <a:ea typeface="Adobe 繁黑體 Std B" panose="020B0700000000000000" pitchFamily="34" charset="-120"/>
              </a:rPr>
              <a:t>，就像老師之前帶的班級有外籍學生，可以溝通交流，幫助外籍生更快融入班級裡。</a:t>
            </a:r>
          </a:p>
        </p:txBody>
      </p:sp>
    </p:spTree>
    <p:extLst>
      <p:ext uri="{BB962C8B-B14F-4D97-AF65-F5344CB8AC3E}">
        <p14:creationId xmlns:p14="http://schemas.microsoft.com/office/powerpoint/2010/main" val="177579694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组合 156"/>
          <p:cNvGrpSpPr/>
          <p:nvPr/>
        </p:nvGrpSpPr>
        <p:grpSpPr>
          <a:xfrm>
            <a:off x="-397123" y="-538250"/>
            <a:ext cx="2555690"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矩形 179">
            <a:extLst>
              <a:ext uri="{FF2B5EF4-FFF2-40B4-BE49-F238E27FC236}">
                <a16:creationId xmlns:a16="http://schemas.microsoft.com/office/drawing/2014/main" id="{ADD11DEA-A1B9-4BEB-86BE-4FFD8DA1436F}"/>
              </a:ext>
            </a:extLst>
          </p:cNvPr>
          <p:cNvSpPr/>
          <p:nvPr/>
        </p:nvSpPr>
        <p:spPr>
          <a:xfrm>
            <a:off x="2768440" y="637521"/>
            <a:ext cx="5841303" cy="646331"/>
          </a:xfrm>
          <a:prstGeom prst="rect">
            <a:avLst/>
          </a:prstGeom>
        </p:spPr>
        <p:txBody>
          <a:bodyPr wrap="square">
            <a:spAutoFit/>
          </a:bodyPr>
          <a:lstStyle/>
          <a:p>
            <a:r>
              <a:rPr lang="zh-TW" altLang="en-US" sz="3600" b="1" dirty="0">
                <a:solidFill>
                  <a:schemeClr val="tx1">
                    <a:lumMod val="75000"/>
                    <a:lumOff val="25000"/>
                  </a:schemeClr>
                </a:solidFill>
                <a:latin typeface="Adobe 繁黑體 Std B" panose="020B0700000000000000" pitchFamily="34" charset="-120"/>
                <a:ea typeface="Adobe 繁黑體 Std B" panose="020B0700000000000000" pitchFamily="34" charset="-120"/>
              </a:rPr>
              <a:t>訪談問題－教師專業社會化</a:t>
            </a:r>
            <a:endParaRPr lang="zh-TW" altLang="zh-TW" dirty="0">
              <a:ea typeface="Adobe 繁黑體 Std B" panose="020B0700000000000000" pitchFamily="34" charset="-120"/>
            </a:endParaRPr>
          </a:p>
        </p:txBody>
      </p:sp>
      <p:sp>
        <p:nvSpPr>
          <p:cNvPr id="181" name="平行四边形 62">
            <a:extLst>
              <a:ext uri="{FF2B5EF4-FFF2-40B4-BE49-F238E27FC236}">
                <a16:creationId xmlns:a16="http://schemas.microsoft.com/office/drawing/2014/main" id="{9AFB7ED7-F4B9-4A8B-AE66-16991477885F}"/>
              </a:ext>
            </a:extLst>
          </p:cNvPr>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zh-CN" altLang="en-US" sz="3600" dirty="0">
              <a:solidFill>
                <a:schemeClr val="tx1">
                  <a:lumMod val="75000"/>
                  <a:lumOff val="25000"/>
                </a:schemeClr>
              </a:solidFill>
            </a:endParaRPr>
          </a:p>
        </p:txBody>
      </p:sp>
      <p:cxnSp>
        <p:nvCxnSpPr>
          <p:cNvPr id="182" name="直接连接符 61">
            <a:extLst>
              <a:ext uri="{FF2B5EF4-FFF2-40B4-BE49-F238E27FC236}">
                <a16:creationId xmlns:a16="http://schemas.microsoft.com/office/drawing/2014/main" id="{F29412FE-C351-4724-BDE0-C7F194CDCD87}"/>
              </a:ext>
            </a:extLst>
          </p:cNvPr>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3" name="矩形 182">
            <a:extLst>
              <a:ext uri="{FF2B5EF4-FFF2-40B4-BE49-F238E27FC236}">
                <a16:creationId xmlns:a16="http://schemas.microsoft.com/office/drawing/2014/main" id="{8729F2E9-7BFC-49F8-9711-185DBBDAF4F1}"/>
              </a:ext>
            </a:extLst>
          </p:cNvPr>
          <p:cNvSpPr/>
          <p:nvPr/>
        </p:nvSpPr>
        <p:spPr>
          <a:xfrm>
            <a:off x="535720" y="1782615"/>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sp>
        <p:nvSpPr>
          <p:cNvPr id="3" name="矩形 2">
            <a:extLst>
              <a:ext uri="{FF2B5EF4-FFF2-40B4-BE49-F238E27FC236}">
                <a16:creationId xmlns:a16="http://schemas.microsoft.com/office/drawing/2014/main" id="{BA633ABE-9270-4A35-B2A1-1707EADCB15D}"/>
              </a:ext>
            </a:extLst>
          </p:cNvPr>
          <p:cNvSpPr/>
          <p:nvPr/>
        </p:nvSpPr>
        <p:spPr>
          <a:xfrm>
            <a:off x="1096215" y="1782615"/>
            <a:ext cx="10731068" cy="461665"/>
          </a:xfrm>
          <a:prstGeom prst="rect">
            <a:avLst/>
          </a:prstGeom>
        </p:spPr>
        <p:txBody>
          <a:bodyPr wrap="square">
            <a:spAutoFit/>
          </a:bodyPr>
          <a:lstStyle/>
          <a:p>
            <a:pPr lvl="0"/>
            <a:r>
              <a:rPr lang="zh-TW" altLang="zh-TW" sz="2400" b="1" dirty="0">
                <a:ea typeface="Adobe 繁黑體 Std B" panose="020B0700000000000000" pitchFamily="34" charset="-120"/>
              </a:rPr>
              <a:t>給師培生的建議</a:t>
            </a:r>
            <a:r>
              <a:rPr lang="zh-TW" altLang="en-US" sz="2400" b="1" dirty="0">
                <a:ea typeface="Adobe 繁黑體 Std B" panose="020B0700000000000000" pitchFamily="34" charset="-120"/>
              </a:rPr>
              <a:t>。</a:t>
            </a:r>
            <a:endParaRPr lang="zh-TW" altLang="zh-TW" sz="2400" b="1" dirty="0">
              <a:ea typeface="Adobe 繁黑體 Std B" panose="020B0700000000000000" pitchFamily="34" charset="-120"/>
            </a:endParaRPr>
          </a:p>
        </p:txBody>
      </p:sp>
      <p:sp>
        <p:nvSpPr>
          <p:cNvPr id="24" name="矩形: 圓角 23">
            <a:extLst>
              <a:ext uri="{FF2B5EF4-FFF2-40B4-BE49-F238E27FC236}">
                <a16:creationId xmlns:a16="http://schemas.microsoft.com/office/drawing/2014/main" id="{04147D09-B64A-4F18-B88E-EAFD4B8E054B}"/>
              </a:ext>
            </a:extLst>
          </p:cNvPr>
          <p:cNvSpPr/>
          <p:nvPr/>
        </p:nvSpPr>
        <p:spPr>
          <a:xfrm>
            <a:off x="523126" y="2408842"/>
            <a:ext cx="11145748" cy="27861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6" name="文字方塊 5">
            <a:extLst>
              <a:ext uri="{FF2B5EF4-FFF2-40B4-BE49-F238E27FC236}">
                <a16:creationId xmlns:a16="http://schemas.microsoft.com/office/drawing/2014/main" id="{E52199EF-4963-4B74-9FC8-CBBF587628E1}"/>
              </a:ext>
            </a:extLst>
          </p:cNvPr>
          <p:cNvSpPr txBox="1"/>
          <p:nvPr/>
        </p:nvSpPr>
        <p:spPr>
          <a:xfrm>
            <a:off x="706224" y="3082011"/>
            <a:ext cx="10779552" cy="1938992"/>
          </a:xfrm>
          <a:prstGeom prst="rect">
            <a:avLst/>
          </a:prstGeom>
          <a:noFill/>
        </p:spPr>
        <p:txBody>
          <a:bodyPr wrap="square" rtlCol="0">
            <a:spAutoFit/>
          </a:bodyPr>
          <a:lstStyle/>
          <a:p>
            <a:pPr marL="285750" indent="-285750">
              <a:lnSpc>
                <a:spcPts val="3300"/>
              </a:lnSpc>
              <a:spcBef>
                <a:spcPts val="1200"/>
              </a:spcBef>
              <a:buFont typeface="Arial" panose="020B0604020202020204" pitchFamily="34" charset="0"/>
              <a:buChar char="•"/>
            </a:pPr>
            <a:r>
              <a:rPr lang="zh-TW" altLang="zh-TW" sz="2400" b="1" dirty="0">
                <a:ea typeface="Adobe 繁黑體 Std B" panose="020B0700000000000000" pitchFamily="34" charset="-120"/>
              </a:rPr>
              <a:t>要抓緊時間</a:t>
            </a:r>
            <a:r>
              <a:rPr lang="zh-TW" altLang="zh-TW" sz="2400" b="1" dirty="0">
                <a:solidFill>
                  <a:srgbClr val="0070C0"/>
                </a:solidFill>
                <a:ea typeface="Adobe 繁黑體 Std B" panose="020B0700000000000000" pitchFamily="34" charset="-120"/>
              </a:rPr>
              <a:t>提升專業，累積證照、經驗</a:t>
            </a:r>
            <a:r>
              <a:rPr lang="en-GB" altLang="zh-TW" sz="2400" b="1" dirty="0">
                <a:ea typeface="Adobe 繁黑體 Std B" panose="020B0700000000000000" pitchFamily="34" charset="-120"/>
              </a:rPr>
              <a:t>(</a:t>
            </a:r>
            <a:r>
              <a:rPr lang="zh-TW" altLang="zh-TW" sz="2400" b="1" dirty="0">
                <a:ea typeface="Adobe 繁黑體 Std B" panose="020B0700000000000000" pitchFamily="34" charset="-120"/>
              </a:rPr>
              <a:t>包含業界經驗，可以利用寒暑假時間去累積</a:t>
            </a:r>
            <a:r>
              <a:rPr lang="en-GB" altLang="zh-TW" sz="2400" b="1" dirty="0">
                <a:ea typeface="Adobe 繁黑體 Std B" panose="020B0700000000000000" pitchFamily="34" charset="-120"/>
              </a:rPr>
              <a:t>)</a:t>
            </a:r>
            <a:r>
              <a:rPr lang="zh-TW" altLang="zh-TW" sz="2400" b="1" dirty="0">
                <a:ea typeface="Adobe 繁黑體 Std B" panose="020B0700000000000000" pitchFamily="34" charset="-120"/>
              </a:rPr>
              <a:t>；教師證千萬不要考第二次。</a:t>
            </a:r>
          </a:p>
          <a:p>
            <a:pPr marL="285750" indent="-285750">
              <a:lnSpc>
                <a:spcPts val="3300"/>
              </a:lnSpc>
              <a:spcBef>
                <a:spcPts val="1200"/>
              </a:spcBef>
              <a:buFont typeface="Arial" panose="020B0604020202020204" pitchFamily="34" charset="0"/>
              <a:buChar char="•"/>
            </a:pPr>
            <a:r>
              <a:rPr lang="zh-TW" altLang="zh-TW" sz="2400" b="1" dirty="0">
                <a:solidFill>
                  <a:srgbClr val="0070C0"/>
                </a:solidFill>
                <a:ea typeface="Adobe 繁黑體 Std B" panose="020B0700000000000000" pitchFamily="34" charset="-120"/>
              </a:rPr>
              <a:t>建議自行編出所有任教科目的教材</a:t>
            </a:r>
            <a:r>
              <a:rPr lang="zh-TW" altLang="zh-TW" sz="2400" b="1" dirty="0">
                <a:ea typeface="Adobe 繁黑體 Std B" panose="020B0700000000000000" pitchFamily="34" charset="-120"/>
              </a:rPr>
              <a:t>，讓自己侷限性不要太大，才有機會</a:t>
            </a:r>
            <a:r>
              <a:rPr lang="zh-TW" altLang="zh-TW" sz="2400" b="1" dirty="0">
                <a:solidFill>
                  <a:srgbClr val="0070C0"/>
                </a:solidFill>
                <a:ea typeface="Adobe 繁黑體 Std B" panose="020B0700000000000000" pitchFamily="34" charset="-120"/>
              </a:rPr>
              <a:t>帶比賽、帶選手累積更多經驗</a:t>
            </a:r>
            <a:r>
              <a:rPr lang="zh-TW" altLang="zh-TW" sz="2400" b="1" dirty="0">
                <a:ea typeface="Adobe 繁黑體 Std B" panose="020B0700000000000000" pitchFamily="34" charset="-120"/>
              </a:rPr>
              <a:t>。</a:t>
            </a:r>
          </a:p>
        </p:txBody>
      </p:sp>
      <p:sp>
        <p:nvSpPr>
          <p:cNvPr id="26" name="文字方塊 25">
            <a:extLst>
              <a:ext uri="{FF2B5EF4-FFF2-40B4-BE49-F238E27FC236}">
                <a16:creationId xmlns:a16="http://schemas.microsoft.com/office/drawing/2014/main" id="{2019C545-6185-4063-8C64-0927C0397924}"/>
              </a:ext>
            </a:extLst>
          </p:cNvPr>
          <p:cNvSpPr txBox="1"/>
          <p:nvPr/>
        </p:nvSpPr>
        <p:spPr>
          <a:xfrm>
            <a:off x="984577" y="2546666"/>
            <a:ext cx="1723549" cy="461665"/>
          </a:xfrm>
          <a:prstGeom prst="rect">
            <a:avLst/>
          </a:prstGeom>
          <a:noFill/>
        </p:spPr>
        <p:txBody>
          <a:bodyPr wrap="none" rtlCol="0">
            <a:spAutoFit/>
          </a:bodyPr>
          <a:lstStyle/>
          <a:p>
            <a:r>
              <a:rPr lang="zh-TW" altLang="en-US" sz="2400" b="1" dirty="0">
                <a:latin typeface="標楷體" panose="03000509000000000000" pitchFamily="65" charset="-120"/>
                <a:ea typeface="標楷體" panose="03000509000000000000" pitchFamily="65" charset="-120"/>
              </a:rPr>
              <a:t>立中老師：</a:t>
            </a:r>
          </a:p>
        </p:txBody>
      </p:sp>
    </p:spTree>
    <p:extLst>
      <p:ext uri="{BB962C8B-B14F-4D97-AF65-F5344CB8AC3E}">
        <p14:creationId xmlns:p14="http://schemas.microsoft.com/office/powerpoint/2010/main" val="182645864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14:bounceEnd="36000">
                                          <p:cBhvr additive="base">
                                            <p:cTn id="7" dur="500" fill="hold"/>
                                            <p:tgtEl>
                                              <p:spTgt spid="18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6921" y="1013365"/>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8148" y="2729569"/>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2996" y="144162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6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2517" y="2863156"/>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6883" y="450332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3471" y="4325230"/>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3761" y="491225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7154" y="457016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5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1193" y="131499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0406"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5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206"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022" y="286315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8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7622"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4029" y="3517142"/>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4995" y="30756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09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3797" y="2096797"/>
            <a:ext cx="2664415"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4</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1224" y="4912257"/>
            <a:ext cx="5509551" cy="769441"/>
          </a:xfrm>
          <a:prstGeom prst="rect">
            <a:avLst/>
          </a:prstGeom>
        </p:spPr>
        <p:txBody>
          <a:bodyPr wrap="square">
            <a:spAutoFit/>
          </a:bodyPr>
          <a:lstStyle/>
          <a:p>
            <a:pPr algn="ctr"/>
            <a:r>
              <a:rPr lang="zh-TW" altLang="en-US" sz="4400" b="1" dirty="0">
                <a:solidFill>
                  <a:schemeClr val="tx1">
                    <a:lumMod val="75000"/>
                    <a:lumOff val="25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結論</a:t>
            </a:r>
            <a:endParaRPr lang="en-US" altLang="zh-CN" sz="4400" b="1" dirty="0">
              <a:solidFill>
                <a:schemeClr val="tx1">
                  <a:lumMod val="75000"/>
                  <a:lumOff val="25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extLst>
      <p:ext uri="{BB962C8B-B14F-4D97-AF65-F5344CB8AC3E}">
        <p14:creationId xmlns:p14="http://schemas.microsoft.com/office/powerpoint/2010/main" val="382528945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圓角 8">
            <a:extLst>
              <a:ext uri="{FF2B5EF4-FFF2-40B4-BE49-F238E27FC236}">
                <a16:creationId xmlns:a16="http://schemas.microsoft.com/office/drawing/2014/main" id="{2AC7159E-AACD-4C67-A8CF-3E2BB3F3D005}"/>
              </a:ext>
            </a:extLst>
          </p:cNvPr>
          <p:cNvSpPr/>
          <p:nvPr/>
        </p:nvSpPr>
        <p:spPr>
          <a:xfrm>
            <a:off x="6266309" y="2514784"/>
            <a:ext cx="5570532" cy="33534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8" name="矩形: 圓角 7">
            <a:extLst>
              <a:ext uri="{FF2B5EF4-FFF2-40B4-BE49-F238E27FC236}">
                <a16:creationId xmlns:a16="http://schemas.microsoft.com/office/drawing/2014/main" id="{E497C098-AE40-4842-B33F-B7B5ED69432D}"/>
              </a:ext>
            </a:extLst>
          </p:cNvPr>
          <p:cNvSpPr/>
          <p:nvPr/>
        </p:nvSpPr>
        <p:spPr>
          <a:xfrm>
            <a:off x="319382" y="2514783"/>
            <a:ext cx="5570531" cy="335345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grpSp>
        <p:nvGrpSpPr>
          <p:cNvPr id="77" name="组合 76"/>
          <p:cNvGrpSpPr/>
          <p:nvPr/>
        </p:nvGrpSpPr>
        <p:grpSpPr>
          <a:xfrm>
            <a:off x="-397123" y="-538250"/>
            <a:ext cx="2555690" cy="2296167"/>
            <a:chOff x="-1344978" y="-685187"/>
            <a:chExt cx="6781080" cy="6092478"/>
          </a:xfrm>
        </p:grpSpPr>
        <p:sp>
          <p:nvSpPr>
            <p:cNvPr id="78" name="椭圆 7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字方塊 4">
            <a:extLst>
              <a:ext uri="{FF2B5EF4-FFF2-40B4-BE49-F238E27FC236}">
                <a16:creationId xmlns:a16="http://schemas.microsoft.com/office/drawing/2014/main" id="{C4960032-36BD-4597-B0D1-11D443F5B984}"/>
              </a:ext>
            </a:extLst>
          </p:cNvPr>
          <p:cNvSpPr txBox="1"/>
          <p:nvPr/>
        </p:nvSpPr>
        <p:spPr>
          <a:xfrm>
            <a:off x="6336039" y="2697110"/>
            <a:ext cx="5431072" cy="2762679"/>
          </a:xfrm>
          <a:prstGeom prst="rect">
            <a:avLst/>
          </a:prstGeom>
          <a:noFill/>
        </p:spPr>
        <p:txBody>
          <a:bodyPr wrap="square" rtlCol="0">
            <a:spAutoFit/>
          </a:bodyPr>
          <a:lstStyle/>
          <a:p>
            <a:pPr>
              <a:lnSpc>
                <a:spcPts val="3300"/>
              </a:lnSpc>
              <a:spcBef>
                <a:spcPts val="1200"/>
              </a:spcBef>
            </a:pPr>
            <a:r>
              <a:rPr lang="zh-TW" altLang="en-US" sz="2400" b="1" dirty="0">
                <a:latin typeface="標楷體" panose="03000509000000000000" pitchFamily="65" charset="-120"/>
                <a:ea typeface="標楷體" panose="03000509000000000000" pitchFamily="65" charset="-120"/>
              </a:rPr>
              <a:t>補習班教師：</a:t>
            </a:r>
            <a:endParaRPr lang="en-US" altLang="zh-TW" sz="2400" b="1" dirty="0">
              <a:latin typeface="標楷體" panose="03000509000000000000" pitchFamily="65" charset="-120"/>
              <a:ea typeface="標楷體" panose="03000509000000000000" pitchFamily="65" charset="-120"/>
            </a:endParaRPr>
          </a:p>
          <a:p>
            <a:pPr>
              <a:lnSpc>
                <a:spcPts val="3300"/>
              </a:lnSpc>
              <a:spcBef>
                <a:spcPts val="1200"/>
              </a:spcBef>
            </a:pPr>
            <a:r>
              <a:rPr lang="zh-TW" altLang="en-US" sz="2400" b="1" dirty="0">
                <a:ea typeface="Adobe 繁黑體 Std B" panose="020B0700000000000000" pitchFamily="34" charset="-120"/>
              </a:rPr>
              <a:t>對於</a:t>
            </a:r>
            <a:r>
              <a:rPr lang="zh-TW" altLang="en-US" sz="2400" b="1" dirty="0">
                <a:solidFill>
                  <a:srgbClr val="0070C0"/>
                </a:solidFill>
                <a:ea typeface="Adobe 繁黑體 Std B" panose="020B0700000000000000" pitchFamily="34" charset="-120"/>
              </a:rPr>
              <a:t>「師生互動」的要求就沒顯得那麼重要</a:t>
            </a:r>
            <a:r>
              <a:rPr lang="zh-TW" altLang="en-US" sz="2400" b="1" dirty="0">
                <a:ea typeface="Adobe 繁黑體 Std B" panose="020B0700000000000000" pitchFamily="34" charset="-120"/>
              </a:rPr>
              <a:t>，因為學生都是具有目的性才會選擇來補習班補習，</a:t>
            </a:r>
            <a:r>
              <a:rPr lang="zh-TW" altLang="en-US" sz="2400" b="1" dirty="0">
                <a:solidFill>
                  <a:srgbClr val="0070C0"/>
                </a:solidFill>
                <a:ea typeface="Adobe 繁黑體 Std B" panose="020B0700000000000000" pitchFamily="34" charset="-120"/>
              </a:rPr>
              <a:t>補教教師的任務只須要使學生吸收其所傳授的知識</a:t>
            </a:r>
            <a:r>
              <a:rPr lang="zh-TW" altLang="en-US" sz="2400" b="1" dirty="0">
                <a:ea typeface="Adobe 繁黑體 Std B" panose="020B0700000000000000" pitchFamily="34" charset="-120"/>
              </a:rPr>
              <a:t>就好，並沒有太大心思放在與學生的連繫上。</a:t>
            </a:r>
            <a:endParaRPr lang="zh-TW" altLang="en-US" sz="2400" dirty="0">
              <a:ea typeface="Adobe 繁黑體 Std B" panose="020B0700000000000000" pitchFamily="34" charset="-120"/>
            </a:endParaRPr>
          </a:p>
        </p:txBody>
      </p:sp>
      <p:sp>
        <p:nvSpPr>
          <p:cNvPr id="6" name="文字方塊 5">
            <a:extLst>
              <a:ext uri="{FF2B5EF4-FFF2-40B4-BE49-F238E27FC236}">
                <a16:creationId xmlns:a16="http://schemas.microsoft.com/office/drawing/2014/main" id="{B6D0D63F-1C3E-4F8F-A47E-FBBB40BECD44}"/>
              </a:ext>
            </a:extLst>
          </p:cNvPr>
          <p:cNvSpPr txBox="1"/>
          <p:nvPr/>
        </p:nvSpPr>
        <p:spPr>
          <a:xfrm>
            <a:off x="485480" y="2697110"/>
            <a:ext cx="5238334" cy="2762679"/>
          </a:xfrm>
          <a:prstGeom prst="rect">
            <a:avLst/>
          </a:prstGeom>
          <a:noFill/>
        </p:spPr>
        <p:txBody>
          <a:bodyPr wrap="square" rtlCol="0">
            <a:spAutoFit/>
          </a:bodyPr>
          <a:lstStyle/>
          <a:p>
            <a:pPr>
              <a:lnSpc>
                <a:spcPts val="3300"/>
              </a:lnSpc>
              <a:spcBef>
                <a:spcPts val="1200"/>
              </a:spcBef>
            </a:pPr>
            <a:r>
              <a:rPr lang="zh-TW" altLang="en-US" sz="2400" b="1" dirty="0">
                <a:latin typeface="標楷體" panose="03000509000000000000" pitchFamily="65" charset="-120"/>
                <a:ea typeface="標楷體" panose="03000509000000000000" pitchFamily="65" charset="-120"/>
              </a:rPr>
              <a:t>學校教師：</a:t>
            </a:r>
            <a:endParaRPr lang="en-US" altLang="zh-TW" sz="2400" b="1" dirty="0">
              <a:latin typeface="標楷體" panose="03000509000000000000" pitchFamily="65" charset="-120"/>
              <a:ea typeface="標楷體" panose="03000509000000000000" pitchFamily="65" charset="-120"/>
            </a:endParaRPr>
          </a:p>
          <a:p>
            <a:pPr>
              <a:lnSpc>
                <a:spcPts val="3300"/>
              </a:lnSpc>
              <a:spcBef>
                <a:spcPts val="1200"/>
              </a:spcBef>
            </a:pPr>
            <a:r>
              <a:rPr lang="zh-TW" altLang="en-US" sz="2400" b="1" dirty="0">
                <a:ea typeface="Adobe 繁黑體 Std B" panose="020B0700000000000000" pitchFamily="34" charset="-120"/>
              </a:rPr>
              <a:t>除了須具備</a:t>
            </a:r>
            <a:r>
              <a:rPr lang="zh-TW" altLang="en-US" sz="2400" b="1" dirty="0">
                <a:solidFill>
                  <a:srgbClr val="FF0000"/>
                </a:solidFill>
                <a:ea typeface="Adobe 繁黑體 Std B" panose="020B0700000000000000" pitchFamily="34" charset="-120"/>
              </a:rPr>
              <a:t>專業的教學能力</a:t>
            </a:r>
            <a:r>
              <a:rPr lang="zh-TW" altLang="en-US" sz="2400" b="1" dirty="0">
                <a:ea typeface="Adobe 繁黑體 Std B" panose="020B0700000000000000" pitchFamily="34" charset="-120"/>
              </a:rPr>
              <a:t>，也須具備</a:t>
            </a:r>
            <a:r>
              <a:rPr lang="zh-TW" altLang="en-US" sz="2400" b="1" dirty="0">
                <a:solidFill>
                  <a:srgbClr val="FF0000"/>
                </a:solidFill>
                <a:ea typeface="Adobe 繁黑體 Std B" panose="020B0700000000000000" pitchFamily="34" charset="-120"/>
              </a:rPr>
              <a:t>科技應用的知識</a:t>
            </a:r>
            <a:r>
              <a:rPr lang="zh-TW" altLang="en-US" sz="2400" b="1" dirty="0">
                <a:ea typeface="Adobe 繁黑體 Std B" panose="020B0700000000000000" pitchFamily="34" charset="-120"/>
              </a:rPr>
              <a:t>，使自己的</a:t>
            </a:r>
            <a:r>
              <a:rPr lang="zh-TW" altLang="en-US" sz="2400" b="1" dirty="0">
                <a:solidFill>
                  <a:srgbClr val="FF0000"/>
                </a:solidFill>
                <a:ea typeface="Adobe 繁黑體 Std B" panose="020B0700000000000000" pitchFamily="34" charset="-120"/>
              </a:rPr>
              <a:t>教學方式更加多元</a:t>
            </a:r>
            <a:r>
              <a:rPr lang="zh-TW" altLang="en-US" sz="2400" b="1" dirty="0">
                <a:ea typeface="Adobe 繁黑體 Std B" panose="020B0700000000000000" pitchFamily="34" charset="-120"/>
              </a:rPr>
              <a:t>，還須有</a:t>
            </a:r>
            <a:r>
              <a:rPr lang="zh-TW" altLang="en-US" sz="2400" b="1" dirty="0">
                <a:solidFill>
                  <a:srgbClr val="FF0000"/>
                </a:solidFill>
                <a:ea typeface="Adobe 繁黑體 Std B" panose="020B0700000000000000" pitchFamily="34" charset="-120"/>
              </a:rPr>
              <a:t>良好的溝通能力</a:t>
            </a:r>
            <a:r>
              <a:rPr lang="zh-TW" altLang="en-US" sz="2400" b="1" dirty="0">
                <a:ea typeface="Adobe 繁黑體 Std B" panose="020B0700000000000000" pitchFamily="34" charset="-120"/>
              </a:rPr>
              <a:t>，與學生</a:t>
            </a:r>
            <a:r>
              <a:rPr lang="zh-TW" altLang="en-US" sz="2400" b="1" dirty="0">
                <a:solidFill>
                  <a:srgbClr val="FF0000"/>
                </a:solidFill>
                <a:ea typeface="Adobe 繁黑體 Std B" panose="020B0700000000000000" pitchFamily="34" charset="-120"/>
              </a:rPr>
              <a:t>建立良好的師生關係</a:t>
            </a:r>
            <a:r>
              <a:rPr lang="zh-TW" altLang="en-US" sz="2400" b="1" dirty="0">
                <a:ea typeface="Adobe 繁黑體 Std B" panose="020B0700000000000000" pitchFamily="34" charset="-120"/>
              </a:rPr>
              <a:t>，進而幫助他們更加投入學習。</a:t>
            </a:r>
          </a:p>
        </p:txBody>
      </p:sp>
      <p:grpSp>
        <p:nvGrpSpPr>
          <p:cNvPr id="3" name="群組 2"/>
          <p:cNvGrpSpPr/>
          <p:nvPr/>
        </p:nvGrpSpPr>
        <p:grpSpPr>
          <a:xfrm>
            <a:off x="2635305" y="460294"/>
            <a:ext cx="9030831" cy="1409745"/>
            <a:chOff x="2635305" y="560777"/>
            <a:chExt cx="9030831" cy="1409745"/>
          </a:xfrm>
        </p:grpSpPr>
        <p:sp>
          <p:nvSpPr>
            <p:cNvPr id="21" name="矩形 20"/>
            <p:cNvSpPr/>
            <p:nvPr/>
          </p:nvSpPr>
          <p:spPr>
            <a:xfrm flipV="1">
              <a:off x="5034224" y="781061"/>
              <a:ext cx="2974312" cy="271961"/>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矩形 21"/>
            <p:cNvSpPr/>
            <p:nvPr/>
          </p:nvSpPr>
          <p:spPr>
            <a:xfrm flipV="1">
              <a:off x="3645280" y="1697433"/>
              <a:ext cx="2444024" cy="273089"/>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文字方塊 1">
              <a:extLst>
                <a:ext uri="{FF2B5EF4-FFF2-40B4-BE49-F238E27FC236}">
                  <a16:creationId xmlns:a16="http://schemas.microsoft.com/office/drawing/2014/main" id="{3ADA3CC1-007D-4945-AD7F-B009190B402F}"/>
                </a:ext>
              </a:extLst>
            </p:cNvPr>
            <p:cNvSpPr txBox="1"/>
            <p:nvPr/>
          </p:nvSpPr>
          <p:spPr>
            <a:xfrm>
              <a:off x="2635305" y="560777"/>
              <a:ext cx="9030831" cy="1409745"/>
            </a:xfrm>
            <a:prstGeom prst="rect">
              <a:avLst/>
            </a:prstGeom>
            <a:noFill/>
          </p:spPr>
          <p:txBody>
            <a:bodyPr wrap="square" rtlCol="0">
              <a:spAutoFit/>
            </a:bodyPr>
            <a:lstStyle/>
            <a:p>
              <a:pPr indent="457200">
                <a:lnSpc>
                  <a:spcPts val="3500"/>
                </a:lnSpc>
                <a:spcBef>
                  <a:spcPts val="1200"/>
                </a:spcBef>
              </a:pPr>
              <a:r>
                <a:rPr lang="zh-TW" altLang="en-US" sz="2400" b="1" dirty="0">
                  <a:ea typeface="Adobe 繁黑體 Std B" panose="020B0700000000000000" pitchFamily="34" charset="-120"/>
                </a:rPr>
                <a:t>儘管成為一位學校教師或補習班教師所需條件是相近的（具備該科的專業知識、豐富的教學經驗</a:t>
              </a:r>
              <a:r>
                <a:rPr lang="en-US" altLang="zh-TW" sz="2400" b="1" dirty="0">
                  <a:ea typeface="Adobe 繁黑體 Std B" panose="020B0700000000000000" pitchFamily="34" charset="-120"/>
                </a:rPr>
                <a:t>……</a:t>
              </a:r>
              <a:r>
                <a:rPr lang="zh-TW" altLang="en-US" sz="2400" b="1" dirty="0">
                  <a:ea typeface="Adobe 繁黑體 Std B" panose="020B0700000000000000" pitchFamily="34" charset="-120"/>
                </a:rPr>
                <a:t>），但仔細觀察後會發現這兩類的教師性質不太一樣。</a:t>
              </a:r>
            </a:p>
          </p:txBody>
        </p:sp>
      </p:grpSp>
    </p:spTree>
    <p:extLst>
      <p:ext uri="{BB962C8B-B14F-4D97-AF65-F5344CB8AC3E}">
        <p14:creationId xmlns:p14="http://schemas.microsoft.com/office/powerpoint/2010/main" val="2874144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圓角 17">
            <a:extLst>
              <a:ext uri="{FF2B5EF4-FFF2-40B4-BE49-F238E27FC236}">
                <a16:creationId xmlns:a16="http://schemas.microsoft.com/office/drawing/2014/main" id="{66668B2F-3B2B-4CF7-93A9-EBE11F113204}"/>
              </a:ext>
            </a:extLst>
          </p:cNvPr>
          <p:cNvSpPr/>
          <p:nvPr/>
        </p:nvSpPr>
        <p:spPr>
          <a:xfrm>
            <a:off x="248137" y="2374071"/>
            <a:ext cx="8163154" cy="269029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3" name="文字方塊 2">
            <a:extLst>
              <a:ext uri="{FF2B5EF4-FFF2-40B4-BE49-F238E27FC236}">
                <a16:creationId xmlns:a16="http://schemas.microsoft.com/office/drawing/2014/main" id="{2B5052F8-2877-4BA2-A90B-B8CB91945FB5}"/>
              </a:ext>
            </a:extLst>
          </p:cNvPr>
          <p:cNvSpPr txBox="1"/>
          <p:nvPr/>
        </p:nvSpPr>
        <p:spPr>
          <a:xfrm>
            <a:off x="354010" y="2671543"/>
            <a:ext cx="7951407" cy="2186111"/>
          </a:xfrm>
          <a:prstGeom prst="rect">
            <a:avLst/>
          </a:prstGeom>
          <a:noFill/>
        </p:spPr>
        <p:txBody>
          <a:bodyPr wrap="square" rtlCol="0">
            <a:spAutoFit/>
          </a:bodyPr>
          <a:lstStyle/>
          <a:p>
            <a:pPr marL="342900" indent="-342900">
              <a:lnSpc>
                <a:spcPts val="3300"/>
              </a:lnSpc>
              <a:spcBef>
                <a:spcPts val="1200"/>
              </a:spcBef>
              <a:buFont typeface="Arial" panose="020B0604020202020204" pitchFamily="34" charset="0"/>
              <a:buChar char="•"/>
            </a:pPr>
            <a:r>
              <a:rPr lang="zh-TW" altLang="en-US" sz="2400" b="1" dirty="0">
                <a:latin typeface="Adobe 繁黑體 Std B" panose="020B0700000000000000" pitchFamily="34" charset="-120"/>
                <a:ea typeface="Adobe 繁黑體 Std B" panose="020B0700000000000000" pitchFamily="34" charset="-120"/>
              </a:rPr>
              <a:t>由此可知，</a:t>
            </a:r>
            <a:r>
              <a:rPr lang="zh-TW" altLang="en-US" sz="2400" b="1" dirty="0">
                <a:solidFill>
                  <a:srgbClr val="FF0000"/>
                </a:solidFill>
                <a:latin typeface="Adobe 繁黑體 Std B" panose="020B0700000000000000" pitchFamily="34" charset="-120"/>
                <a:ea typeface="Adobe 繁黑體 Std B" panose="020B0700000000000000" pitchFamily="34" charset="-120"/>
              </a:rPr>
              <a:t>學校老師不只須要「專業的權威」，還須要「人格感召的權威」</a:t>
            </a:r>
            <a:r>
              <a:rPr lang="zh-TW" altLang="en-US" sz="2400" b="1" dirty="0">
                <a:latin typeface="Adobe 繁黑體 Std B" panose="020B0700000000000000" pitchFamily="34" charset="-120"/>
                <a:ea typeface="Adobe 繁黑體 Std B" panose="020B0700000000000000" pitchFamily="34" charset="-120"/>
              </a:rPr>
              <a:t>，尤其是在這個資訊爆炸的時代，學生的學習型態跟以前比起來有很大的不同，傳統的教師權威已不受用，學校老師應當</a:t>
            </a:r>
            <a:r>
              <a:rPr lang="zh-TW" altLang="en-US" sz="2400" b="1" dirty="0">
                <a:solidFill>
                  <a:srgbClr val="FF0000"/>
                </a:solidFill>
                <a:latin typeface="Adobe 繁黑體 Std B" panose="020B0700000000000000" pitchFamily="34" charset="-120"/>
                <a:ea typeface="Adobe 繁黑體 Std B" panose="020B0700000000000000" pitchFamily="34" charset="-120"/>
              </a:rPr>
              <a:t>多充實自己，才可以使自己的教育專業能力跟上時代的腳步</a:t>
            </a:r>
            <a:r>
              <a:rPr lang="zh-TW" altLang="en-US" sz="2400" b="1" dirty="0">
                <a:latin typeface="Adobe 繁黑體 Std B" panose="020B0700000000000000" pitchFamily="34" charset="-120"/>
                <a:ea typeface="Adobe 繁黑體 Std B" panose="020B0700000000000000" pitchFamily="34" charset="-120"/>
              </a:rPr>
              <a:t>。</a:t>
            </a:r>
          </a:p>
        </p:txBody>
      </p:sp>
      <p:grpSp>
        <p:nvGrpSpPr>
          <p:cNvPr id="4" name="组合 76">
            <a:extLst>
              <a:ext uri="{FF2B5EF4-FFF2-40B4-BE49-F238E27FC236}">
                <a16:creationId xmlns:a16="http://schemas.microsoft.com/office/drawing/2014/main" id="{100312FE-B8D4-48D5-AAB5-53E94A92CEE4}"/>
              </a:ext>
            </a:extLst>
          </p:cNvPr>
          <p:cNvGrpSpPr/>
          <p:nvPr/>
        </p:nvGrpSpPr>
        <p:grpSpPr>
          <a:xfrm>
            <a:off x="-397123" y="-538250"/>
            <a:ext cx="2555690" cy="2296167"/>
            <a:chOff x="-1344978" y="-685187"/>
            <a:chExt cx="6781080" cy="6092478"/>
          </a:xfrm>
        </p:grpSpPr>
        <p:sp>
          <p:nvSpPr>
            <p:cNvPr id="5" name="椭圆 77">
              <a:extLst>
                <a:ext uri="{FF2B5EF4-FFF2-40B4-BE49-F238E27FC236}">
                  <a16:creationId xmlns:a16="http://schemas.microsoft.com/office/drawing/2014/main" id="{172B9C07-6F46-4CA9-B00C-0BF82B9A8959}"/>
                </a:ext>
              </a:extLst>
            </p:cNvPr>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78">
              <a:extLst>
                <a:ext uri="{FF2B5EF4-FFF2-40B4-BE49-F238E27FC236}">
                  <a16:creationId xmlns:a16="http://schemas.microsoft.com/office/drawing/2014/main" id="{97462E21-89E0-43AC-894E-C9983A073B36}"/>
                </a:ext>
              </a:extLst>
            </p:cNvPr>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79">
              <a:extLst>
                <a:ext uri="{FF2B5EF4-FFF2-40B4-BE49-F238E27FC236}">
                  <a16:creationId xmlns:a16="http://schemas.microsoft.com/office/drawing/2014/main" id="{AE54E1C9-6418-4392-A74C-5CD7A8B71FA5}"/>
                </a:ext>
              </a:extLst>
            </p:cNvPr>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80">
              <a:extLst>
                <a:ext uri="{FF2B5EF4-FFF2-40B4-BE49-F238E27FC236}">
                  <a16:creationId xmlns:a16="http://schemas.microsoft.com/office/drawing/2014/main" id="{28AB9DFB-7815-43D7-8183-177D5DE1753B}"/>
                </a:ext>
              </a:extLst>
            </p:cNvPr>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1">
              <a:extLst>
                <a:ext uri="{FF2B5EF4-FFF2-40B4-BE49-F238E27FC236}">
                  <a16:creationId xmlns:a16="http://schemas.microsoft.com/office/drawing/2014/main" id="{2D55E731-3A22-468D-BC41-9F976B547063}"/>
                </a:ext>
              </a:extLst>
            </p:cNvPr>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82">
              <a:extLst>
                <a:ext uri="{FF2B5EF4-FFF2-40B4-BE49-F238E27FC236}">
                  <a16:creationId xmlns:a16="http://schemas.microsoft.com/office/drawing/2014/main" id="{2B173F43-687B-47DC-9BC3-5BF1842FB438}"/>
                </a:ext>
              </a:extLst>
            </p:cNvPr>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83">
              <a:extLst>
                <a:ext uri="{FF2B5EF4-FFF2-40B4-BE49-F238E27FC236}">
                  <a16:creationId xmlns:a16="http://schemas.microsoft.com/office/drawing/2014/main" id="{140A2059-7122-4860-814F-D6EC7DEA57F7}"/>
                </a:ext>
              </a:extLst>
            </p:cNvPr>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84">
              <a:extLst>
                <a:ext uri="{FF2B5EF4-FFF2-40B4-BE49-F238E27FC236}">
                  <a16:creationId xmlns:a16="http://schemas.microsoft.com/office/drawing/2014/main" id="{B7C15CD5-4A15-4529-8684-3AAD961CC9DA}"/>
                </a:ext>
              </a:extLst>
            </p:cNvPr>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5">
              <a:extLst>
                <a:ext uri="{FF2B5EF4-FFF2-40B4-BE49-F238E27FC236}">
                  <a16:creationId xmlns:a16="http://schemas.microsoft.com/office/drawing/2014/main" id="{EAF339B8-CAB8-4D93-9D10-936D92566D00}"/>
                </a:ext>
              </a:extLst>
            </p:cNvPr>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86">
              <a:extLst>
                <a:ext uri="{FF2B5EF4-FFF2-40B4-BE49-F238E27FC236}">
                  <a16:creationId xmlns:a16="http://schemas.microsoft.com/office/drawing/2014/main" id="{0AE9E44D-5CA3-4814-8CC5-1E53167E6717}"/>
                </a:ext>
              </a:extLst>
            </p:cNvPr>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87">
              <a:extLst>
                <a:ext uri="{FF2B5EF4-FFF2-40B4-BE49-F238E27FC236}">
                  <a16:creationId xmlns:a16="http://schemas.microsoft.com/office/drawing/2014/main" id="{0A6EC56B-F48C-4C33-B261-17D7874163A3}"/>
                </a:ext>
              </a:extLst>
            </p:cNvPr>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88">
              <a:extLst>
                <a:ext uri="{FF2B5EF4-FFF2-40B4-BE49-F238E27FC236}">
                  <a16:creationId xmlns:a16="http://schemas.microsoft.com/office/drawing/2014/main" id="{D90B0011-6062-48E6-A1FB-78E39A164C89}"/>
                </a:ext>
              </a:extLst>
            </p:cNvPr>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89">
              <a:extLst>
                <a:ext uri="{FF2B5EF4-FFF2-40B4-BE49-F238E27FC236}">
                  <a16:creationId xmlns:a16="http://schemas.microsoft.com/office/drawing/2014/main" id="{CB81F227-2B9B-4507-BF4A-5EF9732E89C8}"/>
                </a:ext>
              </a:extLst>
            </p:cNvPr>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圖片 21">
            <a:extLst>
              <a:ext uri="{FF2B5EF4-FFF2-40B4-BE49-F238E27FC236}">
                <a16:creationId xmlns:a16="http://schemas.microsoft.com/office/drawing/2014/main" id="{4A7BA0F1-090C-44B7-8904-A22BF7D54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4706" y="1502392"/>
            <a:ext cx="4277294" cy="4277294"/>
          </a:xfrm>
          <a:prstGeom prst="rect">
            <a:avLst/>
          </a:prstGeom>
        </p:spPr>
      </p:pic>
    </p:spTree>
    <p:extLst>
      <p:ext uri="{BB962C8B-B14F-4D97-AF65-F5344CB8AC3E}">
        <p14:creationId xmlns:p14="http://schemas.microsoft.com/office/powerpoint/2010/main" val="1972844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6921" y="1013365"/>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8148" y="2729569"/>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2996" y="144162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6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2517" y="2863156"/>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6883" y="450332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3471" y="4325230"/>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3761" y="491225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7154" y="457016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5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1193" y="131499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0406"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5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206"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022" y="286315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8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7622"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4029" y="3517142"/>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4995" y="30756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09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3797" y="2096797"/>
            <a:ext cx="2664415"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600" b="1" dirty="0">
                <a:latin typeface="微软雅黑" panose="020B0503020204020204" pitchFamily="34" charset="-122"/>
                <a:ea typeface="微软雅黑" panose="020B0503020204020204" pitchFamily="34" charset="-122"/>
              </a:rPr>
              <a:t>５</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1224" y="4912257"/>
            <a:ext cx="5509551" cy="769441"/>
          </a:xfrm>
          <a:prstGeom prst="rect">
            <a:avLst/>
          </a:prstGeom>
        </p:spPr>
        <p:txBody>
          <a:bodyPr wrap="square">
            <a:spAutoFit/>
          </a:bodyPr>
          <a:lstStyle/>
          <a:p>
            <a:pPr algn="ctr"/>
            <a:r>
              <a:rPr lang="zh-TW" altLang="en-US" sz="4400" b="1" dirty="0">
                <a:latin typeface="Adobe 繁黑體 Std B" panose="020B0700000000000000" pitchFamily="34" charset="-120"/>
                <a:ea typeface="Adobe 繁黑體 Std B" panose="020B0700000000000000" pitchFamily="34" charset="-120"/>
              </a:rPr>
              <a:t>參考資料</a:t>
            </a:r>
            <a:endParaRPr lang="en-US" altLang="zh-TW" sz="4400" b="1" dirty="0">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64623542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76">
            <a:extLst>
              <a:ext uri="{FF2B5EF4-FFF2-40B4-BE49-F238E27FC236}">
                <a16:creationId xmlns:a16="http://schemas.microsoft.com/office/drawing/2014/main" id="{7320D634-96F5-4C97-B300-E9301E32A2AD}"/>
              </a:ext>
            </a:extLst>
          </p:cNvPr>
          <p:cNvGrpSpPr/>
          <p:nvPr/>
        </p:nvGrpSpPr>
        <p:grpSpPr>
          <a:xfrm>
            <a:off x="-397123" y="-538250"/>
            <a:ext cx="2555690" cy="2296167"/>
            <a:chOff x="-1344978" y="-685187"/>
            <a:chExt cx="6781080" cy="6092478"/>
          </a:xfrm>
        </p:grpSpPr>
        <p:sp>
          <p:nvSpPr>
            <p:cNvPr id="4" name="椭圆 77">
              <a:extLst>
                <a:ext uri="{FF2B5EF4-FFF2-40B4-BE49-F238E27FC236}">
                  <a16:creationId xmlns:a16="http://schemas.microsoft.com/office/drawing/2014/main" id="{DC66A76A-33A4-4EE7-AE09-161870250026}"/>
                </a:ext>
              </a:extLst>
            </p:cNvPr>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78">
              <a:extLst>
                <a:ext uri="{FF2B5EF4-FFF2-40B4-BE49-F238E27FC236}">
                  <a16:creationId xmlns:a16="http://schemas.microsoft.com/office/drawing/2014/main" id="{9DF144AE-2714-4303-9BB3-C618F0C7BB5A}"/>
                </a:ext>
              </a:extLst>
            </p:cNvPr>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79">
              <a:extLst>
                <a:ext uri="{FF2B5EF4-FFF2-40B4-BE49-F238E27FC236}">
                  <a16:creationId xmlns:a16="http://schemas.microsoft.com/office/drawing/2014/main" id="{FB8F16D1-B0B9-49DD-BAC8-3A272D26D035}"/>
                </a:ext>
              </a:extLst>
            </p:cNvPr>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80">
              <a:extLst>
                <a:ext uri="{FF2B5EF4-FFF2-40B4-BE49-F238E27FC236}">
                  <a16:creationId xmlns:a16="http://schemas.microsoft.com/office/drawing/2014/main" id="{D36663C6-4E92-40CB-8057-D8F761717819}"/>
                </a:ext>
              </a:extLst>
            </p:cNvPr>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81">
              <a:extLst>
                <a:ext uri="{FF2B5EF4-FFF2-40B4-BE49-F238E27FC236}">
                  <a16:creationId xmlns:a16="http://schemas.microsoft.com/office/drawing/2014/main" id="{C7287670-05E0-468A-BD62-C8B6299C7D2B}"/>
                </a:ext>
              </a:extLst>
            </p:cNvPr>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2">
              <a:extLst>
                <a:ext uri="{FF2B5EF4-FFF2-40B4-BE49-F238E27FC236}">
                  <a16:creationId xmlns:a16="http://schemas.microsoft.com/office/drawing/2014/main" id="{6B89907F-1428-4D16-97D1-0558559BB4D7}"/>
                </a:ext>
              </a:extLst>
            </p:cNvPr>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83">
              <a:extLst>
                <a:ext uri="{FF2B5EF4-FFF2-40B4-BE49-F238E27FC236}">
                  <a16:creationId xmlns:a16="http://schemas.microsoft.com/office/drawing/2014/main" id="{4E78CC88-BB21-4CA8-9C32-3A4C1BBA862C}"/>
                </a:ext>
              </a:extLst>
            </p:cNvPr>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84">
              <a:extLst>
                <a:ext uri="{FF2B5EF4-FFF2-40B4-BE49-F238E27FC236}">
                  <a16:creationId xmlns:a16="http://schemas.microsoft.com/office/drawing/2014/main" id="{CFFF1786-0C98-423E-B5C7-1A80570E9FD6}"/>
                </a:ext>
              </a:extLst>
            </p:cNvPr>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85">
              <a:extLst>
                <a:ext uri="{FF2B5EF4-FFF2-40B4-BE49-F238E27FC236}">
                  <a16:creationId xmlns:a16="http://schemas.microsoft.com/office/drawing/2014/main" id="{FCC99F1C-4F98-4F2A-802D-1B680C27B843}"/>
                </a:ext>
              </a:extLst>
            </p:cNvPr>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6">
              <a:extLst>
                <a:ext uri="{FF2B5EF4-FFF2-40B4-BE49-F238E27FC236}">
                  <a16:creationId xmlns:a16="http://schemas.microsoft.com/office/drawing/2014/main" id="{A54F9FF4-CA83-45C6-AB9B-339CB2DF450F}"/>
                </a:ext>
              </a:extLst>
            </p:cNvPr>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87">
              <a:extLst>
                <a:ext uri="{FF2B5EF4-FFF2-40B4-BE49-F238E27FC236}">
                  <a16:creationId xmlns:a16="http://schemas.microsoft.com/office/drawing/2014/main" id="{9CAA3A03-A124-42B5-8077-6A2949A5713F}"/>
                </a:ext>
              </a:extLst>
            </p:cNvPr>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88">
              <a:extLst>
                <a:ext uri="{FF2B5EF4-FFF2-40B4-BE49-F238E27FC236}">
                  <a16:creationId xmlns:a16="http://schemas.microsoft.com/office/drawing/2014/main" id="{A56DF9F4-6DBF-49D0-9118-831FE865EDBE}"/>
                </a:ext>
              </a:extLst>
            </p:cNvPr>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89">
              <a:extLst>
                <a:ext uri="{FF2B5EF4-FFF2-40B4-BE49-F238E27FC236}">
                  <a16:creationId xmlns:a16="http://schemas.microsoft.com/office/drawing/2014/main" id="{CCE139EB-E7E5-41C6-91B9-F04D32DA79F6}"/>
                </a:ext>
              </a:extLst>
            </p:cNvPr>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字方塊 16">
            <a:extLst>
              <a:ext uri="{FF2B5EF4-FFF2-40B4-BE49-F238E27FC236}">
                <a16:creationId xmlns:a16="http://schemas.microsoft.com/office/drawing/2014/main" id="{87652306-756E-42EC-94A3-CBE0670C74B3}"/>
              </a:ext>
            </a:extLst>
          </p:cNvPr>
          <p:cNvSpPr txBox="1"/>
          <p:nvPr/>
        </p:nvSpPr>
        <p:spPr>
          <a:xfrm>
            <a:off x="1981514" y="551289"/>
            <a:ext cx="9786415" cy="5755422"/>
          </a:xfrm>
          <a:prstGeom prst="rect">
            <a:avLst/>
          </a:prstGeom>
          <a:noFill/>
        </p:spPr>
        <p:txBody>
          <a:bodyPr wrap="square" rtlCol="0">
            <a:spAutoFit/>
          </a:bodyPr>
          <a:lstStyle/>
          <a:p>
            <a:r>
              <a:rPr lang="zh-TW" altLang="zh-TW" sz="1600" b="1" dirty="0">
                <a:latin typeface="Adobe 繁黑體 Std B" panose="020B0700000000000000" pitchFamily="34" charset="-120"/>
                <a:ea typeface="Adobe 繁黑體 Std B" panose="020B0700000000000000" pitchFamily="34" charset="-120"/>
              </a:rPr>
              <a:t>林生傳，</a:t>
            </a:r>
            <a:r>
              <a:rPr lang="en-GB" altLang="zh-TW" sz="1600" b="1" dirty="0">
                <a:latin typeface="Adobe 繁黑體 Std B" panose="020B0700000000000000" pitchFamily="34" charset="-120"/>
                <a:ea typeface="Adobe 繁黑體 Std B" panose="020B0700000000000000" pitchFamily="34" charset="-120"/>
              </a:rPr>
              <a:t>2000</a:t>
            </a:r>
            <a:r>
              <a:rPr lang="zh-TW" altLang="zh-TW" sz="1600" b="1" dirty="0">
                <a:latin typeface="Adobe 繁黑體 Std B" panose="020B0700000000000000" pitchFamily="34" charset="-120"/>
                <a:ea typeface="Adobe 繁黑體 Std B" panose="020B0700000000000000" pitchFamily="34" charset="-120"/>
              </a:rPr>
              <a:t>年</a:t>
            </a:r>
            <a:r>
              <a:rPr lang="en-GB" altLang="zh-TW" sz="1600" b="1" dirty="0">
                <a:latin typeface="Adobe 繁黑體 Std B" panose="020B0700000000000000" pitchFamily="34" charset="-120"/>
                <a:ea typeface="Adobe 繁黑體 Std B" panose="020B0700000000000000" pitchFamily="34" charset="-120"/>
              </a:rPr>
              <a:t>12</a:t>
            </a:r>
            <a:r>
              <a:rPr lang="zh-TW" altLang="zh-TW" sz="1600" b="1" dirty="0">
                <a:latin typeface="Adobe 繁黑體 Std B" panose="020B0700000000000000" pitchFamily="34" charset="-120"/>
                <a:ea typeface="Adobe 繁黑體 Std B" panose="020B0700000000000000" pitchFamily="34" charset="-120"/>
              </a:rPr>
              <a:t>月，教育大辭典，擷取自</a:t>
            </a:r>
            <a:r>
              <a:rPr lang="en-GB" altLang="zh-TW" sz="1600" b="1" dirty="0">
                <a:latin typeface="Adobe 繁黑體 Std B" panose="020B0700000000000000" pitchFamily="34" charset="-120"/>
                <a:ea typeface="Adobe 繁黑體 Std B" panose="020B0700000000000000" pitchFamily="34" charset="-120"/>
              </a:rPr>
              <a:t>https://pedia.cloud.edu.tw/Entry/Detail/?title=%E6%95%99%E5%B8%AB%E5%B0%88%E6%A5%AD%E5%8C%96</a:t>
            </a:r>
            <a:endParaRPr lang="zh-TW" altLang="zh-TW" sz="1600" b="1" dirty="0">
              <a:latin typeface="Adobe 繁黑體 Std B" panose="020B0700000000000000" pitchFamily="34" charset="-120"/>
              <a:ea typeface="Adobe 繁黑體 Std B" panose="020B0700000000000000" pitchFamily="34" charset="-120"/>
            </a:endParaRPr>
          </a:p>
          <a:p>
            <a:endParaRPr lang="zh-TW" altLang="zh-TW" sz="1600" b="1" dirty="0" smtClean="0">
              <a:latin typeface="Adobe 繁黑體 Std B" panose="020B0700000000000000" pitchFamily="34" charset="-120"/>
              <a:ea typeface="Adobe 繁黑體 Std B" panose="020B0700000000000000" pitchFamily="34" charset="-120"/>
            </a:endParaRPr>
          </a:p>
          <a:p>
            <a:r>
              <a:rPr lang="zh-TW" altLang="zh-TW" sz="1600" b="1" dirty="0" smtClean="0">
                <a:latin typeface="Adobe 繁黑體 Std B" panose="020B0700000000000000" pitchFamily="34" charset="-120"/>
                <a:ea typeface="Adobe 繁黑體 Std B" panose="020B0700000000000000" pitchFamily="34" charset="-120"/>
              </a:rPr>
              <a:t>林生傳</a:t>
            </a:r>
            <a:r>
              <a:rPr lang="zh-TW" altLang="zh-TW" sz="1600" b="1" dirty="0">
                <a:latin typeface="Adobe 繁黑體 Std B" panose="020B0700000000000000" pitchFamily="34" charset="-120"/>
                <a:ea typeface="Adobe 繁黑體 Std B" panose="020B0700000000000000" pitchFamily="34" charset="-120"/>
              </a:rPr>
              <a:t>，</a:t>
            </a:r>
            <a:r>
              <a:rPr lang="en-GB" altLang="zh-TW" sz="1600" b="1" dirty="0">
                <a:latin typeface="Adobe 繁黑體 Std B" panose="020B0700000000000000" pitchFamily="34" charset="-120"/>
                <a:ea typeface="Adobe 繁黑體 Std B" panose="020B0700000000000000" pitchFamily="34" charset="-120"/>
              </a:rPr>
              <a:t>2000</a:t>
            </a:r>
            <a:r>
              <a:rPr lang="zh-TW" altLang="zh-TW" sz="1600" b="1" dirty="0">
                <a:latin typeface="Adobe 繁黑體 Std B" panose="020B0700000000000000" pitchFamily="34" charset="-120"/>
                <a:ea typeface="Adobe 繁黑體 Std B" panose="020B0700000000000000" pitchFamily="34" charset="-120"/>
              </a:rPr>
              <a:t>年</a:t>
            </a:r>
            <a:r>
              <a:rPr lang="en-GB" altLang="zh-TW" sz="1600" b="1" dirty="0">
                <a:latin typeface="Adobe 繁黑體 Std B" panose="020B0700000000000000" pitchFamily="34" charset="-120"/>
                <a:ea typeface="Adobe 繁黑體 Std B" panose="020B0700000000000000" pitchFamily="34" charset="-120"/>
              </a:rPr>
              <a:t>12</a:t>
            </a:r>
            <a:r>
              <a:rPr lang="zh-TW" altLang="zh-TW" sz="1600" b="1" dirty="0">
                <a:latin typeface="Adobe 繁黑體 Std B" panose="020B0700000000000000" pitchFamily="34" charset="-120"/>
                <a:ea typeface="Adobe 繁黑體 Std B" panose="020B0700000000000000" pitchFamily="34" charset="-120"/>
              </a:rPr>
              <a:t>月，教育大辭典，擷取自</a:t>
            </a:r>
            <a:r>
              <a:rPr lang="en-GB" altLang="zh-TW" sz="1600" b="1" dirty="0">
                <a:latin typeface="Adobe 繁黑體 Std B" panose="020B0700000000000000" pitchFamily="34" charset="-120"/>
                <a:ea typeface="Adobe 繁黑體 Std B" panose="020B0700000000000000" pitchFamily="34" charset="-120"/>
              </a:rPr>
              <a:t>http://163.28.84.215/Entry/Detail/?title=%E6%95%99%E5%B8%AB%E5%B0%88%E6%A5%AD%E7%A4%BE%E6%9C%83%E5%8C%96&amp;search=%E7%A4%BE</a:t>
            </a:r>
            <a:endParaRPr lang="zh-TW" altLang="zh-TW" sz="1600" b="1" dirty="0">
              <a:latin typeface="Adobe 繁黑體 Std B" panose="020B0700000000000000" pitchFamily="34" charset="-120"/>
              <a:ea typeface="Adobe 繁黑體 Std B" panose="020B0700000000000000" pitchFamily="34" charset="-120"/>
            </a:endParaRPr>
          </a:p>
          <a:p>
            <a:r>
              <a:rPr lang="en-GB" altLang="zh-TW" sz="1600" b="1" dirty="0">
                <a:latin typeface="Adobe 繁黑體 Std B" panose="020B0700000000000000" pitchFamily="34" charset="-120"/>
                <a:ea typeface="Adobe 繁黑體 Std B" panose="020B0700000000000000" pitchFamily="34" charset="-120"/>
              </a:rPr>
              <a:t> </a:t>
            </a:r>
            <a:endParaRPr lang="zh-TW" altLang="zh-TW" sz="1600" b="1" dirty="0">
              <a:latin typeface="Adobe 繁黑體 Std B" panose="020B0700000000000000" pitchFamily="34" charset="-120"/>
              <a:ea typeface="Adobe 繁黑體 Std B" panose="020B0700000000000000" pitchFamily="34" charset="-120"/>
            </a:endParaRPr>
          </a:p>
          <a:p>
            <a:r>
              <a:rPr lang="zh-TW" altLang="zh-TW" sz="1600" b="1" dirty="0">
                <a:latin typeface="Adobe 繁黑體 Std B" panose="020B0700000000000000" pitchFamily="34" charset="-120"/>
                <a:ea typeface="Adobe 繁黑體 Std B" panose="020B0700000000000000" pitchFamily="34" charset="-120"/>
              </a:rPr>
              <a:t>陳奎憙，</a:t>
            </a:r>
            <a:r>
              <a:rPr lang="en-GB" altLang="zh-TW" sz="1600" b="1" dirty="0">
                <a:latin typeface="Adobe 繁黑體 Std B" panose="020B0700000000000000" pitchFamily="34" charset="-120"/>
                <a:ea typeface="Adobe 繁黑體 Std B" panose="020B0700000000000000" pitchFamily="34" charset="-120"/>
              </a:rPr>
              <a:t>2000</a:t>
            </a:r>
            <a:r>
              <a:rPr lang="zh-TW" altLang="zh-TW" sz="1600" b="1" dirty="0">
                <a:latin typeface="Adobe 繁黑體 Std B" panose="020B0700000000000000" pitchFamily="34" charset="-120"/>
                <a:ea typeface="Adobe 繁黑體 Std B" panose="020B0700000000000000" pitchFamily="34" charset="-120"/>
              </a:rPr>
              <a:t>年</a:t>
            </a:r>
            <a:r>
              <a:rPr lang="en-GB" altLang="zh-TW" sz="1600" b="1" dirty="0">
                <a:latin typeface="Adobe 繁黑體 Std B" panose="020B0700000000000000" pitchFamily="34" charset="-120"/>
                <a:ea typeface="Adobe 繁黑體 Std B" panose="020B0700000000000000" pitchFamily="34" charset="-120"/>
              </a:rPr>
              <a:t>12</a:t>
            </a:r>
            <a:r>
              <a:rPr lang="zh-TW" altLang="zh-TW" sz="1600" b="1" dirty="0">
                <a:latin typeface="Adobe 繁黑體 Std B" panose="020B0700000000000000" pitchFamily="34" charset="-120"/>
                <a:ea typeface="Adobe 繁黑體 Std B" panose="020B0700000000000000" pitchFamily="34" charset="-120"/>
              </a:rPr>
              <a:t>月，教育大辭典，擷取自</a:t>
            </a:r>
            <a:r>
              <a:rPr lang="en-GB" altLang="zh-TW" sz="1600" b="1" dirty="0">
                <a:latin typeface="Adobe 繁黑體 Std B" panose="020B0700000000000000" pitchFamily="34" charset="-120"/>
                <a:ea typeface="Adobe 繁黑體 Std B" panose="020B0700000000000000" pitchFamily="34" charset="-120"/>
              </a:rPr>
              <a:t>http://pedia.cloud.edu.tw/Entry/Detail/?title=%E6%95%99%E5%B8%AB%E7%9A%84%E8%81%B7%E6%A5%AD%E8%81%B2%E6%9C%9B</a:t>
            </a:r>
            <a:endParaRPr lang="zh-TW" altLang="zh-TW" sz="1600" b="1" dirty="0">
              <a:latin typeface="Adobe 繁黑體 Std B" panose="020B0700000000000000" pitchFamily="34" charset="-120"/>
              <a:ea typeface="Adobe 繁黑體 Std B" panose="020B0700000000000000" pitchFamily="34" charset="-120"/>
            </a:endParaRPr>
          </a:p>
          <a:p>
            <a:r>
              <a:rPr lang="en-GB" altLang="zh-TW" sz="1600" b="1" dirty="0">
                <a:latin typeface="Adobe 繁黑體 Std B" panose="020B0700000000000000" pitchFamily="34" charset="-120"/>
                <a:ea typeface="Adobe 繁黑體 Std B" panose="020B0700000000000000" pitchFamily="34" charset="-120"/>
              </a:rPr>
              <a:t> </a:t>
            </a:r>
            <a:endParaRPr lang="zh-TW" altLang="zh-TW" sz="1600" b="1" dirty="0">
              <a:latin typeface="Adobe 繁黑體 Std B" panose="020B0700000000000000" pitchFamily="34" charset="-120"/>
              <a:ea typeface="Adobe 繁黑體 Std B" panose="020B0700000000000000" pitchFamily="34" charset="-120"/>
            </a:endParaRPr>
          </a:p>
          <a:p>
            <a:r>
              <a:rPr lang="zh-TW" altLang="zh-TW" sz="1600" b="1" dirty="0">
                <a:latin typeface="Adobe 繁黑體 Std B" panose="020B0700000000000000" pitchFamily="34" charset="-120"/>
                <a:ea typeface="Adobe 繁黑體 Std B" panose="020B0700000000000000" pitchFamily="34" charset="-120"/>
              </a:rPr>
              <a:t>張建成，</a:t>
            </a:r>
            <a:r>
              <a:rPr lang="en-GB" altLang="zh-TW" sz="1600" b="1" dirty="0">
                <a:latin typeface="Adobe 繁黑體 Std B" panose="020B0700000000000000" pitchFamily="34" charset="-120"/>
                <a:ea typeface="Adobe 繁黑體 Std B" panose="020B0700000000000000" pitchFamily="34" charset="-120"/>
              </a:rPr>
              <a:t>2000</a:t>
            </a:r>
            <a:r>
              <a:rPr lang="zh-TW" altLang="zh-TW" sz="1600" b="1" dirty="0">
                <a:latin typeface="Adobe 繁黑體 Std B" panose="020B0700000000000000" pitchFamily="34" charset="-120"/>
                <a:ea typeface="Adobe 繁黑體 Std B" panose="020B0700000000000000" pitchFamily="34" charset="-120"/>
              </a:rPr>
              <a:t>年</a:t>
            </a:r>
            <a:r>
              <a:rPr lang="en-GB" altLang="zh-TW" sz="1600" b="1" dirty="0">
                <a:latin typeface="Adobe 繁黑體 Std B" panose="020B0700000000000000" pitchFamily="34" charset="-120"/>
                <a:ea typeface="Adobe 繁黑體 Std B" panose="020B0700000000000000" pitchFamily="34" charset="-120"/>
              </a:rPr>
              <a:t>12</a:t>
            </a:r>
            <a:r>
              <a:rPr lang="zh-TW" altLang="zh-TW" sz="1600" b="1" dirty="0">
                <a:latin typeface="Adobe 繁黑體 Std B" panose="020B0700000000000000" pitchFamily="34" charset="-120"/>
                <a:ea typeface="Adobe 繁黑體 Std B" panose="020B0700000000000000" pitchFamily="34" charset="-120"/>
              </a:rPr>
              <a:t>月，教育大辭典，擷取</a:t>
            </a:r>
            <a:r>
              <a:rPr lang="zh-TW" altLang="zh-TW" sz="1600" b="1" dirty="0" smtClean="0">
                <a:latin typeface="Adobe 繁黑體 Std B" panose="020B0700000000000000" pitchFamily="34" charset="-120"/>
                <a:ea typeface="Adobe 繁黑體 Std B" panose="020B0700000000000000" pitchFamily="34" charset="-120"/>
              </a:rPr>
              <a:t>自</a:t>
            </a:r>
            <a:r>
              <a:rPr lang="zh-TW" altLang="en-US" sz="1600" b="1" dirty="0" smtClean="0">
                <a:latin typeface="Adobe 繁黑體 Std B" panose="020B0700000000000000" pitchFamily="34" charset="-120"/>
                <a:ea typeface="Adobe 繁黑體 Std B" panose="020B0700000000000000" pitchFamily="34" charset="-120"/>
              </a:rPr>
              <a:t> </a:t>
            </a:r>
            <a:r>
              <a:rPr lang="en-GB" altLang="zh-TW" sz="1600" b="1" dirty="0" smtClean="0">
                <a:latin typeface="Adobe 繁黑體 Std B" panose="020B0700000000000000" pitchFamily="34" charset="-120"/>
                <a:ea typeface="Adobe 繁黑體 Std B" panose="020B0700000000000000" pitchFamily="34" charset="-120"/>
              </a:rPr>
              <a:t>https</a:t>
            </a:r>
            <a:r>
              <a:rPr lang="en-GB" altLang="zh-TW" sz="1600" b="1" dirty="0">
                <a:latin typeface="Adobe 繁黑體 Std B" panose="020B0700000000000000" pitchFamily="34" charset="-120"/>
                <a:ea typeface="Adobe 繁黑體 Std B" panose="020B0700000000000000" pitchFamily="34" charset="-120"/>
              </a:rPr>
              <a:t>://terms.naer.edu.tw/detail/1309545</a:t>
            </a:r>
            <a:r>
              <a:rPr lang="en-GB" altLang="zh-TW" sz="1600" b="1" dirty="0" smtClean="0">
                <a:latin typeface="Adobe 繁黑體 Std B" panose="020B0700000000000000" pitchFamily="34" charset="-120"/>
                <a:ea typeface="Adobe 繁黑體 Std B" panose="020B0700000000000000" pitchFamily="34" charset="-120"/>
              </a:rPr>
              <a:t>/</a:t>
            </a:r>
          </a:p>
          <a:p>
            <a:endParaRPr lang="en-GB" altLang="zh-TW" sz="1600" b="1" dirty="0">
              <a:latin typeface="Adobe 繁黑體 Std B" panose="020B0700000000000000" pitchFamily="34" charset="-120"/>
              <a:ea typeface="Adobe 繁黑體 Std B" panose="020B0700000000000000" pitchFamily="34" charset="-120"/>
            </a:endParaRPr>
          </a:p>
          <a:p>
            <a:r>
              <a:rPr lang="zh-TW" altLang="en-US" sz="1600" b="1" dirty="0">
                <a:latin typeface="Adobe 繁黑體 Std B" panose="020B0700000000000000" pitchFamily="34" charset="-120"/>
                <a:ea typeface="Adobe 繁黑體 Std B" panose="020B0700000000000000" pitchFamily="34" charset="-120"/>
              </a:rPr>
              <a:t>白潔（</a:t>
            </a:r>
            <a:r>
              <a:rPr lang="en-US" altLang="zh-TW" sz="1600" b="1" dirty="0">
                <a:latin typeface="Adobe 繁黑體 Std B" panose="020B0700000000000000" pitchFamily="34" charset="-120"/>
                <a:ea typeface="Adobe 繁黑體 Std B" panose="020B0700000000000000" pitchFamily="34" charset="-120"/>
              </a:rPr>
              <a:t>2011</a:t>
            </a:r>
            <a:r>
              <a:rPr lang="zh-TW" altLang="en-US" sz="1600" b="1" dirty="0">
                <a:latin typeface="Adobe 繁黑體 Std B" panose="020B0700000000000000" pitchFamily="34" charset="-120"/>
                <a:ea typeface="Adobe 繁黑體 Std B" panose="020B0700000000000000" pitchFamily="34" charset="-120"/>
              </a:rPr>
              <a:t>）。天津師範大學教育學院學園，</a:t>
            </a:r>
            <a:r>
              <a:rPr lang="en-US" altLang="zh-TW" sz="1600" b="1" dirty="0">
                <a:latin typeface="Adobe 繁黑體 Std B" panose="020B0700000000000000" pitchFamily="34" charset="-120"/>
                <a:ea typeface="Adobe 繁黑體 Std B" panose="020B0700000000000000" pitchFamily="34" charset="-120"/>
              </a:rPr>
              <a:t>2011</a:t>
            </a:r>
            <a:r>
              <a:rPr lang="zh-TW" altLang="en-US" sz="1600" b="1" dirty="0">
                <a:latin typeface="Adobe 繁黑體 Std B" panose="020B0700000000000000" pitchFamily="34" charset="-120"/>
                <a:ea typeface="Adobe 繁黑體 Std B" panose="020B0700000000000000" pitchFamily="34" charset="-120"/>
              </a:rPr>
              <a:t>年 </a:t>
            </a:r>
            <a:r>
              <a:rPr lang="en-US" altLang="zh-TW" sz="1600" b="1" dirty="0">
                <a:latin typeface="Adobe 繁黑體 Std B" panose="020B0700000000000000" pitchFamily="34" charset="-120"/>
                <a:ea typeface="Adobe 繁黑體 Std B" panose="020B0700000000000000" pitchFamily="34" charset="-120"/>
              </a:rPr>
              <a:t>01</a:t>
            </a:r>
            <a:r>
              <a:rPr lang="zh-TW" altLang="en-US" sz="1600" b="1" dirty="0">
                <a:latin typeface="Adobe 繁黑體 Std B" panose="020B0700000000000000" pitchFamily="34" charset="-120"/>
                <a:ea typeface="Adobe 繁黑體 Std B" panose="020B0700000000000000" pitchFamily="34" charset="-120"/>
              </a:rPr>
              <a:t>期，</a:t>
            </a:r>
            <a:r>
              <a:rPr lang="en-US" altLang="zh-TW" sz="1600" b="1" dirty="0">
                <a:latin typeface="Adobe 繁黑體 Std B" panose="020B0700000000000000" pitchFamily="34" charset="-120"/>
                <a:ea typeface="Adobe 繁黑體 Std B" panose="020B0700000000000000" pitchFamily="34" charset="-120"/>
              </a:rPr>
              <a:t>P31-32</a:t>
            </a:r>
            <a:r>
              <a:rPr lang="zh-TW" altLang="en-US" sz="1600" b="1" dirty="0">
                <a:latin typeface="Adobe 繁黑體 Std B" panose="020B0700000000000000" pitchFamily="34" charset="-120"/>
                <a:ea typeface="Adobe 繁黑體 Std B" panose="020B0700000000000000" pitchFamily="34" charset="-120"/>
              </a:rPr>
              <a:t>，關於教師職業聲望的思考。</a:t>
            </a:r>
          </a:p>
          <a:p>
            <a:endParaRPr lang="zh-TW" altLang="en-US" sz="1600" b="1" dirty="0">
              <a:latin typeface="Adobe 繁黑體 Std B" panose="020B0700000000000000" pitchFamily="34" charset="-120"/>
              <a:ea typeface="Adobe 繁黑體 Std B" panose="020B0700000000000000" pitchFamily="34" charset="-120"/>
            </a:endParaRPr>
          </a:p>
          <a:p>
            <a:r>
              <a:rPr lang="zh-TW" altLang="en-US" sz="1600" b="1" dirty="0">
                <a:latin typeface="Adobe 繁黑體 Std B" panose="020B0700000000000000" pitchFamily="34" charset="-120"/>
                <a:ea typeface="Adobe 繁黑體 Std B" panose="020B0700000000000000" pitchFamily="34" charset="-120"/>
              </a:rPr>
              <a:t>姚季沁（</a:t>
            </a:r>
            <a:r>
              <a:rPr lang="en-US" altLang="zh-TW" sz="1600" b="1" dirty="0">
                <a:latin typeface="Adobe 繁黑體 Std B" panose="020B0700000000000000" pitchFamily="34" charset="-120"/>
                <a:ea typeface="Adobe 繁黑體 Std B" panose="020B0700000000000000" pitchFamily="34" charset="-120"/>
              </a:rPr>
              <a:t>2007</a:t>
            </a:r>
            <a:r>
              <a:rPr lang="zh-TW" altLang="en-US" sz="1600" b="1" dirty="0">
                <a:latin typeface="Adobe 繁黑體 Std B" panose="020B0700000000000000" pitchFamily="34" charset="-120"/>
                <a:ea typeface="Adobe 繁黑體 Std B" panose="020B0700000000000000" pitchFamily="34" charset="-120"/>
              </a:rPr>
              <a:t>）。網路社會學通訊期刊，</a:t>
            </a:r>
            <a:r>
              <a:rPr lang="en-US" altLang="zh-TW" sz="1600" b="1" dirty="0">
                <a:latin typeface="Adobe 繁黑體 Std B" panose="020B0700000000000000" pitchFamily="34" charset="-120"/>
                <a:ea typeface="Adobe 繁黑體 Std B" panose="020B0700000000000000" pitchFamily="34" charset="-120"/>
              </a:rPr>
              <a:t>82</a:t>
            </a:r>
            <a:r>
              <a:rPr lang="zh-TW" altLang="en-US" sz="1600" b="1" dirty="0">
                <a:latin typeface="Adobe 繁黑體 Std B" panose="020B0700000000000000" pitchFamily="34" charset="-120"/>
                <a:ea typeface="Adobe 繁黑體 Std B" panose="020B0700000000000000" pitchFamily="34" charset="-120"/>
              </a:rPr>
              <a:t>期，國小班級經營中教師權威展現之研究</a:t>
            </a:r>
            <a:r>
              <a:rPr lang="en-US" altLang="zh-TW" sz="1600" b="1" dirty="0">
                <a:latin typeface="Adobe 繁黑體 Std B" panose="020B0700000000000000" pitchFamily="34" charset="-120"/>
                <a:ea typeface="Adobe 繁黑體 Std B" panose="020B0700000000000000" pitchFamily="34" charset="-120"/>
              </a:rPr>
              <a:t>-</a:t>
            </a:r>
            <a:r>
              <a:rPr lang="zh-TW" altLang="en-US" sz="1600" b="1" dirty="0">
                <a:latin typeface="Adobe 繁黑體 Std B" panose="020B0700000000000000" pitchFamily="34" charset="-120"/>
                <a:ea typeface="Adobe 繁黑體 Std B" panose="020B0700000000000000" pitchFamily="34" charset="-120"/>
              </a:rPr>
              <a:t>台中縣大明國小教師。</a:t>
            </a:r>
          </a:p>
          <a:p>
            <a:r>
              <a:rPr lang="zh-TW" altLang="en-US" sz="1600" b="1" dirty="0">
                <a:latin typeface="Adobe 繁黑體 Std B" panose="020B0700000000000000" pitchFamily="34" charset="-120"/>
                <a:ea typeface="Adobe 繁黑體 Std B" panose="020B0700000000000000" pitchFamily="34" charset="-120"/>
              </a:rPr>
              <a:t> </a:t>
            </a:r>
          </a:p>
          <a:p>
            <a:r>
              <a:rPr lang="zh-TW" altLang="en-US" sz="1600" b="1" dirty="0">
                <a:latin typeface="Adobe 繁黑體 Std B" panose="020B0700000000000000" pitchFamily="34" charset="-120"/>
                <a:ea typeface="Adobe 繁黑體 Std B" panose="020B0700000000000000" pitchFamily="34" charset="-120"/>
              </a:rPr>
              <a:t>陳奎憙（</a:t>
            </a:r>
            <a:r>
              <a:rPr lang="en-US" altLang="zh-TW" sz="1600" b="1" dirty="0">
                <a:latin typeface="Adobe 繁黑體 Std B" panose="020B0700000000000000" pitchFamily="34" charset="-120"/>
                <a:ea typeface="Adobe 繁黑體 Std B" panose="020B0700000000000000" pitchFamily="34" charset="-120"/>
              </a:rPr>
              <a:t>2001</a:t>
            </a:r>
            <a:r>
              <a:rPr lang="zh-TW" altLang="en-US" sz="1600" b="1" dirty="0">
                <a:latin typeface="Adobe 繁黑體 Std B" panose="020B0700000000000000" pitchFamily="34" charset="-120"/>
                <a:ea typeface="Adobe 繁黑體 Std B" panose="020B0700000000000000" pitchFamily="34" charset="-120"/>
              </a:rPr>
              <a:t>）。教育社會學導論，師大書苑，台北市，</a:t>
            </a:r>
            <a:r>
              <a:rPr lang="en-US" altLang="zh-TW" sz="1600" b="1" dirty="0">
                <a:latin typeface="Adobe 繁黑體 Std B" panose="020B0700000000000000" pitchFamily="34" charset="-120"/>
                <a:ea typeface="Adobe 繁黑體 Std B" panose="020B0700000000000000" pitchFamily="34" charset="-120"/>
              </a:rPr>
              <a:t>P181-188</a:t>
            </a:r>
            <a:r>
              <a:rPr lang="zh-TW" altLang="en-US" sz="1600" b="1" dirty="0">
                <a:latin typeface="Adobe 繁黑體 Std B" panose="020B0700000000000000" pitchFamily="34" charset="-120"/>
                <a:ea typeface="Adobe 繁黑體 Std B" panose="020B0700000000000000" pitchFamily="34" charset="-120"/>
              </a:rPr>
              <a:t>。</a:t>
            </a:r>
          </a:p>
          <a:p>
            <a:r>
              <a:rPr lang="zh-TW" altLang="en-US" sz="1600" b="1" dirty="0">
                <a:latin typeface="Adobe 繁黑體 Std B" panose="020B0700000000000000" pitchFamily="34" charset="-120"/>
                <a:ea typeface="Adobe 繁黑體 Std B" panose="020B0700000000000000" pitchFamily="34" charset="-120"/>
              </a:rPr>
              <a:t> </a:t>
            </a:r>
          </a:p>
          <a:p>
            <a:r>
              <a:rPr lang="zh-TW" altLang="en-US" sz="1600" b="1" dirty="0">
                <a:latin typeface="Adobe 繁黑體 Std B" panose="020B0700000000000000" pitchFamily="34" charset="-120"/>
                <a:ea typeface="Adobe 繁黑體 Std B" panose="020B0700000000000000" pitchFamily="34" charset="-120"/>
              </a:rPr>
              <a:t>陳奎憙（</a:t>
            </a:r>
            <a:r>
              <a:rPr lang="en-US" altLang="zh-TW" sz="1600" b="1" dirty="0">
                <a:latin typeface="Adobe 繁黑體 Std B" panose="020B0700000000000000" pitchFamily="34" charset="-120"/>
                <a:ea typeface="Adobe 繁黑體 Std B" panose="020B0700000000000000" pitchFamily="34" charset="-120"/>
              </a:rPr>
              <a:t>1998</a:t>
            </a:r>
            <a:r>
              <a:rPr lang="zh-TW" altLang="en-US" sz="1600" b="1" dirty="0">
                <a:latin typeface="Adobe 繁黑體 Std B" panose="020B0700000000000000" pitchFamily="34" charset="-120"/>
                <a:ea typeface="Adobe 繁黑體 Std B" panose="020B0700000000000000" pitchFamily="34" charset="-120"/>
              </a:rPr>
              <a:t>）。現代教育社會學，師大書苑，台北市，</a:t>
            </a:r>
            <a:r>
              <a:rPr lang="en-US" altLang="zh-TW" sz="1600" b="1" dirty="0">
                <a:latin typeface="Adobe 繁黑體 Std B" panose="020B0700000000000000" pitchFamily="34" charset="-120"/>
                <a:ea typeface="Adobe 繁黑體 Std B" panose="020B0700000000000000" pitchFamily="34" charset="-120"/>
              </a:rPr>
              <a:t>P261-264</a:t>
            </a:r>
            <a:r>
              <a:rPr lang="zh-TW" altLang="en-US" sz="1600" b="1" dirty="0">
                <a:latin typeface="Adobe 繁黑體 Std B" panose="020B0700000000000000" pitchFamily="34" charset="-120"/>
                <a:ea typeface="Adobe 繁黑體 Std B" panose="020B0700000000000000" pitchFamily="34" charset="-120"/>
              </a:rPr>
              <a:t>，</a:t>
            </a:r>
            <a:r>
              <a:rPr lang="en-US" altLang="zh-TW" sz="1600" b="1" dirty="0" smtClean="0">
                <a:latin typeface="Adobe 繁黑體 Std B" panose="020B0700000000000000" pitchFamily="34" charset="-120"/>
                <a:ea typeface="Adobe 繁黑體 Std B" panose="020B0700000000000000" pitchFamily="34" charset="-120"/>
              </a:rPr>
              <a:t>P335-337</a:t>
            </a:r>
            <a:r>
              <a:rPr lang="zh-TW" altLang="en-US" sz="1600" b="1" dirty="0" smtClean="0">
                <a:latin typeface="Adobe 繁黑體 Std B" panose="020B0700000000000000" pitchFamily="34" charset="-120"/>
                <a:ea typeface="Adobe 繁黑體 Std B" panose="020B0700000000000000" pitchFamily="34" charset="-120"/>
              </a:rPr>
              <a:t>。</a:t>
            </a:r>
            <a:endParaRPr lang="en-US" altLang="zh-TW" sz="1600" b="1" dirty="0">
              <a:latin typeface="Adobe 繁黑體 Std B" panose="020B0700000000000000" pitchFamily="34" charset="-120"/>
              <a:ea typeface="Adobe 繁黑體 Std B" panose="020B0700000000000000" pitchFamily="34" charset="-120"/>
            </a:endParaRPr>
          </a:p>
          <a:p>
            <a:r>
              <a:rPr lang="en-US" altLang="zh-TW" sz="1600" b="1" dirty="0">
                <a:latin typeface="Adobe 繁黑體 Std B" panose="020B0700000000000000" pitchFamily="34" charset="-120"/>
                <a:ea typeface="Adobe 繁黑體 Std B" panose="020B0700000000000000" pitchFamily="34" charset="-120"/>
              </a:rPr>
              <a:t> </a:t>
            </a:r>
          </a:p>
          <a:p>
            <a:r>
              <a:rPr lang="zh-TW" altLang="en-US" sz="1600" b="1" dirty="0">
                <a:latin typeface="Adobe 繁黑體 Std B" panose="020B0700000000000000" pitchFamily="34" charset="-120"/>
                <a:ea typeface="Adobe 繁黑體 Std B" panose="020B0700000000000000" pitchFamily="34" charset="-120"/>
              </a:rPr>
              <a:t>譚光鼎（</a:t>
            </a:r>
            <a:r>
              <a:rPr lang="en-US" altLang="zh-TW" sz="1600" b="1" dirty="0">
                <a:latin typeface="Adobe 繁黑體 Std B" panose="020B0700000000000000" pitchFamily="34" charset="-120"/>
                <a:ea typeface="Adobe 繁黑體 Std B" panose="020B0700000000000000" pitchFamily="34" charset="-120"/>
              </a:rPr>
              <a:t>2010</a:t>
            </a:r>
            <a:r>
              <a:rPr lang="zh-TW" altLang="en-US" sz="1600" b="1" dirty="0">
                <a:latin typeface="Adobe 繁黑體 Std B" panose="020B0700000000000000" pitchFamily="34" charset="-120"/>
                <a:ea typeface="Adobe 繁黑體 Std B" panose="020B0700000000000000" pitchFamily="34" charset="-120"/>
              </a:rPr>
              <a:t>）。教育社會學，學富文化，台北市，</a:t>
            </a:r>
            <a:r>
              <a:rPr lang="en-US" altLang="zh-TW" sz="1600" b="1" dirty="0">
                <a:latin typeface="Adobe 繁黑體 Std B" panose="020B0700000000000000" pitchFamily="34" charset="-120"/>
                <a:ea typeface="Adobe 繁黑體 Std B" panose="020B0700000000000000" pitchFamily="34" charset="-120"/>
              </a:rPr>
              <a:t>P380-383</a:t>
            </a:r>
            <a:r>
              <a:rPr lang="zh-TW" altLang="en-US" sz="1600" b="1" dirty="0">
                <a:latin typeface="Adobe 繁黑體 Std B" panose="020B0700000000000000" pitchFamily="34" charset="-120"/>
                <a:ea typeface="Adobe 繁黑體 Std B" panose="020B0700000000000000" pitchFamily="34" charset="-120"/>
              </a:rPr>
              <a:t>，</a:t>
            </a:r>
            <a:r>
              <a:rPr lang="en-US" altLang="zh-TW" sz="1600" b="1" dirty="0" smtClean="0">
                <a:latin typeface="Adobe 繁黑體 Std B" panose="020B0700000000000000" pitchFamily="34" charset="-120"/>
                <a:ea typeface="Adobe 繁黑體 Std B" panose="020B0700000000000000" pitchFamily="34" charset="-120"/>
              </a:rPr>
              <a:t>P390-397</a:t>
            </a:r>
            <a:r>
              <a:rPr lang="zh-TW" altLang="en-US" sz="1600" b="1" dirty="0" smtClean="0">
                <a:latin typeface="Adobe 繁黑體 Std B" panose="020B0700000000000000" pitchFamily="34" charset="-120"/>
                <a:ea typeface="Adobe 繁黑體 Std B" panose="020B0700000000000000" pitchFamily="34" charset="-120"/>
              </a:rPr>
              <a:t>。</a:t>
            </a:r>
            <a:endParaRPr lang="en-US" altLang="zh-TW" sz="1600" b="1" dirty="0">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213152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5874559" y="-685186"/>
            <a:ext cx="6781080" cy="8387873"/>
            <a:chOff x="-1344978" y="-685187"/>
            <a:chExt cx="6781080" cy="8387873"/>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42802" y="2512764"/>
            <a:ext cx="3583056" cy="1107996"/>
          </a:xfrm>
          <a:prstGeom prst="rect">
            <a:avLst/>
          </a:prstGeom>
          <a:solidFill>
            <a:schemeClr val="accent5"/>
          </a:solidFill>
        </p:spPr>
        <p:txBody>
          <a:bodyPr wrap="square">
            <a:spAutoFit/>
          </a:bodyPr>
          <a:lstStyle/>
          <a:p>
            <a:r>
              <a:rPr lang="zh-TW" altLang="en-US"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謝謝大家</a:t>
            </a:r>
            <a:endPar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1742800" y="3588903"/>
            <a:ext cx="2492990" cy="1015663"/>
          </a:xfrm>
          <a:prstGeom prst="rect">
            <a:avLst/>
          </a:prstGeom>
          <a:solidFill>
            <a:schemeClr val="accent5"/>
          </a:solidFill>
        </p:spPr>
        <p:txBody>
          <a:bodyPr wrap="none">
            <a:spAutoFit/>
          </a:bodyPr>
          <a:lstStyle/>
          <a:p>
            <a:r>
              <a:rPr lang="zh-TW" altLang="en-US" sz="6000" b="1" dirty="0">
                <a:solidFill>
                  <a:schemeClr val="bg1"/>
                </a:solidFill>
                <a:latin typeface="微软雅黑" panose="020B0503020204020204" pitchFamily="34" charset="-122"/>
                <a:ea typeface="微软雅黑" panose="020B0503020204020204" pitchFamily="34" charset="-122"/>
              </a:rPr>
              <a:t>的聆聽</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770906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36000">
                                          <p:cBhvr additive="base">
                                            <p:cTn id="7"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97123" y="-538250"/>
            <a:ext cx="2555690" cy="2296167"/>
            <a:chOff x="-1344978" y="-685187"/>
            <a:chExt cx="6781080" cy="6092478"/>
          </a:xfrm>
        </p:grpSpPr>
        <p:sp>
          <p:nvSpPr>
            <p:cNvPr id="42" name="椭圆 4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5" name="直接连接符 54"/>
          <p:cNvCxnSpPr/>
          <p:nvPr/>
        </p:nvCxnSpPr>
        <p:spPr>
          <a:xfrm>
            <a:off x="2506927" y="1271457"/>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平行四边形 55"/>
          <p:cNvSpPr/>
          <p:nvPr/>
        </p:nvSpPr>
        <p:spPr>
          <a:xfrm>
            <a:off x="2035398" y="792292"/>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zh-CN" altLang="en-US" sz="3600" dirty="0">
              <a:solidFill>
                <a:schemeClr val="tx1">
                  <a:lumMod val="75000"/>
                  <a:lumOff val="25000"/>
                </a:schemeClr>
              </a:solidFill>
            </a:endParaRPr>
          </a:p>
        </p:txBody>
      </p:sp>
      <p:sp>
        <p:nvSpPr>
          <p:cNvPr id="2" name="矩形 1">
            <a:extLst>
              <a:ext uri="{FF2B5EF4-FFF2-40B4-BE49-F238E27FC236}">
                <a16:creationId xmlns:a16="http://schemas.microsoft.com/office/drawing/2014/main" id="{387D604A-4BAC-4B2F-8603-BF9F58A90C16}"/>
              </a:ext>
            </a:extLst>
          </p:cNvPr>
          <p:cNvSpPr/>
          <p:nvPr/>
        </p:nvSpPr>
        <p:spPr>
          <a:xfrm>
            <a:off x="2625949" y="625126"/>
            <a:ext cx="7301999" cy="646331"/>
          </a:xfrm>
          <a:prstGeom prst="rect">
            <a:avLst/>
          </a:prstGeom>
        </p:spPr>
        <p:txBody>
          <a:bodyPr wrap="none">
            <a:spAutoFit/>
          </a:bodyPr>
          <a:lstStyle/>
          <a:p>
            <a:r>
              <a:rPr lang="zh-TW" altLang="en-US" sz="3600" b="1" dirty="0">
                <a:latin typeface="Adobe 繁黑體 Std B" panose="020B0700000000000000" pitchFamily="34" charset="-120"/>
                <a:ea typeface="Adobe 繁黑體 Std B" panose="020B0700000000000000" pitchFamily="34" charset="-120"/>
              </a:rPr>
              <a:t>外界對教師之「教育專業」的期待</a:t>
            </a:r>
          </a:p>
        </p:txBody>
      </p:sp>
      <p:grpSp>
        <p:nvGrpSpPr>
          <p:cNvPr id="5" name="群組 4"/>
          <p:cNvGrpSpPr/>
          <p:nvPr/>
        </p:nvGrpSpPr>
        <p:grpSpPr>
          <a:xfrm>
            <a:off x="834101" y="2550064"/>
            <a:ext cx="10648423" cy="2493375"/>
            <a:chOff x="834101" y="2414293"/>
            <a:chExt cx="10648423" cy="2493375"/>
          </a:xfrm>
        </p:grpSpPr>
        <p:sp>
          <p:nvSpPr>
            <p:cNvPr id="21" name="矩形 20"/>
            <p:cNvSpPr/>
            <p:nvPr/>
          </p:nvSpPr>
          <p:spPr>
            <a:xfrm flipV="1">
              <a:off x="5474482" y="2653602"/>
              <a:ext cx="1604932" cy="222868"/>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flipV="1">
              <a:off x="10987312" y="2653602"/>
              <a:ext cx="425638" cy="222868"/>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flipV="1">
              <a:off x="1177927" y="3040521"/>
              <a:ext cx="3205230" cy="231596"/>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flipV="1">
              <a:off x="1218197" y="4654262"/>
              <a:ext cx="5410730" cy="222868"/>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C8A834AE-5081-4DB7-A557-50A63D02957C}"/>
                </a:ext>
              </a:extLst>
            </p:cNvPr>
            <p:cNvSpPr txBox="1"/>
            <p:nvPr/>
          </p:nvSpPr>
          <p:spPr>
            <a:xfrm>
              <a:off x="834101" y="2414293"/>
              <a:ext cx="10648423" cy="2493375"/>
            </a:xfrm>
            <a:prstGeom prst="rect">
              <a:avLst/>
            </a:prstGeom>
            <a:noFill/>
          </p:spPr>
          <p:txBody>
            <a:bodyPr wrap="square" rtlCol="0">
              <a:spAutoFit/>
            </a:bodyPr>
            <a:lstStyle/>
            <a:p>
              <a:pPr marL="342900" indent="-342900">
                <a:lnSpc>
                  <a:spcPts val="3300"/>
                </a:lnSpc>
                <a:spcBef>
                  <a:spcPts val="1200"/>
                </a:spcBef>
                <a:buFont typeface="Arial" panose="020B0604020202020204" pitchFamily="34" charset="0"/>
                <a:buChar char="•"/>
              </a:pPr>
              <a:r>
                <a:rPr lang="zh-TW" altLang="en-US" sz="2400" b="1" dirty="0">
                  <a:ea typeface="Adobe 繁黑體 Std B" panose="020B0700000000000000" pitchFamily="34" charset="-120"/>
                </a:rPr>
                <a:t>教育專業除了知識外，還需具備授業的技能。除此之外，也應擁有為學生解惑生涯問題與生活困境的專業技能。</a:t>
              </a:r>
              <a:endParaRPr lang="en-US" altLang="zh-TW" sz="2400" b="1" dirty="0">
                <a:ea typeface="Adobe 繁黑體 Std B" panose="020B0700000000000000" pitchFamily="34" charset="-120"/>
              </a:endParaRPr>
            </a:p>
            <a:p>
              <a:pPr marL="342900" indent="-342900">
                <a:lnSpc>
                  <a:spcPts val="3300"/>
                </a:lnSpc>
                <a:spcBef>
                  <a:spcPts val="1200"/>
                </a:spcBef>
                <a:buFont typeface="Arial" panose="020B0604020202020204" pitchFamily="34" charset="0"/>
                <a:buChar char="•"/>
              </a:pPr>
              <a:r>
                <a:rPr lang="zh-TW" altLang="en-US" sz="2400" b="1" dirty="0">
                  <a:ea typeface="Adobe 繁黑體 Std B" panose="020B0700000000000000" pitchFamily="34" charset="-120"/>
                </a:rPr>
                <a:t>由此可見，教師不只有熟稔教育知識，也要能利用其專業為學生服務，指引學生未來的方向。</a:t>
              </a:r>
              <a:endParaRPr lang="en-US" altLang="zh-TW" sz="2400" b="1" dirty="0">
                <a:ea typeface="Adobe 繁黑體 Std B" panose="020B0700000000000000" pitchFamily="34" charset="-120"/>
              </a:endParaRPr>
            </a:p>
            <a:p>
              <a:pPr marL="342900" indent="-342900">
                <a:lnSpc>
                  <a:spcPts val="3300"/>
                </a:lnSpc>
                <a:spcBef>
                  <a:spcPts val="1200"/>
                </a:spcBef>
                <a:buFont typeface="Arial" panose="020B0604020202020204" pitchFamily="34" charset="0"/>
                <a:buChar char="•"/>
              </a:pPr>
              <a:r>
                <a:rPr lang="zh-TW" altLang="en-US" sz="2400" b="1" dirty="0">
                  <a:ea typeface="Adobe 繁黑體 Std B" panose="020B0700000000000000" pitchFamily="34" charset="-120"/>
                </a:rPr>
                <a:t>外界對教師之「教育專業」期待十分高。</a:t>
              </a:r>
            </a:p>
          </p:txBody>
        </p:sp>
      </p:grpSp>
    </p:spTree>
    <p:extLst>
      <p:ext uri="{BB962C8B-B14F-4D97-AF65-F5344CB8AC3E}">
        <p14:creationId xmlns:p14="http://schemas.microsoft.com/office/powerpoint/2010/main" val="5355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397123" y="-538250"/>
            <a:ext cx="2555690" cy="2296167"/>
            <a:chOff x="-1344978" y="-685187"/>
            <a:chExt cx="6781080" cy="6092478"/>
          </a:xfrm>
        </p:grpSpPr>
        <p:sp>
          <p:nvSpPr>
            <p:cNvPr id="31" name="椭圆 30"/>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4" name="直接连接符 43"/>
          <p:cNvCxnSpPr/>
          <p:nvPr/>
        </p:nvCxnSpPr>
        <p:spPr>
          <a:xfrm>
            <a:off x="2453846" y="128138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5" name="平行四边形 44"/>
          <p:cNvSpPr/>
          <p:nvPr/>
        </p:nvSpPr>
        <p:spPr>
          <a:xfrm>
            <a:off x="2011580" y="807892"/>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zh-CN" altLang="en-US" sz="3600" dirty="0">
              <a:solidFill>
                <a:schemeClr val="tx1">
                  <a:lumMod val="75000"/>
                  <a:lumOff val="25000"/>
                </a:schemeClr>
              </a:solidFill>
            </a:endParaRPr>
          </a:p>
        </p:txBody>
      </p:sp>
      <p:sp>
        <p:nvSpPr>
          <p:cNvPr id="2" name="矩形 1">
            <a:extLst>
              <a:ext uri="{FF2B5EF4-FFF2-40B4-BE49-F238E27FC236}">
                <a16:creationId xmlns:a16="http://schemas.microsoft.com/office/drawing/2014/main" id="{76882E0A-E8A6-4029-8601-E7411D6545BC}"/>
              </a:ext>
            </a:extLst>
          </p:cNvPr>
          <p:cNvSpPr/>
          <p:nvPr/>
        </p:nvSpPr>
        <p:spPr>
          <a:xfrm>
            <a:off x="2768441" y="635818"/>
            <a:ext cx="3506088" cy="646331"/>
          </a:xfrm>
          <a:prstGeom prst="rect">
            <a:avLst/>
          </a:prstGeom>
        </p:spPr>
        <p:txBody>
          <a:bodyPr wrap="none">
            <a:spAutoFit/>
          </a:bodyPr>
          <a:lstStyle/>
          <a:p>
            <a:r>
              <a:rPr lang="zh-TW" altLang="en-US" sz="3600" b="1" dirty="0">
                <a:latin typeface="Adobe 繁黑體 Std B" panose="020B0700000000000000" pitchFamily="34" charset="-120"/>
                <a:ea typeface="Adobe 繁黑體 Std B" panose="020B0700000000000000" pitchFamily="34" charset="-120"/>
              </a:rPr>
              <a:t>站在教師的立場</a:t>
            </a:r>
          </a:p>
        </p:txBody>
      </p:sp>
      <p:pic>
        <p:nvPicPr>
          <p:cNvPr id="5" name="圖片 4">
            <a:extLst>
              <a:ext uri="{FF2B5EF4-FFF2-40B4-BE49-F238E27FC236}">
                <a16:creationId xmlns:a16="http://schemas.microsoft.com/office/drawing/2014/main" id="{C0321693-E78C-4D7A-878B-0C4613EABFCF}"/>
              </a:ext>
            </a:extLst>
          </p:cNvPr>
          <p:cNvPicPr>
            <a:picLocks noChangeAspect="1"/>
          </p:cNvPicPr>
          <p:nvPr/>
        </p:nvPicPr>
        <p:blipFill>
          <a:blip r:embed="rId2"/>
          <a:stretch>
            <a:fillRect/>
          </a:stretch>
        </p:blipFill>
        <p:spPr>
          <a:xfrm>
            <a:off x="-179452" y="1633002"/>
            <a:ext cx="4676037" cy="4676037"/>
          </a:xfrm>
          <a:prstGeom prst="rect">
            <a:avLst/>
          </a:prstGeom>
        </p:spPr>
      </p:pic>
      <p:sp>
        <p:nvSpPr>
          <p:cNvPr id="22" name="矩形 21"/>
          <p:cNvSpPr/>
          <p:nvPr/>
        </p:nvSpPr>
        <p:spPr>
          <a:xfrm flipV="1">
            <a:off x="6487729" y="2875713"/>
            <a:ext cx="2855054" cy="222868"/>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flipV="1">
            <a:off x="9585466" y="4724392"/>
            <a:ext cx="1248186" cy="222868"/>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flipV="1">
            <a:off x="5265200" y="5151774"/>
            <a:ext cx="3143304" cy="222868"/>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59A1A117-940C-4E80-854B-41811C046F5E}"/>
              </a:ext>
            </a:extLst>
          </p:cNvPr>
          <p:cNvSpPr txBox="1"/>
          <p:nvPr/>
        </p:nvSpPr>
        <p:spPr>
          <a:xfrm>
            <a:off x="4777483" y="2656664"/>
            <a:ext cx="6173485" cy="3185872"/>
          </a:xfrm>
          <a:prstGeom prst="rect">
            <a:avLst/>
          </a:prstGeom>
          <a:noFill/>
        </p:spPr>
        <p:txBody>
          <a:bodyPr wrap="square" rtlCol="0">
            <a:spAutoFit/>
          </a:bodyPr>
          <a:lstStyle/>
          <a:p>
            <a:pPr marL="457200" indent="-457200">
              <a:lnSpc>
                <a:spcPts val="3300"/>
              </a:lnSpc>
              <a:spcBef>
                <a:spcPts val="1200"/>
              </a:spcBef>
              <a:buFont typeface="Arial" panose="020B0604020202020204" pitchFamily="34" charset="0"/>
              <a:buChar char="•"/>
            </a:pPr>
            <a:r>
              <a:rPr lang="zh-TW" altLang="en-US" sz="2400" b="1" dirty="0">
                <a:ea typeface="Adobe 繁黑體 Std B" panose="020B0700000000000000" pitchFamily="34" charset="-120"/>
              </a:rPr>
              <a:t>本報告將以教師的立場做分析，分別訪問高職教師與補教業界教師的想法、看法，藉此了解身為教師，對自身的教育專業及相關社會的評價及心得</a:t>
            </a:r>
            <a:endParaRPr lang="en-US" altLang="zh-TW" sz="2400" b="1" dirty="0">
              <a:ea typeface="Adobe 繁黑體 Std B" panose="020B0700000000000000" pitchFamily="34" charset="-120"/>
            </a:endParaRPr>
          </a:p>
          <a:p>
            <a:pPr marL="457200" indent="-457200">
              <a:lnSpc>
                <a:spcPts val="3300"/>
              </a:lnSpc>
              <a:spcBef>
                <a:spcPts val="1200"/>
              </a:spcBef>
              <a:buFont typeface="Arial" panose="020B0604020202020204" pitchFamily="34" charset="0"/>
              <a:buChar char="•"/>
            </a:pPr>
            <a:r>
              <a:rPr lang="zh-TW" altLang="en-US" sz="2400" b="1" dirty="0">
                <a:ea typeface="Adobe 繁黑體 Std B" panose="020B0700000000000000" pitchFamily="34" charset="-120"/>
              </a:rPr>
              <a:t>透過這個機會使師培生了解，在未來成為教師會遇到的相關困境，因而設法解決這些困難。</a:t>
            </a:r>
          </a:p>
        </p:txBody>
      </p:sp>
    </p:spTree>
    <p:extLst>
      <p:ext uri="{BB962C8B-B14F-4D97-AF65-F5344CB8AC3E}">
        <p14:creationId xmlns:p14="http://schemas.microsoft.com/office/powerpoint/2010/main" val="426352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6921" y="1013365"/>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8148" y="2729569"/>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2996" y="144162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6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2517" y="2863156"/>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6883" y="450332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3471" y="4325230"/>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3761" y="491225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7154" y="457016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5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1193" y="131499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0406"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5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206"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022" y="286315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8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7622"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4029" y="3517142"/>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4995" y="30756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09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3797" y="2096797"/>
            <a:ext cx="2664415"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2</a:t>
            </a:r>
            <a:endParaRPr lang="zh-CN" altLang="en-US" sz="16600" b="1"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219B9F7A-914A-43BE-B24F-EA2605EED031}"/>
              </a:ext>
            </a:extLst>
          </p:cNvPr>
          <p:cNvSpPr/>
          <p:nvPr/>
        </p:nvSpPr>
        <p:spPr>
          <a:xfrm>
            <a:off x="4876521" y="4837345"/>
            <a:ext cx="2505814" cy="769441"/>
          </a:xfrm>
          <a:prstGeom prst="rect">
            <a:avLst/>
          </a:prstGeom>
        </p:spPr>
        <p:txBody>
          <a:bodyPr wrap="none">
            <a:spAutoFit/>
          </a:bodyPr>
          <a:lstStyle/>
          <a:p>
            <a:r>
              <a:rPr lang="zh-TW" altLang="en-US" sz="4400" b="1" dirty="0">
                <a:latin typeface="Adobe 繁黑體 Std B" panose="020B0700000000000000" pitchFamily="34" charset="-120"/>
                <a:ea typeface="Adobe 繁黑體 Std B" panose="020B0700000000000000" pitchFamily="34" charset="-120"/>
              </a:rPr>
              <a:t>文獻回顧</a:t>
            </a:r>
          </a:p>
        </p:txBody>
      </p:sp>
    </p:spTree>
    <p:extLst>
      <p:ext uri="{BB962C8B-B14F-4D97-AF65-F5344CB8AC3E}">
        <p14:creationId xmlns:p14="http://schemas.microsoft.com/office/powerpoint/2010/main" val="164581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圓角 10">
            <a:extLst>
              <a:ext uri="{FF2B5EF4-FFF2-40B4-BE49-F238E27FC236}">
                <a16:creationId xmlns:a16="http://schemas.microsoft.com/office/drawing/2014/main" id="{CDD7B99B-4F22-4B91-BFC3-065FF5095FE0}"/>
              </a:ext>
            </a:extLst>
          </p:cNvPr>
          <p:cNvSpPr/>
          <p:nvPr/>
        </p:nvSpPr>
        <p:spPr>
          <a:xfrm>
            <a:off x="225600" y="5048992"/>
            <a:ext cx="4797605" cy="165701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10" name="矩形: 圓角 9">
            <a:extLst>
              <a:ext uri="{FF2B5EF4-FFF2-40B4-BE49-F238E27FC236}">
                <a16:creationId xmlns:a16="http://schemas.microsoft.com/office/drawing/2014/main" id="{11DC86D5-BCA6-44EF-A17D-AAA913FDE06D}"/>
              </a:ext>
            </a:extLst>
          </p:cNvPr>
          <p:cNvSpPr/>
          <p:nvPr/>
        </p:nvSpPr>
        <p:spPr>
          <a:xfrm>
            <a:off x="8718296" y="2772459"/>
            <a:ext cx="3287861" cy="31359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ea typeface="Adobe 繁黑體 Std B" panose="020B0700000000000000" pitchFamily="34" charset="-120"/>
            </a:endParaRPr>
          </a:p>
        </p:txBody>
      </p:sp>
      <p:sp>
        <p:nvSpPr>
          <p:cNvPr id="9" name="矩形: 圓角 8">
            <a:extLst>
              <a:ext uri="{FF2B5EF4-FFF2-40B4-BE49-F238E27FC236}">
                <a16:creationId xmlns:a16="http://schemas.microsoft.com/office/drawing/2014/main" id="{15E0DBA2-C2A5-48C1-9C4F-02DA189D43E6}"/>
              </a:ext>
            </a:extLst>
          </p:cNvPr>
          <p:cNvSpPr/>
          <p:nvPr/>
        </p:nvSpPr>
        <p:spPr>
          <a:xfrm>
            <a:off x="225600" y="1839074"/>
            <a:ext cx="5198894" cy="1683266"/>
          </a:xfrm>
          <a:prstGeom prst="round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lnSpc>
                <a:spcPts val="3200"/>
              </a:lnSpc>
            </a:pPr>
            <a:endParaRPr lang="zh-TW" altLang="en-US" dirty="0">
              <a:ea typeface="Adobe 繁黑體 Std B" panose="020B0700000000000000" pitchFamily="34" charset="-120"/>
            </a:endParaRPr>
          </a:p>
        </p:txBody>
      </p:sp>
      <p:grpSp>
        <p:nvGrpSpPr>
          <p:cNvPr id="3" name="群組 2">
            <a:extLst>
              <a:ext uri="{FF2B5EF4-FFF2-40B4-BE49-F238E27FC236}">
                <a16:creationId xmlns:a16="http://schemas.microsoft.com/office/drawing/2014/main" id="{A23CEE8D-EB25-4F77-B915-46C9D08C8931}"/>
              </a:ext>
            </a:extLst>
          </p:cNvPr>
          <p:cNvGrpSpPr/>
          <p:nvPr/>
        </p:nvGrpSpPr>
        <p:grpSpPr>
          <a:xfrm rot="1475955">
            <a:off x="4589949" y="1314723"/>
            <a:ext cx="5111903" cy="4681832"/>
            <a:chOff x="3740574" y="1817220"/>
            <a:chExt cx="4312627" cy="3766505"/>
          </a:xfrm>
        </p:grpSpPr>
        <p:sp>
          <p:nvSpPr>
            <p:cNvPr id="20" name="Freeform 7"/>
            <p:cNvSpPr>
              <a:spLocks noEditPoints="1"/>
            </p:cNvSpPr>
            <p:nvPr/>
          </p:nvSpPr>
          <p:spPr bwMode="auto">
            <a:xfrm>
              <a:off x="3740574" y="1817220"/>
              <a:ext cx="4283075" cy="3689351"/>
            </a:xfrm>
            <a:custGeom>
              <a:avLst/>
              <a:gdLst>
                <a:gd name="T0" fmla="*/ 800 w 2848"/>
                <a:gd name="T1" fmla="*/ 2452 h 2453"/>
                <a:gd name="T2" fmla="*/ 807 w 2848"/>
                <a:gd name="T3" fmla="*/ 2453 h 2453"/>
                <a:gd name="T4" fmla="*/ 820 w 2848"/>
                <a:gd name="T5" fmla="*/ 2452 h 2453"/>
                <a:gd name="T6" fmla="*/ 800 w 2848"/>
                <a:gd name="T7" fmla="*/ 2452 h 2453"/>
                <a:gd name="T8" fmla="*/ 2361 w 2848"/>
                <a:gd name="T9" fmla="*/ 1434 h 2453"/>
                <a:gd name="T10" fmla="*/ 2363 w 2848"/>
                <a:gd name="T11" fmla="*/ 1438 h 2453"/>
                <a:gd name="T12" fmla="*/ 2366 w 2848"/>
                <a:gd name="T13" fmla="*/ 1442 h 2453"/>
                <a:gd name="T14" fmla="*/ 2361 w 2848"/>
                <a:gd name="T15" fmla="*/ 1434 h 2453"/>
                <a:gd name="T16" fmla="*/ 939 w 2848"/>
                <a:gd name="T17" fmla="*/ 692 h 2453"/>
                <a:gd name="T18" fmla="*/ 929 w 2848"/>
                <a:gd name="T19" fmla="*/ 709 h 2453"/>
                <a:gd name="T20" fmla="*/ 939 w 2848"/>
                <a:gd name="T21" fmla="*/ 692 h 2453"/>
                <a:gd name="T22" fmla="*/ 851 w 2848"/>
                <a:gd name="T23" fmla="*/ 2385 h 2453"/>
                <a:gd name="T24" fmla="*/ 851 w 2848"/>
                <a:gd name="T25" fmla="*/ 2384 h 2453"/>
                <a:gd name="T26" fmla="*/ 851 w 2848"/>
                <a:gd name="T27" fmla="*/ 2384 h 2453"/>
                <a:gd name="T28" fmla="*/ 851 w 2848"/>
                <a:gd name="T29" fmla="*/ 2385 h 2453"/>
                <a:gd name="T30" fmla="*/ 1424 w 2848"/>
                <a:gd name="T31" fmla="*/ 0 h 2453"/>
                <a:gd name="T32" fmla="*/ 1024 w 2848"/>
                <a:gd name="T33" fmla="*/ 670 h 2453"/>
                <a:gd name="T34" fmla="*/ 986 w 2848"/>
                <a:gd name="T35" fmla="*/ 660 h 2453"/>
                <a:gd name="T36" fmla="*/ 942 w 2848"/>
                <a:gd name="T37" fmla="*/ 688 h 2453"/>
                <a:gd name="T38" fmla="*/ 944 w 2848"/>
                <a:gd name="T39" fmla="*/ 684 h 2453"/>
                <a:gd name="T40" fmla="*/ 818 w 2848"/>
                <a:gd name="T41" fmla="*/ 908 h 2453"/>
                <a:gd name="T42" fmla="*/ 808 w 2848"/>
                <a:gd name="T43" fmla="*/ 926 h 2453"/>
                <a:gd name="T44" fmla="*/ 808 w 2848"/>
                <a:gd name="T45" fmla="*/ 926 h 2453"/>
                <a:gd name="T46" fmla="*/ 804 w 2848"/>
                <a:gd name="T47" fmla="*/ 934 h 2453"/>
                <a:gd name="T48" fmla="*/ 806 w 2848"/>
                <a:gd name="T49" fmla="*/ 930 h 2453"/>
                <a:gd name="T50" fmla="*/ 807 w 2848"/>
                <a:gd name="T51" fmla="*/ 929 h 2453"/>
                <a:gd name="T52" fmla="*/ 807 w 2848"/>
                <a:gd name="T53" fmla="*/ 929 h 2453"/>
                <a:gd name="T54" fmla="*/ 825 w 2848"/>
                <a:gd name="T55" fmla="*/ 1003 h 2453"/>
                <a:gd name="T56" fmla="*/ 712 w 2848"/>
                <a:gd name="T57" fmla="*/ 1192 h 2453"/>
                <a:gd name="T58" fmla="*/ 0 w 2848"/>
                <a:gd name="T59" fmla="*/ 2384 h 2453"/>
                <a:gd name="T60" fmla="*/ 739 w 2848"/>
                <a:gd name="T61" fmla="*/ 2384 h 2453"/>
                <a:gd name="T62" fmla="*/ 795 w 2848"/>
                <a:gd name="T63" fmla="*/ 2452 h 2453"/>
                <a:gd name="T64" fmla="*/ 791 w 2848"/>
                <a:gd name="T65" fmla="*/ 2452 h 2453"/>
                <a:gd name="T66" fmla="*/ 1048 w 2848"/>
                <a:gd name="T67" fmla="*/ 2453 h 2453"/>
                <a:gd name="T68" fmla="*/ 1061 w 2848"/>
                <a:gd name="T69" fmla="*/ 2453 h 2453"/>
                <a:gd name="T70" fmla="*/ 1068 w 2848"/>
                <a:gd name="T71" fmla="*/ 2453 h 2453"/>
                <a:gd name="T72" fmla="*/ 1068 w 2848"/>
                <a:gd name="T73" fmla="*/ 2453 h 2453"/>
                <a:gd name="T74" fmla="*/ 1068 w 2848"/>
                <a:gd name="T75" fmla="*/ 2453 h 2453"/>
                <a:gd name="T76" fmla="*/ 1068 w 2848"/>
                <a:gd name="T77" fmla="*/ 2453 h 2453"/>
                <a:gd name="T78" fmla="*/ 1077 w 2848"/>
                <a:gd name="T79" fmla="*/ 2453 h 2453"/>
                <a:gd name="T80" fmla="*/ 1073 w 2848"/>
                <a:gd name="T81" fmla="*/ 2452 h 2453"/>
                <a:gd name="T82" fmla="*/ 1072 w 2848"/>
                <a:gd name="T83" fmla="*/ 2452 h 2453"/>
                <a:gd name="T84" fmla="*/ 1129 w 2848"/>
                <a:gd name="T85" fmla="*/ 2384 h 2453"/>
                <a:gd name="T86" fmla="*/ 2848 w 2848"/>
                <a:gd name="T87" fmla="*/ 2384 h 2453"/>
                <a:gd name="T88" fmla="*/ 2466 w 2848"/>
                <a:gd name="T89" fmla="*/ 1745 h 2453"/>
                <a:gd name="T90" fmla="*/ 2499 w 2848"/>
                <a:gd name="T91" fmla="*/ 1657 h 2453"/>
                <a:gd name="T92" fmla="*/ 2501 w 2848"/>
                <a:gd name="T93" fmla="*/ 1661 h 2453"/>
                <a:gd name="T94" fmla="*/ 2363 w 2848"/>
                <a:gd name="T95" fmla="*/ 1444 h 2453"/>
                <a:gd name="T96" fmla="*/ 2307 w 2848"/>
                <a:gd name="T97" fmla="*/ 1398 h 2453"/>
                <a:gd name="T98" fmla="*/ 2266 w 2848"/>
                <a:gd name="T99" fmla="*/ 1410 h 2453"/>
                <a:gd name="T100" fmla="*/ 2136 w 2848"/>
                <a:gd name="T101" fmla="*/ 1192 h 2453"/>
                <a:gd name="T102" fmla="*/ 1424 w 2848"/>
                <a:gd name="T103" fmla="*/ 0 h 2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8" h="2453">
                  <a:moveTo>
                    <a:pt x="800" y="2452"/>
                  </a:moveTo>
                  <a:cubicBezTo>
                    <a:pt x="802" y="2453"/>
                    <a:pt x="804" y="2453"/>
                    <a:pt x="807" y="2453"/>
                  </a:cubicBezTo>
                  <a:cubicBezTo>
                    <a:pt x="811" y="2453"/>
                    <a:pt x="816" y="2452"/>
                    <a:pt x="820" y="2452"/>
                  </a:cubicBezTo>
                  <a:cubicBezTo>
                    <a:pt x="800" y="2452"/>
                    <a:pt x="800" y="2452"/>
                    <a:pt x="800" y="2452"/>
                  </a:cubicBezTo>
                  <a:moveTo>
                    <a:pt x="2361" y="1434"/>
                  </a:moveTo>
                  <a:cubicBezTo>
                    <a:pt x="2362" y="1435"/>
                    <a:pt x="2362" y="1437"/>
                    <a:pt x="2363" y="1438"/>
                  </a:cubicBezTo>
                  <a:cubicBezTo>
                    <a:pt x="2364" y="1439"/>
                    <a:pt x="2365" y="1440"/>
                    <a:pt x="2366" y="1442"/>
                  </a:cubicBezTo>
                  <a:cubicBezTo>
                    <a:pt x="2361" y="1434"/>
                    <a:pt x="2361" y="1434"/>
                    <a:pt x="2361" y="1434"/>
                  </a:cubicBezTo>
                  <a:moveTo>
                    <a:pt x="939" y="692"/>
                  </a:moveTo>
                  <a:cubicBezTo>
                    <a:pt x="936" y="698"/>
                    <a:pt x="932" y="704"/>
                    <a:pt x="929" y="709"/>
                  </a:cubicBezTo>
                  <a:cubicBezTo>
                    <a:pt x="939" y="692"/>
                    <a:pt x="939" y="692"/>
                    <a:pt x="939" y="692"/>
                  </a:cubicBezTo>
                  <a:moveTo>
                    <a:pt x="851" y="2385"/>
                  </a:moveTo>
                  <a:cubicBezTo>
                    <a:pt x="851" y="2384"/>
                    <a:pt x="851" y="2384"/>
                    <a:pt x="851" y="2384"/>
                  </a:cubicBezTo>
                  <a:cubicBezTo>
                    <a:pt x="851" y="2384"/>
                    <a:pt x="851" y="2384"/>
                    <a:pt x="851" y="2384"/>
                  </a:cubicBezTo>
                  <a:cubicBezTo>
                    <a:pt x="851" y="2385"/>
                    <a:pt x="851" y="2385"/>
                    <a:pt x="851" y="2385"/>
                  </a:cubicBezTo>
                  <a:moveTo>
                    <a:pt x="1424" y="0"/>
                  </a:moveTo>
                  <a:cubicBezTo>
                    <a:pt x="1024" y="670"/>
                    <a:pt x="1024" y="670"/>
                    <a:pt x="1024" y="670"/>
                  </a:cubicBezTo>
                  <a:cubicBezTo>
                    <a:pt x="1009" y="663"/>
                    <a:pt x="996" y="660"/>
                    <a:pt x="986" y="660"/>
                  </a:cubicBezTo>
                  <a:cubicBezTo>
                    <a:pt x="964" y="660"/>
                    <a:pt x="951" y="673"/>
                    <a:pt x="942" y="688"/>
                  </a:cubicBezTo>
                  <a:cubicBezTo>
                    <a:pt x="942" y="686"/>
                    <a:pt x="943" y="685"/>
                    <a:pt x="944" y="684"/>
                  </a:cubicBezTo>
                  <a:cubicBezTo>
                    <a:pt x="818" y="908"/>
                    <a:pt x="818" y="908"/>
                    <a:pt x="818" y="908"/>
                  </a:cubicBezTo>
                  <a:cubicBezTo>
                    <a:pt x="815" y="914"/>
                    <a:pt x="811" y="920"/>
                    <a:pt x="808" y="926"/>
                  </a:cubicBezTo>
                  <a:cubicBezTo>
                    <a:pt x="808" y="926"/>
                    <a:pt x="808" y="926"/>
                    <a:pt x="808" y="926"/>
                  </a:cubicBezTo>
                  <a:cubicBezTo>
                    <a:pt x="804" y="934"/>
                    <a:pt x="804" y="934"/>
                    <a:pt x="804" y="934"/>
                  </a:cubicBezTo>
                  <a:cubicBezTo>
                    <a:pt x="805" y="933"/>
                    <a:pt x="806" y="931"/>
                    <a:pt x="806" y="930"/>
                  </a:cubicBezTo>
                  <a:cubicBezTo>
                    <a:pt x="807" y="929"/>
                    <a:pt x="807" y="929"/>
                    <a:pt x="807" y="929"/>
                  </a:cubicBezTo>
                  <a:cubicBezTo>
                    <a:pt x="807" y="929"/>
                    <a:pt x="807" y="929"/>
                    <a:pt x="807" y="929"/>
                  </a:cubicBezTo>
                  <a:cubicBezTo>
                    <a:pt x="796" y="951"/>
                    <a:pt x="792" y="976"/>
                    <a:pt x="825" y="1003"/>
                  </a:cubicBezTo>
                  <a:cubicBezTo>
                    <a:pt x="712" y="1192"/>
                    <a:pt x="712" y="1192"/>
                    <a:pt x="712" y="1192"/>
                  </a:cubicBezTo>
                  <a:cubicBezTo>
                    <a:pt x="0" y="2384"/>
                    <a:pt x="0" y="2384"/>
                    <a:pt x="0" y="2384"/>
                  </a:cubicBezTo>
                  <a:cubicBezTo>
                    <a:pt x="739" y="2384"/>
                    <a:pt x="739" y="2384"/>
                    <a:pt x="739" y="2384"/>
                  </a:cubicBezTo>
                  <a:cubicBezTo>
                    <a:pt x="743" y="2440"/>
                    <a:pt x="769" y="2450"/>
                    <a:pt x="795" y="2452"/>
                  </a:cubicBezTo>
                  <a:cubicBezTo>
                    <a:pt x="793" y="2452"/>
                    <a:pt x="792" y="2452"/>
                    <a:pt x="791" y="2452"/>
                  </a:cubicBezTo>
                  <a:cubicBezTo>
                    <a:pt x="1048" y="2453"/>
                    <a:pt x="1048" y="2453"/>
                    <a:pt x="1048" y="2453"/>
                  </a:cubicBezTo>
                  <a:cubicBezTo>
                    <a:pt x="1052" y="2453"/>
                    <a:pt x="1056" y="2453"/>
                    <a:pt x="1061" y="2453"/>
                  </a:cubicBezTo>
                  <a:cubicBezTo>
                    <a:pt x="1064" y="2453"/>
                    <a:pt x="1066" y="2453"/>
                    <a:pt x="1068" y="2453"/>
                  </a:cubicBezTo>
                  <a:cubicBezTo>
                    <a:pt x="1068" y="2453"/>
                    <a:pt x="1068" y="2453"/>
                    <a:pt x="1068" y="2453"/>
                  </a:cubicBezTo>
                  <a:cubicBezTo>
                    <a:pt x="1068" y="2453"/>
                    <a:pt x="1068" y="2453"/>
                    <a:pt x="1068" y="2453"/>
                  </a:cubicBezTo>
                  <a:cubicBezTo>
                    <a:pt x="1068" y="2453"/>
                    <a:pt x="1068" y="2453"/>
                    <a:pt x="1068" y="2453"/>
                  </a:cubicBezTo>
                  <a:cubicBezTo>
                    <a:pt x="1077" y="2453"/>
                    <a:pt x="1077" y="2453"/>
                    <a:pt x="1077" y="2453"/>
                  </a:cubicBezTo>
                  <a:cubicBezTo>
                    <a:pt x="1076" y="2453"/>
                    <a:pt x="1074" y="2452"/>
                    <a:pt x="1073" y="2452"/>
                  </a:cubicBezTo>
                  <a:cubicBezTo>
                    <a:pt x="1072" y="2452"/>
                    <a:pt x="1072" y="2452"/>
                    <a:pt x="1072" y="2452"/>
                  </a:cubicBezTo>
                  <a:cubicBezTo>
                    <a:pt x="1098" y="2451"/>
                    <a:pt x="1125" y="2441"/>
                    <a:pt x="1129" y="2384"/>
                  </a:cubicBezTo>
                  <a:cubicBezTo>
                    <a:pt x="2848" y="2384"/>
                    <a:pt x="2848" y="2384"/>
                    <a:pt x="2848" y="2384"/>
                  </a:cubicBezTo>
                  <a:cubicBezTo>
                    <a:pt x="2466" y="1745"/>
                    <a:pt x="2466" y="1745"/>
                    <a:pt x="2466" y="1745"/>
                  </a:cubicBezTo>
                  <a:cubicBezTo>
                    <a:pt x="2517" y="1710"/>
                    <a:pt x="2512" y="1681"/>
                    <a:pt x="2499" y="1657"/>
                  </a:cubicBezTo>
                  <a:cubicBezTo>
                    <a:pt x="2499" y="1658"/>
                    <a:pt x="2500" y="1660"/>
                    <a:pt x="2501" y="1661"/>
                  </a:cubicBezTo>
                  <a:cubicBezTo>
                    <a:pt x="2363" y="1444"/>
                    <a:pt x="2363" y="1444"/>
                    <a:pt x="2363" y="1444"/>
                  </a:cubicBezTo>
                  <a:cubicBezTo>
                    <a:pt x="2351" y="1425"/>
                    <a:pt x="2338" y="1398"/>
                    <a:pt x="2307" y="1398"/>
                  </a:cubicBezTo>
                  <a:cubicBezTo>
                    <a:pt x="2296" y="1398"/>
                    <a:pt x="2282" y="1401"/>
                    <a:pt x="2266" y="1410"/>
                  </a:cubicBezTo>
                  <a:cubicBezTo>
                    <a:pt x="2136" y="1192"/>
                    <a:pt x="2136" y="1192"/>
                    <a:pt x="2136" y="1192"/>
                  </a:cubicBezTo>
                  <a:cubicBezTo>
                    <a:pt x="1424" y="0"/>
                    <a:pt x="1424" y="0"/>
                    <a:pt x="1424" y="0"/>
                  </a:cubicBezTo>
                </a:path>
              </a:pathLst>
            </a:custGeom>
            <a:gradFill flip="none" rotWithShape="1">
              <a:gsLst>
                <a:gs pos="65000">
                  <a:srgbClr val="E3E3E3"/>
                </a:gs>
                <a:gs pos="0">
                  <a:schemeClr val="bg1"/>
                </a:gs>
                <a:gs pos="27000">
                  <a:schemeClr val="bg1"/>
                </a:gs>
                <a:gs pos="100000">
                  <a:schemeClr val="bg1">
                    <a:lumMod val="65000"/>
                  </a:schemeClr>
                </a:gs>
              </a:gsLst>
              <a:path path="shap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1" name="Freeform 8"/>
            <p:cNvSpPr>
              <a:spLocks/>
            </p:cNvSpPr>
            <p:nvPr/>
          </p:nvSpPr>
          <p:spPr bwMode="auto">
            <a:xfrm>
              <a:off x="4814755" y="5444659"/>
              <a:ext cx="168275" cy="122237"/>
            </a:xfrm>
            <a:custGeom>
              <a:avLst/>
              <a:gdLst>
                <a:gd name="T0" fmla="*/ 0 w 112"/>
                <a:gd name="T1" fmla="*/ 0 h 81"/>
                <a:gd name="T2" fmla="*/ 56 w 112"/>
                <a:gd name="T3" fmla="*/ 81 h 81"/>
                <a:gd name="T4" fmla="*/ 112 w 112"/>
                <a:gd name="T5" fmla="*/ 0 h 81"/>
                <a:gd name="T6" fmla="*/ 0 w 112"/>
                <a:gd name="T7" fmla="*/ 0 h 81"/>
              </a:gdLst>
              <a:ahLst/>
              <a:cxnLst>
                <a:cxn ang="0">
                  <a:pos x="T0" y="T1"/>
                </a:cxn>
                <a:cxn ang="0">
                  <a:pos x="T2" y="T3"/>
                </a:cxn>
                <a:cxn ang="0">
                  <a:pos x="T4" y="T5"/>
                </a:cxn>
                <a:cxn ang="0">
                  <a:pos x="T6" y="T7"/>
                </a:cxn>
              </a:cxnLst>
              <a:rect l="0" t="0" r="r" b="b"/>
              <a:pathLst>
                <a:path w="112" h="81">
                  <a:moveTo>
                    <a:pt x="0" y="0"/>
                  </a:moveTo>
                  <a:cubicBezTo>
                    <a:pt x="0" y="67"/>
                    <a:pt x="28" y="79"/>
                    <a:pt x="56" y="81"/>
                  </a:cubicBezTo>
                  <a:cubicBezTo>
                    <a:pt x="84" y="79"/>
                    <a:pt x="112" y="67"/>
                    <a:pt x="112" y="0"/>
                  </a:cubicBezTo>
                  <a:cubicBezTo>
                    <a:pt x="0" y="0"/>
                    <a:pt x="0" y="0"/>
                    <a:pt x="0"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9"/>
            <p:cNvSpPr>
              <a:spLocks/>
            </p:cNvSpPr>
            <p:nvPr/>
          </p:nvSpPr>
          <p:spPr bwMode="auto">
            <a:xfrm>
              <a:off x="7375751" y="4335787"/>
              <a:ext cx="174625" cy="196851"/>
            </a:xfrm>
            <a:custGeom>
              <a:avLst/>
              <a:gdLst>
                <a:gd name="T0" fmla="*/ 60 w 117"/>
                <a:gd name="T1" fmla="*/ 131 h 131"/>
                <a:gd name="T2" fmla="*/ 98 w 117"/>
                <a:gd name="T3" fmla="*/ 40 h 131"/>
                <a:gd name="T4" fmla="*/ 0 w 117"/>
                <a:gd name="T5" fmla="*/ 36 h 131"/>
                <a:gd name="T6" fmla="*/ 60 w 117"/>
                <a:gd name="T7" fmla="*/ 131 h 131"/>
              </a:gdLst>
              <a:ahLst/>
              <a:cxnLst>
                <a:cxn ang="0">
                  <a:pos x="T0" y="T1"/>
                </a:cxn>
                <a:cxn ang="0">
                  <a:pos x="T2" y="T3"/>
                </a:cxn>
                <a:cxn ang="0">
                  <a:pos x="T4" y="T5"/>
                </a:cxn>
                <a:cxn ang="0">
                  <a:pos x="T6" y="T7"/>
                </a:cxn>
              </a:cxnLst>
              <a:rect l="0" t="0" r="r" b="b"/>
              <a:pathLst>
                <a:path w="117" h="131">
                  <a:moveTo>
                    <a:pt x="60" y="131"/>
                  </a:moveTo>
                  <a:cubicBezTo>
                    <a:pt x="117" y="95"/>
                    <a:pt x="112" y="65"/>
                    <a:pt x="98" y="40"/>
                  </a:cubicBezTo>
                  <a:cubicBezTo>
                    <a:pt x="82" y="17"/>
                    <a:pt x="56" y="0"/>
                    <a:pt x="0" y="36"/>
                  </a:cubicBezTo>
                  <a:cubicBezTo>
                    <a:pt x="60" y="131"/>
                    <a:pt x="60" y="131"/>
                    <a:pt x="60" y="131"/>
                  </a:cubicBezTo>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0"/>
            <p:cNvSpPr>
              <a:spLocks/>
            </p:cNvSpPr>
            <p:nvPr/>
          </p:nvSpPr>
          <p:spPr bwMode="auto">
            <a:xfrm>
              <a:off x="5077322" y="2885372"/>
              <a:ext cx="171451" cy="195263"/>
            </a:xfrm>
            <a:custGeom>
              <a:avLst/>
              <a:gdLst>
                <a:gd name="T0" fmla="*/ 113 w 113"/>
                <a:gd name="T1" fmla="*/ 32 h 130"/>
                <a:gd name="T2" fmla="*/ 16 w 113"/>
                <a:gd name="T3" fmla="*/ 42 h 130"/>
                <a:gd name="T4" fmla="*/ 59 w 113"/>
                <a:gd name="T5" fmla="*/ 130 h 130"/>
                <a:gd name="T6" fmla="*/ 113 w 113"/>
                <a:gd name="T7" fmla="*/ 32 h 130"/>
              </a:gdLst>
              <a:ahLst/>
              <a:cxnLst>
                <a:cxn ang="0">
                  <a:pos x="T0" y="T1"/>
                </a:cxn>
                <a:cxn ang="0">
                  <a:pos x="T2" y="T3"/>
                </a:cxn>
                <a:cxn ang="0">
                  <a:pos x="T4" y="T5"/>
                </a:cxn>
                <a:cxn ang="0">
                  <a:pos x="T6" y="T7"/>
                </a:cxn>
              </a:cxnLst>
              <a:rect l="0" t="0" r="r" b="b"/>
              <a:pathLst>
                <a:path w="113" h="130">
                  <a:moveTo>
                    <a:pt x="113" y="32"/>
                  </a:moveTo>
                  <a:cubicBezTo>
                    <a:pt x="55" y="0"/>
                    <a:pt x="31" y="18"/>
                    <a:pt x="16" y="42"/>
                  </a:cubicBezTo>
                  <a:cubicBezTo>
                    <a:pt x="4" y="67"/>
                    <a:pt x="0" y="98"/>
                    <a:pt x="59" y="130"/>
                  </a:cubicBezTo>
                  <a:cubicBezTo>
                    <a:pt x="113" y="32"/>
                    <a:pt x="113" y="32"/>
                    <a:pt x="113" y="32"/>
                  </a:cubicBezTo>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1"/>
            <p:cNvSpPr>
              <a:spLocks/>
            </p:cNvSpPr>
            <p:nvPr/>
          </p:nvSpPr>
          <p:spPr bwMode="auto">
            <a:xfrm>
              <a:off x="3793938" y="1848177"/>
              <a:ext cx="4259263" cy="3565525"/>
            </a:xfrm>
            <a:custGeom>
              <a:avLst/>
              <a:gdLst>
                <a:gd name="T0" fmla="*/ 1342 w 2683"/>
                <a:gd name="T1" fmla="*/ 0 h 2246"/>
                <a:gd name="T2" fmla="*/ 2012 w 2683"/>
                <a:gd name="T3" fmla="*/ 1122 h 2246"/>
                <a:gd name="T4" fmla="*/ 2683 w 2683"/>
                <a:gd name="T5" fmla="*/ 2246 h 2246"/>
                <a:gd name="T6" fmla="*/ 1342 w 2683"/>
                <a:gd name="T7" fmla="*/ 2246 h 2246"/>
                <a:gd name="T8" fmla="*/ 0 w 2683"/>
                <a:gd name="T9" fmla="*/ 2246 h 2246"/>
                <a:gd name="T10" fmla="*/ 671 w 2683"/>
                <a:gd name="T11" fmla="*/ 1122 h 2246"/>
                <a:gd name="T12" fmla="*/ 1342 w 2683"/>
                <a:gd name="T13" fmla="*/ 0 h 2246"/>
              </a:gdLst>
              <a:ahLst/>
              <a:cxnLst>
                <a:cxn ang="0">
                  <a:pos x="T0" y="T1"/>
                </a:cxn>
                <a:cxn ang="0">
                  <a:pos x="T2" y="T3"/>
                </a:cxn>
                <a:cxn ang="0">
                  <a:pos x="T4" y="T5"/>
                </a:cxn>
                <a:cxn ang="0">
                  <a:pos x="T6" y="T7"/>
                </a:cxn>
                <a:cxn ang="0">
                  <a:pos x="T8" y="T9"/>
                </a:cxn>
                <a:cxn ang="0">
                  <a:pos x="T10" y="T11"/>
                </a:cxn>
                <a:cxn ang="0">
                  <a:pos x="T12" y="T13"/>
                </a:cxn>
              </a:cxnLst>
              <a:rect l="0" t="0" r="r" b="b"/>
              <a:pathLst>
                <a:path w="2683" h="2246">
                  <a:moveTo>
                    <a:pt x="1342" y="0"/>
                  </a:moveTo>
                  <a:lnTo>
                    <a:pt x="2012" y="1122"/>
                  </a:lnTo>
                  <a:lnTo>
                    <a:pt x="2683" y="2246"/>
                  </a:lnTo>
                  <a:lnTo>
                    <a:pt x="1342" y="2246"/>
                  </a:lnTo>
                  <a:lnTo>
                    <a:pt x="0" y="2246"/>
                  </a:lnTo>
                  <a:lnTo>
                    <a:pt x="671" y="1122"/>
                  </a:lnTo>
                  <a:lnTo>
                    <a:pt x="1342" y="0"/>
                  </a:lnTo>
                  <a:close/>
                </a:path>
              </a:pathLst>
            </a:custGeom>
            <a:gradFill>
              <a:gsLst>
                <a:gs pos="0">
                  <a:schemeClr val="bg1"/>
                </a:gs>
                <a:gs pos="90000">
                  <a:schemeClr val="tx1">
                    <a:lumMod val="65000"/>
                    <a:lumOff val="35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3"/>
            <p:cNvSpPr>
              <a:spLocks/>
            </p:cNvSpPr>
            <p:nvPr/>
          </p:nvSpPr>
          <p:spPr bwMode="auto">
            <a:xfrm>
              <a:off x="6026649" y="3991240"/>
              <a:ext cx="1516063" cy="1089025"/>
            </a:xfrm>
            <a:custGeom>
              <a:avLst/>
              <a:gdLst>
                <a:gd name="T0" fmla="*/ 906 w 1007"/>
                <a:gd name="T1" fmla="*/ 280 h 724"/>
                <a:gd name="T2" fmla="*/ 905 w 1007"/>
                <a:gd name="T3" fmla="*/ 280 h 724"/>
                <a:gd name="T4" fmla="*/ 208 w 1007"/>
                <a:gd name="T5" fmla="*/ 724 h 724"/>
                <a:gd name="T6" fmla="*/ 0 w 1007"/>
                <a:gd name="T7" fmla="*/ 693 h 724"/>
                <a:gd name="T8" fmla="*/ 60 w 1007"/>
                <a:gd name="T9" fmla="*/ 490 h 724"/>
                <a:gd name="T10" fmla="*/ 568 w 1007"/>
                <a:gd name="T11" fmla="*/ 168 h 724"/>
                <a:gd name="T12" fmla="*/ 758 w 1007"/>
                <a:gd name="T13" fmla="*/ 47 h 724"/>
                <a:gd name="T14" fmla="*/ 870 w 1007"/>
                <a:gd name="T15" fmla="*/ 72 h 724"/>
                <a:gd name="T16" fmla="*/ 1007 w 1007"/>
                <a:gd name="T17" fmla="*/ 288 h 724"/>
                <a:gd name="T18" fmla="*/ 906 w 1007"/>
                <a:gd name="T19" fmla="*/ 28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7" h="724">
                  <a:moveTo>
                    <a:pt x="906" y="280"/>
                  </a:moveTo>
                  <a:cubicBezTo>
                    <a:pt x="905" y="280"/>
                    <a:pt x="905" y="280"/>
                    <a:pt x="905" y="280"/>
                  </a:cubicBezTo>
                  <a:cubicBezTo>
                    <a:pt x="208" y="724"/>
                    <a:pt x="208" y="724"/>
                    <a:pt x="208" y="724"/>
                  </a:cubicBezTo>
                  <a:cubicBezTo>
                    <a:pt x="0" y="693"/>
                    <a:pt x="0" y="693"/>
                    <a:pt x="0" y="693"/>
                  </a:cubicBezTo>
                  <a:cubicBezTo>
                    <a:pt x="60" y="490"/>
                    <a:pt x="60" y="490"/>
                    <a:pt x="60" y="490"/>
                  </a:cubicBezTo>
                  <a:cubicBezTo>
                    <a:pt x="568" y="168"/>
                    <a:pt x="568" y="168"/>
                    <a:pt x="568" y="168"/>
                  </a:cubicBezTo>
                  <a:cubicBezTo>
                    <a:pt x="631" y="128"/>
                    <a:pt x="694" y="87"/>
                    <a:pt x="758" y="47"/>
                  </a:cubicBezTo>
                  <a:cubicBezTo>
                    <a:pt x="832" y="0"/>
                    <a:pt x="852" y="44"/>
                    <a:pt x="870" y="72"/>
                  </a:cubicBezTo>
                  <a:cubicBezTo>
                    <a:pt x="1007" y="288"/>
                    <a:pt x="1007" y="288"/>
                    <a:pt x="1007" y="288"/>
                  </a:cubicBezTo>
                  <a:cubicBezTo>
                    <a:pt x="990" y="263"/>
                    <a:pt x="966" y="242"/>
                    <a:pt x="906" y="2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7" name="组合 26"/>
            <p:cNvGrpSpPr/>
            <p:nvPr/>
          </p:nvGrpSpPr>
          <p:grpSpPr>
            <a:xfrm>
              <a:off x="6021887" y="4084902"/>
              <a:ext cx="1520825" cy="1004887"/>
              <a:chOff x="-996950" y="2713038"/>
              <a:chExt cx="1520825" cy="1004887"/>
            </a:xfrm>
            <a:solidFill>
              <a:schemeClr val="bg1">
                <a:lumMod val="50000"/>
              </a:schemeClr>
            </a:solidFill>
          </p:grpSpPr>
          <p:sp>
            <p:nvSpPr>
              <p:cNvPr id="28" name="Freeform 14"/>
              <p:cNvSpPr>
                <a:spLocks noEditPoints="1"/>
              </p:cNvSpPr>
              <p:nvPr/>
            </p:nvSpPr>
            <p:spPr bwMode="auto">
              <a:xfrm>
                <a:off x="-996950" y="2743200"/>
                <a:ext cx="1503363" cy="974725"/>
              </a:xfrm>
              <a:custGeom>
                <a:avLst/>
                <a:gdLst>
                  <a:gd name="T0" fmla="*/ 906 w 999"/>
                  <a:gd name="T1" fmla="*/ 197 h 648"/>
                  <a:gd name="T2" fmla="*/ 906 w 999"/>
                  <a:gd name="T3" fmla="*/ 197 h 648"/>
                  <a:gd name="T4" fmla="*/ 905 w 999"/>
                  <a:gd name="T5" fmla="*/ 197 h 648"/>
                  <a:gd name="T6" fmla="*/ 905 w 999"/>
                  <a:gd name="T7" fmla="*/ 197 h 648"/>
                  <a:gd name="T8" fmla="*/ 208 w 999"/>
                  <a:gd name="T9" fmla="*/ 641 h 648"/>
                  <a:gd name="T10" fmla="*/ 0 w 999"/>
                  <a:gd name="T11" fmla="*/ 610 h 648"/>
                  <a:gd name="T12" fmla="*/ 213 w 999"/>
                  <a:gd name="T13" fmla="*/ 648 h 648"/>
                  <a:gd name="T14" fmla="*/ 911 w 999"/>
                  <a:gd name="T15" fmla="*/ 205 h 648"/>
                  <a:gd name="T16" fmla="*/ 911 w 999"/>
                  <a:gd name="T17" fmla="*/ 205 h 648"/>
                  <a:gd name="T18" fmla="*/ 906 w 999"/>
                  <a:gd name="T19" fmla="*/ 197 h 648"/>
                  <a:gd name="T20" fmla="*/ 906 w 999"/>
                  <a:gd name="T21" fmla="*/ 197 h 648"/>
                  <a:gd name="T22" fmla="*/ 999 w 999"/>
                  <a:gd name="T23" fmla="*/ 195 h 648"/>
                  <a:gd name="T24" fmla="*/ 999 w 999"/>
                  <a:gd name="T25" fmla="*/ 195 h 648"/>
                  <a:gd name="T26" fmla="*/ 999 w 999"/>
                  <a:gd name="T27" fmla="*/ 195 h 648"/>
                  <a:gd name="T28" fmla="*/ 999 w 999"/>
                  <a:gd name="T29" fmla="*/ 195 h 648"/>
                  <a:gd name="T30" fmla="*/ 997 w 999"/>
                  <a:gd name="T31" fmla="*/ 192 h 648"/>
                  <a:gd name="T32" fmla="*/ 997 w 999"/>
                  <a:gd name="T33" fmla="*/ 192 h 648"/>
                  <a:gd name="T34" fmla="*/ 997 w 999"/>
                  <a:gd name="T35" fmla="*/ 192 h 648"/>
                  <a:gd name="T36" fmla="*/ 997 w 999"/>
                  <a:gd name="T37" fmla="*/ 192 h 648"/>
                  <a:gd name="T38" fmla="*/ 995 w 999"/>
                  <a:gd name="T39" fmla="*/ 190 h 648"/>
                  <a:gd name="T40" fmla="*/ 995 w 999"/>
                  <a:gd name="T41" fmla="*/ 190 h 648"/>
                  <a:gd name="T42" fmla="*/ 995 w 999"/>
                  <a:gd name="T43" fmla="*/ 190 h 648"/>
                  <a:gd name="T44" fmla="*/ 995 w 999"/>
                  <a:gd name="T45" fmla="*/ 190 h 648"/>
                  <a:gd name="T46" fmla="*/ 989 w 999"/>
                  <a:gd name="T47" fmla="*/ 186 h 648"/>
                  <a:gd name="T48" fmla="*/ 990 w 999"/>
                  <a:gd name="T49" fmla="*/ 186 h 648"/>
                  <a:gd name="T50" fmla="*/ 989 w 999"/>
                  <a:gd name="T51" fmla="*/ 186 h 648"/>
                  <a:gd name="T52" fmla="*/ 989 w 999"/>
                  <a:gd name="T53" fmla="*/ 186 h 648"/>
                  <a:gd name="T54" fmla="*/ 988 w 999"/>
                  <a:gd name="T55" fmla="*/ 185 h 648"/>
                  <a:gd name="T56" fmla="*/ 989 w 999"/>
                  <a:gd name="T57" fmla="*/ 185 h 648"/>
                  <a:gd name="T58" fmla="*/ 988 w 999"/>
                  <a:gd name="T59" fmla="*/ 185 h 648"/>
                  <a:gd name="T60" fmla="*/ 988 w 999"/>
                  <a:gd name="T61" fmla="*/ 185 h 648"/>
                  <a:gd name="T62" fmla="*/ 988 w 999"/>
                  <a:gd name="T63" fmla="*/ 185 h 648"/>
                  <a:gd name="T64" fmla="*/ 987 w 999"/>
                  <a:gd name="T65" fmla="*/ 184 h 648"/>
                  <a:gd name="T66" fmla="*/ 987 w 999"/>
                  <a:gd name="T67" fmla="*/ 184 h 648"/>
                  <a:gd name="T68" fmla="*/ 987 w 999"/>
                  <a:gd name="T69" fmla="*/ 184 h 648"/>
                  <a:gd name="T70" fmla="*/ 987 w 999"/>
                  <a:gd name="T71" fmla="*/ 184 h 648"/>
                  <a:gd name="T72" fmla="*/ 877 w 999"/>
                  <a:gd name="T73" fmla="*/ 0 h 648"/>
                  <a:gd name="T74" fmla="*/ 887 w 999"/>
                  <a:gd name="T75" fmla="*/ 17 h 648"/>
                  <a:gd name="T76" fmla="*/ 877 w 999"/>
                  <a:gd name="T77"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9" h="648">
                    <a:moveTo>
                      <a:pt x="906" y="197"/>
                    </a:moveTo>
                    <a:cubicBezTo>
                      <a:pt x="906" y="197"/>
                      <a:pt x="906" y="197"/>
                      <a:pt x="906" y="197"/>
                    </a:cubicBezTo>
                    <a:cubicBezTo>
                      <a:pt x="905" y="197"/>
                      <a:pt x="905" y="197"/>
                      <a:pt x="905" y="197"/>
                    </a:cubicBezTo>
                    <a:cubicBezTo>
                      <a:pt x="905" y="197"/>
                      <a:pt x="905" y="197"/>
                      <a:pt x="905" y="197"/>
                    </a:cubicBezTo>
                    <a:cubicBezTo>
                      <a:pt x="208" y="641"/>
                      <a:pt x="208" y="641"/>
                      <a:pt x="208" y="641"/>
                    </a:cubicBezTo>
                    <a:cubicBezTo>
                      <a:pt x="0" y="610"/>
                      <a:pt x="0" y="610"/>
                      <a:pt x="0" y="610"/>
                    </a:cubicBezTo>
                    <a:cubicBezTo>
                      <a:pt x="213" y="648"/>
                      <a:pt x="213" y="648"/>
                      <a:pt x="213" y="648"/>
                    </a:cubicBezTo>
                    <a:cubicBezTo>
                      <a:pt x="911" y="205"/>
                      <a:pt x="911" y="205"/>
                      <a:pt x="911" y="205"/>
                    </a:cubicBezTo>
                    <a:cubicBezTo>
                      <a:pt x="911" y="205"/>
                      <a:pt x="911" y="205"/>
                      <a:pt x="911" y="205"/>
                    </a:cubicBezTo>
                    <a:cubicBezTo>
                      <a:pt x="906" y="197"/>
                      <a:pt x="906" y="197"/>
                      <a:pt x="906" y="197"/>
                    </a:cubicBezTo>
                    <a:cubicBezTo>
                      <a:pt x="906" y="197"/>
                      <a:pt x="906" y="197"/>
                      <a:pt x="906" y="197"/>
                    </a:cubicBezTo>
                    <a:moveTo>
                      <a:pt x="999" y="195"/>
                    </a:moveTo>
                    <a:cubicBezTo>
                      <a:pt x="999" y="195"/>
                      <a:pt x="999" y="195"/>
                      <a:pt x="999" y="195"/>
                    </a:cubicBezTo>
                    <a:cubicBezTo>
                      <a:pt x="999" y="195"/>
                      <a:pt x="999" y="195"/>
                      <a:pt x="999" y="195"/>
                    </a:cubicBezTo>
                    <a:cubicBezTo>
                      <a:pt x="999" y="195"/>
                      <a:pt x="999" y="195"/>
                      <a:pt x="999" y="195"/>
                    </a:cubicBezTo>
                    <a:moveTo>
                      <a:pt x="997" y="192"/>
                    </a:moveTo>
                    <a:cubicBezTo>
                      <a:pt x="997" y="192"/>
                      <a:pt x="997" y="192"/>
                      <a:pt x="997" y="192"/>
                    </a:cubicBezTo>
                    <a:cubicBezTo>
                      <a:pt x="997" y="192"/>
                      <a:pt x="997" y="192"/>
                      <a:pt x="997" y="192"/>
                    </a:cubicBezTo>
                    <a:cubicBezTo>
                      <a:pt x="997" y="192"/>
                      <a:pt x="997" y="192"/>
                      <a:pt x="997" y="192"/>
                    </a:cubicBezTo>
                    <a:moveTo>
                      <a:pt x="995" y="190"/>
                    </a:moveTo>
                    <a:cubicBezTo>
                      <a:pt x="995" y="190"/>
                      <a:pt x="995" y="190"/>
                      <a:pt x="995" y="190"/>
                    </a:cubicBezTo>
                    <a:cubicBezTo>
                      <a:pt x="995" y="190"/>
                      <a:pt x="995" y="190"/>
                      <a:pt x="995" y="190"/>
                    </a:cubicBezTo>
                    <a:cubicBezTo>
                      <a:pt x="995" y="190"/>
                      <a:pt x="995" y="190"/>
                      <a:pt x="995" y="190"/>
                    </a:cubicBezTo>
                    <a:moveTo>
                      <a:pt x="989" y="186"/>
                    </a:moveTo>
                    <a:cubicBezTo>
                      <a:pt x="990" y="186"/>
                      <a:pt x="990" y="186"/>
                      <a:pt x="990" y="186"/>
                    </a:cubicBezTo>
                    <a:cubicBezTo>
                      <a:pt x="990" y="186"/>
                      <a:pt x="990" y="186"/>
                      <a:pt x="989" y="186"/>
                    </a:cubicBezTo>
                    <a:cubicBezTo>
                      <a:pt x="989" y="186"/>
                      <a:pt x="989" y="186"/>
                      <a:pt x="989" y="186"/>
                    </a:cubicBezTo>
                    <a:moveTo>
                      <a:pt x="988" y="185"/>
                    </a:moveTo>
                    <a:cubicBezTo>
                      <a:pt x="988" y="185"/>
                      <a:pt x="988" y="185"/>
                      <a:pt x="989" y="185"/>
                    </a:cubicBezTo>
                    <a:cubicBezTo>
                      <a:pt x="988" y="185"/>
                      <a:pt x="988" y="185"/>
                      <a:pt x="988" y="185"/>
                    </a:cubicBezTo>
                    <a:cubicBezTo>
                      <a:pt x="988" y="185"/>
                      <a:pt x="988" y="185"/>
                      <a:pt x="988" y="185"/>
                    </a:cubicBezTo>
                    <a:cubicBezTo>
                      <a:pt x="988" y="185"/>
                      <a:pt x="988" y="185"/>
                      <a:pt x="988" y="185"/>
                    </a:cubicBezTo>
                    <a:moveTo>
                      <a:pt x="987" y="184"/>
                    </a:moveTo>
                    <a:cubicBezTo>
                      <a:pt x="987" y="184"/>
                      <a:pt x="987" y="184"/>
                      <a:pt x="987" y="184"/>
                    </a:cubicBezTo>
                    <a:cubicBezTo>
                      <a:pt x="987" y="184"/>
                      <a:pt x="987" y="184"/>
                      <a:pt x="987" y="184"/>
                    </a:cubicBezTo>
                    <a:cubicBezTo>
                      <a:pt x="987" y="184"/>
                      <a:pt x="987" y="184"/>
                      <a:pt x="987" y="184"/>
                    </a:cubicBezTo>
                    <a:moveTo>
                      <a:pt x="877" y="0"/>
                    </a:moveTo>
                    <a:cubicBezTo>
                      <a:pt x="887" y="17"/>
                      <a:pt x="887" y="17"/>
                      <a:pt x="887" y="17"/>
                    </a:cubicBezTo>
                    <a:cubicBezTo>
                      <a:pt x="884" y="12"/>
                      <a:pt x="881" y="6"/>
                      <a:pt x="87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5"/>
              <p:cNvSpPr>
                <a:spLocks/>
              </p:cNvSpPr>
              <p:nvPr/>
            </p:nvSpPr>
            <p:spPr bwMode="auto">
              <a:xfrm>
                <a:off x="366712" y="3008313"/>
                <a:ext cx="157163" cy="61912"/>
              </a:xfrm>
              <a:custGeom>
                <a:avLst/>
                <a:gdLst>
                  <a:gd name="T0" fmla="*/ 56 w 105"/>
                  <a:gd name="T1" fmla="*/ 0 h 41"/>
                  <a:gd name="T2" fmla="*/ 6 w 105"/>
                  <a:gd name="T3" fmla="*/ 17 h 41"/>
                  <a:gd name="T4" fmla="*/ 6 w 105"/>
                  <a:gd name="T5" fmla="*/ 17 h 41"/>
                  <a:gd name="T6" fmla="*/ 0 w 105"/>
                  <a:gd name="T7" fmla="*/ 21 h 41"/>
                  <a:gd name="T8" fmla="*/ 0 w 105"/>
                  <a:gd name="T9" fmla="*/ 21 h 41"/>
                  <a:gd name="T10" fmla="*/ 5 w 105"/>
                  <a:gd name="T11" fmla="*/ 29 h 41"/>
                  <a:gd name="T12" fmla="*/ 57 w 105"/>
                  <a:gd name="T13" fmla="*/ 11 h 41"/>
                  <a:gd name="T14" fmla="*/ 105 w 105"/>
                  <a:gd name="T15" fmla="*/ 41 h 41"/>
                  <a:gd name="T16" fmla="*/ 98 w 105"/>
                  <a:gd name="T17" fmla="*/ 25 h 41"/>
                  <a:gd name="T18" fmla="*/ 98 w 105"/>
                  <a:gd name="T19" fmla="*/ 25 h 41"/>
                  <a:gd name="T20" fmla="*/ 94 w 105"/>
                  <a:gd name="T21" fmla="*/ 19 h 41"/>
                  <a:gd name="T22" fmla="*/ 93 w 105"/>
                  <a:gd name="T23" fmla="*/ 19 h 41"/>
                  <a:gd name="T24" fmla="*/ 93 w 105"/>
                  <a:gd name="T25" fmla="*/ 19 h 41"/>
                  <a:gd name="T26" fmla="*/ 93 w 105"/>
                  <a:gd name="T27" fmla="*/ 18 h 41"/>
                  <a:gd name="T28" fmla="*/ 92 w 105"/>
                  <a:gd name="T29" fmla="*/ 18 h 41"/>
                  <a:gd name="T30" fmla="*/ 92 w 105"/>
                  <a:gd name="T31" fmla="*/ 17 h 41"/>
                  <a:gd name="T32" fmla="*/ 92 w 105"/>
                  <a:gd name="T33" fmla="*/ 17 h 41"/>
                  <a:gd name="T34" fmla="*/ 91 w 105"/>
                  <a:gd name="T35" fmla="*/ 16 h 41"/>
                  <a:gd name="T36" fmla="*/ 91 w 105"/>
                  <a:gd name="T37" fmla="*/ 16 h 41"/>
                  <a:gd name="T38" fmla="*/ 91 w 105"/>
                  <a:gd name="T39" fmla="*/ 16 h 41"/>
                  <a:gd name="T40" fmla="*/ 90 w 105"/>
                  <a:gd name="T41" fmla="*/ 15 h 41"/>
                  <a:gd name="T42" fmla="*/ 90 w 105"/>
                  <a:gd name="T43" fmla="*/ 15 h 41"/>
                  <a:gd name="T44" fmla="*/ 89 w 105"/>
                  <a:gd name="T45" fmla="*/ 15 h 41"/>
                  <a:gd name="T46" fmla="*/ 89 w 105"/>
                  <a:gd name="T47" fmla="*/ 14 h 41"/>
                  <a:gd name="T48" fmla="*/ 89 w 105"/>
                  <a:gd name="T49" fmla="*/ 14 h 41"/>
                  <a:gd name="T50" fmla="*/ 84 w 105"/>
                  <a:gd name="T51" fmla="*/ 10 h 41"/>
                  <a:gd name="T52" fmla="*/ 83 w 105"/>
                  <a:gd name="T53" fmla="*/ 10 h 41"/>
                  <a:gd name="T54" fmla="*/ 83 w 105"/>
                  <a:gd name="T55" fmla="*/ 10 h 41"/>
                  <a:gd name="T56" fmla="*/ 83 w 105"/>
                  <a:gd name="T57" fmla="*/ 9 h 41"/>
                  <a:gd name="T58" fmla="*/ 82 w 105"/>
                  <a:gd name="T59" fmla="*/ 9 h 41"/>
                  <a:gd name="T60" fmla="*/ 81 w 105"/>
                  <a:gd name="T61" fmla="*/ 8 h 41"/>
                  <a:gd name="T62" fmla="*/ 81 w 105"/>
                  <a:gd name="T63" fmla="*/ 8 h 41"/>
                  <a:gd name="T64" fmla="*/ 81 w 105"/>
                  <a:gd name="T65" fmla="*/ 8 h 41"/>
                  <a:gd name="T66" fmla="*/ 80 w 105"/>
                  <a:gd name="T67" fmla="*/ 7 h 41"/>
                  <a:gd name="T68" fmla="*/ 80 w 105"/>
                  <a:gd name="T69" fmla="*/ 7 h 41"/>
                  <a:gd name="T70" fmla="*/ 79 w 105"/>
                  <a:gd name="T71" fmla="*/ 7 h 41"/>
                  <a:gd name="T72" fmla="*/ 79 w 105"/>
                  <a:gd name="T73" fmla="*/ 7 h 41"/>
                  <a:gd name="T74" fmla="*/ 78 w 105"/>
                  <a:gd name="T75" fmla="*/ 6 h 41"/>
                  <a:gd name="T76" fmla="*/ 78 w 105"/>
                  <a:gd name="T77" fmla="*/ 6 h 41"/>
                  <a:gd name="T78" fmla="*/ 56 w 105"/>
                  <a:gd name="T7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 h="41">
                    <a:moveTo>
                      <a:pt x="56" y="0"/>
                    </a:moveTo>
                    <a:cubicBezTo>
                      <a:pt x="43" y="0"/>
                      <a:pt x="27" y="5"/>
                      <a:pt x="6" y="17"/>
                    </a:cubicBezTo>
                    <a:cubicBezTo>
                      <a:pt x="6" y="17"/>
                      <a:pt x="6" y="17"/>
                      <a:pt x="6" y="17"/>
                    </a:cubicBezTo>
                    <a:cubicBezTo>
                      <a:pt x="4" y="18"/>
                      <a:pt x="2" y="19"/>
                      <a:pt x="0" y="21"/>
                    </a:cubicBezTo>
                    <a:cubicBezTo>
                      <a:pt x="0" y="21"/>
                      <a:pt x="0" y="21"/>
                      <a:pt x="0" y="21"/>
                    </a:cubicBezTo>
                    <a:cubicBezTo>
                      <a:pt x="5" y="29"/>
                      <a:pt x="5" y="29"/>
                      <a:pt x="5" y="29"/>
                    </a:cubicBezTo>
                    <a:cubicBezTo>
                      <a:pt x="20" y="18"/>
                      <a:pt x="39" y="11"/>
                      <a:pt x="57" y="11"/>
                    </a:cubicBezTo>
                    <a:cubicBezTo>
                      <a:pt x="75" y="11"/>
                      <a:pt x="93" y="19"/>
                      <a:pt x="105" y="41"/>
                    </a:cubicBezTo>
                    <a:cubicBezTo>
                      <a:pt x="103" y="35"/>
                      <a:pt x="101" y="30"/>
                      <a:pt x="98" y="25"/>
                    </a:cubicBezTo>
                    <a:cubicBezTo>
                      <a:pt x="98" y="25"/>
                      <a:pt x="98" y="25"/>
                      <a:pt x="98" y="25"/>
                    </a:cubicBezTo>
                    <a:cubicBezTo>
                      <a:pt x="97" y="23"/>
                      <a:pt x="95" y="21"/>
                      <a:pt x="94" y="19"/>
                    </a:cubicBezTo>
                    <a:cubicBezTo>
                      <a:pt x="93" y="19"/>
                      <a:pt x="93" y="19"/>
                      <a:pt x="93" y="19"/>
                    </a:cubicBezTo>
                    <a:cubicBezTo>
                      <a:pt x="93" y="19"/>
                      <a:pt x="93" y="19"/>
                      <a:pt x="93" y="19"/>
                    </a:cubicBezTo>
                    <a:cubicBezTo>
                      <a:pt x="93" y="18"/>
                      <a:pt x="93" y="18"/>
                      <a:pt x="93" y="18"/>
                    </a:cubicBezTo>
                    <a:cubicBezTo>
                      <a:pt x="92" y="18"/>
                      <a:pt x="92" y="18"/>
                      <a:pt x="92" y="18"/>
                    </a:cubicBezTo>
                    <a:cubicBezTo>
                      <a:pt x="92" y="17"/>
                      <a:pt x="92" y="17"/>
                      <a:pt x="92" y="17"/>
                    </a:cubicBezTo>
                    <a:cubicBezTo>
                      <a:pt x="92" y="17"/>
                      <a:pt x="92" y="17"/>
                      <a:pt x="92" y="17"/>
                    </a:cubicBezTo>
                    <a:cubicBezTo>
                      <a:pt x="91" y="16"/>
                      <a:pt x="91" y="16"/>
                      <a:pt x="91" y="16"/>
                    </a:cubicBezTo>
                    <a:cubicBezTo>
                      <a:pt x="91" y="16"/>
                      <a:pt x="91" y="16"/>
                      <a:pt x="91" y="16"/>
                    </a:cubicBezTo>
                    <a:cubicBezTo>
                      <a:pt x="91" y="16"/>
                      <a:pt x="91" y="16"/>
                      <a:pt x="91" y="16"/>
                    </a:cubicBezTo>
                    <a:cubicBezTo>
                      <a:pt x="90" y="15"/>
                      <a:pt x="90" y="15"/>
                      <a:pt x="90" y="15"/>
                    </a:cubicBezTo>
                    <a:cubicBezTo>
                      <a:pt x="90" y="15"/>
                      <a:pt x="90" y="15"/>
                      <a:pt x="90" y="15"/>
                    </a:cubicBezTo>
                    <a:cubicBezTo>
                      <a:pt x="89" y="15"/>
                      <a:pt x="89" y="15"/>
                      <a:pt x="89" y="15"/>
                    </a:cubicBezTo>
                    <a:cubicBezTo>
                      <a:pt x="89" y="14"/>
                      <a:pt x="89" y="14"/>
                      <a:pt x="89" y="14"/>
                    </a:cubicBezTo>
                    <a:cubicBezTo>
                      <a:pt x="89" y="14"/>
                      <a:pt x="89" y="14"/>
                      <a:pt x="89" y="14"/>
                    </a:cubicBezTo>
                    <a:cubicBezTo>
                      <a:pt x="87" y="13"/>
                      <a:pt x="86" y="11"/>
                      <a:pt x="84" y="10"/>
                    </a:cubicBezTo>
                    <a:cubicBezTo>
                      <a:pt x="84" y="10"/>
                      <a:pt x="84" y="10"/>
                      <a:pt x="83" y="10"/>
                    </a:cubicBezTo>
                    <a:cubicBezTo>
                      <a:pt x="83" y="10"/>
                      <a:pt x="83" y="10"/>
                      <a:pt x="83" y="10"/>
                    </a:cubicBezTo>
                    <a:cubicBezTo>
                      <a:pt x="83" y="9"/>
                      <a:pt x="83" y="9"/>
                      <a:pt x="83" y="9"/>
                    </a:cubicBezTo>
                    <a:cubicBezTo>
                      <a:pt x="82" y="9"/>
                      <a:pt x="82" y="9"/>
                      <a:pt x="82" y="9"/>
                    </a:cubicBezTo>
                    <a:cubicBezTo>
                      <a:pt x="81" y="8"/>
                      <a:pt x="81" y="8"/>
                      <a:pt x="81" y="8"/>
                    </a:cubicBezTo>
                    <a:cubicBezTo>
                      <a:pt x="81" y="8"/>
                      <a:pt x="81" y="8"/>
                      <a:pt x="81" y="8"/>
                    </a:cubicBezTo>
                    <a:cubicBezTo>
                      <a:pt x="81" y="8"/>
                      <a:pt x="81" y="8"/>
                      <a:pt x="81" y="8"/>
                    </a:cubicBezTo>
                    <a:cubicBezTo>
                      <a:pt x="80" y="7"/>
                      <a:pt x="80" y="7"/>
                      <a:pt x="80" y="7"/>
                    </a:cubicBezTo>
                    <a:cubicBezTo>
                      <a:pt x="80" y="7"/>
                      <a:pt x="80" y="7"/>
                      <a:pt x="80" y="7"/>
                    </a:cubicBezTo>
                    <a:cubicBezTo>
                      <a:pt x="79" y="7"/>
                      <a:pt x="79" y="7"/>
                      <a:pt x="79" y="7"/>
                    </a:cubicBezTo>
                    <a:cubicBezTo>
                      <a:pt x="79" y="7"/>
                      <a:pt x="79" y="7"/>
                      <a:pt x="79" y="7"/>
                    </a:cubicBezTo>
                    <a:cubicBezTo>
                      <a:pt x="78" y="6"/>
                      <a:pt x="78" y="6"/>
                      <a:pt x="78" y="6"/>
                    </a:cubicBezTo>
                    <a:cubicBezTo>
                      <a:pt x="78" y="6"/>
                      <a:pt x="78" y="6"/>
                      <a:pt x="78" y="6"/>
                    </a:cubicBezTo>
                    <a:cubicBezTo>
                      <a:pt x="72" y="3"/>
                      <a:pt x="64" y="0"/>
                      <a:pt x="5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6"/>
              <p:cNvSpPr>
                <a:spLocks/>
              </p:cNvSpPr>
              <p:nvPr/>
            </p:nvSpPr>
            <p:spPr bwMode="auto">
              <a:xfrm>
                <a:off x="307975" y="2713038"/>
                <a:ext cx="6350" cy="11112"/>
              </a:xfrm>
              <a:custGeom>
                <a:avLst/>
                <a:gdLst>
                  <a:gd name="T0" fmla="*/ 5 w 5"/>
                  <a:gd name="T1" fmla="*/ 8 h 8"/>
                  <a:gd name="T2" fmla="*/ 0 w 5"/>
                  <a:gd name="T3" fmla="*/ 0 h 8"/>
                  <a:gd name="T4" fmla="*/ 2 w 5"/>
                  <a:gd name="T5" fmla="*/ 4 h 8"/>
                  <a:gd name="T6" fmla="*/ 5 w 5"/>
                  <a:gd name="T7" fmla="*/ 8 h 8"/>
                </a:gdLst>
                <a:ahLst/>
                <a:cxnLst>
                  <a:cxn ang="0">
                    <a:pos x="T0" y="T1"/>
                  </a:cxn>
                  <a:cxn ang="0">
                    <a:pos x="T2" y="T3"/>
                  </a:cxn>
                  <a:cxn ang="0">
                    <a:pos x="T4" y="T5"/>
                  </a:cxn>
                  <a:cxn ang="0">
                    <a:pos x="T6" y="T7"/>
                  </a:cxn>
                </a:cxnLst>
                <a:rect l="0" t="0" r="r" b="b"/>
                <a:pathLst>
                  <a:path w="5" h="8">
                    <a:moveTo>
                      <a:pt x="5" y="8"/>
                    </a:moveTo>
                    <a:cubicBezTo>
                      <a:pt x="0" y="0"/>
                      <a:pt x="0" y="0"/>
                      <a:pt x="0" y="0"/>
                    </a:cubicBezTo>
                    <a:cubicBezTo>
                      <a:pt x="1" y="1"/>
                      <a:pt x="2" y="3"/>
                      <a:pt x="2" y="4"/>
                    </a:cubicBezTo>
                    <a:cubicBezTo>
                      <a:pt x="3" y="5"/>
                      <a:pt x="4" y="7"/>
                      <a:pt x="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 name="Freeform 17"/>
            <p:cNvSpPr>
              <a:spLocks/>
            </p:cNvSpPr>
            <p:nvPr/>
          </p:nvSpPr>
          <p:spPr bwMode="auto">
            <a:xfrm>
              <a:off x="4870464" y="3969238"/>
              <a:ext cx="508000" cy="1614487"/>
            </a:xfrm>
            <a:custGeom>
              <a:avLst/>
              <a:gdLst>
                <a:gd name="T0" fmla="*/ 61 w 338"/>
                <a:gd name="T1" fmla="*/ 985 h 1074"/>
                <a:gd name="T2" fmla="*/ 61 w 338"/>
                <a:gd name="T3" fmla="*/ 985 h 1074"/>
                <a:gd name="T4" fmla="*/ 62 w 338"/>
                <a:gd name="T5" fmla="*/ 159 h 1074"/>
                <a:gd name="T6" fmla="*/ 199 w 338"/>
                <a:gd name="T7" fmla="*/ 0 h 1074"/>
                <a:gd name="T8" fmla="*/ 338 w 338"/>
                <a:gd name="T9" fmla="*/ 160 h 1074"/>
                <a:gd name="T10" fmla="*/ 337 w 338"/>
                <a:gd name="T11" fmla="*/ 761 h 1074"/>
                <a:gd name="T12" fmla="*/ 337 w 338"/>
                <a:gd name="T13" fmla="*/ 986 h 1074"/>
                <a:gd name="T14" fmla="*/ 256 w 338"/>
                <a:gd name="T15" fmla="*/ 1067 h 1074"/>
                <a:gd name="T16" fmla="*/ 0 w 338"/>
                <a:gd name="T17" fmla="*/ 1067 h 1074"/>
                <a:gd name="T18" fmla="*/ 61 w 338"/>
                <a:gd name="T19" fmla="*/ 986 h 1074"/>
                <a:gd name="T20" fmla="*/ 61 w 338"/>
                <a:gd name="T21" fmla="*/ 98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1074">
                  <a:moveTo>
                    <a:pt x="61" y="985"/>
                  </a:moveTo>
                  <a:cubicBezTo>
                    <a:pt x="61" y="985"/>
                    <a:pt x="61" y="985"/>
                    <a:pt x="61" y="985"/>
                  </a:cubicBezTo>
                  <a:cubicBezTo>
                    <a:pt x="62" y="159"/>
                    <a:pt x="62" y="159"/>
                    <a:pt x="62" y="159"/>
                  </a:cubicBezTo>
                  <a:cubicBezTo>
                    <a:pt x="199" y="0"/>
                    <a:pt x="199" y="0"/>
                    <a:pt x="199" y="0"/>
                  </a:cubicBezTo>
                  <a:cubicBezTo>
                    <a:pt x="338" y="160"/>
                    <a:pt x="338" y="160"/>
                    <a:pt x="338" y="160"/>
                  </a:cubicBezTo>
                  <a:cubicBezTo>
                    <a:pt x="337" y="761"/>
                    <a:pt x="337" y="761"/>
                    <a:pt x="337" y="761"/>
                  </a:cubicBezTo>
                  <a:cubicBezTo>
                    <a:pt x="337" y="836"/>
                    <a:pt x="337" y="911"/>
                    <a:pt x="337" y="986"/>
                  </a:cubicBezTo>
                  <a:cubicBezTo>
                    <a:pt x="337" y="1074"/>
                    <a:pt x="289" y="1067"/>
                    <a:pt x="256" y="1067"/>
                  </a:cubicBezTo>
                  <a:cubicBezTo>
                    <a:pt x="0" y="1067"/>
                    <a:pt x="0" y="1067"/>
                    <a:pt x="0" y="1067"/>
                  </a:cubicBezTo>
                  <a:cubicBezTo>
                    <a:pt x="30" y="1066"/>
                    <a:pt x="61" y="1057"/>
                    <a:pt x="61" y="986"/>
                  </a:cubicBezTo>
                  <a:cubicBezTo>
                    <a:pt x="61" y="985"/>
                    <a:pt x="61" y="985"/>
                    <a:pt x="61" y="985"/>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2" name="组合 31"/>
            <p:cNvGrpSpPr/>
            <p:nvPr/>
          </p:nvGrpSpPr>
          <p:grpSpPr>
            <a:xfrm>
              <a:off x="4858781" y="3946850"/>
              <a:ext cx="384175" cy="1604963"/>
              <a:chOff x="-2060575" y="2630488"/>
              <a:chExt cx="384175" cy="1604962"/>
            </a:xfrm>
            <a:solidFill>
              <a:schemeClr val="bg1">
                <a:lumMod val="50000"/>
              </a:schemeClr>
            </a:solidFill>
          </p:grpSpPr>
          <p:sp>
            <p:nvSpPr>
              <p:cNvPr id="33" name="Freeform 18"/>
              <p:cNvSpPr>
                <a:spLocks/>
              </p:cNvSpPr>
              <p:nvPr/>
            </p:nvSpPr>
            <p:spPr bwMode="auto">
              <a:xfrm>
                <a:off x="-1963738" y="2811463"/>
                <a:ext cx="55563" cy="1301750"/>
              </a:xfrm>
              <a:custGeom>
                <a:avLst/>
                <a:gdLst>
                  <a:gd name="T0" fmla="*/ 37 w 37"/>
                  <a:gd name="T1" fmla="*/ 0 h 866"/>
                  <a:gd name="T2" fmla="*/ 0 w 37"/>
                  <a:gd name="T3" fmla="*/ 39 h 866"/>
                  <a:gd name="T4" fmla="*/ 0 w 37"/>
                  <a:gd name="T5" fmla="*/ 866 h 866"/>
                  <a:gd name="T6" fmla="*/ 0 w 37"/>
                  <a:gd name="T7" fmla="*/ 866 h 866"/>
                  <a:gd name="T8" fmla="*/ 9 w 37"/>
                  <a:gd name="T9" fmla="*/ 866 h 866"/>
                  <a:gd name="T10" fmla="*/ 9 w 37"/>
                  <a:gd name="T11" fmla="*/ 866 h 866"/>
                  <a:gd name="T12" fmla="*/ 9 w 37"/>
                  <a:gd name="T13" fmla="*/ 865 h 866"/>
                  <a:gd name="T14" fmla="*/ 9 w 37"/>
                  <a:gd name="T15" fmla="*/ 865 h 866"/>
                  <a:gd name="T16" fmla="*/ 9 w 37"/>
                  <a:gd name="T17" fmla="*/ 39 h 866"/>
                  <a:gd name="T18" fmla="*/ 37 w 37"/>
                  <a:gd name="T19" fmla="*/ 8 h 866"/>
                  <a:gd name="T20" fmla="*/ 37 w 37"/>
                  <a:gd name="T21"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66">
                    <a:moveTo>
                      <a:pt x="37" y="0"/>
                    </a:moveTo>
                    <a:cubicBezTo>
                      <a:pt x="0" y="39"/>
                      <a:pt x="0" y="39"/>
                      <a:pt x="0" y="39"/>
                    </a:cubicBezTo>
                    <a:cubicBezTo>
                      <a:pt x="0" y="866"/>
                      <a:pt x="0" y="866"/>
                      <a:pt x="0" y="866"/>
                    </a:cubicBezTo>
                    <a:cubicBezTo>
                      <a:pt x="0" y="866"/>
                      <a:pt x="0" y="866"/>
                      <a:pt x="0" y="866"/>
                    </a:cubicBezTo>
                    <a:cubicBezTo>
                      <a:pt x="9" y="866"/>
                      <a:pt x="9" y="866"/>
                      <a:pt x="9" y="866"/>
                    </a:cubicBezTo>
                    <a:cubicBezTo>
                      <a:pt x="9" y="866"/>
                      <a:pt x="9" y="866"/>
                      <a:pt x="9" y="866"/>
                    </a:cubicBezTo>
                    <a:cubicBezTo>
                      <a:pt x="9" y="865"/>
                      <a:pt x="9" y="865"/>
                      <a:pt x="9" y="865"/>
                    </a:cubicBezTo>
                    <a:cubicBezTo>
                      <a:pt x="9" y="865"/>
                      <a:pt x="9" y="865"/>
                      <a:pt x="9" y="865"/>
                    </a:cubicBezTo>
                    <a:cubicBezTo>
                      <a:pt x="9" y="39"/>
                      <a:pt x="9" y="39"/>
                      <a:pt x="9" y="39"/>
                    </a:cubicBezTo>
                    <a:cubicBezTo>
                      <a:pt x="37" y="8"/>
                      <a:pt x="37" y="8"/>
                      <a:pt x="37" y="8"/>
                    </a:cubicBezTo>
                    <a:cubicBezTo>
                      <a:pt x="37" y="0"/>
                      <a:pt x="37"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9"/>
              <p:cNvSpPr>
                <a:spLocks/>
              </p:cNvSpPr>
              <p:nvPr/>
            </p:nvSpPr>
            <p:spPr bwMode="auto">
              <a:xfrm>
                <a:off x="-1963738" y="4113213"/>
                <a:ext cx="12700" cy="12700"/>
              </a:xfrm>
              <a:custGeom>
                <a:avLst/>
                <a:gdLst>
                  <a:gd name="T0" fmla="*/ 0 w 9"/>
                  <a:gd name="T1" fmla="*/ 0 h 8"/>
                  <a:gd name="T2" fmla="*/ 0 w 9"/>
                  <a:gd name="T3" fmla="*/ 8 h 8"/>
                  <a:gd name="T4" fmla="*/ 9 w 9"/>
                  <a:gd name="T5" fmla="*/ 4 h 8"/>
                  <a:gd name="T6" fmla="*/ 9 w 9"/>
                  <a:gd name="T7" fmla="*/ 0 h 8"/>
                  <a:gd name="T8" fmla="*/ 0 w 9"/>
                  <a:gd name="T9" fmla="*/ 0 h 8"/>
                </a:gdLst>
                <a:ahLst/>
                <a:cxnLst>
                  <a:cxn ang="0">
                    <a:pos x="T0" y="T1"/>
                  </a:cxn>
                  <a:cxn ang="0">
                    <a:pos x="T2" y="T3"/>
                  </a:cxn>
                  <a:cxn ang="0">
                    <a:pos x="T4" y="T5"/>
                  </a:cxn>
                  <a:cxn ang="0">
                    <a:pos x="T6" y="T7"/>
                  </a:cxn>
                  <a:cxn ang="0">
                    <a:pos x="T8" y="T9"/>
                  </a:cxn>
                </a:cxnLst>
                <a:rect l="0" t="0" r="r" b="b"/>
                <a:pathLst>
                  <a:path w="9" h="8">
                    <a:moveTo>
                      <a:pt x="0" y="0"/>
                    </a:moveTo>
                    <a:cubicBezTo>
                      <a:pt x="0" y="3"/>
                      <a:pt x="0" y="6"/>
                      <a:pt x="0" y="8"/>
                    </a:cubicBezTo>
                    <a:cubicBezTo>
                      <a:pt x="3" y="7"/>
                      <a:pt x="6" y="6"/>
                      <a:pt x="9" y="4"/>
                    </a:cubicBezTo>
                    <a:cubicBezTo>
                      <a:pt x="9" y="3"/>
                      <a:pt x="9" y="2"/>
                      <a:pt x="9"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0"/>
              <p:cNvSpPr>
                <a:spLocks noEditPoints="1"/>
              </p:cNvSpPr>
              <p:nvPr/>
            </p:nvSpPr>
            <p:spPr bwMode="auto">
              <a:xfrm>
                <a:off x="-2060575" y="4225925"/>
                <a:ext cx="66675" cy="9525"/>
              </a:xfrm>
              <a:custGeom>
                <a:avLst/>
                <a:gdLst>
                  <a:gd name="T0" fmla="*/ 25 w 44"/>
                  <a:gd name="T1" fmla="*/ 6 h 7"/>
                  <a:gd name="T2" fmla="*/ 17 w 44"/>
                  <a:gd name="T3" fmla="*/ 7 h 7"/>
                  <a:gd name="T4" fmla="*/ 17 w 44"/>
                  <a:gd name="T5" fmla="*/ 7 h 7"/>
                  <a:gd name="T6" fmla="*/ 24 w 44"/>
                  <a:gd name="T7" fmla="*/ 6 h 7"/>
                  <a:gd name="T8" fmla="*/ 25 w 44"/>
                  <a:gd name="T9" fmla="*/ 6 h 7"/>
                  <a:gd name="T10" fmla="*/ 25 w 44"/>
                  <a:gd name="T11" fmla="*/ 6 h 7"/>
                  <a:gd name="T12" fmla="*/ 32 w 44"/>
                  <a:gd name="T13" fmla="*/ 5 h 7"/>
                  <a:gd name="T14" fmla="*/ 30 w 44"/>
                  <a:gd name="T15" fmla="*/ 5 h 7"/>
                  <a:gd name="T16" fmla="*/ 31 w 44"/>
                  <a:gd name="T17" fmla="*/ 5 h 7"/>
                  <a:gd name="T18" fmla="*/ 31 w 44"/>
                  <a:gd name="T19" fmla="*/ 5 h 7"/>
                  <a:gd name="T20" fmla="*/ 32 w 44"/>
                  <a:gd name="T21" fmla="*/ 5 h 7"/>
                  <a:gd name="T22" fmla="*/ 0 w 44"/>
                  <a:gd name="T23" fmla="*/ 4 h 7"/>
                  <a:gd name="T24" fmla="*/ 17 w 44"/>
                  <a:gd name="T25" fmla="*/ 7 h 7"/>
                  <a:gd name="T26" fmla="*/ 17 w 44"/>
                  <a:gd name="T27" fmla="*/ 7 h 7"/>
                  <a:gd name="T28" fmla="*/ 0 w 44"/>
                  <a:gd name="T29" fmla="*/ 4 h 7"/>
                  <a:gd name="T30" fmla="*/ 0 w 44"/>
                  <a:gd name="T31" fmla="*/ 4 h 7"/>
                  <a:gd name="T32" fmla="*/ 38 w 44"/>
                  <a:gd name="T33" fmla="*/ 3 h 7"/>
                  <a:gd name="T34" fmla="*/ 38 w 44"/>
                  <a:gd name="T35" fmla="*/ 3 h 7"/>
                  <a:gd name="T36" fmla="*/ 38 w 44"/>
                  <a:gd name="T37" fmla="*/ 3 h 7"/>
                  <a:gd name="T38" fmla="*/ 38 w 44"/>
                  <a:gd name="T39" fmla="*/ 3 h 7"/>
                  <a:gd name="T40" fmla="*/ 40 w 44"/>
                  <a:gd name="T41" fmla="*/ 2 h 7"/>
                  <a:gd name="T42" fmla="*/ 40 w 44"/>
                  <a:gd name="T43" fmla="*/ 2 h 7"/>
                  <a:gd name="T44" fmla="*/ 40 w 44"/>
                  <a:gd name="T45" fmla="*/ 2 h 7"/>
                  <a:gd name="T46" fmla="*/ 40 w 44"/>
                  <a:gd name="T47" fmla="*/ 2 h 7"/>
                  <a:gd name="T48" fmla="*/ 41 w 44"/>
                  <a:gd name="T49" fmla="*/ 1 h 7"/>
                  <a:gd name="T50" fmla="*/ 41 w 44"/>
                  <a:gd name="T51" fmla="*/ 1 h 7"/>
                  <a:gd name="T52" fmla="*/ 41 w 44"/>
                  <a:gd name="T53" fmla="*/ 1 h 7"/>
                  <a:gd name="T54" fmla="*/ 41 w 44"/>
                  <a:gd name="T55" fmla="*/ 1 h 7"/>
                  <a:gd name="T56" fmla="*/ 43 w 44"/>
                  <a:gd name="T57" fmla="*/ 1 h 7"/>
                  <a:gd name="T58" fmla="*/ 42 w 44"/>
                  <a:gd name="T59" fmla="*/ 1 h 7"/>
                  <a:gd name="T60" fmla="*/ 42 w 44"/>
                  <a:gd name="T61" fmla="*/ 1 h 7"/>
                  <a:gd name="T62" fmla="*/ 43 w 44"/>
                  <a:gd name="T63" fmla="*/ 1 h 7"/>
                  <a:gd name="T64" fmla="*/ 44 w 44"/>
                  <a:gd name="T65" fmla="*/ 0 h 7"/>
                  <a:gd name="T66" fmla="*/ 44 w 44"/>
                  <a:gd name="T67" fmla="*/ 0 h 7"/>
                  <a:gd name="T68" fmla="*/ 44 w 44"/>
                  <a:gd name="T69" fmla="*/ 0 h 7"/>
                  <a:gd name="T70" fmla="*/ 44 w 44"/>
                  <a:gd name="T71" fmla="*/ 0 h 7"/>
                  <a:gd name="T72" fmla="*/ 44 w 44"/>
                  <a:gd name="T73" fmla="*/ 0 h 7"/>
                  <a:gd name="T74" fmla="*/ 44 w 44"/>
                  <a:gd name="T75" fmla="*/ 0 h 7"/>
                  <a:gd name="T76" fmla="*/ 44 w 44"/>
                  <a:gd name="T77" fmla="*/ 0 h 7"/>
                  <a:gd name="T78" fmla="*/ 44 w 44"/>
                  <a:gd name="T79" fmla="*/ 0 h 7"/>
                  <a:gd name="T80" fmla="*/ 44 w 44"/>
                  <a:gd name="T81" fmla="*/ 0 h 7"/>
                  <a:gd name="T82" fmla="*/ 44 w 44"/>
                  <a:gd name="T8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7">
                    <a:moveTo>
                      <a:pt x="25" y="6"/>
                    </a:moveTo>
                    <a:cubicBezTo>
                      <a:pt x="22" y="6"/>
                      <a:pt x="20" y="7"/>
                      <a:pt x="17" y="7"/>
                    </a:cubicBezTo>
                    <a:cubicBezTo>
                      <a:pt x="17" y="7"/>
                      <a:pt x="17" y="7"/>
                      <a:pt x="17" y="7"/>
                    </a:cubicBezTo>
                    <a:cubicBezTo>
                      <a:pt x="19" y="7"/>
                      <a:pt x="22" y="6"/>
                      <a:pt x="24" y="6"/>
                    </a:cubicBezTo>
                    <a:cubicBezTo>
                      <a:pt x="25" y="6"/>
                      <a:pt x="25" y="6"/>
                      <a:pt x="25" y="6"/>
                    </a:cubicBezTo>
                    <a:cubicBezTo>
                      <a:pt x="25" y="6"/>
                      <a:pt x="25" y="6"/>
                      <a:pt x="25" y="6"/>
                    </a:cubicBezTo>
                    <a:moveTo>
                      <a:pt x="32" y="5"/>
                    </a:moveTo>
                    <a:cubicBezTo>
                      <a:pt x="31" y="5"/>
                      <a:pt x="31" y="5"/>
                      <a:pt x="30" y="5"/>
                    </a:cubicBezTo>
                    <a:cubicBezTo>
                      <a:pt x="31" y="5"/>
                      <a:pt x="31" y="5"/>
                      <a:pt x="31" y="5"/>
                    </a:cubicBezTo>
                    <a:cubicBezTo>
                      <a:pt x="31" y="5"/>
                      <a:pt x="31" y="5"/>
                      <a:pt x="31" y="5"/>
                    </a:cubicBezTo>
                    <a:cubicBezTo>
                      <a:pt x="31" y="5"/>
                      <a:pt x="31" y="5"/>
                      <a:pt x="32" y="5"/>
                    </a:cubicBezTo>
                    <a:moveTo>
                      <a:pt x="0" y="4"/>
                    </a:moveTo>
                    <a:cubicBezTo>
                      <a:pt x="6" y="6"/>
                      <a:pt x="11" y="6"/>
                      <a:pt x="17" y="7"/>
                    </a:cubicBezTo>
                    <a:cubicBezTo>
                      <a:pt x="17" y="7"/>
                      <a:pt x="17" y="7"/>
                      <a:pt x="17" y="7"/>
                    </a:cubicBezTo>
                    <a:cubicBezTo>
                      <a:pt x="11" y="6"/>
                      <a:pt x="6" y="6"/>
                      <a:pt x="0" y="4"/>
                    </a:cubicBezTo>
                    <a:cubicBezTo>
                      <a:pt x="0" y="4"/>
                      <a:pt x="0" y="4"/>
                      <a:pt x="0" y="4"/>
                    </a:cubicBezTo>
                    <a:moveTo>
                      <a:pt x="38" y="3"/>
                    </a:moveTo>
                    <a:cubicBezTo>
                      <a:pt x="38" y="3"/>
                      <a:pt x="38" y="3"/>
                      <a:pt x="38" y="3"/>
                    </a:cubicBezTo>
                    <a:cubicBezTo>
                      <a:pt x="38" y="3"/>
                      <a:pt x="38" y="3"/>
                      <a:pt x="38" y="3"/>
                    </a:cubicBezTo>
                    <a:cubicBezTo>
                      <a:pt x="38" y="3"/>
                      <a:pt x="38" y="3"/>
                      <a:pt x="38" y="3"/>
                    </a:cubicBezTo>
                    <a:moveTo>
                      <a:pt x="40" y="2"/>
                    </a:moveTo>
                    <a:cubicBezTo>
                      <a:pt x="40" y="2"/>
                      <a:pt x="40" y="2"/>
                      <a:pt x="40" y="2"/>
                    </a:cubicBezTo>
                    <a:cubicBezTo>
                      <a:pt x="40" y="2"/>
                      <a:pt x="40" y="2"/>
                      <a:pt x="40" y="2"/>
                    </a:cubicBezTo>
                    <a:cubicBezTo>
                      <a:pt x="40" y="2"/>
                      <a:pt x="40" y="2"/>
                      <a:pt x="40" y="2"/>
                    </a:cubicBezTo>
                    <a:moveTo>
                      <a:pt x="41" y="1"/>
                    </a:moveTo>
                    <a:cubicBezTo>
                      <a:pt x="41" y="1"/>
                      <a:pt x="41" y="1"/>
                      <a:pt x="41" y="1"/>
                    </a:cubicBezTo>
                    <a:cubicBezTo>
                      <a:pt x="41" y="1"/>
                      <a:pt x="41" y="1"/>
                      <a:pt x="41" y="1"/>
                    </a:cubicBezTo>
                    <a:cubicBezTo>
                      <a:pt x="41" y="1"/>
                      <a:pt x="41" y="1"/>
                      <a:pt x="41" y="1"/>
                    </a:cubicBezTo>
                    <a:moveTo>
                      <a:pt x="43" y="1"/>
                    </a:moveTo>
                    <a:cubicBezTo>
                      <a:pt x="42" y="1"/>
                      <a:pt x="42" y="1"/>
                      <a:pt x="42" y="1"/>
                    </a:cubicBezTo>
                    <a:cubicBezTo>
                      <a:pt x="42" y="1"/>
                      <a:pt x="42" y="1"/>
                      <a:pt x="42" y="1"/>
                    </a:cubicBezTo>
                    <a:cubicBezTo>
                      <a:pt x="43" y="1"/>
                      <a:pt x="43" y="1"/>
                      <a:pt x="43" y="1"/>
                    </a:cubicBezTo>
                    <a:moveTo>
                      <a:pt x="44" y="0"/>
                    </a:moveTo>
                    <a:cubicBezTo>
                      <a:pt x="44" y="0"/>
                      <a:pt x="44" y="0"/>
                      <a:pt x="44" y="0"/>
                    </a:cubicBezTo>
                    <a:cubicBezTo>
                      <a:pt x="44" y="0"/>
                      <a:pt x="44" y="0"/>
                      <a:pt x="44" y="0"/>
                    </a:cubicBezTo>
                    <a:cubicBezTo>
                      <a:pt x="44" y="0"/>
                      <a:pt x="44" y="0"/>
                      <a:pt x="44" y="0"/>
                    </a:cubicBezTo>
                    <a:moveTo>
                      <a:pt x="44" y="0"/>
                    </a:moveTo>
                    <a:cubicBezTo>
                      <a:pt x="44" y="0"/>
                      <a:pt x="44" y="0"/>
                      <a:pt x="44" y="0"/>
                    </a:cubicBezTo>
                    <a:cubicBezTo>
                      <a:pt x="44" y="0"/>
                      <a:pt x="44" y="0"/>
                      <a:pt x="44" y="0"/>
                    </a:cubicBezTo>
                    <a:moveTo>
                      <a:pt x="44" y="0"/>
                    </a:moveTo>
                    <a:cubicBezTo>
                      <a:pt x="44" y="0"/>
                      <a:pt x="44" y="0"/>
                      <a:pt x="44" y="0"/>
                    </a:cubicBezTo>
                    <a:cubicBezTo>
                      <a:pt x="44" y="0"/>
                      <a:pt x="44"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1"/>
              <p:cNvSpPr>
                <a:spLocks/>
              </p:cNvSpPr>
              <p:nvPr/>
            </p:nvSpPr>
            <p:spPr bwMode="auto">
              <a:xfrm>
                <a:off x="-2060575" y="4132263"/>
                <a:ext cx="109538" cy="103187"/>
              </a:xfrm>
              <a:custGeom>
                <a:avLst/>
                <a:gdLst>
                  <a:gd name="T0" fmla="*/ 64 w 73"/>
                  <a:gd name="T1" fmla="*/ 0 h 69"/>
                  <a:gd name="T2" fmla="*/ 5 w 73"/>
                  <a:gd name="T3" fmla="*/ 66 h 69"/>
                  <a:gd name="T4" fmla="*/ 0 w 73"/>
                  <a:gd name="T5" fmla="*/ 66 h 69"/>
                  <a:gd name="T6" fmla="*/ 17 w 73"/>
                  <a:gd name="T7" fmla="*/ 69 h 69"/>
                  <a:gd name="T8" fmla="*/ 17 w 73"/>
                  <a:gd name="T9" fmla="*/ 69 h 69"/>
                  <a:gd name="T10" fmla="*/ 25 w 73"/>
                  <a:gd name="T11" fmla="*/ 68 h 69"/>
                  <a:gd name="T12" fmla="*/ 25 w 73"/>
                  <a:gd name="T13" fmla="*/ 68 h 69"/>
                  <a:gd name="T14" fmla="*/ 26 w 73"/>
                  <a:gd name="T15" fmla="*/ 68 h 69"/>
                  <a:gd name="T16" fmla="*/ 27 w 73"/>
                  <a:gd name="T17" fmla="*/ 68 h 69"/>
                  <a:gd name="T18" fmla="*/ 27 w 73"/>
                  <a:gd name="T19" fmla="*/ 68 h 69"/>
                  <a:gd name="T20" fmla="*/ 28 w 73"/>
                  <a:gd name="T21" fmla="*/ 67 h 69"/>
                  <a:gd name="T22" fmla="*/ 28 w 73"/>
                  <a:gd name="T23" fmla="*/ 67 h 69"/>
                  <a:gd name="T24" fmla="*/ 29 w 73"/>
                  <a:gd name="T25" fmla="*/ 67 h 69"/>
                  <a:gd name="T26" fmla="*/ 30 w 73"/>
                  <a:gd name="T27" fmla="*/ 67 h 69"/>
                  <a:gd name="T28" fmla="*/ 30 w 73"/>
                  <a:gd name="T29" fmla="*/ 67 h 69"/>
                  <a:gd name="T30" fmla="*/ 32 w 73"/>
                  <a:gd name="T31" fmla="*/ 67 h 69"/>
                  <a:gd name="T32" fmla="*/ 38 w 73"/>
                  <a:gd name="T33" fmla="*/ 65 h 69"/>
                  <a:gd name="T34" fmla="*/ 38 w 73"/>
                  <a:gd name="T35" fmla="*/ 65 h 69"/>
                  <a:gd name="T36" fmla="*/ 38 w 73"/>
                  <a:gd name="T37" fmla="*/ 65 h 69"/>
                  <a:gd name="T38" fmla="*/ 39 w 73"/>
                  <a:gd name="T39" fmla="*/ 64 h 69"/>
                  <a:gd name="T40" fmla="*/ 39 w 73"/>
                  <a:gd name="T41" fmla="*/ 64 h 69"/>
                  <a:gd name="T42" fmla="*/ 40 w 73"/>
                  <a:gd name="T43" fmla="*/ 64 h 69"/>
                  <a:gd name="T44" fmla="*/ 40 w 73"/>
                  <a:gd name="T45" fmla="*/ 64 h 69"/>
                  <a:gd name="T46" fmla="*/ 40 w 73"/>
                  <a:gd name="T47" fmla="*/ 64 h 69"/>
                  <a:gd name="T48" fmla="*/ 41 w 73"/>
                  <a:gd name="T49" fmla="*/ 63 h 69"/>
                  <a:gd name="T50" fmla="*/ 41 w 73"/>
                  <a:gd name="T51" fmla="*/ 63 h 69"/>
                  <a:gd name="T52" fmla="*/ 41 w 73"/>
                  <a:gd name="T53" fmla="*/ 63 h 69"/>
                  <a:gd name="T54" fmla="*/ 42 w 73"/>
                  <a:gd name="T55" fmla="*/ 63 h 69"/>
                  <a:gd name="T56" fmla="*/ 43 w 73"/>
                  <a:gd name="T57" fmla="*/ 63 h 69"/>
                  <a:gd name="T58" fmla="*/ 43 w 73"/>
                  <a:gd name="T59" fmla="*/ 63 h 69"/>
                  <a:gd name="T60" fmla="*/ 44 w 73"/>
                  <a:gd name="T61" fmla="*/ 62 h 69"/>
                  <a:gd name="T62" fmla="*/ 44 w 73"/>
                  <a:gd name="T63" fmla="*/ 62 h 69"/>
                  <a:gd name="T64" fmla="*/ 44 w 73"/>
                  <a:gd name="T65" fmla="*/ 62 h 69"/>
                  <a:gd name="T66" fmla="*/ 44 w 73"/>
                  <a:gd name="T67" fmla="*/ 62 h 69"/>
                  <a:gd name="T68" fmla="*/ 44 w 73"/>
                  <a:gd name="T69" fmla="*/ 62 h 69"/>
                  <a:gd name="T70" fmla="*/ 44 w 73"/>
                  <a:gd name="T71" fmla="*/ 62 h 69"/>
                  <a:gd name="T72" fmla="*/ 44 w 73"/>
                  <a:gd name="T73" fmla="*/ 62 h 69"/>
                  <a:gd name="T74" fmla="*/ 73 w 73"/>
                  <a:gd name="T75" fmla="*/ 0 h 69"/>
                  <a:gd name="T76" fmla="*/ 64 w 73"/>
                  <a:gd name="T7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9">
                    <a:moveTo>
                      <a:pt x="64" y="0"/>
                    </a:moveTo>
                    <a:cubicBezTo>
                      <a:pt x="61" y="33"/>
                      <a:pt x="46" y="66"/>
                      <a:pt x="5" y="66"/>
                    </a:cubicBezTo>
                    <a:cubicBezTo>
                      <a:pt x="3" y="66"/>
                      <a:pt x="2" y="66"/>
                      <a:pt x="0" y="66"/>
                    </a:cubicBezTo>
                    <a:cubicBezTo>
                      <a:pt x="6" y="68"/>
                      <a:pt x="11" y="68"/>
                      <a:pt x="17" y="69"/>
                    </a:cubicBezTo>
                    <a:cubicBezTo>
                      <a:pt x="17" y="69"/>
                      <a:pt x="17" y="69"/>
                      <a:pt x="17" y="69"/>
                    </a:cubicBezTo>
                    <a:cubicBezTo>
                      <a:pt x="20" y="69"/>
                      <a:pt x="22" y="68"/>
                      <a:pt x="25" y="68"/>
                    </a:cubicBezTo>
                    <a:cubicBezTo>
                      <a:pt x="25" y="68"/>
                      <a:pt x="25" y="68"/>
                      <a:pt x="25" y="68"/>
                    </a:cubicBezTo>
                    <a:cubicBezTo>
                      <a:pt x="26" y="68"/>
                      <a:pt x="26" y="68"/>
                      <a:pt x="26" y="68"/>
                    </a:cubicBezTo>
                    <a:cubicBezTo>
                      <a:pt x="27" y="68"/>
                      <a:pt x="27" y="68"/>
                      <a:pt x="27" y="68"/>
                    </a:cubicBezTo>
                    <a:cubicBezTo>
                      <a:pt x="27" y="68"/>
                      <a:pt x="27" y="68"/>
                      <a:pt x="27" y="68"/>
                    </a:cubicBezTo>
                    <a:cubicBezTo>
                      <a:pt x="28" y="67"/>
                      <a:pt x="28" y="67"/>
                      <a:pt x="28" y="67"/>
                    </a:cubicBezTo>
                    <a:cubicBezTo>
                      <a:pt x="28" y="67"/>
                      <a:pt x="28" y="67"/>
                      <a:pt x="28" y="67"/>
                    </a:cubicBezTo>
                    <a:cubicBezTo>
                      <a:pt x="29" y="67"/>
                      <a:pt x="29" y="67"/>
                      <a:pt x="29" y="67"/>
                    </a:cubicBezTo>
                    <a:cubicBezTo>
                      <a:pt x="30" y="67"/>
                      <a:pt x="30" y="67"/>
                      <a:pt x="30" y="67"/>
                    </a:cubicBezTo>
                    <a:cubicBezTo>
                      <a:pt x="30" y="67"/>
                      <a:pt x="30" y="67"/>
                      <a:pt x="30" y="67"/>
                    </a:cubicBezTo>
                    <a:cubicBezTo>
                      <a:pt x="31" y="67"/>
                      <a:pt x="31" y="67"/>
                      <a:pt x="32" y="67"/>
                    </a:cubicBezTo>
                    <a:cubicBezTo>
                      <a:pt x="34" y="66"/>
                      <a:pt x="36" y="66"/>
                      <a:pt x="38" y="65"/>
                    </a:cubicBezTo>
                    <a:cubicBezTo>
                      <a:pt x="38" y="65"/>
                      <a:pt x="38" y="65"/>
                      <a:pt x="38" y="65"/>
                    </a:cubicBezTo>
                    <a:cubicBezTo>
                      <a:pt x="38" y="65"/>
                      <a:pt x="38" y="65"/>
                      <a:pt x="38" y="65"/>
                    </a:cubicBezTo>
                    <a:cubicBezTo>
                      <a:pt x="39" y="64"/>
                      <a:pt x="39" y="64"/>
                      <a:pt x="39" y="64"/>
                    </a:cubicBezTo>
                    <a:cubicBezTo>
                      <a:pt x="39" y="64"/>
                      <a:pt x="39" y="64"/>
                      <a:pt x="39" y="64"/>
                    </a:cubicBezTo>
                    <a:cubicBezTo>
                      <a:pt x="40" y="64"/>
                      <a:pt x="40" y="64"/>
                      <a:pt x="40" y="64"/>
                    </a:cubicBezTo>
                    <a:cubicBezTo>
                      <a:pt x="40" y="64"/>
                      <a:pt x="40" y="64"/>
                      <a:pt x="40" y="64"/>
                    </a:cubicBezTo>
                    <a:cubicBezTo>
                      <a:pt x="40" y="64"/>
                      <a:pt x="40" y="64"/>
                      <a:pt x="40" y="64"/>
                    </a:cubicBezTo>
                    <a:cubicBezTo>
                      <a:pt x="41" y="63"/>
                      <a:pt x="41" y="63"/>
                      <a:pt x="41" y="63"/>
                    </a:cubicBezTo>
                    <a:cubicBezTo>
                      <a:pt x="41" y="63"/>
                      <a:pt x="41" y="63"/>
                      <a:pt x="41" y="63"/>
                    </a:cubicBezTo>
                    <a:cubicBezTo>
                      <a:pt x="41" y="63"/>
                      <a:pt x="41" y="63"/>
                      <a:pt x="41" y="63"/>
                    </a:cubicBezTo>
                    <a:cubicBezTo>
                      <a:pt x="42" y="63"/>
                      <a:pt x="42" y="63"/>
                      <a:pt x="42" y="63"/>
                    </a:cubicBezTo>
                    <a:cubicBezTo>
                      <a:pt x="42" y="63"/>
                      <a:pt x="42" y="63"/>
                      <a:pt x="43" y="63"/>
                    </a:cubicBezTo>
                    <a:cubicBezTo>
                      <a:pt x="43" y="63"/>
                      <a:pt x="43" y="63"/>
                      <a:pt x="43" y="63"/>
                    </a:cubicBezTo>
                    <a:cubicBezTo>
                      <a:pt x="44" y="62"/>
                      <a:pt x="44" y="62"/>
                      <a:pt x="44" y="62"/>
                    </a:cubicBezTo>
                    <a:cubicBezTo>
                      <a:pt x="44" y="62"/>
                      <a:pt x="44" y="62"/>
                      <a:pt x="44" y="62"/>
                    </a:cubicBezTo>
                    <a:cubicBezTo>
                      <a:pt x="44" y="62"/>
                      <a:pt x="44" y="62"/>
                      <a:pt x="44" y="62"/>
                    </a:cubicBezTo>
                    <a:cubicBezTo>
                      <a:pt x="44" y="62"/>
                      <a:pt x="44" y="62"/>
                      <a:pt x="44" y="62"/>
                    </a:cubicBezTo>
                    <a:cubicBezTo>
                      <a:pt x="44" y="62"/>
                      <a:pt x="44" y="62"/>
                      <a:pt x="44" y="62"/>
                    </a:cubicBezTo>
                    <a:cubicBezTo>
                      <a:pt x="44" y="62"/>
                      <a:pt x="44" y="62"/>
                      <a:pt x="44" y="62"/>
                    </a:cubicBezTo>
                    <a:cubicBezTo>
                      <a:pt x="44" y="62"/>
                      <a:pt x="44" y="62"/>
                      <a:pt x="44" y="62"/>
                    </a:cubicBezTo>
                    <a:cubicBezTo>
                      <a:pt x="59" y="53"/>
                      <a:pt x="71" y="36"/>
                      <a:pt x="73" y="0"/>
                    </a:cubicBezTo>
                    <a:cubicBezTo>
                      <a:pt x="64" y="0"/>
                      <a:pt x="64" y="0"/>
                      <a:pt x="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
              <p:cNvSpPr>
                <a:spLocks/>
              </p:cNvSpPr>
              <p:nvPr/>
            </p:nvSpPr>
            <p:spPr bwMode="auto">
              <a:xfrm>
                <a:off x="-1706563" y="4235450"/>
                <a:ext cx="30163" cy="0"/>
              </a:xfrm>
              <a:custGeom>
                <a:avLst/>
                <a:gdLst>
                  <a:gd name="T0" fmla="*/ 0 w 20"/>
                  <a:gd name="T1" fmla="*/ 13 w 20"/>
                  <a:gd name="T2" fmla="*/ 20 w 20"/>
                  <a:gd name="T3" fmla="*/ 0 w 20"/>
                </a:gdLst>
                <a:ahLst/>
                <a:cxnLst>
                  <a:cxn ang="0">
                    <a:pos x="T0" y="0"/>
                  </a:cxn>
                  <a:cxn ang="0">
                    <a:pos x="T1" y="0"/>
                  </a:cxn>
                  <a:cxn ang="0">
                    <a:pos x="T2" y="0"/>
                  </a:cxn>
                  <a:cxn ang="0">
                    <a:pos x="T3" y="0"/>
                  </a:cxn>
                </a:cxnLst>
                <a:rect l="0" t="0" r="r" b="b"/>
                <a:pathLst>
                  <a:path w="20">
                    <a:moveTo>
                      <a:pt x="0" y="0"/>
                    </a:moveTo>
                    <a:cubicBezTo>
                      <a:pt x="4" y="0"/>
                      <a:pt x="9" y="0"/>
                      <a:pt x="13" y="0"/>
                    </a:cubicBezTo>
                    <a:cubicBezTo>
                      <a:pt x="15" y="0"/>
                      <a:pt x="18" y="0"/>
                      <a:pt x="2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3"/>
              <p:cNvSpPr>
                <a:spLocks noEditPoints="1"/>
              </p:cNvSpPr>
              <p:nvPr/>
            </p:nvSpPr>
            <p:spPr bwMode="auto">
              <a:xfrm>
                <a:off x="-1963738" y="2630488"/>
                <a:ext cx="220663" cy="1501775"/>
              </a:xfrm>
              <a:custGeom>
                <a:avLst/>
                <a:gdLst>
                  <a:gd name="T0" fmla="*/ 9 w 147"/>
                  <a:gd name="T1" fmla="*/ 990 h 998"/>
                  <a:gd name="T2" fmla="*/ 0 w 147"/>
                  <a:gd name="T3" fmla="*/ 994 h 998"/>
                  <a:gd name="T4" fmla="*/ 0 w 147"/>
                  <a:gd name="T5" fmla="*/ 998 h 998"/>
                  <a:gd name="T6" fmla="*/ 9 w 147"/>
                  <a:gd name="T7" fmla="*/ 998 h 998"/>
                  <a:gd name="T8" fmla="*/ 9 w 147"/>
                  <a:gd name="T9" fmla="*/ 994 h 998"/>
                  <a:gd name="T10" fmla="*/ 9 w 147"/>
                  <a:gd name="T11" fmla="*/ 994 h 998"/>
                  <a:gd name="T12" fmla="*/ 9 w 147"/>
                  <a:gd name="T13" fmla="*/ 990 h 998"/>
                  <a:gd name="T14" fmla="*/ 147 w 147"/>
                  <a:gd name="T15" fmla="*/ 0 h 998"/>
                  <a:gd name="T16" fmla="*/ 37 w 147"/>
                  <a:gd name="T17" fmla="*/ 120 h 998"/>
                  <a:gd name="T18" fmla="*/ 37 w 147"/>
                  <a:gd name="T19" fmla="*/ 128 h 998"/>
                  <a:gd name="T20" fmla="*/ 147 w 147"/>
                  <a:gd name="T21" fmla="*/ 0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998">
                    <a:moveTo>
                      <a:pt x="9" y="990"/>
                    </a:moveTo>
                    <a:cubicBezTo>
                      <a:pt x="6" y="992"/>
                      <a:pt x="3" y="993"/>
                      <a:pt x="0" y="994"/>
                    </a:cubicBezTo>
                    <a:cubicBezTo>
                      <a:pt x="0" y="996"/>
                      <a:pt x="0" y="997"/>
                      <a:pt x="0" y="998"/>
                    </a:cubicBezTo>
                    <a:cubicBezTo>
                      <a:pt x="9" y="998"/>
                      <a:pt x="9" y="998"/>
                      <a:pt x="9" y="998"/>
                    </a:cubicBezTo>
                    <a:cubicBezTo>
                      <a:pt x="9" y="997"/>
                      <a:pt x="9" y="995"/>
                      <a:pt x="9" y="994"/>
                    </a:cubicBezTo>
                    <a:cubicBezTo>
                      <a:pt x="9" y="994"/>
                      <a:pt x="9" y="994"/>
                      <a:pt x="9" y="994"/>
                    </a:cubicBezTo>
                    <a:cubicBezTo>
                      <a:pt x="9" y="992"/>
                      <a:pt x="9" y="991"/>
                      <a:pt x="9" y="990"/>
                    </a:cubicBezTo>
                    <a:moveTo>
                      <a:pt x="147" y="0"/>
                    </a:moveTo>
                    <a:cubicBezTo>
                      <a:pt x="37" y="120"/>
                      <a:pt x="37" y="120"/>
                      <a:pt x="37" y="120"/>
                    </a:cubicBezTo>
                    <a:cubicBezTo>
                      <a:pt x="37" y="128"/>
                      <a:pt x="37" y="128"/>
                      <a:pt x="37" y="128"/>
                    </a:cubicBezTo>
                    <a:cubicBezTo>
                      <a:pt x="147" y="0"/>
                      <a:pt x="147" y="0"/>
                      <a:pt x="1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9" name="Freeform 24"/>
            <p:cNvSpPr>
              <a:spLocks/>
            </p:cNvSpPr>
            <p:nvPr/>
          </p:nvSpPr>
          <p:spPr bwMode="auto">
            <a:xfrm>
              <a:off x="4852371" y="2937436"/>
              <a:ext cx="1514475" cy="1109663"/>
            </a:xfrm>
            <a:custGeom>
              <a:avLst/>
              <a:gdLst>
                <a:gd name="T0" fmla="*/ 212 w 1006"/>
                <a:gd name="T1" fmla="*/ 93 h 737"/>
                <a:gd name="T2" fmla="*/ 212 w 1006"/>
                <a:gd name="T3" fmla="*/ 93 h 737"/>
                <a:gd name="T4" fmla="*/ 934 w 1006"/>
                <a:gd name="T5" fmla="*/ 496 h 737"/>
                <a:gd name="T6" fmla="*/ 1006 w 1006"/>
                <a:gd name="T7" fmla="*/ 693 h 737"/>
                <a:gd name="T8" fmla="*/ 799 w 1006"/>
                <a:gd name="T9" fmla="*/ 737 h 737"/>
                <a:gd name="T10" fmla="*/ 274 w 1006"/>
                <a:gd name="T11" fmla="*/ 444 h 737"/>
                <a:gd name="T12" fmla="*/ 77 w 1006"/>
                <a:gd name="T13" fmla="*/ 334 h 737"/>
                <a:gd name="T14" fmla="*/ 46 w 1006"/>
                <a:gd name="T15" fmla="*/ 223 h 737"/>
                <a:gd name="T16" fmla="*/ 170 w 1006"/>
                <a:gd name="T17" fmla="*/ 0 h 737"/>
                <a:gd name="T18" fmla="*/ 212 w 1006"/>
                <a:gd name="T19" fmla="*/ 93 h 737"/>
                <a:gd name="T20" fmla="*/ 212 w 1006"/>
                <a:gd name="T21" fmla="*/ 93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6" h="737">
                  <a:moveTo>
                    <a:pt x="212" y="93"/>
                  </a:moveTo>
                  <a:cubicBezTo>
                    <a:pt x="212" y="93"/>
                    <a:pt x="212" y="93"/>
                    <a:pt x="212" y="93"/>
                  </a:cubicBezTo>
                  <a:cubicBezTo>
                    <a:pt x="934" y="496"/>
                    <a:pt x="934" y="496"/>
                    <a:pt x="934" y="496"/>
                  </a:cubicBezTo>
                  <a:cubicBezTo>
                    <a:pt x="1006" y="693"/>
                    <a:pt x="1006" y="693"/>
                    <a:pt x="1006" y="693"/>
                  </a:cubicBezTo>
                  <a:cubicBezTo>
                    <a:pt x="799" y="737"/>
                    <a:pt x="799" y="737"/>
                    <a:pt x="799" y="737"/>
                  </a:cubicBezTo>
                  <a:cubicBezTo>
                    <a:pt x="274" y="444"/>
                    <a:pt x="274" y="444"/>
                    <a:pt x="274" y="444"/>
                  </a:cubicBezTo>
                  <a:cubicBezTo>
                    <a:pt x="208" y="407"/>
                    <a:pt x="143" y="370"/>
                    <a:pt x="77" y="334"/>
                  </a:cubicBezTo>
                  <a:cubicBezTo>
                    <a:pt x="0" y="291"/>
                    <a:pt x="29" y="252"/>
                    <a:pt x="46" y="223"/>
                  </a:cubicBezTo>
                  <a:cubicBezTo>
                    <a:pt x="170" y="0"/>
                    <a:pt x="170" y="0"/>
                    <a:pt x="170" y="0"/>
                  </a:cubicBezTo>
                  <a:cubicBezTo>
                    <a:pt x="157" y="26"/>
                    <a:pt x="150" y="58"/>
                    <a:pt x="212" y="93"/>
                  </a:cubicBezTo>
                  <a:cubicBezTo>
                    <a:pt x="212" y="93"/>
                    <a:pt x="212" y="93"/>
                    <a:pt x="212" y="9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25"/>
            <p:cNvSpPr>
              <a:spLocks noEditPoints="1"/>
            </p:cNvSpPr>
            <p:nvPr/>
          </p:nvSpPr>
          <p:spPr bwMode="auto">
            <a:xfrm>
              <a:off x="5087627" y="2930853"/>
              <a:ext cx="1270000" cy="1055687"/>
            </a:xfrm>
            <a:custGeom>
              <a:avLst/>
              <a:gdLst>
                <a:gd name="T0" fmla="*/ 54 w 844"/>
                <a:gd name="T1" fmla="*/ 93 h 702"/>
                <a:gd name="T2" fmla="*/ 50 w 844"/>
                <a:gd name="T3" fmla="*/ 101 h 702"/>
                <a:gd name="T4" fmla="*/ 50 w 844"/>
                <a:gd name="T5" fmla="*/ 101 h 702"/>
                <a:gd name="T6" fmla="*/ 51 w 844"/>
                <a:gd name="T7" fmla="*/ 102 h 702"/>
                <a:gd name="T8" fmla="*/ 51 w 844"/>
                <a:gd name="T9" fmla="*/ 102 h 702"/>
                <a:gd name="T10" fmla="*/ 772 w 844"/>
                <a:gd name="T11" fmla="*/ 505 h 702"/>
                <a:gd name="T12" fmla="*/ 844 w 844"/>
                <a:gd name="T13" fmla="*/ 702 h 702"/>
                <a:gd name="T14" fmla="*/ 777 w 844"/>
                <a:gd name="T15" fmla="*/ 497 h 702"/>
                <a:gd name="T16" fmla="*/ 54 w 844"/>
                <a:gd name="T17" fmla="*/ 93 h 702"/>
                <a:gd name="T18" fmla="*/ 54 w 844"/>
                <a:gd name="T19" fmla="*/ 93 h 702"/>
                <a:gd name="T20" fmla="*/ 0 w 844"/>
                <a:gd name="T21" fmla="*/ 36 h 702"/>
                <a:gd name="T22" fmla="*/ 0 w 844"/>
                <a:gd name="T23" fmla="*/ 36 h 702"/>
                <a:gd name="T24" fmla="*/ 0 w 844"/>
                <a:gd name="T25" fmla="*/ 36 h 702"/>
                <a:gd name="T26" fmla="*/ 0 w 844"/>
                <a:gd name="T27" fmla="*/ 36 h 702"/>
                <a:gd name="T28" fmla="*/ 3 w 844"/>
                <a:gd name="T29" fmla="*/ 22 h 702"/>
                <a:gd name="T30" fmla="*/ 3 w 844"/>
                <a:gd name="T31" fmla="*/ 22 h 702"/>
                <a:gd name="T32" fmla="*/ 3 w 844"/>
                <a:gd name="T33" fmla="*/ 22 h 702"/>
                <a:gd name="T34" fmla="*/ 3 w 844"/>
                <a:gd name="T35" fmla="*/ 23 h 702"/>
                <a:gd name="T36" fmla="*/ 3 w 844"/>
                <a:gd name="T37" fmla="*/ 22 h 702"/>
                <a:gd name="T38" fmla="*/ 4 w 844"/>
                <a:gd name="T39" fmla="*/ 20 h 702"/>
                <a:gd name="T40" fmla="*/ 4 w 844"/>
                <a:gd name="T41" fmla="*/ 20 h 702"/>
                <a:gd name="T42" fmla="*/ 4 w 844"/>
                <a:gd name="T43" fmla="*/ 20 h 702"/>
                <a:gd name="T44" fmla="*/ 4 w 844"/>
                <a:gd name="T45" fmla="*/ 20 h 702"/>
                <a:gd name="T46" fmla="*/ 6 w 844"/>
                <a:gd name="T47" fmla="*/ 14 h 702"/>
                <a:gd name="T48" fmla="*/ 5 w 844"/>
                <a:gd name="T49" fmla="*/ 17 h 702"/>
                <a:gd name="T50" fmla="*/ 6 w 844"/>
                <a:gd name="T51" fmla="*/ 14 h 702"/>
                <a:gd name="T52" fmla="*/ 17 w 844"/>
                <a:gd name="T53" fmla="*/ 0 h 702"/>
                <a:gd name="T54" fmla="*/ 7 w 844"/>
                <a:gd name="T55" fmla="*/ 13 h 702"/>
                <a:gd name="T56" fmla="*/ 7 w 844"/>
                <a:gd name="T57" fmla="*/ 13 h 702"/>
                <a:gd name="T58" fmla="*/ 7 w 844"/>
                <a:gd name="T59" fmla="*/ 13 h 702"/>
                <a:gd name="T60" fmla="*/ 17 w 844"/>
                <a:gd name="T61" fmla="*/ 0 h 702"/>
                <a:gd name="T62" fmla="*/ 17 w 844"/>
                <a:gd name="T63" fmla="*/ 0 h 702"/>
                <a:gd name="T64" fmla="*/ 17 w 844"/>
                <a:gd name="T65" fmla="*/ 0 h 702"/>
                <a:gd name="T66" fmla="*/ 17 w 844"/>
                <a:gd name="T67" fmla="*/ 0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4" h="702">
                  <a:moveTo>
                    <a:pt x="54" y="93"/>
                  </a:moveTo>
                  <a:cubicBezTo>
                    <a:pt x="50" y="101"/>
                    <a:pt x="50" y="101"/>
                    <a:pt x="50" y="101"/>
                  </a:cubicBezTo>
                  <a:cubicBezTo>
                    <a:pt x="50" y="101"/>
                    <a:pt x="50" y="101"/>
                    <a:pt x="50" y="101"/>
                  </a:cubicBezTo>
                  <a:cubicBezTo>
                    <a:pt x="51" y="102"/>
                    <a:pt x="51" y="102"/>
                    <a:pt x="51" y="102"/>
                  </a:cubicBezTo>
                  <a:cubicBezTo>
                    <a:pt x="51" y="102"/>
                    <a:pt x="51" y="102"/>
                    <a:pt x="51" y="102"/>
                  </a:cubicBezTo>
                  <a:cubicBezTo>
                    <a:pt x="772" y="505"/>
                    <a:pt x="772" y="505"/>
                    <a:pt x="772" y="505"/>
                  </a:cubicBezTo>
                  <a:cubicBezTo>
                    <a:pt x="844" y="702"/>
                    <a:pt x="844" y="702"/>
                    <a:pt x="844" y="702"/>
                  </a:cubicBezTo>
                  <a:cubicBezTo>
                    <a:pt x="777" y="497"/>
                    <a:pt x="777" y="497"/>
                    <a:pt x="777" y="497"/>
                  </a:cubicBezTo>
                  <a:cubicBezTo>
                    <a:pt x="54" y="93"/>
                    <a:pt x="54" y="93"/>
                    <a:pt x="54" y="93"/>
                  </a:cubicBezTo>
                  <a:cubicBezTo>
                    <a:pt x="54" y="93"/>
                    <a:pt x="54" y="93"/>
                    <a:pt x="54" y="93"/>
                  </a:cubicBezTo>
                  <a:moveTo>
                    <a:pt x="0" y="36"/>
                  </a:moveTo>
                  <a:cubicBezTo>
                    <a:pt x="0" y="36"/>
                    <a:pt x="0" y="36"/>
                    <a:pt x="0" y="36"/>
                  </a:cubicBezTo>
                  <a:cubicBezTo>
                    <a:pt x="0" y="36"/>
                    <a:pt x="0" y="36"/>
                    <a:pt x="0" y="36"/>
                  </a:cubicBezTo>
                  <a:cubicBezTo>
                    <a:pt x="0" y="36"/>
                    <a:pt x="0" y="36"/>
                    <a:pt x="0" y="36"/>
                  </a:cubicBezTo>
                  <a:moveTo>
                    <a:pt x="3" y="22"/>
                  </a:moveTo>
                  <a:cubicBezTo>
                    <a:pt x="3" y="22"/>
                    <a:pt x="3" y="22"/>
                    <a:pt x="3" y="22"/>
                  </a:cubicBezTo>
                  <a:cubicBezTo>
                    <a:pt x="3" y="22"/>
                    <a:pt x="3" y="22"/>
                    <a:pt x="3" y="22"/>
                  </a:cubicBezTo>
                  <a:cubicBezTo>
                    <a:pt x="3" y="23"/>
                    <a:pt x="3" y="23"/>
                    <a:pt x="3" y="23"/>
                  </a:cubicBezTo>
                  <a:cubicBezTo>
                    <a:pt x="3" y="22"/>
                    <a:pt x="3" y="22"/>
                    <a:pt x="3" y="22"/>
                  </a:cubicBezTo>
                  <a:moveTo>
                    <a:pt x="4" y="20"/>
                  </a:moveTo>
                  <a:cubicBezTo>
                    <a:pt x="4" y="20"/>
                    <a:pt x="4" y="20"/>
                    <a:pt x="4" y="20"/>
                  </a:cubicBezTo>
                  <a:cubicBezTo>
                    <a:pt x="4" y="20"/>
                    <a:pt x="4" y="20"/>
                    <a:pt x="4" y="20"/>
                  </a:cubicBezTo>
                  <a:cubicBezTo>
                    <a:pt x="4" y="20"/>
                    <a:pt x="4" y="20"/>
                    <a:pt x="4" y="20"/>
                  </a:cubicBezTo>
                  <a:moveTo>
                    <a:pt x="6" y="14"/>
                  </a:moveTo>
                  <a:cubicBezTo>
                    <a:pt x="6" y="15"/>
                    <a:pt x="6" y="16"/>
                    <a:pt x="5" y="17"/>
                  </a:cubicBezTo>
                  <a:cubicBezTo>
                    <a:pt x="6" y="16"/>
                    <a:pt x="6" y="15"/>
                    <a:pt x="6" y="14"/>
                  </a:cubicBezTo>
                  <a:moveTo>
                    <a:pt x="17" y="0"/>
                  </a:moveTo>
                  <a:cubicBezTo>
                    <a:pt x="13" y="4"/>
                    <a:pt x="10" y="8"/>
                    <a:pt x="7" y="13"/>
                  </a:cubicBezTo>
                  <a:cubicBezTo>
                    <a:pt x="7" y="13"/>
                    <a:pt x="7" y="13"/>
                    <a:pt x="7" y="13"/>
                  </a:cubicBezTo>
                  <a:cubicBezTo>
                    <a:pt x="7" y="13"/>
                    <a:pt x="7" y="13"/>
                    <a:pt x="7" y="13"/>
                  </a:cubicBezTo>
                  <a:cubicBezTo>
                    <a:pt x="10" y="8"/>
                    <a:pt x="13" y="4"/>
                    <a:pt x="17" y="0"/>
                  </a:cubicBezTo>
                  <a:moveTo>
                    <a:pt x="17" y="0"/>
                  </a:moveTo>
                  <a:cubicBezTo>
                    <a:pt x="17" y="0"/>
                    <a:pt x="17" y="0"/>
                    <a:pt x="17" y="0"/>
                  </a:cubicBezTo>
                  <a:cubicBezTo>
                    <a:pt x="17" y="0"/>
                    <a:pt x="17" y="0"/>
                    <a:pt x="17" y="0"/>
                  </a:cubicBezTo>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6"/>
            <p:cNvSpPr>
              <a:spLocks/>
            </p:cNvSpPr>
            <p:nvPr/>
          </p:nvSpPr>
          <p:spPr bwMode="auto">
            <a:xfrm>
              <a:off x="5077434" y="2929187"/>
              <a:ext cx="95251" cy="152400"/>
            </a:xfrm>
            <a:custGeom>
              <a:avLst/>
              <a:gdLst>
                <a:gd name="T0" fmla="*/ 26 w 63"/>
                <a:gd name="T1" fmla="*/ 0 h 101"/>
                <a:gd name="T2" fmla="*/ 26 w 63"/>
                <a:gd name="T3" fmla="*/ 0 h 101"/>
                <a:gd name="T4" fmla="*/ 26 w 63"/>
                <a:gd name="T5" fmla="*/ 0 h 101"/>
                <a:gd name="T6" fmla="*/ 26 w 63"/>
                <a:gd name="T7" fmla="*/ 0 h 101"/>
                <a:gd name="T8" fmla="*/ 16 w 63"/>
                <a:gd name="T9" fmla="*/ 13 h 101"/>
                <a:gd name="T10" fmla="*/ 16 w 63"/>
                <a:gd name="T11" fmla="*/ 13 h 101"/>
                <a:gd name="T12" fmla="*/ 16 w 63"/>
                <a:gd name="T13" fmla="*/ 13 h 101"/>
                <a:gd name="T14" fmla="*/ 15 w 63"/>
                <a:gd name="T15" fmla="*/ 14 h 101"/>
                <a:gd name="T16" fmla="*/ 14 w 63"/>
                <a:gd name="T17" fmla="*/ 17 h 101"/>
                <a:gd name="T18" fmla="*/ 13 w 63"/>
                <a:gd name="T19" fmla="*/ 20 h 101"/>
                <a:gd name="T20" fmla="*/ 13 w 63"/>
                <a:gd name="T21" fmla="*/ 20 h 101"/>
                <a:gd name="T22" fmla="*/ 13 w 63"/>
                <a:gd name="T23" fmla="*/ 20 h 101"/>
                <a:gd name="T24" fmla="*/ 12 w 63"/>
                <a:gd name="T25" fmla="*/ 21 h 101"/>
                <a:gd name="T26" fmla="*/ 12 w 63"/>
                <a:gd name="T27" fmla="*/ 21 h 101"/>
                <a:gd name="T28" fmla="*/ 12 w 63"/>
                <a:gd name="T29" fmla="*/ 22 h 101"/>
                <a:gd name="T30" fmla="*/ 12 w 63"/>
                <a:gd name="T31" fmla="*/ 23 h 101"/>
                <a:gd name="T32" fmla="*/ 12 w 63"/>
                <a:gd name="T33" fmla="*/ 23 h 101"/>
                <a:gd name="T34" fmla="*/ 11 w 63"/>
                <a:gd name="T35" fmla="*/ 24 h 101"/>
                <a:gd name="T36" fmla="*/ 11 w 63"/>
                <a:gd name="T37" fmla="*/ 25 h 101"/>
                <a:gd name="T38" fmla="*/ 11 w 63"/>
                <a:gd name="T39" fmla="*/ 25 h 101"/>
                <a:gd name="T40" fmla="*/ 11 w 63"/>
                <a:gd name="T41" fmla="*/ 26 h 101"/>
                <a:gd name="T42" fmla="*/ 11 w 63"/>
                <a:gd name="T43" fmla="*/ 26 h 101"/>
                <a:gd name="T44" fmla="*/ 9 w 63"/>
                <a:gd name="T45" fmla="*/ 33 h 101"/>
                <a:gd name="T46" fmla="*/ 9 w 63"/>
                <a:gd name="T47" fmla="*/ 33 h 101"/>
                <a:gd name="T48" fmla="*/ 9 w 63"/>
                <a:gd name="T49" fmla="*/ 34 h 101"/>
                <a:gd name="T50" fmla="*/ 9 w 63"/>
                <a:gd name="T51" fmla="*/ 35 h 101"/>
                <a:gd name="T52" fmla="*/ 9 w 63"/>
                <a:gd name="T53" fmla="*/ 36 h 101"/>
                <a:gd name="T54" fmla="*/ 9 w 63"/>
                <a:gd name="T55" fmla="*/ 36 h 101"/>
                <a:gd name="T56" fmla="*/ 9 w 63"/>
                <a:gd name="T57" fmla="*/ 36 h 101"/>
                <a:gd name="T58" fmla="*/ 9 w 63"/>
                <a:gd name="T59" fmla="*/ 37 h 101"/>
                <a:gd name="T60" fmla="*/ 9 w 63"/>
                <a:gd name="T61" fmla="*/ 37 h 101"/>
                <a:gd name="T62" fmla="*/ 9 w 63"/>
                <a:gd name="T63" fmla="*/ 38 h 101"/>
                <a:gd name="T64" fmla="*/ 9 w 63"/>
                <a:gd name="T65" fmla="*/ 38 h 101"/>
                <a:gd name="T66" fmla="*/ 9 w 63"/>
                <a:gd name="T67" fmla="*/ 40 h 101"/>
                <a:gd name="T68" fmla="*/ 9 w 63"/>
                <a:gd name="T69" fmla="*/ 40 h 101"/>
                <a:gd name="T70" fmla="*/ 52 w 63"/>
                <a:gd name="T71" fmla="*/ 98 h 101"/>
                <a:gd name="T72" fmla="*/ 52 w 63"/>
                <a:gd name="T73" fmla="*/ 98 h 101"/>
                <a:gd name="T74" fmla="*/ 59 w 63"/>
                <a:gd name="T75" fmla="*/ 101 h 101"/>
                <a:gd name="T76" fmla="*/ 63 w 63"/>
                <a:gd name="T77" fmla="*/ 93 h 101"/>
                <a:gd name="T78" fmla="*/ 26 w 63"/>
                <a:gd name="T7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 h="101">
                  <a:moveTo>
                    <a:pt x="26" y="0"/>
                  </a:moveTo>
                  <a:cubicBezTo>
                    <a:pt x="26" y="0"/>
                    <a:pt x="26" y="0"/>
                    <a:pt x="26" y="0"/>
                  </a:cubicBezTo>
                  <a:cubicBezTo>
                    <a:pt x="26" y="0"/>
                    <a:pt x="26" y="0"/>
                    <a:pt x="26" y="0"/>
                  </a:cubicBezTo>
                  <a:cubicBezTo>
                    <a:pt x="26" y="0"/>
                    <a:pt x="26" y="0"/>
                    <a:pt x="26" y="0"/>
                  </a:cubicBezTo>
                  <a:cubicBezTo>
                    <a:pt x="22" y="4"/>
                    <a:pt x="19" y="8"/>
                    <a:pt x="16" y="13"/>
                  </a:cubicBezTo>
                  <a:cubicBezTo>
                    <a:pt x="16" y="13"/>
                    <a:pt x="16" y="13"/>
                    <a:pt x="16" y="13"/>
                  </a:cubicBezTo>
                  <a:cubicBezTo>
                    <a:pt x="16" y="13"/>
                    <a:pt x="16" y="13"/>
                    <a:pt x="16" y="13"/>
                  </a:cubicBezTo>
                  <a:cubicBezTo>
                    <a:pt x="16" y="13"/>
                    <a:pt x="15" y="13"/>
                    <a:pt x="15" y="14"/>
                  </a:cubicBezTo>
                  <a:cubicBezTo>
                    <a:pt x="15" y="15"/>
                    <a:pt x="15" y="16"/>
                    <a:pt x="14" y="17"/>
                  </a:cubicBezTo>
                  <a:cubicBezTo>
                    <a:pt x="14" y="18"/>
                    <a:pt x="13" y="19"/>
                    <a:pt x="13" y="20"/>
                  </a:cubicBezTo>
                  <a:cubicBezTo>
                    <a:pt x="13" y="20"/>
                    <a:pt x="13" y="20"/>
                    <a:pt x="13" y="20"/>
                  </a:cubicBezTo>
                  <a:cubicBezTo>
                    <a:pt x="13" y="20"/>
                    <a:pt x="13" y="20"/>
                    <a:pt x="13" y="20"/>
                  </a:cubicBezTo>
                  <a:cubicBezTo>
                    <a:pt x="12" y="21"/>
                    <a:pt x="12" y="21"/>
                    <a:pt x="12" y="21"/>
                  </a:cubicBezTo>
                  <a:cubicBezTo>
                    <a:pt x="12" y="21"/>
                    <a:pt x="12" y="21"/>
                    <a:pt x="12" y="21"/>
                  </a:cubicBezTo>
                  <a:cubicBezTo>
                    <a:pt x="12" y="22"/>
                    <a:pt x="12" y="22"/>
                    <a:pt x="12" y="22"/>
                  </a:cubicBezTo>
                  <a:cubicBezTo>
                    <a:pt x="12" y="22"/>
                    <a:pt x="12" y="22"/>
                    <a:pt x="12" y="23"/>
                  </a:cubicBezTo>
                  <a:cubicBezTo>
                    <a:pt x="12" y="23"/>
                    <a:pt x="12" y="23"/>
                    <a:pt x="12" y="23"/>
                  </a:cubicBezTo>
                  <a:cubicBezTo>
                    <a:pt x="11" y="24"/>
                    <a:pt x="11" y="24"/>
                    <a:pt x="11" y="24"/>
                  </a:cubicBezTo>
                  <a:cubicBezTo>
                    <a:pt x="11" y="25"/>
                    <a:pt x="11" y="25"/>
                    <a:pt x="11" y="25"/>
                  </a:cubicBezTo>
                  <a:cubicBezTo>
                    <a:pt x="11" y="25"/>
                    <a:pt x="11" y="25"/>
                    <a:pt x="11" y="25"/>
                  </a:cubicBezTo>
                  <a:cubicBezTo>
                    <a:pt x="11" y="26"/>
                    <a:pt x="11" y="26"/>
                    <a:pt x="11" y="26"/>
                  </a:cubicBezTo>
                  <a:cubicBezTo>
                    <a:pt x="11" y="26"/>
                    <a:pt x="11" y="26"/>
                    <a:pt x="11" y="26"/>
                  </a:cubicBezTo>
                  <a:cubicBezTo>
                    <a:pt x="10" y="28"/>
                    <a:pt x="10" y="31"/>
                    <a:pt x="9" y="33"/>
                  </a:cubicBezTo>
                  <a:cubicBezTo>
                    <a:pt x="9" y="33"/>
                    <a:pt x="9" y="33"/>
                    <a:pt x="9" y="33"/>
                  </a:cubicBezTo>
                  <a:cubicBezTo>
                    <a:pt x="9" y="34"/>
                    <a:pt x="9" y="34"/>
                    <a:pt x="9" y="34"/>
                  </a:cubicBezTo>
                  <a:cubicBezTo>
                    <a:pt x="9" y="35"/>
                    <a:pt x="9" y="35"/>
                    <a:pt x="9" y="35"/>
                  </a:cubicBezTo>
                  <a:cubicBezTo>
                    <a:pt x="9" y="36"/>
                    <a:pt x="9" y="36"/>
                    <a:pt x="9" y="36"/>
                  </a:cubicBezTo>
                  <a:cubicBezTo>
                    <a:pt x="9" y="36"/>
                    <a:pt x="9" y="36"/>
                    <a:pt x="9" y="36"/>
                  </a:cubicBezTo>
                  <a:cubicBezTo>
                    <a:pt x="9" y="36"/>
                    <a:pt x="9" y="36"/>
                    <a:pt x="9" y="36"/>
                  </a:cubicBezTo>
                  <a:cubicBezTo>
                    <a:pt x="9" y="36"/>
                    <a:pt x="9" y="37"/>
                    <a:pt x="9" y="37"/>
                  </a:cubicBezTo>
                  <a:cubicBezTo>
                    <a:pt x="9" y="37"/>
                    <a:pt x="9" y="37"/>
                    <a:pt x="9" y="37"/>
                  </a:cubicBezTo>
                  <a:cubicBezTo>
                    <a:pt x="9" y="38"/>
                    <a:pt x="9" y="38"/>
                    <a:pt x="9" y="38"/>
                  </a:cubicBezTo>
                  <a:cubicBezTo>
                    <a:pt x="9" y="38"/>
                    <a:pt x="9" y="38"/>
                    <a:pt x="9" y="38"/>
                  </a:cubicBezTo>
                  <a:cubicBezTo>
                    <a:pt x="9" y="39"/>
                    <a:pt x="9" y="39"/>
                    <a:pt x="9" y="40"/>
                  </a:cubicBezTo>
                  <a:cubicBezTo>
                    <a:pt x="9" y="40"/>
                    <a:pt x="9" y="40"/>
                    <a:pt x="9" y="40"/>
                  </a:cubicBezTo>
                  <a:cubicBezTo>
                    <a:pt x="8" y="58"/>
                    <a:pt x="19" y="77"/>
                    <a:pt x="52" y="98"/>
                  </a:cubicBezTo>
                  <a:cubicBezTo>
                    <a:pt x="52" y="98"/>
                    <a:pt x="52" y="98"/>
                    <a:pt x="52" y="98"/>
                  </a:cubicBezTo>
                  <a:cubicBezTo>
                    <a:pt x="54" y="99"/>
                    <a:pt x="57" y="100"/>
                    <a:pt x="59" y="101"/>
                  </a:cubicBezTo>
                  <a:cubicBezTo>
                    <a:pt x="63" y="93"/>
                    <a:pt x="63" y="93"/>
                    <a:pt x="63" y="93"/>
                  </a:cubicBezTo>
                  <a:cubicBezTo>
                    <a:pt x="30" y="75"/>
                    <a:pt x="0" y="41"/>
                    <a:pt x="26" y="0"/>
                  </a:cubicBezTo>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TextBox 51"/>
            <p:cNvSpPr txBox="1"/>
            <p:nvPr/>
          </p:nvSpPr>
          <p:spPr>
            <a:xfrm rot="1649371">
              <a:off x="5006650" y="3397266"/>
              <a:ext cx="1194408" cy="371407"/>
            </a:xfrm>
            <a:prstGeom prst="rect">
              <a:avLst/>
            </a:prstGeom>
            <a:noFill/>
          </p:spPr>
          <p:txBody>
            <a:bodyPr wrap="none" rtlCol="0">
              <a:spAutoFit/>
            </a:bodyPr>
            <a:lstStyle/>
            <a:p>
              <a:r>
                <a:rPr lang="zh-TW" altLang="en-US" sz="2400" b="1" dirty="0">
                  <a:solidFill>
                    <a:schemeClr val="bg1"/>
                  </a:solidFill>
                  <a:latin typeface="Kozuka Gothic Pro B" pitchFamily="34" charset="-128"/>
                  <a:ea typeface="Kozuka Gothic Pro B" pitchFamily="34" charset="-128"/>
                </a:rPr>
                <a:t>社會地位</a:t>
              </a:r>
              <a:endParaRPr lang="zh-CN" altLang="en-US" sz="2400" b="1" dirty="0">
                <a:solidFill>
                  <a:schemeClr val="bg1"/>
                </a:solidFill>
                <a:latin typeface="Kozuka Gothic Pro B" pitchFamily="34" charset="-128"/>
                <a:ea typeface="Kozuka Gothic Pro B" pitchFamily="34" charset="-128"/>
              </a:endParaRPr>
            </a:p>
          </p:txBody>
        </p:sp>
        <p:sp>
          <p:nvSpPr>
            <p:cNvPr id="43" name="TextBox 52"/>
            <p:cNvSpPr txBox="1"/>
            <p:nvPr/>
          </p:nvSpPr>
          <p:spPr>
            <a:xfrm rot="16200000">
              <a:off x="4593559" y="4581741"/>
              <a:ext cx="1138980" cy="389481"/>
            </a:xfrm>
            <a:prstGeom prst="rect">
              <a:avLst/>
            </a:prstGeom>
            <a:noFill/>
          </p:spPr>
          <p:txBody>
            <a:bodyPr wrap="none" rtlCol="0">
              <a:spAutoFit/>
            </a:bodyPr>
            <a:lstStyle>
              <a:defPPr>
                <a:defRPr lang="zh-CN"/>
              </a:defPPr>
              <a:lvl1pPr>
                <a:defRPr>
                  <a:solidFill>
                    <a:schemeClr val="bg1"/>
                  </a:solidFill>
                  <a:latin typeface="Kozuka Gothic Pro B" pitchFamily="34" charset="-128"/>
                  <a:ea typeface="Kozuka Gothic Pro B" pitchFamily="34" charset="-128"/>
                </a:defRPr>
              </a:lvl1pPr>
            </a:lstStyle>
            <a:p>
              <a:r>
                <a:rPr lang="zh-TW" altLang="en-US" sz="2400" b="1" dirty="0"/>
                <a:t>角色行為</a:t>
              </a:r>
              <a:endParaRPr lang="zh-CN" altLang="en-US" sz="2400" b="1" dirty="0"/>
            </a:p>
          </p:txBody>
        </p:sp>
        <p:sp>
          <p:nvSpPr>
            <p:cNvPr id="44" name="TextBox 100"/>
            <p:cNvSpPr txBox="1"/>
            <p:nvPr/>
          </p:nvSpPr>
          <p:spPr>
            <a:xfrm rot="19652838">
              <a:off x="6176365" y="4358737"/>
              <a:ext cx="1194408" cy="371407"/>
            </a:xfrm>
            <a:prstGeom prst="rect">
              <a:avLst/>
            </a:prstGeom>
            <a:noFill/>
          </p:spPr>
          <p:txBody>
            <a:bodyPr wrap="none" rtlCol="0">
              <a:spAutoFit/>
            </a:bodyPr>
            <a:lstStyle>
              <a:defPPr>
                <a:defRPr lang="zh-CN"/>
              </a:defPPr>
              <a:lvl1pPr>
                <a:defRPr>
                  <a:solidFill>
                    <a:schemeClr val="bg1"/>
                  </a:solidFill>
                  <a:latin typeface="Kozuka Gothic Pro B" pitchFamily="34" charset="-128"/>
                  <a:ea typeface="Kozuka Gothic Pro B" pitchFamily="34" charset="-128"/>
                </a:defRPr>
              </a:lvl1pPr>
            </a:lstStyle>
            <a:p>
              <a:r>
                <a:rPr lang="zh-TW" altLang="en-US" sz="2400" b="1" dirty="0"/>
                <a:t>角色期待</a:t>
              </a:r>
              <a:endParaRPr lang="zh-CN" altLang="en-US" sz="2400" b="1" dirty="0"/>
            </a:p>
          </p:txBody>
        </p:sp>
      </p:grpSp>
      <p:grpSp>
        <p:nvGrpSpPr>
          <p:cNvPr id="48" name="组合 47"/>
          <p:cNvGrpSpPr/>
          <p:nvPr/>
        </p:nvGrpSpPr>
        <p:grpSpPr>
          <a:xfrm>
            <a:off x="-397123" y="-538250"/>
            <a:ext cx="2555690" cy="2296167"/>
            <a:chOff x="-1344978" y="-685187"/>
            <a:chExt cx="6781080" cy="6092478"/>
          </a:xfrm>
        </p:grpSpPr>
        <p:sp>
          <p:nvSpPr>
            <p:cNvPr id="49" name="椭圆 48"/>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2" name="直接连接符 61"/>
          <p:cNvCxnSpPr/>
          <p:nvPr/>
        </p:nvCxnSpPr>
        <p:spPr>
          <a:xfrm>
            <a:off x="2497250" y="1274156"/>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3" name="平行四边形 62"/>
          <p:cNvSpPr/>
          <p:nvPr/>
        </p:nvSpPr>
        <p:spPr>
          <a:xfrm>
            <a:off x="2009313" y="794991"/>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sp>
        <p:nvSpPr>
          <p:cNvPr id="2" name="矩形 1">
            <a:extLst>
              <a:ext uri="{FF2B5EF4-FFF2-40B4-BE49-F238E27FC236}">
                <a16:creationId xmlns:a16="http://schemas.microsoft.com/office/drawing/2014/main" id="{FE592E7F-F4D7-4160-8C10-542E8B187C7D}"/>
              </a:ext>
            </a:extLst>
          </p:cNvPr>
          <p:cNvSpPr/>
          <p:nvPr/>
        </p:nvSpPr>
        <p:spPr>
          <a:xfrm>
            <a:off x="2724911" y="611951"/>
            <a:ext cx="2082621" cy="646331"/>
          </a:xfrm>
          <a:prstGeom prst="rect">
            <a:avLst/>
          </a:prstGeom>
        </p:spPr>
        <p:txBody>
          <a:bodyPr wrap="none">
            <a:spAutoFit/>
          </a:bodyPr>
          <a:lstStyle/>
          <a:p>
            <a:r>
              <a:rPr lang="zh-TW" altLang="en-US" sz="3600" b="1" dirty="0">
                <a:latin typeface="Adobe 繁黑體 Std B" panose="020B0700000000000000" pitchFamily="34" charset="-120"/>
                <a:ea typeface="Adobe 繁黑體 Std B" panose="020B0700000000000000" pitchFamily="34" charset="-120"/>
              </a:rPr>
              <a:t>教師角色</a:t>
            </a:r>
          </a:p>
        </p:txBody>
      </p:sp>
      <p:sp>
        <p:nvSpPr>
          <p:cNvPr id="6" name="文字方塊 5">
            <a:extLst>
              <a:ext uri="{FF2B5EF4-FFF2-40B4-BE49-F238E27FC236}">
                <a16:creationId xmlns:a16="http://schemas.microsoft.com/office/drawing/2014/main" id="{EC99590B-A46C-4E48-90B0-82EE392E007A}"/>
              </a:ext>
            </a:extLst>
          </p:cNvPr>
          <p:cNvSpPr txBox="1"/>
          <p:nvPr/>
        </p:nvSpPr>
        <p:spPr>
          <a:xfrm>
            <a:off x="244185" y="1847568"/>
            <a:ext cx="5243320" cy="1700466"/>
          </a:xfrm>
          <a:prstGeom prst="rect">
            <a:avLst/>
          </a:prstGeom>
          <a:noFill/>
        </p:spPr>
        <p:txBody>
          <a:bodyPr wrap="square" rtlCol="0">
            <a:spAutoFit/>
          </a:bodyPr>
          <a:lstStyle/>
          <a:p>
            <a:pPr marL="342900" indent="-342900">
              <a:lnSpc>
                <a:spcPts val="3200"/>
              </a:lnSpc>
              <a:buFont typeface="Arial" panose="020B0604020202020204" pitchFamily="34" charset="0"/>
              <a:buChar char="•"/>
            </a:pPr>
            <a:r>
              <a:rPr lang="zh-TW" altLang="en-US" sz="2000" b="1" dirty="0">
                <a:ea typeface="Adobe 繁黑體 Std B" panose="020B0700000000000000" pitchFamily="34" charset="-120"/>
              </a:rPr>
              <a:t>社會地位特徵，主要探討包含</a:t>
            </a:r>
            <a:r>
              <a:rPr lang="zh-TW" altLang="en-US" sz="2000" b="1" dirty="0">
                <a:solidFill>
                  <a:srgbClr val="FF0000"/>
                </a:solidFill>
                <a:ea typeface="Adobe 繁黑體 Std B" panose="020B0700000000000000" pitchFamily="34" charset="-120"/>
              </a:rPr>
              <a:t>薪資待遇、出身背景、學業成就、性別等方面</a:t>
            </a:r>
            <a:r>
              <a:rPr lang="zh-TW" altLang="en-US" sz="2000" b="1" dirty="0">
                <a:ea typeface="Adobe 繁黑體 Std B" panose="020B0700000000000000" pitchFamily="34" charset="-120"/>
              </a:rPr>
              <a:t>。</a:t>
            </a:r>
            <a:endParaRPr lang="en-US" altLang="zh-TW" sz="2000" b="1" dirty="0">
              <a:ea typeface="Adobe 繁黑體 Std B" panose="020B0700000000000000" pitchFamily="34" charset="-120"/>
            </a:endParaRPr>
          </a:p>
          <a:p>
            <a:pPr marL="342900" indent="-342900">
              <a:lnSpc>
                <a:spcPts val="3200"/>
              </a:lnSpc>
              <a:buFont typeface="Arial" panose="020B0604020202020204" pitchFamily="34" charset="0"/>
              <a:buChar char="•"/>
            </a:pPr>
            <a:r>
              <a:rPr lang="zh-TW" altLang="en-US" sz="2000" b="1" dirty="0">
                <a:ea typeface="Adobe 繁黑體 Std B" panose="020B0700000000000000" pitchFamily="34" charset="-120"/>
              </a:rPr>
              <a:t>根據職業之社會地位，可能</a:t>
            </a:r>
            <a:r>
              <a:rPr lang="zh-TW" altLang="en-US" sz="2000" b="1" dirty="0">
                <a:solidFill>
                  <a:srgbClr val="FF0000"/>
                </a:solidFill>
                <a:ea typeface="Adobe 繁黑體 Std B" panose="020B0700000000000000" pitchFamily="34" charset="-120"/>
              </a:rPr>
              <a:t>會對所賦予的角色產生期望</a:t>
            </a:r>
            <a:r>
              <a:rPr lang="zh-TW" altLang="en-US" sz="2000" b="1" dirty="0">
                <a:ea typeface="Adobe 繁黑體 Std B" panose="020B0700000000000000" pitchFamily="34" charset="-120"/>
              </a:rPr>
              <a:t>，間接影響「角色期待」。</a:t>
            </a:r>
          </a:p>
        </p:txBody>
      </p:sp>
      <p:sp>
        <p:nvSpPr>
          <p:cNvPr id="7" name="文字方塊 6">
            <a:extLst>
              <a:ext uri="{FF2B5EF4-FFF2-40B4-BE49-F238E27FC236}">
                <a16:creationId xmlns:a16="http://schemas.microsoft.com/office/drawing/2014/main" id="{AD5B27BA-9628-4765-8045-EB13CB9CDBB1}"/>
              </a:ext>
            </a:extLst>
          </p:cNvPr>
          <p:cNvSpPr txBox="1"/>
          <p:nvPr/>
        </p:nvSpPr>
        <p:spPr>
          <a:xfrm>
            <a:off x="8731791" y="2931974"/>
            <a:ext cx="3176880" cy="2931572"/>
          </a:xfrm>
          <a:prstGeom prst="rect">
            <a:avLst/>
          </a:prstGeom>
          <a:noFill/>
        </p:spPr>
        <p:txBody>
          <a:bodyPr wrap="square" rtlCol="0">
            <a:spAutoFit/>
          </a:bodyPr>
          <a:lstStyle/>
          <a:p>
            <a:pPr marL="342900" indent="-342900">
              <a:lnSpc>
                <a:spcPts val="3200"/>
              </a:lnSpc>
              <a:buFont typeface="Arial" panose="020B0604020202020204" pitchFamily="34" charset="0"/>
              <a:buChar char="•"/>
            </a:pPr>
            <a:r>
              <a:rPr lang="zh-TW" altLang="en-US" sz="2000" b="1" dirty="0">
                <a:solidFill>
                  <a:srgbClr val="FF0000"/>
                </a:solidFill>
                <a:ea typeface="Adobe 繁黑體 Std B" panose="020B0700000000000000" pitchFamily="34" charset="-120"/>
              </a:rPr>
              <a:t>教師角色期待多來自教師本身以及學校同事、家長、學生及社會大眾</a:t>
            </a:r>
            <a:r>
              <a:rPr lang="zh-TW" altLang="en-US" sz="2000" b="1" dirty="0">
                <a:ea typeface="Adobe 繁黑體 Std B" panose="020B0700000000000000" pitchFamily="34" charset="-120"/>
              </a:rPr>
              <a:t>。</a:t>
            </a:r>
            <a:endParaRPr lang="en-US" altLang="zh-TW" sz="2000" b="1" dirty="0">
              <a:ea typeface="Adobe 繁黑體 Std B" panose="020B0700000000000000" pitchFamily="34" charset="-120"/>
            </a:endParaRPr>
          </a:p>
          <a:p>
            <a:pPr marL="342900" indent="-342900">
              <a:lnSpc>
                <a:spcPts val="3200"/>
              </a:lnSpc>
              <a:buFont typeface="Arial" panose="020B0604020202020204" pitchFamily="34" charset="0"/>
              <a:buChar char="•"/>
            </a:pPr>
            <a:r>
              <a:rPr lang="zh-TW" altLang="en-US" sz="2000" b="1" dirty="0">
                <a:ea typeface="Adobe 繁黑體 Std B" panose="020B0700000000000000" pitchFamily="34" charset="-120"/>
              </a:rPr>
              <a:t>教職者的自我角色期待有時與學校共同目標產生對立，或是與家長期望產生衝突。</a:t>
            </a:r>
          </a:p>
        </p:txBody>
      </p:sp>
      <p:sp>
        <p:nvSpPr>
          <p:cNvPr id="8" name="文字方塊 7">
            <a:extLst>
              <a:ext uri="{FF2B5EF4-FFF2-40B4-BE49-F238E27FC236}">
                <a16:creationId xmlns:a16="http://schemas.microsoft.com/office/drawing/2014/main" id="{DFB8DD9C-398A-492F-82E9-2700965D5B09}"/>
              </a:ext>
            </a:extLst>
          </p:cNvPr>
          <p:cNvSpPr txBox="1"/>
          <p:nvPr/>
        </p:nvSpPr>
        <p:spPr>
          <a:xfrm>
            <a:off x="319382" y="5054808"/>
            <a:ext cx="4594339" cy="1733808"/>
          </a:xfrm>
          <a:prstGeom prst="rect">
            <a:avLst/>
          </a:prstGeom>
          <a:noFill/>
        </p:spPr>
        <p:txBody>
          <a:bodyPr wrap="square" rtlCol="0">
            <a:spAutoFit/>
          </a:bodyPr>
          <a:lstStyle/>
          <a:p>
            <a:pPr marL="285750" indent="-285750">
              <a:lnSpc>
                <a:spcPts val="3200"/>
              </a:lnSpc>
              <a:buFont typeface="Arial" panose="020B0604020202020204" pitchFamily="34" charset="0"/>
              <a:buChar char="•"/>
            </a:pPr>
            <a:r>
              <a:rPr lang="zh-TW" altLang="en-US" sz="2000" b="1" dirty="0">
                <a:ea typeface="Adobe 繁黑體 Std B" panose="020B0700000000000000" pitchFamily="34" charset="-120"/>
              </a:rPr>
              <a:t>角色間不同</a:t>
            </a:r>
            <a:r>
              <a:rPr lang="zh-TW" altLang="en-US" sz="2000" b="1" dirty="0">
                <a:solidFill>
                  <a:srgbClr val="FF0000"/>
                </a:solidFill>
                <a:ea typeface="Adobe 繁黑體 Std B" panose="020B0700000000000000" pitchFamily="34" charset="-120"/>
              </a:rPr>
              <a:t>期望</a:t>
            </a:r>
            <a:r>
              <a:rPr lang="zh-TW" altLang="en-US" sz="2000" b="1" dirty="0">
                <a:ea typeface="Adobe 繁黑體 Std B" panose="020B0700000000000000" pitchFamily="34" charset="-120"/>
              </a:rPr>
              <a:t>產生</a:t>
            </a:r>
            <a:r>
              <a:rPr lang="zh-TW" altLang="en-US" sz="2000" b="1" dirty="0">
                <a:solidFill>
                  <a:srgbClr val="FF0000"/>
                </a:solidFill>
                <a:ea typeface="Adobe 繁黑體 Std B" panose="020B0700000000000000" pitchFamily="34" charset="-120"/>
              </a:rPr>
              <a:t>角色衝突</a:t>
            </a:r>
            <a:r>
              <a:rPr lang="zh-TW" altLang="en-US" sz="2000" b="1" dirty="0">
                <a:ea typeface="Adobe 繁黑體 Std B" panose="020B0700000000000000" pitchFamily="34" charset="-120"/>
              </a:rPr>
              <a:t>，發展出相對應的</a:t>
            </a:r>
            <a:r>
              <a:rPr lang="zh-TW" altLang="en-US" sz="2000" b="1" dirty="0">
                <a:solidFill>
                  <a:srgbClr val="FF0000"/>
                </a:solidFill>
                <a:ea typeface="Adobe 繁黑體 Std B" panose="020B0700000000000000" pitchFamily="34" charset="-120"/>
              </a:rPr>
              <a:t>角色行為</a:t>
            </a:r>
            <a:r>
              <a:rPr lang="zh-TW" altLang="en-US" sz="2000" b="1" dirty="0">
                <a:ea typeface="Adobe 繁黑體 Std B" panose="020B0700000000000000" pitchFamily="34" charset="-120"/>
              </a:rPr>
              <a:t>。</a:t>
            </a:r>
            <a:endParaRPr lang="en-US" altLang="zh-TW" sz="2000" b="1" dirty="0">
              <a:ea typeface="Adobe 繁黑體 Std B" panose="020B0700000000000000" pitchFamily="34" charset="-120"/>
            </a:endParaRPr>
          </a:p>
          <a:p>
            <a:pPr marL="285750" indent="-285750">
              <a:lnSpc>
                <a:spcPts val="3200"/>
              </a:lnSpc>
              <a:buFont typeface="Arial" panose="020B0604020202020204" pitchFamily="34" charset="0"/>
              <a:buChar char="•"/>
            </a:pPr>
            <a:r>
              <a:rPr lang="zh-TW" altLang="en-US" sz="2000" b="1" dirty="0" smtClean="0">
                <a:ea typeface="Adobe 繁黑體 Std B" panose="020B0700000000000000" pitchFamily="34" charset="-120"/>
              </a:rPr>
              <a:t>每位教師有其</a:t>
            </a:r>
            <a:r>
              <a:rPr lang="zh-TW" altLang="en-US" sz="2000" b="1" dirty="0" smtClean="0">
                <a:solidFill>
                  <a:srgbClr val="FF0000"/>
                </a:solidFill>
                <a:ea typeface="Adobe 繁黑體 Std B" panose="020B0700000000000000" pitchFamily="34" charset="-120"/>
              </a:rPr>
              <a:t>不同</a:t>
            </a:r>
            <a:r>
              <a:rPr lang="zh-TW" altLang="en-US" sz="2000" b="1" dirty="0" smtClean="0">
                <a:ea typeface="Adobe 繁黑體 Std B" panose="020B0700000000000000" pitchFamily="34" charset="-120"/>
              </a:rPr>
              <a:t>的</a:t>
            </a:r>
            <a:r>
              <a:rPr lang="zh-TW" altLang="en-US" sz="2000" b="1" dirty="0" smtClean="0">
                <a:solidFill>
                  <a:srgbClr val="FF0000"/>
                </a:solidFill>
                <a:ea typeface="Adobe 繁黑體 Std B" panose="020B0700000000000000" pitchFamily="34" charset="-120"/>
              </a:rPr>
              <a:t>人格特質</a:t>
            </a:r>
            <a:r>
              <a:rPr lang="zh-TW" altLang="en-US" sz="2000" b="1" dirty="0" smtClean="0">
                <a:ea typeface="Adobe 繁黑體 Std B" panose="020B0700000000000000" pitchFamily="34" charset="-120"/>
              </a:rPr>
              <a:t>，故教師</a:t>
            </a:r>
            <a:r>
              <a:rPr lang="zh-TW" altLang="en-US" sz="2000" b="1" dirty="0" smtClean="0">
                <a:solidFill>
                  <a:srgbClr val="FF0000"/>
                </a:solidFill>
                <a:ea typeface="Adobe 繁黑體 Std B" panose="020B0700000000000000" pitchFamily="34" charset="-120"/>
              </a:rPr>
              <a:t>角色行為</a:t>
            </a:r>
            <a:r>
              <a:rPr lang="zh-TW" altLang="en-US" sz="2000" b="1" dirty="0" smtClean="0">
                <a:ea typeface="Adobe 繁黑體 Std B" panose="020B0700000000000000" pitchFamily="34" charset="-120"/>
              </a:rPr>
              <a:t>為</a:t>
            </a:r>
            <a:r>
              <a:rPr lang="zh-TW" altLang="en-US" sz="2000" b="1" dirty="0" smtClean="0">
                <a:solidFill>
                  <a:srgbClr val="FF0000"/>
                </a:solidFill>
                <a:ea typeface="Adobe 繁黑體 Std B" panose="020B0700000000000000" pitchFamily="34" charset="-120"/>
              </a:rPr>
              <a:t>多面向</a:t>
            </a:r>
            <a:r>
              <a:rPr lang="zh-TW" altLang="en-US" sz="2000" b="1" dirty="0" smtClean="0">
                <a:ea typeface="Adobe 繁黑體 Std B" panose="020B0700000000000000" pitchFamily="34" charset="-120"/>
              </a:rPr>
              <a:t>。</a:t>
            </a:r>
            <a:endParaRPr lang="zh-TW" altLang="en-US" sz="2000" b="1" dirty="0">
              <a:ea typeface="Adobe 繁黑體 Std B" panose="020B0700000000000000" pitchFamily="34" charset="-120"/>
            </a:endParaRPr>
          </a:p>
        </p:txBody>
      </p:sp>
    </p:spTree>
    <p:extLst>
      <p:ext uri="{BB962C8B-B14F-4D97-AF65-F5344CB8AC3E}">
        <p14:creationId xmlns:p14="http://schemas.microsoft.com/office/powerpoint/2010/main" val="313191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圓角 96">
            <a:extLst>
              <a:ext uri="{FF2B5EF4-FFF2-40B4-BE49-F238E27FC236}">
                <a16:creationId xmlns:a16="http://schemas.microsoft.com/office/drawing/2014/main" id="{C84C4DEF-B9FE-41E9-9B65-0354F85890BA}"/>
              </a:ext>
            </a:extLst>
          </p:cNvPr>
          <p:cNvSpPr/>
          <p:nvPr/>
        </p:nvSpPr>
        <p:spPr>
          <a:xfrm>
            <a:off x="616682" y="4625638"/>
            <a:ext cx="3538579" cy="8710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b="1" dirty="0">
                <a:ea typeface="Adobe 繁黑體 Std B" panose="020B0700000000000000" pitchFamily="34" charset="-120"/>
              </a:rPr>
              <a:t>長期的培育訓練</a:t>
            </a:r>
          </a:p>
        </p:txBody>
      </p:sp>
      <p:sp>
        <p:nvSpPr>
          <p:cNvPr id="98" name="矩形: 圓角 97">
            <a:extLst>
              <a:ext uri="{FF2B5EF4-FFF2-40B4-BE49-F238E27FC236}">
                <a16:creationId xmlns:a16="http://schemas.microsoft.com/office/drawing/2014/main" id="{99909EEA-CB03-45ED-8AA6-8B7A219CD61D}"/>
              </a:ext>
            </a:extLst>
          </p:cNvPr>
          <p:cNvSpPr/>
          <p:nvPr/>
        </p:nvSpPr>
        <p:spPr>
          <a:xfrm>
            <a:off x="637603" y="5732833"/>
            <a:ext cx="3538579" cy="8710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b="1" dirty="0">
                <a:ea typeface="Adobe 繁黑體 Std B" panose="020B0700000000000000" pitchFamily="34" charset="-120"/>
              </a:rPr>
              <a:t>客觀理性的行事規範</a:t>
            </a:r>
          </a:p>
        </p:txBody>
      </p:sp>
      <p:sp>
        <p:nvSpPr>
          <p:cNvPr id="22" name="矩形 21"/>
          <p:cNvSpPr/>
          <p:nvPr/>
        </p:nvSpPr>
        <p:spPr>
          <a:xfrm>
            <a:off x="608330" y="1788434"/>
            <a:ext cx="468000" cy="46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grpSp>
        <p:nvGrpSpPr>
          <p:cNvPr id="72" name="组合 71"/>
          <p:cNvGrpSpPr/>
          <p:nvPr/>
        </p:nvGrpSpPr>
        <p:grpSpPr>
          <a:xfrm>
            <a:off x="-397123" y="-538250"/>
            <a:ext cx="2555690" cy="2296167"/>
            <a:chOff x="-1344978" y="-685187"/>
            <a:chExt cx="6781080" cy="6092478"/>
          </a:xfrm>
        </p:grpSpPr>
        <p:sp>
          <p:nvSpPr>
            <p:cNvPr id="73" name="椭圆 72"/>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6" name="直接连接符 85"/>
          <p:cNvCxnSpPr/>
          <p:nvPr/>
        </p:nvCxnSpPr>
        <p:spPr>
          <a:xfrm>
            <a:off x="2469853" y="1274704"/>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E7B5A9EB-765A-472B-A289-5B1231D9CA99}"/>
              </a:ext>
            </a:extLst>
          </p:cNvPr>
          <p:cNvSpPr/>
          <p:nvPr/>
        </p:nvSpPr>
        <p:spPr>
          <a:xfrm>
            <a:off x="2726641" y="611460"/>
            <a:ext cx="3980577" cy="646331"/>
          </a:xfrm>
          <a:prstGeom prst="rect">
            <a:avLst/>
          </a:prstGeom>
        </p:spPr>
        <p:txBody>
          <a:bodyPr wrap="none">
            <a:spAutoFit/>
          </a:bodyPr>
          <a:lstStyle/>
          <a:p>
            <a:r>
              <a:rPr lang="zh-TW" altLang="en-US" sz="3600" b="1" dirty="0">
                <a:latin typeface="Adobe 繁黑體 Std B" panose="020B0700000000000000" pitchFamily="34" charset="-120"/>
                <a:ea typeface="Adobe 繁黑體 Std B" panose="020B0700000000000000" pitchFamily="34" charset="-120"/>
              </a:rPr>
              <a:t>教育專業與社會化</a:t>
            </a:r>
          </a:p>
        </p:txBody>
      </p:sp>
      <p:sp>
        <p:nvSpPr>
          <p:cNvPr id="3" name="文字方塊 2">
            <a:extLst>
              <a:ext uri="{FF2B5EF4-FFF2-40B4-BE49-F238E27FC236}">
                <a16:creationId xmlns:a16="http://schemas.microsoft.com/office/drawing/2014/main" id="{B688B9B3-92B8-4AAF-B51F-4F2B80565761}"/>
              </a:ext>
            </a:extLst>
          </p:cNvPr>
          <p:cNvSpPr txBox="1"/>
          <p:nvPr/>
        </p:nvSpPr>
        <p:spPr>
          <a:xfrm>
            <a:off x="1096215" y="1759827"/>
            <a:ext cx="3701693" cy="523220"/>
          </a:xfrm>
          <a:prstGeom prst="rect">
            <a:avLst/>
          </a:prstGeom>
          <a:noFill/>
        </p:spPr>
        <p:txBody>
          <a:bodyPr wrap="square" rtlCol="0">
            <a:spAutoFit/>
          </a:bodyPr>
          <a:lstStyle/>
          <a:p>
            <a:r>
              <a:rPr lang="zh-TW" altLang="en-US" sz="2800" b="1" dirty="0">
                <a:ea typeface="Adobe 繁黑體 Std B" panose="020B0700000000000000" pitchFamily="34" charset="-120"/>
              </a:rPr>
              <a:t>教育專業</a:t>
            </a:r>
          </a:p>
        </p:txBody>
      </p:sp>
      <p:sp>
        <p:nvSpPr>
          <p:cNvPr id="4" name="文字方塊 3">
            <a:extLst>
              <a:ext uri="{FF2B5EF4-FFF2-40B4-BE49-F238E27FC236}">
                <a16:creationId xmlns:a16="http://schemas.microsoft.com/office/drawing/2014/main" id="{FE53C195-6526-4A3A-BE67-8864B47178FA}"/>
              </a:ext>
            </a:extLst>
          </p:cNvPr>
          <p:cNvSpPr txBox="1"/>
          <p:nvPr/>
        </p:nvSpPr>
        <p:spPr>
          <a:xfrm>
            <a:off x="585579" y="2442670"/>
            <a:ext cx="10943948" cy="830997"/>
          </a:xfrm>
          <a:prstGeom prst="rect">
            <a:avLst/>
          </a:prstGeom>
          <a:noFill/>
        </p:spPr>
        <p:txBody>
          <a:bodyPr wrap="square" rtlCol="0">
            <a:spAutoFit/>
          </a:bodyPr>
          <a:lstStyle/>
          <a:p>
            <a:r>
              <a:rPr lang="zh-TW" altLang="en-US" sz="2400" b="1" dirty="0">
                <a:ea typeface="Adobe 繁黑體 Std B" panose="020B0700000000000000" pitchFamily="34" charset="-120"/>
              </a:rPr>
              <a:t>專業是指某一群人從事</a:t>
            </a:r>
            <a:r>
              <a:rPr lang="zh-TW" altLang="en-US" sz="2400" b="1" dirty="0">
                <a:solidFill>
                  <a:srgbClr val="FF0000"/>
                </a:solidFill>
                <a:ea typeface="Adobe 繁黑體 Std B" panose="020B0700000000000000" pitchFamily="34" charset="-120"/>
              </a:rPr>
              <a:t>需要專門知識和技能的行為或行業</a:t>
            </a:r>
            <a:r>
              <a:rPr lang="zh-TW" altLang="en-US" sz="2400" b="1" dirty="0">
                <a:ea typeface="Adobe 繁黑體 Std B" panose="020B0700000000000000" pitchFamily="34" charset="-120"/>
              </a:rPr>
              <a:t>，根據專業定義歸納以下八個元素：</a:t>
            </a:r>
          </a:p>
        </p:txBody>
      </p:sp>
      <p:sp>
        <p:nvSpPr>
          <p:cNvPr id="7" name="矩形: 圓角 6">
            <a:extLst>
              <a:ext uri="{FF2B5EF4-FFF2-40B4-BE49-F238E27FC236}">
                <a16:creationId xmlns:a16="http://schemas.microsoft.com/office/drawing/2014/main" id="{BB80A232-790E-4406-AFB9-19D4C9396C2F}"/>
              </a:ext>
            </a:extLst>
          </p:cNvPr>
          <p:cNvSpPr/>
          <p:nvPr/>
        </p:nvSpPr>
        <p:spPr>
          <a:xfrm>
            <a:off x="637603" y="3450136"/>
            <a:ext cx="3538579" cy="9393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b="1" dirty="0">
                <a:solidFill>
                  <a:schemeClr val="tx1"/>
                </a:solidFill>
                <a:ea typeface="Adobe 繁黑體 Std B" panose="020B0700000000000000" pitchFamily="34" charset="-120"/>
              </a:rPr>
              <a:t>完善的知識系統</a:t>
            </a:r>
          </a:p>
        </p:txBody>
      </p:sp>
      <p:sp>
        <p:nvSpPr>
          <p:cNvPr id="99" name="矩形: 圓角 98">
            <a:extLst>
              <a:ext uri="{FF2B5EF4-FFF2-40B4-BE49-F238E27FC236}">
                <a16:creationId xmlns:a16="http://schemas.microsoft.com/office/drawing/2014/main" id="{3553FD75-3CBC-427A-9033-B4E2E85646EE}"/>
              </a:ext>
            </a:extLst>
          </p:cNvPr>
          <p:cNvSpPr/>
          <p:nvPr/>
        </p:nvSpPr>
        <p:spPr>
          <a:xfrm>
            <a:off x="4407613" y="3450136"/>
            <a:ext cx="3324459" cy="9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b="1" dirty="0">
                <a:ea typeface="Adobe 繁黑體 Std B" panose="020B0700000000000000" pitchFamily="34" charset="-120"/>
              </a:rPr>
              <a:t>完善的專業組織</a:t>
            </a:r>
          </a:p>
        </p:txBody>
      </p:sp>
      <p:sp>
        <p:nvSpPr>
          <p:cNvPr id="101" name="矩形: 圓角 100">
            <a:extLst>
              <a:ext uri="{FF2B5EF4-FFF2-40B4-BE49-F238E27FC236}">
                <a16:creationId xmlns:a16="http://schemas.microsoft.com/office/drawing/2014/main" id="{63FFAA0C-E8BC-47AB-9806-850C57A00E70}"/>
              </a:ext>
            </a:extLst>
          </p:cNvPr>
          <p:cNvSpPr/>
          <p:nvPr/>
        </p:nvSpPr>
        <p:spPr>
          <a:xfrm>
            <a:off x="7963503" y="3450136"/>
            <a:ext cx="3324459" cy="9393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b="1" dirty="0">
                <a:ea typeface="Adobe 繁黑體 Std B" panose="020B0700000000000000" pitchFamily="34" charset="-120"/>
              </a:rPr>
              <a:t>高尚且使人尊敬的</a:t>
            </a:r>
            <a:endParaRPr lang="en-US" altLang="zh-TW" sz="2400" b="1" dirty="0">
              <a:ea typeface="Adobe 繁黑體 Std B" panose="020B0700000000000000" pitchFamily="34" charset="-120"/>
            </a:endParaRPr>
          </a:p>
          <a:p>
            <a:pPr algn="ctr"/>
            <a:r>
              <a:rPr lang="zh-TW" altLang="en-US" sz="2400" b="1" dirty="0">
                <a:ea typeface="Adobe 繁黑體 Std B" panose="020B0700000000000000" pitchFamily="34" charset="-120"/>
              </a:rPr>
              <a:t>社經地位</a:t>
            </a:r>
          </a:p>
        </p:txBody>
      </p:sp>
      <p:sp>
        <p:nvSpPr>
          <p:cNvPr id="102" name="矩形: 圓角 101">
            <a:extLst>
              <a:ext uri="{FF2B5EF4-FFF2-40B4-BE49-F238E27FC236}">
                <a16:creationId xmlns:a16="http://schemas.microsoft.com/office/drawing/2014/main" id="{368A3862-6CC2-40C2-9543-442DEDAE390E}"/>
              </a:ext>
            </a:extLst>
          </p:cNvPr>
          <p:cNvSpPr/>
          <p:nvPr/>
        </p:nvSpPr>
        <p:spPr>
          <a:xfrm>
            <a:off x="4407613" y="4587765"/>
            <a:ext cx="3324459" cy="9393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b="1" dirty="0">
                <a:ea typeface="Adobe 繁黑體 Std B" panose="020B0700000000000000" pitchFamily="34" charset="-120"/>
              </a:rPr>
              <a:t>合宜的自主權</a:t>
            </a:r>
          </a:p>
        </p:txBody>
      </p:sp>
      <p:sp>
        <p:nvSpPr>
          <p:cNvPr id="103" name="矩形: 圓角 102">
            <a:extLst>
              <a:ext uri="{FF2B5EF4-FFF2-40B4-BE49-F238E27FC236}">
                <a16:creationId xmlns:a16="http://schemas.microsoft.com/office/drawing/2014/main" id="{325B4BF5-8FA4-40DD-BB17-F0E7C40EE8E0}"/>
              </a:ext>
            </a:extLst>
          </p:cNvPr>
          <p:cNvSpPr/>
          <p:nvPr/>
        </p:nvSpPr>
        <p:spPr>
          <a:xfrm>
            <a:off x="4407613" y="5724691"/>
            <a:ext cx="3324459" cy="87920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b="1" dirty="0">
                <a:ea typeface="Adobe 繁黑體 Std B" panose="020B0700000000000000" pitchFamily="34" charset="-120"/>
              </a:rPr>
              <a:t>嚴格且具鑑別度的</a:t>
            </a:r>
            <a:endParaRPr lang="en-US" altLang="zh-TW" sz="2400" b="1" dirty="0">
              <a:ea typeface="Adobe 繁黑體 Std B" panose="020B0700000000000000" pitchFamily="34" charset="-120"/>
            </a:endParaRPr>
          </a:p>
          <a:p>
            <a:pPr algn="ctr"/>
            <a:r>
              <a:rPr lang="zh-TW" altLang="en-US" sz="2400" b="1" dirty="0">
                <a:ea typeface="Adobe 繁黑體 Std B" panose="020B0700000000000000" pitchFamily="34" charset="-120"/>
              </a:rPr>
              <a:t>證照制度</a:t>
            </a:r>
          </a:p>
        </p:txBody>
      </p:sp>
      <p:sp>
        <p:nvSpPr>
          <p:cNvPr id="104" name="矩形: 圓角 103">
            <a:extLst>
              <a:ext uri="{FF2B5EF4-FFF2-40B4-BE49-F238E27FC236}">
                <a16:creationId xmlns:a16="http://schemas.microsoft.com/office/drawing/2014/main" id="{A33896AA-4B5F-4B39-BB72-30A5236CF17A}"/>
              </a:ext>
            </a:extLst>
          </p:cNvPr>
          <p:cNvSpPr/>
          <p:nvPr/>
        </p:nvSpPr>
        <p:spPr>
          <a:xfrm>
            <a:off x="7960934" y="4565982"/>
            <a:ext cx="3327028" cy="9393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b="1" dirty="0">
                <a:ea typeface="Adobe 繁黑體 Std B" panose="020B0700000000000000" pitchFamily="34" charset="-120"/>
              </a:rPr>
              <a:t>不間斷的在職進修</a:t>
            </a:r>
          </a:p>
        </p:txBody>
      </p:sp>
      <p:grpSp>
        <p:nvGrpSpPr>
          <p:cNvPr id="105" name="组合 71">
            <a:extLst>
              <a:ext uri="{FF2B5EF4-FFF2-40B4-BE49-F238E27FC236}">
                <a16:creationId xmlns:a16="http://schemas.microsoft.com/office/drawing/2014/main" id="{74456CA2-F99C-456C-BDD7-FBB1B85254BD}"/>
              </a:ext>
            </a:extLst>
          </p:cNvPr>
          <p:cNvGrpSpPr/>
          <p:nvPr/>
        </p:nvGrpSpPr>
        <p:grpSpPr>
          <a:xfrm>
            <a:off x="-397123" y="-536624"/>
            <a:ext cx="2555690" cy="2296167"/>
            <a:chOff x="-1344978" y="-685187"/>
            <a:chExt cx="6781080" cy="6092478"/>
          </a:xfrm>
        </p:grpSpPr>
        <p:sp>
          <p:nvSpPr>
            <p:cNvPr id="106" name="椭圆 72">
              <a:extLst>
                <a:ext uri="{FF2B5EF4-FFF2-40B4-BE49-F238E27FC236}">
                  <a16:creationId xmlns:a16="http://schemas.microsoft.com/office/drawing/2014/main" id="{13ADC616-8331-4675-9770-F216986B998B}"/>
                </a:ext>
              </a:extLst>
            </p:cNvPr>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73">
              <a:extLst>
                <a:ext uri="{FF2B5EF4-FFF2-40B4-BE49-F238E27FC236}">
                  <a16:creationId xmlns:a16="http://schemas.microsoft.com/office/drawing/2014/main" id="{3CBFC614-E8CD-4060-9B81-997696CC94CE}"/>
                </a:ext>
              </a:extLst>
            </p:cNvPr>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74">
              <a:extLst>
                <a:ext uri="{FF2B5EF4-FFF2-40B4-BE49-F238E27FC236}">
                  <a16:creationId xmlns:a16="http://schemas.microsoft.com/office/drawing/2014/main" id="{69156713-6FA6-4184-AFCF-7F2B5B9C297F}"/>
                </a:ext>
              </a:extLst>
            </p:cNvPr>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75">
              <a:extLst>
                <a:ext uri="{FF2B5EF4-FFF2-40B4-BE49-F238E27FC236}">
                  <a16:creationId xmlns:a16="http://schemas.microsoft.com/office/drawing/2014/main" id="{C7552879-01E9-4219-9275-4726196EFF7B}"/>
                </a:ext>
              </a:extLst>
            </p:cNvPr>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76">
              <a:extLst>
                <a:ext uri="{FF2B5EF4-FFF2-40B4-BE49-F238E27FC236}">
                  <a16:creationId xmlns:a16="http://schemas.microsoft.com/office/drawing/2014/main" id="{BCCC2D90-9BC8-41D4-B4D0-BA28D9F5451E}"/>
                </a:ext>
              </a:extLst>
            </p:cNvPr>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77">
              <a:extLst>
                <a:ext uri="{FF2B5EF4-FFF2-40B4-BE49-F238E27FC236}">
                  <a16:creationId xmlns:a16="http://schemas.microsoft.com/office/drawing/2014/main" id="{6E06E3A0-9452-48D5-BC41-DF81BF9DB530}"/>
                </a:ext>
              </a:extLst>
            </p:cNvPr>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78">
              <a:extLst>
                <a:ext uri="{FF2B5EF4-FFF2-40B4-BE49-F238E27FC236}">
                  <a16:creationId xmlns:a16="http://schemas.microsoft.com/office/drawing/2014/main" id="{571C70F0-C5C7-4F92-93A5-1387EB63F15D}"/>
                </a:ext>
              </a:extLst>
            </p:cNvPr>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79">
              <a:extLst>
                <a:ext uri="{FF2B5EF4-FFF2-40B4-BE49-F238E27FC236}">
                  <a16:creationId xmlns:a16="http://schemas.microsoft.com/office/drawing/2014/main" id="{AFE220E7-295A-48EC-A0C4-6CC27E835DAA}"/>
                </a:ext>
              </a:extLst>
            </p:cNvPr>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80">
              <a:extLst>
                <a:ext uri="{FF2B5EF4-FFF2-40B4-BE49-F238E27FC236}">
                  <a16:creationId xmlns:a16="http://schemas.microsoft.com/office/drawing/2014/main" id="{BFBE37F3-BEC5-4AB9-98DE-AB3725ACBF5B}"/>
                </a:ext>
              </a:extLst>
            </p:cNvPr>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81">
              <a:extLst>
                <a:ext uri="{FF2B5EF4-FFF2-40B4-BE49-F238E27FC236}">
                  <a16:creationId xmlns:a16="http://schemas.microsoft.com/office/drawing/2014/main" id="{58E6546E-6DD6-4578-BBD4-BD7A748CA888}"/>
                </a:ext>
              </a:extLst>
            </p:cNvPr>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82">
              <a:extLst>
                <a:ext uri="{FF2B5EF4-FFF2-40B4-BE49-F238E27FC236}">
                  <a16:creationId xmlns:a16="http://schemas.microsoft.com/office/drawing/2014/main" id="{752854FA-2C1E-4973-B3A0-0BE7380CF806}"/>
                </a:ext>
              </a:extLst>
            </p:cNvPr>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83">
              <a:extLst>
                <a:ext uri="{FF2B5EF4-FFF2-40B4-BE49-F238E27FC236}">
                  <a16:creationId xmlns:a16="http://schemas.microsoft.com/office/drawing/2014/main" id="{5BB652D6-45FE-4837-8174-75AA162532DF}"/>
                </a:ext>
              </a:extLst>
            </p:cNvPr>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84">
              <a:extLst>
                <a:ext uri="{FF2B5EF4-FFF2-40B4-BE49-F238E27FC236}">
                  <a16:creationId xmlns:a16="http://schemas.microsoft.com/office/drawing/2014/main" id="{5BB83343-7A6F-43EA-AF69-C6A71884249A}"/>
                </a:ext>
              </a:extLst>
            </p:cNvPr>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1" name="平行四边形 50">
            <a:extLst>
              <a:ext uri="{FF2B5EF4-FFF2-40B4-BE49-F238E27FC236}">
                <a16:creationId xmlns:a16="http://schemas.microsoft.com/office/drawing/2014/main" id="{1FB6F6A3-98E3-4EAB-8EEE-E7986678ED50}"/>
              </a:ext>
            </a:extLst>
          </p:cNvPr>
          <p:cNvSpPr/>
          <p:nvPr/>
        </p:nvSpPr>
        <p:spPr>
          <a:xfrm>
            <a:off x="2026603" y="795539"/>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zh-CN" altLang="en-US" sz="3600" dirty="0">
              <a:solidFill>
                <a:schemeClr val="tx1">
                  <a:lumMod val="75000"/>
                  <a:lumOff val="25000"/>
                </a:schemeClr>
              </a:solidFill>
            </a:endParaRPr>
          </a:p>
        </p:txBody>
      </p:sp>
    </p:spTree>
    <p:extLst>
      <p:ext uri="{BB962C8B-B14F-4D97-AF65-F5344CB8AC3E}">
        <p14:creationId xmlns:p14="http://schemas.microsoft.com/office/powerpoint/2010/main" val="296035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1">
  <a:themeElements>
    <a:clrScheme name="MOMODA1">
      <a:dk1>
        <a:sysClr val="windowText" lastClr="000000"/>
      </a:dk1>
      <a:lt1>
        <a:sysClr val="window" lastClr="FFFFFF"/>
      </a:lt1>
      <a:dk2>
        <a:srgbClr val="A5A5A5"/>
      </a:dk2>
      <a:lt2>
        <a:srgbClr val="DCD8DC"/>
      </a:lt2>
      <a:accent1>
        <a:srgbClr val="CF5F55"/>
      </a:accent1>
      <a:accent2>
        <a:srgbClr val="F2C06B"/>
      </a:accent2>
      <a:accent3>
        <a:srgbClr val="5F9387"/>
      </a:accent3>
      <a:accent4>
        <a:srgbClr val="97A6AB"/>
      </a:accent4>
      <a:accent5>
        <a:srgbClr val="837664"/>
      </a:accent5>
      <a:accent6>
        <a:srgbClr val="3F3F3F"/>
      </a:accent6>
      <a:hlink>
        <a:srgbClr val="FFFFFF"/>
      </a:hlink>
      <a:folHlink>
        <a:srgbClr val="8C8C8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CBFA3A83-6BCC-4EE0-BB32-B92CCBD9E2A4}" vid="{69435C07-64FA-4E6E-A1D3-F570153E1B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1189</TotalTime>
  <Words>4236</Words>
  <Application>Microsoft Office PowerPoint</Application>
  <PresentationFormat>寬螢幕</PresentationFormat>
  <Paragraphs>361</Paragraphs>
  <Slides>49</Slides>
  <Notes>2</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49</vt:i4>
      </vt:variant>
    </vt:vector>
  </HeadingPairs>
  <TitlesOfParts>
    <vt:vector size="61" baseType="lpstr">
      <vt:lpstr>Adobe 繁黑體 Std B</vt:lpstr>
      <vt:lpstr>Kozuka Gothic Pro B</vt:lpstr>
      <vt:lpstr>Microsoft YaHei</vt:lpstr>
      <vt:lpstr>SimSun</vt:lpstr>
      <vt:lpstr>新細明體</vt:lpstr>
      <vt:lpstr>標楷體</vt:lpstr>
      <vt:lpstr>Arial</vt:lpstr>
      <vt:lpstr>Calibri</vt:lpstr>
      <vt:lpstr>Calibri Light</vt:lpstr>
      <vt:lpstr>Times New Roman</vt:lpstr>
      <vt:lpstr>Wingdings</vt:lpstr>
      <vt:lpstr>主题1</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心田 菜</cp:lastModifiedBy>
  <cp:revision>252</cp:revision>
  <dcterms:created xsi:type="dcterms:W3CDTF">2015-01-07T12:23:28Z</dcterms:created>
  <dcterms:modified xsi:type="dcterms:W3CDTF">2022-06-05T14:50:04Z</dcterms:modified>
</cp:coreProperties>
</file>