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87" r:id="rId2"/>
    <p:sldId id="257" r:id="rId3"/>
    <p:sldId id="289" r:id="rId4"/>
    <p:sldId id="259" r:id="rId5"/>
    <p:sldId id="329" r:id="rId6"/>
    <p:sldId id="296" r:id="rId7"/>
    <p:sldId id="297" r:id="rId8"/>
    <p:sldId id="302" r:id="rId9"/>
    <p:sldId id="299" r:id="rId10"/>
    <p:sldId id="303" r:id="rId11"/>
    <p:sldId id="304" r:id="rId12"/>
    <p:sldId id="305" r:id="rId13"/>
    <p:sldId id="300" r:id="rId14"/>
    <p:sldId id="306" r:id="rId15"/>
    <p:sldId id="307" r:id="rId16"/>
    <p:sldId id="321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09" r:id="rId27"/>
    <p:sldId id="320" r:id="rId28"/>
    <p:sldId id="319" r:id="rId29"/>
    <p:sldId id="322" r:id="rId30"/>
    <p:sldId id="323" r:id="rId31"/>
    <p:sldId id="324" r:id="rId32"/>
    <p:sldId id="325" r:id="rId33"/>
    <p:sldId id="301" r:id="rId34"/>
    <p:sldId id="327" r:id="rId35"/>
    <p:sldId id="326" r:id="rId36"/>
    <p:sldId id="288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5F55"/>
    <a:srgbClr val="C8D85B"/>
    <a:srgbClr val="B09277"/>
    <a:srgbClr val="ED7777"/>
    <a:srgbClr val="865B3E"/>
    <a:srgbClr val="85AA84"/>
    <a:srgbClr val="9AA4C1"/>
    <a:srgbClr val="C09473"/>
    <a:srgbClr val="EE9558"/>
    <a:srgbClr val="FFF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3" autoAdjust="0"/>
    <p:restoredTop sz="94414" autoAdjust="0"/>
  </p:normalViewPr>
  <p:slideViewPr>
    <p:cSldViewPr snapToGrid="0" showGuides="1">
      <p:cViewPr varScale="1">
        <p:scale>
          <a:sx n="81" d="100"/>
          <a:sy n="81" d="100"/>
        </p:scale>
        <p:origin x="720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3068A-753F-47ED-95DE-D06E5578E574}" type="datetimeFigureOut">
              <a:rPr lang="zh-CN" altLang="en-US" smtClean="0"/>
              <a:pPr/>
              <a:t>2022/5/28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F164E-D685-493E-AF07-0CE742DE1F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533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11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761332"/>
            <a:ext cx="12192000" cy="0"/>
          </a:xfrm>
          <a:prstGeom prst="line">
            <a:avLst/>
          </a:prstGeom>
          <a:ln>
            <a:solidFill>
              <a:srgbClr val="9F7D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5933321" y="633664"/>
            <a:ext cx="258010" cy="258010"/>
          </a:xfrm>
          <a:prstGeom prst="ellipse">
            <a:avLst/>
          </a:prstGeom>
          <a:solidFill>
            <a:srgbClr val="865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307136" y="667419"/>
            <a:ext cx="190500" cy="190500"/>
          </a:xfrm>
          <a:prstGeom prst="ellipse">
            <a:avLst/>
          </a:prstGeom>
          <a:solidFill>
            <a:srgbClr val="865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5627017" y="667419"/>
            <a:ext cx="190500" cy="190500"/>
          </a:xfrm>
          <a:prstGeom prst="ellipse">
            <a:avLst/>
          </a:prstGeom>
          <a:solidFill>
            <a:srgbClr val="865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" y="4610925"/>
            <a:ext cx="12192015" cy="224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3D3F9F-ACD9-488C-83AD-AED08AE1FCA5}" type="datetimeFigureOut">
              <a:rPr lang="zh-CN" altLang="en-US" smtClean="0"/>
              <a:pPr/>
              <a:t>2022/5/28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C78C1-3AEF-4BED-B725-E77D0456D9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05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3D3F9F-ACD9-488C-83AD-AED08AE1FCA5}" type="datetimeFigureOut">
              <a:rPr lang="zh-CN" altLang="en-US" smtClean="0"/>
              <a:pPr/>
              <a:t>2022/5/28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C78C1-3AEF-4BED-B725-E77D0456D9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097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26BC15-B161-4C75-9B3A-128C91250747}" type="datetimeFigureOut">
              <a:rPr lang="zh-CN" altLang="en-US" smtClean="0"/>
              <a:pPr/>
              <a:t>2022/5/28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B4E113-1DE2-475C-BE03-FB3C594330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21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11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" y="4610925"/>
            <a:ext cx="12192015" cy="224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7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8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3D3F9F-ACD9-488C-83AD-AED08AE1FCA5}" type="datetimeFigureOut">
              <a:rPr lang="zh-CN" altLang="en-US" smtClean="0"/>
              <a:pPr/>
              <a:t>2022/5/28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C78C1-3AEF-4BED-B725-E77D0456D9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31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3D3F9F-ACD9-488C-83AD-AED08AE1FCA5}" type="datetimeFigureOut">
              <a:rPr lang="zh-CN" altLang="en-US" smtClean="0"/>
              <a:pPr/>
              <a:t>2022/5/28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C78C1-3AEF-4BED-B725-E77D0456D9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642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3D3F9F-ACD9-488C-83AD-AED08AE1FCA5}" type="datetimeFigureOut">
              <a:rPr lang="zh-CN" altLang="en-US" smtClean="0"/>
              <a:pPr/>
              <a:t>2022/5/28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C78C1-3AEF-4BED-B725-E77D0456D9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57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3D3F9F-ACD9-488C-83AD-AED08AE1FCA5}" type="datetimeFigureOut">
              <a:rPr lang="zh-CN" altLang="en-US" smtClean="0"/>
              <a:pPr/>
              <a:t>2022/5/28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C78C1-3AEF-4BED-B725-E77D0456D9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69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3D3F9F-ACD9-488C-83AD-AED08AE1FCA5}" type="datetimeFigureOut">
              <a:rPr lang="zh-CN" altLang="en-US" smtClean="0"/>
              <a:pPr/>
              <a:t>2022/5/28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C78C1-3AEF-4BED-B725-E77D0456D9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04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3D3F9F-ACD9-488C-83AD-AED08AE1FCA5}" type="datetimeFigureOut">
              <a:rPr lang="zh-CN" altLang="en-US" smtClean="0"/>
              <a:pPr/>
              <a:t>2022/5/28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C78C1-3AEF-4BED-B725-E77D0456D9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77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70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18" Type="http://schemas.openxmlformats.org/officeDocument/2006/relationships/tags" Target="../tags/tag47.xml"/><Relationship Id="rId26" Type="http://schemas.openxmlformats.org/officeDocument/2006/relationships/image" Target="../media/image14.svg"/><Relationship Id="rId3" Type="http://schemas.openxmlformats.org/officeDocument/2006/relationships/tags" Target="../tags/tag32.xml"/><Relationship Id="rId21" Type="http://schemas.openxmlformats.org/officeDocument/2006/relationships/slideLayout" Target="../slideLayouts/slideLayout1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17" Type="http://schemas.openxmlformats.org/officeDocument/2006/relationships/tags" Target="../tags/tag46.xml"/><Relationship Id="rId25" Type="http://schemas.openxmlformats.org/officeDocument/2006/relationships/image" Target="../media/image13.png"/><Relationship Id="rId2" Type="http://schemas.openxmlformats.org/officeDocument/2006/relationships/tags" Target="../tags/tag31.xml"/><Relationship Id="rId16" Type="http://schemas.openxmlformats.org/officeDocument/2006/relationships/tags" Target="../tags/tag45.xml"/><Relationship Id="rId20" Type="http://schemas.openxmlformats.org/officeDocument/2006/relationships/tags" Target="../tags/tag49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24" Type="http://schemas.openxmlformats.org/officeDocument/2006/relationships/image" Target="../media/image12.svg"/><Relationship Id="rId5" Type="http://schemas.openxmlformats.org/officeDocument/2006/relationships/tags" Target="../tags/tag34.xml"/><Relationship Id="rId15" Type="http://schemas.openxmlformats.org/officeDocument/2006/relationships/tags" Target="../tags/tag44.xml"/><Relationship Id="rId23" Type="http://schemas.openxmlformats.org/officeDocument/2006/relationships/image" Target="../media/image11.png"/><Relationship Id="rId28" Type="http://schemas.openxmlformats.org/officeDocument/2006/relationships/image" Target="../media/image16.svg"/><Relationship Id="rId10" Type="http://schemas.openxmlformats.org/officeDocument/2006/relationships/tags" Target="../tags/tag39.xml"/><Relationship Id="rId19" Type="http://schemas.openxmlformats.org/officeDocument/2006/relationships/tags" Target="../tags/tag48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tags" Target="../tags/tag43.xml"/><Relationship Id="rId22" Type="http://schemas.openxmlformats.org/officeDocument/2006/relationships/image" Target="../media/image10.png"/><Relationship Id="rId27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tags" Target="../tags/tag62.xml"/><Relationship Id="rId18" Type="http://schemas.openxmlformats.org/officeDocument/2006/relationships/image" Target="../media/image18.svg"/><Relationship Id="rId3" Type="http://schemas.openxmlformats.org/officeDocument/2006/relationships/tags" Target="../tags/tag52.xml"/><Relationship Id="rId21" Type="http://schemas.openxmlformats.org/officeDocument/2006/relationships/image" Target="../media/image21.png"/><Relationship Id="rId7" Type="http://schemas.openxmlformats.org/officeDocument/2006/relationships/tags" Target="../tags/tag56.xml"/><Relationship Id="rId12" Type="http://schemas.openxmlformats.org/officeDocument/2006/relationships/tags" Target="../tags/tag61.xml"/><Relationship Id="rId17" Type="http://schemas.openxmlformats.org/officeDocument/2006/relationships/image" Target="../media/image17.png"/><Relationship Id="rId2" Type="http://schemas.openxmlformats.org/officeDocument/2006/relationships/tags" Target="../tags/tag51.xml"/><Relationship Id="rId16" Type="http://schemas.openxmlformats.org/officeDocument/2006/relationships/image" Target="../media/image10.png"/><Relationship Id="rId20" Type="http://schemas.openxmlformats.org/officeDocument/2006/relationships/image" Target="../media/image20.svg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5" Type="http://schemas.openxmlformats.org/officeDocument/2006/relationships/tags" Target="../tags/tag54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59.xml"/><Relationship Id="rId19" Type="http://schemas.openxmlformats.org/officeDocument/2006/relationships/image" Target="../media/image19.png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tags" Target="../tags/tag63.xml"/><Relationship Id="rId22" Type="http://schemas.openxmlformats.org/officeDocument/2006/relationships/image" Target="../media/image22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microsoft.com/office/2007/relationships/hdphoto" Target="../media/hdphoto2.wdp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eg"/><Relationship Id="rId5" Type="http://schemas.microsoft.com/office/2007/relationships/hdphoto" Target="../media/hdphoto3.wdp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jpe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yut.edu.tw/~rtchang/AdoleSubculture.doc" TargetMode="External"/><Relationship Id="rId2" Type="http://schemas.openxmlformats.org/officeDocument/2006/relationships/hyperlink" Target="https://slidesplayer.com/slide/17780109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11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" y="42204"/>
            <a:ext cx="15450095" cy="6334539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881807" y="4273924"/>
            <a:ext cx="6416625" cy="2113623"/>
            <a:chOff x="4805169" y="3003803"/>
            <a:chExt cx="2581661" cy="85039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1491" y="3022091"/>
              <a:ext cx="509017" cy="813818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69" y="3003803"/>
              <a:ext cx="2581661" cy="850394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042" y="3732325"/>
            <a:ext cx="1221693" cy="195324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18" y="379335"/>
            <a:ext cx="2584188" cy="64786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7312"/>
            <a:ext cx="12192000" cy="398068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464783" y="1915674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青少年次文化</a:t>
            </a:r>
            <a:endParaRPr lang="zh-CN" altLang="en-US" sz="4000" b="1" dirty="0">
              <a:solidFill>
                <a:srgbClr val="865B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600972" y="2892810"/>
            <a:ext cx="1100783" cy="0"/>
          </a:xfrm>
          <a:prstGeom prst="line">
            <a:avLst/>
          </a:prstGeom>
          <a:ln>
            <a:solidFill>
              <a:srgbClr val="865B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889424" y="2665764"/>
            <a:ext cx="22493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TW" altLang="en-US" sz="1800" b="0" dirty="0"/>
              <a:t>陳奕翔 </a:t>
            </a:r>
            <a:r>
              <a:rPr lang="en-US" altLang="zh-TW" sz="1800" b="0" dirty="0"/>
              <a:t>B10711038</a:t>
            </a:r>
          </a:p>
          <a:p>
            <a:r>
              <a:rPr lang="zh-TW" altLang="en-US" sz="1800" b="0" dirty="0"/>
              <a:t>林育綱 </a:t>
            </a:r>
            <a:r>
              <a:rPr lang="en-US" altLang="zh-TW" sz="1800" b="0" dirty="0"/>
              <a:t>M11019008</a:t>
            </a:r>
          </a:p>
          <a:p>
            <a:r>
              <a:rPr lang="zh-TW" altLang="en-US" sz="1800" b="0" dirty="0"/>
              <a:t>張家菁 </a:t>
            </a:r>
            <a:r>
              <a:rPr lang="en-US" altLang="zh-TW" sz="1800" b="0" dirty="0"/>
              <a:t>B10836089</a:t>
            </a:r>
          </a:p>
          <a:p>
            <a:r>
              <a:rPr lang="zh-TW" altLang="en-US" sz="1800" b="0" dirty="0"/>
              <a:t>徐駿禾 </a:t>
            </a:r>
            <a:r>
              <a:rPr lang="en-US" altLang="zh-TW" sz="1800" b="0" dirty="0"/>
              <a:t>B11031013</a:t>
            </a:r>
            <a:endParaRPr lang="zh-CN" altLang="en-US" sz="1800" b="0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8474747" y="2892810"/>
            <a:ext cx="1100783" cy="0"/>
          </a:xfrm>
          <a:prstGeom prst="line">
            <a:avLst/>
          </a:prstGeom>
          <a:ln>
            <a:solidFill>
              <a:srgbClr val="865B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46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49114" y="211626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對青少年的影響</a:t>
            </a:r>
          </a:p>
        </p:txBody>
      </p:sp>
      <p:sp>
        <p:nvSpPr>
          <p:cNvPr id="3" name="MH_Desc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52792" y="962597"/>
            <a:ext cx="1562128" cy="879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4400" b="1" dirty="0">
                <a:solidFill>
                  <a:srgbClr val="B079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正向</a:t>
            </a:r>
            <a:endParaRPr lang="en-US" altLang="zh-CN" sz="4400" b="1" dirty="0">
              <a:solidFill>
                <a:srgbClr val="B079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Other_5"/>
          <p:cNvSpPr/>
          <p:nvPr>
            <p:custDataLst>
              <p:tags r:id="rId2"/>
            </p:custDataLst>
          </p:nvPr>
        </p:nvSpPr>
        <p:spPr>
          <a:xfrm>
            <a:off x="2744190" y="1883913"/>
            <a:ext cx="1782336" cy="879151"/>
          </a:xfrm>
          <a:custGeom>
            <a:avLst/>
            <a:gdLst>
              <a:gd name="connsiteX0" fmla="*/ 0 w 1980000"/>
              <a:gd name="connsiteY0" fmla="*/ 0 h 982134"/>
              <a:gd name="connsiteX1" fmla="*/ 1980000 w 1980000"/>
              <a:gd name="connsiteY1" fmla="*/ 0 h 982134"/>
              <a:gd name="connsiteX2" fmla="*/ 990000 w 1980000"/>
              <a:gd name="connsiteY2" fmla="*/ 982134 h 98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0000" h="982134">
                <a:moveTo>
                  <a:pt x="0" y="0"/>
                </a:moveTo>
                <a:lnTo>
                  <a:pt x="1980000" y="0"/>
                </a:lnTo>
                <a:lnTo>
                  <a:pt x="990000" y="982134"/>
                </a:lnTo>
                <a:close/>
              </a:path>
            </a:pathLst>
          </a:custGeom>
          <a:solidFill>
            <a:srgbClr val="F29A5B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22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2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MH_Other_6"/>
          <p:cNvSpPr/>
          <p:nvPr>
            <p:custDataLst>
              <p:tags r:id="rId3"/>
            </p:custDataLst>
          </p:nvPr>
        </p:nvSpPr>
        <p:spPr>
          <a:xfrm>
            <a:off x="5250817" y="1893417"/>
            <a:ext cx="1751260" cy="879151"/>
          </a:xfrm>
          <a:custGeom>
            <a:avLst/>
            <a:gdLst>
              <a:gd name="connsiteX0" fmla="*/ 0 w 1980000"/>
              <a:gd name="connsiteY0" fmla="*/ 0 h 982134"/>
              <a:gd name="connsiteX1" fmla="*/ 1980000 w 1980000"/>
              <a:gd name="connsiteY1" fmla="*/ 0 h 982134"/>
              <a:gd name="connsiteX2" fmla="*/ 990000 w 1980000"/>
              <a:gd name="connsiteY2" fmla="*/ 982134 h 98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0000" h="982134">
                <a:moveTo>
                  <a:pt x="0" y="0"/>
                </a:moveTo>
                <a:lnTo>
                  <a:pt x="1980000" y="0"/>
                </a:lnTo>
                <a:lnTo>
                  <a:pt x="990000" y="982134"/>
                </a:lnTo>
                <a:close/>
              </a:path>
            </a:pathLst>
          </a:custGeom>
          <a:solidFill>
            <a:srgbClr val="A5C0A4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22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2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MH_Other_7"/>
          <p:cNvSpPr/>
          <p:nvPr>
            <p:custDataLst>
              <p:tags r:id="rId4"/>
            </p:custDataLst>
          </p:nvPr>
        </p:nvSpPr>
        <p:spPr>
          <a:xfrm>
            <a:off x="7730772" y="1895757"/>
            <a:ext cx="1745774" cy="876811"/>
          </a:xfrm>
          <a:custGeom>
            <a:avLst/>
            <a:gdLst>
              <a:gd name="connsiteX0" fmla="*/ 0 w 1980000"/>
              <a:gd name="connsiteY0" fmla="*/ 0 h 982134"/>
              <a:gd name="connsiteX1" fmla="*/ 1980000 w 1980000"/>
              <a:gd name="connsiteY1" fmla="*/ 0 h 982134"/>
              <a:gd name="connsiteX2" fmla="*/ 990000 w 1980000"/>
              <a:gd name="connsiteY2" fmla="*/ 982134 h 98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0000" h="982134">
                <a:moveTo>
                  <a:pt x="0" y="0"/>
                </a:moveTo>
                <a:lnTo>
                  <a:pt x="1980000" y="0"/>
                </a:lnTo>
                <a:lnTo>
                  <a:pt x="990000" y="982134"/>
                </a:lnTo>
                <a:close/>
              </a:path>
            </a:pathLst>
          </a:custGeom>
          <a:solidFill>
            <a:srgbClr val="B09277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22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2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MH_Other_8"/>
          <p:cNvSpPr/>
          <p:nvPr>
            <p:custDataLst>
              <p:tags r:id="rId5"/>
            </p:custDataLst>
          </p:nvPr>
        </p:nvSpPr>
        <p:spPr>
          <a:xfrm>
            <a:off x="2783062" y="4004337"/>
            <a:ext cx="1743464" cy="876811"/>
          </a:xfrm>
          <a:custGeom>
            <a:avLst/>
            <a:gdLst>
              <a:gd name="connsiteX0" fmla="*/ 0 w 1980000"/>
              <a:gd name="connsiteY0" fmla="*/ 0 h 982134"/>
              <a:gd name="connsiteX1" fmla="*/ 1980000 w 1980000"/>
              <a:gd name="connsiteY1" fmla="*/ 0 h 982134"/>
              <a:gd name="connsiteX2" fmla="*/ 990000 w 1980000"/>
              <a:gd name="connsiteY2" fmla="*/ 982134 h 98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0000" h="982134">
                <a:moveTo>
                  <a:pt x="0" y="0"/>
                </a:moveTo>
                <a:lnTo>
                  <a:pt x="1980000" y="0"/>
                </a:lnTo>
                <a:lnTo>
                  <a:pt x="990000" y="982134"/>
                </a:lnTo>
                <a:close/>
              </a:path>
            </a:pathLst>
          </a:custGeom>
          <a:solidFill>
            <a:srgbClr val="9AA4C1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22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2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SubTitle_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591868" y="2943884"/>
            <a:ext cx="2078610" cy="71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 dirty="0">
                <a:solidFill>
                  <a:srgbClr val="F29A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獨特的創意</a:t>
            </a:r>
          </a:p>
        </p:txBody>
      </p:sp>
      <p:sp>
        <p:nvSpPr>
          <p:cNvPr id="14" name="MH_SubTitle_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995331" y="2914514"/>
            <a:ext cx="2255240" cy="71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TW" altLang="en-US" sz="2800" b="1" dirty="0">
                <a:solidFill>
                  <a:srgbClr val="A5C0A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團體認同</a:t>
            </a:r>
            <a:endParaRPr lang="en-US" altLang="zh-TW" sz="2800" b="1" dirty="0">
              <a:solidFill>
                <a:srgbClr val="A5C0A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zh-TW" altLang="en-US" sz="2800" b="1" dirty="0">
                <a:solidFill>
                  <a:srgbClr val="A5C0A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的發展任務</a:t>
            </a:r>
            <a:endParaRPr lang="zh-CN" altLang="en-US" sz="2800" b="1" dirty="0">
              <a:solidFill>
                <a:srgbClr val="A5C0A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MH_SubTitle_3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762304" y="2974058"/>
            <a:ext cx="1756444" cy="71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 dirty="0">
                <a:solidFill>
                  <a:srgbClr val="B0927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情緒抒發</a:t>
            </a:r>
          </a:p>
        </p:txBody>
      </p:sp>
      <p:sp>
        <p:nvSpPr>
          <p:cNvPr id="16" name="MH_SubTitle_4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776572" y="5177050"/>
            <a:ext cx="1756444" cy="71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TW" altLang="en-US" sz="2800" b="1" dirty="0">
                <a:solidFill>
                  <a:srgbClr val="9AA4C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增進社會關係</a:t>
            </a:r>
            <a:endParaRPr lang="zh-CN" altLang="en-US" sz="2800" b="1" dirty="0">
              <a:solidFill>
                <a:srgbClr val="9AA4C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MH_Other_10"/>
          <p:cNvSpPr/>
          <p:nvPr>
            <p:custDataLst>
              <p:tags r:id="rId10"/>
            </p:custDataLst>
          </p:nvPr>
        </p:nvSpPr>
        <p:spPr>
          <a:xfrm>
            <a:off x="5219614" y="4004337"/>
            <a:ext cx="1752772" cy="876811"/>
          </a:xfrm>
          <a:custGeom>
            <a:avLst/>
            <a:gdLst>
              <a:gd name="connsiteX0" fmla="*/ 0 w 1980000"/>
              <a:gd name="connsiteY0" fmla="*/ 0 h 982134"/>
              <a:gd name="connsiteX1" fmla="*/ 1980000 w 1980000"/>
              <a:gd name="connsiteY1" fmla="*/ 0 h 982134"/>
              <a:gd name="connsiteX2" fmla="*/ 990000 w 1980000"/>
              <a:gd name="connsiteY2" fmla="*/ 982134 h 98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0000" h="982134">
                <a:moveTo>
                  <a:pt x="0" y="0"/>
                </a:moveTo>
                <a:lnTo>
                  <a:pt x="1980000" y="0"/>
                </a:lnTo>
                <a:lnTo>
                  <a:pt x="990000" y="982134"/>
                </a:lnTo>
                <a:close/>
              </a:path>
            </a:pathLst>
          </a:custGeom>
          <a:solidFill>
            <a:srgbClr val="C8D85B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22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2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MH_SubTitle_5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240443" y="5177051"/>
            <a:ext cx="1756444" cy="71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TW" altLang="en-US" sz="2800" b="1" dirty="0">
                <a:solidFill>
                  <a:srgbClr val="C8D8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激發潛在能力</a:t>
            </a:r>
            <a:endParaRPr lang="zh-CN" altLang="en-US" sz="2800" b="1" dirty="0">
              <a:solidFill>
                <a:srgbClr val="C8D85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0" name="MH_Other_11"/>
          <p:cNvCxnSpPr>
            <a:cxnSpLocks noChangeShapeType="1"/>
          </p:cNvCxnSpPr>
          <p:nvPr>
            <p:custDataLst>
              <p:tags r:id="rId12"/>
            </p:custDataLst>
          </p:nvPr>
        </p:nvCxnSpPr>
        <p:spPr bwMode="auto">
          <a:xfrm>
            <a:off x="952972" y="1071879"/>
            <a:ext cx="0" cy="882327"/>
          </a:xfrm>
          <a:prstGeom prst="line">
            <a:avLst/>
          </a:prstGeom>
          <a:noFill/>
          <a:ln w="63500" algn="ctr">
            <a:solidFill>
              <a:srgbClr val="F29A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MH_Other_10">
            <a:extLst>
              <a:ext uri="{FF2B5EF4-FFF2-40B4-BE49-F238E27FC236}">
                <a16:creationId xmlns:a16="http://schemas.microsoft.com/office/drawing/2014/main" id="{92D4BBA3-62D7-7FEA-A42B-2607FD5B4F66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7730772" y="4004337"/>
            <a:ext cx="1752772" cy="876811"/>
          </a:xfrm>
          <a:custGeom>
            <a:avLst/>
            <a:gdLst>
              <a:gd name="connsiteX0" fmla="*/ 0 w 1980000"/>
              <a:gd name="connsiteY0" fmla="*/ 0 h 982134"/>
              <a:gd name="connsiteX1" fmla="*/ 1980000 w 1980000"/>
              <a:gd name="connsiteY1" fmla="*/ 0 h 982134"/>
              <a:gd name="connsiteX2" fmla="*/ 990000 w 1980000"/>
              <a:gd name="connsiteY2" fmla="*/ 982134 h 98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0000" h="982134">
                <a:moveTo>
                  <a:pt x="0" y="0"/>
                </a:moveTo>
                <a:lnTo>
                  <a:pt x="1980000" y="0"/>
                </a:lnTo>
                <a:lnTo>
                  <a:pt x="990000" y="982134"/>
                </a:lnTo>
                <a:close/>
              </a:path>
            </a:pathLst>
          </a:custGeom>
          <a:solidFill>
            <a:srgbClr val="B07954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22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2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MH_SubTitle_5">
            <a:extLst>
              <a:ext uri="{FF2B5EF4-FFF2-40B4-BE49-F238E27FC236}">
                <a16:creationId xmlns:a16="http://schemas.microsoft.com/office/drawing/2014/main" id="{EC25DE57-EDD2-3B61-301F-52C68C4D17BA}"/>
              </a:ext>
            </a:extLst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762304" y="5185385"/>
            <a:ext cx="1756444" cy="71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TW" altLang="en-US" sz="2800" b="1" dirty="0">
                <a:solidFill>
                  <a:srgbClr val="C094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提升人際交往能力</a:t>
            </a:r>
            <a:endParaRPr lang="zh-CN" altLang="en-US" sz="2800" b="1" dirty="0">
              <a:solidFill>
                <a:srgbClr val="C0947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673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H_Other_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78" y="1665285"/>
            <a:ext cx="9422460" cy="116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MH_Other_6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56"/>
          <a:stretch>
            <a:fillRect/>
          </a:stretch>
        </p:blipFill>
        <p:spPr bwMode="auto">
          <a:xfrm>
            <a:off x="1370757" y="5059660"/>
            <a:ext cx="10068763" cy="515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MH_Other_7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56"/>
          <a:stretch>
            <a:fillRect/>
          </a:stretch>
        </p:blipFill>
        <p:spPr bwMode="auto">
          <a:xfrm>
            <a:off x="1439395" y="4061443"/>
            <a:ext cx="10282887" cy="64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MH_Other_8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56"/>
          <a:stretch>
            <a:fillRect/>
          </a:stretch>
        </p:blipFill>
        <p:spPr bwMode="auto">
          <a:xfrm>
            <a:off x="1387803" y="3238487"/>
            <a:ext cx="10034669" cy="56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MH_Other_2"/>
          <p:cNvSpPr/>
          <p:nvPr>
            <p:custDataLst>
              <p:tags r:id="rId5"/>
            </p:custDataLst>
          </p:nvPr>
        </p:nvSpPr>
        <p:spPr>
          <a:xfrm>
            <a:off x="3678608" y="4466076"/>
            <a:ext cx="1938145" cy="177995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5288"/>
              <a:gd name="connsiteY0" fmla="*/ 10000 h 10000"/>
              <a:gd name="connsiteX1" fmla="*/ 2000 w 15288"/>
              <a:gd name="connsiteY1" fmla="*/ 0 h 10000"/>
              <a:gd name="connsiteX2" fmla="*/ 15288 w 15288"/>
              <a:gd name="connsiteY2" fmla="*/ 299 h 10000"/>
              <a:gd name="connsiteX3" fmla="*/ 8000 w 15288"/>
              <a:gd name="connsiteY3" fmla="*/ 10000 h 10000"/>
              <a:gd name="connsiteX4" fmla="*/ 0 w 15288"/>
              <a:gd name="connsiteY4" fmla="*/ 10000 h 10000"/>
              <a:gd name="connsiteX0" fmla="*/ 0 w 15288"/>
              <a:gd name="connsiteY0" fmla="*/ 9776 h 9776"/>
              <a:gd name="connsiteX1" fmla="*/ 7577 w 15288"/>
              <a:gd name="connsiteY1" fmla="*/ 0 h 9776"/>
              <a:gd name="connsiteX2" fmla="*/ 15288 w 15288"/>
              <a:gd name="connsiteY2" fmla="*/ 75 h 9776"/>
              <a:gd name="connsiteX3" fmla="*/ 8000 w 15288"/>
              <a:gd name="connsiteY3" fmla="*/ 9776 h 9776"/>
              <a:gd name="connsiteX4" fmla="*/ 0 w 15288"/>
              <a:gd name="connsiteY4" fmla="*/ 9776 h 9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88" h="9776">
                <a:moveTo>
                  <a:pt x="0" y="9776"/>
                </a:moveTo>
                <a:lnTo>
                  <a:pt x="7577" y="0"/>
                </a:lnTo>
                <a:lnTo>
                  <a:pt x="15288" y="75"/>
                </a:lnTo>
                <a:lnTo>
                  <a:pt x="8000" y="9776"/>
                </a:lnTo>
                <a:lnTo>
                  <a:pt x="0" y="9776"/>
                </a:lnTo>
                <a:close/>
              </a:path>
            </a:pathLst>
          </a:custGeom>
          <a:solidFill>
            <a:srgbClr val="C8D85B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" name="MH_Other_3"/>
          <p:cNvSpPr/>
          <p:nvPr>
            <p:custDataLst>
              <p:tags r:id="rId6"/>
            </p:custDataLst>
          </p:nvPr>
        </p:nvSpPr>
        <p:spPr>
          <a:xfrm>
            <a:off x="2064473" y="1817848"/>
            <a:ext cx="1938146" cy="177995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5288"/>
              <a:gd name="connsiteY0" fmla="*/ 10000 h 10000"/>
              <a:gd name="connsiteX1" fmla="*/ 2000 w 15288"/>
              <a:gd name="connsiteY1" fmla="*/ 0 h 10000"/>
              <a:gd name="connsiteX2" fmla="*/ 15288 w 15288"/>
              <a:gd name="connsiteY2" fmla="*/ 299 h 10000"/>
              <a:gd name="connsiteX3" fmla="*/ 8000 w 15288"/>
              <a:gd name="connsiteY3" fmla="*/ 10000 h 10000"/>
              <a:gd name="connsiteX4" fmla="*/ 0 w 15288"/>
              <a:gd name="connsiteY4" fmla="*/ 10000 h 10000"/>
              <a:gd name="connsiteX0" fmla="*/ 0 w 15288"/>
              <a:gd name="connsiteY0" fmla="*/ 9776 h 9776"/>
              <a:gd name="connsiteX1" fmla="*/ 7577 w 15288"/>
              <a:gd name="connsiteY1" fmla="*/ 0 h 9776"/>
              <a:gd name="connsiteX2" fmla="*/ 15288 w 15288"/>
              <a:gd name="connsiteY2" fmla="*/ 75 h 9776"/>
              <a:gd name="connsiteX3" fmla="*/ 8000 w 15288"/>
              <a:gd name="connsiteY3" fmla="*/ 9776 h 9776"/>
              <a:gd name="connsiteX4" fmla="*/ 0 w 15288"/>
              <a:gd name="connsiteY4" fmla="*/ 9776 h 9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88" h="9776">
                <a:moveTo>
                  <a:pt x="0" y="9776"/>
                </a:moveTo>
                <a:lnTo>
                  <a:pt x="7577" y="0"/>
                </a:lnTo>
                <a:lnTo>
                  <a:pt x="15288" y="75"/>
                </a:lnTo>
                <a:lnTo>
                  <a:pt x="8000" y="9776"/>
                </a:lnTo>
                <a:lnTo>
                  <a:pt x="0" y="9776"/>
                </a:lnTo>
                <a:close/>
              </a:path>
            </a:pathLst>
          </a:custGeom>
          <a:solidFill>
            <a:srgbClr val="F29A5B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" name="MH_Other_4"/>
          <p:cNvSpPr/>
          <p:nvPr>
            <p:custDataLst>
              <p:tags r:id="rId7"/>
            </p:custDataLst>
          </p:nvPr>
        </p:nvSpPr>
        <p:spPr>
          <a:xfrm>
            <a:off x="2615690" y="2678227"/>
            <a:ext cx="1938145" cy="177798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5288"/>
              <a:gd name="connsiteY0" fmla="*/ 10000 h 10000"/>
              <a:gd name="connsiteX1" fmla="*/ 2000 w 15288"/>
              <a:gd name="connsiteY1" fmla="*/ 0 h 10000"/>
              <a:gd name="connsiteX2" fmla="*/ 15288 w 15288"/>
              <a:gd name="connsiteY2" fmla="*/ 299 h 10000"/>
              <a:gd name="connsiteX3" fmla="*/ 8000 w 15288"/>
              <a:gd name="connsiteY3" fmla="*/ 10000 h 10000"/>
              <a:gd name="connsiteX4" fmla="*/ 0 w 15288"/>
              <a:gd name="connsiteY4" fmla="*/ 10000 h 10000"/>
              <a:gd name="connsiteX0" fmla="*/ 0 w 15288"/>
              <a:gd name="connsiteY0" fmla="*/ 9776 h 9776"/>
              <a:gd name="connsiteX1" fmla="*/ 7577 w 15288"/>
              <a:gd name="connsiteY1" fmla="*/ 0 h 9776"/>
              <a:gd name="connsiteX2" fmla="*/ 15288 w 15288"/>
              <a:gd name="connsiteY2" fmla="*/ 75 h 9776"/>
              <a:gd name="connsiteX3" fmla="*/ 8000 w 15288"/>
              <a:gd name="connsiteY3" fmla="*/ 9776 h 9776"/>
              <a:gd name="connsiteX4" fmla="*/ 0 w 15288"/>
              <a:gd name="connsiteY4" fmla="*/ 9776 h 9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88" h="9776">
                <a:moveTo>
                  <a:pt x="0" y="9776"/>
                </a:moveTo>
                <a:lnTo>
                  <a:pt x="7577" y="0"/>
                </a:lnTo>
                <a:lnTo>
                  <a:pt x="15288" y="75"/>
                </a:lnTo>
                <a:lnTo>
                  <a:pt x="8000" y="9776"/>
                </a:lnTo>
                <a:lnTo>
                  <a:pt x="0" y="9776"/>
                </a:lnTo>
                <a:close/>
              </a:path>
            </a:pathLst>
          </a:custGeom>
          <a:solidFill>
            <a:srgbClr val="A5C0A4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" name="MH_Other_5"/>
          <p:cNvSpPr/>
          <p:nvPr>
            <p:custDataLst>
              <p:tags r:id="rId8"/>
            </p:custDataLst>
          </p:nvPr>
        </p:nvSpPr>
        <p:spPr>
          <a:xfrm>
            <a:off x="3125417" y="3623456"/>
            <a:ext cx="1938145" cy="1777983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5288"/>
              <a:gd name="connsiteY0" fmla="*/ 10000 h 10000"/>
              <a:gd name="connsiteX1" fmla="*/ 2000 w 15288"/>
              <a:gd name="connsiteY1" fmla="*/ 0 h 10000"/>
              <a:gd name="connsiteX2" fmla="*/ 15288 w 15288"/>
              <a:gd name="connsiteY2" fmla="*/ 299 h 10000"/>
              <a:gd name="connsiteX3" fmla="*/ 8000 w 15288"/>
              <a:gd name="connsiteY3" fmla="*/ 10000 h 10000"/>
              <a:gd name="connsiteX4" fmla="*/ 0 w 15288"/>
              <a:gd name="connsiteY4" fmla="*/ 10000 h 10000"/>
              <a:gd name="connsiteX0" fmla="*/ 0 w 15288"/>
              <a:gd name="connsiteY0" fmla="*/ 9776 h 9776"/>
              <a:gd name="connsiteX1" fmla="*/ 7577 w 15288"/>
              <a:gd name="connsiteY1" fmla="*/ 0 h 9776"/>
              <a:gd name="connsiteX2" fmla="*/ 15288 w 15288"/>
              <a:gd name="connsiteY2" fmla="*/ 75 h 9776"/>
              <a:gd name="connsiteX3" fmla="*/ 8000 w 15288"/>
              <a:gd name="connsiteY3" fmla="*/ 9776 h 9776"/>
              <a:gd name="connsiteX4" fmla="*/ 0 w 15288"/>
              <a:gd name="connsiteY4" fmla="*/ 9776 h 9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88" h="9776">
                <a:moveTo>
                  <a:pt x="0" y="9776"/>
                </a:moveTo>
                <a:lnTo>
                  <a:pt x="7577" y="0"/>
                </a:lnTo>
                <a:lnTo>
                  <a:pt x="15288" y="75"/>
                </a:lnTo>
                <a:lnTo>
                  <a:pt x="8000" y="9776"/>
                </a:lnTo>
                <a:lnTo>
                  <a:pt x="0" y="9776"/>
                </a:lnTo>
                <a:close/>
              </a:path>
            </a:pathLst>
          </a:custGeom>
          <a:solidFill>
            <a:srgbClr val="B09277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3" name="MH_Other_9"/>
          <p:cNvSpPr txBox="1"/>
          <p:nvPr>
            <p:custDataLst>
              <p:tags r:id="rId9"/>
            </p:custDataLst>
          </p:nvPr>
        </p:nvSpPr>
        <p:spPr>
          <a:xfrm>
            <a:off x="2951555" y="1725101"/>
            <a:ext cx="719149" cy="889979"/>
          </a:xfrm>
          <a:prstGeom prst="rect">
            <a:avLst/>
          </a:prstGeom>
          <a:noFill/>
        </p:spPr>
        <p:txBody>
          <a:bodyPr wrap="none" anchor="ctr">
            <a:normAutofit/>
          </a:bodyPr>
          <a:lstStyle/>
          <a:p>
            <a:pPr>
              <a:defRPr/>
            </a:pPr>
            <a:r>
              <a:rPr lang="en-US" altLang="zh-CN" sz="4050" dirty="0">
                <a:solidFill>
                  <a:prstClr val="white"/>
                </a:solidFill>
                <a:effectLst>
                  <a:outerShdw blurRad="292100" dist="152400" dir="2700000" algn="tl" rotWithShape="0">
                    <a:prstClr val="black">
                      <a:alpha val="40000"/>
                    </a:prst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A</a:t>
            </a:r>
            <a:endParaRPr lang="zh-CN" altLang="en-US" sz="4050" dirty="0">
              <a:solidFill>
                <a:prstClr val="white"/>
              </a:solidFill>
              <a:effectLst>
                <a:outerShdw blurRad="292100" dist="152400" dir="2700000" algn="tl" rotWithShape="0">
                  <a:prstClr val="black">
                    <a:alpha val="40000"/>
                  </a:prstClr>
                </a:outerShdw>
              </a:effectLst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14" name="MH_Other_10"/>
          <p:cNvSpPr txBox="1"/>
          <p:nvPr>
            <p:custDataLst>
              <p:tags r:id="rId10"/>
            </p:custDataLst>
          </p:nvPr>
        </p:nvSpPr>
        <p:spPr>
          <a:xfrm>
            <a:off x="3463258" y="2747293"/>
            <a:ext cx="630244" cy="889979"/>
          </a:xfrm>
          <a:prstGeom prst="rect">
            <a:avLst/>
          </a:prstGeom>
          <a:noFill/>
        </p:spPr>
        <p:txBody>
          <a:bodyPr wrap="none" anchor="ctr">
            <a:normAutofit/>
          </a:bodyPr>
          <a:lstStyle/>
          <a:p>
            <a:pPr>
              <a:defRPr/>
            </a:pPr>
            <a:r>
              <a:rPr lang="en-US" altLang="zh-CN" sz="4050" dirty="0">
                <a:solidFill>
                  <a:prstClr val="white"/>
                </a:solidFill>
                <a:effectLst>
                  <a:outerShdw blurRad="292100" dist="152400" dir="2700000" algn="tl" rotWithShape="0">
                    <a:prstClr val="black">
                      <a:alpha val="40000"/>
                    </a:prst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B</a:t>
            </a:r>
            <a:endParaRPr lang="zh-CN" altLang="en-US" sz="4050" dirty="0">
              <a:solidFill>
                <a:prstClr val="white"/>
              </a:solidFill>
              <a:effectLst>
                <a:outerShdw blurRad="292100" dist="152400" dir="2700000" algn="tl" rotWithShape="0">
                  <a:prstClr val="black">
                    <a:alpha val="40000"/>
                  </a:prstClr>
                </a:outerShdw>
              </a:effectLst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15" name="MH_Other_11"/>
          <p:cNvSpPr txBox="1"/>
          <p:nvPr>
            <p:custDataLst>
              <p:tags r:id="rId11"/>
            </p:custDataLst>
          </p:nvPr>
        </p:nvSpPr>
        <p:spPr>
          <a:xfrm>
            <a:off x="4125112" y="3595830"/>
            <a:ext cx="648025" cy="889979"/>
          </a:xfrm>
          <a:prstGeom prst="rect">
            <a:avLst/>
          </a:prstGeom>
          <a:noFill/>
        </p:spPr>
        <p:txBody>
          <a:bodyPr wrap="none" anchor="ctr">
            <a:normAutofit/>
          </a:bodyPr>
          <a:lstStyle/>
          <a:p>
            <a:pPr>
              <a:defRPr/>
            </a:pPr>
            <a:r>
              <a:rPr lang="en-US" altLang="zh-CN" sz="4050" dirty="0">
                <a:solidFill>
                  <a:prstClr val="white"/>
                </a:solidFill>
                <a:effectLst>
                  <a:outerShdw blurRad="292100" dist="152400" dir="2700000" algn="tl" rotWithShape="0">
                    <a:prstClr val="black">
                      <a:alpha val="40000"/>
                    </a:prst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C</a:t>
            </a:r>
            <a:endParaRPr lang="zh-CN" altLang="en-US" sz="4050" dirty="0">
              <a:solidFill>
                <a:prstClr val="white"/>
              </a:solidFill>
              <a:effectLst>
                <a:outerShdw blurRad="292100" dist="152400" dir="2700000" algn="tl" rotWithShape="0">
                  <a:prstClr val="black">
                    <a:alpha val="40000"/>
                  </a:prstClr>
                </a:outerShdw>
              </a:effectLst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16" name="MH_Other_12"/>
          <p:cNvSpPr txBox="1"/>
          <p:nvPr>
            <p:custDataLst>
              <p:tags r:id="rId12"/>
            </p:custDataLst>
          </p:nvPr>
        </p:nvSpPr>
        <p:spPr>
          <a:xfrm>
            <a:off x="4565690" y="4523301"/>
            <a:ext cx="646049" cy="889979"/>
          </a:xfrm>
          <a:prstGeom prst="rect">
            <a:avLst/>
          </a:prstGeom>
          <a:noFill/>
        </p:spPr>
        <p:txBody>
          <a:bodyPr wrap="none" anchor="ctr">
            <a:normAutofit/>
          </a:bodyPr>
          <a:lstStyle/>
          <a:p>
            <a:pPr>
              <a:defRPr/>
            </a:pPr>
            <a:r>
              <a:rPr lang="en-US" altLang="zh-CN" sz="4050" dirty="0">
                <a:solidFill>
                  <a:prstClr val="white"/>
                </a:solidFill>
                <a:effectLst>
                  <a:outerShdw blurRad="292100" dist="152400" dir="2700000" algn="tl" rotWithShape="0">
                    <a:prstClr val="black">
                      <a:alpha val="40000"/>
                    </a:prst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D</a:t>
            </a:r>
            <a:endParaRPr lang="zh-CN" altLang="en-US" sz="4050" dirty="0">
              <a:solidFill>
                <a:prstClr val="white"/>
              </a:solidFill>
              <a:effectLst>
                <a:outerShdw blurRad="292100" dist="152400" dir="2700000" algn="tl" rotWithShape="0">
                  <a:prstClr val="black">
                    <a:alpha val="40000"/>
                  </a:prstClr>
                </a:outerShdw>
              </a:effectLst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18" name="MH_Text_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056328" y="2007595"/>
            <a:ext cx="6326968" cy="50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r>
              <a:rPr lang="zh-TW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價值取向改變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MH_Other_13"/>
          <p:cNvSpPr>
            <a:spLocks noChangeAspect="1" noEditPoints="1"/>
          </p:cNvSpPr>
          <p:nvPr>
            <p:custDataLst>
              <p:tags r:id="rId14"/>
            </p:custDataLst>
          </p:nvPr>
        </p:nvSpPr>
        <p:spPr bwMode="auto">
          <a:xfrm>
            <a:off x="4311814" y="5534806"/>
            <a:ext cx="335866" cy="503203"/>
          </a:xfrm>
          <a:custGeom>
            <a:avLst/>
            <a:gdLst>
              <a:gd name="T0" fmla="*/ 15 w 49"/>
              <a:gd name="T1" fmla="*/ 62 h 74"/>
              <a:gd name="T2" fmla="*/ 34 w 49"/>
              <a:gd name="T3" fmla="*/ 60 h 74"/>
              <a:gd name="T4" fmla="*/ 36 w 49"/>
              <a:gd name="T5" fmla="*/ 62 h 74"/>
              <a:gd name="T6" fmla="*/ 36 w 49"/>
              <a:gd name="T7" fmla="*/ 62 h 74"/>
              <a:gd name="T8" fmla="*/ 34 w 49"/>
              <a:gd name="T9" fmla="*/ 65 h 74"/>
              <a:gd name="T10" fmla="*/ 15 w 49"/>
              <a:gd name="T11" fmla="*/ 68 h 74"/>
              <a:gd name="T12" fmla="*/ 13 w 49"/>
              <a:gd name="T13" fmla="*/ 65 h 74"/>
              <a:gd name="T14" fmla="*/ 13 w 49"/>
              <a:gd name="T15" fmla="*/ 65 h 74"/>
              <a:gd name="T16" fmla="*/ 15 w 49"/>
              <a:gd name="T17" fmla="*/ 62 h 74"/>
              <a:gd name="T18" fmla="*/ 34 w 49"/>
              <a:gd name="T19" fmla="*/ 47 h 74"/>
              <a:gd name="T20" fmla="*/ 49 w 49"/>
              <a:gd name="T21" fmla="*/ 25 h 74"/>
              <a:gd name="T22" fmla="*/ 45 w 49"/>
              <a:gd name="T23" fmla="*/ 11 h 74"/>
              <a:gd name="T24" fmla="*/ 43 w 49"/>
              <a:gd name="T25" fmla="*/ 12 h 74"/>
              <a:gd name="T26" fmla="*/ 43 w 49"/>
              <a:gd name="T27" fmla="*/ 15 h 74"/>
              <a:gd name="T28" fmla="*/ 36 w 49"/>
              <a:gd name="T29" fmla="*/ 16 h 74"/>
              <a:gd name="T30" fmla="*/ 37 w 49"/>
              <a:gd name="T31" fmla="*/ 20 h 74"/>
              <a:gd name="T32" fmla="*/ 27 w 49"/>
              <a:gd name="T33" fmla="*/ 23 h 74"/>
              <a:gd name="T34" fmla="*/ 33 w 49"/>
              <a:gd name="T35" fmla="*/ 19 h 74"/>
              <a:gd name="T36" fmla="*/ 31 w 49"/>
              <a:gd name="T37" fmla="*/ 15 h 74"/>
              <a:gd name="T38" fmla="*/ 39 w 49"/>
              <a:gd name="T39" fmla="*/ 12 h 74"/>
              <a:gd name="T40" fmla="*/ 36 w 49"/>
              <a:gd name="T41" fmla="*/ 10 h 74"/>
              <a:gd name="T42" fmla="*/ 40 w 49"/>
              <a:gd name="T43" fmla="*/ 6 h 74"/>
              <a:gd name="T44" fmla="*/ 25 w 49"/>
              <a:gd name="T45" fmla="*/ 0 h 74"/>
              <a:gd name="T46" fmla="*/ 0 w 49"/>
              <a:gd name="T47" fmla="*/ 25 h 74"/>
              <a:gd name="T48" fmla="*/ 6 w 49"/>
              <a:gd name="T49" fmla="*/ 40 h 74"/>
              <a:gd name="T50" fmla="*/ 13 w 49"/>
              <a:gd name="T51" fmla="*/ 36 h 74"/>
              <a:gd name="T52" fmla="*/ 11 w 49"/>
              <a:gd name="T53" fmla="*/ 34 h 74"/>
              <a:gd name="T54" fmla="*/ 17 w 49"/>
              <a:gd name="T55" fmla="*/ 33 h 74"/>
              <a:gd name="T56" fmla="*/ 19 w 49"/>
              <a:gd name="T57" fmla="*/ 30 h 74"/>
              <a:gd name="T58" fmla="*/ 18 w 49"/>
              <a:gd name="T59" fmla="*/ 34 h 74"/>
              <a:gd name="T60" fmla="*/ 15 w 49"/>
              <a:gd name="T61" fmla="*/ 35 h 74"/>
              <a:gd name="T62" fmla="*/ 17 w 49"/>
              <a:gd name="T63" fmla="*/ 39 h 74"/>
              <a:gd name="T64" fmla="*/ 9 w 49"/>
              <a:gd name="T65" fmla="*/ 43 h 74"/>
              <a:gd name="T66" fmla="*/ 15 w 49"/>
              <a:gd name="T67" fmla="*/ 47 h 74"/>
              <a:gd name="T68" fmla="*/ 15 w 49"/>
              <a:gd name="T69" fmla="*/ 53 h 74"/>
              <a:gd name="T70" fmla="*/ 30 w 49"/>
              <a:gd name="T71" fmla="*/ 53 h 74"/>
              <a:gd name="T72" fmla="*/ 15 w 49"/>
              <a:gd name="T73" fmla="*/ 55 h 74"/>
              <a:gd name="T74" fmla="*/ 13 w 49"/>
              <a:gd name="T75" fmla="*/ 58 h 74"/>
              <a:gd name="T76" fmla="*/ 13 w 49"/>
              <a:gd name="T77" fmla="*/ 58 h 74"/>
              <a:gd name="T78" fmla="*/ 15 w 49"/>
              <a:gd name="T79" fmla="*/ 60 h 74"/>
              <a:gd name="T80" fmla="*/ 34 w 49"/>
              <a:gd name="T81" fmla="*/ 58 h 74"/>
              <a:gd name="T82" fmla="*/ 36 w 49"/>
              <a:gd name="T83" fmla="*/ 55 h 74"/>
              <a:gd name="T84" fmla="*/ 36 w 49"/>
              <a:gd name="T85" fmla="*/ 55 h 74"/>
              <a:gd name="T86" fmla="*/ 34 w 49"/>
              <a:gd name="T87" fmla="*/ 52 h 74"/>
              <a:gd name="T88" fmla="*/ 34 w 49"/>
              <a:gd name="T89" fmla="*/ 47 h 74"/>
              <a:gd name="T90" fmla="*/ 30 w 49"/>
              <a:gd name="T91" fmla="*/ 68 h 74"/>
              <a:gd name="T92" fmla="*/ 30 w 49"/>
              <a:gd name="T93" fmla="*/ 68 h 74"/>
              <a:gd name="T94" fmla="*/ 24 w 49"/>
              <a:gd name="T95" fmla="*/ 74 h 74"/>
              <a:gd name="T96" fmla="*/ 19 w 49"/>
              <a:gd name="T97" fmla="*/ 70 h 74"/>
              <a:gd name="T98" fmla="*/ 30 w 49"/>
              <a:gd name="T99" fmla="*/ 6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9" h="74">
                <a:moveTo>
                  <a:pt x="15" y="62"/>
                </a:moveTo>
                <a:cubicBezTo>
                  <a:pt x="34" y="60"/>
                  <a:pt x="34" y="60"/>
                  <a:pt x="34" y="60"/>
                </a:cubicBezTo>
                <a:cubicBezTo>
                  <a:pt x="35" y="60"/>
                  <a:pt x="36" y="61"/>
                  <a:pt x="36" y="62"/>
                </a:cubicBezTo>
                <a:cubicBezTo>
                  <a:pt x="36" y="62"/>
                  <a:pt x="36" y="62"/>
                  <a:pt x="36" y="62"/>
                </a:cubicBezTo>
                <a:cubicBezTo>
                  <a:pt x="36" y="64"/>
                  <a:pt x="35" y="65"/>
                  <a:pt x="34" y="65"/>
                </a:cubicBezTo>
                <a:cubicBezTo>
                  <a:pt x="15" y="68"/>
                  <a:pt x="15" y="68"/>
                  <a:pt x="15" y="68"/>
                </a:cubicBezTo>
                <a:cubicBezTo>
                  <a:pt x="14" y="68"/>
                  <a:pt x="13" y="67"/>
                  <a:pt x="13" y="65"/>
                </a:cubicBezTo>
                <a:cubicBezTo>
                  <a:pt x="13" y="65"/>
                  <a:pt x="13" y="65"/>
                  <a:pt x="13" y="65"/>
                </a:cubicBezTo>
                <a:cubicBezTo>
                  <a:pt x="13" y="64"/>
                  <a:pt x="14" y="62"/>
                  <a:pt x="15" y="62"/>
                </a:cubicBezTo>
                <a:close/>
                <a:moveTo>
                  <a:pt x="34" y="47"/>
                </a:moveTo>
                <a:cubicBezTo>
                  <a:pt x="43" y="43"/>
                  <a:pt x="49" y="35"/>
                  <a:pt x="49" y="25"/>
                </a:cubicBezTo>
                <a:cubicBezTo>
                  <a:pt x="49" y="20"/>
                  <a:pt x="47" y="15"/>
                  <a:pt x="45" y="11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5"/>
                  <a:pt x="43" y="15"/>
                  <a:pt x="43" y="15"/>
                </a:cubicBezTo>
                <a:cubicBezTo>
                  <a:pt x="36" y="16"/>
                  <a:pt x="36" y="16"/>
                  <a:pt x="36" y="16"/>
                </a:cubicBezTo>
                <a:cubicBezTo>
                  <a:pt x="37" y="20"/>
                  <a:pt x="37" y="20"/>
                  <a:pt x="37" y="20"/>
                </a:cubicBezTo>
                <a:cubicBezTo>
                  <a:pt x="27" y="23"/>
                  <a:pt x="27" y="23"/>
                  <a:pt x="27" y="23"/>
                </a:cubicBezTo>
                <a:cubicBezTo>
                  <a:pt x="33" y="19"/>
                  <a:pt x="33" y="19"/>
                  <a:pt x="33" y="19"/>
                </a:cubicBezTo>
                <a:cubicBezTo>
                  <a:pt x="31" y="15"/>
                  <a:pt x="31" y="15"/>
                  <a:pt x="31" y="15"/>
                </a:cubicBezTo>
                <a:cubicBezTo>
                  <a:pt x="39" y="12"/>
                  <a:pt x="39" y="12"/>
                  <a:pt x="39" y="12"/>
                </a:cubicBezTo>
                <a:cubicBezTo>
                  <a:pt x="36" y="10"/>
                  <a:pt x="36" y="10"/>
                  <a:pt x="36" y="10"/>
                </a:cubicBezTo>
                <a:cubicBezTo>
                  <a:pt x="40" y="6"/>
                  <a:pt x="40" y="6"/>
                  <a:pt x="40" y="6"/>
                </a:cubicBezTo>
                <a:cubicBezTo>
                  <a:pt x="36" y="3"/>
                  <a:pt x="31" y="0"/>
                  <a:pt x="25" y="0"/>
                </a:cubicBezTo>
                <a:cubicBezTo>
                  <a:pt x="11" y="0"/>
                  <a:pt x="0" y="11"/>
                  <a:pt x="0" y="25"/>
                </a:cubicBezTo>
                <a:cubicBezTo>
                  <a:pt x="0" y="30"/>
                  <a:pt x="2" y="36"/>
                  <a:pt x="6" y="40"/>
                </a:cubicBezTo>
                <a:cubicBezTo>
                  <a:pt x="13" y="36"/>
                  <a:pt x="13" y="36"/>
                  <a:pt x="13" y="36"/>
                </a:cubicBezTo>
                <a:cubicBezTo>
                  <a:pt x="11" y="34"/>
                  <a:pt x="11" y="34"/>
                  <a:pt x="11" y="34"/>
                </a:cubicBezTo>
                <a:cubicBezTo>
                  <a:pt x="17" y="33"/>
                  <a:pt x="17" y="33"/>
                  <a:pt x="17" y="33"/>
                </a:cubicBezTo>
                <a:cubicBezTo>
                  <a:pt x="19" y="30"/>
                  <a:pt x="19" y="30"/>
                  <a:pt x="19" y="30"/>
                </a:cubicBezTo>
                <a:cubicBezTo>
                  <a:pt x="18" y="34"/>
                  <a:pt x="18" y="34"/>
                  <a:pt x="18" y="34"/>
                </a:cubicBezTo>
                <a:cubicBezTo>
                  <a:pt x="15" y="35"/>
                  <a:pt x="15" y="35"/>
                  <a:pt x="15" y="35"/>
                </a:cubicBezTo>
                <a:cubicBezTo>
                  <a:pt x="17" y="39"/>
                  <a:pt x="17" y="39"/>
                  <a:pt x="17" y="39"/>
                </a:cubicBezTo>
                <a:cubicBezTo>
                  <a:pt x="9" y="43"/>
                  <a:pt x="9" y="43"/>
                  <a:pt x="9" y="43"/>
                </a:cubicBezTo>
                <a:cubicBezTo>
                  <a:pt x="11" y="45"/>
                  <a:pt x="13" y="46"/>
                  <a:pt x="15" y="47"/>
                </a:cubicBezTo>
                <a:cubicBezTo>
                  <a:pt x="15" y="53"/>
                  <a:pt x="15" y="53"/>
                  <a:pt x="15" y="53"/>
                </a:cubicBezTo>
                <a:cubicBezTo>
                  <a:pt x="30" y="53"/>
                  <a:pt x="30" y="53"/>
                  <a:pt x="30" y="53"/>
                </a:cubicBezTo>
                <a:cubicBezTo>
                  <a:pt x="15" y="55"/>
                  <a:pt x="15" y="55"/>
                  <a:pt x="15" y="55"/>
                </a:cubicBezTo>
                <a:cubicBezTo>
                  <a:pt x="14" y="55"/>
                  <a:pt x="13" y="56"/>
                  <a:pt x="13" y="58"/>
                </a:cubicBezTo>
                <a:cubicBezTo>
                  <a:pt x="13" y="58"/>
                  <a:pt x="13" y="58"/>
                  <a:pt x="13" y="58"/>
                </a:cubicBezTo>
                <a:cubicBezTo>
                  <a:pt x="13" y="59"/>
                  <a:pt x="14" y="60"/>
                  <a:pt x="15" y="60"/>
                </a:cubicBezTo>
                <a:cubicBezTo>
                  <a:pt x="34" y="58"/>
                  <a:pt x="34" y="58"/>
                  <a:pt x="34" y="58"/>
                </a:cubicBezTo>
                <a:cubicBezTo>
                  <a:pt x="35" y="58"/>
                  <a:pt x="36" y="56"/>
                  <a:pt x="36" y="55"/>
                </a:cubicBezTo>
                <a:cubicBezTo>
                  <a:pt x="36" y="55"/>
                  <a:pt x="36" y="55"/>
                  <a:pt x="36" y="55"/>
                </a:cubicBezTo>
                <a:cubicBezTo>
                  <a:pt x="36" y="53"/>
                  <a:pt x="35" y="52"/>
                  <a:pt x="34" y="52"/>
                </a:cubicBezTo>
                <a:cubicBezTo>
                  <a:pt x="34" y="47"/>
                  <a:pt x="34" y="47"/>
                  <a:pt x="34" y="47"/>
                </a:cubicBezTo>
                <a:close/>
                <a:moveTo>
                  <a:pt x="30" y="68"/>
                </a:moveTo>
                <a:cubicBezTo>
                  <a:pt x="30" y="68"/>
                  <a:pt x="30" y="68"/>
                  <a:pt x="30" y="68"/>
                </a:cubicBezTo>
                <a:cubicBezTo>
                  <a:pt x="30" y="72"/>
                  <a:pt x="28" y="74"/>
                  <a:pt x="24" y="74"/>
                </a:cubicBezTo>
                <a:cubicBezTo>
                  <a:pt x="22" y="74"/>
                  <a:pt x="19" y="72"/>
                  <a:pt x="19" y="70"/>
                </a:cubicBezTo>
                <a:lnTo>
                  <a:pt x="30" y="68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279400" dist="152400" dir="2700000" algn="tl" rotWithShape="0">
              <a:prstClr val="black">
                <a:alpha val="40000"/>
              </a:prstClr>
            </a:outerShdw>
          </a:effectLst>
        </p:spPr>
        <p:txBody>
          <a:bodyPr lIns="68580" tIns="34290" rIns="68580" bIns="34290"/>
          <a:lstStyle/>
          <a:p>
            <a:pPr>
              <a:defRPr/>
            </a:pPr>
            <a:endParaRPr lang="zh-CN" altLang="en-US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8" name="MH_Other_16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3291373" y="3909592"/>
            <a:ext cx="142249" cy="132213"/>
          </a:xfrm>
          <a:custGeom>
            <a:avLst/>
            <a:gdLst/>
            <a:ahLst/>
            <a:cxnLst>
              <a:cxn ang="0">
                <a:pos x="2" y="39"/>
              </a:cxn>
              <a:cxn ang="0">
                <a:pos x="3" y="39"/>
              </a:cxn>
              <a:cxn ang="0">
                <a:pos x="40" y="39"/>
              </a:cxn>
              <a:cxn ang="0">
                <a:pos x="42" y="36"/>
              </a:cxn>
              <a:cxn ang="0">
                <a:pos x="40" y="34"/>
              </a:cxn>
              <a:cxn ang="0">
                <a:pos x="6" y="34"/>
              </a:cxn>
              <a:cxn ang="0">
                <a:pos x="6" y="3"/>
              </a:cxn>
              <a:cxn ang="0">
                <a:pos x="3" y="0"/>
              </a:cxn>
              <a:cxn ang="0">
                <a:pos x="0" y="3"/>
              </a:cxn>
              <a:cxn ang="0">
                <a:pos x="0" y="36"/>
              </a:cxn>
              <a:cxn ang="0">
                <a:pos x="2" y="39"/>
              </a:cxn>
            </a:cxnLst>
            <a:rect l="0" t="0" r="r" b="b"/>
            <a:pathLst>
              <a:path w="42" h="39">
                <a:moveTo>
                  <a:pt x="2" y="39"/>
                </a:moveTo>
                <a:cubicBezTo>
                  <a:pt x="2" y="39"/>
                  <a:pt x="3" y="39"/>
                  <a:pt x="3" y="39"/>
                </a:cubicBezTo>
                <a:cubicBezTo>
                  <a:pt x="40" y="39"/>
                  <a:pt x="40" y="39"/>
                  <a:pt x="40" y="39"/>
                </a:cubicBezTo>
                <a:cubicBezTo>
                  <a:pt x="41" y="39"/>
                  <a:pt x="42" y="38"/>
                  <a:pt x="42" y="36"/>
                </a:cubicBezTo>
                <a:cubicBezTo>
                  <a:pt x="42" y="35"/>
                  <a:pt x="41" y="34"/>
                  <a:pt x="40" y="34"/>
                </a:cubicBezTo>
                <a:cubicBezTo>
                  <a:pt x="6" y="34"/>
                  <a:pt x="6" y="34"/>
                  <a:pt x="6" y="34"/>
                </a:cubicBezTo>
                <a:cubicBezTo>
                  <a:pt x="6" y="3"/>
                  <a:pt x="6" y="3"/>
                  <a:pt x="6" y="3"/>
                </a:cubicBezTo>
                <a:cubicBezTo>
                  <a:pt x="6" y="1"/>
                  <a:pt x="4" y="0"/>
                  <a:pt x="3" y="0"/>
                </a:cubicBezTo>
                <a:cubicBezTo>
                  <a:pt x="1" y="0"/>
                  <a:pt x="0" y="1"/>
                  <a:pt x="0" y="3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8"/>
                  <a:pt x="1" y="39"/>
                  <a:pt x="2" y="39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279400" dist="152400" dir="2700000" algn="tl" rotWithShape="0">
              <a:prstClr val="black">
                <a:alpha val="40000"/>
              </a:prstClr>
            </a:outerShdw>
          </a:effectLst>
        </p:spPr>
        <p:txBody>
          <a:bodyPr lIns="68580" tIns="34290" rIns="68580" bIns="34290"/>
          <a:lstStyle/>
          <a:p>
            <a:pPr>
              <a:defRPr/>
            </a:pPr>
            <a:endParaRPr lang="zh-CN" altLang="en-US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5" name="MH_Text_1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475643" y="2925198"/>
            <a:ext cx="6326968" cy="50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r>
              <a:rPr lang="zh-TW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膚淺的語言形式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37" name="MH_Text_1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936535" y="3861011"/>
            <a:ext cx="6326968" cy="50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r>
              <a:rPr lang="zh-TW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傾向圖像思考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38" name="MH_Text_1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533776" y="4757128"/>
            <a:ext cx="6326968" cy="50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r>
              <a:rPr lang="zh-TW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短視近利的人生態度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0BCF7B1-CC4A-0E65-6ACB-13E110F882B6}"/>
              </a:ext>
            </a:extLst>
          </p:cNvPr>
          <p:cNvSpPr/>
          <p:nvPr/>
        </p:nvSpPr>
        <p:spPr>
          <a:xfrm>
            <a:off x="4949114" y="211626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對青少年的影響</a:t>
            </a:r>
          </a:p>
        </p:txBody>
      </p:sp>
      <p:sp>
        <p:nvSpPr>
          <p:cNvPr id="32" name="MH_Desc_1">
            <a:extLst>
              <a:ext uri="{FF2B5EF4-FFF2-40B4-BE49-F238E27FC236}">
                <a16:creationId xmlns:a16="http://schemas.microsoft.com/office/drawing/2014/main" id="{C2F5F0E8-9A4D-8C31-49D7-3458001724DB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152792" y="962597"/>
            <a:ext cx="1562128" cy="879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4400" b="1" dirty="0">
                <a:solidFill>
                  <a:srgbClr val="B079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負向</a:t>
            </a:r>
            <a:endParaRPr lang="en-US" altLang="zh-CN" sz="4400" b="1" dirty="0">
              <a:solidFill>
                <a:srgbClr val="B079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MH_Other_11">
            <a:extLst>
              <a:ext uri="{FF2B5EF4-FFF2-40B4-BE49-F238E27FC236}">
                <a16:creationId xmlns:a16="http://schemas.microsoft.com/office/drawing/2014/main" id="{24EC9BA0-D98C-3DF5-594F-AAE063E7AE66}"/>
              </a:ext>
            </a:extLst>
          </p:cNvPr>
          <p:cNvCxnSpPr>
            <a:cxnSpLocks noChangeShapeType="1"/>
          </p:cNvCxnSpPr>
          <p:nvPr>
            <p:custDataLst>
              <p:tags r:id="rId20"/>
            </p:custDataLst>
          </p:nvPr>
        </p:nvCxnSpPr>
        <p:spPr bwMode="auto">
          <a:xfrm>
            <a:off x="952972" y="1071879"/>
            <a:ext cx="0" cy="882327"/>
          </a:xfrm>
          <a:prstGeom prst="line">
            <a:avLst/>
          </a:prstGeom>
          <a:noFill/>
          <a:ln w="63500" algn="ctr">
            <a:solidFill>
              <a:srgbClr val="F29A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1" name="圖形 40" descr="影像">
            <a:extLst>
              <a:ext uri="{FF2B5EF4-FFF2-40B4-BE49-F238E27FC236}">
                <a16:creationId xmlns:a16="http://schemas.microsoft.com/office/drawing/2014/main" id="{56C56A9E-548E-3BBB-0F73-296F4EA2034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565993" y="4557609"/>
            <a:ext cx="648025" cy="648025"/>
          </a:xfrm>
          <a:prstGeom prst="rect">
            <a:avLst/>
          </a:prstGeom>
        </p:spPr>
      </p:pic>
      <p:pic>
        <p:nvPicPr>
          <p:cNvPr id="43" name="圖形 42" descr="頭顱中有齒輪">
            <a:extLst>
              <a:ext uri="{FF2B5EF4-FFF2-40B4-BE49-F238E27FC236}">
                <a16:creationId xmlns:a16="http://schemas.microsoft.com/office/drawing/2014/main" id="{6F6D366D-F79D-BE83-CF31-1E584CEAA36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423001" y="2819257"/>
            <a:ext cx="702416" cy="702416"/>
          </a:xfrm>
          <a:prstGeom prst="rect">
            <a:avLst/>
          </a:prstGeom>
        </p:spPr>
      </p:pic>
      <p:pic>
        <p:nvPicPr>
          <p:cNvPr id="47" name="圖形 46" descr="聊天">
            <a:extLst>
              <a:ext uri="{FF2B5EF4-FFF2-40B4-BE49-F238E27FC236}">
                <a16:creationId xmlns:a16="http://schemas.microsoft.com/office/drawing/2014/main" id="{864AA30E-7A20-B34F-A9CD-3029C06FDAB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958627" y="3605224"/>
            <a:ext cx="770842" cy="77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52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H_Other_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32" y="1976375"/>
            <a:ext cx="9422460" cy="116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MH_Other_7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56"/>
          <a:stretch>
            <a:fillRect/>
          </a:stretch>
        </p:blipFill>
        <p:spPr bwMode="auto">
          <a:xfrm>
            <a:off x="1458249" y="4372533"/>
            <a:ext cx="10282887" cy="64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MH_Other_8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56"/>
          <a:stretch>
            <a:fillRect/>
          </a:stretch>
        </p:blipFill>
        <p:spPr bwMode="auto">
          <a:xfrm>
            <a:off x="1406657" y="3549577"/>
            <a:ext cx="10034669" cy="56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MH_Other_3"/>
          <p:cNvSpPr/>
          <p:nvPr>
            <p:custDataLst>
              <p:tags r:id="rId4"/>
            </p:custDataLst>
          </p:nvPr>
        </p:nvSpPr>
        <p:spPr>
          <a:xfrm>
            <a:off x="2083327" y="2128938"/>
            <a:ext cx="1938146" cy="177995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5288"/>
              <a:gd name="connsiteY0" fmla="*/ 10000 h 10000"/>
              <a:gd name="connsiteX1" fmla="*/ 2000 w 15288"/>
              <a:gd name="connsiteY1" fmla="*/ 0 h 10000"/>
              <a:gd name="connsiteX2" fmla="*/ 15288 w 15288"/>
              <a:gd name="connsiteY2" fmla="*/ 299 h 10000"/>
              <a:gd name="connsiteX3" fmla="*/ 8000 w 15288"/>
              <a:gd name="connsiteY3" fmla="*/ 10000 h 10000"/>
              <a:gd name="connsiteX4" fmla="*/ 0 w 15288"/>
              <a:gd name="connsiteY4" fmla="*/ 10000 h 10000"/>
              <a:gd name="connsiteX0" fmla="*/ 0 w 15288"/>
              <a:gd name="connsiteY0" fmla="*/ 9776 h 9776"/>
              <a:gd name="connsiteX1" fmla="*/ 7577 w 15288"/>
              <a:gd name="connsiteY1" fmla="*/ 0 h 9776"/>
              <a:gd name="connsiteX2" fmla="*/ 15288 w 15288"/>
              <a:gd name="connsiteY2" fmla="*/ 75 h 9776"/>
              <a:gd name="connsiteX3" fmla="*/ 8000 w 15288"/>
              <a:gd name="connsiteY3" fmla="*/ 9776 h 9776"/>
              <a:gd name="connsiteX4" fmla="*/ 0 w 15288"/>
              <a:gd name="connsiteY4" fmla="*/ 9776 h 9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88" h="9776">
                <a:moveTo>
                  <a:pt x="0" y="9776"/>
                </a:moveTo>
                <a:lnTo>
                  <a:pt x="7577" y="0"/>
                </a:lnTo>
                <a:lnTo>
                  <a:pt x="15288" y="75"/>
                </a:lnTo>
                <a:lnTo>
                  <a:pt x="8000" y="9776"/>
                </a:lnTo>
                <a:lnTo>
                  <a:pt x="0" y="9776"/>
                </a:lnTo>
                <a:close/>
              </a:path>
            </a:pathLst>
          </a:custGeom>
          <a:solidFill>
            <a:srgbClr val="F29A5B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" name="MH_Other_4"/>
          <p:cNvSpPr/>
          <p:nvPr>
            <p:custDataLst>
              <p:tags r:id="rId5"/>
            </p:custDataLst>
          </p:nvPr>
        </p:nvSpPr>
        <p:spPr>
          <a:xfrm>
            <a:off x="2539260" y="3190663"/>
            <a:ext cx="1938145" cy="177798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5288"/>
              <a:gd name="connsiteY0" fmla="*/ 10000 h 10000"/>
              <a:gd name="connsiteX1" fmla="*/ 2000 w 15288"/>
              <a:gd name="connsiteY1" fmla="*/ 0 h 10000"/>
              <a:gd name="connsiteX2" fmla="*/ 15288 w 15288"/>
              <a:gd name="connsiteY2" fmla="*/ 299 h 10000"/>
              <a:gd name="connsiteX3" fmla="*/ 8000 w 15288"/>
              <a:gd name="connsiteY3" fmla="*/ 10000 h 10000"/>
              <a:gd name="connsiteX4" fmla="*/ 0 w 15288"/>
              <a:gd name="connsiteY4" fmla="*/ 10000 h 10000"/>
              <a:gd name="connsiteX0" fmla="*/ 0 w 15288"/>
              <a:gd name="connsiteY0" fmla="*/ 9776 h 9776"/>
              <a:gd name="connsiteX1" fmla="*/ 7577 w 15288"/>
              <a:gd name="connsiteY1" fmla="*/ 0 h 9776"/>
              <a:gd name="connsiteX2" fmla="*/ 15288 w 15288"/>
              <a:gd name="connsiteY2" fmla="*/ 75 h 9776"/>
              <a:gd name="connsiteX3" fmla="*/ 8000 w 15288"/>
              <a:gd name="connsiteY3" fmla="*/ 9776 h 9776"/>
              <a:gd name="connsiteX4" fmla="*/ 0 w 15288"/>
              <a:gd name="connsiteY4" fmla="*/ 9776 h 9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88" h="9776">
                <a:moveTo>
                  <a:pt x="0" y="9776"/>
                </a:moveTo>
                <a:lnTo>
                  <a:pt x="7577" y="0"/>
                </a:lnTo>
                <a:lnTo>
                  <a:pt x="15288" y="75"/>
                </a:lnTo>
                <a:lnTo>
                  <a:pt x="8000" y="9776"/>
                </a:lnTo>
                <a:lnTo>
                  <a:pt x="0" y="9776"/>
                </a:lnTo>
                <a:close/>
              </a:path>
            </a:pathLst>
          </a:custGeom>
          <a:solidFill>
            <a:srgbClr val="A5C0A4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" name="MH_Other_5"/>
          <p:cNvSpPr/>
          <p:nvPr>
            <p:custDataLst>
              <p:tags r:id="rId6"/>
            </p:custDataLst>
          </p:nvPr>
        </p:nvSpPr>
        <p:spPr>
          <a:xfrm>
            <a:off x="3106109" y="4030835"/>
            <a:ext cx="1938145" cy="1777983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5288"/>
              <a:gd name="connsiteY0" fmla="*/ 10000 h 10000"/>
              <a:gd name="connsiteX1" fmla="*/ 2000 w 15288"/>
              <a:gd name="connsiteY1" fmla="*/ 0 h 10000"/>
              <a:gd name="connsiteX2" fmla="*/ 15288 w 15288"/>
              <a:gd name="connsiteY2" fmla="*/ 299 h 10000"/>
              <a:gd name="connsiteX3" fmla="*/ 8000 w 15288"/>
              <a:gd name="connsiteY3" fmla="*/ 10000 h 10000"/>
              <a:gd name="connsiteX4" fmla="*/ 0 w 15288"/>
              <a:gd name="connsiteY4" fmla="*/ 10000 h 10000"/>
              <a:gd name="connsiteX0" fmla="*/ 0 w 15288"/>
              <a:gd name="connsiteY0" fmla="*/ 9776 h 9776"/>
              <a:gd name="connsiteX1" fmla="*/ 7577 w 15288"/>
              <a:gd name="connsiteY1" fmla="*/ 0 h 9776"/>
              <a:gd name="connsiteX2" fmla="*/ 15288 w 15288"/>
              <a:gd name="connsiteY2" fmla="*/ 75 h 9776"/>
              <a:gd name="connsiteX3" fmla="*/ 8000 w 15288"/>
              <a:gd name="connsiteY3" fmla="*/ 9776 h 9776"/>
              <a:gd name="connsiteX4" fmla="*/ 0 w 15288"/>
              <a:gd name="connsiteY4" fmla="*/ 9776 h 9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88" h="9776">
                <a:moveTo>
                  <a:pt x="0" y="9776"/>
                </a:moveTo>
                <a:lnTo>
                  <a:pt x="7577" y="0"/>
                </a:lnTo>
                <a:lnTo>
                  <a:pt x="15288" y="75"/>
                </a:lnTo>
                <a:lnTo>
                  <a:pt x="8000" y="9776"/>
                </a:lnTo>
                <a:lnTo>
                  <a:pt x="0" y="9776"/>
                </a:lnTo>
                <a:close/>
              </a:path>
            </a:pathLst>
          </a:custGeom>
          <a:solidFill>
            <a:srgbClr val="B09277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3" name="MH_Other_9"/>
          <p:cNvSpPr txBox="1"/>
          <p:nvPr>
            <p:custDataLst>
              <p:tags r:id="rId7"/>
            </p:custDataLst>
          </p:nvPr>
        </p:nvSpPr>
        <p:spPr>
          <a:xfrm>
            <a:off x="2970409" y="2036191"/>
            <a:ext cx="719149" cy="889979"/>
          </a:xfrm>
          <a:prstGeom prst="rect">
            <a:avLst/>
          </a:prstGeom>
          <a:noFill/>
        </p:spPr>
        <p:txBody>
          <a:bodyPr wrap="none" anchor="ctr">
            <a:normAutofit/>
          </a:bodyPr>
          <a:lstStyle/>
          <a:p>
            <a:pPr>
              <a:defRPr/>
            </a:pPr>
            <a:r>
              <a:rPr lang="en-US" altLang="zh-TW" sz="4050" dirty="0">
                <a:solidFill>
                  <a:prstClr val="white"/>
                </a:solidFill>
                <a:effectLst>
                  <a:outerShdw blurRad="292100" dist="152400" dir="2700000" algn="tl" rotWithShape="0">
                    <a:prstClr val="black">
                      <a:alpha val="40000"/>
                    </a:prst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E</a:t>
            </a:r>
            <a:endParaRPr lang="zh-CN" altLang="en-US" sz="4050" dirty="0">
              <a:solidFill>
                <a:prstClr val="white"/>
              </a:solidFill>
              <a:effectLst>
                <a:outerShdw blurRad="292100" dist="152400" dir="2700000" algn="tl" rotWithShape="0">
                  <a:prstClr val="black">
                    <a:alpha val="40000"/>
                  </a:prstClr>
                </a:outerShdw>
              </a:effectLst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14" name="MH_Other_10"/>
          <p:cNvSpPr txBox="1"/>
          <p:nvPr>
            <p:custDataLst>
              <p:tags r:id="rId8"/>
            </p:custDataLst>
          </p:nvPr>
        </p:nvSpPr>
        <p:spPr>
          <a:xfrm>
            <a:off x="3482112" y="3058383"/>
            <a:ext cx="630244" cy="889979"/>
          </a:xfrm>
          <a:prstGeom prst="rect">
            <a:avLst/>
          </a:prstGeom>
          <a:noFill/>
        </p:spPr>
        <p:txBody>
          <a:bodyPr wrap="none" anchor="ctr">
            <a:normAutofit/>
          </a:bodyPr>
          <a:lstStyle/>
          <a:p>
            <a:pPr>
              <a:defRPr/>
            </a:pPr>
            <a:r>
              <a:rPr lang="en-US" altLang="zh-TW" sz="4050" dirty="0">
                <a:solidFill>
                  <a:prstClr val="white"/>
                </a:solidFill>
                <a:effectLst>
                  <a:outerShdw blurRad="292100" dist="152400" dir="2700000" algn="tl" rotWithShape="0">
                    <a:prstClr val="black">
                      <a:alpha val="40000"/>
                    </a:prst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F</a:t>
            </a:r>
            <a:endParaRPr lang="zh-CN" altLang="en-US" sz="4050" dirty="0">
              <a:solidFill>
                <a:prstClr val="white"/>
              </a:solidFill>
              <a:effectLst>
                <a:outerShdw blurRad="292100" dist="152400" dir="2700000" algn="tl" rotWithShape="0">
                  <a:prstClr val="black">
                    <a:alpha val="40000"/>
                  </a:prstClr>
                </a:outerShdw>
              </a:effectLst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15" name="MH_Other_11"/>
          <p:cNvSpPr txBox="1"/>
          <p:nvPr>
            <p:custDataLst>
              <p:tags r:id="rId9"/>
            </p:custDataLst>
          </p:nvPr>
        </p:nvSpPr>
        <p:spPr>
          <a:xfrm>
            <a:off x="4143966" y="3906920"/>
            <a:ext cx="648025" cy="889979"/>
          </a:xfrm>
          <a:prstGeom prst="rect">
            <a:avLst/>
          </a:prstGeom>
          <a:noFill/>
        </p:spPr>
        <p:txBody>
          <a:bodyPr wrap="none" anchor="ctr">
            <a:normAutofit/>
          </a:bodyPr>
          <a:lstStyle/>
          <a:p>
            <a:pPr>
              <a:defRPr/>
            </a:pPr>
            <a:r>
              <a:rPr lang="en-US" altLang="zh-TW" sz="4050" dirty="0">
                <a:solidFill>
                  <a:prstClr val="white"/>
                </a:solidFill>
                <a:effectLst>
                  <a:outerShdw blurRad="292100" dist="152400" dir="2700000" algn="tl" rotWithShape="0">
                    <a:prstClr val="black">
                      <a:alpha val="40000"/>
                    </a:prst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G</a:t>
            </a:r>
            <a:endParaRPr lang="zh-CN" altLang="en-US" sz="4050" dirty="0">
              <a:solidFill>
                <a:prstClr val="white"/>
              </a:solidFill>
              <a:effectLst>
                <a:outerShdw blurRad="292100" dist="152400" dir="2700000" algn="tl" rotWithShape="0">
                  <a:prstClr val="black">
                    <a:alpha val="40000"/>
                  </a:prstClr>
                </a:outerShdw>
              </a:effectLst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18" name="MH_Text_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075182" y="2318685"/>
            <a:ext cx="6326968" cy="50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r>
              <a:rPr lang="zh-TW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盲目的偶像崇拜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35" name="MH_Text_1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494497" y="3236288"/>
            <a:ext cx="6326968" cy="50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r>
              <a:rPr lang="zh-TW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藥物濫用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37" name="MH_Text_1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955389" y="4172101"/>
            <a:ext cx="6326968" cy="50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r>
              <a:rPr lang="zh-TW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偏差暴力的社會問題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0BCF7B1-CC4A-0E65-6ACB-13E110F882B6}"/>
              </a:ext>
            </a:extLst>
          </p:cNvPr>
          <p:cNvSpPr/>
          <p:nvPr/>
        </p:nvSpPr>
        <p:spPr>
          <a:xfrm>
            <a:off x="4949114" y="211626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對青少年的影響</a:t>
            </a:r>
          </a:p>
        </p:txBody>
      </p:sp>
      <p:sp>
        <p:nvSpPr>
          <p:cNvPr id="32" name="MH_Desc_1">
            <a:extLst>
              <a:ext uri="{FF2B5EF4-FFF2-40B4-BE49-F238E27FC236}">
                <a16:creationId xmlns:a16="http://schemas.microsoft.com/office/drawing/2014/main" id="{C2F5F0E8-9A4D-8C31-49D7-3458001724DB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152792" y="962597"/>
            <a:ext cx="1562128" cy="879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4400" b="1" dirty="0">
                <a:solidFill>
                  <a:srgbClr val="B079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負向</a:t>
            </a:r>
            <a:endParaRPr lang="en-US" altLang="zh-CN" sz="4400" b="1" dirty="0">
              <a:solidFill>
                <a:srgbClr val="B079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MH_Other_11">
            <a:extLst>
              <a:ext uri="{FF2B5EF4-FFF2-40B4-BE49-F238E27FC236}">
                <a16:creationId xmlns:a16="http://schemas.microsoft.com/office/drawing/2014/main" id="{24EC9BA0-D98C-3DF5-594F-AAE063E7AE66}"/>
              </a:ext>
            </a:extLst>
          </p:cNvPr>
          <p:cNvCxnSpPr>
            <a:cxnSpLocks noChangeShapeType="1"/>
          </p:cNvCxnSpPr>
          <p:nvPr>
            <p:custDataLst>
              <p:tags r:id="rId14"/>
            </p:custDataLst>
          </p:nvPr>
        </p:nvCxnSpPr>
        <p:spPr bwMode="auto">
          <a:xfrm>
            <a:off x="952972" y="1071879"/>
            <a:ext cx="0" cy="882327"/>
          </a:xfrm>
          <a:prstGeom prst="line">
            <a:avLst/>
          </a:prstGeom>
          <a:noFill/>
          <a:ln w="63500" algn="ctr">
            <a:solidFill>
              <a:srgbClr val="F29A5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0" name="圖形 29" descr="針">
            <a:extLst>
              <a:ext uri="{FF2B5EF4-FFF2-40B4-BE49-F238E27FC236}">
                <a16:creationId xmlns:a16="http://schemas.microsoft.com/office/drawing/2014/main" id="{3E32123A-69BA-875A-939D-2B57C88B675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20627" y="4027501"/>
            <a:ext cx="764560" cy="764560"/>
          </a:xfrm>
          <a:prstGeom prst="rect">
            <a:avLst/>
          </a:prstGeom>
        </p:spPr>
      </p:pic>
      <p:pic>
        <p:nvPicPr>
          <p:cNvPr id="34" name="圖形 33" descr="手銬">
            <a:extLst>
              <a:ext uri="{FF2B5EF4-FFF2-40B4-BE49-F238E27FC236}">
                <a16:creationId xmlns:a16="http://schemas.microsoft.com/office/drawing/2014/main" id="{2F2E6A8A-9E86-4D24-5FC6-C93924B7D70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482112" y="4871200"/>
            <a:ext cx="754736" cy="754736"/>
          </a:xfrm>
          <a:prstGeom prst="rect">
            <a:avLst/>
          </a:prstGeom>
        </p:spPr>
      </p:pic>
      <p:pic>
        <p:nvPicPr>
          <p:cNvPr id="3" name="圖形 2" descr="戀愛的臉 (無填滿)">
            <a:extLst>
              <a:ext uri="{FF2B5EF4-FFF2-40B4-BE49-F238E27FC236}">
                <a16:creationId xmlns:a16="http://schemas.microsoft.com/office/drawing/2014/main" id="{194CF4A4-1255-FE98-F5FD-7A1C5E30D6B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511722" y="3005309"/>
            <a:ext cx="701058" cy="7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057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2531170_162158900000_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0"/>
          <a:stretch>
            <a:fillRect/>
          </a:stretch>
        </p:blipFill>
        <p:spPr bwMode="auto">
          <a:xfrm>
            <a:off x="3147439" y="617402"/>
            <a:ext cx="5868987" cy="553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5799393" y="2715066"/>
            <a:ext cx="716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0</a:t>
            </a:r>
            <a:r>
              <a:rPr lang="en-US" altLang="zh-TW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4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67376" y="3435049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青少年次文化型態</a:t>
            </a:r>
          </a:p>
        </p:txBody>
      </p:sp>
    </p:spTree>
    <p:extLst>
      <p:ext uri="{BB962C8B-B14F-4D97-AF65-F5344CB8AC3E}">
        <p14:creationId xmlns:p14="http://schemas.microsoft.com/office/powerpoint/2010/main" val="634352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4536" y="211626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青少年次文化型態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76029" y="2133299"/>
            <a:ext cx="2337492" cy="3816777"/>
          </a:xfrm>
          <a:prstGeom prst="roundRect">
            <a:avLst>
              <a:gd name="adj" fmla="val 7576"/>
            </a:avLst>
          </a:prstGeom>
          <a:noFill/>
          <a:ln>
            <a:solidFill>
              <a:srgbClr val="F29A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31683" y="1414419"/>
            <a:ext cx="2226184" cy="1438554"/>
          </a:xfrm>
          <a:prstGeom prst="roundRect">
            <a:avLst>
              <a:gd name="adj" fmla="val 7576"/>
            </a:avLst>
          </a:prstGeom>
          <a:solidFill>
            <a:srgbClr val="F29A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93532" y="2288641"/>
            <a:ext cx="1710936" cy="584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消費文化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等腰三角形 12"/>
          <p:cNvSpPr/>
          <p:nvPr/>
        </p:nvSpPr>
        <p:spPr>
          <a:xfrm flipV="1">
            <a:off x="1601509" y="2981124"/>
            <a:ext cx="286532" cy="261574"/>
          </a:xfrm>
          <a:prstGeom prst="triangle">
            <a:avLst/>
          </a:prstGeom>
          <a:solidFill>
            <a:srgbClr val="F29A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76029" y="3508124"/>
            <a:ext cx="2408232" cy="180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為了在同儕間建立</a:t>
            </a:r>
            <a:r>
              <a:rPr lang="zh-TW" altLang="en-US" sz="2000" b="1" dirty="0">
                <a:solidFill>
                  <a:srgbClr val="CF5F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歸屬感與認同感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，透過購買流行產品去確立自己的身分地位，進而拉近與朋友的距離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418666" y="2133299"/>
            <a:ext cx="2337492" cy="3816777"/>
          </a:xfrm>
          <a:prstGeom prst="roundRect">
            <a:avLst>
              <a:gd name="adj" fmla="val 7576"/>
            </a:avLst>
          </a:prstGeom>
          <a:noFill/>
          <a:ln>
            <a:solidFill>
              <a:srgbClr val="A5C0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474320" y="1414419"/>
            <a:ext cx="2226184" cy="1438554"/>
          </a:xfrm>
          <a:prstGeom prst="roundRect">
            <a:avLst>
              <a:gd name="adj" fmla="val 7576"/>
            </a:avLst>
          </a:prstGeom>
          <a:solidFill>
            <a:srgbClr val="A5C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442810" y="227741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服裝造型文化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等腰三角形 20"/>
          <p:cNvSpPr/>
          <p:nvPr/>
        </p:nvSpPr>
        <p:spPr>
          <a:xfrm flipV="1">
            <a:off x="4444146" y="2981124"/>
            <a:ext cx="286532" cy="261574"/>
          </a:xfrm>
          <a:prstGeom prst="triangle">
            <a:avLst/>
          </a:prstGeom>
          <a:solidFill>
            <a:srgbClr val="A5C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426861" y="3497791"/>
            <a:ext cx="2408232" cy="180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穿搭造型具有表達</a:t>
            </a:r>
            <a:r>
              <a:rPr lang="zh-TW" altLang="en-US" sz="2000" b="1" dirty="0">
                <a:solidFill>
                  <a:srgbClr val="CF5F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追求自我個性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的目的，也顯示了確保隸屬於某個群體的歸屬感與認同感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178999" y="2133299"/>
            <a:ext cx="2337492" cy="3816777"/>
          </a:xfrm>
          <a:prstGeom prst="roundRect">
            <a:avLst>
              <a:gd name="adj" fmla="val 7576"/>
            </a:avLst>
          </a:prstGeom>
          <a:noFill/>
          <a:ln>
            <a:solidFill>
              <a:srgbClr val="B092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234653" y="1414419"/>
            <a:ext cx="2226184" cy="1438554"/>
          </a:xfrm>
          <a:prstGeom prst="roundRect">
            <a:avLst>
              <a:gd name="adj" fmla="val 7576"/>
            </a:avLst>
          </a:prstGeom>
          <a:solidFill>
            <a:srgbClr val="B092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562215" y="227484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網路文化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等腰三角形 27"/>
          <p:cNvSpPr/>
          <p:nvPr/>
        </p:nvSpPr>
        <p:spPr>
          <a:xfrm flipV="1">
            <a:off x="7204479" y="2981124"/>
            <a:ext cx="286532" cy="261574"/>
          </a:xfrm>
          <a:prstGeom prst="triangle">
            <a:avLst/>
          </a:prstGeom>
          <a:solidFill>
            <a:srgbClr val="B092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168577" y="3571853"/>
            <a:ext cx="2408232" cy="180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網路具有匿名的特性，能在網路的世界裡</a:t>
            </a:r>
            <a:r>
              <a:rPr lang="zh-TW" altLang="en-US" sz="2000" b="1" dirty="0">
                <a:solidFill>
                  <a:srgbClr val="CF5F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展露真實的自我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，同時能夠達成尋求自我認同的機會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8959091" y="2132902"/>
            <a:ext cx="2337492" cy="3816777"/>
          </a:xfrm>
          <a:prstGeom prst="roundRect">
            <a:avLst>
              <a:gd name="adj" fmla="val 7576"/>
            </a:avLst>
          </a:prstGeom>
          <a:noFill/>
          <a:ln>
            <a:solidFill>
              <a:srgbClr val="9AA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9014744" y="1414022"/>
            <a:ext cx="2226184" cy="1438554"/>
          </a:xfrm>
          <a:prstGeom prst="roundRect">
            <a:avLst>
              <a:gd name="adj" fmla="val 7576"/>
            </a:avLst>
          </a:prstGeom>
          <a:solidFill>
            <a:srgbClr val="9AA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AA4C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137821" y="223940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流行語文化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等腰三角形 34"/>
          <p:cNvSpPr/>
          <p:nvPr/>
        </p:nvSpPr>
        <p:spPr>
          <a:xfrm flipV="1">
            <a:off x="9984571" y="2980727"/>
            <a:ext cx="286532" cy="261574"/>
          </a:xfrm>
          <a:prstGeom prst="triangle">
            <a:avLst/>
          </a:prstGeom>
          <a:solidFill>
            <a:srgbClr val="9AA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8981602" y="3581991"/>
            <a:ext cx="2408232" cy="1726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使用具有隱喻、趣味的用語，這其中包含了青少年的創意以及對於舊的詞彙賦予新的意義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圖形 3" descr="購物袋">
            <a:extLst>
              <a:ext uri="{FF2B5EF4-FFF2-40B4-BE49-F238E27FC236}">
                <a16:creationId xmlns:a16="http://schemas.microsoft.com/office/drawing/2014/main" id="{364FAF28-C1F9-C0DD-7C53-AF27F0CB7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1722" y="1488309"/>
            <a:ext cx="686104" cy="726558"/>
          </a:xfrm>
          <a:prstGeom prst="rect">
            <a:avLst/>
          </a:prstGeom>
        </p:spPr>
      </p:pic>
      <p:pic>
        <p:nvPicPr>
          <p:cNvPr id="7" name="圖形 6" descr="襯衫">
            <a:extLst>
              <a:ext uri="{FF2B5EF4-FFF2-40B4-BE49-F238E27FC236}">
                <a16:creationId xmlns:a16="http://schemas.microsoft.com/office/drawing/2014/main" id="{6A6CE868-46DC-BBD8-CF95-9F6ECBBDE2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58493" y="1460182"/>
            <a:ext cx="859709" cy="859709"/>
          </a:xfrm>
          <a:prstGeom prst="rect">
            <a:avLst/>
          </a:prstGeom>
        </p:spPr>
      </p:pic>
      <p:pic>
        <p:nvPicPr>
          <p:cNvPr id="14" name="圖形 13" descr="網際網路">
            <a:extLst>
              <a:ext uri="{FF2B5EF4-FFF2-40B4-BE49-F238E27FC236}">
                <a16:creationId xmlns:a16="http://schemas.microsoft.com/office/drawing/2014/main" id="{EA264812-3CDC-6564-0827-C034FE4BE8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72140" y="1408295"/>
            <a:ext cx="949936" cy="949936"/>
          </a:xfrm>
          <a:prstGeom prst="rect">
            <a:avLst/>
          </a:prstGeom>
        </p:spPr>
      </p:pic>
      <p:pic>
        <p:nvPicPr>
          <p:cNvPr id="26" name="圖形 25" descr="對話泡泡">
            <a:extLst>
              <a:ext uri="{FF2B5EF4-FFF2-40B4-BE49-F238E27FC236}">
                <a16:creationId xmlns:a16="http://schemas.microsoft.com/office/drawing/2014/main" id="{745DF7D0-B733-C317-8040-B84526F8DB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32473" y="14260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41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2531170_162158900000_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0"/>
          <a:stretch>
            <a:fillRect/>
          </a:stretch>
        </p:blipFill>
        <p:spPr bwMode="auto">
          <a:xfrm>
            <a:off x="3147439" y="617402"/>
            <a:ext cx="5868987" cy="553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5799393" y="2715066"/>
            <a:ext cx="736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0</a:t>
            </a:r>
            <a:r>
              <a:rPr lang="en-US" altLang="zh-TW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5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56963" y="35072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教師訪談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5636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8E4E0B74-AC3B-1CFD-541C-4290C6EA74AB}"/>
              </a:ext>
            </a:extLst>
          </p:cNvPr>
          <p:cNvSpPr/>
          <p:nvPr/>
        </p:nvSpPr>
        <p:spPr>
          <a:xfrm>
            <a:off x="1674151" y="2296163"/>
            <a:ext cx="2976880" cy="1391920"/>
          </a:xfrm>
          <a:prstGeom prst="roundRect">
            <a:avLst/>
          </a:prstGeom>
          <a:noFill/>
          <a:ln w="38100">
            <a:solidFill>
              <a:srgbClr val="9AA4C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佳冬高農</a:t>
            </a:r>
            <a:endParaRPr lang="en-US" altLang="zh-TW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林鈺澤老師</a:t>
            </a:r>
            <a:endParaRPr lang="en-US" altLang="zh-TW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農場經營科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60DD963-B142-8B6B-9611-1C5992E50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04" b="96396" l="4800" r="88800">
                        <a14:foregroundMark x1="16800" y1="12613" x2="16800" y2="12613"/>
                        <a14:foregroundMark x1="29600" y1="3604" x2="10400" y2="27027"/>
                        <a14:foregroundMark x1="10400" y1="27027" x2="8000" y2="47748"/>
                        <a14:foregroundMark x1="5600" y1="39640" x2="12800" y2="70270"/>
                        <a14:foregroundMark x1="12800" y1="70270" x2="35200" y2="89189"/>
                        <a14:foregroundMark x1="35200" y1="89189" x2="64800" y2="86486"/>
                        <a14:foregroundMark x1="64800" y1="86486" x2="83200" y2="63964"/>
                        <a14:foregroundMark x1="83200" y1="63964" x2="81600" y2="26126"/>
                        <a14:foregroundMark x1="81600" y1="26126" x2="64800" y2="4505"/>
                        <a14:foregroundMark x1="64800" y1="4505" x2="64000" y2="3604"/>
                        <a14:foregroundMark x1="22400" y1="82883" x2="52800" y2="90991"/>
                        <a14:foregroundMark x1="58400" y1="91892" x2="58400" y2="91892"/>
                        <a14:foregroundMark x1="73600" y1="82883" x2="73600" y2="82883"/>
                        <a14:foregroundMark x1="88800" y1="57658" x2="74400" y2="81081"/>
                        <a14:foregroundMark x1="4800" y1="36937" x2="8000" y2="63063"/>
                        <a14:foregroundMark x1="8000" y1="63063" x2="23200" y2="86486"/>
                        <a14:foregroundMark x1="23200" y1="86486" x2="24800" y2="88288"/>
                        <a14:foregroundMark x1="42400" y1="94595" x2="52000" y2="96396"/>
                        <a14:foregroundMark x1="9600" y1="71171" x2="19200" y2="81982"/>
                        <a14:backgroundMark x1="50400" y1="96396" x2="50400" y2="96396"/>
                        <a14:backgroundMark x1="46400" y1="98198" x2="46400" y2="98198"/>
                        <a14:backgroundMark x1="47200" y1="99099" x2="47200" y2="99099"/>
                        <a14:backgroundMark x1="48800" y1="97297" x2="48800" y2="97297"/>
                        <a14:backgroundMark x1="53600" y1="96396" x2="53600" y2="96396"/>
                        <a14:backgroundMark x1="52000" y1="96396" x2="52000" y2="96396"/>
                        <a14:backgroundMark x1="44800" y1="96396" x2="44800" y2="96396"/>
                        <a14:backgroundMark x1="47200" y1="96396" x2="47200" y2="963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383" y="1267803"/>
            <a:ext cx="2027026" cy="1800000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A13E78D5-0FA0-599E-408F-648047CB9470}"/>
              </a:ext>
            </a:extLst>
          </p:cNvPr>
          <p:cNvSpPr/>
          <p:nvPr/>
        </p:nvSpPr>
        <p:spPr>
          <a:xfrm>
            <a:off x="3389935" y="4308363"/>
            <a:ext cx="2450101" cy="1640264"/>
          </a:xfrm>
          <a:prstGeom prst="roundRect">
            <a:avLst/>
          </a:prstGeom>
          <a:noFill/>
          <a:ln w="38100">
            <a:solidFill>
              <a:srgbClr val="B07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員林農工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蔡智信老師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數學科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8252A98-5EEB-2687-2C5B-1E31F54F94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471" b="96569" l="1215" r="95547">
                        <a14:foregroundMark x1="9717" y1="15686" x2="10526" y2="62255"/>
                        <a14:foregroundMark x1="30854" y1="88725" x2="31984" y2="90196"/>
                        <a14:foregroundMark x1="27843" y1="84804" x2="30854" y2="88725"/>
                        <a14:foregroundMark x1="10526" y1="62255" x2="27843" y2="84804"/>
                        <a14:foregroundMark x1="31984" y1="90196" x2="67611" y2="92647"/>
                        <a14:foregroundMark x1="67611" y1="92647" x2="89069" y2="65686"/>
                        <a14:foregroundMark x1="89069" y1="65686" x2="91498" y2="38235"/>
                        <a14:foregroundMark x1="91498" y1="38235" x2="87449" y2="12255"/>
                        <a14:foregroundMark x1="96761" y1="25000" x2="94737" y2="63235"/>
                        <a14:foregroundMark x1="72874" y1="93627" x2="24696" y2="92157"/>
                        <a14:foregroundMark x1="46154" y1="96569" x2="46154" y2="96569"/>
                        <a14:foregroundMark x1="6109" y1="53431" x2="6073" y2="55882"/>
                        <a14:foregroundMark x1="6254" y1="43627" x2="6109" y2="53431"/>
                        <a14:foregroundMark x1="6420" y1="32353" x2="6254" y2="43627"/>
                        <a14:foregroundMark x1="6478" y1="28431" x2="6420" y2="32353"/>
                        <a14:foregroundMark x1="6073" y1="55882" x2="8502" y2="65686"/>
                        <a14:foregroundMark x1="4321" y1="43627" x2="4453" y2="52451"/>
                        <a14:foregroundMark x1="4152" y1="32353" x2="4321" y2="43627"/>
                        <a14:foregroundMark x1="4049" y1="25490" x2="4152" y2="32353"/>
                        <a14:foregroundMark x1="4453" y1="52451" x2="4858" y2="53431"/>
                        <a14:foregroundMark x1="1619" y1="47549" x2="1619" y2="47549"/>
                        <a14:foregroundMark x1="31174" y1="10294" x2="21053" y2="47549"/>
                        <a14:foregroundMark x1="21053" y1="47549" x2="31984" y2="70588"/>
                        <a14:foregroundMark x1="31984" y1="70588" x2="56680" y2="78922"/>
                        <a14:foregroundMark x1="56680" y1="78922" x2="74089" y2="62255"/>
                        <a14:foregroundMark x1="74089" y1="62255" x2="80162" y2="30392"/>
                        <a14:foregroundMark x1="80162" y1="30392" x2="61943" y2="7353"/>
                        <a14:foregroundMark x1="61943" y1="7353" x2="36032" y2="7353"/>
                        <a14:foregroundMark x1="36032" y1="7353" x2="29960" y2="11275"/>
                        <a14:foregroundMark x1="46154" y1="1471" x2="46154" y2="1471"/>
                        <a14:backgroundMark x1="31984" y1="84804" x2="31984" y2="84804"/>
                        <a14:backgroundMark x1="405" y1="32353" x2="405" y2="32353"/>
                        <a14:backgroundMark x1="405" y1="43627" x2="405" y2="43627"/>
                        <a14:backgroundMark x1="1215" y1="53431" x2="1215" y2="53431"/>
                        <a14:backgroundMark x1="31579" y1="88725" x2="31579" y2="88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264" y="3366322"/>
            <a:ext cx="1961471" cy="1620000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3A940B55-2957-3C64-CB9A-89EB3E9A2059}"/>
              </a:ext>
            </a:extLst>
          </p:cNvPr>
          <p:cNvSpPr/>
          <p:nvPr/>
        </p:nvSpPr>
        <p:spPr>
          <a:xfrm>
            <a:off x="7640306" y="1963615"/>
            <a:ext cx="3118594" cy="2930769"/>
          </a:xfrm>
          <a:prstGeom prst="roundRect">
            <a:avLst/>
          </a:prstGeom>
          <a:noFill/>
          <a:ln w="28575">
            <a:solidFill>
              <a:srgbClr val="85AA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algn="ctr">
              <a:spcBef>
                <a:spcPts val="600"/>
              </a:spcBef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關西高中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80000" algn="ctr">
              <a:spcBef>
                <a:spcPts val="600"/>
              </a:spcBef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陳茵茵老師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80000" algn="ctr">
              <a:spcBef>
                <a:spcPts val="600"/>
              </a:spcBef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畜保科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80000" algn="ctr">
              <a:spcBef>
                <a:spcPts val="600"/>
              </a:spcBef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宋華敏老師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80000" algn="ctr">
              <a:spcBef>
                <a:spcPts val="600"/>
              </a:spcBef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國文科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6F2D105-5623-71EB-C061-D8708999EC9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749" y="1267803"/>
            <a:ext cx="1731768" cy="18000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292E29D-E087-057E-15AC-7D7FD5D109D2}"/>
              </a:ext>
            </a:extLst>
          </p:cNvPr>
          <p:cNvSpPr txBox="1"/>
          <p:nvPr/>
        </p:nvSpPr>
        <p:spPr>
          <a:xfrm>
            <a:off x="1304940" y="529570"/>
            <a:ext cx="2732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rgbClr val="865B3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受訪者介紹</a:t>
            </a:r>
          </a:p>
        </p:txBody>
      </p:sp>
    </p:spTree>
    <p:extLst>
      <p:ext uri="{BB962C8B-B14F-4D97-AF65-F5344CB8AC3E}">
        <p14:creationId xmlns:p14="http://schemas.microsoft.com/office/powerpoint/2010/main" val="3886000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F963B99-CD6F-94E4-ED27-251A893F577F}"/>
              </a:ext>
            </a:extLst>
          </p:cNvPr>
          <p:cNvSpPr/>
          <p:nvPr/>
        </p:nvSpPr>
        <p:spPr>
          <a:xfrm>
            <a:off x="439222" y="303031"/>
            <a:ext cx="1149385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Q1</a:t>
            </a:r>
            <a:r>
              <a:rPr lang="zh-TW" altLang="en-US" sz="28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老師您認為當代青少年都流行些什麼？</a:t>
            </a:r>
            <a:endParaRPr lang="en-US" altLang="zh-TW" sz="2800" b="1" dirty="0">
              <a:solidFill>
                <a:srgbClr val="865B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TW" altLang="en-US" sz="28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針對青少年的消費、服裝、網路、語言這些文化分別都流行什麼呢？</a:t>
            </a:r>
            <a:endParaRPr lang="zh-CN" altLang="en-US" sz="2800" b="1" dirty="0">
              <a:solidFill>
                <a:srgbClr val="865B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4B9892DD-4000-FE6A-F1B4-FE369FF4105D}"/>
              </a:ext>
            </a:extLst>
          </p:cNvPr>
          <p:cNvSpPr/>
          <p:nvPr/>
        </p:nvSpPr>
        <p:spPr>
          <a:xfrm>
            <a:off x="439222" y="1473595"/>
            <a:ext cx="5229369" cy="1909993"/>
          </a:xfrm>
          <a:prstGeom prst="roundRect">
            <a:avLst/>
          </a:prstGeom>
          <a:noFill/>
          <a:ln w="28575">
            <a:solidFill>
              <a:srgbClr val="9AA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主要是</a:t>
            </a:r>
            <a:r>
              <a:rPr lang="zh-TW" altLang="en-US" sz="2400" b="1" dirty="0">
                <a:solidFill>
                  <a:srgbClr val="CF5F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手機</a:t>
            </a: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TW" altLang="en-US" sz="2400" b="1" dirty="0">
                <a:solidFill>
                  <a:srgbClr val="CF5F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刺青</a:t>
            </a: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以及</a:t>
            </a:r>
            <a:r>
              <a:rPr lang="zh-TW" altLang="en-US" sz="2400" b="1" dirty="0">
                <a:solidFill>
                  <a:srgbClr val="CF5F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陣頭</a:t>
            </a: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文化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消費：購買</a:t>
            </a:r>
            <a:r>
              <a:rPr lang="en-US" altLang="zh-TW" sz="2000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Iphone</a:t>
            </a: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做使用</a:t>
            </a:r>
            <a:endParaRPr lang="en-US" altLang="zh-TW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服裝：受陣頭多數穿著宮廟服飾</a:t>
            </a:r>
          </a:p>
          <a:p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網路：使用</a:t>
            </a:r>
            <a:r>
              <a:rPr lang="en-US" altLang="zh-TW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IG</a:t>
            </a: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以及抖音，</a:t>
            </a:r>
            <a:endParaRPr lang="en-US" altLang="zh-TW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　　　   以照片、影音方式記錄分享生活</a:t>
            </a:r>
          </a:p>
          <a:p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語言：會講髒話，新穎的用詞較少出現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4623A96-92EC-7AD1-26BA-A4ECB7A0B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183" y="1976779"/>
            <a:ext cx="1134062" cy="1007047"/>
          </a:xfrm>
          <a:prstGeom prst="rect">
            <a:avLst/>
          </a:prstGeom>
        </p:spPr>
      </p:pic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5E92038-D506-3653-1194-BBB652DB9BAA}"/>
              </a:ext>
            </a:extLst>
          </p:cNvPr>
          <p:cNvSpPr/>
          <p:nvPr/>
        </p:nvSpPr>
        <p:spPr>
          <a:xfrm>
            <a:off x="579203" y="4366883"/>
            <a:ext cx="5089388" cy="1640264"/>
          </a:xfrm>
          <a:prstGeom prst="roundRect">
            <a:avLst/>
          </a:prstGeom>
          <a:noFill/>
          <a:ln w="28575">
            <a:solidFill>
              <a:srgbClr val="B07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主要是</a:t>
            </a:r>
            <a:r>
              <a:rPr lang="zh-TW" altLang="en-US" sz="2400" b="1" dirty="0">
                <a:solidFill>
                  <a:srgbClr val="CF5F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手機</a:t>
            </a: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，學生喜歡玩手機遊戲</a:t>
            </a:r>
          </a:p>
          <a:p>
            <a:pPr>
              <a:spcBef>
                <a:spcPts val="600"/>
              </a:spcBef>
            </a:pPr>
            <a:r>
              <a:rPr lang="en-US" altLang="zh-TW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消費：購買潮牌服飾、高單價的精品</a:t>
            </a:r>
          </a:p>
          <a:p>
            <a:pPr>
              <a:spcBef>
                <a:spcPts val="600"/>
              </a:spcBef>
            </a:pP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語言：喜歡講網路用語</a:t>
            </a:r>
          </a:p>
          <a:p>
            <a:pPr>
              <a:spcBef>
                <a:spcPts val="600"/>
              </a:spcBef>
            </a:pP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網路：抖音、小紅書、</a:t>
            </a:r>
            <a:r>
              <a:rPr lang="en-US" altLang="zh-TW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IG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134913F1-A437-C37F-CEBB-9CE0758A9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539" y="3967121"/>
            <a:ext cx="1133294" cy="936000"/>
          </a:xfrm>
          <a:prstGeom prst="rect">
            <a:avLst/>
          </a:prstGeom>
        </p:spPr>
      </p:pic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AF9CAFB2-6D04-7034-1506-D426BDDE4FB7}"/>
              </a:ext>
            </a:extLst>
          </p:cNvPr>
          <p:cNvSpPr/>
          <p:nvPr/>
        </p:nvSpPr>
        <p:spPr>
          <a:xfrm>
            <a:off x="6736606" y="2516957"/>
            <a:ext cx="5455394" cy="1854882"/>
          </a:xfrm>
          <a:prstGeom prst="roundRect">
            <a:avLst/>
          </a:prstGeom>
          <a:noFill/>
          <a:ln w="28575">
            <a:solidFill>
              <a:srgbClr val="85AA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>
              <a:spcBef>
                <a:spcPts val="600"/>
              </a:spcBef>
            </a:pPr>
            <a:r>
              <a:rPr lang="en-US" altLang="zh-TW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學生盛行於玩</a:t>
            </a:r>
            <a:r>
              <a:rPr lang="zh-TW" altLang="en-US" sz="2400" b="1" dirty="0">
                <a:solidFill>
                  <a:srgbClr val="CF5F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手遊</a:t>
            </a: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，而手遊類型或消費型態受族群所影響。另外現在學生會看許多影片，像是</a:t>
            </a:r>
            <a:r>
              <a:rPr lang="zh-TW" altLang="en-US" sz="2400" b="1" dirty="0">
                <a:solidFill>
                  <a:srgbClr val="CF5F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開箱</a:t>
            </a: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類型或</a:t>
            </a:r>
            <a:r>
              <a:rPr lang="zh-TW" altLang="en-US" sz="2400" b="1" dirty="0">
                <a:solidFill>
                  <a:srgbClr val="CF5F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直播</a:t>
            </a: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類的影片。</a:t>
            </a:r>
          </a:p>
          <a:p>
            <a:pPr marL="180000">
              <a:spcBef>
                <a:spcPts val="600"/>
              </a:spcBef>
            </a:pPr>
            <a:r>
              <a:rPr lang="en-US" altLang="zh-TW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語言方面的就會有比較</a:t>
            </a:r>
            <a:r>
              <a:rPr lang="zh-TW" altLang="en-US" sz="2400" b="1" dirty="0">
                <a:solidFill>
                  <a:srgbClr val="CF5F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直白、開放</a:t>
            </a: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的內容。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5680981E-72F5-FECF-E147-D95613E66F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43" y="2949871"/>
            <a:ext cx="103906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57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F963B99-CD6F-94E4-ED27-251A893F577F}"/>
              </a:ext>
            </a:extLst>
          </p:cNvPr>
          <p:cNvSpPr/>
          <p:nvPr/>
        </p:nvSpPr>
        <p:spPr>
          <a:xfrm>
            <a:off x="540470" y="371878"/>
            <a:ext cx="78806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Q2</a:t>
            </a:r>
            <a:r>
              <a:rPr lang="zh-TW" altLang="en-US" sz="28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請問老師您覺得這些次文化都有什麼特徵呢？</a:t>
            </a:r>
            <a:endParaRPr lang="zh-CN" altLang="en-US" sz="2800" b="1" dirty="0">
              <a:solidFill>
                <a:srgbClr val="865B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4B9892DD-4000-FE6A-F1B4-FE369FF4105D}"/>
              </a:ext>
            </a:extLst>
          </p:cNvPr>
          <p:cNvSpPr/>
          <p:nvPr/>
        </p:nvSpPr>
        <p:spPr>
          <a:xfrm>
            <a:off x="439222" y="1551529"/>
            <a:ext cx="5575079" cy="1545758"/>
          </a:xfrm>
          <a:prstGeom prst="roundRect">
            <a:avLst/>
          </a:prstGeom>
          <a:noFill/>
          <a:ln w="28575">
            <a:solidFill>
              <a:srgbClr val="9AA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這些次文化的產生多數與學生</a:t>
            </a:r>
            <a:r>
              <a:rPr lang="zh-TW" altLang="en-US" sz="2400" b="1" dirty="0">
                <a:solidFill>
                  <a:srgbClr val="CF5F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家庭背景</a:t>
            </a: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</a:t>
            </a:r>
            <a:endParaRPr lang="en-US" altLang="zh-TW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關，有部分則是受</a:t>
            </a:r>
            <a:r>
              <a:rPr lang="zh-TW" altLang="en-US" sz="2400" b="1" dirty="0">
                <a:solidFill>
                  <a:srgbClr val="CF5F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同儕</a:t>
            </a: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所影響，像是刺青</a:t>
            </a:r>
            <a:endParaRPr lang="en-US" altLang="zh-TW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，因多數人都有在身上刺青，青少年階段</a:t>
            </a:r>
            <a:endParaRPr lang="en-US" altLang="zh-TW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的學生會為了追求歸屬感進而跟隨。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4623A96-92EC-7AD1-26BA-A4ECB7A0B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432" y="1235403"/>
            <a:ext cx="1135135" cy="1008000"/>
          </a:xfrm>
          <a:prstGeom prst="rect">
            <a:avLst/>
          </a:prstGeom>
        </p:spPr>
      </p:pic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5E92038-D506-3653-1194-BBB652DB9BAA}"/>
              </a:ext>
            </a:extLst>
          </p:cNvPr>
          <p:cNvSpPr/>
          <p:nvPr/>
        </p:nvSpPr>
        <p:spPr>
          <a:xfrm>
            <a:off x="579203" y="4366883"/>
            <a:ext cx="5089388" cy="1640264"/>
          </a:xfrm>
          <a:prstGeom prst="roundRect">
            <a:avLst/>
          </a:prstGeom>
          <a:noFill/>
          <a:ln w="28575">
            <a:solidFill>
              <a:srgbClr val="B07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學生所流行的次文化都是受</a:t>
            </a:r>
            <a:r>
              <a:rPr lang="zh-TW" altLang="en-US" sz="2400" b="1" dirty="0">
                <a:solidFill>
                  <a:srgbClr val="CF5F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網路影響</a:t>
            </a: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為主，他們會將網路上所看到的事用在現實生活中。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134913F1-A437-C37F-CEBB-9CE0758A9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29" y="3701145"/>
            <a:ext cx="1133294" cy="936000"/>
          </a:xfrm>
          <a:prstGeom prst="rect">
            <a:avLst/>
          </a:prstGeom>
        </p:spPr>
      </p:pic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AF9CAFB2-6D04-7034-1506-D426BDDE4FB7}"/>
              </a:ext>
            </a:extLst>
          </p:cNvPr>
          <p:cNvSpPr/>
          <p:nvPr/>
        </p:nvSpPr>
        <p:spPr>
          <a:xfrm>
            <a:off x="6299159" y="2628785"/>
            <a:ext cx="5455394" cy="2459491"/>
          </a:xfrm>
          <a:prstGeom prst="roundRect">
            <a:avLst/>
          </a:prstGeom>
          <a:noFill/>
          <a:ln w="28575">
            <a:solidFill>
              <a:srgbClr val="85AA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>
              <a:spcBef>
                <a:spcPts val="600"/>
              </a:spcBef>
            </a:pP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茵茵老師：</a:t>
            </a:r>
            <a:endParaRPr lang="en-US" altLang="zh-TW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80000">
              <a:spcBef>
                <a:spcPts val="600"/>
              </a:spcBef>
            </a:pP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在校園內每個小團體內都有其各自的文化，都是在</a:t>
            </a:r>
            <a:r>
              <a:rPr lang="zh-TW" altLang="en-US" sz="2400" b="1" dirty="0">
                <a:solidFill>
                  <a:srgbClr val="CF5F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展現自我價值觀</a:t>
            </a: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TW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80000">
              <a:spcBef>
                <a:spcPts val="600"/>
              </a:spcBef>
            </a:pP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華敏老師：</a:t>
            </a:r>
            <a:endParaRPr lang="en-US" altLang="zh-TW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80000">
              <a:spcBef>
                <a:spcPts val="600"/>
              </a:spcBef>
            </a:pP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學生都是在跟隨他們認為有趣、好笑，充滿刺激的事物去做</a:t>
            </a:r>
            <a:r>
              <a:rPr lang="zh-TW" altLang="en-US" sz="2400" b="1" dirty="0">
                <a:solidFill>
                  <a:srgbClr val="CF5F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觀看</a:t>
            </a: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及</a:t>
            </a:r>
            <a:r>
              <a:rPr lang="zh-TW" altLang="en-US" sz="2400" b="1" dirty="0">
                <a:solidFill>
                  <a:srgbClr val="CF5F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模仿</a:t>
            </a: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5680981E-72F5-FECF-E147-D95613E66F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469" y="3286883"/>
            <a:ext cx="103906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08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F963B99-CD6F-94E4-ED27-251A893F577F}"/>
              </a:ext>
            </a:extLst>
          </p:cNvPr>
          <p:cNvSpPr/>
          <p:nvPr/>
        </p:nvSpPr>
        <p:spPr>
          <a:xfrm>
            <a:off x="540470" y="371878"/>
            <a:ext cx="967604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Q3</a:t>
            </a:r>
            <a:r>
              <a:rPr lang="zh-TW" altLang="en-US" sz="28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老師您任教多年來有感受到青少年次文化的世代差異嗎？</a:t>
            </a:r>
            <a:endParaRPr lang="en-US" altLang="zh-TW" sz="2800" b="1" dirty="0">
              <a:solidFill>
                <a:srgbClr val="865B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TW" sz="28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TW" altLang="en-US" sz="28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若有的話想請問有什麼差異？</a:t>
            </a:r>
            <a:endParaRPr lang="zh-CN" altLang="en-US" sz="2800" b="1" dirty="0">
              <a:solidFill>
                <a:srgbClr val="865B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4B9892DD-4000-FE6A-F1B4-FE369FF4105D}"/>
              </a:ext>
            </a:extLst>
          </p:cNvPr>
          <p:cNvSpPr/>
          <p:nvPr/>
        </p:nvSpPr>
        <p:spPr>
          <a:xfrm>
            <a:off x="408796" y="1588700"/>
            <a:ext cx="5575079" cy="1545758"/>
          </a:xfrm>
          <a:prstGeom prst="roundRect">
            <a:avLst/>
          </a:prstGeom>
          <a:noFill/>
          <a:ln w="28575">
            <a:solidFill>
              <a:srgbClr val="9AA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主要是在科技的部分，隨著</a:t>
            </a:r>
            <a:r>
              <a:rPr lang="zh-TW" altLang="en-US" sz="2400" b="1" dirty="0">
                <a:solidFill>
                  <a:srgbClr val="CF5F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科技演進</a:t>
            </a: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，手機的功能、軟體的發展越來越進步以及普及，學生的行動容易</a:t>
            </a:r>
            <a:r>
              <a:rPr lang="zh-TW" altLang="en-US" sz="2400" b="1" dirty="0">
                <a:solidFill>
                  <a:srgbClr val="CF5F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被手機控制</a:t>
            </a: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住，影響他們跟同儕的交流方式。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4623A96-92EC-7AD1-26BA-A4ECB7A0B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591" y="1287916"/>
            <a:ext cx="1135135" cy="1008000"/>
          </a:xfrm>
          <a:prstGeom prst="rect">
            <a:avLst/>
          </a:prstGeom>
        </p:spPr>
      </p:pic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5E92038-D506-3653-1194-BBB652DB9BAA}"/>
              </a:ext>
            </a:extLst>
          </p:cNvPr>
          <p:cNvSpPr/>
          <p:nvPr/>
        </p:nvSpPr>
        <p:spPr>
          <a:xfrm>
            <a:off x="579203" y="4366883"/>
            <a:ext cx="5089388" cy="1640264"/>
          </a:xfrm>
          <a:prstGeom prst="roundRect">
            <a:avLst/>
          </a:prstGeom>
          <a:noFill/>
          <a:ln w="28575">
            <a:solidFill>
              <a:srgbClr val="B07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現在流行的事物</a:t>
            </a:r>
            <a:r>
              <a:rPr lang="zh-TW" altLang="en-US" sz="2400" b="1" dirty="0">
                <a:solidFill>
                  <a:srgbClr val="CF5F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世代交替時間較短。</a:t>
            </a:r>
            <a:endParaRPr lang="en-US" altLang="zh-TW" sz="2000" b="1" dirty="0">
              <a:solidFill>
                <a:srgbClr val="CF5F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以前只流行台灣的事物，現在則更</a:t>
            </a:r>
            <a:r>
              <a:rPr lang="zh-TW" altLang="en-US" sz="2400" b="1" dirty="0">
                <a:solidFill>
                  <a:srgbClr val="CF5F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多元</a:t>
            </a: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，包含了許多外國流行的文化。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134913F1-A437-C37F-CEBB-9CE0758A9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70" y="3723543"/>
            <a:ext cx="1133294" cy="936000"/>
          </a:xfrm>
          <a:prstGeom prst="rect">
            <a:avLst/>
          </a:prstGeom>
        </p:spPr>
      </p:pic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AF9CAFB2-6D04-7034-1506-D426BDDE4FB7}"/>
              </a:ext>
            </a:extLst>
          </p:cNvPr>
          <p:cNvSpPr/>
          <p:nvPr/>
        </p:nvSpPr>
        <p:spPr>
          <a:xfrm>
            <a:off x="6196136" y="2237439"/>
            <a:ext cx="5735711" cy="3486419"/>
          </a:xfrm>
          <a:prstGeom prst="roundRect">
            <a:avLst/>
          </a:prstGeom>
          <a:noFill/>
          <a:ln w="28575">
            <a:solidFill>
              <a:srgbClr val="85AA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>
              <a:spcBef>
                <a:spcPts val="600"/>
              </a:spcBef>
            </a:pP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茵茵老師：</a:t>
            </a:r>
            <a:endParaRPr lang="en-US" altLang="zh-TW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80000">
              <a:spcBef>
                <a:spcPts val="600"/>
              </a:spcBef>
            </a:pP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學生透過次文化來傳遞想法與意涵，像是刺青展現自己的思想；現代學生的</a:t>
            </a:r>
            <a:r>
              <a:rPr lang="zh-TW" altLang="en-US" sz="2400" b="1" dirty="0">
                <a:solidFill>
                  <a:srgbClr val="CF5F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表達更直接</a:t>
            </a: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，在性的部分可以很開放的直接說出口。</a:t>
            </a:r>
          </a:p>
          <a:p>
            <a:pPr marL="180000">
              <a:spcBef>
                <a:spcPts val="600"/>
              </a:spcBef>
            </a:pP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華敏老師：</a:t>
            </a:r>
            <a:endParaRPr lang="en-US" altLang="zh-TW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80000">
              <a:spcBef>
                <a:spcPts val="600"/>
              </a:spcBef>
            </a:pP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現在學生受網路影響很大，網路也越發達使得消息的</a:t>
            </a:r>
            <a:r>
              <a:rPr lang="zh-TW" altLang="en-US" sz="2400" b="1" dirty="0">
                <a:solidFill>
                  <a:srgbClr val="CF5F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傳播速度加快</a:t>
            </a: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；以前的青少年也比較著重於</a:t>
            </a:r>
            <a:r>
              <a:rPr lang="zh-TW" altLang="en-US" sz="2400" b="1" dirty="0">
                <a:solidFill>
                  <a:srgbClr val="CF5F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精神層面</a:t>
            </a: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的文化流行，現在學生則是以滿足</a:t>
            </a:r>
            <a:r>
              <a:rPr lang="zh-TW" altLang="en-US" sz="2400" b="1" dirty="0">
                <a:solidFill>
                  <a:srgbClr val="CF5F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物質欲望</a:t>
            </a: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為主。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5680981E-72F5-FECF-E147-D95613E66F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244" y="3323516"/>
            <a:ext cx="103906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77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354980" y="1982881"/>
            <a:ext cx="1670266" cy="1785104"/>
            <a:chOff x="4141670" y="1560735"/>
            <a:chExt cx="1144951" cy="921183"/>
          </a:xfrm>
        </p:grpSpPr>
        <p:sp>
          <p:nvSpPr>
            <p:cNvPr id="6" name="文本框 5"/>
            <p:cNvSpPr txBox="1"/>
            <p:nvPr/>
          </p:nvSpPr>
          <p:spPr>
            <a:xfrm>
              <a:off x="4141670" y="1560735"/>
              <a:ext cx="662704" cy="92118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6600" b="1" dirty="0">
                  <a:solidFill>
                    <a:srgbClr val="865B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</a:t>
              </a:r>
              <a:r>
                <a:rPr lang="zh-TW" altLang="en-US" sz="6600" b="1" dirty="0">
                  <a:solidFill>
                    <a:srgbClr val="865B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錄</a:t>
              </a:r>
              <a:endParaRPr lang="zh-CN" altLang="en-US" sz="66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844818" y="1581833"/>
              <a:ext cx="441803" cy="4768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endPara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327781" y="327309"/>
            <a:ext cx="5836704" cy="681064"/>
            <a:chOff x="4389121" y="1084217"/>
            <a:chExt cx="6309360" cy="736216"/>
          </a:xfrm>
        </p:grpSpPr>
        <p:sp>
          <p:nvSpPr>
            <p:cNvPr id="8" name="五边形 7"/>
            <p:cNvSpPr/>
            <p:nvPr/>
          </p:nvSpPr>
          <p:spPr>
            <a:xfrm flipH="1">
              <a:off x="4389121" y="1084217"/>
              <a:ext cx="6309360" cy="736216"/>
            </a:xfrm>
            <a:prstGeom prst="homePlate">
              <a:avLst/>
            </a:prstGeom>
            <a:solidFill>
              <a:srgbClr val="F29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何謂青少年次文化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菱形 1"/>
            <p:cNvSpPr/>
            <p:nvPr/>
          </p:nvSpPr>
          <p:spPr>
            <a:xfrm>
              <a:off x="4517592" y="1132079"/>
              <a:ext cx="640492" cy="640492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4571173" y="1264608"/>
              <a:ext cx="542718" cy="432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F29A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000" b="1" dirty="0">
                <a:solidFill>
                  <a:srgbClr val="F29A5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327781" y="1295440"/>
            <a:ext cx="5836704" cy="681064"/>
            <a:chOff x="4389121" y="1084217"/>
            <a:chExt cx="6309360" cy="736216"/>
          </a:xfrm>
        </p:grpSpPr>
        <p:sp>
          <p:nvSpPr>
            <p:cNvPr id="30" name="五边形 29"/>
            <p:cNvSpPr/>
            <p:nvPr/>
          </p:nvSpPr>
          <p:spPr>
            <a:xfrm flipH="1">
              <a:off x="4389121" y="1084217"/>
              <a:ext cx="6309360" cy="736216"/>
            </a:xfrm>
            <a:prstGeom prst="homePlate">
              <a:avLst/>
            </a:prstGeom>
            <a:solidFill>
              <a:srgbClr val="A5C0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青少年次文化特徵與成因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菱形 30"/>
            <p:cNvSpPr/>
            <p:nvPr/>
          </p:nvSpPr>
          <p:spPr>
            <a:xfrm>
              <a:off x="4517592" y="1132079"/>
              <a:ext cx="640492" cy="640492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543329" y="1264608"/>
              <a:ext cx="542718" cy="432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A6C0A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000" b="1" dirty="0">
                <a:solidFill>
                  <a:srgbClr val="A6C0A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327781" y="2263571"/>
            <a:ext cx="5836704" cy="681064"/>
            <a:chOff x="4389121" y="1084217"/>
            <a:chExt cx="6309360" cy="736216"/>
          </a:xfrm>
        </p:grpSpPr>
        <p:sp>
          <p:nvSpPr>
            <p:cNvPr id="34" name="五边形 33"/>
            <p:cNvSpPr/>
            <p:nvPr/>
          </p:nvSpPr>
          <p:spPr>
            <a:xfrm flipH="1">
              <a:off x="4389121" y="1084217"/>
              <a:ext cx="6309360" cy="736216"/>
            </a:xfrm>
            <a:prstGeom prst="homePlate">
              <a:avLst/>
            </a:prstGeom>
            <a:solidFill>
              <a:srgbClr val="B092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次文化對青少年的影響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菱形 34"/>
            <p:cNvSpPr/>
            <p:nvPr/>
          </p:nvSpPr>
          <p:spPr>
            <a:xfrm>
              <a:off x="4517592" y="1132079"/>
              <a:ext cx="640492" cy="640492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585095" y="1264608"/>
              <a:ext cx="542718" cy="432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B092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000" b="1" dirty="0">
                <a:solidFill>
                  <a:srgbClr val="B0927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327781" y="3231702"/>
            <a:ext cx="5836704" cy="681064"/>
            <a:chOff x="4389121" y="1084217"/>
            <a:chExt cx="6309360" cy="736216"/>
          </a:xfrm>
        </p:grpSpPr>
        <p:sp>
          <p:nvSpPr>
            <p:cNvPr id="38" name="五边形 37"/>
            <p:cNvSpPr/>
            <p:nvPr/>
          </p:nvSpPr>
          <p:spPr>
            <a:xfrm flipH="1">
              <a:off x="4389121" y="1084217"/>
              <a:ext cx="6309360" cy="736216"/>
            </a:xfrm>
            <a:prstGeom prst="homePlate">
              <a:avLst/>
            </a:prstGeom>
            <a:solidFill>
              <a:srgbClr val="C8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青少年次文化的型態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菱形 38"/>
            <p:cNvSpPr/>
            <p:nvPr/>
          </p:nvSpPr>
          <p:spPr>
            <a:xfrm>
              <a:off x="4517592" y="1132079"/>
              <a:ext cx="640492" cy="640492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571173" y="1264608"/>
              <a:ext cx="542718" cy="432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C8D8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000" b="1" dirty="0">
                <a:solidFill>
                  <a:srgbClr val="C8D85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36">
            <a:extLst>
              <a:ext uri="{FF2B5EF4-FFF2-40B4-BE49-F238E27FC236}">
                <a16:creationId xmlns:a16="http://schemas.microsoft.com/office/drawing/2014/main" id="{69422262-1219-7DDC-6CEE-DEE26C921B2C}"/>
              </a:ext>
            </a:extLst>
          </p:cNvPr>
          <p:cNvGrpSpPr/>
          <p:nvPr/>
        </p:nvGrpSpPr>
        <p:grpSpPr>
          <a:xfrm>
            <a:off x="4327781" y="4194974"/>
            <a:ext cx="5836704" cy="681064"/>
            <a:chOff x="4389121" y="1084217"/>
            <a:chExt cx="6309360" cy="736216"/>
          </a:xfrm>
        </p:grpSpPr>
        <p:sp>
          <p:nvSpPr>
            <p:cNvPr id="23" name="五边形 37">
              <a:extLst>
                <a:ext uri="{FF2B5EF4-FFF2-40B4-BE49-F238E27FC236}">
                  <a16:creationId xmlns:a16="http://schemas.microsoft.com/office/drawing/2014/main" id="{AC06576C-714B-1E4C-9AB1-B77E61546BC0}"/>
                </a:ext>
              </a:extLst>
            </p:cNvPr>
            <p:cNvSpPr/>
            <p:nvPr/>
          </p:nvSpPr>
          <p:spPr>
            <a:xfrm flipH="1">
              <a:off x="4389121" y="1084217"/>
              <a:ext cx="6309360" cy="736216"/>
            </a:xfrm>
            <a:prstGeom prst="homePlate">
              <a:avLst/>
            </a:prstGeom>
            <a:solidFill>
              <a:srgbClr val="9AA4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教師與學生訪談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菱形 24">
              <a:extLst>
                <a:ext uri="{FF2B5EF4-FFF2-40B4-BE49-F238E27FC236}">
                  <a16:creationId xmlns:a16="http://schemas.microsoft.com/office/drawing/2014/main" id="{C51A0680-B336-7253-D43A-C9DF28596FC7}"/>
                </a:ext>
              </a:extLst>
            </p:cNvPr>
            <p:cNvSpPr/>
            <p:nvPr/>
          </p:nvSpPr>
          <p:spPr>
            <a:xfrm>
              <a:off x="4517592" y="1132079"/>
              <a:ext cx="640492" cy="640492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39">
              <a:extLst>
                <a:ext uri="{FF2B5EF4-FFF2-40B4-BE49-F238E27FC236}">
                  <a16:creationId xmlns:a16="http://schemas.microsoft.com/office/drawing/2014/main" id="{D28FE0C9-98C3-2318-E276-534DD9783E11}"/>
                </a:ext>
              </a:extLst>
            </p:cNvPr>
            <p:cNvSpPr txBox="1"/>
            <p:nvPr/>
          </p:nvSpPr>
          <p:spPr>
            <a:xfrm>
              <a:off x="4571173" y="1264608"/>
              <a:ext cx="542718" cy="432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9AA4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altLang="zh-TW" sz="2000" b="1" dirty="0">
                  <a:solidFill>
                    <a:srgbClr val="9AA4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000" b="1" dirty="0">
                <a:solidFill>
                  <a:srgbClr val="9AA4C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36">
            <a:extLst>
              <a:ext uri="{FF2B5EF4-FFF2-40B4-BE49-F238E27FC236}">
                <a16:creationId xmlns:a16="http://schemas.microsoft.com/office/drawing/2014/main" id="{46331DBD-5643-41B3-69FF-2DA475159F2B}"/>
              </a:ext>
            </a:extLst>
          </p:cNvPr>
          <p:cNvGrpSpPr/>
          <p:nvPr/>
        </p:nvGrpSpPr>
        <p:grpSpPr>
          <a:xfrm>
            <a:off x="4327781" y="5164332"/>
            <a:ext cx="5836704" cy="681064"/>
            <a:chOff x="4389121" y="1084217"/>
            <a:chExt cx="6309360" cy="736216"/>
          </a:xfrm>
        </p:grpSpPr>
        <p:sp>
          <p:nvSpPr>
            <p:cNvPr id="45" name="五边形 37">
              <a:extLst>
                <a:ext uri="{FF2B5EF4-FFF2-40B4-BE49-F238E27FC236}">
                  <a16:creationId xmlns:a16="http://schemas.microsoft.com/office/drawing/2014/main" id="{E25EE1B7-22D9-9204-3A45-8C8148A22CD8}"/>
                </a:ext>
              </a:extLst>
            </p:cNvPr>
            <p:cNvSpPr/>
            <p:nvPr/>
          </p:nvSpPr>
          <p:spPr>
            <a:xfrm flipH="1">
              <a:off x="4389121" y="1084217"/>
              <a:ext cx="6309360" cy="736216"/>
            </a:xfrm>
            <a:prstGeom prst="homePlate">
              <a:avLst/>
            </a:prstGeom>
            <a:solidFill>
              <a:srgbClr val="ED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結論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菱形 45">
              <a:extLst>
                <a:ext uri="{FF2B5EF4-FFF2-40B4-BE49-F238E27FC236}">
                  <a16:creationId xmlns:a16="http://schemas.microsoft.com/office/drawing/2014/main" id="{D5B4CDFE-B32D-3B33-8C20-776592B87B1E}"/>
                </a:ext>
              </a:extLst>
            </p:cNvPr>
            <p:cNvSpPr/>
            <p:nvPr/>
          </p:nvSpPr>
          <p:spPr>
            <a:xfrm>
              <a:off x="4517592" y="1132079"/>
              <a:ext cx="640492" cy="640492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39">
              <a:extLst>
                <a:ext uri="{FF2B5EF4-FFF2-40B4-BE49-F238E27FC236}">
                  <a16:creationId xmlns:a16="http://schemas.microsoft.com/office/drawing/2014/main" id="{894D26A8-37EB-F2A4-8368-70E206A22FE5}"/>
                </a:ext>
              </a:extLst>
            </p:cNvPr>
            <p:cNvSpPr txBox="1"/>
            <p:nvPr/>
          </p:nvSpPr>
          <p:spPr>
            <a:xfrm>
              <a:off x="4571173" y="1264608"/>
              <a:ext cx="542718" cy="432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ED77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altLang="zh-TW" sz="2000" b="1" dirty="0">
                  <a:solidFill>
                    <a:srgbClr val="ED77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2000" b="1" dirty="0">
                <a:solidFill>
                  <a:srgbClr val="ED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738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F963B99-CD6F-94E4-ED27-251A893F577F}"/>
              </a:ext>
            </a:extLst>
          </p:cNvPr>
          <p:cNvSpPr/>
          <p:nvPr/>
        </p:nvSpPr>
        <p:spPr>
          <a:xfrm>
            <a:off x="540470" y="371878"/>
            <a:ext cx="75216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Q4</a:t>
            </a:r>
            <a:r>
              <a:rPr lang="zh-TW" altLang="en-US" sz="28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老師您認為形成這些次文化的原因有什麼？</a:t>
            </a:r>
            <a:endParaRPr lang="zh-CN" altLang="en-US" sz="2800" b="1" dirty="0">
              <a:solidFill>
                <a:srgbClr val="865B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4B9892DD-4000-FE6A-F1B4-FE369FF4105D}"/>
              </a:ext>
            </a:extLst>
          </p:cNvPr>
          <p:cNvSpPr/>
          <p:nvPr/>
        </p:nvSpPr>
        <p:spPr>
          <a:xfrm>
            <a:off x="403851" y="1439587"/>
            <a:ext cx="5575079" cy="1008000"/>
          </a:xfrm>
          <a:prstGeom prst="roundRect">
            <a:avLst/>
          </a:prstGeom>
          <a:noFill/>
          <a:ln w="28575">
            <a:solidFill>
              <a:srgbClr val="9AA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主要是</a:t>
            </a:r>
            <a:r>
              <a:rPr lang="zh-TW" altLang="en-US" sz="2400" b="1" dirty="0">
                <a:solidFill>
                  <a:srgbClr val="CF5F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區域性</a:t>
            </a: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文化、</a:t>
            </a:r>
            <a:r>
              <a:rPr lang="zh-TW" altLang="en-US" sz="2000" b="1" dirty="0">
                <a:solidFill>
                  <a:srgbClr val="CF5F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家庭教育</a:t>
            </a: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以及</a:t>
            </a:r>
            <a:r>
              <a:rPr lang="zh-TW" altLang="en-US" sz="2400" b="1" dirty="0">
                <a:solidFill>
                  <a:srgbClr val="CF5F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科技</a:t>
            </a:r>
            <a:endParaRPr lang="en-US" altLang="zh-TW" sz="2400" b="1" dirty="0">
              <a:solidFill>
                <a:srgbClr val="CF5F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文化所造成的。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4623A96-92EC-7AD1-26BA-A4ECB7A0B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496" y="1200775"/>
            <a:ext cx="1135135" cy="1008000"/>
          </a:xfrm>
          <a:prstGeom prst="rect">
            <a:avLst/>
          </a:prstGeom>
        </p:spPr>
      </p:pic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5E92038-D506-3653-1194-BBB652DB9BAA}"/>
              </a:ext>
            </a:extLst>
          </p:cNvPr>
          <p:cNvSpPr/>
          <p:nvPr/>
        </p:nvSpPr>
        <p:spPr>
          <a:xfrm>
            <a:off x="260153" y="3791516"/>
            <a:ext cx="5089388" cy="1640264"/>
          </a:xfrm>
          <a:prstGeom prst="roundRect">
            <a:avLst/>
          </a:prstGeom>
          <a:noFill/>
          <a:ln w="28575">
            <a:solidFill>
              <a:srgbClr val="B07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主要是因科技的演進，網路媒體發達，學生容易受到這些</a:t>
            </a:r>
            <a:r>
              <a:rPr lang="zh-TW" altLang="en-US" sz="2400" b="1" dirty="0">
                <a:solidFill>
                  <a:srgbClr val="CF5F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媒體的影響</a:t>
            </a:r>
            <a:endParaRPr lang="en-US" altLang="zh-TW" sz="2000" b="1" dirty="0">
              <a:solidFill>
                <a:srgbClr val="CF5F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受</a:t>
            </a:r>
            <a:r>
              <a:rPr lang="zh-TW" altLang="en-US" sz="2400" b="1" dirty="0">
                <a:solidFill>
                  <a:srgbClr val="CF5F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同儕的影響</a:t>
            </a: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，跟著出現這些行為。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134913F1-A437-C37F-CEBB-9CE0758A9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1" y="3066484"/>
            <a:ext cx="1133294" cy="936000"/>
          </a:xfrm>
          <a:prstGeom prst="rect">
            <a:avLst/>
          </a:prstGeom>
        </p:spPr>
      </p:pic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AF9CAFB2-6D04-7034-1506-D426BDDE4FB7}"/>
              </a:ext>
            </a:extLst>
          </p:cNvPr>
          <p:cNvSpPr/>
          <p:nvPr/>
        </p:nvSpPr>
        <p:spPr>
          <a:xfrm>
            <a:off x="5942684" y="2419019"/>
            <a:ext cx="5989163" cy="3486419"/>
          </a:xfrm>
          <a:prstGeom prst="roundRect">
            <a:avLst/>
          </a:prstGeom>
          <a:noFill/>
          <a:ln w="28575">
            <a:solidFill>
              <a:srgbClr val="85AA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>
              <a:spcBef>
                <a:spcPts val="600"/>
              </a:spcBef>
            </a:pP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茵茵老師：</a:t>
            </a:r>
            <a:endParaRPr lang="en-US" altLang="zh-TW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80000">
              <a:spcBef>
                <a:spcPts val="600"/>
              </a:spcBef>
            </a:pPr>
            <a:r>
              <a:rPr lang="zh-TW" altLang="en-US" sz="2400" b="1" dirty="0">
                <a:solidFill>
                  <a:srgbClr val="CF5F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網路媒體的發達</a:t>
            </a: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以及，</a:t>
            </a:r>
            <a:r>
              <a:rPr lang="zh-TW" altLang="en-US" sz="2400" b="1" dirty="0">
                <a:solidFill>
                  <a:srgbClr val="CF5F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少子化</a:t>
            </a: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的關係，家長會更尊重孩子的意見，讓他們更展現自我。</a:t>
            </a:r>
          </a:p>
          <a:p>
            <a:pPr marL="180000">
              <a:spcBef>
                <a:spcPts val="600"/>
              </a:spcBef>
            </a:pP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華敏老師：</a:t>
            </a:r>
            <a:endParaRPr lang="en-US" altLang="zh-TW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80000">
              <a:spcBef>
                <a:spcPts val="600"/>
              </a:spcBef>
            </a:pP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因</a:t>
            </a:r>
            <a:r>
              <a:rPr lang="zh-TW" altLang="en-US" sz="2400" b="1" dirty="0">
                <a:solidFill>
                  <a:srgbClr val="CF5F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網路的發達</a:t>
            </a: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，學生接收資訊管道更豐富，像是透過影音平台、觀看直播等，使得學生會爭相模仿，並覺得在網路上表演的這些人所做的事無傷大雅，而造成學生的表現更為大膽。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5680981E-72F5-FECF-E147-D95613E66F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984" y="2753264"/>
            <a:ext cx="103906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87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F963B99-CD6F-94E4-ED27-251A893F577F}"/>
              </a:ext>
            </a:extLst>
          </p:cNvPr>
          <p:cNvSpPr/>
          <p:nvPr/>
        </p:nvSpPr>
        <p:spPr>
          <a:xfrm>
            <a:off x="540470" y="371878"/>
            <a:ext cx="93169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Q5</a:t>
            </a:r>
            <a:r>
              <a:rPr lang="zh-TW" altLang="en-US" sz="28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這些次文化對學生帶來什麼樣的影響？（正向及負向）</a:t>
            </a:r>
            <a:endParaRPr lang="zh-CN" altLang="en-US" sz="2800" b="1" dirty="0">
              <a:solidFill>
                <a:srgbClr val="865B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4B9892DD-4000-FE6A-F1B4-FE369FF4105D}"/>
              </a:ext>
            </a:extLst>
          </p:cNvPr>
          <p:cNvSpPr/>
          <p:nvPr/>
        </p:nvSpPr>
        <p:spPr>
          <a:xfrm>
            <a:off x="408796" y="1178351"/>
            <a:ext cx="6416210" cy="1956107"/>
          </a:xfrm>
          <a:prstGeom prst="roundRect">
            <a:avLst/>
          </a:prstGeom>
          <a:noFill/>
          <a:ln w="28575">
            <a:solidFill>
              <a:srgbClr val="9AA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b="1" dirty="0">
                <a:solidFill>
                  <a:srgbClr val="CF5F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正向：</a:t>
            </a: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在班級經營上面更加方便，手機的普及讓學生下課時間有事可做，減少發生衝突的機會，也讓老師更方便與學生溝通</a:t>
            </a:r>
          </a:p>
          <a:p>
            <a:r>
              <a:rPr lang="zh-TW" altLang="en-US" sz="2400" b="1" dirty="0">
                <a:solidFill>
                  <a:srgbClr val="CF5F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負向：</a:t>
            </a: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網路上新聞媒體數量多，常會有負面新聞，若學生讀取後判斷錯誤容易導致吸收錯誤的知識、觀念及價值觀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4623A96-92EC-7AD1-26BA-A4ECB7A0B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735" y="1067592"/>
            <a:ext cx="1135135" cy="1008000"/>
          </a:xfrm>
          <a:prstGeom prst="rect">
            <a:avLst/>
          </a:prstGeom>
        </p:spPr>
      </p:pic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5E92038-D506-3653-1194-BBB652DB9BAA}"/>
              </a:ext>
            </a:extLst>
          </p:cNvPr>
          <p:cNvSpPr/>
          <p:nvPr/>
        </p:nvSpPr>
        <p:spPr>
          <a:xfrm>
            <a:off x="579203" y="4366883"/>
            <a:ext cx="5089388" cy="1640264"/>
          </a:xfrm>
          <a:prstGeom prst="roundRect">
            <a:avLst/>
          </a:prstGeom>
          <a:noFill/>
          <a:ln w="28575">
            <a:solidFill>
              <a:srgbClr val="B07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b="1" dirty="0">
                <a:solidFill>
                  <a:srgbClr val="CF5F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正向：</a:t>
            </a: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可以自行學習自己感興趣的事物</a:t>
            </a:r>
          </a:p>
          <a:p>
            <a:r>
              <a:rPr lang="zh-TW" altLang="en-US" sz="2400" b="1" dirty="0">
                <a:solidFill>
                  <a:srgbClr val="CF5F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負向：</a:t>
            </a: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學生手機沉癮的狀況嚴重，手機若離開學生身邊，學生容易煩躁不安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134913F1-A437-C37F-CEBB-9CE0758A9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70" y="3723543"/>
            <a:ext cx="1133294" cy="936000"/>
          </a:xfrm>
          <a:prstGeom prst="rect">
            <a:avLst/>
          </a:prstGeom>
        </p:spPr>
      </p:pic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AF9CAFB2-6D04-7034-1506-D426BDDE4FB7}"/>
              </a:ext>
            </a:extLst>
          </p:cNvPr>
          <p:cNvSpPr/>
          <p:nvPr/>
        </p:nvSpPr>
        <p:spPr>
          <a:xfrm>
            <a:off x="6003041" y="3384791"/>
            <a:ext cx="5735711" cy="2294858"/>
          </a:xfrm>
          <a:prstGeom prst="roundRect">
            <a:avLst/>
          </a:prstGeom>
          <a:noFill/>
          <a:ln w="28575">
            <a:solidFill>
              <a:srgbClr val="85AA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>
              <a:spcBef>
                <a:spcPts val="600"/>
              </a:spcBef>
            </a:pPr>
            <a:r>
              <a:rPr lang="zh-TW" altLang="en-US" sz="2400" b="1" dirty="0">
                <a:solidFill>
                  <a:srgbClr val="CF5F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正向：</a:t>
            </a: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師生之間傳遞訊息的速度更快了，學生對於取得資訊跟知識更容易，而且也讓學生會更勇敢的表達自己</a:t>
            </a:r>
          </a:p>
          <a:p>
            <a:pPr marL="180000">
              <a:spcBef>
                <a:spcPts val="600"/>
              </a:spcBef>
            </a:pPr>
            <a:r>
              <a:rPr lang="zh-TW" altLang="en-US" sz="2400" b="1" dirty="0">
                <a:solidFill>
                  <a:srgbClr val="CF5F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負向：</a:t>
            </a: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對於媒體閱讀的判斷能力會影響其思想、私人生活與公開的界線太模糊，變得沒有隱私、性資訊過於開放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5680981E-72F5-FECF-E147-D95613E66F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286" y="3245217"/>
            <a:ext cx="103906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819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F963B99-CD6F-94E4-ED27-251A893F577F}"/>
              </a:ext>
            </a:extLst>
          </p:cNvPr>
          <p:cNvSpPr/>
          <p:nvPr/>
        </p:nvSpPr>
        <p:spPr>
          <a:xfrm>
            <a:off x="540470" y="371878"/>
            <a:ext cx="931697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Q6</a:t>
            </a:r>
            <a:r>
              <a:rPr lang="zh-TW" altLang="en-US" sz="28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青少年的次文化對於您在教學上有帶來什麼樣的困擾？</a:t>
            </a:r>
            <a:endParaRPr lang="en-US" altLang="zh-TW" sz="2800" b="1" dirty="0">
              <a:solidFill>
                <a:srgbClr val="865B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TW" altLang="en-US" sz="28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以及如何運用至教學上？</a:t>
            </a:r>
            <a:endParaRPr lang="zh-CN" altLang="en-US" sz="2800" b="1" dirty="0">
              <a:solidFill>
                <a:srgbClr val="865B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4B9892DD-4000-FE6A-F1B4-FE369FF4105D}"/>
              </a:ext>
            </a:extLst>
          </p:cNvPr>
          <p:cNvSpPr/>
          <p:nvPr/>
        </p:nvSpPr>
        <p:spPr>
          <a:xfrm>
            <a:off x="408498" y="1636052"/>
            <a:ext cx="5213317" cy="1080000"/>
          </a:xfrm>
          <a:prstGeom prst="roundRect">
            <a:avLst/>
          </a:prstGeom>
          <a:noFill/>
          <a:ln w="28575">
            <a:solidFill>
              <a:srgbClr val="9AA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b="1" dirty="0">
                <a:solidFill>
                  <a:srgbClr val="CF5F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困擾：</a:t>
            </a: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陣頭文化較容易造成困擾，因學生參與陣頭積極度高經常所以會有學生請假，若不准假容易引起糾紛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4623A96-92EC-7AD1-26BA-A4ECB7A0B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286" y="1207814"/>
            <a:ext cx="1135135" cy="1008000"/>
          </a:xfrm>
          <a:prstGeom prst="rect">
            <a:avLst/>
          </a:prstGeom>
        </p:spPr>
      </p:pic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5E92038-D506-3653-1194-BBB652DB9BAA}"/>
              </a:ext>
            </a:extLst>
          </p:cNvPr>
          <p:cNvSpPr/>
          <p:nvPr/>
        </p:nvSpPr>
        <p:spPr>
          <a:xfrm>
            <a:off x="579203" y="4366883"/>
            <a:ext cx="5089388" cy="1640264"/>
          </a:xfrm>
          <a:prstGeom prst="roundRect">
            <a:avLst/>
          </a:prstGeom>
          <a:noFill/>
          <a:ln w="28575">
            <a:solidFill>
              <a:srgbClr val="B07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b="1" dirty="0">
                <a:solidFill>
                  <a:srgbClr val="CF5F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困擾：</a:t>
            </a: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收手機後學生情緒波動大，有需要使用手機的課程，學生會希望趕快做完能獲得更多玩遊戲的時間，導致作業或是問卷填寫較隨意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134913F1-A437-C37F-CEBB-9CE0758A9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70" y="3580948"/>
            <a:ext cx="1133294" cy="936000"/>
          </a:xfrm>
          <a:prstGeom prst="rect">
            <a:avLst/>
          </a:prstGeom>
        </p:spPr>
      </p:pic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AF9CAFB2-6D04-7034-1506-D426BDDE4FB7}"/>
              </a:ext>
            </a:extLst>
          </p:cNvPr>
          <p:cNvSpPr/>
          <p:nvPr/>
        </p:nvSpPr>
        <p:spPr>
          <a:xfrm>
            <a:off x="6047791" y="1941920"/>
            <a:ext cx="5735711" cy="3860277"/>
          </a:xfrm>
          <a:prstGeom prst="roundRect">
            <a:avLst/>
          </a:prstGeom>
          <a:noFill/>
          <a:ln w="28575">
            <a:solidFill>
              <a:srgbClr val="85AA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>
              <a:spcBef>
                <a:spcPts val="600"/>
              </a:spcBef>
            </a:pP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茵茵老師</a:t>
            </a:r>
            <a:r>
              <a:rPr lang="zh-TW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TW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80000">
              <a:spcBef>
                <a:spcPts val="600"/>
              </a:spcBef>
            </a:pPr>
            <a:r>
              <a:rPr lang="zh-TW" altLang="en-US" sz="2800" b="1" dirty="0">
                <a:solidFill>
                  <a:srgbClr val="CF5F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困擾：</a:t>
            </a: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現代學生的批判意識崛起，會對現有體制或在課堂上會對老師所講的事提出反駁的意見，但卻未提出更好的建議，因此出現為反對而反對的狀況。</a:t>
            </a:r>
            <a:endParaRPr lang="en-US" altLang="zh-TW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80000">
              <a:spcBef>
                <a:spcPts val="600"/>
              </a:spcBef>
            </a:pP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華敏老師：</a:t>
            </a:r>
            <a:endParaRPr lang="en-US" altLang="zh-TW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80000">
              <a:spcBef>
                <a:spcPts val="600"/>
              </a:spcBef>
            </a:pPr>
            <a:r>
              <a:rPr lang="zh-TW" altLang="en-US" sz="2800" b="1" dirty="0">
                <a:solidFill>
                  <a:srgbClr val="CF5F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困擾：</a:t>
            </a: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老師需要重新備課，因文化的改變，學生所學的東西有改變，像是對於國文科以前會著重於文化傳遞、文言文等，現在則是只能達到學生的表達能力。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5680981E-72F5-FECF-E147-D95613E66F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286" y="3245217"/>
            <a:ext cx="103906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67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F963B99-CD6F-94E4-ED27-251A893F577F}"/>
              </a:ext>
            </a:extLst>
          </p:cNvPr>
          <p:cNvSpPr/>
          <p:nvPr/>
        </p:nvSpPr>
        <p:spPr>
          <a:xfrm>
            <a:off x="540470" y="371878"/>
            <a:ext cx="931697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Q6</a:t>
            </a:r>
            <a:r>
              <a:rPr lang="zh-TW" altLang="en-US" sz="28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青少年的次文化對於您在教學上有帶來什麼樣的困擾？</a:t>
            </a:r>
            <a:endParaRPr lang="en-US" altLang="zh-TW" sz="2800" b="1" dirty="0">
              <a:solidFill>
                <a:srgbClr val="865B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TW" altLang="en-US" sz="28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以及如何運用至教學上？</a:t>
            </a:r>
            <a:endParaRPr lang="zh-CN" altLang="en-US" sz="2800" b="1" dirty="0">
              <a:solidFill>
                <a:srgbClr val="865B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4B9892DD-4000-FE6A-F1B4-FE369FF4105D}"/>
              </a:ext>
            </a:extLst>
          </p:cNvPr>
          <p:cNvSpPr/>
          <p:nvPr/>
        </p:nvSpPr>
        <p:spPr>
          <a:xfrm>
            <a:off x="398938" y="1679874"/>
            <a:ext cx="5259795" cy="1523677"/>
          </a:xfrm>
          <a:prstGeom prst="roundRect">
            <a:avLst/>
          </a:prstGeom>
          <a:noFill/>
          <a:ln w="28575">
            <a:solidFill>
              <a:srgbClr val="9AA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b="1" dirty="0">
                <a:solidFill>
                  <a:srgbClr val="CF5F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運用：</a:t>
            </a: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陣頭的團體中會有一名較有地位的人，因此只要與該名學生相處得好，同時也建立起學長姐制度，一同參與陣頭的學生就會比較聽話，並尊重師長。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4623A96-92EC-7AD1-26BA-A4ECB7A0B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134" y="1207814"/>
            <a:ext cx="1135135" cy="1008000"/>
          </a:xfrm>
          <a:prstGeom prst="rect">
            <a:avLst/>
          </a:prstGeom>
        </p:spPr>
      </p:pic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5E92038-D506-3653-1194-BBB652DB9BAA}"/>
              </a:ext>
            </a:extLst>
          </p:cNvPr>
          <p:cNvSpPr/>
          <p:nvPr/>
        </p:nvSpPr>
        <p:spPr>
          <a:xfrm>
            <a:off x="579203" y="4366883"/>
            <a:ext cx="5089388" cy="1640264"/>
          </a:xfrm>
          <a:prstGeom prst="roundRect">
            <a:avLst/>
          </a:prstGeom>
          <a:noFill/>
          <a:ln w="28575">
            <a:solidFill>
              <a:srgbClr val="B07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b="1" dirty="0">
                <a:solidFill>
                  <a:srgbClr val="CF5F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運用：</a:t>
            </a: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在班級經營上，目前所帶的班級為一年級，利用收手機的方式降低學生對手機的依賴性，避免日後造成手機沉癮。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134913F1-A437-C37F-CEBB-9CE0758A9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70" y="3723543"/>
            <a:ext cx="1133294" cy="936000"/>
          </a:xfrm>
          <a:prstGeom prst="rect">
            <a:avLst/>
          </a:prstGeom>
        </p:spPr>
      </p:pic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AF9CAFB2-6D04-7034-1506-D426BDDE4FB7}"/>
              </a:ext>
            </a:extLst>
          </p:cNvPr>
          <p:cNvSpPr/>
          <p:nvPr/>
        </p:nvSpPr>
        <p:spPr>
          <a:xfrm>
            <a:off x="6163296" y="3365078"/>
            <a:ext cx="5346831" cy="1274752"/>
          </a:xfrm>
          <a:prstGeom prst="roundRect">
            <a:avLst/>
          </a:prstGeom>
          <a:noFill/>
          <a:ln w="28575">
            <a:solidFill>
              <a:srgbClr val="85AA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>
              <a:spcBef>
                <a:spcPts val="600"/>
              </a:spcBef>
            </a:pPr>
            <a:r>
              <a:rPr lang="zh-TW" altLang="en-US" sz="2400" b="1" dirty="0">
                <a:solidFill>
                  <a:srgbClr val="CF5F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運用：</a:t>
            </a: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利用網路的方便性，讓學生用網路平台繳交作業。</a:t>
            </a:r>
            <a:endParaRPr lang="en-US" altLang="zh-TW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5680981E-72F5-FECF-E147-D95613E66F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76" y="3111543"/>
            <a:ext cx="103906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32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F963B99-CD6F-94E4-ED27-251A893F577F}"/>
              </a:ext>
            </a:extLst>
          </p:cNvPr>
          <p:cNvSpPr/>
          <p:nvPr/>
        </p:nvSpPr>
        <p:spPr>
          <a:xfrm>
            <a:off x="540470" y="371878"/>
            <a:ext cx="57262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Q7</a:t>
            </a:r>
            <a:r>
              <a:rPr lang="zh-TW" altLang="en-US" sz="28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您最不能忍受什麼樣的次文化？</a:t>
            </a:r>
            <a:endParaRPr lang="zh-CN" altLang="en-US" sz="2800" b="1" dirty="0">
              <a:solidFill>
                <a:srgbClr val="865B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4B9892DD-4000-FE6A-F1B4-FE369FF4105D}"/>
              </a:ext>
            </a:extLst>
          </p:cNvPr>
          <p:cNvSpPr/>
          <p:nvPr/>
        </p:nvSpPr>
        <p:spPr>
          <a:xfrm>
            <a:off x="1241706" y="1476791"/>
            <a:ext cx="3820487" cy="1008000"/>
          </a:xfrm>
          <a:prstGeom prst="roundRect">
            <a:avLst/>
          </a:prstGeom>
          <a:noFill/>
          <a:ln w="28575">
            <a:solidFill>
              <a:srgbClr val="9AA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學生受陣頭、同儕影響所</a:t>
            </a:r>
            <a:endParaRPr lang="en-US" altLang="zh-TW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形成的</a:t>
            </a:r>
            <a:r>
              <a:rPr lang="zh-TW" altLang="en-US" sz="2400" b="1" dirty="0">
                <a:solidFill>
                  <a:srgbClr val="CF5F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刺青文化</a:t>
            </a:r>
            <a:endParaRPr lang="zh-TW" altLang="en-US" sz="2000" b="1" dirty="0">
              <a:solidFill>
                <a:srgbClr val="CF5F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4623A96-92EC-7AD1-26BA-A4ECB7A0B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625" y="1074142"/>
            <a:ext cx="1135135" cy="1008000"/>
          </a:xfrm>
          <a:prstGeom prst="rect">
            <a:avLst/>
          </a:prstGeom>
        </p:spPr>
      </p:pic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5E92038-D506-3653-1194-BBB652DB9BAA}"/>
              </a:ext>
            </a:extLst>
          </p:cNvPr>
          <p:cNvSpPr/>
          <p:nvPr/>
        </p:nvSpPr>
        <p:spPr>
          <a:xfrm>
            <a:off x="692952" y="4372082"/>
            <a:ext cx="4566371" cy="857840"/>
          </a:xfrm>
          <a:prstGeom prst="roundRect">
            <a:avLst/>
          </a:prstGeom>
          <a:noFill/>
          <a:ln w="28575">
            <a:solidFill>
              <a:srgbClr val="B07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學生觀看</a:t>
            </a:r>
            <a:r>
              <a:rPr lang="zh-TW" altLang="en-US" sz="2400" b="1" dirty="0">
                <a:solidFill>
                  <a:srgbClr val="CF5F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抖音影片</a:t>
            </a: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後在課堂上模仿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134913F1-A437-C37F-CEBB-9CE0758A9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1" y="3652295"/>
            <a:ext cx="1133294" cy="936000"/>
          </a:xfrm>
          <a:prstGeom prst="rect">
            <a:avLst/>
          </a:prstGeom>
        </p:spPr>
      </p:pic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AF9CAFB2-6D04-7034-1506-D426BDDE4FB7}"/>
              </a:ext>
            </a:extLst>
          </p:cNvPr>
          <p:cNvSpPr/>
          <p:nvPr/>
        </p:nvSpPr>
        <p:spPr>
          <a:xfrm>
            <a:off x="5456453" y="1705069"/>
            <a:ext cx="5989163" cy="3894452"/>
          </a:xfrm>
          <a:prstGeom prst="roundRect">
            <a:avLst/>
          </a:prstGeom>
          <a:noFill/>
          <a:ln w="28575">
            <a:solidFill>
              <a:srgbClr val="85AA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>
              <a:spcBef>
                <a:spcPts val="600"/>
              </a:spcBef>
            </a:pP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茵茵老師：</a:t>
            </a:r>
            <a:endParaRPr lang="en-US" altLang="zh-TW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80000">
              <a:spcBef>
                <a:spcPts val="600"/>
              </a:spcBef>
            </a:pP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對學生的次文化並非不能忍受，而是擔心所造成的</a:t>
            </a:r>
            <a:r>
              <a:rPr lang="zh-TW" altLang="en-US" sz="2400" b="1" dirty="0">
                <a:solidFill>
                  <a:srgbClr val="CF5F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額外問題</a:t>
            </a: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，像是在性開放這一塊，每個人的感受不一樣，有些學生會覺得被冒犯；有些次文化流行久了學生會變成一種習慣而使其</a:t>
            </a:r>
            <a:r>
              <a:rPr lang="zh-TW" altLang="en-US" sz="2400" b="1" dirty="0">
                <a:solidFill>
                  <a:srgbClr val="CF5F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價值觀有所偏差</a:t>
            </a: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</a:p>
          <a:p>
            <a:pPr marL="180000">
              <a:spcBef>
                <a:spcPts val="600"/>
              </a:spcBef>
            </a:pP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華敏老師：</a:t>
            </a:r>
            <a:endParaRPr lang="en-US" altLang="zh-TW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80000">
              <a:spcBef>
                <a:spcPts val="600"/>
              </a:spcBef>
            </a:pP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現代的學生都是以自身價值觀去判斷事物，忽略責任這一部份，像是學生應做的事情他們只認為自己不想做就不做了，並且部分學生</a:t>
            </a:r>
            <a:r>
              <a:rPr lang="zh-TW" altLang="en-US" sz="2400" b="1" dirty="0">
                <a:solidFill>
                  <a:srgbClr val="CF5F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缺乏同理心、不懂得尊重。</a:t>
            </a:r>
            <a:endParaRPr lang="zh-TW" altLang="en-US" sz="2000" b="1" dirty="0">
              <a:solidFill>
                <a:srgbClr val="CF5F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5680981E-72F5-FECF-E147-D95613E66F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793" y="2922484"/>
            <a:ext cx="103906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42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F963B99-CD6F-94E4-ED27-251A893F577F}"/>
              </a:ext>
            </a:extLst>
          </p:cNvPr>
          <p:cNvSpPr/>
          <p:nvPr/>
        </p:nvSpPr>
        <p:spPr>
          <a:xfrm>
            <a:off x="800176" y="452053"/>
            <a:ext cx="5367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Q8</a:t>
            </a:r>
            <a:r>
              <a:rPr lang="zh-TW" altLang="en-US" sz="28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本校學生有什麼特別的文化？</a:t>
            </a:r>
            <a:endParaRPr lang="zh-CN" altLang="en-US" sz="2800" b="1" dirty="0">
              <a:solidFill>
                <a:srgbClr val="865B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4B9892DD-4000-FE6A-F1B4-FE369FF4105D}"/>
              </a:ext>
            </a:extLst>
          </p:cNvPr>
          <p:cNvSpPr/>
          <p:nvPr/>
        </p:nvSpPr>
        <p:spPr>
          <a:xfrm>
            <a:off x="439222" y="2089285"/>
            <a:ext cx="5575079" cy="1008001"/>
          </a:xfrm>
          <a:prstGeom prst="roundRect">
            <a:avLst/>
          </a:prstGeom>
          <a:noFill/>
          <a:ln w="28575">
            <a:solidFill>
              <a:srgbClr val="9AA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學生心思都較純樸，因此在態度上容易受教，很尊重老師，也能接受老師給予他們的觀念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4623A96-92EC-7AD1-26BA-A4ECB7A0B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431" y="1404442"/>
            <a:ext cx="1135135" cy="1008000"/>
          </a:xfrm>
          <a:prstGeom prst="rect">
            <a:avLst/>
          </a:prstGeom>
        </p:spPr>
      </p:pic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5E92038-D506-3653-1194-BBB652DB9BAA}"/>
              </a:ext>
            </a:extLst>
          </p:cNvPr>
          <p:cNvSpPr/>
          <p:nvPr/>
        </p:nvSpPr>
        <p:spPr>
          <a:xfrm>
            <a:off x="1327205" y="4808041"/>
            <a:ext cx="3276360" cy="799006"/>
          </a:xfrm>
          <a:prstGeom prst="roundRect">
            <a:avLst/>
          </a:prstGeom>
          <a:noFill/>
          <a:ln w="28575">
            <a:solidFill>
              <a:srgbClr val="B07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老師認為沒有特別的文化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134913F1-A437-C37F-CEBB-9CE0758A9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990" y="4121786"/>
            <a:ext cx="1133294" cy="936000"/>
          </a:xfrm>
          <a:prstGeom prst="rect">
            <a:avLst/>
          </a:prstGeom>
        </p:spPr>
      </p:pic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AF9CAFB2-6D04-7034-1506-D426BDDE4FB7}"/>
              </a:ext>
            </a:extLst>
          </p:cNvPr>
          <p:cNvSpPr/>
          <p:nvPr/>
        </p:nvSpPr>
        <p:spPr>
          <a:xfrm>
            <a:off x="6167351" y="3116596"/>
            <a:ext cx="5455394" cy="1841441"/>
          </a:xfrm>
          <a:prstGeom prst="roundRect">
            <a:avLst/>
          </a:prstGeom>
          <a:noFill/>
          <a:ln w="28575">
            <a:solidFill>
              <a:srgbClr val="85AA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>
              <a:spcBef>
                <a:spcPts val="600"/>
              </a:spcBef>
            </a:pPr>
            <a:r>
              <a:rPr lang="en-US" altLang="zh-TW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手機文化的學生一下課就聚在一起玩手機</a:t>
            </a:r>
          </a:p>
          <a:p>
            <a:pPr marL="180000">
              <a:spcBef>
                <a:spcPts val="600"/>
              </a:spcBef>
            </a:pPr>
            <a:r>
              <a:rPr lang="en-US" altLang="zh-TW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很自我，不遵守學校既定規則</a:t>
            </a:r>
          </a:p>
          <a:p>
            <a:pPr marL="180000">
              <a:spcBef>
                <a:spcPts val="600"/>
              </a:spcBef>
            </a:pPr>
            <a:r>
              <a:rPr lang="en-US" altLang="zh-TW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TW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多數學生不具思考能力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5680981E-72F5-FECF-E147-D95613E66F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632" y="3353775"/>
            <a:ext cx="103906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32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2531170_162158900000_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0"/>
          <a:stretch>
            <a:fillRect/>
          </a:stretch>
        </p:blipFill>
        <p:spPr bwMode="auto">
          <a:xfrm>
            <a:off x="3147439" y="617402"/>
            <a:ext cx="5868987" cy="553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5799393" y="2715066"/>
            <a:ext cx="736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0</a:t>
            </a:r>
            <a:r>
              <a:rPr lang="en-US" altLang="zh-TW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5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56963" y="35072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學生訪談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092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12C55651-E04C-18B7-ABC0-0B9E61744893}"/>
              </a:ext>
            </a:extLst>
          </p:cNvPr>
          <p:cNvSpPr/>
          <p:nvPr/>
        </p:nvSpPr>
        <p:spPr>
          <a:xfrm>
            <a:off x="1470806" y="1667172"/>
            <a:ext cx="3799004" cy="3651062"/>
          </a:xfrm>
          <a:prstGeom prst="roundRect">
            <a:avLst/>
          </a:prstGeom>
          <a:noFill/>
          <a:ln w="38100">
            <a:solidFill>
              <a:srgbClr val="9AA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7D510188-6B22-AEE9-F5E7-7128B8CFFED1}"/>
              </a:ext>
            </a:extLst>
          </p:cNvPr>
          <p:cNvSpPr/>
          <p:nvPr/>
        </p:nvSpPr>
        <p:spPr>
          <a:xfrm>
            <a:off x="2420154" y="1334820"/>
            <a:ext cx="1776288" cy="60039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AA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rgbClr val="9AA4C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溪湖高中</a:t>
            </a:r>
            <a:endParaRPr lang="en-US" altLang="zh-TW" sz="2800" b="1" dirty="0">
              <a:solidFill>
                <a:srgbClr val="9AA4C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B1079ECA-B66C-8FDA-697A-9A18B3F94DD2}"/>
              </a:ext>
            </a:extLst>
          </p:cNvPr>
          <p:cNvSpPr/>
          <p:nvPr/>
        </p:nvSpPr>
        <p:spPr>
          <a:xfrm>
            <a:off x="6260903" y="1667172"/>
            <a:ext cx="3799004" cy="3651062"/>
          </a:xfrm>
          <a:prstGeom prst="roundRect">
            <a:avLst/>
          </a:prstGeom>
          <a:noFill/>
          <a:ln w="38100">
            <a:solidFill>
              <a:srgbClr val="85AA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6373F257-98AA-FC13-F638-D59C4725308D}"/>
              </a:ext>
            </a:extLst>
          </p:cNvPr>
          <p:cNvSpPr/>
          <p:nvPr/>
        </p:nvSpPr>
        <p:spPr>
          <a:xfrm>
            <a:off x="7197602" y="1320965"/>
            <a:ext cx="1918453" cy="60039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85AA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rgbClr val="85AA8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松山工農</a:t>
            </a:r>
            <a:endParaRPr lang="en-US" altLang="zh-TW" sz="2800" b="1" dirty="0">
              <a:solidFill>
                <a:srgbClr val="85AA8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D1A5279-9C09-DE5B-231E-A1F420910B16}"/>
              </a:ext>
            </a:extLst>
          </p:cNvPr>
          <p:cNvSpPr txBox="1"/>
          <p:nvPr/>
        </p:nvSpPr>
        <p:spPr>
          <a:xfrm>
            <a:off x="2132093" y="1970780"/>
            <a:ext cx="2562863" cy="145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歐芳瑾 同學</a:t>
            </a:r>
            <a:endParaRPr lang="en-US" altLang="zh-TW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普通科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11495DE-0D34-A68A-D2EB-00E84CB00F3D}"/>
              </a:ext>
            </a:extLst>
          </p:cNvPr>
          <p:cNvSpPr txBox="1"/>
          <p:nvPr/>
        </p:nvSpPr>
        <p:spPr>
          <a:xfrm>
            <a:off x="1304940" y="529570"/>
            <a:ext cx="2732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rgbClr val="865B3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受訪者介紹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E5668DC-C87F-3DAB-C37D-CCEEFD754D26}"/>
              </a:ext>
            </a:extLst>
          </p:cNvPr>
          <p:cNvSpPr txBox="1"/>
          <p:nvPr/>
        </p:nvSpPr>
        <p:spPr>
          <a:xfrm>
            <a:off x="6875396" y="1951660"/>
            <a:ext cx="2562863" cy="145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連珮妤 同學</a:t>
            </a:r>
            <a:endParaRPr lang="en-US" altLang="zh-TW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園藝科</a:t>
            </a:r>
            <a:endParaRPr lang="en-US" altLang="zh-TW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4FD9E794-9285-A66A-FF8C-9327DC686B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50"/>
          <a:stretch/>
        </p:blipFill>
        <p:spPr>
          <a:xfrm>
            <a:off x="6096000" y="3731856"/>
            <a:ext cx="4536829" cy="2263898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C47D23D5-A0F2-8406-429E-A8C107A97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604" y="3731856"/>
            <a:ext cx="2919840" cy="218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0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F963B99-CD6F-94E4-ED27-251A893F577F}"/>
              </a:ext>
            </a:extLst>
          </p:cNvPr>
          <p:cNvSpPr/>
          <p:nvPr/>
        </p:nvSpPr>
        <p:spPr>
          <a:xfrm>
            <a:off x="740969" y="322090"/>
            <a:ext cx="826219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Q1</a:t>
            </a:r>
            <a:r>
              <a:rPr lang="zh-TW" altLang="en-US" sz="28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你們現在都流行什麼？</a:t>
            </a:r>
            <a:endParaRPr lang="en-US" altLang="zh-TW" sz="2800" b="1" dirty="0">
              <a:solidFill>
                <a:srgbClr val="865B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TW" altLang="en-US" sz="28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針對消費、服裝、網路、語言都分別流行什麼？</a:t>
            </a: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1FC57F4E-2B66-A528-6567-7CD4F4CED049}"/>
              </a:ext>
            </a:extLst>
          </p:cNvPr>
          <p:cNvSpPr/>
          <p:nvPr/>
        </p:nvSpPr>
        <p:spPr>
          <a:xfrm>
            <a:off x="1468268" y="1651869"/>
            <a:ext cx="3799004" cy="4282904"/>
          </a:xfrm>
          <a:prstGeom prst="roundRect">
            <a:avLst/>
          </a:prstGeom>
          <a:noFill/>
          <a:ln w="38100">
            <a:solidFill>
              <a:srgbClr val="9AA4C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B404ADB1-EB17-D325-B062-00B9D544A041}"/>
              </a:ext>
            </a:extLst>
          </p:cNvPr>
          <p:cNvSpPr/>
          <p:nvPr/>
        </p:nvSpPr>
        <p:spPr>
          <a:xfrm>
            <a:off x="2643973" y="1350934"/>
            <a:ext cx="1461155" cy="60039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AA4C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rgbClr val="9AA4C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中部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DFAACEE3-40EC-9D60-3B89-6D872CF2B91B}"/>
              </a:ext>
            </a:extLst>
          </p:cNvPr>
          <p:cNvSpPr/>
          <p:nvPr/>
        </p:nvSpPr>
        <p:spPr>
          <a:xfrm>
            <a:off x="6526005" y="1664505"/>
            <a:ext cx="3799004" cy="4282904"/>
          </a:xfrm>
          <a:prstGeom prst="roundRect">
            <a:avLst/>
          </a:prstGeom>
          <a:noFill/>
          <a:ln w="38100">
            <a:solidFill>
              <a:srgbClr val="85AA8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C2D34ECE-99B6-2B95-EA54-C550F56F1C58}"/>
              </a:ext>
            </a:extLst>
          </p:cNvPr>
          <p:cNvSpPr/>
          <p:nvPr/>
        </p:nvSpPr>
        <p:spPr>
          <a:xfrm>
            <a:off x="7694929" y="1351673"/>
            <a:ext cx="1461155" cy="60039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85AA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rgbClr val="85AA8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北部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91692C6-4E86-78DD-2ED8-2AB4064E82BF}"/>
              </a:ext>
            </a:extLst>
          </p:cNvPr>
          <p:cNvSpPr txBox="1"/>
          <p:nvPr/>
        </p:nvSpPr>
        <p:spPr>
          <a:xfrm>
            <a:off x="1788701" y="2112080"/>
            <a:ext cx="2068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精品</a:t>
            </a:r>
            <a:endParaRPr lang="en-US" altLang="zh-TW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有辨識度品牌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6FD4B8F-2AE9-F11E-B33B-481156D63C55}"/>
              </a:ext>
            </a:extLst>
          </p:cNvPr>
          <p:cNvSpPr txBox="1"/>
          <p:nvPr/>
        </p:nvSpPr>
        <p:spPr>
          <a:xfrm>
            <a:off x="4138318" y="3946304"/>
            <a:ext cx="915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古著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5825DEA-66BD-5D2C-4965-BBEE27E71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86984">
            <a:off x="517667" y="2953370"/>
            <a:ext cx="1734037" cy="1740811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89D01E3B-96B8-C452-D824-ECDA00BFD646}"/>
              </a:ext>
            </a:extLst>
          </p:cNvPr>
          <p:cNvSpPr txBox="1"/>
          <p:nvPr/>
        </p:nvSpPr>
        <p:spPr>
          <a:xfrm>
            <a:off x="1866991" y="3576256"/>
            <a:ext cx="15499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韓系刺青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D8CCBBD-F3BA-0B01-06E2-C951298F363B}"/>
              </a:ext>
            </a:extLst>
          </p:cNvPr>
          <p:cNvSpPr txBox="1"/>
          <p:nvPr/>
        </p:nvSpPr>
        <p:spPr>
          <a:xfrm>
            <a:off x="3894812" y="3015455"/>
            <a:ext cx="9688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抖音</a:t>
            </a: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56227838-BCC2-4F5D-CE20-70959CBA5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941" y="2069144"/>
            <a:ext cx="1212548" cy="1212548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6E3581DB-CD01-86EB-5193-FA2FACB9B482}"/>
              </a:ext>
            </a:extLst>
          </p:cNvPr>
          <p:cNvSpPr txBox="1"/>
          <p:nvPr/>
        </p:nvSpPr>
        <p:spPr>
          <a:xfrm>
            <a:off x="4035474" y="4982050"/>
            <a:ext cx="12055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小紅書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8C1C9BD5-43C0-5549-FAB7-98793E9C7773}"/>
              </a:ext>
            </a:extLst>
          </p:cNvPr>
          <p:cNvSpPr txBox="1"/>
          <p:nvPr/>
        </p:nvSpPr>
        <p:spPr>
          <a:xfrm>
            <a:off x="2151350" y="4632986"/>
            <a:ext cx="13839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諧音梗</a:t>
            </a:r>
            <a:endParaRPr lang="en-US" altLang="zh-TW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例如 </a:t>
            </a:r>
            <a:endParaRPr lang="en-US" altLang="zh-TW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欸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(A)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endParaRPr lang="zh-TW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30AA7C7A-E365-9B73-32BA-49EF2E619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91" b="99609" l="1172" r="99219">
                        <a14:foregroundMark x1="41797" y1="41406" x2="41797" y2="41406"/>
                        <a14:foregroundMark x1="55078" y1="41406" x2="55078" y2="41406"/>
                        <a14:foregroundMark x1="89063" y1="39063" x2="89063" y2="39063"/>
                        <a14:foregroundMark x1="79688" y1="21875" x2="79688" y2="21875"/>
                        <a14:foregroundMark x1="44141" y1="60938" x2="44141" y2="60938"/>
                        <a14:foregroundMark x1="23438" y1="49219" x2="23438" y2="49219"/>
                        <a14:foregroundMark x1="32422" y1="50781" x2="32422" y2="50781"/>
                        <a14:foregroundMark x1="10938" y1="47656" x2="10938" y2="47656"/>
                        <a14:foregroundMark x1="80859" y1="22266" x2="80859" y2="22266"/>
                        <a14:foregroundMark x1="44531" y1="21094" x2="44531" y2="21094"/>
                        <a14:foregroundMark x1="45313" y1="8984" x2="8594" y2="33203"/>
                        <a14:foregroundMark x1="8594" y1="33203" x2="14063" y2="68750"/>
                        <a14:foregroundMark x1="14063" y1="68750" x2="50000" y2="85156"/>
                        <a14:foregroundMark x1="50000" y1="85156" x2="80469" y2="71484"/>
                        <a14:foregroundMark x1="80469" y1="71484" x2="75000" y2="28125"/>
                        <a14:foregroundMark x1="75000" y1="28125" x2="58203" y2="14063"/>
                        <a14:foregroundMark x1="58203" y1="14063" x2="43750" y2="8594"/>
                        <a14:foregroundMark x1="73047" y1="14844" x2="51953" y2="18750"/>
                        <a14:foregroundMark x1="51953" y1="18750" x2="18359" y2="50781"/>
                        <a14:foregroundMark x1="18359" y1="50781" x2="30469" y2="85938"/>
                        <a14:foregroundMark x1="30469" y1="85938" x2="75000" y2="80859"/>
                        <a14:foregroundMark x1="75000" y1="80859" x2="86328" y2="41797"/>
                        <a14:foregroundMark x1="86328" y1="41797" x2="77344" y2="17969"/>
                        <a14:foregroundMark x1="77344" y1="17969" x2="73828" y2="14063"/>
                        <a14:foregroundMark x1="73438" y1="12109" x2="30078" y2="32422"/>
                        <a14:foregroundMark x1="30078" y1="32422" x2="17188" y2="60938"/>
                        <a14:foregroundMark x1="17188" y1="60938" x2="36328" y2="80078"/>
                        <a14:foregroundMark x1="36328" y1="80078" x2="57422" y2="87891"/>
                        <a14:foregroundMark x1="57422" y1="87891" x2="77734" y2="76953"/>
                        <a14:foregroundMark x1="77734" y1="76953" x2="80859" y2="46484"/>
                        <a14:foregroundMark x1="80859" y1="46484" x2="66016" y2="13672"/>
                        <a14:foregroundMark x1="57422" y1="20703" x2="14453" y2="54297"/>
                        <a14:foregroundMark x1="14453" y1="54297" x2="40625" y2="92188"/>
                        <a14:foregroundMark x1="40625" y1="92188" x2="82031" y2="66406"/>
                        <a14:foregroundMark x1="82031" y1="66406" x2="82422" y2="38672"/>
                        <a14:foregroundMark x1="82422" y1="38672" x2="67188" y2="19141"/>
                        <a14:foregroundMark x1="67188" y1="19141" x2="55078" y2="19531"/>
                        <a14:foregroundMark x1="43750" y1="23047" x2="78125" y2="50391"/>
                        <a14:foregroundMark x1="78125" y1="50391" x2="85547" y2="29297"/>
                        <a14:foregroundMark x1="85547" y1="29297" x2="62500" y2="20313"/>
                        <a14:foregroundMark x1="62500" y1="20313" x2="42969" y2="23438"/>
                        <a14:foregroundMark x1="15625" y1="32422" x2="1563" y2="10938"/>
                        <a14:foregroundMark x1="1563" y1="10938" x2="18750" y2="391"/>
                        <a14:foregroundMark x1="18750" y1="391" x2="33984" y2="13672"/>
                        <a14:foregroundMark x1="33984" y1="13672" x2="14453" y2="34766"/>
                        <a14:foregroundMark x1="6250" y1="2734" x2="1172" y2="21875"/>
                        <a14:foregroundMark x1="1172" y1="21875" x2="3906" y2="46484"/>
                        <a14:foregroundMark x1="3906" y1="46484" x2="10547" y2="16016"/>
                        <a14:foregroundMark x1="10547" y1="16016" x2="6250" y2="3906"/>
                        <a14:foregroundMark x1="2734" y1="5469" x2="1172" y2="49219"/>
                        <a14:foregroundMark x1="1172" y1="49219" x2="12500" y2="65625"/>
                        <a14:foregroundMark x1="12500" y1="65625" x2="10938" y2="22266"/>
                        <a14:foregroundMark x1="10938" y1="22266" x2="4297" y2="5469"/>
                        <a14:foregroundMark x1="2344" y1="10156" x2="1172" y2="30078"/>
                        <a14:foregroundMark x1="1172" y1="54688" x2="1172" y2="88281"/>
                        <a14:foregroundMark x1="781" y1="89063" x2="20703" y2="98438"/>
                        <a14:foregroundMark x1="20703" y1="98438" x2="50000" y2="98438"/>
                        <a14:foregroundMark x1="50000" y1="98438" x2="87500" y2="99219"/>
                        <a14:foregroundMark x1="99609" y1="61719" x2="99219" y2="84375"/>
                        <a14:foregroundMark x1="99219" y1="84375" x2="87891" y2="99609"/>
                        <a14:foregroundMark x1="99219" y1="62891" x2="98047" y2="38281"/>
                        <a14:foregroundMark x1="98047" y1="38281" x2="85547" y2="32422"/>
                        <a14:foregroundMark x1="23047" y1="781" x2="50000" y2="391"/>
                        <a14:foregroundMark x1="50000" y1="391" x2="94141" y2="2734"/>
                        <a14:foregroundMark x1="94141" y1="2734" x2="99219" y2="33984"/>
                        <a14:foregroundMark x1="99219" y1="33984" x2="42578" y2="20703"/>
                        <a14:foregroundMark x1="42578" y1="20703" x2="23047" y2="4297"/>
                        <a14:foregroundMark x1="23047" y1="4297" x2="22266" y2="1563"/>
                        <a14:foregroundMark x1="63281" y1="86328" x2="84375" y2="98438"/>
                        <a14:foregroundMark x1="84375" y1="98438" x2="98438" y2="77344"/>
                        <a14:foregroundMark x1="98438" y1="77344" x2="91797" y2="54688"/>
                        <a14:foregroundMark x1="91797" y1="54688" x2="71484" y2="71094"/>
                        <a14:foregroundMark x1="71484" y1="71094" x2="63281" y2="87500"/>
                        <a14:foregroundMark x1="63281" y1="85547" x2="33203" y2="70703"/>
                        <a14:foregroundMark x1="33203" y1="70703" x2="54297" y2="81250"/>
                        <a14:foregroundMark x1="54297" y1="81250" x2="51953" y2="83594"/>
                        <a14:foregroundMark x1="68750" y1="75000" x2="47656" y2="76172"/>
                        <a14:foregroundMark x1="47656" y1="76172" x2="63672" y2="75781"/>
                        <a14:foregroundMark x1="59766" y1="69141" x2="59766" y2="69141"/>
                        <a14:foregroundMark x1="57031" y1="66016" x2="55859" y2="65234"/>
                        <a14:foregroundMark x1="53516" y1="66797" x2="53516" y2="67578"/>
                        <a14:foregroundMark x1="35547" y1="68750" x2="31250" y2="66406"/>
                        <a14:foregroundMark x1="35938" y1="64453" x2="27734" y2="53516"/>
                        <a14:foregroundMark x1="39063" y1="49219" x2="39063" y2="49219"/>
                        <a14:foregroundMark x1="36719" y1="46484" x2="36719" y2="62109"/>
                        <a14:foregroundMark x1="48828" y1="38281" x2="48438" y2="60938"/>
                        <a14:foregroundMark x1="48438" y1="60938" x2="45313" y2="65234"/>
                        <a14:foregroundMark x1="65625" y1="41797" x2="67969" y2="703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82874">
            <a:off x="5216197" y="4329103"/>
            <a:ext cx="1305893" cy="1305893"/>
          </a:xfrm>
          <a:prstGeom prst="rect">
            <a:avLst/>
          </a:prstGeom>
        </p:spPr>
      </p:pic>
      <p:sp>
        <p:nvSpPr>
          <p:cNvPr id="34" name="文字方塊 33">
            <a:extLst>
              <a:ext uri="{FF2B5EF4-FFF2-40B4-BE49-F238E27FC236}">
                <a16:creationId xmlns:a16="http://schemas.microsoft.com/office/drawing/2014/main" id="{0EC1DDF2-2B8E-D2A0-125A-373B1DC2FB0E}"/>
              </a:ext>
            </a:extLst>
          </p:cNvPr>
          <p:cNvSpPr txBox="1"/>
          <p:nvPr/>
        </p:nvSpPr>
        <p:spPr>
          <a:xfrm>
            <a:off x="6926552" y="3433345"/>
            <a:ext cx="1294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西裝褲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741916F-9C80-70E1-3118-BCB06C2F9569}"/>
              </a:ext>
            </a:extLst>
          </p:cNvPr>
          <p:cNvSpPr txBox="1"/>
          <p:nvPr/>
        </p:nvSpPr>
        <p:spPr>
          <a:xfrm>
            <a:off x="8018633" y="4142285"/>
            <a:ext cx="2596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不明實際意義的網路用語</a:t>
            </a:r>
            <a:endParaRPr lang="en-US" altLang="zh-TW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燒到、燒話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?</a:t>
            </a:r>
            <a:endParaRPr lang="zh-TW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8B47075-434C-ECDE-457A-EEC72E8A8C67}"/>
              </a:ext>
            </a:extLst>
          </p:cNvPr>
          <p:cNvSpPr txBox="1"/>
          <p:nvPr/>
        </p:nvSpPr>
        <p:spPr>
          <a:xfrm>
            <a:off x="6850895" y="2125003"/>
            <a:ext cx="589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IG</a:t>
            </a:r>
            <a:endParaRPr lang="zh-TW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3873A6E-8BF0-F058-DF89-FE256AD5A21A}"/>
              </a:ext>
            </a:extLst>
          </p:cNvPr>
          <p:cNvSpPr txBox="1"/>
          <p:nvPr/>
        </p:nvSpPr>
        <p:spPr>
          <a:xfrm>
            <a:off x="8305885" y="3075827"/>
            <a:ext cx="914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帽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endParaRPr lang="zh-TW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89F119F-6EB8-F303-A96D-9A45F1B3E28E}"/>
              </a:ext>
            </a:extLst>
          </p:cNvPr>
          <p:cNvSpPr txBox="1"/>
          <p:nvPr/>
        </p:nvSpPr>
        <p:spPr>
          <a:xfrm>
            <a:off x="6653781" y="4683208"/>
            <a:ext cx="12055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小紅書</a:t>
            </a:r>
          </a:p>
        </p:txBody>
      </p:sp>
      <p:pic>
        <p:nvPicPr>
          <p:cNvPr id="41" name="Picture 6" descr="iPhone - 購買iPhone - Apple (台灣)">
            <a:extLst>
              <a:ext uri="{FF2B5EF4-FFF2-40B4-BE49-F238E27FC236}">
                <a16:creationId xmlns:a16="http://schemas.microsoft.com/office/drawing/2014/main" id="{9D7F4F4A-6712-57A9-7201-6FAD232FF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217" y="1386767"/>
            <a:ext cx="2121285" cy="11136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B0280D2E-65F4-B963-BE02-1B0E37F5E19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7109" y1="34961" x2="47109" y2="34961"/>
                        <a14:foregroundMark x1="43281" y1="21181" x2="43281" y2="21181"/>
                        <a14:foregroundMark x1="48359" y1="16850" x2="25469" y2="20394"/>
                        <a14:foregroundMark x1="25469" y1="20394" x2="17813" y2="31024"/>
                        <a14:foregroundMark x1="17813" y1="31024" x2="15234" y2="45197"/>
                        <a14:foregroundMark x1="15234" y1="45197" x2="19609" y2="68976"/>
                        <a14:foregroundMark x1="19609" y1="68976" x2="32500" y2="82283"/>
                        <a14:foregroundMark x1="32500" y1="82283" x2="42422" y2="84409"/>
                        <a14:foregroundMark x1="42422" y1="84409" x2="74297" y2="82283"/>
                        <a14:foregroundMark x1="74297" y1="82283" x2="83125" y2="73858"/>
                        <a14:foregroundMark x1="83125" y1="73858" x2="82578" y2="29291"/>
                        <a14:foregroundMark x1="82578" y1="29291" x2="72422" y2="20157"/>
                        <a14:foregroundMark x1="72422" y1="20157" x2="46641" y2="16063"/>
                        <a14:foregroundMark x1="36953" y1="16850" x2="32344" y2="22598"/>
                        <a14:foregroundMark x1="32344" y1="22598" x2="42656" y2="27953"/>
                        <a14:foregroundMark x1="42656" y1="27953" x2="44141" y2="17953"/>
                        <a14:foregroundMark x1="44141" y1="17953" x2="33750" y2="16220"/>
                        <a14:foregroundMark x1="47891" y1="17953" x2="39844" y2="24961"/>
                        <a14:foregroundMark x1="39844" y1="24961" x2="52812" y2="20236"/>
                        <a14:foregroundMark x1="52812" y1="20236" x2="47578" y2="17008"/>
                        <a14:foregroundMark x1="50000" y1="21890" x2="72422" y2="25669"/>
                        <a14:foregroundMark x1="72422" y1="25669" x2="77031" y2="32598"/>
                        <a14:foregroundMark x1="77031" y1="32598" x2="78125" y2="36457"/>
                        <a14:foregroundMark x1="56875" y1="20236" x2="64141" y2="21575"/>
                        <a14:foregroundMark x1="64141" y1="21575" x2="74219" y2="27323"/>
                        <a14:foregroundMark x1="74219" y1="27323" x2="79531" y2="36142"/>
                        <a14:foregroundMark x1="78125" y1="35984" x2="80781" y2="53307"/>
                        <a14:foregroundMark x1="80781" y1="53307" x2="76953" y2="70551"/>
                        <a14:foregroundMark x1="76953" y1="70551" x2="60156" y2="82598"/>
                        <a14:foregroundMark x1="78281" y1="71575" x2="65938" y2="80000"/>
                        <a14:foregroundMark x1="62187" y1="79370" x2="43906" y2="82047"/>
                        <a14:foregroundMark x1="43906" y1="82047" x2="31875" y2="80472"/>
                        <a14:foregroundMark x1="56250" y1="78504" x2="31484" y2="78031"/>
                        <a14:foregroundMark x1="31484" y1="78031" x2="30703" y2="77717"/>
                        <a14:foregroundMark x1="23828" y1="71732" x2="19297" y2="59921"/>
                        <a14:foregroundMark x1="19297" y1="59921" x2="23047" y2="29921"/>
                        <a14:foregroundMark x1="23047" y1="29921" x2="29922" y2="23150"/>
                        <a14:foregroundMark x1="29922" y1="23150" x2="38125" y2="21181"/>
                        <a14:foregroundMark x1="38125" y1="21181" x2="41172" y2="21181"/>
                        <a14:foregroundMark x1="54141" y1="38189" x2="38047" y2="45984"/>
                        <a14:foregroundMark x1="38047" y1="45984" x2="37656" y2="53701"/>
                        <a14:foregroundMark x1="37656" y1="53701" x2="40781" y2="62913"/>
                        <a14:foregroundMark x1="40781" y1="62913" x2="48125" y2="66457"/>
                        <a14:foregroundMark x1="48125" y1="66457" x2="58047" y2="63228"/>
                        <a14:foregroundMark x1="58047" y1="63228" x2="61953" y2="49606"/>
                        <a14:foregroundMark x1="61953" y1="49606" x2="58828" y2="41417"/>
                        <a14:foregroundMark x1="58828" y1="41417" x2="53516" y2="38740"/>
                        <a14:foregroundMark x1="48047" y1="38189" x2="38125" y2="43701"/>
                        <a14:foregroundMark x1="63047" y1="45039" x2="64219" y2="61496"/>
                        <a14:foregroundMark x1="64219" y1="61496" x2="63359" y2="63780"/>
                        <a14:foregroundMark x1="67813" y1="32362" x2="67500" y2="354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160" y="1922781"/>
            <a:ext cx="917761" cy="910591"/>
          </a:xfrm>
          <a:prstGeom prst="rect">
            <a:avLst/>
          </a:prstGeom>
        </p:spPr>
      </p:pic>
      <p:sp>
        <p:nvSpPr>
          <p:cNvPr id="32" name="文字方塊 31">
            <a:extLst>
              <a:ext uri="{FF2B5EF4-FFF2-40B4-BE49-F238E27FC236}">
                <a16:creationId xmlns:a16="http://schemas.microsoft.com/office/drawing/2014/main" id="{657AB5D9-55FA-A8F4-341B-13996166E9DD}"/>
              </a:ext>
            </a:extLst>
          </p:cNvPr>
          <p:cNvSpPr txBox="1"/>
          <p:nvPr/>
        </p:nvSpPr>
        <p:spPr>
          <a:xfrm>
            <a:off x="8385038" y="2244849"/>
            <a:ext cx="17334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高單價商品</a:t>
            </a:r>
          </a:p>
        </p:txBody>
      </p:sp>
    </p:spTree>
    <p:extLst>
      <p:ext uri="{BB962C8B-B14F-4D97-AF65-F5344CB8AC3E}">
        <p14:creationId xmlns:p14="http://schemas.microsoft.com/office/powerpoint/2010/main" val="1384013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F963B99-CD6F-94E4-ED27-251A893F577F}"/>
              </a:ext>
            </a:extLst>
          </p:cNvPr>
          <p:cNvSpPr/>
          <p:nvPr/>
        </p:nvSpPr>
        <p:spPr>
          <a:xfrm>
            <a:off x="740969" y="322090"/>
            <a:ext cx="1175033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Q2</a:t>
            </a:r>
            <a:r>
              <a:rPr lang="zh-TW" altLang="en-US" sz="28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你認為你們現在所流行的次文化有何特徵？</a:t>
            </a:r>
            <a:r>
              <a:rPr lang="en-US" altLang="zh-TW" sz="28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TW" altLang="en-US" sz="28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依自己歸納出來的結果</a:t>
            </a:r>
            <a:r>
              <a:rPr lang="en-US" altLang="zh-TW" sz="28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zh-TW" altLang="en-US" sz="28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為何會形成這些文化呢？</a:t>
            </a: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1FC57F4E-2B66-A528-6567-7CD4F4CED049}"/>
              </a:ext>
            </a:extLst>
          </p:cNvPr>
          <p:cNvSpPr/>
          <p:nvPr/>
        </p:nvSpPr>
        <p:spPr>
          <a:xfrm>
            <a:off x="1498858" y="1648814"/>
            <a:ext cx="3799004" cy="4282904"/>
          </a:xfrm>
          <a:prstGeom prst="roundRect">
            <a:avLst/>
          </a:prstGeom>
          <a:noFill/>
          <a:ln w="38100">
            <a:solidFill>
              <a:srgbClr val="9AA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B404ADB1-EB17-D325-B062-00B9D544A041}"/>
              </a:ext>
            </a:extLst>
          </p:cNvPr>
          <p:cNvSpPr/>
          <p:nvPr/>
        </p:nvSpPr>
        <p:spPr>
          <a:xfrm>
            <a:off x="2667782" y="1361409"/>
            <a:ext cx="1461155" cy="60039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AA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rgbClr val="9AA4C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中部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DFAACEE3-40EC-9D60-3B89-6D872CF2B91B}"/>
              </a:ext>
            </a:extLst>
          </p:cNvPr>
          <p:cNvSpPr/>
          <p:nvPr/>
        </p:nvSpPr>
        <p:spPr>
          <a:xfrm>
            <a:off x="6526005" y="1664505"/>
            <a:ext cx="3799004" cy="4282904"/>
          </a:xfrm>
          <a:prstGeom prst="roundRect">
            <a:avLst/>
          </a:prstGeom>
          <a:noFill/>
          <a:ln w="38100">
            <a:solidFill>
              <a:srgbClr val="85AA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C2D34ECE-99B6-2B95-EA54-C550F56F1C58}"/>
              </a:ext>
            </a:extLst>
          </p:cNvPr>
          <p:cNvSpPr/>
          <p:nvPr/>
        </p:nvSpPr>
        <p:spPr>
          <a:xfrm>
            <a:off x="7694929" y="1351673"/>
            <a:ext cx="1461155" cy="60039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85AA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rgbClr val="85AA8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北部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D8CCBBD-F3BA-0B01-06E2-C951298F363B}"/>
              </a:ext>
            </a:extLst>
          </p:cNvPr>
          <p:cNvSpPr txBox="1"/>
          <p:nvPr/>
        </p:nvSpPr>
        <p:spPr>
          <a:xfrm>
            <a:off x="1660098" y="4747521"/>
            <a:ext cx="15663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rgbClr val="CF5F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網路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發達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657AB5D9-55FA-A8F4-341B-13996166E9DD}"/>
              </a:ext>
            </a:extLst>
          </p:cNvPr>
          <p:cNvSpPr txBox="1"/>
          <p:nvPr/>
        </p:nvSpPr>
        <p:spPr>
          <a:xfrm>
            <a:off x="8729156" y="2813911"/>
            <a:ext cx="17334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跟風</a:t>
            </a:r>
          </a:p>
        </p:txBody>
      </p:sp>
      <p:pic>
        <p:nvPicPr>
          <p:cNvPr id="25" name="Picture 4" descr="閨蜜卡通頭像萌萌的最新2018 落花人獨立微雨燕雙飛（QQ頭像） - 暱稱站">
            <a:extLst>
              <a:ext uri="{FF2B5EF4-FFF2-40B4-BE49-F238E27FC236}">
                <a16:creationId xmlns:a16="http://schemas.microsoft.com/office/drawing/2014/main" id="{E20D5126-1B3E-3C9A-C511-38D19201F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69" y="1983584"/>
            <a:ext cx="1838258" cy="183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91692C6-4E86-78DD-2ED8-2AB4064E82BF}"/>
              </a:ext>
            </a:extLst>
          </p:cNvPr>
          <p:cNvSpPr txBox="1"/>
          <p:nvPr/>
        </p:nvSpPr>
        <p:spPr>
          <a:xfrm>
            <a:off x="2285139" y="2780198"/>
            <a:ext cx="2562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加入自身的想法</a:t>
            </a:r>
          </a:p>
        </p:txBody>
      </p:sp>
      <p:pic>
        <p:nvPicPr>
          <p:cNvPr id="27" name="Picture 6" descr="网络卡通，高清网络卡通图片/素材/模板，免费网络卡通图库下载_图品汇">
            <a:extLst>
              <a:ext uri="{FF2B5EF4-FFF2-40B4-BE49-F238E27FC236}">
                <a16:creationId xmlns:a16="http://schemas.microsoft.com/office/drawing/2014/main" id="{87CC9DA4-6093-39B4-7DCA-508B876DE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434" y="3616138"/>
            <a:ext cx="2150289" cy="214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全力的奔跑的漫画卡通形象_漫画大全图片_表情党">
            <a:extLst>
              <a:ext uri="{FF2B5EF4-FFF2-40B4-BE49-F238E27FC236}">
                <a16:creationId xmlns:a16="http://schemas.microsoft.com/office/drawing/2014/main" id="{A617491A-D09E-2BAE-237C-82FC88A53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477" y="2009383"/>
            <a:ext cx="1651846" cy="1752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手绘卡通交流聊天的大学生场景PNG图片素材下载_手绘PNG_熊猫办公">
            <a:extLst>
              <a:ext uri="{FF2B5EF4-FFF2-40B4-BE49-F238E27FC236}">
                <a16:creationId xmlns:a16="http://schemas.microsoft.com/office/drawing/2014/main" id="{D3055270-2530-BDC4-6477-27E24F4E2B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1" b="25938"/>
          <a:stretch/>
        </p:blipFill>
        <p:spPr bwMode="auto">
          <a:xfrm>
            <a:off x="6023930" y="4745507"/>
            <a:ext cx="3050496" cy="135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字方塊 34">
            <a:extLst>
              <a:ext uri="{FF2B5EF4-FFF2-40B4-BE49-F238E27FC236}">
                <a16:creationId xmlns:a16="http://schemas.microsoft.com/office/drawing/2014/main" id="{E741916F-9C80-70E1-3118-BCB06C2F9569}"/>
              </a:ext>
            </a:extLst>
          </p:cNvPr>
          <p:cNvSpPr txBox="1"/>
          <p:nvPr/>
        </p:nvSpPr>
        <p:spPr>
          <a:xfrm>
            <a:off x="6878081" y="3883661"/>
            <a:ext cx="3455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同儕的共同語言及話題</a:t>
            </a:r>
            <a:endParaRPr lang="en-US" altLang="zh-TW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但不強迫了解自己不喜愛的事物</a:t>
            </a:r>
          </a:p>
        </p:txBody>
      </p:sp>
    </p:spTree>
    <p:extLst>
      <p:ext uri="{BB962C8B-B14F-4D97-AF65-F5344CB8AC3E}">
        <p14:creationId xmlns:p14="http://schemas.microsoft.com/office/powerpoint/2010/main" val="62315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2531170_162158900000_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0"/>
          <a:stretch>
            <a:fillRect/>
          </a:stretch>
        </p:blipFill>
        <p:spPr bwMode="auto">
          <a:xfrm>
            <a:off x="3147439" y="617402"/>
            <a:ext cx="5868987" cy="553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5799393" y="2715066"/>
            <a:ext cx="655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01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98743" y="352605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何謂青少年次文化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762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F963B99-CD6F-94E4-ED27-251A893F577F}"/>
              </a:ext>
            </a:extLst>
          </p:cNvPr>
          <p:cNvSpPr/>
          <p:nvPr/>
        </p:nvSpPr>
        <p:spPr>
          <a:xfrm>
            <a:off x="740969" y="322090"/>
            <a:ext cx="11112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Q3</a:t>
            </a:r>
            <a:r>
              <a:rPr lang="zh-TW" altLang="en-US" sz="28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現在所流行的這些事物對你所帶來的正向以及負向影響分別為何？</a:t>
            </a: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1FC57F4E-2B66-A528-6567-7CD4F4CED049}"/>
              </a:ext>
            </a:extLst>
          </p:cNvPr>
          <p:cNvSpPr/>
          <p:nvPr/>
        </p:nvSpPr>
        <p:spPr>
          <a:xfrm>
            <a:off x="1470806" y="1667172"/>
            <a:ext cx="3799004" cy="4282904"/>
          </a:xfrm>
          <a:prstGeom prst="roundRect">
            <a:avLst/>
          </a:prstGeom>
          <a:noFill/>
          <a:ln w="38100">
            <a:solidFill>
              <a:srgbClr val="9AA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B404ADB1-EB17-D325-B062-00B9D544A041}"/>
              </a:ext>
            </a:extLst>
          </p:cNvPr>
          <p:cNvSpPr/>
          <p:nvPr/>
        </p:nvSpPr>
        <p:spPr>
          <a:xfrm>
            <a:off x="2648567" y="1284956"/>
            <a:ext cx="1461155" cy="60039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AA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rgbClr val="9AA4C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中部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DFAACEE3-40EC-9D60-3B89-6D872CF2B91B}"/>
              </a:ext>
            </a:extLst>
          </p:cNvPr>
          <p:cNvSpPr/>
          <p:nvPr/>
        </p:nvSpPr>
        <p:spPr>
          <a:xfrm>
            <a:off x="6526005" y="1664505"/>
            <a:ext cx="3799004" cy="4282904"/>
          </a:xfrm>
          <a:prstGeom prst="roundRect">
            <a:avLst/>
          </a:prstGeom>
          <a:noFill/>
          <a:ln w="38100">
            <a:solidFill>
              <a:srgbClr val="85AA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C2D34ECE-99B6-2B95-EA54-C550F56F1C58}"/>
              </a:ext>
            </a:extLst>
          </p:cNvPr>
          <p:cNvSpPr/>
          <p:nvPr/>
        </p:nvSpPr>
        <p:spPr>
          <a:xfrm>
            <a:off x="7694929" y="1351673"/>
            <a:ext cx="1461155" cy="60039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85AA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rgbClr val="85AA8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北部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D8CCBBD-F3BA-0B01-06E2-C951298F363B}"/>
              </a:ext>
            </a:extLst>
          </p:cNvPr>
          <p:cNvSpPr txBox="1"/>
          <p:nvPr/>
        </p:nvSpPr>
        <p:spPr>
          <a:xfrm>
            <a:off x="2846952" y="3864879"/>
            <a:ext cx="22891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CF5F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易受同儕影響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迷失自我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657AB5D9-55FA-A8F4-341B-13996166E9DD}"/>
              </a:ext>
            </a:extLst>
          </p:cNvPr>
          <p:cNvSpPr txBox="1"/>
          <p:nvPr/>
        </p:nvSpPr>
        <p:spPr>
          <a:xfrm>
            <a:off x="6579293" y="2278427"/>
            <a:ext cx="23325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同儕互動率增加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91692C6-4E86-78DD-2ED8-2AB4064E82BF}"/>
              </a:ext>
            </a:extLst>
          </p:cNvPr>
          <p:cNvSpPr txBox="1"/>
          <p:nvPr/>
        </p:nvSpPr>
        <p:spPr>
          <a:xfrm>
            <a:off x="1367135" y="2144775"/>
            <a:ext cx="2562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國際接軌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741916F-9C80-70E1-3118-BCB06C2F9569}"/>
              </a:ext>
            </a:extLst>
          </p:cNvPr>
          <p:cNvSpPr txBox="1"/>
          <p:nvPr/>
        </p:nvSpPr>
        <p:spPr>
          <a:xfrm>
            <a:off x="6034570" y="3279289"/>
            <a:ext cx="3455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易結識同好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5610F21-6F28-22BD-C788-F86E74CF3718}"/>
              </a:ext>
            </a:extLst>
          </p:cNvPr>
          <p:cNvSpPr txBox="1"/>
          <p:nvPr/>
        </p:nvSpPr>
        <p:spPr>
          <a:xfrm>
            <a:off x="2144779" y="3073876"/>
            <a:ext cx="2562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同儕話題</a:t>
            </a:r>
            <a:endParaRPr lang="en-US" altLang="zh-TW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2F86C25-7868-8502-9CBC-A5EEC4C7280E}"/>
              </a:ext>
            </a:extLst>
          </p:cNvPr>
          <p:cNvSpPr txBox="1"/>
          <p:nvPr/>
        </p:nvSpPr>
        <p:spPr>
          <a:xfrm>
            <a:off x="3230751" y="2352784"/>
            <a:ext cx="2562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展現自我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DC77710-9DE8-FBA6-8C04-100CB11DC25F}"/>
              </a:ext>
            </a:extLst>
          </p:cNvPr>
          <p:cNvSpPr txBox="1"/>
          <p:nvPr/>
        </p:nvSpPr>
        <p:spPr>
          <a:xfrm>
            <a:off x="2044890" y="5036494"/>
            <a:ext cx="276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忽視自身國家文化</a:t>
            </a:r>
            <a:endParaRPr lang="en-US" altLang="zh-TW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0" name="Picture 2" descr="迷失图片免费下载_迷失素材_迷失模板-新图网">
            <a:extLst>
              <a:ext uri="{FF2B5EF4-FFF2-40B4-BE49-F238E27FC236}">
                <a16:creationId xmlns:a16="http://schemas.microsoft.com/office/drawing/2014/main" id="{5A45ECC9-C01B-BB28-C53A-55F2BBC88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" y="2734931"/>
            <a:ext cx="2069502" cy="225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04040E9B-2391-86EC-5BF3-BE24C1325CC7}"/>
              </a:ext>
            </a:extLst>
          </p:cNvPr>
          <p:cNvSpPr txBox="1"/>
          <p:nvPr/>
        </p:nvSpPr>
        <p:spPr>
          <a:xfrm>
            <a:off x="6664721" y="4647580"/>
            <a:ext cx="33420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CF5F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盲目跟隨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語言最嚴重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zh-TW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2" name="Picture 6" descr="卡通人物聊天漫画设计图__图片素材_其他_设计图库_昵图网nipic.com">
            <a:extLst>
              <a:ext uri="{FF2B5EF4-FFF2-40B4-BE49-F238E27FC236}">
                <a16:creationId xmlns:a16="http://schemas.microsoft.com/office/drawing/2014/main" id="{3728E676-1036-2DEE-1BC8-8F080D773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854" y="2180592"/>
            <a:ext cx="2851682" cy="215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5567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F963B99-CD6F-94E4-ED27-251A893F577F}"/>
              </a:ext>
            </a:extLst>
          </p:cNvPr>
          <p:cNvSpPr/>
          <p:nvPr/>
        </p:nvSpPr>
        <p:spPr>
          <a:xfrm>
            <a:off x="740969" y="322090"/>
            <a:ext cx="967604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Q4</a:t>
            </a:r>
            <a:r>
              <a:rPr lang="zh-TW" altLang="en-US" sz="28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這些文化是否有造成你跟老師間的衝突，或是形成互動？</a:t>
            </a:r>
            <a:endParaRPr lang="en-US" altLang="zh-TW" sz="2800" b="1" dirty="0">
              <a:solidFill>
                <a:srgbClr val="865B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TW" altLang="en-US" sz="28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另外是否也會與家長造成衝突或是有互動呢？</a:t>
            </a: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1FC57F4E-2B66-A528-6567-7CD4F4CED049}"/>
              </a:ext>
            </a:extLst>
          </p:cNvPr>
          <p:cNvSpPr/>
          <p:nvPr/>
        </p:nvSpPr>
        <p:spPr>
          <a:xfrm>
            <a:off x="1470806" y="1667172"/>
            <a:ext cx="3799004" cy="4282904"/>
          </a:xfrm>
          <a:prstGeom prst="roundRect">
            <a:avLst/>
          </a:prstGeom>
          <a:noFill/>
          <a:ln w="38100">
            <a:solidFill>
              <a:srgbClr val="9AA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B404ADB1-EB17-D325-B062-00B9D544A041}"/>
              </a:ext>
            </a:extLst>
          </p:cNvPr>
          <p:cNvSpPr/>
          <p:nvPr/>
        </p:nvSpPr>
        <p:spPr>
          <a:xfrm>
            <a:off x="2648567" y="1284956"/>
            <a:ext cx="1461155" cy="60039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AA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rgbClr val="9AA4C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中部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DFAACEE3-40EC-9D60-3B89-6D872CF2B91B}"/>
              </a:ext>
            </a:extLst>
          </p:cNvPr>
          <p:cNvSpPr/>
          <p:nvPr/>
        </p:nvSpPr>
        <p:spPr>
          <a:xfrm>
            <a:off x="6526005" y="1664505"/>
            <a:ext cx="3799004" cy="4282904"/>
          </a:xfrm>
          <a:prstGeom prst="roundRect">
            <a:avLst/>
          </a:prstGeom>
          <a:noFill/>
          <a:ln w="38100">
            <a:solidFill>
              <a:srgbClr val="85AA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C2D34ECE-99B6-2B95-EA54-C550F56F1C58}"/>
              </a:ext>
            </a:extLst>
          </p:cNvPr>
          <p:cNvSpPr/>
          <p:nvPr/>
        </p:nvSpPr>
        <p:spPr>
          <a:xfrm>
            <a:off x="7694929" y="1351673"/>
            <a:ext cx="1461155" cy="60039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85AA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rgbClr val="85AA8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北部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657AB5D9-55FA-A8F4-341B-13996166E9DD}"/>
              </a:ext>
            </a:extLst>
          </p:cNvPr>
          <p:cNvSpPr txBox="1"/>
          <p:nvPr/>
        </p:nvSpPr>
        <p:spPr>
          <a:xfrm>
            <a:off x="6579293" y="2278427"/>
            <a:ext cx="34274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老師若抱持較</a:t>
            </a:r>
            <a:r>
              <a:rPr lang="zh-TW" altLang="en-US" sz="2400" b="1" dirty="0">
                <a:solidFill>
                  <a:srgbClr val="CF5F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消極態度 </a:t>
            </a:r>
          </a:p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可能與學生產生</a:t>
            </a:r>
            <a:r>
              <a:rPr lang="zh-TW" altLang="en-US" sz="2400" b="1" dirty="0">
                <a:solidFill>
                  <a:srgbClr val="CF5F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衝突</a:t>
            </a:r>
          </a:p>
          <a:p>
            <a:endParaRPr lang="zh-TW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91692C6-4E86-78DD-2ED8-2AB4064E82BF}"/>
              </a:ext>
            </a:extLst>
          </p:cNvPr>
          <p:cNvSpPr txBox="1"/>
          <p:nvPr/>
        </p:nvSpPr>
        <p:spPr>
          <a:xfrm>
            <a:off x="1905035" y="2573966"/>
            <a:ext cx="2930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教師</a:t>
            </a:r>
            <a:r>
              <a:rPr lang="zh-TW" altLang="en-US" sz="2400" b="1" dirty="0">
                <a:solidFill>
                  <a:srgbClr val="CF5F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態度開放</a:t>
            </a:r>
            <a:endParaRPr lang="en-US" altLang="zh-TW" sz="2400" b="1" dirty="0">
              <a:solidFill>
                <a:srgbClr val="CF5F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主動了解與學生</a:t>
            </a:r>
            <a:endParaRPr lang="en-US" altLang="zh-TW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建立</a:t>
            </a:r>
            <a:r>
              <a:rPr lang="zh-TW" altLang="en-US" sz="2400" b="1" dirty="0">
                <a:solidFill>
                  <a:srgbClr val="CF5F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良好互動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DC77710-9DE8-FBA6-8C04-100CB11DC25F}"/>
              </a:ext>
            </a:extLst>
          </p:cNvPr>
          <p:cNvSpPr txBox="1"/>
          <p:nvPr/>
        </p:nvSpPr>
        <p:spPr>
          <a:xfrm>
            <a:off x="1866991" y="4462913"/>
            <a:ext cx="3091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父母認為只要不違法、傷害自己或他人</a:t>
            </a:r>
            <a:endParaRPr lang="en-US" altLang="zh-TW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4040E9B-2391-86EC-5BF3-BE24C1325CC7}"/>
              </a:ext>
            </a:extLst>
          </p:cNvPr>
          <p:cNvSpPr txBox="1"/>
          <p:nvPr/>
        </p:nvSpPr>
        <p:spPr>
          <a:xfrm>
            <a:off x="6959614" y="4026950"/>
            <a:ext cx="33420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因想購買較昂貴商品</a:t>
            </a:r>
          </a:p>
          <a:p>
            <a:pPr algn="ctr"/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又想當</a:t>
            </a:r>
            <a:r>
              <a:rPr lang="zh-TW" altLang="en-US" sz="2400" b="1" dirty="0">
                <a:solidFill>
                  <a:srgbClr val="CF5F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伸手牌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時</a:t>
            </a:r>
          </a:p>
          <a:p>
            <a:pPr algn="ctr"/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必然會與父母發生衝突</a:t>
            </a:r>
          </a:p>
        </p:txBody>
      </p:sp>
      <p:pic>
        <p:nvPicPr>
          <p:cNvPr id="24" name="Picture 2" descr="伸手微笑的卡通女孩png图片免费下载-素材7JzePWqVk-新图网">
            <a:extLst>
              <a:ext uri="{FF2B5EF4-FFF2-40B4-BE49-F238E27FC236}">
                <a16:creationId xmlns:a16="http://schemas.microsoft.com/office/drawing/2014/main" id="{907C0C46-0F2E-A3BA-DA9A-67AA779C8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00" b="92500" l="0" r="100000">
                        <a14:foregroundMark x1="24333" y1="57833" x2="23000" y2="57333"/>
                        <a14:foregroundMark x1="20667" y1="55833" x2="20667" y2="55833"/>
                        <a14:foregroundMark x1="20333" y1="55667" x2="20333" y2="55667"/>
                        <a14:foregroundMark x1="20833" y1="53833" x2="20833" y2="53833"/>
                        <a14:foregroundMark x1="19333" y1="52833" x2="19333" y2="52833"/>
                        <a14:foregroundMark x1="19333" y1="53167" x2="19500" y2="54667"/>
                        <a14:foregroundMark x1="19833" y1="56000" x2="19833" y2="56000"/>
                        <a14:foregroundMark x1="20167" y1="57500" x2="20167" y2="57500"/>
                        <a14:foregroundMark x1="20333" y1="57667" x2="20333" y2="57667"/>
                        <a14:foregroundMark x1="20500" y1="58000" x2="20500" y2="58000"/>
                        <a14:foregroundMark x1="54833" y1="56833" x2="54833" y2="56833"/>
                        <a14:foregroundMark x1="54833" y1="56833" x2="54833" y2="56833"/>
                        <a14:foregroundMark x1="61000" y1="56833" x2="61000" y2="56833"/>
                        <a14:foregroundMark x1="61833" y1="56833" x2="61833" y2="56833"/>
                        <a14:foregroundMark x1="61833" y1="56833" x2="61833" y2="56833"/>
                        <a14:foregroundMark x1="64333" y1="56833" x2="64333" y2="56833"/>
                        <a14:foregroundMark x1="65167" y1="56833" x2="65167" y2="56833"/>
                        <a14:foregroundMark x1="65667" y1="56833" x2="65667" y2="56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38840" y="3352884"/>
            <a:ext cx="2335612" cy="233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877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F963B99-CD6F-94E4-ED27-251A893F577F}"/>
              </a:ext>
            </a:extLst>
          </p:cNvPr>
          <p:cNvSpPr/>
          <p:nvPr/>
        </p:nvSpPr>
        <p:spPr>
          <a:xfrm>
            <a:off x="740969" y="322090"/>
            <a:ext cx="7162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Q5</a:t>
            </a:r>
            <a:r>
              <a:rPr lang="zh-TW" altLang="en-US" sz="28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你自己本身如何看待這些流行的文化呢？</a:t>
            </a: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1FC57F4E-2B66-A528-6567-7CD4F4CED049}"/>
              </a:ext>
            </a:extLst>
          </p:cNvPr>
          <p:cNvSpPr/>
          <p:nvPr/>
        </p:nvSpPr>
        <p:spPr>
          <a:xfrm>
            <a:off x="1480169" y="1419126"/>
            <a:ext cx="3799004" cy="4282904"/>
          </a:xfrm>
          <a:prstGeom prst="roundRect">
            <a:avLst/>
          </a:prstGeom>
          <a:noFill/>
          <a:ln w="38100">
            <a:solidFill>
              <a:srgbClr val="9AA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B404ADB1-EB17-D325-B062-00B9D544A041}"/>
              </a:ext>
            </a:extLst>
          </p:cNvPr>
          <p:cNvSpPr/>
          <p:nvPr/>
        </p:nvSpPr>
        <p:spPr>
          <a:xfrm>
            <a:off x="2639729" y="1118930"/>
            <a:ext cx="1461155" cy="60039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AA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rgbClr val="9AA4C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中部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DFAACEE3-40EC-9D60-3B89-6D872CF2B91B}"/>
              </a:ext>
            </a:extLst>
          </p:cNvPr>
          <p:cNvSpPr/>
          <p:nvPr/>
        </p:nvSpPr>
        <p:spPr>
          <a:xfrm>
            <a:off x="6578273" y="1419126"/>
            <a:ext cx="3799004" cy="4282904"/>
          </a:xfrm>
          <a:prstGeom prst="roundRect">
            <a:avLst/>
          </a:prstGeom>
          <a:noFill/>
          <a:ln w="38100">
            <a:solidFill>
              <a:srgbClr val="85AA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C2D34ECE-99B6-2B95-EA54-C550F56F1C58}"/>
              </a:ext>
            </a:extLst>
          </p:cNvPr>
          <p:cNvSpPr/>
          <p:nvPr/>
        </p:nvSpPr>
        <p:spPr>
          <a:xfrm>
            <a:off x="7738361" y="1118930"/>
            <a:ext cx="1461155" cy="60039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85AA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rgbClr val="85AA8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北部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657AB5D9-55FA-A8F4-341B-13996166E9DD}"/>
              </a:ext>
            </a:extLst>
          </p:cNvPr>
          <p:cNvSpPr txBox="1"/>
          <p:nvPr/>
        </p:nvSpPr>
        <p:spPr>
          <a:xfrm>
            <a:off x="7097432" y="2504696"/>
            <a:ext cx="26561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同學間文化類似</a:t>
            </a:r>
          </a:p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更有團結</a:t>
            </a:r>
            <a:r>
              <a:rPr lang="zh-TW" altLang="en-US" sz="2400" b="1" dirty="0">
                <a:solidFill>
                  <a:srgbClr val="CF5F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向心力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91692C6-4E86-78DD-2ED8-2AB4064E82BF}"/>
              </a:ext>
            </a:extLst>
          </p:cNvPr>
          <p:cNvSpPr txBox="1"/>
          <p:nvPr/>
        </p:nvSpPr>
        <p:spPr>
          <a:xfrm>
            <a:off x="1905035" y="2573966"/>
            <a:ext cx="2930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CF5F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時代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趨勢不同</a:t>
            </a:r>
          </a:p>
          <a:p>
            <a:pPr algn="ctr"/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也能學習外國語言及文化</a:t>
            </a:r>
          </a:p>
        </p:txBody>
      </p:sp>
      <p:pic>
        <p:nvPicPr>
          <p:cNvPr id="12" name="Picture 2" descr="日本武士竟然不敢吃黃瓜，都是一張圖惹的禍！ - 壹讀">
            <a:extLst>
              <a:ext uri="{FF2B5EF4-FFF2-40B4-BE49-F238E27FC236}">
                <a16:creationId xmlns:a16="http://schemas.microsoft.com/office/drawing/2014/main" id="{CB925F74-8479-5C49-ECD3-9E98ED2F0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05" y="3874273"/>
            <a:ext cx="1472219" cy="191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矢量韩国人png素材透明免抠图片-动植人物-三元素3png.com">
            <a:extLst>
              <a:ext uri="{FF2B5EF4-FFF2-40B4-BE49-F238E27FC236}">
                <a16:creationId xmlns:a16="http://schemas.microsoft.com/office/drawing/2014/main" id="{EEFB65D8-3916-A548-BD41-CA6AD37216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05"/>
          <a:stretch/>
        </p:blipFill>
        <p:spPr bwMode="auto">
          <a:xfrm>
            <a:off x="2055585" y="3874273"/>
            <a:ext cx="1883730" cy="199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导航穿有星条旗的愉快的爱国的动画片美国人的例证衣裳庆祝7月第4 向量例证- 插画包括有第四, 亚马逊: 95247741">
            <a:extLst>
              <a:ext uri="{FF2B5EF4-FFF2-40B4-BE49-F238E27FC236}">
                <a16:creationId xmlns:a16="http://schemas.microsoft.com/office/drawing/2014/main" id="{EF9129D3-97AA-AC92-32D4-FA4B29320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315" y="3941124"/>
            <a:ext cx="1976021" cy="197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海賊王背影-新人首單立減十元-2022年5月|淘寶海外">
            <a:extLst>
              <a:ext uri="{FF2B5EF4-FFF2-40B4-BE49-F238E27FC236}">
                <a16:creationId xmlns:a16="http://schemas.microsoft.com/office/drawing/2014/main" id="{C19192A9-797E-C21B-CDE3-8EA2171CB2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60" b="9273"/>
          <a:stretch/>
        </p:blipFill>
        <p:spPr bwMode="auto">
          <a:xfrm>
            <a:off x="6296878" y="3876355"/>
            <a:ext cx="4257253" cy="191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691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2531170_162158900000_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0"/>
          <a:stretch>
            <a:fillRect/>
          </a:stretch>
        </p:blipFill>
        <p:spPr bwMode="auto">
          <a:xfrm>
            <a:off x="3147439" y="617402"/>
            <a:ext cx="5868987" cy="553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5799393" y="2715066"/>
            <a:ext cx="7377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0</a:t>
            </a:r>
            <a:r>
              <a:rPr lang="en-US" altLang="zh-TW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6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16838" y="361089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結論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04536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8A8FB09-2CB9-EE9A-63D5-BDF7E317304E}"/>
              </a:ext>
            </a:extLst>
          </p:cNvPr>
          <p:cNvSpPr txBox="1"/>
          <p:nvPr/>
        </p:nvSpPr>
        <p:spPr>
          <a:xfrm>
            <a:off x="1319752" y="1649690"/>
            <a:ext cx="8880050" cy="3409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青少年所創造的次文化是為了</a:t>
            </a:r>
            <a:r>
              <a:rPr lang="zh-TW" altLang="en-US" sz="2800" b="1" dirty="0">
                <a:solidFill>
                  <a:srgbClr val="CF5F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傳遞思想、價值</a:t>
            </a:r>
            <a:endParaRPr lang="en-US" altLang="zh-TW" sz="2400" b="1" dirty="0">
              <a:solidFill>
                <a:srgbClr val="CF5F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跟隨次文化能夠跟形成同儕</a:t>
            </a:r>
            <a:r>
              <a:rPr lang="zh-TW" altLang="en-US" sz="2800" b="1" dirty="0">
                <a:solidFill>
                  <a:srgbClr val="CF5F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良好互動</a:t>
            </a:r>
            <a:endParaRPr lang="en-US" altLang="zh-TW" sz="2400" b="1" dirty="0">
              <a:solidFill>
                <a:srgbClr val="CF5F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多數次文化都是經由</a:t>
            </a:r>
            <a:r>
              <a:rPr lang="zh-TW" altLang="en-US" sz="2800" b="1" dirty="0">
                <a:solidFill>
                  <a:srgbClr val="CF5F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同儕與網路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所影響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800" b="1" dirty="0">
                <a:solidFill>
                  <a:srgbClr val="CF5F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網路發達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使得青少年有更多元、便利的文化選擇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57FF1B5-2BDC-8C7B-FC20-6F8E2763847E}"/>
              </a:ext>
            </a:extLst>
          </p:cNvPr>
          <p:cNvSpPr txBox="1"/>
          <p:nvPr/>
        </p:nvSpPr>
        <p:spPr>
          <a:xfrm>
            <a:off x="989814" y="754145"/>
            <a:ext cx="1611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rgbClr val="865B3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結論</a:t>
            </a:r>
          </a:p>
        </p:txBody>
      </p:sp>
    </p:spTree>
    <p:extLst>
      <p:ext uri="{BB962C8B-B14F-4D97-AF65-F5344CB8AC3E}">
        <p14:creationId xmlns:p14="http://schemas.microsoft.com/office/powerpoint/2010/main" val="5870651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6BDD91C-5533-F11D-568C-BBA500B1CE23}"/>
              </a:ext>
            </a:extLst>
          </p:cNvPr>
          <p:cNvSpPr/>
          <p:nvPr/>
        </p:nvSpPr>
        <p:spPr>
          <a:xfrm>
            <a:off x="740969" y="32209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參考文獻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40B333D-F472-A1F3-D38C-F136B79F68F9}"/>
              </a:ext>
            </a:extLst>
          </p:cNvPr>
          <p:cNvSpPr txBox="1"/>
          <p:nvPr/>
        </p:nvSpPr>
        <p:spPr>
          <a:xfrm>
            <a:off x="1203489" y="1414020"/>
            <a:ext cx="9785022" cy="222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zh-TW" sz="1800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江福貞。</a:t>
            </a:r>
            <a:r>
              <a:rPr lang="en-US" altLang="zh-TW" sz="1800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(2004)</a:t>
            </a:r>
            <a:r>
              <a:rPr lang="zh-TW" altLang="zh-TW" sz="1800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。由青少年身心發展特質談青少年次文化。網路社會學通訊期刊，第</a:t>
            </a:r>
            <a:r>
              <a:rPr lang="en-US" altLang="zh-TW" sz="1800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40</a:t>
            </a:r>
            <a:r>
              <a:rPr lang="zh-TW" altLang="zh-TW" sz="1800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期。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zh-TW" sz="1800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吳瓊洳。（</a:t>
            </a:r>
            <a:r>
              <a:rPr lang="en-US" altLang="zh-TW" sz="1800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2008</a:t>
            </a:r>
            <a:r>
              <a:rPr lang="zh-TW" altLang="zh-TW" sz="1800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）。台灣當前青少年次文化之實踐形貌與解讀。台灣教育</a:t>
            </a:r>
            <a:r>
              <a:rPr lang="en-US" altLang="zh-TW" sz="1800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, (653)</a:t>
            </a:r>
            <a:r>
              <a:rPr lang="zh-TW" altLang="zh-TW" sz="1800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TW" sz="1800" kern="1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800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  <a:hlinkClick r:id="rId2"/>
              </a:rPr>
              <a:t>https://slidesplayer.com/slide/17780109/</a:t>
            </a:r>
            <a:endParaRPr lang="en-US" altLang="zh-TW" sz="1800" kern="1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800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  <a:hlinkClick r:id="rId3"/>
              </a:rPr>
              <a:t>https://www.cyut.edu.tw/~rtchang/AdoleSubculture.doc</a:t>
            </a:r>
            <a:endParaRPr lang="zh-TW" altLang="zh-TW" sz="1800" kern="1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2217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11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" y="0"/>
            <a:ext cx="15450095" cy="6334539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881807" y="4273924"/>
            <a:ext cx="6416625" cy="2113623"/>
            <a:chOff x="4805169" y="3003803"/>
            <a:chExt cx="2581661" cy="85039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1491" y="3022091"/>
              <a:ext cx="509017" cy="813818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69" y="3003803"/>
              <a:ext cx="2581661" cy="850394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042" y="3732325"/>
            <a:ext cx="1221693" cy="195324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18" y="379335"/>
            <a:ext cx="2584188" cy="64786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7312"/>
            <a:ext cx="12192000" cy="398068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875152" y="2199355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謝謝大家</a:t>
            </a:r>
            <a:endParaRPr lang="zh-CN" altLang="en-US" sz="4400" b="1" dirty="0">
              <a:solidFill>
                <a:srgbClr val="865B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758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72561" y="191717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何謂青少年次文化</a:t>
            </a:r>
            <a:endParaRPr lang="zh-CN" altLang="en-US" sz="2400" b="1" dirty="0">
              <a:solidFill>
                <a:srgbClr val="865B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43">
            <a:extLst>
              <a:ext uri="{FF2B5EF4-FFF2-40B4-BE49-F238E27FC236}">
                <a16:creationId xmlns:a16="http://schemas.microsoft.com/office/drawing/2014/main" id="{BE9CCBB8-F6BA-E0E4-5EA6-27A9AD7CD010}"/>
              </a:ext>
            </a:extLst>
          </p:cNvPr>
          <p:cNvGrpSpPr/>
          <p:nvPr/>
        </p:nvGrpSpPr>
        <p:grpSpPr>
          <a:xfrm rot="5400000">
            <a:off x="4734938" y="1332841"/>
            <a:ext cx="2722124" cy="2444498"/>
            <a:chOff x="1408582" y="1971929"/>
            <a:chExt cx="2722124" cy="2444498"/>
          </a:xfrm>
        </p:grpSpPr>
        <p:sp>
          <p:nvSpPr>
            <p:cNvPr id="26" name="Freeform 46">
              <a:extLst>
                <a:ext uri="{FF2B5EF4-FFF2-40B4-BE49-F238E27FC236}">
                  <a16:creationId xmlns:a16="http://schemas.microsoft.com/office/drawing/2014/main" id="{19812CFB-BE64-C4F9-05B6-E0B1A0D1E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582" y="1971929"/>
              <a:ext cx="2722124" cy="2444498"/>
            </a:xfrm>
            <a:custGeom>
              <a:avLst/>
              <a:gdLst>
                <a:gd name="T0" fmla="*/ 1149 w 1149"/>
                <a:gd name="T1" fmla="*/ 515 h 1030"/>
                <a:gd name="T2" fmla="*/ 1020 w 1149"/>
                <a:gd name="T3" fmla="*/ 412 h 1030"/>
                <a:gd name="T4" fmla="*/ 515 w 1149"/>
                <a:gd name="T5" fmla="*/ 0 h 1030"/>
                <a:gd name="T6" fmla="*/ 0 w 1149"/>
                <a:gd name="T7" fmla="*/ 515 h 1030"/>
                <a:gd name="T8" fmla="*/ 515 w 1149"/>
                <a:gd name="T9" fmla="*/ 1030 h 1030"/>
                <a:gd name="T10" fmla="*/ 1020 w 1149"/>
                <a:gd name="T11" fmla="*/ 618 h 1030"/>
                <a:gd name="T12" fmla="*/ 1149 w 1149"/>
                <a:gd name="T13" fmla="*/ 515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9" h="1030">
                  <a:moveTo>
                    <a:pt x="1149" y="515"/>
                  </a:moveTo>
                  <a:cubicBezTo>
                    <a:pt x="1020" y="412"/>
                    <a:pt x="1020" y="412"/>
                    <a:pt x="1020" y="412"/>
                  </a:cubicBezTo>
                  <a:cubicBezTo>
                    <a:pt x="972" y="177"/>
                    <a:pt x="764" y="0"/>
                    <a:pt x="515" y="0"/>
                  </a:cubicBezTo>
                  <a:cubicBezTo>
                    <a:pt x="231" y="0"/>
                    <a:pt x="0" y="231"/>
                    <a:pt x="0" y="515"/>
                  </a:cubicBezTo>
                  <a:cubicBezTo>
                    <a:pt x="0" y="799"/>
                    <a:pt x="231" y="1030"/>
                    <a:pt x="515" y="1030"/>
                  </a:cubicBezTo>
                  <a:cubicBezTo>
                    <a:pt x="764" y="1030"/>
                    <a:pt x="972" y="853"/>
                    <a:pt x="1020" y="618"/>
                  </a:cubicBezTo>
                  <a:lnTo>
                    <a:pt x="1149" y="51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FFFFFF">
                    <a:lumMod val="100000"/>
                  </a:srgbClr>
                </a:gs>
                <a:gs pos="0">
                  <a:srgbClr val="D9D9DA"/>
                </a:gs>
              </a:gsLst>
              <a:lin ang="2700000" scaled="1"/>
              <a:tileRect/>
            </a:gradFill>
            <a:ln w="19050">
              <a:solidFill>
                <a:srgbClr val="F29A5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27" name="Freeform 47">
              <a:extLst>
                <a:ext uri="{FF2B5EF4-FFF2-40B4-BE49-F238E27FC236}">
                  <a16:creationId xmlns:a16="http://schemas.microsoft.com/office/drawing/2014/main" id="{EA91696B-4B87-4E3B-1783-7ABCAB36B7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08582" y="1971929"/>
              <a:ext cx="2722124" cy="2444498"/>
            </a:xfrm>
            <a:custGeom>
              <a:avLst/>
              <a:gdLst>
                <a:gd name="T0" fmla="*/ 1020 w 1149"/>
                <a:gd name="T1" fmla="*/ 412 h 1030"/>
                <a:gd name="T2" fmla="*/ 515 w 1149"/>
                <a:gd name="T3" fmla="*/ 0 h 1030"/>
                <a:gd name="T4" fmla="*/ 0 w 1149"/>
                <a:gd name="T5" fmla="*/ 515 h 1030"/>
                <a:gd name="T6" fmla="*/ 515 w 1149"/>
                <a:gd name="T7" fmla="*/ 1030 h 1030"/>
                <a:gd name="T8" fmla="*/ 1020 w 1149"/>
                <a:gd name="T9" fmla="*/ 618 h 1030"/>
                <a:gd name="T10" fmla="*/ 1149 w 1149"/>
                <a:gd name="T11" fmla="*/ 515 h 1030"/>
                <a:gd name="T12" fmla="*/ 1020 w 1149"/>
                <a:gd name="T13" fmla="*/ 412 h 1030"/>
                <a:gd name="T14" fmla="*/ 515 w 1149"/>
                <a:gd name="T15" fmla="*/ 979 h 1030"/>
                <a:gd name="T16" fmla="*/ 51 w 1149"/>
                <a:gd name="T17" fmla="*/ 515 h 1030"/>
                <a:gd name="T18" fmla="*/ 515 w 1149"/>
                <a:gd name="T19" fmla="*/ 51 h 1030"/>
                <a:gd name="T20" fmla="*/ 979 w 1149"/>
                <a:gd name="T21" fmla="*/ 515 h 1030"/>
                <a:gd name="T22" fmla="*/ 515 w 1149"/>
                <a:gd name="T23" fmla="*/ 979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9" h="1030">
                  <a:moveTo>
                    <a:pt x="1020" y="412"/>
                  </a:moveTo>
                  <a:cubicBezTo>
                    <a:pt x="972" y="177"/>
                    <a:pt x="764" y="0"/>
                    <a:pt x="515" y="0"/>
                  </a:cubicBezTo>
                  <a:cubicBezTo>
                    <a:pt x="231" y="0"/>
                    <a:pt x="0" y="231"/>
                    <a:pt x="0" y="515"/>
                  </a:cubicBezTo>
                  <a:cubicBezTo>
                    <a:pt x="0" y="799"/>
                    <a:pt x="231" y="1030"/>
                    <a:pt x="515" y="1030"/>
                  </a:cubicBezTo>
                  <a:cubicBezTo>
                    <a:pt x="764" y="1030"/>
                    <a:pt x="972" y="853"/>
                    <a:pt x="1020" y="618"/>
                  </a:cubicBezTo>
                  <a:cubicBezTo>
                    <a:pt x="1149" y="515"/>
                    <a:pt x="1149" y="515"/>
                    <a:pt x="1149" y="515"/>
                  </a:cubicBezTo>
                  <a:lnTo>
                    <a:pt x="1020" y="412"/>
                  </a:lnTo>
                  <a:close/>
                  <a:moveTo>
                    <a:pt x="515" y="979"/>
                  </a:moveTo>
                  <a:cubicBezTo>
                    <a:pt x="259" y="979"/>
                    <a:pt x="51" y="771"/>
                    <a:pt x="51" y="515"/>
                  </a:cubicBezTo>
                  <a:cubicBezTo>
                    <a:pt x="51" y="259"/>
                    <a:pt x="259" y="51"/>
                    <a:pt x="515" y="51"/>
                  </a:cubicBezTo>
                  <a:cubicBezTo>
                    <a:pt x="771" y="51"/>
                    <a:pt x="979" y="259"/>
                    <a:pt x="979" y="515"/>
                  </a:cubicBezTo>
                  <a:cubicBezTo>
                    <a:pt x="979" y="771"/>
                    <a:pt x="771" y="979"/>
                    <a:pt x="515" y="979"/>
                  </a:cubicBezTo>
                  <a:close/>
                </a:path>
              </a:pathLst>
            </a:custGeom>
            <a:solidFill>
              <a:srgbClr val="F29A5B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47">
              <a:extLst>
                <a:ext uri="{FF2B5EF4-FFF2-40B4-BE49-F238E27FC236}">
                  <a16:creationId xmlns:a16="http://schemas.microsoft.com/office/drawing/2014/main" id="{FB51BB7A-76E1-BEB8-535A-9EEEE4CBBE3B}"/>
                </a:ext>
              </a:extLst>
            </p:cNvPr>
            <p:cNvSpPr txBox="1"/>
            <p:nvPr/>
          </p:nvSpPr>
          <p:spPr>
            <a:xfrm rot="16200000">
              <a:off x="1828154" y="2532458"/>
              <a:ext cx="172354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4000">
                  <a:solidFill>
                    <a:srgbClr val="605E5E"/>
                  </a:solidFill>
                  <a:latin typeface="Impact" panose="020B0806030902050204" pitchFamily="34" charset="0"/>
                  <a:cs typeface="Aharoni" panose="02010803020104030203" pitchFamily="2" charset="-79"/>
                </a:defRPr>
              </a:lvl1pPr>
            </a:lstStyle>
            <a:p>
              <a:r>
                <a:rPr lang="zh-TW" altLang="en-US" dirty="0">
                  <a:ea typeface="微软雅黑" panose="020B0503020204020204" pitchFamily="34" charset="-122"/>
                </a:rPr>
                <a:t>青少年</a:t>
              </a:r>
              <a:endParaRPr lang="en-US" altLang="zh-TW" dirty="0">
                <a:ea typeface="微软雅黑" panose="020B0503020204020204" pitchFamily="34" charset="-122"/>
              </a:endParaRPr>
            </a:p>
            <a:p>
              <a:r>
                <a:rPr lang="zh-TW" altLang="en-US" dirty="0">
                  <a:ea typeface="微软雅黑" panose="020B0503020204020204" pitchFamily="34" charset="-122"/>
                </a:rPr>
                <a:t>次文化</a:t>
              </a:r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2C6F96DC-4576-7F13-BFA7-A6ED10C5D03E}"/>
              </a:ext>
            </a:extLst>
          </p:cNvPr>
          <p:cNvSpPr/>
          <p:nvPr/>
        </p:nvSpPr>
        <p:spPr>
          <a:xfrm>
            <a:off x="2623000" y="4199642"/>
            <a:ext cx="2611225" cy="1366886"/>
          </a:xfrm>
          <a:prstGeom prst="roundRect">
            <a:avLst/>
          </a:prstGeom>
          <a:solidFill>
            <a:srgbClr val="9AA4C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青少年</a:t>
            </a: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F0B7A550-960D-4FDC-3CB0-721A40BAC0D7}"/>
              </a:ext>
            </a:extLst>
          </p:cNvPr>
          <p:cNvSpPr/>
          <p:nvPr/>
        </p:nvSpPr>
        <p:spPr>
          <a:xfrm>
            <a:off x="6957775" y="4199642"/>
            <a:ext cx="2611225" cy="1366886"/>
          </a:xfrm>
          <a:prstGeom prst="roundRect">
            <a:avLst/>
          </a:prstGeom>
          <a:solidFill>
            <a:srgbClr val="B092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次文化</a:t>
            </a:r>
          </a:p>
        </p:txBody>
      </p:sp>
    </p:spTree>
    <p:extLst>
      <p:ext uri="{BB962C8B-B14F-4D97-AF65-F5344CB8AC3E}">
        <p14:creationId xmlns:p14="http://schemas.microsoft.com/office/powerpoint/2010/main" val="209088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>
            <a:cxnSpLocks/>
            <a:stCxn id="4" idx="4"/>
            <a:endCxn id="6" idx="0"/>
          </p:cNvCxnSpPr>
          <p:nvPr/>
        </p:nvCxnSpPr>
        <p:spPr>
          <a:xfrm>
            <a:off x="1411791" y="3251322"/>
            <a:ext cx="0" cy="1215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1041618" y="2510976"/>
            <a:ext cx="740346" cy="740346"/>
          </a:xfrm>
          <a:prstGeom prst="ellipse">
            <a:avLst/>
          </a:prstGeom>
          <a:solidFill>
            <a:srgbClr val="F29A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041618" y="4466579"/>
            <a:ext cx="740346" cy="740346"/>
          </a:xfrm>
          <a:prstGeom prst="ellipse">
            <a:avLst/>
          </a:prstGeom>
          <a:solidFill>
            <a:srgbClr val="A5C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36748" y="3195461"/>
            <a:ext cx="493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十二歲以上未滿十八歲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25946" y="261953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F29A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少年事件處理法</a:t>
            </a:r>
            <a:endParaRPr lang="zh-CN" altLang="en-US" sz="2800" b="1" dirty="0">
              <a:solidFill>
                <a:srgbClr val="F29A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236749" y="5521328"/>
            <a:ext cx="493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十二歲到二十歲之間</a:t>
            </a:r>
            <a:endParaRPr lang="en-US" altLang="zh-TW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025946" y="4470527"/>
            <a:ext cx="54932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A5C0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E. Erikson</a:t>
            </a:r>
          </a:p>
          <a:p>
            <a:r>
              <a:rPr lang="zh-TW" altLang="en-US" sz="2800" b="1" dirty="0">
                <a:solidFill>
                  <a:srgbClr val="A5C0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心理發展階段論</a:t>
            </a:r>
            <a:endParaRPr lang="zh-CN" altLang="en-US" sz="2800" b="1" dirty="0">
              <a:solidFill>
                <a:srgbClr val="A5C0A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E4B85F2-08B4-9D2A-10B6-508F3E17B978}"/>
              </a:ext>
            </a:extLst>
          </p:cNvPr>
          <p:cNvSpPr/>
          <p:nvPr/>
        </p:nvSpPr>
        <p:spPr>
          <a:xfrm>
            <a:off x="4772561" y="191717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何謂青少年次文化</a:t>
            </a:r>
            <a:endParaRPr lang="zh-CN" altLang="en-US" sz="2400" b="1" dirty="0">
              <a:solidFill>
                <a:srgbClr val="865B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F8C5DDA7-F6E9-7A74-E095-5B86C670D7B6}"/>
              </a:ext>
            </a:extLst>
          </p:cNvPr>
          <p:cNvSpPr/>
          <p:nvPr/>
        </p:nvSpPr>
        <p:spPr>
          <a:xfrm>
            <a:off x="638794" y="1206630"/>
            <a:ext cx="1849884" cy="1021282"/>
          </a:xfrm>
          <a:prstGeom prst="roundRect">
            <a:avLst/>
          </a:prstGeom>
          <a:solidFill>
            <a:srgbClr val="9AA4C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青少年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4D980803-E215-FFBC-36C7-E355A938BD60}"/>
              </a:ext>
            </a:extLst>
          </p:cNvPr>
          <p:cNvSpPr/>
          <p:nvPr/>
        </p:nvSpPr>
        <p:spPr>
          <a:xfrm>
            <a:off x="6377416" y="1206630"/>
            <a:ext cx="1849884" cy="1021282"/>
          </a:xfrm>
          <a:prstGeom prst="roundRect">
            <a:avLst/>
          </a:prstGeom>
          <a:solidFill>
            <a:srgbClr val="B0927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次文化</a:t>
            </a:r>
          </a:p>
        </p:txBody>
      </p:sp>
      <p:sp>
        <p:nvSpPr>
          <p:cNvPr id="15" name="椭圆 3">
            <a:extLst>
              <a:ext uri="{FF2B5EF4-FFF2-40B4-BE49-F238E27FC236}">
                <a16:creationId xmlns:a16="http://schemas.microsoft.com/office/drawing/2014/main" id="{001B9560-B280-4D49-A939-7117B7CAB99E}"/>
              </a:ext>
            </a:extLst>
          </p:cNvPr>
          <p:cNvSpPr/>
          <p:nvPr/>
        </p:nvSpPr>
        <p:spPr>
          <a:xfrm>
            <a:off x="6562012" y="2510976"/>
            <a:ext cx="740346" cy="740346"/>
          </a:xfrm>
          <a:prstGeom prst="ellipse">
            <a:avLst/>
          </a:prstGeom>
          <a:solidFill>
            <a:srgbClr val="C8D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0">
            <a:extLst>
              <a:ext uri="{FF2B5EF4-FFF2-40B4-BE49-F238E27FC236}">
                <a16:creationId xmlns:a16="http://schemas.microsoft.com/office/drawing/2014/main" id="{D76C6A4D-F0FA-AE5C-839B-12DB0A11DA6E}"/>
              </a:ext>
            </a:extLst>
          </p:cNvPr>
          <p:cNvSpPr txBox="1"/>
          <p:nvPr/>
        </p:nvSpPr>
        <p:spPr>
          <a:xfrm>
            <a:off x="7728824" y="3193268"/>
            <a:ext cx="493395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與主流文化有關，卻有獨特的</a:t>
            </a:r>
          </a:p>
          <a:p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性質，為</a:t>
            </a:r>
            <a:r>
              <a:rPr lang="zh-TW" altLang="en-US" sz="2800" b="1" dirty="0">
                <a:solidFill>
                  <a:srgbClr val="CF5F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次要</a:t>
            </a:r>
            <a:r>
              <a:rPr lang="zh-TW" altLang="en-US" sz="2400" dirty="0">
                <a:solidFill>
                  <a:srgbClr val="CF5F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TW" altLang="en-US" sz="2800" b="1" dirty="0">
                <a:solidFill>
                  <a:srgbClr val="CF5F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附屬</a:t>
            </a:r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的文化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11">
            <a:extLst>
              <a:ext uri="{FF2B5EF4-FFF2-40B4-BE49-F238E27FC236}">
                <a16:creationId xmlns:a16="http://schemas.microsoft.com/office/drawing/2014/main" id="{891FC57D-20D9-5547-BB0D-5EEDF2C384B3}"/>
              </a:ext>
            </a:extLst>
          </p:cNvPr>
          <p:cNvSpPr txBox="1"/>
          <p:nvPr/>
        </p:nvSpPr>
        <p:spPr>
          <a:xfrm>
            <a:off x="7728824" y="261953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C8D8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Fisher</a:t>
            </a:r>
            <a:endParaRPr lang="zh-CN" altLang="en-US" sz="2800" b="1" dirty="0">
              <a:solidFill>
                <a:srgbClr val="C8D8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1080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2531170_162158900000_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0"/>
          <a:stretch>
            <a:fillRect/>
          </a:stretch>
        </p:blipFill>
        <p:spPr bwMode="auto">
          <a:xfrm>
            <a:off x="3147439" y="617402"/>
            <a:ext cx="5868987" cy="553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5799393" y="2715066"/>
            <a:ext cx="718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02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89075" y="3435049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青少年次文化</a:t>
            </a:r>
            <a:endParaRPr lang="en-US" altLang="zh-TW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TW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特徵與成因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6311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MH_SubTitle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83152" y="2044853"/>
            <a:ext cx="2690564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TW" altLang="en-US" sz="2800" b="1" dirty="0">
                <a:solidFill>
                  <a:srgbClr val="A5C0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橫斷性次文化</a:t>
            </a:r>
            <a:endParaRPr lang="zh-HK" altLang="en-US" sz="2800" b="1" dirty="0">
              <a:solidFill>
                <a:srgbClr val="A5C0A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MH_Other_5"/>
          <p:cNvSpPr/>
          <p:nvPr>
            <p:custDataLst>
              <p:tags r:id="rId3"/>
            </p:custDataLst>
          </p:nvPr>
        </p:nvSpPr>
        <p:spPr>
          <a:xfrm>
            <a:off x="1500582" y="2560911"/>
            <a:ext cx="2512193" cy="58737"/>
          </a:xfrm>
          <a:prstGeom prst="rect">
            <a:avLst/>
          </a:prstGeom>
          <a:solidFill>
            <a:srgbClr val="F29A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HK" altLang="en-US">
              <a:solidFill>
                <a:srgbClr val="7C233E"/>
              </a:solidFill>
              <a:ea typeface="PMingLiU" panose="02020500000000000000" pitchFamily="18" charset="-120"/>
            </a:endParaRPr>
          </a:p>
        </p:txBody>
      </p:sp>
      <p:sp>
        <p:nvSpPr>
          <p:cNvPr id="40" name="MH_SubTitle_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68040" y="4430192"/>
            <a:ext cx="276344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TW" altLang="en-US" sz="2800" b="1" dirty="0">
                <a:solidFill>
                  <a:srgbClr val="C8D8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寄生於主流文化</a:t>
            </a:r>
            <a:endParaRPr lang="zh-HK" altLang="en-US" sz="2800" b="1" dirty="0">
              <a:solidFill>
                <a:srgbClr val="C8D8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MH_Other_6"/>
          <p:cNvSpPr/>
          <p:nvPr>
            <p:custDataLst>
              <p:tags r:id="rId5"/>
            </p:custDataLst>
          </p:nvPr>
        </p:nvSpPr>
        <p:spPr>
          <a:xfrm>
            <a:off x="1633564" y="4981054"/>
            <a:ext cx="2512193" cy="52387"/>
          </a:xfrm>
          <a:prstGeom prst="rect">
            <a:avLst/>
          </a:prstGeom>
          <a:solidFill>
            <a:srgbClr val="C8D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HK" altLang="en-US">
              <a:solidFill>
                <a:srgbClr val="7C233E"/>
              </a:solidFill>
              <a:ea typeface="PMingLiU" panose="02020500000000000000" pitchFamily="18" charset="-120"/>
            </a:endParaRPr>
          </a:p>
        </p:txBody>
      </p:sp>
      <p:sp>
        <p:nvSpPr>
          <p:cNvPr id="47" name="MH_SubTitle_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608317" y="4430192"/>
            <a:ext cx="3185891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TW" altLang="en-US" sz="2800" b="1" dirty="0">
                <a:solidFill>
                  <a:srgbClr val="B092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同齡同質次文化</a:t>
            </a:r>
            <a:endParaRPr lang="zh-HK" altLang="en-US" sz="2800" b="1" dirty="0">
              <a:solidFill>
                <a:srgbClr val="B092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MH_Other_7"/>
          <p:cNvSpPr/>
          <p:nvPr>
            <p:custDataLst>
              <p:tags r:id="rId7"/>
            </p:custDataLst>
          </p:nvPr>
        </p:nvSpPr>
        <p:spPr>
          <a:xfrm>
            <a:off x="7843889" y="4969940"/>
            <a:ext cx="2512193" cy="57151"/>
          </a:xfrm>
          <a:prstGeom prst="rect">
            <a:avLst/>
          </a:prstGeom>
          <a:solidFill>
            <a:srgbClr val="B092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HK" altLang="en-US">
              <a:solidFill>
                <a:srgbClr val="7C233E"/>
              </a:solidFill>
              <a:ea typeface="PMingLiU" panose="02020500000000000000" pitchFamily="18" charset="-120"/>
            </a:endParaRPr>
          </a:p>
        </p:txBody>
      </p:sp>
      <p:sp>
        <p:nvSpPr>
          <p:cNvPr id="51" name="MH_Other_8"/>
          <p:cNvSpPr/>
          <p:nvPr>
            <p:custDataLst>
              <p:tags r:id="rId8"/>
            </p:custDataLst>
          </p:nvPr>
        </p:nvSpPr>
        <p:spPr>
          <a:xfrm>
            <a:off x="7781577" y="2565871"/>
            <a:ext cx="2504256" cy="45719"/>
          </a:xfrm>
          <a:prstGeom prst="rect">
            <a:avLst/>
          </a:prstGeom>
          <a:solidFill>
            <a:srgbClr val="A5C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HK" altLang="en-US">
              <a:solidFill>
                <a:srgbClr val="00B050"/>
              </a:solidFill>
              <a:ea typeface="PMingLiU" panose="02020500000000000000" pitchFamily="18" charset="-12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320605" y="2060848"/>
            <a:ext cx="3362547" cy="3281362"/>
            <a:chOff x="4320605" y="2060848"/>
            <a:chExt cx="3362547" cy="3281362"/>
          </a:xfrm>
        </p:grpSpPr>
        <p:sp>
          <p:nvSpPr>
            <p:cNvPr id="63" name="MH_Other_1"/>
            <p:cNvSpPr/>
            <p:nvPr>
              <p:custDataLst>
                <p:tags r:id="rId10"/>
              </p:custDataLst>
            </p:nvPr>
          </p:nvSpPr>
          <p:spPr>
            <a:xfrm>
              <a:off x="4320605" y="2060848"/>
              <a:ext cx="1582737" cy="1582737"/>
            </a:xfrm>
            <a:custGeom>
              <a:avLst/>
              <a:gdLst>
                <a:gd name="connsiteX0" fmla="*/ 1583559 w 1583559"/>
                <a:gd name="connsiteY0" fmla="*/ 0 h 1583558"/>
                <a:gd name="connsiteX1" fmla="*/ 1583559 w 1583559"/>
                <a:gd name="connsiteY1" fmla="*/ 1583558 h 1583558"/>
                <a:gd name="connsiteX2" fmla="*/ 0 w 1583559"/>
                <a:gd name="connsiteY2" fmla="*/ 1583558 h 1583558"/>
                <a:gd name="connsiteX3" fmla="*/ 1583559 w 1583559"/>
                <a:gd name="connsiteY3" fmla="*/ 0 h 1583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3559" h="1583558">
                  <a:moveTo>
                    <a:pt x="1583559" y="0"/>
                  </a:moveTo>
                  <a:lnTo>
                    <a:pt x="1583559" y="1583558"/>
                  </a:lnTo>
                  <a:lnTo>
                    <a:pt x="0" y="1583558"/>
                  </a:lnTo>
                  <a:cubicBezTo>
                    <a:pt x="0" y="708983"/>
                    <a:pt x="708984" y="0"/>
                    <a:pt x="1583559" y="0"/>
                  </a:cubicBezTo>
                  <a:close/>
                </a:path>
              </a:pathLst>
            </a:custGeom>
            <a:solidFill>
              <a:srgbClr val="F29A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rgbClr val="FFFFFF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01</a:t>
              </a:r>
              <a:endParaRPr lang="zh-CN" altLang="en-US" sz="3600" dirty="0">
                <a:solidFill>
                  <a:srgbClr val="FFFFFF"/>
                </a:solidFill>
                <a:latin typeface="Adobe Gothic Std B" panose="020B0800000000000000" pitchFamily="34" charset="-128"/>
              </a:endParaRPr>
            </a:p>
          </p:txBody>
        </p:sp>
        <p:sp>
          <p:nvSpPr>
            <p:cNvPr id="64" name="MH_Other_2"/>
            <p:cNvSpPr/>
            <p:nvPr>
              <p:custDataLst>
                <p:tags r:id="rId11"/>
              </p:custDataLst>
            </p:nvPr>
          </p:nvSpPr>
          <p:spPr>
            <a:xfrm>
              <a:off x="6023992" y="2060848"/>
              <a:ext cx="1584325" cy="1582737"/>
            </a:xfrm>
            <a:custGeom>
              <a:avLst/>
              <a:gdLst>
                <a:gd name="connsiteX0" fmla="*/ 0 w 1583559"/>
                <a:gd name="connsiteY0" fmla="*/ 0 h 1583558"/>
                <a:gd name="connsiteX1" fmla="*/ 1583559 w 1583559"/>
                <a:gd name="connsiteY1" fmla="*/ 1583558 h 1583558"/>
                <a:gd name="connsiteX2" fmla="*/ 0 w 1583559"/>
                <a:gd name="connsiteY2" fmla="*/ 1583558 h 1583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83559" h="1583558">
                  <a:moveTo>
                    <a:pt x="0" y="0"/>
                  </a:moveTo>
                  <a:cubicBezTo>
                    <a:pt x="874575" y="0"/>
                    <a:pt x="1583559" y="708983"/>
                    <a:pt x="1583559" y="1583558"/>
                  </a:cubicBezTo>
                  <a:lnTo>
                    <a:pt x="0" y="1583558"/>
                  </a:lnTo>
                  <a:close/>
                </a:path>
              </a:pathLst>
            </a:custGeom>
            <a:solidFill>
              <a:srgbClr val="A5C0A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rgbClr val="FFFFFF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02</a:t>
              </a:r>
              <a:endParaRPr lang="zh-CN" altLang="en-US" sz="3600" dirty="0">
                <a:solidFill>
                  <a:srgbClr val="FFFFFF"/>
                </a:solidFill>
                <a:latin typeface="Adobe Gothic Std B" panose="020B0800000000000000" pitchFamily="34" charset="-128"/>
              </a:endParaRPr>
            </a:p>
          </p:txBody>
        </p:sp>
        <p:sp>
          <p:nvSpPr>
            <p:cNvPr id="65" name="MH_Other_3"/>
            <p:cNvSpPr/>
            <p:nvPr>
              <p:custDataLst>
                <p:tags r:id="rId12"/>
              </p:custDataLst>
            </p:nvPr>
          </p:nvSpPr>
          <p:spPr>
            <a:xfrm>
              <a:off x="6098827" y="3734865"/>
              <a:ext cx="1584325" cy="1582737"/>
            </a:xfrm>
            <a:custGeom>
              <a:avLst/>
              <a:gdLst>
                <a:gd name="connsiteX0" fmla="*/ 0 w 1583559"/>
                <a:gd name="connsiteY0" fmla="*/ 0 h 1583558"/>
                <a:gd name="connsiteX1" fmla="*/ 1583559 w 1583559"/>
                <a:gd name="connsiteY1" fmla="*/ 0 h 1583558"/>
                <a:gd name="connsiteX2" fmla="*/ 0 w 1583559"/>
                <a:gd name="connsiteY2" fmla="*/ 1583558 h 1583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83559" h="1583558">
                  <a:moveTo>
                    <a:pt x="0" y="0"/>
                  </a:moveTo>
                  <a:lnTo>
                    <a:pt x="1583559" y="0"/>
                  </a:lnTo>
                  <a:cubicBezTo>
                    <a:pt x="1583559" y="874575"/>
                    <a:pt x="874575" y="1583558"/>
                    <a:pt x="0" y="1583558"/>
                  </a:cubicBezTo>
                  <a:close/>
                </a:path>
              </a:pathLst>
            </a:custGeom>
            <a:solidFill>
              <a:srgbClr val="B0927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HK" sz="3600" dirty="0">
                  <a:solidFill>
                    <a:srgbClr val="FFFFFF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03</a:t>
              </a:r>
              <a:endParaRPr lang="zh-HK" altLang="en-US" sz="3600" dirty="0">
                <a:solidFill>
                  <a:srgbClr val="FFFFFF"/>
                </a:solidFill>
                <a:latin typeface="Adobe Gothic Std B" panose="020B0800000000000000" pitchFamily="34" charset="-128"/>
                <a:ea typeface="PMingLiU" panose="02020500000000000000" pitchFamily="18" charset="-120"/>
              </a:endParaRPr>
            </a:p>
          </p:txBody>
        </p:sp>
        <p:sp>
          <p:nvSpPr>
            <p:cNvPr id="66" name="MH_Other_4"/>
            <p:cNvSpPr/>
            <p:nvPr>
              <p:custDataLst>
                <p:tags r:id="rId13"/>
              </p:custDataLst>
            </p:nvPr>
          </p:nvSpPr>
          <p:spPr>
            <a:xfrm flipH="1">
              <a:off x="4320605" y="3759473"/>
              <a:ext cx="1582737" cy="1582737"/>
            </a:xfrm>
            <a:custGeom>
              <a:avLst/>
              <a:gdLst>
                <a:gd name="connsiteX0" fmla="*/ 1583553 w 1583553"/>
                <a:gd name="connsiteY0" fmla="*/ 0 h 1583440"/>
                <a:gd name="connsiteX1" fmla="*/ 0 w 1583553"/>
                <a:gd name="connsiteY1" fmla="*/ 0 h 1583440"/>
                <a:gd name="connsiteX2" fmla="*/ 0 w 1583553"/>
                <a:gd name="connsiteY2" fmla="*/ 1583440 h 1583440"/>
                <a:gd name="connsiteX3" fmla="*/ 1575383 w 1583553"/>
                <a:gd name="connsiteY3" fmla="*/ 161792 h 158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3553" h="1583440">
                  <a:moveTo>
                    <a:pt x="1583553" y="0"/>
                  </a:moveTo>
                  <a:lnTo>
                    <a:pt x="0" y="0"/>
                  </a:lnTo>
                  <a:lnTo>
                    <a:pt x="0" y="1583440"/>
                  </a:lnTo>
                  <a:cubicBezTo>
                    <a:pt x="819914" y="1583440"/>
                    <a:pt x="1494289" y="960311"/>
                    <a:pt x="1575383" y="161792"/>
                  </a:cubicBezTo>
                  <a:close/>
                </a:path>
              </a:pathLst>
            </a:custGeom>
            <a:solidFill>
              <a:srgbClr val="C8D8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HK" sz="3600" dirty="0">
                  <a:solidFill>
                    <a:srgbClr val="FFFFFF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04</a:t>
              </a:r>
              <a:endParaRPr lang="zh-HK" altLang="en-US" sz="3600" dirty="0">
                <a:solidFill>
                  <a:srgbClr val="FFFFFF"/>
                </a:solidFill>
                <a:latin typeface="Adobe Gothic Std B" panose="020B0800000000000000" pitchFamily="34" charset="-128"/>
                <a:ea typeface="PMingLiU" panose="02020500000000000000" pitchFamily="18" charset="-120"/>
              </a:endParaRPr>
            </a:p>
          </p:txBody>
        </p:sp>
        <p:sp>
          <p:nvSpPr>
            <p:cNvPr id="67" name="MH_Title_1"/>
            <p:cNvSpPr/>
            <p:nvPr>
              <p:custDataLst>
                <p:tags r:id="rId14"/>
              </p:custDataLst>
            </p:nvPr>
          </p:nvSpPr>
          <p:spPr>
            <a:xfrm>
              <a:off x="5131816" y="2876822"/>
              <a:ext cx="1651000" cy="1649412"/>
            </a:xfrm>
            <a:prstGeom prst="ellipse">
              <a:avLst/>
            </a:prstGeom>
            <a:solidFill>
              <a:srgbClr val="FFFFFF"/>
            </a:solidFill>
            <a:ln w="38100">
              <a:noFill/>
            </a:ln>
            <a:effectLst>
              <a:outerShdw blurRad="63500" sx="102000" sy="102000" algn="ctr" rotWithShape="0">
                <a:srgbClr val="7E8286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sz="2400" b="1" dirty="0">
                <a:solidFill>
                  <a:srgbClr val="D2689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KSO_Shape"/>
            <p:cNvSpPr>
              <a:spLocks/>
            </p:cNvSpPr>
            <p:nvPr/>
          </p:nvSpPr>
          <p:spPr bwMode="auto">
            <a:xfrm>
              <a:off x="5317422" y="3084787"/>
              <a:ext cx="1381390" cy="941648"/>
            </a:xfrm>
            <a:custGeom>
              <a:avLst/>
              <a:gdLst/>
              <a:ahLst/>
              <a:cxnLst/>
              <a:rect l="0" t="0" r="r" b="b"/>
              <a:pathLst>
                <a:path w="2608263" h="1778000">
                  <a:moveTo>
                    <a:pt x="1956693" y="381000"/>
                  </a:moveTo>
                  <a:lnTo>
                    <a:pt x="1966217" y="381397"/>
                  </a:lnTo>
                  <a:lnTo>
                    <a:pt x="1975740" y="382192"/>
                  </a:lnTo>
                  <a:lnTo>
                    <a:pt x="1986057" y="382986"/>
                  </a:lnTo>
                  <a:lnTo>
                    <a:pt x="1995581" y="384575"/>
                  </a:lnTo>
                  <a:lnTo>
                    <a:pt x="2005501" y="386562"/>
                  </a:lnTo>
                  <a:lnTo>
                    <a:pt x="2015819" y="388548"/>
                  </a:lnTo>
                  <a:lnTo>
                    <a:pt x="2025739" y="391726"/>
                  </a:lnTo>
                  <a:lnTo>
                    <a:pt x="2035263" y="394904"/>
                  </a:lnTo>
                  <a:lnTo>
                    <a:pt x="2045580" y="398876"/>
                  </a:lnTo>
                  <a:lnTo>
                    <a:pt x="2055500" y="403246"/>
                  </a:lnTo>
                  <a:lnTo>
                    <a:pt x="2065421" y="408807"/>
                  </a:lnTo>
                  <a:lnTo>
                    <a:pt x="2075738" y="414766"/>
                  </a:lnTo>
                  <a:lnTo>
                    <a:pt x="2101927" y="438998"/>
                  </a:lnTo>
                  <a:lnTo>
                    <a:pt x="2143990" y="446149"/>
                  </a:lnTo>
                  <a:lnTo>
                    <a:pt x="2147958" y="448929"/>
                  </a:lnTo>
                  <a:lnTo>
                    <a:pt x="2151926" y="452107"/>
                  </a:lnTo>
                  <a:lnTo>
                    <a:pt x="2155497" y="455683"/>
                  </a:lnTo>
                  <a:lnTo>
                    <a:pt x="2158672" y="459655"/>
                  </a:lnTo>
                  <a:lnTo>
                    <a:pt x="2161847" y="464025"/>
                  </a:lnTo>
                  <a:lnTo>
                    <a:pt x="2164624" y="468395"/>
                  </a:lnTo>
                  <a:lnTo>
                    <a:pt x="2169783" y="477531"/>
                  </a:lnTo>
                  <a:lnTo>
                    <a:pt x="2173751" y="485874"/>
                  </a:lnTo>
                  <a:lnTo>
                    <a:pt x="2176529" y="493024"/>
                  </a:lnTo>
                  <a:lnTo>
                    <a:pt x="2179306" y="499380"/>
                  </a:lnTo>
                  <a:lnTo>
                    <a:pt x="2182878" y="516064"/>
                  </a:lnTo>
                  <a:lnTo>
                    <a:pt x="2186052" y="532749"/>
                  </a:lnTo>
                  <a:lnTo>
                    <a:pt x="2188036" y="549433"/>
                  </a:lnTo>
                  <a:lnTo>
                    <a:pt x="2189623" y="565720"/>
                  </a:lnTo>
                  <a:lnTo>
                    <a:pt x="2190417" y="582008"/>
                  </a:lnTo>
                  <a:lnTo>
                    <a:pt x="2190814" y="598692"/>
                  </a:lnTo>
                  <a:lnTo>
                    <a:pt x="2190814" y="615376"/>
                  </a:lnTo>
                  <a:lnTo>
                    <a:pt x="2190417" y="632855"/>
                  </a:lnTo>
                  <a:lnTo>
                    <a:pt x="2190020" y="642389"/>
                  </a:lnTo>
                  <a:lnTo>
                    <a:pt x="2188830" y="656293"/>
                  </a:lnTo>
                  <a:lnTo>
                    <a:pt x="2185259" y="692840"/>
                  </a:lnTo>
                  <a:lnTo>
                    <a:pt x="2183671" y="711908"/>
                  </a:lnTo>
                  <a:lnTo>
                    <a:pt x="2182878" y="730578"/>
                  </a:lnTo>
                  <a:lnTo>
                    <a:pt x="2182084" y="746468"/>
                  </a:lnTo>
                  <a:lnTo>
                    <a:pt x="2182481" y="753221"/>
                  </a:lnTo>
                  <a:lnTo>
                    <a:pt x="2182878" y="758386"/>
                  </a:lnTo>
                  <a:lnTo>
                    <a:pt x="2183671" y="765139"/>
                  </a:lnTo>
                  <a:lnTo>
                    <a:pt x="2184862" y="771098"/>
                  </a:lnTo>
                  <a:lnTo>
                    <a:pt x="2186449" y="775865"/>
                  </a:lnTo>
                  <a:lnTo>
                    <a:pt x="2188433" y="779837"/>
                  </a:lnTo>
                  <a:lnTo>
                    <a:pt x="2192798" y="787782"/>
                  </a:lnTo>
                  <a:lnTo>
                    <a:pt x="2195179" y="792152"/>
                  </a:lnTo>
                  <a:lnTo>
                    <a:pt x="2198353" y="798508"/>
                  </a:lnTo>
                  <a:lnTo>
                    <a:pt x="2200734" y="804069"/>
                  </a:lnTo>
                  <a:lnTo>
                    <a:pt x="2202719" y="810028"/>
                  </a:lnTo>
                  <a:lnTo>
                    <a:pt x="2204306" y="815987"/>
                  </a:lnTo>
                  <a:lnTo>
                    <a:pt x="2205496" y="822343"/>
                  </a:lnTo>
                  <a:lnTo>
                    <a:pt x="2206687" y="829096"/>
                  </a:lnTo>
                  <a:lnTo>
                    <a:pt x="2207480" y="835452"/>
                  </a:lnTo>
                  <a:lnTo>
                    <a:pt x="2207877" y="842205"/>
                  </a:lnTo>
                  <a:lnTo>
                    <a:pt x="2207877" y="848561"/>
                  </a:lnTo>
                  <a:lnTo>
                    <a:pt x="2207480" y="862465"/>
                  </a:lnTo>
                  <a:lnTo>
                    <a:pt x="2206290" y="875177"/>
                  </a:lnTo>
                  <a:lnTo>
                    <a:pt x="2204306" y="887889"/>
                  </a:lnTo>
                  <a:lnTo>
                    <a:pt x="2202321" y="899806"/>
                  </a:lnTo>
                  <a:lnTo>
                    <a:pt x="2199544" y="913312"/>
                  </a:lnTo>
                  <a:lnTo>
                    <a:pt x="2197560" y="920463"/>
                  </a:lnTo>
                  <a:lnTo>
                    <a:pt x="2195179" y="927613"/>
                  </a:lnTo>
                  <a:lnTo>
                    <a:pt x="2192798" y="934367"/>
                  </a:lnTo>
                  <a:lnTo>
                    <a:pt x="2190020" y="941517"/>
                  </a:lnTo>
                  <a:lnTo>
                    <a:pt x="2186846" y="947873"/>
                  </a:lnTo>
                  <a:lnTo>
                    <a:pt x="2183275" y="953037"/>
                  </a:lnTo>
                  <a:lnTo>
                    <a:pt x="2181291" y="955818"/>
                  </a:lnTo>
                  <a:lnTo>
                    <a:pt x="2178909" y="958201"/>
                  </a:lnTo>
                  <a:lnTo>
                    <a:pt x="2176132" y="960188"/>
                  </a:lnTo>
                  <a:lnTo>
                    <a:pt x="2173354" y="961777"/>
                  </a:lnTo>
                  <a:lnTo>
                    <a:pt x="2167799" y="965749"/>
                  </a:lnTo>
                  <a:lnTo>
                    <a:pt x="2162243" y="968530"/>
                  </a:lnTo>
                  <a:lnTo>
                    <a:pt x="2156291" y="971708"/>
                  </a:lnTo>
                  <a:lnTo>
                    <a:pt x="2151133" y="975283"/>
                  </a:lnTo>
                  <a:lnTo>
                    <a:pt x="2147958" y="977269"/>
                  </a:lnTo>
                  <a:lnTo>
                    <a:pt x="2145974" y="979653"/>
                  </a:lnTo>
                  <a:lnTo>
                    <a:pt x="2143593" y="982434"/>
                  </a:lnTo>
                  <a:lnTo>
                    <a:pt x="2142006" y="985612"/>
                  </a:lnTo>
                  <a:lnTo>
                    <a:pt x="2139625" y="990379"/>
                  </a:lnTo>
                  <a:lnTo>
                    <a:pt x="2137641" y="995543"/>
                  </a:lnTo>
                  <a:lnTo>
                    <a:pt x="2136450" y="1000707"/>
                  </a:lnTo>
                  <a:lnTo>
                    <a:pt x="2135260" y="1005871"/>
                  </a:lnTo>
                  <a:lnTo>
                    <a:pt x="2134466" y="1011433"/>
                  </a:lnTo>
                  <a:lnTo>
                    <a:pt x="2133673" y="1016597"/>
                  </a:lnTo>
                  <a:lnTo>
                    <a:pt x="2132879" y="1028514"/>
                  </a:lnTo>
                  <a:lnTo>
                    <a:pt x="2132085" y="1039637"/>
                  </a:lnTo>
                  <a:lnTo>
                    <a:pt x="2131292" y="1051158"/>
                  </a:lnTo>
                  <a:lnTo>
                    <a:pt x="2130895" y="1056719"/>
                  </a:lnTo>
                  <a:lnTo>
                    <a:pt x="2130101" y="1061883"/>
                  </a:lnTo>
                  <a:lnTo>
                    <a:pt x="2128911" y="1067445"/>
                  </a:lnTo>
                  <a:lnTo>
                    <a:pt x="2127721" y="1072212"/>
                  </a:lnTo>
                  <a:lnTo>
                    <a:pt x="2125736" y="1078170"/>
                  </a:lnTo>
                  <a:lnTo>
                    <a:pt x="2123355" y="1082937"/>
                  </a:lnTo>
                  <a:lnTo>
                    <a:pt x="2120578" y="1087307"/>
                  </a:lnTo>
                  <a:lnTo>
                    <a:pt x="2117800" y="1091280"/>
                  </a:lnTo>
                  <a:lnTo>
                    <a:pt x="2112245" y="1098430"/>
                  </a:lnTo>
                  <a:lnTo>
                    <a:pt x="2106293" y="1105183"/>
                  </a:lnTo>
                  <a:lnTo>
                    <a:pt x="2103515" y="1109156"/>
                  </a:lnTo>
                  <a:lnTo>
                    <a:pt x="2101134" y="1112731"/>
                  </a:lnTo>
                  <a:lnTo>
                    <a:pt x="2098356" y="1116703"/>
                  </a:lnTo>
                  <a:lnTo>
                    <a:pt x="2096372" y="1121470"/>
                  </a:lnTo>
                  <a:lnTo>
                    <a:pt x="2093991" y="1126237"/>
                  </a:lnTo>
                  <a:lnTo>
                    <a:pt x="2092801" y="1131799"/>
                  </a:lnTo>
                  <a:lnTo>
                    <a:pt x="2091610" y="1138155"/>
                  </a:lnTo>
                  <a:lnTo>
                    <a:pt x="2090817" y="1145305"/>
                  </a:lnTo>
                  <a:lnTo>
                    <a:pt x="2127721" y="1150470"/>
                  </a:lnTo>
                  <a:lnTo>
                    <a:pt x="2138435" y="1173907"/>
                  </a:lnTo>
                  <a:lnTo>
                    <a:pt x="2144783" y="1187016"/>
                  </a:lnTo>
                  <a:lnTo>
                    <a:pt x="2152323" y="1201317"/>
                  </a:lnTo>
                  <a:lnTo>
                    <a:pt x="2159863" y="1214426"/>
                  </a:lnTo>
                  <a:lnTo>
                    <a:pt x="2163831" y="1220782"/>
                  </a:lnTo>
                  <a:lnTo>
                    <a:pt x="2167799" y="1226741"/>
                  </a:lnTo>
                  <a:lnTo>
                    <a:pt x="2171767" y="1231905"/>
                  </a:lnTo>
                  <a:lnTo>
                    <a:pt x="2175735" y="1236672"/>
                  </a:lnTo>
                  <a:lnTo>
                    <a:pt x="2180497" y="1240645"/>
                  </a:lnTo>
                  <a:lnTo>
                    <a:pt x="2184862" y="1243823"/>
                  </a:lnTo>
                  <a:lnTo>
                    <a:pt x="2241606" y="1259713"/>
                  </a:lnTo>
                  <a:lnTo>
                    <a:pt x="2293192" y="1281164"/>
                  </a:lnTo>
                  <a:lnTo>
                    <a:pt x="2345572" y="1303807"/>
                  </a:lnTo>
                  <a:lnTo>
                    <a:pt x="2397951" y="1326053"/>
                  </a:lnTo>
                  <a:lnTo>
                    <a:pt x="2449140" y="1347902"/>
                  </a:lnTo>
                  <a:lnTo>
                    <a:pt x="2461045" y="1352669"/>
                  </a:lnTo>
                  <a:lnTo>
                    <a:pt x="2472552" y="1356641"/>
                  </a:lnTo>
                  <a:lnTo>
                    <a:pt x="2496361" y="1365381"/>
                  </a:lnTo>
                  <a:lnTo>
                    <a:pt x="2519773" y="1373723"/>
                  </a:lnTo>
                  <a:lnTo>
                    <a:pt x="2530884" y="1378093"/>
                  </a:lnTo>
                  <a:lnTo>
                    <a:pt x="2541995" y="1382860"/>
                  </a:lnTo>
                  <a:lnTo>
                    <a:pt x="2552312" y="1388421"/>
                  </a:lnTo>
                  <a:lnTo>
                    <a:pt x="2562233" y="1394380"/>
                  </a:lnTo>
                  <a:lnTo>
                    <a:pt x="2566597" y="1397558"/>
                  </a:lnTo>
                  <a:lnTo>
                    <a:pt x="2571756" y="1400736"/>
                  </a:lnTo>
                  <a:lnTo>
                    <a:pt x="2576121" y="1404311"/>
                  </a:lnTo>
                  <a:lnTo>
                    <a:pt x="2580089" y="1407886"/>
                  </a:lnTo>
                  <a:lnTo>
                    <a:pt x="2584057" y="1411859"/>
                  </a:lnTo>
                  <a:lnTo>
                    <a:pt x="2587629" y="1416228"/>
                  </a:lnTo>
                  <a:lnTo>
                    <a:pt x="2591200" y="1420598"/>
                  </a:lnTo>
                  <a:lnTo>
                    <a:pt x="2594375" y="1425365"/>
                  </a:lnTo>
                  <a:lnTo>
                    <a:pt x="2597946" y="1430132"/>
                  </a:lnTo>
                  <a:lnTo>
                    <a:pt x="2600723" y="1435296"/>
                  </a:lnTo>
                  <a:lnTo>
                    <a:pt x="2603105" y="1440858"/>
                  </a:lnTo>
                  <a:lnTo>
                    <a:pt x="2605089" y="1446817"/>
                  </a:lnTo>
                  <a:lnTo>
                    <a:pt x="2605485" y="1465487"/>
                  </a:lnTo>
                  <a:lnTo>
                    <a:pt x="2605882" y="1488528"/>
                  </a:lnTo>
                  <a:lnTo>
                    <a:pt x="2607073" y="1542951"/>
                  </a:lnTo>
                  <a:lnTo>
                    <a:pt x="2608263" y="1599757"/>
                  </a:lnTo>
                  <a:lnTo>
                    <a:pt x="2608263" y="1625975"/>
                  </a:lnTo>
                  <a:lnTo>
                    <a:pt x="2608263" y="1649413"/>
                  </a:lnTo>
                  <a:lnTo>
                    <a:pt x="2308271" y="1649413"/>
                  </a:lnTo>
                  <a:lnTo>
                    <a:pt x="2307081" y="1594196"/>
                  </a:lnTo>
                  <a:lnTo>
                    <a:pt x="2305493" y="1538581"/>
                  </a:lnTo>
                  <a:lnTo>
                    <a:pt x="2305097" y="1494486"/>
                  </a:lnTo>
                  <a:lnTo>
                    <a:pt x="2305097" y="1482172"/>
                  </a:lnTo>
                  <a:lnTo>
                    <a:pt x="2301129" y="1470651"/>
                  </a:lnTo>
                  <a:lnTo>
                    <a:pt x="2297557" y="1461117"/>
                  </a:lnTo>
                  <a:lnTo>
                    <a:pt x="2293986" y="1451981"/>
                  </a:lnTo>
                  <a:lnTo>
                    <a:pt x="2289224" y="1443241"/>
                  </a:lnTo>
                  <a:lnTo>
                    <a:pt x="2284859" y="1434899"/>
                  </a:lnTo>
                  <a:lnTo>
                    <a:pt x="2280097" y="1426954"/>
                  </a:lnTo>
                  <a:lnTo>
                    <a:pt x="2275335" y="1419406"/>
                  </a:lnTo>
                  <a:lnTo>
                    <a:pt x="2270177" y="1411859"/>
                  </a:lnTo>
                  <a:lnTo>
                    <a:pt x="2264621" y="1405106"/>
                  </a:lnTo>
                  <a:lnTo>
                    <a:pt x="2258669" y="1398352"/>
                  </a:lnTo>
                  <a:lnTo>
                    <a:pt x="2252717" y="1391996"/>
                  </a:lnTo>
                  <a:lnTo>
                    <a:pt x="2246765" y="1386435"/>
                  </a:lnTo>
                  <a:lnTo>
                    <a:pt x="2240416" y="1380079"/>
                  </a:lnTo>
                  <a:lnTo>
                    <a:pt x="2234067" y="1374915"/>
                  </a:lnTo>
                  <a:lnTo>
                    <a:pt x="2226924" y="1369750"/>
                  </a:lnTo>
                  <a:lnTo>
                    <a:pt x="2220178" y="1364983"/>
                  </a:lnTo>
                  <a:lnTo>
                    <a:pt x="2213433" y="1360217"/>
                  </a:lnTo>
                  <a:lnTo>
                    <a:pt x="2206290" y="1355450"/>
                  </a:lnTo>
                  <a:lnTo>
                    <a:pt x="2198750" y="1351080"/>
                  </a:lnTo>
                  <a:lnTo>
                    <a:pt x="2184465" y="1343532"/>
                  </a:lnTo>
                  <a:lnTo>
                    <a:pt x="2169386" y="1336382"/>
                  </a:lnTo>
                  <a:lnTo>
                    <a:pt x="2154307" y="1330026"/>
                  </a:lnTo>
                  <a:lnTo>
                    <a:pt x="2139228" y="1323670"/>
                  </a:lnTo>
                  <a:lnTo>
                    <a:pt x="2124546" y="1318108"/>
                  </a:lnTo>
                  <a:lnTo>
                    <a:pt x="2095578" y="1307780"/>
                  </a:lnTo>
                  <a:lnTo>
                    <a:pt x="2067405" y="1297849"/>
                  </a:lnTo>
                  <a:lnTo>
                    <a:pt x="2053913" y="1293082"/>
                  </a:lnTo>
                  <a:lnTo>
                    <a:pt x="2041215" y="1287917"/>
                  </a:lnTo>
                  <a:lnTo>
                    <a:pt x="1985264" y="1263685"/>
                  </a:lnTo>
                  <a:lnTo>
                    <a:pt x="1926932" y="1239056"/>
                  </a:lnTo>
                  <a:lnTo>
                    <a:pt x="1840427" y="1202112"/>
                  </a:lnTo>
                  <a:lnTo>
                    <a:pt x="1797571" y="1183441"/>
                  </a:lnTo>
                  <a:lnTo>
                    <a:pt x="1755111" y="1166359"/>
                  </a:lnTo>
                  <a:lnTo>
                    <a:pt x="1762651" y="1150470"/>
                  </a:lnTo>
                  <a:lnTo>
                    <a:pt x="1790031" y="1143716"/>
                  </a:lnTo>
                  <a:lnTo>
                    <a:pt x="1788047" y="1138155"/>
                  </a:lnTo>
                  <a:lnTo>
                    <a:pt x="1786460" y="1132196"/>
                  </a:lnTo>
                  <a:lnTo>
                    <a:pt x="1784873" y="1127429"/>
                  </a:lnTo>
                  <a:lnTo>
                    <a:pt x="1782492" y="1123457"/>
                  </a:lnTo>
                  <a:lnTo>
                    <a:pt x="1780111" y="1119484"/>
                  </a:lnTo>
                  <a:lnTo>
                    <a:pt x="1777730" y="1115909"/>
                  </a:lnTo>
                  <a:lnTo>
                    <a:pt x="1772571" y="1109950"/>
                  </a:lnTo>
                  <a:lnTo>
                    <a:pt x="1767413" y="1103594"/>
                  </a:lnTo>
                  <a:lnTo>
                    <a:pt x="1762254" y="1097636"/>
                  </a:lnTo>
                  <a:lnTo>
                    <a:pt x="1759476" y="1094458"/>
                  </a:lnTo>
                  <a:lnTo>
                    <a:pt x="1757095" y="1091280"/>
                  </a:lnTo>
                  <a:lnTo>
                    <a:pt x="1755111" y="1087307"/>
                  </a:lnTo>
                  <a:lnTo>
                    <a:pt x="1753524" y="1082937"/>
                  </a:lnTo>
                  <a:lnTo>
                    <a:pt x="1743207" y="973694"/>
                  </a:lnTo>
                  <a:lnTo>
                    <a:pt x="1743207" y="974091"/>
                  </a:lnTo>
                  <a:lnTo>
                    <a:pt x="1742413" y="974091"/>
                  </a:lnTo>
                  <a:lnTo>
                    <a:pt x="1739636" y="973694"/>
                  </a:lnTo>
                  <a:lnTo>
                    <a:pt x="1730112" y="972105"/>
                  </a:lnTo>
                  <a:lnTo>
                    <a:pt x="1720985" y="969324"/>
                  </a:lnTo>
                  <a:lnTo>
                    <a:pt x="1717414" y="968133"/>
                  </a:lnTo>
                  <a:lnTo>
                    <a:pt x="1715033" y="967338"/>
                  </a:lnTo>
                  <a:lnTo>
                    <a:pt x="1711065" y="963763"/>
                  </a:lnTo>
                  <a:lnTo>
                    <a:pt x="1707097" y="960188"/>
                  </a:lnTo>
                  <a:lnTo>
                    <a:pt x="1703129" y="955818"/>
                  </a:lnTo>
                  <a:lnTo>
                    <a:pt x="1699954" y="950654"/>
                  </a:lnTo>
                  <a:lnTo>
                    <a:pt x="1697177" y="945490"/>
                  </a:lnTo>
                  <a:lnTo>
                    <a:pt x="1694399" y="939531"/>
                  </a:lnTo>
                  <a:lnTo>
                    <a:pt x="1692018" y="932778"/>
                  </a:lnTo>
                  <a:lnTo>
                    <a:pt x="1689637" y="926422"/>
                  </a:lnTo>
                  <a:lnTo>
                    <a:pt x="1688050" y="919668"/>
                  </a:lnTo>
                  <a:lnTo>
                    <a:pt x="1686066" y="912518"/>
                  </a:lnTo>
                  <a:lnTo>
                    <a:pt x="1683288" y="897423"/>
                  </a:lnTo>
                  <a:lnTo>
                    <a:pt x="1681304" y="882327"/>
                  </a:lnTo>
                  <a:lnTo>
                    <a:pt x="1679717" y="867232"/>
                  </a:lnTo>
                  <a:lnTo>
                    <a:pt x="1684875" y="862465"/>
                  </a:lnTo>
                  <a:lnTo>
                    <a:pt x="1689637" y="857698"/>
                  </a:lnTo>
                  <a:lnTo>
                    <a:pt x="1694796" y="851739"/>
                  </a:lnTo>
                  <a:lnTo>
                    <a:pt x="1699161" y="845780"/>
                  </a:lnTo>
                  <a:lnTo>
                    <a:pt x="1703525" y="839424"/>
                  </a:lnTo>
                  <a:lnTo>
                    <a:pt x="1707891" y="832671"/>
                  </a:lnTo>
                  <a:lnTo>
                    <a:pt x="1711462" y="825918"/>
                  </a:lnTo>
                  <a:lnTo>
                    <a:pt x="1715033" y="818767"/>
                  </a:lnTo>
                  <a:lnTo>
                    <a:pt x="1718208" y="811617"/>
                  </a:lnTo>
                  <a:lnTo>
                    <a:pt x="1720985" y="804466"/>
                  </a:lnTo>
                  <a:lnTo>
                    <a:pt x="1726144" y="790166"/>
                  </a:lnTo>
                  <a:lnTo>
                    <a:pt x="1730509" y="776262"/>
                  </a:lnTo>
                  <a:lnTo>
                    <a:pt x="1734080" y="762755"/>
                  </a:lnTo>
                  <a:lnTo>
                    <a:pt x="1736858" y="750838"/>
                  </a:lnTo>
                  <a:lnTo>
                    <a:pt x="1738842" y="740510"/>
                  </a:lnTo>
                  <a:lnTo>
                    <a:pt x="1742413" y="720647"/>
                  </a:lnTo>
                  <a:lnTo>
                    <a:pt x="1743604" y="709524"/>
                  </a:lnTo>
                  <a:lnTo>
                    <a:pt x="1745191" y="698798"/>
                  </a:lnTo>
                  <a:lnTo>
                    <a:pt x="1746381" y="687278"/>
                  </a:lnTo>
                  <a:lnTo>
                    <a:pt x="1747175" y="675361"/>
                  </a:lnTo>
                  <a:lnTo>
                    <a:pt x="1747572" y="663443"/>
                  </a:lnTo>
                  <a:lnTo>
                    <a:pt x="1747572" y="651129"/>
                  </a:lnTo>
                  <a:lnTo>
                    <a:pt x="1747175" y="638814"/>
                  </a:lnTo>
                  <a:lnTo>
                    <a:pt x="1746381" y="626102"/>
                  </a:lnTo>
                  <a:lnTo>
                    <a:pt x="1744794" y="613787"/>
                  </a:lnTo>
                  <a:lnTo>
                    <a:pt x="1742810" y="601473"/>
                  </a:lnTo>
                  <a:lnTo>
                    <a:pt x="1740033" y="589158"/>
                  </a:lnTo>
                  <a:lnTo>
                    <a:pt x="1736461" y="576843"/>
                  </a:lnTo>
                  <a:lnTo>
                    <a:pt x="1732096" y="564529"/>
                  </a:lnTo>
                  <a:lnTo>
                    <a:pt x="1726937" y="553008"/>
                  </a:lnTo>
                  <a:lnTo>
                    <a:pt x="1723366" y="546255"/>
                  </a:lnTo>
                  <a:lnTo>
                    <a:pt x="1720192" y="539899"/>
                  </a:lnTo>
                  <a:lnTo>
                    <a:pt x="1715033" y="530365"/>
                  </a:lnTo>
                  <a:lnTo>
                    <a:pt x="1712652" y="526393"/>
                  </a:lnTo>
                  <a:lnTo>
                    <a:pt x="1711859" y="521229"/>
                  </a:lnTo>
                  <a:lnTo>
                    <a:pt x="1711859" y="516064"/>
                  </a:lnTo>
                  <a:lnTo>
                    <a:pt x="1711462" y="509708"/>
                  </a:lnTo>
                  <a:lnTo>
                    <a:pt x="1712255" y="493421"/>
                  </a:lnTo>
                  <a:lnTo>
                    <a:pt x="1716223" y="486271"/>
                  </a:lnTo>
                  <a:lnTo>
                    <a:pt x="1720192" y="479915"/>
                  </a:lnTo>
                  <a:lnTo>
                    <a:pt x="1724557" y="473559"/>
                  </a:lnTo>
                  <a:lnTo>
                    <a:pt x="1728922" y="467600"/>
                  </a:lnTo>
                  <a:lnTo>
                    <a:pt x="1734080" y="462039"/>
                  </a:lnTo>
                  <a:lnTo>
                    <a:pt x="1738842" y="456477"/>
                  </a:lnTo>
                  <a:lnTo>
                    <a:pt x="1743604" y="451313"/>
                  </a:lnTo>
                  <a:lnTo>
                    <a:pt x="1748762" y="446546"/>
                  </a:lnTo>
                  <a:lnTo>
                    <a:pt x="1754318" y="442176"/>
                  </a:lnTo>
                  <a:lnTo>
                    <a:pt x="1759476" y="438204"/>
                  </a:lnTo>
                  <a:lnTo>
                    <a:pt x="1765429" y="434231"/>
                  </a:lnTo>
                  <a:lnTo>
                    <a:pt x="1771381" y="430259"/>
                  </a:lnTo>
                  <a:lnTo>
                    <a:pt x="1776936" y="427081"/>
                  </a:lnTo>
                  <a:lnTo>
                    <a:pt x="1782888" y="424300"/>
                  </a:lnTo>
                  <a:lnTo>
                    <a:pt x="1789634" y="421917"/>
                  </a:lnTo>
                  <a:lnTo>
                    <a:pt x="1795587" y="419533"/>
                  </a:lnTo>
                  <a:lnTo>
                    <a:pt x="1820983" y="409999"/>
                  </a:lnTo>
                  <a:lnTo>
                    <a:pt x="1834871" y="404438"/>
                  </a:lnTo>
                  <a:lnTo>
                    <a:pt x="1849950" y="399273"/>
                  </a:lnTo>
                  <a:lnTo>
                    <a:pt x="1865823" y="394506"/>
                  </a:lnTo>
                  <a:lnTo>
                    <a:pt x="1882886" y="390137"/>
                  </a:lnTo>
                  <a:lnTo>
                    <a:pt x="1900742" y="386562"/>
                  </a:lnTo>
                  <a:lnTo>
                    <a:pt x="1909472" y="384973"/>
                  </a:lnTo>
                  <a:lnTo>
                    <a:pt x="1918599" y="383384"/>
                  </a:lnTo>
                  <a:lnTo>
                    <a:pt x="1927726" y="382589"/>
                  </a:lnTo>
                  <a:lnTo>
                    <a:pt x="1937249" y="381795"/>
                  </a:lnTo>
                  <a:lnTo>
                    <a:pt x="1946773" y="381397"/>
                  </a:lnTo>
                  <a:lnTo>
                    <a:pt x="1956693" y="381000"/>
                  </a:lnTo>
                  <a:close/>
                  <a:moveTo>
                    <a:pt x="674585" y="381000"/>
                  </a:moveTo>
                  <a:lnTo>
                    <a:pt x="684505" y="381397"/>
                  </a:lnTo>
                  <a:lnTo>
                    <a:pt x="694029" y="382192"/>
                  </a:lnTo>
                  <a:lnTo>
                    <a:pt x="703552" y="382986"/>
                  </a:lnTo>
                  <a:lnTo>
                    <a:pt x="713870" y="384575"/>
                  </a:lnTo>
                  <a:lnTo>
                    <a:pt x="723790" y="386562"/>
                  </a:lnTo>
                  <a:lnTo>
                    <a:pt x="733710" y="388548"/>
                  </a:lnTo>
                  <a:lnTo>
                    <a:pt x="743631" y="391726"/>
                  </a:lnTo>
                  <a:lnTo>
                    <a:pt x="753551" y="394904"/>
                  </a:lnTo>
                  <a:lnTo>
                    <a:pt x="763868" y="398876"/>
                  </a:lnTo>
                  <a:lnTo>
                    <a:pt x="773789" y="403246"/>
                  </a:lnTo>
                  <a:lnTo>
                    <a:pt x="783709" y="408807"/>
                  </a:lnTo>
                  <a:lnTo>
                    <a:pt x="793629" y="414766"/>
                  </a:lnTo>
                  <a:lnTo>
                    <a:pt x="820216" y="438998"/>
                  </a:lnTo>
                  <a:lnTo>
                    <a:pt x="861088" y="446149"/>
                  </a:lnTo>
                  <a:lnTo>
                    <a:pt x="863866" y="468792"/>
                  </a:lnTo>
                  <a:lnTo>
                    <a:pt x="867040" y="491832"/>
                  </a:lnTo>
                  <a:lnTo>
                    <a:pt x="871008" y="514873"/>
                  </a:lnTo>
                  <a:lnTo>
                    <a:pt x="876167" y="539105"/>
                  </a:lnTo>
                  <a:lnTo>
                    <a:pt x="871405" y="548241"/>
                  </a:lnTo>
                  <a:lnTo>
                    <a:pt x="868231" y="554200"/>
                  </a:lnTo>
                  <a:lnTo>
                    <a:pt x="864659" y="560556"/>
                  </a:lnTo>
                  <a:lnTo>
                    <a:pt x="861088" y="568501"/>
                  </a:lnTo>
                  <a:lnTo>
                    <a:pt x="858310" y="577241"/>
                  </a:lnTo>
                  <a:lnTo>
                    <a:pt x="855533" y="586377"/>
                  </a:lnTo>
                  <a:lnTo>
                    <a:pt x="854342" y="591144"/>
                  </a:lnTo>
                  <a:lnTo>
                    <a:pt x="853548" y="596309"/>
                  </a:lnTo>
                  <a:lnTo>
                    <a:pt x="853152" y="602267"/>
                  </a:lnTo>
                  <a:lnTo>
                    <a:pt x="852755" y="607431"/>
                  </a:lnTo>
                  <a:lnTo>
                    <a:pt x="852755" y="613390"/>
                  </a:lnTo>
                  <a:lnTo>
                    <a:pt x="853152" y="619349"/>
                  </a:lnTo>
                  <a:lnTo>
                    <a:pt x="854739" y="642786"/>
                  </a:lnTo>
                  <a:lnTo>
                    <a:pt x="856723" y="670991"/>
                  </a:lnTo>
                  <a:lnTo>
                    <a:pt x="857913" y="686087"/>
                  </a:lnTo>
                  <a:lnTo>
                    <a:pt x="859501" y="700785"/>
                  </a:lnTo>
                  <a:lnTo>
                    <a:pt x="861485" y="716675"/>
                  </a:lnTo>
                  <a:lnTo>
                    <a:pt x="863469" y="732167"/>
                  </a:lnTo>
                  <a:lnTo>
                    <a:pt x="866247" y="748057"/>
                  </a:lnTo>
                  <a:lnTo>
                    <a:pt x="869818" y="763153"/>
                  </a:lnTo>
                  <a:lnTo>
                    <a:pt x="873786" y="779043"/>
                  </a:lnTo>
                  <a:lnTo>
                    <a:pt x="878548" y="793741"/>
                  </a:lnTo>
                  <a:lnTo>
                    <a:pt x="883706" y="808439"/>
                  </a:lnTo>
                  <a:lnTo>
                    <a:pt x="886881" y="815589"/>
                  </a:lnTo>
                  <a:lnTo>
                    <a:pt x="890055" y="822343"/>
                  </a:lnTo>
                  <a:lnTo>
                    <a:pt x="893230" y="829493"/>
                  </a:lnTo>
                  <a:lnTo>
                    <a:pt x="896801" y="835849"/>
                  </a:lnTo>
                  <a:lnTo>
                    <a:pt x="901166" y="842205"/>
                  </a:lnTo>
                  <a:lnTo>
                    <a:pt x="905134" y="848561"/>
                  </a:lnTo>
                  <a:lnTo>
                    <a:pt x="909896" y="854520"/>
                  </a:lnTo>
                  <a:lnTo>
                    <a:pt x="914261" y="860081"/>
                  </a:lnTo>
                  <a:lnTo>
                    <a:pt x="919420" y="865643"/>
                  </a:lnTo>
                  <a:lnTo>
                    <a:pt x="924578" y="870807"/>
                  </a:lnTo>
                  <a:lnTo>
                    <a:pt x="922594" y="885902"/>
                  </a:lnTo>
                  <a:lnTo>
                    <a:pt x="920213" y="899806"/>
                  </a:lnTo>
                  <a:lnTo>
                    <a:pt x="917436" y="913312"/>
                  </a:lnTo>
                  <a:lnTo>
                    <a:pt x="915451" y="920463"/>
                  </a:lnTo>
                  <a:lnTo>
                    <a:pt x="913467" y="927613"/>
                  </a:lnTo>
                  <a:lnTo>
                    <a:pt x="911087" y="934367"/>
                  </a:lnTo>
                  <a:lnTo>
                    <a:pt x="908309" y="941517"/>
                  </a:lnTo>
                  <a:lnTo>
                    <a:pt x="905134" y="947873"/>
                  </a:lnTo>
                  <a:lnTo>
                    <a:pt x="901563" y="953037"/>
                  </a:lnTo>
                  <a:lnTo>
                    <a:pt x="899182" y="955818"/>
                  </a:lnTo>
                  <a:lnTo>
                    <a:pt x="896801" y="958201"/>
                  </a:lnTo>
                  <a:lnTo>
                    <a:pt x="894420" y="960188"/>
                  </a:lnTo>
                  <a:lnTo>
                    <a:pt x="891643" y="961777"/>
                  </a:lnTo>
                  <a:lnTo>
                    <a:pt x="886087" y="965749"/>
                  </a:lnTo>
                  <a:lnTo>
                    <a:pt x="880532" y="968530"/>
                  </a:lnTo>
                  <a:lnTo>
                    <a:pt x="874580" y="971708"/>
                  </a:lnTo>
                  <a:lnTo>
                    <a:pt x="869024" y="975283"/>
                  </a:lnTo>
                  <a:lnTo>
                    <a:pt x="866247" y="977269"/>
                  </a:lnTo>
                  <a:lnTo>
                    <a:pt x="863866" y="979653"/>
                  </a:lnTo>
                  <a:lnTo>
                    <a:pt x="861881" y="982434"/>
                  </a:lnTo>
                  <a:lnTo>
                    <a:pt x="859897" y="985612"/>
                  </a:lnTo>
                  <a:lnTo>
                    <a:pt x="857913" y="990379"/>
                  </a:lnTo>
                  <a:lnTo>
                    <a:pt x="855929" y="995543"/>
                  </a:lnTo>
                  <a:lnTo>
                    <a:pt x="854342" y="1000707"/>
                  </a:lnTo>
                  <a:lnTo>
                    <a:pt x="853152" y="1005871"/>
                  </a:lnTo>
                  <a:lnTo>
                    <a:pt x="852358" y="1011433"/>
                  </a:lnTo>
                  <a:lnTo>
                    <a:pt x="851961" y="1016597"/>
                  </a:lnTo>
                  <a:lnTo>
                    <a:pt x="851167" y="1028514"/>
                  </a:lnTo>
                  <a:lnTo>
                    <a:pt x="850374" y="1039637"/>
                  </a:lnTo>
                  <a:lnTo>
                    <a:pt x="849580" y="1051158"/>
                  </a:lnTo>
                  <a:lnTo>
                    <a:pt x="849183" y="1056719"/>
                  </a:lnTo>
                  <a:lnTo>
                    <a:pt x="848390" y="1061883"/>
                  </a:lnTo>
                  <a:lnTo>
                    <a:pt x="847199" y="1067445"/>
                  </a:lnTo>
                  <a:lnTo>
                    <a:pt x="845612" y="1072212"/>
                  </a:lnTo>
                  <a:lnTo>
                    <a:pt x="843231" y="1078170"/>
                  </a:lnTo>
                  <a:lnTo>
                    <a:pt x="841247" y="1082937"/>
                  </a:lnTo>
                  <a:lnTo>
                    <a:pt x="838469" y="1087307"/>
                  </a:lnTo>
                  <a:lnTo>
                    <a:pt x="836089" y="1091280"/>
                  </a:lnTo>
                  <a:lnTo>
                    <a:pt x="830136" y="1098430"/>
                  </a:lnTo>
                  <a:lnTo>
                    <a:pt x="824581" y="1105183"/>
                  </a:lnTo>
                  <a:lnTo>
                    <a:pt x="821803" y="1109156"/>
                  </a:lnTo>
                  <a:lnTo>
                    <a:pt x="819026" y="1112731"/>
                  </a:lnTo>
                  <a:lnTo>
                    <a:pt x="816248" y="1116703"/>
                  </a:lnTo>
                  <a:lnTo>
                    <a:pt x="814264" y="1121470"/>
                  </a:lnTo>
                  <a:lnTo>
                    <a:pt x="812280" y="1126237"/>
                  </a:lnTo>
                  <a:lnTo>
                    <a:pt x="810692" y="1131799"/>
                  </a:lnTo>
                  <a:lnTo>
                    <a:pt x="809899" y="1138155"/>
                  </a:lnTo>
                  <a:lnTo>
                    <a:pt x="809105" y="1145305"/>
                  </a:lnTo>
                  <a:lnTo>
                    <a:pt x="845612" y="1150470"/>
                  </a:lnTo>
                  <a:lnTo>
                    <a:pt x="853152" y="1166757"/>
                  </a:lnTo>
                  <a:lnTo>
                    <a:pt x="811089" y="1183838"/>
                  </a:lnTo>
                  <a:lnTo>
                    <a:pt x="768233" y="1202112"/>
                  </a:lnTo>
                  <a:lnTo>
                    <a:pt x="682521" y="1239056"/>
                  </a:lnTo>
                  <a:lnTo>
                    <a:pt x="624586" y="1263685"/>
                  </a:lnTo>
                  <a:lnTo>
                    <a:pt x="568635" y="1287917"/>
                  </a:lnTo>
                  <a:lnTo>
                    <a:pt x="555541" y="1293082"/>
                  </a:lnTo>
                  <a:lnTo>
                    <a:pt x="542446" y="1297849"/>
                  </a:lnTo>
                  <a:lnTo>
                    <a:pt x="514669" y="1307780"/>
                  </a:lnTo>
                  <a:lnTo>
                    <a:pt x="485304" y="1318108"/>
                  </a:lnTo>
                  <a:lnTo>
                    <a:pt x="470225" y="1323670"/>
                  </a:lnTo>
                  <a:lnTo>
                    <a:pt x="455146" y="1330026"/>
                  </a:lnTo>
                  <a:lnTo>
                    <a:pt x="440464" y="1336382"/>
                  </a:lnTo>
                  <a:lnTo>
                    <a:pt x="425385" y="1343532"/>
                  </a:lnTo>
                  <a:lnTo>
                    <a:pt x="410703" y="1351080"/>
                  </a:lnTo>
                  <a:lnTo>
                    <a:pt x="403561" y="1355450"/>
                  </a:lnTo>
                  <a:lnTo>
                    <a:pt x="396418" y="1360217"/>
                  </a:lnTo>
                  <a:lnTo>
                    <a:pt x="389275" y="1364983"/>
                  </a:lnTo>
                  <a:lnTo>
                    <a:pt x="382529" y="1369750"/>
                  </a:lnTo>
                  <a:lnTo>
                    <a:pt x="376180" y="1374915"/>
                  </a:lnTo>
                  <a:lnTo>
                    <a:pt x="369038" y="1380079"/>
                  </a:lnTo>
                  <a:lnTo>
                    <a:pt x="363085" y="1386435"/>
                  </a:lnTo>
                  <a:lnTo>
                    <a:pt x="356736" y="1391996"/>
                  </a:lnTo>
                  <a:lnTo>
                    <a:pt x="350784" y="1398352"/>
                  </a:lnTo>
                  <a:lnTo>
                    <a:pt x="345229" y="1405106"/>
                  </a:lnTo>
                  <a:lnTo>
                    <a:pt x="339277" y="1411859"/>
                  </a:lnTo>
                  <a:lnTo>
                    <a:pt x="334118" y="1419406"/>
                  </a:lnTo>
                  <a:lnTo>
                    <a:pt x="329356" y="1426954"/>
                  </a:lnTo>
                  <a:lnTo>
                    <a:pt x="324594" y="1434899"/>
                  </a:lnTo>
                  <a:lnTo>
                    <a:pt x="320229" y="1443241"/>
                  </a:lnTo>
                  <a:lnTo>
                    <a:pt x="315865" y="1451981"/>
                  </a:lnTo>
                  <a:lnTo>
                    <a:pt x="311896" y="1461117"/>
                  </a:lnTo>
                  <a:lnTo>
                    <a:pt x="308325" y="1470651"/>
                  </a:lnTo>
                  <a:lnTo>
                    <a:pt x="304357" y="1482172"/>
                  </a:lnTo>
                  <a:lnTo>
                    <a:pt x="304357" y="1494486"/>
                  </a:lnTo>
                  <a:lnTo>
                    <a:pt x="303960" y="1538581"/>
                  </a:lnTo>
                  <a:lnTo>
                    <a:pt x="302770" y="1594196"/>
                  </a:lnTo>
                  <a:lnTo>
                    <a:pt x="301182" y="1649413"/>
                  </a:lnTo>
                  <a:lnTo>
                    <a:pt x="0" y="1649413"/>
                  </a:lnTo>
                  <a:lnTo>
                    <a:pt x="0" y="1625975"/>
                  </a:lnTo>
                  <a:lnTo>
                    <a:pt x="0" y="1599757"/>
                  </a:lnTo>
                  <a:lnTo>
                    <a:pt x="1190" y="1542951"/>
                  </a:lnTo>
                  <a:lnTo>
                    <a:pt x="2381" y="1488528"/>
                  </a:lnTo>
                  <a:lnTo>
                    <a:pt x="2778" y="1465487"/>
                  </a:lnTo>
                  <a:lnTo>
                    <a:pt x="2778" y="1446817"/>
                  </a:lnTo>
                  <a:lnTo>
                    <a:pt x="5159" y="1440858"/>
                  </a:lnTo>
                  <a:lnTo>
                    <a:pt x="7539" y="1435296"/>
                  </a:lnTo>
                  <a:lnTo>
                    <a:pt x="10317" y="1430132"/>
                  </a:lnTo>
                  <a:lnTo>
                    <a:pt x="13889" y="1425365"/>
                  </a:lnTo>
                  <a:lnTo>
                    <a:pt x="17063" y="1420598"/>
                  </a:lnTo>
                  <a:lnTo>
                    <a:pt x="20634" y="1416228"/>
                  </a:lnTo>
                  <a:lnTo>
                    <a:pt x="24206" y="1411859"/>
                  </a:lnTo>
                  <a:lnTo>
                    <a:pt x="28174" y="1407886"/>
                  </a:lnTo>
                  <a:lnTo>
                    <a:pt x="32142" y="1404311"/>
                  </a:lnTo>
                  <a:lnTo>
                    <a:pt x="36507" y="1400736"/>
                  </a:lnTo>
                  <a:lnTo>
                    <a:pt x="41269" y="1397558"/>
                  </a:lnTo>
                  <a:lnTo>
                    <a:pt x="46031" y="1394380"/>
                  </a:lnTo>
                  <a:lnTo>
                    <a:pt x="55951" y="1388421"/>
                  </a:lnTo>
                  <a:lnTo>
                    <a:pt x="66665" y="1382860"/>
                  </a:lnTo>
                  <a:lnTo>
                    <a:pt x="77379" y="1378093"/>
                  </a:lnTo>
                  <a:lnTo>
                    <a:pt x="88490" y="1373723"/>
                  </a:lnTo>
                  <a:lnTo>
                    <a:pt x="111902" y="1365381"/>
                  </a:lnTo>
                  <a:lnTo>
                    <a:pt x="135711" y="1356641"/>
                  </a:lnTo>
                  <a:lnTo>
                    <a:pt x="147218" y="1352669"/>
                  </a:lnTo>
                  <a:lnTo>
                    <a:pt x="158726" y="1347902"/>
                  </a:lnTo>
                  <a:lnTo>
                    <a:pt x="210312" y="1326053"/>
                  </a:lnTo>
                  <a:lnTo>
                    <a:pt x="263088" y="1303807"/>
                  </a:lnTo>
                  <a:lnTo>
                    <a:pt x="315071" y="1281164"/>
                  </a:lnTo>
                  <a:lnTo>
                    <a:pt x="366260" y="1259713"/>
                  </a:lnTo>
                  <a:lnTo>
                    <a:pt x="423401" y="1243823"/>
                  </a:lnTo>
                  <a:lnTo>
                    <a:pt x="428163" y="1240645"/>
                  </a:lnTo>
                  <a:lnTo>
                    <a:pt x="432131" y="1236672"/>
                  </a:lnTo>
                  <a:lnTo>
                    <a:pt x="436496" y="1231905"/>
                  </a:lnTo>
                  <a:lnTo>
                    <a:pt x="440464" y="1226741"/>
                  </a:lnTo>
                  <a:lnTo>
                    <a:pt x="444432" y="1220782"/>
                  </a:lnTo>
                  <a:lnTo>
                    <a:pt x="448401" y="1214426"/>
                  </a:lnTo>
                  <a:lnTo>
                    <a:pt x="456337" y="1201317"/>
                  </a:lnTo>
                  <a:lnTo>
                    <a:pt x="463480" y="1187016"/>
                  </a:lnTo>
                  <a:lnTo>
                    <a:pt x="469829" y="1173907"/>
                  </a:lnTo>
                  <a:lnTo>
                    <a:pt x="480543" y="1150470"/>
                  </a:lnTo>
                  <a:lnTo>
                    <a:pt x="507526" y="1143716"/>
                  </a:lnTo>
                  <a:lnTo>
                    <a:pt x="506336" y="1138155"/>
                  </a:lnTo>
                  <a:lnTo>
                    <a:pt x="504748" y="1132196"/>
                  </a:lnTo>
                  <a:lnTo>
                    <a:pt x="502764" y="1127429"/>
                  </a:lnTo>
                  <a:lnTo>
                    <a:pt x="500780" y="1123457"/>
                  </a:lnTo>
                  <a:lnTo>
                    <a:pt x="498399" y="1119484"/>
                  </a:lnTo>
                  <a:lnTo>
                    <a:pt x="496018" y="1115909"/>
                  </a:lnTo>
                  <a:lnTo>
                    <a:pt x="490860" y="1109950"/>
                  </a:lnTo>
                  <a:lnTo>
                    <a:pt x="485701" y="1103594"/>
                  </a:lnTo>
                  <a:lnTo>
                    <a:pt x="480146" y="1097636"/>
                  </a:lnTo>
                  <a:lnTo>
                    <a:pt x="477765" y="1094458"/>
                  </a:lnTo>
                  <a:lnTo>
                    <a:pt x="475384" y="1091280"/>
                  </a:lnTo>
                  <a:lnTo>
                    <a:pt x="473400" y="1087307"/>
                  </a:lnTo>
                  <a:lnTo>
                    <a:pt x="471813" y="1082937"/>
                  </a:lnTo>
                  <a:lnTo>
                    <a:pt x="461495" y="973694"/>
                  </a:lnTo>
                  <a:lnTo>
                    <a:pt x="461099" y="974091"/>
                  </a:lnTo>
                  <a:lnTo>
                    <a:pt x="460305" y="974091"/>
                  </a:lnTo>
                  <a:lnTo>
                    <a:pt x="457527" y="973694"/>
                  </a:lnTo>
                  <a:lnTo>
                    <a:pt x="448401" y="972105"/>
                  </a:lnTo>
                  <a:lnTo>
                    <a:pt x="438877" y="969324"/>
                  </a:lnTo>
                  <a:lnTo>
                    <a:pt x="435306" y="968133"/>
                  </a:lnTo>
                  <a:lnTo>
                    <a:pt x="433322" y="967338"/>
                  </a:lnTo>
                  <a:lnTo>
                    <a:pt x="430147" y="964557"/>
                  </a:lnTo>
                  <a:lnTo>
                    <a:pt x="426973" y="962174"/>
                  </a:lnTo>
                  <a:lnTo>
                    <a:pt x="424195" y="958996"/>
                  </a:lnTo>
                  <a:lnTo>
                    <a:pt x="421417" y="955818"/>
                  </a:lnTo>
                  <a:lnTo>
                    <a:pt x="419036" y="952243"/>
                  </a:lnTo>
                  <a:lnTo>
                    <a:pt x="416655" y="948270"/>
                  </a:lnTo>
                  <a:lnTo>
                    <a:pt x="414671" y="944298"/>
                  </a:lnTo>
                  <a:lnTo>
                    <a:pt x="412687" y="939928"/>
                  </a:lnTo>
                  <a:lnTo>
                    <a:pt x="409116" y="929997"/>
                  </a:lnTo>
                  <a:lnTo>
                    <a:pt x="406338" y="920066"/>
                  </a:lnTo>
                  <a:lnTo>
                    <a:pt x="403957" y="908943"/>
                  </a:lnTo>
                  <a:lnTo>
                    <a:pt x="401576" y="898217"/>
                  </a:lnTo>
                  <a:lnTo>
                    <a:pt x="399989" y="887094"/>
                  </a:lnTo>
                  <a:lnTo>
                    <a:pt x="398402" y="875574"/>
                  </a:lnTo>
                  <a:lnTo>
                    <a:pt x="396418" y="854122"/>
                  </a:lnTo>
                  <a:lnTo>
                    <a:pt x="394831" y="834260"/>
                  </a:lnTo>
                  <a:lnTo>
                    <a:pt x="393640" y="817576"/>
                  </a:lnTo>
                  <a:lnTo>
                    <a:pt x="393640" y="814795"/>
                  </a:lnTo>
                  <a:lnTo>
                    <a:pt x="394037" y="811617"/>
                  </a:lnTo>
                  <a:lnTo>
                    <a:pt x="395227" y="808439"/>
                  </a:lnTo>
                  <a:lnTo>
                    <a:pt x="396418" y="805261"/>
                  </a:lnTo>
                  <a:lnTo>
                    <a:pt x="399989" y="798905"/>
                  </a:lnTo>
                  <a:lnTo>
                    <a:pt x="403561" y="791755"/>
                  </a:lnTo>
                  <a:lnTo>
                    <a:pt x="407132" y="784604"/>
                  </a:lnTo>
                  <a:lnTo>
                    <a:pt x="408322" y="780234"/>
                  </a:lnTo>
                  <a:lnTo>
                    <a:pt x="409513" y="776262"/>
                  </a:lnTo>
                  <a:lnTo>
                    <a:pt x="410306" y="771495"/>
                  </a:lnTo>
                  <a:lnTo>
                    <a:pt x="410703" y="766331"/>
                  </a:lnTo>
                  <a:lnTo>
                    <a:pt x="410306" y="761166"/>
                  </a:lnTo>
                  <a:lnTo>
                    <a:pt x="409513" y="755605"/>
                  </a:lnTo>
                  <a:lnTo>
                    <a:pt x="406338" y="738126"/>
                  </a:lnTo>
                  <a:lnTo>
                    <a:pt x="403561" y="721839"/>
                  </a:lnTo>
                  <a:lnTo>
                    <a:pt x="401180" y="705552"/>
                  </a:lnTo>
                  <a:lnTo>
                    <a:pt x="399196" y="689662"/>
                  </a:lnTo>
                  <a:lnTo>
                    <a:pt x="397608" y="673772"/>
                  </a:lnTo>
                  <a:lnTo>
                    <a:pt x="397211" y="659074"/>
                  </a:lnTo>
                  <a:lnTo>
                    <a:pt x="396815" y="643978"/>
                  </a:lnTo>
                  <a:lnTo>
                    <a:pt x="396815" y="629677"/>
                  </a:lnTo>
                  <a:lnTo>
                    <a:pt x="397608" y="615774"/>
                  </a:lnTo>
                  <a:lnTo>
                    <a:pt x="398799" y="602267"/>
                  </a:lnTo>
                  <a:lnTo>
                    <a:pt x="400386" y="588761"/>
                  </a:lnTo>
                  <a:lnTo>
                    <a:pt x="402370" y="576446"/>
                  </a:lnTo>
                  <a:lnTo>
                    <a:pt x="404751" y="563734"/>
                  </a:lnTo>
                  <a:lnTo>
                    <a:pt x="407529" y="552214"/>
                  </a:lnTo>
                  <a:lnTo>
                    <a:pt x="410703" y="540297"/>
                  </a:lnTo>
                  <a:lnTo>
                    <a:pt x="414275" y="529571"/>
                  </a:lnTo>
                  <a:lnTo>
                    <a:pt x="418243" y="519242"/>
                  </a:lnTo>
                  <a:lnTo>
                    <a:pt x="422211" y="508914"/>
                  </a:lnTo>
                  <a:lnTo>
                    <a:pt x="426973" y="499380"/>
                  </a:lnTo>
                  <a:lnTo>
                    <a:pt x="432131" y="490243"/>
                  </a:lnTo>
                  <a:lnTo>
                    <a:pt x="437290" y="481504"/>
                  </a:lnTo>
                  <a:lnTo>
                    <a:pt x="442845" y="473162"/>
                  </a:lnTo>
                  <a:lnTo>
                    <a:pt x="448797" y="465614"/>
                  </a:lnTo>
                  <a:lnTo>
                    <a:pt x="454750" y="458066"/>
                  </a:lnTo>
                  <a:lnTo>
                    <a:pt x="461495" y="451710"/>
                  </a:lnTo>
                  <a:lnTo>
                    <a:pt x="468241" y="445752"/>
                  </a:lnTo>
                  <a:lnTo>
                    <a:pt x="474987" y="440190"/>
                  </a:lnTo>
                  <a:lnTo>
                    <a:pt x="482130" y="435026"/>
                  </a:lnTo>
                  <a:lnTo>
                    <a:pt x="490066" y="429862"/>
                  </a:lnTo>
                  <a:lnTo>
                    <a:pt x="497606" y="425889"/>
                  </a:lnTo>
                  <a:lnTo>
                    <a:pt x="505542" y="422711"/>
                  </a:lnTo>
                  <a:lnTo>
                    <a:pt x="513875" y="419533"/>
                  </a:lnTo>
                  <a:lnTo>
                    <a:pt x="538478" y="409999"/>
                  </a:lnTo>
                  <a:lnTo>
                    <a:pt x="553160" y="404438"/>
                  </a:lnTo>
                  <a:lnTo>
                    <a:pt x="568239" y="399273"/>
                  </a:lnTo>
                  <a:lnTo>
                    <a:pt x="584111" y="394506"/>
                  </a:lnTo>
                  <a:lnTo>
                    <a:pt x="601174" y="390137"/>
                  </a:lnTo>
                  <a:lnTo>
                    <a:pt x="618634" y="386562"/>
                  </a:lnTo>
                  <a:lnTo>
                    <a:pt x="627761" y="384973"/>
                  </a:lnTo>
                  <a:lnTo>
                    <a:pt x="636888" y="383384"/>
                  </a:lnTo>
                  <a:lnTo>
                    <a:pt x="646014" y="382589"/>
                  </a:lnTo>
                  <a:lnTo>
                    <a:pt x="655538" y="381795"/>
                  </a:lnTo>
                  <a:lnTo>
                    <a:pt x="665061" y="381397"/>
                  </a:lnTo>
                  <a:lnTo>
                    <a:pt x="674585" y="381000"/>
                  </a:lnTo>
                  <a:close/>
                  <a:moveTo>
                    <a:pt x="1307704" y="0"/>
                  </a:moveTo>
                  <a:lnTo>
                    <a:pt x="1321601" y="0"/>
                  </a:lnTo>
                  <a:lnTo>
                    <a:pt x="1335100" y="0"/>
                  </a:lnTo>
                  <a:lnTo>
                    <a:pt x="1348997" y="1191"/>
                  </a:lnTo>
                  <a:lnTo>
                    <a:pt x="1362496" y="2381"/>
                  </a:lnTo>
                  <a:lnTo>
                    <a:pt x="1376790" y="4366"/>
                  </a:lnTo>
                  <a:lnTo>
                    <a:pt x="1390289" y="7144"/>
                  </a:lnTo>
                  <a:lnTo>
                    <a:pt x="1404583" y="10319"/>
                  </a:lnTo>
                  <a:lnTo>
                    <a:pt x="1418480" y="14684"/>
                  </a:lnTo>
                  <a:lnTo>
                    <a:pt x="1432773" y="19447"/>
                  </a:lnTo>
                  <a:lnTo>
                    <a:pt x="1446670" y="25003"/>
                  </a:lnTo>
                  <a:lnTo>
                    <a:pt x="1460566" y="31353"/>
                  </a:lnTo>
                  <a:lnTo>
                    <a:pt x="1474463" y="38497"/>
                  </a:lnTo>
                  <a:lnTo>
                    <a:pt x="1488757" y="46831"/>
                  </a:lnTo>
                  <a:lnTo>
                    <a:pt x="1525285" y="80963"/>
                  </a:lnTo>
                  <a:lnTo>
                    <a:pt x="1584841" y="90884"/>
                  </a:lnTo>
                  <a:lnTo>
                    <a:pt x="1590400" y="94853"/>
                  </a:lnTo>
                  <a:lnTo>
                    <a:pt x="1595958" y="99616"/>
                  </a:lnTo>
                  <a:lnTo>
                    <a:pt x="1600723" y="104775"/>
                  </a:lnTo>
                  <a:lnTo>
                    <a:pt x="1605487" y="110331"/>
                  </a:lnTo>
                  <a:lnTo>
                    <a:pt x="1609855" y="115888"/>
                  </a:lnTo>
                  <a:lnTo>
                    <a:pt x="1613825" y="122238"/>
                  </a:lnTo>
                  <a:lnTo>
                    <a:pt x="1617399" y="128984"/>
                  </a:lnTo>
                  <a:lnTo>
                    <a:pt x="1620575" y="134938"/>
                  </a:lnTo>
                  <a:lnTo>
                    <a:pt x="1626531" y="146447"/>
                  </a:lnTo>
                  <a:lnTo>
                    <a:pt x="1630898" y="156766"/>
                  </a:lnTo>
                  <a:lnTo>
                    <a:pt x="1634075" y="165894"/>
                  </a:lnTo>
                  <a:lnTo>
                    <a:pt x="1636854" y="177403"/>
                  </a:lnTo>
                  <a:lnTo>
                    <a:pt x="1639236" y="189309"/>
                  </a:lnTo>
                  <a:lnTo>
                    <a:pt x="1641619" y="200819"/>
                  </a:lnTo>
                  <a:lnTo>
                    <a:pt x="1643207" y="212725"/>
                  </a:lnTo>
                  <a:lnTo>
                    <a:pt x="1644795" y="223838"/>
                  </a:lnTo>
                  <a:lnTo>
                    <a:pt x="1646383" y="235347"/>
                  </a:lnTo>
                  <a:lnTo>
                    <a:pt x="1648368" y="258366"/>
                  </a:lnTo>
                  <a:lnTo>
                    <a:pt x="1649559" y="281781"/>
                  </a:lnTo>
                  <a:lnTo>
                    <a:pt x="1649957" y="304800"/>
                  </a:lnTo>
                  <a:lnTo>
                    <a:pt x="1649957" y="328613"/>
                  </a:lnTo>
                  <a:lnTo>
                    <a:pt x="1649559" y="352822"/>
                  </a:lnTo>
                  <a:lnTo>
                    <a:pt x="1648765" y="365919"/>
                  </a:lnTo>
                  <a:lnTo>
                    <a:pt x="1647177" y="385763"/>
                  </a:lnTo>
                  <a:lnTo>
                    <a:pt x="1642413" y="436959"/>
                  </a:lnTo>
                  <a:lnTo>
                    <a:pt x="1640427" y="464344"/>
                  </a:lnTo>
                  <a:lnTo>
                    <a:pt x="1638839" y="490141"/>
                  </a:lnTo>
                  <a:lnTo>
                    <a:pt x="1638442" y="501650"/>
                  </a:lnTo>
                  <a:lnTo>
                    <a:pt x="1638045" y="511969"/>
                  </a:lnTo>
                  <a:lnTo>
                    <a:pt x="1638442" y="521494"/>
                  </a:lnTo>
                  <a:lnTo>
                    <a:pt x="1638839" y="529034"/>
                  </a:lnTo>
                  <a:lnTo>
                    <a:pt x="1640030" y="538559"/>
                  </a:lnTo>
                  <a:lnTo>
                    <a:pt x="1642016" y="546497"/>
                  </a:lnTo>
                  <a:lnTo>
                    <a:pt x="1644001" y="553244"/>
                  </a:lnTo>
                  <a:lnTo>
                    <a:pt x="1646780" y="558800"/>
                  </a:lnTo>
                  <a:lnTo>
                    <a:pt x="1649559" y="563959"/>
                  </a:lnTo>
                  <a:lnTo>
                    <a:pt x="1653133" y="569516"/>
                  </a:lnTo>
                  <a:lnTo>
                    <a:pt x="1656706" y="576659"/>
                  </a:lnTo>
                  <a:lnTo>
                    <a:pt x="1661074" y="584597"/>
                  </a:lnTo>
                  <a:lnTo>
                    <a:pt x="1664250" y="592534"/>
                  </a:lnTo>
                  <a:lnTo>
                    <a:pt x="1667029" y="600869"/>
                  </a:lnTo>
                  <a:lnTo>
                    <a:pt x="1669412" y="609600"/>
                  </a:lnTo>
                  <a:lnTo>
                    <a:pt x="1671397" y="618331"/>
                  </a:lnTo>
                  <a:lnTo>
                    <a:pt x="1672588" y="627459"/>
                  </a:lnTo>
                  <a:lnTo>
                    <a:pt x="1673382" y="636984"/>
                  </a:lnTo>
                  <a:lnTo>
                    <a:pt x="1673779" y="646113"/>
                  </a:lnTo>
                  <a:lnTo>
                    <a:pt x="1674176" y="655241"/>
                  </a:lnTo>
                  <a:lnTo>
                    <a:pt x="1673779" y="665163"/>
                  </a:lnTo>
                  <a:lnTo>
                    <a:pt x="1673382" y="674291"/>
                  </a:lnTo>
                  <a:lnTo>
                    <a:pt x="1671794" y="692547"/>
                  </a:lnTo>
                  <a:lnTo>
                    <a:pt x="1669412" y="710009"/>
                  </a:lnTo>
                  <a:lnTo>
                    <a:pt x="1666632" y="726678"/>
                  </a:lnTo>
                  <a:lnTo>
                    <a:pt x="1664647" y="735806"/>
                  </a:lnTo>
                  <a:lnTo>
                    <a:pt x="1662662" y="745728"/>
                  </a:lnTo>
                  <a:lnTo>
                    <a:pt x="1659883" y="755650"/>
                  </a:lnTo>
                  <a:lnTo>
                    <a:pt x="1656706" y="765572"/>
                  </a:lnTo>
                  <a:lnTo>
                    <a:pt x="1653133" y="775891"/>
                  </a:lnTo>
                  <a:lnTo>
                    <a:pt x="1649162" y="785416"/>
                  </a:lnTo>
                  <a:lnTo>
                    <a:pt x="1644795" y="793750"/>
                  </a:lnTo>
                  <a:lnTo>
                    <a:pt x="1642413" y="798116"/>
                  </a:lnTo>
                  <a:lnTo>
                    <a:pt x="1639633" y="802084"/>
                  </a:lnTo>
                  <a:lnTo>
                    <a:pt x="1636854" y="805656"/>
                  </a:lnTo>
                  <a:lnTo>
                    <a:pt x="1633678" y="808831"/>
                  </a:lnTo>
                  <a:lnTo>
                    <a:pt x="1630104" y="811609"/>
                  </a:lnTo>
                  <a:lnTo>
                    <a:pt x="1626531" y="814388"/>
                  </a:lnTo>
                  <a:lnTo>
                    <a:pt x="1618193" y="818753"/>
                  </a:lnTo>
                  <a:lnTo>
                    <a:pt x="1610252" y="823119"/>
                  </a:lnTo>
                  <a:lnTo>
                    <a:pt x="1602311" y="827881"/>
                  </a:lnTo>
                  <a:lnTo>
                    <a:pt x="1598341" y="830263"/>
                  </a:lnTo>
                  <a:lnTo>
                    <a:pt x="1593973" y="832644"/>
                  </a:lnTo>
                  <a:lnTo>
                    <a:pt x="1590797" y="835819"/>
                  </a:lnTo>
                  <a:lnTo>
                    <a:pt x="1587223" y="838994"/>
                  </a:lnTo>
                  <a:lnTo>
                    <a:pt x="1584444" y="842963"/>
                  </a:lnTo>
                  <a:lnTo>
                    <a:pt x="1581665" y="846931"/>
                  </a:lnTo>
                  <a:lnTo>
                    <a:pt x="1578489" y="854075"/>
                  </a:lnTo>
                  <a:lnTo>
                    <a:pt x="1576106" y="860822"/>
                  </a:lnTo>
                  <a:lnTo>
                    <a:pt x="1574121" y="867966"/>
                  </a:lnTo>
                  <a:lnTo>
                    <a:pt x="1572533" y="875506"/>
                  </a:lnTo>
                  <a:lnTo>
                    <a:pt x="1571342" y="883444"/>
                  </a:lnTo>
                  <a:lnTo>
                    <a:pt x="1570151" y="890984"/>
                  </a:lnTo>
                  <a:lnTo>
                    <a:pt x="1568959" y="906859"/>
                  </a:lnTo>
                  <a:lnTo>
                    <a:pt x="1568165" y="923131"/>
                  </a:lnTo>
                  <a:lnTo>
                    <a:pt x="1566974" y="939006"/>
                  </a:lnTo>
                  <a:lnTo>
                    <a:pt x="1565783" y="946944"/>
                  </a:lnTo>
                  <a:lnTo>
                    <a:pt x="1564989" y="954484"/>
                  </a:lnTo>
                  <a:lnTo>
                    <a:pt x="1563401" y="961628"/>
                  </a:lnTo>
                  <a:lnTo>
                    <a:pt x="1561415" y="969169"/>
                  </a:lnTo>
                  <a:lnTo>
                    <a:pt x="1558636" y="976709"/>
                  </a:lnTo>
                  <a:lnTo>
                    <a:pt x="1555460" y="983456"/>
                  </a:lnTo>
                  <a:lnTo>
                    <a:pt x="1551887" y="989409"/>
                  </a:lnTo>
                  <a:lnTo>
                    <a:pt x="1548313" y="995363"/>
                  </a:lnTo>
                  <a:lnTo>
                    <a:pt x="1544343" y="1000522"/>
                  </a:lnTo>
                  <a:lnTo>
                    <a:pt x="1539578" y="1005284"/>
                  </a:lnTo>
                  <a:lnTo>
                    <a:pt x="1531637" y="1014809"/>
                  </a:lnTo>
                  <a:lnTo>
                    <a:pt x="1527667" y="1019969"/>
                  </a:lnTo>
                  <a:lnTo>
                    <a:pt x="1524093" y="1025525"/>
                  </a:lnTo>
                  <a:lnTo>
                    <a:pt x="1520520" y="1031081"/>
                  </a:lnTo>
                  <a:lnTo>
                    <a:pt x="1517741" y="1037431"/>
                  </a:lnTo>
                  <a:lnTo>
                    <a:pt x="1514961" y="1044178"/>
                  </a:lnTo>
                  <a:lnTo>
                    <a:pt x="1512976" y="1052513"/>
                  </a:lnTo>
                  <a:lnTo>
                    <a:pt x="1510991" y="1061244"/>
                  </a:lnTo>
                  <a:lnTo>
                    <a:pt x="1510197" y="1070769"/>
                  </a:lnTo>
                  <a:lnTo>
                    <a:pt x="1561415" y="1078309"/>
                  </a:lnTo>
                  <a:lnTo>
                    <a:pt x="1576900" y="1111250"/>
                  </a:lnTo>
                  <a:lnTo>
                    <a:pt x="1585635" y="1129903"/>
                  </a:lnTo>
                  <a:lnTo>
                    <a:pt x="1596355" y="1149350"/>
                  </a:lnTo>
                  <a:lnTo>
                    <a:pt x="1601517" y="1158478"/>
                  </a:lnTo>
                  <a:lnTo>
                    <a:pt x="1606679" y="1168003"/>
                  </a:lnTo>
                  <a:lnTo>
                    <a:pt x="1612237" y="1176734"/>
                  </a:lnTo>
                  <a:lnTo>
                    <a:pt x="1617796" y="1184672"/>
                  </a:lnTo>
                  <a:lnTo>
                    <a:pt x="1624149" y="1192609"/>
                  </a:lnTo>
                  <a:lnTo>
                    <a:pt x="1629707" y="1198959"/>
                  </a:lnTo>
                  <a:lnTo>
                    <a:pt x="1635663" y="1204516"/>
                  </a:lnTo>
                  <a:lnTo>
                    <a:pt x="1641619" y="1209278"/>
                  </a:lnTo>
                  <a:lnTo>
                    <a:pt x="1721821" y="1231106"/>
                  </a:lnTo>
                  <a:lnTo>
                    <a:pt x="1793687" y="1261269"/>
                  </a:lnTo>
                  <a:lnTo>
                    <a:pt x="1867537" y="1292622"/>
                  </a:lnTo>
                  <a:lnTo>
                    <a:pt x="1941387" y="1324372"/>
                  </a:lnTo>
                  <a:lnTo>
                    <a:pt x="2013649" y="1354931"/>
                  </a:lnTo>
                  <a:lnTo>
                    <a:pt x="2029531" y="1361678"/>
                  </a:lnTo>
                  <a:lnTo>
                    <a:pt x="2046207" y="1367631"/>
                  </a:lnTo>
                  <a:lnTo>
                    <a:pt x="2079161" y="1379141"/>
                  </a:lnTo>
                  <a:lnTo>
                    <a:pt x="2095440" y="1385094"/>
                  </a:lnTo>
                  <a:lnTo>
                    <a:pt x="2112116" y="1391444"/>
                  </a:lnTo>
                  <a:lnTo>
                    <a:pt x="2127998" y="1397397"/>
                  </a:lnTo>
                  <a:lnTo>
                    <a:pt x="2143085" y="1404144"/>
                  </a:lnTo>
                  <a:lnTo>
                    <a:pt x="2150232" y="1407716"/>
                  </a:lnTo>
                  <a:lnTo>
                    <a:pt x="2157776" y="1411684"/>
                  </a:lnTo>
                  <a:lnTo>
                    <a:pt x="2164923" y="1416050"/>
                  </a:lnTo>
                  <a:lnTo>
                    <a:pt x="2171673" y="1420019"/>
                  </a:lnTo>
                  <a:lnTo>
                    <a:pt x="2178423" y="1424384"/>
                  </a:lnTo>
                  <a:lnTo>
                    <a:pt x="2184775" y="1429147"/>
                  </a:lnTo>
                  <a:lnTo>
                    <a:pt x="2191128" y="1433909"/>
                  </a:lnTo>
                  <a:lnTo>
                    <a:pt x="2196687" y="1439069"/>
                  </a:lnTo>
                  <a:lnTo>
                    <a:pt x="2202245" y="1445022"/>
                  </a:lnTo>
                  <a:lnTo>
                    <a:pt x="2207804" y="1450578"/>
                  </a:lnTo>
                  <a:lnTo>
                    <a:pt x="2212965" y="1456928"/>
                  </a:lnTo>
                  <a:lnTo>
                    <a:pt x="2217333" y="1463278"/>
                  </a:lnTo>
                  <a:lnTo>
                    <a:pt x="2221700" y="1470422"/>
                  </a:lnTo>
                  <a:lnTo>
                    <a:pt x="2225274" y="1477566"/>
                  </a:lnTo>
                  <a:lnTo>
                    <a:pt x="2228847" y="1485503"/>
                  </a:lnTo>
                  <a:lnTo>
                    <a:pt x="2232023" y="1493441"/>
                  </a:lnTo>
                  <a:lnTo>
                    <a:pt x="2232023" y="1519634"/>
                  </a:lnTo>
                  <a:lnTo>
                    <a:pt x="2232817" y="1552178"/>
                  </a:lnTo>
                  <a:lnTo>
                    <a:pt x="2234406" y="1628378"/>
                  </a:lnTo>
                  <a:lnTo>
                    <a:pt x="2235597" y="1668859"/>
                  </a:lnTo>
                  <a:lnTo>
                    <a:pt x="2236391" y="1708150"/>
                  </a:lnTo>
                  <a:lnTo>
                    <a:pt x="2236788" y="1745059"/>
                  </a:lnTo>
                  <a:lnTo>
                    <a:pt x="2236391" y="1778000"/>
                  </a:lnTo>
                  <a:lnTo>
                    <a:pt x="374650" y="1778000"/>
                  </a:lnTo>
                  <a:lnTo>
                    <a:pt x="374650" y="1745059"/>
                  </a:lnTo>
                  <a:lnTo>
                    <a:pt x="374650" y="1708150"/>
                  </a:lnTo>
                  <a:lnTo>
                    <a:pt x="375444" y="1668859"/>
                  </a:lnTo>
                  <a:lnTo>
                    <a:pt x="376238" y="1628378"/>
                  </a:lnTo>
                  <a:lnTo>
                    <a:pt x="377826" y="1552178"/>
                  </a:lnTo>
                  <a:lnTo>
                    <a:pt x="378620" y="1519634"/>
                  </a:lnTo>
                  <a:lnTo>
                    <a:pt x="379017" y="1493441"/>
                  </a:lnTo>
                  <a:lnTo>
                    <a:pt x="381797" y="1485503"/>
                  </a:lnTo>
                  <a:lnTo>
                    <a:pt x="385370" y="1477566"/>
                  </a:lnTo>
                  <a:lnTo>
                    <a:pt x="389341" y="1470422"/>
                  </a:lnTo>
                  <a:lnTo>
                    <a:pt x="393311" y="1463278"/>
                  </a:lnTo>
                  <a:lnTo>
                    <a:pt x="398076" y="1456928"/>
                  </a:lnTo>
                  <a:lnTo>
                    <a:pt x="403237" y="1450578"/>
                  </a:lnTo>
                  <a:lnTo>
                    <a:pt x="408399" y="1445022"/>
                  </a:lnTo>
                  <a:lnTo>
                    <a:pt x="413957" y="1439069"/>
                  </a:lnTo>
                  <a:lnTo>
                    <a:pt x="419516" y="1433909"/>
                  </a:lnTo>
                  <a:lnTo>
                    <a:pt x="425869" y="1429147"/>
                  </a:lnTo>
                  <a:lnTo>
                    <a:pt x="432618" y="1424384"/>
                  </a:lnTo>
                  <a:lnTo>
                    <a:pt x="438971" y="1420019"/>
                  </a:lnTo>
                  <a:lnTo>
                    <a:pt x="445721" y="1416050"/>
                  </a:lnTo>
                  <a:lnTo>
                    <a:pt x="452868" y="1411684"/>
                  </a:lnTo>
                  <a:lnTo>
                    <a:pt x="460412" y="1407716"/>
                  </a:lnTo>
                  <a:lnTo>
                    <a:pt x="467558" y="1404144"/>
                  </a:lnTo>
                  <a:lnTo>
                    <a:pt x="482646" y="1397397"/>
                  </a:lnTo>
                  <a:lnTo>
                    <a:pt x="498925" y="1391444"/>
                  </a:lnTo>
                  <a:lnTo>
                    <a:pt x="515204" y="1385094"/>
                  </a:lnTo>
                  <a:lnTo>
                    <a:pt x="531483" y="1379141"/>
                  </a:lnTo>
                  <a:lnTo>
                    <a:pt x="564437" y="1367631"/>
                  </a:lnTo>
                  <a:lnTo>
                    <a:pt x="581113" y="1361678"/>
                  </a:lnTo>
                  <a:lnTo>
                    <a:pt x="597392" y="1354931"/>
                  </a:lnTo>
                  <a:lnTo>
                    <a:pt x="669257" y="1324372"/>
                  </a:lnTo>
                  <a:lnTo>
                    <a:pt x="743504" y="1292622"/>
                  </a:lnTo>
                  <a:lnTo>
                    <a:pt x="817354" y="1261269"/>
                  </a:lnTo>
                  <a:lnTo>
                    <a:pt x="888822" y="1231106"/>
                  </a:lnTo>
                  <a:lnTo>
                    <a:pt x="969025" y="1209278"/>
                  </a:lnTo>
                  <a:lnTo>
                    <a:pt x="974981" y="1204516"/>
                  </a:lnTo>
                  <a:lnTo>
                    <a:pt x="980937" y="1198959"/>
                  </a:lnTo>
                  <a:lnTo>
                    <a:pt x="986892" y="1192609"/>
                  </a:lnTo>
                  <a:lnTo>
                    <a:pt x="992848" y="1184672"/>
                  </a:lnTo>
                  <a:lnTo>
                    <a:pt x="998407" y="1176734"/>
                  </a:lnTo>
                  <a:lnTo>
                    <a:pt x="1003965" y="1168003"/>
                  </a:lnTo>
                  <a:lnTo>
                    <a:pt x="1009524" y="1158478"/>
                  </a:lnTo>
                  <a:lnTo>
                    <a:pt x="1015083" y="1149350"/>
                  </a:lnTo>
                  <a:lnTo>
                    <a:pt x="1025009" y="1129903"/>
                  </a:lnTo>
                  <a:lnTo>
                    <a:pt x="1034141" y="1111250"/>
                  </a:lnTo>
                  <a:lnTo>
                    <a:pt x="1049228" y="1078309"/>
                  </a:lnTo>
                  <a:lnTo>
                    <a:pt x="1087345" y="1068784"/>
                  </a:lnTo>
                  <a:lnTo>
                    <a:pt x="1085359" y="1060450"/>
                  </a:lnTo>
                  <a:lnTo>
                    <a:pt x="1082977" y="1053306"/>
                  </a:lnTo>
                  <a:lnTo>
                    <a:pt x="1080595" y="1046163"/>
                  </a:lnTo>
                  <a:lnTo>
                    <a:pt x="1077419" y="1040209"/>
                  </a:lnTo>
                  <a:lnTo>
                    <a:pt x="1074242" y="1034653"/>
                  </a:lnTo>
                  <a:lnTo>
                    <a:pt x="1071066" y="1029891"/>
                  </a:lnTo>
                  <a:lnTo>
                    <a:pt x="1067492" y="1025525"/>
                  </a:lnTo>
                  <a:lnTo>
                    <a:pt x="1063125" y="1020763"/>
                  </a:lnTo>
                  <a:lnTo>
                    <a:pt x="1055978" y="1012825"/>
                  </a:lnTo>
                  <a:lnTo>
                    <a:pt x="1048434" y="1004491"/>
                  </a:lnTo>
                  <a:lnTo>
                    <a:pt x="1045258" y="1000125"/>
                  </a:lnTo>
                  <a:lnTo>
                    <a:pt x="1042082" y="995363"/>
                  </a:lnTo>
                  <a:lnTo>
                    <a:pt x="1038905" y="989409"/>
                  </a:lnTo>
                  <a:lnTo>
                    <a:pt x="1036523" y="983456"/>
                  </a:lnTo>
                  <a:lnTo>
                    <a:pt x="1022229" y="830659"/>
                  </a:lnTo>
                  <a:lnTo>
                    <a:pt x="1021832" y="831056"/>
                  </a:lnTo>
                  <a:lnTo>
                    <a:pt x="1020641" y="831056"/>
                  </a:lnTo>
                  <a:lnTo>
                    <a:pt x="1016671" y="830659"/>
                  </a:lnTo>
                  <a:lnTo>
                    <a:pt x="1010715" y="829469"/>
                  </a:lnTo>
                  <a:lnTo>
                    <a:pt x="1003965" y="828278"/>
                  </a:lnTo>
                  <a:lnTo>
                    <a:pt x="990863" y="824309"/>
                  </a:lnTo>
                  <a:lnTo>
                    <a:pt x="985701" y="822325"/>
                  </a:lnTo>
                  <a:lnTo>
                    <a:pt x="982525" y="821134"/>
                  </a:lnTo>
                  <a:lnTo>
                    <a:pt x="978157" y="817959"/>
                  </a:lnTo>
                  <a:lnTo>
                    <a:pt x="973790" y="814388"/>
                  </a:lnTo>
                  <a:lnTo>
                    <a:pt x="969819" y="810419"/>
                  </a:lnTo>
                  <a:lnTo>
                    <a:pt x="966246" y="805656"/>
                  </a:lnTo>
                  <a:lnTo>
                    <a:pt x="962673" y="800497"/>
                  </a:lnTo>
                  <a:lnTo>
                    <a:pt x="959496" y="794941"/>
                  </a:lnTo>
                  <a:lnTo>
                    <a:pt x="956717" y="788988"/>
                  </a:lnTo>
                  <a:lnTo>
                    <a:pt x="953541" y="783034"/>
                  </a:lnTo>
                  <a:lnTo>
                    <a:pt x="951158" y="776684"/>
                  </a:lnTo>
                  <a:lnTo>
                    <a:pt x="948776" y="769541"/>
                  </a:lnTo>
                  <a:lnTo>
                    <a:pt x="944409" y="755253"/>
                  </a:lnTo>
                  <a:lnTo>
                    <a:pt x="941232" y="740172"/>
                  </a:lnTo>
                  <a:lnTo>
                    <a:pt x="938056" y="724694"/>
                  </a:lnTo>
                  <a:lnTo>
                    <a:pt x="935674" y="708819"/>
                  </a:lnTo>
                  <a:lnTo>
                    <a:pt x="934085" y="693341"/>
                  </a:lnTo>
                  <a:lnTo>
                    <a:pt x="932497" y="677466"/>
                  </a:lnTo>
                  <a:lnTo>
                    <a:pt x="931306" y="662781"/>
                  </a:lnTo>
                  <a:lnTo>
                    <a:pt x="929321" y="635000"/>
                  </a:lnTo>
                  <a:lnTo>
                    <a:pt x="926939" y="611981"/>
                  </a:lnTo>
                  <a:lnTo>
                    <a:pt x="926939" y="607616"/>
                  </a:lnTo>
                  <a:lnTo>
                    <a:pt x="927733" y="603250"/>
                  </a:lnTo>
                  <a:lnTo>
                    <a:pt x="929321" y="598884"/>
                  </a:lnTo>
                  <a:lnTo>
                    <a:pt x="931306" y="594519"/>
                  </a:lnTo>
                  <a:lnTo>
                    <a:pt x="935674" y="585391"/>
                  </a:lnTo>
                  <a:lnTo>
                    <a:pt x="940835" y="575866"/>
                  </a:lnTo>
                  <a:lnTo>
                    <a:pt x="943217" y="570706"/>
                  </a:lnTo>
                  <a:lnTo>
                    <a:pt x="945600" y="565150"/>
                  </a:lnTo>
                  <a:lnTo>
                    <a:pt x="947585" y="559594"/>
                  </a:lnTo>
                  <a:lnTo>
                    <a:pt x="949173" y="553641"/>
                  </a:lnTo>
                  <a:lnTo>
                    <a:pt x="950364" y="547291"/>
                  </a:lnTo>
                  <a:lnTo>
                    <a:pt x="950761" y="539750"/>
                  </a:lnTo>
                  <a:lnTo>
                    <a:pt x="950364" y="532606"/>
                  </a:lnTo>
                  <a:lnTo>
                    <a:pt x="949173" y="524669"/>
                  </a:lnTo>
                  <a:lnTo>
                    <a:pt x="944409" y="500856"/>
                  </a:lnTo>
                  <a:lnTo>
                    <a:pt x="940438" y="477441"/>
                  </a:lnTo>
                  <a:lnTo>
                    <a:pt x="937262" y="454422"/>
                  </a:lnTo>
                  <a:lnTo>
                    <a:pt x="934880" y="432197"/>
                  </a:lnTo>
                  <a:lnTo>
                    <a:pt x="933291" y="410766"/>
                  </a:lnTo>
                  <a:lnTo>
                    <a:pt x="932100" y="389334"/>
                  </a:lnTo>
                  <a:lnTo>
                    <a:pt x="931703" y="368300"/>
                  </a:lnTo>
                  <a:lnTo>
                    <a:pt x="932100" y="348059"/>
                  </a:lnTo>
                  <a:lnTo>
                    <a:pt x="932894" y="328613"/>
                  </a:lnTo>
                  <a:lnTo>
                    <a:pt x="934483" y="309563"/>
                  </a:lnTo>
                  <a:lnTo>
                    <a:pt x="936468" y="290909"/>
                  </a:lnTo>
                  <a:lnTo>
                    <a:pt x="939247" y="273447"/>
                  </a:lnTo>
                  <a:lnTo>
                    <a:pt x="942423" y="255984"/>
                  </a:lnTo>
                  <a:lnTo>
                    <a:pt x="946394" y="239713"/>
                  </a:lnTo>
                  <a:lnTo>
                    <a:pt x="950761" y="223441"/>
                  </a:lnTo>
                  <a:lnTo>
                    <a:pt x="956320" y="207566"/>
                  </a:lnTo>
                  <a:lnTo>
                    <a:pt x="961482" y="193278"/>
                  </a:lnTo>
                  <a:lnTo>
                    <a:pt x="967437" y="178991"/>
                  </a:lnTo>
                  <a:lnTo>
                    <a:pt x="973790" y="165497"/>
                  </a:lnTo>
                  <a:lnTo>
                    <a:pt x="980937" y="152400"/>
                  </a:lnTo>
                  <a:lnTo>
                    <a:pt x="988481" y="140494"/>
                  </a:lnTo>
                  <a:lnTo>
                    <a:pt x="996421" y="129381"/>
                  </a:lnTo>
                  <a:lnTo>
                    <a:pt x="1004362" y="118269"/>
                  </a:lnTo>
                  <a:lnTo>
                    <a:pt x="1013494" y="108347"/>
                  </a:lnTo>
                  <a:lnTo>
                    <a:pt x="1022229" y="99219"/>
                  </a:lnTo>
                  <a:lnTo>
                    <a:pt x="1031758" y="90091"/>
                  </a:lnTo>
                  <a:lnTo>
                    <a:pt x="1041685" y="82550"/>
                  </a:lnTo>
                  <a:lnTo>
                    <a:pt x="1051611" y="75406"/>
                  </a:lnTo>
                  <a:lnTo>
                    <a:pt x="1061934" y="68659"/>
                  </a:lnTo>
                  <a:lnTo>
                    <a:pt x="1073051" y="63103"/>
                  </a:lnTo>
                  <a:lnTo>
                    <a:pt x="1084168" y="58341"/>
                  </a:lnTo>
                  <a:lnTo>
                    <a:pt x="1095683" y="53975"/>
                  </a:lnTo>
                  <a:lnTo>
                    <a:pt x="1112358" y="47228"/>
                  </a:lnTo>
                  <a:lnTo>
                    <a:pt x="1131019" y="40084"/>
                  </a:lnTo>
                  <a:lnTo>
                    <a:pt x="1150872" y="32544"/>
                  </a:lnTo>
                  <a:lnTo>
                    <a:pt x="1171915" y="25400"/>
                  </a:lnTo>
                  <a:lnTo>
                    <a:pt x="1194547" y="18653"/>
                  </a:lnTo>
                  <a:lnTo>
                    <a:pt x="1206458" y="15875"/>
                  </a:lnTo>
                  <a:lnTo>
                    <a:pt x="1218369" y="12303"/>
                  </a:lnTo>
                  <a:lnTo>
                    <a:pt x="1230281" y="9525"/>
                  </a:lnTo>
                  <a:lnTo>
                    <a:pt x="1242986" y="7144"/>
                  </a:lnTo>
                  <a:lnTo>
                    <a:pt x="1255294" y="5159"/>
                  </a:lnTo>
                  <a:lnTo>
                    <a:pt x="1268397" y="3175"/>
                  </a:lnTo>
                  <a:lnTo>
                    <a:pt x="1281102" y="1588"/>
                  </a:lnTo>
                  <a:lnTo>
                    <a:pt x="1294602" y="794"/>
                  </a:lnTo>
                  <a:lnTo>
                    <a:pt x="1307704" y="0"/>
                  </a:lnTo>
                  <a:close/>
                </a:path>
              </a:pathLst>
            </a:custGeom>
            <a:solidFill>
              <a:srgbClr val="865B3E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0" name="MH_SubTitle_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224772" y="2040211"/>
            <a:ext cx="309583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TW" altLang="en-US" sz="2800" b="1">
                <a:solidFill>
                  <a:srgbClr val="F29A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社會變遷的新產物</a:t>
            </a:r>
            <a:endParaRPr lang="zh-HK" altLang="en-US" sz="2800" b="1" dirty="0">
              <a:solidFill>
                <a:srgbClr val="F29A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772561" y="136211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青少年次文化特徵</a:t>
            </a:r>
          </a:p>
          <a:p>
            <a:endParaRPr lang="zh-CN" altLang="en-US" sz="2400" b="1" dirty="0">
              <a:solidFill>
                <a:srgbClr val="865B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651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772561" y="173919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865B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青少年次文化成因</a:t>
            </a:r>
          </a:p>
        </p:txBody>
      </p:sp>
      <p:grpSp>
        <p:nvGrpSpPr>
          <p:cNvPr id="25" name="组合 24"/>
          <p:cNvGrpSpPr/>
          <p:nvPr/>
        </p:nvGrpSpPr>
        <p:grpSpPr>
          <a:xfrm rot="5400000">
            <a:off x="7207048" y="1304124"/>
            <a:ext cx="2789397" cy="2554150"/>
            <a:chOff x="7535954" y="1971929"/>
            <a:chExt cx="2789397" cy="2554150"/>
          </a:xfrm>
        </p:grpSpPr>
        <p:sp>
          <p:nvSpPr>
            <p:cNvPr id="26" name="Freeform 40"/>
            <p:cNvSpPr>
              <a:spLocks/>
            </p:cNvSpPr>
            <p:nvPr/>
          </p:nvSpPr>
          <p:spPr bwMode="auto">
            <a:xfrm>
              <a:off x="7603227" y="2081581"/>
              <a:ext cx="2722124" cy="2444498"/>
            </a:xfrm>
            <a:custGeom>
              <a:avLst/>
              <a:gdLst>
                <a:gd name="T0" fmla="*/ 1149 w 1149"/>
                <a:gd name="T1" fmla="*/ 515 h 1030"/>
                <a:gd name="T2" fmla="*/ 1020 w 1149"/>
                <a:gd name="T3" fmla="*/ 412 h 1030"/>
                <a:gd name="T4" fmla="*/ 515 w 1149"/>
                <a:gd name="T5" fmla="*/ 0 h 1030"/>
                <a:gd name="T6" fmla="*/ 0 w 1149"/>
                <a:gd name="T7" fmla="*/ 515 h 1030"/>
                <a:gd name="T8" fmla="*/ 515 w 1149"/>
                <a:gd name="T9" fmla="*/ 1030 h 1030"/>
                <a:gd name="T10" fmla="*/ 1020 w 1149"/>
                <a:gd name="T11" fmla="*/ 618 h 1030"/>
                <a:gd name="T12" fmla="*/ 1149 w 1149"/>
                <a:gd name="T13" fmla="*/ 515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9" h="1030">
                  <a:moveTo>
                    <a:pt x="1149" y="515"/>
                  </a:moveTo>
                  <a:cubicBezTo>
                    <a:pt x="1020" y="412"/>
                    <a:pt x="1020" y="412"/>
                    <a:pt x="1020" y="412"/>
                  </a:cubicBezTo>
                  <a:cubicBezTo>
                    <a:pt x="972" y="177"/>
                    <a:pt x="764" y="0"/>
                    <a:pt x="515" y="0"/>
                  </a:cubicBezTo>
                  <a:cubicBezTo>
                    <a:pt x="231" y="0"/>
                    <a:pt x="0" y="231"/>
                    <a:pt x="0" y="515"/>
                  </a:cubicBezTo>
                  <a:cubicBezTo>
                    <a:pt x="0" y="799"/>
                    <a:pt x="231" y="1030"/>
                    <a:pt x="515" y="1030"/>
                  </a:cubicBezTo>
                  <a:cubicBezTo>
                    <a:pt x="764" y="1030"/>
                    <a:pt x="972" y="853"/>
                    <a:pt x="1020" y="618"/>
                  </a:cubicBezTo>
                  <a:lnTo>
                    <a:pt x="1149" y="51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FFFFFF">
                    <a:lumMod val="100000"/>
                  </a:srgbClr>
                </a:gs>
                <a:gs pos="0">
                  <a:srgbClr val="D9D9DA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rgbClr val="FFFFFF"/>
                  </a:gs>
                  <a:gs pos="0">
                    <a:srgbClr val="D9D9DA"/>
                  </a:gs>
                </a:gsLst>
                <a:lin ang="135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7" name="Freeform 41"/>
            <p:cNvSpPr>
              <a:spLocks noEditPoints="1"/>
            </p:cNvSpPr>
            <p:nvPr/>
          </p:nvSpPr>
          <p:spPr bwMode="auto">
            <a:xfrm>
              <a:off x="7535954" y="1971929"/>
              <a:ext cx="2722124" cy="2444498"/>
            </a:xfrm>
            <a:custGeom>
              <a:avLst/>
              <a:gdLst>
                <a:gd name="T0" fmla="*/ 1020 w 1149"/>
                <a:gd name="T1" fmla="*/ 412 h 1030"/>
                <a:gd name="T2" fmla="*/ 515 w 1149"/>
                <a:gd name="T3" fmla="*/ 0 h 1030"/>
                <a:gd name="T4" fmla="*/ 0 w 1149"/>
                <a:gd name="T5" fmla="*/ 515 h 1030"/>
                <a:gd name="T6" fmla="*/ 515 w 1149"/>
                <a:gd name="T7" fmla="*/ 1030 h 1030"/>
                <a:gd name="T8" fmla="*/ 1020 w 1149"/>
                <a:gd name="T9" fmla="*/ 618 h 1030"/>
                <a:gd name="T10" fmla="*/ 1149 w 1149"/>
                <a:gd name="T11" fmla="*/ 515 h 1030"/>
                <a:gd name="T12" fmla="*/ 1020 w 1149"/>
                <a:gd name="T13" fmla="*/ 412 h 1030"/>
                <a:gd name="T14" fmla="*/ 515 w 1149"/>
                <a:gd name="T15" fmla="*/ 979 h 1030"/>
                <a:gd name="T16" fmla="*/ 51 w 1149"/>
                <a:gd name="T17" fmla="*/ 515 h 1030"/>
                <a:gd name="T18" fmla="*/ 515 w 1149"/>
                <a:gd name="T19" fmla="*/ 51 h 1030"/>
                <a:gd name="T20" fmla="*/ 979 w 1149"/>
                <a:gd name="T21" fmla="*/ 515 h 1030"/>
                <a:gd name="T22" fmla="*/ 515 w 1149"/>
                <a:gd name="T23" fmla="*/ 979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9" h="1030">
                  <a:moveTo>
                    <a:pt x="1020" y="412"/>
                  </a:moveTo>
                  <a:cubicBezTo>
                    <a:pt x="972" y="177"/>
                    <a:pt x="764" y="0"/>
                    <a:pt x="515" y="0"/>
                  </a:cubicBezTo>
                  <a:cubicBezTo>
                    <a:pt x="231" y="0"/>
                    <a:pt x="0" y="231"/>
                    <a:pt x="0" y="515"/>
                  </a:cubicBezTo>
                  <a:cubicBezTo>
                    <a:pt x="0" y="799"/>
                    <a:pt x="231" y="1030"/>
                    <a:pt x="515" y="1030"/>
                  </a:cubicBezTo>
                  <a:cubicBezTo>
                    <a:pt x="764" y="1030"/>
                    <a:pt x="972" y="853"/>
                    <a:pt x="1020" y="618"/>
                  </a:cubicBezTo>
                  <a:cubicBezTo>
                    <a:pt x="1149" y="515"/>
                    <a:pt x="1149" y="515"/>
                    <a:pt x="1149" y="515"/>
                  </a:cubicBezTo>
                  <a:lnTo>
                    <a:pt x="1020" y="412"/>
                  </a:lnTo>
                  <a:close/>
                  <a:moveTo>
                    <a:pt x="515" y="979"/>
                  </a:moveTo>
                  <a:cubicBezTo>
                    <a:pt x="259" y="979"/>
                    <a:pt x="51" y="771"/>
                    <a:pt x="51" y="515"/>
                  </a:cubicBezTo>
                  <a:cubicBezTo>
                    <a:pt x="51" y="259"/>
                    <a:pt x="259" y="51"/>
                    <a:pt x="515" y="51"/>
                  </a:cubicBezTo>
                  <a:cubicBezTo>
                    <a:pt x="771" y="51"/>
                    <a:pt x="979" y="259"/>
                    <a:pt x="979" y="515"/>
                  </a:cubicBezTo>
                  <a:cubicBezTo>
                    <a:pt x="979" y="771"/>
                    <a:pt x="771" y="979"/>
                    <a:pt x="515" y="979"/>
                  </a:cubicBezTo>
                  <a:close/>
                </a:path>
              </a:pathLst>
            </a:custGeom>
            <a:solidFill>
              <a:srgbClr val="C8D85B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 rot="16200000">
              <a:off x="7851873" y="2532458"/>
              <a:ext cx="172355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4000">
                  <a:solidFill>
                    <a:srgbClr val="605E5E"/>
                  </a:solidFill>
                  <a:latin typeface="Impact" panose="020B0806030902050204" pitchFamily="34" charset="0"/>
                  <a:cs typeface="Aharoni" panose="02010803020104030203" pitchFamily="2" charset="-79"/>
                </a:defRPr>
              </a:lvl1pPr>
            </a:lstStyle>
            <a:p>
              <a:pPr algn="ctr"/>
              <a:r>
                <a:rPr lang="zh-TW" altLang="en-US" dirty="0">
                  <a:ea typeface="微软雅黑" panose="020B0503020204020204" pitchFamily="34" charset="-122"/>
                </a:rPr>
                <a:t>結構</a:t>
              </a:r>
              <a:endParaRPr lang="en-US" altLang="zh-TW" dirty="0">
                <a:ea typeface="微软雅黑" panose="020B0503020204020204" pitchFamily="34" charset="-122"/>
              </a:endParaRPr>
            </a:p>
            <a:p>
              <a:pPr algn="ctr"/>
              <a:r>
                <a:rPr lang="zh-TW" altLang="en-US" dirty="0">
                  <a:ea typeface="微软雅黑" panose="020B0503020204020204" pitchFamily="34" charset="-122"/>
                </a:rPr>
                <a:t>解釋論</a:t>
              </a:r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TextBox 35"/>
          <p:cNvSpPr txBox="1"/>
          <p:nvPr/>
        </p:nvSpPr>
        <p:spPr>
          <a:xfrm>
            <a:off x="1505403" y="4023604"/>
            <a:ext cx="3565568" cy="206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TW" altLang="en-US" sz="2000" dirty="0">
                <a:ea typeface="微软雅黑" panose="020B0503020204020204" pitchFamily="34" charset="-122"/>
              </a:rPr>
              <a:t>青少年在社會中處於一個不確定地位與社會責任的狀態，處於</a:t>
            </a:r>
            <a:r>
              <a:rPr lang="zh-TW" altLang="en-US" sz="2800" b="1" dirty="0">
                <a:solidFill>
                  <a:srgbClr val="CF5F55"/>
                </a:solidFill>
                <a:ea typeface="微软雅黑" panose="020B0503020204020204" pitchFamily="34" charset="-122"/>
              </a:rPr>
              <a:t>青少年的過渡期</a:t>
            </a:r>
            <a:r>
              <a:rPr lang="zh-TW" altLang="en-US" sz="2000" dirty="0">
                <a:ea typeface="微软雅黑" panose="020B0503020204020204" pitchFamily="34" charset="-122"/>
              </a:rPr>
              <a:t>，因此形成不同於成人的次文化。</a:t>
            </a:r>
            <a:endParaRPr lang="zh-CN" altLang="en-US" sz="2000" dirty="0">
              <a:ea typeface="微软雅黑" panose="020B0503020204020204" pitchFamily="34" charset="-122"/>
            </a:endParaRPr>
          </a:p>
        </p:txBody>
      </p:sp>
      <p:sp>
        <p:nvSpPr>
          <p:cNvPr id="33" name="TextBox 35"/>
          <p:cNvSpPr txBox="1"/>
          <p:nvPr/>
        </p:nvSpPr>
        <p:spPr>
          <a:xfrm>
            <a:off x="7324672" y="3975898"/>
            <a:ext cx="2891799" cy="1604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TW" altLang="en-US" sz="2000" dirty="0">
                <a:ea typeface="微软雅黑" panose="020B0503020204020204" pitchFamily="34" charset="-122"/>
              </a:rPr>
              <a:t>不同</a:t>
            </a:r>
            <a:r>
              <a:rPr lang="zh-TW" altLang="en-US" sz="2800" b="1" dirty="0">
                <a:solidFill>
                  <a:srgbClr val="CF5F55"/>
                </a:solidFill>
                <a:ea typeface="微软雅黑" panose="020B0503020204020204" pitchFamily="34" charset="-122"/>
              </a:rPr>
              <a:t>社會階級背景</a:t>
            </a:r>
            <a:r>
              <a:rPr lang="zh-TW" altLang="en-US" sz="2000" dirty="0">
                <a:ea typeface="微软雅黑" panose="020B0503020204020204" pitchFamily="34" charset="-122"/>
              </a:rPr>
              <a:t>的青少年會產生不同的次文化形態</a:t>
            </a:r>
            <a:endParaRPr lang="zh-CN" altLang="en-US" sz="2000" dirty="0"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 rot="5400000">
            <a:off x="1927125" y="1325314"/>
            <a:ext cx="2722124" cy="2444498"/>
            <a:chOff x="5494648" y="1971929"/>
            <a:chExt cx="2722124" cy="2444498"/>
          </a:xfrm>
        </p:grpSpPr>
        <p:sp>
          <p:nvSpPr>
            <p:cNvPr id="35" name="Freeform 42"/>
            <p:cNvSpPr>
              <a:spLocks/>
            </p:cNvSpPr>
            <p:nvPr/>
          </p:nvSpPr>
          <p:spPr bwMode="auto">
            <a:xfrm>
              <a:off x="5494648" y="1971929"/>
              <a:ext cx="2722124" cy="2444498"/>
            </a:xfrm>
            <a:custGeom>
              <a:avLst/>
              <a:gdLst>
                <a:gd name="T0" fmla="*/ 1149 w 1149"/>
                <a:gd name="T1" fmla="*/ 515 h 1030"/>
                <a:gd name="T2" fmla="*/ 1019 w 1149"/>
                <a:gd name="T3" fmla="*/ 412 h 1030"/>
                <a:gd name="T4" fmla="*/ 515 w 1149"/>
                <a:gd name="T5" fmla="*/ 0 h 1030"/>
                <a:gd name="T6" fmla="*/ 0 w 1149"/>
                <a:gd name="T7" fmla="*/ 515 h 1030"/>
                <a:gd name="T8" fmla="*/ 515 w 1149"/>
                <a:gd name="T9" fmla="*/ 1030 h 1030"/>
                <a:gd name="T10" fmla="*/ 1019 w 1149"/>
                <a:gd name="T11" fmla="*/ 618 h 1030"/>
                <a:gd name="T12" fmla="*/ 1149 w 1149"/>
                <a:gd name="T13" fmla="*/ 515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9" h="1030">
                  <a:moveTo>
                    <a:pt x="1149" y="515"/>
                  </a:moveTo>
                  <a:cubicBezTo>
                    <a:pt x="1019" y="412"/>
                    <a:pt x="1019" y="412"/>
                    <a:pt x="1019" y="412"/>
                  </a:cubicBezTo>
                  <a:cubicBezTo>
                    <a:pt x="971" y="177"/>
                    <a:pt x="764" y="0"/>
                    <a:pt x="515" y="0"/>
                  </a:cubicBezTo>
                  <a:cubicBezTo>
                    <a:pt x="231" y="0"/>
                    <a:pt x="0" y="231"/>
                    <a:pt x="0" y="515"/>
                  </a:cubicBezTo>
                  <a:cubicBezTo>
                    <a:pt x="0" y="799"/>
                    <a:pt x="231" y="1030"/>
                    <a:pt x="515" y="1030"/>
                  </a:cubicBezTo>
                  <a:cubicBezTo>
                    <a:pt x="764" y="1030"/>
                    <a:pt x="971" y="853"/>
                    <a:pt x="1019" y="618"/>
                  </a:cubicBezTo>
                  <a:lnTo>
                    <a:pt x="1149" y="51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FFFFFF">
                    <a:lumMod val="100000"/>
                  </a:srgbClr>
                </a:gs>
                <a:gs pos="0">
                  <a:srgbClr val="D9D9DA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rgbClr val="FFFFFF"/>
                  </a:gs>
                  <a:gs pos="0">
                    <a:srgbClr val="D9D9DA"/>
                  </a:gs>
                </a:gsLst>
                <a:lin ang="135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36" name="Freeform 43"/>
            <p:cNvSpPr>
              <a:spLocks noEditPoints="1"/>
            </p:cNvSpPr>
            <p:nvPr/>
          </p:nvSpPr>
          <p:spPr bwMode="auto">
            <a:xfrm>
              <a:off x="5494648" y="1971929"/>
              <a:ext cx="2722124" cy="2444498"/>
            </a:xfrm>
            <a:custGeom>
              <a:avLst/>
              <a:gdLst>
                <a:gd name="T0" fmla="*/ 1019 w 1149"/>
                <a:gd name="T1" fmla="*/ 412 h 1030"/>
                <a:gd name="T2" fmla="*/ 515 w 1149"/>
                <a:gd name="T3" fmla="*/ 0 h 1030"/>
                <a:gd name="T4" fmla="*/ 0 w 1149"/>
                <a:gd name="T5" fmla="*/ 515 h 1030"/>
                <a:gd name="T6" fmla="*/ 515 w 1149"/>
                <a:gd name="T7" fmla="*/ 1030 h 1030"/>
                <a:gd name="T8" fmla="*/ 1019 w 1149"/>
                <a:gd name="T9" fmla="*/ 618 h 1030"/>
                <a:gd name="T10" fmla="*/ 1149 w 1149"/>
                <a:gd name="T11" fmla="*/ 515 h 1030"/>
                <a:gd name="T12" fmla="*/ 1019 w 1149"/>
                <a:gd name="T13" fmla="*/ 412 h 1030"/>
                <a:gd name="T14" fmla="*/ 515 w 1149"/>
                <a:gd name="T15" fmla="*/ 979 h 1030"/>
                <a:gd name="T16" fmla="*/ 51 w 1149"/>
                <a:gd name="T17" fmla="*/ 515 h 1030"/>
                <a:gd name="T18" fmla="*/ 515 w 1149"/>
                <a:gd name="T19" fmla="*/ 51 h 1030"/>
                <a:gd name="T20" fmla="*/ 979 w 1149"/>
                <a:gd name="T21" fmla="*/ 515 h 1030"/>
                <a:gd name="T22" fmla="*/ 515 w 1149"/>
                <a:gd name="T23" fmla="*/ 979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9" h="1030">
                  <a:moveTo>
                    <a:pt x="1019" y="412"/>
                  </a:moveTo>
                  <a:cubicBezTo>
                    <a:pt x="971" y="177"/>
                    <a:pt x="764" y="0"/>
                    <a:pt x="515" y="0"/>
                  </a:cubicBezTo>
                  <a:cubicBezTo>
                    <a:pt x="231" y="0"/>
                    <a:pt x="0" y="231"/>
                    <a:pt x="0" y="515"/>
                  </a:cubicBezTo>
                  <a:cubicBezTo>
                    <a:pt x="0" y="799"/>
                    <a:pt x="231" y="1030"/>
                    <a:pt x="515" y="1030"/>
                  </a:cubicBezTo>
                  <a:cubicBezTo>
                    <a:pt x="764" y="1030"/>
                    <a:pt x="971" y="853"/>
                    <a:pt x="1019" y="618"/>
                  </a:cubicBezTo>
                  <a:cubicBezTo>
                    <a:pt x="1149" y="515"/>
                    <a:pt x="1149" y="515"/>
                    <a:pt x="1149" y="515"/>
                  </a:cubicBezTo>
                  <a:lnTo>
                    <a:pt x="1019" y="412"/>
                  </a:lnTo>
                  <a:close/>
                  <a:moveTo>
                    <a:pt x="515" y="979"/>
                  </a:moveTo>
                  <a:cubicBezTo>
                    <a:pt x="259" y="979"/>
                    <a:pt x="51" y="771"/>
                    <a:pt x="51" y="515"/>
                  </a:cubicBezTo>
                  <a:cubicBezTo>
                    <a:pt x="51" y="259"/>
                    <a:pt x="259" y="51"/>
                    <a:pt x="515" y="51"/>
                  </a:cubicBezTo>
                  <a:cubicBezTo>
                    <a:pt x="771" y="51"/>
                    <a:pt x="979" y="259"/>
                    <a:pt x="979" y="515"/>
                  </a:cubicBezTo>
                  <a:cubicBezTo>
                    <a:pt x="979" y="771"/>
                    <a:pt x="771" y="979"/>
                    <a:pt x="515" y="979"/>
                  </a:cubicBezTo>
                  <a:close/>
                </a:path>
              </a:pathLst>
            </a:custGeom>
            <a:solidFill>
              <a:srgbClr val="B09277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 rot="16200000">
              <a:off x="5871341" y="2528381"/>
              <a:ext cx="172355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4000">
                  <a:solidFill>
                    <a:srgbClr val="605E5E"/>
                  </a:solidFill>
                  <a:latin typeface="Impact" panose="020B0806030902050204" pitchFamily="34" charset="0"/>
                  <a:cs typeface="Aharoni" panose="02010803020104030203" pitchFamily="2" charset="-79"/>
                </a:defRPr>
              </a:lvl1pPr>
            </a:lstStyle>
            <a:p>
              <a:pPr algn="ctr"/>
              <a:r>
                <a:rPr lang="zh-TW" altLang="en-US" dirty="0">
                  <a:ea typeface="微软雅黑" panose="020B0503020204020204" pitchFamily="34" charset="-122"/>
                </a:rPr>
                <a:t>世代</a:t>
              </a:r>
              <a:endParaRPr lang="en-US" altLang="zh-TW" dirty="0">
                <a:ea typeface="微软雅黑" panose="020B0503020204020204" pitchFamily="34" charset="-122"/>
              </a:endParaRPr>
            </a:p>
            <a:p>
              <a:pPr algn="ctr"/>
              <a:r>
                <a:rPr lang="zh-TW" altLang="en-US" dirty="0">
                  <a:ea typeface="微软雅黑" panose="020B0503020204020204" pitchFamily="34" charset="-122"/>
                </a:rPr>
                <a:t>解釋論</a:t>
              </a:r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99813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2531170_162158900000_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0"/>
          <a:stretch>
            <a:fillRect/>
          </a:stretch>
        </p:blipFill>
        <p:spPr bwMode="auto">
          <a:xfrm>
            <a:off x="3147439" y="617402"/>
            <a:ext cx="5868987" cy="553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5799393" y="2715066"/>
            <a:ext cx="732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0</a:t>
            </a:r>
            <a:r>
              <a:rPr lang="en-US" altLang="zh-TW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3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08736" y="355433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對青少年的影響</a:t>
            </a:r>
          </a:p>
        </p:txBody>
      </p:sp>
    </p:spTree>
    <p:extLst>
      <p:ext uri="{BB962C8B-B14F-4D97-AF65-F5344CB8AC3E}">
        <p14:creationId xmlns:p14="http://schemas.microsoft.com/office/powerpoint/2010/main" val="41755681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0305192638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9084322"/>
  <p:tag name="MH_LIBRARY" val="GRAPHIC"/>
  <p:tag name="MH_TYPE" val="Other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9084322"/>
  <p:tag name="MH_LIBRARY" val="GRAPHIC"/>
  <p:tag name="MH_TYPE" val="Other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9084322"/>
  <p:tag name="MH_LIBRARY" val="GRAPHIC"/>
  <p:tag name="MH_TYPE" val="Other"/>
  <p:tag name="MH_ORDER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9084322"/>
  <p:tag name="MH_LIBRARY" val="GRAPHIC"/>
  <p:tag name="MH_TYPE" val="Other"/>
  <p:tag name="MH_ORDER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9084322"/>
  <p:tag name="MH_LIBRARY" val="GRAPHIC"/>
  <p:tag name="MH_TYPE" val="Title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LiuChBZh#"/>
  <p:tag name="MH_LAYOUT" val="SubTitleText"/>
  <p:tag name="MH" val="20160305172153"/>
  <p:tag name="MH_LIBRARY" val="GRAPHI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55515"/>
  <p:tag name="MH_LIBRARY" val="GRAPHIC"/>
  <p:tag name="MH_TYPE" val="Desc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55515"/>
  <p:tag name="MH_LIBRARY" val="GRAPHIC"/>
  <p:tag name="MH_TYPE" val="Other"/>
  <p:tag name="MH_ORDER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55515"/>
  <p:tag name="MH_LIBRARY" val="GRAPHIC"/>
  <p:tag name="MH_TYPE" val="Other"/>
  <p:tag name="MH_ORDER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55515"/>
  <p:tag name="MH_LIBRARY" val="GRAPHIC"/>
  <p:tag name="MH_TYPE" val="Other"/>
  <p:tag name="MH_ORDER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9084322"/>
  <p:tag name="MH_LIBRARY" val="GRAPHIC"/>
  <p:tag name="MH_TYPE" val="SubTitle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55515"/>
  <p:tag name="MH_LIBRARY" val="GRAPHIC"/>
  <p:tag name="MH_TYPE" val="Other"/>
  <p:tag name="MH_ORDER" val="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55515"/>
  <p:tag name="MH_LIBRARY" val="GRAPHIC"/>
  <p:tag name="MH_TYPE" val="SubTitle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55515"/>
  <p:tag name="MH_LIBRARY" val="GRAPHIC"/>
  <p:tag name="MH_TYPE" val="SubTitle"/>
  <p:tag name="MH_ORDER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55515"/>
  <p:tag name="MH_LIBRARY" val="GRAPHIC"/>
  <p:tag name="MH_TYPE" val="SubTitle"/>
  <p:tag name="MH_ORDER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55515"/>
  <p:tag name="MH_LIBRARY" val="GRAPHIC"/>
  <p:tag name="MH_TYPE" val="SubTitle"/>
  <p:tag name="MH_ORDER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55515"/>
  <p:tag name="MH_LIBRARY" val="GRAPHIC"/>
  <p:tag name="MH_TYPE" val="Other"/>
  <p:tag name="MH_ORDER" val="1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55515"/>
  <p:tag name="MH_LIBRARY" val="GRAPHIC"/>
  <p:tag name="MH_TYPE" val="SubTitle"/>
  <p:tag name="MH_ORDER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55515"/>
  <p:tag name="MH_LIBRARY" val="GRAPHIC"/>
  <p:tag name="MH_TYPE" val="Other"/>
  <p:tag name="MH_ORDER" val="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55515"/>
  <p:tag name="MH_LIBRARY" val="GRAPHIC"/>
  <p:tag name="MH_TYPE" val="Other"/>
  <p:tag name="MH_ORDER" val="1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55515"/>
  <p:tag name="MH_LIBRARY" val="GRAPHIC"/>
  <p:tag name="MH_TYPE" val="SubTitle"/>
  <p:tag name="MH_ORDER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9084322"/>
  <p:tag name="MH_LIBRARY" val="GRAPHIC"/>
  <p:tag name="MH_TYPE" val="Other"/>
  <p:tag name="MH_ORDER" val="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Other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Other"/>
  <p:tag name="MH_ORDER" val="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Other"/>
  <p:tag name="MH_ORDER" val="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Other"/>
  <p:tag name="MH_ORDER" val="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Other"/>
  <p:tag name="MH_ORDER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Other"/>
  <p:tag name="MH_ORDER" val="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Other"/>
  <p:tag name="MH_ORDER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Other"/>
  <p:tag name="MH_ORDER" val="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Other"/>
  <p:tag name="MH_ORDER" val="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Other"/>
  <p:tag name="MH_ORDER" val="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9084322"/>
  <p:tag name="MH_LIBRARY" val="GRAPHIC"/>
  <p:tag name="MH_TYPE" val="SubTitle"/>
  <p:tag name="MH_ORDER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Other"/>
  <p:tag name="MH_ORDER" val="1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Other"/>
  <p:tag name="MH_ORDER" val="1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Text"/>
  <p:tag name="MH_ORDER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Other"/>
  <p:tag name="MH_ORDER" val="1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Other"/>
  <p:tag name="MH_ORDER" val="1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Text"/>
  <p:tag name="MH_ORDER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Text"/>
  <p:tag name="MH_ORDER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Text"/>
  <p:tag name="MH_ORDER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55515"/>
  <p:tag name="MH_LIBRARY" val="GRAPHIC"/>
  <p:tag name="MH_TYPE" val="Desc"/>
  <p:tag name="MH_ORDER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55515"/>
  <p:tag name="MH_LIBRARY" val="GRAPHIC"/>
  <p:tag name="MH_TYPE" val="Other"/>
  <p:tag name="MH_ORDER" val="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9084322"/>
  <p:tag name="MH_LIBRARY" val="GRAPHIC"/>
  <p:tag name="MH_TYPE" val="Other"/>
  <p:tag name="MH_ORDER" val="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Other"/>
  <p:tag name="MH_ORDER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Other"/>
  <p:tag name="MH_ORDER" val="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Other"/>
  <p:tag name="MH_ORDER" val="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Other"/>
  <p:tag name="MH_ORDER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Other"/>
  <p:tag name="MH_ORDER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Other"/>
  <p:tag name="MH_ORDER" val="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Other"/>
  <p:tag name="MH_ORDER" val="9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Other"/>
  <p:tag name="MH_ORDER" val="1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Other"/>
  <p:tag name="MH_ORDER" val="1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Text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9084322"/>
  <p:tag name="MH_LIBRARY" val="GRAPHIC"/>
  <p:tag name="MH_TYPE" val="SubTitle"/>
  <p:tag name="MH_ORDER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Text"/>
  <p:tag name="MH_ORDER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92655"/>
  <p:tag name="MH_LIBRARY" val="GRAPHIC"/>
  <p:tag name="MH_TYPE" val="Text"/>
  <p:tag name="MH_ORDER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55515"/>
  <p:tag name="MH_LIBRARY" val="GRAPHIC"/>
  <p:tag name="MH_TYPE" val="Desc"/>
  <p:tag name="MH_ORDER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5155515"/>
  <p:tag name="MH_LIBRARY" val="GRAPHIC"/>
  <p:tag name="MH_TYPE" val="Other"/>
  <p:tag name="MH_ORDER" val="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9084322"/>
  <p:tag name="MH_LIBRARY" val="GRAPHIC"/>
  <p:tag name="MH_TYPE" val="Other"/>
  <p:tag name="MH_ORDER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9084322"/>
  <p:tag name="MH_LIBRARY" val="GRAPHIC"/>
  <p:tag name="MH_TYPE" val="Other"/>
  <p:tag name="MH_ORDER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9084322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2940</TotalTime>
  <Words>2239</Words>
  <Application>Microsoft Office PowerPoint</Application>
  <PresentationFormat>寬螢幕</PresentationFormat>
  <Paragraphs>273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8" baseType="lpstr">
      <vt:lpstr>Adobe Gothic Std B</vt:lpstr>
      <vt:lpstr>Batang</vt:lpstr>
      <vt:lpstr>Microsoft YaHei</vt:lpstr>
      <vt:lpstr>Microsoft YaHei</vt:lpstr>
      <vt:lpstr>宋体</vt:lpstr>
      <vt:lpstr>时尚中黑简体</vt:lpstr>
      <vt:lpstr>新細明體</vt:lpstr>
      <vt:lpstr>Arial</vt:lpstr>
      <vt:lpstr>Calibri</vt:lpstr>
      <vt:lpstr>Calibri Light</vt:lpstr>
      <vt:lpstr>Impact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家菁 張</cp:lastModifiedBy>
  <cp:revision>115</cp:revision>
  <dcterms:created xsi:type="dcterms:W3CDTF">2016-02-25T11:28:42Z</dcterms:created>
  <dcterms:modified xsi:type="dcterms:W3CDTF">2022-05-28T10:09:40Z</dcterms:modified>
</cp:coreProperties>
</file>