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40"/>
  </p:handoutMasterIdLst>
  <p:sldIdLst>
    <p:sldId id="256" r:id="rId2"/>
    <p:sldId id="257" r:id="rId3"/>
    <p:sldId id="363" r:id="rId4"/>
    <p:sldId id="364" r:id="rId5"/>
    <p:sldId id="365" r:id="rId6"/>
    <p:sldId id="366" r:id="rId7"/>
    <p:sldId id="367" r:id="rId8"/>
    <p:sldId id="368" r:id="rId9"/>
    <p:sldId id="369" r:id="rId10"/>
    <p:sldId id="370" r:id="rId11"/>
    <p:sldId id="371" r:id="rId12"/>
    <p:sldId id="372" r:id="rId13"/>
    <p:sldId id="373" r:id="rId14"/>
    <p:sldId id="374" r:id="rId15"/>
    <p:sldId id="375" r:id="rId16"/>
    <p:sldId id="376" r:id="rId17"/>
    <p:sldId id="377" r:id="rId18"/>
    <p:sldId id="378" r:id="rId19"/>
    <p:sldId id="379" r:id="rId20"/>
    <p:sldId id="380" r:id="rId21"/>
    <p:sldId id="381" r:id="rId22"/>
    <p:sldId id="382" r:id="rId23"/>
    <p:sldId id="383" r:id="rId24"/>
    <p:sldId id="384" r:id="rId25"/>
    <p:sldId id="385" r:id="rId26"/>
    <p:sldId id="386" r:id="rId27"/>
    <p:sldId id="387" r:id="rId28"/>
    <p:sldId id="389" r:id="rId29"/>
    <p:sldId id="390" r:id="rId30"/>
    <p:sldId id="391" r:id="rId31"/>
    <p:sldId id="392" r:id="rId32"/>
    <p:sldId id="393" r:id="rId33"/>
    <p:sldId id="394" r:id="rId34"/>
    <p:sldId id="395" r:id="rId35"/>
    <p:sldId id="396" r:id="rId36"/>
    <p:sldId id="397" r:id="rId37"/>
    <p:sldId id="398" r:id="rId38"/>
    <p:sldId id="399" r:id="rId3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3300"/>
    <a:srgbClr val="000066"/>
    <a:srgbClr val="0000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52"/>
    <p:restoredTop sz="93699"/>
  </p:normalViewPr>
  <p:slideViewPr>
    <p:cSldViewPr>
      <p:cViewPr varScale="1">
        <p:scale>
          <a:sx n="120" d="100"/>
          <a:sy n="120" d="100"/>
        </p:scale>
        <p:origin x="1872" y="184"/>
      </p:cViewPr>
      <p:guideLst>
        <p:guide orient="horz" pos="2160"/>
        <p:guide pos="2880"/>
      </p:guideLst>
    </p:cSldViewPr>
  </p:slideViewPr>
  <p:notesTextViewPr>
    <p:cViewPr>
      <p:scale>
        <a:sx n="1" d="1"/>
        <a:sy n="1" d="1"/>
      </p:scale>
      <p:origin x="0" y="0"/>
    </p:cViewPr>
  </p:notesTextViewPr>
  <p:notesViewPr>
    <p:cSldViewPr showGuides="1">
      <p:cViewPr varScale="1">
        <p:scale>
          <a:sx n="78" d="100"/>
          <a:sy n="78" d="100"/>
        </p:scale>
        <p:origin x="-207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FCE645-870C-4814-BC35-50B7A8732FD3}" type="datetimeFigureOut">
              <a:rPr lang="zh-TW" altLang="en-US" smtClean="0"/>
              <a:t>2022/5/15</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D376BF0-6985-4A54-8564-B8362ABBF151}" type="slidenum">
              <a:rPr lang="zh-TW" altLang="en-US" smtClean="0"/>
              <a:t>‹#›</a:t>
            </a:fld>
            <a:endParaRPr lang="zh-TW" altLang="en-US"/>
          </a:p>
        </p:txBody>
      </p:sp>
    </p:spTree>
    <p:extLst>
      <p:ext uri="{BB962C8B-B14F-4D97-AF65-F5344CB8AC3E}">
        <p14:creationId xmlns:p14="http://schemas.microsoft.com/office/powerpoint/2010/main" val="175568616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lvl1pPr>
              <a:defRPr>
                <a:solidFill>
                  <a:schemeClr val="accent6">
                    <a:lumMod val="75000"/>
                  </a:schemeClr>
                </a:solidFill>
              </a:defRPr>
            </a:lvl1pPr>
          </a:lstStyle>
          <a:p>
            <a:r>
              <a:rPr lang="zh-TW" altLang="en-US" dirty="0"/>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4F8A1790-F87D-46C3-8A9A-A39F51776E2B}" type="datetimeFigureOut">
              <a:rPr lang="zh-TW" altLang="en-US" smtClean="0"/>
              <a:t>2022/5/15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3EF44F1-1257-4C25-AB8A-807CA769B911}" type="slidenum">
              <a:rPr lang="zh-TW" altLang="en-US" smtClean="0"/>
              <a:t>‹#›</a:t>
            </a:fld>
            <a:endParaRPr lang="zh-TW" altLang="en-US"/>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24737" y="6453336"/>
            <a:ext cx="1719263"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77598" y="1268760"/>
            <a:ext cx="3240360" cy="43682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Freeform 12"/>
          <p:cNvSpPr>
            <a:spLocks/>
          </p:cNvSpPr>
          <p:nvPr userDrawn="1"/>
        </p:nvSpPr>
        <p:spPr bwMode="auto">
          <a:xfrm rot="5400000">
            <a:off x="-2500895" y="2500896"/>
            <a:ext cx="6859588"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rgbClr val="F3BC2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832383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67544" y="116632"/>
            <a:ext cx="8424936" cy="576064"/>
          </a:xfrm>
        </p:spPr>
        <p:txBody>
          <a:bodyPr>
            <a:normAutofit/>
          </a:bodyPr>
          <a:lstStyle>
            <a:lvl1pPr algn="l">
              <a:defRPr sz="3200">
                <a:latin typeface="Times New Roman" pitchFamily="18" charset="0"/>
                <a:cs typeface="Times New Roman" pitchFamily="18" charset="0"/>
              </a:defRPr>
            </a:lvl1pPr>
          </a:lstStyle>
          <a:p>
            <a:r>
              <a:rPr lang="zh-TW" altLang="en-US" dirty="0"/>
              <a:t>按一下以編輯母片標題樣式</a:t>
            </a:r>
          </a:p>
        </p:txBody>
      </p:sp>
      <p:sp>
        <p:nvSpPr>
          <p:cNvPr id="3" name="內容版面配置區 2"/>
          <p:cNvSpPr>
            <a:spLocks noGrp="1"/>
          </p:cNvSpPr>
          <p:nvPr>
            <p:ph idx="1"/>
          </p:nvPr>
        </p:nvSpPr>
        <p:spPr>
          <a:xfrm>
            <a:off x="467544" y="980728"/>
            <a:ext cx="8424936" cy="5472608"/>
          </a:xfrm>
        </p:spPr>
        <p:txBody>
          <a:bodyPr>
            <a:normAutofit/>
          </a:bodyPr>
          <a:lstStyle>
            <a:lvl1pPr marL="360000" indent="-288000">
              <a:lnSpc>
                <a:spcPts val="3200"/>
              </a:lnSpc>
              <a:spcBef>
                <a:spcPts val="500"/>
              </a:spcBef>
              <a:buSzPct val="100000"/>
              <a:buFontTx/>
              <a:buBlip>
                <a:blip r:embed="rId2"/>
              </a:buBlip>
              <a:defRPr sz="2400" b="0">
                <a:latin typeface="Times New Roman" pitchFamily="18" charset="0"/>
                <a:ea typeface="標楷體" pitchFamily="65" charset="-120"/>
                <a:cs typeface="Times New Roman" pitchFamily="18" charset="0"/>
              </a:defRPr>
            </a:lvl1pPr>
            <a:lvl2pPr>
              <a:lnSpc>
                <a:spcPts val="3200"/>
              </a:lnSpc>
              <a:spcBef>
                <a:spcPts val="500"/>
              </a:spcBef>
              <a:defRPr sz="2400" b="0">
                <a:latin typeface="Times New Roman" pitchFamily="18" charset="0"/>
                <a:ea typeface="標楷體" pitchFamily="65" charset="-120"/>
                <a:cs typeface="Times New Roman" pitchFamily="18" charset="0"/>
              </a:defRPr>
            </a:lvl2pPr>
            <a:lvl3pPr>
              <a:lnSpc>
                <a:spcPts val="3200"/>
              </a:lnSpc>
              <a:spcBef>
                <a:spcPts val="500"/>
              </a:spcBef>
              <a:defRPr sz="2400" b="0">
                <a:latin typeface="Times New Roman" pitchFamily="18" charset="0"/>
                <a:ea typeface="標楷體" pitchFamily="65" charset="-120"/>
                <a:cs typeface="Times New Roman" pitchFamily="18" charset="0"/>
              </a:defRPr>
            </a:lvl3pPr>
            <a:lvl4pPr>
              <a:lnSpc>
                <a:spcPts val="3200"/>
              </a:lnSpc>
              <a:spcBef>
                <a:spcPts val="500"/>
              </a:spcBef>
              <a:defRPr sz="2400" b="0">
                <a:latin typeface="Times New Roman" pitchFamily="18" charset="0"/>
                <a:ea typeface="標楷體" pitchFamily="65" charset="-120"/>
                <a:cs typeface="Times New Roman" pitchFamily="18" charset="0"/>
              </a:defRPr>
            </a:lvl4pPr>
            <a:lvl5pPr>
              <a:lnSpc>
                <a:spcPts val="3200"/>
              </a:lnSpc>
              <a:spcBef>
                <a:spcPts val="500"/>
              </a:spcBef>
              <a:defRPr sz="2400" b="0">
                <a:latin typeface="Times New Roman" pitchFamily="18" charset="0"/>
                <a:ea typeface="標楷體" pitchFamily="65" charset="-120"/>
                <a:cs typeface="Times New Roman" pitchFamily="18" charset="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10"/>
          </p:nvPr>
        </p:nvSpPr>
        <p:spPr/>
        <p:txBody>
          <a:bodyPr/>
          <a:lstStyle/>
          <a:p>
            <a:fld id="{4F8A1790-F87D-46C3-8A9A-A39F51776E2B}" type="datetimeFigureOut">
              <a:rPr lang="zh-TW" altLang="en-US" smtClean="0"/>
              <a:t>2022/5/15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3EF44F1-1257-4C25-AB8A-807CA769B911}" type="slidenum">
              <a:rPr lang="zh-TW" altLang="en-US" smtClean="0"/>
              <a:t>‹#›</a:t>
            </a:fld>
            <a:endParaRPr lang="zh-TW" altLang="en-US"/>
          </a:p>
        </p:txBody>
      </p:sp>
      <p:grpSp>
        <p:nvGrpSpPr>
          <p:cNvPr id="8" name="Group 4"/>
          <p:cNvGrpSpPr>
            <a:grpSpLocks noChangeAspect="1"/>
          </p:cNvGrpSpPr>
          <p:nvPr userDrawn="1"/>
        </p:nvGrpSpPr>
        <p:grpSpPr bwMode="auto">
          <a:xfrm>
            <a:off x="6815519" y="122572"/>
            <a:ext cx="2076961" cy="794231"/>
            <a:chOff x="2474" y="1891"/>
            <a:chExt cx="1681" cy="482"/>
          </a:xfrm>
        </p:grpSpPr>
        <p:sp>
          <p:nvSpPr>
            <p:cNvPr id="9" name="Freeform 6"/>
            <p:cNvSpPr>
              <a:spLocks/>
            </p:cNvSpPr>
            <p:nvPr userDrawn="1"/>
          </p:nvSpPr>
          <p:spPr bwMode="auto">
            <a:xfrm>
              <a:off x="3074" y="1891"/>
              <a:ext cx="482" cy="482"/>
            </a:xfrm>
            <a:custGeom>
              <a:avLst/>
              <a:gdLst>
                <a:gd name="T0" fmla="*/ 963 w 964"/>
                <a:gd name="T1" fmla="*/ 507 h 964"/>
                <a:gd name="T2" fmla="*/ 954 w 964"/>
                <a:gd name="T3" fmla="*/ 579 h 964"/>
                <a:gd name="T4" fmla="*/ 934 w 964"/>
                <a:gd name="T5" fmla="*/ 647 h 964"/>
                <a:gd name="T6" fmla="*/ 906 w 964"/>
                <a:gd name="T7" fmla="*/ 712 h 964"/>
                <a:gd name="T8" fmla="*/ 868 w 964"/>
                <a:gd name="T9" fmla="*/ 770 h 964"/>
                <a:gd name="T10" fmla="*/ 823 w 964"/>
                <a:gd name="T11" fmla="*/ 822 h 964"/>
                <a:gd name="T12" fmla="*/ 771 w 964"/>
                <a:gd name="T13" fmla="*/ 868 h 964"/>
                <a:gd name="T14" fmla="*/ 712 w 964"/>
                <a:gd name="T15" fmla="*/ 905 h 964"/>
                <a:gd name="T16" fmla="*/ 647 w 964"/>
                <a:gd name="T17" fmla="*/ 934 h 964"/>
                <a:gd name="T18" fmla="*/ 580 w 964"/>
                <a:gd name="T19" fmla="*/ 954 h 964"/>
                <a:gd name="T20" fmla="*/ 507 w 964"/>
                <a:gd name="T21" fmla="*/ 963 h 964"/>
                <a:gd name="T22" fmla="*/ 457 w 964"/>
                <a:gd name="T23" fmla="*/ 963 h 964"/>
                <a:gd name="T24" fmla="*/ 385 w 964"/>
                <a:gd name="T25" fmla="*/ 954 h 964"/>
                <a:gd name="T26" fmla="*/ 317 w 964"/>
                <a:gd name="T27" fmla="*/ 934 h 964"/>
                <a:gd name="T28" fmla="*/ 252 w 964"/>
                <a:gd name="T29" fmla="*/ 905 h 964"/>
                <a:gd name="T30" fmla="*/ 194 w 964"/>
                <a:gd name="T31" fmla="*/ 868 h 964"/>
                <a:gd name="T32" fmla="*/ 142 w 964"/>
                <a:gd name="T33" fmla="*/ 822 h 964"/>
                <a:gd name="T34" fmla="*/ 96 w 964"/>
                <a:gd name="T35" fmla="*/ 770 h 964"/>
                <a:gd name="T36" fmla="*/ 59 w 964"/>
                <a:gd name="T37" fmla="*/ 712 h 964"/>
                <a:gd name="T38" fmla="*/ 29 w 964"/>
                <a:gd name="T39" fmla="*/ 647 h 964"/>
                <a:gd name="T40" fmla="*/ 10 w 964"/>
                <a:gd name="T41" fmla="*/ 579 h 964"/>
                <a:gd name="T42" fmla="*/ 1 w 964"/>
                <a:gd name="T43" fmla="*/ 507 h 964"/>
                <a:gd name="T44" fmla="*/ 1 w 964"/>
                <a:gd name="T45" fmla="*/ 457 h 964"/>
                <a:gd name="T46" fmla="*/ 10 w 964"/>
                <a:gd name="T47" fmla="*/ 384 h 964"/>
                <a:gd name="T48" fmla="*/ 29 w 964"/>
                <a:gd name="T49" fmla="*/ 316 h 964"/>
                <a:gd name="T50" fmla="*/ 59 w 964"/>
                <a:gd name="T51" fmla="*/ 252 h 964"/>
                <a:gd name="T52" fmla="*/ 96 w 964"/>
                <a:gd name="T53" fmla="*/ 193 h 964"/>
                <a:gd name="T54" fmla="*/ 142 w 964"/>
                <a:gd name="T55" fmla="*/ 141 h 964"/>
                <a:gd name="T56" fmla="*/ 194 w 964"/>
                <a:gd name="T57" fmla="*/ 95 h 964"/>
                <a:gd name="T58" fmla="*/ 252 w 964"/>
                <a:gd name="T59" fmla="*/ 58 h 964"/>
                <a:gd name="T60" fmla="*/ 317 w 964"/>
                <a:gd name="T61" fmla="*/ 29 h 964"/>
                <a:gd name="T62" fmla="*/ 385 w 964"/>
                <a:gd name="T63" fmla="*/ 10 h 964"/>
                <a:gd name="T64" fmla="*/ 457 w 964"/>
                <a:gd name="T65" fmla="*/ 1 h 964"/>
                <a:gd name="T66" fmla="*/ 507 w 964"/>
                <a:gd name="T67" fmla="*/ 1 h 964"/>
                <a:gd name="T68" fmla="*/ 580 w 964"/>
                <a:gd name="T69" fmla="*/ 10 h 964"/>
                <a:gd name="T70" fmla="*/ 647 w 964"/>
                <a:gd name="T71" fmla="*/ 29 h 964"/>
                <a:gd name="T72" fmla="*/ 712 w 964"/>
                <a:gd name="T73" fmla="*/ 58 h 964"/>
                <a:gd name="T74" fmla="*/ 771 w 964"/>
                <a:gd name="T75" fmla="*/ 95 h 964"/>
                <a:gd name="T76" fmla="*/ 823 w 964"/>
                <a:gd name="T77" fmla="*/ 141 h 964"/>
                <a:gd name="T78" fmla="*/ 868 w 964"/>
                <a:gd name="T79" fmla="*/ 193 h 964"/>
                <a:gd name="T80" fmla="*/ 906 w 964"/>
                <a:gd name="T81" fmla="*/ 252 h 964"/>
                <a:gd name="T82" fmla="*/ 934 w 964"/>
                <a:gd name="T83" fmla="*/ 316 h 964"/>
                <a:gd name="T84" fmla="*/ 954 w 964"/>
                <a:gd name="T85" fmla="*/ 384 h 964"/>
                <a:gd name="T86" fmla="*/ 963 w 964"/>
                <a:gd name="T87" fmla="*/ 457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4" h="964">
                  <a:moveTo>
                    <a:pt x="964" y="482"/>
                  </a:moveTo>
                  <a:lnTo>
                    <a:pt x="964" y="482"/>
                  </a:lnTo>
                  <a:lnTo>
                    <a:pt x="963" y="507"/>
                  </a:lnTo>
                  <a:lnTo>
                    <a:pt x="961" y="531"/>
                  </a:lnTo>
                  <a:lnTo>
                    <a:pt x="959" y="555"/>
                  </a:lnTo>
                  <a:lnTo>
                    <a:pt x="954" y="579"/>
                  </a:lnTo>
                  <a:lnTo>
                    <a:pt x="948" y="602"/>
                  </a:lnTo>
                  <a:lnTo>
                    <a:pt x="942" y="625"/>
                  </a:lnTo>
                  <a:lnTo>
                    <a:pt x="934" y="647"/>
                  </a:lnTo>
                  <a:lnTo>
                    <a:pt x="926" y="669"/>
                  </a:lnTo>
                  <a:lnTo>
                    <a:pt x="916" y="691"/>
                  </a:lnTo>
                  <a:lnTo>
                    <a:pt x="906" y="712"/>
                  </a:lnTo>
                  <a:lnTo>
                    <a:pt x="894" y="731"/>
                  </a:lnTo>
                  <a:lnTo>
                    <a:pt x="881" y="751"/>
                  </a:lnTo>
                  <a:lnTo>
                    <a:pt x="868" y="770"/>
                  </a:lnTo>
                  <a:lnTo>
                    <a:pt x="854" y="789"/>
                  </a:lnTo>
                  <a:lnTo>
                    <a:pt x="839" y="806"/>
                  </a:lnTo>
                  <a:lnTo>
                    <a:pt x="823" y="822"/>
                  </a:lnTo>
                  <a:lnTo>
                    <a:pt x="806" y="838"/>
                  </a:lnTo>
                  <a:lnTo>
                    <a:pt x="788" y="853"/>
                  </a:lnTo>
                  <a:lnTo>
                    <a:pt x="771" y="868"/>
                  </a:lnTo>
                  <a:lnTo>
                    <a:pt x="751" y="881"/>
                  </a:lnTo>
                  <a:lnTo>
                    <a:pt x="732" y="894"/>
                  </a:lnTo>
                  <a:lnTo>
                    <a:pt x="712" y="905"/>
                  </a:lnTo>
                  <a:lnTo>
                    <a:pt x="691" y="917"/>
                  </a:lnTo>
                  <a:lnTo>
                    <a:pt x="669" y="926"/>
                  </a:lnTo>
                  <a:lnTo>
                    <a:pt x="647" y="934"/>
                  </a:lnTo>
                  <a:lnTo>
                    <a:pt x="626" y="942"/>
                  </a:lnTo>
                  <a:lnTo>
                    <a:pt x="603" y="949"/>
                  </a:lnTo>
                  <a:lnTo>
                    <a:pt x="580" y="954"/>
                  </a:lnTo>
                  <a:lnTo>
                    <a:pt x="555" y="958"/>
                  </a:lnTo>
                  <a:lnTo>
                    <a:pt x="531" y="962"/>
                  </a:lnTo>
                  <a:lnTo>
                    <a:pt x="507" y="963"/>
                  </a:lnTo>
                  <a:lnTo>
                    <a:pt x="482" y="964"/>
                  </a:lnTo>
                  <a:lnTo>
                    <a:pt x="482" y="964"/>
                  </a:lnTo>
                  <a:lnTo>
                    <a:pt x="457" y="963"/>
                  </a:lnTo>
                  <a:lnTo>
                    <a:pt x="433" y="962"/>
                  </a:lnTo>
                  <a:lnTo>
                    <a:pt x="409" y="958"/>
                  </a:lnTo>
                  <a:lnTo>
                    <a:pt x="385" y="954"/>
                  </a:lnTo>
                  <a:lnTo>
                    <a:pt x="362" y="949"/>
                  </a:lnTo>
                  <a:lnTo>
                    <a:pt x="339" y="942"/>
                  </a:lnTo>
                  <a:lnTo>
                    <a:pt x="317" y="934"/>
                  </a:lnTo>
                  <a:lnTo>
                    <a:pt x="295" y="926"/>
                  </a:lnTo>
                  <a:lnTo>
                    <a:pt x="273" y="917"/>
                  </a:lnTo>
                  <a:lnTo>
                    <a:pt x="252" y="905"/>
                  </a:lnTo>
                  <a:lnTo>
                    <a:pt x="232" y="894"/>
                  </a:lnTo>
                  <a:lnTo>
                    <a:pt x="212" y="881"/>
                  </a:lnTo>
                  <a:lnTo>
                    <a:pt x="194" y="868"/>
                  </a:lnTo>
                  <a:lnTo>
                    <a:pt x="175" y="853"/>
                  </a:lnTo>
                  <a:lnTo>
                    <a:pt x="158" y="838"/>
                  </a:lnTo>
                  <a:lnTo>
                    <a:pt x="142" y="822"/>
                  </a:lnTo>
                  <a:lnTo>
                    <a:pt x="126" y="806"/>
                  </a:lnTo>
                  <a:lnTo>
                    <a:pt x="111" y="789"/>
                  </a:lnTo>
                  <a:lnTo>
                    <a:pt x="96" y="770"/>
                  </a:lnTo>
                  <a:lnTo>
                    <a:pt x="83" y="751"/>
                  </a:lnTo>
                  <a:lnTo>
                    <a:pt x="70" y="731"/>
                  </a:lnTo>
                  <a:lnTo>
                    <a:pt x="59" y="712"/>
                  </a:lnTo>
                  <a:lnTo>
                    <a:pt x="47" y="691"/>
                  </a:lnTo>
                  <a:lnTo>
                    <a:pt x="38" y="669"/>
                  </a:lnTo>
                  <a:lnTo>
                    <a:pt x="29" y="647"/>
                  </a:lnTo>
                  <a:lnTo>
                    <a:pt x="22" y="625"/>
                  </a:lnTo>
                  <a:lnTo>
                    <a:pt x="15" y="602"/>
                  </a:lnTo>
                  <a:lnTo>
                    <a:pt x="10" y="579"/>
                  </a:lnTo>
                  <a:lnTo>
                    <a:pt x="6" y="555"/>
                  </a:lnTo>
                  <a:lnTo>
                    <a:pt x="2" y="531"/>
                  </a:lnTo>
                  <a:lnTo>
                    <a:pt x="1" y="507"/>
                  </a:lnTo>
                  <a:lnTo>
                    <a:pt x="0" y="482"/>
                  </a:lnTo>
                  <a:lnTo>
                    <a:pt x="0" y="482"/>
                  </a:lnTo>
                  <a:lnTo>
                    <a:pt x="1" y="457"/>
                  </a:lnTo>
                  <a:lnTo>
                    <a:pt x="2" y="433"/>
                  </a:lnTo>
                  <a:lnTo>
                    <a:pt x="6" y="409"/>
                  </a:lnTo>
                  <a:lnTo>
                    <a:pt x="10" y="384"/>
                  </a:lnTo>
                  <a:lnTo>
                    <a:pt x="15" y="361"/>
                  </a:lnTo>
                  <a:lnTo>
                    <a:pt x="22" y="338"/>
                  </a:lnTo>
                  <a:lnTo>
                    <a:pt x="29" y="316"/>
                  </a:lnTo>
                  <a:lnTo>
                    <a:pt x="38" y="295"/>
                  </a:lnTo>
                  <a:lnTo>
                    <a:pt x="47" y="273"/>
                  </a:lnTo>
                  <a:lnTo>
                    <a:pt x="59" y="252"/>
                  </a:lnTo>
                  <a:lnTo>
                    <a:pt x="70" y="232"/>
                  </a:lnTo>
                  <a:lnTo>
                    <a:pt x="83" y="213"/>
                  </a:lnTo>
                  <a:lnTo>
                    <a:pt x="96" y="193"/>
                  </a:lnTo>
                  <a:lnTo>
                    <a:pt x="111" y="176"/>
                  </a:lnTo>
                  <a:lnTo>
                    <a:pt x="126" y="157"/>
                  </a:lnTo>
                  <a:lnTo>
                    <a:pt x="142" y="141"/>
                  </a:lnTo>
                  <a:lnTo>
                    <a:pt x="158" y="125"/>
                  </a:lnTo>
                  <a:lnTo>
                    <a:pt x="175" y="110"/>
                  </a:lnTo>
                  <a:lnTo>
                    <a:pt x="194" y="95"/>
                  </a:lnTo>
                  <a:lnTo>
                    <a:pt x="212" y="82"/>
                  </a:lnTo>
                  <a:lnTo>
                    <a:pt x="232" y="70"/>
                  </a:lnTo>
                  <a:lnTo>
                    <a:pt x="252" y="58"/>
                  </a:lnTo>
                  <a:lnTo>
                    <a:pt x="273" y="48"/>
                  </a:lnTo>
                  <a:lnTo>
                    <a:pt x="295" y="38"/>
                  </a:lnTo>
                  <a:lnTo>
                    <a:pt x="317" y="29"/>
                  </a:lnTo>
                  <a:lnTo>
                    <a:pt x="339" y="21"/>
                  </a:lnTo>
                  <a:lnTo>
                    <a:pt x="362" y="16"/>
                  </a:lnTo>
                  <a:lnTo>
                    <a:pt x="385" y="10"/>
                  </a:lnTo>
                  <a:lnTo>
                    <a:pt x="409" y="5"/>
                  </a:lnTo>
                  <a:lnTo>
                    <a:pt x="433" y="3"/>
                  </a:lnTo>
                  <a:lnTo>
                    <a:pt x="457" y="1"/>
                  </a:lnTo>
                  <a:lnTo>
                    <a:pt x="482" y="0"/>
                  </a:lnTo>
                  <a:lnTo>
                    <a:pt x="482" y="0"/>
                  </a:lnTo>
                  <a:lnTo>
                    <a:pt x="507" y="1"/>
                  </a:lnTo>
                  <a:lnTo>
                    <a:pt x="531" y="3"/>
                  </a:lnTo>
                  <a:lnTo>
                    <a:pt x="555" y="5"/>
                  </a:lnTo>
                  <a:lnTo>
                    <a:pt x="580" y="10"/>
                  </a:lnTo>
                  <a:lnTo>
                    <a:pt x="603" y="16"/>
                  </a:lnTo>
                  <a:lnTo>
                    <a:pt x="626" y="21"/>
                  </a:lnTo>
                  <a:lnTo>
                    <a:pt x="647" y="29"/>
                  </a:lnTo>
                  <a:lnTo>
                    <a:pt x="669" y="38"/>
                  </a:lnTo>
                  <a:lnTo>
                    <a:pt x="691" y="48"/>
                  </a:lnTo>
                  <a:lnTo>
                    <a:pt x="712" y="58"/>
                  </a:lnTo>
                  <a:lnTo>
                    <a:pt x="732" y="70"/>
                  </a:lnTo>
                  <a:lnTo>
                    <a:pt x="751" y="82"/>
                  </a:lnTo>
                  <a:lnTo>
                    <a:pt x="771" y="95"/>
                  </a:lnTo>
                  <a:lnTo>
                    <a:pt x="788" y="110"/>
                  </a:lnTo>
                  <a:lnTo>
                    <a:pt x="806" y="125"/>
                  </a:lnTo>
                  <a:lnTo>
                    <a:pt x="823" y="141"/>
                  </a:lnTo>
                  <a:lnTo>
                    <a:pt x="839" y="157"/>
                  </a:lnTo>
                  <a:lnTo>
                    <a:pt x="854" y="176"/>
                  </a:lnTo>
                  <a:lnTo>
                    <a:pt x="868" y="193"/>
                  </a:lnTo>
                  <a:lnTo>
                    <a:pt x="881" y="213"/>
                  </a:lnTo>
                  <a:lnTo>
                    <a:pt x="894" y="232"/>
                  </a:lnTo>
                  <a:lnTo>
                    <a:pt x="906" y="252"/>
                  </a:lnTo>
                  <a:lnTo>
                    <a:pt x="916" y="273"/>
                  </a:lnTo>
                  <a:lnTo>
                    <a:pt x="926" y="295"/>
                  </a:lnTo>
                  <a:lnTo>
                    <a:pt x="934" y="316"/>
                  </a:lnTo>
                  <a:lnTo>
                    <a:pt x="942" y="338"/>
                  </a:lnTo>
                  <a:lnTo>
                    <a:pt x="948" y="361"/>
                  </a:lnTo>
                  <a:lnTo>
                    <a:pt x="954" y="384"/>
                  </a:lnTo>
                  <a:lnTo>
                    <a:pt x="959" y="409"/>
                  </a:lnTo>
                  <a:lnTo>
                    <a:pt x="961" y="433"/>
                  </a:lnTo>
                  <a:lnTo>
                    <a:pt x="963" y="457"/>
                  </a:lnTo>
                  <a:lnTo>
                    <a:pt x="964" y="482"/>
                  </a:lnTo>
                  <a:lnTo>
                    <a:pt x="964" y="482"/>
                  </a:lnTo>
                  <a:close/>
                </a:path>
              </a:pathLst>
            </a:custGeom>
            <a:solidFill>
              <a:srgbClr val="FFCE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userDrawn="1"/>
          </p:nvSpPr>
          <p:spPr bwMode="auto">
            <a:xfrm>
              <a:off x="2474" y="1891"/>
              <a:ext cx="481" cy="482"/>
            </a:xfrm>
            <a:custGeom>
              <a:avLst/>
              <a:gdLst>
                <a:gd name="T0" fmla="*/ 963 w 963"/>
                <a:gd name="T1" fmla="*/ 507 h 964"/>
                <a:gd name="T2" fmla="*/ 954 w 963"/>
                <a:gd name="T3" fmla="*/ 579 h 964"/>
                <a:gd name="T4" fmla="*/ 934 w 963"/>
                <a:gd name="T5" fmla="*/ 647 h 964"/>
                <a:gd name="T6" fmla="*/ 905 w 963"/>
                <a:gd name="T7" fmla="*/ 712 h 964"/>
                <a:gd name="T8" fmla="*/ 867 w 963"/>
                <a:gd name="T9" fmla="*/ 770 h 964"/>
                <a:gd name="T10" fmla="*/ 822 w 963"/>
                <a:gd name="T11" fmla="*/ 822 h 964"/>
                <a:gd name="T12" fmla="*/ 769 w 963"/>
                <a:gd name="T13" fmla="*/ 868 h 964"/>
                <a:gd name="T14" fmla="*/ 711 w 963"/>
                <a:gd name="T15" fmla="*/ 905 h 964"/>
                <a:gd name="T16" fmla="*/ 647 w 963"/>
                <a:gd name="T17" fmla="*/ 934 h 964"/>
                <a:gd name="T18" fmla="*/ 578 w 963"/>
                <a:gd name="T19" fmla="*/ 954 h 964"/>
                <a:gd name="T20" fmla="*/ 507 w 963"/>
                <a:gd name="T21" fmla="*/ 963 h 964"/>
                <a:gd name="T22" fmla="*/ 456 w 963"/>
                <a:gd name="T23" fmla="*/ 963 h 964"/>
                <a:gd name="T24" fmla="*/ 385 w 963"/>
                <a:gd name="T25" fmla="*/ 954 h 964"/>
                <a:gd name="T26" fmla="*/ 315 w 963"/>
                <a:gd name="T27" fmla="*/ 934 h 964"/>
                <a:gd name="T28" fmla="*/ 252 w 963"/>
                <a:gd name="T29" fmla="*/ 905 h 964"/>
                <a:gd name="T30" fmla="*/ 193 w 963"/>
                <a:gd name="T31" fmla="*/ 868 h 964"/>
                <a:gd name="T32" fmla="*/ 140 w 963"/>
                <a:gd name="T33" fmla="*/ 822 h 964"/>
                <a:gd name="T34" fmla="*/ 95 w 963"/>
                <a:gd name="T35" fmla="*/ 770 h 964"/>
                <a:gd name="T36" fmla="*/ 57 w 963"/>
                <a:gd name="T37" fmla="*/ 712 h 964"/>
                <a:gd name="T38" fmla="*/ 29 w 963"/>
                <a:gd name="T39" fmla="*/ 647 h 964"/>
                <a:gd name="T40" fmla="*/ 9 w 963"/>
                <a:gd name="T41" fmla="*/ 579 h 964"/>
                <a:gd name="T42" fmla="*/ 0 w 963"/>
                <a:gd name="T43" fmla="*/ 507 h 964"/>
                <a:gd name="T44" fmla="*/ 0 w 963"/>
                <a:gd name="T45" fmla="*/ 457 h 964"/>
                <a:gd name="T46" fmla="*/ 9 w 963"/>
                <a:gd name="T47" fmla="*/ 384 h 964"/>
                <a:gd name="T48" fmla="*/ 29 w 963"/>
                <a:gd name="T49" fmla="*/ 316 h 964"/>
                <a:gd name="T50" fmla="*/ 57 w 963"/>
                <a:gd name="T51" fmla="*/ 252 h 964"/>
                <a:gd name="T52" fmla="*/ 95 w 963"/>
                <a:gd name="T53" fmla="*/ 193 h 964"/>
                <a:gd name="T54" fmla="*/ 140 w 963"/>
                <a:gd name="T55" fmla="*/ 141 h 964"/>
                <a:gd name="T56" fmla="*/ 193 w 963"/>
                <a:gd name="T57" fmla="*/ 95 h 964"/>
                <a:gd name="T58" fmla="*/ 252 w 963"/>
                <a:gd name="T59" fmla="*/ 58 h 964"/>
                <a:gd name="T60" fmla="*/ 315 w 963"/>
                <a:gd name="T61" fmla="*/ 29 h 964"/>
                <a:gd name="T62" fmla="*/ 385 w 963"/>
                <a:gd name="T63" fmla="*/ 10 h 964"/>
                <a:gd name="T64" fmla="*/ 456 w 963"/>
                <a:gd name="T65" fmla="*/ 1 h 964"/>
                <a:gd name="T66" fmla="*/ 507 w 963"/>
                <a:gd name="T67" fmla="*/ 1 h 964"/>
                <a:gd name="T68" fmla="*/ 578 w 963"/>
                <a:gd name="T69" fmla="*/ 10 h 964"/>
                <a:gd name="T70" fmla="*/ 647 w 963"/>
                <a:gd name="T71" fmla="*/ 29 h 964"/>
                <a:gd name="T72" fmla="*/ 711 w 963"/>
                <a:gd name="T73" fmla="*/ 58 h 964"/>
                <a:gd name="T74" fmla="*/ 769 w 963"/>
                <a:gd name="T75" fmla="*/ 95 h 964"/>
                <a:gd name="T76" fmla="*/ 822 w 963"/>
                <a:gd name="T77" fmla="*/ 141 h 964"/>
                <a:gd name="T78" fmla="*/ 867 w 963"/>
                <a:gd name="T79" fmla="*/ 193 h 964"/>
                <a:gd name="T80" fmla="*/ 905 w 963"/>
                <a:gd name="T81" fmla="*/ 252 h 964"/>
                <a:gd name="T82" fmla="*/ 934 w 963"/>
                <a:gd name="T83" fmla="*/ 316 h 964"/>
                <a:gd name="T84" fmla="*/ 954 w 963"/>
                <a:gd name="T85" fmla="*/ 384 h 964"/>
                <a:gd name="T86" fmla="*/ 963 w 963"/>
                <a:gd name="T87" fmla="*/ 457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3" h="964">
                  <a:moveTo>
                    <a:pt x="963" y="482"/>
                  </a:moveTo>
                  <a:lnTo>
                    <a:pt x="963" y="482"/>
                  </a:lnTo>
                  <a:lnTo>
                    <a:pt x="963" y="507"/>
                  </a:lnTo>
                  <a:lnTo>
                    <a:pt x="961" y="531"/>
                  </a:lnTo>
                  <a:lnTo>
                    <a:pt x="957" y="555"/>
                  </a:lnTo>
                  <a:lnTo>
                    <a:pt x="954" y="579"/>
                  </a:lnTo>
                  <a:lnTo>
                    <a:pt x="948" y="602"/>
                  </a:lnTo>
                  <a:lnTo>
                    <a:pt x="941" y="625"/>
                  </a:lnTo>
                  <a:lnTo>
                    <a:pt x="934" y="647"/>
                  </a:lnTo>
                  <a:lnTo>
                    <a:pt x="925" y="669"/>
                  </a:lnTo>
                  <a:lnTo>
                    <a:pt x="916" y="691"/>
                  </a:lnTo>
                  <a:lnTo>
                    <a:pt x="905" y="712"/>
                  </a:lnTo>
                  <a:lnTo>
                    <a:pt x="894" y="731"/>
                  </a:lnTo>
                  <a:lnTo>
                    <a:pt x="881" y="751"/>
                  </a:lnTo>
                  <a:lnTo>
                    <a:pt x="867" y="770"/>
                  </a:lnTo>
                  <a:lnTo>
                    <a:pt x="853" y="789"/>
                  </a:lnTo>
                  <a:lnTo>
                    <a:pt x="838" y="806"/>
                  </a:lnTo>
                  <a:lnTo>
                    <a:pt x="822" y="822"/>
                  </a:lnTo>
                  <a:lnTo>
                    <a:pt x="805" y="838"/>
                  </a:lnTo>
                  <a:lnTo>
                    <a:pt x="788" y="853"/>
                  </a:lnTo>
                  <a:lnTo>
                    <a:pt x="769" y="868"/>
                  </a:lnTo>
                  <a:lnTo>
                    <a:pt x="751" y="881"/>
                  </a:lnTo>
                  <a:lnTo>
                    <a:pt x="731" y="894"/>
                  </a:lnTo>
                  <a:lnTo>
                    <a:pt x="711" y="905"/>
                  </a:lnTo>
                  <a:lnTo>
                    <a:pt x="690" y="917"/>
                  </a:lnTo>
                  <a:lnTo>
                    <a:pt x="669" y="926"/>
                  </a:lnTo>
                  <a:lnTo>
                    <a:pt x="647" y="934"/>
                  </a:lnTo>
                  <a:lnTo>
                    <a:pt x="624" y="942"/>
                  </a:lnTo>
                  <a:lnTo>
                    <a:pt x="602" y="949"/>
                  </a:lnTo>
                  <a:lnTo>
                    <a:pt x="578" y="954"/>
                  </a:lnTo>
                  <a:lnTo>
                    <a:pt x="555" y="958"/>
                  </a:lnTo>
                  <a:lnTo>
                    <a:pt x="531" y="962"/>
                  </a:lnTo>
                  <a:lnTo>
                    <a:pt x="507" y="963"/>
                  </a:lnTo>
                  <a:lnTo>
                    <a:pt x="481" y="964"/>
                  </a:lnTo>
                  <a:lnTo>
                    <a:pt x="481" y="964"/>
                  </a:lnTo>
                  <a:lnTo>
                    <a:pt x="456" y="963"/>
                  </a:lnTo>
                  <a:lnTo>
                    <a:pt x="432" y="962"/>
                  </a:lnTo>
                  <a:lnTo>
                    <a:pt x="408" y="958"/>
                  </a:lnTo>
                  <a:lnTo>
                    <a:pt x="385" y="954"/>
                  </a:lnTo>
                  <a:lnTo>
                    <a:pt x="360" y="949"/>
                  </a:lnTo>
                  <a:lnTo>
                    <a:pt x="339" y="942"/>
                  </a:lnTo>
                  <a:lnTo>
                    <a:pt x="315" y="934"/>
                  </a:lnTo>
                  <a:lnTo>
                    <a:pt x="294" y="926"/>
                  </a:lnTo>
                  <a:lnTo>
                    <a:pt x="273" y="917"/>
                  </a:lnTo>
                  <a:lnTo>
                    <a:pt x="252" y="905"/>
                  </a:lnTo>
                  <a:lnTo>
                    <a:pt x="231" y="894"/>
                  </a:lnTo>
                  <a:lnTo>
                    <a:pt x="212" y="881"/>
                  </a:lnTo>
                  <a:lnTo>
                    <a:pt x="193" y="868"/>
                  </a:lnTo>
                  <a:lnTo>
                    <a:pt x="175" y="853"/>
                  </a:lnTo>
                  <a:lnTo>
                    <a:pt x="158" y="838"/>
                  </a:lnTo>
                  <a:lnTo>
                    <a:pt x="140" y="822"/>
                  </a:lnTo>
                  <a:lnTo>
                    <a:pt x="124" y="806"/>
                  </a:lnTo>
                  <a:lnTo>
                    <a:pt x="109" y="789"/>
                  </a:lnTo>
                  <a:lnTo>
                    <a:pt x="95" y="770"/>
                  </a:lnTo>
                  <a:lnTo>
                    <a:pt x="82" y="751"/>
                  </a:lnTo>
                  <a:lnTo>
                    <a:pt x="69" y="731"/>
                  </a:lnTo>
                  <a:lnTo>
                    <a:pt x="57" y="712"/>
                  </a:lnTo>
                  <a:lnTo>
                    <a:pt x="47" y="691"/>
                  </a:lnTo>
                  <a:lnTo>
                    <a:pt x="38" y="669"/>
                  </a:lnTo>
                  <a:lnTo>
                    <a:pt x="29" y="647"/>
                  </a:lnTo>
                  <a:lnTo>
                    <a:pt x="22" y="625"/>
                  </a:lnTo>
                  <a:lnTo>
                    <a:pt x="15" y="602"/>
                  </a:lnTo>
                  <a:lnTo>
                    <a:pt x="9" y="579"/>
                  </a:lnTo>
                  <a:lnTo>
                    <a:pt x="6" y="555"/>
                  </a:lnTo>
                  <a:lnTo>
                    <a:pt x="2" y="531"/>
                  </a:lnTo>
                  <a:lnTo>
                    <a:pt x="0" y="507"/>
                  </a:lnTo>
                  <a:lnTo>
                    <a:pt x="0" y="482"/>
                  </a:lnTo>
                  <a:lnTo>
                    <a:pt x="0" y="482"/>
                  </a:lnTo>
                  <a:lnTo>
                    <a:pt x="0" y="457"/>
                  </a:lnTo>
                  <a:lnTo>
                    <a:pt x="2" y="433"/>
                  </a:lnTo>
                  <a:lnTo>
                    <a:pt x="6" y="409"/>
                  </a:lnTo>
                  <a:lnTo>
                    <a:pt x="9" y="384"/>
                  </a:lnTo>
                  <a:lnTo>
                    <a:pt x="15" y="361"/>
                  </a:lnTo>
                  <a:lnTo>
                    <a:pt x="22" y="338"/>
                  </a:lnTo>
                  <a:lnTo>
                    <a:pt x="29" y="316"/>
                  </a:lnTo>
                  <a:lnTo>
                    <a:pt x="38" y="295"/>
                  </a:lnTo>
                  <a:lnTo>
                    <a:pt x="47" y="273"/>
                  </a:lnTo>
                  <a:lnTo>
                    <a:pt x="57" y="252"/>
                  </a:lnTo>
                  <a:lnTo>
                    <a:pt x="69" y="232"/>
                  </a:lnTo>
                  <a:lnTo>
                    <a:pt x="82" y="213"/>
                  </a:lnTo>
                  <a:lnTo>
                    <a:pt x="95" y="193"/>
                  </a:lnTo>
                  <a:lnTo>
                    <a:pt x="109" y="176"/>
                  </a:lnTo>
                  <a:lnTo>
                    <a:pt x="124" y="157"/>
                  </a:lnTo>
                  <a:lnTo>
                    <a:pt x="140" y="141"/>
                  </a:lnTo>
                  <a:lnTo>
                    <a:pt x="158" y="125"/>
                  </a:lnTo>
                  <a:lnTo>
                    <a:pt x="175" y="110"/>
                  </a:lnTo>
                  <a:lnTo>
                    <a:pt x="193" y="95"/>
                  </a:lnTo>
                  <a:lnTo>
                    <a:pt x="212" y="82"/>
                  </a:lnTo>
                  <a:lnTo>
                    <a:pt x="231" y="70"/>
                  </a:lnTo>
                  <a:lnTo>
                    <a:pt x="252" y="58"/>
                  </a:lnTo>
                  <a:lnTo>
                    <a:pt x="273" y="48"/>
                  </a:lnTo>
                  <a:lnTo>
                    <a:pt x="294" y="38"/>
                  </a:lnTo>
                  <a:lnTo>
                    <a:pt x="315" y="29"/>
                  </a:lnTo>
                  <a:lnTo>
                    <a:pt x="339" y="21"/>
                  </a:lnTo>
                  <a:lnTo>
                    <a:pt x="360" y="16"/>
                  </a:lnTo>
                  <a:lnTo>
                    <a:pt x="385" y="10"/>
                  </a:lnTo>
                  <a:lnTo>
                    <a:pt x="408" y="5"/>
                  </a:lnTo>
                  <a:lnTo>
                    <a:pt x="432" y="3"/>
                  </a:lnTo>
                  <a:lnTo>
                    <a:pt x="456" y="1"/>
                  </a:lnTo>
                  <a:lnTo>
                    <a:pt x="481" y="0"/>
                  </a:lnTo>
                  <a:lnTo>
                    <a:pt x="481" y="0"/>
                  </a:lnTo>
                  <a:lnTo>
                    <a:pt x="507" y="1"/>
                  </a:lnTo>
                  <a:lnTo>
                    <a:pt x="531" y="3"/>
                  </a:lnTo>
                  <a:lnTo>
                    <a:pt x="555" y="5"/>
                  </a:lnTo>
                  <a:lnTo>
                    <a:pt x="578" y="10"/>
                  </a:lnTo>
                  <a:lnTo>
                    <a:pt x="602" y="16"/>
                  </a:lnTo>
                  <a:lnTo>
                    <a:pt x="624" y="21"/>
                  </a:lnTo>
                  <a:lnTo>
                    <a:pt x="647" y="29"/>
                  </a:lnTo>
                  <a:lnTo>
                    <a:pt x="669" y="38"/>
                  </a:lnTo>
                  <a:lnTo>
                    <a:pt x="690" y="48"/>
                  </a:lnTo>
                  <a:lnTo>
                    <a:pt x="711" y="58"/>
                  </a:lnTo>
                  <a:lnTo>
                    <a:pt x="731" y="70"/>
                  </a:lnTo>
                  <a:lnTo>
                    <a:pt x="751" y="82"/>
                  </a:lnTo>
                  <a:lnTo>
                    <a:pt x="769" y="95"/>
                  </a:lnTo>
                  <a:lnTo>
                    <a:pt x="788" y="110"/>
                  </a:lnTo>
                  <a:lnTo>
                    <a:pt x="805" y="125"/>
                  </a:lnTo>
                  <a:lnTo>
                    <a:pt x="822" y="141"/>
                  </a:lnTo>
                  <a:lnTo>
                    <a:pt x="838" y="157"/>
                  </a:lnTo>
                  <a:lnTo>
                    <a:pt x="853" y="176"/>
                  </a:lnTo>
                  <a:lnTo>
                    <a:pt x="867" y="193"/>
                  </a:lnTo>
                  <a:lnTo>
                    <a:pt x="881" y="213"/>
                  </a:lnTo>
                  <a:lnTo>
                    <a:pt x="894" y="232"/>
                  </a:lnTo>
                  <a:lnTo>
                    <a:pt x="905" y="252"/>
                  </a:lnTo>
                  <a:lnTo>
                    <a:pt x="916" y="273"/>
                  </a:lnTo>
                  <a:lnTo>
                    <a:pt x="925" y="295"/>
                  </a:lnTo>
                  <a:lnTo>
                    <a:pt x="934" y="316"/>
                  </a:lnTo>
                  <a:lnTo>
                    <a:pt x="941" y="338"/>
                  </a:lnTo>
                  <a:lnTo>
                    <a:pt x="948" y="361"/>
                  </a:lnTo>
                  <a:lnTo>
                    <a:pt x="954" y="384"/>
                  </a:lnTo>
                  <a:lnTo>
                    <a:pt x="957" y="409"/>
                  </a:lnTo>
                  <a:lnTo>
                    <a:pt x="961" y="433"/>
                  </a:lnTo>
                  <a:lnTo>
                    <a:pt x="963" y="457"/>
                  </a:lnTo>
                  <a:lnTo>
                    <a:pt x="963" y="482"/>
                  </a:lnTo>
                  <a:lnTo>
                    <a:pt x="963" y="482"/>
                  </a:lnTo>
                  <a:close/>
                </a:path>
              </a:pathLst>
            </a:custGeom>
            <a:solidFill>
              <a:srgbClr val="FFCE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3673" y="1891"/>
              <a:ext cx="482" cy="482"/>
            </a:xfrm>
            <a:custGeom>
              <a:avLst/>
              <a:gdLst>
                <a:gd name="T0" fmla="*/ 963 w 965"/>
                <a:gd name="T1" fmla="*/ 507 h 964"/>
                <a:gd name="T2" fmla="*/ 954 w 965"/>
                <a:gd name="T3" fmla="*/ 579 h 964"/>
                <a:gd name="T4" fmla="*/ 935 w 965"/>
                <a:gd name="T5" fmla="*/ 647 h 964"/>
                <a:gd name="T6" fmla="*/ 906 w 965"/>
                <a:gd name="T7" fmla="*/ 712 h 964"/>
                <a:gd name="T8" fmla="*/ 869 w 965"/>
                <a:gd name="T9" fmla="*/ 770 h 964"/>
                <a:gd name="T10" fmla="*/ 823 w 965"/>
                <a:gd name="T11" fmla="*/ 822 h 964"/>
                <a:gd name="T12" fmla="*/ 771 w 965"/>
                <a:gd name="T13" fmla="*/ 868 h 964"/>
                <a:gd name="T14" fmla="*/ 712 w 965"/>
                <a:gd name="T15" fmla="*/ 905 h 964"/>
                <a:gd name="T16" fmla="*/ 648 w 965"/>
                <a:gd name="T17" fmla="*/ 934 h 964"/>
                <a:gd name="T18" fmla="*/ 580 w 965"/>
                <a:gd name="T19" fmla="*/ 954 h 964"/>
                <a:gd name="T20" fmla="*/ 507 w 965"/>
                <a:gd name="T21" fmla="*/ 963 h 964"/>
                <a:gd name="T22" fmla="*/ 458 w 965"/>
                <a:gd name="T23" fmla="*/ 963 h 964"/>
                <a:gd name="T24" fmla="*/ 385 w 965"/>
                <a:gd name="T25" fmla="*/ 954 h 964"/>
                <a:gd name="T26" fmla="*/ 317 w 965"/>
                <a:gd name="T27" fmla="*/ 934 h 964"/>
                <a:gd name="T28" fmla="*/ 253 w 965"/>
                <a:gd name="T29" fmla="*/ 905 h 964"/>
                <a:gd name="T30" fmla="*/ 194 w 965"/>
                <a:gd name="T31" fmla="*/ 868 h 964"/>
                <a:gd name="T32" fmla="*/ 142 w 965"/>
                <a:gd name="T33" fmla="*/ 822 h 964"/>
                <a:gd name="T34" fmla="*/ 97 w 965"/>
                <a:gd name="T35" fmla="*/ 770 h 964"/>
                <a:gd name="T36" fmla="*/ 59 w 965"/>
                <a:gd name="T37" fmla="*/ 712 h 964"/>
                <a:gd name="T38" fmla="*/ 30 w 965"/>
                <a:gd name="T39" fmla="*/ 647 h 964"/>
                <a:gd name="T40" fmla="*/ 11 w 965"/>
                <a:gd name="T41" fmla="*/ 579 h 964"/>
                <a:gd name="T42" fmla="*/ 1 w 965"/>
                <a:gd name="T43" fmla="*/ 507 h 964"/>
                <a:gd name="T44" fmla="*/ 1 w 965"/>
                <a:gd name="T45" fmla="*/ 457 h 964"/>
                <a:gd name="T46" fmla="*/ 11 w 965"/>
                <a:gd name="T47" fmla="*/ 384 h 964"/>
                <a:gd name="T48" fmla="*/ 30 w 965"/>
                <a:gd name="T49" fmla="*/ 316 h 964"/>
                <a:gd name="T50" fmla="*/ 59 w 965"/>
                <a:gd name="T51" fmla="*/ 252 h 964"/>
                <a:gd name="T52" fmla="*/ 97 w 965"/>
                <a:gd name="T53" fmla="*/ 193 h 964"/>
                <a:gd name="T54" fmla="*/ 142 w 965"/>
                <a:gd name="T55" fmla="*/ 141 h 964"/>
                <a:gd name="T56" fmla="*/ 194 w 965"/>
                <a:gd name="T57" fmla="*/ 95 h 964"/>
                <a:gd name="T58" fmla="*/ 253 w 965"/>
                <a:gd name="T59" fmla="*/ 58 h 964"/>
                <a:gd name="T60" fmla="*/ 317 w 965"/>
                <a:gd name="T61" fmla="*/ 29 h 964"/>
                <a:gd name="T62" fmla="*/ 385 w 965"/>
                <a:gd name="T63" fmla="*/ 10 h 964"/>
                <a:gd name="T64" fmla="*/ 458 w 965"/>
                <a:gd name="T65" fmla="*/ 1 h 964"/>
                <a:gd name="T66" fmla="*/ 507 w 965"/>
                <a:gd name="T67" fmla="*/ 1 h 964"/>
                <a:gd name="T68" fmla="*/ 580 w 965"/>
                <a:gd name="T69" fmla="*/ 10 h 964"/>
                <a:gd name="T70" fmla="*/ 648 w 965"/>
                <a:gd name="T71" fmla="*/ 29 h 964"/>
                <a:gd name="T72" fmla="*/ 712 w 965"/>
                <a:gd name="T73" fmla="*/ 58 h 964"/>
                <a:gd name="T74" fmla="*/ 771 w 965"/>
                <a:gd name="T75" fmla="*/ 95 h 964"/>
                <a:gd name="T76" fmla="*/ 823 w 965"/>
                <a:gd name="T77" fmla="*/ 141 h 964"/>
                <a:gd name="T78" fmla="*/ 869 w 965"/>
                <a:gd name="T79" fmla="*/ 193 h 964"/>
                <a:gd name="T80" fmla="*/ 906 w 965"/>
                <a:gd name="T81" fmla="*/ 252 h 964"/>
                <a:gd name="T82" fmla="*/ 935 w 965"/>
                <a:gd name="T83" fmla="*/ 316 h 964"/>
                <a:gd name="T84" fmla="*/ 954 w 965"/>
                <a:gd name="T85" fmla="*/ 384 h 964"/>
                <a:gd name="T86" fmla="*/ 963 w 965"/>
                <a:gd name="T87" fmla="*/ 457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5" h="964">
                  <a:moveTo>
                    <a:pt x="965" y="482"/>
                  </a:moveTo>
                  <a:lnTo>
                    <a:pt x="965" y="482"/>
                  </a:lnTo>
                  <a:lnTo>
                    <a:pt x="963" y="507"/>
                  </a:lnTo>
                  <a:lnTo>
                    <a:pt x="962" y="531"/>
                  </a:lnTo>
                  <a:lnTo>
                    <a:pt x="959" y="555"/>
                  </a:lnTo>
                  <a:lnTo>
                    <a:pt x="954" y="579"/>
                  </a:lnTo>
                  <a:lnTo>
                    <a:pt x="950" y="602"/>
                  </a:lnTo>
                  <a:lnTo>
                    <a:pt x="943" y="625"/>
                  </a:lnTo>
                  <a:lnTo>
                    <a:pt x="935" y="647"/>
                  </a:lnTo>
                  <a:lnTo>
                    <a:pt x="927" y="669"/>
                  </a:lnTo>
                  <a:lnTo>
                    <a:pt x="917" y="691"/>
                  </a:lnTo>
                  <a:lnTo>
                    <a:pt x="906" y="712"/>
                  </a:lnTo>
                  <a:lnTo>
                    <a:pt x="894" y="731"/>
                  </a:lnTo>
                  <a:lnTo>
                    <a:pt x="882" y="751"/>
                  </a:lnTo>
                  <a:lnTo>
                    <a:pt x="869" y="770"/>
                  </a:lnTo>
                  <a:lnTo>
                    <a:pt x="854" y="789"/>
                  </a:lnTo>
                  <a:lnTo>
                    <a:pt x="839" y="806"/>
                  </a:lnTo>
                  <a:lnTo>
                    <a:pt x="823" y="822"/>
                  </a:lnTo>
                  <a:lnTo>
                    <a:pt x="807" y="838"/>
                  </a:lnTo>
                  <a:lnTo>
                    <a:pt x="789" y="853"/>
                  </a:lnTo>
                  <a:lnTo>
                    <a:pt x="771" y="868"/>
                  </a:lnTo>
                  <a:lnTo>
                    <a:pt x="751" y="881"/>
                  </a:lnTo>
                  <a:lnTo>
                    <a:pt x="732" y="894"/>
                  </a:lnTo>
                  <a:lnTo>
                    <a:pt x="712" y="905"/>
                  </a:lnTo>
                  <a:lnTo>
                    <a:pt x="692" y="917"/>
                  </a:lnTo>
                  <a:lnTo>
                    <a:pt x="670" y="926"/>
                  </a:lnTo>
                  <a:lnTo>
                    <a:pt x="648" y="934"/>
                  </a:lnTo>
                  <a:lnTo>
                    <a:pt x="626" y="942"/>
                  </a:lnTo>
                  <a:lnTo>
                    <a:pt x="603" y="949"/>
                  </a:lnTo>
                  <a:lnTo>
                    <a:pt x="580" y="954"/>
                  </a:lnTo>
                  <a:lnTo>
                    <a:pt x="556" y="958"/>
                  </a:lnTo>
                  <a:lnTo>
                    <a:pt x="531" y="962"/>
                  </a:lnTo>
                  <a:lnTo>
                    <a:pt x="507" y="963"/>
                  </a:lnTo>
                  <a:lnTo>
                    <a:pt x="483" y="964"/>
                  </a:lnTo>
                  <a:lnTo>
                    <a:pt x="483" y="964"/>
                  </a:lnTo>
                  <a:lnTo>
                    <a:pt x="458" y="963"/>
                  </a:lnTo>
                  <a:lnTo>
                    <a:pt x="433" y="962"/>
                  </a:lnTo>
                  <a:lnTo>
                    <a:pt x="409" y="958"/>
                  </a:lnTo>
                  <a:lnTo>
                    <a:pt x="385" y="954"/>
                  </a:lnTo>
                  <a:lnTo>
                    <a:pt x="362" y="949"/>
                  </a:lnTo>
                  <a:lnTo>
                    <a:pt x="339" y="942"/>
                  </a:lnTo>
                  <a:lnTo>
                    <a:pt x="317" y="934"/>
                  </a:lnTo>
                  <a:lnTo>
                    <a:pt x="295" y="926"/>
                  </a:lnTo>
                  <a:lnTo>
                    <a:pt x="273" y="917"/>
                  </a:lnTo>
                  <a:lnTo>
                    <a:pt x="253" y="905"/>
                  </a:lnTo>
                  <a:lnTo>
                    <a:pt x="233" y="894"/>
                  </a:lnTo>
                  <a:lnTo>
                    <a:pt x="213" y="881"/>
                  </a:lnTo>
                  <a:lnTo>
                    <a:pt x="194" y="868"/>
                  </a:lnTo>
                  <a:lnTo>
                    <a:pt x="177" y="853"/>
                  </a:lnTo>
                  <a:lnTo>
                    <a:pt x="158" y="838"/>
                  </a:lnTo>
                  <a:lnTo>
                    <a:pt x="142" y="822"/>
                  </a:lnTo>
                  <a:lnTo>
                    <a:pt x="126" y="806"/>
                  </a:lnTo>
                  <a:lnTo>
                    <a:pt x="111" y="789"/>
                  </a:lnTo>
                  <a:lnTo>
                    <a:pt x="97" y="770"/>
                  </a:lnTo>
                  <a:lnTo>
                    <a:pt x="83" y="751"/>
                  </a:lnTo>
                  <a:lnTo>
                    <a:pt x="71" y="731"/>
                  </a:lnTo>
                  <a:lnTo>
                    <a:pt x="59" y="712"/>
                  </a:lnTo>
                  <a:lnTo>
                    <a:pt x="49" y="691"/>
                  </a:lnTo>
                  <a:lnTo>
                    <a:pt x="38" y="669"/>
                  </a:lnTo>
                  <a:lnTo>
                    <a:pt x="30" y="647"/>
                  </a:lnTo>
                  <a:lnTo>
                    <a:pt x="22" y="625"/>
                  </a:lnTo>
                  <a:lnTo>
                    <a:pt x="16" y="602"/>
                  </a:lnTo>
                  <a:lnTo>
                    <a:pt x="11" y="579"/>
                  </a:lnTo>
                  <a:lnTo>
                    <a:pt x="6" y="555"/>
                  </a:lnTo>
                  <a:lnTo>
                    <a:pt x="4" y="531"/>
                  </a:lnTo>
                  <a:lnTo>
                    <a:pt x="1" y="507"/>
                  </a:lnTo>
                  <a:lnTo>
                    <a:pt x="0" y="482"/>
                  </a:lnTo>
                  <a:lnTo>
                    <a:pt x="0" y="482"/>
                  </a:lnTo>
                  <a:lnTo>
                    <a:pt x="1" y="457"/>
                  </a:lnTo>
                  <a:lnTo>
                    <a:pt x="4" y="433"/>
                  </a:lnTo>
                  <a:lnTo>
                    <a:pt x="6" y="409"/>
                  </a:lnTo>
                  <a:lnTo>
                    <a:pt x="11" y="384"/>
                  </a:lnTo>
                  <a:lnTo>
                    <a:pt x="16" y="361"/>
                  </a:lnTo>
                  <a:lnTo>
                    <a:pt x="22" y="338"/>
                  </a:lnTo>
                  <a:lnTo>
                    <a:pt x="30" y="316"/>
                  </a:lnTo>
                  <a:lnTo>
                    <a:pt x="38" y="295"/>
                  </a:lnTo>
                  <a:lnTo>
                    <a:pt x="49" y="273"/>
                  </a:lnTo>
                  <a:lnTo>
                    <a:pt x="59" y="252"/>
                  </a:lnTo>
                  <a:lnTo>
                    <a:pt x="71" y="232"/>
                  </a:lnTo>
                  <a:lnTo>
                    <a:pt x="83" y="213"/>
                  </a:lnTo>
                  <a:lnTo>
                    <a:pt x="97" y="193"/>
                  </a:lnTo>
                  <a:lnTo>
                    <a:pt x="111" y="176"/>
                  </a:lnTo>
                  <a:lnTo>
                    <a:pt x="126" y="157"/>
                  </a:lnTo>
                  <a:lnTo>
                    <a:pt x="142" y="141"/>
                  </a:lnTo>
                  <a:lnTo>
                    <a:pt x="158" y="125"/>
                  </a:lnTo>
                  <a:lnTo>
                    <a:pt x="177" y="110"/>
                  </a:lnTo>
                  <a:lnTo>
                    <a:pt x="194" y="95"/>
                  </a:lnTo>
                  <a:lnTo>
                    <a:pt x="213" y="82"/>
                  </a:lnTo>
                  <a:lnTo>
                    <a:pt x="233" y="70"/>
                  </a:lnTo>
                  <a:lnTo>
                    <a:pt x="253" y="58"/>
                  </a:lnTo>
                  <a:lnTo>
                    <a:pt x="273" y="48"/>
                  </a:lnTo>
                  <a:lnTo>
                    <a:pt x="295" y="38"/>
                  </a:lnTo>
                  <a:lnTo>
                    <a:pt x="317" y="29"/>
                  </a:lnTo>
                  <a:lnTo>
                    <a:pt x="339" y="21"/>
                  </a:lnTo>
                  <a:lnTo>
                    <a:pt x="362" y="16"/>
                  </a:lnTo>
                  <a:lnTo>
                    <a:pt x="385" y="10"/>
                  </a:lnTo>
                  <a:lnTo>
                    <a:pt x="409" y="5"/>
                  </a:lnTo>
                  <a:lnTo>
                    <a:pt x="433" y="3"/>
                  </a:lnTo>
                  <a:lnTo>
                    <a:pt x="458" y="1"/>
                  </a:lnTo>
                  <a:lnTo>
                    <a:pt x="483" y="0"/>
                  </a:lnTo>
                  <a:lnTo>
                    <a:pt x="483" y="0"/>
                  </a:lnTo>
                  <a:lnTo>
                    <a:pt x="507" y="1"/>
                  </a:lnTo>
                  <a:lnTo>
                    <a:pt x="531" y="3"/>
                  </a:lnTo>
                  <a:lnTo>
                    <a:pt x="556" y="5"/>
                  </a:lnTo>
                  <a:lnTo>
                    <a:pt x="580" y="10"/>
                  </a:lnTo>
                  <a:lnTo>
                    <a:pt x="603" y="16"/>
                  </a:lnTo>
                  <a:lnTo>
                    <a:pt x="626" y="21"/>
                  </a:lnTo>
                  <a:lnTo>
                    <a:pt x="648" y="29"/>
                  </a:lnTo>
                  <a:lnTo>
                    <a:pt x="670" y="38"/>
                  </a:lnTo>
                  <a:lnTo>
                    <a:pt x="692" y="48"/>
                  </a:lnTo>
                  <a:lnTo>
                    <a:pt x="712" y="58"/>
                  </a:lnTo>
                  <a:lnTo>
                    <a:pt x="732" y="70"/>
                  </a:lnTo>
                  <a:lnTo>
                    <a:pt x="751" y="82"/>
                  </a:lnTo>
                  <a:lnTo>
                    <a:pt x="771" y="95"/>
                  </a:lnTo>
                  <a:lnTo>
                    <a:pt x="789" y="110"/>
                  </a:lnTo>
                  <a:lnTo>
                    <a:pt x="807" y="125"/>
                  </a:lnTo>
                  <a:lnTo>
                    <a:pt x="823" y="141"/>
                  </a:lnTo>
                  <a:lnTo>
                    <a:pt x="839" y="157"/>
                  </a:lnTo>
                  <a:lnTo>
                    <a:pt x="854" y="176"/>
                  </a:lnTo>
                  <a:lnTo>
                    <a:pt x="869" y="193"/>
                  </a:lnTo>
                  <a:lnTo>
                    <a:pt x="882" y="213"/>
                  </a:lnTo>
                  <a:lnTo>
                    <a:pt x="894" y="232"/>
                  </a:lnTo>
                  <a:lnTo>
                    <a:pt x="906" y="252"/>
                  </a:lnTo>
                  <a:lnTo>
                    <a:pt x="917" y="273"/>
                  </a:lnTo>
                  <a:lnTo>
                    <a:pt x="927" y="295"/>
                  </a:lnTo>
                  <a:lnTo>
                    <a:pt x="935" y="316"/>
                  </a:lnTo>
                  <a:lnTo>
                    <a:pt x="943" y="338"/>
                  </a:lnTo>
                  <a:lnTo>
                    <a:pt x="950" y="361"/>
                  </a:lnTo>
                  <a:lnTo>
                    <a:pt x="954" y="384"/>
                  </a:lnTo>
                  <a:lnTo>
                    <a:pt x="959" y="409"/>
                  </a:lnTo>
                  <a:lnTo>
                    <a:pt x="962" y="433"/>
                  </a:lnTo>
                  <a:lnTo>
                    <a:pt x="963" y="457"/>
                  </a:lnTo>
                  <a:lnTo>
                    <a:pt x="965" y="482"/>
                  </a:lnTo>
                  <a:lnTo>
                    <a:pt x="965" y="482"/>
                  </a:lnTo>
                  <a:close/>
                </a:path>
              </a:pathLst>
            </a:custGeom>
            <a:solidFill>
              <a:srgbClr val="FFCE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userDrawn="1"/>
          </p:nvSpPr>
          <p:spPr bwMode="auto">
            <a:xfrm>
              <a:off x="2672" y="1966"/>
              <a:ext cx="198" cy="198"/>
            </a:xfrm>
            <a:custGeom>
              <a:avLst/>
              <a:gdLst>
                <a:gd name="T0" fmla="*/ 179 w 396"/>
                <a:gd name="T1" fmla="*/ 396 h 397"/>
                <a:gd name="T2" fmla="*/ 122 w 396"/>
                <a:gd name="T3" fmla="*/ 382 h 397"/>
                <a:gd name="T4" fmla="*/ 73 w 396"/>
                <a:gd name="T5" fmla="*/ 352 h 397"/>
                <a:gd name="T6" fmla="*/ 45 w 396"/>
                <a:gd name="T7" fmla="*/ 324 h 397"/>
                <a:gd name="T8" fmla="*/ 15 w 396"/>
                <a:gd name="T9" fmla="*/ 273 h 397"/>
                <a:gd name="T10" fmla="*/ 1 w 396"/>
                <a:gd name="T11" fmla="*/ 218 h 397"/>
                <a:gd name="T12" fmla="*/ 4 w 396"/>
                <a:gd name="T13" fmla="*/ 160 h 397"/>
                <a:gd name="T14" fmla="*/ 23 w 396"/>
                <a:gd name="T15" fmla="*/ 106 h 397"/>
                <a:gd name="T16" fmla="*/ 58 w 396"/>
                <a:gd name="T17" fmla="*/ 59 h 397"/>
                <a:gd name="T18" fmla="*/ 89 w 396"/>
                <a:gd name="T19" fmla="*/ 34 h 397"/>
                <a:gd name="T20" fmla="*/ 141 w 396"/>
                <a:gd name="T21" fmla="*/ 10 h 397"/>
                <a:gd name="T22" fmla="*/ 198 w 396"/>
                <a:gd name="T23" fmla="*/ 0 h 397"/>
                <a:gd name="T24" fmla="*/ 237 w 396"/>
                <a:gd name="T25" fmla="*/ 4 h 397"/>
                <a:gd name="T26" fmla="*/ 292 w 396"/>
                <a:gd name="T27" fmla="*/ 23 h 397"/>
                <a:gd name="T28" fmla="*/ 339 w 396"/>
                <a:gd name="T29" fmla="*/ 59 h 397"/>
                <a:gd name="T30" fmla="*/ 364 w 396"/>
                <a:gd name="T31" fmla="*/ 89 h 397"/>
                <a:gd name="T32" fmla="*/ 388 w 396"/>
                <a:gd name="T33" fmla="*/ 142 h 397"/>
                <a:gd name="T34" fmla="*/ 396 w 396"/>
                <a:gd name="T35" fmla="*/ 199 h 397"/>
                <a:gd name="T36" fmla="*/ 388 w 396"/>
                <a:gd name="T37" fmla="*/ 255 h 397"/>
                <a:gd name="T38" fmla="*/ 364 w 396"/>
                <a:gd name="T39" fmla="*/ 308 h 397"/>
                <a:gd name="T40" fmla="*/ 339 w 396"/>
                <a:gd name="T41" fmla="*/ 339 h 397"/>
                <a:gd name="T42" fmla="*/ 292 w 396"/>
                <a:gd name="T43" fmla="*/ 374 h 397"/>
                <a:gd name="T44" fmla="*/ 237 w 396"/>
                <a:gd name="T45" fmla="*/ 393 h 397"/>
                <a:gd name="T46" fmla="*/ 198 w 396"/>
                <a:gd name="T47" fmla="*/ 397 h 397"/>
                <a:gd name="T48" fmla="*/ 180 w 396"/>
                <a:gd name="T49" fmla="*/ 12 h 397"/>
                <a:gd name="T50" fmla="*/ 127 w 396"/>
                <a:gd name="T51" fmla="*/ 26 h 397"/>
                <a:gd name="T52" fmla="*/ 80 w 396"/>
                <a:gd name="T53" fmla="*/ 53 h 397"/>
                <a:gd name="T54" fmla="*/ 53 w 396"/>
                <a:gd name="T55" fmla="*/ 80 h 397"/>
                <a:gd name="T56" fmla="*/ 24 w 396"/>
                <a:gd name="T57" fmla="*/ 128 h 397"/>
                <a:gd name="T58" fmla="*/ 12 w 396"/>
                <a:gd name="T59" fmla="*/ 181 h 397"/>
                <a:gd name="T60" fmla="*/ 14 w 396"/>
                <a:gd name="T61" fmla="*/ 234 h 397"/>
                <a:gd name="T62" fmla="*/ 32 w 396"/>
                <a:gd name="T63" fmla="*/ 286 h 397"/>
                <a:gd name="T64" fmla="*/ 66 w 396"/>
                <a:gd name="T65" fmla="*/ 331 h 397"/>
                <a:gd name="T66" fmla="*/ 95 w 396"/>
                <a:gd name="T67" fmla="*/ 355 h 397"/>
                <a:gd name="T68" fmla="*/ 144 w 396"/>
                <a:gd name="T69" fmla="*/ 378 h 397"/>
                <a:gd name="T70" fmla="*/ 198 w 396"/>
                <a:gd name="T71" fmla="*/ 386 h 397"/>
                <a:gd name="T72" fmla="*/ 235 w 396"/>
                <a:gd name="T73" fmla="*/ 383 h 397"/>
                <a:gd name="T74" fmla="*/ 287 w 396"/>
                <a:gd name="T75" fmla="*/ 364 h 397"/>
                <a:gd name="T76" fmla="*/ 331 w 396"/>
                <a:gd name="T77" fmla="*/ 331 h 397"/>
                <a:gd name="T78" fmla="*/ 355 w 396"/>
                <a:gd name="T79" fmla="*/ 302 h 397"/>
                <a:gd name="T80" fmla="*/ 378 w 396"/>
                <a:gd name="T81" fmla="*/ 253 h 397"/>
                <a:gd name="T82" fmla="*/ 386 w 396"/>
                <a:gd name="T83" fmla="*/ 199 h 397"/>
                <a:gd name="T84" fmla="*/ 378 w 396"/>
                <a:gd name="T85" fmla="*/ 146 h 397"/>
                <a:gd name="T86" fmla="*/ 355 w 396"/>
                <a:gd name="T87" fmla="*/ 96 h 397"/>
                <a:gd name="T88" fmla="*/ 331 w 396"/>
                <a:gd name="T89" fmla="*/ 66 h 397"/>
                <a:gd name="T90" fmla="*/ 287 w 396"/>
                <a:gd name="T91" fmla="*/ 34 h 397"/>
                <a:gd name="T92" fmla="*/ 235 w 396"/>
                <a:gd name="T93" fmla="*/ 15 h 397"/>
                <a:gd name="T94" fmla="*/ 198 w 396"/>
                <a:gd name="T95" fmla="*/ 1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397">
                  <a:moveTo>
                    <a:pt x="198" y="397"/>
                  </a:moveTo>
                  <a:lnTo>
                    <a:pt x="198" y="397"/>
                  </a:lnTo>
                  <a:lnTo>
                    <a:pt x="179" y="396"/>
                  </a:lnTo>
                  <a:lnTo>
                    <a:pt x="159" y="393"/>
                  </a:lnTo>
                  <a:lnTo>
                    <a:pt x="141" y="389"/>
                  </a:lnTo>
                  <a:lnTo>
                    <a:pt x="122" y="382"/>
                  </a:lnTo>
                  <a:lnTo>
                    <a:pt x="105" y="374"/>
                  </a:lnTo>
                  <a:lnTo>
                    <a:pt x="89" y="363"/>
                  </a:lnTo>
                  <a:lnTo>
                    <a:pt x="73" y="352"/>
                  </a:lnTo>
                  <a:lnTo>
                    <a:pt x="58" y="339"/>
                  </a:lnTo>
                  <a:lnTo>
                    <a:pt x="58" y="339"/>
                  </a:lnTo>
                  <a:lnTo>
                    <a:pt x="45" y="324"/>
                  </a:lnTo>
                  <a:lnTo>
                    <a:pt x="32" y="308"/>
                  </a:lnTo>
                  <a:lnTo>
                    <a:pt x="23" y="291"/>
                  </a:lnTo>
                  <a:lnTo>
                    <a:pt x="15" y="273"/>
                  </a:lnTo>
                  <a:lnTo>
                    <a:pt x="8" y="255"/>
                  </a:lnTo>
                  <a:lnTo>
                    <a:pt x="4" y="237"/>
                  </a:lnTo>
                  <a:lnTo>
                    <a:pt x="1" y="218"/>
                  </a:lnTo>
                  <a:lnTo>
                    <a:pt x="0" y="199"/>
                  </a:lnTo>
                  <a:lnTo>
                    <a:pt x="1" y="180"/>
                  </a:lnTo>
                  <a:lnTo>
                    <a:pt x="4" y="160"/>
                  </a:lnTo>
                  <a:lnTo>
                    <a:pt x="8" y="142"/>
                  </a:lnTo>
                  <a:lnTo>
                    <a:pt x="15" y="124"/>
                  </a:lnTo>
                  <a:lnTo>
                    <a:pt x="23" y="106"/>
                  </a:lnTo>
                  <a:lnTo>
                    <a:pt x="32" y="89"/>
                  </a:lnTo>
                  <a:lnTo>
                    <a:pt x="45" y="74"/>
                  </a:lnTo>
                  <a:lnTo>
                    <a:pt x="58" y="59"/>
                  </a:lnTo>
                  <a:lnTo>
                    <a:pt x="58" y="59"/>
                  </a:lnTo>
                  <a:lnTo>
                    <a:pt x="73" y="45"/>
                  </a:lnTo>
                  <a:lnTo>
                    <a:pt x="89" y="34"/>
                  </a:lnTo>
                  <a:lnTo>
                    <a:pt x="105" y="23"/>
                  </a:lnTo>
                  <a:lnTo>
                    <a:pt x="122" y="15"/>
                  </a:lnTo>
                  <a:lnTo>
                    <a:pt x="141" y="10"/>
                  </a:lnTo>
                  <a:lnTo>
                    <a:pt x="159" y="4"/>
                  </a:lnTo>
                  <a:lnTo>
                    <a:pt x="179" y="1"/>
                  </a:lnTo>
                  <a:lnTo>
                    <a:pt x="198" y="0"/>
                  </a:lnTo>
                  <a:lnTo>
                    <a:pt x="198" y="0"/>
                  </a:lnTo>
                  <a:lnTo>
                    <a:pt x="218" y="1"/>
                  </a:lnTo>
                  <a:lnTo>
                    <a:pt x="237" y="4"/>
                  </a:lnTo>
                  <a:lnTo>
                    <a:pt x="256" y="10"/>
                  </a:lnTo>
                  <a:lnTo>
                    <a:pt x="274" y="15"/>
                  </a:lnTo>
                  <a:lnTo>
                    <a:pt x="292" y="23"/>
                  </a:lnTo>
                  <a:lnTo>
                    <a:pt x="309" y="34"/>
                  </a:lnTo>
                  <a:lnTo>
                    <a:pt x="324" y="45"/>
                  </a:lnTo>
                  <a:lnTo>
                    <a:pt x="339" y="59"/>
                  </a:lnTo>
                  <a:lnTo>
                    <a:pt x="339" y="59"/>
                  </a:lnTo>
                  <a:lnTo>
                    <a:pt x="353" y="74"/>
                  </a:lnTo>
                  <a:lnTo>
                    <a:pt x="364" y="89"/>
                  </a:lnTo>
                  <a:lnTo>
                    <a:pt x="373" y="106"/>
                  </a:lnTo>
                  <a:lnTo>
                    <a:pt x="383" y="124"/>
                  </a:lnTo>
                  <a:lnTo>
                    <a:pt x="388" y="142"/>
                  </a:lnTo>
                  <a:lnTo>
                    <a:pt x="393" y="160"/>
                  </a:lnTo>
                  <a:lnTo>
                    <a:pt x="395" y="180"/>
                  </a:lnTo>
                  <a:lnTo>
                    <a:pt x="396" y="199"/>
                  </a:lnTo>
                  <a:lnTo>
                    <a:pt x="395" y="218"/>
                  </a:lnTo>
                  <a:lnTo>
                    <a:pt x="393" y="237"/>
                  </a:lnTo>
                  <a:lnTo>
                    <a:pt x="388" y="255"/>
                  </a:lnTo>
                  <a:lnTo>
                    <a:pt x="383" y="273"/>
                  </a:lnTo>
                  <a:lnTo>
                    <a:pt x="373" y="291"/>
                  </a:lnTo>
                  <a:lnTo>
                    <a:pt x="364" y="308"/>
                  </a:lnTo>
                  <a:lnTo>
                    <a:pt x="353" y="324"/>
                  </a:lnTo>
                  <a:lnTo>
                    <a:pt x="339" y="339"/>
                  </a:lnTo>
                  <a:lnTo>
                    <a:pt x="339" y="339"/>
                  </a:lnTo>
                  <a:lnTo>
                    <a:pt x="324" y="352"/>
                  </a:lnTo>
                  <a:lnTo>
                    <a:pt x="309" y="363"/>
                  </a:lnTo>
                  <a:lnTo>
                    <a:pt x="292" y="374"/>
                  </a:lnTo>
                  <a:lnTo>
                    <a:pt x="274" y="382"/>
                  </a:lnTo>
                  <a:lnTo>
                    <a:pt x="256" y="389"/>
                  </a:lnTo>
                  <a:lnTo>
                    <a:pt x="237" y="393"/>
                  </a:lnTo>
                  <a:lnTo>
                    <a:pt x="218" y="396"/>
                  </a:lnTo>
                  <a:lnTo>
                    <a:pt x="198" y="397"/>
                  </a:lnTo>
                  <a:lnTo>
                    <a:pt x="198" y="397"/>
                  </a:lnTo>
                  <a:close/>
                  <a:moveTo>
                    <a:pt x="198" y="11"/>
                  </a:moveTo>
                  <a:lnTo>
                    <a:pt x="198" y="11"/>
                  </a:lnTo>
                  <a:lnTo>
                    <a:pt x="180" y="12"/>
                  </a:lnTo>
                  <a:lnTo>
                    <a:pt x="161" y="15"/>
                  </a:lnTo>
                  <a:lnTo>
                    <a:pt x="144" y="19"/>
                  </a:lnTo>
                  <a:lnTo>
                    <a:pt x="127" y="26"/>
                  </a:lnTo>
                  <a:lnTo>
                    <a:pt x="111" y="34"/>
                  </a:lnTo>
                  <a:lnTo>
                    <a:pt x="95" y="43"/>
                  </a:lnTo>
                  <a:lnTo>
                    <a:pt x="80" y="53"/>
                  </a:lnTo>
                  <a:lnTo>
                    <a:pt x="66" y="66"/>
                  </a:lnTo>
                  <a:lnTo>
                    <a:pt x="66" y="66"/>
                  </a:lnTo>
                  <a:lnTo>
                    <a:pt x="53" y="80"/>
                  </a:lnTo>
                  <a:lnTo>
                    <a:pt x="42" y="96"/>
                  </a:lnTo>
                  <a:lnTo>
                    <a:pt x="32" y="111"/>
                  </a:lnTo>
                  <a:lnTo>
                    <a:pt x="24" y="128"/>
                  </a:lnTo>
                  <a:lnTo>
                    <a:pt x="19" y="146"/>
                  </a:lnTo>
                  <a:lnTo>
                    <a:pt x="14" y="163"/>
                  </a:lnTo>
                  <a:lnTo>
                    <a:pt x="12" y="181"/>
                  </a:lnTo>
                  <a:lnTo>
                    <a:pt x="12" y="199"/>
                  </a:lnTo>
                  <a:lnTo>
                    <a:pt x="12" y="217"/>
                  </a:lnTo>
                  <a:lnTo>
                    <a:pt x="14" y="234"/>
                  </a:lnTo>
                  <a:lnTo>
                    <a:pt x="19" y="253"/>
                  </a:lnTo>
                  <a:lnTo>
                    <a:pt x="24" y="269"/>
                  </a:lnTo>
                  <a:lnTo>
                    <a:pt x="32" y="286"/>
                  </a:lnTo>
                  <a:lnTo>
                    <a:pt x="42" y="302"/>
                  </a:lnTo>
                  <a:lnTo>
                    <a:pt x="53" y="317"/>
                  </a:lnTo>
                  <a:lnTo>
                    <a:pt x="66" y="331"/>
                  </a:lnTo>
                  <a:lnTo>
                    <a:pt x="66" y="331"/>
                  </a:lnTo>
                  <a:lnTo>
                    <a:pt x="80" y="344"/>
                  </a:lnTo>
                  <a:lnTo>
                    <a:pt x="95" y="355"/>
                  </a:lnTo>
                  <a:lnTo>
                    <a:pt x="111" y="364"/>
                  </a:lnTo>
                  <a:lnTo>
                    <a:pt x="127" y="372"/>
                  </a:lnTo>
                  <a:lnTo>
                    <a:pt x="144" y="378"/>
                  </a:lnTo>
                  <a:lnTo>
                    <a:pt x="161" y="383"/>
                  </a:lnTo>
                  <a:lnTo>
                    <a:pt x="180" y="385"/>
                  </a:lnTo>
                  <a:lnTo>
                    <a:pt x="198" y="386"/>
                  </a:lnTo>
                  <a:lnTo>
                    <a:pt x="198" y="386"/>
                  </a:lnTo>
                  <a:lnTo>
                    <a:pt x="217" y="385"/>
                  </a:lnTo>
                  <a:lnTo>
                    <a:pt x="235" y="383"/>
                  </a:lnTo>
                  <a:lnTo>
                    <a:pt x="254" y="378"/>
                  </a:lnTo>
                  <a:lnTo>
                    <a:pt x="270" y="372"/>
                  </a:lnTo>
                  <a:lnTo>
                    <a:pt x="287" y="364"/>
                  </a:lnTo>
                  <a:lnTo>
                    <a:pt x="302" y="355"/>
                  </a:lnTo>
                  <a:lnTo>
                    <a:pt x="317" y="344"/>
                  </a:lnTo>
                  <a:lnTo>
                    <a:pt x="331" y="331"/>
                  </a:lnTo>
                  <a:lnTo>
                    <a:pt x="331" y="331"/>
                  </a:lnTo>
                  <a:lnTo>
                    <a:pt x="343" y="317"/>
                  </a:lnTo>
                  <a:lnTo>
                    <a:pt x="355" y="302"/>
                  </a:lnTo>
                  <a:lnTo>
                    <a:pt x="364" y="286"/>
                  </a:lnTo>
                  <a:lnTo>
                    <a:pt x="372" y="269"/>
                  </a:lnTo>
                  <a:lnTo>
                    <a:pt x="378" y="253"/>
                  </a:lnTo>
                  <a:lnTo>
                    <a:pt x="383" y="234"/>
                  </a:lnTo>
                  <a:lnTo>
                    <a:pt x="385" y="217"/>
                  </a:lnTo>
                  <a:lnTo>
                    <a:pt x="386" y="199"/>
                  </a:lnTo>
                  <a:lnTo>
                    <a:pt x="385" y="181"/>
                  </a:lnTo>
                  <a:lnTo>
                    <a:pt x="383" y="163"/>
                  </a:lnTo>
                  <a:lnTo>
                    <a:pt x="378" y="146"/>
                  </a:lnTo>
                  <a:lnTo>
                    <a:pt x="372" y="128"/>
                  </a:lnTo>
                  <a:lnTo>
                    <a:pt x="364" y="111"/>
                  </a:lnTo>
                  <a:lnTo>
                    <a:pt x="355" y="96"/>
                  </a:lnTo>
                  <a:lnTo>
                    <a:pt x="343" y="80"/>
                  </a:lnTo>
                  <a:lnTo>
                    <a:pt x="331" y="66"/>
                  </a:lnTo>
                  <a:lnTo>
                    <a:pt x="331" y="66"/>
                  </a:lnTo>
                  <a:lnTo>
                    <a:pt x="317" y="53"/>
                  </a:lnTo>
                  <a:lnTo>
                    <a:pt x="302" y="43"/>
                  </a:lnTo>
                  <a:lnTo>
                    <a:pt x="287" y="34"/>
                  </a:lnTo>
                  <a:lnTo>
                    <a:pt x="270" y="26"/>
                  </a:lnTo>
                  <a:lnTo>
                    <a:pt x="254" y="19"/>
                  </a:lnTo>
                  <a:lnTo>
                    <a:pt x="235" y="15"/>
                  </a:lnTo>
                  <a:lnTo>
                    <a:pt x="217" y="12"/>
                  </a:lnTo>
                  <a:lnTo>
                    <a:pt x="198" y="11"/>
                  </a:lnTo>
                  <a:lnTo>
                    <a:pt x="198"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noEditPoints="1"/>
            </p:cNvSpPr>
            <p:nvPr userDrawn="1"/>
          </p:nvSpPr>
          <p:spPr bwMode="auto">
            <a:xfrm>
              <a:off x="2688" y="1981"/>
              <a:ext cx="167" cy="167"/>
            </a:xfrm>
            <a:custGeom>
              <a:avLst/>
              <a:gdLst>
                <a:gd name="T0" fmla="*/ 151 w 334"/>
                <a:gd name="T1" fmla="*/ 335 h 335"/>
                <a:gd name="T2" fmla="*/ 104 w 334"/>
                <a:gd name="T3" fmla="*/ 322 h 335"/>
                <a:gd name="T4" fmla="*/ 61 w 334"/>
                <a:gd name="T5" fmla="*/ 298 h 335"/>
                <a:gd name="T6" fmla="*/ 38 w 334"/>
                <a:gd name="T7" fmla="*/ 274 h 335"/>
                <a:gd name="T8" fmla="*/ 13 w 334"/>
                <a:gd name="T9" fmla="*/ 232 h 335"/>
                <a:gd name="T10" fmla="*/ 1 w 334"/>
                <a:gd name="T11" fmla="*/ 185 h 335"/>
                <a:gd name="T12" fmla="*/ 1 w 334"/>
                <a:gd name="T13" fmla="*/ 151 h 335"/>
                <a:gd name="T14" fmla="*/ 13 w 334"/>
                <a:gd name="T15" fmla="*/ 104 h 335"/>
                <a:gd name="T16" fmla="*/ 38 w 334"/>
                <a:gd name="T17" fmla="*/ 61 h 335"/>
                <a:gd name="T18" fmla="*/ 61 w 334"/>
                <a:gd name="T19" fmla="*/ 38 h 335"/>
                <a:gd name="T20" fmla="*/ 104 w 334"/>
                <a:gd name="T21" fmla="*/ 13 h 335"/>
                <a:gd name="T22" fmla="*/ 151 w 334"/>
                <a:gd name="T23" fmla="*/ 2 h 335"/>
                <a:gd name="T24" fmla="*/ 185 w 334"/>
                <a:gd name="T25" fmla="*/ 2 h 335"/>
                <a:gd name="T26" fmla="*/ 232 w 334"/>
                <a:gd name="T27" fmla="*/ 13 h 335"/>
                <a:gd name="T28" fmla="*/ 273 w 334"/>
                <a:gd name="T29" fmla="*/ 38 h 335"/>
                <a:gd name="T30" fmla="*/ 297 w 334"/>
                <a:gd name="T31" fmla="*/ 61 h 335"/>
                <a:gd name="T32" fmla="*/ 322 w 334"/>
                <a:gd name="T33" fmla="*/ 104 h 335"/>
                <a:gd name="T34" fmla="*/ 334 w 334"/>
                <a:gd name="T35" fmla="*/ 151 h 335"/>
                <a:gd name="T36" fmla="*/ 334 w 334"/>
                <a:gd name="T37" fmla="*/ 185 h 335"/>
                <a:gd name="T38" fmla="*/ 322 w 334"/>
                <a:gd name="T39" fmla="*/ 232 h 335"/>
                <a:gd name="T40" fmla="*/ 297 w 334"/>
                <a:gd name="T41" fmla="*/ 274 h 335"/>
                <a:gd name="T42" fmla="*/ 273 w 334"/>
                <a:gd name="T43" fmla="*/ 298 h 335"/>
                <a:gd name="T44" fmla="*/ 232 w 334"/>
                <a:gd name="T45" fmla="*/ 322 h 335"/>
                <a:gd name="T46" fmla="*/ 185 w 334"/>
                <a:gd name="T47" fmla="*/ 335 h 335"/>
                <a:gd name="T48" fmla="*/ 167 w 334"/>
                <a:gd name="T49" fmla="*/ 11 h 335"/>
                <a:gd name="T50" fmla="*/ 136 w 334"/>
                <a:gd name="T51" fmla="*/ 14 h 335"/>
                <a:gd name="T52" fmla="*/ 94 w 334"/>
                <a:gd name="T53" fmla="*/ 29 h 335"/>
                <a:gd name="T54" fmla="*/ 57 w 334"/>
                <a:gd name="T55" fmla="*/ 57 h 335"/>
                <a:gd name="T56" fmla="*/ 37 w 334"/>
                <a:gd name="T57" fmla="*/ 81 h 335"/>
                <a:gd name="T58" fmla="*/ 18 w 334"/>
                <a:gd name="T59" fmla="*/ 123 h 335"/>
                <a:gd name="T60" fmla="*/ 11 w 334"/>
                <a:gd name="T61" fmla="*/ 168 h 335"/>
                <a:gd name="T62" fmla="*/ 14 w 334"/>
                <a:gd name="T63" fmla="*/ 199 h 335"/>
                <a:gd name="T64" fmla="*/ 29 w 334"/>
                <a:gd name="T65" fmla="*/ 241 h 335"/>
                <a:gd name="T66" fmla="*/ 57 w 334"/>
                <a:gd name="T67" fmla="*/ 278 h 335"/>
                <a:gd name="T68" fmla="*/ 81 w 334"/>
                <a:gd name="T69" fmla="*/ 298 h 335"/>
                <a:gd name="T70" fmla="*/ 122 w 334"/>
                <a:gd name="T71" fmla="*/ 317 h 335"/>
                <a:gd name="T72" fmla="*/ 167 w 334"/>
                <a:gd name="T73" fmla="*/ 324 h 335"/>
                <a:gd name="T74" fmla="*/ 198 w 334"/>
                <a:gd name="T75" fmla="*/ 321 h 335"/>
                <a:gd name="T76" fmla="*/ 241 w 334"/>
                <a:gd name="T77" fmla="*/ 306 h 335"/>
                <a:gd name="T78" fmla="*/ 278 w 334"/>
                <a:gd name="T79" fmla="*/ 278 h 335"/>
                <a:gd name="T80" fmla="*/ 297 w 334"/>
                <a:gd name="T81" fmla="*/ 255 h 335"/>
                <a:gd name="T82" fmla="*/ 317 w 334"/>
                <a:gd name="T83" fmla="*/ 214 h 335"/>
                <a:gd name="T84" fmla="*/ 324 w 334"/>
                <a:gd name="T85" fmla="*/ 168 h 335"/>
                <a:gd name="T86" fmla="*/ 320 w 334"/>
                <a:gd name="T87" fmla="*/ 136 h 335"/>
                <a:gd name="T88" fmla="*/ 306 w 334"/>
                <a:gd name="T89" fmla="*/ 94 h 335"/>
                <a:gd name="T90" fmla="*/ 278 w 334"/>
                <a:gd name="T91" fmla="*/ 57 h 335"/>
                <a:gd name="T92" fmla="*/ 254 w 334"/>
                <a:gd name="T93" fmla="*/ 37 h 335"/>
                <a:gd name="T94" fmla="*/ 213 w 334"/>
                <a:gd name="T95" fmla="*/ 18 h 335"/>
                <a:gd name="T96" fmla="*/ 167 w 334"/>
                <a:gd name="T97" fmla="*/ 1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35">
                  <a:moveTo>
                    <a:pt x="167" y="335"/>
                  </a:moveTo>
                  <a:lnTo>
                    <a:pt x="167" y="335"/>
                  </a:lnTo>
                  <a:lnTo>
                    <a:pt x="151" y="335"/>
                  </a:lnTo>
                  <a:lnTo>
                    <a:pt x="135" y="332"/>
                  </a:lnTo>
                  <a:lnTo>
                    <a:pt x="119" y="328"/>
                  </a:lnTo>
                  <a:lnTo>
                    <a:pt x="104" y="322"/>
                  </a:lnTo>
                  <a:lnTo>
                    <a:pt x="89" y="315"/>
                  </a:lnTo>
                  <a:lnTo>
                    <a:pt x="75" y="307"/>
                  </a:lnTo>
                  <a:lnTo>
                    <a:pt x="61" y="298"/>
                  </a:lnTo>
                  <a:lnTo>
                    <a:pt x="49" y="286"/>
                  </a:lnTo>
                  <a:lnTo>
                    <a:pt x="49" y="286"/>
                  </a:lnTo>
                  <a:lnTo>
                    <a:pt x="38" y="274"/>
                  </a:lnTo>
                  <a:lnTo>
                    <a:pt x="28" y="261"/>
                  </a:lnTo>
                  <a:lnTo>
                    <a:pt x="20" y="247"/>
                  </a:lnTo>
                  <a:lnTo>
                    <a:pt x="13" y="232"/>
                  </a:lnTo>
                  <a:lnTo>
                    <a:pt x="7" y="216"/>
                  </a:lnTo>
                  <a:lnTo>
                    <a:pt x="4" y="201"/>
                  </a:lnTo>
                  <a:lnTo>
                    <a:pt x="1" y="185"/>
                  </a:lnTo>
                  <a:lnTo>
                    <a:pt x="0" y="168"/>
                  </a:lnTo>
                  <a:lnTo>
                    <a:pt x="0" y="168"/>
                  </a:lnTo>
                  <a:lnTo>
                    <a:pt x="1" y="151"/>
                  </a:lnTo>
                  <a:lnTo>
                    <a:pt x="4" y="135"/>
                  </a:lnTo>
                  <a:lnTo>
                    <a:pt x="7" y="119"/>
                  </a:lnTo>
                  <a:lnTo>
                    <a:pt x="13" y="104"/>
                  </a:lnTo>
                  <a:lnTo>
                    <a:pt x="20" y="89"/>
                  </a:lnTo>
                  <a:lnTo>
                    <a:pt x="28" y="75"/>
                  </a:lnTo>
                  <a:lnTo>
                    <a:pt x="38" y="61"/>
                  </a:lnTo>
                  <a:lnTo>
                    <a:pt x="49" y="49"/>
                  </a:lnTo>
                  <a:lnTo>
                    <a:pt x="49" y="49"/>
                  </a:lnTo>
                  <a:lnTo>
                    <a:pt x="61" y="38"/>
                  </a:lnTo>
                  <a:lnTo>
                    <a:pt x="75" y="28"/>
                  </a:lnTo>
                  <a:lnTo>
                    <a:pt x="89" y="20"/>
                  </a:lnTo>
                  <a:lnTo>
                    <a:pt x="104" y="13"/>
                  </a:lnTo>
                  <a:lnTo>
                    <a:pt x="119" y="7"/>
                  </a:lnTo>
                  <a:lnTo>
                    <a:pt x="135" y="4"/>
                  </a:lnTo>
                  <a:lnTo>
                    <a:pt x="151" y="2"/>
                  </a:lnTo>
                  <a:lnTo>
                    <a:pt x="167" y="0"/>
                  </a:lnTo>
                  <a:lnTo>
                    <a:pt x="167" y="0"/>
                  </a:lnTo>
                  <a:lnTo>
                    <a:pt x="185" y="2"/>
                  </a:lnTo>
                  <a:lnTo>
                    <a:pt x="201" y="4"/>
                  </a:lnTo>
                  <a:lnTo>
                    <a:pt x="216" y="7"/>
                  </a:lnTo>
                  <a:lnTo>
                    <a:pt x="232" y="13"/>
                  </a:lnTo>
                  <a:lnTo>
                    <a:pt x="247" y="20"/>
                  </a:lnTo>
                  <a:lnTo>
                    <a:pt x="261" y="28"/>
                  </a:lnTo>
                  <a:lnTo>
                    <a:pt x="273" y="38"/>
                  </a:lnTo>
                  <a:lnTo>
                    <a:pt x="286" y="49"/>
                  </a:lnTo>
                  <a:lnTo>
                    <a:pt x="286" y="49"/>
                  </a:lnTo>
                  <a:lnTo>
                    <a:pt x="297" y="61"/>
                  </a:lnTo>
                  <a:lnTo>
                    <a:pt x="307" y="75"/>
                  </a:lnTo>
                  <a:lnTo>
                    <a:pt x="315" y="89"/>
                  </a:lnTo>
                  <a:lnTo>
                    <a:pt x="322" y="104"/>
                  </a:lnTo>
                  <a:lnTo>
                    <a:pt x="327" y="119"/>
                  </a:lnTo>
                  <a:lnTo>
                    <a:pt x="332" y="135"/>
                  </a:lnTo>
                  <a:lnTo>
                    <a:pt x="334" y="151"/>
                  </a:lnTo>
                  <a:lnTo>
                    <a:pt x="334" y="168"/>
                  </a:lnTo>
                  <a:lnTo>
                    <a:pt x="334" y="168"/>
                  </a:lnTo>
                  <a:lnTo>
                    <a:pt x="334" y="185"/>
                  </a:lnTo>
                  <a:lnTo>
                    <a:pt x="332" y="201"/>
                  </a:lnTo>
                  <a:lnTo>
                    <a:pt x="327" y="216"/>
                  </a:lnTo>
                  <a:lnTo>
                    <a:pt x="322" y="232"/>
                  </a:lnTo>
                  <a:lnTo>
                    <a:pt x="315" y="247"/>
                  </a:lnTo>
                  <a:lnTo>
                    <a:pt x="307" y="261"/>
                  </a:lnTo>
                  <a:lnTo>
                    <a:pt x="297" y="274"/>
                  </a:lnTo>
                  <a:lnTo>
                    <a:pt x="286" y="286"/>
                  </a:lnTo>
                  <a:lnTo>
                    <a:pt x="286" y="286"/>
                  </a:lnTo>
                  <a:lnTo>
                    <a:pt x="273" y="298"/>
                  </a:lnTo>
                  <a:lnTo>
                    <a:pt x="261" y="307"/>
                  </a:lnTo>
                  <a:lnTo>
                    <a:pt x="247" y="315"/>
                  </a:lnTo>
                  <a:lnTo>
                    <a:pt x="232" y="322"/>
                  </a:lnTo>
                  <a:lnTo>
                    <a:pt x="216" y="328"/>
                  </a:lnTo>
                  <a:lnTo>
                    <a:pt x="201" y="332"/>
                  </a:lnTo>
                  <a:lnTo>
                    <a:pt x="185" y="335"/>
                  </a:lnTo>
                  <a:lnTo>
                    <a:pt x="167" y="335"/>
                  </a:lnTo>
                  <a:lnTo>
                    <a:pt x="167" y="335"/>
                  </a:lnTo>
                  <a:close/>
                  <a:moveTo>
                    <a:pt x="167" y="11"/>
                  </a:moveTo>
                  <a:lnTo>
                    <a:pt x="167" y="11"/>
                  </a:lnTo>
                  <a:lnTo>
                    <a:pt x="152" y="12"/>
                  </a:lnTo>
                  <a:lnTo>
                    <a:pt x="136" y="14"/>
                  </a:lnTo>
                  <a:lnTo>
                    <a:pt x="122" y="18"/>
                  </a:lnTo>
                  <a:lnTo>
                    <a:pt x="107" y="23"/>
                  </a:lnTo>
                  <a:lnTo>
                    <a:pt x="94" y="29"/>
                  </a:lnTo>
                  <a:lnTo>
                    <a:pt x="81" y="37"/>
                  </a:lnTo>
                  <a:lnTo>
                    <a:pt x="68" y="47"/>
                  </a:lnTo>
                  <a:lnTo>
                    <a:pt x="57" y="57"/>
                  </a:lnTo>
                  <a:lnTo>
                    <a:pt x="57" y="57"/>
                  </a:lnTo>
                  <a:lnTo>
                    <a:pt x="46" y="68"/>
                  </a:lnTo>
                  <a:lnTo>
                    <a:pt x="37" y="81"/>
                  </a:lnTo>
                  <a:lnTo>
                    <a:pt x="29" y="94"/>
                  </a:lnTo>
                  <a:lnTo>
                    <a:pt x="23" y="108"/>
                  </a:lnTo>
                  <a:lnTo>
                    <a:pt x="18" y="123"/>
                  </a:lnTo>
                  <a:lnTo>
                    <a:pt x="14" y="136"/>
                  </a:lnTo>
                  <a:lnTo>
                    <a:pt x="12" y="153"/>
                  </a:lnTo>
                  <a:lnTo>
                    <a:pt x="11" y="168"/>
                  </a:lnTo>
                  <a:lnTo>
                    <a:pt x="11" y="168"/>
                  </a:lnTo>
                  <a:lnTo>
                    <a:pt x="12" y="184"/>
                  </a:lnTo>
                  <a:lnTo>
                    <a:pt x="14" y="199"/>
                  </a:lnTo>
                  <a:lnTo>
                    <a:pt x="18" y="214"/>
                  </a:lnTo>
                  <a:lnTo>
                    <a:pt x="23" y="227"/>
                  </a:lnTo>
                  <a:lnTo>
                    <a:pt x="29" y="241"/>
                  </a:lnTo>
                  <a:lnTo>
                    <a:pt x="37" y="255"/>
                  </a:lnTo>
                  <a:lnTo>
                    <a:pt x="46" y="267"/>
                  </a:lnTo>
                  <a:lnTo>
                    <a:pt x="57" y="278"/>
                  </a:lnTo>
                  <a:lnTo>
                    <a:pt x="57" y="278"/>
                  </a:lnTo>
                  <a:lnTo>
                    <a:pt x="68" y="288"/>
                  </a:lnTo>
                  <a:lnTo>
                    <a:pt x="81" y="298"/>
                  </a:lnTo>
                  <a:lnTo>
                    <a:pt x="94" y="306"/>
                  </a:lnTo>
                  <a:lnTo>
                    <a:pt x="107" y="313"/>
                  </a:lnTo>
                  <a:lnTo>
                    <a:pt x="122" y="317"/>
                  </a:lnTo>
                  <a:lnTo>
                    <a:pt x="136" y="321"/>
                  </a:lnTo>
                  <a:lnTo>
                    <a:pt x="152" y="323"/>
                  </a:lnTo>
                  <a:lnTo>
                    <a:pt x="167" y="324"/>
                  </a:lnTo>
                  <a:lnTo>
                    <a:pt x="167" y="324"/>
                  </a:lnTo>
                  <a:lnTo>
                    <a:pt x="183" y="323"/>
                  </a:lnTo>
                  <a:lnTo>
                    <a:pt x="198" y="321"/>
                  </a:lnTo>
                  <a:lnTo>
                    <a:pt x="213" y="317"/>
                  </a:lnTo>
                  <a:lnTo>
                    <a:pt x="227" y="313"/>
                  </a:lnTo>
                  <a:lnTo>
                    <a:pt x="241" y="306"/>
                  </a:lnTo>
                  <a:lnTo>
                    <a:pt x="254" y="298"/>
                  </a:lnTo>
                  <a:lnTo>
                    <a:pt x="266" y="288"/>
                  </a:lnTo>
                  <a:lnTo>
                    <a:pt x="278" y="278"/>
                  </a:lnTo>
                  <a:lnTo>
                    <a:pt x="278" y="278"/>
                  </a:lnTo>
                  <a:lnTo>
                    <a:pt x="288" y="267"/>
                  </a:lnTo>
                  <a:lnTo>
                    <a:pt x="297" y="255"/>
                  </a:lnTo>
                  <a:lnTo>
                    <a:pt x="306" y="241"/>
                  </a:lnTo>
                  <a:lnTo>
                    <a:pt x="312" y="227"/>
                  </a:lnTo>
                  <a:lnTo>
                    <a:pt x="317" y="214"/>
                  </a:lnTo>
                  <a:lnTo>
                    <a:pt x="320" y="199"/>
                  </a:lnTo>
                  <a:lnTo>
                    <a:pt x="323" y="184"/>
                  </a:lnTo>
                  <a:lnTo>
                    <a:pt x="324" y="168"/>
                  </a:lnTo>
                  <a:lnTo>
                    <a:pt x="324" y="168"/>
                  </a:lnTo>
                  <a:lnTo>
                    <a:pt x="323" y="153"/>
                  </a:lnTo>
                  <a:lnTo>
                    <a:pt x="320" y="136"/>
                  </a:lnTo>
                  <a:lnTo>
                    <a:pt x="317" y="123"/>
                  </a:lnTo>
                  <a:lnTo>
                    <a:pt x="312" y="108"/>
                  </a:lnTo>
                  <a:lnTo>
                    <a:pt x="306" y="94"/>
                  </a:lnTo>
                  <a:lnTo>
                    <a:pt x="297" y="81"/>
                  </a:lnTo>
                  <a:lnTo>
                    <a:pt x="288" y="68"/>
                  </a:lnTo>
                  <a:lnTo>
                    <a:pt x="278" y="57"/>
                  </a:lnTo>
                  <a:lnTo>
                    <a:pt x="278" y="57"/>
                  </a:lnTo>
                  <a:lnTo>
                    <a:pt x="266" y="47"/>
                  </a:lnTo>
                  <a:lnTo>
                    <a:pt x="254" y="37"/>
                  </a:lnTo>
                  <a:lnTo>
                    <a:pt x="241" y="29"/>
                  </a:lnTo>
                  <a:lnTo>
                    <a:pt x="227" y="23"/>
                  </a:lnTo>
                  <a:lnTo>
                    <a:pt x="213" y="18"/>
                  </a:lnTo>
                  <a:lnTo>
                    <a:pt x="198" y="14"/>
                  </a:lnTo>
                  <a:lnTo>
                    <a:pt x="183" y="12"/>
                  </a:lnTo>
                  <a:lnTo>
                    <a:pt x="167" y="11"/>
                  </a:lnTo>
                  <a:lnTo>
                    <a:pt x="16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userDrawn="1"/>
          </p:nvSpPr>
          <p:spPr bwMode="auto">
            <a:xfrm>
              <a:off x="2684" y="2133"/>
              <a:ext cx="19" cy="19"/>
            </a:xfrm>
            <a:custGeom>
              <a:avLst/>
              <a:gdLst>
                <a:gd name="T0" fmla="*/ 8 w 39"/>
                <a:gd name="T1" fmla="*/ 40 h 40"/>
                <a:gd name="T2" fmla="*/ 0 w 39"/>
                <a:gd name="T3" fmla="*/ 33 h 40"/>
                <a:gd name="T4" fmla="*/ 32 w 39"/>
                <a:gd name="T5" fmla="*/ 0 h 40"/>
                <a:gd name="T6" fmla="*/ 39 w 39"/>
                <a:gd name="T7" fmla="*/ 9 h 40"/>
                <a:gd name="T8" fmla="*/ 8 w 39"/>
                <a:gd name="T9" fmla="*/ 40 h 40"/>
              </a:gdLst>
              <a:ahLst/>
              <a:cxnLst>
                <a:cxn ang="0">
                  <a:pos x="T0" y="T1"/>
                </a:cxn>
                <a:cxn ang="0">
                  <a:pos x="T2" y="T3"/>
                </a:cxn>
                <a:cxn ang="0">
                  <a:pos x="T4" y="T5"/>
                </a:cxn>
                <a:cxn ang="0">
                  <a:pos x="T6" y="T7"/>
                </a:cxn>
                <a:cxn ang="0">
                  <a:pos x="T8" y="T9"/>
                </a:cxn>
              </a:cxnLst>
              <a:rect l="0" t="0" r="r" b="b"/>
              <a:pathLst>
                <a:path w="39" h="40">
                  <a:moveTo>
                    <a:pt x="8" y="40"/>
                  </a:moveTo>
                  <a:lnTo>
                    <a:pt x="0" y="33"/>
                  </a:lnTo>
                  <a:lnTo>
                    <a:pt x="32" y="0"/>
                  </a:lnTo>
                  <a:lnTo>
                    <a:pt x="39" y="9"/>
                  </a:lnTo>
                  <a:lnTo>
                    <a:pt x="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userDrawn="1"/>
          </p:nvSpPr>
          <p:spPr bwMode="auto">
            <a:xfrm>
              <a:off x="2553" y="2144"/>
              <a:ext cx="139" cy="139"/>
            </a:xfrm>
            <a:custGeom>
              <a:avLst/>
              <a:gdLst>
                <a:gd name="T0" fmla="*/ 27 w 278"/>
                <a:gd name="T1" fmla="*/ 279 h 279"/>
                <a:gd name="T2" fmla="*/ 27 w 278"/>
                <a:gd name="T3" fmla="*/ 279 h 279"/>
                <a:gd name="T4" fmla="*/ 20 w 278"/>
                <a:gd name="T5" fmla="*/ 278 h 279"/>
                <a:gd name="T6" fmla="*/ 15 w 278"/>
                <a:gd name="T7" fmla="*/ 275 h 279"/>
                <a:gd name="T8" fmla="*/ 4 w 278"/>
                <a:gd name="T9" fmla="*/ 264 h 279"/>
                <a:gd name="T10" fmla="*/ 4 w 278"/>
                <a:gd name="T11" fmla="*/ 264 h 279"/>
                <a:gd name="T12" fmla="*/ 1 w 278"/>
                <a:gd name="T13" fmla="*/ 258 h 279"/>
                <a:gd name="T14" fmla="*/ 0 w 278"/>
                <a:gd name="T15" fmla="*/ 253 h 279"/>
                <a:gd name="T16" fmla="*/ 0 w 278"/>
                <a:gd name="T17" fmla="*/ 253 h 279"/>
                <a:gd name="T18" fmla="*/ 1 w 278"/>
                <a:gd name="T19" fmla="*/ 246 h 279"/>
                <a:gd name="T20" fmla="*/ 4 w 278"/>
                <a:gd name="T21" fmla="*/ 240 h 279"/>
                <a:gd name="T22" fmla="*/ 239 w 278"/>
                <a:gd name="T23" fmla="*/ 5 h 279"/>
                <a:gd name="T24" fmla="*/ 239 w 278"/>
                <a:gd name="T25" fmla="*/ 5 h 279"/>
                <a:gd name="T26" fmla="*/ 245 w 278"/>
                <a:gd name="T27" fmla="*/ 2 h 279"/>
                <a:gd name="T28" fmla="*/ 252 w 278"/>
                <a:gd name="T29" fmla="*/ 0 h 279"/>
                <a:gd name="T30" fmla="*/ 252 w 278"/>
                <a:gd name="T31" fmla="*/ 0 h 279"/>
                <a:gd name="T32" fmla="*/ 258 w 278"/>
                <a:gd name="T33" fmla="*/ 2 h 279"/>
                <a:gd name="T34" fmla="*/ 263 w 278"/>
                <a:gd name="T35" fmla="*/ 5 h 279"/>
                <a:gd name="T36" fmla="*/ 274 w 278"/>
                <a:gd name="T37" fmla="*/ 15 h 279"/>
                <a:gd name="T38" fmla="*/ 274 w 278"/>
                <a:gd name="T39" fmla="*/ 15 h 279"/>
                <a:gd name="T40" fmla="*/ 276 w 278"/>
                <a:gd name="T41" fmla="*/ 18 h 279"/>
                <a:gd name="T42" fmla="*/ 277 w 278"/>
                <a:gd name="T43" fmla="*/ 21 h 279"/>
                <a:gd name="T44" fmla="*/ 278 w 278"/>
                <a:gd name="T45" fmla="*/ 28 h 279"/>
                <a:gd name="T46" fmla="*/ 277 w 278"/>
                <a:gd name="T47" fmla="*/ 34 h 279"/>
                <a:gd name="T48" fmla="*/ 276 w 278"/>
                <a:gd name="T49" fmla="*/ 37 h 279"/>
                <a:gd name="T50" fmla="*/ 274 w 278"/>
                <a:gd name="T51" fmla="*/ 40 h 279"/>
                <a:gd name="T52" fmla="*/ 39 w 278"/>
                <a:gd name="T53" fmla="*/ 275 h 279"/>
                <a:gd name="T54" fmla="*/ 39 w 278"/>
                <a:gd name="T55" fmla="*/ 275 h 279"/>
                <a:gd name="T56" fmla="*/ 33 w 278"/>
                <a:gd name="T57" fmla="*/ 278 h 279"/>
                <a:gd name="T58" fmla="*/ 27 w 278"/>
                <a:gd name="T59" fmla="*/ 279 h 279"/>
                <a:gd name="T60" fmla="*/ 27 w 278"/>
                <a:gd name="T61" fmla="*/ 279 h 279"/>
                <a:gd name="T62" fmla="*/ 252 w 278"/>
                <a:gd name="T63" fmla="*/ 11 h 279"/>
                <a:gd name="T64" fmla="*/ 252 w 278"/>
                <a:gd name="T65" fmla="*/ 11 h 279"/>
                <a:gd name="T66" fmla="*/ 250 w 278"/>
                <a:gd name="T67" fmla="*/ 12 h 279"/>
                <a:gd name="T68" fmla="*/ 247 w 278"/>
                <a:gd name="T69" fmla="*/ 13 h 279"/>
                <a:gd name="T70" fmla="*/ 12 w 278"/>
                <a:gd name="T71" fmla="*/ 248 h 279"/>
                <a:gd name="T72" fmla="*/ 12 w 278"/>
                <a:gd name="T73" fmla="*/ 248 h 279"/>
                <a:gd name="T74" fmla="*/ 11 w 278"/>
                <a:gd name="T75" fmla="*/ 250 h 279"/>
                <a:gd name="T76" fmla="*/ 10 w 278"/>
                <a:gd name="T77" fmla="*/ 253 h 279"/>
                <a:gd name="T78" fmla="*/ 10 w 278"/>
                <a:gd name="T79" fmla="*/ 253 h 279"/>
                <a:gd name="T80" fmla="*/ 11 w 278"/>
                <a:gd name="T81" fmla="*/ 255 h 279"/>
                <a:gd name="T82" fmla="*/ 12 w 278"/>
                <a:gd name="T83" fmla="*/ 257 h 279"/>
                <a:gd name="T84" fmla="*/ 23 w 278"/>
                <a:gd name="T85" fmla="*/ 267 h 279"/>
                <a:gd name="T86" fmla="*/ 23 w 278"/>
                <a:gd name="T87" fmla="*/ 267 h 279"/>
                <a:gd name="T88" fmla="*/ 25 w 278"/>
                <a:gd name="T89" fmla="*/ 269 h 279"/>
                <a:gd name="T90" fmla="*/ 27 w 278"/>
                <a:gd name="T91" fmla="*/ 269 h 279"/>
                <a:gd name="T92" fmla="*/ 30 w 278"/>
                <a:gd name="T93" fmla="*/ 269 h 279"/>
                <a:gd name="T94" fmla="*/ 31 w 278"/>
                <a:gd name="T95" fmla="*/ 267 h 279"/>
                <a:gd name="T96" fmla="*/ 267 w 278"/>
                <a:gd name="T97" fmla="*/ 31 h 279"/>
                <a:gd name="T98" fmla="*/ 267 w 278"/>
                <a:gd name="T99" fmla="*/ 31 h 279"/>
                <a:gd name="T100" fmla="*/ 268 w 278"/>
                <a:gd name="T101" fmla="*/ 30 h 279"/>
                <a:gd name="T102" fmla="*/ 268 w 278"/>
                <a:gd name="T103" fmla="*/ 28 h 279"/>
                <a:gd name="T104" fmla="*/ 268 w 278"/>
                <a:gd name="T105" fmla="*/ 25 h 279"/>
                <a:gd name="T106" fmla="*/ 267 w 278"/>
                <a:gd name="T107" fmla="*/ 23 h 279"/>
                <a:gd name="T108" fmla="*/ 257 w 278"/>
                <a:gd name="T109" fmla="*/ 13 h 279"/>
                <a:gd name="T110" fmla="*/ 257 w 278"/>
                <a:gd name="T111" fmla="*/ 13 h 279"/>
                <a:gd name="T112" fmla="*/ 254 w 278"/>
                <a:gd name="T113" fmla="*/ 12 h 279"/>
                <a:gd name="T114" fmla="*/ 252 w 278"/>
                <a:gd name="T115" fmla="*/ 11 h 279"/>
                <a:gd name="T116" fmla="*/ 252 w 278"/>
                <a:gd name="T117" fmla="*/ 1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8" h="279">
                  <a:moveTo>
                    <a:pt x="27" y="279"/>
                  </a:moveTo>
                  <a:lnTo>
                    <a:pt x="27" y="279"/>
                  </a:lnTo>
                  <a:lnTo>
                    <a:pt x="20" y="278"/>
                  </a:lnTo>
                  <a:lnTo>
                    <a:pt x="15" y="275"/>
                  </a:lnTo>
                  <a:lnTo>
                    <a:pt x="4" y="264"/>
                  </a:lnTo>
                  <a:lnTo>
                    <a:pt x="4" y="264"/>
                  </a:lnTo>
                  <a:lnTo>
                    <a:pt x="1" y="258"/>
                  </a:lnTo>
                  <a:lnTo>
                    <a:pt x="0" y="253"/>
                  </a:lnTo>
                  <a:lnTo>
                    <a:pt x="0" y="253"/>
                  </a:lnTo>
                  <a:lnTo>
                    <a:pt x="1" y="246"/>
                  </a:lnTo>
                  <a:lnTo>
                    <a:pt x="4" y="240"/>
                  </a:lnTo>
                  <a:lnTo>
                    <a:pt x="239" y="5"/>
                  </a:lnTo>
                  <a:lnTo>
                    <a:pt x="239" y="5"/>
                  </a:lnTo>
                  <a:lnTo>
                    <a:pt x="245" y="2"/>
                  </a:lnTo>
                  <a:lnTo>
                    <a:pt x="252" y="0"/>
                  </a:lnTo>
                  <a:lnTo>
                    <a:pt x="252" y="0"/>
                  </a:lnTo>
                  <a:lnTo>
                    <a:pt x="258" y="2"/>
                  </a:lnTo>
                  <a:lnTo>
                    <a:pt x="263" y="5"/>
                  </a:lnTo>
                  <a:lnTo>
                    <a:pt x="274" y="15"/>
                  </a:lnTo>
                  <a:lnTo>
                    <a:pt x="274" y="15"/>
                  </a:lnTo>
                  <a:lnTo>
                    <a:pt x="276" y="18"/>
                  </a:lnTo>
                  <a:lnTo>
                    <a:pt x="277" y="21"/>
                  </a:lnTo>
                  <a:lnTo>
                    <a:pt x="278" y="28"/>
                  </a:lnTo>
                  <a:lnTo>
                    <a:pt x="277" y="34"/>
                  </a:lnTo>
                  <a:lnTo>
                    <a:pt x="276" y="37"/>
                  </a:lnTo>
                  <a:lnTo>
                    <a:pt x="274" y="40"/>
                  </a:lnTo>
                  <a:lnTo>
                    <a:pt x="39" y="275"/>
                  </a:lnTo>
                  <a:lnTo>
                    <a:pt x="39" y="275"/>
                  </a:lnTo>
                  <a:lnTo>
                    <a:pt x="33" y="278"/>
                  </a:lnTo>
                  <a:lnTo>
                    <a:pt x="27" y="279"/>
                  </a:lnTo>
                  <a:lnTo>
                    <a:pt x="27" y="279"/>
                  </a:lnTo>
                  <a:close/>
                  <a:moveTo>
                    <a:pt x="252" y="11"/>
                  </a:moveTo>
                  <a:lnTo>
                    <a:pt x="252" y="11"/>
                  </a:lnTo>
                  <a:lnTo>
                    <a:pt x="250" y="12"/>
                  </a:lnTo>
                  <a:lnTo>
                    <a:pt x="247" y="13"/>
                  </a:lnTo>
                  <a:lnTo>
                    <a:pt x="12" y="248"/>
                  </a:lnTo>
                  <a:lnTo>
                    <a:pt x="12" y="248"/>
                  </a:lnTo>
                  <a:lnTo>
                    <a:pt x="11" y="250"/>
                  </a:lnTo>
                  <a:lnTo>
                    <a:pt x="10" y="253"/>
                  </a:lnTo>
                  <a:lnTo>
                    <a:pt x="10" y="253"/>
                  </a:lnTo>
                  <a:lnTo>
                    <a:pt x="11" y="255"/>
                  </a:lnTo>
                  <a:lnTo>
                    <a:pt x="12" y="257"/>
                  </a:lnTo>
                  <a:lnTo>
                    <a:pt x="23" y="267"/>
                  </a:lnTo>
                  <a:lnTo>
                    <a:pt x="23" y="267"/>
                  </a:lnTo>
                  <a:lnTo>
                    <a:pt x="25" y="269"/>
                  </a:lnTo>
                  <a:lnTo>
                    <a:pt x="27" y="269"/>
                  </a:lnTo>
                  <a:lnTo>
                    <a:pt x="30" y="269"/>
                  </a:lnTo>
                  <a:lnTo>
                    <a:pt x="31" y="267"/>
                  </a:lnTo>
                  <a:lnTo>
                    <a:pt x="267" y="31"/>
                  </a:lnTo>
                  <a:lnTo>
                    <a:pt x="267" y="31"/>
                  </a:lnTo>
                  <a:lnTo>
                    <a:pt x="268" y="30"/>
                  </a:lnTo>
                  <a:lnTo>
                    <a:pt x="268" y="28"/>
                  </a:lnTo>
                  <a:lnTo>
                    <a:pt x="268" y="25"/>
                  </a:lnTo>
                  <a:lnTo>
                    <a:pt x="267" y="23"/>
                  </a:lnTo>
                  <a:lnTo>
                    <a:pt x="257" y="13"/>
                  </a:lnTo>
                  <a:lnTo>
                    <a:pt x="257" y="13"/>
                  </a:lnTo>
                  <a:lnTo>
                    <a:pt x="254" y="12"/>
                  </a:lnTo>
                  <a:lnTo>
                    <a:pt x="252" y="11"/>
                  </a:lnTo>
                  <a:lnTo>
                    <a:pt x="25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noEditPoints="1"/>
            </p:cNvSpPr>
            <p:nvPr userDrawn="1"/>
          </p:nvSpPr>
          <p:spPr bwMode="auto">
            <a:xfrm>
              <a:off x="3802" y="1982"/>
              <a:ext cx="224" cy="303"/>
            </a:xfrm>
            <a:custGeom>
              <a:avLst/>
              <a:gdLst>
                <a:gd name="T0" fmla="*/ 225 w 448"/>
                <a:gd name="T1" fmla="*/ 0 h 607"/>
                <a:gd name="T2" fmla="*/ 180 w 448"/>
                <a:gd name="T3" fmla="*/ 4 h 607"/>
                <a:gd name="T4" fmla="*/ 137 w 448"/>
                <a:gd name="T5" fmla="*/ 17 h 607"/>
                <a:gd name="T6" fmla="*/ 99 w 448"/>
                <a:gd name="T7" fmla="*/ 38 h 607"/>
                <a:gd name="T8" fmla="*/ 66 w 448"/>
                <a:gd name="T9" fmla="*/ 65 h 607"/>
                <a:gd name="T10" fmla="*/ 40 w 448"/>
                <a:gd name="T11" fmla="*/ 99 h 607"/>
                <a:gd name="T12" fmla="*/ 19 w 448"/>
                <a:gd name="T13" fmla="*/ 137 h 607"/>
                <a:gd name="T14" fmla="*/ 5 w 448"/>
                <a:gd name="T15" fmla="*/ 178 h 607"/>
                <a:gd name="T16" fmla="*/ 0 w 448"/>
                <a:gd name="T17" fmla="*/ 223 h 607"/>
                <a:gd name="T18" fmla="*/ 2 w 448"/>
                <a:gd name="T19" fmla="*/ 236 h 607"/>
                <a:gd name="T20" fmla="*/ 6 w 448"/>
                <a:gd name="T21" fmla="*/ 261 h 607"/>
                <a:gd name="T22" fmla="*/ 15 w 448"/>
                <a:gd name="T23" fmla="*/ 290 h 607"/>
                <a:gd name="T24" fmla="*/ 36 w 448"/>
                <a:gd name="T25" fmla="*/ 335 h 607"/>
                <a:gd name="T26" fmla="*/ 72 w 448"/>
                <a:gd name="T27" fmla="*/ 399 h 607"/>
                <a:gd name="T28" fmla="*/ 113 w 448"/>
                <a:gd name="T29" fmla="*/ 462 h 607"/>
                <a:gd name="T30" fmla="*/ 154 w 448"/>
                <a:gd name="T31" fmla="*/ 518 h 607"/>
                <a:gd name="T32" fmla="*/ 215 w 448"/>
                <a:gd name="T33" fmla="*/ 596 h 607"/>
                <a:gd name="T34" fmla="*/ 225 w 448"/>
                <a:gd name="T35" fmla="*/ 607 h 607"/>
                <a:gd name="T36" fmla="*/ 260 w 448"/>
                <a:gd name="T37" fmla="*/ 564 h 607"/>
                <a:gd name="T38" fmla="*/ 316 w 448"/>
                <a:gd name="T39" fmla="*/ 492 h 607"/>
                <a:gd name="T40" fmla="*/ 357 w 448"/>
                <a:gd name="T41" fmla="*/ 431 h 607"/>
                <a:gd name="T42" fmla="*/ 397 w 448"/>
                <a:gd name="T43" fmla="*/ 367 h 607"/>
                <a:gd name="T44" fmla="*/ 428 w 448"/>
                <a:gd name="T45" fmla="*/ 305 h 607"/>
                <a:gd name="T46" fmla="*/ 438 w 448"/>
                <a:gd name="T47" fmla="*/ 275 h 607"/>
                <a:gd name="T48" fmla="*/ 446 w 448"/>
                <a:gd name="T49" fmla="*/ 248 h 607"/>
                <a:gd name="T50" fmla="*/ 448 w 448"/>
                <a:gd name="T51" fmla="*/ 223 h 607"/>
                <a:gd name="T52" fmla="*/ 447 w 448"/>
                <a:gd name="T53" fmla="*/ 200 h 607"/>
                <a:gd name="T54" fmla="*/ 438 w 448"/>
                <a:gd name="T55" fmla="*/ 156 h 607"/>
                <a:gd name="T56" fmla="*/ 421 w 448"/>
                <a:gd name="T57" fmla="*/ 117 h 607"/>
                <a:gd name="T58" fmla="*/ 397 w 448"/>
                <a:gd name="T59" fmla="*/ 81 h 607"/>
                <a:gd name="T60" fmla="*/ 367 w 448"/>
                <a:gd name="T61" fmla="*/ 50 h 607"/>
                <a:gd name="T62" fmla="*/ 331 w 448"/>
                <a:gd name="T63" fmla="*/ 26 h 607"/>
                <a:gd name="T64" fmla="*/ 291 w 448"/>
                <a:gd name="T65" fmla="*/ 10 h 607"/>
                <a:gd name="T66" fmla="*/ 247 w 448"/>
                <a:gd name="T67" fmla="*/ 1 h 607"/>
                <a:gd name="T68" fmla="*/ 225 w 448"/>
                <a:gd name="T69" fmla="*/ 0 h 607"/>
                <a:gd name="T70" fmla="*/ 225 w 448"/>
                <a:gd name="T71" fmla="*/ 288 h 607"/>
                <a:gd name="T72" fmla="*/ 210 w 448"/>
                <a:gd name="T73" fmla="*/ 286 h 607"/>
                <a:gd name="T74" fmla="*/ 197 w 448"/>
                <a:gd name="T75" fmla="*/ 282 h 607"/>
                <a:gd name="T76" fmla="*/ 174 w 448"/>
                <a:gd name="T77" fmla="*/ 267 h 607"/>
                <a:gd name="T78" fmla="*/ 158 w 448"/>
                <a:gd name="T79" fmla="*/ 244 h 607"/>
                <a:gd name="T80" fmla="*/ 155 w 448"/>
                <a:gd name="T81" fmla="*/ 230 h 607"/>
                <a:gd name="T82" fmla="*/ 152 w 448"/>
                <a:gd name="T83" fmla="*/ 216 h 607"/>
                <a:gd name="T84" fmla="*/ 154 w 448"/>
                <a:gd name="T85" fmla="*/ 208 h 607"/>
                <a:gd name="T86" fmla="*/ 156 w 448"/>
                <a:gd name="T87" fmla="*/ 194 h 607"/>
                <a:gd name="T88" fmla="*/ 165 w 448"/>
                <a:gd name="T89" fmla="*/ 176 h 607"/>
                <a:gd name="T90" fmla="*/ 185 w 448"/>
                <a:gd name="T91" fmla="*/ 156 h 607"/>
                <a:gd name="T92" fmla="*/ 203 w 448"/>
                <a:gd name="T93" fmla="*/ 147 h 607"/>
                <a:gd name="T94" fmla="*/ 217 w 448"/>
                <a:gd name="T95" fmla="*/ 145 h 607"/>
                <a:gd name="T96" fmla="*/ 225 w 448"/>
                <a:gd name="T97" fmla="*/ 144 h 607"/>
                <a:gd name="T98" fmla="*/ 239 w 448"/>
                <a:gd name="T99" fmla="*/ 146 h 607"/>
                <a:gd name="T100" fmla="*/ 253 w 448"/>
                <a:gd name="T101" fmla="*/ 149 h 607"/>
                <a:gd name="T102" fmla="*/ 276 w 448"/>
                <a:gd name="T103" fmla="*/ 164 h 607"/>
                <a:gd name="T104" fmla="*/ 291 w 448"/>
                <a:gd name="T105" fmla="*/ 187 h 607"/>
                <a:gd name="T106" fmla="*/ 295 w 448"/>
                <a:gd name="T107" fmla="*/ 201 h 607"/>
                <a:gd name="T108" fmla="*/ 296 w 448"/>
                <a:gd name="T109" fmla="*/ 216 h 607"/>
                <a:gd name="T110" fmla="*/ 296 w 448"/>
                <a:gd name="T111" fmla="*/ 223 h 607"/>
                <a:gd name="T112" fmla="*/ 293 w 448"/>
                <a:gd name="T113" fmla="*/ 237 h 607"/>
                <a:gd name="T114" fmla="*/ 284 w 448"/>
                <a:gd name="T115" fmla="*/ 255 h 607"/>
                <a:gd name="T116" fmla="*/ 265 w 448"/>
                <a:gd name="T117" fmla="*/ 275 h 607"/>
                <a:gd name="T118" fmla="*/ 246 w 448"/>
                <a:gd name="T119" fmla="*/ 284 h 607"/>
                <a:gd name="T120" fmla="*/ 232 w 448"/>
                <a:gd name="T121" fmla="*/ 288 h 607"/>
                <a:gd name="T122" fmla="*/ 225 w 448"/>
                <a:gd name="T123" fmla="*/ 288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8" h="607">
                  <a:moveTo>
                    <a:pt x="225" y="0"/>
                  </a:moveTo>
                  <a:lnTo>
                    <a:pt x="225" y="0"/>
                  </a:lnTo>
                  <a:lnTo>
                    <a:pt x="202" y="1"/>
                  </a:lnTo>
                  <a:lnTo>
                    <a:pt x="180" y="4"/>
                  </a:lnTo>
                  <a:lnTo>
                    <a:pt x="158" y="10"/>
                  </a:lnTo>
                  <a:lnTo>
                    <a:pt x="137" y="17"/>
                  </a:lnTo>
                  <a:lnTo>
                    <a:pt x="118" y="26"/>
                  </a:lnTo>
                  <a:lnTo>
                    <a:pt x="99" y="38"/>
                  </a:lnTo>
                  <a:lnTo>
                    <a:pt x="82" y="50"/>
                  </a:lnTo>
                  <a:lnTo>
                    <a:pt x="66" y="65"/>
                  </a:lnTo>
                  <a:lnTo>
                    <a:pt x="52" y="81"/>
                  </a:lnTo>
                  <a:lnTo>
                    <a:pt x="40" y="99"/>
                  </a:lnTo>
                  <a:lnTo>
                    <a:pt x="28" y="117"/>
                  </a:lnTo>
                  <a:lnTo>
                    <a:pt x="19" y="137"/>
                  </a:lnTo>
                  <a:lnTo>
                    <a:pt x="11" y="156"/>
                  </a:lnTo>
                  <a:lnTo>
                    <a:pt x="5" y="178"/>
                  </a:lnTo>
                  <a:lnTo>
                    <a:pt x="2" y="200"/>
                  </a:lnTo>
                  <a:lnTo>
                    <a:pt x="0" y="223"/>
                  </a:lnTo>
                  <a:lnTo>
                    <a:pt x="0" y="223"/>
                  </a:lnTo>
                  <a:lnTo>
                    <a:pt x="2" y="236"/>
                  </a:lnTo>
                  <a:lnTo>
                    <a:pt x="4" y="248"/>
                  </a:lnTo>
                  <a:lnTo>
                    <a:pt x="6" y="261"/>
                  </a:lnTo>
                  <a:lnTo>
                    <a:pt x="11" y="275"/>
                  </a:lnTo>
                  <a:lnTo>
                    <a:pt x="15" y="290"/>
                  </a:lnTo>
                  <a:lnTo>
                    <a:pt x="21" y="305"/>
                  </a:lnTo>
                  <a:lnTo>
                    <a:pt x="36" y="335"/>
                  </a:lnTo>
                  <a:lnTo>
                    <a:pt x="53" y="367"/>
                  </a:lnTo>
                  <a:lnTo>
                    <a:pt x="72" y="399"/>
                  </a:lnTo>
                  <a:lnTo>
                    <a:pt x="91" y="431"/>
                  </a:lnTo>
                  <a:lnTo>
                    <a:pt x="113" y="462"/>
                  </a:lnTo>
                  <a:lnTo>
                    <a:pt x="134" y="492"/>
                  </a:lnTo>
                  <a:lnTo>
                    <a:pt x="154" y="518"/>
                  </a:lnTo>
                  <a:lnTo>
                    <a:pt x="189" y="564"/>
                  </a:lnTo>
                  <a:lnTo>
                    <a:pt x="215" y="596"/>
                  </a:lnTo>
                  <a:lnTo>
                    <a:pt x="225" y="607"/>
                  </a:lnTo>
                  <a:lnTo>
                    <a:pt x="225" y="607"/>
                  </a:lnTo>
                  <a:lnTo>
                    <a:pt x="234" y="596"/>
                  </a:lnTo>
                  <a:lnTo>
                    <a:pt x="260" y="564"/>
                  </a:lnTo>
                  <a:lnTo>
                    <a:pt x="295" y="518"/>
                  </a:lnTo>
                  <a:lnTo>
                    <a:pt x="316" y="492"/>
                  </a:lnTo>
                  <a:lnTo>
                    <a:pt x="337" y="462"/>
                  </a:lnTo>
                  <a:lnTo>
                    <a:pt x="357" y="431"/>
                  </a:lnTo>
                  <a:lnTo>
                    <a:pt x="377" y="399"/>
                  </a:lnTo>
                  <a:lnTo>
                    <a:pt x="397" y="367"/>
                  </a:lnTo>
                  <a:lnTo>
                    <a:pt x="413" y="335"/>
                  </a:lnTo>
                  <a:lnTo>
                    <a:pt x="428" y="305"/>
                  </a:lnTo>
                  <a:lnTo>
                    <a:pt x="434" y="290"/>
                  </a:lnTo>
                  <a:lnTo>
                    <a:pt x="438" y="275"/>
                  </a:lnTo>
                  <a:lnTo>
                    <a:pt x="443" y="261"/>
                  </a:lnTo>
                  <a:lnTo>
                    <a:pt x="446" y="248"/>
                  </a:lnTo>
                  <a:lnTo>
                    <a:pt x="447" y="236"/>
                  </a:lnTo>
                  <a:lnTo>
                    <a:pt x="448" y="223"/>
                  </a:lnTo>
                  <a:lnTo>
                    <a:pt x="448" y="223"/>
                  </a:lnTo>
                  <a:lnTo>
                    <a:pt x="447" y="200"/>
                  </a:lnTo>
                  <a:lnTo>
                    <a:pt x="444" y="178"/>
                  </a:lnTo>
                  <a:lnTo>
                    <a:pt x="438" y="156"/>
                  </a:lnTo>
                  <a:lnTo>
                    <a:pt x="430" y="137"/>
                  </a:lnTo>
                  <a:lnTo>
                    <a:pt x="421" y="117"/>
                  </a:lnTo>
                  <a:lnTo>
                    <a:pt x="410" y="99"/>
                  </a:lnTo>
                  <a:lnTo>
                    <a:pt x="397" y="81"/>
                  </a:lnTo>
                  <a:lnTo>
                    <a:pt x="383" y="65"/>
                  </a:lnTo>
                  <a:lnTo>
                    <a:pt x="367" y="50"/>
                  </a:lnTo>
                  <a:lnTo>
                    <a:pt x="349" y="38"/>
                  </a:lnTo>
                  <a:lnTo>
                    <a:pt x="331" y="26"/>
                  </a:lnTo>
                  <a:lnTo>
                    <a:pt x="311" y="17"/>
                  </a:lnTo>
                  <a:lnTo>
                    <a:pt x="291" y="10"/>
                  </a:lnTo>
                  <a:lnTo>
                    <a:pt x="270" y="4"/>
                  </a:lnTo>
                  <a:lnTo>
                    <a:pt x="247" y="1"/>
                  </a:lnTo>
                  <a:lnTo>
                    <a:pt x="225" y="0"/>
                  </a:lnTo>
                  <a:lnTo>
                    <a:pt x="225" y="0"/>
                  </a:lnTo>
                  <a:close/>
                  <a:moveTo>
                    <a:pt x="225" y="288"/>
                  </a:moveTo>
                  <a:lnTo>
                    <a:pt x="225" y="288"/>
                  </a:lnTo>
                  <a:lnTo>
                    <a:pt x="217" y="288"/>
                  </a:lnTo>
                  <a:lnTo>
                    <a:pt x="210" y="286"/>
                  </a:lnTo>
                  <a:lnTo>
                    <a:pt x="203" y="284"/>
                  </a:lnTo>
                  <a:lnTo>
                    <a:pt x="197" y="282"/>
                  </a:lnTo>
                  <a:lnTo>
                    <a:pt x="185" y="275"/>
                  </a:lnTo>
                  <a:lnTo>
                    <a:pt x="174" y="267"/>
                  </a:lnTo>
                  <a:lnTo>
                    <a:pt x="165" y="255"/>
                  </a:lnTo>
                  <a:lnTo>
                    <a:pt x="158" y="244"/>
                  </a:lnTo>
                  <a:lnTo>
                    <a:pt x="156" y="237"/>
                  </a:lnTo>
                  <a:lnTo>
                    <a:pt x="155" y="230"/>
                  </a:lnTo>
                  <a:lnTo>
                    <a:pt x="154" y="223"/>
                  </a:lnTo>
                  <a:lnTo>
                    <a:pt x="152" y="216"/>
                  </a:lnTo>
                  <a:lnTo>
                    <a:pt x="152" y="216"/>
                  </a:lnTo>
                  <a:lnTo>
                    <a:pt x="154" y="208"/>
                  </a:lnTo>
                  <a:lnTo>
                    <a:pt x="155" y="201"/>
                  </a:lnTo>
                  <a:lnTo>
                    <a:pt x="156" y="194"/>
                  </a:lnTo>
                  <a:lnTo>
                    <a:pt x="158" y="187"/>
                  </a:lnTo>
                  <a:lnTo>
                    <a:pt x="165" y="176"/>
                  </a:lnTo>
                  <a:lnTo>
                    <a:pt x="174" y="164"/>
                  </a:lnTo>
                  <a:lnTo>
                    <a:pt x="185" y="156"/>
                  </a:lnTo>
                  <a:lnTo>
                    <a:pt x="197" y="149"/>
                  </a:lnTo>
                  <a:lnTo>
                    <a:pt x="203" y="147"/>
                  </a:lnTo>
                  <a:lnTo>
                    <a:pt x="210" y="146"/>
                  </a:lnTo>
                  <a:lnTo>
                    <a:pt x="217" y="145"/>
                  </a:lnTo>
                  <a:lnTo>
                    <a:pt x="225" y="144"/>
                  </a:lnTo>
                  <a:lnTo>
                    <a:pt x="225" y="144"/>
                  </a:lnTo>
                  <a:lnTo>
                    <a:pt x="232" y="145"/>
                  </a:lnTo>
                  <a:lnTo>
                    <a:pt x="239" y="146"/>
                  </a:lnTo>
                  <a:lnTo>
                    <a:pt x="246" y="147"/>
                  </a:lnTo>
                  <a:lnTo>
                    <a:pt x="253" y="149"/>
                  </a:lnTo>
                  <a:lnTo>
                    <a:pt x="265" y="156"/>
                  </a:lnTo>
                  <a:lnTo>
                    <a:pt x="276" y="164"/>
                  </a:lnTo>
                  <a:lnTo>
                    <a:pt x="284" y="176"/>
                  </a:lnTo>
                  <a:lnTo>
                    <a:pt x="291" y="187"/>
                  </a:lnTo>
                  <a:lnTo>
                    <a:pt x="293" y="194"/>
                  </a:lnTo>
                  <a:lnTo>
                    <a:pt x="295" y="201"/>
                  </a:lnTo>
                  <a:lnTo>
                    <a:pt x="296" y="208"/>
                  </a:lnTo>
                  <a:lnTo>
                    <a:pt x="296" y="216"/>
                  </a:lnTo>
                  <a:lnTo>
                    <a:pt x="296" y="216"/>
                  </a:lnTo>
                  <a:lnTo>
                    <a:pt x="296" y="223"/>
                  </a:lnTo>
                  <a:lnTo>
                    <a:pt x="295" y="230"/>
                  </a:lnTo>
                  <a:lnTo>
                    <a:pt x="293" y="237"/>
                  </a:lnTo>
                  <a:lnTo>
                    <a:pt x="291" y="244"/>
                  </a:lnTo>
                  <a:lnTo>
                    <a:pt x="284" y="255"/>
                  </a:lnTo>
                  <a:lnTo>
                    <a:pt x="276" y="267"/>
                  </a:lnTo>
                  <a:lnTo>
                    <a:pt x="265" y="275"/>
                  </a:lnTo>
                  <a:lnTo>
                    <a:pt x="253" y="282"/>
                  </a:lnTo>
                  <a:lnTo>
                    <a:pt x="246" y="284"/>
                  </a:lnTo>
                  <a:lnTo>
                    <a:pt x="239" y="286"/>
                  </a:lnTo>
                  <a:lnTo>
                    <a:pt x="232" y="288"/>
                  </a:lnTo>
                  <a:lnTo>
                    <a:pt x="225" y="288"/>
                  </a:lnTo>
                  <a:lnTo>
                    <a:pt x="225" y="288"/>
                  </a:lnTo>
                  <a:close/>
                </a:path>
              </a:pathLst>
            </a:custGeom>
            <a:noFill/>
            <a:ln w="111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userDrawn="1"/>
          </p:nvSpPr>
          <p:spPr bwMode="auto">
            <a:xfrm>
              <a:off x="3179" y="2138"/>
              <a:ext cx="294" cy="123"/>
            </a:xfrm>
            <a:custGeom>
              <a:avLst/>
              <a:gdLst>
                <a:gd name="T0" fmla="*/ 587 w 587"/>
                <a:gd name="T1" fmla="*/ 242 h 244"/>
                <a:gd name="T2" fmla="*/ 577 w 587"/>
                <a:gd name="T3" fmla="*/ 226 h 244"/>
                <a:gd name="T4" fmla="*/ 570 w 587"/>
                <a:gd name="T5" fmla="*/ 207 h 244"/>
                <a:gd name="T6" fmla="*/ 562 w 587"/>
                <a:gd name="T7" fmla="*/ 169 h 244"/>
                <a:gd name="T8" fmla="*/ 561 w 587"/>
                <a:gd name="T9" fmla="*/ 138 h 244"/>
                <a:gd name="T10" fmla="*/ 561 w 587"/>
                <a:gd name="T11" fmla="*/ 82 h 244"/>
                <a:gd name="T12" fmla="*/ 560 w 587"/>
                <a:gd name="T13" fmla="*/ 74 h 244"/>
                <a:gd name="T14" fmla="*/ 557 w 587"/>
                <a:gd name="T15" fmla="*/ 58 h 244"/>
                <a:gd name="T16" fmla="*/ 551 w 587"/>
                <a:gd name="T17" fmla="*/ 43 h 244"/>
                <a:gd name="T18" fmla="*/ 541 w 587"/>
                <a:gd name="T19" fmla="*/ 30 h 244"/>
                <a:gd name="T20" fmla="*/ 531 w 587"/>
                <a:gd name="T21" fmla="*/ 18 h 244"/>
                <a:gd name="T22" fmla="*/ 517 w 587"/>
                <a:gd name="T23" fmla="*/ 9 h 244"/>
                <a:gd name="T24" fmla="*/ 502 w 587"/>
                <a:gd name="T25" fmla="*/ 3 h 244"/>
                <a:gd name="T26" fmla="*/ 486 w 587"/>
                <a:gd name="T27" fmla="*/ 0 h 244"/>
                <a:gd name="T28" fmla="*/ 82 w 587"/>
                <a:gd name="T29" fmla="*/ 0 h 244"/>
                <a:gd name="T30" fmla="*/ 74 w 587"/>
                <a:gd name="T31" fmla="*/ 0 h 244"/>
                <a:gd name="T32" fmla="*/ 57 w 587"/>
                <a:gd name="T33" fmla="*/ 3 h 244"/>
                <a:gd name="T34" fmla="*/ 43 w 587"/>
                <a:gd name="T35" fmla="*/ 9 h 244"/>
                <a:gd name="T36" fmla="*/ 30 w 587"/>
                <a:gd name="T37" fmla="*/ 18 h 244"/>
                <a:gd name="T38" fmla="*/ 18 w 587"/>
                <a:gd name="T39" fmla="*/ 30 h 244"/>
                <a:gd name="T40" fmla="*/ 9 w 587"/>
                <a:gd name="T41" fmla="*/ 43 h 244"/>
                <a:gd name="T42" fmla="*/ 3 w 587"/>
                <a:gd name="T43" fmla="*/ 58 h 244"/>
                <a:gd name="T44" fmla="*/ 0 w 587"/>
                <a:gd name="T45" fmla="*/ 74 h 244"/>
                <a:gd name="T46" fmla="*/ 0 w 587"/>
                <a:gd name="T47" fmla="*/ 124 h 244"/>
                <a:gd name="T48" fmla="*/ 0 w 587"/>
                <a:gd name="T49" fmla="*/ 134 h 244"/>
                <a:gd name="T50" fmla="*/ 3 w 587"/>
                <a:gd name="T51" fmla="*/ 150 h 244"/>
                <a:gd name="T52" fmla="*/ 9 w 587"/>
                <a:gd name="T53" fmla="*/ 165 h 244"/>
                <a:gd name="T54" fmla="*/ 18 w 587"/>
                <a:gd name="T55" fmla="*/ 177 h 244"/>
                <a:gd name="T56" fmla="*/ 30 w 587"/>
                <a:gd name="T57" fmla="*/ 189 h 244"/>
                <a:gd name="T58" fmla="*/ 43 w 587"/>
                <a:gd name="T59" fmla="*/ 197 h 244"/>
                <a:gd name="T60" fmla="*/ 57 w 587"/>
                <a:gd name="T61" fmla="*/ 204 h 244"/>
                <a:gd name="T62" fmla="*/ 74 w 587"/>
                <a:gd name="T63" fmla="*/ 207 h 244"/>
                <a:gd name="T64" fmla="*/ 478 w 587"/>
                <a:gd name="T65" fmla="*/ 207 h 244"/>
                <a:gd name="T66" fmla="*/ 486 w 587"/>
                <a:gd name="T67" fmla="*/ 207 h 244"/>
                <a:gd name="T68" fmla="*/ 502 w 587"/>
                <a:gd name="T69" fmla="*/ 204 h 244"/>
                <a:gd name="T70" fmla="*/ 509 w 587"/>
                <a:gd name="T71" fmla="*/ 202 h 244"/>
                <a:gd name="T72" fmla="*/ 531 w 587"/>
                <a:gd name="T73" fmla="*/ 210 h 244"/>
                <a:gd name="T74" fmla="*/ 568 w 587"/>
                <a:gd name="T75" fmla="*/ 230 h 244"/>
                <a:gd name="T76" fmla="*/ 586 w 587"/>
                <a:gd name="T77" fmla="*/ 244 h 244"/>
                <a:gd name="T78" fmla="*/ 587 w 587"/>
                <a:gd name="T79" fmla="*/ 244 h 244"/>
                <a:gd name="T80" fmla="*/ 587 w 587"/>
                <a:gd name="T81" fmla="*/ 24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7" h="244">
                  <a:moveTo>
                    <a:pt x="587" y="242"/>
                  </a:moveTo>
                  <a:lnTo>
                    <a:pt x="587" y="242"/>
                  </a:lnTo>
                  <a:lnTo>
                    <a:pt x="582" y="235"/>
                  </a:lnTo>
                  <a:lnTo>
                    <a:pt x="577" y="226"/>
                  </a:lnTo>
                  <a:lnTo>
                    <a:pt x="574" y="217"/>
                  </a:lnTo>
                  <a:lnTo>
                    <a:pt x="570" y="207"/>
                  </a:lnTo>
                  <a:lnTo>
                    <a:pt x="566" y="188"/>
                  </a:lnTo>
                  <a:lnTo>
                    <a:pt x="562" y="169"/>
                  </a:lnTo>
                  <a:lnTo>
                    <a:pt x="561" y="152"/>
                  </a:lnTo>
                  <a:lnTo>
                    <a:pt x="561" y="138"/>
                  </a:lnTo>
                  <a:lnTo>
                    <a:pt x="561" y="124"/>
                  </a:lnTo>
                  <a:lnTo>
                    <a:pt x="561" y="82"/>
                  </a:lnTo>
                  <a:lnTo>
                    <a:pt x="561" y="82"/>
                  </a:lnTo>
                  <a:lnTo>
                    <a:pt x="560" y="74"/>
                  </a:lnTo>
                  <a:lnTo>
                    <a:pt x="559" y="66"/>
                  </a:lnTo>
                  <a:lnTo>
                    <a:pt x="557" y="58"/>
                  </a:lnTo>
                  <a:lnTo>
                    <a:pt x="554" y="50"/>
                  </a:lnTo>
                  <a:lnTo>
                    <a:pt x="551" y="43"/>
                  </a:lnTo>
                  <a:lnTo>
                    <a:pt x="547" y="36"/>
                  </a:lnTo>
                  <a:lnTo>
                    <a:pt x="541" y="30"/>
                  </a:lnTo>
                  <a:lnTo>
                    <a:pt x="537" y="24"/>
                  </a:lnTo>
                  <a:lnTo>
                    <a:pt x="531" y="18"/>
                  </a:lnTo>
                  <a:lnTo>
                    <a:pt x="524" y="14"/>
                  </a:lnTo>
                  <a:lnTo>
                    <a:pt x="517" y="9"/>
                  </a:lnTo>
                  <a:lnTo>
                    <a:pt x="510" y="6"/>
                  </a:lnTo>
                  <a:lnTo>
                    <a:pt x="502" y="3"/>
                  </a:lnTo>
                  <a:lnTo>
                    <a:pt x="495" y="1"/>
                  </a:lnTo>
                  <a:lnTo>
                    <a:pt x="486" y="0"/>
                  </a:lnTo>
                  <a:lnTo>
                    <a:pt x="478" y="0"/>
                  </a:lnTo>
                  <a:lnTo>
                    <a:pt x="82" y="0"/>
                  </a:lnTo>
                  <a:lnTo>
                    <a:pt x="82" y="0"/>
                  </a:lnTo>
                  <a:lnTo>
                    <a:pt x="74" y="0"/>
                  </a:lnTo>
                  <a:lnTo>
                    <a:pt x="66" y="1"/>
                  </a:lnTo>
                  <a:lnTo>
                    <a:pt x="57" y="3"/>
                  </a:lnTo>
                  <a:lnTo>
                    <a:pt x="49" y="6"/>
                  </a:lnTo>
                  <a:lnTo>
                    <a:pt x="43" y="9"/>
                  </a:lnTo>
                  <a:lnTo>
                    <a:pt x="36" y="14"/>
                  </a:lnTo>
                  <a:lnTo>
                    <a:pt x="30" y="18"/>
                  </a:lnTo>
                  <a:lnTo>
                    <a:pt x="24" y="24"/>
                  </a:lnTo>
                  <a:lnTo>
                    <a:pt x="18" y="30"/>
                  </a:lnTo>
                  <a:lnTo>
                    <a:pt x="14" y="36"/>
                  </a:lnTo>
                  <a:lnTo>
                    <a:pt x="9" y="43"/>
                  </a:lnTo>
                  <a:lnTo>
                    <a:pt x="6" y="50"/>
                  </a:lnTo>
                  <a:lnTo>
                    <a:pt x="3" y="58"/>
                  </a:lnTo>
                  <a:lnTo>
                    <a:pt x="1" y="66"/>
                  </a:lnTo>
                  <a:lnTo>
                    <a:pt x="0" y="74"/>
                  </a:lnTo>
                  <a:lnTo>
                    <a:pt x="0" y="82"/>
                  </a:lnTo>
                  <a:lnTo>
                    <a:pt x="0" y="124"/>
                  </a:lnTo>
                  <a:lnTo>
                    <a:pt x="0" y="124"/>
                  </a:lnTo>
                  <a:lnTo>
                    <a:pt x="0" y="134"/>
                  </a:lnTo>
                  <a:lnTo>
                    <a:pt x="1" y="142"/>
                  </a:lnTo>
                  <a:lnTo>
                    <a:pt x="3" y="150"/>
                  </a:lnTo>
                  <a:lnTo>
                    <a:pt x="6" y="157"/>
                  </a:lnTo>
                  <a:lnTo>
                    <a:pt x="9" y="165"/>
                  </a:lnTo>
                  <a:lnTo>
                    <a:pt x="14" y="171"/>
                  </a:lnTo>
                  <a:lnTo>
                    <a:pt x="18" y="177"/>
                  </a:lnTo>
                  <a:lnTo>
                    <a:pt x="24" y="183"/>
                  </a:lnTo>
                  <a:lnTo>
                    <a:pt x="30" y="189"/>
                  </a:lnTo>
                  <a:lnTo>
                    <a:pt x="36" y="194"/>
                  </a:lnTo>
                  <a:lnTo>
                    <a:pt x="43" y="197"/>
                  </a:lnTo>
                  <a:lnTo>
                    <a:pt x="49" y="200"/>
                  </a:lnTo>
                  <a:lnTo>
                    <a:pt x="57" y="204"/>
                  </a:lnTo>
                  <a:lnTo>
                    <a:pt x="66" y="206"/>
                  </a:lnTo>
                  <a:lnTo>
                    <a:pt x="74" y="207"/>
                  </a:lnTo>
                  <a:lnTo>
                    <a:pt x="82" y="207"/>
                  </a:lnTo>
                  <a:lnTo>
                    <a:pt x="478" y="207"/>
                  </a:lnTo>
                  <a:lnTo>
                    <a:pt x="478" y="207"/>
                  </a:lnTo>
                  <a:lnTo>
                    <a:pt x="486" y="207"/>
                  </a:lnTo>
                  <a:lnTo>
                    <a:pt x="494" y="206"/>
                  </a:lnTo>
                  <a:lnTo>
                    <a:pt x="502" y="204"/>
                  </a:lnTo>
                  <a:lnTo>
                    <a:pt x="509" y="202"/>
                  </a:lnTo>
                  <a:lnTo>
                    <a:pt x="509" y="202"/>
                  </a:lnTo>
                  <a:lnTo>
                    <a:pt x="521" y="205"/>
                  </a:lnTo>
                  <a:lnTo>
                    <a:pt x="531" y="210"/>
                  </a:lnTo>
                  <a:lnTo>
                    <a:pt x="549" y="219"/>
                  </a:lnTo>
                  <a:lnTo>
                    <a:pt x="568" y="230"/>
                  </a:lnTo>
                  <a:lnTo>
                    <a:pt x="586" y="244"/>
                  </a:lnTo>
                  <a:lnTo>
                    <a:pt x="586" y="244"/>
                  </a:lnTo>
                  <a:lnTo>
                    <a:pt x="587" y="244"/>
                  </a:lnTo>
                  <a:lnTo>
                    <a:pt x="587" y="244"/>
                  </a:lnTo>
                  <a:lnTo>
                    <a:pt x="587" y="242"/>
                  </a:lnTo>
                  <a:lnTo>
                    <a:pt x="587" y="242"/>
                  </a:lnTo>
                  <a:close/>
                </a:path>
              </a:pathLst>
            </a:custGeom>
            <a:noFill/>
            <a:ln w="111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userDrawn="1"/>
          </p:nvSpPr>
          <p:spPr bwMode="auto">
            <a:xfrm>
              <a:off x="3159" y="2004"/>
              <a:ext cx="294" cy="122"/>
            </a:xfrm>
            <a:custGeom>
              <a:avLst/>
              <a:gdLst>
                <a:gd name="T0" fmla="*/ 0 w 587"/>
                <a:gd name="T1" fmla="*/ 243 h 244"/>
                <a:gd name="T2" fmla="*/ 10 w 587"/>
                <a:gd name="T3" fmla="*/ 227 h 244"/>
                <a:gd name="T4" fmla="*/ 17 w 587"/>
                <a:gd name="T5" fmla="*/ 208 h 244"/>
                <a:gd name="T6" fmla="*/ 25 w 587"/>
                <a:gd name="T7" fmla="*/ 170 h 244"/>
                <a:gd name="T8" fmla="*/ 26 w 587"/>
                <a:gd name="T9" fmla="*/ 139 h 244"/>
                <a:gd name="T10" fmla="*/ 26 w 587"/>
                <a:gd name="T11" fmla="*/ 82 h 244"/>
                <a:gd name="T12" fmla="*/ 27 w 587"/>
                <a:gd name="T13" fmla="*/ 74 h 244"/>
                <a:gd name="T14" fmla="*/ 30 w 587"/>
                <a:gd name="T15" fmla="*/ 58 h 244"/>
                <a:gd name="T16" fmla="*/ 36 w 587"/>
                <a:gd name="T17" fmla="*/ 43 h 244"/>
                <a:gd name="T18" fmla="*/ 46 w 587"/>
                <a:gd name="T19" fmla="*/ 29 h 244"/>
                <a:gd name="T20" fmla="*/ 56 w 587"/>
                <a:gd name="T21" fmla="*/ 19 h 244"/>
                <a:gd name="T22" fmla="*/ 70 w 587"/>
                <a:gd name="T23" fmla="*/ 10 h 244"/>
                <a:gd name="T24" fmla="*/ 85 w 587"/>
                <a:gd name="T25" fmla="*/ 4 h 244"/>
                <a:gd name="T26" fmla="*/ 101 w 587"/>
                <a:gd name="T27" fmla="*/ 1 h 244"/>
                <a:gd name="T28" fmla="*/ 505 w 587"/>
                <a:gd name="T29" fmla="*/ 0 h 244"/>
                <a:gd name="T30" fmla="*/ 513 w 587"/>
                <a:gd name="T31" fmla="*/ 1 h 244"/>
                <a:gd name="T32" fmla="*/ 529 w 587"/>
                <a:gd name="T33" fmla="*/ 4 h 244"/>
                <a:gd name="T34" fmla="*/ 544 w 587"/>
                <a:gd name="T35" fmla="*/ 10 h 244"/>
                <a:gd name="T36" fmla="*/ 557 w 587"/>
                <a:gd name="T37" fmla="*/ 19 h 244"/>
                <a:gd name="T38" fmla="*/ 569 w 587"/>
                <a:gd name="T39" fmla="*/ 29 h 244"/>
                <a:gd name="T40" fmla="*/ 578 w 587"/>
                <a:gd name="T41" fmla="*/ 43 h 244"/>
                <a:gd name="T42" fmla="*/ 584 w 587"/>
                <a:gd name="T43" fmla="*/ 58 h 244"/>
                <a:gd name="T44" fmla="*/ 587 w 587"/>
                <a:gd name="T45" fmla="*/ 74 h 244"/>
                <a:gd name="T46" fmla="*/ 587 w 587"/>
                <a:gd name="T47" fmla="*/ 125 h 244"/>
                <a:gd name="T48" fmla="*/ 587 w 587"/>
                <a:gd name="T49" fmla="*/ 133 h 244"/>
                <a:gd name="T50" fmla="*/ 584 w 587"/>
                <a:gd name="T51" fmla="*/ 149 h 244"/>
                <a:gd name="T52" fmla="*/ 578 w 587"/>
                <a:gd name="T53" fmla="*/ 164 h 244"/>
                <a:gd name="T54" fmla="*/ 569 w 587"/>
                <a:gd name="T55" fmla="*/ 178 h 244"/>
                <a:gd name="T56" fmla="*/ 557 w 587"/>
                <a:gd name="T57" fmla="*/ 188 h 244"/>
                <a:gd name="T58" fmla="*/ 544 w 587"/>
                <a:gd name="T59" fmla="*/ 198 h 244"/>
                <a:gd name="T60" fmla="*/ 529 w 587"/>
                <a:gd name="T61" fmla="*/ 205 h 244"/>
                <a:gd name="T62" fmla="*/ 513 w 587"/>
                <a:gd name="T63" fmla="*/ 207 h 244"/>
                <a:gd name="T64" fmla="*/ 109 w 587"/>
                <a:gd name="T65" fmla="*/ 208 h 244"/>
                <a:gd name="T66" fmla="*/ 101 w 587"/>
                <a:gd name="T67" fmla="*/ 207 h 244"/>
                <a:gd name="T68" fmla="*/ 85 w 587"/>
                <a:gd name="T69" fmla="*/ 205 h 244"/>
                <a:gd name="T70" fmla="*/ 78 w 587"/>
                <a:gd name="T71" fmla="*/ 202 h 244"/>
                <a:gd name="T72" fmla="*/ 56 w 587"/>
                <a:gd name="T73" fmla="*/ 209 h 244"/>
                <a:gd name="T74" fmla="*/ 19 w 587"/>
                <a:gd name="T75" fmla="*/ 231 h 244"/>
                <a:gd name="T76" fmla="*/ 1 w 587"/>
                <a:gd name="T77" fmla="*/ 244 h 244"/>
                <a:gd name="T78" fmla="*/ 0 w 587"/>
                <a:gd name="T79" fmla="*/ 244 h 244"/>
                <a:gd name="T80" fmla="*/ 0 w 587"/>
                <a:gd name="T81" fmla="*/ 24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7" h="244">
                  <a:moveTo>
                    <a:pt x="0" y="243"/>
                  </a:moveTo>
                  <a:lnTo>
                    <a:pt x="0" y="243"/>
                  </a:lnTo>
                  <a:lnTo>
                    <a:pt x="5" y="235"/>
                  </a:lnTo>
                  <a:lnTo>
                    <a:pt x="10" y="227"/>
                  </a:lnTo>
                  <a:lnTo>
                    <a:pt x="13" y="217"/>
                  </a:lnTo>
                  <a:lnTo>
                    <a:pt x="17" y="208"/>
                  </a:lnTo>
                  <a:lnTo>
                    <a:pt x="21" y="188"/>
                  </a:lnTo>
                  <a:lnTo>
                    <a:pt x="25" y="170"/>
                  </a:lnTo>
                  <a:lnTo>
                    <a:pt x="26" y="153"/>
                  </a:lnTo>
                  <a:lnTo>
                    <a:pt x="26" y="139"/>
                  </a:lnTo>
                  <a:lnTo>
                    <a:pt x="26" y="125"/>
                  </a:lnTo>
                  <a:lnTo>
                    <a:pt x="26" y="82"/>
                  </a:lnTo>
                  <a:lnTo>
                    <a:pt x="26" y="82"/>
                  </a:lnTo>
                  <a:lnTo>
                    <a:pt x="27" y="74"/>
                  </a:lnTo>
                  <a:lnTo>
                    <a:pt x="28" y="66"/>
                  </a:lnTo>
                  <a:lnTo>
                    <a:pt x="30" y="58"/>
                  </a:lnTo>
                  <a:lnTo>
                    <a:pt x="33" y="50"/>
                  </a:lnTo>
                  <a:lnTo>
                    <a:pt x="36" y="43"/>
                  </a:lnTo>
                  <a:lnTo>
                    <a:pt x="40" y="36"/>
                  </a:lnTo>
                  <a:lnTo>
                    <a:pt x="46" y="29"/>
                  </a:lnTo>
                  <a:lnTo>
                    <a:pt x="50" y="24"/>
                  </a:lnTo>
                  <a:lnTo>
                    <a:pt x="56" y="19"/>
                  </a:lnTo>
                  <a:lnTo>
                    <a:pt x="63" y="14"/>
                  </a:lnTo>
                  <a:lnTo>
                    <a:pt x="70" y="10"/>
                  </a:lnTo>
                  <a:lnTo>
                    <a:pt x="77" y="6"/>
                  </a:lnTo>
                  <a:lnTo>
                    <a:pt x="85" y="4"/>
                  </a:lnTo>
                  <a:lnTo>
                    <a:pt x="92" y="2"/>
                  </a:lnTo>
                  <a:lnTo>
                    <a:pt x="101" y="1"/>
                  </a:lnTo>
                  <a:lnTo>
                    <a:pt x="109" y="0"/>
                  </a:lnTo>
                  <a:lnTo>
                    <a:pt x="505" y="0"/>
                  </a:lnTo>
                  <a:lnTo>
                    <a:pt x="505" y="0"/>
                  </a:lnTo>
                  <a:lnTo>
                    <a:pt x="513" y="1"/>
                  </a:lnTo>
                  <a:lnTo>
                    <a:pt x="521" y="2"/>
                  </a:lnTo>
                  <a:lnTo>
                    <a:pt x="529" y="4"/>
                  </a:lnTo>
                  <a:lnTo>
                    <a:pt x="538" y="6"/>
                  </a:lnTo>
                  <a:lnTo>
                    <a:pt x="544" y="10"/>
                  </a:lnTo>
                  <a:lnTo>
                    <a:pt x="551" y="14"/>
                  </a:lnTo>
                  <a:lnTo>
                    <a:pt x="557" y="19"/>
                  </a:lnTo>
                  <a:lnTo>
                    <a:pt x="563" y="24"/>
                  </a:lnTo>
                  <a:lnTo>
                    <a:pt x="569" y="29"/>
                  </a:lnTo>
                  <a:lnTo>
                    <a:pt x="573" y="36"/>
                  </a:lnTo>
                  <a:lnTo>
                    <a:pt x="578" y="43"/>
                  </a:lnTo>
                  <a:lnTo>
                    <a:pt x="581" y="50"/>
                  </a:lnTo>
                  <a:lnTo>
                    <a:pt x="584" y="58"/>
                  </a:lnTo>
                  <a:lnTo>
                    <a:pt x="586" y="66"/>
                  </a:lnTo>
                  <a:lnTo>
                    <a:pt x="587" y="74"/>
                  </a:lnTo>
                  <a:lnTo>
                    <a:pt x="587" y="82"/>
                  </a:lnTo>
                  <a:lnTo>
                    <a:pt x="587" y="125"/>
                  </a:lnTo>
                  <a:lnTo>
                    <a:pt x="587" y="125"/>
                  </a:lnTo>
                  <a:lnTo>
                    <a:pt x="587" y="133"/>
                  </a:lnTo>
                  <a:lnTo>
                    <a:pt x="586" y="142"/>
                  </a:lnTo>
                  <a:lnTo>
                    <a:pt x="584" y="149"/>
                  </a:lnTo>
                  <a:lnTo>
                    <a:pt x="581" y="157"/>
                  </a:lnTo>
                  <a:lnTo>
                    <a:pt x="578" y="164"/>
                  </a:lnTo>
                  <a:lnTo>
                    <a:pt x="573" y="171"/>
                  </a:lnTo>
                  <a:lnTo>
                    <a:pt x="569" y="178"/>
                  </a:lnTo>
                  <a:lnTo>
                    <a:pt x="563" y="184"/>
                  </a:lnTo>
                  <a:lnTo>
                    <a:pt x="557" y="188"/>
                  </a:lnTo>
                  <a:lnTo>
                    <a:pt x="551" y="194"/>
                  </a:lnTo>
                  <a:lnTo>
                    <a:pt x="544" y="198"/>
                  </a:lnTo>
                  <a:lnTo>
                    <a:pt x="538" y="201"/>
                  </a:lnTo>
                  <a:lnTo>
                    <a:pt x="529" y="205"/>
                  </a:lnTo>
                  <a:lnTo>
                    <a:pt x="521" y="206"/>
                  </a:lnTo>
                  <a:lnTo>
                    <a:pt x="513" y="207"/>
                  </a:lnTo>
                  <a:lnTo>
                    <a:pt x="505" y="208"/>
                  </a:lnTo>
                  <a:lnTo>
                    <a:pt x="109" y="208"/>
                  </a:lnTo>
                  <a:lnTo>
                    <a:pt x="109" y="208"/>
                  </a:lnTo>
                  <a:lnTo>
                    <a:pt x="101" y="207"/>
                  </a:lnTo>
                  <a:lnTo>
                    <a:pt x="93" y="206"/>
                  </a:lnTo>
                  <a:lnTo>
                    <a:pt x="85" y="205"/>
                  </a:lnTo>
                  <a:lnTo>
                    <a:pt x="78" y="202"/>
                  </a:lnTo>
                  <a:lnTo>
                    <a:pt x="78" y="202"/>
                  </a:lnTo>
                  <a:lnTo>
                    <a:pt x="66" y="206"/>
                  </a:lnTo>
                  <a:lnTo>
                    <a:pt x="56" y="209"/>
                  </a:lnTo>
                  <a:lnTo>
                    <a:pt x="38" y="220"/>
                  </a:lnTo>
                  <a:lnTo>
                    <a:pt x="19" y="231"/>
                  </a:lnTo>
                  <a:lnTo>
                    <a:pt x="1" y="244"/>
                  </a:lnTo>
                  <a:lnTo>
                    <a:pt x="1" y="244"/>
                  </a:lnTo>
                  <a:lnTo>
                    <a:pt x="0" y="244"/>
                  </a:lnTo>
                  <a:lnTo>
                    <a:pt x="0" y="244"/>
                  </a:lnTo>
                  <a:lnTo>
                    <a:pt x="0" y="243"/>
                  </a:lnTo>
                  <a:lnTo>
                    <a:pt x="0" y="243"/>
                  </a:lnTo>
                  <a:close/>
                </a:path>
              </a:pathLst>
            </a:custGeom>
            <a:noFill/>
            <a:ln w="111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userDrawn="1"/>
          </p:nvSpPr>
          <p:spPr bwMode="auto">
            <a:xfrm>
              <a:off x="3276" y="2180"/>
              <a:ext cx="26" cy="26"/>
            </a:xfrm>
            <a:custGeom>
              <a:avLst/>
              <a:gdLst>
                <a:gd name="T0" fmla="*/ 51 w 51"/>
                <a:gd name="T1" fmla="*/ 26 h 52"/>
                <a:gd name="T2" fmla="*/ 51 w 51"/>
                <a:gd name="T3" fmla="*/ 26 h 52"/>
                <a:gd name="T4" fmla="*/ 51 w 51"/>
                <a:gd name="T5" fmla="*/ 31 h 52"/>
                <a:gd name="T6" fmla="*/ 49 w 51"/>
                <a:gd name="T7" fmla="*/ 36 h 52"/>
                <a:gd name="T8" fmla="*/ 47 w 51"/>
                <a:gd name="T9" fmla="*/ 40 h 52"/>
                <a:gd name="T10" fmla="*/ 45 w 51"/>
                <a:gd name="T11" fmla="*/ 44 h 52"/>
                <a:gd name="T12" fmla="*/ 40 w 51"/>
                <a:gd name="T13" fmla="*/ 47 h 52"/>
                <a:gd name="T14" fmla="*/ 36 w 51"/>
                <a:gd name="T15" fmla="*/ 49 h 52"/>
                <a:gd name="T16" fmla="*/ 31 w 51"/>
                <a:gd name="T17" fmla="*/ 52 h 52"/>
                <a:gd name="T18" fmla="*/ 26 w 51"/>
                <a:gd name="T19" fmla="*/ 52 h 52"/>
                <a:gd name="T20" fmla="*/ 26 w 51"/>
                <a:gd name="T21" fmla="*/ 52 h 52"/>
                <a:gd name="T22" fmla="*/ 20 w 51"/>
                <a:gd name="T23" fmla="*/ 52 h 52"/>
                <a:gd name="T24" fmla="*/ 16 w 51"/>
                <a:gd name="T25" fmla="*/ 49 h 52"/>
                <a:gd name="T26" fmla="*/ 11 w 51"/>
                <a:gd name="T27" fmla="*/ 47 h 52"/>
                <a:gd name="T28" fmla="*/ 8 w 51"/>
                <a:gd name="T29" fmla="*/ 44 h 52"/>
                <a:gd name="T30" fmla="*/ 4 w 51"/>
                <a:gd name="T31" fmla="*/ 40 h 52"/>
                <a:gd name="T32" fmla="*/ 2 w 51"/>
                <a:gd name="T33" fmla="*/ 36 h 52"/>
                <a:gd name="T34" fmla="*/ 1 w 51"/>
                <a:gd name="T35" fmla="*/ 31 h 52"/>
                <a:gd name="T36" fmla="*/ 0 w 51"/>
                <a:gd name="T37" fmla="*/ 26 h 52"/>
                <a:gd name="T38" fmla="*/ 0 w 51"/>
                <a:gd name="T39" fmla="*/ 26 h 52"/>
                <a:gd name="T40" fmla="*/ 1 w 51"/>
                <a:gd name="T41" fmla="*/ 21 h 52"/>
                <a:gd name="T42" fmla="*/ 2 w 51"/>
                <a:gd name="T43" fmla="*/ 16 h 52"/>
                <a:gd name="T44" fmla="*/ 4 w 51"/>
                <a:gd name="T45" fmla="*/ 11 h 52"/>
                <a:gd name="T46" fmla="*/ 8 w 51"/>
                <a:gd name="T47" fmla="*/ 8 h 52"/>
                <a:gd name="T48" fmla="*/ 11 w 51"/>
                <a:gd name="T49" fmla="*/ 5 h 52"/>
                <a:gd name="T50" fmla="*/ 16 w 51"/>
                <a:gd name="T51" fmla="*/ 2 h 52"/>
                <a:gd name="T52" fmla="*/ 20 w 51"/>
                <a:gd name="T53" fmla="*/ 1 h 52"/>
                <a:gd name="T54" fmla="*/ 26 w 51"/>
                <a:gd name="T55" fmla="*/ 0 h 52"/>
                <a:gd name="T56" fmla="*/ 26 w 51"/>
                <a:gd name="T57" fmla="*/ 0 h 52"/>
                <a:gd name="T58" fmla="*/ 31 w 51"/>
                <a:gd name="T59" fmla="*/ 1 h 52"/>
                <a:gd name="T60" fmla="*/ 36 w 51"/>
                <a:gd name="T61" fmla="*/ 2 h 52"/>
                <a:gd name="T62" fmla="*/ 40 w 51"/>
                <a:gd name="T63" fmla="*/ 5 h 52"/>
                <a:gd name="T64" fmla="*/ 45 w 51"/>
                <a:gd name="T65" fmla="*/ 8 h 52"/>
                <a:gd name="T66" fmla="*/ 47 w 51"/>
                <a:gd name="T67" fmla="*/ 11 h 52"/>
                <a:gd name="T68" fmla="*/ 49 w 51"/>
                <a:gd name="T69" fmla="*/ 16 h 52"/>
                <a:gd name="T70" fmla="*/ 51 w 51"/>
                <a:gd name="T71" fmla="*/ 21 h 52"/>
                <a:gd name="T72" fmla="*/ 51 w 51"/>
                <a:gd name="T73" fmla="*/ 26 h 52"/>
                <a:gd name="T74" fmla="*/ 51 w 51"/>
                <a:gd name="T75"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52">
                  <a:moveTo>
                    <a:pt x="51" y="26"/>
                  </a:moveTo>
                  <a:lnTo>
                    <a:pt x="51" y="26"/>
                  </a:lnTo>
                  <a:lnTo>
                    <a:pt x="51" y="31"/>
                  </a:lnTo>
                  <a:lnTo>
                    <a:pt x="49" y="36"/>
                  </a:lnTo>
                  <a:lnTo>
                    <a:pt x="47" y="40"/>
                  </a:lnTo>
                  <a:lnTo>
                    <a:pt x="45" y="44"/>
                  </a:lnTo>
                  <a:lnTo>
                    <a:pt x="40" y="47"/>
                  </a:lnTo>
                  <a:lnTo>
                    <a:pt x="36" y="49"/>
                  </a:lnTo>
                  <a:lnTo>
                    <a:pt x="31" y="52"/>
                  </a:lnTo>
                  <a:lnTo>
                    <a:pt x="26" y="52"/>
                  </a:lnTo>
                  <a:lnTo>
                    <a:pt x="26" y="52"/>
                  </a:lnTo>
                  <a:lnTo>
                    <a:pt x="20" y="52"/>
                  </a:lnTo>
                  <a:lnTo>
                    <a:pt x="16" y="49"/>
                  </a:lnTo>
                  <a:lnTo>
                    <a:pt x="11" y="47"/>
                  </a:lnTo>
                  <a:lnTo>
                    <a:pt x="8" y="44"/>
                  </a:lnTo>
                  <a:lnTo>
                    <a:pt x="4" y="40"/>
                  </a:lnTo>
                  <a:lnTo>
                    <a:pt x="2" y="36"/>
                  </a:lnTo>
                  <a:lnTo>
                    <a:pt x="1" y="31"/>
                  </a:lnTo>
                  <a:lnTo>
                    <a:pt x="0" y="26"/>
                  </a:lnTo>
                  <a:lnTo>
                    <a:pt x="0" y="26"/>
                  </a:lnTo>
                  <a:lnTo>
                    <a:pt x="1" y="21"/>
                  </a:lnTo>
                  <a:lnTo>
                    <a:pt x="2" y="16"/>
                  </a:lnTo>
                  <a:lnTo>
                    <a:pt x="4" y="11"/>
                  </a:lnTo>
                  <a:lnTo>
                    <a:pt x="8" y="8"/>
                  </a:lnTo>
                  <a:lnTo>
                    <a:pt x="11" y="5"/>
                  </a:lnTo>
                  <a:lnTo>
                    <a:pt x="16" y="2"/>
                  </a:lnTo>
                  <a:lnTo>
                    <a:pt x="20" y="1"/>
                  </a:lnTo>
                  <a:lnTo>
                    <a:pt x="26" y="0"/>
                  </a:lnTo>
                  <a:lnTo>
                    <a:pt x="26" y="0"/>
                  </a:lnTo>
                  <a:lnTo>
                    <a:pt x="31" y="1"/>
                  </a:lnTo>
                  <a:lnTo>
                    <a:pt x="36" y="2"/>
                  </a:lnTo>
                  <a:lnTo>
                    <a:pt x="40" y="5"/>
                  </a:lnTo>
                  <a:lnTo>
                    <a:pt x="45" y="8"/>
                  </a:lnTo>
                  <a:lnTo>
                    <a:pt x="47" y="11"/>
                  </a:lnTo>
                  <a:lnTo>
                    <a:pt x="49" y="16"/>
                  </a:lnTo>
                  <a:lnTo>
                    <a:pt x="51" y="21"/>
                  </a:lnTo>
                  <a:lnTo>
                    <a:pt x="51" y="26"/>
                  </a:lnTo>
                  <a:lnTo>
                    <a:pt x="51"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userDrawn="1"/>
          </p:nvSpPr>
          <p:spPr bwMode="auto">
            <a:xfrm>
              <a:off x="3313" y="2180"/>
              <a:ext cx="25" cy="26"/>
            </a:xfrm>
            <a:custGeom>
              <a:avLst/>
              <a:gdLst>
                <a:gd name="T0" fmla="*/ 51 w 51"/>
                <a:gd name="T1" fmla="*/ 26 h 52"/>
                <a:gd name="T2" fmla="*/ 51 w 51"/>
                <a:gd name="T3" fmla="*/ 26 h 52"/>
                <a:gd name="T4" fmla="*/ 51 w 51"/>
                <a:gd name="T5" fmla="*/ 31 h 52"/>
                <a:gd name="T6" fmla="*/ 50 w 51"/>
                <a:gd name="T7" fmla="*/ 36 h 52"/>
                <a:gd name="T8" fmla="*/ 48 w 51"/>
                <a:gd name="T9" fmla="*/ 40 h 52"/>
                <a:gd name="T10" fmla="*/ 44 w 51"/>
                <a:gd name="T11" fmla="*/ 44 h 52"/>
                <a:gd name="T12" fmla="*/ 41 w 51"/>
                <a:gd name="T13" fmla="*/ 47 h 52"/>
                <a:gd name="T14" fmla="*/ 36 w 51"/>
                <a:gd name="T15" fmla="*/ 49 h 52"/>
                <a:gd name="T16" fmla="*/ 31 w 51"/>
                <a:gd name="T17" fmla="*/ 52 h 52"/>
                <a:gd name="T18" fmla="*/ 26 w 51"/>
                <a:gd name="T19" fmla="*/ 52 h 52"/>
                <a:gd name="T20" fmla="*/ 26 w 51"/>
                <a:gd name="T21" fmla="*/ 52 h 52"/>
                <a:gd name="T22" fmla="*/ 21 w 51"/>
                <a:gd name="T23" fmla="*/ 52 h 52"/>
                <a:gd name="T24" fmla="*/ 15 w 51"/>
                <a:gd name="T25" fmla="*/ 49 h 52"/>
                <a:gd name="T26" fmla="*/ 12 w 51"/>
                <a:gd name="T27" fmla="*/ 47 h 52"/>
                <a:gd name="T28" fmla="*/ 7 w 51"/>
                <a:gd name="T29" fmla="*/ 44 h 52"/>
                <a:gd name="T30" fmla="*/ 4 w 51"/>
                <a:gd name="T31" fmla="*/ 40 h 52"/>
                <a:gd name="T32" fmla="*/ 1 w 51"/>
                <a:gd name="T33" fmla="*/ 36 h 52"/>
                <a:gd name="T34" fmla="*/ 0 w 51"/>
                <a:gd name="T35" fmla="*/ 31 h 52"/>
                <a:gd name="T36" fmla="*/ 0 w 51"/>
                <a:gd name="T37" fmla="*/ 26 h 52"/>
                <a:gd name="T38" fmla="*/ 0 w 51"/>
                <a:gd name="T39" fmla="*/ 26 h 52"/>
                <a:gd name="T40" fmla="*/ 0 w 51"/>
                <a:gd name="T41" fmla="*/ 21 h 52"/>
                <a:gd name="T42" fmla="*/ 1 w 51"/>
                <a:gd name="T43" fmla="*/ 16 h 52"/>
                <a:gd name="T44" fmla="*/ 4 w 51"/>
                <a:gd name="T45" fmla="*/ 11 h 52"/>
                <a:gd name="T46" fmla="*/ 7 w 51"/>
                <a:gd name="T47" fmla="*/ 8 h 52"/>
                <a:gd name="T48" fmla="*/ 12 w 51"/>
                <a:gd name="T49" fmla="*/ 5 h 52"/>
                <a:gd name="T50" fmla="*/ 15 w 51"/>
                <a:gd name="T51" fmla="*/ 2 h 52"/>
                <a:gd name="T52" fmla="*/ 21 w 51"/>
                <a:gd name="T53" fmla="*/ 1 h 52"/>
                <a:gd name="T54" fmla="*/ 26 w 51"/>
                <a:gd name="T55" fmla="*/ 0 h 52"/>
                <a:gd name="T56" fmla="*/ 26 w 51"/>
                <a:gd name="T57" fmla="*/ 0 h 52"/>
                <a:gd name="T58" fmla="*/ 31 w 51"/>
                <a:gd name="T59" fmla="*/ 1 h 52"/>
                <a:gd name="T60" fmla="*/ 36 w 51"/>
                <a:gd name="T61" fmla="*/ 2 h 52"/>
                <a:gd name="T62" fmla="*/ 41 w 51"/>
                <a:gd name="T63" fmla="*/ 5 h 52"/>
                <a:gd name="T64" fmla="*/ 44 w 51"/>
                <a:gd name="T65" fmla="*/ 8 h 52"/>
                <a:gd name="T66" fmla="*/ 48 w 51"/>
                <a:gd name="T67" fmla="*/ 11 h 52"/>
                <a:gd name="T68" fmla="*/ 50 w 51"/>
                <a:gd name="T69" fmla="*/ 16 h 52"/>
                <a:gd name="T70" fmla="*/ 51 w 51"/>
                <a:gd name="T71" fmla="*/ 21 h 52"/>
                <a:gd name="T72" fmla="*/ 51 w 51"/>
                <a:gd name="T73" fmla="*/ 26 h 52"/>
                <a:gd name="T74" fmla="*/ 51 w 51"/>
                <a:gd name="T75"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52">
                  <a:moveTo>
                    <a:pt x="51" y="26"/>
                  </a:moveTo>
                  <a:lnTo>
                    <a:pt x="51" y="26"/>
                  </a:lnTo>
                  <a:lnTo>
                    <a:pt x="51" y="31"/>
                  </a:lnTo>
                  <a:lnTo>
                    <a:pt x="50" y="36"/>
                  </a:lnTo>
                  <a:lnTo>
                    <a:pt x="48" y="40"/>
                  </a:lnTo>
                  <a:lnTo>
                    <a:pt x="44" y="44"/>
                  </a:lnTo>
                  <a:lnTo>
                    <a:pt x="41" y="47"/>
                  </a:lnTo>
                  <a:lnTo>
                    <a:pt x="36" y="49"/>
                  </a:lnTo>
                  <a:lnTo>
                    <a:pt x="31" y="52"/>
                  </a:lnTo>
                  <a:lnTo>
                    <a:pt x="26" y="52"/>
                  </a:lnTo>
                  <a:lnTo>
                    <a:pt x="26" y="52"/>
                  </a:lnTo>
                  <a:lnTo>
                    <a:pt x="21" y="52"/>
                  </a:lnTo>
                  <a:lnTo>
                    <a:pt x="15" y="49"/>
                  </a:lnTo>
                  <a:lnTo>
                    <a:pt x="12" y="47"/>
                  </a:lnTo>
                  <a:lnTo>
                    <a:pt x="7" y="44"/>
                  </a:lnTo>
                  <a:lnTo>
                    <a:pt x="4" y="40"/>
                  </a:lnTo>
                  <a:lnTo>
                    <a:pt x="1" y="36"/>
                  </a:lnTo>
                  <a:lnTo>
                    <a:pt x="0" y="31"/>
                  </a:lnTo>
                  <a:lnTo>
                    <a:pt x="0" y="26"/>
                  </a:lnTo>
                  <a:lnTo>
                    <a:pt x="0" y="26"/>
                  </a:lnTo>
                  <a:lnTo>
                    <a:pt x="0" y="21"/>
                  </a:lnTo>
                  <a:lnTo>
                    <a:pt x="1" y="16"/>
                  </a:lnTo>
                  <a:lnTo>
                    <a:pt x="4" y="11"/>
                  </a:lnTo>
                  <a:lnTo>
                    <a:pt x="7" y="8"/>
                  </a:lnTo>
                  <a:lnTo>
                    <a:pt x="12" y="5"/>
                  </a:lnTo>
                  <a:lnTo>
                    <a:pt x="15" y="2"/>
                  </a:lnTo>
                  <a:lnTo>
                    <a:pt x="21" y="1"/>
                  </a:lnTo>
                  <a:lnTo>
                    <a:pt x="26" y="0"/>
                  </a:lnTo>
                  <a:lnTo>
                    <a:pt x="26" y="0"/>
                  </a:lnTo>
                  <a:lnTo>
                    <a:pt x="31" y="1"/>
                  </a:lnTo>
                  <a:lnTo>
                    <a:pt x="36" y="2"/>
                  </a:lnTo>
                  <a:lnTo>
                    <a:pt x="41" y="5"/>
                  </a:lnTo>
                  <a:lnTo>
                    <a:pt x="44" y="8"/>
                  </a:lnTo>
                  <a:lnTo>
                    <a:pt x="48" y="11"/>
                  </a:lnTo>
                  <a:lnTo>
                    <a:pt x="50" y="16"/>
                  </a:lnTo>
                  <a:lnTo>
                    <a:pt x="51" y="21"/>
                  </a:lnTo>
                  <a:lnTo>
                    <a:pt x="51" y="26"/>
                  </a:lnTo>
                  <a:lnTo>
                    <a:pt x="51"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userDrawn="1"/>
          </p:nvSpPr>
          <p:spPr bwMode="auto">
            <a:xfrm>
              <a:off x="3349" y="2180"/>
              <a:ext cx="26" cy="26"/>
            </a:xfrm>
            <a:custGeom>
              <a:avLst/>
              <a:gdLst>
                <a:gd name="T0" fmla="*/ 52 w 52"/>
                <a:gd name="T1" fmla="*/ 26 h 52"/>
                <a:gd name="T2" fmla="*/ 52 w 52"/>
                <a:gd name="T3" fmla="*/ 26 h 52"/>
                <a:gd name="T4" fmla="*/ 51 w 52"/>
                <a:gd name="T5" fmla="*/ 31 h 52"/>
                <a:gd name="T6" fmla="*/ 49 w 52"/>
                <a:gd name="T7" fmla="*/ 36 h 52"/>
                <a:gd name="T8" fmla="*/ 47 w 52"/>
                <a:gd name="T9" fmla="*/ 40 h 52"/>
                <a:gd name="T10" fmla="*/ 44 w 52"/>
                <a:gd name="T11" fmla="*/ 44 h 52"/>
                <a:gd name="T12" fmla="*/ 40 w 52"/>
                <a:gd name="T13" fmla="*/ 47 h 52"/>
                <a:gd name="T14" fmla="*/ 36 w 52"/>
                <a:gd name="T15" fmla="*/ 49 h 52"/>
                <a:gd name="T16" fmla="*/ 31 w 52"/>
                <a:gd name="T17" fmla="*/ 52 h 52"/>
                <a:gd name="T18" fmla="*/ 25 w 52"/>
                <a:gd name="T19" fmla="*/ 52 h 52"/>
                <a:gd name="T20" fmla="*/ 25 w 52"/>
                <a:gd name="T21" fmla="*/ 52 h 52"/>
                <a:gd name="T22" fmla="*/ 21 w 52"/>
                <a:gd name="T23" fmla="*/ 52 h 52"/>
                <a:gd name="T24" fmla="*/ 16 w 52"/>
                <a:gd name="T25" fmla="*/ 49 h 52"/>
                <a:gd name="T26" fmla="*/ 11 w 52"/>
                <a:gd name="T27" fmla="*/ 47 h 52"/>
                <a:gd name="T28" fmla="*/ 7 w 52"/>
                <a:gd name="T29" fmla="*/ 44 h 52"/>
                <a:gd name="T30" fmla="*/ 4 w 52"/>
                <a:gd name="T31" fmla="*/ 40 h 52"/>
                <a:gd name="T32" fmla="*/ 2 w 52"/>
                <a:gd name="T33" fmla="*/ 36 h 52"/>
                <a:gd name="T34" fmla="*/ 0 w 52"/>
                <a:gd name="T35" fmla="*/ 31 h 52"/>
                <a:gd name="T36" fmla="*/ 0 w 52"/>
                <a:gd name="T37" fmla="*/ 26 h 52"/>
                <a:gd name="T38" fmla="*/ 0 w 52"/>
                <a:gd name="T39" fmla="*/ 26 h 52"/>
                <a:gd name="T40" fmla="*/ 0 w 52"/>
                <a:gd name="T41" fmla="*/ 21 h 52"/>
                <a:gd name="T42" fmla="*/ 2 w 52"/>
                <a:gd name="T43" fmla="*/ 16 h 52"/>
                <a:gd name="T44" fmla="*/ 4 w 52"/>
                <a:gd name="T45" fmla="*/ 11 h 52"/>
                <a:gd name="T46" fmla="*/ 7 w 52"/>
                <a:gd name="T47" fmla="*/ 8 h 52"/>
                <a:gd name="T48" fmla="*/ 11 w 52"/>
                <a:gd name="T49" fmla="*/ 5 h 52"/>
                <a:gd name="T50" fmla="*/ 16 w 52"/>
                <a:gd name="T51" fmla="*/ 2 h 52"/>
                <a:gd name="T52" fmla="*/ 21 w 52"/>
                <a:gd name="T53" fmla="*/ 1 h 52"/>
                <a:gd name="T54" fmla="*/ 25 w 52"/>
                <a:gd name="T55" fmla="*/ 0 h 52"/>
                <a:gd name="T56" fmla="*/ 25 w 52"/>
                <a:gd name="T57" fmla="*/ 0 h 52"/>
                <a:gd name="T58" fmla="*/ 31 w 52"/>
                <a:gd name="T59" fmla="*/ 1 h 52"/>
                <a:gd name="T60" fmla="*/ 36 w 52"/>
                <a:gd name="T61" fmla="*/ 2 h 52"/>
                <a:gd name="T62" fmla="*/ 40 w 52"/>
                <a:gd name="T63" fmla="*/ 5 h 52"/>
                <a:gd name="T64" fmla="*/ 44 w 52"/>
                <a:gd name="T65" fmla="*/ 8 h 52"/>
                <a:gd name="T66" fmla="*/ 47 w 52"/>
                <a:gd name="T67" fmla="*/ 11 h 52"/>
                <a:gd name="T68" fmla="*/ 49 w 52"/>
                <a:gd name="T69" fmla="*/ 16 h 52"/>
                <a:gd name="T70" fmla="*/ 51 w 52"/>
                <a:gd name="T71" fmla="*/ 21 h 52"/>
                <a:gd name="T72" fmla="*/ 52 w 52"/>
                <a:gd name="T73" fmla="*/ 26 h 52"/>
                <a:gd name="T74" fmla="*/ 52 w 52"/>
                <a:gd name="T75"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 h="52">
                  <a:moveTo>
                    <a:pt x="52" y="26"/>
                  </a:moveTo>
                  <a:lnTo>
                    <a:pt x="52" y="26"/>
                  </a:lnTo>
                  <a:lnTo>
                    <a:pt x="51" y="31"/>
                  </a:lnTo>
                  <a:lnTo>
                    <a:pt x="49" y="36"/>
                  </a:lnTo>
                  <a:lnTo>
                    <a:pt x="47" y="40"/>
                  </a:lnTo>
                  <a:lnTo>
                    <a:pt x="44" y="44"/>
                  </a:lnTo>
                  <a:lnTo>
                    <a:pt x="40" y="47"/>
                  </a:lnTo>
                  <a:lnTo>
                    <a:pt x="36" y="49"/>
                  </a:lnTo>
                  <a:lnTo>
                    <a:pt x="31" y="52"/>
                  </a:lnTo>
                  <a:lnTo>
                    <a:pt x="25" y="52"/>
                  </a:lnTo>
                  <a:lnTo>
                    <a:pt x="25" y="52"/>
                  </a:lnTo>
                  <a:lnTo>
                    <a:pt x="21" y="52"/>
                  </a:lnTo>
                  <a:lnTo>
                    <a:pt x="16" y="49"/>
                  </a:lnTo>
                  <a:lnTo>
                    <a:pt x="11" y="47"/>
                  </a:lnTo>
                  <a:lnTo>
                    <a:pt x="7" y="44"/>
                  </a:lnTo>
                  <a:lnTo>
                    <a:pt x="4" y="40"/>
                  </a:lnTo>
                  <a:lnTo>
                    <a:pt x="2" y="36"/>
                  </a:lnTo>
                  <a:lnTo>
                    <a:pt x="0" y="31"/>
                  </a:lnTo>
                  <a:lnTo>
                    <a:pt x="0" y="26"/>
                  </a:lnTo>
                  <a:lnTo>
                    <a:pt x="0" y="26"/>
                  </a:lnTo>
                  <a:lnTo>
                    <a:pt x="0" y="21"/>
                  </a:lnTo>
                  <a:lnTo>
                    <a:pt x="2" y="16"/>
                  </a:lnTo>
                  <a:lnTo>
                    <a:pt x="4" y="11"/>
                  </a:lnTo>
                  <a:lnTo>
                    <a:pt x="7" y="8"/>
                  </a:lnTo>
                  <a:lnTo>
                    <a:pt x="11" y="5"/>
                  </a:lnTo>
                  <a:lnTo>
                    <a:pt x="16" y="2"/>
                  </a:lnTo>
                  <a:lnTo>
                    <a:pt x="21" y="1"/>
                  </a:lnTo>
                  <a:lnTo>
                    <a:pt x="25" y="0"/>
                  </a:lnTo>
                  <a:lnTo>
                    <a:pt x="25" y="0"/>
                  </a:lnTo>
                  <a:lnTo>
                    <a:pt x="31" y="1"/>
                  </a:lnTo>
                  <a:lnTo>
                    <a:pt x="36" y="2"/>
                  </a:lnTo>
                  <a:lnTo>
                    <a:pt x="40" y="5"/>
                  </a:lnTo>
                  <a:lnTo>
                    <a:pt x="44" y="8"/>
                  </a:lnTo>
                  <a:lnTo>
                    <a:pt x="47" y="11"/>
                  </a:lnTo>
                  <a:lnTo>
                    <a:pt x="49" y="16"/>
                  </a:lnTo>
                  <a:lnTo>
                    <a:pt x="51" y="21"/>
                  </a:lnTo>
                  <a:lnTo>
                    <a:pt x="52" y="26"/>
                  </a:lnTo>
                  <a:lnTo>
                    <a:pt x="52"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userDrawn="1"/>
          </p:nvSpPr>
          <p:spPr bwMode="auto">
            <a:xfrm>
              <a:off x="3211" y="2046"/>
              <a:ext cx="206" cy="0"/>
            </a:xfrm>
            <a:prstGeom prst="line">
              <a:avLst/>
            </a:prstGeom>
            <a:noFill/>
            <a:ln w="11113">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userDrawn="1"/>
          </p:nvSpPr>
          <p:spPr bwMode="auto">
            <a:xfrm>
              <a:off x="3211" y="2075"/>
              <a:ext cx="107" cy="0"/>
            </a:xfrm>
            <a:prstGeom prst="line">
              <a:avLst/>
            </a:prstGeom>
            <a:noFill/>
            <a:ln w="11113">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4" name="Freeform 12"/>
          <p:cNvSpPr>
            <a:spLocks/>
          </p:cNvSpPr>
          <p:nvPr userDrawn="1"/>
        </p:nvSpPr>
        <p:spPr bwMode="auto">
          <a:xfrm>
            <a:off x="0" y="5878960"/>
            <a:ext cx="9144000" cy="98871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rgbClr val="F3BC21"/>
          </a:solidFill>
          <a:ln>
            <a:noFill/>
          </a:ln>
        </p:spPr>
        <p:txBody>
          <a:bodyPr vert="horz" wrap="square" lIns="91440" tIns="45720" rIns="91440" bIns="45720" numCol="1" anchor="t" anchorCtr="0" compatLnSpc="1">
            <a:prstTxWarp prst="textNoShape">
              <a:avLst/>
            </a:prstTxWarp>
          </a:bodyPr>
          <a:lstStyle/>
          <a:p>
            <a:endParaRPr lang="en-US"/>
          </a:p>
        </p:txBody>
      </p:sp>
      <p:pic>
        <p:nvPicPr>
          <p:cNvPr id="7" name="Picture 3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949251"/>
            <a:ext cx="2555639" cy="1916832"/>
          </a:xfrm>
          <a:prstGeom prst="rect">
            <a:avLst/>
          </a:prstGeom>
        </p:spPr>
      </p:pic>
      <p:pic>
        <p:nvPicPr>
          <p:cNvPr id="25"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24737" y="6453336"/>
            <a:ext cx="1719263"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260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67544" y="116632"/>
            <a:ext cx="8424936" cy="576064"/>
          </a:xfrm>
        </p:spPr>
        <p:txBody>
          <a:bodyPr>
            <a:normAutofit/>
          </a:bodyPr>
          <a:lstStyle>
            <a:lvl1pPr algn="l">
              <a:defRPr sz="3200">
                <a:latin typeface="Times New Roman" pitchFamily="18" charset="0"/>
                <a:cs typeface="Times New Roman" pitchFamily="18" charset="0"/>
              </a:defRPr>
            </a:lvl1pPr>
          </a:lstStyle>
          <a:p>
            <a:r>
              <a:rPr lang="zh-TW" altLang="en-US" dirty="0"/>
              <a:t>按一下以編輯母片標題樣式</a:t>
            </a:r>
          </a:p>
        </p:txBody>
      </p:sp>
      <p:sp>
        <p:nvSpPr>
          <p:cNvPr id="3" name="內容版面配置區 2"/>
          <p:cNvSpPr>
            <a:spLocks noGrp="1"/>
          </p:cNvSpPr>
          <p:nvPr>
            <p:ph idx="1"/>
          </p:nvPr>
        </p:nvSpPr>
        <p:spPr>
          <a:xfrm>
            <a:off x="467544" y="980728"/>
            <a:ext cx="8424936" cy="5472608"/>
          </a:xfrm>
        </p:spPr>
        <p:txBody>
          <a:bodyPr>
            <a:normAutofit/>
          </a:bodyPr>
          <a:lstStyle>
            <a:lvl1pPr marL="360000" indent="-288000">
              <a:lnSpc>
                <a:spcPts val="3200"/>
              </a:lnSpc>
              <a:spcBef>
                <a:spcPts val="500"/>
              </a:spcBef>
              <a:buSzPct val="100000"/>
              <a:buFontTx/>
              <a:buBlip>
                <a:blip r:embed="rId2"/>
              </a:buBlip>
              <a:defRPr sz="2400" b="0">
                <a:latin typeface="Times New Roman" pitchFamily="18" charset="0"/>
                <a:ea typeface="標楷體" pitchFamily="65" charset="-120"/>
                <a:cs typeface="Times New Roman" pitchFamily="18" charset="0"/>
              </a:defRPr>
            </a:lvl1pPr>
            <a:lvl2pPr>
              <a:lnSpc>
                <a:spcPts val="3200"/>
              </a:lnSpc>
              <a:spcBef>
                <a:spcPts val="500"/>
              </a:spcBef>
              <a:defRPr sz="2400" b="0">
                <a:latin typeface="Times New Roman" pitchFamily="18" charset="0"/>
                <a:ea typeface="標楷體" pitchFamily="65" charset="-120"/>
                <a:cs typeface="Times New Roman" pitchFamily="18" charset="0"/>
              </a:defRPr>
            </a:lvl2pPr>
            <a:lvl3pPr>
              <a:lnSpc>
                <a:spcPts val="3200"/>
              </a:lnSpc>
              <a:spcBef>
                <a:spcPts val="500"/>
              </a:spcBef>
              <a:defRPr sz="2400" b="0">
                <a:latin typeface="Times New Roman" pitchFamily="18" charset="0"/>
                <a:ea typeface="標楷體" pitchFamily="65" charset="-120"/>
                <a:cs typeface="Times New Roman" pitchFamily="18" charset="0"/>
              </a:defRPr>
            </a:lvl3pPr>
            <a:lvl4pPr>
              <a:lnSpc>
                <a:spcPts val="3200"/>
              </a:lnSpc>
              <a:spcBef>
                <a:spcPts val="500"/>
              </a:spcBef>
              <a:defRPr sz="2400" b="0">
                <a:latin typeface="Times New Roman" pitchFamily="18" charset="0"/>
                <a:ea typeface="標楷體" pitchFamily="65" charset="-120"/>
                <a:cs typeface="Times New Roman" pitchFamily="18" charset="0"/>
              </a:defRPr>
            </a:lvl4pPr>
            <a:lvl5pPr>
              <a:lnSpc>
                <a:spcPts val="3200"/>
              </a:lnSpc>
              <a:spcBef>
                <a:spcPts val="500"/>
              </a:spcBef>
              <a:defRPr sz="2400" b="0">
                <a:latin typeface="Times New Roman" pitchFamily="18" charset="0"/>
                <a:ea typeface="標楷體" pitchFamily="65" charset="-120"/>
                <a:cs typeface="Times New Roman" pitchFamily="18" charset="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10"/>
          </p:nvPr>
        </p:nvSpPr>
        <p:spPr/>
        <p:txBody>
          <a:bodyPr/>
          <a:lstStyle/>
          <a:p>
            <a:fld id="{4F8A1790-F87D-46C3-8A9A-A39F51776E2B}" type="datetimeFigureOut">
              <a:rPr lang="zh-TW" altLang="en-US" smtClean="0"/>
              <a:t>2022/5/15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3EF44F1-1257-4C25-AB8A-807CA769B911}" type="slidenum">
              <a:rPr lang="zh-TW" altLang="en-US" smtClean="0"/>
              <a:t>‹#›</a:t>
            </a:fld>
            <a:endParaRPr lang="zh-TW" altLang="en-US"/>
          </a:p>
        </p:txBody>
      </p:sp>
      <p:grpSp>
        <p:nvGrpSpPr>
          <p:cNvPr id="8" name="Group 4"/>
          <p:cNvGrpSpPr>
            <a:grpSpLocks noChangeAspect="1"/>
          </p:cNvGrpSpPr>
          <p:nvPr userDrawn="1"/>
        </p:nvGrpSpPr>
        <p:grpSpPr bwMode="auto">
          <a:xfrm>
            <a:off x="6815519" y="114489"/>
            <a:ext cx="2076961" cy="794231"/>
            <a:chOff x="2474" y="1891"/>
            <a:chExt cx="1681" cy="482"/>
          </a:xfrm>
        </p:grpSpPr>
        <p:sp>
          <p:nvSpPr>
            <p:cNvPr id="9" name="Freeform 6"/>
            <p:cNvSpPr>
              <a:spLocks/>
            </p:cNvSpPr>
            <p:nvPr userDrawn="1"/>
          </p:nvSpPr>
          <p:spPr bwMode="auto">
            <a:xfrm>
              <a:off x="3074" y="1891"/>
              <a:ext cx="482" cy="482"/>
            </a:xfrm>
            <a:custGeom>
              <a:avLst/>
              <a:gdLst>
                <a:gd name="T0" fmla="*/ 963 w 964"/>
                <a:gd name="T1" fmla="*/ 507 h 964"/>
                <a:gd name="T2" fmla="*/ 954 w 964"/>
                <a:gd name="T3" fmla="*/ 579 h 964"/>
                <a:gd name="T4" fmla="*/ 934 w 964"/>
                <a:gd name="T5" fmla="*/ 647 h 964"/>
                <a:gd name="T6" fmla="*/ 906 w 964"/>
                <a:gd name="T7" fmla="*/ 712 h 964"/>
                <a:gd name="T8" fmla="*/ 868 w 964"/>
                <a:gd name="T9" fmla="*/ 770 h 964"/>
                <a:gd name="T10" fmla="*/ 823 w 964"/>
                <a:gd name="T11" fmla="*/ 822 h 964"/>
                <a:gd name="T12" fmla="*/ 771 w 964"/>
                <a:gd name="T13" fmla="*/ 868 h 964"/>
                <a:gd name="T14" fmla="*/ 712 w 964"/>
                <a:gd name="T15" fmla="*/ 905 h 964"/>
                <a:gd name="T16" fmla="*/ 647 w 964"/>
                <a:gd name="T17" fmla="*/ 934 h 964"/>
                <a:gd name="T18" fmla="*/ 580 w 964"/>
                <a:gd name="T19" fmla="*/ 954 h 964"/>
                <a:gd name="T20" fmla="*/ 507 w 964"/>
                <a:gd name="T21" fmla="*/ 963 h 964"/>
                <a:gd name="T22" fmla="*/ 457 w 964"/>
                <a:gd name="T23" fmla="*/ 963 h 964"/>
                <a:gd name="T24" fmla="*/ 385 w 964"/>
                <a:gd name="T25" fmla="*/ 954 h 964"/>
                <a:gd name="T26" fmla="*/ 317 w 964"/>
                <a:gd name="T27" fmla="*/ 934 h 964"/>
                <a:gd name="T28" fmla="*/ 252 w 964"/>
                <a:gd name="T29" fmla="*/ 905 h 964"/>
                <a:gd name="T30" fmla="*/ 194 w 964"/>
                <a:gd name="T31" fmla="*/ 868 h 964"/>
                <a:gd name="T32" fmla="*/ 142 w 964"/>
                <a:gd name="T33" fmla="*/ 822 h 964"/>
                <a:gd name="T34" fmla="*/ 96 w 964"/>
                <a:gd name="T35" fmla="*/ 770 h 964"/>
                <a:gd name="T36" fmla="*/ 59 w 964"/>
                <a:gd name="T37" fmla="*/ 712 h 964"/>
                <a:gd name="T38" fmla="*/ 29 w 964"/>
                <a:gd name="T39" fmla="*/ 647 h 964"/>
                <a:gd name="T40" fmla="*/ 10 w 964"/>
                <a:gd name="T41" fmla="*/ 579 h 964"/>
                <a:gd name="T42" fmla="*/ 1 w 964"/>
                <a:gd name="T43" fmla="*/ 507 h 964"/>
                <a:gd name="T44" fmla="*/ 1 w 964"/>
                <a:gd name="T45" fmla="*/ 457 h 964"/>
                <a:gd name="T46" fmla="*/ 10 w 964"/>
                <a:gd name="T47" fmla="*/ 384 h 964"/>
                <a:gd name="T48" fmla="*/ 29 w 964"/>
                <a:gd name="T49" fmla="*/ 316 h 964"/>
                <a:gd name="T50" fmla="*/ 59 w 964"/>
                <a:gd name="T51" fmla="*/ 252 h 964"/>
                <a:gd name="T52" fmla="*/ 96 w 964"/>
                <a:gd name="T53" fmla="*/ 193 h 964"/>
                <a:gd name="T54" fmla="*/ 142 w 964"/>
                <a:gd name="T55" fmla="*/ 141 h 964"/>
                <a:gd name="T56" fmla="*/ 194 w 964"/>
                <a:gd name="T57" fmla="*/ 95 h 964"/>
                <a:gd name="T58" fmla="*/ 252 w 964"/>
                <a:gd name="T59" fmla="*/ 58 h 964"/>
                <a:gd name="T60" fmla="*/ 317 w 964"/>
                <a:gd name="T61" fmla="*/ 29 h 964"/>
                <a:gd name="T62" fmla="*/ 385 w 964"/>
                <a:gd name="T63" fmla="*/ 10 h 964"/>
                <a:gd name="T64" fmla="*/ 457 w 964"/>
                <a:gd name="T65" fmla="*/ 1 h 964"/>
                <a:gd name="T66" fmla="*/ 507 w 964"/>
                <a:gd name="T67" fmla="*/ 1 h 964"/>
                <a:gd name="T68" fmla="*/ 580 w 964"/>
                <a:gd name="T69" fmla="*/ 10 h 964"/>
                <a:gd name="T70" fmla="*/ 647 w 964"/>
                <a:gd name="T71" fmla="*/ 29 h 964"/>
                <a:gd name="T72" fmla="*/ 712 w 964"/>
                <a:gd name="T73" fmla="*/ 58 h 964"/>
                <a:gd name="T74" fmla="*/ 771 w 964"/>
                <a:gd name="T75" fmla="*/ 95 h 964"/>
                <a:gd name="T76" fmla="*/ 823 w 964"/>
                <a:gd name="T77" fmla="*/ 141 h 964"/>
                <a:gd name="T78" fmla="*/ 868 w 964"/>
                <a:gd name="T79" fmla="*/ 193 h 964"/>
                <a:gd name="T80" fmla="*/ 906 w 964"/>
                <a:gd name="T81" fmla="*/ 252 h 964"/>
                <a:gd name="T82" fmla="*/ 934 w 964"/>
                <a:gd name="T83" fmla="*/ 316 h 964"/>
                <a:gd name="T84" fmla="*/ 954 w 964"/>
                <a:gd name="T85" fmla="*/ 384 h 964"/>
                <a:gd name="T86" fmla="*/ 963 w 964"/>
                <a:gd name="T87" fmla="*/ 457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4" h="964">
                  <a:moveTo>
                    <a:pt x="964" y="482"/>
                  </a:moveTo>
                  <a:lnTo>
                    <a:pt x="964" y="482"/>
                  </a:lnTo>
                  <a:lnTo>
                    <a:pt x="963" y="507"/>
                  </a:lnTo>
                  <a:lnTo>
                    <a:pt x="961" y="531"/>
                  </a:lnTo>
                  <a:lnTo>
                    <a:pt x="959" y="555"/>
                  </a:lnTo>
                  <a:lnTo>
                    <a:pt x="954" y="579"/>
                  </a:lnTo>
                  <a:lnTo>
                    <a:pt x="948" y="602"/>
                  </a:lnTo>
                  <a:lnTo>
                    <a:pt x="942" y="625"/>
                  </a:lnTo>
                  <a:lnTo>
                    <a:pt x="934" y="647"/>
                  </a:lnTo>
                  <a:lnTo>
                    <a:pt x="926" y="669"/>
                  </a:lnTo>
                  <a:lnTo>
                    <a:pt x="916" y="691"/>
                  </a:lnTo>
                  <a:lnTo>
                    <a:pt x="906" y="712"/>
                  </a:lnTo>
                  <a:lnTo>
                    <a:pt x="894" y="731"/>
                  </a:lnTo>
                  <a:lnTo>
                    <a:pt x="881" y="751"/>
                  </a:lnTo>
                  <a:lnTo>
                    <a:pt x="868" y="770"/>
                  </a:lnTo>
                  <a:lnTo>
                    <a:pt x="854" y="789"/>
                  </a:lnTo>
                  <a:lnTo>
                    <a:pt x="839" y="806"/>
                  </a:lnTo>
                  <a:lnTo>
                    <a:pt x="823" y="822"/>
                  </a:lnTo>
                  <a:lnTo>
                    <a:pt x="806" y="838"/>
                  </a:lnTo>
                  <a:lnTo>
                    <a:pt x="788" y="853"/>
                  </a:lnTo>
                  <a:lnTo>
                    <a:pt x="771" y="868"/>
                  </a:lnTo>
                  <a:lnTo>
                    <a:pt x="751" y="881"/>
                  </a:lnTo>
                  <a:lnTo>
                    <a:pt x="732" y="894"/>
                  </a:lnTo>
                  <a:lnTo>
                    <a:pt x="712" y="905"/>
                  </a:lnTo>
                  <a:lnTo>
                    <a:pt x="691" y="917"/>
                  </a:lnTo>
                  <a:lnTo>
                    <a:pt x="669" y="926"/>
                  </a:lnTo>
                  <a:lnTo>
                    <a:pt x="647" y="934"/>
                  </a:lnTo>
                  <a:lnTo>
                    <a:pt x="626" y="942"/>
                  </a:lnTo>
                  <a:lnTo>
                    <a:pt x="603" y="949"/>
                  </a:lnTo>
                  <a:lnTo>
                    <a:pt x="580" y="954"/>
                  </a:lnTo>
                  <a:lnTo>
                    <a:pt x="555" y="958"/>
                  </a:lnTo>
                  <a:lnTo>
                    <a:pt x="531" y="962"/>
                  </a:lnTo>
                  <a:lnTo>
                    <a:pt x="507" y="963"/>
                  </a:lnTo>
                  <a:lnTo>
                    <a:pt x="482" y="964"/>
                  </a:lnTo>
                  <a:lnTo>
                    <a:pt x="482" y="964"/>
                  </a:lnTo>
                  <a:lnTo>
                    <a:pt x="457" y="963"/>
                  </a:lnTo>
                  <a:lnTo>
                    <a:pt x="433" y="962"/>
                  </a:lnTo>
                  <a:lnTo>
                    <a:pt x="409" y="958"/>
                  </a:lnTo>
                  <a:lnTo>
                    <a:pt x="385" y="954"/>
                  </a:lnTo>
                  <a:lnTo>
                    <a:pt x="362" y="949"/>
                  </a:lnTo>
                  <a:lnTo>
                    <a:pt x="339" y="942"/>
                  </a:lnTo>
                  <a:lnTo>
                    <a:pt x="317" y="934"/>
                  </a:lnTo>
                  <a:lnTo>
                    <a:pt x="295" y="926"/>
                  </a:lnTo>
                  <a:lnTo>
                    <a:pt x="273" y="917"/>
                  </a:lnTo>
                  <a:lnTo>
                    <a:pt x="252" y="905"/>
                  </a:lnTo>
                  <a:lnTo>
                    <a:pt x="232" y="894"/>
                  </a:lnTo>
                  <a:lnTo>
                    <a:pt x="212" y="881"/>
                  </a:lnTo>
                  <a:lnTo>
                    <a:pt x="194" y="868"/>
                  </a:lnTo>
                  <a:lnTo>
                    <a:pt x="175" y="853"/>
                  </a:lnTo>
                  <a:lnTo>
                    <a:pt x="158" y="838"/>
                  </a:lnTo>
                  <a:lnTo>
                    <a:pt x="142" y="822"/>
                  </a:lnTo>
                  <a:lnTo>
                    <a:pt x="126" y="806"/>
                  </a:lnTo>
                  <a:lnTo>
                    <a:pt x="111" y="789"/>
                  </a:lnTo>
                  <a:lnTo>
                    <a:pt x="96" y="770"/>
                  </a:lnTo>
                  <a:lnTo>
                    <a:pt x="83" y="751"/>
                  </a:lnTo>
                  <a:lnTo>
                    <a:pt x="70" y="731"/>
                  </a:lnTo>
                  <a:lnTo>
                    <a:pt x="59" y="712"/>
                  </a:lnTo>
                  <a:lnTo>
                    <a:pt x="47" y="691"/>
                  </a:lnTo>
                  <a:lnTo>
                    <a:pt x="38" y="669"/>
                  </a:lnTo>
                  <a:lnTo>
                    <a:pt x="29" y="647"/>
                  </a:lnTo>
                  <a:lnTo>
                    <a:pt x="22" y="625"/>
                  </a:lnTo>
                  <a:lnTo>
                    <a:pt x="15" y="602"/>
                  </a:lnTo>
                  <a:lnTo>
                    <a:pt x="10" y="579"/>
                  </a:lnTo>
                  <a:lnTo>
                    <a:pt x="6" y="555"/>
                  </a:lnTo>
                  <a:lnTo>
                    <a:pt x="2" y="531"/>
                  </a:lnTo>
                  <a:lnTo>
                    <a:pt x="1" y="507"/>
                  </a:lnTo>
                  <a:lnTo>
                    <a:pt x="0" y="482"/>
                  </a:lnTo>
                  <a:lnTo>
                    <a:pt x="0" y="482"/>
                  </a:lnTo>
                  <a:lnTo>
                    <a:pt x="1" y="457"/>
                  </a:lnTo>
                  <a:lnTo>
                    <a:pt x="2" y="433"/>
                  </a:lnTo>
                  <a:lnTo>
                    <a:pt x="6" y="409"/>
                  </a:lnTo>
                  <a:lnTo>
                    <a:pt x="10" y="384"/>
                  </a:lnTo>
                  <a:lnTo>
                    <a:pt x="15" y="361"/>
                  </a:lnTo>
                  <a:lnTo>
                    <a:pt x="22" y="338"/>
                  </a:lnTo>
                  <a:lnTo>
                    <a:pt x="29" y="316"/>
                  </a:lnTo>
                  <a:lnTo>
                    <a:pt x="38" y="295"/>
                  </a:lnTo>
                  <a:lnTo>
                    <a:pt x="47" y="273"/>
                  </a:lnTo>
                  <a:lnTo>
                    <a:pt x="59" y="252"/>
                  </a:lnTo>
                  <a:lnTo>
                    <a:pt x="70" y="232"/>
                  </a:lnTo>
                  <a:lnTo>
                    <a:pt x="83" y="213"/>
                  </a:lnTo>
                  <a:lnTo>
                    <a:pt x="96" y="193"/>
                  </a:lnTo>
                  <a:lnTo>
                    <a:pt x="111" y="176"/>
                  </a:lnTo>
                  <a:lnTo>
                    <a:pt x="126" y="157"/>
                  </a:lnTo>
                  <a:lnTo>
                    <a:pt x="142" y="141"/>
                  </a:lnTo>
                  <a:lnTo>
                    <a:pt x="158" y="125"/>
                  </a:lnTo>
                  <a:lnTo>
                    <a:pt x="175" y="110"/>
                  </a:lnTo>
                  <a:lnTo>
                    <a:pt x="194" y="95"/>
                  </a:lnTo>
                  <a:lnTo>
                    <a:pt x="212" y="82"/>
                  </a:lnTo>
                  <a:lnTo>
                    <a:pt x="232" y="70"/>
                  </a:lnTo>
                  <a:lnTo>
                    <a:pt x="252" y="58"/>
                  </a:lnTo>
                  <a:lnTo>
                    <a:pt x="273" y="48"/>
                  </a:lnTo>
                  <a:lnTo>
                    <a:pt x="295" y="38"/>
                  </a:lnTo>
                  <a:lnTo>
                    <a:pt x="317" y="29"/>
                  </a:lnTo>
                  <a:lnTo>
                    <a:pt x="339" y="21"/>
                  </a:lnTo>
                  <a:lnTo>
                    <a:pt x="362" y="16"/>
                  </a:lnTo>
                  <a:lnTo>
                    <a:pt x="385" y="10"/>
                  </a:lnTo>
                  <a:lnTo>
                    <a:pt x="409" y="5"/>
                  </a:lnTo>
                  <a:lnTo>
                    <a:pt x="433" y="3"/>
                  </a:lnTo>
                  <a:lnTo>
                    <a:pt x="457" y="1"/>
                  </a:lnTo>
                  <a:lnTo>
                    <a:pt x="482" y="0"/>
                  </a:lnTo>
                  <a:lnTo>
                    <a:pt x="482" y="0"/>
                  </a:lnTo>
                  <a:lnTo>
                    <a:pt x="507" y="1"/>
                  </a:lnTo>
                  <a:lnTo>
                    <a:pt x="531" y="3"/>
                  </a:lnTo>
                  <a:lnTo>
                    <a:pt x="555" y="5"/>
                  </a:lnTo>
                  <a:lnTo>
                    <a:pt x="580" y="10"/>
                  </a:lnTo>
                  <a:lnTo>
                    <a:pt x="603" y="16"/>
                  </a:lnTo>
                  <a:lnTo>
                    <a:pt x="626" y="21"/>
                  </a:lnTo>
                  <a:lnTo>
                    <a:pt x="647" y="29"/>
                  </a:lnTo>
                  <a:lnTo>
                    <a:pt x="669" y="38"/>
                  </a:lnTo>
                  <a:lnTo>
                    <a:pt x="691" y="48"/>
                  </a:lnTo>
                  <a:lnTo>
                    <a:pt x="712" y="58"/>
                  </a:lnTo>
                  <a:lnTo>
                    <a:pt x="732" y="70"/>
                  </a:lnTo>
                  <a:lnTo>
                    <a:pt x="751" y="82"/>
                  </a:lnTo>
                  <a:lnTo>
                    <a:pt x="771" y="95"/>
                  </a:lnTo>
                  <a:lnTo>
                    <a:pt x="788" y="110"/>
                  </a:lnTo>
                  <a:lnTo>
                    <a:pt x="806" y="125"/>
                  </a:lnTo>
                  <a:lnTo>
                    <a:pt x="823" y="141"/>
                  </a:lnTo>
                  <a:lnTo>
                    <a:pt x="839" y="157"/>
                  </a:lnTo>
                  <a:lnTo>
                    <a:pt x="854" y="176"/>
                  </a:lnTo>
                  <a:lnTo>
                    <a:pt x="868" y="193"/>
                  </a:lnTo>
                  <a:lnTo>
                    <a:pt x="881" y="213"/>
                  </a:lnTo>
                  <a:lnTo>
                    <a:pt x="894" y="232"/>
                  </a:lnTo>
                  <a:lnTo>
                    <a:pt x="906" y="252"/>
                  </a:lnTo>
                  <a:lnTo>
                    <a:pt x="916" y="273"/>
                  </a:lnTo>
                  <a:lnTo>
                    <a:pt x="926" y="295"/>
                  </a:lnTo>
                  <a:lnTo>
                    <a:pt x="934" y="316"/>
                  </a:lnTo>
                  <a:lnTo>
                    <a:pt x="942" y="338"/>
                  </a:lnTo>
                  <a:lnTo>
                    <a:pt x="948" y="361"/>
                  </a:lnTo>
                  <a:lnTo>
                    <a:pt x="954" y="384"/>
                  </a:lnTo>
                  <a:lnTo>
                    <a:pt x="959" y="409"/>
                  </a:lnTo>
                  <a:lnTo>
                    <a:pt x="961" y="433"/>
                  </a:lnTo>
                  <a:lnTo>
                    <a:pt x="963" y="457"/>
                  </a:lnTo>
                  <a:lnTo>
                    <a:pt x="964" y="482"/>
                  </a:lnTo>
                  <a:lnTo>
                    <a:pt x="964" y="482"/>
                  </a:lnTo>
                  <a:close/>
                </a:path>
              </a:pathLst>
            </a:custGeom>
            <a:solidFill>
              <a:srgbClr val="FFCE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userDrawn="1"/>
          </p:nvSpPr>
          <p:spPr bwMode="auto">
            <a:xfrm>
              <a:off x="2474" y="1891"/>
              <a:ext cx="481" cy="482"/>
            </a:xfrm>
            <a:custGeom>
              <a:avLst/>
              <a:gdLst>
                <a:gd name="T0" fmla="*/ 963 w 963"/>
                <a:gd name="T1" fmla="*/ 507 h 964"/>
                <a:gd name="T2" fmla="*/ 954 w 963"/>
                <a:gd name="T3" fmla="*/ 579 h 964"/>
                <a:gd name="T4" fmla="*/ 934 w 963"/>
                <a:gd name="T5" fmla="*/ 647 h 964"/>
                <a:gd name="T6" fmla="*/ 905 w 963"/>
                <a:gd name="T7" fmla="*/ 712 h 964"/>
                <a:gd name="T8" fmla="*/ 867 w 963"/>
                <a:gd name="T9" fmla="*/ 770 h 964"/>
                <a:gd name="T10" fmla="*/ 822 w 963"/>
                <a:gd name="T11" fmla="*/ 822 h 964"/>
                <a:gd name="T12" fmla="*/ 769 w 963"/>
                <a:gd name="T13" fmla="*/ 868 h 964"/>
                <a:gd name="T14" fmla="*/ 711 w 963"/>
                <a:gd name="T15" fmla="*/ 905 h 964"/>
                <a:gd name="T16" fmla="*/ 647 w 963"/>
                <a:gd name="T17" fmla="*/ 934 h 964"/>
                <a:gd name="T18" fmla="*/ 578 w 963"/>
                <a:gd name="T19" fmla="*/ 954 h 964"/>
                <a:gd name="T20" fmla="*/ 507 w 963"/>
                <a:gd name="T21" fmla="*/ 963 h 964"/>
                <a:gd name="T22" fmla="*/ 456 w 963"/>
                <a:gd name="T23" fmla="*/ 963 h 964"/>
                <a:gd name="T24" fmla="*/ 385 w 963"/>
                <a:gd name="T25" fmla="*/ 954 h 964"/>
                <a:gd name="T26" fmla="*/ 315 w 963"/>
                <a:gd name="T27" fmla="*/ 934 h 964"/>
                <a:gd name="T28" fmla="*/ 252 w 963"/>
                <a:gd name="T29" fmla="*/ 905 h 964"/>
                <a:gd name="T30" fmla="*/ 193 w 963"/>
                <a:gd name="T31" fmla="*/ 868 h 964"/>
                <a:gd name="T32" fmla="*/ 140 w 963"/>
                <a:gd name="T33" fmla="*/ 822 h 964"/>
                <a:gd name="T34" fmla="*/ 95 w 963"/>
                <a:gd name="T35" fmla="*/ 770 h 964"/>
                <a:gd name="T36" fmla="*/ 57 w 963"/>
                <a:gd name="T37" fmla="*/ 712 h 964"/>
                <a:gd name="T38" fmla="*/ 29 w 963"/>
                <a:gd name="T39" fmla="*/ 647 h 964"/>
                <a:gd name="T40" fmla="*/ 9 w 963"/>
                <a:gd name="T41" fmla="*/ 579 h 964"/>
                <a:gd name="T42" fmla="*/ 0 w 963"/>
                <a:gd name="T43" fmla="*/ 507 h 964"/>
                <a:gd name="T44" fmla="*/ 0 w 963"/>
                <a:gd name="T45" fmla="*/ 457 h 964"/>
                <a:gd name="T46" fmla="*/ 9 w 963"/>
                <a:gd name="T47" fmla="*/ 384 h 964"/>
                <a:gd name="T48" fmla="*/ 29 w 963"/>
                <a:gd name="T49" fmla="*/ 316 h 964"/>
                <a:gd name="T50" fmla="*/ 57 w 963"/>
                <a:gd name="T51" fmla="*/ 252 h 964"/>
                <a:gd name="T52" fmla="*/ 95 w 963"/>
                <a:gd name="T53" fmla="*/ 193 h 964"/>
                <a:gd name="T54" fmla="*/ 140 w 963"/>
                <a:gd name="T55" fmla="*/ 141 h 964"/>
                <a:gd name="T56" fmla="*/ 193 w 963"/>
                <a:gd name="T57" fmla="*/ 95 h 964"/>
                <a:gd name="T58" fmla="*/ 252 w 963"/>
                <a:gd name="T59" fmla="*/ 58 h 964"/>
                <a:gd name="T60" fmla="*/ 315 w 963"/>
                <a:gd name="T61" fmla="*/ 29 h 964"/>
                <a:gd name="T62" fmla="*/ 385 w 963"/>
                <a:gd name="T63" fmla="*/ 10 h 964"/>
                <a:gd name="T64" fmla="*/ 456 w 963"/>
                <a:gd name="T65" fmla="*/ 1 h 964"/>
                <a:gd name="T66" fmla="*/ 507 w 963"/>
                <a:gd name="T67" fmla="*/ 1 h 964"/>
                <a:gd name="T68" fmla="*/ 578 w 963"/>
                <a:gd name="T69" fmla="*/ 10 h 964"/>
                <a:gd name="T70" fmla="*/ 647 w 963"/>
                <a:gd name="T71" fmla="*/ 29 h 964"/>
                <a:gd name="T72" fmla="*/ 711 w 963"/>
                <a:gd name="T73" fmla="*/ 58 h 964"/>
                <a:gd name="T74" fmla="*/ 769 w 963"/>
                <a:gd name="T75" fmla="*/ 95 h 964"/>
                <a:gd name="T76" fmla="*/ 822 w 963"/>
                <a:gd name="T77" fmla="*/ 141 h 964"/>
                <a:gd name="T78" fmla="*/ 867 w 963"/>
                <a:gd name="T79" fmla="*/ 193 h 964"/>
                <a:gd name="T80" fmla="*/ 905 w 963"/>
                <a:gd name="T81" fmla="*/ 252 h 964"/>
                <a:gd name="T82" fmla="*/ 934 w 963"/>
                <a:gd name="T83" fmla="*/ 316 h 964"/>
                <a:gd name="T84" fmla="*/ 954 w 963"/>
                <a:gd name="T85" fmla="*/ 384 h 964"/>
                <a:gd name="T86" fmla="*/ 963 w 963"/>
                <a:gd name="T87" fmla="*/ 457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3" h="964">
                  <a:moveTo>
                    <a:pt x="963" y="482"/>
                  </a:moveTo>
                  <a:lnTo>
                    <a:pt x="963" y="482"/>
                  </a:lnTo>
                  <a:lnTo>
                    <a:pt x="963" y="507"/>
                  </a:lnTo>
                  <a:lnTo>
                    <a:pt x="961" y="531"/>
                  </a:lnTo>
                  <a:lnTo>
                    <a:pt x="957" y="555"/>
                  </a:lnTo>
                  <a:lnTo>
                    <a:pt x="954" y="579"/>
                  </a:lnTo>
                  <a:lnTo>
                    <a:pt x="948" y="602"/>
                  </a:lnTo>
                  <a:lnTo>
                    <a:pt x="941" y="625"/>
                  </a:lnTo>
                  <a:lnTo>
                    <a:pt x="934" y="647"/>
                  </a:lnTo>
                  <a:lnTo>
                    <a:pt x="925" y="669"/>
                  </a:lnTo>
                  <a:lnTo>
                    <a:pt x="916" y="691"/>
                  </a:lnTo>
                  <a:lnTo>
                    <a:pt x="905" y="712"/>
                  </a:lnTo>
                  <a:lnTo>
                    <a:pt x="894" y="731"/>
                  </a:lnTo>
                  <a:lnTo>
                    <a:pt x="881" y="751"/>
                  </a:lnTo>
                  <a:lnTo>
                    <a:pt x="867" y="770"/>
                  </a:lnTo>
                  <a:lnTo>
                    <a:pt x="853" y="789"/>
                  </a:lnTo>
                  <a:lnTo>
                    <a:pt x="838" y="806"/>
                  </a:lnTo>
                  <a:lnTo>
                    <a:pt x="822" y="822"/>
                  </a:lnTo>
                  <a:lnTo>
                    <a:pt x="805" y="838"/>
                  </a:lnTo>
                  <a:lnTo>
                    <a:pt x="788" y="853"/>
                  </a:lnTo>
                  <a:lnTo>
                    <a:pt x="769" y="868"/>
                  </a:lnTo>
                  <a:lnTo>
                    <a:pt x="751" y="881"/>
                  </a:lnTo>
                  <a:lnTo>
                    <a:pt x="731" y="894"/>
                  </a:lnTo>
                  <a:lnTo>
                    <a:pt x="711" y="905"/>
                  </a:lnTo>
                  <a:lnTo>
                    <a:pt x="690" y="917"/>
                  </a:lnTo>
                  <a:lnTo>
                    <a:pt x="669" y="926"/>
                  </a:lnTo>
                  <a:lnTo>
                    <a:pt x="647" y="934"/>
                  </a:lnTo>
                  <a:lnTo>
                    <a:pt x="624" y="942"/>
                  </a:lnTo>
                  <a:lnTo>
                    <a:pt x="602" y="949"/>
                  </a:lnTo>
                  <a:lnTo>
                    <a:pt x="578" y="954"/>
                  </a:lnTo>
                  <a:lnTo>
                    <a:pt x="555" y="958"/>
                  </a:lnTo>
                  <a:lnTo>
                    <a:pt x="531" y="962"/>
                  </a:lnTo>
                  <a:lnTo>
                    <a:pt x="507" y="963"/>
                  </a:lnTo>
                  <a:lnTo>
                    <a:pt x="481" y="964"/>
                  </a:lnTo>
                  <a:lnTo>
                    <a:pt x="481" y="964"/>
                  </a:lnTo>
                  <a:lnTo>
                    <a:pt x="456" y="963"/>
                  </a:lnTo>
                  <a:lnTo>
                    <a:pt x="432" y="962"/>
                  </a:lnTo>
                  <a:lnTo>
                    <a:pt x="408" y="958"/>
                  </a:lnTo>
                  <a:lnTo>
                    <a:pt x="385" y="954"/>
                  </a:lnTo>
                  <a:lnTo>
                    <a:pt x="360" y="949"/>
                  </a:lnTo>
                  <a:lnTo>
                    <a:pt x="339" y="942"/>
                  </a:lnTo>
                  <a:lnTo>
                    <a:pt x="315" y="934"/>
                  </a:lnTo>
                  <a:lnTo>
                    <a:pt x="294" y="926"/>
                  </a:lnTo>
                  <a:lnTo>
                    <a:pt x="273" y="917"/>
                  </a:lnTo>
                  <a:lnTo>
                    <a:pt x="252" y="905"/>
                  </a:lnTo>
                  <a:lnTo>
                    <a:pt x="231" y="894"/>
                  </a:lnTo>
                  <a:lnTo>
                    <a:pt x="212" y="881"/>
                  </a:lnTo>
                  <a:lnTo>
                    <a:pt x="193" y="868"/>
                  </a:lnTo>
                  <a:lnTo>
                    <a:pt x="175" y="853"/>
                  </a:lnTo>
                  <a:lnTo>
                    <a:pt x="158" y="838"/>
                  </a:lnTo>
                  <a:lnTo>
                    <a:pt x="140" y="822"/>
                  </a:lnTo>
                  <a:lnTo>
                    <a:pt x="124" y="806"/>
                  </a:lnTo>
                  <a:lnTo>
                    <a:pt x="109" y="789"/>
                  </a:lnTo>
                  <a:lnTo>
                    <a:pt x="95" y="770"/>
                  </a:lnTo>
                  <a:lnTo>
                    <a:pt x="82" y="751"/>
                  </a:lnTo>
                  <a:lnTo>
                    <a:pt x="69" y="731"/>
                  </a:lnTo>
                  <a:lnTo>
                    <a:pt x="57" y="712"/>
                  </a:lnTo>
                  <a:lnTo>
                    <a:pt x="47" y="691"/>
                  </a:lnTo>
                  <a:lnTo>
                    <a:pt x="38" y="669"/>
                  </a:lnTo>
                  <a:lnTo>
                    <a:pt x="29" y="647"/>
                  </a:lnTo>
                  <a:lnTo>
                    <a:pt x="22" y="625"/>
                  </a:lnTo>
                  <a:lnTo>
                    <a:pt x="15" y="602"/>
                  </a:lnTo>
                  <a:lnTo>
                    <a:pt x="9" y="579"/>
                  </a:lnTo>
                  <a:lnTo>
                    <a:pt x="6" y="555"/>
                  </a:lnTo>
                  <a:lnTo>
                    <a:pt x="2" y="531"/>
                  </a:lnTo>
                  <a:lnTo>
                    <a:pt x="0" y="507"/>
                  </a:lnTo>
                  <a:lnTo>
                    <a:pt x="0" y="482"/>
                  </a:lnTo>
                  <a:lnTo>
                    <a:pt x="0" y="482"/>
                  </a:lnTo>
                  <a:lnTo>
                    <a:pt x="0" y="457"/>
                  </a:lnTo>
                  <a:lnTo>
                    <a:pt x="2" y="433"/>
                  </a:lnTo>
                  <a:lnTo>
                    <a:pt x="6" y="409"/>
                  </a:lnTo>
                  <a:lnTo>
                    <a:pt x="9" y="384"/>
                  </a:lnTo>
                  <a:lnTo>
                    <a:pt x="15" y="361"/>
                  </a:lnTo>
                  <a:lnTo>
                    <a:pt x="22" y="338"/>
                  </a:lnTo>
                  <a:lnTo>
                    <a:pt x="29" y="316"/>
                  </a:lnTo>
                  <a:lnTo>
                    <a:pt x="38" y="295"/>
                  </a:lnTo>
                  <a:lnTo>
                    <a:pt x="47" y="273"/>
                  </a:lnTo>
                  <a:lnTo>
                    <a:pt x="57" y="252"/>
                  </a:lnTo>
                  <a:lnTo>
                    <a:pt x="69" y="232"/>
                  </a:lnTo>
                  <a:lnTo>
                    <a:pt x="82" y="213"/>
                  </a:lnTo>
                  <a:lnTo>
                    <a:pt x="95" y="193"/>
                  </a:lnTo>
                  <a:lnTo>
                    <a:pt x="109" y="176"/>
                  </a:lnTo>
                  <a:lnTo>
                    <a:pt x="124" y="157"/>
                  </a:lnTo>
                  <a:lnTo>
                    <a:pt x="140" y="141"/>
                  </a:lnTo>
                  <a:lnTo>
                    <a:pt x="158" y="125"/>
                  </a:lnTo>
                  <a:lnTo>
                    <a:pt x="175" y="110"/>
                  </a:lnTo>
                  <a:lnTo>
                    <a:pt x="193" y="95"/>
                  </a:lnTo>
                  <a:lnTo>
                    <a:pt x="212" y="82"/>
                  </a:lnTo>
                  <a:lnTo>
                    <a:pt x="231" y="70"/>
                  </a:lnTo>
                  <a:lnTo>
                    <a:pt x="252" y="58"/>
                  </a:lnTo>
                  <a:lnTo>
                    <a:pt x="273" y="48"/>
                  </a:lnTo>
                  <a:lnTo>
                    <a:pt x="294" y="38"/>
                  </a:lnTo>
                  <a:lnTo>
                    <a:pt x="315" y="29"/>
                  </a:lnTo>
                  <a:lnTo>
                    <a:pt x="339" y="21"/>
                  </a:lnTo>
                  <a:lnTo>
                    <a:pt x="360" y="16"/>
                  </a:lnTo>
                  <a:lnTo>
                    <a:pt x="385" y="10"/>
                  </a:lnTo>
                  <a:lnTo>
                    <a:pt x="408" y="5"/>
                  </a:lnTo>
                  <a:lnTo>
                    <a:pt x="432" y="3"/>
                  </a:lnTo>
                  <a:lnTo>
                    <a:pt x="456" y="1"/>
                  </a:lnTo>
                  <a:lnTo>
                    <a:pt x="481" y="0"/>
                  </a:lnTo>
                  <a:lnTo>
                    <a:pt x="481" y="0"/>
                  </a:lnTo>
                  <a:lnTo>
                    <a:pt x="507" y="1"/>
                  </a:lnTo>
                  <a:lnTo>
                    <a:pt x="531" y="3"/>
                  </a:lnTo>
                  <a:lnTo>
                    <a:pt x="555" y="5"/>
                  </a:lnTo>
                  <a:lnTo>
                    <a:pt x="578" y="10"/>
                  </a:lnTo>
                  <a:lnTo>
                    <a:pt x="602" y="16"/>
                  </a:lnTo>
                  <a:lnTo>
                    <a:pt x="624" y="21"/>
                  </a:lnTo>
                  <a:lnTo>
                    <a:pt x="647" y="29"/>
                  </a:lnTo>
                  <a:lnTo>
                    <a:pt x="669" y="38"/>
                  </a:lnTo>
                  <a:lnTo>
                    <a:pt x="690" y="48"/>
                  </a:lnTo>
                  <a:lnTo>
                    <a:pt x="711" y="58"/>
                  </a:lnTo>
                  <a:lnTo>
                    <a:pt x="731" y="70"/>
                  </a:lnTo>
                  <a:lnTo>
                    <a:pt x="751" y="82"/>
                  </a:lnTo>
                  <a:lnTo>
                    <a:pt x="769" y="95"/>
                  </a:lnTo>
                  <a:lnTo>
                    <a:pt x="788" y="110"/>
                  </a:lnTo>
                  <a:lnTo>
                    <a:pt x="805" y="125"/>
                  </a:lnTo>
                  <a:lnTo>
                    <a:pt x="822" y="141"/>
                  </a:lnTo>
                  <a:lnTo>
                    <a:pt x="838" y="157"/>
                  </a:lnTo>
                  <a:lnTo>
                    <a:pt x="853" y="176"/>
                  </a:lnTo>
                  <a:lnTo>
                    <a:pt x="867" y="193"/>
                  </a:lnTo>
                  <a:lnTo>
                    <a:pt x="881" y="213"/>
                  </a:lnTo>
                  <a:lnTo>
                    <a:pt x="894" y="232"/>
                  </a:lnTo>
                  <a:lnTo>
                    <a:pt x="905" y="252"/>
                  </a:lnTo>
                  <a:lnTo>
                    <a:pt x="916" y="273"/>
                  </a:lnTo>
                  <a:lnTo>
                    <a:pt x="925" y="295"/>
                  </a:lnTo>
                  <a:lnTo>
                    <a:pt x="934" y="316"/>
                  </a:lnTo>
                  <a:lnTo>
                    <a:pt x="941" y="338"/>
                  </a:lnTo>
                  <a:lnTo>
                    <a:pt x="948" y="361"/>
                  </a:lnTo>
                  <a:lnTo>
                    <a:pt x="954" y="384"/>
                  </a:lnTo>
                  <a:lnTo>
                    <a:pt x="957" y="409"/>
                  </a:lnTo>
                  <a:lnTo>
                    <a:pt x="961" y="433"/>
                  </a:lnTo>
                  <a:lnTo>
                    <a:pt x="963" y="457"/>
                  </a:lnTo>
                  <a:lnTo>
                    <a:pt x="963" y="482"/>
                  </a:lnTo>
                  <a:lnTo>
                    <a:pt x="963" y="482"/>
                  </a:lnTo>
                  <a:close/>
                </a:path>
              </a:pathLst>
            </a:custGeom>
            <a:solidFill>
              <a:srgbClr val="FFCE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3673" y="1891"/>
              <a:ext cx="482" cy="482"/>
            </a:xfrm>
            <a:custGeom>
              <a:avLst/>
              <a:gdLst>
                <a:gd name="T0" fmla="*/ 963 w 965"/>
                <a:gd name="T1" fmla="*/ 507 h 964"/>
                <a:gd name="T2" fmla="*/ 954 w 965"/>
                <a:gd name="T3" fmla="*/ 579 h 964"/>
                <a:gd name="T4" fmla="*/ 935 w 965"/>
                <a:gd name="T5" fmla="*/ 647 h 964"/>
                <a:gd name="T6" fmla="*/ 906 w 965"/>
                <a:gd name="T7" fmla="*/ 712 h 964"/>
                <a:gd name="T8" fmla="*/ 869 w 965"/>
                <a:gd name="T9" fmla="*/ 770 h 964"/>
                <a:gd name="T10" fmla="*/ 823 w 965"/>
                <a:gd name="T11" fmla="*/ 822 h 964"/>
                <a:gd name="T12" fmla="*/ 771 w 965"/>
                <a:gd name="T13" fmla="*/ 868 h 964"/>
                <a:gd name="T14" fmla="*/ 712 w 965"/>
                <a:gd name="T15" fmla="*/ 905 h 964"/>
                <a:gd name="T16" fmla="*/ 648 w 965"/>
                <a:gd name="T17" fmla="*/ 934 h 964"/>
                <a:gd name="T18" fmla="*/ 580 w 965"/>
                <a:gd name="T19" fmla="*/ 954 h 964"/>
                <a:gd name="T20" fmla="*/ 507 w 965"/>
                <a:gd name="T21" fmla="*/ 963 h 964"/>
                <a:gd name="T22" fmla="*/ 458 w 965"/>
                <a:gd name="T23" fmla="*/ 963 h 964"/>
                <a:gd name="T24" fmla="*/ 385 w 965"/>
                <a:gd name="T25" fmla="*/ 954 h 964"/>
                <a:gd name="T26" fmla="*/ 317 w 965"/>
                <a:gd name="T27" fmla="*/ 934 h 964"/>
                <a:gd name="T28" fmla="*/ 253 w 965"/>
                <a:gd name="T29" fmla="*/ 905 h 964"/>
                <a:gd name="T30" fmla="*/ 194 w 965"/>
                <a:gd name="T31" fmla="*/ 868 h 964"/>
                <a:gd name="T32" fmla="*/ 142 w 965"/>
                <a:gd name="T33" fmla="*/ 822 h 964"/>
                <a:gd name="T34" fmla="*/ 97 w 965"/>
                <a:gd name="T35" fmla="*/ 770 h 964"/>
                <a:gd name="T36" fmla="*/ 59 w 965"/>
                <a:gd name="T37" fmla="*/ 712 h 964"/>
                <a:gd name="T38" fmla="*/ 30 w 965"/>
                <a:gd name="T39" fmla="*/ 647 h 964"/>
                <a:gd name="T40" fmla="*/ 11 w 965"/>
                <a:gd name="T41" fmla="*/ 579 h 964"/>
                <a:gd name="T42" fmla="*/ 1 w 965"/>
                <a:gd name="T43" fmla="*/ 507 h 964"/>
                <a:gd name="T44" fmla="*/ 1 w 965"/>
                <a:gd name="T45" fmla="*/ 457 h 964"/>
                <a:gd name="T46" fmla="*/ 11 w 965"/>
                <a:gd name="T47" fmla="*/ 384 h 964"/>
                <a:gd name="T48" fmla="*/ 30 w 965"/>
                <a:gd name="T49" fmla="*/ 316 h 964"/>
                <a:gd name="T50" fmla="*/ 59 w 965"/>
                <a:gd name="T51" fmla="*/ 252 h 964"/>
                <a:gd name="T52" fmla="*/ 97 w 965"/>
                <a:gd name="T53" fmla="*/ 193 h 964"/>
                <a:gd name="T54" fmla="*/ 142 w 965"/>
                <a:gd name="T55" fmla="*/ 141 h 964"/>
                <a:gd name="T56" fmla="*/ 194 w 965"/>
                <a:gd name="T57" fmla="*/ 95 h 964"/>
                <a:gd name="T58" fmla="*/ 253 w 965"/>
                <a:gd name="T59" fmla="*/ 58 h 964"/>
                <a:gd name="T60" fmla="*/ 317 w 965"/>
                <a:gd name="T61" fmla="*/ 29 h 964"/>
                <a:gd name="T62" fmla="*/ 385 w 965"/>
                <a:gd name="T63" fmla="*/ 10 h 964"/>
                <a:gd name="T64" fmla="*/ 458 w 965"/>
                <a:gd name="T65" fmla="*/ 1 h 964"/>
                <a:gd name="T66" fmla="*/ 507 w 965"/>
                <a:gd name="T67" fmla="*/ 1 h 964"/>
                <a:gd name="T68" fmla="*/ 580 w 965"/>
                <a:gd name="T69" fmla="*/ 10 h 964"/>
                <a:gd name="T70" fmla="*/ 648 w 965"/>
                <a:gd name="T71" fmla="*/ 29 h 964"/>
                <a:gd name="T72" fmla="*/ 712 w 965"/>
                <a:gd name="T73" fmla="*/ 58 h 964"/>
                <a:gd name="T74" fmla="*/ 771 w 965"/>
                <a:gd name="T75" fmla="*/ 95 h 964"/>
                <a:gd name="T76" fmla="*/ 823 w 965"/>
                <a:gd name="T77" fmla="*/ 141 h 964"/>
                <a:gd name="T78" fmla="*/ 869 w 965"/>
                <a:gd name="T79" fmla="*/ 193 h 964"/>
                <a:gd name="T80" fmla="*/ 906 w 965"/>
                <a:gd name="T81" fmla="*/ 252 h 964"/>
                <a:gd name="T82" fmla="*/ 935 w 965"/>
                <a:gd name="T83" fmla="*/ 316 h 964"/>
                <a:gd name="T84" fmla="*/ 954 w 965"/>
                <a:gd name="T85" fmla="*/ 384 h 964"/>
                <a:gd name="T86" fmla="*/ 963 w 965"/>
                <a:gd name="T87" fmla="*/ 457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5" h="964">
                  <a:moveTo>
                    <a:pt x="965" y="482"/>
                  </a:moveTo>
                  <a:lnTo>
                    <a:pt x="965" y="482"/>
                  </a:lnTo>
                  <a:lnTo>
                    <a:pt x="963" y="507"/>
                  </a:lnTo>
                  <a:lnTo>
                    <a:pt x="962" y="531"/>
                  </a:lnTo>
                  <a:lnTo>
                    <a:pt x="959" y="555"/>
                  </a:lnTo>
                  <a:lnTo>
                    <a:pt x="954" y="579"/>
                  </a:lnTo>
                  <a:lnTo>
                    <a:pt x="950" y="602"/>
                  </a:lnTo>
                  <a:lnTo>
                    <a:pt x="943" y="625"/>
                  </a:lnTo>
                  <a:lnTo>
                    <a:pt x="935" y="647"/>
                  </a:lnTo>
                  <a:lnTo>
                    <a:pt x="927" y="669"/>
                  </a:lnTo>
                  <a:lnTo>
                    <a:pt x="917" y="691"/>
                  </a:lnTo>
                  <a:lnTo>
                    <a:pt x="906" y="712"/>
                  </a:lnTo>
                  <a:lnTo>
                    <a:pt x="894" y="731"/>
                  </a:lnTo>
                  <a:lnTo>
                    <a:pt x="882" y="751"/>
                  </a:lnTo>
                  <a:lnTo>
                    <a:pt x="869" y="770"/>
                  </a:lnTo>
                  <a:lnTo>
                    <a:pt x="854" y="789"/>
                  </a:lnTo>
                  <a:lnTo>
                    <a:pt x="839" y="806"/>
                  </a:lnTo>
                  <a:lnTo>
                    <a:pt x="823" y="822"/>
                  </a:lnTo>
                  <a:lnTo>
                    <a:pt x="807" y="838"/>
                  </a:lnTo>
                  <a:lnTo>
                    <a:pt x="789" y="853"/>
                  </a:lnTo>
                  <a:lnTo>
                    <a:pt x="771" y="868"/>
                  </a:lnTo>
                  <a:lnTo>
                    <a:pt x="751" y="881"/>
                  </a:lnTo>
                  <a:lnTo>
                    <a:pt x="732" y="894"/>
                  </a:lnTo>
                  <a:lnTo>
                    <a:pt x="712" y="905"/>
                  </a:lnTo>
                  <a:lnTo>
                    <a:pt x="692" y="917"/>
                  </a:lnTo>
                  <a:lnTo>
                    <a:pt x="670" y="926"/>
                  </a:lnTo>
                  <a:lnTo>
                    <a:pt x="648" y="934"/>
                  </a:lnTo>
                  <a:lnTo>
                    <a:pt x="626" y="942"/>
                  </a:lnTo>
                  <a:lnTo>
                    <a:pt x="603" y="949"/>
                  </a:lnTo>
                  <a:lnTo>
                    <a:pt x="580" y="954"/>
                  </a:lnTo>
                  <a:lnTo>
                    <a:pt x="556" y="958"/>
                  </a:lnTo>
                  <a:lnTo>
                    <a:pt x="531" y="962"/>
                  </a:lnTo>
                  <a:lnTo>
                    <a:pt x="507" y="963"/>
                  </a:lnTo>
                  <a:lnTo>
                    <a:pt x="483" y="964"/>
                  </a:lnTo>
                  <a:lnTo>
                    <a:pt x="483" y="964"/>
                  </a:lnTo>
                  <a:lnTo>
                    <a:pt x="458" y="963"/>
                  </a:lnTo>
                  <a:lnTo>
                    <a:pt x="433" y="962"/>
                  </a:lnTo>
                  <a:lnTo>
                    <a:pt x="409" y="958"/>
                  </a:lnTo>
                  <a:lnTo>
                    <a:pt x="385" y="954"/>
                  </a:lnTo>
                  <a:lnTo>
                    <a:pt x="362" y="949"/>
                  </a:lnTo>
                  <a:lnTo>
                    <a:pt x="339" y="942"/>
                  </a:lnTo>
                  <a:lnTo>
                    <a:pt x="317" y="934"/>
                  </a:lnTo>
                  <a:lnTo>
                    <a:pt x="295" y="926"/>
                  </a:lnTo>
                  <a:lnTo>
                    <a:pt x="273" y="917"/>
                  </a:lnTo>
                  <a:lnTo>
                    <a:pt x="253" y="905"/>
                  </a:lnTo>
                  <a:lnTo>
                    <a:pt x="233" y="894"/>
                  </a:lnTo>
                  <a:lnTo>
                    <a:pt x="213" y="881"/>
                  </a:lnTo>
                  <a:lnTo>
                    <a:pt x="194" y="868"/>
                  </a:lnTo>
                  <a:lnTo>
                    <a:pt x="177" y="853"/>
                  </a:lnTo>
                  <a:lnTo>
                    <a:pt x="158" y="838"/>
                  </a:lnTo>
                  <a:lnTo>
                    <a:pt x="142" y="822"/>
                  </a:lnTo>
                  <a:lnTo>
                    <a:pt x="126" y="806"/>
                  </a:lnTo>
                  <a:lnTo>
                    <a:pt x="111" y="789"/>
                  </a:lnTo>
                  <a:lnTo>
                    <a:pt x="97" y="770"/>
                  </a:lnTo>
                  <a:lnTo>
                    <a:pt x="83" y="751"/>
                  </a:lnTo>
                  <a:lnTo>
                    <a:pt x="71" y="731"/>
                  </a:lnTo>
                  <a:lnTo>
                    <a:pt x="59" y="712"/>
                  </a:lnTo>
                  <a:lnTo>
                    <a:pt x="49" y="691"/>
                  </a:lnTo>
                  <a:lnTo>
                    <a:pt x="38" y="669"/>
                  </a:lnTo>
                  <a:lnTo>
                    <a:pt x="30" y="647"/>
                  </a:lnTo>
                  <a:lnTo>
                    <a:pt x="22" y="625"/>
                  </a:lnTo>
                  <a:lnTo>
                    <a:pt x="16" y="602"/>
                  </a:lnTo>
                  <a:lnTo>
                    <a:pt x="11" y="579"/>
                  </a:lnTo>
                  <a:lnTo>
                    <a:pt x="6" y="555"/>
                  </a:lnTo>
                  <a:lnTo>
                    <a:pt x="4" y="531"/>
                  </a:lnTo>
                  <a:lnTo>
                    <a:pt x="1" y="507"/>
                  </a:lnTo>
                  <a:lnTo>
                    <a:pt x="0" y="482"/>
                  </a:lnTo>
                  <a:lnTo>
                    <a:pt x="0" y="482"/>
                  </a:lnTo>
                  <a:lnTo>
                    <a:pt x="1" y="457"/>
                  </a:lnTo>
                  <a:lnTo>
                    <a:pt x="4" y="433"/>
                  </a:lnTo>
                  <a:lnTo>
                    <a:pt x="6" y="409"/>
                  </a:lnTo>
                  <a:lnTo>
                    <a:pt x="11" y="384"/>
                  </a:lnTo>
                  <a:lnTo>
                    <a:pt x="16" y="361"/>
                  </a:lnTo>
                  <a:lnTo>
                    <a:pt x="22" y="338"/>
                  </a:lnTo>
                  <a:lnTo>
                    <a:pt x="30" y="316"/>
                  </a:lnTo>
                  <a:lnTo>
                    <a:pt x="38" y="295"/>
                  </a:lnTo>
                  <a:lnTo>
                    <a:pt x="49" y="273"/>
                  </a:lnTo>
                  <a:lnTo>
                    <a:pt x="59" y="252"/>
                  </a:lnTo>
                  <a:lnTo>
                    <a:pt x="71" y="232"/>
                  </a:lnTo>
                  <a:lnTo>
                    <a:pt x="83" y="213"/>
                  </a:lnTo>
                  <a:lnTo>
                    <a:pt x="97" y="193"/>
                  </a:lnTo>
                  <a:lnTo>
                    <a:pt x="111" y="176"/>
                  </a:lnTo>
                  <a:lnTo>
                    <a:pt x="126" y="157"/>
                  </a:lnTo>
                  <a:lnTo>
                    <a:pt x="142" y="141"/>
                  </a:lnTo>
                  <a:lnTo>
                    <a:pt x="158" y="125"/>
                  </a:lnTo>
                  <a:lnTo>
                    <a:pt x="177" y="110"/>
                  </a:lnTo>
                  <a:lnTo>
                    <a:pt x="194" y="95"/>
                  </a:lnTo>
                  <a:lnTo>
                    <a:pt x="213" y="82"/>
                  </a:lnTo>
                  <a:lnTo>
                    <a:pt x="233" y="70"/>
                  </a:lnTo>
                  <a:lnTo>
                    <a:pt x="253" y="58"/>
                  </a:lnTo>
                  <a:lnTo>
                    <a:pt x="273" y="48"/>
                  </a:lnTo>
                  <a:lnTo>
                    <a:pt x="295" y="38"/>
                  </a:lnTo>
                  <a:lnTo>
                    <a:pt x="317" y="29"/>
                  </a:lnTo>
                  <a:lnTo>
                    <a:pt x="339" y="21"/>
                  </a:lnTo>
                  <a:lnTo>
                    <a:pt x="362" y="16"/>
                  </a:lnTo>
                  <a:lnTo>
                    <a:pt x="385" y="10"/>
                  </a:lnTo>
                  <a:lnTo>
                    <a:pt x="409" y="5"/>
                  </a:lnTo>
                  <a:lnTo>
                    <a:pt x="433" y="3"/>
                  </a:lnTo>
                  <a:lnTo>
                    <a:pt x="458" y="1"/>
                  </a:lnTo>
                  <a:lnTo>
                    <a:pt x="483" y="0"/>
                  </a:lnTo>
                  <a:lnTo>
                    <a:pt x="483" y="0"/>
                  </a:lnTo>
                  <a:lnTo>
                    <a:pt x="507" y="1"/>
                  </a:lnTo>
                  <a:lnTo>
                    <a:pt x="531" y="3"/>
                  </a:lnTo>
                  <a:lnTo>
                    <a:pt x="556" y="5"/>
                  </a:lnTo>
                  <a:lnTo>
                    <a:pt x="580" y="10"/>
                  </a:lnTo>
                  <a:lnTo>
                    <a:pt x="603" y="16"/>
                  </a:lnTo>
                  <a:lnTo>
                    <a:pt x="626" y="21"/>
                  </a:lnTo>
                  <a:lnTo>
                    <a:pt x="648" y="29"/>
                  </a:lnTo>
                  <a:lnTo>
                    <a:pt x="670" y="38"/>
                  </a:lnTo>
                  <a:lnTo>
                    <a:pt x="692" y="48"/>
                  </a:lnTo>
                  <a:lnTo>
                    <a:pt x="712" y="58"/>
                  </a:lnTo>
                  <a:lnTo>
                    <a:pt x="732" y="70"/>
                  </a:lnTo>
                  <a:lnTo>
                    <a:pt x="751" y="82"/>
                  </a:lnTo>
                  <a:lnTo>
                    <a:pt x="771" y="95"/>
                  </a:lnTo>
                  <a:lnTo>
                    <a:pt x="789" y="110"/>
                  </a:lnTo>
                  <a:lnTo>
                    <a:pt x="807" y="125"/>
                  </a:lnTo>
                  <a:lnTo>
                    <a:pt x="823" y="141"/>
                  </a:lnTo>
                  <a:lnTo>
                    <a:pt x="839" y="157"/>
                  </a:lnTo>
                  <a:lnTo>
                    <a:pt x="854" y="176"/>
                  </a:lnTo>
                  <a:lnTo>
                    <a:pt x="869" y="193"/>
                  </a:lnTo>
                  <a:lnTo>
                    <a:pt x="882" y="213"/>
                  </a:lnTo>
                  <a:lnTo>
                    <a:pt x="894" y="232"/>
                  </a:lnTo>
                  <a:lnTo>
                    <a:pt x="906" y="252"/>
                  </a:lnTo>
                  <a:lnTo>
                    <a:pt x="917" y="273"/>
                  </a:lnTo>
                  <a:lnTo>
                    <a:pt x="927" y="295"/>
                  </a:lnTo>
                  <a:lnTo>
                    <a:pt x="935" y="316"/>
                  </a:lnTo>
                  <a:lnTo>
                    <a:pt x="943" y="338"/>
                  </a:lnTo>
                  <a:lnTo>
                    <a:pt x="950" y="361"/>
                  </a:lnTo>
                  <a:lnTo>
                    <a:pt x="954" y="384"/>
                  </a:lnTo>
                  <a:lnTo>
                    <a:pt x="959" y="409"/>
                  </a:lnTo>
                  <a:lnTo>
                    <a:pt x="962" y="433"/>
                  </a:lnTo>
                  <a:lnTo>
                    <a:pt x="963" y="457"/>
                  </a:lnTo>
                  <a:lnTo>
                    <a:pt x="965" y="482"/>
                  </a:lnTo>
                  <a:lnTo>
                    <a:pt x="965" y="482"/>
                  </a:lnTo>
                  <a:close/>
                </a:path>
              </a:pathLst>
            </a:custGeom>
            <a:solidFill>
              <a:srgbClr val="FFCE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userDrawn="1"/>
          </p:nvSpPr>
          <p:spPr bwMode="auto">
            <a:xfrm>
              <a:off x="2672" y="1966"/>
              <a:ext cx="198" cy="198"/>
            </a:xfrm>
            <a:custGeom>
              <a:avLst/>
              <a:gdLst>
                <a:gd name="T0" fmla="*/ 179 w 396"/>
                <a:gd name="T1" fmla="*/ 396 h 397"/>
                <a:gd name="T2" fmla="*/ 122 w 396"/>
                <a:gd name="T3" fmla="*/ 382 h 397"/>
                <a:gd name="T4" fmla="*/ 73 w 396"/>
                <a:gd name="T5" fmla="*/ 352 h 397"/>
                <a:gd name="T6" fmla="*/ 45 w 396"/>
                <a:gd name="T7" fmla="*/ 324 h 397"/>
                <a:gd name="T8" fmla="*/ 15 w 396"/>
                <a:gd name="T9" fmla="*/ 273 h 397"/>
                <a:gd name="T10" fmla="*/ 1 w 396"/>
                <a:gd name="T11" fmla="*/ 218 h 397"/>
                <a:gd name="T12" fmla="*/ 4 w 396"/>
                <a:gd name="T13" fmla="*/ 160 h 397"/>
                <a:gd name="T14" fmla="*/ 23 w 396"/>
                <a:gd name="T15" fmla="*/ 106 h 397"/>
                <a:gd name="T16" fmla="*/ 58 w 396"/>
                <a:gd name="T17" fmla="*/ 59 h 397"/>
                <a:gd name="T18" fmla="*/ 89 w 396"/>
                <a:gd name="T19" fmla="*/ 34 h 397"/>
                <a:gd name="T20" fmla="*/ 141 w 396"/>
                <a:gd name="T21" fmla="*/ 10 h 397"/>
                <a:gd name="T22" fmla="*/ 198 w 396"/>
                <a:gd name="T23" fmla="*/ 0 h 397"/>
                <a:gd name="T24" fmla="*/ 237 w 396"/>
                <a:gd name="T25" fmla="*/ 4 h 397"/>
                <a:gd name="T26" fmla="*/ 292 w 396"/>
                <a:gd name="T27" fmla="*/ 23 h 397"/>
                <a:gd name="T28" fmla="*/ 339 w 396"/>
                <a:gd name="T29" fmla="*/ 59 h 397"/>
                <a:gd name="T30" fmla="*/ 364 w 396"/>
                <a:gd name="T31" fmla="*/ 89 h 397"/>
                <a:gd name="T32" fmla="*/ 388 w 396"/>
                <a:gd name="T33" fmla="*/ 142 h 397"/>
                <a:gd name="T34" fmla="*/ 396 w 396"/>
                <a:gd name="T35" fmla="*/ 199 h 397"/>
                <a:gd name="T36" fmla="*/ 388 w 396"/>
                <a:gd name="T37" fmla="*/ 255 h 397"/>
                <a:gd name="T38" fmla="*/ 364 w 396"/>
                <a:gd name="T39" fmla="*/ 308 h 397"/>
                <a:gd name="T40" fmla="*/ 339 w 396"/>
                <a:gd name="T41" fmla="*/ 339 h 397"/>
                <a:gd name="T42" fmla="*/ 292 w 396"/>
                <a:gd name="T43" fmla="*/ 374 h 397"/>
                <a:gd name="T44" fmla="*/ 237 w 396"/>
                <a:gd name="T45" fmla="*/ 393 h 397"/>
                <a:gd name="T46" fmla="*/ 198 w 396"/>
                <a:gd name="T47" fmla="*/ 397 h 397"/>
                <a:gd name="T48" fmla="*/ 180 w 396"/>
                <a:gd name="T49" fmla="*/ 12 h 397"/>
                <a:gd name="T50" fmla="*/ 127 w 396"/>
                <a:gd name="T51" fmla="*/ 26 h 397"/>
                <a:gd name="T52" fmla="*/ 80 w 396"/>
                <a:gd name="T53" fmla="*/ 53 h 397"/>
                <a:gd name="T54" fmla="*/ 53 w 396"/>
                <a:gd name="T55" fmla="*/ 80 h 397"/>
                <a:gd name="T56" fmla="*/ 24 w 396"/>
                <a:gd name="T57" fmla="*/ 128 h 397"/>
                <a:gd name="T58" fmla="*/ 12 w 396"/>
                <a:gd name="T59" fmla="*/ 181 h 397"/>
                <a:gd name="T60" fmla="*/ 14 w 396"/>
                <a:gd name="T61" fmla="*/ 234 h 397"/>
                <a:gd name="T62" fmla="*/ 32 w 396"/>
                <a:gd name="T63" fmla="*/ 286 h 397"/>
                <a:gd name="T64" fmla="*/ 66 w 396"/>
                <a:gd name="T65" fmla="*/ 331 h 397"/>
                <a:gd name="T66" fmla="*/ 95 w 396"/>
                <a:gd name="T67" fmla="*/ 355 h 397"/>
                <a:gd name="T68" fmla="*/ 144 w 396"/>
                <a:gd name="T69" fmla="*/ 378 h 397"/>
                <a:gd name="T70" fmla="*/ 198 w 396"/>
                <a:gd name="T71" fmla="*/ 386 h 397"/>
                <a:gd name="T72" fmla="*/ 235 w 396"/>
                <a:gd name="T73" fmla="*/ 383 h 397"/>
                <a:gd name="T74" fmla="*/ 287 w 396"/>
                <a:gd name="T75" fmla="*/ 364 h 397"/>
                <a:gd name="T76" fmla="*/ 331 w 396"/>
                <a:gd name="T77" fmla="*/ 331 h 397"/>
                <a:gd name="T78" fmla="*/ 355 w 396"/>
                <a:gd name="T79" fmla="*/ 302 h 397"/>
                <a:gd name="T80" fmla="*/ 378 w 396"/>
                <a:gd name="T81" fmla="*/ 253 h 397"/>
                <a:gd name="T82" fmla="*/ 386 w 396"/>
                <a:gd name="T83" fmla="*/ 199 h 397"/>
                <a:gd name="T84" fmla="*/ 378 w 396"/>
                <a:gd name="T85" fmla="*/ 146 h 397"/>
                <a:gd name="T86" fmla="*/ 355 w 396"/>
                <a:gd name="T87" fmla="*/ 96 h 397"/>
                <a:gd name="T88" fmla="*/ 331 w 396"/>
                <a:gd name="T89" fmla="*/ 66 h 397"/>
                <a:gd name="T90" fmla="*/ 287 w 396"/>
                <a:gd name="T91" fmla="*/ 34 h 397"/>
                <a:gd name="T92" fmla="*/ 235 w 396"/>
                <a:gd name="T93" fmla="*/ 15 h 397"/>
                <a:gd name="T94" fmla="*/ 198 w 396"/>
                <a:gd name="T95" fmla="*/ 1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397">
                  <a:moveTo>
                    <a:pt x="198" y="397"/>
                  </a:moveTo>
                  <a:lnTo>
                    <a:pt x="198" y="397"/>
                  </a:lnTo>
                  <a:lnTo>
                    <a:pt x="179" y="396"/>
                  </a:lnTo>
                  <a:lnTo>
                    <a:pt x="159" y="393"/>
                  </a:lnTo>
                  <a:lnTo>
                    <a:pt x="141" y="389"/>
                  </a:lnTo>
                  <a:lnTo>
                    <a:pt x="122" y="382"/>
                  </a:lnTo>
                  <a:lnTo>
                    <a:pt x="105" y="374"/>
                  </a:lnTo>
                  <a:lnTo>
                    <a:pt x="89" y="363"/>
                  </a:lnTo>
                  <a:lnTo>
                    <a:pt x="73" y="352"/>
                  </a:lnTo>
                  <a:lnTo>
                    <a:pt x="58" y="339"/>
                  </a:lnTo>
                  <a:lnTo>
                    <a:pt x="58" y="339"/>
                  </a:lnTo>
                  <a:lnTo>
                    <a:pt x="45" y="324"/>
                  </a:lnTo>
                  <a:lnTo>
                    <a:pt x="32" y="308"/>
                  </a:lnTo>
                  <a:lnTo>
                    <a:pt x="23" y="291"/>
                  </a:lnTo>
                  <a:lnTo>
                    <a:pt x="15" y="273"/>
                  </a:lnTo>
                  <a:lnTo>
                    <a:pt x="8" y="255"/>
                  </a:lnTo>
                  <a:lnTo>
                    <a:pt x="4" y="237"/>
                  </a:lnTo>
                  <a:lnTo>
                    <a:pt x="1" y="218"/>
                  </a:lnTo>
                  <a:lnTo>
                    <a:pt x="0" y="199"/>
                  </a:lnTo>
                  <a:lnTo>
                    <a:pt x="1" y="180"/>
                  </a:lnTo>
                  <a:lnTo>
                    <a:pt x="4" y="160"/>
                  </a:lnTo>
                  <a:lnTo>
                    <a:pt x="8" y="142"/>
                  </a:lnTo>
                  <a:lnTo>
                    <a:pt x="15" y="124"/>
                  </a:lnTo>
                  <a:lnTo>
                    <a:pt x="23" y="106"/>
                  </a:lnTo>
                  <a:lnTo>
                    <a:pt x="32" y="89"/>
                  </a:lnTo>
                  <a:lnTo>
                    <a:pt x="45" y="74"/>
                  </a:lnTo>
                  <a:lnTo>
                    <a:pt x="58" y="59"/>
                  </a:lnTo>
                  <a:lnTo>
                    <a:pt x="58" y="59"/>
                  </a:lnTo>
                  <a:lnTo>
                    <a:pt x="73" y="45"/>
                  </a:lnTo>
                  <a:lnTo>
                    <a:pt x="89" y="34"/>
                  </a:lnTo>
                  <a:lnTo>
                    <a:pt x="105" y="23"/>
                  </a:lnTo>
                  <a:lnTo>
                    <a:pt x="122" y="15"/>
                  </a:lnTo>
                  <a:lnTo>
                    <a:pt x="141" y="10"/>
                  </a:lnTo>
                  <a:lnTo>
                    <a:pt x="159" y="4"/>
                  </a:lnTo>
                  <a:lnTo>
                    <a:pt x="179" y="1"/>
                  </a:lnTo>
                  <a:lnTo>
                    <a:pt x="198" y="0"/>
                  </a:lnTo>
                  <a:lnTo>
                    <a:pt x="198" y="0"/>
                  </a:lnTo>
                  <a:lnTo>
                    <a:pt x="218" y="1"/>
                  </a:lnTo>
                  <a:lnTo>
                    <a:pt x="237" y="4"/>
                  </a:lnTo>
                  <a:lnTo>
                    <a:pt x="256" y="10"/>
                  </a:lnTo>
                  <a:lnTo>
                    <a:pt x="274" y="15"/>
                  </a:lnTo>
                  <a:lnTo>
                    <a:pt x="292" y="23"/>
                  </a:lnTo>
                  <a:lnTo>
                    <a:pt x="309" y="34"/>
                  </a:lnTo>
                  <a:lnTo>
                    <a:pt x="324" y="45"/>
                  </a:lnTo>
                  <a:lnTo>
                    <a:pt x="339" y="59"/>
                  </a:lnTo>
                  <a:lnTo>
                    <a:pt x="339" y="59"/>
                  </a:lnTo>
                  <a:lnTo>
                    <a:pt x="353" y="74"/>
                  </a:lnTo>
                  <a:lnTo>
                    <a:pt x="364" y="89"/>
                  </a:lnTo>
                  <a:lnTo>
                    <a:pt x="373" y="106"/>
                  </a:lnTo>
                  <a:lnTo>
                    <a:pt x="383" y="124"/>
                  </a:lnTo>
                  <a:lnTo>
                    <a:pt x="388" y="142"/>
                  </a:lnTo>
                  <a:lnTo>
                    <a:pt x="393" y="160"/>
                  </a:lnTo>
                  <a:lnTo>
                    <a:pt x="395" y="180"/>
                  </a:lnTo>
                  <a:lnTo>
                    <a:pt x="396" y="199"/>
                  </a:lnTo>
                  <a:lnTo>
                    <a:pt x="395" y="218"/>
                  </a:lnTo>
                  <a:lnTo>
                    <a:pt x="393" y="237"/>
                  </a:lnTo>
                  <a:lnTo>
                    <a:pt x="388" y="255"/>
                  </a:lnTo>
                  <a:lnTo>
                    <a:pt x="383" y="273"/>
                  </a:lnTo>
                  <a:lnTo>
                    <a:pt x="373" y="291"/>
                  </a:lnTo>
                  <a:lnTo>
                    <a:pt x="364" y="308"/>
                  </a:lnTo>
                  <a:lnTo>
                    <a:pt x="353" y="324"/>
                  </a:lnTo>
                  <a:lnTo>
                    <a:pt x="339" y="339"/>
                  </a:lnTo>
                  <a:lnTo>
                    <a:pt x="339" y="339"/>
                  </a:lnTo>
                  <a:lnTo>
                    <a:pt x="324" y="352"/>
                  </a:lnTo>
                  <a:lnTo>
                    <a:pt x="309" y="363"/>
                  </a:lnTo>
                  <a:lnTo>
                    <a:pt x="292" y="374"/>
                  </a:lnTo>
                  <a:lnTo>
                    <a:pt x="274" y="382"/>
                  </a:lnTo>
                  <a:lnTo>
                    <a:pt x="256" y="389"/>
                  </a:lnTo>
                  <a:lnTo>
                    <a:pt x="237" y="393"/>
                  </a:lnTo>
                  <a:lnTo>
                    <a:pt x="218" y="396"/>
                  </a:lnTo>
                  <a:lnTo>
                    <a:pt x="198" y="397"/>
                  </a:lnTo>
                  <a:lnTo>
                    <a:pt x="198" y="397"/>
                  </a:lnTo>
                  <a:close/>
                  <a:moveTo>
                    <a:pt x="198" y="11"/>
                  </a:moveTo>
                  <a:lnTo>
                    <a:pt x="198" y="11"/>
                  </a:lnTo>
                  <a:lnTo>
                    <a:pt x="180" y="12"/>
                  </a:lnTo>
                  <a:lnTo>
                    <a:pt x="161" y="15"/>
                  </a:lnTo>
                  <a:lnTo>
                    <a:pt x="144" y="19"/>
                  </a:lnTo>
                  <a:lnTo>
                    <a:pt x="127" y="26"/>
                  </a:lnTo>
                  <a:lnTo>
                    <a:pt x="111" y="34"/>
                  </a:lnTo>
                  <a:lnTo>
                    <a:pt x="95" y="43"/>
                  </a:lnTo>
                  <a:lnTo>
                    <a:pt x="80" y="53"/>
                  </a:lnTo>
                  <a:lnTo>
                    <a:pt x="66" y="66"/>
                  </a:lnTo>
                  <a:lnTo>
                    <a:pt x="66" y="66"/>
                  </a:lnTo>
                  <a:lnTo>
                    <a:pt x="53" y="80"/>
                  </a:lnTo>
                  <a:lnTo>
                    <a:pt x="42" y="96"/>
                  </a:lnTo>
                  <a:lnTo>
                    <a:pt x="32" y="111"/>
                  </a:lnTo>
                  <a:lnTo>
                    <a:pt x="24" y="128"/>
                  </a:lnTo>
                  <a:lnTo>
                    <a:pt x="19" y="146"/>
                  </a:lnTo>
                  <a:lnTo>
                    <a:pt x="14" y="163"/>
                  </a:lnTo>
                  <a:lnTo>
                    <a:pt x="12" y="181"/>
                  </a:lnTo>
                  <a:lnTo>
                    <a:pt x="12" y="199"/>
                  </a:lnTo>
                  <a:lnTo>
                    <a:pt x="12" y="217"/>
                  </a:lnTo>
                  <a:lnTo>
                    <a:pt x="14" y="234"/>
                  </a:lnTo>
                  <a:lnTo>
                    <a:pt x="19" y="253"/>
                  </a:lnTo>
                  <a:lnTo>
                    <a:pt x="24" y="269"/>
                  </a:lnTo>
                  <a:lnTo>
                    <a:pt x="32" y="286"/>
                  </a:lnTo>
                  <a:lnTo>
                    <a:pt x="42" y="302"/>
                  </a:lnTo>
                  <a:lnTo>
                    <a:pt x="53" y="317"/>
                  </a:lnTo>
                  <a:lnTo>
                    <a:pt x="66" y="331"/>
                  </a:lnTo>
                  <a:lnTo>
                    <a:pt x="66" y="331"/>
                  </a:lnTo>
                  <a:lnTo>
                    <a:pt x="80" y="344"/>
                  </a:lnTo>
                  <a:lnTo>
                    <a:pt x="95" y="355"/>
                  </a:lnTo>
                  <a:lnTo>
                    <a:pt x="111" y="364"/>
                  </a:lnTo>
                  <a:lnTo>
                    <a:pt x="127" y="372"/>
                  </a:lnTo>
                  <a:lnTo>
                    <a:pt x="144" y="378"/>
                  </a:lnTo>
                  <a:lnTo>
                    <a:pt x="161" y="383"/>
                  </a:lnTo>
                  <a:lnTo>
                    <a:pt x="180" y="385"/>
                  </a:lnTo>
                  <a:lnTo>
                    <a:pt x="198" y="386"/>
                  </a:lnTo>
                  <a:lnTo>
                    <a:pt x="198" y="386"/>
                  </a:lnTo>
                  <a:lnTo>
                    <a:pt x="217" y="385"/>
                  </a:lnTo>
                  <a:lnTo>
                    <a:pt x="235" y="383"/>
                  </a:lnTo>
                  <a:lnTo>
                    <a:pt x="254" y="378"/>
                  </a:lnTo>
                  <a:lnTo>
                    <a:pt x="270" y="372"/>
                  </a:lnTo>
                  <a:lnTo>
                    <a:pt x="287" y="364"/>
                  </a:lnTo>
                  <a:lnTo>
                    <a:pt x="302" y="355"/>
                  </a:lnTo>
                  <a:lnTo>
                    <a:pt x="317" y="344"/>
                  </a:lnTo>
                  <a:lnTo>
                    <a:pt x="331" y="331"/>
                  </a:lnTo>
                  <a:lnTo>
                    <a:pt x="331" y="331"/>
                  </a:lnTo>
                  <a:lnTo>
                    <a:pt x="343" y="317"/>
                  </a:lnTo>
                  <a:lnTo>
                    <a:pt x="355" y="302"/>
                  </a:lnTo>
                  <a:lnTo>
                    <a:pt x="364" y="286"/>
                  </a:lnTo>
                  <a:lnTo>
                    <a:pt x="372" y="269"/>
                  </a:lnTo>
                  <a:lnTo>
                    <a:pt x="378" y="253"/>
                  </a:lnTo>
                  <a:lnTo>
                    <a:pt x="383" y="234"/>
                  </a:lnTo>
                  <a:lnTo>
                    <a:pt x="385" y="217"/>
                  </a:lnTo>
                  <a:lnTo>
                    <a:pt x="386" y="199"/>
                  </a:lnTo>
                  <a:lnTo>
                    <a:pt x="385" y="181"/>
                  </a:lnTo>
                  <a:lnTo>
                    <a:pt x="383" y="163"/>
                  </a:lnTo>
                  <a:lnTo>
                    <a:pt x="378" y="146"/>
                  </a:lnTo>
                  <a:lnTo>
                    <a:pt x="372" y="128"/>
                  </a:lnTo>
                  <a:lnTo>
                    <a:pt x="364" y="111"/>
                  </a:lnTo>
                  <a:lnTo>
                    <a:pt x="355" y="96"/>
                  </a:lnTo>
                  <a:lnTo>
                    <a:pt x="343" y="80"/>
                  </a:lnTo>
                  <a:lnTo>
                    <a:pt x="331" y="66"/>
                  </a:lnTo>
                  <a:lnTo>
                    <a:pt x="331" y="66"/>
                  </a:lnTo>
                  <a:lnTo>
                    <a:pt x="317" y="53"/>
                  </a:lnTo>
                  <a:lnTo>
                    <a:pt x="302" y="43"/>
                  </a:lnTo>
                  <a:lnTo>
                    <a:pt x="287" y="34"/>
                  </a:lnTo>
                  <a:lnTo>
                    <a:pt x="270" y="26"/>
                  </a:lnTo>
                  <a:lnTo>
                    <a:pt x="254" y="19"/>
                  </a:lnTo>
                  <a:lnTo>
                    <a:pt x="235" y="15"/>
                  </a:lnTo>
                  <a:lnTo>
                    <a:pt x="217" y="12"/>
                  </a:lnTo>
                  <a:lnTo>
                    <a:pt x="198" y="11"/>
                  </a:lnTo>
                  <a:lnTo>
                    <a:pt x="198"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noEditPoints="1"/>
            </p:cNvSpPr>
            <p:nvPr userDrawn="1"/>
          </p:nvSpPr>
          <p:spPr bwMode="auto">
            <a:xfrm>
              <a:off x="2688" y="1981"/>
              <a:ext cx="167" cy="167"/>
            </a:xfrm>
            <a:custGeom>
              <a:avLst/>
              <a:gdLst>
                <a:gd name="T0" fmla="*/ 151 w 334"/>
                <a:gd name="T1" fmla="*/ 335 h 335"/>
                <a:gd name="T2" fmla="*/ 104 w 334"/>
                <a:gd name="T3" fmla="*/ 322 h 335"/>
                <a:gd name="T4" fmla="*/ 61 w 334"/>
                <a:gd name="T5" fmla="*/ 298 h 335"/>
                <a:gd name="T6" fmla="*/ 38 w 334"/>
                <a:gd name="T7" fmla="*/ 274 h 335"/>
                <a:gd name="T8" fmla="*/ 13 w 334"/>
                <a:gd name="T9" fmla="*/ 232 h 335"/>
                <a:gd name="T10" fmla="*/ 1 w 334"/>
                <a:gd name="T11" fmla="*/ 185 h 335"/>
                <a:gd name="T12" fmla="*/ 1 w 334"/>
                <a:gd name="T13" fmla="*/ 151 h 335"/>
                <a:gd name="T14" fmla="*/ 13 w 334"/>
                <a:gd name="T15" fmla="*/ 104 h 335"/>
                <a:gd name="T16" fmla="*/ 38 w 334"/>
                <a:gd name="T17" fmla="*/ 61 h 335"/>
                <a:gd name="T18" fmla="*/ 61 w 334"/>
                <a:gd name="T19" fmla="*/ 38 h 335"/>
                <a:gd name="T20" fmla="*/ 104 w 334"/>
                <a:gd name="T21" fmla="*/ 13 h 335"/>
                <a:gd name="T22" fmla="*/ 151 w 334"/>
                <a:gd name="T23" fmla="*/ 2 h 335"/>
                <a:gd name="T24" fmla="*/ 185 w 334"/>
                <a:gd name="T25" fmla="*/ 2 h 335"/>
                <a:gd name="T26" fmla="*/ 232 w 334"/>
                <a:gd name="T27" fmla="*/ 13 h 335"/>
                <a:gd name="T28" fmla="*/ 273 w 334"/>
                <a:gd name="T29" fmla="*/ 38 h 335"/>
                <a:gd name="T30" fmla="*/ 297 w 334"/>
                <a:gd name="T31" fmla="*/ 61 h 335"/>
                <a:gd name="T32" fmla="*/ 322 w 334"/>
                <a:gd name="T33" fmla="*/ 104 h 335"/>
                <a:gd name="T34" fmla="*/ 334 w 334"/>
                <a:gd name="T35" fmla="*/ 151 h 335"/>
                <a:gd name="T36" fmla="*/ 334 w 334"/>
                <a:gd name="T37" fmla="*/ 185 h 335"/>
                <a:gd name="T38" fmla="*/ 322 w 334"/>
                <a:gd name="T39" fmla="*/ 232 h 335"/>
                <a:gd name="T40" fmla="*/ 297 w 334"/>
                <a:gd name="T41" fmla="*/ 274 h 335"/>
                <a:gd name="T42" fmla="*/ 273 w 334"/>
                <a:gd name="T43" fmla="*/ 298 h 335"/>
                <a:gd name="T44" fmla="*/ 232 w 334"/>
                <a:gd name="T45" fmla="*/ 322 h 335"/>
                <a:gd name="T46" fmla="*/ 185 w 334"/>
                <a:gd name="T47" fmla="*/ 335 h 335"/>
                <a:gd name="T48" fmla="*/ 167 w 334"/>
                <a:gd name="T49" fmla="*/ 11 h 335"/>
                <a:gd name="T50" fmla="*/ 136 w 334"/>
                <a:gd name="T51" fmla="*/ 14 h 335"/>
                <a:gd name="T52" fmla="*/ 94 w 334"/>
                <a:gd name="T53" fmla="*/ 29 h 335"/>
                <a:gd name="T54" fmla="*/ 57 w 334"/>
                <a:gd name="T55" fmla="*/ 57 h 335"/>
                <a:gd name="T56" fmla="*/ 37 w 334"/>
                <a:gd name="T57" fmla="*/ 81 h 335"/>
                <a:gd name="T58" fmla="*/ 18 w 334"/>
                <a:gd name="T59" fmla="*/ 123 h 335"/>
                <a:gd name="T60" fmla="*/ 11 w 334"/>
                <a:gd name="T61" fmla="*/ 168 h 335"/>
                <a:gd name="T62" fmla="*/ 14 w 334"/>
                <a:gd name="T63" fmla="*/ 199 h 335"/>
                <a:gd name="T64" fmla="*/ 29 w 334"/>
                <a:gd name="T65" fmla="*/ 241 h 335"/>
                <a:gd name="T66" fmla="*/ 57 w 334"/>
                <a:gd name="T67" fmla="*/ 278 h 335"/>
                <a:gd name="T68" fmla="*/ 81 w 334"/>
                <a:gd name="T69" fmla="*/ 298 h 335"/>
                <a:gd name="T70" fmla="*/ 122 w 334"/>
                <a:gd name="T71" fmla="*/ 317 h 335"/>
                <a:gd name="T72" fmla="*/ 167 w 334"/>
                <a:gd name="T73" fmla="*/ 324 h 335"/>
                <a:gd name="T74" fmla="*/ 198 w 334"/>
                <a:gd name="T75" fmla="*/ 321 h 335"/>
                <a:gd name="T76" fmla="*/ 241 w 334"/>
                <a:gd name="T77" fmla="*/ 306 h 335"/>
                <a:gd name="T78" fmla="*/ 278 w 334"/>
                <a:gd name="T79" fmla="*/ 278 h 335"/>
                <a:gd name="T80" fmla="*/ 297 w 334"/>
                <a:gd name="T81" fmla="*/ 255 h 335"/>
                <a:gd name="T82" fmla="*/ 317 w 334"/>
                <a:gd name="T83" fmla="*/ 214 h 335"/>
                <a:gd name="T84" fmla="*/ 324 w 334"/>
                <a:gd name="T85" fmla="*/ 168 h 335"/>
                <a:gd name="T86" fmla="*/ 320 w 334"/>
                <a:gd name="T87" fmla="*/ 136 h 335"/>
                <a:gd name="T88" fmla="*/ 306 w 334"/>
                <a:gd name="T89" fmla="*/ 94 h 335"/>
                <a:gd name="T90" fmla="*/ 278 w 334"/>
                <a:gd name="T91" fmla="*/ 57 h 335"/>
                <a:gd name="T92" fmla="*/ 254 w 334"/>
                <a:gd name="T93" fmla="*/ 37 h 335"/>
                <a:gd name="T94" fmla="*/ 213 w 334"/>
                <a:gd name="T95" fmla="*/ 18 h 335"/>
                <a:gd name="T96" fmla="*/ 167 w 334"/>
                <a:gd name="T97" fmla="*/ 1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35">
                  <a:moveTo>
                    <a:pt x="167" y="335"/>
                  </a:moveTo>
                  <a:lnTo>
                    <a:pt x="167" y="335"/>
                  </a:lnTo>
                  <a:lnTo>
                    <a:pt x="151" y="335"/>
                  </a:lnTo>
                  <a:lnTo>
                    <a:pt x="135" y="332"/>
                  </a:lnTo>
                  <a:lnTo>
                    <a:pt x="119" y="328"/>
                  </a:lnTo>
                  <a:lnTo>
                    <a:pt x="104" y="322"/>
                  </a:lnTo>
                  <a:lnTo>
                    <a:pt x="89" y="315"/>
                  </a:lnTo>
                  <a:lnTo>
                    <a:pt x="75" y="307"/>
                  </a:lnTo>
                  <a:lnTo>
                    <a:pt x="61" y="298"/>
                  </a:lnTo>
                  <a:lnTo>
                    <a:pt x="49" y="286"/>
                  </a:lnTo>
                  <a:lnTo>
                    <a:pt x="49" y="286"/>
                  </a:lnTo>
                  <a:lnTo>
                    <a:pt x="38" y="274"/>
                  </a:lnTo>
                  <a:lnTo>
                    <a:pt x="28" y="261"/>
                  </a:lnTo>
                  <a:lnTo>
                    <a:pt x="20" y="247"/>
                  </a:lnTo>
                  <a:lnTo>
                    <a:pt x="13" y="232"/>
                  </a:lnTo>
                  <a:lnTo>
                    <a:pt x="7" y="216"/>
                  </a:lnTo>
                  <a:lnTo>
                    <a:pt x="4" y="201"/>
                  </a:lnTo>
                  <a:lnTo>
                    <a:pt x="1" y="185"/>
                  </a:lnTo>
                  <a:lnTo>
                    <a:pt x="0" y="168"/>
                  </a:lnTo>
                  <a:lnTo>
                    <a:pt x="0" y="168"/>
                  </a:lnTo>
                  <a:lnTo>
                    <a:pt x="1" y="151"/>
                  </a:lnTo>
                  <a:lnTo>
                    <a:pt x="4" y="135"/>
                  </a:lnTo>
                  <a:lnTo>
                    <a:pt x="7" y="119"/>
                  </a:lnTo>
                  <a:lnTo>
                    <a:pt x="13" y="104"/>
                  </a:lnTo>
                  <a:lnTo>
                    <a:pt x="20" y="89"/>
                  </a:lnTo>
                  <a:lnTo>
                    <a:pt x="28" y="75"/>
                  </a:lnTo>
                  <a:lnTo>
                    <a:pt x="38" y="61"/>
                  </a:lnTo>
                  <a:lnTo>
                    <a:pt x="49" y="49"/>
                  </a:lnTo>
                  <a:lnTo>
                    <a:pt x="49" y="49"/>
                  </a:lnTo>
                  <a:lnTo>
                    <a:pt x="61" y="38"/>
                  </a:lnTo>
                  <a:lnTo>
                    <a:pt x="75" y="28"/>
                  </a:lnTo>
                  <a:lnTo>
                    <a:pt x="89" y="20"/>
                  </a:lnTo>
                  <a:lnTo>
                    <a:pt x="104" y="13"/>
                  </a:lnTo>
                  <a:lnTo>
                    <a:pt x="119" y="7"/>
                  </a:lnTo>
                  <a:lnTo>
                    <a:pt x="135" y="4"/>
                  </a:lnTo>
                  <a:lnTo>
                    <a:pt x="151" y="2"/>
                  </a:lnTo>
                  <a:lnTo>
                    <a:pt x="167" y="0"/>
                  </a:lnTo>
                  <a:lnTo>
                    <a:pt x="167" y="0"/>
                  </a:lnTo>
                  <a:lnTo>
                    <a:pt x="185" y="2"/>
                  </a:lnTo>
                  <a:lnTo>
                    <a:pt x="201" y="4"/>
                  </a:lnTo>
                  <a:lnTo>
                    <a:pt x="216" y="7"/>
                  </a:lnTo>
                  <a:lnTo>
                    <a:pt x="232" y="13"/>
                  </a:lnTo>
                  <a:lnTo>
                    <a:pt x="247" y="20"/>
                  </a:lnTo>
                  <a:lnTo>
                    <a:pt x="261" y="28"/>
                  </a:lnTo>
                  <a:lnTo>
                    <a:pt x="273" y="38"/>
                  </a:lnTo>
                  <a:lnTo>
                    <a:pt x="286" y="49"/>
                  </a:lnTo>
                  <a:lnTo>
                    <a:pt x="286" y="49"/>
                  </a:lnTo>
                  <a:lnTo>
                    <a:pt x="297" y="61"/>
                  </a:lnTo>
                  <a:lnTo>
                    <a:pt x="307" y="75"/>
                  </a:lnTo>
                  <a:lnTo>
                    <a:pt x="315" y="89"/>
                  </a:lnTo>
                  <a:lnTo>
                    <a:pt x="322" y="104"/>
                  </a:lnTo>
                  <a:lnTo>
                    <a:pt x="327" y="119"/>
                  </a:lnTo>
                  <a:lnTo>
                    <a:pt x="332" y="135"/>
                  </a:lnTo>
                  <a:lnTo>
                    <a:pt x="334" y="151"/>
                  </a:lnTo>
                  <a:lnTo>
                    <a:pt x="334" y="168"/>
                  </a:lnTo>
                  <a:lnTo>
                    <a:pt x="334" y="168"/>
                  </a:lnTo>
                  <a:lnTo>
                    <a:pt x="334" y="185"/>
                  </a:lnTo>
                  <a:lnTo>
                    <a:pt x="332" y="201"/>
                  </a:lnTo>
                  <a:lnTo>
                    <a:pt x="327" y="216"/>
                  </a:lnTo>
                  <a:lnTo>
                    <a:pt x="322" y="232"/>
                  </a:lnTo>
                  <a:lnTo>
                    <a:pt x="315" y="247"/>
                  </a:lnTo>
                  <a:lnTo>
                    <a:pt x="307" y="261"/>
                  </a:lnTo>
                  <a:lnTo>
                    <a:pt x="297" y="274"/>
                  </a:lnTo>
                  <a:lnTo>
                    <a:pt x="286" y="286"/>
                  </a:lnTo>
                  <a:lnTo>
                    <a:pt x="286" y="286"/>
                  </a:lnTo>
                  <a:lnTo>
                    <a:pt x="273" y="298"/>
                  </a:lnTo>
                  <a:lnTo>
                    <a:pt x="261" y="307"/>
                  </a:lnTo>
                  <a:lnTo>
                    <a:pt x="247" y="315"/>
                  </a:lnTo>
                  <a:lnTo>
                    <a:pt x="232" y="322"/>
                  </a:lnTo>
                  <a:lnTo>
                    <a:pt x="216" y="328"/>
                  </a:lnTo>
                  <a:lnTo>
                    <a:pt x="201" y="332"/>
                  </a:lnTo>
                  <a:lnTo>
                    <a:pt x="185" y="335"/>
                  </a:lnTo>
                  <a:lnTo>
                    <a:pt x="167" y="335"/>
                  </a:lnTo>
                  <a:lnTo>
                    <a:pt x="167" y="335"/>
                  </a:lnTo>
                  <a:close/>
                  <a:moveTo>
                    <a:pt x="167" y="11"/>
                  </a:moveTo>
                  <a:lnTo>
                    <a:pt x="167" y="11"/>
                  </a:lnTo>
                  <a:lnTo>
                    <a:pt x="152" y="12"/>
                  </a:lnTo>
                  <a:lnTo>
                    <a:pt x="136" y="14"/>
                  </a:lnTo>
                  <a:lnTo>
                    <a:pt x="122" y="18"/>
                  </a:lnTo>
                  <a:lnTo>
                    <a:pt x="107" y="23"/>
                  </a:lnTo>
                  <a:lnTo>
                    <a:pt x="94" y="29"/>
                  </a:lnTo>
                  <a:lnTo>
                    <a:pt x="81" y="37"/>
                  </a:lnTo>
                  <a:lnTo>
                    <a:pt x="68" y="47"/>
                  </a:lnTo>
                  <a:lnTo>
                    <a:pt x="57" y="57"/>
                  </a:lnTo>
                  <a:lnTo>
                    <a:pt x="57" y="57"/>
                  </a:lnTo>
                  <a:lnTo>
                    <a:pt x="46" y="68"/>
                  </a:lnTo>
                  <a:lnTo>
                    <a:pt x="37" y="81"/>
                  </a:lnTo>
                  <a:lnTo>
                    <a:pt x="29" y="94"/>
                  </a:lnTo>
                  <a:lnTo>
                    <a:pt x="23" y="108"/>
                  </a:lnTo>
                  <a:lnTo>
                    <a:pt x="18" y="123"/>
                  </a:lnTo>
                  <a:lnTo>
                    <a:pt x="14" y="136"/>
                  </a:lnTo>
                  <a:lnTo>
                    <a:pt x="12" y="153"/>
                  </a:lnTo>
                  <a:lnTo>
                    <a:pt x="11" y="168"/>
                  </a:lnTo>
                  <a:lnTo>
                    <a:pt x="11" y="168"/>
                  </a:lnTo>
                  <a:lnTo>
                    <a:pt x="12" y="184"/>
                  </a:lnTo>
                  <a:lnTo>
                    <a:pt x="14" y="199"/>
                  </a:lnTo>
                  <a:lnTo>
                    <a:pt x="18" y="214"/>
                  </a:lnTo>
                  <a:lnTo>
                    <a:pt x="23" y="227"/>
                  </a:lnTo>
                  <a:lnTo>
                    <a:pt x="29" y="241"/>
                  </a:lnTo>
                  <a:lnTo>
                    <a:pt x="37" y="255"/>
                  </a:lnTo>
                  <a:lnTo>
                    <a:pt x="46" y="267"/>
                  </a:lnTo>
                  <a:lnTo>
                    <a:pt x="57" y="278"/>
                  </a:lnTo>
                  <a:lnTo>
                    <a:pt x="57" y="278"/>
                  </a:lnTo>
                  <a:lnTo>
                    <a:pt x="68" y="288"/>
                  </a:lnTo>
                  <a:lnTo>
                    <a:pt x="81" y="298"/>
                  </a:lnTo>
                  <a:lnTo>
                    <a:pt x="94" y="306"/>
                  </a:lnTo>
                  <a:lnTo>
                    <a:pt x="107" y="313"/>
                  </a:lnTo>
                  <a:lnTo>
                    <a:pt x="122" y="317"/>
                  </a:lnTo>
                  <a:lnTo>
                    <a:pt x="136" y="321"/>
                  </a:lnTo>
                  <a:lnTo>
                    <a:pt x="152" y="323"/>
                  </a:lnTo>
                  <a:lnTo>
                    <a:pt x="167" y="324"/>
                  </a:lnTo>
                  <a:lnTo>
                    <a:pt x="167" y="324"/>
                  </a:lnTo>
                  <a:lnTo>
                    <a:pt x="183" y="323"/>
                  </a:lnTo>
                  <a:lnTo>
                    <a:pt x="198" y="321"/>
                  </a:lnTo>
                  <a:lnTo>
                    <a:pt x="213" y="317"/>
                  </a:lnTo>
                  <a:lnTo>
                    <a:pt x="227" y="313"/>
                  </a:lnTo>
                  <a:lnTo>
                    <a:pt x="241" y="306"/>
                  </a:lnTo>
                  <a:lnTo>
                    <a:pt x="254" y="298"/>
                  </a:lnTo>
                  <a:lnTo>
                    <a:pt x="266" y="288"/>
                  </a:lnTo>
                  <a:lnTo>
                    <a:pt x="278" y="278"/>
                  </a:lnTo>
                  <a:lnTo>
                    <a:pt x="278" y="278"/>
                  </a:lnTo>
                  <a:lnTo>
                    <a:pt x="288" y="267"/>
                  </a:lnTo>
                  <a:lnTo>
                    <a:pt x="297" y="255"/>
                  </a:lnTo>
                  <a:lnTo>
                    <a:pt x="306" y="241"/>
                  </a:lnTo>
                  <a:lnTo>
                    <a:pt x="312" y="227"/>
                  </a:lnTo>
                  <a:lnTo>
                    <a:pt x="317" y="214"/>
                  </a:lnTo>
                  <a:lnTo>
                    <a:pt x="320" y="199"/>
                  </a:lnTo>
                  <a:lnTo>
                    <a:pt x="323" y="184"/>
                  </a:lnTo>
                  <a:lnTo>
                    <a:pt x="324" y="168"/>
                  </a:lnTo>
                  <a:lnTo>
                    <a:pt x="324" y="168"/>
                  </a:lnTo>
                  <a:lnTo>
                    <a:pt x="323" y="153"/>
                  </a:lnTo>
                  <a:lnTo>
                    <a:pt x="320" y="136"/>
                  </a:lnTo>
                  <a:lnTo>
                    <a:pt x="317" y="123"/>
                  </a:lnTo>
                  <a:lnTo>
                    <a:pt x="312" y="108"/>
                  </a:lnTo>
                  <a:lnTo>
                    <a:pt x="306" y="94"/>
                  </a:lnTo>
                  <a:lnTo>
                    <a:pt x="297" y="81"/>
                  </a:lnTo>
                  <a:lnTo>
                    <a:pt x="288" y="68"/>
                  </a:lnTo>
                  <a:lnTo>
                    <a:pt x="278" y="57"/>
                  </a:lnTo>
                  <a:lnTo>
                    <a:pt x="278" y="57"/>
                  </a:lnTo>
                  <a:lnTo>
                    <a:pt x="266" y="47"/>
                  </a:lnTo>
                  <a:lnTo>
                    <a:pt x="254" y="37"/>
                  </a:lnTo>
                  <a:lnTo>
                    <a:pt x="241" y="29"/>
                  </a:lnTo>
                  <a:lnTo>
                    <a:pt x="227" y="23"/>
                  </a:lnTo>
                  <a:lnTo>
                    <a:pt x="213" y="18"/>
                  </a:lnTo>
                  <a:lnTo>
                    <a:pt x="198" y="14"/>
                  </a:lnTo>
                  <a:lnTo>
                    <a:pt x="183" y="12"/>
                  </a:lnTo>
                  <a:lnTo>
                    <a:pt x="167" y="11"/>
                  </a:lnTo>
                  <a:lnTo>
                    <a:pt x="16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userDrawn="1"/>
          </p:nvSpPr>
          <p:spPr bwMode="auto">
            <a:xfrm>
              <a:off x="2684" y="2133"/>
              <a:ext cx="19" cy="19"/>
            </a:xfrm>
            <a:custGeom>
              <a:avLst/>
              <a:gdLst>
                <a:gd name="T0" fmla="*/ 8 w 39"/>
                <a:gd name="T1" fmla="*/ 40 h 40"/>
                <a:gd name="T2" fmla="*/ 0 w 39"/>
                <a:gd name="T3" fmla="*/ 33 h 40"/>
                <a:gd name="T4" fmla="*/ 32 w 39"/>
                <a:gd name="T5" fmla="*/ 0 h 40"/>
                <a:gd name="T6" fmla="*/ 39 w 39"/>
                <a:gd name="T7" fmla="*/ 9 h 40"/>
                <a:gd name="T8" fmla="*/ 8 w 39"/>
                <a:gd name="T9" fmla="*/ 40 h 40"/>
              </a:gdLst>
              <a:ahLst/>
              <a:cxnLst>
                <a:cxn ang="0">
                  <a:pos x="T0" y="T1"/>
                </a:cxn>
                <a:cxn ang="0">
                  <a:pos x="T2" y="T3"/>
                </a:cxn>
                <a:cxn ang="0">
                  <a:pos x="T4" y="T5"/>
                </a:cxn>
                <a:cxn ang="0">
                  <a:pos x="T6" y="T7"/>
                </a:cxn>
                <a:cxn ang="0">
                  <a:pos x="T8" y="T9"/>
                </a:cxn>
              </a:cxnLst>
              <a:rect l="0" t="0" r="r" b="b"/>
              <a:pathLst>
                <a:path w="39" h="40">
                  <a:moveTo>
                    <a:pt x="8" y="40"/>
                  </a:moveTo>
                  <a:lnTo>
                    <a:pt x="0" y="33"/>
                  </a:lnTo>
                  <a:lnTo>
                    <a:pt x="32" y="0"/>
                  </a:lnTo>
                  <a:lnTo>
                    <a:pt x="39" y="9"/>
                  </a:lnTo>
                  <a:lnTo>
                    <a:pt x="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userDrawn="1"/>
          </p:nvSpPr>
          <p:spPr bwMode="auto">
            <a:xfrm>
              <a:off x="2553" y="2144"/>
              <a:ext cx="139" cy="139"/>
            </a:xfrm>
            <a:custGeom>
              <a:avLst/>
              <a:gdLst>
                <a:gd name="T0" fmla="*/ 27 w 278"/>
                <a:gd name="T1" fmla="*/ 279 h 279"/>
                <a:gd name="T2" fmla="*/ 27 w 278"/>
                <a:gd name="T3" fmla="*/ 279 h 279"/>
                <a:gd name="T4" fmla="*/ 20 w 278"/>
                <a:gd name="T5" fmla="*/ 278 h 279"/>
                <a:gd name="T6" fmla="*/ 15 w 278"/>
                <a:gd name="T7" fmla="*/ 275 h 279"/>
                <a:gd name="T8" fmla="*/ 4 w 278"/>
                <a:gd name="T9" fmla="*/ 264 h 279"/>
                <a:gd name="T10" fmla="*/ 4 w 278"/>
                <a:gd name="T11" fmla="*/ 264 h 279"/>
                <a:gd name="T12" fmla="*/ 1 w 278"/>
                <a:gd name="T13" fmla="*/ 258 h 279"/>
                <a:gd name="T14" fmla="*/ 0 w 278"/>
                <a:gd name="T15" fmla="*/ 253 h 279"/>
                <a:gd name="T16" fmla="*/ 0 w 278"/>
                <a:gd name="T17" fmla="*/ 253 h 279"/>
                <a:gd name="T18" fmla="*/ 1 w 278"/>
                <a:gd name="T19" fmla="*/ 246 h 279"/>
                <a:gd name="T20" fmla="*/ 4 w 278"/>
                <a:gd name="T21" fmla="*/ 240 h 279"/>
                <a:gd name="T22" fmla="*/ 239 w 278"/>
                <a:gd name="T23" fmla="*/ 5 h 279"/>
                <a:gd name="T24" fmla="*/ 239 w 278"/>
                <a:gd name="T25" fmla="*/ 5 h 279"/>
                <a:gd name="T26" fmla="*/ 245 w 278"/>
                <a:gd name="T27" fmla="*/ 2 h 279"/>
                <a:gd name="T28" fmla="*/ 252 w 278"/>
                <a:gd name="T29" fmla="*/ 0 h 279"/>
                <a:gd name="T30" fmla="*/ 252 w 278"/>
                <a:gd name="T31" fmla="*/ 0 h 279"/>
                <a:gd name="T32" fmla="*/ 258 w 278"/>
                <a:gd name="T33" fmla="*/ 2 h 279"/>
                <a:gd name="T34" fmla="*/ 263 w 278"/>
                <a:gd name="T35" fmla="*/ 5 h 279"/>
                <a:gd name="T36" fmla="*/ 274 w 278"/>
                <a:gd name="T37" fmla="*/ 15 h 279"/>
                <a:gd name="T38" fmla="*/ 274 w 278"/>
                <a:gd name="T39" fmla="*/ 15 h 279"/>
                <a:gd name="T40" fmla="*/ 276 w 278"/>
                <a:gd name="T41" fmla="*/ 18 h 279"/>
                <a:gd name="T42" fmla="*/ 277 w 278"/>
                <a:gd name="T43" fmla="*/ 21 h 279"/>
                <a:gd name="T44" fmla="*/ 278 w 278"/>
                <a:gd name="T45" fmla="*/ 28 h 279"/>
                <a:gd name="T46" fmla="*/ 277 w 278"/>
                <a:gd name="T47" fmla="*/ 34 h 279"/>
                <a:gd name="T48" fmla="*/ 276 w 278"/>
                <a:gd name="T49" fmla="*/ 37 h 279"/>
                <a:gd name="T50" fmla="*/ 274 w 278"/>
                <a:gd name="T51" fmla="*/ 40 h 279"/>
                <a:gd name="T52" fmla="*/ 39 w 278"/>
                <a:gd name="T53" fmla="*/ 275 h 279"/>
                <a:gd name="T54" fmla="*/ 39 w 278"/>
                <a:gd name="T55" fmla="*/ 275 h 279"/>
                <a:gd name="T56" fmla="*/ 33 w 278"/>
                <a:gd name="T57" fmla="*/ 278 h 279"/>
                <a:gd name="T58" fmla="*/ 27 w 278"/>
                <a:gd name="T59" fmla="*/ 279 h 279"/>
                <a:gd name="T60" fmla="*/ 27 w 278"/>
                <a:gd name="T61" fmla="*/ 279 h 279"/>
                <a:gd name="T62" fmla="*/ 252 w 278"/>
                <a:gd name="T63" fmla="*/ 11 h 279"/>
                <a:gd name="T64" fmla="*/ 252 w 278"/>
                <a:gd name="T65" fmla="*/ 11 h 279"/>
                <a:gd name="T66" fmla="*/ 250 w 278"/>
                <a:gd name="T67" fmla="*/ 12 h 279"/>
                <a:gd name="T68" fmla="*/ 247 w 278"/>
                <a:gd name="T69" fmla="*/ 13 h 279"/>
                <a:gd name="T70" fmla="*/ 12 w 278"/>
                <a:gd name="T71" fmla="*/ 248 h 279"/>
                <a:gd name="T72" fmla="*/ 12 w 278"/>
                <a:gd name="T73" fmla="*/ 248 h 279"/>
                <a:gd name="T74" fmla="*/ 11 w 278"/>
                <a:gd name="T75" fmla="*/ 250 h 279"/>
                <a:gd name="T76" fmla="*/ 10 w 278"/>
                <a:gd name="T77" fmla="*/ 253 h 279"/>
                <a:gd name="T78" fmla="*/ 10 w 278"/>
                <a:gd name="T79" fmla="*/ 253 h 279"/>
                <a:gd name="T80" fmla="*/ 11 w 278"/>
                <a:gd name="T81" fmla="*/ 255 h 279"/>
                <a:gd name="T82" fmla="*/ 12 w 278"/>
                <a:gd name="T83" fmla="*/ 257 h 279"/>
                <a:gd name="T84" fmla="*/ 23 w 278"/>
                <a:gd name="T85" fmla="*/ 267 h 279"/>
                <a:gd name="T86" fmla="*/ 23 w 278"/>
                <a:gd name="T87" fmla="*/ 267 h 279"/>
                <a:gd name="T88" fmla="*/ 25 w 278"/>
                <a:gd name="T89" fmla="*/ 269 h 279"/>
                <a:gd name="T90" fmla="*/ 27 w 278"/>
                <a:gd name="T91" fmla="*/ 269 h 279"/>
                <a:gd name="T92" fmla="*/ 30 w 278"/>
                <a:gd name="T93" fmla="*/ 269 h 279"/>
                <a:gd name="T94" fmla="*/ 31 w 278"/>
                <a:gd name="T95" fmla="*/ 267 h 279"/>
                <a:gd name="T96" fmla="*/ 267 w 278"/>
                <a:gd name="T97" fmla="*/ 31 h 279"/>
                <a:gd name="T98" fmla="*/ 267 w 278"/>
                <a:gd name="T99" fmla="*/ 31 h 279"/>
                <a:gd name="T100" fmla="*/ 268 w 278"/>
                <a:gd name="T101" fmla="*/ 30 h 279"/>
                <a:gd name="T102" fmla="*/ 268 w 278"/>
                <a:gd name="T103" fmla="*/ 28 h 279"/>
                <a:gd name="T104" fmla="*/ 268 w 278"/>
                <a:gd name="T105" fmla="*/ 25 h 279"/>
                <a:gd name="T106" fmla="*/ 267 w 278"/>
                <a:gd name="T107" fmla="*/ 23 h 279"/>
                <a:gd name="T108" fmla="*/ 257 w 278"/>
                <a:gd name="T109" fmla="*/ 13 h 279"/>
                <a:gd name="T110" fmla="*/ 257 w 278"/>
                <a:gd name="T111" fmla="*/ 13 h 279"/>
                <a:gd name="T112" fmla="*/ 254 w 278"/>
                <a:gd name="T113" fmla="*/ 12 h 279"/>
                <a:gd name="T114" fmla="*/ 252 w 278"/>
                <a:gd name="T115" fmla="*/ 11 h 279"/>
                <a:gd name="T116" fmla="*/ 252 w 278"/>
                <a:gd name="T117" fmla="*/ 1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8" h="279">
                  <a:moveTo>
                    <a:pt x="27" y="279"/>
                  </a:moveTo>
                  <a:lnTo>
                    <a:pt x="27" y="279"/>
                  </a:lnTo>
                  <a:lnTo>
                    <a:pt x="20" y="278"/>
                  </a:lnTo>
                  <a:lnTo>
                    <a:pt x="15" y="275"/>
                  </a:lnTo>
                  <a:lnTo>
                    <a:pt x="4" y="264"/>
                  </a:lnTo>
                  <a:lnTo>
                    <a:pt x="4" y="264"/>
                  </a:lnTo>
                  <a:lnTo>
                    <a:pt x="1" y="258"/>
                  </a:lnTo>
                  <a:lnTo>
                    <a:pt x="0" y="253"/>
                  </a:lnTo>
                  <a:lnTo>
                    <a:pt x="0" y="253"/>
                  </a:lnTo>
                  <a:lnTo>
                    <a:pt x="1" y="246"/>
                  </a:lnTo>
                  <a:lnTo>
                    <a:pt x="4" y="240"/>
                  </a:lnTo>
                  <a:lnTo>
                    <a:pt x="239" y="5"/>
                  </a:lnTo>
                  <a:lnTo>
                    <a:pt x="239" y="5"/>
                  </a:lnTo>
                  <a:lnTo>
                    <a:pt x="245" y="2"/>
                  </a:lnTo>
                  <a:lnTo>
                    <a:pt x="252" y="0"/>
                  </a:lnTo>
                  <a:lnTo>
                    <a:pt x="252" y="0"/>
                  </a:lnTo>
                  <a:lnTo>
                    <a:pt x="258" y="2"/>
                  </a:lnTo>
                  <a:lnTo>
                    <a:pt x="263" y="5"/>
                  </a:lnTo>
                  <a:lnTo>
                    <a:pt x="274" y="15"/>
                  </a:lnTo>
                  <a:lnTo>
                    <a:pt x="274" y="15"/>
                  </a:lnTo>
                  <a:lnTo>
                    <a:pt x="276" y="18"/>
                  </a:lnTo>
                  <a:lnTo>
                    <a:pt x="277" y="21"/>
                  </a:lnTo>
                  <a:lnTo>
                    <a:pt x="278" y="28"/>
                  </a:lnTo>
                  <a:lnTo>
                    <a:pt x="277" y="34"/>
                  </a:lnTo>
                  <a:lnTo>
                    <a:pt x="276" y="37"/>
                  </a:lnTo>
                  <a:lnTo>
                    <a:pt x="274" y="40"/>
                  </a:lnTo>
                  <a:lnTo>
                    <a:pt x="39" y="275"/>
                  </a:lnTo>
                  <a:lnTo>
                    <a:pt x="39" y="275"/>
                  </a:lnTo>
                  <a:lnTo>
                    <a:pt x="33" y="278"/>
                  </a:lnTo>
                  <a:lnTo>
                    <a:pt x="27" y="279"/>
                  </a:lnTo>
                  <a:lnTo>
                    <a:pt x="27" y="279"/>
                  </a:lnTo>
                  <a:close/>
                  <a:moveTo>
                    <a:pt x="252" y="11"/>
                  </a:moveTo>
                  <a:lnTo>
                    <a:pt x="252" y="11"/>
                  </a:lnTo>
                  <a:lnTo>
                    <a:pt x="250" y="12"/>
                  </a:lnTo>
                  <a:lnTo>
                    <a:pt x="247" y="13"/>
                  </a:lnTo>
                  <a:lnTo>
                    <a:pt x="12" y="248"/>
                  </a:lnTo>
                  <a:lnTo>
                    <a:pt x="12" y="248"/>
                  </a:lnTo>
                  <a:lnTo>
                    <a:pt x="11" y="250"/>
                  </a:lnTo>
                  <a:lnTo>
                    <a:pt x="10" y="253"/>
                  </a:lnTo>
                  <a:lnTo>
                    <a:pt x="10" y="253"/>
                  </a:lnTo>
                  <a:lnTo>
                    <a:pt x="11" y="255"/>
                  </a:lnTo>
                  <a:lnTo>
                    <a:pt x="12" y="257"/>
                  </a:lnTo>
                  <a:lnTo>
                    <a:pt x="23" y="267"/>
                  </a:lnTo>
                  <a:lnTo>
                    <a:pt x="23" y="267"/>
                  </a:lnTo>
                  <a:lnTo>
                    <a:pt x="25" y="269"/>
                  </a:lnTo>
                  <a:lnTo>
                    <a:pt x="27" y="269"/>
                  </a:lnTo>
                  <a:lnTo>
                    <a:pt x="30" y="269"/>
                  </a:lnTo>
                  <a:lnTo>
                    <a:pt x="31" y="267"/>
                  </a:lnTo>
                  <a:lnTo>
                    <a:pt x="267" y="31"/>
                  </a:lnTo>
                  <a:lnTo>
                    <a:pt x="267" y="31"/>
                  </a:lnTo>
                  <a:lnTo>
                    <a:pt x="268" y="30"/>
                  </a:lnTo>
                  <a:lnTo>
                    <a:pt x="268" y="28"/>
                  </a:lnTo>
                  <a:lnTo>
                    <a:pt x="268" y="25"/>
                  </a:lnTo>
                  <a:lnTo>
                    <a:pt x="267" y="23"/>
                  </a:lnTo>
                  <a:lnTo>
                    <a:pt x="257" y="13"/>
                  </a:lnTo>
                  <a:lnTo>
                    <a:pt x="257" y="13"/>
                  </a:lnTo>
                  <a:lnTo>
                    <a:pt x="254" y="12"/>
                  </a:lnTo>
                  <a:lnTo>
                    <a:pt x="252" y="11"/>
                  </a:lnTo>
                  <a:lnTo>
                    <a:pt x="25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noEditPoints="1"/>
            </p:cNvSpPr>
            <p:nvPr userDrawn="1"/>
          </p:nvSpPr>
          <p:spPr bwMode="auto">
            <a:xfrm>
              <a:off x="3802" y="1982"/>
              <a:ext cx="224" cy="303"/>
            </a:xfrm>
            <a:custGeom>
              <a:avLst/>
              <a:gdLst>
                <a:gd name="T0" fmla="*/ 225 w 448"/>
                <a:gd name="T1" fmla="*/ 0 h 607"/>
                <a:gd name="T2" fmla="*/ 180 w 448"/>
                <a:gd name="T3" fmla="*/ 4 h 607"/>
                <a:gd name="T4" fmla="*/ 137 w 448"/>
                <a:gd name="T5" fmla="*/ 17 h 607"/>
                <a:gd name="T6" fmla="*/ 99 w 448"/>
                <a:gd name="T7" fmla="*/ 38 h 607"/>
                <a:gd name="T8" fmla="*/ 66 w 448"/>
                <a:gd name="T9" fmla="*/ 65 h 607"/>
                <a:gd name="T10" fmla="*/ 40 w 448"/>
                <a:gd name="T11" fmla="*/ 99 h 607"/>
                <a:gd name="T12" fmla="*/ 19 w 448"/>
                <a:gd name="T13" fmla="*/ 137 h 607"/>
                <a:gd name="T14" fmla="*/ 5 w 448"/>
                <a:gd name="T15" fmla="*/ 178 h 607"/>
                <a:gd name="T16" fmla="*/ 0 w 448"/>
                <a:gd name="T17" fmla="*/ 223 h 607"/>
                <a:gd name="T18" fmla="*/ 2 w 448"/>
                <a:gd name="T19" fmla="*/ 236 h 607"/>
                <a:gd name="T20" fmla="*/ 6 w 448"/>
                <a:gd name="T21" fmla="*/ 261 h 607"/>
                <a:gd name="T22" fmla="*/ 15 w 448"/>
                <a:gd name="T23" fmla="*/ 290 h 607"/>
                <a:gd name="T24" fmla="*/ 36 w 448"/>
                <a:gd name="T25" fmla="*/ 335 h 607"/>
                <a:gd name="T26" fmla="*/ 72 w 448"/>
                <a:gd name="T27" fmla="*/ 399 h 607"/>
                <a:gd name="T28" fmla="*/ 113 w 448"/>
                <a:gd name="T29" fmla="*/ 462 h 607"/>
                <a:gd name="T30" fmla="*/ 154 w 448"/>
                <a:gd name="T31" fmla="*/ 518 h 607"/>
                <a:gd name="T32" fmla="*/ 215 w 448"/>
                <a:gd name="T33" fmla="*/ 596 h 607"/>
                <a:gd name="T34" fmla="*/ 225 w 448"/>
                <a:gd name="T35" fmla="*/ 607 h 607"/>
                <a:gd name="T36" fmla="*/ 260 w 448"/>
                <a:gd name="T37" fmla="*/ 564 h 607"/>
                <a:gd name="T38" fmla="*/ 316 w 448"/>
                <a:gd name="T39" fmla="*/ 492 h 607"/>
                <a:gd name="T40" fmla="*/ 357 w 448"/>
                <a:gd name="T41" fmla="*/ 431 h 607"/>
                <a:gd name="T42" fmla="*/ 397 w 448"/>
                <a:gd name="T43" fmla="*/ 367 h 607"/>
                <a:gd name="T44" fmla="*/ 428 w 448"/>
                <a:gd name="T45" fmla="*/ 305 h 607"/>
                <a:gd name="T46" fmla="*/ 438 w 448"/>
                <a:gd name="T47" fmla="*/ 275 h 607"/>
                <a:gd name="T48" fmla="*/ 446 w 448"/>
                <a:gd name="T49" fmla="*/ 248 h 607"/>
                <a:gd name="T50" fmla="*/ 448 w 448"/>
                <a:gd name="T51" fmla="*/ 223 h 607"/>
                <a:gd name="T52" fmla="*/ 447 w 448"/>
                <a:gd name="T53" fmla="*/ 200 h 607"/>
                <a:gd name="T54" fmla="*/ 438 w 448"/>
                <a:gd name="T55" fmla="*/ 156 h 607"/>
                <a:gd name="T56" fmla="*/ 421 w 448"/>
                <a:gd name="T57" fmla="*/ 117 h 607"/>
                <a:gd name="T58" fmla="*/ 397 w 448"/>
                <a:gd name="T59" fmla="*/ 81 h 607"/>
                <a:gd name="T60" fmla="*/ 367 w 448"/>
                <a:gd name="T61" fmla="*/ 50 h 607"/>
                <a:gd name="T62" fmla="*/ 331 w 448"/>
                <a:gd name="T63" fmla="*/ 26 h 607"/>
                <a:gd name="T64" fmla="*/ 291 w 448"/>
                <a:gd name="T65" fmla="*/ 10 h 607"/>
                <a:gd name="T66" fmla="*/ 247 w 448"/>
                <a:gd name="T67" fmla="*/ 1 h 607"/>
                <a:gd name="T68" fmla="*/ 225 w 448"/>
                <a:gd name="T69" fmla="*/ 0 h 607"/>
                <a:gd name="T70" fmla="*/ 225 w 448"/>
                <a:gd name="T71" fmla="*/ 288 h 607"/>
                <a:gd name="T72" fmla="*/ 210 w 448"/>
                <a:gd name="T73" fmla="*/ 286 h 607"/>
                <a:gd name="T74" fmla="*/ 197 w 448"/>
                <a:gd name="T75" fmla="*/ 282 h 607"/>
                <a:gd name="T76" fmla="*/ 174 w 448"/>
                <a:gd name="T77" fmla="*/ 267 h 607"/>
                <a:gd name="T78" fmla="*/ 158 w 448"/>
                <a:gd name="T79" fmla="*/ 244 h 607"/>
                <a:gd name="T80" fmla="*/ 155 w 448"/>
                <a:gd name="T81" fmla="*/ 230 h 607"/>
                <a:gd name="T82" fmla="*/ 152 w 448"/>
                <a:gd name="T83" fmla="*/ 216 h 607"/>
                <a:gd name="T84" fmla="*/ 154 w 448"/>
                <a:gd name="T85" fmla="*/ 208 h 607"/>
                <a:gd name="T86" fmla="*/ 156 w 448"/>
                <a:gd name="T87" fmla="*/ 194 h 607"/>
                <a:gd name="T88" fmla="*/ 165 w 448"/>
                <a:gd name="T89" fmla="*/ 176 h 607"/>
                <a:gd name="T90" fmla="*/ 185 w 448"/>
                <a:gd name="T91" fmla="*/ 156 h 607"/>
                <a:gd name="T92" fmla="*/ 203 w 448"/>
                <a:gd name="T93" fmla="*/ 147 h 607"/>
                <a:gd name="T94" fmla="*/ 217 w 448"/>
                <a:gd name="T95" fmla="*/ 145 h 607"/>
                <a:gd name="T96" fmla="*/ 225 w 448"/>
                <a:gd name="T97" fmla="*/ 144 h 607"/>
                <a:gd name="T98" fmla="*/ 239 w 448"/>
                <a:gd name="T99" fmla="*/ 146 h 607"/>
                <a:gd name="T100" fmla="*/ 253 w 448"/>
                <a:gd name="T101" fmla="*/ 149 h 607"/>
                <a:gd name="T102" fmla="*/ 276 w 448"/>
                <a:gd name="T103" fmla="*/ 164 h 607"/>
                <a:gd name="T104" fmla="*/ 291 w 448"/>
                <a:gd name="T105" fmla="*/ 187 h 607"/>
                <a:gd name="T106" fmla="*/ 295 w 448"/>
                <a:gd name="T107" fmla="*/ 201 h 607"/>
                <a:gd name="T108" fmla="*/ 296 w 448"/>
                <a:gd name="T109" fmla="*/ 216 h 607"/>
                <a:gd name="T110" fmla="*/ 296 w 448"/>
                <a:gd name="T111" fmla="*/ 223 h 607"/>
                <a:gd name="T112" fmla="*/ 293 w 448"/>
                <a:gd name="T113" fmla="*/ 237 h 607"/>
                <a:gd name="T114" fmla="*/ 284 w 448"/>
                <a:gd name="T115" fmla="*/ 255 h 607"/>
                <a:gd name="T116" fmla="*/ 265 w 448"/>
                <a:gd name="T117" fmla="*/ 275 h 607"/>
                <a:gd name="T118" fmla="*/ 246 w 448"/>
                <a:gd name="T119" fmla="*/ 284 h 607"/>
                <a:gd name="T120" fmla="*/ 232 w 448"/>
                <a:gd name="T121" fmla="*/ 288 h 607"/>
                <a:gd name="T122" fmla="*/ 225 w 448"/>
                <a:gd name="T123" fmla="*/ 288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8" h="607">
                  <a:moveTo>
                    <a:pt x="225" y="0"/>
                  </a:moveTo>
                  <a:lnTo>
                    <a:pt x="225" y="0"/>
                  </a:lnTo>
                  <a:lnTo>
                    <a:pt x="202" y="1"/>
                  </a:lnTo>
                  <a:lnTo>
                    <a:pt x="180" y="4"/>
                  </a:lnTo>
                  <a:lnTo>
                    <a:pt x="158" y="10"/>
                  </a:lnTo>
                  <a:lnTo>
                    <a:pt x="137" y="17"/>
                  </a:lnTo>
                  <a:lnTo>
                    <a:pt x="118" y="26"/>
                  </a:lnTo>
                  <a:lnTo>
                    <a:pt x="99" y="38"/>
                  </a:lnTo>
                  <a:lnTo>
                    <a:pt x="82" y="50"/>
                  </a:lnTo>
                  <a:lnTo>
                    <a:pt x="66" y="65"/>
                  </a:lnTo>
                  <a:lnTo>
                    <a:pt x="52" y="81"/>
                  </a:lnTo>
                  <a:lnTo>
                    <a:pt x="40" y="99"/>
                  </a:lnTo>
                  <a:lnTo>
                    <a:pt x="28" y="117"/>
                  </a:lnTo>
                  <a:lnTo>
                    <a:pt x="19" y="137"/>
                  </a:lnTo>
                  <a:lnTo>
                    <a:pt x="11" y="156"/>
                  </a:lnTo>
                  <a:lnTo>
                    <a:pt x="5" y="178"/>
                  </a:lnTo>
                  <a:lnTo>
                    <a:pt x="2" y="200"/>
                  </a:lnTo>
                  <a:lnTo>
                    <a:pt x="0" y="223"/>
                  </a:lnTo>
                  <a:lnTo>
                    <a:pt x="0" y="223"/>
                  </a:lnTo>
                  <a:lnTo>
                    <a:pt x="2" y="236"/>
                  </a:lnTo>
                  <a:lnTo>
                    <a:pt x="4" y="248"/>
                  </a:lnTo>
                  <a:lnTo>
                    <a:pt x="6" y="261"/>
                  </a:lnTo>
                  <a:lnTo>
                    <a:pt x="11" y="275"/>
                  </a:lnTo>
                  <a:lnTo>
                    <a:pt x="15" y="290"/>
                  </a:lnTo>
                  <a:lnTo>
                    <a:pt x="21" y="305"/>
                  </a:lnTo>
                  <a:lnTo>
                    <a:pt x="36" y="335"/>
                  </a:lnTo>
                  <a:lnTo>
                    <a:pt x="53" y="367"/>
                  </a:lnTo>
                  <a:lnTo>
                    <a:pt x="72" y="399"/>
                  </a:lnTo>
                  <a:lnTo>
                    <a:pt x="91" y="431"/>
                  </a:lnTo>
                  <a:lnTo>
                    <a:pt x="113" y="462"/>
                  </a:lnTo>
                  <a:lnTo>
                    <a:pt x="134" y="492"/>
                  </a:lnTo>
                  <a:lnTo>
                    <a:pt x="154" y="518"/>
                  </a:lnTo>
                  <a:lnTo>
                    <a:pt x="189" y="564"/>
                  </a:lnTo>
                  <a:lnTo>
                    <a:pt x="215" y="596"/>
                  </a:lnTo>
                  <a:lnTo>
                    <a:pt x="225" y="607"/>
                  </a:lnTo>
                  <a:lnTo>
                    <a:pt x="225" y="607"/>
                  </a:lnTo>
                  <a:lnTo>
                    <a:pt x="234" y="596"/>
                  </a:lnTo>
                  <a:lnTo>
                    <a:pt x="260" y="564"/>
                  </a:lnTo>
                  <a:lnTo>
                    <a:pt x="295" y="518"/>
                  </a:lnTo>
                  <a:lnTo>
                    <a:pt x="316" y="492"/>
                  </a:lnTo>
                  <a:lnTo>
                    <a:pt x="337" y="462"/>
                  </a:lnTo>
                  <a:lnTo>
                    <a:pt x="357" y="431"/>
                  </a:lnTo>
                  <a:lnTo>
                    <a:pt x="377" y="399"/>
                  </a:lnTo>
                  <a:lnTo>
                    <a:pt x="397" y="367"/>
                  </a:lnTo>
                  <a:lnTo>
                    <a:pt x="413" y="335"/>
                  </a:lnTo>
                  <a:lnTo>
                    <a:pt x="428" y="305"/>
                  </a:lnTo>
                  <a:lnTo>
                    <a:pt x="434" y="290"/>
                  </a:lnTo>
                  <a:lnTo>
                    <a:pt x="438" y="275"/>
                  </a:lnTo>
                  <a:lnTo>
                    <a:pt x="443" y="261"/>
                  </a:lnTo>
                  <a:lnTo>
                    <a:pt x="446" y="248"/>
                  </a:lnTo>
                  <a:lnTo>
                    <a:pt x="447" y="236"/>
                  </a:lnTo>
                  <a:lnTo>
                    <a:pt x="448" y="223"/>
                  </a:lnTo>
                  <a:lnTo>
                    <a:pt x="448" y="223"/>
                  </a:lnTo>
                  <a:lnTo>
                    <a:pt x="447" y="200"/>
                  </a:lnTo>
                  <a:lnTo>
                    <a:pt x="444" y="178"/>
                  </a:lnTo>
                  <a:lnTo>
                    <a:pt x="438" y="156"/>
                  </a:lnTo>
                  <a:lnTo>
                    <a:pt x="430" y="137"/>
                  </a:lnTo>
                  <a:lnTo>
                    <a:pt x="421" y="117"/>
                  </a:lnTo>
                  <a:lnTo>
                    <a:pt x="410" y="99"/>
                  </a:lnTo>
                  <a:lnTo>
                    <a:pt x="397" y="81"/>
                  </a:lnTo>
                  <a:lnTo>
                    <a:pt x="383" y="65"/>
                  </a:lnTo>
                  <a:lnTo>
                    <a:pt x="367" y="50"/>
                  </a:lnTo>
                  <a:lnTo>
                    <a:pt x="349" y="38"/>
                  </a:lnTo>
                  <a:lnTo>
                    <a:pt x="331" y="26"/>
                  </a:lnTo>
                  <a:lnTo>
                    <a:pt x="311" y="17"/>
                  </a:lnTo>
                  <a:lnTo>
                    <a:pt x="291" y="10"/>
                  </a:lnTo>
                  <a:lnTo>
                    <a:pt x="270" y="4"/>
                  </a:lnTo>
                  <a:lnTo>
                    <a:pt x="247" y="1"/>
                  </a:lnTo>
                  <a:lnTo>
                    <a:pt x="225" y="0"/>
                  </a:lnTo>
                  <a:lnTo>
                    <a:pt x="225" y="0"/>
                  </a:lnTo>
                  <a:close/>
                  <a:moveTo>
                    <a:pt x="225" y="288"/>
                  </a:moveTo>
                  <a:lnTo>
                    <a:pt x="225" y="288"/>
                  </a:lnTo>
                  <a:lnTo>
                    <a:pt x="217" y="288"/>
                  </a:lnTo>
                  <a:lnTo>
                    <a:pt x="210" y="286"/>
                  </a:lnTo>
                  <a:lnTo>
                    <a:pt x="203" y="284"/>
                  </a:lnTo>
                  <a:lnTo>
                    <a:pt x="197" y="282"/>
                  </a:lnTo>
                  <a:lnTo>
                    <a:pt x="185" y="275"/>
                  </a:lnTo>
                  <a:lnTo>
                    <a:pt x="174" y="267"/>
                  </a:lnTo>
                  <a:lnTo>
                    <a:pt x="165" y="255"/>
                  </a:lnTo>
                  <a:lnTo>
                    <a:pt x="158" y="244"/>
                  </a:lnTo>
                  <a:lnTo>
                    <a:pt x="156" y="237"/>
                  </a:lnTo>
                  <a:lnTo>
                    <a:pt x="155" y="230"/>
                  </a:lnTo>
                  <a:lnTo>
                    <a:pt x="154" y="223"/>
                  </a:lnTo>
                  <a:lnTo>
                    <a:pt x="152" y="216"/>
                  </a:lnTo>
                  <a:lnTo>
                    <a:pt x="152" y="216"/>
                  </a:lnTo>
                  <a:lnTo>
                    <a:pt x="154" y="208"/>
                  </a:lnTo>
                  <a:lnTo>
                    <a:pt x="155" y="201"/>
                  </a:lnTo>
                  <a:lnTo>
                    <a:pt x="156" y="194"/>
                  </a:lnTo>
                  <a:lnTo>
                    <a:pt x="158" y="187"/>
                  </a:lnTo>
                  <a:lnTo>
                    <a:pt x="165" y="176"/>
                  </a:lnTo>
                  <a:lnTo>
                    <a:pt x="174" y="164"/>
                  </a:lnTo>
                  <a:lnTo>
                    <a:pt x="185" y="156"/>
                  </a:lnTo>
                  <a:lnTo>
                    <a:pt x="197" y="149"/>
                  </a:lnTo>
                  <a:lnTo>
                    <a:pt x="203" y="147"/>
                  </a:lnTo>
                  <a:lnTo>
                    <a:pt x="210" y="146"/>
                  </a:lnTo>
                  <a:lnTo>
                    <a:pt x="217" y="145"/>
                  </a:lnTo>
                  <a:lnTo>
                    <a:pt x="225" y="144"/>
                  </a:lnTo>
                  <a:lnTo>
                    <a:pt x="225" y="144"/>
                  </a:lnTo>
                  <a:lnTo>
                    <a:pt x="232" y="145"/>
                  </a:lnTo>
                  <a:lnTo>
                    <a:pt x="239" y="146"/>
                  </a:lnTo>
                  <a:lnTo>
                    <a:pt x="246" y="147"/>
                  </a:lnTo>
                  <a:lnTo>
                    <a:pt x="253" y="149"/>
                  </a:lnTo>
                  <a:lnTo>
                    <a:pt x="265" y="156"/>
                  </a:lnTo>
                  <a:lnTo>
                    <a:pt x="276" y="164"/>
                  </a:lnTo>
                  <a:lnTo>
                    <a:pt x="284" y="176"/>
                  </a:lnTo>
                  <a:lnTo>
                    <a:pt x="291" y="187"/>
                  </a:lnTo>
                  <a:lnTo>
                    <a:pt x="293" y="194"/>
                  </a:lnTo>
                  <a:lnTo>
                    <a:pt x="295" y="201"/>
                  </a:lnTo>
                  <a:lnTo>
                    <a:pt x="296" y="208"/>
                  </a:lnTo>
                  <a:lnTo>
                    <a:pt x="296" y="216"/>
                  </a:lnTo>
                  <a:lnTo>
                    <a:pt x="296" y="216"/>
                  </a:lnTo>
                  <a:lnTo>
                    <a:pt x="296" y="223"/>
                  </a:lnTo>
                  <a:lnTo>
                    <a:pt x="295" y="230"/>
                  </a:lnTo>
                  <a:lnTo>
                    <a:pt x="293" y="237"/>
                  </a:lnTo>
                  <a:lnTo>
                    <a:pt x="291" y="244"/>
                  </a:lnTo>
                  <a:lnTo>
                    <a:pt x="284" y="255"/>
                  </a:lnTo>
                  <a:lnTo>
                    <a:pt x="276" y="267"/>
                  </a:lnTo>
                  <a:lnTo>
                    <a:pt x="265" y="275"/>
                  </a:lnTo>
                  <a:lnTo>
                    <a:pt x="253" y="282"/>
                  </a:lnTo>
                  <a:lnTo>
                    <a:pt x="246" y="284"/>
                  </a:lnTo>
                  <a:lnTo>
                    <a:pt x="239" y="286"/>
                  </a:lnTo>
                  <a:lnTo>
                    <a:pt x="232" y="288"/>
                  </a:lnTo>
                  <a:lnTo>
                    <a:pt x="225" y="288"/>
                  </a:lnTo>
                  <a:lnTo>
                    <a:pt x="225" y="288"/>
                  </a:lnTo>
                  <a:close/>
                </a:path>
              </a:pathLst>
            </a:custGeom>
            <a:noFill/>
            <a:ln w="111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userDrawn="1"/>
          </p:nvSpPr>
          <p:spPr bwMode="auto">
            <a:xfrm>
              <a:off x="3179" y="2138"/>
              <a:ext cx="294" cy="123"/>
            </a:xfrm>
            <a:custGeom>
              <a:avLst/>
              <a:gdLst>
                <a:gd name="T0" fmla="*/ 587 w 587"/>
                <a:gd name="T1" fmla="*/ 242 h 244"/>
                <a:gd name="T2" fmla="*/ 577 w 587"/>
                <a:gd name="T3" fmla="*/ 226 h 244"/>
                <a:gd name="T4" fmla="*/ 570 w 587"/>
                <a:gd name="T5" fmla="*/ 207 h 244"/>
                <a:gd name="T6" fmla="*/ 562 w 587"/>
                <a:gd name="T7" fmla="*/ 169 h 244"/>
                <a:gd name="T8" fmla="*/ 561 w 587"/>
                <a:gd name="T9" fmla="*/ 138 h 244"/>
                <a:gd name="T10" fmla="*/ 561 w 587"/>
                <a:gd name="T11" fmla="*/ 82 h 244"/>
                <a:gd name="T12" fmla="*/ 560 w 587"/>
                <a:gd name="T13" fmla="*/ 74 h 244"/>
                <a:gd name="T14" fmla="*/ 557 w 587"/>
                <a:gd name="T15" fmla="*/ 58 h 244"/>
                <a:gd name="T16" fmla="*/ 551 w 587"/>
                <a:gd name="T17" fmla="*/ 43 h 244"/>
                <a:gd name="T18" fmla="*/ 541 w 587"/>
                <a:gd name="T19" fmla="*/ 30 h 244"/>
                <a:gd name="T20" fmla="*/ 531 w 587"/>
                <a:gd name="T21" fmla="*/ 18 h 244"/>
                <a:gd name="T22" fmla="*/ 517 w 587"/>
                <a:gd name="T23" fmla="*/ 9 h 244"/>
                <a:gd name="T24" fmla="*/ 502 w 587"/>
                <a:gd name="T25" fmla="*/ 3 h 244"/>
                <a:gd name="T26" fmla="*/ 486 w 587"/>
                <a:gd name="T27" fmla="*/ 0 h 244"/>
                <a:gd name="T28" fmla="*/ 82 w 587"/>
                <a:gd name="T29" fmla="*/ 0 h 244"/>
                <a:gd name="T30" fmla="*/ 74 w 587"/>
                <a:gd name="T31" fmla="*/ 0 h 244"/>
                <a:gd name="T32" fmla="*/ 57 w 587"/>
                <a:gd name="T33" fmla="*/ 3 h 244"/>
                <a:gd name="T34" fmla="*/ 43 w 587"/>
                <a:gd name="T35" fmla="*/ 9 h 244"/>
                <a:gd name="T36" fmla="*/ 30 w 587"/>
                <a:gd name="T37" fmla="*/ 18 h 244"/>
                <a:gd name="T38" fmla="*/ 18 w 587"/>
                <a:gd name="T39" fmla="*/ 30 h 244"/>
                <a:gd name="T40" fmla="*/ 9 w 587"/>
                <a:gd name="T41" fmla="*/ 43 h 244"/>
                <a:gd name="T42" fmla="*/ 3 w 587"/>
                <a:gd name="T43" fmla="*/ 58 h 244"/>
                <a:gd name="T44" fmla="*/ 0 w 587"/>
                <a:gd name="T45" fmla="*/ 74 h 244"/>
                <a:gd name="T46" fmla="*/ 0 w 587"/>
                <a:gd name="T47" fmla="*/ 124 h 244"/>
                <a:gd name="T48" fmla="*/ 0 w 587"/>
                <a:gd name="T49" fmla="*/ 134 h 244"/>
                <a:gd name="T50" fmla="*/ 3 w 587"/>
                <a:gd name="T51" fmla="*/ 150 h 244"/>
                <a:gd name="T52" fmla="*/ 9 w 587"/>
                <a:gd name="T53" fmla="*/ 165 h 244"/>
                <a:gd name="T54" fmla="*/ 18 w 587"/>
                <a:gd name="T55" fmla="*/ 177 h 244"/>
                <a:gd name="T56" fmla="*/ 30 w 587"/>
                <a:gd name="T57" fmla="*/ 189 h 244"/>
                <a:gd name="T58" fmla="*/ 43 w 587"/>
                <a:gd name="T59" fmla="*/ 197 h 244"/>
                <a:gd name="T60" fmla="*/ 57 w 587"/>
                <a:gd name="T61" fmla="*/ 204 h 244"/>
                <a:gd name="T62" fmla="*/ 74 w 587"/>
                <a:gd name="T63" fmla="*/ 207 h 244"/>
                <a:gd name="T64" fmla="*/ 478 w 587"/>
                <a:gd name="T65" fmla="*/ 207 h 244"/>
                <a:gd name="T66" fmla="*/ 486 w 587"/>
                <a:gd name="T67" fmla="*/ 207 h 244"/>
                <a:gd name="T68" fmla="*/ 502 w 587"/>
                <a:gd name="T69" fmla="*/ 204 h 244"/>
                <a:gd name="T70" fmla="*/ 509 w 587"/>
                <a:gd name="T71" fmla="*/ 202 h 244"/>
                <a:gd name="T72" fmla="*/ 531 w 587"/>
                <a:gd name="T73" fmla="*/ 210 h 244"/>
                <a:gd name="T74" fmla="*/ 568 w 587"/>
                <a:gd name="T75" fmla="*/ 230 h 244"/>
                <a:gd name="T76" fmla="*/ 586 w 587"/>
                <a:gd name="T77" fmla="*/ 244 h 244"/>
                <a:gd name="T78" fmla="*/ 587 w 587"/>
                <a:gd name="T79" fmla="*/ 244 h 244"/>
                <a:gd name="T80" fmla="*/ 587 w 587"/>
                <a:gd name="T81" fmla="*/ 24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7" h="244">
                  <a:moveTo>
                    <a:pt x="587" y="242"/>
                  </a:moveTo>
                  <a:lnTo>
                    <a:pt x="587" y="242"/>
                  </a:lnTo>
                  <a:lnTo>
                    <a:pt x="582" y="235"/>
                  </a:lnTo>
                  <a:lnTo>
                    <a:pt x="577" y="226"/>
                  </a:lnTo>
                  <a:lnTo>
                    <a:pt x="574" y="217"/>
                  </a:lnTo>
                  <a:lnTo>
                    <a:pt x="570" y="207"/>
                  </a:lnTo>
                  <a:lnTo>
                    <a:pt x="566" y="188"/>
                  </a:lnTo>
                  <a:lnTo>
                    <a:pt x="562" y="169"/>
                  </a:lnTo>
                  <a:lnTo>
                    <a:pt x="561" y="152"/>
                  </a:lnTo>
                  <a:lnTo>
                    <a:pt x="561" y="138"/>
                  </a:lnTo>
                  <a:lnTo>
                    <a:pt x="561" y="124"/>
                  </a:lnTo>
                  <a:lnTo>
                    <a:pt x="561" y="82"/>
                  </a:lnTo>
                  <a:lnTo>
                    <a:pt x="561" y="82"/>
                  </a:lnTo>
                  <a:lnTo>
                    <a:pt x="560" y="74"/>
                  </a:lnTo>
                  <a:lnTo>
                    <a:pt x="559" y="66"/>
                  </a:lnTo>
                  <a:lnTo>
                    <a:pt x="557" y="58"/>
                  </a:lnTo>
                  <a:lnTo>
                    <a:pt x="554" y="50"/>
                  </a:lnTo>
                  <a:lnTo>
                    <a:pt x="551" y="43"/>
                  </a:lnTo>
                  <a:lnTo>
                    <a:pt x="547" y="36"/>
                  </a:lnTo>
                  <a:lnTo>
                    <a:pt x="541" y="30"/>
                  </a:lnTo>
                  <a:lnTo>
                    <a:pt x="537" y="24"/>
                  </a:lnTo>
                  <a:lnTo>
                    <a:pt x="531" y="18"/>
                  </a:lnTo>
                  <a:lnTo>
                    <a:pt x="524" y="14"/>
                  </a:lnTo>
                  <a:lnTo>
                    <a:pt x="517" y="9"/>
                  </a:lnTo>
                  <a:lnTo>
                    <a:pt x="510" y="6"/>
                  </a:lnTo>
                  <a:lnTo>
                    <a:pt x="502" y="3"/>
                  </a:lnTo>
                  <a:lnTo>
                    <a:pt x="495" y="1"/>
                  </a:lnTo>
                  <a:lnTo>
                    <a:pt x="486" y="0"/>
                  </a:lnTo>
                  <a:lnTo>
                    <a:pt x="478" y="0"/>
                  </a:lnTo>
                  <a:lnTo>
                    <a:pt x="82" y="0"/>
                  </a:lnTo>
                  <a:lnTo>
                    <a:pt x="82" y="0"/>
                  </a:lnTo>
                  <a:lnTo>
                    <a:pt x="74" y="0"/>
                  </a:lnTo>
                  <a:lnTo>
                    <a:pt x="66" y="1"/>
                  </a:lnTo>
                  <a:lnTo>
                    <a:pt x="57" y="3"/>
                  </a:lnTo>
                  <a:lnTo>
                    <a:pt x="49" y="6"/>
                  </a:lnTo>
                  <a:lnTo>
                    <a:pt x="43" y="9"/>
                  </a:lnTo>
                  <a:lnTo>
                    <a:pt x="36" y="14"/>
                  </a:lnTo>
                  <a:lnTo>
                    <a:pt x="30" y="18"/>
                  </a:lnTo>
                  <a:lnTo>
                    <a:pt x="24" y="24"/>
                  </a:lnTo>
                  <a:lnTo>
                    <a:pt x="18" y="30"/>
                  </a:lnTo>
                  <a:lnTo>
                    <a:pt x="14" y="36"/>
                  </a:lnTo>
                  <a:lnTo>
                    <a:pt x="9" y="43"/>
                  </a:lnTo>
                  <a:lnTo>
                    <a:pt x="6" y="50"/>
                  </a:lnTo>
                  <a:lnTo>
                    <a:pt x="3" y="58"/>
                  </a:lnTo>
                  <a:lnTo>
                    <a:pt x="1" y="66"/>
                  </a:lnTo>
                  <a:lnTo>
                    <a:pt x="0" y="74"/>
                  </a:lnTo>
                  <a:lnTo>
                    <a:pt x="0" y="82"/>
                  </a:lnTo>
                  <a:lnTo>
                    <a:pt x="0" y="124"/>
                  </a:lnTo>
                  <a:lnTo>
                    <a:pt x="0" y="124"/>
                  </a:lnTo>
                  <a:lnTo>
                    <a:pt x="0" y="134"/>
                  </a:lnTo>
                  <a:lnTo>
                    <a:pt x="1" y="142"/>
                  </a:lnTo>
                  <a:lnTo>
                    <a:pt x="3" y="150"/>
                  </a:lnTo>
                  <a:lnTo>
                    <a:pt x="6" y="157"/>
                  </a:lnTo>
                  <a:lnTo>
                    <a:pt x="9" y="165"/>
                  </a:lnTo>
                  <a:lnTo>
                    <a:pt x="14" y="171"/>
                  </a:lnTo>
                  <a:lnTo>
                    <a:pt x="18" y="177"/>
                  </a:lnTo>
                  <a:lnTo>
                    <a:pt x="24" y="183"/>
                  </a:lnTo>
                  <a:lnTo>
                    <a:pt x="30" y="189"/>
                  </a:lnTo>
                  <a:lnTo>
                    <a:pt x="36" y="194"/>
                  </a:lnTo>
                  <a:lnTo>
                    <a:pt x="43" y="197"/>
                  </a:lnTo>
                  <a:lnTo>
                    <a:pt x="49" y="200"/>
                  </a:lnTo>
                  <a:lnTo>
                    <a:pt x="57" y="204"/>
                  </a:lnTo>
                  <a:lnTo>
                    <a:pt x="66" y="206"/>
                  </a:lnTo>
                  <a:lnTo>
                    <a:pt x="74" y="207"/>
                  </a:lnTo>
                  <a:lnTo>
                    <a:pt x="82" y="207"/>
                  </a:lnTo>
                  <a:lnTo>
                    <a:pt x="478" y="207"/>
                  </a:lnTo>
                  <a:lnTo>
                    <a:pt x="478" y="207"/>
                  </a:lnTo>
                  <a:lnTo>
                    <a:pt x="486" y="207"/>
                  </a:lnTo>
                  <a:lnTo>
                    <a:pt x="494" y="206"/>
                  </a:lnTo>
                  <a:lnTo>
                    <a:pt x="502" y="204"/>
                  </a:lnTo>
                  <a:lnTo>
                    <a:pt x="509" y="202"/>
                  </a:lnTo>
                  <a:lnTo>
                    <a:pt x="509" y="202"/>
                  </a:lnTo>
                  <a:lnTo>
                    <a:pt x="521" y="205"/>
                  </a:lnTo>
                  <a:lnTo>
                    <a:pt x="531" y="210"/>
                  </a:lnTo>
                  <a:lnTo>
                    <a:pt x="549" y="219"/>
                  </a:lnTo>
                  <a:lnTo>
                    <a:pt x="568" y="230"/>
                  </a:lnTo>
                  <a:lnTo>
                    <a:pt x="586" y="244"/>
                  </a:lnTo>
                  <a:lnTo>
                    <a:pt x="586" y="244"/>
                  </a:lnTo>
                  <a:lnTo>
                    <a:pt x="587" y="244"/>
                  </a:lnTo>
                  <a:lnTo>
                    <a:pt x="587" y="244"/>
                  </a:lnTo>
                  <a:lnTo>
                    <a:pt x="587" y="242"/>
                  </a:lnTo>
                  <a:lnTo>
                    <a:pt x="587" y="242"/>
                  </a:lnTo>
                  <a:close/>
                </a:path>
              </a:pathLst>
            </a:custGeom>
            <a:noFill/>
            <a:ln w="111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userDrawn="1"/>
          </p:nvSpPr>
          <p:spPr bwMode="auto">
            <a:xfrm>
              <a:off x="3159" y="2004"/>
              <a:ext cx="294" cy="122"/>
            </a:xfrm>
            <a:custGeom>
              <a:avLst/>
              <a:gdLst>
                <a:gd name="T0" fmla="*/ 0 w 587"/>
                <a:gd name="T1" fmla="*/ 243 h 244"/>
                <a:gd name="T2" fmla="*/ 10 w 587"/>
                <a:gd name="T3" fmla="*/ 227 h 244"/>
                <a:gd name="T4" fmla="*/ 17 w 587"/>
                <a:gd name="T5" fmla="*/ 208 h 244"/>
                <a:gd name="T6" fmla="*/ 25 w 587"/>
                <a:gd name="T7" fmla="*/ 170 h 244"/>
                <a:gd name="T8" fmla="*/ 26 w 587"/>
                <a:gd name="T9" fmla="*/ 139 h 244"/>
                <a:gd name="T10" fmla="*/ 26 w 587"/>
                <a:gd name="T11" fmla="*/ 82 h 244"/>
                <a:gd name="T12" fmla="*/ 27 w 587"/>
                <a:gd name="T13" fmla="*/ 74 h 244"/>
                <a:gd name="T14" fmla="*/ 30 w 587"/>
                <a:gd name="T15" fmla="*/ 58 h 244"/>
                <a:gd name="T16" fmla="*/ 36 w 587"/>
                <a:gd name="T17" fmla="*/ 43 h 244"/>
                <a:gd name="T18" fmla="*/ 46 w 587"/>
                <a:gd name="T19" fmla="*/ 29 h 244"/>
                <a:gd name="T20" fmla="*/ 56 w 587"/>
                <a:gd name="T21" fmla="*/ 19 h 244"/>
                <a:gd name="T22" fmla="*/ 70 w 587"/>
                <a:gd name="T23" fmla="*/ 10 h 244"/>
                <a:gd name="T24" fmla="*/ 85 w 587"/>
                <a:gd name="T25" fmla="*/ 4 h 244"/>
                <a:gd name="T26" fmla="*/ 101 w 587"/>
                <a:gd name="T27" fmla="*/ 1 h 244"/>
                <a:gd name="T28" fmla="*/ 505 w 587"/>
                <a:gd name="T29" fmla="*/ 0 h 244"/>
                <a:gd name="T30" fmla="*/ 513 w 587"/>
                <a:gd name="T31" fmla="*/ 1 h 244"/>
                <a:gd name="T32" fmla="*/ 529 w 587"/>
                <a:gd name="T33" fmla="*/ 4 h 244"/>
                <a:gd name="T34" fmla="*/ 544 w 587"/>
                <a:gd name="T35" fmla="*/ 10 h 244"/>
                <a:gd name="T36" fmla="*/ 557 w 587"/>
                <a:gd name="T37" fmla="*/ 19 h 244"/>
                <a:gd name="T38" fmla="*/ 569 w 587"/>
                <a:gd name="T39" fmla="*/ 29 h 244"/>
                <a:gd name="T40" fmla="*/ 578 w 587"/>
                <a:gd name="T41" fmla="*/ 43 h 244"/>
                <a:gd name="T42" fmla="*/ 584 w 587"/>
                <a:gd name="T43" fmla="*/ 58 h 244"/>
                <a:gd name="T44" fmla="*/ 587 w 587"/>
                <a:gd name="T45" fmla="*/ 74 h 244"/>
                <a:gd name="T46" fmla="*/ 587 w 587"/>
                <a:gd name="T47" fmla="*/ 125 h 244"/>
                <a:gd name="T48" fmla="*/ 587 w 587"/>
                <a:gd name="T49" fmla="*/ 133 h 244"/>
                <a:gd name="T50" fmla="*/ 584 w 587"/>
                <a:gd name="T51" fmla="*/ 149 h 244"/>
                <a:gd name="T52" fmla="*/ 578 w 587"/>
                <a:gd name="T53" fmla="*/ 164 h 244"/>
                <a:gd name="T54" fmla="*/ 569 w 587"/>
                <a:gd name="T55" fmla="*/ 178 h 244"/>
                <a:gd name="T56" fmla="*/ 557 w 587"/>
                <a:gd name="T57" fmla="*/ 188 h 244"/>
                <a:gd name="T58" fmla="*/ 544 w 587"/>
                <a:gd name="T59" fmla="*/ 198 h 244"/>
                <a:gd name="T60" fmla="*/ 529 w 587"/>
                <a:gd name="T61" fmla="*/ 205 h 244"/>
                <a:gd name="T62" fmla="*/ 513 w 587"/>
                <a:gd name="T63" fmla="*/ 207 h 244"/>
                <a:gd name="T64" fmla="*/ 109 w 587"/>
                <a:gd name="T65" fmla="*/ 208 h 244"/>
                <a:gd name="T66" fmla="*/ 101 w 587"/>
                <a:gd name="T67" fmla="*/ 207 h 244"/>
                <a:gd name="T68" fmla="*/ 85 w 587"/>
                <a:gd name="T69" fmla="*/ 205 h 244"/>
                <a:gd name="T70" fmla="*/ 78 w 587"/>
                <a:gd name="T71" fmla="*/ 202 h 244"/>
                <a:gd name="T72" fmla="*/ 56 w 587"/>
                <a:gd name="T73" fmla="*/ 209 h 244"/>
                <a:gd name="T74" fmla="*/ 19 w 587"/>
                <a:gd name="T75" fmla="*/ 231 h 244"/>
                <a:gd name="T76" fmla="*/ 1 w 587"/>
                <a:gd name="T77" fmla="*/ 244 h 244"/>
                <a:gd name="T78" fmla="*/ 0 w 587"/>
                <a:gd name="T79" fmla="*/ 244 h 244"/>
                <a:gd name="T80" fmla="*/ 0 w 587"/>
                <a:gd name="T81" fmla="*/ 24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7" h="244">
                  <a:moveTo>
                    <a:pt x="0" y="243"/>
                  </a:moveTo>
                  <a:lnTo>
                    <a:pt x="0" y="243"/>
                  </a:lnTo>
                  <a:lnTo>
                    <a:pt x="5" y="235"/>
                  </a:lnTo>
                  <a:lnTo>
                    <a:pt x="10" y="227"/>
                  </a:lnTo>
                  <a:lnTo>
                    <a:pt x="13" y="217"/>
                  </a:lnTo>
                  <a:lnTo>
                    <a:pt x="17" y="208"/>
                  </a:lnTo>
                  <a:lnTo>
                    <a:pt x="21" y="188"/>
                  </a:lnTo>
                  <a:lnTo>
                    <a:pt x="25" y="170"/>
                  </a:lnTo>
                  <a:lnTo>
                    <a:pt x="26" y="153"/>
                  </a:lnTo>
                  <a:lnTo>
                    <a:pt x="26" y="139"/>
                  </a:lnTo>
                  <a:lnTo>
                    <a:pt x="26" y="125"/>
                  </a:lnTo>
                  <a:lnTo>
                    <a:pt x="26" y="82"/>
                  </a:lnTo>
                  <a:lnTo>
                    <a:pt x="26" y="82"/>
                  </a:lnTo>
                  <a:lnTo>
                    <a:pt x="27" y="74"/>
                  </a:lnTo>
                  <a:lnTo>
                    <a:pt x="28" y="66"/>
                  </a:lnTo>
                  <a:lnTo>
                    <a:pt x="30" y="58"/>
                  </a:lnTo>
                  <a:lnTo>
                    <a:pt x="33" y="50"/>
                  </a:lnTo>
                  <a:lnTo>
                    <a:pt x="36" y="43"/>
                  </a:lnTo>
                  <a:lnTo>
                    <a:pt x="40" y="36"/>
                  </a:lnTo>
                  <a:lnTo>
                    <a:pt x="46" y="29"/>
                  </a:lnTo>
                  <a:lnTo>
                    <a:pt x="50" y="24"/>
                  </a:lnTo>
                  <a:lnTo>
                    <a:pt x="56" y="19"/>
                  </a:lnTo>
                  <a:lnTo>
                    <a:pt x="63" y="14"/>
                  </a:lnTo>
                  <a:lnTo>
                    <a:pt x="70" y="10"/>
                  </a:lnTo>
                  <a:lnTo>
                    <a:pt x="77" y="6"/>
                  </a:lnTo>
                  <a:lnTo>
                    <a:pt x="85" y="4"/>
                  </a:lnTo>
                  <a:lnTo>
                    <a:pt x="92" y="2"/>
                  </a:lnTo>
                  <a:lnTo>
                    <a:pt x="101" y="1"/>
                  </a:lnTo>
                  <a:lnTo>
                    <a:pt x="109" y="0"/>
                  </a:lnTo>
                  <a:lnTo>
                    <a:pt x="505" y="0"/>
                  </a:lnTo>
                  <a:lnTo>
                    <a:pt x="505" y="0"/>
                  </a:lnTo>
                  <a:lnTo>
                    <a:pt x="513" y="1"/>
                  </a:lnTo>
                  <a:lnTo>
                    <a:pt x="521" y="2"/>
                  </a:lnTo>
                  <a:lnTo>
                    <a:pt x="529" y="4"/>
                  </a:lnTo>
                  <a:lnTo>
                    <a:pt x="538" y="6"/>
                  </a:lnTo>
                  <a:lnTo>
                    <a:pt x="544" y="10"/>
                  </a:lnTo>
                  <a:lnTo>
                    <a:pt x="551" y="14"/>
                  </a:lnTo>
                  <a:lnTo>
                    <a:pt x="557" y="19"/>
                  </a:lnTo>
                  <a:lnTo>
                    <a:pt x="563" y="24"/>
                  </a:lnTo>
                  <a:lnTo>
                    <a:pt x="569" y="29"/>
                  </a:lnTo>
                  <a:lnTo>
                    <a:pt x="573" y="36"/>
                  </a:lnTo>
                  <a:lnTo>
                    <a:pt x="578" y="43"/>
                  </a:lnTo>
                  <a:lnTo>
                    <a:pt x="581" y="50"/>
                  </a:lnTo>
                  <a:lnTo>
                    <a:pt x="584" y="58"/>
                  </a:lnTo>
                  <a:lnTo>
                    <a:pt x="586" y="66"/>
                  </a:lnTo>
                  <a:lnTo>
                    <a:pt x="587" y="74"/>
                  </a:lnTo>
                  <a:lnTo>
                    <a:pt x="587" y="82"/>
                  </a:lnTo>
                  <a:lnTo>
                    <a:pt x="587" y="125"/>
                  </a:lnTo>
                  <a:lnTo>
                    <a:pt x="587" y="125"/>
                  </a:lnTo>
                  <a:lnTo>
                    <a:pt x="587" y="133"/>
                  </a:lnTo>
                  <a:lnTo>
                    <a:pt x="586" y="142"/>
                  </a:lnTo>
                  <a:lnTo>
                    <a:pt x="584" y="149"/>
                  </a:lnTo>
                  <a:lnTo>
                    <a:pt x="581" y="157"/>
                  </a:lnTo>
                  <a:lnTo>
                    <a:pt x="578" y="164"/>
                  </a:lnTo>
                  <a:lnTo>
                    <a:pt x="573" y="171"/>
                  </a:lnTo>
                  <a:lnTo>
                    <a:pt x="569" y="178"/>
                  </a:lnTo>
                  <a:lnTo>
                    <a:pt x="563" y="184"/>
                  </a:lnTo>
                  <a:lnTo>
                    <a:pt x="557" y="188"/>
                  </a:lnTo>
                  <a:lnTo>
                    <a:pt x="551" y="194"/>
                  </a:lnTo>
                  <a:lnTo>
                    <a:pt x="544" y="198"/>
                  </a:lnTo>
                  <a:lnTo>
                    <a:pt x="538" y="201"/>
                  </a:lnTo>
                  <a:lnTo>
                    <a:pt x="529" y="205"/>
                  </a:lnTo>
                  <a:lnTo>
                    <a:pt x="521" y="206"/>
                  </a:lnTo>
                  <a:lnTo>
                    <a:pt x="513" y="207"/>
                  </a:lnTo>
                  <a:lnTo>
                    <a:pt x="505" y="208"/>
                  </a:lnTo>
                  <a:lnTo>
                    <a:pt x="109" y="208"/>
                  </a:lnTo>
                  <a:lnTo>
                    <a:pt x="109" y="208"/>
                  </a:lnTo>
                  <a:lnTo>
                    <a:pt x="101" y="207"/>
                  </a:lnTo>
                  <a:lnTo>
                    <a:pt x="93" y="206"/>
                  </a:lnTo>
                  <a:lnTo>
                    <a:pt x="85" y="205"/>
                  </a:lnTo>
                  <a:lnTo>
                    <a:pt x="78" y="202"/>
                  </a:lnTo>
                  <a:lnTo>
                    <a:pt x="78" y="202"/>
                  </a:lnTo>
                  <a:lnTo>
                    <a:pt x="66" y="206"/>
                  </a:lnTo>
                  <a:lnTo>
                    <a:pt x="56" y="209"/>
                  </a:lnTo>
                  <a:lnTo>
                    <a:pt x="38" y="220"/>
                  </a:lnTo>
                  <a:lnTo>
                    <a:pt x="19" y="231"/>
                  </a:lnTo>
                  <a:lnTo>
                    <a:pt x="1" y="244"/>
                  </a:lnTo>
                  <a:lnTo>
                    <a:pt x="1" y="244"/>
                  </a:lnTo>
                  <a:lnTo>
                    <a:pt x="0" y="244"/>
                  </a:lnTo>
                  <a:lnTo>
                    <a:pt x="0" y="244"/>
                  </a:lnTo>
                  <a:lnTo>
                    <a:pt x="0" y="243"/>
                  </a:lnTo>
                  <a:lnTo>
                    <a:pt x="0" y="243"/>
                  </a:lnTo>
                  <a:close/>
                </a:path>
              </a:pathLst>
            </a:custGeom>
            <a:noFill/>
            <a:ln w="111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userDrawn="1"/>
          </p:nvSpPr>
          <p:spPr bwMode="auto">
            <a:xfrm>
              <a:off x="3276" y="2180"/>
              <a:ext cx="26" cy="26"/>
            </a:xfrm>
            <a:custGeom>
              <a:avLst/>
              <a:gdLst>
                <a:gd name="T0" fmla="*/ 51 w 51"/>
                <a:gd name="T1" fmla="*/ 26 h 52"/>
                <a:gd name="T2" fmla="*/ 51 w 51"/>
                <a:gd name="T3" fmla="*/ 26 h 52"/>
                <a:gd name="T4" fmla="*/ 51 w 51"/>
                <a:gd name="T5" fmla="*/ 31 h 52"/>
                <a:gd name="T6" fmla="*/ 49 w 51"/>
                <a:gd name="T7" fmla="*/ 36 h 52"/>
                <a:gd name="T8" fmla="*/ 47 w 51"/>
                <a:gd name="T9" fmla="*/ 40 h 52"/>
                <a:gd name="T10" fmla="*/ 45 w 51"/>
                <a:gd name="T11" fmla="*/ 44 h 52"/>
                <a:gd name="T12" fmla="*/ 40 w 51"/>
                <a:gd name="T13" fmla="*/ 47 h 52"/>
                <a:gd name="T14" fmla="*/ 36 w 51"/>
                <a:gd name="T15" fmla="*/ 49 h 52"/>
                <a:gd name="T16" fmla="*/ 31 w 51"/>
                <a:gd name="T17" fmla="*/ 52 h 52"/>
                <a:gd name="T18" fmla="*/ 26 w 51"/>
                <a:gd name="T19" fmla="*/ 52 h 52"/>
                <a:gd name="T20" fmla="*/ 26 w 51"/>
                <a:gd name="T21" fmla="*/ 52 h 52"/>
                <a:gd name="T22" fmla="*/ 20 w 51"/>
                <a:gd name="T23" fmla="*/ 52 h 52"/>
                <a:gd name="T24" fmla="*/ 16 w 51"/>
                <a:gd name="T25" fmla="*/ 49 h 52"/>
                <a:gd name="T26" fmla="*/ 11 w 51"/>
                <a:gd name="T27" fmla="*/ 47 h 52"/>
                <a:gd name="T28" fmla="*/ 8 w 51"/>
                <a:gd name="T29" fmla="*/ 44 h 52"/>
                <a:gd name="T30" fmla="*/ 4 w 51"/>
                <a:gd name="T31" fmla="*/ 40 h 52"/>
                <a:gd name="T32" fmla="*/ 2 w 51"/>
                <a:gd name="T33" fmla="*/ 36 h 52"/>
                <a:gd name="T34" fmla="*/ 1 w 51"/>
                <a:gd name="T35" fmla="*/ 31 h 52"/>
                <a:gd name="T36" fmla="*/ 0 w 51"/>
                <a:gd name="T37" fmla="*/ 26 h 52"/>
                <a:gd name="T38" fmla="*/ 0 w 51"/>
                <a:gd name="T39" fmla="*/ 26 h 52"/>
                <a:gd name="T40" fmla="*/ 1 w 51"/>
                <a:gd name="T41" fmla="*/ 21 h 52"/>
                <a:gd name="T42" fmla="*/ 2 w 51"/>
                <a:gd name="T43" fmla="*/ 16 h 52"/>
                <a:gd name="T44" fmla="*/ 4 w 51"/>
                <a:gd name="T45" fmla="*/ 11 h 52"/>
                <a:gd name="T46" fmla="*/ 8 w 51"/>
                <a:gd name="T47" fmla="*/ 8 h 52"/>
                <a:gd name="T48" fmla="*/ 11 w 51"/>
                <a:gd name="T49" fmla="*/ 5 h 52"/>
                <a:gd name="T50" fmla="*/ 16 w 51"/>
                <a:gd name="T51" fmla="*/ 2 h 52"/>
                <a:gd name="T52" fmla="*/ 20 w 51"/>
                <a:gd name="T53" fmla="*/ 1 h 52"/>
                <a:gd name="T54" fmla="*/ 26 w 51"/>
                <a:gd name="T55" fmla="*/ 0 h 52"/>
                <a:gd name="T56" fmla="*/ 26 w 51"/>
                <a:gd name="T57" fmla="*/ 0 h 52"/>
                <a:gd name="T58" fmla="*/ 31 w 51"/>
                <a:gd name="T59" fmla="*/ 1 h 52"/>
                <a:gd name="T60" fmla="*/ 36 w 51"/>
                <a:gd name="T61" fmla="*/ 2 h 52"/>
                <a:gd name="T62" fmla="*/ 40 w 51"/>
                <a:gd name="T63" fmla="*/ 5 h 52"/>
                <a:gd name="T64" fmla="*/ 45 w 51"/>
                <a:gd name="T65" fmla="*/ 8 h 52"/>
                <a:gd name="T66" fmla="*/ 47 w 51"/>
                <a:gd name="T67" fmla="*/ 11 h 52"/>
                <a:gd name="T68" fmla="*/ 49 w 51"/>
                <a:gd name="T69" fmla="*/ 16 h 52"/>
                <a:gd name="T70" fmla="*/ 51 w 51"/>
                <a:gd name="T71" fmla="*/ 21 h 52"/>
                <a:gd name="T72" fmla="*/ 51 w 51"/>
                <a:gd name="T73" fmla="*/ 26 h 52"/>
                <a:gd name="T74" fmla="*/ 51 w 51"/>
                <a:gd name="T75"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52">
                  <a:moveTo>
                    <a:pt x="51" y="26"/>
                  </a:moveTo>
                  <a:lnTo>
                    <a:pt x="51" y="26"/>
                  </a:lnTo>
                  <a:lnTo>
                    <a:pt x="51" y="31"/>
                  </a:lnTo>
                  <a:lnTo>
                    <a:pt x="49" y="36"/>
                  </a:lnTo>
                  <a:lnTo>
                    <a:pt x="47" y="40"/>
                  </a:lnTo>
                  <a:lnTo>
                    <a:pt x="45" y="44"/>
                  </a:lnTo>
                  <a:lnTo>
                    <a:pt x="40" y="47"/>
                  </a:lnTo>
                  <a:lnTo>
                    <a:pt x="36" y="49"/>
                  </a:lnTo>
                  <a:lnTo>
                    <a:pt x="31" y="52"/>
                  </a:lnTo>
                  <a:lnTo>
                    <a:pt x="26" y="52"/>
                  </a:lnTo>
                  <a:lnTo>
                    <a:pt x="26" y="52"/>
                  </a:lnTo>
                  <a:lnTo>
                    <a:pt x="20" y="52"/>
                  </a:lnTo>
                  <a:lnTo>
                    <a:pt x="16" y="49"/>
                  </a:lnTo>
                  <a:lnTo>
                    <a:pt x="11" y="47"/>
                  </a:lnTo>
                  <a:lnTo>
                    <a:pt x="8" y="44"/>
                  </a:lnTo>
                  <a:lnTo>
                    <a:pt x="4" y="40"/>
                  </a:lnTo>
                  <a:lnTo>
                    <a:pt x="2" y="36"/>
                  </a:lnTo>
                  <a:lnTo>
                    <a:pt x="1" y="31"/>
                  </a:lnTo>
                  <a:lnTo>
                    <a:pt x="0" y="26"/>
                  </a:lnTo>
                  <a:lnTo>
                    <a:pt x="0" y="26"/>
                  </a:lnTo>
                  <a:lnTo>
                    <a:pt x="1" y="21"/>
                  </a:lnTo>
                  <a:lnTo>
                    <a:pt x="2" y="16"/>
                  </a:lnTo>
                  <a:lnTo>
                    <a:pt x="4" y="11"/>
                  </a:lnTo>
                  <a:lnTo>
                    <a:pt x="8" y="8"/>
                  </a:lnTo>
                  <a:lnTo>
                    <a:pt x="11" y="5"/>
                  </a:lnTo>
                  <a:lnTo>
                    <a:pt x="16" y="2"/>
                  </a:lnTo>
                  <a:lnTo>
                    <a:pt x="20" y="1"/>
                  </a:lnTo>
                  <a:lnTo>
                    <a:pt x="26" y="0"/>
                  </a:lnTo>
                  <a:lnTo>
                    <a:pt x="26" y="0"/>
                  </a:lnTo>
                  <a:lnTo>
                    <a:pt x="31" y="1"/>
                  </a:lnTo>
                  <a:lnTo>
                    <a:pt x="36" y="2"/>
                  </a:lnTo>
                  <a:lnTo>
                    <a:pt x="40" y="5"/>
                  </a:lnTo>
                  <a:lnTo>
                    <a:pt x="45" y="8"/>
                  </a:lnTo>
                  <a:lnTo>
                    <a:pt x="47" y="11"/>
                  </a:lnTo>
                  <a:lnTo>
                    <a:pt x="49" y="16"/>
                  </a:lnTo>
                  <a:lnTo>
                    <a:pt x="51" y="21"/>
                  </a:lnTo>
                  <a:lnTo>
                    <a:pt x="51" y="26"/>
                  </a:lnTo>
                  <a:lnTo>
                    <a:pt x="51"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userDrawn="1"/>
          </p:nvSpPr>
          <p:spPr bwMode="auto">
            <a:xfrm>
              <a:off x="3313" y="2180"/>
              <a:ext cx="25" cy="26"/>
            </a:xfrm>
            <a:custGeom>
              <a:avLst/>
              <a:gdLst>
                <a:gd name="T0" fmla="*/ 51 w 51"/>
                <a:gd name="T1" fmla="*/ 26 h 52"/>
                <a:gd name="T2" fmla="*/ 51 w 51"/>
                <a:gd name="T3" fmla="*/ 26 h 52"/>
                <a:gd name="T4" fmla="*/ 51 w 51"/>
                <a:gd name="T5" fmla="*/ 31 h 52"/>
                <a:gd name="T6" fmla="*/ 50 w 51"/>
                <a:gd name="T7" fmla="*/ 36 h 52"/>
                <a:gd name="T8" fmla="*/ 48 w 51"/>
                <a:gd name="T9" fmla="*/ 40 h 52"/>
                <a:gd name="T10" fmla="*/ 44 w 51"/>
                <a:gd name="T11" fmla="*/ 44 h 52"/>
                <a:gd name="T12" fmla="*/ 41 w 51"/>
                <a:gd name="T13" fmla="*/ 47 h 52"/>
                <a:gd name="T14" fmla="*/ 36 w 51"/>
                <a:gd name="T15" fmla="*/ 49 h 52"/>
                <a:gd name="T16" fmla="*/ 31 w 51"/>
                <a:gd name="T17" fmla="*/ 52 h 52"/>
                <a:gd name="T18" fmla="*/ 26 w 51"/>
                <a:gd name="T19" fmla="*/ 52 h 52"/>
                <a:gd name="T20" fmla="*/ 26 w 51"/>
                <a:gd name="T21" fmla="*/ 52 h 52"/>
                <a:gd name="T22" fmla="*/ 21 w 51"/>
                <a:gd name="T23" fmla="*/ 52 h 52"/>
                <a:gd name="T24" fmla="*/ 15 w 51"/>
                <a:gd name="T25" fmla="*/ 49 h 52"/>
                <a:gd name="T26" fmla="*/ 12 w 51"/>
                <a:gd name="T27" fmla="*/ 47 h 52"/>
                <a:gd name="T28" fmla="*/ 7 w 51"/>
                <a:gd name="T29" fmla="*/ 44 h 52"/>
                <a:gd name="T30" fmla="*/ 4 w 51"/>
                <a:gd name="T31" fmla="*/ 40 h 52"/>
                <a:gd name="T32" fmla="*/ 1 w 51"/>
                <a:gd name="T33" fmla="*/ 36 h 52"/>
                <a:gd name="T34" fmla="*/ 0 w 51"/>
                <a:gd name="T35" fmla="*/ 31 h 52"/>
                <a:gd name="T36" fmla="*/ 0 w 51"/>
                <a:gd name="T37" fmla="*/ 26 h 52"/>
                <a:gd name="T38" fmla="*/ 0 w 51"/>
                <a:gd name="T39" fmla="*/ 26 h 52"/>
                <a:gd name="T40" fmla="*/ 0 w 51"/>
                <a:gd name="T41" fmla="*/ 21 h 52"/>
                <a:gd name="T42" fmla="*/ 1 w 51"/>
                <a:gd name="T43" fmla="*/ 16 h 52"/>
                <a:gd name="T44" fmla="*/ 4 w 51"/>
                <a:gd name="T45" fmla="*/ 11 h 52"/>
                <a:gd name="T46" fmla="*/ 7 w 51"/>
                <a:gd name="T47" fmla="*/ 8 h 52"/>
                <a:gd name="T48" fmla="*/ 12 w 51"/>
                <a:gd name="T49" fmla="*/ 5 h 52"/>
                <a:gd name="T50" fmla="*/ 15 w 51"/>
                <a:gd name="T51" fmla="*/ 2 h 52"/>
                <a:gd name="T52" fmla="*/ 21 w 51"/>
                <a:gd name="T53" fmla="*/ 1 h 52"/>
                <a:gd name="T54" fmla="*/ 26 w 51"/>
                <a:gd name="T55" fmla="*/ 0 h 52"/>
                <a:gd name="T56" fmla="*/ 26 w 51"/>
                <a:gd name="T57" fmla="*/ 0 h 52"/>
                <a:gd name="T58" fmla="*/ 31 w 51"/>
                <a:gd name="T59" fmla="*/ 1 h 52"/>
                <a:gd name="T60" fmla="*/ 36 w 51"/>
                <a:gd name="T61" fmla="*/ 2 h 52"/>
                <a:gd name="T62" fmla="*/ 41 w 51"/>
                <a:gd name="T63" fmla="*/ 5 h 52"/>
                <a:gd name="T64" fmla="*/ 44 w 51"/>
                <a:gd name="T65" fmla="*/ 8 h 52"/>
                <a:gd name="T66" fmla="*/ 48 w 51"/>
                <a:gd name="T67" fmla="*/ 11 h 52"/>
                <a:gd name="T68" fmla="*/ 50 w 51"/>
                <a:gd name="T69" fmla="*/ 16 h 52"/>
                <a:gd name="T70" fmla="*/ 51 w 51"/>
                <a:gd name="T71" fmla="*/ 21 h 52"/>
                <a:gd name="T72" fmla="*/ 51 w 51"/>
                <a:gd name="T73" fmla="*/ 26 h 52"/>
                <a:gd name="T74" fmla="*/ 51 w 51"/>
                <a:gd name="T75"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52">
                  <a:moveTo>
                    <a:pt x="51" y="26"/>
                  </a:moveTo>
                  <a:lnTo>
                    <a:pt x="51" y="26"/>
                  </a:lnTo>
                  <a:lnTo>
                    <a:pt x="51" y="31"/>
                  </a:lnTo>
                  <a:lnTo>
                    <a:pt x="50" y="36"/>
                  </a:lnTo>
                  <a:lnTo>
                    <a:pt x="48" y="40"/>
                  </a:lnTo>
                  <a:lnTo>
                    <a:pt x="44" y="44"/>
                  </a:lnTo>
                  <a:lnTo>
                    <a:pt x="41" y="47"/>
                  </a:lnTo>
                  <a:lnTo>
                    <a:pt x="36" y="49"/>
                  </a:lnTo>
                  <a:lnTo>
                    <a:pt x="31" y="52"/>
                  </a:lnTo>
                  <a:lnTo>
                    <a:pt x="26" y="52"/>
                  </a:lnTo>
                  <a:lnTo>
                    <a:pt x="26" y="52"/>
                  </a:lnTo>
                  <a:lnTo>
                    <a:pt x="21" y="52"/>
                  </a:lnTo>
                  <a:lnTo>
                    <a:pt x="15" y="49"/>
                  </a:lnTo>
                  <a:lnTo>
                    <a:pt x="12" y="47"/>
                  </a:lnTo>
                  <a:lnTo>
                    <a:pt x="7" y="44"/>
                  </a:lnTo>
                  <a:lnTo>
                    <a:pt x="4" y="40"/>
                  </a:lnTo>
                  <a:lnTo>
                    <a:pt x="1" y="36"/>
                  </a:lnTo>
                  <a:lnTo>
                    <a:pt x="0" y="31"/>
                  </a:lnTo>
                  <a:lnTo>
                    <a:pt x="0" y="26"/>
                  </a:lnTo>
                  <a:lnTo>
                    <a:pt x="0" y="26"/>
                  </a:lnTo>
                  <a:lnTo>
                    <a:pt x="0" y="21"/>
                  </a:lnTo>
                  <a:lnTo>
                    <a:pt x="1" y="16"/>
                  </a:lnTo>
                  <a:lnTo>
                    <a:pt x="4" y="11"/>
                  </a:lnTo>
                  <a:lnTo>
                    <a:pt x="7" y="8"/>
                  </a:lnTo>
                  <a:lnTo>
                    <a:pt x="12" y="5"/>
                  </a:lnTo>
                  <a:lnTo>
                    <a:pt x="15" y="2"/>
                  </a:lnTo>
                  <a:lnTo>
                    <a:pt x="21" y="1"/>
                  </a:lnTo>
                  <a:lnTo>
                    <a:pt x="26" y="0"/>
                  </a:lnTo>
                  <a:lnTo>
                    <a:pt x="26" y="0"/>
                  </a:lnTo>
                  <a:lnTo>
                    <a:pt x="31" y="1"/>
                  </a:lnTo>
                  <a:lnTo>
                    <a:pt x="36" y="2"/>
                  </a:lnTo>
                  <a:lnTo>
                    <a:pt x="41" y="5"/>
                  </a:lnTo>
                  <a:lnTo>
                    <a:pt x="44" y="8"/>
                  </a:lnTo>
                  <a:lnTo>
                    <a:pt x="48" y="11"/>
                  </a:lnTo>
                  <a:lnTo>
                    <a:pt x="50" y="16"/>
                  </a:lnTo>
                  <a:lnTo>
                    <a:pt x="51" y="21"/>
                  </a:lnTo>
                  <a:lnTo>
                    <a:pt x="51" y="26"/>
                  </a:lnTo>
                  <a:lnTo>
                    <a:pt x="51"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userDrawn="1"/>
          </p:nvSpPr>
          <p:spPr bwMode="auto">
            <a:xfrm>
              <a:off x="3349" y="2180"/>
              <a:ext cx="26" cy="26"/>
            </a:xfrm>
            <a:custGeom>
              <a:avLst/>
              <a:gdLst>
                <a:gd name="T0" fmla="*/ 52 w 52"/>
                <a:gd name="T1" fmla="*/ 26 h 52"/>
                <a:gd name="T2" fmla="*/ 52 w 52"/>
                <a:gd name="T3" fmla="*/ 26 h 52"/>
                <a:gd name="T4" fmla="*/ 51 w 52"/>
                <a:gd name="T5" fmla="*/ 31 h 52"/>
                <a:gd name="T6" fmla="*/ 49 w 52"/>
                <a:gd name="T7" fmla="*/ 36 h 52"/>
                <a:gd name="T8" fmla="*/ 47 w 52"/>
                <a:gd name="T9" fmla="*/ 40 h 52"/>
                <a:gd name="T10" fmla="*/ 44 w 52"/>
                <a:gd name="T11" fmla="*/ 44 h 52"/>
                <a:gd name="T12" fmla="*/ 40 w 52"/>
                <a:gd name="T13" fmla="*/ 47 h 52"/>
                <a:gd name="T14" fmla="*/ 36 w 52"/>
                <a:gd name="T15" fmla="*/ 49 h 52"/>
                <a:gd name="T16" fmla="*/ 31 w 52"/>
                <a:gd name="T17" fmla="*/ 52 h 52"/>
                <a:gd name="T18" fmla="*/ 25 w 52"/>
                <a:gd name="T19" fmla="*/ 52 h 52"/>
                <a:gd name="T20" fmla="*/ 25 w 52"/>
                <a:gd name="T21" fmla="*/ 52 h 52"/>
                <a:gd name="T22" fmla="*/ 21 w 52"/>
                <a:gd name="T23" fmla="*/ 52 h 52"/>
                <a:gd name="T24" fmla="*/ 16 w 52"/>
                <a:gd name="T25" fmla="*/ 49 h 52"/>
                <a:gd name="T26" fmla="*/ 11 w 52"/>
                <a:gd name="T27" fmla="*/ 47 h 52"/>
                <a:gd name="T28" fmla="*/ 7 w 52"/>
                <a:gd name="T29" fmla="*/ 44 h 52"/>
                <a:gd name="T30" fmla="*/ 4 w 52"/>
                <a:gd name="T31" fmla="*/ 40 h 52"/>
                <a:gd name="T32" fmla="*/ 2 w 52"/>
                <a:gd name="T33" fmla="*/ 36 h 52"/>
                <a:gd name="T34" fmla="*/ 0 w 52"/>
                <a:gd name="T35" fmla="*/ 31 h 52"/>
                <a:gd name="T36" fmla="*/ 0 w 52"/>
                <a:gd name="T37" fmla="*/ 26 h 52"/>
                <a:gd name="T38" fmla="*/ 0 w 52"/>
                <a:gd name="T39" fmla="*/ 26 h 52"/>
                <a:gd name="T40" fmla="*/ 0 w 52"/>
                <a:gd name="T41" fmla="*/ 21 h 52"/>
                <a:gd name="T42" fmla="*/ 2 w 52"/>
                <a:gd name="T43" fmla="*/ 16 h 52"/>
                <a:gd name="T44" fmla="*/ 4 w 52"/>
                <a:gd name="T45" fmla="*/ 11 h 52"/>
                <a:gd name="T46" fmla="*/ 7 w 52"/>
                <a:gd name="T47" fmla="*/ 8 h 52"/>
                <a:gd name="T48" fmla="*/ 11 w 52"/>
                <a:gd name="T49" fmla="*/ 5 h 52"/>
                <a:gd name="T50" fmla="*/ 16 w 52"/>
                <a:gd name="T51" fmla="*/ 2 h 52"/>
                <a:gd name="T52" fmla="*/ 21 w 52"/>
                <a:gd name="T53" fmla="*/ 1 h 52"/>
                <a:gd name="T54" fmla="*/ 25 w 52"/>
                <a:gd name="T55" fmla="*/ 0 h 52"/>
                <a:gd name="T56" fmla="*/ 25 w 52"/>
                <a:gd name="T57" fmla="*/ 0 h 52"/>
                <a:gd name="T58" fmla="*/ 31 w 52"/>
                <a:gd name="T59" fmla="*/ 1 h 52"/>
                <a:gd name="T60" fmla="*/ 36 w 52"/>
                <a:gd name="T61" fmla="*/ 2 h 52"/>
                <a:gd name="T62" fmla="*/ 40 w 52"/>
                <a:gd name="T63" fmla="*/ 5 h 52"/>
                <a:gd name="T64" fmla="*/ 44 w 52"/>
                <a:gd name="T65" fmla="*/ 8 h 52"/>
                <a:gd name="T66" fmla="*/ 47 w 52"/>
                <a:gd name="T67" fmla="*/ 11 h 52"/>
                <a:gd name="T68" fmla="*/ 49 w 52"/>
                <a:gd name="T69" fmla="*/ 16 h 52"/>
                <a:gd name="T70" fmla="*/ 51 w 52"/>
                <a:gd name="T71" fmla="*/ 21 h 52"/>
                <a:gd name="T72" fmla="*/ 52 w 52"/>
                <a:gd name="T73" fmla="*/ 26 h 52"/>
                <a:gd name="T74" fmla="*/ 52 w 52"/>
                <a:gd name="T75"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 h="52">
                  <a:moveTo>
                    <a:pt x="52" y="26"/>
                  </a:moveTo>
                  <a:lnTo>
                    <a:pt x="52" y="26"/>
                  </a:lnTo>
                  <a:lnTo>
                    <a:pt x="51" y="31"/>
                  </a:lnTo>
                  <a:lnTo>
                    <a:pt x="49" y="36"/>
                  </a:lnTo>
                  <a:lnTo>
                    <a:pt x="47" y="40"/>
                  </a:lnTo>
                  <a:lnTo>
                    <a:pt x="44" y="44"/>
                  </a:lnTo>
                  <a:lnTo>
                    <a:pt x="40" y="47"/>
                  </a:lnTo>
                  <a:lnTo>
                    <a:pt x="36" y="49"/>
                  </a:lnTo>
                  <a:lnTo>
                    <a:pt x="31" y="52"/>
                  </a:lnTo>
                  <a:lnTo>
                    <a:pt x="25" y="52"/>
                  </a:lnTo>
                  <a:lnTo>
                    <a:pt x="25" y="52"/>
                  </a:lnTo>
                  <a:lnTo>
                    <a:pt x="21" y="52"/>
                  </a:lnTo>
                  <a:lnTo>
                    <a:pt x="16" y="49"/>
                  </a:lnTo>
                  <a:lnTo>
                    <a:pt x="11" y="47"/>
                  </a:lnTo>
                  <a:lnTo>
                    <a:pt x="7" y="44"/>
                  </a:lnTo>
                  <a:lnTo>
                    <a:pt x="4" y="40"/>
                  </a:lnTo>
                  <a:lnTo>
                    <a:pt x="2" y="36"/>
                  </a:lnTo>
                  <a:lnTo>
                    <a:pt x="0" y="31"/>
                  </a:lnTo>
                  <a:lnTo>
                    <a:pt x="0" y="26"/>
                  </a:lnTo>
                  <a:lnTo>
                    <a:pt x="0" y="26"/>
                  </a:lnTo>
                  <a:lnTo>
                    <a:pt x="0" y="21"/>
                  </a:lnTo>
                  <a:lnTo>
                    <a:pt x="2" y="16"/>
                  </a:lnTo>
                  <a:lnTo>
                    <a:pt x="4" y="11"/>
                  </a:lnTo>
                  <a:lnTo>
                    <a:pt x="7" y="8"/>
                  </a:lnTo>
                  <a:lnTo>
                    <a:pt x="11" y="5"/>
                  </a:lnTo>
                  <a:lnTo>
                    <a:pt x="16" y="2"/>
                  </a:lnTo>
                  <a:lnTo>
                    <a:pt x="21" y="1"/>
                  </a:lnTo>
                  <a:lnTo>
                    <a:pt x="25" y="0"/>
                  </a:lnTo>
                  <a:lnTo>
                    <a:pt x="25" y="0"/>
                  </a:lnTo>
                  <a:lnTo>
                    <a:pt x="31" y="1"/>
                  </a:lnTo>
                  <a:lnTo>
                    <a:pt x="36" y="2"/>
                  </a:lnTo>
                  <a:lnTo>
                    <a:pt x="40" y="5"/>
                  </a:lnTo>
                  <a:lnTo>
                    <a:pt x="44" y="8"/>
                  </a:lnTo>
                  <a:lnTo>
                    <a:pt x="47" y="11"/>
                  </a:lnTo>
                  <a:lnTo>
                    <a:pt x="49" y="16"/>
                  </a:lnTo>
                  <a:lnTo>
                    <a:pt x="51" y="21"/>
                  </a:lnTo>
                  <a:lnTo>
                    <a:pt x="52" y="26"/>
                  </a:lnTo>
                  <a:lnTo>
                    <a:pt x="52"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userDrawn="1"/>
          </p:nvSpPr>
          <p:spPr bwMode="auto">
            <a:xfrm>
              <a:off x="3211" y="2046"/>
              <a:ext cx="206" cy="0"/>
            </a:xfrm>
            <a:prstGeom prst="line">
              <a:avLst/>
            </a:prstGeom>
            <a:noFill/>
            <a:ln w="11113">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userDrawn="1"/>
          </p:nvSpPr>
          <p:spPr bwMode="auto">
            <a:xfrm>
              <a:off x="3211" y="2075"/>
              <a:ext cx="107" cy="0"/>
            </a:xfrm>
            <a:prstGeom prst="line">
              <a:avLst/>
            </a:prstGeom>
            <a:noFill/>
            <a:ln w="11113">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4" name="Freeform 12"/>
          <p:cNvSpPr>
            <a:spLocks/>
          </p:cNvSpPr>
          <p:nvPr userDrawn="1"/>
        </p:nvSpPr>
        <p:spPr bwMode="auto">
          <a:xfrm>
            <a:off x="0" y="5870877"/>
            <a:ext cx="9144000" cy="98871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rgbClr val="F3BC21"/>
          </a:solidFill>
          <a:ln>
            <a:noFill/>
          </a:ln>
        </p:spPr>
        <p:txBody>
          <a:bodyPr vert="horz" wrap="square" lIns="91440" tIns="45720" rIns="91440" bIns="45720" numCol="1" anchor="t" anchorCtr="0" compatLnSpc="1">
            <a:prstTxWarp prst="textNoShape">
              <a:avLst/>
            </a:prstTxWarp>
          </a:bodyPr>
          <a:lstStyle/>
          <a:p>
            <a:endParaRPr lang="en-US"/>
          </a:p>
        </p:txBody>
      </p:sp>
      <p:pic>
        <p:nvPicPr>
          <p:cNvPr id="7" name="Picture 3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941168"/>
            <a:ext cx="2555639" cy="1916832"/>
          </a:xfrm>
          <a:prstGeom prst="rect">
            <a:avLst/>
          </a:prstGeom>
        </p:spPr>
      </p:pic>
      <p:pic>
        <p:nvPicPr>
          <p:cNvPr id="25"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24737" y="6453336"/>
            <a:ext cx="1719263"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67501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424737" y="6453336"/>
            <a:ext cx="1719263"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標題版面配置區 1"/>
          <p:cNvSpPr>
            <a:spLocks noGrp="1"/>
          </p:cNvSpPr>
          <p:nvPr>
            <p:ph type="title"/>
          </p:nvPr>
        </p:nvSpPr>
        <p:spPr>
          <a:xfrm>
            <a:off x="457200" y="274638"/>
            <a:ext cx="8229600" cy="922114"/>
          </a:xfrm>
          <a:prstGeom prst="rect">
            <a:avLst/>
          </a:prstGeom>
        </p:spPr>
        <p:txBody>
          <a:bodyPr vert="horz" lIns="0" rIns="0" bIns="0" anchor="b">
            <a:normAutofit/>
          </a:bodyPr>
          <a:lstStyle/>
          <a:p>
            <a:pPr lvl="0" algn="l"/>
            <a:r>
              <a:rPr lang="zh-TW" altLang="en-US" dirty="0"/>
              <a:t>按一下以編輯母片標題樣式</a:t>
            </a:r>
          </a:p>
        </p:txBody>
      </p:sp>
      <p:sp>
        <p:nvSpPr>
          <p:cNvPr id="3" name="文字版面配置區 2"/>
          <p:cNvSpPr>
            <a:spLocks noGrp="1"/>
          </p:cNvSpPr>
          <p:nvPr>
            <p:ph type="body" idx="1"/>
          </p:nvPr>
        </p:nvSpPr>
        <p:spPr>
          <a:xfrm>
            <a:off x="457200" y="1772816"/>
            <a:ext cx="8229600" cy="4353347"/>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A1790-F87D-46C3-8A9A-A39F51776E2B}" type="datetimeFigureOut">
              <a:rPr lang="zh-TW" altLang="en-US" smtClean="0"/>
              <a:t>2022/5/15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EF44F1-1257-4C25-AB8A-807CA769B911}" type="slidenum">
              <a:rPr lang="zh-TW" altLang="en-US" smtClean="0"/>
              <a:t>‹#›</a:t>
            </a:fld>
            <a:endParaRPr lang="zh-TW" altLang="en-US"/>
          </a:p>
        </p:txBody>
      </p:sp>
      <p:cxnSp>
        <p:nvCxnSpPr>
          <p:cNvPr id="9" name="直線接點 8"/>
          <p:cNvCxnSpPr/>
          <p:nvPr userDrawn="1"/>
        </p:nvCxnSpPr>
        <p:spPr>
          <a:xfrm>
            <a:off x="408236" y="1412776"/>
            <a:ext cx="5891956" cy="0"/>
          </a:xfrm>
          <a:prstGeom prst="line">
            <a:avLst/>
          </a:prstGeom>
          <a:ln/>
        </p:spPr>
        <p:style>
          <a:lnRef idx="3">
            <a:schemeClr val="accent6"/>
          </a:lnRef>
          <a:fillRef idx="0">
            <a:schemeClr val="accent6"/>
          </a:fillRef>
          <a:effectRef idx="2">
            <a:schemeClr val="accent6"/>
          </a:effectRef>
          <a:fontRef idx="minor">
            <a:schemeClr val="tx1"/>
          </a:fontRef>
        </p:style>
      </p:cxnSp>
      <p:sp>
        <p:nvSpPr>
          <p:cNvPr id="11" name="Freeform 12"/>
          <p:cNvSpPr>
            <a:spLocks/>
          </p:cNvSpPr>
          <p:nvPr userDrawn="1"/>
        </p:nvSpPr>
        <p:spPr bwMode="auto">
          <a:xfrm>
            <a:off x="0" y="5870877"/>
            <a:ext cx="9144000" cy="98871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rgbClr val="F3BC2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 name="Group 4"/>
          <p:cNvGrpSpPr>
            <a:grpSpLocks noChangeAspect="1"/>
          </p:cNvGrpSpPr>
          <p:nvPr userDrawn="1"/>
        </p:nvGrpSpPr>
        <p:grpSpPr bwMode="auto">
          <a:xfrm>
            <a:off x="6815519" y="114489"/>
            <a:ext cx="2076961" cy="794231"/>
            <a:chOff x="2474" y="1891"/>
            <a:chExt cx="1681" cy="482"/>
          </a:xfrm>
        </p:grpSpPr>
        <p:sp>
          <p:nvSpPr>
            <p:cNvPr id="13" name="Freeform 6"/>
            <p:cNvSpPr>
              <a:spLocks/>
            </p:cNvSpPr>
            <p:nvPr userDrawn="1"/>
          </p:nvSpPr>
          <p:spPr bwMode="auto">
            <a:xfrm>
              <a:off x="3074" y="1891"/>
              <a:ext cx="482" cy="482"/>
            </a:xfrm>
            <a:custGeom>
              <a:avLst/>
              <a:gdLst>
                <a:gd name="T0" fmla="*/ 963 w 964"/>
                <a:gd name="T1" fmla="*/ 507 h 964"/>
                <a:gd name="T2" fmla="*/ 954 w 964"/>
                <a:gd name="T3" fmla="*/ 579 h 964"/>
                <a:gd name="T4" fmla="*/ 934 w 964"/>
                <a:gd name="T5" fmla="*/ 647 h 964"/>
                <a:gd name="T6" fmla="*/ 906 w 964"/>
                <a:gd name="T7" fmla="*/ 712 h 964"/>
                <a:gd name="T8" fmla="*/ 868 w 964"/>
                <a:gd name="T9" fmla="*/ 770 h 964"/>
                <a:gd name="T10" fmla="*/ 823 w 964"/>
                <a:gd name="T11" fmla="*/ 822 h 964"/>
                <a:gd name="T12" fmla="*/ 771 w 964"/>
                <a:gd name="T13" fmla="*/ 868 h 964"/>
                <a:gd name="T14" fmla="*/ 712 w 964"/>
                <a:gd name="T15" fmla="*/ 905 h 964"/>
                <a:gd name="T16" fmla="*/ 647 w 964"/>
                <a:gd name="T17" fmla="*/ 934 h 964"/>
                <a:gd name="T18" fmla="*/ 580 w 964"/>
                <a:gd name="T19" fmla="*/ 954 h 964"/>
                <a:gd name="T20" fmla="*/ 507 w 964"/>
                <a:gd name="T21" fmla="*/ 963 h 964"/>
                <a:gd name="T22" fmla="*/ 457 w 964"/>
                <a:gd name="T23" fmla="*/ 963 h 964"/>
                <a:gd name="T24" fmla="*/ 385 w 964"/>
                <a:gd name="T25" fmla="*/ 954 h 964"/>
                <a:gd name="T26" fmla="*/ 317 w 964"/>
                <a:gd name="T27" fmla="*/ 934 h 964"/>
                <a:gd name="T28" fmla="*/ 252 w 964"/>
                <a:gd name="T29" fmla="*/ 905 h 964"/>
                <a:gd name="T30" fmla="*/ 194 w 964"/>
                <a:gd name="T31" fmla="*/ 868 h 964"/>
                <a:gd name="T32" fmla="*/ 142 w 964"/>
                <a:gd name="T33" fmla="*/ 822 h 964"/>
                <a:gd name="T34" fmla="*/ 96 w 964"/>
                <a:gd name="T35" fmla="*/ 770 h 964"/>
                <a:gd name="T36" fmla="*/ 59 w 964"/>
                <a:gd name="T37" fmla="*/ 712 h 964"/>
                <a:gd name="T38" fmla="*/ 29 w 964"/>
                <a:gd name="T39" fmla="*/ 647 h 964"/>
                <a:gd name="T40" fmla="*/ 10 w 964"/>
                <a:gd name="T41" fmla="*/ 579 h 964"/>
                <a:gd name="T42" fmla="*/ 1 w 964"/>
                <a:gd name="T43" fmla="*/ 507 h 964"/>
                <a:gd name="T44" fmla="*/ 1 w 964"/>
                <a:gd name="T45" fmla="*/ 457 h 964"/>
                <a:gd name="T46" fmla="*/ 10 w 964"/>
                <a:gd name="T47" fmla="*/ 384 h 964"/>
                <a:gd name="T48" fmla="*/ 29 w 964"/>
                <a:gd name="T49" fmla="*/ 316 h 964"/>
                <a:gd name="T50" fmla="*/ 59 w 964"/>
                <a:gd name="T51" fmla="*/ 252 h 964"/>
                <a:gd name="T52" fmla="*/ 96 w 964"/>
                <a:gd name="T53" fmla="*/ 193 h 964"/>
                <a:gd name="T54" fmla="*/ 142 w 964"/>
                <a:gd name="T55" fmla="*/ 141 h 964"/>
                <a:gd name="T56" fmla="*/ 194 w 964"/>
                <a:gd name="T57" fmla="*/ 95 h 964"/>
                <a:gd name="T58" fmla="*/ 252 w 964"/>
                <a:gd name="T59" fmla="*/ 58 h 964"/>
                <a:gd name="T60" fmla="*/ 317 w 964"/>
                <a:gd name="T61" fmla="*/ 29 h 964"/>
                <a:gd name="T62" fmla="*/ 385 w 964"/>
                <a:gd name="T63" fmla="*/ 10 h 964"/>
                <a:gd name="T64" fmla="*/ 457 w 964"/>
                <a:gd name="T65" fmla="*/ 1 h 964"/>
                <a:gd name="T66" fmla="*/ 507 w 964"/>
                <a:gd name="T67" fmla="*/ 1 h 964"/>
                <a:gd name="T68" fmla="*/ 580 w 964"/>
                <a:gd name="T69" fmla="*/ 10 h 964"/>
                <a:gd name="T70" fmla="*/ 647 w 964"/>
                <a:gd name="T71" fmla="*/ 29 h 964"/>
                <a:gd name="T72" fmla="*/ 712 w 964"/>
                <a:gd name="T73" fmla="*/ 58 h 964"/>
                <a:gd name="T74" fmla="*/ 771 w 964"/>
                <a:gd name="T75" fmla="*/ 95 h 964"/>
                <a:gd name="T76" fmla="*/ 823 w 964"/>
                <a:gd name="T77" fmla="*/ 141 h 964"/>
                <a:gd name="T78" fmla="*/ 868 w 964"/>
                <a:gd name="T79" fmla="*/ 193 h 964"/>
                <a:gd name="T80" fmla="*/ 906 w 964"/>
                <a:gd name="T81" fmla="*/ 252 h 964"/>
                <a:gd name="T82" fmla="*/ 934 w 964"/>
                <a:gd name="T83" fmla="*/ 316 h 964"/>
                <a:gd name="T84" fmla="*/ 954 w 964"/>
                <a:gd name="T85" fmla="*/ 384 h 964"/>
                <a:gd name="T86" fmla="*/ 963 w 964"/>
                <a:gd name="T87" fmla="*/ 457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4" h="964">
                  <a:moveTo>
                    <a:pt x="964" y="482"/>
                  </a:moveTo>
                  <a:lnTo>
                    <a:pt x="964" y="482"/>
                  </a:lnTo>
                  <a:lnTo>
                    <a:pt x="963" y="507"/>
                  </a:lnTo>
                  <a:lnTo>
                    <a:pt x="961" y="531"/>
                  </a:lnTo>
                  <a:lnTo>
                    <a:pt x="959" y="555"/>
                  </a:lnTo>
                  <a:lnTo>
                    <a:pt x="954" y="579"/>
                  </a:lnTo>
                  <a:lnTo>
                    <a:pt x="948" y="602"/>
                  </a:lnTo>
                  <a:lnTo>
                    <a:pt x="942" y="625"/>
                  </a:lnTo>
                  <a:lnTo>
                    <a:pt x="934" y="647"/>
                  </a:lnTo>
                  <a:lnTo>
                    <a:pt x="926" y="669"/>
                  </a:lnTo>
                  <a:lnTo>
                    <a:pt x="916" y="691"/>
                  </a:lnTo>
                  <a:lnTo>
                    <a:pt x="906" y="712"/>
                  </a:lnTo>
                  <a:lnTo>
                    <a:pt x="894" y="731"/>
                  </a:lnTo>
                  <a:lnTo>
                    <a:pt x="881" y="751"/>
                  </a:lnTo>
                  <a:lnTo>
                    <a:pt x="868" y="770"/>
                  </a:lnTo>
                  <a:lnTo>
                    <a:pt x="854" y="789"/>
                  </a:lnTo>
                  <a:lnTo>
                    <a:pt x="839" y="806"/>
                  </a:lnTo>
                  <a:lnTo>
                    <a:pt x="823" y="822"/>
                  </a:lnTo>
                  <a:lnTo>
                    <a:pt x="806" y="838"/>
                  </a:lnTo>
                  <a:lnTo>
                    <a:pt x="788" y="853"/>
                  </a:lnTo>
                  <a:lnTo>
                    <a:pt x="771" y="868"/>
                  </a:lnTo>
                  <a:lnTo>
                    <a:pt x="751" y="881"/>
                  </a:lnTo>
                  <a:lnTo>
                    <a:pt x="732" y="894"/>
                  </a:lnTo>
                  <a:lnTo>
                    <a:pt x="712" y="905"/>
                  </a:lnTo>
                  <a:lnTo>
                    <a:pt x="691" y="917"/>
                  </a:lnTo>
                  <a:lnTo>
                    <a:pt x="669" y="926"/>
                  </a:lnTo>
                  <a:lnTo>
                    <a:pt x="647" y="934"/>
                  </a:lnTo>
                  <a:lnTo>
                    <a:pt x="626" y="942"/>
                  </a:lnTo>
                  <a:lnTo>
                    <a:pt x="603" y="949"/>
                  </a:lnTo>
                  <a:lnTo>
                    <a:pt x="580" y="954"/>
                  </a:lnTo>
                  <a:lnTo>
                    <a:pt x="555" y="958"/>
                  </a:lnTo>
                  <a:lnTo>
                    <a:pt x="531" y="962"/>
                  </a:lnTo>
                  <a:lnTo>
                    <a:pt x="507" y="963"/>
                  </a:lnTo>
                  <a:lnTo>
                    <a:pt x="482" y="964"/>
                  </a:lnTo>
                  <a:lnTo>
                    <a:pt x="482" y="964"/>
                  </a:lnTo>
                  <a:lnTo>
                    <a:pt x="457" y="963"/>
                  </a:lnTo>
                  <a:lnTo>
                    <a:pt x="433" y="962"/>
                  </a:lnTo>
                  <a:lnTo>
                    <a:pt x="409" y="958"/>
                  </a:lnTo>
                  <a:lnTo>
                    <a:pt x="385" y="954"/>
                  </a:lnTo>
                  <a:lnTo>
                    <a:pt x="362" y="949"/>
                  </a:lnTo>
                  <a:lnTo>
                    <a:pt x="339" y="942"/>
                  </a:lnTo>
                  <a:lnTo>
                    <a:pt x="317" y="934"/>
                  </a:lnTo>
                  <a:lnTo>
                    <a:pt x="295" y="926"/>
                  </a:lnTo>
                  <a:lnTo>
                    <a:pt x="273" y="917"/>
                  </a:lnTo>
                  <a:lnTo>
                    <a:pt x="252" y="905"/>
                  </a:lnTo>
                  <a:lnTo>
                    <a:pt x="232" y="894"/>
                  </a:lnTo>
                  <a:lnTo>
                    <a:pt x="212" y="881"/>
                  </a:lnTo>
                  <a:lnTo>
                    <a:pt x="194" y="868"/>
                  </a:lnTo>
                  <a:lnTo>
                    <a:pt x="175" y="853"/>
                  </a:lnTo>
                  <a:lnTo>
                    <a:pt x="158" y="838"/>
                  </a:lnTo>
                  <a:lnTo>
                    <a:pt x="142" y="822"/>
                  </a:lnTo>
                  <a:lnTo>
                    <a:pt x="126" y="806"/>
                  </a:lnTo>
                  <a:lnTo>
                    <a:pt x="111" y="789"/>
                  </a:lnTo>
                  <a:lnTo>
                    <a:pt x="96" y="770"/>
                  </a:lnTo>
                  <a:lnTo>
                    <a:pt x="83" y="751"/>
                  </a:lnTo>
                  <a:lnTo>
                    <a:pt x="70" y="731"/>
                  </a:lnTo>
                  <a:lnTo>
                    <a:pt x="59" y="712"/>
                  </a:lnTo>
                  <a:lnTo>
                    <a:pt x="47" y="691"/>
                  </a:lnTo>
                  <a:lnTo>
                    <a:pt x="38" y="669"/>
                  </a:lnTo>
                  <a:lnTo>
                    <a:pt x="29" y="647"/>
                  </a:lnTo>
                  <a:lnTo>
                    <a:pt x="22" y="625"/>
                  </a:lnTo>
                  <a:lnTo>
                    <a:pt x="15" y="602"/>
                  </a:lnTo>
                  <a:lnTo>
                    <a:pt x="10" y="579"/>
                  </a:lnTo>
                  <a:lnTo>
                    <a:pt x="6" y="555"/>
                  </a:lnTo>
                  <a:lnTo>
                    <a:pt x="2" y="531"/>
                  </a:lnTo>
                  <a:lnTo>
                    <a:pt x="1" y="507"/>
                  </a:lnTo>
                  <a:lnTo>
                    <a:pt x="0" y="482"/>
                  </a:lnTo>
                  <a:lnTo>
                    <a:pt x="0" y="482"/>
                  </a:lnTo>
                  <a:lnTo>
                    <a:pt x="1" y="457"/>
                  </a:lnTo>
                  <a:lnTo>
                    <a:pt x="2" y="433"/>
                  </a:lnTo>
                  <a:lnTo>
                    <a:pt x="6" y="409"/>
                  </a:lnTo>
                  <a:lnTo>
                    <a:pt x="10" y="384"/>
                  </a:lnTo>
                  <a:lnTo>
                    <a:pt x="15" y="361"/>
                  </a:lnTo>
                  <a:lnTo>
                    <a:pt x="22" y="338"/>
                  </a:lnTo>
                  <a:lnTo>
                    <a:pt x="29" y="316"/>
                  </a:lnTo>
                  <a:lnTo>
                    <a:pt x="38" y="295"/>
                  </a:lnTo>
                  <a:lnTo>
                    <a:pt x="47" y="273"/>
                  </a:lnTo>
                  <a:lnTo>
                    <a:pt x="59" y="252"/>
                  </a:lnTo>
                  <a:lnTo>
                    <a:pt x="70" y="232"/>
                  </a:lnTo>
                  <a:lnTo>
                    <a:pt x="83" y="213"/>
                  </a:lnTo>
                  <a:lnTo>
                    <a:pt x="96" y="193"/>
                  </a:lnTo>
                  <a:lnTo>
                    <a:pt x="111" y="176"/>
                  </a:lnTo>
                  <a:lnTo>
                    <a:pt x="126" y="157"/>
                  </a:lnTo>
                  <a:lnTo>
                    <a:pt x="142" y="141"/>
                  </a:lnTo>
                  <a:lnTo>
                    <a:pt x="158" y="125"/>
                  </a:lnTo>
                  <a:lnTo>
                    <a:pt x="175" y="110"/>
                  </a:lnTo>
                  <a:lnTo>
                    <a:pt x="194" y="95"/>
                  </a:lnTo>
                  <a:lnTo>
                    <a:pt x="212" y="82"/>
                  </a:lnTo>
                  <a:lnTo>
                    <a:pt x="232" y="70"/>
                  </a:lnTo>
                  <a:lnTo>
                    <a:pt x="252" y="58"/>
                  </a:lnTo>
                  <a:lnTo>
                    <a:pt x="273" y="48"/>
                  </a:lnTo>
                  <a:lnTo>
                    <a:pt x="295" y="38"/>
                  </a:lnTo>
                  <a:lnTo>
                    <a:pt x="317" y="29"/>
                  </a:lnTo>
                  <a:lnTo>
                    <a:pt x="339" y="21"/>
                  </a:lnTo>
                  <a:lnTo>
                    <a:pt x="362" y="16"/>
                  </a:lnTo>
                  <a:lnTo>
                    <a:pt x="385" y="10"/>
                  </a:lnTo>
                  <a:lnTo>
                    <a:pt x="409" y="5"/>
                  </a:lnTo>
                  <a:lnTo>
                    <a:pt x="433" y="3"/>
                  </a:lnTo>
                  <a:lnTo>
                    <a:pt x="457" y="1"/>
                  </a:lnTo>
                  <a:lnTo>
                    <a:pt x="482" y="0"/>
                  </a:lnTo>
                  <a:lnTo>
                    <a:pt x="482" y="0"/>
                  </a:lnTo>
                  <a:lnTo>
                    <a:pt x="507" y="1"/>
                  </a:lnTo>
                  <a:lnTo>
                    <a:pt x="531" y="3"/>
                  </a:lnTo>
                  <a:lnTo>
                    <a:pt x="555" y="5"/>
                  </a:lnTo>
                  <a:lnTo>
                    <a:pt x="580" y="10"/>
                  </a:lnTo>
                  <a:lnTo>
                    <a:pt x="603" y="16"/>
                  </a:lnTo>
                  <a:lnTo>
                    <a:pt x="626" y="21"/>
                  </a:lnTo>
                  <a:lnTo>
                    <a:pt x="647" y="29"/>
                  </a:lnTo>
                  <a:lnTo>
                    <a:pt x="669" y="38"/>
                  </a:lnTo>
                  <a:lnTo>
                    <a:pt x="691" y="48"/>
                  </a:lnTo>
                  <a:lnTo>
                    <a:pt x="712" y="58"/>
                  </a:lnTo>
                  <a:lnTo>
                    <a:pt x="732" y="70"/>
                  </a:lnTo>
                  <a:lnTo>
                    <a:pt x="751" y="82"/>
                  </a:lnTo>
                  <a:lnTo>
                    <a:pt x="771" y="95"/>
                  </a:lnTo>
                  <a:lnTo>
                    <a:pt x="788" y="110"/>
                  </a:lnTo>
                  <a:lnTo>
                    <a:pt x="806" y="125"/>
                  </a:lnTo>
                  <a:lnTo>
                    <a:pt x="823" y="141"/>
                  </a:lnTo>
                  <a:lnTo>
                    <a:pt x="839" y="157"/>
                  </a:lnTo>
                  <a:lnTo>
                    <a:pt x="854" y="176"/>
                  </a:lnTo>
                  <a:lnTo>
                    <a:pt x="868" y="193"/>
                  </a:lnTo>
                  <a:lnTo>
                    <a:pt x="881" y="213"/>
                  </a:lnTo>
                  <a:lnTo>
                    <a:pt x="894" y="232"/>
                  </a:lnTo>
                  <a:lnTo>
                    <a:pt x="906" y="252"/>
                  </a:lnTo>
                  <a:lnTo>
                    <a:pt x="916" y="273"/>
                  </a:lnTo>
                  <a:lnTo>
                    <a:pt x="926" y="295"/>
                  </a:lnTo>
                  <a:lnTo>
                    <a:pt x="934" y="316"/>
                  </a:lnTo>
                  <a:lnTo>
                    <a:pt x="942" y="338"/>
                  </a:lnTo>
                  <a:lnTo>
                    <a:pt x="948" y="361"/>
                  </a:lnTo>
                  <a:lnTo>
                    <a:pt x="954" y="384"/>
                  </a:lnTo>
                  <a:lnTo>
                    <a:pt x="959" y="409"/>
                  </a:lnTo>
                  <a:lnTo>
                    <a:pt x="961" y="433"/>
                  </a:lnTo>
                  <a:lnTo>
                    <a:pt x="963" y="457"/>
                  </a:lnTo>
                  <a:lnTo>
                    <a:pt x="964" y="482"/>
                  </a:lnTo>
                  <a:lnTo>
                    <a:pt x="964" y="482"/>
                  </a:lnTo>
                  <a:close/>
                </a:path>
              </a:pathLst>
            </a:custGeom>
            <a:solidFill>
              <a:srgbClr val="FFCE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2474" y="1891"/>
              <a:ext cx="481" cy="482"/>
            </a:xfrm>
            <a:custGeom>
              <a:avLst/>
              <a:gdLst>
                <a:gd name="T0" fmla="*/ 963 w 963"/>
                <a:gd name="T1" fmla="*/ 507 h 964"/>
                <a:gd name="T2" fmla="*/ 954 w 963"/>
                <a:gd name="T3" fmla="*/ 579 h 964"/>
                <a:gd name="T4" fmla="*/ 934 w 963"/>
                <a:gd name="T5" fmla="*/ 647 h 964"/>
                <a:gd name="T6" fmla="*/ 905 w 963"/>
                <a:gd name="T7" fmla="*/ 712 h 964"/>
                <a:gd name="T8" fmla="*/ 867 w 963"/>
                <a:gd name="T9" fmla="*/ 770 h 964"/>
                <a:gd name="T10" fmla="*/ 822 w 963"/>
                <a:gd name="T11" fmla="*/ 822 h 964"/>
                <a:gd name="T12" fmla="*/ 769 w 963"/>
                <a:gd name="T13" fmla="*/ 868 h 964"/>
                <a:gd name="T14" fmla="*/ 711 w 963"/>
                <a:gd name="T15" fmla="*/ 905 h 964"/>
                <a:gd name="T16" fmla="*/ 647 w 963"/>
                <a:gd name="T17" fmla="*/ 934 h 964"/>
                <a:gd name="T18" fmla="*/ 578 w 963"/>
                <a:gd name="T19" fmla="*/ 954 h 964"/>
                <a:gd name="T20" fmla="*/ 507 w 963"/>
                <a:gd name="T21" fmla="*/ 963 h 964"/>
                <a:gd name="T22" fmla="*/ 456 w 963"/>
                <a:gd name="T23" fmla="*/ 963 h 964"/>
                <a:gd name="T24" fmla="*/ 385 w 963"/>
                <a:gd name="T25" fmla="*/ 954 h 964"/>
                <a:gd name="T26" fmla="*/ 315 w 963"/>
                <a:gd name="T27" fmla="*/ 934 h 964"/>
                <a:gd name="T28" fmla="*/ 252 w 963"/>
                <a:gd name="T29" fmla="*/ 905 h 964"/>
                <a:gd name="T30" fmla="*/ 193 w 963"/>
                <a:gd name="T31" fmla="*/ 868 h 964"/>
                <a:gd name="T32" fmla="*/ 140 w 963"/>
                <a:gd name="T33" fmla="*/ 822 h 964"/>
                <a:gd name="T34" fmla="*/ 95 w 963"/>
                <a:gd name="T35" fmla="*/ 770 h 964"/>
                <a:gd name="T36" fmla="*/ 57 w 963"/>
                <a:gd name="T37" fmla="*/ 712 h 964"/>
                <a:gd name="T38" fmla="*/ 29 w 963"/>
                <a:gd name="T39" fmla="*/ 647 h 964"/>
                <a:gd name="T40" fmla="*/ 9 w 963"/>
                <a:gd name="T41" fmla="*/ 579 h 964"/>
                <a:gd name="T42" fmla="*/ 0 w 963"/>
                <a:gd name="T43" fmla="*/ 507 h 964"/>
                <a:gd name="T44" fmla="*/ 0 w 963"/>
                <a:gd name="T45" fmla="*/ 457 h 964"/>
                <a:gd name="T46" fmla="*/ 9 w 963"/>
                <a:gd name="T47" fmla="*/ 384 h 964"/>
                <a:gd name="T48" fmla="*/ 29 w 963"/>
                <a:gd name="T49" fmla="*/ 316 h 964"/>
                <a:gd name="T50" fmla="*/ 57 w 963"/>
                <a:gd name="T51" fmla="*/ 252 h 964"/>
                <a:gd name="T52" fmla="*/ 95 w 963"/>
                <a:gd name="T53" fmla="*/ 193 h 964"/>
                <a:gd name="T54" fmla="*/ 140 w 963"/>
                <a:gd name="T55" fmla="*/ 141 h 964"/>
                <a:gd name="T56" fmla="*/ 193 w 963"/>
                <a:gd name="T57" fmla="*/ 95 h 964"/>
                <a:gd name="T58" fmla="*/ 252 w 963"/>
                <a:gd name="T59" fmla="*/ 58 h 964"/>
                <a:gd name="T60" fmla="*/ 315 w 963"/>
                <a:gd name="T61" fmla="*/ 29 h 964"/>
                <a:gd name="T62" fmla="*/ 385 w 963"/>
                <a:gd name="T63" fmla="*/ 10 h 964"/>
                <a:gd name="T64" fmla="*/ 456 w 963"/>
                <a:gd name="T65" fmla="*/ 1 h 964"/>
                <a:gd name="T66" fmla="*/ 507 w 963"/>
                <a:gd name="T67" fmla="*/ 1 h 964"/>
                <a:gd name="T68" fmla="*/ 578 w 963"/>
                <a:gd name="T69" fmla="*/ 10 h 964"/>
                <a:gd name="T70" fmla="*/ 647 w 963"/>
                <a:gd name="T71" fmla="*/ 29 h 964"/>
                <a:gd name="T72" fmla="*/ 711 w 963"/>
                <a:gd name="T73" fmla="*/ 58 h 964"/>
                <a:gd name="T74" fmla="*/ 769 w 963"/>
                <a:gd name="T75" fmla="*/ 95 h 964"/>
                <a:gd name="T76" fmla="*/ 822 w 963"/>
                <a:gd name="T77" fmla="*/ 141 h 964"/>
                <a:gd name="T78" fmla="*/ 867 w 963"/>
                <a:gd name="T79" fmla="*/ 193 h 964"/>
                <a:gd name="T80" fmla="*/ 905 w 963"/>
                <a:gd name="T81" fmla="*/ 252 h 964"/>
                <a:gd name="T82" fmla="*/ 934 w 963"/>
                <a:gd name="T83" fmla="*/ 316 h 964"/>
                <a:gd name="T84" fmla="*/ 954 w 963"/>
                <a:gd name="T85" fmla="*/ 384 h 964"/>
                <a:gd name="T86" fmla="*/ 963 w 963"/>
                <a:gd name="T87" fmla="*/ 457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3" h="964">
                  <a:moveTo>
                    <a:pt x="963" y="482"/>
                  </a:moveTo>
                  <a:lnTo>
                    <a:pt x="963" y="482"/>
                  </a:lnTo>
                  <a:lnTo>
                    <a:pt x="963" y="507"/>
                  </a:lnTo>
                  <a:lnTo>
                    <a:pt x="961" y="531"/>
                  </a:lnTo>
                  <a:lnTo>
                    <a:pt x="957" y="555"/>
                  </a:lnTo>
                  <a:lnTo>
                    <a:pt x="954" y="579"/>
                  </a:lnTo>
                  <a:lnTo>
                    <a:pt x="948" y="602"/>
                  </a:lnTo>
                  <a:lnTo>
                    <a:pt x="941" y="625"/>
                  </a:lnTo>
                  <a:lnTo>
                    <a:pt x="934" y="647"/>
                  </a:lnTo>
                  <a:lnTo>
                    <a:pt x="925" y="669"/>
                  </a:lnTo>
                  <a:lnTo>
                    <a:pt x="916" y="691"/>
                  </a:lnTo>
                  <a:lnTo>
                    <a:pt x="905" y="712"/>
                  </a:lnTo>
                  <a:lnTo>
                    <a:pt x="894" y="731"/>
                  </a:lnTo>
                  <a:lnTo>
                    <a:pt x="881" y="751"/>
                  </a:lnTo>
                  <a:lnTo>
                    <a:pt x="867" y="770"/>
                  </a:lnTo>
                  <a:lnTo>
                    <a:pt x="853" y="789"/>
                  </a:lnTo>
                  <a:lnTo>
                    <a:pt x="838" y="806"/>
                  </a:lnTo>
                  <a:lnTo>
                    <a:pt x="822" y="822"/>
                  </a:lnTo>
                  <a:lnTo>
                    <a:pt x="805" y="838"/>
                  </a:lnTo>
                  <a:lnTo>
                    <a:pt x="788" y="853"/>
                  </a:lnTo>
                  <a:lnTo>
                    <a:pt x="769" y="868"/>
                  </a:lnTo>
                  <a:lnTo>
                    <a:pt x="751" y="881"/>
                  </a:lnTo>
                  <a:lnTo>
                    <a:pt x="731" y="894"/>
                  </a:lnTo>
                  <a:lnTo>
                    <a:pt x="711" y="905"/>
                  </a:lnTo>
                  <a:lnTo>
                    <a:pt x="690" y="917"/>
                  </a:lnTo>
                  <a:lnTo>
                    <a:pt x="669" y="926"/>
                  </a:lnTo>
                  <a:lnTo>
                    <a:pt x="647" y="934"/>
                  </a:lnTo>
                  <a:lnTo>
                    <a:pt x="624" y="942"/>
                  </a:lnTo>
                  <a:lnTo>
                    <a:pt x="602" y="949"/>
                  </a:lnTo>
                  <a:lnTo>
                    <a:pt x="578" y="954"/>
                  </a:lnTo>
                  <a:lnTo>
                    <a:pt x="555" y="958"/>
                  </a:lnTo>
                  <a:lnTo>
                    <a:pt x="531" y="962"/>
                  </a:lnTo>
                  <a:lnTo>
                    <a:pt x="507" y="963"/>
                  </a:lnTo>
                  <a:lnTo>
                    <a:pt x="481" y="964"/>
                  </a:lnTo>
                  <a:lnTo>
                    <a:pt x="481" y="964"/>
                  </a:lnTo>
                  <a:lnTo>
                    <a:pt x="456" y="963"/>
                  </a:lnTo>
                  <a:lnTo>
                    <a:pt x="432" y="962"/>
                  </a:lnTo>
                  <a:lnTo>
                    <a:pt x="408" y="958"/>
                  </a:lnTo>
                  <a:lnTo>
                    <a:pt x="385" y="954"/>
                  </a:lnTo>
                  <a:lnTo>
                    <a:pt x="360" y="949"/>
                  </a:lnTo>
                  <a:lnTo>
                    <a:pt x="339" y="942"/>
                  </a:lnTo>
                  <a:lnTo>
                    <a:pt x="315" y="934"/>
                  </a:lnTo>
                  <a:lnTo>
                    <a:pt x="294" y="926"/>
                  </a:lnTo>
                  <a:lnTo>
                    <a:pt x="273" y="917"/>
                  </a:lnTo>
                  <a:lnTo>
                    <a:pt x="252" y="905"/>
                  </a:lnTo>
                  <a:lnTo>
                    <a:pt x="231" y="894"/>
                  </a:lnTo>
                  <a:lnTo>
                    <a:pt x="212" y="881"/>
                  </a:lnTo>
                  <a:lnTo>
                    <a:pt x="193" y="868"/>
                  </a:lnTo>
                  <a:lnTo>
                    <a:pt x="175" y="853"/>
                  </a:lnTo>
                  <a:lnTo>
                    <a:pt x="158" y="838"/>
                  </a:lnTo>
                  <a:lnTo>
                    <a:pt x="140" y="822"/>
                  </a:lnTo>
                  <a:lnTo>
                    <a:pt x="124" y="806"/>
                  </a:lnTo>
                  <a:lnTo>
                    <a:pt x="109" y="789"/>
                  </a:lnTo>
                  <a:lnTo>
                    <a:pt x="95" y="770"/>
                  </a:lnTo>
                  <a:lnTo>
                    <a:pt x="82" y="751"/>
                  </a:lnTo>
                  <a:lnTo>
                    <a:pt x="69" y="731"/>
                  </a:lnTo>
                  <a:lnTo>
                    <a:pt x="57" y="712"/>
                  </a:lnTo>
                  <a:lnTo>
                    <a:pt x="47" y="691"/>
                  </a:lnTo>
                  <a:lnTo>
                    <a:pt x="38" y="669"/>
                  </a:lnTo>
                  <a:lnTo>
                    <a:pt x="29" y="647"/>
                  </a:lnTo>
                  <a:lnTo>
                    <a:pt x="22" y="625"/>
                  </a:lnTo>
                  <a:lnTo>
                    <a:pt x="15" y="602"/>
                  </a:lnTo>
                  <a:lnTo>
                    <a:pt x="9" y="579"/>
                  </a:lnTo>
                  <a:lnTo>
                    <a:pt x="6" y="555"/>
                  </a:lnTo>
                  <a:lnTo>
                    <a:pt x="2" y="531"/>
                  </a:lnTo>
                  <a:lnTo>
                    <a:pt x="0" y="507"/>
                  </a:lnTo>
                  <a:lnTo>
                    <a:pt x="0" y="482"/>
                  </a:lnTo>
                  <a:lnTo>
                    <a:pt x="0" y="482"/>
                  </a:lnTo>
                  <a:lnTo>
                    <a:pt x="0" y="457"/>
                  </a:lnTo>
                  <a:lnTo>
                    <a:pt x="2" y="433"/>
                  </a:lnTo>
                  <a:lnTo>
                    <a:pt x="6" y="409"/>
                  </a:lnTo>
                  <a:lnTo>
                    <a:pt x="9" y="384"/>
                  </a:lnTo>
                  <a:lnTo>
                    <a:pt x="15" y="361"/>
                  </a:lnTo>
                  <a:lnTo>
                    <a:pt x="22" y="338"/>
                  </a:lnTo>
                  <a:lnTo>
                    <a:pt x="29" y="316"/>
                  </a:lnTo>
                  <a:lnTo>
                    <a:pt x="38" y="295"/>
                  </a:lnTo>
                  <a:lnTo>
                    <a:pt x="47" y="273"/>
                  </a:lnTo>
                  <a:lnTo>
                    <a:pt x="57" y="252"/>
                  </a:lnTo>
                  <a:lnTo>
                    <a:pt x="69" y="232"/>
                  </a:lnTo>
                  <a:lnTo>
                    <a:pt x="82" y="213"/>
                  </a:lnTo>
                  <a:lnTo>
                    <a:pt x="95" y="193"/>
                  </a:lnTo>
                  <a:lnTo>
                    <a:pt x="109" y="176"/>
                  </a:lnTo>
                  <a:lnTo>
                    <a:pt x="124" y="157"/>
                  </a:lnTo>
                  <a:lnTo>
                    <a:pt x="140" y="141"/>
                  </a:lnTo>
                  <a:lnTo>
                    <a:pt x="158" y="125"/>
                  </a:lnTo>
                  <a:lnTo>
                    <a:pt x="175" y="110"/>
                  </a:lnTo>
                  <a:lnTo>
                    <a:pt x="193" y="95"/>
                  </a:lnTo>
                  <a:lnTo>
                    <a:pt x="212" y="82"/>
                  </a:lnTo>
                  <a:lnTo>
                    <a:pt x="231" y="70"/>
                  </a:lnTo>
                  <a:lnTo>
                    <a:pt x="252" y="58"/>
                  </a:lnTo>
                  <a:lnTo>
                    <a:pt x="273" y="48"/>
                  </a:lnTo>
                  <a:lnTo>
                    <a:pt x="294" y="38"/>
                  </a:lnTo>
                  <a:lnTo>
                    <a:pt x="315" y="29"/>
                  </a:lnTo>
                  <a:lnTo>
                    <a:pt x="339" y="21"/>
                  </a:lnTo>
                  <a:lnTo>
                    <a:pt x="360" y="16"/>
                  </a:lnTo>
                  <a:lnTo>
                    <a:pt x="385" y="10"/>
                  </a:lnTo>
                  <a:lnTo>
                    <a:pt x="408" y="5"/>
                  </a:lnTo>
                  <a:lnTo>
                    <a:pt x="432" y="3"/>
                  </a:lnTo>
                  <a:lnTo>
                    <a:pt x="456" y="1"/>
                  </a:lnTo>
                  <a:lnTo>
                    <a:pt x="481" y="0"/>
                  </a:lnTo>
                  <a:lnTo>
                    <a:pt x="481" y="0"/>
                  </a:lnTo>
                  <a:lnTo>
                    <a:pt x="507" y="1"/>
                  </a:lnTo>
                  <a:lnTo>
                    <a:pt x="531" y="3"/>
                  </a:lnTo>
                  <a:lnTo>
                    <a:pt x="555" y="5"/>
                  </a:lnTo>
                  <a:lnTo>
                    <a:pt x="578" y="10"/>
                  </a:lnTo>
                  <a:lnTo>
                    <a:pt x="602" y="16"/>
                  </a:lnTo>
                  <a:lnTo>
                    <a:pt x="624" y="21"/>
                  </a:lnTo>
                  <a:lnTo>
                    <a:pt x="647" y="29"/>
                  </a:lnTo>
                  <a:lnTo>
                    <a:pt x="669" y="38"/>
                  </a:lnTo>
                  <a:lnTo>
                    <a:pt x="690" y="48"/>
                  </a:lnTo>
                  <a:lnTo>
                    <a:pt x="711" y="58"/>
                  </a:lnTo>
                  <a:lnTo>
                    <a:pt x="731" y="70"/>
                  </a:lnTo>
                  <a:lnTo>
                    <a:pt x="751" y="82"/>
                  </a:lnTo>
                  <a:lnTo>
                    <a:pt x="769" y="95"/>
                  </a:lnTo>
                  <a:lnTo>
                    <a:pt x="788" y="110"/>
                  </a:lnTo>
                  <a:lnTo>
                    <a:pt x="805" y="125"/>
                  </a:lnTo>
                  <a:lnTo>
                    <a:pt x="822" y="141"/>
                  </a:lnTo>
                  <a:lnTo>
                    <a:pt x="838" y="157"/>
                  </a:lnTo>
                  <a:lnTo>
                    <a:pt x="853" y="176"/>
                  </a:lnTo>
                  <a:lnTo>
                    <a:pt x="867" y="193"/>
                  </a:lnTo>
                  <a:lnTo>
                    <a:pt x="881" y="213"/>
                  </a:lnTo>
                  <a:lnTo>
                    <a:pt x="894" y="232"/>
                  </a:lnTo>
                  <a:lnTo>
                    <a:pt x="905" y="252"/>
                  </a:lnTo>
                  <a:lnTo>
                    <a:pt x="916" y="273"/>
                  </a:lnTo>
                  <a:lnTo>
                    <a:pt x="925" y="295"/>
                  </a:lnTo>
                  <a:lnTo>
                    <a:pt x="934" y="316"/>
                  </a:lnTo>
                  <a:lnTo>
                    <a:pt x="941" y="338"/>
                  </a:lnTo>
                  <a:lnTo>
                    <a:pt x="948" y="361"/>
                  </a:lnTo>
                  <a:lnTo>
                    <a:pt x="954" y="384"/>
                  </a:lnTo>
                  <a:lnTo>
                    <a:pt x="957" y="409"/>
                  </a:lnTo>
                  <a:lnTo>
                    <a:pt x="961" y="433"/>
                  </a:lnTo>
                  <a:lnTo>
                    <a:pt x="963" y="457"/>
                  </a:lnTo>
                  <a:lnTo>
                    <a:pt x="963" y="482"/>
                  </a:lnTo>
                  <a:lnTo>
                    <a:pt x="963" y="482"/>
                  </a:lnTo>
                  <a:close/>
                </a:path>
              </a:pathLst>
            </a:custGeom>
            <a:solidFill>
              <a:srgbClr val="FFCE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p:cNvSpPr>
            <p:nvPr userDrawn="1"/>
          </p:nvSpPr>
          <p:spPr bwMode="auto">
            <a:xfrm>
              <a:off x="3673" y="1891"/>
              <a:ext cx="482" cy="482"/>
            </a:xfrm>
            <a:custGeom>
              <a:avLst/>
              <a:gdLst>
                <a:gd name="T0" fmla="*/ 963 w 965"/>
                <a:gd name="T1" fmla="*/ 507 h 964"/>
                <a:gd name="T2" fmla="*/ 954 w 965"/>
                <a:gd name="T3" fmla="*/ 579 h 964"/>
                <a:gd name="T4" fmla="*/ 935 w 965"/>
                <a:gd name="T5" fmla="*/ 647 h 964"/>
                <a:gd name="T6" fmla="*/ 906 w 965"/>
                <a:gd name="T7" fmla="*/ 712 h 964"/>
                <a:gd name="T8" fmla="*/ 869 w 965"/>
                <a:gd name="T9" fmla="*/ 770 h 964"/>
                <a:gd name="T10" fmla="*/ 823 w 965"/>
                <a:gd name="T11" fmla="*/ 822 h 964"/>
                <a:gd name="T12" fmla="*/ 771 w 965"/>
                <a:gd name="T13" fmla="*/ 868 h 964"/>
                <a:gd name="T14" fmla="*/ 712 w 965"/>
                <a:gd name="T15" fmla="*/ 905 h 964"/>
                <a:gd name="T16" fmla="*/ 648 w 965"/>
                <a:gd name="T17" fmla="*/ 934 h 964"/>
                <a:gd name="T18" fmla="*/ 580 w 965"/>
                <a:gd name="T19" fmla="*/ 954 h 964"/>
                <a:gd name="T20" fmla="*/ 507 w 965"/>
                <a:gd name="T21" fmla="*/ 963 h 964"/>
                <a:gd name="T22" fmla="*/ 458 w 965"/>
                <a:gd name="T23" fmla="*/ 963 h 964"/>
                <a:gd name="T24" fmla="*/ 385 w 965"/>
                <a:gd name="T25" fmla="*/ 954 h 964"/>
                <a:gd name="T26" fmla="*/ 317 w 965"/>
                <a:gd name="T27" fmla="*/ 934 h 964"/>
                <a:gd name="T28" fmla="*/ 253 w 965"/>
                <a:gd name="T29" fmla="*/ 905 h 964"/>
                <a:gd name="T30" fmla="*/ 194 w 965"/>
                <a:gd name="T31" fmla="*/ 868 h 964"/>
                <a:gd name="T32" fmla="*/ 142 w 965"/>
                <a:gd name="T33" fmla="*/ 822 h 964"/>
                <a:gd name="T34" fmla="*/ 97 w 965"/>
                <a:gd name="T35" fmla="*/ 770 h 964"/>
                <a:gd name="T36" fmla="*/ 59 w 965"/>
                <a:gd name="T37" fmla="*/ 712 h 964"/>
                <a:gd name="T38" fmla="*/ 30 w 965"/>
                <a:gd name="T39" fmla="*/ 647 h 964"/>
                <a:gd name="T40" fmla="*/ 11 w 965"/>
                <a:gd name="T41" fmla="*/ 579 h 964"/>
                <a:gd name="T42" fmla="*/ 1 w 965"/>
                <a:gd name="T43" fmla="*/ 507 h 964"/>
                <a:gd name="T44" fmla="*/ 1 w 965"/>
                <a:gd name="T45" fmla="*/ 457 h 964"/>
                <a:gd name="T46" fmla="*/ 11 w 965"/>
                <a:gd name="T47" fmla="*/ 384 h 964"/>
                <a:gd name="T48" fmla="*/ 30 w 965"/>
                <a:gd name="T49" fmla="*/ 316 h 964"/>
                <a:gd name="T50" fmla="*/ 59 w 965"/>
                <a:gd name="T51" fmla="*/ 252 h 964"/>
                <a:gd name="T52" fmla="*/ 97 w 965"/>
                <a:gd name="T53" fmla="*/ 193 h 964"/>
                <a:gd name="T54" fmla="*/ 142 w 965"/>
                <a:gd name="T55" fmla="*/ 141 h 964"/>
                <a:gd name="T56" fmla="*/ 194 w 965"/>
                <a:gd name="T57" fmla="*/ 95 h 964"/>
                <a:gd name="T58" fmla="*/ 253 w 965"/>
                <a:gd name="T59" fmla="*/ 58 h 964"/>
                <a:gd name="T60" fmla="*/ 317 w 965"/>
                <a:gd name="T61" fmla="*/ 29 h 964"/>
                <a:gd name="T62" fmla="*/ 385 w 965"/>
                <a:gd name="T63" fmla="*/ 10 h 964"/>
                <a:gd name="T64" fmla="*/ 458 w 965"/>
                <a:gd name="T65" fmla="*/ 1 h 964"/>
                <a:gd name="T66" fmla="*/ 507 w 965"/>
                <a:gd name="T67" fmla="*/ 1 h 964"/>
                <a:gd name="T68" fmla="*/ 580 w 965"/>
                <a:gd name="T69" fmla="*/ 10 h 964"/>
                <a:gd name="T70" fmla="*/ 648 w 965"/>
                <a:gd name="T71" fmla="*/ 29 h 964"/>
                <a:gd name="T72" fmla="*/ 712 w 965"/>
                <a:gd name="T73" fmla="*/ 58 h 964"/>
                <a:gd name="T74" fmla="*/ 771 w 965"/>
                <a:gd name="T75" fmla="*/ 95 h 964"/>
                <a:gd name="T76" fmla="*/ 823 w 965"/>
                <a:gd name="T77" fmla="*/ 141 h 964"/>
                <a:gd name="T78" fmla="*/ 869 w 965"/>
                <a:gd name="T79" fmla="*/ 193 h 964"/>
                <a:gd name="T80" fmla="*/ 906 w 965"/>
                <a:gd name="T81" fmla="*/ 252 h 964"/>
                <a:gd name="T82" fmla="*/ 935 w 965"/>
                <a:gd name="T83" fmla="*/ 316 h 964"/>
                <a:gd name="T84" fmla="*/ 954 w 965"/>
                <a:gd name="T85" fmla="*/ 384 h 964"/>
                <a:gd name="T86" fmla="*/ 963 w 965"/>
                <a:gd name="T87" fmla="*/ 457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5" h="964">
                  <a:moveTo>
                    <a:pt x="965" y="482"/>
                  </a:moveTo>
                  <a:lnTo>
                    <a:pt x="965" y="482"/>
                  </a:lnTo>
                  <a:lnTo>
                    <a:pt x="963" y="507"/>
                  </a:lnTo>
                  <a:lnTo>
                    <a:pt x="962" y="531"/>
                  </a:lnTo>
                  <a:lnTo>
                    <a:pt x="959" y="555"/>
                  </a:lnTo>
                  <a:lnTo>
                    <a:pt x="954" y="579"/>
                  </a:lnTo>
                  <a:lnTo>
                    <a:pt x="950" y="602"/>
                  </a:lnTo>
                  <a:lnTo>
                    <a:pt x="943" y="625"/>
                  </a:lnTo>
                  <a:lnTo>
                    <a:pt x="935" y="647"/>
                  </a:lnTo>
                  <a:lnTo>
                    <a:pt x="927" y="669"/>
                  </a:lnTo>
                  <a:lnTo>
                    <a:pt x="917" y="691"/>
                  </a:lnTo>
                  <a:lnTo>
                    <a:pt x="906" y="712"/>
                  </a:lnTo>
                  <a:lnTo>
                    <a:pt x="894" y="731"/>
                  </a:lnTo>
                  <a:lnTo>
                    <a:pt x="882" y="751"/>
                  </a:lnTo>
                  <a:lnTo>
                    <a:pt x="869" y="770"/>
                  </a:lnTo>
                  <a:lnTo>
                    <a:pt x="854" y="789"/>
                  </a:lnTo>
                  <a:lnTo>
                    <a:pt x="839" y="806"/>
                  </a:lnTo>
                  <a:lnTo>
                    <a:pt x="823" y="822"/>
                  </a:lnTo>
                  <a:lnTo>
                    <a:pt x="807" y="838"/>
                  </a:lnTo>
                  <a:lnTo>
                    <a:pt x="789" y="853"/>
                  </a:lnTo>
                  <a:lnTo>
                    <a:pt x="771" y="868"/>
                  </a:lnTo>
                  <a:lnTo>
                    <a:pt x="751" y="881"/>
                  </a:lnTo>
                  <a:lnTo>
                    <a:pt x="732" y="894"/>
                  </a:lnTo>
                  <a:lnTo>
                    <a:pt x="712" y="905"/>
                  </a:lnTo>
                  <a:lnTo>
                    <a:pt x="692" y="917"/>
                  </a:lnTo>
                  <a:lnTo>
                    <a:pt x="670" y="926"/>
                  </a:lnTo>
                  <a:lnTo>
                    <a:pt x="648" y="934"/>
                  </a:lnTo>
                  <a:lnTo>
                    <a:pt x="626" y="942"/>
                  </a:lnTo>
                  <a:lnTo>
                    <a:pt x="603" y="949"/>
                  </a:lnTo>
                  <a:lnTo>
                    <a:pt x="580" y="954"/>
                  </a:lnTo>
                  <a:lnTo>
                    <a:pt x="556" y="958"/>
                  </a:lnTo>
                  <a:lnTo>
                    <a:pt x="531" y="962"/>
                  </a:lnTo>
                  <a:lnTo>
                    <a:pt x="507" y="963"/>
                  </a:lnTo>
                  <a:lnTo>
                    <a:pt x="483" y="964"/>
                  </a:lnTo>
                  <a:lnTo>
                    <a:pt x="483" y="964"/>
                  </a:lnTo>
                  <a:lnTo>
                    <a:pt x="458" y="963"/>
                  </a:lnTo>
                  <a:lnTo>
                    <a:pt x="433" y="962"/>
                  </a:lnTo>
                  <a:lnTo>
                    <a:pt x="409" y="958"/>
                  </a:lnTo>
                  <a:lnTo>
                    <a:pt x="385" y="954"/>
                  </a:lnTo>
                  <a:lnTo>
                    <a:pt x="362" y="949"/>
                  </a:lnTo>
                  <a:lnTo>
                    <a:pt x="339" y="942"/>
                  </a:lnTo>
                  <a:lnTo>
                    <a:pt x="317" y="934"/>
                  </a:lnTo>
                  <a:lnTo>
                    <a:pt x="295" y="926"/>
                  </a:lnTo>
                  <a:lnTo>
                    <a:pt x="273" y="917"/>
                  </a:lnTo>
                  <a:lnTo>
                    <a:pt x="253" y="905"/>
                  </a:lnTo>
                  <a:lnTo>
                    <a:pt x="233" y="894"/>
                  </a:lnTo>
                  <a:lnTo>
                    <a:pt x="213" y="881"/>
                  </a:lnTo>
                  <a:lnTo>
                    <a:pt x="194" y="868"/>
                  </a:lnTo>
                  <a:lnTo>
                    <a:pt x="177" y="853"/>
                  </a:lnTo>
                  <a:lnTo>
                    <a:pt x="158" y="838"/>
                  </a:lnTo>
                  <a:lnTo>
                    <a:pt x="142" y="822"/>
                  </a:lnTo>
                  <a:lnTo>
                    <a:pt x="126" y="806"/>
                  </a:lnTo>
                  <a:lnTo>
                    <a:pt x="111" y="789"/>
                  </a:lnTo>
                  <a:lnTo>
                    <a:pt x="97" y="770"/>
                  </a:lnTo>
                  <a:lnTo>
                    <a:pt x="83" y="751"/>
                  </a:lnTo>
                  <a:lnTo>
                    <a:pt x="71" y="731"/>
                  </a:lnTo>
                  <a:lnTo>
                    <a:pt x="59" y="712"/>
                  </a:lnTo>
                  <a:lnTo>
                    <a:pt x="49" y="691"/>
                  </a:lnTo>
                  <a:lnTo>
                    <a:pt x="38" y="669"/>
                  </a:lnTo>
                  <a:lnTo>
                    <a:pt x="30" y="647"/>
                  </a:lnTo>
                  <a:lnTo>
                    <a:pt x="22" y="625"/>
                  </a:lnTo>
                  <a:lnTo>
                    <a:pt x="16" y="602"/>
                  </a:lnTo>
                  <a:lnTo>
                    <a:pt x="11" y="579"/>
                  </a:lnTo>
                  <a:lnTo>
                    <a:pt x="6" y="555"/>
                  </a:lnTo>
                  <a:lnTo>
                    <a:pt x="4" y="531"/>
                  </a:lnTo>
                  <a:lnTo>
                    <a:pt x="1" y="507"/>
                  </a:lnTo>
                  <a:lnTo>
                    <a:pt x="0" y="482"/>
                  </a:lnTo>
                  <a:lnTo>
                    <a:pt x="0" y="482"/>
                  </a:lnTo>
                  <a:lnTo>
                    <a:pt x="1" y="457"/>
                  </a:lnTo>
                  <a:lnTo>
                    <a:pt x="4" y="433"/>
                  </a:lnTo>
                  <a:lnTo>
                    <a:pt x="6" y="409"/>
                  </a:lnTo>
                  <a:lnTo>
                    <a:pt x="11" y="384"/>
                  </a:lnTo>
                  <a:lnTo>
                    <a:pt x="16" y="361"/>
                  </a:lnTo>
                  <a:lnTo>
                    <a:pt x="22" y="338"/>
                  </a:lnTo>
                  <a:lnTo>
                    <a:pt x="30" y="316"/>
                  </a:lnTo>
                  <a:lnTo>
                    <a:pt x="38" y="295"/>
                  </a:lnTo>
                  <a:lnTo>
                    <a:pt x="49" y="273"/>
                  </a:lnTo>
                  <a:lnTo>
                    <a:pt x="59" y="252"/>
                  </a:lnTo>
                  <a:lnTo>
                    <a:pt x="71" y="232"/>
                  </a:lnTo>
                  <a:lnTo>
                    <a:pt x="83" y="213"/>
                  </a:lnTo>
                  <a:lnTo>
                    <a:pt x="97" y="193"/>
                  </a:lnTo>
                  <a:lnTo>
                    <a:pt x="111" y="176"/>
                  </a:lnTo>
                  <a:lnTo>
                    <a:pt x="126" y="157"/>
                  </a:lnTo>
                  <a:lnTo>
                    <a:pt x="142" y="141"/>
                  </a:lnTo>
                  <a:lnTo>
                    <a:pt x="158" y="125"/>
                  </a:lnTo>
                  <a:lnTo>
                    <a:pt x="177" y="110"/>
                  </a:lnTo>
                  <a:lnTo>
                    <a:pt x="194" y="95"/>
                  </a:lnTo>
                  <a:lnTo>
                    <a:pt x="213" y="82"/>
                  </a:lnTo>
                  <a:lnTo>
                    <a:pt x="233" y="70"/>
                  </a:lnTo>
                  <a:lnTo>
                    <a:pt x="253" y="58"/>
                  </a:lnTo>
                  <a:lnTo>
                    <a:pt x="273" y="48"/>
                  </a:lnTo>
                  <a:lnTo>
                    <a:pt x="295" y="38"/>
                  </a:lnTo>
                  <a:lnTo>
                    <a:pt x="317" y="29"/>
                  </a:lnTo>
                  <a:lnTo>
                    <a:pt x="339" y="21"/>
                  </a:lnTo>
                  <a:lnTo>
                    <a:pt x="362" y="16"/>
                  </a:lnTo>
                  <a:lnTo>
                    <a:pt x="385" y="10"/>
                  </a:lnTo>
                  <a:lnTo>
                    <a:pt x="409" y="5"/>
                  </a:lnTo>
                  <a:lnTo>
                    <a:pt x="433" y="3"/>
                  </a:lnTo>
                  <a:lnTo>
                    <a:pt x="458" y="1"/>
                  </a:lnTo>
                  <a:lnTo>
                    <a:pt x="483" y="0"/>
                  </a:lnTo>
                  <a:lnTo>
                    <a:pt x="483" y="0"/>
                  </a:lnTo>
                  <a:lnTo>
                    <a:pt x="507" y="1"/>
                  </a:lnTo>
                  <a:lnTo>
                    <a:pt x="531" y="3"/>
                  </a:lnTo>
                  <a:lnTo>
                    <a:pt x="556" y="5"/>
                  </a:lnTo>
                  <a:lnTo>
                    <a:pt x="580" y="10"/>
                  </a:lnTo>
                  <a:lnTo>
                    <a:pt x="603" y="16"/>
                  </a:lnTo>
                  <a:lnTo>
                    <a:pt x="626" y="21"/>
                  </a:lnTo>
                  <a:lnTo>
                    <a:pt x="648" y="29"/>
                  </a:lnTo>
                  <a:lnTo>
                    <a:pt x="670" y="38"/>
                  </a:lnTo>
                  <a:lnTo>
                    <a:pt x="692" y="48"/>
                  </a:lnTo>
                  <a:lnTo>
                    <a:pt x="712" y="58"/>
                  </a:lnTo>
                  <a:lnTo>
                    <a:pt x="732" y="70"/>
                  </a:lnTo>
                  <a:lnTo>
                    <a:pt x="751" y="82"/>
                  </a:lnTo>
                  <a:lnTo>
                    <a:pt x="771" y="95"/>
                  </a:lnTo>
                  <a:lnTo>
                    <a:pt x="789" y="110"/>
                  </a:lnTo>
                  <a:lnTo>
                    <a:pt x="807" y="125"/>
                  </a:lnTo>
                  <a:lnTo>
                    <a:pt x="823" y="141"/>
                  </a:lnTo>
                  <a:lnTo>
                    <a:pt x="839" y="157"/>
                  </a:lnTo>
                  <a:lnTo>
                    <a:pt x="854" y="176"/>
                  </a:lnTo>
                  <a:lnTo>
                    <a:pt x="869" y="193"/>
                  </a:lnTo>
                  <a:lnTo>
                    <a:pt x="882" y="213"/>
                  </a:lnTo>
                  <a:lnTo>
                    <a:pt x="894" y="232"/>
                  </a:lnTo>
                  <a:lnTo>
                    <a:pt x="906" y="252"/>
                  </a:lnTo>
                  <a:lnTo>
                    <a:pt x="917" y="273"/>
                  </a:lnTo>
                  <a:lnTo>
                    <a:pt x="927" y="295"/>
                  </a:lnTo>
                  <a:lnTo>
                    <a:pt x="935" y="316"/>
                  </a:lnTo>
                  <a:lnTo>
                    <a:pt x="943" y="338"/>
                  </a:lnTo>
                  <a:lnTo>
                    <a:pt x="950" y="361"/>
                  </a:lnTo>
                  <a:lnTo>
                    <a:pt x="954" y="384"/>
                  </a:lnTo>
                  <a:lnTo>
                    <a:pt x="959" y="409"/>
                  </a:lnTo>
                  <a:lnTo>
                    <a:pt x="962" y="433"/>
                  </a:lnTo>
                  <a:lnTo>
                    <a:pt x="963" y="457"/>
                  </a:lnTo>
                  <a:lnTo>
                    <a:pt x="965" y="482"/>
                  </a:lnTo>
                  <a:lnTo>
                    <a:pt x="965" y="482"/>
                  </a:lnTo>
                  <a:close/>
                </a:path>
              </a:pathLst>
            </a:custGeom>
            <a:solidFill>
              <a:srgbClr val="FFCE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noEditPoints="1"/>
            </p:cNvSpPr>
            <p:nvPr userDrawn="1"/>
          </p:nvSpPr>
          <p:spPr bwMode="auto">
            <a:xfrm>
              <a:off x="2672" y="1966"/>
              <a:ext cx="198" cy="198"/>
            </a:xfrm>
            <a:custGeom>
              <a:avLst/>
              <a:gdLst>
                <a:gd name="T0" fmla="*/ 179 w 396"/>
                <a:gd name="T1" fmla="*/ 396 h 397"/>
                <a:gd name="T2" fmla="*/ 122 w 396"/>
                <a:gd name="T3" fmla="*/ 382 h 397"/>
                <a:gd name="T4" fmla="*/ 73 w 396"/>
                <a:gd name="T5" fmla="*/ 352 h 397"/>
                <a:gd name="T6" fmla="*/ 45 w 396"/>
                <a:gd name="T7" fmla="*/ 324 h 397"/>
                <a:gd name="T8" fmla="*/ 15 w 396"/>
                <a:gd name="T9" fmla="*/ 273 h 397"/>
                <a:gd name="T10" fmla="*/ 1 w 396"/>
                <a:gd name="T11" fmla="*/ 218 h 397"/>
                <a:gd name="T12" fmla="*/ 4 w 396"/>
                <a:gd name="T13" fmla="*/ 160 h 397"/>
                <a:gd name="T14" fmla="*/ 23 w 396"/>
                <a:gd name="T15" fmla="*/ 106 h 397"/>
                <a:gd name="T16" fmla="*/ 58 w 396"/>
                <a:gd name="T17" fmla="*/ 59 h 397"/>
                <a:gd name="T18" fmla="*/ 89 w 396"/>
                <a:gd name="T19" fmla="*/ 34 h 397"/>
                <a:gd name="T20" fmla="*/ 141 w 396"/>
                <a:gd name="T21" fmla="*/ 10 h 397"/>
                <a:gd name="T22" fmla="*/ 198 w 396"/>
                <a:gd name="T23" fmla="*/ 0 h 397"/>
                <a:gd name="T24" fmla="*/ 237 w 396"/>
                <a:gd name="T25" fmla="*/ 4 h 397"/>
                <a:gd name="T26" fmla="*/ 292 w 396"/>
                <a:gd name="T27" fmla="*/ 23 h 397"/>
                <a:gd name="T28" fmla="*/ 339 w 396"/>
                <a:gd name="T29" fmla="*/ 59 h 397"/>
                <a:gd name="T30" fmla="*/ 364 w 396"/>
                <a:gd name="T31" fmla="*/ 89 h 397"/>
                <a:gd name="T32" fmla="*/ 388 w 396"/>
                <a:gd name="T33" fmla="*/ 142 h 397"/>
                <a:gd name="T34" fmla="*/ 396 w 396"/>
                <a:gd name="T35" fmla="*/ 199 h 397"/>
                <a:gd name="T36" fmla="*/ 388 w 396"/>
                <a:gd name="T37" fmla="*/ 255 h 397"/>
                <a:gd name="T38" fmla="*/ 364 w 396"/>
                <a:gd name="T39" fmla="*/ 308 h 397"/>
                <a:gd name="T40" fmla="*/ 339 w 396"/>
                <a:gd name="T41" fmla="*/ 339 h 397"/>
                <a:gd name="T42" fmla="*/ 292 w 396"/>
                <a:gd name="T43" fmla="*/ 374 h 397"/>
                <a:gd name="T44" fmla="*/ 237 w 396"/>
                <a:gd name="T45" fmla="*/ 393 h 397"/>
                <a:gd name="T46" fmla="*/ 198 w 396"/>
                <a:gd name="T47" fmla="*/ 397 h 397"/>
                <a:gd name="T48" fmla="*/ 180 w 396"/>
                <a:gd name="T49" fmla="*/ 12 h 397"/>
                <a:gd name="T50" fmla="*/ 127 w 396"/>
                <a:gd name="T51" fmla="*/ 26 h 397"/>
                <a:gd name="T52" fmla="*/ 80 w 396"/>
                <a:gd name="T53" fmla="*/ 53 h 397"/>
                <a:gd name="T54" fmla="*/ 53 w 396"/>
                <a:gd name="T55" fmla="*/ 80 h 397"/>
                <a:gd name="T56" fmla="*/ 24 w 396"/>
                <a:gd name="T57" fmla="*/ 128 h 397"/>
                <a:gd name="T58" fmla="*/ 12 w 396"/>
                <a:gd name="T59" fmla="*/ 181 h 397"/>
                <a:gd name="T60" fmla="*/ 14 w 396"/>
                <a:gd name="T61" fmla="*/ 234 h 397"/>
                <a:gd name="T62" fmla="*/ 32 w 396"/>
                <a:gd name="T63" fmla="*/ 286 h 397"/>
                <a:gd name="T64" fmla="*/ 66 w 396"/>
                <a:gd name="T65" fmla="*/ 331 h 397"/>
                <a:gd name="T66" fmla="*/ 95 w 396"/>
                <a:gd name="T67" fmla="*/ 355 h 397"/>
                <a:gd name="T68" fmla="*/ 144 w 396"/>
                <a:gd name="T69" fmla="*/ 378 h 397"/>
                <a:gd name="T70" fmla="*/ 198 w 396"/>
                <a:gd name="T71" fmla="*/ 386 h 397"/>
                <a:gd name="T72" fmla="*/ 235 w 396"/>
                <a:gd name="T73" fmla="*/ 383 h 397"/>
                <a:gd name="T74" fmla="*/ 287 w 396"/>
                <a:gd name="T75" fmla="*/ 364 h 397"/>
                <a:gd name="T76" fmla="*/ 331 w 396"/>
                <a:gd name="T77" fmla="*/ 331 h 397"/>
                <a:gd name="T78" fmla="*/ 355 w 396"/>
                <a:gd name="T79" fmla="*/ 302 h 397"/>
                <a:gd name="T80" fmla="*/ 378 w 396"/>
                <a:gd name="T81" fmla="*/ 253 h 397"/>
                <a:gd name="T82" fmla="*/ 386 w 396"/>
                <a:gd name="T83" fmla="*/ 199 h 397"/>
                <a:gd name="T84" fmla="*/ 378 w 396"/>
                <a:gd name="T85" fmla="*/ 146 h 397"/>
                <a:gd name="T86" fmla="*/ 355 w 396"/>
                <a:gd name="T87" fmla="*/ 96 h 397"/>
                <a:gd name="T88" fmla="*/ 331 w 396"/>
                <a:gd name="T89" fmla="*/ 66 h 397"/>
                <a:gd name="T90" fmla="*/ 287 w 396"/>
                <a:gd name="T91" fmla="*/ 34 h 397"/>
                <a:gd name="T92" fmla="*/ 235 w 396"/>
                <a:gd name="T93" fmla="*/ 15 h 397"/>
                <a:gd name="T94" fmla="*/ 198 w 396"/>
                <a:gd name="T95" fmla="*/ 1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397">
                  <a:moveTo>
                    <a:pt x="198" y="397"/>
                  </a:moveTo>
                  <a:lnTo>
                    <a:pt x="198" y="397"/>
                  </a:lnTo>
                  <a:lnTo>
                    <a:pt x="179" y="396"/>
                  </a:lnTo>
                  <a:lnTo>
                    <a:pt x="159" y="393"/>
                  </a:lnTo>
                  <a:lnTo>
                    <a:pt x="141" y="389"/>
                  </a:lnTo>
                  <a:lnTo>
                    <a:pt x="122" y="382"/>
                  </a:lnTo>
                  <a:lnTo>
                    <a:pt x="105" y="374"/>
                  </a:lnTo>
                  <a:lnTo>
                    <a:pt x="89" y="363"/>
                  </a:lnTo>
                  <a:lnTo>
                    <a:pt x="73" y="352"/>
                  </a:lnTo>
                  <a:lnTo>
                    <a:pt x="58" y="339"/>
                  </a:lnTo>
                  <a:lnTo>
                    <a:pt x="58" y="339"/>
                  </a:lnTo>
                  <a:lnTo>
                    <a:pt x="45" y="324"/>
                  </a:lnTo>
                  <a:lnTo>
                    <a:pt x="32" y="308"/>
                  </a:lnTo>
                  <a:lnTo>
                    <a:pt x="23" y="291"/>
                  </a:lnTo>
                  <a:lnTo>
                    <a:pt x="15" y="273"/>
                  </a:lnTo>
                  <a:lnTo>
                    <a:pt x="8" y="255"/>
                  </a:lnTo>
                  <a:lnTo>
                    <a:pt x="4" y="237"/>
                  </a:lnTo>
                  <a:lnTo>
                    <a:pt x="1" y="218"/>
                  </a:lnTo>
                  <a:lnTo>
                    <a:pt x="0" y="199"/>
                  </a:lnTo>
                  <a:lnTo>
                    <a:pt x="1" y="180"/>
                  </a:lnTo>
                  <a:lnTo>
                    <a:pt x="4" y="160"/>
                  </a:lnTo>
                  <a:lnTo>
                    <a:pt x="8" y="142"/>
                  </a:lnTo>
                  <a:lnTo>
                    <a:pt x="15" y="124"/>
                  </a:lnTo>
                  <a:lnTo>
                    <a:pt x="23" y="106"/>
                  </a:lnTo>
                  <a:lnTo>
                    <a:pt x="32" y="89"/>
                  </a:lnTo>
                  <a:lnTo>
                    <a:pt x="45" y="74"/>
                  </a:lnTo>
                  <a:lnTo>
                    <a:pt x="58" y="59"/>
                  </a:lnTo>
                  <a:lnTo>
                    <a:pt x="58" y="59"/>
                  </a:lnTo>
                  <a:lnTo>
                    <a:pt x="73" y="45"/>
                  </a:lnTo>
                  <a:lnTo>
                    <a:pt x="89" y="34"/>
                  </a:lnTo>
                  <a:lnTo>
                    <a:pt x="105" y="23"/>
                  </a:lnTo>
                  <a:lnTo>
                    <a:pt x="122" y="15"/>
                  </a:lnTo>
                  <a:lnTo>
                    <a:pt x="141" y="10"/>
                  </a:lnTo>
                  <a:lnTo>
                    <a:pt x="159" y="4"/>
                  </a:lnTo>
                  <a:lnTo>
                    <a:pt x="179" y="1"/>
                  </a:lnTo>
                  <a:lnTo>
                    <a:pt x="198" y="0"/>
                  </a:lnTo>
                  <a:lnTo>
                    <a:pt x="198" y="0"/>
                  </a:lnTo>
                  <a:lnTo>
                    <a:pt x="218" y="1"/>
                  </a:lnTo>
                  <a:lnTo>
                    <a:pt x="237" y="4"/>
                  </a:lnTo>
                  <a:lnTo>
                    <a:pt x="256" y="10"/>
                  </a:lnTo>
                  <a:lnTo>
                    <a:pt x="274" y="15"/>
                  </a:lnTo>
                  <a:lnTo>
                    <a:pt x="292" y="23"/>
                  </a:lnTo>
                  <a:lnTo>
                    <a:pt x="309" y="34"/>
                  </a:lnTo>
                  <a:lnTo>
                    <a:pt x="324" y="45"/>
                  </a:lnTo>
                  <a:lnTo>
                    <a:pt x="339" y="59"/>
                  </a:lnTo>
                  <a:lnTo>
                    <a:pt x="339" y="59"/>
                  </a:lnTo>
                  <a:lnTo>
                    <a:pt x="353" y="74"/>
                  </a:lnTo>
                  <a:lnTo>
                    <a:pt x="364" y="89"/>
                  </a:lnTo>
                  <a:lnTo>
                    <a:pt x="373" y="106"/>
                  </a:lnTo>
                  <a:lnTo>
                    <a:pt x="383" y="124"/>
                  </a:lnTo>
                  <a:lnTo>
                    <a:pt x="388" y="142"/>
                  </a:lnTo>
                  <a:lnTo>
                    <a:pt x="393" y="160"/>
                  </a:lnTo>
                  <a:lnTo>
                    <a:pt x="395" y="180"/>
                  </a:lnTo>
                  <a:lnTo>
                    <a:pt x="396" y="199"/>
                  </a:lnTo>
                  <a:lnTo>
                    <a:pt x="395" y="218"/>
                  </a:lnTo>
                  <a:lnTo>
                    <a:pt x="393" y="237"/>
                  </a:lnTo>
                  <a:lnTo>
                    <a:pt x="388" y="255"/>
                  </a:lnTo>
                  <a:lnTo>
                    <a:pt x="383" y="273"/>
                  </a:lnTo>
                  <a:lnTo>
                    <a:pt x="373" y="291"/>
                  </a:lnTo>
                  <a:lnTo>
                    <a:pt x="364" y="308"/>
                  </a:lnTo>
                  <a:lnTo>
                    <a:pt x="353" y="324"/>
                  </a:lnTo>
                  <a:lnTo>
                    <a:pt x="339" y="339"/>
                  </a:lnTo>
                  <a:lnTo>
                    <a:pt x="339" y="339"/>
                  </a:lnTo>
                  <a:lnTo>
                    <a:pt x="324" y="352"/>
                  </a:lnTo>
                  <a:lnTo>
                    <a:pt x="309" y="363"/>
                  </a:lnTo>
                  <a:lnTo>
                    <a:pt x="292" y="374"/>
                  </a:lnTo>
                  <a:lnTo>
                    <a:pt x="274" y="382"/>
                  </a:lnTo>
                  <a:lnTo>
                    <a:pt x="256" y="389"/>
                  </a:lnTo>
                  <a:lnTo>
                    <a:pt x="237" y="393"/>
                  </a:lnTo>
                  <a:lnTo>
                    <a:pt x="218" y="396"/>
                  </a:lnTo>
                  <a:lnTo>
                    <a:pt x="198" y="397"/>
                  </a:lnTo>
                  <a:lnTo>
                    <a:pt x="198" y="397"/>
                  </a:lnTo>
                  <a:close/>
                  <a:moveTo>
                    <a:pt x="198" y="11"/>
                  </a:moveTo>
                  <a:lnTo>
                    <a:pt x="198" y="11"/>
                  </a:lnTo>
                  <a:lnTo>
                    <a:pt x="180" y="12"/>
                  </a:lnTo>
                  <a:lnTo>
                    <a:pt x="161" y="15"/>
                  </a:lnTo>
                  <a:lnTo>
                    <a:pt x="144" y="19"/>
                  </a:lnTo>
                  <a:lnTo>
                    <a:pt x="127" y="26"/>
                  </a:lnTo>
                  <a:lnTo>
                    <a:pt x="111" y="34"/>
                  </a:lnTo>
                  <a:lnTo>
                    <a:pt x="95" y="43"/>
                  </a:lnTo>
                  <a:lnTo>
                    <a:pt x="80" y="53"/>
                  </a:lnTo>
                  <a:lnTo>
                    <a:pt x="66" y="66"/>
                  </a:lnTo>
                  <a:lnTo>
                    <a:pt x="66" y="66"/>
                  </a:lnTo>
                  <a:lnTo>
                    <a:pt x="53" y="80"/>
                  </a:lnTo>
                  <a:lnTo>
                    <a:pt x="42" y="96"/>
                  </a:lnTo>
                  <a:lnTo>
                    <a:pt x="32" y="111"/>
                  </a:lnTo>
                  <a:lnTo>
                    <a:pt x="24" y="128"/>
                  </a:lnTo>
                  <a:lnTo>
                    <a:pt x="19" y="146"/>
                  </a:lnTo>
                  <a:lnTo>
                    <a:pt x="14" y="163"/>
                  </a:lnTo>
                  <a:lnTo>
                    <a:pt x="12" y="181"/>
                  </a:lnTo>
                  <a:lnTo>
                    <a:pt x="12" y="199"/>
                  </a:lnTo>
                  <a:lnTo>
                    <a:pt x="12" y="217"/>
                  </a:lnTo>
                  <a:lnTo>
                    <a:pt x="14" y="234"/>
                  </a:lnTo>
                  <a:lnTo>
                    <a:pt x="19" y="253"/>
                  </a:lnTo>
                  <a:lnTo>
                    <a:pt x="24" y="269"/>
                  </a:lnTo>
                  <a:lnTo>
                    <a:pt x="32" y="286"/>
                  </a:lnTo>
                  <a:lnTo>
                    <a:pt x="42" y="302"/>
                  </a:lnTo>
                  <a:lnTo>
                    <a:pt x="53" y="317"/>
                  </a:lnTo>
                  <a:lnTo>
                    <a:pt x="66" y="331"/>
                  </a:lnTo>
                  <a:lnTo>
                    <a:pt x="66" y="331"/>
                  </a:lnTo>
                  <a:lnTo>
                    <a:pt x="80" y="344"/>
                  </a:lnTo>
                  <a:lnTo>
                    <a:pt x="95" y="355"/>
                  </a:lnTo>
                  <a:lnTo>
                    <a:pt x="111" y="364"/>
                  </a:lnTo>
                  <a:lnTo>
                    <a:pt x="127" y="372"/>
                  </a:lnTo>
                  <a:lnTo>
                    <a:pt x="144" y="378"/>
                  </a:lnTo>
                  <a:lnTo>
                    <a:pt x="161" y="383"/>
                  </a:lnTo>
                  <a:lnTo>
                    <a:pt x="180" y="385"/>
                  </a:lnTo>
                  <a:lnTo>
                    <a:pt x="198" y="386"/>
                  </a:lnTo>
                  <a:lnTo>
                    <a:pt x="198" y="386"/>
                  </a:lnTo>
                  <a:lnTo>
                    <a:pt x="217" y="385"/>
                  </a:lnTo>
                  <a:lnTo>
                    <a:pt x="235" y="383"/>
                  </a:lnTo>
                  <a:lnTo>
                    <a:pt x="254" y="378"/>
                  </a:lnTo>
                  <a:lnTo>
                    <a:pt x="270" y="372"/>
                  </a:lnTo>
                  <a:lnTo>
                    <a:pt x="287" y="364"/>
                  </a:lnTo>
                  <a:lnTo>
                    <a:pt x="302" y="355"/>
                  </a:lnTo>
                  <a:lnTo>
                    <a:pt x="317" y="344"/>
                  </a:lnTo>
                  <a:lnTo>
                    <a:pt x="331" y="331"/>
                  </a:lnTo>
                  <a:lnTo>
                    <a:pt x="331" y="331"/>
                  </a:lnTo>
                  <a:lnTo>
                    <a:pt x="343" y="317"/>
                  </a:lnTo>
                  <a:lnTo>
                    <a:pt x="355" y="302"/>
                  </a:lnTo>
                  <a:lnTo>
                    <a:pt x="364" y="286"/>
                  </a:lnTo>
                  <a:lnTo>
                    <a:pt x="372" y="269"/>
                  </a:lnTo>
                  <a:lnTo>
                    <a:pt x="378" y="253"/>
                  </a:lnTo>
                  <a:lnTo>
                    <a:pt x="383" y="234"/>
                  </a:lnTo>
                  <a:lnTo>
                    <a:pt x="385" y="217"/>
                  </a:lnTo>
                  <a:lnTo>
                    <a:pt x="386" y="199"/>
                  </a:lnTo>
                  <a:lnTo>
                    <a:pt x="385" y="181"/>
                  </a:lnTo>
                  <a:lnTo>
                    <a:pt x="383" y="163"/>
                  </a:lnTo>
                  <a:lnTo>
                    <a:pt x="378" y="146"/>
                  </a:lnTo>
                  <a:lnTo>
                    <a:pt x="372" y="128"/>
                  </a:lnTo>
                  <a:lnTo>
                    <a:pt x="364" y="111"/>
                  </a:lnTo>
                  <a:lnTo>
                    <a:pt x="355" y="96"/>
                  </a:lnTo>
                  <a:lnTo>
                    <a:pt x="343" y="80"/>
                  </a:lnTo>
                  <a:lnTo>
                    <a:pt x="331" y="66"/>
                  </a:lnTo>
                  <a:lnTo>
                    <a:pt x="331" y="66"/>
                  </a:lnTo>
                  <a:lnTo>
                    <a:pt x="317" y="53"/>
                  </a:lnTo>
                  <a:lnTo>
                    <a:pt x="302" y="43"/>
                  </a:lnTo>
                  <a:lnTo>
                    <a:pt x="287" y="34"/>
                  </a:lnTo>
                  <a:lnTo>
                    <a:pt x="270" y="26"/>
                  </a:lnTo>
                  <a:lnTo>
                    <a:pt x="254" y="19"/>
                  </a:lnTo>
                  <a:lnTo>
                    <a:pt x="235" y="15"/>
                  </a:lnTo>
                  <a:lnTo>
                    <a:pt x="217" y="12"/>
                  </a:lnTo>
                  <a:lnTo>
                    <a:pt x="198" y="11"/>
                  </a:lnTo>
                  <a:lnTo>
                    <a:pt x="198"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noEditPoints="1"/>
            </p:cNvSpPr>
            <p:nvPr userDrawn="1"/>
          </p:nvSpPr>
          <p:spPr bwMode="auto">
            <a:xfrm>
              <a:off x="2688" y="1981"/>
              <a:ext cx="167" cy="167"/>
            </a:xfrm>
            <a:custGeom>
              <a:avLst/>
              <a:gdLst>
                <a:gd name="T0" fmla="*/ 151 w 334"/>
                <a:gd name="T1" fmla="*/ 335 h 335"/>
                <a:gd name="T2" fmla="*/ 104 w 334"/>
                <a:gd name="T3" fmla="*/ 322 h 335"/>
                <a:gd name="T4" fmla="*/ 61 w 334"/>
                <a:gd name="T5" fmla="*/ 298 h 335"/>
                <a:gd name="T6" fmla="*/ 38 w 334"/>
                <a:gd name="T7" fmla="*/ 274 h 335"/>
                <a:gd name="T8" fmla="*/ 13 w 334"/>
                <a:gd name="T9" fmla="*/ 232 h 335"/>
                <a:gd name="T10" fmla="*/ 1 w 334"/>
                <a:gd name="T11" fmla="*/ 185 h 335"/>
                <a:gd name="T12" fmla="*/ 1 w 334"/>
                <a:gd name="T13" fmla="*/ 151 h 335"/>
                <a:gd name="T14" fmla="*/ 13 w 334"/>
                <a:gd name="T15" fmla="*/ 104 h 335"/>
                <a:gd name="T16" fmla="*/ 38 w 334"/>
                <a:gd name="T17" fmla="*/ 61 h 335"/>
                <a:gd name="T18" fmla="*/ 61 w 334"/>
                <a:gd name="T19" fmla="*/ 38 h 335"/>
                <a:gd name="T20" fmla="*/ 104 w 334"/>
                <a:gd name="T21" fmla="*/ 13 h 335"/>
                <a:gd name="T22" fmla="*/ 151 w 334"/>
                <a:gd name="T23" fmla="*/ 2 h 335"/>
                <a:gd name="T24" fmla="*/ 185 w 334"/>
                <a:gd name="T25" fmla="*/ 2 h 335"/>
                <a:gd name="T26" fmla="*/ 232 w 334"/>
                <a:gd name="T27" fmla="*/ 13 h 335"/>
                <a:gd name="T28" fmla="*/ 273 w 334"/>
                <a:gd name="T29" fmla="*/ 38 h 335"/>
                <a:gd name="T30" fmla="*/ 297 w 334"/>
                <a:gd name="T31" fmla="*/ 61 h 335"/>
                <a:gd name="T32" fmla="*/ 322 w 334"/>
                <a:gd name="T33" fmla="*/ 104 h 335"/>
                <a:gd name="T34" fmla="*/ 334 w 334"/>
                <a:gd name="T35" fmla="*/ 151 h 335"/>
                <a:gd name="T36" fmla="*/ 334 w 334"/>
                <a:gd name="T37" fmla="*/ 185 h 335"/>
                <a:gd name="T38" fmla="*/ 322 w 334"/>
                <a:gd name="T39" fmla="*/ 232 h 335"/>
                <a:gd name="T40" fmla="*/ 297 w 334"/>
                <a:gd name="T41" fmla="*/ 274 h 335"/>
                <a:gd name="T42" fmla="*/ 273 w 334"/>
                <a:gd name="T43" fmla="*/ 298 h 335"/>
                <a:gd name="T44" fmla="*/ 232 w 334"/>
                <a:gd name="T45" fmla="*/ 322 h 335"/>
                <a:gd name="T46" fmla="*/ 185 w 334"/>
                <a:gd name="T47" fmla="*/ 335 h 335"/>
                <a:gd name="T48" fmla="*/ 167 w 334"/>
                <a:gd name="T49" fmla="*/ 11 h 335"/>
                <a:gd name="T50" fmla="*/ 136 w 334"/>
                <a:gd name="T51" fmla="*/ 14 h 335"/>
                <a:gd name="T52" fmla="*/ 94 w 334"/>
                <a:gd name="T53" fmla="*/ 29 h 335"/>
                <a:gd name="T54" fmla="*/ 57 w 334"/>
                <a:gd name="T55" fmla="*/ 57 h 335"/>
                <a:gd name="T56" fmla="*/ 37 w 334"/>
                <a:gd name="T57" fmla="*/ 81 h 335"/>
                <a:gd name="T58" fmla="*/ 18 w 334"/>
                <a:gd name="T59" fmla="*/ 123 h 335"/>
                <a:gd name="T60" fmla="*/ 11 w 334"/>
                <a:gd name="T61" fmla="*/ 168 h 335"/>
                <a:gd name="T62" fmla="*/ 14 w 334"/>
                <a:gd name="T63" fmla="*/ 199 h 335"/>
                <a:gd name="T64" fmla="*/ 29 w 334"/>
                <a:gd name="T65" fmla="*/ 241 h 335"/>
                <a:gd name="T66" fmla="*/ 57 w 334"/>
                <a:gd name="T67" fmla="*/ 278 h 335"/>
                <a:gd name="T68" fmla="*/ 81 w 334"/>
                <a:gd name="T69" fmla="*/ 298 h 335"/>
                <a:gd name="T70" fmla="*/ 122 w 334"/>
                <a:gd name="T71" fmla="*/ 317 h 335"/>
                <a:gd name="T72" fmla="*/ 167 w 334"/>
                <a:gd name="T73" fmla="*/ 324 h 335"/>
                <a:gd name="T74" fmla="*/ 198 w 334"/>
                <a:gd name="T75" fmla="*/ 321 h 335"/>
                <a:gd name="T76" fmla="*/ 241 w 334"/>
                <a:gd name="T77" fmla="*/ 306 h 335"/>
                <a:gd name="T78" fmla="*/ 278 w 334"/>
                <a:gd name="T79" fmla="*/ 278 h 335"/>
                <a:gd name="T80" fmla="*/ 297 w 334"/>
                <a:gd name="T81" fmla="*/ 255 h 335"/>
                <a:gd name="T82" fmla="*/ 317 w 334"/>
                <a:gd name="T83" fmla="*/ 214 h 335"/>
                <a:gd name="T84" fmla="*/ 324 w 334"/>
                <a:gd name="T85" fmla="*/ 168 h 335"/>
                <a:gd name="T86" fmla="*/ 320 w 334"/>
                <a:gd name="T87" fmla="*/ 136 h 335"/>
                <a:gd name="T88" fmla="*/ 306 w 334"/>
                <a:gd name="T89" fmla="*/ 94 h 335"/>
                <a:gd name="T90" fmla="*/ 278 w 334"/>
                <a:gd name="T91" fmla="*/ 57 h 335"/>
                <a:gd name="T92" fmla="*/ 254 w 334"/>
                <a:gd name="T93" fmla="*/ 37 h 335"/>
                <a:gd name="T94" fmla="*/ 213 w 334"/>
                <a:gd name="T95" fmla="*/ 18 h 335"/>
                <a:gd name="T96" fmla="*/ 167 w 334"/>
                <a:gd name="T97" fmla="*/ 1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35">
                  <a:moveTo>
                    <a:pt x="167" y="335"/>
                  </a:moveTo>
                  <a:lnTo>
                    <a:pt x="167" y="335"/>
                  </a:lnTo>
                  <a:lnTo>
                    <a:pt x="151" y="335"/>
                  </a:lnTo>
                  <a:lnTo>
                    <a:pt x="135" y="332"/>
                  </a:lnTo>
                  <a:lnTo>
                    <a:pt x="119" y="328"/>
                  </a:lnTo>
                  <a:lnTo>
                    <a:pt x="104" y="322"/>
                  </a:lnTo>
                  <a:lnTo>
                    <a:pt x="89" y="315"/>
                  </a:lnTo>
                  <a:lnTo>
                    <a:pt x="75" y="307"/>
                  </a:lnTo>
                  <a:lnTo>
                    <a:pt x="61" y="298"/>
                  </a:lnTo>
                  <a:lnTo>
                    <a:pt x="49" y="286"/>
                  </a:lnTo>
                  <a:lnTo>
                    <a:pt x="49" y="286"/>
                  </a:lnTo>
                  <a:lnTo>
                    <a:pt x="38" y="274"/>
                  </a:lnTo>
                  <a:lnTo>
                    <a:pt x="28" y="261"/>
                  </a:lnTo>
                  <a:lnTo>
                    <a:pt x="20" y="247"/>
                  </a:lnTo>
                  <a:lnTo>
                    <a:pt x="13" y="232"/>
                  </a:lnTo>
                  <a:lnTo>
                    <a:pt x="7" y="216"/>
                  </a:lnTo>
                  <a:lnTo>
                    <a:pt x="4" y="201"/>
                  </a:lnTo>
                  <a:lnTo>
                    <a:pt x="1" y="185"/>
                  </a:lnTo>
                  <a:lnTo>
                    <a:pt x="0" y="168"/>
                  </a:lnTo>
                  <a:lnTo>
                    <a:pt x="0" y="168"/>
                  </a:lnTo>
                  <a:lnTo>
                    <a:pt x="1" y="151"/>
                  </a:lnTo>
                  <a:lnTo>
                    <a:pt x="4" y="135"/>
                  </a:lnTo>
                  <a:lnTo>
                    <a:pt x="7" y="119"/>
                  </a:lnTo>
                  <a:lnTo>
                    <a:pt x="13" y="104"/>
                  </a:lnTo>
                  <a:lnTo>
                    <a:pt x="20" y="89"/>
                  </a:lnTo>
                  <a:lnTo>
                    <a:pt x="28" y="75"/>
                  </a:lnTo>
                  <a:lnTo>
                    <a:pt x="38" y="61"/>
                  </a:lnTo>
                  <a:lnTo>
                    <a:pt x="49" y="49"/>
                  </a:lnTo>
                  <a:lnTo>
                    <a:pt x="49" y="49"/>
                  </a:lnTo>
                  <a:lnTo>
                    <a:pt x="61" y="38"/>
                  </a:lnTo>
                  <a:lnTo>
                    <a:pt x="75" y="28"/>
                  </a:lnTo>
                  <a:lnTo>
                    <a:pt x="89" y="20"/>
                  </a:lnTo>
                  <a:lnTo>
                    <a:pt x="104" y="13"/>
                  </a:lnTo>
                  <a:lnTo>
                    <a:pt x="119" y="7"/>
                  </a:lnTo>
                  <a:lnTo>
                    <a:pt x="135" y="4"/>
                  </a:lnTo>
                  <a:lnTo>
                    <a:pt x="151" y="2"/>
                  </a:lnTo>
                  <a:lnTo>
                    <a:pt x="167" y="0"/>
                  </a:lnTo>
                  <a:lnTo>
                    <a:pt x="167" y="0"/>
                  </a:lnTo>
                  <a:lnTo>
                    <a:pt x="185" y="2"/>
                  </a:lnTo>
                  <a:lnTo>
                    <a:pt x="201" y="4"/>
                  </a:lnTo>
                  <a:lnTo>
                    <a:pt x="216" y="7"/>
                  </a:lnTo>
                  <a:lnTo>
                    <a:pt x="232" y="13"/>
                  </a:lnTo>
                  <a:lnTo>
                    <a:pt x="247" y="20"/>
                  </a:lnTo>
                  <a:lnTo>
                    <a:pt x="261" y="28"/>
                  </a:lnTo>
                  <a:lnTo>
                    <a:pt x="273" y="38"/>
                  </a:lnTo>
                  <a:lnTo>
                    <a:pt x="286" y="49"/>
                  </a:lnTo>
                  <a:lnTo>
                    <a:pt x="286" y="49"/>
                  </a:lnTo>
                  <a:lnTo>
                    <a:pt x="297" y="61"/>
                  </a:lnTo>
                  <a:lnTo>
                    <a:pt x="307" y="75"/>
                  </a:lnTo>
                  <a:lnTo>
                    <a:pt x="315" y="89"/>
                  </a:lnTo>
                  <a:lnTo>
                    <a:pt x="322" y="104"/>
                  </a:lnTo>
                  <a:lnTo>
                    <a:pt x="327" y="119"/>
                  </a:lnTo>
                  <a:lnTo>
                    <a:pt x="332" y="135"/>
                  </a:lnTo>
                  <a:lnTo>
                    <a:pt x="334" y="151"/>
                  </a:lnTo>
                  <a:lnTo>
                    <a:pt x="334" y="168"/>
                  </a:lnTo>
                  <a:lnTo>
                    <a:pt x="334" y="168"/>
                  </a:lnTo>
                  <a:lnTo>
                    <a:pt x="334" y="185"/>
                  </a:lnTo>
                  <a:lnTo>
                    <a:pt x="332" y="201"/>
                  </a:lnTo>
                  <a:lnTo>
                    <a:pt x="327" y="216"/>
                  </a:lnTo>
                  <a:lnTo>
                    <a:pt x="322" y="232"/>
                  </a:lnTo>
                  <a:lnTo>
                    <a:pt x="315" y="247"/>
                  </a:lnTo>
                  <a:lnTo>
                    <a:pt x="307" y="261"/>
                  </a:lnTo>
                  <a:lnTo>
                    <a:pt x="297" y="274"/>
                  </a:lnTo>
                  <a:lnTo>
                    <a:pt x="286" y="286"/>
                  </a:lnTo>
                  <a:lnTo>
                    <a:pt x="286" y="286"/>
                  </a:lnTo>
                  <a:lnTo>
                    <a:pt x="273" y="298"/>
                  </a:lnTo>
                  <a:lnTo>
                    <a:pt x="261" y="307"/>
                  </a:lnTo>
                  <a:lnTo>
                    <a:pt x="247" y="315"/>
                  </a:lnTo>
                  <a:lnTo>
                    <a:pt x="232" y="322"/>
                  </a:lnTo>
                  <a:lnTo>
                    <a:pt x="216" y="328"/>
                  </a:lnTo>
                  <a:lnTo>
                    <a:pt x="201" y="332"/>
                  </a:lnTo>
                  <a:lnTo>
                    <a:pt x="185" y="335"/>
                  </a:lnTo>
                  <a:lnTo>
                    <a:pt x="167" y="335"/>
                  </a:lnTo>
                  <a:lnTo>
                    <a:pt x="167" y="335"/>
                  </a:lnTo>
                  <a:close/>
                  <a:moveTo>
                    <a:pt x="167" y="11"/>
                  </a:moveTo>
                  <a:lnTo>
                    <a:pt x="167" y="11"/>
                  </a:lnTo>
                  <a:lnTo>
                    <a:pt x="152" y="12"/>
                  </a:lnTo>
                  <a:lnTo>
                    <a:pt x="136" y="14"/>
                  </a:lnTo>
                  <a:lnTo>
                    <a:pt x="122" y="18"/>
                  </a:lnTo>
                  <a:lnTo>
                    <a:pt x="107" y="23"/>
                  </a:lnTo>
                  <a:lnTo>
                    <a:pt x="94" y="29"/>
                  </a:lnTo>
                  <a:lnTo>
                    <a:pt x="81" y="37"/>
                  </a:lnTo>
                  <a:lnTo>
                    <a:pt x="68" y="47"/>
                  </a:lnTo>
                  <a:lnTo>
                    <a:pt x="57" y="57"/>
                  </a:lnTo>
                  <a:lnTo>
                    <a:pt x="57" y="57"/>
                  </a:lnTo>
                  <a:lnTo>
                    <a:pt x="46" y="68"/>
                  </a:lnTo>
                  <a:lnTo>
                    <a:pt x="37" y="81"/>
                  </a:lnTo>
                  <a:lnTo>
                    <a:pt x="29" y="94"/>
                  </a:lnTo>
                  <a:lnTo>
                    <a:pt x="23" y="108"/>
                  </a:lnTo>
                  <a:lnTo>
                    <a:pt x="18" y="123"/>
                  </a:lnTo>
                  <a:lnTo>
                    <a:pt x="14" y="136"/>
                  </a:lnTo>
                  <a:lnTo>
                    <a:pt x="12" y="153"/>
                  </a:lnTo>
                  <a:lnTo>
                    <a:pt x="11" y="168"/>
                  </a:lnTo>
                  <a:lnTo>
                    <a:pt x="11" y="168"/>
                  </a:lnTo>
                  <a:lnTo>
                    <a:pt x="12" y="184"/>
                  </a:lnTo>
                  <a:lnTo>
                    <a:pt x="14" y="199"/>
                  </a:lnTo>
                  <a:lnTo>
                    <a:pt x="18" y="214"/>
                  </a:lnTo>
                  <a:lnTo>
                    <a:pt x="23" y="227"/>
                  </a:lnTo>
                  <a:lnTo>
                    <a:pt x="29" y="241"/>
                  </a:lnTo>
                  <a:lnTo>
                    <a:pt x="37" y="255"/>
                  </a:lnTo>
                  <a:lnTo>
                    <a:pt x="46" y="267"/>
                  </a:lnTo>
                  <a:lnTo>
                    <a:pt x="57" y="278"/>
                  </a:lnTo>
                  <a:lnTo>
                    <a:pt x="57" y="278"/>
                  </a:lnTo>
                  <a:lnTo>
                    <a:pt x="68" y="288"/>
                  </a:lnTo>
                  <a:lnTo>
                    <a:pt x="81" y="298"/>
                  </a:lnTo>
                  <a:lnTo>
                    <a:pt x="94" y="306"/>
                  </a:lnTo>
                  <a:lnTo>
                    <a:pt x="107" y="313"/>
                  </a:lnTo>
                  <a:lnTo>
                    <a:pt x="122" y="317"/>
                  </a:lnTo>
                  <a:lnTo>
                    <a:pt x="136" y="321"/>
                  </a:lnTo>
                  <a:lnTo>
                    <a:pt x="152" y="323"/>
                  </a:lnTo>
                  <a:lnTo>
                    <a:pt x="167" y="324"/>
                  </a:lnTo>
                  <a:lnTo>
                    <a:pt x="167" y="324"/>
                  </a:lnTo>
                  <a:lnTo>
                    <a:pt x="183" y="323"/>
                  </a:lnTo>
                  <a:lnTo>
                    <a:pt x="198" y="321"/>
                  </a:lnTo>
                  <a:lnTo>
                    <a:pt x="213" y="317"/>
                  </a:lnTo>
                  <a:lnTo>
                    <a:pt x="227" y="313"/>
                  </a:lnTo>
                  <a:lnTo>
                    <a:pt x="241" y="306"/>
                  </a:lnTo>
                  <a:lnTo>
                    <a:pt x="254" y="298"/>
                  </a:lnTo>
                  <a:lnTo>
                    <a:pt x="266" y="288"/>
                  </a:lnTo>
                  <a:lnTo>
                    <a:pt x="278" y="278"/>
                  </a:lnTo>
                  <a:lnTo>
                    <a:pt x="278" y="278"/>
                  </a:lnTo>
                  <a:lnTo>
                    <a:pt x="288" y="267"/>
                  </a:lnTo>
                  <a:lnTo>
                    <a:pt x="297" y="255"/>
                  </a:lnTo>
                  <a:lnTo>
                    <a:pt x="306" y="241"/>
                  </a:lnTo>
                  <a:lnTo>
                    <a:pt x="312" y="227"/>
                  </a:lnTo>
                  <a:lnTo>
                    <a:pt x="317" y="214"/>
                  </a:lnTo>
                  <a:lnTo>
                    <a:pt x="320" y="199"/>
                  </a:lnTo>
                  <a:lnTo>
                    <a:pt x="323" y="184"/>
                  </a:lnTo>
                  <a:lnTo>
                    <a:pt x="324" y="168"/>
                  </a:lnTo>
                  <a:lnTo>
                    <a:pt x="324" y="168"/>
                  </a:lnTo>
                  <a:lnTo>
                    <a:pt x="323" y="153"/>
                  </a:lnTo>
                  <a:lnTo>
                    <a:pt x="320" y="136"/>
                  </a:lnTo>
                  <a:lnTo>
                    <a:pt x="317" y="123"/>
                  </a:lnTo>
                  <a:lnTo>
                    <a:pt x="312" y="108"/>
                  </a:lnTo>
                  <a:lnTo>
                    <a:pt x="306" y="94"/>
                  </a:lnTo>
                  <a:lnTo>
                    <a:pt x="297" y="81"/>
                  </a:lnTo>
                  <a:lnTo>
                    <a:pt x="288" y="68"/>
                  </a:lnTo>
                  <a:lnTo>
                    <a:pt x="278" y="57"/>
                  </a:lnTo>
                  <a:lnTo>
                    <a:pt x="278" y="57"/>
                  </a:lnTo>
                  <a:lnTo>
                    <a:pt x="266" y="47"/>
                  </a:lnTo>
                  <a:lnTo>
                    <a:pt x="254" y="37"/>
                  </a:lnTo>
                  <a:lnTo>
                    <a:pt x="241" y="29"/>
                  </a:lnTo>
                  <a:lnTo>
                    <a:pt x="227" y="23"/>
                  </a:lnTo>
                  <a:lnTo>
                    <a:pt x="213" y="18"/>
                  </a:lnTo>
                  <a:lnTo>
                    <a:pt x="198" y="14"/>
                  </a:lnTo>
                  <a:lnTo>
                    <a:pt x="183" y="12"/>
                  </a:lnTo>
                  <a:lnTo>
                    <a:pt x="167" y="11"/>
                  </a:lnTo>
                  <a:lnTo>
                    <a:pt x="16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2684" y="2133"/>
              <a:ext cx="19" cy="19"/>
            </a:xfrm>
            <a:custGeom>
              <a:avLst/>
              <a:gdLst>
                <a:gd name="T0" fmla="*/ 8 w 39"/>
                <a:gd name="T1" fmla="*/ 40 h 40"/>
                <a:gd name="T2" fmla="*/ 0 w 39"/>
                <a:gd name="T3" fmla="*/ 33 h 40"/>
                <a:gd name="T4" fmla="*/ 32 w 39"/>
                <a:gd name="T5" fmla="*/ 0 h 40"/>
                <a:gd name="T6" fmla="*/ 39 w 39"/>
                <a:gd name="T7" fmla="*/ 9 h 40"/>
                <a:gd name="T8" fmla="*/ 8 w 39"/>
                <a:gd name="T9" fmla="*/ 40 h 40"/>
              </a:gdLst>
              <a:ahLst/>
              <a:cxnLst>
                <a:cxn ang="0">
                  <a:pos x="T0" y="T1"/>
                </a:cxn>
                <a:cxn ang="0">
                  <a:pos x="T2" y="T3"/>
                </a:cxn>
                <a:cxn ang="0">
                  <a:pos x="T4" y="T5"/>
                </a:cxn>
                <a:cxn ang="0">
                  <a:pos x="T6" y="T7"/>
                </a:cxn>
                <a:cxn ang="0">
                  <a:pos x="T8" y="T9"/>
                </a:cxn>
              </a:cxnLst>
              <a:rect l="0" t="0" r="r" b="b"/>
              <a:pathLst>
                <a:path w="39" h="40">
                  <a:moveTo>
                    <a:pt x="8" y="40"/>
                  </a:moveTo>
                  <a:lnTo>
                    <a:pt x="0" y="33"/>
                  </a:lnTo>
                  <a:lnTo>
                    <a:pt x="32" y="0"/>
                  </a:lnTo>
                  <a:lnTo>
                    <a:pt x="39" y="9"/>
                  </a:lnTo>
                  <a:lnTo>
                    <a:pt x="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noEditPoints="1"/>
            </p:cNvSpPr>
            <p:nvPr userDrawn="1"/>
          </p:nvSpPr>
          <p:spPr bwMode="auto">
            <a:xfrm>
              <a:off x="2553" y="2144"/>
              <a:ext cx="139" cy="139"/>
            </a:xfrm>
            <a:custGeom>
              <a:avLst/>
              <a:gdLst>
                <a:gd name="T0" fmla="*/ 27 w 278"/>
                <a:gd name="T1" fmla="*/ 279 h 279"/>
                <a:gd name="T2" fmla="*/ 27 w 278"/>
                <a:gd name="T3" fmla="*/ 279 h 279"/>
                <a:gd name="T4" fmla="*/ 20 w 278"/>
                <a:gd name="T5" fmla="*/ 278 h 279"/>
                <a:gd name="T6" fmla="*/ 15 w 278"/>
                <a:gd name="T7" fmla="*/ 275 h 279"/>
                <a:gd name="T8" fmla="*/ 4 w 278"/>
                <a:gd name="T9" fmla="*/ 264 h 279"/>
                <a:gd name="T10" fmla="*/ 4 w 278"/>
                <a:gd name="T11" fmla="*/ 264 h 279"/>
                <a:gd name="T12" fmla="*/ 1 w 278"/>
                <a:gd name="T13" fmla="*/ 258 h 279"/>
                <a:gd name="T14" fmla="*/ 0 w 278"/>
                <a:gd name="T15" fmla="*/ 253 h 279"/>
                <a:gd name="T16" fmla="*/ 0 w 278"/>
                <a:gd name="T17" fmla="*/ 253 h 279"/>
                <a:gd name="T18" fmla="*/ 1 w 278"/>
                <a:gd name="T19" fmla="*/ 246 h 279"/>
                <a:gd name="T20" fmla="*/ 4 w 278"/>
                <a:gd name="T21" fmla="*/ 240 h 279"/>
                <a:gd name="T22" fmla="*/ 239 w 278"/>
                <a:gd name="T23" fmla="*/ 5 h 279"/>
                <a:gd name="T24" fmla="*/ 239 w 278"/>
                <a:gd name="T25" fmla="*/ 5 h 279"/>
                <a:gd name="T26" fmla="*/ 245 w 278"/>
                <a:gd name="T27" fmla="*/ 2 h 279"/>
                <a:gd name="T28" fmla="*/ 252 w 278"/>
                <a:gd name="T29" fmla="*/ 0 h 279"/>
                <a:gd name="T30" fmla="*/ 252 w 278"/>
                <a:gd name="T31" fmla="*/ 0 h 279"/>
                <a:gd name="T32" fmla="*/ 258 w 278"/>
                <a:gd name="T33" fmla="*/ 2 h 279"/>
                <a:gd name="T34" fmla="*/ 263 w 278"/>
                <a:gd name="T35" fmla="*/ 5 h 279"/>
                <a:gd name="T36" fmla="*/ 274 w 278"/>
                <a:gd name="T37" fmla="*/ 15 h 279"/>
                <a:gd name="T38" fmla="*/ 274 w 278"/>
                <a:gd name="T39" fmla="*/ 15 h 279"/>
                <a:gd name="T40" fmla="*/ 276 w 278"/>
                <a:gd name="T41" fmla="*/ 18 h 279"/>
                <a:gd name="T42" fmla="*/ 277 w 278"/>
                <a:gd name="T43" fmla="*/ 21 h 279"/>
                <a:gd name="T44" fmla="*/ 278 w 278"/>
                <a:gd name="T45" fmla="*/ 28 h 279"/>
                <a:gd name="T46" fmla="*/ 277 w 278"/>
                <a:gd name="T47" fmla="*/ 34 h 279"/>
                <a:gd name="T48" fmla="*/ 276 w 278"/>
                <a:gd name="T49" fmla="*/ 37 h 279"/>
                <a:gd name="T50" fmla="*/ 274 w 278"/>
                <a:gd name="T51" fmla="*/ 40 h 279"/>
                <a:gd name="T52" fmla="*/ 39 w 278"/>
                <a:gd name="T53" fmla="*/ 275 h 279"/>
                <a:gd name="T54" fmla="*/ 39 w 278"/>
                <a:gd name="T55" fmla="*/ 275 h 279"/>
                <a:gd name="T56" fmla="*/ 33 w 278"/>
                <a:gd name="T57" fmla="*/ 278 h 279"/>
                <a:gd name="T58" fmla="*/ 27 w 278"/>
                <a:gd name="T59" fmla="*/ 279 h 279"/>
                <a:gd name="T60" fmla="*/ 27 w 278"/>
                <a:gd name="T61" fmla="*/ 279 h 279"/>
                <a:gd name="T62" fmla="*/ 252 w 278"/>
                <a:gd name="T63" fmla="*/ 11 h 279"/>
                <a:gd name="T64" fmla="*/ 252 w 278"/>
                <a:gd name="T65" fmla="*/ 11 h 279"/>
                <a:gd name="T66" fmla="*/ 250 w 278"/>
                <a:gd name="T67" fmla="*/ 12 h 279"/>
                <a:gd name="T68" fmla="*/ 247 w 278"/>
                <a:gd name="T69" fmla="*/ 13 h 279"/>
                <a:gd name="T70" fmla="*/ 12 w 278"/>
                <a:gd name="T71" fmla="*/ 248 h 279"/>
                <a:gd name="T72" fmla="*/ 12 w 278"/>
                <a:gd name="T73" fmla="*/ 248 h 279"/>
                <a:gd name="T74" fmla="*/ 11 w 278"/>
                <a:gd name="T75" fmla="*/ 250 h 279"/>
                <a:gd name="T76" fmla="*/ 10 w 278"/>
                <a:gd name="T77" fmla="*/ 253 h 279"/>
                <a:gd name="T78" fmla="*/ 10 w 278"/>
                <a:gd name="T79" fmla="*/ 253 h 279"/>
                <a:gd name="T80" fmla="*/ 11 w 278"/>
                <a:gd name="T81" fmla="*/ 255 h 279"/>
                <a:gd name="T82" fmla="*/ 12 w 278"/>
                <a:gd name="T83" fmla="*/ 257 h 279"/>
                <a:gd name="T84" fmla="*/ 23 w 278"/>
                <a:gd name="T85" fmla="*/ 267 h 279"/>
                <a:gd name="T86" fmla="*/ 23 w 278"/>
                <a:gd name="T87" fmla="*/ 267 h 279"/>
                <a:gd name="T88" fmla="*/ 25 w 278"/>
                <a:gd name="T89" fmla="*/ 269 h 279"/>
                <a:gd name="T90" fmla="*/ 27 w 278"/>
                <a:gd name="T91" fmla="*/ 269 h 279"/>
                <a:gd name="T92" fmla="*/ 30 w 278"/>
                <a:gd name="T93" fmla="*/ 269 h 279"/>
                <a:gd name="T94" fmla="*/ 31 w 278"/>
                <a:gd name="T95" fmla="*/ 267 h 279"/>
                <a:gd name="T96" fmla="*/ 267 w 278"/>
                <a:gd name="T97" fmla="*/ 31 h 279"/>
                <a:gd name="T98" fmla="*/ 267 w 278"/>
                <a:gd name="T99" fmla="*/ 31 h 279"/>
                <a:gd name="T100" fmla="*/ 268 w 278"/>
                <a:gd name="T101" fmla="*/ 30 h 279"/>
                <a:gd name="T102" fmla="*/ 268 w 278"/>
                <a:gd name="T103" fmla="*/ 28 h 279"/>
                <a:gd name="T104" fmla="*/ 268 w 278"/>
                <a:gd name="T105" fmla="*/ 25 h 279"/>
                <a:gd name="T106" fmla="*/ 267 w 278"/>
                <a:gd name="T107" fmla="*/ 23 h 279"/>
                <a:gd name="T108" fmla="*/ 257 w 278"/>
                <a:gd name="T109" fmla="*/ 13 h 279"/>
                <a:gd name="T110" fmla="*/ 257 w 278"/>
                <a:gd name="T111" fmla="*/ 13 h 279"/>
                <a:gd name="T112" fmla="*/ 254 w 278"/>
                <a:gd name="T113" fmla="*/ 12 h 279"/>
                <a:gd name="T114" fmla="*/ 252 w 278"/>
                <a:gd name="T115" fmla="*/ 11 h 279"/>
                <a:gd name="T116" fmla="*/ 252 w 278"/>
                <a:gd name="T117" fmla="*/ 1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8" h="279">
                  <a:moveTo>
                    <a:pt x="27" y="279"/>
                  </a:moveTo>
                  <a:lnTo>
                    <a:pt x="27" y="279"/>
                  </a:lnTo>
                  <a:lnTo>
                    <a:pt x="20" y="278"/>
                  </a:lnTo>
                  <a:lnTo>
                    <a:pt x="15" y="275"/>
                  </a:lnTo>
                  <a:lnTo>
                    <a:pt x="4" y="264"/>
                  </a:lnTo>
                  <a:lnTo>
                    <a:pt x="4" y="264"/>
                  </a:lnTo>
                  <a:lnTo>
                    <a:pt x="1" y="258"/>
                  </a:lnTo>
                  <a:lnTo>
                    <a:pt x="0" y="253"/>
                  </a:lnTo>
                  <a:lnTo>
                    <a:pt x="0" y="253"/>
                  </a:lnTo>
                  <a:lnTo>
                    <a:pt x="1" y="246"/>
                  </a:lnTo>
                  <a:lnTo>
                    <a:pt x="4" y="240"/>
                  </a:lnTo>
                  <a:lnTo>
                    <a:pt x="239" y="5"/>
                  </a:lnTo>
                  <a:lnTo>
                    <a:pt x="239" y="5"/>
                  </a:lnTo>
                  <a:lnTo>
                    <a:pt x="245" y="2"/>
                  </a:lnTo>
                  <a:lnTo>
                    <a:pt x="252" y="0"/>
                  </a:lnTo>
                  <a:lnTo>
                    <a:pt x="252" y="0"/>
                  </a:lnTo>
                  <a:lnTo>
                    <a:pt x="258" y="2"/>
                  </a:lnTo>
                  <a:lnTo>
                    <a:pt x="263" y="5"/>
                  </a:lnTo>
                  <a:lnTo>
                    <a:pt x="274" y="15"/>
                  </a:lnTo>
                  <a:lnTo>
                    <a:pt x="274" y="15"/>
                  </a:lnTo>
                  <a:lnTo>
                    <a:pt x="276" y="18"/>
                  </a:lnTo>
                  <a:lnTo>
                    <a:pt x="277" y="21"/>
                  </a:lnTo>
                  <a:lnTo>
                    <a:pt x="278" y="28"/>
                  </a:lnTo>
                  <a:lnTo>
                    <a:pt x="277" y="34"/>
                  </a:lnTo>
                  <a:lnTo>
                    <a:pt x="276" y="37"/>
                  </a:lnTo>
                  <a:lnTo>
                    <a:pt x="274" y="40"/>
                  </a:lnTo>
                  <a:lnTo>
                    <a:pt x="39" y="275"/>
                  </a:lnTo>
                  <a:lnTo>
                    <a:pt x="39" y="275"/>
                  </a:lnTo>
                  <a:lnTo>
                    <a:pt x="33" y="278"/>
                  </a:lnTo>
                  <a:lnTo>
                    <a:pt x="27" y="279"/>
                  </a:lnTo>
                  <a:lnTo>
                    <a:pt x="27" y="279"/>
                  </a:lnTo>
                  <a:close/>
                  <a:moveTo>
                    <a:pt x="252" y="11"/>
                  </a:moveTo>
                  <a:lnTo>
                    <a:pt x="252" y="11"/>
                  </a:lnTo>
                  <a:lnTo>
                    <a:pt x="250" y="12"/>
                  </a:lnTo>
                  <a:lnTo>
                    <a:pt x="247" y="13"/>
                  </a:lnTo>
                  <a:lnTo>
                    <a:pt x="12" y="248"/>
                  </a:lnTo>
                  <a:lnTo>
                    <a:pt x="12" y="248"/>
                  </a:lnTo>
                  <a:lnTo>
                    <a:pt x="11" y="250"/>
                  </a:lnTo>
                  <a:lnTo>
                    <a:pt x="10" y="253"/>
                  </a:lnTo>
                  <a:lnTo>
                    <a:pt x="10" y="253"/>
                  </a:lnTo>
                  <a:lnTo>
                    <a:pt x="11" y="255"/>
                  </a:lnTo>
                  <a:lnTo>
                    <a:pt x="12" y="257"/>
                  </a:lnTo>
                  <a:lnTo>
                    <a:pt x="23" y="267"/>
                  </a:lnTo>
                  <a:lnTo>
                    <a:pt x="23" y="267"/>
                  </a:lnTo>
                  <a:lnTo>
                    <a:pt x="25" y="269"/>
                  </a:lnTo>
                  <a:lnTo>
                    <a:pt x="27" y="269"/>
                  </a:lnTo>
                  <a:lnTo>
                    <a:pt x="30" y="269"/>
                  </a:lnTo>
                  <a:lnTo>
                    <a:pt x="31" y="267"/>
                  </a:lnTo>
                  <a:lnTo>
                    <a:pt x="267" y="31"/>
                  </a:lnTo>
                  <a:lnTo>
                    <a:pt x="267" y="31"/>
                  </a:lnTo>
                  <a:lnTo>
                    <a:pt x="268" y="30"/>
                  </a:lnTo>
                  <a:lnTo>
                    <a:pt x="268" y="28"/>
                  </a:lnTo>
                  <a:lnTo>
                    <a:pt x="268" y="25"/>
                  </a:lnTo>
                  <a:lnTo>
                    <a:pt x="267" y="23"/>
                  </a:lnTo>
                  <a:lnTo>
                    <a:pt x="257" y="13"/>
                  </a:lnTo>
                  <a:lnTo>
                    <a:pt x="257" y="13"/>
                  </a:lnTo>
                  <a:lnTo>
                    <a:pt x="254" y="12"/>
                  </a:lnTo>
                  <a:lnTo>
                    <a:pt x="252" y="11"/>
                  </a:lnTo>
                  <a:lnTo>
                    <a:pt x="25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noEditPoints="1"/>
            </p:cNvSpPr>
            <p:nvPr userDrawn="1"/>
          </p:nvSpPr>
          <p:spPr bwMode="auto">
            <a:xfrm>
              <a:off x="3802" y="1982"/>
              <a:ext cx="224" cy="303"/>
            </a:xfrm>
            <a:custGeom>
              <a:avLst/>
              <a:gdLst>
                <a:gd name="T0" fmla="*/ 225 w 448"/>
                <a:gd name="T1" fmla="*/ 0 h 607"/>
                <a:gd name="T2" fmla="*/ 180 w 448"/>
                <a:gd name="T3" fmla="*/ 4 h 607"/>
                <a:gd name="T4" fmla="*/ 137 w 448"/>
                <a:gd name="T5" fmla="*/ 17 h 607"/>
                <a:gd name="T6" fmla="*/ 99 w 448"/>
                <a:gd name="T7" fmla="*/ 38 h 607"/>
                <a:gd name="T8" fmla="*/ 66 w 448"/>
                <a:gd name="T9" fmla="*/ 65 h 607"/>
                <a:gd name="T10" fmla="*/ 40 w 448"/>
                <a:gd name="T11" fmla="*/ 99 h 607"/>
                <a:gd name="T12" fmla="*/ 19 w 448"/>
                <a:gd name="T13" fmla="*/ 137 h 607"/>
                <a:gd name="T14" fmla="*/ 5 w 448"/>
                <a:gd name="T15" fmla="*/ 178 h 607"/>
                <a:gd name="T16" fmla="*/ 0 w 448"/>
                <a:gd name="T17" fmla="*/ 223 h 607"/>
                <a:gd name="T18" fmla="*/ 2 w 448"/>
                <a:gd name="T19" fmla="*/ 236 h 607"/>
                <a:gd name="T20" fmla="*/ 6 w 448"/>
                <a:gd name="T21" fmla="*/ 261 h 607"/>
                <a:gd name="T22" fmla="*/ 15 w 448"/>
                <a:gd name="T23" fmla="*/ 290 h 607"/>
                <a:gd name="T24" fmla="*/ 36 w 448"/>
                <a:gd name="T25" fmla="*/ 335 h 607"/>
                <a:gd name="T26" fmla="*/ 72 w 448"/>
                <a:gd name="T27" fmla="*/ 399 h 607"/>
                <a:gd name="T28" fmla="*/ 113 w 448"/>
                <a:gd name="T29" fmla="*/ 462 h 607"/>
                <a:gd name="T30" fmla="*/ 154 w 448"/>
                <a:gd name="T31" fmla="*/ 518 h 607"/>
                <a:gd name="T32" fmla="*/ 215 w 448"/>
                <a:gd name="T33" fmla="*/ 596 h 607"/>
                <a:gd name="T34" fmla="*/ 225 w 448"/>
                <a:gd name="T35" fmla="*/ 607 h 607"/>
                <a:gd name="T36" fmla="*/ 260 w 448"/>
                <a:gd name="T37" fmla="*/ 564 h 607"/>
                <a:gd name="T38" fmla="*/ 316 w 448"/>
                <a:gd name="T39" fmla="*/ 492 h 607"/>
                <a:gd name="T40" fmla="*/ 357 w 448"/>
                <a:gd name="T41" fmla="*/ 431 h 607"/>
                <a:gd name="T42" fmla="*/ 397 w 448"/>
                <a:gd name="T43" fmla="*/ 367 h 607"/>
                <a:gd name="T44" fmla="*/ 428 w 448"/>
                <a:gd name="T45" fmla="*/ 305 h 607"/>
                <a:gd name="T46" fmla="*/ 438 w 448"/>
                <a:gd name="T47" fmla="*/ 275 h 607"/>
                <a:gd name="T48" fmla="*/ 446 w 448"/>
                <a:gd name="T49" fmla="*/ 248 h 607"/>
                <a:gd name="T50" fmla="*/ 448 w 448"/>
                <a:gd name="T51" fmla="*/ 223 h 607"/>
                <a:gd name="T52" fmla="*/ 447 w 448"/>
                <a:gd name="T53" fmla="*/ 200 h 607"/>
                <a:gd name="T54" fmla="*/ 438 w 448"/>
                <a:gd name="T55" fmla="*/ 156 h 607"/>
                <a:gd name="T56" fmla="*/ 421 w 448"/>
                <a:gd name="T57" fmla="*/ 117 h 607"/>
                <a:gd name="T58" fmla="*/ 397 w 448"/>
                <a:gd name="T59" fmla="*/ 81 h 607"/>
                <a:gd name="T60" fmla="*/ 367 w 448"/>
                <a:gd name="T61" fmla="*/ 50 h 607"/>
                <a:gd name="T62" fmla="*/ 331 w 448"/>
                <a:gd name="T63" fmla="*/ 26 h 607"/>
                <a:gd name="T64" fmla="*/ 291 w 448"/>
                <a:gd name="T65" fmla="*/ 10 h 607"/>
                <a:gd name="T66" fmla="*/ 247 w 448"/>
                <a:gd name="T67" fmla="*/ 1 h 607"/>
                <a:gd name="T68" fmla="*/ 225 w 448"/>
                <a:gd name="T69" fmla="*/ 0 h 607"/>
                <a:gd name="T70" fmla="*/ 225 w 448"/>
                <a:gd name="T71" fmla="*/ 288 h 607"/>
                <a:gd name="T72" fmla="*/ 210 w 448"/>
                <a:gd name="T73" fmla="*/ 286 h 607"/>
                <a:gd name="T74" fmla="*/ 197 w 448"/>
                <a:gd name="T75" fmla="*/ 282 h 607"/>
                <a:gd name="T76" fmla="*/ 174 w 448"/>
                <a:gd name="T77" fmla="*/ 267 h 607"/>
                <a:gd name="T78" fmla="*/ 158 w 448"/>
                <a:gd name="T79" fmla="*/ 244 h 607"/>
                <a:gd name="T80" fmla="*/ 155 w 448"/>
                <a:gd name="T81" fmla="*/ 230 h 607"/>
                <a:gd name="T82" fmla="*/ 152 w 448"/>
                <a:gd name="T83" fmla="*/ 216 h 607"/>
                <a:gd name="T84" fmla="*/ 154 w 448"/>
                <a:gd name="T85" fmla="*/ 208 h 607"/>
                <a:gd name="T86" fmla="*/ 156 w 448"/>
                <a:gd name="T87" fmla="*/ 194 h 607"/>
                <a:gd name="T88" fmla="*/ 165 w 448"/>
                <a:gd name="T89" fmla="*/ 176 h 607"/>
                <a:gd name="T90" fmla="*/ 185 w 448"/>
                <a:gd name="T91" fmla="*/ 156 h 607"/>
                <a:gd name="T92" fmla="*/ 203 w 448"/>
                <a:gd name="T93" fmla="*/ 147 h 607"/>
                <a:gd name="T94" fmla="*/ 217 w 448"/>
                <a:gd name="T95" fmla="*/ 145 h 607"/>
                <a:gd name="T96" fmla="*/ 225 w 448"/>
                <a:gd name="T97" fmla="*/ 144 h 607"/>
                <a:gd name="T98" fmla="*/ 239 w 448"/>
                <a:gd name="T99" fmla="*/ 146 h 607"/>
                <a:gd name="T100" fmla="*/ 253 w 448"/>
                <a:gd name="T101" fmla="*/ 149 h 607"/>
                <a:gd name="T102" fmla="*/ 276 w 448"/>
                <a:gd name="T103" fmla="*/ 164 h 607"/>
                <a:gd name="T104" fmla="*/ 291 w 448"/>
                <a:gd name="T105" fmla="*/ 187 h 607"/>
                <a:gd name="T106" fmla="*/ 295 w 448"/>
                <a:gd name="T107" fmla="*/ 201 h 607"/>
                <a:gd name="T108" fmla="*/ 296 w 448"/>
                <a:gd name="T109" fmla="*/ 216 h 607"/>
                <a:gd name="T110" fmla="*/ 296 w 448"/>
                <a:gd name="T111" fmla="*/ 223 h 607"/>
                <a:gd name="T112" fmla="*/ 293 w 448"/>
                <a:gd name="T113" fmla="*/ 237 h 607"/>
                <a:gd name="T114" fmla="*/ 284 w 448"/>
                <a:gd name="T115" fmla="*/ 255 h 607"/>
                <a:gd name="T116" fmla="*/ 265 w 448"/>
                <a:gd name="T117" fmla="*/ 275 h 607"/>
                <a:gd name="T118" fmla="*/ 246 w 448"/>
                <a:gd name="T119" fmla="*/ 284 h 607"/>
                <a:gd name="T120" fmla="*/ 232 w 448"/>
                <a:gd name="T121" fmla="*/ 288 h 607"/>
                <a:gd name="T122" fmla="*/ 225 w 448"/>
                <a:gd name="T123" fmla="*/ 288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8" h="607">
                  <a:moveTo>
                    <a:pt x="225" y="0"/>
                  </a:moveTo>
                  <a:lnTo>
                    <a:pt x="225" y="0"/>
                  </a:lnTo>
                  <a:lnTo>
                    <a:pt x="202" y="1"/>
                  </a:lnTo>
                  <a:lnTo>
                    <a:pt x="180" y="4"/>
                  </a:lnTo>
                  <a:lnTo>
                    <a:pt x="158" y="10"/>
                  </a:lnTo>
                  <a:lnTo>
                    <a:pt x="137" y="17"/>
                  </a:lnTo>
                  <a:lnTo>
                    <a:pt x="118" y="26"/>
                  </a:lnTo>
                  <a:lnTo>
                    <a:pt x="99" y="38"/>
                  </a:lnTo>
                  <a:lnTo>
                    <a:pt x="82" y="50"/>
                  </a:lnTo>
                  <a:lnTo>
                    <a:pt x="66" y="65"/>
                  </a:lnTo>
                  <a:lnTo>
                    <a:pt x="52" y="81"/>
                  </a:lnTo>
                  <a:lnTo>
                    <a:pt x="40" y="99"/>
                  </a:lnTo>
                  <a:lnTo>
                    <a:pt x="28" y="117"/>
                  </a:lnTo>
                  <a:lnTo>
                    <a:pt x="19" y="137"/>
                  </a:lnTo>
                  <a:lnTo>
                    <a:pt x="11" y="156"/>
                  </a:lnTo>
                  <a:lnTo>
                    <a:pt x="5" y="178"/>
                  </a:lnTo>
                  <a:lnTo>
                    <a:pt x="2" y="200"/>
                  </a:lnTo>
                  <a:lnTo>
                    <a:pt x="0" y="223"/>
                  </a:lnTo>
                  <a:lnTo>
                    <a:pt x="0" y="223"/>
                  </a:lnTo>
                  <a:lnTo>
                    <a:pt x="2" y="236"/>
                  </a:lnTo>
                  <a:lnTo>
                    <a:pt x="4" y="248"/>
                  </a:lnTo>
                  <a:lnTo>
                    <a:pt x="6" y="261"/>
                  </a:lnTo>
                  <a:lnTo>
                    <a:pt x="11" y="275"/>
                  </a:lnTo>
                  <a:lnTo>
                    <a:pt x="15" y="290"/>
                  </a:lnTo>
                  <a:lnTo>
                    <a:pt x="21" y="305"/>
                  </a:lnTo>
                  <a:lnTo>
                    <a:pt x="36" y="335"/>
                  </a:lnTo>
                  <a:lnTo>
                    <a:pt x="53" y="367"/>
                  </a:lnTo>
                  <a:lnTo>
                    <a:pt x="72" y="399"/>
                  </a:lnTo>
                  <a:lnTo>
                    <a:pt x="91" y="431"/>
                  </a:lnTo>
                  <a:lnTo>
                    <a:pt x="113" y="462"/>
                  </a:lnTo>
                  <a:lnTo>
                    <a:pt x="134" y="492"/>
                  </a:lnTo>
                  <a:lnTo>
                    <a:pt x="154" y="518"/>
                  </a:lnTo>
                  <a:lnTo>
                    <a:pt x="189" y="564"/>
                  </a:lnTo>
                  <a:lnTo>
                    <a:pt x="215" y="596"/>
                  </a:lnTo>
                  <a:lnTo>
                    <a:pt x="225" y="607"/>
                  </a:lnTo>
                  <a:lnTo>
                    <a:pt x="225" y="607"/>
                  </a:lnTo>
                  <a:lnTo>
                    <a:pt x="234" y="596"/>
                  </a:lnTo>
                  <a:lnTo>
                    <a:pt x="260" y="564"/>
                  </a:lnTo>
                  <a:lnTo>
                    <a:pt x="295" y="518"/>
                  </a:lnTo>
                  <a:lnTo>
                    <a:pt x="316" y="492"/>
                  </a:lnTo>
                  <a:lnTo>
                    <a:pt x="337" y="462"/>
                  </a:lnTo>
                  <a:lnTo>
                    <a:pt x="357" y="431"/>
                  </a:lnTo>
                  <a:lnTo>
                    <a:pt x="377" y="399"/>
                  </a:lnTo>
                  <a:lnTo>
                    <a:pt x="397" y="367"/>
                  </a:lnTo>
                  <a:lnTo>
                    <a:pt x="413" y="335"/>
                  </a:lnTo>
                  <a:lnTo>
                    <a:pt x="428" y="305"/>
                  </a:lnTo>
                  <a:lnTo>
                    <a:pt x="434" y="290"/>
                  </a:lnTo>
                  <a:lnTo>
                    <a:pt x="438" y="275"/>
                  </a:lnTo>
                  <a:lnTo>
                    <a:pt x="443" y="261"/>
                  </a:lnTo>
                  <a:lnTo>
                    <a:pt x="446" y="248"/>
                  </a:lnTo>
                  <a:lnTo>
                    <a:pt x="447" y="236"/>
                  </a:lnTo>
                  <a:lnTo>
                    <a:pt x="448" y="223"/>
                  </a:lnTo>
                  <a:lnTo>
                    <a:pt x="448" y="223"/>
                  </a:lnTo>
                  <a:lnTo>
                    <a:pt x="447" y="200"/>
                  </a:lnTo>
                  <a:lnTo>
                    <a:pt x="444" y="178"/>
                  </a:lnTo>
                  <a:lnTo>
                    <a:pt x="438" y="156"/>
                  </a:lnTo>
                  <a:lnTo>
                    <a:pt x="430" y="137"/>
                  </a:lnTo>
                  <a:lnTo>
                    <a:pt x="421" y="117"/>
                  </a:lnTo>
                  <a:lnTo>
                    <a:pt x="410" y="99"/>
                  </a:lnTo>
                  <a:lnTo>
                    <a:pt x="397" y="81"/>
                  </a:lnTo>
                  <a:lnTo>
                    <a:pt x="383" y="65"/>
                  </a:lnTo>
                  <a:lnTo>
                    <a:pt x="367" y="50"/>
                  </a:lnTo>
                  <a:lnTo>
                    <a:pt x="349" y="38"/>
                  </a:lnTo>
                  <a:lnTo>
                    <a:pt x="331" y="26"/>
                  </a:lnTo>
                  <a:lnTo>
                    <a:pt x="311" y="17"/>
                  </a:lnTo>
                  <a:lnTo>
                    <a:pt x="291" y="10"/>
                  </a:lnTo>
                  <a:lnTo>
                    <a:pt x="270" y="4"/>
                  </a:lnTo>
                  <a:lnTo>
                    <a:pt x="247" y="1"/>
                  </a:lnTo>
                  <a:lnTo>
                    <a:pt x="225" y="0"/>
                  </a:lnTo>
                  <a:lnTo>
                    <a:pt x="225" y="0"/>
                  </a:lnTo>
                  <a:close/>
                  <a:moveTo>
                    <a:pt x="225" y="288"/>
                  </a:moveTo>
                  <a:lnTo>
                    <a:pt x="225" y="288"/>
                  </a:lnTo>
                  <a:lnTo>
                    <a:pt x="217" y="288"/>
                  </a:lnTo>
                  <a:lnTo>
                    <a:pt x="210" y="286"/>
                  </a:lnTo>
                  <a:lnTo>
                    <a:pt x="203" y="284"/>
                  </a:lnTo>
                  <a:lnTo>
                    <a:pt x="197" y="282"/>
                  </a:lnTo>
                  <a:lnTo>
                    <a:pt x="185" y="275"/>
                  </a:lnTo>
                  <a:lnTo>
                    <a:pt x="174" y="267"/>
                  </a:lnTo>
                  <a:lnTo>
                    <a:pt x="165" y="255"/>
                  </a:lnTo>
                  <a:lnTo>
                    <a:pt x="158" y="244"/>
                  </a:lnTo>
                  <a:lnTo>
                    <a:pt x="156" y="237"/>
                  </a:lnTo>
                  <a:lnTo>
                    <a:pt x="155" y="230"/>
                  </a:lnTo>
                  <a:lnTo>
                    <a:pt x="154" y="223"/>
                  </a:lnTo>
                  <a:lnTo>
                    <a:pt x="152" y="216"/>
                  </a:lnTo>
                  <a:lnTo>
                    <a:pt x="152" y="216"/>
                  </a:lnTo>
                  <a:lnTo>
                    <a:pt x="154" y="208"/>
                  </a:lnTo>
                  <a:lnTo>
                    <a:pt x="155" y="201"/>
                  </a:lnTo>
                  <a:lnTo>
                    <a:pt x="156" y="194"/>
                  </a:lnTo>
                  <a:lnTo>
                    <a:pt x="158" y="187"/>
                  </a:lnTo>
                  <a:lnTo>
                    <a:pt x="165" y="176"/>
                  </a:lnTo>
                  <a:lnTo>
                    <a:pt x="174" y="164"/>
                  </a:lnTo>
                  <a:lnTo>
                    <a:pt x="185" y="156"/>
                  </a:lnTo>
                  <a:lnTo>
                    <a:pt x="197" y="149"/>
                  </a:lnTo>
                  <a:lnTo>
                    <a:pt x="203" y="147"/>
                  </a:lnTo>
                  <a:lnTo>
                    <a:pt x="210" y="146"/>
                  </a:lnTo>
                  <a:lnTo>
                    <a:pt x="217" y="145"/>
                  </a:lnTo>
                  <a:lnTo>
                    <a:pt x="225" y="144"/>
                  </a:lnTo>
                  <a:lnTo>
                    <a:pt x="225" y="144"/>
                  </a:lnTo>
                  <a:lnTo>
                    <a:pt x="232" y="145"/>
                  </a:lnTo>
                  <a:lnTo>
                    <a:pt x="239" y="146"/>
                  </a:lnTo>
                  <a:lnTo>
                    <a:pt x="246" y="147"/>
                  </a:lnTo>
                  <a:lnTo>
                    <a:pt x="253" y="149"/>
                  </a:lnTo>
                  <a:lnTo>
                    <a:pt x="265" y="156"/>
                  </a:lnTo>
                  <a:lnTo>
                    <a:pt x="276" y="164"/>
                  </a:lnTo>
                  <a:lnTo>
                    <a:pt x="284" y="176"/>
                  </a:lnTo>
                  <a:lnTo>
                    <a:pt x="291" y="187"/>
                  </a:lnTo>
                  <a:lnTo>
                    <a:pt x="293" y="194"/>
                  </a:lnTo>
                  <a:lnTo>
                    <a:pt x="295" y="201"/>
                  </a:lnTo>
                  <a:lnTo>
                    <a:pt x="296" y="208"/>
                  </a:lnTo>
                  <a:lnTo>
                    <a:pt x="296" y="216"/>
                  </a:lnTo>
                  <a:lnTo>
                    <a:pt x="296" y="216"/>
                  </a:lnTo>
                  <a:lnTo>
                    <a:pt x="296" y="223"/>
                  </a:lnTo>
                  <a:lnTo>
                    <a:pt x="295" y="230"/>
                  </a:lnTo>
                  <a:lnTo>
                    <a:pt x="293" y="237"/>
                  </a:lnTo>
                  <a:lnTo>
                    <a:pt x="291" y="244"/>
                  </a:lnTo>
                  <a:lnTo>
                    <a:pt x="284" y="255"/>
                  </a:lnTo>
                  <a:lnTo>
                    <a:pt x="276" y="267"/>
                  </a:lnTo>
                  <a:lnTo>
                    <a:pt x="265" y="275"/>
                  </a:lnTo>
                  <a:lnTo>
                    <a:pt x="253" y="282"/>
                  </a:lnTo>
                  <a:lnTo>
                    <a:pt x="246" y="284"/>
                  </a:lnTo>
                  <a:lnTo>
                    <a:pt x="239" y="286"/>
                  </a:lnTo>
                  <a:lnTo>
                    <a:pt x="232" y="288"/>
                  </a:lnTo>
                  <a:lnTo>
                    <a:pt x="225" y="288"/>
                  </a:lnTo>
                  <a:lnTo>
                    <a:pt x="225" y="288"/>
                  </a:lnTo>
                  <a:close/>
                </a:path>
              </a:pathLst>
            </a:custGeom>
            <a:noFill/>
            <a:ln w="111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3179" y="2138"/>
              <a:ext cx="294" cy="123"/>
            </a:xfrm>
            <a:custGeom>
              <a:avLst/>
              <a:gdLst>
                <a:gd name="T0" fmla="*/ 587 w 587"/>
                <a:gd name="T1" fmla="*/ 242 h 244"/>
                <a:gd name="T2" fmla="*/ 577 w 587"/>
                <a:gd name="T3" fmla="*/ 226 h 244"/>
                <a:gd name="T4" fmla="*/ 570 w 587"/>
                <a:gd name="T5" fmla="*/ 207 h 244"/>
                <a:gd name="T6" fmla="*/ 562 w 587"/>
                <a:gd name="T7" fmla="*/ 169 h 244"/>
                <a:gd name="T8" fmla="*/ 561 w 587"/>
                <a:gd name="T9" fmla="*/ 138 h 244"/>
                <a:gd name="T10" fmla="*/ 561 w 587"/>
                <a:gd name="T11" fmla="*/ 82 h 244"/>
                <a:gd name="T12" fmla="*/ 560 w 587"/>
                <a:gd name="T13" fmla="*/ 74 h 244"/>
                <a:gd name="T14" fmla="*/ 557 w 587"/>
                <a:gd name="T15" fmla="*/ 58 h 244"/>
                <a:gd name="T16" fmla="*/ 551 w 587"/>
                <a:gd name="T17" fmla="*/ 43 h 244"/>
                <a:gd name="T18" fmla="*/ 541 w 587"/>
                <a:gd name="T19" fmla="*/ 30 h 244"/>
                <a:gd name="T20" fmla="*/ 531 w 587"/>
                <a:gd name="T21" fmla="*/ 18 h 244"/>
                <a:gd name="T22" fmla="*/ 517 w 587"/>
                <a:gd name="T23" fmla="*/ 9 h 244"/>
                <a:gd name="T24" fmla="*/ 502 w 587"/>
                <a:gd name="T25" fmla="*/ 3 h 244"/>
                <a:gd name="T26" fmla="*/ 486 w 587"/>
                <a:gd name="T27" fmla="*/ 0 h 244"/>
                <a:gd name="T28" fmla="*/ 82 w 587"/>
                <a:gd name="T29" fmla="*/ 0 h 244"/>
                <a:gd name="T30" fmla="*/ 74 w 587"/>
                <a:gd name="T31" fmla="*/ 0 h 244"/>
                <a:gd name="T32" fmla="*/ 57 w 587"/>
                <a:gd name="T33" fmla="*/ 3 h 244"/>
                <a:gd name="T34" fmla="*/ 43 w 587"/>
                <a:gd name="T35" fmla="*/ 9 h 244"/>
                <a:gd name="T36" fmla="*/ 30 w 587"/>
                <a:gd name="T37" fmla="*/ 18 h 244"/>
                <a:gd name="T38" fmla="*/ 18 w 587"/>
                <a:gd name="T39" fmla="*/ 30 h 244"/>
                <a:gd name="T40" fmla="*/ 9 w 587"/>
                <a:gd name="T41" fmla="*/ 43 h 244"/>
                <a:gd name="T42" fmla="*/ 3 w 587"/>
                <a:gd name="T43" fmla="*/ 58 h 244"/>
                <a:gd name="T44" fmla="*/ 0 w 587"/>
                <a:gd name="T45" fmla="*/ 74 h 244"/>
                <a:gd name="T46" fmla="*/ 0 w 587"/>
                <a:gd name="T47" fmla="*/ 124 h 244"/>
                <a:gd name="T48" fmla="*/ 0 w 587"/>
                <a:gd name="T49" fmla="*/ 134 h 244"/>
                <a:gd name="T50" fmla="*/ 3 w 587"/>
                <a:gd name="T51" fmla="*/ 150 h 244"/>
                <a:gd name="T52" fmla="*/ 9 w 587"/>
                <a:gd name="T53" fmla="*/ 165 h 244"/>
                <a:gd name="T54" fmla="*/ 18 w 587"/>
                <a:gd name="T55" fmla="*/ 177 h 244"/>
                <a:gd name="T56" fmla="*/ 30 w 587"/>
                <a:gd name="T57" fmla="*/ 189 h 244"/>
                <a:gd name="T58" fmla="*/ 43 w 587"/>
                <a:gd name="T59" fmla="*/ 197 h 244"/>
                <a:gd name="T60" fmla="*/ 57 w 587"/>
                <a:gd name="T61" fmla="*/ 204 h 244"/>
                <a:gd name="T62" fmla="*/ 74 w 587"/>
                <a:gd name="T63" fmla="*/ 207 h 244"/>
                <a:gd name="T64" fmla="*/ 478 w 587"/>
                <a:gd name="T65" fmla="*/ 207 h 244"/>
                <a:gd name="T66" fmla="*/ 486 w 587"/>
                <a:gd name="T67" fmla="*/ 207 h 244"/>
                <a:gd name="T68" fmla="*/ 502 w 587"/>
                <a:gd name="T69" fmla="*/ 204 h 244"/>
                <a:gd name="T70" fmla="*/ 509 w 587"/>
                <a:gd name="T71" fmla="*/ 202 h 244"/>
                <a:gd name="T72" fmla="*/ 531 w 587"/>
                <a:gd name="T73" fmla="*/ 210 h 244"/>
                <a:gd name="T74" fmla="*/ 568 w 587"/>
                <a:gd name="T75" fmla="*/ 230 h 244"/>
                <a:gd name="T76" fmla="*/ 586 w 587"/>
                <a:gd name="T77" fmla="*/ 244 h 244"/>
                <a:gd name="T78" fmla="*/ 587 w 587"/>
                <a:gd name="T79" fmla="*/ 244 h 244"/>
                <a:gd name="T80" fmla="*/ 587 w 587"/>
                <a:gd name="T81" fmla="*/ 24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7" h="244">
                  <a:moveTo>
                    <a:pt x="587" y="242"/>
                  </a:moveTo>
                  <a:lnTo>
                    <a:pt x="587" y="242"/>
                  </a:lnTo>
                  <a:lnTo>
                    <a:pt x="582" y="235"/>
                  </a:lnTo>
                  <a:lnTo>
                    <a:pt x="577" y="226"/>
                  </a:lnTo>
                  <a:lnTo>
                    <a:pt x="574" y="217"/>
                  </a:lnTo>
                  <a:lnTo>
                    <a:pt x="570" y="207"/>
                  </a:lnTo>
                  <a:lnTo>
                    <a:pt x="566" y="188"/>
                  </a:lnTo>
                  <a:lnTo>
                    <a:pt x="562" y="169"/>
                  </a:lnTo>
                  <a:lnTo>
                    <a:pt x="561" y="152"/>
                  </a:lnTo>
                  <a:lnTo>
                    <a:pt x="561" y="138"/>
                  </a:lnTo>
                  <a:lnTo>
                    <a:pt x="561" y="124"/>
                  </a:lnTo>
                  <a:lnTo>
                    <a:pt x="561" y="82"/>
                  </a:lnTo>
                  <a:lnTo>
                    <a:pt x="561" y="82"/>
                  </a:lnTo>
                  <a:lnTo>
                    <a:pt x="560" y="74"/>
                  </a:lnTo>
                  <a:lnTo>
                    <a:pt x="559" y="66"/>
                  </a:lnTo>
                  <a:lnTo>
                    <a:pt x="557" y="58"/>
                  </a:lnTo>
                  <a:lnTo>
                    <a:pt x="554" y="50"/>
                  </a:lnTo>
                  <a:lnTo>
                    <a:pt x="551" y="43"/>
                  </a:lnTo>
                  <a:lnTo>
                    <a:pt x="547" y="36"/>
                  </a:lnTo>
                  <a:lnTo>
                    <a:pt x="541" y="30"/>
                  </a:lnTo>
                  <a:lnTo>
                    <a:pt x="537" y="24"/>
                  </a:lnTo>
                  <a:lnTo>
                    <a:pt x="531" y="18"/>
                  </a:lnTo>
                  <a:lnTo>
                    <a:pt x="524" y="14"/>
                  </a:lnTo>
                  <a:lnTo>
                    <a:pt x="517" y="9"/>
                  </a:lnTo>
                  <a:lnTo>
                    <a:pt x="510" y="6"/>
                  </a:lnTo>
                  <a:lnTo>
                    <a:pt x="502" y="3"/>
                  </a:lnTo>
                  <a:lnTo>
                    <a:pt x="495" y="1"/>
                  </a:lnTo>
                  <a:lnTo>
                    <a:pt x="486" y="0"/>
                  </a:lnTo>
                  <a:lnTo>
                    <a:pt x="478" y="0"/>
                  </a:lnTo>
                  <a:lnTo>
                    <a:pt x="82" y="0"/>
                  </a:lnTo>
                  <a:lnTo>
                    <a:pt x="82" y="0"/>
                  </a:lnTo>
                  <a:lnTo>
                    <a:pt x="74" y="0"/>
                  </a:lnTo>
                  <a:lnTo>
                    <a:pt x="66" y="1"/>
                  </a:lnTo>
                  <a:lnTo>
                    <a:pt x="57" y="3"/>
                  </a:lnTo>
                  <a:lnTo>
                    <a:pt x="49" y="6"/>
                  </a:lnTo>
                  <a:lnTo>
                    <a:pt x="43" y="9"/>
                  </a:lnTo>
                  <a:lnTo>
                    <a:pt x="36" y="14"/>
                  </a:lnTo>
                  <a:lnTo>
                    <a:pt x="30" y="18"/>
                  </a:lnTo>
                  <a:lnTo>
                    <a:pt x="24" y="24"/>
                  </a:lnTo>
                  <a:lnTo>
                    <a:pt x="18" y="30"/>
                  </a:lnTo>
                  <a:lnTo>
                    <a:pt x="14" y="36"/>
                  </a:lnTo>
                  <a:lnTo>
                    <a:pt x="9" y="43"/>
                  </a:lnTo>
                  <a:lnTo>
                    <a:pt x="6" y="50"/>
                  </a:lnTo>
                  <a:lnTo>
                    <a:pt x="3" y="58"/>
                  </a:lnTo>
                  <a:lnTo>
                    <a:pt x="1" y="66"/>
                  </a:lnTo>
                  <a:lnTo>
                    <a:pt x="0" y="74"/>
                  </a:lnTo>
                  <a:lnTo>
                    <a:pt x="0" y="82"/>
                  </a:lnTo>
                  <a:lnTo>
                    <a:pt x="0" y="124"/>
                  </a:lnTo>
                  <a:lnTo>
                    <a:pt x="0" y="124"/>
                  </a:lnTo>
                  <a:lnTo>
                    <a:pt x="0" y="134"/>
                  </a:lnTo>
                  <a:lnTo>
                    <a:pt x="1" y="142"/>
                  </a:lnTo>
                  <a:lnTo>
                    <a:pt x="3" y="150"/>
                  </a:lnTo>
                  <a:lnTo>
                    <a:pt x="6" y="157"/>
                  </a:lnTo>
                  <a:lnTo>
                    <a:pt x="9" y="165"/>
                  </a:lnTo>
                  <a:lnTo>
                    <a:pt x="14" y="171"/>
                  </a:lnTo>
                  <a:lnTo>
                    <a:pt x="18" y="177"/>
                  </a:lnTo>
                  <a:lnTo>
                    <a:pt x="24" y="183"/>
                  </a:lnTo>
                  <a:lnTo>
                    <a:pt x="30" y="189"/>
                  </a:lnTo>
                  <a:lnTo>
                    <a:pt x="36" y="194"/>
                  </a:lnTo>
                  <a:lnTo>
                    <a:pt x="43" y="197"/>
                  </a:lnTo>
                  <a:lnTo>
                    <a:pt x="49" y="200"/>
                  </a:lnTo>
                  <a:lnTo>
                    <a:pt x="57" y="204"/>
                  </a:lnTo>
                  <a:lnTo>
                    <a:pt x="66" y="206"/>
                  </a:lnTo>
                  <a:lnTo>
                    <a:pt x="74" y="207"/>
                  </a:lnTo>
                  <a:lnTo>
                    <a:pt x="82" y="207"/>
                  </a:lnTo>
                  <a:lnTo>
                    <a:pt x="478" y="207"/>
                  </a:lnTo>
                  <a:lnTo>
                    <a:pt x="478" y="207"/>
                  </a:lnTo>
                  <a:lnTo>
                    <a:pt x="486" y="207"/>
                  </a:lnTo>
                  <a:lnTo>
                    <a:pt x="494" y="206"/>
                  </a:lnTo>
                  <a:lnTo>
                    <a:pt x="502" y="204"/>
                  </a:lnTo>
                  <a:lnTo>
                    <a:pt x="509" y="202"/>
                  </a:lnTo>
                  <a:lnTo>
                    <a:pt x="509" y="202"/>
                  </a:lnTo>
                  <a:lnTo>
                    <a:pt x="521" y="205"/>
                  </a:lnTo>
                  <a:lnTo>
                    <a:pt x="531" y="210"/>
                  </a:lnTo>
                  <a:lnTo>
                    <a:pt x="549" y="219"/>
                  </a:lnTo>
                  <a:lnTo>
                    <a:pt x="568" y="230"/>
                  </a:lnTo>
                  <a:lnTo>
                    <a:pt x="586" y="244"/>
                  </a:lnTo>
                  <a:lnTo>
                    <a:pt x="586" y="244"/>
                  </a:lnTo>
                  <a:lnTo>
                    <a:pt x="587" y="244"/>
                  </a:lnTo>
                  <a:lnTo>
                    <a:pt x="587" y="244"/>
                  </a:lnTo>
                  <a:lnTo>
                    <a:pt x="587" y="242"/>
                  </a:lnTo>
                  <a:lnTo>
                    <a:pt x="587" y="242"/>
                  </a:lnTo>
                  <a:close/>
                </a:path>
              </a:pathLst>
            </a:custGeom>
            <a:noFill/>
            <a:ln w="111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3159" y="2004"/>
              <a:ext cx="294" cy="122"/>
            </a:xfrm>
            <a:custGeom>
              <a:avLst/>
              <a:gdLst>
                <a:gd name="T0" fmla="*/ 0 w 587"/>
                <a:gd name="T1" fmla="*/ 243 h 244"/>
                <a:gd name="T2" fmla="*/ 10 w 587"/>
                <a:gd name="T3" fmla="*/ 227 h 244"/>
                <a:gd name="T4" fmla="*/ 17 w 587"/>
                <a:gd name="T5" fmla="*/ 208 h 244"/>
                <a:gd name="T6" fmla="*/ 25 w 587"/>
                <a:gd name="T7" fmla="*/ 170 h 244"/>
                <a:gd name="T8" fmla="*/ 26 w 587"/>
                <a:gd name="T9" fmla="*/ 139 h 244"/>
                <a:gd name="T10" fmla="*/ 26 w 587"/>
                <a:gd name="T11" fmla="*/ 82 h 244"/>
                <a:gd name="T12" fmla="*/ 27 w 587"/>
                <a:gd name="T13" fmla="*/ 74 h 244"/>
                <a:gd name="T14" fmla="*/ 30 w 587"/>
                <a:gd name="T15" fmla="*/ 58 h 244"/>
                <a:gd name="T16" fmla="*/ 36 w 587"/>
                <a:gd name="T17" fmla="*/ 43 h 244"/>
                <a:gd name="T18" fmla="*/ 46 w 587"/>
                <a:gd name="T19" fmla="*/ 29 h 244"/>
                <a:gd name="T20" fmla="*/ 56 w 587"/>
                <a:gd name="T21" fmla="*/ 19 h 244"/>
                <a:gd name="T22" fmla="*/ 70 w 587"/>
                <a:gd name="T23" fmla="*/ 10 h 244"/>
                <a:gd name="T24" fmla="*/ 85 w 587"/>
                <a:gd name="T25" fmla="*/ 4 h 244"/>
                <a:gd name="T26" fmla="*/ 101 w 587"/>
                <a:gd name="T27" fmla="*/ 1 h 244"/>
                <a:gd name="T28" fmla="*/ 505 w 587"/>
                <a:gd name="T29" fmla="*/ 0 h 244"/>
                <a:gd name="T30" fmla="*/ 513 w 587"/>
                <a:gd name="T31" fmla="*/ 1 h 244"/>
                <a:gd name="T32" fmla="*/ 529 w 587"/>
                <a:gd name="T33" fmla="*/ 4 h 244"/>
                <a:gd name="T34" fmla="*/ 544 w 587"/>
                <a:gd name="T35" fmla="*/ 10 h 244"/>
                <a:gd name="T36" fmla="*/ 557 w 587"/>
                <a:gd name="T37" fmla="*/ 19 h 244"/>
                <a:gd name="T38" fmla="*/ 569 w 587"/>
                <a:gd name="T39" fmla="*/ 29 h 244"/>
                <a:gd name="T40" fmla="*/ 578 w 587"/>
                <a:gd name="T41" fmla="*/ 43 h 244"/>
                <a:gd name="T42" fmla="*/ 584 w 587"/>
                <a:gd name="T43" fmla="*/ 58 h 244"/>
                <a:gd name="T44" fmla="*/ 587 w 587"/>
                <a:gd name="T45" fmla="*/ 74 h 244"/>
                <a:gd name="T46" fmla="*/ 587 w 587"/>
                <a:gd name="T47" fmla="*/ 125 h 244"/>
                <a:gd name="T48" fmla="*/ 587 w 587"/>
                <a:gd name="T49" fmla="*/ 133 h 244"/>
                <a:gd name="T50" fmla="*/ 584 w 587"/>
                <a:gd name="T51" fmla="*/ 149 h 244"/>
                <a:gd name="T52" fmla="*/ 578 w 587"/>
                <a:gd name="T53" fmla="*/ 164 h 244"/>
                <a:gd name="T54" fmla="*/ 569 w 587"/>
                <a:gd name="T55" fmla="*/ 178 h 244"/>
                <a:gd name="T56" fmla="*/ 557 w 587"/>
                <a:gd name="T57" fmla="*/ 188 h 244"/>
                <a:gd name="T58" fmla="*/ 544 w 587"/>
                <a:gd name="T59" fmla="*/ 198 h 244"/>
                <a:gd name="T60" fmla="*/ 529 w 587"/>
                <a:gd name="T61" fmla="*/ 205 h 244"/>
                <a:gd name="T62" fmla="*/ 513 w 587"/>
                <a:gd name="T63" fmla="*/ 207 h 244"/>
                <a:gd name="T64" fmla="*/ 109 w 587"/>
                <a:gd name="T65" fmla="*/ 208 h 244"/>
                <a:gd name="T66" fmla="*/ 101 w 587"/>
                <a:gd name="T67" fmla="*/ 207 h 244"/>
                <a:gd name="T68" fmla="*/ 85 w 587"/>
                <a:gd name="T69" fmla="*/ 205 h 244"/>
                <a:gd name="T70" fmla="*/ 78 w 587"/>
                <a:gd name="T71" fmla="*/ 202 h 244"/>
                <a:gd name="T72" fmla="*/ 56 w 587"/>
                <a:gd name="T73" fmla="*/ 209 h 244"/>
                <a:gd name="T74" fmla="*/ 19 w 587"/>
                <a:gd name="T75" fmla="*/ 231 h 244"/>
                <a:gd name="T76" fmla="*/ 1 w 587"/>
                <a:gd name="T77" fmla="*/ 244 h 244"/>
                <a:gd name="T78" fmla="*/ 0 w 587"/>
                <a:gd name="T79" fmla="*/ 244 h 244"/>
                <a:gd name="T80" fmla="*/ 0 w 587"/>
                <a:gd name="T81" fmla="*/ 24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7" h="244">
                  <a:moveTo>
                    <a:pt x="0" y="243"/>
                  </a:moveTo>
                  <a:lnTo>
                    <a:pt x="0" y="243"/>
                  </a:lnTo>
                  <a:lnTo>
                    <a:pt x="5" y="235"/>
                  </a:lnTo>
                  <a:lnTo>
                    <a:pt x="10" y="227"/>
                  </a:lnTo>
                  <a:lnTo>
                    <a:pt x="13" y="217"/>
                  </a:lnTo>
                  <a:lnTo>
                    <a:pt x="17" y="208"/>
                  </a:lnTo>
                  <a:lnTo>
                    <a:pt x="21" y="188"/>
                  </a:lnTo>
                  <a:lnTo>
                    <a:pt x="25" y="170"/>
                  </a:lnTo>
                  <a:lnTo>
                    <a:pt x="26" y="153"/>
                  </a:lnTo>
                  <a:lnTo>
                    <a:pt x="26" y="139"/>
                  </a:lnTo>
                  <a:lnTo>
                    <a:pt x="26" y="125"/>
                  </a:lnTo>
                  <a:lnTo>
                    <a:pt x="26" y="82"/>
                  </a:lnTo>
                  <a:lnTo>
                    <a:pt x="26" y="82"/>
                  </a:lnTo>
                  <a:lnTo>
                    <a:pt x="27" y="74"/>
                  </a:lnTo>
                  <a:lnTo>
                    <a:pt x="28" y="66"/>
                  </a:lnTo>
                  <a:lnTo>
                    <a:pt x="30" y="58"/>
                  </a:lnTo>
                  <a:lnTo>
                    <a:pt x="33" y="50"/>
                  </a:lnTo>
                  <a:lnTo>
                    <a:pt x="36" y="43"/>
                  </a:lnTo>
                  <a:lnTo>
                    <a:pt x="40" y="36"/>
                  </a:lnTo>
                  <a:lnTo>
                    <a:pt x="46" y="29"/>
                  </a:lnTo>
                  <a:lnTo>
                    <a:pt x="50" y="24"/>
                  </a:lnTo>
                  <a:lnTo>
                    <a:pt x="56" y="19"/>
                  </a:lnTo>
                  <a:lnTo>
                    <a:pt x="63" y="14"/>
                  </a:lnTo>
                  <a:lnTo>
                    <a:pt x="70" y="10"/>
                  </a:lnTo>
                  <a:lnTo>
                    <a:pt x="77" y="6"/>
                  </a:lnTo>
                  <a:lnTo>
                    <a:pt x="85" y="4"/>
                  </a:lnTo>
                  <a:lnTo>
                    <a:pt x="92" y="2"/>
                  </a:lnTo>
                  <a:lnTo>
                    <a:pt x="101" y="1"/>
                  </a:lnTo>
                  <a:lnTo>
                    <a:pt x="109" y="0"/>
                  </a:lnTo>
                  <a:lnTo>
                    <a:pt x="505" y="0"/>
                  </a:lnTo>
                  <a:lnTo>
                    <a:pt x="505" y="0"/>
                  </a:lnTo>
                  <a:lnTo>
                    <a:pt x="513" y="1"/>
                  </a:lnTo>
                  <a:lnTo>
                    <a:pt x="521" y="2"/>
                  </a:lnTo>
                  <a:lnTo>
                    <a:pt x="529" y="4"/>
                  </a:lnTo>
                  <a:lnTo>
                    <a:pt x="538" y="6"/>
                  </a:lnTo>
                  <a:lnTo>
                    <a:pt x="544" y="10"/>
                  </a:lnTo>
                  <a:lnTo>
                    <a:pt x="551" y="14"/>
                  </a:lnTo>
                  <a:lnTo>
                    <a:pt x="557" y="19"/>
                  </a:lnTo>
                  <a:lnTo>
                    <a:pt x="563" y="24"/>
                  </a:lnTo>
                  <a:lnTo>
                    <a:pt x="569" y="29"/>
                  </a:lnTo>
                  <a:lnTo>
                    <a:pt x="573" y="36"/>
                  </a:lnTo>
                  <a:lnTo>
                    <a:pt x="578" y="43"/>
                  </a:lnTo>
                  <a:lnTo>
                    <a:pt x="581" y="50"/>
                  </a:lnTo>
                  <a:lnTo>
                    <a:pt x="584" y="58"/>
                  </a:lnTo>
                  <a:lnTo>
                    <a:pt x="586" y="66"/>
                  </a:lnTo>
                  <a:lnTo>
                    <a:pt x="587" y="74"/>
                  </a:lnTo>
                  <a:lnTo>
                    <a:pt x="587" y="82"/>
                  </a:lnTo>
                  <a:lnTo>
                    <a:pt x="587" y="125"/>
                  </a:lnTo>
                  <a:lnTo>
                    <a:pt x="587" y="125"/>
                  </a:lnTo>
                  <a:lnTo>
                    <a:pt x="587" y="133"/>
                  </a:lnTo>
                  <a:lnTo>
                    <a:pt x="586" y="142"/>
                  </a:lnTo>
                  <a:lnTo>
                    <a:pt x="584" y="149"/>
                  </a:lnTo>
                  <a:lnTo>
                    <a:pt x="581" y="157"/>
                  </a:lnTo>
                  <a:lnTo>
                    <a:pt x="578" y="164"/>
                  </a:lnTo>
                  <a:lnTo>
                    <a:pt x="573" y="171"/>
                  </a:lnTo>
                  <a:lnTo>
                    <a:pt x="569" y="178"/>
                  </a:lnTo>
                  <a:lnTo>
                    <a:pt x="563" y="184"/>
                  </a:lnTo>
                  <a:lnTo>
                    <a:pt x="557" y="188"/>
                  </a:lnTo>
                  <a:lnTo>
                    <a:pt x="551" y="194"/>
                  </a:lnTo>
                  <a:lnTo>
                    <a:pt x="544" y="198"/>
                  </a:lnTo>
                  <a:lnTo>
                    <a:pt x="538" y="201"/>
                  </a:lnTo>
                  <a:lnTo>
                    <a:pt x="529" y="205"/>
                  </a:lnTo>
                  <a:lnTo>
                    <a:pt x="521" y="206"/>
                  </a:lnTo>
                  <a:lnTo>
                    <a:pt x="513" y="207"/>
                  </a:lnTo>
                  <a:lnTo>
                    <a:pt x="505" y="208"/>
                  </a:lnTo>
                  <a:lnTo>
                    <a:pt x="109" y="208"/>
                  </a:lnTo>
                  <a:lnTo>
                    <a:pt x="109" y="208"/>
                  </a:lnTo>
                  <a:lnTo>
                    <a:pt x="101" y="207"/>
                  </a:lnTo>
                  <a:lnTo>
                    <a:pt x="93" y="206"/>
                  </a:lnTo>
                  <a:lnTo>
                    <a:pt x="85" y="205"/>
                  </a:lnTo>
                  <a:lnTo>
                    <a:pt x="78" y="202"/>
                  </a:lnTo>
                  <a:lnTo>
                    <a:pt x="78" y="202"/>
                  </a:lnTo>
                  <a:lnTo>
                    <a:pt x="66" y="206"/>
                  </a:lnTo>
                  <a:lnTo>
                    <a:pt x="56" y="209"/>
                  </a:lnTo>
                  <a:lnTo>
                    <a:pt x="38" y="220"/>
                  </a:lnTo>
                  <a:lnTo>
                    <a:pt x="19" y="231"/>
                  </a:lnTo>
                  <a:lnTo>
                    <a:pt x="1" y="244"/>
                  </a:lnTo>
                  <a:lnTo>
                    <a:pt x="1" y="244"/>
                  </a:lnTo>
                  <a:lnTo>
                    <a:pt x="0" y="244"/>
                  </a:lnTo>
                  <a:lnTo>
                    <a:pt x="0" y="244"/>
                  </a:lnTo>
                  <a:lnTo>
                    <a:pt x="0" y="243"/>
                  </a:lnTo>
                  <a:lnTo>
                    <a:pt x="0" y="243"/>
                  </a:lnTo>
                  <a:close/>
                </a:path>
              </a:pathLst>
            </a:custGeom>
            <a:noFill/>
            <a:ln w="111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3276" y="2180"/>
              <a:ext cx="26" cy="26"/>
            </a:xfrm>
            <a:custGeom>
              <a:avLst/>
              <a:gdLst>
                <a:gd name="T0" fmla="*/ 51 w 51"/>
                <a:gd name="T1" fmla="*/ 26 h 52"/>
                <a:gd name="T2" fmla="*/ 51 w 51"/>
                <a:gd name="T3" fmla="*/ 26 h 52"/>
                <a:gd name="T4" fmla="*/ 51 w 51"/>
                <a:gd name="T5" fmla="*/ 31 h 52"/>
                <a:gd name="T6" fmla="*/ 49 w 51"/>
                <a:gd name="T7" fmla="*/ 36 h 52"/>
                <a:gd name="T8" fmla="*/ 47 w 51"/>
                <a:gd name="T9" fmla="*/ 40 h 52"/>
                <a:gd name="T10" fmla="*/ 45 w 51"/>
                <a:gd name="T11" fmla="*/ 44 h 52"/>
                <a:gd name="T12" fmla="*/ 40 w 51"/>
                <a:gd name="T13" fmla="*/ 47 h 52"/>
                <a:gd name="T14" fmla="*/ 36 w 51"/>
                <a:gd name="T15" fmla="*/ 49 h 52"/>
                <a:gd name="T16" fmla="*/ 31 w 51"/>
                <a:gd name="T17" fmla="*/ 52 h 52"/>
                <a:gd name="T18" fmla="*/ 26 w 51"/>
                <a:gd name="T19" fmla="*/ 52 h 52"/>
                <a:gd name="T20" fmla="*/ 26 w 51"/>
                <a:gd name="T21" fmla="*/ 52 h 52"/>
                <a:gd name="T22" fmla="*/ 20 w 51"/>
                <a:gd name="T23" fmla="*/ 52 h 52"/>
                <a:gd name="T24" fmla="*/ 16 w 51"/>
                <a:gd name="T25" fmla="*/ 49 h 52"/>
                <a:gd name="T26" fmla="*/ 11 w 51"/>
                <a:gd name="T27" fmla="*/ 47 h 52"/>
                <a:gd name="T28" fmla="*/ 8 w 51"/>
                <a:gd name="T29" fmla="*/ 44 h 52"/>
                <a:gd name="T30" fmla="*/ 4 w 51"/>
                <a:gd name="T31" fmla="*/ 40 h 52"/>
                <a:gd name="T32" fmla="*/ 2 w 51"/>
                <a:gd name="T33" fmla="*/ 36 h 52"/>
                <a:gd name="T34" fmla="*/ 1 w 51"/>
                <a:gd name="T35" fmla="*/ 31 h 52"/>
                <a:gd name="T36" fmla="*/ 0 w 51"/>
                <a:gd name="T37" fmla="*/ 26 h 52"/>
                <a:gd name="T38" fmla="*/ 0 w 51"/>
                <a:gd name="T39" fmla="*/ 26 h 52"/>
                <a:gd name="T40" fmla="*/ 1 w 51"/>
                <a:gd name="T41" fmla="*/ 21 h 52"/>
                <a:gd name="T42" fmla="*/ 2 w 51"/>
                <a:gd name="T43" fmla="*/ 16 h 52"/>
                <a:gd name="T44" fmla="*/ 4 w 51"/>
                <a:gd name="T45" fmla="*/ 11 h 52"/>
                <a:gd name="T46" fmla="*/ 8 w 51"/>
                <a:gd name="T47" fmla="*/ 8 h 52"/>
                <a:gd name="T48" fmla="*/ 11 w 51"/>
                <a:gd name="T49" fmla="*/ 5 h 52"/>
                <a:gd name="T50" fmla="*/ 16 w 51"/>
                <a:gd name="T51" fmla="*/ 2 h 52"/>
                <a:gd name="T52" fmla="*/ 20 w 51"/>
                <a:gd name="T53" fmla="*/ 1 h 52"/>
                <a:gd name="T54" fmla="*/ 26 w 51"/>
                <a:gd name="T55" fmla="*/ 0 h 52"/>
                <a:gd name="T56" fmla="*/ 26 w 51"/>
                <a:gd name="T57" fmla="*/ 0 h 52"/>
                <a:gd name="T58" fmla="*/ 31 w 51"/>
                <a:gd name="T59" fmla="*/ 1 h 52"/>
                <a:gd name="T60" fmla="*/ 36 w 51"/>
                <a:gd name="T61" fmla="*/ 2 h 52"/>
                <a:gd name="T62" fmla="*/ 40 w 51"/>
                <a:gd name="T63" fmla="*/ 5 h 52"/>
                <a:gd name="T64" fmla="*/ 45 w 51"/>
                <a:gd name="T65" fmla="*/ 8 h 52"/>
                <a:gd name="T66" fmla="*/ 47 w 51"/>
                <a:gd name="T67" fmla="*/ 11 h 52"/>
                <a:gd name="T68" fmla="*/ 49 w 51"/>
                <a:gd name="T69" fmla="*/ 16 h 52"/>
                <a:gd name="T70" fmla="*/ 51 w 51"/>
                <a:gd name="T71" fmla="*/ 21 h 52"/>
                <a:gd name="T72" fmla="*/ 51 w 51"/>
                <a:gd name="T73" fmla="*/ 26 h 52"/>
                <a:gd name="T74" fmla="*/ 51 w 51"/>
                <a:gd name="T75"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52">
                  <a:moveTo>
                    <a:pt x="51" y="26"/>
                  </a:moveTo>
                  <a:lnTo>
                    <a:pt x="51" y="26"/>
                  </a:lnTo>
                  <a:lnTo>
                    <a:pt x="51" y="31"/>
                  </a:lnTo>
                  <a:lnTo>
                    <a:pt x="49" y="36"/>
                  </a:lnTo>
                  <a:lnTo>
                    <a:pt x="47" y="40"/>
                  </a:lnTo>
                  <a:lnTo>
                    <a:pt x="45" y="44"/>
                  </a:lnTo>
                  <a:lnTo>
                    <a:pt x="40" y="47"/>
                  </a:lnTo>
                  <a:lnTo>
                    <a:pt x="36" y="49"/>
                  </a:lnTo>
                  <a:lnTo>
                    <a:pt x="31" y="52"/>
                  </a:lnTo>
                  <a:lnTo>
                    <a:pt x="26" y="52"/>
                  </a:lnTo>
                  <a:lnTo>
                    <a:pt x="26" y="52"/>
                  </a:lnTo>
                  <a:lnTo>
                    <a:pt x="20" y="52"/>
                  </a:lnTo>
                  <a:lnTo>
                    <a:pt x="16" y="49"/>
                  </a:lnTo>
                  <a:lnTo>
                    <a:pt x="11" y="47"/>
                  </a:lnTo>
                  <a:lnTo>
                    <a:pt x="8" y="44"/>
                  </a:lnTo>
                  <a:lnTo>
                    <a:pt x="4" y="40"/>
                  </a:lnTo>
                  <a:lnTo>
                    <a:pt x="2" y="36"/>
                  </a:lnTo>
                  <a:lnTo>
                    <a:pt x="1" y="31"/>
                  </a:lnTo>
                  <a:lnTo>
                    <a:pt x="0" y="26"/>
                  </a:lnTo>
                  <a:lnTo>
                    <a:pt x="0" y="26"/>
                  </a:lnTo>
                  <a:lnTo>
                    <a:pt x="1" y="21"/>
                  </a:lnTo>
                  <a:lnTo>
                    <a:pt x="2" y="16"/>
                  </a:lnTo>
                  <a:lnTo>
                    <a:pt x="4" y="11"/>
                  </a:lnTo>
                  <a:lnTo>
                    <a:pt x="8" y="8"/>
                  </a:lnTo>
                  <a:lnTo>
                    <a:pt x="11" y="5"/>
                  </a:lnTo>
                  <a:lnTo>
                    <a:pt x="16" y="2"/>
                  </a:lnTo>
                  <a:lnTo>
                    <a:pt x="20" y="1"/>
                  </a:lnTo>
                  <a:lnTo>
                    <a:pt x="26" y="0"/>
                  </a:lnTo>
                  <a:lnTo>
                    <a:pt x="26" y="0"/>
                  </a:lnTo>
                  <a:lnTo>
                    <a:pt x="31" y="1"/>
                  </a:lnTo>
                  <a:lnTo>
                    <a:pt x="36" y="2"/>
                  </a:lnTo>
                  <a:lnTo>
                    <a:pt x="40" y="5"/>
                  </a:lnTo>
                  <a:lnTo>
                    <a:pt x="45" y="8"/>
                  </a:lnTo>
                  <a:lnTo>
                    <a:pt x="47" y="11"/>
                  </a:lnTo>
                  <a:lnTo>
                    <a:pt x="49" y="16"/>
                  </a:lnTo>
                  <a:lnTo>
                    <a:pt x="51" y="21"/>
                  </a:lnTo>
                  <a:lnTo>
                    <a:pt x="51" y="26"/>
                  </a:lnTo>
                  <a:lnTo>
                    <a:pt x="51"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3313" y="2180"/>
              <a:ext cx="25" cy="26"/>
            </a:xfrm>
            <a:custGeom>
              <a:avLst/>
              <a:gdLst>
                <a:gd name="T0" fmla="*/ 51 w 51"/>
                <a:gd name="T1" fmla="*/ 26 h 52"/>
                <a:gd name="T2" fmla="*/ 51 w 51"/>
                <a:gd name="T3" fmla="*/ 26 h 52"/>
                <a:gd name="T4" fmla="*/ 51 w 51"/>
                <a:gd name="T5" fmla="*/ 31 h 52"/>
                <a:gd name="T6" fmla="*/ 50 w 51"/>
                <a:gd name="T7" fmla="*/ 36 h 52"/>
                <a:gd name="T8" fmla="*/ 48 w 51"/>
                <a:gd name="T9" fmla="*/ 40 h 52"/>
                <a:gd name="T10" fmla="*/ 44 w 51"/>
                <a:gd name="T11" fmla="*/ 44 h 52"/>
                <a:gd name="T12" fmla="*/ 41 w 51"/>
                <a:gd name="T13" fmla="*/ 47 h 52"/>
                <a:gd name="T14" fmla="*/ 36 w 51"/>
                <a:gd name="T15" fmla="*/ 49 h 52"/>
                <a:gd name="T16" fmla="*/ 31 w 51"/>
                <a:gd name="T17" fmla="*/ 52 h 52"/>
                <a:gd name="T18" fmla="*/ 26 w 51"/>
                <a:gd name="T19" fmla="*/ 52 h 52"/>
                <a:gd name="T20" fmla="*/ 26 w 51"/>
                <a:gd name="T21" fmla="*/ 52 h 52"/>
                <a:gd name="T22" fmla="*/ 21 w 51"/>
                <a:gd name="T23" fmla="*/ 52 h 52"/>
                <a:gd name="T24" fmla="*/ 15 w 51"/>
                <a:gd name="T25" fmla="*/ 49 h 52"/>
                <a:gd name="T26" fmla="*/ 12 w 51"/>
                <a:gd name="T27" fmla="*/ 47 h 52"/>
                <a:gd name="T28" fmla="*/ 7 w 51"/>
                <a:gd name="T29" fmla="*/ 44 h 52"/>
                <a:gd name="T30" fmla="*/ 4 w 51"/>
                <a:gd name="T31" fmla="*/ 40 h 52"/>
                <a:gd name="T32" fmla="*/ 1 w 51"/>
                <a:gd name="T33" fmla="*/ 36 h 52"/>
                <a:gd name="T34" fmla="*/ 0 w 51"/>
                <a:gd name="T35" fmla="*/ 31 h 52"/>
                <a:gd name="T36" fmla="*/ 0 w 51"/>
                <a:gd name="T37" fmla="*/ 26 h 52"/>
                <a:gd name="T38" fmla="*/ 0 w 51"/>
                <a:gd name="T39" fmla="*/ 26 h 52"/>
                <a:gd name="T40" fmla="*/ 0 w 51"/>
                <a:gd name="T41" fmla="*/ 21 h 52"/>
                <a:gd name="T42" fmla="*/ 1 w 51"/>
                <a:gd name="T43" fmla="*/ 16 h 52"/>
                <a:gd name="T44" fmla="*/ 4 w 51"/>
                <a:gd name="T45" fmla="*/ 11 h 52"/>
                <a:gd name="T46" fmla="*/ 7 w 51"/>
                <a:gd name="T47" fmla="*/ 8 h 52"/>
                <a:gd name="T48" fmla="*/ 12 w 51"/>
                <a:gd name="T49" fmla="*/ 5 h 52"/>
                <a:gd name="T50" fmla="*/ 15 w 51"/>
                <a:gd name="T51" fmla="*/ 2 h 52"/>
                <a:gd name="T52" fmla="*/ 21 w 51"/>
                <a:gd name="T53" fmla="*/ 1 h 52"/>
                <a:gd name="T54" fmla="*/ 26 w 51"/>
                <a:gd name="T55" fmla="*/ 0 h 52"/>
                <a:gd name="T56" fmla="*/ 26 w 51"/>
                <a:gd name="T57" fmla="*/ 0 h 52"/>
                <a:gd name="T58" fmla="*/ 31 w 51"/>
                <a:gd name="T59" fmla="*/ 1 h 52"/>
                <a:gd name="T60" fmla="*/ 36 w 51"/>
                <a:gd name="T61" fmla="*/ 2 h 52"/>
                <a:gd name="T62" fmla="*/ 41 w 51"/>
                <a:gd name="T63" fmla="*/ 5 h 52"/>
                <a:gd name="T64" fmla="*/ 44 w 51"/>
                <a:gd name="T65" fmla="*/ 8 h 52"/>
                <a:gd name="T66" fmla="*/ 48 w 51"/>
                <a:gd name="T67" fmla="*/ 11 h 52"/>
                <a:gd name="T68" fmla="*/ 50 w 51"/>
                <a:gd name="T69" fmla="*/ 16 h 52"/>
                <a:gd name="T70" fmla="*/ 51 w 51"/>
                <a:gd name="T71" fmla="*/ 21 h 52"/>
                <a:gd name="T72" fmla="*/ 51 w 51"/>
                <a:gd name="T73" fmla="*/ 26 h 52"/>
                <a:gd name="T74" fmla="*/ 51 w 51"/>
                <a:gd name="T75"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52">
                  <a:moveTo>
                    <a:pt x="51" y="26"/>
                  </a:moveTo>
                  <a:lnTo>
                    <a:pt x="51" y="26"/>
                  </a:lnTo>
                  <a:lnTo>
                    <a:pt x="51" y="31"/>
                  </a:lnTo>
                  <a:lnTo>
                    <a:pt x="50" y="36"/>
                  </a:lnTo>
                  <a:lnTo>
                    <a:pt x="48" y="40"/>
                  </a:lnTo>
                  <a:lnTo>
                    <a:pt x="44" y="44"/>
                  </a:lnTo>
                  <a:lnTo>
                    <a:pt x="41" y="47"/>
                  </a:lnTo>
                  <a:lnTo>
                    <a:pt x="36" y="49"/>
                  </a:lnTo>
                  <a:lnTo>
                    <a:pt x="31" y="52"/>
                  </a:lnTo>
                  <a:lnTo>
                    <a:pt x="26" y="52"/>
                  </a:lnTo>
                  <a:lnTo>
                    <a:pt x="26" y="52"/>
                  </a:lnTo>
                  <a:lnTo>
                    <a:pt x="21" y="52"/>
                  </a:lnTo>
                  <a:lnTo>
                    <a:pt x="15" y="49"/>
                  </a:lnTo>
                  <a:lnTo>
                    <a:pt x="12" y="47"/>
                  </a:lnTo>
                  <a:lnTo>
                    <a:pt x="7" y="44"/>
                  </a:lnTo>
                  <a:lnTo>
                    <a:pt x="4" y="40"/>
                  </a:lnTo>
                  <a:lnTo>
                    <a:pt x="1" y="36"/>
                  </a:lnTo>
                  <a:lnTo>
                    <a:pt x="0" y="31"/>
                  </a:lnTo>
                  <a:lnTo>
                    <a:pt x="0" y="26"/>
                  </a:lnTo>
                  <a:lnTo>
                    <a:pt x="0" y="26"/>
                  </a:lnTo>
                  <a:lnTo>
                    <a:pt x="0" y="21"/>
                  </a:lnTo>
                  <a:lnTo>
                    <a:pt x="1" y="16"/>
                  </a:lnTo>
                  <a:lnTo>
                    <a:pt x="4" y="11"/>
                  </a:lnTo>
                  <a:lnTo>
                    <a:pt x="7" y="8"/>
                  </a:lnTo>
                  <a:lnTo>
                    <a:pt x="12" y="5"/>
                  </a:lnTo>
                  <a:lnTo>
                    <a:pt x="15" y="2"/>
                  </a:lnTo>
                  <a:lnTo>
                    <a:pt x="21" y="1"/>
                  </a:lnTo>
                  <a:lnTo>
                    <a:pt x="26" y="0"/>
                  </a:lnTo>
                  <a:lnTo>
                    <a:pt x="26" y="0"/>
                  </a:lnTo>
                  <a:lnTo>
                    <a:pt x="31" y="1"/>
                  </a:lnTo>
                  <a:lnTo>
                    <a:pt x="36" y="2"/>
                  </a:lnTo>
                  <a:lnTo>
                    <a:pt x="41" y="5"/>
                  </a:lnTo>
                  <a:lnTo>
                    <a:pt x="44" y="8"/>
                  </a:lnTo>
                  <a:lnTo>
                    <a:pt x="48" y="11"/>
                  </a:lnTo>
                  <a:lnTo>
                    <a:pt x="50" y="16"/>
                  </a:lnTo>
                  <a:lnTo>
                    <a:pt x="51" y="21"/>
                  </a:lnTo>
                  <a:lnTo>
                    <a:pt x="51" y="26"/>
                  </a:lnTo>
                  <a:lnTo>
                    <a:pt x="51"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3349" y="2180"/>
              <a:ext cx="26" cy="26"/>
            </a:xfrm>
            <a:custGeom>
              <a:avLst/>
              <a:gdLst>
                <a:gd name="T0" fmla="*/ 52 w 52"/>
                <a:gd name="T1" fmla="*/ 26 h 52"/>
                <a:gd name="T2" fmla="*/ 52 w 52"/>
                <a:gd name="T3" fmla="*/ 26 h 52"/>
                <a:gd name="T4" fmla="*/ 51 w 52"/>
                <a:gd name="T5" fmla="*/ 31 h 52"/>
                <a:gd name="T6" fmla="*/ 49 w 52"/>
                <a:gd name="T7" fmla="*/ 36 h 52"/>
                <a:gd name="T8" fmla="*/ 47 w 52"/>
                <a:gd name="T9" fmla="*/ 40 h 52"/>
                <a:gd name="T10" fmla="*/ 44 w 52"/>
                <a:gd name="T11" fmla="*/ 44 h 52"/>
                <a:gd name="T12" fmla="*/ 40 w 52"/>
                <a:gd name="T13" fmla="*/ 47 h 52"/>
                <a:gd name="T14" fmla="*/ 36 w 52"/>
                <a:gd name="T15" fmla="*/ 49 h 52"/>
                <a:gd name="T16" fmla="*/ 31 w 52"/>
                <a:gd name="T17" fmla="*/ 52 h 52"/>
                <a:gd name="T18" fmla="*/ 25 w 52"/>
                <a:gd name="T19" fmla="*/ 52 h 52"/>
                <a:gd name="T20" fmla="*/ 25 w 52"/>
                <a:gd name="T21" fmla="*/ 52 h 52"/>
                <a:gd name="T22" fmla="*/ 21 w 52"/>
                <a:gd name="T23" fmla="*/ 52 h 52"/>
                <a:gd name="T24" fmla="*/ 16 w 52"/>
                <a:gd name="T25" fmla="*/ 49 h 52"/>
                <a:gd name="T26" fmla="*/ 11 w 52"/>
                <a:gd name="T27" fmla="*/ 47 h 52"/>
                <a:gd name="T28" fmla="*/ 7 w 52"/>
                <a:gd name="T29" fmla="*/ 44 h 52"/>
                <a:gd name="T30" fmla="*/ 4 w 52"/>
                <a:gd name="T31" fmla="*/ 40 h 52"/>
                <a:gd name="T32" fmla="*/ 2 w 52"/>
                <a:gd name="T33" fmla="*/ 36 h 52"/>
                <a:gd name="T34" fmla="*/ 0 w 52"/>
                <a:gd name="T35" fmla="*/ 31 h 52"/>
                <a:gd name="T36" fmla="*/ 0 w 52"/>
                <a:gd name="T37" fmla="*/ 26 h 52"/>
                <a:gd name="T38" fmla="*/ 0 w 52"/>
                <a:gd name="T39" fmla="*/ 26 h 52"/>
                <a:gd name="T40" fmla="*/ 0 w 52"/>
                <a:gd name="T41" fmla="*/ 21 h 52"/>
                <a:gd name="T42" fmla="*/ 2 w 52"/>
                <a:gd name="T43" fmla="*/ 16 h 52"/>
                <a:gd name="T44" fmla="*/ 4 w 52"/>
                <a:gd name="T45" fmla="*/ 11 h 52"/>
                <a:gd name="T46" fmla="*/ 7 w 52"/>
                <a:gd name="T47" fmla="*/ 8 h 52"/>
                <a:gd name="T48" fmla="*/ 11 w 52"/>
                <a:gd name="T49" fmla="*/ 5 h 52"/>
                <a:gd name="T50" fmla="*/ 16 w 52"/>
                <a:gd name="T51" fmla="*/ 2 h 52"/>
                <a:gd name="T52" fmla="*/ 21 w 52"/>
                <a:gd name="T53" fmla="*/ 1 h 52"/>
                <a:gd name="T54" fmla="*/ 25 w 52"/>
                <a:gd name="T55" fmla="*/ 0 h 52"/>
                <a:gd name="T56" fmla="*/ 25 w 52"/>
                <a:gd name="T57" fmla="*/ 0 h 52"/>
                <a:gd name="T58" fmla="*/ 31 w 52"/>
                <a:gd name="T59" fmla="*/ 1 h 52"/>
                <a:gd name="T60" fmla="*/ 36 w 52"/>
                <a:gd name="T61" fmla="*/ 2 h 52"/>
                <a:gd name="T62" fmla="*/ 40 w 52"/>
                <a:gd name="T63" fmla="*/ 5 h 52"/>
                <a:gd name="T64" fmla="*/ 44 w 52"/>
                <a:gd name="T65" fmla="*/ 8 h 52"/>
                <a:gd name="T66" fmla="*/ 47 w 52"/>
                <a:gd name="T67" fmla="*/ 11 h 52"/>
                <a:gd name="T68" fmla="*/ 49 w 52"/>
                <a:gd name="T69" fmla="*/ 16 h 52"/>
                <a:gd name="T70" fmla="*/ 51 w 52"/>
                <a:gd name="T71" fmla="*/ 21 h 52"/>
                <a:gd name="T72" fmla="*/ 52 w 52"/>
                <a:gd name="T73" fmla="*/ 26 h 52"/>
                <a:gd name="T74" fmla="*/ 52 w 52"/>
                <a:gd name="T75"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 h="52">
                  <a:moveTo>
                    <a:pt x="52" y="26"/>
                  </a:moveTo>
                  <a:lnTo>
                    <a:pt x="52" y="26"/>
                  </a:lnTo>
                  <a:lnTo>
                    <a:pt x="51" y="31"/>
                  </a:lnTo>
                  <a:lnTo>
                    <a:pt x="49" y="36"/>
                  </a:lnTo>
                  <a:lnTo>
                    <a:pt x="47" y="40"/>
                  </a:lnTo>
                  <a:lnTo>
                    <a:pt x="44" y="44"/>
                  </a:lnTo>
                  <a:lnTo>
                    <a:pt x="40" y="47"/>
                  </a:lnTo>
                  <a:lnTo>
                    <a:pt x="36" y="49"/>
                  </a:lnTo>
                  <a:lnTo>
                    <a:pt x="31" y="52"/>
                  </a:lnTo>
                  <a:lnTo>
                    <a:pt x="25" y="52"/>
                  </a:lnTo>
                  <a:lnTo>
                    <a:pt x="25" y="52"/>
                  </a:lnTo>
                  <a:lnTo>
                    <a:pt x="21" y="52"/>
                  </a:lnTo>
                  <a:lnTo>
                    <a:pt x="16" y="49"/>
                  </a:lnTo>
                  <a:lnTo>
                    <a:pt x="11" y="47"/>
                  </a:lnTo>
                  <a:lnTo>
                    <a:pt x="7" y="44"/>
                  </a:lnTo>
                  <a:lnTo>
                    <a:pt x="4" y="40"/>
                  </a:lnTo>
                  <a:lnTo>
                    <a:pt x="2" y="36"/>
                  </a:lnTo>
                  <a:lnTo>
                    <a:pt x="0" y="31"/>
                  </a:lnTo>
                  <a:lnTo>
                    <a:pt x="0" y="26"/>
                  </a:lnTo>
                  <a:lnTo>
                    <a:pt x="0" y="26"/>
                  </a:lnTo>
                  <a:lnTo>
                    <a:pt x="0" y="21"/>
                  </a:lnTo>
                  <a:lnTo>
                    <a:pt x="2" y="16"/>
                  </a:lnTo>
                  <a:lnTo>
                    <a:pt x="4" y="11"/>
                  </a:lnTo>
                  <a:lnTo>
                    <a:pt x="7" y="8"/>
                  </a:lnTo>
                  <a:lnTo>
                    <a:pt x="11" y="5"/>
                  </a:lnTo>
                  <a:lnTo>
                    <a:pt x="16" y="2"/>
                  </a:lnTo>
                  <a:lnTo>
                    <a:pt x="21" y="1"/>
                  </a:lnTo>
                  <a:lnTo>
                    <a:pt x="25" y="0"/>
                  </a:lnTo>
                  <a:lnTo>
                    <a:pt x="25" y="0"/>
                  </a:lnTo>
                  <a:lnTo>
                    <a:pt x="31" y="1"/>
                  </a:lnTo>
                  <a:lnTo>
                    <a:pt x="36" y="2"/>
                  </a:lnTo>
                  <a:lnTo>
                    <a:pt x="40" y="5"/>
                  </a:lnTo>
                  <a:lnTo>
                    <a:pt x="44" y="8"/>
                  </a:lnTo>
                  <a:lnTo>
                    <a:pt x="47" y="11"/>
                  </a:lnTo>
                  <a:lnTo>
                    <a:pt x="49" y="16"/>
                  </a:lnTo>
                  <a:lnTo>
                    <a:pt x="51" y="21"/>
                  </a:lnTo>
                  <a:lnTo>
                    <a:pt x="52" y="26"/>
                  </a:lnTo>
                  <a:lnTo>
                    <a:pt x="52"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Line 19"/>
            <p:cNvSpPr>
              <a:spLocks noChangeShapeType="1"/>
            </p:cNvSpPr>
            <p:nvPr userDrawn="1"/>
          </p:nvSpPr>
          <p:spPr bwMode="auto">
            <a:xfrm>
              <a:off x="3211" y="2046"/>
              <a:ext cx="206" cy="0"/>
            </a:xfrm>
            <a:prstGeom prst="line">
              <a:avLst/>
            </a:prstGeom>
            <a:noFill/>
            <a:ln w="11113">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0"/>
            <p:cNvSpPr>
              <a:spLocks noChangeShapeType="1"/>
            </p:cNvSpPr>
            <p:nvPr userDrawn="1"/>
          </p:nvSpPr>
          <p:spPr bwMode="auto">
            <a:xfrm>
              <a:off x="3211" y="2075"/>
              <a:ext cx="107" cy="0"/>
            </a:xfrm>
            <a:prstGeom prst="line">
              <a:avLst/>
            </a:prstGeom>
            <a:noFill/>
            <a:ln w="11113">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28"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409819" y="6443663"/>
            <a:ext cx="1719263"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31509"/>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Lst>
  <p:txStyles>
    <p:titleStyle>
      <a:lvl1pPr algn="ctr" defTabSz="914400" rtl="0" eaLnBrk="1" latinLnBrk="0" hangingPunct="1">
        <a:spcBef>
          <a:spcPct val="0"/>
        </a:spcBef>
        <a:buNone/>
        <a:defRPr kumimoji="0" lang="zh-TW" altLang="en-US" sz="4000" b="1" kern="1200" dirty="0" smtClean="0">
          <a:ln>
            <a:noFill/>
          </a:ln>
          <a:solidFill>
            <a:schemeClr val="accent5">
              <a:lumMod val="50000"/>
            </a:schemeClr>
          </a:solidFill>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defRPr>
      </a:lvl1pPr>
    </p:titleStyle>
    <p:bodyStyle>
      <a:lvl1pPr marL="447675" indent="-357188" algn="l" defTabSz="914400" rtl="0" eaLnBrk="1" latinLnBrk="0" hangingPunct="1">
        <a:spcBef>
          <a:spcPts val="1200"/>
        </a:spcBef>
        <a:buClr>
          <a:srgbClr val="0070C0"/>
        </a:buClr>
        <a:buSzPct val="85000"/>
        <a:buFont typeface="Wingdings" pitchFamily="2" charset="2"/>
        <a:buChar char="l"/>
        <a:defRPr sz="2400" kern="1200">
          <a:solidFill>
            <a:schemeClr val="tx1"/>
          </a:solidFill>
          <a:latin typeface="Times New Roman" pitchFamily="18" charset="0"/>
          <a:ea typeface="標楷體" pitchFamily="65" charset="-120"/>
          <a:cs typeface="Times New Roman" pitchFamily="18" charset="0"/>
        </a:defRPr>
      </a:lvl1pPr>
      <a:lvl2pPr marL="625475" indent="-285750" algn="l" defTabSz="914400" rtl="0" eaLnBrk="1" latinLnBrk="0" hangingPunct="1">
        <a:spcBef>
          <a:spcPts val="1200"/>
        </a:spcBef>
        <a:buClr>
          <a:srgbClr val="7030A0"/>
        </a:buClr>
        <a:buFont typeface="Arial" pitchFamily="34" charset="0"/>
        <a:buChar char="–"/>
        <a:defRPr sz="2200" kern="1200">
          <a:solidFill>
            <a:schemeClr val="tx1"/>
          </a:solidFill>
          <a:latin typeface="Times New Roman" pitchFamily="18" charset="0"/>
          <a:ea typeface="標楷體" pitchFamily="65" charset="-120"/>
          <a:cs typeface="Times New Roman" pitchFamily="18" charset="0"/>
        </a:defRPr>
      </a:lvl2pPr>
      <a:lvl3pPr marL="806450" indent="-268288" algn="l" defTabSz="914400" rtl="0" eaLnBrk="1" latinLnBrk="0" hangingPunct="1">
        <a:spcBef>
          <a:spcPts val="1200"/>
        </a:spcBef>
        <a:buClr>
          <a:srgbClr val="002060"/>
        </a:buClr>
        <a:buSzPct val="80000"/>
        <a:buFont typeface="Wingdings" pitchFamily="2" charset="2"/>
        <a:buChar char="l"/>
        <a:tabLst/>
        <a:defRPr sz="2000" kern="1200">
          <a:solidFill>
            <a:schemeClr val="tx1"/>
          </a:solidFill>
          <a:latin typeface="Times New Roman" pitchFamily="18" charset="0"/>
          <a:ea typeface="標楷體" pitchFamily="65" charset="-120"/>
          <a:cs typeface="Times New Roman" pitchFamily="18" charset="0"/>
        </a:defRPr>
      </a:lvl3pPr>
      <a:lvl4pPr marL="985838" indent="-268288" algn="l" defTabSz="914400" rtl="0" eaLnBrk="1" latinLnBrk="0" hangingPunct="1">
        <a:spcBef>
          <a:spcPts val="1200"/>
        </a:spcBef>
        <a:buClr>
          <a:schemeClr val="accent6">
            <a:lumMod val="50000"/>
          </a:schemeClr>
        </a:buClr>
        <a:buFont typeface="Arial" pitchFamily="34" charset="0"/>
        <a:buChar char="–"/>
        <a:tabLst/>
        <a:defRPr sz="2000" kern="1200">
          <a:solidFill>
            <a:schemeClr val="tx1"/>
          </a:solidFill>
          <a:latin typeface="Times New Roman" pitchFamily="18" charset="0"/>
          <a:ea typeface="標楷體" pitchFamily="65" charset="-120"/>
          <a:cs typeface="Times New Roman" pitchFamily="18" charset="0"/>
        </a:defRPr>
      </a:lvl4pPr>
      <a:lvl5pPr marL="1347788" indent="-271463" algn="l" defTabSz="914400" rtl="0" eaLnBrk="1" latinLnBrk="0" hangingPunct="1">
        <a:spcBef>
          <a:spcPts val="1200"/>
        </a:spcBef>
        <a:buClr>
          <a:srgbClr val="00B050"/>
        </a:buClr>
        <a:buFont typeface="Arial" pitchFamily="34" charset="0"/>
        <a:buChar char="»"/>
        <a:defRPr sz="2000" kern="1200">
          <a:solidFill>
            <a:schemeClr val="tx1"/>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AZSvj-stIJk"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uLiEZ0od7g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etc.org.tw/%E9%A9%97%E8%AD%89%E6%9C%8D%E5%8B%99/RoHS%E9%A9%97%E8%AD%89.asp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bookzone.com.tw/event/CB485/page01.asp"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www.mirrormedia.mg/story/20190528fin004/" TargetMode="External"/><Relationship Id="rId4" Type="http://schemas.openxmlformats.org/officeDocument/2006/relationships/hyperlink" Target="https://www.mirrormedia.mg/story/20200215bus005/"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www.youtube.com/watch?v=WsYrJ-65MZE&amp;feature=youtu.b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1117848" y="260648"/>
            <a:ext cx="3310136" cy="1224137"/>
          </a:xfrm>
          <a:prstGeom prst="rect">
            <a:avLst/>
          </a:prstGeom>
        </p:spPr>
        <p:txBody>
          <a:bodyPr vert="horz" lIns="0" rIns="0" bIns="0" anchor="b">
            <a:normAutofit fontScale="90000"/>
          </a:bodyPr>
          <a:lstStyle>
            <a:lvl1pPr algn="ctr" defTabSz="914400" rtl="0" eaLnBrk="1" latinLnBrk="0" hangingPunct="1">
              <a:spcBef>
                <a:spcPct val="0"/>
              </a:spcBef>
              <a:buNone/>
              <a:defRPr kumimoji="0" lang="zh-TW" altLang="en-US" sz="4000" b="1" kern="1200">
                <a:ln>
                  <a:noFill/>
                </a:ln>
                <a:solidFill>
                  <a:schemeClr val="accent6">
                    <a:lumMod val="75000"/>
                  </a:schemeClr>
                </a:solidFill>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defRPr>
            </a:lvl1pPr>
          </a:lstStyle>
          <a:p>
            <a:pPr algn="l"/>
            <a:r>
              <a:rPr lang="en-US" altLang="zh-TW" sz="5400"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軟正黑體" pitchFamily="34" charset="-120"/>
                <a:ea typeface="微軟正黑體" pitchFamily="34" charset="-120"/>
              </a:rPr>
              <a:t>Chapter</a:t>
            </a:r>
            <a:r>
              <a:rPr lang="en-US" altLang="zh-TW" sz="6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軟正黑體" pitchFamily="34" charset="-120"/>
                <a:ea typeface="微軟正黑體" pitchFamily="34" charset="-120"/>
              </a:rPr>
              <a:t>  </a:t>
            </a:r>
            <a:r>
              <a:rPr lang="en-US" altLang="zh-TW" sz="6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軟正黑體" pitchFamily="34" charset="-120"/>
                <a:ea typeface="微軟正黑體" pitchFamily="34" charset="-120"/>
              </a:rPr>
              <a:t>8</a:t>
            </a:r>
            <a:endParaRPr lang="en-US" sz="6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軟正黑體" pitchFamily="34" charset="-120"/>
              <a:ea typeface="微軟正黑體" pitchFamily="34" charset="-120"/>
            </a:endParaRPr>
          </a:p>
        </p:txBody>
      </p:sp>
      <p:sp>
        <p:nvSpPr>
          <p:cNvPr id="5" name="副標題 2"/>
          <p:cNvSpPr txBox="1">
            <a:spLocks/>
          </p:cNvSpPr>
          <p:nvPr/>
        </p:nvSpPr>
        <p:spPr>
          <a:xfrm>
            <a:off x="323528" y="2204864"/>
            <a:ext cx="5832648" cy="2040632"/>
          </a:xfrm>
          <a:prstGeom prst="rect">
            <a:avLst/>
          </a:prstGeom>
        </p:spPr>
        <p:txBody>
          <a:bodyPr vert="horz" lIns="91440" tIns="45720" rIns="91440" bIns="45720" rtlCol="0">
            <a:normAutofit/>
          </a:bodyPr>
          <a:lstStyle>
            <a:lvl1pPr marL="0" indent="0" algn="ctr" defTabSz="914400" rtl="0" eaLnBrk="1" latinLnBrk="0" hangingPunct="1">
              <a:spcBef>
                <a:spcPts val="1200"/>
              </a:spcBef>
              <a:buClr>
                <a:srgbClr val="0070C0"/>
              </a:buClr>
              <a:buSzPct val="85000"/>
              <a:buFont typeface="Wingdings" pitchFamily="2" charset="2"/>
              <a:buNone/>
              <a:defRPr sz="2400" kern="1200">
                <a:solidFill>
                  <a:schemeClr val="tx1">
                    <a:tint val="75000"/>
                  </a:schemeClr>
                </a:solidFill>
                <a:latin typeface="Times New Roman" pitchFamily="18" charset="0"/>
                <a:ea typeface="標楷體" pitchFamily="65" charset="-120"/>
                <a:cs typeface="Times New Roman" pitchFamily="18" charset="0"/>
              </a:defRPr>
            </a:lvl1pPr>
            <a:lvl2pPr marL="457200" indent="0" algn="ctr" defTabSz="914400" rtl="0" eaLnBrk="1" latinLnBrk="0" hangingPunct="1">
              <a:spcBef>
                <a:spcPts val="1200"/>
              </a:spcBef>
              <a:buClr>
                <a:srgbClr val="7030A0"/>
              </a:buClr>
              <a:buFont typeface="Arial" pitchFamily="34" charset="0"/>
              <a:buNone/>
              <a:defRPr sz="2200" kern="1200">
                <a:solidFill>
                  <a:schemeClr val="tx1">
                    <a:tint val="75000"/>
                  </a:schemeClr>
                </a:solidFill>
                <a:latin typeface="Times New Roman" pitchFamily="18" charset="0"/>
                <a:ea typeface="標楷體" pitchFamily="65" charset="-120"/>
                <a:cs typeface="Times New Roman" pitchFamily="18" charset="0"/>
              </a:defRPr>
            </a:lvl2pPr>
            <a:lvl3pPr marL="914400" indent="0" algn="ctr" defTabSz="914400" rtl="0" eaLnBrk="1" latinLnBrk="0" hangingPunct="1">
              <a:spcBef>
                <a:spcPts val="1200"/>
              </a:spcBef>
              <a:buClr>
                <a:srgbClr val="002060"/>
              </a:buClr>
              <a:buSzPct val="80000"/>
              <a:buFont typeface="Wingdings" pitchFamily="2" charset="2"/>
              <a:buNone/>
              <a:tabLst/>
              <a:defRPr sz="2000" kern="1200">
                <a:solidFill>
                  <a:schemeClr val="tx1">
                    <a:tint val="75000"/>
                  </a:schemeClr>
                </a:solidFill>
                <a:latin typeface="Times New Roman" pitchFamily="18" charset="0"/>
                <a:ea typeface="標楷體" pitchFamily="65" charset="-120"/>
                <a:cs typeface="Times New Roman" pitchFamily="18" charset="0"/>
              </a:defRPr>
            </a:lvl3pPr>
            <a:lvl4pPr marL="1371600" indent="0" algn="ctr" defTabSz="914400" rtl="0" eaLnBrk="1" latinLnBrk="0" hangingPunct="1">
              <a:spcBef>
                <a:spcPts val="1200"/>
              </a:spcBef>
              <a:buClr>
                <a:schemeClr val="accent6">
                  <a:lumMod val="50000"/>
                </a:schemeClr>
              </a:buClr>
              <a:buFont typeface="Arial" pitchFamily="34" charset="0"/>
              <a:buNone/>
              <a:tabLst/>
              <a:defRPr sz="2000" kern="1200">
                <a:solidFill>
                  <a:schemeClr val="tx1">
                    <a:tint val="75000"/>
                  </a:schemeClr>
                </a:solidFill>
                <a:latin typeface="Times New Roman" pitchFamily="18" charset="0"/>
                <a:ea typeface="標楷體" pitchFamily="65" charset="-120"/>
                <a:cs typeface="Times New Roman" pitchFamily="18" charset="0"/>
              </a:defRPr>
            </a:lvl4pPr>
            <a:lvl5pPr marL="1828800" indent="0" algn="ctr" defTabSz="914400" rtl="0" eaLnBrk="1" latinLnBrk="0" hangingPunct="1">
              <a:spcBef>
                <a:spcPts val="1200"/>
              </a:spcBef>
              <a:buClr>
                <a:srgbClr val="00B050"/>
              </a:buClr>
              <a:buFont typeface="Arial" pitchFamily="34" charset="0"/>
              <a:buNone/>
              <a:defRPr sz="2000" kern="1200">
                <a:solidFill>
                  <a:schemeClr val="tx1">
                    <a:tint val="75000"/>
                  </a:schemeClr>
                </a:solidFill>
                <a:latin typeface="Times New Roman" pitchFamily="18" charset="0"/>
                <a:ea typeface="標楷體" pitchFamily="65" charset="-120"/>
                <a:cs typeface="Times New Roman" pitchFamily="18"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ct val="20000"/>
              </a:spcBef>
              <a:buSzPct val="90000"/>
            </a:pPr>
            <a:r>
              <a:rPr lang="zh-TW" altLang="en-US" sz="4400" b="1" dirty="0">
                <a:solidFill>
                  <a:schemeClr val="accent1">
                    <a:lumMod val="75000"/>
                  </a:schemeClr>
                </a:solidFill>
                <a:effectLst>
                  <a:outerShdw blurRad="38100" dist="38100" dir="2700000" algn="tl">
                    <a:srgbClr val="000000">
                      <a:alpha val="43137"/>
                    </a:srgbClr>
                  </a:outerShdw>
                </a:effectLst>
                <a:latin typeface="標楷體" pitchFamily="65" charset="-120"/>
              </a:rPr>
              <a:t>企業間電子商務</a:t>
            </a:r>
            <a:endParaRPr lang="en-US" altLang="zh-TW" sz="4400" b="1" dirty="0">
              <a:solidFill>
                <a:schemeClr val="accent1">
                  <a:lumMod val="75000"/>
                </a:schemeClr>
              </a:solidFill>
              <a:effectLst>
                <a:outerShdw blurRad="38100" dist="38100" dir="2700000" algn="tl">
                  <a:srgbClr val="000000">
                    <a:alpha val="43137"/>
                  </a:srgbClr>
                </a:outerShdw>
              </a:effectLst>
              <a:latin typeface="標楷體" pitchFamily="65" charset="-120"/>
            </a:endParaRPr>
          </a:p>
          <a:p>
            <a:pPr lvl="0">
              <a:spcBef>
                <a:spcPct val="20000"/>
              </a:spcBef>
              <a:buSzPct val="90000"/>
            </a:pPr>
            <a:r>
              <a:rPr lang="en-US" altLang="zh-TW" sz="4400" b="1" dirty="0">
                <a:solidFill>
                  <a:schemeClr val="accent1">
                    <a:lumMod val="75000"/>
                  </a:schemeClr>
                </a:solidFill>
                <a:effectLst>
                  <a:outerShdw blurRad="38100" dist="38100" dir="2700000" algn="tl">
                    <a:srgbClr val="000000">
                      <a:alpha val="43137"/>
                    </a:srgbClr>
                  </a:outerShdw>
                </a:effectLst>
                <a:latin typeface="標楷體" pitchFamily="65" charset="-120"/>
              </a:rPr>
              <a:t>(B2B EC)</a:t>
            </a:r>
            <a:endParaRPr lang="zh-TW" altLang="en-US" sz="4400" b="1" dirty="0">
              <a:solidFill>
                <a:schemeClr val="accent1">
                  <a:lumMod val="75000"/>
                </a:schemeClr>
              </a:solidFill>
              <a:effectLst>
                <a:outerShdw blurRad="38100" dist="38100" dir="2700000" algn="tl">
                  <a:srgbClr val="000000">
                    <a:alpha val="43137"/>
                  </a:srgbClr>
                </a:outerShdw>
              </a:effectLst>
              <a:latin typeface="標楷體" pitchFamily="65" charset="-120"/>
            </a:endParaRPr>
          </a:p>
          <a:p>
            <a:pPr>
              <a:spcBef>
                <a:spcPct val="20000"/>
              </a:spcBef>
              <a:buSzPct val="90000"/>
            </a:pPr>
            <a:endParaRPr lang="zh-TW" altLang="en-US" sz="2000"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00281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2800" dirty="0">
                <a:solidFill>
                  <a:srgbClr val="660066"/>
                </a:solidFill>
              </a:rPr>
              <a:t>8.2.2  </a:t>
            </a:r>
            <a:r>
              <a:rPr lang="zh-TW" altLang="zh-TW" sz="2800" dirty="0">
                <a:solidFill>
                  <a:srgbClr val="660066"/>
                </a:solidFill>
                <a:effectLst/>
              </a:rPr>
              <a:t>科技的突飛猛進</a:t>
            </a:r>
            <a:endParaRPr lang="zh-TW" altLang="en-US" sz="2800" dirty="0">
              <a:solidFill>
                <a:srgbClr val="660066"/>
              </a:solidFill>
            </a:endParaRPr>
          </a:p>
        </p:txBody>
      </p:sp>
      <p:sp>
        <p:nvSpPr>
          <p:cNvPr id="3" name="內容版面配置區 2"/>
          <p:cNvSpPr>
            <a:spLocks noGrp="1"/>
          </p:cNvSpPr>
          <p:nvPr>
            <p:ph idx="1"/>
          </p:nvPr>
        </p:nvSpPr>
        <p:spPr/>
        <p:txBody>
          <a:bodyPr/>
          <a:lstStyle/>
          <a:p>
            <a:r>
              <a:rPr lang="zh-TW" altLang="zh-TW" dirty="0"/>
              <a:t>賣方市場營運重點聚焦於「生產導向」，思考重點為如何提升生產數量？如果從整個生產與銷售來看的話，「生產導向」問題除提升生產之外，也包括了如何從更便宜的地方採購原物料，並將這些原物料搬到工廠來，以及如何將已經生產好的產品，設法搬運到更遠、更多地方去賣？甚至是，如果有辦法買到其他地方的原物料，或者賣到其他地方時，如何有效率的溝通協調這些不同地點的作業或營運呢？滿足這些賣方生產者的想法之所需科技，可以分為</a:t>
            </a:r>
            <a:r>
              <a:rPr lang="zh-TW" altLang="zh-TW" b="1" dirty="0">
                <a:solidFill>
                  <a:srgbClr val="FF0066"/>
                </a:solidFill>
              </a:rPr>
              <a:t>「生產技術」、「運輸</a:t>
            </a:r>
            <a:r>
              <a:rPr lang="en-US" altLang="zh-TW" b="1" dirty="0">
                <a:solidFill>
                  <a:srgbClr val="FF0066"/>
                </a:solidFill>
              </a:rPr>
              <a:t> </a:t>
            </a:r>
            <a:r>
              <a:rPr lang="zh-TW" altLang="zh-TW" b="1" dirty="0">
                <a:solidFill>
                  <a:srgbClr val="FF0066"/>
                </a:solidFill>
              </a:rPr>
              <a:t>∕</a:t>
            </a:r>
            <a:r>
              <a:rPr lang="en-US" altLang="zh-TW" b="1" dirty="0">
                <a:solidFill>
                  <a:srgbClr val="FF0066"/>
                </a:solidFill>
              </a:rPr>
              <a:t> </a:t>
            </a:r>
            <a:r>
              <a:rPr lang="zh-TW" altLang="zh-TW" b="1" dirty="0">
                <a:solidFill>
                  <a:srgbClr val="FF0066"/>
                </a:solidFill>
              </a:rPr>
              <a:t>搬運技術」及「通訊</a:t>
            </a:r>
            <a:r>
              <a:rPr lang="en-US" altLang="zh-TW" b="1" dirty="0">
                <a:solidFill>
                  <a:srgbClr val="FF0066"/>
                </a:solidFill>
              </a:rPr>
              <a:t> </a:t>
            </a:r>
            <a:r>
              <a:rPr lang="zh-TW" altLang="zh-TW" b="1" dirty="0">
                <a:solidFill>
                  <a:srgbClr val="FF0066"/>
                </a:solidFill>
              </a:rPr>
              <a:t>∕</a:t>
            </a:r>
            <a:r>
              <a:rPr lang="en-US" altLang="zh-TW" b="1" dirty="0">
                <a:solidFill>
                  <a:srgbClr val="FF0066"/>
                </a:solidFill>
              </a:rPr>
              <a:t> </a:t>
            </a:r>
            <a:r>
              <a:rPr lang="zh-TW" altLang="zh-TW" b="1" dirty="0">
                <a:solidFill>
                  <a:srgbClr val="FF0066"/>
                </a:solidFill>
              </a:rPr>
              <a:t>資訊科技」</a:t>
            </a:r>
            <a:r>
              <a:rPr lang="zh-TW" altLang="zh-TW" dirty="0"/>
              <a:t>三大方向。</a:t>
            </a:r>
            <a:endParaRPr lang="zh-TW" altLang="en-US" dirty="0"/>
          </a:p>
        </p:txBody>
      </p:sp>
    </p:spTree>
    <p:extLst>
      <p:ext uri="{BB962C8B-B14F-4D97-AF65-F5344CB8AC3E}">
        <p14:creationId xmlns:p14="http://schemas.microsoft.com/office/powerpoint/2010/main" val="321406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2800" dirty="0">
                <a:solidFill>
                  <a:srgbClr val="660066"/>
                </a:solidFill>
              </a:rPr>
              <a:t>8.2.2  </a:t>
            </a:r>
            <a:r>
              <a:rPr lang="zh-TW" altLang="zh-TW" sz="2800" dirty="0">
                <a:solidFill>
                  <a:srgbClr val="660066"/>
                </a:solidFill>
                <a:effectLst/>
              </a:rPr>
              <a:t>科技的突飛猛進</a:t>
            </a:r>
            <a:endParaRPr lang="zh-TW" altLang="en-US" sz="2800" dirty="0"/>
          </a:p>
        </p:txBody>
      </p:sp>
      <p:sp>
        <p:nvSpPr>
          <p:cNvPr id="3" name="內容版面配置區 2"/>
          <p:cNvSpPr>
            <a:spLocks noGrp="1"/>
          </p:cNvSpPr>
          <p:nvPr>
            <p:ph idx="1"/>
          </p:nvPr>
        </p:nvSpPr>
        <p:spPr/>
        <p:txBody>
          <a:bodyPr/>
          <a:lstStyle/>
          <a:p>
            <a:pPr marL="72000" indent="0">
              <a:buNone/>
            </a:pPr>
            <a:r>
              <a:rPr lang="en-US" altLang="zh-TW" b="1" dirty="0"/>
              <a:t>    (</a:t>
            </a:r>
            <a:r>
              <a:rPr lang="zh-TW" altLang="zh-TW" b="1" dirty="0"/>
              <a:t>一</a:t>
            </a:r>
            <a:r>
              <a:rPr lang="en-US" altLang="zh-TW" b="1" dirty="0"/>
              <a:t>)	</a:t>
            </a:r>
            <a:r>
              <a:rPr lang="zh-TW" altLang="zh-TW" b="1" dirty="0"/>
              <a:t>生產技術</a:t>
            </a:r>
          </a:p>
          <a:p>
            <a:r>
              <a:rPr lang="zh-TW" altLang="zh-TW" dirty="0">
                <a:solidFill>
                  <a:srgbClr val="000066"/>
                </a:solidFill>
              </a:rPr>
              <a:t>首先是「生產技術」</a:t>
            </a:r>
            <a:r>
              <a:rPr lang="zh-TW" altLang="zh-TW" dirty="0"/>
              <a:t>，生產技術的創新，可以大幅提升生產力，甚至達成商品的</a:t>
            </a:r>
            <a:r>
              <a:rPr lang="zh-TW" altLang="zh-TW" dirty="0">
                <a:solidFill>
                  <a:srgbClr val="FF0066"/>
                </a:solidFill>
              </a:rPr>
              <a:t>少量多樣或客製化</a:t>
            </a:r>
            <a:r>
              <a:rPr lang="en-US" altLang="zh-TW" dirty="0">
                <a:solidFill>
                  <a:srgbClr val="FF0066"/>
                </a:solidFill>
              </a:rPr>
              <a:t> (customization)</a:t>
            </a:r>
            <a:r>
              <a:rPr lang="zh-TW" altLang="zh-TW" dirty="0"/>
              <a:t>。以福特汽車為例，生產線原本需要大量的人工勞力，如果能以</a:t>
            </a:r>
            <a:r>
              <a:rPr lang="zh-TW" altLang="zh-TW" dirty="0">
                <a:solidFill>
                  <a:srgbClr val="FF0066"/>
                </a:solidFill>
              </a:rPr>
              <a:t>更多機械化或自動化生產</a:t>
            </a:r>
            <a:r>
              <a:rPr lang="zh-TW" altLang="zh-TW" dirty="0"/>
              <a:t>方式來取代，則生產速度可望加快。</a:t>
            </a:r>
            <a:r>
              <a:rPr lang="en-US" altLang="zh-TW" dirty="0"/>
              <a:t>https://</a:t>
            </a:r>
            <a:r>
              <a:rPr lang="en-US" altLang="zh-TW" dirty="0" err="1"/>
              <a:t>www.youtube.com</a:t>
            </a:r>
            <a:r>
              <a:rPr lang="en-US" altLang="zh-TW" dirty="0"/>
              <a:t>/</a:t>
            </a:r>
            <a:r>
              <a:rPr lang="en-US" altLang="zh-TW" dirty="0" err="1"/>
              <a:t>watch?v</a:t>
            </a:r>
            <a:r>
              <a:rPr lang="en-US" altLang="zh-TW" dirty="0"/>
              <a:t>=mBBcwo5u9qE</a:t>
            </a:r>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556" y="3573016"/>
            <a:ext cx="3570887"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537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2800" dirty="0">
                <a:solidFill>
                  <a:srgbClr val="660066"/>
                </a:solidFill>
              </a:rPr>
              <a:t>8.2.2  </a:t>
            </a:r>
            <a:r>
              <a:rPr lang="zh-TW" altLang="zh-TW" sz="2800" dirty="0">
                <a:solidFill>
                  <a:srgbClr val="660066"/>
                </a:solidFill>
                <a:effectLst/>
              </a:rPr>
              <a:t>科技的突飛猛進</a:t>
            </a:r>
            <a:endParaRPr lang="zh-TW" altLang="en-US" sz="2800" dirty="0"/>
          </a:p>
        </p:txBody>
      </p:sp>
      <p:sp>
        <p:nvSpPr>
          <p:cNvPr id="3" name="內容版面配置區 2"/>
          <p:cNvSpPr>
            <a:spLocks noGrp="1"/>
          </p:cNvSpPr>
          <p:nvPr>
            <p:ph idx="1"/>
          </p:nvPr>
        </p:nvSpPr>
        <p:spPr/>
        <p:txBody>
          <a:bodyPr/>
          <a:lstStyle/>
          <a:p>
            <a:pPr marL="72000" indent="0">
              <a:buNone/>
            </a:pPr>
            <a:r>
              <a:rPr lang="en-US" altLang="zh-TW" b="1" dirty="0"/>
              <a:t>    (</a:t>
            </a:r>
            <a:r>
              <a:rPr lang="zh-TW" altLang="zh-TW" b="1" dirty="0"/>
              <a:t>二</a:t>
            </a:r>
            <a:r>
              <a:rPr lang="en-US" altLang="zh-TW" b="1" dirty="0"/>
              <a:t>)	</a:t>
            </a:r>
            <a:r>
              <a:rPr lang="zh-TW" altLang="zh-TW" b="1" dirty="0"/>
              <a:t>運輸</a:t>
            </a:r>
            <a:r>
              <a:rPr lang="en-US" altLang="zh-TW" b="1" dirty="0"/>
              <a:t> / </a:t>
            </a:r>
            <a:r>
              <a:rPr lang="zh-TW" altLang="zh-TW" b="1" dirty="0"/>
              <a:t>搬運技術</a:t>
            </a:r>
            <a:endParaRPr lang="en-US" altLang="zh-TW" b="1" dirty="0"/>
          </a:p>
          <a:p>
            <a:r>
              <a:rPr lang="zh-TW" altLang="zh-TW" dirty="0">
                <a:solidFill>
                  <a:srgbClr val="000066"/>
                </a:solidFill>
              </a:rPr>
              <a:t>其次是「運輸</a:t>
            </a:r>
            <a:r>
              <a:rPr lang="en-US" altLang="zh-TW" dirty="0">
                <a:solidFill>
                  <a:srgbClr val="000066"/>
                </a:solidFill>
              </a:rPr>
              <a:t> </a:t>
            </a:r>
            <a:r>
              <a:rPr lang="zh-TW" altLang="zh-TW" dirty="0">
                <a:solidFill>
                  <a:srgbClr val="000066"/>
                </a:solidFill>
              </a:rPr>
              <a:t>∕</a:t>
            </a:r>
            <a:r>
              <a:rPr lang="en-US" altLang="zh-TW" dirty="0">
                <a:solidFill>
                  <a:srgbClr val="000066"/>
                </a:solidFill>
              </a:rPr>
              <a:t> </a:t>
            </a:r>
            <a:r>
              <a:rPr lang="zh-TW" altLang="zh-TW" dirty="0">
                <a:solidFill>
                  <a:srgbClr val="000066"/>
                </a:solidFill>
              </a:rPr>
              <a:t>搬運技術」</a:t>
            </a:r>
            <a:r>
              <a:rPr lang="zh-TW" altLang="zh-TW" dirty="0"/>
              <a:t>，搬運科技不發達的年代，生產好的商品，大多只能在周邊國家加以販售，如果要搬運到更遠的地方販售時，除搬運技術不發達外，其費用亦可能相當高。</a:t>
            </a:r>
            <a:endParaRPr lang="en-US" altLang="zh-TW" dirty="0"/>
          </a:p>
          <a:p>
            <a:pPr marL="72000" indent="0">
              <a:buNone/>
            </a:pPr>
            <a:r>
              <a:rPr lang="en-US" altLang="zh-TW" b="1" dirty="0"/>
              <a:t>    (</a:t>
            </a:r>
            <a:r>
              <a:rPr lang="zh-TW" altLang="zh-TW" b="1" dirty="0"/>
              <a:t>三</a:t>
            </a:r>
            <a:r>
              <a:rPr lang="en-US" altLang="zh-TW" b="1" dirty="0"/>
              <a:t>)	</a:t>
            </a:r>
            <a:r>
              <a:rPr lang="zh-TW" altLang="zh-TW" b="1" dirty="0"/>
              <a:t>通訊</a:t>
            </a:r>
            <a:r>
              <a:rPr lang="en-US" altLang="zh-TW" b="1" dirty="0"/>
              <a:t> / </a:t>
            </a:r>
            <a:r>
              <a:rPr lang="zh-TW" altLang="zh-TW" b="1" dirty="0"/>
              <a:t>資訊科技</a:t>
            </a:r>
          </a:p>
          <a:p>
            <a:r>
              <a:rPr lang="zh-TW" altLang="zh-TW" dirty="0">
                <a:solidFill>
                  <a:srgbClr val="000066"/>
                </a:solidFill>
              </a:rPr>
              <a:t>最後便是「通訊</a:t>
            </a:r>
            <a:r>
              <a:rPr lang="en-US" altLang="zh-TW" dirty="0">
                <a:solidFill>
                  <a:srgbClr val="000066"/>
                </a:solidFill>
              </a:rPr>
              <a:t> </a:t>
            </a:r>
            <a:r>
              <a:rPr lang="zh-TW" altLang="zh-TW" dirty="0">
                <a:solidFill>
                  <a:srgbClr val="000066"/>
                </a:solidFill>
              </a:rPr>
              <a:t>∕</a:t>
            </a:r>
            <a:r>
              <a:rPr lang="en-US" altLang="zh-TW" dirty="0">
                <a:solidFill>
                  <a:srgbClr val="000066"/>
                </a:solidFill>
              </a:rPr>
              <a:t> </a:t>
            </a:r>
            <a:r>
              <a:rPr lang="zh-TW" altLang="zh-TW" dirty="0">
                <a:solidFill>
                  <a:srgbClr val="000066"/>
                </a:solidFill>
              </a:rPr>
              <a:t>資訊科技」</a:t>
            </a:r>
            <a:r>
              <a:rPr lang="zh-TW" altLang="zh-TW" dirty="0"/>
              <a:t>，當企業有能力從更遠的地方購入原物料，並將商品販售到更遠的地方時，這也意味著企業組織開始進入全球化腳步。</a:t>
            </a:r>
            <a:endParaRPr lang="zh-TW" altLang="en-US" dirty="0"/>
          </a:p>
        </p:txBody>
      </p:sp>
    </p:spTree>
    <p:extLst>
      <p:ext uri="{BB962C8B-B14F-4D97-AF65-F5344CB8AC3E}">
        <p14:creationId xmlns:p14="http://schemas.microsoft.com/office/powerpoint/2010/main" val="471232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2800" dirty="0">
                <a:solidFill>
                  <a:srgbClr val="660066"/>
                </a:solidFill>
              </a:rPr>
              <a:t>8.2.3  </a:t>
            </a:r>
            <a:r>
              <a:rPr lang="zh-TW" altLang="zh-TW" sz="2800" dirty="0">
                <a:solidFill>
                  <a:srgbClr val="660066"/>
                </a:solidFill>
                <a:effectLst/>
              </a:rPr>
              <a:t>資源充裕與買方市場的年代</a:t>
            </a:r>
            <a:endParaRPr lang="zh-TW" altLang="en-US" sz="2800" dirty="0">
              <a:solidFill>
                <a:srgbClr val="660066"/>
              </a:solidFill>
            </a:endParaRPr>
          </a:p>
        </p:txBody>
      </p:sp>
      <p:sp>
        <p:nvSpPr>
          <p:cNvPr id="3" name="內容版面配置區 2"/>
          <p:cNvSpPr>
            <a:spLocks noGrp="1"/>
          </p:cNvSpPr>
          <p:nvPr>
            <p:ph idx="1"/>
          </p:nvPr>
        </p:nvSpPr>
        <p:spPr/>
        <p:txBody>
          <a:bodyPr/>
          <a:lstStyle/>
          <a:p>
            <a:r>
              <a:rPr lang="zh-TW" altLang="zh-TW" dirty="0"/>
              <a:t>當</a:t>
            </a:r>
            <a:r>
              <a:rPr lang="zh-TW" altLang="zh-TW" dirty="0">
                <a:solidFill>
                  <a:srgbClr val="FF0066"/>
                </a:solidFill>
              </a:rPr>
              <a:t>生產技術創新與改進</a:t>
            </a:r>
            <a:r>
              <a:rPr lang="zh-TW" altLang="zh-TW" dirty="0"/>
              <a:t>，企業產能大增，隨之而來的是有更多競爭者想分食這塊大餅。例如除了福特汽車之外，通用汽車、克萊斯勒、釷星汽車，甚至日本的</a:t>
            </a:r>
            <a:r>
              <a:rPr lang="en-US" altLang="zh-TW" dirty="0"/>
              <a:t>TOYOTA</a:t>
            </a:r>
            <a:r>
              <a:rPr lang="zh-TW" altLang="zh-TW" dirty="0"/>
              <a:t>、</a:t>
            </a:r>
            <a:r>
              <a:rPr lang="en-US" altLang="zh-TW" dirty="0"/>
              <a:t>MITSUBISHI</a:t>
            </a:r>
            <a:r>
              <a:rPr lang="zh-TW" altLang="zh-TW" dirty="0"/>
              <a:t>、</a:t>
            </a:r>
            <a:r>
              <a:rPr lang="en-US" altLang="zh-TW" dirty="0"/>
              <a:t>MAZDA</a:t>
            </a:r>
            <a:r>
              <a:rPr lang="zh-TW" altLang="zh-TW" dirty="0"/>
              <a:t>、</a:t>
            </a:r>
            <a:r>
              <a:rPr lang="en-US" altLang="zh-TW" dirty="0"/>
              <a:t>HONDA</a:t>
            </a:r>
            <a:r>
              <a:rPr lang="zh-TW" altLang="zh-TW" dirty="0"/>
              <a:t>，歐洲的</a:t>
            </a:r>
            <a:r>
              <a:rPr lang="en-US" altLang="zh-TW" dirty="0"/>
              <a:t>BENZ</a:t>
            </a:r>
            <a:r>
              <a:rPr lang="zh-TW" altLang="zh-TW" dirty="0"/>
              <a:t>、</a:t>
            </a:r>
            <a:r>
              <a:rPr lang="en-US" altLang="zh-TW" dirty="0"/>
              <a:t>BMW</a:t>
            </a:r>
            <a:r>
              <a:rPr lang="zh-TW" altLang="zh-TW" dirty="0"/>
              <a:t>、</a:t>
            </a:r>
            <a:r>
              <a:rPr lang="en-US" altLang="zh-TW" dirty="0"/>
              <a:t>ROVER</a:t>
            </a:r>
            <a:r>
              <a:rPr lang="zh-TW" altLang="zh-TW" dirty="0"/>
              <a:t>、</a:t>
            </a:r>
            <a:r>
              <a:rPr lang="en-US" altLang="zh-TW" dirty="0"/>
              <a:t>ALFA ROMEO</a:t>
            </a:r>
            <a:r>
              <a:rPr lang="zh-TW" altLang="zh-TW" dirty="0"/>
              <a:t>等的汽車廠也開始加入戰局，大量生產消費者所需的汽車。</a:t>
            </a:r>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3854" y="3501008"/>
            <a:ext cx="3560354" cy="324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757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2800" dirty="0">
                <a:solidFill>
                  <a:srgbClr val="660066"/>
                </a:solidFill>
              </a:rPr>
              <a:t>8.2.3  </a:t>
            </a:r>
            <a:r>
              <a:rPr lang="zh-TW" altLang="zh-TW" sz="2800" dirty="0">
                <a:solidFill>
                  <a:srgbClr val="660066"/>
                </a:solidFill>
                <a:effectLst/>
              </a:rPr>
              <a:t>資源充裕與買方市場的年代</a:t>
            </a:r>
            <a:endParaRPr lang="zh-TW" altLang="en-US" sz="2800" dirty="0"/>
          </a:p>
        </p:txBody>
      </p:sp>
      <p:sp>
        <p:nvSpPr>
          <p:cNvPr id="3" name="內容版面配置區 2"/>
          <p:cNvSpPr>
            <a:spLocks noGrp="1"/>
          </p:cNvSpPr>
          <p:nvPr>
            <p:ph idx="1"/>
          </p:nvPr>
        </p:nvSpPr>
        <p:spPr/>
        <p:txBody>
          <a:bodyPr/>
          <a:lstStyle/>
          <a:p>
            <a:r>
              <a:rPr lang="zh-TW" altLang="zh-TW" dirty="0"/>
              <a:t>當年有個消費者曾希望福特汽車能依照他的想法客製化，滿足他想要的需求，但當年是賣方市場為主導，消費者需求可能很難受到重視。但現在可就不一樣了，今日企業競爭激烈，需求多半被滿足，銷售開始下滑。也因此，從</a:t>
            </a:r>
            <a:r>
              <a:rPr lang="en-US" altLang="zh-TW" dirty="0"/>
              <a:t>80</a:t>
            </a:r>
            <a:r>
              <a:rPr lang="zh-TW" altLang="zh-TW" dirty="0"/>
              <a:t>年代開始，</a:t>
            </a:r>
            <a:r>
              <a:rPr lang="zh-TW" altLang="zh-TW" dirty="0">
                <a:solidFill>
                  <a:srgbClr val="FF0066"/>
                </a:solidFill>
              </a:rPr>
              <a:t>企業開始重視挖掘顧客所期望的需求</a:t>
            </a:r>
            <a:r>
              <a:rPr lang="zh-TW" altLang="zh-TW" dirty="0"/>
              <a:t>，牙膏就是一個很好的例子。</a:t>
            </a:r>
            <a:endParaRPr lang="en-US" altLang="zh-TW" dirty="0"/>
          </a:p>
          <a:p>
            <a:endParaRPr lang="en-US" altLang="zh-TW" dirty="0"/>
          </a:p>
          <a:p>
            <a:r>
              <a:rPr lang="en-US" altLang="zh-TW" dirty="0"/>
              <a:t>https://</a:t>
            </a:r>
            <a:r>
              <a:rPr lang="en-US" altLang="zh-TW" dirty="0" err="1"/>
              <a:t>www.youtube.com</a:t>
            </a:r>
            <a:r>
              <a:rPr lang="en-US" altLang="zh-TW" dirty="0"/>
              <a:t>/</a:t>
            </a:r>
            <a:r>
              <a:rPr lang="en-US" altLang="zh-TW" dirty="0" err="1"/>
              <a:t>watch?v</a:t>
            </a:r>
            <a:r>
              <a:rPr lang="en-US" altLang="zh-TW" dirty="0"/>
              <a:t>=e3sNlQfL0DA</a:t>
            </a:r>
            <a:endParaRPr lang="zh-TW" altLang="en-US" dirty="0"/>
          </a:p>
        </p:txBody>
      </p:sp>
    </p:spTree>
    <p:extLst>
      <p:ext uri="{BB962C8B-B14F-4D97-AF65-F5344CB8AC3E}">
        <p14:creationId xmlns:p14="http://schemas.microsoft.com/office/powerpoint/2010/main" val="1476116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8.3  </a:t>
            </a:r>
            <a:r>
              <a:rPr lang="zh-TW" altLang="zh-TW" dirty="0">
                <a:effectLst/>
              </a:rPr>
              <a:t>企業面臨的挑戰：</a:t>
            </a:r>
            <a:r>
              <a:rPr lang="zh-TW" altLang="zh-TW" dirty="0">
                <a:solidFill>
                  <a:srgbClr val="FF0066"/>
                </a:solidFill>
                <a:effectLst/>
              </a:rPr>
              <a:t>外在環境與供應鏈管理</a:t>
            </a:r>
            <a:r>
              <a:rPr lang="zh-TW" altLang="zh-TW" dirty="0">
                <a:effectLst/>
              </a:rPr>
              <a:t>困境</a:t>
            </a:r>
            <a:endParaRPr lang="zh-TW" altLang="en-US" dirty="0"/>
          </a:p>
        </p:txBody>
      </p:sp>
      <p:sp>
        <p:nvSpPr>
          <p:cNvPr id="3" name="內容版面配置區 2"/>
          <p:cNvSpPr>
            <a:spLocks noGrp="1"/>
          </p:cNvSpPr>
          <p:nvPr>
            <p:ph idx="1"/>
          </p:nvPr>
        </p:nvSpPr>
        <p:spPr/>
        <p:txBody>
          <a:bodyPr/>
          <a:lstStyle/>
          <a:p>
            <a:r>
              <a:rPr lang="zh-TW" altLang="zh-TW" dirty="0"/>
              <a:t>企業除了需要面對賣方市場轉成買方市場之顧客需求了解外，對企業來說，最大的挑戰是外在環境劇烈變化、所處產業的競爭及挑戰。</a:t>
            </a:r>
            <a:endParaRPr lang="zh-TW" altLang="en-US" dirty="0"/>
          </a:p>
        </p:txBody>
      </p:sp>
    </p:spTree>
    <p:extLst>
      <p:ext uri="{BB962C8B-B14F-4D97-AF65-F5344CB8AC3E}">
        <p14:creationId xmlns:p14="http://schemas.microsoft.com/office/powerpoint/2010/main" val="2609605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2800" dirty="0">
                <a:solidFill>
                  <a:srgbClr val="660066"/>
                </a:solidFill>
              </a:rPr>
              <a:t>8.3.1  </a:t>
            </a:r>
            <a:r>
              <a:rPr lang="zh-TW" altLang="zh-TW" sz="2800" dirty="0">
                <a:solidFill>
                  <a:srgbClr val="660066"/>
                </a:solidFill>
                <a:effectLst/>
              </a:rPr>
              <a:t>外在環境劇烈變化</a:t>
            </a:r>
            <a:endParaRPr lang="zh-TW" altLang="en-US" sz="2800" dirty="0">
              <a:solidFill>
                <a:srgbClr val="660066"/>
              </a:solidFill>
            </a:endParaRPr>
          </a:p>
        </p:txBody>
      </p:sp>
      <p:sp>
        <p:nvSpPr>
          <p:cNvPr id="3" name="內容版面配置區 2"/>
          <p:cNvSpPr>
            <a:spLocks noGrp="1"/>
          </p:cNvSpPr>
          <p:nvPr>
            <p:ph idx="1"/>
          </p:nvPr>
        </p:nvSpPr>
        <p:spPr/>
        <p:txBody>
          <a:bodyPr/>
          <a:lstStyle/>
          <a:p>
            <a:r>
              <a:rPr lang="zh-TW" altLang="zh-TW" dirty="0"/>
              <a:t>企業今日所處的環境，是一個以「全球」為競爭基礎的環境，也因此「</a:t>
            </a:r>
            <a:r>
              <a:rPr lang="zh-TW" altLang="zh-TW" dirty="0">
                <a:solidFill>
                  <a:srgbClr val="003300"/>
                </a:solidFill>
              </a:rPr>
              <a:t>全球化</a:t>
            </a:r>
            <a:r>
              <a:rPr lang="en-US" altLang="zh-TW" dirty="0">
                <a:solidFill>
                  <a:srgbClr val="003300"/>
                </a:solidFill>
              </a:rPr>
              <a:t> (globalization)</a:t>
            </a:r>
            <a:r>
              <a:rPr lang="zh-TW" altLang="zh-TW" dirty="0"/>
              <a:t>」帶給企業第一個重要的挑戰。</a:t>
            </a:r>
            <a:endParaRPr lang="en-US" altLang="zh-TW" dirty="0"/>
          </a:p>
          <a:p>
            <a:r>
              <a:rPr lang="zh-TW" altLang="zh-TW" dirty="0"/>
              <a:t>以中國改革開放為例，過去中國大陸可說是「世界工廠」，許多國家看中中國大陸的便宜人工、便宜原物料及工廠設置成本等，競相前往大陸，特別是沿海各省來設立工廠。但時至今日，中國大陸局勢已有相當變化，自從美國爆發次級房貸與金融風暴以來，</a:t>
            </a:r>
            <a:r>
              <a:rPr lang="zh-TW" altLang="zh-TW" dirty="0">
                <a:solidFill>
                  <a:srgbClr val="FF0066"/>
                </a:solidFill>
              </a:rPr>
              <a:t>中國大陸政策便由「世界工廠」轉為「世界市場」</a:t>
            </a:r>
            <a:r>
              <a:rPr lang="zh-TW" altLang="zh-TW" dirty="0"/>
              <a:t>，沿海許多省分不再設立工廠，開始進行都市開發，人工勞資成本也陸續提高，工廠被迫逐步遷往更內陸的省分。</a:t>
            </a:r>
            <a:endParaRPr lang="zh-TW" altLang="en-US" dirty="0"/>
          </a:p>
        </p:txBody>
      </p:sp>
      <p:sp>
        <p:nvSpPr>
          <p:cNvPr id="5" name="文字方塊 4">
            <a:extLst>
              <a:ext uri="{FF2B5EF4-FFF2-40B4-BE49-F238E27FC236}">
                <a16:creationId xmlns:a16="http://schemas.microsoft.com/office/drawing/2014/main" id="{A6C52DB8-3299-8140-8FD1-71D92C792732}"/>
              </a:ext>
            </a:extLst>
          </p:cNvPr>
          <p:cNvSpPr txBox="1"/>
          <p:nvPr/>
        </p:nvSpPr>
        <p:spPr>
          <a:xfrm>
            <a:off x="1115616" y="5904650"/>
            <a:ext cx="6192688" cy="369332"/>
          </a:xfrm>
          <a:prstGeom prst="rect">
            <a:avLst/>
          </a:prstGeom>
          <a:noFill/>
        </p:spPr>
        <p:txBody>
          <a:bodyPr wrap="square">
            <a:spAutoFit/>
          </a:bodyPr>
          <a:lstStyle/>
          <a:p>
            <a:r>
              <a:rPr lang="en-US" altLang="zh-TW" dirty="0"/>
              <a:t>https://</a:t>
            </a:r>
            <a:r>
              <a:rPr lang="en-US" altLang="zh-TW" dirty="0" err="1"/>
              <a:t>www.youtube.com</a:t>
            </a:r>
            <a:r>
              <a:rPr lang="en-US" altLang="zh-TW" dirty="0"/>
              <a:t>/</a:t>
            </a:r>
            <a:r>
              <a:rPr lang="en-US" altLang="zh-TW" dirty="0" err="1"/>
              <a:t>watch?v</a:t>
            </a:r>
            <a:r>
              <a:rPr lang="en-US" altLang="zh-TW" dirty="0"/>
              <a:t>=d19Jhxx_bUg</a:t>
            </a:r>
            <a:endParaRPr lang="zh-TW" altLang="en-US" dirty="0"/>
          </a:p>
        </p:txBody>
      </p:sp>
    </p:spTree>
    <p:extLst>
      <p:ext uri="{BB962C8B-B14F-4D97-AF65-F5344CB8AC3E}">
        <p14:creationId xmlns:p14="http://schemas.microsoft.com/office/powerpoint/2010/main" val="3505444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2800" dirty="0">
                <a:solidFill>
                  <a:srgbClr val="660066"/>
                </a:solidFill>
              </a:rPr>
              <a:t>8.3.2  </a:t>
            </a:r>
            <a:r>
              <a:rPr lang="zh-TW" altLang="zh-TW" sz="2800" dirty="0">
                <a:solidFill>
                  <a:srgbClr val="660066"/>
                </a:solidFill>
                <a:effectLst/>
              </a:rPr>
              <a:t>產業環境的變化及競爭</a:t>
            </a:r>
            <a:endParaRPr lang="zh-TW" altLang="en-US" sz="2800" dirty="0">
              <a:solidFill>
                <a:srgbClr val="660066"/>
              </a:solidFill>
            </a:endParaRPr>
          </a:p>
        </p:txBody>
      </p:sp>
      <p:sp>
        <p:nvSpPr>
          <p:cNvPr id="3" name="內容版面配置區 2"/>
          <p:cNvSpPr>
            <a:spLocks noGrp="1"/>
          </p:cNvSpPr>
          <p:nvPr>
            <p:ph idx="1"/>
          </p:nvPr>
        </p:nvSpPr>
        <p:spPr/>
        <p:txBody>
          <a:bodyPr/>
          <a:lstStyle/>
          <a:p>
            <a:r>
              <a:rPr lang="zh-TW" altLang="zh-TW" dirty="0"/>
              <a:t>企業除了要隨時注意外在大環境變化外，對相關產業環境變化更需縝密監控。基本上與產業環境相關的挑戰有三項，分別是</a:t>
            </a:r>
            <a:r>
              <a:rPr lang="en-US" altLang="zh-TW" dirty="0"/>
              <a:t> </a:t>
            </a:r>
            <a:r>
              <a:rPr lang="en-US" altLang="zh-TW" dirty="0">
                <a:solidFill>
                  <a:srgbClr val="FF0066"/>
                </a:solidFill>
              </a:rPr>
              <a:t>(1) </a:t>
            </a:r>
            <a:r>
              <a:rPr lang="zh-TW" altLang="zh-TW" dirty="0">
                <a:solidFill>
                  <a:srgbClr val="FF0066"/>
                </a:solidFill>
              </a:rPr>
              <a:t>產品生命週期短暫與創意行銷方式；</a:t>
            </a:r>
            <a:r>
              <a:rPr lang="en-US" altLang="zh-TW" dirty="0">
                <a:solidFill>
                  <a:srgbClr val="FF0066"/>
                </a:solidFill>
              </a:rPr>
              <a:t>(2) </a:t>
            </a:r>
            <a:r>
              <a:rPr lang="zh-TW" altLang="zh-TW" dirty="0">
                <a:solidFill>
                  <a:srgbClr val="FF0066"/>
                </a:solidFill>
              </a:rPr>
              <a:t>原物料管理與顧客需求多樣化，以及</a:t>
            </a:r>
            <a:r>
              <a:rPr lang="en-US" altLang="zh-TW" dirty="0">
                <a:solidFill>
                  <a:srgbClr val="FF0066"/>
                </a:solidFill>
              </a:rPr>
              <a:t> (3) </a:t>
            </a:r>
            <a:r>
              <a:rPr lang="zh-TW" altLang="zh-TW" dirty="0">
                <a:solidFill>
                  <a:srgbClr val="FF0066"/>
                </a:solidFill>
              </a:rPr>
              <a:t>歐盟環保指令</a:t>
            </a:r>
            <a:r>
              <a:rPr lang="zh-TW" altLang="zh-TW" dirty="0"/>
              <a:t>。</a:t>
            </a:r>
          </a:p>
          <a:p>
            <a:pPr marL="72000" indent="0">
              <a:buNone/>
            </a:pPr>
            <a:r>
              <a:rPr lang="en-US" altLang="zh-TW" b="1" dirty="0"/>
              <a:t>    (</a:t>
            </a:r>
            <a:r>
              <a:rPr lang="zh-TW" altLang="zh-TW" b="1" dirty="0"/>
              <a:t>一</a:t>
            </a:r>
            <a:r>
              <a:rPr lang="en-US" altLang="zh-TW" b="1" dirty="0"/>
              <a:t>)	</a:t>
            </a:r>
            <a:r>
              <a:rPr lang="zh-TW" altLang="zh-TW" b="1" dirty="0"/>
              <a:t>產品生命週期短暫與創意行銷方式</a:t>
            </a:r>
          </a:p>
          <a:p>
            <a:r>
              <a:rPr lang="zh-TW" altLang="zh-TW" dirty="0">
                <a:solidFill>
                  <a:srgbClr val="000066"/>
                </a:solidFill>
              </a:rPr>
              <a:t>第一是「產品生命週期短暫與創意行銷方式」</a:t>
            </a:r>
            <a:r>
              <a:rPr lang="zh-TW" altLang="zh-TW" dirty="0"/>
              <a:t>，電子業就是一個例子，電子</a:t>
            </a:r>
            <a:r>
              <a:rPr lang="zh-TW" altLang="zh-TW" dirty="0">
                <a:solidFill>
                  <a:srgbClr val="003300"/>
                </a:solidFill>
              </a:rPr>
              <a:t>產品生命週期</a:t>
            </a:r>
            <a:r>
              <a:rPr lang="en-US" altLang="zh-TW" dirty="0">
                <a:solidFill>
                  <a:srgbClr val="003300"/>
                </a:solidFill>
              </a:rPr>
              <a:t> (Product Life Cycle, PLC) </a:t>
            </a:r>
            <a:r>
              <a:rPr lang="zh-TW" altLang="zh-TW" dirty="0"/>
              <a:t>相當短暫，連帶影響到企業產銷人發財各項活動。</a:t>
            </a:r>
            <a:endParaRPr lang="en-US" altLang="zh-TW" dirty="0"/>
          </a:p>
          <a:p>
            <a:r>
              <a:rPr lang="zh-TW" altLang="zh-TW" dirty="0"/>
              <a:t>以臺灣知名的伊莎貝爾喜餅為例，伊莎貝爾於</a:t>
            </a:r>
            <a:r>
              <a:rPr lang="en-US" altLang="zh-TW" dirty="0"/>
              <a:t>2009</a:t>
            </a:r>
            <a:r>
              <a:rPr lang="zh-TW" altLang="zh-TW" dirty="0"/>
              <a:t>年推出了一系列「十二星座女人」系列的廣告</a:t>
            </a:r>
            <a:r>
              <a:rPr lang="zh-TW" altLang="en-US" dirty="0"/>
              <a:t>。</a:t>
            </a:r>
            <a:endParaRPr lang="en-US" altLang="zh-TW" dirty="0"/>
          </a:p>
          <a:p>
            <a:r>
              <a:rPr lang="en-US" altLang="zh-TW" dirty="0"/>
              <a:t>https://</a:t>
            </a:r>
            <a:r>
              <a:rPr lang="en-US" altLang="zh-TW" dirty="0" err="1"/>
              <a:t>www.managertoday.com.tw</a:t>
            </a:r>
            <a:r>
              <a:rPr lang="en-US" altLang="zh-TW" dirty="0"/>
              <a:t>/glossary/view/184</a:t>
            </a:r>
            <a:endParaRPr lang="zh-TW" altLang="en-US" dirty="0"/>
          </a:p>
        </p:txBody>
      </p:sp>
    </p:spTree>
    <p:extLst>
      <p:ext uri="{BB962C8B-B14F-4D97-AF65-F5344CB8AC3E}">
        <p14:creationId xmlns:p14="http://schemas.microsoft.com/office/powerpoint/2010/main" val="3264747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2800" dirty="0">
                <a:solidFill>
                  <a:srgbClr val="660066"/>
                </a:solidFill>
              </a:rPr>
              <a:t>8.3.2  </a:t>
            </a:r>
            <a:r>
              <a:rPr lang="zh-TW" altLang="zh-TW" sz="2800" dirty="0">
                <a:solidFill>
                  <a:srgbClr val="660066"/>
                </a:solidFill>
                <a:effectLst/>
              </a:rPr>
              <a:t>產業環境的變化及競爭</a:t>
            </a:r>
            <a:endParaRPr lang="zh-TW" altLang="en-US" sz="2800" dirty="0"/>
          </a:p>
        </p:txBody>
      </p:sp>
      <p:sp>
        <p:nvSpPr>
          <p:cNvPr id="5" name="內容版面配置區 4"/>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011" y="1196752"/>
            <a:ext cx="5953978"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字方塊 5">
            <a:extLst>
              <a:ext uri="{FF2B5EF4-FFF2-40B4-BE49-F238E27FC236}">
                <a16:creationId xmlns:a16="http://schemas.microsoft.com/office/drawing/2014/main" id="{F6E2C99F-9C89-1C4F-BF41-E5924BD09F6F}"/>
              </a:ext>
            </a:extLst>
          </p:cNvPr>
          <p:cNvSpPr txBox="1"/>
          <p:nvPr/>
        </p:nvSpPr>
        <p:spPr>
          <a:xfrm>
            <a:off x="971600" y="6276265"/>
            <a:ext cx="4968552" cy="369332"/>
          </a:xfrm>
          <a:prstGeom prst="rect">
            <a:avLst/>
          </a:prstGeom>
          <a:noFill/>
        </p:spPr>
        <p:txBody>
          <a:bodyPr wrap="square">
            <a:spAutoFit/>
          </a:bodyPr>
          <a:lstStyle/>
          <a:p>
            <a:r>
              <a:rPr lang="en-US" altLang="zh-TW" dirty="0">
                <a:hlinkClick r:id="rId3"/>
              </a:rPr>
              <a:t>https://www.youtube.com/watch?v=AZSvj-stIJk</a:t>
            </a:r>
            <a:endParaRPr lang="en-US" altLang="zh-TW" dirty="0"/>
          </a:p>
        </p:txBody>
      </p:sp>
    </p:spTree>
    <p:extLst>
      <p:ext uri="{BB962C8B-B14F-4D97-AF65-F5344CB8AC3E}">
        <p14:creationId xmlns:p14="http://schemas.microsoft.com/office/powerpoint/2010/main" val="1180116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2800" dirty="0">
                <a:solidFill>
                  <a:srgbClr val="660066"/>
                </a:solidFill>
              </a:rPr>
              <a:t>8.3.2  </a:t>
            </a:r>
            <a:r>
              <a:rPr lang="zh-TW" altLang="zh-TW" sz="2800" dirty="0">
                <a:solidFill>
                  <a:srgbClr val="660066"/>
                </a:solidFill>
                <a:effectLst/>
              </a:rPr>
              <a:t>產業環境的變化及競爭</a:t>
            </a:r>
            <a:endParaRPr lang="zh-TW" altLang="en-US" sz="2800" dirty="0"/>
          </a:p>
        </p:txBody>
      </p:sp>
      <p:sp>
        <p:nvSpPr>
          <p:cNvPr id="3" name="內容版面配置區 2"/>
          <p:cNvSpPr>
            <a:spLocks noGrp="1"/>
          </p:cNvSpPr>
          <p:nvPr>
            <p:ph idx="1"/>
          </p:nvPr>
        </p:nvSpPr>
        <p:spPr/>
        <p:txBody>
          <a:bodyPr/>
          <a:lstStyle/>
          <a:p>
            <a:pPr marL="72000" indent="0">
              <a:buNone/>
            </a:pPr>
            <a:r>
              <a:rPr lang="en-US" altLang="zh-TW" b="1" dirty="0"/>
              <a:t>    (</a:t>
            </a:r>
            <a:r>
              <a:rPr lang="zh-TW" altLang="zh-TW" b="1" dirty="0"/>
              <a:t>二</a:t>
            </a:r>
            <a:r>
              <a:rPr lang="en-US" altLang="zh-TW" b="1" dirty="0"/>
              <a:t>)	</a:t>
            </a:r>
            <a:r>
              <a:rPr lang="zh-TW" altLang="zh-TW" b="1" dirty="0"/>
              <a:t>原物料管理與顧客需求多樣化</a:t>
            </a:r>
          </a:p>
          <a:p>
            <a:r>
              <a:rPr lang="zh-TW" altLang="zh-TW" dirty="0">
                <a:solidFill>
                  <a:srgbClr val="000066"/>
                </a:solidFill>
              </a:rPr>
              <a:t>第二是「原物料管理與顧客需求多樣化」</a:t>
            </a:r>
            <a:r>
              <a:rPr lang="zh-TW" altLang="zh-TW" dirty="0"/>
              <a:t>，在全球化競爭裡，企業所採購的原物料及人員可能來自世界各地，且人員流動非常快速，也因此知識留存與管理變得相當重要。</a:t>
            </a:r>
            <a:endParaRPr lang="en-US" altLang="zh-TW" dirty="0"/>
          </a:p>
          <a:p>
            <a:r>
              <a:rPr lang="zh-TW" altLang="zh-TW" dirty="0"/>
              <a:t>面對「長鞭效應」，可以發現愈往上游的企業會愈吃虧，為了波動這麼大的訂單需求，必須準備足夠的產品來因應，但問題是萬一下游狠狠地取消訂單了，那這些產品沒賣出去，將會造成企業相當大的損失。</a:t>
            </a:r>
            <a:endParaRPr lang="en-US" altLang="zh-TW" dirty="0"/>
          </a:p>
          <a:p>
            <a:r>
              <a:rPr lang="en-US" altLang="zh-TW" dirty="0">
                <a:hlinkClick r:id="rId2"/>
              </a:rPr>
              <a:t>https://www.youtube.com/watch?v=uLiEZ0od7g4</a:t>
            </a:r>
            <a:endParaRPr lang="en-US" altLang="zh-TW" dirty="0"/>
          </a:p>
          <a:p>
            <a:r>
              <a:rPr lang="en-US" altLang="zh-TW" dirty="0"/>
              <a:t>https://</a:t>
            </a:r>
            <a:r>
              <a:rPr lang="en-US" altLang="zh-TW" dirty="0" err="1"/>
              <a:t>www.youtube.com</a:t>
            </a:r>
            <a:r>
              <a:rPr lang="en-US" altLang="zh-TW" dirty="0"/>
              <a:t>/</a:t>
            </a:r>
            <a:r>
              <a:rPr lang="en-US" altLang="zh-TW" dirty="0" err="1"/>
              <a:t>watch?v</a:t>
            </a:r>
            <a:r>
              <a:rPr lang="en-US" altLang="zh-TW" dirty="0"/>
              <a:t>=XWNQRJ9xgmE</a:t>
            </a:r>
            <a:endParaRPr lang="zh-TW" altLang="en-US" dirty="0"/>
          </a:p>
          <a:p>
            <a:endParaRPr lang="zh-TW" altLang="en-US" dirty="0"/>
          </a:p>
        </p:txBody>
      </p:sp>
    </p:spTree>
    <p:extLst>
      <p:ext uri="{BB962C8B-B14F-4D97-AF65-F5344CB8AC3E}">
        <p14:creationId xmlns:p14="http://schemas.microsoft.com/office/powerpoint/2010/main" val="2881140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dirty="0">
                <a:effectLst/>
              </a:rPr>
              <a:t>學習目標</a:t>
            </a:r>
          </a:p>
        </p:txBody>
      </p:sp>
      <p:sp>
        <p:nvSpPr>
          <p:cNvPr id="3" name="內容版面配置區 2"/>
          <p:cNvSpPr>
            <a:spLocks noGrp="1"/>
          </p:cNvSpPr>
          <p:nvPr>
            <p:ph idx="1"/>
          </p:nvPr>
        </p:nvSpPr>
        <p:spPr/>
        <p:txBody>
          <a:bodyPr>
            <a:normAutofit/>
          </a:bodyPr>
          <a:lstStyle/>
          <a:p>
            <a:pPr marL="288000" indent="-360000">
              <a:lnSpc>
                <a:spcPts val="3500"/>
              </a:lnSpc>
            </a:pPr>
            <a:r>
              <a:rPr lang="zh-TW" altLang="zh-TW" dirty="0"/>
              <a:t>電子化企業的定義與目的。</a:t>
            </a:r>
          </a:p>
          <a:p>
            <a:pPr marL="288000" indent="-360000">
              <a:lnSpc>
                <a:spcPts val="3500"/>
              </a:lnSpc>
            </a:pPr>
            <a:r>
              <a:rPr lang="zh-TW" altLang="zh-TW" dirty="0"/>
              <a:t>企業面臨的挑戰：</a:t>
            </a:r>
            <a:r>
              <a:rPr lang="zh-TW" altLang="zh-TW" dirty="0">
                <a:solidFill>
                  <a:srgbClr val="FF0066"/>
                </a:solidFill>
              </a:rPr>
              <a:t>科技進步</a:t>
            </a:r>
            <a:r>
              <a:rPr lang="zh-TW" altLang="zh-TW" dirty="0"/>
              <a:t>促成各種環境的改變。</a:t>
            </a:r>
          </a:p>
          <a:p>
            <a:pPr marL="288000" indent="-360000">
              <a:lnSpc>
                <a:spcPts val="3500"/>
              </a:lnSpc>
            </a:pPr>
            <a:r>
              <a:rPr lang="zh-TW" altLang="zh-TW" dirty="0"/>
              <a:t>企業面臨的挑戰：外在環境與</a:t>
            </a:r>
            <a:r>
              <a:rPr lang="zh-TW" altLang="zh-TW" dirty="0">
                <a:solidFill>
                  <a:srgbClr val="FF0066"/>
                </a:solidFill>
              </a:rPr>
              <a:t>供應鏈管理</a:t>
            </a:r>
            <a:r>
              <a:rPr lang="zh-TW" altLang="zh-TW" dirty="0"/>
              <a:t>困境。</a:t>
            </a:r>
          </a:p>
          <a:p>
            <a:pPr marL="288000" indent="-360000">
              <a:lnSpc>
                <a:spcPts val="3500"/>
              </a:lnSpc>
            </a:pPr>
            <a:r>
              <a:rPr lang="zh-TW" altLang="zh-TW" dirty="0"/>
              <a:t>政府所支持的</a:t>
            </a:r>
            <a:r>
              <a:rPr lang="zh-TW" altLang="zh-TW" dirty="0">
                <a:solidFill>
                  <a:srgbClr val="FF0066"/>
                </a:solidFill>
              </a:rPr>
              <a:t>企業維他命計畫</a:t>
            </a:r>
            <a:r>
              <a:rPr lang="zh-TW" altLang="zh-TW" dirty="0"/>
              <a:t>。</a:t>
            </a:r>
          </a:p>
          <a:p>
            <a:pPr marL="288000" indent="-360000">
              <a:lnSpc>
                <a:spcPts val="3500"/>
              </a:lnSpc>
            </a:pPr>
            <a:r>
              <a:rPr lang="zh-TW" altLang="zh-TW" dirty="0"/>
              <a:t>神經中樞計畫範例：特力全球運籌電子化</a:t>
            </a:r>
            <a:r>
              <a:rPr lang="zh-TW" altLang="zh-TW"/>
              <a:t>計畫。</a:t>
            </a:r>
            <a:endParaRPr lang="zh-TW" altLang="zh-TW" dirty="0"/>
          </a:p>
        </p:txBody>
      </p:sp>
      <p:grpSp>
        <p:nvGrpSpPr>
          <p:cNvPr id="4" name="Group 4"/>
          <p:cNvGrpSpPr>
            <a:grpSpLocks noChangeAspect="1"/>
          </p:cNvGrpSpPr>
          <p:nvPr/>
        </p:nvGrpSpPr>
        <p:grpSpPr bwMode="auto">
          <a:xfrm>
            <a:off x="6815519" y="122572"/>
            <a:ext cx="2076961" cy="794231"/>
            <a:chOff x="2474" y="1891"/>
            <a:chExt cx="1681" cy="482"/>
          </a:xfrm>
        </p:grpSpPr>
        <p:sp>
          <p:nvSpPr>
            <p:cNvPr id="5" name="Freeform 6"/>
            <p:cNvSpPr>
              <a:spLocks/>
            </p:cNvSpPr>
            <p:nvPr userDrawn="1"/>
          </p:nvSpPr>
          <p:spPr bwMode="auto">
            <a:xfrm>
              <a:off x="3074" y="1891"/>
              <a:ext cx="482" cy="482"/>
            </a:xfrm>
            <a:custGeom>
              <a:avLst/>
              <a:gdLst>
                <a:gd name="T0" fmla="*/ 963 w 964"/>
                <a:gd name="T1" fmla="*/ 507 h 964"/>
                <a:gd name="T2" fmla="*/ 954 w 964"/>
                <a:gd name="T3" fmla="*/ 579 h 964"/>
                <a:gd name="T4" fmla="*/ 934 w 964"/>
                <a:gd name="T5" fmla="*/ 647 h 964"/>
                <a:gd name="T6" fmla="*/ 906 w 964"/>
                <a:gd name="T7" fmla="*/ 712 h 964"/>
                <a:gd name="T8" fmla="*/ 868 w 964"/>
                <a:gd name="T9" fmla="*/ 770 h 964"/>
                <a:gd name="T10" fmla="*/ 823 w 964"/>
                <a:gd name="T11" fmla="*/ 822 h 964"/>
                <a:gd name="T12" fmla="*/ 771 w 964"/>
                <a:gd name="T13" fmla="*/ 868 h 964"/>
                <a:gd name="T14" fmla="*/ 712 w 964"/>
                <a:gd name="T15" fmla="*/ 905 h 964"/>
                <a:gd name="T16" fmla="*/ 647 w 964"/>
                <a:gd name="T17" fmla="*/ 934 h 964"/>
                <a:gd name="T18" fmla="*/ 580 w 964"/>
                <a:gd name="T19" fmla="*/ 954 h 964"/>
                <a:gd name="T20" fmla="*/ 507 w 964"/>
                <a:gd name="T21" fmla="*/ 963 h 964"/>
                <a:gd name="T22" fmla="*/ 457 w 964"/>
                <a:gd name="T23" fmla="*/ 963 h 964"/>
                <a:gd name="T24" fmla="*/ 385 w 964"/>
                <a:gd name="T25" fmla="*/ 954 h 964"/>
                <a:gd name="T26" fmla="*/ 317 w 964"/>
                <a:gd name="T27" fmla="*/ 934 h 964"/>
                <a:gd name="T28" fmla="*/ 252 w 964"/>
                <a:gd name="T29" fmla="*/ 905 h 964"/>
                <a:gd name="T30" fmla="*/ 194 w 964"/>
                <a:gd name="T31" fmla="*/ 868 h 964"/>
                <a:gd name="T32" fmla="*/ 142 w 964"/>
                <a:gd name="T33" fmla="*/ 822 h 964"/>
                <a:gd name="T34" fmla="*/ 96 w 964"/>
                <a:gd name="T35" fmla="*/ 770 h 964"/>
                <a:gd name="T36" fmla="*/ 59 w 964"/>
                <a:gd name="T37" fmla="*/ 712 h 964"/>
                <a:gd name="T38" fmla="*/ 29 w 964"/>
                <a:gd name="T39" fmla="*/ 647 h 964"/>
                <a:gd name="T40" fmla="*/ 10 w 964"/>
                <a:gd name="T41" fmla="*/ 579 h 964"/>
                <a:gd name="T42" fmla="*/ 1 w 964"/>
                <a:gd name="T43" fmla="*/ 507 h 964"/>
                <a:gd name="T44" fmla="*/ 1 w 964"/>
                <a:gd name="T45" fmla="*/ 457 h 964"/>
                <a:gd name="T46" fmla="*/ 10 w 964"/>
                <a:gd name="T47" fmla="*/ 384 h 964"/>
                <a:gd name="T48" fmla="*/ 29 w 964"/>
                <a:gd name="T49" fmla="*/ 316 h 964"/>
                <a:gd name="T50" fmla="*/ 59 w 964"/>
                <a:gd name="T51" fmla="*/ 252 h 964"/>
                <a:gd name="T52" fmla="*/ 96 w 964"/>
                <a:gd name="T53" fmla="*/ 193 h 964"/>
                <a:gd name="T54" fmla="*/ 142 w 964"/>
                <a:gd name="T55" fmla="*/ 141 h 964"/>
                <a:gd name="T56" fmla="*/ 194 w 964"/>
                <a:gd name="T57" fmla="*/ 95 h 964"/>
                <a:gd name="T58" fmla="*/ 252 w 964"/>
                <a:gd name="T59" fmla="*/ 58 h 964"/>
                <a:gd name="T60" fmla="*/ 317 w 964"/>
                <a:gd name="T61" fmla="*/ 29 h 964"/>
                <a:gd name="T62" fmla="*/ 385 w 964"/>
                <a:gd name="T63" fmla="*/ 10 h 964"/>
                <a:gd name="T64" fmla="*/ 457 w 964"/>
                <a:gd name="T65" fmla="*/ 1 h 964"/>
                <a:gd name="T66" fmla="*/ 507 w 964"/>
                <a:gd name="T67" fmla="*/ 1 h 964"/>
                <a:gd name="T68" fmla="*/ 580 w 964"/>
                <a:gd name="T69" fmla="*/ 10 h 964"/>
                <a:gd name="T70" fmla="*/ 647 w 964"/>
                <a:gd name="T71" fmla="*/ 29 h 964"/>
                <a:gd name="T72" fmla="*/ 712 w 964"/>
                <a:gd name="T73" fmla="*/ 58 h 964"/>
                <a:gd name="T74" fmla="*/ 771 w 964"/>
                <a:gd name="T75" fmla="*/ 95 h 964"/>
                <a:gd name="T76" fmla="*/ 823 w 964"/>
                <a:gd name="T77" fmla="*/ 141 h 964"/>
                <a:gd name="T78" fmla="*/ 868 w 964"/>
                <a:gd name="T79" fmla="*/ 193 h 964"/>
                <a:gd name="T80" fmla="*/ 906 w 964"/>
                <a:gd name="T81" fmla="*/ 252 h 964"/>
                <a:gd name="T82" fmla="*/ 934 w 964"/>
                <a:gd name="T83" fmla="*/ 316 h 964"/>
                <a:gd name="T84" fmla="*/ 954 w 964"/>
                <a:gd name="T85" fmla="*/ 384 h 964"/>
                <a:gd name="T86" fmla="*/ 963 w 964"/>
                <a:gd name="T87" fmla="*/ 457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4" h="964">
                  <a:moveTo>
                    <a:pt x="964" y="482"/>
                  </a:moveTo>
                  <a:lnTo>
                    <a:pt x="964" y="482"/>
                  </a:lnTo>
                  <a:lnTo>
                    <a:pt x="963" y="507"/>
                  </a:lnTo>
                  <a:lnTo>
                    <a:pt x="961" y="531"/>
                  </a:lnTo>
                  <a:lnTo>
                    <a:pt x="959" y="555"/>
                  </a:lnTo>
                  <a:lnTo>
                    <a:pt x="954" y="579"/>
                  </a:lnTo>
                  <a:lnTo>
                    <a:pt x="948" y="602"/>
                  </a:lnTo>
                  <a:lnTo>
                    <a:pt x="942" y="625"/>
                  </a:lnTo>
                  <a:lnTo>
                    <a:pt x="934" y="647"/>
                  </a:lnTo>
                  <a:lnTo>
                    <a:pt x="926" y="669"/>
                  </a:lnTo>
                  <a:lnTo>
                    <a:pt x="916" y="691"/>
                  </a:lnTo>
                  <a:lnTo>
                    <a:pt x="906" y="712"/>
                  </a:lnTo>
                  <a:lnTo>
                    <a:pt x="894" y="731"/>
                  </a:lnTo>
                  <a:lnTo>
                    <a:pt x="881" y="751"/>
                  </a:lnTo>
                  <a:lnTo>
                    <a:pt x="868" y="770"/>
                  </a:lnTo>
                  <a:lnTo>
                    <a:pt x="854" y="789"/>
                  </a:lnTo>
                  <a:lnTo>
                    <a:pt x="839" y="806"/>
                  </a:lnTo>
                  <a:lnTo>
                    <a:pt x="823" y="822"/>
                  </a:lnTo>
                  <a:lnTo>
                    <a:pt x="806" y="838"/>
                  </a:lnTo>
                  <a:lnTo>
                    <a:pt x="788" y="853"/>
                  </a:lnTo>
                  <a:lnTo>
                    <a:pt x="771" y="868"/>
                  </a:lnTo>
                  <a:lnTo>
                    <a:pt x="751" y="881"/>
                  </a:lnTo>
                  <a:lnTo>
                    <a:pt x="732" y="894"/>
                  </a:lnTo>
                  <a:lnTo>
                    <a:pt x="712" y="905"/>
                  </a:lnTo>
                  <a:lnTo>
                    <a:pt x="691" y="917"/>
                  </a:lnTo>
                  <a:lnTo>
                    <a:pt x="669" y="926"/>
                  </a:lnTo>
                  <a:lnTo>
                    <a:pt x="647" y="934"/>
                  </a:lnTo>
                  <a:lnTo>
                    <a:pt x="626" y="942"/>
                  </a:lnTo>
                  <a:lnTo>
                    <a:pt x="603" y="949"/>
                  </a:lnTo>
                  <a:lnTo>
                    <a:pt x="580" y="954"/>
                  </a:lnTo>
                  <a:lnTo>
                    <a:pt x="555" y="958"/>
                  </a:lnTo>
                  <a:lnTo>
                    <a:pt x="531" y="962"/>
                  </a:lnTo>
                  <a:lnTo>
                    <a:pt x="507" y="963"/>
                  </a:lnTo>
                  <a:lnTo>
                    <a:pt x="482" y="964"/>
                  </a:lnTo>
                  <a:lnTo>
                    <a:pt x="482" y="964"/>
                  </a:lnTo>
                  <a:lnTo>
                    <a:pt x="457" y="963"/>
                  </a:lnTo>
                  <a:lnTo>
                    <a:pt x="433" y="962"/>
                  </a:lnTo>
                  <a:lnTo>
                    <a:pt x="409" y="958"/>
                  </a:lnTo>
                  <a:lnTo>
                    <a:pt x="385" y="954"/>
                  </a:lnTo>
                  <a:lnTo>
                    <a:pt x="362" y="949"/>
                  </a:lnTo>
                  <a:lnTo>
                    <a:pt x="339" y="942"/>
                  </a:lnTo>
                  <a:lnTo>
                    <a:pt x="317" y="934"/>
                  </a:lnTo>
                  <a:lnTo>
                    <a:pt x="295" y="926"/>
                  </a:lnTo>
                  <a:lnTo>
                    <a:pt x="273" y="917"/>
                  </a:lnTo>
                  <a:lnTo>
                    <a:pt x="252" y="905"/>
                  </a:lnTo>
                  <a:lnTo>
                    <a:pt x="232" y="894"/>
                  </a:lnTo>
                  <a:lnTo>
                    <a:pt x="212" y="881"/>
                  </a:lnTo>
                  <a:lnTo>
                    <a:pt x="194" y="868"/>
                  </a:lnTo>
                  <a:lnTo>
                    <a:pt x="175" y="853"/>
                  </a:lnTo>
                  <a:lnTo>
                    <a:pt x="158" y="838"/>
                  </a:lnTo>
                  <a:lnTo>
                    <a:pt x="142" y="822"/>
                  </a:lnTo>
                  <a:lnTo>
                    <a:pt x="126" y="806"/>
                  </a:lnTo>
                  <a:lnTo>
                    <a:pt x="111" y="789"/>
                  </a:lnTo>
                  <a:lnTo>
                    <a:pt x="96" y="770"/>
                  </a:lnTo>
                  <a:lnTo>
                    <a:pt x="83" y="751"/>
                  </a:lnTo>
                  <a:lnTo>
                    <a:pt x="70" y="731"/>
                  </a:lnTo>
                  <a:lnTo>
                    <a:pt x="59" y="712"/>
                  </a:lnTo>
                  <a:lnTo>
                    <a:pt x="47" y="691"/>
                  </a:lnTo>
                  <a:lnTo>
                    <a:pt x="38" y="669"/>
                  </a:lnTo>
                  <a:lnTo>
                    <a:pt x="29" y="647"/>
                  </a:lnTo>
                  <a:lnTo>
                    <a:pt x="22" y="625"/>
                  </a:lnTo>
                  <a:lnTo>
                    <a:pt x="15" y="602"/>
                  </a:lnTo>
                  <a:lnTo>
                    <a:pt x="10" y="579"/>
                  </a:lnTo>
                  <a:lnTo>
                    <a:pt x="6" y="555"/>
                  </a:lnTo>
                  <a:lnTo>
                    <a:pt x="2" y="531"/>
                  </a:lnTo>
                  <a:lnTo>
                    <a:pt x="1" y="507"/>
                  </a:lnTo>
                  <a:lnTo>
                    <a:pt x="0" y="482"/>
                  </a:lnTo>
                  <a:lnTo>
                    <a:pt x="0" y="482"/>
                  </a:lnTo>
                  <a:lnTo>
                    <a:pt x="1" y="457"/>
                  </a:lnTo>
                  <a:lnTo>
                    <a:pt x="2" y="433"/>
                  </a:lnTo>
                  <a:lnTo>
                    <a:pt x="6" y="409"/>
                  </a:lnTo>
                  <a:lnTo>
                    <a:pt x="10" y="384"/>
                  </a:lnTo>
                  <a:lnTo>
                    <a:pt x="15" y="361"/>
                  </a:lnTo>
                  <a:lnTo>
                    <a:pt x="22" y="338"/>
                  </a:lnTo>
                  <a:lnTo>
                    <a:pt x="29" y="316"/>
                  </a:lnTo>
                  <a:lnTo>
                    <a:pt x="38" y="295"/>
                  </a:lnTo>
                  <a:lnTo>
                    <a:pt x="47" y="273"/>
                  </a:lnTo>
                  <a:lnTo>
                    <a:pt x="59" y="252"/>
                  </a:lnTo>
                  <a:lnTo>
                    <a:pt x="70" y="232"/>
                  </a:lnTo>
                  <a:lnTo>
                    <a:pt x="83" y="213"/>
                  </a:lnTo>
                  <a:lnTo>
                    <a:pt x="96" y="193"/>
                  </a:lnTo>
                  <a:lnTo>
                    <a:pt x="111" y="176"/>
                  </a:lnTo>
                  <a:lnTo>
                    <a:pt x="126" y="157"/>
                  </a:lnTo>
                  <a:lnTo>
                    <a:pt x="142" y="141"/>
                  </a:lnTo>
                  <a:lnTo>
                    <a:pt x="158" y="125"/>
                  </a:lnTo>
                  <a:lnTo>
                    <a:pt x="175" y="110"/>
                  </a:lnTo>
                  <a:lnTo>
                    <a:pt x="194" y="95"/>
                  </a:lnTo>
                  <a:lnTo>
                    <a:pt x="212" y="82"/>
                  </a:lnTo>
                  <a:lnTo>
                    <a:pt x="232" y="70"/>
                  </a:lnTo>
                  <a:lnTo>
                    <a:pt x="252" y="58"/>
                  </a:lnTo>
                  <a:lnTo>
                    <a:pt x="273" y="48"/>
                  </a:lnTo>
                  <a:lnTo>
                    <a:pt x="295" y="38"/>
                  </a:lnTo>
                  <a:lnTo>
                    <a:pt x="317" y="29"/>
                  </a:lnTo>
                  <a:lnTo>
                    <a:pt x="339" y="21"/>
                  </a:lnTo>
                  <a:lnTo>
                    <a:pt x="362" y="16"/>
                  </a:lnTo>
                  <a:lnTo>
                    <a:pt x="385" y="10"/>
                  </a:lnTo>
                  <a:lnTo>
                    <a:pt x="409" y="5"/>
                  </a:lnTo>
                  <a:lnTo>
                    <a:pt x="433" y="3"/>
                  </a:lnTo>
                  <a:lnTo>
                    <a:pt x="457" y="1"/>
                  </a:lnTo>
                  <a:lnTo>
                    <a:pt x="482" y="0"/>
                  </a:lnTo>
                  <a:lnTo>
                    <a:pt x="482" y="0"/>
                  </a:lnTo>
                  <a:lnTo>
                    <a:pt x="507" y="1"/>
                  </a:lnTo>
                  <a:lnTo>
                    <a:pt x="531" y="3"/>
                  </a:lnTo>
                  <a:lnTo>
                    <a:pt x="555" y="5"/>
                  </a:lnTo>
                  <a:lnTo>
                    <a:pt x="580" y="10"/>
                  </a:lnTo>
                  <a:lnTo>
                    <a:pt x="603" y="16"/>
                  </a:lnTo>
                  <a:lnTo>
                    <a:pt x="626" y="21"/>
                  </a:lnTo>
                  <a:lnTo>
                    <a:pt x="647" y="29"/>
                  </a:lnTo>
                  <a:lnTo>
                    <a:pt x="669" y="38"/>
                  </a:lnTo>
                  <a:lnTo>
                    <a:pt x="691" y="48"/>
                  </a:lnTo>
                  <a:lnTo>
                    <a:pt x="712" y="58"/>
                  </a:lnTo>
                  <a:lnTo>
                    <a:pt x="732" y="70"/>
                  </a:lnTo>
                  <a:lnTo>
                    <a:pt x="751" y="82"/>
                  </a:lnTo>
                  <a:lnTo>
                    <a:pt x="771" y="95"/>
                  </a:lnTo>
                  <a:lnTo>
                    <a:pt x="788" y="110"/>
                  </a:lnTo>
                  <a:lnTo>
                    <a:pt x="806" y="125"/>
                  </a:lnTo>
                  <a:lnTo>
                    <a:pt x="823" y="141"/>
                  </a:lnTo>
                  <a:lnTo>
                    <a:pt x="839" y="157"/>
                  </a:lnTo>
                  <a:lnTo>
                    <a:pt x="854" y="176"/>
                  </a:lnTo>
                  <a:lnTo>
                    <a:pt x="868" y="193"/>
                  </a:lnTo>
                  <a:lnTo>
                    <a:pt x="881" y="213"/>
                  </a:lnTo>
                  <a:lnTo>
                    <a:pt x="894" y="232"/>
                  </a:lnTo>
                  <a:lnTo>
                    <a:pt x="906" y="252"/>
                  </a:lnTo>
                  <a:lnTo>
                    <a:pt x="916" y="273"/>
                  </a:lnTo>
                  <a:lnTo>
                    <a:pt x="926" y="295"/>
                  </a:lnTo>
                  <a:lnTo>
                    <a:pt x="934" y="316"/>
                  </a:lnTo>
                  <a:lnTo>
                    <a:pt x="942" y="338"/>
                  </a:lnTo>
                  <a:lnTo>
                    <a:pt x="948" y="361"/>
                  </a:lnTo>
                  <a:lnTo>
                    <a:pt x="954" y="384"/>
                  </a:lnTo>
                  <a:lnTo>
                    <a:pt x="959" y="409"/>
                  </a:lnTo>
                  <a:lnTo>
                    <a:pt x="961" y="433"/>
                  </a:lnTo>
                  <a:lnTo>
                    <a:pt x="963" y="457"/>
                  </a:lnTo>
                  <a:lnTo>
                    <a:pt x="964" y="482"/>
                  </a:lnTo>
                  <a:lnTo>
                    <a:pt x="964" y="482"/>
                  </a:lnTo>
                  <a:close/>
                </a:path>
              </a:pathLst>
            </a:custGeom>
            <a:solidFill>
              <a:srgbClr val="FFCE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7"/>
            <p:cNvSpPr>
              <a:spLocks/>
            </p:cNvSpPr>
            <p:nvPr userDrawn="1"/>
          </p:nvSpPr>
          <p:spPr bwMode="auto">
            <a:xfrm>
              <a:off x="2474" y="1891"/>
              <a:ext cx="481" cy="482"/>
            </a:xfrm>
            <a:custGeom>
              <a:avLst/>
              <a:gdLst>
                <a:gd name="T0" fmla="*/ 963 w 963"/>
                <a:gd name="T1" fmla="*/ 507 h 964"/>
                <a:gd name="T2" fmla="*/ 954 w 963"/>
                <a:gd name="T3" fmla="*/ 579 h 964"/>
                <a:gd name="T4" fmla="*/ 934 w 963"/>
                <a:gd name="T5" fmla="*/ 647 h 964"/>
                <a:gd name="T6" fmla="*/ 905 w 963"/>
                <a:gd name="T7" fmla="*/ 712 h 964"/>
                <a:gd name="T8" fmla="*/ 867 w 963"/>
                <a:gd name="T9" fmla="*/ 770 h 964"/>
                <a:gd name="T10" fmla="*/ 822 w 963"/>
                <a:gd name="T11" fmla="*/ 822 h 964"/>
                <a:gd name="T12" fmla="*/ 769 w 963"/>
                <a:gd name="T13" fmla="*/ 868 h 964"/>
                <a:gd name="T14" fmla="*/ 711 w 963"/>
                <a:gd name="T15" fmla="*/ 905 h 964"/>
                <a:gd name="T16" fmla="*/ 647 w 963"/>
                <a:gd name="T17" fmla="*/ 934 h 964"/>
                <a:gd name="T18" fmla="*/ 578 w 963"/>
                <a:gd name="T19" fmla="*/ 954 h 964"/>
                <a:gd name="T20" fmla="*/ 507 w 963"/>
                <a:gd name="T21" fmla="*/ 963 h 964"/>
                <a:gd name="T22" fmla="*/ 456 w 963"/>
                <a:gd name="T23" fmla="*/ 963 h 964"/>
                <a:gd name="T24" fmla="*/ 385 w 963"/>
                <a:gd name="T25" fmla="*/ 954 h 964"/>
                <a:gd name="T26" fmla="*/ 315 w 963"/>
                <a:gd name="T27" fmla="*/ 934 h 964"/>
                <a:gd name="T28" fmla="*/ 252 w 963"/>
                <a:gd name="T29" fmla="*/ 905 h 964"/>
                <a:gd name="T30" fmla="*/ 193 w 963"/>
                <a:gd name="T31" fmla="*/ 868 h 964"/>
                <a:gd name="T32" fmla="*/ 140 w 963"/>
                <a:gd name="T33" fmla="*/ 822 h 964"/>
                <a:gd name="T34" fmla="*/ 95 w 963"/>
                <a:gd name="T35" fmla="*/ 770 h 964"/>
                <a:gd name="T36" fmla="*/ 57 w 963"/>
                <a:gd name="T37" fmla="*/ 712 h 964"/>
                <a:gd name="T38" fmla="*/ 29 w 963"/>
                <a:gd name="T39" fmla="*/ 647 h 964"/>
                <a:gd name="T40" fmla="*/ 9 w 963"/>
                <a:gd name="T41" fmla="*/ 579 h 964"/>
                <a:gd name="T42" fmla="*/ 0 w 963"/>
                <a:gd name="T43" fmla="*/ 507 h 964"/>
                <a:gd name="T44" fmla="*/ 0 w 963"/>
                <a:gd name="T45" fmla="*/ 457 h 964"/>
                <a:gd name="T46" fmla="*/ 9 w 963"/>
                <a:gd name="T47" fmla="*/ 384 h 964"/>
                <a:gd name="T48" fmla="*/ 29 w 963"/>
                <a:gd name="T49" fmla="*/ 316 h 964"/>
                <a:gd name="T50" fmla="*/ 57 w 963"/>
                <a:gd name="T51" fmla="*/ 252 h 964"/>
                <a:gd name="T52" fmla="*/ 95 w 963"/>
                <a:gd name="T53" fmla="*/ 193 h 964"/>
                <a:gd name="T54" fmla="*/ 140 w 963"/>
                <a:gd name="T55" fmla="*/ 141 h 964"/>
                <a:gd name="T56" fmla="*/ 193 w 963"/>
                <a:gd name="T57" fmla="*/ 95 h 964"/>
                <a:gd name="T58" fmla="*/ 252 w 963"/>
                <a:gd name="T59" fmla="*/ 58 h 964"/>
                <a:gd name="T60" fmla="*/ 315 w 963"/>
                <a:gd name="T61" fmla="*/ 29 h 964"/>
                <a:gd name="T62" fmla="*/ 385 w 963"/>
                <a:gd name="T63" fmla="*/ 10 h 964"/>
                <a:gd name="T64" fmla="*/ 456 w 963"/>
                <a:gd name="T65" fmla="*/ 1 h 964"/>
                <a:gd name="T66" fmla="*/ 507 w 963"/>
                <a:gd name="T67" fmla="*/ 1 h 964"/>
                <a:gd name="T68" fmla="*/ 578 w 963"/>
                <a:gd name="T69" fmla="*/ 10 h 964"/>
                <a:gd name="T70" fmla="*/ 647 w 963"/>
                <a:gd name="T71" fmla="*/ 29 h 964"/>
                <a:gd name="T72" fmla="*/ 711 w 963"/>
                <a:gd name="T73" fmla="*/ 58 h 964"/>
                <a:gd name="T74" fmla="*/ 769 w 963"/>
                <a:gd name="T75" fmla="*/ 95 h 964"/>
                <a:gd name="T76" fmla="*/ 822 w 963"/>
                <a:gd name="T77" fmla="*/ 141 h 964"/>
                <a:gd name="T78" fmla="*/ 867 w 963"/>
                <a:gd name="T79" fmla="*/ 193 h 964"/>
                <a:gd name="T80" fmla="*/ 905 w 963"/>
                <a:gd name="T81" fmla="*/ 252 h 964"/>
                <a:gd name="T82" fmla="*/ 934 w 963"/>
                <a:gd name="T83" fmla="*/ 316 h 964"/>
                <a:gd name="T84" fmla="*/ 954 w 963"/>
                <a:gd name="T85" fmla="*/ 384 h 964"/>
                <a:gd name="T86" fmla="*/ 963 w 963"/>
                <a:gd name="T87" fmla="*/ 457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3" h="964">
                  <a:moveTo>
                    <a:pt x="963" y="482"/>
                  </a:moveTo>
                  <a:lnTo>
                    <a:pt x="963" y="482"/>
                  </a:lnTo>
                  <a:lnTo>
                    <a:pt x="963" y="507"/>
                  </a:lnTo>
                  <a:lnTo>
                    <a:pt x="961" y="531"/>
                  </a:lnTo>
                  <a:lnTo>
                    <a:pt x="957" y="555"/>
                  </a:lnTo>
                  <a:lnTo>
                    <a:pt x="954" y="579"/>
                  </a:lnTo>
                  <a:lnTo>
                    <a:pt x="948" y="602"/>
                  </a:lnTo>
                  <a:lnTo>
                    <a:pt x="941" y="625"/>
                  </a:lnTo>
                  <a:lnTo>
                    <a:pt x="934" y="647"/>
                  </a:lnTo>
                  <a:lnTo>
                    <a:pt x="925" y="669"/>
                  </a:lnTo>
                  <a:lnTo>
                    <a:pt x="916" y="691"/>
                  </a:lnTo>
                  <a:lnTo>
                    <a:pt x="905" y="712"/>
                  </a:lnTo>
                  <a:lnTo>
                    <a:pt x="894" y="731"/>
                  </a:lnTo>
                  <a:lnTo>
                    <a:pt x="881" y="751"/>
                  </a:lnTo>
                  <a:lnTo>
                    <a:pt x="867" y="770"/>
                  </a:lnTo>
                  <a:lnTo>
                    <a:pt x="853" y="789"/>
                  </a:lnTo>
                  <a:lnTo>
                    <a:pt x="838" y="806"/>
                  </a:lnTo>
                  <a:lnTo>
                    <a:pt x="822" y="822"/>
                  </a:lnTo>
                  <a:lnTo>
                    <a:pt x="805" y="838"/>
                  </a:lnTo>
                  <a:lnTo>
                    <a:pt x="788" y="853"/>
                  </a:lnTo>
                  <a:lnTo>
                    <a:pt x="769" y="868"/>
                  </a:lnTo>
                  <a:lnTo>
                    <a:pt x="751" y="881"/>
                  </a:lnTo>
                  <a:lnTo>
                    <a:pt x="731" y="894"/>
                  </a:lnTo>
                  <a:lnTo>
                    <a:pt x="711" y="905"/>
                  </a:lnTo>
                  <a:lnTo>
                    <a:pt x="690" y="917"/>
                  </a:lnTo>
                  <a:lnTo>
                    <a:pt x="669" y="926"/>
                  </a:lnTo>
                  <a:lnTo>
                    <a:pt x="647" y="934"/>
                  </a:lnTo>
                  <a:lnTo>
                    <a:pt x="624" y="942"/>
                  </a:lnTo>
                  <a:lnTo>
                    <a:pt x="602" y="949"/>
                  </a:lnTo>
                  <a:lnTo>
                    <a:pt x="578" y="954"/>
                  </a:lnTo>
                  <a:lnTo>
                    <a:pt x="555" y="958"/>
                  </a:lnTo>
                  <a:lnTo>
                    <a:pt x="531" y="962"/>
                  </a:lnTo>
                  <a:lnTo>
                    <a:pt x="507" y="963"/>
                  </a:lnTo>
                  <a:lnTo>
                    <a:pt x="481" y="964"/>
                  </a:lnTo>
                  <a:lnTo>
                    <a:pt x="481" y="964"/>
                  </a:lnTo>
                  <a:lnTo>
                    <a:pt x="456" y="963"/>
                  </a:lnTo>
                  <a:lnTo>
                    <a:pt x="432" y="962"/>
                  </a:lnTo>
                  <a:lnTo>
                    <a:pt x="408" y="958"/>
                  </a:lnTo>
                  <a:lnTo>
                    <a:pt x="385" y="954"/>
                  </a:lnTo>
                  <a:lnTo>
                    <a:pt x="360" y="949"/>
                  </a:lnTo>
                  <a:lnTo>
                    <a:pt x="339" y="942"/>
                  </a:lnTo>
                  <a:lnTo>
                    <a:pt x="315" y="934"/>
                  </a:lnTo>
                  <a:lnTo>
                    <a:pt x="294" y="926"/>
                  </a:lnTo>
                  <a:lnTo>
                    <a:pt x="273" y="917"/>
                  </a:lnTo>
                  <a:lnTo>
                    <a:pt x="252" y="905"/>
                  </a:lnTo>
                  <a:lnTo>
                    <a:pt x="231" y="894"/>
                  </a:lnTo>
                  <a:lnTo>
                    <a:pt x="212" y="881"/>
                  </a:lnTo>
                  <a:lnTo>
                    <a:pt x="193" y="868"/>
                  </a:lnTo>
                  <a:lnTo>
                    <a:pt x="175" y="853"/>
                  </a:lnTo>
                  <a:lnTo>
                    <a:pt x="158" y="838"/>
                  </a:lnTo>
                  <a:lnTo>
                    <a:pt x="140" y="822"/>
                  </a:lnTo>
                  <a:lnTo>
                    <a:pt x="124" y="806"/>
                  </a:lnTo>
                  <a:lnTo>
                    <a:pt x="109" y="789"/>
                  </a:lnTo>
                  <a:lnTo>
                    <a:pt x="95" y="770"/>
                  </a:lnTo>
                  <a:lnTo>
                    <a:pt x="82" y="751"/>
                  </a:lnTo>
                  <a:lnTo>
                    <a:pt x="69" y="731"/>
                  </a:lnTo>
                  <a:lnTo>
                    <a:pt x="57" y="712"/>
                  </a:lnTo>
                  <a:lnTo>
                    <a:pt x="47" y="691"/>
                  </a:lnTo>
                  <a:lnTo>
                    <a:pt x="38" y="669"/>
                  </a:lnTo>
                  <a:lnTo>
                    <a:pt x="29" y="647"/>
                  </a:lnTo>
                  <a:lnTo>
                    <a:pt x="22" y="625"/>
                  </a:lnTo>
                  <a:lnTo>
                    <a:pt x="15" y="602"/>
                  </a:lnTo>
                  <a:lnTo>
                    <a:pt x="9" y="579"/>
                  </a:lnTo>
                  <a:lnTo>
                    <a:pt x="6" y="555"/>
                  </a:lnTo>
                  <a:lnTo>
                    <a:pt x="2" y="531"/>
                  </a:lnTo>
                  <a:lnTo>
                    <a:pt x="0" y="507"/>
                  </a:lnTo>
                  <a:lnTo>
                    <a:pt x="0" y="482"/>
                  </a:lnTo>
                  <a:lnTo>
                    <a:pt x="0" y="482"/>
                  </a:lnTo>
                  <a:lnTo>
                    <a:pt x="0" y="457"/>
                  </a:lnTo>
                  <a:lnTo>
                    <a:pt x="2" y="433"/>
                  </a:lnTo>
                  <a:lnTo>
                    <a:pt x="6" y="409"/>
                  </a:lnTo>
                  <a:lnTo>
                    <a:pt x="9" y="384"/>
                  </a:lnTo>
                  <a:lnTo>
                    <a:pt x="15" y="361"/>
                  </a:lnTo>
                  <a:lnTo>
                    <a:pt x="22" y="338"/>
                  </a:lnTo>
                  <a:lnTo>
                    <a:pt x="29" y="316"/>
                  </a:lnTo>
                  <a:lnTo>
                    <a:pt x="38" y="295"/>
                  </a:lnTo>
                  <a:lnTo>
                    <a:pt x="47" y="273"/>
                  </a:lnTo>
                  <a:lnTo>
                    <a:pt x="57" y="252"/>
                  </a:lnTo>
                  <a:lnTo>
                    <a:pt x="69" y="232"/>
                  </a:lnTo>
                  <a:lnTo>
                    <a:pt x="82" y="213"/>
                  </a:lnTo>
                  <a:lnTo>
                    <a:pt x="95" y="193"/>
                  </a:lnTo>
                  <a:lnTo>
                    <a:pt x="109" y="176"/>
                  </a:lnTo>
                  <a:lnTo>
                    <a:pt x="124" y="157"/>
                  </a:lnTo>
                  <a:lnTo>
                    <a:pt x="140" y="141"/>
                  </a:lnTo>
                  <a:lnTo>
                    <a:pt x="158" y="125"/>
                  </a:lnTo>
                  <a:lnTo>
                    <a:pt x="175" y="110"/>
                  </a:lnTo>
                  <a:lnTo>
                    <a:pt x="193" y="95"/>
                  </a:lnTo>
                  <a:lnTo>
                    <a:pt x="212" y="82"/>
                  </a:lnTo>
                  <a:lnTo>
                    <a:pt x="231" y="70"/>
                  </a:lnTo>
                  <a:lnTo>
                    <a:pt x="252" y="58"/>
                  </a:lnTo>
                  <a:lnTo>
                    <a:pt x="273" y="48"/>
                  </a:lnTo>
                  <a:lnTo>
                    <a:pt x="294" y="38"/>
                  </a:lnTo>
                  <a:lnTo>
                    <a:pt x="315" y="29"/>
                  </a:lnTo>
                  <a:lnTo>
                    <a:pt x="339" y="21"/>
                  </a:lnTo>
                  <a:lnTo>
                    <a:pt x="360" y="16"/>
                  </a:lnTo>
                  <a:lnTo>
                    <a:pt x="385" y="10"/>
                  </a:lnTo>
                  <a:lnTo>
                    <a:pt x="408" y="5"/>
                  </a:lnTo>
                  <a:lnTo>
                    <a:pt x="432" y="3"/>
                  </a:lnTo>
                  <a:lnTo>
                    <a:pt x="456" y="1"/>
                  </a:lnTo>
                  <a:lnTo>
                    <a:pt x="481" y="0"/>
                  </a:lnTo>
                  <a:lnTo>
                    <a:pt x="481" y="0"/>
                  </a:lnTo>
                  <a:lnTo>
                    <a:pt x="507" y="1"/>
                  </a:lnTo>
                  <a:lnTo>
                    <a:pt x="531" y="3"/>
                  </a:lnTo>
                  <a:lnTo>
                    <a:pt x="555" y="5"/>
                  </a:lnTo>
                  <a:lnTo>
                    <a:pt x="578" y="10"/>
                  </a:lnTo>
                  <a:lnTo>
                    <a:pt x="602" y="16"/>
                  </a:lnTo>
                  <a:lnTo>
                    <a:pt x="624" y="21"/>
                  </a:lnTo>
                  <a:lnTo>
                    <a:pt x="647" y="29"/>
                  </a:lnTo>
                  <a:lnTo>
                    <a:pt x="669" y="38"/>
                  </a:lnTo>
                  <a:lnTo>
                    <a:pt x="690" y="48"/>
                  </a:lnTo>
                  <a:lnTo>
                    <a:pt x="711" y="58"/>
                  </a:lnTo>
                  <a:lnTo>
                    <a:pt x="731" y="70"/>
                  </a:lnTo>
                  <a:lnTo>
                    <a:pt x="751" y="82"/>
                  </a:lnTo>
                  <a:lnTo>
                    <a:pt x="769" y="95"/>
                  </a:lnTo>
                  <a:lnTo>
                    <a:pt x="788" y="110"/>
                  </a:lnTo>
                  <a:lnTo>
                    <a:pt x="805" y="125"/>
                  </a:lnTo>
                  <a:lnTo>
                    <a:pt x="822" y="141"/>
                  </a:lnTo>
                  <a:lnTo>
                    <a:pt x="838" y="157"/>
                  </a:lnTo>
                  <a:lnTo>
                    <a:pt x="853" y="176"/>
                  </a:lnTo>
                  <a:lnTo>
                    <a:pt x="867" y="193"/>
                  </a:lnTo>
                  <a:lnTo>
                    <a:pt x="881" y="213"/>
                  </a:lnTo>
                  <a:lnTo>
                    <a:pt x="894" y="232"/>
                  </a:lnTo>
                  <a:lnTo>
                    <a:pt x="905" y="252"/>
                  </a:lnTo>
                  <a:lnTo>
                    <a:pt x="916" y="273"/>
                  </a:lnTo>
                  <a:lnTo>
                    <a:pt x="925" y="295"/>
                  </a:lnTo>
                  <a:lnTo>
                    <a:pt x="934" y="316"/>
                  </a:lnTo>
                  <a:lnTo>
                    <a:pt x="941" y="338"/>
                  </a:lnTo>
                  <a:lnTo>
                    <a:pt x="948" y="361"/>
                  </a:lnTo>
                  <a:lnTo>
                    <a:pt x="954" y="384"/>
                  </a:lnTo>
                  <a:lnTo>
                    <a:pt x="957" y="409"/>
                  </a:lnTo>
                  <a:lnTo>
                    <a:pt x="961" y="433"/>
                  </a:lnTo>
                  <a:lnTo>
                    <a:pt x="963" y="457"/>
                  </a:lnTo>
                  <a:lnTo>
                    <a:pt x="963" y="482"/>
                  </a:lnTo>
                  <a:lnTo>
                    <a:pt x="963" y="482"/>
                  </a:lnTo>
                  <a:close/>
                </a:path>
              </a:pathLst>
            </a:custGeom>
            <a:solidFill>
              <a:srgbClr val="FFCE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8"/>
            <p:cNvSpPr>
              <a:spLocks/>
            </p:cNvSpPr>
            <p:nvPr userDrawn="1"/>
          </p:nvSpPr>
          <p:spPr bwMode="auto">
            <a:xfrm>
              <a:off x="3673" y="1891"/>
              <a:ext cx="482" cy="482"/>
            </a:xfrm>
            <a:custGeom>
              <a:avLst/>
              <a:gdLst>
                <a:gd name="T0" fmla="*/ 963 w 965"/>
                <a:gd name="T1" fmla="*/ 507 h 964"/>
                <a:gd name="T2" fmla="*/ 954 w 965"/>
                <a:gd name="T3" fmla="*/ 579 h 964"/>
                <a:gd name="T4" fmla="*/ 935 w 965"/>
                <a:gd name="T5" fmla="*/ 647 h 964"/>
                <a:gd name="T6" fmla="*/ 906 w 965"/>
                <a:gd name="T7" fmla="*/ 712 h 964"/>
                <a:gd name="T8" fmla="*/ 869 w 965"/>
                <a:gd name="T9" fmla="*/ 770 h 964"/>
                <a:gd name="T10" fmla="*/ 823 w 965"/>
                <a:gd name="T11" fmla="*/ 822 h 964"/>
                <a:gd name="T12" fmla="*/ 771 w 965"/>
                <a:gd name="T13" fmla="*/ 868 h 964"/>
                <a:gd name="T14" fmla="*/ 712 w 965"/>
                <a:gd name="T15" fmla="*/ 905 h 964"/>
                <a:gd name="T16" fmla="*/ 648 w 965"/>
                <a:gd name="T17" fmla="*/ 934 h 964"/>
                <a:gd name="T18" fmla="*/ 580 w 965"/>
                <a:gd name="T19" fmla="*/ 954 h 964"/>
                <a:gd name="T20" fmla="*/ 507 w 965"/>
                <a:gd name="T21" fmla="*/ 963 h 964"/>
                <a:gd name="T22" fmla="*/ 458 w 965"/>
                <a:gd name="T23" fmla="*/ 963 h 964"/>
                <a:gd name="T24" fmla="*/ 385 w 965"/>
                <a:gd name="T25" fmla="*/ 954 h 964"/>
                <a:gd name="T26" fmla="*/ 317 w 965"/>
                <a:gd name="T27" fmla="*/ 934 h 964"/>
                <a:gd name="T28" fmla="*/ 253 w 965"/>
                <a:gd name="T29" fmla="*/ 905 h 964"/>
                <a:gd name="T30" fmla="*/ 194 w 965"/>
                <a:gd name="T31" fmla="*/ 868 h 964"/>
                <a:gd name="T32" fmla="*/ 142 w 965"/>
                <a:gd name="T33" fmla="*/ 822 h 964"/>
                <a:gd name="T34" fmla="*/ 97 w 965"/>
                <a:gd name="T35" fmla="*/ 770 h 964"/>
                <a:gd name="T36" fmla="*/ 59 w 965"/>
                <a:gd name="T37" fmla="*/ 712 h 964"/>
                <a:gd name="T38" fmla="*/ 30 w 965"/>
                <a:gd name="T39" fmla="*/ 647 h 964"/>
                <a:gd name="T40" fmla="*/ 11 w 965"/>
                <a:gd name="T41" fmla="*/ 579 h 964"/>
                <a:gd name="T42" fmla="*/ 1 w 965"/>
                <a:gd name="T43" fmla="*/ 507 h 964"/>
                <a:gd name="T44" fmla="*/ 1 w 965"/>
                <a:gd name="T45" fmla="*/ 457 h 964"/>
                <a:gd name="T46" fmla="*/ 11 w 965"/>
                <a:gd name="T47" fmla="*/ 384 h 964"/>
                <a:gd name="T48" fmla="*/ 30 w 965"/>
                <a:gd name="T49" fmla="*/ 316 h 964"/>
                <a:gd name="T50" fmla="*/ 59 w 965"/>
                <a:gd name="T51" fmla="*/ 252 h 964"/>
                <a:gd name="T52" fmla="*/ 97 w 965"/>
                <a:gd name="T53" fmla="*/ 193 h 964"/>
                <a:gd name="T54" fmla="*/ 142 w 965"/>
                <a:gd name="T55" fmla="*/ 141 h 964"/>
                <a:gd name="T56" fmla="*/ 194 w 965"/>
                <a:gd name="T57" fmla="*/ 95 h 964"/>
                <a:gd name="T58" fmla="*/ 253 w 965"/>
                <a:gd name="T59" fmla="*/ 58 h 964"/>
                <a:gd name="T60" fmla="*/ 317 w 965"/>
                <a:gd name="T61" fmla="*/ 29 h 964"/>
                <a:gd name="T62" fmla="*/ 385 w 965"/>
                <a:gd name="T63" fmla="*/ 10 h 964"/>
                <a:gd name="T64" fmla="*/ 458 w 965"/>
                <a:gd name="T65" fmla="*/ 1 h 964"/>
                <a:gd name="T66" fmla="*/ 507 w 965"/>
                <a:gd name="T67" fmla="*/ 1 h 964"/>
                <a:gd name="T68" fmla="*/ 580 w 965"/>
                <a:gd name="T69" fmla="*/ 10 h 964"/>
                <a:gd name="T70" fmla="*/ 648 w 965"/>
                <a:gd name="T71" fmla="*/ 29 h 964"/>
                <a:gd name="T72" fmla="*/ 712 w 965"/>
                <a:gd name="T73" fmla="*/ 58 h 964"/>
                <a:gd name="T74" fmla="*/ 771 w 965"/>
                <a:gd name="T75" fmla="*/ 95 h 964"/>
                <a:gd name="T76" fmla="*/ 823 w 965"/>
                <a:gd name="T77" fmla="*/ 141 h 964"/>
                <a:gd name="T78" fmla="*/ 869 w 965"/>
                <a:gd name="T79" fmla="*/ 193 h 964"/>
                <a:gd name="T80" fmla="*/ 906 w 965"/>
                <a:gd name="T81" fmla="*/ 252 h 964"/>
                <a:gd name="T82" fmla="*/ 935 w 965"/>
                <a:gd name="T83" fmla="*/ 316 h 964"/>
                <a:gd name="T84" fmla="*/ 954 w 965"/>
                <a:gd name="T85" fmla="*/ 384 h 964"/>
                <a:gd name="T86" fmla="*/ 963 w 965"/>
                <a:gd name="T87" fmla="*/ 457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5" h="964">
                  <a:moveTo>
                    <a:pt x="965" y="482"/>
                  </a:moveTo>
                  <a:lnTo>
                    <a:pt x="965" y="482"/>
                  </a:lnTo>
                  <a:lnTo>
                    <a:pt x="963" y="507"/>
                  </a:lnTo>
                  <a:lnTo>
                    <a:pt x="962" y="531"/>
                  </a:lnTo>
                  <a:lnTo>
                    <a:pt x="959" y="555"/>
                  </a:lnTo>
                  <a:lnTo>
                    <a:pt x="954" y="579"/>
                  </a:lnTo>
                  <a:lnTo>
                    <a:pt x="950" y="602"/>
                  </a:lnTo>
                  <a:lnTo>
                    <a:pt x="943" y="625"/>
                  </a:lnTo>
                  <a:lnTo>
                    <a:pt x="935" y="647"/>
                  </a:lnTo>
                  <a:lnTo>
                    <a:pt x="927" y="669"/>
                  </a:lnTo>
                  <a:lnTo>
                    <a:pt x="917" y="691"/>
                  </a:lnTo>
                  <a:lnTo>
                    <a:pt x="906" y="712"/>
                  </a:lnTo>
                  <a:lnTo>
                    <a:pt x="894" y="731"/>
                  </a:lnTo>
                  <a:lnTo>
                    <a:pt x="882" y="751"/>
                  </a:lnTo>
                  <a:lnTo>
                    <a:pt x="869" y="770"/>
                  </a:lnTo>
                  <a:lnTo>
                    <a:pt x="854" y="789"/>
                  </a:lnTo>
                  <a:lnTo>
                    <a:pt x="839" y="806"/>
                  </a:lnTo>
                  <a:lnTo>
                    <a:pt x="823" y="822"/>
                  </a:lnTo>
                  <a:lnTo>
                    <a:pt x="807" y="838"/>
                  </a:lnTo>
                  <a:lnTo>
                    <a:pt x="789" y="853"/>
                  </a:lnTo>
                  <a:lnTo>
                    <a:pt x="771" y="868"/>
                  </a:lnTo>
                  <a:lnTo>
                    <a:pt x="751" y="881"/>
                  </a:lnTo>
                  <a:lnTo>
                    <a:pt x="732" y="894"/>
                  </a:lnTo>
                  <a:lnTo>
                    <a:pt x="712" y="905"/>
                  </a:lnTo>
                  <a:lnTo>
                    <a:pt x="692" y="917"/>
                  </a:lnTo>
                  <a:lnTo>
                    <a:pt x="670" y="926"/>
                  </a:lnTo>
                  <a:lnTo>
                    <a:pt x="648" y="934"/>
                  </a:lnTo>
                  <a:lnTo>
                    <a:pt x="626" y="942"/>
                  </a:lnTo>
                  <a:lnTo>
                    <a:pt x="603" y="949"/>
                  </a:lnTo>
                  <a:lnTo>
                    <a:pt x="580" y="954"/>
                  </a:lnTo>
                  <a:lnTo>
                    <a:pt x="556" y="958"/>
                  </a:lnTo>
                  <a:lnTo>
                    <a:pt x="531" y="962"/>
                  </a:lnTo>
                  <a:lnTo>
                    <a:pt x="507" y="963"/>
                  </a:lnTo>
                  <a:lnTo>
                    <a:pt x="483" y="964"/>
                  </a:lnTo>
                  <a:lnTo>
                    <a:pt x="483" y="964"/>
                  </a:lnTo>
                  <a:lnTo>
                    <a:pt x="458" y="963"/>
                  </a:lnTo>
                  <a:lnTo>
                    <a:pt x="433" y="962"/>
                  </a:lnTo>
                  <a:lnTo>
                    <a:pt x="409" y="958"/>
                  </a:lnTo>
                  <a:lnTo>
                    <a:pt x="385" y="954"/>
                  </a:lnTo>
                  <a:lnTo>
                    <a:pt x="362" y="949"/>
                  </a:lnTo>
                  <a:lnTo>
                    <a:pt x="339" y="942"/>
                  </a:lnTo>
                  <a:lnTo>
                    <a:pt x="317" y="934"/>
                  </a:lnTo>
                  <a:lnTo>
                    <a:pt x="295" y="926"/>
                  </a:lnTo>
                  <a:lnTo>
                    <a:pt x="273" y="917"/>
                  </a:lnTo>
                  <a:lnTo>
                    <a:pt x="253" y="905"/>
                  </a:lnTo>
                  <a:lnTo>
                    <a:pt x="233" y="894"/>
                  </a:lnTo>
                  <a:lnTo>
                    <a:pt x="213" y="881"/>
                  </a:lnTo>
                  <a:lnTo>
                    <a:pt x="194" y="868"/>
                  </a:lnTo>
                  <a:lnTo>
                    <a:pt x="177" y="853"/>
                  </a:lnTo>
                  <a:lnTo>
                    <a:pt x="158" y="838"/>
                  </a:lnTo>
                  <a:lnTo>
                    <a:pt x="142" y="822"/>
                  </a:lnTo>
                  <a:lnTo>
                    <a:pt x="126" y="806"/>
                  </a:lnTo>
                  <a:lnTo>
                    <a:pt x="111" y="789"/>
                  </a:lnTo>
                  <a:lnTo>
                    <a:pt x="97" y="770"/>
                  </a:lnTo>
                  <a:lnTo>
                    <a:pt x="83" y="751"/>
                  </a:lnTo>
                  <a:lnTo>
                    <a:pt x="71" y="731"/>
                  </a:lnTo>
                  <a:lnTo>
                    <a:pt x="59" y="712"/>
                  </a:lnTo>
                  <a:lnTo>
                    <a:pt x="49" y="691"/>
                  </a:lnTo>
                  <a:lnTo>
                    <a:pt x="38" y="669"/>
                  </a:lnTo>
                  <a:lnTo>
                    <a:pt x="30" y="647"/>
                  </a:lnTo>
                  <a:lnTo>
                    <a:pt x="22" y="625"/>
                  </a:lnTo>
                  <a:lnTo>
                    <a:pt x="16" y="602"/>
                  </a:lnTo>
                  <a:lnTo>
                    <a:pt x="11" y="579"/>
                  </a:lnTo>
                  <a:lnTo>
                    <a:pt x="6" y="555"/>
                  </a:lnTo>
                  <a:lnTo>
                    <a:pt x="4" y="531"/>
                  </a:lnTo>
                  <a:lnTo>
                    <a:pt x="1" y="507"/>
                  </a:lnTo>
                  <a:lnTo>
                    <a:pt x="0" y="482"/>
                  </a:lnTo>
                  <a:lnTo>
                    <a:pt x="0" y="482"/>
                  </a:lnTo>
                  <a:lnTo>
                    <a:pt x="1" y="457"/>
                  </a:lnTo>
                  <a:lnTo>
                    <a:pt x="4" y="433"/>
                  </a:lnTo>
                  <a:lnTo>
                    <a:pt x="6" y="409"/>
                  </a:lnTo>
                  <a:lnTo>
                    <a:pt x="11" y="384"/>
                  </a:lnTo>
                  <a:lnTo>
                    <a:pt x="16" y="361"/>
                  </a:lnTo>
                  <a:lnTo>
                    <a:pt x="22" y="338"/>
                  </a:lnTo>
                  <a:lnTo>
                    <a:pt x="30" y="316"/>
                  </a:lnTo>
                  <a:lnTo>
                    <a:pt x="38" y="295"/>
                  </a:lnTo>
                  <a:lnTo>
                    <a:pt x="49" y="273"/>
                  </a:lnTo>
                  <a:lnTo>
                    <a:pt x="59" y="252"/>
                  </a:lnTo>
                  <a:lnTo>
                    <a:pt x="71" y="232"/>
                  </a:lnTo>
                  <a:lnTo>
                    <a:pt x="83" y="213"/>
                  </a:lnTo>
                  <a:lnTo>
                    <a:pt x="97" y="193"/>
                  </a:lnTo>
                  <a:lnTo>
                    <a:pt x="111" y="176"/>
                  </a:lnTo>
                  <a:lnTo>
                    <a:pt x="126" y="157"/>
                  </a:lnTo>
                  <a:lnTo>
                    <a:pt x="142" y="141"/>
                  </a:lnTo>
                  <a:lnTo>
                    <a:pt x="158" y="125"/>
                  </a:lnTo>
                  <a:lnTo>
                    <a:pt x="177" y="110"/>
                  </a:lnTo>
                  <a:lnTo>
                    <a:pt x="194" y="95"/>
                  </a:lnTo>
                  <a:lnTo>
                    <a:pt x="213" y="82"/>
                  </a:lnTo>
                  <a:lnTo>
                    <a:pt x="233" y="70"/>
                  </a:lnTo>
                  <a:lnTo>
                    <a:pt x="253" y="58"/>
                  </a:lnTo>
                  <a:lnTo>
                    <a:pt x="273" y="48"/>
                  </a:lnTo>
                  <a:lnTo>
                    <a:pt x="295" y="38"/>
                  </a:lnTo>
                  <a:lnTo>
                    <a:pt x="317" y="29"/>
                  </a:lnTo>
                  <a:lnTo>
                    <a:pt x="339" y="21"/>
                  </a:lnTo>
                  <a:lnTo>
                    <a:pt x="362" y="16"/>
                  </a:lnTo>
                  <a:lnTo>
                    <a:pt x="385" y="10"/>
                  </a:lnTo>
                  <a:lnTo>
                    <a:pt x="409" y="5"/>
                  </a:lnTo>
                  <a:lnTo>
                    <a:pt x="433" y="3"/>
                  </a:lnTo>
                  <a:lnTo>
                    <a:pt x="458" y="1"/>
                  </a:lnTo>
                  <a:lnTo>
                    <a:pt x="483" y="0"/>
                  </a:lnTo>
                  <a:lnTo>
                    <a:pt x="483" y="0"/>
                  </a:lnTo>
                  <a:lnTo>
                    <a:pt x="507" y="1"/>
                  </a:lnTo>
                  <a:lnTo>
                    <a:pt x="531" y="3"/>
                  </a:lnTo>
                  <a:lnTo>
                    <a:pt x="556" y="5"/>
                  </a:lnTo>
                  <a:lnTo>
                    <a:pt x="580" y="10"/>
                  </a:lnTo>
                  <a:lnTo>
                    <a:pt x="603" y="16"/>
                  </a:lnTo>
                  <a:lnTo>
                    <a:pt x="626" y="21"/>
                  </a:lnTo>
                  <a:lnTo>
                    <a:pt x="648" y="29"/>
                  </a:lnTo>
                  <a:lnTo>
                    <a:pt x="670" y="38"/>
                  </a:lnTo>
                  <a:lnTo>
                    <a:pt x="692" y="48"/>
                  </a:lnTo>
                  <a:lnTo>
                    <a:pt x="712" y="58"/>
                  </a:lnTo>
                  <a:lnTo>
                    <a:pt x="732" y="70"/>
                  </a:lnTo>
                  <a:lnTo>
                    <a:pt x="751" y="82"/>
                  </a:lnTo>
                  <a:lnTo>
                    <a:pt x="771" y="95"/>
                  </a:lnTo>
                  <a:lnTo>
                    <a:pt x="789" y="110"/>
                  </a:lnTo>
                  <a:lnTo>
                    <a:pt x="807" y="125"/>
                  </a:lnTo>
                  <a:lnTo>
                    <a:pt x="823" y="141"/>
                  </a:lnTo>
                  <a:lnTo>
                    <a:pt x="839" y="157"/>
                  </a:lnTo>
                  <a:lnTo>
                    <a:pt x="854" y="176"/>
                  </a:lnTo>
                  <a:lnTo>
                    <a:pt x="869" y="193"/>
                  </a:lnTo>
                  <a:lnTo>
                    <a:pt x="882" y="213"/>
                  </a:lnTo>
                  <a:lnTo>
                    <a:pt x="894" y="232"/>
                  </a:lnTo>
                  <a:lnTo>
                    <a:pt x="906" y="252"/>
                  </a:lnTo>
                  <a:lnTo>
                    <a:pt x="917" y="273"/>
                  </a:lnTo>
                  <a:lnTo>
                    <a:pt x="927" y="295"/>
                  </a:lnTo>
                  <a:lnTo>
                    <a:pt x="935" y="316"/>
                  </a:lnTo>
                  <a:lnTo>
                    <a:pt x="943" y="338"/>
                  </a:lnTo>
                  <a:lnTo>
                    <a:pt x="950" y="361"/>
                  </a:lnTo>
                  <a:lnTo>
                    <a:pt x="954" y="384"/>
                  </a:lnTo>
                  <a:lnTo>
                    <a:pt x="959" y="409"/>
                  </a:lnTo>
                  <a:lnTo>
                    <a:pt x="962" y="433"/>
                  </a:lnTo>
                  <a:lnTo>
                    <a:pt x="963" y="457"/>
                  </a:lnTo>
                  <a:lnTo>
                    <a:pt x="965" y="482"/>
                  </a:lnTo>
                  <a:lnTo>
                    <a:pt x="965" y="482"/>
                  </a:lnTo>
                  <a:close/>
                </a:path>
              </a:pathLst>
            </a:custGeom>
            <a:solidFill>
              <a:srgbClr val="FFCE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9"/>
            <p:cNvSpPr>
              <a:spLocks noEditPoints="1"/>
            </p:cNvSpPr>
            <p:nvPr userDrawn="1"/>
          </p:nvSpPr>
          <p:spPr bwMode="auto">
            <a:xfrm>
              <a:off x="2672" y="1966"/>
              <a:ext cx="198" cy="198"/>
            </a:xfrm>
            <a:custGeom>
              <a:avLst/>
              <a:gdLst>
                <a:gd name="T0" fmla="*/ 179 w 396"/>
                <a:gd name="T1" fmla="*/ 396 h 397"/>
                <a:gd name="T2" fmla="*/ 122 w 396"/>
                <a:gd name="T3" fmla="*/ 382 h 397"/>
                <a:gd name="T4" fmla="*/ 73 w 396"/>
                <a:gd name="T5" fmla="*/ 352 h 397"/>
                <a:gd name="T6" fmla="*/ 45 w 396"/>
                <a:gd name="T7" fmla="*/ 324 h 397"/>
                <a:gd name="T8" fmla="*/ 15 w 396"/>
                <a:gd name="T9" fmla="*/ 273 h 397"/>
                <a:gd name="T10" fmla="*/ 1 w 396"/>
                <a:gd name="T11" fmla="*/ 218 h 397"/>
                <a:gd name="T12" fmla="*/ 4 w 396"/>
                <a:gd name="T13" fmla="*/ 160 h 397"/>
                <a:gd name="T14" fmla="*/ 23 w 396"/>
                <a:gd name="T15" fmla="*/ 106 h 397"/>
                <a:gd name="T16" fmla="*/ 58 w 396"/>
                <a:gd name="T17" fmla="*/ 59 h 397"/>
                <a:gd name="T18" fmla="*/ 89 w 396"/>
                <a:gd name="T19" fmla="*/ 34 h 397"/>
                <a:gd name="T20" fmla="*/ 141 w 396"/>
                <a:gd name="T21" fmla="*/ 10 h 397"/>
                <a:gd name="T22" fmla="*/ 198 w 396"/>
                <a:gd name="T23" fmla="*/ 0 h 397"/>
                <a:gd name="T24" fmla="*/ 237 w 396"/>
                <a:gd name="T25" fmla="*/ 4 h 397"/>
                <a:gd name="T26" fmla="*/ 292 w 396"/>
                <a:gd name="T27" fmla="*/ 23 h 397"/>
                <a:gd name="T28" fmla="*/ 339 w 396"/>
                <a:gd name="T29" fmla="*/ 59 h 397"/>
                <a:gd name="T30" fmla="*/ 364 w 396"/>
                <a:gd name="T31" fmla="*/ 89 h 397"/>
                <a:gd name="T32" fmla="*/ 388 w 396"/>
                <a:gd name="T33" fmla="*/ 142 h 397"/>
                <a:gd name="T34" fmla="*/ 396 w 396"/>
                <a:gd name="T35" fmla="*/ 199 h 397"/>
                <a:gd name="T36" fmla="*/ 388 w 396"/>
                <a:gd name="T37" fmla="*/ 255 h 397"/>
                <a:gd name="T38" fmla="*/ 364 w 396"/>
                <a:gd name="T39" fmla="*/ 308 h 397"/>
                <a:gd name="T40" fmla="*/ 339 w 396"/>
                <a:gd name="T41" fmla="*/ 339 h 397"/>
                <a:gd name="T42" fmla="*/ 292 w 396"/>
                <a:gd name="T43" fmla="*/ 374 h 397"/>
                <a:gd name="T44" fmla="*/ 237 w 396"/>
                <a:gd name="T45" fmla="*/ 393 h 397"/>
                <a:gd name="T46" fmla="*/ 198 w 396"/>
                <a:gd name="T47" fmla="*/ 397 h 397"/>
                <a:gd name="T48" fmla="*/ 180 w 396"/>
                <a:gd name="T49" fmla="*/ 12 h 397"/>
                <a:gd name="T50" fmla="*/ 127 w 396"/>
                <a:gd name="T51" fmla="*/ 26 h 397"/>
                <a:gd name="T52" fmla="*/ 80 w 396"/>
                <a:gd name="T53" fmla="*/ 53 h 397"/>
                <a:gd name="T54" fmla="*/ 53 w 396"/>
                <a:gd name="T55" fmla="*/ 80 h 397"/>
                <a:gd name="T56" fmla="*/ 24 w 396"/>
                <a:gd name="T57" fmla="*/ 128 h 397"/>
                <a:gd name="T58" fmla="*/ 12 w 396"/>
                <a:gd name="T59" fmla="*/ 181 h 397"/>
                <a:gd name="T60" fmla="*/ 14 w 396"/>
                <a:gd name="T61" fmla="*/ 234 h 397"/>
                <a:gd name="T62" fmla="*/ 32 w 396"/>
                <a:gd name="T63" fmla="*/ 286 h 397"/>
                <a:gd name="T64" fmla="*/ 66 w 396"/>
                <a:gd name="T65" fmla="*/ 331 h 397"/>
                <a:gd name="T66" fmla="*/ 95 w 396"/>
                <a:gd name="T67" fmla="*/ 355 h 397"/>
                <a:gd name="T68" fmla="*/ 144 w 396"/>
                <a:gd name="T69" fmla="*/ 378 h 397"/>
                <a:gd name="T70" fmla="*/ 198 w 396"/>
                <a:gd name="T71" fmla="*/ 386 h 397"/>
                <a:gd name="T72" fmla="*/ 235 w 396"/>
                <a:gd name="T73" fmla="*/ 383 h 397"/>
                <a:gd name="T74" fmla="*/ 287 w 396"/>
                <a:gd name="T75" fmla="*/ 364 h 397"/>
                <a:gd name="T76" fmla="*/ 331 w 396"/>
                <a:gd name="T77" fmla="*/ 331 h 397"/>
                <a:gd name="T78" fmla="*/ 355 w 396"/>
                <a:gd name="T79" fmla="*/ 302 h 397"/>
                <a:gd name="T80" fmla="*/ 378 w 396"/>
                <a:gd name="T81" fmla="*/ 253 h 397"/>
                <a:gd name="T82" fmla="*/ 386 w 396"/>
                <a:gd name="T83" fmla="*/ 199 h 397"/>
                <a:gd name="T84" fmla="*/ 378 w 396"/>
                <a:gd name="T85" fmla="*/ 146 h 397"/>
                <a:gd name="T86" fmla="*/ 355 w 396"/>
                <a:gd name="T87" fmla="*/ 96 h 397"/>
                <a:gd name="T88" fmla="*/ 331 w 396"/>
                <a:gd name="T89" fmla="*/ 66 h 397"/>
                <a:gd name="T90" fmla="*/ 287 w 396"/>
                <a:gd name="T91" fmla="*/ 34 h 397"/>
                <a:gd name="T92" fmla="*/ 235 w 396"/>
                <a:gd name="T93" fmla="*/ 15 h 397"/>
                <a:gd name="T94" fmla="*/ 198 w 396"/>
                <a:gd name="T95" fmla="*/ 1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397">
                  <a:moveTo>
                    <a:pt x="198" y="397"/>
                  </a:moveTo>
                  <a:lnTo>
                    <a:pt x="198" y="397"/>
                  </a:lnTo>
                  <a:lnTo>
                    <a:pt x="179" y="396"/>
                  </a:lnTo>
                  <a:lnTo>
                    <a:pt x="159" y="393"/>
                  </a:lnTo>
                  <a:lnTo>
                    <a:pt x="141" y="389"/>
                  </a:lnTo>
                  <a:lnTo>
                    <a:pt x="122" y="382"/>
                  </a:lnTo>
                  <a:lnTo>
                    <a:pt x="105" y="374"/>
                  </a:lnTo>
                  <a:lnTo>
                    <a:pt x="89" y="363"/>
                  </a:lnTo>
                  <a:lnTo>
                    <a:pt x="73" y="352"/>
                  </a:lnTo>
                  <a:lnTo>
                    <a:pt x="58" y="339"/>
                  </a:lnTo>
                  <a:lnTo>
                    <a:pt x="58" y="339"/>
                  </a:lnTo>
                  <a:lnTo>
                    <a:pt x="45" y="324"/>
                  </a:lnTo>
                  <a:lnTo>
                    <a:pt x="32" y="308"/>
                  </a:lnTo>
                  <a:lnTo>
                    <a:pt x="23" y="291"/>
                  </a:lnTo>
                  <a:lnTo>
                    <a:pt x="15" y="273"/>
                  </a:lnTo>
                  <a:lnTo>
                    <a:pt x="8" y="255"/>
                  </a:lnTo>
                  <a:lnTo>
                    <a:pt x="4" y="237"/>
                  </a:lnTo>
                  <a:lnTo>
                    <a:pt x="1" y="218"/>
                  </a:lnTo>
                  <a:lnTo>
                    <a:pt x="0" y="199"/>
                  </a:lnTo>
                  <a:lnTo>
                    <a:pt x="1" y="180"/>
                  </a:lnTo>
                  <a:lnTo>
                    <a:pt x="4" y="160"/>
                  </a:lnTo>
                  <a:lnTo>
                    <a:pt x="8" y="142"/>
                  </a:lnTo>
                  <a:lnTo>
                    <a:pt x="15" y="124"/>
                  </a:lnTo>
                  <a:lnTo>
                    <a:pt x="23" y="106"/>
                  </a:lnTo>
                  <a:lnTo>
                    <a:pt x="32" y="89"/>
                  </a:lnTo>
                  <a:lnTo>
                    <a:pt x="45" y="74"/>
                  </a:lnTo>
                  <a:lnTo>
                    <a:pt x="58" y="59"/>
                  </a:lnTo>
                  <a:lnTo>
                    <a:pt x="58" y="59"/>
                  </a:lnTo>
                  <a:lnTo>
                    <a:pt x="73" y="45"/>
                  </a:lnTo>
                  <a:lnTo>
                    <a:pt x="89" y="34"/>
                  </a:lnTo>
                  <a:lnTo>
                    <a:pt x="105" y="23"/>
                  </a:lnTo>
                  <a:lnTo>
                    <a:pt x="122" y="15"/>
                  </a:lnTo>
                  <a:lnTo>
                    <a:pt x="141" y="10"/>
                  </a:lnTo>
                  <a:lnTo>
                    <a:pt x="159" y="4"/>
                  </a:lnTo>
                  <a:lnTo>
                    <a:pt x="179" y="1"/>
                  </a:lnTo>
                  <a:lnTo>
                    <a:pt x="198" y="0"/>
                  </a:lnTo>
                  <a:lnTo>
                    <a:pt x="198" y="0"/>
                  </a:lnTo>
                  <a:lnTo>
                    <a:pt x="218" y="1"/>
                  </a:lnTo>
                  <a:lnTo>
                    <a:pt x="237" y="4"/>
                  </a:lnTo>
                  <a:lnTo>
                    <a:pt x="256" y="10"/>
                  </a:lnTo>
                  <a:lnTo>
                    <a:pt x="274" y="15"/>
                  </a:lnTo>
                  <a:lnTo>
                    <a:pt x="292" y="23"/>
                  </a:lnTo>
                  <a:lnTo>
                    <a:pt x="309" y="34"/>
                  </a:lnTo>
                  <a:lnTo>
                    <a:pt x="324" y="45"/>
                  </a:lnTo>
                  <a:lnTo>
                    <a:pt x="339" y="59"/>
                  </a:lnTo>
                  <a:lnTo>
                    <a:pt x="339" y="59"/>
                  </a:lnTo>
                  <a:lnTo>
                    <a:pt x="353" y="74"/>
                  </a:lnTo>
                  <a:lnTo>
                    <a:pt x="364" y="89"/>
                  </a:lnTo>
                  <a:lnTo>
                    <a:pt x="373" y="106"/>
                  </a:lnTo>
                  <a:lnTo>
                    <a:pt x="383" y="124"/>
                  </a:lnTo>
                  <a:lnTo>
                    <a:pt x="388" y="142"/>
                  </a:lnTo>
                  <a:lnTo>
                    <a:pt x="393" y="160"/>
                  </a:lnTo>
                  <a:lnTo>
                    <a:pt x="395" y="180"/>
                  </a:lnTo>
                  <a:lnTo>
                    <a:pt x="396" y="199"/>
                  </a:lnTo>
                  <a:lnTo>
                    <a:pt x="395" y="218"/>
                  </a:lnTo>
                  <a:lnTo>
                    <a:pt x="393" y="237"/>
                  </a:lnTo>
                  <a:lnTo>
                    <a:pt x="388" y="255"/>
                  </a:lnTo>
                  <a:lnTo>
                    <a:pt x="383" y="273"/>
                  </a:lnTo>
                  <a:lnTo>
                    <a:pt x="373" y="291"/>
                  </a:lnTo>
                  <a:lnTo>
                    <a:pt x="364" y="308"/>
                  </a:lnTo>
                  <a:lnTo>
                    <a:pt x="353" y="324"/>
                  </a:lnTo>
                  <a:lnTo>
                    <a:pt x="339" y="339"/>
                  </a:lnTo>
                  <a:lnTo>
                    <a:pt x="339" y="339"/>
                  </a:lnTo>
                  <a:lnTo>
                    <a:pt x="324" y="352"/>
                  </a:lnTo>
                  <a:lnTo>
                    <a:pt x="309" y="363"/>
                  </a:lnTo>
                  <a:lnTo>
                    <a:pt x="292" y="374"/>
                  </a:lnTo>
                  <a:lnTo>
                    <a:pt x="274" y="382"/>
                  </a:lnTo>
                  <a:lnTo>
                    <a:pt x="256" y="389"/>
                  </a:lnTo>
                  <a:lnTo>
                    <a:pt x="237" y="393"/>
                  </a:lnTo>
                  <a:lnTo>
                    <a:pt x="218" y="396"/>
                  </a:lnTo>
                  <a:lnTo>
                    <a:pt x="198" y="397"/>
                  </a:lnTo>
                  <a:lnTo>
                    <a:pt x="198" y="397"/>
                  </a:lnTo>
                  <a:close/>
                  <a:moveTo>
                    <a:pt x="198" y="11"/>
                  </a:moveTo>
                  <a:lnTo>
                    <a:pt x="198" y="11"/>
                  </a:lnTo>
                  <a:lnTo>
                    <a:pt x="180" y="12"/>
                  </a:lnTo>
                  <a:lnTo>
                    <a:pt x="161" y="15"/>
                  </a:lnTo>
                  <a:lnTo>
                    <a:pt x="144" y="19"/>
                  </a:lnTo>
                  <a:lnTo>
                    <a:pt x="127" y="26"/>
                  </a:lnTo>
                  <a:lnTo>
                    <a:pt x="111" y="34"/>
                  </a:lnTo>
                  <a:lnTo>
                    <a:pt x="95" y="43"/>
                  </a:lnTo>
                  <a:lnTo>
                    <a:pt x="80" y="53"/>
                  </a:lnTo>
                  <a:lnTo>
                    <a:pt x="66" y="66"/>
                  </a:lnTo>
                  <a:lnTo>
                    <a:pt x="66" y="66"/>
                  </a:lnTo>
                  <a:lnTo>
                    <a:pt x="53" y="80"/>
                  </a:lnTo>
                  <a:lnTo>
                    <a:pt x="42" y="96"/>
                  </a:lnTo>
                  <a:lnTo>
                    <a:pt x="32" y="111"/>
                  </a:lnTo>
                  <a:lnTo>
                    <a:pt x="24" y="128"/>
                  </a:lnTo>
                  <a:lnTo>
                    <a:pt x="19" y="146"/>
                  </a:lnTo>
                  <a:lnTo>
                    <a:pt x="14" y="163"/>
                  </a:lnTo>
                  <a:lnTo>
                    <a:pt x="12" y="181"/>
                  </a:lnTo>
                  <a:lnTo>
                    <a:pt x="12" y="199"/>
                  </a:lnTo>
                  <a:lnTo>
                    <a:pt x="12" y="217"/>
                  </a:lnTo>
                  <a:lnTo>
                    <a:pt x="14" y="234"/>
                  </a:lnTo>
                  <a:lnTo>
                    <a:pt x="19" y="253"/>
                  </a:lnTo>
                  <a:lnTo>
                    <a:pt x="24" y="269"/>
                  </a:lnTo>
                  <a:lnTo>
                    <a:pt x="32" y="286"/>
                  </a:lnTo>
                  <a:lnTo>
                    <a:pt x="42" y="302"/>
                  </a:lnTo>
                  <a:lnTo>
                    <a:pt x="53" y="317"/>
                  </a:lnTo>
                  <a:lnTo>
                    <a:pt x="66" y="331"/>
                  </a:lnTo>
                  <a:lnTo>
                    <a:pt x="66" y="331"/>
                  </a:lnTo>
                  <a:lnTo>
                    <a:pt x="80" y="344"/>
                  </a:lnTo>
                  <a:lnTo>
                    <a:pt x="95" y="355"/>
                  </a:lnTo>
                  <a:lnTo>
                    <a:pt x="111" y="364"/>
                  </a:lnTo>
                  <a:lnTo>
                    <a:pt x="127" y="372"/>
                  </a:lnTo>
                  <a:lnTo>
                    <a:pt x="144" y="378"/>
                  </a:lnTo>
                  <a:lnTo>
                    <a:pt x="161" y="383"/>
                  </a:lnTo>
                  <a:lnTo>
                    <a:pt x="180" y="385"/>
                  </a:lnTo>
                  <a:lnTo>
                    <a:pt x="198" y="386"/>
                  </a:lnTo>
                  <a:lnTo>
                    <a:pt x="198" y="386"/>
                  </a:lnTo>
                  <a:lnTo>
                    <a:pt x="217" y="385"/>
                  </a:lnTo>
                  <a:lnTo>
                    <a:pt x="235" y="383"/>
                  </a:lnTo>
                  <a:lnTo>
                    <a:pt x="254" y="378"/>
                  </a:lnTo>
                  <a:lnTo>
                    <a:pt x="270" y="372"/>
                  </a:lnTo>
                  <a:lnTo>
                    <a:pt x="287" y="364"/>
                  </a:lnTo>
                  <a:lnTo>
                    <a:pt x="302" y="355"/>
                  </a:lnTo>
                  <a:lnTo>
                    <a:pt x="317" y="344"/>
                  </a:lnTo>
                  <a:lnTo>
                    <a:pt x="331" y="331"/>
                  </a:lnTo>
                  <a:lnTo>
                    <a:pt x="331" y="331"/>
                  </a:lnTo>
                  <a:lnTo>
                    <a:pt x="343" y="317"/>
                  </a:lnTo>
                  <a:lnTo>
                    <a:pt x="355" y="302"/>
                  </a:lnTo>
                  <a:lnTo>
                    <a:pt x="364" y="286"/>
                  </a:lnTo>
                  <a:lnTo>
                    <a:pt x="372" y="269"/>
                  </a:lnTo>
                  <a:lnTo>
                    <a:pt x="378" y="253"/>
                  </a:lnTo>
                  <a:lnTo>
                    <a:pt x="383" y="234"/>
                  </a:lnTo>
                  <a:lnTo>
                    <a:pt x="385" y="217"/>
                  </a:lnTo>
                  <a:lnTo>
                    <a:pt x="386" y="199"/>
                  </a:lnTo>
                  <a:lnTo>
                    <a:pt x="385" y="181"/>
                  </a:lnTo>
                  <a:lnTo>
                    <a:pt x="383" y="163"/>
                  </a:lnTo>
                  <a:lnTo>
                    <a:pt x="378" y="146"/>
                  </a:lnTo>
                  <a:lnTo>
                    <a:pt x="372" y="128"/>
                  </a:lnTo>
                  <a:lnTo>
                    <a:pt x="364" y="111"/>
                  </a:lnTo>
                  <a:lnTo>
                    <a:pt x="355" y="96"/>
                  </a:lnTo>
                  <a:lnTo>
                    <a:pt x="343" y="80"/>
                  </a:lnTo>
                  <a:lnTo>
                    <a:pt x="331" y="66"/>
                  </a:lnTo>
                  <a:lnTo>
                    <a:pt x="331" y="66"/>
                  </a:lnTo>
                  <a:lnTo>
                    <a:pt x="317" y="53"/>
                  </a:lnTo>
                  <a:lnTo>
                    <a:pt x="302" y="43"/>
                  </a:lnTo>
                  <a:lnTo>
                    <a:pt x="287" y="34"/>
                  </a:lnTo>
                  <a:lnTo>
                    <a:pt x="270" y="26"/>
                  </a:lnTo>
                  <a:lnTo>
                    <a:pt x="254" y="19"/>
                  </a:lnTo>
                  <a:lnTo>
                    <a:pt x="235" y="15"/>
                  </a:lnTo>
                  <a:lnTo>
                    <a:pt x="217" y="12"/>
                  </a:lnTo>
                  <a:lnTo>
                    <a:pt x="198" y="11"/>
                  </a:lnTo>
                  <a:lnTo>
                    <a:pt x="198"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
            <p:cNvSpPr>
              <a:spLocks noEditPoints="1"/>
            </p:cNvSpPr>
            <p:nvPr userDrawn="1"/>
          </p:nvSpPr>
          <p:spPr bwMode="auto">
            <a:xfrm>
              <a:off x="2688" y="1981"/>
              <a:ext cx="167" cy="167"/>
            </a:xfrm>
            <a:custGeom>
              <a:avLst/>
              <a:gdLst>
                <a:gd name="T0" fmla="*/ 151 w 334"/>
                <a:gd name="T1" fmla="*/ 335 h 335"/>
                <a:gd name="T2" fmla="*/ 104 w 334"/>
                <a:gd name="T3" fmla="*/ 322 h 335"/>
                <a:gd name="T4" fmla="*/ 61 w 334"/>
                <a:gd name="T5" fmla="*/ 298 h 335"/>
                <a:gd name="T6" fmla="*/ 38 w 334"/>
                <a:gd name="T7" fmla="*/ 274 h 335"/>
                <a:gd name="T8" fmla="*/ 13 w 334"/>
                <a:gd name="T9" fmla="*/ 232 h 335"/>
                <a:gd name="T10" fmla="*/ 1 w 334"/>
                <a:gd name="T11" fmla="*/ 185 h 335"/>
                <a:gd name="T12" fmla="*/ 1 w 334"/>
                <a:gd name="T13" fmla="*/ 151 h 335"/>
                <a:gd name="T14" fmla="*/ 13 w 334"/>
                <a:gd name="T15" fmla="*/ 104 h 335"/>
                <a:gd name="T16" fmla="*/ 38 w 334"/>
                <a:gd name="T17" fmla="*/ 61 h 335"/>
                <a:gd name="T18" fmla="*/ 61 w 334"/>
                <a:gd name="T19" fmla="*/ 38 h 335"/>
                <a:gd name="T20" fmla="*/ 104 w 334"/>
                <a:gd name="T21" fmla="*/ 13 h 335"/>
                <a:gd name="T22" fmla="*/ 151 w 334"/>
                <a:gd name="T23" fmla="*/ 2 h 335"/>
                <a:gd name="T24" fmla="*/ 185 w 334"/>
                <a:gd name="T25" fmla="*/ 2 h 335"/>
                <a:gd name="T26" fmla="*/ 232 w 334"/>
                <a:gd name="T27" fmla="*/ 13 h 335"/>
                <a:gd name="T28" fmla="*/ 273 w 334"/>
                <a:gd name="T29" fmla="*/ 38 h 335"/>
                <a:gd name="T30" fmla="*/ 297 w 334"/>
                <a:gd name="T31" fmla="*/ 61 h 335"/>
                <a:gd name="T32" fmla="*/ 322 w 334"/>
                <a:gd name="T33" fmla="*/ 104 h 335"/>
                <a:gd name="T34" fmla="*/ 334 w 334"/>
                <a:gd name="T35" fmla="*/ 151 h 335"/>
                <a:gd name="T36" fmla="*/ 334 w 334"/>
                <a:gd name="T37" fmla="*/ 185 h 335"/>
                <a:gd name="T38" fmla="*/ 322 w 334"/>
                <a:gd name="T39" fmla="*/ 232 h 335"/>
                <a:gd name="T40" fmla="*/ 297 w 334"/>
                <a:gd name="T41" fmla="*/ 274 h 335"/>
                <a:gd name="T42" fmla="*/ 273 w 334"/>
                <a:gd name="T43" fmla="*/ 298 h 335"/>
                <a:gd name="T44" fmla="*/ 232 w 334"/>
                <a:gd name="T45" fmla="*/ 322 h 335"/>
                <a:gd name="T46" fmla="*/ 185 w 334"/>
                <a:gd name="T47" fmla="*/ 335 h 335"/>
                <a:gd name="T48" fmla="*/ 167 w 334"/>
                <a:gd name="T49" fmla="*/ 11 h 335"/>
                <a:gd name="T50" fmla="*/ 136 w 334"/>
                <a:gd name="T51" fmla="*/ 14 h 335"/>
                <a:gd name="T52" fmla="*/ 94 w 334"/>
                <a:gd name="T53" fmla="*/ 29 h 335"/>
                <a:gd name="T54" fmla="*/ 57 w 334"/>
                <a:gd name="T55" fmla="*/ 57 h 335"/>
                <a:gd name="T56" fmla="*/ 37 w 334"/>
                <a:gd name="T57" fmla="*/ 81 h 335"/>
                <a:gd name="T58" fmla="*/ 18 w 334"/>
                <a:gd name="T59" fmla="*/ 123 h 335"/>
                <a:gd name="T60" fmla="*/ 11 w 334"/>
                <a:gd name="T61" fmla="*/ 168 h 335"/>
                <a:gd name="T62" fmla="*/ 14 w 334"/>
                <a:gd name="T63" fmla="*/ 199 h 335"/>
                <a:gd name="T64" fmla="*/ 29 w 334"/>
                <a:gd name="T65" fmla="*/ 241 h 335"/>
                <a:gd name="T66" fmla="*/ 57 w 334"/>
                <a:gd name="T67" fmla="*/ 278 h 335"/>
                <a:gd name="T68" fmla="*/ 81 w 334"/>
                <a:gd name="T69" fmla="*/ 298 h 335"/>
                <a:gd name="T70" fmla="*/ 122 w 334"/>
                <a:gd name="T71" fmla="*/ 317 h 335"/>
                <a:gd name="T72" fmla="*/ 167 w 334"/>
                <a:gd name="T73" fmla="*/ 324 h 335"/>
                <a:gd name="T74" fmla="*/ 198 w 334"/>
                <a:gd name="T75" fmla="*/ 321 h 335"/>
                <a:gd name="T76" fmla="*/ 241 w 334"/>
                <a:gd name="T77" fmla="*/ 306 h 335"/>
                <a:gd name="T78" fmla="*/ 278 w 334"/>
                <a:gd name="T79" fmla="*/ 278 h 335"/>
                <a:gd name="T80" fmla="*/ 297 w 334"/>
                <a:gd name="T81" fmla="*/ 255 h 335"/>
                <a:gd name="T82" fmla="*/ 317 w 334"/>
                <a:gd name="T83" fmla="*/ 214 h 335"/>
                <a:gd name="T84" fmla="*/ 324 w 334"/>
                <a:gd name="T85" fmla="*/ 168 h 335"/>
                <a:gd name="T86" fmla="*/ 320 w 334"/>
                <a:gd name="T87" fmla="*/ 136 h 335"/>
                <a:gd name="T88" fmla="*/ 306 w 334"/>
                <a:gd name="T89" fmla="*/ 94 h 335"/>
                <a:gd name="T90" fmla="*/ 278 w 334"/>
                <a:gd name="T91" fmla="*/ 57 h 335"/>
                <a:gd name="T92" fmla="*/ 254 w 334"/>
                <a:gd name="T93" fmla="*/ 37 h 335"/>
                <a:gd name="T94" fmla="*/ 213 w 334"/>
                <a:gd name="T95" fmla="*/ 18 h 335"/>
                <a:gd name="T96" fmla="*/ 167 w 334"/>
                <a:gd name="T97" fmla="*/ 1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35">
                  <a:moveTo>
                    <a:pt x="167" y="335"/>
                  </a:moveTo>
                  <a:lnTo>
                    <a:pt x="167" y="335"/>
                  </a:lnTo>
                  <a:lnTo>
                    <a:pt x="151" y="335"/>
                  </a:lnTo>
                  <a:lnTo>
                    <a:pt x="135" y="332"/>
                  </a:lnTo>
                  <a:lnTo>
                    <a:pt x="119" y="328"/>
                  </a:lnTo>
                  <a:lnTo>
                    <a:pt x="104" y="322"/>
                  </a:lnTo>
                  <a:lnTo>
                    <a:pt x="89" y="315"/>
                  </a:lnTo>
                  <a:lnTo>
                    <a:pt x="75" y="307"/>
                  </a:lnTo>
                  <a:lnTo>
                    <a:pt x="61" y="298"/>
                  </a:lnTo>
                  <a:lnTo>
                    <a:pt x="49" y="286"/>
                  </a:lnTo>
                  <a:lnTo>
                    <a:pt x="49" y="286"/>
                  </a:lnTo>
                  <a:lnTo>
                    <a:pt x="38" y="274"/>
                  </a:lnTo>
                  <a:lnTo>
                    <a:pt x="28" y="261"/>
                  </a:lnTo>
                  <a:lnTo>
                    <a:pt x="20" y="247"/>
                  </a:lnTo>
                  <a:lnTo>
                    <a:pt x="13" y="232"/>
                  </a:lnTo>
                  <a:lnTo>
                    <a:pt x="7" y="216"/>
                  </a:lnTo>
                  <a:lnTo>
                    <a:pt x="4" y="201"/>
                  </a:lnTo>
                  <a:lnTo>
                    <a:pt x="1" y="185"/>
                  </a:lnTo>
                  <a:lnTo>
                    <a:pt x="0" y="168"/>
                  </a:lnTo>
                  <a:lnTo>
                    <a:pt x="0" y="168"/>
                  </a:lnTo>
                  <a:lnTo>
                    <a:pt x="1" y="151"/>
                  </a:lnTo>
                  <a:lnTo>
                    <a:pt x="4" y="135"/>
                  </a:lnTo>
                  <a:lnTo>
                    <a:pt x="7" y="119"/>
                  </a:lnTo>
                  <a:lnTo>
                    <a:pt x="13" y="104"/>
                  </a:lnTo>
                  <a:lnTo>
                    <a:pt x="20" y="89"/>
                  </a:lnTo>
                  <a:lnTo>
                    <a:pt x="28" y="75"/>
                  </a:lnTo>
                  <a:lnTo>
                    <a:pt x="38" y="61"/>
                  </a:lnTo>
                  <a:lnTo>
                    <a:pt x="49" y="49"/>
                  </a:lnTo>
                  <a:lnTo>
                    <a:pt x="49" y="49"/>
                  </a:lnTo>
                  <a:lnTo>
                    <a:pt x="61" y="38"/>
                  </a:lnTo>
                  <a:lnTo>
                    <a:pt x="75" y="28"/>
                  </a:lnTo>
                  <a:lnTo>
                    <a:pt x="89" y="20"/>
                  </a:lnTo>
                  <a:lnTo>
                    <a:pt x="104" y="13"/>
                  </a:lnTo>
                  <a:lnTo>
                    <a:pt x="119" y="7"/>
                  </a:lnTo>
                  <a:lnTo>
                    <a:pt x="135" y="4"/>
                  </a:lnTo>
                  <a:lnTo>
                    <a:pt x="151" y="2"/>
                  </a:lnTo>
                  <a:lnTo>
                    <a:pt x="167" y="0"/>
                  </a:lnTo>
                  <a:lnTo>
                    <a:pt x="167" y="0"/>
                  </a:lnTo>
                  <a:lnTo>
                    <a:pt x="185" y="2"/>
                  </a:lnTo>
                  <a:lnTo>
                    <a:pt x="201" y="4"/>
                  </a:lnTo>
                  <a:lnTo>
                    <a:pt x="216" y="7"/>
                  </a:lnTo>
                  <a:lnTo>
                    <a:pt x="232" y="13"/>
                  </a:lnTo>
                  <a:lnTo>
                    <a:pt x="247" y="20"/>
                  </a:lnTo>
                  <a:lnTo>
                    <a:pt x="261" y="28"/>
                  </a:lnTo>
                  <a:lnTo>
                    <a:pt x="273" y="38"/>
                  </a:lnTo>
                  <a:lnTo>
                    <a:pt x="286" y="49"/>
                  </a:lnTo>
                  <a:lnTo>
                    <a:pt x="286" y="49"/>
                  </a:lnTo>
                  <a:lnTo>
                    <a:pt x="297" y="61"/>
                  </a:lnTo>
                  <a:lnTo>
                    <a:pt x="307" y="75"/>
                  </a:lnTo>
                  <a:lnTo>
                    <a:pt x="315" y="89"/>
                  </a:lnTo>
                  <a:lnTo>
                    <a:pt x="322" y="104"/>
                  </a:lnTo>
                  <a:lnTo>
                    <a:pt x="327" y="119"/>
                  </a:lnTo>
                  <a:lnTo>
                    <a:pt x="332" y="135"/>
                  </a:lnTo>
                  <a:lnTo>
                    <a:pt x="334" y="151"/>
                  </a:lnTo>
                  <a:lnTo>
                    <a:pt x="334" y="168"/>
                  </a:lnTo>
                  <a:lnTo>
                    <a:pt x="334" y="168"/>
                  </a:lnTo>
                  <a:lnTo>
                    <a:pt x="334" y="185"/>
                  </a:lnTo>
                  <a:lnTo>
                    <a:pt x="332" y="201"/>
                  </a:lnTo>
                  <a:lnTo>
                    <a:pt x="327" y="216"/>
                  </a:lnTo>
                  <a:lnTo>
                    <a:pt x="322" y="232"/>
                  </a:lnTo>
                  <a:lnTo>
                    <a:pt x="315" y="247"/>
                  </a:lnTo>
                  <a:lnTo>
                    <a:pt x="307" y="261"/>
                  </a:lnTo>
                  <a:lnTo>
                    <a:pt x="297" y="274"/>
                  </a:lnTo>
                  <a:lnTo>
                    <a:pt x="286" y="286"/>
                  </a:lnTo>
                  <a:lnTo>
                    <a:pt x="286" y="286"/>
                  </a:lnTo>
                  <a:lnTo>
                    <a:pt x="273" y="298"/>
                  </a:lnTo>
                  <a:lnTo>
                    <a:pt x="261" y="307"/>
                  </a:lnTo>
                  <a:lnTo>
                    <a:pt x="247" y="315"/>
                  </a:lnTo>
                  <a:lnTo>
                    <a:pt x="232" y="322"/>
                  </a:lnTo>
                  <a:lnTo>
                    <a:pt x="216" y="328"/>
                  </a:lnTo>
                  <a:lnTo>
                    <a:pt x="201" y="332"/>
                  </a:lnTo>
                  <a:lnTo>
                    <a:pt x="185" y="335"/>
                  </a:lnTo>
                  <a:lnTo>
                    <a:pt x="167" y="335"/>
                  </a:lnTo>
                  <a:lnTo>
                    <a:pt x="167" y="335"/>
                  </a:lnTo>
                  <a:close/>
                  <a:moveTo>
                    <a:pt x="167" y="11"/>
                  </a:moveTo>
                  <a:lnTo>
                    <a:pt x="167" y="11"/>
                  </a:lnTo>
                  <a:lnTo>
                    <a:pt x="152" y="12"/>
                  </a:lnTo>
                  <a:lnTo>
                    <a:pt x="136" y="14"/>
                  </a:lnTo>
                  <a:lnTo>
                    <a:pt x="122" y="18"/>
                  </a:lnTo>
                  <a:lnTo>
                    <a:pt x="107" y="23"/>
                  </a:lnTo>
                  <a:lnTo>
                    <a:pt x="94" y="29"/>
                  </a:lnTo>
                  <a:lnTo>
                    <a:pt x="81" y="37"/>
                  </a:lnTo>
                  <a:lnTo>
                    <a:pt x="68" y="47"/>
                  </a:lnTo>
                  <a:lnTo>
                    <a:pt x="57" y="57"/>
                  </a:lnTo>
                  <a:lnTo>
                    <a:pt x="57" y="57"/>
                  </a:lnTo>
                  <a:lnTo>
                    <a:pt x="46" y="68"/>
                  </a:lnTo>
                  <a:lnTo>
                    <a:pt x="37" y="81"/>
                  </a:lnTo>
                  <a:lnTo>
                    <a:pt x="29" y="94"/>
                  </a:lnTo>
                  <a:lnTo>
                    <a:pt x="23" y="108"/>
                  </a:lnTo>
                  <a:lnTo>
                    <a:pt x="18" y="123"/>
                  </a:lnTo>
                  <a:lnTo>
                    <a:pt x="14" y="136"/>
                  </a:lnTo>
                  <a:lnTo>
                    <a:pt x="12" y="153"/>
                  </a:lnTo>
                  <a:lnTo>
                    <a:pt x="11" y="168"/>
                  </a:lnTo>
                  <a:lnTo>
                    <a:pt x="11" y="168"/>
                  </a:lnTo>
                  <a:lnTo>
                    <a:pt x="12" y="184"/>
                  </a:lnTo>
                  <a:lnTo>
                    <a:pt x="14" y="199"/>
                  </a:lnTo>
                  <a:lnTo>
                    <a:pt x="18" y="214"/>
                  </a:lnTo>
                  <a:lnTo>
                    <a:pt x="23" y="227"/>
                  </a:lnTo>
                  <a:lnTo>
                    <a:pt x="29" y="241"/>
                  </a:lnTo>
                  <a:lnTo>
                    <a:pt x="37" y="255"/>
                  </a:lnTo>
                  <a:lnTo>
                    <a:pt x="46" y="267"/>
                  </a:lnTo>
                  <a:lnTo>
                    <a:pt x="57" y="278"/>
                  </a:lnTo>
                  <a:lnTo>
                    <a:pt x="57" y="278"/>
                  </a:lnTo>
                  <a:lnTo>
                    <a:pt x="68" y="288"/>
                  </a:lnTo>
                  <a:lnTo>
                    <a:pt x="81" y="298"/>
                  </a:lnTo>
                  <a:lnTo>
                    <a:pt x="94" y="306"/>
                  </a:lnTo>
                  <a:lnTo>
                    <a:pt x="107" y="313"/>
                  </a:lnTo>
                  <a:lnTo>
                    <a:pt x="122" y="317"/>
                  </a:lnTo>
                  <a:lnTo>
                    <a:pt x="136" y="321"/>
                  </a:lnTo>
                  <a:lnTo>
                    <a:pt x="152" y="323"/>
                  </a:lnTo>
                  <a:lnTo>
                    <a:pt x="167" y="324"/>
                  </a:lnTo>
                  <a:lnTo>
                    <a:pt x="167" y="324"/>
                  </a:lnTo>
                  <a:lnTo>
                    <a:pt x="183" y="323"/>
                  </a:lnTo>
                  <a:lnTo>
                    <a:pt x="198" y="321"/>
                  </a:lnTo>
                  <a:lnTo>
                    <a:pt x="213" y="317"/>
                  </a:lnTo>
                  <a:lnTo>
                    <a:pt x="227" y="313"/>
                  </a:lnTo>
                  <a:lnTo>
                    <a:pt x="241" y="306"/>
                  </a:lnTo>
                  <a:lnTo>
                    <a:pt x="254" y="298"/>
                  </a:lnTo>
                  <a:lnTo>
                    <a:pt x="266" y="288"/>
                  </a:lnTo>
                  <a:lnTo>
                    <a:pt x="278" y="278"/>
                  </a:lnTo>
                  <a:lnTo>
                    <a:pt x="278" y="278"/>
                  </a:lnTo>
                  <a:lnTo>
                    <a:pt x="288" y="267"/>
                  </a:lnTo>
                  <a:lnTo>
                    <a:pt x="297" y="255"/>
                  </a:lnTo>
                  <a:lnTo>
                    <a:pt x="306" y="241"/>
                  </a:lnTo>
                  <a:lnTo>
                    <a:pt x="312" y="227"/>
                  </a:lnTo>
                  <a:lnTo>
                    <a:pt x="317" y="214"/>
                  </a:lnTo>
                  <a:lnTo>
                    <a:pt x="320" y="199"/>
                  </a:lnTo>
                  <a:lnTo>
                    <a:pt x="323" y="184"/>
                  </a:lnTo>
                  <a:lnTo>
                    <a:pt x="324" y="168"/>
                  </a:lnTo>
                  <a:lnTo>
                    <a:pt x="324" y="168"/>
                  </a:lnTo>
                  <a:lnTo>
                    <a:pt x="323" y="153"/>
                  </a:lnTo>
                  <a:lnTo>
                    <a:pt x="320" y="136"/>
                  </a:lnTo>
                  <a:lnTo>
                    <a:pt x="317" y="123"/>
                  </a:lnTo>
                  <a:lnTo>
                    <a:pt x="312" y="108"/>
                  </a:lnTo>
                  <a:lnTo>
                    <a:pt x="306" y="94"/>
                  </a:lnTo>
                  <a:lnTo>
                    <a:pt x="297" y="81"/>
                  </a:lnTo>
                  <a:lnTo>
                    <a:pt x="288" y="68"/>
                  </a:lnTo>
                  <a:lnTo>
                    <a:pt x="278" y="57"/>
                  </a:lnTo>
                  <a:lnTo>
                    <a:pt x="278" y="57"/>
                  </a:lnTo>
                  <a:lnTo>
                    <a:pt x="266" y="47"/>
                  </a:lnTo>
                  <a:lnTo>
                    <a:pt x="254" y="37"/>
                  </a:lnTo>
                  <a:lnTo>
                    <a:pt x="241" y="29"/>
                  </a:lnTo>
                  <a:lnTo>
                    <a:pt x="227" y="23"/>
                  </a:lnTo>
                  <a:lnTo>
                    <a:pt x="213" y="18"/>
                  </a:lnTo>
                  <a:lnTo>
                    <a:pt x="198" y="14"/>
                  </a:lnTo>
                  <a:lnTo>
                    <a:pt x="183" y="12"/>
                  </a:lnTo>
                  <a:lnTo>
                    <a:pt x="167" y="11"/>
                  </a:lnTo>
                  <a:lnTo>
                    <a:pt x="16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1"/>
            <p:cNvSpPr>
              <a:spLocks/>
            </p:cNvSpPr>
            <p:nvPr userDrawn="1"/>
          </p:nvSpPr>
          <p:spPr bwMode="auto">
            <a:xfrm>
              <a:off x="2684" y="2133"/>
              <a:ext cx="19" cy="19"/>
            </a:xfrm>
            <a:custGeom>
              <a:avLst/>
              <a:gdLst>
                <a:gd name="T0" fmla="*/ 8 w 39"/>
                <a:gd name="T1" fmla="*/ 40 h 40"/>
                <a:gd name="T2" fmla="*/ 0 w 39"/>
                <a:gd name="T3" fmla="*/ 33 h 40"/>
                <a:gd name="T4" fmla="*/ 32 w 39"/>
                <a:gd name="T5" fmla="*/ 0 h 40"/>
                <a:gd name="T6" fmla="*/ 39 w 39"/>
                <a:gd name="T7" fmla="*/ 9 h 40"/>
                <a:gd name="T8" fmla="*/ 8 w 39"/>
                <a:gd name="T9" fmla="*/ 40 h 40"/>
              </a:gdLst>
              <a:ahLst/>
              <a:cxnLst>
                <a:cxn ang="0">
                  <a:pos x="T0" y="T1"/>
                </a:cxn>
                <a:cxn ang="0">
                  <a:pos x="T2" y="T3"/>
                </a:cxn>
                <a:cxn ang="0">
                  <a:pos x="T4" y="T5"/>
                </a:cxn>
                <a:cxn ang="0">
                  <a:pos x="T6" y="T7"/>
                </a:cxn>
                <a:cxn ang="0">
                  <a:pos x="T8" y="T9"/>
                </a:cxn>
              </a:cxnLst>
              <a:rect l="0" t="0" r="r" b="b"/>
              <a:pathLst>
                <a:path w="39" h="40">
                  <a:moveTo>
                    <a:pt x="8" y="40"/>
                  </a:moveTo>
                  <a:lnTo>
                    <a:pt x="0" y="33"/>
                  </a:lnTo>
                  <a:lnTo>
                    <a:pt x="32" y="0"/>
                  </a:lnTo>
                  <a:lnTo>
                    <a:pt x="39" y="9"/>
                  </a:lnTo>
                  <a:lnTo>
                    <a:pt x="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2"/>
            <p:cNvSpPr>
              <a:spLocks noEditPoints="1"/>
            </p:cNvSpPr>
            <p:nvPr userDrawn="1"/>
          </p:nvSpPr>
          <p:spPr bwMode="auto">
            <a:xfrm>
              <a:off x="2553" y="2144"/>
              <a:ext cx="139" cy="139"/>
            </a:xfrm>
            <a:custGeom>
              <a:avLst/>
              <a:gdLst>
                <a:gd name="T0" fmla="*/ 27 w 278"/>
                <a:gd name="T1" fmla="*/ 279 h 279"/>
                <a:gd name="T2" fmla="*/ 27 w 278"/>
                <a:gd name="T3" fmla="*/ 279 h 279"/>
                <a:gd name="T4" fmla="*/ 20 w 278"/>
                <a:gd name="T5" fmla="*/ 278 h 279"/>
                <a:gd name="T6" fmla="*/ 15 w 278"/>
                <a:gd name="T7" fmla="*/ 275 h 279"/>
                <a:gd name="T8" fmla="*/ 4 w 278"/>
                <a:gd name="T9" fmla="*/ 264 h 279"/>
                <a:gd name="T10" fmla="*/ 4 w 278"/>
                <a:gd name="T11" fmla="*/ 264 h 279"/>
                <a:gd name="T12" fmla="*/ 1 w 278"/>
                <a:gd name="T13" fmla="*/ 258 h 279"/>
                <a:gd name="T14" fmla="*/ 0 w 278"/>
                <a:gd name="T15" fmla="*/ 253 h 279"/>
                <a:gd name="T16" fmla="*/ 0 w 278"/>
                <a:gd name="T17" fmla="*/ 253 h 279"/>
                <a:gd name="T18" fmla="*/ 1 w 278"/>
                <a:gd name="T19" fmla="*/ 246 h 279"/>
                <a:gd name="T20" fmla="*/ 4 w 278"/>
                <a:gd name="T21" fmla="*/ 240 h 279"/>
                <a:gd name="T22" fmla="*/ 239 w 278"/>
                <a:gd name="T23" fmla="*/ 5 h 279"/>
                <a:gd name="T24" fmla="*/ 239 w 278"/>
                <a:gd name="T25" fmla="*/ 5 h 279"/>
                <a:gd name="T26" fmla="*/ 245 w 278"/>
                <a:gd name="T27" fmla="*/ 2 h 279"/>
                <a:gd name="T28" fmla="*/ 252 w 278"/>
                <a:gd name="T29" fmla="*/ 0 h 279"/>
                <a:gd name="T30" fmla="*/ 252 w 278"/>
                <a:gd name="T31" fmla="*/ 0 h 279"/>
                <a:gd name="T32" fmla="*/ 258 w 278"/>
                <a:gd name="T33" fmla="*/ 2 h 279"/>
                <a:gd name="T34" fmla="*/ 263 w 278"/>
                <a:gd name="T35" fmla="*/ 5 h 279"/>
                <a:gd name="T36" fmla="*/ 274 w 278"/>
                <a:gd name="T37" fmla="*/ 15 h 279"/>
                <a:gd name="T38" fmla="*/ 274 w 278"/>
                <a:gd name="T39" fmla="*/ 15 h 279"/>
                <a:gd name="T40" fmla="*/ 276 w 278"/>
                <a:gd name="T41" fmla="*/ 18 h 279"/>
                <a:gd name="T42" fmla="*/ 277 w 278"/>
                <a:gd name="T43" fmla="*/ 21 h 279"/>
                <a:gd name="T44" fmla="*/ 278 w 278"/>
                <a:gd name="T45" fmla="*/ 28 h 279"/>
                <a:gd name="T46" fmla="*/ 277 w 278"/>
                <a:gd name="T47" fmla="*/ 34 h 279"/>
                <a:gd name="T48" fmla="*/ 276 w 278"/>
                <a:gd name="T49" fmla="*/ 37 h 279"/>
                <a:gd name="T50" fmla="*/ 274 w 278"/>
                <a:gd name="T51" fmla="*/ 40 h 279"/>
                <a:gd name="T52" fmla="*/ 39 w 278"/>
                <a:gd name="T53" fmla="*/ 275 h 279"/>
                <a:gd name="T54" fmla="*/ 39 w 278"/>
                <a:gd name="T55" fmla="*/ 275 h 279"/>
                <a:gd name="T56" fmla="*/ 33 w 278"/>
                <a:gd name="T57" fmla="*/ 278 h 279"/>
                <a:gd name="T58" fmla="*/ 27 w 278"/>
                <a:gd name="T59" fmla="*/ 279 h 279"/>
                <a:gd name="T60" fmla="*/ 27 w 278"/>
                <a:gd name="T61" fmla="*/ 279 h 279"/>
                <a:gd name="T62" fmla="*/ 252 w 278"/>
                <a:gd name="T63" fmla="*/ 11 h 279"/>
                <a:gd name="T64" fmla="*/ 252 w 278"/>
                <a:gd name="T65" fmla="*/ 11 h 279"/>
                <a:gd name="T66" fmla="*/ 250 w 278"/>
                <a:gd name="T67" fmla="*/ 12 h 279"/>
                <a:gd name="T68" fmla="*/ 247 w 278"/>
                <a:gd name="T69" fmla="*/ 13 h 279"/>
                <a:gd name="T70" fmla="*/ 12 w 278"/>
                <a:gd name="T71" fmla="*/ 248 h 279"/>
                <a:gd name="T72" fmla="*/ 12 w 278"/>
                <a:gd name="T73" fmla="*/ 248 h 279"/>
                <a:gd name="T74" fmla="*/ 11 w 278"/>
                <a:gd name="T75" fmla="*/ 250 h 279"/>
                <a:gd name="T76" fmla="*/ 10 w 278"/>
                <a:gd name="T77" fmla="*/ 253 h 279"/>
                <a:gd name="T78" fmla="*/ 10 w 278"/>
                <a:gd name="T79" fmla="*/ 253 h 279"/>
                <a:gd name="T80" fmla="*/ 11 w 278"/>
                <a:gd name="T81" fmla="*/ 255 h 279"/>
                <a:gd name="T82" fmla="*/ 12 w 278"/>
                <a:gd name="T83" fmla="*/ 257 h 279"/>
                <a:gd name="T84" fmla="*/ 23 w 278"/>
                <a:gd name="T85" fmla="*/ 267 h 279"/>
                <a:gd name="T86" fmla="*/ 23 w 278"/>
                <a:gd name="T87" fmla="*/ 267 h 279"/>
                <a:gd name="T88" fmla="*/ 25 w 278"/>
                <a:gd name="T89" fmla="*/ 269 h 279"/>
                <a:gd name="T90" fmla="*/ 27 w 278"/>
                <a:gd name="T91" fmla="*/ 269 h 279"/>
                <a:gd name="T92" fmla="*/ 30 w 278"/>
                <a:gd name="T93" fmla="*/ 269 h 279"/>
                <a:gd name="T94" fmla="*/ 31 w 278"/>
                <a:gd name="T95" fmla="*/ 267 h 279"/>
                <a:gd name="T96" fmla="*/ 267 w 278"/>
                <a:gd name="T97" fmla="*/ 31 h 279"/>
                <a:gd name="T98" fmla="*/ 267 w 278"/>
                <a:gd name="T99" fmla="*/ 31 h 279"/>
                <a:gd name="T100" fmla="*/ 268 w 278"/>
                <a:gd name="T101" fmla="*/ 30 h 279"/>
                <a:gd name="T102" fmla="*/ 268 w 278"/>
                <a:gd name="T103" fmla="*/ 28 h 279"/>
                <a:gd name="T104" fmla="*/ 268 w 278"/>
                <a:gd name="T105" fmla="*/ 25 h 279"/>
                <a:gd name="T106" fmla="*/ 267 w 278"/>
                <a:gd name="T107" fmla="*/ 23 h 279"/>
                <a:gd name="T108" fmla="*/ 257 w 278"/>
                <a:gd name="T109" fmla="*/ 13 h 279"/>
                <a:gd name="T110" fmla="*/ 257 w 278"/>
                <a:gd name="T111" fmla="*/ 13 h 279"/>
                <a:gd name="T112" fmla="*/ 254 w 278"/>
                <a:gd name="T113" fmla="*/ 12 h 279"/>
                <a:gd name="T114" fmla="*/ 252 w 278"/>
                <a:gd name="T115" fmla="*/ 11 h 279"/>
                <a:gd name="T116" fmla="*/ 252 w 278"/>
                <a:gd name="T117" fmla="*/ 1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8" h="279">
                  <a:moveTo>
                    <a:pt x="27" y="279"/>
                  </a:moveTo>
                  <a:lnTo>
                    <a:pt x="27" y="279"/>
                  </a:lnTo>
                  <a:lnTo>
                    <a:pt x="20" y="278"/>
                  </a:lnTo>
                  <a:lnTo>
                    <a:pt x="15" y="275"/>
                  </a:lnTo>
                  <a:lnTo>
                    <a:pt x="4" y="264"/>
                  </a:lnTo>
                  <a:lnTo>
                    <a:pt x="4" y="264"/>
                  </a:lnTo>
                  <a:lnTo>
                    <a:pt x="1" y="258"/>
                  </a:lnTo>
                  <a:lnTo>
                    <a:pt x="0" y="253"/>
                  </a:lnTo>
                  <a:lnTo>
                    <a:pt x="0" y="253"/>
                  </a:lnTo>
                  <a:lnTo>
                    <a:pt x="1" y="246"/>
                  </a:lnTo>
                  <a:lnTo>
                    <a:pt x="4" y="240"/>
                  </a:lnTo>
                  <a:lnTo>
                    <a:pt x="239" y="5"/>
                  </a:lnTo>
                  <a:lnTo>
                    <a:pt x="239" y="5"/>
                  </a:lnTo>
                  <a:lnTo>
                    <a:pt x="245" y="2"/>
                  </a:lnTo>
                  <a:lnTo>
                    <a:pt x="252" y="0"/>
                  </a:lnTo>
                  <a:lnTo>
                    <a:pt x="252" y="0"/>
                  </a:lnTo>
                  <a:lnTo>
                    <a:pt x="258" y="2"/>
                  </a:lnTo>
                  <a:lnTo>
                    <a:pt x="263" y="5"/>
                  </a:lnTo>
                  <a:lnTo>
                    <a:pt x="274" y="15"/>
                  </a:lnTo>
                  <a:lnTo>
                    <a:pt x="274" y="15"/>
                  </a:lnTo>
                  <a:lnTo>
                    <a:pt x="276" y="18"/>
                  </a:lnTo>
                  <a:lnTo>
                    <a:pt x="277" y="21"/>
                  </a:lnTo>
                  <a:lnTo>
                    <a:pt x="278" y="28"/>
                  </a:lnTo>
                  <a:lnTo>
                    <a:pt x="277" y="34"/>
                  </a:lnTo>
                  <a:lnTo>
                    <a:pt x="276" y="37"/>
                  </a:lnTo>
                  <a:lnTo>
                    <a:pt x="274" y="40"/>
                  </a:lnTo>
                  <a:lnTo>
                    <a:pt x="39" y="275"/>
                  </a:lnTo>
                  <a:lnTo>
                    <a:pt x="39" y="275"/>
                  </a:lnTo>
                  <a:lnTo>
                    <a:pt x="33" y="278"/>
                  </a:lnTo>
                  <a:lnTo>
                    <a:pt x="27" y="279"/>
                  </a:lnTo>
                  <a:lnTo>
                    <a:pt x="27" y="279"/>
                  </a:lnTo>
                  <a:close/>
                  <a:moveTo>
                    <a:pt x="252" y="11"/>
                  </a:moveTo>
                  <a:lnTo>
                    <a:pt x="252" y="11"/>
                  </a:lnTo>
                  <a:lnTo>
                    <a:pt x="250" y="12"/>
                  </a:lnTo>
                  <a:lnTo>
                    <a:pt x="247" y="13"/>
                  </a:lnTo>
                  <a:lnTo>
                    <a:pt x="12" y="248"/>
                  </a:lnTo>
                  <a:lnTo>
                    <a:pt x="12" y="248"/>
                  </a:lnTo>
                  <a:lnTo>
                    <a:pt x="11" y="250"/>
                  </a:lnTo>
                  <a:lnTo>
                    <a:pt x="10" y="253"/>
                  </a:lnTo>
                  <a:lnTo>
                    <a:pt x="10" y="253"/>
                  </a:lnTo>
                  <a:lnTo>
                    <a:pt x="11" y="255"/>
                  </a:lnTo>
                  <a:lnTo>
                    <a:pt x="12" y="257"/>
                  </a:lnTo>
                  <a:lnTo>
                    <a:pt x="23" y="267"/>
                  </a:lnTo>
                  <a:lnTo>
                    <a:pt x="23" y="267"/>
                  </a:lnTo>
                  <a:lnTo>
                    <a:pt x="25" y="269"/>
                  </a:lnTo>
                  <a:lnTo>
                    <a:pt x="27" y="269"/>
                  </a:lnTo>
                  <a:lnTo>
                    <a:pt x="30" y="269"/>
                  </a:lnTo>
                  <a:lnTo>
                    <a:pt x="31" y="267"/>
                  </a:lnTo>
                  <a:lnTo>
                    <a:pt x="267" y="31"/>
                  </a:lnTo>
                  <a:lnTo>
                    <a:pt x="267" y="31"/>
                  </a:lnTo>
                  <a:lnTo>
                    <a:pt x="268" y="30"/>
                  </a:lnTo>
                  <a:lnTo>
                    <a:pt x="268" y="28"/>
                  </a:lnTo>
                  <a:lnTo>
                    <a:pt x="268" y="25"/>
                  </a:lnTo>
                  <a:lnTo>
                    <a:pt x="267" y="23"/>
                  </a:lnTo>
                  <a:lnTo>
                    <a:pt x="257" y="13"/>
                  </a:lnTo>
                  <a:lnTo>
                    <a:pt x="257" y="13"/>
                  </a:lnTo>
                  <a:lnTo>
                    <a:pt x="254" y="12"/>
                  </a:lnTo>
                  <a:lnTo>
                    <a:pt x="252" y="11"/>
                  </a:lnTo>
                  <a:lnTo>
                    <a:pt x="25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
            <p:cNvSpPr>
              <a:spLocks noEditPoints="1"/>
            </p:cNvSpPr>
            <p:nvPr userDrawn="1"/>
          </p:nvSpPr>
          <p:spPr bwMode="auto">
            <a:xfrm>
              <a:off x="3802" y="1982"/>
              <a:ext cx="224" cy="303"/>
            </a:xfrm>
            <a:custGeom>
              <a:avLst/>
              <a:gdLst>
                <a:gd name="T0" fmla="*/ 225 w 448"/>
                <a:gd name="T1" fmla="*/ 0 h 607"/>
                <a:gd name="T2" fmla="*/ 180 w 448"/>
                <a:gd name="T3" fmla="*/ 4 h 607"/>
                <a:gd name="T4" fmla="*/ 137 w 448"/>
                <a:gd name="T5" fmla="*/ 17 h 607"/>
                <a:gd name="T6" fmla="*/ 99 w 448"/>
                <a:gd name="T7" fmla="*/ 38 h 607"/>
                <a:gd name="T8" fmla="*/ 66 w 448"/>
                <a:gd name="T9" fmla="*/ 65 h 607"/>
                <a:gd name="T10" fmla="*/ 40 w 448"/>
                <a:gd name="T11" fmla="*/ 99 h 607"/>
                <a:gd name="T12" fmla="*/ 19 w 448"/>
                <a:gd name="T13" fmla="*/ 137 h 607"/>
                <a:gd name="T14" fmla="*/ 5 w 448"/>
                <a:gd name="T15" fmla="*/ 178 h 607"/>
                <a:gd name="T16" fmla="*/ 0 w 448"/>
                <a:gd name="T17" fmla="*/ 223 h 607"/>
                <a:gd name="T18" fmla="*/ 2 w 448"/>
                <a:gd name="T19" fmla="*/ 236 h 607"/>
                <a:gd name="T20" fmla="*/ 6 w 448"/>
                <a:gd name="T21" fmla="*/ 261 h 607"/>
                <a:gd name="T22" fmla="*/ 15 w 448"/>
                <a:gd name="T23" fmla="*/ 290 h 607"/>
                <a:gd name="T24" fmla="*/ 36 w 448"/>
                <a:gd name="T25" fmla="*/ 335 h 607"/>
                <a:gd name="T26" fmla="*/ 72 w 448"/>
                <a:gd name="T27" fmla="*/ 399 h 607"/>
                <a:gd name="T28" fmla="*/ 113 w 448"/>
                <a:gd name="T29" fmla="*/ 462 h 607"/>
                <a:gd name="T30" fmla="*/ 154 w 448"/>
                <a:gd name="T31" fmla="*/ 518 h 607"/>
                <a:gd name="T32" fmla="*/ 215 w 448"/>
                <a:gd name="T33" fmla="*/ 596 h 607"/>
                <a:gd name="T34" fmla="*/ 225 w 448"/>
                <a:gd name="T35" fmla="*/ 607 h 607"/>
                <a:gd name="T36" fmla="*/ 260 w 448"/>
                <a:gd name="T37" fmla="*/ 564 h 607"/>
                <a:gd name="T38" fmla="*/ 316 w 448"/>
                <a:gd name="T39" fmla="*/ 492 h 607"/>
                <a:gd name="T40" fmla="*/ 357 w 448"/>
                <a:gd name="T41" fmla="*/ 431 h 607"/>
                <a:gd name="T42" fmla="*/ 397 w 448"/>
                <a:gd name="T43" fmla="*/ 367 h 607"/>
                <a:gd name="T44" fmla="*/ 428 w 448"/>
                <a:gd name="T45" fmla="*/ 305 h 607"/>
                <a:gd name="T46" fmla="*/ 438 w 448"/>
                <a:gd name="T47" fmla="*/ 275 h 607"/>
                <a:gd name="T48" fmla="*/ 446 w 448"/>
                <a:gd name="T49" fmla="*/ 248 h 607"/>
                <a:gd name="T50" fmla="*/ 448 w 448"/>
                <a:gd name="T51" fmla="*/ 223 h 607"/>
                <a:gd name="T52" fmla="*/ 447 w 448"/>
                <a:gd name="T53" fmla="*/ 200 h 607"/>
                <a:gd name="T54" fmla="*/ 438 w 448"/>
                <a:gd name="T55" fmla="*/ 156 h 607"/>
                <a:gd name="T56" fmla="*/ 421 w 448"/>
                <a:gd name="T57" fmla="*/ 117 h 607"/>
                <a:gd name="T58" fmla="*/ 397 w 448"/>
                <a:gd name="T59" fmla="*/ 81 h 607"/>
                <a:gd name="T60" fmla="*/ 367 w 448"/>
                <a:gd name="T61" fmla="*/ 50 h 607"/>
                <a:gd name="T62" fmla="*/ 331 w 448"/>
                <a:gd name="T63" fmla="*/ 26 h 607"/>
                <a:gd name="T64" fmla="*/ 291 w 448"/>
                <a:gd name="T65" fmla="*/ 10 h 607"/>
                <a:gd name="T66" fmla="*/ 247 w 448"/>
                <a:gd name="T67" fmla="*/ 1 h 607"/>
                <a:gd name="T68" fmla="*/ 225 w 448"/>
                <a:gd name="T69" fmla="*/ 0 h 607"/>
                <a:gd name="T70" fmla="*/ 225 w 448"/>
                <a:gd name="T71" fmla="*/ 288 h 607"/>
                <a:gd name="T72" fmla="*/ 210 w 448"/>
                <a:gd name="T73" fmla="*/ 286 h 607"/>
                <a:gd name="T74" fmla="*/ 197 w 448"/>
                <a:gd name="T75" fmla="*/ 282 h 607"/>
                <a:gd name="T76" fmla="*/ 174 w 448"/>
                <a:gd name="T77" fmla="*/ 267 h 607"/>
                <a:gd name="T78" fmla="*/ 158 w 448"/>
                <a:gd name="T79" fmla="*/ 244 h 607"/>
                <a:gd name="T80" fmla="*/ 155 w 448"/>
                <a:gd name="T81" fmla="*/ 230 h 607"/>
                <a:gd name="T82" fmla="*/ 152 w 448"/>
                <a:gd name="T83" fmla="*/ 216 h 607"/>
                <a:gd name="T84" fmla="*/ 154 w 448"/>
                <a:gd name="T85" fmla="*/ 208 h 607"/>
                <a:gd name="T86" fmla="*/ 156 w 448"/>
                <a:gd name="T87" fmla="*/ 194 h 607"/>
                <a:gd name="T88" fmla="*/ 165 w 448"/>
                <a:gd name="T89" fmla="*/ 176 h 607"/>
                <a:gd name="T90" fmla="*/ 185 w 448"/>
                <a:gd name="T91" fmla="*/ 156 h 607"/>
                <a:gd name="T92" fmla="*/ 203 w 448"/>
                <a:gd name="T93" fmla="*/ 147 h 607"/>
                <a:gd name="T94" fmla="*/ 217 w 448"/>
                <a:gd name="T95" fmla="*/ 145 h 607"/>
                <a:gd name="T96" fmla="*/ 225 w 448"/>
                <a:gd name="T97" fmla="*/ 144 h 607"/>
                <a:gd name="T98" fmla="*/ 239 w 448"/>
                <a:gd name="T99" fmla="*/ 146 h 607"/>
                <a:gd name="T100" fmla="*/ 253 w 448"/>
                <a:gd name="T101" fmla="*/ 149 h 607"/>
                <a:gd name="T102" fmla="*/ 276 w 448"/>
                <a:gd name="T103" fmla="*/ 164 h 607"/>
                <a:gd name="T104" fmla="*/ 291 w 448"/>
                <a:gd name="T105" fmla="*/ 187 h 607"/>
                <a:gd name="T106" fmla="*/ 295 w 448"/>
                <a:gd name="T107" fmla="*/ 201 h 607"/>
                <a:gd name="T108" fmla="*/ 296 w 448"/>
                <a:gd name="T109" fmla="*/ 216 h 607"/>
                <a:gd name="T110" fmla="*/ 296 w 448"/>
                <a:gd name="T111" fmla="*/ 223 h 607"/>
                <a:gd name="T112" fmla="*/ 293 w 448"/>
                <a:gd name="T113" fmla="*/ 237 h 607"/>
                <a:gd name="T114" fmla="*/ 284 w 448"/>
                <a:gd name="T115" fmla="*/ 255 h 607"/>
                <a:gd name="T116" fmla="*/ 265 w 448"/>
                <a:gd name="T117" fmla="*/ 275 h 607"/>
                <a:gd name="T118" fmla="*/ 246 w 448"/>
                <a:gd name="T119" fmla="*/ 284 h 607"/>
                <a:gd name="T120" fmla="*/ 232 w 448"/>
                <a:gd name="T121" fmla="*/ 288 h 607"/>
                <a:gd name="T122" fmla="*/ 225 w 448"/>
                <a:gd name="T123" fmla="*/ 288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8" h="607">
                  <a:moveTo>
                    <a:pt x="225" y="0"/>
                  </a:moveTo>
                  <a:lnTo>
                    <a:pt x="225" y="0"/>
                  </a:lnTo>
                  <a:lnTo>
                    <a:pt x="202" y="1"/>
                  </a:lnTo>
                  <a:lnTo>
                    <a:pt x="180" y="4"/>
                  </a:lnTo>
                  <a:lnTo>
                    <a:pt x="158" y="10"/>
                  </a:lnTo>
                  <a:lnTo>
                    <a:pt x="137" y="17"/>
                  </a:lnTo>
                  <a:lnTo>
                    <a:pt x="118" y="26"/>
                  </a:lnTo>
                  <a:lnTo>
                    <a:pt x="99" y="38"/>
                  </a:lnTo>
                  <a:lnTo>
                    <a:pt x="82" y="50"/>
                  </a:lnTo>
                  <a:lnTo>
                    <a:pt x="66" y="65"/>
                  </a:lnTo>
                  <a:lnTo>
                    <a:pt x="52" y="81"/>
                  </a:lnTo>
                  <a:lnTo>
                    <a:pt x="40" y="99"/>
                  </a:lnTo>
                  <a:lnTo>
                    <a:pt x="28" y="117"/>
                  </a:lnTo>
                  <a:lnTo>
                    <a:pt x="19" y="137"/>
                  </a:lnTo>
                  <a:lnTo>
                    <a:pt x="11" y="156"/>
                  </a:lnTo>
                  <a:lnTo>
                    <a:pt x="5" y="178"/>
                  </a:lnTo>
                  <a:lnTo>
                    <a:pt x="2" y="200"/>
                  </a:lnTo>
                  <a:lnTo>
                    <a:pt x="0" y="223"/>
                  </a:lnTo>
                  <a:lnTo>
                    <a:pt x="0" y="223"/>
                  </a:lnTo>
                  <a:lnTo>
                    <a:pt x="2" y="236"/>
                  </a:lnTo>
                  <a:lnTo>
                    <a:pt x="4" y="248"/>
                  </a:lnTo>
                  <a:lnTo>
                    <a:pt x="6" y="261"/>
                  </a:lnTo>
                  <a:lnTo>
                    <a:pt x="11" y="275"/>
                  </a:lnTo>
                  <a:lnTo>
                    <a:pt x="15" y="290"/>
                  </a:lnTo>
                  <a:lnTo>
                    <a:pt x="21" y="305"/>
                  </a:lnTo>
                  <a:lnTo>
                    <a:pt x="36" y="335"/>
                  </a:lnTo>
                  <a:lnTo>
                    <a:pt x="53" y="367"/>
                  </a:lnTo>
                  <a:lnTo>
                    <a:pt x="72" y="399"/>
                  </a:lnTo>
                  <a:lnTo>
                    <a:pt x="91" y="431"/>
                  </a:lnTo>
                  <a:lnTo>
                    <a:pt x="113" y="462"/>
                  </a:lnTo>
                  <a:lnTo>
                    <a:pt x="134" y="492"/>
                  </a:lnTo>
                  <a:lnTo>
                    <a:pt x="154" y="518"/>
                  </a:lnTo>
                  <a:lnTo>
                    <a:pt x="189" y="564"/>
                  </a:lnTo>
                  <a:lnTo>
                    <a:pt x="215" y="596"/>
                  </a:lnTo>
                  <a:lnTo>
                    <a:pt x="225" y="607"/>
                  </a:lnTo>
                  <a:lnTo>
                    <a:pt x="225" y="607"/>
                  </a:lnTo>
                  <a:lnTo>
                    <a:pt x="234" y="596"/>
                  </a:lnTo>
                  <a:lnTo>
                    <a:pt x="260" y="564"/>
                  </a:lnTo>
                  <a:lnTo>
                    <a:pt x="295" y="518"/>
                  </a:lnTo>
                  <a:lnTo>
                    <a:pt x="316" y="492"/>
                  </a:lnTo>
                  <a:lnTo>
                    <a:pt x="337" y="462"/>
                  </a:lnTo>
                  <a:lnTo>
                    <a:pt x="357" y="431"/>
                  </a:lnTo>
                  <a:lnTo>
                    <a:pt x="377" y="399"/>
                  </a:lnTo>
                  <a:lnTo>
                    <a:pt x="397" y="367"/>
                  </a:lnTo>
                  <a:lnTo>
                    <a:pt x="413" y="335"/>
                  </a:lnTo>
                  <a:lnTo>
                    <a:pt x="428" y="305"/>
                  </a:lnTo>
                  <a:lnTo>
                    <a:pt x="434" y="290"/>
                  </a:lnTo>
                  <a:lnTo>
                    <a:pt x="438" y="275"/>
                  </a:lnTo>
                  <a:lnTo>
                    <a:pt x="443" y="261"/>
                  </a:lnTo>
                  <a:lnTo>
                    <a:pt x="446" y="248"/>
                  </a:lnTo>
                  <a:lnTo>
                    <a:pt x="447" y="236"/>
                  </a:lnTo>
                  <a:lnTo>
                    <a:pt x="448" y="223"/>
                  </a:lnTo>
                  <a:lnTo>
                    <a:pt x="448" y="223"/>
                  </a:lnTo>
                  <a:lnTo>
                    <a:pt x="447" y="200"/>
                  </a:lnTo>
                  <a:lnTo>
                    <a:pt x="444" y="178"/>
                  </a:lnTo>
                  <a:lnTo>
                    <a:pt x="438" y="156"/>
                  </a:lnTo>
                  <a:lnTo>
                    <a:pt x="430" y="137"/>
                  </a:lnTo>
                  <a:lnTo>
                    <a:pt x="421" y="117"/>
                  </a:lnTo>
                  <a:lnTo>
                    <a:pt x="410" y="99"/>
                  </a:lnTo>
                  <a:lnTo>
                    <a:pt x="397" y="81"/>
                  </a:lnTo>
                  <a:lnTo>
                    <a:pt x="383" y="65"/>
                  </a:lnTo>
                  <a:lnTo>
                    <a:pt x="367" y="50"/>
                  </a:lnTo>
                  <a:lnTo>
                    <a:pt x="349" y="38"/>
                  </a:lnTo>
                  <a:lnTo>
                    <a:pt x="331" y="26"/>
                  </a:lnTo>
                  <a:lnTo>
                    <a:pt x="311" y="17"/>
                  </a:lnTo>
                  <a:lnTo>
                    <a:pt x="291" y="10"/>
                  </a:lnTo>
                  <a:lnTo>
                    <a:pt x="270" y="4"/>
                  </a:lnTo>
                  <a:lnTo>
                    <a:pt x="247" y="1"/>
                  </a:lnTo>
                  <a:lnTo>
                    <a:pt x="225" y="0"/>
                  </a:lnTo>
                  <a:lnTo>
                    <a:pt x="225" y="0"/>
                  </a:lnTo>
                  <a:close/>
                  <a:moveTo>
                    <a:pt x="225" y="288"/>
                  </a:moveTo>
                  <a:lnTo>
                    <a:pt x="225" y="288"/>
                  </a:lnTo>
                  <a:lnTo>
                    <a:pt x="217" y="288"/>
                  </a:lnTo>
                  <a:lnTo>
                    <a:pt x="210" y="286"/>
                  </a:lnTo>
                  <a:lnTo>
                    <a:pt x="203" y="284"/>
                  </a:lnTo>
                  <a:lnTo>
                    <a:pt x="197" y="282"/>
                  </a:lnTo>
                  <a:lnTo>
                    <a:pt x="185" y="275"/>
                  </a:lnTo>
                  <a:lnTo>
                    <a:pt x="174" y="267"/>
                  </a:lnTo>
                  <a:lnTo>
                    <a:pt x="165" y="255"/>
                  </a:lnTo>
                  <a:lnTo>
                    <a:pt x="158" y="244"/>
                  </a:lnTo>
                  <a:lnTo>
                    <a:pt x="156" y="237"/>
                  </a:lnTo>
                  <a:lnTo>
                    <a:pt x="155" y="230"/>
                  </a:lnTo>
                  <a:lnTo>
                    <a:pt x="154" y="223"/>
                  </a:lnTo>
                  <a:lnTo>
                    <a:pt x="152" y="216"/>
                  </a:lnTo>
                  <a:lnTo>
                    <a:pt x="152" y="216"/>
                  </a:lnTo>
                  <a:lnTo>
                    <a:pt x="154" y="208"/>
                  </a:lnTo>
                  <a:lnTo>
                    <a:pt x="155" y="201"/>
                  </a:lnTo>
                  <a:lnTo>
                    <a:pt x="156" y="194"/>
                  </a:lnTo>
                  <a:lnTo>
                    <a:pt x="158" y="187"/>
                  </a:lnTo>
                  <a:lnTo>
                    <a:pt x="165" y="176"/>
                  </a:lnTo>
                  <a:lnTo>
                    <a:pt x="174" y="164"/>
                  </a:lnTo>
                  <a:lnTo>
                    <a:pt x="185" y="156"/>
                  </a:lnTo>
                  <a:lnTo>
                    <a:pt x="197" y="149"/>
                  </a:lnTo>
                  <a:lnTo>
                    <a:pt x="203" y="147"/>
                  </a:lnTo>
                  <a:lnTo>
                    <a:pt x="210" y="146"/>
                  </a:lnTo>
                  <a:lnTo>
                    <a:pt x="217" y="145"/>
                  </a:lnTo>
                  <a:lnTo>
                    <a:pt x="225" y="144"/>
                  </a:lnTo>
                  <a:lnTo>
                    <a:pt x="225" y="144"/>
                  </a:lnTo>
                  <a:lnTo>
                    <a:pt x="232" y="145"/>
                  </a:lnTo>
                  <a:lnTo>
                    <a:pt x="239" y="146"/>
                  </a:lnTo>
                  <a:lnTo>
                    <a:pt x="246" y="147"/>
                  </a:lnTo>
                  <a:lnTo>
                    <a:pt x="253" y="149"/>
                  </a:lnTo>
                  <a:lnTo>
                    <a:pt x="265" y="156"/>
                  </a:lnTo>
                  <a:lnTo>
                    <a:pt x="276" y="164"/>
                  </a:lnTo>
                  <a:lnTo>
                    <a:pt x="284" y="176"/>
                  </a:lnTo>
                  <a:lnTo>
                    <a:pt x="291" y="187"/>
                  </a:lnTo>
                  <a:lnTo>
                    <a:pt x="293" y="194"/>
                  </a:lnTo>
                  <a:lnTo>
                    <a:pt x="295" y="201"/>
                  </a:lnTo>
                  <a:lnTo>
                    <a:pt x="296" y="208"/>
                  </a:lnTo>
                  <a:lnTo>
                    <a:pt x="296" y="216"/>
                  </a:lnTo>
                  <a:lnTo>
                    <a:pt x="296" y="216"/>
                  </a:lnTo>
                  <a:lnTo>
                    <a:pt x="296" y="223"/>
                  </a:lnTo>
                  <a:lnTo>
                    <a:pt x="295" y="230"/>
                  </a:lnTo>
                  <a:lnTo>
                    <a:pt x="293" y="237"/>
                  </a:lnTo>
                  <a:lnTo>
                    <a:pt x="291" y="244"/>
                  </a:lnTo>
                  <a:lnTo>
                    <a:pt x="284" y="255"/>
                  </a:lnTo>
                  <a:lnTo>
                    <a:pt x="276" y="267"/>
                  </a:lnTo>
                  <a:lnTo>
                    <a:pt x="265" y="275"/>
                  </a:lnTo>
                  <a:lnTo>
                    <a:pt x="253" y="282"/>
                  </a:lnTo>
                  <a:lnTo>
                    <a:pt x="246" y="284"/>
                  </a:lnTo>
                  <a:lnTo>
                    <a:pt x="239" y="286"/>
                  </a:lnTo>
                  <a:lnTo>
                    <a:pt x="232" y="288"/>
                  </a:lnTo>
                  <a:lnTo>
                    <a:pt x="225" y="288"/>
                  </a:lnTo>
                  <a:lnTo>
                    <a:pt x="225" y="288"/>
                  </a:lnTo>
                  <a:close/>
                </a:path>
              </a:pathLst>
            </a:custGeom>
            <a:noFill/>
            <a:ln w="111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4"/>
            <p:cNvSpPr>
              <a:spLocks/>
            </p:cNvSpPr>
            <p:nvPr userDrawn="1"/>
          </p:nvSpPr>
          <p:spPr bwMode="auto">
            <a:xfrm>
              <a:off x="3179" y="2138"/>
              <a:ext cx="294" cy="123"/>
            </a:xfrm>
            <a:custGeom>
              <a:avLst/>
              <a:gdLst>
                <a:gd name="T0" fmla="*/ 587 w 587"/>
                <a:gd name="T1" fmla="*/ 242 h 244"/>
                <a:gd name="T2" fmla="*/ 577 w 587"/>
                <a:gd name="T3" fmla="*/ 226 h 244"/>
                <a:gd name="T4" fmla="*/ 570 w 587"/>
                <a:gd name="T5" fmla="*/ 207 h 244"/>
                <a:gd name="T6" fmla="*/ 562 w 587"/>
                <a:gd name="T7" fmla="*/ 169 h 244"/>
                <a:gd name="T8" fmla="*/ 561 w 587"/>
                <a:gd name="T9" fmla="*/ 138 h 244"/>
                <a:gd name="T10" fmla="*/ 561 w 587"/>
                <a:gd name="T11" fmla="*/ 82 h 244"/>
                <a:gd name="T12" fmla="*/ 560 w 587"/>
                <a:gd name="T13" fmla="*/ 74 h 244"/>
                <a:gd name="T14" fmla="*/ 557 w 587"/>
                <a:gd name="T15" fmla="*/ 58 h 244"/>
                <a:gd name="T16" fmla="*/ 551 w 587"/>
                <a:gd name="T17" fmla="*/ 43 h 244"/>
                <a:gd name="T18" fmla="*/ 541 w 587"/>
                <a:gd name="T19" fmla="*/ 30 h 244"/>
                <a:gd name="T20" fmla="*/ 531 w 587"/>
                <a:gd name="T21" fmla="*/ 18 h 244"/>
                <a:gd name="T22" fmla="*/ 517 w 587"/>
                <a:gd name="T23" fmla="*/ 9 h 244"/>
                <a:gd name="T24" fmla="*/ 502 w 587"/>
                <a:gd name="T25" fmla="*/ 3 h 244"/>
                <a:gd name="T26" fmla="*/ 486 w 587"/>
                <a:gd name="T27" fmla="*/ 0 h 244"/>
                <a:gd name="T28" fmla="*/ 82 w 587"/>
                <a:gd name="T29" fmla="*/ 0 h 244"/>
                <a:gd name="T30" fmla="*/ 74 w 587"/>
                <a:gd name="T31" fmla="*/ 0 h 244"/>
                <a:gd name="T32" fmla="*/ 57 w 587"/>
                <a:gd name="T33" fmla="*/ 3 h 244"/>
                <a:gd name="T34" fmla="*/ 43 w 587"/>
                <a:gd name="T35" fmla="*/ 9 h 244"/>
                <a:gd name="T36" fmla="*/ 30 w 587"/>
                <a:gd name="T37" fmla="*/ 18 h 244"/>
                <a:gd name="T38" fmla="*/ 18 w 587"/>
                <a:gd name="T39" fmla="*/ 30 h 244"/>
                <a:gd name="T40" fmla="*/ 9 w 587"/>
                <a:gd name="T41" fmla="*/ 43 h 244"/>
                <a:gd name="T42" fmla="*/ 3 w 587"/>
                <a:gd name="T43" fmla="*/ 58 h 244"/>
                <a:gd name="T44" fmla="*/ 0 w 587"/>
                <a:gd name="T45" fmla="*/ 74 h 244"/>
                <a:gd name="T46" fmla="*/ 0 w 587"/>
                <a:gd name="T47" fmla="*/ 124 h 244"/>
                <a:gd name="T48" fmla="*/ 0 w 587"/>
                <a:gd name="T49" fmla="*/ 134 h 244"/>
                <a:gd name="T50" fmla="*/ 3 w 587"/>
                <a:gd name="T51" fmla="*/ 150 h 244"/>
                <a:gd name="T52" fmla="*/ 9 w 587"/>
                <a:gd name="T53" fmla="*/ 165 h 244"/>
                <a:gd name="T54" fmla="*/ 18 w 587"/>
                <a:gd name="T55" fmla="*/ 177 h 244"/>
                <a:gd name="T56" fmla="*/ 30 w 587"/>
                <a:gd name="T57" fmla="*/ 189 h 244"/>
                <a:gd name="T58" fmla="*/ 43 w 587"/>
                <a:gd name="T59" fmla="*/ 197 h 244"/>
                <a:gd name="T60" fmla="*/ 57 w 587"/>
                <a:gd name="T61" fmla="*/ 204 h 244"/>
                <a:gd name="T62" fmla="*/ 74 w 587"/>
                <a:gd name="T63" fmla="*/ 207 h 244"/>
                <a:gd name="T64" fmla="*/ 478 w 587"/>
                <a:gd name="T65" fmla="*/ 207 h 244"/>
                <a:gd name="T66" fmla="*/ 486 w 587"/>
                <a:gd name="T67" fmla="*/ 207 h 244"/>
                <a:gd name="T68" fmla="*/ 502 w 587"/>
                <a:gd name="T69" fmla="*/ 204 h 244"/>
                <a:gd name="T70" fmla="*/ 509 w 587"/>
                <a:gd name="T71" fmla="*/ 202 h 244"/>
                <a:gd name="T72" fmla="*/ 531 w 587"/>
                <a:gd name="T73" fmla="*/ 210 h 244"/>
                <a:gd name="T74" fmla="*/ 568 w 587"/>
                <a:gd name="T75" fmla="*/ 230 h 244"/>
                <a:gd name="T76" fmla="*/ 586 w 587"/>
                <a:gd name="T77" fmla="*/ 244 h 244"/>
                <a:gd name="T78" fmla="*/ 587 w 587"/>
                <a:gd name="T79" fmla="*/ 244 h 244"/>
                <a:gd name="T80" fmla="*/ 587 w 587"/>
                <a:gd name="T81" fmla="*/ 24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7" h="244">
                  <a:moveTo>
                    <a:pt x="587" y="242"/>
                  </a:moveTo>
                  <a:lnTo>
                    <a:pt x="587" y="242"/>
                  </a:lnTo>
                  <a:lnTo>
                    <a:pt x="582" y="235"/>
                  </a:lnTo>
                  <a:lnTo>
                    <a:pt x="577" y="226"/>
                  </a:lnTo>
                  <a:lnTo>
                    <a:pt x="574" y="217"/>
                  </a:lnTo>
                  <a:lnTo>
                    <a:pt x="570" y="207"/>
                  </a:lnTo>
                  <a:lnTo>
                    <a:pt x="566" y="188"/>
                  </a:lnTo>
                  <a:lnTo>
                    <a:pt x="562" y="169"/>
                  </a:lnTo>
                  <a:lnTo>
                    <a:pt x="561" y="152"/>
                  </a:lnTo>
                  <a:lnTo>
                    <a:pt x="561" y="138"/>
                  </a:lnTo>
                  <a:lnTo>
                    <a:pt x="561" y="124"/>
                  </a:lnTo>
                  <a:lnTo>
                    <a:pt x="561" y="82"/>
                  </a:lnTo>
                  <a:lnTo>
                    <a:pt x="561" y="82"/>
                  </a:lnTo>
                  <a:lnTo>
                    <a:pt x="560" y="74"/>
                  </a:lnTo>
                  <a:lnTo>
                    <a:pt x="559" y="66"/>
                  </a:lnTo>
                  <a:lnTo>
                    <a:pt x="557" y="58"/>
                  </a:lnTo>
                  <a:lnTo>
                    <a:pt x="554" y="50"/>
                  </a:lnTo>
                  <a:lnTo>
                    <a:pt x="551" y="43"/>
                  </a:lnTo>
                  <a:lnTo>
                    <a:pt x="547" y="36"/>
                  </a:lnTo>
                  <a:lnTo>
                    <a:pt x="541" y="30"/>
                  </a:lnTo>
                  <a:lnTo>
                    <a:pt x="537" y="24"/>
                  </a:lnTo>
                  <a:lnTo>
                    <a:pt x="531" y="18"/>
                  </a:lnTo>
                  <a:lnTo>
                    <a:pt x="524" y="14"/>
                  </a:lnTo>
                  <a:lnTo>
                    <a:pt x="517" y="9"/>
                  </a:lnTo>
                  <a:lnTo>
                    <a:pt x="510" y="6"/>
                  </a:lnTo>
                  <a:lnTo>
                    <a:pt x="502" y="3"/>
                  </a:lnTo>
                  <a:lnTo>
                    <a:pt x="495" y="1"/>
                  </a:lnTo>
                  <a:lnTo>
                    <a:pt x="486" y="0"/>
                  </a:lnTo>
                  <a:lnTo>
                    <a:pt x="478" y="0"/>
                  </a:lnTo>
                  <a:lnTo>
                    <a:pt x="82" y="0"/>
                  </a:lnTo>
                  <a:lnTo>
                    <a:pt x="82" y="0"/>
                  </a:lnTo>
                  <a:lnTo>
                    <a:pt x="74" y="0"/>
                  </a:lnTo>
                  <a:lnTo>
                    <a:pt x="66" y="1"/>
                  </a:lnTo>
                  <a:lnTo>
                    <a:pt x="57" y="3"/>
                  </a:lnTo>
                  <a:lnTo>
                    <a:pt x="49" y="6"/>
                  </a:lnTo>
                  <a:lnTo>
                    <a:pt x="43" y="9"/>
                  </a:lnTo>
                  <a:lnTo>
                    <a:pt x="36" y="14"/>
                  </a:lnTo>
                  <a:lnTo>
                    <a:pt x="30" y="18"/>
                  </a:lnTo>
                  <a:lnTo>
                    <a:pt x="24" y="24"/>
                  </a:lnTo>
                  <a:lnTo>
                    <a:pt x="18" y="30"/>
                  </a:lnTo>
                  <a:lnTo>
                    <a:pt x="14" y="36"/>
                  </a:lnTo>
                  <a:lnTo>
                    <a:pt x="9" y="43"/>
                  </a:lnTo>
                  <a:lnTo>
                    <a:pt x="6" y="50"/>
                  </a:lnTo>
                  <a:lnTo>
                    <a:pt x="3" y="58"/>
                  </a:lnTo>
                  <a:lnTo>
                    <a:pt x="1" y="66"/>
                  </a:lnTo>
                  <a:lnTo>
                    <a:pt x="0" y="74"/>
                  </a:lnTo>
                  <a:lnTo>
                    <a:pt x="0" y="82"/>
                  </a:lnTo>
                  <a:lnTo>
                    <a:pt x="0" y="124"/>
                  </a:lnTo>
                  <a:lnTo>
                    <a:pt x="0" y="124"/>
                  </a:lnTo>
                  <a:lnTo>
                    <a:pt x="0" y="134"/>
                  </a:lnTo>
                  <a:lnTo>
                    <a:pt x="1" y="142"/>
                  </a:lnTo>
                  <a:lnTo>
                    <a:pt x="3" y="150"/>
                  </a:lnTo>
                  <a:lnTo>
                    <a:pt x="6" y="157"/>
                  </a:lnTo>
                  <a:lnTo>
                    <a:pt x="9" y="165"/>
                  </a:lnTo>
                  <a:lnTo>
                    <a:pt x="14" y="171"/>
                  </a:lnTo>
                  <a:lnTo>
                    <a:pt x="18" y="177"/>
                  </a:lnTo>
                  <a:lnTo>
                    <a:pt x="24" y="183"/>
                  </a:lnTo>
                  <a:lnTo>
                    <a:pt x="30" y="189"/>
                  </a:lnTo>
                  <a:lnTo>
                    <a:pt x="36" y="194"/>
                  </a:lnTo>
                  <a:lnTo>
                    <a:pt x="43" y="197"/>
                  </a:lnTo>
                  <a:lnTo>
                    <a:pt x="49" y="200"/>
                  </a:lnTo>
                  <a:lnTo>
                    <a:pt x="57" y="204"/>
                  </a:lnTo>
                  <a:lnTo>
                    <a:pt x="66" y="206"/>
                  </a:lnTo>
                  <a:lnTo>
                    <a:pt x="74" y="207"/>
                  </a:lnTo>
                  <a:lnTo>
                    <a:pt x="82" y="207"/>
                  </a:lnTo>
                  <a:lnTo>
                    <a:pt x="478" y="207"/>
                  </a:lnTo>
                  <a:lnTo>
                    <a:pt x="478" y="207"/>
                  </a:lnTo>
                  <a:lnTo>
                    <a:pt x="486" y="207"/>
                  </a:lnTo>
                  <a:lnTo>
                    <a:pt x="494" y="206"/>
                  </a:lnTo>
                  <a:lnTo>
                    <a:pt x="502" y="204"/>
                  </a:lnTo>
                  <a:lnTo>
                    <a:pt x="509" y="202"/>
                  </a:lnTo>
                  <a:lnTo>
                    <a:pt x="509" y="202"/>
                  </a:lnTo>
                  <a:lnTo>
                    <a:pt x="521" y="205"/>
                  </a:lnTo>
                  <a:lnTo>
                    <a:pt x="531" y="210"/>
                  </a:lnTo>
                  <a:lnTo>
                    <a:pt x="549" y="219"/>
                  </a:lnTo>
                  <a:lnTo>
                    <a:pt x="568" y="230"/>
                  </a:lnTo>
                  <a:lnTo>
                    <a:pt x="586" y="244"/>
                  </a:lnTo>
                  <a:lnTo>
                    <a:pt x="586" y="244"/>
                  </a:lnTo>
                  <a:lnTo>
                    <a:pt x="587" y="244"/>
                  </a:lnTo>
                  <a:lnTo>
                    <a:pt x="587" y="244"/>
                  </a:lnTo>
                  <a:lnTo>
                    <a:pt x="587" y="242"/>
                  </a:lnTo>
                  <a:lnTo>
                    <a:pt x="587" y="242"/>
                  </a:lnTo>
                  <a:close/>
                </a:path>
              </a:pathLst>
            </a:custGeom>
            <a:noFill/>
            <a:ln w="111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5"/>
            <p:cNvSpPr>
              <a:spLocks/>
            </p:cNvSpPr>
            <p:nvPr userDrawn="1"/>
          </p:nvSpPr>
          <p:spPr bwMode="auto">
            <a:xfrm>
              <a:off x="3159" y="2004"/>
              <a:ext cx="294" cy="122"/>
            </a:xfrm>
            <a:custGeom>
              <a:avLst/>
              <a:gdLst>
                <a:gd name="T0" fmla="*/ 0 w 587"/>
                <a:gd name="T1" fmla="*/ 243 h 244"/>
                <a:gd name="T2" fmla="*/ 10 w 587"/>
                <a:gd name="T3" fmla="*/ 227 h 244"/>
                <a:gd name="T4" fmla="*/ 17 w 587"/>
                <a:gd name="T5" fmla="*/ 208 h 244"/>
                <a:gd name="T6" fmla="*/ 25 w 587"/>
                <a:gd name="T7" fmla="*/ 170 h 244"/>
                <a:gd name="T8" fmla="*/ 26 w 587"/>
                <a:gd name="T9" fmla="*/ 139 h 244"/>
                <a:gd name="T10" fmla="*/ 26 w 587"/>
                <a:gd name="T11" fmla="*/ 82 h 244"/>
                <a:gd name="T12" fmla="*/ 27 w 587"/>
                <a:gd name="T13" fmla="*/ 74 h 244"/>
                <a:gd name="T14" fmla="*/ 30 w 587"/>
                <a:gd name="T15" fmla="*/ 58 h 244"/>
                <a:gd name="T16" fmla="*/ 36 w 587"/>
                <a:gd name="T17" fmla="*/ 43 h 244"/>
                <a:gd name="T18" fmla="*/ 46 w 587"/>
                <a:gd name="T19" fmla="*/ 29 h 244"/>
                <a:gd name="T20" fmla="*/ 56 w 587"/>
                <a:gd name="T21" fmla="*/ 19 h 244"/>
                <a:gd name="T22" fmla="*/ 70 w 587"/>
                <a:gd name="T23" fmla="*/ 10 h 244"/>
                <a:gd name="T24" fmla="*/ 85 w 587"/>
                <a:gd name="T25" fmla="*/ 4 h 244"/>
                <a:gd name="T26" fmla="*/ 101 w 587"/>
                <a:gd name="T27" fmla="*/ 1 h 244"/>
                <a:gd name="T28" fmla="*/ 505 w 587"/>
                <a:gd name="T29" fmla="*/ 0 h 244"/>
                <a:gd name="T30" fmla="*/ 513 w 587"/>
                <a:gd name="T31" fmla="*/ 1 h 244"/>
                <a:gd name="T32" fmla="*/ 529 w 587"/>
                <a:gd name="T33" fmla="*/ 4 h 244"/>
                <a:gd name="T34" fmla="*/ 544 w 587"/>
                <a:gd name="T35" fmla="*/ 10 h 244"/>
                <a:gd name="T36" fmla="*/ 557 w 587"/>
                <a:gd name="T37" fmla="*/ 19 h 244"/>
                <a:gd name="T38" fmla="*/ 569 w 587"/>
                <a:gd name="T39" fmla="*/ 29 h 244"/>
                <a:gd name="T40" fmla="*/ 578 w 587"/>
                <a:gd name="T41" fmla="*/ 43 h 244"/>
                <a:gd name="T42" fmla="*/ 584 w 587"/>
                <a:gd name="T43" fmla="*/ 58 h 244"/>
                <a:gd name="T44" fmla="*/ 587 w 587"/>
                <a:gd name="T45" fmla="*/ 74 h 244"/>
                <a:gd name="T46" fmla="*/ 587 w 587"/>
                <a:gd name="T47" fmla="*/ 125 h 244"/>
                <a:gd name="T48" fmla="*/ 587 w 587"/>
                <a:gd name="T49" fmla="*/ 133 h 244"/>
                <a:gd name="T50" fmla="*/ 584 w 587"/>
                <a:gd name="T51" fmla="*/ 149 h 244"/>
                <a:gd name="T52" fmla="*/ 578 w 587"/>
                <a:gd name="T53" fmla="*/ 164 h 244"/>
                <a:gd name="T54" fmla="*/ 569 w 587"/>
                <a:gd name="T55" fmla="*/ 178 h 244"/>
                <a:gd name="T56" fmla="*/ 557 w 587"/>
                <a:gd name="T57" fmla="*/ 188 h 244"/>
                <a:gd name="T58" fmla="*/ 544 w 587"/>
                <a:gd name="T59" fmla="*/ 198 h 244"/>
                <a:gd name="T60" fmla="*/ 529 w 587"/>
                <a:gd name="T61" fmla="*/ 205 h 244"/>
                <a:gd name="T62" fmla="*/ 513 w 587"/>
                <a:gd name="T63" fmla="*/ 207 h 244"/>
                <a:gd name="T64" fmla="*/ 109 w 587"/>
                <a:gd name="T65" fmla="*/ 208 h 244"/>
                <a:gd name="T66" fmla="*/ 101 w 587"/>
                <a:gd name="T67" fmla="*/ 207 h 244"/>
                <a:gd name="T68" fmla="*/ 85 w 587"/>
                <a:gd name="T69" fmla="*/ 205 h 244"/>
                <a:gd name="T70" fmla="*/ 78 w 587"/>
                <a:gd name="T71" fmla="*/ 202 h 244"/>
                <a:gd name="T72" fmla="*/ 56 w 587"/>
                <a:gd name="T73" fmla="*/ 209 h 244"/>
                <a:gd name="T74" fmla="*/ 19 w 587"/>
                <a:gd name="T75" fmla="*/ 231 h 244"/>
                <a:gd name="T76" fmla="*/ 1 w 587"/>
                <a:gd name="T77" fmla="*/ 244 h 244"/>
                <a:gd name="T78" fmla="*/ 0 w 587"/>
                <a:gd name="T79" fmla="*/ 244 h 244"/>
                <a:gd name="T80" fmla="*/ 0 w 587"/>
                <a:gd name="T81" fmla="*/ 24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7" h="244">
                  <a:moveTo>
                    <a:pt x="0" y="243"/>
                  </a:moveTo>
                  <a:lnTo>
                    <a:pt x="0" y="243"/>
                  </a:lnTo>
                  <a:lnTo>
                    <a:pt x="5" y="235"/>
                  </a:lnTo>
                  <a:lnTo>
                    <a:pt x="10" y="227"/>
                  </a:lnTo>
                  <a:lnTo>
                    <a:pt x="13" y="217"/>
                  </a:lnTo>
                  <a:lnTo>
                    <a:pt x="17" y="208"/>
                  </a:lnTo>
                  <a:lnTo>
                    <a:pt x="21" y="188"/>
                  </a:lnTo>
                  <a:lnTo>
                    <a:pt x="25" y="170"/>
                  </a:lnTo>
                  <a:lnTo>
                    <a:pt x="26" y="153"/>
                  </a:lnTo>
                  <a:lnTo>
                    <a:pt x="26" y="139"/>
                  </a:lnTo>
                  <a:lnTo>
                    <a:pt x="26" y="125"/>
                  </a:lnTo>
                  <a:lnTo>
                    <a:pt x="26" y="82"/>
                  </a:lnTo>
                  <a:lnTo>
                    <a:pt x="26" y="82"/>
                  </a:lnTo>
                  <a:lnTo>
                    <a:pt x="27" y="74"/>
                  </a:lnTo>
                  <a:lnTo>
                    <a:pt x="28" y="66"/>
                  </a:lnTo>
                  <a:lnTo>
                    <a:pt x="30" y="58"/>
                  </a:lnTo>
                  <a:lnTo>
                    <a:pt x="33" y="50"/>
                  </a:lnTo>
                  <a:lnTo>
                    <a:pt x="36" y="43"/>
                  </a:lnTo>
                  <a:lnTo>
                    <a:pt x="40" y="36"/>
                  </a:lnTo>
                  <a:lnTo>
                    <a:pt x="46" y="29"/>
                  </a:lnTo>
                  <a:lnTo>
                    <a:pt x="50" y="24"/>
                  </a:lnTo>
                  <a:lnTo>
                    <a:pt x="56" y="19"/>
                  </a:lnTo>
                  <a:lnTo>
                    <a:pt x="63" y="14"/>
                  </a:lnTo>
                  <a:lnTo>
                    <a:pt x="70" y="10"/>
                  </a:lnTo>
                  <a:lnTo>
                    <a:pt x="77" y="6"/>
                  </a:lnTo>
                  <a:lnTo>
                    <a:pt x="85" y="4"/>
                  </a:lnTo>
                  <a:lnTo>
                    <a:pt x="92" y="2"/>
                  </a:lnTo>
                  <a:lnTo>
                    <a:pt x="101" y="1"/>
                  </a:lnTo>
                  <a:lnTo>
                    <a:pt x="109" y="0"/>
                  </a:lnTo>
                  <a:lnTo>
                    <a:pt x="505" y="0"/>
                  </a:lnTo>
                  <a:lnTo>
                    <a:pt x="505" y="0"/>
                  </a:lnTo>
                  <a:lnTo>
                    <a:pt x="513" y="1"/>
                  </a:lnTo>
                  <a:lnTo>
                    <a:pt x="521" y="2"/>
                  </a:lnTo>
                  <a:lnTo>
                    <a:pt x="529" y="4"/>
                  </a:lnTo>
                  <a:lnTo>
                    <a:pt x="538" y="6"/>
                  </a:lnTo>
                  <a:lnTo>
                    <a:pt x="544" y="10"/>
                  </a:lnTo>
                  <a:lnTo>
                    <a:pt x="551" y="14"/>
                  </a:lnTo>
                  <a:lnTo>
                    <a:pt x="557" y="19"/>
                  </a:lnTo>
                  <a:lnTo>
                    <a:pt x="563" y="24"/>
                  </a:lnTo>
                  <a:lnTo>
                    <a:pt x="569" y="29"/>
                  </a:lnTo>
                  <a:lnTo>
                    <a:pt x="573" y="36"/>
                  </a:lnTo>
                  <a:lnTo>
                    <a:pt x="578" y="43"/>
                  </a:lnTo>
                  <a:lnTo>
                    <a:pt x="581" y="50"/>
                  </a:lnTo>
                  <a:lnTo>
                    <a:pt x="584" y="58"/>
                  </a:lnTo>
                  <a:lnTo>
                    <a:pt x="586" y="66"/>
                  </a:lnTo>
                  <a:lnTo>
                    <a:pt x="587" y="74"/>
                  </a:lnTo>
                  <a:lnTo>
                    <a:pt x="587" y="82"/>
                  </a:lnTo>
                  <a:lnTo>
                    <a:pt x="587" y="125"/>
                  </a:lnTo>
                  <a:lnTo>
                    <a:pt x="587" y="125"/>
                  </a:lnTo>
                  <a:lnTo>
                    <a:pt x="587" y="133"/>
                  </a:lnTo>
                  <a:lnTo>
                    <a:pt x="586" y="142"/>
                  </a:lnTo>
                  <a:lnTo>
                    <a:pt x="584" y="149"/>
                  </a:lnTo>
                  <a:lnTo>
                    <a:pt x="581" y="157"/>
                  </a:lnTo>
                  <a:lnTo>
                    <a:pt x="578" y="164"/>
                  </a:lnTo>
                  <a:lnTo>
                    <a:pt x="573" y="171"/>
                  </a:lnTo>
                  <a:lnTo>
                    <a:pt x="569" y="178"/>
                  </a:lnTo>
                  <a:lnTo>
                    <a:pt x="563" y="184"/>
                  </a:lnTo>
                  <a:lnTo>
                    <a:pt x="557" y="188"/>
                  </a:lnTo>
                  <a:lnTo>
                    <a:pt x="551" y="194"/>
                  </a:lnTo>
                  <a:lnTo>
                    <a:pt x="544" y="198"/>
                  </a:lnTo>
                  <a:lnTo>
                    <a:pt x="538" y="201"/>
                  </a:lnTo>
                  <a:lnTo>
                    <a:pt x="529" y="205"/>
                  </a:lnTo>
                  <a:lnTo>
                    <a:pt x="521" y="206"/>
                  </a:lnTo>
                  <a:lnTo>
                    <a:pt x="513" y="207"/>
                  </a:lnTo>
                  <a:lnTo>
                    <a:pt x="505" y="208"/>
                  </a:lnTo>
                  <a:lnTo>
                    <a:pt x="109" y="208"/>
                  </a:lnTo>
                  <a:lnTo>
                    <a:pt x="109" y="208"/>
                  </a:lnTo>
                  <a:lnTo>
                    <a:pt x="101" y="207"/>
                  </a:lnTo>
                  <a:lnTo>
                    <a:pt x="93" y="206"/>
                  </a:lnTo>
                  <a:lnTo>
                    <a:pt x="85" y="205"/>
                  </a:lnTo>
                  <a:lnTo>
                    <a:pt x="78" y="202"/>
                  </a:lnTo>
                  <a:lnTo>
                    <a:pt x="78" y="202"/>
                  </a:lnTo>
                  <a:lnTo>
                    <a:pt x="66" y="206"/>
                  </a:lnTo>
                  <a:lnTo>
                    <a:pt x="56" y="209"/>
                  </a:lnTo>
                  <a:lnTo>
                    <a:pt x="38" y="220"/>
                  </a:lnTo>
                  <a:lnTo>
                    <a:pt x="19" y="231"/>
                  </a:lnTo>
                  <a:lnTo>
                    <a:pt x="1" y="244"/>
                  </a:lnTo>
                  <a:lnTo>
                    <a:pt x="1" y="244"/>
                  </a:lnTo>
                  <a:lnTo>
                    <a:pt x="0" y="244"/>
                  </a:lnTo>
                  <a:lnTo>
                    <a:pt x="0" y="244"/>
                  </a:lnTo>
                  <a:lnTo>
                    <a:pt x="0" y="243"/>
                  </a:lnTo>
                  <a:lnTo>
                    <a:pt x="0" y="243"/>
                  </a:lnTo>
                  <a:close/>
                </a:path>
              </a:pathLst>
            </a:custGeom>
            <a:noFill/>
            <a:ln w="111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6"/>
            <p:cNvSpPr>
              <a:spLocks/>
            </p:cNvSpPr>
            <p:nvPr userDrawn="1"/>
          </p:nvSpPr>
          <p:spPr bwMode="auto">
            <a:xfrm>
              <a:off x="3276" y="2180"/>
              <a:ext cx="26" cy="26"/>
            </a:xfrm>
            <a:custGeom>
              <a:avLst/>
              <a:gdLst>
                <a:gd name="T0" fmla="*/ 51 w 51"/>
                <a:gd name="T1" fmla="*/ 26 h 52"/>
                <a:gd name="T2" fmla="*/ 51 w 51"/>
                <a:gd name="T3" fmla="*/ 26 h 52"/>
                <a:gd name="T4" fmla="*/ 51 w 51"/>
                <a:gd name="T5" fmla="*/ 31 h 52"/>
                <a:gd name="T6" fmla="*/ 49 w 51"/>
                <a:gd name="T7" fmla="*/ 36 h 52"/>
                <a:gd name="T8" fmla="*/ 47 w 51"/>
                <a:gd name="T9" fmla="*/ 40 h 52"/>
                <a:gd name="T10" fmla="*/ 45 w 51"/>
                <a:gd name="T11" fmla="*/ 44 h 52"/>
                <a:gd name="T12" fmla="*/ 40 w 51"/>
                <a:gd name="T13" fmla="*/ 47 h 52"/>
                <a:gd name="T14" fmla="*/ 36 w 51"/>
                <a:gd name="T15" fmla="*/ 49 h 52"/>
                <a:gd name="T16" fmla="*/ 31 w 51"/>
                <a:gd name="T17" fmla="*/ 52 h 52"/>
                <a:gd name="T18" fmla="*/ 26 w 51"/>
                <a:gd name="T19" fmla="*/ 52 h 52"/>
                <a:gd name="T20" fmla="*/ 26 w 51"/>
                <a:gd name="T21" fmla="*/ 52 h 52"/>
                <a:gd name="T22" fmla="*/ 20 w 51"/>
                <a:gd name="T23" fmla="*/ 52 h 52"/>
                <a:gd name="T24" fmla="*/ 16 w 51"/>
                <a:gd name="T25" fmla="*/ 49 h 52"/>
                <a:gd name="T26" fmla="*/ 11 w 51"/>
                <a:gd name="T27" fmla="*/ 47 h 52"/>
                <a:gd name="T28" fmla="*/ 8 w 51"/>
                <a:gd name="T29" fmla="*/ 44 h 52"/>
                <a:gd name="T30" fmla="*/ 4 w 51"/>
                <a:gd name="T31" fmla="*/ 40 h 52"/>
                <a:gd name="T32" fmla="*/ 2 w 51"/>
                <a:gd name="T33" fmla="*/ 36 h 52"/>
                <a:gd name="T34" fmla="*/ 1 w 51"/>
                <a:gd name="T35" fmla="*/ 31 h 52"/>
                <a:gd name="T36" fmla="*/ 0 w 51"/>
                <a:gd name="T37" fmla="*/ 26 h 52"/>
                <a:gd name="T38" fmla="*/ 0 w 51"/>
                <a:gd name="T39" fmla="*/ 26 h 52"/>
                <a:gd name="T40" fmla="*/ 1 w 51"/>
                <a:gd name="T41" fmla="*/ 21 h 52"/>
                <a:gd name="T42" fmla="*/ 2 w 51"/>
                <a:gd name="T43" fmla="*/ 16 h 52"/>
                <a:gd name="T44" fmla="*/ 4 w 51"/>
                <a:gd name="T45" fmla="*/ 11 h 52"/>
                <a:gd name="T46" fmla="*/ 8 w 51"/>
                <a:gd name="T47" fmla="*/ 8 h 52"/>
                <a:gd name="T48" fmla="*/ 11 w 51"/>
                <a:gd name="T49" fmla="*/ 5 h 52"/>
                <a:gd name="T50" fmla="*/ 16 w 51"/>
                <a:gd name="T51" fmla="*/ 2 h 52"/>
                <a:gd name="T52" fmla="*/ 20 w 51"/>
                <a:gd name="T53" fmla="*/ 1 h 52"/>
                <a:gd name="T54" fmla="*/ 26 w 51"/>
                <a:gd name="T55" fmla="*/ 0 h 52"/>
                <a:gd name="T56" fmla="*/ 26 w 51"/>
                <a:gd name="T57" fmla="*/ 0 h 52"/>
                <a:gd name="T58" fmla="*/ 31 w 51"/>
                <a:gd name="T59" fmla="*/ 1 h 52"/>
                <a:gd name="T60" fmla="*/ 36 w 51"/>
                <a:gd name="T61" fmla="*/ 2 h 52"/>
                <a:gd name="T62" fmla="*/ 40 w 51"/>
                <a:gd name="T63" fmla="*/ 5 h 52"/>
                <a:gd name="T64" fmla="*/ 45 w 51"/>
                <a:gd name="T65" fmla="*/ 8 h 52"/>
                <a:gd name="T66" fmla="*/ 47 w 51"/>
                <a:gd name="T67" fmla="*/ 11 h 52"/>
                <a:gd name="T68" fmla="*/ 49 w 51"/>
                <a:gd name="T69" fmla="*/ 16 h 52"/>
                <a:gd name="T70" fmla="*/ 51 w 51"/>
                <a:gd name="T71" fmla="*/ 21 h 52"/>
                <a:gd name="T72" fmla="*/ 51 w 51"/>
                <a:gd name="T73" fmla="*/ 26 h 52"/>
                <a:gd name="T74" fmla="*/ 51 w 51"/>
                <a:gd name="T75"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52">
                  <a:moveTo>
                    <a:pt x="51" y="26"/>
                  </a:moveTo>
                  <a:lnTo>
                    <a:pt x="51" y="26"/>
                  </a:lnTo>
                  <a:lnTo>
                    <a:pt x="51" y="31"/>
                  </a:lnTo>
                  <a:lnTo>
                    <a:pt x="49" y="36"/>
                  </a:lnTo>
                  <a:lnTo>
                    <a:pt x="47" y="40"/>
                  </a:lnTo>
                  <a:lnTo>
                    <a:pt x="45" y="44"/>
                  </a:lnTo>
                  <a:lnTo>
                    <a:pt x="40" y="47"/>
                  </a:lnTo>
                  <a:lnTo>
                    <a:pt x="36" y="49"/>
                  </a:lnTo>
                  <a:lnTo>
                    <a:pt x="31" y="52"/>
                  </a:lnTo>
                  <a:lnTo>
                    <a:pt x="26" y="52"/>
                  </a:lnTo>
                  <a:lnTo>
                    <a:pt x="26" y="52"/>
                  </a:lnTo>
                  <a:lnTo>
                    <a:pt x="20" y="52"/>
                  </a:lnTo>
                  <a:lnTo>
                    <a:pt x="16" y="49"/>
                  </a:lnTo>
                  <a:lnTo>
                    <a:pt x="11" y="47"/>
                  </a:lnTo>
                  <a:lnTo>
                    <a:pt x="8" y="44"/>
                  </a:lnTo>
                  <a:lnTo>
                    <a:pt x="4" y="40"/>
                  </a:lnTo>
                  <a:lnTo>
                    <a:pt x="2" y="36"/>
                  </a:lnTo>
                  <a:lnTo>
                    <a:pt x="1" y="31"/>
                  </a:lnTo>
                  <a:lnTo>
                    <a:pt x="0" y="26"/>
                  </a:lnTo>
                  <a:lnTo>
                    <a:pt x="0" y="26"/>
                  </a:lnTo>
                  <a:lnTo>
                    <a:pt x="1" y="21"/>
                  </a:lnTo>
                  <a:lnTo>
                    <a:pt x="2" y="16"/>
                  </a:lnTo>
                  <a:lnTo>
                    <a:pt x="4" y="11"/>
                  </a:lnTo>
                  <a:lnTo>
                    <a:pt x="8" y="8"/>
                  </a:lnTo>
                  <a:lnTo>
                    <a:pt x="11" y="5"/>
                  </a:lnTo>
                  <a:lnTo>
                    <a:pt x="16" y="2"/>
                  </a:lnTo>
                  <a:lnTo>
                    <a:pt x="20" y="1"/>
                  </a:lnTo>
                  <a:lnTo>
                    <a:pt x="26" y="0"/>
                  </a:lnTo>
                  <a:lnTo>
                    <a:pt x="26" y="0"/>
                  </a:lnTo>
                  <a:lnTo>
                    <a:pt x="31" y="1"/>
                  </a:lnTo>
                  <a:lnTo>
                    <a:pt x="36" y="2"/>
                  </a:lnTo>
                  <a:lnTo>
                    <a:pt x="40" y="5"/>
                  </a:lnTo>
                  <a:lnTo>
                    <a:pt x="45" y="8"/>
                  </a:lnTo>
                  <a:lnTo>
                    <a:pt x="47" y="11"/>
                  </a:lnTo>
                  <a:lnTo>
                    <a:pt x="49" y="16"/>
                  </a:lnTo>
                  <a:lnTo>
                    <a:pt x="51" y="21"/>
                  </a:lnTo>
                  <a:lnTo>
                    <a:pt x="51" y="26"/>
                  </a:lnTo>
                  <a:lnTo>
                    <a:pt x="51"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7"/>
            <p:cNvSpPr>
              <a:spLocks/>
            </p:cNvSpPr>
            <p:nvPr userDrawn="1"/>
          </p:nvSpPr>
          <p:spPr bwMode="auto">
            <a:xfrm>
              <a:off x="3313" y="2180"/>
              <a:ext cx="25" cy="26"/>
            </a:xfrm>
            <a:custGeom>
              <a:avLst/>
              <a:gdLst>
                <a:gd name="T0" fmla="*/ 51 w 51"/>
                <a:gd name="T1" fmla="*/ 26 h 52"/>
                <a:gd name="T2" fmla="*/ 51 w 51"/>
                <a:gd name="T3" fmla="*/ 26 h 52"/>
                <a:gd name="T4" fmla="*/ 51 w 51"/>
                <a:gd name="T5" fmla="*/ 31 h 52"/>
                <a:gd name="T6" fmla="*/ 50 w 51"/>
                <a:gd name="T7" fmla="*/ 36 h 52"/>
                <a:gd name="T8" fmla="*/ 48 w 51"/>
                <a:gd name="T9" fmla="*/ 40 h 52"/>
                <a:gd name="T10" fmla="*/ 44 w 51"/>
                <a:gd name="T11" fmla="*/ 44 h 52"/>
                <a:gd name="T12" fmla="*/ 41 w 51"/>
                <a:gd name="T13" fmla="*/ 47 h 52"/>
                <a:gd name="T14" fmla="*/ 36 w 51"/>
                <a:gd name="T15" fmla="*/ 49 h 52"/>
                <a:gd name="T16" fmla="*/ 31 w 51"/>
                <a:gd name="T17" fmla="*/ 52 h 52"/>
                <a:gd name="T18" fmla="*/ 26 w 51"/>
                <a:gd name="T19" fmla="*/ 52 h 52"/>
                <a:gd name="T20" fmla="*/ 26 w 51"/>
                <a:gd name="T21" fmla="*/ 52 h 52"/>
                <a:gd name="T22" fmla="*/ 21 w 51"/>
                <a:gd name="T23" fmla="*/ 52 h 52"/>
                <a:gd name="T24" fmla="*/ 15 w 51"/>
                <a:gd name="T25" fmla="*/ 49 h 52"/>
                <a:gd name="T26" fmla="*/ 12 w 51"/>
                <a:gd name="T27" fmla="*/ 47 h 52"/>
                <a:gd name="T28" fmla="*/ 7 w 51"/>
                <a:gd name="T29" fmla="*/ 44 h 52"/>
                <a:gd name="T30" fmla="*/ 4 w 51"/>
                <a:gd name="T31" fmla="*/ 40 h 52"/>
                <a:gd name="T32" fmla="*/ 1 w 51"/>
                <a:gd name="T33" fmla="*/ 36 h 52"/>
                <a:gd name="T34" fmla="*/ 0 w 51"/>
                <a:gd name="T35" fmla="*/ 31 h 52"/>
                <a:gd name="T36" fmla="*/ 0 w 51"/>
                <a:gd name="T37" fmla="*/ 26 h 52"/>
                <a:gd name="T38" fmla="*/ 0 w 51"/>
                <a:gd name="T39" fmla="*/ 26 h 52"/>
                <a:gd name="T40" fmla="*/ 0 w 51"/>
                <a:gd name="T41" fmla="*/ 21 h 52"/>
                <a:gd name="T42" fmla="*/ 1 w 51"/>
                <a:gd name="T43" fmla="*/ 16 h 52"/>
                <a:gd name="T44" fmla="*/ 4 w 51"/>
                <a:gd name="T45" fmla="*/ 11 h 52"/>
                <a:gd name="T46" fmla="*/ 7 w 51"/>
                <a:gd name="T47" fmla="*/ 8 h 52"/>
                <a:gd name="T48" fmla="*/ 12 w 51"/>
                <a:gd name="T49" fmla="*/ 5 h 52"/>
                <a:gd name="T50" fmla="*/ 15 w 51"/>
                <a:gd name="T51" fmla="*/ 2 h 52"/>
                <a:gd name="T52" fmla="*/ 21 w 51"/>
                <a:gd name="T53" fmla="*/ 1 h 52"/>
                <a:gd name="T54" fmla="*/ 26 w 51"/>
                <a:gd name="T55" fmla="*/ 0 h 52"/>
                <a:gd name="T56" fmla="*/ 26 w 51"/>
                <a:gd name="T57" fmla="*/ 0 h 52"/>
                <a:gd name="T58" fmla="*/ 31 w 51"/>
                <a:gd name="T59" fmla="*/ 1 h 52"/>
                <a:gd name="T60" fmla="*/ 36 w 51"/>
                <a:gd name="T61" fmla="*/ 2 h 52"/>
                <a:gd name="T62" fmla="*/ 41 w 51"/>
                <a:gd name="T63" fmla="*/ 5 h 52"/>
                <a:gd name="T64" fmla="*/ 44 w 51"/>
                <a:gd name="T65" fmla="*/ 8 h 52"/>
                <a:gd name="T66" fmla="*/ 48 w 51"/>
                <a:gd name="T67" fmla="*/ 11 h 52"/>
                <a:gd name="T68" fmla="*/ 50 w 51"/>
                <a:gd name="T69" fmla="*/ 16 h 52"/>
                <a:gd name="T70" fmla="*/ 51 w 51"/>
                <a:gd name="T71" fmla="*/ 21 h 52"/>
                <a:gd name="T72" fmla="*/ 51 w 51"/>
                <a:gd name="T73" fmla="*/ 26 h 52"/>
                <a:gd name="T74" fmla="*/ 51 w 51"/>
                <a:gd name="T75"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52">
                  <a:moveTo>
                    <a:pt x="51" y="26"/>
                  </a:moveTo>
                  <a:lnTo>
                    <a:pt x="51" y="26"/>
                  </a:lnTo>
                  <a:lnTo>
                    <a:pt x="51" y="31"/>
                  </a:lnTo>
                  <a:lnTo>
                    <a:pt x="50" y="36"/>
                  </a:lnTo>
                  <a:lnTo>
                    <a:pt x="48" y="40"/>
                  </a:lnTo>
                  <a:lnTo>
                    <a:pt x="44" y="44"/>
                  </a:lnTo>
                  <a:lnTo>
                    <a:pt x="41" y="47"/>
                  </a:lnTo>
                  <a:lnTo>
                    <a:pt x="36" y="49"/>
                  </a:lnTo>
                  <a:lnTo>
                    <a:pt x="31" y="52"/>
                  </a:lnTo>
                  <a:lnTo>
                    <a:pt x="26" y="52"/>
                  </a:lnTo>
                  <a:lnTo>
                    <a:pt x="26" y="52"/>
                  </a:lnTo>
                  <a:lnTo>
                    <a:pt x="21" y="52"/>
                  </a:lnTo>
                  <a:lnTo>
                    <a:pt x="15" y="49"/>
                  </a:lnTo>
                  <a:lnTo>
                    <a:pt x="12" y="47"/>
                  </a:lnTo>
                  <a:lnTo>
                    <a:pt x="7" y="44"/>
                  </a:lnTo>
                  <a:lnTo>
                    <a:pt x="4" y="40"/>
                  </a:lnTo>
                  <a:lnTo>
                    <a:pt x="1" y="36"/>
                  </a:lnTo>
                  <a:lnTo>
                    <a:pt x="0" y="31"/>
                  </a:lnTo>
                  <a:lnTo>
                    <a:pt x="0" y="26"/>
                  </a:lnTo>
                  <a:lnTo>
                    <a:pt x="0" y="26"/>
                  </a:lnTo>
                  <a:lnTo>
                    <a:pt x="0" y="21"/>
                  </a:lnTo>
                  <a:lnTo>
                    <a:pt x="1" y="16"/>
                  </a:lnTo>
                  <a:lnTo>
                    <a:pt x="4" y="11"/>
                  </a:lnTo>
                  <a:lnTo>
                    <a:pt x="7" y="8"/>
                  </a:lnTo>
                  <a:lnTo>
                    <a:pt x="12" y="5"/>
                  </a:lnTo>
                  <a:lnTo>
                    <a:pt x="15" y="2"/>
                  </a:lnTo>
                  <a:lnTo>
                    <a:pt x="21" y="1"/>
                  </a:lnTo>
                  <a:lnTo>
                    <a:pt x="26" y="0"/>
                  </a:lnTo>
                  <a:lnTo>
                    <a:pt x="26" y="0"/>
                  </a:lnTo>
                  <a:lnTo>
                    <a:pt x="31" y="1"/>
                  </a:lnTo>
                  <a:lnTo>
                    <a:pt x="36" y="2"/>
                  </a:lnTo>
                  <a:lnTo>
                    <a:pt x="41" y="5"/>
                  </a:lnTo>
                  <a:lnTo>
                    <a:pt x="44" y="8"/>
                  </a:lnTo>
                  <a:lnTo>
                    <a:pt x="48" y="11"/>
                  </a:lnTo>
                  <a:lnTo>
                    <a:pt x="50" y="16"/>
                  </a:lnTo>
                  <a:lnTo>
                    <a:pt x="51" y="21"/>
                  </a:lnTo>
                  <a:lnTo>
                    <a:pt x="51" y="26"/>
                  </a:lnTo>
                  <a:lnTo>
                    <a:pt x="51"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userDrawn="1"/>
          </p:nvSpPr>
          <p:spPr bwMode="auto">
            <a:xfrm>
              <a:off x="3349" y="2180"/>
              <a:ext cx="26" cy="26"/>
            </a:xfrm>
            <a:custGeom>
              <a:avLst/>
              <a:gdLst>
                <a:gd name="T0" fmla="*/ 52 w 52"/>
                <a:gd name="T1" fmla="*/ 26 h 52"/>
                <a:gd name="T2" fmla="*/ 52 w 52"/>
                <a:gd name="T3" fmla="*/ 26 h 52"/>
                <a:gd name="T4" fmla="*/ 51 w 52"/>
                <a:gd name="T5" fmla="*/ 31 h 52"/>
                <a:gd name="T6" fmla="*/ 49 w 52"/>
                <a:gd name="T7" fmla="*/ 36 h 52"/>
                <a:gd name="T8" fmla="*/ 47 w 52"/>
                <a:gd name="T9" fmla="*/ 40 h 52"/>
                <a:gd name="T10" fmla="*/ 44 w 52"/>
                <a:gd name="T11" fmla="*/ 44 h 52"/>
                <a:gd name="T12" fmla="*/ 40 w 52"/>
                <a:gd name="T13" fmla="*/ 47 h 52"/>
                <a:gd name="T14" fmla="*/ 36 w 52"/>
                <a:gd name="T15" fmla="*/ 49 h 52"/>
                <a:gd name="T16" fmla="*/ 31 w 52"/>
                <a:gd name="T17" fmla="*/ 52 h 52"/>
                <a:gd name="T18" fmla="*/ 25 w 52"/>
                <a:gd name="T19" fmla="*/ 52 h 52"/>
                <a:gd name="T20" fmla="*/ 25 w 52"/>
                <a:gd name="T21" fmla="*/ 52 h 52"/>
                <a:gd name="T22" fmla="*/ 21 w 52"/>
                <a:gd name="T23" fmla="*/ 52 h 52"/>
                <a:gd name="T24" fmla="*/ 16 w 52"/>
                <a:gd name="T25" fmla="*/ 49 h 52"/>
                <a:gd name="T26" fmla="*/ 11 w 52"/>
                <a:gd name="T27" fmla="*/ 47 h 52"/>
                <a:gd name="T28" fmla="*/ 7 w 52"/>
                <a:gd name="T29" fmla="*/ 44 h 52"/>
                <a:gd name="T30" fmla="*/ 4 w 52"/>
                <a:gd name="T31" fmla="*/ 40 h 52"/>
                <a:gd name="T32" fmla="*/ 2 w 52"/>
                <a:gd name="T33" fmla="*/ 36 h 52"/>
                <a:gd name="T34" fmla="*/ 0 w 52"/>
                <a:gd name="T35" fmla="*/ 31 h 52"/>
                <a:gd name="T36" fmla="*/ 0 w 52"/>
                <a:gd name="T37" fmla="*/ 26 h 52"/>
                <a:gd name="T38" fmla="*/ 0 w 52"/>
                <a:gd name="T39" fmla="*/ 26 h 52"/>
                <a:gd name="T40" fmla="*/ 0 w 52"/>
                <a:gd name="T41" fmla="*/ 21 h 52"/>
                <a:gd name="T42" fmla="*/ 2 w 52"/>
                <a:gd name="T43" fmla="*/ 16 h 52"/>
                <a:gd name="T44" fmla="*/ 4 w 52"/>
                <a:gd name="T45" fmla="*/ 11 h 52"/>
                <a:gd name="T46" fmla="*/ 7 w 52"/>
                <a:gd name="T47" fmla="*/ 8 h 52"/>
                <a:gd name="T48" fmla="*/ 11 w 52"/>
                <a:gd name="T49" fmla="*/ 5 h 52"/>
                <a:gd name="T50" fmla="*/ 16 w 52"/>
                <a:gd name="T51" fmla="*/ 2 h 52"/>
                <a:gd name="T52" fmla="*/ 21 w 52"/>
                <a:gd name="T53" fmla="*/ 1 h 52"/>
                <a:gd name="T54" fmla="*/ 25 w 52"/>
                <a:gd name="T55" fmla="*/ 0 h 52"/>
                <a:gd name="T56" fmla="*/ 25 w 52"/>
                <a:gd name="T57" fmla="*/ 0 h 52"/>
                <a:gd name="T58" fmla="*/ 31 w 52"/>
                <a:gd name="T59" fmla="*/ 1 h 52"/>
                <a:gd name="T60" fmla="*/ 36 w 52"/>
                <a:gd name="T61" fmla="*/ 2 h 52"/>
                <a:gd name="T62" fmla="*/ 40 w 52"/>
                <a:gd name="T63" fmla="*/ 5 h 52"/>
                <a:gd name="T64" fmla="*/ 44 w 52"/>
                <a:gd name="T65" fmla="*/ 8 h 52"/>
                <a:gd name="T66" fmla="*/ 47 w 52"/>
                <a:gd name="T67" fmla="*/ 11 h 52"/>
                <a:gd name="T68" fmla="*/ 49 w 52"/>
                <a:gd name="T69" fmla="*/ 16 h 52"/>
                <a:gd name="T70" fmla="*/ 51 w 52"/>
                <a:gd name="T71" fmla="*/ 21 h 52"/>
                <a:gd name="T72" fmla="*/ 52 w 52"/>
                <a:gd name="T73" fmla="*/ 26 h 52"/>
                <a:gd name="T74" fmla="*/ 52 w 52"/>
                <a:gd name="T75"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 h="52">
                  <a:moveTo>
                    <a:pt x="52" y="26"/>
                  </a:moveTo>
                  <a:lnTo>
                    <a:pt x="52" y="26"/>
                  </a:lnTo>
                  <a:lnTo>
                    <a:pt x="51" y="31"/>
                  </a:lnTo>
                  <a:lnTo>
                    <a:pt x="49" y="36"/>
                  </a:lnTo>
                  <a:lnTo>
                    <a:pt x="47" y="40"/>
                  </a:lnTo>
                  <a:lnTo>
                    <a:pt x="44" y="44"/>
                  </a:lnTo>
                  <a:lnTo>
                    <a:pt x="40" y="47"/>
                  </a:lnTo>
                  <a:lnTo>
                    <a:pt x="36" y="49"/>
                  </a:lnTo>
                  <a:lnTo>
                    <a:pt x="31" y="52"/>
                  </a:lnTo>
                  <a:lnTo>
                    <a:pt x="25" y="52"/>
                  </a:lnTo>
                  <a:lnTo>
                    <a:pt x="25" y="52"/>
                  </a:lnTo>
                  <a:lnTo>
                    <a:pt x="21" y="52"/>
                  </a:lnTo>
                  <a:lnTo>
                    <a:pt x="16" y="49"/>
                  </a:lnTo>
                  <a:lnTo>
                    <a:pt x="11" y="47"/>
                  </a:lnTo>
                  <a:lnTo>
                    <a:pt x="7" y="44"/>
                  </a:lnTo>
                  <a:lnTo>
                    <a:pt x="4" y="40"/>
                  </a:lnTo>
                  <a:lnTo>
                    <a:pt x="2" y="36"/>
                  </a:lnTo>
                  <a:lnTo>
                    <a:pt x="0" y="31"/>
                  </a:lnTo>
                  <a:lnTo>
                    <a:pt x="0" y="26"/>
                  </a:lnTo>
                  <a:lnTo>
                    <a:pt x="0" y="26"/>
                  </a:lnTo>
                  <a:lnTo>
                    <a:pt x="0" y="21"/>
                  </a:lnTo>
                  <a:lnTo>
                    <a:pt x="2" y="16"/>
                  </a:lnTo>
                  <a:lnTo>
                    <a:pt x="4" y="11"/>
                  </a:lnTo>
                  <a:lnTo>
                    <a:pt x="7" y="8"/>
                  </a:lnTo>
                  <a:lnTo>
                    <a:pt x="11" y="5"/>
                  </a:lnTo>
                  <a:lnTo>
                    <a:pt x="16" y="2"/>
                  </a:lnTo>
                  <a:lnTo>
                    <a:pt x="21" y="1"/>
                  </a:lnTo>
                  <a:lnTo>
                    <a:pt x="25" y="0"/>
                  </a:lnTo>
                  <a:lnTo>
                    <a:pt x="25" y="0"/>
                  </a:lnTo>
                  <a:lnTo>
                    <a:pt x="31" y="1"/>
                  </a:lnTo>
                  <a:lnTo>
                    <a:pt x="36" y="2"/>
                  </a:lnTo>
                  <a:lnTo>
                    <a:pt x="40" y="5"/>
                  </a:lnTo>
                  <a:lnTo>
                    <a:pt x="44" y="8"/>
                  </a:lnTo>
                  <a:lnTo>
                    <a:pt x="47" y="11"/>
                  </a:lnTo>
                  <a:lnTo>
                    <a:pt x="49" y="16"/>
                  </a:lnTo>
                  <a:lnTo>
                    <a:pt x="51" y="21"/>
                  </a:lnTo>
                  <a:lnTo>
                    <a:pt x="52" y="26"/>
                  </a:lnTo>
                  <a:lnTo>
                    <a:pt x="52"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Line 19"/>
            <p:cNvSpPr>
              <a:spLocks noChangeShapeType="1"/>
            </p:cNvSpPr>
            <p:nvPr userDrawn="1"/>
          </p:nvSpPr>
          <p:spPr bwMode="auto">
            <a:xfrm>
              <a:off x="3211" y="2046"/>
              <a:ext cx="206" cy="0"/>
            </a:xfrm>
            <a:prstGeom prst="line">
              <a:avLst/>
            </a:prstGeom>
            <a:noFill/>
            <a:ln w="11113">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20"/>
            <p:cNvSpPr>
              <a:spLocks noChangeShapeType="1"/>
            </p:cNvSpPr>
            <p:nvPr userDrawn="1"/>
          </p:nvSpPr>
          <p:spPr bwMode="auto">
            <a:xfrm>
              <a:off x="3211" y="2075"/>
              <a:ext cx="107" cy="0"/>
            </a:xfrm>
            <a:prstGeom prst="line">
              <a:avLst/>
            </a:prstGeom>
            <a:noFill/>
            <a:ln w="11113">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0" name="Freeform 12"/>
          <p:cNvSpPr>
            <a:spLocks/>
          </p:cNvSpPr>
          <p:nvPr/>
        </p:nvSpPr>
        <p:spPr bwMode="auto">
          <a:xfrm>
            <a:off x="0" y="5878960"/>
            <a:ext cx="9144000" cy="98871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rgbClr val="F3BC21"/>
          </a:solidFill>
          <a:ln>
            <a:noFill/>
          </a:ln>
        </p:spPr>
        <p:txBody>
          <a:bodyPr vert="horz" wrap="square" lIns="91440" tIns="45720" rIns="91440" bIns="45720" numCol="1" anchor="t" anchorCtr="0" compatLnSpc="1">
            <a:prstTxWarp prst="textNoShape">
              <a:avLst/>
            </a:prstTxWarp>
          </a:bodyPr>
          <a:lstStyle/>
          <a:p>
            <a:endParaRPr lang="en-US"/>
          </a:p>
        </p:txBody>
      </p:sp>
      <p:pic>
        <p:nvPicPr>
          <p:cNvPr id="21"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49251"/>
            <a:ext cx="2555639" cy="1916832"/>
          </a:xfrm>
          <a:prstGeom prst="rect">
            <a:avLst/>
          </a:prstGeom>
        </p:spPr>
      </p:pic>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4737" y="6453336"/>
            <a:ext cx="1719263"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5173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2800" dirty="0">
                <a:solidFill>
                  <a:srgbClr val="660066"/>
                </a:solidFill>
              </a:rPr>
              <a:t>8.3.2  </a:t>
            </a:r>
            <a:r>
              <a:rPr lang="zh-TW" altLang="zh-TW" sz="2800" dirty="0">
                <a:solidFill>
                  <a:srgbClr val="660066"/>
                </a:solidFill>
                <a:effectLst/>
              </a:rPr>
              <a:t>產業環境的變化及競爭</a:t>
            </a:r>
            <a:endParaRPr lang="zh-TW" altLang="en-US" sz="2800" dirty="0"/>
          </a:p>
        </p:txBody>
      </p:sp>
      <p:sp>
        <p:nvSpPr>
          <p:cNvPr id="5" name="內容版面配置區 4"/>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124744"/>
            <a:ext cx="6815834"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1140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2800" dirty="0">
                <a:solidFill>
                  <a:srgbClr val="660066"/>
                </a:solidFill>
              </a:rPr>
              <a:t>8.3.2  </a:t>
            </a:r>
            <a:r>
              <a:rPr lang="zh-TW" altLang="zh-TW" sz="2800" dirty="0">
                <a:solidFill>
                  <a:srgbClr val="660066"/>
                </a:solidFill>
                <a:effectLst/>
              </a:rPr>
              <a:t>產業環境的變化及競爭</a:t>
            </a:r>
            <a:endParaRPr lang="zh-TW" altLang="en-US" sz="2800" dirty="0"/>
          </a:p>
        </p:txBody>
      </p:sp>
      <p:sp>
        <p:nvSpPr>
          <p:cNvPr id="3" name="內容版面配置區 2"/>
          <p:cNvSpPr>
            <a:spLocks noGrp="1"/>
          </p:cNvSpPr>
          <p:nvPr>
            <p:ph idx="1"/>
          </p:nvPr>
        </p:nvSpPr>
        <p:spPr/>
        <p:txBody>
          <a:bodyPr/>
          <a:lstStyle/>
          <a:p>
            <a:pPr marL="72000" indent="0">
              <a:buNone/>
            </a:pPr>
            <a:r>
              <a:rPr lang="en-US" altLang="zh-TW" b="1" dirty="0"/>
              <a:t>    (</a:t>
            </a:r>
            <a:r>
              <a:rPr lang="zh-TW" altLang="zh-TW" b="1" dirty="0"/>
              <a:t>三</a:t>
            </a:r>
            <a:r>
              <a:rPr lang="en-US" altLang="zh-TW" b="1" dirty="0"/>
              <a:t>)	</a:t>
            </a:r>
            <a:r>
              <a:rPr lang="zh-TW" altLang="zh-TW" b="1" dirty="0"/>
              <a:t>歐盟環保指令</a:t>
            </a:r>
          </a:p>
          <a:p>
            <a:r>
              <a:rPr lang="zh-TW" altLang="zh-TW" dirty="0">
                <a:solidFill>
                  <a:srgbClr val="000066"/>
                </a:solidFill>
              </a:rPr>
              <a:t>第三項則是「歐盟環保指令」</a:t>
            </a:r>
            <a:r>
              <a:rPr lang="zh-TW" altLang="zh-TW" dirty="0"/>
              <a:t>，技術進步促使許多產品供應暴增，但相對的也產生許多問題，包括了生產環境污染及廢棄物隨意棄置等問題，嚴重影響地球空氣與人類居住環境。</a:t>
            </a:r>
            <a:endParaRPr lang="en-US" altLang="zh-TW" dirty="0"/>
          </a:p>
          <a:p>
            <a:r>
              <a:rPr lang="zh-TW" altLang="zh-TW" dirty="0"/>
              <a:t>對企業來說，有幾個重要歐盟環保指令必須了解，那就是：</a:t>
            </a:r>
            <a:r>
              <a:rPr lang="en-US" altLang="zh-TW" dirty="0"/>
              <a:t>WEEE</a:t>
            </a:r>
            <a:r>
              <a:rPr lang="zh-TW" altLang="zh-TW" dirty="0"/>
              <a:t>、</a:t>
            </a:r>
            <a:r>
              <a:rPr lang="en-US" altLang="zh-TW" dirty="0" err="1"/>
              <a:t>RoHS</a:t>
            </a:r>
            <a:r>
              <a:rPr lang="zh-TW" altLang="zh-TW" dirty="0"/>
              <a:t>、</a:t>
            </a:r>
            <a:r>
              <a:rPr lang="en-US" altLang="zh-TW" dirty="0" err="1"/>
              <a:t>EuP</a:t>
            </a:r>
            <a:r>
              <a:rPr lang="zh-TW" altLang="zh-TW" dirty="0"/>
              <a:t>，以及</a:t>
            </a:r>
            <a:r>
              <a:rPr lang="en-US" altLang="zh-TW" dirty="0"/>
              <a:t>REACH</a:t>
            </a:r>
            <a:r>
              <a:rPr lang="zh-TW" altLang="zh-TW" dirty="0"/>
              <a:t>四個指令。</a:t>
            </a:r>
            <a:endParaRPr lang="en-US" altLang="zh-TW" dirty="0"/>
          </a:p>
          <a:p>
            <a:r>
              <a:rPr lang="zh-TW" altLang="zh-TW" dirty="0"/>
              <a:t>首先是「</a:t>
            </a:r>
            <a:r>
              <a:rPr lang="zh-TW" altLang="zh-TW" dirty="0">
                <a:solidFill>
                  <a:srgbClr val="003300"/>
                </a:solidFill>
              </a:rPr>
              <a:t>廢電子電機設備指令 </a:t>
            </a:r>
            <a:r>
              <a:rPr lang="en-US" altLang="zh-TW" dirty="0">
                <a:solidFill>
                  <a:srgbClr val="003300"/>
                </a:solidFill>
              </a:rPr>
              <a:t>(Waste Electrical and Electronic Equipment, WEEE)</a:t>
            </a:r>
            <a:r>
              <a:rPr lang="zh-TW" altLang="zh-TW" dirty="0"/>
              <a:t>」，</a:t>
            </a:r>
            <a:r>
              <a:rPr lang="en-US" altLang="zh-TW" dirty="0"/>
              <a:t>WEEE</a:t>
            </a:r>
            <a:r>
              <a:rPr lang="zh-TW" altLang="zh-TW" dirty="0"/>
              <a:t>指令主要的目的就是有關廢棄電子產品之回收規定，要求生產者對使用者及處理場給予必需之產品資訊，例如使用者資訊中，在分開收集廢棄物桶上要有打叉的符號。</a:t>
            </a:r>
            <a:endParaRPr lang="zh-TW" altLang="en-US" dirty="0"/>
          </a:p>
        </p:txBody>
      </p:sp>
    </p:spTree>
    <p:extLst>
      <p:ext uri="{BB962C8B-B14F-4D97-AF65-F5344CB8AC3E}">
        <p14:creationId xmlns:p14="http://schemas.microsoft.com/office/powerpoint/2010/main" val="1949139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2800" dirty="0">
                <a:solidFill>
                  <a:srgbClr val="660066"/>
                </a:solidFill>
              </a:rPr>
              <a:t>8.3.2  </a:t>
            </a:r>
            <a:r>
              <a:rPr lang="zh-TW" altLang="zh-TW" sz="2800" dirty="0">
                <a:solidFill>
                  <a:srgbClr val="660066"/>
                </a:solidFill>
                <a:effectLst/>
              </a:rPr>
              <a:t>產業環境的變化及競爭</a:t>
            </a:r>
            <a:endParaRPr lang="zh-TW" altLang="en-US" sz="2800" dirty="0"/>
          </a:p>
        </p:txBody>
      </p:sp>
      <p:sp>
        <p:nvSpPr>
          <p:cNvPr id="3" name="內容版面配置區 2"/>
          <p:cNvSpPr>
            <a:spLocks noGrp="1"/>
          </p:cNvSpPr>
          <p:nvPr>
            <p:ph idx="1"/>
          </p:nvPr>
        </p:nvSpPr>
        <p:spPr/>
        <p:txBody>
          <a:bodyPr/>
          <a:lstStyle/>
          <a:p>
            <a:r>
              <a:rPr lang="zh-TW" altLang="zh-TW" dirty="0"/>
              <a:t>其次為「</a:t>
            </a:r>
            <a:r>
              <a:rPr lang="zh-TW" altLang="zh-TW" dirty="0">
                <a:solidFill>
                  <a:srgbClr val="003300"/>
                </a:solidFill>
              </a:rPr>
              <a:t>危害物質禁用指令</a:t>
            </a:r>
            <a:r>
              <a:rPr lang="en-US" altLang="zh-TW" dirty="0">
                <a:solidFill>
                  <a:srgbClr val="003300"/>
                </a:solidFill>
              </a:rPr>
              <a:t> (Restriction of Hazardous Substance, </a:t>
            </a:r>
            <a:r>
              <a:rPr lang="en-US" altLang="zh-TW" dirty="0" err="1">
                <a:solidFill>
                  <a:srgbClr val="003300"/>
                </a:solidFill>
              </a:rPr>
              <a:t>RoHS</a:t>
            </a:r>
            <a:r>
              <a:rPr lang="en-US" altLang="zh-TW" dirty="0">
                <a:solidFill>
                  <a:srgbClr val="003300"/>
                </a:solidFill>
              </a:rPr>
              <a:t>)</a:t>
            </a:r>
            <a:r>
              <a:rPr lang="zh-TW" altLang="zh-TW" dirty="0"/>
              <a:t>」，</a:t>
            </a:r>
            <a:r>
              <a:rPr lang="en-US" altLang="zh-TW" dirty="0" err="1"/>
              <a:t>RoHS</a:t>
            </a:r>
            <a:r>
              <a:rPr lang="zh-TW" altLang="zh-TW" dirty="0"/>
              <a:t>指令目的為限制電機電子設備中的危害物質使用或含量限制，以減少廢電子電機設備指令</a:t>
            </a:r>
            <a:r>
              <a:rPr lang="en-US" altLang="zh-TW" dirty="0"/>
              <a:t> (WEEE) </a:t>
            </a:r>
            <a:r>
              <a:rPr lang="zh-TW" altLang="zh-TW" dirty="0"/>
              <a:t>對環境之衝擊，並維護歐盟地區人民健康及良好生活環境。</a:t>
            </a:r>
            <a:endParaRPr lang="en-US" altLang="zh-TW" dirty="0"/>
          </a:p>
          <a:p>
            <a:r>
              <a:rPr lang="en-US" altLang="zh-TW" dirty="0" err="1">
                <a:solidFill>
                  <a:srgbClr val="FF0066"/>
                </a:solidFill>
              </a:rPr>
              <a:t>RoHS</a:t>
            </a:r>
            <a:r>
              <a:rPr lang="zh-TW" altLang="zh-TW" dirty="0">
                <a:solidFill>
                  <a:srgbClr val="FF0066"/>
                </a:solidFill>
              </a:rPr>
              <a:t>指令衝擊最大的就是產品製造廠商或者產品</a:t>
            </a:r>
            <a:r>
              <a:rPr lang="en-US" altLang="zh-TW" dirty="0">
                <a:solidFill>
                  <a:srgbClr val="FF0066"/>
                </a:solidFill>
              </a:rPr>
              <a:t>OEM</a:t>
            </a:r>
            <a:r>
              <a:rPr lang="zh-TW" altLang="zh-TW" dirty="0"/>
              <a:t>代工製造廠商，尤其對臺灣廠商來說，衝擊程度是最大的。</a:t>
            </a:r>
            <a:endParaRPr lang="en-US" altLang="zh-TW" dirty="0"/>
          </a:p>
          <a:p>
            <a:r>
              <a:rPr lang="en-US" altLang="zh-TW" dirty="0">
                <a:hlinkClick r:id="rId2"/>
              </a:rPr>
              <a:t>https://www.etc.org.tw/%E9%A9%97%E8%AD%89%E6%9C%8D%E5%8B%99/RoHS%E9%A9%97%E8%AD%89.aspx</a:t>
            </a:r>
            <a:endParaRPr lang="zh-TW" altLang="en-US" dirty="0"/>
          </a:p>
          <a:p>
            <a:endParaRPr lang="zh-TW" altLang="en-US" dirty="0"/>
          </a:p>
        </p:txBody>
      </p:sp>
    </p:spTree>
    <p:extLst>
      <p:ext uri="{BB962C8B-B14F-4D97-AF65-F5344CB8AC3E}">
        <p14:creationId xmlns:p14="http://schemas.microsoft.com/office/powerpoint/2010/main" val="1610809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2800" dirty="0">
                <a:solidFill>
                  <a:srgbClr val="660066"/>
                </a:solidFill>
              </a:rPr>
              <a:t>8.3.2  </a:t>
            </a:r>
            <a:r>
              <a:rPr lang="zh-TW" altLang="zh-TW" sz="2800" dirty="0">
                <a:solidFill>
                  <a:srgbClr val="660066"/>
                </a:solidFill>
                <a:effectLst/>
              </a:rPr>
              <a:t>產業環境的變化及競爭</a:t>
            </a:r>
            <a:endParaRPr lang="zh-TW" altLang="en-US" sz="2800" dirty="0"/>
          </a:p>
        </p:txBody>
      </p:sp>
      <p:sp>
        <p:nvSpPr>
          <p:cNvPr id="3" name="內容版面配置區 2"/>
          <p:cNvSpPr>
            <a:spLocks noGrp="1"/>
          </p:cNvSpPr>
          <p:nvPr>
            <p:ph idx="1"/>
          </p:nvPr>
        </p:nvSpPr>
        <p:spPr/>
        <p:txBody>
          <a:bodyPr/>
          <a:lstStyle/>
          <a:p>
            <a:r>
              <a:rPr lang="zh-TW" altLang="zh-TW" dirty="0">
                <a:solidFill>
                  <a:srgbClr val="000066"/>
                </a:solidFill>
              </a:rPr>
              <a:t>第三個指令稱為「能源使用產品生態化設計指令</a:t>
            </a:r>
            <a:r>
              <a:rPr lang="en-US" altLang="zh-TW" dirty="0">
                <a:solidFill>
                  <a:srgbClr val="000066"/>
                </a:solidFill>
              </a:rPr>
              <a:t> ( Energy-related Products Directive, </a:t>
            </a:r>
            <a:r>
              <a:rPr lang="en-US" altLang="zh-TW" dirty="0" err="1">
                <a:solidFill>
                  <a:srgbClr val="000066"/>
                </a:solidFill>
              </a:rPr>
              <a:t>EuP</a:t>
            </a:r>
            <a:r>
              <a:rPr lang="zh-TW" altLang="zh-TW" dirty="0">
                <a:solidFill>
                  <a:srgbClr val="000066"/>
                </a:solidFill>
              </a:rPr>
              <a:t>或</a:t>
            </a:r>
            <a:r>
              <a:rPr lang="en-US" altLang="zh-TW" dirty="0" err="1">
                <a:solidFill>
                  <a:srgbClr val="000066"/>
                </a:solidFill>
              </a:rPr>
              <a:t>ErP</a:t>
            </a:r>
            <a:r>
              <a:rPr lang="zh-TW" altLang="zh-TW" dirty="0">
                <a:solidFill>
                  <a:srgbClr val="000066"/>
                </a:solidFill>
              </a:rPr>
              <a:t>指令</a:t>
            </a:r>
            <a:r>
              <a:rPr lang="en-US" altLang="zh-TW" dirty="0">
                <a:solidFill>
                  <a:srgbClr val="000066"/>
                </a:solidFill>
              </a:rPr>
              <a:t> )</a:t>
            </a:r>
            <a:r>
              <a:rPr lang="zh-TW" altLang="zh-TW" dirty="0">
                <a:solidFill>
                  <a:srgbClr val="000066"/>
                </a:solidFill>
              </a:rPr>
              <a:t>」</a:t>
            </a:r>
            <a:r>
              <a:rPr lang="zh-TW" altLang="zh-TW" dirty="0"/>
              <a:t>，</a:t>
            </a:r>
            <a:r>
              <a:rPr lang="en-US" altLang="zh-TW" dirty="0" err="1"/>
              <a:t>EuP</a:t>
            </a:r>
            <a:r>
              <a:rPr lang="zh-TW" altLang="zh-TW" dirty="0"/>
              <a:t>指令主要目的為通過對產品最低性能和能耗做出要求，達到提高產品的能效、減少其對環境影響的目的。</a:t>
            </a:r>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2924944"/>
            <a:ext cx="2620296"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809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2800" dirty="0">
                <a:solidFill>
                  <a:srgbClr val="660066"/>
                </a:solidFill>
              </a:rPr>
              <a:t>8.3.2  </a:t>
            </a:r>
            <a:r>
              <a:rPr lang="zh-TW" altLang="zh-TW" sz="2800" dirty="0">
                <a:solidFill>
                  <a:srgbClr val="660066"/>
                </a:solidFill>
                <a:effectLst/>
              </a:rPr>
              <a:t>產業環境的變化及競爭</a:t>
            </a:r>
            <a:endParaRPr lang="zh-TW" altLang="en-US" sz="2800" dirty="0"/>
          </a:p>
        </p:txBody>
      </p:sp>
      <p:sp>
        <p:nvSpPr>
          <p:cNvPr id="3" name="內容版面配置區 2"/>
          <p:cNvSpPr>
            <a:spLocks noGrp="1"/>
          </p:cNvSpPr>
          <p:nvPr>
            <p:ph idx="1"/>
          </p:nvPr>
        </p:nvSpPr>
        <p:spPr/>
        <p:txBody>
          <a:bodyPr/>
          <a:lstStyle/>
          <a:p>
            <a:r>
              <a:rPr lang="zh-TW" altLang="zh-TW" dirty="0">
                <a:solidFill>
                  <a:srgbClr val="000066"/>
                </a:solidFill>
              </a:rPr>
              <a:t>最後一個指令為「化學品註冊、評估、授權與限制法規</a:t>
            </a:r>
            <a:r>
              <a:rPr lang="en-US" altLang="zh-TW" dirty="0">
                <a:solidFill>
                  <a:srgbClr val="000066"/>
                </a:solidFill>
              </a:rPr>
              <a:t> (Registration, Evaluation, Authorization and Restriction of Chemicals, REACH)</a:t>
            </a:r>
            <a:r>
              <a:rPr lang="zh-TW" altLang="zh-TW" dirty="0">
                <a:solidFill>
                  <a:srgbClr val="000066"/>
                </a:solidFill>
              </a:rPr>
              <a:t>」</a:t>
            </a:r>
            <a:r>
              <a:rPr lang="zh-TW" altLang="zh-TW" dirty="0"/>
              <a:t>。</a:t>
            </a:r>
            <a:r>
              <a:rPr lang="en-US" altLang="zh-TW" dirty="0"/>
              <a:t>REACH</a:t>
            </a:r>
            <a:r>
              <a:rPr lang="zh-TW" altLang="zh-TW" dirty="0"/>
              <a:t>指令宣告了歐盟境內或是輸歐的廠商，都必須重新省思化學品對人類和生態環境影響及企業應擔負的責任。</a:t>
            </a:r>
            <a:endParaRPr lang="en-US" altLang="zh-TW" dirty="0"/>
          </a:p>
          <a:p>
            <a:r>
              <a:rPr lang="zh-TW" altLang="zh-TW" dirty="0"/>
              <a:t>以</a:t>
            </a:r>
            <a:r>
              <a:rPr lang="en-US" altLang="zh-TW" dirty="0"/>
              <a:t>OEM</a:t>
            </a:r>
            <a:r>
              <a:rPr lang="zh-TW" altLang="zh-TW" dirty="0"/>
              <a:t>代工製造筆記型電腦的臺灣廠商為例，筆記型電腦裡面有各種不同的元件</a:t>
            </a:r>
            <a:r>
              <a:rPr lang="zh-TW" altLang="en-US" dirty="0"/>
              <a:t>。</a:t>
            </a:r>
          </a:p>
        </p:txBody>
      </p:sp>
    </p:spTree>
    <p:extLst>
      <p:ext uri="{BB962C8B-B14F-4D97-AF65-F5344CB8AC3E}">
        <p14:creationId xmlns:p14="http://schemas.microsoft.com/office/powerpoint/2010/main" val="1610809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8.4</a:t>
            </a:r>
            <a:r>
              <a:rPr lang="zh-TW" altLang="en-US" dirty="0"/>
              <a:t>  </a:t>
            </a:r>
            <a:r>
              <a:rPr lang="zh-TW" altLang="zh-TW" dirty="0">
                <a:effectLst/>
              </a:rPr>
              <a:t>政府所支持的企業維他命計畫</a:t>
            </a:r>
            <a:endParaRPr lang="zh-TW" altLang="en-US" dirty="0"/>
          </a:p>
        </p:txBody>
      </p:sp>
      <p:sp>
        <p:nvSpPr>
          <p:cNvPr id="3" name="內容版面配置區 2"/>
          <p:cNvSpPr>
            <a:spLocks noGrp="1"/>
          </p:cNvSpPr>
          <p:nvPr>
            <p:ph idx="1"/>
          </p:nvPr>
        </p:nvSpPr>
        <p:spPr/>
        <p:txBody>
          <a:bodyPr/>
          <a:lstStyle/>
          <a:p>
            <a:r>
              <a:rPr lang="zh-TW" altLang="zh-TW" dirty="0"/>
              <a:t>企業面對如上述提到的外在及產業環境競爭與多變情勢，該怎麼做才能提升自我的競爭能力呢？基本上有兩種方式，第一個方式與企業所處的供應鏈地位有關，其次則是透過資訊科技來增加企業與供應鏈整合所產生的效率相關。</a:t>
            </a:r>
            <a:endParaRPr lang="zh-TW" altLang="en-US" dirty="0"/>
          </a:p>
        </p:txBody>
      </p:sp>
    </p:spTree>
    <p:extLst>
      <p:ext uri="{BB962C8B-B14F-4D97-AF65-F5344CB8AC3E}">
        <p14:creationId xmlns:p14="http://schemas.microsoft.com/office/powerpoint/2010/main" val="276339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2800" dirty="0">
                <a:solidFill>
                  <a:srgbClr val="660066"/>
                </a:solidFill>
              </a:rPr>
              <a:t>8.4.1</a:t>
            </a:r>
            <a:r>
              <a:rPr lang="zh-TW" altLang="en-US" sz="2800" dirty="0">
                <a:solidFill>
                  <a:srgbClr val="660066"/>
                </a:solidFill>
              </a:rPr>
              <a:t>  </a:t>
            </a:r>
            <a:r>
              <a:rPr lang="zh-TW" altLang="zh-TW" sz="2800" dirty="0">
                <a:solidFill>
                  <a:srgbClr val="660066"/>
                </a:solidFill>
                <a:effectLst/>
              </a:rPr>
              <a:t>企業所處供應鏈地位與競爭優勢的關</a:t>
            </a:r>
            <a:r>
              <a:rPr lang="zh-TW" altLang="en-US" sz="2800" dirty="0">
                <a:solidFill>
                  <a:srgbClr val="660066"/>
                </a:solidFill>
                <a:effectLst/>
              </a:rPr>
              <a:t>係</a:t>
            </a:r>
            <a:endParaRPr lang="zh-TW" altLang="en-US" sz="2800" dirty="0">
              <a:solidFill>
                <a:srgbClr val="660066"/>
              </a:solidFill>
            </a:endParaRPr>
          </a:p>
        </p:txBody>
      </p:sp>
      <p:sp>
        <p:nvSpPr>
          <p:cNvPr id="3" name="內容版面配置區 2"/>
          <p:cNvSpPr>
            <a:spLocks noGrp="1"/>
          </p:cNvSpPr>
          <p:nvPr>
            <p:ph idx="1"/>
          </p:nvPr>
        </p:nvSpPr>
        <p:spPr/>
        <p:txBody>
          <a:bodyPr/>
          <a:lstStyle/>
          <a:p>
            <a:r>
              <a:rPr lang="zh-TW" altLang="zh-TW" dirty="0">
                <a:solidFill>
                  <a:srgbClr val="000066"/>
                </a:solidFill>
              </a:rPr>
              <a:t>首先是「企業所處的供應鏈地位」</a:t>
            </a:r>
            <a:r>
              <a:rPr lang="zh-TW" altLang="zh-TW" dirty="0"/>
              <a:t>，我們可以從宏碁創辦人施振榮先生所提到的「</a:t>
            </a:r>
            <a:r>
              <a:rPr lang="zh-TW" altLang="zh-TW" dirty="0">
                <a:solidFill>
                  <a:srgbClr val="003300"/>
                </a:solidFill>
              </a:rPr>
              <a:t>微笑曲線</a:t>
            </a:r>
            <a:r>
              <a:rPr lang="en-US" altLang="zh-TW" dirty="0">
                <a:solidFill>
                  <a:srgbClr val="003300"/>
                </a:solidFill>
              </a:rPr>
              <a:t> (smiling curve)</a:t>
            </a:r>
            <a:r>
              <a:rPr lang="zh-TW" altLang="zh-TW" dirty="0"/>
              <a:t>」來觀察供應鏈不同的角色</a:t>
            </a:r>
            <a:r>
              <a:rPr lang="zh-TW" altLang="en-US" dirty="0"/>
              <a: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315" y="2348880"/>
            <a:ext cx="5429021"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字方塊 5">
            <a:extLst>
              <a:ext uri="{FF2B5EF4-FFF2-40B4-BE49-F238E27FC236}">
                <a16:creationId xmlns:a16="http://schemas.microsoft.com/office/drawing/2014/main" id="{8AB88DBA-72E8-2C40-B3C8-3D31575496D4}"/>
              </a:ext>
            </a:extLst>
          </p:cNvPr>
          <p:cNvSpPr txBox="1"/>
          <p:nvPr/>
        </p:nvSpPr>
        <p:spPr>
          <a:xfrm>
            <a:off x="899592" y="6469139"/>
            <a:ext cx="5112568" cy="646331"/>
          </a:xfrm>
          <a:prstGeom prst="rect">
            <a:avLst/>
          </a:prstGeom>
          <a:noFill/>
        </p:spPr>
        <p:txBody>
          <a:bodyPr wrap="square">
            <a:spAutoFit/>
          </a:bodyPr>
          <a:lstStyle/>
          <a:p>
            <a:r>
              <a:rPr lang="en-US" altLang="zh-TW" dirty="0">
                <a:hlinkClick r:id="rId3"/>
              </a:rPr>
              <a:t>http://www.bookzone.com.tw/event/CB485/page01.asp</a:t>
            </a:r>
            <a:endParaRPr lang="zh-TW" altLang="en-US" dirty="0"/>
          </a:p>
        </p:txBody>
      </p:sp>
    </p:spTree>
    <p:extLst>
      <p:ext uri="{BB962C8B-B14F-4D97-AF65-F5344CB8AC3E}">
        <p14:creationId xmlns:p14="http://schemas.microsoft.com/office/powerpoint/2010/main" val="1211860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2800" dirty="0">
                <a:solidFill>
                  <a:srgbClr val="660066"/>
                </a:solidFill>
              </a:rPr>
              <a:t>8.4.1</a:t>
            </a:r>
            <a:r>
              <a:rPr lang="zh-TW" altLang="en-US" sz="2800" dirty="0">
                <a:solidFill>
                  <a:srgbClr val="660066"/>
                </a:solidFill>
              </a:rPr>
              <a:t>  </a:t>
            </a:r>
            <a:r>
              <a:rPr lang="zh-TW" altLang="zh-TW" sz="2800" dirty="0">
                <a:solidFill>
                  <a:srgbClr val="660066"/>
                </a:solidFill>
                <a:effectLst/>
              </a:rPr>
              <a:t>企業所處供應鏈地位與競爭優勢的關</a:t>
            </a:r>
            <a:r>
              <a:rPr lang="zh-TW" altLang="en-US" sz="2800" dirty="0">
                <a:solidFill>
                  <a:srgbClr val="660066"/>
                </a:solidFill>
                <a:effectLst/>
              </a:rPr>
              <a:t>係</a:t>
            </a:r>
            <a:endParaRPr lang="zh-TW" altLang="en-US" sz="2800" dirty="0"/>
          </a:p>
        </p:txBody>
      </p:sp>
      <p:sp>
        <p:nvSpPr>
          <p:cNvPr id="3" name="內容版面配置區 2"/>
          <p:cNvSpPr>
            <a:spLocks noGrp="1"/>
          </p:cNvSpPr>
          <p:nvPr>
            <p:ph idx="1"/>
          </p:nvPr>
        </p:nvSpPr>
        <p:spPr/>
        <p:txBody>
          <a:bodyPr/>
          <a:lstStyle/>
          <a:p>
            <a:r>
              <a:rPr lang="zh-TW" altLang="zh-TW" dirty="0"/>
              <a:t>相較於</a:t>
            </a:r>
            <a:r>
              <a:rPr lang="en-US" altLang="zh-TW" dirty="0"/>
              <a:t>OEM</a:t>
            </a:r>
            <a:r>
              <a:rPr lang="zh-TW" altLang="zh-TW" dirty="0"/>
              <a:t>代工製造的低毛利與不確定性，如果有機會的話，至少希望能從</a:t>
            </a:r>
            <a:r>
              <a:rPr lang="en-US" altLang="zh-TW" dirty="0"/>
              <a:t>OEM</a:t>
            </a:r>
            <a:r>
              <a:rPr lang="zh-TW" altLang="zh-TW" dirty="0"/>
              <a:t>地位向上提升至所謂的</a:t>
            </a:r>
            <a:r>
              <a:rPr lang="en-US" altLang="zh-TW" dirty="0"/>
              <a:t>ODM</a:t>
            </a:r>
            <a:r>
              <a:rPr lang="zh-TW" altLang="zh-TW" dirty="0"/>
              <a:t>地位。</a:t>
            </a:r>
            <a:endParaRPr lang="en-US" altLang="zh-TW" dirty="0"/>
          </a:p>
          <a:p>
            <a:r>
              <a:rPr lang="zh-TW" altLang="zh-TW" dirty="0"/>
              <a:t>事實上，</a:t>
            </a:r>
            <a:r>
              <a:rPr lang="en-US" altLang="zh-TW" dirty="0"/>
              <a:t>ODM</a:t>
            </a:r>
            <a:r>
              <a:rPr lang="zh-TW" altLang="zh-TW" dirty="0"/>
              <a:t>的意涵雖然主要是幫國外品牌進行代工設計與製造，但如果某企業能幫助國外品牌商強化如通路或銷售的功能，這樣某種程度也能稱為</a:t>
            </a:r>
            <a:r>
              <a:rPr lang="en-US" altLang="zh-TW" dirty="0"/>
              <a:t>ODM</a:t>
            </a:r>
            <a:r>
              <a:rPr lang="zh-TW" altLang="zh-TW" dirty="0"/>
              <a:t>。</a:t>
            </a:r>
            <a:endParaRPr lang="en-US" altLang="zh-TW"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980728"/>
            <a:ext cx="2557907"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內容版面配置區 2"/>
          <p:cNvSpPr txBox="1">
            <a:spLocks/>
          </p:cNvSpPr>
          <p:nvPr/>
        </p:nvSpPr>
        <p:spPr>
          <a:xfrm>
            <a:off x="467544" y="4365104"/>
            <a:ext cx="8424936" cy="1872208"/>
          </a:xfrm>
          <a:prstGeom prst="rect">
            <a:avLst/>
          </a:prstGeom>
        </p:spPr>
        <p:txBody>
          <a:bodyPr vert="horz" lIns="91440" tIns="45720" rIns="91440" bIns="45720" rtlCol="0">
            <a:normAutofit/>
          </a:bodyPr>
          <a:lstStyle>
            <a:lvl1pPr marL="360000" indent="-288000" algn="l" defTabSz="914400" rtl="0" eaLnBrk="1" latinLnBrk="0" hangingPunct="1">
              <a:lnSpc>
                <a:spcPts val="3200"/>
              </a:lnSpc>
              <a:spcBef>
                <a:spcPts val="500"/>
              </a:spcBef>
              <a:buClr>
                <a:srgbClr val="0070C0"/>
              </a:buClr>
              <a:buSzPct val="100000"/>
              <a:buFontTx/>
              <a:buBlip>
                <a:blip r:embed="rId3"/>
              </a:buBlip>
              <a:defRPr sz="2400" b="0" kern="1200">
                <a:solidFill>
                  <a:schemeClr val="tx1"/>
                </a:solidFill>
                <a:latin typeface="Times New Roman" pitchFamily="18" charset="0"/>
                <a:ea typeface="標楷體" pitchFamily="65" charset="-120"/>
                <a:cs typeface="Times New Roman" pitchFamily="18" charset="0"/>
              </a:defRPr>
            </a:lvl1pPr>
            <a:lvl2pPr marL="625475" indent="-285750" algn="l" defTabSz="914400" rtl="0" eaLnBrk="1" latinLnBrk="0" hangingPunct="1">
              <a:lnSpc>
                <a:spcPts val="3200"/>
              </a:lnSpc>
              <a:spcBef>
                <a:spcPts val="500"/>
              </a:spcBef>
              <a:buClr>
                <a:srgbClr val="7030A0"/>
              </a:buClr>
              <a:buFont typeface="Arial" pitchFamily="34" charset="0"/>
              <a:buChar char="–"/>
              <a:defRPr sz="2400" b="0" kern="1200">
                <a:solidFill>
                  <a:schemeClr val="tx1"/>
                </a:solidFill>
                <a:latin typeface="Times New Roman" pitchFamily="18" charset="0"/>
                <a:ea typeface="標楷體" pitchFamily="65" charset="-120"/>
                <a:cs typeface="Times New Roman" pitchFamily="18" charset="0"/>
              </a:defRPr>
            </a:lvl2pPr>
            <a:lvl3pPr marL="806450" indent="-268288" algn="l" defTabSz="914400" rtl="0" eaLnBrk="1" latinLnBrk="0" hangingPunct="1">
              <a:lnSpc>
                <a:spcPts val="3200"/>
              </a:lnSpc>
              <a:spcBef>
                <a:spcPts val="500"/>
              </a:spcBef>
              <a:buClr>
                <a:srgbClr val="002060"/>
              </a:buClr>
              <a:buSzPct val="80000"/>
              <a:buFont typeface="Wingdings" pitchFamily="2" charset="2"/>
              <a:buChar char="l"/>
              <a:tabLst/>
              <a:defRPr sz="2400" b="0" kern="1200">
                <a:solidFill>
                  <a:schemeClr val="tx1"/>
                </a:solidFill>
                <a:latin typeface="Times New Roman" pitchFamily="18" charset="0"/>
                <a:ea typeface="標楷體" pitchFamily="65" charset="-120"/>
                <a:cs typeface="Times New Roman" pitchFamily="18" charset="0"/>
              </a:defRPr>
            </a:lvl3pPr>
            <a:lvl4pPr marL="985838" indent="-268288" algn="l" defTabSz="914400" rtl="0" eaLnBrk="1" latinLnBrk="0" hangingPunct="1">
              <a:lnSpc>
                <a:spcPts val="3200"/>
              </a:lnSpc>
              <a:spcBef>
                <a:spcPts val="500"/>
              </a:spcBef>
              <a:buClr>
                <a:schemeClr val="accent6">
                  <a:lumMod val="50000"/>
                </a:schemeClr>
              </a:buClr>
              <a:buFont typeface="Arial" pitchFamily="34" charset="0"/>
              <a:buChar char="–"/>
              <a:tabLst/>
              <a:defRPr sz="2400" b="0" kern="1200">
                <a:solidFill>
                  <a:schemeClr val="tx1"/>
                </a:solidFill>
                <a:latin typeface="Times New Roman" pitchFamily="18" charset="0"/>
                <a:ea typeface="標楷體" pitchFamily="65" charset="-120"/>
                <a:cs typeface="Times New Roman" pitchFamily="18" charset="0"/>
              </a:defRPr>
            </a:lvl4pPr>
            <a:lvl5pPr marL="1347788" indent="-271463" algn="l" defTabSz="914400" rtl="0" eaLnBrk="1" latinLnBrk="0" hangingPunct="1">
              <a:lnSpc>
                <a:spcPts val="3200"/>
              </a:lnSpc>
              <a:spcBef>
                <a:spcPts val="500"/>
              </a:spcBef>
              <a:buClr>
                <a:srgbClr val="00B050"/>
              </a:buClr>
              <a:buFont typeface="Arial" pitchFamily="34" charset="0"/>
              <a:buChar char="»"/>
              <a:defRPr sz="2400" b="0" kern="1200">
                <a:solidFill>
                  <a:schemeClr val="tx1"/>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TW" altLang="zh-TW" dirty="0"/>
              <a:t>最後，雖然</a:t>
            </a:r>
            <a:r>
              <a:rPr lang="en-US" altLang="zh-TW" dirty="0"/>
              <a:t>ODM</a:t>
            </a:r>
            <a:r>
              <a:rPr lang="zh-TW" altLang="zh-TW" dirty="0"/>
              <a:t>代工模式可以享受比</a:t>
            </a:r>
            <a:r>
              <a:rPr lang="en-US" altLang="zh-TW" dirty="0"/>
              <a:t>OEM</a:t>
            </a:r>
            <a:r>
              <a:rPr lang="zh-TW" altLang="zh-TW" dirty="0"/>
              <a:t>製造代工來得更高的獲利，但不管是</a:t>
            </a:r>
            <a:r>
              <a:rPr lang="en-US" altLang="zh-TW" dirty="0"/>
              <a:t>OEM</a:t>
            </a:r>
            <a:r>
              <a:rPr lang="zh-TW" altLang="zh-TW" dirty="0"/>
              <a:t>或</a:t>
            </a:r>
            <a:r>
              <a:rPr lang="en-US" altLang="zh-TW" dirty="0"/>
              <a:t>ODM</a:t>
            </a:r>
            <a:r>
              <a:rPr lang="zh-TW" altLang="zh-TW" dirty="0"/>
              <a:t>都是「寄人籬下」或「為人作嫁」。換言之，就等於沒有屬於企業自我的品牌。</a:t>
            </a:r>
            <a:endParaRPr lang="zh-TW" altLang="en-US" dirty="0"/>
          </a:p>
        </p:txBody>
      </p:sp>
      <p:sp>
        <p:nvSpPr>
          <p:cNvPr id="7" name="文字方塊 6">
            <a:extLst>
              <a:ext uri="{FF2B5EF4-FFF2-40B4-BE49-F238E27FC236}">
                <a16:creationId xmlns:a16="http://schemas.microsoft.com/office/drawing/2014/main" id="{309049CD-0192-E14C-A48E-6BCAF2CC0C3C}"/>
              </a:ext>
            </a:extLst>
          </p:cNvPr>
          <p:cNvSpPr txBox="1"/>
          <p:nvPr/>
        </p:nvSpPr>
        <p:spPr>
          <a:xfrm>
            <a:off x="1547664" y="5807005"/>
            <a:ext cx="5688632" cy="369332"/>
          </a:xfrm>
          <a:prstGeom prst="rect">
            <a:avLst/>
          </a:prstGeom>
          <a:noFill/>
        </p:spPr>
        <p:txBody>
          <a:bodyPr wrap="square">
            <a:spAutoFit/>
          </a:bodyPr>
          <a:lstStyle/>
          <a:p>
            <a:r>
              <a:rPr lang="en-US" altLang="zh-TW" dirty="0">
                <a:hlinkClick r:id="rId4"/>
              </a:rPr>
              <a:t>https://www.mirrormedia.mg/story/20200215bus005/</a:t>
            </a:r>
            <a:endParaRPr lang="zh-TW" altLang="en-US" dirty="0"/>
          </a:p>
        </p:txBody>
      </p:sp>
      <p:sp>
        <p:nvSpPr>
          <p:cNvPr id="9" name="文字方塊 8">
            <a:extLst>
              <a:ext uri="{FF2B5EF4-FFF2-40B4-BE49-F238E27FC236}">
                <a16:creationId xmlns:a16="http://schemas.microsoft.com/office/drawing/2014/main" id="{EA79D0E6-E04F-0F43-A426-FF7152C4B38F}"/>
              </a:ext>
            </a:extLst>
          </p:cNvPr>
          <p:cNvSpPr txBox="1"/>
          <p:nvPr/>
        </p:nvSpPr>
        <p:spPr>
          <a:xfrm>
            <a:off x="971600" y="3359604"/>
            <a:ext cx="4572000" cy="646331"/>
          </a:xfrm>
          <a:prstGeom prst="rect">
            <a:avLst/>
          </a:prstGeom>
          <a:noFill/>
        </p:spPr>
        <p:txBody>
          <a:bodyPr wrap="square">
            <a:spAutoFit/>
          </a:bodyPr>
          <a:lstStyle/>
          <a:p>
            <a:r>
              <a:rPr lang="en-US" altLang="zh-TW" dirty="0">
                <a:hlinkClick r:id="rId5"/>
              </a:rPr>
              <a:t>https://www.mirrormedia.mg/story/20190528fin004/</a:t>
            </a:r>
            <a:endParaRPr lang="zh-TW" altLang="en-US" dirty="0"/>
          </a:p>
        </p:txBody>
      </p:sp>
    </p:spTree>
    <p:extLst>
      <p:ext uri="{BB962C8B-B14F-4D97-AF65-F5344CB8AC3E}">
        <p14:creationId xmlns:p14="http://schemas.microsoft.com/office/powerpoint/2010/main" val="2531953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2400" dirty="0">
                <a:solidFill>
                  <a:srgbClr val="660066"/>
                </a:solidFill>
              </a:rPr>
              <a:t>8.4.2 </a:t>
            </a:r>
            <a:r>
              <a:rPr lang="zh-TW" altLang="zh-TW" sz="2400" dirty="0">
                <a:solidFill>
                  <a:srgbClr val="660066"/>
                </a:solidFill>
                <a:effectLst/>
              </a:rPr>
              <a:t>資訊科技對企業供應鏈上下游整合影響與競爭優勢的關係</a:t>
            </a:r>
            <a:endParaRPr lang="zh-TW" altLang="en-US" sz="2400" dirty="0">
              <a:solidFill>
                <a:srgbClr val="660066"/>
              </a:solidFill>
            </a:endParaRPr>
          </a:p>
        </p:txBody>
      </p:sp>
      <p:sp>
        <p:nvSpPr>
          <p:cNvPr id="3" name="內容版面配置區 2"/>
          <p:cNvSpPr>
            <a:spLocks noGrp="1"/>
          </p:cNvSpPr>
          <p:nvPr>
            <p:ph idx="1"/>
          </p:nvPr>
        </p:nvSpPr>
        <p:spPr/>
        <p:txBody>
          <a:bodyPr/>
          <a:lstStyle/>
          <a:p>
            <a:r>
              <a:rPr lang="zh-TW" altLang="zh-TW" dirty="0"/>
              <a:t>以下要介紹的便是政府多年來對臺灣企業資訊科技應用與競爭力提升所做的努力，我們將這些努力稱之為「</a:t>
            </a:r>
            <a:r>
              <a:rPr lang="zh-TW" altLang="zh-TW" dirty="0">
                <a:solidFill>
                  <a:srgbClr val="FF0066"/>
                </a:solidFill>
              </a:rPr>
              <a:t>企業維他命計畫</a:t>
            </a:r>
            <a:r>
              <a:rPr lang="zh-TW" altLang="zh-TW" dirty="0"/>
              <a:t>」。</a:t>
            </a:r>
            <a:endParaRPr lang="en-US" altLang="zh-TW" dirty="0"/>
          </a:p>
          <a:p>
            <a:pPr marL="648000" lvl="1" indent="-288000">
              <a:buClr>
                <a:srgbClr val="000066"/>
              </a:buClr>
              <a:buFont typeface="+mj-lt"/>
              <a:buAutoNum type="arabicPeriod"/>
            </a:pPr>
            <a:r>
              <a:rPr lang="zh-TW" altLang="zh-TW" b="1" dirty="0">
                <a:solidFill>
                  <a:srgbClr val="000066"/>
                </a:solidFill>
              </a:rPr>
              <a:t>神經中樞計畫：</a:t>
            </a:r>
            <a:r>
              <a:rPr lang="zh-TW" altLang="zh-TW" dirty="0"/>
              <a:t>主要目的就是將</a:t>
            </a:r>
            <a:r>
              <a:rPr lang="zh-TW" altLang="zh-TW" dirty="0">
                <a:solidFill>
                  <a:srgbClr val="FF0066"/>
                </a:solidFill>
              </a:rPr>
              <a:t>企業本身進行電子化</a:t>
            </a:r>
            <a:r>
              <a:rPr lang="zh-TW" altLang="zh-TW" dirty="0"/>
              <a:t>，將企業進銷存及全球運籌功能予以電子化。</a:t>
            </a:r>
            <a:endParaRPr lang="en-US" altLang="zh-TW" dirty="0"/>
          </a:p>
          <a:p>
            <a:pPr marL="648000" lvl="1" indent="-288000">
              <a:buClr>
                <a:srgbClr val="000066"/>
              </a:buClr>
              <a:buFont typeface="+mj-lt"/>
              <a:buAutoNum type="arabicPeriod"/>
            </a:pPr>
            <a:r>
              <a:rPr lang="en-US" altLang="zh-TW" b="1" dirty="0">
                <a:solidFill>
                  <a:srgbClr val="000066"/>
                </a:solidFill>
              </a:rPr>
              <a:t> A</a:t>
            </a:r>
            <a:r>
              <a:rPr lang="zh-TW" altLang="zh-TW" b="1" dirty="0">
                <a:solidFill>
                  <a:srgbClr val="000066"/>
                </a:solidFill>
              </a:rPr>
              <a:t>計畫：</a:t>
            </a:r>
            <a:r>
              <a:rPr lang="en-US" altLang="zh-TW" dirty="0"/>
              <a:t>A</a:t>
            </a:r>
            <a:r>
              <a:rPr lang="zh-TW" altLang="zh-TW" dirty="0"/>
              <a:t>計畫主要目的就是「</a:t>
            </a:r>
            <a:r>
              <a:rPr lang="zh-TW" altLang="zh-TW" dirty="0">
                <a:solidFill>
                  <a:srgbClr val="FF0066"/>
                </a:solidFill>
              </a:rPr>
              <a:t>中心廠與國外品牌客戶間的電子化採購系統整合</a:t>
            </a:r>
            <a:r>
              <a:rPr lang="zh-TW" altLang="zh-TW" dirty="0"/>
              <a:t>」，透過</a:t>
            </a:r>
            <a:r>
              <a:rPr lang="en-US" altLang="zh-TW" dirty="0"/>
              <a:t>A</a:t>
            </a:r>
            <a:r>
              <a:rPr lang="zh-TW" altLang="zh-TW" dirty="0"/>
              <a:t>計畫，國外品牌客戶可以直接透過該資訊系統，以電子化方式下訂單並採購中心廠所提供的原物料或產品。</a:t>
            </a:r>
            <a:endParaRPr lang="zh-TW" altLang="en-US" dirty="0"/>
          </a:p>
        </p:txBody>
      </p:sp>
      <p:sp>
        <p:nvSpPr>
          <p:cNvPr id="5" name="文字方塊 4">
            <a:extLst>
              <a:ext uri="{FF2B5EF4-FFF2-40B4-BE49-F238E27FC236}">
                <a16:creationId xmlns:a16="http://schemas.microsoft.com/office/drawing/2014/main" id="{57D3B94A-DCAF-7546-BE06-C70F9DEAB05D}"/>
              </a:ext>
            </a:extLst>
          </p:cNvPr>
          <p:cNvSpPr txBox="1"/>
          <p:nvPr/>
        </p:nvSpPr>
        <p:spPr>
          <a:xfrm>
            <a:off x="453630" y="5230941"/>
            <a:ext cx="4572000" cy="646331"/>
          </a:xfrm>
          <a:prstGeom prst="rect">
            <a:avLst/>
          </a:prstGeom>
          <a:noFill/>
        </p:spPr>
        <p:txBody>
          <a:bodyPr wrap="square">
            <a:spAutoFit/>
          </a:bodyPr>
          <a:lstStyle/>
          <a:p>
            <a:pPr marL="360000" lvl="1" indent="0">
              <a:buClr>
                <a:srgbClr val="000066"/>
              </a:buClr>
              <a:buNone/>
            </a:pPr>
            <a:r>
              <a:rPr lang="en-US" altLang="zh-TW" dirty="0">
                <a:hlinkClick r:id="rId2"/>
              </a:rPr>
              <a:t>https://www.youtube.com/watch?v=WsYrJ-65MZE&amp;feature=youtu.be</a:t>
            </a:r>
            <a:endParaRPr lang="zh-TW" altLang="en-US" dirty="0"/>
          </a:p>
        </p:txBody>
      </p:sp>
    </p:spTree>
    <p:extLst>
      <p:ext uri="{BB962C8B-B14F-4D97-AF65-F5344CB8AC3E}">
        <p14:creationId xmlns:p14="http://schemas.microsoft.com/office/powerpoint/2010/main" val="1787970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2400" dirty="0">
                <a:solidFill>
                  <a:srgbClr val="660066"/>
                </a:solidFill>
              </a:rPr>
              <a:t>8.4.2 </a:t>
            </a:r>
            <a:r>
              <a:rPr lang="zh-TW" altLang="zh-TW" sz="2400" dirty="0">
                <a:solidFill>
                  <a:srgbClr val="660066"/>
                </a:solidFill>
                <a:effectLst/>
              </a:rPr>
              <a:t>資訊科技對企業供應鏈上下游整合影響與競爭優勢的關係</a:t>
            </a:r>
            <a:endParaRPr lang="zh-TW" altLang="en-US" sz="2400" dirty="0"/>
          </a:p>
        </p:txBody>
      </p:sp>
      <p:sp>
        <p:nvSpPr>
          <p:cNvPr id="5" name="內容版面配置區 4"/>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484784"/>
            <a:ext cx="5256584" cy="4373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044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8.1  </a:t>
            </a:r>
            <a:r>
              <a:rPr lang="zh-TW" altLang="zh-TW" dirty="0">
                <a:effectLst/>
              </a:rPr>
              <a:t>電子化企業的定義與目的</a:t>
            </a:r>
            <a:endParaRPr lang="zh-TW" altLang="en-US" dirty="0"/>
          </a:p>
        </p:txBody>
      </p:sp>
      <p:sp>
        <p:nvSpPr>
          <p:cNvPr id="3" name="內容版面配置區 2"/>
          <p:cNvSpPr>
            <a:spLocks noGrp="1"/>
          </p:cNvSpPr>
          <p:nvPr>
            <p:ph idx="1"/>
          </p:nvPr>
        </p:nvSpPr>
        <p:spPr/>
        <p:txBody>
          <a:bodyPr>
            <a:normAutofit fontScale="92500"/>
          </a:bodyPr>
          <a:lstStyle/>
          <a:p>
            <a:r>
              <a:rPr lang="zh-TW" altLang="zh-TW" dirty="0"/>
              <a:t>「</a:t>
            </a:r>
            <a:r>
              <a:rPr lang="zh-TW" altLang="zh-TW" dirty="0">
                <a:solidFill>
                  <a:srgbClr val="003300"/>
                </a:solidFill>
              </a:rPr>
              <a:t>電子化企業</a:t>
            </a:r>
            <a:r>
              <a:rPr lang="en-US" altLang="zh-TW" dirty="0">
                <a:solidFill>
                  <a:srgbClr val="003300"/>
                </a:solidFill>
              </a:rPr>
              <a:t> (e-business)</a:t>
            </a:r>
            <a:r>
              <a:rPr lang="zh-TW" altLang="zh-TW" dirty="0"/>
              <a:t>」其目的便是</a:t>
            </a:r>
            <a:r>
              <a:rPr lang="zh-TW" altLang="zh-TW" dirty="0">
                <a:solidFill>
                  <a:srgbClr val="FF0066"/>
                </a:solidFill>
              </a:rPr>
              <a:t>透過創新資訊科技的協助，使企業能夠重新檢視其原有的商業模式</a:t>
            </a:r>
            <a:r>
              <a:rPr lang="zh-TW" altLang="zh-TW" dirty="0"/>
              <a:t>，並設法改造而促成</a:t>
            </a:r>
            <a:r>
              <a:rPr lang="zh-TW" altLang="zh-TW" dirty="0">
                <a:solidFill>
                  <a:srgbClr val="FF0066"/>
                </a:solidFill>
              </a:rPr>
              <a:t>更新的商業模式</a:t>
            </a:r>
            <a:r>
              <a:rPr lang="zh-TW" altLang="zh-TW" dirty="0"/>
              <a:t>，使得對顧客所提供的</a:t>
            </a:r>
            <a:r>
              <a:rPr lang="zh-TW" altLang="zh-TW" dirty="0">
                <a:solidFill>
                  <a:srgbClr val="FF0066"/>
                </a:solidFill>
              </a:rPr>
              <a:t>價值能夠最大化</a:t>
            </a:r>
            <a:r>
              <a:rPr lang="zh-TW" altLang="zh-TW" dirty="0"/>
              <a:t>，因而使企業利潤獲得提升。</a:t>
            </a:r>
            <a:endParaRPr lang="en-US" altLang="zh-TW" dirty="0"/>
          </a:p>
          <a:p>
            <a:pPr marL="72000" indent="0">
              <a:buNone/>
            </a:pPr>
            <a:r>
              <a:rPr lang="en-US" altLang="zh-TW" b="1" dirty="0"/>
              <a:t>    (</a:t>
            </a:r>
            <a:r>
              <a:rPr lang="zh-TW" altLang="zh-TW" b="1" dirty="0"/>
              <a:t>一</a:t>
            </a:r>
            <a:r>
              <a:rPr lang="en-US" altLang="zh-TW" b="1" dirty="0"/>
              <a:t>)	</a:t>
            </a:r>
            <a:r>
              <a:rPr lang="zh-TW" altLang="zh-TW" b="1" dirty="0"/>
              <a:t>因資訊科技所促成的創新商業模式 </a:t>
            </a:r>
            <a:br>
              <a:rPr lang="en-US" altLang="zh-TW" b="1" dirty="0"/>
            </a:br>
            <a:r>
              <a:rPr lang="en-US" altLang="zh-TW" b="1" dirty="0"/>
              <a:t>           </a:t>
            </a:r>
            <a:r>
              <a:rPr lang="en-US" altLang="zh-TW" b="1" dirty="0">
                <a:solidFill>
                  <a:srgbClr val="FF0066"/>
                </a:solidFill>
              </a:rPr>
              <a:t>(IT-Enabled Innovative Business Model)</a:t>
            </a:r>
            <a:endParaRPr lang="zh-TW" altLang="zh-TW" b="1" dirty="0">
              <a:solidFill>
                <a:srgbClr val="FF0066"/>
              </a:solidFill>
            </a:endParaRPr>
          </a:p>
          <a:p>
            <a:r>
              <a:rPr lang="zh-TW" altLang="zh-TW" dirty="0"/>
              <a:t>資訊科技的出現，能夠使企業過去做不到的事情，現在可以做到了，或者企業過去很難做到的事情，反而現在很容易做到了。</a:t>
            </a:r>
            <a:endParaRPr lang="en-US" altLang="zh-TW" dirty="0"/>
          </a:p>
          <a:p>
            <a:r>
              <a:rPr lang="zh-TW" altLang="zh-TW" dirty="0"/>
              <a:t>但如果上下游資訊系統能進行整合，情況就不一樣了。</a:t>
            </a:r>
            <a:r>
              <a:rPr lang="zh-TW" altLang="zh-TW" dirty="0">
                <a:solidFill>
                  <a:srgbClr val="FF0066"/>
                </a:solidFill>
              </a:rPr>
              <a:t>車廠輪胎的耗用資料</a:t>
            </a:r>
            <a:r>
              <a:rPr lang="zh-TW" altLang="zh-TW" dirty="0"/>
              <a:t>，都會隨時輸入在資訊系統當中，且這些資訊，上游輪胎供應商也能隨時得知，這樣上下游連結，我們稱為</a:t>
            </a:r>
            <a:r>
              <a:rPr lang="zh-TW" altLang="zh-TW" dirty="0">
                <a:solidFill>
                  <a:srgbClr val="FF0066"/>
                </a:solidFill>
              </a:rPr>
              <a:t>「及早涉入</a:t>
            </a:r>
            <a:r>
              <a:rPr lang="en-US" altLang="zh-TW" dirty="0">
                <a:solidFill>
                  <a:srgbClr val="FF0066"/>
                </a:solidFill>
              </a:rPr>
              <a:t> (early involvement)</a:t>
            </a:r>
            <a:r>
              <a:rPr lang="zh-TW" altLang="zh-TW" dirty="0">
                <a:solidFill>
                  <a:srgbClr val="FF0066"/>
                </a:solidFill>
              </a:rPr>
              <a:t>」</a:t>
            </a:r>
            <a:r>
              <a:rPr lang="zh-TW" altLang="zh-TW" dirty="0"/>
              <a:t>。</a:t>
            </a:r>
            <a:endParaRPr lang="zh-TW" altLang="en-US" dirty="0"/>
          </a:p>
        </p:txBody>
      </p:sp>
    </p:spTree>
    <p:extLst>
      <p:ext uri="{BB962C8B-B14F-4D97-AF65-F5344CB8AC3E}">
        <p14:creationId xmlns:p14="http://schemas.microsoft.com/office/powerpoint/2010/main" val="3145212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2400" dirty="0">
                <a:solidFill>
                  <a:srgbClr val="660066"/>
                </a:solidFill>
              </a:rPr>
              <a:t>8.4.2 </a:t>
            </a:r>
            <a:r>
              <a:rPr lang="zh-TW" altLang="zh-TW" sz="2400" dirty="0">
                <a:solidFill>
                  <a:srgbClr val="660066"/>
                </a:solidFill>
                <a:effectLst/>
              </a:rPr>
              <a:t>資訊科技對企業供應鏈上下游整合影響與競爭優勢的關係</a:t>
            </a:r>
            <a:endParaRPr lang="zh-TW" altLang="en-US" sz="2400" dirty="0"/>
          </a:p>
        </p:txBody>
      </p:sp>
      <p:sp>
        <p:nvSpPr>
          <p:cNvPr id="3" name="內容版面配置區 2"/>
          <p:cNvSpPr>
            <a:spLocks noGrp="1"/>
          </p:cNvSpPr>
          <p:nvPr>
            <p:ph idx="1"/>
          </p:nvPr>
        </p:nvSpPr>
        <p:spPr/>
        <p:txBody>
          <a:bodyPr/>
          <a:lstStyle/>
          <a:p>
            <a:pPr marL="648000" lvl="1" indent="-288000">
              <a:buClr>
                <a:srgbClr val="000066"/>
              </a:buClr>
              <a:buFont typeface="+mj-lt"/>
              <a:buAutoNum type="arabicPeriod" startAt="3"/>
            </a:pPr>
            <a:r>
              <a:rPr lang="en-US" altLang="zh-TW" b="1" dirty="0">
                <a:solidFill>
                  <a:srgbClr val="000066"/>
                </a:solidFill>
              </a:rPr>
              <a:t>B</a:t>
            </a:r>
            <a:r>
              <a:rPr lang="zh-TW" altLang="zh-TW" b="1" dirty="0">
                <a:solidFill>
                  <a:srgbClr val="000066"/>
                </a:solidFill>
              </a:rPr>
              <a:t>計畫：</a:t>
            </a:r>
            <a:r>
              <a:rPr lang="zh-TW" altLang="zh-TW" dirty="0"/>
              <a:t>當中心廠透過</a:t>
            </a:r>
            <a:r>
              <a:rPr lang="en-US" altLang="zh-TW" dirty="0"/>
              <a:t>A</a:t>
            </a:r>
            <a:r>
              <a:rPr lang="zh-TW" altLang="zh-TW" dirty="0"/>
              <a:t>計畫接到國外客戶所下的訂單後，中心廠勢必需向其上游供應商訂購原物料並安排配送，也因此「</a:t>
            </a:r>
            <a:r>
              <a:rPr lang="en-US" altLang="zh-TW" dirty="0"/>
              <a:t>B</a:t>
            </a:r>
            <a:r>
              <a:rPr lang="zh-TW" altLang="zh-TW" dirty="0"/>
              <a:t>計畫」就是「中心廠與上游供應商間的電子化採購系統整合」</a:t>
            </a:r>
            <a:r>
              <a:rPr lang="zh-TW" altLang="en-US" dirty="0"/>
              <a:t>。</a:t>
            </a:r>
            <a:endParaRPr lang="en-US" altLang="zh-TW" dirty="0"/>
          </a:p>
          <a:p>
            <a:pPr marL="648000" lvl="1" indent="-288000">
              <a:buClr>
                <a:srgbClr val="000066"/>
              </a:buClr>
              <a:buFont typeface="+mj-lt"/>
              <a:buAutoNum type="arabicPeriod" startAt="3"/>
            </a:pPr>
            <a:r>
              <a:rPr lang="en-US" altLang="zh-TW" b="1" dirty="0">
                <a:solidFill>
                  <a:srgbClr val="000066"/>
                </a:solidFill>
              </a:rPr>
              <a:t>C</a:t>
            </a:r>
            <a:r>
              <a:rPr lang="zh-TW" altLang="zh-TW" b="1" dirty="0">
                <a:solidFill>
                  <a:srgbClr val="000066"/>
                </a:solidFill>
              </a:rPr>
              <a:t>計畫：</a:t>
            </a:r>
            <a:r>
              <a:rPr lang="zh-TW" altLang="zh-TW" dirty="0"/>
              <a:t>透過</a:t>
            </a:r>
            <a:r>
              <a:rPr lang="en-US" altLang="zh-TW" dirty="0"/>
              <a:t>A</a:t>
            </a:r>
            <a:r>
              <a:rPr lang="zh-TW" altLang="zh-TW" dirty="0"/>
              <a:t>、</a:t>
            </a:r>
            <a:r>
              <a:rPr lang="en-US" altLang="zh-TW" dirty="0"/>
              <a:t>B</a:t>
            </a:r>
            <a:r>
              <a:rPr lang="zh-TW" altLang="zh-TW" dirty="0"/>
              <a:t>兩個計畫，中心廠得以在資訊流及商流之電子商務四要素兩項獲得效率，然而在金流與融資方面並沒有完成整合。</a:t>
            </a:r>
            <a:endParaRPr lang="en-US" altLang="zh-TW" dirty="0"/>
          </a:p>
          <a:p>
            <a:pPr marL="648000" lvl="1" indent="-288000">
              <a:buClr>
                <a:srgbClr val="000066"/>
              </a:buClr>
              <a:buFont typeface="+mj-lt"/>
              <a:buAutoNum type="arabicPeriod" startAt="3"/>
            </a:pPr>
            <a:r>
              <a:rPr lang="en-US" altLang="zh-TW" b="1" dirty="0">
                <a:solidFill>
                  <a:srgbClr val="000066"/>
                </a:solidFill>
              </a:rPr>
              <a:t>D</a:t>
            </a:r>
            <a:r>
              <a:rPr lang="zh-TW" altLang="zh-TW" b="1" dirty="0">
                <a:solidFill>
                  <a:srgbClr val="000066"/>
                </a:solidFill>
              </a:rPr>
              <a:t>計畫：</a:t>
            </a:r>
            <a:r>
              <a:rPr lang="zh-TW" altLang="zh-TW" dirty="0"/>
              <a:t>透過</a:t>
            </a:r>
            <a:r>
              <a:rPr lang="en-US" altLang="zh-TW" dirty="0"/>
              <a:t>A</a:t>
            </a:r>
            <a:r>
              <a:rPr lang="zh-TW" altLang="zh-TW" dirty="0"/>
              <a:t>、</a:t>
            </a:r>
            <a:r>
              <a:rPr lang="en-US" altLang="zh-TW" dirty="0"/>
              <a:t>B</a:t>
            </a:r>
            <a:r>
              <a:rPr lang="zh-TW" altLang="zh-TW" dirty="0"/>
              <a:t>、</a:t>
            </a:r>
            <a:r>
              <a:rPr lang="en-US" altLang="zh-TW" dirty="0"/>
              <a:t>C</a:t>
            </a:r>
            <a:r>
              <a:rPr lang="zh-TW" altLang="zh-TW" dirty="0"/>
              <a:t>計畫，對中心廠來說，完成了資訊流、商流及金流的資訊整合，但物流資訊部分仍未完成。</a:t>
            </a:r>
            <a:endParaRPr lang="en-US" altLang="zh-TW" dirty="0"/>
          </a:p>
          <a:p>
            <a:pPr marL="648000" lvl="1" indent="-288000">
              <a:buClr>
                <a:srgbClr val="000066"/>
              </a:buClr>
              <a:buFont typeface="+mj-lt"/>
              <a:buAutoNum type="arabicPeriod" startAt="3"/>
            </a:pPr>
            <a:r>
              <a:rPr lang="en-US" altLang="zh-TW" b="1" dirty="0">
                <a:solidFill>
                  <a:srgbClr val="000066"/>
                </a:solidFill>
              </a:rPr>
              <a:t>E</a:t>
            </a:r>
            <a:r>
              <a:rPr lang="zh-TW" altLang="zh-TW" b="1" dirty="0">
                <a:solidFill>
                  <a:srgbClr val="000066"/>
                </a:solidFill>
              </a:rPr>
              <a:t>計畫：</a:t>
            </a:r>
            <a:r>
              <a:rPr lang="zh-TW" altLang="zh-TW" dirty="0"/>
              <a:t>又稱為「</a:t>
            </a:r>
            <a:r>
              <a:rPr lang="zh-TW" altLang="zh-TW" dirty="0">
                <a:solidFill>
                  <a:srgbClr val="003300"/>
                </a:solidFill>
              </a:rPr>
              <a:t>協同工程</a:t>
            </a:r>
            <a:r>
              <a:rPr lang="en-US" altLang="zh-TW" dirty="0">
                <a:solidFill>
                  <a:srgbClr val="003300"/>
                </a:solidFill>
              </a:rPr>
              <a:t> (collaborative engineering)</a:t>
            </a:r>
            <a:r>
              <a:rPr lang="zh-TW" altLang="zh-TW" dirty="0"/>
              <a:t>」計畫，這是一個協助</a:t>
            </a:r>
            <a:r>
              <a:rPr lang="en-US" altLang="zh-TW" dirty="0"/>
              <a:t>OEM</a:t>
            </a:r>
            <a:r>
              <a:rPr lang="zh-TW" altLang="zh-TW" dirty="0"/>
              <a:t>廠商進一步變成</a:t>
            </a:r>
            <a:r>
              <a:rPr lang="en-US" altLang="zh-TW" dirty="0"/>
              <a:t>ODM</a:t>
            </a:r>
            <a:r>
              <a:rPr lang="zh-TW" altLang="zh-TW" dirty="0"/>
              <a:t>的計畫。</a:t>
            </a:r>
            <a:endParaRPr lang="zh-TW" altLang="en-US" dirty="0"/>
          </a:p>
        </p:txBody>
      </p:sp>
    </p:spTree>
    <p:extLst>
      <p:ext uri="{BB962C8B-B14F-4D97-AF65-F5344CB8AC3E}">
        <p14:creationId xmlns:p14="http://schemas.microsoft.com/office/powerpoint/2010/main" val="4277263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2400" dirty="0">
                <a:solidFill>
                  <a:srgbClr val="660066"/>
                </a:solidFill>
              </a:rPr>
              <a:t>8.4.2 </a:t>
            </a:r>
            <a:r>
              <a:rPr lang="zh-TW" altLang="zh-TW" sz="2400" dirty="0">
                <a:solidFill>
                  <a:srgbClr val="660066"/>
                </a:solidFill>
                <a:effectLst/>
              </a:rPr>
              <a:t>資訊科技對企業供應鏈上下游整合影響與競爭優勢的關係</a:t>
            </a:r>
            <a:endParaRPr lang="zh-TW" altLang="en-US" sz="2400" dirty="0"/>
          </a:p>
        </p:txBody>
      </p:sp>
      <p:sp>
        <p:nvSpPr>
          <p:cNvPr id="3" name="內容版面配置區 2"/>
          <p:cNvSpPr>
            <a:spLocks noGrp="1"/>
          </p:cNvSpPr>
          <p:nvPr>
            <p:ph idx="1"/>
          </p:nvPr>
        </p:nvSpPr>
        <p:spPr/>
        <p:txBody>
          <a:bodyPr/>
          <a:lstStyle/>
          <a:p>
            <a:pPr marL="648000" lvl="1" indent="-288000">
              <a:buClr>
                <a:srgbClr val="000066"/>
              </a:buClr>
              <a:buFont typeface="+mj-lt"/>
              <a:buAutoNum type="arabicPeriod" startAt="7"/>
            </a:pPr>
            <a:r>
              <a:rPr lang="en-US" altLang="zh-TW" b="1" dirty="0">
                <a:solidFill>
                  <a:srgbClr val="000066"/>
                </a:solidFill>
              </a:rPr>
              <a:t>G</a:t>
            </a:r>
            <a:r>
              <a:rPr lang="zh-TW" altLang="zh-TW" b="1" dirty="0">
                <a:solidFill>
                  <a:srgbClr val="000066"/>
                </a:solidFill>
              </a:rPr>
              <a:t>計畫：</a:t>
            </a:r>
            <a:r>
              <a:rPr lang="zh-TW" altLang="zh-TW" dirty="0"/>
              <a:t>又稱「</a:t>
            </a:r>
            <a:r>
              <a:rPr lang="zh-TW" altLang="zh-TW" dirty="0">
                <a:solidFill>
                  <a:srgbClr val="003300"/>
                </a:solidFill>
              </a:rPr>
              <a:t>綠色供應鏈</a:t>
            </a:r>
            <a:r>
              <a:rPr lang="en-US" altLang="zh-TW" dirty="0">
                <a:solidFill>
                  <a:srgbClr val="003300"/>
                </a:solidFill>
              </a:rPr>
              <a:t> (green supply chain)</a:t>
            </a:r>
            <a:r>
              <a:rPr lang="zh-TW" altLang="zh-TW" dirty="0"/>
              <a:t>」或「寰淨計畫」，其目的就是希望能使我國主要以</a:t>
            </a:r>
            <a:r>
              <a:rPr lang="en-US" altLang="zh-TW" dirty="0"/>
              <a:t>OEM</a:t>
            </a:r>
            <a:r>
              <a:rPr lang="zh-TW" altLang="zh-TW" dirty="0"/>
              <a:t>或</a:t>
            </a:r>
            <a:r>
              <a:rPr lang="en-US" altLang="zh-TW" dirty="0"/>
              <a:t>ODM</a:t>
            </a:r>
            <a:r>
              <a:rPr lang="zh-TW" altLang="zh-TW" dirty="0"/>
              <a:t>代工的廠商，其生產製造流程與耗用原物料，皆能符合如上所述之歐盟或其他重要國家之環保指令要求。</a:t>
            </a:r>
            <a:endParaRPr lang="zh-TW" altLang="en-US" dirty="0"/>
          </a:p>
        </p:txBody>
      </p:sp>
    </p:spTree>
    <p:extLst>
      <p:ext uri="{BB962C8B-B14F-4D97-AF65-F5344CB8AC3E}">
        <p14:creationId xmlns:p14="http://schemas.microsoft.com/office/powerpoint/2010/main" val="862291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8.5  </a:t>
            </a:r>
            <a:r>
              <a:rPr lang="zh-TW" altLang="zh-TW" dirty="0">
                <a:effectLst/>
              </a:rPr>
              <a:t>神經中樞計畫範例：特力全球運籌電子化計畫</a:t>
            </a:r>
            <a:endParaRPr lang="zh-TW" altLang="en-US" dirty="0"/>
          </a:p>
        </p:txBody>
      </p:sp>
      <p:sp>
        <p:nvSpPr>
          <p:cNvPr id="3" name="內容版面配置區 2"/>
          <p:cNvSpPr>
            <a:spLocks noGrp="1"/>
          </p:cNvSpPr>
          <p:nvPr>
            <p:ph idx="1"/>
          </p:nvPr>
        </p:nvSpPr>
        <p:spPr/>
        <p:txBody>
          <a:bodyPr/>
          <a:lstStyle/>
          <a:p>
            <a:r>
              <a:rPr lang="zh-TW" altLang="zh-TW" dirty="0"/>
              <a:t>特力就是大家耳熟能詳的「</a:t>
            </a:r>
            <a:r>
              <a:rPr lang="en-US" altLang="zh-TW" dirty="0"/>
              <a:t>B&amp;Q</a:t>
            </a:r>
            <a:r>
              <a:rPr lang="zh-TW" altLang="zh-TW" dirty="0"/>
              <a:t>特力屋」，在臺灣特力主要經營的是</a:t>
            </a:r>
            <a:r>
              <a:rPr lang="en-US" altLang="zh-TW" dirty="0"/>
              <a:t>DIY</a:t>
            </a:r>
            <a:r>
              <a:rPr lang="zh-TW" altLang="zh-TW" dirty="0"/>
              <a:t>或家庭物品零售通路</a:t>
            </a:r>
            <a:r>
              <a:rPr lang="zh-TW" altLang="en-US" dirty="0"/>
              <a:t>。</a:t>
            </a:r>
            <a:endParaRPr lang="en-US" altLang="zh-TW" dirty="0"/>
          </a:p>
          <a:p>
            <a:r>
              <a:rPr lang="zh-TW" altLang="zh-TW" dirty="0"/>
              <a:t>早期主要供貨給國內大型零售量販店，是一家專營手工具五金外銷的貿易商。隨著業務量成長，加入了電器、衛浴設備、戶外與室內傢俱及家庭用品等商品，並開始其全球化布局，積極深耕策略型商品</a:t>
            </a:r>
            <a:r>
              <a:rPr lang="zh-TW" altLang="en-US" dirty="0"/>
              <a:t>。</a:t>
            </a:r>
          </a:p>
        </p:txBody>
      </p:sp>
    </p:spTree>
    <p:extLst>
      <p:ext uri="{BB962C8B-B14F-4D97-AF65-F5344CB8AC3E}">
        <p14:creationId xmlns:p14="http://schemas.microsoft.com/office/powerpoint/2010/main" val="2435169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8.5  </a:t>
            </a:r>
            <a:r>
              <a:rPr lang="zh-TW" altLang="zh-TW" dirty="0">
                <a:effectLst/>
              </a:rPr>
              <a:t>神經中樞計畫範例：特力全球運籌電子化計畫</a:t>
            </a:r>
            <a:endParaRPr lang="zh-TW" altLang="en-US" dirty="0"/>
          </a:p>
        </p:txBody>
      </p:sp>
      <p:sp>
        <p:nvSpPr>
          <p:cNvPr id="3" name="內容版面配置區 2"/>
          <p:cNvSpPr>
            <a:spLocks noGrp="1"/>
          </p:cNvSpPr>
          <p:nvPr>
            <p:ph idx="1"/>
          </p:nvPr>
        </p:nvSpPr>
        <p:spPr/>
        <p:txBody>
          <a:bodyPr/>
          <a:lstStyle/>
          <a:p>
            <a:r>
              <a:rPr lang="zh-TW" altLang="zh-TW" dirty="0"/>
              <a:t>傳統貿易商主要工作為買賣仲介，再從中賺取佣金</a:t>
            </a:r>
            <a:r>
              <a:rPr lang="zh-TW" altLang="en-US" dirty="0"/>
              <a:t>。</a:t>
            </a:r>
            <a:endParaRPr lang="en-US" altLang="zh-TW" dirty="0"/>
          </a:p>
          <a:p>
            <a:r>
              <a:rPr lang="zh-TW" altLang="zh-TW" dirty="0"/>
              <a:t>主要工作在於「交期的掌握」，若是無法準時供貨給零售商，就必須賠償零售商在商譽及營業額的損失。這對貿易商來說，不只有金錢上的損失，也會影響到自己的商譽。</a:t>
            </a:r>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967" y="3212976"/>
            <a:ext cx="5931402"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14109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8.5  </a:t>
            </a:r>
            <a:r>
              <a:rPr lang="zh-TW" altLang="zh-TW" dirty="0">
                <a:effectLst/>
              </a:rPr>
              <a:t>神經中樞計畫範例：特力全球運籌電子化計畫</a:t>
            </a:r>
            <a:endParaRPr lang="zh-TW" altLang="en-US" dirty="0"/>
          </a:p>
        </p:txBody>
      </p:sp>
      <p:sp>
        <p:nvSpPr>
          <p:cNvPr id="3" name="內容版面配置區 2"/>
          <p:cNvSpPr>
            <a:spLocks noGrp="1"/>
          </p:cNvSpPr>
          <p:nvPr>
            <p:ph idx="1"/>
          </p:nvPr>
        </p:nvSpPr>
        <p:spPr/>
        <p:txBody>
          <a:bodyPr/>
          <a:lstStyle/>
          <a:p>
            <a:r>
              <a:rPr lang="zh-TW" altLang="zh-TW" dirty="0"/>
              <a:t>為了能夠爭取接到</a:t>
            </a:r>
            <a:r>
              <a:rPr lang="en-US" altLang="zh-TW" dirty="0"/>
              <a:t>Wal-Mart</a:t>
            </a:r>
            <a:r>
              <a:rPr lang="zh-TW" altLang="zh-TW" dirty="0"/>
              <a:t>訂單，特力從許多年前就在</a:t>
            </a:r>
            <a:r>
              <a:rPr lang="en-US" altLang="zh-TW" dirty="0"/>
              <a:t>Wal-Mart</a:t>
            </a:r>
            <a:r>
              <a:rPr lang="zh-TW" altLang="zh-TW" dirty="0"/>
              <a:t>總部附近設立銷售據點 ── 美國分公司。</a:t>
            </a:r>
            <a:endParaRPr lang="en-US" altLang="zh-TW" dirty="0"/>
          </a:p>
          <a:p>
            <a:r>
              <a:rPr lang="zh-TW" altLang="zh-TW" dirty="0"/>
              <a:t>在一次的機會裡，</a:t>
            </a:r>
            <a:r>
              <a:rPr lang="en-US" altLang="zh-TW" dirty="0"/>
              <a:t>Wal-Mart</a:t>
            </a:r>
            <a:r>
              <a:rPr lang="zh-TW" altLang="zh-TW" dirty="0"/>
              <a:t>要求特力擔任其燈具產品的</a:t>
            </a:r>
            <a:r>
              <a:rPr lang="zh-TW" altLang="zh-TW" dirty="0">
                <a:solidFill>
                  <a:srgbClr val="003300"/>
                </a:solidFill>
              </a:rPr>
              <a:t>品類經理</a:t>
            </a:r>
            <a:r>
              <a:rPr lang="en-US" altLang="zh-TW" dirty="0">
                <a:solidFill>
                  <a:srgbClr val="003300"/>
                </a:solidFill>
              </a:rPr>
              <a:t> (Category Manager, CM)</a:t>
            </a:r>
            <a:r>
              <a:rPr lang="zh-TW" altLang="zh-TW" dirty="0"/>
              <a:t>，所謂的品類經理，必須達成新產品規劃、開發導入與架位安排、促銷、採購、訂單、連續補貨與後續追蹤等工作，以達成供應商與零售商之間的共同目標與雙贏的局面。</a:t>
            </a:r>
            <a:endParaRPr lang="zh-TW" altLang="en-US" dirty="0"/>
          </a:p>
        </p:txBody>
      </p:sp>
    </p:spTree>
    <p:extLst>
      <p:ext uri="{BB962C8B-B14F-4D97-AF65-F5344CB8AC3E}">
        <p14:creationId xmlns:p14="http://schemas.microsoft.com/office/powerpoint/2010/main" val="3824067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8.5  </a:t>
            </a:r>
            <a:r>
              <a:rPr lang="zh-TW" altLang="zh-TW" dirty="0">
                <a:effectLst/>
              </a:rPr>
              <a:t>神經中樞計畫範例：特力全球運籌電子化計畫</a:t>
            </a:r>
            <a:endParaRPr lang="zh-TW" altLang="en-US" dirty="0"/>
          </a:p>
        </p:txBody>
      </p:sp>
      <p:sp>
        <p:nvSpPr>
          <p:cNvPr id="3" name="內容版面配置區 2"/>
          <p:cNvSpPr>
            <a:spLocks noGrp="1"/>
          </p:cNvSpPr>
          <p:nvPr>
            <p:ph idx="1"/>
          </p:nvPr>
        </p:nvSpPr>
        <p:spPr/>
        <p:txBody>
          <a:bodyPr/>
          <a:lstStyle/>
          <a:p>
            <a:r>
              <a:rPr lang="zh-TW" altLang="zh-TW" dirty="0"/>
              <a:t>為了與</a:t>
            </a:r>
            <a:r>
              <a:rPr lang="en-US" altLang="zh-TW" dirty="0"/>
              <a:t>Wal-Mart</a:t>
            </a:r>
            <a:r>
              <a:rPr lang="zh-TW" altLang="zh-TW" dirty="0"/>
              <a:t>進行新的合作模式，特力特別成立「</a:t>
            </a:r>
            <a:r>
              <a:rPr lang="zh-TW" altLang="zh-TW" dirty="0">
                <a:solidFill>
                  <a:srgbClr val="003300"/>
                </a:solidFill>
              </a:rPr>
              <a:t>供應鏈管理團隊</a:t>
            </a:r>
            <a:r>
              <a:rPr lang="en-US" altLang="zh-TW" dirty="0">
                <a:solidFill>
                  <a:srgbClr val="003300"/>
                </a:solidFill>
              </a:rPr>
              <a:t> (Re-Buy Team)</a:t>
            </a:r>
            <a:r>
              <a:rPr lang="zh-TW" altLang="zh-TW" dirty="0"/>
              <a:t>」，專門負責協調及管理全球運籌採購作業之流程，橫向整合各國際大型零售商的採購需求，緊密的與海外各銷售團隊合作，負責即時控管採購預測、訂單作業、出貨作業、庫存監控、銷售情況追蹤等工作。</a:t>
            </a:r>
            <a:endParaRPr lang="en-US" altLang="zh-TW" dirty="0"/>
          </a:p>
          <a:p>
            <a:r>
              <a:rPr lang="zh-TW" altLang="zh-TW" dirty="0"/>
              <a:t>特力認為，</a:t>
            </a:r>
            <a:r>
              <a:rPr lang="en-US" altLang="zh-TW" dirty="0"/>
              <a:t>End-to-End</a:t>
            </a:r>
            <a:r>
              <a:rPr lang="zh-TW" altLang="zh-TW" dirty="0"/>
              <a:t>供應鏈必須從各個零售商店的</a:t>
            </a:r>
            <a:r>
              <a:rPr lang="en-US" altLang="zh-TW" dirty="0"/>
              <a:t>POS</a:t>
            </a:r>
            <a:r>
              <a:rPr lang="zh-TW" altLang="zh-TW" dirty="0"/>
              <a:t>資料到商品的生產製造，都必須要納入管理。因此，特力建立「</a:t>
            </a:r>
            <a:r>
              <a:rPr lang="zh-TW" altLang="zh-TW" dirty="0">
                <a:solidFill>
                  <a:srgbClr val="003300"/>
                </a:solidFill>
              </a:rPr>
              <a:t>全球運籌應用系統</a:t>
            </a:r>
            <a:r>
              <a:rPr lang="en-US" altLang="zh-TW" dirty="0">
                <a:solidFill>
                  <a:srgbClr val="003300"/>
                </a:solidFill>
              </a:rPr>
              <a:t> (Global Logistic System, GLS)</a:t>
            </a:r>
            <a:r>
              <a:rPr lang="zh-TW" altLang="zh-TW" dirty="0"/>
              <a:t>」，集中所有的銷售、預測、庫存、補貨等相關資訊，並建置合理的管理機制，以提升作業效率。</a:t>
            </a:r>
            <a:endParaRPr lang="zh-TW" altLang="en-US" dirty="0"/>
          </a:p>
        </p:txBody>
      </p:sp>
    </p:spTree>
    <p:extLst>
      <p:ext uri="{BB962C8B-B14F-4D97-AF65-F5344CB8AC3E}">
        <p14:creationId xmlns:p14="http://schemas.microsoft.com/office/powerpoint/2010/main" val="3824067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8.5  </a:t>
            </a:r>
            <a:r>
              <a:rPr lang="zh-TW" altLang="zh-TW" dirty="0">
                <a:effectLst/>
              </a:rPr>
              <a:t>神經中樞計畫範例：特力全球運籌電子化計畫</a:t>
            </a:r>
            <a:endParaRPr lang="zh-TW" altLang="en-US" dirty="0"/>
          </a:p>
        </p:txBody>
      </p:sp>
      <p:sp>
        <p:nvSpPr>
          <p:cNvPr id="5" name="內容版面配置區 4"/>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451" y="2060848"/>
            <a:ext cx="4343097"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067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8.5  </a:t>
            </a:r>
            <a:r>
              <a:rPr lang="zh-TW" altLang="zh-TW" dirty="0">
                <a:effectLst/>
              </a:rPr>
              <a:t>神經中樞計畫範例：特力全球運籌電子化計畫</a:t>
            </a:r>
            <a:endParaRPr lang="zh-TW" altLang="en-US" dirty="0"/>
          </a:p>
        </p:txBody>
      </p:sp>
      <p:sp>
        <p:nvSpPr>
          <p:cNvPr id="3" name="內容版面配置區 2"/>
          <p:cNvSpPr>
            <a:spLocks noGrp="1"/>
          </p:cNvSpPr>
          <p:nvPr>
            <p:ph idx="1"/>
          </p:nvPr>
        </p:nvSpPr>
        <p:spPr/>
        <p:txBody>
          <a:bodyPr/>
          <a:lstStyle/>
          <a:p>
            <a:r>
              <a:rPr lang="zh-TW" altLang="zh-TW" dirty="0"/>
              <a:t>量化指標方面如下：</a:t>
            </a:r>
            <a:endParaRPr lang="en-US" altLang="zh-TW" dirty="0"/>
          </a:p>
          <a:p>
            <a:pPr marL="648000" lvl="1" indent="-288000">
              <a:buClr>
                <a:srgbClr val="000066"/>
              </a:buClr>
              <a:buFont typeface="+mj-lt"/>
              <a:buAutoNum type="arabicPeriod"/>
            </a:pPr>
            <a:r>
              <a:rPr lang="zh-TW" altLang="zh-TW" b="1" dirty="0">
                <a:solidFill>
                  <a:srgbClr val="000066"/>
                </a:solidFill>
              </a:rPr>
              <a:t>代客執行採購的</a:t>
            </a:r>
            <a:r>
              <a:rPr lang="en-US" altLang="zh-TW" b="1" dirty="0">
                <a:solidFill>
                  <a:srgbClr val="000066"/>
                </a:solidFill>
              </a:rPr>
              <a:t>SKU</a:t>
            </a:r>
            <a:r>
              <a:rPr lang="zh-TW" altLang="zh-TW" b="1" dirty="0">
                <a:solidFill>
                  <a:srgbClr val="000066"/>
                </a:solidFill>
              </a:rPr>
              <a:t>數目增加：</a:t>
            </a:r>
            <a:r>
              <a:rPr lang="zh-TW" altLang="zh-TW" dirty="0"/>
              <a:t>在</a:t>
            </a:r>
            <a:r>
              <a:rPr lang="en-US" altLang="zh-TW" dirty="0"/>
              <a:t>GLS</a:t>
            </a:r>
            <a:r>
              <a:rPr lang="zh-TW" altLang="zh-TW" dirty="0"/>
              <a:t>系統導入前，特力較難以幫</a:t>
            </a:r>
            <a:r>
              <a:rPr lang="en-US" altLang="zh-TW" dirty="0"/>
              <a:t>Wal-Mart</a:t>
            </a:r>
            <a:r>
              <a:rPr lang="zh-TW" altLang="zh-TW" dirty="0"/>
              <a:t>分憂解勞並管理多項產品銷售預測與庫存管理。</a:t>
            </a:r>
            <a:endParaRPr lang="en-US" altLang="zh-TW" dirty="0"/>
          </a:p>
          <a:p>
            <a:pPr marL="648000" lvl="1" indent="-288000">
              <a:buClr>
                <a:srgbClr val="000066"/>
              </a:buClr>
              <a:buFont typeface="+mj-lt"/>
              <a:buAutoNum type="arabicPeriod"/>
            </a:pPr>
            <a:r>
              <a:rPr lang="zh-TW" altLang="zh-TW" b="1" dirty="0">
                <a:solidFill>
                  <a:srgbClr val="000066"/>
                </a:solidFill>
              </a:rPr>
              <a:t>接單處理時間：</a:t>
            </a:r>
            <a:r>
              <a:rPr lang="zh-TW" altLang="zh-TW" dirty="0"/>
              <a:t>在特力全球運籌計畫進行前，從</a:t>
            </a:r>
            <a:r>
              <a:rPr lang="en-US" altLang="zh-TW" dirty="0"/>
              <a:t>E-mail</a:t>
            </a:r>
            <a:r>
              <a:rPr lang="zh-TW" altLang="zh-TW" dirty="0"/>
              <a:t>或</a:t>
            </a:r>
            <a:r>
              <a:rPr lang="en-US" altLang="zh-TW" dirty="0"/>
              <a:t>Fax</a:t>
            </a:r>
            <a:r>
              <a:rPr lang="zh-TW" altLang="zh-TW" dirty="0"/>
              <a:t>人工接單方式至業務主管或財務主管的層層核准下，平均接單處理時間為</a:t>
            </a:r>
            <a:r>
              <a:rPr lang="en-US" altLang="zh-TW" dirty="0"/>
              <a:t>3</a:t>
            </a:r>
            <a:r>
              <a:rPr lang="zh-TW" altLang="zh-TW" dirty="0"/>
              <a:t>週左右。</a:t>
            </a:r>
            <a:endParaRPr lang="en-US" altLang="zh-TW" dirty="0"/>
          </a:p>
          <a:p>
            <a:pPr marL="648000" lvl="1" indent="-288000">
              <a:buClr>
                <a:srgbClr val="000066"/>
              </a:buClr>
              <a:buFont typeface="+mj-lt"/>
              <a:buAutoNum type="arabicPeriod"/>
            </a:pPr>
            <a:r>
              <a:rPr lang="zh-TW" altLang="zh-TW" b="1" dirty="0">
                <a:solidFill>
                  <a:srgbClr val="000066"/>
                </a:solidFill>
              </a:rPr>
              <a:t>產業價值鏈整體庫存及相關成本降低：</a:t>
            </a:r>
            <a:r>
              <a:rPr lang="zh-TW" altLang="zh-TW" dirty="0"/>
              <a:t>首先是所有公司最關心的平均庫存週轉天數方面，在未進行特力全球運籌計畫之前，平均庫存週轉天數為</a:t>
            </a:r>
            <a:r>
              <a:rPr lang="en-US" altLang="zh-TW" dirty="0"/>
              <a:t>115</a:t>
            </a:r>
            <a:r>
              <a:rPr lang="zh-TW" altLang="zh-TW" dirty="0"/>
              <a:t>天。而在計畫執行後，平均庫存週轉天數變成</a:t>
            </a:r>
            <a:r>
              <a:rPr lang="en-US" altLang="zh-TW" dirty="0"/>
              <a:t>55</a:t>
            </a:r>
            <a:r>
              <a:rPr lang="zh-TW" altLang="zh-TW" dirty="0"/>
              <a:t>天，週轉速度大幅提升。</a:t>
            </a:r>
            <a:endParaRPr lang="zh-TW" altLang="en-US" dirty="0"/>
          </a:p>
        </p:txBody>
      </p:sp>
    </p:spTree>
    <p:extLst>
      <p:ext uri="{BB962C8B-B14F-4D97-AF65-F5344CB8AC3E}">
        <p14:creationId xmlns:p14="http://schemas.microsoft.com/office/powerpoint/2010/main" val="2560608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8.5  </a:t>
            </a:r>
            <a:r>
              <a:rPr lang="zh-TW" altLang="zh-TW" dirty="0">
                <a:effectLst/>
              </a:rPr>
              <a:t>神經中樞計畫範例：特力全球運籌電子化計畫</a:t>
            </a:r>
            <a:endParaRPr lang="zh-TW" altLang="en-US" dirty="0"/>
          </a:p>
        </p:txBody>
      </p:sp>
      <p:sp>
        <p:nvSpPr>
          <p:cNvPr id="3" name="內容版面配置區 2"/>
          <p:cNvSpPr>
            <a:spLocks noGrp="1"/>
          </p:cNvSpPr>
          <p:nvPr>
            <p:ph idx="1"/>
          </p:nvPr>
        </p:nvSpPr>
        <p:spPr/>
        <p:txBody>
          <a:bodyPr/>
          <a:lstStyle/>
          <a:p>
            <a:r>
              <a:rPr lang="zh-TW" altLang="zh-TW" dirty="0"/>
              <a:t>特力全球運籌計畫推行以來，在供應鏈上下游有心一同的共同努力合作下，確實為特力及特力客戶與供應商帶來實質面的營業效益，無形當中也達成了許多非量化的效益與服務遠景，例如：</a:t>
            </a:r>
          </a:p>
          <a:p>
            <a:pPr marL="648000" lvl="1" indent="-288000">
              <a:buClr>
                <a:srgbClr val="000066"/>
              </a:buClr>
              <a:buFont typeface="+mj-lt"/>
              <a:buAutoNum type="arabicPeriod"/>
            </a:pPr>
            <a:r>
              <a:rPr lang="zh-TW" altLang="zh-TW" b="1" dirty="0">
                <a:solidFill>
                  <a:srgbClr val="000066"/>
                </a:solidFill>
              </a:rPr>
              <a:t>更緊密之「電子化」互信互動關係：</a:t>
            </a:r>
            <a:r>
              <a:rPr lang="zh-TW" altLang="zh-TW" dirty="0"/>
              <a:t>嚴格說起來，這是特力展現其決心、溝通與專案協調能力，並宣示互惠等信念後所帶來的正面影響結果。</a:t>
            </a:r>
            <a:endParaRPr lang="en-US" altLang="zh-TW" dirty="0"/>
          </a:p>
          <a:p>
            <a:pPr marL="648000" lvl="1" indent="-288000">
              <a:buClr>
                <a:srgbClr val="000066"/>
              </a:buClr>
              <a:buFont typeface="+mj-lt"/>
              <a:buAutoNum type="arabicPeriod"/>
            </a:pPr>
            <a:r>
              <a:rPr lang="zh-TW" altLang="zh-TW" b="1" dirty="0">
                <a:solidFill>
                  <a:srgbClr val="000066"/>
                </a:solidFill>
              </a:rPr>
              <a:t>開創新的營運模式 </a:t>
            </a:r>
            <a:r>
              <a:rPr lang="en-US" altLang="zh-TW" b="1" dirty="0">
                <a:solidFill>
                  <a:srgbClr val="000066"/>
                </a:solidFill>
              </a:rPr>
              <a:t>(Business Model)</a:t>
            </a:r>
            <a:r>
              <a:rPr lang="zh-TW" altLang="zh-TW" b="1" dirty="0">
                <a:solidFill>
                  <a:srgbClr val="000066"/>
                </a:solidFill>
              </a:rPr>
              <a:t>：</a:t>
            </a:r>
            <a:r>
              <a:rPr lang="zh-TW" altLang="zh-TW" dirty="0"/>
              <a:t>從電子商務角度來看，在供應鏈中的節點，如果沒有其存在的價值，很快地就會被「</a:t>
            </a:r>
            <a:r>
              <a:rPr lang="zh-TW" altLang="zh-TW" dirty="0">
                <a:solidFill>
                  <a:srgbClr val="003300"/>
                </a:solidFill>
              </a:rPr>
              <a:t>去中間化</a:t>
            </a:r>
            <a:r>
              <a:rPr lang="en-US" altLang="zh-TW" dirty="0">
                <a:solidFill>
                  <a:srgbClr val="003300"/>
                </a:solidFill>
              </a:rPr>
              <a:t> (dis-intermediation)</a:t>
            </a:r>
            <a:r>
              <a:rPr lang="zh-TW" altLang="zh-TW" dirty="0"/>
              <a:t>」而消失。</a:t>
            </a:r>
            <a:endParaRPr lang="zh-TW" altLang="en-US" dirty="0"/>
          </a:p>
        </p:txBody>
      </p:sp>
    </p:spTree>
    <p:extLst>
      <p:ext uri="{BB962C8B-B14F-4D97-AF65-F5344CB8AC3E}">
        <p14:creationId xmlns:p14="http://schemas.microsoft.com/office/powerpoint/2010/main" val="256060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8.1  </a:t>
            </a:r>
            <a:r>
              <a:rPr lang="zh-TW" altLang="zh-TW" dirty="0">
                <a:effectLst/>
              </a:rPr>
              <a:t>電子化企業的定義與目的</a:t>
            </a:r>
            <a:endParaRPr lang="zh-TW" altLang="en-US" dirty="0"/>
          </a:p>
        </p:txBody>
      </p:sp>
      <p:sp>
        <p:nvSpPr>
          <p:cNvPr id="3" name="內容版面配置區 2"/>
          <p:cNvSpPr>
            <a:spLocks noGrp="1"/>
          </p:cNvSpPr>
          <p:nvPr>
            <p:ph idx="1"/>
          </p:nvPr>
        </p:nvSpPr>
        <p:spPr/>
        <p:txBody>
          <a:bodyPr/>
          <a:lstStyle/>
          <a:p>
            <a:pPr marL="72000" indent="0">
              <a:buNone/>
            </a:pPr>
            <a:r>
              <a:rPr lang="en-US" altLang="zh-TW" b="1" dirty="0"/>
              <a:t>    (</a:t>
            </a:r>
            <a:r>
              <a:rPr lang="zh-TW" altLang="zh-TW" b="1" dirty="0"/>
              <a:t>二</a:t>
            </a:r>
            <a:r>
              <a:rPr lang="en-US" altLang="zh-TW" b="1" dirty="0"/>
              <a:t>)	</a:t>
            </a:r>
            <a:r>
              <a:rPr lang="zh-TW" altLang="zh-TW" b="1" dirty="0"/>
              <a:t>以</a:t>
            </a:r>
            <a:r>
              <a:rPr lang="zh-TW" altLang="zh-TW" b="1" dirty="0">
                <a:solidFill>
                  <a:srgbClr val="FF0066"/>
                </a:solidFill>
              </a:rPr>
              <a:t>顧客價值為導向</a:t>
            </a:r>
            <a:r>
              <a:rPr lang="zh-TW" altLang="zh-TW" b="1" dirty="0"/>
              <a:t>之資訊系統建構及整合 </a:t>
            </a:r>
            <a:br>
              <a:rPr lang="en-US" altLang="zh-TW" b="1" dirty="0"/>
            </a:br>
            <a:r>
              <a:rPr lang="en-US" altLang="zh-TW" b="1" dirty="0"/>
              <a:t>            (Customer Value-Oriented Integration)</a:t>
            </a:r>
            <a:endParaRPr lang="zh-TW" altLang="zh-TW" b="1" dirty="0"/>
          </a:p>
          <a:p>
            <a:r>
              <a:rPr lang="zh-TW" altLang="zh-TW" dirty="0"/>
              <a:t>企業所處的外在環境變化，對企業形成許多挑戰。特別是在有更多企業電子化之後，彼此之間的競爭更為劇烈。</a:t>
            </a:r>
            <a:endParaRPr lang="en-US" altLang="zh-TW" dirty="0"/>
          </a:p>
          <a:p>
            <a:r>
              <a:rPr lang="zh-TW" altLang="zh-TW" dirty="0"/>
              <a:t>企業事實上就是一個「</a:t>
            </a:r>
            <a:r>
              <a:rPr lang="zh-TW" altLang="zh-TW" dirty="0">
                <a:solidFill>
                  <a:srgbClr val="003300"/>
                </a:solidFill>
              </a:rPr>
              <a:t>價值鏈</a:t>
            </a:r>
            <a:r>
              <a:rPr lang="en-US" altLang="zh-TW" dirty="0">
                <a:solidFill>
                  <a:srgbClr val="003300"/>
                </a:solidFill>
              </a:rPr>
              <a:t> (value chain)</a:t>
            </a:r>
            <a:r>
              <a:rPr lang="zh-TW" altLang="zh-TW" dirty="0"/>
              <a:t>」，除支援性活動外，企業主要活動就是</a:t>
            </a:r>
            <a:r>
              <a:rPr lang="zh-TW" altLang="zh-TW" dirty="0">
                <a:solidFill>
                  <a:srgbClr val="FF0066"/>
                </a:solidFill>
              </a:rPr>
              <a:t>進貨、生產製造、送貨、行銷及售後服務</a:t>
            </a:r>
            <a:r>
              <a:rPr lang="zh-TW" altLang="zh-TW" dirty="0"/>
              <a:t>這五項的主要活動。</a:t>
            </a:r>
            <a:endParaRPr lang="zh-TW" altLang="en-US" dirty="0"/>
          </a:p>
        </p:txBody>
      </p:sp>
    </p:spTree>
    <p:extLst>
      <p:ext uri="{BB962C8B-B14F-4D97-AF65-F5344CB8AC3E}">
        <p14:creationId xmlns:p14="http://schemas.microsoft.com/office/powerpoint/2010/main" val="190361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8.1  </a:t>
            </a:r>
            <a:r>
              <a:rPr lang="zh-TW" altLang="zh-TW" dirty="0">
                <a:effectLst/>
              </a:rPr>
              <a:t>電子化企業的定義與目的</a:t>
            </a:r>
            <a:endParaRPr lang="zh-TW" altLang="en-US" dirty="0"/>
          </a:p>
        </p:txBody>
      </p:sp>
      <p:sp>
        <p:nvSpPr>
          <p:cNvPr id="5" name="內容版面配置區 4"/>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376772"/>
            <a:ext cx="6568956" cy="457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8909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8.1  </a:t>
            </a:r>
            <a:r>
              <a:rPr lang="zh-TW" altLang="zh-TW" dirty="0">
                <a:effectLst/>
              </a:rPr>
              <a:t>電子化企業的定義與目的</a:t>
            </a:r>
            <a:endParaRPr lang="zh-TW" altLang="en-US" dirty="0"/>
          </a:p>
        </p:txBody>
      </p:sp>
      <p:sp>
        <p:nvSpPr>
          <p:cNvPr id="3" name="內容版面配置區 2"/>
          <p:cNvSpPr>
            <a:spLocks noGrp="1"/>
          </p:cNvSpPr>
          <p:nvPr>
            <p:ph idx="1"/>
          </p:nvPr>
        </p:nvSpPr>
        <p:spPr/>
        <p:txBody>
          <a:bodyPr/>
          <a:lstStyle/>
          <a:p>
            <a:r>
              <a:rPr lang="zh-TW" altLang="zh-TW" dirty="0"/>
              <a:t>對中心廠來說，中心廠居於供應鏈的中央核心位置，透過</a:t>
            </a:r>
            <a:r>
              <a:rPr lang="en-US" altLang="zh-TW" dirty="0">
                <a:solidFill>
                  <a:srgbClr val="FF0066"/>
                </a:solidFill>
              </a:rPr>
              <a:t>ERP</a:t>
            </a:r>
            <a:r>
              <a:rPr lang="zh-TW" altLang="zh-TW" dirty="0">
                <a:solidFill>
                  <a:srgbClr val="FF0066"/>
                </a:solidFill>
              </a:rPr>
              <a:t>系統</a:t>
            </a:r>
            <a:r>
              <a:rPr lang="zh-TW" altLang="zh-TW" dirty="0"/>
              <a:t>對自我產銷運作瞭若指掌，透過</a:t>
            </a:r>
            <a:r>
              <a:rPr lang="en-US" altLang="zh-TW" dirty="0">
                <a:solidFill>
                  <a:srgbClr val="FF0066"/>
                </a:solidFill>
              </a:rPr>
              <a:t>SCM</a:t>
            </a:r>
            <a:r>
              <a:rPr lang="zh-TW" altLang="zh-TW" dirty="0">
                <a:solidFill>
                  <a:srgbClr val="FF0066"/>
                </a:solidFill>
              </a:rPr>
              <a:t>及</a:t>
            </a:r>
            <a:r>
              <a:rPr lang="en-US" altLang="zh-TW" dirty="0">
                <a:solidFill>
                  <a:srgbClr val="FF0066"/>
                </a:solidFill>
              </a:rPr>
              <a:t>CRM</a:t>
            </a:r>
            <a:r>
              <a:rPr lang="zh-TW" altLang="zh-TW" dirty="0"/>
              <a:t>兩大系統，則掌握了對上游供貨效率，以及下游顧客需求的大量資料，此時便有機會繼續透過「</a:t>
            </a:r>
            <a:r>
              <a:rPr lang="zh-TW" altLang="zh-TW" dirty="0">
                <a:solidFill>
                  <a:srgbClr val="003300"/>
                </a:solidFill>
              </a:rPr>
              <a:t>知識管理</a:t>
            </a:r>
            <a:r>
              <a:rPr lang="en-US" altLang="zh-TW" dirty="0">
                <a:solidFill>
                  <a:srgbClr val="003300"/>
                </a:solidFill>
              </a:rPr>
              <a:t> (Knowledge Management, KM)</a:t>
            </a:r>
            <a:r>
              <a:rPr lang="zh-TW" altLang="zh-TW" dirty="0"/>
              <a:t>」及「</a:t>
            </a:r>
            <a:r>
              <a:rPr lang="zh-TW" altLang="zh-TW" dirty="0">
                <a:solidFill>
                  <a:srgbClr val="003300"/>
                </a:solidFill>
              </a:rPr>
              <a:t>商業智慧</a:t>
            </a:r>
            <a:r>
              <a:rPr lang="en-US" altLang="zh-TW" dirty="0">
                <a:solidFill>
                  <a:srgbClr val="003300"/>
                </a:solidFill>
              </a:rPr>
              <a:t> (Business Intelligence, BI)</a:t>
            </a:r>
            <a:r>
              <a:rPr lang="zh-TW" altLang="zh-TW" dirty="0"/>
              <a:t>」兩大系統，以所謂的「</a:t>
            </a:r>
            <a:r>
              <a:rPr lang="zh-TW" altLang="zh-TW" dirty="0">
                <a:solidFill>
                  <a:srgbClr val="003300"/>
                </a:solidFill>
              </a:rPr>
              <a:t>資料探勘</a:t>
            </a:r>
            <a:r>
              <a:rPr lang="en-US" altLang="zh-TW" dirty="0">
                <a:solidFill>
                  <a:srgbClr val="003300"/>
                </a:solidFill>
              </a:rPr>
              <a:t> (data mining)</a:t>
            </a:r>
            <a:r>
              <a:rPr lang="zh-TW" altLang="zh-TW" dirty="0"/>
              <a:t>」方式，萃取出顧客現有及可能的潛在需求，為顧客提供所需的價值，若顧客因所提供的價值獲益，當然</a:t>
            </a:r>
            <a:r>
              <a:rPr lang="zh-TW" altLang="zh-TW" dirty="0">
                <a:solidFill>
                  <a:srgbClr val="FF0066"/>
                </a:solidFill>
              </a:rPr>
              <a:t>中心廠與上游供應商</a:t>
            </a:r>
            <a:r>
              <a:rPr lang="zh-TW" altLang="zh-TW" dirty="0"/>
              <a:t>也能因此互蒙其利，對其企業營運及財務績效產生價值。</a:t>
            </a:r>
            <a:endParaRPr lang="zh-TW" altLang="en-US" dirty="0"/>
          </a:p>
        </p:txBody>
      </p:sp>
      <p:sp>
        <p:nvSpPr>
          <p:cNvPr id="5" name="文字方塊 4">
            <a:extLst>
              <a:ext uri="{FF2B5EF4-FFF2-40B4-BE49-F238E27FC236}">
                <a16:creationId xmlns:a16="http://schemas.microsoft.com/office/drawing/2014/main" id="{37997604-69CD-C04B-BE5B-001FAA3E5658}"/>
              </a:ext>
            </a:extLst>
          </p:cNvPr>
          <p:cNvSpPr txBox="1"/>
          <p:nvPr/>
        </p:nvSpPr>
        <p:spPr>
          <a:xfrm>
            <a:off x="1331640" y="5445224"/>
            <a:ext cx="5400600" cy="369332"/>
          </a:xfrm>
          <a:prstGeom prst="rect">
            <a:avLst/>
          </a:prstGeom>
          <a:noFill/>
        </p:spPr>
        <p:txBody>
          <a:bodyPr wrap="square">
            <a:spAutoFit/>
          </a:bodyPr>
          <a:lstStyle/>
          <a:p>
            <a:r>
              <a:rPr lang="zh-TW" altLang="en-US" dirty="0"/>
              <a:t>https://www.youtube.com/watch?v=M3xF6Fe5ERQ</a:t>
            </a:r>
          </a:p>
        </p:txBody>
      </p:sp>
      <p:sp>
        <p:nvSpPr>
          <p:cNvPr id="7" name="文字方塊 6">
            <a:extLst>
              <a:ext uri="{FF2B5EF4-FFF2-40B4-BE49-F238E27FC236}">
                <a16:creationId xmlns:a16="http://schemas.microsoft.com/office/drawing/2014/main" id="{378DB963-D8DA-D94E-AF99-C72BB28DEDB6}"/>
              </a:ext>
            </a:extLst>
          </p:cNvPr>
          <p:cNvSpPr txBox="1"/>
          <p:nvPr/>
        </p:nvSpPr>
        <p:spPr>
          <a:xfrm>
            <a:off x="1298250" y="5877272"/>
            <a:ext cx="5400599" cy="369332"/>
          </a:xfrm>
          <a:prstGeom prst="rect">
            <a:avLst/>
          </a:prstGeom>
          <a:noFill/>
        </p:spPr>
        <p:txBody>
          <a:bodyPr wrap="square">
            <a:spAutoFit/>
          </a:bodyPr>
          <a:lstStyle/>
          <a:p>
            <a:r>
              <a:rPr lang="zh-TW" altLang="en-US" dirty="0"/>
              <a:t>https://www.youtube.com/watch?v=tbyODAQyGWs</a:t>
            </a:r>
          </a:p>
        </p:txBody>
      </p:sp>
    </p:spTree>
    <p:extLst>
      <p:ext uri="{BB962C8B-B14F-4D97-AF65-F5344CB8AC3E}">
        <p14:creationId xmlns:p14="http://schemas.microsoft.com/office/powerpoint/2010/main" val="262233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8.2  </a:t>
            </a:r>
            <a:r>
              <a:rPr lang="zh-TW" altLang="zh-TW" dirty="0">
                <a:effectLst/>
              </a:rPr>
              <a:t>企業面臨的挑戰：</a:t>
            </a:r>
            <a:r>
              <a:rPr lang="zh-TW" altLang="zh-TW" dirty="0">
                <a:solidFill>
                  <a:srgbClr val="FF0066"/>
                </a:solidFill>
                <a:effectLst/>
              </a:rPr>
              <a:t>科技進步</a:t>
            </a:r>
            <a:r>
              <a:rPr lang="zh-TW" altLang="zh-TW" dirty="0">
                <a:effectLst/>
              </a:rPr>
              <a:t>促成各種環境的改變</a:t>
            </a:r>
            <a:endParaRPr lang="zh-TW" altLang="en-US" dirty="0"/>
          </a:p>
        </p:txBody>
      </p:sp>
      <p:sp>
        <p:nvSpPr>
          <p:cNvPr id="3" name="內容版面配置區 2"/>
          <p:cNvSpPr>
            <a:spLocks noGrp="1"/>
          </p:cNvSpPr>
          <p:nvPr>
            <p:ph idx="1"/>
          </p:nvPr>
        </p:nvSpPr>
        <p:spPr/>
        <p:txBody>
          <a:bodyPr/>
          <a:lstStyle/>
          <a:p>
            <a:pPr marL="648000" lvl="1" indent="-288000">
              <a:buClr>
                <a:srgbClr val="000066"/>
              </a:buClr>
              <a:buFont typeface="+mj-lt"/>
              <a:buAutoNum type="arabicPeriod"/>
            </a:pPr>
            <a:r>
              <a:rPr lang="zh-TW" altLang="zh-TW" b="1" dirty="0">
                <a:solidFill>
                  <a:srgbClr val="000066"/>
                </a:solidFill>
              </a:rPr>
              <a:t>環境變化對</a:t>
            </a:r>
            <a:r>
              <a:rPr lang="zh-TW" altLang="zh-TW" b="1" dirty="0">
                <a:solidFill>
                  <a:srgbClr val="FF0066"/>
                </a:solidFill>
              </a:rPr>
              <a:t>「資源</a:t>
            </a:r>
            <a:r>
              <a:rPr lang="zh-TW" altLang="zh-TW" b="1" dirty="0">
                <a:solidFill>
                  <a:srgbClr val="000066"/>
                </a:solidFill>
              </a:rPr>
              <a:t>」的影響：</a:t>
            </a:r>
            <a:r>
              <a:rPr lang="zh-TW" altLang="zh-TW" dirty="0"/>
              <a:t>以</a:t>
            </a:r>
            <a:r>
              <a:rPr lang="en-US" altLang="zh-TW" dirty="0"/>
              <a:t>60</a:t>
            </a:r>
            <a:r>
              <a:rPr lang="zh-TW" altLang="zh-TW" dirty="0"/>
              <a:t>年代與現在所處時代來說，從「資源匱乏」變成了「資源充裕」的時代。</a:t>
            </a:r>
          </a:p>
          <a:p>
            <a:pPr marL="648000" lvl="1" indent="-288000">
              <a:buClr>
                <a:srgbClr val="000066"/>
              </a:buClr>
              <a:buFont typeface="+mj-lt"/>
              <a:buAutoNum type="arabicPeriod"/>
            </a:pPr>
            <a:r>
              <a:rPr lang="zh-TW" altLang="zh-TW" b="1" dirty="0">
                <a:solidFill>
                  <a:srgbClr val="000066"/>
                </a:solidFill>
              </a:rPr>
              <a:t>環境變化對</a:t>
            </a:r>
            <a:r>
              <a:rPr lang="zh-TW" altLang="zh-TW" b="1" dirty="0">
                <a:solidFill>
                  <a:srgbClr val="FF0066"/>
                </a:solidFill>
              </a:rPr>
              <a:t>「市場導向」</a:t>
            </a:r>
            <a:r>
              <a:rPr lang="zh-TW" altLang="zh-TW" b="1" dirty="0">
                <a:solidFill>
                  <a:srgbClr val="000066"/>
                </a:solidFill>
              </a:rPr>
              <a:t>的影響：</a:t>
            </a:r>
            <a:r>
              <a:rPr lang="zh-TW" altLang="zh-TW" dirty="0"/>
              <a:t>以</a:t>
            </a:r>
            <a:r>
              <a:rPr lang="en-US" altLang="zh-TW" dirty="0"/>
              <a:t>60</a:t>
            </a:r>
            <a:r>
              <a:rPr lang="zh-TW" altLang="zh-TW" dirty="0"/>
              <a:t>年代與現在所處時代來說，從「賣方市場」變成了「買方市場」的時代。</a:t>
            </a:r>
          </a:p>
          <a:p>
            <a:pPr marL="648000" lvl="1" indent="-288000">
              <a:buClr>
                <a:srgbClr val="000066"/>
              </a:buClr>
              <a:buFont typeface="+mj-lt"/>
              <a:buAutoNum type="arabicPeriod"/>
            </a:pPr>
            <a:r>
              <a:rPr lang="zh-TW" altLang="zh-TW" b="1" dirty="0">
                <a:solidFill>
                  <a:srgbClr val="000066"/>
                </a:solidFill>
              </a:rPr>
              <a:t>環境變化對</a:t>
            </a:r>
            <a:r>
              <a:rPr lang="zh-TW" altLang="zh-TW" b="1" dirty="0">
                <a:solidFill>
                  <a:srgbClr val="FF0066"/>
                </a:solidFill>
              </a:rPr>
              <a:t>「營運重點」</a:t>
            </a:r>
            <a:r>
              <a:rPr lang="zh-TW" altLang="zh-TW" b="1" dirty="0">
                <a:solidFill>
                  <a:srgbClr val="000066"/>
                </a:solidFill>
              </a:rPr>
              <a:t>的影響：</a:t>
            </a:r>
            <a:r>
              <a:rPr lang="zh-TW" altLang="zh-TW" dirty="0"/>
              <a:t>以</a:t>
            </a:r>
            <a:r>
              <a:rPr lang="en-US" altLang="zh-TW" dirty="0"/>
              <a:t>60</a:t>
            </a:r>
            <a:r>
              <a:rPr lang="zh-TW" altLang="zh-TW" dirty="0"/>
              <a:t>年代與現在所處時代來說，從「生產導向」變成了「顧客導向」的時代。</a:t>
            </a:r>
          </a:p>
          <a:p>
            <a:pPr marL="648000" lvl="1" indent="-288000">
              <a:buClr>
                <a:srgbClr val="000066"/>
              </a:buClr>
              <a:buFont typeface="+mj-lt"/>
              <a:buAutoNum type="arabicPeriod"/>
            </a:pPr>
            <a:endParaRPr lang="zh-TW" altLang="en-US" dirty="0"/>
          </a:p>
        </p:txBody>
      </p:sp>
    </p:spTree>
    <p:extLst>
      <p:ext uri="{BB962C8B-B14F-4D97-AF65-F5344CB8AC3E}">
        <p14:creationId xmlns:p14="http://schemas.microsoft.com/office/powerpoint/2010/main" val="3961282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2800" dirty="0">
                <a:solidFill>
                  <a:srgbClr val="660066"/>
                </a:solidFill>
              </a:rPr>
              <a:t>8.2.1  </a:t>
            </a:r>
            <a:r>
              <a:rPr lang="zh-TW" altLang="zh-TW" sz="2800" dirty="0">
                <a:solidFill>
                  <a:srgbClr val="660066"/>
                </a:solidFill>
                <a:effectLst/>
              </a:rPr>
              <a:t>資源匱乏與賣方市場的年代</a:t>
            </a:r>
            <a:endParaRPr lang="zh-TW" altLang="en-US" sz="2800" dirty="0">
              <a:solidFill>
                <a:srgbClr val="660066"/>
              </a:solidFill>
            </a:endParaRPr>
          </a:p>
        </p:txBody>
      </p:sp>
      <p:sp>
        <p:nvSpPr>
          <p:cNvPr id="3" name="內容版面配置區 2"/>
          <p:cNvSpPr>
            <a:spLocks noGrp="1"/>
          </p:cNvSpPr>
          <p:nvPr>
            <p:ph idx="1"/>
          </p:nvPr>
        </p:nvSpPr>
        <p:spPr/>
        <p:txBody>
          <a:bodyPr/>
          <a:lstStyle/>
          <a:p>
            <a:r>
              <a:rPr lang="zh-TW" altLang="zh-TW" dirty="0"/>
              <a:t>資源相對匱乏的年代，身處於當代的年輕學子可能難以想像，特別是在第一次或第二次世界大戰戰後，許多工廠或基礎建設被摧毀，百廢待舉，但是人們在這樣的時代裡，仍有其想要的需求。</a:t>
            </a:r>
            <a:endParaRPr lang="en-US" altLang="zh-TW" dirty="0"/>
          </a:p>
        </p:txBody>
      </p:sp>
      <p:sp>
        <p:nvSpPr>
          <p:cNvPr id="4" name="文字方塊 3"/>
          <p:cNvSpPr txBox="1"/>
          <p:nvPr/>
        </p:nvSpPr>
        <p:spPr>
          <a:xfrm>
            <a:off x="467544" y="2667684"/>
            <a:ext cx="5256584" cy="3375283"/>
          </a:xfrm>
          <a:prstGeom prst="rect">
            <a:avLst/>
          </a:prstGeom>
          <a:noFill/>
        </p:spPr>
        <p:txBody>
          <a:bodyPr wrap="square" rtlCol="0">
            <a:spAutoFit/>
          </a:bodyPr>
          <a:lstStyle/>
          <a:p>
            <a:pPr marL="360000" indent="-288000">
              <a:lnSpc>
                <a:spcPts val="3200"/>
              </a:lnSpc>
              <a:buBlip>
                <a:blip r:embed="rId2"/>
              </a:buBlip>
            </a:pPr>
            <a:r>
              <a:rPr lang="zh-TW" altLang="zh-TW" sz="2400" dirty="0">
                <a:latin typeface="Times New Roman" pitchFamily="18" charset="0"/>
                <a:ea typeface="標楷體" pitchFamily="65" charset="-120"/>
                <a:cs typeface="Times New Roman" pitchFamily="18" charset="0"/>
              </a:rPr>
              <a:t>資源相對匱乏的年代，這表示供給與需求並不均衡，且明顯的供給遠遠地小於了需求，在這樣的情況下，便非常容易就形成所謂的「</a:t>
            </a:r>
            <a:r>
              <a:rPr lang="zh-TW" altLang="zh-TW" sz="2400" dirty="0">
                <a:solidFill>
                  <a:srgbClr val="FF0066"/>
                </a:solidFill>
                <a:latin typeface="Times New Roman" pitchFamily="18" charset="0"/>
                <a:ea typeface="標楷體" pitchFamily="65" charset="-120"/>
                <a:cs typeface="Times New Roman" pitchFamily="18" charset="0"/>
              </a:rPr>
              <a:t>賣方市場</a:t>
            </a:r>
            <a:r>
              <a:rPr lang="zh-TW" altLang="zh-TW" sz="2400" dirty="0">
                <a:latin typeface="Times New Roman" pitchFamily="18" charset="0"/>
                <a:ea typeface="標楷體" pitchFamily="65" charset="-120"/>
                <a:cs typeface="Times New Roman" pitchFamily="18" charset="0"/>
              </a:rPr>
              <a:t>」，也就是賣方的議價能力大於買方，賣方主導了許多產品生產或銷售的方向，而消費者並沒有很大的力量來加以主張或主導。</a:t>
            </a:r>
            <a:endParaRPr lang="zh-TW" altLang="en-US" sz="2400" dirty="0">
              <a:latin typeface="Times New Roman" pitchFamily="18" charset="0"/>
              <a:ea typeface="標楷體" pitchFamily="65" charset="-120"/>
              <a:cs typeface="Times New Roman" pitchFamily="18"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985" y="2708920"/>
            <a:ext cx="3097495" cy="3279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文字方塊 8">
            <a:extLst>
              <a:ext uri="{FF2B5EF4-FFF2-40B4-BE49-F238E27FC236}">
                <a16:creationId xmlns:a16="http://schemas.microsoft.com/office/drawing/2014/main" id="{027E2E33-0063-F442-84C8-68765EA6594B}"/>
              </a:ext>
            </a:extLst>
          </p:cNvPr>
          <p:cNvSpPr txBox="1"/>
          <p:nvPr/>
        </p:nvSpPr>
        <p:spPr>
          <a:xfrm>
            <a:off x="1043608" y="6335355"/>
            <a:ext cx="5256584" cy="369332"/>
          </a:xfrm>
          <a:prstGeom prst="rect">
            <a:avLst/>
          </a:prstGeom>
          <a:noFill/>
        </p:spPr>
        <p:txBody>
          <a:bodyPr wrap="square">
            <a:spAutoFit/>
          </a:bodyPr>
          <a:lstStyle/>
          <a:p>
            <a:r>
              <a:rPr lang="zh-TW" altLang="en-US" dirty="0"/>
              <a:t>https://www.youtube.com/watch?v=MDXVGxgbb4w</a:t>
            </a:r>
          </a:p>
        </p:txBody>
      </p:sp>
    </p:spTree>
    <p:extLst>
      <p:ext uri="{BB962C8B-B14F-4D97-AF65-F5344CB8AC3E}">
        <p14:creationId xmlns:p14="http://schemas.microsoft.com/office/powerpoint/2010/main" val="3858091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2800" dirty="0">
                <a:solidFill>
                  <a:srgbClr val="660066"/>
                </a:solidFill>
              </a:rPr>
              <a:t>8.2.1  </a:t>
            </a:r>
            <a:r>
              <a:rPr lang="zh-TW" altLang="zh-TW" sz="2800" dirty="0">
                <a:solidFill>
                  <a:srgbClr val="660066"/>
                </a:solidFill>
                <a:effectLst/>
              </a:rPr>
              <a:t>資源匱乏與賣方市場的年代</a:t>
            </a:r>
            <a:endParaRPr lang="zh-TW" altLang="en-US" sz="2800" dirty="0"/>
          </a:p>
        </p:txBody>
      </p:sp>
      <p:sp>
        <p:nvSpPr>
          <p:cNvPr id="3" name="內容版面配置區 2"/>
          <p:cNvSpPr>
            <a:spLocks noGrp="1"/>
          </p:cNvSpPr>
          <p:nvPr>
            <p:ph idx="1"/>
          </p:nvPr>
        </p:nvSpPr>
        <p:spPr/>
        <p:txBody>
          <a:bodyPr/>
          <a:lstStyle/>
          <a:p>
            <a:r>
              <a:rPr lang="zh-TW" altLang="zh-TW" dirty="0"/>
              <a:t>在當時，亨利福特的回答會很簡單，口吻上也應該很強勢，就是「沒辦法！」，或者是「</a:t>
            </a:r>
            <a:r>
              <a:rPr lang="zh-TW" altLang="zh-TW" dirty="0">
                <a:solidFill>
                  <a:srgbClr val="FF0066"/>
                </a:solidFill>
              </a:rPr>
              <a:t>有的就是黑色</a:t>
            </a:r>
            <a:r>
              <a:rPr lang="en-US" altLang="zh-TW" dirty="0">
                <a:solidFill>
                  <a:srgbClr val="FF0066"/>
                </a:solidFill>
              </a:rPr>
              <a:t>T</a:t>
            </a:r>
            <a:r>
              <a:rPr lang="zh-TW" altLang="zh-TW" dirty="0">
                <a:solidFill>
                  <a:srgbClr val="FF0066"/>
                </a:solidFill>
              </a:rPr>
              <a:t>型車而已，不要就算了</a:t>
            </a:r>
            <a:r>
              <a:rPr lang="zh-TW" altLang="zh-TW" dirty="0"/>
              <a:t>」。原因就在於當時的汽車炙手可熱，不僅美國政府需要，民間也有相當多人在詢問，但問題是，供給仍相當有限，可說是供不應求。此外，當時除了亨利福特的福特汽車之外，幾乎沒有其他汽車生產廠商，這些環境態勢，促使福特汽車議價能力相當高，進而形成了賣方市場。</a:t>
            </a:r>
            <a:endParaRPr lang="en-US" altLang="zh-TW" dirty="0"/>
          </a:p>
          <a:p>
            <a:r>
              <a:rPr lang="zh-TW" altLang="zh-TW" dirty="0"/>
              <a:t>賣方市場的營運重點，便聚焦於「</a:t>
            </a:r>
            <a:r>
              <a:rPr lang="zh-TW" altLang="zh-TW" dirty="0">
                <a:solidFill>
                  <a:srgbClr val="FF0066"/>
                </a:solidFill>
              </a:rPr>
              <a:t>生產導向</a:t>
            </a:r>
            <a:r>
              <a:rPr lang="zh-TW" altLang="zh-TW" dirty="0"/>
              <a:t>」，設法發掘更多技術上的創新來增加生產，也因此當年在賣方市場的情況下，「顧客導向」這樣的口號基本上是很難出現的。</a:t>
            </a:r>
            <a:endParaRPr lang="zh-TW" altLang="en-US" dirty="0"/>
          </a:p>
        </p:txBody>
      </p:sp>
    </p:spTree>
    <p:extLst>
      <p:ext uri="{BB962C8B-B14F-4D97-AF65-F5344CB8AC3E}">
        <p14:creationId xmlns:p14="http://schemas.microsoft.com/office/powerpoint/2010/main" val="3164658334"/>
      </p:ext>
    </p:extLst>
  </p:cSld>
  <p:clrMapOvr>
    <a:masterClrMapping/>
  </p:clrMapOvr>
</p:sld>
</file>

<file path=ppt/theme/theme1.xml><?xml version="1.0" encoding="utf-8"?>
<a:theme xmlns:a="http://schemas.openxmlformats.org/drawingml/2006/main" name="1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764</TotalTime>
  <Words>4023</Words>
  <Application>Microsoft Macintosh PowerPoint</Application>
  <PresentationFormat>如螢幕大小 (4:3)</PresentationFormat>
  <Paragraphs>131</Paragraphs>
  <Slides>38</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38</vt:i4>
      </vt:variant>
    </vt:vector>
  </HeadingPairs>
  <TitlesOfParts>
    <vt:vector size="46" baseType="lpstr">
      <vt:lpstr>微軟正黑體</vt:lpstr>
      <vt:lpstr>新細明體</vt:lpstr>
      <vt:lpstr>標楷體</vt:lpstr>
      <vt:lpstr>Arial</vt:lpstr>
      <vt:lpstr>Calibri</vt:lpstr>
      <vt:lpstr>Times New Roman</vt:lpstr>
      <vt:lpstr>Wingdings</vt:lpstr>
      <vt:lpstr>1_Office 佈景主題</vt:lpstr>
      <vt:lpstr>PowerPoint 簡報</vt:lpstr>
      <vt:lpstr>學習目標</vt:lpstr>
      <vt:lpstr>8.1  電子化企業的定義與目的</vt:lpstr>
      <vt:lpstr>8.1  電子化企業的定義與目的</vt:lpstr>
      <vt:lpstr>8.1  電子化企業的定義與目的</vt:lpstr>
      <vt:lpstr>8.1  電子化企業的定義與目的</vt:lpstr>
      <vt:lpstr>8.2  企業面臨的挑戰：科技進步促成各種環境的改變</vt:lpstr>
      <vt:lpstr>8.2.1  資源匱乏與賣方市場的年代</vt:lpstr>
      <vt:lpstr>8.2.1  資源匱乏與賣方市場的年代</vt:lpstr>
      <vt:lpstr>8.2.2  科技的突飛猛進</vt:lpstr>
      <vt:lpstr>8.2.2  科技的突飛猛進</vt:lpstr>
      <vt:lpstr>8.2.2  科技的突飛猛進</vt:lpstr>
      <vt:lpstr>8.2.3  資源充裕與買方市場的年代</vt:lpstr>
      <vt:lpstr>8.2.3  資源充裕與買方市場的年代</vt:lpstr>
      <vt:lpstr>8.3  企業面臨的挑戰：外在環境與供應鏈管理困境</vt:lpstr>
      <vt:lpstr>8.3.1  外在環境劇烈變化</vt:lpstr>
      <vt:lpstr>8.3.2  產業環境的變化及競爭</vt:lpstr>
      <vt:lpstr>8.3.2  產業環境的變化及競爭</vt:lpstr>
      <vt:lpstr>8.3.2  產業環境的變化及競爭</vt:lpstr>
      <vt:lpstr>8.3.2  產業環境的變化及競爭</vt:lpstr>
      <vt:lpstr>8.3.2  產業環境的變化及競爭</vt:lpstr>
      <vt:lpstr>8.3.2  產業環境的變化及競爭</vt:lpstr>
      <vt:lpstr>8.3.2  產業環境的變化及競爭</vt:lpstr>
      <vt:lpstr>8.3.2  產業環境的變化及競爭</vt:lpstr>
      <vt:lpstr>8.4  政府所支持的企業維他命計畫</vt:lpstr>
      <vt:lpstr>8.4.1  企業所處供應鏈地位與競爭優勢的關係</vt:lpstr>
      <vt:lpstr>8.4.1  企業所處供應鏈地位與競爭優勢的關係</vt:lpstr>
      <vt:lpstr>8.4.2 資訊科技對企業供應鏈上下游整合影響與競爭優勢的關係</vt:lpstr>
      <vt:lpstr>8.4.2 資訊科技對企業供應鏈上下游整合影響與競爭優勢的關係</vt:lpstr>
      <vt:lpstr>8.4.2 資訊科技對企業供應鏈上下游整合影響與競爭優勢的關係</vt:lpstr>
      <vt:lpstr>8.4.2 資訊科技對企業供應鏈上下游整合影響與競爭優勢的關係</vt:lpstr>
      <vt:lpstr>8.5  神經中樞計畫範例：特力全球運籌電子化計畫</vt:lpstr>
      <vt:lpstr>8.5  神經中樞計畫範例：特力全球運籌電子化計畫</vt:lpstr>
      <vt:lpstr>8.5  神經中樞計畫範例：特力全球運籌電子化計畫</vt:lpstr>
      <vt:lpstr>8.5  神經中樞計畫範例：特力全球運籌電子化計畫</vt:lpstr>
      <vt:lpstr>8.5  神經中樞計畫範例：特力全球運籌電子化計畫</vt:lpstr>
      <vt:lpstr>8.5  神經中樞計畫範例：特力全球運籌電子化計畫</vt:lpstr>
      <vt:lpstr>8.5  神經中樞計畫範例：特力全球運籌電子化計畫</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winx</dc:creator>
  <cp:lastModifiedBy>chiayulai</cp:lastModifiedBy>
  <cp:revision>92</cp:revision>
  <dcterms:created xsi:type="dcterms:W3CDTF">2017-02-20T08:35:36Z</dcterms:created>
  <dcterms:modified xsi:type="dcterms:W3CDTF">2022-05-14T18:26:06Z</dcterms:modified>
</cp:coreProperties>
</file>