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578" r:id="rId2"/>
    <p:sldId id="527" r:id="rId3"/>
    <p:sldId id="528" r:id="rId4"/>
    <p:sldId id="529" r:id="rId5"/>
    <p:sldId id="530" r:id="rId6"/>
    <p:sldId id="532" r:id="rId7"/>
    <p:sldId id="533" r:id="rId8"/>
    <p:sldId id="531" r:id="rId9"/>
    <p:sldId id="534" r:id="rId10"/>
    <p:sldId id="535" r:id="rId11"/>
    <p:sldId id="537" r:id="rId12"/>
    <p:sldId id="536"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5" r:id="rId50"/>
    <p:sldId id="576" r:id="rId51"/>
    <p:sldId id="577" r:id="rId52"/>
    <p:sldId id="574" r:id="rId53"/>
    <p:sldId id="579" r:id="rId54"/>
  </p:sldIdLst>
  <p:sldSz cx="9144000" cy="6858000" type="screen4x3"/>
  <p:notesSz cx="6642100" cy="9653588"/>
  <p:kinsoku lang="zh-TW"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200" b="1" kern="1200">
        <a:solidFill>
          <a:schemeClr val="bg1"/>
        </a:solidFill>
        <a:latin typeface="Arial-BoldMT" charset="0"/>
        <a:ea typeface="新細明體" panose="02020500000000000000" pitchFamily="18" charset="-120"/>
        <a:cs typeface="+mn-cs"/>
      </a:defRPr>
    </a:lvl1pPr>
    <a:lvl2pPr marL="457200" algn="l" rtl="0" eaLnBrk="0" fontAlgn="base" hangingPunct="0">
      <a:spcBef>
        <a:spcPct val="0"/>
      </a:spcBef>
      <a:spcAft>
        <a:spcPct val="0"/>
      </a:spcAft>
      <a:defRPr sz="2200" b="1" kern="1200">
        <a:solidFill>
          <a:schemeClr val="bg1"/>
        </a:solidFill>
        <a:latin typeface="Arial-BoldMT" charset="0"/>
        <a:ea typeface="新細明體" panose="02020500000000000000" pitchFamily="18" charset="-120"/>
        <a:cs typeface="+mn-cs"/>
      </a:defRPr>
    </a:lvl2pPr>
    <a:lvl3pPr marL="914400" algn="l" rtl="0" eaLnBrk="0" fontAlgn="base" hangingPunct="0">
      <a:spcBef>
        <a:spcPct val="0"/>
      </a:spcBef>
      <a:spcAft>
        <a:spcPct val="0"/>
      </a:spcAft>
      <a:defRPr sz="2200" b="1" kern="1200">
        <a:solidFill>
          <a:schemeClr val="bg1"/>
        </a:solidFill>
        <a:latin typeface="Arial-BoldMT" charset="0"/>
        <a:ea typeface="新細明體" panose="02020500000000000000" pitchFamily="18" charset="-120"/>
        <a:cs typeface="+mn-cs"/>
      </a:defRPr>
    </a:lvl3pPr>
    <a:lvl4pPr marL="1371600" algn="l" rtl="0" eaLnBrk="0" fontAlgn="base" hangingPunct="0">
      <a:spcBef>
        <a:spcPct val="0"/>
      </a:spcBef>
      <a:spcAft>
        <a:spcPct val="0"/>
      </a:spcAft>
      <a:defRPr sz="2200" b="1" kern="1200">
        <a:solidFill>
          <a:schemeClr val="bg1"/>
        </a:solidFill>
        <a:latin typeface="Arial-BoldMT" charset="0"/>
        <a:ea typeface="新細明體" panose="02020500000000000000" pitchFamily="18" charset="-120"/>
        <a:cs typeface="+mn-cs"/>
      </a:defRPr>
    </a:lvl4pPr>
    <a:lvl5pPr marL="1828800" algn="l" rtl="0" eaLnBrk="0" fontAlgn="base" hangingPunct="0">
      <a:spcBef>
        <a:spcPct val="0"/>
      </a:spcBef>
      <a:spcAft>
        <a:spcPct val="0"/>
      </a:spcAft>
      <a:defRPr sz="2200" b="1" kern="1200">
        <a:solidFill>
          <a:schemeClr val="bg1"/>
        </a:solidFill>
        <a:latin typeface="Arial-BoldMT" charset="0"/>
        <a:ea typeface="新細明體" panose="02020500000000000000" pitchFamily="18" charset="-120"/>
        <a:cs typeface="+mn-cs"/>
      </a:defRPr>
    </a:lvl5pPr>
    <a:lvl6pPr marL="2286000" algn="l" defTabSz="914400" rtl="0" eaLnBrk="1" latinLnBrk="0" hangingPunct="1">
      <a:defRPr sz="2200" b="1" kern="1200">
        <a:solidFill>
          <a:schemeClr val="bg1"/>
        </a:solidFill>
        <a:latin typeface="Arial-BoldMT" charset="0"/>
        <a:ea typeface="新細明體" panose="02020500000000000000" pitchFamily="18" charset="-120"/>
        <a:cs typeface="+mn-cs"/>
      </a:defRPr>
    </a:lvl6pPr>
    <a:lvl7pPr marL="2743200" algn="l" defTabSz="914400" rtl="0" eaLnBrk="1" latinLnBrk="0" hangingPunct="1">
      <a:defRPr sz="2200" b="1" kern="1200">
        <a:solidFill>
          <a:schemeClr val="bg1"/>
        </a:solidFill>
        <a:latin typeface="Arial-BoldMT" charset="0"/>
        <a:ea typeface="新細明體" panose="02020500000000000000" pitchFamily="18" charset="-120"/>
        <a:cs typeface="+mn-cs"/>
      </a:defRPr>
    </a:lvl7pPr>
    <a:lvl8pPr marL="3200400" algn="l" defTabSz="914400" rtl="0" eaLnBrk="1" latinLnBrk="0" hangingPunct="1">
      <a:defRPr sz="2200" b="1" kern="1200">
        <a:solidFill>
          <a:schemeClr val="bg1"/>
        </a:solidFill>
        <a:latin typeface="Arial-BoldMT" charset="0"/>
        <a:ea typeface="新細明體" panose="02020500000000000000" pitchFamily="18" charset="-120"/>
        <a:cs typeface="+mn-cs"/>
      </a:defRPr>
    </a:lvl8pPr>
    <a:lvl9pPr marL="3657600" algn="l" defTabSz="914400" rtl="0" eaLnBrk="1" latinLnBrk="0" hangingPunct="1">
      <a:defRPr sz="2200" b="1" kern="1200">
        <a:solidFill>
          <a:schemeClr val="bg1"/>
        </a:solidFill>
        <a:latin typeface="Arial-BoldMT"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728">
          <p15:clr>
            <a:srgbClr val="A4A3A4"/>
          </p15:clr>
        </p15:guide>
        <p15:guide id="2" pos="2824">
          <p15:clr>
            <a:srgbClr val="A4A3A4"/>
          </p15:clr>
        </p15:guide>
      </p15:sldGuideLst>
    </p:ext>
    <p:ext uri="{2D200454-40CA-4A62-9FC3-DE9A4176ACB9}">
      <p15:notesGuideLst xmlns:p15="http://schemas.microsoft.com/office/powerpoint/2012/main">
        <p15:guide id="1" orient="horz" pos="304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6000" autoAdjust="0"/>
  </p:normalViewPr>
  <p:slideViewPr>
    <p:cSldViewPr snapToGrid="0">
      <p:cViewPr varScale="1">
        <p:scale>
          <a:sx n="112" d="100"/>
          <a:sy n="112" d="100"/>
        </p:scale>
        <p:origin x="992" y="192"/>
      </p:cViewPr>
      <p:guideLst>
        <p:guide orient="horz" pos="2728"/>
        <p:guide pos="2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94"/>
    </p:cViewPr>
  </p:sorterViewPr>
  <p:notesViewPr>
    <p:cSldViewPr snapToGrid="0">
      <p:cViewPr>
        <p:scale>
          <a:sx n="100" d="100"/>
          <a:sy n="100" d="100"/>
        </p:scale>
        <p:origin x="-643" y="1363"/>
      </p:cViewPr>
      <p:guideLst>
        <p:guide orient="horz" pos="3040"/>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EB3EABA-B6BF-B058-D4E4-6AF2521F5132}"/>
              </a:ext>
            </a:extLst>
          </p:cNvPr>
          <p:cNvSpPr>
            <a:spLocks noChangeArrowheads="1" noTextEdit="1"/>
          </p:cNvSpPr>
          <p:nvPr>
            <p:ph type="sldImg" idx="2"/>
          </p:nvPr>
        </p:nvSpPr>
        <p:spPr bwMode="auto">
          <a:xfrm>
            <a:off x="339725" y="298450"/>
            <a:ext cx="5953125" cy="446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58FB2A39-718C-80DD-6034-79F724FB902E}"/>
              </a:ext>
            </a:extLst>
          </p:cNvPr>
          <p:cNvSpPr>
            <a:spLocks noGrp="1" noChangeArrowheads="1"/>
          </p:cNvSpPr>
          <p:nvPr>
            <p:ph type="body" sz="quarter" idx="3"/>
          </p:nvPr>
        </p:nvSpPr>
        <p:spPr bwMode="auto">
          <a:xfrm>
            <a:off x="411163" y="5100638"/>
            <a:ext cx="5795962" cy="3554412"/>
          </a:xfrm>
          <a:prstGeom prst="rect">
            <a:avLst/>
          </a:prstGeom>
          <a:noFill/>
          <a:ln w="12700">
            <a:noFill/>
            <a:miter lim="800000"/>
            <a:headEnd/>
            <a:tailEnd/>
          </a:ln>
          <a:effectLst/>
        </p:spPr>
        <p:txBody>
          <a:bodyPr vert="horz" wrap="square" lIns="88497" tIns="43472" rIns="88497" bIns="43472" numCol="1" anchor="t" anchorCtr="0" compatLnSpc="1">
            <a:prstTxWarp prst="textNoShape">
              <a:avLst/>
            </a:prstTxWarp>
          </a:bodyPr>
          <a:lstStyle/>
          <a:p>
            <a:pPr lvl="0"/>
            <a:r>
              <a:rPr lang="en-US" altLang="zh-TW" noProof="0"/>
              <a:t>Klicken Sie, um die Formate des Vorlagentextes zu bearbeiten</a:t>
            </a:r>
          </a:p>
          <a:p>
            <a:pPr lvl="1"/>
            <a:r>
              <a:rPr lang="en-US" altLang="zh-TW" noProof="0"/>
              <a:t>Zweite Ebene</a:t>
            </a:r>
          </a:p>
          <a:p>
            <a:pPr lvl="2"/>
            <a:r>
              <a:rPr lang="en-US" altLang="zh-TW" noProof="0"/>
              <a:t>Dritte Ebene</a:t>
            </a:r>
          </a:p>
        </p:txBody>
      </p:sp>
      <p:sp>
        <p:nvSpPr>
          <p:cNvPr id="56324" name="Rectangle 4">
            <a:extLst>
              <a:ext uri="{FF2B5EF4-FFF2-40B4-BE49-F238E27FC236}">
                <a16:creationId xmlns:a16="http://schemas.microsoft.com/office/drawing/2014/main" id="{51D5C500-A205-1791-F7CB-698582A0CFAD}"/>
              </a:ext>
            </a:extLst>
          </p:cNvPr>
          <p:cNvSpPr>
            <a:spLocks noChangeArrowheads="1"/>
          </p:cNvSpPr>
          <p:nvPr/>
        </p:nvSpPr>
        <p:spPr bwMode="auto">
          <a:xfrm>
            <a:off x="1588" y="9374188"/>
            <a:ext cx="6626225" cy="238125"/>
          </a:xfrm>
          <a:prstGeom prst="rect">
            <a:avLst/>
          </a:prstGeom>
          <a:noFill/>
          <a:ln>
            <a:noFill/>
          </a:ln>
        </p:spPr>
        <p:txBody>
          <a:bodyPr lIns="88497" tIns="43472" rIns="88497" bIns="43472">
            <a:spAutoFit/>
          </a:bodyPr>
          <a:lstStyle>
            <a:lvl1pPr defTabSz="893763">
              <a:defRPr sz="2200" b="1">
                <a:solidFill>
                  <a:schemeClr val="bg1"/>
                </a:solidFill>
                <a:latin typeface="Arial-BoldMT" charset="0"/>
                <a:ea typeface="新細明體" panose="02020500000000000000" pitchFamily="18" charset="-120"/>
              </a:defRPr>
            </a:lvl1pPr>
            <a:lvl2pPr marL="742950" indent="-285750" defTabSz="893763">
              <a:defRPr sz="2200" b="1">
                <a:solidFill>
                  <a:schemeClr val="bg1"/>
                </a:solidFill>
                <a:latin typeface="Arial-BoldMT" charset="0"/>
                <a:ea typeface="新細明體" panose="02020500000000000000" pitchFamily="18" charset="-120"/>
              </a:defRPr>
            </a:lvl2pPr>
            <a:lvl3pPr marL="1143000" indent="-228600" defTabSz="893763">
              <a:defRPr sz="2200" b="1">
                <a:solidFill>
                  <a:schemeClr val="bg1"/>
                </a:solidFill>
                <a:latin typeface="Arial-BoldMT" charset="0"/>
                <a:ea typeface="新細明體" panose="02020500000000000000" pitchFamily="18" charset="-120"/>
              </a:defRPr>
            </a:lvl3pPr>
            <a:lvl4pPr marL="1600200" indent="-228600" defTabSz="893763">
              <a:defRPr sz="2200" b="1">
                <a:solidFill>
                  <a:schemeClr val="bg1"/>
                </a:solidFill>
                <a:latin typeface="Arial-BoldMT" charset="0"/>
                <a:ea typeface="新細明體" panose="02020500000000000000" pitchFamily="18" charset="-120"/>
              </a:defRPr>
            </a:lvl4pPr>
            <a:lvl5pPr marL="2057400" indent="-228600" defTabSz="893763">
              <a:defRPr sz="2200" b="1">
                <a:solidFill>
                  <a:schemeClr val="bg1"/>
                </a:solidFill>
                <a:latin typeface="Arial-BoldMT" charset="0"/>
                <a:ea typeface="新細明體" panose="02020500000000000000" pitchFamily="18" charset="-120"/>
              </a:defRPr>
            </a:lvl5pPr>
            <a:lvl6pPr marL="2514600" indent="-228600" defTabSz="893763" eaLnBrk="0" fontAlgn="base" hangingPunct="0">
              <a:spcBef>
                <a:spcPct val="0"/>
              </a:spcBef>
              <a:spcAft>
                <a:spcPct val="0"/>
              </a:spcAft>
              <a:defRPr sz="2200" b="1">
                <a:solidFill>
                  <a:schemeClr val="bg1"/>
                </a:solidFill>
                <a:latin typeface="Arial-BoldMT" charset="0"/>
                <a:ea typeface="新細明體" panose="02020500000000000000" pitchFamily="18" charset="-120"/>
              </a:defRPr>
            </a:lvl6pPr>
            <a:lvl7pPr marL="2971800" indent="-228600" defTabSz="893763" eaLnBrk="0" fontAlgn="base" hangingPunct="0">
              <a:spcBef>
                <a:spcPct val="0"/>
              </a:spcBef>
              <a:spcAft>
                <a:spcPct val="0"/>
              </a:spcAft>
              <a:defRPr sz="2200" b="1">
                <a:solidFill>
                  <a:schemeClr val="bg1"/>
                </a:solidFill>
                <a:latin typeface="Arial-BoldMT" charset="0"/>
                <a:ea typeface="新細明體" panose="02020500000000000000" pitchFamily="18" charset="-120"/>
              </a:defRPr>
            </a:lvl7pPr>
            <a:lvl8pPr marL="3429000" indent="-228600" defTabSz="893763" eaLnBrk="0" fontAlgn="base" hangingPunct="0">
              <a:spcBef>
                <a:spcPct val="0"/>
              </a:spcBef>
              <a:spcAft>
                <a:spcPct val="0"/>
              </a:spcAft>
              <a:defRPr sz="2200" b="1">
                <a:solidFill>
                  <a:schemeClr val="bg1"/>
                </a:solidFill>
                <a:latin typeface="Arial-BoldMT" charset="0"/>
                <a:ea typeface="新細明體" panose="02020500000000000000" pitchFamily="18" charset="-120"/>
              </a:defRPr>
            </a:lvl8pPr>
            <a:lvl9pPr marL="3886200" indent="-228600" defTabSz="893763" eaLnBrk="0" fontAlgn="base" hangingPunct="0">
              <a:spcBef>
                <a:spcPct val="0"/>
              </a:spcBef>
              <a:spcAft>
                <a:spcPct val="0"/>
              </a:spcAft>
              <a:defRPr sz="2200" b="1">
                <a:solidFill>
                  <a:schemeClr val="bg1"/>
                </a:solidFill>
                <a:latin typeface="Arial-BoldMT" charset="0"/>
                <a:ea typeface="新細明體" panose="02020500000000000000" pitchFamily="18" charset="-120"/>
              </a:defRPr>
            </a:lvl9pPr>
          </a:lstStyle>
          <a:p>
            <a:pPr algn="ctr">
              <a:defRPr/>
            </a:pPr>
            <a:r>
              <a:rPr lang="en-US" altLang="zh-TW" sz="1000" b="0">
                <a:solidFill>
                  <a:schemeClr val="tx1"/>
                </a:solidFill>
                <a:latin typeface="Arial" panose="020B0604020202020204" pitchFamily="34" charset="0"/>
              </a:rPr>
              <a:t>Page </a:t>
            </a:r>
            <a:fld id="{D91AC38D-07D0-044E-8E26-17E444B963D9}" type="slidenum">
              <a:rPr lang="en-US" altLang="zh-TW" sz="1000" b="0" smtClean="0">
                <a:solidFill>
                  <a:schemeClr val="tx1"/>
                </a:solidFill>
                <a:latin typeface="Arial" panose="020B0604020202020204" pitchFamily="34" charset="0"/>
              </a:rPr>
              <a:pPr algn="ctr">
                <a:defRPr/>
              </a:pPr>
              <a:t>‹#›</a:t>
            </a:fld>
            <a:endParaRPr lang="en-US" altLang="zh-TW" sz="100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50000"/>
      </a:spcAft>
      <a:buSzPct val="100000"/>
      <a:buFont typeface="Wingdings" pitchFamily="2" charset="2"/>
      <a:buChar char="l"/>
      <a:defRPr sz="1200" kern="1200">
        <a:solidFill>
          <a:schemeClr val="tx1"/>
        </a:solidFill>
        <a:latin typeface="Arial" pitchFamily="34" charset="0"/>
        <a:ea typeface="+mn-ea"/>
        <a:cs typeface="+mn-cs"/>
      </a:defRPr>
    </a:lvl1pPr>
    <a:lvl2pPr marL="400050" indent="-114300" algn="l" rtl="0" eaLnBrk="0" fontAlgn="base" hangingPunct="0">
      <a:spcBef>
        <a:spcPct val="0"/>
      </a:spcBef>
      <a:spcAft>
        <a:spcPct val="50000"/>
      </a:spcAft>
      <a:buSzPct val="100000"/>
      <a:buFont typeface="Wingdings" pitchFamily="2" charset="2"/>
      <a:buChar char=""/>
      <a:defRPr sz="1000" kern="1200">
        <a:solidFill>
          <a:schemeClr val="tx1"/>
        </a:solidFill>
        <a:latin typeface="Arial" pitchFamily="34" charset="0"/>
        <a:ea typeface="+mn-ea"/>
        <a:cs typeface="+mn-cs"/>
      </a:defRPr>
    </a:lvl2pPr>
    <a:lvl3pPr marL="628650" indent="-114300" algn="l" rtl="0" eaLnBrk="0" fontAlgn="base" hangingPunct="0">
      <a:spcBef>
        <a:spcPct val="0"/>
      </a:spcBef>
      <a:spcAft>
        <a:spcPct val="50000"/>
      </a:spcAft>
      <a:buSzPct val="100000"/>
      <a:buChar char="•"/>
      <a:defRPr sz="8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SzPct val="100000"/>
      <a:buChar char="•"/>
      <a:defRPr sz="14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SzPct val="100000"/>
      <a:buChar char="•"/>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F071F4-1A02-C7AD-4083-2C5418078406}"/>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A6F892AA-B9F6-A86D-488E-618A0C3DB1B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0524177-2EE6-1AB0-39EE-F9322284D591}"/>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0F7D4062-BB42-7B4E-8405-7BC64AC011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53828FB-974B-FE45-BFA7-650C1771D028}"/>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5ACBDB6F-5D5B-F50B-31AF-2EC015843E1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DDC1DE4-15C5-A733-6EAC-27066FD4574D}"/>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0F840AD3-DEB1-0113-BA27-5B856434F56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EBF87EC-4136-3B63-179C-31817F7DE734}"/>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A4AC3619-36D3-6CBD-2DC1-0652CF98CA7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43C145D-9F45-CD7D-E347-C42FF2B44E02}"/>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59060D3F-47F8-1D09-D588-E10385BEA8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DE934F0-C2E3-A940-47C0-D5A85F1879B9}"/>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2FF8D0E4-A39F-6C17-64E8-E20D7C7104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046DEC0-C6EF-A813-303E-634F973322E6}"/>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429459F6-5F1D-0B9F-344E-89B712833EF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1F0A450-9D23-C949-3C05-60B64C82F37A}"/>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953EB6B0-2A18-EB3A-0E07-4869ABC7E9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243A732-0B75-C456-98D9-E510C164546D}"/>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A417C6EB-57A1-C0B3-E221-576F694884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2BCF5BA-696E-13BF-8B97-445A1843E15A}"/>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4A85FAE8-DEA5-5D3B-49C3-83A6501C7A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4BCCAD-3BFE-7933-E562-55C62814ED64}"/>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4AE9FB07-D7D7-E413-B510-98387F9DA2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8B040A2-F66C-C172-EA08-FA36817198CC}"/>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9074F030-D9AB-A46A-F6B5-DD7CE74B46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561CB76-2C8B-4333-66F8-F59F88DD6DF6}"/>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4AC76473-EFEE-078E-38EF-28998354D7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0B5B5E-7440-A430-9EA7-FF1991B43143}"/>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3B5BDE70-A886-0DD1-5BD3-5A35B9E5573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8083C43-91CC-8128-0F00-FB8756F88D4A}"/>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15604018-51D4-1BE8-39F8-0577FC6BFE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41D2F2E-2F58-887F-D0DC-8F8C4E54583A}"/>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538050E9-6F40-31EF-2C4D-E46C199B8EE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F5DA213-68DE-2F1D-C87E-C345FE2E6292}"/>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CE3F07AB-2CE2-5D1E-93CC-54BC0B607B0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E45ABBD-8A41-DAA2-FC0C-9AA85DA81FA2}"/>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E2D42914-B60E-AB51-9AFA-1CD1853476A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7EB2F86-E04D-2E1C-FA7F-54936DF9280F}"/>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E6ABD32C-0A15-644D-BE81-D4EF8B5D95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D8E4A5A-1C11-F19A-6E4E-58906322EF84}"/>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8A9C0AD3-66D9-D218-FDE0-44BA8568D4F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9CC9B0-3EDD-E5B6-8230-B0B24BF4888E}"/>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684D5662-425D-FC88-BCE1-AD7AC4FDB8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103BEB-5705-3ADE-F9A3-19DB3DA9BA72}"/>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564079BF-FB6D-BA99-98B6-34F6570042A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4C1326B-C213-BD03-C923-5866B8F5E89E}"/>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CA5CFA26-2C7D-A283-75EF-20E7BE77B2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B7B5DC6-E4B7-9ED9-62DE-F2C8531CCB5A}"/>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A716AE4D-A46E-AE2F-1954-5901C9DB5F7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0B491A0-60DC-439F-E190-E12EDC00A7E3}"/>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3694D585-7783-64E8-F397-9DB43EB5F73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8A960F-B9F4-5E93-1002-DCABF3FC4E70}"/>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E5084256-897C-EFC3-F4D4-32B8EF26CA4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7037305-64F5-F65E-4070-B27C7DC32176}"/>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96D8D1EF-4F2F-5062-BF82-47B648161B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40BBEAE-5085-27B1-EC85-06C5298501C9}"/>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FCB15551-DF1F-454E-93E6-BDE46EA83A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29F3C53-9352-D0B4-7CEE-50A18F5424B2}"/>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63A71B9A-44C4-FA59-DBE2-78E043900E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3BAED7B-9F88-BCF3-7F3F-B26D045A6C6E}"/>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44011066-EF09-5018-3E48-A8B182F248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DDAA33F-60C4-CC82-7667-C6F44A0DBA9A}"/>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A66C2F1A-FA44-DB34-DAD9-22808C09B7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FE0E471-8F86-72EF-5474-52F3DE04D6F8}"/>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1791754F-89CF-4B3C-AAF1-A697A027E01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08AFBA4-3A8D-40E3-021A-4F2775985670}"/>
              </a:ext>
            </a:extLst>
          </p:cNvPr>
          <p:cNvSpPr>
            <a:spLocks noChangeArrowheads="1" noTextEdit="1"/>
          </p:cNvSpPr>
          <p:nvPr>
            <p:ph type="sldImg"/>
          </p:nvPr>
        </p:nvSpPr>
        <p:spPr>
          <a:ln/>
        </p:spPr>
      </p:sp>
      <p:sp>
        <p:nvSpPr>
          <p:cNvPr id="13315" name="Rectangle 3">
            <a:extLst>
              <a:ext uri="{FF2B5EF4-FFF2-40B4-BE49-F238E27FC236}">
                <a16:creationId xmlns:a16="http://schemas.microsoft.com/office/drawing/2014/main" id="{25C0FA52-FD31-4457-23C3-2CDE2FD79D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AEBCBD0-FA89-68A5-9A6D-83F15CD03D86}"/>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DFF978C7-B491-0409-17C1-022B08EFEEE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3704065-4F85-23C8-81ED-371CE957DF4D}"/>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FE6E099D-19F0-47DC-5249-B042707991E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64A7961-1D35-476B-CE4B-E469A5D8E416}"/>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95DAB5A7-EDE6-8782-4545-C51C4517D97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D31D601-D712-3B30-2D54-17097B334B68}"/>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3F85280A-23FF-00BD-0609-25AAA21085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A8949C7-E724-A948-9FA9-56899FBC8121}"/>
              </a:ext>
            </a:extLst>
          </p:cNvPr>
          <p:cNvSpPr>
            <a:spLocks noChangeArrowheads="1" noTextEdit="1"/>
          </p:cNvSpPr>
          <p:nvPr>
            <p:ph type="sldImg"/>
          </p:nvPr>
        </p:nvSpPr>
        <p:spPr>
          <a:ln/>
        </p:spPr>
      </p:sp>
      <p:sp>
        <p:nvSpPr>
          <p:cNvPr id="95235" name="Rectangle 3">
            <a:extLst>
              <a:ext uri="{FF2B5EF4-FFF2-40B4-BE49-F238E27FC236}">
                <a16:creationId xmlns:a16="http://schemas.microsoft.com/office/drawing/2014/main" id="{4DE8BD38-399B-B816-BDCD-D55E47D9020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7245AFD-6933-CD13-FEB1-A824CD76EAAA}"/>
              </a:ext>
            </a:extLst>
          </p:cNvPr>
          <p:cNvSpPr>
            <a:spLocks noChangeArrowheads="1" noTextEdit="1"/>
          </p:cNvSpPr>
          <p:nvPr>
            <p:ph type="sldImg"/>
          </p:nvPr>
        </p:nvSpPr>
        <p:spPr>
          <a:ln/>
        </p:spPr>
      </p:sp>
      <p:sp>
        <p:nvSpPr>
          <p:cNvPr id="97283" name="Rectangle 3">
            <a:extLst>
              <a:ext uri="{FF2B5EF4-FFF2-40B4-BE49-F238E27FC236}">
                <a16:creationId xmlns:a16="http://schemas.microsoft.com/office/drawing/2014/main" id="{814C0591-7F15-8A62-26CC-C870F1B6EA1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7B842A9-2BBD-CFA1-D61C-36DA773CE140}"/>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267EC6A8-48F9-1E62-0D96-46DF7FF2219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748F36F-D9E2-E9C2-0D38-A29E2F5DD25F}"/>
              </a:ext>
            </a:extLst>
          </p:cNvPr>
          <p:cNvSpPr>
            <a:spLocks noChangeArrowheads="1" noTextEdit="1"/>
          </p:cNvSpPr>
          <p:nvPr>
            <p:ph type="sldImg"/>
          </p:nvPr>
        </p:nvSpPr>
        <p:spPr>
          <a:ln/>
        </p:spPr>
      </p:sp>
      <p:sp>
        <p:nvSpPr>
          <p:cNvPr id="101379" name="Rectangle 3">
            <a:extLst>
              <a:ext uri="{FF2B5EF4-FFF2-40B4-BE49-F238E27FC236}">
                <a16:creationId xmlns:a16="http://schemas.microsoft.com/office/drawing/2014/main" id="{FA4706CE-7856-B8C6-A5D3-18ED1D57AD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C929464-A115-A7EB-89EF-C935F0214AEB}"/>
              </a:ext>
            </a:extLst>
          </p:cNvPr>
          <p:cNvSpPr>
            <a:spLocks noChangeArrowheads="1" noTextEdit="1"/>
          </p:cNvSpPr>
          <p:nvPr>
            <p:ph type="sldImg"/>
          </p:nvPr>
        </p:nvSpPr>
        <p:spPr>
          <a:ln/>
        </p:spPr>
      </p:sp>
      <p:sp>
        <p:nvSpPr>
          <p:cNvPr id="106499" name="Rectangle 3">
            <a:extLst>
              <a:ext uri="{FF2B5EF4-FFF2-40B4-BE49-F238E27FC236}">
                <a16:creationId xmlns:a16="http://schemas.microsoft.com/office/drawing/2014/main" id="{9A5F9272-0638-07FD-2498-C07FC09C4F3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FB5E1E-4E5B-6130-8A1D-649794A910EF}"/>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CD23115E-1BDA-6DBC-DF9D-A8AD94C0106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4EDF968-F43B-B7FA-F78D-10F5599BAD29}"/>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E4828967-BAA6-E795-601E-EE47EC9157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2A67D45-CDDC-8459-705C-D6DDD014469B}"/>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BA39CB48-FDEB-3AF0-E950-0F70EA8871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CA18FD-6F90-84AC-F31F-49C4349993A5}"/>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03C677B0-D279-3AEE-9970-D20E170EF21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BACD6B-86DC-C5AA-5D67-22C71F373395}"/>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E3C86F88-5521-112F-5B09-0CB1DE3F17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8B72A1DA-F7CB-E97F-84B7-AAE872C873BF}"/>
              </a:ext>
            </a:extLst>
          </p:cNvPr>
          <p:cNvGraphicFramePr>
            <a:graphicFrameLocks noChangeAspect="1"/>
          </p:cNvGraphicFramePr>
          <p:nvPr userDrawn="1"/>
        </p:nvGraphicFramePr>
        <p:xfrm>
          <a:off x="0" y="0"/>
          <a:ext cx="9144000" cy="690563"/>
        </p:xfrm>
        <a:graphic>
          <a:graphicData uri="http://schemas.openxmlformats.org/presentationml/2006/ole">
            <mc:AlternateContent xmlns:mc="http://schemas.openxmlformats.org/markup-compatibility/2006">
              <mc:Choice xmlns:v="urn:schemas-microsoft-com:vml" Requires="v">
                <p:oleObj name="點陣圖影像" r:id="rId2" imgW="7645400" imgH="577850" progId="Paint.Picture">
                  <p:embed/>
                </p:oleObj>
              </mc:Choice>
              <mc:Fallback>
                <p:oleObj name="點陣圖影像" r:id="rId2" imgW="7645400" imgH="577850" progId="Paint.Picture">
                  <p:embed/>
                  <p:pic>
                    <p:nvPicPr>
                      <p:cNvPr id="2050" name="Object 2">
                        <a:extLst>
                          <a:ext uri="{FF2B5EF4-FFF2-40B4-BE49-F238E27FC236}">
                            <a16:creationId xmlns:a16="http://schemas.microsoft.com/office/drawing/2014/main" id="{D1A45E02-C490-3535-EC14-138BBE0A5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299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852996" name="Rectangle 4"/>
          <p:cNvSpPr>
            <a:spLocks noGrp="1" noChangeArrowheads="1"/>
          </p:cNvSpPr>
          <p:nvPr>
            <p:ph type="ctrTitle"/>
          </p:nvPr>
        </p:nvSpPr>
        <p:spPr>
          <a:xfrm>
            <a:off x="685800" y="2286000"/>
            <a:ext cx="7772400" cy="1143000"/>
          </a:xfrm>
        </p:spPr>
        <p:txBody>
          <a:bodyPr/>
          <a:lstStyle>
            <a:lvl1pPr>
              <a:defRPr/>
            </a:lvl1pPr>
          </a:lstStyle>
          <a:p>
            <a:r>
              <a:rPr lang="zh-TW" altLang="en-US"/>
              <a:t>按一下以編輯母片標題樣式</a:t>
            </a:r>
          </a:p>
        </p:txBody>
      </p:sp>
    </p:spTree>
    <p:extLst>
      <p:ext uri="{BB962C8B-B14F-4D97-AF65-F5344CB8AC3E}">
        <p14:creationId xmlns:p14="http://schemas.microsoft.com/office/powerpoint/2010/main" val="2364703438"/>
      </p:ext>
    </p:extLst>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92663978"/>
      </p:ext>
    </p:extLst>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0638" y="0"/>
            <a:ext cx="2046287" cy="5216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28600" y="0"/>
            <a:ext cx="5989638" cy="5216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0841891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811830696"/>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883085380"/>
      </p:ext>
    </p:extLst>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92125" y="977900"/>
            <a:ext cx="3886200" cy="4238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30725" y="977900"/>
            <a:ext cx="3886200" cy="4238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43647658"/>
      </p:ext>
    </p:extLst>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88574870"/>
      </p:ext>
    </p:extLst>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924791288"/>
      </p:ext>
    </p:extLst>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83395"/>
      </p:ext>
    </p:extLst>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015625902"/>
      </p:ext>
    </p:extLst>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584410594"/>
      </p:ext>
    </p:extLst>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38">
            <a:extLst>
              <a:ext uri="{FF2B5EF4-FFF2-40B4-BE49-F238E27FC236}">
                <a16:creationId xmlns:a16="http://schemas.microsoft.com/office/drawing/2014/main" id="{FEEFBD55-144B-EF52-ACD5-7E16BD1251C2}"/>
              </a:ext>
            </a:extLst>
          </p:cNvPr>
          <p:cNvGraphicFramePr>
            <a:graphicFrameLocks noChangeAspect="1"/>
          </p:cNvGraphicFramePr>
          <p:nvPr userDrawn="1"/>
        </p:nvGraphicFramePr>
        <p:xfrm>
          <a:off x="0" y="0"/>
          <a:ext cx="9144000" cy="690563"/>
        </p:xfrm>
        <a:graphic>
          <a:graphicData uri="http://schemas.openxmlformats.org/presentationml/2006/ole">
            <mc:AlternateContent xmlns:mc="http://schemas.openxmlformats.org/markup-compatibility/2006">
              <mc:Choice xmlns:v="urn:schemas-microsoft-com:vml" Requires="v">
                <p:oleObj name="點陣圖影像" r:id="rId13" imgW="7645400" imgH="577850" progId="Paint.Picture">
                  <p:embed/>
                </p:oleObj>
              </mc:Choice>
              <mc:Fallback>
                <p:oleObj name="點陣圖影像" r:id="rId13" imgW="7645400" imgH="577850" progId="Paint.Picture">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4">
            <a:extLst>
              <a:ext uri="{FF2B5EF4-FFF2-40B4-BE49-F238E27FC236}">
                <a16:creationId xmlns:a16="http://schemas.microsoft.com/office/drawing/2014/main" id="{EDCD69F2-941F-0B2C-2C69-A3AEF08C6028}"/>
              </a:ext>
            </a:extLst>
          </p:cNvPr>
          <p:cNvSpPr>
            <a:spLocks noGrp="1" noChangeArrowheads="1"/>
          </p:cNvSpPr>
          <p:nvPr>
            <p:ph type="body" idx="1"/>
          </p:nvPr>
        </p:nvSpPr>
        <p:spPr bwMode="auto">
          <a:xfrm>
            <a:off x="492125" y="977900"/>
            <a:ext cx="7924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TW"/>
              <a:t>Text (Arial 20)</a:t>
            </a:r>
          </a:p>
          <a:p>
            <a:pPr lvl="1"/>
            <a:r>
              <a:rPr lang="en-US" altLang="zh-TW"/>
              <a:t>2nd level text (Arial 18)</a:t>
            </a:r>
          </a:p>
          <a:p>
            <a:pPr lvl="2"/>
            <a:r>
              <a:rPr lang="en-US" altLang="zh-TW"/>
              <a:t>3rd level text (Arial 16)</a:t>
            </a:r>
          </a:p>
          <a:p>
            <a:pPr lvl="3"/>
            <a:r>
              <a:rPr lang="en-US" altLang="zh-TW"/>
              <a:t>4th level text (Arial 14)</a:t>
            </a:r>
          </a:p>
        </p:txBody>
      </p:sp>
      <p:sp>
        <p:nvSpPr>
          <p:cNvPr id="1028" name="Rectangle 35">
            <a:extLst>
              <a:ext uri="{FF2B5EF4-FFF2-40B4-BE49-F238E27FC236}">
                <a16:creationId xmlns:a16="http://schemas.microsoft.com/office/drawing/2014/main" id="{35ED9066-4237-648A-628E-29DA57653716}"/>
              </a:ext>
            </a:extLst>
          </p:cNvPr>
          <p:cNvSpPr>
            <a:spLocks noGrp="1" noChangeArrowheads="1"/>
          </p:cNvSpPr>
          <p:nvPr>
            <p:ph type="title"/>
          </p:nvPr>
        </p:nvSpPr>
        <p:spPr bwMode="gray">
          <a:xfrm>
            <a:off x="228600" y="0"/>
            <a:ext cx="6858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TW"/>
              <a:t>Click to edit Master title style</a:t>
            </a:r>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med">
    <p:cover/>
  </p:transition>
  <p:txStyles>
    <p:titleStyle>
      <a:lvl1pPr algn="l" rtl="0" eaLnBrk="0" fontAlgn="base" hangingPunct="0">
        <a:lnSpc>
          <a:spcPct val="85000"/>
        </a:lnSpc>
        <a:spcBef>
          <a:spcPct val="0"/>
        </a:spcBef>
        <a:spcAft>
          <a:spcPct val="0"/>
        </a:spcAft>
        <a:defRPr sz="2200" b="1">
          <a:solidFill>
            <a:schemeClr val="bg1"/>
          </a:solidFill>
          <a:latin typeface="+mj-lt"/>
          <a:ea typeface="+mj-ea"/>
          <a:cs typeface="+mj-cs"/>
        </a:defRPr>
      </a:lvl1pPr>
      <a:lvl2pPr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2pPr>
      <a:lvl3pPr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3pPr>
      <a:lvl4pPr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4pPr>
      <a:lvl5pPr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5pPr>
      <a:lvl6pPr marL="457200"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6pPr>
      <a:lvl7pPr marL="914400"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7pPr>
      <a:lvl8pPr marL="1371600"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8pPr>
      <a:lvl9pPr marL="1828800" algn="l" rtl="0" eaLnBrk="0" fontAlgn="base" hangingPunct="0">
        <a:lnSpc>
          <a:spcPct val="85000"/>
        </a:lnSpc>
        <a:spcBef>
          <a:spcPct val="0"/>
        </a:spcBef>
        <a:spcAft>
          <a:spcPct val="0"/>
        </a:spcAft>
        <a:defRPr sz="2200" b="1">
          <a:solidFill>
            <a:schemeClr val="bg1"/>
          </a:solidFill>
          <a:latin typeface="Arial" pitchFamily="34" charset="0"/>
          <a:ea typeface="標楷體" pitchFamily="65" charset="-120"/>
        </a:defRPr>
      </a:lvl9pPr>
    </p:titleStyle>
    <p:bodyStyle>
      <a:lvl1pPr marL="400050" indent="-400050" algn="l" defTabSz="687388" rtl="0" eaLnBrk="0" fontAlgn="base" hangingPunct="0">
        <a:spcBef>
          <a:spcPct val="0"/>
        </a:spcBef>
        <a:spcAft>
          <a:spcPct val="50000"/>
        </a:spcAft>
        <a:buClr>
          <a:srgbClr val="273C82"/>
        </a:buClr>
        <a:buSzPct val="100000"/>
        <a:buFont typeface="Wingdings" pitchFamily="2" charset="2"/>
        <a:buChar char="Ø"/>
        <a:defRPr sz="2400" b="1">
          <a:solidFill>
            <a:srgbClr val="0000FF"/>
          </a:solidFill>
          <a:latin typeface="+mn-lt"/>
          <a:ea typeface="+mn-ea"/>
          <a:cs typeface="+mn-cs"/>
        </a:defRPr>
      </a:lvl1pPr>
      <a:lvl2pPr marL="785813" indent="-271463" algn="l" defTabSz="687388" rtl="0" eaLnBrk="0" fontAlgn="base" hangingPunct="0">
        <a:spcBef>
          <a:spcPct val="0"/>
        </a:spcBef>
        <a:spcAft>
          <a:spcPct val="50000"/>
        </a:spcAft>
        <a:buClr>
          <a:srgbClr val="273C82"/>
        </a:buClr>
        <a:buSzPct val="75000"/>
        <a:buFont typeface="Wingdings" pitchFamily="2" charset="2"/>
        <a:buChar char="n"/>
        <a:defRPr sz="2000" b="1">
          <a:solidFill>
            <a:srgbClr val="FF6600"/>
          </a:solidFill>
          <a:latin typeface="+mn-lt"/>
          <a:ea typeface="+mn-ea"/>
        </a:defRPr>
      </a:lvl2pPr>
      <a:lvl3pPr marL="1171575" indent="-271463" algn="l" defTabSz="687388" rtl="0" eaLnBrk="0" fontAlgn="base" hangingPunct="0">
        <a:spcBef>
          <a:spcPct val="0"/>
        </a:spcBef>
        <a:spcAft>
          <a:spcPct val="50000"/>
        </a:spcAft>
        <a:buClr>
          <a:srgbClr val="273C82"/>
        </a:buClr>
        <a:buSzPct val="125000"/>
        <a:buFont typeface="Wingdings" pitchFamily="2" charset="2"/>
        <a:buChar char="w"/>
        <a:defRPr sz="2400" b="1">
          <a:solidFill>
            <a:schemeClr val="tx1"/>
          </a:solidFill>
          <a:latin typeface="+mn-lt"/>
          <a:ea typeface="+mn-ea"/>
        </a:defRPr>
      </a:lvl3pPr>
      <a:lvl4pPr marL="1557338" indent="-271463" algn="l" defTabSz="687388" rtl="0" eaLnBrk="0" fontAlgn="base" hangingPunct="0">
        <a:spcBef>
          <a:spcPct val="0"/>
        </a:spcBef>
        <a:spcAft>
          <a:spcPct val="50000"/>
        </a:spcAft>
        <a:buClr>
          <a:srgbClr val="273C82"/>
        </a:buClr>
        <a:buSzPct val="75000"/>
        <a:buFont typeface="Wingdings" pitchFamily="2" charset="2"/>
        <a:buChar char="l"/>
        <a:defRPr sz="1600" b="1">
          <a:solidFill>
            <a:schemeClr val="tx1"/>
          </a:solidFill>
          <a:latin typeface="+mn-lt"/>
          <a:ea typeface="+mn-ea"/>
        </a:defRPr>
      </a:lvl4pPr>
      <a:lvl5pPr marL="2019300" indent="-271463" algn="l" defTabSz="687388" rtl="0" eaLnBrk="0" fontAlgn="base" hangingPunct="0">
        <a:spcBef>
          <a:spcPct val="0"/>
        </a:spcBef>
        <a:spcAft>
          <a:spcPct val="50000"/>
        </a:spcAft>
        <a:buClr>
          <a:srgbClr val="37368D"/>
        </a:buClr>
        <a:buSzPct val="100000"/>
        <a:buChar char="§"/>
        <a:defRPr sz="1400" b="1">
          <a:solidFill>
            <a:schemeClr val="tx1"/>
          </a:solidFill>
          <a:latin typeface="+mn-lt"/>
          <a:ea typeface="+mn-ea"/>
        </a:defRPr>
      </a:lvl5pPr>
      <a:lvl6pPr marL="2476500" indent="-271463" algn="l" defTabSz="687388" rtl="0" eaLnBrk="0" fontAlgn="base" hangingPunct="0">
        <a:spcBef>
          <a:spcPct val="0"/>
        </a:spcBef>
        <a:spcAft>
          <a:spcPct val="50000"/>
        </a:spcAft>
        <a:buClr>
          <a:srgbClr val="37368D"/>
        </a:buClr>
        <a:buSzPct val="100000"/>
        <a:buChar char="§"/>
        <a:defRPr sz="1400" b="1">
          <a:solidFill>
            <a:schemeClr val="tx1"/>
          </a:solidFill>
          <a:latin typeface="+mn-lt"/>
          <a:ea typeface="+mn-ea"/>
        </a:defRPr>
      </a:lvl6pPr>
      <a:lvl7pPr marL="2933700" indent="-271463" algn="l" defTabSz="687388" rtl="0" eaLnBrk="0" fontAlgn="base" hangingPunct="0">
        <a:spcBef>
          <a:spcPct val="0"/>
        </a:spcBef>
        <a:spcAft>
          <a:spcPct val="50000"/>
        </a:spcAft>
        <a:buClr>
          <a:srgbClr val="37368D"/>
        </a:buClr>
        <a:buSzPct val="100000"/>
        <a:buChar char="§"/>
        <a:defRPr sz="1400" b="1">
          <a:solidFill>
            <a:schemeClr val="tx1"/>
          </a:solidFill>
          <a:latin typeface="+mn-lt"/>
          <a:ea typeface="+mn-ea"/>
        </a:defRPr>
      </a:lvl7pPr>
      <a:lvl8pPr marL="3390900" indent="-271463" algn="l" defTabSz="687388" rtl="0" eaLnBrk="0" fontAlgn="base" hangingPunct="0">
        <a:spcBef>
          <a:spcPct val="0"/>
        </a:spcBef>
        <a:spcAft>
          <a:spcPct val="50000"/>
        </a:spcAft>
        <a:buClr>
          <a:srgbClr val="37368D"/>
        </a:buClr>
        <a:buSzPct val="100000"/>
        <a:buChar char="§"/>
        <a:defRPr sz="1400" b="1">
          <a:solidFill>
            <a:schemeClr val="tx1"/>
          </a:solidFill>
          <a:latin typeface="+mn-lt"/>
          <a:ea typeface="+mn-ea"/>
        </a:defRPr>
      </a:lvl8pPr>
      <a:lvl9pPr marL="3848100" indent="-271463" algn="l" defTabSz="687388" rtl="0" eaLnBrk="0" fontAlgn="base" hangingPunct="0">
        <a:spcBef>
          <a:spcPct val="0"/>
        </a:spcBef>
        <a:spcAft>
          <a:spcPct val="50000"/>
        </a:spcAft>
        <a:buClr>
          <a:srgbClr val="37368D"/>
        </a:buClr>
        <a:buSzPct val="100000"/>
        <a:buChar char="§"/>
        <a:defRPr sz="14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YnHutLSXY-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lYCEQqSM08I"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youtube.com/watch?v=XtvIU0ZCwj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9F2813-3A7E-78BA-11D5-927C006E14F4}"/>
              </a:ext>
            </a:extLst>
          </p:cNvPr>
          <p:cNvSpPr>
            <a:spLocks noGrp="1" noChangeArrowheads="1"/>
          </p:cNvSpPr>
          <p:nvPr>
            <p:ph type="title"/>
          </p:nvPr>
        </p:nvSpPr>
        <p:spPr/>
        <p:txBody>
          <a:bodyPr/>
          <a:lstStyle/>
          <a:p>
            <a:r>
              <a:rPr lang="zh-TW" altLang="en-US">
                <a:latin typeface="標楷體" panose="02010601000101010101" pitchFamily="2" charset="-120"/>
              </a:rPr>
              <a:t>資料、資訊、以及知識</a:t>
            </a:r>
            <a:r>
              <a:rPr lang="zh-TW" altLang="en-US"/>
              <a:t> </a:t>
            </a:r>
          </a:p>
        </p:txBody>
      </p:sp>
      <p:sp>
        <p:nvSpPr>
          <p:cNvPr id="22531" name="Rectangle 3">
            <a:extLst>
              <a:ext uri="{FF2B5EF4-FFF2-40B4-BE49-F238E27FC236}">
                <a16:creationId xmlns:a16="http://schemas.microsoft.com/office/drawing/2014/main" id="{38C8EC4E-A2BD-D77D-EDD5-ED16A0BB945E}"/>
              </a:ext>
            </a:extLst>
          </p:cNvPr>
          <p:cNvSpPr>
            <a:spLocks noGrp="1" noChangeArrowheads="1"/>
          </p:cNvSpPr>
          <p:nvPr>
            <p:ph type="body" idx="1"/>
          </p:nvPr>
        </p:nvSpPr>
        <p:spPr>
          <a:xfrm>
            <a:off x="492125" y="977900"/>
            <a:ext cx="8086725" cy="5654675"/>
          </a:xfrm>
        </p:spPr>
        <p:txBody>
          <a:bodyPr/>
          <a:lstStyle/>
          <a:p>
            <a:r>
              <a:rPr lang="zh-TW" altLang="en-US">
                <a:latin typeface="標楷體" panose="02010601000101010101" pitchFamily="2" charset="-120"/>
              </a:rPr>
              <a:t>根據</a:t>
            </a:r>
            <a:r>
              <a:rPr lang="en-US" altLang="zh-TW">
                <a:latin typeface="Times New Roman" panose="02020603050405020304" pitchFamily="18" charset="0"/>
                <a:cs typeface="Times New Roman" panose="02020603050405020304" pitchFamily="18" charset="0"/>
              </a:rPr>
              <a:t>Davenport</a:t>
            </a:r>
            <a:r>
              <a:rPr lang="zh-TW" altLang="en-US">
                <a:latin typeface="標楷體" panose="02010601000101010101" pitchFamily="2" charset="-120"/>
              </a:rPr>
              <a:t>與</a:t>
            </a:r>
            <a:r>
              <a:rPr lang="en-US" altLang="zh-TW">
                <a:latin typeface="Times New Roman" panose="02020603050405020304" pitchFamily="18" charset="0"/>
                <a:cs typeface="Times New Roman" panose="02020603050405020304" pitchFamily="18" charset="0"/>
              </a:rPr>
              <a:t>Prusak (1998)</a:t>
            </a:r>
            <a:r>
              <a:rPr lang="en-US" altLang="zh-TW">
                <a:latin typeface="標楷體" panose="02010601000101010101" pitchFamily="2" charset="-120"/>
              </a:rPr>
              <a:t>，</a:t>
            </a:r>
            <a:r>
              <a:rPr lang="zh-TW" altLang="en-US">
                <a:latin typeface="標楷體" panose="02010601000101010101" pitchFamily="2" charset="-120"/>
              </a:rPr>
              <a:t>資料、資訊、以及知識為密切相關卻不盡相同的三種概念；</a:t>
            </a:r>
            <a:r>
              <a:rPr lang="zh-TW" altLang="en-US"/>
              <a:t> </a:t>
            </a:r>
          </a:p>
          <a:p>
            <a:pPr lvl="1"/>
            <a:r>
              <a:rPr lang="zh-TW" altLang="en-US">
                <a:latin typeface="標楷體" panose="02010601000101010101" pitchFamily="2" charset="-120"/>
              </a:rPr>
              <a:t>資料是對事實的客觀描述與測量值</a:t>
            </a:r>
            <a:r>
              <a:rPr lang="zh-TW" altLang="en-US"/>
              <a:t> </a:t>
            </a:r>
          </a:p>
          <a:p>
            <a:pPr lvl="1"/>
            <a:r>
              <a:rPr lang="zh-TW" altLang="en-US">
                <a:latin typeface="標楷體" panose="02010601000101010101" pitchFamily="2" charset="-120"/>
              </a:rPr>
              <a:t>資訊則是經過資料處理與分析所粹取出的意義與解釋</a:t>
            </a:r>
            <a:r>
              <a:rPr lang="zh-TW" altLang="en-US"/>
              <a:t> </a:t>
            </a:r>
          </a:p>
          <a:p>
            <a:pPr lvl="1"/>
            <a:r>
              <a:rPr lang="zh-TW" altLang="en-US">
                <a:latin typeface="標楷體" panose="02010601000101010101" pitchFamily="2" charset="-120"/>
              </a:rPr>
              <a:t>知識即是善用資訊的一種能力</a:t>
            </a:r>
            <a:r>
              <a:rPr lang="zh-TW" altLang="en-US"/>
              <a:t> </a:t>
            </a:r>
          </a:p>
          <a:p>
            <a:r>
              <a:rPr lang="zh-TW" altLang="en-US">
                <a:latin typeface="標楷體" panose="02010601000101010101" pitchFamily="2" charset="-120"/>
              </a:rPr>
              <a:t>企業組織的各層級與功能部門所需要的資料、資訊、以及知識雖不相同而彼此間卻有縱向與橫向傳遞的關係</a:t>
            </a:r>
            <a:r>
              <a:rPr lang="zh-TW" altLang="en-US"/>
              <a:t> </a:t>
            </a:r>
          </a:p>
          <a:p>
            <a:pPr lvl="1"/>
            <a:r>
              <a:rPr lang="zh-TW" altLang="en-US">
                <a:latin typeface="標楷體" panose="02010601000101010101" pitchFamily="2" charset="-120"/>
              </a:rPr>
              <a:t>在最底層的交易作業</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transactions)</a:t>
            </a:r>
            <a:r>
              <a:rPr lang="zh-TW" altLang="en-US">
                <a:latin typeface="標楷體" panose="02010601000101010101" pitchFamily="2" charset="-120"/>
              </a:rPr>
              <a:t>係遵循標準化作業規則與程序以處理大量日常性交易資料</a:t>
            </a:r>
            <a:r>
              <a:rPr lang="zh-TW" altLang="en-US"/>
              <a:t> </a:t>
            </a:r>
          </a:p>
          <a:p>
            <a:pPr lvl="1"/>
            <a:r>
              <a:rPr lang="zh-TW" altLang="en-US">
                <a:latin typeface="標楷體" panose="02010601000101010101" pitchFamily="2" charset="-120"/>
              </a:rPr>
              <a:t>第二層的管控</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management control)</a:t>
            </a:r>
            <a:r>
              <a:rPr lang="zh-TW" altLang="en-US">
                <a:latin typeface="標楷體" panose="02010601000101010101" pitchFamily="2" charset="-120"/>
              </a:rPr>
              <a:t>執行績效評量</a:t>
            </a:r>
            <a:r>
              <a:rPr lang="zh-TW" altLang="en-US"/>
              <a:t> </a:t>
            </a:r>
          </a:p>
          <a:p>
            <a:pPr lvl="1"/>
            <a:r>
              <a:rPr lang="zh-TW" altLang="en-US">
                <a:latin typeface="標楷體" panose="02010601000101010101" pitchFamily="2" charset="-120"/>
              </a:rPr>
              <a:t>第三層的決策分析</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decision analysis)</a:t>
            </a:r>
            <a:r>
              <a:rPr lang="zh-TW" altLang="en-US">
                <a:latin typeface="標楷體" panose="02010601000101010101" pitchFamily="2" charset="-120"/>
              </a:rPr>
              <a:t>評估中期性營運問題</a:t>
            </a:r>
            <a:r>
              <a:rPr lang="zh-TW" altLang="en-US"/>
              <a:t> </a:t>
            </a:r>
          </a:p>
          <a:p>
            <a:pPr lvl="1"/>
            <a:r>
              <a:rPr lang="zh-TW" altLang="en-US">
                <a:latin typeface="標楷體" panose="02010601000101010101" pitchFamily="2" charset="-120"/>
              </a:rPr>
              <a:t>在最上層的策略規劃</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strategic planning)</a:t>
            </a:r>
            <a:r>
              <a:rPr lang="zh-TW" altLang="en-US">
                <a:latin typeface="標楷體" panose="02010601000101010101" pitchFamily="2" charset="-120"/>
              </a:rPr>
              <a:t>則針對長期性策略發展，決定策略聯盟、開發營運能力與機會、以及市場分析等</a:t>
            </a:r>
            <a:r>
              <a:rPr lang="zh-TW" altLang="en-US"/>
              <a:t> </a:t>
            </a:r>
          </a:p>
          <a:p>
            <a:pPr lvl="1"/>
            <a:endParaRPr lang="zh-TW" altLang="en-US"/>
          </a:p>
        </p:txBody>
      </p:sp>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94BC997-3F82-5BF8-1B92-8F8C974F15E8}"/>
              </a:ext>
            </a:extLst>
          </p:cNvPr>
          <p:cNvSpPr>
            <a:spLocks noGrp="1" noChangeArrowheads="1"/>
          </p:cNvSpPr>
          <p:nvPr>
            <p:ph type="title"/>
          </p:nvPr>
        </p:nvSpPr>
        <p:spPr/>
        <p:txBody>
          <a:bodyPr/>
          <a:lstStyle/>
          <a:p>
            <a:r>
              <a:rPr lang="zh-TW" altLang="en-US">
                <a:latin typeface="標楷體" panose="02010601000101010101" pitchFamily="2" charset="-120"/>
              </a:rPr>
              <a:t>流程與資料整合</a:t>
            </a:r>
            <a:r>
              <a:rPr lang="zh-TW" altLang="en-US"/>
              <a:t> </a:t>
            </a:r>
          </a:p>
        </p:txBody>
      </p:sp>
      <p:sp>
        <p:nvSpPr>
          <p:cNvPr id="24579" name="Rectangle 3">
            <a:extLst>
              <a:ext uri="{FF2B5EF4-FFF2-40B4-BE49-F238E27FC236}">
                <a16:creationId xmlns:a16="http://schemas.microsoft.com/office/drawing/2014/main" id="{61066021-3A2E-2C85-872B-3FB07939B1EF}"/>
              </a:ext>
            </a:extLst>
          </p:cNvPr>
          <p:cNvSpPr>
            <a:spLocks noGrp="1" noChangeArrowheads="1"/>
          </p:cNvSpPr>
          <p:nvPr>
            <p:ph type="body" idx="1"/>
          </p:nvPr>
        </p:nvSpPr>
        <p:spPr>
          <a:xfrm>
            <a:off x="492125" y="977900"/>
            <a:ext cx="7924800" cy="5592763"/>
          </a:xfrm>
        </p:spPr>
        <p:txBody>
          <a:bodyPr/>
          <a:lstStyle/>
          <a:p>
            <a:r>
              <a:rPr lang="zh-TW" altLang="en-US" sz="2000">
                <a:latin typeface="標楷體" panose="02010601000101010101" pitchFamily="2" charset="-120"/>
              </a:rPr>
              <a:t>由於傳統多僅針對個別功能需求開發獨立性的資訊系統而缺乏橫向及縱向的流程與資料整合，不同功能或階層的部門因而不能即時取得與傳遞資訊。</a:t>
            </a:r>
            <a:r>
              <a:rPr lang="zh-TW" altLang="en-US" sz="2000"/>
              <a:t> </a:t>
            </a:r>
          </a:p>
          <a:p>
            <a:r>
              <a:rPr lang="zh-TW" altLang="en-US" sz="2000">
                <a:latin typeface="標楷體" panose="02010601000101010101" pitchFamily="2" charset="-120"/>
              </a:rPr>
              <a:t>現今則特別重視包括：企業整體性需求與</a:t>
            </a:r>
          </a:p>
          <a:p>
            <a:pPr lvl="1"/>
            <a:r>
              <a:rPr lang="zh-TW" altLang="en-US" sz="1800">
                <a:latin typeface="標楷體" panose="02010601000101010101" pitchFamily="2" charset="-120"/>
              </a:rPr>
              <a:t>資訊系統之間 </a:t>
            </a:r>
          </a:p>
          <a:p>
            <a:pPr lvl="1"/>
            <a:r>
              <a:rPr lang="zh-TW" altLang="en-US" sz="1800">
                <a:latin typeface="標楷體" panose="02010601000101010101" pitchFamily="2" charset="-120"/>
              </a:rPr>
              <a:t>組織層級之間 </a:t>
            </a:r>
          </a:p>
          <a:p>
            <a:pPr lvl="1"/>
            <a:r>
              <a:rPr lang="zh-TW" altLang="en-US" sz="1800">
                <a:latin typeface="標楷體" panose="02010601000101010101" pitchFamily="2" charset="-120"/>
              </a:rPr>
              <a:t>部門之間</a:t>
            </a:r>
          </a:p>
          <a:p>
            <a:pPr>
              <a:buFont typeface="Wingdings" pitchFamily="2" charset="2"/>
              <a:buNone/>
            </a:pPr>
            <a:r>
              <a:rPr lang="zh-TW" altLang="en-US" sz="2000">
                <a:latin typeface="標楷體" panose="02010601000101010101" pitchFamily="2" charset="-120"/>
              </a:rPr>
              <a:t>   的完全整合。</a:t>
            </a:r>
            <a:r>
              <a:rPr lang="zh-TW" altLang="en-US" sz="2000"/>
              <a:t> </a:t>
            </a:r>
          </a:p>
          <a:p>
            <a:r>
              <a:rPr lang="zh-TW" altLang="en-US" sz="2000">
                <a:latin typeface="標楷體" panose="02010601000101010101" pitchFamily="2" charset="-120"/>
              </a:rPr>
              <a:t>作為首要基礎建設的資訊系統就是要裨利各層級的人員輸入、分析、產出、貯存、與控制種類繁多且大量的資料與資訊。</a:t>
            </a:r>
            <a:endParaRPr lang="zh-TW" altLang="en-US" sz="2000"/>
          </a:p>
          <a:p>
            <a:r>
              <a:rPr lang="zh-TW" altLang="en-US" sz="2000">
                <a:latin typeface="標楷體" panose="02010601000101010101" pitchFamily="2" charset="-120"/>
              </a:rPr>
              <a:t>以</a:t>
            </a:r>
            <a:r>
              <a:rPr lang="en-US" altLang="zh-TW" sz="2000">
                <a:latin typeface="Times New Roman" panose="02020603050405020304" pitchFamily="18" charset="0"/>
                <a:cs typeface="Times New Roman" panose="02020603050405020304" pitchFamily="18" charset="0"/>
              </a:rPr>
              <a:t>ERP</a:t>
            </a:r>
            <a:r>
              <a:rPr lang="zh-TW" altLang="en-US" sz="2000">
                <a:latin typeface="標楷體" panose="02010601000101010101" pitchFamily="2" charset="-120"/>
              </a:rPr>
              <a:t>為核心系統的流程分析更進一步探討如何有效管理資料、資訊、以及知識的相關程序與設計營運規則</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business rules)</a:t>
            </a:r>
            <a:r>
              <a:rPr lang="en-US" altLang="zh-TW" sz="2000">
                <a:latin typeface="標楷體" panose="02010601000101010101" pitchFamily="2" charset="-120"/>
              </a:rPr>
              <a:t>，</a:t>
            </a:r>
            <a:r>
              <a:rPr lang="zh-TW" altLang="en-US" sz="2000">
                <a:latin typeface="標楷體" panose="02010601000101010101" pitchFamily="2" charset="-120"/>
              </a:rPr>
              <a:t>以提高加值性物流與處理現金流</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財務會計</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的效率以及設計與其他企業的界面關係。</a:t>
            </a:r>
            <a:r>
              <a:rPr lang="zh-TW" altLang="en-US" sz="2000"/>
              <a:t> </a:t>
            </a:r>
          </a:p>
          <a:p>
            <a:pPr>
              <a:buFont typeface="Wingdings" pitchFamily="2" charset="2"/>
              <a:buNone/>
            </a:pPr>
            <a:endParaRPr lang="zh-TW" altLang="en-US" sz="2000"/>
          </a:p>
        </p:txBody>
      </p:sp>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2A87004-D31F-6B18-4BC8-5D5C6B02A2D7}"/>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ERP</a:t>
            </a:r>
            <a:r>
              <a:rPr lang="zh-TW" altLang="en-US">
                <a:latin typeface="標楷體" panose="02010601000101010101" pitchFamily="2" charset="-120"/>
              </a:rPr>
              <a:t>層級系統--以運籌管理(</a:t>
            </a:r>
            <a:r>
              <a:rPr lang="en-US" altLang="zh-TW">
                <a:latin typeface="標楷體" panose="02010601000101010101" pitchFamily="2" charset="-120"/>
              </a:rPr>
              <a:t>logistics)</a:t>
            </a:r>
            <a:r>
              <a:rPr lang="zh-TW" altLang="en-US">
                <a:latin typeface="標楷體" panose="02010601000101010101" pitchFamily="2" charset="-120"/>
              </a:rPr>
              <a:t>為例 </a:t>
            </a:r>
            <a:r>
              <a:rPr lang="zh-TW" altLang="en-US"/>
              <a:t> </a:t>
            </a:r>
          </a:p>
        </p:txBody>
      </p:sp>
      <p:sp>
        <p:nvSpPr>
          <p:cNvPr id="26628" name="Rectangle 6">
            <a:extLst>
              <a:ext uri="{FF2B5EF4-FFF2-40B4-BE49-F238E27FC236}">
                <a16:creationId xmlns:a16="http://schemas.microsoft.com/office/drawing/2014/main" id="{6DA1D008-6BF0-0A4E-6FC1-F48D8E8BA7D0}"/>
              </a:ext>
            </a:extLst>
          </p:cNvPr>
          <p:cNvSpPr>
            <a:spLocks noChangeArrowheads="1"/>
          </p:cNvSpPr>
          <p:nvPr/>
        </p:nvSpPr>
        <p:spPr bwMode="auto">
          <a:xfrm>
            <a:off x="4913313" y="741363"/>
            <a:ext cx="42306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457200" indent="-457200">
              <a:defRPr sz="2200" b="1">
                <a:solidFill>
                  <a:schemeClr val="bg1"/>
                </a:solidFill>
                <a:latin typeface="Arial-BoldMT" charset="0"/>
                <a:ea typeface="新細明體" panose="02020500000000000000" pitchFamily="18" charset="-120"/>
              </a:defRPr>
            </a:lvl1pPr>
            <a:lvl2pPr marL="742950" indent="-285750">
              <a:defRPr sz="2200" b="1">
                <a:solidFill>
                  <a:schemeClr val="bg1"/>
                </a:solidFill>
                <a:latin typeface="Arial-BoldMT" charset="0"/>
                <a:ea typeface="新細明體" panose="02020500000000000000" pitchFamily="18" charset="-120"/>
              </a:defRPr>
            </a:lvl2pPr>
            <a:lvl3pPr marL="1143000" indent="-228600">
              <a:defRPr sz="2200" b="1">
                <a:solidFill>
                  <a:schemeClr val="bg1"/>
                </a:solidFill>
                <a:latin typeface="Arial-BoldMT" charset="0"/>
                <a:ea typeface="新細明體" panose="02020500000000000000" pitchFamily="18" charset="-120"/>
              </a:defRPr>
            </a:lvl3pPr>
            <a:lvl4pPr marL="1600200" indent="-228600">
              <a:defRPr sz="2200" b="1">
                <a:solidFill>
                  <a:schemeClr val="bg1"/>
                </a:solidFill>
                <a:latin typeface="Arial-BoldMT" charset="0"/>
                <a:ea typeface="新細明體" panose="02020500000000000000" pitchFamily="18" charset="-120"/>
              </a:defRPr>
            </a:lvl4pPr>
            <a:lvl5pPr marL="2057400" indent="-228600">
              <a:defRPr sz="2200" b="1">
                <a:solidFill>
                  <a:schemeClr val="bg1"/>
                </a:solidFill>
                <a:latin typeface="Arial-BoldMT" charset="0"/>
                <a:ea typeface="新細明體" panose="02020500000000000000" pitchFamily="18" charset="-120"/>
              </a:defRPr>
            </a:lvl5pPr>
            <a:lvl6pPr marL="25146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6pPr>
            <a:lvl7pPr marL="29718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7pPr>
            <a:lvl8pPr marL="34290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8pPr>
            <a:lvl9pPr marL="38862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9pPr>
          </a:lstStyle>
          <a:p>
            <a:pPr>
              <a:buFont typeface="Wingdings" pitchFamily="2" charset="2"/>
              <a:buChar char="l"/>
            </a:pPr>
            <a:r>
              <a:rPr lang="zh-TW" altLang="en-US" sz="1800" b="0">
                <a:solidFill>
                  <a:srgbClr val="1F1694"/>
                </a:solidFill>
                <a:latin typeface="Times New Roman" panose="02020603050405020304" pitchFamily="18" charset="0"/>
                <a:ea typeface="標楷體" panose="02010601000101010101" pitchFamily="2" charset="-120"/>
              </a:rPr>
              <a:t>高階主管資訊系統(</a:t>
            </a:r>
            <a:r>
              <a:rPr lang="en-US" altLang="zh-TW" sz="1800" b="0">
                <a:solidFill>
                  <a:srgbClr val="1F1694"/>
                </a:solidFill>
                <a:latin typeface="Times New Roman" panose="02020603050405020304" pitchFamily="18" charset="0"/>
                <a:ea typeface="標楷體" panose="02010601000101010101" pitchFamily="2" charset="-120"/>
              </a:rPr>
              <a:t>Executive Information System, EIS)</a:t>
            </a:r>
            <a:r>
              <a:rPr lang="en-US" altLang="zh-TW" sz="1800" b="0">
                <a:solidFill>
                  <a:schemeClr val="tx1"/>
                </a:solidFill>
                <a:latin typeface="Times New Roman" panose="02020603050405020304" pitchFamily="18" charset="0"/>
                <a:ea typeface="標楷體" panose="02010601000101010101" pitchFamily="2" charset="-120"/>
              </a:rPr>
              <a:t> </a:t>
            </a:r>
          </a:p>
          <a:p>
            <a:pPr>
              <a:buFont typeface="Wingdings" pitchFamily="2" charset="2"/>
              <a:buChar char="l"/>
            </a:pPr>
            <a:r>
              <a:rPr lang="zh-TW" altLang="en-US" sz="1800" b="0">
                <a:solidFill>
                  <a:srgbClr val="CC0000"/>
                </a:solidFill>
                <a:latin typeface="Times New Roman" panose="02020603050405020304" pitchFamily="18" charset="0"/>
                <a:ea typeface="標楷體" panose="02010601000101010101" pitchFamily="2" charset="-120"/>
              </a:rPr>
              <a:t>先進規劃與排程系統(</a:t>
            </a:r>
            <a:r>
              <a:rPr lang="en-US" altLang="zh-TW" sz="1800" b="0">
                <a:solidFill>
                  <a:srgbClr val="CC0000"/>
                </a:solidFill>
                <a:latin typeface="Times New Roman" panose="02020603050405020304" pitchFamily="18" charset="0"/>
                <a:ea typeface="標楷體" panose="02010601000101010101" pitchFamily="2" charset="-120"/>
              </a:rPr>
              <a:t>Advanced Planning and Scheduling System, APS)</a:t>
            </a:r>
            <a:r>
              <a:rPr lang="en-US" altLang="zh-TW" sz="1800" b="0">
                <a:solidFill>
                  <a:schemeClr val="tx1"/>
                </a:solidFill>
                <a:latin typeface="Times New Roman" panose="02020603050405020304" pitchFamily="18" charset="0"/>
                <a:ea typeface="標楷體" panose="02010601000101010101" pitchFamily="2" charset="-120"/>
              </a:rPr>
              <a:t> </a:t>
            </a:r>
          </a:p>
          <a:p>
            <a:pPr>
              <a:buFont typeface="Wingdings" pitchFamily="2" charset="2"/>
              <a:buChar char="l"/>
            </a:pPr>
            <a:r>
              <a:rPr lang="zh-TW" altLang="en-US" sz="1800" b="0">
                <a:solidFill>
                  <a:srgbClr val="1F1694"/>
                </a:solidFill>
                <a:latin typeface="Times New Roman" panose="02020603050405020304" pitchFamily="18" charset="0"/>
                <a:ea typeface="標楷體" panose="02010601000101010101" pitchFamily="2" charset="-120"/>
              </a:rPr>
              <a:t>製造執行系統(</a:t>
            </a:r>
            <a:r>
              <a:rPr lang="en-US" altLang="zh-TW" sz="1800" b="0">
                <a:solidFill>
                  <a:srgbClr val="1F1694"/>
                </a:solidFill>
                <a:latin typeface="Times New Roman" panose="02020603050405020304" pitchFamily="18" charset="0"/>
                <a:ea typeface="標楷體" panose="02010601000101010101" pitchFamily="2" charset="-120"/>
              </a:rPr>
              <a:t>Manufacturing Execution System, MES) </a:t>
            </a:r>
          </a:p>
          <a:p>
            <a:pPr>
              <a:buFont typeface="Wingdings" pitchFamily="2" charset="2"/>
              <a:buChar char="l"/>
            </a:pPr>
            <a:r>
              <a:rPr lang="zh-TW" altLang="en-US" sz="1800" b="0">
                <a:solidFill>
                  <a:srgbClr val="CC0000"/>
                </a:solidFill>
                <a:latin typeface="Times New Roman" panose="02020603050405020304" pitchFamily="18" charset="0"/>
                <a:ea typeface="標楷體" panose="02010601000101010101" pitchFamily="2" charset="-120"/>
              </a:rPr>
              <a:t>程式邏輯控制器(</a:t>
            </a:r>
            <a:r>
              <a:rPr lang="en-US" altLang="zh-TW" sz="1800" b="0">
                <a:solidFill>
                  <a:srgbClr val="CC0000"/>
                </a:solidFill>
                <a:latin typeface="Times New Roman" panose="02020603050405020304" pitchFamily="18" charset="0"/>
                <a:ea typeface="標楷體" panose="02010601000101010101" pitchFamily="2" charset="-120"/>
              </a:rPr>
              <a:t>Programmable Logical Controller, PLC)</a:t>
            </a:r>
            <a:r>
              <a:rPr lang="en-US" altLang="zh-TW" sz="1800" b="0">
                <a:solidFill>
                  <a:schemeClr val="tx1"/>
                </a:solidFill>
                <a:latin typeface="Times New Roman" panose="02020603050405020304" pitchFamily="18" charset="0"/>
                <a:ea typeface="標楷體" panose="02010601000101010101" pitchFamily="2" charset="-120"/>
              </a:rPr>
              <a:t> </a:t>
            </a:r>
          </a:p>
          <a:p>
            <a:pPr>
              <a:buFont typeface="Wingdings" pitchFamily="2" charset="2"/>
              <a:buChar char="l"/>
            </a:pPr>
            <a:r>
              <a:rPr lang="zh-TW" altLang="en-US" sz="1800" b="0">
                <a:solidFill>
                  <a:srgbClr val="1F1694"/>
                </a:solidFill>
                <a:latin typeface="Times New Roman" panose="02020603050405020304" pitchFamily="18" charset="0"/>
                <a:ea typeface="標楷體" panose="02010601000101010101" pitchFamily="2" charset="-120"/>
              </a:rPr>
              <a:t>監視控制與資料擷取系統(</a:t>
            </a:r>
            <a:r>
              <a:rPr lang="en-US" altLang="zh-TW" sz="1800" b="0">
                <a:solidFill>
                  <a:srgbClr val="1F1694"/>
                </a:solidFill>
                <a:latin typeface="Times New Roman" panose="02020603050405020304" pitchFamily="18" charset="0"/>
                <a:ea typeface="標楷體" panose="02010601000101010101" pitchFamily="2" charset="-120"/>
              </a:rPr>
              <a:t>Supervisory Control and Data Acquisition, SCDA)</a:t>
            </a:r>
            <a:r>
              <a:rPr lang="en-US" altLang="zh-TW" sz="1800" b="0">
                <a:solidFill>
                  <a:schemeClr val="tx1"/>
                </a:solidFill>
                <a:latin typeface="Times New Roman" panose="02020603050405020304" pitchFamily="18" charset="0"/>
                <a:ea typeface="標楷體" panose="02010601000101010101" pitchFamily="2" charset="-120"/>
              </a:rPr>
              <a:t> </a:t>
            </a:r>
          </a:p>
          <a:p>
            <a:pPr>
              <a:buFont typeface="Wingdings" pitchFamily="2" charset="2"/>
              <a:buChar char="l"/>
            </a:pPr>
            <a:r>
              <a:rPr lang="zh-TW" altLang="en-US" sz="1800" b="0">
                <a:solidFill>
                  <a:srgbClr val="CC0000"/>
                </a:solidFill>
                <a:latin typeface="Times New Roman" panose="02020603050405020304" pitchFamily="18" charset="0"/>
                <a:ea typeface="標楷體" panose="02010601000101010101" pitchFamily="2" charset="-120"/>
              </a:rPr>
              <a:t>工廠自動化系統(</a:t>
            </a:r>
            <a:r>
              <a:rPr lang="en-US" altLang="zh-TW" sz="1800" b="0">
                <a:solidFill>
                  <a:srgbClr val="CC0000"/>
                </a:solidFill>
                <a:latin typeface="Times New Roman" panose="02020603050405020304" pitchFamily="18" charset="0"/>
                <a:ea typeface="標楷體" panose="02010601000101010101" pitchFamily="2" charset="-120"/>
              </a:rPr>
              <a:t>Factory Floor Automation System, FFAS)</a:t>
            </a:r>
            <a:r>
              <a:rPr lang="en-US" altLang="zh-TW" sz="1800" b="0">
                <a:solidFill>
                  <a:schemeClr val="tx1"/>
                </a:solidFill>
                <a:latin typeface="Times New Roman" panose="02020603050405020304" pitchFamily="18" charset="0"/>
                <a:ea typeface="標楷體" panose="02010601000101010101" pitchFamily="2" charset="-120"/>
              </a:rPr>
              <a:t> 	</a:t>
            </a:r>
          </a:p>
        </p:txBody>
      </p:sp>
      <p:pic>
        <p:nvPicPr>
          <p:cNvPr id="2" name="圖片 1">
            <a:extLst>
              <a:ext uri="{FF2B5EF4-FFF2-40B4-BE49-F238E27FC236}">
                <a16:creationId xmlns:a16="http://schemas.microsoft.com/office/drawing/2014/main" id="{2C599413-3921-DBFB-3209-426580ABCBFF}"/>
              </a:ext>
            </a:extLst>
          </p:cNvPr>
          <p:cNvPicPr>
            <a:picLocks noChangeAspect="1"/>
          </p:cNvPicPr>
          <p:nvPr/>
        </p:nvPicPr>
        <p:blipFill>
          <a:blip r:embed="rId3"/>
          <a:stretch>
            <a:fillRect/>
          </a:stretch>
        </p:blipFill>
        <p:spPr>
          <a:xfrm>
            <a:off x="86360" y="834390"/>
            <a:ext cx="5245100" cy="5486400"/>
          </a:xfrm>
          <a:prstGeom prst="rect">
            <a:avLst/>
          </a:prstGeom>
        </p:spPr>
      </p:pic>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1C66189-710D-7CF2-1B1D-C6EA56E84DBF}"/>
              </a:ext>
            </a:extLst>
          </p:cNvPr>
          <p:cNvSpPr>
            <a:spLocks noGrp="1" noChangeArrowheads="1"/>
          </p:cNvSpPr>
          <p:nvPr>
            <p:ph type="title"/>
          </p:nvPr>
        </p:nvSpPr>
        <p:spPr/>
        <p:txBody>
          <a:bodyPr/>
          <a:lstStyle/>
          <a:p>
            <a:r>
              <a:rPr lang="zh-TW" altLang="en-US">
                <a:latin typeface="標楷體" panose="02010601000101010101" pitchFamily="2" charset="-120"/>
              </a:rPr>
              <a:t>企業流程之定義</a:t>
            </a:r>
            <a:r>
              <a:rPr lang="zh-TW" altLang="en-US"/>
              <a:t> </a:t>
            </a:r>
          </a:p>
        </p:txBody>
      </p:sp>
      <p:sp>
        <p:nvSpPr>
          <p:cNvPr id="28675" name="Rectangle 3">
            <a:extLst>
              <a:ext uri="{FF2B5EF4-FFF2-40B4-BE49-F238E27FC236}">
                <a16:creationId xmlns:a16="http://schemas.microsoft.com/office/drawing/2014/main" id="{E08F6E04-0907-B82C-9CD7-4F76E91462EC}"/>
              </a:ext>
            </a:extLst>
          </p:cNvPr>
          <p:cNvSpPr>
            <a:spLocks noGrp="1" noChangeArrowheads="1"/>
          </p:cNvSpPr>
          <p:nvPr>
            <p:ph type="body" idx="1"/>
          </p:nvPr>
        </p:nvSpPr>
        <p:spPr>
          <a:xfrm>
            <a:off x="492125" y="977900"/>
            <a:ext cx="7924800" cy="5511800"/>
          </a:xfrm>
        </p:spPr>
        <p:txBody>
          <a:bodyPr/>
          <a:lstStyle/>
          <a:p>
            <a:r>
              <a:rPr lang="zh-TW" altLang="en-US" sz="2000">
                <a:latin typeface="標楷體" panose="02010601000101010101" pitchFamily="2" charset="-120"/>
              </a:rPr>
              <a:t>有關企業流程的定義繁多，以不同角度可列舉三項 </a:t>
            </a:r>
          </a:p>
          <a:p>
            <a:pPr lvl="1"/>
            <a:r>
              <a:rPr lang="zh-TW" altLang="en-US" sz="1800">
                <a:latin typeface="標楷體" panose="02010601000101010101" pitchFamily="2" charset="-120"/>
              </a:rPr>
              <a:t>為達成既定的企業目的，利用有限資源執行一組邏輯性相關的活動</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activities)</a:t>
            </a:r>
            <a:r>
              <a:rPr lang="zh-TW" altLang="en-US" sz="1800">
                <a:latin typeface="標楷體" panose="02010601000101010101" pitchFamily="2" charset="-120"/>
              </a:rPr>
              <a:t>與分項任務</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tasks)</a:t>
            </a:r>
            <a:r>
              <a:rPr lang="en-US" altLang="zh-TW" sz="1800"/>
              <a:t> </a:t>
            </a:r>
            <a:r>
              <a:rPr lang="zh-TW" altLang="en-US" sz="1800">
                <a:latin typeface="標楷體" panose="02010601000101010101" pitchFamily="2" charset="-120"/>
              </a:rPr>
              <a:t>。</a:t>
            </a:r>
            <a:endParaRPr lang="en-US" altLang="zh-TW" sz="1800"/>
          </a:p>
          <a:p>
            <a:pPr lvl="1"/>
            <a:r>
              <a:rPr lang="zh-TW" altLang="en-US" sz="1800">
                <a:latin typeface="標楷體" panose="02010601000101010101" pitchFamily="2" charset="-120"/>
              </a:rPr>
              <a:t>因事件驅動</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driven by event)</a:t>
            </a:r>
            <a:r>
              <a:rPr lang="en-US" altLang="zh-TW" sz="1800">
                <a:latin typeface="標楷體" panose="02010601000101010101" pitchFamily="2" charset="-120"/>
              </a:rPr>
              <a:t>，</a:t>
            </a:r>
            <a:r>
              <a:rPr lang="zh-TW" altLang="en-US" sz="1800">
                <a:latin typeface="標楷體" panose="02010601000101010101" pitchFamily="2" charset="-120"/>
              </a:rPr>
              <a:t>執行一連續的加值活動以滿足各種利益關係人</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stakeholders) </a:t>
            </a:r>
            <a:r>
              <a:rPr lang="zh-TW" altLang="en-US" sz="1800">
                <a:latin typeface="標楷體" panose="02010601000101010101" pitchFamily="2" charset="-120"/>
              </a:rPr>
              <a:t>。</a:t>
            </a:r>
            <a:endParaRPr lang="en-US" altLang="zh-TW" sz="1800">
              <a:latin typeface="Times New Roman" panose="02020603050405020304" pitchFamily="18" charset="0"/>
              <a:cs typeface="Times New Roman" panose="02020603050405020304" pitchFamily="18" charset="0"/>
            </a:endParaRPr>
          </a:p>
          <a:p>
            <a:pPr lvl="1"/>
            <a:r>
              <a:rPr lang="zh-TW" altLang="en-US" sz="1800">
                <a:latin typeface="標楷體" panose="02010601000101010101" pitchFamily="2" charset="-120"/>
              </a:rPr>
              <a:t>必須清楚定義關於特定流程的</a:t>
            </a:r>
            <a:r>
              <a:rPr lang="zh-TW" altLang="en-US" sz="1800">
                <a:latin typeface="Times New Roman" panose="02020603050405020304" pitchFamily="18" charset="0"/>
              </a:rPr>
              <a:t>5</a:t>
            </a:r>
            <a:r>
              <a:rPr lang="zh-TW" altLang="en-US" sz="1800">
                <a:latin typeface="標楷體" panose="02010601000101010101" pitchFamily="2" charset="-120"/>
              </a:rPr>
              <a:t>個</a:t>
            </a:r>
            <a:r>
              <a:rPr lang="en-US" altLang="zh-TW" sz="1800">
                <a:latin typeface="Times New Roman" panose="02020603050405020304" pitchFamily="18" charset="0"/>
              </a:rPr>
              <a:t>W</a:t>
            </a:r>
            <a:r>
              <a:rPr lang="zh-TW" altLang="en-US" sz="1800">
                <a:latin typeface="標楷體" panose="02010601000101010101" pitchFamily="2" charset="-120"/>
              </a:rPr>
              <a:t>與</a:t>
            </a:r>
            <a:r>
              <a:rPr lang="zh-TW" altLang="en-US" sz="1800">
                <a:latin typeface="Times New Roman" panose="02020603050405020304" pitchFamily="18" charset="0"/>
              </a:rPr>
              <a:t>3</a:t>
            </a:r>
            <a:r>
              <a:rPr lang="zh-TW" altLang="en-US" sz="1800">
                <a:latin typeface="標楷體" panose="02010601000101010101" pitchFamily="2" charset="-120"/>
              </a:rPr>
              <a:t>個</a:t>
            </a:r>
            <a:r>
              <a:rPr lang="en-US" altLang="zh-TW" sz="1800">
                <a:latin typeface="Times New Roman" panose="02020603050405020304" pitchFamily="18" charset="0"/>
              </a:rPr>
              <a:t>H</a:t>
            </a:r>
            <a:r>
              <a:rPr lang="en-US" altLang="zh-TW" sz="1800">
                <a:latin typeface="標楷體" panose="02010601000101010101" pitchFamily="2" charset="-120"/>
              </a:rPr>
              <a:t>：</a:t>
            </a:r>
            <a:r>
              <a:rPr lang="zh-TW" altLang="en-US" sz="1800">
                <a:latin typeface="標楷體" panose="02010601000101010101" pitchFamily="2" charset="-120"/>
              </a:rPr>
              <a:t>利益關係人的需求</a:t>
            </a:r>
            <a:r>
              <a:rPr lang="zh-TW" altLang="en-US" sz="1800">
                <a:latin typeface="Times New Roman" panose="02020603050405020304" pitchFamily="18" charset="0"/>
              </a:rPr>
              <a:t>(</a:t>
            </a:r>
            <a:r>
              <a:rPr lang="en-US" altLang="zh-TW" sz="1800">
                <a:latin typeface="Times New Roman" panose="02020603050405020304" pitchFamily="18" charset="0"/>
              </a:rPr>
              <a:t>What)</a:t>
            </a:r>
            <a:r>
              <a:rPr lang="en-US" altLang="zh-TW" sz="1800">
                <a:latin typeface="標楷體" panose="02010601000101010101" pitchFamily="2" charset="-120"/>
              </a:rPr>
              <a:t>、</a:t>
            </a:r>
            <a:r>
              <a:rPr lang="zh-TW" altLang="en-US" sz="1800">
                <a:latin typeface="標楷體" panose="02010601000101010101" pitchFamily="2" charset="-120"/>
              </a:rPr>
              <a:t>目的</a:t>
            </a:r>
            <a:r>
              <a:rPr lang="zh-TW" altLang="en-US" sz="1800">
                <a:latin typeface="Times New Roman" panose="02020603050405020304" pitchFamily="18" charset="0"/>
              </a:rPr>
              <a:t>(</a:t>
            </a:r>
            <a:r>
              <a:rPr lang="en-US" altLang="zh-TW" sz="1800">
                <a:latin typeface="Times New Roman" panose="02020603050405020304" pitchFamily="18" charset="0"/>
              </a:rPr>
              <a:t>Why)</a:t>
            </a:r>
            <a:r>
              <a:rPr lang="en-US" altLang="zh-TW" sz="1800">
                <a:latin typeface="標楷體" panose="02010601000101010101" pitchFamily="2" charset="-120"/>
              </a:rPr>
              <a:t>、</a:t>
            </a:r>
            <a:r>
              <a:rPr lang="zh-TW" altLang="en-US" sz="1800">
                <a:latin typeface="標楷體" panose="02010601000101010101" pitchFamily="2" charset="-120"/>
              </a:rPr>
              <a:t>流程負責人</a:t>
            </a:r>
            <a:r>
              <a:rPr lang="zh-TW" altLang="en-US" sz="1800">
                <a:latin typeface="Times New Roman" panose="02020603050405020304" pitchFamily="18" charset="0"/>
              </a:rPr>
              <a:t>(</a:t>
            </a:r>
            <a:r>
              <a:rPr lang="en-US" altLang="zh-TW" sz="1800">
                <a:latin typeface="Times New Roman" panose="02020603050405020304" pitchFamily="18" charset="0"/>
              </a:rPr>
              <a:t>Who)</a:t>
            </a:r>
            <a:r>
              <a:rPr lang="en-US" altLang="zh-TW" sz="1800">
                <a:latin typeface="標楷體" panose="02010601000101010101" pitchFamily="2" charset="-120"/>
              </a:rPr>
              <a:t>、</a:t>
            </a:r>
            <a:r>
              <a:rPr lang="zh-TW" altLang="en-US" sz="1800">
                <a:latin typeface="標楷體" panose="02010601000101010101" pitchFamily="2" charset="-120"/>
              </a:rPr>
              <a:t>場所</a:t>
            </a:r>
            <a:r>
              <a:rPr lang="zh-TW" altLang="en-US" sz="1800">
                <a:latin typeface="Times New Roman" panose="02020603050405020304" pitchFamily="18" charset="0"/>
              </a:rPr>
              <a:t>(</a:t>
            </a:r>
            <a:r>
              <a:rPr lang="en-US" altLang="zh-TW" sz="1800">
                <a:latin typeface="Times New Roman" panose="02020603050405020304" pitchFamily="18" charset="0"/>
              </a:rPr>
              <a:t>Where)</a:t>
            </a:r>
            <a:r>
              <a:rPr lang="en-US" altLang="zh-TW" sz="1800">
                <a:latin typeface="標楷體" panose="02010601000101010101" pitchFamily="2" charset="-120"/>
              </a:rPr>
              <a:t>、</a:t>
            </a:r>
            <a:r>
              <a:rPr lang="zh-TW" altLang="en-US" sz="1800">
                <a:latin typeface="標楷體" panose="02010601000101010101" pitchFamily="2" charset="-120"/>
              </a:rPr>
              <a:t>開始與結束的時間與條件</a:t>
            </a:r>
            <a:r>
              <a:rPr lang="zh-TW" altLang="en-US" sz="1800">
                <a:latin typeface="Times New Roman" panose="02020603050405020304" pitchFamily="18" charset="0"/>
              </a:rPr>
              <a:t>(</a:t>
            </a:r>
            <a:r>
              <a:rPr lang="en-US" altLang="zh-TW" sz="1800">
                <a:latin typeface="Times New Roman" panose="02020603050405020304" pitchFamily="18" charset="0"/>
              </a:rPr>
              <a:t>When)</a:t>
            </a:r>
            <a:r>
              <a:rPr lang="en-US" altLang="zh-TW" sz="1800">
                <a:latin typeface="標楷體" panose="02010601000101010101" pitchFamily="2" charset="-120"/>
              </a:rPr>
              <a:t>、</a:t>
            </a:r>
            <a:r>
              <a:rPr lang="zh-TW" altLang="en-US" sz="1800">
                <a:latin typeface="標楷體" panose="02010601000101010101" pitchFamily="2" charset="-120"/>
              </a:rPr>
              <a:t>進行方法與所需資源</a:t>
            </a:r>
            <a:r>
              <a:rPr lang="zh-TW" altLang="en-US" sz="1800">
                <a:latin typeface="Times New Roman" panose="02020603050405020304" pitchFamily="18" charset="0"/>
              </a:rPr>
              <a:t>(</a:t>
            </a:r>
            <a:r>
              <a:rPr lang="en-US" altLang="zh-TW" sz="1800">
                <a:latin typeface="Times New Roman" panose="02020603050405020304" pitchFamily="18" charset="0"/>
              </a:rPr>
              <a:t>How)</a:t>
            </a:r>
            <a:r>
              <a:rPr lang="en-US" altLang="zh-TW" sz="1800">
                <a:latin typeface="標楷體" panose="02010601000101010101" pitchFamily="2" charset="-120"/>
              </a:rPr>
              <a:t>、</a:t>
            </a:r>
            <a:r>
              <a:rPr lang="zh-TW" altLang="en-US" sz="1800">
                <a:latin typeface="標楷體" panose="02010601000101010101" pitchFamily="2" charset="-120"/>
              </a:rPr>
              <a:t>預算</a:t>
            </a:r>
            <a:r>
              <a:rPr lang="zh-TW" altLang="en-US" sz="1800">
                <a:latin typeface="Times New Roman" panose="02020603050405020304" pitchFamily="18" charset="0"/>
              </a:rPr>
              <a:t>(</a:t>
            </a:r>
            <a:r>
              <a:rPr lang="en-US" altLang="zh-TW" sz="1800">
                <a:latin typeface="Times New Roman" panose="02020603050405020304" pitchFamily="18" charset="0"/>
              </a:rPr>
              <a:t>How Much)</a:t>
            </a:r>
            <a:r>
              <a:rPr lang="en-US" altLang="zh-TW" sz="1800">
                <a:latin typeface="標楷體" panose="02010601000101010101" pitchFamily="2" charset="-120"/>
              </a:rPr>
              <a:t>、</a:t>
            </a:r>
            <a:r>
              <a:rPr lang="zh-TW" altLang="en-US" sz="1800">
                <a:latin typeface="標楷體" panose="02010601000101010101" pitchFamily="2" charset="-120"/>
              </a:rPr>
              <a:t>及期間</a:t>
            </a:r>
            <a:r>
              <a:rPr lang="zh-TW" altLang="en-US" sz="1800">
                <a:latin typeface="Times New Roman" panose="02020603050405020304" pitchFamily="18" charset="0"/>
              </a:rPr>
              <a:t>(</a:t>
            </a:r>
            <a:r>
              <a:rPr lang="en-US" altLang="zh-TW" sz="1800">
                <a:latin typeface="Times New Roman" panose="02020603050405020304" pitchFamily="18" charset="0"/>
              </a:rPr>
              <a:t>How Long)</a:t>
            </a:r>
            <a:r>
              <a:rPr lang="en-US" altLang="zh-TW" sz="1800">
                <a:latin typeface="標楷體" panose="02010601000101010101" pitchFamily="2" charset="-120"/>
              </a:rPr>
              <a:t>。</a:t>
            </a:r>
          </a:p>
          <a:p>
            <a:r>
              <a:rPr lang="zh-TW" altLang="en-US" sz="2000">
                <a:latin typeface="標楷體" panose="02010601000101010101" pitchFamily="2" charset="-120"/>
              </a:rPr>
              <a:t>根據以上三種定義可知，加值性流程與企業組織的構成要素有直接的關係，而以系統的角度視之，一加值性流程係由投入</a:t>
            </a:r>
            <a:r>
              <a:rPr lang="zh-TW" altLang="en-US" sz="2000">
                <a:latin typeface="Times New Roman" panose="02020603050405020304" pitchFamily="18" charset="0"/>
              </a:rPr>
              <a:t>(</a:t>
            </a:r>
            <a:r>
              <a:rPr lang="en-US" altLang="zh-TW" sz="2000">
                <a:latin typeface="Times New Roman" panose="02020603050405020304" pitchFamily="18" charset="0"/>
              </a:rPr>
              <a:t>Input)</a:t>
            </a:r>
            <a:r>
              <a:rPr lang="en-US" altLang="zh-TW" sz="2000">
                <a:latin typeface="標楷體" panose="02010601000101010101" pitchFamily="2" charset="-120"/>
              </a:rPr>
              <a:t>、</a:t>
            </a:r>
            <a:r>
              <a:rPr lang="zh-TW" altLang="en-US" sz="2000">
                <a:latin typeface="標楷體" panose="02010601000101010101" pitchFamily="2" charset="-120"/>
              </a:rPr>
              <a:t>產出</a:t>
            </a:r>
            <a:r>
              <a:rPr lang="zh-TW" altLang="en-US" sz="2000">
                <a:latin typeface="Times New Roman" panose="02020603050405020304" pitchFamily="18" charset="0"/>
              </a:rPr>
              <a:t>(</a:t>
            </a:r>
            <a:r>
              <a:rPr lang="en-US" altLang="zh-TW" sz="2000">
                <a:latin typeface="Times New Roman" panose="02020603050405020304" pitchFamily="18" charset="0"/>
              </a:rPr>
              <a:t>Output)</a:t>
            </a:r>
            <a:r>
              <a:rPr lang="en-US" altLang="zh-TW" sz="2000">
                <a:latin typeface="標楷體" panose="02010601000101010101" pitchFamily="2" charset="-120"/>
              </a:rPr>
              <a:t>、</a:t>
            </a:r>
            <a:r>
              <a:rPr lang="zh-TW" altLang="en-US" sz="2000">
                <a:latin typeface="標楷體" panose="02010601000101010101" pitchFamily="2" charset="-120"/>
              </a:rPr>
              <a:t>資源</a:t>
            </a:r>
            <a:r>
              <a:rPr lang="zh-TW" altLang="en-US" sz="2000">
                <a:latin typeface="Times New Roman" panose="02020603050405020304" pitchFamily="18" charset="0"/>
              </a:rPr>
              <a:t>/</a:t>
            </a:r>
            <a:r>
              <a:rPr lang="zh-TW" altLang="en-US" sz="2000">
                <a:latin typeface="標楷體" panose="02010601000101010101" pitchFamily="2" charset="-120"/>
              </a:rPr>
              <a:t>機制源</a:t>
            </a:r>
            <a:r>
              <a:rPr lang="zh-TW" altLang="en-US" sz="2000">
                <a:latin typeface="Times New Roman" panose="02020603050405020304" pitchFamily="18" charset="0"/>
              </a:rPr>
              <a:t>(</a:t>
            </a:r>
            <a:r>
              <a:rPr lang="en-US" altLang="zh-TW" sz="2000">
                <a:latin typeface="Times New Roman" panose="02020603050405020304" pitchFamily="18" charset="0"/>
              </a:rPr>
              <a:t>Resource/Mechanism)</a:t>
            </a:r>
            <a:r>
              <a:rPr lang="en-US" altLang="zh-TW" sz="2000">
                <a:latin typeface="標楷體" panose="02010601000101010101" pitchFamily="2" charset="-120"/>
              </a:rPr>
              <a:t>、</a:t>
            </a:r>
            <a:r>
              <a:rPr lang="zh-TW" altLang="en-US" sz="2000">
                <a:latin typeface="標楷體" panose="02010601000101010101" pitchFamily="2" charset="-120"/>
              </a:rPr>
              <a:t>及控制</a:t>
            </a:r>
            <a:r>
              <a:rPr lang="zh-TW" altLang="en-US" sz="2000">
                <a:latin typeface="Times New Roman" panose="02020603050405020304" pitchFamily="18" charset="0"/>
              </a:rPr>
              <a:t>/</a:t>
            </a:r>
            <a:r>
              <a:rPr lang="zh-TW" altLang="en-US" sz="2000">
                <a:latin typeface="標楷體" panose="02010601000101010101" pitchFamily="2" charset="-120"/>
              </a:rPr>
              <a:t>限制源</a:t>
            </a:r>
            <a:r>
              <a:rPr lang="zh-TW" altLang="en-US" sz="2000">
                <a:latin typeface="Times New Roman" panose="02020603050405020304" pitchFamily="18" charset="0"/>
              </a:rPr>
              <a:t>(</a:t>
            </a:r>
            <a:r>
              <a:rPr lang="en-US" altLang="zh-TW" sz="2000">
                <a:latin typeface="Times New Roman" panose="02020603050405020304" pitchFamily="18" charset="0"/>
              </a:rPr>
              <a:t>Control/Constraint)</a:t>
            </a:r>
            <a:r>
              <a:rPr lang="zh-TW" altLang="en-US" sz="2000">
                <a:latin typeface="標楷體" panose="02010601000101010101" pitchFamily="2" charset="-120"/>
              </a:rPr>
              <a:t>四類元素所組成</a:t>
            </a:r>
            <a:r>
              <a:rPr lang="zh-TW" altLang="en-US" sz="2000">
                <a:latin typeface="Times New Roman" panose="02020603050405020304" pitchFamily="18" charset="0"/>
                <a:cs typeface="Times New Roman" panose="02020603050405020304" pitchFamily="18" charset="0"/>
              </a:rPr>
              <a:t> </a:t>
            </a:r>
            <a:r>
              <a:rPr lang="zh-TW" altLang="en-US" sz="2000">
                <a:latin typeface="標楷體" panose="02010601000101010101" pitchFamily="2" charset="-120"/>
              </a:rPr>
              <a:t>。</a:t>
            </a:r>
            <a:endParaRPr lang="zh-TW" altLang="en-US" sz="2000">
              <a:latin typeface="Times New Roman" panose="02020603050405020304" pitchFamily="18" charset="0"/>
              <a:cs typeface="Times New Roman" panose="02020603050405020304" pitchFamily="18" charset="0"/>
            </a:endParaRPr>
          </a:p>
          <a:p>
            <a:r>
              <a:rPr lang="zh-TW" altLang="en-US" sz="2000">
                <a:latin typeface="標楷體" panose="02010601000101010101" pitchFamily="2" charset="-120"/>
              </a:rPr>
              <a:t>再則，一流程可能隸屬於其他流程、與其他流程有特定的介面關係、以及可分層解構至最基本的分項活動。</a:t>
            </a:r>
            <a:r>
              <a:rPr lang="zh-TW" altLang="en-US" sz="2000">
                <a:latin typeface="Times New Roman" panose="02020603050405020304" pitchFamily="18" charset="0"/>
                <a:cs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 </a:t>
            </a:r>
            <a:endParaRPr lang="zh-TW" altLang="en-US" sz="2000">
              <a:latin typeface="Times New Roman" panose="02020603050405020304" pitchFamily="18" charset="0"/>
              <a:cs typeface="Times New Roman" panose="02020603050405020304" pitchFamily="18" charset="0"/>
            </a:endParaRP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6F1B1C-D0CF-BD02-8B80-895F0180B191}"/>
              </a:ext>
            </a:extLst>
          </p:cNvPr>
          <p:cNvSpPr>
            <a:spLocks noGrp="1" noChangeArrowheads="1"/>
          </p:cNvSpPr>
          <p:nvPr>
            <p:ph type="title"/>
          </p:nvPr>
        </p:nvSpPr>
        <p:spPr/>
        <p:txBody>
          <a:bodyPr/>
          <a:lstStyle/>
          <a:p>
            <a:r>
              <a:rPr lang="zh-TW" altLang="en-US">
                <a:latin typeface="標楷體" panose="02010601000101010101" pitchFamily="2" charset="-120"/>
              </a:rPr>
              <a:t>加值性企業流程及其層級性結構</a:t>
            </a:r>
            <a:r>
              <a:rPr lang="zh-TW" altLang="en-US"/>
              <a:t> </a:t>
            </a:r>
          </a:p>
        </p:txBody>
      </p:sp>
      <p:pic>
        <p:nvPicPr>
          <p:cNvPr id="30723" name="Picture 4">
            <a:extLst>
              <a:ext uri="{FF2B5EF4-FFF2-40B4-BE49-F238E27FC236}">
                <a16:creationId xmlns:a16="http://schemas.microsoft.com/office/drawing/2014/main" id="{E754D46D-EEA4-565F-82D4-C70EF801C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741363"/>
            <a:ext cx="60372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4" name="Picture 5">
            <a:extLst>
              <a:ext uri="{FF2B5EF4-FFF2-40B4-BE49-F238E27FC236}">
                <a16:creationId xmlns:a16="http://schemas.microsoft.com/office/drawing/2014/main" id="{CC34BDF3-546D-2C63-597F-9413CD69C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78225"/>
            <a:ext cx="47371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5" name="Picture 6">
            <a:extLst>
              <a:ext uri="{FF2B5EF4-FFF2-40B4-BE49-F238E27FC236}">
                <a16:creationId xmlns:a16="http://schemas.microsoft.com/office/drawing/2014/main" id="{6A2AFDCB-F362-847D-93CC-7ECC0938A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313" y="3589338"/>
            <a:ext cx="44846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CE9A66C-1B24-8251-5FEF-AEB54FBAE875}"/>
              </a:ext>
            </a:extLst>
          </p:cNvPr>
          <p:cNvSpPr>
            <a:spLocks noGrp="1" noChangeArrowheads="1"/>
          </p:cNvSpPr>
          <p:nvPr>
            <p:ph type="title"/>
          </p:nvPr>
        </p:nvSpPr>
        <p:spPr/>
        <p:txBody>
          <a:bodyPr/>
          <a:lstStyle/>
          <a:p>
            <a:r>
              <a:rPr lang="zh-TW" altLang="en-US">
                <a:latin typeface="標楷體" panose="02010601000101010101" pitchFamily="2" charset="-120"/>
              </a:rPr>
              <a:t>流程改善</a:t>
            </a:r>
            <a:r>
              <a:rPr lang="zh-TW" altLang="en-US"/>
              <a:t>之演進</a:t>
            </a:r>
          </a:p>
        </p:txBody>
      </p:sp>
      <p:sp>
        <p:nvSpPr>
          <p:cNvPr id="32771" name="Rectangle 3">
            <a:extLst>
              <a:ext uri="{FF2B5EF4-FFF2-40B4-BE49-F238E27FC236}">
                <a16:creationId xmlns:a16="http://schemas.microsoft.com/office/drawing/2014/main" id="{83983793-DE54-21C6-5DAB-44E6DF792885}"/>
              </a:ext>
            </a:extLst>
          </p:cNvPr>
          <p:cNvSpPr>
            <a:spLocks noGrp="1" noChangeArrowheads="1"/>
          </p:cNvSpPr>
          <p:nvPr>
            <p:ph type="body" idx="1"/>
          </p:nvPr>
        </p:nvSpPr>
        <p:spPr>
          <a:xfrm>
            <a:off x="492125" y="977900"/>
            <a:ext cx="8447088" cy="5880100"/>
          </a:xfrm>
        </p:spPr>
        <p:txBody>
          <a:bodyPr/>
          <a:lstStyle/>
          <a:p>
            <a:r>
              <a:rPr lang="zh-TW" altLang="en-US" sz="2000">
                <a:latin typeface="標楷體" panose="02010601000101010101" pitchFamily="2" charset="-120"/>
              </a:rPr>
              <a:t>流程改善的理論與實務已有長遠的發展歷史，演進的軌跡約分為三個階段或途徑。</a:t>
            </a:r>
            <a:r>
              <a:rPr lang="zh-TW" altLang="en-US" sz="2000"/>
              <a:t> </a:t>
            </a:r>
          </a:p>
          <a:p>
            <a:r>
              <a:rPr lang="zh-TW" altLang="en-US" sz="2000">
                <a:latin typeface="標楷體" panose="02010601000101010101" pitchFamily="2" charset="-120"/>
              </a:rPr>
              <a:t>早期的作法係當發現某些流程的效率不佳時，即憑主觀與經驗採取快速修補</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quick fix)</a:t>
            </a:r>
            <a:r>
              <a:rPr lang="zh-TW" altLang="en-US" sz="2000">
                <a:latin typeface="標楷體" panose="02010601000101010101" pitchFamily="2" charset="-120"/>
              </a:rPr>
              <a:t>的方式強化或簡化該流程。</a:t>
            </a:r>
          </a:p>
          <a:p>
            <a:pPr lvl="1"/>
            <a:r>
              <a:rPr lang="zh-TW" altLang="en-US" sz="1800">
                <a:latin typeface="標楷體" panose="02010601000101010101" pitchFamily="2" charset="-120"/>
              </a:rPr>
              <a:t>此種方式忽視流程間或流程中各活動間的相依關係而成效自然弊多於利。</a:t>
            </a:r>
            <a:r>
              <a:rPr lang="zh-TW" altLang="en-US" sz="1800"/>
              <a:t> </a:t>
            </a:r>
          </a:p>
          <a:p>
            <a:r>
              <a:rPr lang="zh-TW" altLang="en-US" sz="2000">
                <a:latin typeface="標楷體" panose="02010601000101010101" pitchFamily="2" charset="-120"/>
              </a:rPr>
              <a:t>其後由於全面品質管理</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Total Quality Management)</a:t>
            </a:r>
            <a:r>
              <a:rPr lang="zh-TW" altLang="en-US" sz="2000">
                <a:latin typeface="標楷體" panose="02010601000101010101" pitchFamily="2" charset="-120"/>
              </a:rPr>
              <a:t>極為盛行，企業普遍採取由微至巨、由下而上地逐步改善</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gradual improvement)</a:t>
            </a:r>
            <a:r>
              <a:rPr lang="en-US" altLang="zh-TW" sz="2000">
                <a:latin typeface="標楷體" panose="02010601000101010101" pitchFamily="2" charset="-120"/>
              </a:rPr>
              <a:t>，</a:t>
            </a:r>
            <a:r>
              <a:rPr lang="zh-TW" altLang="en-US" sz="2000">
                <a:latin typeface="標楷體" panose="02010601000101010101" pitchFamily="2" charset="-120"/>
              </a:rPr>
              <a:t>遵循：</a:t>
            </a:r>
            <a:r>
              <a:rPr lang="zh-TW" altLang="en-US" sz="2000"/>
              <a:t> </a:t>
            </a:r>
          </a:p>
          <a:p>
            <a:pPr lvl="1"/>
            <a:r>
              <a:rPr lang="zh-TW" altLang="en-US" sz="1800">
                <a:latin typeface="標楷體" panose="02010601000101010101" pitchFamily="2" charset="-120"/>
              </a:rPr>
              <a:t>規劃改善方案</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Plan)</a:t>
            </a:r>
            <a:r>
              <a:rPr lang="en-US" altLang="zh-TW" sz="1800">
                <a:latin typeface="標楷體" panose="02010601000101010101" pitchFamily="2" charset="-120"/>
              </a:rPr>
              <a:t>、</a:t>
            </a:r>
            <a:r>
              <a:rPr lang="zh-TW" altLang="en-US" sz="1800">
                <a:latin typeface="標楷體" panose="02010601000101010101" pitchFamily="2" charset="-120"/>
              </a:rPr>
              <a:t>局部更新</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Do)</a:t>
            </a:r>
            <a:r>
              <a:rPr lang="en-US" altLang="zh-TW" sz="1800">
                <a:latin typeface="標楷體" panose="02010601000101010101" pitchFamily="2" charset="-120"/>
              </a:rPr>
              <a:t>、</a:t>
            </a:r>
            <a:r>
              <a:rPr lang="zh-TW" altLang="en-US" sz="1800">
                <a:latin typeface="標楷體" panose="02010601000101010101" pitchFamily="2" charset="-120"/>
              </a:rPr>
              <a:t>評估成效</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Check)</a:t>
            </a:r>
            <a:r>
              <a:rPr lang="en-US" altLang="zh-TW" sz="1800">
                <a:latin typeface="標楷體" panose="02010601000101010101" pitchFamily="2" charset="-120"/>
              </a:rPr>
              <a:t>、</a:t>
            </a:r>
            <a:r>
              <a:rPr lang="zh-TW" altLang="en-US" sz="1800">
                <a:latin typeface="標楷體" panose="02010601000101010101" pitchFamily="2" charset="-120"/>
              </a:rPr>
              <a:t>擴大改進範圍</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Act)</a:t>
            </a:r>
            <a:r>
              <a:rPr lang="zh-TW" altLang="en-US" sz="1800">
                <a:latin typeface="標楷體" panose="02010601000101010101" pitchFamily="2" charset="-120"/>
              </a:rPr>
              <a:t>的</a:t>
            </a:r>
            <a:r>
              <a:rPr lang="en-US" altLang="zh-TW" sz="1800">
                <a:latin typeface="Times New Roman" panose="02020603050405020304" pitchFamily="18" charset="0"/>
                <a:cs typeface="Times New Roman" panose="02020603050405020304" pitchFamily="18" charset="0"/>
              </a:rPr>
              <a:t>PDCA</a:t>
            </a:r>
            <a:r>
              <a:rPr lang="zh-TW" altLang="en-US" sz="1800">
                <a:latin typeface="標楷體" panose="02010601000101010101" pitchFamily="2" charset="-120"/>
              </a:rPr>
              <a:t>循環模式進行。</a:t>
            </a:r>
          </a:p>
          <a:p>
            <a:r>
              <a:rPr lang="zh-TW" altLang="en-US" sz="2000">
                <a:latin typeface="標楷體" panose="02010601000101010101" pitchFamily="2" charset="-120"/>
              </a:rPr>
              <a:t>於</a:t>
            </a:r>
            <a:r>
              <a:rPr lang="zh-TW" altLang="en-US" sz="2000">
                <a:latin typeface="Times New Roman" panose="02020603050405020304" pitchFamily="18" charset="0"/>
                <a:cs typeface="Times New Roman" panose="02020603050405020304" pitchFamily="18" charset="0"/>
              </a:rPr>
              <a:t>90</a:t>
            </a:r>
            <a:r>
              <a:rPr lang="zh-TW" altLang="en-US" sz="2000">
                <a:latin typeface="標楷體" panose="02010601000101010101" pitchFamily="2" charset="-120"/>
              </a:rPr>
              <a:t>年代初，</a:t>
            </a:r>
            <a:r>
              <a:rPr lang="en-US" altLang="zh-TW" sz="2000">
                <a:latin typeface="Times New Roman" panose="02020603050405020304" pitchFamily="18" charset="0"/>
                <a:cs typeface="Times New Roman" panose="02020603050405020304" pitchFamily="18" charset="0"/>
              </a:rPr>
              <a:t>Hammer</a:t>
            </a:r>
            <a:r>
              <a:rPr lang="zh-TW" altLang="en-US" sz="2000">
                <a:latin typeface="標楷體" panose="02010601000101010101" pitchFamily="2" charset="-120"/>
              </a:rPr>
              <a:t>與</a:t>
            </a:r>
            <a:r>
              <a:rPr lang="en-US" altLang="zh-TW" sz="2000">
                <a:latin typeface="Times New Roman" panose="02020603050405020304" pitchFamily="18" charset="0"/>
                <a:cs typeface="Times New Roman" panose="02020603050405020304" pitchFamily="18" charset="0"/>
              </a:rPr>
              <a:t>Champy </a:t>
            </a:r>
            <a:r>
              <a:rPr lang="zh-TW" altLang="en-US" sz="2000">
                <a:latin typeface="標楷體" panose="02010601000101010101" pitchFamily="2" charset="-120"/>
              </a:rPr>
              <a:t>在</a:t>
            </a:r>
            <a:r>
              <a:rPr lang="zh-TW" altLang="en-US" sz="200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Reengineering the Corporation</a:t>
            </a:r>
            <a:r>
              <a:rPr lang="en-US" altLang="zh-TW" sz="2000">
                <a:cs typeface="Times New Roman" panose="02020603050405020304" pitchFamily="18" charset="0"/>
              </a:rPr>
              <a:t>”</a:t>
            </a:r>
            <a:r>
              <a:rPr lang="zh-TW" altLang="en-US" sz="2000">
                <a:latin typeface="標楷體" panose="02010601000101010101" pitchFamily="2" charset="-120"/>
              </a:rPr>
              <a:t>一書中倡導企業再造工程</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BPR)</a:t>
            </a:r>
            <a:r>
              <a:rPr lang="zh-TW" altLang="en-US" sz="2000">
                <a:latin typeface="標楷體" panose="02010601000101010101" pitchFamily="2" charset="-120"/>
              </a:rPr>
              <a:t>的觀念而蔚為風尚</a:t>
            </a:r>
            <a:r>
              <a:rPr lang="zh-TW" altLang="en-US" sz="2000"/>
              <a:t>   </a:t>
            </a:r>
          </a:p>
          <a:p>
            <a:pPr lvl="1"/>
            <a:r>
              <a:rPr lang="zh-TW" altLang="en-US" sz="1800">
                <a:latin typeface="標楷體" panose="02010601000101010101" pitchFamily="2" charset="-120"/>
              </a:rPr>
              <a:t>然而由於普遍對</a:t>
            </a:r>
            <a:r>
              <a:rPr lang="en-US" altLang="zh-TW" sz="1800">
                <a:latin typeface="Times New Roman" panose="02020603050405020304" pitchFamily="18" charset="0"/>
                <a:cs typeface="Times New Roman" panose="02020603050405020304" pitchFamily="18" charset="0"/>
              </a:rPr>
              <a:t>BPR</a:t>
            </a:r>
            <a:r>
              <a:rPr lang="zh-TW" altLang="en-US" sz="1800">
                <a:latin typeface="標楷體" panose="02010601000101010101" pitchFamily="2" charset="-120"/>
              </a:rPr>
              <a:t>認知不足而驟然施行所謂組織瘦身</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downsizing)</a:t>
            </a:r>
            <a:r>
              <a:rPr lang="zh-TW" altLang="en-US" sz="1800">
                <a:latin typeface="標楷體" panose="02010601000101010101" pitchFamily="2" charset="-120"/>
              </a:rPr>
              <a:t>者居多，因而大量流失最重要的資產</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中階管理階層</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以及組織忠誠度。</a:t>
            </a:r>
          </a:p>
          <a:p>
            <a:pPr lvl="1"/>
            <a:r>
              <a:rPr lang="en-US" altLang="zh-TW" sz="1800">
                <a:latin typeface="Times New Roman" panose="02020603050405020304" pitchFamily="18" charset="0"/>
                <a:cs typeface="Times New Roman" panose="02020603050405020304" pitchFamily="18" charset="0"/>
              </a:rPr>
              <a:t>BPR</a:t>
            </a:r>
            <a:r>
              <a:rPr lang="zh-TW" altLang="en-US" sz="1800">
                <a:latin typeface="標楷體" panose="02010601000101010101" pitchFamily="2" charset="-120"/>
              </a:rPr>
              <a:t>即被認為是風險太高而不切實際的理論，而寧願採行遠較保守的</a:t>
            </a:r>
            <a:r>
              <a:rPr lang="en-US" altLang="zh-TW" sz="1800">
                <a:latin typeface="Times New Roman" panose="02020603050405020304" pitchFamily="18" charset="0"/>
                <a:cs typeface="Times New Roman" panose="02020603050405020304" pitchFamily="18" charset="0"/>
              </a:rPr>
              <a:t>TQM</a:t>
            </a:r>
            <a:r>
              <a:rPr lang="en-US" altLang="zh-TW" sz="1800">
                <a:latin typeface="標楷體" panose="02010601000101010101" pitchFamily="2" charset="-120"/>
              </a:rPr>
              <a:t>。</a:t>
            </a:r>
            <a:r>
              <a:rPr lang="en-US" altLang="zh-TW" sz="1800"/>
              <a:t> </a:t>
            </a:r>
            <a:r>
              <a:rPr lang="zh-TW" altLang="en-US" sz="1800"/>
              <a:t> </a:t>
            </a:r>
          </a:p>
        </p:txBody>
      </p:sp>
    </p:spTree>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222B670-A49B-C3F6-E0BC-21FF1C808436}"/>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BPR</a:t>
            </a:r>
            <a:r>
              <a:rPr lang="zh-TW" altLang="en-US"/>
              <a:t>之興起</a:t>
            </a:r>
          </a:p>
        </p:txBody>
      </p:sp>
      <p:sp>
        <p:nvSpPr>
          <p:cNvPr id="34819" name="Rectangle 3">
            <a:extLst>
              <a:ext uri="{FF2B5EF4-FFF2-40B4-BE49-F238E27FC236}">
                <a16:creationId xmlns:a16="http://schemas.microsoft.com/office/drawing/2014/main" id="{CAF682F8-6738-061C-EF21-C77E2CC4B2CB}"/>
              </a:ext>
            </a:extLst>
          </p:cNvPr>
          <p:cNvSpPr>
            <a:spLocks noGrp="1" noChangeArrowheads="1"/>
          </p:cNvSpPr>
          <p:nvPr>
            <p:ph type="body" idx="1"/>
          </p:nvPr>
        </p:nvSpPr>
        <p:spPr>
          <a:xfrm>
            <a:off x="492125" y="977900"/>
            <a:ext cx="7924800" cy="5349875"/>
          </a:xfrm>
        </p:spPr>
        <p:txBody>
          <a:bodyPr/>
          <a:lstStyle/>
          <a:p>
            <a:pPr>
              <a:lnSpc>
                <a:spcPct val="90000"/>
              </a:lnSpc>
            </a:pPr>
            <a:r>
              <a:rPr lang="zh-TW" altLang="en-US">
                <a:latin typeface="標楷體" panose="02010601000101010101" pitchFamily="2" charset="-120"/>
              </a:rPr>
              <a:t>近年來由於各種資訊技術的不斷發展而必須全面整合，</a:t>
            </a:r>
            <a:r>
              <a:rPr lang="en-US" altLang="zh-TW">
                <a:latin typeface="Times New Roman" panose="02020603050405020304" pitchFamily="18" charset="0"/>
                <a:cs typeface="Times New Roman" panose="02020603050405020304" pitchFamily="18" charset="0"/>
              </a:rPr>
              <a:t>BPR</a:t>
            </a:r>
            <a:r>
              <a:rPr lang="zh-TW" altLang="en-US">
                <a:latin typeface="標楷體" panose="02010601000101010101" pitchFamily="2" charset="-120"/>
              </a:rPr>
              <a:t>再度受到重視。</a:t>
            </a:r>
            <a:r>
              <a:rPr lang="zh-TW" altLang="en-US"/>
              <a:t> </a:t>
            </a:r>
          </a:p>
          <a:p>
            <a:pPr>
              <a:lnSpc>
                <a:spcPct val="90000"/>
              </a:lnSpc>
            </a:pPr>
            <a:r>
              <a:rPr lang="zh-TW" altLang="en-US">
                <a:latin typeface="標楷體" panose="02010601000101010101" pitchFamily="2" charset="-120"/>
              </a:rPr>
              <a:t>根據</a:t>
            </a:r>
            <a:r>
              <a:rPr lang="en-US" altLang="zh-TW">
                <a:latin typeface="Times New Roman" panose="02020603050405020304" pitchFamily="18" charset="0"/>
                <a:cs typeface="Times New Roman" panose="02020603050405020304" pitchFamily="18" charset="0"/>
              </a:rPr>
              <a:t>Hammer</a:t>
            </a:r>
            <a:r>
              <a:rPr lang="zh-TW" altLang="en-US">
                <a:latin typeface="標楷體" panose="02010601000101010101" pitchFamily="2" charset="-120"/>
              </a:rPr>
              <a:t>與</a:t>
            </a:r>
            <a:r>
              <a:rPr lang="en-US" altLang="zh-TW">
                <a:latin typeface="Times New Roman" panose="02020603050405020304" pitchFamily="18" charset="0"/>
                <a:cs typeface="Times New Roman" panose="02020603050405020304" pitchFamily="18" charset="0"/>
              </a:rPr>
              <a:t>Champy (1993)</a:t>
            </a:r>
            <a:r>
              <a:rPr lang="en-US" altLang="zh-TW">
                <a:latin typeface="標楷體" panose="02010601000101010101" pitchFamily="2" charset="-120"/>
              </a:rPr>
              <a:t>，</a:t>
            </a:r>
            <a:r>
              <a:rPr lang="en-US" altLang="zh-TW">
                <a:latin typeface="Times New Roman" panose="02020603050405020304" pitchFamily="18" charset="0"/>
                <a:cs typeface="Times New Roman" panose="02020603050405020304" pitchFamily="18" charset="0"/>
              </a:rPr>
              <a:t>BPR</a:t>
            </a:r>
            <a:r>
              <a:rPr lang="zh-TW" altLang="en-US">
                <a:latin typeface="標楷體" panose="02010601000101010101" pitchFamily="2" charset="-120"/>
              </a:rPr>
              <a:t>係以資訊技術為促成元素</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enabler)</a:t>
            </a:r>
            <a:r>
              <a:rPr lang="zh-TW" altLang="en-US">
                <a:latin typeface="標楷體" panose="02010601000101010101" pitchFamily="2" charset="-120"/>
              </a:rPr>
              <a:t>徹底檢驗及全面改造所有企業流程，以期大幅改進包括成本、品質、服務及速度等績效。</a:t>
            </a:r>
            <a:r>
              <a:rPr lang="zh-TW" altLang="en-US"/>
              <a:t> </a:t>
            </a:r>
          </a:p>
          <a:p>
            <a:pPr>
              <a:lnSpc>
                <a:spcPct val="90000"/>
              </a:lnSpc>
            </a:pPr>
            <a:r>
              <a:rPr lang="zh-TW" altLang="en-US">
                <a:latin typeface="標楷體" panose="02010601000101010101" pitchFamily="2" charset="-120"/>
              </a:rPr>
              <a:t>然而由於傳統</a:t>
            </a:r>
            <a:r>
              <a:rPr lang="en-US" altLang="zh-TW">
                <a:latin typeface="Times New Roman" panose="02020603050405020304" pitchFamily="18" charset="0"/>
                <a:cs typeface="Times New Roman" panose="02020603050405020304" pitchFamily="18" charset="0"/>
              </a:rPr>
              <a:t>BPR</a:t>
            </a:r>
            <a:r>
              <a:rPr lang="zh-TW" altLang="en-US">
                <a:latin typeface="標楷體" panose="02010601000101010101" pitchFamily="2" charset="-120"/>
              </a:rPr>
              <a:t>往往僅以流程與資訊系統兩者的關係進行分析與設計而忽略了管理與組織的構面。</a:t>
            </a:r>
            <a:r>
              <a:rPr lang="zh-TW" altLang="en-US"/>
              <a:t> </a:t>
            </a:r>
          </a:p>
          <a:p>
            <a:pPr>
              <a:lnSpc>
                <a:spcPct val="90000"/>
              </a:lnSpc>
            </a:pPr>
            <a:r>
              <a:rPr lang="zh-TW" altLang="en-US">
                <a:latin typeface="標楷體" panose="02010601000101010101" pitchFamily="2" charset="-120"/>
              </a:rPr>
              <a:t>若以宏觀的角度探討，一企業體是為了達成各項特定目標，而由各種文化性、程序性、以及技術性的元件所組合成的綜合系統，因此設計企業流程時應同時考量企業組織與整體績效之間的關係。</a:t>
            </a:r>
          </a:p>
          <a:p>
            <a:pPr lvl="1">
              <a:lnSpc>
                <a:spcPct val="90000"/>
              </a:lnSpc>
            </a:pPr>
            <a:r>
              <a:rPr lang="zh-TW" altLang="en-US">
                <a:latin typeface="標楷體" panose="02010601000101010101" pitchFamily="2" charset="-120"/>
              </a:rPr>
              <a:t>此一觀點可以由</a:t>
            </a:r>
            <a:r>
              <a:rPr lang="zh-TW" altLang="en-US">
                <a:latin typeface="Times New Roman" panose="02020603050405020304" pitchFamily="18" charset="0"/>
                <a:cs typeface="Times New Roman" panose="02020603050405020304" pitchFamily="18" charset="0"/>
              </a:rPr>
              <a:t>60</a:t>
            </a:r>
            <a:r>
              <a:rPr lang="zh-TW" altLang="en-US">
                <a:latin typeface="標楷體" panose="02010601000101010101" pitchFamily="2" charset="-120"/>
              </a:rPr>
              <a:t>年代</a:t>
            </a:r>
            <a:r>
              <a:rPr lang="en-US" altLang="zh-TW">
                <a:latin typeface="Times New Roman" panose="02020603050405020304" pitchFamily="18" charset="0"/>
                <a:cs typeface="Times New Roman" panose="02020603050405020304" pitchFamily="18" charset="0"/>
              </a:rPr>
              <a:t>Leavitt</a:t>
            </a:r>
            <a:r>
              <a:rPr lang="zh-TW" altLang="en-US">
                <a:latin typeface="標楷體" panose="02010601000101010101" pitchFamily="2" charset="-120"/>
              </a:rPr>
              <a:t>所提出的鑽石模式</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Leavitt Diamond)</a:t>
            </a:r>
            <a:r>
              <a:rPr lang="zh-TW" altLang="en-US">
                <a:latin typeface="標楷體" panose="02010601000101010101" pitchFamily="2" charset="-120"/>
              </a:rPr>
              <a:t>以及</a:t>
            </a:r>
            <a:r>
              <a:rPr lang="en-US" altLang="zh-TW">
                <a:latin typeface="Times New Roman" panose="02020603050405020304" pitchFamily="18" charset="0"/>
                <a:cs typeface="Times New Roman" panose="02020603050405020304" pitchFamily="18" charset="0"/>
              </a:rPr>
              <a:t>Kaplan</a:t>
            </a:r>
            <a:r>
              <a:rPr lang="zh-TW" altLang="en-US">
                <a:latin typeface="標楷體" panose="02010601000101010101" pitchFamily="2" charset="-120"/>
              </a:rPr>
              <a:t>與</a:t>
            </a:r>
            <a:r>
              <a:rPr lang="en-US" altLang="zh-TW">
                <a:latin typeface="Times New Roman" panose="02020603050405020304" pitchFamily="18" charset="0"/>
                <a:cs typeface="Times New Roman" panose="02020603050405020304" pitchFamily="18" charset="0"/>
              </a:rPr>
              <a:t>Norton</a:t>
            </a:r>
            <a:r>
              <a:rPr lang="zh-TW" altLang="en-US">
                <a:latin typeface="標楷體" panose="02010601000101010101" pitchFamily="2" charset="-120"/>
              </a:rPr>
              <a:t>於近</a:t>
            </a:r>
            <a:r>
              <a:rPr lang="zh-TW" altLang="en-US">
                <a:latin typeface="Times New Roman" panose="02020603050405020304" pitchFamily="18" charset="0"/>
                <a:cs typeface="Times New Roman" panose="02020603050405020304" pitchFamily="18" charset="0"/>
              </a:rPr>
              <a:t>30</a:t>
            </a:r>
            <a:r>
              <a:rPr lang="zh-TW" altLang="en-US">
                <a:latin typeface="標楷體" panose="02010601000101010101" pitchFamily="2" charset="-120"/>
              </a:rPr>
              <a:t>年後發展的平衡計分卡</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Balanced Scorecard)</a:t>
            </a:r>
            <a:r>
              <a:rPr lang="zh-TW" altLang="en-US">
                <a:latin typeface="標楷體" panose="02010601000101010101" pitchFamily="2" charset="-120"/>
              </a:rPr>
              <a:t>之間的關係得知。</a:t>
            </a:r>
            <a:r>
              <a:rPr lang="zh-TW" altLang="en-US"/>
              <a:t>  </a:t>
            </a:r>
          </a:p>
        </p:txBody>
      </p:sp>
    </p:spTree>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829836-224A-14F4-15D2-5707FBF1B145}"/>
              </a:ext>
            </a:extLst>
          </p:cNvPr>
          <p:cNvSpPr>
            <a:spLocks noGrp="1" noChangeArrowheads="1"/>
          </p:cNvSpPr>
          <p:nvPr>
            <p:ph type="title"/>
          </p:nvPr>
        </p:nvSpPr>
        <p:spPr/>
        <p:txBody>
          <a:bodyPr/>
          <a:lstStyle/>
          <a:p>
            <a:r>
              <a:rPr lang="zh-TW" altLang="en-US">
                <a:latin typeface="標楷體" panose="02010601000101010101" pitchFamily="2" charset="-120"/>
              </a:rPr>
              <a:t>組織變數與績效指標關聯圖</a:t>
            </a:r>
            <a:r>
              <a:rPr lang="zh-TW" altLang="en-US"/>
              <a:t> </a:t>
            </a:r>
          </a:p>
        </p:txBody>
      </p:sp>
      <p:sp>
        <p:nvSpPr>
          <p:cNvPr id="36867" name="Rectangle 3">
            <a:extLst>
              <a:ext uri="{FF2B5EF4-FFF2-40B4-BE49-F238E27FC236}">
                <a16:creationId xmlns:a16="http://schemas.microsoft.com/office/drawing/2014/main" id="{B89306C5-E254-9BA9-85B1-47F2172C997A}"/>
              </a:ext>
            </a:extLst>
          </p:cNvPr>
          <p:cNvSpPr>
            <a:spLocks noGrp="1" noChangeArrowheads="1"/>
          </p:cNvSpPr>
          <p:nvPr>
            <p:ph type="body" idx="1"/>
          </p:nvPr>
        </p:nvSpPr>
        <p:spPr>
          <a:xfrm>
            <a:off x="503238" y="688975"/>
            <a:ext cx="7924800" cy="915988"/>
          </a:xfrm>
        </p:spPr>
        <p:txBody>
          <a:bodyPr/>
          <a:lstStyle/>
          <a:p>
            <a:pPr>
              <a:lnSpc>
                <a:spcPct val="90000"/>
              </a:lnSpc>
            </a:pPr>
            <a:r>
              <a:rPr lang="en-US" altLang="zh-TW" sz="2000">
                <a:latin typeface="Times New Roman" panose="02020603050405020304" pitchFamily="18" charset="0"/>
              </a:rPr>
              <a:t>Leavitt (1965)</a:t>
            </a:r>
            <a:r>
              <a:rPr lang="zh-TW" altLang="en-US" sz="2000">
                <a:latin typeface="Times New Roman" panose="02020603050405020304" pitchFamily="18" charset="0"/>
              </a:rPr>
              <a:t>認為四類組織變數(企業流程、組織模式、知識與技術、及資訊技術)之間必須達到雙向平衡； </a:t>
            </a:r>
          </a:p>
          <a:p>
            <a:pPr>
              <a:lnSpc>
                <a:spcPct val="90000"/>
              </a:lnSpc>
            </a:pPr>
            <a:r>
              <a:rPr lang="en-US" altLang="zh-TW" sz="2000">
                <a:latin typeface="Times New Roman" panose="02020603050405020304" pitchFamily="18" charset="0"/>
              </a:rPr>
              <a:t>Kaplan</a:t>
            </a:r>
            <a:r>
              <a:rPr lang="zh-TW" altLang="en-US" sz="2000">
                <a:latin typeface="Times New Roman" panose="02020603050405020304" pitchFamily="18" charset="0"/>
              </a:rPr>
              <a:t>與</a:t>
            </a:r>
            <a:r>
              <a:rPr lang="en-US" altLang="zh-TW" sz="2000">
                <a:latin typeface="Times New Roman" panose="02020603050405020304" pitchFamily="18" charset="0"/>
              </a:rPr>
              <a:t>Norton (1992)</a:t>
            </a:r>
            <a:r>
              <a:rPr lang="zh-TW" altLang="en-US" sz="2000">
                <a:latin typeface="Times New Roman" panose="02020603050405020304" pitchFamily="18" charset="0"/>
              </a:rPr>
              <a:t>亦以平衡為訴求，以四項績效指標(顧客滿意度、財務績效、企業流程的效率、組織學習)衡量短中長期目標間、財務與非財務量度間、落後與領先衡量指標間、以及企業內外部績效間的平衡度。</a:t>
            </a:r>
          </a:p>
          <a:p>
            <a:pPr>
              <a:lnSpc>
                <a:spcPct val="90000"/>
              </a:lnSpc>
            </a:pPr>
            <a:r>
              <a:rPr lang="zh-TW" altLang="en-US" sz="2000">
                <a:latin typeface="Times New Roman" panose="02020603050405020304" pitchFamily="18" charset="0"/>
              </a:rPr>
              <a:t>本文於組織變數與績效指標關聯圖中增加一組織變數項-</a:t>
            </a:r>
            <a:r>
              <a:rPr lang="zh-TW" altLang="en-US" sz="2000" i="1">
                <a:latin typeface="Times New Roman" panose="02020603050405020304" pitchFamily="18" charset="0"/>
              </a:rPr>
              <a:t>可取得資源</a:t>
            </a:r>
            <a:r>
              <a:rPr lang="zh-TW" altLang="en-US" sz="2000">
                <a:latin typeface="Times New Roman" panose="02020603050405020304" pitchFamily="18" charset="0"/>
              </a:rPr>
              <a:t>-並串接共五項組織變數與四項績效指標以界定</a:t>
            </a:r>
            <a:r>
              <a:rPr lang="en-US" altLang="zh-TW" sz="2000">
                <a:latin typeface="Times New Roman" panose="02020603050405020304" pitchFamily="18" charset="0"/>
              </a:rPr>
              <a:t>BPM</a:t>
            </a:r>
            <a:r>
              <a:rPr lang="zh-TW" altLang="en-US" sz="2000">
                <a:latin typeface="Times New Roman" panose="02020603050405020304" pitchFamily="18" charset="0"/>
              </a:rPr>
              <a:t>的範疇  </a:t>
            </a:r>
          </a:p>
        </p:txBody>
      </p:sp>
      <p:pic>
        <p:nvPicPr>
          <p:cNvPr id="2" name="圖片 1">
            <a:extLst>
              <a:ext uri="{FF2B5EF4-FFF2-40B4-BE49-F238E27FC236}">
                <a16:creationId xmlns:a16="http://schemas.microsoft.com/office/drawing/2014/main" id="{7F643D29-8DC1-BD79-21E4-4EC4971D898F}"/>
              </a:ext>
            </a:extLst>
          </p:cNvPr>
          <p:cNvPicPr>
            <a:picLocks noChangeAspect="1"/>
          </p:cNvPicPr>
          <p:nvPr/>
        </p:nvPicPr>
        <p:blipFill>
          <a:blip r:embed="rId3"/>
          <a:stretch>
            <a:fillRect/>
          </a:stretch>
        </p:blipFill>
        <p:spPr>
          <a:xfrm>
            <a:off x="228600" y="3429000"/>
            <a:ext cx="7772400" cy="3346450"/>
          </a:xfrm>
          <a:prstGeom prst="rect">
            <a:avLst/>
          </a:prstGeom>
        </p:spPr>
      </p:pic>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0024B12-3A23-4B5A-261B-DA74AA48CB66}"/>
              </a:ext>
            </a:extLst>
          </p:cNvPr>
          <p:cNvSpPr>
            <a:spLocks noGrp="1" noChangeArrowheads="1"/>
          </p:cNvSpPr>
          <p:nvPr>
            <p:ph type="title"/>
          </p:nvPr>
        </p:nvSpPr>
        <p:spPr/>
        <p:txBody>
          <a:bodyPr/>
          <a:lstStyle/>
          <a:p>
            <a:br>
              <a:rPr lang="en-US" altLang="zh-TW">
                <a:latin typeface="Times New Roman" panose="02020603050405020304" pitchFamily="18" charset="0"/>
                <a:cs typeface="Times New Roman" panose="02020603050405020304" pitchFamily="18" charset="0"/>
              </a:rPr>
            </a:br>
            <a:r>
              <a:rPr lang="en-US" altLang="zh-TW">
                <a:latin typeface="Times New Roman" panose="02020603050405020304" pitchFamily="18" charset="0"/>
                <a:cs typeface="Times New Roman" panose="02020603050405020304" pitchFamily="18" charset="0"/>
              </a:rPr>
              <a:t>BPM</a:t>
            </a:r>
            <a:r>
              <a:rPr lang="zh-TW" altLang="en-US">
                <a:latin typeface="Times New Roman" panose="02020603050405020304" pitchFamily="18" charset="0"/>
                <a:ea typeface="Arial Unicode MS" panose="020B0604020202020204" pitchFamily="34" charset="-128"/>
                <a:cs typeface="Arial Unicode MS" panose="020B0604020202020204" pitchFamily="34" charset="-128"/>
              </a:rPr>
              <a:t>的</a:t>
            </a:r>
            <a:r>
              <a:rPr lang="zh-TW" altLang="en-US">
                <a:latin typeface="Times New Roman" panose="02020603050405020304" pitchFamily="18" charset="0"/>
                <a:cs typeface="Times New Roman" panose="02020603050405020304" pitchFamily="18" charset="0"/>
              </a:rPr>
              <a:t>10</a:t>
            </a:r>
            <a:r>
              <a:rPr lang="zh-TW" altLang="en-US">
                <a:latin typeface="Times New Roman" panose="02020603050405020304" pitchFamily="18" charset="0"/>
                <a:ea typeface="Arial Unicode MS" panose="020B0604020202020204" pitchFamily="34" charset="-128"/>
                <a:cs typeface="Arial Unicode MS" panose="020B0604020202020204" pitchFamily="34" charset="-128"/>
              </a:rPr>
              <a:t>項原則</a:t>
            </a:r>
            <a:r>
              <a:rPr lang="zh-TW" altLang="en-US">
                <a:latin typeface="Times New Roman" panose="02020603050405020304" pitchFamily="18" charset="0"/>
                <a:cs typeface="Times New Roman" panose="02020603050405020304" pitchFamily="18" charset="0"/>
              </a:rPr>
              <a:t> </a:t>
            </a:r>
            <a:endParaRPr lang="zh-TW" altLang="en-US">
              <a:latin typeface="標楷體" panose="02010601000101010101" pitchFamily="2" charset="-120"/>
              <a:ea typeface="Arial Unicode MS" panose="020B0604020202020204" pitchFamily="34" charset="-128"/>
              <a:cs typeface="Arial Unicode MS" panose="020B0604020202020204" pitchFamily="34" charset="-128"/>
            </a:endParaRPr>
          </a:p>
        </p:txBody>
      </p:sp>
      <p:sp>
        <p:nvSpPr>
          <p:cNvPr id="38915" name="Rectangle 3">
            <a:extLst>
              <a:ext uri="{FF2B5EF4-FFF2-40B4-BE49-F238E27FC236}">
                <a16:creationId xmlns:a16="http://schemas.microsoft.com/office/drawing/2014/main" id="{41F30D20-93A9-A833-9431-DBFBA0355CEE}"/>
              </a:ext>
            </a:extLst>
          </p:cNvPr>
          <p:cNvSpPr>
            <a:spLocks noGrp="1" noChangeArrowheads="1"/>
          </p:cNvSpPr>
          <p:nvPr>
            <p:ph type="body" idx="1"/>
          </p:nvPr>
        </p:nvSpPr>
        <p:spPr>
          <a:xfrm>
            <a:off x="492125" y="977900"/>
            <a:ext cx="7924800" cy="5489575"/>
          </a:xfrm>
        </p:spPr>
        <p:txBody>
          <a:bodyPr/>
          <a:lstStyle/>
          <a:p>
            <a:r>
              <a:rPr lang="en-US" altLang="zh-TW" dirty="0" err="1">
                <a:latin typeface="Times New Roman" panose="02020603050405020304" pitchFamily="18" charset="0"/>
              </a:rPr>
              <a:t>Burlton</a:t>
            </a:r>
            <a:r>
              <a:rPr lang="en-US" altLang="zh-TW" dirty="0">
                <a:latin typeface="Times New Roman" panose="02020603050405020304" pitchFamily="18" charset="0"/>
              </a:rPr>
              <a:t> (2001)</a:t>
            </a:r>
            <a:r>
              <a:rPr lang="zh-TW" altLang="en-US" dirty="0">
                <a:latin typeface="Times New Roman" panose="02020603050405020304" pitchFamily="18" charset="0"/>
              </a:rPr>
              <a:t>建議在從事</a:t>
            </a:r>
            <a:r>
              <a:rPr lang="en-US" altLang="zh-TW" dirty="0">
                <a:latin typeface="Times New Roman" panose="02020603050405020304" pitchFamily="18" charset="0"/>
              </a:rPr>
              <a:t>BPM</a:t>
            </a:r>
            <a:r>
              <a:rPr lang="zh-TW" altLang="en-US" dirty="0">
                <a:latin typeface="Times New Roman" panose="02020603050405020304" pitchFamily="18" charset="0"/>
              </a:rPr>
              <a:t>時，需遵循10項原則: </a:t>
            </a:r>
          </a:p>
          <a:p>
            <a:pPr lvl="1"/>
            <a:r>
              <a:rPr lang="zh-TW" altLang="en-US" dirty="0">
                <a:latin typeface="標楷體" panose="02010601000101010101" pitchFamily="2" charset="-120"/>
              </a:rPr>
              <a:t>必須為績效導向；</a:t>
            </a:r>
            <a:r>
              <a:rPr lang="zh-TW" altLang="en-US" dirty="0">
                <a:latin typeface="Times New Roman" panose="02020603050405020304" pitchFamily="18" charset="0"/>
              </a:rPr>
              <a:t> </a:t>
            </a:r>
          </a:p>
          <a:p>
            <a:pPr lvl="1"/>
            <a:r>
              <a:rPr lang="zh-TW" altLang="en-US" dirty="0">
                <a:latin typeface="標楷體" panose="02010601000101010101" pitchFamily="2" charset="-120"/>
              </a:rPr>
              <a:t>必須考量所有利益關係人的需求並求其平衡；</a:t>
            </a:r>
            <a:r>
              <a:rPr lang="zh-TW" altLang="en-US" dirty="0">
                <a:latin typeface="Times New Roman" panose="02020603050405020304" pitchFamily="18" charset="0"/>
              </a:rPr>
              <a:t> </a:t>
            </a:r>
          </a:p>
          <a:p>
            <a:pPr lvl="1"/>
            <a:r>
              <a:rPr lang="zh-TW" altLang="en-US" dirty="0">
                <a:latin typeface="標楷體" panose="02010601000101010101" pitchFamily="2" charset="-120"/>
              </a:rPr>
              <a:t>有關決策應能追溯至利益關係人的需求；</a:t>
            </a:r>
            <a:r>
              <a:rPr lang="zh-TW" altLang="en-US" dirty="0">
                <a:latin typeface="Times New Roman" panose="02020603050405020304" pitchFamily="18" charset="0"/>
              </a:rPr>
              <a:t> </a:t>
            </a:r>
          </a:p>
          <a:p>
            <a:pPr lvl="1"/>
            <a:r>
              <a:rPr lang="zh-TW" altLang="en-US" dirty="0">
                <a:latin typeface="標楷體" panose="02010601000101010101" pitchFamily="2" charset="-120"/>
              </a:rPr>
              <a:t>企業流程必須以整體與宏觀的途徑進行管理；</a:t>
            </a:r>
            <a:r>
              <a:rPr lang="zh-TW" altLang="en-US" dirty="0">
                <a:latin typeface="Times New Roman" panose="02020603050405020304" pitchFamily="18" charset="0"/>
              </a:rPr>
              <a:t> </a:t>
            </a:r>
          </a:p>
          <a:p>
            <a:pPr lvl="1"/>
            <a:r>
              <a:rPr lang="zh-TW" altLang="en-US" dirty="0">
                <a:latin typeface="標楷體" panose="02010601000101010101" pitchFamily="2" charset="-120"/>
              </a:rPr>
              <a:t>能夠清楚界定各流程以及其間的介面與關係，而所有流程對於變革的方向應一致；</a:t>
            </a:r>
            <a:r>
              <a:rPr lang="zh-TW" altLang="en-US" dirty="0">
                <a:latin typeface="Times New Roman" panose="02020603050405020304" pitchFamily="18" charset="0"/>
              </a:rPr>
              <a:t> </a:t>
            </a:r>
          </a:p>
          <a:p>
            <a:pPr lvl="1"/>
            <a:r>
              <a:rPr lang="zh-TW" altLang="en-US" dirty="0">
                <a:latin typeface="標楷體" panose="02010601000101010101" pitchFamily="2" charset="-120"/>
              </a:rPr>
              <a:t>推動流程的更新必須能夠激勵眾人並建立共識；</a:t>
            </a:r>
            <a:r>
              <a:rPr lang="zh-TW" altLang="en-US" dirty="0">
                <a:latin typeface="Times New Roman" panose="02020603050405020304" pitchFamily="18" charset="0"/>
              </a:rPr>
              <a:t> </a:t>
            </a:r>
          </a:p>
          <a:p>
            <a:pPr lvl="1"/>
            <a:r>
              <a:rPr lang="zh-TW" altLang="en-US" dirty="0">
                <a:latin typeface="標楷體" panose="02010601000101010101" pitchFamily="2" charset="-120"/>
              </a:rPr>
              <a:t>推動流程更新的原由最好源自於外部顧客；</a:t>
            </a:r>
            <a:r>
              <a:rPr lang="zh-TW" altLang="en-US" dirty="0">
                <a:latin typeface="Times New Roman" panose="02020603050405020304" pitchFamily="18" charset="0"/>
              </a:rPr>
              <a:t> </a:t>
            </a:r>
          </a:p>
          <a:p>
            <a:pPr lvl="1"/>
            <a:r>
              <a:rPr lang="zh-TW" altLang="en-US" dirty="0">
                <a:latin typeface="標楷體" panose="02010601000101010101" pitchFamily="2" charset="-120"/>
              </a:rPr>
              <a:t>推動流程更新應採取反覆式、按照時限、階段性的方式進行；</a:t>
            </a:r>
          </a:p>
          <a:p>
            <a:pPr lvl="1"/>
            <a:r>
              <a:rPr lang="zh-TW" altLang="en-US" dirty="0">
                <a:latin typeface="標楷體" panose="02010601000101010101" pitchFamily="2" charset="-120"/>
              </a:rPr>
              <a:t>人的因素決定改造的成敗； </a:t>
            </a:r>
          </a:p>
          <a:p>
            <a:pPr lvl="1"/>
            <a:r>
              <a:rPr lang="zh-TW" altLang="en-US" dirty="0">
                <a:latin typeface="標楷體" panose="02010601000101010101" pitchFamily="2" charset="-120"/>
              </a:rPr>
              <a:t>企業改造是沒有終點的持續旅程。 </a:t>
            </a:r>
            <a:r>
              <a:rPr lang="zh-TW" altLang="en-US" dirty="0">
                <a:latin typeface="Times New Roman" panose="02020603050405020304" pitchFamily="18" charset="0"/>
              </a:rPr>
              <a:t> </a:t>
            </a:r>
          </a:p>
          <a:p>
            <a:pPr lvl="1"/>
            <a:r>
              <a:rPr lang="en-US" altLang="zh-TW" dirty="0">
                <a:hlinkClick r:id="rId3"/>
              </a:rPr>
              <a:t>https://www.youtube.com/watch?v=YnHutLSXY-M</a:t>
            </a:r>
            <a:endParaRPr lang="zh-TW" altLang="en-US" dirty="0"/>
          </a:p>
          <a:p>
            <a:pPr lvl="1"/>
            <a:endParaRPr lang="zh-TW" altLang="en-US" dirty="0">
              <a:latin typeface="Times New Roman" panose="02020603050405020304" pitchFamily="18" charset="0"/>
            </a:endParaRPr>
          </a:p>
        </p:txBody>
      </p:sp>
    </p:spTree>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5C0B3F-D4E0-958F-D2D6-232E1D9682BF}"/>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BPM</a:t>
            </a:r>
            <a:r>
              <a:rPr lang="zh-TW" altLang="en-US">
                <a:latin typeface="標楷體" panose="02010601000101010101" pitchFamily="2" charset="-120"/>
              </a:rPr>
              <a:t>的範疇</a:t>
            </a:r>
            <a:r>
              <a:rPr lang="zh-TW" altLang="en-US"/>
              <a:t> </a:t>
            </a:r>
          </a:p>
        </p:txBody>
      </p:sp>
      <p:sp>
        <p:nvSpPr>
          <p:cNvPr id="40963" name="Rectangle 3">
            <a:extLst>
              <a:ext uri="{FF2B5EF4-FFF2-40B4-BE49-F238E27FC236}">
                <a16:creationId xmlns:a16="http://schemas.microsoft.com/office/drawing/2014/main" id="{96AD6173-38E2-0D2A-8B8E-3C190AC59877}"/>
              </a:ext>
            </a:extLst>
          </p:cNvPr>
          <p:cNvSpPr>
            <a:spLocks noGrp="1" noChangeArrowheads="1"/>
          </p:cNvSpPr>
          <p:nvPr>
            <p:ph type="body" idx="1"/>
          </p:nvPr>
        </p:nvSpPr>
        <p:spPr>
          <a:xfrm>
            <a:off x="492125" y="977900"/>
            <a:ext cx="8296275" cy="3265488"/>
          </a:xfrm>
        </p:spPr>
        <p:txBody>
          <a:bodyPr/>
          <a:lstStyle/>
          <a:p>
            <a:r>
              <a:rPr lang="zh-TW" altLang="en-US" sz="2000">
                <a:latin typeface="標楷體" panose="02010601000101010101" pitchFamily="2" charset="-120"/>
              </a:rPr>
              <a:t>傳統</a:t>
            </a:r>
            <a:r>
              <a:rPr lang="en-US" altLang="zh-TW" sz="2000">
                <a:latin typeface="Times New Roman" panose="02020603050405020304" pitchFamily="18" charset="0"/>
                <a:cs typeface="Times New Roman" panose="02020603050405020304" pitchFamily="18" charset="0"/>
              </a:rPr>
              <a:t>BPR</a:t>
            </a:r>
            <a:r>
              <a:rPr lang="zh-TW" altLang="en-US" sz="2000">
                <a:latin typeface="標楷體" panose="02010601000101010101" pitchFamily="2" charset="-120"/>
              </a:rPr>
              <a:t>的研究多直接發展</a:t>
            </a:r>
            <a:r>
              <a:rPr lang="zh-TW" altLang="en-US" sz="2000" i="1">
                <a:latin typeface="標楷體" panose="02010601000101010101" pitchFamily="2" charset="-120"/>
              </a:rPr>
              <a:t>企業流程模型</a:t>
            </a:r>
            <a:r>
              <a:rPr lang="zh-TW" altLang="en-US" sz="2000">
                <a:latin typeface="Times New Roman" panose="02020603050405020304" pitchFamily="18" charset="0"/>
                <a:cs typeface="Times New Roman" panose="02020603050405020304" pitchFamily="18" charset="0"/>
              </a:rPr>
              <a:t>(</a:t>
            </a:r>
            <a:r>
              <a:rPr lang="en-US" altLang="zh-TW" sz="2000" i="1">
                <a:latin typeface="Times New Roman" panose="02020603050405020304" pitchFamily="18" charset="0"/>
                <a:cs typeface="Times New Roman" panose="02020603050405020304" pitchFamily="18" charset="0"/>
              </a:rPr>
              <a:t>Business Process Model</a:t>
            </a:r>
            <a:r>
              <a:rPr lang="en-US" altLang="zh-TW" sz="2000">
                <a:latin typeface="Times New Roman" panose="02020603050405020304" pitchFamily="18" charset="0"/>
                <a:cs typeface="Times New Roman" panose="02020603050405020304" pitchFamily="18" charset="0"/>
              </a:rPr>
              <a:t>) </a:t>
            </a:r>
            <a:r>
              <a:rPr lang="zh-TW" altLang="en-US" sz="2000">
                <a:latin typeface="標楷體" panose="02010601000101010101" pitchFamily="2" charset="-120"/>
              </a:rPr>
              <a:t>以描述與定義企業行為，卻忽略了任何行為均受限於組織的結構以及因為所處情境的變遷而會有本質上的差異。</a:t>
            </a:r>
            <a:r>
              <a:rPr lang="zh-TW" altLang="en-US" sz="2000"/>
              <a:t> </a:t>
            </a:r>
          </a:p>
          <a:p>
            <a:r>
              <a:rPr lang="zh-TW" altLang="en-US" sz="2000">
                <a:latin typeface="標楷體" panose="02010601000101010101" pitchFamily="2" charset="-120"/>
              </a:rPr>
              <a:t>針對各種企業情境</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business scenarios)</a:t>
            </a:r>
            <a:r>
              <a:rPr lang="en-US" altLang="zh-TW" sz="2000">
                <a:latin typeface="標楷體" panose="02010601000101010101" pitchFamily="2" charset="-120"/>
              </a:rPr>
              <a:t>，</a:t>
            </a:r>
            <a:r>
              <a:rPr lang="zh-TW" altLang="en-US" sz="2000">
                <a:latin typeface="標楷體" panose="02010601000101010101" pitchFamily="2" charset="-120"/>
              </a:rPr>
              <a:t>近來有學者採用系統工程的方法創新</a:t>
            </a:r>
            <a:r>
              <a:rPr lang="zh-TW" altLang="en-US" sz="2000" i="1">
                <a:latin typeface="標楷體" panose="02010601000101010101" pitchFamily="2" charset="-120"/>
              </a:rPr>
              <a:t>企業模型</a:t>
            </a:r>
            <a:r>
              <a:rPr lang="zh-TW" altLang="en-US" sz="2000">
                <a:latin typeface="Times New Roman" panose="02020603050405020304" pitchFamily="18" charset="0"/>
                <a:cs typeface="Times New Roman" panose="02020603050405020304" pitchFamily="18" charset="0"/>
              </a:rPr>
              <a:t>(</a:t>
            </a:r>
            <a:r>
              <a:rPr lang="en-US" altLang="zh-TW" sz="2000" i="1">
                <a:latin typeface="Times New Roman" panose="02020603050405020304" pitchFamily="18" charset="0"/>
                <a:cs typeface="Times New Roman" panose="02020603050405020304" pitchFamily="18" charset="0"/>
              </a:rPr>
              <a:t>Business Model</a:t>
            </a:r>
            <a:r>
              <a:rPr lang="en-US" altLang="zh-TW"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的研究領域以分析設計影響產品、服務、及資訊流動的企業結構。</a:t>
            </a:r>
          </a:p>
          <a:p>
            <a:r>
              <a:rPr lang="en-US" altLang="zh-TW" sz="2000">
                <a:latin typeface="Times New Roman" panose="02020603050405020304" pitchFamily="18" charset="0"/>
                <a:cs typeface="Times New Roman" panose="02020603050405020304" pitchFamily="18" charset="0"/>
              </a:rPr>
              <a:t>BPM</a:t>
            </a:r>
            <a:r>
              <a:rPr lang="zh-TW" altLang="en-US" sz="2000">
                <a:latin typeface="標楷體" panose="02010601000101010101" pitchFamily="2" charset="-120"/>
              </a:rPr>
              <a:t>的範疇極廣而包括訂定策略、分析企業的結構與行為、以及設計企業模型與企業流程，而三者之間必須緊密相扣</a:t>
            </a:r>
            <a:r>
              <a:rPr lang="zh-TW" altLang="en-US" sz="2000"/>
              <a:t>  </a:t>
            </a:r>
          </a:p>
        </p:txBody>
      </p:sp>
      <p:pic>
        <p:nvPicPr>
          <p:cNvPr id="2" name="圖片 1">
            <a:extLst>
              <a:ext uri="{FF2B5EF4-FFF2-40B4-BE49-F238E27FC236}">
                <a16:creationId xmlns:a16="http://schemas.microsoft.com/office/drawing/2014/main" id="{0A404E6A-5330-A157-CE4D-93EB3105A059}"/>
              </a:ext>
            </a:extLst>
          </p:cNvPr>
          <p:cNvPicPr>
            <a:picLocks noChangeAspect="1"/>
          </p:cNvPicPr>
          <p:nvPr/>
        </p:nvPicPr>
        <p:blipFill>
          <a:blip r:embed="rId3"/>
          <a:stretch>
            <a:fillRect/>
          </a:stretch>
        </p:blipFill>
        <p:spPr>
          <a:xfrm>
            <a:off x="1708150" y="3623310"/>
            <a:ext cx="5041900" cy="2857500"/>
          </a:xfrm>
          <a:prstGeom prst="rect">
            <a:avLst/>
          </a:prstGeom>
        </p:spPr>
      </p:pic>
    </p:spTree>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BAF1599-06B9-251E-BA3E-597523E6EDAF}"/>
              </a:ext>
            </a:extLst>
          </p:cNvPr>
          <p:cNvSpPr>
            <a:spLocks noGrp="1" noChangeArrowheads="1"/>
          </p:cNvSpPr>
          <p:nvPr>
            <p:ph type="title"/>
          </p:nvPr>
        </p:nvSpPr>
        <p:spPr/>
        <p:txBody>
          <a:bodyPr/>
          <a:lstStyle/>
          <a:p>
            <a:r>
              <a:rPr lang="zh-TW" altLang="en-US">
                <a:latin typeface="Times New Roman" panose="02020603050405020304" pitchFamily="18" charset="0"/>
              </a:rPr>
              <a:t>網路經濟的新時代</a:t>
            </a:r>
          </a:p>
        </p:txBody>
      </p:sp>
      <p:sp>
        <p:nvSpPr>
          <p:cNvPr id="6147" name="Rectangle 3">
            <a:extLst>
              <a:ext uri="{FF2B5EF4-FFF2-40B4-BE49-F238E27FC236}">
                <a16:creationId xmlns:a16="http://schemas.microsoft.com/office/drawing/2014/main" id="{1591E7DB-C985-5D50-FB41-FFBBCFD1F71D}"/>
              </a:ext>
            </a:extLst>
          </p:cNvPr>
          <p:cNvSpPr>
            <a:spLocks noGrp="1" noChangeArrowheads="1"/>
          </p:cNvSpPr>
          <p:nvPr>
            <p:ph type="body" idx="1"/>
          </p:nvPr>
        </p:nvSpPr>
        <p:spPr>
          <a:xfrm>
            <a:off x="492125" y="977900"/>
            <a:ext cx="8178800" cy="5880100"/>
          </a:xfrm>
        </p:spPr>
        <p:txBody>
          <a:bodyPr/>
          <a:lstStyle/>
          <a:p>
            <a:r>
              <a:rPr lang="zh-TW" altLang="en-US" sz="2000">
                <a:latin typeface="Times New Roman" panose="02020603050405020304" pitchFamily="18" charset="0"/>
              </a:rPr>
              <a:t>在今日新與的網路經濟中各種術語充斥，最常聽聞的包括 </a:t>
            </a:r>
          </a:p>
          <a:p>
            <a:pPr lvl="1"/>
            <a:r>
              <a:rPr lang="zh-TW" altLang="en-US" sz="1800">
                <a:solidFill>
                  <a:srgbClr val="19F929"/>
                </a:solidFill>
                <a:latin typeface="Times New Roman" panose="02020603050405020304" pitchFamily="18" charset="0"/>
              </a:rPr>
              <a:t>電子商務(</a:t>
            </a:r>
            <a:r>
              <a:rPr lang="en-US" altLang="zh-TW" sz="1800">
                <a:solidFill>
                  <a:srgbClr val="19F929"/>
                </a:solidFill>
                <a:latin typeface="Times New Roman" panose="02020603050405020304" pitchFamily="18" charset="0"/>
              </a:rPr>
              <a:t>eCommerce):</a:t>
            </a:r>
            <a:r>
              <a:rPr lang="zh-TW" altLang="en-US" sz="1800">
                <a:latin typeface="Times New Roman" panose="02020603050405020304" pitchFamily="18" charset="0"/>
              </a:rPr>
              <a:t>為一企業利用通訊網路對消費者(</a:t>
            </a:r>
            <a:r>
              <a:rPr lang="en-US" altLang="zh-TW" sz="1800">
                <a:latin typeface="Times New Roman" panose="02020603050405020304" pitchFamily="18" charset="0"/>
              </a:rPr>
              <a:t>B2C)</a:t>
            </a:r>
            <a:r>
              <a:rPr lang="zh-TW" altLang="en-US" sz="1800">
                <a:latin typeface="Times New Roman" panose="02020603050405020304" pitchFamily="18" charset="0"/>
              </a:rPr>
              <a:t>以及對其他企業(</a:t>
            </a:r>
            <a:r>
              <a:rPr lang="en-US" altLang="zh-TW" sz="1800">
                <a:latin typeface="Times New Roman" panose="02020603050405020304" pitchFamily="18" charset="0"/>
              </a:rPr>
              <a:t>B2B)</a:t>
            </a:r>
            <a:r>
              <a:rPr lang="zh-TW" altLang="en-US" sz="1800">
                <a:latin typeface="Times New Roman" panose="02020603050405020304" pitchFamily="18" charset="0"/>
              </a:rPr>
              <a:t>傳遞資訊、銷售商品、或提供服務。</a:t>
            </a:r>
          </a:p>
          <a:p>
            <a:pPr lvl="1"/>
            <a:r>
              <a:rPr lang="zh-TW" altLang="en-US" sz="1800">
                <a:solidFill>
                  <a:srgbClr val="19F929"/>
                </a:solidFill>
                <a:latin typeface="Times New Roman" panose="02020603050405020304" pitchFamily="18" charset="0"/>
              </a:rPr>
              <a:t>電子化企業(</a:t>
            </a:r>
            <a:r>
              <a:rPr lang="en-US" altLang="zh-TW" sz="1800">
                <a:solidFill>
                  <a:srgbClr val="19F929"/>
                </a:solidFill>
                <a:latin typeface="Times New Roman" panose="02020603050405020304" pitchFamily="18" charset="0"/>
              </a:rPr>
              <a:t>eBusiness):</a:t>
            </a:r>
            <a:r>
              <a:rPr lang="zh-TW" altLang="en-US" sz="1800">
                <a:latin typeface="Times New Roman" panose="02020603050405020304" pitchFamily="18" charset="0"/>
              </a:rPr>
              <a:t>為一企業應用整合性資訊系統(</a:t>
            </a:r>
            <a:r>
              <a:rPr lang="en-US" altLang="zh-TW" sz="1800">
                <a:latin typeface="Times New Roman" panose="02020603050405020304" pitchFamily="18" charset="0"/>
              </a:rPr>
              <a:t>integrated information system)</a:t>
            </a:r>
            <a:r>
              <a:rPr lang="zh-TW" altLang="en-US" sz="1800">
                <a:latin typeface="Times New Roman" panose="02020603050405020304" pitchFamily="18" charset="0"/>
              </a:rPr>
              <a:t>規劃與執行關於採購、生產、銷售、服務等前臺與內部的作業。</a:t>
            </a:r>
          </a:p>
          <a:p>
            <a:pPr lvl="1"/>
            <a:r>
              <a:rPr lang="zh-TW" altLang="en-US" sz="1800">
                <a:solidFill>
                  <a:srgbClr val="19F929"/>
                </a:solidFill>
                <a:latin typeface="Times New Roman" panose="02020603050405020304" pitchFamily="18" charset="0"/>
              </a:rPr>
              <a:t>供應鍊管理(</a:t>
            </a:r>
            <a:r>
              <a:rPr lang="en-US" altLang="zh-TW" sz="1800">
                <a:solidFill>
                  <a:srgbClr val="19F929"/>
                </a:solidFill>
                <a:latin typeface="Times New Roman" panose="02020603050405020304" pitchFamily="18" charset="0"/>
              </a:rPr>
              <a:t>Supply Chain Management):</a:t>
            </a:r>
            <a:r>
              <a:rPr lang="zh-TW" altLang="en-US" sz="1800">
                <a:latin typeface="Times New Roman" panose="02020603050405020304" pitchFamily="18" charset="0"/>
              </a:rPr>
              <a:t>則為針對自供應商到顧客的整體流程，規劃、執行、與控制有關物流、資訊流、金流的各種活動，進而與其他跨供應階層(</a:t>
            </a:r>
            <a:r>
              <a:rPr lang="en-US" altLang="zh-TW" sz="1800">
                <a:latin typeface="Times New Roman" panose="02020603050405020304" pitchFamily="18" charset="0"/>
              </a:rPr>
              <a:t>cross-echelon)</a:t>
            </a:r>
            <a:r>
              <a:rPr lang="zh-TW" altLang="en-US" sz="1800">
                <a:latin typeface="Times New Roman" panose="02020603050405020304" pitchFamily="18" charset="0"/>
              </a:rPr>
              <a:t>的企業成員統合為自原料到最終產品的價值鍊(</a:t>
            </a:r>
            <a:r>
              <a:rPr lang="en-US" altLang="zh-TW" sz="1800">
                <a:latin typeface="Times New Roman" panose="02020603050405020304" pitchFamily="18" charset="0"/>
              </a:rPr>
              <a:t>Value Chain) </a:t>
            </a:r>
          </a:p>
          <a:p>
            <a:r>
              <a:rPr lang="zh-TW" altLang="en-US" sz="2000">
                <a:latin typeface="Times New Roman" panose="02020603050405020304" pitchFamily="18" charset="0"/>
              </a:rPr>
              <a:t>此三者彼此相關而推動產業資訊電子化是為了能夠即時地(</a:t>
            </a:r>
            <a:r>
              <a:rPr lang="en-US" altLang="zh-TW" sz="2000">
                <a:latin typeface="Times New Roman" panose="02020603050405020304" pitchFamily="18" charset="0"/>
              </a:rPr>
              <a:t>real-time)</a:t>
            </a:r>
            <a:r>
              <a:rPr lang="zh-TW" altLang="en-US" sz="2000">
                <a:latin typeface="Times New Roman" panose="02020603050405020304" pitchFamily="18" charset="0"/>
              </a:rPr>
              <a:t>交換以及分析資訊以促成物盡其用與貨暢其流。 </a:t>
            </a:r>
            <a:endParaRPr lang="en-US" altLang="zh-TW" sz="2000">
              <a:latin typeface="Times New Roman" panose="02020603050405020304" pitchFamily="18" charset="0"/>
            </a:endParaRPr>
          </a:p>
          <a:p>
            <a:r>
              <a:rPr lang="zh-TW" altLang="en-US" sz="2000">
                <a:latin typeface="Times New Roman" panose="02020603050405020304" pitchFamily="18" charset="0"/>
              </a:rPr>
              <a:t>為達成此一目的，必須採行流程導向的營運模式，應用包括網際網路(</a:t>
            </a:r>
            <a:r>
              <a:rPr lang="en-US" altLang="zh-TW" sz="2000">
                <a:latin typeface="Times New Roman" panose="02020603050405020304" pitchFamily="18" charset="0"/>
              </a:rPr>
              <a:t>Internet)、</a:t>
            </a:r>
            <a:r>
              <a:rPr lang="zh-TW" altLang="en-US" sz="2000">
                <a:latin typeface="Times New Roman" panose="02020603050405020304" pitchFamily="18" charset="0"/>
              </a:rPr>
              <a:t>企業內部網路(</a:t>
            </a:r>
            <a:r>
              <a:rPr lang="en-US" altLang="zh-TW" sz="2000">
                <a:latin typeface="Times New Roman" panose="02020603050405020304" pitchFamily="18" charset="0"/>
              </a:rPr>
              <a:t>Intranet)、</a:t>
            </a:r>
            <a:r>
              <a:rPr lang="zh-TW" altLang="en-US" sz="2000">
                <a:latin typeface="Times New Roman" panose="02020603050405020304" pitchFamily="18" charset="0"/>
              </a:rPr>
              <a:t>以及企業間網路(</a:t>
            </a:r>
            <a:r>
              <a:rPr lang="en-US" altLang="zh-TW" sz="2000">
                <a:latin typeface="Times New Roman" panose="02020603050405020304" pitchFamily="18" charset="0"/>
              </a:rPr>
              <a:t>Extranet)</a:t>
            </a:r>
            <a:r>
              <a:rPr lang="zh-TW" altLang="en-US" sz="2000">
                <a:latin typeface="Times New Roman" panose="02020603050405020304" pitchFamily="18" charset="0"/>
              </a:rPr>
              <a:t>等資訊系統與技術(</a:t>
            </a:r>
            <a:r>
              <a:rPr lang="en-US" altLang="zh-TW" sz="2000">
                <a:latin typeface="Times New Roman" panose="02020603050405020304" pitchFamily="18" charset="0"/>
              </a:rPr>
              <a:t>Information System and Technology, IS/IT)</a:t>
            </a:r>
            <a:r>
              <a:rPr lang="zh-TW" altLang="en-US" sz="2000">
                <a:latin typeface="Times New Roman" panose="02020603050405020304" pitchFamily="18" charset="0"/>
              </a:rPr>
              <a:t>進行個別企業以及企業間的整合。 </a:t>
            </a:r>
          </a:p>
        </p:txBody>
      </p:sp>
      <p:sp>
        <p:nvSpPr>
          <p:cNvPr id="2" name="文字方塊 1">
            <a:extLst>
              <a:ext uri="{FF2B5EF4-FFF2-40B4-BE49-F238E27FC236}">
                <a16:creationId xmlns:a16="http://schemas.microsoft.com/office/drawing/2014/main" id="{4DDD7766-7B13-E4F4-D3F6-BA8EB15A9CEC}"/>
              </a:ext>
            </a:extLst>
          </p:cNvPr>
          <p:cNvSpPr txBox="1"/>
          <p:nvPr/>
        </p:nvSpPr>
        <p:spPr>
          <a:xfrm>
            <a:off x="492125" y="6340019"/>
            <a:ext cx="7011035" cy="430887"/>
          </a:xfrm>
          <a:prstGeom prst="rect">
            <a:avLst/>
          </a:prstGeom>
          <a:noFill/>
        </p:spPr>
        <p:txBody>
          <a:bodyPr wrap="square">
            <a:spAutoFit/>
          </a:bodyPr>
          <a:lstStyle/>
          <a:p>
            <a:r>
              <a:rPr lang="en-US" altLang="zh-TW" dirty="0">
                <a:solidFill>
                  <a:srgbClr val="FF2F92"/>
                </a:solidFill>
                <a:latin typeface="Times New Roman" panose="02020603050405020304" pitchFamily="18" charset="0"/>
              </a:rPr>
              <a:t>https://</a:t>
            </a:r>
            <a:r>
              <a:rPr lang="en-US" altLang="zh-TW" dirty="0" err="1">
                <a:solidFill>
                  <a:srgbClr val="FF2F92"/>
                </a:solidFill>
                <a:latin typeface="Times New Roman" panose="02020603050405020304" pitchFamily="18" charset="0"/>
              </a:rPr>
              <a:t>www.youtube.com</a:t>
            </a:r>
            <a:r>
              <a:rPr lang="en-US" altLang="zh-TW" dirty="0">
                <a:solidFill>
                  <a:srgbClr val="FF2F92"/>
                </a:solidFill>
                <a:latin typeface="Times New Roman" panose="02020603050405020304" pitchFamily="18" charset="0"/>
              </a:rPr>
              <a:t>/</a:t>
            </a:r>
            <a:r>
              <a:rPr lang="en-US" altLang="zh-TW" dirty="0" err="1">
                <a:solidFill>
                  <a:srgbClr val="FF2F92"/>
                </a:solidFill>
                <a:latin typeface="Times New Roman" panose="02020603050405020304" pitchFamily="18" charset="0"/>
              </a:rPr>
              <a:t>watch?v</a:t>
            </a:r>
            <a:r>
              <a:rPr lang="en-US" altLang="zh-TW" dirty="0">
                <a:solidFill>
                  <a:srgbClr val="FF2F92"/>
                </a:solidFill>
                <a:latin typeface="Times New Roman" panose="02020603050405020304" pitchFamily="18" charset="0"/>
              </a:rPr>
              <a:t>=M3xF6Fe5ERQ</a:t>
            </a:r>
          </a:p>
        </p:txBody>
      </p:sp>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6AFB848-7A9A-6E14-4E59-1879ABB2C5AF}"/>
              </a:ext>
            </a:extLst>
          </p:cNvPr>
          <p:cNvSpPr>
            <a:spLocks noGrp="1" noChangeArrowheads="1"/>
          </p:cNvSpPr>
          <p:nvPr>
            <p:ph type="title"/>
          </p:nvPr>
        </p:nvSpPr>
        <p:spPr/>
        <p:txBody>
          <a:bodyPr/>
          <a:lstStyle/>
          <a:p>
            <a:r>
              <a:rPr lang="zh-TW" altLang="en-US">
                <a:latin typeface="標楷體" panose="02010601000101010101" pitchFamily="2" charset="-120"/>
              </a:rPr>
              <a:t>企業流程分析之分類與任務</a:t>
            </a:r>
            <a:r>
              <a:rPr lang="zh-TW" altLang="en-US"/>
              <a:t> </a:t>
            </a:r>
          </a:p>
        </p:txBody>
      </p:sp>
      <p:sp>
        <p:nvSpPr>
          <p:cNvPr id="43011" name="Rectangle 3">
            <a:extLst>
              <a:ext uri="{FF2B5EF4-FFF2-40B4-BE49-F238E27FC236}">
                <a16:creationId xmlns:a16="http://schemas.microsoft.com/office/drawing/2014/main" id="{F959AF56-47B4-281F-CAEC-06283EB8E051}"/>
              </a:ext>
            </a:extLst>
          </p:cNvPr>
          <p:cNvSpPr>
            <a:spLocks noGrp="1" noChangeArrowheads="1"/>
          </p:cNvSpPr>
          <p:nvPr>
            <p:ph type="body" idx="1"/>
          </p:nvPr>
        </p:nvSpPr>
        <p:spPr>
          <a:xfrm>
            <a:off x="492125" y="977900"/>
            <a:ext cx="7924800" cy="5487988"/>
          </a:xfrm>
        </p:spPr>
        <p:txBody>
          <a:bodyPr/>
          <a:lstStyle/>
          <a:p>
            <a:pPr>
              <a:lnSpc>
                <a:spcPct val="90000"/>
              </a:lnSpc>
            </a:pPr>
            <a:r>
              <a:rPr lang="zh-TW" altLang="en-US" sz="2000">
                <a:latin typeface="Times New Roman" panose="02020603050405020304" pitchFamily="18" charset="0"/>
              </a:rPr>
              <a:t>企業流程主要可分為企業內流程(</a:t>
            </a:r>
            <a:r>
              <a:rPr lang="en-US" altLang="zh-TW" sz="2000">
                <a:latin typeface="Times New Roman" panose="02020603050405020304" pitchFamily="18" charset="0"/>
              </a:rPr>
              <a:t>intra-organizational business processes)</a:t>
            </a:r>
            <a:r>
              <a:rPr lang="zh-TW" altLang="en-US" sz="2000">
                <a:latin typeface="Times New Roman" panose="02020603050405020304" pitchFamily="18" charset="0"/>
              </a:rPr>
              <a:t>與企業間流程(</a:t>
            </a:r>
            <a:r>
              <a:rPr lang="en-US" altLang="zh-TW" sz="2000">
                <a:latin typeface="Times New Roman" panose="02020603050405020304" pitchFamily="18" charset="0"/>
              </a:rPr>
              <a:t>inter-organizational business processes)</a:t>
            </a:r>
            <a:r>
              <a:rPr lang="zh-TW" altLang="en-US" sz="2000">
                <a:latin typeface="Times New Roman" panose="02020603050405020304" pitchFamily="18" charset="0"/>
              </a:rPr>
              <a:t>兩大類。 </a:t>
            </a:r>
          </a:p>
          <a:p>
            <a:pPr lvl="1">
              <a:lnSpc>
                <a:spcPct val="90000"/>
              </a:lnSpc>
            </a:pPr>
            <a:r>
              <a:rPr lang="zh-TW" altLang="en-US" sz="1800">
                <a:latin typeface="Times New Roman" panose="02020603050405020304" pitchFamily="18" charset="0"/>
              </a:rPr>
              <a:t>企業內流程包括同層級人員或部門間溝通合作以及上級與下級間管控與執行的互動關係 </a:t>
            </a:r>
          </a:p>
          <a:p>
            <a:pPr lvl="1">
              <a:lnSpc>
                <a:spcPct val="90000"/>
              </a:lnSpc>
            </a:pPr>
            <a:r>
              <a:rPr lang="zh-TW" altLang="en-US" sz="1800">
                <a:latin typeface="Times New Roman" panose="02020603050405020304" pitchFamily="18" charset="0"/>
              </a:rPr>
              <a:t>企業間流程則依照彼此供需關係，協調合作關於規劃、採購、生產、銷售、及服務等作業。 </a:t>
            </a:r>
          </a:p>
          <a:p>
            <a:pPr>
              <a:lnSpc>
                <a:spcPct val="90000"/>
              </a:lnSpc>
            </a:pPr>
            <a:r>
              <a:rPr lang="zh-TW" altLang="en-US" sz="2000">
                <a:latin typeface="Times New Roman" panose="02020603050405020304" pitchFamily="18" charset="0"/>
              </a:rPr>
              <a:t>綜合而言，流程分析必須達成以下四項任務： </a:t>
            </a:r>
          </a:p>
          <a:p>
            <a:pPr lvl="1">
              <a:lnSpc>
                <a:spcPct val="90000"/>
              </a:lnSpc>
            </a:pPr>
            <a:r>
              <a:rPr lang="zh-TW" altLang="en-US" sz="1800">
                <a:solidFill>
                  <a:srgbClr val="19F929"/>
                </a:solidFill>
                <a:latin typeface="Times New Roman" panose="02020603050405020304" pitchFamily="18" charset="0"/>
              </a:rPr>
              <a:t>建模(</a:t>
            </a:r>
            <a:r>
              <a:rPr lang="en-US" altLang="zh-TW" sz="1800">
                <a:solidFill>
                  <a:srgbClr val="19F929"/>
                </a:solidFill>
                <a:latin typeface="Times New Roman" panose="02020603050405020304" pitchFamily="18" charset="0"/>
              </a:rPr>
              <a:t>Modeling)：</a:t>
            </a:r>
            <a:r>
              <a:rPr lang="zh-TW" altLang="en-US" sz="1800">
                <a:latin typeface="Times New Roman" panose="02020603050405020304" pitchFamily="18" charset="0"/>
              </a:rPr>
              <a:t>以特定的圖型式建模語言(</a:t>
            </a:r>
            <a:r>
              <a:rPr lang="en-US" altLang="zh-TW" sz="1800">
                <a:latin typeface="Times New Roman" panose="02020603050405020304" pitchFamily="18" charset="0"/>
              </a:rPr>
              <a:t>graphical language)</a:t>
            </a:r>
            <a:r>
              <a:rPr lang="zh-TW" altLang="en-US" sz="1800">
                <a:latin typeface="Times New Roman" panose="02020603050405020304" pitchFamily="18" charset="0"/>
              </a:rPr>
              <a:t>定義一流程以解釋與該流程相關的元素、平行流程、次流程、進行途程與步驟、規則、例外與失誤處理等。</a:t>
            </a:r>
          </a:p>
          <a:p>
            <a:pPr lvl="1">
              <a:lnSpc>
                <a:spcPct val="90000"/>
              </a:lnSpc>
            </a:pPr>
            <a:r>
              <a:rPr lang="zh-TW" altLang="en-US" sz="1800">
                <a:solidFill>
                  <a:srgbClr val="19F929"/>
                </a:solidFill>
                <a:latin typeface="Times New Roman" panose="02020603050405020304" pitchFamily="18" charset="0"/>
              </a:rPr>
              <a:t>整合(</a:t>
            </a:r>
            <a:r>
              <a:rPr lang="en-US" altLang="zh-TW" sz="1800">
                <a:solidFill>
                  <a:srgbClr val="19F929"/>
                </a:solidFill>
                <a:latin typeface="Times New Roman" panose="02020603050405020304" pitchFamily="18" charset="0"/>
              </a:rPr>
              <a:t>Integrating)：</a:t>
            </a:r>
            <a:r>
              <a:rPr lang="zh-TW" altLang="en-US" sz="1800">
                <a:latin typeface="Times New Roman" panose="02020603050405020304" pitchFamily="18" charset="0"/>
              </a:rPr>
              <a:t>緊密聯結相關的元素以確保之間能毫無間細地交換資訊。 </a:t>
            </a:r>
          </a:p>
          <a:p>
            <a:pPr lvl="1">
              <a:lnSpc>
                <a:spcPct val="90000"/>
              </a:lnSpc>
            </a:pPr>
            <a:r>
              <a:rPr lang="zh-TW" altLang="en-US" sz="1800">
                <a:solidFill>
                  <a:srgbClr val="19F929"/>
                </a:solidFill>
                <a:latin typeface="Times New Roman" panose="02020603050405020304" pitchFamily="18" charset="0"/>
              </a:rPr>
              <a:t>監控(</a:t>
            </a:r>
            <a:r>
              <a:rPr lang="en-US" altLang="zh-TW" sz="1800">
                <a:solidFill>
                  <a:srgbClr val="19F929"/>
                </a:solidFill>
                <a:latin typeface="Times New Roman" panose="02020603050405020304" pitchFamily="18" charset="0"/>
              </a:rPr>
              <a:t>Monitoring)：</a:t>
            </a:r>
            <a:r>
              <a:rPr lang="zh-TW" altLang="en-US" sz="1800">
                <a:latin typeface="Times New Roman" panose="02020603050405020304" pitchFamily="18" charset="0"/>
              </a:rPr>
              <a:t>提供圖型化管控臺(</a:t>
            </a:r>
            <a:r>
              <a:rPr lang="en-US" altLang="zh-TW" sz="1800">
                <a:latin typeface="Times New Roman" panose="02020603050405020304" pitchFamily="18" charset="0"/>
              </a:rPr>
              <a:t>graphical administrative console)</a:t>
            </a:r>
            <a:r>
              <a:rPr lang="zh-TW" altLang="en-US" sz="1800">
                <a:latin typeface="Times New Roman" panose="02020603050405020304" pitchFamily="18" charset="0"/>
              </a:rPr>
              <a:t>顯示進行中的流程、已完成的流程、與相關的績效。</a:t>
            </a:r>
          </a:p>
          <a:p>
            <a:pPr lvl="1">
              <a:lnSpc>
                <a:spcPct val="90000"/>
              </a:lnSpc>
            </a:pPr>
            <a:r>
              <a:rPr lang="zh-TW" altLang="en-US" sz="1800">
                <a:solidFill>
                  <a:srgbClr val="19F929"/>
                </a:solidFill>
                <a:latin typeface="Times New Roman" panose="02020603050405020304" pitchFamily="18" charset="0"/>
              </a:rPr>
              <a:t>最佳化(</a:t>
            </a:r>
            <a:r>
              <a:rPr lang="en-US" altLang="zh-TW" sz="1800">
                <a:solidFill>
                  <a:srgbClr val="19F929"/>
                </a:solidFill>
                <a:latin typeface="Times New Roman" panose="02020603050405020304" pitchFamily="18" charset="0"/>
              </a:rPr>
              <a:t>Optimizing)：</a:t>
            </a:r>
            <a:r>
              <a:rPr lang="zh-TW" altLang="en-US" sz="1800">
                <a:latin typeface="Times New Roman" panose="02020603050405020304" pitchFamily="18" charset="0"/>
              </a:rPr>
              <a:t>針對所監控的流程進行分析，瞭解是否效率不足而能即時調整。 </a:t>
            </a:r>
          </a:p>
        </p:txBody>
      </p:sp>
    </p:spTree>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F948D38-8CE3-AC44-1211-70C8A76D71EB}"/>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Zachman</a:t>
            </a:r>
            <a:r>
              <a:rPr lang="zh-TW" altLang="en-US">
                <a:latin typeface="標楷體" panose="02010601000101010101" pitchFamily="2" charset="-120"/>
              </a:rPr>
              <a:t>系統發展程序的矩陣式架構</a:t>
            </a:r>
            <a:r>
              <a:rPr lang="zh-TW" altLang="en-US"/>
              <a:t> </a:t>
            </a:r>
          </a:p>
        </p:txBody>
      </p:sp>
      <p:sp>
        <p:nvSpPr>
          <p:cNvPr id="45059" name="Rectangle 3">
            <a:extLst>
              <a:ext uri="{FF2B5EF4-FFF2-40B4-BE49-F238E27FC236}">
                <a16:creationId xmlns:a16="http://schemas.microsoft.com/office/drawing/2014/main" id="{98B2C84C-0E24-0A4F-6AB0-966731F70F42}"/>
              </a:ext>
            </a:extLst>
          </p:cNvPr>
          <p:cNvSpPr>
            <a:spLocks noGrp="1" noChangeArrowheads="1"/>
          </p:cNvSpPr>
          <p:nvPr>
            <p:ph type="body" idx="1"/>
          </p:nvPr>
        </p:nvSpPr>
        <p:spPr>
          <a:xfrm>
            <a:off x="433388" y="781050"/>
            <a:ext cx="7924800" cy="568325"/>
          </a:xfrm>
        </p:spPr>
        <p:txBody>
          <a:bodyPr/>
          <a:lstStyle/>
          <a:p>
            <a:pPr>
              <a:lnSpc>
                <a:spcPct val="90000"/>
              </a:lnSpc>
            </a:pPr>
            <a:r>
              <a:rPr lang="en-US" altLang="zh-TW" sz="2000">
                <a:latin typeface="Times New Roman" panose="02020603050405020304" pitchFamily="18" charset="0"/>
                <a:cs typeface="Times New Roman" panose="02020603050405020304" pitchFamily="18" charset="0"/>
              </a:rPr>
              <a:t>Zachman (1987) </a:t>
            </a:r>
            <a:r>
              <a:rPr lang="zh-TW" altLang="en-US" sz="2000">
                <a:latin typeface="標楷體" panose="02010601000101010101" pitchFamily="2" charset="-120"/>
              </a:rPr>
              <a:t>則以一矩陣式架構</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見表一</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建立企業組織與資訊系統的關係，試圖從各種角色</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包括高階經理、企業分析者、資訊部門主管、系統分析師與資訊工程師等</a:t>
            </a:r>
            <a:r>
              <a:rPr lang="zh-TW" altLang="en-US" sz="2000">
                <a:latin typeface="Times New Roman" panose="02020603050405020304" pitchFamily="18" charset="0"/>
                <a:cs typeface="Times New Roman" panose="02020603050405020304" pitchFamily="18" charset="0"/>
              </a:rPr>
              <a:t>)</a:t>
            </a:r>
            <a:r>
              <a:rPr lang="zh-TW" altLang="en-US" sz="2000">
                <a:latin typeface="標楷體" panose="02010601000101010101" pitchFamily="2" charset="-120"/>
              </a:rPr>
              <a:t>的觀點看待系統發展的程序。</a:t>
            </a:r>
            <a:endParaRPr lang="zh-TW" altLang="en-US" sz="2000"/>
          </a:p>
        </p:txBody>
      </p:sp>
      <p:pic>
        <p:nvPicPr>
          <p:cNvPr id="45060" name="Picture 332">
            <a:extLst>
              <a:ext uri="{FF2B5EF4-FFF2-40B4-BE49-F238E27FC236}">
                <a16:creationId xmlns:a16="http://schemas.microsoft.com/office/drawing/2014/main" id="{56A39D5A-AA58-BBEC-6412-FE8C46E93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1776413"/>
            <a:ext cx="8783637"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37F153C-08BE-BF44-A83E-AFE77D9D9406}"/>
              </a:ext>
            </a:extLst>
          </p:cNvPr>
          <p:cNvSpPr>
            <a:spLocks noGrp="1" noChangeArrowheads="1"/>
          </p:cNvSpPr>
          <p:nvPr>
            <p:ph type="title"/>
          </p:nvPr>
        </p:nvSpPr>
        <p:spPr/>
        <p:txBody>
          <a:bodyPr/>
          <a:lstStyle/>
          <a:p>
            <a:r>
              <a:rPr lang="zh-TW" altLang="en-US">
                <a:latin typeface="標楷體" panose="02010601000101010101" pitchFamily="2" charset="-120"/>
              </a:rPr>
              <a:t>執行</a:t>
            </a:r>
            <a:r>
              <a:rPr lang="en-US" altLang="zh-TW">
                <a:latin typeface="Times New Roman" panose="02020603050405020304" pitchFamily="18" charset="0"/>
                <a:cs typeface="Times New Roman" panose="02020603050405020304" pitchFamily="18" charset="0"/>
              </a:rPr>
              <a:t>BPM</a:t>
            </a:r>
            <a:r>
              <a:rPr lang="zh-TW" altLang="en-US">
                <a:latin typeface="標楷體" panose="02010601000101010101" pitchFamily="2" charset="-120"/>
              </a:rPr>
              <a:t>的模式與</a:t>
            </a:r>
            <a:r>
              <a:rPr lang="en-US" altLang="zh-TW">
                <a:latin typeface="Times New Roman" panose="02020603050405020304" pitchFamily="18" charset="0"/>
                <a:cs typeface="Times New Roman" panose="02020603050405020304" pitchFamily="18" charset="0"/>
              </a:rPr>
              <a:t>ERP</a:t>
            </a:r>
            <a:r>
              <a:rPr lang="zh-TW" altLang="en-US">
                <a:latin typeface="標楷體" panose="02010601000101010101" pitchFamily="2" charset="-120"/>
              </a:rPr>
              <a:t>導入專案</a:t>
            </a:r>
            <a:r>
              <a:rPr lang="zh-TW" altLang="en-US"/>
              <a:t> </a:t>
            </a:r>
          </a:p>
        </p:txBody>
      </p:sp>
      <p:sp>
        <p:nvSpPr>
          <p:cNvPr id="47107" name="Rectangle 3">
            <a:extLst>
              <a:ext uri="{FF2B5EF4-FFF2-40B4-BE49-F238E27FC236}">
                <a16:creationId xmlns:a16="http://schemas.microsoft.com/office/drawing/2014/main" id="{1C835CAD-AE60-0A68-1C93-4D38AB9320D8}"/>
              </a:ext>
            </a:extLst>
          </p:cNvPr>
          <p:cNvSpPr>
            <a:spLocks noGrp="1" noChangeArrowheads="1"/>
          </p:cNvSpPr>
          <p:nvPr>
            <p:ph type="body" idx="1"/>
          </p:nvPr>
        </p:nvSpPr>
        <p:spPr>
          <a:xfrm>
            <a:off x="492125" y="977900"/>
            <a:ext cx="7924800" cy="1425575"/>
          </a:xfrm>
        </p:spPr>
        <p:txBody>
          <a:bodyPr/>
          <a:lstStyle/>
          <a:p>
            <a:pPr>
              <a:lnSpc>
                <a:spcPct val="90000"/>
              </a:lnSpc>
            </a:pPr>
            <a:r>
              <a:rPr lang="zh-TW" altLang="en-US" sz="2000">
                <a:latin typeface="標楷體" panose="02010601000101010101" pitchFamily="2" charset="-120"/>
              </a:rPr>
              <a:t>雖然</a:t>
            </a:r>
            <a:r>
              <a:rPr lang="en-US" altLang="zh-TW" sz="2000">
                <a:latin typeface="Times New Roman" panose="02020603050405020304" pitchFamily="18" charset="0"/>
                <a:cs typeface="Times New Roman" panose="02020603050405020304" pitchFamily="18" charset="0"/>
              </a:rPr>
              <a:t>Zachman</a:t>
            </a:r>
            <a:r>
              <a:rPr lang="zh-TW" altLang="en-US" sz="2000">
                <a:latin typeface="標楷體" panose="02010601000101010101" pitchFamily="2" charset="-120"/>
              </a:rPr>
              <a:t>架構主要用於發展系統，其概念亦適用於指引</a:t>
            </a:r>
            <a:r>
              <a:rPr lang="en-US" altLang="zh-TW" sz="2000">
                <a:latin typeface="Times New Roman" panose="02020603050405020304" pitchFamily="18" charset="0"/>
                <a:cs typeface="Times New Roman" panose="02020603050405020304" pitchFamily="18" charset="0"/>
              </a:rPr>
              <a:t>ERP</a:t>
            </a:r>
            <a:r>
              <a:rPr lang="zh-TW" altLang="en-US" sz="2000">
                <a:latin typeface="標楷體" panose="02010601000101010101" pitchFamily="2" charset="-120"/>
              </a:rPr>
              <a:t>的導入過程以及配置與客製化標準</a:t>
            </a:r>
            <a:r>
              <a:rPr lang="en-US" altLang="zh-TW" sz="2000">
                <a:latin typeface="Times New Roman" panose="02020603050405020304" pitchFamily="18" charset="0"/>
                <a:cs typeface="Times New Roman" panose="02020603050405020304" pitchFamily="18" charset="0"/>
              </a:rPr>
              <a:t>ERP</a:t>
            </a:r>
            <a:r>
              <a:rPr lang="zh-TW" altLang="en-US" sz="2000">
                <a:latin typeface="標楷體" panose="02010601000101010101" pitchFamily="2" charset="-120"/>
              </a:rPr>
              <a:t>系統。</a:t>
            </a:r>
            <a:r>
              <a:rPr lang="zh-TW" altLang="en-US" sz="2000"/>
              <a:t> </a:t>
            </a:r>
          </a:p>
          <a:p>
            <a:pPr>
              <a:lnSpc>
                <a:spcPct val="90000"/>
              </a:lnSpc>
            </a:pPr>
            <a:r>
              <a:rPr lang="zh-TW" altLang="en-US" sz="2000">
                <a:latin typeface="標楷體" panose="02010601000101010101" pitchFamily="2" charset="-120"/>
              </a:rPr>
              <a:t>進行</a:t>
            </a:r>
            <a:r>
              <a:rPr lang="en-US" altLang="zh-TW" sz="2000">
                <a:latin typeface="Times New Roman" panose="02020603050405020304" pitchFamily="18" charset="0"/>
                <a:cs typeface="Times New Roman" panose="02020603050405020304" pitchFamily="18" charset="0"/>
              </a:rPr>
              <a:t>BPM</a:t>
            </a:r>
            <a:r>
              <a:rPr lang="zh-TW" altLang="en-US" sz="2000">
                <a:latin typeface="標楷體" panose="02010601000101010101" pitchFamily="2" charset="-120"/>
              </a:rPr>
              <a:t>應該被定位為從策略規劃到細步作業的設計與控制以確保組織績效能持續提升的一套程序。</a:t>
            </a:r>
            <a:r>
              <a:rPr lang="zh-TW" altLang="en-US" sz="2000"/>
              <a:t> </a:t>
            </a:r>
          </a:p>
          <a:p>
            <a:pPr>
              <a:lnSpc>
                <a:spcPct val="90000"/>
              </a:lnSpc>
            </a:pPr>
            <a:endParaRPr lang="zh-TW" altLang="en-US" sz="2000"/>
          </a:p>
        </p:txBody>
      </p:sp>
      <p:pic>
        <p:nvPicPr>
          <p:cNvPr id="47108" name="Picture 4">
            <a:extLst>
              <a:ext uri="{FF2B5EF4-FFF2-40B4-BE49-F238E27FC236}">
                <a16:creationId xmlns:a16="http://schemas.microsoft.com/office/drawing/2014/main" id="{86D89F72-5022-45BE-0FF4-8683024BD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2617788"/>
            <a:ext cx="898842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3DD3515-113D-8FF8-A0B2-1CEAA6F1BBF0}"/>
              </a:ext>
            </a:extLst>
          </p:cNvPr>
          <p:cNvSpPr>
            <a:spLocks noGrp="1" noChangeArrowheads="1"/>
          </p:cNvSpPr>
          <p:nvPr>
            <p:ph type="title"/>
          </p:nvPr>
        </p:nvSpPr>
        <p:spPr/>
        <p:txBody>
          <a:bodyPr/>
          <a:lstStyle/>
          <a:p>
            <a:r>
              <a:rPr lang="zh-TW" altLang="en-US">
                <a:latin typeface="標楷體" panose="02010601000101010101" pitchFamily="2" charset="-120"/>
              </a:rPr>
              <a:t>流程管理與</a:t>
            </a:r>
            <a:r>
              <a:rPr lang="en-US" altLang="zh-TW">
                <a:latin typeface="Times New Roman" panose="02020603050405020304" pitchFamily="18" charset="0"/>
                <a:cs typeface="Times New Roman" panose="02020603050405020304" pitchFamily="18" charset="0"/>
              </a:rPr>
              <a:t>ERP</a:t>
            </a:r>
            <a:r>
              <a:rPr lang="zh-TW" altLang="en-US">
                <a:latin typeface="標楷體" panose="02010601000101010101" pitchFamily="2" charset="-120"/>
              </a:rPr>
              <a:t>導入程序</a:t>
            </a:r>
            <a:r>
              <a:rPr lang="zh-TW" altLang="en-US"/>
              <a:t> </a:t>
            </a:r>
          </a:p>
        </p:txBody>
      </p:sp>
      <p:sp>
        <p:nvSpPr>
          <p:cNvPr id="49155" name="Rectangle 3">
            <a:extLst>
              <a:ext uri="{FF2B5EF4-FFF2-40B4-BE49-F238E27FC236}">
                <a16:creationId xmlns:a16="http://schemas.microsoft.com/office/drawing/2014/main" id="{A7E215D8-450D-CE05-11B1-F71E692F759C}"/>
              </a:ext>
            </a:extLst>
          </p:cNvPr>
          <p:cNvSpPr>
            <a:spLocks noGrp="1" noChangeArrowheads="1"/>
          </p:cNvSpPr>
          <p:nvPr>
            <p:ph type="body" idx="1"/>
          </p:nvPr>
        </p:nvSpPr>
        <p:spPr>
          <a:xfrm>
            <a:off x="492125" y="977900"/>
            <a:ext cx="7924800" cy="581025"/>
          </a:xfrm>
        </p:spPr>
        <p:txBody>
          <a:bodyPr/>
          <a:lstStyle/>
          <a:p>
            <a:pPr>
              <a:lnSpc>
                <a:spcPct val="90000"/>
              </a:lnSpc>
            </a:pPr>
            <a:r>
              <a:rPr lang="zh-TW" altLang="en-US" sz="2000">
                <a:latin typeface="標楷體" panose="02010601000101010101" pitchFamily="2" charset="-120"/>
              </a:rPr>
              <a:t>導入</a:t>
            </a:r>
            <a:r>
              <a:rPr lang="en-US" altLang="zh-TW" sz="2000">
                <a:latin typeface="Times New Roman" panose="02020603050405020304" pitchFamily="18" charset="0"/>
                <a:cs typeface="Times New Roman" panose="02020603050405020304" pitchFamily="18" charset="0"/>
              </a:rPr>
              <a:t>ERP</a:t>
            </a:r>
            <a:r>
              <a:rPr lang="zh-TW" altLang="en-US" sz="2000">
                <a:latin typeface="標楷體" panose="02010601000101010101" pitchFamily="2" charset="-120"/>
              </a:rPr>
              <a:t>與</a:t>
            </a:r>
            <a:r>
              <a:rPr lang="en-US" altLang="zh-TW" sz="2000">
                <a:latin typeface="Times New Roman" panose="02020603050405020304" pitchFamily="18" charset="0"/>
                <a:cs typeface="Times New Roman" panose="02020603050405020304" pitchFamily="18" charset="0"/>
              </a:rPr>
              <a:t>BPM</a:t>
            </a:r>
            <a:r>
              <a:rPr lang="zh-TW" altLang="en-US" sz="2000">
                <a:latin typeface="標楷體" panose="02010601000101010101" pitchFamily="2" charset="-120"/>
              </a:rPr>
              <a:t>直接相關，以專案的角度而言兩者應被視為一體，因此必須同步進行</a:t>
            </a:r>
            <a:r>
              <a:rPr lang="zh-TW" altLang="en-US" sz="2000">
                <a:latin typeface="Times New Roman" panose="02020603050405020304" pitchFamily="18" charset="0"/>
                <a:cs typeface="Times New Roman" panose="02020603050405020304" pitchFamily="18" charset="0"/>
              </a:rPr>
              <a:t> </a:t>
            </a:r>
            <a:endParaRPr lang="zh-TW" altLang="en-US" sz="2000"/>
          </a:p>
        </p:txBody>
      </p:sp>
      <p:pic>
        <p:nvPicPr>
          <p:cNvPr id="2" name="圖片 1">
            <a:extLst>
              <a:ext uri="{FF2B5EF4-FFF2-40B4-BE49-F238E27FC236}">
                <a16:creationId xmlns:a16="http://schemas.microsoft.com/office/drawing/2014/main" id="{D87F7C34-1185-1579-A767-4475E9EBA515}"/>
              </a:ext>
            </a:extLst>
          </p:cNvPr>
          <p:cNvPicPr>
            <a:picLocks noChangeAspect="1"/>
          </p:cNvPicPr>
          <p:nvPr/>
        </p:nvPicPr>
        <p:blipFill>
          <a:blip r:embed="rId3"/>
          <a:stretch>
            <a:fillRect/>
          </a:stretch>
        </p:blipFill>
        <p:spPr>
          <a:xfrm>
            <a:off x="568325" y="1974850"/>
            <a:ext cx="7772400" cy="4148130"/>
          </a:xfrm>
          <a:prstGeom prst="rect">
            <a:avLst/>
          </a:prstGeom>
        </p:spPr>
      </p:pic>
    </p:spTree>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53D5096-53B8-F54C-33E6-F6AFF9627D65}"/>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BPM </a:t>
            </a:r>
            <a:r>
              <a:rPr lang="zh-TW" altLang="en-US">
                <a:latin typeface="Times New Roman" panose="02020603050405020304" pitchFamily="18" charset="0"/>
              </a:rPr>
              <a:t>的宏觀與微觀 </a:t>
            </a:r>
          </a:p>
        </p:txBody>
      </p:sp>
      <p:sp>
        <p:nvSpPr>
          <p:cNvPr id="51203" name="Rectangle 3">
            <a:extLst>
              <a:ext uri="{FF2B5EF4-FFF2-40B4-BE49-F238E27FC236}">
                <a16:creationId xmlns:a16="http://schemas.microsoft.com/office/drawing/2014/main" id="{85E43EF1-3010-5D0D-186F-BF8FD065D0EF}"/>
              </a:ext>
            </a:extLst>
          </p:cNvPr>
          <p:cNvSpPr>
            <a:spLocks noGrp="1" noChangeArrowheads="1"/>
          </p:cNvSpPr>
          <p:nvPr>
            <p:ph type="body" idx="1"/>
          </p:nvPr>
        </p:nvSpPr>
        <p:spPr/>
        <p:txBody>
          <a:bodyPr/>
          <a:lstStyle/>
          <a:p>
            <a:r>
              <a:rPr lang="zh-TW" altLang="en-US">
                <a:latin typeface="Times New Roman" panose="02020603050405020304" pitchFamily="18" charset="0"/>
              </a:rPr>
              <a:t>雖然</a:t>
            </a:r>
            <a:r>
              <a:rPr lang="en-US" altLang="zh-TW">
                <a:latin typeface="Times New Roman" panose="02020603050405020304" pitchFamily="18" charset="0"/>
                <a:cs typeface="Times New Roman" panose="02020603050405020304" pitchFamily="18" charset="0"/>
              </a:rPr>
              <a:t>BPM</a:t>
            </a:r>
            <a:r>
              <a:rPr lang="zh-TW" altLang="en-US">
                <a:latin typeface="Times New Roman" panose="02020603050405020304" pitchFamily="18" charset="0"/>
              </a:rPr>
              <a:t>的重要性已被普遍認知，對於</a:t>
            </a:r>
            <a:r>
              <a:rPr lang="en-US" altLang="zh-TW">
                <a:latin typeface="Times New Roman" panose="02020603050405020304" pitchFamily="18" charset="0"/>
                <a:cs typeface="Times New Roman" panose="02020603050405020304" pitchFamily="18" charset="0"/>
              </a:rPr>
              <a:t>BPM</a:t>
            </a:r>
            <a:r>
              <a:rPr lang="zh-TW" altLang="en-US">
                <a:latin typeface="Times New Roman" panose="02020603050405020304" pitchFamily="18" charset="0"/>
              </a:rPr>
              <a:t>的規模與幅度卻莫衷一是。 </a:t>
            </a:r>
          </a:p>
          <a:p>
            <a:r>
              <a:rPr lang="zh-TW" altLang="en-US">
                <a:latin typeface="Times New Roman" panose="02020603050405020304" pitchFamily="18" charset="0"/>
              </a:rPr>
              <a:t>相對而言，企業變革屬於</a:t>
            </a:r>
            <a:r>
              <a:rPr lang="en-US" altLang="zh-TW">
                <a:latin typeface="Times New Roman" panose="02020603050405020304" pitchFamily="18" charset="0"/>
                <a:cs typeface="Times New Roman" panose="02020603050405020304" pitchFamily="18" charset="0"/>
              </a:rPr>
              <a:t>BPM</a:t>
            </a:r>
            <a:r>
              <a:rPr lang="zh-TW" altLang="en-US">
                <a:latin typeface="Times New Roman" panose="02020603050405020304" pitchFamily="18" charset="0"/>
              </a:rPr>
              <a:t>的宏觀層次而流程設計屬於微觀層次； </a:t>
            </a:r>
          </a:p>
          <a:p>
            <a:pPr lvl="1"/>
            <a:r>
              <a:rPr lang="zh-TW" altLang="en-US">
                <a:solidFill>
                  <a:srgbClr val="19F929"/>
                </a:solidFill>
                <a:latin typeface="Times New Roman" panose="02020603050405020304" pitchFamily="18" charset="0"/>
              </a:rPr>
              <a:t>企業變革:</a:t>
            </a:r>
            <a:r>
              <a:rPr lang="zh-TW" altLang="en-US">
                <a:latin typeface="Times New Roman" panose="02020603050405020304" pitchFamily="18" charset="0"/>
              </a:rPr>
              <a:t>以企業本體結構分析與企業情境分析闡釋 </a:t>
            </a:r>
          </a:p>
          <a:p>
            <a:pPr lvl="1"/>
            <a:r>
              <a:rPr lang="zh-TW" altLang="en-US">
                <a:solidFill>
                  <a:srgbClr val="19F929"/>
                </a:solidFill>
                <a:latin typeface="Times New Roman" panose="02020603050405020304" pitchFamily="18" charset="0"/>
              </a:rPr>
              <a:t>流程設計:</a:t>
            </a:r>
            <a:r>
              <a:rPr lang="zh-TW" altLang="en-US">
                <a:latin typeface="Times New Roman" panose="02020603050405020304" pitchFamily="18" charset="0"/>
              </a:rPr>
              <a:t>以物件導向的分析方法說明 </a:t>
            </a:r>
          </a:p>
          <a:p>
            <a:r>
              <a:rPr lang="en-US" altLang="zh-TW">
                <a:latin typeface="Times New Roman" panose="02020603050405020304" pitchFamily="18" charset="0"/>
              </a:rPr>
              <a:t>BPM</a:t>
            </a:r>
            <a:r>
              <a:rPr lang="zh-TW" altLang="en-US">
                <a:latin typeface="Times New Roman" panose="02020603050405020304" pitchFamily="18" charset="0"/>
              </a:rPr>
              <a:t>的宏觀與微觀兩個層次的關係可以”見樹亦須見林”形容之，且應採取”由大處著眼，小處著手”以及”宏觀調控”的方式進行。 </a:t>
            </a:r>
          </a:p>
          <a:p>
            <a:endParaRPr lang="zh-TW" altLang="en-US">
              <a:latin typeface="Times New Roman" panose="02020603050405020304" pitchFamily="18" charset="0"/>
            </a:endParaRPr>
          </a:p>
        </p:txBody>
      </p:sp>
    </p:spTree>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D0954A0-2F3B-AE15-CFD9-A148CD9937DA}"/>
              </a:ext>
            </a:extLst>
          </p:cNvPr>
          <p:cNvSpPr>
            <a:spLocks noGrp="1" noChangeArrowheads="1"/>
          </p:cNvSpPr>
          <p:nvPr>
            <p:ph type="title"/>
          </p:nvPr>
        </p:nvSpPr>
        <p:spPr/>
        <p:txBody>
          <a:bodyPr/>
          <a:lstStyle/>
          <a:p>
            <a:r>
              <a:rPr lang="zh-TW" altLang="en-US">
                <a:latin typeface="標楷體" panose="02010601000101010101" pitchFamily="2" charset="-120"/>
              </a:rPr>
              <a:t>企業本體結構 </a:t>
            </a:r>
            <a:r>
              <a:rPr lang="en-US" altLang="zh-TW"/>
              <a:t>in ERP</a:t>
            </a:r>
          </a:p>
        </p:txBody>
      </p:sp>
      <p:sp>
        <p:nvSpPr>
          <p:cNvPr id="53252" name="Rectangle 6">
            <a:extLst>
              <a:ext uri="{FF2B5EF4-FFF2-40B4-BE49-F238E27FC236}">
                <a16:creationId xmlns:a16="http://schemas.microsoft.com/office/drawing/2014/main" id="{C1B4E936-FFE0-0020-E1B2-9D014DD85C01}"/>
              </a:ext>
            </a:extLst>
          </p:cNvPr>
          <p:cNvSpPr>
            <a:spLocks noGrp="1" noChangeArrowheads="1"/>
          </p:cNvSpPr>
          <p:nvPr>
            <p:ph type="body" idx="1"/>
          </p:nvPr>
        </p:nvSpPr>
        <p:spPr>
          <a:xfrm>
            <a:off x="341313" y="827088"/>
            <a:ext cx="7924800" cy="777875"/>
          </a:xfrm>
          <a:noFill/>
        </p:spPr>
        <p:txBody>
          <a:bodyPr/>
          <a:lstStyle/>
          <a:p>
            <a:pPr>
              <a:lnSpc>
                <a:spcPct val="90000"/>
              </a:lnSpc>
            </a:pPr>
            <a:r>
              <a:rPr lang="zh-TW" altLang="en-US" sz="2000">
                <a:latin typeface="標楷體" panose="02010601000101010101" pitchFamily="2" charset="-120"/>
              </a:rPr>
              <a:t>利用企業本體結構分析</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Enterprise Ontology)</a:t>
            </a:r>
            <a:r>
              <a:rPr lang="zh-TW" altLang="en-US" sz="2000">
                <a:latin typeface="標楷體" panose="02010601000101010101" pitchFamily="2" charset="-120"/>
              </a:rPr>
              <a:t>並結合物件導向的圖示法可有效幫助</a:t>
            </a:r>
            <a:r>
              <a:rPr lang="en-US" altLang="zh-TW" sz="2000">
                <a:latin typeface="Times New Roman" panose="02020603050405020304" pitchFamily="18" charset="0"/>
                <a:cs typeface="Times New Roman" panose="02020603050405020304" pitchFamily="18" charset="0"/>
              </a:rPr>
              <a:t>BPM</a:t>
            </a:r>
            <a:r>
              <a:rPr lang="zh-TW" altLang="en-US" sz="2000">
                <a:latin typeface="標楷體" panose="02010601000101010101" pitchFamily="2" charset="-120"/>
              </a:rPr>
              <a:t>專案以宏觀的角度定義企業流程與其他企業物件</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business objects)</a:t>
            </a:r>
            <a:r>
              <a:rPr lang="zh-TW" altLang="en-US" sz="2000">
                <a:latin typeface="標楷體" panose="02010601000101010101" pitchFamily="2" charset="-120"/>
              </a:rPr>
              <a:t>直接或間接的關係</a:t>
            </a:r>
            <a:r>
              <a:rPr lang="zh-TW" altLang="en-US" sz="2000"/>
              <a:t> </a:t>
            </a:r>
          </a:p>
          <a:p>
            <a:pPr>
              <a:lnSpc>
                <a:spcPct val="90000"/>
              </a:lnSpc>
            </a:pPr>
            <a:endParaRPr lang="zh-TW" altLang="en-US" sz="2000">
              <a:latin typeface="標楷體" panose="02010601000101010101" pitchFamily="2" charset="-120"/>
            </a:endParaRPr>
          </a:p>
        </p:txBody>
      </p:sp>
      <p:pic>
        <p:nvPicPr>
          <p:cNvPr id="3" name="圖片 2">
            <a:extLst>
              <a:ext uri="{FF2B5EF4-FFF2-40B4-BE49-F238E27FC236}">
                <a16:creationId xmlns:a16="http://schemas.microsoft.com/office/drawing/2014/main" id="{C5E36BBF-3673-77A3-4C11-519EDD2DF22C}"/>
              </a:ext>
            </a:extLst>
          </p:cNvPr>
          <p:cNvPicPr>
            <a:picLocks noChangeAspect="1"/>
          </p:cNvPicPr>
          <p:nvPr/>
        </p:nvPicPr>
        <p:blipFill>
          <a:blip r:embed="rId3"/>
          <a:stretch>
            <a:fillRect/>
          </a:stretch>
        </p:blipFill>
        <p:spPr>
          <a:xfrm>
            <a:off x="608013" y="1460500"/>
            <a:ext cx="7658100" cy="5397500"/>
          </a:xfrm>
          <a:prstGeom prst="rect">
            <a:avLst/>
          </a:prstGeom>
        </p:spPr>
      </p:pic>
    </p:spTree>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6950EFE-BAD3-96D4-096E-FB95BB9CD407}"/>
              </a:ext>
            </a:extLst>
          </p:cNvPr>
          <p:cNvSpPr>
            <a:spLocks noGrp="1" noChangeArrowheads="1"/>
          </p:cNvSpPr>
          <p:nvPr>
            <p:ph type="title"/>
          </p:nvPr>
        </p:nvSpPr>
        <p:spPr/>
        <p:txBody>
          <a:bodyPr/>
          <a:lstStyle/>
          <a:p>
            <a:r>
              <a:rPr lang="zh-TW" altLang="en-US">
                <a:latin typeface="標楷體" panose="02010601000101010101" pitchFamily="2" charset="-120"/>
              </a:rPr>
              <a:t>企業情境分析</a:t>
            </a:r>
            <a:r>
              <a:rPr lang="zh-TW" altLang="en-US"/>
              <a:t> </a:t>
            </a:r>
          </a:p>
        </p:txBody>
      </p:sp>
      <p:sp>
        <p:nvSpPr>
          <p:cNvPr id="55299" name="Rectangle 3">
            <a:extLst>
              <a:ext uri="{FF2B5EF4-FFF2-40B4-BE49-F238E27FC236}">
                <a16:creationId xmlns:a16="http://schemas.microsoft.com/office/drawing/2014/main" id="{86E6800C-63AA-F5A0-02F1-545C3862E273}"/>
              </a:ext>
            </a:extLst>
          </p:cNvPr>
          <p:cNvSpPr>
            <a:spLocks noGrp="1" noChangeArrowheads="1"/>
          </p:cNvSpPr>
          <p:nvPr>
            <p:ph type="body" idx="1"/>
          </p:nvPr>
        </p:nvSpPr>
        <p:spPr>
          <a:xfrm>
            <a:off x="492125" y="977901"/>
            <a:ext cx="7924800" cy="5057140"/>
          </a:xfrm>
        </p:spPr>
        <p:txBody>
          <a:bodyPr/>
          <a:lstStyle/>
          <a:p>
            <a:r>
              <a:rPr lang="zh-TW" altLang="en-US" dirty="0">
                <a:latin typeface="標楷體" panose="02010601000101010101" pitchFamily="2" charset="-120"/>
              </a:rPr>
              <a:t>所謂企業情境分析</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Business Scenario Analysis)</a:t>
            </a:r>
            <a:r>
              <a:rPr lang="zh-TW" altLang="en-US" dirty="0">
                <a:latin typeface="標楷體" panose="02010601000101010101" pitchFamily="2" charset="-120"/>
              </a:rPr>
              <a:t>係根據企業結構，對各種流程進行描述以歸納為若干典型的流程模式</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process patterns)</a:t>
            </a:r>
            <a:r>
              <a:rPr lang="en-US" altLang="zh-TW" dirty="0">
                <a:latin typeface="標楷體" panose="02010601000101010101" pitchFamily="2" charset="-120"/>
              </a:rPr>
              <a:t>，</a:t>
            </a:r>
            <a:r>
              <a:rPr lang="zh-TW" altLang="en-US" dirty="0">
                <a:latin typeface="標楷體" panose="02010601000101010101" pitchFamily="2" charset="-120"/>
              </a:rPr>
              <a:t>而個別的企業流程則被視為各流程模式的實例</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instance)</a:t>
            </a:r>
            <a:r>
              <a:rPr lang="en-US" altLang="zh-TW" dirty="0">
                <a:latin typeface="標楷體" panose="02010601000101010101" pitchFamily="2" charset="-120"/>
              </a:rPr>
              <a:t>。</a:t>
            </a:r>
            <a:r>
              <a:rPr lang="en-US" altLang="zh-TW" dirty="0"/>
              <a:t> </a:t>
            </a:r>
          </a:p>
          <a:p>
            <a:r>
              <a:rPr lang="en-US" altLang="zh-TW" dirty="0">
                <a:latin typeface="Times New Roman" panose="02020603050405020304" pitchFamily="18" charset="0"/>
                <a:cs typeface="Times New Roman" panose="02020603050405020304" pitchFamily="18" charset="0"/>
              </a:rPr>
              <a:t>SAP</a:t>
            </a:r>
            <a:r>
              <a:rPr lang="zh-TW" altLang="en-US" dirty="0">
                <a:latin typeface="標楷體" panose="02010601000101010101" pitchFamily="2" charset="-120"/>
              </a:rPr>
              <a:t>及</a:t>
            </a:r>
            <a:r>
              <a:rPr lang="en-US" altLang="zh-TW" dirty="0">
                <a:latin typeface="Times New Roman" panose="02020603050405020304" pitchFamily="18" charset="0"/>
                <a:cs typeface="Times New Roman" panose="02020603050405020304" pitchFamily="18" charset="0"/>
              </a:rPr>
              <a:t>IDS-Scheer</a:t>
            </a:r>
            <a:r>
              <a:rPr lang="zh-TW" altLang="en-US" dirty="0">
                <a:latin typeface="標楷體" panose="02010601000101010101" pitchFamily="2" charset="-120"/>
              </a:rPr>
              <a:t>針對不同產業將企業情境區分為</a:t>
            </a:r>
          </a:p>
          <a:p>
            <a:pPr lvl="1"/>
            <a:r>
              <a:rPr lang="zh-TW" altLang="en-US" dirty="0">
                <a:latin typeface="標楷體" panose="02010601000101010101" pitchFamily="2" charset="-120"/>
              </a:rPr>
              <a:t>內部</a:t>
            </a:r>
            <a:r>
              <a:rPr lang="en-US" altLang="zh-TW" dirty="0">
                <a:latin typeface="Times New Roman" panose="02020603050405020304" pitchFamily="18" charset="0"/>
                <a:cs typeface="Times New Roman" panose="02020603050405020304" pitchFamily="18" charset="0"/>
              </a:rPr>
              <a:t>ERP</a:t>
            </a:r>
            <a:r>
              <a:rPr lang="zh-TW" altLang="en-US" dirty="0">
                <a:latin typeface="標楷體" panose="02010601000101010101" pitchFamily="2" charset="-120"/>
              </a:rPr>
              <a:t>交易</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ERP Transaction)</a:t>
            </a:r>
            <a:r>
              <a:rPr lang="en-US" altLang="zh-TW" dirty="0">
                <a:latin typeface="標楷體" panose="02010601000101010101" pitchFamily="2" charset="-120"/>
              </a:rPr>
              <a:t> </a:t>
            </a:r>
          </a:p>
          <a:p>
            <a:pPr lvl="1"/>
            <a:r>
              <a:rPr lang="zh-TW" altLang="en-US" dirty="0">
                <a:latin typeface="標楷體" panose="02010601000101010101" pitchFamily="2" charset="-120"/>
              </a:rPr>
              <a:t>企業間合作</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Inter-Enterprise Cooperation)</a:t>
            </a:r>
            <a:r>
              <a:rPr lang="en-US" altLang="zh-TW" dirty="0">
                <a:latin typeface="標楷體" panose="02010601000101010101" pitchFamily="2" charset="-120"/>
              </a:rPr>
              <a:t> </a:t>
            </a:r>
          </a:p>
          <a:p>
            <a:pPr lvl="1"/>
            <a:r>
              <a:rPr lang="zh-TW" altLang="en-US" dirty="0">
                <a:latin typeface="標楷體" panose="02010601000101010101" pitchFamily="2" charset="-120"/>
              </a:rPr>
              <a:t>電子化社群</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e-Community Collaboration) </a:t>
            </a:r>
          </a:p>
          <a:p>
            <a:pPr>
              <a:buFont typeface="Wingdings" pitchFamily="2" charset="2"/>
              <a:buNone/>
            </a:pPr>
            <a:r>
              <a:rPr lang="zh-TW" altLang="en-US" dirty="0">
                <a:latin typeface="標楷體" panose="02010601000101010101" pitchFamily="2" charset="-120"/>
              </a:rPr>
              <a:t>   三大情境類</a:t>
            </a:r>
            <a:r>
              <a:rPr lang="en-US" altLang="zh-TW" dirty="0">
                <a:latin typeface="標楷體" panose="02010601000101010101" pitchFamily="2" charset="-120"/>
              </a:rPr>
              <a:t>。</a:t>
            </a:r>
            <a:endParaRPr lang="zh-TW" altLang="en-US" dirty="0">
              <a:latin typeface="標楷體" panose="02010601000101010101" pitchFamily="2" charset="-120"/>
            </a:endParaRPr>
          </a:p>
          <a:p>
            <a:r>
              <a:rPr lang="zh-TW" altLang="en-US" dirty="0">
                <a:latin typeface="標楷體" panose="02010601000101010101" pitchFamily="2" charset="-120"/>
              </a:rPr>
              <a:t>此種功能使得企業與流程分析者在確認情境後便可隨即確定標準流程，進而加以調整或客製化。</a:t>
            </a:r>
            <a:r>
              <a:rPr lang="zh-TW" altLang="en-US" dirty="0"/>
              <a:t>  </a:t>
            </a:r>
          </a:p>
          <a:p>
            <a:pPr>
              <a:buNone/>
            </a:pPr>
            <a:r>
              <a:rPr lang="en-US" altLang="zh-TW" u="sng" dirty="0">
                <a:hlinkClick r:id="rId3"/>
              </a:rPr>
              <a:t>https://www.youtube.com/watch?v=lYCEQqSM08I</a:t>
            </a:r>
            <a:endParaRPr lang="en-US" altLang="zh-TW" dirty="0"/>
          </a:p>
          <a:p>
            <a:pPr>
              <a:buFont typeface="Wingdings" pitchFamily="2" charset="2"/>
              <a:buNone/>
            </a:pPr>
            <a:endParaRPr lang="zh-TW" altLang="en-US" dirty="0"/>
          </a:p>
          <a:p>
            <a:pPr>
              <a:buFont typeface="Wingdings" pitchFamily="2" charset="2"/>
              <a:buNone/>
            </a:pPr>
            <a:endParaRPr lang="zh-TW" altLang="en-US" dirty="0"/>
          </a:p>
        </p:txBody>
      </p:sp>
    </p:spTree>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F4080D7-7C42-BD0D-DD38-607820C7973A}"/>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BPR</a:t>
            </a:r>
            <a:r>
              <a:rPr lang="zh-TW" altLang="en-US">
                <a:latin typeface="標楷體" panose="02010601000101010101" pitchFamily="2" charset="-120"/>
              </a:rPr>
              <a:t>宏觀分析之七項原理</a:t>
            </a:r>
            <a:r>
              <a:rPr lang="zh-TW" altLang="en-US"/>
              <a:t> </a:t>
            </a:r>
          </a:p>
        </p:txBody>
      </p:sp>
      <p:sp>
        <p:nvSpPr>
          <p:cNvPr id="57347" name="Rectangle 3">
            <a:extLst>
              <a:ext uri="{FF2B5EF4-FFF2-40B4-BE49-F238E27FC236}">
                <a16:creationId xmlns:a16="http://schemas.microsoft.com/office/drawing/2014/main" id="{04455966-803D-9E1A-8A91-57D208210E7C}"/>
              </a:ext>
            </a:extLst>
          </p:cNvPr>
          <p:cNvSpPr>
            <a:spLocks noGrp="1" noChangeArrowheads="1"/>
          </p:cNvSpPr>
          <p:nvPr>
            <p:ph type="body" idx="1"/>
          </p:nvPr>
        </p:nvSpPr>
        <p:spPr>
          <a:xfrm>
            <a:off x="492125" y="977900"/>
            <a:ext cx="7924800" cy="5568950"/>
          </a:xfrm>
        </p:spPr>
        <p:txBody>
          <a:bodyPr/>
          <a:lstStyle/>
          <a:p>
            <a:r>
              <a:rPr lang="zh-TW" altLang="en-US">
                <a:latin typeface="標楷體" panose="02010601000101010101" pitchFamily="2" charset="-120"/>
              </a:rPr>
              <a:t>在進行</a:t>
            </a:r>
            <a:r>
              <a:rPr lang="en-US" altLang="zh-TW">
                <a:latin typeface="Times New Roman" panose="02020603050405020304" pitchFamily="18" charset="0"/>
                <a:cs typeface="Times New Roman" panose="02020603050405020304" pitchFamily="18" charset="0"/>
              </a:rPr>
              <a:t>BPR</a:t>
            </a:r>
            <a:r>
              <a:rPr lang="zh-TW" altLang="en-US">
                <a:latin typeface="標楷體" panose="02010601000101010101" pitchFamily="2" charset="-120"/>
              </a:rPr>
              <a:t>宏觀分析時，應遵循由</a:t>
            </a:r>
            <a:r>
              <a:rPr lang="en-US" altLang="zh-TW">
                <a:latin typeface="Times New Roman" panose="02020603050405020304" pitchFamily="18" charset="0"/>
                <a:cs typeface="Times New Roman" panose="02020603050405020304" pitchFamily="18" charset="0"/>
              </a:rPr>
              <a:t>Hammer</a:t>
            </a:r>
            <a:r>
              <a:rPr lang="zh-TW" altLang="en-US">
                <a:latin typeface="標楷體" panose="02010601000101010101" pitchFamily="2" charset="-120"/>
              </a:rPr>
              <a:t>所提供的七項原理：</a:t>
            </a:r>
            <a:r>
              <a:rPr lang="zh-TW" altLang="en-US"/>
              <a:t> </a:t>
            </a:r>
          </a:p>
          <a:p>
            <a:pPr lvl="1"/>
            <a:r>
              <a:rPr lang="zh-TW" altLang="en-US">
                <a:latin typeface="Times New Roman" panose="02020603050405020304" pitchFamily="18" charset="0"/>
              </a:rPr>
              <a:t>根據對流程期望的結果設計流程；摒除以功能分工的方式設計個別活動。 </a:t>
            </a:r>
          </a:p>
          <a:p>
            <a:pPr lvl="1"/>
            <a:r>
              <a:rPr lang="zh-TW" altLang="en-US">
                <a:latin typeface="Times New Roman" panose="02020603050405020304" pitchFamily="18" charset="0"/>
              </a:rPr>
              <a:t>確認所有的流程及其重要程度以決定重新設計的優先順序。 </a:t>
            </a:r>
          </a:p>
          <a:p>
            <a:pPr lvl="1"/>
            <a:r>
              <a:rPr lang="zh-TW" altLang="en-US">
                <a:latin typeface="Times New Roman" panose="02020603050405020304" pitchFamily="18" charset="0"/>
              </a:rPr>
              <a:t>要求流程產出的使用者執行該流程，以減少官僚作風並鼓勵外部顧客擔負部份作業。 </a:t>
            </a:r>
          </a:p>
          <a:p>
            <a:pPr lvl="1"/>
            <a:r>
              <a:rPr lang="zh-TW" altLang="en-US">
                <a:latin typeface="Times New Roman" panose="02020603050405020304" pitchFamily="18" charset="0"/>
              </a:rPr>
              <a:t>將資訊處理的作業與產生該資訊的實際作業整合於同一流程中。</a:t>
            </a:r>
          </a:p>
          <a:p>
            <a:pPr lvl="1"/>
            <a:r>
              <a:rPr lang="zh-TW" altLang="en-US">
                <a:latin typeface="Times New Roman" panose="02020603050405020304" pitchFamily="18" charset="0"/>
              </a:rPr>
              <a:t>以主從式架構(</a:t>
            </a:r>
            <a:r>
              <a:rPr lang="en-US" altLang="zh-TW">
                <a:latin typeface="Times New Roman" panose="02020603050405020304" pitchFamily="18" charset="0"/>
              </a:rPr>
              <a:t>client-server architecture)</a:t>
            </a:r>
            <a:r>
              <a:rPr lang="zh-TW" altLang="en-US">
                <a:latin typeface="Times New Roman" panose="02020603050405020304" pitchFamily="18" charset="0"/>
              </a:rPr>
              <a:t>整合地城分散的資源以集中控管。 </a:t>
            </a:r>
          </a:p>
          <a:p>
            <a:pPr lvl="1"/>
            <a:r>
              <a:rPr lang="zh-TW" altLang="en-US">
                <a:latin typeface="Times New Roman" panose="02020603050405020304" pitchFamily="18" charset="0"/>
              </a:rPr>
              <a:t>根據同步工程(</a:t>
            </a:r>
            <a:r>
              <a:rPr lang="en-US" altLang="zh-TW">
                <a:latin typeface="Times New Roman" panose="02020603050405020304" pitchFamily="18" charset="0"/>
              </a:rPr>
              <a:t>Concurrent Engineering)</a:t>
            </a:r>
            <a:r>
              <a:rPr lang="zh-TW" altLang="en-US">
                <a:latin typeface="Times New Roman" panose="02020603050405020304" pitchFamily="18" charset="0"/>
              </a:rPr>
              <a:t>的概念強調平行作業在過程中必須互相配合，而不僅止於整合這些作業的結果。 </a:t>
            </a:r>
          </a:p>
          <a:p>
            <a:pPr lvl="1"/>
            <a:r>
              <a:rPr lang="zh-TW" altLang="en-US">
                <a:latin typeface="Times New Roman" panose="02020603050405020304" pitchFamily="18" charset="0"/>
              </a:rPr>
              <a:t>整合決策點與實際作業並將控制權建入流程中；鼓勵員工的自主性、強化工作群組的授權、以及實施較扁平的管理層級。</a:t>
            </a:r>
            <a:r>
              <a:rPr lang="zh-TW" altLang="en-US">
                <a:latin typeface="標楷體" panose="02010601000101010101" pitchFamily="2" charset="-120"/>
              </a:rPr>
              <a:t> </a:t>
            </a:r>
            <a:r>
              <a:rPr lang="zh-TW" altLang="en-US"/>
              <a:t> </a:t>
            </a:r>
          </a:p>
        </p:txBody>
      </p:sp>
    </p:spTree>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9D4B990-A658-9A33-8C79-7C0BF079BF4D}"/>
              </a:ext>
            </a:extLst>
          </p:cNvPr>
          <p:cNvSpPr>
            <a:spLocks noGrp="1" noChangeArrowheads="1"/>
          </p:cNvSpPr>
          <p:nvPr>
            <p:ph type="title"/>
          </p:nvPr>
        </p:nvSpPr>
        <p:spPr/>
        <p:txBody>
          <a:bodyPr/>
          <a:lstStyle/>
          <a:p>
            <a:r>
              <a:rPr lang="zh-TW" altLang="en-US">
                <a:latin typeface="Times New Roman" panose="02020603050405020304" pitchFamily="18" charset="0"/>
              </a:rPr>
              <a:t>物件導向之流程分析 </a:t>
            </a:r>
          </a:p>
        </p:txBody>
      </p:sp>
      <p:sp>
        <p:nvSpPr>
          <p:cNvPr id="59395" name="Rectangle 3">
            <a:extLst>
              <a:ext uri="{FF2B5EF4-FFF2-40B4-BE49-F238E27FC236}">
                <a16:creationId xmlns:a16="http://schemas.microsoft.com/office/drawing/2014/main" id="{E0C85FAF-32C0-187F-5A4E-107E2A5E669B}"/>
              </a:ext>
            </a:extLst>
          </p:cNvPr>
          <p:cNvSpPr>
            <a:spLocks noGrp="1" noChangeArrowheads="1"/>
          </p:cNvSpPr>
          <p:nvPr>
            <p:ph type="body" idx="1"/>
          </p:nvPr>
        </p:nvSpPr>
        <p:spPr>
          <a:xfrm>
            <a:off x="492125" y="977900"/>
            <a:ext cx="7924800" cy="5697538"/>
          </a:xfrm>
        </p:spPr>
        <p:txBody>
          <a:bodyPr/>
          <a:lstStyle/>
          <a:p>
            <a:r>
              <a:rPr lang="zh-TW" altLang="en-US">
                <a:latin typeface="Times New Roman" panose="02020603050405020304" pitchFamily="18" charset="0"/>
              </a:rPr>
              <a:t>應用物件導向的方法論</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Object-Oriented Methodologies)</a:t>
            </a:r>
            <a:r>
              <a:rPr lang="zh-TW" altLang="en-US">
                <a:latin typeface="Times New Roman" panose="02020603050405020304" pitchFamily="18" charset="0"/>
              </a:rPr>
              <a:t>是聯結流程設計與</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配置的最佳途徑，以能降低導入時間與成本，並助益於分析的品質及彈性。 </a:t>
            </a:r>
          </a:p>
          <a:p>
            <a:r>
              <a:rPr lang="zh-TW" altLang="en-US">
                <a:latin typeface="Times New Roman" panose="02020603050405020304" pitchFamily="18" charset="0"/>
              </a:rPr>
              <a:t>物件導向的流程分析概可分為以下三個階段</a:t>
            </a:r>
          </a:p>
          <a:p>
            <a:pPr lvl="1"/>
            <a:r>
              <a:rPr lang="zh-TW" altLang="en-US">
                <a:latin typeface="Times New Roman" panose="02020603050405020304" pitchFamily="18" charset="0"/>
              </a:rPr>
              <a:t>根據企業本體結構與情境分析的結果，檢驗現存流程的假設與規則是否謬誤或與現況不符。同時針對不同營運領域，經由企業概念建模</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Business Concept Modeling)</a:t>
            </a:r>
            <a:r>
              <a:rPr lang="en-US" altLang="zh-TW">
                <a:latin typeface="Times New Roman" panose="02020603050405020304" pitchFamily="18" charset="0"/>
              </a:rPr>
              <a:t>，</a:t>
            </a:r>
            <a:r>
              <a:rPr lang="zh-TW" altLang="en-US">
                <a:latin typeface="Times New Roman" panose="02020603050405020304" pitchFamily="18" charset="0"/>
              </a:rPr>
              <a:t>應用包括</a:t>
            </a:r>
            <a:r>
              <a:rPr lang="en-US" altLang="zh-TW">
                <a:latin typeface="Times New Roman" panose="02020603050405020304" pitchFamily="18" charset="0"/>
                <a:cs typeface="Times New Roman" panose="02020603050405020304" pitchFamily="18" charset="0"/>
              </a:rPr>
              <a:t>OOA</a:t>
            </a:r>
            <a:r>
              <a:rPr lang="zh-TW" altLang="en-US">
                <a:latin typeface="Times New Roman" panose="02020603050405020304" pitchFamily="18" charset="0"/>
              </a:rPr>
              <a:t>與</a:t>
            </a:r>
            <a:r>
              <a:rPr lang="en-US" altLang="zh-TW">
                <a:latin typeface="Times New Roman" panose="02020603050405020304" pitchFamily="18" charset="0"/>
                <a:cs typeface="Times New Roman" panose="02020603050405020304" pitchFamily="18" charset="0"/>
              </a:rPr>
              <a:t>Unified Modeling Language (UML) </a:t>
            </a:r>
            <a:r>
              <a:rPr lang="zh-TW" altLang="en-US">
                <a:latin typeface="Times New Roman" panose="02020603050405020304" pitchFamily="18" charset="0"/>
              </a:rPr>
              <a:t>的建模方法產生各個領域模型</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Domain Models)</a:t>
            </a:r>
            <a:r>
              <a:rPr lang="zh-TW" altLang="en-US">
                <a:latin typeface="Times New Roman" panose="02020603050405020304" pitchFamily="18" charset="0"/>
              </a:rPr>
              <a:t>以完整地描述企業現況。 </a:t>
            </a:r>
          </a:p>
          <a:p>
            <a:pPr lvl="1"/>
            <a:r>
              <a:rPr lang="zh-TW" altLang="en-US">
                <a:latin typeface="Times New Roman" panose="02020603050405020304" pitchFamily="18" charset="0"/>
              </a:rPr>
              <a:t>重新設計與結構新的流程，而不僅止於調整、改進、或強化流程的局部。所產出新的物件與</a:t>
            </a:r>
            <a:r>
              <a:rPr lang="en-US" altLang="zh-TW">
                <a:latin typeface="Times New Roman" panose="02020603050405020304" pitchFamily="18" charset="0"/>
                <a:cs typeface="Times New Roman" panose="02020603050405020304" pitchFamily="18" charset="0"/>
              </a:rPr>
              <a:t>UML</a:t>
            </a:r>
            <a:r>
              <a:rPr lang="zh-TW" altLang="en-US">
                <a:latin typeface="Times New Roman" panose="02020603050405020304" pitchFamily="18" charset="0"/>
              </a:rPr>
              <a:t>模型即所謂企業藍圖</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Business Blueprints)</a:t>
            </a:r>
            <a:r>
              <a:rPr lang="zh-TW" altLang="en-US">
                <a:latin typeface="Times New Roman" panose="02020603050405020304" pitchFamily="18" charset="0"/>
              </a:rPr>
              <a:t>與流程地圖</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Process Maps)</a:t>
            </a:r>
            <a:r>
              <a:rPr lang="en-US" altLang="zh-TW">
                <a:latin typeface="Times New Roman" panose="02020603050405020304" pitchFamily="18" charset="0"/>
              </a:rPr>
              <a:t>。</a:t>
            </a:r>
          </a:p>
          <a:p>
            <a:pPr lvl="1"/>
            <a:r>
              <a:rPr lang="zh-TW" altLang="en-US">
                <a:latin typeface="Times New Roman" panose="02020603050405020304" pitchFamily="18" charset="0"/>
              </a:rPr>
              <a:t>比對企業藍圖與</a:t>
            </a:r>
            <a:r>
              <a:rPr lang="en-US" altLang="zh-TW">
                <a:latin typeface="Times New Roman" panose="02020603050405020304" pitchFamily="18" charset="0"/>
              </a:rPr>
              <a:t>ERP</a:t>
            </a:r>
            <a:r>
              <a:rPr lang="zh-TW" altLang="en-US">
                <a:latin typeface="Times New Roman" panose="02020603050405020304" pitchFamily="18" charset="0"/>
              </a:rPr>
              <a:t>所提供的參考模型是否存有差距，再決定究竟應該調整現存流程以符合</a:t>
            </a:r>
            <a:r>
              <a:rPr lang="en-US" altLang="zh-TW">
                <a:latin typeface="Times New Roman" panose="02020603050405020304" pitchFamily="18" charset="0"/>
              </a:rPr>
              <a:t>ERP</a:t>
            </a:r>
            <a:r>
              <a:rPr lang="zh-TW" altLang="en-US">
                <a:latin typeface="Times New Roman" panose="02020603050405020304" pitchFamily="18" charset="0"/>
              </a:rPr>
              <a:t>的標準流程或是按照新流程對該</a:t>
            </a:r>
            <a:r>
              <a:rPr lang="en-US" altLang="zh-TW">
                <a:latin typeface="Times New Roman" panose="02020603050405020304" pitchFamily="18" charset="0"/>
              </a:rPr>
              <a:t>ERP</a:t>
            </a:r>
            <a:r>
              <a:rPr lang="zh-TW" altLang="en-US">
                <a:latin typeface="Times New Roman" panose="02020603050405020304" pitchFamily="18" charset="0"/>
              </a:rPr>
              <a:t>系統進行客製化。 </a:t>
            </a:r>
            <a:r>
              <a:rPr lang="en-US" altLang="zh-TW">
                <a:latin typeface="Times New Roman" panose="02020603050405020304" pitchFamily="18" charset="0"/>
              </a:rPr>
              <a:t> </a:t>
            </a:r>
            <a:endParaRPr lang="zh-TW" altLang="en-US">
              <a:latin typeface="Times New Roman" panose="02020603050405020304" pitchFamily="18" charset="0"/>
            </a:endParaRPr>
          </a:p>
        </p:txBody>
      </p:sp>
    </p:spTree>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4CD7D6E-F7D4-FD62-FB44-BB8E9C2533F7}"/>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BPR </a:t>
            </a:r>
            <a:r>
              <a:rPr lang="zh-TW" altLang="en-US">
                <a:latin typeface="標楷體" panose="02010601000101010101" pitchFamily="2" charset="-120"/>
              </a:rPr>
              <a:t>的成功因素---策略性原則 </a:t>
            </a:r>
            <a:r>
              <a:rPr lang="zh-TW" altLang="en-US"/>
              <a:t> </a:t>
            </a:r>
          </a:p>
        </p:txBody>
      </p:sp>
      <p:sp>
        <p:nvSpPr>
          <p:cNvPr id="61443" name="Rectangle 3">
            <a:extLst>
              <a:ext uri="{FF2B5EF4-FFF2-40B4-BE49-F238E27FC236}">
                <a16:creationId xmlns:a16="http://schemas.microsoft.com/office/drawing/2014/main" id="{3DC1AACB-746A-FB50-8AF2-34C83159DCBC}"/>
              </a:ext>
            </a:extLst>
          </p:cNvPr>
          <p:cNvSpPr>
            <a:spLocks noGrp="1" noChangeArrowheads="1"/>
          </p:cNvSpPr>
          <p:nvPr>
            <p:ph type="body" idx="1"/>
          </p:nvPr>
        </p:nvSpPr>
        <p:spPr>
          <a:xfrm>
            <a:off x="481013" y="630238"/>
            <a:ext cx="8342312" cy="6227762"/>
          </a:xfrm>
        </p:spPr>
        <p:txBody>
          <a:bodyPr/>
          <a:lstStyle/>
          <a:p>
            <a:r>
              <a:rPr lang="zh-TW" altLang="en-US" sz="2000">
                <a:latin typeface="標楷體" panose="02010601000101010101" pitchFamily="2" charset="-120"/>
              </a:rPr>
              <a:t>必須確認大規模的流程再造勢在必行，否則宜採行漸進式的改進流程</a:t>
            </a:r>
            <a:r>
              <a:rPr lang="zh-TW" altLang="en-US" sz="2000"/>
              <a:t> </a:t>
            </a:r>
          </a:p>
          <a:p>
            <a:r>
              <a:rPr lang="zh-TW" altLang="en-US" sz="2000">
                <a:latin typeface="標楷體" panose="02010601000101010101" pitchFamily="2" charset="-120"/>
              </a:rPr>
              <a:t>自始至終必須有最高層經理人的持續支持</a:t>
            </a:r>
            <a:r>
              <a:rPr lang="zh-TW" altLang="en-US" sz="2000"/>
              <a:t> </a:t>
            </a:r>
          </a:p>
          <a:p>
            <a:r>
              <a:rPr lang="zh-TW" altLang="en-US" sz="2000">
                <a:latin typeface="Times New Roman" panose="02020603050405020304" pitchFamily="18" charset="0"/>
                <a:cs typeface="Times New Roman" panose="02020603050405020304" pitchFamily="18" charset="0"/>
              </a:rPr>
              <a:t> </a:t>
            </a:r>
            <a:r>
              <a:rPr lang="zh-TW" altLang="en-US" sz="2000">
                <a:latin typeface="標楷體" panose="02010601000101010101" pitchFamily="2" charset="-120"/>
              </a:rPr>
              <a:t>強化溝通機制以使</a:t>
            </a:r>
            <a:r>
              <a:rPr lang="en-US" altLang="zh-TW" sz="2000">
                <a:latin typeface="Times New Roman" panose="02020603050405020304" pitchFamily="18" charset="0"/>
                <a:cs typeface="Times New Roman" panose="02020603050405020304" pitchFamily="18" charset="0"/>
              </a:rPr>
              <a:t>BPR</a:t>
            </a:r>
            <a:r>
              <a:rPr lang="zh-TW" altLang="en-US" sz="2000">
                <a:latin typeface="標楷體" panose="02010601000101010101" pitchFamily="2" charset="-120"/>
              </a:rPr>
              <a:t>能被普遍接受</a:t>
            </a:r>
            <a:r>
              <a:rPr lang="zh-TW" altLang="en-US" sz="2000"/>
              <a:t> </a:t>
            </a:r>
          </a:p>
          <a:p>
            <a:r>
              <a:rPr lang="zh-TW" altLang="en-US" sz="2000">
                <a:latin typeface="標楷體" panose="02010601000101010101" pitchFamily="2" charset="-120"/>
              </a:rPr>
              <a:t>組成能力最強的變革團隊</a:t>
            </a:r>
            <a:r>
              <a:rPr lang="zh-TW" altLang="en-US" sz="2000"/>
              <a:t> </a:t>
            </a:r>
          </a:p>
          <a:p>
            <a:r>
              <a:rPr lang="zh-TW" altLang="en-US" sz="2000">
                <a:latin typeface="標楷體" panose="02010601000101010101" pitchFamily="2" charset="-120"/>
              </a:rPr>
              <a:t>建立能鼓勵創新的氣氛與環境</a:t>
            </a:r>
            <a:r>
              <a:rPr lang="zh-TW" altLang="en-US" sz="2000"/>
              <a:t> </a:t>
            </a:r>
          </a:p>
          <a:p>
            <a:r>
              <a:rPr lang="zh-TW" altLang="en-US" sz="2000">
                <a:latin typeface="標楷體" panose="02010601000101010101" pitchFamily="2" charset="-120"/>
              </a:rPr>
              <a:t>建立完整的</a:t>
            </a:r>
            <a:r>
              <a:rPr lang="en-US" altLang="zh-TW" sz="2000">
                <a:latin typeface="Times New Roman" panose="02020603050405020304" pitchFamily="18" charset="0"/>
                <a:cs typeface="Times New Roman" panose="02020603050405020304" pitchFamily="18" charset="0"/>
              </a:rPr>
              <a:t>BPR</a:t>
            </a:r>
            <a:r>
              <a:rPr lang="zh-TW" altLang="en-US" sz="2000">
                <a:latin typeface="標楷體" panose="02010601000101010101" pitchFamily="2" charset="-120"/>
              </a:rPr>
              <a:t>架構與網領</a:t>
            </a:r>
            <a:r>
              <a:rPr lang="zh-TW" altLang="en-US" sz="2000"/>
              <a:t>，包括</a:t>
            </a:r>
          </a:p>
          <a:p>
            <a:pPr lvl="1"/>
            <a:r>
              <a:rPr lang="zh-TW" altLang="en-US" sz="1800">
                <a:latin typeface="標楷體" panose="02010601000101010101" pitchFamily="2" charset="-120"/>
              </a:rPr>
              <a:t>定義清楚的目標</a:t>
            </a:r>
            <a:r>
              <a:rPr lang="zh-TW" altLang="en-US" sz="1800"/>
              <a:t> </a:t>
            </a:r>
          </a:p>
          <a:p>
            <a:pPr lvl="1"/>
            <a:r>
              <a:rPr lang="zh-TW" altLang="en-US" sz="1800">
                <a:latin typeface="標楷體" panose="02010601000101010101" pitchFamily="2" charset="-120"/>
              </a:rPr>
              <a:t>變革的規模與範疇</a:t>
            </a:r>
            <a:r>
              <a:rPr lang="zh-TW" altLang="en-US" sz="1800"/>
              <a:t> </a:t>
            </a:r>
          </a:p>
          <a:p>
            <a:pPr lvl="1"/>
            <a:r>
              <a:rPr lang="zh-TW" altLang="en-US" sz="1800">
                <a:latin typeface="標楷體" panose="02010601000101010101" pitchFamily="2" charset="-120"/>
              </a:rPr>
              <a:t>變革管理的機制</a:t>
            </a:r>
            <a:r>
              <a:rPr lang="zh-TW" altLang="en-US" sz="1800"/>
              <a:t> </a:t>
            </a:r>
          </a:p>
          <a:p>
            <a:pPr lvl="1"/>
            <a:r>
              <a:rPr lang="zh-TW" altLang="en-US" sz="1800">
                <a:latin typeface="標楷體" panose="02010601000101010101" pitchFamily="2" charset="-120"/>
              </a:rPr>
              <a:t>外部顅客與供應商的投入</a:t>
            </a:r>
            <a:r>
              <a:rPr lang="zh-TW" altLang="en-US" sz="1800"/>
              <a:t> </a:t>
            </a:r>
          </a:p>
          <a:p>
            <a:pPr lvl="1"/>
            <a:r>
              <a:rPr lang="zh-TW" altLang="en-US" sz="1800">
                <a:latin typeface="標楷體" panose="02010601000101010101" pitchFamily="2" charset="-120"/>
              </a:rPr>
              <a:t>與資訊技術的整合</a:t>
            </a:r>
            <a:r>
              <a:rPr lang="zh-TW" altLang="en-US" sz="1800"/>
              <a:t> </a:t>
            </a:r>
          </a:p>
          <a:p>
            <a:pPr lvl="1"/>
            <a:r>
              <a:rPr lang="zh-TW" altLang="en-US" sz="1800">
                <a:latin typeface="標楷體" panose="02010601000101010101" pitchFamily="2" charset="-120"/>
              </a:rPr>
              <a:t>足夠的彈性對特別的需求客製化</a:t>
            </a:r>
            <a:r>
              <a:rPr lang="zh-TW" altLang="en-US" sz="1800"/>
              <a:t> </a:t>
            </a:r>
          </a:p>
          <a:p>
            <a:r>
              <a:rPr lang="zh-TW" altLang="en-US" sz="2000">
                <a:latin typeface="標楷體" panose="02010601000101010101" pitchFamily="2" charset="-120"/>
              </a:rPr>
              <a:t>結合</a:t>
            </a:r>
            <a:r>
              <a:rPr lang="en-US" altLang="zh-TW" sz="2000">
                <a:latin typeface="Times New Roman" panose="02020603050405020304" pitchFamily="18" charset="0"/>
                <a:cs typeface="Times New Roman" panose="02020603050405020304" pitchFamily="18" charset="0"/>
              </a:rPr>
              <a:t>BPR</a:t>
            </a:r>
            <a:r>
              <a:rPr lang="zh-TW" altLang="en-US" sz="2000">
                <a:latin typeface="標楷體" panose="02010601000101010101" pitchFamily="2" charset="-120"/>
              </a:rPr>
              <a:t>與企業策略</a:t>
            </a:r>
            <a:r>
              <a:rPr lang="zh-TW" altLang="en-US" sz="2000"/>
              <a:t> </a:t>
            </a:r>
          </a:p>
        </p:txBody>
      </p:sp>
    </p:spTree>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B5988C-5C25-E3AA-EEDF-33FF482AB4EA}"/>
              </a:ext>
            </a:extLst>
          </p:cNvPr>
          <p:cNvSpPr>
            <a:spLocks noGrp="1" noChangeArrowheads="1"/>
          </p:cNvSpPr>
          <p:nvPr>
            <p:ph type="title"/>
          </p:nvPr>
        </p:nvSpPr>
        <p:spPr/>
        <p:txBody>
          <a:bodyPr/>
          <a:lstStyle/>
          <a:p>
            <a:r>
              <a:rPr lang="zh-TW" altLang="en-US">
                <a:latin typeface="標楷體" panose="02010601000101010101" pitchFamily="2" charset="-120"/>
              </a:rPr>
              <a:t>電子化價值鍊</a:t>
            </a:r>
            <a:r>
              <a:rPr lang="zh-TW" altLang="en-US"/>
              <a:t> </a:t>
            </a:r>
          </a:p>
        </p:txBody>
      </p:sp>
      <p:pic>
        <p:nvPicPr>
          <p:cNvPr id="2" name="圖片 1">
            <a:extLst>
              <a:ext uri="{FF2B5EF4-FFF2-40B4-BE49-F238E27FC236}">
                <a16:creationId xmlns:a16="http://schemas.microsoft.com/office/drawing/2014/main" id="{190E3AC8-B697-EBDF-B7DF-660B7636DAE5}"/>
              </a:ext>
            </a:extLst>
          </p:cNvPr>
          <p:cNvPicPr>
            <a:picLocks noChangeAspect="1"/>
          </p:cNvPicPr>
          <p:nvPr/>
        </p:nvPicPr>
        <p:blipFill>
          <a:blip r:embed="rId3"/>
          <a:stretch>
            <a:fillRect/>
          </a:stretch>
        </p:blipFill>
        <p:spPr>
          <a:xfrm>
            <a:off x="685800" y="963745"/>
            <a:ext cx="7772400" cy="4930509"/>
          </a:xfrm>
          <a:prstGeom prst="rect">
            <a:avLst/>
          </a:prstGeom>
        </p:spPr>
      </p:pic>
    </p:spTree>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0B04735-BF43-322C-462A-231357F35EE4}"/>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BPR </a:t>
            </a:r>
            <a:r>
              <a:rPr lang="zh-TW" altLang="en-US">
                <a:latin typeface="標楷體" panose="02010601000101010101" pitchFamily="2" charset="-120"/>
              </a:rPr>
              <a:t>的成功因素---管理原則</a:t>
            </a:r>
            <a:r>
              <a:rPr lang="zh-TW" altLang="en-US"/>
              <a:t> </a:t>
            </a:r>
          </a:p>
        </p:txBody>
      </p:sp>
      <p:sp>
        <p:nvSpPr>
          <p:cNvPr id="63491" name="Rectangle 3">
            <a:extLst>
              <a:ext uri="{FF2B5EF4-FFF2-40B4-BE49-F238E27FC236}">
                <a16:creationId xmlns:a16="http://schemas.microsoft.com/office/drawing/2014/main" id="{8322B6BB-67C8-5BCD-2113-84F5848262BB}"/>
              </a:ext>
            </a:extLst>
          </p:cNvPr>
          <p:cNvSpPr>
            <a:spLocks noGrp="1" noChangeArrowheads="1"/>
          </p:cNvSpPr>
          <p:nvPr>
            <p:ph type="body" idx="1"/>
          </p:nvPr>
        </p:nvSpPr>
        <p:spPr>
          <a:xfrm>
            <a:off x="492125" y="977900"/>
            <a:ext cx="7924800" cy="5476875"/>
          </a:xfrm>
        </p:spPr>
        <p:txBody>
          <a:bodyPr/>
          <a:lstStyle/>
          <a:p>
            <a:r>
              <a:rPr lang="zh-TW" altLang="en-US">
                <a:latin typeface="標楷體" panose="02010601000101010101" pitchFamily="2" charset="-120"/>
              </a:rPr>
              <a:t>與外部顅問合作並培養內部顅問</a:t>
            </a:r>
            <a:r>
              <a:rPr lang="zh-TW" altLang="en-US"/>
              <a:t> </a:t>
            </a:r>
          </a:p>
          <a:p>
            <a:r>
              <a:rPr lang="zh-TW" altLang="en-US">
                <a:latin typeface="標楷體" panose="02010601000101010101" pitchFamily="2" charset="-120"/>
              </a:rPr>
              <a:t>選取對的流程進行再造</a:t>
            </a:r>
            <a:endParaRPr lang="zh-TW" altLang="en-US"/>
          </a:p>
          <a:p>
            <a:r>
              <a:rPr lang="zh-TW" altLang="en-US">
                <a:latin typeface="標楷體" panose="02010601000101010101" pitchFamily="2" charset="-120"/>
              </a:rPr>
              <a:t>集中焦點於核心流程以及主要的支援流程</a:t>
            </a:r>
            <a:r>
              <a:rPr lang="zh-TW" altLang="en-US"/>
              <a:t> </a:t>
            </a:r>
          </a:p>
          <a:p>
            <a:r>
              <a:rPr lang="zh-TW" altLang="en-US">
                <a:latin typeface="標楷體" panose="02010601000101010101" pitchFamily="2" charset="-120"/>
              </a:rPr>
              <a:t>核心流程必須與組織結構趨於一致</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align)</a:t>
            </a:r>
            <a:r>
              <a:rPr lang="en-US" altLang="zh-TW"/>
              <a:t> </a:t>
            </a:r>
          </a:p>
          <a:p>
            <a:r>
              <a:rPr lang="zh-TW" altLang="en-US">
                <a:latin typeface="標楷體" panose="02010601000101010101" pitchFamily="2" charset="-120"/>
              </a:rPr>
              <a:t>將提升資訊技術定位為改造流程的促成元素</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enabler)</a:t>
            </a:r>
            <a:r>
              <a:rPr lang="zh-TW" altLang="en-US">
                <a:latin typeface="標楷體" panose="02010601000101010101" pitchFamily="2" charset="-120"/>
              </a:rPr>
              <a:t>而不是目標本身</a:t>
            </a:r>
            <a:r>
              <a:rPr lang="zh-TW" altLang="en-US"/>
              <a:t> </a:t>
            </a:r>
          </a:p>
          <a:p>
            <a:r>
              <a:rPr lang="zh-TW" altLang="en-US">
                <a:latin typeface="標楷體" panose="02010601000101010101" pitchFamily="2" charset="-120"/>
              </a:rPr>
              <a:t>充份瞭解流程改造的風險，包括 </a:t>
            </a:r>
          </a:p>
          <a:p>
            <a:pPr lvl="1"/>
            <a:r>
              <a:rPr lang="zh-TW" altLang="en-US">
                <a:latin typeface="標楷體" panose="02010601000101010101" pitchFamily="2" charset="-120"/>
              </a:rPr>
              <a:t>技術性風險</a:t>
            </a:r>
            <a:r>
              <a:rPr lang="zh-TW" altLang="en-US"/>
              <a:t> </a:t>
            </a:r>
          </a:p>
          <a:p>
            <a:pPr lvl="1"/>
            <a:r>
              <a:rPr lang="zh-TW" altLang="en-US">
                <a:latin typeface="標楷體" panose="02010601000101010101" pitchFamily="2" charset="-120"/>
              </a:rPr>
              <a:t>組織反彈</a:t>
            </a:r>
            <a:r>
              <a:rPr lang="zh-TW" altLang="en-US"/>
              <a:t>  </a:t>
            </a:r>
          </a:p>
          <a:p>
            <a:pPr lvl="1"/>
            <a:r>
              <a:rPr lang="zh-TW" altLang="en-US">
                <a:latin typeface="標楷體" panose="02010601000101010101" pitchFamily="2" charset="-120"/>
              </a:rPr>
              <a:t>因應之道</a:t>
            </a:r>
            <a:r>
              <a:rPr lang="zh-TW" altLang="en-US"/>
              <a:t> </a:t>
            </a:r>
          </a:p>
          <a:p>
            <a:endParaRPr lang="zh-TW" altLang="en-US"/>
          </a:p>
        </p:txBody>
      </p:sp>
    </p:spTree>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6F2480A-43B2-EACE-D30E-021E894E9133}"/>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BPR </a:t>
            </a:r>
            <a:r>
              <a:rPr lang="zh-TW" altLang="en-US">
                <a:latin typeface="標楷體" panose="02010601000101010101" pitchFamily="2" charset="-120"/>
              </a:rPr>
              <a:t>的成功因素---流程分析原則 </a:t>
            </a:r>
            <a:r>
              <a:rPr lang="zh-TW" altLang="en-US"/>
              <a:t> </a:t>
            </a:r>
          </a:p>
        </p:txBody>
      </p:sp>
      <p:sp>
        <p:nvSpPr>
          <p:cNvPr id="65539" name="Rectangle 3">
            <a:extLst>
              <a:ext uri="{FF2B5EF4-FFF2-40B4-BE49-F238E27FC236}">
                <a16:creationId xmlns:a16="http://schemas.microsoft.com/office/drawing/2014/main" id="{396E31C7-97D5-6455-AF3C-CC80658562A9}"/>
              </a:ext>
            </a:extLst>
          </p:cNvPr>
          <p:cNvSpPr>
            <a:spLocks noGrp="1" noChangeArrowheads="1"/>
          </p:cNvSpPr>
          <p:nvPr>
            <p:ph type="body" idx="1"/>
          </p:nvPr>
        </p:nvSpPr>
        <p:spPr>
          <a:xfrm>
            <a:off x="492125" y="977900"/>
            <a:ext cx="8181975" cy="5697538"/>
          </a:xfrm>
        </p:spPr>
        <p:txBody>
          <a:bodyPr/>
          <a:lstStyle/>
          <a:p>
            <a:r>
              <a:rPr lang="zh-TW" altLang="en-US">
                <a:latin typeface="標楷體" panose="02010601000101010101" pitchFamily="2" charset="-120"/>
              </a:rPr>
              <a:t>充份瞭解對現存流程，以能</a:t>
            </a:r>
            <a:r>
              <a:rPr lang="zh-TW" altLang="en-US"/>
              <a:t> </a:t>
            </a:r>
          </a:p>
          <a:p>
            <a:pPr lvl="1"/>
            <a:r>
              <a:rPr lang="zh-TW" altLang="en-US">
                <a:latin typeface="標楷體" panose="02010601000101010101" pitchFamily="2" charset="-120"/>
              </a:rPr>
              <a:t>保留理想的流程或流程中重要的部份</a:t>
            </a:r>
            <a:r>
              <a:rPr lang="zh-TW" altLang="en-US"/>
              <a:t> </a:t>
            </a:r>
          </a:p>
          <a:p>
            <a:pPr lvl="1"/>
            <a:r>
              <a:rPr lang="zh-TW" altLang="en-US">
                <a:latin typeface="標楷體" panose="02010601000101010101" pitchFamily="2" charset="-120"/>
              </a:rPr>
              <a:t>順利將現存流程轉換為新流程</a:t>
            </a:r>
            <a:r>
              <a:rPr lang="zh-TW" altLang="en-US"/>
              <a:t> </a:t>
            </a:r>
          </a:p>
          <a:p>
            <a:pPr lvl="1"/>
            <a:r>
              <a:rPr lang="zh-TW" altLang="en-US">
                <a:latin typeface="標楷體" panose="02010601000101010101" pitchFamily="2" charset="-120"/>
              </a:rPr>
              <a:t>掌握與流程有關的成員</a:t>
            </a:r>
            <a:r>
              <a:rPr lang="zh-TW" altLang="en-US"/>
              <a:t> </a:t>
            </a:r>
          </a:p>
          <a:p>
            <a:pPr lvl="1"/>
            <a:r>
              <a:rPr lang="zh-TW" altLang="en-US">
                <a:latin typeface="標楷體" panose="02010601000101010101" pitchFamily="2" charset="-120"/>
              </a:rPr>
              <a:t>建立共識與內控機制</a:t>
            </a:r>
            <a:r>
              <a:rPr lang="zh-TW" altLang="en-US"/>
              <a:t> </a:t>
            </a:r>
          </a:p>
          <a:p>
            <a:r>
              <a:rPr lang="zh-TW" altLang="en-US">
                <a:latin typeface="標楷體" panose="02010601000101010101" pitchFamily="2" charset="-120"/>
              </a:rPr>
              <a:t>選取與使用正確的流程績效評估準則</a:t>
            </a:r>
            <a:r>
              <a:rPr lang="zh-TW" altLang="en-US"/>
              <a:t> </a:t>
            </a:r>
          </a:p>
          <a:p>
            <a:r>
              <a:rPr lang="zh-TW" altLang="en-US">
                <a:latin typeface="標楷體" panose="02010601000101010101" pitchFamily="2" charset="-120"/>
              </a:rPr>
              <a:t>善用流程建模及模擬的方法與工具</a:t>
            </a:r>
          </a:p>
          <a:p>
            <a:pPr lvl="1"/>
            <a:r>
              <a:rPr lang="zh-TW" altLang="en-US">
                <a:latin typeface="標楷體" panose="02010601000101010101" pitchFamily="2" charset="-120"/>
              </a:rPr>
              <a:t>對現存流程蒐集完整資料並以模擬軟體測試模型是否正確，繼而模擬創新流程以預測改進的效益</a:t>
            </a:r>
            <a:r>
              <a:rPr lang="zh-TW" altLang="en-US"/>
              <a:t> </a:t>
            </a:r>
          </a:p>
          <a:p>
            <a:pPr lvl="1"/>
            <a:r>
              <a:rPr lang="zh-TW" altLang="en-US">
                <a:latin typeface="標楷體" panose="02010601000101010101" pitchFamily="2" charset="-120"/>
              </a:rPr>
              <a:t>計算流程的正常與變異成本、個別活動成本、設定成本、及總成本</a:t>
            </a:r>
            <a:r>
              <a:rPr lang="zh-TW" altLang="en-US"/>
              <a:t>  </a:t>
            </a:r>
          </a:p>
          <a:p>
            <a:r>
              <a:rPr lang="zh-TW" altLang="en-US">
                <a:latin typeface="標楷體" panose="02010601000101010101" pitchFamily="2" charset="-120"/>
              </a:rPr>
              <a:t>具備持續改善的方案</a:t>
            </a:r>
          </a:p>
          <a:p>
            <a:pPr lvl="1"/>
            <a:r>
              <a:rPr lang="zh-TW" altLang="en-US">
                <a:latin typeface="標楷體" panose="02010601000101010101" pitchFamily="2" charset="-120"/>
              </a:rPr>
              <a:t>以改造後的績效為基準，針對提高顅客價值的目標持續改善流程</a:t>
            </a:r>
            <a:r>
              <a:rPr lang="zh-TW" altLang="en-US"/>
              <a:t>  </a:t>
            </a:r>
          </a:p>
        </p:txBody>
      </p:sp>
    </p:spTree>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0525466-FA7B-8B2A-0ECC-4712EADDCD85}"/>
              </a:ext>
            </a:extLst>
          </p:cNvPr>
          <p:cNvSpPr>
            <a:spLocks noGrp="1" noChangeArrowheads="1"/>
          </p:cNvSpPr>
          <p:nvPr>
            <p:ph type="title"/>
          </p:nvPr>
        </p:nvSpPr>
        <p:spPr/>
        <p:txBody>
          <a:bodyPr/>
          <a:lstStyle/>
          <a:p>
            <a:r>
              <a:rPr lang="zh-TW" altLang="en-US">
                <a:latin typeface="標楷體" panose="02010601000101010101" pitchFamily="2" charset="-120"/>
              </a:rPr>
              <a:t>再造企業流程的生命週期</a:t>
            </a:r>
            <a:r>
              <a:rPr lang="zh-TW" altLang="en-US"/>
              <a:t> ---</a:t>
            </a:r>
            <a:r>
              <a:rPr lang="zh-TW" altLang="en-US">
                <a:latin typeface="標楷體" panose="02010601000101010101" pitchFamily="2" charset="-120"/>
              </a:rPr>
              <a:t>上游階段(1/2)</a:t>
            </a:r>
            <a:r>
              <a:rPr lang="zh-TW" altLang="en-US"/>
              <a:t> </a:t>
            </a:r>
          </a:p>
        </p:txBody>
      </p:sp>
      <p:sp>
        <p:nvSpPr>
          <p:cNvPr id="67587" name="Rectangle 3">
            <a:extLst>
              <a:ext uri="{FF2B5EF4-FFF2-40B4-BE49-F238E27FC236}">
                <a16:creationId xmlns:a16="http://schemas.microsoft.com/office/drawing/2014/main" id="{4E91CE15-1EFE-5F87-39FB-C8221876002A}"/>
              </a:ext>
            </a:extLst>
          </p:cNvPr>
          <p:cNvSpPr>
            <a:spLocks noGrp="1" noChangeArrowheads="1"/>
          </p:cNvSpPr>
          <p:nvPr>
            <p:ph type="body" idx="1"/>
          </p:nvPr>
        </p:nvSpPr>
        <p:spPr>
          <a:xfrm>
            <a:off x="492125" y="584200"/>
            <a:ext cx="7924800" cy="6126163"/>
          </a:xfrm>
        </p:spPr>
        <p:txBody>
          <a:bodyPr/>
          <a:lstStyle/>
          <a:p>
            <a:pPr>
              <a:lnSpc>
                <a:spcPct val="90000"/>
              </a:lnSpc>
            </a:pPr>
            <a:r>
              <a:rPr lang="zh-TW" altLang="en-US">
                <a:latin typeface="標楷體" panose="02010601000101010101" pitchFamily="2" charset="-120"/>
              </a:rPr>
              <a:t>建構總體介面模型</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Meta-Model)</a:t>
            </a:r>
            <a:r>
              <a:rPr lang="en-US" altLang="zh-TW"/>
              <a:t> </a:t>
            </a:r>
          </a:p>
          <a:p>
            <a:pPr lvl="1">
              <a:lnSpc>
                <a:spcPct val="90000"/>
              </a:lnSpc>
            </a:pPr>
            <a:r>
              <a:rPr lang="zh-TW" altLang="en-US">
                <a:latin typeface="標楷體" panose="02010601000101010101" pitchFamily="2" charset="-120"/>
              </a:rPr>
              <a:t>釐清關於流程的概念、術語、及邏輯</a:t>
            </a:r>
            <a:r>
              <a:rPr lang="zh-TW" altLang="en-US"/>
              <a:t> </a:t>
            </a:r>
          </a:p>
          <a:p>
            <a:pPr lvl="1">
              <a:lnSpc>
                <a:spcPct val="90000"/>
              </a:lnSpc>
            </a:pPr>
            <a:r>
              <a:rPr lang="zh-TW" altLang="en-US">
                <a:latin typeface="標楷體" panose="02010601000101010101" pitchFamily="2" charset="-120"/>
              </a:rPr>
              <a:t>定義物件類別、屬性、關聯性、限制、控制程序、規則、以及計算方法等描述各種流程的功能與實例</a:t>
            </a:r>
            <a:r>
              <a:rPr lang="zh-TW" altLang="en-US"/>
              <a:t> </a:t>
            </a:r>
          </a:p>
          <a:p>
            <a:pPr>
              <a:lnSpc>
                <a:spcPct val="90000"/>
              </a:lnSpc>
            </a:pPr>
            <a:r>
              <a:rPr lang="zh-TW" altLang="en-US">
                <a:latin typeface="標楷體" panose="02010601000101010101" pitchFamily="2" charset="-120"/>
              </a:rPr>
              <a:t>定義與建立正式流程模型</a:t>
            </a:r>
            <a:r>
              <a:rPr lang="zh-TW" altLang="en-US"/>
              <a:t> </a:t>
            </a:r>
          </a:p>
          <a:p>
            <a:pPr lvl="1">
              <a:lnSpc>
                <a:spcPct val="90000"/>
              </a:lnSpc>
            </a:pPr>
            <a:r>
              <a:rPr lang="zh-TW" altLang="en-US">
                <a:latin typeface="標楷體" panose="02010601000101010101" pitchFamily="2" charset="-120"/>
              </a:rPr>
              <a:t>根據介面模型，將非正式化的描述轉換為正式的流程模型與流程實例</a:t>
            </a:r>
            <a:r>
              <a:rPr lang="zh-TW" altLang="en-US"/>
              <a:t> </a:t>
            </a:r>
          </a:p>
          <a:p>
            <a:pPr>
              <a:lnSpc>
                <a:spcPct val="90000"/>
              </a:lnSpc>
            </a:pPr>
            <a:r>
              <a:rPr lang="zh-TW" altLang="en-US">
                <a:latin typeface="標楷體" panose="02010601000101010101" pitchFamily="2" charset="-120"/>
              </a:rPr>
              <a:t>分析流程</a:t>
            </a:r>
            <a:r>
              <a:rPr lang="zh-TW" altLang="en-US"/>
              <a:t> </a:t>
            </a:r>
          </a:p>
          <a:p>
            <a:pPr lvl="1">
              <a:lnSpc>
                <a:spcPct val="90000"/>
              </a:lnSpc>
            </a:pPr>
            <a:r>
              <a:rPr lang="zh-TW" altLang="en-US">
                <a:latin typeface="標楷體" panose="02010601000101010101" pitchFamily="2" charset="-120"/>
              </a:rPr>
              <a:t>邏輯分析</a:t>
            </a:r>
          </a:p>
          <a:p>
            <a:pPr lvl="1">
              <a:lnSpc>
                <a:spcPct val="90000"/>
              </a:lnSpc>
            </a:pPr>
            <a:r>
              <a:rPr lang="zh-TW" altLang="en-US">
                <a:latin typeface="標楷體" panose="02010601000101010101" pitchFamily="2" charset="-120"/>
              </a:rPr>
              <a:t>適切性分析 </a:t>
            </a:r>
          </a:p>
          <a:p>
            <a:pPr lvl="1">
              <a:lnSpc>
                <a:spcPct val="90000"/>
              </a:lnSpc>
            </a:pPr>
            <a:r>
              <a:rPr lang="zh-TW" altLang="en-US">
                <a:latin typeface="標楷體" panose="02010601000101010101" pitchFamily="2" charset="-120"/>
              </a:rPr>
              <a:t>統計分析 </a:t>
            </a:r>
          </a:p>
          <a:p>
            <a:pPr lvl="1">
              <a:lnSpc>
                <a:spcPct val="90000"/>
              </a:lnSpc>
            </a:pPr>
            <a:r>
              <a:rPr lang="zh-TW" altLang="en-US">
                <a:latin typeface="標楷體" panose="02010601000101010101" pitchFamily="2" charset="-120"/>
              </a:rPr>
              <a:t>推理 </a:t>
            </a:r>
          </a:p>
          <a:p>
            <a:pPr lvl="1">
              <a:lnSpc>
                <a:spcPct val="90000"/>
              </a:lnSpc>
            </a:pPr>
            <a:r>
              <a:rPr lang="zh-TW" altLang="en-US">
                <a:latin typeface="標楷體" panose="02010601000101010101" pitchFamily="2" charset="-120"/>
              </a:rPr>
              <a:t>資源流</a:t>
            </a:r>
            <a:r>
              <a:rPr lang="zh-TW" altLang="en-US"/>
              <a:t> </a:t>
            </a:r>
          </a:p>
          <a:p>
            <a:pPr>
              <a:lnSpc>
                <a:spcPct val="90000"/>
              </a:lnSpc>
              <a:buFont typeface="Wingdings" pitchFamily="2" charset="2"/>
              <a:buNone/>
            </a:pPr>
            <a:r>
              <a:rPr lang="zh-TW" altLang="en-US"/>
              <a:t> </a:t>
            </a:r>
          </a:p>
        </p:txBody>
      </p:sp>
    </p:spTree>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5BD2545-CE40-0760-4835-B354C33532AF}"/>
              </a:ext>
            </a:extLst>
          </p:cNvPr>
          <p:cNvSpPr>
            <a:spLocks noGrp="1" noChangeArrowheads="1"/>
          </p:cNvSpPr>
          <p:nvPr>
            <p:ph type="title"/>
          </p:nvPr>
        </p:nvSpPr>
        <p:spPr/>
        <p:txBody>
          <a:bodyPr/>
          <a:lstStyle/>
          <a:p>
            <a:r>
              <a:rPr lang="zh-TW" altLang="en-US">
                <a:latin typeface="Times New Roman" panose="02020603050405020304" pitchFamily="18" charset="0"/>
              </a:rPr>
              <a:t>再造企業流程的生命週期 ---上游階段(2/2)</a:t>
            </a:r>
          </a:p>
        </p:txBody>
      </p:sp>
      <p:sp>
        <p:nvSpPr>
          <p:cNvPr id="69635" name="Rectangle 3">
            <a:extLst>
              <a:ext uri="{FF2B5EF4-FFF2-40B4-BE49-F238E27FC236}">
                <a16:creationId xmlns:a16="http://schemas.microsoft.com/office/drawing/2014/main" id="{9D99D882-2F94-8DBA-313B-1102C4DCA99B}"/>
              </a:ext>
            </a:extLst>
          </p:cNvPr>
          <p:cNvSpPr>
            <a:spLocks noGrp="1" noChangeArrowheads="1"/>
          </p:cNvSpPr>
          <p:nvPr>
            <p:ph type="body" idx="1"/>
          </p:nvPr>
        </p:nvSpPr>
        <p:spPr>
          <a:xfrm>
            <a:off x="492125" y="977900"/>
            <a:ext cx="7924800" cy="5880100"/>
          </a:xfrm>
        </p:spPr>
        <p:txBody>
          <a:bodyPr/>
          <a:lstStyle/>
          <a:p>
            <a:pPr>
              <a:lnSpc>
                <a:spcPct val="90000"/>
              </a:lnSpc>
            </a:pPr>
            <a:r>
              <a:rPr lang="zh-TW" altLang="en-US">
                <a:latin typeface="Times New Roman" panose="02020603050405020304" pitchFamily="18" charset="0"/>
              </a:rPr>
              <a:t>模擬分析 </a:t>
            </a:r>
          </a:p>
          <a:p>
            <a:pPr lvl="1">
              <a:lnSpc>
                <a:spcPct val="90000"/>
              </a:lnSpc>
            </a:pPr>
            <a:r>
              <a:rPr lang="zh-TW" altLang="en-US">
                <a:latin typeface="Times New Roman" panose="02020603050405020304" pitchFamily="18" charset="0"/>
              </a:rPr>
              <a:t>根據不同情境重組流程模型以及進行動態分析 </a:t>
            </a:r>
          </a:p>
          <a:p>
            <a:pPr lvl="1">
              <a:lnSpc>
                <a:spcPct val="90000"/>
              </a:lnSpc>
            </a:pPr>
            <a:r>
              <a:rPr lang="zh-TW" altLang="en-US">
                <a:latin typeface="Times New Roman" panose="02020603050405020304" pitchFamily="18" charset="0"/>
              </a:rPr>
              <a:t>離散事件模擬 </a:t>
            </a:r>
          </a:p>
          <a:p>
            <a:pPr>
              <a:lnSpc>
                <a:spcPct val="90000"/>
              </a:lnSpc>
            </a:pPr>
            <a:r>
              <a:rPr lang="zh-TW" altLang="en-US">
                <a:latin typeface="Times New Roman" panose="02020603050405020304" pitchFamily="18" charset="0"/>
              </a:rPr>
              <a:t>重新設計流程 </a:t>
            </a:r>
          </a:p>
          <a:p>
            <a:pPr lvl="1">
              <a:lnSpc>
                <a:spcPct val="90000"/>
              </a:lnSpc>
            </a:pPr>
            <a:r>
              <a:rPr lang="zh-TW" altLang="en-US">
                <a:latin typeface="Times New Roman" panose="02020603050405020304" pitchFamily="18" charset="0"/>
              </a:rPr>
              <a:t>轉變流程的結構與資料流、控制、及產出以期縮短週期、減少流程步驟、部門內與部門間的交涉次數、以及重覆性人工作業等 </a:t>
            </a:r>
          </a:p>
          <a:p>
            <a:pPr lvl="1">
              <a:lnSpc>
                <a:spcPct val="90000"/>
              </a:lnSpc>
            </a:pPr>
            <a:r>
              <a:rPr lang="zh-TW" altLang="en-US">
                <a:latin typeface="Times New Roman" panose="02020603050405020304" pitchFamily="18" charset="0"/>
              </a:rPr>
              <a:t>經系統化測量流程績效可提供不同的選項以進一步判斷孰為最佳的設計 </a:t>
            </a:r>
          </a:p>
          <a:p>
            <a:pPr lvl="1">
              <a:lnSpc>
                <a:spcPct val="90000"/>
              </a:lnSpc>
            </a:pPr>
            <a:r>
              <a:rPr lang="zh-TW" altLang="en-US">
                <a:latin typeface="Times New Roman" panose="02020603050405020304" pitchFamily="18" charset="0"/>
              </a:rPr>
              <a:t>由於流程分類</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process taxonomy)</a:t>
            </a:r>
            <a:r>
              <a:rPr lang="en-US" altLang="zh-TW">
                <a:latin typeface="Times New Roman" panose="02020603050405020304" pitchFamily="18" charset="0"/>
              </a:rPr>
              <a:t>，</a:t>
            </a:r>
            <a:r>
              <a:rPr lang="zh-TW" altLang="en-US">
                <a:latin typeface="Times New Roman" panose="02020603050405020304" pitchFamily="18" charset="0"/>
              </a:rPr>
              <a:t>成功的流程設計可提供其他流程借鏡，用以比對轉變模式與規 </a:t>
            </a:r>
          </a:p>
          <a:p>
            <a:pPr>
              <a:lnSpc>
                <a:spcPct val="90000"/>
              </a:lnSpc>
            </a:pPr>
            <a:r>
              <a:rPr lang="zh-TW" altLang="en-US">
                <a:latin typeface="Times New Roman" panose="02020603050405020304" pitchFamily="18" charset="0"/>
              </a:rPr>
              <a:t>分析具象化</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Visualization)</a:t>
            </a:r>
          </a:p>
          <a:p>
            <a:pPr lvl="1">
              <a:lnSpc>
                <a:spcPct val="90000"/>
              </a:lnSpc>
            </a:pPr>
            <a:r>
              <a:rPr lang="zh-TW" altLang="en-US">
                <a:latin typeface="Times New Roman" panose="02020603050405020304" pitchFamily="18" charset="0"/>
              </a:rPr>
              <a:t>由於物件化的系統設計，這些系統提供使用者各種清晰的流程圖樣版</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templates)</a:t>
            </a:r>
            <a:r>
              <a:rPr lang="zh-TW" altLang="en-US">
                <a:latin typeface="Times New Roman" panose="02020603050405020304" pitchFamily="18" charset="0"/>
              </a:rPr>
              <a:t>以供編輯或增減物件與其間關係、逐步追蹤</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navigationally traverse)</a:t>
            </a:r>
            <a:r>
              <a:rPr lang="zh-TW" altLang="en-US">
                <a:latin typeface="Times New Roman" panose="02020603050405020304" pitchFamily="18" charset="0"/>
              </a:rPr>
              <a:t>流程的動態過程以及求算各種績效的統計值。 </a:t>
            </a:r>
            <a:r>
              <a:rPr lang="en-US" altLang="zh-TW">
                <a:latin typeface="Times New Roman" panose="02020603050405020304" pitchFamily="18" charset="0"/>
              </a:rPr>
              <a:t> </a:t>
            </a:r>
            <a:endParaRPr lang="zh-TW" altLang="en-US">
              <a:latin typeface="Times New Roman" panose="02020603050405020304" pitchFamily="18" charset="0"/>
            </a:endParaRPr>
          </a:p>
          <a:p>
            <a:pPr>
              <a:lnSpc>
                <a:spcPct val="90000"/>
              </a:lnSpc>
            </a:pPr>
            <a:endParaRPr lang="zh-TW" altLang="en-US">
              <a:latin typeface="Times New Roman" panose="02020603050405020304" pitchFamily="18" charset="0"/>
            </a:endParaRPr>
          </a:p>
        </p:txBody>
      </p:sp>
    </p:spTree>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B4FC5ED-51CE-FA05-B79D-88C622129D8B}"/>
              </a:ext>
            </a:extLst>
          </p:cNvPr>
          <p:cNvSpPr>
            <a:spLocks noGrp="1" noChangeArrowheads="1"/>
          </p:cNvSpPr>
          <p:nvPr>
            <p:ph type="title"/>
          </p:nvPr>
        </p:nvSpPr>
        <p:spPr/>
        <p:txBody>
          <a:bodyPr/>
          <a:lstStyle/>
          <a:p>
            <a:r>
              <a:rPr lang="zh-TW" altLang="en-US">
                <a:latin typeface="Times New Roman" panose="02020603050405020304" pitchFamily="18" charset="0"/>
              </a:rPr>
              <a:t>再造企業流程的生命週期 ---中游階段  </a:t>
            </a:r>
          </a:p>
        </p:txBody>
      </p:sp>
      <p:sp>
        <p:nvSpPr>
          <p:cNvPr id="71683" name="Rectangle 3">
            <a:extLst>
              <a:ext uri="{FF2B5EF4-FFF2-40B4-BE49-F238E27FC236}">
                <a16:creationId xmlns:a16="http://schemas.microsoft.com/office/drawing/2014/main" id="{735D18E0-E537-18DC-4475-4ED450FF1749}"/>
              </a:ext>
            </a:extLst>
          </p:cNvPr>
          <p:cNvSpPr>
            <a:spLocks noGrp="1" noChangeArrowheads="1"/>
          </p:cNvSpPr>
          <p:nvPr>
            <p:ph type="body" idx="1"/>
          </p:nvPr>
        </p:nvSpPr>
        <p:spPr>
          <a:xfrm>
            <a:off x="492125" y="977900"/>
            <a:ext cx="7924800" cy="4286250"/>
          </a:xfrm>
        </p:spPr>
        <p:txBody>
          <a:bodyPr/>
          <a:lstStyle/>
          <a:p>
            <a:r>
              <a:rPr lang="zh-TW" altLang="en-US">
                <a:latin typeface="Times New Roman" panose="02020603050405020304" pitchFamily="18" charset="0"/>
                <a:cs typeface="Times New Roman" panose="02020603050405020304" pitchFamily="18" charset="0"/>
              </a:rPr>
              <a:t>建構流程雛形(</a:t>
            </a:r>
            <a:r>
              <a:rPr lang="en-US" altLang="zh-TW">
                <a:latin typeface="Times New Roman" panose="02020603050405020304" pitchFamily="18" charset="0"/>
                <a:cs typeface="Times New Roman" panose="02020603050405020304" pitchFamily="18" charset="0"/>
              </a:rPr>
              <a:t>prototyping)</a:t>
            </a:r>
            <a:r>
              <a:rPr lang="zh-TW" altLang="en-US">
                <a:latin typeface="Times New Roman" panose="02020603050405020304" pitchFamily="18" charset="0"/>
                <a:cs typeface="Times New Roman" panose="02020603050405020304" pitchFamily="18" charset="0"/>
              </a:rPr>
              <a:t>用以試驗並示範成果 </a:t>
            </a:r>
          </a:p>
          <a:p>
            <a:r>
              <a:rPr lang="zh-TW" altLang="en-US">
                <a:latin typeface="Times New Roman" panose="02020603050405020304" pitchFamily="18" charset="0"/>
                <a:cs typeface="Times New Roman" panose="02020603050405020304" pitchFamily="18" charset="0"/>
              </a:rPr>
              <a:t>規劃變革管理 </a:t>
            </a:r>
          </a:p>
          <a:p>
            <a:pPr lvl="1"/>
            <a:r>
              <a:rPr lang="zh-TW" altLang="en-US">
                <a:latin typeface="Times New Roman" panose="02020603050405020304" pitchFamily="18" charset="0"/>
                <a:cs typeface="Times New Roman" panose="02020603050405020304" pitchFamily="18" charset="0"/>
              </a:rPr>
              <a:t>與流程負責人員協調，規劃新流程執行的步驟、期限、所需資源、權責、行政支援等 </a:t>
            </a:r>
          </a:p>
          <a:p>
            <a:pPr lvl="1"/>
            <a:r>
              <a:rPr lang="zh-TW" altLang="en-US">
                <a:latin typeface="Times New Roman" panose="02020603050405020304" pitchFamily="18" charset="0"/>
                <a:cs typeface="Times New Roman" panose="02020603050405020304" pitchFamily="18" charset="0"/>
              </a:rPr>
              <a:t>確定人員的角色、使用工具、及所需資料 </a:t>
            </a:r>
          </a:p>
          <a:p>
            <a:pPr lvl="1"/>
            <a:r>
              <a:rPr lang="zh-TW" altLang="en-US">
                <a:latin typeface="Times New Roman" panose="02020603050405020304" pitchFamily="18" charset="0"/>
                <a:cs typeface="Times New Roman" panose="02020603050405020304" pitchFamily="18" charset="0"/>
              </a:rPr>
              <a:t>決定執行新流程的具體時程及里程碑 </a:t>
            </a:r>
          </a:p>
          <a:p>
            <a:r>
              <a:rPr lang="zh-TW" altLang="en-US">
                <a:latin typeface="Times New Roman" panose="02020603050405020304" pitchFamily="18" charset="0"/>
                <a:cs typeface="Times New Roman" panose="02020603050405020304" pitchFamily="18" charset="0"/>
              </a:rPr>
              <a:t>以物件導向方法整合資料、工具、及使用者介面 </a:t>
            </a:r>
          </a:p>
          <a:p>
            <a:r>
              <a:rPr lang="zh-TW" altLang="en-US">
                <a:latin typeface="Times New Roman" panose="02020603050405020304" pitchFamily="18" charset="0"/>
                <a:cs typeface="Times New Roman" panose="02020603050405020304" pitchFamily="18" charset="0"/>
              </a:rPr>
              <a:t>將各流程模型轉換為資訊系統環境中可執行的運算流程 </a:t>
            </a:r>
          </a:p>
          <a:p>
            <a:r>
              <a:rPr lang="zh-TW" altLang="en-US">
                <a:latin typeface="Times New Roman" panose="02020603050405020304" pitchFamily="18" charset="0"/>
                <a:cs typeface="Times New Roman" panose="02020603050405020304" pitchFamily="18" charset="0"/>
              </a:rPr>
              <a:t>準備</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cs typeface="Times New Roman" panose="02020603050405020304" pitchFamily="18" charset="0"/>
              </a:rPr>
              <a:t>及新流程上線 </a:t>
            </a:r>
          </a:p>
        </p:txBody>
      </p:sp>
    </p:spTree>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3397D0D-109B-DB3B-A185-8F7C9E08E890}"/>
              </a:ext>
            </a:extLst>
          </p:cNvPr>
          <p:cNvSpPr>
            <a:spLocks noGrp="1" noChangeArrowheads="1"/>
          </p:cNvSpPr>
          <p:nvPr>
            <p:ph type="title"/>
          </p:nvPr>
        </p:nvSpPr>
        <p:spPr/>
        <p:txBody>
          <a:bodyPr/>
          <a:lstStyle/>
          <a:p>
            <a:r>
              <a:rPr lang="zh-TW" altLang="en-US">
                <a:latin typeface="標楷體" panose="02010601000101010101" pitchFamily="2" charset="-120"/>
              </a:rPr>
              <a:t>再造企業流程的生命週期</a:t>
            </a:r>
            <a:r>
              <a:rPr lang="zh-TW" altLang="en-US"/>
              <a:t> ---</a:t>
            </a:r>
            <a:r>
              <a:rPr lang="zh-TW" altLang="en-US">
                <a:latin typeface="標楷體" panose="02010601000101010101" pitchFamily="2" charset="-120"/>
              </a:rPr>
              <a:t>下游階段</a:t>
            </a:r>
          </a:p>
        </p:txBody>
      </p:sp>
      <p:sp>
        <p:nvSpPr>
          <p:cNvPr id="73731" name="Rectangle 3">
            <a:extLst>
              <a:ext uri="{FF2B5EF4-FFF2-40B4-BE49-F238E27FC236}">
                <a16:creationId xmlns:a16="http://schemas.microsoft.com/office/drawing/2014/main" id="{8D47B1BD-81E9-26B2-534B-51E33E9E1B76}"/>
              </a:ext>
            </a:extLst>
          </p:cNvPr>
          <p:cNvSpPr>
            <a:spLocks noGrp="1" noChangeArrowheads="1"/>
          </p:cNvSpPr>
          <p:nvPr>
            <p:ph type="body" idx="1"/>
          </p:nvPr>
        </p:nvSpPr>
        <p:spPr>
          <a:xfrm>
            <a:off x="492125" y="977900"/>
            <a:ext cx="7924800" cy="5268913"/>
          </a:xfrm>
        </p:spPr>
        <p:txBody>
          <a:bodyPr/>
          <a:lstStyle/>
          <a:p>
            <a:r>
              <a:rPr lang="zh-TW" altLang="en-US">
                <a:latin typeface="標楷體" panose="02010601000101010101" pitchFamily="2" charset="-120"/>
              </a:rPr>
              <a:t>啟動新流程</a:t>
            </a:r>
            <a:r>
              <a:rPr lang="zh-TW" altLang="en-US"/>
              <a:t> </a:t>
            </a:r>
          </a:p>
          <a:p>
            <a:pPr lvl="1"/>
            <a:r>
              <a:rPr lang="zh-TW" altLang="en-US">
                <a:latin typeface="標楷體" panose="02010601000101010101" pitchFamily="2" charset="-120"/>
              </a:rPr>
              <a:t>要求系統使用者必須切實執行流程</a:t>
            </a:r>
            <a:r>
              <a:rPr lang="zh-TW" altLang="en-US"/>
              <a:t> </a:t>
            </a:r>
          </a:p>
          <a:p>
            <a:r>
              <a:rPr lang="zh-TW" altLang="en-US">
                <a:latin typeface="標楷體" panose="02010601000101010101" pitchFamily="2" charset="-120"/>
              </a:rPr>
              <a:t>監控流程並測量效益</a:t>
            </a:r>
            <a:r>
              <a:rPr lang="zh-TW" altLang="en-US"/>
              <a:t> </a:t>
            </a:r>
          </a:p>
          <a:p>
            <a:pPr lvl="1"/>
            <a:r>
              <a:rPr lang="zh-TW" altLang="en-US">
                <a:latin typeface="標楷體" panose="02010601000101010101" pitchFamily="2" charset="-120"/>
              </a:rPr>
              <a:t>蒐集執行新流程的資料以分析效益與作成紀錄</a:t>
            </a:r>
            <a:r>
              <a:rPr lang="zh-TW" altLang="en-US"/>
              <a:t> </a:t>
            </a:r>
          </a:p>
          <a:p>
            <a:r>
              <a:rPr lang="zh-TW" altLang="en-US">
                <a:latin typeface="標楷體" panose="02010601000101010101" pitchFamily="2" charset="-120"/>
              </a:rPr>
              <a:t>利用系統模擬工具顯示新流程的動態變化</a:t>
            </a:r>
            <a:r>
              <a:rPr lang="zh-TW" altLang="en-US"/>
              <a:t> </a:t>
            </a:r>
          </a:p>
          <a:p>
            <a:pPr lvl="1"/>
            <a:r>
              <a:rPr lang="zh-TW" altLang="en-US">
                <a:latin typeface="標楷體" panose="02010601000101010101" pitchFamily="2" charset="-120"/>
              </a:rPr>
              <a:t>評估是否有異常發生，遇有異常即進行診斷是否存在作業瓶頸</a:t>
            </a:r>
            <a:r>
              <a:rPr lang="zh-TW" altLang="en-US"/>
              <a:t> </a:t>
            </a:r>
          </a:p>
          <a:p>
            <a:pPr lvl="1"/>
            <a:r>
              <a:rPr lang="zh-TW" altLang="en-US">
                <a:latin typeface="標楷體" panose="02010601000101010101" pitchFamily="2" charset="-120"/>
              </a:rPr>
              <a:t>修正流程</a:t>
            </a:r>
            <a:r>
              <a:rPr lang="zh-TW" altLang="en-US"/>
              <a:t> </a:t>
            </a:r>
          </a:p>
          <a:p>
            <a:r>
              <a:rPr lang="zh-TW" altLang="en-US">
                <a:latin typeface="標楷體" panose="02010601000101010101" pitchFamily="2" charset="-120"/>
              </a:rPr>
              <a:t>持續改進</a:t>
            </a:r>
            <a:r>
              <a:rPr lang="zh-TW" altLang="en-US"/>
              <a:t> </a:t>
            </a:r>
          </a:p>
          <a:p>
            <a:pPr lvl="1"/>
            <a:r>
              <a:rPr lang="zh-TW" altLang="en-US">
                <a:latin typeface="標楷體" panose="02010601000101010101" pitchFamily="2" charset="-120"/>
              </a:rPr>
              <a:t>依照使用者新增需求逐步調整、強化、或重建流程模型</a:t>
            </a:r>
            <a:r>
              <a:rPr lang="zh-TW" altLang="en-US"/>
              <a:t> </a:t>
            </a:r>
          </a:p>
          <a:p>
            <a:pPr lvl="1"/>
            <a:r>
              <a:rPr lang="zh-TW" altLang="en-US">
                <a:latin typeface="標楷體" panose="02010601000101010101" pitchFamily="2" charset="-120"/>
              </a:rPr>
              <a:t>利用更適用的分析法與工具評估績效</a:t>
            </a:r>
            <a:r>
              <a:rPr lang="zh-TW" altLang="en-US"/>
              <a:t> </a:t>
            </a:r>
          </a:p>
          <a:p>
            <a:pPr lvl="1"/>
            <a:r>
              <a:rPr lang="zh-TW" altLang="en-US">
                <a:latin typeface="標楷體" panose="02010601000101010101" pitchFamily="2" charset="-120"/>
              </a:rPr>
              <a:t>展示成功的流程，提供其他流程改造的專案參考</a:t>
            </a:r>
            <a:r>
              <a:rPr lang="zh-TW" altLang="en-US"/>
              <a:t> </a:t>
            </a:r>
          </a:p>
        </p:txBody>
      </p:sp>
    </p:spTree>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6DD1600-1CA3-31A4-3B0B-09A497203DD1}"/>
              </a:ext>
            </a:extLst>
          </p:cNvPr>
          <p:cNvSpPr>
            <a:spLocks noGrp="1" noChangeArrowheads="1"/>
          </p:cNvSpPr>
          <p:nvPr>
            <p:ph type="title"/>
          </p:nvPr>
        </p:nvSpPr>
        <p:spPr/>
        <p:txBody>
          <a:bodyPr/>
          <a:lstStyle/>
          <a:p>
            <a:r>
              <a:rPr lang="zh-TW" altLang="en-US">
                <a:latin typeface="標楷體" panose="02010601000101010101" pitchFamily="2" charset="-120"/>
              </a:rPr>
              <a:t>企業流程設計方法論</a:t>
            </a:r>
            <a:r>
              <a:rPr lang="zh-TW" altLang="en-US"/>
              <a:t> </a:t>
            </a:r>
          </a:p>
        </p:txBody>
      </p:sp>
      <p:sp>
        <p:nvSpPr>
          <p:cNvPr id="75779" name="Rectangle 3">
            <a:extLst>
              <a:ext uri="{FF2B5EF4-FFF2-40B4-BE49-F238E27FC236}">
                <a16:creationId xmlns:a16="http://schemas.microsoft.com/office/drawing/2014/main" id="{D5D624D6-327A-D3D0-977A-625C8C5C1D3B}"/>
              </a:ext>
            </a:extLst>
          </p:cNvPr>
          <p:cNvSpPr>
            <a:spLocks noGrp="1" noChangeArrowheads="1"/>
          </p:cNvSpPr>
          <p:nvPr>
            <p:ph type="body" idx="1"/>
          </p:nvPr>
        </p:nvSpPr>
        <p:spPr>
          <a:xfrm>
            <a:off x="492125" y="977900"/>
            <a:ext cx="7924800" cy="869950"/>
          </a:xfrm>
        </p:spPr>
        <p:txBody>
          <a:bodyPr/>
          <a:lstStyle/>
          <a:p>
            <a:pPr>
              <a:lnSpc>
                <a:spcPct val="90000"/>
              </a:lnSpc>
            </a:pPr>
            <a:r>
              <a:rPr lang="zh-TW" altLang="en-US" sz="2000">
                <a:latin typeface="標楷體" panose="02010601000101010101" pitchFamily="2" charset="-120"/>
              </a:rPr>
              <a:t>近年來，與發展資訊系統相關的企業流程設計方法論甚多而以</a:t>
            </a:r>
            <a:r>
              <a:rPr lang="en-US" altLang="zh-TW" sz="2000">
                <a:latin typeface="Times New Roman" panose="02020603050405020304" pitchFamily="18" charset="0"/>
                <a:cs typeface="Times New Roman" panose="02020603050405020304" pitchFamily="18" charset="0"/>
              </a:rPr>
              <a:t>PERA</a:t>
            </a:r>
            <a:r>
              <a:rPr lang="en-US" altLang="zh-TW" sz="2000">
                <a:latin typeface="標楷體" panose="02010601000101010101" pitchFamily="2" charset="-120"/>
              </a:rPr>
              <a:t>、</a:t>
            </a:r>
            <a:r>
              <a:rPr lang="en-US" altLang="zh-TW" sz="2000">
                <a:latin typeface="Times New Roman" panose="02020603050405020304" pitchFamily="18" charset="0"/>
                <a:cs typeface="Times New Roman" panose="02020603050405020304" pitchFamily="18" charset="0"/>
              </a:rPr>
              <a:t>TOVE</a:t>
            </a:r>
            <a:r>
              <a:rPr lang="en-US" altLang="zh-TW" sz="2000">
                <a:latin typeface="標楷體" panose="02010601000101010101" pitchFamily="2" charset="-120"/>
              </a:rPr>
              <a:t>、</a:t>
            </a:r>
            <a:r>
              <a:rPr lang="en-US" altLang="zh-TW" sz="2000">
                <a:latin typeface="Times New Roman" panose="02020603050405020304" pitchFamily="18" charset="0"/>
                <a:cs typeface="Times New Roman" panose="02020603050405020304" pitchFamily="18" charset="0"/>
              </a:rPr>
              <a:t>CIMOSA</a:t>
            </a:r>
            <a:r>
              <a:rPr lang="en-US" altLang="zh-TW" sz="2000">
                <a:latin typeface="標楷體" panose="02010601000101010101" pitchFamily="2" charset="-120"/>
              </a:rPr>
              <a:t>、</a:t>
            </a:r>
            <a:r>
              <a:rPr lang="en-US" altLang="zh-TW" sz="2000">
                <a:latin typeface="Times New Roman" panose="02020603050405020304" pitchFamily="18" charset="0"/>
                <a:cs typeface="Times New Roman" panose="02020603050405020304" pitchFamily="18" charset="0"/>
              </a:rPr>
              <a:t>IDEF</a:t>
            </a:r>
            <a:r>
              <a:rPr lang="en-US" altLang="zh-TW" sz="2000">
                <a:latin typeface="標楷體" panose="02010601000101010101" pitchFamily="2" charset="-120"/>
              </a:rPr>
              <a:t>、</a:t>
            </a:r>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等最為著名。</a:t>
            </a:r>
            <a:r>
              <a:rPr lang="zh-TW" altLang="en-US" sz="2000"/>
              <a:t> </a:t>
            </a:r>
          </a:p>
          <a:p>
            <a:pPr>
              <a:lnSpc>
                <a:spcPct val="90000"/>
              </a:lnSpc>
            </a:pPr>
            <a:r>
              <a:rPr lang="zh-TW" altLang="en-US" sz="2000">
                <a:latin typeface="標楷體" panose="02010601000101010101" pitchFamily="2" charset="-120"/>
              </a:rPr>
              <a:t>雖然各個方法論所著重的角度與適用範疇不盡相同，共同的特性皆為物件導向圖式語言用於流程的概念化與建模以呈現流程的邏輯性藍圖</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logical blueprint)</a:t>
            </a:r>
            <a:r>
              <a:rPr lang="en-US" altLang="zh-TW" sz="2000">
                <a:latin typeface="標楷體" panose="02010601000101010101" pitchFamily="2" charset="-120"/>
              </a:rPr>
              <a:t>。</a:t>
            </a:r>
            <a:r>
              <a:rPr lang="en-US" altLang="zh-TW" sz="2000"/>
              <a:t> </a:t>
            </a:r>
            <a:endParaRPr lang="zh-TW" altLang="en-US" sz="2000"/>
          </a:p>
        </p:txBody>
      </p:sp>
      <p:pic>
        <p:nvPicPr>
          <p:cNvPr id="75780" name="Picture 43">
            <a:extLst>
              <a:ext uri="{FF2B5EF4-FFF2-40B4-BE49-F238E27FC236}">
                <a16:creationId xmlns:a16="http://schemas.microsoft.com/office/drawing/2014/main" id="{2A72EF1F-8633-A8E8-854C-E99D80BD0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3000375"/>
            <a:ext cx="8145463"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DE33D8F-4CA7-68D6-98EB-54399A8976A3}"/>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ARIS</a:t>
            </a:r>
            <a:r>
              <a:rPr lang="en-US" altLang="zh-TW"/>
              <a:t> </a:t>
            </a:r>
            <a:endParaRPr lang="zh-TW" altLang="en-US"/>
          </a:p>
        </p:txBody>
      </p:sp>
      <p:sp>
        <p:nvSpPr>
          <p:cNvPr id="77827" name="Rectangle 3">
            <a:extLst>
              <a:ext uri="{FF2B5EF4-FFF2-40B4-BE49-F238E27FC236}">
                <a16:creationId xmlns:a16="http://schemas.microsoft.com/office/drawing/2014/main" id="{CB1780DF-494E-0B56-1878-5ED3FB00E5AF}"/>
              </a:ext>
            </a:extLst>
          </p:cNvPr>
          <p:cNvSpPr>
            <a:spLocks noGrp="1" noChangeArrowheads="1"/>
          </p:cNvSpPr>
          <p:nvPr>
            <p:ph type="body" idx="1"/>
          </p:nvPr>
        </p:nvSpPr>
        <p:spPr>
          <a:xfrm>
            <a:off x="481013" y="1025525"/>
            <a:ext cx="8364537" cy="5326063"/>
          </a:xfrm>
        </p:spPr>
        <p:txBody>
          <a:bodyPr/>
          <a:lstStyle/>
          <a:p>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是由</a:t>
            </a:r>
            <a:r>
              <a:rPr lang="en-US" altLang="zh-TW" sz="2000">
                <a:latin typeface="Times New Roman" panose="02020603050405020304" pitchFamily="18" charset="0"/>
                <a:cs typeface="Times New Roman" panose="02020603050405020304" pitchFamily="18" charset="0"/>
              </a:rPr>
              <a:t>Dr. August-Wilhelm Scheer</a:t>
            </a:r>
            <a:r>
              <a:rPr lang="zh-TW" altLang="en-US" sz="2000">
                <a:latin typeface="標楷體" panose="02010601000101010101" pitchFamily="2" charset="-120"/>
              </a:rPr>
              <a:t>所提出一具備完整架構的流程規劃方法，以各種角度描述企業流程。</a:t>
            </a:r>
            <a:r>
              <a:rPr lang="zh-TW" altLang="en-US" sz="2000"/>
              <a:t> </a:t>
            </a:r>
          </a:p>
          <a:p>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以組織、資料、控制、及功能等四敘述觀點</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descriptive views)</a:t>
            </a:r>
            <a:r>
              <a:rPr lang="zh-TW" altLang="en-US" sz="2000">
                <a:latin typeface="標楷體" panose="02010601000101010101" pitchFamily="2" charset="-120"/>
              </a:rPr>
              <a:t>描述企業流程，其中以控制項串聯其他三項而能整合為一整體模型。</a:t>
            </a:r>
            <a:r>
              <a:rPr lang="zh-TW" altLang="en-US" sz="2000"/>
              <a:t> </a:t>
            </a:r>
          </a:p>
          <a:p>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同時在各觀點中融合發展資訊系統的三個敘述層次</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descriptive levels)</a:t>
            </a:r>
            <a:r>
              <a:rPr lang="en-US" altLang="zh-TW" sz="2000">
                <a:latin typeface="標楷體" panose="02010601000101010101" pitchFamily="2" charset="-120"/>
              </a:rPr>
              <a:t>：</a:t>
            </a:r>
            <a:r>
              <a:rPr lang="en-US" altLang="zh-TW" sz="2000"/>
              <a:t> </a:t>
            </a:r>
          </a:p>
          <a:p>
            <a:pPr lvl="1"/>
            <a:r>
              <a:rPr lang="zh-TW" altLang="en-US" sz="1800">
                <a:latin typeface="標楷體" panose="02010601000101010101" pitchFamily="2" charset="-120"/>
              </a:rPr>
              <a:t>需求定義</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requirement definition)</a:t>
            </a:r>
            <a:r>
              <a:rPr lang="en-US" altLang="zh-TW" sz="1800">
                <a:latin typeface="標楷體" panose="02010601000101010101" pitchFamily="2" charset="-120"/>
              </a:rPr>
              <a:t>：</a:t>
            </a:r>
            <a:r>
              <a:rPr lang="zh-TW" altLang="en-US" sz="1800">
                <a:latin typeface="標楷體" panose="02010601000101010101" pitchFamily="2" charset="-120"/>
              </a:rPr>
              <a:t>確定名詞的一致性；</a:t>
            </a:r>
            <a:r>
              <a:rPr lang="zh-TW" altLang="en-US" sz="1800"/>
              <a:t> </a:t>
            </a:r>
          </a:p>
          <a:p>
            <a:pPr lvl="1"/>
            <a:r>
              <a:rPr lang="zh-TW" altLang="en-US" sz="1800">
                <a:latin typeface="標楷體" panose="02010601000101010101" pitchFamily="2" charset="-120"/>
              </a:rPr>
              <a:t>設計規格</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design specification)</a:t>
            </a:r>
            <a:r>
              <a:rPr lang="en-US" altLang="zh-TW" sz="1800">
                <a:latin typeface="標楷體" panose="02010601000101010101" pitchFamily="2" charset="-120"/>
              </a:rPr>
              <a:t>：</a:t>
            </a:r>
            <a:r>
              <a:rPr lang="zh-TW" altLang="en-US" sz="1800">
                <a:latin typeface="標楷體" panose="02010601000101010101" pitchFamily="2" charset="-120"/>
              </a:rPr>
              <a:t>將需求定義轉換成資訊技術及介面</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如網路佈線圖</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a:t>
            </a:r>
            <a:r>
              <a:rPr lang="zh-TW" altLang="en-US" sz="1800"/>
              <a:t> </a:t>
            </a:r>
          </a:p>
          <a:p>
            <a:pPr lvl="1"/>
            <a:r>
              <a:rPr lang="zh-TW" altLang="en-US" sz="1800">
                <a:latin typeface="標楷體" panose="02010601000101010101" pitchFamily="2" charset="-120"/>
              </a:rPr>
              <a:t>導入說明</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implementation description)</a:t>
            </a:r>
            <a:r>
              <a:rPr lang="en-US" altLang="zh-TW" sz="1800">
                <a:latin typeface="標楷體" panose="02010601000101010101" pitchFamily="2" charset="-120"/>
              </a:rPr>
              <a:t>：</a:t>
            </a:r>
            <a:r>
              <a:rPr lang="zh-TW" altLang="en-US" sz="1800">
                <a:latin typeface="標楷體" panose="02010601000101010101" pitchFamily="2" charset="-120"/>
              </a:rPr>
              <a:t>將設計規格轉換成具體的硬體、軟體元件及連結</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如網路通訊協定的規格與組合</a:t>
            </a:r>
            <a:r>
              <a:rPr lang="zh-TW" altLang="en-US" sz="1800">
                <a:latin typeface="Times New Roman" panose="02020603050405020304" pitchFamily="18" charset="0"/>
                <a:cs typeface="Times New Roman" panose="02020603050405020304" pitchFamily="18" charset="0"/>
              </a:rPr>
              <a:t>)</a:t>
            </a:r>
            <a:r>
              <a:rPr lang="zh-TW" altLang="en-US" sz="1800">
                <a:latin typeface="標楷體" panose="02010601000101010101" pitchFamily="2" charset="-120"/>
              </a:rPr>
              <a:t>。</a:t>
            </a:r>
          </a:p>
          <a:p>
            <a:r>
              <a:rPr lang="zh-TW" altLang="en-US" sz="2000">
                <a:latin typeface="標楷體" panose="02010601000101010101" pitchFamily="2" charset="-120"/>
              </a:rPr>
              <a:t>如同</a:t>
            </a:r>
            <a:r>
              <a:rPr lang="en-US" altLang="zh-TW" sz="2000">
                <a:latin typeface="Times New Roman" panose="02020603050405020304" pitchFamily="18" charset="0"/>
                <a:cs typeface="Times New Roman" panose="02020603050405020304" pitchFamily="18" charset="0"/>
              </a:rPr>
              <a:t>Zachman</a:t>
            </a:r>
            <a:r>
              <a:rPr lang="zh-TW" altLang="en-US" sz="2000">
                <a:latin typeface="標楷體" panose="02010601000101010101" pitchFamily="2" charset="-120"/>
              </a:rPr>
              <a:t>的矩陣式架構，</a:t>
            </a:r>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的三項敘述層次對原本粗略的企業流程逐步細分，並將一般敘述性語言逐步發展為結構化的程式語言，以完成系統發展程序。</a:t>
            </a:r>
            <a:r>
              <a:rPr lang="zh-TW" altLang="en-US" sz="2000"/>
              <a:t>  </a:t>
            </a:r>
          </a:p>
        </p:txBody>
      </p:sp>
    </p:spTree>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0425722-3104-2389-EB6C-821E7A11D416}"/>
              </a:ext>
            </a:extLst>
          </p:cNvPr>
          <p:cNvSpPr>
            <a:spLocks noGrp="1" noChangeArrowheads="1"/>
          </p:cNvSpPr>
          <p:nvPr>
            <p:ph type="title"/>
          </p:nvPr>
        </p:nvSpPr>
        <p:spPr/>
        <p:txBody>
          <a:bodyPr/>
          <a:lstStyle/>
          <a:p>
            <a:r>
              <a:rPr lang="zh-TW" altLang="en-US">
                <a:latin typeface="標楷體" panose="02010601000101010101" pitchFamily="2" charset="-120"/>
              </a:rPr>
              <a:t>發展資訊系統的敘述層次與</a:t>
            </a:r>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結構</a:t>
            </a:r>
            <a:r>
              <a:rPr lang="zh-TW" altLang="en-US"/>
              <a:t> </a:t>
            </a:r>
          </a:p>
        </p:txBody>
      </p:sp>
      <p:pic>
        <p:nvPicPr>
          <p:cNvPr id="2" name="圖片 1">
            <a:extLst>
              <a:ext uri="{FF2B5EF4-FFF2-40B4-BE49-F238E27FC236}">
                <a16:creationId xmlns:a16="http://schemas.microsoft.com/office/drawing/2014/main" id="{4F7D3857-E982-0DAB-B3C0-391C1092C2E3}"/>
              </a:ext>
            </a:extLst>
          </p:cNvPr>
          <p:cNvPicPr>
            <a:picLocks noChangeAspect="1"/>
          </p:cNvPicPr>
          <p:nvPr/>
        </p:nvPicPr>
        <p:blipFill>
          <a:blip r:embed="rId3"/>
          <a:stretch>
            <a:fillRect/>
          </a:stretch>
        </p:blipFill>
        <p:spPr>
          <a:xfrm>
            <a:off x="685800" y="1261469"/>
            <a:ext cx="7772400" cy="4335062"/>
          </a:xfrm>
          <a:prstGeom prst="rect">
            <a:avLst/>
          </a:prstGeom>
        </p:spPr>
      </p:pic>
    </p:spTree>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CF10CE8-54EA-E333-C35D-67C1BD8ECDCE}"/>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流程規劃的雙向平衡</a:t>
            </a:r>
            <a:r>
              <a:rPr lang="zh-TW" altLang="en-US"/>
              <a:t> </a:t>
            </a:r>
          </a:p>
        </p:txBody>
      </p:sp>
      <p:sp>
        <p:nvSpPr>
          <p:cNvPr id="81923" name="Rectangle 3">
            <a:extLst>
              <a:ext uri="{FF2B5EF4-FFF2-40B4-BE49-F238E27FC236}">
                <a16:creationId xmlns:a16="http://schemas.microsoft.com/office/drawing/2014/main" id="{2EDE63DD-5C42-C931-B0A2-A501D5AB9EE9}"/>
              </a:ext>
            </a:extLst>
          </p:cNvPr>
          <p:cNvSpPr>
            <a:spLocks noGrp="1" noChangeArrowheads="1"/>
          </p:cNvSpPr>
          <p:nvPr>
            <p:ph type="body" idx="1"/>
          </p:nvPr>
        </p:nvSpPr>
        <p:spPr>
          <a:xfrm>
            <a:off x="492125" y="977900"/>
            <a:ext cx="7924800" cy="2444750"/>
          </a:xfrm>
        </p:spPr>
        <p:txBody>
          <a:bodyPr/>
          <a:lstStyle/>
          <a:p>
            <a:pPr>
              <a:lnSpc>
                <a:spcPct val="90000"/>
              </a:lnSpc>
            </a:pPr>
            <a:r>
              <a:rPr lang="en-US" altLang="zh-TW" sz="1800">
                <a:latin typeface="Times New Roman" panose="02020603050405020304" pitchFamily="18" charset="0"/>
                <a:cs typeface="Times New Roman" panose="02020603050405020304" pitchFamily="18" charset="0"/>
              </a:rPr>
              <a:t>ARIS</a:t>
            </a:r>
            <a:r>
              <a:rPr lang="zh-TW" altLang="en-US" sz="1800">
                <a:latin typeface="標楷體" panose="02010601000101010101" pitchFamily="2" charset="-120"/>
              </a:rPr>
              <a:t>同時提供水平平衡與垂直平衡的概念</a:t>
            </a:r>
            <a:r>
              <a:rPr lang="zh-TW" altLang="en-US" sz="1800"/>
              <a:t> </a:t>
            </a:r>
          </a:p>
          <a:p>
            <a:pPr lvl="1">
              <a:lnSpc>
                <a:spcPct val="90000"/>
              </a:lnSpc>
            </a:pPr>
            <a:r>
              <a:rPr lang="zh-TW" altLang="en-US" sz="1600">
                <a:latin typeface="標楷體" panose="02010601000101010101" pitchFamily="2" charset="-120"/>
              </a:rPr>
              <a:t>以組織及功能觀點而言，往往是以階層的方式規劃流程，由上往下逐層展開而達到階層間垂直的平衡。</a:t>
            </a:r>
          </a:p>
          <a:p>
            <a:pPr lvl="2">
              <a:lnSpc>
                <a:spcPct val="90000"/>
              </a:lnSpc>
            </a:pPr>
            <a:r>
              <a:rPr lang="zh-TW" altLang="en-US" sz="1400"/>
              <a:t>例如 ，屬同一層級中具有聯連接關係的銷售與生產流程，敘述的精緻度必須一致。</a:t>
            </a:r>
          </a:p>
          <a:p>
            <a:pPr lvl="1">
              <a:lnSpc>
                <a:spcPct val="90000"/>
              </a:lnSpc>
            </a:pPr>
            <a:r>
              <a:rPr lang="zh-TW" altLang="en-US" sz="1600"/>
              <a:t>水平的平衡指的是屬於一特定層級的流程必須與隸屬該層級的功能及資料對應。</a:t>
            </a:r>
          </a:p>
          <a:p>
            <a:pPr lvl="2">
              <a:lnSpc>
                <a:spcPct val="90000"/>
              </a:lnSpc>
            </a:pPr>
            <a:r>
              <a:rPr lang="zh-TW" altLang="en-US" sz="1400"/>
              <a:t>例如，銷貨流程包括審查與確認訂單、通知出貨、備貨與檢驗、開立銷貨單、及出貨。其中，在開立「銷貨單」之前，業務人員必須依據規格、數量、價格等項目核對「備貨單」與「客戶訂單」，以確認兩者相符。</a:t>
            </a:r>
          </a:p>
        </p:txBody>
      </p:sp>
      <p:pic>
        <p:nvPicPr>
          <p:cNvPr id="2" name="圖片 1">
            <a:extLst>
              <a:ext uri="{FF2B5EF4-FFF2-40B4-BE49-F238E27FC236}">
                <a16:creationId xmlns:a16="http://schemas.microsoft.com/office/drawing/2014/main" id="{3B713B6A-C3F6-BD4E-F773-F137AF3E6235}"/>
              </a:ext>
            </a:extLst>
          </p:cNvPr>
          <p:cNvPicPr>
            <a:picLocks noChangeAspect="1"/>
          </p:cNvPicPr>
          <p:nvPr/>
        </p:nvPicPr>
        <p:blipFill>
          <a:blip r:embed="rId3"/>
          <a:stretch>
            <a:fillRect/>
          </a:stretch>
        </p:blipFill>
        <p:spPr>
          <a:xfrm>
            <a:off x="1495425" y="3200400"/>
            <a:ext cx="5918200" cy="3657600"/>
          </a:xfrm>
          <a:prstGeom prst="rect">
            <a:avLst/>
          </a:prstGeom>
        </p:spPr>
      </p:pic>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5B8335-58B7-A134-A836-3CDABD6C6D86}"/>
              </a:ext>
            </a:extLst>
          </p:cNvPr>
          <p:cNvSpPr>
            <a:spLocks noGrp="1" noChangeArrowheads="1"/>
          </p:cNvSpPr>
          <p:nvPr>
            <p:ph type="title"/>
          </p:nvPr>
        </p:nvSpPr>
        <p:spPr/>
        <p:txBody>
          <a:bodyPr/>
          <a:lstStyle/>
          <a:p>
            <a:r>
              <a:rPr lang="en-US" altLang="zh-TW">
                <a:latin typeface="Times New Roman" panose="02020603050405020304" pitchFamily="18" charset="0"/>
              </a:rPr>
              <a:t>ERP</a:t>
            </a:r>
            <a:r>
              <a:rPr lang="zh-TW" altLang="en-US">
                <a:latin typeface="Times New Roman" panose="02020603050405020304" pitchFamily="18" charset="0"/>
              </a:rPr>
              <a:t>之興起</a:t>
            </a:r>
          </a:p>
        </p:txBody>
      </p:sp>
      <p:sp>
        <p:nvSpPr>
          <p:cNvPr id="10243" name="Rectangle 3">
            <a:extLst>
              <a:ext uri="{FF2B5EF4-FFF2-40B4-BE49-F238E27FC236}">
                <a16:creationId xmlns:a16="http://schemas.microsoft.com/office/drawing/2014/main" id="{B3CE9EBC-6149-6DEB-8F9D-37EA84AF2EAC}"/>
              </a:ext>
            </a:extLst>
          </p:cNvPr>
          <p:cNvSpPr>
            <a:spLocks noGrp="1" noChangeArrowheads="1"/>
          </p:cNvSpPr>
          <p:nvPr>
            <p:ph type="body" idx="1"/>
          </p:nvPr>
        </p:nvSpPr>
        <p:spPr>
          <a:xfrm>
            <a:off x="492125" y="977900"/>
            <a:ext cx="7924800" cy="5114290"/>
          </a:xfrm>
        </p:spPr>
        <p:txBody>
          <a:bodyPr/>
          <a:lstStyle/>
          <a:p>
            <a:r>
              <a:rPr lang="zh-TW" altLang="en-US" dirty="0">
                <a:latin typeface="Times New Roman" panose="02020603050405020304" pitchFamily="18" charset="0"/>
              </a:rPr>
              <a:t>當</a:t>
            </a:r>
            <a:r>
              <a:rPr lang="en-US" altLang="zh-TW" dirty="0">
                <a:latin typeface="Times New Roman" panose="02020603050405020304" pitchFamily="18" charset="0"/>
                <a:cs typeface="Times New Roman" panose="02020603050405020304" pitchFamily="18" charset="0"/>
              </a:rPr>
              <a:t>IS/IT</a:t>
            </a:r>
            <a:r>
              <a:rPr lang="zh-TW" altLang="en-US" dirty="0">
                <a:latin typeface="Times New Roman" panose="02020603050405020304" pitchFamily="18" charset="0"/>
              </a:rPr>
              <a:t>快速發展之際，企業面臨的難題之一在於如何適時選取與應用各種技術以滿足動態性的營運需求。 </a:t>
            </a:r>
          </a:p>
          <a:p>
            <a:endParaRPr lang="zh-TW" altLang="en-US" dirty="0">
              <a:latin typeface="Times New Roman" panose="02020603050405020304" pitchFamily="18" charset="0"/>
            </a:endParaRPr>
          </a:p>
          <a:p>
            <a:r>
              <a:rPr lang="zh-TW" altLang="en-US" dirty="0">
                <a:latin typeface="Times New Roman" panose="02020603050405020304" pitchFamily="18" charset="0"/>
              </a:rPr>
              <a:t>始於</a:t>
            </a:r>
            <a:r>
              <a:rPr lang="zh-TW" altLang="en-US" dirty="0">
                <a:latin typeface="Times New Roman" panose="02020603050405020304" pitchFamily="18" charset="0"/>
                <a:cs typeface="Times New Roman" panose="02020603050405020304" pitchFamily="18" charset="0"/>
              </a:rPr>
              <a:t>80</a:t>
            </a:r>
            <a:r>
              <a:rPr lang="zh-TW" altLang="en-US" dirty="0">
                <a:latin typeface="Times New Roman" panose="02020603050405020304" pitchFamily="18" charset="0"/>
              </a:rPr>
              <a:t>年代，</a:t>
            </a:r>
            <a:r>
              <a:rPr lang="zh-TW" altLang="en-US" i="1" dirty="0">
                <a:latin typeface="Times New Roman" panose="02020603050405020304" pitchFamily="18" charset="0"/>
              </a:rPr>
              <a:t>企業資源規劃</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Enterprise Resources Planning, ERP)</a:t>
            </a:r>
            <a:r>
              <a:rPr lang="zh-TW" altLang="en-US" dirty="0">
                <a:latin typeface="Times New Roman" panose="02020603050405020304" pitchFamily="18" charset="0"/>
              </a:rPr>
              <a:t>系統至今已成為網路經濟中最關鍵的資訊技術之一，而被定位為</a:t>
            </a:r>
            <a:r>
              <a:rPr lang="zh-TW" altLang="en-US" dirty="0">
                <a:solidFill>
                  <a:srgbClr val="FF2F92"/>
                </a:solidFill>
                <a:latin typeface="Times New Roman" panose="02020603050405020304" pitchFamily="18" charset="0"/>
              </a:rPr>
              <a:t>落實電子化企業的基礎系統</a:t>
            </a:r>
            <a:r>
              <a:rPr lang="zh-TW" altLang="en-US" dirty="0">
                <a:solidFill>
                  <a:srgbClr val="FF2F92"/>
                </a:solidFill>
                <a:latin typeface="Times New Roman" panose="02020603050405020304" pitchFamily="18" charset="0"/>
                <a:cs typeface="Times New Roman" panose="02020603050405020304" pitchFamily="18" charset="0"/>
              </a:rPr>
              <a:t>(</a:t>
            </a:r>
            <a:r>
              <a:rPr lang="en-US" altLang="zh-TW" dirty="0">
                <a:solidFill>
                  <a:srgbClr val="FF2F92"/>
                </a:solidFill>
                <a:latin typeface="Times New Roman" panose="02020603050405020304" pitchFamily="18" charset="0"/>
                <a:cs typeface="Times New Roman" panose="02020603050405020304" pitchFamily="18" charset="0"/>
              </a:rPr>
              <a:t>backbone system)</a:t>
            </a:r>
            <a:r>
              <a:rPr lang="en-US" altLang="zh-TW" dirty="0">
                <a:solidFill>
                  <a:srgbClr val="FF2F92"/>
                </a:solidFill>
                <a:latin typeface="Times New Roman" panose="02020603050405020304" pitchFamily="18" charset="0"/>
              </a:rPr>
              <a:t>。</a:t>
            </a:r>
            <a:endParaRPr lang="en-US" altLang="zh-TW" dirty="0">
              <a:latin typeface="Times New Roman" panose="02020603050405020304" pitchFamily="18" charset="0"/>
            </a:endParaRPr>
          </a:p>
          <a:p>
            <a:r>
              <a:rPr lang="zh-TW" altLang="en-US" dirty="0">
                <a:latin typeface="Times New Roman" panose="02020603050405020304" pitchFamily="18" charset="0"/>
              </a:rPr>
              <a:t>然而根據許多實證研究發現，</a:t>
            </a:r>
            <a:r>
              <a:rPr lang="en-US" altLang="zh-TW" dirty="0">
                <a:latin typeface="Times New Roman" panose="02020603050405020304" pitchFamily="18" charset="0"/>
              </a:rPr>
              <a:t>ERP</a:t>
            </a:r>
            <a:r>
              <a:rPr lang="zh-TW" altLang="en-US" dirty="0">
                <a:latin typeface="Times New Roman" panose="02020603050405020304" pitchFamily="18" charset="0"/>
              </a:rPr>
              <a:t>導入往往被窄化為對資訊系統的升級而僅屬於技術性問題，卻未以策略層次定位為對整體企業乃至供應鍊升級的契機，因此成效相當有限。</a:t>
            </a:r>
            <a:r>
              <a:rPr lang="zh-TW" altLang="en-US" dirty="0">
                <a:latin typeface="Times New Roman" panose="02020603050405020304" pitchFamily="18" charset="0"/>
                <a:cs typeface="Times New Roman" panose="02020603050405020304" pitchFamily="18" charset="0"/>
              </a:rPr>
              <a:t> </a:t>
            </a:r>
          </a:p>
        </p:txBody>
      </p:sp>
    </p:spTree>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A0D792E-D70F-8779-5427-8B2316C5D25B}"/>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之圖例</a:t>
            </a:r>
            <a:r>
              <a:rPr lang="zh-TW" altLang="en-US"/>
              <a:t> </a:t>
            </a:r>
          </a:p>
        </p:txBody>
      </p:sp>
      <p:sp>
        <p:nvSpPr>
          <p:cNvPr id="83971" name="Rectangle 3">
            <a:extLst>
              <a:ext uri="{FF2B5EF4-FFF2-40B4-BE49-F238E27FC236}">
                <a16:creationId xmlns:a16="http://schemas.microsoft.com/office/drawing/2014/main" id="{AA7D3715-C8B5-CF9A-9538-E3E211B44221}"/>
              </a:ext>
            </a:extLst>
          </p:cNvPr>
          <p:cNvSpPr>
            <a:spLocks noGrp="1" noChangeArrowheads="1"/>
          </p:cNvSpPr>
          <p:nvPr>
            <p:ph type="body" idx="1"/>
          </p:nvPr>
        </p:nvSpPr>
        <p:spPr>
          <a:xfrm>
            <a:off x="492125" y="977900"/>
            <a:ext cx="8329613" cy="2501900"/>
          </a:xfrm>
        </p:spPr>
        <p:txBody>
          <a:bodyPr/>
          <a:lstStyle/>
          <a:p>
            <a:pPr>
              <a:lnSpc>
                <a:spcPct val="90000"/>
              </a:lnSpc>
            </a:pPr>
            <a:r>
              <a:rPr lang="en-US" altLang="zh-TW" sz="2000">
                <a:latin typeface="Times New Roman" panose="02020603050405020304" pitchFamily="18" charset="0"/>
                <a:cs typeface="Times New Roman" panose="02020603050405020304" pitchFamily="18" charset="0"/>
              </a:rPr>
              <a:t>ARIS</a:t>
            </a:r>
            <a:r>
              <a:rPr lang="zh-TW" altLang="en-US" sz="2000">
                <a:latin typeface="標楷體" panose="02010601000101010101" pitchFamily="2" charset="-120"/>
              </a:rPr>
              <a:t>利用若干符號表示企業流程中的各項實體與其間的邏輯關係，其中包括</a:t>
            </a:r>
            <a:r>
              <a:rPr lang="zh-TW" altLang="en-US" sz="2000"/>
              <a:t> </a:t>
            </a:r>
          </a:p>
          <a:p>
            <a:pPr lvl="1">
              <a:lnSpc>
                <a:spcPct val="90000"/>
              </a:lnSpc>
            </a:pPr>
            <a:r>
              <a:rPr lang="zh-TW" altLang="en-US" sz="1800">
                <a:latin typeface="標楷體" panose="02010601000101010101" pitchFamily="2" charset="-120"/>
              </a:rPr>
              <a:t>事件：代表一狀態，以被動語態表示，例如</a:t>
            </a:r>
            <a:r>
              <a:rPr lang="zh-TW" altLang="en-US" sz="1800">
                <a:cs typeface="Times New Roman" panose="02020603050405020304" pitchFamily="18" charset="0"/>
              </a:rPr>
              <a:t>”</a:t>
            </a:r>
            <a:r>
              <a:rPr lang="zh-TW" altLang="en-US" sz="1800">
                <a:latin typeface="標楷體" panose="02010601000101010101" pitchFamily="2" charset="-120"/>
              </a:rPr>
              <a:t>顧客訂單被收到</a:t>
            </a:r>
            <a:r>
              <a:rPr lang="zh-TW" altLang="en-US" sz="1800"/>
              <a:t> </a:t>
            </a:r>
          </a:p>
          <a:p>
            <a:pPr lvl="1">
              <a:lnSpc>
                <a:spcPct val="90000"/>
              </a:lnSpc>
            </a:pPr>
            <a:r>
              <a:rPr lang="zh-TW" altLang="en-US" sz="1800">
                <a:latin typeface="標楷體" panose="02010601000101010101" pitchFamily="2" charset="-120"/>
              </a:rPr>
              <a:t>功能：是由某一物件為了完成企業目標所執行的動作而以主動式語態表示，例如</a:t>
            </a:r>
            <a:r>
              <a:rPr lang="zh-TW" altLang="en-US" sz="1800">
                <a:cs typeface="Times New Roman" panose="02020603050405020304" pitchFamily="18" charset="0"/>
              </a:rPr>
              <a:t>”</a:t>
            </a:r>
            <a:r>
              <a:rPr lang="zh-TW" altLang="en-US" sz="1800">
                <a:latin typeface="標楷體" panose="02010601000101010101" pitchFamily="2" charset="-120"/>
              </a:rPr>
              <a:t>確認訂單</a:t>
            </a:r>
            <a:r>
              <a:rPr lang="zh-TW" altLang="en-US" sz="1800">
                <a:cs typeface="Times New Roman" panose="02020603050405020304" pitchFamily="18" charset="0"/>
              </a:rPr>
              <a:t>”</a:t>
            </a:r>
            <a:r>
              <a:rPr lang="zh-TW" altLang="en-US" sz="1800">
                <a:latin typeface="標楷體" panose="02010601000101010101" pitchFamily="2" charset="-120"/>
              </a:rPr>
              <a:t>。</a:t>
            </a:r>
            <a:r>
              <a:rPr lang="zh-TW" altLang="en-US" sz="1800"/>
              <a:t> </a:t>
            </a:r>
          </a:p>
          <a:p>
            <a:pPr lvl="1">
              <a:lnSpc>
                <a:spcPct val="90000"/>
              </a:lnSpc>
            </a:pPr>
            <a:r>
              <a:rPr lang="zh-TW" altLang="en-US" sz="1800">
                <a:latin typeface="標楷體" panose="02010601000101010101" pitchFamily="2" charset="-120"/>
              </a:rPr>
              <a:t>組織：組織泛指所有流程中相關的實體或虛擬組織。</a:t>
            </a:r>
            <a:r>
              <a:rPr lang="zh-TW" altLang="en-US" sz="1800"/>
              <a:t> </a:t>
            </a:r>
          </a:p>
          <a:p>
            <a:pPr lvl="1">
              <a:lnSpc>
                <a:spcPct val="90000"/>
              </a:lnSpc>
            </a:pPr>
            <a:r>
              <a:rPr lang="zh-TW" altLang="en-US" sz="1800">
                <a:latin typeface="標楷體" panose="02010601000101010101" pitchFamily="2" charset="-120"/>
              </a:rPr>
              <a:t>資料：被定義成所有流程中相關的訊息，而以表格或文件等表示。</a:t>
            </a:r>
            <a:r>
              <a:rPr lang="zh-TW" altLang="en-US" sz="1800"/>
              <a:t> </a:t>
            </a:r>
          </a:p>
        </p:txBody>
      </p:sp>
      <p:pic>
        <p:nvPicPr>
          <p:cNvPr id="2" name="圖片 1">
            <a:extLst>
              <a:ext uri="{FF2B5EF4-FFF2-40B4-BE49-F238E27FC236}">
                <a16:creationId xmlns:a16="http://schemas.microsoft.com/office/drawing/2014/main" id="{A79EA61F-B6D3-BD32-1BB5-8B1E9ECA8E52}"/>
              </a:ext>
            </a:extLst>
          </p:cNvPr>
          <p:cNvPicPr>
            <a:picLocks noChangeAspect="1"/>
          </p:cNvPicPr>
          <p:nvPr/>
        </p:nvPicPr>
        <p:blipFill>
          <a:blip r:embed="rId3"/>
          <a:stretch>
            <a:fillRect/>
          </a:stretch>
        </p:blipFill>
        <p:spPr>
          <a:xfrm>
            <a:off x="2217420" y="3284220"/>
            <a:ext cx="4114800" cy="3695700"/>
          </a:xfrm>
          <a:prstGeom prst="rect">
            <a:avLst/>
          </a:prstGeom>
        </p:spPr>
      </p:pic>
    </p:spTree>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0D7C89C-B2B7-02FF-F39D-5CD381BA0F38}"/>
              </a:ext>
            </a:extLst>
          </p:cNvPr>
          <p:cNvSpPr>
            <a:spLocks noGrp="1" noChangeArrowheads="1"/>
          </p:cNvSpPr>
          <p:nvPr>
            <p:ph type="title"/>
          </p:nvPr>
        </p:nvSpPr>
        <p:spPr/>
        <p:txBody>
          <a:bodyPr/>
          <a:lstStyle/>
          <a:p>
            <a:r>
              <a:rPr lang="en-US" altLang="zh-TW"/>
              <a:t>ARIS</a:t>
            </a:r>
            <a:r>
              <a:rPr lang="zh-TW" altLang="en-US"/>
              <a:t>之組織模型</a:t>
            </a:r>
          </a:p>
        </p:txBody>
      </p:sp>
      <p:sp>
        <p:nvSpPr>
          <p:cNvPr id="86019" name="Rectangle 3">
            <a:extLst>
              <a:ext uri="{FF2B5EF4-FFF2-40B4-BE49-F238E27FC236}">
                <a16:creationId xmlns:a16="http://schemas.microsoft.com/office/drawing/2014/main" id="{997DB7CC-8DA1-B1BF-8B52-FBA391E197D4}"/>
              </a:ext>
            </a:extLst>
          </p:cNvPr>
          <p:cNvSpPr>
            <a:spLocks noGrp="1" noChangeArrowheads="1"/>
          </p:cNvSpPr>
          <p:nvPr>
            <p:ph type="body" idx="1"/>
          </p:nvPr>
        </p:nvSpPr>
        <p:spPr>
          <a:xfrm>
            <a:off x="492125" y="977900"/>
            <a:ext cx="8272463" cy="5397500"/>
          </a:xfrm>
        </p:spPr>
        <p:txBody>
          <a:bodyPr/>
          <a:lstStyle/>
          <a:p>
            <a:r>
              <a:rPr lang="zh-TW" altLang="en-US">
                <a:latin typeface="標楷體" panose="02010601000101010101" pitchFamily="2" charset="-120"/>
              </a:rPr>
              <a:t>組織設計一般可分為功能別組織、目標</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產品</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別組織及混合式組織。</a:t>
            </a:r>
            <a:r>
              <a:rPr lang="zh-TW" altLang="en-US"/>
              <a:t> </a:t>
            </a:r>
          </a:p>
          <a:p>
            <a:r>
              <a:rPr lang="zh-TW" altLang="en-US">
                <a:latin typeface="標楷體" panose="02010601000101010101" pitchFamily="2" charset="-120"/>
              </a:rPr>
              <a:t>在各種的組織結構中，</a:t>
            </a:r>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最適合處理的為程序導向的組織，設計的重點在於以最小的成本達成不同組織及個人間的溝通；</a:t>
            </a:r>
          </a:p>
          <a:p>
            <a:r>
              <a:rPr lang="zh-TW" altLang="en-US">
                <a:latin typeface="標楷體" panose="02010601000101010101" pitchFamily="2" charset="-120"/>
              </a:rPr>
              <a:t>規畫、協調、與基本作業之間皆有特定的互動關係。</a:t>
            </a:r>
            <a:r>
              <a:rPr lang="zh-TW" altLang="en-US"/>
              <a:t> </a:t>
            </a:r>
          </a:p>
          <a:p>
            <a:r>
              <a:rPr lang="zh-TW" altLang="en-US">
                <a:latin typeface="標楷體" panose="02010601000101010101" pitchFamily="2" charset="-120"/>
              </a:rPr>
              <a:t>針對此一逐層管控的機制所建立的指揮鍊</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chain of command)</a:t>
            </a:r>
            <a:r>
              <a:rPr lang="zh-TW" altLang="en-US">
                <a:latin typeface="標楷體" panose="02010601000101010101" pitchFamily="2" charset="-120"/>
              </a:rPr>
              <a:t>稱為組織階層圖。</a:t>
            </a:r>
            <a:r>
              <a:rPr lang="zh-TW" altLang="en-US"/>
              <a:t> </a:t>
            </a:r>
          </a:p>
          <a:p>
            <a:r>
              <a:rPr lang="zh-TW" altLang="en-US">
                <a:latin typeface="標楷體" panose="02010601000101010101" pitchFamily="2" charset="-120"/>
              </a:rPr>
              <a:t>根據組織階層圖，分析者可以進一步設計組織圖，而物件間的關係包括階層從屬的關係</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例如</a:t>
            </a:r>
            <a:r>
              <a:rPr lang="zh-TW" altLang="en-US">
                <a:cs typeface="Times New Roman" panose="02020603050405020304" pitchFamily="18" charset="0"/>
              </a:rPr>
              <a:t>”</a:t>
            </a:r>
            <a:r>
              <a:rPr lang="zh-TW" altLang="en-US">
                <a:latin typeface="標楷體" panose="02010601000101010101" pitchFamily="2" charset="-120"/>
              </a:rPr>
              <a:t>由</a:t>
            </a:r>
            <a:r>
              <a:rPr lang="zh-TW" altLang="en-US">
                <a:cs typeface="Times New Roman" panose="02020603050405020304" pitchFamily="18" charset="0"/>
              </a:rPr>
              <a:t>…</a:t>
            </a:r>
            <a:r>
              <a:rPr lang="zh-TW" altLang="en-US">
                <a:latin typeface="標楷體" panose="02010601000101010101" pitchFamily="2" charset="-120"/>
              </a:rPr>
              <a:t>組成</a:t>
            </a:r>
            <a:r>
              <a:rPr lang="zh-TW" altLang="en-US">
                <a:cs typeface="Times New Roman" panose="02020603050405020304" pitchFamily="18" charset="0"/>
              </a:rPr>
              <a:t>”</a:t>
            </a:r>
            <a:r>
              <a:rPr lang="zh-TW" altLang="en-US">
                <a:latin typeface="標楷體" panose="02010601000101010101" pitchFamily="2" charset="-120"/>
              </a:rPr>
              <a:t>、</a:t>
            </a:r>
            <a:r>
              <a:rPr lang="zh-TW" altLang="en-US">
                <a:cs typeface="Times New Roman" panose="02020603050405020304" pitchFamily="18" charset="0"/>
              </a:rPr>
              <a:t>”</a:t>
            </a:r>
            <a:r>
              <a:rPr lang="zh-TW" altLang="en-US">
                <a:latin typeface="標楷體" panose="02010601000101010101" pitchFamily="2" charset="-120"/>
              </a:rPr>
              <a:t>高於</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以及水平階層式的關係</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例如</a:t>
            </a:r>
            <a:r>
              <a:rPr lang="zh-TW" altLang="en-US">
                <a:cs typeface="Times New Roman" panose="02020603050405020304" pitchFamily="18" charset="0"/>
              </a:rPr>
              <a:t>”</a:t>
            </a:r>
            <a:r>
              <a:rPr lang="zh-TW" altLang="en-US">
                <a:latin typeface="標楷體" panose="02010601000101010101" pitchFamily="2" charset="-120"/>
              </a:rPr>
              <a:t>由</a:t>
            </a:r>
            <a:r>
              <a:rPr lang="zh-TW" altLang="en-US">
                <a:cs typeface="Times New Roman" panose="02020603050405020304" pitchFamily="18" charset="0"/>
              </a:rPr>
              <a:t>…</a:t>
            </a:r>
            <a:r>
              <a:rPr lang="zh-TW" altLang="en-US">
                <a:latin typeface="標楷體" panose="02010601000101010101" pitchFamily="2" charset="-120"/>
              </a:rPr>
              <a:t>負責</a:t>
            </a:r>
            <a:r>
              <a:rPr lang="zh-TW" altLang="en-US">
                <a:cs typeface="Times New Roman" panose="02020603050405020304" pitchFamily="18" charset="0"/>
              </a:rPr>
              <a:t>”</a:t>
            </a:r>
            <a:r>
              <a:rPr lang="zh-TW" altLang="en-US">
                <a:latin typeface="標楷體" panose="02010601000101010101" pitchFamily="2" charset="-120"/>
              </a:rPr>
              <a:t>、</a:t>
            </a:r>
            <a:r>
              <a:rPr lang="zh-TW" altLang="en-US">
                <a:cs typeface="Times New Roman" panose="02020603050405020304" pitchFamily="18" charset="0"/>
              </a:rPr>
              <a:t>”</a:t>
            </a:r>
            <a:r>
              <a:rPr lang="zh-TW" altLang="en-US">
                <a:latin typeface="標楷體" panose="02010601000101010101" pitchFamily="2" charset="-120"/>
              </a:rPr>
              <a:t>由</a:t>
            </a:r>
            <a:r>
              <a:rPr lang="zh-TW" altLang="en-US">
                <a:cs typeface="Times New Roman" panose="02020603050405020304" pitchFamily="18" charset="0"/>
              </a:rPr>
              <a:t>…</a:t>
            </a:r>
            <a:r>
              <a:rPr lang="zh-TW" altLang="en-US">
                <a:latin typeface="標楷體" panose="02010601000101010101" pitchFamily="2" charset="-120"/>
              </a:rPr>
              <a:t>替換</a:t>
            </a:r>
            <a:r>
              <a:rPr lang="zh-TW" altLang="en-US">
                <a:cs typeface="Times New Roman" panose="02020603050405020304" pitchFamily="18" charset="0"/>
              </a:rPr>
              <a:t>”</a:t>
            </a:r>
            <a:r>
              <a:rPr lang="zh-TW" altLang="en-US">
                <a:latin typeface="標楷體" panose="02010601000101010101" pitchFamily="2" charset="-120"/>
              </a:rPr>
              <a:t>等</a:t>
            </a:r>
            <a:r>
              <a:rPr lang="zh-TW" altLang="en-US">
                <a:latin typeface="Times New Roman" panose="02020603050405020304" pitchFamily="18" charset="0"/>
                <a:cs typeface="Times New Roman" panose="02020603050405020304" pitchFamily="18" charset="0"/>
              </a:rPr>
              <a:t>)</a:t>
            </a:r>
            <a:r>
              <a:rPr lang="zh-TW" altLang="en-US">
                <a:latin typeface="標楷體" panose="02010601000101010101" pitchFamily="2" charset="-120"/>
              </a:rPr>
              <a:t>。</a:t>
            </a:r>
            <a:r>
              <a:rPr lang="zh-TW" altLang="en-US"/>
              <a:t> </a:t>
            </a:r>
          </a:p>
          <a:p>
            <a:endParaRPr lang="zh-TW" altLang="en-US"/>
          </a:p>
        </p:txBody>
      </p:sp>
    </p:spTree>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842596D-97B0-92D2-8759-7310122E5F26}"/>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組織階層圖與組織圖</a:t>
            </a:r>
            <a:r>
              <a:rPr lang="zh-TW" altLang="en-US"/>
              <a:t> </a:t>
            </a:r>
          </a:p>
        </p:txBody>
      </p:sp>
      <p:pic>
        <p:nvPicPr>
          <p:cNvPr id="2" name="圖片 1">
            <a:extLst>
              <a:ext uri="{FF2B5EF4-FFF2-40B4-BE49-F238E27FC236}">
                <a16:creationId xmlns:a16="http://schemas.microsoft.com/office/drawing/2014/main" id="{8D5BB74A-C28A-8EA9-D0A3-D3F2C027F01A}"/>
              </a:ext>
            </a:extLst>
          </p:cNvPr>
          <p:cNvPicPr>
            <a:picLocks noChangeAspect="1"/>
          </p:cNvPicPr>
          <p:nvPr/>
        </p:nvPicPr>
        <p:blipFill>
          <a:blip r:embed="rId3"/>
          <a:stretch>
            <a:fillRect/>
          </a:stretch>
        </p:blipFill>
        <p:spPr>
          <a:xfrm>
            <a:off x="685800" y="552203"/>
            <a:ext cx="7772400" cy="5753594"/>
          </a:xfrm>
          <a:prstGeom prst="rect">
            <a:avLst/>
          </a:prstGeom>
        </p:spPr>
      </p:pic>
    </p:spTree>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95E431D-43B4-A6A6-E87B-061742982246}"/>
              </a:ext>
            </a:extLst>
          </p:cNvPr>
          <p:cNvSpPr>
            <a:spLocks noGrp="1" noChangeArrowheads="1"/>
          </p:cNvSpPr>
          <p:nvPr>
            <p:ph type="title"/>
          </p:nvPr>
        </p:nvSpPr>
        <p:spPr/>
        <p:txBody>
          <a:bodyPr/>
          <a:lstStyle/>
          <a:p>
            <a:r>
              <a:rPr lang="en-US" altLang="zh-TW"/>
              <a:t>ARIS</a:t>
            </a:r>
            <a:r>
              <a:rPr lang="zh-TW" altLang="en-US"/>
              <a:t>之</a:t>
            </a:r>
            <a:r>
              <a:rPr lang="zh-TW" altLang="en-US">
                <a:latin typeface="標楷體" panose="02010601000101010101" pitchFamily="2" charset="-120"/>
              </a:rPr>
              <a:t>功能模型</a:t>
            </a:r>
            <a:r>
              <a:rPr lang="zh-TW" altLang="en-US"/>
              <a:t> </a:t>
            </a:r>
          </a:p>
        </p:txBody>
      </p:sp>
      <p:sp>
        <p:nvSpPr>
          <p:cNvPr id="90115" name="Rectangle 3">
            <a:extLst>
              <a:ext uri="{FF2B5EF4-FFF2-40B4-BE49-F238E27FC236}">
                <a16:creationId xmlns:a16="http://schemas.microsoft.com/office/drawing/2014/main" id="{582F28F0-609A-47E9-41C6-E53D8E6EEA91}"/>
              </a:ext>
            </a:extLst>
          </p:cNvPr>
          <p:cNvSpPr>
            <a:spLocks noGrp="1" noChangeArrowheads="1"/>
          </p:cNvSpPr>
          <p:nvPr>
            <p:ph type="body" idx="1"/>
          </p:nvPr>
        </p:nvSpPr>
        <p:spPr>
          <a:xfrm>
            <a:off x="492125" y="977900"/>
            <a:ext cx="3792538" cy="5245100"/>
          </a:xfrm>
        </p:spPr>
        <p:txBody>
          <a:bodyPr/>
          <a:lstStyle/>
          <a:p>
            <a:pPr>
              <a:lnSpc>
                <a:spcPct val="90000"/>
              </a:lnSpc>
            </a:pPr>
            <a:r>
              <a:rPr lang="zh-TW" altLang="en-US">
                <a:latin typeface="標楷體" panose="02010601000101010101" pitchFamily="2" charset="-120"/>
              </a:rPr>
              <a:t>針對企業功能，</a:t>
            </a:r>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提供功能樹由上而下展開為細項功能</a:t>
            </a:r>
          </a:p>
          <a:p>
            <a:pPr>
              <a:lnSpc>
                <a:spcPct val="90000"/>
              </a:lnSpc>
            </a:pPr>
            <a:r>
              <a:rPr lang="zh-TW" altLang="en-US">
                <a:latin typeface="標楷體" panose="02010601000101010101" pitchFamily="2" charset="-120"/>
              </a:rPr>
              <a:t>功能樹可以分為目標導向、執行導向、及流程導向的功能樹</a:t>
            </a:r>
          </a:p>
          <a:p>
            <a:pPr lvl="1">
              <a:lnSpc>
                <a:spcPct val="90000"/>
              </a:lnSpc>
            </a:pPr>
            <a:r>
              <a:rPr lang="zh-TW" altLang="en-US">
                <a:latin typeface="標楷體" panose="02010601000101010101" pitchFamily="2" charset="-120"/>
              </a:rPr>
              <a:t>目標導向功能樹是將相同受詞而有不同動詞的功能集合而成 </a:t>
            </a:r>
          </a:p>
          <a:p>
            <a:pPr lvl="1">
              <a:lnSpc>
                <a:spcPct val="90000"/>
              </a:lnSpc>
            </a:pPr>
            <a:r>
              <a:rPr lang="zh-TW" altLang="en-US">
                <a:latin typeface="標楷體" panose="02010601000101010101" pitchFamily="2" charset="-120"/>
              </a:rPr>
              <a:t>執行導向功能樹將相同動詞而有不同受詞的功能集合而成 </a:t>
            </a:r>
          </a:p>
          <a:p>
            <a:pPr lvl="1">
              <a:lnSpc>
                <a:spcPct val="90000"/>
              </a:lnSpc>
            </a:pPr>
            <a:r>
              <a:rPr lang="zh-TW" altLang="en-US">
                <a:latin typeface="標楷體" panose="02010601000101010101" pitchFamily="2" charset="-120"/>
              </a:rPr>
              <a:t>流程導向功能樹是依功能先後順序排序而成  </a:t>
            </a:r>
            <a:r>
              <a:rPr lang="zh-TW" altLang="en-US"/>
              <a:t> </a:t>
            </a:r>
          </a:p>
          <a:p>
            <a:pPr>
              <a:lnSpc>
                <a:spcPct val="90000"/>
              </a:lnSpc>
            </a:pPr>
            <a:endParaRPr lang="zh-TW" altLang="en-US"/>
          </a:p>
        </p:txBody>
      </p:sp>
      <p:pic>
        <p:nvPicPr>
          <p:cNvPr id="2" name="圖片 1">
            <a:extLst>
              <a:ext uri="{FF2B5EF4-FFF2-40B4-BE49-F238E27FC236}">
                <a16:creationId xmlns:a16="http://schemas.microsoft.com/office/drawing/2014/main" id="{FE6664F6-73C7-FA7D-33E1-409C15ADCFC5}"/>
              </a:ext>
            </a:extLst>
          </p:cNvPr>
          <p:cNvPicPr>
            <a:picLocks noChangeAspect="1"/>
          </p:cNvPicPr>
          <p:nvPr/>
        </p:nvPicPr>
        <p:blipFill>
          <a:blip r:embed="rId3"/>
          <a:stretch>
            <a:fillRect/>
          </a:stretch>
        </p:blipFill>
        <p:spPr>
          <a:xfrm>
            <a:off x="4377690" y="819150"/>
            <a:ext cx="4533900" cy="5562600"/>
          </a:xfrm>
          <a:prstGeom prst="rect">
            <a:avLst/>
          </a:prstGeom>
        </p:spPr>
      </p:pic>
    </p:spTree>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2D511F3-A2D8-4157-05C5-E1AB04226A45}"/>
              </a:ext>
            </a:extLst>
          </p:cNvPr>
          <p:cNvSpPr>
            <a:spLocks noGrp="1" noChangeArrowheads="1"/>
          </p:cNvSpPr>
          <p:nvPr>
            <p:ph type="title"/>
          </p:nvPr>
        </p:nvSpPr>
        <p:spPr/>
        <p:txBody>
          <a:bodyPr/>
          <a:lstStyle/>
          <a:p>
            <a:r>
              <a:rPr lang="en-US" altLang="zh-TW"/>
              <a:t>ARIS</a:t>
            </a:r>
            <a:r>
              <a:rPr lang="zh-TW" altLang="en-US"/>
              <a:t>之</a:t>
            </a:r>
            <a:r>
              <a:rPr lang="zh-TW" altLang="en-US">
                <a:latin typeface="標楷體" panose="02010601000101010101" pitchFamily="2" charset="-120"/>
              </a:rPr>
              <a:t>資料模型</a:t>
            </a:r>
            <a:r>
              <a:rPr lang="zh-TW" altLang="en-US"/>
              <a:t>(1/2)</a:t>
            </a:r>
          </a:p>
        </p:txBody>
      </p:sp>
      <p:sp>
        <p:nvSpPr>
          <p:cNvPr id="92163" name="Rectangle 3">
            <a:extLst>
              <a:ext uri="{FF2B5EF4-FFF2-40B4-BE49-F238E27FC236}">
                <a16:creationId xmlns:a16="http://schemas.microsoft.com/office/drawing/2014/main" id="{447C3621-56A3-9569-5BC1-C10C9EABBADE}"/>
              </a:ext>
            </a:extLst>
          </p:cNvPr>
          <p:cNvSpPr>
            <a:spLocks noGrp="1" noChangeArrowheads="1"/>
          </p:cNvSpPr>
          <p:nvPr>
            <p:ph type="body" idx="1"/>
          </p:nvPr>
        </p:nvSpPr>
        <p:spPr/>
        <p:txBody>
          <a:bodyPr/>
          <a:lstStyle/>
          <a:p>
            <a:r>
              <a:rPr lang="zh-TW" altLang="en-US">
                <a:latin typeface="標楷體" panose="02010601000101010101" pitchFamily="2" charset="-120"/>
              </a:rPr>
              <a:t>針對資料庫的設計，</a:t>
            </a:r>
            <a:r>
              <a:rPr lang="en-US" altLang="zh-TW">
                <a:latin typeface="Times New Roman" panose="02020603050405020304" pitchFamily="18" charset="0"/>
                <a:cs typeface="Times New Roman" panose="02020603050405020304" pitchFamily="18" charset="0"/>
              </a:rPr>
              <a:t>ARIS</a:t>
            </a:r>
            <a:r>
              <a:rPr lang="zh-TW" altLang="en-US">
                <a:latin typeface="標楷體" panose="02010601000101010101" pitchFamily="2" charset="-120"/>
              </a:rPr>
              <a:t>改良傳統的實體關連圖 </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Entity Relationship Diagrams)</a:t>
            </a:r>
            <a:r>
              <a:rPr lang="en-US" altLang="zh-TW">
                <a:latin typeface="標楷體" panose="02010601000101010101" pitchFamily="2" charset="-120"/>
              </a:rPr>
              <a:t>，</a:t>
            </a:r>
            <a:r>
              <a:rPr lang="zh-TW" altLang="en-US">
                <a:latin typeface="標楷體" panose="02010601000101010101" pitchFamily="2" charset="-120"/>
              </a:rPr>
              <a:t>發展為延伸式</a:t>
            </a:r>
            <a:r>
              <a:rPr lang="en-US" altLang="zh-TW">
                <a:latin typeface="Times New Roman" panose="02020603050405020304" pitchFamily="18" charset="0"/>
                <a:cs typeface="Times New Roman" panose="02020603050405020304" pitchFamily="18" charset="0"/>
              </a:rPr>
              <a:t>ER</a:t>
            </a:r>
            <a:r>
              <a:rPr lang="zh-TW" altLang="en-US">
                <a:latin typeface="標楷體" panose="02010601000101010101" pitchFamily="2" charset="-120"/>
              </a:rPr>
              <a:t>模型</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Extended ER Models, eERM)</a:t>
            </a:r>
            <a:r>
              <a:rPr lang="en-US" altLang="zh-TW"/>
              <a:t> </a:t>
            </a:r>
          </a:p>
          <a:p>
            <a:pPr>
              <a:buFont typeface="Wingdings" pitchFamily="2" charset="2"/>
              <a:buNone/>
            </a:pPr>
            <a:endParaRPr lang="en-US" altLang="zh-TW"/>
          </a:p>
          <a:p>
            <a:r>
              <a:rPr lang="zh-TW" altLang="en-US">
                <a:latin typeface="標楷體" panose="02010601000101010101" pitchFamily="2" charset="-120"/>
              </a:rPr>
              <a:t>此種模型主要是加入</a:t>
            </a:r>
            <a:r>
              <a:rPr lang="zh-TW" altLang="en-US">
                <a:cs typeface="Times New Roman" panose="02020603050405020304" pitchFamily="18" charset="0"/>
              </a:rPr>
              <a:t>”</a:t>
            </a:r>
            <a:r>
              <a:rPr lang="zh-TW" altLang="en-US">
                <a:latin typeface="標楷體" panose="02010601000101010101" pitchFamily="2" charset="-120"/>
              </a:rPr>
              <a:t>分類</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classification)</a:t>
            </a:r>
            <a:r>
              <a:rPr lang="en-US" altLang="zh-TW">
                <a:latin typeface="標楷體" panose="02010601000101010101" pitchFamily="2" charset="-120"/>
              </a:rPr>
              <a:t>、</a:t>
            </a:r>
            <a:r>
              <a:rPr lang="en-US" altLang="zh-TW">
                <a:cs typeface="Times New Roman" panose="02020603050405020304" pitchFamily="18" charset="0"/>
              </a:rPr>
              <a:t>”</a:t>
            </a:r>
            <a:r>
              <a:rPr lang="zh-TW" altLang="en-US">
                <a:latin typeface="標楷體" panose="02010601000101010101" pitchFamily="2" charset="-120"/>
              </a:rPr>
              <a:t>一般化 </a:t>
            </a:r>
            <a:r>
              <a:rPr lang="zh-TW" altLang="en-US">
                <a:latin typeface="Times New Roman" panose="02020603050405020304" pitchFamily="18" charset="0"/>
                <a:cs typeface="Times New Roman" panose="02020603050405020304" pitchFamily="18" charset="0"/>
              </a:rPr>
              <a:t>/ </a:t>
            </a:r>
            <a:r>
              <a:rPr lang="zh-TW" altLang="en-US">
                <a:latin typeface="標楷體" panose="02010601000101010101" pitchFamily="2" charset="-120"/>
              </a:rPr>
              <a:t>特殊化</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generalization / specialization)</a:t>
            </a:r>
            <a:r>
              <a:rPr lang="en-US" altLang="zh-TW">
                <a:latin typeface="標楷體" panose="02010601000101010101" pitchFamily="2" charset="-120"/>
              </a:rPr>
              <a:t>、</a:t>
            </a:r>
            <a:r>
              <a:rPr lang="en-US" altLang="zh-TW">
                <a:cs typeface="Times New Roman" panose="02020603050405020304" pitchFamily="18" charset="0"/>
              </a:rPr>
              <a:t>”</a:t>
            </a:r>
            <a:r>
              <a:rPr lang="zh-TW" altLang="en-US">
                <a:latin typeface="標楷體" panose="02010601000101010101" pitchFamily="2" charset="-120"/>
              </a:rPr>
              <a:t>聚集</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aggregation)</a:t>
            </a:r>
            <a:r>
              <a:rPr lang="en-US" altLang="zh-TW">
                <a:latin typeface="標楷體" panose="02010601000101010101" pitchFamily="2" charset="-120"/>
              </a:rPr>
              <a:t>、</a:t>
            </a:r>
            <a:r>
              <a:rPr lang="en-US" altLang="zh-TW">
                <a:cs typeface="Times New Roman" panose="02020603050405020304" pitchFamily="18" charset="0"/>
              </a:rPr>
              <a:t>”</a:t>
            </a:r>
            <a:r>
              <a:rPr lang="zh-TW" altLang="en-US">
                <a:latin typeface="標楷體" panose="02010601000101010101" pitchFamily="2" charset="-120"/>
              </a:rPr>
              <a:t>關聯性</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association)</a:t>
            </a:r>
            <a:r>
              <a:rPr lang="en-US" altLang="zh-TW">
                <a:latin typeface="標楷體" panose="02010601000101010101" pitchFamily="2" charset="-120"/>
              </a:rPr>
              <a:t>、</a:t>
            </a:r>
            <a:r>
              <a:rPr lang="zh-TW" altLang="en-US">
                <a:latin typeface="標楷體" panose="02010601000101010101" pitchFamily="2" charset="-120"/>
              </a:rPr>
              <a:t>及</a:t>
            </a:r>
            <a:r>
              <a:rPr lang="zh-TW" altLang="en-US">
                <a:cs typeface="Times New Roman" panose="02020603050405020304" pitchFamily="18" charset="0"/>
              </a:rPr>
              <a:t>”</a:t>
            </a:r>
            <a:r>
              <a:rPr lang="zh-TW" altLang="en-US">
                <a:latin typeface="標楷體" panose="02010601000101010101" pitchFamily="2" charset="-120"/>
              </a:rPr>
              <a:t>群組</a:t>
            </a:r>
            <a:r>
              <a:rPr lang="zh-TW" altLang="en-US">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grouping) </a:t>
            </a:r>
            <a:r>
              <a:rPr lang="zh-TW" altLang="en-US">
                <a:latin typeface="標楷體" panose="02010601000101010101" pitchFamily="2" charset="-120"/>
              </a:rPr>
              <a:t>等物件導向的概念，並且以對應基數</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cardinalities) </a:t>
            </a:r>
            <a:r>
              <a:rPr lang="zh-TW" altLang="en-US">
                <a:latin typeface="標楷體" panose="02010601000101010101" pitchFamily="2" charset="-120"/>
              </a:rPr>
              <a:t>明確界定物件之間</a:t>
            </a:r>
            <a:r>
              <a:rPr lang="zh-TW" altLang="en-US">
                <a:latin typeface="Times New Roman" panose="02020603050405020304" pitchFamily="18" charset="0"/>
                <a:cs typeface="Times New Roman" panose="02020603050405020304" pitchFamily="18" charset="0"/>
              </a:rPr>
              <a:t>1</a:t>
            </a:r>
            <a:r>
              <a:rPr lang="zh-TW" altLang="en-US">
                <a:latin typeface="標楷體" panose="02010601000101010101" pitchFamily="2" charset="-120"/>
              </a:rPr>
              <a:t>對</a:t>
            </a:r>
            <a:r>
              <a:rPr lang="zh-TW" altLang="en-US">
                <a:latin typeface="Times New Roman" panose="02020603050405020304" pitchFamily="18" charset="0"/>
                <a:cs typeface="Times New Roman" panose="02020603050405020304" pitchFamily="18" charset="0"/>
              </a:rPr>
              <a:t>1</a:t>
            </a:r>
            <a:r>
              <a:rPr lang="zh-TW" altLang="en-US">
                <a:latin typeface="標楷體" panose="02010601000101010101" pitchFamily="2" charset="-120"/>
              </a:rPr>
              <a:t>、</a:t>
            </a:r>
            <a:r>
              <a:rPr lang="zh-TW" altLang="en-US">
                <a:latin typeface="Times New Roman" panose="02020603050405020304" pitchFamily="18" charset="0"/>
                <a:cs typeface="Times New Roman" panose="02020603050405020304" pitchFamily="18" charset="0"/>
              </a:rPr>
              <a:t>1</a:t>
            </a:r>
            <a:r>
              <a:rPr lang="zh-TW" altLang="en-US">
                <a:latin typeface="標楷體" panose="02010601000101010101" pitchFamily="2" charset="-120"/>
              </a:rPr>
              <a:t>對多、或多對多的關係。</a:t>
            </a:r>
            <a:r>
              <a:rPr lang="zh-TW" altLang="en-US"/>
              <a:t> </a:t>
            </a:r>
          </a:p>
        </p:txBody>
      </p:sp>
    </p:spTree>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08568E0-3613-A9FE-73DC-E409BE2449F5}"/>
              </a:ext>
            </a:extLst>
          </p:cNvPr>
          <p:cNvSpPr>
            <a:spLocks noGrp="1" noChangeArrowheads="1"/>
          </p:cNvSpPr>
          <p:nvPr>
            <p:ph type="title"/>
          </p:nvPr>
        </p:nvSpPr>
        <p:spPr/>
        <p:txBody>
          <a:bodyPr/>
          <a:lstStyle/>
          <a:p>
            <a:r>
              <a:rPr lang="en-US" altLang="zh-TW"/>
              <a:t>ARIS</a:t>
            </a:r>
            <a:r>
              <a:rPr lang="zh-TW" altLang="en-US"/>
              <a:t>之</a:t>
            </a:r>
            <a:r>
              <a:rPr lang="zh-TW" altLang="en-US">
                <a:latin typeface="標楷體" panose="02010601000101010101" pitchFamily="2" charset="-120"/>
              </a:rPr>
              <a:t>資料模型(</a:t>
            </a:r>
            <a:r>
              <a:rPr lang="zh-TW" altLang="en-US"/>
              <a:t>2/2)</a:t>
            </a:r>
          </a:p>
        </p:txBody>
      </p:sp>
      <p:pic>
        <p:nvPicPr>
          <p:cNvPr id="94211" name="圖片 4">
            <a:extLst>
              <a:ext uri="{FF2B5EF4-FFF2-40B4-BE49-F238E27FC236}">
                <a16:creationId xmlns:a16="http://schemas.microsoft.com/office/drawing/2014/main" id="{E9902967-65B9-3E38-8606-3C4DC4272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790575"/>
            <a:ext cx="5456238"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64F403C-76DE-E962-08C5-EC8DEAA181A2}"/>
              </a:ext>
            </a:extLst>
          </p:cNvPr>
          <p:cNvSpPr>
            <a:spLocks noGrp="1" noChangeArrowheads="1"/>
          </p:cNvSpPr>
          <p:nvPr>
            <p:ph type="title"/>
          </p:nvPr>
        </p:nvSpPr>
        <p:spPr/>
        <p:txBody>
          <a:bodyPr/>
          <a:lstStyle/>
          <a:p>
            <a:r>
              <a:rPr lang="en-US" altLang="zh-TW">
                <a:latin typeface="Times New Roman" panose="02020603050405020304" pitchFamily="18" charset="0"/>
              </a:rPr>
              <a:t>ARIS</a:t>
            </a:r>
            <a:r>
              <a:rPr lang="zh-TW" altLang="en-US">
                <a:latin typeface="Times New Roman" panose="02020603050405020304" pitchFamily="18" charset="0"/>
              </a:rPr>
              <a:t>之流程模型(1/2) </a:t>
            </a:r>
          </a:p>
        </p:txBody>
      </p:sp>
      <p:sp>
        <p:nvSpPr>
          <p:cNvPr id="96259" name="Rectangle 3">
            <a:extLst>
              <a:ext uri="{FF2B5EF4-FFF2-40B4-BE49-F238E27FC236}">
                <a16:creationId xmlns:a16="http://schemas.microsoft.com/office/drawing/2014/main" id="{2EC15EE2-93A0-5EDC-0756-CD1BA979F5A5}"/>
              </a:ext>
            </a:extLst>
          </p:cNvPr>
          <p:cNvSpPr>
            <a:spLocks noGrp="1" noChangeArrowheads="1"/>
          </p:cNvSpPr>
          <p:nvPr>
            <p:ph type="body" idx="1"/>
          </p:nvPr>
        </p:nvSpPr>
        <p:spPr>
          <a:xfrm>
            <a:off x="492125" y="700088"/>
            <a:ext cx="8213725" cy="6157912"/>
          </a:xfrm>
        </p:spPr>
        <p:txBody>
          <a:bodyPr/>
          <a:lstStyle/>
          <a:p>
            <a:pPr>
              <a:lnSpc>
                <a:spcPct val="90000"/>
              </a:lnSpc>
            </a:pPr>
            <a:r>
              <a:rPr lang="zh-TW" altLang="en-US">
                <a:latin typeface="Times New Roman" panose="02020603050405020304" pitchFamily="18" charset="0"/>
              </a:rPr>
              <a:t>事件驅導流程鍊</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Event-driven Process Chain, EPC)</a:t>
            </a:r>
            <a:r>
              <a:rPr lang="zh-TW" altLang="en-US">
                <a:latin typeface="Times New Roman" panose="02020603050405020304" pitchFamily="18" charset="0"/>
              </a:rPr>
              <a:t>可說是</a:t>
            </a:r>
            <a:r>
              <a:rPr lang="en-US" altLang="zh-TW">
                <a:latin typeface="Times New Roman" panose="02020603050405020304" pitchFamily="18" charset="0"/>
                <a:cs typeface="Times New Roman" panose="02020603050405020304" pitchFamily="18" charset="0"/>
              </a:rPr>
              <a:t>ARIS</a:t>
            </a:r>
            <a:r>
              <a:rPr lang="zh-TW" altLang="en-US">
                <a:latin typeface="Times New Roman" panose="02020603050405020304" pitchFamily="18" charset="0"/>
              </a:rPr>
              <a:t>的核心規劃方法，同時亦是建立</a:t>
            </a:r>
            <a:r>
              <a:rPr lang="en-US" altLang="zh-TW">
                <a:latin typeface="Times New Roman" panose="02020603050405020304" pitchFamily="18" charset="0"/>
                <a:cs typeface="Times New Roman" panose="02020603050405020304" pitchFamily="18" charset="0"/>
              </a:rPr>
              <a:t>SAP R/3</a:t>
            </a:r>
            <a:r>
              <a:rPr lang="zh-TW" altLang="en-US">
                <a:latin typeface="Times New Roman" panose="02020603050405020304" pitchFamily="18" charset="0"/>
              </a:rPr>
              <a:t>參考模型的建模方法。 </a:t>
            </a:r>
          </a:p>
          <a:p>
            <a:pPr>
              <a:lnSpc>
                <a:spcPct val="90000"/>
              </a:lnSpc>
            </a:pPr>
            <a:r>
              <a:rPr lang="zh-TW" altLang="en-US">
                <a:latin typeface="Times New Roman" panose="02020603050405020304" pitchFamily="18" charset="0"/>
              </a:rPr>
              <a:t>建立</a:t>
            </a:r>
            <a:r>
              <a:rPr lang="en-US" altLang="zh-TW">
                <a:latin typeface="Times New Roman" panose="02020603050405020304" pitchFamily="18" charset="0"/>
                <a:cs typeface="Times New Roman" panose="02020603050405020304" pitchFamily="18" charset="0"/>
              </a:rPr>
              <a:t>EPC</a:t>
            </a:r>
            <a:r>
              <a:rPr lang="zh-TW" altLang="en-US">
                <a:latin typeface="Times New Roman" panose="02020603050405020304" pitchFamily="18" charset="0"/>
              </a:rPr>
              <a:t>模型首先決定執行流程中各個功能應屬那些組織單位的權責，接著將事件與功能結合以決定所有功能的促發原因及產生結果。 </a:t>
            </a:r>
          </a:p>
          <a:p>
            <a:pPr>
              <a:lnSpc>
                <a:spcPct val="90000"/>
              </a:lnSpc>
            </a:pPr>
            <a:r>
              <a:rPr lang="zh-TW" altLang="en-US">
                <a:latin typeface="Times New Roman" panose="02020603050405020304" pitchFamily="18" charset="0"/>
              </a:rPr>
              <a:t>在</a:t>
            </a:r>
            <a:r>
              <a:rPr lang="en-US" altLang="zh-TW">
                <a:latin typeface="Times New Roman" panose="02020603050405020304" pitchFamily="18" charset="0"/>
                <a:cs typeface="Times New Roman" panose="02020603050405020304" pitchFamily="18" charset="0"/>
              </a:rPr>
              <a:t>EPC</a:t>
            </a:r>
            <a:r>
              <a:rPr lang="zh-TW" altLang="en-US">
                <a:latin typeface="Times New Roman" panose="02020603050405020304" pitchFamily="18" charset="0"/>
              </a:rPr>
              <a:t>模型中，以三種邏輯運算元</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logical operators)</a:t>
            </a:r>
            <a:r>
              <a:rPr lang="en-US" altLang="zh-TW">
                <a:latin typeface="Times New Roman" panose="02020603050405020304" pitchFamily="18" charset="0"/>
              </a:rPr>
              <a:t>：</a:t>
            </a:r>
            <a:r>
              <a:rPr lang="zh-TW" altLang="en-US">
                <a:latin typeface="Times New Roman" panose="02020603050405020304" pitchFamily="18" charset="0"/>
              </a:rPr>
              <a:t>交集</a:t>
            </a:r>
            <a:r>
              <a:rPr lang="zh-TW" altLang="en-US">
                <a:latin typeface="Times New Roman" panose="02020603050405020304" pitchFamily="18" charset="0"/>
                <a:cs typeface="Times New Roman" panose="02020603050405020304" pitchFamily="18" charset="0"/>
              </a:rPr>
              <a:t>(</a:t>
            </a:r>
            <a:r>
              <a:rPr lang="en-US" altLang="zh-TW" i="1">
                <a:latin typeface="Times New Roman" panose="02020603050405020304" pitchFamily="18" charset="0"/>
                <a:cs typeface="Times New Roman" panose="02020603050405020304" pitchFamily="18" charset="0"/>
              </a:rPr>
              <a:t>AND</a:t>
            </a:r>
            <a:r>
              <a:rPr lang="en-US" altLang="zh-TW">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rPr>
              <a:t>、</a:t>
            </a:r>
            <a:r>
              <a:rPr lang="zh-TW" altLang="en-US">
                <a:latin typeface="Times New Roman" panose="02020603050405020304" pitchFamily="18" charset="0"/>
              </a:rPr>
              <a:t>聯集</a:t>
            </a:r>
            <a:r>
              <a:rPr lang="zh-TW" altLang="en-US">
                <a:latin typeface="Times New Roman" panose="02020603050405020304" pitchFamily="18" charset="0"/>
                <a:cs typeface="Times New Roman" panose="02020603050405020304" pitchFamily="18" charset="0"/>
              </a:rPr>
              <a:t>(</a:t>
            </a:r>
            <a:r>
              <a:rPr lang="en-US" altLang="zh-TW" i="1">
                <a:latin typeface="Times New Roman" panose="02020603050405020304" pitchFamily="18" charset="0"/>
                <a:cs typeface="Times New Roman" panose="02020603050405020304" pitchFamily="18" charset="0"/>
              </a:rPr>
              <a:t>OR</a:t>
            </a:r>
            <a:r>
              <a:rPr lang="en-US" altLang="zh-TW">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rPr>
              <a:t>、</a:t>
            </a:r>
            <a:r>
              <a:rPr lang="zh-TW" altLang="en-US">
                <a:latin typeface="Times New Roman" panose="02020603050405020304" pitchFamily="18" charset="0"/>
              </a:rPr>
              <a:t>及互斥</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Exclusive OR, </a:t>
            </a:r>
            <a:r>
              <a:rPr lang="en-US" altLang="zh-TW" i="1">
                <a:latin typeface="Times New Roman" panose="02020603050405020304" pitchFamily="18" charset="0"/>
                <a:cs typeface="Times New Roman" panose="02020603050405020304" pitchFamily="18" charset="0"/>
              </a:rPr>
              <a:t>XOR</a:t>
            </a:r>
            <a:r>
              <a:rPr lang="en-US" altLang="zh-TW">
                <a:latin typeface="Times New Roman" panose="02020603050405020304" pitchFamily="18" charset="0"/>
                <a:cs typeface="Times New Roman" panose="02020603050405020304" pitchFamily="18" charset="0"/>
              </a:rPr>
              <a:t>)</a:t>
            </a:r>
            <a:r>
              <a:rPr lang="zh-TW" altLang="en-US">
                <a:latin typeface="Times New Roman" panose="02020603050405020304" pitchFamily="18" charset="0"/>
              </a:rPr>
              <a:t>表示流程中分叉及合流的關係 </a:t>
            </a:r>
          </a:p>
          <a:p>
            <a:pPr>
              <a:lnSpc>
                <a:spcPct val="90000"/>
              </a:lnSpc>
            </a:pPr>
            <a:r>
              <a:rPr lang="zh-TW" altLang="en-US">
                <a:latin typeface="Times New Roman" panose="02020603050405020304" pitchFamily="18" charset="0"/>
              </a:rPr>
              <a:t>建立</a:t>
            </a:r>
            <a:r>
              <a:rPr lang="en-US" altLang="zh-TW">
                <a:latin typeface="Times New Roman" panose="02020603050405020304" pitchFamily="18" charset="0"/>
                <a:cs typeface="Times New Roman" panose="02020603050405020304" pitchFamily="18" charset="0"/>
              </a:rPr>
              <a:t>EPC</a:t>
            </a:r>
            <a:r>
              <a:rPr lang="zh-TW" altLang="en-US">
                <a:latin typeface="Times New Roman" panose="02020603050405020304" pitchFamily="18" charset="0"/>
              </a:rPr>
              <a:t>之後，分析者可以應用所支援的</a:t>
            </a:r>
            <a:r>
              <a:rPr lang="zh-TW" altLang="en-US" i="1">
                <a:latin typeface="Times New Roman" panose="02020603050405020304" pitchFamily="18" charset="0"/>
              </a:rPr>
              <a:t>動態模擬</a:t>
            </a:r>
            <a:r>
              <a:rPr lang="zh-TW" altLang="en-US">
                <a:latin typeface="Times New Roman" panose="02020603050405020304" pitchFamily="18" charset="0"/>
              </a:rPr>
              <a:t>以及</a:t>
            </a:r>
            <a:r>
              <a:rPr lang="zh-TW" altLang="en-US" i="1">
                <a:latin typeface="Times New Roman" panose="02020603050405020304" pitchFamily="18" charset="0"/>
              </a:rPr>
              <a:t>作業基準制成本計算</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ABC)</a:t>
            </a:r>
            <a:r>
              <a:rPr lang="zh-TW" altLang="en-US">
                <a:latin typeface="Times New Roman" panose="02020603050405020304" pitchFamily="18" charset="0"/>
              </a:rPr>
              <a:t>兩項工具分別估算執行流程的時間以及總成本。 </a:t>
            </a:r>
          </a:p>
          <a:p>
            <a:pPr>
              <a:lnSpc>
                <a:spcPct val="90000"/>
              </a:lnSpc>
            </a:pPr>
            <a:r>
              <a:rPr lang="zh-TW" altLang="en-US">
                <a:latin typeface="Times New Roman" panose="02020603050405020304" pitchFamily="18" charset="0"/>
              </a:rPr>
              <a:t>在</a:t>
            </a:r>
            <a:r>
              <a:rPr lang="en-US" altLang="zh-TW">
                <a:latin typeface="Times New Roman" panose="02020603050405020304" pitchFamily="18" charset="0"/>
                <a:cs typeface="Times New Roman" panose="02020603050405020304" pitchFamily="18" charset="0"/>
              </a:rPr>
              <a:t>EPC</a:t>
            </a:r>
            <a:r>
              <a:rPr lang="zh-TW" altLang="en-US">
                <a:latin typeface="Times New Roman" panose="02020603050405020304" pitchFamily="18" charset="0"/>
              </a:rPr>
              <a:t>模型中，將時間與成本兩項參數設定在各個功能項中，</a:t>
            </a:r>
            <a:r>
              <a:rPr lang="en-US" altLang="zh-TW">
                <a:latin typeface="Times New Roman" panose="02020603050405020304" pitchFamily="18" charset="0"/>
                <a:cs typeface="Times New Roman" panose="02020603050405020304" pitchFamily="18" charset="0"/>
              </a:rPr>
              <a:t>ARIS</a:t>
            </a:r>
            <a:r>
              <a:rPr lang="zh-TW" altLang="en-US">
                <a:latin typeface="Times New Roman" panose="02020603050405020304" pitchFamily="18" charset="0"/>
              </a:rPr>
              <a:t>即可依照各功能在模擬過程中被啟動的次數以及所設定機率以累計如處理時間、動態等待時間、總流程時間、物料成本、人工成本、總成本等數值。 </a:t>
            </a:r>
          </a:p>
        </p:txBody>
      </p:sp>
    </p:spTree>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93CAEC2-7654-671A-A5A0-52F3BEBA88BE}"/>
              </a:ext>
            </a:extLst>
          </p:cNvPr>
          <p:cNvSpPr>
            <a:spLocks noGrp="1" noChangeArrowheads="1"/>
          </p:cNvSpPr>
          <p:nvPr>
            <p:ph type="title"/>
          </p:nvPr>
        </p:nvSpPr>
        <p:spPr/>
        <p:txBody>
          <a:bodyPr/>
          <a:lstStyle/>
          <a:p>
            <a:r>
              <a:rPr lang="en-US" altLang="zh-TW"/>
              <a:t>ARIS</a:t>
            </a:r>
            <a:r>
              <a:rPr lang="zh-TW" altLang="en-US"/>
              <a:t>之</a:t>
            </a:r>
            <a:r>
              <a:rPr lang="zh-TW" altLang="en-US">
                <a:latin typeface="標楷體" panose="02010601000101010101" pitchFamily="2" charset="-120"/>
              </a:rPr>
              <a:t>流程模型(2/2)</a:t>
            </a:r>
          </a:p>
        </p:txBody>
      </p:sp>
      <p:pic>
        <p:nvPicPr>
          <p:cNvPr id="2" name="圖片 1">
            <a:extLst>
              <a:ext uri="{FF2B5EF4-FFF2-40B4-BE49-F238E27FC236}">
                <a16:creationId xmlns:a16="http://schemas.microsoft.com/office/drawing/2014/main" id="{7603F143-1BB6-1969-6397-4DFA8D6B3ED4}"/>
              </a:ext>
            </a:extLst>
          </p:cNvPr>
          <p:cNvPicPr>
            <a:picLocks noChangeAspect="1"/>
          </p:cNvPicPr>
          <p:nvPr/>
        </p:nvPicPr>
        <p:blipFill>
          <a:blip r:embed="rId3"/>
          <a:stretch>
            <a:fillRect/>
          </a:stretch>
        </p:blipFill>
        <p:spPr>
          <a:xfrm>
            <a:off x="781050" y="744220"/>
            <a:ext cx="7581900" cy="6261100"/>
          </a:xfrm>
          <a:prstGeom prst="rect">
            <a:avLst/>
          </a:prstGeom>
        </p:spPr>
      </p:pic>
    </p:spTree>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1CCB3E1-1C2D-DA63-F260-1DA5EFD6DD70}"/>
              </a:ext>
            </a:extLst>
          </p:cNvPr>
          <p:cNvSpPr>
            <a:spLocks noGrp="1" noChangeArrowheads="1"/>
          </p:cNvSpPr>
          <p:nvPr>
            <p:ph type="title"/>
          </p:nvPr>
        </p:nvSpPr>
        <p:spPr/>
        <p:txBody>
          <a:bodyPr/>
          <a:lstStyle/>
          <a:p>
            <a:r>
              <a:rPr lang="en-US" altLang="zh-TW"/>
              <a:t>ARIS</a:t>
            </a:r>
            <a:r>
              <a:rPr lang="zh-TW" altLang="en-US"/>
              <a:t>之</a:t>
            </a:r>
            <a:r>
              <a:rPr lang="en-US" altLang="zh-TW"/>
              <a:t>PCD</a:t>
            </a:r>
            <a:endParaRPr lang="en-US" altLang="zh-TW">
              <a:latin typeface="標楷體" panose="02010601000101010101" pitchFamily="2" charset="-120"/>
            </a:endParaRPr>
          </a:p>
        </p:txBody>
      </p:sp>
      <p:sp>
        <p:nvSpPr>
          <p:cNvPr id="100355" name="Rectangle 3">
            <a:extLst>
              <a:ext uri="{FF2B5EF4-FFF2-40B4-BE49-F238E27FC236}">
                <a16:creationId xmlns:a16="http://schemas.microsoft.com/office/drawing/2014/main" id="{538F4A91-BF00-4B7D-4BD2-37C9666D99CE}"/>
              </a:ext>
            </a:extLst>
          </p:cNvPr>
          <p:cNvSpPr>
            <a:spLocks noGrp="1" noChangeArrowheads="1"/>
          </p:cNvSpPr>
          <p:nvPr>
            <p:ph type="body" idx="1"/>
          </p:nvPr>
        </p:nvSpPr>
        <p:spPr>
          <a:xfrm>
            <a:off x="457200" y="676275"/>
            <a:ext cx="7924800" cy="476250"/>
          </a:xfrm>
        </p:spPr>
        <p:txBody>
          <a:bodyPr/>
          <a:lstStyle/>
          <a:p>
            <a:pPr>
              <a:lnSpc>
                <a:spcPct val="90000"/>
              </a:lnSpc>
            </a:pPr>
            <a:r>
              <a:rPr lang="zh-TW" altLang="en-US" sz="2000">
                <a:latin typeface="標楷體" panose="02010601000101010101" pitchFamily="2" charset="-120"/>
              </a:rPr>
              <a:t>當有關組織、功能、資料、以及</a:t>
            </a:r>
            <a:r>
              <a:rPr lang="en-US" altLang="zh-TW" sz="2000">
                <a:latin typeface="Times New Roman" panose="02020603050405020304" pitchFamily="18" charset="0"/>
                <a:cs typeface="Times New Roman" panose="02020603050405020304" pitchFamily="18" charset="0"/>
              </a:rPr>
              <a:t>EPC</a:t>
            </a:r>
            <a:r>
              <a:rPr lang="zh-TW" altLang="en-US" sz="2000">
                <a:latin typeface="標楷體" panose="02010601000101010101" pitchFamily="2" charset="-120"/>
              </a:rPr>
              <a:t>等模型俱已完成後，即可將四種觀點整合為流程鍊圖</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Process Chain Diagram)</a:t>
            </a:r>
            <a:r>
              <a:rPr lang="en-US" altLang="zh-TW" sz="2000"/>
              <a:t> </a:t>
            </a:r>
            <a:endParaRPr lang="zh-TW" altLang="en-US" sz="2000"/>
          </a:p>
        </p:txBody>
      </p:sp>
      <p:pic>
        <p:nvPicPr>
          <p:cNvPr id="2" name="圖片 1">
            <a:extLst>
              <a:ext uri="{FF2B5EF4-FFF2-40B4-BE49-F238E27FC236}">
                <a16:creationId xmlns:a16="http://schemas.microsoft.com/office/drawing/2014/main" id="{58612A49-4DCB-6D8F-5CA4-73508ECEDE20}"/>
              </a:ext>
            </a:extLst>
          </p:cNvPr>
          <p:cNvPicPr>
            <a:picLocks noChangeAspect="1"/>
          </p:cNvPicPr>
          <p:nvPr/>
        </p:nvPicPr>
        <p:blipFill>
          <a:blip r:embed="rId3"/>
          <a:stretch>
            <a:fillRect/>
          </a:stretch>
        </p:blipFill>
        <p:spPr>
          <a:xfrm>
            <a:off x="1847850" y="1152525"/>
            <a:ext cx="5448300" cy="5689600"/>
          </a:xfrm>
          <a:prstGeom prst="rect">
            <a:avLst/>
          </a:prstGeom>
        </p:spPr>
      </p:pic>
    </p:spTree>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a:extLst>
              <a:ext uri="{FF2B5EF4-FFF2-40B4-BE49-F238E27FC236}">
                <a16:creationId xmlns:a16="http://schemas.microsoft.com/office/drawing/2014/main" id="{0A95FB34-A989-82E6-94B9-672A962AC584}"/>
              </a:ext>
            </a:extLst>
          </p:cNvPr>
          <p:cNvSpPr>
            <a:spLocks noGrp="1" noChangeArrowheads="1"/>
          </p:cNvSpPr>
          <p:nvPr>
            <p:ph type="title"/>
          </p:nvPr>
        </p:nvSpPr>
        <p:spPr/>
        <p:txBody>
          <a:bodyPr/>
          <a:lstStyle/>
          <a:p>
            <a:r>
              <a:rPr lang="zh-TW" altLang="zh-TW"/>
              <a:t>企業間的流程管理</a:t>
            </a:r>
            <a:endParaRPr lang="zh-TW" altLang="en-US"/>
          </a:p>
        </p:txBody>
      </p:sp>
      <p:sp>
        <p:nvSpPr>
          <p:cNvPr id="102403" name="內容版面配置區 2">
            <a:extLst>
              <a:ext uri="{FF2B5EF4-FFF2-40B4-BE49-F238E27FC236}">
                <a16:creationId xmlns:a16="http://schemas.microsoft.com/office/drawing/2014/main" id="{ABFEB6E5-21BA-BE62-7809-045E2590B735}"/>
              </a:ext>
            </a:extLst>
          </p:cNvPr>
          <p:cNvSpPr>
            <a:spLocks noGrp="1" noChangeArrowheads="1"/>
          </p:cNvSpPr>
          <p:nvPr>
            <p:ph idx="1"/>
          </p:nvPr>
        </p:nvSpPr>
        <p:spPr>
          <a:xfrm>
            <a:off x="492125" y="977900"/>
            <a:ext cx="7924800" cy="4518025"/>
          </a:xfrm>
        </p:spPr>
        <p:txBody>
          <a:bodyPr/>
          <a:lstStyle/>
          <a:p>
            <a:r>
              <a:rPr lang="zh-TW" altLang="zh-TW"/>
              <a:t>上下游廠商藉由企業間網路協定、</a:t>
            </a:r>
            <a:r>
              <a:rPr lang="en-US" altLang="zh-TW"/>
              <a:t>web-based</a:t>
            </a:r>
            <a:r>
              <a:rPr lang="zh-TW" altLang="zh-TW"/>
              <a:t>平台、以及各種應用系統交換需求預測、訂單、產能、庫存、配送、成本等即時性資訊。</a:t>
            </a:r>
            <a:endParaRPr lang="en-US" altLang="zh-TW"/>
          </a:p>
          <a:p>
            <a:r>
              <a:rPr lang="zh-TW" altLang="zh-TW"/>
              <a:t>除了作業層次的互動，有關</a:t>
            </a:r>
            <a:r>
              <a:rPr lang="zh-TW" altLang="zh-TW">
                <a:solidFill>
                  <a:srgbClr val="FF0000"/>
                </a:solidFill>
              </a:rPr>
              <a:t>協同產品開發</a:t>
            </a:r>
            <a:r>
              <a:rPr lang="zh-TW" altLang="zh-TW"/>
              <a:t>以及</a:t>
            </a:r>
            <a:r>
              <a:rPr lang="zh-TW" altLang="zh-TW">
                <a:solidFill>
                  <a:srgbClr val="FF0000"/>
                </a:solidFill>
              </a:rPr>
              <a:t>協同供應鏈</a:t>
            </a:r>
            <a:r>
              <a:rPr lang="zh-TW" altLang="zh-TW"/>
              <a:t>等合作的模式、技術、與執行已成為重要的議題。</a:t>
            </a:r>
            <a:endParaRPr lang="en-US" altLang="zh-TW"/>
          </a:p>
          <a:p>
            <a:r>
              <a:rPr lang="zh-TW" altLang="zh-TW"/>
              <a:t>協同的目的在交換資訊、調整作業步驟、分享資源、強化共同能量，以形成綜效與達成共同獲利目標。</a:t>
            </a:r>
            <a:endParaRPr lang="en-US" altLang="zh-TW"/>
          </a:p>
          <a:p>
            <a:r>
              <a:rPr lang="zh-TW" altLang="zh-TW"/>
              <a:t>企業間合作應全面審檢現存的流程以及應用系統的功能，進而規劃、分析、與創新流程，建立雙方交易的營運規則，強化共同決策的彈性、提高整體供應的效率、以及降低共同風險。</a:t>
            </a:r>
          </a:p>
          <a:p>
            <a:endParaRPr lang="zh-TW" altLang="en-US"/>
          </a:p>
        </p:txBody>
      </p:sp>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26C702-9A43-1064-E8DB-1C582FA3340E}"/>
              </a:ext>
            </a:extLst>
          </p:cNvPr>
          <p:cNvSpPr>
            <a:spLocks noGrp="1" noChangeArrowheads="1"/>
          </p:cNvSpPr>
          <p:nvPr>
            <p:ph type="title"/>
          </p:nvPr>
        </p:nvSpPr>
        <p:spPr/>
        <p:txBody>
          <a:bodyPr/>
          <a:lstStyle/>
          <a:p>
            <a:r>
              <a:rPr lang="en-US" altLang="zh-TW">
                <a:latin typeface="Times New Roman" panose="02020603050405020304" pitchFamily="18" charset="0"/>
              </a:rPr>
              <a:t>ERP</a:t>
            </a:r>
            <a:r>
              <a:rPr lang="zh-TW" altLang="en-US">
                <a:latin typeface="Times New Roman" panose="02020603050405020304" pitchFamily="18" charset="0"/>
              </a:rPr>
              <a:t>之特性</a:t>
            </a:r>
          </a:p>
        </p:txBody>
      </p:sp>
      <p:sp>
        <p:nvSpPr>
          <p:cNvPr id="12291" name="Rectangle 3">
            <a:extLst>
              <a:ext uri="{FF2B5EF4-FFF2-40B4-BE49-F238E27FC236}">
                <a16:creationId xmlns:a16="http://schemas.microsoft.com/office/drawing/2014/main" id="{A04C10FE-A4F4-94D7-27DA-00B47D81D8C0}"/>
              </a:ext>
            </a:extLst>
          </p:cNvPr>
          <p:cNvSpPr>
            <a:spLocks noGrp="1" noChangeArrowheads="1"/>
          </p:cNvSpPr>
          <p:nvPr>
            <p:ph type="body" idx="1"/>
          </p:nvPr>
        </p:nvSpPr>
        <p:spPr>
          <a:xfrm>
            <a:off x="492125" y="977900"/>
            <a:ext cx="7924800" cy="5546725"/>
          </a:xfrm>
        </p:spPr>
        <p:txBody>
          <a:bodyPr/>
          <a:lstStyle/>
          <a:p>
            <a:pPr>
              <a:lnSpc>
                <a:spcPct val="90000"/>
              </a:lnSpc>
            </a:pPr>
            <a:r>
              <a:rPr lang="en-US" altLang="zh-TW" sz="2000">
                <a:latin typeface="Times New Roman" panose="02020603050405020304" pitchFamily="18" charset="0"/>
                <a:cs typeface="Times New Roman" panose="02020603050405020304" pitchFamily="18" charset="0"/>
              </a:rPr>
              <a:t>ERP</a:t>
            </a:r>
            <a:r>
              <a:rPr lang="zh-TW" altLang="en-US" sz="2000">
                <a:latin typeface="Times New Roman" panose="02020603050405020304" pitchFamily="18" charset="0"/>
              </a:rPr>
              <a:t>系統為一多模組</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multi-modular)</a:t>
            </a:r>
            <a:r>
              <a:rPr lang="zh-TW" altLang="en-US" sz="2000">
                <a:latin typeface="Times New Roman" panose="02020603050405020304" pitchFamily="18" charset="0"/>
              </a:rPr>
              <a:t>整體性企業資訊系統</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company-wide information</a:t>
            </a:r>
            <a:r>
              <a:rPr lang="en-US" altLang="zh-TW" sz="2000">
                <a:latin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systems)</a:t>
            </a:r>
            <a:r>
              <a:rPr lang="en-US" altLang="zh-TW" sz="2000">
                <a:latin typeface="Times New Roman" panose="02020603050405020304" pitchFamily="18" charset="0"/>
                <a:ea typeface="Arial Unicode MS" panose="020B0604020202020204" pitchFamily="34" charset="-128"/>
                <a:cs typeface="Arial Unicode MS" panose="020B0604020202020204" pitchFamily="34" charset="-128"/>
              </a:rPr>
              <a:t>，</a:t>
            </a:r>
          </a:p>
          <a:p>
            <a:pPr lvl="1">
              <a:lnSpc>
                <a:spcPct val="90000"/>
              </a:lnSpc>
            </a:pPr>
            <a:r>
              <a:rPr lang="zh-TW" altLang="en-US" sz="1800">
                <a:latin typeface="Times New Roman" panose="02020603050405020304" pitchFamily="18" charset="0"/>
                <a:ea typeface="Arial Unicode MS" panose="020B0604020202020204" pitchFamily="34" charset="-128"/>
                <a:cs typeface="Arial Unicode MS" panose="020B0604020202020204" pitchFamily="34" charset="-128"/>
              </a:rPr>
              <a:t>除了以流程導向的模式整合內部所有功能，</a:t>
            </a:r>
          </a:p>
          <a:p>
            <a:pPr lvl="1">
              <a:lnSpc>
                <a:spcPct val="90000"/>
              </a:lnSpc>
            </a:pPr>
            <a:r>
              <a:rPr lang="zh-TW" altLang="en-US" sz="1800">
                <a:latin typeface="Times New Roman" panose="02020603050405020304" pitchFamily="18" charset="0"/>
                <a:ea typeface="Arial Unicode MS" panose="020B0604020202020204" pitchFamily="34" charset="-128"/>
                <a:cs typeface="Arial Unicode MS" panose="020B0604020202020204" pitchFamily="34" charset="-128"/>
              </a:rPr>
              <a:t>並可應用整合應用</a:t>
            </a:r>
            <a:r>
              <a:rPr lang="zh-TW" altLang="en-US" sz="1800">
                <a:latin typeface="Times New Roman" panose="02020603050405020304" pitchFamily="18" charset="0"/>
              </a:rPr>
              <a:t>技術</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B2B integration applications)</a:t>
            </a:r>
            <a:r>
              <a:rPr lang="zh-TW" altLang="en-US" sz="1800">
                <a:latin typeface="Times New Roman" panose="02020603050405020304" pitchFamily="18" charset="0"/>
              </a:rPr>
              <a:t>與其他企業的</a:t>
            </a:r>
            <a:r>
              <a:rPr lang="en-US" altLang="zh-TW" sz="1800">
                <a:latin typeface="Times New Roman" panose="02020603050405020304" pitchFamily="18" charset="0"/>
                <a:cs typeface="Times New Roman" panose="02020603050405020304" pitchFamily="18" charset="0"/>
              </a:rPr>
              <a:t>ERP</a:t>
            </a:r>
            <a:r>
              <a:rPr lang="zh-TW" altLang="en-US" sz="1800">
                <a:latin typeface="Times New Roman" panose="02020603050405020304" pitchFamily="18" charset="0"/>
              </a:rPr>
              <a:t>系統聯結。 </a:t>
            </a:r>
          </a:p>
          <a:p>
            <a:pPr>
              <a:lnSpc>
                <a:spcPct val="90000"/>
              </a:lnSpc>
            </a:pPr>
            <a:r>
              <a:rPr lang="zh-TW" altLang="en-US" sz="2000">
                <a:latin typeface="Times New Roman" panose="02020603050405020304" pitchFamily="18" charset="0"/>
              </a:rPr>
              <a:t>當選取與評估</a:t>
            </a:r>
            <a:r>
              <a:rPr lang="en-US" altLang="zh-TW" sz="2000">
                <a:latin typeface="Times New Roman" panose="02020603050405020304" pitchFamily="18" charset="0"/>
              </a:rPr>
              <a:t>ERP</a:t>
            </a:r>
            <a:r>
              <a:rPr lang="zh-TW" altLang="en-US" sz="2000">
                <a:latin typeface="Times New Roman" panose="02020603050405020304" pitchFamily="18" charset="0"/>
              </a:rPr>
              <a:t>系統時，大多數企業 </a:t>
            </a:r>
          </a:p>
          <a:p>
            <a:pPr lvl="1">
              <a:lnSpc>
                <a:spcPct val="90000"/>
              </a:lnSpc>
            </a:pPr>
            <a:r>
              <a:rPr lang="zh-TW" altLang="en-US" sz="1800">
                <a:latin typeface="Times New Roman" panose="02020603050405020304" pitchFamily="18" charset="0"/>
              </a:rPr>
              <a:t>根據各項指標</a:t>
            </a:r>
            <a:r>
              <a:rPr lang="zh-TW" altLang="en-US" sz="1800">
                <a:latin typeface="Times New Roman" panose="02020603050405020304" pitchFamily="18" charset="0"/>
                <a:cs typeface="Times New Roman" panose="02020603050405020304" pitchFamily="18" charset="0"/>
              </a:rPr>
              <a:t>(</a:t>
            </a:r>
            <a:r>
              <a:rPr lang="zh-TW" altLang="en-US" sz="1800">
                <a:latin typeface="Times New Roman" panose="02020603050405020304" pitchFamily="18" charset="0"/>
              </a:rPr>
              <a:t>如功能性、投資成本、支援能力等</a:t>
            </a:r>
            <a:r>
              <a:rPr lang="zh-TW" altLang="en-US" sz="1800">
                <a:latin typeface="Times New Roman" panose="02020603050405020304" pitchFamily="18" charset="0"/>
                <a:cs typeface="Times New Roman" panose="02020603050405020304" pitchFamily="18" charset="0"/>
              </a:rPr>
              <a:t>)</a:t>
            </a:r>
            <a:r>
              <a:rPr lang="zh-TW" altLang="en-US" sz="1800">
                <a:latin typeface="Times New Roman" panose="02020603050405020304" pitchFamily="18" charset="0"/>
              </a:rPr>
              <a:t>選取</a:t>
            </a:r>
            <a:r>
              <a:rPr lang="en-US" altLang="zh-TW" sz="1800">
                <a:latin typeface="Times New Roman" panose="02020603050405020304" pitchFamily="18" charset="0"/>
                <a:cs typeface="Times New Roman" panose="02020603050405020304" pitchFamily="18" charset="0"/>
              </a:rPr>
              <a:t>ERP</a:t>
            </a:r>
            <a:r>
              <a:rPr lang="zh-TW" altLang="en-US" sz="1800">
                <a:latin typeface="Times New Roman" panose="02020603050405020304" pitchFamily="18" charset="0"/>
              </a:rPr>
              <a:t>系統供應商所提供的標準化</a:t>
            </a:r>
            <a:r>
              <a:rPr lang="zh-TW" altLang="en-US" sz="1800" i="1">
                <a:latin typeface="Times New Roman" panose="02020603050405020304" pitchFamily="18" charset="0"/>
              </a:rPr>
              <a:t>架購套裝系統</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commercial off-the-self package)</a:t>
            </a:r>
            <a:r>
              <a:rPr lang="en-US" altLang="zh-TW" sz="1800">
                <a:latin typeface="Times New Roman" panose="02020603050405020304" pitchFamily="18" charset="0"/>
              </a:rPr>
              <a:t>，</a:t>
            </a:r>
          </a:p>
          <a:p>
            <a:pPr lvl="1">
              <a:lnSpc>
                <a:spcPct val="90000"/>
              </a:lnSpc>
            </a:pPr>
            <a:r>
              <a:rPr lang="zh-TW" altLang="en-US" sz="1800">
                <a:latin typeface="Times New Roman" panose="02020603050405020304" pitchFamily="18" charset="0"/>
              </a:rPr>
              <a:t>繼而進行導入專案</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implementation project)</a:t>
            </a:r>
            <a:r>
              <a:rPr lang="en-US" altLang="zh-TW" sz="1800">
                <a:latin typeface="Times New Roman" panose="02020603050405020304" pitchFamily="18" charset="0"/>
              </a:rPr>
              <a:t>，</a:t>
            </a:r>
            <a:r>
              <a:rPr lang="zh-TW" altLang="en-US" sz="1800">
                <a:latin typeface="Times New Roman" panose="02020603050405020304" pitchFamily="18" charset="0"/>
              </a:rPr>
              <a:t>針對特定的需求執行</a:t>
            </a:r>
            <a:r>
              <a:rPr lang="zh-TW" altLang="en-US" sz="1800" i="1">
                <a:latin typeface="Times New Roman" panose="02020603050405020304" pitchFamily="18" charset="0"/>
              </a:rPr>
              <a:t>系統配置</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system configuration)</a:t>
            </a:r>
            <a:r>
              <a:rPr lang="zh-TW" altLang="en-US" sz="1800">
                <a:latin typeface="Times New Roman" panose="02020603050405020304" pitchFamily="18" charset="0"/>
              </a:rPr>
              <a:t>以達成</a:t>
            </a:r>
            <a:r>
              <a:rPr lang="zh-TW" altLang="en-US" sz="1800" i="1">
                <a:latin typeface="Times New Roman" panose="02020603050405020304" pitchFamily="18" charset="0"/>
              </a:rPr>
              <a:t>客製化</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customization)</a:t>
            </a:r>
            <a:r>
              <a:rPr lang="zh-TW" altLang="en-US" sz="1800">
                <a:latin typeface="Times New Roman" panose="02020603050405020304" pitchFamily="18" charset="0"/>
              </a:rPr>
              <a:t>目的。 </a:t>
            </a:r>
          </a:p>
          <a:p>
            <a:pPr>
              <a:lnSpc>
                <a:spcPct val="90000"/>
              </a:lnSpc>
            </a:pPr>
            <a:r>
              <a:rPr lang="zh-TW" altLang="en-US" sz="2000">
                <a:latin typeface="Times New Roman" panose="02020603050405020304" pitchFamily="18" charset="0"/>
              </a:rPr>
              <a:t>有別於傳統自行開發系統，</a:t>
            </a:r>
          </a:p>
          <a:p>
            <a:pPr lvl="1">
              <a:lnSpc>
                <a:spcPct val="90000"/>
              </a:lnSpc>
            </a:pPr>
            <a:r>
              <a:rPr lang="en-US" altLang="zh-TW" sz="1800">
                <a:latin typeface="Times New Roman" panose="02020603050405020304" pitchFamily="18" charset="0"/>
                <a:cs typeface="Times New Roman" panose="02020603050405020304" pitchFamily="18" charset="0"/>
              </a:rPr>
              <a:t>ERP</a:t>
            </a:r>
            <a:r>
              <a:rPr lang="zh-TW" altLang="en-US" sz="1800">
                <a:latin typeface="Times New Roman" panose="02020603050405020304" pitchFamily="18" charset="0"/>
              </a:rPr>
              <a:t>系統配置係依據特定的企業需求，組合架購系統的各個標準應用模組</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application modules)</a:t>
            </a:r>
            <a:r>
              <a:rPr lang="zh-TW" altLang="en-US" sz="1800">
                <a:latin typeface="Times New Roman" panose="02020603050405020304" pitchFamily="18" charset="0"/>
              </a:rPr>
              <a:t>及中央資料庫</a:t>
            </a:r>
            <a:r>
              <a:rPr lang="zh-TW" altLang="en-US" sz="180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central database)</a:t>
            </a:r>
            <a:r>
              <a:rPr lang="zh-TW" altLang="en-US" sz="1800">
                <a:latin typeface="Times New Roman" panose="02020603050405020304" pitchFamily="18" charset="0"/>
              </a:rPr>
              <a:t>以結構化為整體系統，</a:t>
            </a:r>
          </a:p>
          <a:p>
            <a:pPr lvl="1">
              <a:lnSpc>
                <a:spcPct val="90000"/>
              </a:lnSpc>
            </a:pPr>
            <a:r>
              <a:rPr lang="zh-TW" altLang="en-US" sz="1800">
                <a:latin typeface="Times New Roman" panose="02020603050405020304" pitchFamily="18" charset="0"/>
              </a:rPr>
              <a:t>使得各模組之間能夠依照所設定的流程及其邏輯自動傳遞資訊以及提供決策支援的機制。 </a:t>
            </a:r>
          </a:p>
        </p:txBody>
      </p:sp>
    </p:spTree>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標題 1">
            <a:extLst>
              <a:ext uri="{FF2B5EF4-FFF2-40B4-BE49-F238E27FC236}">
                <a16:creationId xmlns:a16="http://schemas.microsoft.com/office/drawing/2014/main" id="{507A0CCB-1AD5-148B-CFEC-410C7294DE40}"/>
              </a:ext>
            </a:extLst>
          </p:cNvPr>
          <p:cNvSpPr>
            <a:spLocks noGrp="1" noChangeArrowheads="1"/>
          </p:cNvSpPr>
          <p:nvPr>
            <p:ph type="title"/>
          </p:nvPr>
        </p:nvSpPr>
        <p:spPr/>
        <p:txBody>
          <a:bodyPr/>
          <a:lstStyle/>
          <a:p>
            <a:r>
              <a:rPr lang="zh-TW" altLang="zh-TW"/>
              <a:t>企業間的協同關係</a:t>
            </a:r>
            <a:endParaRPr lang="zh-TW" altLang="en-US"/>
          </a:p>
        </p:txBody>
      </p:sp>
      <p:sp>
        <p:nvSpPr>
          <p:cNvPr id="103427" name="內容版面配置區 2">
            <a:extLst>
              <a:ext uri="{FF2B5EF4-FFF2-40B4-BE49-F238E27FC236}">
                <a16:creationId xmlns:a16="http://schemas.microsoft.com/office/drawing/2014/main" id="{58E2B8B2-2462-2699-D116-86D1CD0B56FA}"/>
              </a:ext>
            </a:extLst>
          </p:cNvPr>
          <p:cNvSpPr>
            <a:spLocks noGrp="1" noChangeArrowheads="1"/>
          </p:cNvSpPr>
          <p:nvPr>
            <p:ph idx="1"/>
          </p:nvPr>
        </p:nvSpPr>
        <p:spPr>
          <a:xfrm>
            <a:off x="400050" y="704850"/>
            <a:ext cx="8277225" cy="1457325"/>
          </a:xfrm>
        </p:spPr>
        <p:txBody>
          <a:bodyPr/>
          <a:lstStyle/>
          <a:p>
            <a:r>
              <a:rPr lang="zh-TW" altLang="zh-TW" sz="1800"/>
              <a:t>協同的結構變數與交易績效指標的因果與平衡關係，而其中企業間流程被視為中介變數。</a:t>
            </a:r>
            <a:endParaRPr lang="en-US" altLang="zh-TW" sz="1800"/>
          </a:p>
          <a:p>
            <a:r>
              <a:rPr lang="zh-TW" altLang="zh-TW" sz="1800"/>
              <a:t>在分析設計企業間交易程序與流程之前，首先須要界定各方企業的利益與風險關係</a:t>
            </a:r>
            <a:r>
              <a:rPr lang="en-US" altLang="zh-TW" sz="1800"/>
              <a:t>(</a:t>
            </a:r>
            <a:r>
              <a:rPr lang="zh-TW" altLang="zh-TW" sz="1800"/>
              <a:t>長期或短期</a:t>
            </a:r>
            <a:r>
              <a:rPr lang="en-US" altLang="zh-TW" sz="1800"/>
              <a:t>)</a:t>
            </a:r>
            <a:r>
              <a:rPr lang="zh-TW" altLang="zh-TW" sz="1800"/>
              <a:t>、權利義務、以及指揮權的歸屬與模式</a:t>
            </a:r>
            <a:r>
              <a:rPr lang="en-US" altLang="zh-TW" sz="1800"/>
              <a:t>(</a:t>
            </a:r>
            <a:r>
              <a:rPr lang="zh-TW" altLang="zh-TW" sz="1800"/>
              <a:t>集中式或分散式</a:t>
            </a:r>
            <a:r>
              <a:rPr lang="en-US" altLang="zh-TW" sz="1800"/>
              <a:t>)</a:t>
            </a:r>
            <a:r>
              <a:rPr lang="zh-TW" altLang="zh-TW" sz="1800"/>
              <a:t>。</a:t>
            </a:r>
          </a:p>
          <a:p>
            <a:endParaRPr lang="zh-TW" altLang="en-US" sz="1800"/>
          </a:p>
        </p:txBody>
      </p:sp>
      <p:sp>
        <p:nvSpPr>
          <p:cNvPr id="103428" name="Rectangle 2">
            <a:extLst>
              <a:ext uri="{FF2B5EF4-FFF2-40B4-BE49-F238E27FC236}">
                <a16:creationId xmlns:a16="http://schemas.microsoft.com/office/drawing/2014/main" id="{79FA6405-C286-EEA9-3F71-087B6FEFA3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2200" b="1">
                <a:solidFill>
                  <a:schemeClr val="bg1"/>
                </a:solidFill>
                <a:latin typeface="Arial-BoldMT" charset="0"/>
                <a:ea typeface="新細明體" panose="02020500000000000000" pitchFamily="18" charset="-120"/>
              </a:defRPr>
            </a:lvl1pPr>
            <a:lvl2pPr marL="742950" indent="-285750">
              <a:defRPr sz="2200" b="1">
                <a:solidFill>
                  <a:schemeClr val="bg1"/>
                </a:solidFill>
                <a:latin typeface="Arial-BoldMT" charset="0"/>
                <a:ea typeface="新細明體" panose="02020500000000000000" pitchFamily="18" charset="-120"/>
              </a:defRPr>
            </a:lvl2pPr>
            <a:lvl3pPr marL="1143000" indent="-228600">
              <a:defRPr sz="2200" b="1">
                <a:solidFill>
                  <a:schemeClr val="bg1"/>
                </a:solidFill>
                <a:latin typeface="Arial-BoldMT" charset="0"/>
                <a:ea typeface="新細明體" panose="02020500000000000000" pitchFamily="18" charset="-120"/>
              </a:defRPr>
            </a:lvl3pPr>
            <a:lvl4pPr marL="1600200" indent="-228600">
              <a:defRPr sz="2200" b="1">
                <a:solidFill>
                  <a:schemeClr val="bg1"/>
                </a:solidFill>
                <a:latin typeface="Arial-BoldMT" charset="0"/>
                <a:ea typeface="新細明體" panose="02020500000000000000" pitchFamily="18" charset="-120"/>
              </a:defRPr>
            </a:lvl4pPr>
            <a:lvl5pPr marL="2057400" indent="-228600">
              <a:defRPr sz="2200" b="1">
                <a:solidFill>
                  <a:schemeClr val="bg1"/>
                </a:solidFill>
                <a:latin typeface="Arial-BoldMT" charset="0"/>
                <a:ea typeface="新細明體" panose="02020500000000000000" pitchFamily="18" charset="-120"/>
              </a:defRPr>
            </a:lvl5pPr>
            <a:lvl6pPr marL="25146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6pPr>
            <a:lvl7pPr marL="29718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7pPr>
            <a:lvl8pPr marL="34290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8pPr>
            <a:lvl9pPr marL="3886200" indent="-228600" eaLnBrk="0" fontAlgn="base" hangingPunct="0">
              <a:spcBef>
                <a:spcPct val="0"/>
              </a:spcBef>
              <a:spcAft>
                <a:spcPct val="0"/>
              </a:spcAft>
              <a:defRPr sz="2200" b="1">
                <a:solidFill>
                  <a:schemeClr val="bg1"/>
                </a:solidFill>
                <a:latin typeface="Arial-BoldMT" charset="0"/>
                <a:ea typeface="新細明體" panose="02020500000000000000" pitchFamily="18" charset="-120"/>
              </a:defRPr>
            </a:lvl9pPr>
          </a:lstStyle>
          <a:p>
            <a:pPr>
              <a:lnSpc>
                <a:spcPct val="90000"/>
              </a:lnSpc>
              <a:spcAft>
                <a:spcPct val="50000"/>
              </a:spcAft>
              <a:buClr>
                <a:srgbClr val="273C82"/>
              </a:buClr>
              <a:buSzPct val="100000"/>
              <a:buFont typeface="Wingdings" pitchFamily="2" charset="2"/>
              <a:buChar char="Ø"/>
            </a:pPr>
            <a:endParaRPr lang="zh-TW" altLang="en-US"/>
          </a:p>
        </p:txBody>
      </p:sp>
      <p:graphicFrame>
        <p:nvGraphicFramePr>
          <p:cNvPr id="103429" name="Object 1">
            <a:extLst>
              <a:ext uri="{FF2B5EF4-FFF2-40B4-BE49-F238E27FC236}">
                <a16:creationId xmlns:a16="http://schemas.microsoft.com/office/drawing/2014/main" id="{FB6251DC-46CD-DB6B-CF45-1BF1B7A0C227}"/>
              </a:ext>
            </a:extLst>
          </p:cNvPr>
          <p:cNvGraphicFramePr>
            <a:graphicFrameLocks noChangeAspect="1"/>
          </p:cNvGraphicFramePr>
          <p:nvPr/>
        </p:nvGraphicFramePr>
        <p:xfrm>
          <a:off x="160338" y="2305050"/>
          <a:ext cx="8823325" cy="4273550"/>
        </p:xfrm>
        <a:graphic>
          <a:graphicData uri="http://schemas.openxmlformats.org/presentationml/2006/ole">
            <mc:AlternateContent xmlns:mc="http://schemas.openxmlformats.org/markup-compatibility/2006">
              <mc:Choice xmlns:v="urn:schemas-microsoft-com:vml" Requires="v">
                <p:oleObj r:id="rId2" imgW="3911600" imgH="1701800" progId="Visio.Drawing.6">
                  <p:embed/>
                </p:oleObj>
              </mc:Choice>
              <mc:Fallback>
                <p:oleObj r:id="rId2" imgW="3911600" imgH="1701800" progId="Visio.Drawing.6">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2305050"/>
                        <a:ext cx="8823325"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1">
            <a:extLst>
              <a:ext uri="{FF2B5EF4-FFF2-40B4-BE49-F238E27FC236}">
                <a16:creationId xmlns:a16="http://schemas.microsoft.com/office/drawing/2014/main" id="{BDDF6A0B-41AE-D2B1-B7CD-255DE314FB72}"/>
              </a:ext>
            </a:extLst>
          </p:cNvPr>
          <p:cNvSpPr>
            <a:spLocks noGrp="1" noChangeArrowheads="1"/>
          </p:cNvSpPr>
          <p:nvPr>
            <p:ph type="title"/>
          </p:nvPr>
        </p:nvSpPr>
        <p:spPr/>
        <p:txBody>
          <a:bodyPr/>
          <a:lstStyle/>
          <a:p>
            <a:r>
              <a:rPr lang="zh-TW" altLang="zh-TW"/>
              <a:t>交易模式、流程、資訊內容、與通訊協訂的產業標準</a:t>
            </a:r>
            <a:endParaRPr lang="zh-TW" altLang="en-US"/>
          </a:p>
        </p:txBody>
      </p:sp>
      <p:sp>
        <p:nvSpPr>
          <p:cNvPr id="104451" name="內容版面配置區 2">
            <a:extLst>
              <a:ext uri="{FF2B5EF4-FFF2-40B4-BE49-F238E27FC236}">
                <a16:creationId xmlns:a16="http://schemas.microsoft.com/office/drawing/2014/main" id="{783E0A29-53FA-7721-C86C-D08B84452161}"/>
              </a:ext>
            </a:extLst>
          </p:cNvPr>
          <p:cNvSpPr>
            <a:spLocks noGrp="1" noChangeArrowheads="1"/>
          </p:cNvSpPr>
          <p:nvPr>
            <p:ph idx="1"/>
          </p:nvPr>
        </p:nvSpPr>
        <p:spPr>
          <a:xfrm>
            <a:off x="503238" y="1147763"/>
            <a:ext cx="7924800" cy="4238625"/>
          </a:xfrm>
        </p:spPr>
        <p:txBody>
          <a:bodyPr/>
          <a:lstStyle/>
          <a:p>
            <a:r>
              <a:rPr lang="zh-TW" altLang="zh-TW"/>
              <a:t>為整合多層級的供應鏈，供應鏈作業參考模式</a:t>
            </a:r>
            <a:r>
              <a:rPr lang="en-US" altLang="zh-TW"/>
              <a:t>(SCOR)</a:t>
            </a:r>
            <a:r>
              <a:rPr lang="zh-TW" altLang="zh-TW"/>
              <a:t>、協同規劃</a:t>
            </a:r>
            <a:r>
              <a:rPr lang="en-US" altLang="zh-TW"/>
              <a:t>-</a:t>
            </a:r>
            <a:r>
              <a:rPr lang="zh-TW" altLang="zh-TW"/>
              <a:t>預測</a:t>
            </a:r>
            <a:r>
              <a:rPr lang="en-US" altLang="zh-TW"/>
              <a:t>-</a:t>
            </a:r>
            <a:r>
              <a:rPr lang="zh-TW" altLang="zh-TW"/>
              <a:t>補貨</a:t>
            </a:r>
            <a:r>
              <a:rPr lang="en-US" altLang="zh-TW"/>
              <a:t>(CPFR)</a:t>
            </a:r>
            <a:r>
              <a:rPr lang="zh-TW" altLang="zh-TW"/>
              <a:t>、以及</a:t>
            </a:r>
            <a:r>
              <a:rPr lang="en-US" altLang="zh-TW"/>
              <a:t>RosettaNet Protocol</a:t>
            </a:r>
          </a:p>
          <a:p>
            <a:r>
              <a:rPr lang="zh-TW" altLang="zh-TW"/>
              <a:t>此種趨勢將有利於國際大型企業掌控指揮權以集中分派訂單與控管供應流程。中小型代工廠商針對此一趨勢，除了致力於參考與導入標準流程、提升技術與品質、以及降低成本，強化核心能力與差異化應該是流程再造的最終目的。</a:t>
            </a:r>
            <a:endParaRPr lang="en-US" altLang="zh-TW"/>
          </a:p>
          <a:p>
            <a:r>
              <a:rPr lang="zh-TW" altLang="zh-TW"/>
              <a:t>綠色產品與綠色供應鏈、無線射頻識別系統（</a:t>
            </a:r>
            <a:r>
              <a:rPr lang="en-US" altLang="zh-TW"/>
              <a:t>RFID</a:t>
            </a:r>
            <a:r>
              <a:rPr lang="zh-TW" altLang="zh-TW"/>
              <a:t>）、以及雲端運算已成為趨勢，而勢必影響全球產業網絡、企業間關係，以及個別企業。</a:t>
            </a:r>
          </a:p>
          <a:p>
            <a:endParaRPr lang="zh-TW" altLang="en-US"/>
          </a:p>
        </p:txBody>
      </p:sp>
    </p:spTree>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57EF07F-070E-E1D8-2269-CC0B8AC302BF}"/>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BPM</a:t>
            </a:r>
            <a:r>
              <a:rPr lang="zh-TW" altLang="en-US">
                <a:latin typeface="Times New Roman" panose="02020603050405020304" pitchFamily="18" charset="0"/>
              </a:rPr>
              <a:t>的發展趨勢 </a:t>
            </a:r>
          </a:p>
        </p:txBody>
      </p:sp>
      <p:sp>
        <p:nvSpPr>
          <p:cNvPr id="105475" name="Rectangle 3">
            <a:extLst>
              <a:ext uri="{FF2B5EF4-FFF2-40B4-BE49-F238E27FC236}">
                <a16:creationId xmlns:a16="http://schemas.microsoft.com/office/drawing/2014/main" id="{E48C6712-8C99-7755-773C-F6048ED1D364}"/>
              </a:ext>
            </a:extLst>
          </p:cNvPr>
          <p:cNvSpPr>
            <a:spLocks noGrp="1" noChangeArrowheads="1"/>
          </p:cNvSpPr>
          <p:nvPr>
            <p:ph type="body" idx="1"/>
          </p:nvPr>
        </p:nvSpPr>
        <p:spPr>
          <a:xfrm>
            <a:off x="231775" y="1031875"/>
            <a:ext cx="8656638" cy="5435600"/>
          </a:xfrm>
        </p:spPr>
        <p:txBody>
          <a:bodyPr/>
          <a:lstStyle/>
          <a:p>
            <a:pPr>
              <a:lnSpc>
                <a:spcPct val="90000"/>
              </a:lnSpc>
            </a:pPr>
            <a:r>
              <a:rPr lang="zh-TW" altLang="en-US" sz="2000">
                <a:latin typeface="Times New Roman" panose="02020603050405020304" pitchFamily="18" charset="0"/>
              </a:rPr>
              <a:t>隨著全球</a:t>
            </a:r>
            <a:r>
              <a:rPr lang="en-US" altLang="zh-TW" sz="2000">
                <a:latin typeface="Times New Roman" panose="02020603050405020304" pitchFamily="18" charset="0"/>
                <a:cs typeface="Times New Roman" panose="02020603050405020304" pitchFamily="18" charset="0"/>
              </a:rPr>
              <a:t>e</a:t>
            </a:r>
            <a:r>
              <a:rPr lang="zh-TW" altLang="en-US" sz="2000">
                <a:latin typeface="Times New Roman" panose="02020603050405020304" pitchFamily="18" charset="0"/>
              </a:rPr>
              <a:t>化經濟以及資訊技術不斷創新，有關企業流程的理論與應用雖已逐漸成熟卻仍然方興未艾。 </a:t>
            </a:r>
            <a:endParaRPr lang="en-US" altLang="zh-TW" sz="2000">
              <a:latin typeface="Times New Roman" panose="02020603050405020304" pitchFamily="18" charset="0"/>
            </a:endParaRPr>
          </a:p>
          <a:p>
            <a:pPr>
              <a:lnSpc>
                <a:spcPct val="90000"/>
              </a:lnSpc>
            </a:pPr>
            <a:r>
              <a:rPr lang="zh-TW" altLang="zh-TW" sz="2000"/>
              <a:t>服務業（如金融、醫療、物流、資訊、娛樂）業已引進流程管理以及相關技術。</a:t>
            </a:r>
            <a:endParaRPr lang="zh-TW" altLang="en-US" sz="2000">
              <a:latin typeface="Times New Roman" panose="02020603050405020304" pitchFamily="18" charset="0"/>
            </a:endParaRPr>
          </a:p>
          <a:p>
            <a:pPr>
              <a:lnSpc>
                <a:spcPct val="90000"/>
              </a:lnSpc>
            </a:pPr>
            <a:r>
              <a:rPr lang="zh-TW" altLang="en-US" sz="2000">
                <a:latin typeface="Times New Roman" panose="02020603050405020304" pitchFamily="18" charset="0"/>
              </a:rPr>
              <a:t>由於產業正朝向電子化市集</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e-Marketplace)</a:t>
            </a:r>
            <a:r>
              <a:rPr lang="en-US" altLang="zh-TW" sz="2000">
                <a:latin typeface="Times New Roman" panose="02020603050405020304" pitchFamily="18" charset="0"/>
              </a:rPr>
              <a:t>、</a:t>
            </a:r>
            <a:r>
              <a:rPr lang="zh-TW" altLang="en-US" sz="2000">
                <a:latin typeface="Times New Roman" panose="02020603050405020304" pitchFamily="18" charset="0"/>
              </a:rPr>
              <a:t>虛擬企業群</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Virtual Enterprise)</a:t>
            </a:r>
            <a:r>
              <a:rPr lang="en-US" altLang="zh-TW" sz="2000">
                <a:latin typeface="Times New Roman" panose="02020603050405020304" pitchFamily="18" charset="0"/>
              </a:rPr>
              <a:t>、</a:t>
            </a:r>
            <a:r>
              <a:rPr lang="zh-TW" altLang="en-US" sz="2000">
                <a:latin typeface="Times New Roman" panose="02020603050405020304" pitchFamily="18" charset="0"/>
              </a:rPr>
              <a:t>延伸式供應鍊</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Extended Supply Chain)</a:t>
            </a:r>
            <a:r>
              <a:rPr lang="zh-TW" altLang="en-US" sz="2000">
                <a:latin typeface="Times New Roman" panose="02020603050405020304" pitchFamily="18" charset="0"/>
              </a:rPr>
              <a:t>進展，如何發展延伸式</a:t>
            </a:r>
            <a:r>
              <a:rPr lang="en-US" altLang="zh-TW" sz="2000">
                <a:latin typeface="Times New Roman" panose="02020603050405020304" pitchFamily="18" charset="0"/>
                <a:cs typeface="Times New Roman" panose="02020603050405020304" pitchFamily="18" charset="0"/>
              </a:rPr>
              <a:t>ERP</a:t>
            </a:r>
            <a:r>
              <a:rPr lang="zh-TW" altLang="en-US" sz="2000">
                <a:latin typeface="Times New Roman" panose="02020603050405020304" pitchFamily="18" charset="0"/>
              </a:rPr>
              <a:t>系統</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Extended ERP)</a:t>
            </a:r>
            <a:r>
              <a:rPr lang="zh-TW" altLang="en-US" sz="2000">
                <a:latin typeface="Times New Roman" panose="02020603050405020304" pitchFamily="18" charset="0"/>
              </a:rPr>
              <a:t>與整合企業間的流程已成為極為熱門的實務課題。 </a:t>
            </a:r>
          </a:p>
          <a:p>
            <a:pPr>
              <a:lnSpc>
                <a:spcPct val="90000"/>
              </a:lnSpc>
            </a:pPr>
            <a:r>
              <a:rPr lang="zh-TW" altLang="en-US" sz="2000">
                <a:latin typeface="Times New Roman" panose="02020603050405020304" pitchFamily="18" charset="0"/>
              </a:rPr>
              <a:t>在商用軟體方面，已有不計其數的企業流程分析工具</a:t>
            </a:r>
            <a:r>
              <a:rPr lang="zh-TW" altLang="en-US" sz="2000">
                <a:latin typeface="Times New Roman" panose="02020603050405020304" pitchFamily="18" charset="0"/>
                <a:cs typeface="Times New Roman" panose="02020603050405020304" pitchFamily="18" charset="0"/>
              </a:rPr>
              <a:t>(</a:t>
            </a:r>
            <a:r>
              <a:rPr lang="zh-TW" altLang="en-US" sz="2000">
                <a:latin typeface="Times New Roman" panose="02020603050405020304" pitchFamily="18" charset="0"/>
              </a:rPr>
              <a:t>如</a:t>
            </a:r>
            <a:r>
              <a:rPr lang="en-US" altLang="zh-TW" sz="2000">
                <a:latin typeface="Times New Roman" panose="02020603050405020304" pitchFamily="18" charset="0"/>
                <a:cs typeface="Times New Roman" panose="02020603050405020304" pitchFamily="18" charset="0"/>
              </a:rPr>
              <a:t>FlowMark</a:t>
            </a:r>
            <a:r>
              <a:rPr lang="en-US" altLang="zh-TW" sz="2000">
                <a:latin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Proforma</a:t>
            </a:r>
            <a:r>
              <a:rPr lang="en-US" altLang="zh-TW" sz="2000">
                <a:latin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Popkin)</a:t>
            </a:r>
            <a:r>
              <a:rPr lang="zh-TW" altLang="en-US" sz="2000">
                <a:latin typeface="Times New Roman" panose="02020603050405020304" pitchFamily="18" charset="0"/>
              </a:rPr>
              <a:t>與群組軟體</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Groupware)(</a:t>
            </a:r>
            <a:r>
              <a:rPr lang="zh-TW" altLang="en-US" sz="2000">
                <a:latin typeface="Times New Roman" panose="02020603050405020304" pitchFamily="18" charset="0"/>
              </a:rPr>
              <a:t>如</a:t>
            </a:r>
            <a:r>
              <a:rPr lang="en-US" altLang="zh-TW" sz="2000">
                <a:latin typeface="Times New Roman" panose="02020603050405020304" pitchFamily="18" charset="0"/>
                <a:cs typeface="Times New Roman" panose="02020603050405020304" pitchFamily="18" charset="0"/>
              </a:rPr>
              <a:t>Lotus Notes)</a:t>
            </a:r>
            <a:r>
              <a:rPr lang="zh-TW" altLang="en-US" sz="2000">
                <a:latin typeface="Times New Roman" panose="02020603050405020304" pitchFamily="18" charset="0"/>
              </a:rPr>
              <a:t>上市。</a:t>
            </a:r>
          </a:p>
          <a:p>
            <a:pPr>
              <a:lnSpc>
                <a:spcPct val="90000"/>
              </a:lnSpc>
            </a:pPr>
            <a:r>
              <a:rPr lang="zh-TW" altLang="en-US" sz="2000">
                <a:latin typeface="Times New Roman" panose="02020603050405020304" pitchFamily="18" charset="0"/>
              </a:rPr>
              <a:t>現今已有</a:t>
            </a:r>
            <a:r>
              <a:rPr lang="en-US" altLang="zh-TW" sz="2000">
                <a:latin typeface="Times New Roman" panose="02020603050405020304" pitchFamily="18" charset="0"/>
                <a:cs typeface="Times New Roman" panose="02020603050405020304" pitchFamily="18" charset="0"/>
              </a:rPr>
              <a:t>Workflow Management Coalition</a:t>
            </a:r>
            <a:r>
              <a:rPr lang="zh-TW" altLang="en-US" sz="2000">
                <a:latin typeface="Times New Roman" panose="02020603050405020304" pitchFamily="18" charset="0"/>
              </a:rPr>
              <a:t>的組織針對工作流管理系統</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Workflow Management Systems)</a:t>
            </a:r>
            <a:r>
              <a:rPr lang="zh-TW" altLang="en-US" sz="2000">
                <a:latin typeface="Times New Roman" panose="02020603050405020304" pitchFamily="18" charset="0"/>
              </a:rPr>
              <a:t>建立了軟體產業的標準。 </a:t>
            </a:r>
          </a:p>
          <a:p>
            <a:pPr>
              <a:lnSpc>
                <a:spcPct val="90000"/>
              </a:lnSpc>
            </a:pPr>
            <a:r>
              <a:rPr lang="zh-TW" altLang="en-US" sz="2000">
                <a:latin typeface="Times New Roman" panose="02020603050405020304" pitchFamily="18" charset="0"/>
              </a:rPr>
              <a:t>在學理發展方面，協調理論</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Coordination Theory)</a:t>
            </a:r>
            <a:r>
              <a:rPr lang="en-US" altLang="zh-TW" sz="2000">
                <a:latin typeface="Times New Roman" panose="02020603050405020304" pitchFamily="18" charset="0"/>
              </a:rPr>
              <a:t>、</a:t>
            </a:r>
            <a:r>
              <a:rPr lang="zh-TW" altLang="en-US" sz="2000">
                <a:latin typeface="Times New Roman" panose="02020603050405020304" pitchFamily="18" charset="0"/>
              </a:rPr>
              <a:t>智慧代理人系統</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Multi-agent System)</a:t>
            </a:r>
            <a:r>
              <a:rPr lang="en-US" altLang="zh-TW" sz="2000">
                <a:latin typeface="Times New Roman" panose="02020603050405020304" pitchFamily="18" charset="0"/>
              </a:rPr>
              <a:t>、</a:t>
            </a:r>
            <a:r>
              <a:rPr lang="zh-TW" altLang="en-US" sz="2000">
                <a:latin typeface="Times New Roman" panose="02020603050405020304" pitchFamily="18" charset="0"/>
              </a:rPr>
              <a:t>電腦輔助合作系統</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Computer-Supported Cooperative Work)</a:t>
            </a:r>
            <a:r>
              <a:rPr lang="en-US" altLang="zh-TW" sz="2000">
                <a:latin typeface="Times New Roman" panose="02020603050405020304" pitchFamily="18" charset="0"/>
              </a:rPr>
              <a:t>、</a:t>
            </a:r>
            <a:r>
              <a:rPr lang="zh-TW" altLang="en-US" sz="2000">
                <a:latin typeface="Times New Roman" panose="02020603050405020304" pitchFamily="18" charset="0"/>
              </a:rPr>
              <a:t>以及電子黑板</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Electronic Blackboard)</a:t>
            </a:r>
            <a:r>
              <a:rPr lang="zh-TW" altLang="en-US" sz="2000">
                <a:latin typeface="Times New Roman" panose="02020603050405020304" pitchFamily="18" charset="0"/>
              </a:rPr>
              <a:t>等跨領域研究皆以不同的角度探討如何應用分散式人工智慧</a:t>
            </a:r>
            <a:r>
              <a:rPr lang="zh-TW" altLang="en-US" sz="200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Distributed Artificial Intelligence)</a:t>
            </a:r>
            <a:r>
              <a:rPr lang="zh-TW" altLang="en-US" sz="2000">
                <a:latin typeface="Times New Roman" panose="02020603050405020304" pitchFamily="18" charset="0"/>
              </a:rPr>
              <a:t>設計智慧化與可動態組合的分散式企業流程。 </a:t>
            </a:r>
          </a:p>
        </p:txBody>
      </p:sp>
    </p:spTree>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標題 1">
            <a:extLst>
              <a:ext uri="{FF2B5EF4-FFF2-40B4-BE49-F238E27FC236}">
                <a16:creationId xmlns:a16="http://schemas.microsoft.com/office/drawing/2014/main" id="{E1FA7AE1-5C3C-ABD9-8A92-B3FDBEA8D8BE}"/>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6AD1603-BD3A-36D0-98A3-C725020AD99D}"/>
              </a:ext>
            </a:extLst>
          </p:cNvPr>
          <p:cNvSpPr>
            <a:spLocks noGrp="1"/>
          </p:cNvSpPr>
          <p:nvPr>
            <p:ph idx="1"/>
          </p:nvPr>
        </p:nvSpPr>
        <p:spPr/>
        <p:txBody>
          <a:bodyPr/>
          <a:lstStyle/>
          <a:p>
            <a:r>
              <a:rPr lang="en-US" altLang="zh-TW">
                <a:effectLst>
                  <a:outerShdw blurRad="38100" dist="38100" dir="2700000" algn="tl">
                    <a:srgbClr val="C0C0C0"/>
                  </a:outerShdw>
                </a:effectLst>
              </a:rPr>
              <a:t>What is BPM (Business Process Management) in 3 Minutes ?(3</a:t>
            </a:r>
            <a:r>
              <a:rPr lang="zh-TW" altLang="en-US">
                <a:effectLst>
                  <a:outerShdw blurRad="38100" dist="38100" dir="2700000" algn="tl">
                    <a:srgbClr val="C0C0C0"/>
                  </a:outerShdw>
                </a:effectLst>
              </a:rPr>
              <a:t>分</a:t>
            </a:r>
            <a:r>
              <a:rPr lang="en-US" altLang="zh-TW">
                <a:effectLst>
                  <a:outerShdw blurRad="38100" dist="38100" dir="2700000" algn="tl">
                    <a:srgbClr val="C0C0C0"/>
                  </a:outerShdw>
                </a:effectLst>
              </a:rPr>
              <a:t>40</a:t>
            </a:r>
            <a:r>
              <a:rPr lang="zh-TW" altLang="en-US">
                <a:effectLst>
                  <a:outerShdw blurRad="38100" dist="38100" dir="2700000" algn="tl">
                    <a:srgbClr val="C0C0C0"/>
                  </a:outerShdw>
                </a:effectLst>
              </a:rPr>
              <a:t>秒</a:t>
            </a:r>
            <a:r>
              <a:rPr lang="en-US" altLang="zh-TW">
                <a:effectLst>
                  <a:outerShdw blurRad="38100" dist="38100" dir="2700000" algn="tl">
                    <a:srgbClr val="C0C0C0"/>
                  </a:outerShdw>
                </a:effectLst>
              </a:rPr>
              <a:t>)</a:t>
            </a:r>
          </a:p>
          <a:p>
            <a:endParaRPr lang="en-US" altLang="zh-TW"/>
          </a:p>
          <a:p>
            <a:r>
              <a:rPr lang="en-US" altLang="zh-TW"/>
              <a:t>(A)</a:t>
            </a:r>
            <a:r>
              <a:rPr lang="zh-TW" altLang="en-US"/>
              <a:t>說明</a:t>
            </a:r>
            <a:r>
              <a:rPr lang="en-US" altLang="zh-TW"/>
              <a:t>:</a:t>
            </a:r>
            <a:r>
              <a:rPr lang="zh-TW" altLang="en-US"/>
              <a:t>該視頻僅用幾分鐘的時間描述了業務流程管理，涵蓋了（</a:t>
            </a:r>
            <a:r>
              <a:rPr lang="en-US" altLang="zh-TW"/>
              <a:t>bpm</a:t>
            </a:r>
            <a:r>
              <a:rPr lang="zh-TW" altLang="en-US"/>
              <a:t>）流程方法和</a:t>
            </a:r>
            <a:r>
              <a:rPr lang="en-US" altLang="zh-TW"/>
              <a:t>BPM</a:t>
            </a:r>
            <a:r>
              <a:rPr lang="zh-TW" altLang="en-US"/>
              <a:t>軟體技術（</a:t>
            </a:r>
            <a:r>
              <a:rPr lang="en-US" altLang="zh-TW"/>
              <a:t>BPMS</a:t>
            </a:r>
            <a:r>
              <a:rPr lang="zh-TW" altLang="en-US"/>
              <a:t>），並促進了流程改進，以簡單的角色與水道圖說明沒有</a:t>
            </a:r>
            <a:r>
              <a:rPr lang="en-US" altLang="zh-TW"/>
              <a:t>BPM</a:t>
            </a:r>
            <a:r>
              <a:rPr lang="zh-TW" altLang="en-US"/>
              <a:t>之前公司狀態，以及</a:t>
            </a:r>
            <a:r>
              <a:rPr lang="en-US" altLang="zh-TW"/>
              <a:t>BPM</a:t>
            </a:r>
            <a:r>
              <a:rPr lang="zh-TW" altLang="en-US"/>
              <a:t>之後公司狀態比較。</a:t>
            </a:r>
            <a:endParaRPr lang="en-US" altLang="zh-TW"/>
          </a:p>
          <a:p>
            <a:endParaRPr lang="en-US" altLang="zh-TW"/>
          </a:p>
          <a:p>
            <a:r>
              <a:rPr lang="en-US" altLang="zh-TW"/>
              <a:t>(B)</a:t>
            </a:r>
            <a:r>
              <a:rPr lang="zh-TW" altLang="en-US"/>
              <a:t>網址：</a:t>
            </a:r>
            <a:endParaRPr lang="en-US" altLang="zh-TW"/>
          </a:p>
          <a:p>
            <a:r>
              <a:rPr lang="en-US" altLang="zh-TW">
                <a:hlinkClick r:id="rId2"/>
              </a:rPr>
              <a:t>https://www.youtube.com/watch?v=XtvIU0ZCwjE</a:t>
            </a:r>
            <a:endParaRPr lang="en-US" altLang="zh-TW"/>
          </a:p>
          <a:p>
            <a:endParaRPr lang="zh-TW" altLang="en-US"/>
          </a:p>
        </p:txBody>
      </p:sp>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F4485F0-7C25-DABC-D555-37104FCF56BF}"/>
              </a:ext>
            </a:extLst>
          </p:cNvPr>
          <p:cNvSpPr>
            <a:spLocks noGrp="1" noChangeArrowheads="1"/>
          </p:cNvSpPr>
          <p:nvPr>
            <p:ph type="title"/>
          </p:nvPr>
        </p:nvSpPr>
        <p:spPr/>
        <p:txBody>
          <a:bodyPr/>
          <a:lstStyle/>
          <a:p>
            <a:r>
              <a:rPr lang="en-US" altLang="zh-TW">
                <a:latin typeface="Times New Roman" panose="02020603050405020304" pitchFamily="18" charset="0"/>
              </a:rPr>
              <a:t>ERP</a:t>
            </a:r>
            <a:r>
              <a:rPr lang="zh-TW" altLang="en-US">
                <a:latin typeface="Times New Roman" panose="02020603050405020304" pitchFamily="18" charset="0"/>
              </a:rPr>
              <a:t>之導入</a:t>
            </a:r>
          </a:p>
        </p:txBody>
      </p:sp>
      <p:sp>
        <p:nvSpPr>
          <p:cNvPr id="14339" name="Rectangle 3">
            <a:extLst>
              <a:ext uri="{FF2B5EF4-FFF2-40B4-BE49-F238E27FC236}">
                <a16:creationId xmlns:a16="http://schemas.microsoft.com/office/drawing/2014/main" id="{56DEDB31-AA08-7AA6-D96D-C1790ED70B60}"/>
              </a:ext>
            </a:extLst>
          </p:cNvPr>
          <p:cNvSpPr>
            <a:spLocks noGrp="1" noChangeArrowheads="1"/>
          </p:cNvSpPr>
          <p:nvPr>
            <p:ph type="body" idx="1"/>
          </p:nvPr>
        </p:nvSpPr>
        <p:spPr>
          <a:xfrm>
            <a:off x="492125" y="977900"/>
            <a:ext cx="7924800" cy="5581650"/>
          </a:xfrm>
        </p:spPr>
        <p:txBody>
          <a:bodyPr/>
          <a:lstStyle/>
          <a:p>
            <a:r>
              <a:rPr lang="zh-TW" altLang="en-US">
                <a:latin typeface="Times New Roman" panose="02020603050405020304" pitchFamily="18" charset="0"/>
              </a:rPr>
              <a:t>目前著名的</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系統</a:t>
            </a:r>
            <a:r>
              <a:rPr lang="zh-TW" altLang="en-US">
                <a:latin typeface="Times New Roman" panose="02020603050405020304" pitchFamily="18" charset="0"/>
                <a:cs typeface="Times New Roman" panose="02020603050405020304" pitchFamily="18" charset="0"/>
              </a:rPr>
              <a:t>(</a:t>
            </a:r>
            <a:r>
              <a:rPr lang="zh-TW" altLang="en-US">
                <a:latin typeface="Times New Roman" panose="02020603050405020304" pitchFamily="18" charset="0"/>
              </a:rPr>
              <a:t>例如</a:t>
            </a:r>
            <a:r>
              <a:rPr lang="en-US" altLang="zh-TW">
                <a:latin typeface="Times New Roman" panose="02020603050405020304" pitchFamily="18" charset="0"/>
                <a:cs typeface="Times New Roman" panose="02020603050405020304" pitchFamily="18" charset="0"/>
              </a:rPr>
              <a:t>SAP R/3)</a:t>
            </a:r>
            <a:r>
              <a:rPr lang="zh-TW" altLang="en-US">
                <a:latin typeface="Times New Roman" panose="02020603050405020304" pitchFamily="18" charset="0"/>
              </a:rPr>
              <a:t>多已提供相當完備的標準流程，即所謂的最佳流程實作</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best practices)</a:t>
            </a:r>
            <a:r>
              <a:rPr lang="zh-TW" altLang="en-US">
                <a:latin typeface="Times New Roman" panose="02020603050405020304" pitchFamily="18" charset="0"/>
              </a:rPr>
              <a:t>及參考模型</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reference models)</a:t>
            </a:r>
            <a:r>
              <a:rPr lang="en-US" altLang="zh-TW">
                <a:latin typeface="Times New Roman" panose="02020603050405020304" pitchFamily="18" charset="0"/>
              </a:rPr>
              <a:t>。 </a:t>
            </a:r>
          </a:p>
          <a:p>
            <a:r>
              <a:rPr lang="zh-TW" altLang="en-US">
                <a:latin typeface="Times New Roman" panose="02020603050405020304" pitchFamily="18" charset="0"/>
              </a:rPr>
              <a:t>在進行系統導入時往往陷於兩難之間</a:t>
            </a:r>
          </a:p>
          <a:p>
            <a:pPr lvl="1"/>
            <a:r>
              <a:rPr lang="zh-TW" altLang="en-US">
                <a:latin typeface="Times New Roman" panose="02020603050405020304" pitchFamily="18" charset="0"/>
              </a:rPr>
              <a:t>究竟應該全面調整現存流程以符合架購</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所提供的標準流程與系統功能</a:t>
            </a:r>
          </a:p>
          <a:p>
            <a:pPr lvl="1"/>
            <a:r>
              <a:rPr lang="zh-TW" altLang="en-US">
                <a:latin typeface="Times New Roman" panose="02020603050405020304" pitchFamily="18" charset="0"/>
              </a:rPr>
              <a:t>或是遷就現存流程對該</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系統進行完全客製化。 </a:t>
            </a:r>
          </a:p>
          <a:p>
            <a:r>
              <a:rPr lang="zh-TW" altLang="en-US">
                <a:latin typeface="Times New Roman" panose="02020603050405020304" pitchFamily="18" charset="0"/>
              </a:rPr>
              <a:t>為了符合最佳流程實作，勢必須要進行大幅的組織變革以及風險相當高的企業流程再造</a:t>
            </a:r>
            <a:r>
              <a:rPr lang="zh-TW"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Business Process Reengineering, BPR)</a:t>
            </a:r>
            <a:r>
              <a:rPr lang="en-US" altLang="zh-TW">
                <a:latin typeface="Times New Roman" panose="02020603050405020304" pitchFamily="18" charset="0"/>
              </a:rPr>
              <a:t> </a:t>
            </a:r>
          </a:p>
          <a:p>
            <a:r>
              <a:rPr lang="zh-TW" altLang="en-US">
                <a:latin typeface="Times New Roman" panose="02020603050405020304" pitchFamily="18" charset="0"/>
              </a:rPr>
              <a:t>若要求完全客製化，標準</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系統卻未必具備足夠的彈性以執行特殊的功能與流程，並且若未經流程合理化即導入</a:t>
            </a:r>
            <a:r>
              <a:rPr lang="en-US" altLang="zh-TW">
                <a:latin typeface="Times New Roman" panose="02020603050405020304" pitchFamily="18" charset="0"/>
                <a:cs typeface="Times New Roman" panose="02020603050405020304" pitchFamily="18" charset="0"/>
              </a:rPr>
              <a:t>ERP</a:t>
            </a:r>
            <a:r>
              <a:rPr lang="zh-TW" altLang="en-US">
                <a:latin typeface="Times New Roman" panose="02020603050405020304" pitchFamily="18" charset="0"/>
              </a:rPr>
              <a:t>將使得資訊自動化徒具形式。 </a:t>
            </a:r>
          </a:p>
        </p:txBody>
      </p:sp>
    </p:spTree>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A68D495-E3AD-A0E9-4C5C-F235E7E29418}"/>
              </a:ext>
            </a:extLst>
          </p:cNvPr>
          <p:cNvSpPr>
            <a:spLocks noGrp="1" noChangeArrowheads="1"/>
          </p:cNvSpPr>
          <p:nvPr>
            <p:ph type="title"/>
          </p:nvPr>
        </p:nvSpPr>
        <p:spPr/>
        <p:txBody>
          <a:bodyPr/>
          <a:lstStyle/>
          <a:p>
            <a:r>
              <a:rPr lang="zh-TW" altLang="en-US">
                <a:latin typeface="標楷體" panose="02010601000101010101" pitchFamily="2" charset="-120"/>
              </a:rPr>
              <a:t>研究架構</a:t>
            </a:r>
            <a:r>
              <a:rPr lang="zh-TW" altLang="en-US"/>
              <a:t> </a:t>
            </a:r>
          </a:p>
        </p:txBody>
      </p:sp>
      <p:pic>
        <p:nvPicPr>
          <p:cNvPr id="2" name="圖片 1">
            <a:extLst>
              <a:ext uri="{FF2B5EF4-FFF2-40B4-BE49-F238E27FC236}">
                <a16:creationId xmlns:a16="http://schemas.microsoft.com/office/drawing/2014/main" id="{67D7E6FD-42B3-7C73-95C3-054404B7D5A7}"/>
              </a:ext>
            </a:extLst>
          </p:cNvPr>
          <p:cNvPicPr>
            <a:picLocks noChangeAspect="1"/>
          </p:cNvPicPr>
          <p:nvPr/>
        </p:nvPicPr>
        <p:blipFill>
          <a:blip r:embed="rId3"/>
          <a:stretch>
            <a:fillRect/>
          </a:stretch>
        </p:blipFill>
        <p:spPr>
          <a:xfrm>
            <a:off x="685800" y="544152"/>
            <a:ext cx="7772400" cy="5769695"/>
          </a:xfrm>
          <a:prstGeom prst="rect">
            <a:avLst/>
          </a:prstGeom>
        </p:spPr>
      </p:pic>
    </p:spTree>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6887A9-10A3-647E-B9D8-80E19C12E304}"/>
              </a:ext>
            </a:extLst>
          </p:cNvPr>
          <p:cNvSpPr>
            <a:spLocks noGrp="1" noChangeArrowheads="1"/>
          </p:cNvSpPr>
          <p:nvPr>
            <p:ph type="title"/>
          </p:nvPr>
        </p:nvSpPr>
        <p:spPr/>
        <p:txBody>
          <a:bodyPr/>
          <a:lstStyle/>
          <a:p>
            <a:r>
              <a:rPr lang="zh-TW" altLang="en-US">
                <a:latin typeface="標楷體" panose="02010601000101010101" pitchFamily="2" charset="-120"/>
              </a:rPr>
              <a:t>製造業的流程及相互的關係</a:t>
            </a:r>
            <a:r>
              <a:rPr lang="zh-TW" altLang="en-US"/>
              <a:t> </a:t>
            </a:r>
          </a:p>
        </p:txBody>
      </p:sp>
      <p:sp>
        <p:nvSpPr>
          <p:cNvPr id="18436" name="Rectangle 6">
            <a:extLst>
              <a:ext uri="{FF2B5EF4-FFF2-40B4-BE49-F238E27FC236}">
                <a16:creationId xmlns:a16="http://schemas.microsoft.com/office/drawing/2014/main" id="{69E96925-9F6D-52E3-057E-3D6C129BDC5F}"/>
              </a:ext>
            </a:extLst>
          </p:cNvPr>
          <p:cNvSpPr>
            <a:spLocks noGrp="1" noChangeArrowheads="1"/>
          </p:cNvSpPr>
          <p:nvPr>
            <p:ph type="body" idx="1"/>
          </p:nvPr>
        </p:nvSpPr>
        <p:spPr>
          <a:xfrm>
            <a:off x="457200" y="711200"/>
            <a:ext cx="7924800" cy="558800"/>
          </a:xfrm>
          <a:noFill/>
        </p:spPr>
        <p:txBody>
          <a:bodyPr/>
          <a:lstStyle/>
          <a:p>
            <a:pPr>
              <a:lnSpc>
                <a:spcPct val="90000"/>
              </a:lnSpc>
            </a:pPr>
            <a:r>
              <a:rPr lang="zh-TW" altLang="en-US" sz="2000">
                <a:latin typeface="標楷體" panose="02010601000101010101" pitchFamily="2" charset="-120"/>
              </a:rPr>
              <a:t>典型製造業的各功能性流程具有彼此串連的關係，而物流是否流暢實取決於資訊流的效率及品質 </a:t>
            </a:r>
            <a:endParaRPr lang="en-US" altLang="zh-TW" sz="2000">
              <a:latin typeface="標楷體" panose="02010601000101010101" pitchFamily="2" charset="-120"/>
            </a:endParaRPr>
          </a:p>
        </p:txBody>
      </p:sp>
      <p:pic>
        <p:nvPicPr>
          <p:cNvPr id="2" name="圖片 1">
            <a:extLst>
              <a:ext uri="{FF2B5EF4-FFF2-40B4-BE49-F238E27FC236}">
                <a16:creationId xmlns:a16="http://schemas.microsoft.com/office/drawing/2014/main" id="{9B98B0BF-133E-99BB-E326-924DFEBE97C4}"/>
              </a:ext>
            </a:extLst>
          </p:cNvPr>
          <p:cNvPicPr>
            <a:picLocks noChangeAspect="1"/>
          </p:cNvPicPr>
          <p:nvPr/>
        </p:nvPicPr>
        <p:blipFill>
          <a:blip r:embed="rId3"/>
          <a:stretch>
            <a:fillRect/>
          </a:stretch>
        </p:blipFill>
        <p:spPr>
          <a:xfrm>
            <a:off x="228600" y="1419225"/>
            <a:ext cx="7772400" cy="5143160"/>
          </a:xfrm>
          <a:prstGeom prst="rect">
            <a:avLst/>
          </a:prstGeom>
        </p:spPr>
      </p:pic>
    </p:spTree>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38331F2-EC61-DA6D-3801-545E45202A3A}"/>
              </a:ext>
            </a:extLst>
          </p:cNvPr>
          <p:cNvSpPr>
            <a:spLocks noGrp="1" noChangeArrowheads="1"/>
          </p:cNvSpPr>
          <p:nvPr>
            <p:ph type="title"/>
          </p:nvPr>
        </p:nvSpPr>
        <p:spPr/>
        <p:txBody>
          <a:bodyPr/>
          <a:lstStyle/>
          <a:p>
            <a:r>
              <a:rPr lang="zh-TW" altLang="en-US">
                <a:latin typeface="標楷體" panose="02010601000101010101" pitchFamily="2" charset="-120"/>
              </a:rPr>
              <a:t>跨功能的核心流程</a:t>
            </a:r>
            <a:r>
              <a:rPr lang="zh-TW" altLang="en-US"/>
              <a:t> </a:t>
            </a:r>
          </a:p>
        </p:txBody>
      </p:sp>
      <p:sp>
        <p:nvSpPr>
          <p:cNvPr id="20484" name="Rectangle 7">
            <a:extLst>
              <a:ext uri="{FF2B5EF4-FFF2-40B4-BE49-F238E27FC236}">
                <a16:creationId xmlns:a16="http://schemas.microsoft.com/office/drawing/2014/main" id="{BD590F1C-7D3B-0411-F956-2F299C3C2436}"/>
              </a:ext>
            </a:extLst>
          </p:cNvPr>
          <p:cNvSpPr>
            <a:spLocks noGrp="1" noChangeArrowheads="1"/>
          </p:cNvSpPr>
          <p:nvPr>
            <p:ph type="body" idx="1"/>
          </p:nvPr>
        </p:nvSpPr>
        <p:spPr>
          <a:xfrm>
            <a:off x="492125" y="977900"/>
            <a:ext cx="7924800" cy="5581650"/>
          </a:xfrm>
          <a:noFill/>
        </p:spPr>
        <p:txBody>
          <a:bodyPr/>
          <a:lstStyle/>
          <a:p>
            <a:r>
              <a:rPr lang="zh-TW" altLang="en-US" sz="2000">
                <a:latin typeface="Times New Roman" panose="02020603050405020304" pitchFamily="18" charset="0"/>
              </a:rPr>
              <a:t>不同功能部門除了執行內部流程外，必須參予執行各項跨功能的核心流程。</a:t>
            </a:r>
          </a:p>
          <a:p>
            <a:r>
              <a:rPr lang="zh-TW" altLang="en-US" sz="2000">
                <a:latin typeface="Times New Roman" panose="02020603050405020304" pitchFamily="18" charset="0"/>
              </a:rPr>
              <a:t>簡單而言，企業流程管理的核心問題在於功能間能否密切整合，而整合性資訊系統則為達成整合的充要條件。 </a:t>
            </a:r>
            <a:endParaRPr lang="en-US" altLang="zh-TW" sz="2000">
              <a:latin typeface="Times New Roman" panose="02020603050405020304" pitchFamily="18" charset="0"/>
            </a:endParaRPr>
          </a:p>
        </p:txBody>
      </p:sp>
      <p:pic>
        <p:nvPicPr>
          <p:cNvPr id="5" name="圖片 4">
            <a:extLst>
              <a:ext uri="{FF2B5EF4-FFF2-40B4-BE49-F238E27FC236}">
                <a16:creationId xmlns:a16="http://schemas.microsoft.com/office/drawing/2014/main" id="{BE08B830-18AF-7793-D5E5-C28DD6E3D74B}"/>
              </a:ext>
            </a:extLst>
          </p:cNvPr>
          <p:cNvPicPr>
            <a:picLocks noChangeAspect="1"/>
          </p:cNvPicPr>
          <p:nvPr/>
        </p:nvPicPr>
        <p:blipFill>
          <a:blip r:embed="rId3"/>
          <a:stretch>
            <a:fillRect/>
          </a:stretch>
        </p:blipFill>
        <p:spPr>
          <a:xfrm>
            <a:off x="492125" y="2617168"/>
            <a:ext cx="7772400" cy="3681063"/>
          </a:xfrm>
          <a:prstGeom prst="rect">
            <a:avLst/>
          </a:prstGeom>
        </p:spPr>
      </p:pic>
    </p:spTree>
  </p:cSld>
  <p:clrMapOvr>
    <a:masterClrMapping/>
  </p:clrMapOvr>
  <p:transition spd="med">
    <p:cover/>
  </p:transition>
</p:sld>
</file>

<file path=ppt/theme/theme1.xml><?xml version="1.0" encoding="utf-8"?>
<a:theme xmlns:a="http://schemas.openxmlformats.org/drawingml/2006/main" name="SAPWHITE">
  <a:themeElements>
    <a:clrScheme name="">
      <a:dk1>
        <a:srgbClr val="000000"/>
      </a:dk1>
      <a:lt1>
        <a:srgbClr val="FFFFFF"/>
      </a:lt1>
      <a:dk2>
        <a:srgbClr val="000000"/>
      </a:dk2>
      <a:lt2>
        <a:srgbClr val="CECECE"/>
      </a:lt2>
      <a:accent1>
        <a:srgbClr val="A4AACE"/>
      </a:accent1>
      <a:accent2>
        <a:srgbClr val="EFEFDE"/>
      </a:accent2>
      <a:accent3>
        <a:srgbClr val="FFFFFF"/>
      </a:accent3>
      <a:accent4>
        <a:srgbClr val="000000"/>
      </a:accent4>
      <a:accent5>
        <a:srgbClr val="CFD2E3"/>
      </a:accent5>
      <a:accent6>
        <a:srgbClr val="D9D9C9"/>
      </a:accent6>
      <a:hlink>
        <a:srgbClr val="273C83"/>
      </a:hlink>
      <a:folHlink>
        <a:srgbClr val="5997B9"/>
      </a:folHlink>
    </a:clrScheme>
    <a:fontScheme name="SAPWHITE">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400050" marR="0" indent="-581025" algn="l" defTabSz="687388" rtl="0" eaLnBrk="0" fontAlgn="base" latinLnBrk="0" hangingPunct="0">
          <a:lnSpc>
            <a:spcPct val="90000"/>
          </a:lnSpc>
          <a:spcBef>
            <a:spcPct val="0"/>
          </a:spcBef>
          <a:spcAft>
            <a:spcPct val="50000"/>
          </a:spcAft>
          <a:buClr>
            <a:srgbClr val="273C82"/>
          </a:buClr>
          <a:buSzPct val="100000"/>
          <a:buFont typeface="Wingdings" pitchFamily="2" charset="2"/>
          <a:buChar char="Ø"/>
          <a:tabLst/>
          <a:defRPr kumimoji="0" lang="en-US" sz="2200" b="1" i="0" u="none" strike="noStrike" cap="none" normalizeH="0" baseline="0" smtClean="0">
            <a:ln>
              <a:noFill/>
            </a:ln>
            <a:solidFill>
              <a:schemeClr val="bg1"/>
            </a:solidFill>
            <a:effectLst/>
            <a:latin typeface="Arial-BoldMT" charset="0"/>
            <a:ea typeface="新細明體" pitchFamily="18" charset="-12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400050" marR="0" indent="-581025" algn="l" defTabSz="687388" rtl="0" eaLnBrk="0" fontAlgn="base" latinLnBrk="0" hangingPunct="0">
          <a:lnSpc>
            <a:spcPct val="90000"/>
          </a:lnSpc>
          <a:spcBef>
            <a:spcPct val="0"/>
          </a:spcBef>
          <a:spcAft>
            <a:spcPct val="50000"/>
          </a:spcAft>
          <a:buClr>
            <a:srgbClr val="273C82"/>
          </a:buClr>
          <a:buSzPct val="100000"/>
          <a:buFont typeface="Wingdings" pitchFamily="2" charset="2"/>
          <a:buChar char="Ø"/>
          <a:tabLst/>
          <a:defRPr kumimoji="0" lang="en-US" sz="2200" b="1" i="0" u="none" strike="noStrike" cap="none" normalizeH="0" baseline="0" smtClean="0">
            <a:ln>
              <a:noFill/>
            </a:ln>
            <a:solidFill>
              <a:schemeClr val="bg1"/>
            </a:solidFill>
            <a:effectLst/>
            <a:latin typeface="Arial-BoldMT" charset="0"/>
            <a:ea typeface="新細明體" pitchFamily="18" charset="-120"/>
          </a:defRPr>
        </a:defPPr>
      </a:lstStyle>
    </a:lnDef>
  </a:objectDefaults>
  <a:extraClrSchemeLst>
    <a:extraClrScheme>
      <a:clrScheme name="SAPWHI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P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PWHI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PWHI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P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P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P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C:\Users\templates\SAP-Templates\SAPWHITE.pot</Template>
  <TotalTime>5869</TotalTime>
  <Pages>49</Pages>
  <Words>5971</Words>
  <Application>Microsoft Macintosh PowerPoint</Application>
  <PresentationFormat>如螢幕大小 (4:3)</PresentationFormat>
  <Paragraphs>311</Paragraphs>
  <Slides>53</Slides>
  <Notes>48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53</vt:i4>
      </vt:variant>
    </vt:vector>
  </HeadingPairs>
  <TitlesOfParts>
    <vt:vector size="63" baseType="lpstr">
      <vt:lpstr>Arial-BoldMT</vt:lpstr>
      <vt:lpstr>新細明體</vt:lpstr>
      <vt:lpstr>Arial</vt:lpstr>
      <vt:lpstr>標楷體</vt:lpstr>
      <vt:lpstr>Wingdings</vt:lpstr>
      <vt:lpstr>Times New Roman</vt:lpstr>
      <vt:lpstr>Arial Unicode MS</vt:lpstr>
      <vt:lpstr>SAPWHITE</vt:lpstr>
      <vt:lpstr>點陣圖影像</vt:lpstr>
      <vt:lpstr>Visio.Drawing.6</vt:lpstr>
      <vt:lpstr>PowerPoint 簡報</vt:lpstr>
      <vt:lpstr>網路經濟的新時代</vt:lpstr>
      <vt:lpstr>電子化價值鍊 </vt:lpstr>
      <vt:lpstr>ERP之興起</vt:lpstr>
      <vt:lpstr>ERP之特性</vt:lpstr>
      <vt:lpstr>ERP之導入</vt:lpstr>
      <vt:lpstr>研究架構 </vt:lpstr>
      <vt:lpstr>製造業的流程及相互的關係 </vt:lpstr>
      <vt:lpstr>跨功能的核心流程 </vt:lpstr>
      <vt:lpstr>資料、資訊、以及知識 </vt:lpstr>
      <vt:lpstr>流程與資料整合 </vt:lpstr>
      <vt:lpstr>ERP層級系統--以運籌管理(logistics)為例  </vt:lpstr>
      <vt:lpstr>企業流程之定義 </vt:lpstr>
      <vt:lpstr>加值性企業流程及其層級性結構 </vt:lpstr>
      <vt:lpstr>流程改善之演進</vt:lpstr>
      <vt:lpstr>BPR之興起</vt:lpstr>
      <vt:lpstr>組織變數與績效指標關聯圖 </vt:lpstr>
      <vt:lpstr> BPM的10項原則 </vt:lpstr>
      <vt:lpstr>BPM的範疇 </vt:lpstr>
      <vt:lpstr>企業流程分析之分類與任務 </vt:lpstr>
      <vt:lpstr>Zachman系統發展程序的矩陣式架構 </vt:lpstr>
      <vt:lpstr>執行BPM的模式與ERP導入專案 </vt:lpstr>
      <vt:lpstr>流程管理與ERP導入程序 </vt:lpstr>
      <vt:lpstr>BPM 的宏觀與微觀 </vt:lpstr>
      <vt:lpstr>企業本體結構 in ERP</vt:lpstr>
      <vt:lpstr>企業情境分析 </vt:lpstr>
      <vt:lpstr>BPR宏觀分析之七項原理 </vt:lpstr>
      <vt:lpstr>物件導向之流程分析 </vt:lpstr>
      <vt:lpstr>BPR 的成功因素---策略性原則  </vt:lpstr>
      <vt:lpstr>BPR 的成功因素---管理原則 </vt:lpstr>
      <vt:lpstr>BPR 的成功因素---流程分析原則  </vt:lpstr>
      <vt:lpstr>再造企業流程的生命週期 ---上游階段(1/2) </vt:lpstr>
      <vt:lpstr>再造企業流程的生命週期 ---上游階段(2/2)</vt:lpstr>
      <vt:lpstr>再造企業流程的生命週期 ---中游階段  </vt:lpstr>
      <vt:lpstr>再造企業流程的生命週期 ---下游階段</vt:lpstr>
      <vt:lpstr>企業流程設計方法論 </vt:lpstr>
      <vt:lpstr>ARIS </vt:lpstr>
      <vt:lpstr>發展資訊系統的敘述層次與ARIS結構 </vt:lpstr>
      <vt:lpstr>ARIS流程規劃的雙向平衡 </vt:lpstr>
      <vt:lpstr>ARIS之圖例 </vt:lpstr>
      <vt:lpstr>ARIS之組織模型</vt:lpstr>
      <vt:lpstr>ARIS組織階層圖與組織圖 </vt:lpstr>
      <vt:lpstr>ARIS之功能模型 </vt:lpstr>
      <vt:lpstr>ARIS之資料模型(1/2)</vt:lpstr>
      <vt:lpstr>ARIS之資料模型(2/2)</vt:lpstr>
      <vt:lpstr>ARIS之流程模型(1/2) </vt:lpstr>
      <vt:lpstr>ARIS之流程模型(2/2)</vt:lpstr>
      <vt:lpstr>ARIS之PCD</vt:lpstr>
      <vt:lpstr>企業間的流程管理</vt:lpstr>
      <vt:lpstr>企業間的協同關係</vt:lpstr>
      <vt:lpstr>交易模式、流程、資訊內容、與通訊協訂的產業標準</vt:lpstr>
      <vt:lpstr>BPM的發展趨勢 </vt:lpstr>
      <vt:lpstr>PowerPoint 簡報</vt:lpstr>
    </vt:vector>
  </TitlesOfParts>
  <Company>SAP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SAP AG</dc:creator>
  <cp:lastModifiedBy>賴佳瑜</cp:lastModifiedBy>
  <cp:revision>294</cp:revision>
  <cp:lastPrinted>2000-03-27T03:45:27Z</cp:lastPrinted>
  <dcterms:created xsi:type="dcterms:W3CDTF">1999-11-08T11:23:23Z</dcterms:created>
  <dcterms:modified xsi:type="dcterms:W3CDTF">2022-09-18T13:18:24Z</dcterms:modified>
</cp:coreProperties>
</file>