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5" r:id="rId1"/>
  </p:sldMasterIdLst>
  <p:notesMasterIdLst>
    <p:notesMasterId r:id="rId61"/>
  </p:notesMasterIdLst>
  <p:handoutMasterIdLst>
    <p:handoutMasterId r:id="rId62"/>
  </p:handoutMasterIdLst>
  <p:sldIdLst>
    <p:sldId id="377" r:id="rId2"/>
    <p:sldId id="263" r:id="rId3"/>
    <p:sldId id="264" r:id="rId4"/>
    <p:sldId id="366" r:id="rId5"/>
    <p:sldId id="257" r:id="rId6"/>
    <p:sldId id="350" r:id="rId7"/>
    <p:sldId id="344" r:id="rId8"/>
    <p:sldId id="345" r:id="rId9"/>
    <p:sldId id="347" r:id="rId10"/>
    <p:sldId id="326" r:id="rId11"/>
    <p:sldId id="290" r:id="rId12"/>
    <p:sldId id="328" r:id="rId13"/>
    <p:sldId id="329" r:id="rId14"/>
    <p:sldId id="341" r:id="rId15"/>
    <p:sldId id="351" r:id="rId16"/>
    <p:sldId id="362" r:id="rId17"/>
    <p:sldId id="363" r:id="rId18"/>
    <p:sldId id="364" r:id="rId19"/>
    <p:sldId id="365" r:id="rId20"/>
    <p:sldId id="367" r:id="rId21"/>
    <p:sldId id="330" r:id="rId22"/>
    <p:sldId id="331" r:id="rId23"/>
    <p:sldId id="348" r:id="rId24"/>
    <p:sldId id="368" r:id="rId25"/>
    <p:sldId id="333" r:id="rId26"/>
    <p:sldId id="370" r:id="rId27"/>
    <p:sldId id="334" r:id="rId28"/>
    <p:sldId id="335" r:id="rId29"/>
    <p:sldId id="372" r:id="rId30"/>
    <p:sldId id="336" r:id="rId31"/>
    <p:sldId id="374" r:id="rId32"/>
    <p:sldId id="337" r:id="rId33"/>
    <p:sldId id="338" r:id="rId34"/>
    <p:sldId id="339" r:id="rId35"/>
    <p:sldId id="340" r:id="rId36"/>
    <p:sldId id="327" r:id="rId37"/>
    <p:sldId id="342" r:id="rId38"/>
    <p:sldId id="343" r:id="rId39"/>
    <p:sldId id="325" r:id="rId40"/>
    <p:sldId id="291" r:id="rId41"/>
    <p:sldId id="296" r:id="rId42"/>
    <p:sldId id="299" r:id="rId43"/>
    <p:sldId id="261" r:id="rId44"/>
    <p:sldId id="285" r:id="rId45"/>
    <p:sldId id="320" r:id="rId46"/>
    <p:sldId id="262" r:id="rId47"/>
    <p:sldId id="267" r:id="rId48"/>
    <p:sldId id="268" r:id="rId49"/>
    <p:sldId id="269" r:id="rId50"/>
    <p:sldId id="270" r:id="rId51"/>
    <p:sldId id="273" r:id="rId52"/>
    <p:sldId id="275" r:id="rId53"/>
    <p:sldId id="277" r:id="rId54"/>
    <p:sldId id="276" r:id="rId55"/>
    <p:sldId id="282" r:id="rId56"/>
    <p:sldId id="278" r:id="rId57"/>
    <p:sldId id="355" r:id="rId58"/>
    <p:sldId id="376" r:id="rId59"/>
    <p:sldId id="378" r:id="rId60"/>
  </p:sldIdLst>
  <p:sldSz cx="9144000" cy="6858000" type="screen4x3"/>
  <p:notesSz cx="6858000" cy="9144000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sz="2200" b="1" kern="1200">
        <a:solidFill>
          <a:schemeClr val="bg1"/>
        </a:solidFill>
        <a:latin typeface="Arial-BoldMT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200" b="1" kern="1200">
        <a:solidFill>
          <a:schemeClr val="bg1"/>
        </a:solidFill>
        <a:latin typeface="Arial-BoldMT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200" b="1" kern="1200">
        <a:solidFill>
          <a:schemeClr val="bg1"/>
        </a:solidFill>
        <a:latin typeface="Arial-BoldMT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200" b="1" kern="1200">
        <a:solidFill>
          <a:schemeClr val="bg1"/>
        </a:solidFill>
        <a:latin typeface="Arial-BoldMT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200" b="1" kern="1200">
        <a:solidFill>
          <a:schemeClr val="bg1"/>
        </a:solidFill>
        <a:latin typeface="Arial-BoldMT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sz="2200" b="1" kern="1200">
        <a:solidFill>
          <a:schemeClr val="bg1"/>
        </a:solidFill>
        <a:latin typeface="Arial-BoldMT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sz="2200" b="1" kern="1200">
        <a:solidFill>
          <a:schemeClr val="bg1"/>
        </a:solidFill>
        <a:latin typeface="Arial-BoldMT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sz="2200" b="1" kern="1200">
        <a:solidFill>
          <a:schemeClr val="bg1"/>
        </a:solidFill>
        <a:latin typeface="Arial-BoldMT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sz="2200" b="1" kern="1200">
        <a:solidFill>
          <a:schemeClr val="bg1"/>
        </a:solidFill>
        <a:latin typeface="Arial-BoldMT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2F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 autoAdjust="0"/>
    <p:restoredTop sz="94660" autoAdjust="0"/>
  </p:normalViewPr>
  <p:slideViewPr>
    <p:cSldViewPr>
      <p:cViewPr varScale="1">
        <p:scale>
          <a:sx n="116" d="100"/>
          <a:sy n="116" d="100"/>
        </p:scale>
        <p:origin x="2064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06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>
            <a:extLst>
              <a:ext uri="{FF2B5EF4-FFF2-40B4-BE49-F238E27FC236}">
                <a16:creationId xmlns:a16="http://schemas.microsoft.com/office/drawing/2014/main" id="{2AC70DCE-359B-CCE5-8AF7-123AD7A1118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  <a:defRPr kumimoji="1" sz="1200" b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21859" name="Rectangle 3">
            <a:extLst>
              <a:ext uri="{FF2B5EF4-FFF2-40B4-BE49-F238E27FC236}">
                <a16:creationId xmlns:a16="http://schemas.microsoft.com/office/drawing/2014/main" id="{0E8DB3AD-B170-5CD2-3CF0-38D56025A3A0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  <a:defRPr kumimoji="1" sz="1200" b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21860" name="Rectangle 4">
            <a:extLst>
              <a:ext uri="{FF2B5EF4-FFF2-40B4-BE49-F238E27FC236}">
                <a16:creationId xmlns:a16="http://schemas.microsoft.com/office/drawing/2014/main" id="{69024611-B896-5F69-EB3E-2536CBD12904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  <a:defRPr kumimoji="1" sz="1200" b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21861" name="Rectangle 5">
            <a:extLst>
              <a:ext uri="{FF2B5EF4-FFF2-40B4-BE49-F238E27FC236}">
                <a16:creationId xmlns:a16="http://schemas.microsoft.com/office/drawing/2014/main" id="{46DEA98E-3385-0514-6273-C59D3D85631B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 b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90229D65-D877-1040-9DE5-31DD1C047AE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9ECAF1C9-CBA8-7BF4-73C8-8781D9E2173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  <a:defRPr kumimoji="1" sz="1200" b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862F6819-221F-A91C-E304-937B5893BE7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  <a:defRPr kumimoji="1" sz="1200" b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DD4D7D98-CC52-7210-AFE8-FB26FB025039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7" name="Rectangle 5">
            <a:extLst>
              <a:ext uri="{FF2B5EF4-FFF2-40B4-BE49-F238E27FC236}">
                <a16:creationId xmlns:a16="http://schemas.microsoft.com/office/drawing/2014/main" id="{131DF53D-4DF7-5C4B-CE0B-225472493ADE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/>
              <a:t>按一下以編輯母片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18438" name="Rectangle 6">
            <a:extLst>
              <a:ext uri="{FF2B5EF4-FFF2-40B4-BE49-F238E27FC236}">
                <a16:creationId xmlns:a16="http://schemas.microsoft.com/office/drawing/2014/main" id="{A2755FC4-D38C-32A0-49EB-FAD5652659E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  <a:defRPr kumimoji="1" sz="1200" b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8439" name="Rectangle 7">
            <a:extLst>
              <a:ext uri="{FF2B5EF4-FFF2-40B4-BE49-F238E27FC236}">
                <a16:creationId xmlns:a16="http://schemas.microsoft.com/office/drawing/2014/main" id="{4AD9AD0F-9D51-45AB-4C96-D17122E7A43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 b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4224F756-4A8F-444A-9344-1515394FC12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B63AFAC7-028A-619C-39A7-85D66D3F006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200" b="1">
                <a:solidFill>
                  <a:schemeClr val="bg1"/>
                </a:solidFill>
                <a:latin typeface="Arial-BoldMT" charset="0"/>
                <a:ea typeface="新細明體" panose="02020500000000000000" pitchFamily="18" charset="-120"/>
              </a:defRPr>
            </a:lvl1pPr>
            <a:lvl2pPr marL="742950" indent="-285750">
              <a:defRPr sz="2200" b="1">
                <a:solidFill>
                  <a:schemeClr val="bg1"/>
                </a:solidFill>
                <a:latin typeface="Arial-BoldMT" charset="0"/>
                <a:ea typeface="新細明體" panose="02020500000000000000" pitchFamily="18" charset="-120"/>
              </a:defRPr>
            </a:lvl2pPr>
            <a:lvl3pPr marL="1143000" indent="-228600">
              <a:defRPr sz="2200" b="1">
                <a:solidFill>
                  <a:schemeClr val="bg1"/>
                </a:solidFill>
                <a:latin typeface="Arial-BoldMT" charset="0"/>
                <a:ea typeface="新細明體" panose="02020500000000000000" pitchFamily="18" charset="-120"/>
              </a:defRPr>
            </a:lvl3pPr>
            <a:lvl4pPr marL="1600200" indent="-228600">
              <a:defRPr sz="2200" b="1">
                <a:solidFill>
                  <a:schemeClr val="bg1"/>
                </a:solidFill>
                <a:latin typeface="Arial-BoldMT" charset="0"/>
                <a:ea typeface="新細明體" panose="02020500000000000000" pitchFamily="18" charset="-120"/>
              </a:defRPr>
            </a:lvl4pPr>
            <a:lvl5pPr marL="2057400" indent="-228600">
              <a:defRPr sz="2200" b="1">
                <a:solidFill>
                  <a:schemeClr val="bg1"/>
                </a:solidFill>
                <a:latin typeface="Arial-BoldMT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bg1"/>
                </a:solidFill>
                <a:latin typeface="Arial-BoldMT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bg1"/>
                </a:solidFill>
                <a:latin typeface="Arial-BoldMT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bg1"/>
                </a:solidFill>
                <a:latin typeface="Arial-BoldMT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bg1"/>
                </a:solidFill>
                <a:latin typeface="Arial-BoldMT" charset="0"/>
                <a:ea typeface="新細明體" panose="02020500000000000000" pitchFamily="18" charset="-120"/>
              </a:defRPr>
            </a:lvl9pPr>
          </a:lstStyle>
          <a:p>
            <a:fld id="{908281F9-AC4F-6443-BB75-F3D105AEF7B7}" type="slidenum">
              <a:rPr lang="en-US" altLang="zh-TW" sz="1200" b="0" smtClean="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3</a:t>
            </a:fld>
            <a:endParaRPr lang="en-US" altLang="zh-TW" sz="12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AB0416EF-B5B9-AA3E-357D-F45BEAF86F2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ABED319F-A772-64E7-7A63-5A4582A899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>
            <a:extLst>
              <a:ext uri="{FF2B5EF4-FFF2-40B4-BE49-F238E27FC236}">
                <a16:creationId xmlns:a16="http://schemas.microsoft.com/office/drawing/2014/main" id="{AFFC399F-D43D-1E38-87DA-3B45763253D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200" b="1">
                <a:solidFill>
                  <a:schemeClr val="bg1"/>
                </a:solidFill>
                <a:latin typeface="Arial-BoldMT" charset="0"/>
                <a:ea typeface="新細明體" panose="02020500000000000000" pitchFamily="18" charset="-120"/>
              </a:defRPr>
            </a:lvl1pPr>
            <a:lvl2pPr marL="742950" indent="-285750">
              <a:defRPr sz="2200" b="1">
                <a:solidFill>
                  <a:schemeClr val="bg1"/>
                </a:solidFill>
                <a:latin typeface="Arial-BoldMT" charset="0"/>
                <a:ea typeface="新細明體" panose="02020500000000000000" pitchFamily="18" charset="-120"/>
              </a:defRPr>
            </a:lvl2pPr>
            <a:lvl3pPr marL="1143000" indent="-228600">
              <a:defRPr sz="2200" b="1">
                <a:solidFill>
                  <a:schemeClr val="bg1"/>
                </a:solidFill>
                <a:latin typeface="Arial-BoldMT" charset="0"/>
                <a:ea typeface="新細明體" panose="02020500000000000000" pitchFamily="18" charset="-120"/>
              </a:defRPr>
            </a:lvl3pPr>
            <a:lvl4pPr marL="1600200" indent="-228600">
              <a:defRPr sz="2200" b="1">
                <a:solidFill>
                  <a:schemeClr val="bg1"/>
                </a:solidFill>
                <a:latin typeface="Arial-BoldMT" charset="0"/>
                <a:ea typeface="新細明體" panose="02020500000000000000" pitchFamily="18" charset="-120"/>
              </a:defRPr>
            </a:lvl4pPr>
            <a:lvl5pPr marL="2057400" indent="-228600">
              <a:defRPr sz="2200" b="1">
                <a:solidFill>
                  <a:schemeClr val="bg1"/>
                </a:solidFill>
                <a:latin typeface="Arial-BoldMT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bg1"/>
                </a:solidFill>
                <a:latin typeface="Arial-BoldMT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bg1"/>
                </a:solidFill>
                <a:latin typeface="Arial-BoldMT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bg1"/>
                </a:solidFill>
                <a:latin typeface="Arial-BoldMT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bg1"/>
                </a:solidFill>
                <a:latin typeface="Arial-BoldMT" charset="0"/>
                <a:ea typeface="新細明體" panose="02020500000000000000" pitchFamily="18" charset="-120"/>
              </a:defRPr>
            </a:lvl9pPr>
          </a:lstStyle>
          <a:p>
            <a:fld id="{FB806EA1-7497-6A4B-8708-4A14EBB15ABC}" type="slidenum">
              <a:rPr lang="en-US" altLang="zh-TW" sz="1200" b="0" smtClean="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54</a:t>
            </a:fld>
            <a:endParaRPr lang="en-US" altLang="zh-TW" sz="12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68611" name="Rectangle 2">
            <a:extLst>
              <a:ext uri="{FF2B5EF4-FFF2-40B4-BE49-F238E27FC236}">
                <a16:creationId xmlns:a16="http://schemas.microsoft.com/office/drawing/2014/main" id="{5BF83580-7362-C4A7-FB16-919382F3985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8612" name="Rectangle 3">
            <a:extLst>
              <a:ext uri="{FF2B5EF4-FFF2-40B4-BE49-F238E27FC236}">
                <a16:creationId xmlns:a16="http://schemas.microsoft.com/office/drawing/2014/main" id="{6FCD3045-4D02-4166-F64F-4A00E2F180EA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zh-TW" altLang="en-US"/>
              <a:t>當我們開立</a:t>
            </a:r>
            <a:r>
              <a:rPr lang="en-US" altLang="zh-TW"/>
              <a:t>PO</a:t>
            </a:r>
            <a:r>
              <a:rPr lang="zh-TW" altLang="en-US"/>
              <a:t>單時</a:t>
            </a:r>
            <a:r>
              <a:rPr lang="en-US" altLang="zh-TW"/>
              <a:t>, </a:t>
            </a:r>
            <a:r>
              <a:rPr lang="zh-TW" altLang="en-US"/>
              <a:t>可以依據 </a:t>
            </a:r>
            <a:r>
              <a:rPr lang="en-US" altLang="zh-TW"/>
              <a:t>Quotation / PR / Reference and Contact</a:t>
            </a:r>
            <a:r>
              <a:rPr lang="zh-TW" altLang="en-US"/>
              <a:t>來產生</a:t>
            </a:r>
            <a:r>
              <a:rPr lang="en-US" altLang="zh-TW"/>
              <a:t>PO</a:t>
            </a:r>
            <a:r>
              <a:rPr lang="zh-TW" altLang="en-US"/>
              <a:t>單</a:t>
            </a:r>
          </a:p>
          <a:p>
            <a:pPr eaLnBrk="1" hangingPunct="1"/>
            <a:r>
              <a:rPr lang="zh-TW" altLang="en-US"/>
              <a:t>在系統中我們採用 </a:t>
            </a:r>
            <a:r>
              <a:rPr lang="en-US" altLang="zh-TW"/>
              <a:t>Reference</a:t>
            </a:r>
            <a:r>
              <a:rPr lang="zh-TW" altLang="en-US"/>
              <a:t>的</a:t>
            </a:r>
            <a:r>
              <a:rPr lang="en-US" altLang="zh-TW"/>
              <a:t>Function</a:t>
            </a:r>
            <a:r>
              <a:rPr lang="zh-TW" altLang="en-US"/>
              <a:t>來產生</a:t>
            </a:r>
            <a:r>
              <a:rPr lang="en-US" altLang="zh-TW"/>
              <a:t>, </a:t>
            </a:r>
            <a:r>
              <a:rPr lang="zh-TW" altLang="en-US"/>
              <a:t>如此一來</a:t>
            </a:r>
            <a:r>
              <a:rPr lang="en-US" altLang="zh-TW"/>
              <a:t>, </a:t>
            </a:r>
            <a:r>
              <a:rPr lang="zh-TW" altLang="en-US"/>
              <a:t>可以增加我們建立 </a:t>
            </a:r>
            <a:r>
              <a:rPr lang="en-US" altLang="zh-TW"/>
              <a:t>PO</a:t>
            </a:r>
            <a:r>
              <a:rPr lang="zh-TW" altLang="en-US"/>
              <a:t>單的效率</a:t>
            </a:r>
            <a:r>
              <a:rPr lang="en-US" altLang="zh-TW"/>
              <a:t>, </a:t>
            </a:r>
            <a:r>
              <a:rPr lang="zh-TW" altLang="en-US"/>
              <a:t>並且減少錯誤</a:t>
            </a:r>
            <a:r>
              <a:rPr lang="en-US" altLang="zh-TW"/>
              <a:t>, </a:t>
            </a:r>
            <a:r>
              <a:rPr lang="zh-TW" altLang="en-US"/>
              <a:t>確保資料的一致性</a:t>
            </a:r>
            <a:r>
              <a:rPr lang="en-US" altLang="zh-TW"/>
              <a:t>. 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>
            <a:extLst>
              <a:ext uri="{FF2B5EF4-FFF2-40B4-BE49-F238E27FC236}">
                <a16:creationId xmlns:a16="http://schemas.microsoft.com/office/drawing/2014/main" id="{48B50E0B-957F-4743-E3C3-41462FD99D5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200" b="1">
                <a:solidFill>
                  <a:schemeClr val="bg1"/>
                </a:solidFill>
                <a:latin typeface="Arial-BoldMT" charset="0"/>
                <a:ea typeface="新細明體" panose="02020500000000000000" pitchFamily="18" charset="-120"/>
              </a:defRPr>
            </a:lvl1pPr>
            <a:lvl2pPr marL="742950" indent="-285750">
              <a:defRPr sz="2200" b="1">
                <a:solidFill>
                  <a:schemeClr val="bg1"/>
                </a:solidFill>
                <a:latin typeface="Arial-BoldMT" charset="0"/>
                <a:ea typeface="新細明體" panose="02020500000000000000" pitchFamily="18" charset="-120"/>
              </a:defRPr>
            </a:lvl2pPr>
            <a:lvl3pPr marL="1143000" indent="-228600">
              <a:defRPr sz="2200" b="1">
                <a:solidFill>
                  <a:schemeClr val="bg1"/>
                </a:solidFill>
                <a:latin typeface="Arial-BoldMT" charset="0"/>
                <a:ea typeface="新細明體" panose="02020500000000000000" pitchFamily="18" charset="-120"/>
              </a:defRPr>
            </a:lvl3pPr>
            <a:lvl4pPr marL="1600200" indent="-228600">
              <a:defRPr sz="2200" b="1">
                <a:solidFill>
                  <a:schemeClr val="bg1"/>
                </a:solidFill>
                <a:latin typeface="Arial-BoldMT" charset="0"/>
                <a:ea typeface="新細明體" panose="02020500000000000000" pitchFamily="18" charset="-120"/>
              </a:defRPr>
            </a:lvl4pPr>
            <a:lvl5pPr marL="2057400" indent="-228600">
              <a:defRPr sz="2200" b="1">
                <a:solidFill>
                  <a:schemeClr val="bg1"/>
                </a:solidFill>
                <a:latin typeface="Arial-BoldMT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bg1"/>
                </a:solidFill>
                <a:latin typeface="Arial-BoldMT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bg1"/>
                </a:solidFill>
                <a:latin typeface="Arial-BoldMT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bg1"/>
                </a:solidFill>
                <a:latin typeface="Arial-BoldMT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bg1"/>
                </a:solidFill>
                <a:latin typeface="Arial-BoldMT" charset="0"/>
                <a:ea typeface="新細明體" panose="02020500000000000000" pitchFamily="18" charset="-120"/>
              </a:defRPr>
            </a:lvl9pPr>
          </a:lstStyle>
          <a:p>
            <a:fld id="{469A1024-FD20-DE45-BA3D-D3223608F004}" type="slidenum">
              <a:rPr lang="en-US" altLang="zh-TW" sz="1200" b="0" smtClean="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56</a:t>
            </a:fld>
            <a:endParaRPr lang="en-US" altLang="zh-TW" sz="12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1683" name="Rectangle 2">
            <a:extLst>
              <a:ext uri="{FF2B5EF4-FFF2-40B4-BE49-F238E27FC236}">
                <a16:creationId xmlns:a16="http://schemas.microsoft.com/office/drawing/2014/main" id="{F50BD824-FB44-1D3A-0E24-C947A6CAEFB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1684" name="Rectangle 3">
            <a:extLst>
              <a:ext uri="{FF2B5EF4-FFF2-40B4-BE49-F238E27FC236}">
                <a16:creationId xmlns:a16="http://schemas.microsoft.com/office/drawing/2014/main" id="{788E99EA-520B-E144-2CB3-FB1E8DF95C21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zh-TW" altLang="en-US"/>
              <a:t>我們可以依據先前所開立的</a:t>
            </a:r>
            <a:r>
              <a:rPr lang="en-US" altLang="zh-TW"/>
              <a:t>PO</a:t>
            </a:r>
            <a:r>
              <a:rPr lang="zh-TW" altLang="en-US"/>
              <a:t>單進行收貨</a:t>
            </a:r>
            <a:r>
              <a:rPr lang="en-US" altLang="zh-TW"/>
              <a:t>, </a:t>
            </a:r>
            <a:r>
              <a:rPr lang="zh-TW" altLang="en-US"/>
              <a:t>最主要的工作便是確認所運送的物料是否符合我們的需求</a:t>
            </a:r>
            <a:r>
              <a:rPr lang="en-US" altLang="zh-TW"/>
              <a:t>, and</a:t>
            </a:r>
            <a:r>
              <a:rPr lang="zh-TW" altLang="en-US"/>
              <a:t>根據物料的</a:t>
            </a:r>
            <a:r>
              <a:rPr lang="en-US" altLang="zh-TW"/>
              <a:t>Moving Type</a:t>
            </a:r>
            <a:r>
              <a:rPr lang="zh-TW" altLang="en-US"/>
              <a:t>將物料移至所屬的儲存區</a:t>
            </a:r>
          </a:p>
          <a:p>
            <a:pPr eaLnBrk="1" hangingPunct="1"/>
            <a:r>
              <a:rPr lang="zh-TW" altLang="en-US"/>
              <a:t>而在</a:t>
            </a:r>
            <a:r>
              <a:rPr lang="en-US" altLang="zh-TW"/>
              <a:t>SAP R/3</a:t>
            </a:r>
            <a:r>
              <a:rPr lang="zh-TW" altLang="en-US"/>
              <a:t>中也可以依照收或單在去開立</a:t>
            </a:r>
            <a:r>
              <a:rPr lang="en-US" altLang="zh-TW"/>
              <a:t>PO</a:t>
            </a:r>
            <a:r>
              <a:rPr lang="zh-TW" altLang="en-US"/>
              <a:t>單</a:t>
            </a:r>
            <a:r>
              <a:rPr lang="en-US" altLang="zh-TW"/>
              <a:t>, </a:t>
            </a:r>
            <a:r>
              <a:rPr lang="zh-TW" altLang="en-US"/>
              <a:t>這樣一來可以簡化我們對收或資料的控管</a:t>
            </a:r>
            <a:r>
              <a:rPr lang="en-US" altLang="zh-TW"/>
              <a:t>; </a:t>
            </a:r>
            <a:r>
              <a:rPr lang="zh-TW" altLang="en-US"/>
              <a:t>也可以確保由供應商所得的數量便會是所開立的</a:t>
            </a:r>
            <a:r>
              <a:rPr lang="en-US" altLang="zh-TW"/>
              <a:t>PO</a:t>
            </a:r>
            <a:r>
              <a:rPr lang="zh-TW" altLang="en-US"/>
              <a:t>數量</a:t>
            </a:r>
            <a:r>
              <a:rPr lang="en-US" altLang="zh-TW"/>
              <a:t>,</a:t>
            </a:r>
            <a:r>
              <a:rPr lang="zh-TW" altLang="en-US"/>
              <a:t>部會造成錯誤</a:t>
            </a:r>
            <a:r>
              <a:rPr lang="en-US" altLang="zh-TW"/>
              <a:t>; </a:t>
            </a:r>
            <a:r>
              <a:rPr lang="zh-TW" altLang="en-US"/>
              <a:t>同時去更新我們的採購歷史資料及對供應商的評估</a:t>
            </a:r>
            <a:r>
              <a:rPr lang="en-US" altLang="zh-TW"/>
              <a:t>…etc,</a:t>
            </a:r>
          </a:p>
          <a:p>
            <a:pPr eaLnBrk="1" hangingPunct="1"/>
            <a:r>
              <a:rPr lang="zh-TW" altLang="en-US"/>
              <a:t>但這樣一來議會造成所需物料的短缺或過剩</a:t>
            </a:r>
            <a:r>
              <a:rPr lang="en-US" altLang="zh-TW"/>
              <a:t>, </a:t>
            </a:r>
            <a:r>
              <a:rPr lang="zh-TW" altLang="en-US"/>
              <a:t>那我們必須補定</a:t>
            </a:r>
            <a:r>
              <a:rPr lang="en-US" altLang="zh-TW"/>
              <a:t>or</a:t>
            </a:r>
            <a:r>
              <a:rPr lang="zh-TW" altLang="en-US"/>
              <a:t>退回給供應商</a:t>
            </a:r>
            <a:r>
              <a:rPr lang="en-US" altLang="zh-TW"/>
              <a:t>.</a:t>
            </a:r>
          </a:p>
          <a:p>
            <a:pPr eaLnBrk="1" hangingPunct="1"/>
            <a:r>
              <a:rPr lang="zh-TW" altLang="en-US"/>
              <a:t>詳細的部分</a:t>
            </a:r>
            <a:r>
              <a:rPr lang="en-US" altLang="zh-TW"/>
              <a:t>( Movement Type, Inventory Management )</a:t>
            </a:r>
            <a:r>
              <a:rPr lang="zh-TW" altLang="en-US"/>
              <a:t>流到後面在座仔細的介紹</a:t>
            </a:r>
            <a:r>
              <a:rPr lang="en-US" altLang="zh-TW"/>
              <a:t>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>
            <a:extLst>
              <a:ext uri="{FF2B5EF4-FFF2-40B4-BE49-F238E27FC236}">
                <a16:creationId xmlns:a16="http://schemas.microsoft.com/office/drawing/2014/main" id="{049E3B7B-FE27-8553-49EF-FFF465CB406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200" b="1">
                <a:solidFill>
                  <a:schemeClr val="bg1"/>
                </a:solidFill>
                <a:latin typeface="Arial-BoldMT" charset="0"/>
                <a:ea typeface="新細明體" panose="02020500000000000000" pitchFamily="18" charset="-120"/>
              </a:defRPr>
            </a:lvl1pPr>
            <a:lvl2pPr marL="742950" indent="-285750">
              <a:defRPr sz="2200" b="1">
                <a:solidFill>
                  <a:schemeClr val="bg1"/>
                </a:solidFill>
                <a:latin typeface="Arial-BoldMT" charset="0"/>
                <a:ea typeface="新細明體" panose="02020500000000000000" pitchFamily="18" charset="-120"/>
              </a:defRPr>
            </a:lvl2pPr>
            <a:lvl3pPr marL="1143000" indent="-228600">
              <a:defRPr sz="2200" b="1">
                <a:solidFill>
                  <a:schemeClr val="bg1"/>
                </a:solidFill>
                <a:latin typeface="Arial-BoldMT" charset="0"/>
                <a:ea typeface="新細明體" panose="02020500000000000000" pitchFamily="18" charset="-120"/>
              </a:defRPr>
            </a:lvl3pPr>
            <a:lvl4pPr marL="1600200" indent="-228600">
              <a:defRPr sz="2200" b="1">
                <a:solidFill>
                  <a:schemeClr val="bg1"/>
                </a:solidFill>
                <a:latin typeface="Arial-BoldMT" charset="0"/>
                <a:ea typeface="新細明體" panose="02020500000000000000" pitchFamily="18" charset="-120"/>
              </a:defRPr>
            </a:lvl4pPr>
            <a:lvl5pPr marL="2057400" indent="-228600">
              <a:defRPr sz="2200" b="1">
                <a:solidFill>
                  <a:schemeClr val="bg1"/>
                </a:solidFill>
                <a:latin typeface="Arial-BoldMT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bg1"/>
                </a:solidFill>
                <a:latin typeface="Arial-BoldMT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bg1"/>
                </a:solidFill>
                <a:latin typeface="Arial-BoldMT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bg1"/>
                </a:solidFill>
                <a:latin typeface="Arial-BoldMT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bg1"/>
                </a:solidFill>
                <a:latin typeface="Arial-BoldMT" charset="0"/>
                <a:ea typeface="新細明體" panose="02020500000000000000" pitchFamily="18" charset="-120"/>
              </a:defRPr>
            </a:lvl9pPr>
          </a:lstStyle>
          <a:p>
            <a:fld id="{A2314626-09DE-0242-AA8A-1BA2E73F372F}" type="slidenum">
              <a:rPr lang="en-US" altLang="zh-TW" sz="1200" b="0" smtClean="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44</a:t>
            </a:fld>
            <a:endParaRPr lang="en-US" altLang="zh-TW" sz="12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E1F2D27D-930E-25D2-D3E6-FFF08EAD7A3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0180" name="Rectangle 3">
            <a:extLst>
              <a:ext uri="{FF2B5EF4-FFF2-40B4-BE49-F238E27FC236}">
                <a16:creationId xmlns:a16="http://schemas.microsoft.com/office/drawing/2014/main" id="{FCBAE6C4-312C-8F21-24C3-B348950687A7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zh-TW"/>
              <a:t>1.What material does we need ?!</a:t>
            </a:r>
          </a:p>
          <a:p>
            <a:pPr eaLnBrk="1" hangingPunct="1"/>
            <a:r>
              <a:rPr lang="en-US" altLang="zh-TW"/>
              <a:t>   </a:t>
            </a:r>
            <a:r>
              <a:rPr lang="en-US" altLang="zh-TW">
                <a:sym typeface="Wingdings" pitchFamily="2" charset="2"/>
              </a:rPr>
              <a:t>Material Master Data</a:t>
            </a:r>
          </a:p>
          <a:p>
            <a:pPr eaLnBrk="1" hangingPunct="1"/>
            <a:r>
              <a:rPr lang="en-US" altLang="zh-TW">
                <a:sym typeface="Wingdings" pitchFamily="2" charset="2"/>
              </a:rPr>
              <a:t>2.Where does we get the materials ?!</a:t>
            </a:r>
          </a:p>
          <a:p>
            <a:pPr eaLnBrk="1" hangingPunct="1"/>
            <a:r>
              <a:rPr lang="en-US" altLang="zh-TW">
                <a:sym typeface="Wingdings" pitchFamily="2" charset="2"/>
              </a:rPr>
              <a:t>   Vendor Master Data</a:t>
            </a:r>
          </a:p>
          <a:p>
            <a:pPr eaLnBrk="1" hangingPunct="1"/>
            <a:r>
              <a:rPr lang="en-US" altLang="zh-TW">
                <a:sym typeface="Wingdings" pitchFamily="2" charset="2"/>
              </a:rPr>
              <a:t>3.When does we need which material and how much does we need?!</a:t>
            </a:r>
          </a:p>
          <a:p>
            <a:pPr eaLnBrk="1" hangingPunct="1"/>
            <a:r>
              <a:rPr lang="en-US" altLang="zh-TW">
                <a:sym typeface="Wingdings" pitchFamily="2" charset="2"/>
              </a:rPr>
              <a:t>   Material Requirement Planning : a. Inventory ( </a:t>
            </a:r>
            <a:r>
              <a:rPr lang="zh-TW" altLang="en-US">
                <a:sym typeface="Wingdings" pitchFamily="2" charset="2"/>
              </a:rPr>
              <a:t>已達到安全庫存在訂購點</a:t>
            </a:r>
            <a:r>
              <a:rPr lang="en-US" altLang="zh-TW">
                <a:sym typeface="Wingdings" pitchFamily="2" charset="2"/>
              </a:rPr>
              <a:t>,</a:t>
            </a:r>
            <a:r>
              <a:rPr lang="zh-TW" altLang="en-US">
                <a:sym typeface="Wingdings" pitchFamily="2" charset="2"/>
              </a:rPr>
              <a:t>庫存人員提出物料需求申請 </a:t>
            </a:r>
            <a:r>
              <a:rPr lang="en-US" altLang="zh-TW">
                <a:sym typeface="Wingdings" pitchFamily="2" charset="2"/>
              </a:rPr>
              <a:t>)</a:t>
            </a:r>
          </a:p>
          <a:p>
            <a:pPr eaLnBrk="1" hangingPunct="1"/>
            <a:r>
              <a:rPr lang="en-US" altLang="zh-TW">
                <a:sym typeface="Wingdings" pitchFamily="2" charset="2"/>
              </a:rPr>
              <a:t>                                                      b. MRP ( </a:t>
            </a:r>
            <a:r>
              <a:rPr lang="zh-TW" altLang="en-US">
                <a:sym typeface="Wingdings" pitchFamily="2" charset="2"/>
              </a:rPr>
              <a:t>依照現場生產展開</a:t>
            </a:r>
            <a:r>
              <a:rPr lang="en-US" altLang="zh-TW">
                <a:sym typeface="Wingdings" pitchFamily="2" charset="2"/>
              </a:rPr>
              <a:t>BOM</a:t>
            </a:r>
            <a:r>
              <a:rPr lang="zh-TW" altLang="en-US">
                <a:sym typeface="Wingdings" pitchFamily="2" charset="2"/>
              </a:rPr>
              <a:t>表</a:t>
            </a:r>
            <a:r>
              <a:rPr lang="en-US" altLang="zh-TW">
                <a:sym typeface="Wingdings" pitchFamily="2" charset="2"/>
              </a:rPr>
              <a:t>, </a:t>
            </a:r>
            <a:r>
              <a:rPr lang="zh-TW" altLang="en-US">
                <a:sym typeface="Wingdings" pitchFamily="2" charset="2"/>
              </a:rPr>
              <a:t>檢查庫存不足</a:t>
            </a:r>
            <a:r>
              <a:rPr lang="en-US" altLang="zh-TW">
                <a:sym typeface="Wingdings" pitchFamily="2" charset="2"/>
              </a:rPr>
              <a:t>, </a:t>
            </a:r>
            <a:r>
              <a:rPr lang="zh-TW" altLang="en-US">
                <a:sym typeface="Wingdings" pitchFamily="2" charset="2"/>
              </a:rPr>
              <a:t>則發出請購需求 </a:t>
            </a:r>
            <a:r>
              <a:rPr lang="en-US" altLang="zh-TW">
                <a:sym typeface="Wingdings" pitchFamily="2" charset="2"/>
              </a:rPr>
              <a:t>)</a:t>
            </a:r>
          </a:p>
          <a:p>
            <a:pPr eaLnBrk="1" hangingPunct="1"/>
            <a:r>
              <a:rPr lang="en-US" altLang="zh-TW">
                <a:sym typeface="Wingdings" pitchFamily="2" charset="2"/>
              </a:rPr>
              <a:t>                                                      c. Consumption ( </a:t>
            </a:r>
            <a:r>
              <a:rPr lang="zh-TW" altLang="en-US">
                <a:sym typeface="Wingdings" pitchFamily="2" charset="2"/>
              </a:rPr>
              <a:t>像 </a:t>
            </a:r>
            <a:r>
              <a:rPr lang="en-US" altLang="zh-TW">
                <a:sym typeface="Wingdings" pitchFamily="2" charset="2"/>
              </a:rPr>
              <a:t>: OA </a:t>
            </a:r>
            <a:r>
              <a:rPr lang="zh-TW" altLang="en-US">
                <a:sym typeface="Wingdings" pitchFamily="2" charset="2"/>
              </a:rPr>
              <a:t>的用品 </a:t>
            </a:r>
            <a:r>
              <a:rPr lang="en-US" altLang="zh-TW">
                <a:sym typeface="Wingdings" pitchFamily="2" charset="2"/>
              </a:rPr>
              <a:t>(</a:t>
            </a:r>
            <a:r>
              <a:rPr lang="zh-TW" altLang="en-US">
                <a:sym typeface="Wingdings" pitchFamily="2" charset="2"/>
              </a:rPr>
              <a:t>紙</a:t>
            </a:r>
            <a:r>
              <a:rPr lang="en-US" altLang="zh-TW">
                <a:sym typeface="Wingdings" pitchFamily="2" charset="2"/>
              </a:rPr>
              <a:t>, </a:t>
            </a:r>
            <a:r>
              <a:rPr lang="zh-TW" altLang="en-US">
                <a:sym typeface="Wingdings" pitchFamily="2" charset="2"/>
              </a:rPr>
              <a:t>筆</a:t>
            </a:r>
            <a:r>
              <a:rPr lang="en-US" altLang="zh-TW">
                <a:sym typeface="Wingdings" pitchFamily="2" charset="2"/>
              </a:rPr>
              <a:t>…etc.),</a:t>
            </a:r>
            <a:r>
              <a:rPr lang="zh-TW" altLang="en-US">
                <a:sym typeface="Wingdings" pitchFamily="2" charset="2"/>
              </a:rPr>
              <a:t>消耗性的零件</a:t>
            </a:r>
            <a:r>
              <a:rPr lang="en-US" altLang="zh-TW">
                <a:sym typeface="Wingdings" pitchFamily="2" charset="2"/>
              </a:rPr>
              <a:t>( </a:t>
            </a:r>
            <a:r>
              <a:rPr lang="zh-TW" altLang="en-US">
                <a:sym typeface="Wingdings" pitchFamily="2" charset="2"/>
              </a:rPr>
              <a:t>螺絲帽</a:t>
            </a:r>
            <a:r>
              <a:rPr lang="en-US" altLang="zh-TW">
                <a:sym typeface="Wingdings" pitchFamily="2" charset="2"/>
              </a:rPr>
              <a:t>, </a:t>
            </a:r>
            <a:r>
              <a:rPr lang="zh-TW" altLang="en-US">
                <a:sym typeface="Wingdings" pitchFamily="2" charset="2"/>
              </a:rPr>
              <a:t>鐵  </a:t>
            </a:r>
          </a:p>
          <a:p>
            <a:pPr eaLnBrk="1" hangingPunct="1"/>
            <a:r>
              <a:rPr lang="zh-TW" altLang="en-US">
                <a:sym typeface="Wingdings" pitchFamily="2" charset="2"/>
              </a:rPr>
              <a:t>                                                          釘</a:t>
            </a:r>
            <a:r>
              <a:rPr lang="en-US" altLang="zh-TW">
                <a:sym typeface="Wingdings" pitchFamily="2" charset="2"/>
              </a:rPr>
              <a:t>…etc.), </a:t>
            </a:r>
            <a:r>
              <a:rPr lang="zh-TW" altLang="en-US">
                <a:sym typeface="Wingdings" pitchFamily="2" charset="2"/>
              </a:rPr>
              <a:t>擇期採購的方式或許是定期以契約的方式來發出採購的需求</a:t>
            </a:r>
            <a:r>
              <a:rPr lang="en-US" altLang="zh-TW">
                <a:sym typeface="Wingdings" pitchFamily="2" charset="2"/>
              </a:rPr>
              <a:t>)</a:t>
            </a:r>
          </a:p>
          <a:p>
            <a:pPr eaLnBrk="1" hangingPunct="1"/>
            <a:r>
              <a:rPr lang="en-US" altLang="zh-TW">
                <a:sym typeface="Wingdings" pitchFamily="2" charset="2"/>
              </a:rPr>
              <a:t>4. How does we get the material that we need ?!   </a:t>
            </a:r>
          </a:p>
          <a:p>
            <a:pPr eaLnBrk="1" hangingPunct="1"/>
            <a:r>
              <a:rPr lang="en-US" altLang="zh-TW">
                <a:sym typeface="Wingdings" pitchFamily="2" charset="2"/>
              </a:rPr>
              <a:t>    External Procurement   PR RFQ  Quotation  Procurement Order</a:t>
            </a:r>
          </a:p>
          <a:p>
            <a:pPr eaLnBrk="1" hangingPunct="1"/>
            <a:r>
              <a:rPr lang="en-US" altLang="zh-TW">
                <a:sym typeface="Wingdings" pitchFamily="2" charset="2"/>
              </a:rPr>
              <a:t>        Internal Procurement    PR  Planned Order</a:t>
            </a:r>
          </a:p>
          <a:p>
            <a:pPr eaLnBrk="1" hangingPunct="1"/>
            <a:r>
              <a:rPr lang="en-US" altLang="zh-TW">
                <a:sym typeface="Wingdings" pitchFamily="2" charset="2"/>
              </a:rPr>
              <a:t>     Inventory Management GR  Invoice Verification  Posting</a:t>
            </a:r>
            <a:endParaRPr lang="en-US" altLang="zh-TW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>
            <a:extLst>
              <a:ext uri="{FF2B5EF4-FFF2-40B4-BE49-F238E27FC236}">
                <a16:creationId xmlns:a16="http://schemas.microsoft.com/office/drawing/2014/main" id="{9A801A0A-9F54-1080-01E3-74E0226C625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200" b="1">
                <a:solidFill>
                  <a:schemeClr val="bg1"/>
                </a:solidFill>
                <a:latin typeface="Arial-BoldMT" charset="0"/>
                <a:ea typeface="新細明體" panose="02020500000000000000" pitchFamily="18" charset="-120"/>
              </a:defRPr>
            </a:lvl1pPr>
            <a:lvl2pPr marL="742950" indent="-285750">
              <a:defRPr sz="2200" b="1">
                <a:solidFill>
                  <a:schemeClr val="bg1"/>
                </a:solidFill>
                <a:latin typeface="Arial-BoldMT" charset="0"/>
                <a:ea typeface="新細明體" panose="02020500000000000000" pitchFamily="18" charset="-120"/>
              </a:defRPr>
            </a:lvl2pPr>
            <a:lvl3pPr marL="1143000" indent="-228600">
              <a:defRPr sz="2200" b="1">
                <a:solidFill>
                  <a:schemeClr val="bg1"/>
                </a:solidFill>
                <a:latin typeface="Arial-BoldMT" charset="0"/>
                <a:ea typeface="新細明體" panose="02020500000000000000" pitchFamily="18" charset="-120"/>
              </a:defRPr>
            </a:lvl3pPr>
            <a:lvl4pPr marL="1600200" indent="-228600">
              <a:defRPr sz="2200" b="1">
                <a:solidFill>
                  <a:schemeClr val="bg1"/>
                </a:solidFill>
                <a:latin typeface="Arial-BoldMT" charset="0"/>
                <a:ea typeface="新細明體" panose="02020500000000000000" pitchFamily="18" charset="-120"/>
              </a:defRPr>
            </a:lvl4pPr>
            <a:lvl5pPr marL="2057400" indent="-228600">
              <a:defRPr sz="2200" b="1">
                <a:solidFill>
                  <a:schemeClr val="bg1"/>
                </a:solidFill>
                <a:latin typeface="Arial-BoldMT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bg1"/>
                </a:solidFill>
                <a:latin typeface="Arial-BoldMT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bg1"/>
                </a:solidFill>
                <a:latin typeface="Arial-BoldMT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bg1"/>
                </a:solidFill>
                <a:latin typeface="Arial-BoldMT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bg1"/>
                </a:solidFill>
                <a:latin typeface="Arial-BoldMT" charset="0"/>
                <a:ea typeface="新細明體" panose="02020500000000000000" pitchFamily="18" charset="-120"/>
              </a:defRPr>
            </a:lvl9pPr>
          </a:lstStyle>
          <a:p>
            <a:fld id="{DD6A3530-E540-934F-AB0F-037BEC734D2B}" type="slidenum">
              <a:rPr lang="en-US" altLang="zh-TW" sz="1200" b="0" smtClean="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47</a:t>
            </a:fld>
            <a:endParaRPr lang="en-US" altLang="zh-TW" sz="12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id="{B0DFAA63-6F7E-0517-2B2A-E3C1E8E6352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4276" name="Rectangle 3">
            <a:extLst>
              <a:ext uri="{FF2B5EF4-FFF2-40B4-BE49-F238E27FC236}">
                <a16:creationId xmlns:a16="http://schemas.microsoft.com/office/drawing/2014/main" id="{4BAA735E-884F-8C7E-0E23-16C88976F29F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zh-TW"/>
              <a:t>1.</a:t>
            </a:r>
            <a:r>
              <a:rPr lang="zh-TW" altLang="en-US"/>
              <a:t>經由之前所介紹的</a:t>
            </a:r>
            <a:r>
              <a:rPr lang="en-US" altLang="zh-TW"/>
              <a:t>MRP(</a:t>
            </a:r>
            <a:r>
              <a:rPr lang="zh-TW" altLang="en-US"/>
              <a:t>物料需求規劃</a:t>
            </a:r>
            <a:r>
              <a:rPr lang="en-US" altLang="zh-TW"/>
              <a:t>)</a:t>
            </a:r>
            <a:r>
              <a:rPr lang="zh-TW" altLang="en-US"/>
              <a:t>來決定我們的物料需求</a:t>
            </a:r>
          </a:p>
          <a:p>
            <a:pPr eaLnBrk="1" hangingPunct="1"/>
            <a:r>
              <a:rPr lang="en-US" altLang="zh-TW"/>
              <a:t>2.</a:t>
            </a:r>
            <a:r>
              <a:rPr lang="zh-TW" altLang="en-US"/>
              <a:t>確定了物料的需求</a:t>
            </a:r>
            <a:r>
              <a:rPr lang="en-US" altLang="zh-TW"/>
              <a:t>,</a:t>
            </a:r>
            <a:r>
              <a:rPr lang="zh-TW" altLang="en-US"/>
              <a:t>進一步的便是要去找出所有可能的供應商</a:t>
            </a:r>
            <a:r>
              <a:rPr lang="en-US" altLang="zh-TW"/>
              <a:t>, </a:t>
            </a:r>
            <a:r>
              <a:rPr lang="zh-TW" altLang="en-US"/>
              <a:t>對供應商發出詢價單</a:t>
            </a:r>
            <a:r>
              <a:rPr lang="en-US" altLang="zh-TW"/>
              <a:t>, </a:t>
            </a:r>
            <a:r>
              <a:rPr lang="zh-TW" altLang="en-US"/>
              <a:t>進一步的進行比價的動作</a:t>
            </a:r>
            <a:r>
              <a:rPr lang="en-US" altLang="zh-TW"/>
              <a:t>, </a:t>
            </a:r>
            <a:r>
              <a:rPr lang="zh-TW" altLang="en-US"/>
              <a:t>找出最符合公司要求的供應商 </a:t>
            </a:r>
            <a:r>
              <a:rPr lang="en-US" altLang="zh-TW"/>
              <a:t>( </a:t>
            </a:r>
            <a:r>
              <a:rPr lang="zh-TW" altLang="en-US"/>
              <a:t>價格成本最低的</a:t>
            </a:r>
            <a:r>
              <a:rPr lang="en-US" altLang="zh-TW"/>
              <a:t>, </a:t>
            </a:r>
            <a:r>
              <a:rPr lang="zh-TW" altLang="en-US"/>
              <a:t>交期最準時的</a:t>
            </a:r>
            <a:r>
              <a:rPr lang="en-US" altLang="zh-TW"/>
              <a:t>, </a:t>
            </a:r>
            <a:r>
              <a:rPr lang="zh-TW" altLang="en-US"/>
              <a:t>品質最優的</a:t>
            </a:r>
            <a:r>
              <a:rPr lang="en-US" altLang="zh-TW"/>
              <a:t>…etc,</a:t>
            </a:r>
            <a:r>
              <a:rPr lang="zh-TW" altLang="en-US"/>
              <a:t>都可由公司自己做相關的客制化的設定</a:t>
            </a:r>
          </a:p>
          <a:p>
            <a:pPr eaLnBrk="1" hangingPunct="1"/>
            <a:r>
              <a:rPr lang="en-US" altLang="zh-TW"/>
              <a:t>3.</a:t>
            </a:r>
            <a:r>
              <a:rPr lang="zh-TW" altLang="en-US"/>
              <a:t>經由上述的相關選條件選擇最適合的供應商</a:t>
            </a:r>
            <a:r>
              <a:rPr lang="en-US" altLang="zh-TW"/>
              <a:t>.</a:t>
            </a:r>
          </a:p>
          <a:p>
            <a:pPr eaLnBrk="1" hangingPunct="1"/>
            <a:r>
              <a:rPr lang="en-US" altLang="zh-TW"/>
              <a:t>4.5.</a:t>
            </a:r>
            <a:r>
              <a:rPr lang="zh-TW" altLang="en-US"/>
              <a:t>對所選擇的供應商發出採購單</a:t>
            </a:r>
            <a:r>
              <a:rPr lang="en-US" altLang="zh-TW"/>
              <a:t>, </a:t>
            </a:r>
            <a:r>
              <a:rPr lang="zh-TW" altLang="en-US"/>
              <a:t>在</a:t>
            </a:r>
            <a:r>
              <a:rPr lang="en-US" altLang="zh-TW"/>
              <a:t>SAP R/3</a:t>
            </a:r>
            <a:r>
              <a:rPr lang="zh-TW" altLang="en-US"/>
              <a:t>系統會提供我們去填入相關的資訊</a:t>
            </a:r>
            <a:r>
              <a:rPr lang="en-US" altLang="zh-TW"/>
              <a:t>( </a:t>
            </a:r>
            <a:r>
              <a:rPr lang="zh-TW" altLang="en-US"/>
              <a:t>像</a:t>
            </a:r>
            <a:r>
              <a:rPr lang="en-US" altLang="zh-TW"/>
              <a:t>:condition, contract…etc), </a:t>
            </a:r>
            <a:r>
              <a:rPr lang="zh-TW" altLang="en-US"/>
              <a:t>以及讓我們可以去去監控處理的狀態</a:t>
            </a:r>
            <a:r>
              <a:rPr lang="en-US" altLang="zh-TW"/>
              <a:t>, </a:t>
            </a:r>
            <a:r>
              <a:rPr lang="zh-TW" altLang="en-US"/>
              <a:t>像</a:t>
            </a:r>
            <a:r>
              <a:rPr lang="en-US" altLang="zh-TW"/>
              <a:t>:</a:t>
            </a:r>
            <a:r>
              <a:rPr lang="zh-TW" altLang="en-US"/>
              <a:t>是否已經收到貨</a:t>
            </a:r>
            <a:r>
              <a:rPr lang="en-US" altLang="zh-TW"/>
              <a:t>, </a:t>
            </a:r>
            <a:r>
              <a:rPr lang="zh-TW" altLang="en-US"/>
              <a:t>是否已經收到發票</a:t>
            </a:r>
            <a:r>
              <a:rPr lang="en-US" altLang="zh-TW"/>
              <a:t>, </a:t>
            </a:r>
            <a:r>
              <a:rPr lang="zh-TW" altLang="en-US"/>
              <a:t>甚至於還能提供我們提醒的機制</a:t>
            </a:r>
            <a:r>
              <a:rPr lang="en-US" altLang="zh-TW"/>
              <a:t>, </a:t>
            </a:r>
            <a:r>
              <a:rPr lang="zh-TW" altLang="en-US"/>
              <a:t>像</a:t>
            </a:r>
            <a:r>
              <a:rPr lang="en-US" altLang="zh-TW"/>
              <a:t>:</a:t>
            </a:r>
            <a:r>
              <a:rPr lang="zh-TW" altLang="en-US"/>
              <a:t>在或到達的前</a:t>
            </a:r>
            <a:r>
              <a:rPr lang="en-US" altLang="zh-TW"/>
              <a:t>10</a:t>
            </a:r>
            <a:r>
              <a:rPr lang="zh-TW" altLang="en-US"/>
              <a:t>天提醒我們</a:t>
            </a:r>
            <a:r>
              <a:rPr lang="en-US" altLang="zh-TW"/>
              <a:t>, 10</a:t>
            </a:r>
            <a:r>
              <a:rPr lang="zh-TW" altLang="en-US"/>
              <a:t>天後會有貨進來</a:t>
            </a:r>
            <a:r>
              <a:rPr lang="en-US" altLang="zh-TW"/>
              <a:t>; </a:t>
            </a:r>
            <a:r>
              <a:rPr lang="zh-TW" altLang="en-US"/>
              <a:t>或者是在原本貨品應到達日</a:t>
            </a:r>
            <a:r>
              <a:rPr lang="en-US" altLang="zh-TW"/>
              <a:t>, </a:t>
            </a:r>
            <a:r>
              <a:rPr lang="zh-TW" altLang="en-US"/>
              <a:t>但貨品卻沒有到達</a:t>
            </a:r>
            <a:r>
              <a:rPr lang="en-US" altLang="zh-TW"/>
              <a:t>, </a:t>
            </a:r>
            <a:r>
              <a:rPr lang="zh-TW" altLang="en-US"/>
              <a:t>系統亦可以設定提醒我們還有貨沒有送達</a:t>
            </a:r>
            <a:r>
              <a:rPr lang="en-US" altLang="zh-TW"/>
              <a:t>.(</a:t>
            </a:r>
            <a:r>
              <a:rPr lang="zh-TW" altLang="en-US"/>
              <a:t>就像</a:t>
            </a:r>
            <a:r>
              <a:rPr lang="en-US" altLang="zh-TW"/>
              <a:t>Outlook</a:t>
            </a:r>
            <a:r>
              <a:rPr lang="zh-TW" altLang="en-US"/>
              <a:t>可以設定約會提醒日一樣</a:t>
            </a:r>
            <a:r>
              <a:rPr lang="en-US" altLang="zh-TW"/>
              <a:t>)</a:t>
            </a:r>
          </a:p>
          <a:p>
            <a:pPr eaLnBrk="1" hangingPunct="1"/>
            <a:r>
              <a:rPr lang="en-US" altLang="zh-TW"/>
              <a:t>6.</a:t>
            </a:r>
            <a:r>
              <a:rPr lang="zh-TW" altLang="en-US"/>
              <a:t>收貨</a:t>
            </a:r>
          </a:p>
          <a:p>
            <a:pPr eaLnBrk="1" hangingPunct="1"/>
            <a:r>
              <a:rPr kumimoji="0" lang="en-US" altLang="zh-TW"/>
              <a:t>7.</a:t>
            </a:r>
            <a:r>
              <a:rPr kumimoji="0" lang="zh-TW" altLang="en-US"/>
              <a:t>發票的核對確認</a:t>
            </a:r>
            <a:r>
              <a:rPr kumimoji="0" lang="en-US" altLang="zh-TW"/>
              <a:t>, </a:t>
            </a:r>
            <a:r>
              <a:rPr kumimoji="0" lang="zh-TW" altLang="en-US"/>
              <a:t>再收貨的同時進行檢驗</a:t>
            </a:r>
            <a:r>
              <a:rPr kumimoji="0" lang="en-US" altLang="zh-TW"/>
              <a:t>, </a:t>
            </a:r>
            <a:r>
              <a:rPr kumimoji="0" lang="zh-TW" altLang="en-US"/>
              <a:t>盤點</a:t>
            </a:r>
            <a:r>
              <a:rPr kumimoji="0" lang="en-US" altLang="zh-TW"/>
              <a:t>…etc.(</a:t>
            </a:r>
            <a:r>
              <a:rPr kumimoji="0" lang="zh-TW" altLang="en-US"/>
              <a:t>像</a:t>
            </a:r>
            <a:r>
              <a:rPr kumimoji="0" lang="en-US" altLang="zh-TW"/>
              <a:t>:</a:t>
            </a:r>
            <a:r>
              <a:rPr kumimoji="0" lang="zh-TW" altLang="en-US"/>
              <a:t>數量的核對</a:t>
            </a:r>
            <a:r>
              <a:rPr kumimoji="0" lang="en-US" altLang="zh-TW"/>
              <a:t>, </a:t>
            </a:r>
            <a:r>
              <a:rPr kumimoji="0" lang="zh-TW" altLang="en-US"/>
              <a:t>物料規格的核對</a:t>
            </a:r>
            <a:r>
              <a:rPr kumimoji="0" lang="en-US" altLang="zh-TW"/>
              <a:t>, </a:t>
            </a:r>
            <a:r>
              <a:rPr kumimoji="0" lang="zh-TW" altLang="en-US"/>
              <a:t>價格的確認</a:t>
            </a:r>
            <a:r>
              <a:rPr kumimoji="0" lang="en-US" altLang="zh-TW"/>
              <a:t>…etc.) </a:t>
            </a:r>
            <a:r>
              <a:rPr kumimoji="0" lang="zh-TW" altLang="en-US"/>
              <a:t>確認送達的貨品是否與開立的採購單相符</a:t>
            </a:r>
          </a:p>
          <a:p>
            <a:pPr eaLnBrk="1" hangingPunct="1"/>
            <a:r>
              <a:rPr kumimoji="0" lang="zh-TW" altLang="en-US"/>
              <a:t>   是</a:t>
            </a:r>
            <a:r>
              <a:rPr kumimoji="0" lang="zh-TW" altLang="en-US">
                <a:sym typeface="Wingdings" pitchFamily="2" charset="2"/>
              </a:rPr>
              <a:t>收貨入庫或至生產線上</a:t>
            </a:r>
            <a:r>
              <a:rPr kumimoji="0" lang="en-US" altLang="zh-TW">
                <a:sym typeface="Wingdings" pitchFamily="2" charset="2"/>
              </a:rPr>
              <a:t>, </a:t>
            </a:r>
            <a:r>
              <a:rPr kumimoji="0" lang="zh-TW" altLang="en-US">
                <a:sym typeface="Wingdings" pitchFamily="2" charset="2"/>
              </a:rPr>
              <a:t>且付款開立發票</a:t>
            </a:r>
            <a:r>
              <a:rPr kumimoji="0" lang="en-US" altLang="zh-TW">
                <a:sym typeface="Wingdings" pitchFamily="2" charset="2"/>
              </a:rPr>
              <a:t>8</a:t>
            </a:r>
          </a:p>
          <a:p>
            <a:pPr eaLnBrk="1" hangingPunct="1"/>
            <a:r>
              <a:rPr kumimoji="0" lang="en-US" altLang="zh-TW">
                <a:sym typeface="Wingdings" pitchFamily="2" charset="2"/>
              </a:rPr>
              <a:t>   </a:t>
            </a:r>
            <a:r>
              <a:rPr kumimoji="0" lang="zh-TW" altLang="en-US">
                <a:sym typeface="Wingdings" pitchFamily="2" charset="2"/>
              </a:rPr>
              <a:t>否與供應商進行協調</a:t>
            </a:r>
            <a:endParaRPr kumimoji="0" lang="zh-TW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>
            <a:extLst>
              <a:ext uri="{FF2B5EF4-FFF2-40B4-BE49-F238E27FC236}">
                <a16:creationId xmlns:a16="http://schemas.microsoft.com/office/drawing/2014/main" id="{34DFD635-26BE-2E9A-A87B-6BE8F682E6E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200" b="1">
                <a:solidFill>
                  <a:schemeClr val="bg1"/>
                </a:solidFill>
                <a:latin typeface="Arial-BoldMT" charset="0"/>
                <a:ea typeface="新細明體" panose="02020500000000000000" pitchFamily="18" charset="-120"/>
              </a:defRPr>
            </a:lvl1pPr>
            <a:lvl2pPr marL="742950" indent="-285750">
              <a:defRPr sz="2200" b="1">
                <a:solidFill>
                  <a:schemeClr val="bg1"/>
                </a:solidFill>
                <a:latin typeface="Arial-BoldMT" charset="0"/>
                <a:ea typeface="新細明體" panose="02020500000000000000" pitchFamily="18" charset="-120"/>
              </a:defRPr>
            </a:lvl2pPr>
            <a:lvl3pPr marL="1143000" indent="-228600">
              <a:defRPr sz="2200" b="1">
                <a:solidFill>
                  <a:schemeClr val="bg1"/>
                </a:solidFill>
                <a:latin typeface="Arial-BoldMT" charset="0"/>
                <a:ea typeface="新細明體" panose="02020500000000000000" pitchFamily="18" charset="-120"/>
              </a:defRPr>
            </a:lvl3pPr>
            <a:lvl4pPr marL="1600200" indent="-228600">
              <a:defRPr sz="2200" b="1">
                <a:solidFill>
                  <a:schemeClr val="bg1"/>
                </a:solidFill>
                <a:latin typeface="Arial-BoldMT" charset="0"/>
                <a:ea typeface="新細明體" panose="02020500000000000000" pitchFamily="18" charset="-120"/>
              </a:defRPr>
            </a:lvl4pPr>
            <a:lvl5pPr marL="2057400" indent="-228600">
              <a:defRPr sz="2200" b="1">
                <a:solidFill>
                  <a:schemeClr val="bg1"/>
                </a:solidFill>
                <a:latin typeface="Arial-BoldMT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bg1"/>
                </a:solidFill>
                <a:latin typeface="Arial-BoldMT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bg1"/>
                </a:solidFill>
                <a:latin typeface="Arial-BoldMT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bg1"/>
                </a:solidFill>
                <a:latin typeface="Arial-BoldMT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bg1"/>
                </a:solidFill>
                <a:latin typeface="Arial-BoldMT" charset="0"/>
                <a:ea typeface="新細明體" panose="02020500000000000000" pitchFamily="18" charset="-120"/>
              </a:defRPr>
            </a:lvl9pPr>
          </a:lstStyle>
          <a:p>
            <a:fld id="{F1DB975B-5628-0243-8EC6-F1BB58C636AC}" type="slidenum">
              <a:rPr lang="en-US" altLang="zh-TW" sz="1200" b="0" smtClean="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48</a:t>
            </a:fld>
            <a:endParaRPr lang="en-US" altLang="zh-TW" sz="12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6323" name="Rectangle 2">
            <a:extLst>
              <a:ext uri="{FF2B5EF4-FFF2-40B4-BE49-F238E27FC236}">
                <a16:creationId xmlns:a16="http://schemas.microsoft.com/office/drawing/2014/main" id="{C59B93D8-77D9-78B5-4C81-17A52556B4F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6324" name="Rectangle 3">
            <a:extLst>
              <a:ext uri="{FF2B5EF4-FFF2-40B4-BE49-F238E27FC236}">
                <a16:creationId xmlns:a16="http://schemas.microsoft.com/office/drawing/2014/main" id="{0B72FDF4-BB51-8A3C-A7A3-0D5DAC524FED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zh-TW" altLang="en-US"/>
              <a:t>採購需求是給予採購部門的</a:t>
            </a:r>
            <a:r>
              <a:rPr lang="en-US" altLang="zh-TW"/>
              <a:t>request(</a:t>
            </a:r>
            <a:r>
              <a:rPr lang="zh-TW" altLang="en-US"/>
              <a:t>要求</a:t>
            </a:r>
            <a:r>
              <a:rPr lang="en-US" altLang="zh-TW"/>
              <a:t>)</a:t>
            </a:r>
            <a:r>
              <a:rPr lang="zh-TW" altLang="en-US"/>
              <a:t>或</a:t>
            </a:r>
            <a:r>
              <a:rPr lang="en-US" altLang="zh-TW"/>
              <a:t>instruction(</a:t>
            </a:r>
            <a:r>
              <a:rPr lang="zh-TW" altLang="en-US"/>
              <a:t>指示</a:t>
            </a:r>
            <a:r>
              <a:rPr lang="en-US" altLang="zh-TW"/>
              <a:t>; </a:t>
            </a:r>
            <a:r>
              <a:rPr lang="zh-TW" altLang="en-US"/>
              <a:t>要採購部門採購哪些物料</a:t>
            </a:r>
            <a:r>
              <a:rPr lang="en-US" altLang="zh-TW"/>
              <a:t>, </a:t>
            </a:r>
            <a:r>
              <a:rPr lang="zh-TW" altLang="en-US"/>
              <a:t>多少量</a:t>
            </a:r>
            <a:r>
              <a:rPr lang="en-US" altLang="zh-TW"/>
              <a:t>, </a:t>
            </a:r>
            <a:r>
              <a:rPr lang="zh-TW" altLang="en-US"/>
              <a:t>哪時送達</a:t>
            </a:r>
            <a:r>
              <a:rPr lang="en-US" altLang="zh-TW"/>
              <a:t>…etc.)</a:t>
            </a:r>
          </a:p>
          <a:p>
            <a:pPr eaLnBrk="1" hangingPunct="1"/>
            <a:r>
              <a:rPr lang="zh-TW" altLang="en-US"/>
              <a:t>在</a:t>
            </a:r>
            <a:r>
              <a:rPr lang="en-US" altLang="zh-TW"/>
              <a:t>R/3</a:t>
            </a:r>
            <a:r>
              <a:rPr lang="zh-TW" altLang="en-US"/>
              <a:t>系統中</a:t>
            </a:r>
            <a:r>
              <a:rPr lang="en-US" altLang="zh-TW"/>
              <a:t>, </a:t>
            </a:r>
            <a:r>
              <a:rPr lang="zh-TW" altLang="en-US"/>
              <a:t>如果在物料主檔中我們有設定</a:t>
            </a:r>
            <a:r>
              <a:rPr lang="en-US" altLang="zh-TW"/>
              <a:t>MRP</a:t>
            </a:r>
            <a:r>
              <a:rPr lang="zh-TW" altLang="en-US"/>
              <a:t>的機制</a:t>
            </a:r>
            <a:r>
              <a:rPr lang="en-US" altLang="zh-TW"/>
              <a:t>,</a:t>
            </a:r>
            <a:r>
              <a:rPr lang="zh-TW" altLang="en-US"/>
              <a:t>則系統會自動產生”</a:t>
            </a:r>
            <a:r>
              <a:rPr lang="en-US" altLang="zh-TW"/>
              <a:t>PR”</a:t>
            </a:r>
          </a:p>
          <a:p>
            <a:pPr eaLnBrk="1" hangingPunct="1"/>
            <a:r>
              <a:rPr kumimoji="0" lang="zh-TW" altLang="en-US"/>
              <a:t>在下張投影片</a:t>
            </a:r>
            <a:r>
              <a:rPr kumimoji="0" lang="en-US" altLang="zh-TW"/>
              <a:t>, </a:t>
            </a:r>
            <a:r>
              <a:rPr kumimoji="0" lang="zh-TW" altLang="en-US"/>
              <a:t>可以清楚的了解到</a:t>
            </a:r>
            <a:r>
              <a:rPr kumimoji="0" lang="en-US" altLang="zh-TW"/>
              <a:t>PR </a:t>
            </a:r>
            <a:r>
              <a:rPr kumimoji="0" lang="zh-TW" altLang="en-US"/>
              <a:t>的來源有哪些</a:t>
            </a:r>
            <a:r>
              <a:rPr kumimoji="0" lang="en-US" altLang="zh-TW"/>
              <a:t>, </a:t>
            </a:r>
            <a:r>
              <a:rPr kumimoji="0" lang="zh-TW" altLang="en-US"/>
              <a:t>以及</a:t>
            </a:r>
            <a:r>
              <a:rPr kumimoji="0" lang="en-US" altLang="zh-TW"/>
              <a:t>, </a:t>
            </a:r>
            <a:r>
              <a:rPr kumimoji="0" lang="zh-TW" altLang="en-US"/>
              <a:t>開立</a:t>
            </a:r>
            <a:r>
              <a:rPr kumimoji="0" lang="en-US" altLang="zh-TW"/>
              <a:t>PR</a:t>
            </a:r>
            <a:r>
              <a:rPr kumimoji="0" lang="zh-TW" altLang="en-US"/>
              <a:t>後</a:t>
            </a:r>
            <a:r>
              <a:rPr kumimoji="0" lang="en-US" altLang="zh-TW"/>
              <a:t>, </a:t>
            </a:r>
            <a:r>
              <a:rPr kumimoji="0" lang="zh-TW" altLang="en-US"/>
              <a:t>進一步的相關資料會流向何處</a:t>
            </a:r>
            <a:r>
              <a:rPr kumimoji="0" lang="en-US" altLang="zh-TW"/>
              <a:t>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>
            <a:extLst>
              <a:ext uri="{FF2B5EF4-FFF2-40B4-BE49-F238E27FC236}">
                <a16:creationId xmlns:a16="http://schemas.microsoft.com/office/drawing/2014/main" id="{7A9812CA-9EEC-67D0-6E33-F3649E6B073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200" b="1">
                <a:solidFill>
                  <a:schemeClr val="bg1"/>
                </a:solidFill>
                <a:latin typeface="Arial-BoldMT" charset="0"/>
                <a:ea typeface="新細明體" panose="02020500000000000000" pitchFamily="18" charset="-120"/>
              </a:defRPr>
            </a:lvl1pPr>
            <a:lvl2pPr marL="742950" indent="-285750">
              <a:defRPr sz="2200" b="1">
                <a:solidFill>
                  <a:schemeClr val="bg1"/>
                </a:solidFill>
                <a:latin typeface="Arial-BoldMT" charset="0"/>
                <a:ea typeface="新細明體" panose="02020500000000000000" pitchFamily="18" charset="-120"/>
              </a:defRPr>
            </a:lvl2pPr>
            <a:lvl3pPr marL="1143000" indent="-228600">
              <a:defRPr sz="2200" b="1">
                <a:solidFill>
                  <a:schemeClr val="bg1"/>
                </a:solidFill>
                <a:latin typeface="Arial-BoldMT" charset="0"/>
                <a:ea typeface="新細明體" panose="02020500000000000000" pitchFamily="18" charset="-120"/>
              </a:defRPr>
            </a:lvl3pPr>
            <a:lvl4pPr marL="1600200" indent="-228600">
              <a:defRPr sz="2200" b="1">
                <a:solidFill>
                  <a:schemeClr val="bg1"/>
                </a:solidFill>
                <a:latin typeface="Arial-BoldMT" charset="0"/>
                <a:ea typeface="新細明體" panose="02020500000000000000" pitchFamily="18" charset="-120"/>
              </a:defRPr>
            </a:lvl4pPr>
            <a:lvl5pPr marL="2057400" indent="-228600">
              <a:defRPr sz="2200" b="1">
                <a:solidFill>
                  <a:schemeClr val="bg1"/>
                </a:solidFill>
                <a:latin typeface="Arial-BoldMT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bg1"/>
                </a:solidFill>
                <a:latin typeface="Arial-BoldMT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bg1"/>
                </a:solidFill>
                <a:latin typeface="Arial-BoldMT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bg1"/>
                </a:solidFill>
                <a:latin typeface="Arial-BoldMT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bg1"/>
                </a:solidFill>
                <a:latin typeface="Arial-BoldMT" charset="0"/>
                <a:ea typeface="新細明體" panose="02020500000000000000" pitchFamily="18" charset="-120"/>
              </a:defRPr>
            </a:lvl9pPr>
          </a:lstStyle>
          <a:p>
            <a:fld id="{771B7DAF-8241-8A45-A7D6-31418B06FE4E}" type="slidenum">
              <a:rPr lang="en-US" altLang="zh-TW" sz="1200" b="0" smtClean="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49</a:t>
            </a:fld>
            <a:endParaRPr lang="en-US" altLang="zh-TW" sz="12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FEEFBEE8-CB35-0B11-BABD-67F17949074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0C6210AD-CDB2-CFE4-0197-196F15F52048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zh-TW"/>
              <a:t>1.</a:t>
            </a:r>
            <a:r>
              <a:rPr lang="zh-TW" altLang="en-US"/>
              <a:t>我們可以透過人工的方式或在物料主檔中建立</a:t>
            </a:r>
            <a:r>
              <a:rPr lang="en-US" altLang="zh-TW"/>
              <a:t>MRP</a:t>
            </a:r>
            <a:r>
              <a:rPr lang="zh-TW" altLang="en-US"/>
              <a:t>的機制</a:t>
            </a:r>
            <a:r>
              <a:rPr lang="en-US" altLang="zh-TW"/>
              <a:t>, </a:t>
            </a:r>
            <a:r>
              <a:rPr lang="zh-TW" altLang="en-US"/>
              <a:t>產生採購需求</a:t>
            </a:r>
          </a:p>
          <a:p>
            <a:pPr eaLnBrk="1" hangingPunct="1"/>
            <a:r>
              <a:rPr kumimoji="0" lang="en-US" altLang="zh-TW"/>
              <a:t>2.</a:t>
            </a:r>
            <a:r>
              <a:rPr kumimoji="0" lang="zh-TW" altLang="en-US"/>
              <a:t>參照相關的主檔資料</a:t>
            </a:r>
            <a:r>
              <a:rPr kumimoji="0" lang="en-US" altLang="zh-TW"/>
              <a:t>, </a:t>
            </a:r>
            <a:r>
              <a:rPr kumimoji="0" lang="zh-TW" altLang="en-US"/>
              <a:t>像</a:t>
            </a:r>
            <a:r>
              <a:rPr kumimoji="0" lang="en-US" altLang="zh-TW"/>
              <a:t>:</a:t>
            </a:r>
            <a:r>
              <a:rPr kumimoji="0" lang="zh-TW" altLang="en-US"/>
              <a:t>物料的主檔</a:t>
            </a:r>
            <a:r>
              <a:rPr kumimoji="0" lang="zh-TW" altLang="en-US">
                <a:sym typeface="Wingdings" pitchFamily="2" charset="2"/>
              </a:rPr>
              <a:t>物料的規格</a:t>
            </a:r>
            <a:r>
              <a:rPr kumimoji="0" lang="en-US" altLang="zh-TW">
                <a:sym typeface="Wingdings" pitchFamily="2" charset="2"/>
              </a:rPr>
              <a:t>, </a:t>
            </a:r>
            <a:r>
              <a:rPr kumimoji="0" lang="zh-TW" altLang="en-US">
                <a:sym typeface="Wingdings" pitchFamily="2" charset="2"/>
              </a:rPr>
              <a:t>價格</a:t>
            </a:r>
            <a:r>
              <a:rPr kumimoji="0" lang="en-US" altLang="zh-TW">
                <a:sym typeface="Wingdings" pitchFamily="2" charset="2"/>
              </a:rPr>
              <a:t>, Condition…etc.</a:t>
            </a:r>
          </a:p>
          <a:p>
            <a:pPr eaLnBrk="1" hangingPunct="1"/>
            <a:r>
              <a:rPr kumimoji="0" lang="en-US" altLang="zh-TW">
                <a:sym typeface="Wingdings" pitchFamily="2" charset="2"/>
              </a:rPr>
              <a:t>                                       Vendor</a:t>
            </a:r>
            <a:r>
              <a:rPr kumimoji="0" lang="zh-TW" altLang="en-US">
                <a:sym typeface="Wingdings" pitchFamily="2" charset="2"/>
              </a:rPr>
              <a:t>主檔哪些供應商可以提供相關的物料</a:t>
            </a:r>
            <a:r>
              <a:rPr kumimoji="0" lang="en-US" altLang="zh-TW">
                <a:sym typeface="Wingdings" pitchFamily="2" charset="2"/>
              </a:rPr>
              <a:t>, </a:t>
            </a:r>
            <a:r>
              <a:rPr kumimoji="0" lang="zh-TW" altLang="en-US">
                <a:sym typeface="Wingdings" pitchFamily="2" charset="2"/>
              </a:rPr>
              <a:t>交期日</a:t>
            </a:r>
            <a:r>
              <a:rPr kumimoji="0" lang="en-US" altLang="zh-TW">
                <a:sym typeface="Wingdings" pitchFamily="2" charset="2"/>
              </a:rPr>
              <a:t>, </a:t>
            </a:r>
            <a:r>
              <a:rPr kumimoji="0" lang="zh-TW" altLang="en-US">
                <a:sym typeface="Wingdings" pitchFamily="2" charset="2"/>
              </a:rPr>
              <a:t>價格</a:t>
            </a:r>
            <a:r>
              <a:rPr kumimoji="0" lang="en-US" altLang="zh-TW">
                <a:sym typeface="Wingdings" pitchFamily="2" charset="2"/>
              </a:rPr>
              <a:t>, </a:t>
            </a:r>
            <a:r>
              <a:rPr kumimoji="0" lang="zh-TW" altLang="en-US">
                <a:sym typeface="Wingdings" pitchFamily="2" charset="2"/>
              </a:rPr>
              <a:t>契約</a:t>
            </a:r>
            <a:r>
              <a:rPr kumimoji="0" lang="en-US" altLang="zh-TW">
                <a:sym typeface="Wingdings" pitchFamily="2" charset="2"/>
              </a:rPr>
              <a:t>…etc.</a:t>
            </a:r>
          </a:p>
          <a:p>
            <a:pPr eaLnBrk="1" hangingPunct="1"/>
            <a:r>
              <a:rPr kumimoji="0" lang="en-US" altLang="zh-TW">
                <a:sym typeface="Wingdings" pitchFamily="2" charset="2"/>
              </a:rPr>
              <a:t>                                        …etc.</a:t>
            </a:r>
          </a:p>
          <a:p>
            <a:pPr eaLnBrk="1" hangingPunct="1"/>
            <a:r>
              <a:rPr kumimoji="0" lang="en-US" altLang="zh-TW">
                <a:sym typeface="Wingdings" pitchFamily="2" charset="2"/>
              </a:rPr>
              <a:t>3.</a:t>
            </a:r>
            <a:r>
              <a:rPr kumimoji="0" lang="zh-TW" altLang="en-US">
                <a:sym typeface="Wingdings" pitchFamily="2" charset="2"/>
              </a:rPr>
              <a:t>發出詢價單</a:t>
            </a:r>
            <a:r>
              <a:rPr kumimoji="0" lang="en-US" altLang="zh-TW">
                <a:sym typeface="Wingdings" pitchFamily="2" charset="2"/>
              </a:rPr>
              <a:t>, </a:t>
            </a:r>
            <a:r>
              <a:rPr kumimoji="0" lang="zh-TW" altLang="en-US">
                <a:sym typeface="Wingdings" pitchFamily="2" charset="2"/>
              </a:rPr>
              <a:t>更新</a:t>
            </a:r>
            <a:r>
              <a:rPr kumimoji="0" lang="en-US" altLang="zh-TW">
                <a:sym typeface="Wingdings" pitchFamily="2" charset="2"/>
              </a:rPr>
              <a:t>Outline Agreement, </a:t>
            </a:r>
            <a:r>
              <a:rPr kumimoji="0" lang="zh-TW" altLang="en-US">
                <a:sym typeface="Wingdings" pitchFamily="2" charset="2"/>
              </a:rPr>
              <a:t>已知道</a:t>
            </a:r>
            <a:r>
              <a:rPr kumimoji="0" lang="en-US" altLang="zh-TW">
                <a:sym typeface="Wingdings" pitchFamily="2" charset="2"/>
              </a:rPr>
              <a:t>Vendor (</a:t>
            </a:r>
            <a:r>
              <a:rPr kumimoji="0" lang="zh-TW" altLang="en-US">
                <a:sym typeface="Wingdings" pitchFamily="2" charset="2"/>
              </a:rPr>
              <a:t>長期的契約關係</a:t>
            </a:r>
            <a:r>
              <a:rPr kumimoji="0" lang="en-US" altLang="zh-TW">
                <a:sym typeface="Wingdings" pitchFamily="2" charset="2"/>
              </a:rPr>
              <a:t>)</a:t>
            </a:r>
            <a:r>
              <a:rPr kumimoji="0" lang="zh-TW" altLang="en-US">
                <a:sym typeface="Wingdings" pitchFamily="2" charset="2"/>
              </a:rPr>
              <a:t>則可以直接的開立採購需求</a:t>
            </a:r>
            <a:r>
              <a:rPr kumimoji="0" lang="en-US" altLang="zh-TW">
                <a:sym typeface="Wingdings" pitchFamily="2" charset="2"/>
              </a:rPr>
              <a:t>PO</a:t>
            </a:r>
            <a:r>
              <a:rPr kumimoji="0" lang="zh-TW" altLang="en-US">
                <a:sym typeface="Wingdings" pitchFamily="2" charset="2"/>
              </a:rPr>
              <a:t>單</a:t>
            </a:r>
            <a:r>
              <a:rPr kumimoji="0" lang="en-US" altLang="zh-TW">
                <a:sym typeface="Wingdings" pitchFamily="2" charset="2"/>
              </a:rPr>
              <a:t>.</a:t>
            </a:r>
            <a:endParaRPr kumimoji="0" lang="en-US" altLang="zh-TW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>
            <a:extLst>
              <a:ext uri="{FF2B5EF4-FFF2-40B4-BE49-F238E27FC236}">
                <a16:creationId xmlns:a16="http://schemas.microsoft.com/office/drawing/2014/main" id="{0C0E130E-40DD-8259-F95A-226C5DA5DB2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200" b="1">
                <a:solidFill>
                  <a:schemeClr val="bg1"/>
                </a:solidFill>
                <a:latin typeface="Arial-BoldMT" charset="0"/>
                <a:ea typeface="新細明體" panose="02020500000000000000" pitchFamily="18" charset="-120"/>
              </a:defRPr>
            </a:lvl1pPr>
            <a:lvl2pPr marL="742950" indent="-285750">
              <a:defRPr sz="2200" b="1">
                <a:solidFill>
                  <a:schemeClr val="bg1"/>
                </a:solidFill>
                <a:latin typeface="Arial-BoldMT" charset="0"/>
                <a:ea typeface="新細明體" panose="02020500000000000000" pitchFamily="18" charset="-120"/>
              </a:defRPr>
            </a:lvl2pPr>
            <a:lvl3pPr marL="1143000" indent="-228600">
              <a:defRPr sz="2200" b="1">
                <a:solidFill>
                  <a:schemeClr val="bg1"/>
                </a:solidFill>
                <a:latin typeface="Arial-BoldMT" charset="0"/>
                <a:ea typeface="新細明體" panose="02020500000000000000" pitchFamily="18" charset="-120"/>
              </a:defRPr>
            </a:lvl3pPr>
            <a:lvl4pPr marL="1600200" indent="-228600">
              <a:defRPr sz="2200" b="1">
                <a:solidFill>
                  <a:schemeClr val="bg1"/>
                </a:solidFill>
                <a:latin typeface="Arial-BoldMT" charset="0"/>
                <a:ea typeface="新細明體" panose="02020500000000000000" pitchFamily="18" charset="-120"/>
              </a:defRPr>
            </a:lvl4pPr>
            <a:lvl5pPr marL="2057400" indent="-228600">
              <a:defRPr sz="2200" b="1">
                <a:solidFill>
                  <a:schemeClr val="bg1"/>
                </a:solidFill>
                <a:latin typeface="Arial-BoldMT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bg1"/>
                </a:solidFill>
                <a:latin typeface="Arial-BoldMT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bg1"/>
                </a:solidFill>
                <a:latin typeface="Arial-BoldMT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bg1"/>
                </a:solidFill>
                <a:latin typeface="Arial-BoldMT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bg1"/>
                </a:solidFill>
                <a:latin typeface="Arial-BoldMT" charset="0"/>
                <a:ea typeface="新細明體" panose="02020500000000000000" pitchFamily="18" charset="-120"/>
              </a:defRPr>
            </a:lvl9pPr>
          </a:lstStyle>
          <a:p>
            <a:fld id="{F67009B9-BECB-3743-A022-AFD7ADF33043}" type="slidenum">
              <a:rPr lang="en-US" altLang="zh-TW" sz="1200" b="0" smtClean="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50</a:t>
            </a:fld>
            <a:endParaRPr lang="en-US" altLang="zh-TW" sz="12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60419" name="Rectangle 2">
            <a:extLst>
              <a:ext uri="{FF2B5EF4-FFF2-40B4-BE49-F238E27FC236}">
                <a16:creationId xmlns:a16="http://schemas.microsoft.com/office/drawing/2014/main" id="{C8615416-4787-1099-BE83-B2F87264CC1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0420" name="Rectangle 3">
            <a:extLst>
              <a:ext uri="{FF2B5EF4-FFF2-40B4-BE49-F238E27FC236}">
                <a16:creationId xmlns:a16="http://schemas.microsoft.com/office/drawing/2014/main" id="{8E6ACE9E-9DA3-38A5-27CF-3EB33A5A9742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zh-TW" altLang="en-US"/>
              <a:t>當開立了採購需求</a:t>
            </a:r>
            <a:r>
              <a:rPr lang="en-US" altLang="zh-TW"/>
              <a:t>, </a:t>
            </a:r>
            <a:r>
              <a:rPr lang="zh-TW" altLang="en-US"/>
              <a:t>接著要考量的便是供給的來源</a:t>
            </a:r>
            <a:r>
              <a:rPr lang="en-US" altLang="zh-TW"/>
              <a:t>, </a:t>
            </a:r>
            <a:r>
              <a:rPr lang="zh-TW" altLang="en-US"/>
              <a:t>透過</a:t>
            </a:r>
            <a:r>
              <a:rPr lang="en-US" altLang="zh-TW"/>
              <a:t>source of Supply, </a:t>
            </a:r>
            <a:r>
              <a:rPr lang="zh-TW" altLang="en-US"/>
              <a:t>讓我們對物料的採購可以選擇是外部採購或者是內部採購</a:t>
            </a:r>
            <a:r>
              <a:rPr lang="en-US" altLang="zh-TW"/>
              <a:t>, </a:t>
            </a:r>
            <a:r>
              <a:rPr lang="zh-TW" altLang="en-US"/>
              <a:t>並且透過</a:t>
            </a:r>
            <a:r>
              <a:rPr lang="en-US" altLang="zh-TW"/>
              <a:t>Source List</a:t>
            </a:r>
            <a:r>
              <a:rPr lang="zh-TW" altLang="en-US"/>
              <a:t>和 </a:t>
            </a:r>
            <a:r>
              <a:rPr lang="en-US" altLang="zh-TW"/>
              <a:t>Quota Arrangement</a:t>
            </a:r>
            <a:r>
              <a:rPr lang="zh-TW" altLang="en-US"/>
              <a:t>來追蹤內部或外部的供給來源</a:t>
            </a:r>
            <a:r>
              <a:rPr lang="en-US" altLang="zh-TW"/>
              <a:t>.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>
            <a:extLst>
              <a:ext uri="{FF2B5EF4-FFF2-40B4-BE49-F238E27FC236}">
                <a16:creationId xmlns:a16="http://schemas.microsoft.com/office/drawing/2014/main" id="{395927F9-68E1-88A3-6E95-A04B38986EA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200" b="1">
                <a:solidFill>
                  <a:schemeClr val="bg1"/>
                </a:solidFill>
                <a:latin typeface="Arial-BoldMT" charset="0"/>
                <a:ea typeface="新細明體" panose="02020500000000000000" pitchFamily="18" charset="-120"/>
              </a:defRPr>
            </a:lvl1pPr>
            <a:lvl2pPr marL="742950" indent="-285750">
              <a:defRPr sz="2200" b="1">
                <a:solidFill>
                  <a:schemeClr val="bg1"/>
                </a:solidFill>
                <a:latin typeface="Arial-BoldMT" charset="0"/>
                <a:ea typeface="新細明體" panose="02020500000000000000" pitchFamily="18" charset="-120"/>
              </a:defRPr>
            </a:lvl2pPr>
            <a:lvl3pPr marL="1143000" indent="-228600">
              <a:defRPr sz="2200" b="1">
                <a:solidFill>
                  <a:schemeClr val="bg1"/>
                </a:solidFill>
                <a:latin typeface="Arial-BoldMT" charset="0"/>
                <a:ea typeface="新細明體" panose="02020500000000000000" pitchFamily="18" charset="-120"/>
              </a:defRPr>
            </a:lvl3pPr>
            <a:lvl4pPr marL="1600200" indent="-228600">
              <a:defRPr sz="2200" b="1">
                <a:solidFill>
                  <a:schemeClr val="bg1"/>
                </a:solidFill>
                <a:latin typeface="Arial-BoldMT" charset="0"/>
                <a:ea typeface="新細明體" panose="02020500000000000000" pitchFamily="18" charset="-120"/>
              </a:defRPr>
            </a:lvl4pPr>
            <a:lvl5pPr marL="2057400" indent="-228600">
              <a:defRPr sz="2200" b="1">
                <a:solidFill>
                  <a:schemeClr val="bg1"/>
                </a:solidFill>
                <a:latin typeface="Arial-BoldMT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bg1"/>
                </a:solidFill>
                <a:latin typeface="Arial-BoldMT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bg1"/>
                </a:solidFill>
                <a:latin typeface="Arial-BoldMT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bg1"/>
                </a:solidFill>
                <a:latin typeface="Arial-BoldMT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bg1"/>
                </a:solidFill>
                <a:latin typeface="Arial-BoldMT" charset="0"/>
                <a:ea typeface="新細明體" panose="02020500000000000000" pitchFamily="18" charset="-120"/>
              </a:defRPr>
            </a:lvl9pPr>
          </a:lstStyle>
          <a:p>
            <a:fld id="{019ADC43-FB00-814C-9020-E06EDE3F54B1}" type="slidenum">
              <a:rPr lang="en-US" altLang="zh-TW" sz="1200" b="0" smtClean="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51</a:t>
            </a:fld>
            <a:endParaRPr lang="en-US" altLang="zh-TW" sz="12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62467" name="Rectangle 2">
            <a:extLst>
              <a:ext uri="{FF2B5EF4-FFF2-40B4-BE49-F238E27FC236}">
                <a16:creationId xmlns:a16="http://schemas.microsoft.com/office/drawing/2014/main" id="{6B2991BB-CFF0-2AAC-9C14-FAA0A70A8D0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2468" name="Rectangle 3">
            <a:extLst>
              <a:ext uri="{FF2B5EF4-FFF2-40B4-BE49-F238E27FC236}">
                <a16:creationId xmlns:a16="http://schemas.microsoft.com/office/drawing/2014/main" id="{86D58F94-9BCD-9C6F-C730-A1564D95DB04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zh-TW" altLang="en-US"/>
              <a:t>開立採購需求</a:t>
            </a:r>
            <a:r>
              <a:rPr lang="en-US" altLang="zh-TW"/>
              <a:t>, </a:t>
            </a:r>
            <a:r>
              <a:rPr lang="zh-TW" altLang="en-US"/>
              <a:t>決定 </a:t>
            </a:r>
            <a:r>
              <a:rPr lang="en-US" altLang="zh-TW"/>
              <a:t>Source of Supply</a:t>
            </a:r>
            <a:r>
              <a:rPr lang="zh-TW" altLang="en-US"/>
              <a:t>後</a:t>
            </a:r>
            <a:r>
              <a:rPr lang="en-US" altLang="zh-TW"/>
              <a:t>, </a:t>
            </a:r>
            <a:r>
              <a:rPr lang="zh-TW" altLang="en-US"/>
              <a:t>針對所有可能的</a:t>
            </a:r>
            <a:r>
              <a:rPr lang="en-US" altLang="zh-TW"/>
              <a:t>Vendor</a:t>
            </a:r>
            <a:r>
              <a:rPr lang="zh-TW" altLang="en-US"/>
              <a:t>發出詢價單</a:t>
            </a:r>
            <a:r>
              <a:rPr lang="en-US" altLang="zh-TW"/>
              <a:t>, </a:t>
            </a:r>
            <a:r>
              <a:rPr lang="zh-TW" altLang="en-US"/>
              <a:t>詢價單可能由採購需求產生也可以由人工方法輸入</a:t>
            </a:r>
            <a:r>
              <a:rPr lang="en-US" altLang="zh-TW"/>
              <a:t>, </a:t>
            </a:r>
            <a:r>
              <a:rPr lang="zh-TW" altLang="en-US"/>
              <a:t>給予不同的</a:t>
            </a:r>
            <a:r>
              <a:rPr lang="en-US" altLang="zh-TW"/>
              <a:t>Vendor</a:t>
            </a:r>
            <a:r>
              <a:rPr lang="zh-TW" altLang="en-US"/>
              <a:t>不同的”詢價單號”</a:t>
            </a:r>
            <a:r>
              <a:rPr lang="en-US" altLang="zh-TW"/>
              <a:t>, Vendor</a:t>
            </a:r>
            <a:r>
              <a:rPr lang="zh-TW" altLang="en-US"/>
              <a:t>分別傳回報價結果</a:t>
            </a:r>
            <a:r>
              <a:rPr lang="en-US" altLang="zh-TW"/>
              <a:t>, </a:t>
            </a:r>
            <a:r>
              <a:rPr lang="zh-TW" altLang="en-US"/>
              <a:t>並儲存在系統中</a:t>
            </a:r>
            <a:r>
              <a:rPr lang="en-US" altLang="zh-TW"/>
              <a:t>, </a:t>
            </a:r>
            <a:r>
              <a:rPr lang="zh-TW" altLang="en-US"/>
              <a:t>藉由系統中比價的工具</a:t>
            </a:r>
            <a:r>
              <a:rPr lang="en-US" altLang="zh-TW"/>
              <a:t>, </a:t>
            </a:r>
            <a:r>
              <a:rPr lang="zh-TW" altLang="en-US"/>
              <a:t>讓我們清楚的可以選擇哪一個是最好的</a:t>
            </a:r>
            <a:r>
              <a:rPr lang="en-US" altLang="zh-TW"/>
              <a:t>Vendor. </a:t>
            </a:r>
            <a:r>
              <a:rPr lang="zh-TW" altLang="en-US"/>
              <a:t>所選擇的</a:t>
            </a:r>
            <a:r>
              <a:rPr lang="en-US" altLang="zh-TW"/>
              <a:t>Vendor</a:t>
            </a:r>
            <a:r>
              <a:rPr lang="zh-TW" altLang="en-US"/>
              <a:t>更新他們的 </a:t>
            </a:r>
            <a:r>
              <a:rPr lang="en-US" altLang="zh-TW"/>
              <a:t>Info Record. </a:t>
            </a:r>
            <a:r>
              <a:rPr lang="zh-TW" altLang="en-US"/>
              <a:t>被拒絕的</a:t>
            </a:r>
            <a:r>
              <a:rPr lang="en-US" altLang="zh-TW"/>
              <a:t>Vendor</a:t>
            </a:r>
            <a:r>
              <a:rPr lang="zh-TW" altLang="en-US"/>
              <a:t>發出拒絕資訊</a:t>
            </a:r>
          </a:p>
          <a:p>
            <a:pPr eaLnBrk="1" hangingPunct="1"/>
            <a:r>
              <a:rPr lang="zh-TW" altLang="en-US"/>
              <a:t>接下來的兩張投影片介紹開立詢價單及比價的步驟</a:t>
            </a:r>
            <a:r>
              <a:rPr lang="en-US" altLang="zh-TW"/>
              <a:t>.</a:t>
            </a:r>
          </a:p>
          <a:p>
            <a:pPr eaLnBrk="1" hangingPunct="1"/>
            <a:endParaRPr kumimoji="0" lang="en-US" altLang="zh-TW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>
            <a:extLst>
              <a:ext uri="{FF2B5EF4-FFF2-40B4-BE49-F238E27FC236}">
                <a16:creationId xmlns:a16="http://schemas.microsoft.com/office/drawing/2014/main" id="{1A6695EF-3958-C11A-0841-C34947F749A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200" b="1">
                <a:solidFill>
                  <a:schemeClr val="bg1"/>
                </a:solidFill>
                <a:latin typeface="Arial-BoldMT" charset="0"/>
                <a:ea typeface="新細明體" panose="02020500000000000000" pitchFamily="18" charset="-120"/>
              </a:defRPr>
            </a:lvl1pPr>
            <a:lvl2pPr marL="742950" indent="-285750">
              <a:defRPr sz="2200" b="1">
                <a:solidFill>
                  <a:schemeClr val="bg1"/>
                </a:solidFill>
                <a:latin typeface="Arial-BoldMT" charset="0"/>
                <a:ea typeface="新細明體" panose="02020500000000000000" pitchFamily="18" charset="-120"/>
              </a:defRPr>
            </a:lvl2pPr>
            <a:lvl3pPr marL="1143000" indent="-228600">
              <a:defRPr sz="2200" b="1">
                <a:solidFill>
                  <a:schemeClr val="bg1"/>
                </a:solidFill>
                <a:latin typeface="Arial-BoldMT" charset="0"/>
                <a:ea typeface="新細明體" panose="02020500000000000000" pitchFamily="18" charset="-120"/>
              </a:defRPr>
            </a:lvl3pPr>
            <a:lvl4pPr marL="1600200" indent="-228600">
              <a:defRPr sz="2200" b="1">
                <a:solidFill>
                  <a:schemeClr val="bg1"/>
                </a:solidFill>
                <a:latin typeface="Arial-BoldMT" charset="0"/>
                <a:ea typeface="新細明體" panose="02020500000000000000" pitchFamily="18" charset="-120"/>
              </a:defRPr>
            </a:lvl4pPr>
            <a:lvl5pPr marL="2057400" indent="-228600">
              <a:defRPr sz="2200" b="1">
                <a:solidFill>
                  <a:schemeClr val="bg1"/>
                </a:solidFill>
                <a:latin typeface="Arial-BoldMT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bg1"/>
                </a:solidFill>
                <a:latin typeface="Arial-BoldMT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bg1"/>
                </a:solidFill>
                <a:latin typeface="Arial-BoldMT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bg1"/>
                </a:solidFill>
                <a:latin typeface="Arial-BoldMT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bg1"/>
                </a:solidFill>
                <a:latin typeface="Arial-BoldMT" charset="0"/>
                <a:ea typeface="新細明體" panose="02020500000000000000" pitchFamily="18" charset="-120"/>
              </a:defRPr>
            </a:lvl9pPr>
          </a:lstStyle>
          <a:p>
            <a:fld id="{9B4D76B4-F57D-3D4A-A3B0-0FBE67451368}" type="slidenum">
              <a:rPr lang="en-US" altLang="zh-TW" sz="1200" b="0" smtClean="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52</a:t>
            </a:fld>
            <a:endParaRPr lang="en-US" altLang="zh-TW" sz="12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091953A2-3276-8859-529E-728882E4477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FC1C0C0D-6D1C-E8E6-D46D-91EF6EDFB9F6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zh-TW" altLang="en-US"/>
              <a:t>特別需要注意的是</a:t>
            </a:r>
            <a:r>
              <a:rPr lang="en-US" altLang="zh-TW"/>
              <a:t>, </a:t>
            </a:r>
            <a:r>
              <a:rPr lang="zh-TW" altLang="en-US"/>
              <a:t>接受的供應商必須勾選</a:t>
            </a:r>
            <a:r>
              <a:rPr lang="en-US" altLang="zh-TW"/>
              <a:t>Update Info Record, </a:t>
            </a:r>
            <a:r>
              <a:rPr lang="zh-TW" altLang="en-US"/>
              <a:t>建立 </a:t>
            </a:r>
            <a:r>
              <a:rPr lang="en-US" altLang="zh-TW"/>
              <a:t>Info Record</a:t>
            </a:r>
            <a:r>
              <a:rPr lang="zh-TW" altLang="en-US"/>
              <a:t>可以供給往後開立</a:t>
            </a:r>
            <a:r>
              <a:rPr lang="en-US" altLang="zh-TW"/>
              <a:t>PO</a:t>
            </a:r>
            <a:r>
              <a:rPr lang="zh-TW" altLang="en-US"/>
              <a:t>單的參考</a:t>
            </a:r>
          </a:p>
          <a:p>
            <a:pPr eaLnBrk="1" hangingPunct="1"/>
            <a:r>
              <a:rPr lang="zh-TW" altLang="en-US"/>
              <a:t>而拒絕的供應商則要勾選</a:t>
            </a:r>
            <a:r>
              <a:rPr lang="en-US" altLang="zh-TW"/>
              <a:t>Reject, </a:t>
            </a:r>
            <a:r>
              <a:rPr lang="zh-TW" altLang="en-US"/>
              <a:t>開立相關</a:t>
            </a:r>
            <a:r>
              <a:rPr lang="en-US" altLang="zh-TW"/>
              <a:t>Reject</a:t>
            </a:r>
            <a:r>
              <a:rPr lang="zh-TW" altLang="en-US"/>
              <a:t>的</a:t>
            </a:r>
            <a:r>
              <a:rPr lang="en-US" altLang="zh-TW"/>
              <a:t>Information</a:t>
            </a:r>
            <a:r>
              <a:rPr lang="zh-TW" altLang="en-US"/>
              <a:t>給</a:t>
            </a:r>
            <a:r>
              <a:rPr lang="en-US" altLang="zh-TW"/>
              <a:t>Vendor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>
            <a:extLst>
              <a:ext uri="{FF2B5EF4-FFF2-40B4-BE49-F238E27FC236}">
                <a16:creationId xmlns:a16="http://schemas.microsoft.com/office/drawing/2014/main" id="{F57503EC-AE52-DB1D-C0C6-CC6A59543B9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200" b="1">
                <a:solidFill>
                  <a:schemeClr val="bg1"/>
                </a:solidFill>
                <a:latin typeface="Arial-BoldMT" charset="0"/>
                <a:ea typeface="新細明體" panose="02020500000000000000" pitchFamily="18" charset="-120"/>
              </a:defRPr>
            </a:lvl1pPr>
            <a:lvl2pPr marL="742950" indent="-285750">
              <a:defRPr sz="2200" b="1">
                <a:solidFill>
                  <a:schemeClr val="bg1"/>
                </a:solidFill>
                <a:latin typeface="Arial-BoldMT" charset="0"/>
                <a:ea typeface="新細明體" panose="02020500000000000000" pitchFamily="18" charset="-120"/>
              </a:defRPr>
            </a:lvl2pPr>
            <a:lvl3pPr marL="1143000" indent="-228600">
              <a:defRPr sz="2200" b="1">
                <a:solidFill>
                  <a:schemeClr val="bg1"/>
                </a:solidFill>
                <a:latin typeface="Arial-BoldMT" charset="0"/>
                <a:ea typeface="新細明體" panose="02020500000000000000" pitchFamily="18" charset="-120"/>
              </a:defRPr>
            </a:lvl3pPr>
            <a:lvl4pPr marL="1600200" indent="-228600">
              <a:defRPr sz="2200" b="1">
                <a:solidFill>
                  <a:schemeClr val="bg1"/>
                </a:solidFill>
                <a:latin typeface="Arial-BoldMT" charset="0"/>
                <a:ea typeface="新細明體" panose="02020500000000000000" pitchFamily="18" charset="-120"/>
              </a:defRPr>
            </a:lvl4pPr>
            <a:lvl5pPr marL="2057400" indent="-228600">
              <a:defRPr sz="2200" b="1">
                <a:solidFill>
                  <a:schemeClr val="bg1"/>
                </a:solidFill>
                <a:latin typeface="Arial-BoldMT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bg1"/>
                </a:solidFill>
                <a:latin typeface="Arial-BoldMT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bg1"/>
                </a:solidFill>
                <a:latin typeface="Arial-BoldMT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bg1"/>
                </a:solidFill>
                <a:latin typeface="Arial-BoldMT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bg1"/>
                </a:solidFill>
                <a:latin typeface="Arial-BoldMT" charset="0"/>
                <a:ea typeface="新細明體" panose="02020500000000000000" pitchFamily="18" charset="-120"/>
              </a:defRPr>
            </a:lvl9pPr>
          </a:lstStyle>
          <a:p>
            <a:fld id="{BF5E5F81-1C79-BB48-A53D-F59AE5B9DDAC}" type="slidenum">
              <a:rPr lang="en-US" altLang="zh-TW" sz="1200" b="0" smtClean="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53</a:t>
            </a:fld>
            <a:endParaRPr lang="en-US" altLang="zh-TW" sz="12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66563" name="Rectangle 2">
            <a:extLst>
              <a:ext uri="{FF2B5EF4-FFF2-40B4-BE49-F238E27FC236}">
                <a16:creationId xmlns:a16="http://schemas.microsoft.com/office/drawing/2014/main" id="{CA8C398A-6968-4559-619F-87F91A69A6B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6564" name="Rectangle 3">
            <a:extLst>
              <a:ext uri="{FF2B5EF4-FFF2-40B4-BE49-F238E27FC236}">
                <a16:creationId xmlns:a16="http://schemas.microsoft.com/office/drawing/2014/main" id="{1EBE00DB-EA34-2FC9-B93B-19996F7EA779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zh-TW" altLang="en-US"/>
              <a:t>在</a:t>
            </a:r>
            <a:r>
              <a:rPr lang="en-US" altLang="zh-TW"/>
              <a:t>PO</a:t>
            </a:r>
            <a:r>
              <a:rPr lang="zh-TW" altLang="en-US"/>
              <a:t>單內所含的資訊有採購單號</a:t>
            </a:r>
            <a:r>
              <a:rPr lang="en-US" altLang="zh-TW"/>
              <a:t>, </a:t>
            </a:r>
            <a:r>
              <a:rPr lang="zh-TW" altLang="en-US"/>
              <a:t>供應商</a:t>
            </a:r>
            <a:r>
              <a:rPr lang="en-US" altLang="zh-TW"/>
              <a:t>, </a:t>
            </a:r>
            <a:r>
              <a:rPr lang="zh-TW" altLang="en-US"/>
              <a:t>付款的方式</a:t>
            </a:r>
            <a:r>
              <a:rPr lang="en-US" altLang="zh-TW"/>
              <a:t>, </a:t>
            </a:r>
            <a:r>
              <a:rPr lang="zh-TW" altLang="en-US"/>
              <a:t>貨幣</a:t>
            </a:r>
            <a:r>
              <a:rPr lang="en-US" altLang="zh-TW"/>
              <a:t>, </a:t>
            </a:r>
            <a:r>
              <a:rPr lang="zh-TW" altLang="en-US"/>
              <a:t>採購日</a:t>
            </a:r>
            <a:r>
              <a:rPr lang="en-US" altLang="zh-TW"/>
              <a:t>, </a:t>
            </a:r>
            <a:r>
              <a:rPr lang="zh-TW" altLang="en-US"/>
              <a:t>物料編號</a:t>
            </a:r>
            <a:r>
              <a:rPr lang="en-US" altLang="zh-TW"/>
              <a:t>, </a:t>
            </a:r>
            <a:r>
              <a:rPr lang="zh-TW" altLang="en-US"/>
              <a:t>訂購量</a:t>
            </a:r>
            <a:r>
              <a:rPr lang="en-US" altLang="zh-TW"/>
              <a:t>, </a:t>
            </a:r>
            <a:r>
              <a:rPr lang="zh-TW" altLang="en-US"/>
              <a:t>價格</a:t>
            </a:r>
            <a:r>
              <a:rPr lang="en-US" altLang="zh-TW"/>
              <a:t>……etc.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oleObject" Target="../embeddings/oleObject2.bin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>
            <a:extLst>
              <a:ext uri="{FF2B5EF4-FFF2-40B4-BE49-F238E27FC236}">
                <a16:creationId xmlns:a16="http://schemas.microsoft.com/office/drawing/2014/main" id="{A605F710-910E-36B7-A23E-28B52050224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0"/>
          <a:ext cx="9144000" cy="69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點陣圖影像" r:id="rId2" imgW="7645400" imgH="577850" progId="Paint.Picture">
                  <p:embed/>
                </p:oleObj>
              </mc:Choice>
              <mc:Fallback>
                <p:oleObj name="點陣圖影像" r:id="rId2" imgW="7645400" imgH="577850" progId="Paint.Picture">
                  <p:embed/>
                  <p:pic>
                    <p:nvPicPr>
                      <p:cNvPr id="2050" name="Object 2">
                        <a:extLst>
                          <a:ext uri="{FF2B5EF4-FFF2-40B4-BE49-F238E27FC236}">
                            <a16:creationId xmlns:a16="http://schemas.microsoft.com/office/drawing/2014/main" id="{B02BFA3F-3D66-0CE7-BB46-FA63E59E8C5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0" cy="690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86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TW" altLang="en-US" noProof="0"/>
              <a:t>按一下以編輯母片副標題樣式</a:t>
            </a:r>
          </a:p>
        </p:txBody>
      </p:sp>
      <p:sp>
        <p:nvSpPr>
          <p:cNvPr id="19866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TW" altLang="en-US" noProof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3504178717"/>
      </p:ext>
    </p:extLst>
  </p:cSld>
  <p:clrMapOvr>
    <a:masterClrMapping/>
  </p:clrMapOvr>
  <p:transition spd="med">
    <p:cove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822024393"/>
      </p:ext>
    </p:extLst>
  </p:cSld>
  <p:clrMapOvr>
    <a:masterClrMapping/>
  </p:clrMapOvr>
  <p:transition spd="med">
    <p:cove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370638" y="0"/>
            <a:ext cx="2046287" cy="5216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228600" y="0"/>
            <a:ext cx="5989638" cy="5216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871860049"/>
      </p:ext>
    </p:extLst>
  </p:cSld>
  <p:clrMapOvr>
    <a:masterClrMapping/>
  </p:clrMapOvr>
  <p:transition spd="med">
    <p:cover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/>
          </p:nvPr>
        </p:nvSpPr>
        <p:spPr>
          <a:xfrm>
            <a:off x="228600" y="0"/>
            <a:ext cx="8188325" cy="521652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350133036"/>
      </p:ext>
    </p:extLst>
  </p:cSld>
  <p:clrMapOvr>
    <a:masterClrMapping/>
  </p:clrMapOvr>
  <p:transition spd="med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818048728"/>
      </p:ext>
    </p:extLst>
  </p:cSld>
  <p:clrMapOvr>
    <a:masterClrMapping/>
  </p:clrMapOvr>
  <p:transition spd="med"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14107582"/>
      </p:ext>
    </p:extLst>
  </p:cSld>
  <p:clrMapOvr>
    <a:masterClrMapping/>
  </p:clrMapOvr>
  <p:transition spd="med"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92125" y="977900"/>
            <a:ext cx="3886200" cy="423862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30725" y="977900"/>
            <a:ext cx="3886200" cy="423862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090541208"/>
      </p:ext>
    </p:extLst>
  </p:cSld>
  <p:clrMapOvr>
    <a:masterClrMapping/>
  </p:clrMapOvr>
  <p:transition spd="med"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4088250715"/>
      </p:ext>
    </p:extLst>
  </p:cSld>
  <p:clrMapOvr>
    <a:masterClrMapping/>
  </p:clrMapOvr>
  <p:transition spd="med">
    <p:cov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2559907071"/>
      </p:ext>
    </p:extLst>
  </p:cSld>
  <p:clrMapOvr>
    <a:masterClrMapping/>
  </p:clrMapOvr>
  <p:transition spd="med">
    <p:cov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0751208"/>
      </p:ext>
    </p:extLst>
  </p:cSld>
  <p:clrMapOvr>
    <a:masterClrMapping/>
  </p:clrMapOvr>
  <p:transition spd="med">
    <p:cov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891752090"/>
      </p:ext>
    </p:extLst>
  </p:cSld>
  <p:clrMapOvr>
    <a:masterClrMapping/>
  </p:clrMapOvr>
  <p:transition spd="med">
    <p:cov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322569535"/>
      </p:ext>
    </p:extLst>
  </p:cSld>
  <p:clrMapOvr>
    <a:masterClrMapping/>
  </p:clrMapOvr>
  <p:transition spd="med">
    <p:cove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2">
            <a:extLst>
              <a:ext uri="{FF2B5EF4-FFF2-40B4-BE49-F238E27FC236}">
                <a16:creationId xmlns:a16="http://schemas.microsoft.com/office/drawing/2014/main" id="{F3C9CBDC-D43C-8914-5E1D-B3FF71A6234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0"/>
          <a:ext cx="9144000" cy="69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點陣圖影像" r:id="rId14" imgW="7645400" imgH="577850" progId="Paint.Picture">
                  <p:embed/>
                </p:oleObj>
              </mc:Choice>
              <mc:Fallback>
                <p:oleObj name="點陣圖影像" r:id="rId14" imgW="7645400" imgH="577850" progId="Paint.Picture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0" cy="690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7" name="Rectangle 3">
            <a:extLst>
              <a:ext uri="{FF2B5EF4-FFF2-40B4-BE49-F238E27FC236}">
                <a16:creationId xmlns:a16="http://schemas.microsoft.com/office/drawing/2014/main" id="{9F70B37F-1B56-862F-0217-E22D3D26F6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92125" y="977900"/>
            <a:ext cx="7924800" cy="423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Text (Arial 20)</a:t>
            </a:r>
          </a:p>
          <a:p>
            <a:pPr lvl="1"/>
            <a:r>
              <a:rPr lang="en-US" altLang="zh-TW"/>
              <a:t>2nd level text (Arial 18)</a:t>
            </a:r>
          </a:p>
          <a:p>
            <a:pPr lvl="2"/>
            <a:r>
              <a:rPr lang="en-US" altLang="zh-TW"/>
              <a:t>3rd level text (Arial 16)</a:t>
            </a:r>
          </a:p>
          <a:p>
            <a:pPr lvl="3"/>
            <a:r>
              <a:rPr lang="en-US" altLang="zh-TW"/>
              <a:t>4th level text (Arial 14)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1AE8709A-DAA5-6AF6-83B3-69D9C50D04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gray">
          <a:xfrm>
            <a:off x="228600" y="0"/>
            <a:ext cx="68580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  <p:sldLayoutId id="2147483786" r:id="rId2"/>
    <p:sldLayoutId id="2147483787" r:id="rId3"/>
    <p:sldLayoutId id="2147483788" r:id="rId4"/>
    <p:sldLayoutId id="2147483789" r:id="rId5"/>
    <p:sldLayoutId id="2147483790" r:id="rId6"/>
    <p:sldLayoutId id="2147483791" r:id="rId7"/>
    <p:sldLayoutId id="2147483792" r:id="rId8"/>
    <p:sldLayoutId id="2147483793" r:id="rId9"/>
    <p:sldLayoutId id="2147483794" r:id="rId10"/>
    <p:sldLayoutId id="2147483795" r:id="rId11"/>
    <p:sldLayoutId id="2147483796" r:id="rId12"/>
  </p:sldLayoutIdLst>
  <p:transition spd="med">
    <p:cover/>
  </p:transition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bg1"/>
          </a:solidFill>
          <a:latin typeface="Arial" panose="020B0604020202020204" pitchFamily="34" charset="0"/>
          <a:ea typeface="標楷體" panose="03000509000000000000" pitchFamily="65" charset="-12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bg1"/>
          </a:solidFill>
          <a:latin typeface="Arial" panose="020B0604020202020204" pitchFamily="34" charset="0"/>
          <a:ea typeface="標楷體" panose="03000509000000000000" pitchFamily="65" charset="-12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bg1"/>
          </a:solidFill>
          <a:latin typeface="Arial" panose="020B0604020202020204" pitchFamily="34" charset="0"/>
          <a:ea typeface="標楷體" panose="03000509000000000000" pitchFamily="65" charset="-12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bg1"/>
          </a:solidFill>
          <a:latin typeface="Arial" panose="020B0604020202020204" pitchFamily="34" charset="0"/>
          <a:ea typeface="標楷體" panose="03000509000000000000" pitchFamily="65" charset="-120"/>
        </a:defRPr>
      </a:lvl5pPr>
      <a:lvl6pPr marL="4572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bg1"/>
          </a:solidFill>
          <a:latin typeface="Arial" panose="020B0604020202020204" pitchFamily="34" charset="0"/>
          <a:ea typeface="標楷體" panose="03000509000000000000" pitchFamily="65" charset="-120"/>
        </a:defRPr>
      </a:lvl6pPr>
      <a:lvl7pPr marL="9144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bg1"/>
          </a:solidFill>
          <a:latin typeface="Arial" panose="020B0604020202020204" pitchFamily="34" charset="0"/>
          <a:ea typeface="標楷體" panose="03000509000000000000" pitchFamily="65" charset="-120"/>
        </a:defRPr>
      </a:lvl7pPr>
      <a:lvl8pPr marL="13716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bg1"/>
          </a:solidFill>
          <a:latin typeface="Arial" panose="020B0604020202020204" pitchFamily="34" charset="0"/>
          <a:ea typeface="標楷體" panose="03000509000000000000" pitchFamily="65" charset="-120"/>
        </a:defRPr>
      </a:lvl8pPr>
      <a:lvl9pPr marL="18288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bg1"/>
          </a:solidFill>
          <a:latin typeface="Arial" panose="020B0604020202020204" pitchFamily="34" charset="0"/>
          <a:ea typeface="標楷體" panose="03000509000000000000" pitchFamily="65" charset="-120"/>
        </a:defRPr>
      </a:lvl9pPr>
    </p:titleStyle>
    <p:bodyStyle>
      <a:lvl1pPr marL="400050" indent="-400050" algn="l" defTabSz="687388" rtl="0" eaLnBrk="0" fontAlgn="base" hangingPunct="0">
        <a:spcBef>
          <a:spcPct val="0"/>
        </a:spcBef>
        <a:spcAft>
          <a:spcPct val="50000"/>
        </a:spcAft>
        <a:buClr>
          <a:srgbClr val="273C82"/>
        </a:buClr>
        <a:buSzPct val="100000"/>
        <a:buFont typeface="Wingdings" pitchFamily="2" charset="2"/>
        <a:buChar char="Ø"/>
        <a:defRPr sz="2400" b="1" kern="1200">
          <a:solidFill>
            <a:srgbClr val="0000FF"/>
          </a:solidFill>
          <a:latin typeface="+mn-lt"/>
          <a:ea typeface="+mn-ea"/>
          <a:cs typeface="+mn-cs"/>
        </a:defRPr>
      </a:lvl1pPr>
      <a:lvl2pPr marL="785813" indent="-271463" algn="l" defTabSz="687388" rtl="0" eaLnBrk="0" fontAlgn="base" hangingPunct="0">
        <a:spcBef>
          <a:spcPct val="0"/>
        </a:spcBef>
        <a:spcAft>
          <a:spcPct val="50000"/>
        </a:spcAft>
        <a:buClr>
          <a:srgbClr val="273C82"/>
        </a:buClr>
        <a:buSzPct val="75000"/>
        <a:buFont typeface="Wingdings" pitchFamily="2" charset="2"/>
        <a:buChar char="n"/>
        <a:defRPr sz="2000" b="1" kern="1200">
          <a:solidFill>
            <a:srgbClr val="FF6600"/>
          </a:solidFill>
          <a:latin typeface="+mn-lt"/>
          <a:ea typeface="+mn-ea"/>
          <a:cs typeface="+mn-cs"/>
        </a:defRPr>
      </a:lvl2pPr>
      <a:lvl3pPr marL="1171575" indent="-271463" algn="l" defTabSz="687388" rtl="0" eaLnBrk="0" fontAlgn="base" hangingPunct="0">
        <a:spcBef>
          <a:spcPct val="0"/>
        </a:spcBef>
        <a:spcAft>
          <a:spcPct val="50000"/>
        </a:spcAft>
        <a:buClr>
          <a:srgbClr val="273C82"/>
        </a:buClr>
        <a:buSzPct val="125000"/>
        <a:buFont typeface="Wingdings" pitchFamily="2" charset="2"/>
        <a:buChar char="w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557338" indent="-271463" algn="l" defTabSz="687388" rtl="0" eaLnBrk="0" fontAlgn="base" hangingPunct="0">
        <a:spcBef>
          <a:spcPct val="0"/>
        </a:spcBef>
        <a:spcAft>
          <a:spcPct val="50000"/>
        </a:spcAft>
        <a:buClr>
          <a:srgbClr val="273C82"/>
        </a:buClr>
        <a:buSzPct val="75000"/>
        <a:buFont typeface="Wingdings" pitchFamily="2" charset="2"/>
        <a:buChar char="l"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2019300" indent="-271463" algn="l" defTabSz="687388" rtl="0" eaLnBrk="0" fontAlgn="base" hangingPunct="0">
        <a:spcBef>
          <a:spcPct val="0"/>
        </a:spcBef>
        <a:spcAft>
          <a:spcPct val="50000"/>
        </a:spcAft>
        <a:buClr>
          <a:srgbClr val="37368D"/>
        </a:buClr>
        <a:buSzPct val="100000"/>
        <a:buChar char="§"/>
        <a:defRPr sz="14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../../Administrator/Local%20Settings/Temporary%20Internet%20Files/Content.IE5/GDOJSNOB/&#25505;&#36092;&#35506;&#31243;&#23436;&#25972;&#29256;0803.04.ppt#12. &#25505;&#36092;&#27969;&#31243;&#29986;&#29983;&#20043;&#30456;&#38364;&#25991;&#20214;" TargetMode="Externa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../../Administrator/Local%20Settings/Temporary%20Internet%20Files/Content.IE5/GDOJSNOB/&#25505;&#36092;&#35506;&#31243;&#23436;&#25972;&#29256;0803.04.ppt#12. &#25505;&#36092;&#27969;&#31243;&#29986;&#29983;&#20043;&#30456;&#38364;&#25991;&#20214;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../../Administrator/Local%20Settings/Temporary%20Internet%20Files/Content.IE5/GDOJSNOB/&#25505;&#36092;&#35506;&#31243;&#23436;&#25972;&#29256;0803.04.ppt#13. &#25505;&#36092;&#27969;&#31243;&#29986;&#29983;&#20043;&#30456;&#38364;&#25991;&#20214;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4.xml"/><Relationship Id="rId5" Type="http://schemas.openxmlformats.org/officeDocument/2006/relationships/hyperlink" Target="http://www.shipnorthamerica.com/htmfiles/shipdocs.htm" TargetMode="External"/><Relationship Id="rId4" Type="http://schemas.openxmlformats.org/officeDocument/2006/relationships/image" Target="../media/image11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RCvBqB4fC3g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DA0B81C6-32B9-9AAD-A76D-7D27214FF6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企業採購活動</a:t>
            </a:r>
          </a:p>
        </p:txBody>
      </p:sp>
      <p:sp>
        <p:nvSpPr>
          <p:cNvPr id="102403" name="Rectangle 3">
            <a:extLst>
              <a:ext uri="{FF2B5EF4-FFF2-40B4-BE49-F238E27FC236}">
                <a16:creationId xmlns:a16="http://schemas.microsoft.com/office/drawing/2014/main" id="{6522F2B9-0DA1-4A41-C080-881A94217A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/>
            <a:r>
              <a:rPr lang="zh-TW" altLang="en-US"/>
              <a:t>壹</a:t>
            </a:r>
            <a:r>
              <a:rPr lang="en-US" altLang="zh-TW"/>
              <a:t>﹑</a:t>
            </a:r>
            <a:r>
              <a:rPr lang="zh-TW" altLang="en-US"/>
              <a:t>採購流程與活動</a:t>
            </a:r>
          </a:p>
          <a:p>
            <a:pPr marL="609600" indent="-609600"/>
            <a:r>
              <a:rPr lang="zh-TW" altLang="en-US"/>
              <a:t>貳</a:t>
            </a:r>
            <a:r>
              <a:rPr lang="en-US" altLang="zh-TW"/>
              <a:t>﹑</a:t>
            </a:r>
            <a:r>
              <a:rPr lang="zh-TW" altLang="en-US"/>
              <a:t>庫存追蹤與控管</a:t>
            </a:r>
          </a:p>
          <a:p>
            <a:pPr marL="609600" indent="-609600"/>
            <a:r>
              <a:rPr lang="zh-TW" altLang="en-US"/>
              <a:t>參</a:t>
            </a:r>
            <a:r>
              <a:rPr lang="en-US" altLang="zh-TW"/>
              <a:t>﹑</a:t>
            </a:r>
            <a:r>
              <a:rPr lang="zh-TW" altLang="en-US"/>
              <a:t>交通工具分析與評估</a:t>
            </a:r>
          </a:p>
          <a:p>
            <a:pPr marL="609600" indent="-609600"/>
            <a:r>
              <a:rPr lang="zh-TW" altLang="en-US"/>
              <a:t>肆</a:t>
            </a:r>
            <a:r>
              <a:rPr lang="en-US" altLang="zh-TW"/>
              <a:t>﹑</a:t>
            </a:r>
            <a:r>
              <a:rPr lang="zh-TW" altLang="en-US"/>
              <a:t>以物付款合約管理</a:t>
            </a:r>
          </a:p>
          <a:p>
            <a:pPr marL="609600" indent="-609600"/>
            <a:r>
              <a:rPr lang="zh-TW" altLang="en-US"/>
              <a:t>伍</a:t>
            </a:r>
            <a:r>
              <a:rPr lang="en-US" altLang="zh-TW"/>
              <a:t>﹑</a:t>
            </a:r>
            <a:r>
              <a:rPr lang="zh-TW" altLang="en-US"/>
              <a:t>內製或外購決策分析</a:t>
            </a:r>
          </a:p>
          <a:p>
            <a:pPr marL="609600" indent="-609600"/>
            <a:r>
              <a:rPr lang="zh-TW" altLang="en-US"/>
              <a:t>陸</a:t>
            </a:r>
            <a:r>
              <a:rPr lang="en-US" altLang="zh-TW"/>
              <a:t>﹑</a:t>
            </a:r>
            <a:r>
              <a:rPr lang="zh-TW" altLang="en-US"/>
              <a:t>採購研究與物料需求預測</a:t>
            </a:r>
          </a:p>
          <a:p>
            <a:pPr marL="609600" indent="-609600"/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2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2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2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2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2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2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03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050">
            <a:extLst>
              <a:ext uri="{FF2B5EF4-FFF2-40B4-BE49-F238E27FC236}">
                <a16:creationId xmlns:a16="http://schemas.microsoft.com/office/drawing/2014/main" id="{C288BFA2-12AB-807E-74F5-A51C8894C1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838200"/>
            <a:ext cx="8839200" cy="1143000"/>
          </a:xfrm>
        </p:spPr>
        <p:txBody>
          <a:bodyPr/>
          <a:lstStyle/>
          <a:p>
            <a:r>
              <a:rPr lang="zh-TW" altLang="en-US" dirty="0"/>
              <a:t>壹</a:t>
            </a:r>
            <a:r>
              <a:rPr lang="en-US" altLang="zh-TW" dirty="0"/>
              <a:t>﹑</a:t>
            </a:r>
            <a:r>
              <a:rPr lang="zh-TW" altLang="en-US" dirty="0"/>
              <a:t>企業採購流程與活動</a:t>
            </a:r>
          </a:p>
        </p:txBody>
      </p:sp>
      <p:pic>
        <p:nvPicPr>
          <p:cNvPr id="15363" name="圖片 1">
            <a:extLst>
              <a:ext uri="{FF2B5EF4-FFF2-40B4-BE49-F238E27FC236}">
                <a16:creationId xmlns:a16="http://schemas.microsoft.com/office/drawing/2014/main" id="{F8D8291B-709F-1006-7B55-DBAE7478CA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188" y="1784350"/>
            <a:ext cx="6434137" cy="344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61E19AA1-110E-37D1-A99F-A1FB9F49542E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28600" y="0"/>
            <a:ext cx="6858000" cy="5619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>
              <a:lnSpc>
                <a:spcPct val="85000"/>
              </a:lnSpc>
              <a:defRPr/>
            </a:pPr>
            <a:r>
              <a:rPr lang="zh-TW" altLang="en-US" dirty="0">
                <a:solidFill>
                  <a:srgbClr val="FF2F92"/>
                </a:solidFill>
                <a:highlight>
                  <a:srgbClr val="FFFF00"/>
                </a:highlight>
                <a:latin typeface="+mj-lt"/>
                <a:ea typeface="+mj-ea"/>
                <a:cs typeface="+mj-cs"/>
              </a:rPr>
              <a:t>採購流程與活動</a:t>
            </a:r>
          </a:p>
        </p:txBody>
      </p:sp>
    </p:spTree>
  </p:cSld>
  <p:clrMapOvr>
    <a:masterClrMapping/>
  </p:clrMapOvr>
  <p:transition spd="med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6D4BF1D6-7762-B8C3-9B97-F255D04B6B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一、原物料需求辨認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329B40E4-9269-DFB3-ECB7-DA74FFF400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TW" altLang="en-US" sz="2200"/>
              <a:t>原物料需求來源</a:t>
            </a:r>
          </a:p>
          <a:p>
            <a:pPr lvl="1">
              <a:lnSpc>
                <a:spcPct val="90000"/>
              </a:lnSpc>
            </a:pPr>
            <a:r>
              <a:rPr lang="zh-TW" altLang="en-US" sz="2200"/>
              <a:t>自動補貨系統</a:t>
            </a:r>
          </a:p>
          <a:p>
            <a:pPr lvl="2">
              <a:lnSpc>
                <a:spcPct val="90000"/>
              </a:lnSpc>
            </a:pPr>
            <a:r>
              <a:rPr lang="zh-TW" altLang="en-US" sz="2200"/>
              <a:t>根據預定之參數，如安全庫存量、需求預測、交貨所需時間、系統自動計算出應補貨時間點及應補貨數量</a:t>
            </a:r>
          </a:p>
          <a:p>
            <a:pPr lvl="1">
              <a:lnSpc>
                <a:spcPct val="90000"/>
              </a:lnSpc>
            </a:pPr>
            <a:r>
              <a:rPr lang="zh-TW" altLang="en-US" sz="2200"/>
              <a:t>倉庫盤點</a:t>
            </a:r>
          </a:p>
          <a:p>
            <a:pPr lvl="2">
              <a:lnSpc>
                <a:spcPct val="90000"/>
              </a:lnSpc>
            </a:pPr>
            <a:r>
              <a:rPr lang="zh-TW" altLang="en-US" sz="2200"/>
              <a:t>定期盤點存貨時，一旦發現低於安全庫存量，便須補貨</a:t>
            </a:r>
          </a:p>
          <a:p>
            <a:pPr lvl="1">
              <a:lnSpc>
                <a:spcPct val="90000"/>
              </a:lnSpc>
            </a:pPr>
            <a:r>
              <a:rPr lang="zh-TW" altLang="en-US" sz="2200"/>
              <a:t>跨部門小組</a:t>
            </a:r>
          </a:p>
          <a:p>
            <a:pPr lvl="2">
              <a:lnSpc>
                <a:spcPct val="90000"/>
              </a:lnSpc>
            </a:pPr>
            <a:r>
              <a:rPr lang="zh-TW" altLang="en-US" sz="2200"/>
              <a:t>研發新產品時在產品設計及雛型建構，提供原物料需求資訊</a:t>
            </a:r>
          </a:p>
          <a:p>
            <a:pPr lvl="1">
              <a:lnSpc>
                <a:spcPct val="90000"/>
              </a:lnSpc>
            </a:pPr>
            <a:r>
              <a:rPr lang="zh-TW" altLang="en-US" sz="2200"/>
              <a:t>部門請購</a:t>
            </a:r>
          </a:p>
          <a:p>
            <a:pPr lvl="2">
              <a:lnSpc>
                <a:spcPct val="90000"/>
              </a:lnSpc>
            </a:pPr>
            <a:r>
              <a:rPr lang="zh-TW" altLang="en-US" sz="2200"/>
              <a:t>部門根據需求請購</a:t>
            </a:r>
          </a:p>
        </p:txBody>
      </p:sp>
    </p:spTree>
  </p:cSld>
  <p:clrMapOvr>
    <a:masterClrMapping/>
  </p:clrMapOvr>
  <p:transition spd="med"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68E51CE1-727B-B90B-294A-77C8A77CC3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電子化採購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9BA4F970-7545-4F05-A6CE-67B5236322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  <a:p>
            <a:pPr lvl="1"/>
            <a:r>
              <a:rPr lang="zh-TW" altLang="en-US" sz="2400" dirty="0"/>
              <a:t>降低文件處理的數量、時間、人力</a:t>
            </a:r>
          </a:p>
          <a:p>
            <a:pPr lvl="2"/>
            <a:r>
              <a:rPr lang="zh-TW" altLang="en-US" dirty="0">
                <a:highlight>
                  <a:srgbClr val="FFFF00"/>
                </a:highlight>
              </a:rPr>
              <a:t>降低採購文件</a:t>
            </a:r>
            <a:r>
              <a:rPr lang="zh-TW" altLang="en-US" dirty="0"/>
              <a:t>傳送及接收所需時間</a:t>
            </a:r>
          </a:p>
          <a:p>
            <a:pPr lvl="2"/>
            <a:r>
              <a:rPr lang="zh-TW" altLang="en-US" dirty="0">
                <a:highlight>
                  <a:srgbClr val="FFFF00"/>
                </a:highlight>
              </a:rPr>
              <a:t>提昇企業與供應商之溝通時效與溝通品質</a:t>
            </a:r>
          </a:p>
          <a:p>
            <a:pPr lvl="2"/>
            <a:r>
              <a:rPr lang="zh-TW" altLang="en-US" dirty="0">
                <a:highlight>
                  <a:srgbClr val="FFFF00"/>
                </a:highlight>
              </a:rPr>
              <a:t>降低</a:t>
            </a:r>
            <a:r>
              <a:rPr lang="zh-TW" altLang="en-US" dirty="0"/>
              <a:t>買賣雙方文書來往可能之</a:t>
            </a:r>
            <a:r>
              <a:rPr lang="zh-TW" altLang="en-US" dirty="0">
                <a:highlight>
                  <a:srgbClr val="FFFF00"/>
                </a:highlight>
              </a:rPr>
              <a:t>錯誤率</a:t>
            </a:r>
          </a:p>
          <a:p>
            <a:pPr lvl="2"/>
            <a:r>
              <a:rPr lang="zh-TW" altLang="en-US" dirty="0">
                <a:highlight>
                  <a:srgbClr val="FFFF00"/>
                </a:highlight>
              </a:rPr>
              <a:t>降低</a:t>
            </a:r>
            <a:r>
              <a:rPr lang="zh-TW" altLang="en-US" dirty="0"/>
              <a:t>採購原物料所需的</a:t>
            </a:r>
            <a:r>
              <a:rPr lang="zh-TW" altLang="en-US" dirty="0">
                <a:highlight>
                  <a:srgbClr val="FFFF00"/>
                </a:highlight>
              </a:rPr>
              <a:t>行政費用</a:t>
            </a:r>
          </a:p>
          <a:p>
            <a:pPr lvl="1"/>
            <a:r>
              <a:rPr lang="zh-TW" altLang="en-US" sz="2400" dirty="0"/>
              <a:t>降低採購成本</a:t>
            </a:r>
          </a:p>
        </p:txBody>
      </p:sp>
    </p:spTree>
  </p:cSld>
  <p:clrMapOvr>
    <a:masterClrMapping/>
  </p:clrMapOvr>
  <p:transition spd="med">
    <p:cov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09A14A96-072F-8B36-8263-08C319AF63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66800" y="381000"/>
            <a:ext cx="7772400" cy="1143000"/>
          </a:xfrm>
        </p:spPr>
        <p:txBody>
          <a:bodyPr/>
          <a:lstStyle/>
          <a:p>
            <a:r>
              <a:rPr lang="zh-TW" altLang="en-US"/>
              <a:t>採購流程產生之相關文件</a:t>
            </a:r>
            <a:r>
              <a:rPr lang="en-US" altLang="zh-TW"/>
              <a:t>(1/2)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12260C2A-8BB9-5D60-FD32-B55991519A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981075"/>
            <a:ext cx="7772400" cy="51054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zh-TW" altLang="en-US" dirty="0">
                <a:highlight>
                  <a:srgbClr val="FFFF00"/>
                </a:highlight>
              </a:rPr>
              <a:t>請購單</a:t>
            </a:r>
            <a:r>
              <a:rPr lang="en-US" altLang="zh-TW" dirty="0">
                <a:highlight>
                  <a:srgbClr val="FFFF00"/>
                </a:highlight>
              </a:rPr>
              <a:t>(Purchase Requisition)</a:t>
            </a:r>
          </a:p>
          <a:p>
            <a:pPr lvl="1">
              <a:lnSpc>
                <a:spcPct val="80000"/>
              </a:lnSpc>
            </a:pPr>
            <a:r>
              <a:rPr lang="zh-TW" altLang="en-US" sz="2400" dirty="0"/>
              <a:t>包含貨品描述、數量、請購單位、交貨處、聯絡人、單價、建議供應商、以及是否可有替代品等</a:t>
            </a:r>
          </a:p>
          <a:p>
            <a:pPr>
              <a:lnSpc>
                <a:spcPct val="80000"/>
              </a:lnSpc>
            </a:pPr>
            <a:r>
              <a:rPr lang="zh-TW" altLang="en-US" dirty="0"/>
              <a:t>詢（報）價單</a:t>
            </a:r>
            <a:r>
              <a:rPr lang="en-US" altLang="zh-TW" dirty="0"/>
              <a:t>(Request for Quotation, RFQ)</a:t>
            </a:r>
          </a:p>
          <a:p>
            <a:pPr lvl="1">
              <a:lnSpc>
                <a:spcPct val="80000"/>
              </a:lnSpc>
            </a:pPr>
            <a:r>
              <a:rPr lang="zh-TW" altLang="en-US" sz="2400" dirty="0"/>
              <a:t>包含貨品描述、數量、交貨日期、交貨處、聯絡人、單價、以及是否可有替代品</a:t>
            </a:r>
            <a:r>
              <a:rPr lang="en-US" altLang="zh-TW" sz="2400" dirty="0"/>
              <a:t>…</a:t>
            </a:r>
            <a:r>
              <a:rPr lang="zh-TW" altLang="en-US" sz="2400" dirty="0"/>
              <a:t>等資訊。一般而言，至少需有三家報價單</a:t>
            </a:r>
          </a:p>
          <a:p>
            <a:pPr>
              <a:lnSpc>
                <a:spcPct val="80000"/>
              </a:lnSpc>
            </a:pPr>
            <a:r>
              <a:rPr lang="zh-TW" altLang="en-US" dirty="0"/>
              <a:t>採購單</a:t>
            </a:r>
            <a:r>
              <a:rPr lang="en-US" altLang="zh-TW" dirty="0"/>
              <a:t>(Purchase Order, PO)</a:t>
            </a:r>
          </a:p>
          <a:p>
            <a:pPr lvl="1">
              <a:lnSpc>
                <a:spcPct val="80000"/>
              </a:lnSpc>
            </a:pPr>
            <a:r>
              <a:rPr lang="zh-TW" altLang="en-US" sz="2400" dirty="0"/>
              <a:t>一旦確定供應商後，採購單便產生。內容所載包括採購單號、採購品明確規格、數量、品質需求、價格、交貨日期、交貨方式、以及交貨地點</a:t>
            </a:r>
            <a:r>
              <a:rPr lang="en-US" altLang="zh-TW" sz="2400" dirty="0"/>
              <a:t>…</a:t>
            </a:r>
            <a:r>
              <a:rPr lang="zh-TW" altLang="en-US" sz="2400" dirty="0"/>
              <a:t>等資訊，若無採購系統，通常需七至九份副本一式，分送各單位。</a:t>
            </a:r>
          </a:p>
          <a:p>
            <a:pPr lvl="1">
              <a:lnSpc>
                <a:spcPct val="80000"/>
              </a:lnSpc>
            </a:pPr>
            <a:r>
              <a:rPr lang="zh-TW" altLang="en-US" sz="2400" dirty="0"/>
              <a:t>採購單有其法律上效力，簽署時應注意用詞。</a:t>
            </a:r>
          </a:p>
        </p:txBody>
      </p:sp>
    </p:spTree>
  </p:cSld>
  <p:clrMapOvr>
    <a:masterClrMapping/>
  </p:clrMapOvr>
  <p:transition spd="med">
    <p:cove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050">
            <a:extLst>
              <a:ext uri="{FF2B5EF4-FFF2-40B4-BE49-F238E27FC236}">
                <a16:creationId xmlns:a16="http://schemas.microsoft.com/office/drawing/2014/main" id="{64369907-C643-8947-2DA6-5EB82EFDBF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採購流程產生之相關文件</a:t>
            </a:r>
            <a:r>
              <a:rPr lang="en-US" altLang="zh-TW"/>
              <a:t>(2/2)</a:t>
            </a:r>
          </a:p>
        </p:txBody>
      </p:sp>
      <p:sp>
        <p:nvSpPr>
          <p:cNvPr id="19459" name="Rectangle 2051">
            <a:extLst>
              <a:ext uri="{FF2B5EF4-FFF2-40B4-BE49-F238E27FC236}">
                <a16:creationId xmlns:a16="http://schemas.microsoft.com/office/drawing/2014/main" id="{37FEC5E7-E43F-B982-39DE-6C6E2AA3F5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TW" altLang="en-US" sz="2000" dirty="0"/>
              <a:t>定期採購單</a:t>
            </a:r>
            <a:r>
              <a:rPr lang="en-US" altLang="zh-TW" sz="2000" dirty="0"/>
              <a:t>(Blanket Purchase Order)</a:t>
            </a:r>
          </a:p>
          <a:p>
            <a:pPr lvl="1">
              <a:lnSpc>
                <a:spcPct val="90000"/>
              </a:lnSpc>
            </a:pPr>
            <a:r>
              <a:rPr lang="zh-TW" altLang="en-US" sz="1800" dirty="0"/>
              <a:t>在一定期限內（</a:t>
            </a:r>
            <a:r>
              <a:rPr lang="en-US" altLang="zh-TW" sz="1800" dirty="0"/>
              <a:t>1</a:t>
            </a:r>
            <a:r>
              <a:rPr lang="zh-TW" altLang="en-US" sz="1800" dirty="0"/>
              <a:t>年）需重複採購物品</a:t>
            </a:r>
          </a:p>
          <a:p>
            <a:pPr lvl="1">
              <a:lnSpc>
                <a:spcPct val="90000"/>
              </a:lnSpc>
            </a:pPr>
            <a:r>
              <a:rPr lang="zh-TW" altLang="en-US" sz="1800" dirty="0"/>
              <a:t>可省去每次採購均需下採購單的繁瑣流程</a:t>
            </a:r>
          </a:p>
          <a:p>
            <a:pPr lvl="1">
              <a:lnSpc>
                <a:spcPct val="90000"/>
              </a:lnSpc>
            </a:pPr>
            <a:r>
              <a:rPr lang="zh-TW" altLang="en-US" sz="1800" dirty="0"/>
              <a:t>買賣雙方已談妥採購價格與數量等</a:t>
            </a:r>
          </a:p>
          <a:p>
            <a:pPr lvl="1">
              <a:lnSpc>
                <a:spcPct val="90000"/>
              </a:lnSpc>
            </a:pPr>
            <a:r>
              <a:rPr lang="zh-TW" altLang="en-US" sz="1800" dirty="0"/>
              <a:t>已廣為企業採用</a:t>
            </a:r>
          </a:p>
          <a:p>
            <a:pPr>
              <a:lnSpc>
                <a:spcPct val="90000"/>
              </a:lnSpc>
            </a:pPr>
            <a:r>
              <a:rPr lang="zh-TW" altLang="en-US" sz="2000" dirty="0">
                <a:highlight>
                  <a:srgbClr val="FFFF00"/>
                </a:highlight>
              </a:rPr>
              <a:t>裝箱單</a:t>
            </a:r>
            <a:r>
              <a:rPr lang="en-US" altLang="zh-TW" sz="2000" dirty="0">
                <a:highlight>
                  <a:srgbClr val="FFFF00"/>
                </a:highlight>
              </a:rPr>
              <a:t>(Material Packing Slip)</a:t>
            </a:r>
          </a:p>
          <a:p>
            <a:pPr lvl="1">
              <a:lnSpc>
                <a:spcPct val="90000"/>
              </a:lnSpc>
            </a:pPr>
            <a:r>
              <a:rPr lang="zh-TW" altLang="en-US" sz="1800" dirty="0"/>
              <a:t>由供應商準備，隨實際運送交貨的貨物清單</a:t>
            </a:r>
          </a:p>
          <a:p>
            <a:pPr>
              <a:lnSpc>
                <a:spcPct val="90000"/>
              </a:lnSpc>
            </a:pPr>
            <a:r>
              <a:rPr lang="zh-TW" altLang="en-US" sz="2000" dirty="0"/>
              <a:t>提貨單</a:t>
            </a:r>
            <a:r>
              <a:rPr lang="en-US" altLang="zh-TW" sz="2000" dirty="0"/>
              <a:t>(Bill of Lading, </a:t>
            </a:r>
            <a:r>
              <a:rPr lang="zh-TW" altLang="en-US" sz="2000" dirty="0"/>
              <a:t>載貨證券</a:t>
            </a:r>
            <a:r>
              <a:rPr lang="en-US" altLang="zh-TW" sz="2000" dirty="0"/>
              <a:t>)</a:t>
            </a:r>
          </a:p>
          <a:p>
            <a:pPr lvl="1">
              <a:lnSpc>
                <a:spcPct val="90000"/>
              </a:lnSpc>
            </a:pPr>
            <a:r>
              <a:rPr lang="zh-TW" altLang="en-US" sz="1800" dirty="0"/>
              <a:t>隨配送貨物的工具，在送抵時交付企業簽收</a:t>
            </a:r>
          </a:p>
          <a:p>
            <a:pPr>
              <a:lnSpc>
                <a:spcPct val="90000"/>
              </a:lnSpc>
            </a:pPr>
            <a:endParaRPr lang="en-US" altLang="zh-TW" sz="2000" dirty="0"/>
          </a:p>
        </p:txBody>
      </p:sp>
    </p:spTree>
  </p:cSld>
  <p:clrMapOvr>
    <a:masterClrMapping/>
  </p:clrMapOvr>
  <p:transition spd="med">
    <p:cover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pr">
            <a:extLst>
              <a:ext uri="{FF2B5EF4-FFF2-40B4-BE49-F238E27FC236}">
                <a16:creationId xmlns:a16="http://schemas.microsoft.com/office/drawing/2014/main" id="{230ACDF0-B4B1-291B-7EA6-AF004831D110}"/>
              </a:ext>
            </a:extLst>
          </p:cNvPr>
          <p:cNvPicPr>
            <a:picLocks noChangeAspect="1" noChangeArrowheads="1"/>
          </p:cNvPicPr>
          <p:nvPr>
            <p:ph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88925" y="571500"/>
            <a:ext cx="8497888" cy="5930900"/>
          </a:xfrm>
          <a:noFill/>
        </p:spPr>
      </p:pic>
      <p:sp>
        <p:nvSpPr>
          <p:cNvPr id="20483" name="Text Box 4">
            <a:extLst>
              <a:ext uri="{FF2B5EF4-FFF2-40B4-BE49-F238E27FC236}">
                <a16:creationId xmlns:a16="http://schemas.microsoft.com/office/drawing/2014/main" id="{0275497A-D5F9-F801-E734-06BD2E9B7B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6521450"/>
            <a:ext cx="81899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200" b="1">
                <a:solidFill>
                  <a:schemeClr val="bg1"/>
                </a:solidFill>
                <a:latin typeface="Arial-BoldMT" charset="0"/>
                <a:ea typeface="新細明體" panose="02020500000000000000" pitchFamily="18" charset="-120"/>
              </a:defRPr>
            </a:lvl1pPr>
            <a:lvl2pPr marL="742950" indent="-285750">
              <a:defRPr sz="2200" b="1">
                <a:solidFill>
                  <a:schemeClr val="bg1"/>
                </a:solidFill>
                <a:latin typeface="Arial-BoldMT" charset="0"/>
                <a:ea typeface="新細明體" panose="02020500000000000000" pitchFamily="18" charset="-120"/>
              </a:defRPr>
            </a:lvl2pPr>
            <a:lvl3pPr marL="1143000" indent="-228600">
              <a:defRPr sz="2200" b="1">
                <a:solidFill>
                  <a:schemeClr val="bg1"/>
                </a:solidFill>
                <a:latin typeface="Arial-BoldMT" charset="0"/>
                <a:ea typeface="新細明體" panose="02020500000000000000" pitchFamily="18" charset="-120"/>
              </a:defRPr>
            </a:lvl3pPr>
            <a:lvl4pPr marL="1600200" indent="-228600">
              <a:defRPr sz="2200" b="1">
                <a:solidFill>
                  <a:schemeClr val="bg1"/>
                </a:solidFill>
                <a:latin typeface="Arial-BoldMT" charset="0"/>
                <a:ea typeface="新細明體" panose="02020500000000000000" pitchFamily="18" charset="-120"/>
              </a:defRPr>
            </a:lvl4pPr>
            <a:lvl5pPr marL="2057400" indent="-228600">
              <a:defRPr sz="2200" b="1">
                <a:solidFill>
                  <a:schemeClr val="bg1"/>
                </a:solidFill>
                <a:latin typeface="Arial-BoldMT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bg1"/>
                </a:solidFill>
                <a:latin typeface="Arial-BoldMT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bg1"/>
                </a:solidFill>
                <a:latin typeface="Arial-BoldMT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bg1"/>
                </a:solidFill>
                <a:latin typeface="Arial-BoldMT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bg1"/>
                </a:solidFill>
                <a:latin typeface="Arial-BoldMT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kumimoji="1" lang="zh-TW" altLang="en-US" sz="1600" b="0" i="1">
                <a:solidFill>
                  <a:srgbClr val="000000"/>
                </a:solidFill>
                <a:latin typeface="Times New Roman" panose="02020603050405020304" pitchFamily="18" charset="0"/>
              </a:rPr>
              <a:t>資料來源： </a:t>
            </a:r>
            <a:r>
              <a:rPr kumimoji="1" lang="en-US" altLang="zh-TW" sz="1600" b="0" i="1">
                <a:solidFill>
                  <a:srgbClr val="000000"/>
                </a:solidFill>
                <a:latin typeface="Times New Roman" panose="02020603050405020304" pitchFamily="18" charset="0"/>
              </a:rPr>
              <a:t>Monczka, Trent, and Handfield (2002). “Purchasing and supply chain management”</a:t>
            </a:r>
          </a:p>
        </p:txBody>
      </p:sp>
      <p:sp>
        <p:nvSpPr>
          <p:cNvPr id="4" name="Rectangle 2050">
            <a:extLst>
              <a:ext uri="{FF2B5EF4-FFF2-40B4-BE49-F238E27FC236}">
                <a16:creationId xmlns:a16="http://schemas.microsoft.com/office/drawing/2014/main" id="{5BCFC773-7ACD-0BEE-F5BE-4895FB44F1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6858000" cy="5619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marL="400050" indent="-400050" defTabSz="687388">
              <a:spcAft>
                <a:spcPct val="50000"/>
              </a:spcAft>
              <a:buClr>
                <a:srgbClr val="273C82"/>
              </a:buClr>
              <a:buSzPct val="100000"/>
              <a:buFont typeface="Wingdings" pitchFamily="2" charset="2"/>
              <a:buChar char="Ø"/>
              <a:defRPr/>
            </a:pPr>
            <a:r>
              <a:rPr lang="zh-TW" altLang="en-US" sz="2400" dirty="0">
                <a:latin typeface="+mn-lt"/>
                <a:ea typeface="+mn-ea"/>
              </a:rPr>
              <a:t>補充</a:t>
            </a:r>
            <a:endParaRPr lang="en-US" altLang="zh-TW" sz="2400" dirty="0">
              <a:latin typeface="+mn-lt"/>
              <a:ea typeface="+mn-ea"/>
            </a:endParaRPr>
          </a:p>
        </p:txBody>
      </p:sp>
    </p:spTree>
  </p:cSld>
  <p:clrMapOvr>
    <a:masterClrMapping/>
  </p:clrMapOvr>
  <p:transition spd="med">
    <p:cover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 descr="RFQ">
            <a:hlinkClick r:id="rId2" action="ppaction://hlinkpres?slideindex=12&amp;slidetitle=採購流程產生之相關文件"/>
            <a:extLst>
              <a:ext uri="{FF2B5EF4-FFF2-40B4-BE49-F238E27FC236}">
                <a16:creationId xmlns:a16="http://schemas.microsoft.com/office/drawing/2014/main" id="{86FE5985-AC99-B079-D9BF-8F98EE63EC0B}"/>
              </a:ext>
            </a:extLst>
          </p:cNvPr>
          <p:cNvPicPr>
            <a:picLocks noChangeAspect="1" noChangeArrowheads="1"/>
          </p:cNvPicPr>
          <p:nvPr>
            <p:ph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73025" y="690563"/>
            <a:ext cx="9217025" cy="5953125"/>
          </a:xfrm>
        </p:spPr>
      </p:pic>
      <p:sp>
        <p:nvSpPr>
          <p:cNvPr id="21507" name="Text Box 4">
            <a:extLst>
              <a:ext uri="{FF2B5EF4-FFF2-40B4-BE49-F238E27FC236}">
                <a16:creationId xmlns:a16="http://schemas.microsoft.com/office/drawing/2014/main" id="{99B96355-BE60-35C6-7EFF-1B1380E7F7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725" y="6450013"/>
            <a:ext cx="81899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200" b="1">
                <a:solidFill>
                  <a:schemeClr val="bg1"/>
                </a:solidFill>
                <a:latin typeface="Arial-BoldMT" charset="0"/>
                <a:ea typeface="新細明體" panose="02020500000000000000" pitchFamily="18" charset="-120"/>
              </a:defRPr>
            </a:lvl1pPr>
            <a:lvl2pPr marL="742950" indent="-285750">
              <a:defRPr sz="2200" b="1">
                <a:solidFill>
                  <a:schemeClr val="bg1"/>
                </a:solidFill>
                <a:latin typeface="Arial-BoldMT" charset="0"/>
                <a:ea typeface="新細明體" panose="02020500000000000000" pitchFamily="18" charset="-120"/>
              </a:defRPr>
            </a:lvl2pPr>
            <a:lvl3pPr marL="1143000" indent="-228600">
              <a:defRPr sz="2200" b="1">
                <a:solidFill>
                  <a:schemeClr val="bg1"/>
                </a:solidFill>
                <a:latin typeface="Arial-BoldMT" charset="0"/>
                <a:ea typeface="新細明體" panose="02020500000000000000" pitchFamily="18" charset="-120"/>
              </a:defRPr>
            </a:lvl3pPr>
            <a:lvl4pPr marL="1600200" indent="-228600">
              <a:defRPr sz="2200" b="1">
                <a:solidFill>
                  <a:schemeClr val="bg1"/>
                </a:solidFill>
                <a:latin typeface="Arial-BoldMT" charset="0"/>
                <a:ea typeface="新細明體" panose="02020500000000000000" pitchFamily="18" charset="-120"/>
              </a:defRPr>
            </a:lvl4pPr>
            <a:lvl5pPr marL="2057400" indent="-228600">
              <a:defRPr sz="2200" b="1">
                <a:solidFill>
                  <a:schemeClr val="bg1"/>
                </a:solidFill>
                <a:latin typeface="Arial-BoldMT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bg1"/>
                </a:solidFill>
                <a:latin typeface="Arial-BoldMT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bg1"/>
                </a:solidFill>
                <a:latin typeface="Arial-BoldMT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bg1"/>
                </a:solidFill>
                <a:latin typeface="Arial-BoldMT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bg1"/>
                </a:solidFill>
                <a:latin typeface="Arial-BoldMT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kumimoji="1" lang="zh-TW" altLang="en-US" sz="1600" b="0" i="1">
                <a:solidFill>
                  <a:srgbClr val="000000"/>
                </a:solidFill>
                <a:latin typeface="Times New Roman" panose="02020603050405020304" pitchFamily="18" charset="0"/>
              </a:rPr>
              <a:t>資料來源： </a:t>
            </a:r>
            <a:r>
              <a:rPr kumimoji="1" lang="en-US" altLang="zh-TW" sz="1600" b="0" i="1">
                <a:solidFill>
                  <a:srgbClr val="000000"/>
                </a:solidFill>
                <a:latin typeface="Times New Roman" panose="02020603050405020304" pitchFamily="18" charset="0"/>
              </a:rPr>
              <a:t>Monczka, Trent, and Handfield (2002). “Purchasing and supply chain management”</a:t>
            </a:r>
          </a:p>
        </p:txBody>
      </p:sp>
      <p:sp>
        <p:nvSpPr>
          <p:cNvPr id="4" name="Rectangle 2050">
            <a:extLst>
              <a:ext uri="{FF2B5EF4-FFF2-40B4-BE49-F238E27FC236}">
                <a16:creationId xmlns:a16="http://schemas.microsoft.com/office/drawing/2014/main" id="{A14EEFEA-73B2-2D41-8525-5BFE0CB8E8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6858000" cy="5619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marL="400050" indent="-400050" defTabSz="687388">
              <a:spcAft>
                <a:spcPct val="50000"/>
              </a:spcAft>
              <a:buClr>
                <a:srgbClr val="273C82"/>
              </a:buClr>
              <a:buSzPct val="100000"/>
              <a:buFont typeface="Wingdings" pitchFamily="2" charset="2"/>
              <a:buChar char="Ø"/>
              <a:defRPr/>
            </a:pPr>
            <a:r>
              <a:rPr lang="zh-TW" altLang="en-US" sz="2400" dirty="0">
                <a:latin typeface="+mn-lt"/>
                <a:ea typeface="+mn-ea"/>
              </a:rPr>
              <a:t>補充</a:t>
            </a:r>
            <a:endParaRPr lang="en-US" altLang="zh-TW" sz="2400" dirty="0">
              <a:latin typeface="+mn-lt"/>
              <a:ea typeface="+mn-ea"/>
            </a:endParaRPr>
          </a:p>
        </p:txBody>
      </p:sp>
    </p:spTree>
  </p:cSld>
  <p:clrMapOvr>
    <a:masterClrMapping/>
  </p:clrMapOvr>
  <p:transition spd="med">
    <p:cover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 descr="採購單">
            <a:hlinkClick r:id="rId2" action="ppaction://hlinkpres?slideindex=12&amp;slidetitle=採購流程產生之相關文件"/>
            <a:extLst>
              <a:ext uri="{FF2B5EF4-FFF2-40B4-BE49-F238E27FC236}">
                <a16:creationId xmlns:a16="http://schemas.microsoft.com/office/drawing/2014/main" id="{FA77EBF9-D94C-FDFA-04C8-258148F492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671513"/>
            <a:ext cx="7488237" cy="554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1" name="Text Box 4">
            <a:extLst>
              <a:ext uri="{FF2B5EF4-FFF2-40B4-BE49-F238E27FC236}">
                <a16:creationId xmlns:a16="http://schemas.microsoft.com/office/drawing/2014/main" id="{BF4D039C-EB5E-72BE-F52F-4D29D3E153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6324600"/>
            <a:ext cx="81899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200" b="1">
                <a:solidFill>
                  <a:schemeClr val="bg1"/>
                </a:solidFill>
                <a:latin typeface="Arial-BoldMT" charset="0"/>
                <a:ea typeface="新細明體" panose="02020500000000000000" pitchFamily="18" charset="-120"/>
              </a:defRPr>
            </a:lvl1pPr>
            <a:lvl2pPr marL="742950" indent="-285750">
              <a:defRPr sz="2200" b="1">
                <a:solidFill>
                  <a:schemeClr val="bg1"/>
                </a:solidFill>
                <a:latin typeface="Arial-BoldMT" charset="0"/>
                <a:ea typeface="新細明體" panose="02020500000000000000" pitchFamily="18" charset="-120"/>
              </a:defRPr>
            </a:lvl2pPr>
            <a:lvl3pPr marL="1143000" indent="-228600">
              <a:defRPr sz="2200" b="1">
                <a:solidFill>
                  <a:schemeClr val="bg1"/>
                </a:solidFill>
                <a:latin typeface="Arial-BoldMT" charset="0"/>
                <a:ea typeface="新細明體" panose="02020500000000000000" pitchFamily="18" charset="-120"/>
              </a:defRPr>
            </a:lvl3pPr>
            <a:lvl4pPr marL="1600200" indent="-228600">
              <a:defRPr sz="2200" b="1">
                <a:solidFill>
                  <a:schemeClr val="bg1"/>
                </a:solidFill>
                <a:latin typeface="Arial-BoldMT" charset="0"/>
                <a:ea typeface="新細明體" panose="02020500000000000000" pitchFamily="18" charset="-120"/>
              </a:defRPr>
            </a:lvl4pPr>
            <a:lvl5pPr marL="2057400" indent="-228600">
              <a:defRPr sz="2200" b="1">
                <a:solidFill>
                  <a:schemeClr val="bg1"/>
                </a:solidFill>
                <a:latin typeface="Arial-BoldMT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bg1"/>
                </a:solidFill>
                <a:latin typeface="Arial-BoldMT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bg1"/>
                </a:solidFill>
                <a:latin typeface="Arial-BoldMT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bg1"/>
                </a:solidFill>
                <a:latin typeface="Arial-BoldMT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bg1"/>
                </a:solidFill>
                <a:latin typeface="Arial-BoldMT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kumimoji="1" lang="zh-TW" altLang="en-US" sz="1600" b="0" i="1">
                <a:solidFill>
                  <a:srgbClr val="000000"/>
                </a:solidFill>
                <a:latin typeface="Times New Roman" panose="02020603050405020304" pitchFamily="18" charset="0"/>
              </a:rPr>
              <a:t>資料來源： </a:t>
            </a:r>
            <a:r>
              <a:rPr kumimoji="1" lang="en-US" altLang="zh-TW" sz="1600" b="0" i="1">
                <a:solidFill>
                  <a:srgbClr val="000000"/>
                </a:solidFill>
                <a:latin typeface="Times New Roman" panose="02020603050405020304" pitchFamily="18" charset="0"/>
              </a:rPr>
              <a:t>Monczka, Trent, and Handfield (2002). “Purchasing and supply chain management”</a:t>
            </a:r>
          </a:p>
        </p:txBody>
      </p:sp>
      <p:sp>
        <p:nvSpPr>
          <p:cNvPr id="4" name="Rectangle 2050">
            <a:extLst>
              <a:ext uri="{FF2B5EF4-FFF2-40B4-BE49-F238E27FC236}">
                <a16:creationId xmlns:a16="http://schemas.microsoft.com/office/drawing/2014/main" id="{8114F3C6-59F2-A844-2B37-64B302ED21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6858000" cy="5619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marL="400050" indent="-400050" defTabSz="687388">
              <a:spcAft>
                <a:spcPct val="50000"/>
              </a:spcAft>
              <a:buClr>
                <a:srgbClr val="273C82"/>
              </a:buClr>
              <a:buSzPct val="100000"/>
              <a:buFont typeface="Wingdings" pitchFamily="2" charset="2"/>
              <a:buChar char="Ø"/>
              <a:defRPr/>
            </a:pPr>
            <a:r>
              <a:rPr lang="zh-TW" altLang="en-US" sz="2400" dirty="0">
                <a:latin typeface="+mn-lt"/>
                <a:ea typeface="+mn-ea"/>
              </a:rPr>
              <a:t>補充</a:t>
            </a:r>
            <a:endParaRPr lang="en-US" altLang="zh-TW" sz="2400" dirty="0">
              <a:latin typeface="+mn-lt"/>
              <a:ea typeface="+mn-ea"/>
            </a:endParaRPr>
          </a:p>
        </p:txBody>
      </p:sp>
    </p:spTree>
  </p:cSld>
  <p:clrMapOvr>
    <a:masterClrMapping/>
  </p:clrMapOvr>
  <p:transition spd="med">
    <p:cover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 descr="4定期採購單">
            <a:hlinkClick r:id="rId2" action="ppaction://hlinkpres?slideindex=13&amp;slidetitle=採購流程產生之相關文件"/>
            <a:extLst>
              <a:ext uri="{FF2B5EF4-FFF2-40B4-BE49-F238E27FC236}">
                <a16:creationId xmlns:a16="http://schemas.microsoft.com/office/drawing/2014/main" id="{5F2A6C63-865E-BFEC-B206-C6D3C4C5A7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568325"/>
            <a:ext cx="8877300" cy="593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5" name="Text Box 4">
            <a:extLst>
              <a:ext uri="{FF2B5EF4-FFF2-40B4-BE49-F238E27FC236}">
                <a16:creationId xmlns:a16="http://schemas.microsoft.com/office/drawing/2014/main" id="{832C9830-0745-F6E6-0E87-755B42E51B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6450013"/>
            <a:ext cx="81899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200" b="1">
                <a:solidFill>
                  <a:schemeClr val="bg1"/>
                </a:solidFill>
                <a:latin typeface="Arial-BoldMT" charset="0"/>
                <a:ea typeface="新細明體" panose="02020500000000000000" pitchFamily="18" charset="-120"/>
              </a:defRPr>
            </a:lvl1pPr>
            <a:lvl2pPr marL="742950" indent="-285750">
              <a:defRPr sz="2200" b="1">
                <a:solidFill>
                  <a:schemeClr val="bg1"/>
                </a:solidFill>
                <a:latin typeface="Arial-BoldMT" charset="0"/>
                <a:ea typeface="新細明體" panose="02020500000000000000" pitchFamily="18" charset="-120"/>
              </a:defRPr>
            </a:lvl2pPr>
            <a:lvl3pPr marL="1143000" indent="-228600">
              <a:defRPr sz="2200" b="1">
                <a:solidFill>
                  <a:schemeClr val="bg1"/>
                </a:solidFill>
                <a:latin typeface="Arial-BoldMT" charset="0"/>
                <a:ea typeface="新細明體" panose="02020500000000000000" pitchFamily="18" charset="-120"/>
              </a:defRPr>
            </a:lvl3pPr>
            <a:lvl4pPr marL="1600200" indent="-228600">
              <a:defRPr sz="2200" b="1">
                <a:solidFill>
                  <a:schemeClr val="bg1"/>
                </a:solidFill>
                <a:latin typeface="Arial-BoldMT" charset="0"/>
                <a:ea typeface="新細明體" panose="02020500000000000000" pitchFamily="18" charset="-120"/>
              </a:defRPr>
            </a:lvl4pPr>
            <a:lvl5pPr marL="2057400" indent="-228600">
              <a:defRPr sz="2200" b="1">
                <a:solidFill>
                  <a:schemeClr val="bg1"/>
                </a:solidFill>
                <a:latin typeface="Arial-BoldMT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bg1"/>
                </a:solidFill>
                <a:latin typeface="Arial-BoldMT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bg1"/>
                </a:solidFill>
                <a:latin typeface="Arial-BoldMT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bg1"/>
                </a:solidFill>
                <a:latin typeface="Arial-BoldMT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bg1"/>
                </a:solidFill>
                <a:latin typeface="Arial-BoldMT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kumimoji="1" lang="zh-TW" altLang="en-US" sz="1600" b="0" i="1">
                <a:solidFill>
                  <a:srgbClr val="000000"/>
                </a:solidFill>
                <a:latin typeface="Times New Roman" panose="02020603050405020304" pitchFamily="18" charset="0"/>
              </a:rPr>
              <a:t>資料來源： </a:t>
            </a:r>
            <a:r>
              <a:rPr kumimoji="1" lang="en-US" altLang="zh-TW" sz="1600" b="0" i="1">
                <a:solidFill>
                  <a:srgbClr val="000000"/>
                </a:solidFill>
                <a:latin typeface="Times New Roman" panose="02020603050405020304" pitchFamily="18" charset="0"/>
              </a:rPr>
              <a:t>Monczka, Trent, and Handfield (2002). “Purchasing and supply chain management”</a:t>
            </a:r>
          </a:p>
        </p:txBody>
      </p:sp>
      <p:sp>
        <p:nvSpPr>
          <p:cNvPr id="4" name="Rectangle 2050">
            <a:extLst>
              <a:ext uri="{FF2B5EF4-FFF2-40B4-BE49-F238E27FC236}">
                <a16:creationId xmlns:a16="http://schemas.microsoft.com/office/drawing/2014/main" id="{3BDABCA3-53FF-9745-8A6D-D5125EBF46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6858000" cy="5619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marL="400050" indent="-400050" defTabSz="687388">
              <a:spcAft>
                <a:spcPct val="50000"/>
              </a:spcAft>
              <a:buClr>
                <a:srgbClr val="273C82"/>
              </a:buClr>
              <a:buSzPct val="100000"/>
              <a:buFont typeface="Wingdings" pitchFamily="2" charset="2"/>
              <a:buChar char="Ø"/>
              <a:defRPr/>
            </a:pPr>
            <a:r>
              <a:rPr lang="zh-TW" altLang="en-US" sz="2400" dirty="0">
                <a:latin typeface="+mn-lt"/>
                <a:ea typeface="+mn-ea"/>
              </a:rPr>
              <a:t>補充</a:t>
            </a:r>
            <a:endParaRPr lang="en-US" altLang="zh-TW" sz="2400" dirty="0">
              <a:latin typeface="+mn-lt"/>
              <a:ea typeface="+mn-ea"/>
            </a:endParaRPr>
          </a:p>
        </p:txBody>
      </p:sp>
    </p:spTree>
  </p:cSld>
  <p:clrMapOvr>
    <a:masterClrMapping/>
  </p:clrMapOvr>
  <p:transition spd="med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>
            <a:extLst>
              <a:ext uri="{FF2B5EF4-FFF2-40B4-BE49-F238E27FC236}">
                <a16:creationId xmlns:a16="http://schemas.microsoft.com/office/drawing/2014/main" id="{2E083965-F22B-5667-2538-C7587B554715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1187450" y="1412875"/>
            <a:ext cx="6400800" cy="1752600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/>
          <a:lstStyle>
            <a:lvl1pPr marL="0" indent="0" algn="ctr" defTabSz="687388" rtl="0" eaLnBrk="0" fontAlgn="base" hangingPunct="0">
              <a:spcBef>
                <a:spcPct val="0"/>
              </a:spcBef>
              <a:spcAft>
                <a:spcPct val="50000"/>
              </a:spcAft>
              <a:buClr>
                <a:srgbClr val="273C82"/>
              </a:buClr>
              <a:buSzPct val="100000"/>
              <a:buFont typeface="Wingdings" panose="05000000000000000000" pitchFamily="2" charset="2"/>
              <a:buNone/>
              <a:defRPr kumimoji="1" sz="2800" b="1">
                <a:solidFill>
                  <a:srgbClr val="0000FF"/>
                </a:solidFill>
                <a:latin typeface="+mn-lt"/>
                <a:ea typeface="+mn-ea"/>
                <a:cs typeface="+mn-cs"/>
              </a:defRPr>
            </a:lvl1pPr>
            <a:lvl2pPr marL="785813" indent="-271463" algn="l" defTabSz="687388" rtl="0" eaLnBrk="0" fontAlgn="base" hangingPunct="0">
              <a:spcBef>
                <a:spcPct val="0"/>
              </a:spcBef>
              <a:spcAft>
                <a:spcPct val="50000"/>
              </a:spcAft>
              <a:buClr>
                <a:srgbClr val="273C8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rgbClr val="FF6600"/>
                </a:solidFill>
                <a:latin typeface="+mn-lt"/>
                <a:ea typeface="+mn-ea"/>
              </a:defRPr>
            </a:lvl2pPr>
            <a:lvl3pPr marL="1171575" indent="-271463" algn="l" defTabSz="687388" rtl="0" eaLnBrk="0" fontAlgn="base" hangingPunct="0">
              <a:spcBef>
                <a:spcPct val="0"/>
              </a:spcBef>
              <a:spcAft>
                <a:spcPct val="50000"/>
              </a:spcAft>
              <a:buClr>
                <a:srgbClr val="273C82"/>
              </a:buClr>
              <a:buSzPct val="125000"/>
              <a:buFont typeface="Wingdings" panose="05000000000000000000" pitchFamily="2" charset="2"/>
              <a:buChar char="w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557338" indent="-271463" algn="l" defTabSz="687388" rtl="0" eaLnBrk="0" fontAlgn="base" hangingPunct="0">
              <a:spcBef>
                <a:spcPct val="0"/>
              </a:spcBef>
              <a:spcAft>
                <a:spcPct val="50000"/>
              </a:spcAft>
              <a:buClr>
                <a:srgbClr val="273C82"/>
              </a:buClr>
              <a:buSzPct val="75000"/>
              <a:buFont typeface="Wingdings" panose="05000000000000000000" pitchFamily="2" charset="2"/>
              <a:buChar char="l"/>
              <a:defRPr kumimoji="1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19300" indent="-271463" algn="l" defTabSz="687388" rtl="0" eaLnBrk="0" fontAlgn="base" hangingPunct="0">
              <a:spcBef>
                <a:spcPct val="0"/>
              </a:spcBef>
              <a:spcAft>
                <a:spcPct val="50000"/>
              </a:spcAft>
              <a:buClr>
                <a:srgbClr val="37368D"/>
              </a:buClr>
              <a:buSzPct val="100000"/>
              <a:buChar char="§"/>
              <a:defRPr kumimoji="1" sz="14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476500" indent="-271463" algn="l" defTabSz="687388" rtl="0" fontAlgn="base">
              <a:spcBef>
                <a:spcPct val="0"/>
              </a:spcBef>
              <a:spcAft>
                <a:spcPct val="50000"/>
              </a:spcAft>
              <a:buClr>
                <a:srgbClr val="37368D"/>
              </a:buClr>
              <a:buSzPct val="100000"/>
              <a:buChar char="§"/>
              <a:defRPr kumimoji="1" sz="14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33700" indent="-271463" algn="l" defTabSz="687388" rtl="0" fontAlgn="base">
              <a:spcBef>
                <a:spcPct val="0"/>
              </a:spcBef>
              <a:spcAft>
                <a:spcPct val="50000"/>
              </a:spcAft>
              <a:buClr>
                <a:srgbClr val="37368D"/>
              </a:buClr>
              <a:buSzPct val="100000"/>
              <a:buChar char="§"/>
              <a:defRPr kumimoji="1" sz="14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390900" indent="-271463" algn="l" defTabSz="687388" rtl="0" fontAlgn="base">
              <a:spcBef>
                <a:spcPct val="0"/>
              </a:spcBef>
              <a:spcAft>
                <a:spcPct val="50000"/>
              </a:spcAft>
              <a:buClr>
                <a:srgbClr val="37368D"/>
              </a:buClr>
              <a:buSzPct val="100000"/>
              <a:buChar char="§"/>
              <a:defRPr kumimoji="1" sz="14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48100" indent="-271463" algn="l" defTabSz="687388" rtl="0" fontAlgn="base">
              <a:spcBef>
                <a:spcPct val="0"/>
              </a:spcBef>
              <a:spcAft>
                <a:spcPct val="50000"/>
              </a:spcAft>
              <a:buClr>
                <a:srgbClr val="37368D"/>
              </a:buClr>
              <a:buSzPct val="100000"/>
              <a:buChar char="§"/>
              <a:defRPr kumimoji="1" sz="14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defRPr/>
            </a:pPr>
            <a:r>
              <a:rPr lang="zh-TW" altLang="en-US" sz="4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第五章</a:t>
            </a:r>
          </a:p>
          <a:p>
            <a:pPr eaLnBrk="1" hangingPunct="1">
              <a:defRPr/>
            </a:pPr>
            <a:r>
              <a:rPr lang="zh-TW" altLang="en-US" sz="4000" dirty="0">
                <a:solidFill>
                  <a:schemeClr val="hlink"/>
                </a:solidFill>
              </a:rPr>
              <a:t>企業之採購管理</a:t>
            </a:r>
            <a:endParaRPr lang="en-US" altLang="zh-TW" dirty="0">
              <a:solidFill>
                <a:srgbClr val="FF9900"/>
              </a:solidFill>
            </a:endParaRPr>
          </a:p>
        </p:txBody>
      </p:sp>
      <p:sp>
        <p:nvSpPr>
          <p:cNvPr id="2" name="副標題 1">
            <a:extLst>
              <a:ext uri="{FF2B5EF4-FFF2-40B4-BE49-F238E27FC236}">
                <a16:creationId xmlns:a16="http://schemas.microsoft.com/office/drawing/2014/main" id="{A416E3F9-F164-A8A1-2A4F-DB3E027159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</p:cSld>
  <p:clrMapOvr>
    <a:masterClrMapping/>
  </p:clrMapOvr>
  <p:transition spd="med">
    <p:cover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>
            <a:extLst>
              <a:ext uri="{FF2B5EF4-FFF2-40B4-BE49-F238E27FC236}">
                <a16:creationId xmlns:a16="http://schemas.microsoft.com/office/drawing/2014/main" id="{E6823313-5EFE-8475-16BC-3F143FB7C5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補充</a:t>
            </a:r>
            <a:endParaRPr lang="zh-TW" altLang="zh-TW"/>
          </a:p>
        </p:txBody>
      </p:sp>
      <p:graphicFrame>
        <p:nvGraphicFramePr>
          <p:cNvPr id="24579" name="Rectangle 4">
            <a:extLst>
              <a:ext uri="{FF2B5EF4-FFF2-40B4-BE49-F238E27FC236}">
                <a16:creationId xmlns:a16="http://schemas.microsoft.com/office/drawing/2014/main" id="{98B8C22D-9BDB-ACFE-74E1-B9930F781E43}"/>
              </a:ext>
            </a:extLst>
          </p:cNvPr>
          <p:cNvGraphicFramePr>
            <a:graphicFrameLocks/>
          </p:cNvGraphicFramePr>
          <p:nvPr>
            <p:ph sz="half" idx="1"/>
          </p:nvPr>
        </p:nvGraphicFramePr>
        <p:xfrm>
          <a:off x="492125" y="1789113"/>
          <a:ext cx="3884613" cy="261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2" imgW="0" imgH="0" progId="AcroExch.Document.7">
                  <p:embed/>
                </p:oleObj>
              </mc:Choice>
              <mc:Fallback>
                <p:oleObj name="Acrobat Document" r:id="rId2" imgW="0" imgH="0" progId="AcroExch.Document.7">
                  <p:embed/>
                  <p:pic>
                    <p:nvPicPr>
                      <p:cNvPr id="0" name="Rectangle 4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125" y="1789113"/>
                        <a:ext cx="3884613" cy="2616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0" name="Object 6">
            <a:extLst>
              <a:ext uri="{FF2B5EF4-FFF2-40B4-BE49-F238E27FC236}">
                <a16:creationId xmlns:a16="http://schemas.microsoft.com/office/drawing/2014/main" id="{832DDE37-5877-81E2-6CA2-562830F445A1}"/>
              </a:ext>
            </a:extLst>
          </p:cNvPr>
          <p:cNvGraphicFramePr>
            <a:graphicFrameLocks noChangeAspect="1"/>
          </p:cNvGraphicFramePr>
          <p:nvPr>
            <p:ph sz="half" idx="2"/>
          </p:nvPr>
        </p:nvGraphicFramePr>
        <p:xfrm>
          <a:off x="571500" y="642938"/>
          <a:ext cx="7920038" cy="585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3" imgW="8623300" imgH="11150600" progId="AcroExch.Document.7">
                  <p:embed/>
                </p:oleObj>
              </mc:Choice>
              <mc:Fallback>
                <p:oleObj name="Acrobat Document" r:id="rId3" imgW="8623300" imgH="11150600" progId="AcroExch.Document.7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" y="642938"/>
                        <a:ext cx="7920038" cy="5857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1" name="Text Box 9">
            <a:extLst>
              <a:ext uri="{FF2B5EF4-FFF2-40B4-BE49-F238E27FC236}">
                <a16:creationId xmlns:a16="http://schemas.microsoft.com/office/drawing/2014/main" id="{390E6780-720F-C1AA-5C60-8D4812C0D2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6481763"/>
            <a:ext cx="67945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200" b="1">
                <a:solidFill>
                  <a:schemeClr val="bg1"/>
                </a:solidFill>
                <a:latin typeface="Arial-BoldMT" charset="0"/>
                <a:ea typeface="新細明體" panose="02020500000000000000" pitchFamily="18" charset="-120"/>
              </a:defRPr>
            </a:lvl1pPr>
            <a:lvl2pPr marL="742950" indent="-285750">
              <a:defRPr sz="2200" b="1">
                <a:solidFill>
                  <a:schemeClr val="bg1"/>
                </a:solidFill>
                <a:latin typeface="Arial-BoldMT" charset="0"/>
                <a:ea typeface="新細明體" panose="02020500000000000000" pitchFamily="18" charset="-120"/>
              </a:defRPr>
            </a:lvl2pPr>
            <a:lvl3pPr marL="1143000" indent="-228600">
              <a:defRPr sz="2200" b="1">
                <a:solidFill>
                  <a:schemeClr val="bg1"/>
                </a:solidFill>
                <a:latin typeface="Arial-BoldMT" charset="0"/>
                <a:ea typeface="新細明體" panose="02020500000000000000" pitchFamily="18" charset="-120"/>
              </a:defRPr>
            </a:lvl3pPr>
            <a:lvl4pPr marL="1600200" indent="-228600">
              <a:defRPr sz="2200" b="1">
                <a:solidFill>
                  <a:schemeClr val="bg1"/>
                </a:solidFill>
                <a:latin typeface="Arial-BoldMT" charset="0"/>
                <a:ea typeface="新細明體" panose="02020500000000000000" pitchFamily="18" charset="-120"/>
              </a:defRPr>
            </a:lvl4pPr>
            <a:lvl5pPr marL="2057400" indent="-228600">
              <a:defRPr sz="2200" b="1">
                <a:solidFill>
                  <a:schemeClr val="bg1"/>
                </a:solidFill>
                <a:latin typeface="Arial-BoldMT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bg1"/>
                </a:solidFill>
                <a:latin typeface="Arial-BoldMT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bg1"/>
                </a:solidFill>
                <a:latin typeface="Arial-BoldMT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bg1"/>
                </a:solidFill>
                <a:latin typeface="Arial-BoldMT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bg1"/>
                </a:solidFill>
                <a:latin typeface="Arial-BoldMT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kumimoji="1" lang="zh-TW" altLang="en-US" sz="1400" b="0" i="1">
                <a:solidFill>
                  <a:srgbClr val="000000"/>
                </a:solidFill>
                <a:latin typeface="Times New Roman" panose="02020603050405020304" pitchFamily="18" charset="0"/>
              </a:rPr>
              <a:t>資料來源： </a:t>
            </a:r>
            <a:r>
              <a:rPr kumimoji="1" lang="en-US" altLang="zh-TW" sz="1400" b="0" i="1">
                <a:solidFill>
                  <a:schemeClr val="tx1"/>
                </a:solidFill>
                <a:latin typeface="Times New Roman" panose="02020603050405020304" pitchFamily="18" charset="0"/>
                <a:hlinkClick r:id="rId5"/>
              </a:rPr>
              <a:t>http://www.shipnorthamerica.com/htmfiles/shipdocs.htm</a:t>
            </a:r>
            <a:r>
              <a:rPr kumimoji="1" lang="en-US" altLang="zh-TW" sz="1400" b="0" i="1">
                <a:solidFill>
                  <a:schemeClr val="tx1"/>
                </a:solidFill>
                <a:latin typeface="Times New Roman" panose="02020603050405020304" pitchFamily="18" charset="0"/>
              </a:rPr>
              <a:t>. accessed: 02/10/2008</a:t>
            </a:r>
          </a:p>
        </p:txBody>
      </p:sp>
    </p:spTree>
  </p:cSld>
  <p:clrMapOvr>
    <a:masterClrMapping/>
  </p:clrMapOvr>
  <p:transition spd="med">
    <p:cover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2B90249F-88C7-719A-6E7C-7559D5FA8D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採購類型</a:t>
            </a:r>
            <a:r>
              <a:rPr lang="en-US" altLang="zh-TW"/>
              <a:t>(1/3)</a:t>
            </a:r>
          </a:p>
        </p:txBody>
      </p:sp>
      <p:sp>
        <p:nvSpPr>
          <p:cNvPr id="108547" name="Rectangle 3">
            <a:extLst>
              <a:ext uri="{FF2B5EF4-FFF2-40B4-BE49-F238E27FC236}">
                <a16:creationId xmlns:a16="http://schemas.microsoft.com/office/drawing/2014/main" id="{D611E1D8-F461-DC9E-3B29-9493EFD777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TW" altLang="en-US" sz="2000"/>
              <a:t>原料類採購</a:t>
            </a:r>
          </a:p>
          <a:p>
            <a:pPr lvl="1">
              <a:lnSpc>
                <a:spcPct val="90000"/>
              </a:lnSpc>
            </a:pPr>
            <a:r>
              <a:rPr lang="zh-TW" altLang="en-US" sz="1800"/>
              <a:t>需要再加工成為可販售的產品</a:t>
            </a:r>
          </a:p>
          <a:p>
            <a:pPr lvl="2">
              <a:lnSpc>
                <a:spcPct val="90000"/>
              </a:lnSpc>
            </a:pPr>
            <a:r>
              <a:rPr lang="zh-TW" altLang="en-US" sz="1600"/>
              <a:t>例：石油、煤、鋼礦砂、木材</a:t>
            </a:r>
          </a:p>
          <a:p>
            <a:pPr lvl="1">
              <a:lnSpc>
                <a:spcPct val="90000"/>
              </a:lnSpc>
            </a:pPr>
            <a:r>
              <a:rPr lang="zh-TW" altLang="en-US" sz="1800"/>
              <a:t>原料的價格與供應情況會有較大的波動</a:t>
            </a:r>
          </a:p>
          <a:p>
            <a:pPr lvl="2">
              <a:lnSpc>
                <a:spcPct val="90000"/>
              </a:lnSpc>
            </a:pPr>
            <a:r>
              <a:rPr lang="zh-TW" altLang="en-US" sz="1600"/>
              <a:t>例：石油易受全球政局左右、農產品易受氣候左右</a:t>
            </a:r>
          </a:p>
          <a:p>
            <a:pPr lvl="2">
              <a:lnSpc>
                <a:spcPct val="90000"/>
              </a:lnSpc>
            </a:pPr>
            <a:r>
              <a:rPr lang="en-US" altLang="zh-TW" sz="1600"/>
              <a:t>2008</a:t>
            </a:r>
            <a:r>
              <a:rPr lang="zh-TW" altLang="en-US" sz="1600"/>
              <a:t>年初大陸雪災</a:t>
            </a:r>
          </a:p>
          <a:p>
            <a:pPr>
              <a:lnSpc>
                <a:spcPct val="90000"/>
              </a:lnSpc>
            </a:pPr>
            <a:r>
              <a:rPr lang="zh-TW" altLang="en-US" sz="2000"/>
              <a:t>半成品採購</a:t>
            </a:r>
          </a:p>
          <a:p>
            <a:pPr lvl="1">
              <a:lnSpc>
                <a:spcPct val="90000"/>
              </a:lnSpc>
            </a:pPr>
            <a:r>
              <a:rPr lang="zh-TW" altLang="en-US" sz="1800"/>
              <a:t>採購半成品零件生成最終產品</a:t>
            </a:r>
          </a:p>
          <a:p>
            <a:pPr lvl="2">
              <a:lnSpc>
                <a:spcPct val="90000"/>
              </a:lnSpc>
            </a:pPr>
            <a:r>
              <a:rPr lang="zh-TW" altLang="en-US" sz="1600"/>
              <a:t>例：採購輪胎、引擎、座椅</a:t>
            </a:r>
            <a:r>
              <a:rPr lang="en-US" altLang="zh-TW" sz="1600"/>
              <a:t>…</a:t>
            </a:r>
            <a:r>
              <a:rPr lang="zh-TW" altLang="en-US" sz="1600"/>
              <a:t>最後組成汽車</a:t>
            </a:r>
          </a:p>
          <a:p>
            <a:pPr lvl="2">
              <a:lnSpc>
                <a:spcPct val="90000"/>
              </a:lnSpc>
            </a:pPr>
            <a:r>
              <a:rPr lang="zh-TW" altLang="en-US" sz="1600"/>
              <a:t>當今主要趨勢：與供應商組成策略聯盟或是外包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8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8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8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8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8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8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8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8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8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8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8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8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85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85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85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85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85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85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85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85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47" grpId="0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F9F38067-C294-485F-7CE2-FF3B0AF22B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採購類型</a:t>
            </a:r>
            <a:r>
              <a:rPr lang="en-US" altLang="zh-TW"/>
              <a:t>(2/3)</a:t>
            </a:r>
          </a:p>
        </p:txBody>
      </p:sp>
      <p:sp>
        <p:nvSpPr>
          <p:cNvPr id="109571" name="Rectangle 3">
            <a:extLst>
              <a:ext uri="{FF2B5EF4-FFF2-40B4-BE49-F238E27FC236}">
                <a16:creationId xmlns:a16="http://schemas.microsoft.com/office/drawing/2014/main" id="{D3446870-C16D-FB60-2253-62269B1109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維修與作業所需的採購</a:t>
            </a:r>
            <a:r>
              <a:rPr lang="en-US" altLang="zh-TW" dirty="0"/>
              <a:t>(MRO)</a:t>
            </a:r>
          </a:p>
          <a:p>
            <a:pPr lvl="2"/>
            <a:r>
              <a:rPr lang="zh-TW" altLang="en-US" sz="1800" dirty="0"/>
              <a:t>如辦公文具、清潔用品、機器備用零件</a:t>
            </a:r>
          </a:p>
          <a:p>
            <a:pPr lvl="2"/>
            <a:r>
              <a:rPr lang="zh-TW" altLang="en-US" sz="1800" dirty="0"/>
              <a:t>特性：採購次數頻繁但採購數量低</a:t>
            </a:r>
          </a:p>
          <a:p>
            <a:pPr lvl="2"/>
            <a:r>
              <a:rPr lang="zh-TW" altLang="en-US" sz="1800" dirty="0"/>
              <a:t>如何有效管理控制</a:t>
            </a:r>
            <a:r>
              <a:rPr lang="en-US" altLang="zh-TW" sz="1800" dirty="0"/>
              <a:t>MRO</a:t>
            </a:r>
          </a:p>
          <a:p>
            <a:pPr lvl="3"/>
            <a:r>
              <a:rPr lang="zh-TW" altLang="en-US" dirty="0"/>
              <a:t>集中採購、與供應商簽訂定期採購契約</a:t>
            </a:r>
          </a:p>
          <a:p>
            <a:r>
              <a:rPr lang="zh-TW" altLang="en-US" dirty="0">
                <a:highlight>
                  <a:srgbClr val="FFFF00"/>
                </a:highlight>
              </a:rPr>
              <a:t>支持生產所需的採購</a:t>
            </a:r>
          </a:p>
          <a:p>
            <a:pPr lvl="1"/>
            <a:r>
              <a:rPr lang="zh-TW" altLang="en-US" dirty="0"/>
              <a:t>支援生產製造所需的採購，例如裝箱所須之紙箱、捆帶、儲藏盒</a:t>
            </a:r>
            <a:r>
              <a:rPr lang="en-US" altLang="zh-TW" dirty="0"/>
              <a:t>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9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9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9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9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9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9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9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9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9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9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9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9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95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95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71" grpId="0" build="p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0984F0C4-2FA8-9FE1-ECEF-43DDE16E42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採購類型</a:t>
            </a:r>
            <a:r>
              <a:rPr lang="en-US" altLang="zh-TW"/>
              <a:t>(3/3)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47608A6D-6594-B4AE-3966-388E09707B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TW" altLang="en-US" sz="2000"/>
              <a:t>服務之採購</a:t>
            </a:r>
          </a:p>
          <a:p>
            <a:pPr lvl="2">
              <a:lnSpc>
                <a:spcPct val="90000"/>
              </a:lnSpc>
            </a:pPr>
            <a:r>
              <a:rPr lang="zh-TW" altLang="en-US" sz="1600"/>
              <a:t>企業多少均需要其他企業提供某些服務，例如水電、空調服務</a:t>
            </a:r>
          </a:p>
          <a:p>
            <a:pPr>
              <a:lnSpc>
                <a:spcPct val="90000"/>
              </a:lnSpc>
            </a:pPr>
            <a:r>
              <a:rPr lang="zh-TW" altLang="en-US" sz="2000"/>
              <a:t>資本設備之採購</a:t>
            </a:r>
          </a:p>
          <a:p>
            <a:pPr lvl="1">
              <a:lnSpc>
                <a:spcPct val="90000"/>
              </a:lnSpc>
            </a:pPr>
            <a:r>
              <a:rPr lang="zh-TW" altLang="en-US" sz="1800"/>
              <a:t>採購非流動性資產供長期經營之用</a:t>
            </a:r>
          </a:p>
          <a:p>
            <a:pPr lvl="1">
              <a:lnSpc>
                <a:spcPct val="90000"/>
              </a:lnSpc>
            </a:pPr>
            <a:r>
              <a:rPr lang="zh-TW" altLang="en-US" sz="1800"/>
              <a:t>資本設備採購的特性</a:t>
            </a:r>
          </a:p>
          <a:p>
            <a:pPr lvl="2">
              <a:lnSpc>
                <a:spcPct val="90000"/>
              </a:lnSpc>
            </a:pPr>
            <a:r>
              <a:rPr lang="zh-TW" altLang="en-US" sz="1600"/>
              <a:t>一旦購入可長期使用</a:t>
            </a:r>
          </a:p>
          <a:p>
            <a:pPr lvl="2">
              <a:lnSpc>
                <a:spcPct val="90000"/>
              </a:lnSpc>
            </a:pPr>
            <a:r>
              <a:rPr lang="zh-TW" altLang="en-US" sz="1600"/>
              <a:t>採購金額通常龐大，會計作帳分年提列分攤</a:t>
            </a:r>
          </a:p>
          <a:p>
            <a:pPr>
              <a:lnSpc>
                <a:spcPct val="90000"/>
              </a:lnSpc>
            </a:pPr>
            <a:r>
              <a:rPr lang="zh-TW" altLang="en-US" sz="2000"/>
              <a:t>配送</a:t>
            </a:r>
          </a:p>
          <a:p>
            <a:pPr lvl="1">
              <a:lnSpc>
                <a:spcPct val="90000"/>
              </a:lnSpc>
            </a:pPr>
            <a:r>
              <a:rPr lang="zh-TW" altLang="en-US" sz="1800"/>
              <a:t>安排原物料購入或產品輸出的交通配送安排</a:t>
            </a:r>
          </a:p>
          <a:p>
            <a:pPr>
              <a:lnSpc>
                <a:spcPct val="90000"/>
              </a:lnSpc>
            </a:pPr>
            <a:endParaRPr lang="en-US" altLang="zh-TW" sz="2000"/>
          </a:p>
        </p:txBody>
      </p:sp>
    </p:spTree>
  </p:cSld>
  <p:clrMapOvr>
    <a:masterClrMapping/>
  </p:clrMapOvr>
  <p:transition spd="med">
    <p:cover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58E4F4D4-69D5-A424-E12D-240980AB65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採購流程與活動</a:t>
            </a:r>
          </a:p>
        </p:txBody>
      </p:sp>
      <p:pic>
        <p:nvPicPr>
          <p:cNvPr id="28675" name="圖片 1">
            <a:extLst>
              <a:ext uri="{FF2B5EF4-FFF2-40B4-BE49-F238E27FC236}">
                <a16:creationId xmlns:a16="http://schemas.microsoft.com/office/drawing/2014/main" id="{4731C7E5-1D62-FA76-4A10-F0BC4CBCF6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1916113"/>
            <a:ext cx="5513388" cy="295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cover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242BA092-563E-041F-448F-D5C62D36EA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二</a:t>
            </a:r>
            <a:r>
              <a:rPr lang="en-US" altLang="zh-TW"/>
              <a:t>﹑</a:t>
            </a:r>
            <a:r>
              <a:rPr lang="zh-TW" altLang="en-US"/>
              <a:t>評估原物料可能供應來源</a:t>
            </a:r>
          </a:p>
        </p:txBody>
      </p:sp>
      <p:sp>
        <p:nvSpPr>
          <p:cNvPr id="111619" name="Rectangle 3">
            <a:extLst>
              <a:ext uri="{FF2B5EF4-FFF2-40B4-BE49-F238E27FC236}">
                <a16:creationId xmlns:a16="http://schemas.microsoft.com/office/drawing/2014/main" id="{065971D4-A3E0-DC38-A068-1F8F56EF52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TW" altLang="en-US" sz="1800"/>
              <a:t>根據過去交貨紀錄及績效，建立特定供應商表，以幫助評估選擇適當的供應商</a:t>
            </a:r>
          </a:p>
          <a:p>
            <a:pPr>
              <a:lnSpc>
                <a:spcPct val="90000"/>
              </a:lnSpc>
            </a:pPr>
            <a:r>
              <a:rPr lang="zh-TW" altLang="en-US" sz="1800"/>
              <a:t>評估供應商的指標項目：</a:t>
            </a:r>
          </a:p>
          <a:p>
            <a:pPr lvl="1">
              <a:lnSpc>
                <a:spcPct val="90000"/>
              </a:lnSpc>
            </a:pPr>
            <a:r>
              <a:rPr lang="zh-TW" altLang="en-US" sz="1600"/>
              <a:t>交貨情況與交貨品質</a:t>
            </a:r>
          </a:p>
          <a:p>
            <a:pPr lvl="1">
              <a:lnSpc>
                <a:spcPct val="90000"/>
              </a:lnSpc>
            </a:pPr>
            <a:r>
              <a:rPr lang="zh-TW" altLang="en-US" sz="1600"/>
              <a:t>財務狀況</a:t>
            </a:r>
          </a:p>
          <a:p>
            <a:pPr lvl="1">
              <a:lnSpc>
                <a:spcPct val="90000"/>
              </a:lnSpc>
            </a:pPr>
            <a:r>
              <a:rPr lang="zh-TW" altLang="en-US" sz="1600"/>
              <a:t>供應商製造成本與定價</a:t>
            </a:r>
          </a:p>
          <a:p>
            <a:pPr lvl="1">
              <a:lnSpc>
                <a:spcPct val="90000"/>
              </a:lnSpc>
            </a:pPr>
            <a:r>
              <a:rPr lang="zh-TW" altLang="en-US" sz="1600"/>
              <a:t>技術能力、配合能力</a:t>
            </a:r>
          </a:p>
          <a:p>
            <a:pPr lvl="1">
              <a:lnSpc>
                <a:spcPct val="90000"/>
              </a:lnSpc>
            </a:pPr>
            <a:r>
              <a:rPr lang="zh-TW" altLang="en-US" sz="1600"/>
              <a:t>管理能力、管理人員專業能力與流動率</a:t>
            </a:r>
          </a:p>
          <a:p>
            <a:pPr lvl="1">
              <a:lnSpc>
                <a:spcPct val="90000"/>
              </a:lnSpc>
            </a:pPr>
            <a:r>
              <a:rPr lang="zh-TW" altLang="en-US" sz="1600"/>
              <a:t>人員技能、素質、流動率、應變能力、態度與士氣</a:t>
            </a:r>
          </a:p>
          <a:p>
            <a:pPr>
              <a:lnSpc>
                <a:spcPct val="90000"/>
              </a:lnSpc>
            </a:pPr>
            <a:r>
              <a:rPr lang="zh-TW" altLang="en-US" sz="1800"/>
              <a:t>全球化採購趨勢下，應以全球可能供應商為採購來源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A6D09FC0-EF89-2DCC-E833-7EFCC047684C}"/>
              </a:ext>
            </a:extLst>
          </p:cNvPr>
          <p:cNvSpPr txBox="1"/>
          <p:nvPr/>
        </p:nvSpPr>
        <p:spPr>
          <a:xfrm>
            <a:off x="212006" y="5632450"/>
            <a:ext cx="860846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altLang="zh-TW" sz="2000" dirty="0">
                <a:solidFill>
                  <a:srgbClr val="FF2F92"/>
                </a:solidFill>
              </a:rPr>
              <a:t>SAP </a:t>
            </a:r>
            <a:r>
              <a:rPr lang="zh-CN" altLang="en-US" sz="2000" dirty="0">
                <a:solidFill>
                  <a:srgbClr val="FF2F92"/>
                </a:solidFill>
              </a:rPr>
              <a:t>採購與供應商</a:t>
            </a:r>
            <a:endParaRPr lang="en-US" altLang="zh-TW" sz="2000" dirty="0">
              <a:solidFill>
                <a:srgbClr val="FF2F92"/>
              </a:solidFill>
            </a:endParaRPr>
          </a:p>
          <a:p>
            <a:pPr lvl="1"/>
            <a:r>
              <a:rPr lang="en-US" altLang="zh-TW" sz="2000" dirty="0">
                <a:solidFill>
                  <a:srgbClr val="FF2F92"/>
                </a:solidFill>
              </a:rPr>
              <a:t>https://</a:t>
            </a:r>
            <a:r>
              <a:rPr lang="en-US" altLang="zh-TW" sz="2000" dirty="0" err="1">
                <a:solidFill>
                  <a:srgbClr val="FF2F92"/>
                </a:solidFill>
              </a:rPr>
              <a:t>www.youtube.com</a:t>
            </a:r>
            <a:r>
              <a:rPr lang="en-US" altLang="zh-TW" sz="2000" dirty="0">
                <a:solidFill>
                  <a:srgbClr val="FF2F92"/>
                </a:solidFill>
              </a:rPr>
              <a:t>/</a:t>
            </a:r>
            <a:r>
              <a:rPr lang="en-US" altLang="zh-TW" sz="2000" dirty="0" err="1">
                <a:solidFill>
                  <a:srgbClr val="FF2F92"/>
                </a:solidFill>
              </a:rPr>
              <a:t>watch?v</a:t>
            </a:r>
            <a:r>
              <a:rPr lang="en-US" altLang="zh-TW" sz="2000" dirty="0">
                <a:solidFill>
                  <a:srgbClr val="FF2F92"/>
                </a:solidFill>
              </a:rPr>
              <a:t>=5WOhqA7V-GY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1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1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1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1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1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1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1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1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1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1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1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1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16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16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16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16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16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16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19" grpId="0" build="p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AA744BFA-C9B1-789C-C658-4FD59653F1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採購流程與活動</a:t>
            </a:r>
          </a:p>
        </p:txBody>
      </p:sp>
      <p:pic>
        <p:nvPicPr>
          <p:cNvPr id="30723" name="圖片 4">
            <a:extLst>
              <a:ext uri="{FF2B5EF4-FFF2-40B4-BE49-F238E27FC236}">
                <a16:creationId xmlns:a16="http://schemas.microsoft.com/office/drawing/2014/main" id="{3BC00435-E54D-C8CA-5CFB-7E37DB414F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1916113"/>
            <a:ext cx="5513388" cy="295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cover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EB7A25CC-1B57-C425-3260-D7EA6E07E1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三</a:t>
            </a:r>
            <a:r>
              <a:rPr lang="en-US" altLang="zh-TW"/>
              <a:t>﹑</a:t>
            </a:r>
            <a:r>
              <a:rPr lang="zh-TW" altLang="en-US"/>
              <a:t>選擇原物料供應來源</a:t>
            </a:r>
            <a:r>
              <a:rPr lang="en-US" altLang="zh-TW"/>
              <a:t>(1/2)</a:t>
            </a:r>
          </a:p>
        </p:txBody>
      </p:sp>
      <p:sp>
        <p:nvSpPr>
          <p:cNvPr id="112643" name="Rectangle 3">
            <a:extLst>
              <a:ext uri="{FF2B5EF4-FFF2-40B4-BE49-F238E27FC236}">
                <a16:creationId xmlns:a16="http://schemas.microsoft.com/office/drawing/2014/main" id="{258CA09C-4D4E-E736-3DD2-753334B74E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/>
              <a:t>選擇供應商</a:t>
            </a:r>
          </a:p>
          <a:p>
            <a:pPr lvl="1"/>
            <a:r>
              <a:rPr lang="zh-TW" altLang="en-US"/>
              <a:t>競標</a:t>
            </a:r>
          </a:p>
          <a:p>
            <a:pPr lvl="2"/>
            <a:r>
              <a:rPr lang="zh-TW" altLang="en-US" sz="1800"/>
              <a:t>利用招標方式由最低價之供應商得標</a:t>
            </a:r>
          </a:p>
          <a:p>
            <a:pPr lvl="2"/>
            <a:r>
              <a:rPr lang="zh-TW" altLang="en-US" sz="1800"/>
              <a:t>適用情況</a:t>
            </a:r>
          </a:p>
          <a:p>
            <a:pPr lvl="3"/>
            <a:r>
              <a:rPr lang="zh-TW" altLang="en-US"/>
              <a:t>採購數量大、原物料規格與樣式非常明確、有足夠的供應商可供選擇</a:t>
            </a:r>
            <a:r>
              <a:rPr lang="en-US" altLang="zh-TW"/>
              <a:t>…</a:t>
            </a:r>
            <a:r>
              <a:rPr lang="zh-TW" altLang="en-US"/>
              <a:t>等</a:t>
            </a:r>
          </a:p>
          <a:p>
            <a:pPr lvl="3"/>
            <a:r>
              <a:rPr lang="zh-TW" altLang="en-US"/>
              <a:t>價格是影響採購之主要因素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2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2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2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2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2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2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2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2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26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26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43" grpId="0" build="p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722D3D7F-1C2C-6149-1E99-6E6E7DE2BA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三</a:t>
            </a:r>
            <a:r>
              <a:rPr lang="en-US" altLang="zh-TW"/>
              <a:t>﹑</a:t>
            </a:r>
            <a:r>
              <a:rPr lang="zh-TW" altLang="en-US"/>
              <a:t>選擇原物料供應來源</a:t>
            </a:r>
            <a:r>
              <a:rPr lang="en-US" altLang="zh-TW"/>
              <a:t>(2/2)</a:t>
            </a: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7D43E451-94C2-BC0C-86E4-46FF896386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zh-TW" altLang="en-US"/>
              <a:t>協議方式</a:t>
            </a:r>
          </a:p>
          <a:p>
            <a:pPr lvl="2"/>
            <a:r>
              <a:rPr lang="zh-TW" altLang="en-US" sz="1800"/>
              <a:t>價格非主要考量因素</a:t>
            </a:r>
          </a:p>
          <a:p>
            <a:pPr lvl="2"/>
            <a:r>
              <a:rPr lang="zh-TW" altLang="en-US" sz="1800"/>
              <a:t>開發新產品時，所需採購的原物料規格條件或原物料規格不明確等</a:t>
            </a:r>
          </a:p>
          <a:p>
            <a:pPr lvl="2"/>
            <a:r>
              <a:rPr lang="zh-TW" altLang="en-US" sz="1800"/>
              <a:t>一般而言這種採購方式較費時，且採購過程較複雜</a:t>
            </a:r>
          </a:p>
          <a:p>
            <a:pPr lvl="2"/>
            <a:endParaRPr lang="zh-TW" altLang="en-US" sz="1800"/>
          </a:p>
          <a:p>
            <a:endParaRPr lang="zh-TW" altLang="en-US"/>
          </a:p>
          <a:p>
            <a:endParaRPr lang="en-US" altLang="zh-TW"/>
          </a:p>
        </p:txBody>
      </p:sp>
    </p:spTree>
  </p:cSld>
  <p:clrMapOvr>
    <a:masterClrMapping/>
  </p:clrMapOvr>
  <p:transition spd="med">
    <p:cover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3573501B-817B-D7A6-D874-8B213657EA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採購流程與活動</a:t>
            </a:r>
          </a:p>
        </p:txBody>
      </p:sp>
      <p:pic>
        <p:nvPicPr>
          <p:cNvPr id="33795" name="圖片 4">
            <a:extLst>
              <a:ext uri="{FF2B5EF4-FFF2-40B4-BE49-F238E27FC236}">
                <a16:creationId xmlns:a16="http://schemas.microsoft.com/office/drawing/2014/main" id="{4EBA52D1-68C7-59CD-DF70-52EE8F241B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1916113"/>
            <a:ext cx="5513388" cy="295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7641A3F0-0D7C-857E-6C69-8F48DC7921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4213" y="765175"/>
            <a:ext cx="7772400" cy="1143000"/>
          </a:xfrm>
        </p:spPr>
        <p:txBody>
          <a:bodyPr/>
          <a:lstStyle/>
          <a:p>
            <a:r>
              <a:rPr lang="zh-TW" altLang="en-US"/>
              <a:t>學習目標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FD6A6297-5CA4-339B-651D-7116EA9F24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42988" y="2133600"/>
            <a:ext cx="7772400" cy="4114800"/>
          </a:xfrm>
        </p:spPr>
        <p:txBody>
          <a:bodyPr/>
          <a:lstStyle/>
          <a:p>
            <a:r>
              <a:rPr lang="zh-TW" altLang="en-US"/>
              <a:t>認識企業採購目的與流程</a:t>
            </a:r>
          </a:p>
          <a:p>
            <a:r>
              <a:rPr lang="zh-TW" altLang="en-US"/>
              <a:t>明暸企業採購流程中的主要活動</a:t>
            </a:r>
          </a:p>
          <a:p>
            <a:r>
              <a:rPr lang="zh-TW" altLang="en-US"/>
              <a:t>理解企業採購部門與其他部門之聯繫</a:t>
            </a:r>
          </a:p>
          <a:p>
            <a:r>
              <a:rPr lang="zh-TW" altLang="en-US"/>
              <a:t>明暸</a:t>
            </a:r>
            <a:r>
              <a:rPr lang="en-US" altLang="zh-TW"/>
              <a:t>ERP</a:t>
            </a:r>
            <a:r>
              <a:rPr lang="zh-TW" altLang="en-US"/>
              <a:t>系統中之採購流程</a:t>
            </a:r>
          </a:p>
          <a:p>
            <a:r>
              <a:rPr lang="zh-TW" altLang="en-US"/>
              <a:t>瞭解</a:t>
            </a:r>
            <a:r>
              <a:rPr lang="en-US" altLang="zh-TW"/>
              <a:t>ERP</a:t>
            </a:r>
            <a:r>
              <a:rPr lang="zh-TW" altLang="en-US"/>
              <a:t>系統採購模組以及與其他模組之關連性</a:t>
            </a:r>
          </a:p>
        </p:txBody>
      </p:sp>
    </p:spTree>
  </p:cSld>
  <p:clrMapOvr>
    <a:masterClrMapping/>
  </p:clrMapOvr>
  <p:transition spd="med">
    <p:cover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045140DE-E03F-6D9B-E3AE-FA4FE8BA01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四</a:t>
            </a:r>
            <a:r>
              <a:rPr lang="en-US" altLang="zh-TW"/>
              <a:t>﹑</a:t>
            </a:r>
            <a:r>
              <a:rPr lang="zh-TW" altLang="en-US"/>
              <a:t>採購單下達與收貨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86D304C1-DE85-5225-588D-BF2344B981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/>
              <a:t>利用網路傳送電子資料</a:t>
            </a:r>
          </a:p>
          <a:p>
            <a:pPr lvl="1"/>
            <a:r>
              <a:rPr lang="zh-TW" altLang="en-US"/>
              <a:t>降低文件旅行時間</a:t>
            </a:r>
          </a:p>
          <a:p>
            <a:pPr lvl="1"/>
            <a:r>
              <a:rPr lang="zh-TW" altLang="en-US"/>
              <a:t>避免資料重複輸入</a:t>
            </a:r>
          </a:p>
          <a:p>
            <a:pPr lvl="2"/>
            <a:r>
              <a:rPr lang="zh-TW" altLang="en-US" sz="1800"/>
              <a:t>造成時間浪費</a:t>
            </a:r>
          </a:p>
          <a:p>
            <a:pPr lvl="2"/>
            <a:r>
              <a:rPr lang="zh-TW" altLang="en-US" sz="1800"/>
              <a:t>提高採購文件正確性</a:t>
            </a:r>
          </a:p>
          <a:p>
            <a:pPr lvl="1"/>
            <a:r>
              <a:rPr lang="zh-TW" altLang="en-US"/>
              <a:t>降低採購成本</a:t>
            </a:r>
          </a:p>
          <a:p>
            <a:r>
              <a:rPr lang="zh-TW" altLang="en-US"/>
              <a:t>從組織文化而言，可開啟採購端與供應端組織合作的機制</a:t>
            </a:r>
          </a:p>
        </p:txBody>
      </p:sp>
    </p:spTree>
  </p:cSld>
  <p:clrMapOvr>
    <a:masterClrMapping/>
  </p:clrMapOvr>
  <p:transition spd="med">
    <p:cover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CF80F4FA-7CE4-E563-B636-17A93CBEBC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採購流程與活動</a:t>
            </a:r>
          </a:p>
        </p:txBody>
      </p:sp>
      <p:pic>
        <p:nvPicPr>
          <p:cNvPr id="35843" name="圖片 4">
            <a:extLst>
              <a:ext uri="{FF2B5EF4-FFF2-40B4-BE49-F238E27FC236}">
                <a16:creationId xmlns:a16="http://schemas.microsoft.com/office/drawing/2014/main" id="{7531CF88-C03E-9F46-A487-6AF3396D3B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1916113"/>
            <a:ext cx="5513388" cy="295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cover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F40EC0FA-F4BB-02F5-8324-3DE54881C8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838200"/>
            <a:ext cx="8382000" cy="1143000"/>
          </a:xfrm>
        </p:spPr>
        <p:txBody>
          <a:bodyPr/>
          <a:lstStyle/>
          <a:p>
            <a:r>
              <a:rPr lang="zh-TW" altLang="en-US"/>
              <a:t>五</a:t>
            </a:r>
            <a:r>
              <a:rPr lang="en-US" altLang="zh-TW"/>
              <a:t>﹑</a:t>
            </a:r>
            <a:r>
              <a:rPr lang="zh-TW" altLang="en-US"/>
              <a:t>供應商績效評估 </a:t>
            </a:r>
            <a:r>
              <a:rPr lang="en-US" altLang="zh-TW"/>
              <a:t>(1/2)</a:t>
            </a:r>
          </a:p>
        </p:txBody>
      </p:sp>
      <p:sp>
        <p:nvSpPr>
          <p:cNvPr id="115715" name="Rectangle 3">
            <a:extLst>
              <a:ext uri="{FF2B5EF4-FFF2-40B4-BE49-F238E27FC236}">
                <a16:creationId xmlns:a16="http://schemas.microsoft.com/office/drawing/2014/main" id="{7187C047-D59E-DB75-C29E-F5BC2ABC5E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2101850"/>
            <a:ext cx="8077200" cy="3055938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zh-TW" altLang="en-US" sz="2800"/>
              <a:t>供應商數目多寡與供應風險間的消長關係</a:t>
            </a:r>
          </a:p>
          <a:p>
            <a:pPr lvl="2">
              <a:lnSpc>
                <a:spcPct val="90000"/>
              </a:lnSpc>
              <a:defRPr/>
            </a:pPr>
            <a:r>
              <a:rPr lang="zh-TW" altLang="en-US" sz="2000"/>
              <a:t>數目較少但較高競爭力的供應商群</a:t>
            </a:r>
          </a:p>
          <a:p>
            <a:pPr lvl="2">
              <a:lnSpc>
                <a:spcPct val="90000"/>
              </a:lnSpc>
              <a:defRPr/>
            </a:pPr>
            <a:r>
              <a:rPr lang="zh-TW" altLang="en-US" sz="2000"/>
              <a:t>透過長期連續的評估程序，剔除競爭力較弱的供應商：</a:t>
            </a:r>
            <a:r>
              <a:rPr lang="zh-TW" altLang="en-US" sz="2000" b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供應商群之最佳化策略</a:t>
            </a:r>
          </a:p>
          <a:p>
            <a:pPr lvl="3">
              <a:lnSpc>
                <a:spcPct val="90000"/>
              </a:lnSpc>
              <a:defRPr/>
            </a:pPr>
            <a:r>
              <a:rPr lang="zh-TW" altLang="en-US"/>
              <a:t>優點：向最優良的供應商採購、降低採購風險、降低供應商維護成本、製造成本、複雜採購策略實施可能性</a:t>
            </a:r>
          </a:p>
          <a:p>
            <a:pPr lvl="3">
              <a:lnSpc>
                <a:spcPct val="90000"/>
              </a:lnSpc>
              <a:defRPr/>
            </a:pPr>
            <a:r>
              <a:rPr lang="zh-TW" altLang="en-US"/>
              <a:t>缺點：對供應商過分依賴、缺乏競爭、供應商干擾、供應商數目過少，一旦採購需求變化，恐無法配合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5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5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5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5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5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5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5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5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5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5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5" grpId="0" build="p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1026">
            <a:extLst>
              <a:ext uri="{FF2B5EF4-FFF2-40B4-BE49-F238E27FC236}">
                <a16:creationId xmlns:a16="http://schemas.microsoft.com/office/drawing/2014/main" id="{4A74C1FE-F9C7-2AAF-8712-A218D4AD6F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五</a:t>
            </a:r>
            <a:r>
              <a:rPr lang="en-US" altLang="zh-TW"/>
              <a:t>﹑</a:t>
            </a:r>
            <a:r>
              <a:rPr lang="zh-TW" altLang="en-US"/>
              <a:t>供應商績效評估 </a:t>
            </a:r>
            <a:r>
              <a:rPr lang="en-US" altLang="zh-TW"/>
              <a:t>(2/2)</a:t>
            </a:r>
          </a:p>
        </p:txBody>
      </p:sp>
      <p:sp>
        <p:nvSpPr>
          <p:cNvPr id="116739" name="Rectangle 1027">
            <a:extLst>
              <a:ext uri="{FF2B5EF4-FFF2-40B4-BE49-F238E27FC236}">
                <a16:creationId xmlns:a16="http://schemas.microsoft.com/office/drawing/2014/main" id="{04767ED1-B92C-0F62-6976-0E3010FBDE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/>
              <a:t>評估方式</a:t>
            </a:r>
          </a:p>
          <a:p>
            <a:pPr lvl="1"/>
            <a:r>
              <a:rPr lang="zh-TW" altLang="en-US"/>
              <a:t>類別法：將評估項目列舉並評分，最後加總各項得分而成</a:t>
            </a:r>
          </a:p>
          <a:p>
            <a:pPr lvl="1"/>
            <a:r>
              <a:rPr lang="zh-TW" altLang="en-US"/>
              <a:t>加權法：依各項類別之重要程度給予不同權重</a:t>
            </a:r>
          </a:p>
          <a:p>
            <a:pPr lvl="1"/>
            <a:r>
              <a:rPr lang="zh-TW" altLang="en-US"/>
              <a:t>成本法：</a:t>
            </a:r>
          </a:p>
          <a:p>
            <a:pPr lvl="3"/>
            <a:r>
              <a:rPr lang="zh-TW" altLang="en-US"/>
              <a:t>績效指標 ＝ （採購成本 ＋ 非績效成本）</a:t>
            </a:r>
            <a:r>
              <a:rPr lang="en-US" altLang="zh-TW"/>
              <a:t>/ </a:t>
            </a:r>
            <a:r>
              <a:rPr lang="zh-TW" altLang="en-US"/>
              <a:t>採購成本 </a:t>
            </a:r>
          </a:p>
          <a:p>
            <a:pPr lvl="1"/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6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6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6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6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6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6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6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6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6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6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39" grpId="0" build="p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267F0C28-8EBF-3826-19CA-C5AEA70EE8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609600"/>
            <a:ext cx="8077200" cy="1143000"/>
          </a:xfrm>
        </p:spPr>
        <p:txBody>
          <a:bodyPr/>
          <a:lstStyle/>
          <a:p>
            <a:r>
              <a:rPr lang="zh-TW" altLang="en-US"/>
              <a:t>採購部門與其他部門之聯繫</a:t>
            </a:r>
          </a:p>
        </p:txBody>
      </p:sp>
      <p:pic>
        <p:nvPicPr>
          <p:cNvPr id="38915" name="圖片 1">
            <a:extLst>
              <a:ext uri="{FF2B5EF4-FFF2-40B4-BE49-F238E27FC236}">
                <a16:creationId xmlns:a16="http://schemas.microsoft.com/office/drawing/2014/main" id="{B0F49CA6-D6AC-0788-1D4F-C65AAC55E0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3" y="1643063"/>
            <a:ext cx="7600950" cy="371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1026">
            <a:extLst>
              <a:ext uri="{FF2B5EF4-FFF2-40B4-BE49-F238E27FC236}">
                <a16:creationId xmlns:a16="http://schemas.microsoft.com/office/drawing/2014/main" id="{C38A901A-5CA7-6253-91CB-D10E29423DAF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28600" y="0"/>
            <a:ext cx="6858000" cy="5619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>
            <a:lvl1pPr>
              <a:defRPr sz="2200" b="1">
                <a:solidFill>
                  <a:schemeClr val="bg1"/>
                </a:solidFill>
                <a:latin typeface="Arial-BoldMT" charset="0"/>
                <a:ea typeface="新細明體" panose="02020500000000000000" pitchFamily="18" charset="-120"/>
              </a:defRPr>
            </a:lvl1pPr>
            <a:lvl2pPr marL="742950" indent="-285750">
              <a:defRPr sz="2200" b="1">
                <a:solidFill>
                  <a:schemeClr val="bg1"/>
                </a:solidFill>
                <a:latin typeface="Arial-BoldMT" charset="0"/>
                <a:ea typeface="新細明體" panose="02020500000000000000" pitchFamily="18" charset="-120"/>
              </a:defRPr>
            </a:lvl2pPr>
            <a:lvl3pPr marL="1143000" indent="-228600">
              <a:defRPr sz="2200" b="1">
                <a:solidFill>
                  <a:schemeClr val="bg1"/>
                </a:solidFill>
                <a:latin typeface="Arial-BoldMT" charset="0"/>
                <a:ea typeface="新細明體" panose="02020500000000000000" pitchFamily="18" charset="-120"/>
              </a:defRPr>
            </a:lvl3pPr>
            <a:lvl4pPr marL="1600200" indent="-228600">
              <a:defRPr sz="2200" b="1">
                <a:solidFill>
                  <a:schemeClr val="bg1"/>
                </a:solidFill>
                <a:latin typeface="Arial-BoldMT" charset="0"/>
                <a:ea typeface="新細明體" panose="02020500000000000000" pitchFamily="18" charset="-120"/>
              </a:defRPr>
            </a:lvl4pPr>
            <a:lvl5pPr marL="2057400" indent="-228600">
              <a:defRPr sz="2200" b="1">
                <a:solidFill>
                  <a:schemeClr val="bg1"/>
                </a:solidFill>
                <a:latin typeface="Arial-BoldMT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bg1"/>
                </a:solidFill>
                <a:latin typeface="Arial-BoldMT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bg1"/>
                </a:solidFill>
                <a:latin typeface="Arial-BoldMT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bg1"/>
                </a:solidFill>
                <a:latin typeface="Arial-BoldMT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bg1"/>
                </a:solidFill>
                <a:latin typeface="Arial-BoldMT" charset="0"/>
                <a:ea typeface="新細明體" panose="02020500000000000000" pitchFamily="18" charset="-120"/>
              </a:defRPr>
            </a:lvl9pPr>
          </a:lstStyle>
          <a:p>
            <a:pPr>
              <a:lnSpc>
                <a:spcPct val="85000"/>
              </a:lnSpc>
            </a:pPr>
            <a:r>
              <a:rPr lang="zh-TW" altLang="en-US">
                <a:latin typeface="Arial" panose="020B0604020202020204" pitchFamily="34" charset="0"/>
                <a:ea typeface="標楷體" panose="02010601000101010101" pitchFamily="2" charset="-120"/>
              </a:rPr>
              <a:t>採購部門與企業內部之溝通聯繫</a:t>
            </a:r>
            <a:endParaRPr lang="zh-TW" altLang="en-US" sz="2000">
              <a:latin typeface="Arial" panose="020B0604020202020204" pitchFamily="34" charset="0"/>
              <a:ea typeface="標楷體" panose="02010601000101010101" pitchFamily="2" charset="-120"/>
            </a:endParaRPr>
          </a:p>
        </p:txBody>
      </p:sp>
    </p:spTree>
  </p:cSld>
  <p:clrMapOvr>
    <a:masterClrMapping/>
  </p:clrMapOvr>
  <p:transition spd="med">
    <p:cover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1026">
            <a:extLst>
              <a:ext uri="{FF2B5EF4-FFF2-40B4-BE49-F238E27FC236}">
                <a16:creationId xmlns:a16="http://schemas.microsoft.com/office/drawing/2014/main" id="{4DB3EB63-3EB8-0FF8-9E5C-3963659E4E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27088" y="692150"/>
            <a:ext cx="8077200" cy="1143000"/>
          </a:xfrm>
        </p:spPr>
        <p:txBody>
          <a:bodyPr/>
          <a:lstStyle/>
          <a:p>
            <a:r>
              <a:rPr lang="zh-TW" altLang="en-US"/>
              <a:t>採購部門與組織內各部門之關係</a:t>
            </a:r>
          </a:p>
        </p:txBody>
      </p:sp>
      <p:sp>
        <p:nvSpPr>
          <p:cNvPr id="39939" name="Rectangle 1027">
            <a:extLst>
              <a:ext uri="{FF2B5EF4-FFF2-40B4-BE49-F238E27FC236}">
                <a16:creationId xmlns:a16="http://schemas.microsoft.com/office/drawing/2014/main" id="{4573BEC5-108E-9A53-A46B-7D4A599B73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0" y="2133600"/>
            <a:ext cx="8077200" cy="4114800"/>
          </a:xfrm>
        </p:spPr>
        <p:txBody>
          <a:bodyPr/>
          <a:lstStyle/>
          <a:p>
            <a:pPr lvl="1">
              <a:lnSpc>
                <a:spcPct val="90000"/>
              </a:lnSpc>
            </a:pPr>
            <a:r>
              <a:rPr lang="zh-TW" altLang="en-US" sz="1800" dirty="0"/>
              <a:t>生產製造部門</a:t>
            </a:r>
          </a:p>
          <a:p>
            <a:pPr lvl="3">
              <a:lnSpc>
                <a:spcPct val="90000"/>
              </a:lnSpc>
            </a:pPr>
            <a:r>
              <a:rPr lang="zh-TW" altLang="en-US" sz="1400" dirty="0">
                <a:solidFill>
                  <a:schemeClr val="tx2"/>
                </a:solidFill>
              </a:rPr>
              <a:t>關係緊密</a:t>
            </a:r>
            <a:r>
              <a:rPr lang="zh-TW" altLang="en-US" sz="1400" dirty="0"/>
              <a:t>，可能為從屬關係</a:t>
            </a:r>
          </a:p>
          <a:p>
            <a:pPr lvl="1">
              <a:lnSpc>
                <a:spcPct val="90000"/>
              </a:lnSpc>
            </a:pPr>
            <a:r>
              <a:rPr lang="zh-TW" altLang="en-US" sz="1800" dirty="0"/>
              <a:t>市場行銷部門</a:t>
            </a:r>
          </a:p>
          <a:p>
            <a:pPr lvl="3">
              <a:lnSpc>
                <a:spcPct val="90000"/>
              </a:lnSpc>
            </a:pPr>
            <a:r>
              <a:rPr lang="zh-TW" altLang="en-US" sz="1400" dirty="0"/>
              <a:t>屬</a:t>
            </a:r>
            <a:r>
              <a:rPr lang="zh-TW" altLang="en-US" sz="1400" dirty="0">
                <a:solidFill>
                  <a:schemeClr val="tx2"/>
                </a:solidFill>
              </a:rPr>
              <a:t>間接關係</a:t>
            </a:r>
            <a:r>
              <a:rPr lang="zh-TW" altLang="en-US" sz="1400" dirty="0"/>
              <a:t>，行銷部門開發促銷方案前，須與生產</a:t>
            </a:r>
            <a:r>
              <a:rPr lang="en-US" altLang="zh-TW" sz="1400" dirty="0"/>
              <a:t>﹑</a:t>
            </a:r>
            <a:r>
              <a:rPr lang="zh-TW" altLang="en-US" sz="1400" dirty="0"/>
              <a:t>製造</a:t>
            </a:r>
            <a:r>
              <a:rPr lang="en-US" altLang="zh-TW" sz="1400" dirty="0"/>
              <a:t>﹑</a:t>
            </a:r>
            <a:r>
              <a:rPr lang="zh-TW" altLang="en-US" sz="1400" dirty="0"/>
              <a:t>採購部門確認存貨與生產產品量</a:t>
            </a:r>
          </a:p>
          <a:p>
            <a:pPr lvl="1">
              <a:lnSpc>
                <a:spcPct val="90000"/>
              </a:lnSpc>
            </a:pPr>
            <a:r>
              <a:rPr lang="zh-TW" altLang="en-US" sz="1800" dirty="0">
                <a:highlight>
                  <a:srgbClr val="FFFF00"/>
                </a:highlight>
              </a:rPr>
              <a:t>品管部門</a:t>
            </a:r>
          </a:p>
          <a:p>
            <a:pPr lvl="3">
              <a:lnSpc>
                <a:spcPct val="90000"/>
              </a:lnSpc>
            </a:pPr>
            <a:r>
              <a:rPr lang="zh-TW" altLang="en-US" sz="1400" dirty="0">
                <a:solidFill>
                  <a:schemeClr val="tx2"/>
                </a:solidFill>
              </a:rPr>
              <a:t>關係緊密</a:t>
            </a:r>
            <a:r>
              <a:rPr lang="zh-TW" altLang="en-US" sz="1400" dirty="0"/>
              <a:t>，須提供最新資訊，以掌握現有供應商之供貨品質</a:t>
            </a:r>
          </a:p>
          <a:p>
            <a:pPr lvl="1">
              <a:lnSpc>
                <a:spcPct val="90000"/>
              </a:lnSpc>
            </a:pPr>
            <a:r>
              <a:rPr lang="zh-TW" altLang="en-US" sz="1800" dirty="0">
                <a:highlight>
                  <a:srgbClr val="FFFF00"/>
                </a:highlight>
              </a:rPr>
              <a:t>工程研發部門</a:t>
            </a:r>
          </a:p>
          <a:p>
            <a:pPr lvl="3">
              <a:lnSpc>
                <a:spcPct val="90000"/>
              </a:lnSpc>
            </a:pPr>
            <a:r>
              <a:rPr lang="zh-TW" altLang="en-US" sz="1400" dirty="0">
                <a:solidFill>
                  <a:srgbClr val="A40000"/>
                </a:solidFill>
              </a:rPr>
              <a:t>關係最為關鍵</a:t>
            </a:r>
            <a:r>
              <a:rPr lang="zh-TW" altLang="en-US" sz="1400" dirty="0"/>
              <a:t>，在產品設計與原物料選擇上密切合作，以縮短產品開發週期並降低成本</a:t>
            </a:r>
          </a:p>
          <a:p>
            <a:pPr lvl="1">
              <a:lnSpc>
                <a:spcPct val="90000"/>
              </a:lnSpc>
            </a:pPr>
            <a:r>
              <a:rPr lang="zh-TW" altLang="en-US" sz="1800" dirty="0"/>
              <a:t>財務會計部門</a:t>
            </a:r>
          </a:p>
          <a:p>
            <a:pPr lvl="3">
              <a:lnSpc>
                <a:spcPct val="90000"/>
              </a:lnSpc>
            </a:pPr>
            <a:r>
              <a:rPr lang="zh-TW" altLang="en-US" sz="1400" dirty="0"/>
              <a:t>提供資料以計算某採購物件之成本</a:t>
            </a:r>
          </a:p>
        </p:txBody>
      </p:sp>
    </p:spTree>
  </p:cSld>
  <p:clrMapOvr>
    <a:masterClrMapping/>
  </p:clrMapOvr>
  <p:transition spd="med">
    <p:cover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026">
            <a:extLst>
              <a:ext uri="{FF2B5EF4-FFF2-40B4-BE49-F238E27FC236}">
                <a16:creationId xmlns:a16="http://schemas.microsoft.com/office/drawing/2014/main" id="{8C45EF67-A290-3E04-4A82-A9CFA940E0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貳</a:t>
            </a:r>
            <a:r>
              <a:rPr lang="en-US" altLang="zh-TW"/>
              <a:t>﹑</a:t>
            </a:r>
            <a:r>
              <a:rPr lang="zh-TW" altLang="en-US"/>
              <a:t>庫存追蹤與控管</a:t>
            </a:r>
          </a:p>
        </p:txBody>
      </p:sp>
      <p:sp>
        <p:nvSpPr>
          <p:cNvPr id="40963" name="Rectangle 1027">
            <a:extLst>
              <a:ext uri="{FF2B5EF4-FFF2-40B4-BE49-F238E27FC236}">
                <a16:creationId xmlns:a16="http://schemas.microsoft.com/office/drawing/2014/main" id="{10A8C3E3-2572-E82D-01EB-72E0056B0A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zh-TW" altLang="en-US"/>
              <a:t>追蹤各地每日庫存</a:t>
            </a:r>
          </a:p>
          <a:p>
            <a:pPr lvl="2"/>
            <a:r>
              <a:rPr lang="zh-TW" altLang="en-US" sz="1800"/>
              <a:t>庫存追蹤與控管已漸由採購部門交使用者部門</a:t>
            </a:r>
          </a:p>
          <a:p>
            <a:pPr lvl="2"/>
            <a:r>
              <a:rPr lang="zh-TW" altLang="en-US" sz="1800"/>
              <a:t>因各部門績效評估壓力，需對自己的庫存負責，因此使用者將對採購單與庫存更為謹慎</a:t>
            </a:r>
          </a:p>
          <a:p>
            <a:pPr lvl="1"/>
            <a:r>
              <a:rPr lang="zh-TW" altLang="en-US"/>
              <a:t>追蹤供應商逾交之訂貨</a:t>
            </a:r>
          </a:p>
          <a:p>
            <a:pPr lvl="2"/>
            <a:r>
              <a:rPr lang="zh-TW" altLang="en-US" sz="1800"/>
              <a:t>與供應商直接聯繫即將到期或逾期的訂貨</a:t>
            </a:r>
          </a:p>
        </p:txBody>
      </p:sp>
    </p:spTree>
  </p:cSld>
  <p:clrMapOvr>
    <a:masterClrMapping/>
  </p:clrMapOvr>
  <p:transition spd="med">
    <p:cover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1026">
            <a:extLst>
              <a:ext uri="{FF2B5EF4-FFF2-40B4-BE49-F238E27FC236}">
                <a16:creationId xmlns:a16="http://schemas.microsoft.com/office/drawing/2014/main" id="{9F611689-8043-AD36-FB1D-FD024196D5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參</a:t>
            </a:r>
            <a:r>
              <a:rPr lang="en-US" altLang="zh-TW"/>
              <a:t>﹑</a:t>
            </a:r>
            <a:r>
              <a:rPr lang="zh-TW" altLang="en-US"/>
              <a:t>配送工具分析與評估</a:t>
            </a:r>
          </a:p>
        </p:txBody>
      </p:sp>
      <p:sp>
        <p:nvSpPr>
          <p:cNvPr id="41987" name="Rectangle 1027">
            <a:extLst>
              <a:ext uri="{FF2B5EF4-FFF2-40B4-BE49-F238E27FC236}">
                <a16:creationId xmlns:a16="http://schemas.microsoft.com/office/drawing/2014/main" id="{83D2E250-87F6-A0CA-A6E7-7AD5F1DC2A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71500" y="1143000"/>
            <a:ext cx="8083550" cy="4114800"/>
          </a:xfrm>
        </p:spPr>
        <p:txBody>
          <a:bodyPr/>
          <a:lstStyle/>
          <a:p>
            <a:r>
              <a:rPr lang="zh-TW" altLang="en-US" sz="2000"/>
              <a:t>運送採購品或產品所需之配送工具其成本分析及選擇</a:t>
            </a:r>
          </a:p>
          <a:p>
            <a:pPr lvl="1"/>
            <a:r>
              <a:rPr lang="zh-TW" altLang="en-US" sz="1800"/>
              <a:t>水運、陸運（鐵路與公路）、空運</a:t>
            </a:r>
          </a:p>
          <a:p>
            <a:pPr lvl="1"/>
            <a:r>
              <a:rPr lang="zh-TW" altLang="en-US" sz="1800"/>
              <a:t>影響選擇配送工具的因素</a:t>
            </a:r>
          </a:p>
          <a:p>
            <a:pPr lvl="2"/>
            <a:r>
              <a:rPr lang="zh-TW" altLang="en-US" sz="1600"/>
              <a:t>成本：配送成本與總成本（含庫存成本、倉儲費用、關稅與報關行政費）</a:t>
            </a:r>
          </a:p>
          <a:p>
            <a:pPr lvl="2"/>
            <a:r>
              <a:rPr lang="zh-TW" altLang="en-US" sz="1600"/>
              <a:t>速度：從送出到收貨的所需時間，與所運送貨物特質有關</a:t>
            </a:r>
          </a:p>
          <a:p>
            <a:pPr lvl="2"/>
            <a:r>
              <a:rPr lang="zh-TW" altLang="en-US" sz="1600"/>
              <a:t>可靠度：依時安全抵達的機率</a:t>
            </a:r>
          </a:p>
          <a:p>
            <a:pPr lvl="2"/>
            <a:r>
              <a:rPr lang="zh-TW" altLang="en-US" sz="1600"/>
              <a:t>運能：需特殊運送設備，如化學藥劑、危險物質</a:t>
            </a:r>
          </a:p>
          <a:p>
            <a:pPr lvl="2"/>
            <a:r>
              <a:rPr lang="zh-TW" altLang="en-US" sz="1600"/>
              <a:t>可到達性：能否一路到底，抑或需換不同運送工具</a:t>
            </a:r>
          </a:p>
          <a:p>
            <a:pPr lvl="2"/>
            <a:endParaRPr lang="en-US" altLang="zh-TW" sz="1600"/>
          </a:p>
        </p:txBody>
      </p:sp>
    </p:spTree>
  </p:cSld>
  <p:clrMapOvr>
    <a:masterClrMapping/>
  </p:clrMapOvr>
  <p:transition spd="med">
    <p:cover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1026">
            <a:extLst>
              <a:ext uri="{FF2B5EF4-FFF2-40B4-BE49-F238E27FC236}">
                <a16:creationId xmlns:a16="http://schemas.microsoft.com/office/drawing/2014/main" id="{B7F2E747-EAC5-DBBC-B4A0-5AE670DD49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43000" y="685800"/>
            <a:ext cx="7772400" cy="1143000"/>
          </a:xfrm>
        </p:spPr>
        <p:txBody>
          <a:bodyPr/>
          <a:lstStyle/>
          <a:p>
            <a:r>
              <a:rPr lang="zh-TW" altLang="en-US"/>
              <a:t>肆</a:t>
            </a:r>
            <a:r>
              <a:rPr lang="en-US" altLang="zh-TW"/>
              <a:t>﹑</a:t>
            </a:r>
            <a:r>
              <a:rPr lang="zh-TW" altLang="en-US"/>
              <a:t>「抵銷貿易」合約之管理</a:t>
            </a:r>
          </a:p>
        </p:txBody>
      </p:sp>
      <p:sp>
        <p:nvSpPr>
          <p:cNvPr id="43011" name="Rectangle 1027">
            <a:extLst>
              <a:ext uri="{FF2B5EF4-FFF2-40B4-BE49-F238E27FC236}">
                <a16:creationId xmlns:a16="http://schemas.microsoft.com/office/drawing/2014/main" id="{70ECE22D-63DB-73B5-8971-60A8C816FC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57250" y="1143000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TW" altLang="en-US" sz="2000" dirty="0"/>
              <a:t>國際採購案中，基於貿易平衡的考量</a:t>
            </a:r>
          </a:p>
          <a:p>
            <a:pPr lvl="1">
              <a:lnSpc>
                <a:spcPct val="90000"/>
              </a:lnSpc>
            </a:pPr>
            <a:r>
              <a:rPr lang="zh-TW" altLang="en-US" sz="1800" dirty="0"/>
              <a:t>「易貨貿易」</a:t>
            </a:r>
            <a:r>
              <a:rPr lang="en-US" altLang="zh-TW" sz="1800" dirty="0"/>
              <a:t>(barter)</a:t>
            </a:r>
          </a:p>
          <a:p>
            <a:pPr lvl="2">
              <a:lnSpc>
                <a:spcPct val="90000"/>
              </a:lnSpc>
            </a:pPr>
            <a:r>
              <a:rPr lang="zh-TW" altLang="en-US" sz="1600" dirty="0"/>
              <a:t>最基本且最古老，買賣雙方在過程中以物易物，完全沒有牽涉到貨幣進出</a:t>
            </a:r>
          </a:p>
          <a:p>
            <a:pPr lvl="1">
              <a:lnSpc>
                <a:spcPct val="90000"/>
              </a:lnSpc>
            </a:pPr>
            <a:r>
              <a:rPr lang="zh-TW" altLang="en-US" sz="1800" dirty="0"/>
              <a:t>「償付」</a:t>
            </a:r>
            <a:r>
              <a:rPr lang="en-US" altLang="zh-TW" sz="1800" dirty="0"/>
              <a:t>(offset)</a:t>
            </a:r>
          </a:p>
          <a:p>
            <a:pPr lvl="2">
              <a:lnSpc>
                <a:spcPct val="90000"/>
              </a:lnSpc>
            </a:pPr>
            <a:r>
              <a:rPr lang="zh-TW" altLang="en-US" sz="1600" dirty="0"/>
              <a:t>賣方同意在規定時間內向買方所在國家的任何產業之任何公司，購買當初買方採購金額之一定比例的貨品，以作為賣方對買方之「償付」</a:t>
            </a:r>
          </a:p>
          <a:p>
            <a:pPr lvl="1">
              <a:lnSpc>
                <a:spcPct val="90000"/>
              </a:lnSpc>
            </a:pPr>
            <a:r>
              <a:rPr lang="zh-TW" altLang="en-US" sz="1800" dirty="0">
                <a:highlight>
                  <a:srgbClr val="FFFF00"/>
                </a:highlight>
              </a:rPr>
              <a:t>「抵銷採購」 </a:t>
            </a:r>
            <a:r>
              <a:rPr lang="en-US" altLang="zh-TW" sz="1800" dirty="0">
                <a:highlight>
                  <a:srgbClr val="FFFF00"/>
                </a:highlight>
              </a:rPr>
              <a:t>(counter-purchase)</a:t>
            </a:r>
          </a:p>
          <a:p>
            <a:pPr lvl="2">
              <a:lnSpc>
                <a:spcPct val="90000"/>
              </a:lnSpc>
            </a:pPr>
            <a:r>
              <a:rPr lang="zh-TW" altLang="en-US" sz="1600" dirty="0"/>
              <a:t>賣方同意在買方完成採購並付清款項後，在規定時間內向買方指定項目清單中購買指定金額的貨品 </a:t>
            </a:r>
          </a:p>
        </p:txBody>
      </p:sp>
    </p:spTree>
  </p:cSld>
  <p:clrMapOvr>
    <a:masterClrMapping/>
  </p:clrMapOvr>
  <p:transition spd="med">
    <p:cover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CE2E567D-F350-6421-0BE2-0494052BE6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伍</a:t>
            </a:r>
            <a:r>
              <a:rPr lang="en-US" altLang="zh-TW"/>
              <a:t>﹑</a:t>
            </a:r>
            <a:r>
              <a:rPr lang="zh-TW" altLang="en-US"/>
              <a:t>內製</a:t>
            </a:r>
            <a:r>
              <a:rPr lang="en-US" altLang="zh-TW"/>
              <a:t>/</a:t>
            </a:r>
            <a:r>
              <a:rPr lang="zh-TW" altLang="en-US"/>
              <a:t>外購決策分析</a:t>
            </a:r>
            <a:r>
              <a:rPr lang="en-US" altLang="zh-TW"/>
              <a:t>(1/2)</a:t>
            </a:r>
          </a:p>
        </p:txBody>
      </p:sp>
      <p:sp>
        <p:nvSpPr>
          <p:cNvPr id="101379" name="Rectangle 3">
            <a:extLst>
              <a:ext uri="{FF2B5EF4-FFF2-40B4-BE49-F238E27FC236}">
                <a16:creationId xmlns:a16="http://schemas.microsoft.com/office/drawing/2014/main" id="{A71F89F5-65EE-FCEC-C9CE-70AD1868DF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TW" altLang="en-US" sz="2000" dirty="0"/>
              <a:t>自</a:t>
            </a:r>
            <a:r>
              <a:rPr lang="en-US" altLang="zh-TW" sz="2000" dirty="0"/>
              <a:t>1973</a:t>
            </a:r>
            <a:r>
              <a:rPr lang="zh-TW" altLang="en-US" sz="2000" dirty="0"/>
              <a:t>至</a:t>
            </a:r>
            <a:r>
              <a:rPr lang="en-US" altLang="zh-TW" sz="2000" dirty="0"/>
              <a:t>1987</a:t>
            </a:r>
            <a:r>
              <a:rPr lang="zh-TW" altLang="en-US" sz="2000" dirty="0"/>
              <a:t>美國企業其</a:t>
            </a:r>
            <a:r>
              <a:rPr lang="zh-TW" altLang="en-US" sz="2000" dirty="0">
                <a:solidFill>
                  <a:srgbClr val="FF2F92"/>
                </a:solidFill>
              </a:rPr>
              <a:t>境外採購由</a:t>
            </a:r>
            <a:r>
              <a:rPr lang="en-US" altLang="zh-TW" sz="2000" dirty="0">
                <a:solidFill>
                  <a:srgbClr val="FF2F92"/>
                </a:solidFill>
              </a:rPr>
              <a:t>21%-71%</a:t>
            </a:r>
          </a:p>
          <a:p>
            <a:pPr>
              <a:lnSpc>
                <a:spcPct val="90000"/>
              </a:lnSpc>
            </a:pPr>
            <a:r>
              <a:rPr lang="zh-TW" altLang="en-US" sz="2000" dirty="0">
                <a:solidFill>
                  <a:srgbClr val="FF2F92"/>
                </a:solidFill>
              </a:rPr>
              <a:t>境外採購考慮因素及風險：</a:t>
            </a:r>
          </a:p>
          <a:p>
            <a:pPr lvl="2">
              <a:lnSpc>
                <a:spcPct val="90000"/>
              </a:lnSpc>
            </a:pPr>
            <a:r>
              <a:rPr lang="zh-TW" altLang="en-US" sz="1600" dirty="0"/>
              <a:t>成本、品質、技術、供應商配合度</a:t>
            </a:r>
          </a:p>
          <a:p>
            <a:pPr lvl="2">
              <a:lnSpc>
                <a:spcPct val="90000"/>
              </a:lnSpc>
            </a:pPr>
            <a:r>
              <a:rPr lang="zh-TW" altLang="en-US" sz="1600" dirty="0"/>
              <a:t>匯兌、關稅、航期、保險、通關、兵險</a:t>
            </a:r>
          </a:p>
          <a:p>
            <a:pPr>
              <a:lnSpc>
                <a:spcPct val="90000"/>
              </a:lnSpc>
            </a:pPr>
            <a:r>
              <a:rPr lang="zh-TW" altLang="en-US" sz="2000" dirty="0"/>
              <a:t>影響</a:t>
            </a:r>
            <a:r>
              <a:rPr lang="zh-TW" altLang="en-US" sz="2000" dirty="0">
                <a:solidFill>
                  <a:srgbClr val="FF2F92"/>
                </a:solidFill>
              </a:rPr>
              <a:t>內製的成本因素</a:t>
            </a:r>
          </a:p>
          <a:p>
            <a:pPr lvl="2">
              <a:lnSpc>
                <a:spcPct val="90000"/>
              </a:lnSpc>
            </a:pPr>
            <a:r>
              <a:rPr lang="zh-TW" altLang="en-US" sz="1600" dirty="0">
                <a:solidFill>
                  <a:srgbClr val="FF2F92"/>
                </a:solidFill>
              </a:rPr>
              <a:t>作業成本</a:t>
            </a:r>
          </a:p>
          <a:p>
            <a:pPr lvl="2">
              <a:lnSpc>
                <a:spcPct val="90000"/>
              </a:lnSpc>
            </a:pPr>
            <a:r>
              <a:rPr lang="zh-TW" altLang="en-US" sz="1600" dirty="0"/>
              <a:t>工廠營運成本</a:t>
            </a:r>
          </a:p>
          <a:p>
            <a:pPr lvl="2">
              <a:lnSpc>
                <a:spcPct val="90000"/>
              </a:lnSpc>
            </a:pPr>
            <a:r>
              <a:rPr lang="zh-TW" altLang="en-US" sz="1600" dirty="0"/>
              <a:t>整體作業成本</a:t>
            </a:r>
          </a:p>
          <a:p>
            <a:pPr lvl="3">
              <a:lnSpc>
                <a:spcPct val="90000"/>
              </a:lnSpc>
            </a:pPr>
            <a:r>
              <a:rPr lang="zh-TW" altLang="en-US" sz="1400" dirty="0"/>
              <a:t>主管薪資福利、公共關係、法律服務費（專利</a:t>
            </a:r>
            <a:r>
              <a:rPr lang="en-US" altLang="zh-TW" sz="1400" dirty="0"/>
              <a:t>﹚</a:t>
            </a:r>
            <a:r>
              <a:rPr lang="zh-TW" altLang="en-US" sz="1400" dirty="0"/>
              <a:t>、機器折舊攤提、產品設計、間接人力、行政費等</a:t>
            </a:r>
          </a:p>
          <a:p>
            <a:pPr lvl="2">
              <a:lnSpc>
                <a:spcPct val="90000"/>
              </a:lnSpc>
            </a:pPr>
            <a:r>
              <a:rPr lang="zh-TW" altLang="en-US" sz="1600" dirty="0"/>
              <a:t>適合採購品為獨佔或控制性，可以垂直整合方式為之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1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1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1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1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1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1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1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1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1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1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1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1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13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13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13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13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13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13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13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13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79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7A56339C-A300-7469-8DB3-DA0F39B9EB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內容大綱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2FF9DB0C-449D-1B9C-DE57-E70176D1F4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/>
              <a:t>採購管理導論</a:t>
            </a:r>
          </a:p>
          <a:p>
            <a:r>
              <a:rPr lang="zh-TW" altLang="en-US"/>
              <a:t>企業採購活動</a:t>
            </a:r>
          </a:p>
          <a:p>
            <a:r>
              <a:rPr lang="zh-TW" altLang="en-US"/>
              <a:t>採購部門與其他部門之關係</a:t>
            </a:r>
          </a:p>
          <a:p>
            <a:r>
              <a:rPr lang="zh-TW" altLang="en-US"/>
              <a:t>採購部門的任務</a:t>
            </a:r>
          </a:p>
          <a:p>
            <a:r>
              <a:rPr lang="en-US" altLang="zh-TW"/>
              <a:t>ERP</a:t>
            </a:r>
            <a:r>
              <a:rPr lang="zh-TW" altLang="en-US"/>
              <a:t>系統之採購模組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1E4F4CF5-F42B-500B-65AC-9F9D983B7AF7}"/>
              </a:ext>
            </a:extLst>
          </p:cNvPr>
          <p:cNvSpPr txBox="1"/>
          <p:nvPr/>
        </p:nvSpPr>
        <p:spPr>
          <a:xfrm>
            <a:off x="477920" y="5886371"/>
            <a:ext cx="660867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FF2F92"/>
                </a:solidFill>
              </a:rPr>
              <a:t>SAP </a:t>
            </a:r>
            <a:r>
              <a:rPr lang="zh-TW" altLang="en-US" dirty="0">
                <a:solidFill>
                  <a:srgbClr val="FF2F92"/>
                </a:solidFill>
              </a:rPr>
              <a:t>https://www.youtube.com/watch?v=WsYrJ-65MZE</a:t>
            </a:r>
          </a:p>
        </p:txBody>
      </p:sp>
    </p:spTree>
  </p:cSld>
  <p:clrMapOvr>
    <a:masterClrMapping/>
  </p:clrMapOvr>
  <p:transition spd="med">
    <p:cover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1026">
            <a:extLst>
              <a:ext uri="{FF2B5EF4-FFF2-40B4-BE49-F238E27FC236}">
                <a16:creationId xmlns:a16="http://schemas.microsoft.com/office/drawing/2014/main" id="{1405CBA4-42CC-3BF4-867C-97218A64E7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伍</a:t>
            </a:r>
            <a:r>
              <a:rPr lang="en-US" altLang="zh-TW"/>
              <a:t>﹑</a:t>
            </a:r>
            <a:r>
              <a:rPr lang="zh-TW" altLang="en-US"/>
              <a:t>內製</a:t>
            </a:r>
            <a:r>
              <a:rPr lang="en-US" altLang="zh-TW"/>
              <a:t>/</a:t>
            </a:r>
            <a:r>
              <a:rPr lang="zh-TW" altLang="en-US"/>
              <a:t>外購決策分析</a:t>
            </a:r>
            <a:r>
              <a:rPr lang="en-US" altLang="zh-TW"/>
              <a:t>(2/2)</a:t>
            </a:r>
          </a:p>
        </p:txBody>
      </p:sp>
      <p:sp>
        <p:nvSpPr>
          <p:cNvPr id="60419" name="Rectangle 1027">
            <a:extLst>
              <a:ext uri="{FF2B5EF4-FFF2-40B4-BE49-F238E27FC236}">
                <a16:creationId xmlns:a16="http://schemas.microsoft.com/office/drawing/2014/main" id="{635D7723-E01F-05A1-3109-1DFFEBA823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lnSpc>
                <a:spcPct val="90000"/>
              </a:lnSpc>
            </a:pPr>
            <a:r>
              <a:rPr lang="zh-TW" altLang="en-US" sz="1800" dirty="0"/>
              <a:t>內製缺點</a:t>
            </a:r>
          </a:p>
          <a:p>
            <a:pPr lvl="3">
              <a:lnSpc>
                <a:spcPct val="90000"/>
              </a:lnSpc>
            </a:pPr>
            <a:r>
              <a:rPr lang="zh-TW" altLang="en-US" sz="1400" dirty="0">
                <a:solidFill>
                  <a:srgbClr val="FF2F92"/>
                </a:solidFill>
              </a:rPr>
              <a:t>機器、人事固定成本偏高，須以增加產量之經濟規模攤平</a:t>
            </a:r>
          </a:p>
          <a:p>
            <a:pPr lvl="3">
              <a:lnSpc>
                <a:spcPct val="90000"/>
              </a:lnSpc>
            </a:pPr>
            <a:r>
              <a:rPr lang="zh-TW" altLang="en-US" sz="1400" dirty="0">
                <a:solidFill>
                  <a:srgbClr val="FF2F92"/>
                </a:solidFill>
              </a:rPr>
              <a:t>不利現金週轉</a:t>
            </a:r>
          </a:p>
          <a:p>
            <a:pPr lvl="3">
              <a:lnSpc>
                <a:spcPct val="90000"/>
              </a:lnSpc>
            </a:pPr>
            <a:r>
              <a:rPr lang="zh-TW" altLang="en-US" sz="1400" dirty="0">
                <a:solidFill>
                  <a:srgbClr val="FF2F92"/>
                </a:solidFill>
              </a:rPr>
              <a:t>不適市場規模尚待開發情況</a:t>
            </a:r>
          </a:p>
          <a:p>
            <a:pPr>
              <a:lnSpc>
                <a:spcPct val="90000"/>
              </a:lnSpc>
            </a:pPr>
            <a:r>
              <a:rPr lang="zh-TW" altLang="en-US" sz="2000" dirty="0"/>
              <a:t>影響外購的成本因素</a:t>
            </a:r>
          </a:p>
          <a:p>
            <a:pPr lvl="2">
              <a:lnSpc>
                <a:spcPct val="90000"/>
              </a:lnSpc>
            </a:pPr>
            <a:r>
              <a:rPr lang="zh-TW" altLang="en-US" sz="1600" dirty="0"/>
              <a:t>運送、購買、儲放成本</a:t>
            </a:r>
          </a:p>
          <a:p>
            <a:pPr lvl="2">
              <a:lnSpc>
                <a:spcPct val="90000"/>
              </a:lnSpc>
            </a:pPr>
            <a:r>
              <a:rPr lang="zh-TW" altLang="en-US" sz="1600" dirty="0"/>
              <a:t>處理採購之人事與行政作業成本</a:t>
            </a:r>
          </a:p>
          <a:p>
            <a:pPr lvl="2">
              <a:lnSpc>
                <a:spcPct val="90000"/>
              </a:lnSpc>
            </a:pPr>
            <a:r>
              <a:rPr lang="zh-TW" altLang="en-US" sz="1600" dirty="0"/>
              <a:t>庫存成本</a:t>
            </a:r>
          </a:p>
          <a:p>
            <a:pPr lvl="2">
              <a:lnSpc>
                <a:spcPct val="90000"/>
              </a:lnSpc>
            </a:pPr>
            <a:r>
              <a:rPr lang="zh-TW" altLang="en-US" sz="1600" dirty="0"/>
              <a:t>流動資金</a:t>
            </a:r>
          </a:p>
          <a:p>
            <a:pPr lvl="2">
              <a:lnSpc>
                <a:spcPct val="90000"/>
              </a:lnSpc>
            </a:pPr>
            <a:r>
              <a:rPr lang="zh-TW" altLang="en-US" sz="1600" dirty="0"/>
              <a:t>外購缺點</a:t>
            </a:r>
          </a:p>
          <a:p>
            <a:pPr lvl="3">
              <a:lnSpc>
                <a:spcPct val="90000"/>
              </a:lnSpc>
            </a:pPr>
            <a:r>
              <a:rPr lang="zh-TW" altLang="en-US" sz="1400" dirty="0"/>
              <a:t>易喪失對採購品之獨佔性或控制權</a:t>
            </a:r>
          </a:p>
          <a:p>
            <a:pPr lvl="3">
              <a:lnSpc>
                <a:spcPct val="90000"/>
              </a:lnSpc>
            </a:pPr>
            <a:r>
              <a:rPr lang="zh-TW" altLang="en-US" sz="1400" dirty="0"/>
              <a:t>選擇供應商時有風險</a:t>
            </a:r>
          </a:p>
          <a:p>
            <a:pPr lvl="3">
              <a:lnSpc>
                <a:spcPct val="90000"/>
              </a:lnSpc>
            </a:pPr>
            <a:r>
              <a:rPr lang="zh-TW" altLang="en-US" sz="1400" dirty="0"/>
              <a:t>須較長前置時間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0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0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0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0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0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0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0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0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0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0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0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0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0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0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04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04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04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04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04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04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04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04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9" grpId="0" build="p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1026">
            <a:extLst>
              <a:ext uri="{FF2B5EF4-FFF2-40B4-BE49-F238E27FC236}">
                <a16:creationId xmlns:a16="http://schemas.microsoft.com/office/drawing/2014/main" id="{5778C911-9E8C-2CE1-0B85-EA174BD162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如何分析採購品之價值</a:t>
            </a:r>
          </a:p>
        </p:txBody>
      </p:sp>
      <p:sp>
        <p:nvSpPr>
          <p:cNvPr id="66563" name="Rectangle 1027">
            <a:extLst>
              <a:ext uri="{FF2B5EF4-FFF2-40B4-BE49-F238E27FC236}">
                <a16:creationId xmlns:a16="http://schemas.microsoft.com/office/drawing/2014/main" id="{AD8E6DF6-35C9-6BDD-E263-B61D57F350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/>
              <a:t>三種方法提昇物品之價值</a:t>
            </a:r>
          </a:p>
          <a:p>
            <a:pPr lvl="2"/>
            <a:r>
              <a:rPr lang="zh-TW" altLang="en-US" sz="1800"/>
              <a:t>不降低物件品質前提下，降低物件成本</a:t>
            </a:r>
          </a:p>
          <a:p>
            <a:pPr lvl="2"/>
            <a:r>
              <a:rPr lang="zh-TW" altLang="en-US" sz="1800"/>
              <a:t>不增加該物件成本前提下，提昇物件功能</a:t>
            </a:r>
          </a:p>
          <a:p>
            <a:pPr lvl="2"/>
            <a:r>
              <a:rPr lang="zh-TW" altLang="en-US" sz="1800"/>
              <a:t>相對於所增加之成本，大幅增進物件之功能</a:t>
            </a:r>
          </a:p>
          <a:p>
            <a:pPr lvl="3"/>
            <a:r>
              <a:rPr lang="zh-TW" altLang="en-US"/>
              <a:t>物件之現有功能與特色之必要性</a:t>
            </a:r>
            <a:r>
              <a:rPr lang="en-US" altLang="zh-TW"/>
              <a:t>﹖</a:t>
            </a:r>
          </a:p>
          <a:p>
            <a:pPr lvl="3"/>
            <a:r>
              <a:rPr lang="zh-TW" altLang="en-US"/>
              <a:t>市場有較低價格或較高品質物件可取代</a:t>
            </a:r>
            <a:r>
              <a:rPr lang="en-US" altLang="zh-TW"/>
              <a:t>﹖</a:t>
            </a:r>
          </a:p>
          <a:p>
            <a:pPr lvl="3"/>
            <a:r>
              <a:rPr lang="zh-TW" altLang="en-US"/>
              <a:t>物件之製造流程是否適當</a:t>
            </a:r>
            <a:r>
              <a:rPr lang="en-US" altLang="zh-TW"/>
              <a:t>﹖</a:t>
            </a:r>
          </a:p>
          <a:p>
            <a:pPr lvl="3"/>
            <a:r>
              <a:rPr lang="zh-TW" altLang="en-US"/>
              <a:t>有無標準零件可取代現有客製化之零件</a:t>
            </a:r>
            <a:r>
              <a:rPr lang="en-US" altLang="zh-TW"/>
              <a:t>﹖</a:t>
            </a:r>
          </a:p>
          <a:p>
            <a:pPr lvl="3"/>
            <a:r>
              <a:rPr lang="zh-TW" altLang="en-US"/>
              <a:t>有無較低成本之供應來源</a:t>
            </a:r>
            <a:r>
              <a:rPr lang="en-US" altLang="zh-TW"/>
              <a:t>﹖</a:t>
            </a:r>
          </a:p>
          <a:p>
            <a:pPr lvl="3"/>
            <a:r>
              <a:rPr lang="zh-TW" altLang="en-US"/>
              <a:t>有無較簡單之設計以方便使用、組裝、或成本較低</a:t>
            </a:r>
            <a:r>
              <a:rPr lang="en-US" altLang="zh-TW"/>
              <a:t>﹖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6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6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6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6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6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6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6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6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6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6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65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65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65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65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65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65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3" grpId="0" build="p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1026">
            <a:extLst>
              <a:ext uri="{FF2B5EF4-FFF2-40B4-BE49-F238E27FC236}">
                <a16:creationId xmlns:a16="http://schemas.microsoft.com/office/drawing/2014/main" id="{FB74FFEF-2165-85C0-6276-F30939D957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陸</a:t>
            </a:r>
            <a:r>
              <a:rPr lang="en-US" altLang="zh-TW"/>
              <a:t>﹑</a:t>
            </a:r>
            <a:r>
              <a:rPr lang="zh-TW" altLang="en-US"/>
              <a:t>採購研究</a:t>
            </a:r>
            <a:r>
              <a:rPr lang="en-US" altLang="zh-TW"/>
              <a:t>/</a:t>
            </a:r>
            <a:r>
              <a:rPr lang="zh-TW" altLang="en-US"/>
              <a:t>原物料需求預測</a:t>
            </a:r>
            <a:endParaRPr lang="zh-TW" altLang="en-US" sz="2000"/>
          </a:p>
        </p:txBody>
      </p:sp>
      <p:sp>
        <p:nvSpPr>
          <p:cNvPr id="69635" name="Rectangle 1027">
            <a:extLst>
              <a:ext uri="{FF2B5EF4-FFF2-40B4-BE49-F238E27FC236}">
                <a16:creationId xmlns:a16="http://schemas.microsoft.com/office/drawing/2014/main" id="{C3986FF1-02EA-59CD-2937-F68C600710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2101850"/>
            <a:ext cx="8229600" cy="4114800"/>
          </a:xfrm>
        </p:spPr>
        <p:txBody>
          <a:bodyPr/>
          <a:lstStyle/>
          <a:p>
            <a:r>
              <a:rPr lang="zh-TW" altLang="en-US" dirty="0"/>
              <a:t>研究供應市場物料價格</a:t>
            </a:r>
            <a:r>
              <a:rPr lang="zh-TW" altLang="en-US" dirty="0">
                <a:solidFill>
                  <a:srgbClr val="FF2F92"/>
                </a:solidFill>
              </a:rPr>
              <a:t>短中長期發展趨勢</a:t>
            </a:r>
          </a:p>
          <a:p>
            <a:r>
              <a:rPr lang="zh-TW" altLang="en-US" dirty="0"/>
              <a:t>發展</a:t>
            </a:r>
            <a:r>
              <a:rPr lang="zh-TW" altLang="en-US" dirty="0">
                <a:solidFill>
                  <a:srgbClr val="FF2F92"/>
                </a:solidFill>
              </a:rPr>
              <a:t>採購策略</a:t>
            </a:r>
          </a:p>
          <a:p>
            <a:r>
              <a:rPr lang="zh-TW" altLang="en-US" dirty="0"/>
              <a:t>訂定</a:t>
            </a:r>
            <a:r>
              <a:rPr lang="zh-TW" altLang="en-US" dirty="0">
                <a:solidFill>
                  <a:srgbClr val="FF2F92"/>
                </a:solidFill>
              </a:rPr>
              <a:t>採購計畫</a:t>
            </a:r>
          </a:p>
          <a:p>
            <a:r>
              <a:rPr lang="zh-TW" altLang="en-US" dirty="0"/>
              <a:t>明定採購部門任務</a:t>
            </a:r>
          </a:p>
          <a:p>
            <a:r>
              <a:rPr lang="zh-TW" altLang="en-US" dirty="0"/>
              <a:t>針對重要採購案組成跨部門小組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9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9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9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9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5" grpId="0" build="p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0647A12F-20D8-B015-537B-EE50E83203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838200"/>
            <a:ext cx="8229600" cy="1143000"/>
          </a:xfrm>
        </p:spPr>
        <p:txBody>
          <a:bodyPr/>
          <a:lstStyle/>
          <a:p>
            <a:r>
              <a:rPr lang="en-US" altLang="zh-TW"/>
              <a:t>ERP</a:t>
            </a:r>
            <a:r>
              <a:rPr lang="zh-TW" altLang="en-US"/>
              <a:t>系統</a:t>
            </a:r>
            <a:r>
              <a:rPr lang="en-US" altLang="zh-TW"/>
              <a:t>-</a:t>
            </a:r>
            <a:r>
              <a:rPr lang="zh-TW" altLang="en-US"/>
              <a:t>採購模組</a:t>
            </a:r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9329D237-DF99-82BB-3665-72F6BB59F1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採購屬於</a:t>
            </a:r>
            <a:r>
              <a:rPr lang="zh-TW" altLang="en-US" dirty="0">
                <a:highlight>
                  <a:srgbClr val="FFFF00"/>
                </a:highlight>
              </a:rPr>
              <a:t>物料管理模組</a:t>
            </a:r>
            <a:r>
              <a:rPr lang="en-US" altLang="zh-TW" dirty="0">
                <a:highlight>
                  <a:srgbClr val="FFFF00"/>
                </a:highlight>
              </a:rPr>
              <a:t>(MM module)</a:t>
            </a:r>
          </a:p>
          <a:p>
            <a:r>
              <a:rPr lang="zh-TW" altLang="en-US" dirty="0"/>
              <a:t>物料管理模組與其他模組關聯</a:t>
            </a:r>
          </a:p>
        </p:txBody>
      </p:sp>
      <p:pic>
        <p:nvPicPr>
          <p:cNvPr id="48132" name="圖片 1">
            <a:extLst>
              <a:ext uri="{FF2B5EF4-FFF2-40B4-BE49-F238E27FC236}">
                <a16:creationId xmlns:a16="http://schemas.microsoft.com/office/drawing/2014/main" id="{B89280E3-7527-4AE2-3F9B-4A723A6EEC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050" y="2624138"/>
            <a:ext cx="5394325" cy="2592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1026">
            <a:extLst>
              <a:ext uri="{FF2B5EF4-FFF2-40B4-BE49-F238E27FC236}">
                <a16:creationId xmlns:a16="http://schemas.microsoft.com/office/drawing/2014/main" id="{19DBE41C-624F-3664-5ECE-55482FF61665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28600" y="0"/>
            <a:ext cx="6858000" cy="5619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>
              <a:lnSpc>
                <a:spcPct val="85000"/>
              </a:lnSpc>
              <a:defRPr/>
            </a:pPr>
            <a:r>
              <a:rPr lang="en-US" altLang="zh-TW" dirty="0">
                <a:latin typeface="+mj-lt"/>
                <a:ea typeface="+mj-ea"/>
                <a:cs typeface="+mj-cs"/>
              </a:rPr>
              <a:t>MM</a:t>
            </a:r>
            <a:r>
              <a:rPr lang="zh-TW" altLang="en-US" dirty="0">
                <a:latin typeface="+mj-lt"/>
                <a:ea typeface="+mj-ea"/>
                <a:cs typeface="+mj-cs"/>
              </a:rPr>
              <a:t>與其他模組之關連</a:t>
            </a:r>
            <a:endParaRPr lang="zh-TW" altLang="en-US" sz="2000" dirty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spd="med">
    <p:cover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B45D281E-934B-0F78-7517-18B521E78B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66800" y="381000"/>
            <a:ext cx="7772400" cy="1143000"/>
          </a:xfrm>
        </p:spPr>
        <p:txBody>
          <a:bodyPr/>
          <a:lstStyle/>
          <a:p>
            <a:r>
              <a:rPr lang="en-US" altLang="zh-TW"/>
              <a:t>MM </a:t>
            </a:r>
            <a:r>
              <a:rPr lang="zh-TW" altLang="en-US"/>
              <a:t>模組的範圍</a:t>
            </a:r>
            <a:r>
              <a:rPr lang="en-US" altLang="zh-TW"/>
              <a:t>(1/2)</a:t>
            </a:r>
          </a:p>
        </p:txBody>
      </p:sp>
      <p:pic>
        <p:nvPicPr>
          <p:cNvPr id="49155" name="圖片 1">
            <a:extLst>
              <a:ext uri="{FF2B5EF4-FFF2-40B4-BE49-F238E27FC236}">
                <a16:creationId xmlns:a16="http://schemas.microsoft.com/office/drawing/2014/main" id="{2D9E4BBC-FEAD-EE55-43F7-8879A89617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2492375"/>
            <a:ext cx="6256337" cy="194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1026">
            <a:extLst>
              <a:ext uri="{FF2B5EF4-FFF2-40B4-BE49-F238E27FC236}">
                <a16:creationId xmlns:a16="http://schemas.microsoft.com/office/drawing/2014/main" id="{79A5803A-964D-5A2A-2236-6365CB07F73E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28600" y="0"/>
            <a:ext cx="6858000" cy="5619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>
              <a:lnSpc>
                <a:spcPct val="85000"/>
              </a:lnSpc>
              <a:defRPr/>
            </a:pPr>
            <a:r>
              <a:rPr lang="en-US" altLang="zh-TW" dirty="0">
                <a:latin typeface="+mj-lt"/>
                <a:ea typeface="+mj-ea"/>
                <a:cs typeface="+mj-cs"/>
              </a:rPr>
              <a:t>MM</a:t>
            </a:r>
            <a:r>
              <a:rPr lang="zh-TW" altLang="en-US" dirty="0">
                <a:latin typeface="+mj-lt"/>
                <a:ea typeface="+mj-ea"/>
                <a:cs typeface="+mj-cs"/>
              </a:rPr>
              <a:t>模組的範圍</a:t>
            </a:r>
            <a:endParaRPr lang="zh-TW" altLang="en-US" sz="2000" dirty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spd="med">
    <p:cover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3CA96207-F7BB-572B-1C0F-98A75BA684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16013" y="549275"/>
            <a:ext cx="7772400" cy="1143000"/>
          </a:xfrm>
        </p:spPr>
        <p:txBody>
          <a:bodyPr/>
          <a:lstStyle/>
          <a:p>
            <a:r>
              <a:rPr lang="en-US" altLang="zh-TW"/>
              <a:t>MM </a:t>
            </a:r>
            <a:r>
              <a:rPr lang="zh-TW" altLang="en-US"/>
              <a:t>模組的範圍</a:t>
            </a:r>
            <a:r>
              <a:rPr lang="en-US" altLang="zh-TW"/>
              <a:t>(2/2)</a:t>
            </a:r>
          </a:p>
        </p:txBody>
      </p:sp>
      <p:sp>
        <p:nvSpPr>
          <p:cNvPr id="51203" name="Rectangle 6">
            <a:extLst>
              <a:ext uri="{FF2B5EF4-FFF2-40B4-BE49-F238E27FC236}">
                <a16:creationId xmlns:a16="http://schemas.microsoft.com/office/drawing/2014/main" id="{56697A29-D87B-FAB8-3FC7-3A3976B6D0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6400800"/>
            <a:ext cx="685800" cy="1524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200" b="1">
                <a:solidFill>
                  <a:schemeClr val="bg1"/>
                </a:solidFill>
                <a:latin typeface="Arial-BoldMT" charset="0"/>
                <a:ea typeface="新細明體" panose="02020500000000000000" pitchFamily="18" charset="-120"/>
              </a:defRPr>
            </a:lvl1pPr>
            <a:lvl2pPr marL="742950" indent="-285750">
              <a:defRPr sz="2200" b="1">
                <a:solidFill>
                  <a:schemeClr val="bg1"/>
                </a:solidFill>
                <a:latin typeface="Arial-BoldMT" charset="0"/>
                <a:ea typeface="新細明體" panose="02020500000000000000" pitchFamily="18" charset="-120"/>
              </a:defRPr>
            </a:lvl2pPr>
            <a:lvl3pPr marL="1143000" indent="-228600">
              <a:defRPr sz="2200" b="1">
                <a:solidFill>
                  <a:schemeClr val="bg1"/>
                </a:solidFill>
                <a:latin typeface="Arial-BoldMT" charset="0"/>
                <a:ea typeface="新細明體" panose="02020500000000000000" pitchFamily="18" charset="-120"/>
              </a:defRPr>
            </a:lvl3pPr>
            <a:lvl4pPr marL="1600200" indent="-228600">
              <a:defRPr sz="2200" b="1">
                <a:solidFill>
                  <a:schemeClr val="bg1"/>
                </a:solidFill>
                <a:latin typeface="Arial-BoldMT" charset="0"/>
                <a:ea typeface="新細明體" panose="02020500000000000000" pitchFamily="18" charset="-120"/>
              </a:defRPr>
            </a:lvl4pPr>
            <a:lvl5pPr marL="2057400" indent="-228600">
              <a:defRPr sz="2200" b="1">
                <a:solidFill>
                  <a:schemeClr val="bg1"/>
                </a:solidFill>
                <a:latin typeface="Arial-BoldMT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bg1"/>
                </a:solidFill>
                <a:latin typeface="Arial-BoldMT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bg1"/>
                </a:solidFill>
                <a:latin typeface="Arial-BoldMT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bg1"/>
                </a:solidFill>
                <a:latin typeface="Arial-BoldMT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bg1"/>
                </a:solidFill>
                <a:latin typeface="Arial-BoldMT" charset="0"/>
                <a:ea typeface="新細明體" panose="02020500000000000000" pitchFamily="18" charset="-120"/>
              </a:defRPr>
            </a:lvl9pPr>
          </a:lstStyle>
          <a:p>
            <a:pPr>
              <a:lnSpc>
                <a:spcPct val="90000"/>
              </a:lnSpc>
              <a:spcAft>
                <a:spcPct val="50000"/>
              </a:spcAft>
              <a:buClr>
                <a:srgbClr val="273C82"/>
              </a:buClr>
              <a:buSzPct val="100000"/>
              <a:buFont typeface="Wingdings" pitchFamily="2" charset="2"/>
              <a:buChar char="Ø"/>
            </a:pPr>
            <a:endParaRPr lang="zh-TW" altLang="en-US"/>
          </a:p>
        </p:txBody>
      </p:sp>
      <p:pic>
        <p:nvPicPr>
          <p:cNvPr id="51204" name="圖片 1">
            <a:extLst>
              <a:ext uri="{FF2B5EF4-FFF2-40B4-BE49-F238E27FC236}">
                <a16:creationId xmlns:a16="http://schemas.microsoft.com/office/drawing/2014/main" id="{3469EBB0-EE43-9B39-CA79-6BEA9DD9A1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1412875"/>
            <a:ext cx="6742113" cy="403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1026">
            <a:extLst>
              <a:ext uri="{FF2B5EF4-FFF2-40B4-BE49-F238E27FC236}">
                <a16:creationId xmlns:a16="http://schemas.microsoft.com/office/drawing/2014/main" id="{12075C2D-9685-A0B1-97C4-A47FC233DC86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28600" y="0"/>
            <a:ext cx="6858000" cy="5619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>
              <a:lnSpc>
                <a:spcPct val="85000"/>
              </a:lnSpc>
              <a:defRPr/>
            </a:pPr>
            <a:r>
              <a:rPr lang="en-US" altLang="zh-TW" dirty="0">
                <a:latin typeface="+mj-lt"/>
                <a:ea typeface="+mj-ea"/>
                <a:cs typeface="+mj-cs"/>
              </a:rPr>
              <a:t>MM</a:t>
            </a:r>
            <a:r>
              <a:rPr lang="zh-TW" altLang="en-US" dirty="0">
                <a:latin typeface="+mj-lt"/>
                <a:ea typeface="+mj-ea"/>
                <a:cs typeface="+mj-cs"/>
              </a:rPr>
              <a:t>與其他作業流程之關聯</a:t>
            </a:r>
            <a:endParaRPr lang="zh-TW" altLang="en-US" sz="2000" dirty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spd="med">
    <p:cover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3264768C-55BD-FA5B-FCD2-B6D92C528E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採購流程</a:t>
            </a:r>
            <a:r>
              <a:rPr lang="en-US" altLang="zh-TW"/>
              <a:t>(1/2)</a:t>
            </a:r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DB823E6D-57A4-FCAB-E44B-6A068F4A30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>
                <a:solidFill>
                  <a:srgbClr val="FF2F92"/>
                </a:solidFill>
                <a:highlight>
                  <a:srgbClr val="FFFF00"/>
                </a:highlight>
              </a:rPr>
              <a:t>請購作業</a:t>
            </a:r>
          </a:p>
          <a:p>
            <a:r>
              <a:rPr lang="zh-TW" altLang="en-US" dirty="0"/>
              <a:t>採購作業</a:t>
            </a:r>
          </a:p>
          <a:p>
            <a:r>
              <a:rPr lang="zh-TW" altLang="en-US" dirty="0"/>
              <a:t>採購品到貨作業</a:t>
            </a:r>
          </a:p>
          <a:p>
            <a:r>
              <a:rPr lang="zh-TW" altLang="en-US" dirty="0"/>
              <a:t>發票資料處理</a:t>
            </a:r>
          </a:p>
          <a:p>
            <a:pPr>
              <a:buFont typeface="Wingdings" pitchFamily="2" charset="2"/>
              <a:buNone/>
            </a:pPr>
            <a:endParaRPr lang="en-US" altLang="zh-TW" dirty="0"/>
          </a:p>
        </p:txBody>
      </p:sp>
    </p:spTree>
  </p:cSld>
  <p:clrMapOvr>
    <a:masterClrMapping/>
  </p:clrMapOvr>
  <p:transition spd="med">
    <p:cover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978027D4-E1A3-D5DA-ACE3-E5A9042607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66800" y="228600"/>
            <a:ext cx="7772400" cy="1143000"/>
          </a:xfrm>
        </p:spPr>
        <p:txBody>
          <a:bodyPr/>
          <a:lstStyle/>
          <a:p>
            <a:r>
              <a:rPr lang="zh-TW" altLang="en-US"/>
              <a:t>採購流程</a:t>
            </a:r>
            <a:r>
              <a:rPr lang="en-US" altLang="zh-TW"/>
              <a:t>(2/2)</a:t>
            </a:r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B9C6CF8C-7FB3-0AD4-BD6A-004AD9604E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287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200" b="1">
                <a:solidFill>
                  <a:schemeClr val="bg1"/>
                </a:solidFill>
                <a:latin typeface="Arial-BoldMT" charset="0"/>
                <a:ea typeface="新細明體" panose="02020500000000000000" pitchFamily="18" charset="-120"/>
              </a:defRPr>
            </a:lvl1pPr>
            <a:lvl2pPr marL="742950" indent="-285750">
              <a:defRPr sz="2200" b="1">
                <a:solidFill>
                  <a:schemeClr val="bg1"/>
                </a:solidFill>
                <a:latin typeface="Arial-BoldMT" charset="0"/>
                <a:ea typeface="新細明體" panose="02020500000000000000" pitchFamily="18" charset="-120"/>
              </a:defRPr>
            </a:lvl2pPr>
            <a:lvl3pPr marL="1143000" indent="-228600">
              <a:defRPr sz="2200" b="1">
                <a:solidFill>
                  <a:schemeClr val="bg1"/>
                </a:solidFill>
                <a:latin typeface="Arial-BoldMT" charset="0"/>
                <a:ea typeface="新細明體" panose="02020500000000000000" pitchFamily="18" charset="-120"/>
              </a:defRPr>
            </a:lvl3pPr>
            <a:lvl4pPr marL="1600200" indent="-228600">
              <a:defRPr sz="2200" b="1">
                <a:solidFill>
                  <a:schemeClr val="bg1"/>
                </a:solidFill>
                <a:latin typeface="Arial-BoldMT" charset="0"/>
                <a:ea typeface="新細明體" panose="02020500000000000000" pitchFamily="18" charset="-120"/>
              </a:defRPr>
            </a:lvl4pPr>
            <a:lvl5pPr marL="2057400" indent="-228600">
              <a:defRPr sz="2200" b="1">
                <a:solidFill>
                  <a:schemeClr val="bg1"/>
                </a:solidFill>
                <a:latin typeface="Arial-BoldMT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bg1"/>
                </a:solidFill>
                <a:latin typeface="Arial-BoldMT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bg1"/>
                </a:solidFill>
                <a:latin typeface="Arial-BoldMT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bg1"/>
                </a:solidFill>
                <a:latin typeface="Arial-BoldMT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bg1"/>
                </a:solidFill>
                <a:latin typeface="Arial-BoldMT" charset="0"/>
                <a:ea typeface="新細明體" panose="02020500000000000000" pitchFamily="18" charset="-120"/>
              </a:defRPr>
            </a:lvl9pPr>
          </a:lstStyle>
          <a:p>
            <a:pPr>
              <a:lnSpc>
                <a:spcPct val="90000"/>
              </a:lnSpc>
              <a:spcAft>
                <a:spcPct val="50000"/>
              </a:spcAft>
              <a:buClr>
                <a:srgbClr val="273C82"/>
              </a:buClr>
              <a:buSzPct val="100000"/>
              <a:buFont typeface="Wingdings" pitchFamily="2" charset="2"/>
              <a:buChar char="Ø"/>
            </a:pPr>
            <a:endParaRPr lang="zh-TW" altLang="en-US"/>
          </a:p>
        </p:txBody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EF770AB2-2CD5-77D6-86F4-A7A565E5F3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0" y="928688"/>
            <a:ext cx="2668588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687388">
              <a:spcAft>
                <a:spcPct val="50000"/>
              </a:spcAft>
              <a:buClr>
                <a:srgbClr val="273C82"/>
              </a:buClr>
              <a:buSzPct val="100000"/>
              <a:buFont typeface="Wingdings" pitchFamily="2" charset="2"/>
              <a:buChar char="Ø"/>
              <a:defRPr sz="2400" b="1">
                <a:solidFill>
                  <a:srgbClr val="0000FF"/>
                </a:solidFill>
                <a:latin typeface="Arial" panose="020B0604020202020204" pitchFamily="34" charset="0"/>
                <a:ea typeface="標楷體" panose="02010601000101010101" pitchFamily="2" charset="-120"/>
              </a:defRPr>
            </a:lvl1pPr>
            <a:lvl2pPr marL="742950" indent="-285750" defTabSz="687388">
              <a:spcAft>
                <a:spcPct val="50000"/>
              </a:spcAft>
              <a:buClr>
                <a:srgbClr val="273C82"/>
              </a:buClr>
              <a:buSzPct val="75000"/>
              <a:buFont typeface="Wingdings" pitchFamily="2" charset="2"/>
              <a:buChar char="n"/>
              <a:defRPr sz="2000" b="1">
                <a:solidFill>
                  <a:srgbClr val="FF6600"/>
                </a:solidFill>
                <a:latin typeface="Arial" panose="020B0604020202020204" pitchFamily="34" charset="0"/>
                <a:ea typeface="標楷體" panose="02010601000101010101" pitchFamily="2" charset="-120"/>
              </a:defRPr>
            </a:lvl2pPr>
            <a:lvl3pPr marL="1143000" indent="-228600" defTabSz="687388">
              <a:spcAft>
                <a:spcPct val="50000"/>
              </a:spcAft>
              <a:buClr>
                <a:srgbClr val="273C82"/>
              </a:buClr>
              <a:buSzPct val="125000"/>
              <a:buFont typeface="Wingdings" pitchFamily="2" charset="2"/>
              <a:buChar char="w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標楷體" panose="02010601000101010101" pitchFamily="2" charset="-120"/>
              </a:defRPr>
            </a:lvl3pPr>
            <a:lvl4pPr marL="1600200" indent="-228600" defTabSz="687388">
              <a:spcAft>
                <a:spcPct val="50000"/>
              </a:spcAft>
              <a:buClr>
                <a:srgbClr val="273C82"/>
              </a:buClr>
              <a:buSzPct val="75000"/>
              <a:buFont typeface="Wingdings" pitchFamily="2" charset="2"/>
              <a:buChar char="l"/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標楷體" panose="02010601000101010101" pitchFamily="2" charset="-120"/>
              </a:defRPr>
            </a:lvl4pPr>
            <a:lvl5pPr marL="2057400" indent="-228600" defTabSz="687388">
              <a:spcAft>
                <a:spcPct val="50000"/>
              </a:spcAft>
              <a:buClr>
                <a:srgbClr val="37368D"/>
              </a:buClr>
              <a:buSzPct val="100000"/>
              <a:buChar char="§"/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標楷體" panose="02010601000101010101" pitchFamily="2" charset="-120"/>
              </a:defRPr>
            </a:lvl5pPr>
            <a:lvl6pPr marL="2514600" indent="-228600" defTabSz="687388" eaLnBrk="0" fontAlgn="base" hangingPunct="0">
              <a:spcBef>
                <a:spcPct val="0"/>
              </a:spcBef>
              <a:spcAft>
                <a:spcPct val="50000"/>
              </a:spcAft>
              <a:buClr>
                <a:srgbClr val="37368D"/>
              </a:buClr>
              <a:buSzPct val="100000"/>
              <a:buChar char="§"/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標楷體" panose="02010601000101010101" pitchFamily="2" charset="-120"/>
              </a:defRPr>
            </a:lvl6pPr>
            <a:lvl7pPr marL="2971800" indent="-228600" defTabSz="687388" eaLnBrk="0" fontAlgn="base" hangingPunct="0">
              <a:spcBef>
                <a:spcPct val="0"/>
              </a:spcBef>
              <a:spcAft>
                <a:spcPct val="50000"/>
              </a:spcAft>
              <a:buClr>
                <a:srgbClr val="37368D"/>
              </a:buClr>
              <a:buSzPct val="100000"/>
              <a:buChar char="§"/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標楷體" panose="02010601000101010101" pitchFamily="2" charset="-120"/>
              </a:defRPr>
            </a:lvl7pPr>
            <a:lvl8pPr marL="3429000" indent="-228600" defTabSz="687388" eaLnBrk="0" fontAlgn="base" hangingPunct="0">
              <a:spcBef>
                <a:spcPct val="0"/>
              </a:spcBef>
              <a:spcAft>
                <a:spcPct val="50000"/>
              </a:spcAft>
              <a:buClr>
                <a:srgbClr val="37368D"/>
              </a:buClr>
              <a:buSzPct val="100000"/>
              <a:buChar char="§"/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標楷體" panose="02010601000101010101" pitchFamily="2" charset="-120"/>
              </a:defRPr>
            </a:lvl8pPr>
            <a:lvl9pPr marL="3886200" indent="-228600" defTabSz="687388" eaLnBrk="0" fontAlgn="base" hangingPunct="0">
              <a:spcBef>
                <a:spcPct val="0"/>
              </a:spcBef>
              <a:spcAft>
                <a:spcPct val="50000"/>
              </a:spcAft>
              <a:buClr>
                <a:srgbClr val="37368D"/>
              </a:buClr>
              <a:buSzPct val="100000"/>
              <a:buChar char="§"/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標楷體" panose="02010601000101010101" pitchFamily="2" charset="-120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zh-TW" altLang="en-US"/>
              <a:t>採購環境</a:t>
            </a:r>
            <a:endParaRPr lang="en-US" altLang="zh-TW"/>
          </a:p>
        </p:txBody>
      </p:sp>
      <p:pic>
        <p:nvPicPr>
          <p:cNvPr id="53253" name="圖片 2">
            <a:extLst>
              <a:ext uri="{FF2B5EF4-FFF2-40B4-BE49-F238E27FC236}">
                <a16:creationId xmlns:a16="http://schemas.microsoft.com/office/drawing/2014/main" id="{5E604610-3DED-B61C-FE44-DEC57AA7A8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8" y="1556792"/>
            <a:ext cx="7429500" cy="435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1026">
            <a:extLst>
              <a:ext uri="{FF2B5EF4-FFF2-40B4-BE49-F238E27FC236}">
                <a16:creationId xmlns:a16="http://schemas.microsoft.com/office/drawing/2014/main" id="{774FACFA-8C4F-FDD7-69F2-5FFF1F6D8FAC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28600" y="0"/>
            <a:ext cx="6858000" cy="5619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>
              <a:lnSpc>
                <a:spcPct val="85000"/>
              </a:lnSpc>
              <a:defRPr/>
            </a:pPr>
            <a:r>
              <a:rPr lang="zh-TW" altLang="en-US" dirty="0">
                <a:solidFill>
                  <a:srgbClr val="FF2F92"/>
                </a:solidFill>
                <a:highlight>
                  <a:srgbClr val="FFFF00"/>
                </a:highlight>
                <a:latin typeface="+mj-lt"/>
                <a:ea typeface="+mj-ea"/>
                <a:cs typeface="+mj-cs"/>
              </a:rPr>
              <a:t>系統之採購流程</a:t>
            </a:r>
            <a:endParaRPr lang="zh-TW" altLang="en-US" sz="2000" dirty="0">
              <a:solidFill>
                <a:srgbClr val="FF2F92"/>
              </a:solidFill>
              <a:highlight>
                <a:srgbClr val="FFFF00"/>
              </a:highlight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spd="med">
    <p:cover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397B45A9-7E66-E2E0-4DCF-302CA497C5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請購作業</a:t>
            </a:r>
            <a:r>
              <a:rPr lang="en-US" altLang="zh-TW"/>
              <a:t>(1/2)</a:t>
            </a:r>
          </a:p>
        </p:txBody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4C719B27-D9B4-151C-298F-479D077691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/>
              <a:t>請購部門向採購部門提出請購需求</a:t>
            </a:r>
          </a:p>
          <a:p>
            <a:pPr lvl="1"/>
            <a:r>
              <a:rPr lang="zh-TW" altLang="en-US"/>
              <a:t>需在何時獲得多少數量的某項物品或服務</a:t>
            </a:r>
          </a:p>
          <a:p>
            <a:r>
              <a:rPr lang="zh-TW" altLang="en-US"/>
              <a:t>請購來源可為系統自動產生或由人工輸入</a:t>
            </a:r>
          </a:p>
        </p:txBody>
      </p:sp>
    </p:spTree>
  </p:cSld>
  <p:clrMapOvr>
    <a:masterClrMapping/>
  </p:clrMapOvr>
  <p:transition spd="med">
    <p:cover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B6439BC3-C73A-398D-B7C3-5E6A574964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66800" y="381000"/>
            <a:ext cx="7772400" cy="1143000"/>
          </a:xfrm>
        </p:spPr>
        <p:txBody>
          <a:bodyPr/>
          <a:lstStyle/>
          <a:p>
            <a:r>
              <a:rPr lang="zh-TW" altLang="en-US"/>
              <a:t>請購作業</a:t>
            </a:r>
            <a:r>
              <a:rPr lang="en-US" altLang="zh-TW"/>
              <a:t>(2/2)</a:t>
            </a:r>
          </a:p>
        </p:txBody>
      </p:sp>
      <p:pic>
        <p:nvPicPr>
          <p:cNvPr id="57347" name="Picture 13" descr="5-10請購單">
            <a:extLst>
              <a:ext uri="{FF2B5EF4-FFF2-40B4-BE49-F238E27FC236}">
                <a16:creationId xmlns:a16="http://schemas.microsoft.com/office/drawing/2014/main" id="{A0545AF9-14BA-1E20-D7E8-F952CB5AA6B6}"/>
              </a:ext>
            </a:extLst>
          </p:cNvPr>
          <p:cNvPicPr>
            <a:picLocks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71500" y="1285875"/>
            <a:ext cx="7162800" cy="4540250"/>
          </a:xfrm>
          <a:noFill/>
        </p:spPr>
      </p:pic>
      <p:sp>
        <p:nvSpPr>
          <p:cNvPr id="4" name="Rectangle 1026">
            <a:extLst>
              <a:ext uri="{FF2B5EF4-FFF2-40B4-BE49-F238E27FC236}">
                <a16:creationId xmlns:a16="http://schemas.microsoft.com/office/drawing/2014/main" id="{6255A0C1-7A63-14B0-FFE5-030DA53813EA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28600" y="0"/>
            <a:ext cx="6858000" cy="5619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>
              <a:lnSpc>
                <a:spcPct val="85000"/>
              </a:lnSpc>
              <a:defRPr/>
            </a:pPr>
            <a:r>
              <a:rPr lang="zh-TW" altLang="en-US" dirty="0">
                <a:latin typeface="+mj-lt"/>
                <a:ea typeface="+mj-ea"/>
                <a:cs typeface="+mj-cs"/>
              </a:rPr>
              <a:t>請購單與採購單之關係</a:t>
            </a:r>
            <a:endParaRPr lang="zh-TW" altLang="en-US" sz="2000" dirty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spd="med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C4FD4A39-49C5-4E1D-9AEC-87803EE4EB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企業採購目標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6FADE251-702F-62B3-7C9C-2924B7EFB4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>
                <a:highlight>
                  <a:srgbClr val="FFFF00"/>
                </a:highlight>
              </a:rPr>
              <a:t>短期目標</a:t>
            </a:r>
          </a:p>
          <a:p>
            <a:pPr lvl="1"/>
            <a:r>
              <a:rPr lang="zh-TW" altLang="en-US" sz="2400" dirty="0"/>
              <a:t>適時向最恰當</a:t>
            </a:r>
            <a:r>
              <a:rPr lang="zh-TW" altLang="en-US" sz="2400" dirty="0">
                <a:highlight>
                  <a:srgbClr val="FFFF00"/>
                </a:highlight>
              </a:rPr>
              <a:t>供應商購買正確數量且符合品質規格</a:t>
            </a:r>
            <a:r>
              <a:rPr lang="zh-TW" altLang="en-US" sz="2400" dirty="0"/>
              <a:t>要求的產品運送到正確的地點給組織內請購者</a:t>
            </a:r>
          </a:p>
          <a:p>
            <a:r>
              <a:rPr lang="zh-TW" altLang="en-US" dirty="0"/>
              <a:t>中期目標</a:t>
            </a:r>
          </a:p>
          <a:p>
            <a:pPr lvl="1"/>
            <a:r>
              <a:rPr lang="zh-TW" altLang="en-US" sz="2400" dirty="0"/>
              <a:t>協助組織達成</a:t>
            </a:r>
            <a:r>
              <a:rPr lang="zh-TW" altLang="en-US" sz="2400" dirty="0">
                <a:highlight>
                  <a:srgbClr val="FFFF00"/>
                </a:highlight>
              </a:rPr>
              <a:t>營運目標</a:t>
            </a:r>
            <a:r>
              <a:rPr lang="zh-TW" altLang="en-US" sz="2400" dirty="0"/>
              <a:t>、有效管理採購部門、與其他部門維持密切聯繫</a:t>
            </a:r>
          </a:p>
          <a:p>
            <a:r>
              <a:rPr lang="zh-TW" altLang="en-US" dirty="0">
                <a:highlight>
                  <a:srgbClr val="FFFF00"/>
                </a:highlight>
              </a:rPr>
              <a:t>長期目標</a:t>
            </a:r>
          </a:p>
          <a:p>
            <a:pPr lvl="1"/>
            <a:r>
              <a:rPr lang="zh-TW" altLang="en-US" sz="2400" dirty="0"/>
              <a:t>發展企業</a:t>
            </a:r>
            <a:r>
              <a:rPr lang="zh-TW" altLang="en-US" sz="2400" dirty="0">
                <a:solidFill>
                  <a:srgbClr val="FF2F92"/>
                </a:solidFill>
              </a:rPr>
              <a:t>整合性之採購策略</a:t>
            </a:r>
            <a:r>
              <a:rPr lang="zh-TW" altLang="en-US" sz="2400" dirty="0"/>
              <a:t>，以協助企業整體營運策略及終極目標之實現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 build="p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25828193-580F-1D30-BF5D-E76ACA5A82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66800" y="457200"/>
            <a:ext cx="7772400" cy="1143000"/>
          </a:xfrm>
        </p:spPr>
        <p:txBody>
          <a:bodyPr/>
          <a:lstStyle/>
          <a:p>
            <a:r>
              <a:rPr lang="zh-TW" altLang="en-US"/>
              <a:t>採購</a:t>
            </a:r>
            <a:r>
              <a:rPr lang="en-US" altLang="zh-TW"/>
              <a:t>-</a:t>
            </a:r>
            <a:r>
              <a:rPr lang="zh-TW" altLang="en-US"/>
              <a:t>決定採購之供應來源</a:t>
            </a:r>
          </a:p>
        </p:txBody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D744C000-10EF-0FFB-63CE-842A7803FA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9388" y="857250"/>
            <a:ext cx="8675687" cy="4895850"/>
          </a:xfrm>
        </p:spPr>
        <p:txBody>
          <a:bodyPr/>
          <a:lstStyle/>
          <a:p>
            <a:pPr marL="342900" indent="-342900"/>
            <a:r>
              <a:rPr lang="en-US" altLang="zh-TW" sz="1800"/>
              <a:t> </a:t>
            </a:r>
            <a:r>
              <a:rPr lang="zh-TW" altLang="en-US" sz="1800"/>
              <a:t>採購來源可以為內部或外部</a:t>
            </a:r>
          </a:p>
          <a:p>
            <a:pPr marL="342900" indent="-342900"/>
            <a:r>
              <a:rPr lang="zh-TW" altLang="en-US" sz="1800"/>
              <a:t>可以用供應商來源清單或報價清單以管理更新供應商來源</a:t>
            </a:r>
          </a:p>
        </p:txBody>
      </p:sp>
      <p:sp>
        <p:nvSpPr>
          <p:cNvPr id="59396" name="Rectangle 4">
            <a:extLst>
              <a:ext uri="{FF2B5EF4-FFF2-40B4-BE49-F238E27FC236}">
                <a16:creationId xmlns:a16="http://schemas.microsoft.com/office/drawing/2014/main" id="{B235CA86-66CA-A3AE-2659-E507517AFD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200" b="1">
                <a:solidFill>
                  <a:schemeClr val="bg1"/>
                </a:solidFill>
                <a:latin typeface="Arial-BoldMT" charset="0"/>
                <a:ea typeface="新細明體" panose="02020500000000000000" pitchFamily="18" charset="-120"/>
              </a:defRPr>
            </a:lvl1pPr>
            <a:lvl2pPr marL="742950" indent="-285750">
              <a:defRPr sz="2200" b="1">
                <a:solidFill>
                  <a:schemeClr val="bg1"/>
                </a:solidFill>
                <a:latin typeface="Arial-BoldMT" charset="0"/>
                <a:ea typeface="新細明體" panose="02020500000000000000" pitchFamily="18" charset="-120"/>
              </a:defRPr>
            </a:lvl2pPr>
            <a:lvl3pPr marL="1143000" indent="-228600">
              <a:defRPr sz="2200" b="1">
                <a:solidFill>
                  <a:schemeClr val="bg1"/>
                </a:solidFill>
                <a:latin typeface="Arial-BoldMT" charset="0"/>
                <a:ea typeface="新細明體" panose="02020500000000000000" pitchFamily="18" charset="-120"/>
              </a:defRPr>
            </a:lvl3pPr>
            <a:lvl4pPr marL="1600200" indent="-228600">
              <a:defRPr sz="2200" b="1">
                <a:solidFill>
                  <a:schemeClr val="bg1"/>
                </a:solidFill>
                <a:latin typeface="Arial-BoldMT" charset="0"/>
                <a:ea typeface="新細明體" panose="02020500000000000000" pitchFamily="18" charset="-120"/>
              </a:defRPr>
            </a:lvl4pPr>
            <a:lvl5pPr marL="2057400" indent="-228600">
              <a:defRPr sz="2200" b="1">
                <a:solidFill>
                  <a:schemeClr val="bg1"/>
                </a:solidFill>
                <a:latin typeface="Arial-BoldMT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bg1"/>
                </a:solidFill>
                <a:latin typeface="Arial-BoldMT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bg1"/>
                </a:solidFill>
                <a:latin typeface="Arial-BoldMT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bg1"/>
                </a:solidFill>
                <a:latin typeface="Arial-BoldMT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bg1"/>
                </a:solidFill>
                <a:latin typeface="Arial-BoldMT" charset="0"/>
                <a:ea typeface="新細明體" panose="02020500000000000000" pitchFamily="18" charset="-120"/>
              </a:defRPr>
            </a:lvl9pPr>
          </a:lstStyle>
          <a:p>
            <a:pPr>
              <a:lnSpc>
                <a:spcPct val="90000"/>
              </a:lnSpc>
              <a:spcAft>
                <a:spcPct val="50000"/>
              </a:spcAft>
              <a:buClr>
                <a:srgbClr val="273C82"/>
              </a:buClr>
              <a:buSzPct val="100000"/>
              <a:buFont typeface="Wingdings" pitchFamily="2" charset="2"/>
              <a:buChar char="Ø"/>
            </a:pPr>
            <a:endParaRPr lang="zh-TW" altLang="en-US"/>
          </a:p>
        </p:txBody>
      </p:sp>
      <p:pic>
        <p:nvPicPr>
          <p:cNvPr id="59397" name="Picture 7" descr="圖1">
            <a:extLst>
              <a:ext uri="{FF2B5EF4-FFF2-40B4-BE49-F238E27FC236}">
                <a16:creationId xmlns:a16="http://schemas.microsoft.com/office/drawing/2014/main" id="{F1E9B7E1-F6B4-9AF9-D888-3FBD59176B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8" y="2071688"/>
            <a:ext cx="7715250" cy="432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1026">
            <a:extLst>
              <a:ext uri="{FF2B5EF4-FFF2-40B4-BE49-F238E27FC236}">
                <a16:creationId xmlns:a16="http://schemas.microsoft.com/office/drawing/2014/main" id="{3890B464-C076-B3A0-C7F8-F3512FEFDDC0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28600" y="0"/>
            <a:ext cx="6858000" cy="5619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>
              <a:lnSpc>
                <a:spcPct val="85000"/>
              </a:lnSpc>
              <a:defRPr/>
            </a:pPr>
            <a:r>
              <a:rPr lang="zh-TW" altLang="en-US" dirty="0">
                <a:latin typeface="+mj-lt"/>
                <a:ea typeface="+mj-ea"/>
                <a:cs typeface="+mj-cs"/>
              </a:rPr>
              <a:t>補充</a:t>
            </a:r>
            <a:endParaRPr lang="zh-TW" altLang="en-US" sz="2000" dirty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spd="med">
    <p:cover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42" name="圖片 1">
            <a:extLst>
              <a:ext uri="{FF2B5EF4-FFF2-40B4-BE49-F238E27FC236}">
                <a16:creationId xmlns:a16="http://schemas.microsoft.com/office/drawing/2014/main" id="{880B4F4A-EF0A-0182-39E8-75BA7745A3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1341438"/>
            <a:ext cx="6958012" cy="451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43" name="標題 3">
            <a:extLst>
              <a:ext uri="{FF2B5EF4-FFF2-40B4-BE49-F238E27FC236}">
                <a16:creationId xmlns:a16="http://schemas.microsoft.com/office/drawing/2014/main" id="{F905D1F1-6D42-9D28-AC46-7B5A532757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詢價模式</a:t>
            </a:r>
          </a:p>
        </p:txBody>
      </p:sp>
    </p:spTree>
  </p:cSld>
  <p:clrMapOvr>
    <a:masterClrMapping/>
  </p:clrMapOvr>
  <p:transition spd="med">
    <p:cover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90D482BD-B052-3FA7-A75E-247090FD07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66800" y="304800"/>
            <a:ext cx="7772400" cy="1143000"/>
          </a:xfrm>
        </p:spPr>
        <p:txBody>
          <a:bodyPr/>
          <a:lstStyle/>
          <a:p>
            <a:r>
              <a:rPr lang="zh-TW" altLang="en-US"/>
              <a:t>採購</a:t>
            </a:r>
            <a:r>
              <a:rPr lang="en-US" altLang="zh-TW"/>
              <a:t>-</a:t>
            </a:r>
            <a:r>
              <a:rPr lang="zh-TW" altLang="en-US"/>
              <a:t>詢價處理模式</a:t>
            </a:r>
          </a:p>
        </p:txBody>
      </p:sp>
      <p:sp>
        <p:nvSpPr>
          <p:cNvPr id="4" name="Rectangle 1026">
            <a:extLst>
              <a:ext uri="{FF2B5EF4-FFF2-40B4-BE49-F238E27FC236}">
                <a16:creationId xmlns:a16="http://schemas.microsoft.com/office/drawing/2014/main" id="{A6396738-BD98-9245-8617-D35EF876F0BC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28600" y="0"/>
            <a:ext cx="6858000" cy="5619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>
            <a:lvl1pPr>
              <a:defRPr sz="2200" b="1">
                <a:solidFill>
                  <a:schemeClr val="bg1"/>
                </a:solidFill>
                <a:latin typeface="Arial-BoldMT" charset="0"/>
                <a:ea typeface="新細明體" panose="02020500000000000000" pitchFamily="18" charset="-120"/>
              </a:defRPr>
            </a:lvl1pPr>
            <a:lvl2pPr marL="742950" indent="-285750">
              <a:defRPr sz="2200" b="1">
                <a:solidFill>
                  <a:schemeClr val="bg1"/>
                </a:solidFill>
                <a:latin typeface="Arial-BoldMT" charset="0"/>
                <a:ea typeface="新細明體" panose="02020500000000000000" pitchFamily="18" charset="-120"/>
              </a:defRPr>
            </a:lvl2pPr>
            <a:lvl3pPr marL="1143000" indent="-228600">
              <a:defRPr sz="2200" b="1">
                <a:solidFill>
                  <a:schemeClr val="bg1"/>
                </a:solidFill>
                <a:latin typeface="Arial-BoldMT" charset="0"/>
                <a:ea typeface="新細明體" panose="02020500000000000000" pitchFamily="18" charset="-120"/>
              </a:defRPr>
            </a:lvl3pPr>
            <a:lvl4pPr marL="1600200" indent="-228600">
              <a:defRPr sz="2200" b="1">
                <a:solidFill>
                  <a:schemeClr val="bg1"/>
                </a:solidFill>
                <a:latin typeface="Arial-BoldMT" charset="0"/>
                <a:ea typeface="新細明體" panose="02020500000000000000" pitchFamily="18" charset="-120"/>
              </a:defRPr>
            </a:lvl4pPr>
            <a:lvl5pPr marL="2057400" indent="-228600">
              <a:defRPr sz="2200" b="1">
                <a:solidFill>
                  <a:schemeClr val="bg1"/>
                </a:solidFill>
                <a:latin typeface="Arial-BoldMT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bg1"/>
                </a:solidFill>
                <a:latin typeface="Arial-BoldMT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bg1"/>
                </a:solidFill>
                <a:latin typeface="Arial-BoldMT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bg1"/>
                </a:solidFill>
                <a:latin typeface="Arial-BoldMT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bg1"/>
                </a:solidFill>
                <a:latin typeface="Arial-BoldMT" charset="0"/>
                <a:ea typeface="新細明體" panose="02020500000000000000" pitchFamily="18" charset="-120"/>
              </a:defRPr>
            </a:lvl9pPr>
          </a:lstStyle>
          <a:p>
            <a:pPr>
              <a:lnSpc>
                <a:spcPct val="85000"/>
              </a:lnSpc>
            </a:pPr>
            <a:r>
              <a:rPr lang="zh-TW" altLang="en-US">
                <a:latin typeface="Arial" panose="020B0604020202020204" pitchFamily="34" charset="0"/>
                <a:ea typeface="標楷體" panose="02010601000101010101" pitchFamily="2" charset="-120"/>
              </a:rPr>
              <a:t>詢價處理步驟</a:t>
            </a:r>
            <a:endParaRPr lang="zh-TW" altLang="en-US" sz="2000">
              <a:latin typeface="Arial" panose="020B0604020202020204" pitchFamily="34" charset="0"/>
              <a:ea typeface="標楷體" panose="02010601000101010101" pitchFamily="2" charset="-120"/>
            </a:endParaRPr>
          </a:p>
        </p:txBody>
      </p:sp>
      <p:pic>
        <p:nvPicPr>
          <p:cNvPr id="63492" name="圖片 2">
            <a:extLst>
              <a:ext uri="{FF2B5EF4-FFF2-40B4-BE49-F238E27FC236}">
                <a16:creationId xmlns:a16="http://schemas.microsoft.com/office/drawing/2014/main" id="{B496D540-DFC0-784E-9C76-F35184DBA3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765175"/>
            <a:ext cx="5883275" cy="595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cover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1EDE12FF-AC50-5404-26F9-ACE79FD708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43000" y="304800"/>
            <a:ext cx="7772400" cy="1143000"/>
          </a:xfrm>
        </p:spPr>
        <p:txBody>
          <a:bodyPr/>
          <a:lstStyle/>
          <a:p>
            <a:r>
              <a:rPr lang="zh-TW" altLang="en-US" sz="2000"/>
              <a:t>採購單結構</a:t>
            </a:r>
          </a:p>
        </p:txBody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69F47326-2B3A-0AAC-72DC-EDA47BED7B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287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200" b="1">
                <a:solidFill>
                  <a:schemeClr val="bg1"/>
                </a:solidFill>
                <a:latin typeface="Arial-BoldMT" charset="0"/>
                <a:ea typeface="新細明體" panose="02020500000000000000" pitchFamily="18" charset="-120"/>
              </a:defRPr>
            </a:lvl1pPr>
            <a:lvl2pPr marL="742950" indent="-285750">
              <a:defRPr sz="2200" b="1">
                <a:solidFill>
                  <a:schemeClr val="bg1"/>
                </a:solidFill>
                <a:latin typeface="Arial-BoldMT" charset="0"/>
                <a:ea typeface="新細明體" panose="02020500000000000000" pitchFamily="18" charset="-120"/>
              </a:defRPr>
            </a:lvl2pPr>
            <a:lvl3pPr marL="1143000" indent="-228600">
              <a:defRPr sz="2200" b="1">
                <a:solidFill>
                  <a:schemeClr val="bg1"/>
                </a:solidFill>
                <a:latin typeface="Arial-BoldMT" charset="0"/>
                <a:ea typeface="新細明體" panose="02020500000000000000" pitchFamily="18" charset="-120"/>
              </a:defRPr>
            </a:lvl3pPr>
            <a:lvl4pPr marL="1600200" indent="-228600">
              <a:defRPr sz="2200" b="1">
                <a:solidFill>
                  <a:schemeClr val="bg1"/>
                </a:solidFill>
                <a:latin typeface="Arial-BoldMT" charset="0"/>
                <a:ea typeface="新細明體" panose="02020500000000000000" pitchFamily="18" charset="-120"/>
              </a:defRPr>
            </a:lvl4pPr>
            <a:lvl5pPr marL="2057400" indent="-228600">
              <a:defRPr sz="2200" b="1">
                <a:solidFill>
                  <a:schemeClr val="bg1"/>
                </a:solidFill>
                <a:latin typeface="Arial-BoldMT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bg1"/>
                </a:solidFill>
                <a:latin typeface="Arial-BoldMT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bg1"/>
                </a:solidFill>
                <a:latin typeface="Arial-BoldMT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bg1"/>
                </a:solidFill>
                <a:latin typeface="Arial-BoldMT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bg1"/>
                </a:solidFill>
                <a:latin typeface="Arial-BoldMT" charset="0"/>
                <a:ea typeface="新細明體" panose="02020500000000000000" pitchFamily="18" charset="-120"/>
              </a:defRPr>
            </a:lvl9pPr>
          </a:lstStyle>
          <a:p>
            <a:pPr>
              <a:lnSpc>
                <a:spcPct val="90000"/>
              </a:lnSpc>
              <a:spcAft>
                <a:spcPct val="50000"/>
              </a:spcAft>
              <a:buClr>
                <a:srgbClr val="273C82"/>
              </a:buClr>
              <a:buSzPct val="100000"/>
              <a:buFont typeface="Wingdings" pitchFamily="2" charset="2"/>
              <a:buChar char="Ø"/>
            </a:pPr>
            <a:endParaRPr lang="zh-TW" altLang="en-US"/>
          </a:p>
        </p:txBody>
      </p:sp>
      <p:pic>
        <p:nvPicPr>
          <p:cNvPr id="65540" name="圖片 1">
            <a:extLst>
              <a:ext uri="{FF2B5EF4-FFF2-40B4-BE49-F238E27FC236}">
                <a16:creationId xmlns:a16="http://schemas.microsoft.com/office/drawing/2014/main" id="{B434CC03-3A2D-20B2-EAA3-5784867C81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563" y="1773238"/>
            <a:ext cx="7143750" cy="4370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3">
            <a:extLst>
              <a:ext uri="{FF2B5EF4-FFF2-40B4-BE49-F238E27FC236}">
                <a16:creationId xmlns:a16="http://schemas.microsoft.com/office/drawing/2014/main" id="{16D1F0E2-2146-E784-71B2-7FD15B0010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9813" y="1125538"/>
            <a:ext cx="2668587" cy="647700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/>
          <a:lstStyle>
            <a:lvl1pPr marL="400050" indent="-400050" algn="l" defTabSz="687388" rtl="0" eaLnBrk="0" fontAlgn="base" hangingPunct="0">
              <a:spcBef>
                <a:spcPct val="0"/>
              </a:spcBef>
              <a:spcAft>
                <a:spcPct val="50000"/>
              </a:spcAft>
              <a:buClr>
                <a:srgbClr val="273C82"/>
              </a:buClr>
              <a:buSzPct val="100000"/>
              <a:buFont typeface="Wingdings" panose="05000000000000000000" pitchFamily="2" charset="2"/>
              <a:buChar char="Ø"/>
              <a:defRPr sz="2400" b="1" kern="1200">
                <a:solidFill>
                  <a:srgbClr val="0000FF"/>
                </a:solidFill>
                <a:latin typeface="+mn-lt"/>
                <a:ea typeface="+mn-ea"/>
                <a:cs typeface="+mn-cs"/>
              </a:defRPr>
            </a:lvl1pPr>
            <a:lvl2pPr marL="785813" indent="-271463" algn="l" defTabSz="687388" rtl="0" eaLnBrk="0" fontAlgn="base" hangingPunct="0">
              <a:spcBef>
                <a:spcPct val="0"/>
              </a:spcBef>
              <a:spcAft>
                <a:spcPct val="50000"/>
              </a:spcAft>
              <a:buClr>
                <a:srgbClr val="273C82"/>
              </a:buClr>
              <a:buSzPct val="75000"/>
              <a:buFont typeface="Wingdings" panose="05000000000000000000" pitchFamily="2" charset="2"/>
              <a:buChar char="n"/>
              <a:defRPr sz="2000" b="1" kern="1200">
                <a:solidFill>
                  <a:srgbClr val="FF6600"/>
                </a:solidFill>
                <a:latin typeface="+mn-lt"/>
                <a:ea typeface="+mn-ea"/>
                <a:cs typeface="+mn-cs"/>
              </a:defRPr>
            </a:lvl2pPr>
            <a:lvl3pPr marL="1171575" indent="-271463" algn="l" defTabSz="687388" rtl="0" eaLnBrk="0" fontAlgn="base" hangingPunct="0">
              <a:spcBef>
                <a:spcPct val="0"/>
              </a:spcBef>
              <a:spcAft>
                <a:spcPct val="50000"/>
              </a:spcAft>
              <a:buClr>
                <a:srgbClr val="273C82"/>
              </a:buClr>
              <a:buSzPct val="125000"/>
              <a:buFont typeface="Wingdings" panose="05000000000000000000" pitchFamily="2" charset="2"/>
              <a:buChar char="w"/>
              <a:defRPr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57338" indent="-271463" algn="l" defTabSz="687388" rtl="0" eaLnBrk="0" fontAlgn="base" hangingPunct="0">
              <a:spcBef>
                <a:spcPct val="0"/>
              </a:spcBef>
              <a:spcAft>
                <a:spcPct val="50000"/>
              </a:spcAft>
              <a:buClr>
                <a:srgbClr val="273C82"/>
              </a:buClr>
              <a:buSzPct val="75000"/>
              <a:buFont typeface="Wingdings" panose="05000000000000000000" pitchFamily="2" charset="2"/>
              <a:buChar char="l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19300" indent="-271463" algn="l" defTabSz="687388" rtl="0" eaLnBrk="0" fontAlgn="base" hangingPunct="0">
              <a:spcBef>
                <a:spcPct val="0"/>
              </a:spcBef>
              <a:spcAft>
                <a:spcPct val="50000"/>
              </a:spcAft>
              <a:buClr>
                <a:srgbClr val="37368D"/>
              </a:buClr>
              <a:buSzPct val="100000"/>
              <a:buChar char="§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zh-TW" altLang="en-US" dirty="0"/>
              <a:t>採購單結構</a:t>
            </a:r>
          </a:p>
          <a:p>
            <a:pPr>
              <a:buFont typeface="Wingdings" panose="05000000000000000000" pitchFamily="2" charset="2"/>
              <a:buNone/>
              <a:defRPr/>
            </a:pPr>
            <a:endParaRPr lang="en-US" altLang="zh-TW" dirty="0"/>
          </a:p>
        </p:txBody>
      </p:sp>
      <p:sp>
        <p:nvSpPr>
          <p:cNvPr id="7" name="Rectangle 1026">
            <a:extLst>
              <a:ext uri="{FF2B5EF4-FFF2-40B4-BE49-F238E27FC236}">
                <a16:creationId xmlns:a16="http://schemas.microsoft.com/office/drawing/2014/main" id="{E46483CD-A88C-D5E1-69C7-190A5F37211A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28600" y="0"/>
            <a:ext cx="6858000" cy="5619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>
            <a:lvl1pPr>
              <a:defRPr sz="2200" b="1">
                <a:solidFill>
                  <a:schemeClr val="bg1"/>
                </a:solidFill>
                <a:latin typeface="Arial-BoldMT" charset="0"/>
                <a:ea typeface="新細明體" panose="02020500000000000000" pitchFamily="18" charset="-120"/>
              </a:defRPr>
            </a:lvl1pPr>
            <a:lvl2pPr marL="742950" indent="-285750">
              <a:defRPr sz="2200" b="1">
                <a:solidFill>
                  <a:schemeClr val="bg1"/>
                </a:solidFill>
                <a:latin typeface="Arial-BoldMT" charset="0"/>
                <a:ea typeface="新細明體" panose="02020500000000000000" pitchFamily="18" charset="-120"/>
              </a:defRPr>
            </a:lvl2pPr>
            <a:lvl3pPr marL="1143000" indent="-228600">
              <a:defRPr sz="2200" b="1">
                <a:solidFill>
                  <a:schemeClr val="bg1"/>
                </a:solidFill>
                <a:latin typeface="Arial-BoldMT" charset="0"/>
                <a:ea typeface="新細明體" panose="02020500000000000000" pitchFamily="18" charset="-120"/>
              </a:defRPr>
            </a:lvl3pPr>
            <a:lvl4pPr marL="1600200" indent="-228600">
              <a:defRPr sz="2200" b="1">
                <a:solidFill>
                  <a:schemeClr val="bg1"/>
                </a:solidFill>
                <a:latin typeface="Arial-BoldMT" charset="0"/>
                <a:ea typeface="新細明體" panose="02020500000000000000" pitchFamily="18" charset="-120"/>
              </a:defRPr>
            </a:lvl4pPr>
            <a:lvl5pPr marL="2057400" indent="-228600">
              <a:defRPr sz="2200" b="1">
                <a:solidFill>
                  <a:schemeClr val="bg1"/>
                </a:solidFill>
                <a:latin typeface="Arial-BoldMT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bg1"/>
                </a:solidFill>
                <a:latin typeface="Arial-BoldMT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bg1"/>
                </a:solidFill>
                <a:latin typeface="Arial-BoldMT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bg1"/>
                </a:solidFill>
                <a:latin typeface="Arial-BoldMT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bg1"/>
                </a:solidFill>
                <a:latin typeface="Arial-BoldMT" charset="0"/>
                <a:ea typeface="新細明體" panose="02020500000000000000" pitchFamily="18" charset="-120"/>
              </a:defRPr>
            </a:lvl9pPr>
          </a:lstStyle>
          <a:p>
            <a:pPr>
              <a:lnSpc>
                <a:spcPct val="85000"/>
              </a:lnSpc>
            </a:pPr>
            <a:r>
              <a:rPr lang="zh-TW" altLang="en-US">
                <a:latin typeface="Arial" panose="020B0604020202020204" pitchFamily="34" charset="0"/>
                <a:ea typeface="標楷體" panose="02010601000101010101" pitchFamily="2" charset="-120"/>
              </a:rPr>
              <a:t>採購單結構與內容樣例</a:t>
            </a:r>
            <a:endParaRPr lang="zh-TW" altLang="en-US" sz="2000">
              <a:latin typeface="Arial" panose="020B0604020202020204" pitchFamily="34" charset="0"/>
              <a:ea typeface="標楷體" panose="02010601000101010101" pitchFamily="2" charset="-120"/>
            </a:endParaRPr>
          </a:p>
        </p:txBody>
      </p:sp>
    </p:spTree>
  </p:cSld>
  <p:clrMapOvr>
    <a:masterClrMapping/>
  </p:clrMapOvr>
  <p:transition spd="med">
    <p:cover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>
            <a:extLst>
              <a:ext uri="{FF2B5EF4-FFF2-40B4-BE49-F238E27FC236}">
                <a16:creationId xmlns:a16="http://schemas.microsoft.com/office/drawing/2014/main" id="{264B31DB-5B72-ABF5-A071-2CC21CDDFC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66800" y="304800"/>
            <a:ext cx="7772400" cy="1143000"/>
          </a:xfrm>
        </p:spPr>
        <p:txBody>
          <a:bodyPr/>
          <a:lstStyle/>
          <a:p>
            <a:r>
              <a:rPr lang="zh-TW" altLang="en-US" sz="2000"/>
              <a:t>採購─採購單樣例</a:t>
            </a:r>
          </a:p>
        </p:txBody>
      </p:sp>
      <p:sp>
        <p:nvSpPr>
          <p:cNvPr id="67587" name="Rectangle 3">
            <a:extLst>
              <a:ext uri="{FF2B5EF4-FFF2-40B4-BE49-F238E27FC236}">
                <a16:creationId xmlns:a16="http://schemas.microsoft.com/office/drawing/2014/main" id="{1BE871C8-EA49-2620-1A2B-689056E7AD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287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200" b="1">
                <a:solidFill>
                  <a:schemeClr val="bg1"/>
                </a:solidFill>
                <a:latin typeface="Arial-BoldMT" charset="0"/>
                <a:ea typeface="新細明體" panose="02020500000000000000" pitchFamily="18" charset="-120"/>
              </a:defRPr>
            </a:lvl1pPr>
            <a:lvl2pPr marL="742950" indent="-285750">
              <a:defRPr sz="2200" b="1">
                <a:solidFill>
                  <a:schemeClr val="bg1"/>
                </a:solidFill>
                <a:latin typeface="Arial-BoldMT" charset="0"/>
                <a:ea typeface="新細明體" panose="02020500000000000000" pitchFamily="18" charset="-120"/>
              </a:defRPr>
            </a:lvl2pPr>
            <a:lvl3pPr marL="1143000" indent="-228600">
              <a:defRPr sz="2200" b="1">
                <a:solidFill>
                  <a:schemeClr val="bg1"/>
                </a:solidFill>
                <a:latin typeface="Arial-BoldMT" charset="0"/>
                <a:ea typeface="新細明體" panose="02020500000000000000" pitchFamily="18" charset="-120"/>
              </a:defRPr>
            </a:lvl3pPr>
            <a:lvl4pPr marL="1600200" indent="-228600">
              <a:defRPr sz="2200" b="1">
                <a:solidFill>
                  <a:schemeClr val="bg1"/>
                </a:solidFill>
                <a:latin typeface="Arial-BoldMT" charset="0"/>
                <a:ea typeface="新細明體" panose="02020500000000000000" pitchFamily="18" charset="-120"/>
              </a:defRPr>
            </a:lvl4pPr>
            <a:lvl5pPr marL="2057400" indent="-228600">
              <a:defRPr sz="2200" b="1">
                <a:solidFill>
                  <a:schemeClr val="bg1"/>
                </a:solidFill>
                <a:latin typeface="Arial-BoldMT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bg1"/>
                </a:solidFill>
                <a:latin typeface="Arial-BoldMT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bg1"/>
                </a:solidFill>
                <a:latin typeface="Arial-BoldMT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bg1"/>
                </a:solidFill>
                <a:latin typeface="Arial-BoldMT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bg1"/>
                </a:solidFill>
                <a:latin typeface="Arial-BoldMT" charset="0"/>
                <a:ea typeface="新細明體" panose="02020500000000000000" pitchFamily="18" charset="-120"/>
              </a:defRPr>
            </a:lvl9pPr>
          </a:lstStyle>
          <a:p>
            <a:pPr>
              <a:lnSpc>
                <a:spcPct val="90000"/>
              </a:lnSpc>
              <a:spcAft>
                <a:spcPct val="50000"/>
              </a:spcAft>
              <a:buClr>
                <a:srgbClr val="273C82"/>
              </a:buClr>
              <a:buSzPct val="100000"/>
              <a:buFont typeface="Wingdings" pitchFamily="2" charset="2"/>
              <a:buChar char="Ø"/>
            </a:pPr>
            <a:endParaRPr lang="zh-TW" altLang="en-US"/>
          </a:p>
        </p:txBody>
      </p:sp>
      <p:sp>
        <p:nvSpPr>
          <p:cNvPr id="67588" name="Rectangle 4">
            <a:extLst>
              <a:ext uri="{FF2B5EF4-FFF2-40B4-BE49-F238E27FC236}">
                <a16:creationId xmlns:a16="http://schemas.microsoft.com/office/drawing/2014/main" id="{EFA8B299-6B32-8F0E-1CF4-46CC207C8A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7002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200" b="1">
                <a:solidFill>
                  <a:schemeClr val="bg1"/>
                </a:solidFill>
                <a:latin typeface="Arial-BoldMT" charset="0"/>
                <a:ea typeface="新細明體" panose="02020500000000000000" pitchFamily="18" charset="-120"/>
              </a:defRPr>
            </a:lvl1pPr>
            <a:lvl2pPr marL="742950" indent="-285750">
              <a:defRPr sz="2200" b="1">
                <a:solidFill>
                  <a:schemeClr val="bg1"/>
                </a:solidFill>
                <a:latin typeface="Arial-BoldMT" charset="0"/>
                <a:ea typeface="新細明體" panose="02020500000000000000" pitchFamily="18" charset="-120"/>
              </a:defRPr>
            </a:lvl2pPr>
            <a:lvl3pPr marL="1143000" indent="-228600">
              <a:defRPr sz="2200" b="1">
                <a:solidFill>
                  <a:schemeClr val="bg1"/>
                </a:solidFill>
                <a:latin typeface="Arial-BoldMT" charset="0"/>
                <a:ea typeface="新細明體" panose="02020500000000000000" pitchFamily="18" charset="-120"/>
              </a:defRPr>
            </a:lvl3pPr>
            <a:lvl4pPr marL="1600200" indent="-228600">
              <a:defRPr sz="2200" b="1">
                <a:solidFill>
                  <a:schemeClr val="bg1"/>
                </a:solidFill>
                <a:latin typeface="Arial-BoldMT" charset="0"/>
                <a:ea typeface="新細明體" panose="02020500000000000000" pitchFamily="18" charset="-120"/>
              </a:defRPr>
            </a:lvl4pPr>
            <a:lvl5pPr marL="2057400" indent="-228600">
              <a:defRPr sz="2200" b="1">
                <a:solidFill>
                  <a:schemeClr val="bg1"/>
                </a:solidFill>
                <a:latin typeface="Arial-BoldMT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bg1"/>
                </a:solidFill>
                <a:latin typeface="Arial-BoldMT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bg1"/>
                </a:solidFill>
                <a:latin typeface="Arial-BoldMT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bg1"/>
                </a:solidFill>
                <a:latin typeface="Arial-BoldMT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bg1"/>
                </a:solidFill>
                <a:latin typeface="Arial-BoldMT" charset="0"/>
                <a:ea typeface="新細明體" panose="02020500000000000000" pitchFamily="18" charset="-120"/>
              </a:defRPr>
            </a:lvl9pPr>
          </a:lstStyle>
          <a:p>
            <a:pPr>
              <a:lnSpc>
                <a:spcPct val="90000"/>
              </a:lnSpc>
              <a:spcAft>
                <a:spcPct val="50000"/>
              </a:spcAft>
              <a:buClr>
                <a:srgbClr val="273C82"/>
              </a:buClr>
              <a:buSzPct val="100000"/>
              <a:buFont typeface="Wingdings" pitchFamily="2" charset="2"/>
              <a:buChar char="Ø"/>
            </a:pPr>
            <a:endParaRPr lang="zh-TW" altLang="en-US"/>
          </a:p>
        </p:txBody>
      </p:sp>
      <p:pic>
        <p:nvPicPr>
          <p:cNvPr id="67589" name="Picture 9" descr="5-15">
            <a:extLst>
              <a:ext uri="{FF2B5EF4-FFF2-40B4-BE49-F238E27FC236}">
                <a16:creationId xmlns:a16="http://schemas.microsoft.com/office/drawing/2014/main" id="{4268AE2F-F4C8-78FA-E554-C5FEF7B19F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768475"/>
            <a:ext cx="7848600" cy="4722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1026">
            <a:extLst>
              <a:ext uri="{FF2B5EF4-FFF2-40B4-BE49-F238E27FC236}">
                <a16:creationId xmlns:a16="http://schemas.microsoft.com/office/drawing/2014/main" id="{8F8A3CDC-4C0E-84E5-A70A-54CD86DE9537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28600" y="0"/>
            <a:ext cx="6858000" cy="5619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>
              <a:lnSpc>
                <a:spcPct val="85000"/>
              </a:lnSpc>
              <a:defRPr/>
            </a:pPr>
            <a:r>
              <a:rPr lang="zh-TW" altLang="en-US" dirty="0">
                <a:latin typeface="+mj-lt"/>
                <a:ea typeface="+mj-ea"/>
                <a:cs typeface="+mj-cs"/>
              </a:rPr>
              <a:t>採購單樣例之二</a:t>
            </a:r>
            <a:endParaRPr lang="zh-TW" altLang="en-US" sz="2000" dirty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spd="med">
    <p:cover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id="{09D75307-4C07-9362-BD48-BF1B06653F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43000" y="609600"/>
            <a:ext cx="7772400" cy="1143000"/>
          </a:xfrm>
        </p:spPr>
        <p:txBody>
          <a:bodyPr/>
          <a:lstStyle/>
          <a:p>
            <a:r>
              <a:rPr lang="zh-TW" altLang="en-US" sz="2000"/>
              <a:t>採購─契約類別</a:t>
            </a:r>
          </a:p>
        </p:txBody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59643735-68AB-7FD6-1759-62C3A81EAC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/>
              <a:t>價值型契約 ：契約中載明此次採購的貨物價值</a:t>
            </a:r>
          </a:p>
          <a:p>
            <a:r>
              <a:rPr lang="zh-TW" altLang="en-US"/>
              <a:t>數量型契約 ：契約中載明此次採購的貨物或服務總數量</a:t>
            </a:r>
          </a:p>
        </p:txBody>
      </p:sp>
    </p:spTree>
  </p:cSld>
  <p:clrMapOvr>
    <a:masterClrMapping/>
  </p:clrMapOvr>
  <p:transition spd="med">
    <p:cover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1026">
            <a:extLst>
              <a:ext uri="{FF2B5EF4-FFF2-40B4-BE49-F238E27FC236}">
                <a16:creationId xmlns:a16="http://schemas.microsoft.com/office/drawing/2014/main" id="{5D49EDFA-7571-7508-9A3B-F6F92EC412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66800" y="381000"/>
            <a:ext cx="7772400" cy="1143000"/>
          </a:xfrm>
        </p:spPr>
        <p:txBody>
          <a:bodyPr/>
          <a:lstStyle/>
          <a:p>
            <a:r>
              <a:rPr lang="zh-TW" altLang="en-US" sz="2000"/>
              <a:t>採購品到貨作業</a:t>
            </a:r>
            <a:r>
              <a:rPr lang="en-US" altLang="zh-TW" sz="2000"/>
              <a:t>-</a:t>
            </a:r>
            <a:r>
              <a:rPr lang="zh-TW" altLang="en-US" sz="2000"/>
              <a:t>貨物收訖</a:t>
            </a:r>
          </a:p>
        </p:txBody>
      </p:sp>
      <p:sp>
        <p:nvSpPr>
          <p:cNvPr id="70659" name="Rectangle 1027">
            <a:extLst>
              <a:ext uri="{FF2B5EF4-FFF2-40B4-BE49-F238E27FC236}">
                <a16:creationId xmlns:a16="http://schemas.microsoft.com/office/drawing/2014/main" id="{3861ECAF-E31F-4C63-EEBB-33A03C52F3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507413" cy="4924425"/>
          </a:xfrm>
        </p:spPr>
        <p:txBody>
          <a:bodyPr/>
          <a:lstStyle/>
          <a:p>
            <a:pPr marL="342900" indent="-342900"/>
            <a:r>
              <a:rPr lang="zh-TW" altLang="en-US" sz="2800"/>
              <a:t>貨物收訖與採購單核對</a:t>
            </a:r>
          </a:p>
          <a:p>
            <a:pPr marL="342900" indent="-342900"/>
            <a:r>
              <a:rPr lang="zh-TW" altLang="en-US" sz="2800"/>
              <a:t>貨物收訖匯入採購單</a:t>
            </a:r>
          </a:p>
          <a:p>
            <a:pPr marL="742950" lvl="1" indent="-285750"/>
            <a:r>
              <a:rPr lang="zh-TW" altLang="en-US" sz="2400">
                <a:sym typeface="Wingdings" pitchFamily="2" charset="2"/>
              </a:rPr>
              <a:t>優點：</a:t>
            </a:r>
          </a:p>
          <a:p>
            <a:pPr marL="1143000" lvl="2" indent="-228600"/>
            <a:r>
              <a:rPr lang="zh-TW" altLang="en-US" sz="2000"/>
              <a:t>貨物收訖之相關資料同時在採購單與供應商資料中更新</a:t>
            </a:r>
          </a:p>
          <a:p>
            <a:pPr marL="1143000" lvl="2" indent="-228600"/>
            <a:r>
              <a:rPr lang="zh-TW" altLang="en-US" sz="2000"/>
              <a:t>供應商發貨單中之到貨數量與採購單之採購數量可以確認</a:t>
            </a:r>
          </a:p>
          <a:p>
            <a:pPr marL="1143000" lvl="2" indent="-228600"/>
            <a:r>
              <a:rPr lang="zh-TW" altLang="en-US" sz="2000"/>
              <a:t>簡化資料重複輸入並有效管理到貨數量</a:t>
            </a:r>
          </a:p>
        </p:txBody>
      </p:sp>
    </p:spTree>
  </p:cSld>
  <p:clrMapOvr>
    <a:masterClrMapping/>
  </p:clrMapOvr>
  <p:transition spd="med">
    <p:cover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>
            <a:extLst>
              <a:ext uri="{FF2B5EF4-FFF2-40B4-BE49-F238E27FC236}">
                <a16:creationId xmlns:a16="http://schemas.microsoft.com/office/drawing/2014/main" id="{45A200BF-9C71-0D38-6C2C-8DCF6A1055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發票驗證</a:t>
            </a:r>
          </a:p>
        </p:txBody>
      </p:sp>
      <p:sp>
        <p:nvSpPr>
          <p:cNvPr id="72707" name="Rectangle 3">
            <a:extLst>
              <a:ext uri="{FF2B5EF4-FFF2-40B4-BE49-F238E27FC236}">
                <a16:creationId xmlns:a16="http://schemas.microsoft.com/office/drawing/2014/main" id="{C5D3C71A-3BA0-0A98-06EA-6B407660D2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/>
              <a:t>發票資料處理</a:t>
            </a:r>
          </a:p>
          <a:p>
            <a:pPr lvl="1"/>
            <a:r>
              <a:rPr lang="zh-TW" altLang="en-US"/>
              <a:t>數量驗證</a:t>
            </a:r>
          </a:p>
          <a:p>
            <a:pPr lvl="1"/>
            <a:r>
              <a:rPr lang="zh-TW" altLang="en-US"/>
              <a:t>價格驗證</a:t>
            </a:r>
          </a:p>
          <a:p>
            <a:pPr lvl="1"/>
            <a:r>
              <a:rPr lang="zh-TW" altLang="en-US"/>
              <a:t>資料拋轉相關模組</a:t>
            </a:r>
          </a:p>
          <a:p>
            <a:pPr lvl="1"/>
            <a:r>
              <a:rPr lang="zh-TW" altLang="en-US"/>
              <a:t>更新歷史資料檔</a:t>
            </a:r>
          </a:p>
          <a:p>
            <a:pPr lvl="2"/>
            <a:r>
              <a:rPr lang="zh-TW" altLang="en-US" sz="1800"/>
              <a:t>供應商管理檔</a:t>
            </a:r>
          </a:p>
          <a:p>
            <a:pPr lvl="2"/>
            <a:r>
              <a:rPr lang="zh-TW" altLang="en-US" sz="1800"/>
              <a:t>歷史價格檔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A95EC017-E511-3B4D-9CA5-C60B781DE43B}"/>
              </a:ext>
            </a:extLst>
          </p:cNvPr>
          <p:cNvSpPr txBox="1"/>
          <p:nvPr/>
        </p:nvSpPr>
        <p:spPr>
          <a:xfrm>
            <a:off x="492124" y="5632450"/>
            <a:ext cx="685799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altLang="zh-TW" sz="2400" dirty="0">
                <a:solidFill>
                  <a:srgbClr val="FF2F92"/>
                </a:solidFill>
              </a:rPr>
              <a:t>https://</a:t>
            </a:r>
            <a:r>
              <a:rPr lang="en-US" altLang="zh-TW" sz="2400" dirty="0" err="1">
                <a:solidFill>
                  <a:srgbClr val="FF2F92"/>
                </a:solidFill>
              </a:rPr>
              <a:t>www.youtube.com</a:t>
            </a:r>
            <a:r>
              <a:rPr lang="en-US" altLang="zh-TW" sz="2400" dirty="0">
                <a:solidFill>
                  <a:srgbClr val="FF2F92"/>
                </a:solidFill>
              </a:rPr>
              <a:t>/</a:t>
            </a:r>
            <a:r>
              <a:rPr lang="en-US" altLang="zh-TW" sz="2400" dirty="0" err="1">
                <a:solidFill>
                  <a:srgbClr val="FF2F92"/>
                </a:solidFill>
              </a:rPr>
              <a:t>watch?v</a:t>
            </a:r>
            <a:r>
              <a:rPr lang="en-US" altLang="zh-TW" sz="2400" dirty="0">
                <a:solidFill>
                  <a:srgbClr val="FF2F92"/>
                </a:solidFill>
              </a:rPr>
              <a:t>=LeFSqCXEs48</a:t>
            </a:r>
          </a:p>
        </p:txBody>
      </p:sp>
    </p:spTree>
  </p:cSld>
  <p:clrMapOvr>
    <a:masterClrMapping/>
  </p:clrMapOvr>
  <p:transition spd="med">
    <p:cover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>
            <a:extLst>
              <a:ext uri="{FF2B5EF4-FFF2-40B4-BE49-F238E27FC236}">
                <a16:creationId xmlns:a16="http://schemas.microsoft.com/office/drawing/2014/main" id="{41BF9EF6-76E6-85B2-D2F1-FC80C87D0E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結論</a:t>
            </a:r>
          </a:p>
        </p:txBody>
      </p:sp>
      <p:sp>
        <p:nvSpPr>
          <p:cNvPr id="73731" name="Rectangle 3">
            <a:extLst>
              <a:ext uri="{FF2B5EF4-FFF2-40B4-BE49-F238E27FC236}">
                <a16:creationId xmlns:a16="http://schemas.microsoft.com/office/drawing/2014/main" id="{40119C44-0BEB-FCD9-1FD2-50A58B8BEF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zh-TW" altLang="en-US" sz="1800"/>
              <a:t>本章介紹企業採購目的與流程，以及採購流程中的主要活動，並介紹</a:t>
            </a:r>
            <a:r>
              <a:rPr lang="en-US" altLang="zh-TW" sz="1800"/>
              <a:t>ERP</a:t>
            </a:r>
            <a:r>
              <a:rPr lang="zh-TW" altLang="en-US" sz="1800"/>
              <a:t>系統中採購模組的功能、作業流程及與其他各模組間的關連性。</a:t>
            </a:r>
          </a:p>
          <a:p>
            <a:pPr>
              <a:lnSpc>
                <a:spcPct val="80000"/>
              </a:lnSpc>
            </a:pPr>
            <a:r>
              <a:rPr lang="zh-TW" altLang="en-US" sz="1800"/>
              <a:t>本章希望提供讀者瞭解：</a:t>
            </a:r>
          </a:p>
          <a:p>
            <a:pPr lvl="1">
              <a:lnSpc>
                <a:spcPct val="80000"/>
              </a:lnSpc>
            </a:pPr>
            <a:r>
              <a:rPr lang="zh-TW" altLang="en-US" sz="1600"/>
              <a:t>科技發展與全球競爭是全球採購的催化劑</a:t>
            </a:r>
          </a:p>
          <a:p>
            <a:pPr lvl="1">
              <a:lnSpc>
                <a:spcPct val="80000"/>
              </a:lnSpc>
            </a:pPr>
            <a:r>
              <a:rPr lang="zh-TW" altLang="en-US" sz="1600"/>
              <a:t>全球採購與外包成為趨勢</a:t>
            </a:r>
          </a:p>
          <a:p>
            <a:pPr lvl="1">
              <a:lnSpc>
                <a:spcPct val="80000"/>
              </a:lnSpc>
            </a:pPr>
            <a:r>
              <a:rPr lang="zh-TW" altLang="en-US" sz="1600"/>
              <a:t>採購流程與供應鏈管理已成為企業競爭的重要一環</a:t>
            </a:r>
          </a:p>
          <a:p>
            <a:pPr lvl="1">
              <a:lnSpc>
                <a:spcPct val="80000"/>
              </a:lnSpc>
            </a:pPr>
            <a:r>
              <a:rPr lang="zh-TW" altLang="en-US" sz="1600"/>
              <a:t>採購流程與企業各功能部門運作息息相關</a:t>
            </a:r>
          </a:p>
          <a:p>
            <a:pPr lvl="1">
              <a:lnSpc>
                <a:spcPct val="80000"/>
              </a:lnSpc>
            </a:pPr>
            <a:r>
              <a:rPr lang="zh-TW" altLang="en-US" sz="1600"/>
              <a:t>法律、道德、契約相關問題</a:t>
            </a:r>
          </a:p>
          <a:p>
            <a:pPr lvl="1">
              <a:lnSpc>
                <a:spcPct val="80000"/>
              </a:lnSpc>
            </a:pPr>
            <a:r>
              <a:rPr lang="en-US" altLang="zh-TW" sz="1600"/>
              <a:t>ERP </a:t>
            </a:r>
            <a:r>
              <a:rPr lang="zh-TW" altLang="en-US" sz="1600"/>
              <a:t>系統中每個主要模組彼此間均息息相關</a:t>
            </a:r>
          </a:p>
          <a:p>
            <a:pPr lvl="2">
              <a:lnSpc>
                <a:spcPct val="80000"/>
              </a:lnSpc>
            </a:pPr>
            <a:r>
              <a:rPr lang="zh-TW" altLang="en-US" sz="1400"/>
              <a:t>模組間的資料緊密整合</a:t>
            </a:r>
          </a:p>
          <a:p>
            <a:pPr lvl="1">
              <a:lnSpc>
                <a:spcPct val="80000"/>
              </a:lnSpc>
            </a:pPr>
            <a:r>
              <a:rPr lang="en-US" altLang="zh-TW" sz="1600"/>
              <a:t>ERP</a:t>
            </a:r>
            <a:r>
              <a:rPr lang="zh-TW" altLang="en-US" sz="1600"/>
              <a:t>系統的資料與其他系統資料聚集建立有助企業經營的管理報告</a:t>
            </a:r>
          </a:p>
        </p:txBody>
      </p:sp>
    </p:spTree>
  </p:cSld>
  <p:clrMapOvr>
    <a:masterClrMapping/>
  </p:clrMapOvr>
  <p:transition spd="med">
    <p:cover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標題 1">
            <a:extLst>
              <a:ext uri="{FF2B5EF4-FFF2-40B4-BE49-F238E27FC236}">
                <a16:creationId xmlns:a16="http://schemas.microsoft.com/office/drawing/2014/main" id="{D593D78E-980D-98E9-CA61-42A6FAC5B2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本章輔助閱讀案例補充</a:t>
            </a:r>
          </a:p>
        </p:txBody>
      </p:sp>
      <p:sp>
        <p:nvSpPr>
          <p:cNvPr id="74755" name="內容版面配置區 2">
            <a:extLst>
              <a:ext uri="{FF2B5EF4-FFF2-40B4-BE49-F238E27FC236}">
                <a16:creationId xmlns:a16="http://schemas.microsoft.com/office/drawing/2014/main" id="{275C0FD2-E814-2F25-4320-6B17F1B20BA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</a:rPr>
              <a:t>提貨單</a:t>
            </a:r>
            <a:r>
              <a:rPr lang="en-US" altLang="zh-TW" dirty="0">
                <a:latin typeface="Times New Roman" panose="02020603050405020304" pitchFamily="18" charset="0"/>
              </a:rPr>
              <a:t>(Bill of Lading)</a:t>
            </a:r>
            <a:r>
              <a:rPr lang="zh-TW" altLang="en-US" dirty="0">
                <a:latin typeface="Times New Roman" panose="02020603050405020304" pitchFamily="18" charset="0"/>
              </a:rPr>
              <a:t>之「海運區塊鏈」將革新國際貿易典範</a:t>
            </a:r>
            <a:r>
              <a:rPr lang="en-US" altLang="zh-TW" dirty="0"/>
              <a:t>(2</a:t>
            </a:r>
            <a:r>
              <a:rPr lang="zh-TW" altLang="en-US" dirty="0"/>
              <a:t>分</a:t>
            </a:r>
            <a:r>
              <a:rPr lang="en-US" altLang="zh-TW" dirty="0"/>
              <a:t>56</a:t>
            </a:r>
            <a:r>
              <a:rPr lang="zh-TW" altLang="en-US" dirty="0"/>
              <a:t>秒</a:t>
            </a:r>
            <a:r>
              <a:rPr lang="en-US" altLang="zh-TW" dirty="0"/>
              <a:t>)</a:t>
            </a:r>
            <a:endParaRPr lang="zh-TW" altLang="en-US" dirty="0"/>
          </a:p>
          <a:p>
            <a:endParaRPr lang="en-US" altLang="zh-TW" dirty="0">
              <a:latin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</a:rPr>
              <a:t>(A)</a:t>
            </a:r>
            <a:r>
              <a:rPr lang="zh-TW" altLang="en-US" dirty="0">
                <a:latin typeface="Times New Roman" panose="02020603050405020304" pitchFamily="18" charset="0"/>
              </a:rPr>
              <a:t>說明</a:t>
            </a:r>
            <a:r>
              <a:rPr lang="en-US" altLang="zh-TW" dirty="0">
                <a:latin typeface="Times New Roman" panose="02020603050405020304" pitchFamily="18" charset="0"/>
              </a:rPr>
              <a:t>:</a:t>
            </a:r>
            <a:r>
              <a:rPr lang="zh-TW" altLang="en-US" b="0" dirty="0"/>
              <a:t>國際貿易中，往往不只有供需雙方參與，現今，各方利益關係人依然用不同的方式交換資料，導致流程與資料版本錯誤百出，無法整合各系統間的用戶介面，人工處理紙本作業更是欠缺效率，「海運區塊鏈」完美地解決了上述問題，透過高安全性的數位平台分享、簽署信用證等文件，例如本章所提及的提貨單</a:t>
            </a:r>
            <a:r>
              <a:rPr lang="en-US" altLang="zh-TW" dirty="0">
                <a:latin typeface="Times New Roman" panose="02020603050405020304" pitchFamily="18" charset="0"/>
              </a:rPr>
              <a:t>Bill of Lading </a:t>
            </a:r>
            <a:r>
              <a:rPr lang="zh-TW" altLang="en-US" b="0" dirty="0"/>
              <a:t>。</a:t>
            </a:r>
            <a:endParaRPr lang="en-US" altLang="zh-TW" dirty="0">
              <a:latin typeface="Times New Roman" panose="02020603050405020304" pitchFamily="18" charset="0"/>
            </a:endParaRPr>
          </a:p>
          <a:p>
            <a:endParaRPr lang="en-US" altLang="zh-TW" dirty="0">
              <a:latin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</a:rPr>
              <a:t>(B)</a:t>
            </a:r>
            <a:r>
              <a:rPr lang="zh-TW" altLang="en-US" dirty="0">
                <a:latin typeface="Times New Roman" panose="02020603050405020304" pitchFamily="18" charset="0"/>
              </a:rPr>
              <a:t>網址：</a:t>
            </a:r>
            <a:endParaRPr lang="en-US" altLang="zh-TW" dirty="0">
              <a:latin typeface="Times New Roman" panose="02020603050405020304" pitchFamily="18" charset="0"/>
            </a:endParaRPr>
          </a:p>
          <a:p>
            <a:pPr marL="400050" lvl="3" indent="-400050">
              <a:buSzPct val="100000"/>
              <a:buFont typeface="Wingdings" pitchFamily="2" charset="2"/>
              <a:buChar char="Ø"/>
            </a:pPr>
            <a:r>
              <a:rPr lang="en-US" altLang="zh-TW" sz="2400" dirty="0">
                <a:solidFill>
                  <a:srgbClr val="0066CC"/>
                </a:solidFill>
                <a:latin typeface="Times New Roman" panose="02020603050405020304" pitchFamily="18" charset="0"/>
                <a:hlinkClick r:id="rId2"/>
              </a:rPr>
              <a:t>https://www.youtube.com/watch?v=RCvBqB4fC3g</a:t>
            </a:r>
            <a:endParaRPr lang="en-US" altLang="zh-TW" sz="2400" dirty="0">
              <a:solidFill>
                <a:srgbClr val="0066CC"/>
              </a:solidFill>
              <a:latin typeface="Times New Roman" panose="02020603050405020304" pitchFamily="18" charset="0"/>
            </a:endParaRPr>
          </a:p>
          <a:p>
            <a:pPr marL="400050" lvl="3" indent="-400050">
              <a:buSzPct val="100000"/>
              <a:buFont typeface="Wingdings" pitchFamily="2" charset="2"/>
              <a:buChar char="Ø"/>
            </a:pPr>
            <a:endParaRPr lang="en-US" altLang="zh-TW" sz="2400" dirty="0">
              <a:solidFill>
                <a:srgbClr val="0066CC"/>
              </a:solidFill>
              <a:latin typeface="Times New Roman" panose="02020603050405020304" pitchFamily="18" charset="0"/>
            </a:endParaRPr>
          </a:p>
          <a:p>
            <a:endParaRPr lang="en-US" altLang="zh-TW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3AA012AC-E849-88EE-D0B0-431CCBA847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採購對企業之重要性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8FCCA816-B264-0618-1ED5-4E168A8E7D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>
                <a:highlight>
                  <a:srgbClr val="FFFF00"/>
                </a:highlight>
              </a:rPr>
              <a:t>降低製造成本</a:t>
            </a:r>
          </a:p>
          <a:p>
            <a:r>
              <a:rPr lang="zh-TW" altLang="en-US" dirty="0">
                <a:highlight>
                  <a:srgbClr val="FFFF00"/>
                </a:highlight>
              </a:rPr>
              <a:t>加速</a:t>
            </a:r>
            <a:r>
              <a:rPr lang="zh-TW" altLang="en-US" dirty="0"/>
              <a:t>原物料運送時間</a:t>
            </a:r>
          </a:p>
          <a:p>
            <a:r>
              <a:rPr lang="zh-TW" altLang="en-US" dirty="0">
                <a:highlight>
                  <a:srgbClr val="FFFF00"/>
                </a:highlight>
              </a:rPr>
              <a:t>縮短</a:t>
            </a:r>
            <a:r>
              <a:rPr lang="zh-TW" altLang="en-US" dirty="0"/>
              <a:t>產品製造（發展）週期</a:t>
            </a:r>
          </a:p>
          <a:p>
            <a:r>
              <a:rPr lang="zh-TW" altLang="en-US" dirty="0">
                <a:highlight>
                  <a:srgbClr val="FFFF00"/>
                </a:highlight>
              </a:rPr>
              <a:t>改善</a:t>
            </a:r>
            <a:r>
              <a:rPr lang="zh-TW" altLang="en-US" dirty="0"/>
              <a:t>產品品質</a:t>
            </a:r>
          </a:p>
        </p:txBody>
      </p:sp>
    </p:spTree>
  </p:cSld>
  <p:clrMapOvr>
    <a:masterClrMapping/>
  </p:clrMapOvr>
  <p:transition spd="med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616E395C-27C6-DF18-3F39-F6AFA381BE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2000"/>
              <a:t>企業採購之發展趨勢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0804FD6D-2663-E482-FBA1-42AC7D2612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/>
              <a:t>科技變化快速</a:t>
            </a:r>
          </a:p>
          <a:p>
            <a:pPr lvl="1"/>
            <a:r>
              <a:rPr lang="zh-TW" altLang="en-US" sz="2400"/>
              <a:t>全球性的市場導致全球競爭，故規劃週期縮短且不確定性增高</a:t>
            </a:r>
          </a:p>
          <a:p>
            <a:pPr lvl="1"/>
            <a:r>
              <a:rPr lang="zh-TW" altLang="en-US" sz="2400"/>
              <a:t>全球產品週期縮短</a:t>
            </a:r>
          </a:p>
          <a:p>
            <a:pPr lvl="1"/>
            <a:r>
              <a:rPr lang="zh-TW" altLang="en-US" sz="2400"/>
              <a:t>採購方式改變：全球資料網路</a:t>
            </a:r>
            <a:r>
              <a:rPr lang="en-US" altLang="zh-TW" sz="2400"/>
              <a:t>(International data network)</a:t>
            </a:r>
            <a:r>
              <a:rPr lang="zh-TW" altLang="en-US" sz="2400"/>
              <a:t>與</a:t>
            </a:r>
            <a:r>
              <a:rPr lang="en-US" altLang="zh-TW" sz="2400"/>
              <a:t>WWW(via intranet)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7C511789-3624-5348-6B51-EBF51E1CADFF}"/>
              </a:ext>
            </a:extLst>
          </p:cNvPr>
          <p:cNvSpPr txBox="1"/>
          <p:nvPr/>
        </p:nvSpPr>
        <p:spPr>
          <a:xfrm>
            <a:off x="228600" y="5880100"/>
            <a:ext cx="722372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rgbClr val="0070C0"/>
                </a:solidFill>
              </a:rPr>
              <a:t>供應鏈https://www.youtube.com/watch?v=rcshrlnngrw</a:t>
            </a:r>
          </a:p>
        </p:txBody>
      </p:sp>
    </p:spTree>
  </p:cSld>
  <p:clrMapOvr>
    <a:masterClrMapping/>
  </p:clrMapOvr>
  <p:transition spd="med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026">
            <a:extLst>
              <a:ext uri="{FF2B5EF4-FFF2-40B4-BE49-F238E27FC236}">
                <a16:creationId xmlns:a16="http://schemas.microsoft.com/office/drawing/2014/main" id="{669FB803-6D86-7360-BB36-EE34433F80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傳統採購流程</a:t>
            </a:r>
          </a:p>
        </p:txBody>
      </p:sp>
      <p:pic>
        <p:nvPicPr>
          <p:cNvPr id="12291" name="圖片 1">
            <a:extLst>
              <a:ext uri="{FF2B5EF4-FFF2-40B4-BE49-F238E27FC236}">
                <a16:creationId xmlns:a16="http://schemas.microsoft.com/office/drawing/2014/main" id="{FCC71176-CC6A-E7ED-FBBD-F2E0AB70FE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980728"/>
            <a:ext cx="7786687" cy="415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4AB852BE-2298-2566-5B90-AC50B923C7F1}"/>
              </a:ext>
            </a:extLst>
          </p:cNvPr>
          <p:cNvSpPr txBox="1"/>
          <p:nvPr/>
        </p:nvSpPr>
        <p:spPr>
          <a:xfrm>
            <a:off x="271426" y="6237312"/>
            <a:ext cx="799288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70C0"/>
                </a:solidFill>
              </a:rPr>
              <a:t>採購工作</a:t>
            </a:r>
            <a:r>
              <a:rPr lang="en-US" altLang="zh-TW" dirty="0">
                <a:solidFill>
                  <a:srgbClr val="0070C0"/>
                </a:solidFill>
              </a:rPr>
              <a:t>https://</a:t>
            </a:r>
            <a:r>
              <a:rPr lang="en-US" altLang="zh-TW" dirty="0" err="1">
                <a:solidFill>
                  <a:srgbClr val="0070C0"/>
                </a:solidFill>
              </a:rPr>
              <a:t>www.youtube.com</a:t>
            </a:r>
            <a:r>
              <a:rPr lang="en-US" altLang="zh-TW" dirty="0">
                <a:solidFill>
                  <a:srgbClr val="0070C0"/>
                </a:solidFill>
              </a:rPr>
              <a:t>/</a:t>
            </a:r>
            <a:r>
              <a:rPr lang="en-US" altLang="zh-TW" dirty="0" err="1">
                <a:solidFill>
                  <a:srgbClr val="0070C0"/>
                </a:solidFill>
              </a:rPr>
              <a:t>watch?v</a:t>
            </a:r>
            <a:r>
              <a:rPr lang="en-US" altLang="zh-TW" dirty="0">
                <a:solidFill>
                  <a:srgbClr val="0070C0"/>
                </a:solidFill>
              </a:rPr>
              <a:t>=Koe0oq1hV5c</a:t>
            </a:r>
          </a:p>
        </p:txBody>
      </p:sp>
    </p:spTree>
  </p:cSld>
  <p:clrMapOvr>
    <a:masterClrMapping/>
  </p:clrMapOvr>
  <p:transition spd="med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054">
            <a:extLst>
              <a:ext uri="{FF2B5EF4-FFF2-40B4-BE49-F238E27FC236}">
                <a16:creationId xmlns:a16="http://schemas.microsoft.com/office/drawing/2014/main" id="{5EB3BBCD-B317-BC96-7AA2-EC4A19EC03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990600"/>
            <a:ext cx="40957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200" b="1">
                <a:solidFill>
                  <a:schemeClr val="bg1"/>
                </a:solidFill>
                <a:latin typeface="Arial-BoldMT" charset="0"/>
                <a:ea typeface="新細明體" panose="02020500000000000000" pitchFamily="18" charset="-120"/>
              </a:defRPr>
            </a:lvl1pPr>
            <a:lvl2pPr marL="742950" indent="-285750">
              <a:defRPr sz="2200" b="1">
                <a:solidFill>
                  <a:schemeClr val="bg1"/>
                </a:solidFill>
                <a:latin typeface="Arial-BoldMT" charset="0"/>
                <a:ea typeface="新細明體" panose="02020500000000000000" pitchFamily="18" charset="-120"/>
              </a:defRPr>
            </a:lvl2pPr>
            <a:lvl3pPr marL="1143000" indent="-228600">
              <a:defRPr sz="2200" b="1">
                <a:solidFill>
                  <a:schemeClr val="bg1"/>
                </a:solidFill>
                <a:latin typeface="Arial-BoldMT" charset="0"/>
                <a:ea typeface="新細明體" panose="02020500000000000000" pitchFamily="18" charset="-120"/>
              </a:defRPr>
            </a:lvl3pPr>
            <a:lvl4pPr marL="1600200" indent="-228600">
              <a:defRPr sz="2200" b="1">
                <a:solidFill>
                  <a:schemeClr val="bg1"/>
                </a:solidFill>
                <a:latin typeface="Arial-BoldMT" charset="0"/>
                <a:ea typeface="新細明體" panose="02020500000000000000" pitchFamily="18" charset="-120"/>
              </a:defRPr>
            </a:lvl4pPr>
            <a:lvl5pPr marL="2057400" indent="-228600">
              <a:defRPr sz="2200" b="1">
                <a:solidFill>
                  <a:schemeClr val="bg1"/>
                </a:solidFill>
                <a:latin typeface="Arial-BoldMT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bg1"/>
                </a:solidFill>
                <a:latin typeface="Arial-BoldMT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bg1"/>
                </a:solidFill>
                <a:latin typeface="Arial-BoldMT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bg1"/>
                </a:solidFill>
                <a:latin typeface="Arial-BoldMT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bg1"/>
                </a:solidFill>
                <a:latin typeface="Arial-BoldMT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kumimoji="1" lang="zh-TW" altLang="en-US" sz="4400" b="0">
                <a:solidFill>
                  <a:schemeClr val="tx2"/>
                </a:solidFill>
                <a:latin typeface="Times New Roman" panose="02020603050405020304" pitchFamily="18" charset="0"/>
              </a:rPr>
              <a:t>點對點採購流程</a:t>
            </a:r>
          </a:p>
        </p:txBody>
      </p:sp>
      <p:pic>
        <p:nvPicPr>
          <p:cNvPr id="13315" name="圖片 1">
            <a:extLst>
              <a:ext uri="{FF2B5EF4-FFF2-40B4-BE49-F238E27FC236}">
                <a16:creationId xmlns:a16="http://schemas.microsoft.com/office/drawing/2014/main" id="{396BC291-7676-867B-0C5E-F8BA4C0EB0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8" y="2060575"/>
            <a:ext cx="8001000" cy="408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cover/>
  </p:transition>
</p:sld>
</file>

<file path=ppt/theme/theme1.xml><?xml version="1.0" encoding="utf-8"?>
<a:theme xmlns:a="http://schemas.openxmlformats.org/drawingml/2006/main" name="SAPWHITE">
  <a:themeElements>
    <a:clrScheme name="">
      <a:dk1>
        <a:srgbClr val="000000"/>
      </a:dk1>
      <a:lt1>
        <a:srgbClr val="FFFFFF"/>
      </a:lt1>
      <a:dk2>
        <a:srgbClr val="000000"/>
      </a:dk2>
      <a:lt2>
        <a:srgbClr val="CECECE"/>
      </a:lt2>
      <a:accent1>
        <a:srgbClr val="A4AACE"/>
      </a:accent1>
      <a:accent2>
        <a:srgbClr val="EFEFDE"/>
      </a:accent2>
      <a:accent3>
        <a:srgbClr val="FFFFFF"/>
      </a:accent3>
      <a:accent4>
        <a:srgbClr val="000000"/>
      </a:accent4>
      <a:accent5>
        <a:srgbClr val="CFD2E3"/>
      </a:accent5>
      <a:accent6>
        <a:srgbClr val="D9D9C9"/>
      </a:accent6>
      <a:hlink>
        <a:srgbClr val="273C83"/>
      </a:hlink>
      <a:folHlink>
        <a:srgbClr val="5997B9"/>
      </a:folHlink>
    </a:clrScheme>
    <a:fontScheme name="SAPWHITE">
      <a:majorFont>
        <a:latin typeface="Arial"/>
        <a:ea typeface="標楷體"/>
        <a:cs typeface=""/>
      </a:majorFont>
      <a:minorFont>
        <a:latin typeface="Arial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127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400050" marR="0" indent="-581025" algn="l" defTabSz="687388" rtl="0" eaLnBrk="0" fontAlgn="base" latinLnBrk="0" hangingPunct="0">
          <a:lnSpc>
            <a:spcPct val="90000"/>
          </a:lnSpc>
          <a:spcBef>
            <a:spcPct val="0"/>
          </a:spcBef>
          <a:spcAft>
            <a:spcPct val="50000"/>
          </a:spcAft>
          <a:buClr>
            <a:srgbClr val="273C82"/>
          </a:buClr>
          <a:buSzPct val="100000"/>
          <a:buFont typeface="Wingdings" panose="05000000000000000000" pitchFamily="2" charset="2"/>
          <a:buChar char="Ø"/>
          <a:tabLst/>
          <a:defRPr kumimoji="0" lang="zh-TW" altLang="en-US" sz="22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-BoldMT" charset="0"/>
            <a:ea typeface="新細明體" panose="02020500000000000000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127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400050" marR="0" indent="-581025" algn="l" defTabSz="687388" rtl="0" eaLnBrk="0" fontAlgn="base" latinLnBrk="0" hangingPunct="0">
          <a:lnSpc>
            <a:spcPct val="90000"/>
          </a:lnSpc>
          <a:spcBef>
            <a:spcPct val="0"/>
          </a:spcBef>
          <a:spcAft>
            <a:spcPct val="50000"/>
          </a:spcAft>
          <a:buClr>
            <a:srgbClr val="273C82"/>
          </a:buClr>
          <a:buSzPct val="100000"/>
          <a:buFont typeface="Wingdings" panose="05000000000000000000" pitchFamily="2" charset="2"/>
          <a:buChar char="Ø"/>
          <a:tabLst/>
          <a:defRPr kumimoji="0" lang="zh-TW" altLang="en-US" sz="22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-BoldMT" charset="0"/>
            <a:ea typeface="新細明體" panose="02020500000000000000" pitchFamily="18" charset="-120"/>
          </a:defRPr>
        </a:defPPr>
      </a:lstStyle>
    </a:lnDef>
  </a:objectDefaults>
  <a:extraClrSchemeLst>
    <a:extraClrScheme>
      <a:clrScheme name="SAPWHI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PWHI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PWHI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PWHI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PWHI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PWHI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PWHI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2242</TotalTime>
  <Words>3964</Words>
  <Application>Microsoft Macintosh PowerPoint</Application>
  <PresentationFormat>如螢幕大小 (4:3)</PresentationFormat>
  <Paragraphs>370</Paragraphs>
  <Slides>59</Slides>
  <Notes>11</Notes>
  <HiddenSlides>0</HiddenSlides>
  <MMClips>0</MMClips>
  <ScaleCrop>false</ScaleCrop>
  <HeadingPairs>
    <vt:vector size="8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2</vt:i4>
      </vt:variant>
      <vt:variant>
        <vt:lpstr>投影片標題</vt:lpstr>
      </vt:variant>
      <vt:variant>
        <vt:i4>59</vt:i4>
      </vt:variant>
    </vt:vector>
  </HeadingPairs>
  <TitlesOfParts>
    <vt:vector size="68" baseType="lpstr">
      <vt:lpstr>Arial-BoldMT</vt:lpstr>
      <vt:lpstr>新細明體</vt:lpstr>
      <vt:lpstr>Arial</vt:lpstr>
      <vt:lpstr>標楷體</vt:lpstr>
      <vt:lpstr>Wingdings</vt:lpstr>
      <vt:lpstr>Times New Roman</vt:lpstr>
      <vt:lpstr>SAPWHITE</vt:lpstr>
      <vt:lpstr>點陣圖影像</vt:lpstr>
      <vt:lpstr>Adobe Acrobat Document</vt:lpstr>
      <vt:lpstr>PowerPoint 簡報</vt:lpstr>
      <vt:lpstr>PowerPoint 簡報</vt:lpstr>
      <vt:lpstr>學習目標</vt:lpstr>
      <vt:lpstr>內容大綱</vt:lpstr>
      <vt:lpstr>企業採購目標</vt:lpstr>
      <vt:lpstr>採購對企業之重要性</vt:lpstr>
      <vt:lpstr>企業採購之發展趨勢</vt:lpstr>
      <vt:lpstr>傳統採購流程</vt:lpstr>
      <vt:lpstr>PowerPoint 簡報</vt:lpstr>
      <vt:lpstr>企業採購活動</vt:lpstr>
      <vt:lpstr>壹﹑企業採購流程與活動</vt:lpstr>
      <vt:lpstr>一、原物料需求辨認</vt:lpstr>
      <vt:lpstr>電子化採購</vt:lpstr>
      <vt:lpstr>採購流程產生之相關文件(1/2)</vt:lpstr>
      <vt:lpstr>採購流程產生之相關文件(2/2)</vt:lpstr>
      <vt:lpstr>PowerPoint 簡報</vt:lpstr>
      <vt:lpstr>PowerPoint 簡報</vt:lpstr>
      <vt:lpstr>PowerPoint 簡報</vt:lpstr>
      <vt:lpstr>PowerPoint 簡報</vt:lpstr>
      <vt:lpstr>補充</vt:lpstr>
      <vt:lpstr>採購類型(1/3)</vt:lpstr>
      <vt:lpstr>採購類型(2/3)</vt:lpstr>
      <vt:lpstr>採購類型(3/3)</vt:lpstr>
      <vt:lpstr>採購流程與活動</vt:lpstr>
      <vt:lpstr>二﹑評估原物料可能供應來源</vt:lpstr>
      <vt:lpstr>採購流程與活動</vt:lpstr>
      <vt:lpstr>三﹑選擇原物料供應來源(1/2)</vt:lpstr>
      <vt:lpstr>三﹑選擇原物料供應來源(2/2)</vt:lpstr>
      <vt:lpstr>採購流程與活動</vt:lpstr>
      <vt:lpstr>四﹑採購單下達與收貨</vt:lpstr>
      <vt:lpstr>採購流程與活動</vt:lpstr>
      <vt:lpstr>五﹑供應商績效評估 (1/2)</vt:lpstr>
      <vt:lpstr>五﹑供應商績效評估 (2/2)</vt:lpstr>
      <vt:lpstr>採購部門與其他部門之聯繫</vt:lpstr>
      <vt:lpstr>採購部門與組織內各部門之關係</vt:lpstr>
      <vt:lpstr>貳﹑庫存追蹤與控管</vt:lpstr>
      <vt:lpstr>參﹑配送工具分析與評估</vt:lpstr>
      <vt:lpstr>肆﹑「抵銷貿易」合約之管理</vt:lpstr>
      <vt:lpstr>伍﹑內製/外購決策分析(1/2)</vt:lpstr>
      <vt:lpstr>伍﹑內製/外購決策分析(2/2)</vt:lpstr>
      <vt:lpstr>如何分析採購品之價值</vt:lpstr>
      <vt:lpstr>陸﹑採購研究/原物料需求預測</vt:lpstr>
      <vt:lpstr>ERP系統-採購模組</vt:lpstr>
      <vt:lpstr>MM 模組的範圍(1/2)</vt:lpstr>
      <vt:lpstr>MM 模組的範圍(2/2)</vt:lpstr>
      <vt:lpstr>採購流程(1/2)</vt:lpstr>
      <vt:lpstr>採購流程(2/2)</vt:lpstr>
      <vt:lpstr>請購作業(1/2)</vt:lpstr>
      <vt:lpstr>請購作業(2/2)</vt:lpstr>
      <vt:lpstr>採購-決定採購之供應來源</vt:lpstr>
      <vt:lpstr>詢價模式</vt:lpstr>
      <vt:lpstr>採購-詢價處理模式</vt:lpstr>
      <vt:lpstr>採購單結構</vt:lpstr>
      <vt:lpstr>採購─採購單樣例</vt:lpstr>
      <vt:lpstr>採購─契約類別</vt:lpstr>
      <vt:lpstr>採購品到貨作業-貨物收訖</vt:lpstr>
      <vt:lpstr>發票驗證</vt:lpstr>
      <vt:lpstr>結論</vt:lpstr>
      <vt:lpstr>本章輔助閱讀案例補充</vt:lpstr>
    </vt:vector>
  </TitlesOfParts>
  <Company>NCUMIS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第五章  企業之採購管理</dc:title>
  <dc:creator>周惠文</dc:creator>
  <cp:lastModifiedBy>賴佳瑜</cp:lastModifiedBy>
  <cp:revision>462</cp:revision>
  <dcterms:created xsi:type="dcterms:W3CDTF">2002-09-25T04:42:54Z</dcterms:created>
  <dcterms:modified xsi:type="dcterms:W3CDTF">2022-10-23T13:08:02Z</dcterms:modified>
</cp:coreProperties>
</file>