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0"/>
  </p:notesMasterIdLst>
  <p:sldIdLst>
    <p:sldId id="308" r:id="rId2"/>
    <p:sldId id="256" r:id="rId3"/>
    <p:sldId id="257" r:id="rId4"/>
    <p:sldId id="258" r:id="rId5"/>
    <p:sldId id="259" r:id="rId6"/>
    <p:sldId id="311" r:id="rId7"/>
    <p:sldId id="312" r:id="rId8"/>
    <p:sldId id="266" r:id="rId9"/>
    <p:sldId id="267" r:id="rId10"/>
    <p:sldId id="269" r:id="rId11"/>
    <p:sldId id="268" r:id="rId12"/>
    <p:sldId id="260" r:id="rId13"/>
    <p:sldId id="270" r:id="rId14"/>
    <p:sldId id="274" r:id="rId15"/>
    <p:sldId id="300" r:id="rId16"/>
    <p:sldId id="301" r:id="rId17"/>
    <p:sldId id="276" r:id="rId18"/>
    <p:sldId id="271" r:id="rId19"/>
    <p:sldId id="272" r:id="rId20"/>
    <p:sldId id="277" r:id="rId21"/>
    <p:sldId id="278" r:id="rId22"/>
    <p:sldId id="262" r:id="rId23"/>
    <p:sldId id="280" r:id="rId24"/>
    <p:sldId id="281" r:id="rId25"/>
    <p:sldId id="263" r:id="rId26"/>
    <p:sldId id="313" r:id="rId27"/>
    <p:sldId id="282" r:id="rId28"/>
    <p:sldId id="302" r:id="rId29"/>
    <p:sldId id="306" r:id="rId30"/>
    <p:sldId id="307" r:id="rId31"/>
    <p:sldId id="283" r:id="rId32"/>
    <p:sldId id="287" r:id="rId33"/>
    <p:sldId id="303" r:id="rId34"/>
    <p:sldId id="288" r:id="rId35"/>
    <p:sldId id="284" r:id="rId36"/>
    <p:sldId id="285" r:id="rId37"/>
    <p:sldId id="304" r:id="rId38"/>
    <p:sldId id="286" r:id="rId39"/>
    <p:sldId id="264" r:id="rId40"/>
    <p:sldId id="305" r:id="rId41"/>
    <p:sldId id="289" r:id="rId42"/>
    <p:sldId id="314" r:id="rId43"/>
    <p:sldId id="290" r:id="rId44"/>
    <p:sldId id="294" r:id="rId45"/>
    <p:sldId id="295" r:id="rId46"/>
    <p:sldId id="291" r:id="rId47"/>
    <p:sldId id="296" r:id="rId48"/>
    <p:sldId id="292" r:id="rId49"/>
    <p:sldId id="297" r:id="rId50"/>
    <p:sldId id="293" r:id="rId51"/>
    <p:sldId id="298" r:id="rId52"/>
    <p:sldId id="265" r:id="rId53"/>
    <p:sldId id="299" r:id="rId54"/>
    <p:sldId id="309" r:id="rId55"/>
    <p:sldId id="310" r:id="rId56"/>
    <p:sldId id="315" r:id="rId57"/>
    <p:sldId id="316" r:id="rId58"/>
    <p:sldId id="317" r:id="rId59"/>
  </p:sldIdLst>
  <p:sldSz cx="9144000" cy="6858000" type="screen4x3"/>
  <p:notesSz cx="6732588" cy="9871075"/>
  <p:defaultTextStyle>
    <a:defPPr>
      <a:defRPr lang="zh-TW"/>
    </a:defPPr>
    <a:lvl1pPr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273C82"/>
      </a:buClr>
      <a:buSzPct val="100000"/>
      <a:buFont typeface="Wingdings" pitchFamily="2" charset="2"/>
      <a:buChar char="Ø"/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273C82"/>
      </a:buClr>
      <a:buSzPct val="100000"/>
      <a:buFont typeface="Wingdings" pitchFamily="2" charset="2"/>
      <a:buChar char="Ø"/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273C82"/>
      </a:buClr>
      <a:buSzPct val="100000"/>
      <a:buFont typeface="Wingdings" pitchFamily="2" charset="2"/>
      <a:buChar char="Ø"/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273C82"/>
      </a:buClr>
      <a:buSzPct val="100000"/>
      <a:buFont typeface="Wingdings" pitchFamily="2" charset="2"/>
      <a:buChar char="Ø"/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50000"/>
      </a:spcAft>
      <a:buClr>
        <a:srgbClr val="273C82"/>
      </a:buClr>
      <a:buSzPct val="100000"/>
      <a:buFont typeface="Wingdings" pitchFamily="2" charset="2"/>
      <a:buChar char="Ø"/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200" b="1" kern="1200">
        <a:solidFill>
          <a:schemeClr val="bg1"/>
        </a:solidFill>
        <a:latin typeface="Arial-BoldMT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CC66FF"/>
    <a:srgbClr val="CC99FF"/>
    <a:srgbClr val="FF99FF"/>
    <a:srgbClr val="993300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7"/>
    <p:restoredTop sz="68022"/>
  </p:normalViewPr>
  <p:slideViewPr>
    <p:cSldViewPr>
      <p:cViewPr varScale="1">
        <p:scale>
          <a:sx n="49" d="100"/>
          <a:sy n="49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78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3175" y="0"/>
            <a:ext cx="29178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91A03-F1C6-2144-A579-D3FAE5D34904}" type="datetimeFigureOut">
              <a:rPr kumimoji="1" lang="zh-TW" altLang="en-US" smtClean="0"/>
              <a:t>2022/10/31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33488"/>
            <a:ext cx="4443412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6388" cy="3887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5775"/>
            <a:ext cx="29178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3175" y="9375775"/>
            <a:ext cx="29178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5A29-285F-554A-8A3E-3BFFDF2EB94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78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25A29-285F-554A-8A3E-3BFFDF2EB945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365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收料作業為採購系統的候續作業，也是倉儲管理的前 置作業，其工作內容會因進料品項的來源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自製或外 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、進料品項特性與規格等差異而有所不同 </a:t>
            </a:r>
            <a:endParaRPr lang="zh-TW" altLang="en-US" dirty="0"/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在執行收料作業時，確認要點如下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點收數量 </a:t>
            </a:r>
            <a:endParaRPr lang="zh-TW" altLang="en-US" dirty="0"/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執行品質檢驗程序 確認進料品項的價格 </a:t>
            </a: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25A29-285F-554A-8A3E-3BFFDF2EB945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147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發料作業是庫存管理系統的主要工作之一，配合業務 單位銷貨需求的出貨與因應生產線需求的發料都是其 常見的作業內容 </a:t>
            </a:r>
            <a:endParaRPr lang="zh-TW" altLang="en-US" dirty="0"/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在實際將商品發送出去之前，必須確認下列工作以確 實完成 </a:t>
            </a:r>
            <a:endParaRPr lang="zh-TW" altLang="en-US" dirty="0"/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 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在登錄出貨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生產發料作業之前，應確認貨品的品質與數量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 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確定貨品包裝與配送方式，並將實際狀況記錄於相關文件 </a:t>
            </a:r>
            <a:endParaRPr lang="zh-TW" altLang="en-US" dirty="0">
              <a:effectLst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上，以備將來追蹤查詢使用 </a:t>
            </a:r>
            <a:endParaRPr lang="zh-TW" altLang="en-US" dirty="0"/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發放料品前應先確認相關文件資料正確無誤，並備齊相關文 件 </a:t>
            </a: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25A29-285F-554A-8A3E-3BFFDF2EB945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991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25A29-285F-554A-8A3E-3BFFDF2EB945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276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0" y="0"/>
          <a:ext cx="9144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9175275" imgH="693333" progId="PBrush">
                  <p:embed/>
                </p:oleObj>
              </mc:Choice>
              <mc:Fallback>
                <p:oleObj name="點陣圖影像" r:id="rId2" imgW="9175275" imgH="693333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61669133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70638" y="0"/>
            <a:ext cx="2046287" cy="5216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5989638" cy="5216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7371238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97237152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5314791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977900"/>
            <a:ext cx="38862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30725" y="977900"/>
            <a:ext cx="38862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40882572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59349807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3168679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50305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2085975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9864869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0" y="0"/>
          <a:ext cx="9144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13" imgW="9175275" imgH="693333" progId="PBrush">
                  <p:embed/>
                </p:oleObj>
              </mc:Choice>
              <mc:Fallback>
                <p:oleObj name="點陣圖影像" r:id="rId13" imgW="9175275" imgH="693333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4A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ECECE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977900"/>
            <a:ext cx="79248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Text (Arial 20)</a:t>
            </a:r>
          </a:p>
          <a:p>
            <a:pPr lvl="1"/>
            <a:r>
              <a:rPr lang="en-US" altLang="zh-TW"/>
              <a:t>2nd level text (Arial 18)</a:t>
            </a:r>
          </a:p>
          <a:p>
            <a:pPr lvl="2"/>
            <a:r>
              <a:rPr lang="en-US" altLang="zh-TW"/>
              <a:t>3rd level text (Arial 16)</a:t>
            </a:r>
          </a:p>
          <a:p>
            <a:pPr lvl="3"/>
            <a:r>
              <a:rPr lang="en-US" altLang="zh-TW"/>
              <a:t>4th level text (Arial 14)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>
    <p:cover/>
  </p:transition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標楷體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標楷體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標楷體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標楷體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標楷體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標楷體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標楷體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標楷體" pitchFamily="65" charset="-120"/>
        </a:defRPr>
      </a:lvl9pPr>
    </p:titleStyle>
    <p:bodyStyle>
      <a:lvl1pPr marL="400050" indent="-400050" algn="l" defTabSz="687388" rtl="0" eaLnBrk="0" fontAlgn="base" hangingPunct="0">
        <a:spcBef>
          <a:spcPct val="0"/>
        </a:spcBef>
        <a:spcAft>
          <a:spcPct val="50000"/>
        </a:spcAft>
        <a:buClr>
          <a:srgbClr val="273C82"/>
        </a:buClr>
        <a:buSzPct val="100000"/>
        <a:buFont typeface="Wingdings" pitchFamily="2" charset="2"/>
        <a:buChar char="Ø"/>
        <a:defRPr sz="2400" b="1">
          <a:solidFill>
            <a:srgbClr val="0000FF"/>
          </a:solidFill>
          <a:latin typeface="+mn-lt"/>
          <a:ea typeface="+mn-ea"/>
          <a:cs typeface="+mn-cs"/>
        </a:defRPr>
      </a:lvl1pPr>
      <a:lvl2pPr marL="785813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273C82"/>
        </a:buClr>
        <a:buSzPct val="75000"/>
        <a:buFont typeface="Wingdings" pitchFamily="2" charset="2"/>
        <a:buChar char="n"/>
        <a:defRPr sz="2000" b="1">
          <a:solidFill>
            <a:srgbClr val="FF6600"/>
          </a:solidFill>
          <a:latin typeface="+mn-lt"/>
          <a:ea typeface="+mn-ea"/>
        </a:defRPr>
      </a:lvl2pPr>
      <a:lvl3pPr marL="1171575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273C82"/>
        </a:buClr>
        <a:buSzPct val="125000"/>
        <a:buFont typeface="Wingdings" pitchFamily="2" charset="2"/>
        <a:buChar char="w"/>
        <a:defRPr b="1">
          <a:solidFill>
            <a:schemeClr val="tx1"/>
          </a:solidFill>
          <a:latin typeface="+mn-lt"/>
          <a:ea typeface="+mn-ea"/>
        </a:defRPr>
      </a:lvl3pPr>
      <a:lvl4pPr marL="1557338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273C82"/>
        </a:buClr>
        <a:buSzPct val="75000"/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4pPr>
      <a:lvl5pPr marL="2019300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37368D"/>
        </a:buClr>
        <a:buSzPct val="100000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476500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37368D"/>
        </a:buClr>
        <a:buSzPct val="100000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33700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37368D"/>
        </a:buClr>
        <a:buSzPct val="100000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390900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37368D"/>
        </a:buClr>
        <a:buSzPct val="100000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48100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37368D"/>
        </a:buClr>
        <a:buSzPct val="100000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BekuxaVNl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WNQRJ9xgm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WsBHISOqjA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744268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庫存管理系統預期效益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提高帳務處理的作業效率與正確性</a:t>
            </a:r>
          </a:p>
          <a:p>
            <a:r>
              <a:rPr lang="zh-TW" altLang="en-US"/>
              <a:t>掌握正確即時的庫存資訊</a:t>
            </a:r>
          </a:p>
          <a:p>
            <a:r>
              <a:rPr lang="zh-TW" altLang="en-US"/>
              <a:t>掌握存貨異動、週轉及呆廢料狀況</a:t>
            </a:r>
          </a:p>
          <a:p>
            <a:r>
              <a:rPr lang="zh-TW" altLang="en-US"/>
              <a:t>提高盤點作業的效率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B023EBA-E612-8D16-831F-FB5AA68FB1A8}"/>
              </a:ext>
            </a:extLst>
          </p:cNvPr>
          <p:cNvSpPr txBox="1"/>
          <p:nvPr/>
        </p:nvSpPr>
        <p:spPr>
          <a:xfrm>
            <a:off x="611560" y="5634119"/>
            <a:ext cx="7344816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https://www.youtube.com/watch?v=9a9TDacpMNQ</a:t>
            </a:r>
          </a:p>
        </p:txBody>
      </p:sp>
    </p:spTree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重要詞彙解釋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品項</a:t>
            </a:r>
            <a:r>
              <a:rPr lang="en-US" altLang="zh-TW" dirty="0"/>
              <a:t>(Item</a:t>
            </a:r>
            <a:r>
              <a:rPr lang="zh-TW" altLang="en-US" dirty="0"/>
              <a:t>或</a:t>
            </a:r>
            <a:r>
              <a:rPr lang="en-US" altLang="zh-TW" dirty="0"/>
              <a:t>Stock Keeping Unit</a:t>
            </a:r>
            <a:r>
              <a:rPr lang="zh-TW" altLang="en-US" dirty="0"/>
              <a:t>－</a:t>
            </a:r>
            <a:r>
              <a:rPr lang="en-US" altLang="zh-TW" dirty="0"/>
              <a:t>SKU)</a:t>
            </a:r>
          </a:p>
          <a:p>
            <a:pPr lvl="1"/>
            <a:r>
              <a:rPr lang="zh-TW" altLang="en-US" dirty="0"/>
              <a:t>品項</a:t>
            </a:r>
            <a:r>
              <a:rPr lang="en-US" altLang="zh-TW" dirty="0"/>
              <a:t>(Item)(</a:t>
            </a:r>
            <a:r>
              <a:rPr lang="zh-TW" altLang="en-US" dirty="0"/>
              <a:t>庫存管理單元</a:t>
            </a:r>
            <a:r>
              <a:rPr lang="en-US" altLang="zh-TW" dirty="0"/>
              <a:t>, SKU) </a:t>
            </a:r>
            <a:r>
              <a:rPr lang="zh-TW" altLang="en-US" dirty="0"/>
              <a:t>指記錄於庫存管理系統中的單元，其可能是成品、半 成品或原物料</a:t>
            </a:r>
            <a:endParaRPr lang="en-US" altLang="zh-TW" dirty="0"/>
          </a:p>
          <a:p>
            <a:r>
              <a:rPr lang="zh-TW" altLang="en-US" dirty="0"/>
              <a:t>前置時間</a:t>
            </a:r>
            <a:r>
              <a:rPr lang="en-US" altLang="zh-TW" dirty="0"/>
              <a:t>(Lead Time)</a:t>
            </a:r>
          </a:p>
          <a:p>
            <a:pPr lvl="1"/>
            <a:r>
              <a:rPr lang="zh-TW" altLang="en-US" dirty="0"/>
              <a:t>指採購訂單由發出至收到貨品所需的時間</a:t>
            </a:r>
            <a:endParaRPr lang="en-US" altLang="zh-TW" dirty="0"/>
          </a:p>
          <a:p>
            <a:r>
              <a:rPr lang="zh-TW" altLang="en-US" dirty="0"/>
              <a:t>存貨周轉率</a:t>
            </a:r>
            <a:r>
              <a:rPr lang="en-US" altLang="zh-TW" dirty="0"/>
              <a:t>(Inventory Turnover Rate</a:t>
            </a:r>
            <a:r>
              <a:rPr lang="zh-TW" altLang="en-US" dirty="0"/>
              <a:t>，簡稱</a:t>
            </a:r>
            <a:r>
              <a:rPr lang="en-US" altLang="zh-TW" dirty="0"/>
              <a:t>Turnover)</a:t>
            </a:r>
          </a:p>
          <a:p>
            <a:pPr lvl="1"/>
            <a:r>
              <a:rPr lang="zh-TW" altLang="en-US" dirty="0"/>
              <a:t>存貨週轉率</a:t>
            </a:r>
            <a:r>
              <a:rPr lang="en-US" altLang="zh-TW" dirty="0"/>
              <a:t>(Inventory Turnover Rate) </a:t>
            </a:r>
            <a:r>
              <a:rPr lang="zh-TW" altLang="en-US" dirty="0"/>
              <a:t>存貨在倉儲或零售系統中的流動次數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服務水準</a:t>
            </a:r>
            <a:r>
              <a:rPr lang="en-US" altLang="zh-TW" dirty="0"/>
              <a:t>(Service Level)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服務水準</a:t>
            </a:r>
            <a:r>
              <a:rPr lang="en-US" altLang="zh-TW" dirty="0">
                <a:highlight>
                  <a:srgbClr val="FFFF00"/>
                </a:highlight>
              </a:rPr>
              <a:t>(Service Level)(</a:t>
            </a:r>
            <a:r>
              <a:rPr lang="zh-TW" altLang="en-US" dirty="0">
                <a:highlight>
                  <a:srgbClr val="FFFF00"/>
                </a:highlight>
              </a:rPr>
              <a:t>訂單滿足率 </a:t>
            </a:r>
            <a:r>
              <a:rPr lang="en-US" altLang="zh-TW" dirty="0">
                <a:highlight>
                  <a:srgbClr val="FFFF00"/>
                </a:highlight>
              </a:rPr>
              <a:t>) </a:t>
            </a:r>
            <a:r>
              <a:rPr lang="zh-TW" altLang="en-US" dirty="0">
                <a:highlight>
                  <a:srgbClr val="FFFF00"/>
                </a:highlight>
              </a:rPr>
              <a:t>顧客需求 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訂單 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能由庫存品直接供貨的比率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系統簡介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系統架構</a:t>
            </a:r>
          </a:p>
          <a:p>
            <a:r>
              <a:rPr lang="zh-TW" altLang="en-US"/>
              <a:t>系統功能與作業流程</a:t>
            </a:r>
          </a:p>
          <a:p>
            <a:r>
              <a:rPr lang="zh-TW" altLang="en-US"/>
              <a:t>庫存管理與其他模組之關係</a:t>
            </a:r>
          </a:p>
        </p:txBody>
      </p:sp>
    </p:spTree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系統架構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600"/>
              <a:t>以</a:t>
            </a:r>
            <a:r>
              <a:rPr lang="en-US" altLang="zh-TW" sz="1600"/>
              <a:t>S</a:t>
            </a:r>
            <a:r>
              <a:rPr lang="zh-TW" altLang="en-US" sz="1600"/>
              <a:t>系統為例，共包含物料管理</a:t>
            </a:r>
            <a:r>
              <a:rPr lang="en-US" altLang="zh-TW" sz="1600"/>
              <a:t>(Material Management</a:t>
            </a:r>
            <a:r>
              <a:rPr lang="zh-TW" altLang="en-US" sz="1600"/>
              <a:t>－</a:t>
            </a:r>
            <a:r>
              <a:rPr lang="en-US" altLang="zh-TW" sz="1600"/>
              <a:t>MM)</a:t>
            </a:r>
            <a:r>
              <a:rPr lang="zh-TW" altLang="en-US" sz="1600"/>
              <a:t>、生產規劃</a:t>
            </a:r>
            <a:r>
              <a:rPr lang="en-US" altLang="zh-TW" sz="1600"/>
              <a:t>(Production Planning</a:t>
            </a:r>
            <a:r>
              <a:rPr lang="zh-TW" altLang="en-US" sz="1600"/>
              <a:t>－</a:t>
            </a:r>
            <a:r>
              <a:rPr lang="en-US" altLang="zh-TW" sz="1600"/>
              <a:t>PP)</a:t>
            </a:r>
            <a:r>
              <a:rPr lang="zh-TW" altLang="en-US" sz="1600"/>
              <a:t>、銷售與配送</a:t>
            </a:r>
            <a:r>
              <a:rPr lang="en-US" altLang="zh-TW" sz="1600"/>
              <a:t>(Sales</a:t>
            </a:r>
            <a:r>
              <a:rPr lang="zh-TW" altLang="en-US" sz="1600"/>
              <a:t>＆</a:t>
            </a:r>
            <a:r>
              <a:rPr lang="en-US" altLang="zh-TW" sz="1600"/>
              <a:t>Distribution</a:t>
            </a:r>
            <a:r>
              <a:rPr lang="zh-TW" altLang="en-US" sz="1600"/>
              <a:t>－</a:t>
            </a:r>
            <a:r>
              <a:rPr lang="en-US" altLang="zh-TW" sz="1600"/>
              <a:t>SD)</a:t>
            </a:r>
            <a:r>
              <a:rPr lang="zh-TW" altLang="en-US" sz="1600"/>
              <a:t>、財務</a:t>
            </a:r>
            <a:r>
              <a:rPr lang="en-US" altLang="zh-TW" sz="1600"/>
              <a:t>(Finance</a:t>
            </a:r>
            <a:r>
              <a:rPr lang="zh-TW" altLang="en-US" sz="1600"/>
              <a:t>－</a:t>
            </a:r>
            <a:r>
              <a:rPr lang="en-US" altLang="zh-TW" sz="1600"/>
              <a:t>FI)</a:t>
            </a:r>
            <a:r>
              <a:rPr lang="zh-TW" altLang="en-US" sz="1600"/>
              <a:t>、人力資源</a:t>
            </a:r>
            <a:r>
              <a:rPr lang="en-US" altLang="zh-TW" sz="1600"/>
              <a:t>(Human Resources</a:t>
            </a:r>
            <a:r>
              <a:rPr lang="zh-TW" altLang="en-US" sz="1600"/>
              <a:t>－</a:t>
            </a:r>
            <a:r>
              <a:rPr lang="en-US" altLang="zh-TW" sz="1600"/>
              <a:t>HR)</a:t>
            </a:r>
            <a:r>
              <a:rPr lang="zh-TW" altLang="en-US" sz="1600"/>
              <a:t>以及其他模組與跨應用功能</a:t>
            </a:r>
            <a:r>
              <a:rPr lang="en-US" altLang="zh-TW" sz="1600"/>
              <a:t>(Cross-Application Functions)</a:t>
            </a:r>
            <a:r>
              <a:rPr lang="zh-TW" altLang="en-US" sz="1600"/>
              <a:t>等。其中物料管理的應用模組（</a:t>
            </a:r>
            <a:r>
              <a:rPr lang="en-US" altLang="zh-TW" sz="1600"/>
              <a:t>Application Module</a:t>
            </a:r>
            <a:r>
              <a:rPr lang="zh-TW" altLang="en-US" sz="1600"/>
              <a:t>）以系統基準資料（</a:t>
            </a:r>
            <a:r>
              <a:rPr lang="en-US" altLang="zh-TW" sz="1600"/>
              <a:t>Master Data</a:t>
            </a:r>
            <a:r>
              <a:rPr lang="zh-TW" altLang="en-US" sz="1600"/>
              <a:t>）為中心，共包含以下六個應用功能模組：</a:t>
            </a:r>
          </a:p>
          <a:p>
            <a:pPr>
              <a:lnSpc>
                <a:spcPct val="80000"/>
              </a:lnSpc>
            </a:pPr>
            <a:r>
              <a:rPr lang="zh-TW" altLang="en-US" sz="1600"/>
              <a:t>材料需求（</a:t>
            </a:r>
            <a:r>
              <a:rPr lang="en-US" altLang="zh-TW" sz="1600"/>
              <a:t>Material Requirement</a:t>
            </a:r>
            <a:r>
              <a:rPr lang="zh-TW" altLang="en-US" sz="160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1600"/>
              <a:t>採購（</a:t>
            </a:r>
            <a:r>
              <a:rPr lang="en-US" altLang="zh-TW" sz="1600"/>
              <a:t>Purchase</a:t>
            </a:r>
            <a:r>
              <a:rPr lang="zh-TW" altLang="en-US" sz="160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1600"/>
              <a:t>庫存管理（</a:t>
            </a:r>
            <a:r>
              <a:rPr lang="en-US" altLang="zh-TW" sz="1600"/>
              <a:t>Inventory Management</a:t>
            </a:r>
            <a:r>
              <a:rPr lang="zh-TW" altLang="en-US" sz="160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1600"/>
              <a:t>倉儲管理（</a:t>
            </a:r>
            <a:r>
              <a:rPr lang="en-US" altLang="zh-TW" sz="1600"/>
              <a:t>Warehouse Management</a:t>
            </a:r>
            <a:r>
              <a:rPr lang="zh-TW" altLang="en-US" sz="160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1600"/>
              <a:t>發票確認（</a:t>
            </a:r>
            <a:r>
              <a:rPr lang="en-US" altLang="zh-TW" sz="1600"/>
              <a:t>Invoice Verification</a:t>
            </a:r>
            <a:r>
              <a:rPr lang="zh-TW" altLang="en-US" sz="160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1600"/>
              <a:t>物流資訊系統（</a:t>
            </a:r>
            <a:r>
              <a:rPr lang="en-US" altLang="zh-TW" sz="1600"/>
              <a:t>Logistics Information System</a:t>
            </a:r>
            <a:r>
              <a:rPr lang="zh-TW" altLang="en-US" sz="1600"/>
              <a:t>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F792A0-6E04-2EB3-E2BD-D7C010EEC308}"/>
              </a:ext>
            </a:extLst>
          </p:cNvPr>
          <p:cNvSpPr txBox="1"/>
          <p:nvPr/>
        </p:nvSpPr>
        <p:spPr>
          <a:xfrm>
            <a:off x="254420" y="6021288"/>
            <a:ext cx="7845972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hlinkClick r:id="rId2"/>
              </a:rPr>
              <a:t>https://www.youtube.com/watch?v=GBekuxaVNl4</a:t>
            </a:r>
            <a:endParaRPr lang="en-US" altLang="zh-TW" sz="2400" dirty="0"/>
          </a:p>
        </p:txBody>
      </p:sp>
    </p:spTree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en-US" altLang="zh-TW"/>
              <a:t>MM</a:t>
            </a:r>
            <a:r>
              <a:rPr lang="zh-TW" altLang="en-US"/>
              <a:t>模組系統架構（以</a:t>
            </a:r>
            <a:r>
              <a:rPr lang="en-US" altLang="zh-TW"/>
              <a:t>SAP</a:t>
            </a:r>
            <a:r>
              <a:rPr lang="zh-TW" altLang="en-US"/>
              <a:t>為例）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99" y="1905000"/>
            <a:ext cx="5599801" cy="332571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32" y="71414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系統物料管理模組架構圖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補充</a:t>
            </a:r>
            <a:r>
              <a:rPr lang="en-US" altLang="zh-TW" dirty="0"/>
              <a:t>)</a:t>
            </a:r>
            <a:r>
              <a:rPr lang="zh-TW" altLang="en-US" dirty="0"/>
              <a:t>存貨管理模組系統功能</a:t>
            </a:r>
            <a:r>
              <a:rPr lang="zh-TW" altLang="en-US" sz="1300" dirty="0"/>
              <a:t>（以</a:t>
            </a:r>
            <a:r>
              <a:rPr lang="en-US" altLang="zh-TW" sz="1300" dirty="0"/>
              <a:t>SAP</a:t>
            </a:r>
            <a:r>
              <a:rPr lang="zh-TW" altLang="en-US" sz="1300" dirty="0"/>
              <a:t>為例）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600"/>
              <a:t>Transactions that lead to changes in stock levels are handled within the component. These can include</a:t>
            </a:r>
          </a:p>
          <a:p>
            <a:pPr lvl="1">
              <a:lnSpc>
                <a:spcPct val="80000"/>
              </a:lnSpc>
            </a:pPr>
            <a:r>
              <a:rPr lang="en-US" altLang="zh-TW" sz="1400"/>
              <a:t>Goods receipts</a:t>
            </a:r>
          </a:p>
          <a:p>
            <a:pPr lvl="1">
              <a:lnSpc>
                <a:spcPct val="80000"/>
              </a:lnSpc>
            </a:pPr>
            <a:r>
              <a:rPr lang="en-US" altLang="zh-TW" sz="1400"/>
              <a:t>Return deliveries</a:t>
            </a:r>
          </a:p>
          <a:p>
            <a:pPr lvl="1">
              <a:lnSpc>
                <a:spcPct val="80000"/>
              </a:lnSpc>
            </a:pPr>
            <a:r>
              <a:rPr lang="en-US" altLang="zh-TW" sz="1400"/>
              <a:t>Planned and unplanned stock withdrawals</a:t>
            </a:r>
          </a:p>
          <a:p>
            <a:pPr lvl="1">
              <a:lnSpc>
                <a:spcPct val="80000"/>
              </a:lnSpc>
            </a:pPr>
            <a:r>
              <a:rPr lang="en-US" altLang="zh-TW" sz="1400"/>
              <a:t>Stock transfers</a:t>
            </a:r>
          </a:p>
          <a:p>
            <a:pPr lvl="1">
              <a:lnSpc>
                <a:spcPct val="80000"/>
              </a:lnSpc>
            </a:pPr>
            <a:r>
              <a:rPr lang="en-US" altLang="zh-TW" sz="1400"/>
              <a:t>Reservations</a:t>
            </a:r>
          </a:p>
          <a:p>
            <a:pPr lvl="1">
              <a:lnSpc>
                <a:spcPct val="80000"/>
              </a:lnSpc>
            </a:pPr>
            <a:r>
              <a:rPr lang="en-US" altLang="zh-TW" sz="1400"/>
              <a:t>Stock adjustments</a:t>
            </a:r>
          </a:p>
          <a:p>
            <a:pPr>
              <a:lnSpc>
                <a:spcPct val="80000"/>
              </a:lnSpc>
            </a:pPr>
            <a:r>
              <a:rPr lang="en-US" altLang="zh-TW" sz="1600"/>
              <a:t>Through real-time entry, checking and correction of the movement of goods, data is kept as up-to-date as possible and error levels are reduced to a minimum.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補充</a:t>
            </a:r>
            <a:r>
              <a:rPr lang="en-US" altLang="zh-TW" dirty="0"/>
              <a:t>)</a:t>
            </a:r>
            <a:r>
              <a:rPr lang="zh-TW" altLang="en-US" dirty="0"/>
              <a:t>倉儲管理模組系統功能</a:t>
            </a:r>
            <a:r>
              <a:rPr lang="zh-TW" altLang="en-US" sz="1300" dirty="0"/>
              <a:t>（以</a:t>
            </a:r>
            <a:r>
              <a:rPr lang="en-US" altLang="zh-TW" sz="1300" dirty="0"/>
              <a:t>SAP</a:t>
            </a:r>
            <a:r>
              <a:rPr lang="zh-TW" altLang="en-US" sz="1300" dirty="0"/>
              <a:t>為例）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sz="1800"/>
              <a:t>This component allows to define and administer complex warehouse structures which can be divided into different physical or logical units, such as high-rack (high-bay) and block storage areas. </a:t>
            </a:r>
          </a:p>
          <a:p>
            <a:pPr algn="just">
              <a:lnSpc>
                <a:spcPct val="90000"/>
              </a:lnSpc>
            </a:pPr>
            <a:r>
              <a:rPr lang="en-US" altLang="zh-TW" sz="1800"/>
              <a:t>The system uses defined strategies that indicate where goods can be placed in storage, from which location they are to be taken, or where order-picking should take place.</a:t>
            </a:r>
            <a:endParaRPr lang="en-US" altLang="zh-TW"/>
          </a:p>
          <a:p>
            <a:pPr lvl="1" algn="just">
              <a:lnSpc>
                <a:spcPct val="90000"/>
              </a:lnSpc>
            </a:pPr>
            <a:r>
              <a:rPr lang="en-US" altLang="zh-TW" sz="1600"/>
              <a:t>.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zh-TW" altLang="en-US"/>
              <a:t>配送模組系統架構</a:t>
            </a:r>
            <a:r>
              <a:rPr lang="zh-TW" altLang="en-US" sz="1300"/>
              <a:t>（以</a:t>
            </a:r>
            <a:r>
              <a:rPr lang="en-US" altLang="zh-TW" sz="1300"/>
              <a:t>IFS</a:t>
            </a:r>
            <a:r>
              <a:rPr lang="zh-TW" altLang="en-US" sz="1300"/>
              <a:t>為例）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743858"/>
            <a:ext cx="7416824" cy="3011393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32" y="71414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kern="0" dirty="0">
                <a:latin typeface="+mj-lt"/>
                <a:ea typeface="+mj-ea"/>
                <a:cs typeface="+mj-cs"/>
              </a:rPr>
              <a:t>I</a:t>
            </a: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系統物料管理模組架構圖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系統功能</a:t>
            </a:r>
            <a:r>
              <a:rPr lang="zh-TW" altLang="en-US" sz="1300"/>
              <a:t>（以</a:t>
            </a:r>
            <a:r>
              <a:rPr lang="en-US" altLang="zh-TW" sz="1300"/>
              <a:t>D</a:t>
            </a:r>
            <a:r>
              <a:rPr lang="zh-TW" altLang="en-US" sz="1300"/>
              <a:t>系統為例）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714356"/>
            <a:ext cx="8501122" cy="5929354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dirty="0"/>
              <a:t>本節將以</a:t>
            </a:r>
            <a:r>
              <a:rPr lang="en-US" altLang="zh-TW" dirty="0"/>
              <a:t>D</a:t>
            </a:r>
            <a:r>
              <a:rPr lang="zh-TW" altLang="en-US" dirty="0"/>
              <a:t>系統為例，說明主要作業流程，以及這些流程與其他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dirty="0"/>
              <a:t>子系統的關聯性。</a:t>
            </a:r>
            <a:r>
              <a:rPr lang="en-US" altLang="zh-TW" dirty="0"/>
              <a:t>D</a:t>
            </a:r>
            <a:r>
              <a:rPr lang="zh-TW" altLang="en-US" dirty="0"/>
              <a:t>系統庫存管理的主要功能與作業包含如下：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系統參數設定：登入者管理、權限設定、共同參數設定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基本資料管理：基本資料建立與清單列印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日常異動處理：庫存異動單據、轉撥作業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憑證及清單列印：憑證及清單列印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庫存查詢作業：查詢庫存狀況 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庫存盤點作業：定期</a:t>
            </a:r>
            <a:r>
              <a:rPr lang="en-US" altLang="zh-TW" sz="2000" dirty="0"/>
              <a:t>/</a:t>
            </a:r>
            <a:r>
              <a:rPr lang="zh-TW" altLang="en-US" sz="2000" dirty="0"/>
              <a:t>循環盤點、批號盤點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批號管理作業：採購批號及生產批號管制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借出借入管理：借出</a:t>
            </a:r>
            <a:r>
              <a:rPr lang="en-US" altLang="zh-TW" sz="2000" dirty="0"/>
              <a:t>/</a:t>
            </a:r>
            <a:r>
              <a:rPr lang="zh-TW" altLang="en-US" sz="2000" dirty="0"/>
              <a:t>借入建立、憑證及明細表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管理報表作業：帳務報表、存貨管制報表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定期維護作業：庫存重計、批次確認</a:t>
            </a:r>
            <a:r>
              <a:rPr lang="en-US" altLang="zh-TW" sz="2000" dirty="0"/>
              <a:t>/</a:t>
            </a:r>
            <a:r>
              <a:rPr lang="zh-TW" altLang="en-US" sz="2000" dirty="0"/>
              <a:t>取消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存貨結轉作業：成本計價、調整、月結作業</a:t>
            </a:r>
          </a:p>
        </p:txBody>
      </p:sp>
    </p:spTree>
  </p:cSld>
  <p:clrMapOvr>
    <a:masterClrMapping/>
  </p:clrMapOvr>
  <p:transition spd="med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zh-TW" altLang="en-US"/>
              <a:t>系統作業流程</a:t>
            </a:r>
            <a:r>
              <a:rPr lang="en-US" altLang="zh-TW" sz="1500"/>
              <a:t>(</a:t>
            </a:r>
            <a:r>
              <a:rPr lang="zh-TW" altLang="en-US" sz="1500"/>
              <a:t>以</a:t>
            </a:r>
            <a:r>
              <a:rPr lang="en-US" altLang="zh-TW" sz="1500"/>
              <a:t>D</a:t>
            </a:r>
            <a:r>
              <a:rPr lang="zh-TW" altLang="en-US" sz="1500"/>
              <a:t>系統日常異動登錄為例</a:t>
            </a:r>
            <a:r>
              <a:rPr lang="en-US" altLang="zh-TW" sz="1500"/>
              <a:t>)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33500"/>
            <a:ext cx="6392098" cy="439975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32" y="71414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日常異動登入作業與產出報表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1371600" y="1229032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0" indent="0" algn="ctr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100000"/>
              <a:buFont typeface="Wingdings" panose="05000000000000000000" pitchFamily="2" charset="2"/>
              <a:buNone/>
              <a:defRPr kumimoji="1" sz="2800" b="1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85813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rgbClr val="FF6600"/>
                </a:solidFill>
                <a:latin typeface="+mn-lt"/>
                <a:ea typeface="+mn-ea"/>
              </a:defRPr>
            </a:lvl2pPr>
            <a:lvl3pPr marL="1171575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125000"/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57338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19300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76500" indent="-271463" algn="l" defTabSz="687388" rtl="0" fontAlgn="base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33700" indent="-271463" algn="l" defTabSz="687388" rtl="0" fontAlgn="base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90900" indent="-271463" algn="l" defTabSz="687388" rtl="0" fontAlgn="base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48100" indent="-271463" algn="l" defTabSz="687388" rtl="0" fontAlgn="base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TW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第六章</a:t>
            </a:r>
          </a:p>
          <a:p>
            <a:pPr eaLnBrk="1" hangingPunct="1">
              <a:defRPr/>
            </a:pPr>
            <a:r>
              <a:rPr lang="zh-TW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企業資源規劃 庫存管理系統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31BC4161-D7D8-E43E-EB0E-EC72F230D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zh-TW" altLang="en-US"/>
              <a:t>庫存管理與其他模組之關係</a:t>
            </a:r>
            <a:br>
              <a:rPr lang="zh-TW" altLang="en-US"/>
            </a:br>
            <a:r>
              <a:rPr lang="en-US" altLang="zh-TW" sz="1300"/>
              <a:t>(</a:t>
            </a:r>
            <a:r>
              <a:rPr lang="zh-TW" altLang="en-US" sz="1300"/>
              <a:t>以</a:t>
            </a:r>
            <a:r>
              <a:rPr lang="en-US" altLang="zh-TW" sz="1300"/>
              <a:t>D</a:t>
            </a:r>
            <a:r>
              <a:rPr lang="zh-TW" altLang="en-US" sz="1300"/>
              <a:t>系統為例</a:t>
            </a:r>
            <a:r>
              <a:rPr lang="en-US" altLang="zh-TW" sz="1300"/>
              <a:t>)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700808"/>
            <a:ext cx="6645757" cy="3888432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32" y="71414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kern="0" dirty="0">
                <a:latin typeface="+mj-lt"/>
                <a:ea typeface="+mj-ea"/>
                <a:cs typeface="+mj-cs"/>
              </a:rPr>
              <a:t>D</a:t>
            </a: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系統庫存管理模組與其他模組之關聯圖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zh-TW" altLang="en-US"/>
              <a:t>庫存管理與其他模組之關係</a:t>
            </a:r>
            <a:br>
              <a:rPr lang="zh-TW" altLang="en-US"/>
            </a:br>
            <a:r>
              <a:rPr lang="en-US" altLang="zh-TW" sz="1300"/>
              <a:t>(</a:t>
            </a:r>
            <a:r>
              <a:rPr lang="zh-TW" altLang="en-US" sz="1300"/>
              <a:t>以</a:t>
            </a:r>
            <a:r>
              <a:rPr lang="en-US" altLang="zh-TW" sz="1300"/>
              <a:t>SAP</a:t>
            </a:r>
            <a:r>
              <a:rPr lang="zh-TW" altLang="en-US" sz="1300"/>
              <a:t>系統為例</a:t>
            </a:r>
            <a:r>
              <a:rPr lang="en-US" altLang="zh-TW" sz="1300"/>
              <a:t>)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714348" y="1428736"/>
            <a:ext cx="7907337" cy="4365625"/>
            <a:chOff x="222" y="768"/>
            <a:chExt cx="5299" cy="3118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776" y="1529"/>
              <a:ext cx="15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000000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35847" name="Freeform 7"/>
            <p:cNvSpPr>
              <a:spLocks/>
            </p:cNvSpPr>
            <p:nvPr/>
          </p:nvSpPr>
          <p:spPr bwMode="auto">
            <a:xfrm>
              <a:off x="2880" y="2256"/>
              <a:ext cx="2641" cy="769"/>
            </a:xfrm>
            <a:custGeom>
              <a:avLst/>
              <a:gdLst>
                <a:gd name="T0" fmla="*/ 2860 w 2861"/>
                <a:gd name="T1" fmla="*/ 768 h 769"/>
                <a:gd name="T2" fmla="*/ 0 w 2861"/>
                <a:gd name="T3" fmla="*/ 0 h 769"/>
                <a:gd name="T4" fmla="*/ 468 w 2861"/>
                <a:gd name="T5" fmla="*/ 768 h 769"/>
                <a:gd name="T6" fmla="*/ 2860 w 2861"/>
                <a:gd name="T7" fmla="*/ 7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1" h="769">
                  <a:moveTo>
                    <a:pt x="2860" y="768"/>
                  </a:moveTo>
                  <a:lnTo>
                    <a:pt x="0" y="0"/>
                  </a:lnTo>
                  <a:lnTo>
                    <a:pt x="468" y="768"/>
                  </a:lnTo>
                  <a:lnTo>
                    <a:pt x="2860" y="768"/>
                  </a:lnTo>
                </a:path>
              </a:pathLst>
            </a:custGeom>
            <a:solidFill>
              <a:srgbClr val="FFFFCC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8" name="Freeform 8"/>
            <p:cNvSpPr>
              <a:spLocks/>
            </p:cNvSpPr>
            <p:nvPr/>
          </p:nvSpPr>
          <p:spPr bwMode="auto">
            <a:xfrm>
              <a:off x="240" y="2256"/>
              <a:ext cx="2641" cy="769"/>
            </a:xfrm>
            <a:custGeom>
              <a:avLst/>
              <a:gdLst>
                <a:gd name="T0" fmla="*/ 0 w 2861"/>
                <a:gd name="T1" fmla="*/ 768 h 769"/>
                <a:gd name="T2" fmla="*/ 2860 w 2861"/>
                <a:gd name="T3" fmla="*/ 0 h 769"/>
                <a:gd name="T4" fmla="*/ 2392 w 2861"/>
                <a:gd name="T5" fmla="*/ 768 h 769"/>
                <a:gd name="T6" fmla="*/ 0 w 2861"/>
                <a:gd name="T7" fmla="*/ 7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1" h="769">
                  <a:moveTo>
                    <a:pt x="0" y="768"/>
                  </a:moveTo>
                  <a:lnTo>
                    <a:pt x="2860" y="0"/>
                  </a:lnTo>
                  <a:lnTo>
                    <a:pt x="2392" y="768"/>
                  </a:lnTo>
                  <a:lnTo>
                    <a:pt x="0" y="768"/>
                  </a:lnTo>
                </a:path>
              </a:pathLst>
            </a:custGeom>
            <a:solidFill>
              <a:srgbClr val="FFFFCC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9" name="Freeform 9"/>
            <p:cNvSpPr>
              <a:spLocks/>
            </p:cNvSpPr>
            <p:nvPr/>
          </p:nvSpPr>
          <p:spPr bwMode="auto">
            <a:xfrm>
              <a:off x="2880" y="1536"/>
              <a:ext cx="2641" cy="721"/>
            </a:xfrm>
            <a:custGeom>
              <a:avLst/>
              <a:gdLst>
                <a:gd name="T0" fmla="*/ 2860 w 2861"/>
                <a:gd name="T1" fmla="*/ 0 h 721"/>
                <a:gd name="T2" fmla="*/ 0 w 2861"/>
                <a:gd name="T3" fmla="*/ 720 h 721"/>
                <a:gd name="T4" fmla="*/ 468 w 2861"/>
                <a:gd name="T5" fmla="*/ 0 h 721"/>
                <a:gd name="T6" fmla="*/ 2860 w 2861"/>
                <a:gd name="T7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1" h="721">
                  <a:moveTo>
                    <a:pt x="2860" y="0"/>
                  </a:moveTo>
                  <a:lnTo>
                    <a:pt x="0" y="720"/>
                  </a:lnTo>
                  <a:lnTo>
                    <a:pt x="468" y="0"/>
                  </a:lnTo>
                  <a:lnTo>
                    <a:pt x="2860" y="0"/>
                  </a:lnTo>
                </a:path>
              </a:pathLst>
            </a:custGeom>
            <a:solidFill>
              <a:srgbClr val="FFFFCC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0" name="Freeform 10"/>
            <p:cNvSpPr>
              <a:spLocks/>
            </p:cNvSpPr>
            <p:nvPr/>
          </p:nvSpPr>
          <p:spPr bwMode="auto">
            <a:xfrm>
              <a:off x="240" y="1536"/>
              <a:ext cx="2641" cy="721"/>
            </a:xfrm>
            <a:custGeom>
              <a:avLst/>
              <a:gdLst>
                <a:gd name="T0" fmla="*/ 0 w 2861"/>
                <a:gd name="T1" fmla="*/ 0 h 721"/>
                <a:gd name="T2" fmla="*/ 2860 w 2861"/>
                <a:gd name="T3" fmla="*/ 720 h 721"/>
                <a:gd name="T4" fmla="*/ 2392 w 2861"/>
                <a:gd name="T5" fmla="*/ 0 h 721"/>
                <a:gd name="T6" fmla="*/ 0 w 2861"/>
                <a:gd name="T7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1" h="721">
                  <a:moveTo>
                    <a:pt x="0" y="0"/>
                  </a:moveTo>
                  <a:lnTo>
                    <a:pt x="2860" y="720"/>
                  </a:lnTo>
                  <a:lnTo>
                    <a:pt x="2392" y="0"/>
                  </a:lnTo>
                  <a:lnTo>
                    <a:pt x="0" y="0"/>
                  </a:lnTo>
                </a:path>
              </a:pathLst>
            </a:custGeom>
            <a:solidFill>
              <a:srgbClr val="FFFFCC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2215" y="1631"/>
              <a:ext cx="1241" cy="1240"/>
              <a:chOff x="2448" y="1781"/>
              <a:chExt cx="1344" cy="1240"/>
            </a:xfrm>
          </p:grpSpPr>
          <p:sp>
            <p:nvSpPr>
              <p:cNvPr id="35852" name="Oval 12"/>
              <p:cNvSpPr>
                <a:spLocks noChangeArrowheads="1"/>
              </p:cNvSpPr>
              <p:nvPr/>
            </p:nvSpPr>
            <p:spPr bwMode="auto">
              <a:xfrm>
                <a:off x="2448" y="1781"/>
                <a:ext cx="1344" cy="1240"/>
              </a:xfrm>
              <a:prstGeom prst="ellipse">
                <a:avLst/>
              </a:prstGeom>
              <a:solidFill>
                <a:srgbClr val="0066FF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/>
            </p:nvSpPr>
            <p:spPr bwMode="auto">
              <a:xfrm>
                <a:off x="2796" y="2182"/>
                <a:ext cx="748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4000">
                    <a:solidFill>
                      <a:srgbClr val="CCFFFF"/>
                    </a:solidFill>
                    <a:latin typeface="Arial" pitchFamily="34" charset="0"/>
                  </a:rPr>
                  <a:t>MM</a:t>
                </a:r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40" y="768"/>
              <a:ext cx="2209" cy="769"/>
              <a:chOff x="260" y="913"/>
              <a:chExt cx="2393" cy="769"/>
            </a:xfrm>
          </p:grpSpPr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260" y="913"/>
                <a:ext cx="2392" cy="768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 anchorCtr="1"/>
              <a:lstStyle/>
              <a:p>
                <a:pPr algn="ctr"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>
                    <a:solidFill>
                      <a:srgbClr val="CCFFFF"/>
                    </a:solidFill>
                    <a:latin typeface="Arial" pitchFamily="34" charset="0"/>
                  </a:rPr>
                  <a:t>FI:</a:t>
                </a:r>
              </a:p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Account determination</a:t>
                </a:r>
              </a:p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Invoice Verification</a:t>
                </a:r>
              </a:p>
            </p:txBody>
          </p:sp>
          <p:sp>
            <p:nvSpPr>
              <p:cNvPr id="35856" name="Freeform 16"/>
              <p:cNvSpPr>
                <a:spLocks/>
              </p:cNvSpPr>
              <p:nvPr/>
            </p:nvSpPr>
            <p:spPr bwMode="auto">
              <a:xfrm>
                <a:off x="260" y="913"/>
                <a:ext cx="2393" cy="769"/>
              </a:xfrm>
              <a:custGeom>
                <a:avLst/>
                <a:gdLst>
                  <a:gd name="T0" fmla="*/ 2392 w 2393"/>
                  <a:gd name="T1" fmla="*/ 0 h 769"/>
                  <a:gd name="T2" fmla="*/ 0 w 2393"/>
                  <a:gd name="T3" fmla="*/ 0 h 769"/>
                  <a:gd name="T4" fmla="*/ 0 w 2393"/>
                  <a:gd name="T5" fmla="*/ 768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" h="769">
                    <a:moveTo>
                      <a:pt x="2392" y="0"/>
                    </a:moveTo>
                    <a:lnTo>
                      <a:pt x="0" y="0"/>
                    </a:lnTo>
                    <a:lnTo>
                      <a:pt x="0" y="768"/>
                    </a:lnTo>
                  </a:path>
                </a:pathLst>
              </a:custGeom>
              <a:noFill/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57" name="Freeform 17"/>
              <p:cNvSpPr>
                <a:spLocks/>
              </p:cNvSpPr>
              <p:nvPr/>
            </p:nvSpPr>
            <p:spPr bwMode="auto">
              <a:xfrm>
                <a:off x="260" y="913"/>
                <a:ext cx="2393" cy="769"/>
              </a:xfrm>
              <a:custGeom>
                <a:avLst/>
                <a:gdLst>
                  <a:gd name="T0" fmla="*/ 0 w 2393"/>
                  <a:gd name="T1" fmla="*/ 768 h 769"/>
                  <a:gd name="T2" fmla="*/ 2392 w 2393"/>
                  <a:gd name="T3" fmla="*/ 768 h 769"/>
                  <a:gd name="T4" fmla="*/ 2392 w 2393"/>
                  <a:gd name="T5" fmla="*/ 0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" h="769">
                    <a:moveTo>
                      <a:pt x="0" y="768"/>
                    </a:moveTo>
                    <a:lnTo>
                      <a:pt x="2392" y="768"/>
                    </a:lnTo>
                    <a:lnTo>
                      <a:pt x="2392" y="0"/>
                    </a:lnTo>
                  </a:path>
                </a:pathLst>
              </a:custGeom>
              <a:noFill/>
              <a:ln w="25400" cap="rnd" cmpd="sng">
                <a:solidFill>
                  <a:srgbClr val="00279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2918" y="205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5859" name="Group 19"/>
            <p:cNvGrpSpPr>
              <a:grpSpLocks/>
            </p:cNvGrpSpPr>
            <p:nvPr/>
          </p:nvGrpSpPr>
          <p:grpSpPr bwMode="auto">
            <a:xfrm>
              <a:off x="222" y="3023"/>
              <a:ext cx="2208" cy="863"/>
              <a:chOff x="240" y="3168"/>
              <a:chExt cx="2393" cy="863"/>
            </a:xfrm>
          </p:grpSpPr>
          <p:sp>
            <p:nvSpPr>
              <p:cNvPr id="35860" name="Freeform 20"/>
              <p:cNvSpPr>
                <a:spLocks/>
              </p:cNvSpPr>
              <p:nvPr/>
            </p:nvSpPr>
            <p:spPr bwMode="auto">
              <a:xfrm>
                <a:off x="240" y="3168"/>
                <a:ext cx="2393" cy="863"/>
              </a:xfrm>
              <a:custGeom>
                <a:avLst/>
                <a:gdLst>
                  <a:gd name="T0" fmla="*/ 0 w 2393"/>
                  <a:gd name="T1" fmla="*/ 862 h 863"/>
                  <a:gd name="T2" fmla="*/ 2392 w 2393"/>
                  <a:gd name="T3" fmla="*/ 862 h 863"/>
                  <a:gd name="T4" fmla="*/ 2392 w 2393"/>
                  <a:gd name="T5" fmla="*/ 0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" h="863">
                    <a:moveTo>
                      <a:pt x="0" y="862"/>
                    </a:moveTo>
                    <a:lnTo>
                      <a:pt x="2392" y="862"/>
                    </a:lnTo>
                    <a:lnTo>
                      <a:pt x="2392" y="0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5400" cap="rnd" cmpd="sng">
                <a:solidFill>
                  <a:srgbClr val="00279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1" name="Freeform 21"/>
              <p:cNvSpPr>
                <a:spLocks/>
              </p:cNvSpPr>
              <p:nvPr/>
            </p:nvSpPr>
            <p:spPr bwMode="auto">
              <a:xfrm>
                <a:off x="240" y="3168"/>
                <a:ext cx="2393" cy="863"/>
              </a:xfrm>
              <a:custGeom>
                <a:avLst/>
                <a:gdLst>
                  <a:gd name="T0" fmla="*/ 2392 w 2393"/>
                  <a:gd name="T1" fmla="*/ 0 h 863"/>
                  <a:gd name="T2" fmla="*/ 0 w 2393"/>
                  <a:gd name="T3" fmla="*/ 0 h 863"/>
                  <a:gd name="T4" fmla="*/ 0 w 2393"/>
                  <a:gd name="T5" fmla="*/ 862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" h="863">
                    <a:moveTo>
                      <a:pt x="2392" y="0"/>
                    </a:moveTo>
                    <a:lnTo>
                      <a:pt x="0" y="0"/>
                    </a:lnTo>
                    <a:lnTo>
                      <a:pt x="0" y="862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2" name="Rectangle 22"/>
              <p:cNvSpPr>
                <a:spLocks noChangeArrowheads="1"/>
              </p:cNvSpPr>
              <p:nvPr/>
            </p:nvSpPr>
            <p:spPr bwMode="auto">
              <a:xfrm>
                <a:off x="240" y="3168"/>
                <a:ext cx="2392" cy="862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 anchorCtr="1"/>
              <a:lstStyle/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>
                    <a:solidFill>
                      <a:srgbClr val="CCFFFF"/>
                    </a:solidFill>
                    <a:latin typeface="Arial" pitchFamily="34" charset="0"/>
                  </a:rPr>
                  <a:t>SD:</a:t>
                </a:r>
                <a:endParaRPr lang="en-US" altLang="zh-TW" sz="2000" b="0">
                  <a:solidFill>
                    <a:srgbClr val="CCFFFF"/>
                  </a:solidFill>
                  <a:latin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Availability Check</a:t>
                </a:r>
                <a:endParaRPr lang="en-US" altLang="zh-TW" b="0">
                  <a:solidFill>
                    <a:srgbClr val="CCFFFF"/>
                  </a:solidFill>
                  <a:latin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Reservation of Material</a:t>
                </a:r>
              </a:p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Creation of Purch. Req’s</a:t>
                </a:r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312" y="3024"/>
              <a:ext cx="2209" cy="815"/>
              <a:chOff x="3588" y="3169"/>
              <a:chExt cx="2393" cy="815"/>
            </a:xfrm>
          </p:grpSpPr>
          <p:sp>
            <p:nvSpPr>
              <p:cNvPr id="35864" name="Freeform 24"/>
              <p:cNvSpPr>
                <a:spLocks/>
              </p:cNvSpPr>
              <p:nvPr/>
            </p:nvSpPr>
            <p:spPr bwMode="auto">
              <a:xfrm>
                <a:off x="3588" y="3169"/>
                <a:ext cx="2393" cy="815"/>
              </a:xfrm>
              <a:custGeom>
                <a:avLst/>
                <a:gdLst>
                  <a:gd name="T0" fmla="*/ 0 w 2393"/>
                  <a:gd name="T1" fmla="*/ 814 h 815"/>
                  <a:gd name="T2" fmla="*/ 2392 w 2393"/>
                  <a:gd name="T3" fmla="*/ 814 h 815"/>
                  <a:gd name="T4" fmla="*/ 2392 w 2393"/>
                  <a:gd name="T5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" h="815">
                    <a:moveTo>
                      <a:pt x="0" y="814"/>
                    </a:moveTo>
                    <a:lnTo>
                      <a:pt x="2392" y="814"/>
                    </a:lnTo>
                    <a:lnTo>
                      <a:pt x="2392" y="0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5400" cap="rnd" cmpd="sng">
                <a:solidFill>
                  <a:srgbClr val="00279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5" name="Freeform 25"/>
              <p:cNvSpPr>
                <a:spLocks/>
              </p:cNvSpPr>
              <p:nvPr/>
            </p:nvSpPr>
            <p:spPr bwMode="auto">
              <a:xfrm>
                <a:off x="3588" y="3169"/>
                <a:ext cx="2393" cy="815"/>
              </a:xfrm>
              <a:custGeom>
                <a:avLst/>
                <a:gdLst>
                  <a:gd name="T0" fmla="*/ 2392 w 2393"/>
                  <a:gd name="T1" fmla="*/ 0 h 815"/>
                  <a:gd name="T2" fmla="*/ 0 w 2393"/>
                  <a:gd name="T3" fmla="*/ 0 h 815"/>
                  <a:gd name="T4" fmla="*/ 0 w 2393"/>
                  <a:gd name="T5" fmla="*/ 814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" h="815">
                    <a:moveTo>
                      <a:pt x="2392" y="0"/>
                    </a:moveTo>
                    <a:lnTo>
                      <a:pt x="0" y="0"/>
                    </a:lnTo>
                    <a:lnTo>
                      <a:pt x="0" y="814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6" name="Rectangle 26"/>
              <p:cNvSpPr>
                <a:spLocks noChangeArrowheads="1"/>
              </p:cNvSpPr>
              <p:nvPr/>
            </p:nvSpPr>
            <p:spPr bwMode="auto">
              <a:xfrm>
                <a:off x="3588" y="3169"/>
                <a:ext cx="2392" cy="814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 anchorCtr="1"/>
              <a:lstStyle/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>
                    <a:solidFill>
                      <a:srgbClr val="CCFFFF"/>
                    </a:solidFill>
                    <a:latin typeface="Arial" pitchFamily="34" charset="0"/>
                  </a:rPr>
                  <a:t>PP:</a:t>
                </a:r>
              </a:p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Transfer of requires via MRP</a:t>
                </a:r>
                <a:b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</a:b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Dependent Reservation</a:t>
                </a:r>
              </a:p>
            </p:txBody>
          </p:sp>
        </p:grpSp>
        <p:grpSp>
          <p:nvGrpSpPr>
            <p:cNvPr id="35867" name="Group 27"/>
            <p:cNvGrpSpPr>
              <a:grpSpLocks/>
            </p:cNvGrpSpPr>
            <p:nvPr/>
          </p:nvGrpSpPr>
          <p:grpSpPr bwMode="auto">
            <a:xfrm>
              <a:off x="3312" y="768"/>
              <a:ext cx="2209" cy="769"/>
              <a:chOff x="3588" y="913"/>
              <a:chExt cx="2393" cy="769"/>
            </a:xfrm>
          </p:grpSpPr>
          <p:sp>
            <p:nvSpPr>
              <p:cNvPr id="35868" name="Freeform 28"/>
              <p:cNvSpPr>
                <a:spLocks/>
              </p:cNvSpPr>
              <p:nvPr/>
            </p:nvSpPr>
            <p:spPr bwMode="auto">
              <a:xfrm>
                <a:off x="3588" y="913"/>
                <a:ext cx="2393" cy="769"/>
              </a:xfrm>
              <a:custGeom>
                <a:avLst/>
                <a:gdLst>
                  <a:gd name="T0" fmla="*/ 0 w 2393"/>
                  <a:gd name="T1" fmla="*/ 768 h 769"/>
                  <a:gd name="T2" fmla="*/ 2392 w 2393"/>
                  <a:gd name="T3" fmla="*/ 768 h 769"/>
                  <a:gd name="T4" fmla="*/ 2392 w 2393"/>
                  <a:gd name="T5" fmla="*/ 0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" h="769">
                    <a:moveTo>
                      <a:pt x="0" y="768"/>
                    </a:moveTo>
                    <a:lnTo>
                      <a:pt x="2392" y="768"/>
                    </a:lnTo>
                    <a:lnTo>
                      <a:pt x="2392" y="0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5400" cap="rnd" cmpd="sng">
                <a:solidFill>
                  <a:srgbClr val="00279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9" name="Freeform 29"/>
              <p:cNvSpPr>
                <a:spLocks/>
              </p:cNvSpPr>
              <p:nvPr/>
            </p:nvSpPr>
            <p:spPr bwMode="auto">
              <a:xfrm>
                <a:off x="3588" y="913"/>
                <a:ext cx="2393" cy="769"/>
              </a:xfrm>
              <a:custGeom>
                <a:avLst/>
                <a:gdLst>
                  <a:gd name="T0" fmla="*/ 2392 w 2393"/>
                  <a:gd name="T1" fmla="*/ 0 h 769"/>
                  <a:gd name="T2" fmla="*/ 0 w 2393"/>
                  <a:gd name="T3" fmla="*/ 0 h 769"/>
                  <a:gd name="T4" fmla="*/ 0 w 2393"/>
                  <a:gd name="T5" fmla="*/ 768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" h="769">
                    <a:moveTo>
                      <a:pt x="2392" y="0"/>
                    </a:moveTo>
                    <a:lnTo>
                      <a:pt x="0" y="0"/>
                    </a:lnTo>
                    <a:lnTo>
                      <a:pt x="0" y="768"/>
                    </a:lnTo>
                  </a:path>
                </a:pathLst>
              </a:cu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54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/>
            </p:nvSpPr>
            <p:spPr bwMode="auto">
              <a:xfrm>
                <a:off x="3588" y="913"/>
                <a:ext cx="2392" cy="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 anchorCtr="1"/>
              <a:lstStyle/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b="0">
                    <a:solidFill>
                      <a:srgbClr val="CCFFFF"/>
                    </a:solidFill>
                    <a:latin typeface="Arial" pitchFamily="34" charset="0"/>
                  </a:rPr>
                  <a:t>CO:</a:t>
                </a:r>
              </a:p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Actual cost of stocked</a:t>
                </a:r>
                <a:b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</a:br>
                <a:r>
                  <a:rPr lang="en-US" altLang="zh-TW" sz="2000" b="0">
                    <a:solidFill>
                      <a:srgbClr val="CCFFFF"/>
                    </a:solidFill>
                    <a:latin typeface="Arial" pitchFamily="34" charset="0"/>
                  </a:rPr>
                  <a:t> and procured materials</a:t>
                </a:r>
              </a:p>
            </p:txBody>
          </p:sp>
        </p:grpSp>
      </p:grp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-32" y="71414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補充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物料主檔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dirty="0"/>
              <a:t>通常物料主檔的內容，需綜合所有使用者的需求來決定，一般應包含下列數類形態之資料：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技術資訊（物料項目名稱、編號、單位、用途類別區分、圖號、工程變更記錄、檢驗標準代號等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庫存資訊（儲存場所、庫存量、入出庫累計、安全存量等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訂購資訊（前置時間、訂購政策、批量方法、供應商資料等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成本資訊（材料、人工、製造費用等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軟體資訊（最低階碼 </a:t>
            </a:r>
            <a:r>
              <a:rPr lang="en-US" altLang="zh-TW" dirty="0">
                <a:highlight>
                  <a:srgbClr val="FFFF00"/>
                </a:highlight>
              </a:rPr>
              <a:t>Low Level Coding</a:t>
            </a:r>
            <a:r>
              <a:rPr lang="zh-TW" altLang="en-US" dirty="0">
                <a:highlight>
                  <a:srgbClr val="FFFF00"/>
                </a:highlight>
              </a:rPr>
              <a:t>、生產別代碼等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物料分類與編號</a:t>
            </a:r>
          </a:p>
        </p:txBody>
      </p:sp>
    </p:spTree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物料分類與編號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800"/>
              <a:t>品項經過適當分類編號後，在管理上具有下列功能：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易於查核管制，可以節省人力、減少開支、降低成本；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便於電腦化資料整理分析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增加存貨商品資料的正確性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提高存貨商品活動的工作效率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削減存貨：因有了統一編號，可以防止重複訂購相同的品項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可考慮選擇作業的優先性，並達到貨品先進先出的目的</a:t>
            </a:r>
          </a:p>
        </p:txBody>
      </p:sp>
    </p:spTree>
  </p:cSld>
  <p:clrMapOvr>
    <a:masterClrMapping/>
  </p:clrMapOvr>
  <p:transition spd="med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物料編號原則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1800"/>
              <a:t>簡單性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單一性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彈性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完全性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組織性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充足性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易記性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一貫性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分類展開性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適應機械性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3F48CD-C6A9-4DE4-864E-510A350B3484}"/>
              </a:ext>
            </a:extLst>
          </p:cNvPr>
          <p:cNvSpPr txBox="1"/>
          <p:nvPr/>
        </p:nvSpPr>
        <p:spPr>
          <a:xfrm>
            <a:off x="611560" y="5634119"/>
            <a:ext cx="7344816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https://www.youtube.com/watch?v=9a9TDacpMNQ</a:t>
            </a:r>
            <a:r>
              <a:rPr lang="en-US" altLang="zh-TW" dirty="0">
                <a:solidFill>
                  <a:srgbClr val="00B0F0"/>
                </a:solidFill>
              </a:rPr>
              <a:t>z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存貨控制與補貨決策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ABC</a:t>
            </a:r>
            <a:r>
              <a:rPr lang="zh-TW" altLang="en-US" dirty="0"/>
              <a:t>分析法</a:t>
            </a:r>
          </a:p>
          <a:p>
            <a:r>
              <a:rPr lang="zh-TW" altLang="en-US" dirty="0"/>
              <a:t>訂購批量</a:t>
            </a:r>
          </a:p>
          <a:p>
            <a:r>
              <a:rPr lang="zh-TW" altLang="en-US" dirty="0"/>
              <a:t>訂購次數與訂購週期</a:t>
            </a:r>
          </a:p>
          <a:p>
            <a:r>
              <a:rPr lang="zh-TW" altLang="en-US" dirty="0"/>
              <a:t>訂購時機</a:t>
            </a:r>
          </a:p>
          <a:p>
            <a:r>
              <a:rPr lang="zh-TW" altLang="en-US" dirty="0"/>
              <a:t>安全庫存</a:t>
            </a:r>
          </a:p>
        </p:txBody>
      </p:sp>
    </p:spTree>
  </p:cSld>
  <p:clrMapOvr>
    <a:masterClrMapping/>
  </p:clrMapOvr>
  <p:transition spd="med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ABC</a:t>
            </a:r>
            <a:r>
              <a:rPr lang="zh-TW" altLang="en-US" dirty="0"/>
              <a:t>分析法</a:t>
            </a:r>
            <a:endParaRPr lang="en-US" altLang="zh-TW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ABC</a:t>
            </a:r>
            <a:r>
              <a:rPr lang="zh-TW" altLang="en-US" dirty="0"/>
              <a:t>分析法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由柏拉圖可以發現相當少數的重要品項會支配大部份 的情況</a:t>
            </a:r>
            <a:r>
              <a:rPr lang="en-US" altLang="zh-TW" dirty="0">
                <a:highlight>
                  <a:srgbClr val="FFFF00"/>
                </a:highlight>
              </a:rPr>
              <a:t>(80-20</a:t>
            </a:r>
            <a:r>
              <a:rPr lang="zh-TW" altLang="en-US" dirty="0">
                <a:highlight>
                  <a:srgbClr val="FFFF00"/>
                </a:highlight>
              </a:rPr>
              <a:t>法則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，因此控制少數品項將能符合企業 重點管理的原則 </a:t>
            </a:r>
          </a:p>
          <a:p>
            <a:r>
              <a:rPr lang="en-US" altLang="zh-TW" dirty="0"/>
              <a:t>ABC</a:t>
            </a:r>
            <a:r>
              <a:rPr lang="zh-TW" altLang="en-US" dirty="0"/>
              <a:t>原理應用於存貨管理時，我們應該依據品項的相 對重要性將存貨分類，並對不同類別建立不同的管理 控制方式 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類</a:t>
            </a:r>
            <a:r>
              <a:rPr lang="en-US" altLang="zh-TW" dirty="0"/>
              <a:t>:</a:t>
            </a:r>
            <a:r>
              <a:rPr lang="zh-TW" altLang="en-US" dirty="0"/>
              <a:t>非常重要</a:t>
            </a:r>
            <a:r>
              <a:rPr lang="en-US" altLang="zh-TW" dirty="0"/>
              <a:t>(10-30%</a:t>
            </a:r>
            <a:r>
              <a:rPr lang="zh-TW" altLang="en-US" dirty="0"/>
              <a:t>品項，</a:t>
            </a:r>
            <a:r>
              <a:rPr lang="en-US" altLang="zh-TW" dirty="0"/>
              <a:t>70-80%</a:t>
            </a:r>
            <a:r>
              <a:rPr lang="zh-TW" altLang="en-US" dirty="0"/>
              <a:t>價值</a:t>
            </a:r>
            <a:r>
              <a:rPr lang="en-US" altLang="zh-TW" dirty="0"/>
              <a:t>) B</a:t>
            </a:r>
            <a:r>
              <a:rPr lang="zh-TW" altLang="en-US" dirty="0"/>
              <a:t>類</a:t>
            </a:r>
            <a:r>
              <a:rPr lang="en-US" altLang="zh-TW" dirty="0"/>
              <a:t>:</a:t>
            </a:r>
            <a:r>
              <a:rPr lang="zh-TW" altLang="en-US" dirty="0"/>
              <a:t>普通重要</a:t>
            </a:r>
            <a:br>
              <a:rPr lang="zh-TW" altLang="en-US" dirty="0"/>
            </a:br>
            <a:r>
              <a:rPr lang="en-US" altLang="zh-TW" dirty="0"/>
              <a:t>C</a:t>
            </a:r>
            <a:r>
              <a:rPr lang="zh-TW" altLang="en-US" dirty="0"/>
              <a:t>類</a:t>
            </a:r>
            <a:r>
              <a:rPr lang="en-US" altLang="zh-TW" dirty="0"/>
              <a:t>:</a:t>
            </a:r>
            <a:r>
              <a:rPr lang="zh-TW" altLang="en-US" dirty="0"/>
              <a:t>較不重要</a:t>
            </a:r>
            <a:r>
              <a:rPr lang="en-US" altLang="zh-TW" dirty="0"/>
              <a:t>(40-60%</a:t>
            </a:r>
            <a:r>
              <a:rPr lang="zh-TW" altLang="en-US" dirty="0"/>
              <a:t>品項，</a:t>
            </a:r>
            <a:r>
              <a:rPr lang="en-US" altLang="zh-TW" dirty="0"/>
              <a:t>5-15%</a:t>
            </a:r>
            <a:r>
              <a:rPr lang="zh-TW" altLang="en-US" dirty="0"/>
              <a:t>價值</a:t>
            </a:r>
            <a:r>
              <a:rPr lang="en-US" altLang="zh-TW" dirty="0"/>
              <a:t>)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709526"/>
      </p:ext>
    </p:extLst>
  </p:cSld>
  <p:clrMapOvr>
    <a:masterClrMapping/>
  </p:clrMapOvr>
  <p:transition spd="med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US" altLang="zh-TW"/>
              <a:t>ABC</a:t>
            </a:r>
            <a:r>
              <a:rPr lang="zh-TW" altLang="en-US"/>
              <a:t>分析法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" y="1122734"/>
            <a:ext cx="4824536" cy="461253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5DCA112-9942-8192-09FB-A794D56C20A9}"/>
              </a:ext>
            </a:extLst>
          </p:cNvPr>
          <p:cNvSpPr txBox="1"/>
          <p:nvPr/>
        </p:nvSpPr>
        <p:spPr>
          <a:xfrm>
            <a:off x="5148064" y="1268760"/>
            <a:ext cx="327106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007A"/>
                </a:solidFill>
                <a:latin typeface="DFKaiShu-SB-Estd-BF" charset="-120"/>
              </a:rPr>
              <a:t>計算每一品項的每年耗用金額</a:t>
            </a:r>
            <a:endParaRPr lang="en-US" altLang="zh-TW" sz="2000" dirty="0">
              <a:solidFill>
                <a:srgbClr val="00007A"/>
              </a:solidFill>
              <a:latin typeface="DFKaiShu-SB-Estd-BF" charset="-120"/>
            </a:endParaRPr>
          </a:p>
          <a:p>
            <a:r>
              <a:rPr lang="zh-TW" altLang="en-US" sz="2000" dirty="0">
                <a:solidFill>
                  <a:srgbClr val="00007A"/>
                </a:solidFill>
                <a:latin typeface="DFKaiShu-SB-Estd-BF" charset="-120"/>
              </a:rPr>
              <a:t>按品項的年耗用金額由大至小排序 </a:t>
            </a:r>
            <a:endParaRPr lang="en-US" altLang="zh-TW" sz="2000" dirty="0">
              <a:solidFill>
                <a:srgbClr val="00007A"/>
              </a:solidFill>
              <a:latin typeface="DFKaiShu-SB-Estd-BF" charset="-120"/>
            </a:endParaRPr>
          </a:p>
          <a:p>
            <a:r>
              <a:rPr lang="zh-TW" altLang="en-US" sz="2000" dirty="0">
                <a:solidFill>
                  <a:srgbClr val="00007A"/>
                </a:solidFill>
                <a:latin typeface="DFKaiShu-SB-Estd-BF" charset="-120"/>
              </a:rPr>
              <a:t>計算品項的累計金額及其百分比</a:t>
            </a:r>
            <a:endParaRPr lang="en-US" altLang="zh-TW" sz="2000" dirty="0">
              <a:solidFill>
                <a:srgbClr val="00007A"/>
              </a:solidFill>
              <a:latin typeface="DFKaiShu-SB-Estd-BF" charset="-120"/>
            </a:endParaRPr>
          </a:p>
          <a:p>
            <a:r>
              <a:rPr lang="zh-TW" altLang="en-US" sz="2000" dirty="0">
                <a:solidFill>
                  <a:srgbClr val="00007A"/>
                </a:solidFill>
                <a:latin typeface="DFKaiShu-SB-Estd-BF" charset="-120"/>
              </a:rPr>
              <a:t>計算品項佔全部庫存品項的百分比 </a:t>
            </a:r>
            <a:endParaRPr lang="en-US" altLang="zh-TW" sz="2000" dirty="0">
              <a:solidFill>
                <a:srgbClr val="00007A"/>
              </a:solidFill>
              <a:latin typeface="DFKaiShu-SB-Estd-BF" charset="-120"/>
            </a:endParaRPr>
          </a:p>
          <a:p>
            <a:r>
              <a:rPr lang="zh-TW" altLang="en-US" sz="2000" dirty="0">
                <a:solidFill>
                  <a:srgbClr val="00007A"/>
                </a:solidFill>
                <a:latin typeface="DFKaiShu-SB-Estd-BF" charset="-120"/>
              </a:rPr>
              <a:t>根據品項的佔比狀況進行等級分類 </a:t>
            </a:r>
            <a:endParaRPr lang="en-US" altLang="zh-TW" sz="2000" dirty="0">
              <a:solidFill>
                <a:srgbClr val="00007A"/>
              </a:solidFill>
              <a:latin typeface="DFKaiShu-SB-Estd-BF" charset="-120"/>
            </a:endParaRPr>
          </a:p>
          <a:p>
            <a:r>
              <a:rPr lang="zh-TW" altLang="en-US" sz="2000" dirty="0">
                <a:solidFill>
                  <a:srgbClr val="00007A"/>
                </a:solidFill>
                <a:latin typeface="DFKaiShu-SB-Estd-BF" charset="-120"/>
              </a:rPr>
              <a:t>繪製</a:t>
            </a:r>
            <a:r>
              <a:rPr lang="en-US" altLang="zh-TW" sz="2000" dirty="0">
                <a:solidFill>
                  <a:srgbClr val="00007A"/>
                </a:solidFill>
                <a:latin typeface="TimesNewRomanPSMT" charset="0"/>
              </a:rPr>
              <a:t>ABC</a:t>
            </a:r>
            <a:r>
              <a:rPr lang="zh-TW" altLang="en-US" sz="2000" dirty="0">
                <a:solidFill>
                  <a:srgbClr val="00007A"/>
                </a:solidFill>
                <a:latin typeface="DFKaiShu-SB-Estd-BF" charset="-120"/>
              </a:rPr>
              <a:t>分析圖 </a:t>
            </a:r>
            <a:endParaRPr lang="zh-TW" altLang="en-US" sz="1800" dirty="0">
              <a:solidFill>
                <a:srgbClr val="00007A"/>
              </a:solidFill>
              <a:effectLst/>
              <a:latin typeface="Wingdings" charset="2"/>
            </a:endParaRPr>
          </a:p>
        </p:txBody>
      </p:sp>
    </p:spTree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966" y="32718"/>
            <a:ext cx="7924800" cy="587970"/>
          </a:xfrm>
        </p:spPr>
        <p:txBody>
          <a:bodyPr/>
          <a:lstStyle/>
          <a:p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補充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ABC</a:t>
            </a:r>
            <a:r>
              <a:rPr lang="zh-TW" altLang="en-US" dirty="0"/>
              <a:t>分析法實例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pSp>
        <p:nvGrpSpPr>
          <p:cNvPr id="64654" name="Group 142"/>
          <p:cNvGrpSpPr>
            <a:grpSpLocks/>
          </p:cNvGrpSpPr>
          <p:nvPr/>
        </p:nvGrpSpPr>
        <p:grpSpPr bwMode="auto">
          <a:xfrm>
            <a:off x="395536" y="1052736"/>
            <a:ext cx="7412037" cy="4568825"/>
            <a:chOff x="518" y="1056"/>
            <a:chExt cx="4669" cy="2878"/>
          </a:xfrm>
        </p:grpSpPr>
        <p:sp>
          <p:nvSpPr>
            <p:cNvPr id="64655" name="Rectangle 143"/>
            <p:cNvSpPr>
              <a:spLocks noChangeArrowheads="1"/>
            </p:cNvSpPr>
            <p:nvPr/>
          </p:nvSpPr>
          <p:spPr bwMode="auto">
            <a:xfrm>
              <a:off x="2328" y="3648"/>
              <a:ext cx="17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TW" altLang="en-US" sz="2400" b="0">
                  <a:solidFill>
                    <a:srgbClr val="993300"/>
                  </a:solidFill>
                  <a:latin typeface="Times New Roman" pitchFamily="18" charset="0"/>
                  <a:ea typeface="標楷體" pitchFamily="65" charset="-120"/>
                </a:rPr>
                <a:t>存貨品項</a:t>
              </a:r>
              <a:r>
                <a:rPr lang="en-US" altLang="zh-TW" sz="2400" b="0">
                  <a:solidFill>
                    <a:srgbClr val="993300"/>
                  </a:solidFill>
                  <a:latin typeface="Times New Roman" pitchFamily="18" charset="0"/>
                  <a:ea typeface="標楷體" pitchFamily="65" charset="-120"/>
                </a:rPr>
                <a:t>-SKU (%)</a:t>
              </a:r>
              <a:r>
                <a:rPr lang="en-US" altLang="zh-TW" sz="2400">
                  <a:solidFill>
                    <a:srgbClr val="9999FF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</a:p>
          </p:txBody>
        </p:sp>
        <p:grpSp>
          <p:nvGrpSpPr>
            <p:cNvPr id="64656" name="Group 144"/>
            <p:cNvGrpSpPr>
              <a:grpSpLocks/>
            </p:cNvGrpSpPr>
            <p:nvPr/>
          </p:nvGrpSpPr>
          <p:grpSpPr bwMode="auto">
            <a:xfrm>
              <a:off x="518" y="1056"/>
              <a:ext cx="4669" cy="2793"/>
              <a:chOff x="584" y="1104"/>
              <a:chExt cx="5058" cy="2793"/>
            </a:xfrm>
          </p:grpSpPr>
          <p:graphicFrame>
            <p:nvGraphicFramePr>
              <p:cNvPr id="64657" name="Object 14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52" y="1310"/>
              <a:ext cx="4890" cy="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圖表" r:id="rId2" imgW="7772408" imgH="4114867" progId="MSGraph.Chart.8">
                      <p:embed followColorScheme="full"/>
                    </p:oleObj>
                  </mc:Choice>
                  <mc:Fallback>
                    <p:oleObj name="圖表" r:id="rId2" imgW="7772408" imgH="4114867" progId="MSGraph.Chart.8">
                      <p:embed followColorScheme="full"/>
                      <p:pic>
                        <p:nvPicPr>
                          <p:cNvPr id="0" name="Picture 1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" y="1310"/>
                            <a:ext cx="4890" cy="2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4658" name="Group 146"/>
              <p:cNvGrpSpPr>
                <a:grpSpLocks/>
              </p:cNvGrpSpPr>
              <p:nvPr/>
            </p:nvGrpSpPr>
            <p:grpSpPr bwMode="auto">
              <a:xfrm>
                <a:off x="584" y="1104"/>
                <a:ext cx="4750" cy="2192"/>
                <a:chOff x="584" y="1104"/>
                <a:chExt cx="4750" cy="2192"/>
              </a:xfrm>
            </p:grpSpPr>
            <p:sp>
              <p:nvSpPr>
                <p:cNvPr id="64659" name="Rectangle 147"/>
                <p:cNvSpPr>
                  <a:spLocks noChangeArrowheads="1"/>
                </p:cNvSpPr>
                <p:nvPr/>
              </p:nvSpPr>
              <p:spPr bwMode="auto">
                <a:xfrm>
                  <a:off x="584" y="1104"/>
                  <a:ext cx="168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zh-TW" altLang="en-US" sz="2400" b="0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標楷體" pitchFamily="65" charset="-120"/>
                    </a:rPr>
                    <a:t>年度用量金額</a:t>
                  </a:r>
                  <a:r>
                    <a:rPr lang="en-US" altLang="zh-TW" sz="2400" b="0">
                      <a:solidFill>
                        <a:srgbClr val="99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標楷體" pitchFamily="65" charset="-120"/>
                    </a:rPr>
                    <a:t>(%)</a:t>
                  </a:r>
                  <a:endParaRPr lang="zh-TW" altLang="zh-TW" sz="2800">
                    <a:solidFill>
                      <a:srgbClr val="99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標楷體" pitchFamily="65" charset="-120"/>
                  </a:endParaRPr>
                </a:p>
              </p:txBody>
            </p:sp>
            <p:grpSp>
              <p:nvGrpSpPr>
                <p:cNvPr id="64660" name="Group 148"/>
                <p:cNvGrpSpPr>
                  <a:grpSpLocks/>
                </p:cNvGrpSpPr>
                <p:nvPr/>
              </p:nvGrpSpPr>
              <p:grpSpPr bwMode="auto">
                <a:xfrm>
                  <a:off x="1413" y="1923"/>
                  <a:ext cx="3921" cy="1373"/>
                  <a:chOff x="1413" y="1923"/>
                  <a:chExt cx="3921" cy="1373"/>
                </a:xfrm>
              </p:grpSpPr>
              <p:sp>
                <p:nvSpPr>
                  <p:cNvPr id="64661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1923"/>
                    <a:ext cx="585" cy="1369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662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028" y="3088"/>
                    <a:ext cx="1114" cy="20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663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216"/>
                    <a:ext cx="2166" cy="80"/>
                  </a:xfrm>
                  <a:prstGeom prst="rect">
                    <a:avLst/>
                  </a:prstGeom>
                  <a:solidFill>
                    <a:srgbClr val="FAFD00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6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556" y="2307"/>
                    <a:ext cx="266" cy="3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TW" sz="3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6466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435" y="2760"/>
                    <a:ext cx="324" cy="3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TW" sz="3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64666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2866"/>
                    <a:ext cx="324" cy="3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zh-TW" sz="3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</a:rPr>
                      <a:t>C</a:t>
                    </a:r>
                  </a:p>
                </p:txBody>
              </p:sp>
            </p:grpSp>
          </p:grpSp>
        </p:grpSp>
      </p:grpSp>
      <p:graphicFrame>
        <p:nvGraphicFramePr>
          <p:cNvPr id="64667" name="Object 15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57847"/>
              </p:ext>
            </p:extLst>
          </p:nvPr>
        </p:nvGraphicFramePr>
        <p:xfrm>
          <a:off x="3436259" y="1673748"/>
          <a:ext cx="4757737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359188" imgH="2385636" progId="Word.Document.8">
                  <p:embed/>
                </p:oleObj>
              </mc:Choice>
              <mc:Fallback>
                <p:oleObj name="Document" r:id="rId4" imgW="6359188" imgH="2385636" progId="Word.Document.8">
                  <p:embed/>
                  <p:pic>
                    <p:nvPicPr>
                      <p:cNvPr id="0" name="Picture 16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259" y="1673748"/>
                        <a:ext cx="4757737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補充</a:t>
            </a:r>
            <a:r>
              <a:rPr lang="en-US" altLang="zh-TW" dirty="0"/>
              <a:t>)</a:t>
            </a:r>
            <a:r>
              <a:rPr lang="zh-TW" altLang="en-US" dirty="0"/>
              <a:t>用量為基準的</a:t>
            </a:r>
            <a:r>
              <a:rPr lang="en-US" altLang="zh-TW" dirty="0"/>
              <a:t>ABC</a:t>
            </a:r>
            <a:r>
              <a:rPr lang="zh-TW" altLang="en-US" dirty="0"/>
              <a:t>分析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highlight>
                  <a:srgbClr val="FFFF00"/>
                </a:highlight>
              </a:rPr>
              <a:t>在</a:t>
            </a:r>
            <a:r>
              <a:rPr lang="en-US" altLang="zh-TW" dirty="0">
                <a:highlight>
                  <a:srgbClr val="FFFF00"/>
                </a:highlight>
              </a:rPr>
              <a:t>SAP</a:t>
            </a:r>
            <a:r>
              <a:rPr lang="zh-TW" altLang="en-US" dirty="0">
                <a:highlight>
                  <a:srgbClr val="FFFF00"/>
                </a:highlight>
              </a:rPr>
              <a:t>的用量為基準</a:t>
            </a:r>
            <a:r>
              <a:rPr lang="en-US" altLang="zh-TW" dirty="0">
                <a:highlight>
                  <a:srgbClr val="FFFF00"/>
                </a:highlight>
              </a:rPr>
              <a:t>(usage-based)</a:t>
            </a:r>
            <a:r>
              <a:rPr lang="zh-TW" altLang="en-US" dirty="0">
                <a:highlight>
                  <a:srgbClr val="FFFF00"/>
                </a:highlight>
              </a:rPr>
              <a:t>的</a:t>
            </a:r>
            <a:r>
              <a:rPr lang="en-US" altLang="zh-TW" dirty="0">
                <a:highlight>
                  <a:srgbClr val="FFFF00"/>
                </a:highlight>
              </a:rPr>
              <a:t>ABC</a:t>
            </a:r>
            <a:r>
              <a:rPr lang="zh-TW" altLang="en-US" dirty="0">
                <a:highlight>
                  <a:srgbClr val="FFFF00"/>
                </a:highlight>
              </a:rPr>
              <a:t>分析</a:t>
            </a:r>
            <a:r>
              <a:rPr lang="zh-TW" altLang="en-US" dirty="0">
                <a:highlight>
                  <a:srgbClr val="FFFF00"/>
                </a:highlight>
                <a:latin typeface="標楷體"/>
                <a:ea typeface="標楷體"/>
              </a:rPr>
              <a:t>，共提供</a:t>
            </a:r>
            <a:r>
              <a:rPr lang="en-US" altLang="zh-TW" dirty="0">
                <a:highlight>
                  <a:srgbClr val="FFFF00"/>
                </a:highlight>
                <a:latin typeface="標楷體"/>
                <a:ea typeface="標楷體"/>
              </a:rPr>
              <a:t> </a:t>
            </a:r>
            <a:r>
              <a:rPr lang="zh-TW" altLang="en-US" dirty="0">
                <a:highlight>
                  <a:srgbClr val="FFFF00"/>
                </a:highlight>
                <a:latin typeface="標楷體"/>
                <a:ea typeface="標楷體"/>
              </a:rPr>
              <a:t>有四種分析策略</a:t>
            </a:r>
            <a:r>
              <a:rPr lang="zh-TW" altLang="en-US" dirty="0">
                <a:latin typeface="標楷體"/>
                <a:ea typeface="標楷體"/>
              </a:rPr>
              <a:t>，使用者只要填入三類產品的百分比或品項數，系統即會在物料主檔自動做</a:t>
            </a:r>
            <a:r>
              <a:rPr lang="en-US" altLang="zh-TW" dirty="0"/>
              <a:t>ABC</a:t>
            </a:r>
            <a:r>
              <a:rPr lang="zh-TW" altLang="en-US" dirty="0">
                <a:latin typeface="標楷體"/>
                <a:ea typeface="標楷體"/>
              </a:rPr>
              <a:t>分類</a:t>
            </a:r>
            <a:r>
              <a:rPr lang="zh-TW" altLang="en-US" dirty="0">
                <a:latin typeface="新細明體"/>
                <a:ea typeface="新細明體"/>
              </a:rPr>
              <a:t>：</a:t>
            </a:r>
            <a:endParaRPr lang="en-US" altLang="zh-TW" dirty="0">
              <a:latin typeface="新細明體"/>
              <a:ea typeface="新細明體"/>
            </a:endParaRPr>
          </a:p>
          <a:p>
            <a:r>
              <a:rPr lang="zh-TW" altLang="en-US" dirty="0">
                <a:highlight>
                  <a:srgbClr val="FFFF00"/>
                </a:highlight>
              </a:rPr>
              <a:t>用量價值百分比</a:t>
            </a:r>
            <a:r>
              <a:rPr lang="zh-TW" altLang="en-US" dirty="0"/>
              <a:t> </a:t>
            </a:r>
            <a:r>
              <a:rPr lang="en-US" altLang="zh-TW" dirty="0"/>
              <a:t>(usage value %)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用量價值品項數 </a:t>
            </a:r>
            <a:r>
              <a:rPr lang="en-US" altLang="zh-TW" dirty="0">
                <a:highlight>
                  <a:srgbClr val="FFFF00"/>
                </a:highlight>
              </a:rPr>
              <a:t>(usage value as number)</a:t>
            </a:r>
          </a:p>
          <a:p>
            <a:r>
              <a:rPr lang="zh-TW" altLang="en-US" dirty="0"/>
              <a:t>品項數量之百分比 </a:t>
            </a:r>
            <a:r>
              <a:rPr lang="en-US" altLang="zh-TW" dirty="0"/>
              <a:t>(No. of materials in %)</a:t>
            </a:r>
          </a:p>
          <a:p>
            <a:r>
              <a:rPr lang="zh-TW" altLang="en-US" dirty="0"/>
              <a:t>品項數量之品項數 </a:t>
            </a:r>
            <a:r>
              <a:rPr lang="en-US" altLang="zh-TW" dirty="0"/>
              <a:t>(No. of materials as number)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00832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學習目標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977901"/>
            <a:ext cx="7924800" cy="38192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瞭解企業資源規劃</a:t>
            </a:r>
            <a:r>
              <a:rPr lang="en-US" altLang="zh-TW" dirty="0"/>
              <a:t>ERP </a:t>
            </a:r>
            <a:r>
              <a:rPr lang="zh-TW" altLang="en-US" dirty="0"/>
              <a:t>、庫存管理模組以及庫存管理決策制訂方法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瞭解以庫存管理為核心的應用功能模組：系統架構、系統功能與作業流程、存貨管理模組與其他模組之關連性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瞭解</a:t>
            </a:r>
            <a:r>
              <a:rPr lang="en-US" altLang="zh-TW" dirty="0"/>
              <a:t>ERP</a:t>
            </a:r>
            <a:r>
              <a:rPr lang="zh-TW" altLang="en-US" dirty="0"/>
              <a:t>系統中最基礎之標準資料檔：物料主檔</a:t>
            </a:r>
            <a:r>
              <a:rPr lang="en-US" altLang="zh-TW" dirty="0"/>
              <a:t>(Material Master </a:t>
            </a:r>
            <a:r>
              <a:rPr lang="zh-TW" altLang="en-US" dirty="0"/>
              <a:t>或</a:t>
            </a:r>
            <a:r>
              <a:rPr lang="en-US" altLang="zh-TW" dirty="0"/>
              <a:t>Item Master)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瞭解存貨控制與補貨決策的相關管理技術，庫存管理系統的參數設定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瞭解倉儲作業各項流程與管理。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A17186-0833-3E60-F91C-E9B12FD704A4}"/>
              </a:ext>
            </a:extLst>
          </p:cNvPr>
          <p:cNvSpPr txBox="1"/>
          <p:nvPr/>
        </p:nvSpPr>
        <p:spPr>
          <a:xfrm>
            <a:off x="323528" y="6093296"/>
            <a:ext cx="7560840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https://www.youtube.com/watch?v=BVWnUCb_xek</a:t>
            </a:r>
          </a:p>
        </p:txBody>
      </p:sp>
    </p:spTree>
  </p:cSld>
  <p:clrMapOvr>
    <a:masterClrMapping/>
  </p:clrMapOvr>
  <p:transition spd="med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補充</a:t>
            </a:r>
            <a:r>
              <a:rPr lang="en-US" altLang="zh-TW" dirty="0"/>
              <a:t>)</a:t>
            </a:r>
            <a:r>
              <a:rPr lang="zh-TW" altLang="en-US" dirty="0"/>
              <a:t>用量為基準的</a:t>
            </a:r>
            <a:r>
              <a:rPr lang="en-US" altLang="zh-TW" dirty="0"/>
              <a:t>ABC</a:t>
            </a:r>
            <a:r>
              <a:rPr lang="zh-TW" altLang="en-US" dirty="0"/>
              <a:t>分析的範例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92124" y="977901"/>
            <a:ext cx="7968307" cy="18750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我們假設共有</a:t>
            </a:r>
            <a:r>
              <a:rPr lang="en-US" altLang="zh-TW" dirty="0"/>
              <a:t>1000</a:t>
            </a:r>
            <a:r>
              <a:rPr lang="zh-TW" altLang="en-US" dirty="0"/>
              <a:t>個品項</a:t>
            </a:r>
            <a:r>
              <a:rPr lang="en-US" altLang="zh-TW" dirty="0"/>
              <a:t>(SKU)</a:t>
            </a:r>
            <a:r>
              <a:rPr lang="zh-TW" altLang="en-US" dirty="0"/>
              <a:t>在</a:t>
            </a:r>
            <a:r>
              <a:rPr lang="zh-TW" altLang="en-US" dirty="0">
                <a:latin typeface="標楷體"/>
              </a:rPr>
              <a:t>物料主檔中</a:t>
            </a:r>
            <a:r>
              <a:rPr lang="zh-TW" altLang="en-US" dirty="0">
                <a:latin typeface="標楷體"/>
                <a:ea typeface="標楷體"/>
              </a:rPr>
              <a:t>，使用用量為基準的分析如下</a:t>
            </a:r>
            <a:r>
              <a:rPr lang="en-US" altLang="zh-TW" dirty="0">
                <a:latin typeface="標楷體"/>
                <a:ea typeface="標楷體"/>
              </a:rPr>
              <a:t>(</a:t>
            </a:r>
            <a:r>
              <a:rPr lang="zh-TW" altLang="en-US" dirty="0">
                <a:latin typeface="標楷體"/>
                <a:ea typeface="標楷體"/>
              </a:rPr>
              <a:t>範例</a:t>
            </a:r>
            <a:r>
              <a:rPr lang="zh-TW" altLang="en-US" dirty="0">
                <a:latin typeface="新細明體"/>
                <a:ea typeface="新細明體"/>
              </a:rPr>
              <a:t>、</a:t>
            </a:r>
            <a:r>
              <a:rPr lang="zh-TW" altLang="en-US" dirty="0"/>
              <a:t>四選一</a:t>
            </a:r>
            <a:r>
              <a:rPr lang="en-US" altLang="zh-TW" dirty="0"/>
              <a:t>)</a:t>
            </a:r>
            <a:r>
              <a:rPr lang="zh-TW" altLang="en-US" dirty="0">
                <a:latin typeface="新細明體"/>
                <a:ea typeface="新細明體"/>
              </a:rPr>
              <a:t>：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24803"/>
              </p:ext>
            </p:extLst>
          </p:nvPr>
        </p:nvGraphicFramePr>
        <p:xfrm>
          <a:off x="633412" y="2420888"/>
          <a:ext cx="7877176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Analysis strategy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Usage value 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Usage value as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Rems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No. of materials (in 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No. of materials</a:t>
                      </a:r>
                      <a:r>
                        <a:rPr lang="en-US" altLang="zh-TW" baseline="0" dirty="0"/>
                        <a:t> as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49782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訂購批量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977900"/>
            <a:ext cx="8358246" cy="487999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>
                <a:highlight>
                  <a:srgbClr val="FFFF00"/>
                </a:highlight>
              </a:rPr>
              <a:t>決定訂購批量</a:t>
            </a:r>
            <a:r>
              <a:rPr lang="en-US" altLang="zh-TW" dirty="0">
                <a:highlight>
                  <a:srgbClr val="FFFF00"/>
                </a:highlight>
              </a:rPr>
              <a:t>(Lot-Size)</a:t>
            </a:r>
            <a:r>
              <a:rPr lang="zh-TW" altLang="en-US" dirty="0">
                <a:highlight>
                  <a:srgbClr val="FFFF00"/>
                </a:highlight>
              </a:rPr>
              <a:t>最簡單的決策模型</a:t>
            </a:r>
            <a:r>
              <a:rPr lang="zh-TW" altLang="en-US" dirty="0"/>
              <a:t>是</a:t>
            </a:r>
            <a:r>
              <a:rPr lang="en-US" altLang="zh-TW" dirty="0"/>
              <a:t>1915</a:t>
            </a:r>
            <a:r>
              <a:rPr lang="zh-TW" altLang="en-US" dirty="0"/>
              <a:t>年提出的</a:t>
            </a:r>
            <a:endParaRPr lang="en-US" altLang="zh-TW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/>
              <a:t>經濟訂購量模型</a:t>
            </a:r>
            <a:r>
              <a:rPr lang="en-US" altLang="zh-TW" dirty="0"/>
              <a:t>(Economic Order Quantity</a:t>
            </a:r>
            <a:r>
              <a:rPr lang="zh-TW" altLang="en-US" dirty="0"/>
              <a:t>－</a:t>
            </a:r>
            <a:r>
              <a:rPr lang="en-US" altLang="zh-TW" dirty="0"/>
              <a:t>EOQ)</a:t>
            </a:r>
            <a:r>
              <a:rPr lang="zh-TW" altLang="en-US" dirty="0"/>
              <a:t>。經濟</a:t>
            </a:r>
            <a:endParaRPr lang="en-US" altLang="zh-TW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/>
              <a:t>訂購量係指使存貨總成本最低的訂購量，而此處之存貨總成</a:t>
            </a:r>
            <a:endParaRPr lang="en-US" altLang="zh-TW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dirty="0"/>
              <a:t>本包含：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訂購準備成本</a:t>
            </a:r>
            <a:r>
              <a:rPr lang="en-US" altLang="zh-TW" dirty="0"/>
              <a:t>(Setup Cost)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購買成本</a:t>
            </a:r>
            <a:r>
              <a:rPr lang="en-US" altLang="zh-TW" dirty="0"/>
              <a:t>(Purchase Cost)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持有成本</a:t>
            </a:r>
            <a:r>
              <a:rPr lang="en-US" altLang="zh-TW" dirty="0"/>
              <a:t>(Holding Cost)</a:t>
            </a:r>
          </a:p>
        </p:txBody>
      </p:sp>
    </p:spTree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zh-TW" altLang="en-US"/>
              <a:t>訂購批量</a:t>
            </a:r>
            <a:r>
              <a:rPr lang="en-US" altLang="zh-TW"/>
              <a:t>(EOQ)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357298"/>
            <a:ext cx="7929618" cy="4948602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32" y="80943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經濟訂購批量模型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(EOQ)</a:t>
            </a:r>
            <a:endParaRPr kumimoji="0" lang="zh-TW" altLang="en-US" sz="2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4C2B0D-A933-C967-CA81-713D95D2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" y="552100"/>
            <a:ext cx="9144000" cy="6062597"/>
          </a:xfrm>
          <a:prstGeom prst="rect">
            <a:avLst/>
          </a:prstGeom>
        </p:spPr>
      </p:pic>
    </p:spTree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zh-TW" altLang="en-US"/>
              <a:t>訂購批量</a:t>
            </a:r>
            <a:r>
              <a:rPr lang="en-US" altLang="zh-TW"/>
              <a:t>(EOQ)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-32" y="80943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補充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經濟訂購批量模型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(EOQ)</a:t>
            </a:r>
            <a:endParaRPr kumimoji="0" lang="zh-TW" altLang="en-US" sz="2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613B54A-3ED0-04CF-9E9B-B8B3B8D3F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63" y="729097"/>
            <a:ext cx="5476646" cy="2440852"/>
          </a:xfrm>
          <a:prstGeom prst="rect">
            <a:avLst/>
          </a:prstGeom>
        </p:spPr>
      </p:pic>
      <p:grpSp>
        <p:nvGrpSpPr>
          <p:cNvPr id="4" name="Group 18">
            <a:extLst>
              <a:ext uri="{FF2B5EF4-FFF2-40B4-BE49-F238E27FC236}">
                <a16:creationId xmlns:a16="http://schemas.microsoft.com/office/drawing/2014/main" id="{B993DE2E-AFD4-926B-409F-330223484A44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3341521"/>
            <a:ext cx="5223524" cy="3080954"/>
            <a:chOff x="480" y="1008"/>
            <a:chExt cx="5280" cy="2713"/>
          </a:xfrm>
        </p:grpSpPr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A54CBF00-34D0-5E75-8A2A-B162596A7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3456"/>
              <a:ext cx="13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CE2700"/>
                  </a:solidFill>
                  <a:latin typeface="Arial" pitchFamily="34" charset="0"/>
                </a:rPr>
                <a:t>Order Quantity (Q)</a:t>
              </a:r>
            </a:p>
          </p:txBody>
        </p:sp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60290FCF-3AB9-F6DF-04FC-BC2EFFFA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008"/>
              <a:ext cx="19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400" dirty="0">
                  <a:solidFill>
                    <a:srgbClr val="CE2700"/>
                  </a:solidFill>
                  <a:latin typeface="Arial" pitchFamily="34" charset="0"/>
                </a:rPr>
                <a:t>The Total-Cost Curve is U-Shaped</a:t>
              </a:r>
            </a:p>
          </p:txBody>
        </p:sp>
        <p:sp>
          <p:nvSpPr>
            <p:cNvPr id="7" name="Line 21">
              <a:extLst>
                <a:ext uri="{FF2B5EF4-FFF2-40B4-BE49-F238E27FC236}">
                  <a16:creationId xmlns:a16="http://schemas.microsoft.com/office/drawing/2014/main" id="{35F1B805-334A-4FB7-1FC1-C0A7CB623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" y="1104"/>
              <a:ext cx="0" cy="24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8" name="Line 22">
              <a:extLst>
                <a:ext uri="{FF2B5EF4-FFF2-40B4-BE49-F238E27FC236}">
                  <a16:creationId xmlns:a16="http://schemas.microsoft.com/office/drawing/2014/main" id="{AE39F2B0-56A2-6A91-A543-504F5E222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471"/>
              <a:ext cx="4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9" name="Arc 23">
              <a:extLst>
                <a:ext uri="{FF2B5EF4-FFF2-40B4-BE49-F238E27FC236}">
                  <a16:creationId xmlns:a16="http://schemas.microsoft.com/office/drawing/2014/main" id="{5EAC39CD-9CB2-5802-3231-EA542BC08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1317"/>
              <a:ext cx="3543" cy="20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" name="Rectangle 24">
              <a:extLst>
                <a:ext uri="{FF2B5EF4-FFF2-40B4-BE49-F238E27FC236}">
                  <a16:creationId xmlns:a16="http://schemas.microsoft.com/office/drawing/2014/main" id="{8CE819D6-D8B1-06B8-964C-2EAFF3068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3025"/>
              <a:ext cx="9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CE2700"/>
                  </a:solidFill>
                  <a:latin typeface="Arial" pitchFamily="34" charset="0"/>
                </a:rPr>
                <a:t>Ordering Costs</a:t>
              </a:r>
            </a:p>
          </p:txBody>
        </p:sp>
        <p:sp>
          <p:nvSpPr>
            <p:cNvPr id="11" name="Line 25">
              <a:extLst>
                <a:ext uri="{FF2B5EF4-FFF2-40B4-BE49-F238E27FC236}">
                  <a16:creationId xmlns:a16="http://schemas.microsoft.com/office/drawing/2014/main" id="{5B71387C-42C6-9EF0-7670-16D89D765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" y="2112"/>
              <a:ext cx="3960" cy="1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818C0726-28B2-44D1-15ED-4330A6524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2304"/>
              <a:ext cx="0" cy="1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11638BDC-C322-049D-619D-B34AF219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3529"/>
              <a:ext cx="3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CE2700"/>
                  </a:solidFill>
                  <a:latin typeface="Arial" pitchFamily="34" charset="0"/>
                </a:rPr>
                <a:t>Q</a:t>
              </a:r>
              <a:r>
                <a:rPr lang="en-US" altLang="zh-TW" sz="1400" baseline="-25000">
                  <a:solidFill>
                    <a:srgbClr val="CE2700"/>
                  </a:solidFill>
                  <a:latin typeface="Arial" pitchFamily="34" charset="0"/>
                </a:rPr>
                <a:t>O  </a:t>
              </a:r>
            </a:p>
          </p:txBody>
        </p:sp>
        <p:sp>
          <p:nvSpPr>
            <p:cNvPr id="14" name="Arc 28">
              <a:extLst>
                <a:ext uri="{FF2B5EF4-FFF2-40B4-BE49-F238E27FC236}">
                  <a16:creationId xmlns:a16="http://schemas.microsoft.com/office/drawing/2014/main" id="{28C8AC13-3C17-D060-25AE-A0D899DF6E26}"/>
                </a:ext>
              </a:extLst>
            </p:cNvPr>
            <p:cNvSpPr>
              <a:spLocks/>
            </p:cNvSpPr>
            <p:nvPr/>
          </p:nvSpPr>
          <p:spPr bwMode="auto">
            <a:xfrm rot="4440000">
              <a:off x="1053" y="1594"/>
              <a:ext cx="1459" cy="780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600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0" y="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61C98DF0-DDE4-1D2B-05FC-BAA64832C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5" y="1939"/>
              <a:ext cx="723" cy="26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6" name="Arc 30">
              <a:extLst>
                <a:ext uri="{FF2B5EF4-FFF2-40B4-BE49-F238E27FC236}">
                  <a16:creationId xmlns:a16="http://schemas.microsoft.com/office/drawing/2014/main" id="{4E69AE79-04E9-B9AB-0288-4D7BBE0392AE}"/>
                </a:ext>
              </a:extLst>
            </p:cNvPr>
            <p:cNvSpPr>
              <a:spLocks/>
            </p:cNvSpPr>
            <p:nvPr/>
          </p:nvSpPr>
          <p:spPr bwMode="auto">
            <a:xfrm rot="10140000">
              <a:off x="2338" y="2355"/>
              <a:ext cx="1547" cy="81"/>
            </a:xfrm>
            <a:custGeom>
              <a:avLst/>
              <a:gdLst>
                <a:gd name="G0" fmla="+- 21598 0 0"/>
                <a:gd name="G1" fmla="+- 21600 0 0"/>
                <a:gd name="G2" fmla="+- 21600 0 0"/>
                <a:gd name="T0" fmla="*/ 0 w 21598"/>
                <a:gd name="T1" fmla="*/ 21333 h 21600"/>
                <a:gd name="T2" fmla="*/ 21584 w 21598"/>
                <a:gd name="T3" fmla="*/ 0 h 21600"/>
                <a:gd name="T4" fmla="*/ 21598 w 215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600" fill="none" extrusionOk="0">
                  <a:moveTo>
                    <a:pt x="-1" y="21332"/>
                  </a:moveTo>
                  <a:cubicBezTo>
                    <a:pt x="145" y="9514"/>
                    <a:pt x="9764" y="7"/>
                    <a:pt x="21584" y="0"/>
                  </a:cubicBezTo>
                </a:path>
                <a:path w="21598" h="21600" stroke="0" extrusionOk="0">
                  <a:moveTo>
                    <a:pt x="-1" y="21332"/>
                  </a:moveTo>
                  <a:cubicBezTo>
                    <a:pt x="145" y="9514"/>
                    <a:pt x="9764" y="7"/>
                    <a:pt x="21584" y="0"/>
                  </a:cubicBezTo>
                  <a:lnTo>
                    <a:pt x="21598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7812E7BE-3F1A-697A-413C-35D6B403E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" y="1893"/>
              <a:ext cx="1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CE2700"/>
                  </a:solidFill>
                  <a:latin typeface="Arial" pitchFamily="34" charset="0"/>
                </a:rPr>
                <a:t>Annual Cost</a:t>
              </a:r>
            </a:p>
          </p:txBody>
        </p:sp>
        <p:sp>
          <p:nvSpPr>
            <p:cNvPr id="18" name="Rectangle 32">
              <a:extLst>
                <a:ext uri="{FF2B5EF4-FFF2-40B4-BE49-F238E27FC236}">
                  <a16:creationId xmlns:a16="http://schemas.microsoft.com/office/drawing/2014/main" id="{9233E70C-DD81-AE13-B81A-A27ADDD0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3529"/>
              <a:ext cx="13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CE2700"/>
                  </a:solidFill>
                  <a:latin typeface="Arial" pitchFamily="34" charset="0"/>
                </a:rPr>
                <a:t>(optimal order quantity)</a:t>
              </a:r>
            </a:p>
          </p:txBody>
        </p:sp>
        <p:graphicFrame>
          <p:nvGraphicFramePr>
            <p:cNvPr id="19" name="Object 33">
              <a:extLst>
                <a:ext uri="{FF2B5EF4-FFF2-40B4-BE49-F238E27FC236}">
                  <a16:creationId xmlns:a16="http://schemas.microsoft.com/office/drawing/2014/main" id="{D3157EA1-F3B4-B500-3316-9C62979760A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57" y="1356"/>
            <a:ext cx="1706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778064" imgH="819315" progId="Equation.2">
                    <p:embed/>
                  </p:oleObj>
                </mc:Choice>
                <mc:Fallback>
                  <p:oleObj name="Equation" r:id="rId3" imgW="2778064" imgH="819315" progId="Equation.2">
                    <p:embed/>
                    <p:pic>
                      <p:nvPicPr>
                        <p:cNvPr id="65569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1356"/>
                          <a:ext cx="1706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BB47E76B-F449-08ED-85A0-6C38F0454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1" y="1737"/>
              <a:ext cx="657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</p:spTree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訂購批量</a:t>
            </a:r>
            <a:r>
              <a:rPr lang="en-US" altLang="zh-TW"/>
              <a:t>(EOQ)</a:t>
            </a:r>
          </a:p>
        </p:txBody>
      </p:sp>
      <p:sp>
        <p:nvSpPr>
          <p:cNvPr id="47177" name="Rectangle 7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TC</a:t>
            </a:r>
            <a:r>
              <a:rPr lang="zh-TW" altLang="en-US"/>
              <a:t>＝</a:t>
            </a:r>
            <a:r>
              <a:rPr lang="zh-TW" altLang="en-US" sz="2000"/>
              <a:t>購買成本＋訂購準備成本＋持有成本</a:t>
            </a:r>
          </a:p>
          <a:p>
            <a:endParaRPr lang="zh-TW" altLang="en-US" sz="2000"/>
          </a:p>
          <a:p>
            <a:endParaRPr lang="en-US" altLang="zh-TW" sz="200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7179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47178" name="Object 74"/>
          <p:cNvGraphicFramePr>
            <a:graphicFrameLocks noChangeAspect="1"/>
          </p:cNvGraphicFramePr>
          <p:nvPr/>
        </p:nvGraphicFramePr>
        <p:xfrm>
          <a:off x="1285852" y="1571612"/>
          <a:ext cx="28082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447172" imgH="203112" progId="Equation.3">
                  <p:embed/>
                </p:oleObj>
              </mc:Choice>
              <mc:Fallback>
                <p:oleObj name="方程式" r:id="rId2" imgW="1447172" imgH="203112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571612"/>
                        <a:ext cx="280828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83" name="Rectangle 79"/>
          <p:cNvSpPr>
            <a:spLocks noChangeArrowheads="1"/>
          </p:cNvSpPr>
          <p:nvPr/>
        </p:nvSpPr>
        <p:spPr bwMode="auto">
          <a:xfrm>
            <a:off x="0" y="0"/>
            <a:ext cx="914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47185" name="Rectangle 81"/>
          <p:cNvSpPr>
            <a:spLocks noChangeArrowheads="1"/>
          </p:cNvSpPr>
          <p:nvPr/>
        </p:nvSpPr>
        <p:spPr bwMode="auto">
          <a:xfrm>
            <a:off x="0" y="0"/>
            <a:ext cx="434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47198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7200" name="Rectangle 9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pSp>
        <p:nvGrpSpPr>
          <p:cNvPr id="47202" name="Group 98"/>
          <p:cNvGrpSpPr>
            <a:grpSpLocks/>
          </p:cNvGrpSpPr>
          <p:nvPr/>
        </p:nvGrpSpPr>
        <p:grpSpPr bwMode="auto">
          <a:xfrm>
            <a:off x="571472" y="3143248"/>
            <a:ext cx="8045450" cy="958850"/>
            <a:chOff x="533" y="2448"/>
            <a:chExt cx="5068" cy="604"/>
          </a:xfrm>
        </p:grpSpPr>
        <p:sp>
          <p:nvSpPr>
            <p:cNvPr id="47203" name="Rectangle 99"/>
            <p:cNvSpPr>
              <a:spLocks noChangeArrowheads="1"/>
            </p:cNvSpPr>
            <p:nvPr/>
          </p:nvSpPr>
          <p:spPr bwMode="auto">
            <a:xfrm>
              <a:off x="533" y="2448"/>
              <a:ext cx="5068" cy="604"/>
            </a:xfrm>
            <a:prstGeom prst="rect">
              <a:avLst/>
            </a:prstGeom>
            <a:gradFill rotWithShape="0">
              <a:gsLst>
                <a:gs pos="0">
                  <a:srgbClr val="F5D3ED"/>
                </a:gs>
                <a:gs pos="100000">
                  <a:srgbClr val="F5D3ED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47204" name="Object 100"/>
            <p:cNvGraphicFramePr>
              <a:graphicFrameLocks/>
            </p:cNvGraphicFramePr>
            <p:nvPr/>
          </p:nvGraphicFramePr>
          <p:xfrm>
            <a:off x="635" y="2520"/>
            <a:ext cx="4855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07313" imgH="773113" progId="Equation.2">
                    <p:embed/>
                  </p:oleObj>
                </mc:Choice>
                <mc:Fallback>
                  <p:oleObj name="Equation" r:id="rId4" imgW="7707313" imgH="773113" progId="Equation.2">
                    <p:embed/>
                    <p:pic>
                      <p:nvPicPr>
                        <p:cNvPr id="0" name="Picture 1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2520"/>
                          <a:ext cx="4855" cy="48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5D3ED"/>
                            </a:gs>
                            <a:gs pos="100000">
                              <a:srgbClr val="C4A9BE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字方塊 13"/>
          <p:cNvSpPr txBox="1"/>
          <p:nvPr/>
        </p:nvSpPr>
        <p:spPr>
          <a:xfrm>
            <a:off x="857224" y="3357562"/>
            <a:ext cx="29367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TW" alt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75431" y="4160211"/>
            <a:ext cx="428628" cy="397032"/>
          </a:xfrm>
          <a:prstGeom prst="rect">
            <a:avLst/>
          </a:prstGeom>
          <a:solidFill>
            <a:srgbClr val="CC66F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TW" altLang="en-US" dirty="0">
                <a:solidFill>
                  <a:srgbClr val="CC66FF"/>
                </a:solidFill>
              </a:rPr>
              <a:t>*</a:t>
            </a:r>
          </a:p>
        </p:txBody>
      </p:sp>
    </p:spTree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訂購次數（頻率）與訂購週期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TW" altLang="en-US"/>
              <a:t>不論經濟訂購批量</a:t>
            </a:r>
            <a:r>
              <a:rPr lang="en-US" altLang="zh-TW"/>
              <a:t>EOQ</a:t>
            </a:r>
            <a:r>
              <a:rPr lang="zh-TW" altLang="en-US"/>
              <a:t>或經濟生產批量</a:t>
            </a:r>
            <a:r>
              <a:rPr lang="en-US" altLang="zh-TW"/>
              <a:t>EPQ</a:t>
            </a:r>
            <a:r>
              <a:rPr lang="zh-TW" altLang="en-US"/>
              <a:t>模型，訂購頻率與訂購週期都可以同樣公式求得。</a:t>
            </a:r>
          </a:p>
        </p:txBody>
      </p:sp>
    </p:spTree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訂購時機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1800" dirty="0"/>
              <a:t>訂購時機或訂購時點的決定有兩類型的模式：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FF2F92"/>
                </a:solidFill>
              </a:rPr>
              <a:t>時間基準法則</a:t>
            </a:r>
            <a:r>
              <a:rPr lang="en-US" altLang="zh-TW" sz="1800" dirty="0">
                <a:solidFill>
                  <a:srgbClr val="FF2F92"/>
                </a:solidFill>
              </a:rPr>
              <a:t>(time-based)</a:t>
            </a:r>
            <a:r>
              <a:rPr lang="zh-TW" altLang="en-US" sz="1800" dirty="0"/>
              <a:t>如固定訂購週期模式，例如系統設定在每週三發出訂單補貨為本類型的模式；</a:t>
            </a:r>
          </a:p>
          <a:p>
            <a:pPr lvl="1">
              <a:lnSpc>
                <a:spcPct val="80000"/>
              </a:lnSpc>
            </a:pPr>
            <a:r>
              <a:rPr lang="zh-TW" altLang="en-US" sz="1800" dirty="0">
                <a:solidFill>
                  <a:srgbClr val="FF2F92"/>
                </a:solidFill>
              </a:rPr>
              <a:t>再訂購點模式</a:t>
            </a:r>
            <a:r>
              <a:rPr lang="en-US" altLang="zh-TW" sz="1800" dirty="0"/>
              <a:t>(Re-Order Point</a:t>
            </a:r>
            <a:r>
              <a:rPr lang="zh-TW" altLang="en-US" sz="1800" dirty="0"/>
              <a:t>－</a:t>
            </a:r>
            <a:r>
              <a:rPr lang="en-US" altLang="zh-TW" sz="1800" dirty="0"/>
              <a:t>ROP)</a:t>
            </a:r>
            <a:r>
              <a:rPr lang="zh-TW" altLang="en-US" sz="1800" dirty="0"/>
              <a:t>，當存貨水準等於或小於再訂購點時，則發出訂單補貨。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1800" dirty="0"/>
              <a:t>由於固定訂購週期模式比較不涉及數學決策問題，因此系統的參數設定也相對的簡單，本節所討論將以再訂購點模式為主。</a:t>
            </a:r>
          </a:p>
          <a:p>
            <a:pPr>
              <a:lnSpc>
                <a:spcPct val="80000"/>
              </a:lnSpc>
            </a:pPr>
            <a:r>
              <a:rPr lang="zh-TW" altLang="en-US" sz="1800" b="0" dirty="0">
                <a:solidFill>
                  <a:srgbClr val="993300"/>
                </a:solidFill>
              </a:rPr>
              <a:t>需求</a:t>
            </a:r>
            <a:r>
              <a:rPr lang="zh-TW" altLang="en-US" sz="1800" dirty="0"/>
              <a:t>不確定</a:t>
            </a:r>
            <a:r>
              <a:rPr lang="en-US" altLang="zh-TW" sz="1800" dirty="0"/>
              <a:t>(Uncertainty)</a:t>
            </a:r>
            <a:r>
              <a:rPr lang="zh-TW" altLang="en-US" sz="1800" dirty="0"/>
              <a:t>或</a:t>
            </a:r>
            <a:r>
              <a:rPr lang="zh-TW" altLang="en-US" sz="1800" b="0" dirty="0">
                <a:solidFill>
                  <a:srgbClr val="993300"/>
                </a:solidFill>
              </a:rPr>
              <a:t>前置時間</a:t>
            </a:r>
            <a:r>
              <a:rPr lang="zh-TW" altLang="en-US" sz="1800" dirty="0"/>
              <a:t>不為零或前置時間不確定時，則產生訂購時機或再訂購點如何決定的問題，當然也是</a:t>
            </a:r>
            <a:r>
              <a:rPr lang="en-US" altLang="zh-TW" sz="1800" dirty="0"/>
              <a:t>ERP</a:t>
            </a:r>
            <a:r>
              <a:rPr lang="zh-TW" altLang="en-US" sz="1800" dirty="0"/>
              <a:t>系統參數如何設定的問題。訂購時機的決定與前述的經濟訂購批量的基本原則類似，但須多考慮</a:t>
            </a:r>
            <a:r>
              <a:rPr lang="zh-TW" altLang="en-US" sz="1800" b="0" dirty="0">
                <a:solidFill>
                  <a:srgbClr val="993300"/>
                </a:solidFill>
              </a:rPr>
              <a:t>服務水準</a:t>
            </a:r>
            <a:r>
              <a:rPr lang="zh-TW" altLang="en-US" sz="1800" dirty="0"/>
              <a:t>的因素：在滿足設定的服務水準前提下，使總存貨成本最小化。</a:t>
            </a:r>
          </a:p>
        </p:txBody>
      </p:sp>
    </p:spTree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補充</a:t>
            </a:r>
            <a:r>
              <a:rPr lang="en-US" altLang="zh-TW" dirty="0"/>
              <a:t>)</a:t>
            </a:r>
            <a:r>
              <a:rPr lang="zh-TW" altLang="en-US" dirty="0"/>
              <a:t>訂購時機</a:t>
            </a:r>
          </a:p>
        </p:txBody>
      </p:sp>
      <p:grpSp>
        <p:nvGrpSpPr>
          <p:cNvPr id="66625" name="Group 65"/>
          <p:cNvGrpSpPr>
            <a:grpSpLocks/>
          </p:cNvGrpSpPr>
          <p:nvPr/>
        </p:nvGrpSpPr>
        <p:grpSpPr bwMode="auto">
          <a:xfrm>
            <a:off x="285720" y="1357298"/>
            <a:ext cx="7970840" cy="4457700"/>
            <a:chOff x="115" y="1039"/>
            <a:chExt cx="5072" cy="2978"/>
          </a:xfrm>
        </p:grpSpPr>
        <p:sp>
          <p:nvSpPr>
            <p:cNvPr id="66626" name="Rectangle 66"/>
            <p:cNvSpPr>
              <a:spLocks noChangeArrowheads="1"/>
            </p:cNvSpPr>
            <p:nvPr/>
          </p:nvSpPr>
          <p:spPr bwMode="auto">
            <a:xfrm>
              <a:off x="865" y="1039"/>
              <a:ext cx="4276" cy="2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6627" name="Group 67"/>
            <p:cNvGrpSpPr>
              <a:grpSpLocks/>
            </p:cNvGrpSpPr>
            <p:nvPr/>
          </p:nvGrpSpPr>
          <p:grpSpPr bwMode="auto">
            <a:xfrm>
              <a:off x="876" y="1468"/>
              <a:ext cx="253" cy="174"/>
              <a:chOff x="876" y="1468"/>
              <a:chExt cx="253" cy="174"/>
            </a:xfrm>
          </p:grpSpPr>
          <p:sp>
            <p:nvSpPr>
              <p:cNvPr id="66628" name="Arc 68"/>
              <p:cNvSpPr>
                <a:spLocks/>
              </p:cNvSpPr>
              <p:nvPr/>
            </p:nvSpPr>
            <p:spPr bwMode="auto">
              <a:xfrm>
                <a:off x="876" y="1468"/>
                <a:ext cx="136" cy="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629" name="Arc 69"/>
              <p:cNvSpPr>
                <a:spLocks/>
              </p:cNvSpPr>
              <p:nvPr/>
            </p:nvSpPr>
            <p:spPr bwMode="auto">
              <a:xfrm rot="9780000">
                <a:off x="1038" y="1533"/>
                <a:ext cx="91" cy="1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6630" name="Group 70"/>
            <p:cNvGrpSpPr>
              <a:grpSpLocks/>
            </p:cNvGrpSpPr>
            <p:nvPr/>
          </p:nvGrpSpPr>
          <p:grpSpPr bwMode="auto">
            <a:xfrm>
              <a:off x="1935" y="2626"/>
              <a:ext cx="217" cy="215"/>
              <a:chOff x="1935" y="2626"/>
              <a:chExt cx="217" cy="215"/>
            </a:xfrm>
          </p:grpSpPr>
          <p:sp>
            <p:nvSpPr>
              <p:cNvPr id="66631" name="Arc 71"/>
              <p:cNvSpPr>
                <a:spLocks/>
              </p:cNvSpPr>
              <p:nvPr/>
            </p:nvSpPr>
            <p:spPr bwMode="auto">
              <a:xfrm rot="1140000">
                <a:off x="1935" y="2626"/>
                <a:ext cx="136" cy="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632" name="Arc 72"/>
              <p:cNvSpPr>
                <a:spLocks/>
              </p:cNvSpPr>
              <p:nvPr/>
            </p:nvSpPr>
            <p:spPr bwMode="auto">
              <a:xfrm rot="10920000">
                <a:off x="2061" y="2732"/>
                <a:ext cx="91" cy="1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6633" name="Group 73"/>
            <p:cNvGrpSpPr>
              <a:grpSpLocks/>
            </p:cNvGrpSpPr>
            <p:nvPr/>
          </p:nvGrpSpPr>
          <p:grpSpPr bwMode="auto">
            <a:xfrm>
              <a:off x="1134" y="1652"/>
              <a:ext cx="217" cy="215"/>
              <a:chOff x="1134" y="1652"/>
              <a:chExt cx="217" cy="215"/>
            </a:xfrm>
          </p:grpSpPr>
          <p:sp>
            <p:nvSpPr>
              <p:cNvPr id="66634" name="Arc 74"/>
              <p:cNvSpPr>
                <a:spLocks/>
              </p:cNvSpPr>
              <p:nvPr/>
            </p:nvSpPr>
            <p:spPr bwMode="auto">
              <a:xfrm rot="1140000">
                <a:off x="1134" y="1652"/>
                <a:ext cx="136" cy="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635" name="Arc 75"/>
              <p:cNvSpPr>
                <a:spLocks/>
              </p:cNvSpPr>
              <p:nvPr/>
            </p:nvSpPr>
            <p:spPr bwMode="auto">
              <a:xfrm rot="10920000">
                <a:off x="1260" y="1758"/>
                <a:ext cx="91" cy="1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6636" name="Group 76"/>
            <p:cNvGrpSpPr>
              <a:grpSpLocks/>
            </p:cNvGrpSpPr>
            <p:nvPr/>
          </p:nvGrpSpPr>
          <p:grpSpPr bwMode="auto">
            <a:xfrm>
              <a:off x="1335" y="1906"/>
              <a:ext cx="218" cy="216"/>
              <a:chOff x="1335" y="1906"/>
              <a:chExt cx="218" cy="216"/>
            </a:xfrm>
          </p:grpSpPr>
          <p:sp>
            <p:nvSpPr>
              <p:cNvPr id="66637" name="Arc 77"/>
              <p:cNvSpPr>
                <a:spLocks/>
              </p:cNvSpPr>
              <p:nvPr/>
            </p:nvSpPr>
            <p:spPr bwMode="auto">
              <a:xfrm rot="1140000">
                <a:off x="1335" y="1906"/>
                <a:ext cx="136" cy="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638" name="Arc 78"/>
              <p:cNvSpPr>
                <a:spLocks/>
              </p:cNvSpPr>
              <p:nvPr/>
            </p:nvSpPr>
            <p:spPr bwMode="auto">
              <a:xfrm rot="10920000">
                <a:off x="1462" y="2013"/>
                <a:ext cx="91" cy="1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6639" name="Group 79"/>
            <p:cNvGrpSpPr>
              <a:grpSpLocks/>
            </p:cNvGrpSpPr>
            <p:nvPr/>
          </p:nvGrpSpPr>
          <p:grpSpPr bwMode="auto">
            <a:xfrm>
              <a:off x="1532" y="2156"/>
              <a:ext cx="216" cy="214"/>
              <a:chOff x="1532" y="2156"/>
              <a:chExt cx="216" cy="214"/>
            </a:xfrm>
          </p:grpSpPr>
          <p:sp>
            <p:nvSpPr>
              <p:cNvPr id="66640" name="Arc 80"/>
              <p:cNvSpPr>
                <a:spLocks/>
              </p:cNvSpPr>
              <p:nvPr/>
            </p:nvSpPr>
            <p:spPr bwMode="auto">
              <a:xfrm rot="1140000">
                <a:off x="1532" y="2156"/>
                <a:ext cx="136" cy="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641" name="Arc 81"/>
              <p:cNvSpPr>
                <a:spLocks/>
              </p:cNvSpPr>
              <p:nvPr/>
            </p:nvSpPr>
            <p:spPr bwMode="auto">
              <a:xfrm rot="10920000">
                <a:off x="1657" y="2261"/>
                <a:ext cx="91" cy="1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66642" name="Group 82"/>
            <p:cNvGrpSpPr>
              <a:grpSpLocks/>
            </p:cNvGrpSpPr>
            <p:nvPr/>
          </p:nvGrpSpPr>
          <p:grpSpPr bwMode="auto">
            <a:xfrm>
              <a:off x="1718" y="2383"/>
              <a:ext cx="218" cy="214"/>
              <a:chOff x="1718" y="2383"/>
              <a:chExt cx="218" cy="214"/>
            </a:xfrm>
          </p:grpSpPr>
          <p:sp>
            <p:nvSpPr>
              <p:cNvPr id="66643" name="Arc 83"/>
              <p:cNvSpPr>
                <a:spLocks/>
              </p:cNvSpPr>
              <p:nvPr/>
            </p:nvSpPr>
            <p:spPr bwMode="auto">
              <a:xfrm rot="1140000">
                <a:off x="1718" y="2383"/>
                <a:ext cx="136" cy="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644" name="Arc 84"/>
              <p:cNvSpPr>
                <a:spLocks/>
              </p:cNvSpPr>
              <p:nvPr/>
            </p:nvSpPr>
            <p:spPr bwMode="auto">
              <a:xfrm rot="10920000">
                <a:off x="1845" y="2488"/>
                <a:ext cx="91" cy="1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6645" name="Line 85"/>
            <p:cNvSpPr>
              <a:spLocks noChangeShapeType="1"/>
            </p:cNvSpPr>
            <p:nvPr/>
          </p:nvSpPr>
          <p:spPr bwMode="auto">
            <a:xfrm>
              <a:off x="873" y="3432"/>
              <a:ext cx="42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46" name="Line 86"/>
            <p:cNvSpPr>
              <a:spLocks noChangeShapeType="1"/>
            </p:cNvSpPr>
            <p:nvPr/>
          </p:nvSpPr>
          <p:spPr bwMode="auto">
            <a:xfrm>
              <a:off x="921" y="3108"/>
              <a:ext cx="4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47" name="Line 87"/>
            <p:cNvSpPr>
              <a:spLocks noChangeShapeType="1"/>
            </p:cNvSpPr>
            <p:nvPr/>
          </p:nvSpPr>
          <p:spPr bwMode="auto">
            <a:xfrm>
              <a:off x="2320" y="3121"/>
              <a:ext cx="0" cy="7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48" name="Line 88"/>
            <p:cNvSpPr>
              <a:spLocks noChangeShapeType="1"/>
            </p:cNvSpPr>
            <p:nvPr/>
          </p:nvSpPr>
          <p:spPr bwMode="auto">
            <a:xfrm>
              <a:off x="2584" y="3453"/>
              <a:ext cx="0" cy="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6649" name="Group 89"/>
            <p:cNvGrpSpPr>
              <a:grpSpLocks/>
            </p:cNvGrpSpPr>
            <p:nvPr/>
          </p:nvGrpSpPr>
          <p:grpSpPr bwMode="auto">
            <a:xfrm>
              <a:off x="2131" y="2864"/>
              <a:ext cx="177" cy="227"/>
              <a:chOff x="2131" y="2864"/>
              <a:chExt cx="177" cy="227"/>
            </a:xfrm>
          </p:grpSpPr>
          <p:sp>
            <p:nvSpPr>
              <p:cNvPr id="66650" name="Arc 90"/>
              <p:cNvSpPr>
                <a:spLocks/>
              </p:cNvSpPr>
              <p:nvPr/>
            </p:nvSpPr>
            <p:spPr bwMode="auto">
              <a:xfrm rot="1380000">
                <a:off x="2131" y="2864"/>
                <a:ext cx="117" cy="66"/>
              </a:xfrm>
              <a:custGeom>
                <a:avLst/>
                <a:gdLst>
                  <a:gd name="G0" fmla="+- 186 0 0"/>
                  <a:gd name="G1" fmla="+- 21600 0 0"/>
                  <a:gd name="G2" fmla="+- 21600 0 0"/>
                  <a:gd name="T0" fmla="*/ 0 w 21786"/>
                  <a:gd name="T1" fmla="*/ 1 h 21600"/>
                  <a:gd name="T2" fmla="*/ 21786 w 21786"/>
                  <a:gd name="T3" fmla="*/ 21600 h 21600"/>
                  <a:gd name="T4" fmla="*/ 186 w 2178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6" h="21600" fill="none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</a:path>
                  <a:path w="21786" h="21600" stroke="0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  <a:lnTo>
                      <a:pt x="18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651" name="Arc 91"/>
              <p:cNvSpPr>
                <a:spLocks/>
              </p:cNvSpPr>
              <p:nvPr/>
            </p:nvSpPr>
            <p:spPr bwMode="auto">
              <a:xfrm rot="11160000">
                <a:off x="2231" y="2979"/>
                <a:ext cx="77" cy="112"/>
              </a:xfrm>
              <a:custGeom>
                <a:avLst/>
                <a:gdLst>
                  <a:gd name="G0" fmla="+- 284 0 0"/>
                  <a:gd name="G1" fmla="+- 21600 0 0"/>
                  <a:gd name="G2" fmla="+- 21600 0 0"/>
                  <a:gd name="T0" fmla="*/ 0 w 21883"/>
                  <a:gd name="T1" fmla="*/ 2 h 21600"/>
                  <a:gd name="T2" fmla="*/ 21883 w 21883"/>
                  <a:gd name="T3" fmla="*/ 21405 h 21600"/>
                  <a:gd name="T4" fmla="*/ 284 w 2188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83" h="21600" fill="none" extrusionOk="0">
                    <a:moveTo>
                      <a:pt x="-1" y="1"/>
                    </a:moveTo>
                    <a:cubicBezTo>
                      <a:pt x="94" y="0"/>
                      <a:pt x="189" y="-1"/>
                      <a:pt x="284" y="0"/>
                    </a:cubicBezTo>
                    <a:cubicBezTo>
                      <a:pt x="12137" y="0"/>
                      <a:pt x="21776" y="9552"/>
                      <a:pt x="21883" y="21404"/>
                    </a:cubicBezTo>
                  </a:path>
                  <a:path w="21883" h="21600" stroke="0" extrusionOk="0">
                    <a:moveTo>
                      <a:pt x="-1" y="1"/>
                    </a:moveTo>
                    <a:cubicBezTo>
                      <a:pt x="94" y="0"/>
                      <a:pt x="189" y="-1"/>
                      <a:pt x="284" y="0"/>
                    </a:cubicBezTo>
                    <a:cubicBezTo>
                      <a:pt x="12137" y="0"/>
                      <a:pt x="21776" y="9552"/>
                      <a:pt x="21883" y="21404"/>
                    </a:cubicBezTo>
                    <a:lnTo>
                      <a:pt x="284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6652" name="Line 92"/>
            <p:cNvSpPr>
              <a:spLocks noChangeShapeType="1"/>
            </p:cNvSpPr>
            <p:nvPr/>
          </p:nvSpPr>
          <p:spPr bwMode="auto">
            <a:xfrm>
              <a:off x="2326" y="3121"/>
              <a:ext cx="233" cy="6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53" name="Line 93"/>
            <p:cNvSpPr>
              <a:spLocks noChangeShapeType="1"/>
            </p:cNvSpPr>
            <p:nvPr/>
          </p:nvSpPr>
          <p:spPr bwMode="auto">
            <a:xfrm>
              <a:off x="2349" y="3146"/>
              <a:ext cx="235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54" name="Rectangle 94"/>
            <p:cNvSpPr>
              <a:spLocks noChangeArrowheads="1"/>
            </p:cNvSpPr>
            <p:nvPr/>
          </p:nvSpPr>
          <p:spPr bwMode="auto">
            <a:xfrm>
              <a:off x="2327" y="3774"/>
              <a:ext cx="31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2237A0"/>
                  </a:solidFill>
                  <a:latin typeface="Arial" pitchFamily="34" charset="0"/>
                </a:rPr>
                <a:t>LT</a:t>
              </a:r>
            </a:p>
          </p:txBody>
        </p:sp>
        <p:sp>
          <p:nvSpPr>
            <p:cNvPr id="66655" name="Line 95"/>
            <p:cNvSpPr>
              <a:spLocks noChangeShapeType="1"/>
            </p:cNvSpPr>
            <p:nvPr/>
          </p:nvSpPr>
          <p:spPr bwMode="auto">
            <a:xfrm flipV="1">
              <a:off x="2433" y="1849"/>
              <a:ext cx="375" cy="15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56" name="Line 96"/>
            <p:cNvSpPr>
              <a:spLocks noChangeShapeType="1"/>
            </p:cNvSpPr>
            <p:nvPr/>
          </p:nvSpPr>
          <p:spPr bwMode="auto">
            <a:xfrm flipV="1">
              <a:off x="2537" y="2417"/>
              <a:ext cx="687" cy="9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57" name="Rectangle 97"/>
            <p:cNvSpPr>
              <a:spLocks noChangeArrowheads="1"/>
            </p:cNvSpPr>
            <p:nvPr/>
          </p:nvSpPr>
          <p:spPr bwMode="auto">
            <a:xfrm>
              <a:off x="4383" y="3746"/>
              <a:ext cx="48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2237A0"/>
                  </a:solidFill>
                  <a:latin typeface="Arial" pitchFamily="34" charset="0"/>
                </a:rPr>
                <a:t>Time</a:t>
              </a:r>
            </a:p>
          </p:txBody>
        </p:sp>
        <p:sp>
          <p:nvSpPr>
            <p:cNvPr id="66658" name="Rectangle 98"/>
            <p:cNvSpPr>
              <a:spLocks noChangeArrowheads="1"/>
            </p:cNvSpPr>
            <p:nvPr/>
          </p:nvSpPr>
          <p:spPr bwMode="auto">
            <a:xfrm>
              <a:off x="3279" y="2132"/>
              <a:ext cx="1585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2237A0"/>
                  </a:solidFill>
                  <a:latin typeface="Arial" pitchFamily="34" charset="0"/>
                </a:rPr>
                <a:t>Expected demand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2237A0"/>
                  </a:solidFill>
                  <a:latin typeface="Arial" pitchFamily="34" charset="0"/>
                </a:rPr>
                <a:t>during lead time</a:t>
              </a:r>
            </a:p>
          </p:txBody>
        </p:sp>
        <p:sp>
          <p:nvSpPr>
            <p:cNvPr id="66659" name="Rectangle 99"/>
            <p:cNvSpPr>
              <a:spLocks noChangeArrowheads="1"/>
            </p:cNvSpPr>
            <p:nvPr/>
          </p:nvSpPr>
          <p:spPr bwMode="auto">
            <a:xfrm>
              <a:off x="2808" y="1604"/>
              <a:ext cx="2379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2237A0"/>
                  </a:solidFill>
                  <a:latin typeface="Arial" pitchFamily="34" charset="0"/>
                </a:rPr>
                <a:t>Maximum probable demand</a:t>
              </a:r>
            </a:p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2237A0"/>
                  </a:solidFill>
                  <a:latin typeface="Arial" pitchFamily="34" charset="0"/>
                </a:rPr>
                <a:t>during lead time</a:t>
              </a:r>
            </a:p>
          </p:txBody>
        </p:sp>
        <p:sp>
          <p:nvSpPr>
            <p:cNvPr id="66660" name="Line 100"/>
            <p:cNvSpPr>
              <a:spLocks noChangeShapeType="1"/>
            </p:cNvSpPr>
            <p:nvPr/>
          </p:nvSpPr>
          <p:spPr bwMode="auto">
            <a:xfrm>
              <a:off x="597" y="3132"/>
              <a:ext cx="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61" name="Rectangle 101"/>
            <p:cNvSpPr>
              <a:spLocks noChangeArrowheads="1"/>
            </p:cNvSpPr>
            <p:nvPr/>
          </p:nvSpPr>
          <p:spPr bwMode="auto">
            <a:xfrm>
              <a:off x="115" y="3044"/>
              <a:ext cx="49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2237A0"/>
                  </a:solidFill>
                  <a:latin typeface="Arial" pitchFamily="34" charset="0"/>
                </a:rPr>
                <a:t>ROP</a:t>
              </a:r>
            </a:p>
          </p:txBody>
        </p:sp>
        <p:sp>
          <p:nvSpPr>
            <p:cNvPr id="66662" name="Line 102"/>
            <p:cNvSpPr>
              <a:spLocks noChangeShapeType="1"/>
            </p:cNvSpPr>
            <p:nvPr/>
          </p:nvSpPr>
          <p:spPr bwMode="auto">
            <a:xfrm>
              <a:off x="4821" y="3852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63" name="Rectangle 103"/>
            <p:cNvSpPr>
              <a:spLocks noChangeArrowheads="1"/>
            </p:cNvSpPr>
            <p:nvPr/>
          </p:nvSpPr>
          <p:spPr bwMode="auto">
            <a:xfrm rot="16200000">
              <a:off x="307" y="1505"/>
              <a:ext cx="80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2237A0"/>
                  </a:solidFill>
                  <a:latin typeface="Arial" pitchFamily="34" charset="0"/>
                </a:rPr>
                <a:t>Quantity</a:t>
              </a:r>
            </a:p>
          </p:txBody>
        </p:sp>
        <p:sp>
          <p:nvSpPr>
            <p:cNvPr id="66664" name="Line 104"/>
            <p:cNvSpPr>
              <a:spLocks noChangeShapeType="1"/>
            </p:cNvSpPr>
            <p:nvPr/>
          </p:nvSpPr>
          <p:spPr bwMode="auto">
            <a:xfrm flipV="1">
              <a:off x="720" y="1061"/>
              <a:ext cx="0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665" name="Rectangle 105"/>
            <p:cNvSpPr>
              <a:spLocks noChangeArrowheads="1"/>
            </p:cNvSpPr>
            <p:nvPr/>
          </p:nvSpPr>
          <p:spPr bwMode="auto">
            <a:xfrm>
              <a:off x="3273" y="3482"/>
              <a:ext cx="1127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2237A0"/>
                  </a:solidFill>
                  <a:latin typeface="Arial" pitchFamily="34" charset="0"/>
                </a:rPr>
                <a:t>Safety stock</a:t>
              </a:r>
            </a:p>
          </p:txBody>
        </p:sp>
      </p:grpSp>
    </p:spTree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安全庫存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dirty="0"/>
              <a:t>所謂的安全庫存</a:t>
            </a:r>
            <a:r>
              <a:rPr lang="en-US" altLang="zh-TW" sz="2000" dirty="0"/>
              <a:t>(Safety Stock)</a:t>
            </a:r>
            <a:r>
              <a:rPr lang="zh-TW" altLang="en-US" sz="2000" dirty="0"/>
              <a:t>是為了因應前置時間的需求不確定，或因前置時間的不確定性所產生的總需求變異，所保存的超額庫存，以降低存貨短缺的機率，</a:t>
            </a:r>
            <a:r>
              <a:rPr lang="zh-TW" altLang="en-US" sz="2000" dirty="0">
                <a:highlight>
                  <a:srgbClr val="FFFF00"/>
                </a:highlight>
              </a:rPr>
              <a:t>維持一定的服務水準。因此安全存量的決定需考慮三項因素</a:t>
            </a:r>
            <a:r>
              <a:rPr lang="zh-TW" altLang="en-US" sz="2000" dirty="0"/>
              <a:t>：</a:t>
            </a:r>
          </a:p>
          <a:p>
            <a:pPr lvl="1"/>
            <a:r>
              <a:rPr lang="zh-TW" altLang="en-US" sz="1800" dirty="0">
                <a:highlight>
                  <a:srgbClr val="FFFF00"/>
                </a:highlight>
              </a:rPr>
              <a:t>服務水準的高低</a:t>
            </a:r>
          </a:p>
          <a:p>
            <a:pPr lvl="1"/>
            <a:r>
              <a:rPr lang="zh-TW" altLang="en-US" sz="1800" dirty="0">
                <a:highlight>
                  <a:srgbClr val="FFFF00"/>
                </a:highlight>
              </a:rPr>
              <a:t>前置時間變異性的大小</a:t>
            </a:r>
          </a:p>
          <a:p>
            <a:pPr lvl="1"/>
            <a:r>
              <a:rPr lang="zh-TW" altLang="en-US" sz="1800" dirty="0">
                <a:highlight>
                  <a:srgbClr val="FFFF00"/>
                </a:highlight>
              </a:rPr>
              <a:t>需求率變異性的大小</a:t>
            </a:r>
          </a:p>
        </p:txBody>
      </p:sp>
    </p:spTree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00FF00"/>
                </a:highlight>
              </a:rPr>
              <a:t>倉儲作業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收料作業</a:t>
            </a:r>
          </a:p>
          <a:p>
            <a:r>
              <a:rPr lang="zh-TW" altLang="en-US" dirty="0"/>
              <a:t>發料作業</a:t>
            </a:r>
          </a:p>
          <a:p>
            <a:r>
              <a:rPr lang="zh-TW" altLang="en-US" dirty="0"/>
              <a:t>庫存記錄 </a:t>
            </a:r>
          </a:p>
          <a:p>
            <a:r>
              <a:rPr lang="zh-TW" altLang="en-US" dirty="0"/>
              <a:t>呆廢料處理作業及其他管理事項</a:t>
            </a:r>
          </a:p>
          <a:p>
            <a:r>
              <a:rPr lang="zh-TW" altLang="en-US" dirty="0"/>
              <a:t>物料盤點作業</a:t>
            </a:r>
          </a:p>
        </p:txBody>
      </p:sp>
    </p:spTree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內容大綱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庫存管理導論</a:t>
            </a:r>
          </a:p>
          <a:p>
            <a:r>
              <a:rPr lang="zh-TW" altLang="en-US"/>
              <a:t>系統簡介</a:t>
            </a:r>
          </a:p>
          <a:p>
            <a:r>
              <a:rPr lang="zh-TW" altLang="en-US"/>
              <a:t>物料主檔</a:t>
            </a:r>
          </a:p>
          <a:p>
            <a:r>
              <a:rPr lang="zh-TW" altLang="en-US"/>
              <a:t>存貨控制與補貨決策</a:t>
            </a:r>
          </a:p>
          <a:p>
            <a:r>
              <a:rPr lang="zh-TW" altLang="en-US"/>
              <a:t>倉儲作業</a:t>
            </a:r>
          </a:p>
          <a:p>
            <a:r>
              <a:rPr lang="zh-TW" altLang="en-US"/>
              <a:t>結論</a:t>
            </a:r>
          </a:p>
        </p:txBody>
      </p:sp>
    </p:spTree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2000" dirty="0"/>
            </a:br>
            <a:r>
              <a:rPr lang="en-US" altLang="zh-TW" sz="2000" dirty="0"/>
              <a:t>(</a:t>
            </a:r>
            <a:r>
              <a:rPr lang="zh-TW" altLang="en-US" sz="2000" dirty="0"/>
              <a:t>補充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zh-TW" altLang="en-US" dirty="0"/>
              <a:t>物流鏈</a:t>
            </a:r>
            <a:r>
              <a:rPr lang="en-US" altLang="zh-TW" sz="1300" dirty="0"/>
              <a:t>(Logistic Chain of SAP R/3)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357158" y="1000108"/>
            <a:ext cx="8429684" cy="5286412"/>
            <a:chOff x="537" y="912"/>
            <a:chExt cx="4687" cy="2806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537" y="912"/>
              <a:ext cx="4687" cy="2806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7591" name="Group 7"/>
            <p:cNvGrpSpPr>
              <a:grpSpLocks/>
            </p:cNvGrpSpPr>
            <p:nvPr/>
          </p:nvGrpSpPr>
          <p:grpSpPr bwMode="auto">
            <a:xfrm>
              <a:off x="4429" y="1255"/>
              <a:ext cx="482" cy="2163"/>
              <a:chOff x="4939" y="1361"/>
              <a:chExt cx="381" cy="2163"/>
            </a:xfrm>
          </p:grpSpPr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4939" y="1361"/>
                <a:ext cx="381" cy="2163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593" name="Rectangle 9"/>
              <p:cNvSpPr>
                <a:spLocks noChangeArrowheads="1"/>
              </p:cNvSpPr>
              <p:nvPr/>
            </p:nvSpPr>
            <p:spPr bwMode="auto">
              <a:xfrm>
                <a:off x="5065" y="1777"/>
                <a:ext cx="128" cy="1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1600" tIns="50800" rIns="101600" bIns="50800">
                <a:spAutoFit/>
              </a:bodyPr>
              <a:lstStyle/>
              <a:p>
                <a:pPr algn="ctr" defTabSz="1006475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Vendor</a:t>
                </a:r>
              </a:p>
            </p:txBody>
          </p:sp>
        </p:grp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1633" y="3248"/>
              <a:ext cx="118" cy="64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3753" y="2846"/>
              <a:ext cx="219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4051" y="2352"/>
              <a:ext cx="3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1455" y="1327"/>
              <a:ext cx="566" cy="37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endParaRPr lang="zh-TW" altLang="zh-TW" sz="2400" b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7598" name="Arc 14"/>
            <p:cNvSpPr>
              <a:spLocks/>
            </p:cNvSpPr>
            <p:nvPr/>
          </p:nvSpPr>
          <p:spPr bwMode="auto">
            <a:xfrm>
              <a:off x="3146" y="1335"/>
              <a:ext cx="1252" cy="20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16 w 21600"/>
                <a:gd name="T1" fmla="*/ 0 h 43198"/>
                <a:gd name="T2" fmla="*/ 263 w 21600"/>
                <a:gd name="T3" fmla="*/ 43198 h 43198"/>
                <a:gd name="T4" fmla="*/ 0 w 21600"/>
                <a:gd name="T5" fmla="*/ 21600 h 43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8" fill="none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  <a:cubicBezTo>
                    <a:pt x="21600" y="33426"/>
                    <a:pt x="12088" y="43054"/>
                    <a:pt x="263" y="43198"/>
                  </a:cubicBezTo>
                </a:path>
                <a:path w="21600" h="43198" stroke="0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  <a:cubicBezTo>
                    <a:pt x="21600" y="33426"/>
                    <a:pt x="12088" y="43054"/>
                    <a:pt x="263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 flipV="1">
              <a:off x="3726" y="1517"/>
              <a:ext cx="23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0" name="Arc 16"/>
            <p:cNvSpPr>
              <a:spLocks/>
            </p:cNvSpPr>
            <p:nvPr/>
          </p:nvSpPr>
          <p:spPr bwMode="auto">
            <a:xfrm>
              <a:off x="3193" y="1683"/>
              <a:ext cx="851" cy="666"/>
            </a:xfrm>
            <a:custGeom>
              <a:avLst/>
              <a:gdLst>
                <a:gd name="G0" fmla="+- 25 0 0"/>
                <a:gd name="G1" fmla="+- 21600 0 0"/>
                <a:gd name="G2" fmla="+- 21600 0 0"/>
                <a:gd name="T0" fmla="*/ 0 w 21625"/>
                <a:gd name="T1" fmla="*/ 0 h 21600"/>
                <a:gd name="T2" fmla="*/ 21625 w 21625"/>
                <a:gd name="T3" fmla="*/ 21568 h 21600"/>
                <a:gd name="T4" fmla="*/ 25 w 216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0" y="0"/>
                  </a:moveTo>
                  <a:cubicBezTo>
                    <a:pt x="8" y="0"/>
                    <a:pt x="16" y="-1"/>
                    <a:pt x="25" y="0"/>
                  </a:cubicBezTo>
                  <a:cubicBezTo>
                    <a:pt x="11941" y="0"/>
                    <a:pt x="21607" y="9651"/>
                    <a:pt x="21624" y="21568"/>
                  </a:cubicBezTo>
                </a:path>
                <a:path w="21625" h="21600" stroke="0" extrusionOk="0">
                  <a:moveTo>
                    <a:pt x="0" y="0"/>
                  </a:moveTo>
                  <a:cubicBezTo>
                    <a:pt x="8" y="0"/>
                    <a:pt x="16" y="-1"/>
                    <a:pt x="25" y="0"/>
                  </a:cubicBezTo>
                  <a:cubicBezTo>
                    <a:pt x="11941" y="0"/>
                    <a:pt x="21607" y="9651"/>
                    <a:pt x="21624" y="21568"/>
                  </a:cubicBezTo>
                  <a:lnTo>
                    <a:pt x="25" y="21600"/>
                  </a:lnTo>
                  <a:close/>
                </a:path>
              </a:pathLst>
            </a:custGeom>
            <a:solidFill>
              <a:srgbClr val="BFD4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1" name="Arc 17"/>
            <p:cNvSpPr>
              <a:spLocks/>
            </p:cNvSpPr>
            <p:nvPr/>
          </p:nvSpPr>
          <p:spPr bwMode="auto">
            <a:xfrm>
              <a:off x="3198" y="2341"/>
              <a:ext cx="853" cy="699"/>
            </a:xfrm>
            <a:custGeom>
              <a:avLst/>
              <a:gdLst>
                <a:gd name="G0" fmla="+- 0 0 0"/>
                <a:gd name="G1" fmla="+- 31 0 0"/>
                <a:gd name="G2" fmla="+- 21600 0 0"/>
                <a:gd name="T0" fmla="*/ 21600 w 21600"/>
                <a:gd name="T1" fmla="*/ 0 h 21631"/>
                <a:gd name="T2" fmla="*/ 0 w 21600"/>
                <a:gd name="T3" fmla="*/ 21631 h 21631"/>
                <a:gd name="T4" fmla="*/ 0 w 21600"/>
                <a:gd name="T5" fmla="*/ 31 h 2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31" fill="none" extrusionOk="0">
                  <a:moveTo>
                    <a:pt x="21599" y="0"/>
                  </a:moveTo>
                  <a:cubicBezTo>
                    <a:pt x="21599" y="10"/>
                    <a:pt x="21600" y="20"/>
                    <a:pt x="21600" y="31"/>
                  </a:cubicBezTo>
                  <a:cubicBezTo>
                    <a:pt x="21600" y="11960"/>
                    <a:pt x="11929" y="21630"/>
                    <a:pt x="0" y="21631"/>
                  </a:cubicBezTo>
                </a:path>
                <a:path w="21600" h="21631" stroke="0" extrusionOk="0">
                  <a:moveTo>
                    <a:pt x="21599" y="0"/>
                  </a:moveTo>
                  <a:cubicBezTo>
                    <a:pt x="21599" y="10"/>
                    <a:pt x="21600" y="20"/>
                    <a:pt x="21600" y="31"/>
                  </a:cubicBezTo>
                  <a:cubicBezTo>
                    <a:pt x="21600" y="11960"/>
                    <a:pt x="11929" y="21630"/>
                    <a:pt x="0" y="21631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BFD4FF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3152" y="1344"/>
              <a:ext cx="82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/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chemeClr val="tx1"/>
                  </a:solidFill>
                  <a:latin typeface="Arial Narrow" pitchFamily="34" charset="0"/>
                </a:rPr>
                <a:t>Requisition /</a:t>
              </a:r>
            </a:p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chemeClr val="tx1"/>
                  </a:solidFill>
                  <a:latin typeface="Arial Narrow" pitchFamily="34" charset="0"/>
                </a:rPr>
                <a:t>planned order</a:t>
              </a:r>
              <a:endParaRPr lang="en-US" altLang="zh-TW" sz="1600" dirty="0">
                <a:latin typeface="Arial Narrow" pitchFamily="34" charset="0"/>
              </a:endParaRPr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3878" y="2568"/>
              <a:ext cx="615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600" tIns="50800" rIns="101600" bIns="50800">
              <a:spAutoFit/>
            </a:bodyPr>
            <a:lstStyle/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1"/>
                  </a:solidFill>
                  <a:latin typeface="Arial Narrow" pitchFamily="34" charset="0"/>
                </a:rPr>
                <a:t>Goods</a:t>
              </a:r>
              <a:r>
                <a:rPr lang="en-US" altLang="zh-TW" sz="1600">
                  <a:latin typeface="Arial Narrow" pitchFamily="34" charset="0"/>
                </a:rPr>
                <a:t> </a:t>
              </a:r>
              <a:r>
                <a:rPr lang="en-US" altLang="zh-TW" sz="1600">
                  <a:solidFill>
                    <a:schemeClr val="tx1"/>
                  </a:solidFill>
                  <a:latin typeface="Arial Narrow" pitchFamily="34" charset="0"/>
                </a:rPr>
                <a:t>Receipt</a:t>
              </a:r>
              <a:endParaRPr lang="en-US" altLang="zh-TW" sz="1600">
                <a:latin typeface="Arial Narrow" pitchFamily="34" charset="0"/>
              </a:endParaRPr>
            </a:p>
          </p:txBody>
        </p: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2028" y="1327"/>
              <a:ext cx="565" cy="374"/>
            </a:xfrm>
            <a:prstGeom prst="rect">
              <a:avLst/>
            </a:prstGeom>
            <a:solidFill>
              <a:srgbClr val="00DFCA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5" name="Rectangle 21"/>
            <p:cNvSpPr>
              <a:spLocks noChangeArrowheads="1"/>
            </p:cNvSpPr>
            <p:nvPr/>
          </p:nvSpPr>
          <p:spPr bwMode="auto">
            <a:xfrm>
              <a:off x="2018" y="1344"/>
              <a:ext cx="54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600" tIns="50800" rIns="101600" bIns="50800">
              <a:spAutoFit/>
            </a:bodyPr>
            <a:lstStyle/>
            <a:p>
              <a:pPr algn="ctr"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latin typeface="Arial Narrow" pitchFamily="34" charset="0"/>
                </a:rPr>
                <a:t>Customer Order</a:t>
              </a:r>
            </a:p>
          </p:txBody>
        </p:sp>
        <p:sp>
          <p:nvSpPr>
            <p:cNvPr id="67606" name="Rectangle 22"/>
            <p:cNvSpPr>
              <a:spLocks noChangeArrowheads="1"/>
            </p:cNvSpPr>
            <p:nvPr/>
          </p:nvSpPr>
          <p:spPr bwMode="auto">
            <a:xfrm>
              <a:off x="2595" y="1327"/>
              <a:ext cx="603" cy="37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7" name="Rectangle 23"/>
            <p:cNvSpPr>
              <a:spLocks noChangeArrowheads="1"/>
            </p:cNvSpPr>
            <p:nvPr/>
          </p:nvSpPr>
          <p:spPr bwMode="auto">
            <a:xfrm>
              <a:off x="2699" y="1434"/>
              <a:ext cx="361" cy="2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/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 dirty="0">
                  <a:latin typeface="Arial Narrow" pitchFamily="34" charset="0"/>
                </a:rPr>
                <a:t>MRP</a:t>
              </a:r>
              <a:endParaRPr lang="en-US" altLang="zh-TW" sz="16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>
              <a:off x="4044" y="2348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9" name="AutoShape 25"/>
            <p:cNvSpPr>
              <a:spLocks noChangeArrowheads="1"/>
            </p:cNvSpPr>
            <p:nvPr/>
          </p:nvSpPr>
          <p:spPr bwMode="auto">
            <a:xfrm>
              <a:off x="1217" y="3002"/>
              <a:ext cx="267" cy="505"/>
            </a:xfrm>
            <a:prstGeom prst="leftArrow">
              <a:avLst>
                <a:gd name="adj1" fmla="val 75009"/>
                <a:gd name="adj2" fmla="val 49986"/>
              </a:avLst>
            </a:prstGeom>
            <a:solidFill>
              <a:srgbClr val="00DFC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10" name="Rectangle 26"/>
            <p:cNvSpPr>
              <a:spLocks noChangeArrowheads="1"/>
            </p:cNvSpPr>
            <p:nvPr/>
          </p:nvSpPr>
          <p:spPr bwMode="auto">
            <a:xfrm>
              <a:off x="1492" y="3067"/>
              <a:ext cx="565" cy="37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11" name="Rectangle 27"/>
            <p:cNvSpPr>
              <a:spLocks noChangeArrowheads="1"/>
            </p:cNvSpPr>
            <p:nvPr/>
          </p:nvSpPr>
          <p:spPr bwMode="auto">
            <a:xfrm>
              <a:off x="1578" y="3141"/>
              <a:ext cx="45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600" tIns="50800" rIns="101600" bIns="50800">
              <a:spAutoFit/>
            </a:bodyPr>
            <a:lstStyle/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latin typeface="Arial Narrow" pitchFamily="34" charset="0"/>
                </a:rPr>
                <a:t>Billing</a:t>
              </a:r>
            </a:p>
          </p:txBody>
        </p:sp>
        <p:sp>
          <p:nvSpPr>
            <p:cNvPr id="67612" name="Rectangle 28"/>
            <p:cNvSpPr>
              <a:spLocks noChangeArrowheads="1"/>
            </p:cNvSpPr>
            <p:nvPr/>
          </p:nvSpPr>
          <p:spPr bwMode="auto">
            <a:xfrm>
              <a:off x="2064" y="3067"/>
              <a:ext cx="566" cy="37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13" name="Rectangle 29"/>
            <p:cNvSpPr>
              <a:spLocks noChangeArrowheads="1"/>
            </p:cNvSpPr>
            <p:nvPr/>
          </p:nvSpPr>
          <p:spPr bwMode="auto">
            <a:xfrm>
              <a:off x="2120" y="3141"/>
              <a:ext cx="53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/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latin typeface="Arial Narrow" pitchFamily="34" charset="0"/>
                </a:rPr>
                <a:t>Delivery</a:t>
              </a:r>
              <a:endParaRPr lang="en-US" altLang="zh-TW" sz="16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67614" name="Rectangle 30"/>
            <p:cNvSpPr>
              <a:spLocks noChangeArrowheads="1"/>
            </p:cNvSpPr>
            <p:nvPr/>
          </p:nvSpPr>
          <p:spPr bwMode="auto">
            <a:xfrm>
              <a:off x="2631" y="3067"/>
              <a:ext cx="565" cy="3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15" name="Rectangle 31"/>
            <p:cNvSpPr>
              <a:spLocks noChangeArrowheads="1"/>
            </p:cNvSpPr>
            <p:nvPr/>
          </p:nvSpPr>
          <p:spPr bwMode="auto">
            <a:xfrm>
              <a:off x="2646" y="3069"/>
              <a:ext cx="460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/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1"/>
                  </a:solidFill>
                  <a:latin typeface="Arial Narrow" pitchFamily="34" charset="0"/>
                </a:rPr>
                <a:t>Goods</a:t>
              </a:r>
              <a:endParaRPr lang="en-US" altLang="zh-TW" sz="1600">
                <a:latin typeface="Arial Narrow" pitchFamily="34" charset="0"/>
              </a:endParaRPr>
            </a:p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latin typeface="Arial Narrow" pitchFamily="34" charset="0"/>
                </a:rPr>
                <a:t> </a:t>
              </a:r>
              <a:r>
                <a:rPr lang="en-US" altLang="zh-TW" sz="1600">
                  <a:solidFill>
                    <a:schemeClr val="tx1"/>
                  </a:solidFill>
                  <a:latin typeface="Arial Narrow" pitchFamily="34" charset="0"/>
                </a:rPr>
                <a:t>Issue</a:t>
              </a:r>
              <a:endParaRPr lang="en-US" altLang="zh-TW" sz="1600">
                <a:latin typeface="Arial Narrow" pitchFamily="34" charset="0"/>
              </a:endParaRPr>
            </a:p>
          </p:txBody>
        </p:sp>
        <p:sp>
          <p:nvSpPr>
            <p:cNvPr id="67616" name="Freeform 32"/>
            <p:cNvSpPr>
              <a:spLocks/>
            </p:cNvSpPr>
            <p:nvPr/>
          </p:nvSpPr>
          <p:spPr bwMode="auto">
            <a:xfrm>
              <a:off x="3198" y="2886"/>
              <a:ext cx="771" cy="544"/>
            </a:xfrm>
            <a:custGeom>
              <a:avLst/>
              <a:gdLst>
                <a:gd name="T0" fmla="*/ 2 w 827"/>
                <a:gd name="T1" fmla="*/ 171 h 549"/>
                <a:gd name="T2" fmla="*/ 42 w 827"/>
                <a:gd name="T3" fmla="*/ 169 h 549"/>
                <a:gd name="T4" fmla="*/ 86 w 827"/>
                <a:gd name="T5" fmla="*/ 168 h 549"/>
                <a:gd name="T6" fmla="*/ 140 w 827"/>
                <a:gd name="T7" fmla="*/ 162 h 549"/>
                <a:gd name="T8" fmla="*/ 193 w 827"/>
                <a:gd name="T9" fmla="*/ 154 h 549"/>
                <a:gd name="T10" fmla="*/ 223 w 827"/>
                <a:gd name="T11" fmla="*/ 148 h 549"/>
                <a:gd name="T12" fmla="*/ 258 w 827"/>
                <a:gd name="T13" fmla="*/ 141 h 549"/>
                <a:gd name="T14" fmla="*/ 304 w 827"/>
                <a:gd name="T15" fmla="*/ 128 h 549"/>
                <a:gd name="T16" fmla="*/ 340 w 827"/>
                <a:gd name="T17" fmla="*/ 118 h 549"/>
                <a:gd name="T18" fmla="*/ 377 w 827"/>
                <a:gd name="T19" fmla="*/ 106 h 549"/>
                <a:gd name="T20" fmla="*/ 417 w 827"/>
                <a:gd name="T21" fmla="*/ 91 h 549"/>
                <a:gd name="T22" fmla="*/ 447 w 827"/>
                <a:gd name="T23" fmla="*/ 79 h 549"/>
                <a:gd name="T24" fmla="*/ 480 w 827"/>
                <a:gd name="T25" fmla="*/ 64 h 549"/>
                <a:gd name="T26" fmla="*/ 517 w 827"/>
                <a:gd name="T27" fmla="*/ 45 h 549"/>
                <a:gd name="T28" fmla="*/ 550 w 827"/>
                <a:gd name="T29" fmla="*/ 27 h 549"/>
                <a:gd name="T30" fmla="*/ 578 w 827"/>
                <a:gd name="T31" fmla="*/ 10 h 549"/>
                <a:gd name="T32" fmla="*/ 594 w 827"/>
                <a:gd name="T33" fmla="*/ 0 h 549"/>
                <a:gd name="T34" fmla="*/ 826 w 827"/>
                <a:gd name="T35" fmla="*/ 326 h 549"/>
                <a:gd name="T36" fmla="*/ 795 w 827"/>
                <a:gd name="T37" fmla="*/ 344 h 549"/>
                <a:gd name="T38" fmla="*/ 749 w 827"/>
                <a:gd name="T39" fmla="*/ 370 h 549"/>
                <a:gd name="T40" fmla="*/ 705 w 827"/>
                <a:gd name="T41" fmla="*/ 392 h 549"/>
                <a:gd name="T42" fmla="*/ 652 w 827"/>
                <a:gd name="T43" fmla="*/ 415 h 549"/>
                <a:gd name="T44" fmla="*/ 612 w 827"/>
                <a:gd name="T45" fmla="*/ 432 h 549"/>
                <a:gd name="T46" fmla="*/ 553 w 827"/>
                <a:gd name="T47" fmla="*/ 454 h 549"/>
                <a:gd name="T48" fmla="*/ 475 w 827"/>
                <a:gd name="T49" fmla="*/ 479 h 549"/>
                <a:gd name="T50" fmla="*/ 414 w 827"/>
                <a:gd name="T51" fmla="*/ 496 h 549"/>
                <a:gd name="T52" fmla="*/ 344 w 827"/>
                <a:gd name="T53" fmla="*/ 511 h 549"/>
                <a:gd name="T54" fmla="*/ 296 w 827"/>
                <a:gd name="T55" fmla="*/ 519 h 549"/>
                <a:gd name="T56" fmla="*/ 256 w 827"/>
                <a:gd name="T57" fmla="*/ 526 h 549"/>
                <a:gd name="T58" fmla="*/ 207 w 827"/>
                <a:gd name="T59" fmla="*/ 534 h 549"/>
                <a:gd name="T60" fmla="*/ 145 w 827"/>
                <a:gd name="T61" fmla="*/ 540 h 549"/>
                <a:gd name="T62" fmla="*/ 103 w 827"/>
                <a:gd name="T63" fmla="*/ 545 h 549"/>
                <a:gd name="T64" fmla="*/ 52 w 827"/>
                <a:gd name="T65" fmla="*/ 547 h 549"/>
                <a:gd name="T66" fmla="*/ 0 w 827"/>
                <a:gd name="T67" fmla="*/ 548 h 549"/>
                <a:gd name="T68" fmla="*/ 2 w 827"/>
                <a:gd name="T69" fmla="*/ 1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7" h="549">
                  <a:moveTo>
                    <a:pt x="2" y="171"/>
                  </a:moveTo>
                  <a:lnTo>
                    <a:pt x="42" y="169"/>
                  </a:lnTo>
                  <a:lnTo>
                    <a:pt x="86" y="168"/>
                  </a:lnTo>
                  <a:lnTo>
                    <a:pt x="140" y="162"/>
                  </a:lnTo>
                  <a:lnTo>
                    <a:pt x="193" y="154"/>
                  </a:lnTo>
                  <a:lnTo>
                    <a:pt x="223" y="148"/>
                  </a:lnTo>
                  <a:lnTo>
                    <a:pt x="258" y="141"/>
                  </a:lnTo>
                  <a:lnTo>
                    <a:pt x="304" y="128"/>
                  </a:lnTo>
                  <a:lnTo>
                    <a:pt x="340" y="118"/>
                  </a:lnTo>
                  <a:lnTo>
                    <a:pt x="377" y="106"/>
                  </a:lnTo>
                  <a:lnTo>
                    <a:pt x="417" y="91"/>
                  </a:lnTo>
                  <a:lnTo>
                    <a:pt x="447" y="79"/>
                  </a:lnTo>
                  <a:lnTo>
                    <a:pt x="480" y="64"/>
                  </a:lnTo>
                  <a:lnTo>
                    <a:pt x="517" y="45"/>
                  </a:lnTo>
                  <a:lnTo>
                    <a:pt x="550" y="27"/>
                  </a:lnTo>
                  <a:lnTo>
                    <a:pt x="578" y="10"/>
                  </a:lnTo>
                  <a:lnTo>
                    <a:pt x="594" y="0"/>
                  </a:lnTo>
                  <a:lnTo>
                    <a:pt x="826" y="326"/>
                  </a:lnTo>
                  <a:lnTo>
                    <a:pt x="795" y="344"/>
                  </a:lnTo>
                  <a:lnTo>
                    <a:pt x="749" y="370"/>
                  </a:lnTo>
                  <a:lnTo>
                    <a:pt x="705" y="392"/>
                  </a:lnTo>
                  <a:lnTo>
                    <a:pt x="652" y="415"/>
                  </a:lnTo>
                  <a:lnTo>
                    <a:pt x="612" y="432"/>
                  </a:lnTo>
                  <a:lnTo>
                    <a:pt x="553" y="454"/>
                  </a:lnTo>
                  <a:lnTo>
                    <a:pt x="475" y="479"/>
                  </a:lnTo>
                  <a:lnTo>
                    <a:pt x="414" y="496"/>
                  </a:lnTo>
                  <a:lnTo>
                    <a:pt x="344" y="511"/>
                  </a:lnTo>
                  <a:lnTo>
                    <a:pt x="296" y="519"/>
                  </a:lnTo>
                  <a:lnTo>
                    <a:pt x="256" y="526"/>
                  </a:lnTo>
                  <a:lnTo>
                    <a:pt x="207" y="534"/>
                  </a:lnTo>
                  <a:lnTo>
                    <a:pt x="145" y="540"/>
                  </a:lnTo>
                  <a:lnTo>
                    <a:pt x="103" y="545"/>
                  </a:lnTo>
                  <a:lnTo>
                    <a:pt x="52" y="547"/>
                  </a:lnTo>
                  <a:lnTo>
                    <a:pt x="0" y="548"/>
                  </a:lnTo>
                  <a:lnTo>
                    <a:pt x="2" y="171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7" name="Rectangle 33"/>
            <p:cNvSpPr>
              <a:spLocks noChangeArrowheads="1"/>
            </p:cNvSpPr>
            <p:nvPr/>
          </p:nvSpPr>
          <p:spPr bwMode="auto">
            <a:xfrm>
              <a:off x="3288" y="3067"/>
              <a:ext cx="50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/>
            <a:p>
              <a:pPr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latin typeface="Arial Narrow" pitchFamily="34" charset="0"/>
                </a:rPr>
                <a:t>Picking</a:t>
              </a:r>
              <a:endParaRPr lang="en-US" altLang="zh-TW" sz="16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67618" name="Rectangle 34"/>
            <p:cNvSpPr>
              <a:spLocks noChangeArrowheads="1"/>
            </p:cNvSpPr>
            <p:nvPr/>
          </p:nvSpPr>
          <p:spPr bwMode="auto">
            <a:xfrm>
              <a:off x="1383" y="1434"/>
              <a:ext cx="64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600" tIns="50800" rIns="101600" bIns="50800">
              <a:spAutoFit/>
            </a:bodyPr>
            <a:lstStyle/>
            <a:p>
              <a:pPr algn="ctr" defTabSz="1006475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latin typeface="Arial Narrow" pitchFamily="34" charset="0"/>
                </a:rPr>
                <a:t>Quotation</a:t>
              </a:r>
            </a:p>
          </p:txBody>
        </p:sp>
        <p:grpSp>
          <p:nvGrpSpPr>
            <p:cNvPr id="67619" name="Group 35"/>
            <p:cNvGrpSpPr>
              <a:grpSpLocks/>
            </p:cNvGrpSpPr>
            <p:nvPr/>
          </p:nvGrpSpPr>
          <p:grpSpPr bwMode="auto">
            <a:xfrm>
              <a:off x="745" y="1298"/>
              <a:ext cx="418" cy="2163"/>
              <a:chOff x="796" y="1373"/>
              <a:chExt cx="381" cy="2163"/>
            </a:xfrm>
          </p:grpSpPr>
          <p:sp>
            <p:nvSpPr>
              <p:cNvPr id="67620" name="Rectangle 36"/>
              <p:cNvSpPr>
                <a:spLocks noChangeArrowheads="1"/>
              </p:cNvSpPr>
              <p:nvPr/>
            </p:nvSpPr>
            <p:spPr bwMode="auto">
              <a:xfrm>
                <a:off x="796" y="1373"/>
                <a:ext cx="381" cy="2163"/>
              </a:xfrm>
              <a:prstGeom prst="rect">
                <a:avLst/>
              </a:prstGeom>
              <a:gradFill rotWithShape="0">
                <a:gsLst>
                  <a:gs pos="0">
                    <a:srgbClr val="F968F6"/>
                  </a:gs>
                  <a:gs pos="100000">
                    <a:srgbClr val="F968F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TW" altLang="zh-TW" sz="2400" b="0">
                  <a:solidFill>
                    <a:srgbClr val="FFFF00"/>
                  </a:solidFill>
                  <a:latin typeface="Arial" pitchFamily="34" charset="0"/>
                </a:endParaRPr>
              </a:p>
            </p:txBody>
          </p:sp>
          <p:sp>
            <p:nvSpPr>
              <p:cNvPr id="67621" name="Rectangle 37"/>
              <p:cNvSpPr>
                <a:spLocks noChangeArrowheads="1"/>
              </p:cNvSpPr>
              <p:nvPr/>
            </p:nvSpPr>
            <p:spPr bwMode="auto">
              <a:xfrm>
                <a:off x="917" y="1583"/>
                <a:ext cx="128" cy="1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1600" tIns="50800" rIns="101600" bIns="50800">
                <a:spAutoFit/>
              </a:bodyPr>
              <a:lstStyle/>
              <a:p>
                <a:pPr algn="ctr" defTabSz="1006475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TW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Customer</a:t>
                </a:r>
                <a:endPara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67622" name="Rectangle 38"/>
            <p:cNvSpPr>
              <a:spLocks noChangeArrowheads="1"/>
            </p:cNvSpPr>
            <p:nvPr/>
          </p:nvSpPr>
          <p:spPr bwMode="auto">
            <a:xfrm>
              <a:off x="3855" y="1814"/>
              <a:ext cx="56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762000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1"/>
                  </a:solidFill>
                  <a:latin typeface="Arial Narrow" pitchFamily="34" charset="0"/>
                </a:rPr>
                <a:t>Procurement</a:t>
              </a:r>
            </a:p>
          </p:txBody>
        </p:sp>
      </p:grpSp>
    </p:spTree>
  </p:cSld>
  <p:clrMapOvr>
    <a:masterClrMapping/>
  </p:clrMapOvr>
  <p:transition spd="med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收料作業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若以作業面觀之，收料作業可視為採購系統之後續作業，亦可視為倉儲管理的前置作業，也是庫存管理系統的一部份。收料作業的工作內容，基本上係取決於兩項事實：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進料品項來源（外部供應商或公司內部工廠）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進料品項特性、規格等相關規定</a:t>
            </a:r>
          </a:p>
        </p:txBody>
      </p:sp>
    </p:spTree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E8E95-79C4-7987-01BB-4B8AEEFE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收料作業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5637E8-9C98-3CFD-8539-E069A6D0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收料作業流程 </a:t>
            </a:r>
          </a:p>
          <a:p>
            <a:r>
              <a:rPr lang="zh-TW" altLang="en-US" dirty="0"/>
              <a:t>收料準備作業 收料單位應根據相關單據安排入庫計劃表</a:t>
            </a:r>
            <a:r>
              <a:rPr lang="en-US" altLang="zh-TW" dirty="0"/>
              <a:t>(</a:t>
            </a:r>
            <a:r>
              <a:rPr lang="zh-TW" altLang="en-US" dirty="0"/>
              <a:t>負責的人 員、搬運設備等</a:t>
            </a:r>
            <a:r>
              <a:rPr lang="en-US" altLang="zh-TW" dirty="0"/>
              <a:t>)</a:t>
            </a:r>
            <a:r>
              <a:rPr lang="zh-TW" altLang="en-US" dirty="0"/>
              <a:t>，以利收料作業進行 </a:t>
            </a:r>
          </a:p>
          <a:p>
            <a:r>
              <a:rPr lang="zh-TW" altLang="en-US" dirty="0"/>
              <a:t>數量點收與品質檢驗 待進料品項到達時，收料單位應確認送貨單</a:t>
            </a:r>
            <a:r>
              <a:rPr lang="en-US" altLang="zh-TW" dirty="0"/>
              <a:t>/</a:t>
            </a:r>
            <a:r>
              <a:rPr lang="zh-TW" altLang="en-US" dirty="0"/>
              <a:t>入庫單上 的資料是否填寫正確。若品項需進一步進行品質檢驗 者，則通知品質檢驗部門實施檢驗，以決定是否允收 </a:t>
            </a:r>
          </a:p>
          <a:p>
            <a:r>
              <a:rPr lang="zh-TW" altLang="en-US" dirty="0"/>
              <a:t>價格</a:t>
            </a:r>
            <a:r>
              <a:rPr lang="en-US" altLang="zh-TW" dirty="0"/>
              <a:t>/</a:t>
            </a:r>
            <a:r>
              <a:rPr lang="zh-TW" altLang="en-US" dirty="0"/>
              <a:t>成本差異分析 若品項為自製品則必須將生產成本資料傳輸至成本分 析系統進行成本差異分析 </a:t>
            </a:r>
          </a:p>
          <a:p>
            <a:r>
              <a:rPr lang="zh-TW" altLang="en-US" dirty="0"/>
              <a:t>庫存更新 將相關單據傳送至存貨管制系統與財務會計系統做數 量與成本的更新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598795"/>
      </p:ext>
    </p:extLst>
  </p:cSld>
  <p:clrMapOvr>
    <a:masterClrMapping/>
  </p:clrMapOvr>
  <p:transition spd="med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發料作業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發料作業為庫存管理系統的主要工作之一，其發料原因可以區分為：</a:t>
            </a:r>
          </a:p>
          <a:p>
            <a:pPr lvl="1"/>
            <a:r>
              <a:rPr lang="zh-TW" altLang="en-US"/>
              <a:t>因應生產線生產需求的發料作業</a:t>
            </a:r>
          </a:p>
          <a:p>
            <a:pPr lvl="1"/>
            <a:r>
              <a:rPr lang="zh-TW" altLang="en-US"/>
              <a:t>配合業務單位銷貨需求的出貨作業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5564BF-40F8-4D99-5F5F-951D7AF3584C}"/>
              </a:ext>
            </a:extLst>
          </p:cNvPr>
          <p:cNvSpPr txBox="1"/>
          <p:nvPr/>
        </p:nvSpPr>
        <p:spPr>
          <a:xfrm>
            <a:off x="492124" y="3097212"/>
            <a:ext cx="7824291" cy="268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kern="12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在實際將商品發送出去之前，必須確認下列工作以確實完成</a:t>
            </a:r>
            <a:endParaRPr lang="en-US" altLang="zh-TW" sz="2000" kern="12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/>
            <a:r>
              <a:rPr lang="zh-TW" altLang="en-US" kern="1200" dirty="0">
                <a:solidFill>
                  <a:srgbClr val="CC66FF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在登錄出貨</a:t>
            </a:r>
            <a:r>
              <a:rPr lang="en-US" altLang="zh-TW" kern="1200" dirty="0">
                <a:solidFill>
                  <a:srgbClr val="CC66FF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/</a:t>
            </a:r>
            <a:r>
              <a:rPr lang="zh-TW" altLang="en-US" kern="1200" dirty="0">
                <a:solidFill>
                  <a:srgbClr val="CC66FF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生產發料作業之前，應確認貨品的品質與數量 </a:t>
            </a:r>
          </a:p>
          <a:p>
            <a:pPr lvl="1"/>
            <a:r>
              <a:rPr lang="zh-TW" altLang="en-US" kern="1200" dirty="0">
                <a:solidFill>
                  <a:srgbClr val="CC66FF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確定貨品包裝與配送方式，並將實際狀況記錄於相關文件上，以備將來追蹤查詢使用 </a:t>
            </a:r>
          </a:p>
          <a:p>
            <a:pPr lvl="1"/>
            <a:r>
              <a:rPr lang="zh-TW" altLang="en-US" kern="1200" dirty="0">
                <a:solidFill>
                  <a:srgbClr val="CC66FF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發放料品前應先確認相關文件資料正確無誤，並備齊相關文件 </a:t>
            </a:r>
          </a:p>
        </p:txBody>
      </p:sp>
    </p:spTree>
  </p:cSld>
  <p:clrMapOvr>
    <a:masterClrMapping/>
  </p:clrMapOvr>
  <p:transition spd="med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zh-TW" altLang="en-US"/>
              <a:t>發料作業</a:t>
            </a:r>
          </a:p>
        </p:txBody>
      </p:sp>
      <p:pic>
        <p:nvPicPr>
          <p:cNvPr id="55301" name="Picture 5" descr="docu0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915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705600" y="59436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828800" y="381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Value Chain of a Lot Manufacturer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724400" y="3276600"/>
            <a:ext cx="24384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447800" y="4114800"/>
            <a:ext cx="24384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724400" y="4114800"/>
            <a:ext cx="24384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4800600" y="5105400"/>
            <a:ext cx="1219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1454" y="80943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補充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TW" altLang="en-US" sz="2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r>
              <a:rPr lang="zh-TW" altLang="en-US"/>
              <a:t>發料作業</a:t>
            </a:r>
          </a:p>
        </p:txBody>
      </p:sp>
      <p:pic>
        <p:nvPicPr>
          <p:cNvPr id="56325" name="Picture 5" descr="docu0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71462"/>
            <a:ext cx="830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705600" y="3810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300262" y="2052662"/>
            <a:ext cx="1219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205262" y="2052662"/>
            <a:ext cx="1219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3290862" y="3957662"/>
            <a:ext cx="1219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1454" y="80943"/>
            <a:ext cx="6858000" cy="5619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zh-TW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補充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TW" altLang="en-US" sz="2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庫存記錄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000" dirty="0"/>
              <a:t>庫存數字之記錄方式，因管理需求之不同可以區分成：</a:t>
            </a:r>
          </a:p>
          <a:p>
            <a:pPr lvl="1"/>
            <a:r>
              <a:rPr lang="zh-TW" altLang="en-US" sz="1800" dirty="0"/>
              <a:t>存貨價值之記錄</a:t>
            </a:r>
          </a:p>
          <a:p>
            <a:pPr lvl="1"/>
            <a:r>
              <a:rPr lang="zh-TW" altLang="en-US" sz="1800" dirty="0"/>
              <a:t>存貨數量之記錄</a:t>
            </a:r>
          </a:p>
          <a:p>
            <a:r>
              <a:rPr lang="zh-TW" altLang="en-US" sz="2000" dirty="0"/>
              <a:t>存貨價值之記錄，主要用於企業財務活動之規劃與短期營運資金之掌控等。存貨價值之計價方式可以可以透過下列公式求得：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2000" dirty="0"/>
              <a:t>存貨價值 </a:t>
            </a:r>
            <a:r>
              <a:rPr lang="en-US" altLang="zh-TW" sz="2000" dirty="0"/>
              <a:t>=</a:t>
            </a:r>
            <a:r>
              <a:rPr lang="zh-TW" altLang="en-US" sz="2000" dirty="0"/>
              <a:t> 存貨數量 </a:t>
            </a:r>
            <a:r>
              <a:rPr lang="en-US" altLang="zh-TW" sz="2000" dirty="0"/>
              <a:t>×</a:t>
            </a:r>
            <a:r>
              <a:rPr lang="zh-TW" altLang="en-US" sz="2000" dirty="0"/>
              <a:t> 單位成本 </a:t>
            </a:r>
          </a:p>
        </p:txBody>
      </p:sp>
    </p:spTree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庫存數量的計算方式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zh-TW" altLang="en-US" dirty="0">
                <a:highlight>
                  <a:srgbClr val="FFFF00"/>
                </a:highlight>
              </a:rPr>
              <a:t>有效庫存量 </a:t>
            </a:r>
            <a:r>
              <a:rPr lang="en-US" altLang="zh-TW" dirty="0">
                <a:highlight>
                  <a:srgbClr val="FFFF00"/>
                </a:highlight>
              </a:rPr>
              <a:t>=</a:t>
            </a:r>
            <a:r>
              <a:rPr lang="zh-TW" altLang="en-US" dirty="0">
                <a:highlight>
                  <a:srgbClr val="FFFF00"/>
                </a:highlight>
              </a:rPr>
              <a:t> 現有庫存量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highlight>
                  <a:srgbClr val="FFFF00"/>
                </a:highlight>
              </a:rPr>
              <a:t>                     +</a:t>
            </a:r>
            <a:r>
              <a:rPr lang="zh-TW" altLang="en-US" dirty="0">
                <a:highlight>
                  <a:srgbClr val="FFFF00"/>
                </a:highlight>
              </a:rPr>
              <a:t> 已訂未交量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highlight>
                  <a:srgbClr val="FFFF00"/>
                </a:highlight>
              </a:rPr>
              <a:t>                     -</a:t>
            </a:r>
            <a:r>
              <a:rPr lang="zh-TW" altLang="en-US" dirty="0">
                <a:highlight>
                  <a:srgbClr val="FFFF00"/>
                </a:highlight>
              </a:rPr>
              <a:t>  巳指定用途量</a:t>
            </a:r>
          </a:p>
        </p:txBody>
      </p:sp>
    </p:spTree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呆廢料處理作業及其他管理事項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1800" dirty="0"/>
              <a:t>「呆料」</a:t>
            </a:r>
            <a:r>
              <a:rPr lang="zh-TW" altLang="en-US" sz="1800" dirty="0">
                <a:highlight>
                  <a:srgbClr val="FFFF00"/>
                </a:highlight>
              </a:rPr>
              <a:t>乃指庫存周轉率低（</a:t>
            </a:r>
            <a:r>
              <a:rPr lang="en-US" altLang="zh-TW" sz="1800" dirty="0">
                <a:highlight>
                  <a:srgbClr val="FFFF00"/>
                </a:highlight>
              </a:rPr>
              <a:t>Slow-moving Item</a:t>
            </a:r>
            <a:r>
              <a:rPr lang="zh-TW" altLang="en-US" sz="1800" dirty="0"/>
              <a:t>）、使用機會小，然而並未喪失物料原有特性及功能者。</a:t>
            </a:r>
          </a:p>
          <a:p>
            <a:pPr>
              <a:lnSpc>
                <a:spcPct val="90000"/>
              </a:lnSpc>
            </a:pPr>
            <a:r>
              <a:rPr lang="zh-TW" altLang="en-US" sz="1800" dirty="0">
                <a:highlight>
                  <a:srgbClr val="FFFF00"/>
                </a:highlight>
              </a:rPr>
              <a:t>「廢料」（</a:t>
            </a:r>
            <a:r>
              <a:rPr lang="en-US" altLang="zh-TW" sz="1800" dirty="0">
                <a:highlight>
                  <a:srgbClr val="FFFF00"/>
                </a:highlight>
              </a:rPr>
              <a:t>Obsolesce Item</a:t>
            </a:r>
            <a:r>
              <a:rPr lang="zh-TW" altLang="en-US" sz="1800" dirty="0">
                <a:highlight>
                  <a:srgbClr val="FFFF00"/>
                </a:highlight>
              </a:rPr>
              <a:t>）之產生則因為經過相當時間之使用或儲存</a:t>
            </a:r>
            <a:r>
              <a:rPr lang="zh-TW" altLang="en-US" sz="1800" dirty="0"/>
              <a:t>，已喪失或部份喪失物料原有之特性或功能者，不再具使用價值的物料。呆、廢料不但占用寶貴的儲存空間，更造成資金的浪費與損失。因此基於企業營運成本之考量，應當對呆、廢料積極的管制處理。</a:t>
            </a:r>
            <a:endParaRPr lang="zh-TW" altLang="en-US" sz="1800" u="sng" dirty="0"/>
          </a:p>
          <a:p>
            <a:pPr>
              <a:lnSpc>
                <a:spcPct val="90000"/>
              </a:lnSpc>
            </a:pPr>
            <a:r>
              <a:rPr lang="zh-TW" altLang="en-US" sz="1800" dirty="0"/>
              <a:t>呆料的認定</a:t>
            </a:r>
            <a:endParaRPr lang="en-US" altLang="zh-TW" sz="1800" dirty="0"/>
          </a:p>
          <a:p>
            <a:r>
              <a:rPr lang="zh-TW" altLang="en-US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計算平均存貨週轉率</a:t>
            </a:r>
            <a:r>
              <a:rPr lang="en-US" altLang="zh-TW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=</a:t>
            </a:r>
            <a:r>
              <a:rPr lang="zh-TW" altLang="en-US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年淨銷售或淨耗用量</a:t>
            </a:r>
            <a:r>
              <a:rPr lang="en-US" altLang="zh-TW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/</a:t>
            </a:r>
            <a:r>
              <a:rPr lang="zh-TW" altLang="en-US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年平均庫存量 </a:t>
            </a:r>
            <a:endParaRPr lang="zh-TW" altLang="en-US" sz="1800" dirty="0">
              <a:highlight>
                <a:srgbClr val="FFFF00"/>
              </a:highlight>
            </a:endParaRPr>
          </a:p>
          <a:p>
            <a:r>
              <a:rPr lang="zh-TW" altLang="en-US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計算物料標準儲存日</a:t>
            </a:r>
            <a:r>
              <a:rPr lang="en-US" altLang="zh-TW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=365/</a:t>
            </a:r>
            <a:r>
              <a:rPr lang="zh-TW" altLang="en-US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平均存貨週轉率</a:t>
            </a:r>
            <a:br>
              <a:rPr lang="zh-TW" altLang="en-US" sz="1800" kern="1200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zh-TW" altLang="en-US" sz="1800" kern="1200" dirty="0">
                <a:solidFill>
                  <a:schemeClr val="tx1"/>
                </a:solidFill>
                <a:highlight>
                  <a:srgbClr val="FFFF00"/>
                </a:highlight>
              </a:rPr>
              <a:t>超出物料標準儲存日一定百分比則可視為呆料 </a:t>
            </a:r>
            <a:endParaRPr lang="zh-TW" altLang="en-US" sz="18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</a:pPr>
            <a:endParaRPr lang="zh-TW" altLang="en-US" sz="1800" dirty="0"/>
          </a:p>
          <a:p>
            <a:pPr>
              <a:lnSpc>
                <a:spcPct val="90000"/>
              </a:lnSpc>
            </a:pPr>
            <a:r>
              <a:rPr lang="zh-TW" altLang="en-US" sz="1800" dirty="0"/>
              <a:t>廢料的認定</a:t>
            </a:r>
            <a:endParaRPr lang="en-US" altLang="zh-TW" sz="1800" dirty="0"/>
          </a:p>
          <a:p>
            <a:pPr>
              <a:lnSpc>
                <a:spcPct val="90000"/>
              </a:lnSpc>
            </a:pPr>
            <a:r>
              <a:rPr lang="zh-TW" altLang="en-US" sz="1800" kern="1200" dirty="0">
                <a:solidFill>
                  <a:schemeClr val="tx1"/>
                </a:solidFill>
              </a:rPr>
              <a:t>廢料的認定則由品管人員依照物料現有狀況，衡量其 是否具備當初設定的功能特性 </a:t>
            </a:r>
            <a:endParaRPr lang="zh-TW" altLang="en-US" sz="1800" dirty="0"/>
          </a:p>
          <a:p>
            <a:pPr>
              <a:lnSpc>
                <a:spcPct val="90000"/>
              </a:lnSpc>
            </a:pPr>
            <a:endParaRPr lang="zh-TW" altLang="en-US" sz="1800" dirty="0"/>
          </a:p>
        </p:txBody>
      </p:sp>
    </p:spTree>
  </p:cSld>
  <p:clrMapOvr>
    <a:masterClrMapping/>
  </p:clrMapOvr>
  <p:transition spd="med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呆廢料的處理方法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自行再加工</a:t>
            </a:r>
          </a:p>
          <a:p>
            <a:r>
              <a:rPr lang="zh-TW" altLang="en-US"/>
              <a:t>調撥給其他可用的部門</a:t>
            </a:r>
          </a:p>
          <a:p>
            <a:r>
              <a:rPr lang="zh-TW" altLang="en-US"/>
              <a:t>拼修重組</a:t>
            </a:r>
          </a:p>
          <a:p>
            <a:r>
              <a:rPr lang="zh-TW" altLang="en-US"/>
              <a:t>拆零利用</a:t>
            </a:r>
          </a:p>
          <a:p>
            <a:r>
              <a:rPr lang="zh-TW" altLang="en-US"/>
              <a:t>讓予教育機構</a:t>
            </a:r>
          </a:p>
          <a:p>
            <a:r>
              <a:rPr lang="zh-TW" altLang="en-US"/>
              <a:t>出售或交換</a:t>
            </a:r>
          </a:p>
        </p:txBody>
      </p:sp>
    </p:spTree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庫存管理系統導論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系統設計應考慮之因素</a:t>
            </a:r>
          </a:p>
          <a:p>
            <a:r>
              <a:rPr lang="zh-TW" altLang="en-US" dirty="0"/>
              <a:t>系統功能</a:t>
            </a:r>
          </a:p>
          <a:p>
            <a:r>
              <a:rPr lang="zh-TW" altLang="en-US" dirty="0"/>
              <a:t>系統效益</a:t>
            </a:r>
          </a:p>
          <a:p>
            <a:r>
              <a:rPr lang="zh-TW" altLang="en-US" dirty="0"/>
              <a:t>重要詞彙解釋</a:t>
            </a:r>
          </a:p>
        </p:txBody>
      </p:sp>
    </p:spTree>
  </p:cSld>
  <p:clrMapOvr>
    <a:masterClrMapping/>
  </p:clrMapOvr>
  <p:transition spd="med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物料盤點作業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TW" altLang="en-US"/>
              <a:t>從事盤點作業的目的有數項：</a:t>
            </a:r>
          </a:p>
          <a:p>
            <a:r>
              <a:rPr lang="zh-TW" altLang="en-US"/>
              <a:t>確定各物料品項現存數量，調整財務帳，使料帳合一</a:t>
            </a:r>
          </a:p>
          <a:p>
            <a:r>
              <a:rPr lang="zh-TW" altLang="en-US"/>
              <a:t>衡量存貨精準度，檢討物料管理績效</a:t>
            </a:r>
          </a:p>
          <a:p>
            <a:r>
              <a:rPr lang="zh-TW" altLang="en-US"/>
              <a:t>追蹤盤損、盤盈、帳料誤差的原因，藉以改善庫存管理制度與作業流程</a:t>
            </a:r>
          </a:p>
        </p:txBody>
      </p:sp>
    </p:spTree>
  </p:cSld>
  <p:clrMapOvr>
    <a:masterClrMapping/>
  </p:clrMapOvr>
  <p:transition spd="med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系統參數設定（盤點制度）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TW" altLang="en-US" sz="2000" dirty="0"/>
              <a:t>定期盤點制</a:t>
            </a:r>
            <a:r>
              <a:rPr lang="en-US" altLang="zh-TW" sz="2000" dirty="0"/>
              <a:t>(Periodic Counting)</a:t>
            </a:r>
            <a:r>
              <a:rPr lang="zh-TW" altLang="en-US" sz="2000" dirty="0"/>
              <a:t>：</a:t>
            </a:r>
          </a:p>
          <a:p>
            <a:pPr marL="609600" indent="-609600">
              <a:lnSpc>
                <a:spcPct val="80000"/>
              </a:lnSpc>
            </a:pPr>
            <a:r>
              <a:rPr lang="zh-TW" altLang="en-US" sz="2000" dirty="0"/>
              <a:t>週期盤點制</a:t>
            </a:r>
            <a:r>
              <a:rPr lang="en-US" altLang="zh-TW" sz="2000" dirty="0"/>
              <a:t>(Cycle Counting)</a:t>
            </a:r>
            <a:r>
              <a:rPr lang="zh-TW" altLang="en-US" sz="2000" dirty="0"/>
              <a:t>：又稱為循環盤點制。執行時間，在實務上多以下列三種方式決定：</a:t>
            </a:r>
          </a:p>
          <a:p>
            <a:pPr marL="990600" lvl="1" indent="-476250">
              <a:lnSpc>
                <a:spcPct val="80000"/>
              </a:lnSpc>
            </a:pPr>
            <a:r>
              <a:rPr lang="zh-TW" altLang="en-US" sz="1800" dirty="0"/>
              <a:t>以</a:t>
            </a:r>
            <a:r>
              <a:rPr lang="en-US" altLang="zh-TW" sz="1800" dirty="0"/>
              <a:t>A B C</a:t>
            </a:r>
            <a:r>
              <a:rPr lang="zh-TW" altLang="en-US" sz="1800" dirty="0"/>
              <a:t>等級訂定之：例如</a:t>
            </a:r>
            <a:r>
              <a:rPr lang="en-US" altLang="zh-TW" sz="1800" dirty="0"/>
              <a:t>A</a:t>
            </a:r>
            <a:r>
              <a:rPr lang="zh-TW" altLang="en-US" sz="1800" dirty="0"/>
              <a:t>類品項每月盤點一次、</a:t>
            </a:r>
            <a:r>
              <a:rPr lang="en-US" altLang="zh-TW" sz="1800" dirty="0"/>
              <a:t>B</a:t>
            </a:r>
            <a:r>
              <a:rPr lang="zh-TW" altLang="en-US" sz="1800" dirty="0"/>
              <a:t>類品項每三個月盤點一次、</a:t>
            </a:r>
            <a:r>
              <a:rPr lang="en-US" altLang="zh-TW" sz="1800" dirty="0"/>
              <a:t>C</a:t>
            </a:r>
            <a:r>
              <a:rPr lang="zh-TW" altLang="en-US" sz="1800" dirty="0"/>
              <a:t>類則每年盤點一次。</a:t>
            </a:r>
          </a:p>
          <a:p>
            <a:pPr marL="990600" lvl="1" indent="-476250">
              <a:lnSpc>
                <a:spcPct val="80000"/>
              </a:lnSpc>
            </a:pPr>
            <a:r>
              <a:rPr lang="zh-TW" altLang="en-US" sz="1800" dirty="0"/>
              <a:t>以</a:t>
            </a:r>
            <a:r>
              <a:rPr lang="en-US" altLang="zh-TW" sz="1800" dirty="0"/>
              <a:t>MRP</a:t>
            </a:r>
            <a:r>
              <a:rPr lang="zh-TW" altLang="en-US" sz="1800" dirty="0"/>
              <a:t>展開時之材料需求計劃表項目進行盤點。</a:t>
            </a:r>
          </a:p>
          <a:p>
            <a:pPr marL="990600" lvl="1" indent="-476250">
              <a:lnSpc>
                <a:spcPct val="80000"/>
              </a:lnSpc>
            </a:pPr>
            <a:r>
              <a:rPr lang="zh-TW" altLang="en-US" sz="1800" dirty="0"/>
              <a:t>在物料主檔中自行設定。</a:t>
            </a:r>
          </a:p>
          <a:p>
            <a:pPr marL="609600" indent="-609600">
              <a:lnSpc>
                <a:spcPct val="80000"/>
              </a:lnSpc>
            </a:pPr>
            <a:r>
              <a:rPr lang="zh-TW" altLang="en-US" sz="2000" dirty="0">
                <a:solidFill>
                  <a:srgbClr val="FF99FF"/>
                </a:solidFill>
              </a:rPr>
              <a:t>複合盤點制</a:t>
            </a:r>
            <a:r>
              <a:rPr lang="en-US" altLang="zh-TW" sz="2000" dirty="0"/>
              <a:t>(Combinatory Counting) 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609600" indent="-609600">
              <a:lnSpc>
                <a:spcPct val="80000"/>
              </a:lnSpc>
            </a:pPr>
            <a:r>
              <a:rPr lang="en-US" altLang="zh-TW" sz="2000" dirty="0">
                <a:hlinkClick r:id="rId2"/>
              </a:rPr>
              <a:t>https://www.youtube.com/watch?v=XWNQRJ9xgmE</a:t>
            </a:r>
            <a:endParaRPr lang="en-US" altLang="zh-TW" sz="2000" dirty="0"/>
          </a:p>
          <a:p>
            <a:r>
              <a:rPr lang="zh-TW" altLang="en-US" sz="2000" kern="1200" dirty="0">
                <a:solidFill>
                  <a:schemeClr val="tx1"/>
                </a:solidFill>
              </a:rPr>
              <a:t>定期盤點制 此法是選定一特定日期，關閉倉庫，動員所有人力， 以最短的時間清點現有庫存所有物料品項 </a:t>
            </a:r>
            <a:endParaRPr lang="zh-TW" altLang="en-US" sz="2000" dirty="0"/>
          </a:p>
          <a:p>
            <a:r>
              <a:rPr lang="zh-TW" altLang="en-US" sz="2000" kern="1200" dirty="0">
                <a:solidFill>
                  <a:schemeClr val="tx1"/>
                </a:solidFill>
              </a:rPr>
              <a:t>週期盤點制</a:t>
            </a:r>
            <a:r>
              <a:rPr lang="en-US" altLang="zh-TW" sz="2000" kern="1200" dirty="0">
                <a:solidFill>
                  <a:schemeClr val="tx1"/>
                </a:solidFill>
              </a:rPr>
              <a:t>(</a:t>
            </a:r>
            <a:r>
              <a:rPr lang="zh-TW" altLang="en-US" sz="2000" kern="1200" dirty="0">
                <a:solidFill>
                  <a:schemeClr val="tx1"/>
                </a:solidFill>
              </a:rPr>
              <a:t>循環盤點制</a:t>
            </a:r>
            <a:r>
              <a:rPr lang="en-US" altLang="zh-TW" sz="2000" kern="1200" dirty="0">
                <a:solidFill>
                  <a:schemeClr val="tx1"/>
                </a:solidFill>
              </a:rPr>
              <a:t>) </a:t>
            </a:r>
            <a:r>
              <a:rPr lang="zh-TW" altLang="en-US" sz="2000" kern="1200" dirty="0">
                <a:solidFill>
                  <a:schemeClr val="tx1"/>
                </a:solidFill>
              </a:rPr>
              <a:t>此法在盤點時不關閉倉庫，而是將倉庫分成多區、或 是依照物料品項分類，逐區或逐類的輪流進行循環盤 點，或是當某類物料庫存量達到最低安全庫存量時， 即予機動盤點 </a:t>
            </a:r>
            <a:endParaRPr lang="zh-TW" altLang="en-US" sz="2000" dirty="0"/>
          </a:p>
          <a:p>
            <a:r>
              <a:rPr lang="zh-TW" altLang="en-US" sz="2000" kern="1200" dirty="0">
                <a:solidFill>
                  <a:schemeClr val="tx1"/>
                </a:solidFill>
              </a:rPr>
              <a:t>複合盤點制 將上述兩種方法搭配使用</a:t>
            </a:r>
            <a:endParaRPr lang="zh-TW" altLang="en-US" sz="2000" dirty="0"/>
          </a:p>
        </p:txBody>
      </p:sp>
    </p:spTree>
  </p:cSld>
  <p:clrMapOvr>
    <a:masterClrMapping/>
  </p:clrMapOvr>
  <p:transition spd="med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結論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223279" cy="545149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000" dirty="0"/>
              <a:t>本章介紹的庫存管理系統在系統架構的解說上，為具體說明庫存管理系統功能、作業流程及各模組間的關連性，引用三家的</a:t>
            </a:r>
            <a:r>
              <a:rPr lang="en-US" altLang="zh-TW" sz="2000" dirty="0"/>
              <a:t>ERP</a:t>
            </a:r>
            <a:r>
              <a:rPr lang="zh-TW" altLang="en-US" sz="2000" dirty="0"/>
              <a:t>系統作為說明範例。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本章希望能提供讀者以下的學習目標：</a:t>
            </a:r>
          </a:p>
          <a:p>
            <a:pPr lvl="1">
              <a:lnSpc>
                <a:spcPct val="80000"/>
              </a:lnSpc>
            </a:pPr>
            <a:r>
              <a:rPr lang="zh-TW" altLang="en-US" dirty="0"/>
              <a:t>瞭解庫存管理的重要性及庫存管理相關重要詞彙與決策制訂；</a:t>
            </a:r>
          </a:p>
          <a:p>
            <a:pPr lvl="1">
              <a:lnSpc>
                <a:spcPct val="80000"/>
              </a:lnSpc>
            </a:pPr>
            <a:r>
              <a:rPr lang="zh-TW" altLang="en-US" dirty="0"/>
              <a:t>瞭解</a:t>
            </a:r>
            <a:r>
              <a:rPr lang="en-US" altLang="zh-TW" dirty="0"/>
              <a:t>ERP</a:t>
            </a:r>
            <a:r>
              <a:rPr lang="zh-TW" altLang="en-US" dirty="0"/>
              <a:t>系統的模組，及以庫存管理為核心的應用功能模組：系統架構、系統功能與作業流程、存貨管理模組與其他模組之關連性；</a:t>
            </a:r>
          </a:p>
          <a:p>
            <a:pPr lvl="1">
              <a:lnSpc>
                <a:spcPct val="80000"/>
              </a:lnSpc>
            </a:pPr>
            <a:r>
              <a:rPr lang="zh-TW" altLang="en-US" dirty="0"/>
              <a:t>瞭解</a:t>
            </a:r>
            <a:r>
              <a:rPr lang="en-US" altLang="zh-TW" dirty="0"/>
              <a:t>ERP</a:t>
            </a:r>
            <a:r>
              <a:rPr lang="zh-TW" altLang="en-US" dirty="0"/>
              <a:t>系統中最基礎之標準資料檔：物料主檔；</a:t>
            </a:r>
          </a:p>
          <a:p>
            <a:pPr lvl="1">
              <a:lnSpc>
                <a:spcPct val="80000"/>
              </a:lnSpc>
            </a:pPr>
            <a:r>
              <a:rPr lang="zh-TW" altLang="en-US" dirty="0"/>
              <a:t>瞭解存貨控制與補貨決策的相關管理技術，庫存管理系統的參數設定；</a:t>
            </a:r>
          </a:p>
          <a:p>
            <a:pPr lvl="1">
              <a:lnSpc>
                <a:spcPct val="80000"/>
              </a:lnSpc>
            </a:pPr>
            <a:r>
              <a:rPr lang="zh-TW" altLang="en-US" dirty="0"/>
              <a:t>瞭解倉儲作業各項流程與管理，例如收料作業、發料作業、呆廢料處理作業及盤點作業等。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有關庫存管理決策模式涉及的統計及數學議題，本章並未詳細說明，讀者可從坊間的作業管理教科書，獲得詳細的公式推導與理論說明，而著重在實務上系統執行層面的探討，希望有助於實務界人士在操作執行</a:t>
            </a:r>
            <a:r>
              <a:rPr lang="en-US" altLang="zh-TW" sz="2000" dirty="0"/>
              <a:t>ERP</a:t>
            </a:r>
            <a:r>
              <a:rPr lang="zh-TW" altLang="en-US" sz="2000" dirty="0"/>
              <a:t>庫存管理系統的參考。</a:t>
            </a:r>
          </a:p>
        </p:txBody>
      </p:sp>
    </p:spTree>
  </p:cSld>
  <p:clrMapOvr>
    <a:masterClrMapping/>
  </p:clrMapOvr>
  <p:transition spd="med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000">
                <a:solidFill>
                  <a:srgbClr val="333399"/>
                </a:solidFill>
                <a:latin typeface="Tahoma" pitchFamily="34" charset="0"/>
              </a:rPr>
              <a:t>Q &amp; 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1B46DD-910C-6CF8-8530-63EBA0478CB0}"/>
              </a:ext>
            </a:extLst>
          </p:cNvPr>
          <p:cNvSpPr txBox="1"/>
          <p:nvPr/>
        </p:nvSpPr>
        <p:spPr>
          <a:xfrm>
            <a:off x="1547664" y="908720"/>
            <a:ext cx="6858000" cy="317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2F92"/>
                </a:solidFill>
              </a:rPr>
              <a:t>研究所這條路，學長姐真心拜託你</a:t>
            </a:r>
            <a:br>
              <a:rPr lang="zh-TW" altLang="en-US" dirty="0">
                <a:solidFill>
                  <a:srgbClr val="FF2F92"/>
                </a:solidFill>
              </a:rPr>
            </a:br>
            <a:r>
              <a:rPr lang="zh-TW" altLang="en-US" dirty="0">
                <a:solidFill>
                  <a:srgbClr val="FF2F92"/>
                </a:solidFill>
              </a:rPr>
              <a:t>「慎時」：時間管理</a:t>
            </a:r>
            <a:endParaRPr kumimoji="1" lang="en-US" altLang="zh-TW" dirty="0">
              <a:solidFill>
                <a:srgbClr val="FF2F92"/>
              </a:solidFill>
            </a:endParaRPr>
          </a:p>
          <a:p>
            <a:endParaRPr kumimoji="1" lang="en-US" altLang="zh-TW" dirty="0">
              <a:solidFill>
                <a:srgbClr val="FF2F92"/>
              </a:solidFill>
            </a:endParaRPr>
          </a:p>
          <a:p>
            <a:r>
              <a:rPr kumimoji="1" lang="en-US" altLang="zh-TW" dirty="0">
                <a:solidFill>
                  <a:srgbClr val="FF2F92"/>
                </a:solidFill>
              </a:rPr>
              <a:t>https://</a:t>
            </a:r>
            <a:r>
              <a:rPr kumimoji="1" lang="en-US" altLang="zh-TW" dirty="0" err="1">
                <a:solidFill>
                  <a:srgbClr val="FF2F92"/>
                </a:solidFill>
              </a:rPr>
              <a:t>web.cheers.com.tw</a:t>
            </a:r>
            <a:r>
              <a:rPr kumimoji="1" lang="en-US" altLang="zh-TW" dirty="0">
                <a:solidFill>
                  <a:srgbClr val="FF2F92"/>
                </a:solidFill>
              </a:rPr>
              <a:t>/issue/2018/master/article/22.php?&amp;</a:t>
            </a:r>
            <a:r>
              <a:rPr kumimoji="1" lang="en-US" altLang="zh-TW" dirty="0" err="1">
                <a:solidFill>
                  <a:srgbClr val="FF2F92"/>
                </a:solidFill>
              </a:rPr>
              <a:t>utm_source</a:t>
            </a:r>
            <a:r>
              <a:rPr kumimoji="1" lang="en-US" altLang="zh-TW" dirty="0">
                <a:solidFill>
                  <a:srgbClr val="FF2F92"/>
                </a:solidFill>
              </a:rPr>
              <a:t>=</a:t>
            </a:r>
            <a:r>
              <a:rPr kumimoji="1" lang="en-US" altLang="zh-TW" dirty="0" err="1">
                <a:solidFill>
                  <a:srgbClr val="FF2F92"/>
                </a:solidFill>
              </a:rPr>
              <a:t>facebook_cheers&amp;utm_medium</a:t>
            </a:r>
            <a:r>
              <a:rPr kumimoji="1" lang="en-US" altLang="zh-TW" dirty="0">
                <a:solidFill>
                  <a:srgbClr val="FF2F92"/>
                </a:solidFill>
              </a:rPr>
              <a:t>=</a:t>
            </a:r>
            <a:r>
              <a:rPr kumimoji="1" lang="en-US" altLang="zh-TW" dirty="0" err="1">
                <a:solidFill>
                  <a:srgbClr val="FF2F92"/>
                </a:solidFill>
              </a:rPr>
              <a:t>dailypost&amp;utm_campaign</a:t>
            </a:r>
            <a:r>
              <a:rPr kumimoji="1" lang="en-US" altLang="zh-TW" dirty="0">
                <a:solidFill>
                  <a:srgbClr val="FF2F92"/>
                </a:solidFill>
              </a:rPr>
              <a:t>=cjeditor-facebook_cheers-dailypost-cjeditor-2019master</a:t>
            </a:r>
            <a:r>
              <a:rPr kumimoji="1" lang="en-US" altLang="zh-TW" dirty="0"/>
              <a:t>&amp;fbclid=IwAR1GOxoS2XAo3Oph25ogo6AN1OBtlhzH9Km68abXFirR4Lz_SFO6pMGWISk</a:t>
            </a:r>
            <a:endParaRPr kumimoji="1" lang="zh-TW" altLang="en-US" dirty="0"/>
          </a:p>
        </p:txBody>
      </p:sp>
    </p:spTree>
  </p:cSld>
  <p:clrMapOvr>
    <a:masterClrMapping/>
  </p:clrMapOvr>
  <p:transition spd="med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本章輔助閱讀案例補充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 Smart Glasses and SAP with the Simplifier (3</a:t>
            </a:r>
            <a:r>
              <a:rPr lang="zh-TW" altLang="en-US" dirty="0"/>
              <a:t>分</a:t>
            </a:r>
            <a:r>
              <a:rPr lang="en-US" altLang="zh-TW" dirty="0"/>
              <a:t>06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(A)</a:t>
            </a:r>
            <a:r>
              <a:rPr lang="zh-TW" altLang="en-US" dirty="0"/>
              <a:t>說明：以往倉儲管理工作透過新一代智慧型行動設備</a:t>
            </a:r>
            <a:r>
              <a:rPr lang="en-US" altLang="zh-TW" dirty="0"/>
              <a:t>(</a:t>
            </a:r>
            <a:r>
              <a:rPr lang="zh-TW" altLang="en-US" dirty="0"/>
              <a:t>智慧型眼鏡</a:t>
            </a:r>
            <a:r>
              <a:rPr lang="en-US" altLang="zh-TW" dirty="0"/>
              <a:t>)</a:t>
            </a:r>
            <a:r>
              <a:rPr lang="zh-TW" altLang="en-US" dirty="0"/>
              <a:t>讓許多突發狀況以及常態任務更順利進行。包含商品檢貨、商品上架等工作在智慧型倉儲中更有效率精準執行。</a:t>
            </a:r>
          </a:p>
          <a:p>
            <a:endParaRPr lang="en-US" altLang="zh-TW" dirty="0"/>
          </a:p>
          <a:p>
            <a:r>
              <a:rPr lang="en-US" altLang="zh-TW" dirty="0"/>
              <a:t>(B)</a:t>
            </a:r>
            <a:r>
              <a:rPr lang="zh-TW" altLang="en-US" dirty="0"/>
              <a:t>網址：</a:t>
            </a:r>
          </a:p>
          <a:p>
            <a:r>
              <a:rPr lang="en-US" altLang="zh-TW" dirty="0">
                <a:hlinkClick r:id="rId2"/>
              </a:rPr>
              <a:t>https://www.youtube.com/watch?v=ZWsBHISOqjA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303030"/>
      </p:ext>
    </p:extLst>
  </p:cSld>
  <p:clrMapOvr>
    <a:masterClrMapping/>
  </p:clrMapOvr>
  <p:transition spd="med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DCB8D-745F-11F3-AB4D-99CE5B82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Mid-Term Review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8D3E4-AC09-2FC0-5C47-4D8B8DA3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1. 1-6</a:t>
            </a:r>
            <a:r>
              <a:rPr kumimoji="1" lang="zh-TW" altLang="en-US" dirty="0"/>
              <a:t>章平時考</a:t>
            </a:r>
            <a:endParaRPr kumimoji="1" lang="en-US" altLang="zh-TW" dirty="0"/>
          </a:p>
          <a:p>
            <a:r>
              <a:rPr kumimoji="1" lang="en-US" altLang="zh-TW" dirty="0"/>
              <a:t>2. </a:t>
            </a:r>
            <a:r>
              <a:rPr kumimoji="1" lang="zh-TW" altLang="en-US" dirty="0"/>
              <a:t>指定流程圖</a:t>
            </a:r>
            <a:endParaRPr kumimoji="1" lang="en-US" altLang="zh-TW" dirty="0"/>
          </a:p>
          <a:p>
            <a:r>
              <a:rPr kumimoji="1" lang="zh-TW" altLang="en-US" dirty="0"/>
              <a:t> </a:t>
            </a:r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id="{AB333820-FB32-9B15-0264-593DE9CC1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2297113"/>
            <a:ext cx="61912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63892"/>
      </p:ext>
    </p:extLst>
  </p:cSld>
  <p:clrMapOvr>
    <a:masterClrMapping/>
  </p:clrMapOvr>
  <p:transition spd="med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4B066-C3EE-EF98-1BE8-953CE89C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id="{19F5F189-67A2-AA86-1FF2-2B1069BF5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7" y="977900"/>
            <a:ext cx="4635996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177173"/>
      </p:ext>
    </p:extLst>
  </p:cSld>
  <p:clrMapOvr>
    <a:masterClrMapping/>
  </p:clrMapOvr>
  <p:transition spd="med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735B0-DEB1-3DFF-1341-FB3CF234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E1A05482-A666-48D2-8E03-E40137B53E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7900"/>
            <a:ext cx="5839843" cy="578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919785"/>
      </p:ext>
    </p:extLst>
  </p:cSld>
  <p:clrMapOvr>
    <a:masterClrMapping/>
  </p:clrMapOvr>
  <p:transition spd="med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E918-1863-0ACD-9E8B-E0B0EBF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id="{5DF73E29-DF93-D91C-7A49-817545109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668462"/>
            <a:ext cx="5359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089435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6FC2E-5BA4-ABB9-764F-CA052428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庫存管理系統導論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589D9-37DE-2BA5-FAD1-EF8B6231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存貨的目的是協助企業完成</a:t>
            </a:r>
            <a:r>
              <a:rPr lang="zh-TW" altLang="en-US" sz="2200" dirty="0">
                <a:solidFill>
                  <a:srgbClr val="002060"/>
                </a:solidFill>
                <a:highlight>
                  <a:srgbClr val="FFFF00"/>
                </a:highlight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產銷資源整合</a:t>
            </a:r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的目標，因 此不論企業採取何種管理方式，存貨的掌控都具關鍵 地位</a:t>
            </a:r>
            <a:endParaRPr lang="en-US" altLang="zh-TW" sz="2200" dirty="0">
              <a:solidFill>
                <a:srgbClr val="002060"/>
              </a:solidFill>
              <a:latin typeface="Kaiti TC" panose="02010600040101010101" pitchFamily="2" charset="-120"/>
              <a:ea typeface="Kaiti TC" panose="02010600040101010101" pitchFamily="2" charset="-120"/>
              <a:cs typeface="+mj-cs"/>
            </a:endParaRPr>
          </a:p>
          <a:p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 過多的存貨會造成</a:t>
            </a:r>
            <a:r>
              <a:rPr lang="zh-TW" altLang="en-US" sz="2200" dirty="0">
                <a:solidFill>
                  <a:srgbClr val="002060"/>
                </a:solidFill>
                <a:highlight>
                  <a:srgbClr val="FFFF00"/>
                </a:highlight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資金積壓、過期損壞</a:t>
            </a:r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成本提高等問 題，而</a:t>
            </a:r>
            <a:r>
              <a:rPr lang="zh-TW" altLang="en-US" sz="2200" dirty="0">
                <a:solidFill>
                  <a:srgbClr val="002060"/>
                </a:solidFill>
                <a:highlight>
                  <a:srgbClr val="FFFF00"/>
                </a:highlight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存貨不足</a:t>
            </a:r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則會使生產中斷、服務水準降低、顧 客報怨等不利企業競爭力的狀況產生。因此如何進行 有效的庫存管理，是企業所必須面對的種要課題</a:t>
            </a:r>
          </a:p>
          <a:p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常見的</a:t>
            </a:r>
            <a:r>
              <a:rPr lang="zh-TW" altLang="en-US" sz="2200" dirty="0">
                <a:solidFill>
                  <a:srgbClr val="002060"/>
                </a:solidFill>
                <a:highlight>
                  <a:srgbClr val="FFFF00"/>
                </a:highlight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存貨成本</a:t>
            </a:r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如下：  物料成本  製造或委外成本  人工成本  運輸費用  倉儲管理成本  保險費用  過時淘汰費用 </a:t>
            </a:r>
            <a:r>
              <a:rPr lang="en-US" altLang="zh-TW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呆廢料 </a:t>
            </a:r>
            <a:r>
              <a:rPr lang="en-US" altLang="zh-TW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)  </a:t>
            </a:r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資金積壓的成本 </a:t>
            </a:r>
            <a:r>
              <a:rPr lang="en-US" altLang="zh-TW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機會成本 </a:t>
            </a:r>
            <a:r>
              <a:rPr lang="en-US" altLang="zh-TW" sz="2200" dirty="0">
                <a:solidFill>
                  <a:srgbClr val="00206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j-cs"/>
              </a:rPr>
              <a:t>)</a:t>
            </a:r>
            <a:endParaRPr lang="zh-TW" altLang="en-US" sz="2200" dirty="0">
              <a:solidFill>
                <a:srgbClr val="002060"/>
              </a:solidFill>
              <a:latin typeface="Kaiti TC" panose="02010600040101010101" pitchFamily="2" charset="-120"/>
              <a:ea typeface="Kaiti TC" panose="02010600040101010101" pitchFamily="2" charset="-120"/>
              <a:cs typeface="+mj-cs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9056684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6FC2E-5BA4-ABB9-764F-CA052428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庫存管理系統導論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589D9-37DE-2BA5-FAD1-EF8B6231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庫存管理就是希望物料管理工作能夠單純化、標準 化、效率化、及時化，並必須降低庫存成本、提高供 貨率與服務水準 </a:t>
            </a:r>
            <a:endParaRPr lang="en-US" altLang="zh-TW" sz="2400" dirty="0"/>
          </a:p>
          <a:p>
            <a:r>
              <a:rPr lang="zh-TW" altLang="en-US" sz="2400" dirty="0"/>
              <a:t>庫存管理在接單前的工作重點為預測與計劃擬定，在 接單後則為確實地提供符合需求的品項</a:t>
            </a:r>
            <a:r>
              <a:rPr lang="en-US" altLang="zh-TW" sz="2400" dirty="0"/>
              <a:t>(</a:t>
            </a:r>
            <a:r>
              <a:rPr lang="zh-TW" altLang="en-US" sz="2400" dirty="0"/>
              <a:t>正確的品項、 數量在正確的時間用最低成本交給顧客</a:t>
            </a:r>
            <a:r>
              <a:rPr lang="en-US" altLang="zh-TW" sz="2400" dirty="0"/>
              <a:t>)</a:t>
            </a:r>
            <a:endParaRPr lang="zh-TW" altLang="en-US" sz="2400" dirty="0">
              <a:latin typeface="+mj-ea"/>
              <a:ea typeface="+mj-ea"/>
            </a:endParaRPr>
          </a:p>
          <a:p>
            <a:endParaRPr lang="zh-TW" altLang="en-US" sz="2200" dirty="0">
              <a:solidFill>
                <a:srgbClr val="002060"/>
              </a:solidFill>
              <a:latin typeface="Kaiti TC" panose="02010600040101010101" pitchFamily="2" charset="-120"/>
              <a:ea typeface="Kaiti TC" panose="02010600040101010101" pitchFamily="2" charset="-120"/>
              <a:cs typeface="+mj-cs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54589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庫存管理系統設計原則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dirty="0"/>
              <a:t>庫存管理系統設計原則與應考慮之因素：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業務性質</a:t>
            </a:r>
            <a:r>
              <a:rPr lang="en-US" altLang="zh-TW" dirty="0"/>
              <a:t>(</a:t>
            </a:r>
            <a:r>
              <a:rPr lang="zh-TW" altLang="en-US" dirty="0"/>
              <a:t>服務業、零售業、製造業</a:t>
            </a:r>
            <a:r>
              <a:rPr lang="en-US" altLang="zh-TW" dirty="0"/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組織架構</a:t>
            </a:r>
            <a:r>
              <a:rPr lang="en-US" altLang="zh-TW" dirty="0"/>
              <a:t>(</a:t>
            </a:r>
            <a:r>
              <a:rPr lang="zh-TW" altLang="en-US" dirty="0"/>
              <a:t>全球化、多國化、區域化</a:t>
            </a:r>
            <a:r>
              <a:rPr lang="en-US" altLang="zh-TW" dirty="0"/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管理制度</a:t>
            </a:r>
            <a:r>
              <a:rPr lang="en-US" altLang="zh-TW" dirty="0"/>
              <a:t>(</a:t>
            </a:r>
            <a:r>
              <a:rPr lang="zh-TW" altLang="en-US" dirty="0"/>
              <a:t>集權化、分權化</a:t>
            </a:r>
            <a:r>
              <a:rPr lang="en-US" altLang="zh-TW" dirty="0"/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會計制度</a:t>
            </a:r>
            <a:r>
              <a:rPr lang="en-US" altLang="zh-TW" dirty="0"/>
              <a:t>(</a:t>
            </a:r>
            <a:r>
              <a:rPr lang="zh-TW" altLang="en-US" dirty="0"/>
              <a:t>成本中心制、利潤中心制</a:t>
            </a:r>
            <a:r>
              <a:rPr lang="en-US" altLang="zh-TW" dirty="0"/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廠房數目及產能規模</a:t>
            </a:r>
            <a:r>
              <a:rPr lang="en-US" altLang="zh-TW" dirty="0"/>
              <a:t>(</a:t>
            </a:r>
            <a:r>
              <a:rPr lang="zh-TW" altLang="en-US" dirty="0"/>
              <a:t>單廠、多廠</a:t>
            </a:r>
            <a:r>
              <a:rPr lang="en-US" altLang="zh-TW" dirty="0"/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倉庫類別</a:t>
            </a:r>
            <a:r>
              <a:rPr lang="en-US" altLang="zh-TW" dirty="0"/>
              <a:t>(</a:t>
            </a:r>
            <a:r>
              <a:rPr lang="zh-TW" altLang="en-US" dirty="0"/>
              <a:t>成品倉、半成品倉、原物料倉、維修物料倉</a:t>
            </a:r>
            <a:r>
              <a:rPr lang="en-US" altLang="zh-TW" dirty="0"/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存貨特性</a:t>
            </a:r>
            <a:r>
              <a:rPr lang="en-US" altLang="zh-TW" dirty="0"/>
              <a:t>(</a:t>
            </a:r>
            <a:r>
              <a:rPr lang="zh-TW" altLang="en-US" dirty="0"/>
              <a:t>物料危險性、生命週期長短</a:t>
            </a:r>
            <a:r>
              <a:rPr lang="en-US" altLang="zh-TW" dirty="0"/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與供應商</a:t>
            </a:r>
            <a:r>
              <a:rPr lang="en-US" altLang="zh-TW" dirty="0"/>
              <a:t>/</a:t>
            </a:r>
            <a:r>
              <a:rPr lang="zh-TW" altLang="en-US" dirty="0"/>
              <a:t>客戶的關係</a:t>
            </a:r>
            <a:r>
              <a:rPr lang="en-US" altLang="zh-TW" dirty="0"/>
              <a:t>(</a:t>
            </a:r>
            <a:r>
              <a:rPr lang="zh-TW" altLang="en-US" dirty="0"/>
              <a:t>例如供應鏈管理、顧客關係管理</a:t>
            </a:r>
            <a:r>
              <a:rPr lang="en-US" altLang="zh-TW" dirty="0"/>
              <a:t>)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資訊系統模組間的連結</a:t>
            </a:r>
            <a:r>
              <a:rPr lang="en-US" altLang="zh-TW" dirty="0"/>
              <a:t>(</a:t>
            </a:r>
            <a:r>
              <a:rPr lang="zh-TW" altLang="en-US" dirty="0"/>
              <a:t>採購、製造、訂單、配送</a:t>
            </a:r>
            <a:r>
              <a:rPr lang="en-US" altLang="zh-TW" dirty="0"/>
              <a:t>)</a:t>
            </a:r>
          </a:p>
        </p:txBody>
      </p:sp>
    </p:spTree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庫存管理系統功能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即時處理存貨帳務</a:t>
            </a:r>
          </a:p>
          <a:p>
            <a:r>
              <a:rPr lang="zh-TW" altLang="en-US"/>
              <a:t>庫存異動統計及呆滯料分析管理</a:t>
            </a:r>
          </a:p>
          <a:p>
            <a:r>
              <a:rPr lang="zh-TW" altLang="en-US"/>
              <a:t>簡易及明確之盤點作業管理</a:t>
            </a:r>
          </a:p>
        </p:txBody>
      </p:sp>
    </p:spTree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SAP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A4AACE"/>
      </a:accent1>
      <a:accent2>
        <a:srgbClr val="EFEFDE"/>
      </a:accent2>
      <a:accent3>
        <a:srgbClr val="FFFFFF"/>
      </a:accent3>
      <a:accent4>
        <a:srgbClr val="000000"/>
      </a:accent4>
      <a:accent5>
        <a:srgbClr val="CFD2E3"/>
      </a:accent5>
      <a:accent6>
        <a:srgbClr val="D9D9C9"/>
      </a:accent6>
      <a:hlink>
        <a:srgbClr val="273C83"/>
      </a:hlink>
      <a:folHlink>
        <a:srgbClr val="5997B9"/>
      </a:folHlink>
    </a:clrScheme>
    <a:fontScheme name="SAPWHI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00050" marR="0" indent="-581025" algn="l" defTabSz="687388" rtl="0" eaLnBrk="0" fontAlgn="base" latinLnBrk="0" hangingPunct="0">
          <a:lnSpc>
            <a:spcPct val="90000"/>
          </a:lnSpc>
          <a:spcBef>
            <a:spcPct val="0"/>
          </a:spcBef>
          <a:spcAft>
            <a:spcPct val="50000"/>
          </a:spcAft>
          <a:buClr>
            <a:srgbClr val="273C82"/>
          </a:buClr>
          <a:buSzPct val="100000"/>
          <a:buFont typeface="Wingdings" pitchFamily="2" charset="2"/>
          <a:buChar char="Ø"/>
          <a:tabLst/>
          <a:defRPr kumimoji="0" lang="zh-TW" altLang="en-US" sz="2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-BoldMT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00050" marR="0" indent="-581025" algn="l" defTabSz="687388" rtl="0" eaLnBrk="0" fontAlgn="base" latinLnBrk="0" hangingPunct="0">
          <a:lnSpc>
            <a:spcPct val="90000"/>
          </a:lnSpc>
          <a:spcBef>
            <a:spcPct val="0"/>
          </a:spcBef>
          <a:spcAft>
            <a:spcPct val="50000"/>
          </a:spcAft>
          <a:buClr>
            <a:srgbClr val="273C82"/>
          </a:buClr>
          <a:buSzPct val="100000"/>
          <a:buFont typeface="Wingdings" pitchFamily="2" charset="2"/>
          <a:buChar char="Ø"/>
          <a:tabLst/>
          <a:defRPr kumimoji="0" lang="zh-TW" altLang="en-US" sz="2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-BoldMT" charset="0"/>
            <a:ea typeface="新細明體" pitchFamily="18" charset="-120"/>
          </a:defRPr>
        </a:defPPr>
      </a:lstStyle>
    </a:lnDef>
  </a:objectDefaults>
  <a:extraClrSchemeLst>
    <a:extraClrScheme>
      <a:clrScheme name="SAP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P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0F7850B_ch05</Template>
  <TotalTime>1156</TotalTime>
  <Words>3972</Words>
  <Application>Microsoft Macintosh PowerPoint</Application>
  <PresentationFormat>如螢幕大小 (4:3)</PresentationFormat>
  <Paragraphs>372</Paragraphs>
  <Slides>58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58</vt:i4>
      </vt:variant>
    </vt:vector>
  </HeadingPairs>
  <TitlesOfParts>
    <vt:vector size="76" baseType="lpstr">
      <vt:lpstr>新細明體</vt:lpstr>
      <vt:lpstr>標楷體</vt:lpstr>
      <vt:lpstr>Arial-BoldMT</vt:lpstr>
      <vt:lpstr>DFKaiShu-SB-Estd-BF</vt:lpstr>
      <vt:lpstr>Kaiti TC</vt:lpstr>
      <vt:lpstr>TimesNewRomanPSMT</vt:lpstr>
      <vt:lpstr>Arial</vt:lpstr>
      <vt:lpstr>Arial Narrow</vt:lpstr>
      <vt:lpstr>Calibri</vt:lpstr>
      <vt:lpstr>Tahoma</vt:lpstr>
      <vt:lpstr>Times New Roman</vt:lpstr>
      <vt:lpstr>Wingdings</vt:lpstr>
      <vt:lpstr>SAPWHITE</vt:lpstr>
      <vt:lpstr>點陣圖影像</vt:lpstr>
      <vt:lpstr>圖表</vt:lpstr>
      <vt:lpstr>Document</vt:lpstr>
      <vt:lpstr>Equation</vt:lpstr>
      <vt:lpstr>方程式</vt:lpstr>
      <vt:lpstr>PowerPoint 簡報</vt:lpstr>
      <vt:lpstr>PowerPoint 簡報</vt:lpstr>
      <vt:lpstr>學習目標 </vt:lpstr>
      <vt:lpstr>內容大綱 </vt:lpstr>
      <vt:lpstr>庫存管理系統導論</vt:lpstr>
      <vt:lpstr>庫存管理系統導論</vt:lpstr>
      <vt:lpstr>庫存管理系統導論</vt:lpstr>
      <vt:lpstr>庫存管理系統設計原則</vt:lpstr>
      <vt:lpstr>庫存管理系統功能</vt:lpstr>
      <vt:lpstr>庫存管理系統預期效益</vt:lpstr>
      <vt:lpstr>重要詞彙解釋</vt:lpstr>
      <vt:lpstr>系統簡介</vt:lpstr>
      <vt:lpstr>系統架構</vt:lpstr>
      <vt:lpstr>MM模組系統架構（以SAP為例）</vt:lpstr>
      <vt:lpstr>(補充)存貨管理模組系統功能（以SAP為例）</vt:lpstr>
      <vt:lpstr>(補充)倉儲管理模組系統功能（以SAP為例）</vt:lpstr>
      <vt:lpstr>配送模組系統架構（以IFS為例）</vt:lpstr>
      <vt:lpstr>系統功能（以D系統為例）</vt:lpstr>
      <vt:lpstr>系統作業流程(以D系統日常異動登錄為例)</vt:lpstr>
      <vt:lpstr>庫存管理與其他模組之關係 (以D系統為例)</vt:lpstr>
      <vt:lpstr>庫存管理與其他模組之關係 (以SAP系統為例)</vt:lpstr>
      <vt:lpstr>物料主檔</vt:lpstr>
      <vt:lpstr>物料分類與編號</vt:lpstr>
      <vt:lpstr>物料編號原則</vt:lpstr>
      <vt:lpstr>存貨控制與補貨決策</vt:lpstr>
      <vt:lpstr>ABC分析法</vt:lpstr>
      <vt:lpstr>ABC分析法</vt:lpstr>
      <vt:lpstr>  (補充) ABC分析法實例</vt:lpstr>
      <vt:lpstr>(補充)用量為基準的ABC分析</vt:lpstr>
      <vt:lpstr>(補充)用量為基準的ABC分析的範例</vt:lpstr>
      <vt:lpstr>訂購批量</vt:lpstr>
      <vt:lpstr>訂購批量(EOQ)</vt:lpstr>
      <vt:lpstr>訂購批量(EOQ)</vt:lpstr>
      <vt:lpstr>訂購批量(EOQ)</vt:lpstr>
      <vt:lpstr>訂購次數（頻率）與訂購週期</vt:lpstr>
      <vt:lpstr>訂購時機</vt:lpstr>
      <vt:lpstr>(補充)訂購時機</vt:lpstr>
      <vt:lpstr>安全庫存</vt:lpstr>
      <vt:lpstr>倉儲作業</vt:lpstr>
      <vt:lpstr> (補充) 物流鏈(Logistic Chain of SAP R/3)</vt:lpstr>
      <vt:lpstr>收料作業</vt:lpstr>
      <vt:lpstr>收料作業</vt:lpstr>
      <vt:lpstr>發料作業</vt:lpstr>
      <vt:lpstr>發料作業</vt:lpstr>
      <vt:lpstr>發料作業</vt:lpstr>
      <vt:lpstr>庫存記錄</vt:lpstr>
      <vt:lpstr>庫存數量的計算方式</vt:lpstr>
      <vt:lpstr>呆廢料處理作業及其他管理事項</vt:lpstr>
      <vt:lpstr>呆廢料的處理方法</vt:lpstr>
      <vt:lpstr>物料盤點作業</vt:lpstr>
      <vt:lpstr>系統參數設定（盤點制度）</vt:lpstr>
      <vt:lpstr>結論</vt:lpstr>
      <vt:lpstr>Q &amp; A</vt:lpstr>
      <vt:lpstr>本章輔助閱讀案例補充</vt:lpstr>
      <vt:lpstr>Mid-Term Review</vt:lpstr>
      <vt:lpstr>PowerPoint 簡報</vt:lpstr>
      <vt:lpstr>PowerPoint 簡報</vt:lpstr>
      <vt:lpstr>PowerPoint 簡報</vt:lpstr>
    </vt:vector>
  </TitlesOfParts>
  <Company>National Central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企業資源規劃    庫存管理系統</dc:title>
  <dc:creator>JMCHEN</dc:creator>
  <cp:lastModifiedBy>賴佳瑜</cp:lastModifiedBy>
  <cp:revision>37</cp:revision>
  <dcterms:created xsi:type="dcterms:W3CDTF">2004-07-13T07:35:19Z</dcterms:created>
  <dcterms:modified xsi:type="dcterms:W3CDTF">2022-10-31T02:27:27Z</dcterms:modified>
</cp:coreProperties>
</file>