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56"/>
  </p:notesMasterIdLst>
  <p:sldIdLst>
    <p:sldId id="256" r:id="rId2"/>
    <p:sldId id="302" r:id="rId3"/>
    <p:sldId id="288" r:id="rId4"/>
    <p:sldId id="300" r:id="rId5"/>
    <p:sldId id="303" r:id="rId6"/>
    <p:sldId id="269" r:id="rId7"/>
    <p:sldId id="309" r:id="rId8"/>
    <p:sldId id="308" r:id="rId9"/>
    <p:sldId id="310" r:id="rId10"/>
    <p:sldId id="304" r:id="rId11"/>
    <p:sldId id="305" r:id="rId12"/>
    <p:sldId id="306" r:id="rId13"/>
    <p:sldId id="307" r:id="rId14"/>
    <p:sldId id="314" r:id="rId15"/>
    <p:sldId id="315" r:id="rId16"/>
    <p:sldId id="316" r:id="rId17"/>
    <p:sldId id="317" r:id="rId18"/>
    <p:sldId id="319" r:id="rId19"/>
    <p:sldId id="320" r:id="rId20"/>
    <p:sldId id="321" r:id="rId21"/>
    <p:sldId id="322" r:id="rId22"/>
    <p:sldId id="323" r:id="rId23"/>
    <p:sldId id="324" r:id="rId24"/>
    <p:sldId id="325" r:id="rId25"/>
    <p:sldId id="326" r:id="rId26"/>
    <p:sldId id="327" r:id="rId27"/>
    <p:sldId id="328" r:id="rId28"/>
    <p:sldId id="330" r:id="rId29"/>
    <p:sldId id="331" r:id="rId30"/>
    <p:sldId id="352" r:id="rId31"/>
    <p:sldId id="332" r:id="rId32"/>
    <p:sldId id="354" r:id="rId33"/>
    <p:sldId id="336" r:id="rId34"/>
    <p:sldId id="333" r:id="rId35"/>
    <p:sldId id="334" r:id="rId36"/>
    <p:sldId id="335" r:id="rId37"/>
    <p:sldId id="337" r:id="rId38"/>
    <p:sldId id="338" r:id="rId39"/>
    <p:sldId id="339" r:id="rId40"/>
    <p:sldId id="340" r:id="rId41"/>
    <p:sldId id="342" r:id="rId42"/>
    <p:sldId id="343" r:id="rId43"/>
    <p:sldId id="344" r:id="rId44"/>
    <p:sldId id="345" r:id="rId45"/>
    <p:sldId id="341" r:id="rId46"/>
    <p:sldId id="349" r:id="rId47"/>
    <p:sldId id="353" r:id="rId48"/>
    <p:sldId id="346" r:id="rId49"/>
    <p:sldId id="347" r:id="rId50"/>
    <p:sldId id="348" r:id="rId51"/>
    <p:sldId id="350" r:id="rId52"/>
    <p:sldId id="351" r:id="rId53"/>
    <p:sldId id="271" r:id="rId54"/>
    <p:sldId id="318" r:id="rId55"/>
  </p:sldIdLst>
  <p:sldSz cx="9144000" cy="6858000" type="screen4x3"/>
  <p:notesSz cx="6858000" cy="9144000"/>
  <p:embeddedFontLst>
    <p:embeddedFont>
      <p:font typeface="標楷體" panose="03000509000000000000" pitchFamily="65" charset="-120"/>
      <p:regular r:id="rId57"/>
    </p:embeddedFont>
    <p:embeddedFont>
      <p:font typeface="Roboto Slab" panose="020B0604020202020204" charset="0"/>
      <p:regular r:id="rId58"/>
      <p:bold r:id="rId59"/>
    </p:embeddedFont>
    <p:embeddedFont>
      <p:font typeface="Vrinda" panose="020B0502040204020203" pitchFamily="34" charset="0"/>
      <p:regular r:id="rId60"/>
      <p:bold r:id="rId61"/>
    </p:embeddedFont>
    <p:embeddedFont>
      <p:font typeface="微軟正黑體" panose="020B0604030504040204" pitchFamily="34" charset="-120"/>
      <p:regular r:id="rId62"/>
      <p:bold r:id="rId63"/>
    </p:embeddedFont>
    <p:embeddedFont>
      <p:font typeface="Source Sans Pro" panose="020B060402020202020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B4D5DE-47EB-4EF1-A8B2-09D7558EE5F8}">
  <a:tblStyle styleId="{56B4D5DE-47EB-4EF1-A8B2-09D7558EE5F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p:restoredLeft sz="7768" autoAdjust="0"/>
    <p:restoredTop sz="92266" autoAdjust="0"/>
  </p:normalViewPr>
  <p:slideViewPr>
    <p:cSldViewPr snapToGrid="0">
      <p:cViewPr>
        <p:scale>
          <a:sx n="62" d="100"/>
          <a:sy n="62" d="100"/>
        </p:scale>
        <p:origin x="2064" y="132"/>
      </p:cViewPr>
      <p:guideLst/>
    </p:cSldViewPr>
  </p:slideViewPr>
  <p:notesTextViewPr>
    <p:cViewPr>
      <p:scale>
        <a:sx n="1" d="1"/>
        <a:sy n="1" d="1"/>
      </p:scale>
      <p:origin x="0" y="0"/>
    </p:cViewPr>
  </p:notesTextViewPr>
  <p:sorterViewPr>
    <p:cViewPr varScale="1">
      <p:scale>
        <a:sx n="100" d="100"/>
        <a:sy n="100" d="100"/>
      </p:scale>
      <p:origin x="0" y="-699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0601303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440827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en-US" altLang="zh-TW" dirty="0" smtClean="0"/>
              <a:t>(</a:t>
            </a:r>
            <a:r>
              <a:rPr lang="zh-TW" altLang="en-US" dirty="0" smtClean="0"/>
              <a:t>四</a:t>
            </a:r>
            <a:r>
              <a:rPr lang="en-US" altLang="zh-TW" dirty="0" smtClean="0"/>
              <a:t>) Corda</a:t>
            </a:r>
          </a:p>
          <a:p>
            <a:pPr lvl="1"/>
            <a:r>
              <a:rPr lang="zh-TW" altLang="en-US" dirty="0" smtClean="0"/>
              <a:t>成立於</a:t>
            </a:r>
            <a:r>
              <a:rPr lang="en-US" altLang="zh-TW" dirty="0" smtClean="0"/>
              <a:t>2015 </a:t>
            </a:r>
            <a:r>
              <a:rPr lang="zh-TW" altLang="en-US" dirty="0" smtClean="0"/>
              <a:t>年 </a:t>
            </a:r>
            <a:r>
              <a:rPr lang="en-US" altLang="zh-TW" dirty="0" smtClean="0"/>
              <a:t>9 </a:t>
            </a:r>
            <a:r>
              <a:rPr lang="zh-TW" altLang="en-US" dirty="0" smtClean="0"/>
              <a:t>月的</a:t>
            </a:r>
            <a:r>
              <a:rPr lang="en-US" altLang="zh-TW" dirty="0" smtClean="0"/>
              <a:t>R3 </a:t>
            </a:r>
            <a:r>
              <a:rPr lang="zh-TW" altLang="en-US" dirty="0" smtClean="0"/>
              <a:t>聯盟，串聯全 球超過 </a:t>
            </a:r>
            <a:r>
              <a:rPr lang="en-US" altLang="zh-TW" dirty="0" smtClean="0"/>
              <a:t>50 </a:t>
            </a:r>
            <a:r>
              <a:rPr lang="zh-TW" altLang="en-US" dirty="0" smtClean="0"/>
              <a:t>家大型金融機構，號稱是全球最大 的金融區塊鏈聯盟。</a:t>
            </a:r>
            <a:r>
              <a:rPr lang="en-US" altLang="zh-TW" dirty="0" smtClean="0"/>
              <a:t>2016 </a:t>
            </a:r>
            <a:r>
              <a:rPr lang="zh-TW" altLang="en-US" dirty="0" smtClean="0"/>
              <a:t>年 </a:t>
            </a:r>
            <a:r>
              <a:rPr lang="en-US" altLang="zh-TW" dirty="0" smtClean="0"/>
              <a:t>4 </a:t>
            </a:r>
            <a:r>
              <a:rPr lang="zh-TW" altLang="en-US" dirty="0" smtClean="0"/>
              <a:t>月，</a:t>
            </a:r>
            <a:r>
              <a:rPr lang="en-US" altLang="zh-TW" dirty="0" smtClean="0"/>
              <a:t>R3 </a:t>
            </a:r>
            <a:r>
              <a:rPr lang="zh-TW" altLang="en-US" dirty="0" smtClean="0"/>
              <a:t>聯盟技 術長</a:t>
            </a:r>
            <a:r>
              <a:rPr lang="en-US" altLang="zh-TW" dirty="0" smtClean="0"/>
              <a:t>Richard G. Brown </a:t>
            </a:r>
            <a:r>
              <a:rPr lang="zh-TW" altLang="en-US" dirty="0" smtClean="0"/>
              <a:t>在他的部落格介紹， </a:t>
            </a:r>
            <a:r>
              <a:rPr lang="en-US" altLang="zh-TW" dirty="0" smtClean="0"/>
              <a:t>R3 </a:t>
            </a:r>
            <a:r>
              <a:rPr lang="zh-TW" altLang="en-US" dirty="0" smtClean="0"/>
              <a:t>聯盟正著手進行開發用於金融服務的「分 散式帳本技術 </a:t>
            </a:r>
            <a:r>
              <a:rPr lang="en-US" altLang="zh-TW" dirty="0" smtClean="0"/>
              <a:t>(DLT)</a:t>
            </a:r>
            <a:r>
              <a:rPr lang="zh-TW" altLang="en-US" dirty="0" smtClean="0"/>
              <a:t>」平台－ </a:t>
            </a:r>
            <a:r>
              <a:rPr lang="en-US" altLang="zh-TW" dirty="0" smtClean="0"/>
              <a:t>Corda</a:t>
            </a:r>
            <a:r>
              <a:rPr lang="zh-TW" altLang="en-US" dirty="0" smtClean="0"/>
              <a:t>。 </a:t>
            </a:r>
            <a:r>
              <a:rPr lang="en-US" altLang="zh-TW" dirty="0" smtClean="0"/>
              <a:t>Corda </a:t>
            </a:r>
            <a:r>
              <a:rPr lang="zh-TW" altLang="en-US" dirty="0" smtClean="0"/>
              <a:t>是個重新設計的</a:t>
            </a:r>
            <a:r>
              <a:rPr lang="en-US" altLang="zh-TW" dirty="0" smtClean="0"/>
              <a:t>DLT </a:t>
            </a:r>
            <a:r>
              <a:rPr lang="zh-TW" altLang="en-US" dirty="0" smtClean="0"/>
              <a:t>平台，用來 記錄、管理、以及同步金融機構間的協議。 </a:t>
            </a:r>
            <a:r>
              <a:rPr lang="en-US" altLang="zh-TW" dirty="0" smtClean="0"/>
              <a:t>Corda </a:t>
            </a:r>
            <a:r>
              <a:rPr lang="zh-TW" altLang="en-US" dirty="0" smtClean="0"/>
              <a:t>沒有全體性的資料共享機制，這是 </a:t>
            </a:r>
            <a:r>
              <a:rPr lang="en-US" altLang="zh-TW" dirty="0" smtClean="0"/>
              <a:t>Corda </a:t>
            </a:r>
            <a:r>
              <a:rPr lang="zh-TW" altLang="en-US" dirty="0" smtClean="0"/>
              <a:t>與其他區塊鏈技術平台的主要差別；惟 有與協議相關、並有正當理由的當事人，才能 看到相關協議資料。此外，</a:t>
            </a:r>
            <a:r>
              <a:rPr lang="en-US" altLang="zh-TW" dirty="0" smtClean="0"/>
              <a:t>Corda </a:t>
            </a:r>
            <a:r>
              <a:rPr lang="zh-TW" altLang="en-US" dirty="0" smtClean="0"/>
              <a:t>上沒有虛擬 貨幣。 </a:t>
            </a:r>
            <a:r>
              <a:rPr lang="en-US" altLang="zh-TW" dirty="0" smtClean="0"/>
              <a:t>Richard G. Brown </a:t>
            </a:r>
            <a:r>
              <a:rPr lang="zh-TW" altLang="en-US" dirty="0" smtClean="0"/>
              <a:t>提到，</a:t>
            </a:r>
            <a:r>
              <a:rPr lang="en-US" altLang="zh-TW" dirty="0" smtClean="0"/>
              <a:t>Corda </a:t>
            </a:r>
            <a:r>
              <a:rPr lang="zh-TW" altLang="en-US" dirty="0" smtClean="0"/>
              <a:t>關注的重 點是協議，並且考慮到金融協議的管理現實，</a:t>
            </a:r>
            <a:r>
              <a:rPr lang="en-US" altLang="zh-TW" dirty="0" smtClean="0"/>
              <a:t>Corda </a:t>
            </a:r>
            <a:r>
              <a:rPr lang="zh-TW" altLang="en-US" dirty="0" smtClean="0"/>
              <a:t>需要的不只是共識系統，更需要讓業務 邏輯容易撰寫、讓既有程式容易整合，</a:t>
            </a:r>
            <a:r>
              <a:rPr lang="en-US" altLang="zh-TW" dirty="0" smtClean="0"/>
              <a:t>Corda </a:t>
            </a:r>
            <a:r>
              <a:rPr lang="zh-TW" altLang="en-US" dirty="0" smtClean="0"/>
              <a:t>聚焦於公司之間的互通性。</a:t>
            </a:r>
            <a:r>
              <a:rPr lang="en-US" altLang="zh-TW" dirty="0" smtClean="0"/>
              <a:t>Corda </a:t>
            </a:r>
            <a:r>
              <a:rPr lang="zh-TW" altLang="en-US" dirty="0" smtClean="0"/>
              <a:t>在 </a:t>
            </a:r>
            <a:r>
              <a:rPr lang="en-US" altLang="zh-TW" dirty="0" smtClean="0"/>
              <a:t>2016 </a:t>
            </a:r>
            <a:r>
              <a:rPr lang="zh-TW" altLang="en-US" dirty="0" smtClean="0"/>
              <a:t>年 </a:t>
            </a:r>
            <a:r>
              <a:rPr lang="en-US" altLang="zh-TW" dirty="0" smtClean="0"/>
              <a:t>11 </a:t>
            </a:r>
            <a:r>
              <a:rPr lang="zh-TW" altLang="en-US" dirty="0" smtClean="0"/>
              <a:t>月開源，並成為超級帳本專案下的子項目， 迄今仍在開發中。</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資料來源：林弘斌、鄧介銘，</a:t>
            </a:r>
            <a:r>
              <a:rPr lang="en-US" altLang="zh-TW" dirty="0" smtClean="0"/>
              <a:t>2017</a:t>
            </a:r>
            <a:r>
              <a:rPr lang="zh-TW" altLang="en-US" dirty="0" smtClean="0"/>
              <a:t>。</a:t>
            </a:r>
          </a:p>
          <a:p>
            <a:pPr marL="139700" indent="0">
              <a:buNone/>
            </a:pPr>
            <a:endParaRPr lang="zh-TW" altLang="en-US" dirty="0" smtClean="0"/>
          </a:p>
          <a:p>
            <a:endParaRPr lang="zh-TW" altLang="en-US" dirty="0"/>
          </a:p>
        </p:txBody>
      </p:sp>
    </p:spTree>
    <p:extLst>
      <p:ext uri="{BB962C8B-B14F-4D97-AF65-F5344CB8AC3E}">
        <p14:creationId xmlns:p14="http://schemas.microsoft.com/office/powerpoint/2010/main" val="3735690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pPr marL="139700" indent="0">
              <a:buNone/>
            </a:pPr>
            <a:r>
              <a:rPr lang="zh-TW" altLang="en-US" dirty="0" smtClean="0"/>
              <a:t>區塊鏈基礎架構分為六層，包括資料層、網路層、共識層、激勵層、合約層、應用層。每層分別完成一項核心功能，各層之間互相配合，實現一個去中心的信任機制。</a:t>
            </a:r>
            <a:endParaRPr lang="en-US" altLang="zh-TW" dirty="0" smtClean="0"/>
          </a:p>
          <a:p>
            <a:r>
              <a:rPr lang="zh-TW" altLang="en-US" dirty="0" smtClean="0"/>
              <a:t>資料層：封裝了底層資料區塊的鏈式結構，以及相關的非對稱公鑰和私鑰資料加密技術和時間戳記等技術，這是整個區塊鏈技術中最底層的資料結構。中本聰在設計比特幣時，為每個區塊設置了</a:t>
            </a:r>
            <a:r>
              <a:rPr lang="en-US" altLang="zh-TW" dirty="0" smtClean="0"/>
              <a:t>1MB</a:t>
            </a:r>
            <a:r>
              <a:rPr lang="zh-TW" altLang="en-US" dirty="0" smtClean="0"/>
              <a:t>（兆）大小的容量限制，由於目前比特幣的交易量迅速提升，</a:t>
            </a:r>
            <a:r>
              <a:rPr lang="en-US" altLang="zh-TW" dirty="0" smtClean="0"/>
              <a:t>1MB</a:t>
            </a:r>
            <a:r>
              <a:rPr lang="zh-TW" altLang="en-US" dirty="0" smtClean="0"/>
              <a:t>的區塊空間能容納的交易數量有限，所以要考慮擴容區塊鏈來突破這個限制。</a:t>
            </a:r>
            <a:endParaRPr lang="en-US" altLang="zh-TW" dirty="0" smtClean="0"/>
          </a:p>
          <a:p>
            <a:r>
              <a:rPr lang="zh-TW" altLang="en-US" dirty="0" smtClean="0"/>
              <a:t>網路層：包括分散式組網機制、資料傳播機制以及資料驗證機制等，由於採用了完全</a:t>
            </a:r>
            <a:r>
              <a:rPr lang="en-US" altLang="zh-TW" dirty="0" smtClean="0"/>
              <a:t>P2P</a:t>
            </a:r>
            <a:r>
              <a:rPr lang="zh-TW" altLang="en-US" dirty="0" smtClean="0"/>
              <a:t>的組網技術，也就意味著區塊鏈是具有組網功能的。</a:t>
            </a:r>
            <a:endParaRPr lang="en-US" altLang="zh-TW" smtClean="0"/>
          </a:p>
          <a:p>
            <a:endParaRPr lang="en-US" altLang="zh-TW" dirty="0" smtClean="0"/>
          </a:p>
          <a:p>
            <a:pPr marL="139700" indent="0">
              <a:buNone/>
            </a:pPr>
            <a:endParaRPr lang="en-US" altLang="zh-TW" dirty="0" smtClean="0"/>
          </a:p>
          <a:p>
            <a:pPr marL="139700" indent="0">
              <a:buNone/>
            </a:pPr>
            <a:r>
              <a:rPr lang="zh-TW" altLang="en-US" dirty="0" smtClean="0"/>
              <a:t>資料來源：徐明星、田穎、李霽月，</a:t>
            </a:r>
            <a:r>
              <a:rPr lang="en-US" altLang="zh-TW" dirty="0" smtClean="0"/>
              <a:t>2017</a:t>
            </a:r>
            <a:r>
              <a:rPr lang="zh-TW" altLang="en-US" dirty="0" smtClean="0"/>
              <a:t>。</a:t>
            </a:r>
            <a:r>
              <a:rPr lang="zh-TW" altLang="en-US" sz="1100" dirty="0" smtClean="0"/>
              <a:t>龔鳴，</a:t>
            </a:r>
            <a:r>
              <a:rPr lang="en-US" altLang="zh-TW" sz="1100" dirty="0" smtClean="0"/>
              <a:t>2017</a:t>
            </a:r>
            <a:r>
              <a:rPr lang="zh-TW" altLang="en-US" sz="1100" dirty="0" smtClean="0"/>
              <a:t>年。</a:t>
            </a:r>
            <a:endParaRPr lang="zh-TW" altLang="en-US" dirty="0"/>
          </a:p>
        </p:txBody>
      </p:sp>
    </p:spTree>
    <p:extLst>
      <p:ext uri="{BB962C8B-B14F-4D97-AF65-F5344CB8AC3E}">
        <p14:creationId xmlns:p14="http://schemas.microsoft.com/office/powerpoint/2010/main" val="1412440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雜湊函式（英語：</a:t>
            </a:r>
            <a:r>
              <a:rPr lang="en-US" altLang="zh-TW" dirty="0" smtClean="0"/>
              <a:t>Hash function</a:t>
            </a:r>
            <a:r>
              <a:rPr lang="zh-TW" altLang="en-US" dirty="0" smtClean="0"/>
              <a:t>）是一種從任何一種資料中建立小的數字「指紋」的方法。雜湊函式把訊息或資料壓縮成摘要，使得資料量變小，將資料的格式固定下來。所有雜湊函式都有如下一個基本特性：如果兩個雜湊值是不相同的（根據同一函式），那麼這兩個雜湊值的原始輸入也是不相同的。這個特性是雜湊函式具有確定性的結果，具有這種性質的雜湊函式稱為單向雜湊函式。但另一方面，雜湊函式的輸入和輸出不是唯一對應關係的，如果兩個雜湊值相同，兩個輸入值很可能是相同的，但也可能不同，這種情況稱為「雜湊碰撞（</a:t>
            </a:r>
            <a:r>
              <a:rPr lang="en-US" altLang="zh-TW" dirty="0" smtClean="0"/>
              <a:t>collision</a:t>
            </a:r>
            <a:r>
              <a:rPr lang="zh-TW" altLang="en-US" dirty="0" smtClean="0"/>
              <a:t>）」，這通常是兩個不同長度的輸入值，刻意計算出相同的輸出值。輸入一些資料計算出雜湊值，然後部分改變輸入值，一個具有強混淆特性的雜湊函式會產生一個完全不同的雜湊值。</a:t>
            </a:r>
            <a:endParaRPr lang="en-US" altLang="zh-TW" dirty="0" smtClean="0"/>
          </a:p>
          <a:p>
            <a:r>
              <a:rPr lang="zh-TW" altLang="en-US" dirty="0" smtClean="0"/>
              <a:t>典型的雜湊函式都有非常大的定義域，比如</a:t>
            </a:r>
            <a:r>
              <a:rPr lang="en-US" altLang="zh-TW" dirty="0" smtClean="0"/>
              <a:t>SHA-2</a:t>
            </a:r>
            <a:r>
              <a:rPr lang="zh-TW" altLang="en-US" dirty="0" smtClean="0"/>
              <a:t>最高接受</a:t>
            </a:r>
            <a:r>
              <a:rPr lang="en-US" altLang="zh-TW" dirty="0" smtClean="0"/>
              <a:t>(2</a:t>
            </a:r>
            <a:r>
              <a:rPr lang="en-US" altLang="zh-TW" baseline="30000" dirty="0" smtClean="0"/>
              <a:t>64</a:t>
            </a:r>
            <a:r>
              <a:rPr lang="en-US" altLang="zh-TW" dirty="0" smtClean="0"/>
              <a:t>-1)/8</a:t>
            </a:r>
            <a:r>
              <a:rPr lang="zh-TW" altLang="en-US" dirty="0" smtClean="0"/>
              <a:t>長度的位元組字串。同時雜湊函式一定有著有限的值域，比如固定長度的位元串。在某些情況下，雜湊函式可以設計成具有相同大小的定義域和值域間的單射。雜湊函式必須具有不可逆性。</a:t>
            </a:r>
            <a:endParaRPr lang="zh-TW" altLang="en-US" dirty="0"/>
          </a:p>
        </p:txBody>
      </p:sp>
    </p:spTree>
    <p:extLst>
      <p:ext uri="{BB962C8B-B14F-4D97-AF65-F5344CB8AC3E}">
        <p14:creationId xmlns:p14="http://schemas.microsoft.com/office/powerpoint/2010/main" val="17665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我們期望輸出的雜湊值 </a:t>
            </a:r>
            <a:r>
              <a:rPr lang="en-US" altLang="zh-TW" dirty="0" smtClean="0"/>
              <a:t>h</a:t>
            </a:r>
            <a:r>
              <a:rPr lang="zh-TW" altLang="en-US" dirty="0" smtClean="0"/>
              <a:t>，必須隨輸入訊息 </a:t>
            </a:r>
            <a:r>
              <a:rPr lang="en-US" altLang="zh-TW" dirty="0" smtClean="0"/>
              <a:t>M </a:t>
            </a:r>
            <a:r>
              <a:rPr lang="zh-TW" altLang="en-US" dirty="0" smtClean="0"/>
              <a:t>而改變，而且該值是無法仿冒的，如人類</a:t>
            </a:r>
            <a:r>
              <a:rPr lang="en-US" altLang="zh-TW" dirty="0" smtClean="0"/>
              <a:t>『</a:t>
            </a:r>
            <a:r>
              <a:rPr lang="zh-TW" altLang="en-US" dirty="0" smtClean="0"/>
              <a:t>指紋</a:t>
            </a:r>
            <a:r>
              <a:rPr lang="en-US" altLang="zh-TW" dirty="0" smtClean="0"/>
              <a:t>』</a:t>
            </a:r>
            <a:r>
              <a:rPr lang="zh-TW" altLang="en-US" dirty="0" smtClean="0"/>
              <a:t>功能一般。當然要達到這個功能，主要關鍵在於雜湊函數的複雜程度如何。一般雜湊函數必須具備下列功能：</a:t>
            </a:r>
          </a:p>
          <a:p>
            <a:pPr lvl="1"/>
            <a:r>
              <a:rPr lang="zh-TW" altLang="en-US" dirty="0" smtClean="0"/>
              <a:t>雜湊函數必須對任意長度的訊息輸入，產生固定長度的雜湊值輸出。</a:t>
            </a:r>
          </a:p>
          <a:p>
            <a:pPr lvl="1"/>
            <a:r>
              <a:rPr lang="zh-TW" altLang="en-US" dirty="0" smtClean="0"/>
              <a:t>對於任意訊息 </a:t>
            </a:r>
            <a:r>
              <a:rPr lang="en-US" altLang="zh-TW" dirty="0" smtClean="0"/>
              <a:t>M</a:t>
            </a:r>
            <a:r>
              <a:rPr lang="zh-TW" altLang="en-US" dirty="0" smtClean="0"/>
              <a:t>，雜湊函數可以輕易的計算出 </a:t>
            </a:r>
            <a:r>
              <a:rPr lang="en-US" altLang="zh-TW" dirty="0" smtClean="0"/>
              <a:t>H(M)</a:t>
            </a:r>
            <a:r>
              <a:rPr lang="zh-TW" altLang="en-US" dirty="0" smtClean="0"/>
              <a:t>，並且可經由硬體或軟體來實現。</a:t>
            </a:r>
          </a:p>
          <a:p>
            <a:pPr lvl="1"/>
            <a:r>
              <a:rPr lang="zh-TW" altLang="en-US" dirty="0" smtClean="0"/>
              <a:t>如果給予雜湊值 </a:t>
            </a:r>
            <a:r>
              <a:rPr lang="en-US" altLang="zh-TW" dirty="0" smtClean="0"/>
              <a:t>h</a:t>
            </a:r>
            <a:r>
              <a:rPr lang="zh-TW" altLang="en-US" dirty="0" smtClean="0"/>
              <a:t>，在計算上是無法找出原訊息 </a:t>
            </a:r>
            <a:r>
              <a:rPr lang="en-US" altLang="zh-TW" dirty="0" smtClean="0"/>
              <a:t>M</a:t>
            </a:r>
            <a:r>
              <a:rPr lang="zh-TW" altLang="en-US" dirty="0" smtClean="0"/>
              <a:t>，使其符合 </a:t>
            </a:r>
            <a:r>
              <a:rPr lang="en-US" altLang="zh-TW" dirty="0" smtClean="0"/>
              <a:t>h = H(M)</a:t>
            </a:r>
            <a:r>
              <a:rPr lang="zh-TW" altLang="en-US" dirty="0" smtClean="0"/>
              <a:t>，此特性稱之為</a:t>
            </a:r>
            <a:r>
              <a:rPr lang="en-US" altLang="zh-TW" dirty="0" smtClean="0"/>
              <a:t>『</a:t>
            </a:r>
            <a:r>
              <a:rPr lang="zh-TW" altLang="en-US" dirty="0" smtClean="0"/>
              <a:t>單向雜湊</a:t>
            </a:r>
            <a:r>
              <a:rPr lang="en-US" altLang="zh-TW" dirty="0" smtClean="0"/>
              <a:t>』</a:t>
            </a:r>
            <a:r>
              <a:rPr lang="zh-TW" altLang="en-US" dirty="0" smtClean="0"/>
              <a:t>（</a:t>
            </a:r>
            <a:r>
              <a:rPr lang="en-US" altLang="zh-TW" dirty="0" smtClean="0"/>
              <a:t>One-way Hash</a:t>
            </a:r>
            <a:r>
              <a:rPr lang="zh-TW" altLang="en-US" dirty="0" smtClean="0"/>
              <a:t>）。</a:t>
            </a:r>
          </a:p>
          <a:p>
            <a:pPr lvl="1"/>
            <a:r>
              <a:rPr lang="zh-TW" altLang="en-US" dirty="0" smtClean="0"/>
              <a:t>對於一個訊息 </a:t>
            </a:r>
            <a:r>
              <a:rPr lang="en-US" altLang="zh-TW" dirty="0" smtClean="0"/>
              <a:t>M1</a:t>
            </a:r>
            <a:r>
              <a:rPr lang="zh-TW" altLang="en-US" dirty="0" smtClean="0"/>
              <a:t>，在計算上是無法找出另一個訊息 </a:t>
            </a:r>
            <a:r>
              <a:rPr lang="en-US" altLang="zh-TW" dirty="0" smtClean="0"/>
              <a:t>M2 </a:t>
            </a:r>
            <a:r>
              <a:rPr lang="zh-TW" altLang="en-US" dirty="0" smtClean="0"/>
              <a:t>（≠ </a:t>
            </a:r>
            <a:r>
              <a:rPr lang="en-US" altLang="zh-TW" dirty="0" smtClean="0"/>
              <a:t>M1</a:t>
            </a:r>
            <a:r>
              <a:rPr lang="zh-TW" altLang="en-US" dirty="0" smtClean="0"/>
              <a:t>），使得 </a:t>
            </a:r>
            <a:r>
              <a:rPr lang="en-US" altLang="zh-TW" dirty="0" smtClean="0"/>
              <a:t>H(M1) = H(M2)</a:t>
            </a:r>
            <a:r>
              <a:rPr lang="zh-TW" altLang="en-US" dirty="0" smtClean="0"/>
              <a:t>。也就是說，給定一個雜湊值（</a:t>
            </a:r>
            <a:r>
              <a:rPr lang="en-US" altLang="zh-TW" dirty="0" smtClean="0"/>
              <a:t>H(M1)</a:t>
            </a:r>
            <a:r>
              <a:rPr lang="zh-TW" altLang="en-US" dirty="0" smtClean="0"/>
              <a:t>），須無法找出另一個訊息（</a:t>
            </a:r>
            <a:r>
              <a:rPr lang="en-US" altLang="zh-TW" dirty="0" smtClean="0"/>
              <a:t>M2</a:t>
            </a:r>
            <a:r>
              <a:rPr lang="zh-TW" altLang="en-US" dirty="0" smtClean="0"/>
              <a:t>），使其所產生的雜湊值相同。</a:t>
            </a:r>
          </a:p>
          <a:p>
            <a:pPr lvl="1"/>
            <a:r>
              <a:rPr lang="zh-TW" altLang="en-US" dirty="0" smtClean="0"/>
              <a:t>就兩訊息 </a:t>
            </a:r>
            <a:r>
              <a:rPr lang="en-US" altLang="zh-TW" dirty="0" smtClean="0"/>
              <a:t>M1</a:t>
            </a:r>
            <a:r>
              <a:rPr lang="zh-TW" altLang="en-US" dirty="0" smtClean="0"/>
              <a:t>、</a:t>
            </a:r>
            <a:r>
              <a:rPr lang="en-US" altLang="zh-TW" dirty="0" smtClean="0"/>
              <a:t>M2 </a:t>
            </a:r>
            <a:r>
              <a:rPr lang="zh-TW" altLang="en-US" dirty="0" smtClean="0"/>
              <a:t>而言，若他們的雜湊值相等，亦即 </a:t>
            </a:r>
            <a:r>
              <a:rPr lang="en-US" altLang="zh-TW" dirty="0" smtClean="0"/>
              <a:t>H(M1) = H(M2)</a:t>
            </a:r>
            <a:r>
              <a:rPr lang="zh-TW" altLang="en-US" dirty="0" smtClean="0"/>
              <a:t>，則 </a:t>
            </a:r>
            <a:r>
              <a:rPr lang="en-US" altLang="zh-TW" dirty="0" smtClean="0"/>
              <a:t>M1 </a:t>
            </a:r>
            <a:r>
              <a:rPr lang="zh-TW" altLang="en-US" dirty="0" smtClean="0"/>
              <a:t>與 </a:t>
            </a:r>
            <a:r>
              <a:rPr lang="en-US" altLang="zh-TW" dirty="0" smtClean="0"/>
              <a:t>M2 </a:t>
            </a:r>
            <a:r>
              <a:rPr lang="zh-TW" altLang="en-US" dirty="0" smtClean="0"/>
              <a:t>兩訊息也一定相等（</a:t>
            </a:r>
            <a:r>
              <a:rPr lang="en-US" altLang="zh-TW" dirty="0" smtClean="0"/>
              <a:t>M1 = M2</a:t>
            </a:r>
            <a:r>
              <a:rPr lang="zh-TW" altLang="en-US" dirty="0" smtClean="0"/>
              <a:t>）；同理，若 </a:t>
            </a:r>
            <a:r>
              <a:rPr lang="en-US" altLang="zh-TW" dirty="0" smtClean="0"/>
              <a:t>H(M1)≠H(M2)</a:t>
            </a:r>
            <a:r>
              <a:rPr lang="zh-TW" altLang="en-US" dirty="0" smtClean="0"/>
              <a:t>，則 </a:t>
            </a:r>
            <a:r>
              <a:rPr lang="en-US" altLang="zh-TW" dirty="0" smtClean="0"/>
              <a:t>M1≠M2</a:t>
            </a:r>
            <a:r>
              <a:rPr lang="zh-TW" altLang="en-US" dirty="0" smtClean="0"/>
              <a:t>。也就是說，給定一個明文與雜湊值，須保證無法找出另一個訊息來產生同樣的雜湊值。</a:t>
            </a:r>
          </a:p>
          <a:p>
            <a:pPr lvl="1"/>
            <a:r>
              <a:rPr lang="zh-TW" altLang="en-US" dirty="0" smtClean="0"/>
              <a:t>第</a:t>
            </a:r>
            <a:r>
              <a:rPr lang="en-US" altLang="zh-TW" dirty="0" smtClean="0"/>
              <a:t>4</a:t>
            </a:r>
            <a:r>
              <a:rPr lang="zh-TW" altLang="en-US" dirty="0" smtClean="0"/>
              <a:t>項是雜湊函數最基本功能，亦即給予一段不定長度的訊息，能輕易計算出一個固定長度的雜湊值。如果反過來，給予一個固定長度的雜湊值，是無法計算出原來訊息的，也無法找出可以產生同樣雜湊值的另一段訊息，如能達到此功能，一般稱之為</a:t>
            </a:r>
            <a:r>
              <a:rPr lang="en-US" altLang="zh-TW" dirty="0" smtClean="0"/>
              <a:t>『</a:t>
            </a:r>
            <a:r>
              <a:rPr lang="zh-TW" altLang="en-US" dirty="0" smtClean="0"/>
              <a:t>弱雜湊函數</a:t>
            </a:r>
            <a:r>
              <a:rPr lang="en-US" altLang="zh-TW" dirty="0" smtClean="0"/>
              <a:t>』</a:t>
            </a:r>
            <a:r>
              <a:rPr lang="zh-TW" altLang="en-US" dirty="0" smtClean="0"/>
              <a:t>（</a:t>
            </a:r>
            <a:r>
              <a:rPr lang="en-US" altLang="zh-TW" dirty="0" smtClean="0"/>
              <a:t>Weak Hash Function</a:t>
            </a:r>
            <a:r>
              <a:rPr lang="zh-TW" altLang="en-US" dirty="0" smtClean="0"/>
              <a:t>）。若再涵蓋第 </a:t>
            </a:r>
            <a:r>
              <a:rPr lang="en-US" altLang="zh-TW" dirty="0" smtClean="0"/>
              <a:t>5 </a:t>
            </a:r>
            <a:r>
              <a:rPr lang="zh-TW" altLang="en-US" dirty="0" smtClean="0"/>
              <a:t>項功能，則稱為</a:t>
            </a:r>
            <a:r>
              <a:rPr lang="en-US" altLang="zh-TW" dirty="0" smtClean="0"/>
              <a:t>『</a:t>
            </a:r>
            <a:r>
              <a:rPr lang="zh-TW" altLang="en-US" dirty="0" smtClean="0"/>
              <a:t>強雜湊函數</a:t>
            </a:r>
            <a:r>
              <a:rPr lang="en-US" altLang="zh-TW" dirty="0" smtClean="0"/>
              <a:t>』</a:t>
            </a:r>
            <a:r>
              <a:rPr lang="zh-TW" altLang="en-US" dirty="0" smtClean="0"/>
              <a:t>（</a:t>
            </a:r>
            <a:r>
              <a:rPr lang="en-US" altLang="zh-TW" dirty="0" smtClean="0"/>
              <a:t>Strong Hash Function</a:t>
            </a:r>
            <a:r>
              <a:rPr lang="zh-TW" altLang="en-US" dirty="0" smtClean="0"/>
              <a:t>），其表示有了明文與雜湊值，也無法另外偽造一個明文來產生相同的雜湊值。由此可見，欲達到強雜湊函數的功能實不容易，但它可以克服</a:t>
            </a:r>
            <a:r>
              <a:rPr lang="en-US" altLang="zh-TW" dirty="0" smtClean="0"/>
              <a:t>『</a:t>
            </a:r>
            <a:r>
              <a:rPr lang="zh-TW" altLang="en-US" dirty="0" smtClean="0"/>
              <a:t>生日攻擊法</a:t>
            </a:r>
            <a:r>
              <a:rPr lang="en-US" altLang="zh-TW" dirty="0" smtClean="0"/>
              <a:t>』</a:t>
            </a:r>
            <a:r>
              <a:rPr lang="zh-TW" altLang="en-US" dirty="0" smtClean="0"/>
              <a:t>的攻擊。</a:t>
            </a:r>
            <a:endParaRPr lang="zh-TW" altLang="en-US" dirty="0"/>
          </a:p>
        </p:txBody>
      </p:sp>
    </p:spTree>
    <p:extLst>
      <p:ext uri="{BB962C8B-B14F-4D97-AF65-F5344CB8AC3E}">
        <p14:creationId xmlns:p14="http://schemas.microsoft.com/office/powerpoint/2010/main" val="1696075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首先，</a:t>
            </a:r>
            <a:r>
              <a:rPr lang="en-US" altLang="zh-TW" dirty="0" smtClean="0"/>
              <a:t>Mary</a:t>
            </a:r>
            <a:r>
              <a:rPr lang="zh-TW" altLang="en-US" dirty="0" smtClean="0"/>
              <a:t>先將要傳送給</a:t>
            </a:r>
            <a:r>
              <a:rPr lang="en-US" altLang="zh-TW" dirty="0" smtClean="0"/>
              <a:t>Tom</a:t>
            </a:r>
            <a:r>
              <a:rPr lang="zh-TW" altLang="en-US" dirty="0" smtClean="0"/>
              <a:t>的文件訊息</a:t>
            </a:r>
            <a:r>
              <a:rPr lang="en-US" altLang="zh-TW" dirty="0" smtClean="0"/>
              <a:t>M</a:t>
            </a:r>
            <a:r>
              <a:rPr lang="zh-TW" altLang="en-US" dirty="0" smtClean="0"/>
              <a:t>，經過單向雜湊函數運算後得到訊息摘要</a:t>
            </a:r>
            <a:r>
              <a:rPr lang="en-US" altLang="zh-TW" dirty="0" smtClean="0"/>
              <a:t>MD</a:t>
            </a:r>
            <a:r>
              <a:rPr lang="zh-TW" altLang="en-US" dirty="0" smtClean="0"/>
              <a:t>，然後再將文件訊息Ｍ與訊息摘要</a:t>
            </a:r>
            <a:r>
              <a:rPr lang="en-US" altLang="zh-TW" dirty="0" smtClean="0"/>
              <a:t>MD</a:t>
            </a:r>
            <a:r>
              <a:rPr lang="zh-TW" altLang="en-US" dirty="0" smtClean="0"/>
              <a:t>串接（</a:t>
            </a:r>
            <a:r>
              <a:rPr lang="en-US" altLang="zh-TW" dirty="0" smtClean="0"/>
              <a:t>concatenation</a:t>
            </a:r>
            <a:r>
              <a:rPr lang="zh-TW" altLang="en-US" dirty="0" smtClean="0"/>
              <a:t>）起來，再一起傳送給</a:t>
            </a:r>
            <a:r>
              <a:rPr lang="en-US" altLang="zh-TW" dirty="0" smtClean="0"/>
              <a:t>Tom</a:t>
            </a:r>
            <a:r>
              <a:rPr lang="zh-TW" altLang="en-US" dirty="0" smtClean="0"/>
              <a:t>。</a:t>
            </a:r>
            <a:endParaRPr lang="en-US" altLang="zh-TW" dirty="0" smtClean="0"/>
          </a:p>
          <a:p>
            <a:r>
              <a:rPr lang="en-US" altLang="zh-TW" dirty="0" smtClean="0"/>
              <a:t>Tom</a:t>
            </a:r>
            <a:r>
              <a:rPr lang="zh-TW" altLang="en-US" dirty="0" smtClean="0"/>
              <a:t>收到後，先將文件訊息Ｍ使用同樣的單向雜湊函數運算，得到一個訊息摘要</a:t>
            </a:r>
            <a:r>
              <a:rPr lang="en-US" altLang="zh-TW" dirty="0" smtClean="0"/>
              <a:t>MD’</a:t>
            </a:r>
            <a:r>
              <a:rPr lang="zh-TW" altLang="en-US" dirty="0" smtClean="0"/>
              <a:t>，然後</a:t>
            </a:r>
            <a:r>
              <a:rPr lang="en-US" altLang="zh-TW" dirty="0" smtClean="0"/>
              <a:t>Tom</a:t>
            </a:r>
            <a:r>
              <a:rPr lang="zh-TW" altLang="en-US" dirty="0" smtClean="0"/>
              <a:t>將所收到的訊息摘要</a:t>
            </a:r>
            <a:r>
              <a:rPr lang="en-US" altLang="zh-TW" dirty="0" smtClean="0"/>
              <a:t>MD</a:t>
            </a:r>
            <a:r>
              <a:rPr lang="zh-TW" altLang="en-US" dirty="0" smtClean="0"/>
              <a:t>和重新計算得到的訊息摘要</a:t>
            </a:r>
            <a:r>
              <a:rPr lang="en-US" altLang="zh-TW" dirty="0" smtClean="0"/>
              <a:t>MD’</a:t>
            </a:r>
            <a:r>
              <a:rPr lang="zh-TW" altLang="en-US" dirty="0" smtClean="0"/>
              <a:t>進行比較，檢查兩者是否相同，若是相同，表示</a:t>
            </a:r>
            <a:r>
              <a:rPr lang="en-US" altLang="zh-TW" dirty="0" smtClean="0"/>
              <a:t>Tom</a:t>
            </a:r>
            <a:r>
              <a:rPr lang="zh-TW" altLang="en-US" dirty="0" smtClean="0"/>
              <a:t>可以確認所收到文件訊息的完整性（</a:t>
            </a:r>
            <a:r>
              <a:rPr lang="en-US" altLang="zh-TW" dirty="0" smtClean="0"/>
              <a:t>integrity</a:t>
            </a:r>
            <a:r>
              <a:rPr lang="zh-TW" altLang="en-US" dirty="0" smtClean="0"/>
              <a:t>），若是不相同，則</a:t>
            </a:r>
            <a:r>
              <a:rPr lang="en-US" altLang="zh-TW" dirty="0" smtClean="0"/>
              <a:t>Tom</a:t>
            </a:r>
            <a:r>
              <a:rPr lang="zh-TW" altLang="en-US" dirty="0" smtClean="0"/>
              <a:t>會要求</a:t>
            </a:r>
            <a:r>
              <a:rPr lang="en-US" altLang="zh-TW" dirty="0" smtClean="0"/>
              <a:t>Mary</a:t>
            </a:r>
            <a:r>
              <a:rPr lang="zh-TW" altLang="en-US" dirty="0" smtClean="0"/>
              <a:t>重新傳送一次文件訊息連同其訊息摘要。</a:t>
            </a:r>
            <a:endParaRPr lang="zh-TW" altLang="en-US" dirty="0"/>
          </a:p>
        </p:txBody>
      </p:sp>
    </p:spTree>
    <p:extLst>
      <p:ext uri="{BB962C8B-B14F-4D97-AF65-F5344CB8AC3E}">
        <p14:creationId xmlns:p14="http://schemas.microsoft.com/office/powerpoint/2010/main" val="2721513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目前世界上主要使用的單向雜湊函數為</a:t>
            </a:r>
            <a:r>
              <a:rPr lang="en-US" altLang="zh-TW" dirty="0" smtClean="0"/>
              <a:t>SHA</a:t>
            </a:r>
            <a:r>
              <a:rPr lang="zh-TW" altLang="en-US" dirty="0" smtClean="0"/>
              <a:t>，安全雜湊演算法（</a:t>
            </a:r>
            <a:r>
              <a:rPr lang="en-US" altLang="zh-TW" dirty="0" smtClean="0"/>
              <a:t>Secure Hash Algorithm</a:t>
            </a:r>
            <a:r>
              <a:rPr lang="zh-TW" altLang="en-US" dirty="0" smtClean="0"/>
              <a:t>，縮寫為</a:t>
            </a:r>
            <a:r>
              <a:rPr lang="en-US" altLang="zh-TW" dirty="0" smtClean="0"/>
              <a:t>SHA</a:t>
            </a:r>
            <a:r>
              <a:rPr lang="zh-TW" altLang="en-US" dirty="0" smtClean="0"/>
              <a:t>）是一個密碼雜湊函式家族，是</a:t>
            </a:r>
            <a:r>
              <a:rPr lang="en-US" altLang="zh-TW" dirty="0" smtClean="0"/>
              <a:t>FIPS</a:t>
            </a:r>
            <a:r>
              <a:rPr lang="zh-TW" altLang="en-US" dirty="0" smtClean="0"/>
              <a:t>所認證的安全雜湊演算法。能計算出一個數位訊息所對應到的，長度固定的字串（又稱訊息摘要）的演算法。且若輸入的訊息不同，它們對應到不同字串的機率很高。</a:t>
            </a:r>
          </a:p>
          <a:p>
            <a:endParaRPr lang="zh-TW" altLang="en-US" dirty="0" smtClean="0"/>
          </a:p>
          <a:p>
            <a:r>
              <a:rPr lang="en-US" altLang="zh-TW" dirty="0" smtClean="0"/>
              <a:t>SHA</a:t>
            </a:r>
            <a:r>
              <a:rPr lang="zh-TW" altLang="en-US" dirty="0" smtClean="0"/>
              <a:t>家族的演算法，由美國國家安全局（</a:t>
            </a:r>
            <a:r>
              <a:rPr lang="en-US" altLang="zh-TW" dirty="0" smtClean="0"/>
              <a:t>NSA</a:t>
            </a:r>
            <a:r>
              <a:rPr lang="zh-TW" altLang="en-US" dirty="0" smtClean="0"/>
              <a:t>）所設計，並由美國國家標準與技術研究院（</a:t>
            </a:r>
            <a:r>
              <a:rPr lang="en-US" altLang="zh-TW" dirty="0" smtClean="0"/>
              <a:t>NIST</a:t>
            </a:r>
            <a:r>
              <a:rPr lang="zh-TW" altLang="en-US" dirty="0" smtClean="0"/>
              <a:t>）發布，是美國的政府標準，其分別是：</a:t>
            </a:r>
          </a:p>
          <a:p>
            <a:pPr lvl="1"/>
            <a:r>
              <a:rPr lang="en-US" altLang="zh-TW" dirty="0" smtClean="0"/>
              <a:t>SHA-0</a:t>
            </a:r>
            <a:r>
              <a:rPr lang="zh-TW" altLang="en-US" dirty="0" smtClean="0"/>
              <a:t>：</a:t>
            </a:r>
            <a:r>
              <a:rPr lang="en-US" altLang="zh-TW" dirty="0" smtClean="0"/>
              <a:t>1993</a:t>
            </a:r>
            <a:r>
              <a:rPr lang="zh-TW" altLang="en-US" dirty="0" smtClean="0"/>
              <a:t>年發布，當時稱做安全雜湊標準（</a:t>
            </a:r>
            <a:r>
              <a:rPr lang="en-US" altLang="zh-TW" dirty="0" smtClean="0"/>
              <a:t>Secure Hash Standard</a:t>
            </a:r>
            <a:r>
              <a:rPr lang="zh-TW" altLang="en-US" dirty="0" smtClean="0"/>
              <a:t>），發布之後很快就被</a:t>
            </a:r>
            <a:r>
              <a:rPr lang="en-US" altLang="zh-TW" dirty="0" smtClean="0"/>
              <a:t>NSA</a:t>
            </a:r>
            <a:r>
              <a:rPr lang="zh-TW" altLang="en-US" dirty="0" smtClean="0"/>
              <a:t>撤回，是</a:t>
            </a:r>
            <a:r>
              <a:rPr lang="en-US" altLang="zh-TW" dirty="0" smtClean="0"/>
              <a:t>SHA-1</a:t>
            </a:r>
            <a:r>
              <a:rPr lang="zh-TW" altLang="en-US" dirty="0" smtClean="0"/>
              <a:t>的前身。</a:t>
            </a:r>
          </a:p>
          <a:p>
            <a:pPr lvl="1"/>
            <a:r>
              <a:rPr lang="en-US" altLang="zh-TW" dirty="0" smtClean="0"/>
              <a:t>SHA-1</a:t>
            </a:r>
            <a:r>
              <a:rPr lang="zh-TW" altLang="en-US" dirty="0" smtClean="0"/>
              <a:t>：</a:t>
            </a:r>
            <a:r>
              <a:rPr lang="en-US" altLang="zh-TW" dirty="0" smtClean="0"/>
              <a:t>1995</a:t>
            </a:r>
            <a:r>
              <a:rPr lang="zh-TW" altLang="en-US" dirty="0" smtClean="0"/>
              <a:t>年發布，</a:t>
            </a:r>
            <a:r>
              <a:rPr lang="en-US" altLang="zh-TW" dirty="0" smtClean="0"/>
              <a:t>SHA-1</a:t>
            </a:r>
            <a:r>
              <a:rPr lang="zh-TW" altLang="en-US" dirty="0" smtClean="0"/>
              <a:t>在許多安全協定中廣為使用，包括</a:t>
            </a:r>
            <a:r>
              <a:rPr lang="en-US" altLang="zh-TW" dirty="0" smtClean="0"/>
              <a:t>TLS</a:t>
            </a:r>
            <a:r>
              <a:rPr lang="zh-TW" altLang="en-US" dirty="0" smtClean="0"/>
              <a:t>和</a:t>
            </a:r>
            <a:r>
              <a:rPr lang="en-US" altLang="zh-TW" dirty="0" smtClean="0"/>
              <a:t>SSL</a:t>
            </a:r>
            <a:r>
              <a:rPr lang="zh-TW" altLang="en-US" dirty="0" smtClean="0"/>
              <a:t>、</a:t>
            </a:r>
            <a:r>
              <a:rPr lang="en-US" altLang="zh-TW" dirty="0" smtClean="0"/>
              <a:t>PGP</a:t>
            </a:r>
            <a:r>
              <a:rPr lang="zh-TW" altLang="en-US" dirty="0" smtClean="0"/>
              <a:t>、</a:t>
            </a:r>
            <a:r>
              <a:rPr lang="en-US" altLang="zh-TW" dirty="0" smtClean="0"/>
              <a:t>SSH</a:t>
            </a:r>
            <a:r>
              <a:rPr lang="zh-TW" altLang="en-US" dirty="0" smtClean="0"/>
              <a:t>、</a:t>
            </a:r>
            <a:r>
              <a:rPr lang="en-US" altLang="zh-TW" dirty="0" smtClean="0"/>
              <a:t>S/MIME</a:t>
            </a:r>
            <a:r>
              <a:rPr lang="zh-TW" altLang="en-US" dirty="0" smtClean="0"/>
              <a:t>和</a:t>
            </a:r>
            <a:r>
              <a:rPr lang="en-US" altLang="zh-TW" dirty="0" smtClean="0"/>
              <a:t>IPsec</a:t>
            </a:r>
            <a:r>
              <a:rPr lang="zh-TW" altLang="en-US" dirty="0" smtClean="0"/>
              <a:t>，曾被視為是</a:t>
            </a:r>
            <a:r>
              <a:rPr lang="en-US" altLang="zh-TW" dirty="0" smtClean="0"/>
              <a:t>MD5</a:t>
            </a:r>
            <a:r>
              <a:rPr lang="zh-TW" altLang="en-US" dirty="0" smtClean="0"/>
              <a:t>（更早之前被廣為使用的雜湊函式）的後繼者。但</a:t>
            </a:r>
            <a:r>
              <a:rPr lang="en-US" altLang="zh-TW" dirty="0" smtClean="0"/>
              <a:t>SHA-1</a:t>
            </a:r>
            <a:r>
              <a:rPr lang="zh-TW" altLang="en-US" dirty="0" smtClean="0"/>
              <a:t>的安全性在</a:t>
            </a:r>
            <a:r>
              <a:rPr lang="en-US" altLang="zh-TW" dirty="0" smtClean="0"/>
              <a:t>2000</a:t>
            </a:r>
            <a:r>
              <a:rPr lang="zh-TW" altLang="en-US" dirty="0" smtClean="0"/>
              <a:t>年以後已經不被大多數的加密場景所接受。</a:t>
            </a:r>
            <a:r>
              <a:rPr lang="en-US" altLang="zh-TW" dirty="0" smtClean="0"/>
              <a:t>2017</a:t>
            </a:r>
            <a:r>
              <a:rPr lang="zh-TW" altLang="en-US" dirty="0" smtClean="0"/>
              <a:t>年荷蘭密碼學研究小組</a:t>
            </a:r>
            <a:r>
              <a:rPr lang="en-US" altLang="zh-TW" dirty="0" smtClean="0"/>
              <a:t>CWI</a:t>
            </a:r>
            <a:r>
              <a:rPr lang="zh-TW" altLang="en-US" dirty="0" smtClean="0"/>
              <a:t>和</a:t>
            </a:r>
            <a:r>
              <a:rPr lang="en-US" altLang="zh-TW" dirty="0" smtClean="0"/>
              <a:t>Google</a:t>
            </a:r>
            <a:r>
              <a:rPr lang="zh-TW" altLang="en-US" dirty="0" smtClean="0"/>
              <a:t>正式宣布攻破了</a:t>
            </a:r>
            <a:r>
              <a:rPr lang="en-US" altLang="zh-TW" dirty="0" smtClean="0"/>
              <a:t>SHA-1[1]</a:t>
            </a:r>
            <a:r>
              <a:rPr lang="zh-TW" altLang="en-US" dirty="0" smtClean="0"/>
              <a:t>。</a:t>
            </a:r>
          </a:p>
          <a:p>
            <a:pPr lvl="1"/>
            <a:r>
              <a:rPr lang="en-US" altLang="zh-TW" dirty="0" smtClean="0"/>
              <a:t>SHA-2</a:t>
            </a:r>
            <a:r>
              <a:rPr lang="zh-TW" altLang="en-US" dirty="0" smtClean="0"/>
              <a:t>：</a:t>
            </a:r>
            <a:r>
              <a:rPr lang="en-US" altLang="zh-TW" dirty="0" smtClean="0"/>
              <a:t>2001</a:t>
            </a:r>
            <a:r>
              <a:rPr lang="zh-TW" altLang="en-US" dirty="0" smtClean="0"/>
              <a:t>年發布，包括</a:t>
            </a:r>
            <a:r>
              <a:rPr lang="en-US" altLang="zh-TW" dirty="0" smtClean="0"/>
              <a:t>SHA-224</a:t>
            </a:r>
            <a:r>
              <a:rPr lang="zh-TW" altLang="en-US" dirty="0" smtClean="0"/>
              <a:t>、</a:t>
            </a:r>
            <a:r>
              <a:rPr lang="en-US" altLang="zh-TW" dirty="0" smtClean="0"/>
              <a:t>SHA-256</a:t>
            </a:r>
            <a:r>
              <a:rPr lang="zh-TW" altLang="en-US" dirty="0" smtClean="0"/>
              <a:t>、</a:t>
            </a:r>
            <a:r>
              <a:rPr lang="en-US" altLang="zh-TW" dirty="0" smtClean="0"/>
              <a:t>SHA-384</a:t>
            </a:r>
            <a:r>
              <a:rPr lang="zh-TW" altLang="en-US" dirty="0" smtClean="0"/>
              <a:t>、</a:t>
            </a:r>
            <a:r>
              <a:rPr lang="en-US" altLang="zh-TW" dirty="0" smtClean="0"/>
              <a:t>SHA-512</a:t>
            </a:r>
            <a:r>
              <a:rPr lang="zh-TW" altLang="en-US" dirty="0" smtClean="0"/>
              <a:t>、</a:t>
            </a:r>
            <a:r>
              <a:rPr lang="en-US" altLang="zh-TW" dirty="0" smtClean="0"/>
              <a:t>SHA-512/224</a:t>
            </a:r>
            <a:r>
              <a:rPr lang="zh-TW" altLang="en-US" dirty="0" smtClean="0"/>
              <a:t>、</a:t>
            </a:r>
            <a:r>
              <a:rPr lang="en-US" altLang="zh-TW" dirty="0" smtClean="0"/>
              <a:t>SHA-512/256</a:t>
            </a:r>
            <a:r>
              <a:rPr lang="zh-TW" altLang="en-US" dirty="0" smtClean="0"/>
              <a:t>。雖然至今尚未出現對</a:t>
            </a:r>
            <a:r>
              <a:rPr lang="en-US" altLang="zh-TW" dirty="0" smtClean="0"/>
              <a:t>SHA-2</a:t>
            </a:r>
            <a:r>
              <a:rPr lang="zh-TW" altLang="en-US" dirty="0" smtClean="0"/>
              <a:t>有效的攻擊，它的演算法跟</a:t>
            </a:r>
            <a:r>
              <a:rPr lang="en-US" altLang="zh-TW" dirty="0" smtClean="0"/>
              <a:t>SHA-1</a:t>
            </a:r>
            <a:r>
              <a:rPr lang="zh-TW" altLang="en-US" dirty="0" smtClean="0"/>
              <a:t>基本上仍然相似；因此有些人開始發展其他替代的雜湊演算法。</a:t>
            </a:r>
          </a:p>
          <a:p>
            <a:pPr lvl="1"/>
            <a:r>
              <a:rPr lang="en-US" altLang="zh-TW" dirty="0" smtClean="0"/>
              <a:t>SHA-3</a:t>
            </a:r>
            <a:r>
              <a:rPr lang="zh-TW" altLang="en-US" dirty="0" smtClean="0"/>
              <a:t>：</a:t>
            </a:r>
            <a:r>
              <a:rPr lang="en-US" altLang="zh-TW" dirty="0" smtClean="0"/>
              <a:t>2015</a:t>
            </a:r>
            <a:r>
              <a:rPr lang="zh-TW" altLang="en-US" dirty="0" smtClean="0"/>
              <a:t>年正式發布，</a:t>
            </a:r>
            <a:r>
              <a:rPr lang="en-US" altLang="zh-TW" dirty="0" smtClean="0"/>
              <a:t>SHA-3</a:t>
            </a:r>
            <a:r>
              <a:rPr lang="zh-TW" altLang="en-US" dirty="0" smtClean="0"/>
              <a:t>並不是要取代</a:t>
            </a:r>
            <a:r>
              <a:rPr lang="en-US" altLang="zh-TW" dirty="0" smtClean="0"/>
              <a:t>SHA-2</a:t>
            </a:r>
            <a:r>
              <a:rPr lang="zh-TW" altLang="en-US" dirty="0" smtClean="0"/>
              <a:t>，因為</a:t>
            </a:r>
            <a:r>
              <a:rPr lang="en-US" altLang="zh-TW" dirty="0" smtClean="0"/>
              <a:t>SHA-2</a:t>
            </a:r>
            <a:r>
              <a:rPr lang="zh-TW" altLang="en-US" dirty="0" smtClean="0"/>
              <a:t>目前並沒有出現明顯的弱點。由於對</a:t>
            </a:r>
            <a:r>
              <a:rPr lang="en-US" altLang="zh-TW" dirty="0" smtClean="0"/>
              <a:t>MD5</a:t>
            </a:r>
            <a:r>
              <a:rPr lang="zh-TW" altLang="en-US" dirty="0" smtClean="0"/>
              <a:t>出現成功的破解，以及對</a:t>
            </a:r>
            <a:r>
              <a:rPr lang="en-US" altLang="zh-TW" dirty="0" smtClean="0"/>
              <a:t>SHA-0</a:t>
            </a:r>
            <a:r>
              <a:rPr lang="zh-TW" altLang="en-US" dirty="0" smtClean="0"/>
              <a:t>和</a:t>
            </a:r>
            <a:r>
              <a:rPr lang="en-US" altLang="zh-TW" dirty="0" smtClean="0"/>
              <a:t>SHA-1</a:t>
            </a:r>
            <a:r>
              <a:rPr lang="zh-TW" altLang="en-US" dirty="0" smtClean="0"/>
              <a:t>出現理論上破解的方法，</a:t>
            </a:r>
            <a:r>
              <a:rPr lang="en-US" altLang="zh-TW" dirty="0" smtClean="0"/>
              <a:t>NIST</a:t>
            </a:r>
            <a:r>
              <a:rPr lang="zh-TW" altLang="en-US" dirty="0" smtClean="0"/>
              <a:t>感覺需要一個與之前演算法不同的，可替換的加密雜湊演算法，也就是現在的</a:t>
            </a:r>
            <a:r>
              <a:rPr lang="en-US" altLang="zh-TW" dirty="0" smtClean="0"/>
              <a:t>SHA-3</a:t>
            </a:r>
            <a:r>
              <a:rPr lang="zh-TW" altLang="en-US" dirty="0" smtClean="0"/>
              <a:t>。</a:t>
            </a:r>
            <a:endParaRPr lang="en-US" altLang="zh-TW" dirty="0" smtClean="0"/>
          </a:p>
          <a:p>
            <a:pPr lvl="0"/>
            <a:r>
              <a:rPr lang="en-US" altLang="zh-TW" dirty="0" smtClean="0"/>
              <a:t>SHA-1 </a:t>
            </a:r>
            <a:r>
              <a:rPr lang="zh-TW" altLang="en-US" dirty="0" smtClean="0"/>
              <a:t>的特性如下：</a:t>
            </a:r>
          </a:p>
          <a:p>
            <a:pPr lvl="1"/>
            <a:r>
              <a:rPr lang="zh-TW" altLang="en-US" dirty="0" smtClean="0"/>
              <a:t>可以輸入不定長度的訊息，但不可以超過 </a:t>
            </a:r>
            <a:r>
              <a:rPr lang="en-US" altLang="zh-TW" dirty="0" smtClean="0"/>
              <a:t>264 </a:t>
            </a:r>
            <a:r>
              <a:rPr lang="zh-TW" altLang="en-US" dirty="0" smtClean="0"/>
              <a:t>個位元。經過附加位元後必須是 </a:t>
            </a:r>
            <a:r>
              <a:rPr lang="en-US" altLang="zh-TW" dirty="0" smtClean="0"/>
              <a:t>512 </a:t>
            </a:r>
            <a:r>
              <a:rPr lang="zh-TW" altLang="en-US" dirty="0" smtClean="0"/>
              <a:t>位元的整數倍，但還餘有 </a:t>
            </a:r>
            <a:r>
              <a:rPr lang="en-US" altLang="zh-TW" dirty="0" smtClean="0"/>
              <a:t>448 </a:t>
            </a:r>
            <a:r>
              <a:rPr lang="zh-TW" altLang="en-US" dirty="0" smtClean="0"/>
              <a:t>個位元。填補方式與 </a:t>
            </a:r>
            <a:r>
              <a:rPr lang="en-US" altLang="zh-TW" dirty="0" smtClean="0"/>
              <a:t>MD5 </a:t>
            </a:r>
            <a:r>
              <a:rPr lang="zh-TW" altLang="en-US" dirty="0" smtClean="0"/>
              <a:t>一樣，需加入 </a:t>
            </a:r>
            <a:r>
              <a:rPr lang="en-US" altLang="zh-TW" dirty="0" smtClean="0"/>
              <a:t>64 </a:t>
            </a:r>
            <a:r>
              <a:rPr lang="zh-TW" altLang="en-US" dirty="0" smtClean="0"/>
              <a:t>位元的長度欄位。</a:t>
            </a:r>
          </a:p>
          <a:p>
            <a:pPr lvl="1"/>
            <a:r>
              <a:rPr lang="zh-TW" altLang="en-US" dirty="0" smtClean="0"/>
              <a:t>附加位元後的訊息，以 </a:t>
            </a:r>
            <a:r>
              <a:rPr lang="en-US" altLang="zh-TW" dirty="0" smtClean="0"/>
              <a:t>512 </a:t>
            </a:r>
            <a:r>
              <a:rPr lang="zh-TW" altLang="en-US" dirty="0" smtClean="0"/>
              <a:t>位元為單位，分割成若干個區塊；雖然，演算區塊的長度為 </a:t>
            </a:r>
            <a:r>
              <a:rPr lang="en-US" altLang="zh-TW" dirty="0" smtClean="0"/>
              <a:t>512 </a:t>
            </a:r>
            <a:r>
              <a:rPr lang="zh-TW" altLang="en-US" dirty="0" smtClean="0"/>
              <a:t>個位元；但每一區塊經過擴充字元，填入 </a:t>
            </a:r>
            <a:r>
              <a:rPr lang="en-US" altLang="zh-TW" dirty="0" smtClean="0"/>
              <a:t>32 </a:t>
            </a:r>
            <a:r>
              <a:rPr lang="zh-TW" altLang="en-US" dirty="0" smtClean="0"/>
              <a:t>位元的 </a:t>
            </a:r>
            <a:r>
              <a:rPr lang="en-US" altLang="zh-TW" dirty="0" smtClean="0"/>
              <a:t>W[t] </a:t>
            </a:r>
            <a:r>
              <a:rPr lang="zh-TW" altLang="en-US" dirty="0" smtClean="0"/>
              <a:t>紀錄器，計有 </a:t>
            </a:r>
            <a:r>
              <a:rPr lang="en-US" altLang="zh-TW" dirty="0" smtClean="0"/>
              <a:t>80 </a:t>
            </a:r>
            <a:r>
              <a:rPr lang="zh-TW" altLang="en-US" dirty="0" smtClean="0"/>
              <a:t>個紀錄器（</a:t>
            </a:r>
            <a:r>
              <a:rPr lang="en-US" altLang="zh-TW" dirty="0" smtClean="0"/>
              <a:t>t =0, 1, 2, …, 79</a:t>
            </a:r>
            <a:r>
              <a:rPr lang="zh-TW" altLang="en-US" dirty="0" smtClean="0"/>
              <a:t>）。</a:t>
            </a:r>
          </a:p>
          <a:p>
            <a:pPr lvl="1"/>
            <a:r>
              <a:rPr lang="zh-TW" altLang="en-US" dirty="0" smtClean="0"/>
              <a:t>每個步驟計算與最後運算的結果，皆得到 </a:t>
            </a:r>
            <a:r>
              <a:rPr lang="en-US" altLang="zh-TW" dirty="0" smtClean="0"/>
              <a:t>160 </a:t>
            </a:r>
            <a:r>
              <a:rPr lang="zh-TW" altLang="en-US" dirty="0" smtClean="0"/>
              <a:t>個位元的雜湊值。</a:t>
            </a:r>
          </a:p>
          <a:p>
            <a:pPr lvl="1"/>
            <a:r>
              <a:rPr lang="en-US" altLang="zh-TW" dirty="0" smtClean="0"/>
              <a:t>SHA-1 </a:t>
            </a:r>
            <a:r>
              <a:rPr lang="zh-TW" altLang="en-US" dirty="0" smtClean="0"/>
              <a:t>區塊之間的演算程序和 </a:t>
            </a:r>
            <a:r>
              <a:rPr lang="en-US" altLang="zh-TW" dirty="0" smtClean="0"/>
              <a:t>MD5 </a:t>
            </a:r>
            <a:r>
              <a:rPr lang="zh-TW" altLang="en-US" dirty="0" smtClean="0"/>
              <a:t>一樣，如圖 </a:t>
            </a:r>
            <a:r>
              <a:rPr lang="en-US" altLang="zh-TW" dirty="0" smtClean="0"/>
              <a:t>5-3 </a:t>
            </a:r>
            <a:r>
              <a:rPr lang="zh-TW" altLang="en-US" dirty="0" smtClean="0"/>
              <a:t>所示。</a:t>
            </a:r>
          </a:p>
          <a:p>
            <a:pPr lvl="1"/>
            <a:r>
              <a:rPr lang="zh-TW" altLang="en-US" dirty="0" smtClean="0"/>
              <a:t>利用 </a:t>
            </a:r>
            <a:r>
              <a:rPr lang="en-US" altLang="zh-TW" dirty="0" smtClean="0"/>
              <a:t>5 </a:t>
            </a:r>
            <a:r>
              <a:rPr lang="zh-TW" altLang="en-US" dirty="0" smtClean="0"/>
              <a:t>個 </a:t>
            </a:r>
            <a:r>
              <a:rPr lang="en-US" altLang="zh-TW" dirty="0" smtClean="0"/>
              <a:t>32 </a:t>
            </a:r>
            <a:r>
              <a:rPr lang="zh-TW" altLang="en-US" dirty="0" smtClean="0"/>
              <a:t>位元的暫存器（</a:t>
            </a:r>
            <a:r>
              <a:rPr lang="en-US" altLang="zh-TW" dirty="0" smtClean="0"/>
              <a:t>A</a:t>
            </a:r>
            <a:r>
              <a:rPr lang="zh-TW" altLang="en-US" dirty="0" smtClean="0"/>
              <a:t>、</a:t>
            </a:r>
            <a:r>
              <a:rPr lang="en-US" altLang="zh-TW" dirty="0" smtClean="0"/>
              <a:t>B</a:t>
            </a:r>
            <a:r>
              <a:rPr lang="zh-TW" altLang="en-US" dirty="0" smtClean="0"/>
              <a:t>、</a:t>
            </a:r>
            <a:r>
              <a:rPr lang="en-US" altLang="zh-TW" dirty="0" smtClean="0"/>
              <a:t>C</a:t>
            </a:r>
            <a:r>
              <a:rPr lang="zh-TW" altLang="en-US" dirty="0" smtClean="0"/>
              <a:t>、</a:t>
            </a:r>
            <a:r>
              <a:rPr lang="en-US" altLang="zh-TW" dirty="0" smtClean="0"/>
              <a:t>D </a:t>
            </a:r>
            <a:r>
              <a:rPr lang="zh-TW" altLang="en-US" dirty="0" smtClean="0"/>
              <a:t>與 </a:t>
            </a:r>
            <a:r>
              <a:rPr lang="en-US" altLang="zh-TW" dirty="0" smtClean="0"/>
              <a:t>E</a:t>
            </a:r>
            <a:r>
              <a:rPr lang="zh-TW" altLang="en-US" dirty="0" smtClean="0"/>
              <a:t>），來儲存演算中的 </a:t>
            </a:r>
            <a:r>
              <a:rPr lang="en-US" altLang="zh-TW" dirty="0" smtClean="0"/>
              <a:t>160 </a:t>
            </a:r>
            <a:r>
              <a:rPr lang="zh-TW" altLang="en-US" dirty="0" smtClean="0"/>
              <a:t>位元的雜湊值。</a:t>
            </a:r>
          </a:p>
          <a:p>
            <a:pPr lvl="1"/>
            <a:r>
              <a:rPr lang="zh-TW" altLang="en-US" dirty="0" smtClean="0"/>
              <a:t>演算步驟共有 </a:t>
            </a:r>
            <a:r>
              <a:rPr lang="en-US" altLang="zh-TW" dirty="0" smtClean="0"/>
              <a:t>4 </a:t>
            </a:r>
            <a:r>
              <a:rPr lang="zh-TW" altLang="en-US" dirty="0" smtClean="0"/>
              <a:t>個回合，每回合執行 </a:t>
            </a:r>
            <a:r>
              <a:rPr lang="en-US" altLang="zh-TW" dirty="0" smtClean="0"/>
              <a:t>20 </a:t>
            </a:r>
            <a:r>
              <a:rPr lang="zh-TW" altLang="en-US" dirty="0" smtClean="0"/>
              <a:t>次，共計 </a:t>
            </a:r>
            <a:r>
              <a:rPr lang="en-US" altLang="zh-TW" dirty="0" smtClean="0"/>
              <a:t>80 </a:t>
            </a:r>
            <a:r>
              <a:rPr lang="zh-TW" altLang="en-US" dirty="0" smtClean="0"/>
              <a:t>次的運算。</a:t>
            </a:r>
          </a:p>
          <a:p>
            <a:pPr lvl="1"/>
            <a:r>
              <a:rPr lang="zh-TW" altLang="en-US" dirty="0" smtClean="0"/>
              <a:t>每回合含一個基本邏輯函數，計有 </a:t>
            </a:r>
            <a:r>
              <a:rPr lang="en-US" altLang="zh-TW" dirty="0" smtClean="0"/>
              <a:t>4 </a:t>
            </a:r>
            <a:r>
              <a:rPr lang="zh-TW" altLang="en-US" dirty="0" smtClean="0"/>
              <a:t>個邏輯函數（</a:t>
            </a:r>
            <a:r>
              <a:rPr lang="en-US" altLang="zh-TW" dirty="0" smtClean="0"/>
              <a:t>f1</a:t>
            </a:r>
            <a:r>
              <a:rPr lang="zh-TW" altLang="en-US" dirty="0" smtClean="0"/>
              <a:t>、</a:t>
            </a:r>
            <a:r>
              <a:rPr lang="en-US" altLang="zh-TW" dirty="0" smtClean="0"/>
              <a:t>f2</a:t>
            </a:r>
            <a:r>
              <a:rPr lang="zh-TW" altLang="en-US" dirty="0" smtClean="0"/>
              <a:t>、</a:t>
            </a:r>
            <a:r>
              <a:rPr lang="en-US" altLang="zh-TW" dirty="0" smtClean="0"/>
              <a:t>f3 </a:t>
            </a:r>
            <a:r>
              <a:rPr lang="zh-TW" altLang="en-US" dirty="0" smtClean="0"/>
              <a:t>與 </a:t>
            </a:r>
            <a:r>
              <a:rPr lang="en-US" altLang="zh-TW" dirty="0" smtClean="0"/>
              <a:t>f4</a:t>
            </a:r>
            <a:r>
              <a:rPr lang="zh-TW" altLang="en-US" dirty="0" smtClean="0"/>
              <a:t>）；並於每回合加入一個固定常數（</a:t>
            </a:r>
            <a:r>
              <a:rPr lang="en-US" altLang="zh-TW" dirty="0" smtClean="0"/>
              <a:t>K1~4</a:t>
            </a:r>
            <a:r>
              <a:rPr lang="zh-TW" altLang="en-US" dirty="0" smtClean="0"/>
              <a:t>，或稱為</a:t>
            </a:r>
            <a:r>
              <a:rPr lang="en-US" altLang="zh-TW" dirty="0" smtClean="0"/>
              <a:t>『</a:t>
            </a:r>
            <a:r>
              <a:rPr lang="zh-TW" altLang="en-US" dirty="0" smtClean="0"/>
              <a:t>鹽</a:t>
            </a:r>
            <a:r>
              <a:rPr lang="en-US" altLang="zh-TW" dirty="0" smtClean="0"/>
              <a:t>』</a:t>
            </a:r>
            <a:r>
              <a:rPr lang="zh-TW" altLang="en-US" dirty="0" smtClean="0"/>
              <a:t>）。</a:t>
            </a:r>
          </a:p>
          <a:p>
            <a:pPr lvl="1"/>
            <a:r>
              <a:rPr lang="zh-TW" altLang="en-US" dirty="0" smtClean="0"/>
              <a:t>每個步驟於演算基本邏輯函數時，會輸入相對應的常數（</a:t>
            </a:r>
            <a:r>
              <a:rPr lang="en-US" altLang="zh-TW" dirty="0" smtClean="0"/>
              <a:t>K1~4</a:t>
            </a:r>
            <a:r>
              <a:rPr lang="zh-TW" altLang="en-US" dirty="0" smtClean="0"/>
              <a:t>）與訊息區段（</a:t>
            </a:r>
            <a:r>
              <a:rPr lang="en-US" altLang="zh-TW" dirty="0" smtClean="0"/>
              <a:t>W[t], t = 0, 1, 2, …, 79</a:t>
            </a:r>
            <a:r>
              <a:rPr lang="zh-TW" altLang="en-US" dirty="0" smtClean="0"/>
              <a:t>）。</a:t>
            </a:r>
          </a:p>
          <a:p>
            <a:endParaRPr lang="zh-TW" altLang="en-US" dirty="0"/>
          </a:p>
        </p:txBody>
      </p:sp>
    </p:spTree>
    <p:extLst>
      <p:ext uri="{BB962C8B-B14F-4D97-AF65-F5344CB8AC3E}">
        <p14:creationId xmlns:p14="http://schemas.microsoft.com/office/powerpoint/2010/main" val="4065143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在密碼學及計算機科學中，雜湊樹（</a:t>
            </a:r>
            <a:r>
              <a:rPr lang="en-US" altLang="zh-TW" dirty="0" smtClean="0"/>
              <a:t>hash tree</a:t>
            </a:r>
            <a:r>
              <a:rPr lang="zh-TW" altLang="en-US" dirty="0" smtClean="0"/>
              <a:t>）是一種樹形資料結構，每個葉節點均以數據塊的雜湊作為標籤，而除了葉節點以外的節點則以其子節點標籤的加密雜湊作為標籤 。雜湊樹能夠高效、安全地驗證大型資料結構的內容，是雜湊鏈的推廣形式。雜湊樹的概念由瑞夫</a:t>
            </a:r>
            <a:r>
              <a:rPr lang="en-US" altLang="zh-TW" dirty="0" smtClean="0"/>
              <a:t>·</a:t>
            </a:r>
            <a:r>
              <a:rPr lang="zh-TW" altLang="en-US" dirty="0" smtClean="0"/>
              <a:t>墨克於 </a:t>
            </a:r>
            <a:r>
              <a:rPr lang="en-US" altLang="zh-TW" dirty="0" smtClean="0"/>
              <a:t>1979 </a:t>
            </a:r>
            <a:r>
              <a:rPr lang="zh-TW" altLang="en-US" dirty="0" smtClean="0"/>
              <a:t>年申請專利，故亦稱墨克樹（</a:t>
            </a:r>
            <a:r>
              <a:rPr lang="en-US" altLang="zh-TW" dirty="0" err="1" smtClean="0"/>
              <a:t>Merkle</a:t>
            </a:r>
            <a:r>
              <a:rPr lang="en-US" altLang="zh-TW" dirty="0" smtClean="0"/>
              <a:t> tree</a:t>
            </a:r>
            <a:r>
              <a:rPr lang="zh-TW" altLang="en-US" dirty="0" smtClean="0"/>
              <a:t>）。</a:t>
            </a:r>
            <a:endParaRPr lang="en-US" altLang="zh-TW" dirty="0" smtClean="0"/>
          </a:p>
          <a:p>
            <a:r>
              <a:rPr lang="zh-TW" altLang="en-US" dirty="0" smtClean="0"/>
              <a:t>雜湊樹的頂部為頂部雜湊（</a:t>
            </a:r>
            <a:r>
              <a:rPr lang="en-US" altLang="zh-TW" dirty="0" smtClean="0"/>
              <a:t>top hash</a:t>
            </a:r>
            <a:r>
              <a:rPr lang="zh-TW" altLang="en-US" dirty="0" smtClean="0"/>
              <a:t>），亦稱根雜湊（</a:t>
            </a:r>
            <a:r>
              <a:rPr lang="en-US" altLang="zh-TW" dirty="0" smtClean="0"/>
              <a:t>root hash</a:t>
            </a:r>
            <a:r>
              <a:rPr lang="zh-TW" altLang="en-US" dirty="0" smtClean="0"/>
              <a:t>）或主雜湊（</a:t>
            </a:r>
            <a:r>
              <a:rPr lang="en-US" altLang="zh-TW" dirty="0" smtClean="0"/>
              <a:t>master hash</a:t>
            </a:r>
            <a:r>
              <a:rPr lang="zh-TW" altLang="en-US" dirty="0" smtClean="0"/>
              <a:t>）。以從 </a:t>
            </a:r>
            <a:r>
              <a:rPr lang="en-US" altLang="zh-TW" dirty="0" smtClean="0"/>
              <a:t>P2P </a:t>
            </a:r>
            <a:r>
              <a:rPr lang="zh-TW" altLang="en-US" dirty="0" smtClean="0"/>
              <a:t>網絡下載文件為例：通常先從可信的來源獲取頂部雜湊，如朋友告知、網站分享等。得到頂部雜湊後，則整棵雜湊樹就可以通過 </a:t>
            </a:r>
            <a:r>
              <a:rPr lang="en-US" altLang="zh-TW" dirty="0" smtClean="0"/>
              <a:t>P2P </a:t>
            </a:r>
            <a:r>
              <a:rPr lang="zh-TW" altLang="en-US" dirty="0" smtClean="0"/>
              <a:t>網絡中的非受信來源獲取。下載得到雜湊樹後，即可根據可信的頂部雜湊對其進行校驗，驗證數據是否完整、是否遭受破壞。</a:t>
            </a:r>
            <a:endParaRPr lang="zh-TW" altLang="en-US" dirty="0"/>
          </a:p>
        </p:txBody>
      </p:sp>
    </p:spTree>
    <p:extLst>
      <p:ext uri="{BB962C8B-B14F-4D97-AF65-F5344CB8AC3E}">
        <p14:creationId xmlns:p14="http://schemas.microsoft.com/office/powerpoint/2010/main" val="3710164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這樣的好處是，如果小塊數據在傳輸過程中損壞了，那麽只要重新下載這一快數據就行了，不用重新下載整個文件。</a:t>
            </a:r>
          </a:p>
          <a:p>
            <a:r>
              <a:rPr lang="zh-TW" altLang="en-US" dirty="0" smtClean="0"/>
              <a:t>怎麽確定小的數據塊沒有損壞哪？只需要為每個數據塊做</a:t>
            </a:r>
            <a:r>
              <a:rPr lang="en-US" altLang="zh-TW" dirty="0" smtClean="0"/>
              <a:t>Hash</a:t>
            </a:r>
            <a:r>
              <a:rPr lang="zh-TW" altLang="en-US" dirty="0" smtClean="0"/>
              <a:t>。</a:t>
            </a:r>
            <a:r>
              <a:rPr lang="en-US" altLang="zh-TW" dirty="0" smtClean="0"/>
              <a:t>BT</a:t>
            </a:r>
            <a:r>
              <a:rPr lang="zh-TW" altLang="en-US" dirty="0" smtClean="0"/>
              <a:t>下載的時候，在下載到真正數據之前，我們會先下載一個</a:t>
            </a:r>
            <a:r>
              <a:rPr lang="en-US" altLang="zh-TW" dirty="0" smtClean="0"/>
              <a:t>Hash</a:t>
            </a:r>
            <a:r>
              <a:rPr lang="zh-TW" altLang="en-US" dirty="0" smtClean="0"/>
              <a:t>列表。那麽問題又來了，怎麽確定這個</a:t>
            </a:r>
            <a:r>
              <a:rPr lang="en-US" altLang="zh-TW" dirty="0" smtClean="0"/>
              <a:t>Hash</a:t>
            </a:r>
            <a:r>
              <a:rPr lang="zh-TW" altLang="en-US" dirty="0" smtClean="0"/>
              <a:t>列表本事是正確的哪？答案是把每個小塊數據的</a:t>
            </a:r>
            <a:r>
              <a:rPr lang="en-US" altLang="zh-TW" dirty="0" smtClean="0"/>
              <a:t>Hash</a:t>
            </a:r>
            <a:r>
              <a:rPr lang="zh-TW" altLang="en-US" dirty="0" smtClean="0"/>
              <a:t>值拼到一起，然後對這個長字符串在作一次</a:t>
            </a:r>
            <a:r>
              <a:rPr lang="en-US" altLang="zh-TW" dirty="0" smtClean="0"/>
              <a:t>Hash</a:t>
            </a:r>
            <a:r>
              <a:rPr lang="zh-TW" altLang="en-US" dirty="0" smtClean="0"/>
              <a:t>運算，這樣就得到</a:t>
            </a:r>
            <a:r>
              <a:rPr lang="en-US" altLang="zh-TW" dirty="0" smtClean="0"/>
              <a:t>Hash</a:t>
            </a:r>
            <a:r>
              <a:rPr lang="zh-TW" altLang="en-US" dirty="0" smtClean="0"/>
              <a:t>列表的根</a:t>
            </a:r>
            <a:r>
              <a:rPr lang="en-US" altLang="zh-TW" dirty="0" smtClean="0"/>
              <a:t>Hash(Top Hash or Root Hash)</a:t>
            </a:r>
            <a:r>
              <a:rPr lang="zh-TW" altLang="en-US" dirty="0" smtClean="0"/>
              <a:t>。下載數據的時候，首先從可信的數據源得到正確的根</a:t>
            </a:r>
            <a:r>
              <a:rPr lang="en-US" altLang="zh-TW" dirty="0" smtClean="0"/>
              <a:t>Hash</a:t>
            </a:r>
            <a:r>
              <a:rPr lang="zh-TW" altLang="en-US" dirty="0" smtClean="0"/>
              <a:t>，就可以用它來校驗</a:t>
            </a:r>
            <a:r>
              <a:rPr lang="en-US" altLang="zh-TW" dirty="0" smtClean="0"/>
              <a:t>Hash</a:t>
            </a:r>
            <a:r>
              <a:rPr lang="zh-TW" altLang="en-US" dirty="0" smtClean="0"/>
              <a:t>列表了，然後通過校驗後的</a:t>
            </a:r>
            <a:r>
              <a:rPr lang="en-US" altLang="zh-TW" dirty="0" smtClean="0"/>
              <a:t>Hash</a:t>
            </a:r>
            <a:r>
              <a:rPr lang="zh-TW" altLang="en-US" dirty="0" smtClean="0"/>
              <a:t>列表校驗數據塊。 </a:t>
            </a:r>
            <a:endParaRPr lang="zh-TW" altLang="en-US" dirty="0"/>
          </a:p>
        </p:txBody>
      </p:sp>
    </p:spTree>
    <p:extLst>
      <p:ext uri="{BB962C8B-B14F-4D97-AF65-F5344CB8AC3E}">
        <p14:creationId xmlns:p14="http://schemas.microsoft.com/office/powerpoint/2010/main" val="3774539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en-US" altLang="zh-TW" dirty="0" err="1" smtClean="0"/>
              <a:t>Merkle</a:t>
            </a:r>
            <a:r>
              <a:rPr lang="en-US" altLang="zh-TW" dirty="0" smtClean="0"/>
              <a:t> Tree</a:t>
            </a:r>
            <a:r>
              <a:rPr lang="zh-TW" altLang="en-US" dirty="0" smtClean="0"/>
              <a:t>可以看做</a:t>
            </a:r>
            <a:r>
              <a:rPr lang="en-US" altLang="zh-TW" dirty="0" smtClean="0"/>
              <a:t>Hash List</a:t>
            </a:r>
            <a:r>
              <a:rPr lang="zh-TW" altLang="en-US" dirty="0" smtClean="0"/>
              <a:t>的泛化（</a:t>
            </a:r>
            <a:r>
              <a:rPr lang="en-US" altLang="zh-TW" dirty="0" smtClean="0"/>
              <a:t>Hash List</a:t>
            </a:r>
            <a:r>
              <a:rPr lang="zh-TW" altLang="en-US" dirty="0" smtClean="0"/>
              <a:t>可以看作一種特殊的</a:t>
            </a:r>
            <a:r>
              <a:rPr lang="en-US" altLang="zh-TW" dirty="0" err="1" smtClean="0"/>
              <a:t>Merkle</a:t>
            </a:r>
            <a:r>
              <a:rPr lang="en-US" altLang="zh-TW" dirty="0" smtClean="0"/>
              <a:t> Tree</a:t>
            </a:r>
            <a:r>
              <a:rPr lang="zh-TW" altLang="en-US" dirty="0" smtClean="0"/>
              <a:t>，即樹高為</a:t>
            </a:r>
            <a:r>
              <a:rPr lang="en-US" altLang="zh-TW" dirty="0" smtClean="0"/>
              <a:t>2</a:t>
            </a:r>
            <a:r>
              <a:rPr lang="zh-TW" altLang="en-US" dirty="0" smtClean="0"/>
              <a:t>的多叉</a:t>
            </a:r>
            <a:r>
              <a:rPr lang="en-US" altLang="zh-TW" dirty="0" err="1" smtClean="0"/>
              <a:t>Merkle</a:t>
            </a:r>
            <a:r>
              <a:rPr lang="en-US" altLang="zh-TW" dirty="0" smtClean="0"/>
              <a:t> Tree</a:t>
            </a:r>
            <a:r>
              <a:rPr lang="zh-TW" altLang="en-US" dirty="0" smtClean="0"/>
              <a:t>）。</a:t>
            </a:r>
            <a:endParaRPr lang="en-US" altLang="zh-TW" dirty="0" smtClean="0"/>
          </a:p>
          <a:p>
            <a:pPr lvl="1"/>
            <a:r>
              <a:rPr lang="zh-TW" altLang="en-US" dirty="0" smtClean="0"/>
              <a:t>在最底層，和雜湊列表一樣，我們把數據分成小的數據塊，有相應地雜湊和它對應。但是往上走，並不是直接去運算根雜湊，而是把相鄰的兩個雜湊合並成一個字符串，然後運算這個字符串的雜湊，這樣每兩個雜湊就結婚生子，得到了一個”子雜湊“。如果最底層的雜湊總數是單數，那到最後必然出現一個單身雜湊，這種情況就直接對它進行雜湊運算，所以也能得到它的子雜湊。於是往上推，依然是一樣的方式，可以得到數目更少的新一級雜湊，最終必然形成一棵倒掛的樹，到了樹根的這個位置，這一代就剩下一個根雜湊了，我們把它叫做 </a:t>
            </a:r>
            <a:r>
              <a:rPr lang="en-US" altLang="zh-TW" dirty="0" err="1" smtClean="0"/>
              <a:t>Merkle</a:t>
            </a:r>
            <a:r>
              <a:rPr lang="en-US" altLang="zh-TW" dirty="0" smtClean="0"/>
              <a:t> Root</a:t>
            </a:r>
            <a:r>
              <a:rPr lang="zh-TW" altLang="en-US" dirty="0" smtClean="0"/>
              <a:t>。</a:t>
            </a:r>
          </a:p>
          <a:p>
            <a:pPr lvl="1"/>
            <a:endParaRPr lang="zh-TW" altLang="en-US" dirty="0" smtClean="0"/>
          </a:p>
          <a:p>
            <a:pPr lvl="1"/>
            <a:r>
              <a:rPr lang="zh-TW" altLang="en-US" dirty="0" smtClean="0"/>
              <a:t>在</a:t>
            </a:r>
            <a:r>
              <a:rPr lang="en-US" altLang="zh-TW" dirty="0" smtClean="0"/>
              <a:t>p2p</a:t>
            </a:r>
            <a:r>
              <a:rPr lang="zh-TW" altLang="en-US" dirty="0" smtClean="0"/>
              <a:t>網絡下載網絡之前，先從可信的源獲得文件的</a:t>
            </a:r>
            <a:r>
              <a:rPr lang="en-US" altLang="zh-TW" dirty="0" err="1" smtClean="0"/>
              <a:t>Merkle</a:t>
            </a:r>
            <a:r>
              <a:rPr lang="en-US" altLang="zh-TW" dirty="0" smtClean="0"/>
              <a:t> Tree</a:t>
            </a:r>
            <a:r>
              <a:rPr lang="zh-TW" altLang="en-US" dirty="0" smtClean="0"/>
              <a:t>樹根。一旦獲得了樹根，就可以從其他從不可信的源獲取</a:t>
            </a:r>
            <a:r>
              <a:rPr lang="en-US" altLang="zh-TW" dirty="0" err="1" smtClean="0"/>
              <a:t>Merkle</a:t>
            </a:r>
            <a:r>
              <a:rPr lang="en-US" altLang="zh-TW" dirty="0" smtClean="0"/>
              <a:t> tree</a:t>
            </a:r>
            <a:r>
              <a:rPr lang="zh-TW" altLang="en-US" dirty="0" smtClean="0"/>
              <a:t>。通過可信的樹根來檢查接受到的</a:t>
            </a:r>
            <a:r>
              <a:rPr lang="en-US" altLang="zh-TW" dirty="0" err="1" smtClean="0"/>
              <a:t>Merkle</a:t>
            </a:r>
            <a:r>
              <a:rPr lang="en-US" altLang="zh-TW" dirty="0" smtClean="0"/>
              <a:t> Tree</a:t>
            </a:r>
            <a:r>
              <a:rPr lang="zh-TW" altLang="en-US" dirty="0" smtClean="0"/>
              <a:t>。如果</a:t>
            </a:r>
            <a:r>
              <a:rPr lang="en-US" altLang="zh-TW" dirty="0" err="1" smtClean="0"/>
              <a:t>Merkle</a:t>
            </a:r>
            <a:r>
              <a:rPr lang="en-US" altLang="zh-TW" dirty="0" smtClean="0"/>
              <a:t> Tree</a:t>
            </a:r>
            <a:r>
              <a:rPr lang="zh-TW" altLang="en-US" dirty="0" smtClean="0"/>
              <a:t>是損壞的或者虛假的，就從其他源獲得另一個</a:t>
            </a:r>
            <a:r>
              <a:rPr lang="en-US" altLang="zh-TW" dirty="0" err="1" smtClean="0"/>
              <a:t>Merkle</a:t>
            </a:r>
            <a:r>
              <a:rPr lang="en-US" altLang="zh-TW" dirty="0" smtClean="0"/>
              <a:t> Tree</a:t>
            </a:r>
            <a:r>
              <a:rPr lang="zh-TW" altLang="en-US" dirty="0" smtClean="0"/>
              <a:t>，直到獲得一個與可信樹根匹配的</a:t>
            </a:r>
            <a:r>
              <a:rPr lang="en-US" altLang="zh-TW" dirty="0" err="1" smtClean="0"/>
              <a:t>Merkle</a:t>
            </a:r>
            <a:r>
              <a:rPr lang="en-US" altLang="zh-TW" dirty="0" smtClean="0"/>
              <a:t> Tree</a:t>
            </a:r>
            <a:r>
              <a:rPr lang="zh-TW" altLang="en-US" dirty="0" smtClean="0"/>
              <a:t>。</a:t>
            </a:r>
          </a:p>
          <a:p>
            <a:pPr lvl="1"/>
            <a:endParaRPr lang="zh-TW" altLang="en-US" dirty="0" smtClean="0"/>
          </a:p>
          <a:p>
            <a:pPr lvl="1"/>
            <a:r>
              <a:rPr lang="en-US" altLang="zh-TW" dirty="0" err="1" smtClean="0"/>
              <a:t>Merkle</a:t>
            </a:r>
            <a:r>
              <a:rPr lang="en-US" altLang="zh-TW" dirty="0" smtClean="0"/>
              <a:t> Tree</a:t>
            </a:r>
            <a:r>
              <a:rPr lang="zh-TW" altLang="en-US" dirty="0" smtClean="0"/>
              <a:t>和</a:t>
            </a:r>
            <a:r>
              <a:rPr lang="en-US" altLang="zh-TW" dirty="0" smtClean="0"/>
              <a:t>Hash List</a:t>
            </a:r>
            <a:r>
              <a:rPr lang="zh-TW" altLang="en-US" dirty="0" smtClean="0"/>
              <a:t>的主要區別是，可以直接下載並立即驗證</a:t>
            </a:r>
            <a:r>
              <a:rPr lang="en-US" altLang="zh-TW" dirty="0" err="1" smtClean="0"/>
              <a:t>Merkle</a:t>
            </a:r>
            <a:r>
              <a:rPr lang="en-US" altLang="zh-TW" dirty="0" smtClean="0"/>
              <a:t> Tree</a:t>
            </a:r>
            <a:r>
              <a:rPr lang="zh-TW" altLang="en-US" dirty="0" smtClean="0"/>
              <a:t>的一個分支。因為可以將文件切分成小的數據塊，這樣如果有一塊數據損壞，僅僅重新下載這個數據塊就行了。如果文件非常大，那麽</a:t>
            </a:r>
            <a:r>
              <a:rPr lang="en-US" altLang="zh-TW" dirty="0" err="1" smtClean="0"/>
              <a:t>Merkle</a:t>
            </a:r>
            <a:r>
              <a:rPr lang="en-US" altLang="zh-TW" dirty="0" smtClean="0"/>
              <a:t> tree</a:t>
            </a:r>
            <a:r>
              <a:rPr lang="zh-TW" altLang="en-US" dirty="0" smtClean="0"/>
              <a:t>和</a:t>
            </a:r>
            <a:r>
              <a:rPr lang="en-US" altLang="zh-TW" dirty="0" smtClean="0"/>
              <a:t>Hash list</a:t>
            </a:r>
            <a:r>
              <a:rPr lang="zh-TW" altLang="en-US" dirty="0" smtClean="0"/>
              <a:t>都很到，但是</a:t>
            </a:r>
            <a:r>
              <a:rPr lang="en-US" altLang="zh-TW" dirty="0" err="1" smtClean="0"/>
              <a:t>Merkle</a:t>
            </a:r>
            <a:r>
              <a:rPr lang="en-US" altLang="zh-TW" dirty="0" smtClean="0"/>
              <a:t> tree</a:t>
            </a:r>
            <a:r>
              <a:rPr lang="zh-TW" altLang="en-US" dirty="0" smtClean="0"/>
              <a:t>可以一次下載一個分支，然後立即驗證這個分支，如果分支驗證通過，就可以下載數據了。而</a:t>
            </a:r>
            <a:r>
              <a:rPr lang="en-US" altLang="zh-TW" dirty="0" smtClean="0"/>
              <a:t>Hash list</a:t>
            </a:r>
            <a:r>
              <a:rPr lang="zh-TW" altLang="en-US" dirty="0" smtClean="0"/>
              <a:t>只有下載整個</a:t>
            </a:r>
            <a:r>
              <a:rPr lang="en-US" altLang="zh-TW" dirty="0" smtClean="0"/>
              <a:t>hash list</a:t>
            </a:r>
            <a:r>
              <a:rPr lang="zh-TW" altLang="en-US" dirty="0" smtClean="0"/>
              <a:t>才能驗證。 </a:t>
            </a:r>
            <a:endParaRPr lang="zh-TW" altLang="en-US" dirty="0"/>
          </a:p>
        </p:txBody>
      </p:sp>
    </p:spTree>
    <p:extLst>
      <p:ext uri="{BB962C8B-B14F-4D97-AF65-F5344CB8AC3E}">
        <p14:creationId xmlns:p14="http://schemas.microsoft.com/office/powerpoint/2010/main" val="1370538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數位簽章是一種類似寫在紙上的普通的物理簽名，但是使用了公鑰加密領域的技術實現，用於鑑別數位信息的方法。一套數位簽章通常定義兩種互補的運算，一個用於簽名，另一個用於驗證，但法條中的電子簽章與數位簽章，代表之意義並不相同，電子簽章用以辨識及確認電子文件簽署人身分、資格及電子文件真偽者。而數位簽章則是以數學演算法或其他方式運算對其加密，才形成電子簽章，意即使用數位簽章才創造出電子簽章。數位簽章不是指將簽名掃描成數位圖像，或者用觸摸板獲取的簽名，更不是落款。數位簽章了的文件的完整性是很容易驗證的（不需要騎縫章、騎縫簽名，也不需要筆跡鑑定），而且數位簽章具有不可抵賴性（即不可否認性），不需要筆跡專家來驗證。</a:t>
            </a:r>
            <a:endParaRPr lang="zh-TW" altLang="en-US" dirty="0"/>
          </a:p>
        </p:txBody>
      </p:sp>
    </p:spTree>
    <p:extLst>
      <p:ext uri="{BB962C8B-B14F-4D97-AF65-F5344CB8AC3E}">
        <p14:creationId xmlns:p14="http://schemas.microsoft.com/office/powerpoint/2010/main" val="1766058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zh-TW" sz="1100" b="0" i="0" u="none" strike="noStrike" cap="none" dirty="0" smtClean="0">
                <a:solidFill>
                  <a:srgbClr val="000000"/>
                </a:solidFill>
                <a:effectLst/>
                <a:latin typeface="Arial"/>
                <a:ea typeface="Arial"/>
                <a:cs typeface="Arial"/>
                <a:sym typeface="Arial"/>
              </a:rPr>
              <a:t>金融監督管理委員會於</a:t>
            </a:r>
            <a:r>
              <a:rPr lang="en-US" altLang="zh-TW" sz="1100" b="0" i="0" u="none" strike="noStrike" cap="none" dirty="0" smtClean="0">
                <a:solidFill>
                  <a:srgbClr val="000000"/>
                </a:solidFill>
                <a:effectLst/>
                <a:latin typeface="Arial"/>
                <a:ea typeface="Arial"/>
                <a:cs typeface="Arial"/>
                <a:sym typeface="Arial"/>
              </a:rPr>
              <a:t>2016</a:t>
            </a:r>
            <a:r>
              <a:rPr lang="zh-TW" altLang="zh-TW" sz="1100" b="0" i="0" u="none" strike="noStrike" cap="none" dirty="0" smtClean="0">
                <a:solidFill>
                  <a:srgbClr val="000000"/>
                </a:solidFill>
                <a:effectLst/>
                <a:latin typeface="Arial"/>
                <a:ea typeface="Arial"/>
                <a:cs typeface="Arial"/>
                <a:sym typeface="Arial"/>
              </a:rPr>
              <a:t>年</a:t>
            </a:r>
            <a:r>
              <a:rPr lang="en-US" altLang="zh-TW" sz="1100" b="0" i="0" u="none" strike="noStrike" cap="none" dirty="0" smtClean="0">
                <a:solidFill>
                  <a:srgbClr val="000000"/>
                </a:solidFill>
                <a:effectLst/>
                <a:latin typeface="Arial"/>
                <a:ea typeface="Arial"/>
                <a:cs typeface="Arial"/>
                <a:sym typeface="Arial"/>
              </a:rPr>
              <a:t>5</a:t>
            </a:r>
            <a:r>
              <a:rPr lang="zh-TW" altLang="zh-TW" sz="1100" b="0" i="0" u="none" strike="noStrike" cap="none" dirty="0" smtClean="0">
                <a:solidFill>
                  <a:srgbClr val="000000"/>
                </a:solidFill>
                <a:effectLst/>
                <a:latin typeface="Arial"/>
                <a:ea typeface="Arial"/>
                <a:cs typeface="Arial"/>
                <a:sym typeface="Arial"/>
              </a:rPr>
              <a:t>月</a:t>
            </a:r>
            <a:r>
              <a:rPr lang="en-US" altLang="zh-TW" sz="1100" b="0" i="0" u="none" strike="noStrike" cap="none" dirty="0" smtClean="0">
                <a:solidFill>
                  <a:srgbClr val="000000"/>
                </a:solidFill>
                <a:effectLst/>
                <a:latin typeface="Arial"/>
                <a:ea typeface="Arial"/>
                <a:cs typeface="Arial"/>
                <a:sym typeface="Arial"/>
              </a:rPr>
              <a:t>12</a:t>
            </a:r>
            <a:r>
              <a:rPr lang="zh-TW" altLang="zh-TW" sz="1100" b="0" i="0" u="none" strike="noStrike" cap="none" dirty="0" smtClean="0">
                <a:solidFill>
                  <a:srgbClr val="000000"/>
                </a:solidFill>
                <a:effectLst/>
                <a:latin typeface="Arial"/>
                <a:ea typeface="Arial"/>
                <a:cs typeface="Arial"/>
                <a:sym typeface="Arial"/>
              </a:rPr>
              <a:t>日公布「金融科技發展策略白皮書」</a:t>
            </a:r>
            <a:r>
              <a:rPr lang="en-US" altLang="zh-TW" sz="1100" b="0" i="0" u="none" strike="noStrike" cap="none" dirty="0" smtClean="0">
                <a:solidFill>
                  <a:srgbClr val="000000"/>
                </a:solidFill>
                <a:effectLst/>
                <a:latin typeface="Arial"/>
                <a:ea typeface="Arial"/>
                <a:cs typeface="Arial"/>
                <a:sym typeface="Arial"/>
              </a:rPr>
              <a:t>,</a:t>
            </a:r>
            <a:r>
              <a:rPr lang="zh-TW" altLang="zh-TW" sz="1100" b="0" i="0" u="none" strike="noStrike" cap="none" dirty="0" smtClean="0">
                <a:solidFill>
                  <a:srgbClr val="000000"/>
                </a:solidFill>
                <a:effectLst/>
                <a:latin typeface="Arial"/>
                <a:ea typeface="Arial"/>
                <a:cs typeface="Arial"/>
                <a:sym typeface="Arial"/>
              </a:rPr>
              <a:t>乃為</a:t>
            </a:r>
            <a:r>
              <a:rPr lang="zh-TW" altLang="en-US" dirty="0" smtClean="0"/>
              <a:t>掌握網路科技發展與金融創新應用的國際趨勢，促成金融科技 產業發展，本白皮書規劃以 </a:t>
            </a:r>
            <a:r>
              <a:rPr lang="en-US" altLang="zh-TW" dirty="0" smtClean="0"/>
              <a:t>2020 </a:t>
            </a:r>
            <a:r>
              <a:rPr lang="zh-TW" altLang="en-US" dirty="0" smtClean="0"/>
              <a:t>年為期，提出「創新數位科技，打造 智慧金融」之願景，推動資通訊業與金融業跨業合作，達成充分運用 資通訊科技，打造智慧金融機構，創新數位便民服務，強化虛擬風險 控管的發展藍圖，從應用面、管理面、資源面、基礎面等 </a:t>
            </a:r>
            <a:r>
              <a:rPr lang="en-US" altLang="zh-TW" dirty="0" smtClean="0"/>
              <a:t>4 </a:t>
            </a:r>
            <a:r>
              <a:rPr lang="zh-TW" altLang="en-US" dirty="0" smtClean="0"/>
              <a:t>大面向， 提出 </a:t>
            </a:r>
            <a:r>
              <a:rPr lang="en-US" altLang="zh-TW" dirty="0" smtClean="0"/>
              <a:t>11 </a:t>
            </a:r>
            <a:r>
              <a:rPr lang="zh-TW" altLang="en-US" dirty="0" smtClean="0"/>
              <a:t>項重要施政目標。期望藉由跨部會及跨產業資源整合之推動策略，落實本白皮書所 訂各項目標，引導國內業者加速升級，提高經營效率與國際競爭力， 使政府更能掌握國內經濟發展型態，並提供民眾便捷優化的金融創新 服務。資料來源：金融監督管理委員會</a:t>
            </a:r>
            <a:r>
              <a:rPr lang="en-US" altLang="zh-TW" dirty="0" smtClean="0"/>
              <a:t>,</a:t>
            </a:r>
            <a:r>
              <a:rPr lang="zh-TW" altLang="en-US" dirty="0" smtClean="0"/>
              <a:t>金融科技發展策略白皮書</a:t>
            </a:r>
            <a:r>
              <a:rPr lang="en-US" altLang="zh-TW" dirty="0" smtClean="0"/>
              <a:t>, 2016</a:t>
            </a:r>
            <a:r>
              <a:rPr lang="zh-TW" altLang="en-US" dirty="0" smtClean="0"/>
              <a:t>。</a:t>
            </a:r>
          </a:p>
          <a:p>
            <a:pPr marL="139700" indent="0">
              <a:buNone/>
            </a:pPr>
            <a:endParaRPr lang="en-US" altLang="zh-TW" dirty="0" smtClean="0"/>
          </a:p>
          <a:p>
            <a:r>
              <a:rPr lang="zh-TW" altLang="en-US" dirty="0" smtClean="0"/>
              <a:t>區塊鏈簡單來說，就是一種新的記帳方式。</a:t>
            </a:r>
            <a:r>
              <a:rPr lang="en-US" altLang="zh-TW" dirty="0" smtClean="0"/>
              <a:t>15</a:t>
            </a:r>
            <a:r>
              <a:rPr lang="zh-TW" altLang="en-US" dirty="0" smtClean="0"/>
              <a:t>世紀人類開始用「複式記帳法」來記帳，讓銀行裡的數字能夠被全世界的人信任，催生全球貿易、以及近代的資本主義。每個人的交易紀錄都存在銀行等中介機構，是中心化的體系。比特幣透過加密技術，用分散式帳本跳過中介銀行，讓所有參與者的電腦一起記帳、確認，成為去中心化的交易系統。以太坊在比特幣的基礎上，再加上智慧合約的功能。智慧合約是用程式寫成的，依據合約，還可搭配金融交易，因此許多人透過它來發行自己的代幣。智慧合約還可用來記錄股權、資產所有權、醫療病歷、證書等，讓區塊鏈的發展有無限可能。資料來源</a:t>
            </a:r>
            <a:r>
              <a:rPr lang="en-US" altLang="zh-TW" dirty="0" smtClean="0"/>
              <a:t>: </a:t>
            </a:r>
            <a:r>
              <a:rPr lang="zh-TW" altLang="en-US" dirty="0" smtClean="0"/>
              <a:t>林佳賢</a:t>
            </a:r>
            <a:r>
              <a:rPr lang="en-US" altLang="zh-TW" dirty="0" smtClean="0"/>
              <a:t>, 2018</a:t>
            </a:r>
            <a:r>
              <a:rPr lang="zh-TW" altLang="en-US" dirty="0" smtClean="0"/>
              <a:t>年</a:t>
            </a:r>
            <a:r>
              <a:rPr lang="en-US" altLang="zh-TW" dirty="0" smtClean="0"/>
              <a:t>7</a:t>
            </a:r>
            <a:r>
              <a:rPr lang="zh-TW" altLang="en-US" dirty="0" smtClean="0"/>
              <a:t>月</a:t>
            </a:r>
            <a:r>
              <a:rPr lang="en-US" altLang="zh-TW" dirty="0" smtClean="0"/>
              <a:t>3</a:t>
            </a:r>
            <a:r>
              <a:rPr lang="zh-TW" altLang="en-US" dirty="0" smtClean="0"/>
              <a:t>日。</a:t>
            </a:r>
            <a:endParaRPr lang="en-US" altLang="zh-TW" dirty="0" smtClean="0"/>
          </a:p>
          <a:p>
            <a:endParaRPr lang="en-US" altLang="zh-TW" dirty="0" smtClean="0"/>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smtClean="0"/>
              <a:t>由於區塊鏈的核心運作是分散式帳簿、智慧合約、隱私保護，及共識機制，因此可以使交易的進行更具效率、更低的成本，並且解決信任風險的問題。換句話說，透過區塊鏈的技術可以將企業內部、外部進行垂直、水平或兩者的整合，並且更快速的串聯。</a:t>
            </a:r>
            <a:endParaRPr lang="en-US" altLang="zh-TW" dirty="0" smtClean="0"/>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altLang="zh-TW" dirty="0" smtClean="0"/>
          </a:p>
          <a:p>
            <a:endParaRPr lang="zh-TW" altLang="en-US" dirty="0" smtClean="0"/>
          </a:p>
          <a:p>
            <a:endParaRPr lang="zh-TW" altLang="en-US" dirty="0"/>
          </a:p>
        </p:txBody>
      </p:sp>
    </p:spTree>
    <p:extLst>
      <p:ext uri="{BB962C8B-B14F-4D97-AF65-F5344CB8AC3E}">
        <p14:creationId xmlns:p14="http://schemas.microsoft.com/office/powerpoint/2010/main" val="3926619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簽章製作流程</a:t>
            </a:r>
            <a:endParaRPr lang="en-US" altLang="zh-TW" dirty="0" smtClean="0"/>
          </a:p>
          <a:p>
            <a:pPr lvl="1"/>
            <a:r>
              <a:rPr lang="en-US" altLang="zh-TW" dirty="0" smtClean="0"/>
              <a:t>Mary</a:t>
            </a:r>
            <a:r>
              <a:rPr lang="zh-TW" altLang="en-US" dirty="0" smtClean="0"/>
              <a:t>要簽署一份文件訊息給</a:t>
            </a:r>
            <a:r>
              <a:rPr lang="en-US" altLang="zh-TW" dirty="0" smtClean="0"/>
              <a:t>Tom</a:t>
            </a:r>
            <a:r>
              <a:rPr lang="zh-TW" altLang="en-US" dirty="0" smtClean="0"/>
              <a:t>，首先她將這份文件訊息經過單向赫序函數運算後，取得其訊息摘要；然後拿出自己的私密金鑰連同訊息摘要，透過簽章演算法進行文件訊息的簽署動作，得到一份數位簽章文件，最後將這份文件訊息連同其數位簽章一併傳遞給</a:t>
            </a:r>
            <a:r>
              <a:rPr lang="en-US" altLang="zh-TW" dirty="0" smtClean="0"/>
              <a:t>Tom</a:t>
            </a:r>
            <a:r>
              <a:rPr lang="zh-TW" altLang="en-US" dirty="0" smtClean="0"/>
              <a:t>。</a:t>
            </a:r>
            <a:endParaRPr lang="en-US" altLang="zh-TW" dirty="0" smtClean="0"/>
          </a:p>
          <a:p>
            <a:pPr lvl="1"/>
            <a:r>
              <a:rPr lang="en-US" altLang="zh-TW" dirty="0" smtClean="0"/>
              <a:t>Tom</a:t>
            </a:r>
            <a:r>
              <a:rPr lang="zh-TW" altLang="en-US" dirty="0" smtClean="0"/>
              <a:t>收到宣稱來自</a:t>
            </a:r>
            <a:r>
              <a:rPr lang="en-US" altLang="zh-TW" dirty="0" smtClean="0"/>
              <a:t>Mary</a:t>
            </a:r>
            <a:r>
              <a:rPr lang="zh-TW" altLang="en-US" dirty="0" smtClean="0"/>
              <a:t>的文件訊息和數位簽章後，為確保此份訊息的來源真偽和Ｍ</a:t>
            </a:r>
            <a:r>
              <a:rPr lang="en-US" altLang="zh-TW" dirty="0" err="1" smtClean="0"/>
              <a:t>ary</a:t>
            </a:r>
            <a:r>
              <a:rPr lang="zh-TW" altLang="en-US" dirty="0" smtClean="0"/>
              <a:t>的簽署，便取出Ｍ</a:t>
            </a:r>
            <a:r>
              <a:rPr lang="en-US" altLang="zh-TW" dirty="0" err="1" smtClean="0"/>
              <a:t>ary</a:t>
            </a:r>
            <a:r>
              <a:rPr lang="zh-TW" altLang="en-US" dirty="0" smtClean="0"/>
              <a:t>的公開金鑰，將所接收的數位簽章進行解密還原運算，得到訊息摘要後；再將所收到的文件訊息，使用相同的單向赫序函數運算，得到新的訊息摘要。最後比對這二份訊息摘要是否相同，若相同，</a:t>
            </a:r>
            <a:r>
              <a:rPr lang="en-US" altLang="zh-TW" dirty="0" smtClean="0"/>
              <a:t>Tom</a:t>
            </a:r>
            <a:r>
              <a:rPr lang="zh-TW" altLang="en-US" dirty="0" smtClean="0"/>
              <a:t>可以相信這份文件訊息確實是</a:t>
            </a:r>
            <a:r>
              <a:rPr lang="en-US" altLang="zh-TW" dirty="0" smtClean="0"/>
              <a:t>Mary</a:t>
            </a:r>
            <a:r>
              <a:rPr lang="zh-TW" altLang="en-US" dirty="0" smtClean="0"/>
              <a:t>簽署，而且這份文件訊息在傳輸過程中，沒有經過未授權的第三者竄改。</a:t>
            </a:r>
            <a:endParaRPr lang="zh-TW" altLang="en-US" dirty="0"/>
          </a:p>
        </p:txBody>
      </p:sp>
    </p:spTree>
    <p:extLst>
      <p:ext uri="{BB962C8B-B14F-4D97-AF65-F5344CB8AC3E}">
        <p14:creationId xmlns:p14="http://schemas.microsoft.com/office/powerpoint/2010/main" val="282752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國際標準與國家標準如</a:t>
            </a:r>
            <a:r>
              <a:rPr lang="en-US" altLang="zh-TW" dirty="0" smtClean="0"/>
              <a:t>ISO 11770-3</a:t>
            </a:r>
            <a:r>
              <a:rPr lang="zh-TW" altLang="en-US" dirty="0" smtClean="0"/>
              <a:t>、</a:t>
            </a:r>
            <a:r>
              <a:rPr lang="en-US" altLang="zh-TW" dirty="0" smtClean="0"/>
              <a:t>ANSI X9.62</a:t>
            </a:r>
            <a:r>
              <a:rPr lang="zh-TW" altLang="en-US" dirty="0" smtClean="0"/>
              <a:t>、</a:t>
            </a:r>
            <a:r>
              <a:rPr lang="en-US" altLang="zh-TW" dirty="0" smtClean="0"/>
              <a:t>IEEEP1363 </a:t>
            </a:r>
            <a:r>
              <a:rPr lang="zh-TW" altLang="en-US" dirty="0" smtClean="0"/>
              <a:t>、</a:t>
            </a:r>
            <a:r>
              <a:rPr lang="en-US" altLang="zh-TW" dirty="0" smtClean="0"/>
              <a:t>FIPS 186-2 </a:t>
            </a:r>
            <a:r>
              <a:rPr lang="zh-TW" altLang="en-US" dirty="0" smtClean="0"/>
              <a:t>、 </a:t>
            </a:r>
            <a:r>
              <a:rPr lang="en-US" altLang="zh-TW" dirty="0" smtClean="0"/>
              <a:t>GB15629.11-2003 (WAPI, Wireless</a:t>
            </a:r>
            <a:r>
              <a:rPr lang="zh-TW" altLang="en-US" baseline="0" dirty="0" smtClean="0"/>
              <a:t> </a:t>
            </a:r>
            <a:r>
              <a:rPr lang="en-US" altLang="zh-TW" dirty="0" smtClean="0"/>
              <a:t>Authentication Privacy Infrastructure) </a:t>
            </a:r>
            <a:r>
              <a:rPr lang="zh-TW" altLang="en-US" dirty="0" smtClean="0"/>
              <a:t>等。</a:t>
            </a:r>
            <a:endParaRPr lang="en-US" altLang="zh-TW" dirty="0" smtClean="0"/>
          </a:p>
          <a:p>
            <a:r>
              <a:rPr lang="en-US" altLang="zh-TW" dirty="0" smtClean="0"/>
              <a:t>ECC</a:t>
            </a:r>
            <a:r>
              <a:rPr lang="zh-TW" altLang="en-US" dirty="0" smtClean="0"/>
              <a:t>的主要優勢是在某些情況下它比其他的方法使用更小的密鑰（比如</a:t>
            </a:r>
            <a:r>
              <a:rPr lang="en-US" altLang="zh-TW" dirty="0" smtClean="0"/>
              <a:t>RSA</a:t>
            </a:r>
            <a:r>
              <a:rPr lang="zh-TW" altLang="en-US" dirty="0" smtClean="0"/>
              <a:t>加密算法）提供相當的或更高等級的安全。</a:t>
            </a:r>
            <a:r>
              <a:rPr lang="en-US" altLang="zh-TW" dirty="0" smtClean="0"/>
              <a:t>ECC</a:t>
            </a:r>
            <a:r>
              <a:rPr lang="zh-TW" altLang="en-US" dirty="0" smtClean="0"/>
              <a:t>的另一個優勢是可以定義群之間的雙線性映射，基於</a:t>
            </a:r>
            <a:r>
              <a:rPr lang="en-US" altLang="zh-TW" dirty="0" smtClean="0"/>
              <a:t>Weil</a:t>
            </a:r>
            <a:r>
              <a:rPr lang="zh-TW" altLang="en-US" dirty="0" smtClean="0"/>
              <a:t>對或是</a:t>
            </a:r>
            <a:r>
              <a:rPr lang="en-US" altLang="zh-TW" dirty="0" smtClean="0"/>
              <a:t>Tate</a:t>
            </a:r>
            <a:r>
              <a:rPr lang="zh-TW" altLang="en-US" dirty="0" smtClean="0"/>
              <a:t>對；雙線性映射已經在密碼學中發現了大量的應用，例如基於身份的加密。不過一個缺點是加密和解密操作的實現比其他機制花費的時間長。橢圓曲線密碼學的許多形式有稍微的不同，所有的都依賴於被廣泛承認的解決橢圓曲線離散對數問題的困難性上，對應有限域上橢圓曲線的群。</a:t>
            </a:r>
            <a:endParaRPr lang="zh-TW" altLang="en-US" dirty="0"/>
          </a:p>
        </p:txBody>
      </p:sp>
    </p:spTree>
    <p:extLst>
      <p:ext uri="{BB962C8B-B14F-4D97-AF65-F5344CB8AC3E}">
        <p14:creationId xmlns:p14="http://schemas.microsoft.com/office/powerpoint/2010/main" val="4218897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smtClean="0"/>
              <a:t>橢圓曲線的公開金鑰加密機制步驟如下：</a:t>
            </a:r>
            <a:endParaRPr lang="en-US" altLang="zh-TW" dirty="0" smtClean="0"/>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smtClean="0"/>
              <a:t>步驟一：系統先產生有限體Ｚ</a:t>
            </a:r>
            <a:r>
              <a:rPr lang="en-US" altLang="zh-TW" dirty="0" smtClean="0"/>
              <a:t>p</a:t>
            </a:r>
            <a:r>
              <a:rPr lang="zh-TW" altLang="en-US" dirty="0" smtClean="0"/>
              <a:t>中的橢圓曲線</a:t>
            </a:r>
            <a:r>
              <a:rPr lang="en-US" altLang="zh-TW" sz="1100" i="1" dirty="0" smtClean="0"/>
              <a:t>y</a:t>
            </a:r>
            <a:r>
              <a:rPr lang="en-US" altLang="zh-TW" sz="1100" i="1" baseline="30000" dirty="0" smtClean="0"/>
              <a:t>2</a:t>
            </a:r>
            <a:r>
              <a:rPr lang="en-US" altLang="zh-TW" sz="1100" i="1" dirty="0" smtClean="0"/>
              <a:t> = x</a:t>
            </a:r>
            <a:r>
              <a:rPr lang="en-US" altLang="zh-TW" sz="1100" i="1" baseline="30000" dirty="0" smtClean="0"/>
              <a:t>3</a:t>
            </a:r>
            <a:r>
              <a:rPr lang="en-US" altLang="zh-TW" sz="1100" i="1" dirty="0" smtClean="0"/>
              <a:t> + ax + b mod P </a:t>
            </a:r>
            <a:r>
              <a:rPr lang="zh-TW" altLang="en-US" dirty="0" smtClean="0"/>
              <a:t>以及在此橢圓曲線上的一點</a:t>
            </a:r>
            <a:r>
              <a:rPr lang="en-US" altLang="zh-TW" dirty="0" smtClean="0"/>
              <a:t>G</a:t>
            </a:r>
            <a:r>
              <a:rPr lang="zh-TW" altLang="en-US" dirty="0" smtClean="0"/>
              <a:t>。</a:t>
            </a:r>
            <a:endParaRPr lang="en-US" altLang="zh-TW" dirty="0" smtClean="0"/>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smtClean="0"/>
              <a:t>步驟二：假設</a:t>
            </a:r>
            <a:r>
              <a:rPr lang="en-US" altLang="zh-TW" dirty="0" smtClean="0"/>
              <a:t>Mary</a:t>
            </a:r>
            <a:r>
              <a:rPr lang="zh-TW" altLang="en-US" dirty="0" smtClean="0"/>
              <a:t>要傳送機密訊息</a:t>
            </a:r>
            <a:r>
              <a:rPr lang="en-US" altLang="zh-TW" dirty="0" smtClean="0"/>
              <a:t>M</a:t>
            </a:r>
            <a:r>
              <a:rPr lang="zh-TW" altLang="en-US" dirty="0" smtClean="0"/>
              <a:t>給</a:t>
            </a:r>
            <a:r>
              <a:rPr lang="en-US" altLang="zh-TW" dirty="0" smtClean="0"/>
              <a:t>Tom</a:t>
            </a:r>
            <a:r>
              <a:rPr lang="zh-TW" altLang="en-US" dirty="0" smtClean="0"/>
              <a:t>。</a:t>
            </a:r>
            <a:r>
              <a:rPr lang="en-US" altLang="zh-TW" dirty="0" smtClean="0"/>
              <a:t>Tom</a:t>
            </a:r>
            <a:r>
              <a:rPr lang="zh-TW" altLang="en-US" dirty="0" smtClean="0"/>
              <a:t>的私密金鑰為</a:t>
            </a:r>
            <a:r>
              <a:rPr lang="en-US" altLang="zh-TW" dirty="0" smtClean="0"/>
              <a:t>k</a:t>
            </a:r>
            <a:r>
              <a:rPr lang="zh-TW" altLang="en-US" dirty="0" smtClean="0"/>
              <a:t>，其公開金鑰為Ｂ，公開金鑰和私密金鑰存在一數學關係為</a:t>
            </a:r>
            <a:r>
              <a:rPr lang="en-US" altLang="zh-TW" sz="1100" i="1" dirty="0" smtClean="0"/>
              <a:t>B = </a:t>
            </a:r>
            <a:r>
              <a:rPr lang="en-US" altLang="zh-TW" sz="1100" i="1" dirty="0" err="1" smtClean="0"/>
              <a:t>kG</a:t>
            </a:r>
            <a:r>
              <a:rPr lang="en-US" altLang="zh-TW" sz="1100" i="1" dirty="0" smtClean="0"/>
              <a:t> mod P</a:t>
            </a:r>
            <a:r>
              <a:rPr lang="en-US" altLang="zh-TW" sz="1100" dirty="0" smtClean="0"/>
              <a:t> </a:t>
            </a:r>
            <a:r>
              <a:rPr lang="zh-TW" altLang="en-US" dirty="0" smtClean="0"/>
              <a:t>。</a:t>
            </a:r>
            <a:endParaRPr lang="en-US" altLang="zh-TW" dirty="0" smtClean="0"/>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smtClean="0"/>
              <a:t>步驟三：</a:t>
            </a:r>
            <a:r>
              <a:rPr lang="en-US" altLang="zh-TW" dirty="0" smtClean="0"/>
              <a:t>Mary</a:t>
            </a:r>
            <a:r>
              <a:rPr lang="zh-TW" altLang="en-US" dirty="0" smtClean="0"/>
              <a:t>選擇一亂數</a:t>
            </a:r>
            <a:r>
              <a:rPr lang="en-US" altLang="zh-TW" dirty="0" smtClean="0"/>
              <a:t>r</a:t>
            </a:r>
            <a:r>
              <a:rPr lang="zh-TW" altLang="en-US" dirty="0" smtClean="0"/>
              <a:t>，並計算</a:t>
            </a:r>
            <a:r>
              <a:rPr lang="en-US" altLang="zh-TW" sz="1100" i="1" dirty="0" smtClean="0"/>
              <a:t>R = </a:t>
            </a:r>
            <a:r>
              <a:rPr lang="en-US" altLang="zh-TW" sz="1100" i="1" dirty="0" err="1" smtClean="0"/>
              <a:t>rG</a:t>
            </a:r>
            <a:r>
              <a:rPr lang="en-US" altLang="zh-TW" sz="1100" i="1" dirty="0" smtClean="0"/>
              <a:t> mod P</a:t>
            </a:r>
            <a:r>
              <a:rPr lang="zh-TW" altLang="en-US" dirty="0" smtClean="0"/>
              <a:t>。然後再利用</a:t>
            </a:r>
            <a:r>
              <a:rPr lang="en-US" altLang="zh-TW" dirty="0" smtClean="0"/>
              <a:t>Tom</a:t>
            </a:r>
            <a:r>
              <a:rPr lang="zh-TW" altLang="en-US" dirty="0" smtClean="0"/>
              <a:t>的公開金鑰</a:t>
            </a:r>
            <a:r>
              <a:rPr lang="en-US" altLang="zh-TW" dirty="0" smtClean="0"/>
              <a:t>B</a:t>
            </a:r>
            <a:r>
              <a:rPr lang="zh-TW" altLang="en-US" dirty="0" smtClean="0"/>
              <a:t>來對訊息</a:t>
            </a:r>
            <a:r>
              <a:rPr lang="en-US" altLang="zh-TW" dirty="0" smtClean="0"/>
              <a:t>M</a:t>
            </a:r>
            <a:r>
              <a:rPr lang="zh-TW" altLang="en-US" dirty="0" smtClean="0"/>
              <a:t>進行加密運算，訊息Ｍ會先被拆解為兩個部分即Ｍ１和Ｍ２，計算後得到的密文為</a:t>
            </a:r>
            <a:r>
              <a:rPr lang="en-US" altLang="zh-TW" dirty="0" smtClean="0"/>
              <a:t>C1</a:t>
            </a:r>
            <a:r>
              <a:rPr lang="zh-TW" altLang="en-US" dirty="0" smtClean="0"/>
              <a:t>和</a:t>
            </a:r>
            <a:r>
              <a:rPr lang="en-US" altLang="zh-TW" dirty="0" smtClean="0"/>
              <a:t>C2</a:t>
            </a:r>
            <a:r>
              <a:rPr lang="zh-TW" altLang="en-US" dirty="0" smtClean="0"/>
              <a:t>，即</a:t>
            </a:r>
            <a:r>
              <a:rPr lang="en-US" altLang="zh-TW" sz="1100" i="1" dirty="0" smtClean="0"/>
              <a:t>C</a:t>
            </a:r>
            <a:r>
              <a:rPr lang="en-US" altLang="zh-TW" sz="1100" i="1" baseline="-25000" dirty="0" smtClean="0"/>
              <a:t>1</a:t>
            </a:r>
            <a:r>
              <a:rPr lang="en-US" altLang="zh-TW" sz="1100" i="1" dirty="0" smtClean="0"/>
              <a:t> = M</a:t>
            </a:r>
            <a:r>
              <a:rPr lang="en-US" altLang="zh-TW" sz="1100" i="1" baseline="-25000" dirty="0" smtClean="0"/>
              <a:t>1</a:t>
            </a:r>
            <a:r>
              <a:rPr lang="en-US" altLang="zh-TW" sz="1100" i="1" dirty="0" smtClean="0"/>
              <a:t>+(r x B)</a:t>
            </a:r>
            <a:r>
              <a:rPr lang="en-US" altLang="zh-TW" sz="1100" i="1" baseline="-25000" dirty="0" smtClean="0"/>
              <a:t>x</a:t>
            </a:r>
            <a:r>
              <a:rPr lang="en-US" altLang="zh-TW" sz="1100" i="1" dirty="0" smtClean="0"/>
              <a:t> mod P</a:t>
            </a:r>
            <a:r>
              <a:rPr lang="zh-TW" altLang="en-US" sz="1100" i="1" baseline="0" dirty="0" smtClean="0"/>
              <a:t> </a:t>
            </a:r>
            <a:r>
              <a:rPr lang="zh-TW" altLang="en-US" dirty="0" smtClean="0"/>
              <a:t>和</a:t>
            </a:r>
            <a:r>
              <a:rPr lang="zh-TW" altLang="en-US" sz="1100" dirty="0" smtClean="0"/>
              <a:t>與 </a:t>
            </a:r>
            <a:r>
              <a:rPr lang="en-US" altLang="zh-TW" sz="1100" i="1" dirty="0" smtClean="0"/>
              <a:t>C</a:t>
            </a:r>
            <a:r>
              <a:rPr lang="en-US" altLang="zh-TW" sz="1100" i="1" baseline="-25000" dirty="0" smtClean="0"/>
              <a:t>2</a:t>
            </a:r>
            <a:r>
              <a:rPr lang="en-US" altLang="zh-TW" sz="1100" i="1" dirty="0" smtClean="0"/>
              <a:t> = M</a:t>
            </a:r>
            <a:r>
              <a:rPr lang="en-US" altLang="zh-TW" sz="1100" i="1" baseline="-25000" dirty="0" smtClean="0"/>
              <a:t>2</a:t>
            </a:r>
            <a:r>
              <a:rPr lang="en-US" altLang="zh-TW" sz="1100" i="1" dirty="0" smtClean="0"/>
              <a:t>+(r x B)</a:t>
            </a:r>
            <a:r>
              <a:rPr lang="en-US" altLang="zh-TW" sz="1100" i="1" baseline="-25000" dirty="0" smtClean="0"/>
              <a:t>y</a:t>
            </a:r>
            <a:r>
              <a:rPr lang="en-US" altLang="zh-TW" sz="1100" i="1" dirty="0" smtClean="0"/>
              <a:t> mod P</a:t>
            </a:r>
            <a:r>
              <a:rPr lang="zh-TW" altLang="en-US" sz="1100" i="0" dirty="0" smtClean="0"/>
              <a:t>。其中，下標ｘ表示為該點的ｘ軸座標，下標ｙ表示為該點的ｙ軸座標。然後，</a:t>
            </a:r>
            <a:r>
              <a:rPr lang="en-US" altLang="zh-TW" sz="1100" i="0" dirty="0" smtClean="0"/>
              <a:t>Mary</a:t>
            </a:r>
            <a:r>
              <a:rPr lang="zh-TW" altLang="en-US" sz="1100" i="0" dirty="0" smtClean="0"/>
              <a:t>將密文</a:t>
            </a:r>
            <a:r>
              <a:rPr lang="en-US" altLang="zh-TW" sz="1100" i="1" dirty="0" smtClean="0"/>
              <a:t>C</a:t>
            </a:r>
            <a:r>
              <a:rPr lang="en-US" altLang="zh-TW" sz="1100" i="1" baseline="-25000" dirty="0" smtClean="0"/>
              <a:t>1</a:t>
            </a:r>
            <a:r>
              <a:rPr lang="en-US" altLang="zh-TW" sz="1100" i="1" dirty="0" smtClean="0"/>
              <a:t> </a:t>
            </a:r>
            <a:r>
              <a:rPr lang="en-US" altLang="zh-TW" sz="1100" i="0" baseline="0" dirty="0" smtClean="0"/>
              <a:t> </a:t>
            </a:r>
            <a:r>
              <a:rPr lang="zh-TW" altLang="en-US" sz="1100" i="0" baseline="0" dirty="0" smtClean="0"/>
              <a:t>和 </a:t>
            </a:r>
            <a:r>
              <a:rPr lang="en-US" altLang="zh-TW" sz="1100" i="1" dirty="0" smtClean="0"/>
              <a:t>C</a:t>
            </a:r>
            <a:r>
              <a:rPr lang="en-US" altLang="zh-TW" sz="1100" i="1" baseline="-25000" dirty="0" smtClean="0"/>
              <a:t>2</a:t>
            </a:r>
            <a:r>
              <a:rPr lang="zh-TW" altLang="en-US" sz="1100" i="0" baseline="0" dirty="0" smtClean="0"/>
              <a:t> 以及</a:t>
            </a:r>
            <a:r>
              <a:rPr lang="en-US" altLang="zh-TW" sz="1100" i="0" baseline="0" dirty="0" smtClean="0"/>
              <a:t>R</a:t>
            </a:r>
            <a:r>
              <a:rPr lang="zh-TW" altLang="en-US" sz="1100" i="0" baseline="0" dirty="0" smtClean="0"/>
              <a:t>一起傳送給</a:t>
            </a:r>
            <a:r>
              <a:rPr lang="en-US" altLang="zh-TW" sz="1100" i="0" baseline="0" dirty="0" smtClean="0"/>
              <a:t>Tom</a:t>
            </a:r>
            <a:r>
              <a:rPr lang="zh-TW" altLang="en-US" sz="1100" i="0" baseline="0" dirty="0" smtClean="0"/>
              <a:t>。</a:t>
            </a:r>
            <a:endParaRPr lang="en-US" altLang="zh-TW" sz="1100" i="0" dirty="0" smtClean="0"/>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smtClean="0"/>
              <a:t>步驟四：</a:t>
            </a:r>
            <a:r>
              <a:rPr lang="en-US" altLang="zh-TW" dirty="0" smtClean="0"/>
              <a:t>Tom</a:t>
            </a:r>
            <a:r>
              <a:rPr lang="zh-TW" altLang="en-US" dirty="0" smtClean="0"/>
              <a:t>收到</a:t>
            </a:r>
            <a:r>
              <a:rPr lang="en-US" altLang="zh-TW" sz="1100" i="1" dirty="0" smtClean="0"/>
              <a:t>C</a:t>
            </a:r>
            <a:r>
              <a:rPr lang="en-US" altLang="zh-TW" sz="1100" i="1" baseline="-25000" dirty="0" smtClean="0"/>
              <a:t>1</a:t>
            </a:r>
            <a:r>
              <a:rPr lang="en-US" altLang="zh-TW" sz="1100" i="1" dirty="0" smtClean="0"/>
              <a:t> </a:t>
            </a:r>
            <a:r>
              <a:rPr lang="en-US" altLang="zh-TW" sz="1100" i="0" baseline="0" dirty="0" smtClean="0"/>
              <a:t> </a:t>
            </a:r>
            <a:r>
              <a:rPr lang="zh-TW" altLang="en-US" sz="1100" i="0" baseline="0" dirty="0" smtClean="0"/>
              <a:t>、</a:t>
            </a:r>
            <a:r>
              <a:rPr lang="en-US" altLang="zh-TW" sz="1100" i="1" dirty="0" smtClean="0"/>
              <a:t>C</a:t>
            </a:r>
            <a:r>
              <a:rPr lang="en-US" altLang="zh-TW" sz="1100" i="1" baseline="-25000" dirty="0" smtClean="0"/>
              <a:t>2</a:t>
            </a:r>
            <a:r>
              <a:rPr lang="zh-TW" altLang="en-US" sz="1100" i="0" baseline="0" dirty="0" smtClean="0"/>
              <a:t> 以及</a:t>
            </a:r>
            <a:r>
              <a:rPr lang="en-US" altLang="zh-TW" sz="1100" i="0" baseline="0" dirty="0" smtClean="0"/>
              <a:t>R</a:t>
            </a:r>
            <a:r>
              <a:rPr lang="zh-TW" altLang="en-US" dirty="0" smtClean="0"/>
              <a:t>後，便取出自已的私密金鑰ｋ來進行解密。首先，</a:t>
            </a:r>
            <a:r>
              <a:rPr lang="en-US" altLang="zh-TW" dirty="0" smtClean="0"/>
              <a:t>Tom</a:t>
            </a:r>
            <a:r>
              <a:rPr lang="zh-TW" altLang="en-US" dirty="0" smtClean="0"/>
              <a:t>先用自已的私密金鑰乘上</a:t>
            </a:r>
            <a:r>
              <a:rPr lang="en-US" altLang="zh-TW" dirty="0" smtClean="0"/>
              <a:t>R</a:t>
            </a:r>
            <a:r>
              <a:rPr lang="zh-TW" altLang="en-US" dirty="0" smtClean="0"/>
              <a:t>，可得到ａ＝ｒｘＢ</a:t>
            </a:r>
            <a:r>
              <a:rPr lang="zh-TW" altLang="en-US" baseline="0" dirty="0" smtClean="0"/>
              <a:t> </a:t>
            </a:r>
            <a:r>
              <a:rPr lang="en-US" altLang="zh-TW" baseline="0" dirty="0" smtClean="0"/>
              <a:t>mod P </a:t>
            </a:r>
            <a:r>
              <a:rPr lang="zh-TW" altLang="en-US" baseline="0" dirty="0" smtClean="0"/>
              <a:t>；接著，</a:t>
            </a:r>
            <a:r>
              <a:rPr lang="en-US" altLang="zh-TW" baseline="0" dirty="0" smtClean="0"/>
              <a:t>Tom</a:t>
            </a:r>
            <a:r>
              <a:rPr lang="zh-TW" altLang="en-US" baseline="0" dirty="0" smtClean="0"/>
              <a:t>只要將密文</a:t>
            </a:r>
            <a:r>
              <a:rPr lang="en-US" altLang="zh-TW" dirty="0" smtClean="0"/>
              <a:t>C1</a:t>
            </a:r>
            <a:r>
              <a:rPr lang="zh-TW" altLang="en-US" dirty="0" smtClean="0"/>
              <a:t>和</a:t>
            </a:r>
            <a:r>
              <a:rPr lang="en-US" altLang="zh-TW" dirty="0" smtClean="0"/>
              <a:t>C2</a:t>
            </a:r>
            <a:r>
              <a:rPr lang="zh-TW" altLang="en-US" baseline="0" dirty="0" smtClean="0"/>
              <a:t>分別減去</a:t>
            </a:r>
            <a:r>
              <a:rPr lang="en-US" altLang="zh-TW" baseline="0" dirty="0" smtClean="0"/>
              <a:t>a</a:t>
            </a:r>
            <a:r>
              <a:rPr lang="zh-TW" altLang="en-US" baseline="0" dirty="0" smtClean="0"/>
              <a:t>座標點之</a:t>
            </a:r>
            <a:r>
              <a:rPr lang="en-US" altLang="zh-TW" baseline="0" dirty="0" smtClean="0"/>
              <a:t>x</a:t>
            </a:r>
            <a:r>
              <a:rPr lang="zh-TW" altLang="en-US" baseline="0" dirty="0" smtClean="0"/>
              <a:t>和</a:t>
            </a:r>
            <a:r>
              <a:rPr lang="en-US" altLang="zh-TW" baseline="0" dirty="0" smtClean="0"/>
              <a:t>y</a:t>
            </a:r>
            <a:r>
              <a:rPr lang="zh-TW" altLang="en-US" baseline="0" dirty="0" smtClean="0"/>
              <a:t>值，即可分別得到明文Ｍ１和Ｍ２。</a:t>
            </a:r>
            <a:endParaRPr lang="en-US" altLang="zh-TW" sz="1100" i="1" dirty="0" smtClean="0"/>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zh-TW" altLang="en-US" dirty="0"/>
          </a:p>
        </p:txBody>
      </p:sp>
    </p:spTree>
    <p:extLst>
      <p:ext uri="{BB962C8B-B14F-4D97-AF65-F5344CB8AC3E}">
        <p14:creationId xmlns:p14="http://schemas.microsoft.com/office/powerpoint/2010/main" val="1843531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smtClean="0"/>
              <a:t>橢圓曲線的數位簽章機制機制步驟如下：</a:t>
            </a:r>
            <a:endParaRPr lang="en-US" altLang="zh-TW" dirty="0" smtClean="0"/>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smtClean="0"/>
              <a:t>步驟一：系統先產生有限體Ｚ</a:t>
            </a:r>
            <a:r>
              <a:rPr lang="en-US" altLang="zh-TW" dirty="0" smtClean="0"/>
              <a:t>p</a:t>
            </a:r>
            <a:r>
              <a:rPr lang="zh-TW" altLang="en-US" dirty="0" smtClean="0"/>
              <a:t>中的橢圓曲線</a:t>
            </a:r>
            <a:r>
              <a:rPr lang="en-US" altLang="zh-TW" sz="1100" i="1" dirty="0" smtClean="0"/>
              <a:t>y</a:t>
            </a:r>
            <a:r>
              <a:rPr lang="en-US" altLang="zh-TW" sz="1100" i="1" baseline="30000" dirty="0" smtClean="0"/>
              <a:t>2</a:t>
            </a:r>
            <a:r>
              <a:rPr lang="en-US" altLang="zh-TW" sz="1100" i="1" dirty="0" smtClean="0"/>
              <a:t> = x</a:t>
            </a:r>
            <a:r>
              <a:rPr lang="en-US" altLang="zh-TW" sz="1100" i="1" baseline="30000" dirty="0" smtClean="0"/>
              <a:t>3</a:t>
            </a:r>
            <a:r>
              <a:rPr lang="en-US" altLang="zh-TW" sz="1100" i="1" dirty="0" smtClean="0"/>
              <a:t> + ax + b mod P </a:t>
            </a:r>
            <a:r>
              <a:rPr lang="zh-TW" altLang="en-US" dirty="0" smtClean="0"/>
              <a:t>以及在此橢圓曲線上的一點</a:t>
            </a:r>
            <a:r>
              <a:rPr lang="en-US" altLang="zh-TW" dirty="0" smtClean="0"/>
              <a:t>G</a:t>
            </a:r>
            <a:r>
              <a:rPr lang="zh-TW" altLang="en-US" dirty="0" smtClean="0"/>
              <a:t>。其次，Ｍ</a:t>
            </a:r>
            <a:r>
              <a:rPr lang="en-US" altLang="zh-TW" dirty="0" err="1" smtClean="0"/>
              <a:t>ary</a:t>
            </a:r>
            <a:r>
              <a:rPr lang="zh-TW" altLang="en-US" dirty="0" smtClean="0"/>
              <a:t>的私密金鑰為</a:t>
            </a:r>
            <a:r>
              <a:rPr lang="en-US" altLang="zh-TW" dirty="0" smtClean="0"/>
              <a:t>k</a:t>
            </a:r>
            <a:r>
              <a:rPr lang="zh-TW" altLang="en-US" dirty="0" smtClean="0"/>
              <a:t>，她的公開金鑰為Ｂ，公開金鑰和私密金鑰存在一數學關係為</a:t>
            </a:r>
            <a:r>
              <a:rPr lang="en-US" altLang="zh-TW" sz="1100" i="1" dirty="0" smtClean="0"/>
              <a:t>B = </a:t>
            </a:r>
            <a:r>
              <a:rPr lang="en-US" altLang="zh-TW" sz="1100" i="1" dirty="0" err="1" smtClean="0"/>
              <a:t>kG</a:t>
            </a:r>
            <a:r>
              <a:rPr lang="en-US" altLang="zh-TW" sz="1100" i="1" dirty="0" smtClean="0"/>
              <a:t> mod P</a:t>
            </a:r>
            <a:r>
              <a:rPr lang="en-US" altLang="zh-TW" sz="1100" dirty="0" smtClean="0"/>
              <a:t> </a:t>
            </a:r>
            <a:r>
              <a:rPr lang="zh-TW" altLang="en-US" dirty="0" smtClean="0"/>
              <a:t>。</a:t>
            </a:r>
            <a:endParaRPr lang="en-US" altLang="zh-TW" dirty="0" smtClean="0"/>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smtClean="0"/>
              <a:t>步驟二：若</a:t>
            </a:r>
            <a:r>
              <a:rPr lang="en-US" altLang="zh-TW" dirty="0" smtClean="0"/>
              <a:t>Mary</a:t>
            </a:r>
            <a:r>
              <a:rPr lang="zh-TW" altLang="en-US" dirty="0" smtClean="0"/>
              <a:t>要簽署一份文件訊息</a:t>
            </a:r>
            <a:r>
              <a:rPr lang="en-US" altLang="zh-TW" dirty="0" smtClean="0"/>
              <a:t>M</a:t>
            </a:r>
            <a:r>
              <a:rPr lang="zh-TW" altLang="en-US" dirty="0" smtClean="0"/>
              <a:t>給</a:t>
            </a:r>
            <a:r>
              <a:rPr lang="en-US" altLang="zh-TW" dirty="0" smtClean="0"/>
              <a:t>Tom</a:t>
            </a:r>
            <a:r>
              <a:rPr lang="zh-TW" altLang="en-US" dirty="0" smtClean="0"/>
              <a:t>。首先，</a:t>
            </a:r>
            <a:r>
              <a:rPr lang="en-US" altLang="zh-TW" dirty="0" smtClean="0"/>
              <a:t>Mary</a:t>
            </a:r>
            <a:r>
              <a:rPr lang="zh-TW" altLang="en-US" dirty="0" smtClean="0"/>
              <a:t>先選擇一亂數ｒ，並計算</a:t>
            </a:r>
            <a:r>
              <a:rPr lang="en-US" altLang="zh-TW" sz="1100" i="1" dirty="0" smtClean="0"/>
              <a:t>R = </a:t>
            </a:r>
            <a:r>
              <a:rPr lang="en-US" altLang="zh-TW" sz="1100" i="1" dirty="0" err="1" smtClean="0"/>
              <a:t>rG</a:t>
            </a:r>
            <a:r>
              <a:rPr lang="en-US" altLang="zh-TW" sz="1100" i="1" dirty="0" smtClean="0"/>
              <a:t> mod P</a:t>
            </a:r>
            <a:r>
              <a:rPr lang="zh-TW" altLang="en-US" dirty="0" smtClean="0"/>
              <a:t>。</a:t>
            </a:r>
            <a:endParaRPr lang="en-US" altLang="zh-TW" dirty="0" smtClean="0"/>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smtClean="0"/>
              <a:t>步驟三：接著，</a:t>
            </a:r>
            <a:r>
              <a:rPr lang="en-US" altLang="zh-TW" dirty="0" smtClean="0"/>
              <a:t>Mary</a:t>
            </a:r>
            <a:r>
              <a:rPr lang="zh-TW" altLang="en-US" dirty="0" smtClean="0"/>
              <a:t>再利用自已的私密金鑰ｋ來計算訊息Ｍ的數位簽章Ｓ，計算方式為</a:t>
            </a:r>
            <a:r>
              <a:rPr lang="en-US" altLang="zh-TW" sz="1100" i="1" dirty="0" smtClean="0"/>
              <a:t>S=r</a:t>
            </a:r>
            <a:r>
              <a:rPr lang="en-US" altLang="zh-TW" sz="1100" i="1" baseline="30000" dirty="0" smtClean="0"/>
              <a:t>-1</a:t>
            </a:r>
            <a:r>
              <a:rPr lang="en-US" altLang="zh-TW" sz="1100" i="1" dirty="0" smtClean="0"/>
              <a:t> x (M</a:t>
            </a:r>
            <a:r>
              <a:rPr lang="en-US" altLang="zh-TW" sz="1100" i="1" dirty="0" smtClean="0">
                <a:latin typeface="Vrinda" panose="020B0502040204020203" pitchFamily="34" charset="0"/>
                <a:cs typeface="Vrinda" panose="020B0502040204020203" pitchFamily="34" charset="0"/>
              </a:rPr>
              <a:t>-</a:t>
            </a:r>
            <a:r>
              <a:rPr lang="en-US" altLang="zh-TW" sz="1100" i="1" dirty="0" smtClean="0"/>
              <a:t> k x R</a:t>
            </a:r>
            <a:r>
              <a:rPr lang="en-US" altLang="zh-TW" sz="1100" i="1" baseline="-25000" dirty="0" smtClean="0"/>
              <a:t>x</a:t>
            </a:r>
            <a:r>
              <a:rPr lang="en-US" altLang="zh-TW" sz="1100" i="1" dirty="0" smtClean="0"/>
              <a:t>) mod P  </a:t>
            </a:r>
            <a:r>
              <a:rPr lang="zh-TW" altLang="en-US" dirty="0" smtClean="0"/>
              <a:t>，其中</a:t>
            </a:r>
            <a:r>
              <a:rPr lang="en-US" altLang="zh-TW" sz="1100" i="1" dirty="0" smtClean="0"/>
              <a:t>R</a:t>
            </a:r>
            <a:r>
              <a:rPr lang="en-US" altLang="zh-TW" sz="1100" i="1" baseline="-25000" dirty="0" smtClean="0"/>
              <a:t>x</a:t>
            </a:r>
            <a:r>
              <a:rPr lang="zh-TW" altLang="en-US" dirty="0" smtClean="0"/>
              <a:t>為Ｒ的ｘ軸座標。</a:t>
            </a:r>
            <a:endParaRPr lang="en-US" altLang="zh-TW" dirty="0" smtClean="0"/>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smtClean="0"/>
              <a:t>步驟四：然後，</a:t>
            </a:r>
            <a:r>
              <a:rPr lang="en-US" altLang="zh-TW" dirty="0" smtClean="0"/>
              <a:t>Mary</a:t>
            </a:r>
            <a:r>
              <a:rPr lang="zh-TW" altLang="en-US" dirty="0" smtClean="0"/>
              <a:t>將</a:t>
            </a:r>
            <a:r>
              <a:rPr lang="en-US" altLang="zh-TW" dirty="0" smtClean="0"/>
              <a:t>M</a:t>
            </a:r>
            <a:r>
              <a:rPr lang="zh-TW" altLang="en-US" dirty="0" smtClean="0"/>
              <a:t>、</a:t>
            </a:r>
            <a:r>
              <a:rPr lang="en-US" altLang="zh-TW" dirty="0" smtClean="0"/>
              <a:t>R</a:t>
            </a:r>
            <a:r>
              <a:rPr lang="zh-TW" altLang="en-US" dirty="0" smtClean="0"/>
              <a:t>和</a:t>
            </a:r>
            <a:r>
              <a:rPr lang="en-US" altLang="zh-TW" dirty="0" smtClean="0"/>
              <a:t>S</a:t>
            </a:r>
            <a:r>
              <a:rPr lang="zh-TW" altLang="en-US" dirty="0" smtClean="0"/>
              <a:t>一起傳送給</a:t>
            </a:r>
            <a:r>
              <a:rPr lang="en-US" altLang="zh-TW" dirty="0" smtClean="0"/>
              <a:t>Tom</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zh-TW" altLang="en-US" dirty="0" smtClean="0"/>
              <a:t>步驟五：</a:t>
            </a:r>
            <a:r>
              <a:rPr lang="en-US" altLang="zh-TW" dirty="0" smtClean="0"/>
              <a:t>Tom</a:t>
            </a:r>
            <a:r>
              <a:rPr lang="zh-TW" altLang="en-US" dirty="0" smtClean="0"/>
              <a:t>接收到</a:t>
            </a:r>
            <a:r>
              <a:rPr lang="en-US" altLang="zh-TW" dirty="0" smtClean="0"/>
              <a:t>M</a:t>
            </a:r>
            <a:r>
              <a:rPr lang="zh-TW" altLang="en-US" dirty="0" smtClean="0"/>
              <a:t>、</a:t>
            </a:r>
            <a:r>
              <a:rPr lang="en-US" altLang="zh-TW" dirty="0" smtClean="0"/>
              <a:t>R</a:t>
            </a:r>
            <a:r>
              <a:rPr lang="zh-TW" altLang="en-US" dirty="0" smtClean="0"/>
              <a:t>和</a:t>
            </a:r>
            <a:r>
              <a:rPr lang="en-US" altLang="zh-TW" dirty="0" smtClean="0"/>
              <a:t>S</a:t>
            </a:r>
            <a:r>
              <a:rPr lang="zh-TW" altLang="en-US" dirty="0" smtClean="0"/>
              <a:t>後，便取出Ｍ</a:t>
            </a:r>
            <a:r>
              <a:rPr lang="en-US" altLang="zh-TW" dirty="0" err="1" smtClean="0"/>
              <a:t>ary</a:t>
            </a:r>
            <a:r>
              <a:rPr lang="zh-TW" altLang="en-US" dirty="0" smtClean="0"/>
              <a:t>的公開金鑰</a:t>
            </a:r>
            <a:r>
              <a:rPr lang="en-US" altLang="zh-TW" dirty="0" smtClean="0"/>
              <a:t>B</a:t>
            </a:r>
            <a:r>
              <a:rPr lang="zh-TW" altLang="en-US" dirty="0" smtClean="0"/>
              <a:t>來進行簽章的解密運算。首先，</a:t>
            </a:r>
            <a:r>
              <a:rPr lang="en-US" altLang="zh-TW" dirty="0" smtClean="0"/>
              <a:t>Tom</a:t>
            </a:r>
            <a:r>
              <a:rPr lang="zh-TW" altLang="en-US" dirty="0" smtClean="0"/>
              <a:t>會計算</a:t>
            </a:r>
            <a:r>
              <a:rPr lang="en-US" altLang="zh-TW" sz="1100" i="1" dirty="0" smtClean="0"/>
              <a:t>V</a:t>
            </a:r>
            <a:r>
              <a:rPr lang="en-US" altLang="zh-TW" sz="1100" i="1" baseline="-25000" dirty="0" smtClean="0"/>
              <a:t>1</a:t>
            </a:r>
            <a:r>
              <a:rPr lang="en-US" altLang="zh-TW" sz="1100" i="1" dirty="0" smtClean="0"/>
              <a:t>=R</a:t>
            </a:r>
            <a:r>
              <a:rPr lang="en-US" altLang="zh-TW" sz="1100" i="1" baseline="-25000" dirty="0" smtClean="0"/>
              <a:t>x</a:t>
            </a:r>
            <a:r>
              <a:rPr lang="en-US" altLang="zh-TW" sz="1100" i="1" dirty="0" smtClean="0"/>
              <a:t> x B+S x R</a:t>
            </a:r>
            <a:r>
              <a:rPr lang="zh-TW" altLang="en-US" dirty="0" smtClean="0"/>
              <a:t>及</a:t>
            </a:r>
            <a:r>
              <a:rPr lang="zh-TW" altLang="en-US" sz="1100" dirty="0" smtClean="0">
                <a:latin typeface="Vrinda" panose="020B0502040204020203" pitchFamily="34" charset="0"/>
                <a:cs typeface="Vrinda" panose="020B0502040204020203" pitchFamily="34" charset="0"/>
              </a:rPr>
              <a:t>和 </a:t>
            </a:r>
            <a:r>
              <a:rPr lang="en-US" altLang="zh-TW" sz="1100" dirty="0" smtClean="0">
                <a:latin typeface="Vrinda" panose="020B0502040204020203" pitchFamily="34" charset="0"/>
                <a:cs typeface="Vrinda" panose="020B0502040204020203" pitchFamily="34" charset="0"/>
              </a:rPr>
              <a:t>V</a:t>
            </a:r>
            <a:r>
              <a:rPr lang="en-US" altLang="zh-TW" sz="1100" i="1" baseline="-25000" dirty="0" smtClean="0">
                <a:latin typeface="Vrinda" panose="020B0502040204020203" pitchFamily="34" charset="0"/>
                <a:cs typeface="Vrinda" panose="020B0502040204020203" pitchFamily="34" charset="0"/>
              </a:rPr>
              <a:t>2</a:t>
            </a:r>
            <a:r>
              <a:rPr lang="en-US" altLang="zh-TW" sz="1100" i="1" dirty="0" smtClean="0">
                <a:latin typeface="Vrinda" panose="020B0502040204020203" pitchFamily="34" charset="0"/>
                <a:cs typeface="Vrinda" panose="020B0502040204020203" pitchFamily="34" charset="0"/>
              </a:rPr>
              <a:t>=M x G mod P</a:t>
            </a:r>
            <a:r>
              <a:rPr lang="zh-TW" altLang="en-US" dirty="0" smtClean="0"/>
              <a:t>，然後</a:t>
            </a:r>
            <a:r>
              <a:rPr lang="en-US" altLang="zh-TW" dirty="0" smtClean="0"/>
              <a:t>Tom</a:t>
            </a:r>
            <a:r>
              <a:rPr lang="zh-TW" altLang="en-US" dirty="0" smtClean="0"/>
              <a:t>會判斷這兩個訊息</a:t>
            </a:r>
            <a:r>
              <a:rPr lang="en-US" altLang="zh-TW" sz="1100" i="1" dirty="0" smtClean="0"/>
              <a:t>V</a:t>
            </a:r>
            <a:r>
              <a:rPr lang="en-US" altLang="zh-TW" sz="1100" i="1" baseline="-25000" dirty="0" smtClean="0"/>
              <a:t>1</a:t>
            </a:r>
            <a:r>
              <a:rPr lang="zh-TW" altLang="en-US" dirty="0" smtClean="0"/>
              <a:t>和</a:t>
            </a:r>
            <a:r>
              <a:rPr lang="en-US" altLang="zh-TW" sz="1100" dirty="0" smtClean="0">
                <a:latin typeface="Vrinda" panose="020B0502040204020203" pitchFamily="34" charset="0"/>
                <a:cs typeface="Vrinda" panose="020B0502040204020203" pitchFamily="34" charset="0"/>
              </a:rPr>
              <a:t>V</a:t>
            </a:r>
            <a:r>
              <a:rPr lang="en-US" altLang="zh-TW" sz="1100" i="1" baseline="-25000" dirty="0" smtClean="0">
                <a:latin typeface="Vrinda" panose="020B0502040204020203" pitchFamily="34" charset="0"/>
                <a:cs typeface="Vrinda" panose="020B0502040204020203" pitchFamily="34" charset="0"/>
              </a:rPr>
              <a:t>2</a:t>
            </a:r>
            <a:r>
              <a:rPr lang="zh-TW" altLang="en-US" dirty="0" smtClean="0"/>
              <a:t>是否相同，若相同則表示這個數位簽章驗證成功；若不相同，則表示該數位簽章驗證失敗。</a:t>
            </a:r>
            <a:endParaRPr lang="en-US" altLang="zh-TW" dirty="0" smtClean="0"/>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zh-TW" altLang="en-US" dirty="0"/>
          </a:p>
        </p:txBody>
      </p:sp>
    </p:spTree>
    <p:extLst>
      <p:ext uri="{BB962C8B-B14F-4D97-AF65-F5344CB8AC3E}">
        <p14:creationId xmlns:p14="http://schemas.microsoft.com/office/powerpoint/2010/main" val="1404365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帳本是記錄一連串的資產轉換與交易過程資訊，並由可信賴的第三方中間人維護 與查證內容真實性；為了確保交易過程與帳本內容的準確度，往往需要耗費不少查證、確認交易內容與審計的時間與成本。隨著資訊與網路科技的快速發展，資訊記錄由紙本轉向數位化，使得資訊的流通變得快速有效率。分散式帳本（</a:t>
            </a:r>
            <a:r>
              <a:rPr lang="en-US" altLang="zh-TW" dirty="0" smtClean="0"/>
              <a:t>Distributed Ledger Technology</a:t>
            </a:r>
            <a:r>
              <a:rPr lang="zh-TW" altLang="en-US" dirty="0" smtClean="0"/>
              <a:t>）是將數位紀錄依照時間先後發生的順序記載在數據庫（帳本），並在通過參與者同意的規則或是獲得一定數量的贊成票之後，被記錄並加密保存在帳本上。我們可以把分散式帳本想像成一個公司或供應鏈的協作工作表單，每個參與者將其工作紀錄上傳並儲存於雲端的表單上，並被檢視是否符合規則或被認可；在一定的時間後，所有被認可的紀錄依照記載時間被蓋上時間戳章與加密簽名，並存放在一個新鎖定的工作表單上，這個表單無法被更改，且所有參與者均可隨時瀏覽紀錄。帳本可以是不需許可、任何人都可以加入的公有帳本，也可以是屬於少數擁有者、需要許可的私有帳本，或是由產業或聯盟許可的共享帳本。</a:t>
            </a:r>
          </a:p>
          <a:p>
            <a:r>
              <a:rPr lang="zh-TW" altLang="en-US" dirty="0" smtClean="0"/>
              <a:t>區塊鏈技術也是一種分散式帳本的概念，採用加密演算法將前後帳本資訊鏈結起來，如比特幣中工作量證明（</a:t>
            </a:r>
            <a:r>
              <a:rPr lang="en-US" altLang="zh-TW" dirty="0" smtClean="0"/>
              <a:t>Proof-of-Work</a:t>
            </a:r>
            <a:r>
              <a:rPr lang="zh-TW" altLang="en-US" dirty="0" smtClean="0"/>
              <a:t>）的雜湊（</a:t>
            </a:r>
            <a:r>
              <a:rPr lang="en-US" altLang="zh-TW" dirty="0" smtClean="0"/>
              <a:t>Hash</a:t>
            </a:r>
            <a:r>
              <a:rPr lang="zh-TW" altLang="en-US" dirty="0" smtClean="0"/>
              <a:t>）值，串接前後的帳本與工作表單；在帳本與工作表單經驗證 後，所有參與者都能得到一個副本，故鏈結的區塊鏈除了更難變更，也能回溯並確保整條帳本的正確性。因此在應用層面上，若採用區塊鏈技術，從生產、供應至交易過程，每位參與者都擁有一份資訊，所有加入的資訊都必須通過共識，每一個變更的步驟與變 更者都將被永久紀錄且保存在每個參與者的節點，具有可追溯、不可逆、不可竄改的特性；其點對點傳輸與去中心化的特性，也降低中心機構被攻擊與複雜行政程序的成本。換句括說，區塊鏈技術透過由分散式節點共識機制，來確保來資訊真實性，整個區塊鏈如同是一個去中心化、分散式紀錄、無法竄改的公開網路帳本，僅需交易雙方節點紀錄，即可除去第三方中介儲存角色，最早使用在虛擬貨幣交易，但只要有資料儲存領域，都可發揮其技術價值。</a:t>
            </a:r>
            <a:endParaRPr lang="zh-TW" altLang="en-US" dirty="0"/>
          </a:p>
        </p:txBody>
      </p:sp>
    </p:spTree>
    <p:extLst>
      <p:ext uri="{BB962C8B-B14F-4D97-AF65-F5344CB8AC3E}">
        <p14:creationId xmlns:p14="http://schemas.microsoft.com/office/powerpoint/2010/main" val="3176225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pPr marL="457200" indent="-317500"/>
            <a:r>
              <a:rPr lang="zh-TW" altLang="en-US" dirty="0" smtClean="0"/>
              <a:t>每一個區塊的</a:t>
            </a:r>
            <a:r>
              <a:rPr lang="en-US" altLang="zh-TW" dirty="0" smtClean="0"/>
              <a:t>Block Header</a:t>
            </a:r>
            <a:r>
              <a:rPr lang="zh-TW" altLang="en-US" dirty="0" smtClean="0"/>
              <a:t>裡的</a:t>
            </a:r>
            <a:r>
              <a:rPr lang="en-US" altLang="zh-TW" dirty="0" smtClean="0"/>
              <a:t>Version</a:t>
            </a:r>
            <a:r>
              <a:rPr lang="zh-TW" altLang="en-US" dirty="0" smtClean="0"/>
              <a:t>值是規範此區塊的軟體版本；有一組</a:t>
            </a:r>
            <a:r>
              <a:rPr lang="en-US" altLang="zh-TW" dirty="0" smtClean="0"/>
              <a:t>Previous Block Hash</a:t>
            </a:r>
            <a:r>
              <a:rPr lang="zh-TW" altLang="en-US" dirty="0" smtClean="0"/>
              <a:t>值 </a:t>
            </a:r>
            <a:r>
              <a:rPr lang="en-US" altLang="zh-TW" dirty="0" smtClean="0"/>
              <a:t>(256 bits)</a:t>
            </a:r>
            <a:r>
              <a:rPr lang="zh-TW" altLang="en-US" dirty="0" smtClean="0"/>
              <a:t>，這是將前一個區塊的</a:t>
            </a:r>
            <a:r>
              <a:rPr lang="en-US" altLang="zh-TW" dirty="0" smtClean="0"/>
              <a:t>Block</a:t>
            </a:r>
            <a:r>
              <a:rPr lang="en-US" altLang="zh-TW" baseline="0" dirty="0" smtClean="0"/>
              <a:t> Header</a:t>
            </a:r>
            <a:r>
              <a:rPr lang="zh-TW" altLang="en-US" baseline="0" dirty="0" smtClean="0"/>
              <a:t>進行</a:t>
            </a:r>
            <a:r>
              <a:rPr lang="en-US" altLang="zh-TW" baseline="0" dirty="0" smtClean="0"/>
              <a:t>Hash Function</a:t>
            </a:r>
            <a:r>
              <a:rPr lang="zh-TW" altLang="en-US" baseline="0" dirty="0" smtClean="0"/>
              <a:t>而得到的值，這可讓每一個區塊資料產生無形的連結（區塊鏈），並確保區塊序列及歷史紀錄的正確性。</a:t>
            </a:r>
            <a:r>
              <a:rPr lang="en-US" altLang="zh-TW" baseline="0" dirty="0" err="1" smtClean="0"/>
              <a:t>Merkle</a:t>
            </a:r>
            <a:r>
              <a:rPr lang="en-US" altLang="zh-TW" baseline="0" dirty="0" smtClean="0"/>
              <a:t> root</a:t>
            </a:r>
            <a:r>
              <a:rPr lang="zh-TW" altLang="en-US" baseline="0" dirty="0" smtClean="0"/>
              <a:t>是此區塊所包含所有交易的</a:t>
            </a:r>
            <a:r>
              <a:rPr lang="en-US" altLang="zh-TW" baseline="0" dirty="0" smtClean="0"/>
              <a:t>Hash</a:t>
            </a:r>
            <a:r>
              <a:rPr lang="zh-TW" altLang="en-US" baseline="0" dirty="0" smtClean="0"/>
              <a:t>值運算後之</a:t>
            </a:r>
            <a:r>
              <a:rPr lang="en-US" altLang="zh-TW" baseline="0" dirty="0" smtClean="0"/>
              <a:t>Hash</a:t>
            </a:r>
            <a:r>
              <a:rPr lang="zh-TW" altLang="en-US" baseline="0" dirty="0" smtClean="0"/>
              <a:t>值 </a:t>
            </a:r>
            <a:r>
              <a:rPr lang="en-US" altLang="zh-TW" baseline="0" dirty="0" smtClean="0"/>
              <a:t>(256 bits)</a:t>
            </a:r>
            <a:r>
              <a:rPr lang="zh-TW" altLang="en-US" baseline="0" dirty="0" smtClean="0"/>
              <a:t>，此機制可簡化網路下載交易資料並做安全正確驗證。</a:t>
            </a:r>
            <a:r>
              <a:rPr lang="en-US" altLang="zh-TW" baseline="0" dirty="0" smtClean="0"/>
              <a:t>Time Stamp</a:t>
            </a:r>
            <a:r>
              <a:rPr lang="zh-TW" altLang="en-US" baseline="0" dirty="0" smtClean="0"/>
              <a:t>是從 </a:t>
            </a:r>
            <a:r>
              <a:rPr lang="en-US" altLang="zh-TW" baseline="0" dirty="0" smtClean="0"/>
              <a:t>“1970-01-01 T00:00 UTC” </a:t>
            </a:r>
            <a:r>
              <a:rPr lang="zh-TW" altLang="en-US" baseline="0" dirty="0" smtClean="0"/>
              <a:t>至 “現在”的秒數。</a:t>
            </a:r>
            <a:r>
              <a:rPr lang="en-US" altLang="zh-TW" baseline="0" dirty="0" smtClean="0"/>
              <a:t>Difficulty</a:t>
            </a:r>
            <a:r>
              <a:rPr lang="zh-TW" altLang="en-US" baseline="0" dirty="0" smtClean="0"/>
              <a:t>難度是衡量在給定目標下找到</a:t>
            </a:r>
            <a:r>
              <a:rPr lang="en-US" altLang="zh-TW" baseline="0" dirty="0" smtClean="0"/>
              <a:t>Hash</a:t>
            </a:r>
            <a:r>
              <a:rPr lang="zh-TW" altLang="en-US" baseline="0" dirty="0" smtClean="0"/>
              <a:t>值的難度，每</a:t>
            </a:r>
            <a:r>
              <a:rPr lang="en-US" altLang="zh-TW" baseline="0" dirty="0" smtClean="0"/>
              <a:t>2016</a:t>
            </a:r>
            <a:r>
              <a:rPr lang="zh-TW" altLang="en-US" baseline="0" dirty="0" smtClean="0"/>
              <a:t>區塊後更新一次</a:t>
            </a:r>
            <a:r>
              <a:rPr lang="en-US" altLang="zh-TW" baseline="0" dirty="0" smtClean="0"/>
              <a:t>Difficulty</a:t>
            </a:r>
            <a:r>
              <a:rPr lang="zh-TW" altLang="en-US" baseline="0" dirty="0" smtClean="0"/>
              <a:t>難度值。</a:t>
            </a:r>
            <a:r>
              <a:rPr lang="en-US" altLang="zh-TW" baseline="0" dirty="0" smtClean="0"/>
              <a:t>Nonce</a:t>
            </a:r>
            <a:r>
              <a:rPr lang="zh-TW" altLang="en-US" baseline="0" dirty="0" smtClean="0"/>
              <a:t>為一隨機數，更動此值來為區塊重新計算</a:t>
            </a:r>
            <a:r>
              <a:rPr lang="en-US" altLang="zh-TW" baseline="0" dirty="0" smtClean="0"/>
              <a:t>Hash</a:t>
            </a:r>
            <a:r>
              <a:rPr lang="zh-TW" altLang="en-US" baseline="0" dirty="0" smtClean="0"/>
              <a:t>值，直到找到包含所需數量的</a:t>
            </a:r>
            <a:r>
              <a:rPr lang="en-US" altLang="zh-TW" baseline="0" dirty="0" smtClean="0"/>
              <a:t>Leading Zero</a:t>
            </a:r>
            <a:r>
              <a:rPr lang="zh-TW" altLang="en-US" baseline="0" dirty="0" smtClean="0"/>
              <a:t>的</a:t>
            </a:r>
            <a:r>
              <a:rPr lang="en-US" altLang="zh-TW" baseline="0" dirty="0" smtClean="0"/>
              <a:t>Hash</a:t>
            </a:r>
            <a:r>
              <a:rPr lang="zh-TW" altLang="en-US" baseline="0" dirty="0" smtClean="0"/>
              <a:t>值，所需的零位數由</a:t>
            </a:r>
            <a:r>
              <a:rPr lang="en-US" altLang="zh-TW" baseline="0" dirty="0" smtClean="0"/>
              <a:t>Difficulty</a:t>
            </a:r>
            <a:r>
              <a:rPr lang="zh-TW" altLang="en-US" baseline="0" dirty="0" smtClean="0"/>
              <a:t>決定。所得到的</a:t>
            </a:r>
            <a:r>
              <a:rPr lang="en-US" altLang="zh-TW" baseline="0" dirty="0" smtClean="0"/>
              <a:t>Hash</a:t>
            </a:r>
            <a:r>
              <a:rPr lang="zh-TW" altLang="en-US" baseline="0" dirty="0" smtClean="0"/>
              <a:t>必須是小於當前</a:t>
            </a:r>
            <a:r>
              <a:rPr lang="en-US" altLang="zh-TW" baseline="0" dirty="0" smtClean="0"/>
              <a:t>Difficulty</a:t>
            </a:r>
            <a:r>
              <a:rPr lang="zh-TW" altLang="en-US" baseline="0" dirty="0" smtClean="0"/>
              <a:t>的值，因此必須銪一定數量的前導零位以便小於該值。由於這種迭代計算需要時間和資源，因此我們稱此類計算能力的資源為算力，擁有的算力越大在機率上可能越快找到此解答，但實際上卻無法預測哪個運算節點能最快找到，也因此此種方式具備了所需的隨機性，以避免被單一團體所掌控或攻擊。</a:t>
            </a:r>
            <a:endParaRPr lang="en-US" altLang="zh-TW" baseline="0" dirty="0" smtClean="0"/>
          </a:p>
          <a:p>
            <a:pPr marL="457200" indent="-317500"/>
            <a:r>
              <a:rPr lang="zh-TW" altLang="en-US" baseline="0" dirty="0" smtClean="0"/>
              <a:t>資料來源：</a:t>
            </a:r>
            <a:r>
              <a:rPr lang="zh-TW" altLang="en-US" sz="1100" dirty="0" smtClean="0"/>
              <a:t>高靖鈞、丁川偉、陳耀鑫、馬金溝、陳澤世，</a:t>
            </a:r>
            <a:r>
              <a:rPr lang="en-US" altLang="zh-TW" sz="1100" dirty="0" smtClean="0"/>
              <a:t>2017</a:t>
            </a:r>
            <a:r>
              <a:rPr lang="zh-TW" altLang="en-US" sz="1100" dirty="0" smtClean="0"/>
              <a:t>。</a:t>
            </a:r>
            <a:endParaRPr lang="zh-TW" altLang="en-US" dirty="0"/>
          </a:p>
        </p:txBody>
      </p:sp>
    </p:spTree>
    <p:extLst>
      <p:ext uri="{BB962C8B-B14F-4D97-AF65-F5344CB8AC3E}">
        <p14:creationId xmlns:p14="http://schemas.microsoft.com/office/powerpoint/2010/main" val="1296499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區塊」相當於帳本內用來記錄交易內頁，交易內頁也標有頁碼以確保區塊的接續性；而「鏈」則是多位記帳士（礦工）電腦內，保存同一份帳本，每筆交易都必須由記帳士彼此共識達到帳本內容同步。區塊鏈的交易與清算都是同步完成的，因此將區塊鏈使用在跨國匯款支付上，具備交易迅速與手續費低廉的特性。因此，若有駭客想要竄改交易紀錄，就必須駭入多台礦工電腦，拿到</a:t>
            </a:r>
            <a:r>
              <a:rPr lang="en-US" altLang="zh-TW" dirty="0" smtClean="0"/>
              <a:t>51%</a:t>
            </a:r>
            <a:r>
              <a:rPr lang="zh-TW" altLang="en-US" dirty="0" smtClean="0"/>
              <a:t>以上的運算權，這也說明了區塊鏈的安全特性。區塊鏈解決了中介信用問題，不透過第三方公證單位，在兩個互不認識和信任的人之間達成協議，完成雙方可互信的轉賬行為。</a:t>
            </a:r>
          </a:p>
          <a:p>
            <a:endParaRPr lang="zh-TW" altLang="en-US" dirty="0"/>
          </a:p>
        </p:txBody>
      </p:sp>
    </p:spTree>
    <p:extLst>
      <p:ext uri="{BB962C8B-B14F-4D97-AF65-F5344CB8AC3E}">
        <p14:creationId xmlns:p14="http://schemas.microsoft.com/office/powerpoint/2010/main" val="341866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比特幣區塊大約每</a:t>
            </a:r>
            <a:r>
              <a:rPr lang="en-US" altLang="zh-TW" dirty="0" smtClean="0"/>
              <a:t>10</a:t>
            </a:r>
            <a:r>
              <a:rPr lang="zh-TW" altLang="en-US" dirty="0" smtClean="0"/>
              <a:t>分鐘生成一個，如果要在不同的全網算力條件下，新區塊的產生保持都基本這個速率，難度值必需根據全網算力的變化進行相應的調整。難度值的調整是在每個完整節點中獨立自動發生的。每</a:t>
            </a:r>
            <a:r>
              <a:rPr lang="en-US" altLang="zh-TW" dirty="0" smtClean="0"/>
              <a:t>2016</a:t>
            </a:r>
            <a:r>
              <a:rPr lang="zh-TW" altLang="en-US" dirty="0" smtClean="0"/>
              <a:t>個區塊，所有節點都會按統一的公式自動調整難度值，這個公式是由最新 </a:t>
            </a:r>
            <a:r>
              <a:rPr lang="en-US" altLang="zh-TW" dirty="0" smtClean="0"/>
              <a:t>2016 </a:t>
            </a:r>
            <a:r>
              <a:rPr lang="zh-TW" altLang="en-US" dirty="0" smtClean="0"/>
              <a:t>個區塊的花費時長與期望時長（期望時長為</a:t>
            </a:r>
            <a:r>
              <a:rPr lang="en-US" altLang="zh-TW" dirty="0" smtClean="0"/>
              <a:t>20160</a:t>
            </a:r>
            <a:r>
              <a:rPr lang="zh-TW" altLang="en-US" dirty="0" smtClean="0"/>
              <a:t>分鐘即兩周，是按每</a:t>
            </a:r>
            <a:r>
              <a:rPr lang="en-US" altLang="zh-TW" dirty="0" smtClean="0"/>
              <a:t>10</a:t>
            </a:r>
            <a:r>
              <a:rPr lang="zh-TW" altLang="en-US" dirty="0" smtClean="0"/>
              <a:t>分鐘一個區塊的產生速率計算出的總時長）比較得出的，根據實際時長與期望時長的比值，進行相應調整（或變難或變易）。換言之，如果區塊產生的速率比</a:t>
            </a:r>
            <a:r>
              <a:rPr lang="en-US" altLang="zh-TW" dirty="0" smtClean="0"/>
              <a:t>10</a:t>
            </a:r>
            <a:r>
              <a:rPr lang="zh-TW" altLang="en-US" dirty="0" smtClean="0"/>
              <a:t>分鐘快則增加難度，比</a:t>
            </a:r>
            <a:r>
              <a:rPr lang="en-US" altLang="zh-TW" dirty="0" smtClean="0"/>
              <a:t>10</a:t>
            </a:r>
            <a:r>
              <a:rPr lang="zh-TW" altLang="en-US" dirty="0" smtClean="0"/>
              <a:t>分鐘慢則降低難度。</a:t>
            </a:r>
            <a:endParaRPr lang="zh-TW" altLang="en-US" dirty="0"/>
          </a:p>
        </p:txBody>
      </p:sp>
    </p:spTree>
    <p:extLst>
      <p:ext uri="{BB962C8B-B14F-4D97-AF65-F5344CB8AC3E}">
        <p14:creationId xmlns:p14="http://schemas.microsoft.com/office/powerpoint/2010/main" val="27572545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在沒有第三方代理的情況下，確保沒有重複交易的重點到目前有兩個，一個就是把交易昭告天下，讓全部用該系統交易的人都知道你們做了這個交易，另一個就是在交易中附上</a:t>
            </a:r>
            <a:r>
              <a:rPr lang="en-US" altLang="zh-TW" dirty="0" smtClean="0"/>
              <a:t>timestamp</a:t>
            </a:r>
            <a:r>
              <a:rPr lang="zh-TW" altLang="en-US" dirty="0" smtClean="0"/>
              <a:t>，同時</a:t>
            </a:r>
            <a:r>
              <a:rPr lang="en-US" altLang="zh-TW" dirty="0" smtClean="0"/>
              <a:t>timestamp</a:t>
            </a:r>
            <a:r>
              <a:rPr lang="zh-TW" altLang="en-US" dirty="0" smtClean="0"/>
              <a:t>也會被進行</a:t>
            </a:r>
            <a:r>
              <a:rPr lang="en-US" altLang="zh-TW" dirty="0" smtClean="0"/>
              <a:t>hash</a:t>
            </a:r>
            <a:r>
              <a:rPr lang="zh-TW" altLang="en-US" dirty="0" smtClean="0"/>
              <a:t>，因為前面每個時間點的交易都會被加入</a:t>
            </a:r>
            <a:r>
              <a:rPr lang="en-US" altLang="zh-TW" dirty="0" smtClean="0"/>
              <a:t>hash</a:t>
            </a:r>
            <a:r>
              <a:rPr lang="zh-TW" altLang="en-US" dirty="0" smtClean="0"/>
              <a:t>，整個交易的順序就可以被追蹤了，比特幣的</a:t>
            </a:r>
            <a:r>
              <a:rPr lang="en-US" altLang="zh-TW" dirty="0" smtClean="0"/>
              <a:t>timestamp</a:t>
            </a:r>
            <a:r>
              <a:rPr lang="zh-TW" altLang="en-US" dirty="0" smtClean="0"/>
              <a:t>是使用</a:t>
            </a:r>
            <a:r>
              <a:rPr lang="en-US" altLang="zh-TW" dirty="0" smtClean="0"/>
              <a:t>UNIX</a:t>
            </a:r>
            <a:r>
              <a:rPr lang="zh-TW" altLang="en-US" dirty="0" smtClean="0"/>
              <a:t>時間。</a:t>
            </a:r>
            <a:endParaRPr lang="zh-TW" altLang="en-US" dirty="0"/>
          </a:p>
        </p:txBody>
      </p:sp>
    </p:spTree>
    <p:extLst>
      <p:ext uri="{BB962C8B-B14F-4D97-AF65-F5344CB8AC3E}">
        <p14:creationId xmlns:p14="http://schemas.microsoft.com/office/powerpoint/2010/main" val="259329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en-US" altLang="zh-TW" dirty="0" smtClean="0"/>
              <a:t>1993 </a:t>
            </a:r>
            <a:r>
              <a:rPr lang="zh-TW" altLang="en-US" dirty="0" smtClean="0"/>
              <a:t>年由 </a:t>
            </a:r>
            <a:r>
              <a:rPr lang="en-US" altLang="zh-TW" dirty="0" smtClean="0"/>
              <a:t>Cynthia </a:t>
            </a:r>
            <a:r>
              <a:rPr lang="en-US" altLang="zh-TW" dirty="0" err="1" smtClean="0"/>
              <a:t>Dwork</a:t>
            </a:r>
            <a:r>
              <a:rPr lang="en-US" altLang="zh-TW" dirty="0" smtClean="0"/>
              <a:t> </a:t>
            </a:r>
            <a:r>
              <a:rPr lang="zh-TW" altLang="en-US" dirty="0" smtClean="0"/>
              <a:t>和 </a:t>
            </a:r>
            <a:r>
              <a:rPr lang="en-US" altLang="zh-TW" dirty="0" smtClean="0"/>
              <a:t>Moni </a:t>
            </a:r>
            <a:r>
              <a:rPr lang="en-US" altLang="zh-TW" dirty="0" err="1" smtClean="0"/>
              <a:t>Naor</a:t>
            </a:r>
            <a:r>
              <a:rPr lang="en-US" altLang="zh-TW" dirty="0" smtClean="0"/>
              <a:t> </a:t>
            </a:r>
            <a:r>
              <a:rPr lang="zh-TW" altLang="en-US" dirty="0" smtClean="0"/>
              <a:t>提出，</a:t>
            </a:r>
            <a:r>
              <a:rPr lang="en-US" altLang="zh-TW" dirty="0" smtClean="0"/>
              <a:t>POW </a:t>
            </a:r>
            <a:r>
              <a:rPr lang="zh-TW" altLang="en-US" dirty="0" smtClean="0"/>
              <a:t>被用於阻止拒絕服務攻擊（</a:t>
            </a:r>
            <a:r>
              <a:rPr lang="en-US" altLang="zh-TW" dirty="0" smtClean="0"/>
              <a:t>DDOS</a:t>
            </a:r>
            <a:r>
              <a:rPr lang="zh-TW" altLang="en-US" dirty="0" smtClean="0"/>
              <a:t>）、反垃圾郵件等一些服務濫用的經濟對策，一般是要求使用者進行一些耗時適當的複雜運算，並且答案能被服務方快速驗算，以此耗用的時間、裝置與能源做為擔保成本，以確保服務與資源是被真正的需求所使用。此概念最早由</a:t>
            </a:r>
            <a:r>
              <a:rPr lang="en-US" altLang="zh-TW" dirty="0" smtClean="0"/>
              <a:t>Cynthia </a:t>
            </a:r>
            <a:r>
              <a:rPr lang="en-US" altLang="zh-TW" dirty="0" err="1" smtClean="0"/>
              <a:t>Dwork</a:t>
            </a:r>
            <a:r>
              <a:rPr lang="zh-TW" altLang="en-US" dirty="0" smtClean="0"/>
              <a:t>和</a:t>
            </a:r>
            <a:r>
              <a:rPr lang="en-US" altLang="zh-TW" dirty="0" smtClean="0"/>
              <a:t>Moni </a:t>
            </a:r>
            <a:r>
              <a:rPr lang="en-US" altLang="zh-TW" dirty="0" err="1" smtClean="0"/>
              <a:t>Naor</a:t>
            </a:r>
            <a:r>
              <a:rPr lang="zh-TW" altLang="en-US" dirty="0" smtClean="0"/>
              <a:t>於</a:t>
            </a:r>
            <a:r>
              <a:rPr lang="en-US" altLang="zh-TW" dirty="0" smtClean="0"/>
              <a:t>1993</a:t>
            </a:r>
            <a:r>
              <a:rPr lang="zh-TW" altLang="en-US" dirty="0" smtClean="0"/>
              <a:t>年的學術論文提出。</a:t>
            </a:r>
            <a:r>
              <a:rPr lang="en-US" altLang="zh-TW" dirty="0" smtClean="0"/>
              <a:t>POW </a:t>
            </a:r>
            <a:r>
              <a:rPr lang="zh-TW" altLang="en-US" dirty="0" smtClean="0"/>
              <a:t>應用是</a:t>
            </a:r>
            <a:r>
              <a:rPr lang="en-US" altLang="zh-TW" dirty="0" smtClean="0"/>
              <a:t>1996</a:t>
            </a:r>
            <a:r>
              <a:rPr lang="zh-TW" altLang="en-US" dirty="0" smtClean="0"/>
              <a:t>年 </a:t>
            </a:r>
            <a:r>
              <a:rPr lang="en-US" altLang="zh-TW" dirty="0" smtClean="0"/>
              <a:t>Adam Back </a:t>
            </a:r>
            <a:r>
              <a:rPr lang="zh-TW" altLang="en-US" dirty="0" smtClean="0"/>
              <a:t>開發的 </a:t>
            </a:r>
            <a:r>
              <a:rPr lang="en-US" altLang="zh-TW" dirty="0" smtClean="0"/>
              <a:t>“</a:t>
            </a:r>
            <a:r>
              <a:rPr lang="en-US" altLang="zh-TW" dirty="0" err="1" smtClean="0"/>
              <a:t>Hashcash</a:t>
            </a:r>
            <a:r>
              <a:rPr lang="en-US" altLang="zh-TW" dirty="0" smtClean="0"/>
              <a:t>” </a:t>
            </a:r>
            <a:r>
              <a:rPr lang="zh-TW" altLang="en-US" dirty="0" smtClean="0"/>
              <a:t>應用，它採用工作量證明共識機制來過濾垃圾郵件，微軟也將其應用在 </a:t>
            </a:r>
            <a:r>
              <a:rPr lang="en-US" altLang="zh-TW" dirty="0" smtClean="0"/>
              <a:t>Hotmail, Exchange, Outlook </a:t>
            </a:r>
            <a:r>
              <a:rPr lang="zh-TW" altLang="en-US" dirty="0" smtClean="0"/>
              <a:t>等電郵服務上。具體做法是要求所有收到的郵件都使用強 </a:t>
            </a:r>
            <a:r>
              <a:rPr lang="en-US" altLang="zh-TW" dirty="0" smtClean="0"/>
              <a:t>POW </a:t>
            </a:r>
            <a:r>
              <a:rPr lang="zh-TW" altLang="en-US" dirty="0" smtClean="0"/>
              <a:t>附件。此系統使得垃圾郵件發送者在大量發送郵件時在經濟成本上不可行，但卻允許個人在需要的時候互相發送信息。而工作量證明一詞則是在</a:t>
            </a:r>
            <a:r>
              <a:rPr lang="en-US" altLang="zh-TW" dirty="0" smtClean="0"/>
              <a:t>1999</a:t>
            </a:r>
            <a:r>
              <a:rPr lang="zh-TW" altLang="en-US" dirty="0" smtClean="0"/>
              <a:t>年由</a:t>
            </a:r>
            <a:r>
              <a:rPr lang="en-US" altLang="zh-TW" dirty="0" smtClean="0"/>
              <a:t>Markus </a:t>
            </a:r>
            <a:r>
              <a:rPr lang="en-US" altLang="zh-TW" dirty="0" err="1" smtClean="0"/>
              <a:t>Jakobsson</a:t>
            </a:r>
            <a:r>
              <a:rPr lang="zh-TW" altLang="en-US" dirty="0" smtClean="0"/>
              <a:t>與</a:t>
            </a:r>
            <a:r>
              <a:rPr lang="en-US" altLang="zh-TW" dirty="0" smtClean="0"/>
              <a:t>Ari </a:t>
            </a:r>
            <a:r>
              <a:rPr lang="en-US" altLang="zh-TW" dirty="0" err="1" smtClean="0"/>
              <a:t>Juels</a:t>
            </a:r>
            <a:r>
              <a:rPr lang="zh-TW" altLang="en-US" dirty="0" smtClean="0"/>
              <a:t>所發表，時至今日這種算法也被賦予新的意義，即以</a:t>
            </a:r>
            <a:r>
              <a:rPr lang="en-US" altLang="zh-TW" dirty="0" smtClean="0"/>
              <a:t>"</a:t>
            </a:r>
            <a:r>
              <a:rPr lang="zh-TW" altLang="en-US" dirty="0" smtClean="0"/>
              <a:t>挖礦</a:t>
            </a:r>
            <a:r>
              <a:rPr lang="en-US" altLang="zh-TW" dirty="0" smtClean="0"/>
              <a:t>"</a:t>
            </a:r>
            <a:r>
              <a:rPr lang="zh-TW" altLang="en-US" dirty="0" smtClean="0"/>
              <a:t>形式作為比特幣安全核心。</a:t>
            </a:r>
            <a:endParaRPr lang="en-US" altLang="zh-TW" dirty="0" smtClean="0"/>
          </a:p>
          <a:p>
            <a:r>
              <a:rPr lang="zh-TW" altLang="en-US" dirty="0" smtClean="0"/>
              <a:t>比特幣區塊鏈的關鍵核心技術，包括用</a:t>
            </a:r>
            <a:r>
              <a:rPr lang="en-US" altLang="zh-TW" dirty="0" err="1" smtClean="0"/>
              <a:t>Hashcash</a:t>
            </a:r>
            <a:r>
              <a:rPr lang="zh-TW" altLang="en-US" dirty="0" smtClean="0"/>
              <a:t>演算法來進行工作量證明，且交易過程採用橢圓曲線數位簽章演算法來確保交易安全，並在每筆交易與每個區塊中使用多次</a:t>
            </a:r>
            <a:r>
              <a:rPr lang="en-US" altLang="zh-TW" dirty="0" smtClean="0"/>
              <a:t>Hash</a:t>
            </a:r>
            <a:r>
              <a:rPr lang="zh-TW" altLang="en-US" dirty="0" smtClean="0"/>
              <a:t>函數以及</a:t>
            </a:r>
            <a:r>
              <a:rPr lang="en-US" altLang="zh-TW" dirty="0" err="1" smtClean="0"/>
              <a:t>Merkle</a:t>
            </a:r>
            <a:r>
              <a:rPr lang="en-US" altLang="zh-TW" dirty="0" smtClean="0"/>
              <a:t> Tree</a:t>
            </a:r>
            <a:r>
              <a:rPr lang="zh-TW" altLang="en-US" dirty="0" smtClean="0"/>
              <a:t>，同時也使用時間戳來確保區塊序列。</a:t>
            </a:r>
            <a:endParaRPr lang="en-US" altLang="zh-TW" dirty="0" smtClean="0"/>
          </a:p>
          <a:p>
            <a:r>
              <a:rPr lang="zh-TW" altLang="en-US" dirty="0" smtClean="0"/>
              <a:t>比特幣工作量證明需要有一個目標值，其中最大目標值為一個恆定值：</a:t>
            </a:r>
            <a:r>
              <a:rPr lang="en-US" altLang="zh-TW" dirty="0" smtClean="0"/>
              <a:t>0x00000000FFFFFFFFFFFFFFFFFFFFFFFFFFFFFFFFFFFFFFFFFFFFFFFFFFFFFFFF</a:t>
            </a:r>
          </a:p>
          <a:p>
            <a:pPr lvl="1"/>
            <a:r>
              <a:rPr lang="zh-TW" altLang="en-US" dirty="0" smtClean="0"/>
              <a:t>則目標值的大小與難度值成反比。所謂挖到礦就是猜到一個 </a:t>
            </a:r>
            <a:r>
              <a:rPr lang="en-US" altLang="zh-TW" dirty="0" smtClean="0"/>
              <a:t>Nonce </a:t>
            </a:r>
            <a:r>
              <a:rPr lang="zh-TW" altLang="en-US" dirty="0" smtClean="0"/>
              <a:t>值讓該區塊的摘要值小於一個會根據難度而線性調整的目標值，這就是工作量證明機制（</a:t>
            </a:r>
            <a:r>
              <a:rPr lang="en-US" altLang="zh-TW" dirty="0" smtClean="0"/>
              <a:t>Proof-of-Work</a:t>
            </a:r>
            <a:r>
              <a:rPr lang="zh-TW" altLang="en-US" dirty="0" smtClean="0"/>
              <a:t>）</a:t>
            </a:r>
            <a:endParaRPr lang="zh-TW" altLang="en-US" dirty="0"/>
          </a:p>
        </p:txBody>
      </p:sp>
    </p:spTree>
    <p:extLst>
      <p:ext uri="{BB962C8B-B14F-4D97-AF65-F5344CB8AC3E}">
        <p14:creationId xmlns:p14="http://schemas.microsoft.com/office/powerpoint/2010/main" val="3716312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zh-TW" altLang="en-US" dirty="0" smtClean="0"/>
              <a:t>回溯到舊時器時代，在數萬年以前人們記帳全憑智商，全部靠死記硬背和心算。後來隨著生產力越來越高，出現了生產者剩餘，單靠腦袋計數已經滿足不了，於是記帳就成了必須要改善的事：</a:t>
            </a:r>
            <a:endParaRPr lang="en-US" altLang="zh-TW" dirty="0" smtClean="0"/>
          </a:p>
          <a:p>
            <a:pPr marL="171450" lvl="0" indent="-171450">
              <a:spcBef>
                <a:spcPts val="0"/>
              </a:spcBef>
              <a:spcAft>
                <a:spcPts val="0"/>
              </a:spcAft>
            </a:pPr>
            <a:r>
              <a:rPr lang="zh-TW" altLang="en-US" dirty="0" smtClean="0"/>
              <a:t>記帳的萌芽：刻畫和繪圖</a:t>
            </a:r>
            <a:endParaRPr lang="en-US" altLang="zh-TW" dirty="0" smtClean="0"/>
          </a:p>
          <a:p>
            <a:pPr marL="171450" lvl="0" indent="-171450">
              <a:spcBef>
                <a:spcPts val="0"/>
              </a:spcBef>
              <a:spcAft>
                <a:spcPts val="0"/>
              </a:spcAft>
            </a:pPr>
            <a:r>
              <a:rPr lang="zh-TW" altLang="en-US" dirty="0" smtClean="0"/>
              <a:t>記帳的起錄：結繩記事</a:t>
            </a:r>
            <a:endParaRPr lang="en-US" altLang="zh-TW" dirty="0" smtClean="0"/>
          </a:p>
          <a:p>
            <a:pPr marL="171450" lvl="0" indent="-171450">
              <a:spcBef>
                <a:spcPts val="0"/>
              </a:spcBef>
              <a:spcAft>
                <a:spcPts val="0"/>
              </a:spcAft>
            </a:pPr>
            <a:r>
              <a:rPr lang="zh-TW" altLang="en-US" dirty="0" smtClean="0"/>
              <a:t>原始社會末期：流水帳</a:t>
            </a:r>
            <a:endParaRPr lang="en-US" altLang="zh-TW" dirty="0" smtClean="0"/>
          </a:p>
          <a:p>
            <a:pPr marL="171450" lvl="0" indent="-171450">
              <a:spcBef>
                <a:spcPts val="0"/>
              </a:spcBef>
              <a:spcAft>
                <a:spcPts val="0"/>
              </a:spcAft>
            </a:pPr>
            <a:r>
              <a:rPr lang="zh-TW" altLang="en-US" dirty="0" smtClean="0"/>
              <a:t>西元前５世紀，古希臘及古羅馬奴隸社會：單式記帳法時期</a:t>
            </a:r>
            <a:endParaRPr lang="en-US" altLang="zh-TW" dirty="0" smtClean="0"/>
          </a:p>
          <a:p>
            <a:pPr marL="171450" lvl="0" indent="-171450">
              <a:spcBef>
                <a:spcPts val="0"/>
              </a:spcBef>
              <a:spcAft>
                <a:spcPts val="0"/>
              </a:spcAft>
            </a:pPr>
            <a:r>
              <a:rPr lang="zh-TW" altLang="en-US" dirty="0" smtClean="0"/>
              <a:t>中國明末清初、西元</a:t>
            </a:r>
            <a:r>
              <a:rPr lang="en-US" altLang="zh-TW" dirty="0" smtClean="0"/>
              <a:t>12~13</a:t>
            </a:r>
            <a:r>
              <a:rPr lang="zh-TW" altLang="en-US" dirty="0" smtClean="0"/>
              <a:t>世紀義大利：龍門帪，之後發展成四腳帳，即西方的複式記帳法。</a:t>
            </a:r>
            <a:endParaRPr lang="en-US" altLang="zh-TW" dirty="0" smtClean="0"/>
          </a:p>
          <a:p>
            <a:pPr marL="171450" lvl="0" indent="-171450">
              <a:spcBef>
                <a:spcPts val="0"/>
              </a:spcBef>
              <a:spcAft>
                <a:spcPts val="0"/>
              </a:spcAft>
            </a:pPr>
            <a:r>
              <a:rPr lang="en-US" dirty="0" smtClean="0"/>
              <a:t>19</a:t>
            </a:r>
            <a:r>
              <a:rPr lang="zh-TW" altLang="en-US" dirty="0" smtClean="0"/>
              <a:t>世紀：會計的誕生</a:t>
            </a:r>
            <a:endParaRPr lang="en-US" altLang="zh-TW" dirty="0" smtClean="0"/>
          </a:p>
          <a:p>
            <a:pPr marL="0" lvl="0" indent="0">
              <a:spcBef>
                <a:spcPts val="0"/>
              </a:spcBef>
              <a:spcAft>
                <a:spcPts val="0"/>
              </a:spcAft>
              <a:buNone/>
            </a:pPr>
            <a:r>
              <a:rPr lang="zh-TW" altLang="en-US" dirty="0" smtClean="0"/>
              <a:t>資料來源：徐明星、田穎、李霽月，</a:t>
            </a:r>
            <a:r>
              <a:rPr lang="en-US" altLang="zh-TW" dirty="0" smtClean="0"/>
              <a:t>2017</a:t>
            </a:r>
            <a:r>
              <a:rPr lang="zh-TW" altLang="en-US" dirty="0" smtClean="0"/>
              <a:t>。</a:t>
            </a:r>
            <a:endParaRPr dirty="0"/>
          </a:p>
        </p:txBody>
      </p:sp>
    </p:spTree>
    <p:extLst>
      <p:ext uri="{BB962C8B-B14F-4D97-AF65-F5344CB8AC3E}">
        <p14:creationId xmlns:p14="http://schemas.microsoft.com/office/powerpoint/2010/main" val="39971859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由於每個區塊中</a:t>
            </a:r>
            <a:r>
              <a:rPr lang="en-US" altLang="zh-TW" dirty="0" smtClean="0"/>
              <a:t>Block Header</a:t>
            </a:r>
            <a:r>
              <a:rPr lang="zh-TW" altLang="en-US" dirty="0" smtClean="0"/>
              <a:t>會包含許多固定的值，其中只有</a:t>
            </a:r>
            <a:r>
              <a:rPr lang="en-US" altLang="zh-TW" dirty="0" smtClean="0"/>
              <a:t>Nonce</a:t>
            </a:r>
            <a:r>
              <a:rPr lang="zh-TW" altLang="en-US" dirty="0" smtClean="0"/>
              <a:t>值為一隨機值，因此每個節點進行</a:t>
            </a:r>
            <a:r>
              <a:rPr lang="en-US" altLang="zh-TW" dirty="0" smtClean="0"/>
              <a:t>POW</a:t>
            </a:r>
            <a:r>
              <a:rPr lang="zh-TW" altLang="en-US" dirty="0" smtClean="0"/>
              <a:t>計算時要算的就是，藉由不斷替換這個</a:t>
            </a:r>
            <a:r>
              <a:rPr lang="en-US" altLang="zh-TW" dirty="0" smtClean="0"/>
              <a:t>Nonce</a:t>
            </a:r>
            <a:r>
              <a:rPr lang="zh-TW" altLang="en-US" dirty="0" smtClean="0"/>
              <a:t>值，來讓這個區塊的</a:t>
            </a:r>
            <a:r>
              <a:rPr lang="en-US" altLang="zh-TW" dirty="0" smtClean="0"/>
              <a:t>Block Header Hash</a:t>
            </a:r>
            <a:r>
              <a:rPr lang="zh-TW" altLang="en-US" dirty="0" smtClean="0"/>
              <a:t>值，小於一個被設定好的難度目標值（</a:t>
            </a:r>
            <a:r>
              <a:rPr lang="en-US" altLang="zh-TW" dirty="0" smtClean="0"/>
              <a:t>Difficulty Target</a:t>
            </a:r>
            <a:r>
              <a:rPr lang="zh-TW" altLang="en-US" dirty="0" smtClean="0"/>
              <a:t>），至於為什麼要小於這個目標值，則是因為這個難度值意味著每個區塊在理論上應該要被產生完成。</a:t>
            </a:r>
          </a:p>
          <a:p>
            <a:endParaRPr lang="zh-TW" altLang="en-US" dirty="0" smtClean="0"/>
          </a:p>
          <a:p>
            <a:r>
              <a:rPr lang="zh-TW" altLang="en-US" dirty="0" smtClean="0"/>
              <a:t>這裡提到的難度值（</a:t>
            </a:r>
            <a:r>
              <a:rPr lang="en-US" altLang="zh-TW" dirty="0" smtClean="0"/>
              <a:t>Difficulty</a:t>
            </a:r>
            <a:r>
              <a:rPr lang="zh-TW" altLang="en-US" dirty="0" smtClean="0"/>
              <a:t>）是指，節點要運算出低於困難度目標值的</a:t>
            </a:r>
            <a:r>
              <a:rPr lang="en-US" altLang="zh-TW" dirty="0" smtClean="0"/>
              <a:t>Hash</a:t>
            </a:r>
            <a:r>
              <a:rPr lang="zh-TW" altLang="en-US" dirty="0" smtClean="0"/>
              <a:t>值，平均需花多久時間，也就是平均要完成一次</a:t>
            </a:r>
            <a:r>
              <a:rPr lang="en-US" altLang="zh-TW" dirty="0" smtClean="0"/>
              <a:t>POW</a:t>
            </a:r>
            <a:r>
              <a:rPr lang="zh-TW" altLang="en-US" dirty="0" smtClean="0"/>
              <a:t>的時間。而比特幣區塊鏈目前設定為，大約每</a:t>
            </a:r>
            <a:r>
              <a:rPr lang="en-US" altLang="zh-TW" dirty="0" smtClean="0"/>
              <a:t>10</a:t>
            </a:r>
            <a:r>
              <a:rPr lang="zh-TW" altLang="en-US" dirty="0" smtClean="0"/>
              <a:t>分鐘會有節點成功算出新的區塊，不過這</a:t>
            </a:r>
            <a:r>
              <a:rPr lang="en-US" altLang="zh-TW" dirty="0" smtClean="0"/>
              <a:t>10</a:t>
            </a:r>
            <a:r>
              <a:rPr lang="zh-TW" altLang="en-US" dirty="0" smtClean="0"/>
              <a:t>分鐘只是基於理論值，實際每個新區塊產生的時間，有可能只需要</a:t>
            </a:r>
            <a:r>
              <a:rPr lang="en-US" altLang="zh-TW" dirty="0" smtClean="0"/>
              <a:t>17</a:t>
            </a:r>
            <a:r>
              <a:rPr lang="zh-TW" altLang="en-US" dirty="0" smtClean="0"/>
              <a:t>秒（第</a:t>
            </a:r>
            <a:r>
              <a:rPr lang="en-US" altLang="zh-TW" dirty="0" smtClean="0"/>
              <a:t>407062</a:t>
            </a:r>
            <a:r>
              <a:rPr lang="zh-TW" altLang="en-US" dirty="0" smtClean="0"/>
              <a:t>個區塊的實際產生時間），也有可能需要</a:t>
            </a:r>
            <a:r>
              <a:rPr lang="en-US" altLang="zh-TW" dirty="0" smtClean="0"/>
              <a:t>20</a:t>
            </a:r>
            <a:r>
              <a:rPr lang="zh-TW" altLang="en-US" dirty="0" smtClean="0"/>
              <a:t>分鐘以上（第</a:t>
            </a:r>
            <a:r>
              <a:rPr lang="en-US" altLang="zh-TW" dirty="0" smtClean="0"/>
              <a:t>407068</a:t>
            </a:r>
            <a:r>
              <a:rPr lang="zh-TW" altLang="en-US" dirty="0" smtClean="0"/>
              <a:t>個區塊的實際產生時間）。</a:t>
            </a:r>
            <a:r>
              <a:rPr lang="en-US" altLang="zh-TW" dirty="0" smtClean="0"/>
              <a:t>Difficulty</a:t>
            </a:r>
            <a:r>
              <a:rPr lang="zh-TW" altLang="en-US" dirty="0" smtClean="0"/>
              <a:t>可動態調整，目前每產生</a:t>
            </a:r>
            <a:r>
              <a:rPr lang="en-US" altLang="zh-TW" dirty="0" smtClean="0"/>
              <a:t>2016</a:t>
            </a:r>
            <a:r>
              <a:rPr lang="zh-TW" altLang="en-US" dirty="0" smtClean="0"/>
              <a:t>個區塊會調整一次難度，以每</a:t>
            </a:r>
            <a:r>
              <a:rPr lang="en-US" altLang="zh-TW" dirty="0" smtClean="0"/>
              <a:t>10</a:t>
            </a:r>
            <a:r>
              <a:rPr lang="zh-TW" altLang="en-US" dirty="0" smtClean="0"/>
              <a:t>分鐘產生一區塊估算，大約是每兩周會調整一次</a:t>
            </a:r>
            <a:r>
              <a:rPr lang="en-US" altLang="zh-TW" dirty="0" smtClean="0"/>
              <a:t>Difficulty</a:t>
            </a:r>
            <a:r>
              <a:rPr lang="zh-TW" altLang="en-US" dirty="0" smtClean="0"/>
              <a:t>。 由於</a:t>
            </a:r>
            <a:r>
              <a:rPr lang="en-US" altLang="zh-TW" dirty="0" smtClean="0"/>
              <a:t>POW</a:t>
            </a:r>
            <a:r>
              <a:rPr lang="zh-TW" altLang="en-US" smtClean="0"/>
              <a:t>具有一定的難度，因此無法預期哪個運算節點可以最快算出新區塊，藉此來確保交易驗證的公正性。</a:t>
            </a:r>
            <a:endParaRPr lang="zh-TW" altLang="en-US"/>
          </a:p>
        </p:txBody>
      </p:sp>
    </p:spTree>
    <p:extLst>
      <p:ext uri="{BB962C8B-B14F-4D97-AF65-F5344CB8AC3E}">
        <p14:creationId xmlns:p14="http://schemas.microsoft.com/office/powerpoint/2010/main" val="144940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在比特幣區塊鏈中，每筆交易產生後，都已經被</a:t>
            </a:r>
            <a:r>
              <a:rPr lang="en-US" altLang="zh-TW" dirty="0" smtClean="0"/>
              <a:t>Hash</a:t>
            </a:r>
            <a:r>
              <a:rPr lang="zh-TW" altLang="en-US" dirty="0" smtClean="0"/>
              <a:t>成一段代碼才廣播給各節點，不過這樣做還不夠，因為在各節點的區塊中，可能包含數百筆到數千筆的交易，因此，為節省儲存空間並減少資源耗費，比特幣區塊鏈的設計原理採用</a:t>
            </a:r>
            <a:r>
              <a:rPr lang="en-US" altLang="zh-TW" dirty="0" err="1" smtClean="0"/>
              <a:t>Merkle</a:t>
            </a:r>
            <a:r>
              <a:rPr lang="en-US" altLang="zh-TW" dirty="0" smtClean="0"/>
              <a:t> Tree</a:t>
            </a:r>
            <a:r>
              <a:rPr lang="zh-TW" altLang="en-US" dirty="0" smtClean="0"/>
              <a:t>機制，讓這些數百到數千筆的交易</a:t>
            </a:r>
            <a:r>
              <a:rPr lang="en-US" altLang="zh-TW" dirty="0" smtClean="0"/>
              <a:t>Hash</a:t>
            </a:r>
            <a:r>
              <a:rPr lang="zh-TW" altLang="en-US" dirty="0" smtClean="0"/>
              <a:t>值，經由兩兩一組形成一個新</a:t>
            </a:r>
            <a:r>
              <a:rPr lang="en-US" altLang="zh-TW" dirty="0" smtClean="0"/>
              <a:t>Hash</a:t>
            </a:r>
            <a:r>
              <a:rPr lang="zh-TW" altLang="en-US" dirty="0" smtClean="0"/>
              <a:t>值的方式，不斷重複進行，直到最後產生一組最終的</a:t>
            </a:r>
            <a:r>
              <a:rPr lang="en-US" altLang="zh-TW" dirty="0" smtClean="0"/>
              <a:t>Hash</a:t>
            </a:r>
            <a:r>
              <a:rPr lang="zh-TW" altLang="en-US" dirty="0" smtClean="0"/>
              <a:t>值，也就是</a:t>
            </a:r>
            <a:r>
              <a:rPr lang="en-US" altLang="zh-TW" dirty="0" err="1" smtClean="0"/>
              <a:t>Merkle</a:t>
            </a:r>
            <a:r>
              <a:rPr lang="en-US" altLang="zh-TW" dirty="0" smtClean="0"/>
              <a:t> Tree Root</a:t>
            </a:r>
            <a:r>
              <a:rPr lang="zh-TW" altLang="en-US" dirty="0" smtClean="0"/>
              <a:t>，這個最終的</a:t>
            </a:r>
            <a:r>
              <a:rPr lang="en-US" altLang="zh-TW" dirty="0" smtClean="0"/>
              <a:t>Hash</a:t>
            </a:r>
            <a:r>
              <a:rPr lang="zh-TW" altLang="en-US" dirty="0" smtClean="0"/>
              <a:t>值便會被記錄到</a:t>
            </a:r>
            <a:r>
              <a:rPr lang="en-US" altLang="zh-TW" dirty="0" smtClean="0"/>
              <a:t>Block Header</a:t>
            </a:r>
            <a:r>
              <a:rPr lang="zh-TW" altLang="en-US" dirty="0" smtClean="0"/>
              <a:t>中，只有</a:t>
            </a:r>
            <a:r>
              <a:rPr lang="en-US" altLang="zh-TW" dirty="0" smtClean="0"/>
              <a:t>32 Bytes</a:t>
            </a:r>
            <a:r>
              <a:rPr lang="zh-TW" altLang="en-US" dirty="0" smtClean="0"/>
              <a:t>的大小。</a:t>
            </a:r>
            <a:r>
              <a:rPr lang="en-US" altLang="zh-TW" dirty="0" err="1" smtClean="0"/>
              <a:t>Merkle</a:t>
            </a:r>
            <a:r>
              <a:rPr lang="en-US" altLang="zh-TW" dirty="0" smtClean="0"/>
              <a:t> Tree</a:t>
            </a:r>
            <a:r>
              <a:rPr lang="zh-TW" altLang="en-US" dirty="0" smtClean="0"/>
              <a:t>機制可大幅減少資料傳輸量與運算資源消耗，驗證時，只需驗證這個</a:t>
            </a:r>
            <a:r>
              <a:rPr lang="en-US" altLang="zh-TW" dirty="0" err="1" smtClean="0"/>
              <a:t>Merkle</a:t>
            </a:r>
            <a:r>
              <a:rPr lang="en-US" altLang="zh-TW" dirty="0" smtClean="0"/>
              <a:t> Tree</a:t>
            </a:r>
            <a:r>
              <a:rPr lang="zh-TW" altLang="en-US" dirty="0" smtClean="0"/>
              <a:t>的</a:t>
            </a:r>
            <a:r>
              <a:rPr lang="en-US" altLang="zh-TW" dirty="0" smtClean="0"/>
              <a:t>Root</a:t>
            </a:r>
            <a:r>
              <a:rPr lang="zh-TW" altLang="en-US" dirty="0" smtClean="0"/>
              <a:t>值即可。</a:t>
            </a:r>
            <a:endParaRPr lang="zh-TW" altLang="en-US" dirty="0"/>
          </a:p>
        </p:txBody>
      </p:sp>
    </p:spTree>
    <p:extLst>
      <p:ext uri="{BB962C8B-B14F-4D97-AF65-F5344CB8AC3E}">
        <p14:creationId xmlns:p14="http://schemas.microsoft.com/office/powerpoint/2010/main" val="30670859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當智慧資產開始被討論時，智能合約也跟著出現了。在區塊鏈裡，合約或智能合約代表區塊鏈交易已經超越了單純的買賣貨幣，而是將有更加廣泛的指令可以嵌入到區塊鏈上。</a:t>
            </a:r>
            <a:endParaRPr lang="en-US" altLang="zh-TW" dirty="0" smtClean="0"/>
          </a:p>
          <a:p>
            <a:r>
              <a:rPr lang="zh-TW" altLang="en-US" dirty="0" smtClean="0"/>
              <a:t>傳統意義上的合約是指雙方或多方共同協議做或不做某事來換取某種東西。合約中的任何一方都必須信任彼此並履行義務。而智能合約是由代碼定義，也是由代碼（強制）執行的，因此完全自動且無法被干預。</a:t>
            </a:r>
            <a:endParaRPr lang="en-US" altLang="zh-TW" dirty="0" smtClean="0"/>
          </a:p>
          <a:p>
            <a:endParaRPr lang="zh-TW" altLang="en-US" dirty="0"/>
          </a:p>
        </p:txBody>
      </p:sp>
    </p:spTree>
    <p:extLst>
      <p:ext uri="{BB962C8B-B14F-4D97-AF65-F5344CB8AC3E}">
        <p14:creationId xmlns:p14="http://schemas.microsoft.com/office/powerpoint/2010/main" val="17383031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舉例來說，可以將智能合約看成是一部</a:t>
            </a:r>
            <a:r>
              <a:rPr lang="zh-TW" altLang="en-US" dirty="0" smtClean="0">
                <a:latin typeface="新細明體" panose="02020500000000000000" pitchFamily="18" charset="-120"/>
                <a:ea typeface="新細明體" panose="02020500000000000000" pitchFamily="18" charset="-120"/>
              </a:rPr>
              <a:t>「由代碼編寫且能自動運作的自動販賣機」。不同於人的行為，自動販賣機的行為是可以計算出來的：相同的指令行為總是會得到相同的結果。智能合約會按照預先設定的代碼來執行。</a:t>
            </a:r>
            <a:endParaRPr lang="en-US" altLang="zh-TW" dirty="0" smtClean="0">
              <a:latin typeface="新細明體" panose="02020500000000000000" pitchFamily="18" charset="-120"/>
              <a:ea typeface="新細明體" panose="02020500000000000000" pitchFamily="18" charset="-120"/>
            </a:endParaRPr>
          </a:p>
          <a:p>
            <a:r>
              <a:rPr lang="zh-TW" altLang="en-US" dirty="0" smtClean="0">
                <a:latin typeface="新細明體" panose="02020500000000000000" pitchFamily="18" charset="-120"/>
                <a:ea typeface="新細明體" panose="02020500000000000000" pitchFamily="18" charset="-120"/>
              </a:rPr>
              <a:t>智能合約並不是意味著能夠實現以前我們做不到的事情，實際上，它們是以最大限度減少信任的方式來解決一些常見的問題。最小化信任可以讓事情變得更加便利，因為智能合約透過自動執行替代了人的自主判斷。</a:t>
            </a:r>
            <a:endParaRPr lang="zh-TW" altLang="en-US" dirty="0"/>
          </a:p>
        </p:txBody>
      </p:sp>
    </p:spTree>
    <p:extLst>
      <p:ext uri="{BB962C8B-B14F-4D97-AF65-F5344CB8AC3E}">
        <p14:creationId xmlns:p14="http://schemas.microsoft.com/office/powerpoint/2010/main" val="10920098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en-US" altLang="zh-TW" dirty="0" err="1" smtClean="0"/>
              <a:t>Dapp</a:t>
            </a:r>
            <a:r>
              <a:rPr lang="zh-TW" altLang="en-US" dirty="0" smtClean="0"/>
              <a:t>必須滿足三個特徵：</a:t>
            </a:r>
          </a:p>
          <a:p>
            <a:pPr lvl="1"/>
            <a:r>
              <a:rPr lang="zh-TW" altLang="en-US" dirty="0" smtClean="0"/>
              <a:t>必須是完全開源的、自主運作，而且代幣不受任何人或組織等實體控制，同時這個應用的數據與運作紀錄必須被加密儲存在公開的去中心化區塊鏈。</a:t>
            </a:r>
            <a:endParaRPr lang="en-US" altLang="zh-TW" dirty="0" smtClean="0"/>
          </a:p>
          <a:p>
            <a:pPr lvl="1"/>
            <a:r>
              <a:rPr lang="zh-TW" altLang="en-US" dirty="0" smtClean="0"/>
              <a:t>必須透過一組標準演算法或一套準則，並請在應用開始運作之時就分佈部分或全部代幣。這些代幣必須用於應用當中，任何為應用作出貢獻的用戶會得到代幣作為奬勵。</a:t>
            </a:r>
            <a:endParaRPr lang="en-US" altLang="zh-TW" dirty="0" smtClean="0"/>
          </a:p>
          <a:p>
            <a:pPr lvl="1"/>
            <a:r>
              <a:rPr lang="zh-TW" altLang="en-US" dirty="0" smtClean="0"/>
              <a:t>必須根據用戶回饋和改善意見來調整自身協定，不過任何變動都必須建立在多數用戶的共識上。</a:t>
            </a:r>
          </a:p>
          <a:p>
            <a:endParaRPr lang="zh-TW" altLang="en-US" dirty="0"/>
          </a:p>
        </p:txBody>
      </p:sp>
    </p:spTree>
    <p:extLst>
      <p:ext uri="{BB962C8B-B14F-4D97-AF65-F5344CB8AC3E}">
        <p14:creationId xmlns:p14="http://schemas.microsoft.com/office/powerpoint/2010/main" val="32190634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由人工智慧衍生而出的概念，可以將由代理人自主運作的去中心化網路，當成一種沒有人力介入，僅透過一系列商業規章規範其運作的企業模型。</a:t>
            </a:r>
            <a:endParaRPr lang="en-US" altLang="zh-TW" dirty="0" smtClean="0"/>
          </a:p>
          <a:p>
            <a:r>
              <a:rPr lang="zh-TW" altLang="en-US" dirty="0" smtClean="0"/>
              <a:t>可以透過</a:t>
            </a:r>
            <a:r>
              <a:rPr lang="zh-TW" altLang="en-US" dirty="0" smtClean="0">
                <a:latin typeface="新細明體" panose="02020500000000000000" pitchFamily="18" charset="-120"/>
                <a:ea typeface="新細明體" panose="02020500000000000000" pitchFamily="18" charset="-120"/>
              </a:rPr>
              <a:t>「以自主智慧合約運作的</a:t>
            </a:r>
            <a:r>
              <a:rPr lang="en-US" altLang="zh-TW" dirty="0" err="1" smtClean="0">
                <a:latin typeface="新細明體" panose="02020500000000000000" pitchFamily="18" charset="-120"/>
                <a:ea typeface="新細明體" panose="02020500000000000000" pitchFamily="18" charset="-120"/>
              </a:rPr>
              <a:t>Storj</a:t>
            </a:r>
            <a:r>
              <a:rPr lang="zh-TW" altLang="en-US" dirty="0" smtClean="0">
                <a:latin typeface="新細明體" panose="02020500000000000000" pitchFamily="18" charset="-120"/>
                <a:ea typeface="新細明體" panose="02020500000000000000" pitchFamily="18" charset="-120"/>
              </a:rPr>
              <a:t>」來理解</a:t>
            </a:r>
            <a:r>
              <a:rPr lang="en-US" altLang="zh-TW" dirty="0" smtClean="0">
                <a:latin typeface="新細明體" panose="02020500000000000000" pitchFamily="18" charset="-120"/>
                <a:ea typeface="新細明體" panose="02020500000000000000" pitchFamily="18" charset="-120"/>
              </a:rPr>
              <a:t>DAO/DAC</a:t>
            </a:r>
            <a:r>
              <a:rPr lang="zh-TW" altLang="en-US" dirty="0" smtClean="0">
                <a:latin typeface="新細明體" panose="02020500000000000000" pitchFamily="18" charset="-120"/>
                <a:ea typeface="新細明體" panose="02020500000000000000" pitchFamily="18" charset="-120"/>
              </a:rPr>
              <a:t>的概念。</a:t>
            </a:r>
            <a:endParaRPr lang="zh-TW" altLang="en-US" dirty="0" smtClean="0"/>
          </a:p>
          <a:p>
            <a:endParaRPr lang="zh-TW" altLang="en-US" dirty="0"/>
          </a:p>
        </p:txBody>
      </p:sp>
    </p:spTree>
    <p:extLst>
      <p:ext uri="{BB962C8B-B14F-4D97-AF65-F5344CB8AC3E}">
        <p14:creationId xmlns:p14="http://schemas.microsoft.com/office/powerpoint/2010/main" val="6150478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第一定律：誠信機制</a:t>
            </a:r>
            <a:endParaRPr lang="en-US" altLang="zh-TW" dirty="0" smtClean="0"/>
          </a:p>
          <a:p>
            <a:pPr lvl="1"/>
            <a:r>
              <a:rPr lang="zh-TW" altLang="en-US" dirty="0" smtClean="0"/>
              <a:t>靠多個</a:t>
            </a:r>
            <a:r>
              <a:rPr lang="en-US" altLang="zh-TW" dirty="0" smtClean="0"/>
              <a:t>DAO</a:t>
            </a:r>
            <a:r>
              <a:rPr lang="zh-TW" altLang="en-US" dirty="0" smtClean="0"/>
              <a:t>和</a:t>
            </a:r>
            <a:r>
              <a:rPr lang="en-US" altLang="zh-TW" dirty="0" smtClean="0"/>
              <a:t>DAC</a:t>
            </a:r>
            <a:r>
              <a:rPr lang="zh-TW" altLang="en-US" dirty="0" smtClean="0"/>
              <a:t>節點來對每一個</a:t>
            </a:r>
            <a:r>
              <a:rPr lang="en-US" altLang="zh-TW" dirty="0" smtClean="0"/>
              <a:t>DAO</a:t>
            </a:r>
            <a:r>
              <a:rPr lang="zh-TW" altLang="en-US" dirty="0" smtClean="0"/>
              <a:t>和</a:t>
            </a:r>
            <a:r>
              <a:rPr lang="en-US" altLang="zh-TW" dirty="0" smtClean="0"/>
              <a:t>DAC</a:t>
            </a:r>
            <a:r>
              <a:rPr lang="zh-TW" altLang="en-US" dirty="0" smtClean="0"/>
              <a:t>節點的行為進行互相審查，來確保所有的規則能夠被強制實施。</a:t>
            </a:r>
          </a:p>
          <a:p>
            <a:r>
              <a:rPr lang="zh-TW" altLang="en-US" dirty="0" smtClean="0"/>
              <a:t>第二定律：不可侵犯機制</a:t>
            </a:r>
            <a:endParaRPr lang="en-US" altLang="zh-TW" dirty="0" smtClean="0"/>
          </a:p>
          <a:p>
            <a:pPr lvl="1"/>
            <a:r>
              <a:rPr lang="zh-TW" altLang="en-US" dirty="0" smtClean="0"/>
              <a:t>能夠確保在沒有多數股東同意的情況下，對任何</a:t>
            </a:r>
            <a:r>
              <a:rPr lang="en-US" altLang="zh-TW" dirty="0" smtClean="0"/>
              <a:t>DAO</a:t>
            </a:r>
            <a:r>
              <a:rPr lang="zh-TW" altLang="en-US" dirty="0" smtClean="0"/>
              <a:t>和</a:t>
            </a:r>
            <a:r>
              <a:rPr lang="en-US" altLang="zh-TW" dirty="0" smtClean="0"/>
              <a:t>DAC</a:t>
            </a:r>
            <a:r>
              <a:rPr lang="zh-TW" altLang="en-US" dirty="0" smtClean="0"/>
              <a:t>規則</a:t>
            </a:r>
            <a:r>
              <a:rPr lang="en-US" altLang="zh-TW" baseline="0" dirty="0" smtClean="0"/>
              <a:t> (</a:t>
            </a:r>
            <a:r>
              <a:rPr lang="zh-TW" altLang="en-US" baseline="0" dirty="0" smtClean="0"/>
              <a:t>原始程式碼</a:t>
            </a:r>
            <a:r>
              <a:rPr lang="en-US" altLang="zh-TW" baseline="0" dirty="0" smtClean="0"/>
              <a:t>)</a:t>
            </a:r>
            <a:r>
              <a:rPr lang="zh-TW" altLang="en-US" baseline="0" dirty="0" smtClean="0"/>
              <a:t>的更改都是不被執行的。</a:t>
            </a:r>
            <a:endParaRPr lang="zh-TW" altLang="en-US" dirty="0" smtClean="0"/>
          </a:p>
          <a:p>
            <a:r>
              <a:rPr lang="zh-TW" altLang="en-US" dirty="0" smtClean="0"/>
              <a:t>第三定律：自我保護</a:t>
            </a:r>
            <a:endParaRPr lang="en-US" altLang="zh-TW" dirty="0" smtClean="0"/>
          </a:p>
          <a:p>
            <a:pPr lvl="1"/>
            <a:r>
              <a:rPr lang="zh-TW" altLang="en-US" dirty="0" smtClean="0"/>
              <a:t>能夠讓整個系統採取更多的手段，以抵擋對</a:t>
            </a:r>
            <a:r>
              <a:rPr lang="en-US" altLang="zh-TW" dirty="0" smtClean="0"/>
              <a:t>DAO</a:t>
            </a:r>
            <a:r>
              <a:rPr lang="zh-TW" altLang="en-US" dirty="0" smtClean="0"/>
              <a:t>和</a:t>
            </a:r>
            <a:r>
              <a:rPr lang="en-US" altLang="zh-TW" dirty="0" smtClean="0"/>
              <a:t>DAC</a:t>
            </a:r>
            <a:r>
              <a:rPr lang="zh-TW" altLang="en-US" dirty="0" smtClean="0"/>
              <a:t>生存造成任何威脅因素的能力。</a:t>
            </a:r>
          </a:p>
          <a:p>
            <a:endParaRPr lang="zh-TW" altLang="en-US" dirty="0"/>
          </a:p>
        </p:txBody>
      </p:sp>
    </p:spTree>
    <p:extLst>
      <p:ext uri="{BB962C8B-B14F-4D97-AF65-F5344CB8AC3E}">
        <p14:creationId xmlns:p14="http://schemas.microsoft.com/office/powerpoint/2010/main" val="35244606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由於加密貨幣多數採用去中心化的區塊鏈設計，節點是各處分散且平行的，所以必須設計一套制度，來維護系統的運作順序與公平性，統一區塊鏈的版本，並獎勵提供資源維護區塊鏈的使用者，以及懲罰惡意的危害者。這樣的制度，必須依賴某種方式來證明，是由誰取得了一個區塊鏈的打包權（或稱記帳權），並且可以獲取打包這一個區塊的獎勵；又或者是誰意圖進行危害，就會獲得一定的懲罰，這就是共識機制。</a:t>
            </a:r>
            <a:endParaRPr lang="zh-TW" altLang="en-US" dirty="0"/>
          </a:p>
        </p:txBody>
      </p:sp>
    </p:spTree>
    <p:extLst>
      <p:ext uri="{BB962C8B-B14F-4D97-AF65-F5344CB8AC3E}">
        <p14:creationId xmlns:p14="http://schemas.microsoft.com/office/powerpoint/2010/main" val="9296157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區塊鏈的自信任主要體現于分佈于區塊鏈中的使用者無須信任交易的另一方，也無須信任一個中心化的機構，只需要信任區塊鏈協定下的軟體系統即可實現交易。這種自信任的前提是區塊鏈的共識機制（</a:t>
            </a:r>
            <a:r>
              <a:rPr lang="en-US" altLang="zh-TW" dirty="0" smtClean="0"/>
              <a:t>consensus</a:t>
            </a:r>
            <a:r>
              <a:rPr lang="zh-TW" altLang="en-US" dirty="0" smtClean="0"/>
              <a:t>），即在一個互不信任的市場中，要想使各節點達成一致的充分必要條件是每個節點出於對自身利益最大化的考慮，都會自發、誠實地遵守協議中預先設定的規則，判斷每一筆記錄的真實性，最終將判斷為真的記錄記入區塊鏈之中。換句話說，如果各節點具有各自獨立的利益並互相競爭，則這些節點幾乎不可能合謀欺騙你，而當節點們在網路中擁有公共信譽時，這一點體現得尤為明顯。區塊鏈技術正是運用一套基於共識的數學演算法，在機器之間建立“信任”網路，從而通過技術背書而非中心化信用機構來進行全新的信用創造。</a:t>
            </a:r>
          </a:p>
        </p:txBody>
      </p:sp>
    </p:spTree>
    <p:extLst>
      <p:ext uri="{BB962C8B-B14F-4D97-AF65-F5344CB8AC3E}">
        <p14:creationId xmlns:p14="http://schemas.microsoft.com/office/powerpoint/2010/main" val="16658567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en-US" altLang="zh-TW" dirty="0" err="1" smtClean="0"/>
              <a:t>PoW</a:t>
            </a:r>
            <a:r>
              <a:rPr lang="zh-TW" altLang="en-US" dirty="0" smtClean="0"/>
              <a:t>（</a:t>
            </a:r>
            <a:r>
              <a:rPr lang="en-US" altLang="zh-TW" dirty="0" smtClean="0"/>
              <a:t>Proof of Work</a:t>
            </a:r>
            <a:r>
              <a:rPr lang="zh-TW" altLang="en-US" dirty="0" smtClean="0"/>
              <a:t>）工作量證明</a:t>
            </a:r>
          </a:p>
          <a:p>
            <a:pPr lvl="1"/>
            <a:r>
              <a:rPr lang="zh-TW" altLang="en-US" dirty="0" smtClean="0"/>
              <a:t>勞動致富，多勞者多得！</a:t>
            </a:r>
          </a:p>
          <a:p>
            <a:r>
              <a:rPr lang="en-US" altLang="zh-TW" dirty="0" err="1" smtClean="0"/>
              <a:t>PoS</a:t>
            </a:r>
            <a:r>
              <a:rPr lang="zh-TW" altLang="en-US" dirty="0" smtClean="0"/>
              <a:t>（ </a:t>
            </a:r>
            <a:r>
              <a:rPr lang="en-US" altLang="zh-TW" dirty="0" smtClean="0"/>
              <a:t>Proof of Stake</a:t>
            </a:r>
            <a:r>
              <a:rPr lang="zh-TW" altLang="en-US" dirty="0" smtClean="0"/>
              <a:t>）權益證明</a:t>
            </a:r>
          </a:p>
          <a:p>
            <a:pPr lvl="1"/>
            <a:r>
              <a:rPr lang="zh-TW" altLang="en-US" dirty="0" smtClean="0"/>
              <a:t>持有越多，獲得越多。</a:t>
            </a:r>
          </a:p>
          <a:p>
            <a:r>
              <a:rPr lang="en-US" altLang="zh-TW" dirty="0" err="1" smtClean="0"/>
              <a:t>DPoS</a:t>
            </a:r>
            <a:r>
              <a:rPr lang="zh-TW" altLang="en-US" dirty="0" smtClean="0"/>
              <a:t>（</a:t>
            </a:r>
            <a:r>
              <a:rPr lang="en-US" altLang="zh-TW" dirty="0" smtClean="0"/>
              <a:t>Delegated Proof of Stake</a:t>
            </a:r>
            <a:r>
              <a:rPr lang="zh-TW" altLang="en-US" dirty="0" smtClean="0"/>
              <a:t>）股份授權證明</a:t>
            </a:r>
          </a:p>
          <a:p>
            <a:pPr lvl="1"/>
            <a:r>
              <a:rPr lang="en-US" altLang="zh-TW" dirty="0" smtClean="0"/>
              <a:t>POS</a:t>
            </a:r>
            <a:r>
              <a:rPr lang="zh-TW" altLang="en-US" dirty="0" smtClean="0"/>
              <a:t>的升級版</a:t>
            </a:r>
          </a:p>
          <a:p>
            <a:endParaRPr lang="zh-TW" altLang="en-US" dirty="0"/>
          </a:p>
        </p:txBody>
      </p:sp>
    </p:spTree>
    <p:extLst>
      <p:ext uri="{BB962C8B-B14F-4D97-AF65-F5344CB8AC3E}">
        <p14:creationId xmlns:p14="http://schemas.microsoft.com/office/powerpoint/2010/main" val="1990271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這個交易系統上有兩種人，一是純粹的交易者，一是提供電腦硬體運算能力的礦工。交易者的帳本，需經過礦工運算後加密，經所有區塊鏈上的人確認後上鏈，理論上不可竄改、可追蹤、加密安全。礦工運算加密的行為稱為赫序（</a:t>
            </a:r>
            <a:r>
              <a:rPr lang="en-US" altLang="zh-TW" dirty="0" smtClean="0"/>
              <a:t>Hash</a:t>
            </a:r>
            <a:r>
              <a:rPr lang="zh-TW" altLang="en-US" dirty="0" smtClean="0"/>
              <a:t>），因為幫忙運算，礦工可獲得定量比特幣作為酬勞。交易帳本分散在每個人手中，不需中心儲存、認證，所以稱為「去中心化」。</a:t>
            </a:r>
            <a:endParaRPr lang="zh-TW" altLang="en-US" dirty="0"/>
          </a:p>
        </p:txBody>
      </p:sp>
    </p:spTree>
    <p:extLst>
      <p:ext uri="{BB962C8B-B14F-4D97-AF65-F5344CB8AC3E}">
        <p14:creationId xmlns:p14="http://schemas.microsoft.com/office/powerpoint/2010/main" val="14315578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區塊鏈上採用不同的共識機制，在滿足一致性和有效性的同時會對系統整體性能產生不同影響。綜合考慮各個共識機制的特點，從以下</a:t>
            </a:r>
            <a:r>
              <a:rPr lang="en-US" altLang="zh-TW" dirty="0" smtClean="0"/>
              <a:t>4</a:t>
            </a:r>
            <a:r>
              <a:rPr lang="zh-TW" altLang="en-US" dirty="0" smtClean="0"/>
              <a:t>個維度評價各共識機制的技術水準：</a:t>
            </a:r>
          </a:p>
          <a:p>
            <a:pPr lvl="1"/>
            <a:r>
              <a:rPr lang="en-US" altLang="zh-TW" dirty="0" smtClean="0"/>
              <a:t>1</a:t>
            </a:r>
            <a:r>
              <a:rPr lang="zh-TW" altLang="en-US" dirty="0" smtClean="0"/>
              <a:t>）安全性。以金融交易為驅動的區塊鏈系統在實現一致性的過程中，最主要的安全問題就是如何防止和檢測二次支付行為。自私挖礦通過採用適當的策略發佈自己產生的區塊，獲得更高的相對收益，是一種威脅比特幣系統安全性和公平性的理論攻擊方法。此外，</a:t>
            </a:r>
            <a:r>
              <a:rPr lang="en-US" altLang="zh-TW" dirty="0" smtClean="0"/>
              <a:t>Eclipse</a:t>
            </a:r>
            <a:r>
              <a:rPr lang="zh-TW" altLang="en-US" dirty="0" smtClean="0"/>
              <a:t>攻擊控制目標物件的網路通信，形成網路磁碟分割，阻隔交易傳播。</a:t>
            </a:r>
            <a:r>
              <a:rPr lang="en-US" altLang="zh-TW" dirty="0" smtClean="0"/>
              <a:t>Sybil</a:t>
            </a:r>
            <a:r>
              <a:rPr lang="zh-TW" altLang="en-US" dirty="0" smtClean="0"/>
              <a:t>攻擊通過生產大量無意義的節點影響系統安全性。</a:t>
            </a:r>
          </a:p>
          <a:p>
            <a:pPr lvl="1"/>
            <a:r>
              <a:rPr lang="en-US" altLang="zh-TW" dirty="0" smtClean="0"/>
              <a:t>2</a:t>
            </a:r>
            <a:r>
              <a:rPr lang="zh-TW" altLang="en-US" dirty="0" smtClean="0"/>
              <a:t>）擴展性。根據物件不同，擴展性又分為系統成員數量的增加和待確認交易數量的增加兩部先擴展性主要考慮當系統成員數量、待確認交易數量增加時，隨之帶來的系統負載和網路通信量的變化，通常以網路輸送量來衡量。</a:t>
            </a:r>
          </a:p>
          <a:p>
            <a:pPr lvl="1"/>
            <a:r>
              <a:rPr lang="en-US" altLang="zh-TW" dirty="0" smtClean="0"/>
              <a:t>3</a:t>
            </a:r>
            <a:r>
              <a:rPr lang="zh-TW" altLang="en-US" dirty="0" smtClean="0"/>
              <a:t>）性能效率。與傳統協力廠商支援的交易平臺不同，區塊鏈技術通過共識機制達成一致，因此其性能效率問題一直是研究的關注點。比特幣系統每秒最多處理</a:t>
            </a:r>
            <a:r>
              <a:rPr lang="en-US" altLang="zh-TW" dirty="0" smtClean="0"/>
              <a:t>7</a:t>
            </a:r>
            <a:r>
              <a:rPr lang="zh-TW" altLang="en-US" dirty="0" smtClean="0"/>
              <a:t>筆交易，遠遠無法支援現有的業務量。</a:t>
            </a:r>
          </a:p>
          <a:p>
            <a:pPr lvl="1"/>
            <a:r>
              <a:rPr lang="en-US" altLang="zh-TW" dirty="0" smtClean="0"/>
              <a:t>4</a:t>
            </a:r>
            <a:r>
              <a:rPr lang="zh-TW" altLang="en-US" dirty="0" smtClean="0"/>
              <a:t>）資源消耗。區塊鏈上的共識機制借助計算資源或者網路通信資源達成共識。以比特幣系統為例，基於工作量證明機制的共識需要消耗大量計算資源進行挖磯提供信任證明完成共識。</a:t>
            </a:r>
          </a:p>
          <a:p>
            <a:endParaRPr lang="zh-TW" altLang="en-US" dirty="0"/>
          </a:p>
        </p:txBody>
      </p:sp>
    </p:spTree>
    <p:extLst>
      <p:ext uri="{BB962C8B-B14F-4D97-AF65-F5344CB8AC3E}">
        <p14:creationId xmlns:p14="http://schemas.microsoft.com/office/powerpoint/2010/main" val="873933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它是</a:t>
            </a:r>
            <a:r>
              <a:rPr lang="en-US" altLang="zh-TW" dirty="0" smtClean="0"/>
              <a:t>POW</a:t>
            </a:r>
            <a:r>
              <a:rPr lang="zh-TW" altLang="en-US" dirty="0" smtClean="0"/>
              <a:t>的一種升級共識機制，其優點在一定程度上縮短了共識達成的時間，不再需要大量消耗能源挖礦。缺點是還是需要挖礦，本質上沒有解決商業應用的痛點；所有的確認都只是一個機率上的表現，而不是一個確定性的事情，理論上有可能存在其他攻擊影響。例如，以太坊的</a:t>
            </a:r>
            <a:r>
              <a:rPr lang="en-US" altLang="zh-TW" dirty="0" smtClean="0"/>
              <a:t>DAO</a:t>
            </a:r>
            <a:r>
              <a:rPr lang="zh-TW" altLang="en-US" dirty="0" smtClean="0"/>
              <a:t>攻擊事件造成以太坊硬分叉，而</a:t>
            </a:r>
            <a:r>
              <a:rPr lang="en-US" altLang="zh-TW" dirty="0" smtClean="0"/>
              <a:t>ETC</a:t>
            </a:r>
            <a:r>
              <a:rPr lang="zh-TW" altLang="en-US" dirty="0" smtClean="0"/>
              <a:t>由此事件出現，事實上證明了此次硬分叉的失敗。</a:t>
            </a:r>
            <a:endParaRPr lang="zh-TW" altLang="en-US" dirty="0"/>
          </a:p>
        </p:txBody>
      </p:sp>
    </p:spTree>
    <p:extLst>
      <p:ext uri="{BB962C8B-B14F-4D97-AF65-F5344CB8AC3E}">
        <p14:creationId xmlns:p14="http://schemas.microsoft.com/office/powerpoint/2010/main" val="3911482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en-US" altLang="zh-TW" dirty="0" smtClean="0"/>
              <a:t>BTS</a:t>
            </a:r>
            <a:r>
              <a:rPr lang="zh-TW" altLang="en-US" dirty="0" smtClean="0"/>
              <a:t>社群最先提出了</a:t>
            </a:r>
            <a:r>
              <a:rPr lang="en-US" altLang="zh-TW" dirty="0" smtClean="0"/>
              <a:t>DPOS</a:t>
            </a:r>
            <a:r>
              <a:rPr lang="zh-TW" altLang="en-US" dirty="0" smtClean="0"/>
              <a:t>機制。最近較熱門的</a:t>
            </a:r>
            <a:r>
              <a:rPr lang="en-US" altLang="zh-TW" dirty="0" smtClean="0"/>
              <a:t>EOS</a:t>
            </a:r>
            <a:r>
              <a:rPr lang="zh-TW" altLang="en-US" dirty="0" smtClean="0"/>
              <a:t>也是採用了</a:t>
            </a:r>
            <a:r>
              <a:rPr lang="en-US" altLang="zh-TW" dirty="0" smtClean="0"/>
              <a:t>DPOS</a:t>
            </a:r>
            <a:r>
              <a:rPr lang="zh-TW" altLang="en-US" dirty="0" smtClean="0"/>
              <a:t>機制。類似於董事會投票，持幣者投出一定數量的超級節點，代理他們進行驗證和記帳。也就是說成為超級節點等於擁有更多的權益，所以大家才會都爭相競爭</a:t>
            </a:r>
            <a:r>
              <a:rPr lang="en-US" altLang="zh-TW" dirty="0" smtClean="0"/>
              <a:t>EOS</a:t>
            </a:r>
            <a:r>
              <a:rPr lang="zh-TW" altLang="en-US" dirty="0" smtClean="0"/>
              <a:t>超級節點。</a:t>
            </a:r>
            <a:endParaRPr lang="en-US" altLang="zh-TW" dirty="0" smtClean="0"/>
          </a:p>
          <a:p>
            <a:r>
              <a:rPr lang="zh-TW" altLang="en-US" dirty="0" smtClean="0"/>
              <a:t>去中心化表示每個股東按其持股比例擁有影響力，</a:t>
            </a:r>
            <a:r>
              <a:rPr lang="en-US" altLang="zh-TW" dirty="0" smtClean="0"/>
              <a:t>51%</a:t>
            </a:r>
            <a:r>
              <a:rPr lang="zh-TW" altLang="en-US" dirty="0" smtClean="0"/>
              <a:t>股東投票的結果將是不可逆且有約束力的。其挑戰是透過及時而高效的方法達到</a:t>
            </a:r>
            <a:r>
              <a:rPr lang="en-US" altLang="zh-TW" dirty="0" smtClean="0"/>
              <a:t>51%</a:t>
            </a:r>
            <a:r>
              <a:rPr lang="zh-TW" altLang="en-US" dirty="0" smtClean="0"/>
              <a:t>批准。為達到這個目標，每個股東可以將投票權授予一名代表。獲票數最多的前</a:t>
            </a:r>
            <a:r>
              <a:rPr lang="en-US" altLang="zh-TW" dirty="0" smtClean="0"/>
              <a:t>100</a:t>
            </a:r>
            <a:r>
              <a:rPr lang="zh-TW" altLang="en-US" dirty="0" smtClean="0"/>
              <a:t>位代表按既定時間表輪流產生區塊。每名代表分配到一個時間段來生產區塊。所有的代表將收到等同於一個平均水準的區塊所含交易費的</a:t>
            </a:r>
            <a:r>
              <a:rPr lang="en-US" altLang="zh-TW" dirty="0" smtClean="0"/>
              <a:t>10%</a:t>
            </a:r>
            <a:r>
              <a:rPr lang="zh-TW" altLang="en-US" dirty="0" smtClean="0"/>
              <a:t>作為報酬。如果一個平均水準的區塊含有</a:t>
            </a:r>
            <a:r>
              <a:rPr lang="en-US" altLang="zh-TW" dirty="0" smtClean="0"/>
              <a:t>100</a:t>
            </a:r>
            <a:r>
              <a:rPr lang="zh-TW" altLang="en-US" dirty="0" smtClean="0"/>
              <a:t>股作為交易費，一名代表將獲得</a:t>
            </a:r>
            <a:r>
              <a:rPr lang="en-US" altLang="zh-TW" dirty="0" smtClean="0"/>
              <a:t>1</a:t>
            </a:r>
            <a:r>
              <a:rPr lang="zh-TW" altLang="en-US" dirty="0" smtClean="0"/>
              <a:t>股作為報酬。</a:t>
            </a:r>
            <a:endParaRPr lang="en-US" altLang="zh-TW" dirty="0" smtClean="0"/>
          </a:p>
          <a:p>
            <a:r>
              <a:rPr lang="zh-TW" altLang="en-US" dirty="0" smtClean="0"/>
              <a:t>網路延遲有可能使某些代表沒能及時廣播他們的區塊，而這將導致區塊鏈分叉。但是這不太可能發生，因為製造區塊的代表可以與製造前後區塊的代表建立直接連結。建立這種與你之後的代表的直接連結是為了確保你能得到報酬。該模式可以每</a:t>
            </a:r>
            <a:r>
              <a:rPr lang="en-US" altLang="zh-TW" dirty="0" smtClean="0"/>
              <a:t>30</a:t>
            </a:r>
            <a:r>
              <a:rPr lang="zh-TW" altLang="en-US" dirty="0" smtClean="0"/>
              <a:t>秒產生一個新區塊，並且在正常的網路條件下區塊鏈分叉的可能性極其小，即使發生也可以在幾分鐘內得到解決。</a:t>
            </a:r>
            <a:endParaRPr lang="zh-TW" altLang="en-US" dirty="0"/>
          </a:p>
        </p:txBody>
      </p:sp>
    </p:spTree>
    <p:extLst>
      <p:ext uri="{BB962C8B-B14F-4D97-AF65-F5344CB8AC3E}">
        <p14:creationId xmlns:p14="http://schemas.microsoft.com/office/powerpoint/2010/main" val="18580226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優點：不需要代幣也可以工作，在成熟的分散式一致性演算法（</a:t>
            </a:r>
            <a:r>
              <a:rPr lang="en-US" altLang="zh-TW" dirty="0" err="1" smtClean="0"/>
              <a:t>Pasox</a:t>
            </a:r>
            <a:r>
              <a:rPr lang="zh-TW" altLang="en-US" dirty="0" smtClean="0"/>
              <a:t>、</a:t>
            </a:r>
            <a:r>
              <a:rPr lang="en-US" altLang="zh-TW" dirty="0" smtClean="0"/>
              <a:t>Raft</a:t>
            </a:r>
            <a:r>
              <a:rPr lang="zh-TW" altLang="en-US" dirty="0" smtClean="0"/>
              <a:t>）基礎上，實現秒級共識驗證。</a:t>
            </a:r>
          </a:p>
          <a:p>
            <a:r>
              <a:rPr lang="zh-TW" altLang="en-US" dirty="0" smtClean="0"/>
              <a:t>缺點：去中心化程度不如</a:t>
            </a:r>
            <a:r>
              <a:rPr lang="en-US" altLang="zh-TW" dirty="0" smtClean="0"/>
              <a:t>Bitcoin</a:t>
            </a:r>
            <a:r>
              <a:rPr lang="zh-TW" altLang="en-US" dirty="0" smtClean="0"/>
              <a:t>；更適合多方參與的多中心商業模式。</a:t>
            </a:r>
            <a:endParaRPr lang="zh-TW" altLang="en-US" dirty="0"/>
          </a:p>
        </p:txBody>
      </p:sp>
    </p:spTree>
    <p:extLst>
      <p:ext uri="{BB962C8B-B14F-4D97-AF65-F5344CB8AC3E}">
        <p14:creationId xmlns:p14="http://schemas.microsoft.com/office/powerpoint/2010/main" val="40856906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將所有的副本組成的集合使用大寫字母</a:t>
            </a:r>
            <a:r>
              <a:rPr lang="en-US" altLang="zh-TW" dirty="0" smtClean="0"/>
              <a:t>R</a:t>
            </a:r>
            <a:r>
              <a:rPr lang="zh-TW" altLang="en-US" dirty="0" smtClean="0"/>
              <a:t>表示，使用</a:t>
            </a:r>
            <a:r>
              <a:rPr lang="en-US" altLang="zh-TW" dirty="0" smtClean="0"/>
              <a:t>0</a:t>
            </a:r>
            <a:r>
              <a:rPr lang="zh-TW" altLang="en-US" dirty="0" smtClean="0"/>
              <a:t>到</a:t>
            </a:r>
            <a:r>
              <a:rPr lang="en-US" altLang="zh-TW" dirty="0" smtClean="0"/>
              <a:t>|R|-1</a:t>
            </a:r>
            <a:r>
              <a:rPr lang="zh-TW" altLang="en-US" dirty="0" smtClean="0"/>
              <a:t>的整數表示每一個副本。為了描述方便，假設</a:t>
            </a:r>
            <a:r>
              <a:rPr lang="en-US" altLang="zh-TW" dirty="0" smtClean="0"/>
              <a:t>|R|=3f+1</a:t>
            </a:r>
            <a:r>
              <a:rPr lang="zh-TW" altLang="en-US" dirty="0" smtClean="0"/>
              <a:t>，這裡</a:t>
            </a:r>
            <a:r>
              <a:rPr lang="en-US" altLang="zh-TW" dirty="0" smtClean="0"/>
              <a:t>f</a:t>
            </a:r>
            <a:r>
              <a:rPr lang="zh-TW" altLang="en-US" dirty="0" smtClean="0"/>
              <a:t>是有可能失效的副本的最大個數。儘管可以存在多於</a:t>
            </a:r>
            <a:r>
              <a:rPr lang="en-US" altLang="zh-TW" dirty="0" smtClean="0"/>
              <a:t>3f+1</a:t>
            </a:r>
            <a:r>
              <a:rPr lang="zh-TW" altLang="en-US" dirty="0" smtClean="0"/>
              <a:t>個副本，但是額外的副本除了降低性能之外不能提高可靠性。</a:t>
            </a:r>
            <a:endParaRPr lang="zh-TW" altLang="en-US" dirty="0"/>
          </a:p>
        </p:txBody>
      </p:sp>
    </p:spTree>
    <p:extLst>
      <p:ext uri="{BB962C8B-B14F-4D97-AF65-F5344CB8AC3E}">
        <p14:creationId xmlns:p14="http://schemas.microsoft.com/office/powerpoint/2010/main" val="31935181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25984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智慧合約可用來記錄股權、版權、智慧財產權的交易、也有人用它來記錄醫療、證書資訊。因此開啟比特幣等虛擬貨幣之外，區塊鏈應用的無限可能性。例如食品產業的應用，從原料生產、加工、包裝、配送到上架，所有資料都會被寫入區塊鏈資料庫，消費者只要掃讀包裝條碼，就能獲取最完整的食品生產履歷；在旅遊住宿方面，再也不需要透過</a:t>
            </a:r>
            <a:r>
              <a:rPr lang="en-US" altLang="zh-TW" dirty="0" smtClean="0"/>
              <a:t>Airbnb</a:t>
            </a:r>
            <a:r>
              <a:rPr lang="zh-TW" altLang="en-US" dirty="0" smtClean="0"/>
              <a:t>等中介平台，屋主直接在區塊鏈住宿平台上刊登出租訊息，就可以找到房客，並透過智慧合約完成租賃手續，不需支付平台任何費用。</a:t>
            </a:r>
            <a:endParaRPr lang="zh-TW" altLang="en-US" dirty="0"/>
          </a:p>
        </p:txBody>
      </p:sp>
    </p:spTree>
    <p:extLst>
      <p:ext uri="{BB962C8B-B14F-4D97-AF65-F5344CB8AC3E}">
        <p14:creationId xmlns:p14="http://schemas.microsoft.com/office/powerpoint/2010/main" val="1871190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例如：電動車充電時，電動車、充電站可以自己驗證機器的身分。車子有自己的錢包，自動付錢給充電站，不假人工。一般預測，</a:t>
            </a:r>
            <a:r>
              <a:rPr lang="en-US" altLang="zh-TW" dirty="0" smtClean="0"/>
              <a:t>IOTA</a:t>
            </a:r>
            <a:r>
              <a:rPr lang="zh-TW" altLang="en-US" dirty="0" smtClean="0"/>
              <a:t>適用於物聯網及微型支付。目前自駕車、智慧能源業者，也都在實驗</a:t>
            </a:r>
            <a:r>
              <a:rPr lang="en-US" altLang="zh-TW" dirty="0" smtClean="0"/>
              <a:t>IOTA</a:t>
            </a:r>
            <a:r>
              <a:rPr lang="zh-TW" altLang="en-US" dirty="0" smtClean="0"/>
              <a:t>技術。例如透過區塊鏈連結同一社區住戶的太陽能板、電網及儲能設備，讓住戶可以直接向鄰居購買或販售多餘的太陽能電力；或應用在電動車充電站：自家電動車的充電樁可以共享。透過智慧合約（有交易，即付款）不需設專人收錢，可解決公共充電樁過少的問題。</a:t>
            </a:r>
            <a:endParaRPr lang="zh-TW" altLang="en-US" dirty="0"/>
          </a:p>
        </p:txBody>
      </p:sp>
    </p:spTree>
    <p:extLst>
      <p:ext uri="{BB962C8B-B14F-4D97-AF65-F5344CB8AC3E}">
        <p14:creationId xmlns:p14="http://schemas.microsoft.com/office/powerpoint/2010/main" val="3978875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zh-TW" altLang="en-US" dirty="0" smtClean="0"/>
              <a:t>比特幣此一原生型區塊鏈技術，係採用 非認許式</a:t>
            </a:r>
            <a:r>
              <a:rPr lang="en-US" altLang="zh-TW" dirty="0" smtClean="0"/>
              <a:t>(non-permissioned) </a:t>
            </a:r>
            <a:r>
              <a:rPr lang="zh-TW" altLang="en-US" dirty="0" smtClean="0"/>
              <a:t>匿名制之虛擬貨 幣技術，在現實世界裡並沒有合適的應用；因此，為符合實務需求而有不同的演化。有的技術方案增加了智能合約的功能，而成為 區塊鏈應用平台</a:t>
            </a:r>
            <a:r>
              <a:rPr lang="en-US" altLang="zh-TW" dirty="0" smtClean="0"/>
              <a:t>( </a:t>
            </a:r>
            <a:r>
              <a:rPr lang="zh-TW" altLang="en-US" dirty="0" smtClean="0"/>
              <a:t>如 </a:t>
            </a:r>
            <a:r>
              <a:rPr lang="en-US" altLang="zh-TW" dirty="0" err="1" smtClean="0"/>
              <a:t>Ethereum</a:t>
            </a:r>
            <a:r>
              <a:rPr lang="en-US" altLang="zh-TW" dirty="0" smtClean="0"/>
              <a:t>)</a:t>
            </a:r>
            <a:r>
              <a:rPr lang="zh-TW" altLang="en-US" dirty="0" smtClean="0"/>
              <a:t>；有的技術 方案支援認許式實名制，而成為企業級方案 </a:t>
            </a:r>
            <a:r>
              <a:rPr lang="en-US" altLang="zh-TW" dirty="0" smtClean="0"/>
              <a:t>( </a:t>
            </a:r>
            <a:r>
              <a:rPr lang="zh-TW" altLang="en-US" dirty="0" smtClean="0"/>
              <a:t>如 </a:t>
            </a:r>
            <a:r>
              <a:rPr lang="en-US" altLang="zh-TW" dirty="0" err="1" smtClean="0"/>
              <a:t>Hyperledger</a:t>
            </a:r>
            <a:r>
              <a:rPr lang="en-US" altLang="zh-TW" dirty="0" smtClean="0"/>
              <a:t>)</a:t>
            </a:r>
            <a:r>
              <a:rPr lang="zh-TW" altLang="en-US" dirty="0" smtClean="0"/>
              <a:t>；有的技術方案則拋棄了 「區塊鏈」這個名稱，改稱「分散式帳本技 術」</a:t>
            </a:r>
            <a:r>
              <a:rPr lang="en-US" altLang="zh-TW" dirty="0" smtClean="0"/>
              <a:t>(Distributed Ledger Technology , DLT</a:t>
            </a:r>
            <a:r>
              <a:rPr lang="zh-TW" altLang="en-US" dirty="0" smtClean="0"/>
              <a:t>，如 </a:t>
            </a:r>
            <a:r>
              <a:rPr lang="en-US" altLang="zh-TW" dirty="0" smtClean="0"/>
              <a:t>Corda)</a:t>
            </a:r>
            <a:r>
              <a:rPr lang="zh-TW" altLang="en-US" dirty="0" smtClean="0"/>
              <a:t>。 這些演化後的技術實作，迄今仍無一致的標準，而且由於技術本身尚未成熟，在可見的未來，仍將持續修正與演化；以下就比特 幣 </a:t>
            </a:r>
            <a:r>
              <a:rPr lang="en-US" altLang="zh-TW" dirty="0" smtClean="0"/>
              <a:t>(Bitcoin)</a:t>
            </a:r>
            <a:r>
              <a:rPr lang="zh-TW" altLang="en-US" dirty="0" smtClean="0"/>
              <a:t>、以太坊</a:t>
            </a:r>
            <a:r>
              <a:rPr lang="en-US" altLang="zh-TW" dirty="0" smtClean="0"/>
              <a:t>(</a:t>
            </a:r>
            <a:r>
              <a:rPr lang="en-US" altLang="zh-TW" dirty="0" err="1" smtClean="0"/>
              <a:t>Ethereum</a:t>
            </a:r>
            <a:r>
              <a:rPr lang="en-US" altLang="zh-TW" dirty="0" smtClean="0"/>
              <a:t>)</a:t>
            </a:r>
            <a:r>
              <a:rPr lang="zh-TW" altLang="en-US" dirty="0" smtClean="0"/>
              <a:t>、超級帳本 </a:t>
            </a:r>
            <a:r>
              <a:rPr lang="en-US" altLang="zh-TW" dirty="0" smtClean="0"/>
              <a:t>(</a:t>
            </a:r>
            <a:r>
              <a:rPr lang="en-US" altLang="zh-TW" dirty="0" err="1" smtClean="0"/>
              <a:t>Hyperledger</a:t>
            </a:r>
            <a:r>
              <a:rPr lang="en-US" altLang="zh-TW" dirty="0" smtClean="0"/>
              <a:t>) </a:t>
            </a:r>
            <a:r>
              <a:rPr lang="zh-TW" altLang="en-US" dirty="0" smtClean="0"/>
              <a:t>及 </a:t>
            </a:r>
            <a:r>
              <a:rPr lang="en-US" altLang="zh-TW" dirty="0" smtClean="0"/>
              <a:t>Corda </a:t>
            </a:r>
            <a:r>
              <a:rPr lang="zh-TW" altLang="en-US" dirty="0" smtClean="0"/>
              <a:t>等 </a:t>
            </a:r>
            <a:r>
              <a:rPr lang="en-US" altLang="zh-TW" dirty="0" smtClean="0"/>
              <a:t>4 </a:t>
            </a:r>
            <a:r>
              <a:rPr lang="zh-TW" altLang="en-US" dirty="0" smtClean="0"/>
              <a:t>個技術方案，略述其技術內容與發展情形。以上四大區塊鏈技術，涵蓋目前與金融應 用有關的技術類型；單從 </a:t>
            </a:r>
            <a:r>
              <a:rPr lang="en-US" altLang="zh-TW" dirty="0" smtClean="0"/>
              <a:t>POC </a:t>
            </a:r>
            <a:r>
              <a:rPr lang="zh-TW" altLang="en-US" dirty="0" smtClean="0"/>
              <a:t>的角度來看， 任何技術方案均值得嘗試，惟應將資源限制納入考量。當考慮未來的作業需求與營運實務時，除須考慮技術發展的成熟度外，當技術應用涉及全體金融機構時，更須審慎評估技術門檻造成的障礙。總之，平台的開發與建構應保留設計彈性，俾利未來能介接其他平台應用。</a:t>
            </a:r>
            <a:endParaRPr lang="en-US" altLang="zh-TW" dirty="0" smtClean="0"/>
          </a:p>
          <a:p>
            <a:r>
              <a:rPr lang="en-US" altLang="zh-TW" dirty="0" smtClean="0"/>
              <a:t>(</a:t>
            </a:r>
            <a:r>
              <a:rPr lang="zh-TW" altLang="en-US" dirty="0" smtClean="0"/>
              <a:t>一</a:t>
            </a:r>
            <a:r>
              <a:rPr lang="en-US" altLang="zh-TW" dirty="0" smtClean="0"/>
              <a:t>) </a:t>
            </a:r>
            <a:r>
              <a:rPr lang="zh-TW" altLang="en-US" dirty="0" smtClean="0"/>
              <a:t>比特幣</a:t>
            </a:r>
            <a:r>
              <a:rPr lang="en-US" altLang="zh-TW" dirty="0" smtClean="0"/>
              <a:t>(Bitcoin)</a:t>
            </a:r>
          </a:p>
          <a:p>
            <a:pPr lvl="1"/>
            <a:r>
              <a:rPr lang="zh-TW" altLang="en-US" dirty="0" smtClean="0"/>
              <a:t>比特幣是迄今發展最為成功的虛擬貨幣， 自 </a:t>
            </a:r>
            <a:r>
              <a:rPr lang="en-US" altLang="zh-TW" dirty="0" smtClean="0"/>
              <a:t>2009 </a:t>
            </a:r>
            <a:r>
              <a:rPr lang="zh-TW" altLang="en-US" dirty="0" smtClean="0"/>
              <a:t>年 </a:t>
            </a:r>
            <a:r>
              <a:rPr lang="en-US" altLang="zh-TW" dirty="0" smtClean="0"/>
              <a:t>1 </a:t>
            </a:r>
            <a:r>
              <a:rPr lang="zh-TW" altLang="en-US" dirty="0" smtClean="0"/>
              <a:t>月開始運作，至今已逾 </a:t>
            </a:r>
            <a:r>
              <a:rPr lang="en-US" altLang="zh-TW" dirty="0" smtClean="0"/>
              <a:t>8 </a:t>
            </a:r>
            <a:r>
              <a:rPr lang="zh-TW" altLang="en-US" dirty="0" smtClean="0"/>
              <a:t>年。事 實上，正是因為比特幣的成功，人們才開始關注與討論區塊鏈技術。一項業務的成功，通常是應用得當的技術與多贏的商業模式之結合。比特幣的業務是「鑄幣」與「點對點移轉」，為了比特幣業務量身訂做的底層技術，採用「工作量證明」 </a:t>
            </a:r>
            <a:r>
              <a:rPr lang="en-US" altLang="zh-TW" dirty="0" smtClean="0"/>
              <a:t>(Proof of Work , POW) </a:t>
            </a:r>
            <a:r>
              <a:rPr lang="zh-TW" altLang="en-US" dirty="0" smtClean="0"/>
              <a:t>與挖礦報酬的設計， 讓比特幣在沒有中央控管、匿名且互不信任的網際網路環境中，創造了多贏的商業模式，成為最成功的虛擬貨幣網路系統。然而，匿名性亦讓比特幣成為不法分子洗錢與黑市買賣的管道，而不穩定的匯率波動，致使比特幣不具有價值儲存功能；當考慮採用比特幣原生型區塊鏈技術來建置金融服務平台 時，須一併考慮 </a:t>
            </a:r>
            <a:r>
              <a:rPr lang="en-US" altLang="zh-TW" dirty="0" smtClean="0"/>
              <a:t>POW </a:t>
            </a:r>
            <a:r>
              <a:rPr lang="zh-TW" altLang="en-US" dirty="0" smtClean="0"/>
              <a:t>共識決演算機制的「清 算最終性」</a:t>
            </a:r>
            <a:r>
              <a:rPr lang="en-US" altLang="zh-TW" dirty="0" smtClean="0"/>
              <a:t>(Settlement Finality) </a:t>
            </a:r>
            <a:r>
              <a:rPr lang="zh-TW" altLang="en-US" dirty="0" smtClean="0"/>
              <a:t>問題。</a:t>
            </a:r>
            <a:endParaRPr lang="en-US" altLang="zh-TW" dirty="0" smtClean="0"/>
          </a:p>
          <a:p>
            <a:pPr marL="139700" indent="0">
              <a:buNone/>
            </a:pPr>
            <a:r>
              <a:rPr lang="zh-TW" altLang="en-US" dirty="0" smtClean="0"/>
              <a:t>資料來源：林弘斌、鄧介銘，</a:t>
            </a:r>
            <a:r>
              <a:rPr lang="en-US" altLang="zh-TW" dirty="0" smtClean="0"/>
              <a:t>2017</a:t>
            </a:r>
            <a:r>
              <a:rPr lang="zh-TW" altLang="en-US" dirty="0" smtClean="0"/>
              <a:t>。</a:t>
            </a:r>
          </a:p>
          <a:p>
            <a:endParaRPr lang="zh-TW" altLang="en-US" dirty="0" smtClean="0"/>
          </a:p>
          <a:p>
            <a:endParaRPr lang="zh-TW" altLang="en-US" dirty="0"/>
          </a:p>
        </p:txBody>
      </p:sp>
    </p:spTree>
    <p:extLst>
      <p:ext uri="{BB962C8B-B14F-4D97-AF65-F5344CB8AC3E}">
        <p14:creationId xmlns:p14="http://schemas.microsoft.com/office/powerpoint/2010/main" val="2068583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en-US" altLang="zh-TW" dirty="0" smtClean="0"/>
              <a:t>(</a:t>
            </a:r>
            <a:r>
              <a:rPr lang="zh-TW" altLang="en-US" dirty="0" smtClean="0"/>
              <a:t>二</a:t>
            </a:r>
            <a:r>
              <a:rPr lang="en-US" altLang="zh-TW" dirty="0" smtClean="0"/>
              <a:t>) </a:t>
            </a:r>
            <a:r>
              <a:rPr lang="zh-TW" altLang="en-US" dirty="0" smtClean="0"/>
              <a:t>以太坊</a:t>
            </a:r>
            <a:r>
              <a:rPr lang="en-US" altLang="zh-TW" dirty="0" smtClean="0"/>
              <a:t>(</a:t>
            </a:r>
            <a:r>
              <a:rPr lang="en-US" altLang="zh-TW" dirty="0" err="1" smtClean="0"/>
              <a:t>Ethereum</a:t>
            </a:r>
            <a:r>
              <a:rPr lang="en-US" altLang="zh-TW" dirty="0" smtClean="0"/>
              <a:t>)</a:t>
            </a:r>
          </a:p>
          <a:p>
            <a:pPr lvl="1"/>
            <a:r>
              <a:rPr lang="zh-TW" altLang="en-US" dirty="0" smtClean="0"/>
              <a:t>以太坊是一個具有智能合約</a:t>
            </a:r>
            <a:r>
              <a:rPr lang="en-US" altLang="zh-TW" dirty="0" smtClean="0"/>
              <a:t>(Smart Contract) </a:t>
            </a:r>
            <a:r>
              <a:rPr lang="zh-TW" altLang="en-US" dirty="0" smtClean="0"/>
              <a:t>功能的區塊鏈技術平台，號稱是優於 比特幣的「下一代虛擬貨幣」與「去中介化」 應用平台，同樣是採用</a:t>
            </a:r>
            <a:r>
              <a:rPr lang="en-US" altLang="zh-TW" dirty="0" smtClean="0"/>
              <a:t>POW </a:t>
            </a:r>
            <a:r>
              <a:rPr lang="zh-TW" altLang="en-US" dirty="0" smtClean="0"/>
              <a:t>與挖礦報酬的設 計，其「鑄造」出來的以太幣 </a:t>
            </a:r>
            <a:r>
              <a:rPr lang="en-US" altLang="zh-TW" dirty="0" smtClean="0"/>
              <a:t>(Ether) </a:t>
            </a:r>
            <a:r>
              <a:rPr lang="zh-TW" altLang="en-US" dirty="0" smtClean="0"/>
              <a:t>是當前市 值第二高的虛擬貨幣，僅次於比特幣。在區塊鏈上執行智能合約是以太坊最重要的技術貢獻，智能合約可以用來開發各種應用 程式，其中「去中介化自治組織」</a:t>
            </a:r>
            <a:r>
              <a:rPr lang="en-US" altLang="zh-TW" dirty="0" smtClean="0"/>
              <a:t>(Decentralized Autonomous Organization, DAO) </a:t>
            </a:r>
            <a:r>
              <a:rPr lang="zh-TW" altLang="en-US" dirty="0" smtClean="0"/>
              <a:t>型式的應用 程式，有潛力讓原本無法執行、或執行成本過高的營運模式成為可能；除了虛擬貨幣的鑄造與移轉外，用以太幣支付手續費，以執行智能合約，也是以太坊的業務之一。 </a:t>
            </a:r>
            <a:r>
              <a:rPr lang="en-US" altLang="zh-TW" dirty="0" smtClean="0"/>
              <a:t>2016 </a:t>
            </a:r>
            <a:r>
              <a:rPr lang="zh-TW" altLang="en-US" dirty="0" smtClean="0"/>
              <a:t>年 </a:t>
            </a:r>
            <a:r>
              <a:rPr lang="en-US" altLang="zh-TW" dirty="0" smtClean="0"/>
              <a:t>4 </a:t>
            </a:r>
            <a:r>
              <a:rPr lang="zh-TW" altLang="en-US" dirty="0" smtClean="0"/>
              <a:t>月， 以 太 坊 創 建 者</a:t>
            </a:r>
            <a:r>
              <a:rPr lang="en-US" altLang="zh-TW" dirty="0" err="1" smtClean="0"/>
              <a:t>Vitalik</a:t>
            </a:r>
            <a:r>
              <a:rPr lang="en-US" altLang="zh-TW" dirty="0" smtClean="0"/>
              <a:t> </a:t>
            </a:r>
            <a:r>
              <a:rPr lang="en-US" altLang="zh-TW" dirty="0" err="1" smtClean="0"/>
              <a:t>Buterin</a:t>
            </a:r>
            <a:r>
              <a:rPr lang="en-US" altLang="zh-TW" dirty="0" smtClean="0"/>
              <a:t> </a:t>
            </a:r>
            <a:r>
              <a:rPr lang="zh-TW" altLang="en-US" dirty="0" smtClean="0"/>
              <a:t>因為售出手上持有的四分之一以太幣而 遭受質疑；同年 </a:t>
            </a:r>
            <a:r>
              <a:rPr lang="en-US" altLang="zh-TW" dirty="0" smtClean="0"/>
              <a:t>6 </a:t>
            </a:r>
            <a:r>
              <a:rPr lang="zh-TW" altLang="en-US" dirty="0" smtClean="0"/>
              <a:t>月，以太坊上的去中介化自 治組織－</a:t>
            </a:r>
            <a:r>
              <a:rPr lang="en-US" altLang="zh-TW" dirty="0" smtClean="0"/>
              <a:t>The DAO </a:t>
            </a:r>
            <a:r>
              <a:rPr lang="zh-TW" altLang="en-US" dirty="0" smtClean="0"/>
              <a:t>被駭，造成市值</a:t>
            </a:r>
            <a:r>
              <a:rPr lang="en-US" altLang="zh-TW" dirty="0" smtClean="0"/>
              <a:t>5 </a:t>
            </a:r>
            <a:r>
              <a:rPr lang="zh-TW" altLang="en-US" dirty="0" smtClean="0"/>
              <a:t>千萬美 元的以太幣被轉移到駭客可以控制的分身上。 因應這次事件，</a:t>
            </a:r>
            <a:r>
              <a:rPr lang="en-US" altLang="zh-TW" dirty="0" smtClean="0"/>
              <a:t>The DAO </a:t>
            </a:r>
            <a:r>
              <a:rPr lang="zh-TW" altLang="en-US" dirty="0" smtClean="0"/>
              <a:t>成員投票決定，透過 砍掉重鏈的硬分岔方式，沒收遭竊的以太幣，打破了區塊鏈不可逆的神話；以太坊以較佳的 </a:t>
            </a:r>
            <a:r>
              <a:rPr lang="en-US" altLang="zh-TW" dirty="0" smtClean="0"/>
              <a:t>POW </a:t>
            </a:r>
            <a:r>
              <a:rPr lang="zh-TW" altLang="en-US" dirty="0" smtClean="0"/>
              <a:t>演算效率，雖然淡化了清算最終性的問 題，但相對地，讓交易安全問題更難以控制。</a:t>
            </a:r>
            <a:endParaRPr lang="en-US" altLang="zh-TW" dirty="0" smtClean="0"/>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資料來源：林弘斌、鄧介銘，</a:t>
            </a:r>
            <a:r>
              <a:rPr lang="en-US" altLang="zh-TW" dirty="0" smtClean="0"/>
              <a:t>2017</a:t>
            </a:r>
            <a:r>
              <a:rPr lang="zh-TW" altLang="en-US" dirty="0" smtClean="0"/>
              <a:t>。</a:t>
            </a:r>
          </a:p>
          <a:p>
            <a:pPr marL="139700" lvl="0" indent="0">
              <a:buNone/>
            </a:pPr>
            <a:endParaRPr lang="en-US" altLang="zh-TW" dirty="0" smtClean="0"/>
          </a:p>
        </p:txBody>
      </p:sp>
    </p:spTree>
    <p:extLst>
      <p:ext uri="{BB962C8B-B14F-4D97-AF65-F5344CB8AC3E}">
        <p14:creationId xmlns:p14="http://schemas.microsoft.com/office/powerpoint/2010/main" val="182531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143000" y="685800"/>
            <a:ext cx="4572000" cy="3429000"/>
          </a:xfrm>
        </p:spPr>
      </p:sp>
      <p:sp>
        <p:nvSpPr>
          <p:cNvPr id="3" name="備忘稿版面配置區 2"/>
          <p:cNvSpPr>
            <a:spLocks noGrp="1"/>
          </p:cNvSpPr>
          <p:nvPr>
            <p:ph type="body" idx="1"/>
          </p:nvPr>
        </p:nvSpPr>
        <p:spPr/>
        <p:txBody>
          <a:bodyPr/>
          <a:lstStyle/>
          <a:p>
            <a:r>
              <a:rPr lang="en-US" altLang="zh-TW" dirty="0" smtClean="0"/>
              <a:t>(</a:t>
            </a:r>
            <a:r>
              <a:rPr lang="zh-TW" altLang="en-US" dirty="0" smtClean="0"/>
              <a:t>三</a:t>
            </a:r>
            <a:r>
              <a:rPr lang="en-US" altLang="zh-TW" dirty="0" smtClean="0"/>
              <a:t>) </a:t>
            </a:r>
            <a:r>
              <a:rPr lang="zh-TW" altLang="en-US" dirty="0" smtClean="0"/>
              <a:t>超級帳本</a:t>
            </a:r>
            <a:r>
              <a:rPr lang="en-US" altLang="zh-TW" dirty="0" smtClean="0"/>
              <a:t>(</a:t>
            </a:r>
            <a:r>
              <a:rPr lang="en-US" altLang="zh-TW" dirty="0" err="1" smtClean="0"/>
              <a:t>Hyperledger</a:t>
            </a:r>
            <a:r>
              <a:rPr lang="en-US" altLang="zh-TW" dirty="0" smtClean="0"/>
              <a:t>)</a:t>
            </a:r>
          </a:p>
          <a:p>
            <a:pPr lvl="1"/>
            <a:r>
              <a:rPr lang="zh-TW" altLang="en-US" dirty="0" smtClean="0"/>
              <a:t>超級帳本是 </a:t>
            </a:r>
            <a:r>
              <a:rPr lang="en-US" altLang="zh-TW" dirty="0" smtClean="0"/>
              <a:t>Linux </a:t>
            </a:r>
            <a:r>
              <a:rPr lang="zh-TW" altLang="en-US" dirty="0" smtClean="0"/>
              <a:t>基金會的區塊鏈開源專 案項目，匯聚了全球超過</a:t>
            </a:r>
            <a:r>
              <a:rPr lang="en-US" altLang="zh-TW" dirty="0" smtClean="0"/>
              <a:t>100 </a:t>
            </a:r>
            <a:r>
              <a:rPr lang="zh-TW" altLang="en-US" dirty="0" smtClean="0"/>
              <a:t>家金融機構、 科技業者及區塊鏈技術團隊，其子項目 </a:t>
            </a:r>
            <a:r>
              <a:rPr lang="en-US" altLang="zh-TW" dirty="0" smtClean="0"/>
              <a:t>Fabric </a:t>
            </a:r>
            <a:r>
              <a:rPr lang="zh-TW" altLang="en-US" dirty="0" smtClean="0"/>
              <a:t>和以太坊並列為全球熱門的通用型區塊鏈技術。超級帳本採取開源、協作的方式，建置具有區塊鏈關鍵特性、開放標準、及跨產業別的區塊鏈技術平台；期以此促進區塊鏈技術的發展、及全球商業交易的轉型，並確保區塊鏈技術平台，能適用於任何一家公司或行業。 </a:t>
            </a:r>
            <a:r>
              <a:rPr lang="en-US" altLang="zh-TW" dirty="0" smtClean="0"/>
              <a:t>Fabric </a:t>
            </a:r>
            <a:r>
              <a:rPr lang="zh-TW" altLang="en-US" dirty="0" smtClean="0"/>
              <a:t>是超級帳本專案中主要的子項目， 為認許式區塊鏈技術。</a:t>
            </a:r>
            <a:r>
              <a:rPr lang="en-US" altLang="zh-TW" dirty="0" smtClean="0"/>
              <a:t>Fabric </a:t>
            </a:r>
            <a:r>
              <a:rPr lang="zh-TW" altLang="en-US" dirty="0" smtClean="0"/>
              <a:t>的架構除基本 的區塊鏈功能與智能合約模組外，以會員服務 </a:t>
            </a:r>
            <a:r>
              <a:rPr lang="en-US" altLang="zh-TW" dirty="0" smtClean="0"/>
              <a:t>(Membership Service) </a:t>
            </a:r>
            <a:r>
              <a:rPr lang="zh-TW" altLang="en-US" dirty="0" smtClean="0"/>
              <a:t>實現認許式概念，惟其 </a:t>
            </a:r>
            <a:r>
              <a:rPr lang="en-US" altLang="zh-TW" dirty="0" smtClean="0"/>
              <a:t>0.6-preview </a:t>
            </a:r>
            <a:r>
              <a:rPr lang="zh-TW" altLang="en-US" dirty="0" smtClean="0"/>
              <a:t>版本採用每筆交易皆須存取會員 服務節點的設計架構，導致單點失靈</a:t>
            </a:r>
            <a:r>
              <a:rPr lang="en-US" altLang="zh-TW" dirty="0" smtClean="0"/>
              <a:t>(Single Point of Failure , SPOF) </a:t>
            </a:r>
            <a:r>
              <a:rPr lang="zh-TW" altLang="en-US" dirty="0" smtClean="0"/>
              <a:t>缺陷，此缺陷預計在 </a:t>
            </a:r>
            <a:r>
              <a:rPr lang="en-US" altLang="zh-TW" dirty="0" smtClean="0"/>
              <a:t>1.0 </a:t>
            </a:r>
            <a:r>
              <a:rPr lang="zh-TW" altLang="en-US" dirty="0" smtClean="0"/>
              <a:t>發行版本中可獲解決。 此方案的技術、機制與營運模式，現階段尚欠成熟，採用以協作開源方式來開發區塊鏈 技術，並進行概念驗證</a:t>
            </a:r>
            <a:r>
              <a:rPr lang="en-US" altLang="zh-TW" dirty="0" smtClean="0"/>
              <a:t>(POC)</a:t>
            </a:r>
            <a:r>
              <a:rPr lang="zh-TW" altLang="en-US" dirty="0" smtClean="0"/>
              <a:t>，需要投入很 大的心力與資源，才足以面對多變的外在環境；如何借重外部專業顧問的協，須納入重要考量。</a:t>
            </a:r>
            <a:endParaRPr lang="en-US" altLang="zh-TW" dirty="0" smtClean="0"/>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TW" altLang="en-US" dirty="0" smtClean="0"/>
              <a:t>資料來源：林弘斌、鄧介銘，</a:t>
            </a:r>
            <a:r>
              <a:rPr lang="en-US" altLang="zh-TW" dirty="0" smtClean="0"/>
              <a:t>2017</a:t>
            </a:r>
            <a:r>
              <a:rPr lang="zh-TW" altLang="en-US" dirty="0" smtClean="0"/>
              <a:t>。</a:t>
            </a:r>
          </a:p>
          <a:p>
            <a:pPr marL="139700" lvl="0" indent="0">
              <a:buNone/>
            </a:pPr>
            <a:endParaRPr lang="zh-TW" altLang="en-US" dirty="0" smtClean="0"/>
          </a:p>
        </p:txBody>
      </p:sp>
    </p:spTree>
    <p:extLst>
      <p:ext uri="{BB962C8B-B14F-4D97-AF65-F5344CB8AC3E}">
        <p14:creationId xmlns:p14="http://schemas.microsoft.com/office/powerpoint/2010/main" val="927123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700185" y="1360350"/>
            <a:ext cx="5807400" cy="1546500"/>
          </a:xfrm>
          <a:prstGeom prst="rect">
            <a:avLst/>
          </a:prstGeom>
        </p:spPr>
        <p:txBody>
          <a:bodyPr spcFirstLastPara="1" wrap="square" lIns="91425" tIns="91425" rIns="91425" bIns="91425" anchor="t" anchorCtr="0"/>
          <a:lstStyle>
            <a:lvl1pPr lvl="0">
              <a:spcBef>
                <a:spcPts val="0"/>
              </a:spcBef>
              <a:spcAft>
                <a:spcPts val="0"/>
              </a:spcAft>
              <a:buClr>
                <a:srgbClr val="0091EA"/>
              </a:buClr>
              <a:buSzPts val="6000"/>
              <a:buNone/>
              <a:defRPr sz="5400" b="1">
                <a:solidFill>
                  <a:srgbClr val="0091EA"/>
                </a:solidFill>
              </a:defRPr>
            </a:lvl1pPr>
            <a:lvl2pPr lvl="1">
              <a:spcBef>
                <a:spcPts val="0"/>
              </a:spcBef>
              <a:spcAft>
                <a:spcPts val="0"/>
              </a:spcAft>
              <a:buClr>
                <a:srgbClr val="0091EA"/>
              </a:buClr>
              <a:buSzPts val="6000"/>
              <a:buNone/>
              <a:defRPr sz="6000" b="1">
                <a:solidFill>
                  <a:srgbClr val="0091EA"/>
                </a:solidFill>
              </a:defRPr>
            </a:lvl2pPr>
            <a:lvl3pPr lvl="2">
              <a:spcBef>
                <a:spcPts val="0"/>
              </a:spcBef>
              <a:spcAft>
                <a:spcPts val="0"/>
              </a:spcAft>
              <a:buClr>
                <a:srgbClr val="0091EA"/>
              </a:buClr>
              <a:buSzPts val="6000"/>
              <a:buNone/>
              <a:defRPr sz="6000" b="1">
                <a:solidFill>
                  <a:srgbClr val="0091EA"/>
                </a:solidFill>
              </a:defRPr>
            </a:lvl3pPr>
            <a:lvl4pPr lvl="3">
              <a:spcBef>
                <a:spcPts val="0"/>
              </a:spcBef>
              <a:spcAft>
                <a:spcPts val="0"/>
              </a:spcAft>
              <a:buClr>
                <a:srgbClr val="0091EA"/>
              </a:buClr>
              <a:buSzPts val="6000"/>
              <a:buNone/>
              <a:defRPr sz="6000" b="1">
                <a:solidFill>
                  <a:srgbClr val="0091EA"/>
                </a:solidFill>
              </a:defRPr>
            </a:lvl4pPr>
            <a:lvl5pPr lvl="4">
              <a:spcBef>
                <a:spcPts val="0"/>
              </a:spcBef>
              <a:spcAft>
                <a:spcPts val="0"/>
              </a:spcAft>
              <a:buClr>
                <a:srgbClr val="0091EA"/>
              </a:buClr>
              <a:buSzPts val="6000"/>
              <a:buNone/>
              <a:defRPr sz="6000" b="1">
                <a:solidFill>
                  <a:srgbClr val="0091EA"/>
                </a:solidFill>
              </a:defRPr>
            </a:lvl5pPr>
            <a:lvl6pPr lvl="5">
              <a:spcBef>
                <a:spcPts val="0"/>
              </a:spcBef>
              <a:spcAft>
                <a:spcPts val="0"/>
              </a:spcAft>
              <a:buClr>
                <a:srgbClr val="0091EA"/>
              </a:buClr>
              <a:buSzPts val="6000"/>
              <a:buNone/>
              <a:defRPr sz="6000" b="1">
                <a:solidFill>
                  <a:srgbClr val="0091EA"/>
                </a:solidFill>
              </a:defRPr>
            </a:lvl6pPr>
            <a:lvl7pPr lvl="6">
              <a:spcBef>
                <a:spcPts val="0"/>
              </a:spcBef>
              <a:spcAft>
                <a:spcPts val="0"/>
              </a:spcAft>
              <a:buClr>
                <a:srgbClr val="0091EA"/>
              </a:buClr>
              <a:buSzPts val="6000"/>
              <a:buNone/>
              <a:defRPr sz="6000" b="1">
                <a:solidFill>
                  <a:srgbClr val="0091EA"/>
                </a:solidFill>
              </a:defRPr>
            </a:lvl7pPr>
            <a:lvl8pPr lvl="7">
              <a:spcBef>
                <a:spcPts val="0"/>
              </a:spcBef>
              <a:spcAft>
                <a:spcPts val="0"/>
              </a:spcAft>
              <a:buClr>
                <a:srgbClr val="0091EA"/>
              </a:buClr>
              <a:buSzPts val="6000"/>
              <a:buNone/>
              <a:defRPr sz="6000" b="1">
                <a:solidFill>
                  <a:srgbClr val="0091EA"/>
                </a:solidFill>
              </a:defRPr>
            </a:lvl8pPr>
            <a:lvl9pPr lvl="8">
              <a:spcBef>
                <a:spcPts val="0"/>
              </a:spcBef>
              <a:spcAft>
                <a:spcPts val="0"/>
              </a:spcAft>
              <a:buClr>
                <a:srgbClr val="0091EA"/>
              </a:buClr>
              <a:buSzPts val="6000"/>
              <a:buNone/>
              <a:defRPr sz="6000" b="1">
                <a:solidFill>
                  <a:srgbClr val="0091EA"/>
                </a:solidFill>
              </a:defRPr>
            </a:lvl9pPr>
          </a:lstStyle>
          <a:p>
            <a:endParaRPr dirty="0"/>
          </a:p>
        </p:txBody>
      </p:sp>
      <p:sp>
        <p:nvSpPr>
          <p:cNvPr id="11" name="Shape 11"/>
          <p:cNvSpPr/>
          <p:nvPr/>
        </p:nvSpPr>
        <p:spPr>
          <a:xfrm>
            <a:off x="6897625" y="619995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7454375" y="56388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827727" y="4597554"/>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677050" y="6577875"/>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2972225" y="633400"/>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79635" y="3373479"/>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311843" y="791518"/>
            <a:ext cx="126900" cy="126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26322" y="133987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104500" y="4963100"/>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803950" y="5654657"/>
            <a:ext cx="1902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196310" y="1990890"/>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1738050" y="271322"/>
            <a:ext cx="2538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771659" y="250448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4271584" y="474825"/>
            <a:ext cx="75900" cy="75900"/>
          </a:xfrm>
          <a:prstGeom prst="ellipse">
            <a:avLst/>
          </a:prstGeom>
          <a:solidFill>
            <a:srgbClr val="0091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7729213" y="6127438"/>
            <a:ext cx="2538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頁尾版面配置區 1"/>
          <p:cNvSpPr>
            <a:spLocks noGrp="1"/>
          </p:cNvSpPr>
          <p:nvPr>
            <p:ph type="ftr" sz="quarter" idx="10"/>
          </p:nvPr>
        </p:nvSpPr>
        <p:spPr>
          <a:xfrm>
            <a:off x="47208" y="6492875"/>
            <a:ext cx="8830234" cy="365125"/>
          </a:xfrm>
          <a:prstGeom prst="rect">
            <a:avLst/>
          </a:prstGeo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pPr algn="l"/>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smtClean="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00000000-1234-1234-1234-123412341234}" type="slidenum">
              <a:rPr lang="en-US" altLang="zh-TW" smtClean="0">
                <a:solidFill>
                  <a:srgbClr val="0091EA"/>
                </a:solidFill>
              </a:rPr>
              <a:pPr algn="l"/>
              <a:t>‹#›</a:t>
            </a:fld>
            <a:endParaRPr lang="zh-TW" altLang="en-US" dirty="0" smtClean="0">
              <a:solidFill>
                <a:srgbClr val="0091EA"/>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Shape 27"/>
          <p:cNvSpPr txBox="1">
            <a:spLocks noGrp="1"/>
          </p:cNvSpPr>
          <p:nvPr>
            <p:ph type="ctrTitle"/>
          </p:nvPr>
        </p:nvSpPr>
        <p:spPr>
          <a:xfrm>
            <a:off x="1546025" y="2034925"/>
            <a:ext cx="5832600" cy="15465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b="1"/>
            </a:lvl1pPr>
            <a:lvl2pPr lvl="1" rtl="0">
              <a:spcBef>
                <a:spcPts val="0"/>
              </a:spcBef>
              <a:spcAft>
                <a:spcPts val="0"/>
              </a:spcAft>
              <a:buSzPts val="4800"/>
              <a:buNone/>
              <a:defRPr sz="4800" b="1"/>
            </a:lvl2pPr>
            <a:lvl3pPr lvl="2" rtl="0">
              <a:spcBef>
                <a:spcPts val="0"/>
              </a:spcBef>
              <a:spcAft>
                <a:spcPts val="0"/>
              </a:spcAft>
              <a:buSzPts val="4800"/>
              <a:buNone/>
              <a:defRPr sz="4800" b="1"/>
            </a:lvl3pPr>
            <a:lvl4pPr lvl="3" rtl="0">
              <a:spcBef>
                <a:spcPts val="0"/>
              </a:spcBef>
              <a:spcAft>
                <a:spcPts val="0"/>
              </a:spcAft>
              <a:buSzPts val="4800"/>
              <a:buNone/>
              <a:defRPr sz="4800" b="1"/>
            </a:lvl4pPr>
            <a:lvl5pPr lvl="4" rtl="0">
              <a:spcBef>
                <a:spcPts val="0"/>
              </a:spcBef>
              <a:spcAft>
                <a:spcPts val="0"/>
              </a:spcAft>
              <a:buSzPts val="4800"/>
              <a:buNone/>
              <a:defRPr sz="4800" b="1"/>
            </a:lvl5pPr>
            <a:lvl6pPr lvl="5" rtl="0">
              <a:spcBef>
                <a:spcPts val="0"/>
              </a:spcBef>
              <a:spcAft>
                <a:spcPts val="0"/>
              </a:spcAft>
              <a:buSzPts val="4800"/>
              <a:buNone/>
              <a:defRPr sz="4800" b="1"/>
            </a:lvl6pPr>
            <a:lvl7pPr lvl="6" rtl="0">
              <a:spcBef>
                <a:spcPts val="0"/>
              </a:spcBef>
              <a:spcAft>
                <a:spcPts val="0"/>
              </a:spcAft>
              <a:buSzPts val="4800"/>
              <a:buNone/>
              <a:defRPr sz="4800" b="1"/>
            </a:lvl7pPr>
            <a:lvl8pPr lvl="7" rtl="0">
              <a:spcBef>
                <a:spcPts val="0"/>
              </a:spcBef>
              <a:spcAft>
                <a:spcPts val="0"/>
              </a:spcAft>
              <a:buSzPts val="4800"/>
              <a:buNone/>
              <a:defRPr sz="4800" b="1"/>
            </a:lvl8pPr>
            <a:lvl9pPr lvl="8" rtl="0">
              <a:spcBef>
                <a:spcPts val="0"/>
              </a:spcBef>
              <a:spcAft>
                <a:spcPts val="0"/>
              </a:spcAft>
              <a:buSzPts val="4800"/>
              <a:buNone/>
              <a:defRPr sz="4800" b="1"/>
            </a:lvl9pPr>
          </a:lstStyle>
          <a:p>
            <a:endParaRPr/>
          </a:p>
        </p:txBody>
      </p:sp>
      <p:sp>
        <p:nvSpPr>
          <p:cNvPr id="28" name="Shape 28"/>
          <p:cNvSpPr txBox="1">
            <a:spLocks noGrp="1"/>
          </p:cNvSpPr>
          <p:nvPr>
            <p:ph type="subTitle" idx="1"/>
          </p:nvPr>
        </p:nvSpPr>
        <p:spPr>
          <a:xfrm>
            <a:off x="1546025" y="3710548"/>
            <a:ext cx="5832600" cy="1046400"/>
          </a:xfrm>
          <a:prstGeom prst="rect">
            <a:avLst/>
          </a:prstGeom>
        </p:spPr>
        <p:txBody>
          <a:bodyPr spcFirstLastPara="1" wrap="square" lIns="91425" tIns="91425" rIns="91425" bIns="91425" anchor="t" anchorCtr="0"/>
          <a:lstStyle>
            <a:lvl1pPr lvl="0" rtl="0">
              <a:spcBef>
                <a:spcPts val="0"/>
              </a:spcBef>
              <a:spcAft>
                <a:spcPts val="0"/>
              </a:spcAft>
              <a:buClr>
                <a:srgbClr val="607D8B"/>
              </a:buClr>
              <a:buSzPts val="3000"/>
              <a:buNone/>
              <a:defRPr>
                <a:solidFill>
                  <a:srgbClr val="607D8B"/>
                </a:solidFill>
              </a:defRPr>
            </a:lvl1pPr>
            <a:lvl2pPr lvl="1" rtl="0">
              <a:spcBef>
                <a:spcPts val="0"/>
              </a:spcBef>
              <a:spcAft>
                <a:spcPts val="0"/>
              </a:spcAft>
              <a:buClr>
                <a:srgbClr val="607D8B"/>
              </a:buClr>
              <a:buSzPts val="3000"/>
              <a:buNone/>
              <a:defRPr sz="3000">
                <a:solidFill>
                  <a:srgbClr val="607D8B"/>
                </a:solidFill>
              </a:defRPr>
            </a:lvl2pPr>
            <a:lvl3pPr lvl="2" rtl="0">
              <a:spcBef>
                <a:spcPts val="0"/>
              </a:spcBef>
              <a:spcAft>
                <a:spcPts val="0"/>
              </a:spcAft>
              <a:buClr>
                <a:srgbClr val="607D8B"/>
              </a:buClr>
              <a:buSzPts val="3000"/>
              <a:buNone/>
              <a:defRPr sz="3000">
                <a:solidFill>
                  <a:srgbClr val="607D8B"/>
                </a:solidFill>
              </a:defRPr>
            </a:lvl3pPr>
            <a:lvl4pPr lvl="3" rtl="0">
              <a:spcBef>
                <a:spcPts val="0"/>
              </a:spcBef>
              <a:spcAft>
                <a:spcPts val="0"/>
              </a:spcAft>
              <a:buClr>
                <a:srgbClr val="607D8B"/>
              </a:buClr>
              <a:buSzPts val="3000"/>
              <a:buNone/>
              <a:defRPr sz="3000">
                <a:solidFill>
                  <a:srgbClr val="607D8B"/>
                </a:solidFill>
              </a:defRPr>
            </a:lvl4pPr>
            <a:lvl5pPr lvl="4" rtl="0">
              <a:spcBef>
                <a:spcPts val="0"/>
              </a:spcBef>
              <a:spcAft>
                <a:spcPts val="0"/>
              </a:spcAft>
              <a:buClr>
                <a:srgbClr val="607D8B"/>
              </a:buClr>
              <a:buSzPts val="3000"/>
              <a:buNone/>
              <a:defRPr sz="3000">
                <a:solidFill>
                  <a:srgbClr val="607D8B"/>
                </a:solidFill>
              </a:defRPr>
            </a:lvl5pPr>
            <a:lvl6pPr lvl="5" rtl="0">
              <a:spcBef>
                <a:spcPts val="0"/>
              </a:spcBef>
              <a:spcAft>
                <a:spcPts val="0"/>
              </a:spcAft>
              <a:buClr>
                <a:srgbClr val="607D8B"/>
              </a:buClr>
              <a:buSzPts val="3000"/>
              <a:buNone/>
              <a:defRPr sz="3000">
                <a:solidFill>
                  <a:srgbClr val="607D8B"/>
                </a:solidFill>
              </a:defRPr>
            </a:lvl6pPr>
            <a:lvl7pPr lvl="6" rtl="0">
              <a:spcBef>
                <a:spcPts val="0"/>
              </a:spcBef>
              <a:spcAft>
                <a:spcPts val="0"/>
              </a:spcAft>
              <a:buClr>
                <a:srgbClr val="607D8B"/>
              </a:buClr>
              <a:buSzPts val="3000"/>
              <a:buNone/>
              <a:defRPr sz="3000">
                <a:solidFill>
                  <a:srgbClr val="607D8B"/>
                </a:solidFill>
              </a:defRPr>
            </a:lvl7pPr>
            <a:lvl8pPr lvl="7" rtl="0">
              <a:spcBef>
                <a:spcPts val="0"/>
              </a:spcBef>
              <a:spcAft>
                <a:spcPts val="0"/>
              </a:spcAft>
              <a:buClr>
                <a:srgbClr val="607D8B"/>
              </a:buClr>
              <a:buSzPts val="3000"/>
              <a:buNone/>
              <a:defRPr sz="3000">
                <a:solidFill>
                  <a:srgbClr val="607D8B"/>
                </a:solidFill>
              </a:defRPr>
            </a:lvl8pPr>
            <a:lvl9pPr lvl="8" rtl="0">
              <a:spcBef>
                <a:spcPts val="0"/>
              </a:spcBef>
              <a:spcAft>
                <a:spcPts val="0"/>
              </a:spcAft>
              <a:buClr>
                <a:srgbClr val="607D8B"/>
              </a:buClr>
              <a:buSzPts val="3000"/>
              <a:buNone/>
              <a:defRPr sz="3000">
                <a:solidFill>
                  <a:srgbClr val="607D8B"/>
                </a:solidFill>
              </a:defRPr>
            </a:lvl9pPr>
          </a:lstStyle>
          <a:p>
            <a:endParaRPr/>
          </a:p>
        </p:txBody>
      </p:sp>
      <p:sp>
        <p:nvSpPr>
          <p:cNvPr id="2" name="頁尾版面配置區 1"/>
          <p:cNvSpPr>
            <a:spLocks noGrp="1"/>
          </p:cNvSpPr>
          <p:nvPr>
            <p:ph type="ftr" sz="quarter" idx="10"/>
          </p:nvPr>
        </p:nvSpPr>
        <p:spPr>
          <a:xfrm>
            <a:off x="47208" y="6492875"/>
            <a:ext cx="8830234" cy="365125"/>
          </a:xfrm>
          <a:prstGeom prst="rect">
            <a:avLst/>
          </a:prstGeo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pPr algn="l"/>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smtClean="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00000000-1234-1234-1234-123412341234}" type="slidenum">
              <a:rPr lang="en-US" altLang="zh-TW" smtClean="0">
                <a:solidFill>
                  <a:srgbClr val="0091EA"/>
                </a:solidFill>
              </a:rPr>
              <a:pPr algn="l"/>
              <a:t>‹#›</a:t>
            </a:fld>
            <a:endParaRPr lang="zh-TW" altLang="en-US" dirty="0" smtClean="0">
              <a:solidFill>
                <a:srgbClr val="0091EA"/>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userDrawn="1">
  <p:cSld name="TITLE_1_1">
    <p:spTree>
      <p:nvGrpSpPr>
        <p:cNvPr id="1" name="Shape 29"/>
        <p:cNvGrpSpPr/>
        <p:nvPr/>
      </p:nvGrpSpPr>
      <p:grpSpPr>
        <a:xfrm>
          <a:off x="0" y="0"/>
          <a:ext cx="0" cy="0"/>
          <a:chOff x="0" y="0"/>
          <a:chExt cx="0" cy="0"/>
        </a:xfrm>
      </p:grpSpPr>
      <p:sp>
        <p:nvSpPr>
          <p:cNvPr id="31" name="Shape 31"/>
          <p:cNvSpPr txBox="1">
            <a:spLocks noGrp="1"/>
          </p:cNvSpPr>
          <p:nvPr>
            <p:ph type="body" idx="1"/>
          </p:nvPr>
        </p:nvSpPr>
        <p:spPr>
          <a:xfrm>
            <a:off x="1215300" y="2501400"/>
            <a:ext cx="6713400" cy="1093200"/>
          </a:xfrm>
          <a:prstGeom prst="rect">
            <a:avLst/>
          </a:prstGeom>
        </p:spPr>
        <p:txBody>
          <a:bodyPr spcFirstLastPara="1" wrap="square" lIns="91425" tIns="91425" rIns="91425" bIns="91425" anchor="t" anchorCtr="0"/>
          <a:lstStyle>
            <a:lvl1pPr marL="457200" lvl="0" indent="-457200" algn="ctr" rtl="0">
              <a:spcBef>
                <a:spcPts val="600"/>
              </a:spcBef>
              <a:spcAft>
                <a:spcPts val="0"/>
              </a:spcAft>
              <a:buClr>
                <a:srgbClr val="263238"/>
              </a:buClr>
              <a:buSzPts val="3600"/>
              <a:buChar char="◎"/>
              <a:defRPr sz="3600" i="1"/>
            </a:lvl1pPr>
            <a:lvl2pPr marL="914400" lvl="1" indent="-457200" algn="ctr" rtl="0">
              <a:spcBef>
                <a:spcPts val="0"/>
              </a:spcBef>
              <a:spcAft>
                <a:spcPts val="0"/>
              </a:spcAft>
              <a:buClr>
                <a:srgbClr val="263238"/>
              </a:buClr>
              <a:buSzPts val="3600"/>
              <a:buChar char="○"/>
              <a:defRPr sz="3600" i="1"/>
            </a:lvl2pPr>
            <a:lvl3pPr marL="1371600" lvl="2" indent="-457200" algn="ctr" rtl="0">
              <a:spcBef>
                <a:spcPts val="0"/>
              </a:spcBef>
              <a:spcAft>
                <a:spcPts val="0"/>
              </a:spcAft>
              <a:buClr>
                <a:srgbClr val="263238"/>
              </a:buClr>
              <a:buSzPts val="3600"/>
              <a:buChar char="◉"/>
              <a:defRPr sz="3600" i="1"/>
            </a:lvl3pPr>
            <a:lvl4pPr marL="1828800" lvl="3" indent="-457200" algn="ctr" rtl="0">
              <a:spcBef>
                <a:spcPts val="0"/>
              </a:spcBef>
              <a:spcAft>
                <a:spcPts val="0"/>
              </a:spcAft>
              <a:buClr>
                <a:srgbClr val="263238"/>
              </a:buClr>
              <a:buSzPts val="3600"/>
              <a:buChar char="●"/>
              <a:defRPr sz="3600" i="1"/>
            </a:lvl4pPr>
            <a:lvl5pPr marL="2286000" lvl="4" indent="-457200" algn="ctr" rtl="0">
              <a:spcBef>
                <a:spcPts val="0"/>
              </a:spcBef>
              <a:spcAft>
                <a:spcPts val="0"/>
              </a:spcAft>
              <a:buClr>
                <a:srgbClr val="263238"/>
              </a:buClr>
              <a:buSzPts val="3600"/>
              <a:buChar char="○"/>
              <a:defRPr sz="3600" i="1"/>
            </a:lvl5pPr>
            <a:lvl6pPr marL="2743200" lvl="5" indent="-457200" algn="ctr" rtl="0">
              <a:spcBef>
                <a:spcPts val="0"/>
              </a:spcBef>
              <a:spcAft>
                <a:spcPts val="0"/>
              </a:spcAft>
              <a:buClr>
                <a:srgbClr val="263238"/>
              </a:buClr>
              <a:buSzPts val="3600"/>
              <a:buChar char="■"/>
              <a:defRPr sz="3600" i="1"/>
            </a:lvl6pPr>
            <a:lvl7pPr marL="3200400" lvl="6" indent="-457200" algn="ctr" rtl="0">
              <a:spcBef>
                <a:spcPts val="0"/>
              </a:spcBef>
              <a:spcAft>
                <a:spcPts val="0"/>
              </a:spcAft>
              <a:buClr>
                <a:srgbClr val="263238"/>
              </a:buClr>
              <a:buSzPts val="3600"/>
              <a:buChar char="●"/>
              <a:defRPr sz="3600" i="1"/>
            </a:lvl7pPr>
            <a:lvl8pPr marL="3657600" lvl="7" indent="-457200" algn="ctr" rtl="0">
              <a:spcBef>
                <a:spcPts val="0"/>
              </a:spcBef>
              <a:spcAft>
                <a:spcPts val="0"/>
              </a:spcAft>
              <a:buClr>
                <a:srgbClr val="263238"/>
              </a:buClr>
              <a:buSzPts val="3600"/>
              <a:buChar char="○"/>
              <a:defRPr sz="3600" i="1"/>
            </a:lvl8pPr>
            <a:lvl9pPr marL="4114800" lvl="8" indent="-457200" algn="ctr">
              <a:spcBef>
                <a:spcPts val="0"/>
              </a:spcBef>
              <a:spcAft>
                <a:spcPts val="0"/>
              </a:spcAft>
              <a:buClr>
                <a:srgbClr val="263238"/>
              </a:buClr>
              <a:buSzPts val="3600"/>
              <a:buChar char="■"/>
              <a:defRPr sz="3600" i="1"/>
            </a:lvl9pPr>
          </a:lstStyle>
          <a:p>
            <a:endParaRPr/>
          </a:p>
        </p:txBody>
      </p:sp>
      <p:grpSp>
        <p:nvGrpSpPr>
          <p:cNvPr id="32" name="Shape 32"/>
          <p:cNvGrpSpPr/>
          <p:nvPr/>
        </p:nvGrpSpPr>
        <p:grpSpPr>
          <a:xfrm>
            <a:off x="3593400" y="1074285"/>
            <a:ext cx="1957200" cy="1093200"/>
            <a:chOff x="3593400" y="1760085"/>
            <a:chExt cx="1957200" cy="1093200"/>
          </a:xfrm>
        </p:grpSpPr>
        <p:sp>
          <p:nvSpPr>
            <p:cNvPr id="33" name="Shape 33"/>
            <p:cNvSpPr txBox="1"/>
            <p:nvPr/>
          </p:nvSpPr>
          <p:spPr>
            <a:xfrm>
              <a:off x="3593400" y="1872097"/>
              <a:ext cx="1957200" cy="8715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6000" b="1">
                  <a:solidFill>
                    <a:srgbClr val="0091EA"/>
                  </a:solidFill>
                  <a:latin typeface="Source Sans Pro"/>
                  <a:ea typeface="Source Sans Pro"/>
                  <a:cs typeface="Source Sans Pro"/>
                  <a:sym typeface="Source Sans Pro"/>
                </a:rPr>
                <a:t>“</a:t>
              </a:r>
              <a:endParaRPr sz="6000" b="1">
                <a:solidFill>
                  <a:srgbClr val="0091EA"/>
                </a:solidFill>
                <a:latin typeface="Source Sans Pro"/>
                <a:ea typeface="Source Sans Pro"/>
                <a:cs typeface="Source Sans Pro"/>
                <a:sym typeface="Source Sans Pro"/>
              </a:endParaRPr>
            </a:p>
          </p:txBody>
        </p:sp>
        <p:sp>
          <p:nvSpPr>
            <p:cNvPr id="34" name="Shape 3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cxnSp>
        <p:nvCxnSpPr>
          <p:cNvPr id="36" name="Shape 36"/>
          <p:cNvCxnSpPr>
            <a:endCxn id="34" idx="1"/>
          </p:cNvCxnSpPr>
          <p:nvPr/>
        </p:nvCxnSpPr>
        <p:spPr>
          <a:xfrm>
            <a:off x="3742095" y="871980"/>
            <a:ext cx="443400" cy="362400"/>
          </a:xfrm>
          <a:prstGeom prst="straightConnector1">
            <a:avLst/>
          </a:prstGeom>
          <a:noFill/>
          <a:ln w="9525" cap="flat" cmpd="sng">
            <a:solidFill>
              <a:srgbClr val="CFD8DC"/>
            </a:solidFill>
            <a:prstDash val="solid"/>
            <a:round/>
            <a:headEnd type="none" w="med" len="med"/>
            <a:tailEnd type="none" w="med" len="med"/>
          </a:ln>
        </p:spPr>
      </p:cxnSp>
      <p:cxnSp>
        <p:nvCxnSpPr>
          <p:cNvPr id="37" name="Shape 37"/>
          <p:cNvCxnSpPr/>
          <p:nvPr/>
        </p:nvCxnSpPr>
        <p:spPr>
          <a:xfrm rot="10800000">
            <a:off x="4114800" y="269685"/>
            <a:ext cx="457200" cy="804600"/>
          </a:xfrm>
          <a:prstGeom prst="straightConnector1">
            <a:avLst/>
          </a:prstGeom>
          <a:noFill/>
          <a:ln w="9525" cap="flat" cmpd="sng">
            <a:solidFill>
              <a:srgbClr val="CFD8DC"/>
            </a:solidFill>
            <a:prstDash val="solid"/>
            <a:round/>
            <a:headEnd type="none" w="med" len="med"/>
            <a:tailEnd type="none" w="med" len="med"/>
          </a:ln>
        </p:spPr>
      </p:cxnSp>
      <p:cxnSp>
        <p:nvCxnSpPr>
          <p:cNvPr id="38" name="Shape 38"/>
          <p:cNvCxnSpPr/>
          <p:nvPr/>
        </p:nvCxnSpPr>
        <p:spPr>
          <a:xfrm rot="10800000" flipH="1">
            <a:off x="4749075" y="753125"/>
            <a:ext cx="95100" cy="348900"/>
          </a:xfrm>
          <a:prstGeom prst="straightConnector1">
            <a:avLst/>
          </a:prstGeom>
          <a:noFill/>
          <a:ln w="9525" cap="flat" cmpd="sng">
            <a:solidFill>
              <a:srgbClr val="CFD8DC"/>
            </a:solidFill>
            <a:prstDash val="solid"/>
            <a:round/>
            <a:headEnd type="none" w="med" len="med"/>
            <a:tailEnd type="none" w="med" len="med"/>
          </a:ln>
        </p:spPr>
      </p:cxnSp>
      <p:sp>
        <p:nvSpPr>
          <p:cNvPr id="11" name="頁尾版面配置區 1"/>
          <p:cNvSpPr>
            <a:spLocks noGrp="1"/>
          </p:cNvSpPr>
          <p:nvPr>
            <p:ph type="ftr" sz="quarter" idx="10"/>
          </p:nvPr>
        </p:nvSpPr>
        <p:spPr>
          <a:xfrm>
            <a:off x="156883" y="6492875"/>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pPr algn="l"/>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smtClean="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00000000-1234-1234-1234-123412341234}" type="slidenum">
              <a:rPr lang="en-US" altLang="zh-TW" smtClean="0">
                <a:solidFill>
                  <a:srgbClr val="0091EA"/>
                </a:solidFill>
              </a:rPr>
              <a:pPr algn="l"/>
              <a:t>‹#›</a:t>
            </a:fld>
            <a:endParaRPr lang="zh-TW" altLang="en-US" dirty="0" smtClean="0">
              <a:solidFill>
                <a:srgbClr val="0091EA"/>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sz="4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Shape 42"/>
          <p:cNvSpPr txBox="1">
            <a:spLocks noGrp="1"/>
          </p:cNvSpPr>
          <p:nvPr>
            <p:ph type="body" idx="1"/>
          </p:nvPr>
        </p:nvSpPr>
        <p:spPr>
          <a:xfrm>
            <a:off x="786150" y="1682267"/>
            <a:ext cx="7571700" cy="47649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dirty="0"/>
          </a:p>
        </p:txBody>
      </p:sp>
      <p:sp>
        <p:nvSpPr>
          <p:cNvPr id="5" name="Shape 64"/>
          <p:cNvSpPr/>
          <p:nvPr userDrawn="1"/>
        </p:nvSpPr>
        <p:spPr>
          <a:xfrm>
            <a:off x="-53100" y="0"/>
            <a:ext cx="9197100" cy="68976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 name="頁尾版面配置區 1"/>
          <p:cNvSpPr>
            <a:spLocks noGrp="1"/>
          </p:cNvSpPr>
          <p:nvPr>
            <p:ph type="ftr" sz="quarter" idx="10"/>
          </p:nvPr>
        </p:nvSpPr>
        <p:spPr>
          <a:xfrm>
            <a:off x="47208" y="6492875"/>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pPr algn="l"/>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smtClean="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00000000-1234-1234-1234-123412341234}" type="slidenum">
              <a:rPr lang="en-US" altLang="zh-TW" smtClean="0">
                <a:solidFill>
                  <a:srgbClr val="0091EA"/>
                </a:solidFill>
              </a:rPr>
              <a:pPr algn="l"/>
              <a:t>‹#›</a:t>
            </a:fld>
            <a:endParaRPr lang="zh-TW" altLang="en-US" dirty="0" smtClean="0">
              <a:solidFill>
                <a:srgbClr val="0091EA"/>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786150" y="410826"/>
            <a:ext cx="7571700" cy="936900"/>
          </a:xfrm>
          <a:prstGeom prst="rect">
            <a:avLst/>
          </a:prstGeom>
        </p:spPr>
        <p:txBody>
          <a:bodyPr spcFirstLastPara="1" wrap="square" lIns="91425" tIns="91425" rIns="91425" bIns="91425" anchor="b" anchorCtr="0"/>
          <a:lstStyle>
            <a:lvl1pPr lvl="0">
              <a:spcBef>
                <a:spcPts val="0"/>
              </a:spcBef>
              <a:spcAft>
                <a:spcPts val="0"/>
              </a:spcAft>
              <a:buSzPts val="2000"/>
              <a:buNone/>
              <a:defRPr sz="4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 name="頁尾版面配置區 1"/>
          <p:cNvSpPr>
            <a:spLocks noGrp="1"/>
          </p:cNvSpPr>
          <p:nvPr>
            <p:ph type="ftr" sz="quarter" idx="10"/>
          </p:nvPr>
        </p:nvSpPr>
        <p:spPr>
          <a:xfrm>
            <a:off x="47208" y="6492875"/>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pPr algn="l"/>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smtClean="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00000000-1234-1234-1234-123412341234}" type="slidenum">
              <a:rPr lang="en-US" altLang="zh-TW" smtClean="0">
                <a:solidFill>
                  <a:srgbClr val="0091EA"/>
                </a:solidFill>
              </a:rPr>
              <a:pPr algn="l"/>
              <a:t>‹#›</a:t>
            </a:fld>
            <a:endParaRPr lang="zh-TW" altLang="en-US" dirty="0" smtClean="0">
              <a:solidFill>
                <a:srgbClr val="0091EA"/>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3" name="頁尾版面配置區 1"/>
          <p:cNvSpPr>
            <a:spLocks noGrp="1"/>
          </p:cNvSpPr>
          <p:nvPr>
            <p:ph type="ftr" sz="quarter" idx="10"/>
          </p:nvPr>
        </p:nvSpPr>
        <p:spPr>
          <a:xfrm>
            <a:off x="47208" y="6492875"/>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pPr algn="l"/>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smtClean="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00000000-1234-1234-1234-123412341234}" type="slidenum">
              <a:rPr lang="en-US" altLang="zh-TW" smtClean="0">
                <a:solidFill>
                  <a:srgbClr val="0091EA"/>
                </a:solidFill>
              </a:rPr>
              <a:pPr algn="l"/>
              <a:t>‹#›</a:t>
            </a:fld>
            <a:endParaRPr lang="zh-TW" altLang="en-US" dirty="0" smtClean="0">
              <a:solidFill>
                <a:srgbClr val="0091EA"/>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Shape 64"/>
          <p:cNvSpPr/>
          <p:nvPr userDrawn="1"/>
        </p:nvSpPr>
        <p:spPr>
          <a:xfrm>
            <a:off x="-26550" y="-19800"/>
            <a:ext cx="9197100" cy="68976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 name="頁尾版面配置區 1"/>
          <p:cNvSpPr>
            <a:spLocks noGrp="1"/>
          </p:cNvSpPr>
          <p:nvPr>
            <p:ph type="ftr" sz="quarter" idx="10"/>
          </p:nvPr>
        </p:nvSpPr>
        <p:spPr>
          <a:xfrm>
            <a:off x="47208" y="6492875"/>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pPr algn="l"/>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smtClean="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00000000-1234-1234-1234-123412341234}" type="slidenum">
              <a:rPr lang="en-US" altLang="zh-TW" smtClean="0">
                <a:solidFill>
                  <a:srgbClr val="0091EA"/>
                </a:solidFill>
              </a:rPr>
              <a:pPr algn="l"/>
              <a:t>‹#›</a:t>
            </a:fld>
            <a:endParaRPr lang="zh-TW" altLang="en-US" dirty="0" smtClean="0">
              <a:solidFill>
                <a:srgbClr val="0091EA"/>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5" name="頁尾版面配置區 1"/>
          <p:cNvSpPr>
            <a:spLocks noGrp="1"/>
          </p:cNvSpPr>
          <p:nvPr>
            <p:ph type="ftr" sz="quarter" idx="10"/>
          </p:nvPr>
        </p:nvSpPr>
        <p:spPr>
          <a:xfrm>
            <a:off x="47208" y="6492875"/>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pPr algn="l"/>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smtClean="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00000000-1234-1234-1234-123412341234}" type="slidenum">
              <a:rPr lang="en-US" altLang="zh-TW" smtClean="0">
                <a:solidFill>
                  <a:srgbClr val="0091EA"/>
                </a:solidFill>
              </a:rPr>
              <a:pPr algn="l"/>
              <a:t>‹#›</a:t>
            </a:fld>
            <a:endParaRPr lang="zh-TW" altLang="en-US" dirty="0" smtClean="0">
              <a:solidFill>
                <a:srgbClr val="0091EA"/>
              </a:solidFill>
            </a:endParaRPr>
          </a:p>
        </p:txBody>
      </p:sp>
    </p:spTree>
    <p:extLst>
      <p:ext uri="{BB962C8B-B14F-4D97-AF65-F5344CB8AC3E}">
        <p14:creationId xmlns:p14="http://schemas.microsoft.com/office/powerpoint/2010/main" val="2309688529"/>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86150" y="437720"/>
            <a:ext cx="7571700" cy="936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1pPr>
            <a:lvl2pPr lvl="1">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2pPr>
            <a:lvl3pPr lvl="2">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3pPr>
            <a:lvl4pPr lvl="3">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4pPr>
            <a:lvl5pPr lvl="4">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5pPr>
            <a:lvl6pPr lvl="5">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6pPr>
            <a:lvl7pPr lvl="6">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7pPr>
            <a:lvl8pPr lvl="7">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8pPr>
            <a:lvl9pPr lvl="8">
              <a:spcBef>
                <a:spcPts val="0"/>
              </a:spcBef>
              <a:spcAft>
                <a:spcPts val="0"/>
              </a:spcAft>
              <a:buClr>
                <a:srgbClr val="0091EA"/>
              </a:buClr>
              <a:buSzPts val="2000"/>
              <a:buFont typeface="Roboto Slab"/>
              <a:buNone/>
              <a:defRPr sz="2000">
                <a:solidFill>
                  <a:srgbClr val="0091EA"/>
                </a:solidFill>
                <a:latin typeface="Roboto Slab"/>
                <a:ea typeface="Roboto Slab"/>
                <a:cs typeface="Roboto Slab"/>
                <a:sym typeface="Roboto Slab"/>
              </a:defRPr>
            </a:lvl9pPr>
          </a:lstStyle>
          <a:p>
            <a:endParaRPr dirty="0"/>
          </a:p>
        </p:txBody>
      </p:sp>
      <p:sp>
        <p:nvSpPr>
          <p:cNvPr id="7" name="Shape 7"/>
          <p:cNvSpPr txBox="1">
            <a:spLocks noGrp="1"/>
          </p:cNvSpPr>
          <p:nvPr>
            <p:ph type="body" idx="1"/>
          </p:nvPr>
        </p:nvSpPr>
        <p:spPr>
          <a:xfrm>
            <a:off x="786150" y="1682267"/>
            <a:ext cx="7571700" cy="47649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CFD8DC"/>
              </a:buClr>
              <a:buSzPts val="3000"/>
              <a:buFont typeface="Source Sans Pro"/>
              <a:buChar char="◎"/>
              <a:defRPr sz="3000">
                <a:solidFill>
                  <a:srgbClr val="263238"/>
                </a:solidFill>
                <a:latin typeface="Source Sans Pro"/>
                <a:ea typeface="Source Sans Pro"/>
                <a:cs typeface="Source Sans Pro"/>
                <a:sym typeface="Source Sans Pro"/>
              </a:defRPr>
            </a:lvl1pPr>
            <a:lvl2pPr marL="914400" lvl="1"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2pPr>
            <a:lvl3pPr marL="1371600" lvl="2" indent="-381000">
              <a:spcBef>
                <a:spcPts val="0"/>
              </a:spcBef>
              <a:spcAft>
                <a:spcPts val="0"/>
              </a:spcAft>
              <a:buClr>
                <a:srgbClr val="CFD8DC"/>
              </a:buClr>
              <a:buSzPts val="2400"/>
              <a:buFont typeface="Source Sans Pro"/>
              <a:buChar char="◉"/>
              <a:defRPr sz="2400">
                <a:solidFill>
                  <a:srgbClr val="263238"/>
                </a:solidFill>
                <a:latin typeface="Source Sans Pro"/>
                <a:ea typeface="Source Sans Pro"/>
                <a:cs typeface="Source Sans Pro"/>
                <a:sym typeface="Source Sans Pro"/>
              </a:defRPr>
            </a:lvl3pPr>
            <a:lvl4pPr marL="1828800" lvl="3"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4pPr>
            <a:lvl5pPr marL="2286000" lvl="4"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5pPr>
            <a:lvl6pPr marL="2743200" lvl="5"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6pPr>
            <a:lvl7pPr marL="3200400" lvl="6"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7pPr>
            <a:lvl8pPr marL="3657600" lvl="7"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8pPr>
            <a:lvl9pPr marL="4114800" lvl="8" indent="-342900">
              <a:spcBef>
                <a:spcPts val="0"/>
              </a:spcBef>
              <a:spcAft>
                <a:spcPts val="0"/>
              </a:spcAft>
              <a:buClr>
                <a:srgbClr val="CFD8DC"/>
              </a:buClr>
              <a:buSzPts val="1800"/>
              <a:buFont typeface="Source Sans Pro"/>
              <a:buChar char="■"/>
              <a:defRPr sz="1800">
                <a:solidFill>
                  <a:srgbClr val="263238"/>
                </a:solidFill>
                <a:latin typeface="Source Sans Pro"/>
                <a:ea typeface="Source Sans Pro"/>
                <a:cs typeface="Source Sans Pro"/>
                <a:sym typeface="Source Sans Pro"/>
              </a:defRPr>
            </a:lvl9pPr>
          </a:lstStyle>
          <a:p>
            <a:endParaRPr dirty="0"/>
          </a:p>
        </p:txBody>
      </p:sp>
      <p:sp>
        <p:nvSpPr>
          <p:cNvPr id="5" name="頁尾版面配置區 1"/>
          <p:cNvSpPr>
            <a:spLocks noGrp="1"/>
          </p:cNvSpPr>
          <p:nvPr>
            <p:ph type="ftr" sz="quarter" idx="3"/>
          </p:nvPr>
        </p:nvSpPr>
        <p:spPr>
          <a:xfrm>
            <a:off x="156883" y="6447167"/>
            <a:ext cx="8830234" cy="365125"/>
          </a:xfrm>
          <a:prstGeom prst="rect">
            <a:avLst/>
          </a:prstGeo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pPr algn="l"/>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smtClean="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00000000-1234-1234-1234-123412341234}" type="slidenum">
              <a:rPr lang="en-US" altLang="zh-TW" smtClean="0">
                <a:solidFill>
                  <a:srgbClr val="0091EA"/>
                </a:solidFill>
              </a:rPr>
              <a:pPr algn="l"/>
              <a:t>‹#›</a:t>
            </a:fld>
            <a:endParaRPr lang="zh-TW" altLang="en-US" dirty="0" smtClean="0">
              <a:solidFill>
                <a:srgbClr val="0091EA"/>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6" r:id="rId6"/>
    <p:sldLayoutId id="2147483657" r:id="rId7"/>
    <p:sldLayoutId id="2147483659" r:id="rId8"/>
  </p:sldLayoutIdLst>
  <p:transition>
    <p:fade thruBlk="1"/>
  </p:transition>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00" b="0" i="0" u="none" strike="noStrike" cap="none">
          <a:solidFill>
            <a:srgbClr val="000000"/>
          </a:solidFill>
          <a:latin typeface="標楷體" panose="03000509000000000000" pitchFamily="65" charset="-120"/>
          <a:ea typeface="標楷體" panose="03000509000000000000" pitchFamily="65" charset="-12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0.xml"/><Relationship Id="rId7" Type="http://schemas.openxmlformats.org/officeDocument/2006/relationships/image" Target="../media/image19.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8.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hyperlink" Target="https://bitcoin.org/bitcoin.pdf" TargetMode="External"/><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hyperlink" Target="https://www.cw.com.tw/article/article.action?id=5090842"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793103" y="1658930"/>
            <a:ext cx="7912358" cy="2465201"/>
          </a:xfrm>
          <a:prstGeom prst="rect">
            <a:avLst/>
          </a:prstGeom>
        </p:spPr>
        <p:txBody>
          <a:bodyPr spcFirstLastPara="1" wrap="square" lIns="91425" tIns="91425" rIns="91425" bIns="91425" anchor="t" anchorCtr="0">
            <a:noAutofit/>
          </a:bodyPr>
          <a:lstStyle/>
          <a:p>
            <a:pPr algn="ctr"/>
            <a:r>
              <a:rPr lang="zh-TW" altLang="en-US" sz="8800" dirty="0">
                <a:latin typeface="+mj-ea"/>
                <a:ea typeface="+mj-ea"/>
              </a:rPr>
              <a:t>金融科技實務應用</a:t>
            </a:r>
            <a:endParaRPr lang="zh-TW" altLang="zh-TW" dirty="0">
              <a:latin typeface="+mj-ea"/>
              <a:ea typeface="+mj-ea"/>
            </a:endParaRPr>
          </a:p>
        </p:txBody>
      </p:sp>
      <p:sp>
        <p:nvSpPr>
          <p:cNvPr id="4"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54F618F4-6A96-489E-8C62-BDDC0E161B52}" type="slidenum">
              <a:rPr lang="en-US" altLang="zh-TW" smtClean="0">
                <a:solidFill>
                  <a:srgbClr val="0091EA"/>
                </a:solidFill>
              </a:rPr>
              <a:t>1</a:t>
            </a:fld>
            <a:endParaRPr lang="zh-TW" altLang="en-US" dirty="0" smtClean="0">
              <a:solidFill>
                <a:srgbClr val="0091EA"/>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97280" y="2726575"/>
            <a:ext cx="7567289" cy="2909454"/>
          </a:xfrm>
          <a:prstGeom prst="rect">
            <a:avLst/>
          </a:prstGeom>
          <a:blipFill>
            <a:blip r:embed="rId3"/>
            <a:tile tx="0" ty="0" sx="100000" sy="100000" flip="none" algn="tl"/>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dirty="0"/>
              <a:t>區塊鏈四大技術應用方案</a:t>
            </a:r>
          </a:p>
        </p:txBody>
      </p:sp>
      <p:sp>
        <p:nvSpPr>
          <p:cNvPr id="3" name="文字版面配置區 2"/>
          <p:cNvSpPr>
            <a:spLocks noGrp="1"/>
          </p:cNvSpPr>
          <p:nvPr>
            <p:ph type="body" idx="1"/>
          </p:nvPr>
        </p:nvSpPr>
        <p:spPr>
          <a:xfrm>
            <a:off x="786150" y="1951362"/>
            <a:ext cx="7759334" cy="4190848"/>
          </a:xfrm>
          <a:effectLst>
            <a:outerShdw blurRad="50800" dist="38100" dir="2700000" algn="tl" rotWithShape="0">
              <a:schemeClr val="tx1">
                <a:alpha val="40000"/>
              </a:schemeClr>
            </a:outerShdw>
          </a:effectLst>
        </p:spPr>
        <p:txBody>
          <a:bodyPr/>
          <a:lstStyle/>
          <a:p>
            <a:pPr>
              <a:spcAft>
                <a:spcPts val="1200"/>
              </a:spcAft>
            </a:pPr>
            <a:r>
              <a:rPr lang="zh-TW" altLang="en-US" b="1" dirty="0">
                <a:solidFill>
                  <a:schemeClr val="accent1">
                    <a:lumMod val="75000"/>
                  </a:schemeClr>
                </a:solidFill>
              </a:rPr>
              <a:t>比特幣</a:t>
            </a:r>
            <a:r>
              <a:rPr lang="en-US" altLang="zh-TW" b="1" dirty="0">
                <a:solidFill>
                  <a:schemeClr val="accent1">
                    <a:lumMod val="75000"/>
                  </a:schemeClr>
                </a:solidFill>
              </a:rPr>
              <a:t>(Bitcoin)</a:t>
            </a:r>
          </a:p>
          <a:p>
            <a:pPr lvl="1">
              <a:spcBef>
                <a:spcPts val="600"/>
              </a:spcBef>
            </a:pPr>
            <a:r>
              <a:rPr lang="zh-TW" altLang="en-US" dirty="0" smtClean="0"/>
              <a:t>這是</a:t>
            </a:r>
            <a:r>
              <a:rPr lang="zh-TW" altLang="en-US" dirty="0"/>
              <a:t>迄今發展最為成功的虛擬貨幣， 自 </a:t>
            </a:r>
            <a:r>
              <a:rPr lang="en-US" altLang="zh-TW" dirty="0"/>
              <a:t>2009 </a:t>
            </a:r>
            <a:r>
              <a:rPr lang="zh-TW" altLang="en-US" dirty="0"/>
              <a:t>年 </a:t>
            </a:r>
            <a:r>
              <a:rPr lang="en-US" altLang="zh-TW" dirty="0"/>
              <a:t>1 </a:t>
            </a:r>
            <a:r>
              <a:rPr lang="zh-TW" altLang="en-US" dirty="0"/>
              <a:t>月開始運</a:t>
            </a:r>
            <a:r>
              <a:rPr lang="zh-TW" altLang="en-US" dirty="0" smtClean="0"/>
              <a:t>作。</a:t>
            </a:r>
            <a:endParaRPr lang="en-US" altLang="zh-TW" dirty="0" smtClean="0"/>
          </a:p>
          <a:p>
            <a:pPr lvl="1">
              <a:spcBef>
                <a:spcPts val="600"/>
              </a:spcBef>
            </a:pPr>
            <a:r>
              <a:rPr lang="zh-TW" altLang="en-US" dirty="0"/>
              <a:t>比特幣的業</a:t>
            </a:r>
            <a:r>
              <a:rPr lang="zh-TW" altLang="en-US" dirty="0" smtClean="0"/>
              <a:t>務是</a:t>
            </a:r>
            <a:r>
              <a:rPr lang="zh-TW" altLang="en-US" dirty="0"/>
              <a:t>「鑄幣」與「點對點移轉」，為了比特幣</a:t>
            </a:r>
            <a:r>
              <a:rPr lang="zh-TW" altLang="en-US" dirty="0" smtClean="0"/>
              <a:t>業務</a:t>
            </a:r>
            <a:r>
              <a:rPr lang="zh-TW" altLang="en-US" dirty="0"/>
              <a:t>量身訂做的底層技術，採用「工作量證明」 </a:t>
            </a:r>
            <a:r>
              <a:rPr lang="en-US" altLang="zh-TW" dirty="0"/>
              <a:t>(Proof of Work , POW) </a:t>
            </a:r>
            <a:r>
              <a:rPr lang="zh-TW" altLang="en-US" dirty="0"/>
              <a:t>與挖礦報酬的設</a:t>
            </a:r>
            <a:r>
              <a:rPr lang="zh-TW" altLang="en-US" dirty="0" smtClean="0"/>
              <a:t>計。</a:t>
            </a:r>
            <a:endParaRPr lang="en-US" altLang="zh-TW" dirty="0" smtClean="0"/>
          </a:p>
          <a:p>
            <a:pPr lvl="1">
              <a:spcBef>
                <a:spcPts val="600"/>
              </a:spcBef>
            </a:pPr>
            <a:r>
              <a:rPr lang="zh-TW" altLang="en-US" dirty="0"/>
              <a:t>共識決演算機制的「清 算最終性」</a:t>
            </a:r>
            <a:r>
              <a:rPr lang="en-US" altLang="zh-TW" dirty="0"/>
              <a:t>(Settlement Finality) </a:t>
            </a:r>
            <a:r>
              <a:rPr lang="zh-TW" altLang="en-US" dirty="0"/>
              <a:t>問</a:t>
            </a:r>
            <a:r>
              <a:rPr lang="zh-TW" altLang="en-US" dirty="0" smtClean="0"/>
              <a:t>題。</a:t>
            </a:r>
            <a:endParaRPr lang="en-US" altLang="zh-TW" dirty="0" smtClean="0"/>
          </a:p>
          <a:p>
            <a:pPr lvl="1"/>
            <a:endParaRPr lang="en-US" altLang="zh-TW" dirty="0"/>
          </a:p>
        </p:txBody>
      </p:sp>
      <p:grpSp>
        <p:nvGrpSpPr>
          <p:cNvPr id="5" name="Group 5506"/>
          <p:cNvGrpSpPr/>
          <p:nvPr/>
        </p:nvGrpSpPr>
        <p:grpSpPr>
          <a:xfrm>
            <a:off x="6998403" y="121875"/>
            <a:ext cx="1752522" cy="1652688"/>
            <a:chOff x="-1892" y="-3098"/>
            <a:chExt cx="1752599" cy="1653031"/>
          </a:xfrm>
        </p:grpSpPr>
        <p:pic>
          <p:nvPicPr>
            <p:cNvPr id="6" name="Picture 7165"/>
            <p:cNvPicPr/>
            <p:nvPr/>
          </p:nvPicPr>
          <p:blipFill>
            <a:blip r:embed="rId4"/>
            <a:stretch>
              <a:fillRect/>
            </a:stretch>
          </p:blipFill>
          <p:spPr>
            <a:xfrm>
              <a:off x="-1892" y="22301"/>
              <a:ext cx="822960" cy="829056"/>
            </a:xfrm>
            <a:prstGeom prst="rect">
              <a:avLst/>
            </a:prstGeom>
          </p:spPr>
        </p:pic>
        <p:pic>
          <p:nvPicPr>
            <p:cNvPr id="7" name="Picture 7164"/>
            <p:cNvPicPr/>
            <p:nvPr/>
          </p:nvPicPr>
          <p:blipFill>
            <a:blip r:embed="rId5"/>
            <a:stretch>
              <a:fillRect/>
            </a:stretch>
          </p:blipFill>
          <p:spPr>
            <a:xfrm>
              <a:off x="887107" y="-3098"/>
              <a:ext cx="777240" cy="880872"/>
            </a:xfrm>
            <a:prstGeom prst="rect">
              <a:avLst/>
            </a:prstGeom>
          </p:spPr>
        </p:pic>
        <p:pic>
          <p:nvPicPr>
            <p:cNvPr id="8" name="Picture 7166"/>
            <p:cNvPicPr/>
            <p:nvPr/>
          </p:nvPicPr>
          <p:blipFill>
            <a:blip r:embed="rId6"/>
            <a:stretch>
              <a:fillRect/>
            </a:stretch>
          </p:blipFill>
          <p:spPr>
            <a:xfrm>
              <a:off x="39763" y="924509"/>
              <a:ext cx="749808" cy="725424"/>
            </a:xfrm>
            <a:prstGeom prst="rect">
              <a:avLst/>
            </a:prstGeom>
          </p:spPr>
        </p:pic>
        <p:pic>
          <p:nvPicPr>
            <p:cNvPr id="9" name="Picture 7167"/>
            <p:cNvPicPr/>
            <p:nvPr/>
          </p:nvPicPr>
          <p:blipFill>
            <a:blip r:embed="rId7"/>
            <a:stretch>
              <a:fillRect/>
            </a:stretch>
          </p:blipFill>
          <p:spPr>
            <a:xfrm>
              <a:off x="830211" y="1124660"/>
              <a:ext cx="920496" cy="265176"/>
            </a:xfrm>
            <a:prstGeom prst="rect">
              <a:avLst/>
            </a:prstGeom>
          </p:spPr>
        </p:pic>
      </p:grpSp>
      <p:sp>
        <p:nvSpPr>
          <p:cNvPr id="12" name="文字方塊 11"/>
          <p:cNvSpPr txBox="1"/>
          <p:nvPr/>
        </p:nvSpPr>
        <p:spPr>
          <a:xfrm>
            <a:off x="6508620" y="1726538"/>
            <a:ext cx="2635380" cy="523220"/>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spPr>
        <p:txBody>
          <a:bodyPr wrap="square" rtlCol="0">
            <a:spAutoFit/>
          </a:bodyPr>
          <a:lstStyle/>
          <a:p>
            <a:r>
              <a:rPr lang="en-US" altLang="zh-TW" dirty="0">
                <a:solidFill>
                  <a:schemeClr val="accent1">
                    <a:lumMod val="75000"/>
                  </a:schemeClr>
                </a:solidFill>
              </a:rPr>
              <a:t>(</a:t>
            </a:r>
            <a:r>
              <a:rPr lang="zh-TW" altLang="zh-TW" dirty="0">
                <a:solidFill>
                  <a:schemeClr val="accent1">
                    <a:lumMod val="75000"/>
                  </a:schemeClr>
                </a:solidFill>
              </a:rPr>
              <a:t>左上：比特幣、右上：以太坊</a:t>
            </a:r>
            <a:r>
              <a:rPr lang="zh-TW" altLang="zh-TW" dirty="0" smtClean="0">
                <a:solidFill>
                  <a:schemeClr val="accent1">
                    <a:lumMod val="75000"/>
                  </a:schemeClr>
                </a:solidFill>
              </a:rPr>
              <a:t>、</a:t>
            </a:r>
            <a:endParaRPr lang="en-US" altLang="zh-TW" dirty="0" smtClean="0">
              <a:solidFill>
                <a:schemeClr val="accent1">
                  <a:lumMod val="75000"/>
                </a:schemeClr>
              </a:solidFill>
            </a:endParaRPr>
          </a:p>
          <a:p>
            <a:r>
              <a:rPr lang="zh-TW" altLang="zh-TW" dirty="0" smtClean="0">
                <a:solidFill>
                  <a:schemeClr val="accent1">
                    <a:lumMod val="75000"/>
                  </a:schemeClr>
                </a:solidFill>
              </a:rPr>
              <a:t>左</a:t>
            </a:r>
            <a:r>
              <a:rPr lang="zh-TW" altLang="zh-TW" dirty="0">
                <a:solidFill>
                  <a:schemeClr val="accent1">
                    <a:lumMod val="75000"/>
                  </a:schemeClr>
                </a:solidFill>
              </a:rPr>
              <a:t>下：超級帳本、右下：</a:t>
            </a:r>
            <a:r>
              <a:rPr lang="en-US" altLang="zh-TW" dirty="0">
                <a:solidFill>
                  <a:schemeClr val="accent1">
                    <a:lumMod val="75000"/>
                  </a:schemeClr>
                </a:solidFill>
              </a:rPr>
              <a:t>Corda)</a:t>
            </a:r>
            <a:endParaRPr lang="zh-TW" altLang="en-US" dirty="0">
              <a:solidFill>
                <a:schemeClr val="accent1">
                  <a:lumMod val="75000"/>
                </a:schemeClr>
              </a:solidFill>
            </a:endParaRPr>
          </a:p>
        </p:txBody>
      </p:sp>
      <p:sp>
        <p:nvSpPr>
          <p:cNvPr id="13"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05AD4136-2EDA-4154-B87D-C35FF7E72CF2}" type="slidenum">
              <a:rPr lang="en-US" altLang="zh-TW" smtClean="0"/>
              <a:t>10</a:t>
            </a:fld>
            <a:endParaRPr lang="zh-TW" altLang="en-US" dirty="0" smtClean="0">
              <a:solidFill>
                <a:srgbClr val="0091EA"/>
              </a:solidFill>
            </a:endParaRPr>
          </a:p>
        </p:txBody>
      </p:sp>
    </p:spTree>
    <p:extLst>
      <p:ext uri="{BB962C8B-B14F-4D97-AF65-F5344CB8AC3E}">
        <p14:creationId xmlns:p14="http://schemas.microsoft.com/office/powerpoint/2010/main" val="162702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183636" y="2417505"/>
            <a:ext cx="7803481" cy="4029662"/>
          </a:xfrm>
          <a:prstGeom prst="rect">
            <a:avLst/>
          </a:prstGeom>
          <a:blipFill>
            <a:blip r:embed="rId3"/>
            <a:tile tx="0" ty="0" sx="100000" sy="100000" flip="none" algn="tl"/>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版面配置區 2"/>
          <p:cNvSpPr>
            <a:spLocks noGrp="1"/>
          </p:cNvSpPr>
          <p:nvPr>
            <p:ph type="body" idx="1"/>
          </p:nvPr>
        </p:nvSpPr>
        <p:spPr>
          <a:xfrm>
            <a:off x="786150" y="1682267"/>
            <a:ext cx="8041966" cy="4764900"/>
          </a:xfrm>
          <a:effectLst>
            <a:outerShdw blurRad="50800" dist="38100" dir="2700000" algn="tl" rotWithShape="0">
              <a:schemeClr val="tx1">
                <a:alpha val="40000"/>
              </a:schemeClr>
            </a:outerShdw>
          </a:effectLst>
        </p:spPr>
        <p:txBody>
          <a:bodyPr/>
          <a:lstStyle/>
          <a:p>
            <a:pPr>
              <a:spcAft>
                <a:spcPts val="600"/>
              </a:spcAft>
            </a:pPr>
            <a:r>
              <a:rPr lang="zh-TW" altLang="en-US" b="1" dirty="0">
                <a:solidFill>
                  <a:schemeClr val="accent1">
                    <a:lumMod val="75000"/>
                  </a:schemeClr>
                </a:solidFill>
              </a:rPr>
              <a:t>以太坊</a:t>
            </a:r>
            <a:r>
              <a:rPr lang="en-US" altLang="zh-TW" b="1" dirty="0">
                <a:solidFill>
                  <a:schemeClr val="accent1">
                    <a:lumMod val="75000"/>
                  </a:schemeClr>
                </a:solidFill>
              </a:rPr>
              <a:t>(</a:t>
            </a:r>
            <a:r>
              <a:rPr lang="en-US" altLang="zh-TW" b="1" dirty="0" err="1">
                <a:solidFill>
                  <a:schemeClr val="accent1">
                    <a:lumMod val="75000"/>
                  </a:schemeClr>
                </a:solidFill>
              </a:rPr>
              <a:t>Ethereum</a:t>
            </a:r>
            <a:r>
              <a:rPr lang="en-US" altLang="zh-TW" b="1" dirty="0">
                <a:solidFill>
                  <a:schemeClr val="accent1">
                    <a:lumMod val="75000"/>
                  </a:schemeClr>
                </a:solidFill>
              </a:rPr>
              <a:t>)</a:t>
            </a:r>
          </a:p>
          <a:p>
            <a:pPr lvl="1">
              <a:spcBef>
                <a:spcPts val="600"/>
              </a:spcBef>
            </a:pPr>
            <a:r>
              <a:rPr lang="zh-TW" altLang="en-US" dirty="0" smtClean="0"/>
              <a:t>這是</a:t>
            </a:r>
            <a:r>
              <a:rPr lang="zh-TW" altLang="en-US" dirty="0"/>
              <a:t>一個具有</a:t>
            </a:r>
            <a:r>
              <a:rPr lang="zh-TW" altLang="en-US" b="1" dirty="0">
                <a:solidFill>
                  <a:srgbClr val="C00000"/>
                </a:solidFill>
              </a:rPr>
              <a:t>智能合約</a:t>
            </a:r>
            <a:r>
              <a:rPr lang="en-US" altLang="zh-TW" b="1" dirty="0">
                <a:solidFill>
                  <a:srgbClr val="C00000"/>
                </a:solidFill>
              </a:rPr>
              <a:t>(Smart Contract) </a:t>
            </a:r>
            <a:r>
              <a:rPr lang="zh-TW" altLang="en-US" dirty="0"/>
              <a:t>功能的區塊鏈技術平台，號稱是優於 比特幣的「下一代虛擬貨幣」與「去中介化」 應用平</a:t>
            </a:r>
            <a:r>
              <a:rPr lang="zh-TW" altLang="en-US" dirty="0" smtClean="0"/>
              <a:t>台。</a:t>
            </a:r>
            <a:endParaRPr lang="en-US" altLang="zh-TW" dirty="0" smtClean="0"/>
          </a:p>
          <a:p>
            <a:pPr lvl="1">
              <a:spcBef>
                <a:spcPts val="600"/>
              </a:spcBef>
            </a:pPr>
            <a:r>
              <a:rPr lang="zh-TW" altLang="en-US" dirty="0"/>
              <a:t>同樣是採用</a:t>
            </a:r>
            <a:r>
              <a:rPr lang="en-US" altLang="zh-TW" dirty="0"/>
              <a:t>POW </a:t>
            </a:r>
            <a:r>
              <a:rPr lang="zh-TW" altLang="en-US" dirty="0"/>
              <a:t>與挖礦報酬的設 計，其「鑄造」出來的以太幣 </a:t>
            </a:r>
            <a:r>
              <a:rPr lang="en-US" altLang="zh-TW" dirty="0"/>
              <a:t>(Ether) </a:t>
            </a:r>
            <a:r>
              <a:rPr lang="zh-TW" altLang="en-US" dirty="0"/>
              <a:t>是當前市 值第二高的虛擬貨幣，僅次於比特幣。</a:t>
            </a:r>
          </a:p>
          <a:p>
            <a:pPr lvl="1">
              <a:spcBef>
                <a:spcPts val="600"/>
              </a:spcBef>
            </a:pPr>
            <a:r>
              <a:rPr lang="zh-TW" altLang="en-US" dirty="0"/>
              <a:t>「去中介化自治組織」</a:t>
            </a:r>
            <a:r>
              <a:rPr lang="en-US" altLang="zh-TW" dirty="0"/>
              <a:t>(Decentralized Autonomous Organization, DAO) </a:t>
            </a:r>
            <a:r>
              <a:rPr lang="zh-TW" altLang="en-US" dirty="0"/>
              <a:t>型式的應用 程式，有潛力讓原本無法執行、或執行成本過</a:t>
            </a:r>
          </a:p>
          <a:p>
            <a:pPr lvl="1">
              <a:spcBef>
                <a:spcPts val="600"/>
              </a:spcBef>
            </a:pPr>
            <a:r>
              <a:rPr lang="zh-TW" altLang="en-US" dirty="0"/>
              <a:t>高的營運模式成為可</a:t>
            </a:r>
            <a:r>
              <a:rPr lang="zh-TW" altLang="en-US" dirty="0" smtClean="0"/>
              <a:t>能。</a:t>
            </a:r>
            <a:endParaRPr lang="en-US" altLang="zh-TW" dirty="0" smtClean="0"/>
          </a:p>
        </p:txBody>
      </p:sp>
      <p:sp>
        <p:nvSpPr>
          <p:cNvPr id="5" name="標題 1"/>
          <p:cNvSpPr>
            <a:spLocks noGrp="1"/>
          </p:cNvSpPr>
          <p:nvPr>
            <p:ph type="title"/>
          </p:nvPr>
        </p:nvSpPr>
        <p:spPr/>
        <p:txBody>
          <a:bodyPr/>
          <a:lstStyle/>
          <a:p>
            <a:r>
              <a:rPr lang="zh-TW" altLang="en-US" dirty="0"/>
              <a:t>區塊鏈四大技術應用方案</a:t>
            </a:r>
          </a:p>
        </p:txBody>
      </p:sp>
      <p:grpSp>
        <p:nvGrpSpPr>
          <p:cNvPr id="6" name="Group 5506"/>
          <p:cNvGrpSpPr/>
          <p:nvPr/>
        </p:nvGrpSpPr>
        <p:grpSpPr>
          <a:xfrm>
            <a:off x="6998403" y="121875"/>
            <a:ext cx="1752522" cy="1652688"/>
            <a:chOff x="-1892" y="-3098"/>
            <a:chExt cx="1752599" cy="1653031"/>
          </a:xfrm>
        </p:grpSpPr>
        <p:pic>
          <p:nvPicPr>
            <p:cNvPr id="7" name="Picture 7165"/>
            <p:cNvPicPr/>
            <p:nvPr/>
          </p:nvPicPr>
          <p:blipFill>
            <a:blip r:embed="rId4"/>
            <a:stretch>
              <a:fillRect/>
            </a:stretch>
          </p:blipFill>
          <p:spPr>
            <a:xfrm>
              <a:off x="-1892" y="22301"/>
              <a:ext cx="822960" cy="829056"/>
            </a:xfrm>
            <a:prstGeom prst="rect">
              <a:avLst/>
            </a:prstGeom>
          </p:spPr>
        </p:pic>
        <p:pic>
          <p:nvPicPr>
            <p:cNvPr id="8" name="Picture 7164"/>
            <p:cNvPicPr/>
            <p:nvPr/>
          </p:nvPicPr>
          <p:blipFill>
            <a:blip r:embed="rId5"/>
            <a:stretch>
              <a:fillRect/>
            </a:stretch>
          </p:blipFill>
          <p:spPr>
            <a:xfrm>
              <a:off x="887107" y="-3098"/>
              <a:ext cx="777240" cy="880872"/>
            </a:xfrm>
            <a:prstGeom prst="rect">
              <a:avLst/>
            </a:prstGeom>
          </p:spPr>
        </p:pic>
        <p:pic>
          <p:nvPicPr>
            <p:cNvPr id="9" name="Picture 7166"/>
            <p:cNvPicPr/>
            <p:nvPr/>
          </p:nvPicPr>
          <p:blipFill>
            <a:blip r:embed="rId6"/>
            <a:stretch>
              <a:fillRect/>
            </a:stretch>
          </p:blipFill>
          <p:spPr>
            <a:xfrm>
              <a:off x="39763" y="924509"/>
              <a:ext cx="749808" cy="725424"/>
            </a:xfrm>
            <a:prstGeom prst="rect">
              <a:avLst/>
            </a:prstGeom>
          </p:spPr>
        </p:pic>
        <p:pic>
          <p:nvPicPr>
            <p:cNvPr id="10" name="Picture 7167"/>
            <p:cNvPicPr/>
            <p:nvPr/>
          </p:nvPicPr>
          <p:blipFill>
            <a:blip r:embed="rId7"/>
            <a:stretch>
              <a:fillRect/>
            </a:stretch>
          </p:blipFill>
          <p:spPr>
            <a:xfrm>
              <a:off x="830211" y="1124660"/>
              <a:ext cx="920496" cy="265176"/>
            </a:xfrm>
            <a:prstGeom prst="rect">
              <a:avLst/>
            </a:prstGeom>
          </p:spPr>
        </p:pic>
      </p:grpSp>
      <p:sp>
        <p:nvSpPr>
          <p:cNvPr id="13" name="文字方塊 12"/>
          <p:cNvSpPr txBox="1"/>
          <p:nvPr/>
        </p:nvSpPr>
        <p:spPr>
          <a:xfrm>
            <a:off x="6508620" y="1726538"/>
            <a:ext cx="2635380" cy="523220"/>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spPr>
        <p:txBody>
          <a:bodyPr wrap="square" rtlCol="0">
            <a:spAutoFit/>
          </a:bodyPr>
          <a:lstStyle/>
          <a:p>
            <a:r>
              <a:rPr lang="en-US" altLang="zh-TW" dirty="0">
                <a:solidFill>
                  <a:schemeClr val="accent1">
                    <a:lumMod val="75000"/>
                  </a:schemeClr>
                </a:solidFill>
              </a:rPr>
              <a:t>(</a:t>
            </a:r>
            <a:r>
              <a:rPr lang="zh-TW" altLang="zh-TW" dirty="0">
                <a:solidFill>
                  <a:schemeClr val="accent1">
                    <a:lumMod val="75000"/>
                  </a:schemeClr>
                </a:solidFill>
              </a:rPr>
              <a:t>左上：比特幣、右上：以太坊</a:t>
            </a:r>
            <a:r>
              <a:rPr lang="zh-TW" altLang="zh-TW" dirty="0" smtClean="0">
                <a:solidFill>
                  <a:schemeClr val="accent1">
                    <a:lumMod val="75000"/>
                  </a:schemeClr>
                </a:solidFill>
              </a:rPr>
              <a:t>、</a:t>
            </a:r>
            <a:endParaRPr lang="en-US" altLang="zh-TW" dirty="0" smtClean="0">
              <a:solidFill>
                <a:schemeClr val="accent1">
                  <a:lumMod val="75000"/>
                </a:schemeClr>
              </a:solidFill>
            </a:endParaRPr>
          </a:p>
          <a:p>
            <a:r>
              <a:rPr lang="zh-TW" altLang="zh-TW" dirty="0" smtClean="0">
                <a:solidFill>
                  <a:schemeClr val="accent1">
                    <a:lumMod val="75000"/>
                  </a:schemeClr>
                </a:solidFill>
              </a:rPr>
              <a:t>左</a:t>
            </a:r>
            <a:r>
              <a:rPr lang="zh-TW" altLang="zh-TW" dirty="0">
                <a:solidFill>
                  <a:schemeClr val="accent1">
                    <a:lumMod val="75000"/>
                  </a:schemeClr>
                </a:solidFill>
              </a:rPr>
              <a:t>下：超級帳本、右下：</a:t>
            </a:r>
            <a:r>
              <a:rPr lang="en-US" altLang="zh-TW" dirty="0">
                <a:solidFill>
                  <a:schemeClr val="accent1">
                    <a:lumMod val="75000"/>
                  </a:schemeClr>
                </a:solidFill>
              </a:rPr>
              <a:t>Corda)</a:t>
            </a:r>
            <a:endParaRPr lang="zh-TW" altLang="en-US" dirty="0">
              <a:solidFill>
                <a:schemeClr val="accent1">
                  <a:lumMod val="75000"/>
                </a:schemeClr>
              </a:solidFill>
            </a:endParaRPr>
          </a:p>
        </p:txBody>
      </p:sp>
      <p:sp>
        <p:nvSpPr>
          <p:cNvPr id="14"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CD8B24F9-363F-4A7A-A05B-710E8285329E}" type="slidenum">
              <a:rPr lang="en-US" altLang="zh-TW" smtClean="0">
                <a:solidFill>
                  <a:srgbClr val="0091EA"/>
                </a:solidFill>
              </a:rPr>
              <a:t>11</a:t>
            </a:fld>
            <a:endParaRPr lang="zh-TW" altLang="en-US" dirty="0" smtClean="0">
              <a:solidFill>
                <a:srgbClr val="0091EA"/>
              </a:solidFill>
            </a:endParaRPr>
          </a:p>
        </p:txBody>
      </p:sp>
    </p:spTree>
    <p:extLst>
      <p:ext uri="{BB962C8B-B14F-4D97-AF65-F5344CB8AC3E}">
        <p14:creationId xmlns:p14="http://schemas.microsoft.com/office/powerpoint/2010/main" val="4041853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83636" y="2417505"/>
            <a:ext cx="7803481" cy="4029662"/>
          </a:xfrm>
          <a:prstGeom prst="rect">
            <a:avLst/>
          </a:prstGeom>
          <a:blipFill>
            <a:blip r:embed="rId3"/>
            <a:tile tx="0" ty="0" sx="100000" sy="100000" flip="none" algn="tl"/>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dirty="0"/>
              <a:t>區塊鏈四大技術應用方案</a:t>
            </a:r>
          </a:p>
        </p:txBody>
      </p:sp>
      <p:sp>
        <p:nvSpPr>
          <p:cNvPr id="3" name="文字版面配置區 2"/>
          <p:cNvSpPr>
            <a:spLocks noGrp="1"/>
          </p:cNvSpPr>
          <p:nvPr>
            <p:ph type="body" idx="1"/>
          </p:nvPr>
        </p:nvSpPr>
        <p:spPr>
          <a:xfrm>
            <a:off x="786149" y="1682267"/>
            <a:ext cx="7878419" cy="4764900"/>
          </a:xfrm>
          <a:effectLst>
            <a:outerShdw blurRad="50800" dist="38100" dir="2700000" algn="tl" rotWithShape="0">
              <a:schemeClr val="tx1">
                <a:alpha val="40000"/>
              </a:schemeClr>
            </a:outerShdw>
          </a:effectLst>
        </p:spPr>
        <p:txBody>
          <a:bodyPr/>
          <a:lstStyle/>
          <a:p>
            <a:pPr>
              <a:spcAft>
                <a:spcPts val="600"/>
              </a:spcAft>
            </a:pPr>
            <a:r>
              <a:rPr lang="zh-TW" altLang="en-US" b="1" dirty="0">
                <a:solidFill>
                  <a:schemeClr val="accent1">
                    <a:lumMod val="75000"/>
                  </a:schemeClr>
                </a:solidFill>
              </a:rPr>
              <a:t>超級帳本</a:t>
            </a:r>
            <a:r>
              <a:rPr lang="en-US" altLang="zh-TW" b="1" dirty="0">
                <a:solidFill>
                  <a:schemeClr val="accent1">
                    <a:lumMod val="75000"/>
                  </a:schemeClr>
                </a:solidFill>
              </a:rPr>
              <a:t>(</a:t>
            </a:r>
            <a:r>
              <a:rPr lang="en-US" altLang="zh-TW" b="1" dirty="0" err="1">
                <a:solidFill>
                  <a:schemeClr val="accent1">
                    <a:lumMod val="75000"/>
                  </a:schemeClr>
                </a:solidFill>
              </a:rPr>
              <a:t>Hyperledger</a:t>
            </a:r>
            <a:r>
              <a:rPr lang="en-US" altLang="zh-TW" b="1" dirty="0">
                <a:solidFill>
                  <a:schemeClr val="accent1">
                    <a:lumMod val="75000"/>
                  </a:schemeClr>
                </a:solidFill>
              </a:rPr>
              <a:t>)</a:t>
            </a:r>
          </a:p>
          <a:p>
            <a:pPr lvl="1">
              <a:spcBef>
                <a:spcPts val="600"/>
              </a:spcBef>
            </a:pPr>
            <a:r>
              <a:rPr lang="zh-TW" altLang="en-US" dirty="0" smtClean="0"/>
              <a:t>這是 </a:t>
            </a:r>
            <a:r>
              <a:rPr lang="en-US" altLang="zh-TW" dirty="0"/>
              <a:t>Linux </a:t>
            </a:r>
            <a:r>
              <a:rPr lang="zh-TW" altLang="en-US" dirty="0"/>
              <a:t>基金會的區塊鏈開源專 案項目，匯聚了全球超過</a:t>
            </a:r>
            <a:r>
              <a:rPr lang="en-US" altLang="zh-TW" dirty="0"/>
              <a:t>100 </a:t>
            </a:r>
            <a:r>
              <a:rPr lang="zh-TW" altLang="en-US" dirty="0"/>
              <a:t>家金融機構、 科技業者及區塊鏈技術團隊</a:t>
            </a:r>
            <a:r>
              <a:rPr lang="zh-TW" altLang="en-US" dirty="0" smtClean="0"/>
              <a:t>。其</a:t>
            </a:r>
            <a:r>
              <a:rPr lang="zh-TW" altLang="en-US" dirty="0"/>
              <a:t>子項目 </a:t>
            </a:r>
            <a:r>
              <a:rPr lang="en-US" altLang="zh-TW" dirty="0"/>
              <a:t>Fabric </a:t>
            </a:r>
            <a:r>
              <a:rPr lang="zh-TW" altLang="en-US" dirty="0"/>
              <a:t>和以太坊並列為全球熱門的通用型區塊鏈</a:t>
            </a:r>
            <a:r>
              <a:rPr lang="zh-TW" altLang="en-US" dirty="0" smtClean="0"/>
              <a:t>技術。</a:t>
            </a:r>
            <a:endParaRPr lang="en-US" altLang="zh-TW" dirty="0" smtClean="0"/>
          </a:p>
          <a:p>
            <a:pPr lvl="1">
              <a:spcBef>
                <a:spcPts val="600"/>
              </a:spcBef>
            </a:pPr>
            <a:r>
              <a:rPr lang="zh-TW" altLang="en-US" dirty="0"/>
              <a:t>超級帳本採取開源、協作的方式，建置</a:t>
            </a:r>
            <a:r>
              <a:rPr lang="zh-TW" altLang="en-US" dirty="0" smtClean="0"/>
              <a:t>具有</a:t>
            </a:r>
            <a:r>
              <a:rPr lang="zh-TW" altLang="en-US" dirty="0"/>
              <a:t>區塊鏈關鍵特性、開放標準、及跨產業別</a:t>
            </a:r>
            <a:r>
              <a:rPr lang="zh-TW" altLang="en-US" dirty="0" smtClean="0"/>
              <a:t>的區</a:t>
            </a:r>
            <a:r>
              <a:rPr lang="zh-TW" altLang="en-US" dirty="0"/>
              <a:t>塊鏈技術平</a:t>
            </a:r>
            <a:r>
              <a:rPr lang="zh-TW" altLang="en-US" dirty="0" smtClean="0"/>
              <a:t>台。</a:t>
            </a:r>
            <a:endParaRPr lang="en-US" altLang="zh-TW" dirty="0" smtClean="0"/>
          </a:p>
          <a:p>
            <a:pPr lvl="1">
              <a:spcBef>
                <a:spcPts val="600"/>
              </a:spcBef>
            </a:pPr>
            <a:r>
              <a:rPr lang="en-US" altLang="zh-TW" dirty="0" smtClean="0"/>
              <a:t>Fabric </a:t>
            </a:r>
            <a:r>
              <a:rPr lang="zh-TW" altLang="en-US" dirty="0"/>
              <a:t>是超級帳本專案中主要的子項目， 為認許式區塊鏈技</a:t>
            </a:r>
            <a:r>
              <a:rPr lang="zh-TW" altLang="en-US" dirty="0" smtClean="0"/>
              <a:t>術，採用</a:t>
            </a:r>
            <a:r>
              <a:rPr lang="zh-TW" altLang="en-US" dirty="0"/>
              <a:t>以協作開源方式來開發區塊鏈 技術，並進行概念驗證</a:t>
            </a:r>
            <a:r>
              <a:rPr lang="en-US" altLang="zh-TW" dirty="0"/>
              <a:t>(POC</a:t>
            </a:r>
            <a:r>
              <a:rPr lang="en-US" altLang="zh-TW" dirty="0" smtClean="0"/>
              <a:t>)</a:t>
            </a:r>
            <a:r>
              <a:rPr lang="zh-TW" altLang="en-US" dirty="0" smtClean="0"/>
              <a:t>。</a:t>
            </a:r>
            <a:endParaRPr lang="en-US" altLang="zh-TW" dirty="0" smtClean="0"/>
          </a:p>
          <a:p>
            <a:pPr lvl="1"/>
            <a:endParaRPr lang="en-US" altLang="zh-TW" dirty="0"/>
          </a:p>
          <a:p>
            <a:r>
              <a:rPr lang="en-US" altLang="zh-TW" dirty="0"/>
              <a:t> </a:t>
            </a:r>
            <a:endParaRPr lang="zh-TW" altLang="en-US" dirty="0"/>
          </a:p>
        </p:txBody>
      </p:sp>
      <p:grpSp>
        <p:nvGrpSpPr>
          <p:cNvPr id="5" name="Group 5506"/>
          <p:cNvGrpSpPr/>
          <p:nvPr/>
        </p:nvGrpSpPr>
        <p:grpSpPr>
          <a:xfrm>
            <a:off x="6998403" y="121875"/>
            <a:ext cx="1752522" cy="1652688"/>
            <a:chOff x="-1892" y="-3098"/>
            <a:chExt cx="1752599" cy="1653031"/>
          </a:xfrm>
        </p:grpSpPr>
        <p:pic>
          <p:nvPicPr>
            <p:cNvPr id="6" name="Picture 7165"/>
            <p:cNvPicPr/>
            <p:nvPr/>
          </p:nvPicPr>
          <p:blipFill>
            <a:blip r:embed="rId4"/>
            <a:stretch>
              <a:fillRect/>
            </a:stretch>
          </p:blipFill>
          <p:spPr>
            <a:xfrm>
              <a:off x="-1892" y="22301"/>
              <a:ext cx="822960" cy="829056"/>
            </a:xfrm>
            <a:prstGeom prst="rect">
              <a:avLst/>
            </a:prstGeom>
          </p:spPr>
        </p:pic>
        <p:pic>
          <p:nvPicPr>
            <p:cNvPr id="7" name="Picture 7164"/>
            <p:cNvPicPr/>
            <p:nvPr/>
          </p:nvPicPr>
          <p:blipFill>
            <a:blip r:embed="rId5"/>
            <a:stretch>
              <a:fillRect/>
            </a:stretch>
          </p:blipFill>
          <p:spPr>
            <a:xfrm>
              <a:off x="887107" y="-3098"/>
              <a:ext cx="777240" cy="880872"/>
            </a:xfrm>
            <a:prstGeom prst="rect">
              <a:avLst/>
            </a:prstGeom>
          </p:spPr>
        </p:pic>
        <p:pic>
          <p:nvPicPr>
            <p:cNvPr id="8" name="Picture 7166"/>
            <p:cNvPicPr/>
            <p:nvPr/>
          </p:nvPicPr>
          <p:blipFill>
            <a:blip r:embed="rId6"/>
            <a:stretch>
              <a:fillRect/>
            </a:stretch>
          </p:blipFill>
          <p:spPr>
            <a:xfrm>
              <a:off x="39763" y="924509"/>
              <a:ext cx="749808" cy="725424"/>
            </a:xfrm>
            <a:prstGeom prst="rect">
              <a:avLst/>
            </a:prstGeom>
          </p:spPr>
        </p:pic>
        <p:pic>
          <p:nvPicPr>
            <p:cNvPr id="9" name="Picture 7167"/>
            <p:cNvPicPr/>
            <p:nvPr/>
          </p:nvPicPr>
          <p:blipFill>
            <a:blip r:embed="rId7"/>
            <a:stretch>
              <a:fillRect/>
            </a:stretch>
          </p:blipFill>
          <p:spPr>
            <a:xfrm>
              <a:off x="830211" y="1124660"/>
              <a:ext cx="920496" cy="265176"/>
            </a:xfrm>
            <a:prstGeom prst="rect">
              <a:avLst/>
            </a:prstGeom>
          </p:spPr>
        </p:pic>
      </p:grpSp>
      <p:sp>
        <p:nvSpPr>
          <p:cNvPr id="10" name="文字方塊 9"/>
          <p:cNvSpPr txBox="1"/>
          <p:nvPr/>
        </p:nvSpPr>
        <p:spPr>
          <a:xfrm>
            <a:off x="6508620" y="1726538"/>
            <a:ext cx="2635380" cy="523220"/>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spPr>
        <p:txBody>
          <a:bodyPr wrap="square" rtlCol="0">
            <a:spAutoFit/>
          </a:bodyPr>
          <a:lstStyle/>
          <a:p>
            <a:r>
              <a:rPr lang="en-US" altLang="zh-TW" dirty="0">
                <a:solidFill>
                  <a:schemeClr val="accent1">
                    <a:lumMod val="75000"/>
                  </a:schemeClr>
                </a:solidFill>
              </a:rPr>
              <a:t>(</a:t>
            </a:r>
            <a:r>
              <a:rPr lang="zh-TW" altLang="zh-TW" dirty="0">
                <a:solidFill>
                  <a:schemeClr val="accent1">
                    <a:lumMod val="75000"/>
                  </a:schemeClr>
                </a:solidFill>
              </a:rPr>
              <a:t>左上：比特幣、右上：以太坊</a:t>
            </a:r>
            <a:r>
              <a:rPr lang="zh-TW" altLang="zh-TW" dirty="0" smtClean="0">
                <a:solidFill>
                  <a:schemeClr val="accent1">
                    <a:lumMod val="75000"/>
                  </a:schemeClr>
                </a:solidFill>
              </a:rPr>
              <a:t>、</a:t>
            </a:r>
            <a:endParaRPr lang="en-US" altLang="zh-TW" dirty="0" smtClean="0">
              <a:solidFill>
                <a:schemeClr val="accent1">
                  <a:lumMod val="75000"/>
                </a:schemeClr>
              </a:solidFill>
            </a:endParaRPr>
          </a:p>
          <a:p>
            <a:r>
              <a:rPr lang="zh-TW" altLang="zh-TW" dirty="0" smtClean="0">
                <a:solidFill>
                  <a:schemeClr val="accent1">
                    <a:lumMod val="75000"/>
                  </a:schemeClr>
                </a:solidFill>
              </a:rPr>
              <a:t>左</a:t>
            </a:r>
            <a:r>
              <a:rPr lang="zh-TW" altLang="zh-TW" dirty="0">
                <a:solidFill>
                  <a:schemeClr val="accent1">
                    <a:lumMod val="75000"/>
                  </a:schemeClr>
                </a:solidFill>
              </a:rPr>
              <a:t>下：超級帳本、右下：</a:t>
            </a:r>
            <a:r>
              <a:rPr lang="en-US" altLang="zh-TW" dirty="0">
                <a:solidFill>
                  <a:schemeClr val="accent1">
                    <a:lumMod val="75000"/>
                  </a:schemeClr>
                </a:solidFill>
              </a:rPr>
              <a:t>Corda)</a:t>
            </a:r>
            <a:endParaRPr lang="zh-TW" altLang="en-US" dirty="0">
              <a:solidFill>
                <a:schemeClr val="accent1">
                  <a:lumMod val="75000"/>
                </a:schemeClr>
              </a:solidFill>
            </a:endParaRPr>
          </a:p>
        </p:txBody>
      </p:sp>
      <p:sp>
        <p:nvSpPr>
          <p:cNvPr id="12"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FE3C6704-2987-4A55-85DB-1581DC515912}" type="slidenum">
              <a:rPr lang="en-US" altLang="zh-TW" smtClean="0">
                <a:solidFill>
                  <a:srgbClr val="0091EA"/>
                </a:solidFill>
              </a:rPr>
              <a:t>12</a:t>
            </a:fld>
            <a:endParaRPr lang="zh-TW" altLang="en-US" dirty="0" smtClean="0">
              <a:solidFill>
                <a:srgbClr val="0091EA"/>
              </a:solidFill>
            </a:endParaRPr>
          </a:p>
        </p:txBody>
      </p:sp>
    </p:spTree>
    <p:extLst>
      <p:ext uri="{BB962C8B-B14F-4D97-AF65-F5344CB8AC3E}">
        <p14:creationId xmlns:p14="http://schemas.microsoft.com/office/powerpoint/2010/main" val="3768443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83636" y="2417505"/>
            <a:ext cx="7803481" cy="4029662"/>
          </a:xfrm>
          <a:prstGeom prst="rect">
            <a:avLst/>
          </a:prstGeom>
          <a:blipFill>
            <a:blip r:embed="rId3"/>
            <a:tile tx="0" ty="0" sx="100000" sy="100000" flip="none" algn="tl"/>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dirty="0"/>
              <a:t>區塊鏈四大技術應用方案</a:t>
            </a:r>
          </a:p>
        </p:txBody>
      </p:sp>
      <p:sp>
        <p:nvSpPr>
          <p:cNvPr id="3" name="文字版面配置區 2"/>
          <p:cNvSpPr>
            <a:spLocks noGrp="1"/>
          </p:cNvSpPr>
          <p:nvPr>
            <p:ph type="body" idx="1"/>
          </p:nvPr>
        </p:nvSpPr>
        <p:spPr>
          <a:xfrm>
            <a:off x="786149" y="1682267"/>
            <a:ext cx="7726083" cy="4764900"/>
          </a:xfrm>
          <a:effectLst>
            <a:outerShdw blurRad="50800" dist="38100" dir="2700000" algn="tl" rotWithShape="0">
              <a:prstClr val="black">
                <a:alpha val="40000"/>
              </a:prstClr>
            </a:outerShdw>
          </a:effectLst>
        </p:spPr>
        <p:txBody>
          <a:bodyPr/>
          <a:lstStyle/>
          <a:p>
            <a:pPr>
              <a:spcAft>
                <a:spcPts val="600"/>
              </a:spcAft>
            </a:pPr>
            <a:r>
              <a:rPr lang="en-US" altLang="zh-TW" b="1" dirty="0">
                <a:solidFill>
                  <a:schemeClr val="accent1">
                    <a:lumMod val="75000"/>
                  </a:schemeClr>
                </a:solidFill>
              </a:rPr>
              <a:t>Corda</a:t>
            </a:r>
          </a:p>
          <a:p>
            <a:pPr lvl="1">
              <a:spcBef>
                <a:spcPts val="600"/>
              </a:spcBef>
            </a:pPr>
            <a:r>
              <a:rPr lang="zh-TW" altLang="en-US" dirty="0"/>
              <a:t>成立於</a:t>
            </a:r>
            <a:r>
              <a:rPr lang="en-US" altLang="zh-TW" dirty="0"/>
              <a:t>2015 </a:t>
            </a:r>
            <a:r>
              <a:rPr lang="zh-TW" altLang="en-US" dirty="0"/>
              <a:t>年 </a:t>
            </a:r>
            <a:r>
              <a:rPr lang="en-US" altLang="zh-TW" dirty="0"/>
              <a:t>9 </a:t>
            </a:r>
            <a:r>
              <a:rPr lang="zh-TW" altLang="en-US" dirty="0"/>
              <a:t>月的</a:t>
            </a:r>
            <a:r>
              <a:rPr lang="en-US" altLang="zh-TW" dirty="0"/>
              <a:t>R3 </a:t>
            </a:r>
            <a:r>
              <a:rPr lang="zh-TW" altLang="en-US" dirty="0"/>
              <a:t>聯盟，串聯全球超過 </a:t>
            </a:r>
            <a:r>
              <a:rPr lang="en-US" altLang="zh-TW" dirty="0"/>
              <a:t>50 </a:t>
            </a:r>
            <a:r>
              <a:rPr lang="zh-TW" altLang="en-US" dirty="0"/>
              <a:t>家大型金融機構，號稱是全球最大的金融區塊鏈聯盟。</a:t>
            </a:r>
          </a:p>
          <a:p>
            <a:pPr lvl="1">
              <a:spcBef>
                <a:spcPts val="600"/>
              </a:spcBef>
            </a:pPr>
            <a:r>
              <a:rPr lang="zh-TW" altLang="en-US" dirty="0"/>
              <a:t> 這是個重新設計行開發用於金融服務的「分 散式帳本技術 </a:t>
            </a:r>
            <a:r>
              <a:rPr lang="en-US" altLang="zh-TW" dirty="0"/>
              <a:t>(DLT)</a:t>
            </a:r>
            <a:r>
              <a:rPr lang="zh-TW" altLang="en-US" dirty="0"/>
              <a:t>」平台，用來 記錄、管理、以及同步金融機構間的協議。 </a:t>
            </a:r>
            <a:endParaRPr lang="en-US" altLang="zh-TW" dirty="0" smtClean="0"/>
          </a:p>
          <a:p>
            <a:pPr lvl="1">
              <a:spcBef>
                <a:spcPts val="600"/>
              </a:spcBef>
            </a:pPr>
            <a:r>
              <a:rPr lang="en-US" altLang="zh-TW" dirty="0"/>
              <a:t>Corda </a:t>
            </a:r>
            <a:r>
              <a:rPr lang="zh-TW" altLang="en-US" dirty="0"/>
              <a:t>沒有全體性的資料共享機制，這是 </a:t>
            </a:r>
            <a:r>
              <a:rPr lang="en-US" altLang="zh-TW" dirty="0"/>
              <a:t>Corda </a:t>
            </a:r>
            <a:r>
              <a:rPr lang="zh-TW" altLang="en-US" dirty="0"/>
              <a:t>與其他區塊鏈技術平台的主要差別；惟 有與協議相關、並有正當理由的當事人，才能 看到相關協議資料。此外，</a:t>
            </a:r>
            <a:r>
              <a:rPr lang="en-US" altLang="zh-TW" dirty="0"/>
              <a:t>Corda </a:t>
            </a:r>
            <a:r>
              <a:rPr lang="zh-TW" altLang="en-US" dirty="0"/>
              <a:t>上沒有虛擬 貨幣。 </a:t>
            </a:r>
          </a:p>
          <a:p>
            <a:endParaRPr lang="zh-TW" altLang="en-US" dirty="0"/>
          </a:p>
        </p:txBody>
      </p:sp>
      <p:grpSp>
        <p:nvGrpSpPr>
          <p:cNvPr id="5" name="Group 5506"/>
          <p:cNvGrpSpPr/>
          <p:nvPr/>
        </p:nvGrpSpPr>
        <p:grpSpPr>
          <a:xfrm>
            <a:off x="6998403" y="121875"/>
            <a:ext cx="1752522" cy="1652688"/>
            <a:chOff x="-1892" y="-3098"/>
            <a:chExt cx="1752599" cy="1653031"/>
          </a:xfrm>
        </p:grpSpPr>
        <p:pic>
          <p:nvPicPr>
            <p:cNvPr id="6" name="Picture 7165"/>
            <p:cNvPicPr/>
            <p:nvPr/>
          </p:nvPicPr>
          <p:blipFill>
            <a:blip r:embed="rId4"/>
            <a:stretch>
              <a:fillRect/>
            </a:stretch>
          </p:blipFill>
          <p:spPr>
            <a:xfrm>
              <a:off x="-1892" y="22301"/>
              <a:ext cx="822960" cy="829056"/>
            </a:xfrm>
            <a:prstGeom prst="rect">
              <a:avLst/>
            </a:prstGeom>
          </p:spPr>
        </p:pic>
        <p:pic>
          <p:nvPicPr>
            <p:cNvPr id="7" name="Picture 7164"/>
            <p:cNvPicPr/>
            <p:nvPr/>
          </p:nvPicPr>
          <p:blipFill>
            <a:blip r:embed="rId5"/>
            <a:stretch>
              <a:fillRect/>
            </a:stretch>
          </p:blipFill>
          <p:spPr>
            <a:xfrm>
              <a:off x="887107" y="-3098"/>
              <a:ext cx="777240" cy="880872"/>
            </a:xfrm>
            <a:prstGeom prst="rect">
              <a:avLst/>
            </a:prstGeom>
          </p:spPr>
        </p:pic>
        <p:pic>
          <p:nvPicPr>
            <p:cNvPr id="8" name="Picture 7166"/>
            <p:cNvPicPr/>
            <p:nvPr/>
          </p:nvPicPr>
          <p:blipFill>
            <a:blip r:embed="rId6"/>
            <a:stretch>
              <a:fillRect/>
            </a:stretch>
          </p:blipFill>
          <p:spPr>
            <a:xfrm>
              <a:off x="39763" y="924509"/>
              <a:ext cx="749808" cy="725424"/>
            </a:xfrm>
            <a:prstGeom prst="rect">
              <a:avLst/>
            </a:prstGeom>
          </p:spPr>
        </p:pic>
        <p:pic>
          <p:nvPicPr>
            <p:cNvPr id="9" name="Picture 7167"/>
            <p:cNvPicPr/>
            <p:nvPr/>
          </p:nvPicPr>
          <p:blipFill>
            <a:blip r:embed="rId7"/>
            <a:stretch>
              <a:fillRect/>
            </a:stretch>
          </p:blipFill>
          <p:spPr>
            <a:xfrm>
              <a:off x="830211" y="1124660"/>
              <a:ext cx="920496" cy="265176"/>
            </a:xfrm>
            <a:prstGeom prst="rect">
              <a:avLst/>
            </a:prstGeom>
          </p:spPr>
        </p:pic>
      </p:grpSp>
      <p:sp>
        <p:nvSpPr>
          <p:cNvPr id="10" name="文字方塊 9"/>
          <p:cNvSpPr txBox="1"/>
          <p:nvPr/>
        </p:nvSpPr>
        <p:spPr>
          <a:xfrm>
            <a:off x="6508620" y="1726538"/>
            <a:ext cx="2635380" cy="523220"/>
          </a:xfrm>
          <a:prstGeom prst="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p:spPr>
        <p:txBody>
          <a:bodyPr wrap="square" rtlCol="0">
            <a:spAutoFit/>
          </a:bodyPr>
          <a:lstStyle/>
          <a:p>
            <a:r>
              <a:rPr lang="en-US" altLang="zh-TW" dirty="0">
                <a:solidFill>
                  <a:schemeClr val="accent1">
                    <a:lumMod val="75000"/>
                  </a:schemeClr>
                </a:solidFill>
              </a:rPr>
              <a:t>(</a:t>
            </a:r>
            <a:r>
              <a:rPr lang="zh-TW" altLang="zh-TW" dirty="0">
                <a:solidFill>
                  <a:schemeClr val="accent1">
                    <a:lumMod val="75000"/>
                  </a:schemeClr>
                </a:solidFill>
              </a:rPr>
              <a:t>左上：比特幣、右上：以太坊</a:t>
            </a:r>
            <a:r>
              <a:rPr lang="zh-TW" altLang="zh-TW" dirty="0" smtClean="0">
                <a:solidFill>
                  <a:schemeClr val="accent1">
                    <a:lumMod val="75000"/>
                  </a:schemeClr>
                </a:solidFill>
              </a:rPr>
              <a:t>、</a:t>
            </a:r>
            <a:endParaRPr lang="en-US" altLang="zh-TW" dirty="0" smtClean="0">
              <a:solidFill>
                <a:schemeClr val="accent1">
                  <a:lumMod val="75000"/>
                </a:schemeClr>
              </a:solidFill>
            </a:endParaRPr>
          </a:p>
          <a:p>
            <a:r>
              <a:rPr lang="zh-TW" altLang="zh-TW" dirty="0" smtClean="0">
                <a:solidFill>
                  <a:schemeClr val="accent1">
                    <a:lumMod val="75000"/>
                  </a:schemeClr>
                </a:solidFill>
              </a:rPr>
              <a:t>左</a:t>
            </a:r>
            <a:r>
              <a:rPr lang="zh-TW" altLang="zh-TW" dirty="0">
                <a:solidFill>
                  <a:schemeClr val="accent1">
                    <a:lumMod val="75000"/>
                  </a:schemeClr>
                </a:solidFill>
              </a:rPr>
              <a:t>下：超級帳本、右下：</a:t>
            </a:r>
            <a:r>
              <a:rPr lang="en-US" altLang="zh-TW" dirty="0">
                <a:solidFill>
                  <a:schemeClr val="accent1">
                    <a:lumMod val="75000"/>
                  </a:schemeClr>
                </a:solidFill>
              </a:rPr>
              <a:t>Corda)</a:t>
            </a:r>
            <a:endParaRPr lang="zh-TW" altLang="en-US" dirty="0">
              <a:solidFill>
                <a:schemeClr val="accent1">
                  <a:lumMod val="75000"/>
                </a:schemeClr>
              </a:solidFill>
            </a:endParaRPr>
          </a:p>
        </p:txBody>
      </p:sp>
      <p:sp>
        <p:nvSpPr>
          <p:cNvPr id="12"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9639525B-700F-47B9-A6DE-25C1C4115824}" type="slidenum">
              <a:rPr lang="en-US" altLang="zh-TW" smtClean="0">
                <a:solidFill>
                  <a:srgbClr val="0091EA"/>
                </a:solidFill>
              </a:rPr>
              <a:t>13</a:t>
            </a:fld>
            <a:endParaRPr lang="zh-TW" altLang="en-US" dirty="0" smtClean="0">
              <a:solidFill>
                <a:srgbClr val="0091EA"/>
              </a:solidFill>
            </a:endParaRPr>
          </a:p>
        </p:txBody>
      </p:sp>
    </p:spTree>
    <p:extLst>
      <p:ext uri="{BB962C8B-B14F-4D97-AF65-F5344CB8AC3E}">
        <p14:creationId xmlns:p14="http://schemas.microsoft.com/office/powerpoint/2010/main" val="1943786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梯形 19"/>
          <p:cNvSpPr/>
          <p:nvPr/>
        </p:nvSpPr>
        <p:spPr>
          <a:xfrm>
            <a:off x="3630303" y="1738916"/>
            <a:ext cx="4460517" cy="4511759"/>
          </a:xfrm>
          <a:prstGeom prst="trapezoid">
            <a:avLst/>
          </a:prstGeom>
          <a:scene3d>
            <a:camera prst="orthographicFront">
              <a:rot lat="0" lon="0" rev="0"/>
            </a:camera>
            <a:lightRig rig="threePt" dir="t">
              <a:rot lat="0" lon="0" rev="1200000"/>
            </a:lightRig>
          </a:scene3d>
          <a:sp3d>
            <a:bevelT w="63500" h="1016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dirty="0" smtClean="0"/>
              <a:t>區塊鏈的模型架構</a:t>
            </a:r>
            <a:endParaRPr lang="zh-TW" altLang="en-US" dirty="0"/>
          </a:p>
        </p:txBody>
      </p:sp>
      <p:sp>
        <p:nvSpPr>
          <p:cNvPr id="3" name="文字版面配置區 2"/>
          <p:cNvSpPr>
            <a:spLocks noGrp="1"/>
          </p:cNvSpPr>
          <p:nvPr>
            <p:ph type="body" idx="1"/>
          </p:nvPr>
        </p:nvSpPr>
        <p:spPr/>
        <p:txBody>
          <a:bodyPr/>
          <a:lstStyle/>
          <a:p>
            <a:r>
              <a:rPr lang="zh-TW" altLang="en-US" dirty="0" smtClean="0"/>
              <a:t>區塊鏈的系統資料層</a:t>
            </a:r>
            <a:endParaRPr lang="en-US" altLang="zh-TW" dirty="0" smtClean="0"/>
          </a:p>
          <a:p>
            <a:pPr lvl="1">
              <a:spcBef>
                <a:spcPts val="1200"/>
              </a:spcBef>
            </a:pPr>
            <a:r>
              <a:rPr lang="zh-TW" altLang="en-US" dirty="0" smtClean="0"/>
              <a:t>資料層</a:t>
            </a:r>
            <a:endParaRPr lang="en-US" altLang="zh-TW" dirty="0" smtClean="0"/>
          </a:p>
          <a:p>
            <a:pPr lvl="1"/>
            <a:r>
              <a:rPr lang="zh-TW" altLang="en-US" dirty="0" smtClean="0"/>
              <a:t>網路層</a:t>
            </a:r>
            <a:endParaRPr lang="en-US" altLang="zh-TW" dirty="0" smtClean="0"/>
          </a:p>
          <a:p>
            <a:pPr lvl="1"/>
            <a:r>
              <a:rPr lang="zh-TW" altLang="en-US" dirty="0" smtClean="0"/>
              <a:t>共識層</a:t>
            </a:r>
            <a:endParaRPr lang="en-US" altLang="zh-TW" dirty="0" smtClean="0"/>
          </a:p>
          <a:p>
            <a:pPr lvl="1"/>
            <a:r>
              <a:rPr lang="zh-TW" altLang="en-US" dirty="0" smtClean="0"/>
              <a:t>激勵層</a:t>
            </a:r>
            <a:endParaRPr lang="en-US" altLang="zh-TW" dirty="0" smtClean="0"/>
          </a:p>
          <a:p>
            <a:pPr lvl="1"/>
            <a:r>
              <a:rPr lang="zh-TW" altLang="en-US" dirty="0" smtClean="0"/>
              <a:t>合約層</a:t>
            </a:r>
            <a:endParaRPr lang="en-US" altLang="zh-TW" dirty="0" smtClean="0"/>
          </a:p>
          <a:p>
            <a:pPr lvl="1"/>
            <a:r>
              <a:rPr lang="zh-TW" altLang="en-US" dirty="0" smtClean="0"/>
              <a:t>應用層</a:t>
            </a:r>
            <a:endParaRPr lang="en-US" altLang="zh-TW" dirty="0"/>
          </a:p>
        </p:txBody>
      </p:sp>
      <p:sp>
        <p:nvSpPr>
          <p:cNvPr id="6" name="圓角矩形 5"/>
          <p:cNvSpPr/>
          <p:nvPr/>
        </p:nvSpPr>
        <p:spPr>
          <a:xfrm>
            <a:off x="6784737" y="2022723"/>
            <a:ext cx="1514572" cy="50496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TW" altLang="en-US" sz="2400" b="1" dirty="0" smtClean="0">
                <a:solidFill>
                  <a:schemeClr val="tx1"/>
                </a:solidFill>
              </a:rPr>
              <a:t>應用層</a:t>
            </a:r>
            <a:endParaRPr lang="zh-TW" altLang="en-US" sz="2400" b="1" dirty="0">
              <a:solidFill>
                <a:schemeClr val="tx1"/>
              </a:solidFill>
            </a:endParaRPr>
          </a:p>
        </p:txBody>
      </p:sp>
      <p:sp>
        <p:nvSpPr>
          <p:cNvPr id="7" name="圓角矩形 6"/>
          <p:cNvSpPr/>
          <p:nvPr/>
        </p:nvSpPr>
        <p:spPr>
          <a:xfrm>
            <a:off x="7024421" y="2790058"/>
            <a:ext cx="1514572" cy="50496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sz="2400" b="1" dirty="0" smtClean="0">
                <a:solidFill>
                  <a:schemeClr val="tx1"/>
                </a:solidFill>
              </a:rPr>
              <a:t>合約層</a:t>
            </a:r>
            <a:endParaRPr lang="zh-TW" altLang="en-US" sz="2400" b="1" dirty="0">
              <a:solidFill>
                <a:schemeClr val="tx1"/>
              </a:solidFill>
            </a:endParaRPr>
          </a:p>
        </p:txBody>
      </p:sp>
      <p:sp>
        <p:nvSpPr>
          <p:cNvPr id="8" name="圓角矩形 7"/>
          <p:cNvSpPr/>
          <p:nvPr/>
        </p:nvSpPr>
        <p:spPr>
          <a:xfrm>
            <a:off x="7205563" y="3527358"/>
            <a:ext cx="1514572" cy="50496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TW" altLang="en-US" sz="2400" b="1" dirty="0" smtClean="0">
                <a:solidFill>
                  <a:schemeClr val="tx1"/>
                </a:solidFill>
              </a:rPr>
              <a:t>激勵層</a:t>
            </a:r>
            <a:endParaRPr lang="zh-TW" altLang="en-US" sz="2400" b="1" dirty="0">
              <a:solidFill>
                <a:schemeClr val="tx1"/>
              </a:solidFill>
            </a:endParaRPr>
          </a:p>
        </p:txBody>
      </p:sp>
      <p:sp>
        <p:nvSpPr>
          <p:cNvPr id="9" name="圓角矩形 8"/>
          <p:cNvSpPr/>
          <p:nvPr/>
        </p:nvSpPr>
        <p:spPr>
          <a:xfrm>
            <a:off x="7432842" y="4157831"/>
            <a:ext cx="1514572" cy="50496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TW" altLang="en-US" sz="2400" b="1" dirty="0" smtClean="0">
                <a:solidFill>
                  <a:schemeClr val="tx1"/>
                </a:solidFill>
              </a:rPr>
              <a:t>共識層</a:t>
            </a:r>
            <a:endParaRPr lang="zh-TW" altLang="en-US" sz="2400" b="1" dirty="0">
              <a:solidFill>
                <a:schemeClr val="tx1"/>
              </a:solidFill>
            </a:endParaRPr>
          </a:p>
        </p:txBody>
      </p:sp>
      <p:sp>
        <p:nvSpPr>
          <p:cNvPr id="10" name="圓角矩形 9"/>
          <p:cNvSpPr/>
          <p:nvPr/>
        </p:nvSpPr>
        <p:spPr>
          <a:xfrm>
            <a:off x="7567847" y="4847226"/>
            <a:ext cx="1514572" cy="50496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TW" altLang="en-US" sz="2400" b="1" dirty="0" smtClean="0">
                <a:solidFill>
                  <a:schemeClr val="tx1"/>
                </a:solidFill>
              </a:rPr>
              <a:t>網路層</a:t>
            </a:r>
            <a:endParaRPr lang="zh-TW" altLang="en-US" sz="2400" b="1" dirty="0">
              <a:solidFill>
                <a:schemeClr val="tx1"/>
              </a:solidFill>
            </a:endParaRPr>
          </a:p>
        </p:txBody>
      </p:sp>
      <p:sp>
        <p:nvSpPr>
          <p:cNvPr id="11" name="圓角矩形 10"/>
          <p:cNvSpPr/>
          <p:nvPr/>
        </p:nvSpPr>
        <p:spPr>
          <a:xfrm>
            <a:off x="7704463" y="5530568"/>
            <a:ext cx="1514572" cy="50496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TW" altLang="en-US" sz="2400" b="1" dirty="0" smtClean="0">
                <a:solidFill>
                  <a:schemeClr val="tx1"/>
                </a:solidFill>
              </a:rPr>
              <a:t>資料層</a:t>
            </a:r>
            <a:endParaRPr lang="zh-TW" altLang="en-US" sz="2400" b="1" dirty="0">
              <a:solidFill>
                <a:schemeClr val="tx1"/>
              </a:solidFill>
            </a:endParaRPr>
          </a:p>
        </p:txBody>
      </p:sp>
      <p:sp>
        <p:nvSpPr>
          <p:cNvPr id="13" name="文字方塊 12"/>
          <p:cNvSpPr txBox="1"/>
          <p:nvPr/>
        </p:nvSpPr>
        <p:spPr>
          <a:xfrm>
            <a:off x="3807861" y="5490900"/>
            <a:ext cx="4517272" cy="646331"/>
          </a:xfrm>
          <a:prstGeom prst="rect">
            <a:avLst/>
          </a:prstGeom>
          <a:noFill/>
        </p:spPr>
        <p:txBody>
          <a:bodyPr wrap="square" rtlCol="0">
            <a:spAutoFit/>
          </a:bodyPr>
          <a:lstStyle/>
          <a:p>
            <a:r>
              <a:rPr lang="zh-TW" altLang="en-US" sz="1800" dirty="0" smtClean="0"/>
              <a:t>資料區塊</a:t>
            </a:r>
            <a:r>
              <a:rPr lang="en-US" altLang="zh-TW" sz="1800" dirty="0"/>
              <a:t> </a:t>
            </a:r>
            <a:r>
              <a:rPr lang="en-US" altLang="zh-TW" sz="1800" dirty="0" smtClean="0"/>
              <a:t>        </a:t>
            </a:r>
            <a:r>
              <a:rPr lang="zh-TW" altLang="en-US" sz="1800" dirty="0" smtClean="0"/>
              <a:t>鏈式結構　     時間戳</a:t>
            </a:r>
            <a:endParaRPr lang="en-US" altLang="zh-TW" sz="1800" dirty="0" smtClean="0"/>
          </a:p>
          <a:p>
            <a:r>
              <a:rPr lang="zh-TW" altLang="en-US" sz="1800" dirty="0" smtClean="0"/>
              <a:t>雜湊函數</a:t>
            </a:r>
            <a:r>
              <a:rPr lang="en-US" altLang="zh-TW" sz="1800" dirty="0"/>
              <a:t> </a:t>
            </a:r>
            <a:r>
              <a:rPr lang="en-US" altLang="zh-TW" sz="1800" dirty="0" smtClean="0"/>
              <a:t>        </a:t>
            </a:r>
            <a:r>
              <a:rPr lang="en-US" altLang="zh-TW" sz="1800" dirty="0" err="1" smtClean="0"/>
              <a:t>Merkle</a:t>
            </a:r>
            <a:r>
              <a:rPr lang="zh-TW" altLang="en-US" sz="1800" dirty="0" smtClean="0"/>
              <a:t>樹</a:t>
            </a:r>
            <a:r>
              <a:rPr lang="en-US" altLang="zh-TW" sz="1800" dirty="0" smtClean="0"/>
              <a:t>	   </a:t>
            </a:r>
            <a:r>
              <a:rPr lang="zh-TW" altLang="en-US" sz="1800" dirty="0" smtClean="0"/>
              <a:t>非對稱加密</a:t>
            </a:r>
            <a:endParaRPr lang="zh-TW" altLang="en-US" sz="1800" dirty="0"/>
          </a:p>
        </p:txBody>
      </p:sp>
      <p:sp>
        <p:nvSpPr>
          <p:cNvPr id="14" name="文字方塊 13"/>
          <p:cNvSpPr txBox="1"/>
          <p:nvPr/>
        </p:nvSpPr>
        <p:spPr>
          <a:xfrm>
            <a:off x="4003093" y="4889236"/>
            <a:ext cx="3926002" cy="369332"/>
          </a:xfrm>
          <a:prstGeom prst="rect">
            <a:avLst/>
          </a:prstGeom>
          <a:noFill/>
        </p:spPr>
        <p:txBody>
          <a:bodyPr wrap="square" rtlCol="0">
            <a:spAutoFit/>
          </a:bodyPr>
          <a:lstStyle/>
          <a:p>
            <a:r>
              <a:rPr lang="en-US" altLang="zh-TW" sz="1800" dirty="0" smtClean="0"/>
              <a:t>P2P</a:t>
            </a:r>
            <a:r>
              <a:rPr lang="zh-TW" altLang="en-US" sz="1800" dirty="0" smtClean="0"/>
              <a:t>網路</a:t>
            </a:r>
            <a:r>
              <a:rPr lang="en-US" altLang="zh-TW" sz="1800" dirty="0"/>
              <a:t> </a:t>
            </a:r>
            <a:r>
              <a:rPr lang="en-US" altLang="zh-TW" sz="1800" dirty="0" smtClean="0"/>
              <a:t>     </a:t>
            </a:r>
            <a:r>
              <a:rPr lang="zh-TW" altLang="en-US" sz="1800" dirty="0" smtClean="0"/>
              <a:t>傳播機制        驗證機制</a:t>
            </a:r>
            <a:endParaRPr lang="zh-TW" altLang="en-US" sz="1800" dirty="0"/>
          </a:p>
        </p:txBody>
      </p:sp>
      <p:sp>
        <p:nvSpPr>
          <p:cNvPr id="15" name="文字方塊 14"/>
          <p:cNvSpPr txBox="1"/>
          <p:nvPr/>
        </p:nvSpPr>
        <p:spPr>
          <a:xfrm>
            <a:off x="4510648" y="4260072"/>
            <a:ext cx="3091153" cy="369332"/>
          </a:xfrm>
          <a:prstGeom prst="rect">
            <a:avLst/>
          </a:prstGeom>
          <a:noFill/>
        </p:spPr>
        <p:txBody>
          <a:bodyPr wrap="square" rtlCol="0">
            <a:spAutoFit/>
          </a:bodyPr>
          <a:lstStyle/>
          <a:p>
            <a:r>
              <a:rPr lang="en-US" altLang="zh-TW" sz="1800" dirty="0" err="1" smtClean="0"/>
              <a:t>PoW</a:t>
            </a:r>
            <a:r>
              <a:rPr lang="en-US" altLang="zh-TW" sz="1800" dirty="0" smtClean="0"/>
              <a:t>       </a:t>
            </a:r>
            <a:r>
              <a:rPr lang="en-US" altLang="zh-TW" sz="1800" dirty="0" err="1" smtClean="0"/>
              <a:t>PoS</a:t>
            </a:r>
            <a:r>
              <a:rPr lang="en-US" altLang="zh-TW" sz="1800" dirty="0" smtClean="0"/>
              <a:t>        </a:t>
            </a:r>
            <a:r>
              <a:rPr lang="en-US" altLang="zh-TW" sz="1800" dirty="0" err="1" smtClean="0"/>
              <a:t>DPoS</a:t>
            </a:r>
            <a:endParaRPr lang="zh-TW" altLang="en-US" sz="1800" dirty="0"/>
          </a:p>
        </p:txBody>
      </p:sp>
      <p:sp>
        <p:nvSpPr>
          <p:cNvPr id="16" name="文字方塊 15"/>
          <p:cNvSpPr txBox="1"/>
          <p:nvPr/>
        </p:nvSpPr>
        <p:spPr>
          <a:xfrm>
            <a:off x="4742456" y="3595176"/>
            <a:ext cx="3144405" cy="369332"/>
          </a:xfrm>
          <a:prstGeom prst="rect">
            <a:avLst/>
          </a:prstGeom>
          <a:noFill/>
        </p:spPr>
        <p:txBody>
          <a:bodyPr wrap="square" rtlCol="0">
            <a:spAutoFit/>
          </a:bodyPr>
          <a:lstStyle/>
          <a:p>
            <a:r>
              <a:rPr lang="zh-TW" altLang="en-US" sz="1800" dirty="0" smtClean="0"/>
              <a:t>發行機制    分配機制</a:t>
            </a:r>
            <a:endParaRPr lang="zh-TW" altLang="en-US" sz="1800" dirty="0"/>
          </a:p>
        </p:txBody>
      </p:sp>
      <p:sp>
        <p:nvSpPr>
          <p:cNvPr id="17" name="文字方塊 16"/>
          <p:cNvSpPr txBox="1"/>
          <p:nvPr/>
        </p:nvSpPr>
        <p:spPr>
          <a:xfrm>
            <a:off x="4913324" y="2777213"/>
            <a:ext cx="2688477" cy="646331"/>
          </a:xfrm>
          <a:prstGeom prst="rect">
            <a:avLst/>
          </a:prstGeom>
          <a:noFill/>
        </p:spPr>
        <p:txBody>
          <a:bodyPr wrap="square" rtlCol="0">
            <a:spAutoFit/>
          </a:bodyPr>
          <a:lstStyle/>
          <a:p>
            <a:r>
              <a:rPr lang="zh-TW" altLang="en-US" sz="1800" dirty="0" smtClean="0"/>
              <a:t>       腳本代碼</a:t>
            </a:r>
            <a:endParaRPr lang="en-US" altLang="zh-TW" sz="1800" dirty="0" smtClean="0"/>
          </a:p>
          <a:p>
            <a:r>
              <a:rPr lang="zh-TW" altLang="en-US" sz="1800" dirty="0" smtClean="0"/>
              <a:t>算法機制  智慧合約</a:t>
            </a:r>
            <a:endParaRPr lang="zh-TW" altLang="en-US" sz="1800" dirty="0"/>
          </a:p>
        </p:txBody>
      </p:sp>
      <p:sp>
        <p:nvSpPr>
          <p:cNvPr id="19" name="文字方塊 18"/>
          <p:cNvSpPr txBox="1"/>
          <p:nvPr/>
        </p:nvSpPr>
        <p:spPr>
          <a:xfrm>
            <a:off x="5065677" y="1794992"/>
            <a:ext cx="3527881" cy="923330"/>
          </a:xfrm>
          <a:prstGeom prst="rect">
            <a:avLst/>
          </a:prstGeom>
          <a:noFill/>
        </p:spPr>
        <p:txBody>
          <a:bodyPr wrap="square" rtlCol="0">
            <a:spAutoFit/>
          </a:bodyPr>
          <a:lstStyle/>
          <a:p>
            <a:r>
              <a:rPr lang="zh-TW" altLang="en-US" sz="1800" dirty="0" smtClean="0"/>
              <a:t>可程式化貨幣</a:t>
            </a:r>
            <a:endParaRPr lang="en-US" altLang="zh-TW" sz="1800" dirty="0" smtClean="0"/>
          </a:p>
          <a:p>
            <a:r>
              <a:rPr lang="zh-TW" altLang="en-US" sz="1800" dirty="0" smtClean="0"/>
              <a:t>可程式化金融</a:t>
            </a:r>
            <a:endParaRPr lang="en-US" altLang="zh-TW" sz="1800" dirty="0" smtClean="0"/>
          </a:p>
          <a:p>
            <a:r>
              <a:rPr lang="zh-TW" altLang="en-US" sz="1800" dirty="0" smtClean="0"/>
              <a:t>可程式社會</a:t>
            </a:r>
            <a:endParaRPr lang="zh-TW" altLang="en-US" sz="1800" dirty="0"/>
          </a:p>
        </p:txBody>
      </p:sp>
      <p:cxnSp>
        <p:nvCxnSpPr>
          <p:cNvPr id="22" name="直線接點 21"/>
          <p:cNvCxnSpPr/>
          <p:nvPr/>
        </p:nvCxnSpPr>
        <p:spPr>
          <a:xfrm>
            <a:off x="4510648" y="2718322"/>
            <a:ext cx="2694915" cy="0"/>
          </a:xfrm>
          <a:prstGeom prst="line">
            <a:avLst/>
          </a:prstGeom>
          <a:ln w="539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4331246" y="3500062"/>
            <a:ext cx="3101596" cy="0"/>
          </a:xfrm>
          <a:prstGeom prst="line">
            <a:avLst/>
          </a:prstGeom>
          <a:ln w="539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4117138" y="4157831"/>
            <a:ext cx="3424885" cy="0"/>
          </a:xfrm>
          <a:prstGeom prst="line">
            <a:avLst/>
          </a:prstGeom>
          <a:ln w="539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a:off x="4003093" y="4722082"/>
            <a:ext cx="3701370" cy="0"/>
          </a:xfrm>
          <a:prstGeom prst="line">
            <a:avLst/>
          </a:prstGeom>
          <a:ln w="539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3807861" y="5438774"/>
            <a:ext cx="4079000" cy="0"/>
          </a:xfrm>
          <a:prstGeom prst="line">
            <a:avLst/>
          </a:prstGeom>
          <a:ln w="53975">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ED68F725-9906-473B-9665-7A6937FB9D04}" type="slidenum">
              <a:rPr lang="en-US" altLang="zh-TW" smtClean="0">
                <a:solidFill>
                  <a:srgbClr val="0091EA"/>
                </a:solidFill>
              </a:rPr>
              <a:t>14</a:t>
            </a:fld>
            <a:endParaRPr lang="zh-TW" altLang="en-US" dirty="0" smtClean="0">
              <a:solidFill>
                <a:srgbClr val="0091EA"/>
              </a:solidFill>
            </a:endParaRPr>
          </a:p>
        </p:txBody>
      </p:sp>
    </p:spTree>
    <p:extLst>
      <p:ext uri="{BB962C8B-B14F-4D97-AF65-F5344CB8AC3E}">
        <p14:creationId xmlns:p14="http://schemas.microsoft.com/office/powerpoint/2010/main" val="2152994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密碼學技術</a:t>
            </a:r>
            <a:endParaRPr lang="zh-TW" altLang="en-US" dirty="0"/>
          </a:p>
        </p:txBody>
      </p:sp>
      <p:sp>
        <p:nvSpPr>
          <p:cNvPr id="3" name="副標題 2"/>
          <p:cNvSpPr>
            <a:spLocks noGrp="1"/>
          </p:cNvSpPr>
          <p:nvPr>
            <p:ph type="subTitle" idx="1"/>
          </p:nvPr>
        </p:nvSpPr>
        <p:spPr/>
        <p:txBody>
          <a:bodyPr/>
          <a:lstStyle/>
          <a:p>
            <a:endParaRPr lang="zh-TW" altLang="en-US"/>
          </a:p>
        </p:txBody>
      </p:sp>
      <p:sp>
        <p:nvSpPr>
          <p:cNvPr id="5"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D0ABB98D-9279-41D8-8861-03C1501C42A8}" type="slidenum">
              <a:rPr lang="en-US" altLang="zh-TW" smtClean="0">
                <a:solidFill>
                  <a:srgbClr val="0091EA"/>
                </a:solidFill>
              </a:rPr>
              <a:t>15</a:t>
            </a:fld>
            <a:endParaRPr lang="zh-TW" altLang="en-US" dirty="0" smtClean="0">
              <a:solidFill>
                <a:srgbClr val="0091EA"/>
              </a:solidFill>
            </a:endParaRPr>
          </a:p>
        </p:txBody>
      </p:sp>
    </p:spTree>
    <p:extLst>
      <p:ext uri="{BB962C8B-B14F-4D97-AF65-F5344CB8AC3E}">
        <p14:creationId xmlns:p14="http://schemas.microsoft.com/office/powerpoint/2010/main" val="278117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83637" y="4967469"/>
            <a:ext cx="7546296" cy="1231964"/>
          </a:xfrm>
          <a:prstGeom prst="rect">
            <a:avLst/>
          </a:prstGeom>
          <a:blipFill>
            <a:blip r:embed="rId3"/>
            <a:tile tx="0" ty="0" sx="100000" sy="100000" flip="none" algn="tl"/>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1183637" y="2346385"/>
            <a:ext cx="7546296" cy="2087592"/>
          </a:xfrm>
          <a:prstGeom prst="rect">
            <a:avLst/>
          </a:prstGeom>
          <a:blipFill>
            <a:blip r:embed="rId3"/>
            <a:tile tx="0" ty="0" sx="100000" sy="100000" flip="none" algn="tl"/>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dirty="0" smtClean="0"/>
              <a:t>雜湊函數（</a:t>
            </a:r>
            <a:r>
              <a:rPr lang="en-US" altLang="zh-TW" dirty="0" smtClean="0"/>
              <a:t>Hash Function)</a:t>
            </a:r>
            <a:endParaRPr lang="zh-TW" altLang="en-US" dirty="0"/>
          </a:p>
        </p:txBody>
      </p:sp>
      <p:sp>
        <p:nvSpPr>
          <p:cNvPr id="3" name="文字版面配置區 2"/>
          <p:cNvSpPr>
            <a:spLocks noGrp="1"/>
          </p:cNvSpPr>
          <p:nvPr>
            <p:ph type="body" idx="1"/>
          </p:nvPr>
        </p:nvSpPr>
        <p:spPr/>
        <p:txBody>
          <a:bodyPr/>
          <a:lstStyle/>
          <a:p>
            <a:pPr>
              <a:spcAft>
                <a:spcPts val="1200"/>
              </a:spcAft>
            </a:pPr>
            <a:r>
              <a:rPr lang="zh-TW" altLang="en-US" dirty="0" smtClean="0"/>
              <a:t>密碼學中雜湊函數具有兩個主要功能：</a:t>
            </a:r>
            <a:endParaRPr lang="en-US" altLang="zh-TW" dirty="0" smtClean="0"/>
          </a:p>
          <a:p>
            <a:pPr lvl="1">
              <a:spcAft>
                <a:spcPts val="600"/>
              </a:spcAft>
            </a:pPr>
            <a:r>
              <a:rPr lang="zh-TW" altLang="en-US" dirty="0" smtClean="0"/>
              <a:t>將文件訊息打散及重組，使其不能再還原為原始文件訊息，也就是單向（</a:t>
            </a:r>
            <a:r>
              <a:rPr lang="en-US" altLang="zh-TW" dirty="0" smtClean="0"/>
              <a:t>one way</a:t>
            </a:r>
            <a:r>
              <a:rPr lang="zh-TW" altLang="en-US" dirty="0" smtClean="0"/>
              <a:t>）函數的功能。</a:t>
            </a:r>
            <a:endParaRPr lang="en-US" altLang="zh-TW" dirty="0" smtClean="0"/>
          </a:p>
          <a:p>
            <a:pPr lvl="1">
              <a:spcAft>
                <a:spcPts val="600"/>
              </a:spcAft>
            </a:pPr>
            <a:r>
              <a:rPr lang="zh-TW" altLang="en-US" dirty="0" smtClean="0"/>
              <a:t>將任意長度的文件訊息壓縮成固定長度的訊息摘要（</a:t>
            </a:r>
            <a:r>
              <a:rPr lang="en-US" altLang="zh-TW" dirty="0" smtClean="0"/>
              <a:t>message digest, </a:t>
            </a:r>
            <a:r>
              <a:rPr lang="zh-TW" altLang="en-US" dirty="0" smtClean="0"/>
              <a:t>簡稱</a:t>
            </a:r>
            <a:r>
              <a:rPr lang="en-US" altLang="zh-TW" dirty="0" smtClean="0"/>
              <a:t>MD</a:t>
            </a:r>
            <a:r>
              <a:rPr lang="zh-TW" altLang="en-US" dirty="0" smtClean="0"/>
              <a:t>），也稱為數位指紋（</a:t>
            </a:r>
            <a:r>
              <a:rPr lang="en-US" altLang="zh-TW" dirty="0" smtClean="0"/>
              <a:t>digital fingerprint</a:t>
            </a:r>
            <a:r>
              <a:rPr lang="zh-TW" altLang="en-US" dirty="0" smtClean="0"/>
              <a:t>）。</a:t>
            </a:r>
            <a:endParaRPr lang="en-US" altLang="zh-TW" dirty="0" smtClean="0"/>
          </a:p>
          <a:p>
            <a:pPr>
              <a:spcAft>
                <a:spcPts val="600"/>
              </a:spcAft>
            </a:pPr>
            <a:r>
              <a:rPr lang="zh-TW" altLang="en-US" dirty="0" smtClean="0"/>
              <a:t>數學式子表示為：</a:t>
            </a:r>
            <a:r>
              <a:rPr lang="en-US" altLang="zh-TW" b="1" dirty="0" smtClean="0">
                <a:solidFill>
                  <a:srgbClr val="0070C0"/>
                </a:solidFill>
              </a:rPr>
              <a:t>MD = H (M)</a:t>
            </a:r>
          </a:p>
          <a:p>
            <a:pPr lvl="1">
              <a:spcAft>
                <a:spcPts val="600"/>
              </a:spcAft>
            </a:pPr>
            <a:r>
              <a:rPr lang="en-US" altLang="zh-TW" dirty="0" smtClean="0"/>
              <a:t>H(.)</a:t>
            </a:r>
            <a:r>
              <a:rPr lang="zh-TW" altLang="en-US" dirty="0" smtClean="0"/>
              <a:t>為單向雜湊函數，</a:t>
            </a:r>
            <a:r>
              <a:rPr lang="en-US" altLang="zh-TW" dirty="0" smtClean="0"/>
              <a:t>M</a:t>
            </a:r>
            <a:r>
              <a:rPr lang="zh-TW" altLang="en-US" dirty="0" smtClean="0"/>
              <a:t>表示一個任意長度的文件訊息，</a:t>
            </a:r>
            <a:r>
              <a:rPr lang="en-US" altLang="zh-TW" dirty="0" smtClean="0"/>
              <a:t>MD</a:t>
            </a:r>
            <a:r>
              <a:rPr lang="zh-TW" altLang="en-US" dirty="0" smtClean="0"/>
              <a:t>則表示文件訊息</a:t>
            </a:r>
            <a:r>
              <a:rPr lang="en-US" altLang="zh-TW" dirty="0" smtClean="0"/>
              <a:t>M</a:t>
            </a:r>
            <a:r>
              <a:rPr lang="zh-TW" altLang="en-US" dirty="0" smtClean="0"/>
              <a:t>經過雜湊函數</a:t>
            </a:r>
            <a:r>
              <a:rPr lang="en-US" altLang="zh-TW" dirty="0" smtClean="0"/>
              <a:t>H</a:t>
            </a:r>
            <a:r>
              <a:rPr lang="zh-TW" altLang="en-US" dirty="0" smtClean="0"/>
              <a:t>運算後所產生一個固定長度的值。</a:t>
            </a:r>
            <a:endParaRPr lang="en-US" altLang="zh-TW" dirty="0" smtClean="0"/>
          </a:p>
        </p:txBody>
      </p:sp>
      <p:sp>
        <p:nvSpPr>
          <p:cNvPr id="8"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CF4556D4-5240-46E8-BC21-7FE5C63C76D2}" type="slidenum">
              <a:rPr lang="en-US" altLang="zh-TW" smtClean="0">
                <a:solidFill>
                  <a:srgbClr val="0091EA"/>
                </a:solidFill>
              </a:rPr>
              <a:t>16</a:t>
            </a:fld>
            <a:endParaRPr lang="zh-TW" altLang="en-US" dirty="0" smtClean="0">
              <a:solidFill>
                <a:srgbClr val="0091EA"/>
              </a:solidFill>
            </a:endParaRPr>
          </a:p>
        </p:txBody>
      </p:sp>
    </p:spTree>
    <p:extLst>
      <p:ext uri="{BB962C8B-B14F-4D97-AF65-F5344CB8AC3E}">
        <p14:creationId xmlns:p14="http://schemas.microsoft.com/office/powerpoint/2010/main" val="36206248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83637" y="2346385"/>
            <a:ext cx="7546296" cy="2623180"/>
          </a:xfrm>
          <a:prstGeom prst="rect">
            <a:avLst/>
          </a:prstGeom>
          <a:blipFill>
            <a:blip r:embed="rId3"/>
            <a:tile tx="0" ty="0" sx="100000" sy="100000" flip="none" algn="tl"/>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dirty="0"/>
              <a:t>雜湊函數（</a:t>
            </a:r>
            <a:r>
              <a:rPr lang="en-US" altLang="zh-TW" dirty="0"/>
              <a:t>Hash Function)</a:t>
            </a:r>
            <a:endParaRPr lang="zh-TW" altLang="en-US" dirty="0"/>
          </a:p>
        </p:txBody>
      </p:sp>
      <p:sp>
        <p:nvSpPr>
          <p:cNvPr id="3" name="文字版面配置區 2"/>
          <p:cNvSpPr>
            <a:spLocks noGrp="1"/>
          </p:cNvSpPr>
          <p:nvPr>
            <p:ph type="body" idx="1"/>
          </p:nvPr>
        </p:nvSpPr>
        <p:spPr>
          <a:xfrm>
            <a:off x="786150" y="1682267"/>
            <a:ext cx="7704708" cy="4764900"/>
          </a:xfrm>
        </p:spPr>
        <p:txBody>
          <a:bodyPr/>
          <a:lstStyle/>
          <a:p>
            <a:pPr>
              <a:spcAft>
                <a:spcPts val="1200"/>
              </a:spcAft>
            </a:pPr>
            <a:r>
              <a:rPr lang="zh-TW" altLang="en-US" dirty="0"/>
              <a:t>密碼學中雜湊函數具有三個特性：</a:t>
            </a:r>
          </a:p>
          <a:p>
            <a:pPr lvl="1">
              <a:spcAft>
                <a:spcPts val="600"/>
              </a:spcAft>
            </a:pPr>
            <a:r>
              <a:rPr lang="zh-TW" altLang="en-US" dirty="0"/>
              <a:t>給定文件訊息Ｍ，可以很容易地算出對應的訊息摘要</a:t>
            </a:r>
            <a:r>
              <a:rPr lang="en-US" altLang="zh-TW" dirty="0"/>
              <a:t>MD</a:t>
            </a:r>
            <a:r>
              <a:rPr lang="zh-TW" altLang="en-US" dirty="0"/>
              <a:t>。</a:t>
            </a:r>
          </a:p>
          <a:p>
            <a:pPr lvl="1">
              <a:spcAft>
                <a:spcPts val="600"/>
              </a:spcAft>
            </a:pPr>
            <a:r>
              <a:rPr lang="zh-TW" altLang="en-US" dirty="0"/>
              <a:t>給定一個訊息摘要</a:t>
            </a:r>
            <a:r>
              <a:rPr lang="en-US" altLang="zh-TW" dirty="0"/>
              <a:t>MD</a:t>
            </a:r>
            <a:r>
              <a:rPr lang="zh-TW" altLang="en-US" dirty="0" smtClean="0"/>
              <a:t>，計算上很</a:t>
            </a:r>
            <a:r>
              <a:rPr lang="zh-TW" altLang="en-US" dirty="0"/>
              <a:t>難從</a:t>
            </a:r>
            <a:r>
              <a:rPr lang="en-US" altLang="zh-TW" dirty="0"/>
              <a:t>MD</a:t>
            </a:r>
            <a:r>
              <a:rPr lang="zh-TW" altLang="en-US" dirty="0"/>
              <a:t>去找到一個文件訊息Ｍ‘，使得</a:t>
            </a:r>
            <a:r>
              <a:rPr lang="en-US" altLang="zh-TW" dirty="0"/>
              <a:t>H(</a:t>
            </a:r>
            <a:r>
              <a:rPr lang="zh-TW" altLang="en-US" dirty="0"/>
              <a:t>Ｍ‘</a:t>
            </a:r>
            <a:r>
              <a:rPr lang="en-US" altLang="zh-TW" dirty="0"/>
              <a:t>)=MD</a:t>
            </a:r>
            <a:r>
              <a:rPr lang="zh-TW" altLang="en-US" dirty="0"/>
              <a:t>。</a:t>
            </a:r>
          </a:p>
          <a:p>
            <a:pPr lvl="1">
              <a:spcAft>
                <a:spcPts val="600"/>
              </a:spcAft>
            </a:pPr>
            <a:r>
              <a:rPr lang="zh-TW" altLang="en-US" dirty="0"/>
              <a:t>給</a:t>
            </a:r>
            <a:r>
              <a:rPr lang="zh-TW" altLang="en-US" dirty="0" smtClean="0"/>
              <a:t>定一個文件訊息</a:t>
            </a:r>
            <a:r>
              <a:rPr lang="en-US" altLang="zh-TW" dirty="0" smtClean="0"/>
              <a:t>M</a:t>
            </a:r>
            <a:r>
              <a:rPr lang="zh-TW" altLang="en-US" dirty="0" smtClean="0"/>
              <a:t>，計算上很難再去找到另一個文件訊息</a:t>
            </a:r>
            <a:r>
              <a:rPr lang="zh-TW" altLang="en-US" dirty="0"/>
              <a:t>Ｍ</a:t>
            </a:r>
            <a:r>
              <a:rPr lang="zh-TW" altLang="en-US" dirty="0" smtClean="0"/>
              <a:t>‘，使得</a:t>
            </a:r>
            <a:r>
              <a:rPr lang="en-US" altLang="zh-TW" dirty="0" smtClean="0"/>
              <a:t>H(M)=</a:t>
            </a:r>
            <a:r>
              <a:rPr lang="en-US" altLang="zh-TW" dirty="0"/>
              <a:t>H(</a:t>
            </a:r>
            <a:r>
              <a:rPr lang="zh-TW" altLang="en-US" dirty="0"/>
              <a:t>Ｍ‘</a:t>
            </a:r>
            <a:r>
              <a:rPr lang="en-US" altLang="zh-TW" dirty="0"/>
              <a:t>)</a:t>
            </a:r>
            <a:r>
              <a:rPr lang="zh-TW" altLang="en-US" dirty="0" smtClean="0"/>
              <a:t>。</a:t>
            </a:r>
            <a:endParaRPr lang="en-US" altLang="zh-TW" dirty="0" smtClean="0"/>
          </a:p>
          <a:p>
            <a:endParaRPr lang="zh-TW" altLang="en-US" dirty="0"/>
          </a:p>
          <a:p>
            <a:endParaRPr lang="zh-TW" altLang="en-US" dirty="0"/>
          </a:p>
        </p:txBody>
      </p:sp>
      <p:sp>
        <p:nvSpPr>
          <p:cNvPr id="6"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1A3EA7BD-7B39-4CA7-B6FF-D6DC1BE19CD3}" type="slidenum">
              <a:rPr lang="en-US" altLang="zh-TW" smtClean="0">
                <a:solidFill>
                  <a:srgbClr val="0091EA"/>
                </a:solidFill>
              </a:rPr>
              <a:t>17</a:t>
            </a:fld>
            <a:endParaRPr lang="zh-TW" altLang="en-US" dirty="0" smtClean="0">
              <a:solidFill>
                <a:srgbClr val="0091EA"/>
              </a:solidFill>
            </a:endParaRPr>
          </a:p>
        </p:txBody>
      </p:sp>
    </p:spTree>
    <p:extLst>
      <p:ext uri="{BB962C8B-B14F-4D97-AF65-F5344CB8AC3E}">
        <p14:creationId xmlns:p14="http://schemas.microsoft.com/office/powerpoint/2010/main" val="22275863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雜湊函數（</a:t>
            </a:r>
            <a:r>
              <a:rPr lang="en-US" altLang="zh-TW" dirty="0"/>
              <a:t>Hash </a:t>
            </a:r>
            <a:r>
              <a:rPr lang="en-US" altLang="zh-TW" dirty="0" smtClean="0"/>
              <a:t>Function</a:t>
            </a:r>
            <a:r>
              <a:rPr lang="en-US" altLang="zh-TW" dirty="0"/>
              <a:t>)</a:t>
            </a:r>
            <a:endParaRPr lang="zh-TW" altLang="en-US" dirty="0"/>
          </a:p>
        </p:txBody>
      </p:sp>
      <p:sp>
        <p:nvSpPr>
          <p:cNvPr id="3" name="文字版面配置區 2"/>
          <p:cNvSpPr>
            <a:spLocks noGrp="1"/>
          </p:cNvSpPr>
          <p:nvPr>
            <p:ph type="body" idx="1"/>
          </p:nvPr>
        </p:nvSpPr>
        <p:spPr>
          <a:xfrm>
            <a:off x="606536" y="1647855"/>
            <a:ext cx="7571700" cy="4764900"/>
          </a:xfrm>
        </p:spPr>
        <p:txBody>
          <a:bodyPr/>
          <a:lstStyle/>
          <a:p>
            <a:r>
              <a:rPr lang="zh-TW" altLang="en-US" dirty="0" smtClean="0"/>
              <a:t>文件訊息的完整性驗證</a:t>
            </a:r>
            <a:endParaRPr lang="zh-TW" altLang="en-US" dirty="0"/>
          </a:p>
        </p:txBody>
      </p:sp>
      <p:sp>
        <p:nvSpPr>
          <p:cNvPr id="5" name="矩形 4"/>
          <p:cNvSpPr/>
          <p:nvPr/>
        </p:nvSpPr>
        <p:spPr>
          <a:xfrm>
            <a:off x="930727" y="3706587"/>
            <a:ext cx="1306286" cy="63681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smtClean="0">
                <a:solidFill>
                  <a:schemeClr val="tx1"/>
                </a:solidFill>
              </a:rPr>
              <a:t>訊息</a:t>
            </a:r>
            <a:r>
              <a:rPr lang="en-US" altLang="zh-TW" sz="2400" dirty="0" smtClean="0">
                <a:solidFill>
                  <a:schemeClr val="tx1"/>
                </a:solidFill>
              </a:rPr>
              <a:t>M</a:t>
            </a:r>
            <a:endParaRPr lang="zh-TW" altLang="en-US" sz="2400" dirty="0">
              <a:solidFill>
                <a:schemeClr val="tx1"/>
              </a:solidFill>
            </a:endParaRPr>
          </a:p>
        </p:txBody>
      </p:sp>
      <p:sp>
        <p:nvSpPr>
          <p:cNvPr id="6" name="圓角矩形 5"/>
          <p:cNvSpPr/>
          <p:nvPr/>
        </p:nvSpPr>
        <p:spPr>
          <a:xfrm>
            <a:off x="2237013" y="4717648"/>
            <a:ext cx="1534886" cy="915711"/>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zh-TW" altLang="en-US" sz="2400" dirty="0" smtClean="0"/>
              <a:t>單向雜湊函數</a:t>
            </a:r>
            <a:endParaRPr lang="zh-TW" altLang="en-US" sz="2400" dirty="0"/>
          </a:p>
        </p:txBody>
      </p:sp>
      <p:sp>
        <p:nvSpPr>
          <p:cNvPr id="7" name="圓角矩形 6"/>
          <p:cNvSpPr/>
          <p:nvPr/>
        </p:nvSpPr>
        <p:spPr>
          <a:xfrm>
            <a:off x="2653391" y="3774770"/>
            <a:ext cx="702129" cy="506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err="1" smtClean="0"/>
              <a:t>ll</a:t>
            </a:r>
            <a:endParaRPr lang="zh-TW" altLang="en-US" sz="2400" dirty="0"/>
          </a:p>
        </p:txBody>
      </p:sp>
      <p:sp>
        <p:nvSpPr>
          <p:cNvPr id="8" name="矩形 7"/>
          <p:cNvSpPr/>
          <p:nvPr/>
        </p:nvSpPr>
        <p:spPr>
          <a:xfrm>
            <a:off x="3791119" y="3712325"/>
            <a:ext cx="1923881" cy="63681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dirty="0" smtClean="0">
                <a:solidFill>
                  <a:schemeClr val="tx1"/>
                </a:solidFill>
              </a:rPr>
              <a:t> 訊息</a:t>
            </a:r>
            <a:r>
              <a:rPr lang="en-US" altLang="zh-TW" sz="2400" dirty="0" smtClean="0">
                <a:solidFill>
                  <a:schemeClr val="tx1"/>
                </a:solidFill>
              </a:rPr>
              <a:t>M   MD</a:t>
            </a:r>
            <a:endParaRPr lang="zh-TW" altLang="en-US" sz="2400" dirty="0">
              <a:solidFill>
                <a:schemeClr val="tx1"/>
              </a:solidFill>
            </a:endParaRPr>
          </a:p>
        </p:txBody>
      </p:sp>
      <p:cxnSp>
        <p:nvCxnSpPr>
          <p:cNvPr id="10" name="直線接點 9"/>
          <p:cNvCxnSpPr/>
          <p:nvPr/>
        </p:nvCxnSpPr>
        <p:spPr>
          <a:xfrm>
            <a:off x="4963886" y="3728654"/>
            <a:ext cx="16328" cy="614748"/>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11" name="圓角矩形 10"/>
          <p:cNvSpPr/>
          <p:nvPr/>
        </p:nvSpPr>
        <p:spPr>
          <a:xfrm>
            <a:off x="6822964" y="4717648"/>
            <a:ext cx="1534886" cy="915711"/>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zh-TW" altLang="en-US" sz="2400" dirty="0" smtClean="0"/>
              <a:t>單向雜湊函數</a:t>
            </a:r>
            <a:endParaRPr lang="zh-TW" altLang="en-US" sz="2400" dirty="0"/>
          </a:p>
        </p:txBody>
      </p:sp>
      <p:cxnSp>
        <p:nvCxnSpPr>
          <p:cNvPr id="17" name="直線單箭頭接點 16"/>
          <p:cNvCxnSpPr>
            <a:stCxn id="5" idx="3"/>
            <a:endCxn id="7" idx="1"/>
          </p:cNvCxnSpPr>
          <p:nvPr/>
        </p:nvCxnSpPr>
        <p:spPr>
          <a:xfrm>
            <a:off x="2237013" y="4024995"/>
            <a:ext cx="416378" cy="286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7" idx="3"/>
            <a:endCxn id="8" idx="1"/>
          </p:cNvCxnSpPr>
          <p:nvPr/>
        </p:nvCxnSpPr>
        <p:spPr>
          <a:xfrm>
            <a:off x="3355520" y="4027863"/>
            <a:ext cx="435599" cy="287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3" name="直線接點 22"/>
          <p:cNvCxnSpPr>
            <a:stCxn id="5" idx="2"/>
          </p:cNvCxnSpPr>
          <p:nvPr/>
        </p:nvCxnSpPr>
        <p:spPr>
          <a:xfrm>
            <a:off x="1583870" y="4343402"/>
            <a:ext cx="0" cy="832101"/>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endCxn id="6" idx="1"/>
          </p:cNvCxnSpPr>
          <p:nvPr/>
        </p:nvCxnSpPr>
        <p:spPr>
          <a:xfrm>
            <a:off x="1583870" y="5175503"/>
            <a:ext cx="653143" cy="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a:off x="4572000" y="4343402"/>
            <a:ext cx="0" cy="832101"/>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endCxn id="11" idx="1"/>
          </p:cNvCxnSpPr>
          <p:nvPr/>
        </p:nvCxnSpPr>
        <p:spPr>
          <a:xfrm>
            <a:off x="4572000" y="5175503"/>
            <a:ext cx="2250964" cy="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30" name="圓角矩形 29"/>
          <p:cNvSpPr/>
          <p:nvPr/>
        </p:nvSpPr>
        <p:spPr>
          <a:xfrm>
            <a:off x="7167053" y="3764629"/>
            <a:ext cx="702129" cy="506186"/>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t>= ?</a:t>
            </a:r>
            <a:endParaRPr lang="zh-TW" altLang="en-US" sz="2400" dirty="0"/>
          </a:p>
        </p:txBody>
      </p:sp>
      <p:cxnSp>
        <p:nvCxnSpPr>
          <p:cNvPr id="32" name="直線單箭頭接點 31"/>
          <p:cNvCxnSpPr>
            <a:stCxn id="8" idx="3"/>
          </p:cNvCxnSpPr>
          <p:nvPr/>
        </p:nvCxnSpPr>
        <p:spPr>
          <a:xfrm flipV="1">
            <a:off x="5715000" y="4024994"/>
            <a:ext cx="1452053" cy="5739"/>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11" idx="0"/>
          </p:cNvCxnSpPr>
          <p:nvPr/>
        </p:nvCxnSpPr>
        <p:spPr>
          <a:xfrm flipV="1">
            <a:off x="7590407" y="4280956"/>
            <a:ext cx="2379" cy="436692"/>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2995614" y="4273554"/>
            <a:ext cx="2379" cy="436692"/>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3012393" y="4345413"/>
            <a:ext cx="583814" cy="400110"/>
          </a:xfrm>
          <a:prstGeom prst="rect">
            <a:avLst/>
          </a:prstGeom>
          <a:noFill/>
        </p:spPr>
        <p:txBody>
          <a:bodyPr wrap="none" rtlCol="0">
            <a:spAutoFit/>
          </a:bodyPr>
          <a:lstStyle/>
          <a:p>
            <a:r>
              <a:rPr lang="en-US" altLang="zh-TW" sz="2000" dirty="0" smtClean="0"/>
              <a:t>MD</a:t>
            </a:r>
            <a:endParaRPr lang="zh-TW" altLang="en-US" sz="2000" dirty="0"/>
          </a:p>
        </p:txBody>
      </p:sp>
      <p:sp>
        <p:nvSpPr>
          <p:cNvPr id="37" name="文字方塊 36"/>
          <p:cNvSpPr txBox="1"/>
          <p:nvPr/>
        </p:nvSpPr>
        <p:spPr>
          <a:xfrm>
            <a:off x="6403625" y="3599499"/>
            <a:ext cx="583814" cy="400110"/>
          </a:xfrm>
          <a:prstGeom prst="rect">
            <a:avLst/>
          </a:prstGeom>
          <a:noFill/>
        </p:spPr>
        <p:txBody>
          <a:bodyPr wrap="none" rtlCol="0">
            <a:spAutoFit/>
          </a:bodyPr>
          <a:lstStyle/>
          <a:p>
            <a:r>
              <a:rPr lang="en-US" altLang="zh-TW" sz="2000" dirty="0" smtClean="0"/>
              <a:t>MD</a:t>
            </a:r>
            <a:endParaRPr lang="zh-TW" altLang="en-US" sz="2000" dirty="0"/>
          </a:p>
        </p:txBody>
      </p:sp>
      <p:sp>
        <p:nvSpPr>
          <p:cNvPr id="38" name="文字方塊 37"/>
          <p:cNvSpPr txBox="1"/>
          <p:nvPr/>
        </p:nvSpPr>
        <p:spPr>
          <a:xfrm>
            <a:off x="7669908" y="4333880"/>
            <a:ext cx="641522" cy="400110"/>
          </a:xfrm>
          <a:prstGeom prst="rect">
            <a:avLst/>
          </a:prstGeom>
          <a:noFill/>
        </p:spPr>
        <p:txBody>
          <a:bodyPr wrap="none" rtlCol="0">
            <a:spAutoFit/>
          </a:bodyPr>
          <a:lstStyle/>
          <a:p>
            <a:r>
              <a:rPr lang="en-US" altLang="zh-TW" sz="2000" dirty="0" smtClean="0"/>
              <a:t>MD</a:t>
            </a:r>
            <a:r>
              <a:rPr lang="en-US" altLang="zh-TW" sz="2000" b="1" baseline="30000" dirty="0" smtClean="0"/>
              <a:t>’</a:t>
            </a:r>
            <a:endParaRPr lang="zh-TW" altLang="en-US" sz="2000" b="1" baseline="30000" dirty="0"/>
          </a:p>
        </p:txBody>
      </p:sp>
      <p:pic>
        <p:nvPicPr>
          <p:cNvPr id="40" name="圖片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861" y="2501434"/>
            <a:ext cx="1263195" cy="1263195"/>
          </a:xfrm>
          <a:prstGeom prst="rect">
            <a:avLst/>
          </a:prstGeom>
        </p:spPr>
      </p:pic>
      <p:pic>
        <p:nvPicPr>
          <p:cNvPr id="41" name="圖片 40"/>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61389" y="2399851"/>
            <a:ext cx="1306735" cy="1306735"/>
          </a:xfrm>
          <a:prstGeom prst="rect">
            <a:avLst/>
          </a:prstGeom>
        </p:spPr>
      </p:pic>
      <p:sp>
        <p:nvSpPr>
          <p:cNvPr id="42" name="文字方塊 41"/>
          <p:cNvSpPr txBox="1"/>
          <p:nvPr/>
        </p:nvSpPr>
        <p:spPr>
          <a:xfrm>
            <a:off x="1423650" y="2630628"/>
            <a:ext cx="582211" cy="307777"/>
          </a:xfrm>
          <a:prstGeom prst="rect">
            <a:avLst/>
          </a:prstGeom>
          <a:noFill/>
        </p:spPr>
        <p:txBody>
          <a:bodyPr wrap="none" rtlCol="0">
            <a:spAutoFit/>
          </a:bodyPr>
          <a:lstStyle/>
          <a:p>
            <a:r>
              <a:rPr lang="en-US" altLang="zh-TW" dirty="0" smtClean="0"/>
              <a:t>Mary</a:t>
            </a:r>
            <a:endParaRPr lang="zh-TW" altLang="en-US" dirty="0"/>
          </a:p>
        </p:txBody>
      </p:sp>
      <p:sp>
        <p:nvSpPr>
          <p:cNvPr id="43" name="文字方塊 42"/>
          <p:cNvSpPr txBox="1"/>
          <p:nvPr/>
        </p:nvSpPr>
        <p:spPr>
          <a:xfrm>
            <a:off x="7355650" y="2686914"/>
            <a:ext cx="542136" cy="307777"/>
          </a:xfrm>
          <a:prstGeom prst="rect">
            <a:avLst/>
          </a:prstGeom>
          <a:noFill/>
        </p:spPr>
        <p:txBody>
          <a:bodyPr wrap="none" rtlCol="0">
            <a:spAutoFit/>
          </a:bodyPr>
          <a:lstStyle/>
          <a:p>
            <a:r>
              <a:rPr lang="en-US" altLang="zh-TW" dirty="0" smtClean="0"/>
              <a:t>Tom</a:t>
            </a:r>
            <a:endParaRPr lang="zh-TW" altLang="en-US" dirty="0"/>
          </a:p>
        </p:txBody>
      </p:sp>
      <p:sp>
        <p:nvSpPr>
          <p:cNvPr id="28"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96871979-250D-4C49-BBF8-795279A2E84D}" type="slidenum">
              <a:rPr lang="en-US" altLang="zh-TW" smtClean="0">
                <a:solidFill>
                  <a:srgbClr val="0091EA"/>
                </a:solidFill>
              </a:rPr>
              <a:t>18</a:t>
            </a:fld>
            <a:endParaRPr lang="zh-TW" altLang="en-US" dirty="0" smtClean="0">
              <a:solidFill>
                <a:srgbClr val="0091EA"/>
              </a:solidFill>
            </a:endParaRPr>
          </a:p>
        </p:txBody>
      </p:sp>
    </p:spTree>
    <p:extLst>
      <p:ext uri="{BB962C8B-B14F-4D97-AF65-F5344CB8AC3E}">
        <p14:creationId xmlns:p14="http://schemas.microsoft.com/office/powerpoint/2010/main" val="67451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1254271" y="2056716"/>
            <a:ext cx="7546296" cy="1866572"/>
          </a:xfrm>
          <a:prstGeom prst="rect">
            <a:avLst/>
          </a:prstGeom>
          <a:blipFill>
            <a:blip r:embed="rId3"/>
            <a:tile tx="0" ty="0" sx="100000" sy="100000" flip="none" algn="tl"/>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dirty="0"/>
              <a:t>雜湊函</a:t>
            </a:r>
            <a:r>
              <a:rPr lang="zh-TW" altLang="en-US" dirty="0" smtClean="0"/>
              <a:t>數（</a:t>
            </a:r>
            <a:r>
              <a:rPr lang="en-US" altLang="zh-TW" dirty="0"/>
              <a:t>Hash Function)</a:t>
            </a:r>
            <a:endParaRPr lang="zh-TW" altLang="en-US" dirty="0"/>
          </a:p>
        </p:txBody>
      </p:sp>
      <p:sp>
        <p:nvSpPr>
          <p:cNvPr id="3" name="文字版面配置區 2"/>
          <p:cNvSpPr>
            <a:spLocks noGrp="1"/>
          </p:cNvSpPr>
          <p:nvPr>
            <p:ph type="body" idx="1"/>
          </p:nvPr>
        </p:nvSpPr>
        <p:spPr>
          <a:xfrm>
            <a:off x="786150" y="1475371"/>
            <a:ext cx="7859086" cy="2802462"/>
          </a:xfrm>
        </p:spPr>
        <p:txBody>
          <a:bodyPr/>
          <a:lstStyle/>
          <a:p>
            <a:r>
              <a:rPr lang="en-US" altLang="zh-TW" dirty="0" smtClean="0"/>
              <a:t>SHA</a:t>
            </a:r>
            <a:r>
              <a:rPr lang="zh-TW" altLang="en-US" dirty="0" smtClean="0"/>
              <a:t>（</a:t>
            </a:r>
            <a:r>
              <a:rPr lang="en-US" altLang="zh-TW" dirty="0" smtClean="0"/>
              <a:t>Secure Hash Algorithm)</a:t>
            </a:r>
            <a:r>
              <a:rPr lang="zh-TW" altLang="en-US" dirty="0" smtClean="0"/>
              <a:t>安全雜湊函數</a:t>
            </a:r>
            <a:endParaRPr lang="en-US" altLang="zh-TW" dirty="0" smtClean="0"/>
          </a:p>
          <a:p>
            <a:pPr lvl="1"/>
            <a:r>
              <a:rPr lang="zh-TW" altLang="en-US" dirty="0" smtClean="0"/>
              <a:t>由美國國家標準技術局（Ｎ</a:t>
            </a:r>
            <a:r>
              <a:rPr lang="en-US" altLang="zh-TW" dirty="0" smtClean="0"/>
              <a:t>IST</a:t>
            </a:r>
            <a:r>
              <a:rPr lang="zh-TW" altLang="en-US" dirty="0" smtClean="0"/>
              <a:t>）為了確保數位簽章演算法（</a:t>
            </a:r>
            <a:r>
              <a:rPr lang="en-US" altLang="zh-TW" dirty="0" smtClean="0"/>
              <a:t>Digital Signature Algorithm, DSA</a:t>
            </a:r>
            <a:r>
              <a:rPr lang="zh-TW" altLang="en-US" dirty="0" smtClean="0"/>
              <a:t>）的安全性於</a:t>
            </a:r>
            <a:r>
              <a:rPr lang="en-US" altLang="zh-TW" dirty="0" smtClean="0"/>
              <a:t>1993</a:t>
            </a:r>
            <a:r>
              <a:rPr lang="zh-TW" altLang="en-US" dirty="0" smtClean="0"/>
              <a:t>年所提出來的雜湊函數，後來於</a:t>
            </a:r>
            <a:r>
              <a:rPr lang="en-US" altLang="zh-TW" dirty="0" smtClean="0"/>
              <a:t>1995</a:t>
            </a:r>
            <a:r>
              <a:rPr lang="zh-TW" altLang="en-US" dirty="0" smtClean="0"/>
              <a:t>年提出修改版本</a:t>
            </a:r>
            <a:r>
              <a:rPr lang="en-US" altLang="zh-TW" dirty="0" smtClean="0"/>
              <a:t>SHA-1</a:t>
            </a:r>
            <a:r>
              <a:rPr lang="zh-TW" altLang="en-US" dirty="0" smtClean="0"/>
              <a:t>，接著於</a:t>
            </a:r>
            <a:r>
              <a:rPr lang="en-US" altLang="zh-TW" dirty="0" smtClean="0"/>
              <a:t>2001</a:t>
            </a:r>
            <a:r>
              <a:rPr lang="zh-TW" altLang="en-US" dirty="0" smtClean="0"/>
              <a:t>、</a:t>
            </a:r>
            <a:r>
              <a:rPr lang="en-US" altLang="zh-TW" dirty="0" smtClean="0"/>
              <a:t>2015</a:t>
            </a:r>
            <a:r>
              <a:rPr lang="zh-TW" altLang="en-US" dirty="0" smtClean="0"/>
              <a:t>年分別提出</a:t>
            </a:r>
            <a:r>
              <a:rPr lang="en-US" altLang="zh-TW" dirty="0" smtClean="0"/>
              <a:t>SHA-2</a:t>
            </a:r>
            <a:r>
              <a:rPr lang="zh-TW" altLang="en-US" dirty="0" smtClean="0"/>
              <a:t>、</a:t>
            </a:r>
            <a:r>
              <a:rPr lang="en-US" altLang="zh-TW" dirty="0" smtClean="0"/>
              <a:t>SHA-3</a:t>
            </a:r>
            <a:r>
              <a:rPr lang="zh-TW" altLang="en-US" dirty="0" smtClean="0"/>
              <a:t>版本。</a:t>
            </a:r>
            <a:endParaRPr lang="en-US" altLang="zh-TW" dirty="0" smtClean="0"/>
          </a:p>
          <a:p>
            <a:pPr lvl="1"/>
            <a:r>
              <a:rPr lang="zh-TW" altLang="en-US" dirty="0" smtClean="0"/>
              <a:t>以</a:t>
            </a:r>
            <a:r>
              <a:rPr lang="en-US" altLang="zh-TW" dirty="0" smtClean="0"/>
              <a:t>SHA-256</a:t>
            </a:r>
            <a:r>
              <a:rPr lang="zh-TW" altLang="en-US" dirty="0" smtClean="0"/>
              <a:t>為例，其運算架構的簡化圖為：</a:t>
            </a:r>
            <a:endParaRPr lang="en-US" altLang="zh-TW" dirty="0" smtClean="0"/>
          </a:p>
          <a:p>
            <a:pPr lvl="1"/>
            <a:endParaRPr lang="zh-TW" altLang="en-US" dirty="0"/>
          </a:p>
        </p:txBody>
      </p:sp>
      <p:sp>
        <p:nvSpPr>
          <p:cNvPr id="5" name="橢圓 4"/>
          <p:cNvSpPr/>
          <p:nvPr/>
        </p:nvSpPr>
        <p:spPr>
          <a:xfrm>
            <a:off x="948247" y="5511655"/>
            <a:ext cx="935180" cy="95596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zh-TW" altLang="en-US" sz="1800" dirty="0" smtClean="0">
                <a:solidFill>
                  <a:schemeClr val="tx1"/>
                </a:solidFill>
              </a:rPr>
              <a:t>初始</a:t>
            </a:r>
            <a:endParaRPr lang="en-US" altLang="zh-TW" sz="1800" dirty="0" smtClean="0">
              <a:solidFill>
                <a:schemeClr val="tx1"/>
              </a:solidFill>
            </a:endParaRPr>
          </a:p>
          <a:p>
            <a:pPr algn="ctr"/>
            <a:r>
              <a:rPr lang="zh-TW" altLang="en-US" sz="1800" dirty="0" smtClean="0">
                <a:solidFill>
                  <a:schemeClr val="tx1"/>
                </a:solidFill>
              </a:rPr>
              <a:t>向量</a:t>
            </a:r>
            <a:endParaRPr lang="zh-TW" altLang="en-US" sz="1800" dirty="0">
              <a:solidFill>
                <a:schemeClr val="tx1"/>
              </a:solidFill>
            </a:endParaRPr>
          </a:p>
        </p:txBody>
      </p:sp>
      <p:sp>
        <p:nvSpPr>
          <p:cNvPr id="6" name="矩形 5"/>
          <p:cNvSpPr/>
          <p:nvPr/>
        </p:nvSpPr>
        <p:spPr>
          <a:xfrm>
            <a:off x="2036618" y="4426526"/>
            <a:ext cx="1392382" cy="7689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TW" altLang="en-US" sz="1800" dirty="0" smtClean="0">
                <a:solidFill>
                  <a:schemeClr val="tx1"/>
                </a:solidFill>
              </a:rPr>
              <a:t>文件訊息</a:t>
            </a:r>
            <a:endParaRPr lang="en-US" altLang="zh-TW" sz="1800" dirty="0" smtClean="0">
              <a:solidFill>
                <a:schemeClr val="tx1"/>
              </a:solidFill>
            </a:endParaRPr>
          </a:p>
          <a:p>
            <a:pPr algn="ctr"/>
            <a:r>
              <a:rPr lang="zh-TW" altLang="en-US" dirty="0" smtClean="0">
                <a:solidFill>
                  <a:schemeClr val="tx1"/>
                </a:solidFill>
              </a:rPr>
              <a:t>（第１個區塊）</a:t>
            </a:r>
            <a:endParaRPr lang="zh-TW" altLang="en-US" dirty="0">
              <a:solidFill>
                <a:schemeClr val="tx1"/>
              </a:solidFill>
            </a:endParaRPr>
          </a:p>
        </p:txBody>
      </p:sp>
      <p:sp>
        <p:nvSpPr>
          <p:cNvPr id="7" name="矩形 6"/>
          <p:cNvSpPr/>
          <p:nvPr/>
        </p:nvSpPr>
        <p:spPr>
          <a:xfrm>
            <a:off x="3612475" y="4426526"/>
            <a:ext cx="1392382" cy="7689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TW" altLang="en-US" sz="1800" dirty="0" smtClean="0">
                <a:solidFill>
                  <a:schemeClr val="tx1"/>
                </a:solidFill>
              </a:rPr>
              <a:t>文件訊息</a:t>
            </a:r>
            <a:endParaRPr lang="en-US" altLang="zh-TW" sz="1800" dirty="0" smtClean="0">
              <a:solidFill>
                <a:schemeClr val="tx1"/>
              </a:solidFill>
            </a:endParaRPr>
          </a:p>
          <a:p>
            <a:pPr algn="ctr"/>
            <a:r>
              <a:rPr lang="zh-TW" altLang="en-US" dirty="0" smtClean="0">
                <a:solidFill>
                  <a:schemeClr val="tx1"/>
                </a:solidFill>
              </a:rPr>
              <a:t>（第２個區塊）</a:t>
            </a:r>
            <a:endParaRPr lang="zh-TW" altLang="en-US" dirty="0">
              <a:solidFill>
                <a:schemeClr val="tx1"/>
              </a:solidFill>
            </a:endParaRPr>
          </a:p>
        </p:txBody>
      </p:sp>
      <p:sp>
        <p:nvSpPr>
          <p:cNvPr id="8" name="矩形 7"/>
          <p:cNvSpPr/>
          <p:nvPr/>
        </p:nvSpPr>
        <p:spPr>
          <a:xfrm>
            <a:off x="5815345" y="4426526"/>
            <a:ext cx="1392382" cy="7689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TW" altLang="en-US" sz="1800" dirty="0" smtClean="0">
                <a:solidFill>
                  <a:schemeClr val="tx1"/>
                </a:solidFill>
              </a:rPr>
              <a:t>文件訊息</a:t>
            </a:r>
            <a:endParaRPr lang="en-US" altLang="zh-TW" sz="1800" dirty="0" smtClean="0">
              <a:solidFill>
                <a:schemeClr val="tx1"/>
              </a:solidFill>
            </a:endParaRPr>
          </a:p>
          <a:p>
            <a:pPr algn="ctr"/>
            <a:r>
              <a:rPr lang="zh-TW" altLang="en-US" dirty="0" smtClean="0">
                <a:solidFill>
                  <a:schemeClr val="tx1"/>
                </a:solidFill>
              </a:rPr>
              <a:t>（第ｎ個區塊）</a:t>
            </a:r>
            <a:endParaRPr lang="zh-TW" altLang="en-US" dirty="0">
              <a:solidFill>
                <a:schemeClr val="tx1"/>
              </a:solidFill>
            </a:endParaRPr>
          </a:p>
        </p:txBody>
      </p:sp>
      <p:sp>
        <p:nvSpPr>
          <p:cNvPr id="11" name="矩形 10"/>
          <p:cNvSpPr/>
          <p:nvPr/>
        </p:nvSpPr>
        <p:spPr>
          <a:xfrm>
            <a:off x="2518161" y="5694217"/>
            <a:ext cx="910839" cy="59083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TW" sz="2000" dirty="0" smtClean="0">
                <a:solidFill>
                  <a:schemeClr val="tx1"/>
                </a:solidFill>
              </a:rPr>
              <a:t>H</a:t>
            </a:r>
            <a:r>
              <a:rPr lang="en-US" altLang="zh-TW" sz="2000" baseline="-25000" dirty="0" smtClean="0">
                <a:solidFill>
                  <a:schemeClr val="tx1"/>
                </a:solidFill>
              </a:rPr>
              <a:t>SHA</a:t>
            </a:r>
            <a:endParaRPr lang="zh-TW" altLang="en-US" sz="1600" baseline="-25000" dirty="0">
              <a:solidFill>
                <a:schemeClr val="tx1"/>
              </a:solidFill>
            </a:endParaRPr>
          </a:p>
        </p:txBody>
      </p:sp>
      <p:sp>
        <p:nvSpPr>
          <p:cNvPr id="12" name="矩形 11"/>
          <p:cNvSpPr/>
          <p:nvPr/>
        </p:nvSpPr>
        <p:spPr>
          <a:xfrm>
            <a:off x="4116580" y="5694217"/>
            <a:ext cx="910839" cy="59083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TW" sz="2000" dirty="0" smtClean="0">
                <a:solidFill>
                  <a:schemeClr val="tx1"/>
                </a:solidFill>
              </a:rPr>
              <a:t>H</a:t>
            </a:r>
            <a:r>
              <a:rPr lang="en-US" altLang="zh-TW" sz="2000" baseline="-25000" dirty="0" smtClean="0">
                <a:solidFill>
                  <a:schemeClr val="tx1"/>
                </a:solidFill>
              </a:rPr>
              <a:t>SHA</a:t>
            </a:r>
            <a:endParaRPr lang="zh-TW" altLang="en-US" sz="1600" baseline="-25000" dirty="0">
              <a:solidFill>
                <a:schemeClr val="tx1"/>
              </a:solidFill>
            </a:endParaRPr>
          </a:p>
        </p:txBody>
      </p:sp>
      <p:sp>
        <p:nvSpPr>
          <p:cNvPr id="13" name="矩形 12"/>
          <p:cNvSpPr/>
          <p:nvPr/>
        </p:nvSpPr>
        <p:spPr>
          <a:xfrm>
            <a:off x="6296888" y="5694217"/>
            <a:ext cx="910839" cy="59083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TW" sz="2000" dirty="0" smtClean="0">
                <a:solidFill>
                  <a:schemeClr val="tx1"/>
                </a:solidFill>
              </a:rPr>
              <a:t>H</a:t>
            </a:r>
            <a:r>
              <a:rPr lang="en-US" altLang="zh-TW" sz="2000" baseline="-25000" dirty="0" smtClean="0">
                <a:solidFill>
                  <a:schemeClr val="tx1"/>
                </a:solidFill>
              </a:rPr>
              <a:t>SHA</a:t>
            </a:r>
            <a:endParaRPr lang="zh-TW" altLang="en-US" sz="1600" baseline="-25000" dirty="0">
              <a:solidFill>
                <a:schemeClr val="tx1"/>
              </a:solidFill>
            </a:endParaRPr>
          </a:p>
        </p:txBody>
      </p:sp>
      <p:cxnSp>
        <p:nvCxnSpPr>
          <p:cNvPr id="15" name="直線單箭頭接點 14"/>
          <p:cNvCxnSpPr>
            <a:endCxn id="11" idx="1"/>
          </p:cNvCxnSpPr>
          <p:nvPr/>
        </p:nvCxnSpPr>
        <p:spPr>
          <a:xfrm>
            <a:off x="1883427" y="5989636"/>
            <a:ext cx="634734" cy="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nvGrpSpPr>
          <p:cNvPr id="20" name="群組 19"/>
          <p:cNvGrpSpPr/>
          <p:nvPr/>
        </p:nvGrpSpPr>
        <p:grpSpPr>
          <a:xfrm>
            <a:off x="2200794" y="5195454"/>
            <a:ext cx="317367" cy="644237"/>
            <a:chOff x="2200794" y="5195454"/>
            <a:chExt cx="317367" cy="644237"/>
          </a:xfrm>
        </p:grpSpPr>
        <p:cxnSp>
          <p:nvCxnSpPr>
            <p:cNvPr id="17" name="直線接點 16"/>
            <p:cNvCxnSpPr/>
            <p:nvPr/>
          </p:nvCxnSpPr>
          <p:spPr>
            <a:xfrm>
              <a:off x="2200794" y="5195454"/>
              <a:ext cx="0" cy="64423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2200794" y="5839691"/>
              <a:ext cx="317367"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pSp>
        <p:nvGrpSpPr>
          <p:cNvPr id="21" name="群組 20"/>
          <p:cNvGrpSpPr/>
          <p:nvPr/>
        </p:nvGrpSpPr>
        <p:grpSpPr>
          <a:xfrm>
            <a:off x="3849386" y="5199928"/>
            <a:ext cx="317367" cy="644237"/>
            <a:chOff x="2200794" y="5195454"/>
            <a:chExt cx="317367" cy="644237"/>
          </a:xfrm>
        </p:grpSpPr>
        <p:cxnSp>
          <p:nvCxnSpPr>
            <p:cNvPr id="22" name="直線接點 21"/>
            <p:cNvCxnSpPr/>
            <p:nvPr/>
          </p:nvCxnSpPr>
          <p:spPr>
            <a:xfrm>
              <a:off x="2200794" y="5195454"/>
              <a:ext cx="0" cy="64423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a:off x="2200794" y="5839691"/>
              <a:ext cx="317367"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cxnSp>
        <p:nvCxnSpPr>
          <p:cNvPr id="24" name="直線單箭頭接點 23"/>
          <p:cNvCxnSpPr/>
          <p:nvPr/>
        </p:nvCxnSpPr>
        <p:spPr>
          <a:xfrm>
            <a:off x="3492978" y="6064608"/>
            <a:ext cx="634734" cy="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5815345" y="6064608"/>
            <a:ext cx="470410" cy="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4977245" y="6064607"/>
            <a:ext cx="515167" cy="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nvGrpSpPr>
          <p:cNvPr id="29" name="群組 28"/>
          <p:cNvGrpSpPr/>
          <p:nvPr/>
        </p:nvGrpSpPr>
        <p:grpSpPr>
          <a:xfrm>
            <a:off x="5931574" y="5274901"/>
            <a:ext cx="317367" cy="644237"/>
            <a:chOff x="2200794" y="5195454"/>
            <a:chExt cx="317367" cy="644237"/>
          </a:xfrm>
        </p:grpSpPr>
        <p:cxnSp>
          <p:nvCxnSpPr>
            <p:cNvPr id="30" name="直線接點 29"/>
            <p:cNvCxnSpPr/>
            <p:nvPr/>
          </p:nvCxnSpPr>
          <p:spPr>
            <a:xfrm>
              <a:off x="2200794" y="5195454"/>
              <a:ext cx="0" cy="644237"/>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a:off x="2200794" y="5839691"/>
              <a:ext cx="317367"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cxnSp>
        <p:nvCxnSpPr>
          <p:cNvPr id="32" name="直線單箭頭接點 31"/>
          <p:cNvCxnSpPr/>
          <p:nvPr/>
        </p:nvCxnSpPr>
        <p:spPr>
          <a:xfrm flipV="1">
            <a:off x="7255674" y="6064607"/>
            <a:ext cx="317366" cy="17098"/>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34" name="橢圓 33"/>
          <p:cNvSpPr/>
          <p:nvPr/>
        </p:nvSpPr>
        <p:spPr>
          <a:xfrm>
            <a:off x="7622769" y="5557693"/>
            <a:ext cx="935180" cy="955963"/>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TW" altLang="en-US" sz="1800" dirty="0" smtClean="0">
                <a:solidFill>
                  <a:schemeClr val="tx1"/>
                </a:solidFill>
              </a:rPr>
              <a:t>訊息</a:t>
            </a:r>
            <a:endParaRPr lang="en-US" altLang="zh-TW" sz="1800" dirty="0" smtClean="0">
              <a:solidFill>
                <a:schemeClr val="tx1"/>
              </a:solidFill>
            </a:endParaRPr>
          </a:p>
          <a:p>
            <a:pPr algn="ctr"/>
            <a:r>
              <a:rPr lang="zh-TW" altLang="en-US" sz="1800" dirty="0" smtClean="0">
                <a:solidFill>
                  <a:schemeClr val="tx1"/>
                </a:solidFill>
              </a:rPr>
              <a:t>摘要</a:t>
            </a:r>
            <a:endParaRPr lang="zh-TW" altLang="en-US" sz="1800" dirty="0">
              <a:solidFill>
                <a:schemeClr val="tx1"/>
              </a:solidFill>
            </a:endParaRPr>
          </a:p>
        </p:txBody>
      </p:sp>
      <p:sp>
        <p:nvSpPr>
          <p:cNvPr id="35" name="文字方塊 34"/>
          <p:cNvSpPr txBox="1"/>
          <p:nvPr/>
        </p:nvSpPr>
        <p:spPr>
          <a:xfrm>
            <a:off x="996664" y="5289242"/>
            <a:ext cx="841897" cy="307777"/>
          </a:xfrm>
          <a:prstGeom prst="rect">
            <a:avLst/>
          </a:prstGeom>
          <a:noFill/>
        </p:spPr>
        <p:txBody>
          <a:bodyPr wrap="none" rtlCol="0">
            <a:spAutoFit/>
          </a:bodyPr>
          <a:lstStyle/>
          <a:p>
            <a:r>
              <a:rPr lang="en-US" altLang="zh-TW" dirty="0" smtClean="0"/>
              <a:t>256</a:t>
            </a:r>
            <a:r>
              <a:rPr lang="zh-TW" altLang="en-US" dirty="0" smtClean="0"/>
              <a:t>位元</a:t>
            </a:r>
            <a:endParaRPr lang="zh-TW" altLang="en-US" dirty="0"/>
          </a:p>
        </p:txBody>
      </p:sp>
      <p:sp>
        <p:nvSpPr>
          <p:cNvPr id="36" name="文字方塊 35"/>
          <p:cNvSpPr txBox="1"/>
          <p:nvPr/>
        </p:nvSpPr>
        <p:spPr>
          <a:xfrm>
            <a:off x="2642175" y="5209795"/>
            <a:ext cx="841897" cy="307777"/>
          </a:xfrm>
          <a:prstGeom prst="rect">
            <a:avLst/>
          </a:prstGeom>
          <a:noFill/>
        </p:spPr>
        <p:txBody>
          <a:bodyPr wrap="none" rtlCol="0">
            <a:spAutoFit/>
          </a:bodyPr>
          <a:lstStyle/>
          <a:p>
            <a:r>
              <a:rPr lang="en-US" altLang="zh-TW" dirty="0" smtClean="0"/>
              <a:t>512</a:t>
            </a:r>
            <a:r>
              <a:rPr lang="zh-TW" altLang="en-US" dirty="0" smtClean="0"/>
              <a:t>位元</a:t>
            </a:r>
            <a:endParaRPr lang="zh-TW" altLang="en-US" dirty="0"/>
          </a:p>
        </p:txBody>
      </p:sp>
      <p:sp>
        <p:nvSpPr>
          <p:cNvPr id="38" name="文字方塊 37"/>
          <p:cNvSpPr txBox="1"/>
          <p:nvPr/>
        </p:nvSpPr>
        <p:spPr>
          <a:xfrm>
            <a:off x="4244080" y="5258067"/>
            <a:ext cx="841897" cy="307777"/>
          </a:xfrm>
          <a:prstGeom prst="rect">
            <a:avLst/>
          </a:prstGeom>
          <a:noFill/>
        </p:spPr>
        <p:txBody>
          <a:bodyPr wrap="none" rtlCol="0">
            <a:spAutoFit/>
          </a:bodyPr>
          <a:lstStyle/>
          <a:p>
            <a:r>
              <a:rPr lang="en-US" altLang="zh-TW" dirty="0" smtClean="0"/>
              <a:t>512</a:t>
            </a:r>
            <a:r>
              <a:rPr lang="zh-TW" altLang="en-US" dirty="0" smtClean="0"/>
              <a:t>位元</a:t>
            </a:r>
            <a:endParaRPr lang="zh-TW" altLang="en-US" dirty="0"/>
          </a:p>
        </p:txBody>
      </p:sp>
      <p:sp>
        <p:nvSpPr>
          <p:cNvPr id="39" name="文字方塊 38"/>
          <p:cNvSpPr txBox="1"/>
          <p:nvPr/>
        </p:nvSpPr>
        <p:spPr>
          <a:xfrm>
            <a:off x="6413777" y="5195454"/>
            <a:ext cx="841897" cy="307777"/>
          </a:xfrm>
          <a:prstGeom prst="rect">
            <a:avLst/>
          </a:prstGeom>
          <a:noFill/>
        </p:spPr>
        <p:txBody>
          <a:bodyPr wrap="none" rtlCol="0">
            <a:spAutoFit/>
          </a:bodyPr>
          <a:lstStyle/>
          <a:p>
            <a:r>
              <a:rPr lang="en-US" altLang="zh-TW" dirty="0" smtClean="0"/>
              <a:t>512</a:t>
            </a:r>
            <a:r>
              <a:rPr lang="zh-TW" altLang="en-US" dirty="0" smtClean="0"/>
              <a:t>位元</a:t>
            </a:r>
            <a:endParaRPr lang="zh-TW" altLang="en-US" dirty="0"/>
          </a:p>
        </p:txBody>
      </p:sp>
      <p:sp>
        <p:nvSpPr>
          <p:cNvPr id="40" name="文字方塊 39"/>
          <p:cNvSpPr txBox="1"/>
          <p:nvPr/>
        </p:nvSpPr>
        <p:spPr>
          <a:xfrm>
            <a:off x="7677167" y="5296807"/>
            <a:ext cx="841897" cy="307777"/>
          </a:xfrm>
          <a:prstGeom prst="rect">
            <a:avLst/>
          </a:prstGeom>
          <a:noFill/>
        </p:spPr>
        <p:txBody>
          <a:bodyPr wrap="none" rtlCol="0">
            <a:spAutoFit/>
          </a:bodyPr>
          <a:lstStyle/>
          <a:p>
            <a:r>
              <a:rPr lang="en-US" altLang="zh-TW" dirty="0" smtClean="0"/>
              <a:t>256</a:t>
            </a:r>
            <a:r>
              <a:rPr lang="zh-TW" altLang="en-US" dirty="0" smtClean="0"/>
              <a:t>位元</a:t>
            </a:r>
            <a:endParaRPr lang="zh-TW" altLang="en-US" dirty="0"/>
          </a:p>
        </p:txBody>
      </p:sp>
      <p:sp>
        <p:nvSpPr>
          <p:cNvPr id="41" name="文字方塊 40"/>
          <p:cNvSpPr txBox="1"/>
          <p:nvPr/>
        </p:nvSpPr>
        <p:spPr>
          <a:xfrm>
            <a:off x="5390004" y="5767221"/>
            <a:ext cx="492443" cy="461665"/>
          </a:xfrm>
          <a:prstGeom prst="rect">
            <a:avLst/>
          </a:prstGeom>
          <a:noFill/>
        </p:spPr>
        <p:txBody>
          <a:bodyPr wrap="none" rtlCol="0">
            <a:spAutoFit/>
          </a:bodyPr>
          <a:lstStyle/>
          <a:p>
            <a:r>
              <a:rPr lang="en-US" altLang="zh-TW" sz="2400" b="1" dirty="0" smtClean="0"/>
              <a:t>…</a:t>
            </a:r>
            <a:endParaRPr lang="zh-TW" altLang="en-US" sz="2400" b="1" dirty="0"/>
          </a:p>
        </p:txBody>
      </p:sp>
      <p:sp>
        <p:nvSpPr>
          <p:cNvPr id="37"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8C04DDE1-5B92-49E6-B773-D37E121ACCDB}" type="slidenum">
              <a:rPr lang="en-US" altLang="zh-TW" smtClean="0">
                <a:solidFill>
                  <a:srgbClr val="0091EA"/>
                </a:solidFill>
              </a:rPr>
              <a:t>19</a:t>
            </a:fld>
            <a:endParaRPr lang="zh-TW" altLang="en-US" dirty="0" smtClean="0">
              <a:solidFill>
                <a:srgbClr val="0091EA"/>
              </a:solidFill>
            </a:endParaRPr>
          </a:p>
        </p:txBody>
      </p:sp>
    </p:spTree>
    <p:extLst>
      <p:ext uri="{BB962C8B-B14F-4D97-AF65-F5344CB8AC3E}">
        <p14:creationId xmlns:p14="http://schemas.microsoft.com/office/powerpoint/2010/main" val="3224718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p:cNvSpPr>
            <a:spLocks noGrp="1"/>
          </p:cNvSpPr>
          <p:nvPr>
            <p:ph type="ftr" sz="quarter" idx="10"/>
          </p:nvPr>
        </p:nvSpPr>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00000000-1234-1234-1234-123412341234}" type="slidenum">
              <a:rPr lang="en-US" altLang="zh-TW" smtClean="0">
                <a:solidFill>
                  <a:srgbClr val="0091EA"/>
                </a:solidFill>
              </a:rPr>
              <a:pPr/>
              <a:t>2</a:t>
            </a:fld>
            <a:endParaRPr lang="zh-TW" altLang="en-US" dirty="0" smtClean="0">
              <a:solidFill>
                <a:srgbClr val="0091EA"/>
              </a:solidFill>
            </a:endParaRPr>
          </a:p>
        </p:txBody>
      </p:sp>
      <p:sp>
        <p:nvSpPr>
          <p:cNvPr id="5" name="Shape 84"/>
          <p:cNvSpPr/>
          <p:nvPr/>
        </p:nvSpPr>
        <p:spPr>
          <a:xfrm>
            <a:off x="5865747" y="3416025"/>
            <a:ext cx="1820700" cy="18207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 name="Shape 85"/>
          <p:cNvSpPr txBox="1">
            <a:spLocks noGrp="1"/>
          </p:cNvSpPr>
          <p:nvPr>
            <p:ph type="ctrTitle" idx="4294967295"/>
          </p:nvPr>
        </p:nvSpPr>
        <p:spPr>
          <a:xfrm>
            <a:off x="1296975" y="584990"/>
            <a:ext cx="5642100" cy="831128"/>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zh-TW" altLang="en-US" sz="4000" b="1" dirty="0" smtClean="0">
                <a:latin typeface="+mj-ea"/>
                <a:ea typeface="+mj-ea"/>
              </a:rPr>
              <a:t>章節要點</a:t>
            </a:r>
            <a:endParaRPr sz="4000" b="1" dirty="0">
              <a:latin typeface="+mj-ea"/>
              <a:ea typeface="+mj-ea"/>
            </a:endParaRPr>
          </a:p>
        </p:txBody>
      </p:sp>
      <p:sp>
        <p:nvSpPr>
          <p:cNvPr id="7" name="Shape 87"/>
          <p:cNvSpPr txBox="1">
            <a:spLocks/>
          </p:cNvSpPr>
          <p:nvPr/>
        </p:nvSpPr>
        <p:spPr>
          <a:xfrm>
            <a:off x="1796120" y="1805711"/>
            <a:ext cx="5623692" cy="3722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CFD8DC"/>
              </a:buClr>
              <a:buSzPts val="3000"/>
              <a:buFont typeface="Source Sans Pro"/>
              <a:buChar char="◎"/>
              <a:defRPr sz="3000" b="0" i="0" u="none" strike="noStrike" cap="none">
                <a:solidFill>
                  <a:srgbClr val="26323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CFD8DC"/>
              </a:buClr>
              <a:buSzPts val="2400"/>
              <a:buFont typeface="Source Sans Pro"/>
              <a:buChar char="○"/>
              <a:defRPr sz="2400" b="0" i="0" u="none" strike="noStrike" cap="none">
                <a:solidFill>
                  <a:srgbClr val="26323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CFD8DC"/>
              </a:buClr>
              <a:buSzPts val="2400"/>
              <a:buFont typeface="Source Sans Pro"/>
              <a:buChar char="◉"/>
              <a:defRPr sz="2400" b="0" i="0" u="none" strike="noStrike" cap="none">
                <a:solidFill>
                  <a:srgbClr val="26323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9pPr>
          </a:lstStyle>
          <a:p>
            <a:r>
              <a:rPr lang="zh-TW" altLang="en-US" sz="2800" dirty="0" smtClean="0">
                <a:latin typeface="+mn-ea"/>
                <a:ea typeface="+mn-ea"/>
              </a:rPr>
              <a:t>區塊鏈核心概念與技術發展</a:t>
            </a:r>
            <a:endParaRPr lang="zh-TW" altLang="zh-TW" sz="2800" dirty="0" smtClean="0">
              <a:latin typeface="+mn-ea"/>
              <a:ea typeface="+mn-ea"/>
            </a:endParaRPr>
          </a:p>
          <a:p>
            <a:r>
              <a:rPr lang="zh-TW" altLang="en-US" sz="2800" dirty="0" smtClean="0">
                <a:latin typeface="+mn-ea"/>
                <a:ea typeface="+mn-ea"/>
              </a:rPr>
              <a:t>密碼技術</a:t>
            </a:r>
            <a:endParaRPr lang="en-US" altLang="zh-TW" sz="2800" dirty="0" smtClean="0">
              <a:latin typeface="+mn-ea"/>
              <a:ea typeface="+mn-ea"/>
            </a:endParaRPr>
          </a:p>
          <a:p>
            <a:r>
              <a:rPr lang="zh-TW" altLang="en-US" sz="2800" dirty="0" smtClean="0">
                <a:latin typeface="+mn-ea"/>
                <a:ea typeface="+mn-ea"/>
              </a:rPr>
              <a:t>比</a:t>
            </a:r>
            <a:r>
              <a:rPr lang="zh-TW" altLang="en-US" sz="2800" dirty="0" smtClean="0">
                <a:latin typeface="+mn-ea"/>
                <a:ea typeface="+mn-ea"/>
              </a:rPr>
              <a:t>特幣</a:t>
            </a:r>
            <a:r>
              <a:rPr lang="en-US" altLang="zh-TW" sz="2800" dirty="0" smtClean="0">
                <a:latin typeface="+mn-ea"/>
                <a:ea typeface="+mn-ea"/>
              </a:rPr>
              <a:t>Bitcoin</a:t>
            </a:r>
            <a:r>
              <a:rPr lang="zh-TW" altLang="en-US" sz="2800" dirty="0" smtClean="0">
                <a:latin typeface="+mn-ea"/>
                <a:ea typeface="+mn-ea"/>
              </a:rPr>
              <a:t>架構</a:t>
            </a:r>
            <a:endParaRPr lang="zh-TW" altLang="zh-TW" sz="2800" dirty="0" smtClean="0">
              <a:latin typeface="+mn-ea"/>
              <a:ea typeface="+mn-ea"/>
            </a:endParaRPr>
          </a:p>
          <a:p>
            <a:r>
              <a:rPr lang="zh-TW" altLang="en-US" sz="2800" dirty="0" smtClean="0">
                <a:latin typeface="+mn-ea"/>
                <a:ea typeface="+mn-ea"/>
              </a:rPr>
              <a:t>智能合約</a:t>
            </a:r>
            <a:r>
              <a:rPr lang="en-US" altLang="zh-TW" sz="2800" dirty="0" smtClean="0">
                <a:latin typeface="+mn-ea"/>
                <a:ea typeface="+mn-ea"/>
              </a:rPr>
              <a:t>Smart Contract</a:t>
            </a:r>
          </a:p>
          <a:p>
            <a:r>
              <a:rPr lang="zh-TW" altLang="en-US" sz="2800" dirty="0" smtClean="0">
                <a:latin typeface="+mn-ea"/>
                <a:ea typeface="+mn-ea"/>
              </a:rPr>
              <a:t>共識機制</a:t>
            </a:r>
            <a:endParaRPr lang="zh-TW" altLang="zh-TW" sz="2800" dirty="0" smtClean="0">
              <a:latin typeface="+mn-ea"/>
              <a:ea typeface="+mn-ea"/>
            </a:endParaRPr>
          </a:p>
        </p:txBody>
      </p:sp>
      <p:cxnSp>
        <p:nvCxnSpPr>
          <p:cNvPr id="8" name="Shape 89"/>
          <p:cNvCxnSpPr/>
          <p:nvPr/>
        </p:nvCxnSpPr>
        <p:spPr>
          <a:xfrm>
            <a:off x="6939075" y="5244825"/>
            <a:ext cx="145800" cy="567600"/>
          </a:xfrm>
          <a:prstGeom prst="straightConnector1">
            <a:avLst/>
          </a:prstGeom>
          <a:noFill/>
          <a:ln w="9525" cap="flat" cmpd="sng">
            <a:solidFill>
              <a:srgbClr val="CFD8DC"/>
            </a:solidFill>
            <a:prstDash val="solid"/>
            <a:round/>
            <a:headEnd type="none" w="med" len="med"/>
            <a:tailEnd type="none" w="med" len="med"/>
          </a:ln>
        </p:spPr>
      </p:cxnSp>
      <p:cxnSp>
        <p:nvCxnSpPr>
          <p:cNvPr id="9" name="Shape 90"/>
          <p:cNvCxnSpPr/>
          <p:nvPr/>
        </p:nvCxnSpPr>
        <p:spPr>
          <a:xfrm>
            <a:off x="7419812" y="4970090"/>
            <a:ext cx="289500" cy="396300"/>
          </a:xfrm>
          <a:prstGeom prst="straightConnector1">
            <a:avLst/>
          </a:prstGeom>
          <a:noFill/>
          <a:ln w="9525" cap="flat" cmpd="sng">
            <a:solidFill>
              <a:srgbClr val="CFD8DC"/>
            </a:solidFill>
            <a:prstDash val="solid"/>
            <a:round/>
            <a:headEnd type="none" w="med" len="med"/>
            <a:tailEnd type="none" w="med" len="med"/>
          </a:ln>
        </p:spPr>
      </p:cxnSp>
      <p:cxnSp>
        <p:nvCxnSpPr>
          <p:cNvPr id="10" name="Shape 91"/>
          <p:cNvCxnSpPr/>
          <p:nvPr/>
        </p:nvCxnSpPr>
        <p:spPr>
          <a:xfrm>
            <a:off x="7636225" y="4669275"/>
            <a:ext cx="802500" cy="259500"/>
          </a:xfrm>
          <a:prstGeom prst="straightConnector1">
            <a:avLst/>
          </a:prstGeom>
          <a:noFill/>
          <a:ln w="9525" cap="flat" cmpd="sng">
            <a:solidFill>
              <a:srgbClr val="CFD8DC"/>
            </a:solidFill>
            <a:prstDash val="solid"/>
            <a:round/>
            <a:headEnd type="none" w="med" len="med"/>
            <a:tailEnd type="none" w="med" len="med"/>
          </a:ln>
        </p:spPr>
      </p:cxnSp>
    </p:spTree>
    <p:extLst>
      <p:ext uri="{BB962C8B-B14F-4D97-AF65-F5344CB8AC3E}">
        <p14:creationId xmlns:p14="http://schemas.microsoft.com/office/powerpoint/2010/main" val="29287538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11554" y="1682266"/>
            <a:ext cx="7710654" cy="4476067"/>
          </a:xfrm>
          <a:prstGeom prst="rect">
            <a:avLst/>
          </a:prstGeom>
          <a:blipFill>
            <a:blip r:embed="rId3"/>
            <a:tile tx="0" ty="0" sx="100000" sy="100000" flip="none" algn="tl"/>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err="1"/>
              <a:t>Merkle</a:t>
            </a:r>
            <a:r>
              <a:rPr lang="en-US" altLang="zh-TW" dirty="0"/>
              <a:t> </a:t>
            </a:r>
            <a:r>
              <a:rPr lang="en-US" altLang="zh-TW" dirty="0" smtClean="0"/>
              <a:t>Tree</a:t>
            </a:r>
            <a:r>
              <a:rPr lang="zh-TW" altLang="en-US" dirty="0" smtClean="0"/>
              <a:t>演算法</a:t>
            </a:r>
            <a:endParaRPr lang="zh-TW" altLang="en-US" dirty="0"/>
          </a:p>
        </p:txBody>
      </p:sp>
      <p:sp>
        <p:nvSpPr>
          <p:cNvPr id="3" name="文字版面配置區 2"/>
          <p:cNvSpPr>
            <a:spLocks noGrp="1"/>
          </p:cNvSpPr>
          <p:nvPr>
            <p:ph type="body" idx="1"/>
          </p:nvPr>
        </p:nvSpPr>
        <p:spPr>
          <a:xfrm>
            <a:off x="786150" y="1682267"/>
            <a:ext cx="7571700" cy="5175733"/>
          </a:xfrm>
        </p:spPr>
        <p:txBody>
          <a:bodyPr/>
          <a:lstStyle/>
          <a:p>
            <a:r>
              <a:rPr lang="en-US" altLang="zh-TW" b="1" dirty="0" err="1">
                <a:solidFill>
                  <a:srgbClr val="0070C0"/>
                </a:solidFill>
              </a:rPr>
              <a:t>Merkle</a:t>
            </a:r>
            <a:r>
              <a:rPr lang="en-US" altLang="zh-TW" b="1" dirty="0">
                <a:solidFill>
                  <a:srgbClr val="0070C0"/>
                </a:solidFill>
              </a:rPr>
              <a:t> Tree</a:t>
            </a:r>
            <a:r>
              <a:rPr lang="zh-TW" altLang="en-US" dirty="0"/>
              <a:t>，通常也被稱作</a:t>
            </a:r>
            <a:r>
              <a:rPr lang="en-US" altLang="zh-TW" b="1" dirty="0">
                <a:solidFill>
                  <a:srgbClr val="0070C0"/>
                </a:solidFill>
              </a:rPr>
              <a:t>Hash Tree</a:t>
            </a:r>
            <a:r>
              <a:rPr lang="zh-TW" altLang="en-US" dirty="0"/>
              <a:t>，顧名思義，就是存</a:t>
            </a:r>
            <a:r>
              <a:rPr lang="zh-TW" altLang="en-US" dirty="0" smtClean="0"/>
              <a:t>儲</a:t>
            </a:r>
            <a:r>
              <a:rPr lang="en-US" altLang="zh-TW" dirty="0" smtClean="0"/>
              <a:t>Hash</a:t>
            </a:r>
            <a:r>
              <a:rPr lang="zh-TW" altLang="en-US" dirty="0"/>
              <a:t>值的一棵樹。</a:t>
            </a:r>
            <a:r>
              <a:rPr lang="en-US" altLang="zh-TW" dirty="0" err="1"/>
              <a:t>Merkle</a:t>
            </a:r>
            <a:r>
              <a:rPr lang="zh-TW" altLang="en-US" dirty="0"/>
              <a:t>樹的葉子是數據塊</a:t>
            </a:r>
            <a:r>
              <a:rPr lang="en-US" altLang="zh-TW" dirty="0"/>
              <a:t>(</a:t>
            </a:r>
            <a:r>
              <a:rPr lang="zh-TW" altLang="en-US" dirty="0"/>
              <a:t>例如，文件或者文件的集合</a:t>
            </a:r>
            <a:r>
              <a:rPr lang="en-US" altLang="zh-TW" dirty="0"/>
              <a:t>)</a:t>
            </a:r>
            <a:r>
              <a:rPr lang="zh-TW" altLang="en-US" dirty="0" smtClean="0"/>
              <a:t>的</a:t>
            </a:r>
            <a:r>
              <a:rPr lang="en-US" altLang="zh-TW" dirty="0" smtClean="0"/>
              <a:t>Hash</a:t>
            </a:r>
            <a:r>
              <a:rPr lang="zh-TW" altLang="en-US" dirty="0"/>
              <a:t>值。非葉節點是其對應子節點串聯字符串</a:t>
            </a:r>
            <a:r>
              <a:rPr lang="zh-TW" altLang="en-US" dirty="0" smtClean="0"/>
              <a:t>的</a:t>
            </a:r>
            <a:r>
              <a:rPr lang="en-US" altLang="zh-TW" dirty="0" smtClean="0"/>
              <a:t>Hash</a:t>
            </a:r>
            <a:r>
              <a:rPr lang="zh-TW" altLang="en-US" dirty="0" smtClean="0"/>
              <a:t>。</a:t>
            </a:r>
            <a:endParaRPr lang="en-US" altLang="zh-TW" dirty="0" smtClean="0"/>
          </a:p>
          <a:p>
            <a:r>
              <a:rPr lang="zh-TW" altLang="en-US" dirty="0" smtClean="0"/>
              <a:t>雜湊樹</a:t>
            </a:r>
            <a:r>
              <a:rPr lang="en-US" altLang="zh-TW" dirty="0" smtClean="0"/>
              <a:t>(hash tree)</a:t>
            </a:r>
            <a:r>
              <a:rPr lang="zh-TW" altLang="en-US" dirty="0" smtClean="0"/>
              <a:t>中，</a:t>
            </a:r>
            <a:r>
              <a:rPr lang="zh-TW" altLang="en-US" dirty="0"/>
              <a:t>雜湊</a:t>
            </a:r>
            <a:r>
              <a:rPr lang="zh-TW" altLang="en-US" dirty="0" smtClean="0"/>
              <a:t>值</a:t>
            </a:r>
            <a:r>
              <a:rPr lang="zh-TW" altLang="en-US" dirty="0"/>
              <a:t>的求取通常使用諸如</a:t>
            </a:r>
            <a:r>
              <a:rPr lang="en-US" altLang="zh-TW" dirty="0"/>
              <a:t>SHA-2</a:t>
            </a:r>
            <a:r>
              <a:rPr lang="zh-TW" altLang="en-US" dirty="0"/>
              <a:t>的加</a:t>
            </a:r>
            <a:r>
              <a:rPr lang="zh-TW" altLang="en-US" dirty="0" smtClean="0"/>
              <a:t>密</a:t>
            </a:r>
            <a:r>
              <a:rPr lang="zh-TW" altLang="en-US" dirty="0"/>
              <a:t>雜湊</a:t>
            </a:r>
            <a:r>
              <a:rPr lang="zh-TW" altLang="en-US" dirty="0" smtClean="0"/>
              <a:t>函</a:t>
            </a:r>
            <a:r>
              <a:rPr lang="zh-TW" altLang="en-US" dirty="0"/>
              <a:t>數，但如果只是用於防止非故意的數據破壞，也可以使用不安全的校驗和取得，比如</a:t>
            </a:r>
            <a:r>
              <a:rPr lang="en-US" altLang="zh-TW" dirty="0"/>
              <a:t>CRC</a:t>
            </a:r>
            <a:r>
              <a:rPr lang="zh-TW" altLang="en-US" dirty="0"/>
              <a:t>。</a:t>
            </a:r>
            <a:endParaRPr lang="en-US" altLang="zh-TW" dirty="0" smtClean="0"/>
          </a:p>
          <a:p>
            <a:endParaRPr lang="zh-TW" altLang="en-US" dirty="0"/>
          </a:p>
        </p:txBody>
      </p:sp>
      <p:sp>
        <p:nvSpPr>
          <p:cNvPr id="6"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7C3C3B90-353C-49FD-A1CC-2E69E4C0FD6D}" type="slidenum">
              <a:rPr lang="en-US" altLang="zh-TW" smtClean="0">
                <a:solidFill>
                  <a:srgbClr val="0091EA"/>
                </a:solidFill>
              </a:rPr>
              <a:t>20</a:t>
            </a:fld>
            <a:endParaRPr lang="zh-TW" altLang="en-US" dirty="0" smtClean="0">
              <a:solidFill>
                <a:srgbClr val="0091EA"/>
              </a:solidFill>
            </a:endParaRPr>
          </a:p>
        </p:txBody>
      </p:sp>
    </p:spTree>
    <p:extLst>
      <p:ext uri="{BB962C8B-B14F-4D97-AF65-F5344CB8AC3E}">
        <p14:creationId xmlns:p14="http://schemas.microsoft.com/office/powerpoint/2010/main" val="29329388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Merkle</a:t>
            </a:r>
            <a:r>
              <a:rPr lang="en-US" altLang="zh-TW" dirty="0"/>
              <a:t> Tree</a:t>
            </a:r>
            <a:r>
              <a:rPr lang="zh-TW" altLang="en-US" dirty="0"/>
              <a:t>演算法</a:t>
            </a:r>
          </a:p>
        </p:txBody>
      </p:sp>
      <p:sp>
        <p:nvSpPr>
          <p:cNvPr id="3" name="文字版面配置區 2"/>
          <p:cNvSpPr>
            <a:spLocks noGrp="1"/>
          </p:cNvSpPr>
          <p:nvPr>
            <p:ph type="body" idx="1"/>
          </p:nvPr>
        </p:nvSpPr>
        <p:spPr>
          <a:xfrm>
            <a:off x="713232" y="1640908"/>
            <a:ext cx="3613316" cy="4764900"/>
          </a:xfrm>
        </p:spPr>
        <p:txBody>
          <a:bodyPr/>
          <a:lstStyle/>
          <a:p>
            <a:r>
              <a:rPr lang="en-US" altLang="zh-TW" dirty="0" smtClean="0"/>
              <a:t>Hash List</a:t>
            </a:r>
          </a:p>
          <a:p>
            <a:pPr lvl="1"/>
            <a:r>
              <a:rPr lang="zh-TW" altLang="en-US" dirty="0"/>
              <a:t>在點對點網絡中作數據傳輸的時候，會同時從多個機器上下載數據，而且很多機器可以認為是不穩定或者不可信的</a:t>
            </a:r>
            <a:r>
              <a:rPr lang="zh-TW" altLang="en-US" dirty="0" smtClean="0"/>
              <a:t>。</a:t>
            </a:r>
            <a:endParaRPr lang="en-US" altLang="zh-TW" dirty="0" smtClean="0"/>
          </a:p>
          <a:p>
            <a:pPr lvl="1"/>
            <a:r>
              <a:rPr lang="zh-TW" altLang="en-US" dirty="0" smtClean="0"/>
              <a:t>為</a:t>
            </a:r>
            <a:r>
              <a:rPr lang="zh-TW" altLang="en-US" dirty="0"/>
              <a:t>了校驗數據的完整性，更好的辦法是把大的文件分割成小的數據</a:t>
            </a:r>
            <a:r>
              <a:rPr lang="zh-TW" altLang="en-US" dirty="0" smtClean="0"/>
              <a:t>塊。</a:t>
            </a:r>
            <a:endParaRPr lang="zh-TW" altLang="en-US" dirty="0"/>
          </a:p>
        </p:txBody>
      </p:sp>
      <p:sp>
        <p:nvSpPr>
          <p:cNvPr id="5" name="矩形 4"/>
          <p:cNvSpPr/>
          <p:nvPr/>
        </p:nvSpPr>
        <p:spPr>
          <a:xfrm>
            <a:off x="6105164" y="2231964"/>
            <a:ext cx="1554714" cy="5486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800" b="1" dirty="0" smtClean="0"/>
              <a:t>Top Hash</a:t>
            </a:r>
            <a:endParaRPr lang="zh-TW" altLang="en-US" sz="1800" b="1" dirty="0"/>
          </a:p>
        </p:txBody>
      </p:sp>
      <p:sp>
        <p:nvSpPr>
          <p:cNvPr id="6" name="矩形 5"/>
          <p:cNvSpPr/>
          <p:nvPr/>
        </p:nvSpPr>
        <p:spPr>
          <a:xfrm>
            <a:off x="4486656" y="3371660"/>
            <a:ext cx="969264" cy="65169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800" dirty="0" smtClean="0"/>
              <a:t>Hash</a:t>
            </a:r>
          </a:p>
          <a:p>
            <a:pPr algn="ctr"/>
            <a:r>
              <a:rPr lang="en-US" altLang="zh-TW" sz="1800" dirty="0" smtClean="0"/>
              <a:t>000</a:t>
            </a:r>
            <a:endParaRPr lang="zh-TW" altLang="en-US" sz="1800" dirty="0"/>
          </a:p>
        </p:txBody>
      </p:sp>
      <p:sp>
        <p:nvSpPr>
          <p:cNvPr id="7" name="矩形 6"/>
          <p:cNvSpPr/>
          <p:nvPr/>
        </p:nvSpPr>
        <p:spPr>
          <a:xfrm>
            <a:off x="5593197" y="3371660"/>
            <a:ext cx="969264" cy="65169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800" dirty="0" smtClean="0"/>
              <a:t>Hash</a:t>
            </a:r>
          </a:p>
          <a:p>
            <a:pPr algn="ctr"/>
            <a:r>
              <a:rPr lang="en-US" altLang="zh-TW" sz="1800" dirty="0" smtClean="0"/>
              <a:t>001</a:t>
            </a:r>
            <a:endParaRPr lang="zh-TW" altLang="en-US" sz="1800" dirty="0"/>
          </a:p>
        </p:txBody>
      </p:sp>
      <p:sp>
        <p:nvSpPr>
          <p:cNvPr id="8" name="矩形 7"/>
          <p:cNvSpPr/>
          <p:nvPr/>
        </p:nvSpPr>
        <p:spPr>
          <a:xfrm>
            <a:off x="6699738" y="3371659"/>
            <a:ext cx="969264" cy="65169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800" dirty="0" smtClean="0"/>
              <a:t>Hash</a:t>
            </a:r>
          </a:p>
          <a:p>
            <a:pPr algn="ctr"/>
            <a:r>
              <a:rPr lang="en-US" altLang="zh-TW" sz="1800" dirty="0" smtClean="0"/>
              <a:t>002</a:t>
            </a:r>
            <a:endParaRPr lang="zh-TW" altLang="en-US" sz="1800" dirty="0"/>
          </a:p>
        </p:txBody>
      </p:sp>
      <p:sp>
        <p:nvSpPr>
          <p:cNvPr id="9" name="矩形 8"/>
          <p:cNvSpPr/>
          <p:nvPr/>
        </p:nvSpPr>
        <p:spPr>
          <a:xfrm>
            <a:off x="8051818" y="3371659"/>
            <a:ext cx="969264" cy="65169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800" dirty="0" smtClean="0"/>
              <a:t>Hash</a:t>
            </a:r>
          </a:p>
          <a:p>
            <a:pPr algn="ctr"/>
            <a:r>
              <a:rPr lang="en-US" altLang="zh-TW" sz="1800" dirty="0" smtClean="0"/>
              <a:t>999</a:t>
            </a:r>
            <a:endParaRPr lang="zh-TW" altLang="en-US" sz="1800" dirty="0"/>
          </a:p>
        </p:txBody>
      </p:sp>
      <p:sp>
        <p:nvSpPr>
          <p:cNvPr id="10" name="矩形 9"/>
          <p:cNvSpPr/>
          <p:nvPr/>
        </p:nvSpPr>
        <p:spPr>
          <a:xfrm>
            <a:off x="4498349" y="4562884"/>
            <a:ext cx="969264" cy="8137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800" dirty="0" smtClean="0"/>
              <a:t>Data </a:t>
            </a:r>
          </a:p>
          <a:p>
            <a:pPr algn="ctr"/>
            <a:r>
              <a:rPr lang="en-US" altLang="zh-TW" sz="1800" dirty="0" smtClean="0"/>
              <a:t>block</a:t>
            </a:r>
          </a:p>
          <a:p>
            <a:pPr algn="ctr"/>
            <a:r>
              <a:rPr lang="en-US" altLang="zh-TW" sz="1800" dirty="0" smtClean="0"/>
              <a:t>000</a:t>
            </a:r>
            <a:endParaRPr lang="zh-TW" altLang="en-US" sz="1800" dirty="0"/>
          </a:p>
        </p:txBody>
      </p:sp>
      <p:sp>
        <p:nvSpPr>
          <p:cNvPr id="11" name="矩形 10"/>
          <p:cNvSpPr/>
          <p:nvPr/>
        </p:nvSpPr>
        <p:spPr>
          <a:xfrm>
            <a:off x="5593197" y="4562884"/>
            <a:ext cx="969264" cy="8137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800" dirty="0" smtClean="0"/>
              <a:t>Data </a:t>
            </a:r>
          </a:p>
          <a:p>
            <a:pPr algn="ctr"/>
            <a:r>
              <a:rPr lang="en-US" altLang="zh-TW" sz="1800" dirty="0" smtClean="0"/>
              <a:t>block</a:t>
            </a:r>
          </a:p>
          <a:p>
            <a:pPr algn="ctr"/>
            <a:r>
              <a:rPr lang="en-US" altLang="zh-TW" sz="1800" dirty="0" smtClean="0"/>
              <a:t>001</a:t>
            </a:r>
            <a:endParaRPr lang="zh-TW" altLang="en-US" sz="1800" dirty="0"/>
          </a:p>
        </p:txBody>
      </p:sp>
      <p:sp>
        <p:nvSpPr>
          <p:cNvPr id="12" name="矩形 11"/>
          <p:cNvSpPr/>
          <p:nvPr/>
        </p:nvSpPr>
        <p:spPr>
          <a:xfrm>
            <a:off x="6699738" y="4562884"/>
            <a:ext cx="969264" cy="8137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800" dirty="0" smtClean="0"/>
              <a:t>Data </a:t>
            </a:r>
          </a:p>
          <a:p>
            <a:pPr algn="ctr"/>
            <a:r>
              <a:rPr lang="en-US" altLang="zh-TW" sz="1800" dirty="0" smtClean="0"/>
              <a:t>block</a:t>
            </a:r>
          </a:p>
          <a:p>
            <a:pPr algn="ctr"/>
            <a:r>
              <a:rPr lang="en-US" altLang="zh-TW" sz="1800" dirty="0" smtClean="0"/>
              <a:t>002</a:t>
            </a:r>
            <a:endParaRPr lang="zh-TW" altLang="en-US" sz="1800" dirty="0"/>
          </a:p>
        </p:txBody>
      </p:sp>
      <p:sp>
        <p:nvSpPr>
          <p:cNvPr id="13" name="矩形 12"/>
          <p:cNvSpPr/>
          <p:nvPr/>
        </p:nvSpPr>
        <p:spPr>
          <a:xfrm>
            <a:off x="8085697" y="4562884"/>
            <a:ext cx="969264" cy="8137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800" dirty="0" smtClean="0"/>
              <a:t>Data </a:t>
            </a:r>
          </a:p>
          <a:p>
            <a:pPr algn="ctr"/>
            <a:r>
              <a:rPr lang="en-US" altLang="zh-TW" sz="1800" dirty="0" smtClean="0"/>
              <a:t>block</a:t>
            </a:r>
          </a:p>
          <a:p>
            <a:pPr algn="ctr"/>
            <a:r>
              <a:rPr lang="en-US" altLang="zh-TW" sz="1800" dirty="0" smtClean="0"/>
              <a:t>999</a:t>
            </a:r>
            <a:endParaRPr lang="zh-TW" altLang="en-US" sz="1800" dirty="0"/>
          </a:p>
        </p:txBody>
      </p:sp>
      <p:sp>
        <p:nvSpPr>
          <p:cNvPr id="14" name="文字方塊 13"/>
          <p:cNvSpPr txBox="1"/>
          <p:nvPr/>
        </p:nvSpPr>
        <p:spPr>
          <a:xfrm>
            <a:off x="7614189" y="3446681"/>
            <a:ext cx="492443" cy="461665"/>
          </a:xfrm>
          <a:prstGeom prst="rect">
            <a:avLst/>
          </a:prstGeom>
          <a:noFill/>
        </p:spPr>
        <p:txBody>
          <a:bodyPr wrap="none" rtlCol="0">
            <a:spAutoFit/>
          </a:bodyPr>
          <a:lstStyle/>
          <a:p>
            <a:r>
              <a:rPr lang="en-US" altLang="zh-TW" sz="2400" b="1" dirty="0" smtClean="0"/>
              <a:t>…</a:t>
            </a:r>
            <a:endParaRPr lang="zh-TW" altLang="en-US" sz="2400" b="1" dirty="0"/>
          </a:p>
        </p:txBody>
      </p:sp>
      <p:sp>
        <p:nvSpPr>
          <p:cNvPr id="15" name="文字方塊 14"/>
          <p:cNvSpPr txBox="1"/>
          <p:nvPr/>
        </p:nvSpPr>
        <p:spPr>
          <a:xfrm>
            <a:off x="7644521" y="4695411"/>
            <a:ext cx="492443" cy="461665"/>
          </a:xfrm>
          <a:prstGeom prst="rect">
            <a:avLst/>
          </a:prstGeom>
          <a:noFill/>
        </p:spPr>
        <p:txBody>
          <a:bodyPr wrap="none" rtlCol="0">
            <a:spAutoFit/>
          </a:bodyPr>
          <a:lstStyle/>
          <a:p>
            <a:r>
              <a:rPr lang="en-US" altLang="zh-TW" sz="2400" b="1" dirty="0" smtClean="0"/>
              <a:t>…</a:t>
            </a:r>
            <a:endParaRPr lang="zh-TW" altLang="en-US" sz="2400" b="1" dirty="0"/>
          </a:p>
        </p:txBody>
      </p:sp>
      <p:cxnSp>
        <p:nvCxnSpPr>
          <p:cNvPr id="17" name="直線單箭頭接點 16"/>
          <p:cNvCxnSpPr>
            <a:endCxn id="6" idx="2"/>
          </p:cNvCxnSpPr>
          <p:nvPr/>
        </p:nvCxnSpPr>
        <p:spPr>
          <a:xfrm flipV="1">
            <a:off x="4964694" y="4023359"/>
            <a:ext cx="6594" cy="539526"/>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6074532" y="4023358"/>
            <a:ext cx="6594" cy="539526"/>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V="1">
            <a:off x="7171416" y="3998400"/>
            <a:ext cx="6594" cy="539526"/>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V="1">
            <a:off x="8563735" y="4030486"/>
            <a:ext cx="6594" cy="539526"/>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V="1">
            <a:off x="4948457" y="2832135"/>
            <a:ext cx="1379191" cy="49599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flipV="1">
            <a:off x="6023067" y="2853900"/>
            <a:ext cx="593627" cy="52576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flipV="1">
            <a:off x="6757518" y="2855626"/>
            <a:ext cx="417564" cy="483385"/>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flipH="1" flipV="1">
            <a:off x="7521225" y="2863768"/>
            <a:ext cx="1061266" cy="494705"/>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24"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4C43F15E-44D9-4707-8E82-CFA06F2D48A9}" type="slidenum">
              <a:rPr lang="en-US" altLang="zh-TW" smtClean="0">
                <a:solidFill>
                  <a:srgbClr val="0091EA"/>
                </a:solidFill>
              </a:rPr>
              <a:t>21</a:t>
            </a:fld>
            <a:endParaRPr lang="zh-TW" altLang="en-US" dirty="0" smtClean="0">
              <a:solidFill>
                <a:srgbClr val="0091EA"/>
              </a:solidFill>
            </a:endParaRPr>
          </a:p>
        </p:txBody>
      </p:sp>
    </p:spTree>
    <p:extLst>
      <p:ext uri="{BB962C8B-B14F-4D97-AF65-F5344CB8AC3E}">
        <p14:creationId xmlns:p14="http://schemas.microsoft.com/office/powerpoint/2010/main" val="42496003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Merkle</a:t>
            </a:r>
            <a:r>
              <a:rPr lang="en-US" altLang="zh-TW" dirty="0"/>
              <a:t> Tree</a:t>
            </a:r>
            <a:r>
              <a:rPr lang="zh-TW" altLang="en-US" dirty="0"/>
              <a:t>演算法</a:t>
            </a:r>
          </a:p>
        </p:txBody>
      </p:sp>
      <p:sp>
        <p:nvSpPr>
          <p:cNvPr id="6" name="矩形 5"/>
          <p:cNvSpPr/>
          <p:nvPr/>
        </p:nvSpPr>
        <p:spPr>
          <a:xfrm>
            <a:off x="1852441" y="2783460"/>
            <a:ext cx="2251257" cy="113932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smtClean="0"/>
              <a:t>Hash  0</a:t>
            </a:r>
          </a:p>
          <a:p>
            <a:pPr algn="ctr"/>
            <a:endParaRPr lang="en-US" altLang="zh-TW" sz="2000" b="1" dirty="0" smtClean="0"/>
          </a:p>
          <a:p>
            <a:pPr algn="ctr"/>
            <a:endParaRPr lang="en-US" altLang="zh-TW" sz="2000" b="1" dirty="0" smtClean="0"/>
          </a:p>
        </p:txBody>
      </p:sp>
      <p:sp>
        <p:nvSpPr>
          <p:cNvPr id="5" name="矩形 4"/>
          <p:cNvSpPr/>
          <p:nvPr/>
        </p:nvSpPr>
        <p:spPr>
          <a:xfrm>
            <a:off x="2019409" y="3291679"/>
            <a:ext cx="1913847" cy="55581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hash (  hash 0-0 + hash</a:t>
            </a:r>
            <a:r>
              <a:rPr lang="zh-TW" altLang="en-US" dirty="0">
                <a:solidFill>
                  <a:schemeClr val="tx1"/>
                </a:solidFill>
              </a:rPr>
              <a:t> </a:t>
            </a:r>
            <a:r>
              <a:rPr lang="en-US" altLang="zh-TW" dirty="0" smtClean="0">
                <a:solidFill>
                  <a:schemeClr val="tx1"/>
                </a:solidFill>
              </a:rPr>
              <a:t>0-1  )</a:t>
            </a:r>
            <a:endParaRPr lang="zh-TW" altLang="en-US" dirty="0">
              <a:solidFill>
                <a:schemeClr val="tx1"/>
              </a:solidFill>
            </a:endParaRPr>
          </a:p>
        </p:txBody>
      </p:sp>
      <p:sp>
        <p:nvSpPr>
          <p:cNvPr id="9" name="矩形 8"/>
          <p:cNvSpPr/>
          <p:nvPr/>
        </p:nvSpPr>
        <p:spPr>
          <a:xfrm>
            <a:off x="3208755" y="1407967"/>
            <a:ext cx="2485463" cy="1139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smtClean="0"/>
              <a:t>Top Hash</a:t>
            </a:r>
          </a:p>
          <a:p>
            <a:pPr algn="ctr"/>
            <a:endParaRPr lang="en-US" altLang="zh-TW" sz="2000" b="1" dirty="0" smtClean="0"/>
          </a:p>
          <a:p>
            <a:pPr algn="ctr"/>
            <a:endParaRPr lang="en-US" altLang="zh-TW" sz="2000" b="1" dirty="0" smtClean="0"/>
          </a:p>
        </p:txBody>
      </p:sp>
      <p:sp>
        <p:nvSpPr>
          <p:cNvPr id="10" name="矩形 9"/>
          <p:cNvSpPr/>
          <p:nvPr/>
        </p:nvSpPr>
        <p:spPr>
          <a:xfrm>
            <a:off x="3375723" y="1916186"/>
            <a:ext cx="2151529" cy="55581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hash (  hash 0 + hash 1  )</a:t>
            </a:r>
            <a:endParaRPr lang="zh-TW" altLang="en-US" dirty="0">
              <a:solidFill>
                <a:schemeClr val="tx1"/>
              </a:solidFill>
            </a:endParaRPr>
          </a:p>
        </p:txBody>
      </p:sp>
      <p:sp>
        <p:nvSpPr>
          <p:cNvPr id="16" name="矩形 15"/>
          <p:cNvSpPr/>
          <p:nvPr/>
        </p:nvSpPr>
        <p:spPr>
          <a:xfrm>
            <a:off x="4582193" y="2783460"/>
            <a:ext cx="2251257" cy="113932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smtClean="0"/>
              <a:t>Hash  1</a:t>
            </a:r>
          </a:p>
          <a:p>
            <a:pPr algn="ctr"/>
            <a:endParaRPr lang="en-US" altLang="zh-TW" sz="2000" b="1" dirty="0" smtClean="0"/>
          </a:p>
          <a:p>
            <a:pPr algn="ctr"/>
            <a:endParaRPr lang="en-US" altLang="zh-TW" sz="2000" b="1" dirty="0" smtClean="0"/>
          </a:p>
        </p:txBody>
      </p:sp>
      <p:sp>
        <p:nvSpPr>
          <p:cNvPr id="17" name="矩形 16"/>
          <p:cNvSpPr/>
          <p:nvPr/>
        </p:nvSpPr>
        <p:spPr>
          <a:xfrm>
            <a:off x="4749161" y="3291679"/>
            <a:ext cx="1913847" cy="55581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hash (  hash 1-0 + hash</a:t>
            </a:r>
            <a:r>
              <a:rPr lang="zh-TW" altLang="en-US" dirty="0">
                <a:solidFill>
                  <a:schemeClr val="tx1"/>
                </a:solidFill>
              </a:rPr>
              <a:t> </a:t>
            </a:r>
            <a:r>
              <a:rPr lang="en-US" altLang="zh-TW" dirty="0">
                <a:solidFill>
                  <a:schemeClr val="tx1"/>
                </a:solidFill>
              </a:rPr>
              <a:t>1</a:t>
            </a:r>
            <a:r>
              <a:rPr lang="en-US" altLang="zh-TW" dirty="0" smtClean="0">
                <a:solidFill>
                  <a:schemeClr val="tx1"/>
                </a:solidFill>
              </a:rPr>
              <a:t>-1  )</a:t>
            </a:r>
            <a:endParaRPr lang="zh-TW" altLang="en-US" dirty="0">
              <a:solidFill>
                <a:schemeClr val="tx1"/>
              </a:solidFill>
            </a:endParaRPr>
          </a:p>
        </p:txBody>
      </p:sp>
      <p:sp>
        <p:nvSpPr>
          <p:cNvPr id="19" name="矩形 18"/>
          <p:cNvSpPr/>
          <p:nvPr/>
        </p:nvSpPr>
        <p:spPr>
          <a:xfrm>
            <a:off x="1511119" y="4222274"/>
            <a:ext cx="1341445" cy="113932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smtClean="0"/>
              <a:t>Hash  0-0</a:t>
            </a:r>
          </a:p>
          <a:p>
            <a:pPr algn="ctr"/>
            <a:endParaRPr lang="en-US" altLang="zh-TW" sz="2000" b="1" dirty="0" smtClean="0"/>
          </a:p>
          <a:p>
            <a:pPr algn="ctr"/>
            <a:endParaRPr lang="en-US" altLang="zh-TW" sz="2000" b="1" dirty="0" smtClean="0"/>
          </a:p>
        </p:txBody>
      </p:sp>
      <p:sp>
        <p:nvSpPr>
          <p:cNvPr id="20" name="矩形 19"/>
          <p:cNvSpPr/>
          <p:nvPr/>
        </p:nvSpPr>
        <p:spPr>
          <a:xfrm>
            <a:off x="1678087" y="4730493"/>
            <a:ext cx="1048971" cy="55581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hash( L1 )</a:t>
            </a:r>
            <a:endParaRPr lang="zh-TW" altLang="en-US" dirty="0">
              <a:solidFill>
                <a:schemeClr val="tx1"/>
              </a:solidFill>
            </a:endParaRPr>
          </a:p>
        </p:txBody>
      </p:sp>
      <p:sp>
        <p:nvSpPr>
          <p:cNvPr id="23" name="矩形 22"/>
          <p:cNvSpPr/>
          <p:nvPr/>
        </p:nvSpPr>
        <p:spPr>
          <a:xfrm>
            <a:off x="2978070" y="4222274"/>
            <a:ext cx="1341445" cy="113932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smtClean="0"/>
              <a:t>Hash  0-1</a:t>
            </a:r>
          </a:p>
          <a:p>
            <a:pPr algn="ctr"/>
            <a:endParaRPr lang="en-US" altLang="zh-TW" sz="2000" b="1" dirty="0" smtClean="0"/>
          </a:p>
          <a:p>
            <a:pPr algn="ctr"/>
            <a:endParaRPr lang="en-US" altLang="zh-TW" sz="2000" b="1" dirty="0" smtClean="0"/>
          </a:p>
        </p:txBody>
      </p:sp>
      <p:sp>
        <p:nvSpPr>
          <p:cNvPr id="24" name="矩形 23"/>
          <p:cNvSpPr/>
          <p:nvPr/>
        </p:nvSpPr>
        <p:spPr>
          <a:xfrm>
            <a:off x="3145038" y="4730493"/>
            <a:ext cx="1048971" cy="55581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hash( L2 )</a:t>
            </a:r>
            <a:endParaRPr lang="zh-TW" altLang="en-US" dirty="0">
              <a:solidFill>
                <a:schemeClr val="tx1"/>
              </a:solidFill>
            </a:endParaRPr>
          </a:p>
        </p:txBody>
      </p:sp>
      <p:sp>
        <p:nvSpPr>
          <p:cNvPr id="26" name="矩形 25"/>
          <p:cNvSpPr/>
          <p:nvPr/>
        </p:nvSpPr>
        <p:spPr>
          <a:xfrm>
            <a:off x="4429018" y="4222274"/>
            <a:ext cx="1341445" cy="113932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smtClean="0"/>
              <a:t>Hash  1-0</a:t>
            </a:r>
          </a:p>
          <a:p>
            <a:pPr algn="ctr"/>
            <a:endParaRPr lang="en-US" altLang="zh-TW" sz="2000" b="1" dirty="0" smtClean="0"/>
          </a:p>
          <a:p>
            <a:pPr algn="ctr"/>
            <a:endParaRPr lang="en-US" altLang="zh-TW" sz="2000" b="1" dirty="0" smtClean="0"/>
          </a:p>
        </p:txBody>
      </p:sp>
      <p:sp>
        <p:nvSpPr>
          <p:cNvPr id="27" name="矩形 26"/>
          <p:cNvSpPr/>
          <p:nvPr/>
        </p:nvSpPr>
        <p:spPr>
          <a:xfrm>
            <a:off x="4595986" y="4730493"/>
            <a:ext cx="1048971" cy="55581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hash( L3 )</a:t>
            </a:r>
            <a:endParaRPr lang="zh-TW" altLang="en-US" dirty="0">
              <a:solidFill>
                <a:schemeClr val="tx1"/>
              </a:solidFill>
            </a:endParaRPr>
          </a:p>
        </p:txBody>
      </p:sp>
      <p:sp>
        <p:nvSpPr>
          <p:cNvPr id="29" name="矩形 28"/>
          <p:cNvSpPr/>
          <p:nvPr/>
        </p:nvSpPr>
        <p:spPr>
          <a:xfrm>
            <a:off x="5811925" y="4222274"/>
            <a:ext cx="1341445" cy="113932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b="1" dirty="0" smtClean="0"/>
              <a:t>Hash  1-1</a:t>
            </a:r>
          </a:p>
          <a:p>
            <a:pPr algn="ctr"/>
            <a:endParaRPr lang="en-US" altLang="zh-TW" sz="2000" b="1" dirty="0" smtClean="0"/>
          </a:p>
          <a:p>
            <a:pPr algn="ctr"/>
            <a:endParaRPr lang="en-US" altLang="zh-TW" sz="2000" b="1" dirty="0" smtClean="0"/>
          </a:p>
        </p:txBody>
      </p:sp>
      <p:sp>
        <p:nvSpPr>
          <p:cNvPr id="30" name="矩形 29"/>
          <p:cNvSpPr/>
          <p:nvPr/>
        </p:nvSpPr>
        <p:spPr>
          <a:xfrm>
            <a:off x="5978893" y="4730493"/>
            <a:ext cx="1048971" cy="55581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hash( L4 )</a:t>
            </a:r>
            <a:endParaRPr lang="zh-TW" altLang="en-US" dirty="0">
              <a:solidFill>
                <a:schemeClr val="tx1"/>
              </a:solidFill>
            </a:endParaRPr>
          </a:p>
        </p:txBody>
      </p:sp>
      <p:sp>
        <p:nvSpPr>
          <p:cNvPr id="31" name="矩形 30"/>
          <p:cNvSpPr/>
          <p:nvPr/>
        </p:nvSpPr>
        <p:spPr>
          <a:xfrm>
            <a:off x="1679826" y="5779878"/>
            <a:ext cx="1048971" cy="42890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L1</a:t>
            </a:r>
            <a:endParaRPr lang="zh-TW" altLang="en-US" dirty="0">
              <a:solidFill>
                <a:schemeClr val="tx1"/>
              </a:solidFill>
            </a:endParaRPr>
          </a:p>
        </p:txBody>
      </p:sp>
      <p:sp>
        <p:nvSpPr>
          <p:cNvPr id="32" name="矩形 31"/>
          <p:cNvSpPr/>
          <p:nvPr/>
        </p:nvSpPr>
        <p:spPr>
          <a:xfrm>
            <a:off x="1512858" y="5672304"/>
            <a:ext cx="1341445" cy="6095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p:nvSpPr>
        <p:spPr>
          <a:xfrm>
            <a:off x="3146776" y="5779878"/>
            <a:ext cx="1048971" cy="42890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L2</a:t>
            </a:r>
            <a:endParaRPr lang="zh-TW" altLang="en-US" dirty="0">
              <a:solidFill>
                <a:schemeClr val="tx1"/>
              </a:solidFill>
            </a:endParaRPr>
          </a:p>
        </p:txBody>
      </p:sp>
      <p:sp>
        <p:nvSpPr>
          <p:cNvPr id="36" name="矩形 35"/>
          <p:cNvSpPr/>
          <p:nvPr/>
        </p:nvSpPr>
        <p:spPr>
          <a:xfrm>
            <a:off x="2979808" y="5672304"/>
            <a:ext cx="1341445" cy="6095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p:cNvSpPr/>
          <p:nvPr/>
        </p:nvSpPr>
        <p:spPr>
          <a:xfrm>
            <a:off x="4618455" y="5797103"/>
            <a:ext cx="1048971" cy="42890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L3</a:t>
            </a:r>
            <a:endParaRPr lang="zh-TW" altLang="en-US" dirty="0">
              <a:solidFill>
                <a:schemeClr val="tx1"/>
              </a:solidFill>
            </a:endParaRPr>
          </a:p>
        </p:txBody>
      </p:sp>
      <p:sp>
        <p:nvSpPr>
          <p:cNvPr id="39" name="矩形 38"/>
          <p:cNvSpPr/>
          <p:nvPr/>
        </p:nvSpPr>
        <p:spPr>
          <a:xfrm>
            <a:off x="4451487" y="5689529"/>
            <a:ext cx="1341445" cy="6095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矩形 40"/>
          <p:cNvSpPr/>
          <p:nvPr/>
        </p:nvSpPr>
        <p:spPr>
          <a:xfrm>
            <a:off x="6001362" y="5797103"/>
            <a:ext cx="1048971" cy="42890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L4</a:t>
            </a:r>
            <a:endParaRPr lang="zh-TW" altLang="en-US" dirty="0">
              <a:solidFill>
                <a:schemeClr val="tx1"/>
              </a:solidFill>
            </a:endParaRPr>
          </a:p>
        </p:txBody>
      </p:sp>
      <p:sp>
        <p:nvSpPr>
          <p:cNvPr id="42" name="矩形 41"/>
          <p:cNvSpPr/>
          <p:nvPr/>
        </p:nvSpPr>
        <p:spPr>
          <a:xfrm>
            <a:off x="5834394" y="5689529"/>
            <a:ext cx="1341445" cy="6095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矩形 42"/>
          <p:cNvSpPr/>
          <p:nvPr/>
        </p:nvSpPr>
        <p:spPr>
          <a:xfrm>
            <a:off x="1228296" y="5568289"/>
            <a:ext cx="7110484" cy="832513"/>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文字方塊 43"/>
          <p:cNvSpPr txBox="1"/>
          <p:nvPr/>
        </p:nvSpPr>
        <p:spPr>
          <a:xfrm>
            <a:off x="7467978" y="5775907"/>
            <a:ext cx="713657" cy="523220"/>
          </a:xfrm>
          <a:prstGeom prst="rect">
            <a:avLst/>
          </a:prstGeom>
          <a:noFill/>
        </p:spPr>
        <p:txBody>
          <a:bodyPr wrap="none" rtlCol="0">
            <a:spAutoFit/>
          </a:bodyPr>
          <a:lstStyle/>
          <a:p>
            <a:r>
              <a:rPr lang="en-US" altLang="zh-TW" dirty="0" smtClean="0"/>
              <a:t>Data</a:t>
            </a:r>
          </a:p>
          <a:p>
            <a:r>
              <a:rPr lang="en-US" altLang="zh-TW" dirty="0" smtClean="0"/>
              <a:t>Blocks</a:t>
            </a:r>
            <a:endParaRPr lang="zh-TW" altLang="en-US" dirty="0"/>
          </a:p>
        </p:txBody>
      </p:sp>
      <p:cxnSp>
        <p:nvCxnSpPr>
          <p:cNvPr id="46" name="直線單箭頭接點 45"/>
          <p:cNvCxnSpPr>
            <a:stCxn id="32" idx="0"/>
            <a:endCxn id="19" idx="2"/>
          </p:cNvCxnSpPr>
          <p:nvPr/>
        </p:nvCxnSpPr>
        <p:spPr>
          <a:xfrm flipH="1" flipV="1">
            <a:off x="2181842" y="5361599"/>
            <a:ext cx="1739" cy="310705"/>
          </a:xfrm>
          <a:prstGeom prst="straightConnector1">
            <a:avLst/>
          </a:prstGeom>
          <a:ln w="3492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H="1" flipV="1">
            <a:off x="3669523" y="5337642"/>
            <a:ext cx="1739" cy="310705"/>
          </a:xfrm>
          <a:prstGeom prst="straightConnector1">
            <a:avLst/>
          </a:prstGeom>
          <a:ln w="3492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H="1" flipV="1">
            <a:off x="5171189" y="5361599"/>
            <a:ext cx="1739" cy="310705"/>
          </a:xfrm>
          <a:prstGeom prst="straightConnector1">
            <a:avLst/>
          </a:prstGeom>
          <a:ln w="3492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H="1" flipV="1">
            <a:off x="6538505" y="5337641"/>
            <a:ext cx="1739" cy="310705"/>
          </a:xfrm>
          <a:prstGeom prst="straightConnector1">
            <a:avLst/>
          </a:prstGeom>
          <a:ln w="3492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29" idx="0"/>
          </p:cNvCxnSpPr>
          <p:nvPr/>
        </p:nvCxnSpPr>
        <p:spPr>
          <a:xfrm flipH="1" flipV="1">
            <a:off x="6001363" y="3902439"/>
            <a:ext cx="481285" cy="319835"/>
          </a:xfrm>
          <a:prstGeom prst="straightConnector1">
            <a:avLst/>
          </a:prstGeom>
          <a:ln w="3492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H="1" flipV="1">
            <a:off x="3239543" y="3902439"/>
            <a:ext cx="481285" cy="319835"/>
          </a:xfrm>
          <a:prstGeom prst="straightConnector1">
            <a:avLst/>
          </a:prstGeom>
          <a:ln w="3492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19" idx="0"/>
          </p:cNvCxnSpPr>
          <p:nvPr/>
        </p:nvCxnSpPr>
        <p:spPr>
          <a:xfrm flipV="1">
            <a:off x="2181842" y="3937145"/>
            <a:ext cx="545216" cy="285129"/>
          </a:xfrm>
          <a:prstGeom prst="straightConnector1">
            <a:avLst/>
          </a:prstGeom>
          <a:ln w="3492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flipV="1">
            <a:off x="5032084" y="3937145"/>
            <a:ext cx="545216" cy="285129"/>
          </a:xfrm>
          <a:prstGeom prst="straightConnector1">
            <a:avLst/>
          </a:prstGeom>
          <a:ln w="3492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flipV="1">
            <a:off x="3476078" y="2568555"/>
            <a:ext cx="594260" cy="223199"/>
          </a:xfrm>
          <a:prstGeom prst="straightConnector1">
            <a:avLst/>
          </a:prstGeom>
          <a:ln w="3492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flipH="1" flipV="1">
            <a:off x="4930546" y="2576770"/>
            <a:ext cx="481286" cy="198078"/>
          </a:xfrm>
          <a:prstGeom prst="straightConnector1">
            <a:avLst/>
          </a:prstGeom>
          <a:ln w="3492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0"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3BF49556-70FE-4942-AB74-20E7F9E14CC5}" type="slidenum">
              <a:rPr lang="en-US" altLang="zh-TW" smtClean="0">
                <a:solidFill>
                  <a:srgbClr val="0091EA"/>
                </a:solidFill>
              </a:rPr>
              <a:t>22</a:t>
            </a:fld>
            <a:endParaRPr lang="zh-TW" altLang="en-US" dirty="0" smtClean="0">
              <a:solidFill>
                <a:srgbClr val="0091EA"/>
              </a:solidFill>
            </a:endParaRPr>
          </a:p>
        </p:txBody>
      </p:sp>
    </p:spTree>
    <p:extLst>
      <p:ext uri="{BB962C8B-B14F-4D97-AF65-F5344CB8AC3E}">
        <p14:creationId xmlns:p14="http://schemas.microsoft.com/office/powerpoint/2010/main" val="5111774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81567" y="3053002"/>
            <a:ext cx="7439352" cy="2992956"/>
          </a:xfrm>
          <a:prstGeom prst="rect">
            <a:avLst/>
          </a:prstGeom>
          <a:blipFill>
            <a:blip r:embed="rId3"/>
            <a:tile tx="0" ty="0" sx="100000" sy="100000" flip="none" algn="tl"/>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dirty="0" smtClean="0"/>
              <a:t>數位簽章（</a:t>
            </a:r>
            <a:r>
              <a:rPr lang="en-US" altLang="zh-TW" dirty="0" smtClean="0"/>
              <a:t>Digital Signature</a:t>
            </a:r>
            <a:r>
              <a:rPr lang="zh-TW" altLang="en-US" dirty="0" smtClean="0"/>
              <a:t>）</a:t>
            </a:r>
            <a:endParaRPr lang="zh-TW" altLang="en-US" dirty="0"/>
          </a:p>
        </p:txBody>
      </p:sp>
      <p:sp>
        <p:nvSpPr>
          <p:cNvPr id="3" name="文字版面配置區 2"/>
          <p:cNvSpPr>
            <a:spLocks noGrp="1"/>
          </p:cNvSpPr>
          <p:nvPr>
            <p:ph type="body" idx="1"/>
          </p:nvPr>
        </p:nvSpPr>
        <p:spPr>
          <a:xfrm>
            <a:off x="786150" y="1537850"/>
            <a:ext cx="7571700" cy="4764900"/>
          </a:xfrm>
        </p:spPr>
        <p:txBody>
          <a:bodyPr/>
          <a:lstStyle/>
          <a:p>
            <a:r>
              <a:rPr lang="zh-TW" altLang="en-US" dirty="0" smtClean="0"/>
              <a:t>公開金鑰密碼統除了可以用來加密，確保訊息的機密性外，同時也可以用來製作數位簽章，提供鑑別的功能。</a:t>
            </a:r>
            <a:endParaRPr lang="en-US" altLang="zh-TW" dirty="0" smtClean="0"/>
          </a:p>
          <a:p>
            <a:pPr lvl="1"/>
            <a:r>
              <a:rPr lang="zh-TW" altLang="en-US" dirty="0" smtClean="0"/>
              <a:t>鑑別性</a:t>
            </a:r>
            <a:r>
              <a:rPr lang="en-US" altLang="zh-TW" dirty="0" smtClean="0"/>
              <a:t>(authentication)</a:t>
            </a:r>
            <a:r>
              <a:rPr lang="zh-TW" altLang="en-US" dirty="0" smtClean="0"/>
              <a:t>：可鑑別文件來源的合法性，防止他人冒名偽造文件。</a:t>
            </a:r>
            <a:endParaRPr lang="en-US" altLang="zh-TW" dirty="0" smtClean="0"/>
          </a:p>
          <a:p>
            <a:pPr lvl="1"/>
            <a:r>
              <a:rPr lang="zh-TW" altLang="en-US" dirty="0" smtClean="0"/>
              <a:t>完整性</a:t>
            </a:r>
            <a:r>
              <a:rPr lang="en-US" altLang="zh-TW" dirty="0" smtClean="0"/>
              <a:t>(integrity)</a:t>
            </a:r>
            <a:r>
              <a:rPr lang="zh-TW" altLang="en-US" dirty="0" smtClean="0"/>
              <a:t>：可以確保文件內容不會被未經授權的第三者進行異動，包括新增、刪除、修改等處理。</a:t>
            </a:r>
            <a:endParaRPr lang="en-US" altLang="zh-TW" dirty="0" smtClean="0"/>
          </a:p>
          <a:p>
            <a:pPr lvl="1"/>
            <a:r>
              <a:rPr lang="zh-TW" altLang="en-US" dirty="0" smtClean="0"/>
              <a:t>不可否認性</a:t>
            </a:r>
            <a:r>
              <a:rPr lang="en-US" altLang="zh-TW" dirty="0" smtClean="0"/>
              <a:t>(non-repudiation)</a:t>
            </a:r>
            <a:r>
              <a:rPr lang="zh-TW" altLang="en-US" dirty="0" smtClean="0"/>
              <a:t>：簽章者在事後無法否認曾經簽署過這份文件，亦即可提供事件可歸責性。</a:t>
            </a:r>
            <a:endParaRPr lang="zh-TW" altLang="en-US" dirty="0"/>
          </a:p>
        </p:txBody>
      </p:sp>
      <p:sp>
        <p:nvSpPr>
          <p:cNvPr id="6"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70D9540A-49C8-4CA3-82FE-26473263516B}" type="slidenum">
              <a:rPr lang="en-US" altLang="zh-TW" smtClean="0">
                <a:solidFill>
                  <a:srgbClr val="0091EA"/>
                </a:solidFill>
              </a:rPr>
              <a:t>23</a:t>
            </a:fld>
            <a:endParaRPr lang="zh-TW" altLang="en-US" dirty="0" smtClean="0">
              <a:solidFill>
                <a:srgbClr val="0091EA"/>
              </a:solidFill>
            </a:endParaRPr>
          </a:p>
        </p:txBody>
      </p:sp>
    </p:spTree>
    <p:extLst>
      <p:ext uri="{BB962C8B-B14F-4D97-AF65-F5344CB8AC3E}">
        <p14:creationId xmlns:p14="http://schemas.microsoft.com/office/powerpoint/2010/main" val="1335900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84103" y="1990396"/>
            <a:ext cx="4608512" cy="4502479"/>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dirty="0"/>
              <a:t>數位簽章（</a:t>
            </a:r>
            <a:r>
              <a:rPr lang="en-US" altLang="zh-TW" dirty="0"/>
              <a:t>Digital Signature</a:t>
            </a:r>
            <a:r>
              <a:rPr lang="zh-TW" altLang="en-US" dirty="0"/>
              <a:t>）</a:t>
            </a:r>
          </a:p>
        </p:txBody>
      </p:sp>
      <p:sp>
        <p:nvSpPr>
          <p:cNvPr id="7" name="文字版面配置區 6"/>
          <p:cNvSpPr>
            <a:spLocks noGrp="1"/>
          </p:cNvSpPr>
          <p:nvPr>
            <p:ph type="body" idx="1"/>
          </p:nvPr>
        </p:nvSpPr>
        <p:spPr>
          <a:xfrm>
            <a:off x="530536" y="1424231"/>
            <a:ext cx="3895032" cy="528670"/>
          </a:xfrm>
        </p:spPr>
        <p:txBody>
          <a:bodyPr/>
          <a:lstStyle/>
          <a:p>
            <a:r>
              <a:rPr lang="zh-TW" altLang="en-US" sz="2400" dirty="0" smtClean="0"/>
              <a:t>簽章</a:t>
            </a:r>
            <a:r>
              <a:rPr lang="zh-TW" altLang="en-US" sz="2400" dirty="0"/>
              <a:t>製作</a:t>
            </a:r>
            <a:r>
              <a:rPr lang="zh-TW" altLang="en-US" sz="2400" dirty="0" smtClean="0"/>
              <a:t>流程</a:t>
            </a:r>
            <a:endParaRPr lang="zh-TW" altLang="en-US" sz="2400" dirty="0"/>
          </a:p>
        </p:txBody>
      </p:sp>
      <p:graphicFrame>
        <p:nvGraphicFramePr>
          <p:cNvPr id="5" name="Object 6"/>
          <p:cNvGraphicFramePr>
            <a:graphicFrameLocks noChangeAspect="1"/>
          </p:cNvGraphicFramePr>
          <p:nvPr>
            <p:extLst>
              <p:ext uri="{D42A27DB-BD31-4B8C-83A1-F6EECF244321}">
                <p14:modId xmlns:p14="http://schemas.microsoft.com/office/powerpoint/2010/main" val="3617138139"/>
              </p:ext>
            </p:extLst>
          </p:nvPr>
        </p:nvGraphicFramePr>
        <p:xfrm>
          <a:off x="384103" y="2104396"/>
          <a:ext cx="4608512" cy="4365625"/>
        </p:xfrm>
        <a:graphic>
          <a:graphicData uri="http://schemas.openxmlformats.org/presentationml/2006/ole">
            <mc:AlternateContent xmlns:mc="http://schemas.openxmlformats.org/markup-compatibility/2006">
              <mc:Choice xmlns:v="urn:schemas-microsoft-com:vml" Requires="v">
                <p:oleObj spid="_x0000_s1193" name="VISIO" r:id="rId4" imgW="7162200" imgH="4282200" progId="Visio.Drawing.5">
                  <p:embed/>
                </p:oleObj>
              </mc:Choice>
              <mc:Fallback>
                <p:oleObj name="VISIO" r:id="rId4" imgW="7162200" imgH="4282200" progId="Visio.Drawing.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03" y="2104396"/>
                        <a:ext cx="4608512" cy="436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3"/>
          <p:cNvGraphicFramePr>
            <a:graphicFrameLocks noChangeAspect="1"/>
          </p:cNvGraphicFramePr>
          <p:nvPr>
            <p:extLst>
              <p:ext uri="{D42A27DB-BD31-4B8C-83A1-F6EECF244321}">
                <p14:modId xmlns:p14="http://schemas.microsoft.com/office/powerpoint/2010/main" val="2103437394"/>
              </p:ext>
            </p:extLst>
          </p:nvPr>
        </p:nvGraphicFramePr>
        <p:xfrm>
          <a:off x="5060855" y="2093912"/>
          <a:ext cx="4086225" cy="4581525"/>
        </p:xfrm>
        <a:graphic>
          <a:graphicData uri="http://schemas.openxmlformats.org/presentationml/2006/ole">
            <mc:AlternateContent xmlns:mc="http://schemas.openxmlformats.org/markup-compatibility/2006">
              <mc:Choice xmlns:v="urn:schemas-microsoft-com:vml" Requires="v">
                <p:oleObj spid="_x0000_s1194" name="VISIO" r:id="rId6" imgW="6013440" imgH="6193440" progId="Visio.Drawing.6">
                  <p:embed/>
                </p:oleObj>
              </mc:Choice>
              <mc:Fallback>
                <p:oleObj name="VISIO" r:id="rId6" imgW="6013440" imgH="61934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0855" y="2093912"/>
                        <a:ext cx="4086225" cy="45815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文字版面配置區 6"/>
          <p:cNvSpPr txBox="1">
            <a:spLocks/>
          </p:cNvSpPr>
          <p:nvPr/>
        </p:nvSpPr>
        <p:spPr>
          <a:xfrm>
            <a:off x="5092085" y="1387259"/>
            <a:ext cx="3895032" cy="52867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CFD8DC"/>
              </a:buClr>
              <a:buSzPts val="3000"/>
              <a:buFont typeface="Source Sans Pro"/>
              <a:buChar char="◎"/>
              <a:defRPr sz="3000" b="0" i="0" u="none" strike="noStrike" cap="none">
                <a:solidFill>
                  <a:srgbClr val="263238"/>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rgbClr val="CFD8DC"/>
              </a:buClr>
              <a:buSzPts val="2400"/>
              <a:buFont typeface="Source Sans Pro"/>
              <a:buChar char="○"/>
              <a:defRPr sz="2400" b="0" i="0" u="none" strike="noStrike" cap="none">
                <a:solidFill>
                  <a:srgbClr val="263238"/>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rgbClr val="CFD8DC"/>
              </a:buClr>
              <a:buSzPts val="2400"/>
              <a:buFont typeface="Source Sans Pro"/>
              <a:buChar char="◉"/>
              <a:defRPr sz="2400" b="0" i="0" u="none" strike="noStrike" cap="none">
                <a:solidFill>
                  <a:srgbClr val="263238"/>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CFD8DC"/>
              </a:buClr>
              <a:buSzPts val="1800"/>
              <a:buFont typeface="Source Sans Pro"/>
              <a:buChar char="■"/>
              <a:defRPr sz="1800" b="0" i="0" u="none" strike="noStrike" cap="none">
                <a:solidFill>
                  <a:srgbClr val="263238"/>
                </a:solidFill>
                <a:latin typeface="Source Sans Pro"/>
                <a:ea typeface="Source Sans Pro"/>
                <a:cs typeface="Source Sans Pro"/>
                <a:sym typeface="Source Sans Pro"/>
              </a:defRPr>
            </a:lvl9pPr>
          </a:lstStyle>
          <a:p>
            <a:r>
              <a:rPr lang="zh-TW" altLang="en-US" sz="2400" dirty="0" smtClean="0"/>
              <a:t>簽章驗證流程</a:t>
            </a:r>
            <a:endParaRPr lang="zh-TW" altLang="en-US" sz="2400" dirty="0"/>
          </a:p>
        </p:txBody>
      </p:sp>
      <p:sp>
        <p:nvSpPr>
          <p:cNvPr id="10" name="矩形 9"/>
          <p:cNvSpPr/>
          <p:nvPr/>
        </p:nvSpPr>
        <p:spPr>
          <a:xfrm>
            <a:off x="5060855" y="1990395"/>
            <a:ext cx="4083145" cy="4502479"/>
          </a:xfrm>
          <a:prstGeom prst="rect">
            <a:avLst/>
          </a:prstGeom>
          <a:solidFill>
            <a:schemeClr val="accent3">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p:cNvPicPr>
            <a:picLocks noChangeAspect="1"/>
          </p:cNvPicPr>
          <p:nvPr/>
        </p:nvPicPr>
        <p:blipFill>
          <a:blip r:embed="rId8">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33975" y="2989492"/>
            <a:ext cx="1306735" cy="1306735"/>
          </a:xfrm>
          <a:prstGeom prst="rect">
            <a:avLst/>
          </a:prstGeom>
        </p:spPr>
      </p:pic>
      <p:sp>
        <p:nvSpPr>
          <p:cNvPr id="12" name="文字方塊 11"/>
          <p:cNvSpPr txBox="1"/>
          <p:nvPr/>
        </p:nvSpPr>
        <p:spPr>
          <a:xfrm>
            <a:off x="596236" y="3236597"/>
            <a:ext cx="582211" cy="307777"/>
          </a:xfrm>
          <a:prstGeom prst="rect">
            <a:avLst/>
          </a:prstGeom>
          <a:noFill/>
        </p:spPr>
        <p:txBody>
          <a:bodyPr wrap="none" rtlCol="0">
            <a:spAutoFit/>
          </a:bodyPr>
          <a:lstStyle/>
          <a:p>
            <a:r>
              <a:rPr lang="en-US" altLang="zh-TW" dirty="0" smtClean="0"/>
              <a:t>Mary</a:t>
            </a:r>
            <a:endParaRPr lang="zh-TW" altLang="en-US" dirty="0"/>
          </a:p>
        </p:txBody>
      </p:sp>
      <p:pic>
        <p:nvPicPr>
          <p:cNvPr id="13" name="圖片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73292" y="2014978"/>
            <a:ext cx="1263195" cy="1263195"/>
          </a:xfrm>
          <a:prstGeom prst="rect">
            <a:avLst/>
          </a:prstGeom>
        </p:spPr>
      </p:pic>
      <p:sp>
        <p:nvSpPr>
          <p:cNvPr id="14" name="文字方塊 13"/>
          <p:cNvSpPr txBox="1"/>
          <p:nvPr/>
        </p:nvSpPr>
        <p:spPr>
          <a:xfrm>
            <a:off x="8433822" y="2217450"/>
            <a:ext cx="542136" cy="307777"/>
          </a:xfrm>
          <a:prstGeom prst="rect">
            <a:avLst/>
          </a:prstGeom>
          <a:noFill/>
        </p:spPr>
        <p:txBody>
          <a:bodyPr wrap="none" rtlCol="0">
            <a:spAutoFit/>
          </a:bodyPr>
          <a:lstStyle/>
          <a:p>
            <a:r>
              <a:rPr lang="en-US" altLang="zh-TW" dirty="0" smtClean="0"/>
              <a:t>Tom</a:t>
            </a:r>
            <a:endParaRPr lang="zh-TW" altLang="en-US" dirty="0"/>
          </a:p>
        </p:txBody>
      </p:sp>
      <p:sp>
        <p:nvSpPr>
          <p:cNvPr id="15" name="頁尾版面配置區 2"/>
          <p:cNvSpPr>
            <a:spLocks noGrp="1"/>
          </p:cNvSpPr>
          <p:nvPr>
            <p:ph type="ftr" sz="quarter" idx="10"/>
          </p:nvPr>
        </p:nvSpPr>
        <p:spPr>
          <a:xfrm>
            <a:off x="156883" y="6480822"/>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B42EFC42-93E2-4BCF-A686-C9B3C320E02D}" type="slidenum">
              <a:rPr lang="en-US" altLang="zh-TW" smtClean="0">
                <a:solidFill>
                  <a:srgbClr val="0091EA"/>
                </a:solidFill>
              </a:rPr>
              <a:t>24</a:t>
            </a:fld>
            <a:endParaRPr lang="zh-TW" altLang="en-US" dirty="0" smtClean="0">
              <a:solidFill>
                <a:srgbClr val="0091EA"/>
              </a:solidFill>
            </a:endParaRPr>
          </a:p>
        </p:txBody>
      </p:sp>
    </p:spTree>
    <p:extLst>
      <p:ext uri="{BB962C8B-B14F-4D97-AF65-F5344CB8AC3E}">
        <p14:creationId xmlns:p14="http://schemas.microsoft.com/office/powerpoint/2010/main" val="29752670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86150" y="1682267"/>
            <a:ext cx="7962065" cy="4213566"/>
          </a:xfrm>
          <a:prstGeom prst="rect">
            <a:avLst/>
          </a:prstGeom>
          <a:blipFill>
            <a:blip r:embed="rId3"/>
            <a:tile tx="0" ty="0" sx="100000" sy="100000" flip="none" algn="tl"/>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dirty="0" smtClean="0"/>
              <a:t>橢圓曲線密碼系統</a:t>
            </a:r>
            <a:endParaRPr lang="zh-TW" altLang="en-US" dirty="0"/>
          </a:p>
        </p:txBody>
      </p:sp>
      <p:sp>
        <p:nvSpPr>
          <p:cNvPr id="3" name="文字版面配置區 2"/>
          <p:cNvSpPr>
            <a:spLocks noGrp="1"/>
          </p:cNvSpPr>
          <p:nvPr>
            <p:ph type="body" idx="1"/>
          </p:nvPr>
        </p:nvSpPr>
        <p:spPr/>
        <p:txBody>
          <a:bodyPr/>
          <a:lstStyle/>
          <a:p>
            <a:r>
              <a:rPr lang="zh-TW" altLang="en-US" sz="2400" dirty="0"/>
              <a:t>橢圓曲線密碼系</a:t>
            </a:r>
            <a:r>
              <a:rPr lang="zh-TW" altLang="en-US" sz="2400" dirty="0" smtClean="0"/>
              <a:t>統 </a:t>
            </a:r>
            <a:r>
              <a:rPr lang="en-US" altLang="zh-TW" sz="2400" dirty="0" smtClean="0"/>
              <a:t>(Elliptic Curve Cryptosystem, ECC)</a:t>
            </a:r>
            <a:r>
              <a:rPr lang="zh-TW" altLang="en-US" sz="2400" dirty="0" smtClean="0"/>
              <a:t>屬於公開金鑰密碼系</a:t>
            </a:r>
            <a:r>
              <a:rPr lang="zh-TW" altLang="en-US" sz="2400" dirty="0"/>
              <a:t>統，基於橢圓曲線數</a:t>
            </a:r>
            <a:r>
              <a:rPr lang="zh-TW" altLang="en-US" sz="2400" dirty="0" smtClean="0"/>
              <a:t>學，於</a:t>
            </a:r>
            <a:r>
              <a:rPr lang="en-US" altLang="zh-TW" sz="2400" dirty="0" smtClean="0"/>
              <a:t>1985</a:t>
            </a:r>
            <a:r>
              <a:rPr lang="zh-TW" altLang="en-US" sz="2400" dirty="0"/>
              <a:t>年由</a:t>
            </a:r>
            <a:r>
              <a:rPr lang="en-US" altLang="zh-TW" sz="2400" dirty="0"/>
              <a:t>Neal </a:t>
            </a:r>
            <a:r>
              <a:rPr lang="en-US" altLang="zh-TW" sz="2400" dirty="0" err="1"/>
              <a:t>Koblitz</a:t>
            </a:r>
            <a:r>
              <a:rPr lang="zh-TW" altLang="en-US" sz="2400" dirty="0"/>
              <a:t>和</a:t>
            </a:r>
            <a:r>
              <a:rPr lang="en-US" altLang="zh-TW" sz="2400" dirty="0"/>
              <a:t>Victor Miller</a:t>
            </a:r>
            <a:r>
              <a:rPr lang="zh-TW" altLang="en-US" sz="2400" dirty="0"/>
              <a:t>分</a:t>
            </a:r>
            <a:r>
              <a:rPr lang="zh-TW" altLang="en-US" sz="2400" dirty="0" smtClean="0"/>
              <a:t>別提出。</a:t>
            </a:r>
            <a:endParaRPr lang="en-US" altLang="zh-TW" sz="2400" dirty="0" smtClean="0"/>
          </a:p>
          <a:p>
            <a:r>
              <a:rPr lang="zh-TW" altLang="en-US" sz="2400" dirty="0"/>
              <a:t>橢圓曲</a:t>
            </a:r>
            <a:r>
              <a:rPr lang="zh-TW" altLang="en-US" sz="2400" dirty="0" smtClean="0"/>
              <a:t>線技</a:t>
            </a:r>
            <a:r>
              <a:rPr lang="zh-TW" altLang="en-US" sz="2400" dirty="0"/>
              <a:t>術不只能應用在密碼學加解密、數位簽章</a:t>
            </a:r>
            <a:r>
              <a:rPr lang="zh-TW" altLang="en-US" sz="2400" dirty="0" smtClean="0"/>
              <a:t>、金</a:t>
            </a:r>
            <a:r>
              <a:rPr lang="zh-TW" altLang="en-US" sz="2400" dirty="0"/>
              <a:t>鑰交換等，也能應用於大數分解</a:t>
            </a:r>
            <a:r>
              <a:rPr lang="en-US" altLang="zh-TW" sz="2400" dirty="0"/>
              <a:t>(factorization)</a:t>
            </a:r>
            <a:r>
              <a:rPr lang="zh-TW" altLang="en-US" sz="2400" dirty="0"/>
              <a:t>與質數</a:t>
            </a:r>
            <a:r>
              <a:rPr lang="zh-TW" altLang="en-US" sz="2400" dirty="0" smtClean="0"/>
              <a:t>判斷</a:t>
            </a:r>
            <a:r>
              <a:rPr lang="en-US" altLang="zh-TW" sz="2400" dirty="0"/>
              <a:t>(primality testing</a:t>
            </a:r>
            <a:r>
              <a:rPr lang="en-US" altLang="zh-TW" sz="2400" dirty="0" smtClean="0"/>
              <a:t>)</a:t>
            </a:r>
            <a:r>
              <a:rPr lang="zh-TW" altLang="en-US" sz="2400" dirty="0" smtClean="0"/>
              <a:t>。</a:t>
            </a:r>
            <a:endParaRPr lang="en-US" altLang="zh-TW" sz="2400" dirty="0" smtClean="0"/>
          </a:p>
          <a:p>
            <a:r>
              <a:rPr lang="zh-TW" altLang="en-US" sz="2400" dirty="0" smtClean="0"/>
              <a:t>在</a:t>
            </a:r>
            <a:r>
              <a:rPr lang="zh-TW" altLang="en-US" sz="2400" dirty="0"/>
              <a:t>相同的安全強度下，</a:t>
            </a:r>
            <a:r>
              <a:rPr lang="en-US" altLang="zh-TW" sz="2400" dirty="0"/>
              <a:t>ECC</a:t>
            </a:r>
            <a:r>
              <a:rPr lang="zh-TW" altLang="en-US" sz="2400" dirty="0"/>
              <a:t>的密碼學金鑰長度可遠較其</a:t>
            </a:r>
            <a:r>
              <a:rPr lang="zh-TW" altLang="en-US" sz="2400" dirty="0" smtClean="0"/>
              <a:t>他公</a:t>
            </a:r>
            <a:r>
              <a:rPr lang="zh-TW" altLang="en-US" sz="2400" dirty="0"/>
              <a:t>開金鑰密碼系統</a:t>
            </a:r>
            <a:r>
              <a:rPr lang="en-US" altLang="zh-TW" sz="2400" dirty="0"/>
              <a:t>(</a:t>
            </a:r>
            <a:r>
              <a:rPr lang="zh-TW" altLang="en-US" sz="2400" dirty="0"/>
              <a:t>如</a:t>
            </a:r>
            <a:r>
              <a:rPr lang="en-US" altLang="zh-TW" sz="2400" dirty="0"/>
              <a:t>RSA)</a:t>
            </a:r>
            <a:r>
              <a:rPr lang="zh-TW" altLang="en-US" sz="2400" dirty="0"/>
              <a:t>小且處理速度較快</a:t>
            </a:r>
            <a:r>
              <a:rPr lang="zh-TW" altLang="en-US" sz="2400" dirty="0" smtClean="0"/>
              <a:t>，非</a:t>
            </a:r>
            <a:r>
              <a:rPr lang="zh-TW" altLang="en-US" sz="2400" dirty="0"/>
              <a:t>常適合利用於如智慧卡或手機無線</a:t>
            </a:r>
            <a:r>
              <a:rPr lang="zh-TW" altLang="en-US" sz="2400" dirty="0" smtClean="0"/>
              <a:t>行動</a:t>
            </a:r>
            <a:r>
              <a:rPr lang="zh-TW" altLang="en-US" sz="2400" dirty="0"/>
              <a:t>裝置等記憶體有限的環境</a:t>
            </a:r>
            <a:r>
              <a:rPr lang="zh-TW" altLang="en-US" sz="2400" dirty="0" smtClean="0"/>
              <a:t>中。</a:t>
            </a:r>
            <a:endParaRPr lang="en-US" altLang="zh-TW" sz="2400" dirty="0" smtClean="0"/>
          </a:p>
          <a:p>
            <a:pPr lvl="1"/>
            <a:endParaRPr lang="zh-TW" altLang="en-US" sz="2000" dirty="0"/>
          </a:p>
        </p:txBody>
      </p:sp>
      <p:sp>
        <p:nvSpPr>
          <p:cNvPr id="6"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3FFD3C7D-917D-40CC-941E-D61F7F3341F8}" type="slidenum">
              <a:rPr lang="en-US" altLang="zh-TW" smtClean="0">
                <a:solidFill>
                  <a:srgbClr val="0091EA"/>
                </a:solidFill>
              </a:rPr>
              <a:t>25</a:t>
            </a:fld>
            <a:endParaRPr lang="zh-TW" altLang="en-US" dirty="0" smtClean="0">
              <a:solidFill>
                <a:srgbClr val="0091EA"/>
              </a:solidFill>
            </a:endParaRPr>
          </a:p>
        </p:txBody>
      </p:sp>
    </p:spTree>
    <p:extLst>
      <p:ext uri="{BB962C8B-B14F-4D97-AF65-F5344CB8AC3E}">
        <p14:creationId xmlns:p14="http://schemas.microsoft.com/office/powerpoint/2010/main" val="4276048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25990" y="3049437"/>
            <a:ext cx="8357850" cy="337461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994796" y="2079069"/>
            <a:ext cx="1063227" cy="1063227"/>
          </a:xfrm>
          <a:prstGeom prst="rect">
            <a:avLst/>
          </a:prstGeom>
        </p:spPr>
      </p:pic>
      <p:sp>
        <p:nvSpPr>
          <p:cNvPr id="7" name="文字方塊 6"/>
          <p:cNvSpPr txBox="1"/>
          <p:nvPr/>
        </p:nvSpPr>
        <p:spPr>
          <a:xfrm>
            <a:off x="2232167" y="2262735"/>
            <a:ext cx="700966" cy="307777"/>
          </a:xfrm>
          <a:prstGeom prst="rect">
            <a:avLst/>
          </a:prstGeom>
          <a:noFill/>
        </p:spPr>
        <p:txBody>
          <a:bodyPr wrap="square" rtlCol="0">
            <a:spAutoFit/>
          </a:bodyPr>
          <a:lstStyle/>
          <a:p>
            <a:r>
              <a:rPr lang="en-US" altLang="zh-TW" dirty="0" smtClean="0"/>
              <a:t>Mary</a:t>
            </a:r>
            <a:endParaRPr lang="zh-TW" altLang="en-US" dirty="0"/>
          </a:p>
        </p:txBody>
      </p:sp>
      <p:sp>
        <p:nvSpPr>
          <p:cNvPr id="2" name="標題 1"/>
          <p:cNvSpPr>
            <a:spLocks noGrp="1"/>
          </p:cNvSpPr>
          <p:nvPr>
            <p:ph type="title"/>
          </p:nvPr>
        </p:nvSpPr>
        <p:spPr/>
        <p:txBody>
          <a:bodyPr/>
          <a:lstStyle/>
          <a:p>
            <a:r>
              <a:rPr lang="zh-TW" altLang="en-US" dirty="0"/>
              <a:t>橢圓曲線密碼系統</a:t>
            </a:r>
          </a:p>
        </p:txBody>
      </p:sp>
      <p:sp>
        <p:nvSpPr>
          <p:cNvPr id="3" name="文字版面配置區 2"/>
          <p:cNvSpPr>
            <a:spLocks noGrp="1"/>
          </p:cNvSpPr>
          <p:nvPr>
            <p:ph type="body" idx="1"/>
          </p:nvPr>
        </p:nvSpPr>
        <p:spPr>
          <a:xfrm>
            <a:off x="786150" y="1475486"/>
            <a:ext cx="7571700" cy="4764900"/>
          </a:xfrm>
        </p:spPr>
        <p:txBody>
          <a:bodyPr/>
          <a:lstStyle/>
          <a:p>
            <a:r>
              <a:rPr lang="zh-TW" altLang="en-US" dirty="0" smtClean="0"/>
              <a:t>橢圓曲線的公開金鑰加密機制</a:t>
            </a:r>
            <a:endParaRPr lang="zh-TW" altLang="en-US" dirty="0"/>
          </a:p>
        </p:txBody>
      </p:sp>
      <p:sp>
        <p:nvSpPr>
          <p:cNvPr id="5" name="文字方塊 4"/>
          <p:cNvSpPr txBox="1"/>
          <p:nvPr/>
        </p:nvSpPr>
        <p:spPr>
          <a:xfrm>
            <a:off x="1009560" y="3049437"/>
            <a:ext cx="8657816" cy="4247317"/>
          </a:xfrm>
          <a:prstGeom prst="rect">
            <a:avLst/>
          </a:prstGeom>
          <a:noFill/>
        </p:spPr>
        <p:txBody>
          <a:bodyPr wrap="square" rtlCol="0">
            <a:spAutoFit/>
          </a:bodyPr>
          <a:lstStyle/>
          <a:p>
            <a:r>
              <a:rPr lang="en-US" altLang="zh-TW" sz="2000" dirty="0" smtClean="0"/>
              <a:t>1. </a:t>
            </a:r>
            <a:r>
              <a:rPr lang="zh-TW" altLang="en-US" sz="2000" dirty="0" smtClean="0"/>
              <a:t>橢圓曲線：</a:t>
            </a:r>
            <a:r>
              <a:rPr lang="en-US" altLang="zh-TW" sz="2000" i="1" dirty="0" smtClean="0"/>
              <a:t>y</a:t>
            </a:r>
            <a:r>
              <a:rPr lang="en-US" altLang="zh-TW" sz="2000" i="1" baseline="30000" dirty="0" smtClean="0"/>
              <a:t>2</a:t>
            </a:r>
            <a:r>
              <a:rPr lang="en-US" altLang="zh-TW" sz="2000" i="1" dirty="0" smtClean="0"/>
              <a:t> = x</a:t>
            </a:r>
            <a:r>
              <a:rPr lang="en-US" altLang="zh-TW" sz="2000" i="1" baseline="30000" dirty="0" smtClean="0"/>
              <a:t>3</a:t>
            </a:r>
            <a:r>
              <a:rPr lang="en-US" altLang="zh-TW" sz="2000" i="1" dirty="0" smtClean="0"/>
              <a:t> + ax + b mod P</a:t>
            </a:r>
          </a:p>
          <a:p>
            <a:r>
              <a:rPr lang="en-US" altLang="zh-TW" sz="2000" i="1" dirty="0" smtClean="0"/>
              <a:t>    </a:t>
            </a:r>
            <a:r>
              <a:rPr lang="zh-TW" altLang="en-US" sz="2000" dirty="0" smtClean="0"/>
              <a:t>橢圓曲線上一點 </a:t>
            </a:r>
            <a:r>
              <a:rPr lang="en-US" altLang="zh-TW" sz="2000" i="1" dirty="0" smtClean="0"/>
              <a:t>G</a:t>
            </a:r>
          </a:p>
          <a:p>
            <a:r>
              <a:rPr lang="en-US" altLang="zh-TW" sz="2000" dirty="0" smtClean="0"/>
              <a:t>    </a:t>
            </a:r>
            <a:r>
              <a:rPr lang="en-US" altLang="zh-TW" sz="2000" i="1" dirty="0" smtClean="0"/>
              <a:t>Tom</a:t>
            </a:r>
            <a:r>
              <a:rPr lang="zh-TW" altLang="en-US" sz="2000" dirty="0" smtClean="0"/>
              <a:t>的公開金鑰 </a:t>
            </a:r>
            <a:r>
              <a:rPr lang="en-US" altLang="zh-TW" sz="2000" i="1" dirty="0" smtClean="0"/>
              <a:t>B = </a:t>
            </a:r>
            <a:r>
              <a:rPr lang="en-US" altLang="zh-TW" sz="2000" i="1" dirty="0" err="1" smtClean="0"/>
              <a:t>kG</a:t>
            </a:r>
            <a:r>
              <a:rPr lang="en-US" altLang="zh-TW" sz="2000" i="1" dirty="0" smtClean="0"/>
              <a:t> mod P</a:t>
            </a:r>
            <a:r>
              <a:rPr lang="en-US" altLang="zh-TW" sz="2000" dirty="0" smtClean="0"/>
              <a:t>   	 </a:t>
            </a:r>
            <a:r>
              <a:rPr lang="en-US" altLang="zh-TW" sz="2000" i="1" dirty="0" smtClean="0"/>
              <a:t>Tom</a:t>
            </a:r>
            <a:r>
              <a:rPr lang="zh-TW" altLang="en-US" sz="2000" dirty="0" smtClean="0"/>
              <a:t>的私密金鑰 </a:t>
            </a:r>
            <a:r>
              <a:rPr lang="en-US" altLang="zh-TW" sz="2000" i="1" dirty="0" smtClean="0"/>
              <a:t>k</a:t>
            </a:r>
            <a:endParaRPr lang="en-US" altLang="zh-TW" sz="2000" dirty="0" smtClean="0"/>
          </a:p>
          <a:p>
            <a:r>
              <a:rPr lang="en-US" altLang="zh-TW" sz="2000" dirty="0" smtClean="0"/>
              <a:t>    </a:t>
            </a:r>
            <a:r>
              <a:rPr lang="zh-TW" altLang="en-US" sz="2000" dirty="0" smtClean="0"/>
              <a:t>要加密的訊息</a:t>
            </a:r>
            <a:r>
              <a:rPr lang="en-US" altLang="zh-TW" sz="2000" i="1" dirty="0" smtClean="0"/>
              <a:t>M</a:t>
            </a:r>
          </a:p>
          <a:p>
            <a:r>
              <a:rPr lang="en-US" altLang="zh-TW" sz="2000" dirty="0" smtClean="0"/>
              <a:t>2. </a:t>
            </a:r>
            <a:r>
              <a:rPr lang="zh-TW" altLang="en-US" sz="2000" dirty="0" smtClean="0"/>
              <a:t>選一亂數 </a:t>
            </a:r>
            <a:r>
              <a:rPr lang="en-US" altLang="zh-TW" sz="2000" i="1" dirty="0" smtClean="0"/>
              <a:t>r</a:t>
            </a:r>
            <a:r>
              <a:rPr lang="en-US" altLang="zh-TW" sz="2000" dirty="0" smtClean="0"/>
              <a:t> </a:t>
            </a:r>
            <a:r>
              <a:rPr lang="zh-TW" altLang="en-US" sz="2000" dirty="0" smtClean="0"/>
              <a:t>並計算 </a:t>
            </a:r>
            <a:r>
              <a:rPr lang="en-US" altLang="zh-TW" sz="2000" i="1" dirty="0" smtClean="0"/>
              <a:t>R = </a:t>
            </a:r>
            <a:r>
              <a:rPr lang="en-US" altLang="zh-TW" sz="2000" i="1" dirty="0" err="1" smtClean="0"/>
              <a:t>rG</a:t>
            </a:r>
            <a:r>
              <a:rPr lang="en-US" altLang="zh-TW" sz="2000" i="1" dirty="0" smtClean="0"/>
              <a:t> mod P</a:t>
            </a:r>
          </a:p>
          <a:p>
            <a:r>
              <a:rPr lang="en-US" altLang="zh-TW" sz="2000" dirty="0" smtClean="0"/>
              <a:t>3. </a:t>
            </a:r>
            <a:r>
              <a:rPr lang="zh-TW" altLang="en-US" sz="2000" dirty="0" smtClean="0"/>
              <a:t>計算 </a:t>
            </a:r>
            <a:r>
              <a:rPr lang="en-US" altLang="zh-TW" sz="2000" i="1" dirty="0" smtClean="0"/>
              <a:t>C</a:t>
            </a:r>
            <a:r>
              <a:rPr lang="en-US" altLang="zh-TW" sz="2000" i="1" baseline="-25000" dirty="0" smtClean="0"/>
              <a:t>1</a:t>
            </a:r>
            <a:r>
              <a:rPr lang="en-US" altLang="zh-TW" sz="2000" i="1" dirty="0" smtClean="0"/>
              <a:t> = M</a:t>
            </a:r>
            <a:r>
              <a:rPr lang="en-US" altLang="zh-TW" sz="2000" i="1" baseline="-25000" dirty="0" smtClean="0"/>
              <a:t>1</a:t>
            </a:r>
            <a:r>
              <a:rPr lang="en-US" altLang="zh-TW" sz="2000" i="1" dirty="0" smtClean="0"/>
              <a:t>+(r x B)</a:t>
            </a:r>
            <a:r>
              <a:rPr lang="en-US" altLang="zh-TW" sz="2000" i="1" baseline="-25000" dirty="0" smtClean="0"/>
              <a:t>x</a:t>
            </a:r>
            <a:r>
              <a:rPr lang="en-US" altLang="zh-TW" sz="2000" i="1" dirty="0" smtClean="0"/>
              <a:t> mod P</a:t>
            </a:r>
          </a:p>
          <a:p>
            <a:r>
              <a:rPr lang="zh-TW" altLang="en-US" sz="2000" dirty="0" smtClean="0"/>
              <a:t>    與 </a:t>
            </a:r>
            <a:r>
              <a:rPr lang="en-US" altLang="zh-TW" sz="2000" i="1" dirty="0" smtClean="0"/>
              <a:t>C</a:t>
            </a:r>
            <a:r>
              <a:rPr lang="en-US" altLang="zh-TW" sz="2000" i="1" baseline="-25000" dirty="0" smtClean="0"/>
              <a:t>2</a:t>
            </a:r>
            <a:r>
              <a:rPr lang="en-US" altLang="zh-TW" sz="2000" i="1" dirty="0" smtClean="0"/>
              <a:t> </a:t>
            </a:r>
            <a:r>
              <a:rPr lang="en-US" altLang="zh-TW" sz="2000" i="1" dirty="0"/>
              <a:t>= </a:t>
            </a:r>
            <a:r>
              <a:rPr lang="en-US" altLang="zh-TW" sz="2000" i="1" dirty="0" smtClean="0"/>
              <a:t>M</a:t>
            </a:r>
            <a:r>
              <a:rPr lang="en-US" altLang="zh-TW" sz="2000" i="1" baseline="-25000" dirty="0" smtClean="0"/>
              <a:t>2</a:t>
            </a:r>
            <a:r>
              <a:rPr lang="en-US" altLang="zh-TW" sz="2000" i="1" dirty="0" smtClean="0"/>
              <a:t>+(r x B)</a:t>
            </a:r>
            <a:r>
              <a:rPr lang="en-US" altLang="zh-TW" sz="2000" i="1" baseline="-25000" dirty="0" smtClean="0"/>
              <a:t>y</a:t>
            </a:r>
            <a:r>
              <a:rPr lang="en-US" altLang="zh-TW" sz="2000" i="1" dirty="0" smtClean="0"/>
              <a:t> </a:t>
            </a:r>
            <a:r>
              <a:rPr lang="en-US" altLang="zh-TW" sz="2000" i="1" dirty="0"/>
              <a:t>mod </a:t>
            </a:r>
            <a:r>
              <a:rPr lang="en-US" altLang="zh-TW" sz="2000" i="1" dirty="0" smtClean="0"/>
              <a:t>P</a:t>
            </a:r>
          </a:p>
          <a:p>
            <a:r>
              <a:rPr lang="en-US" altLang="zh-TW" sz="2000" dirty="0" smtClean="0"/>
              <a:t>			4. </a:t>
            </a:r>
            <a:r>
              <a:rPr lang="zh-TW" altLang="en-US" sz="2000" dirty="0" smtClean="0"/>
              <a:t>傳送 </a:t>
            </a:r>
            <a:r>
              <a:rPr lang="en-US" altLang="zh-TW" sz="2000" i="1" dirty="0" smtClean="0"/>
              <a:t>R, C</a:t>
            </a:r>
            <a:r>
              <a:rPr lang="en-US" altLang="zh-TW" sz="2000" i="1" baseline="-25000" dirty="0" smtClean="0"/>
              <a:t>1</a:t>
            </a:r>
            <a:r>
              <a:rPr lang="en-US" altLang="zh-TW" sz="2000" i="1" dirty="0" smtClean="0"/>
              <a:t>, C</a:t>
            </a:r>
            <a:r>
              <a:rPr lang="en-US" altLang="zh-TW" sz="2000" i="1" baseline="-25000" dirty="0" smtClean="0"/>
              <a:t>2</a:t>
            </a:r>
          </a:p>
          <a:p>
            <a:pPr>
              <a:lnSpc>
                <a:spcPct val="150000"/>
              </a:lnSpc>
            </a:pPr>
            <a:r>
              <a:rPr lang="en-US" altLang="zh-TW" sz="2000" dirty="0" smtClean="0"/>
              <a:t>					5. </a:t>
            </a:r>
            <a:r>
              <a:rPr lang="zh-TW" altLang="en-US" sz="2000" dirty="0" smtClean="0"/>
              <a:t>計算 </a:t>
            </a:r>
            <a:r>
              <a:rPr lang="en-US" altLang="zh-TW" sz="2000" i="1" dirty="0" smtClean="0"/>
              <a:t>M</a:t>
            </a:r>
            <a:r>
              <a:rPr lang="en-US" altLang="zh-TW" sz="2000" i="1" baseline="-25000" dirty="0" smtClean="0"/>
              <a:t>1</a:t>
            </a:r>
            <a:r>
              <a:rPr lang="en-US" altLang="zh-TW" sz="2000" i="1" dirty="0" smtClean="0"/>
              <a:t> = C</a:t>
            </a:r>
            <a:r>
              <a:rPr lang="en-US" altLang="zh-TW" sz="2000" i="1" baseline="-25000" dirty="0" smtClean="0"/>
              <a:t>1</a:t>
            </a:r>
            <a:r>
              <a:rPr lang="en-US" altLang="zh-TW" sz="2000" i="1" dirty="0" smtClean="0">
                <a:latin typeface="Vrinda" panose="020B0502040204020203" pitchFamily="34" charset="0"/>
                <a:cs typeface="Vrinda" panose="020B0502040204020203" pitchFamily="34" charset="0"/>
              </a:rPr>
              <a:t>-(k x R)</a:t>
            </a:r>
            <a:r>
              <a:rPr lang="en-US" altLang="zh-TW" sz="2000" i="1" baseline="-25000" dirty="0" smtClean="0">
                <a:latin typeface="Vrinda" panose="020B0502040204020203" pitchFamily="34" charset="0"/>
                <a:cs typeface="Vrinda" panose="020B0502040204020203" pitchFamily="34" charset="0"/>
              </a:rPr>
              <a:t>x</a:t>
            </a:r>
          </a:p>
          <a:p>
            <a:r>
              <a:rPr lang="en-US" altLang="zh-TW" sz="2000" baseline="-25000" dirty="0">
                <a:latin typeface="Vrinda" panose="020B0502040204020203" pitchFamily="34" charset="0"/>
                <a:cs typeface="Vrinda" panose="020B0502040204020203" pitchFamily="34" charset="0"/>
              </a:rPr>
              <a:t>	</a:t>
            </a:r>
            <a:r>
              <a:rPr lang="en-US" altLang="zh-TW" sz="2000" baseline="-25000" dirty="0" smtClean="0">
                <a:latin typeface="Vrinda" panose="020B0502040204020203" pitchFamily="34" charset="0"/>
                <a:cs typeface="Vrinda" panose="020B0502040204020203" pitchFamily="34" charset="0"/>
              </a:rPr>
              <a:t>	</a:t>
            </a:r>
            <a:r>
              <a:rPr lang="en-US" altLang="zh-TW" sz="2000" dirty="0" smtClean="0">
                <a:latin typeface="Vrinda" panose="020B0502040204020203" pitchFamily="34" charset="0"/>
                <a:cs typeface="Vrinda" panose="020B0502040204020203" pitchFamily="34" charset="0"/>
              </a:rPr>
              <a:t>  			</a:t>
            </a:r>
            <a:r>
              <a:rPr lang="zh-TW" altLang="en-US" sz="2000" dirty="0" smtClean="0">
                <a:latin typeface="Vrinda" panose="020B0502040204020203" pitchFamily="34" charset="0"/>
                <a:cs typeface="Vrinda" panose="020B0502040204020203" pitchFamily="34" charset="0"/>
              </a:rPr>
              <a:t>和 </a:t>
            </a:r>
            <a:r>
              <a:rPr lang="en-US" altLang="zh-TW" sz="2000" i="1" dirty="0" smtClean="0">
                <a:latin typeface="Vrinda" panose="020B0502040204020203" pitchFamily="34" charset="0"/>
                <a:cs typeface="Vrinda" panose="020B0502040204020203" pitchFamily="34" charset="0"/>
              </a:rPr>
              <a:t>M</a:t>
            </a:r>
            <a:r>
              <a:rPr lang="en-US" altLang="zh-TW" sz="2000" i="1" baseline="-25000" dirty="0" smtClean="0">
                <a:latin typeface="Vrinda" panose="020B0502040204020203" pitchFamily="34" charset="0"/>
                <a:cs typeface="Vrinda" panose="020B0502040204020203" pitchFamily="34" charset="0"/>
              </a:rPr>
              <a:t>2</a:t>
            </a:r>
            <a:r>
              <a:rPr lang="en-US" altLang="zh-TW" sz="2000" i="1" dirty="0" smtClean="0">
                <a:latin typeface="Vrinda" panose="020B0502040204020203" pitchFamily="34" charset="0"/>
                <a:cs typeface="Vrinda" panose="020B0502040204020203" pitchFamily="34" charset="0"/>
              </a:rPr>
              <a:t>=C</a:t>
            </a:r>
            <a:r>
              <a:rPr lang="en-US" altLang="zh-TW" sz="2000" i="1" baseline="-25000" dirty="0" smtClean="0">
                <a:latin typeface="Vrinda" panose="020B0502040204020203" pitchFamily="34" charset="0"/>
                <a:cs typeface="Vrinda" panose="020B0502040204020203" pitchFamily="34" charset="0"/>
              </a:rPr>
              <a:t>2</a:t>
            </a:r>
            <a:r>
              <a:rPr lang="en-US" altLang="zh-TW" sz="2000" i="1" dirty="0" smtClean="0">
                <a:latin typeface="Vrinda" panose="020B0502040204020203" pitchFamily="34" charset="0"/>
                <a:cs typeface="Vrinda" panose="020B0502040204020203" pitchFamily="34" charset="0"/>
              </a:rPr>
              <a:t>-(k x R)</a:t>
            </a:r>
            <a:r>
              <a:rPr lang="en-US" altLang="zh-TW" sz="2000" i="1" baseline="-25000" dirty="0" smtClean="0">
                <a:latin typeface="Vrinda" panose="020B0502040204020203" pitchFamily="34" charset="0"/>
                <a:cs typeface="Vrinda" panose="020B0502040204020203" pitchFamily="34" charset="0"/>
              </a:rPr>
              <a:t>y</a:t>
            </a:r>
            <a:r>
              <a:rPr lang="en-US" altLang="zh-TW" sz="2000" i="1" dirty="0" smtClean="0">
                <a:latin typeface="Vrinda" panose="020B0502040204020203" pitchFamily="34" charset="0"/>
                <a:cs typeface="Vrinda" panose="020B0502040204020203" pitchFamily="34" charset="0"/>
              </a:rPr>
              <a:t> mod P</a:t>
            </a:r>
            <a:endParaRPr lang="en-US" altLang="zh-TW" sz="2000" i="1" dirty="0"/>
          </a:p>
          <a:p>
            <a:endParaRPr lang="en-US" altLang="zh-TW" sz="2000" dirty="0" smtClean="0"/>
          </a:p>
          <a:p>
            <a:endParaRPr lang="en-US" altLang="zh-TW" sz="2000" dirty="0"/>
          </a:p>
          <a:p>
            <a:endParaRPr lang="zh-TW" altLang="en-US" sz="2000" dirty="0"/>
          </a:p>
        </p:txBody>
      </p:sp>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3122" y="2053016"/>
            <a:ext cx="1070708" cy="1070708"/>
          </a:xfrm>
          <a:prstGeom prst="rect">
            <a:avLst/>
          </a:prstGeom>
        </p:spPr>
      </p:pic>
      <p:sp>
        <p:nvSpPr>
          <p:cNvPr id="9" name="文字方塊 8"/>
          <p:cNvSpPr txBox="1"/>
          <p:nvPr/>
        </p:nvSpPr>
        <p:spPr>
          <a:xfrm>
            <a:off x="6657408" y="2190258"/>
            <a:ext cx="542136" cy="307777"/>
          </a:xfrm>
          <a:prstGeom prst="rect">
            <a:avLst/>
          </a:prstGeom>
          <a:noFill/>
        </p:spPr>
        <p:txBody>
          <a:bodyPr wrap="none" rtlCol="0">
            <a:spAutoFit/>
          </a:bodyPr>
          <a:lstStyle/>
          <a:p>
            <a:r>
              <a:rPr lang="en-US" altLang="zh-TW" dirty="0" smtClean="0"/>
              <a:t>Tom</a:t>
            </a:r>
            <a:endParaRPr lang="zh-TW" altLang="en-US" dirty="0"/>
          </a:p>
        </p:txBody>
      </p:sp>
      <p:cxnSp>
        <p:nvCxnSpPr>
          <p:cNvPr id="11" name="直線接點 10"/>
          <p:cNvCxnSpPr/>
          <p:nvPr/>
        </p:nvCxnSpPr>
        <p:spPr>
          <a:xfrm flipV="1">
            <a:off x="2933133" y="5558590"/>
            <a:ext cx="4015089" cy="24063"/>
          </a:xfrm>
          <a:prstGeom prst="line">
            <a:avLst/>
          </a:prstGeom>
          <a:ln w="31750">
            <a:solidFill>
              <a:srgbClr val="0070C0"/>
            </a:solidFill>
            <a:tailEnd type="stealth"/>
          </a:ln>
        </p:spPr>
        <p:style>
          <a:lnRef idx="1">
            <a:schemeClr val="accent1"/>
          </a:lnRef>
          <a:fillRef idx="0">
            <a:schemeClr val="accent1"/>
          </a:fillRef>
          <a:effectRef idx="0">
            <a:schemeClr val="accent1"/>
          </a:effectRef>
          <a:fontRef idx="minor">
            <a:schemeClr val="tx1"/>
          </a:fontRef>
        </p:style>
      </p:cxnSp>
      <p:sp>
        <p:nvSpPr>
          <p:cNvPr id="12"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2ADD2635-1D3A-4454-8FFA-4201B9F4F872}" type="slidenum">
              <a:rPr lang="en-US" altLang="zh-TW" smtClean="0">
                <a:solidFill>
                  <a:srgbClr val="0091EA"/>
                </a:solidFill>
              </a:rPr>
              <a:t>26</a:t>
            </a:fld>
            <a:endParaRPr lang="zh-TW" altLang="en-US" dirty="0" smtClean="0">
              <a:solidFill>
                <a:srgbClr val="0091EA"/>
              </a:solidFill>
            </a:endParaRPr>
          </a:p>
        </p:txBody>
      </p:sp>
    </p:spTree>
    <p:extLst>
      <p:ext uri="{BB962C8B-B14F-4D97-AF65-F5344CB8AC3E}">
        <p14:creationId xmlns:p14="http://schemas.microsoft.com/office/powerpoint/2010/main" val="40461430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橢圓曲線密碼系統</a:t>
            </a:r>
          </a:p>
        </p:txBody>
      </p:sp>
      <p:sp>
        <p:nvSpPr>
          <p:cNvPr id="3" name="文字版面配置區 2"/>
          <p:cNvSpPr>
            <a:spLocks noGrp="1"/>
          </p:cNvSpPr>
          <p:nvPr>
            <p:ph type="body" idx="1"/>
          </p:nvPr>
        </p:nvSpPr>
        <p:spPr>
          <a:xfrm>
            <a:off x="786150" y="1347726"/>
            <a:ext cx="7571700" cy="4764900"/>
          </a:xfrm>
        </p:spPr>
        <p:txBody>
          <a:bodyPr/>
          <a:lstStyle/>
          <a:p>
            <a:r>
              <a:rPr lang="zh-TW" altLang="en-US" dirty="0"/>
              <a:t>橢圓曲線</a:t>
            </a:r>
            <a:r>
              <a:rPr lang="zh-TW" altLang="en-US" dirty="0" smtClean="0"/>
              <a:t>的數位簽章機</a:t>
            </a:r>
            <a:r>
              <a:rPr lang="zh-TW" altLang="en-US" dirty="0"/>
              <a:t>制</a:t>
            </a:r>
          </a:p>
          <a:p>
            <a:endParaRPr lang="zh-TW" altLang="en-US" dirty="0"/>
          </a:p>
        </p:txBody>
      </p:sp>
      <p:sp>
        <p:nvSpPr>
          <p:cNvPr id="5" name="矩形 4"/>
          <p:cNvSpPr/>
          <p:nvPr/>
        </p:nvSpPr>
        <p:spPr>
          <a:xfrm>
            <a:off x="725990" y="3049437"/>
            <a:ext cx="8357850" cy="344343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994796" y="2079069"/>
            <a:ext cx="1063227" cy="1063227"/>
          </a:xfrm>
          <a:prstGeom prst="rect">
            <a:avLst/>
          </a:prstGeom>
        </p:spPr>
      </p:pic>
      <p:sp>
        <p:nvSpPr>
          <p:cNvPr id="7" name="文字方塊 6"/>
          <p:cNvSpPr txBox="1"/>
          <p:nvPr/>
        </p:nvSpPr>
        <p:spPr>
          <a:xfrm>
            <a:off x="2232167" y="2262735"/>
            <a:ext cx="700966" cy="307777"/>
          </a:xfrm>
          <a:prstGeom prst="rect">
            <a:avLst/>
          </a:prstGeom>
          <a:noFill/>
        </p:spPr>
        <p:txBody>
          <a:bodyPr wrap="square" rtlCol="0">
            <a:spAutoFit/>
          </a:bodyPr>
          <a:lstStyle/>
          <a:p>
            <a:r>
              <a:rPr lang="en-US" altLang="zh-TW" dirty="0" smtClean="0"/>
              <a:t>Mary</a:t>
            </a:r>
            <a:endParaRPr lang="zh-TW" altLang="en-US" dirty="0"/>
          </a:p>
        </p:txBody>
      </p:sp>
      <p:sp>
        <p:nvSpPr>
          <p:cNvPr id="8" name="文字方塊 7"/>
          <p:cNvSpPr txBox="1"/>
          <p:nvPr/>
        </p:nvSpPr>
        <p:spPr>
          <a:xfrm>
            <a:off x="1009560" y="3049437"/>
            <a:ext cx="8657816" cy="4401205"/>
          </a:xfrm>
          <a:prstGeom prst="rect">
            <a:avLst/>
          </a:prstGeom>
          <a:noFill/>
        </p:spPr>
        <p:txBody>
          <a:bodyPr wrap="square" rtlCol="0">
            <a:spAutoFit/>
          </a:bodyPr>
          <a:lstStyle/>
          <a:p>
            <a:r>
              <a:rPr lang="en-US" altLang="zh-TW" sz="2000" dirty="0" smtClean="0"/>
              <a:t>1. </a:t>
            </a:r>
            <a:r>
              <a:rPr lang="zh-TW" altLang="en-US" sz="2000" dirty="0" smtClean="0"/>
              <a:t>橢圓曲線：</a:t>
            </a:r>
            <a:r>
              <a:rPr lang="en-US" altLang="zh-TW" sz="2000" i="1" dirty="0" smtClean="0"/>
              <a:t>y</a:t>
            </a:r>
            <a:r>
              <a:rPr lang="en-US" altLang="zh-TW" sz="2000" i="1" baseline="30000" dirty="0" smtClean="0"/>
              <a:t>2</a:t>
            </a:r>
            <a:r>
              <a:rPr lang="en-US" altLang="zh-TW" sz="2000" i="1" dirty="0" smtClean="0"/>
              <a:t> = x</a:t>
            </a:r>
            <a:r>
              <a:rPr lang="en-US" altLang="zh-TW" sz="2000" i="1" baseline="30000" dirty="0" smtClean="0"/>
              <a:t>3</a:t>
            </a:r>
            <a:r>
              <a:rPr lang="en-US" altLang="zh-TW" sz="2000" i="1" dirty="0" smtClean="0"/>
              <a:t> + ax + b mod P</a:t>
            </a:r>
          </a:p>
          <a:p>
            <a:r>
              <a:rPr lang="en-US" altLang="zh-TW" sz="2000" i="1" dirty="0" smtClean="0"/>
              <a:t>    </a:t>
            </a:r>
            <a:r>
              <a:rPr lang="zh-TW" altLang="en-US" sz="2000" dirty="0" smtClean="0"/>
              <a:t>橢圓曲線上一點 </a:t>
            </a:r>
            <a:r>
              <a:rPr lang="en-US" altLang="zh-TW" sz="2000" i="1" dirty="0" smtClean="0"/>
              <a:t>G</a:t>
            </a:r>
          </a:p>
          <a:p>
            <a:r>
              <a:rPr lang="en-US" altLang="zh-TW" sz="2000" i="1" dirty="0" smtClean="0"/>
              <a:t>    Mary</a:t>
            </a:r>
            <a:r>
              <a:rPr lang="zh-TW" altLang="en-US" sz="2000" dirty="0" smtClean="0"/>
              <a:t>的</a:t>
            </a:r>
            <a:r>
              <a:rPr lang="zh-TW" altLang="en-US" sz="2000" dirty="0"/>
              <a:t>私密金鑰 </a:t>
            </a:r>
            <a:r>
              <a:rPr lang="en-US" altLang="zh-TW" sz="2000" i="1" dirty="0"/>
              <a:t>k</a:t>
            </a:r>
            <a:endParaRPr lang="en-US" altLang="zh-TW" sz="2000" dirty="0"/>
          </a:p>
          <a:p>
            <a:r>
              <a:rPr lang="en-US" altLang="zh-TW" sz="2000" dirty="0" smtClean="0"/>
              <a:t>    </a:t>
            </a:r>
            <a:r>
              <a:rPr lang="en-US" altLang="zh-TW" sz="2000" i="1" dirty="0" smtClean="0"/>
              <a:t>Mary</a:t>
            </a:r>
            <a:r>
              <a:rPr lang="zh-TW" altLang="en-US" sz="2000" dirty="0" smtClean="0"/>
              <a:t>的公開金鑰 </a:t>
            </a:r>
            <a:r>
              <a:rPr lang="en-US" altLang="zh-TW" sz="2000" i="1" dirty="0" smtClean="0"/>
              <a:t>B = </a:t>
            </a:r>
            <a:r>
              <a:rPr lang="en-US" altLang="zh-TW" sz="2000" i="1" dirty="0" err="1" smtClean="0"/>
              <a:t>kG</a:t>
            </a:r>
            <a:r>
              <a:rPr lang="en-US" altLang="zh-TW" sz="2000" i="1" dirty="0" smtClean="0"/>
              <a:t> mod P</a:t>
            </a:r>
            <a:r>
              <a:rPr lang="en-US" altLang="zh-TW" sz="2000" dirty="0" smtClean="0"/>
              <a:t>   	 </a:t>
            </a:r>
          </a:p>
          <a:p>
            <a:r>
              <a:rPr lang="en-US" altLang="zh-TW" sz="2000" dirty="0"/>
              <a:t> </a:t>
            </a:r>
            <a:r>
              <a:rPr lang="en-US" altLang="zh-TW" sz="2000" dirty="0" smtClean="0"/>
              <a:t>   </a:t>
            </a:r>
            <a:r>
              <a:rPr lang="zh-TW" altLang="en-US" sz="2000" dirty="0" smtClean="0"/>
              <a:t>要簽署的訊息</a:t>
            </a:r>
            <a:r>
              <a:rPr lang="en-US" altLang="zh-TW" sz="2000" i="1" dirty="0" smtClean="0"/>
              <a:t>M</a:t>
            </a:r>
          </a:p>
          <a:p>
            <a:r>
              <a:rPr lang="en-US" altLang="zh-TW" sz="2000" dirty="0" smtClean="0"/>
              <a:t>2. </a:t>
            </a:r>
            <a:r>
              <a:rPr lang="zh-TW" altLang="en-US" sz="2000" dirty="0" smtClean="0"/>
              <a:t>選一亂數 </a:t>
            </a:r>
            <a:r>
              <a:rPr lang="en-US" altLang="zh-TW" sz="2000" i="1" dirty="0" smtClean="0"/>
              <a:t>r</a:t>
            </a:r>
            <a:r>
              <a:rPr lang="en-US" altLang="zh-TW" sz="2000" dirty="0" smtClean="0"/>
              <a:t> </a:t>
            </a:r>
            <a:r>
              <a:rPr lang="zh-TW" altLang="en-US" sz="2000" dirty="0" smtClean="0"/>
              <a:t>並計算 </a:t>
            </a:r>
            <a:r>
              <a:rPr lang="en-US" altLang="zh-TW" sz="2000" i="1" dirty="0" smtClean="0"/>
              <a:t>R = </a:t>
            </a:r>
            <a:r>
              <a:rPr lang="en-US" altLang="zh-TW" sz="2000" i="1" dirty="0" err="1" smtClean="0"/>
              <a:t>rG</a:t>
            </a:r>
            <a:r>
              <a:rPr lang="en-US" altLang="zh-TW" sz="2000" i="1" dirty="0" smtClean="0"/>
              <a:t> mod P</a:t>
            </a:r>
          </a:p>
          <a:p>
            <a:r>
              <a:rPr lang="en-US" altLang="zh-TW" sz="2000" dirty="0" smtClean="0"/>
              <a:t>3. </a:t>
            </a:r>
            <a:r>
              <a:rPr lang="zh-TW" altLang="en-US" sz="2000" dirty="0" smtClean="0"/>
              <a:t>計算 </a:t>
            </a:r>
            <a:r>
              <a:rPr lang="en-US" altLang="zh-TW" sz="2000" i="1" dirty="0" smtClean="0"/>
              <a:t>S=r</a:t>
            </a:r>
            <a:r>
              <a:rPr lang="en-US" altLang="zh-TW" sz="2000" i="1" baseline="30000" dirty="0" smtClean="0"/>
              <a:t>-1</a:t>
            </a:r>
            <a:r>
              <a:rPr lang="en-US" altLang="zh-TW" sz="2000" i="1" dirty="0" smtClean="0"/>
              <a:t> x (M</a:t>
            </a:r>
            <a:r>
              <a:rPr lang="en-US" altLang="zh-TW" sz="2000" i="1" dirty="0">
                <a:latin typeface="Vrinda" panose="020B0502040204020203" pitchFamily="34" charset="0"/>
                <a:cs typeface="Vrinda" panose="020B0502040204020203" pitchFamily="34" charset="0"/>
              </a:rPr>
              <a:t>-</a:t>
            </a:r>
            <a:r>
              <a:rPr lang="en-US" altLang="zh-TW" sz="2000" i="1" dirty="0" smtClean="0"/>
              <a:t> k x R</a:t>
            </a:r>
            <a:r>
              <a:rPr lang="en-US" altLang="zh-TW" sz="2000" i="1" baseline="-25000" dirty="0" smtClean="0"/>
              <a:t>x</a:t>
            </a:r>
            <a:r>
              <a:rPr lang="en-US" altLang="zh-TW" sz="2000" i="1" dirty="0" smtClean="0"/>
              <a:t>) mod P  </a:t>
            </a:r>
          </a:p>
          <a:p>
            <a:r>
              <a:rPr lang="en-US" altLang="zh-TW" sz="2000" dirty="0" smtClean="0"/>
              <a:t>			4. </a:t>
            </a:r>
            <a:r>
              <a:rPr lang="zh-TW" altLang="en-US" sz="2000" dirty="0" smtClean="0"/>
              <a:t>傳送 </a:t>
            </a:r>
            <a:r>
              <a:rPr lang="en-US" altLang="zh-TW" sz="2000" i="1" dirty="0" smtClean="0"/>
              <a:t>M, R, S</a:t>
            </a:r>
            <a:endParaRPr lang="en-US" altLang="zh-TW" sz="2000" i="1" baseline="-25000" dirty="0" smtClean="0"/>
          </a:p>
          <a:p>
            <a:r>
              <a:rPr lang="en-US" altLang="zh-TW" sz="2000" dirty="0" smtClean="0"/>
              <a:t>					5. </a:t>
            </a:r>
            <a:r>
              <a:rPr lang="zh-TW" altLang="en-US" sz="2000" dirty="0" smtClean="0"/>
              <a:t>計算 </a:t>
            </a:r>
            <a:r>
              <a:rPr lang="en-US" altLang="zh-TW" sz="2000" i="1" dirty="0" smtClean="0"/>
              <a:t>V</a:t>
            </a:r>
            <a:r>
              <a:rPr lang="en-US" altLang="zh-TW" sz="2000" i="1" baseline="-25000" dirty="0" smtClean="0"/>
              <a:t>1</a:t>
            </a:r>
            <a:r>
              <a:rPr lang="en-US" altLang="zh-TW" sz="2000" i="1" dirty="0" smtClean="0"/>
              <a:t>=R</a:t>
            </a:r>
            <a:r>
              <a:rPr lang="en-US" altLang="zh-TW" sz="2000" i="1" baseline="-25000" dirty="0" smtClean="0"/>
              <a:t>x</a:t>
            </a:r>
            <a:r>
              <a:rPr lang="en-US" altLang="zh-TW" sz="2000" i="1" dirty="0" smtClean="0"/>
              <a:t> x B+S x R</a:t>
            </a:r>
            <a:r>
              <a:rPr lang="en-US" altLang="zh-TW" sz="2000" baseline="-25000" dirty="0" smtClean="0">
                <a:latin typeface="Vrinda" panose="020B0502040204020203" pitchFamily="34" charset="0"/>
                <a:cs typeface="Vrinda" panose="020B0502040204020203" pitchFamily="34" charset="0"/>
              </a:rPr>
              <a:t>	</a:t>
            </a:r>
            <a:r>
              <a:rPr lang="en-US" altLang="zh-TW" sz="2000" dirty="0" smtClean="0">
                <a:latin typeface="Vrinda" panose="020B0502040204020203" pitchFamily="34" charset="0"/>
                <a:cs typeface="Vrinda" panose="020B0502040204020203" pitchFamily="34" charset="0"/>
              </a:rPr>
              <a:t>  					  </a:t>
            </a:r>
            <a:r>
              <a:rPr lang="zh-TW" altLang="en-US" sz="2000" dirty="0" smtClean="0">
                <a:latin typeface="Vrinda" panose="020B0502040204020203" pitchFamily="34" charset="0"/>
                <a:cs typeface="Vrinda" panose="020B0502040204020203" pitchFamily="34" charset="0"/>
              </a:rPr>
              <a:t>和 </a:t>
            </a:r>
            <a:r>
              <a:rPr lang="en-US" altLang="zh-TW" sz="2000" dirty="0" smtClean="0">
                <a:latin typeface="Vrinda" panose="020B0502040204020203" pitchFamily="34" charset="0"/>
                <a:cs typeface="Vrinda" panose="020B0502040204020203" pitchFamily="34" charset="0"/>
              </a:rPr>
              <a:t>V</a:t>
            </a:r>
            <a:r>
              <a:rPr lang="en-US" altLang="zh-TW" sz="2000" i="1" baseline="-25000" dirty="0" smtClean="0">
                <a:latin typeface="Vrinda" panose="020B0502040204020203" pitchFamily="34" charset="0"/>
                <a:cs typeface="Vrinda" panose="020B0502040204020203" pitchFamily="34" charset="0"/>
              </a:rPr>
              <a:t>2</a:t>
            </a:r>
            <a:r>
              <a:rPr lang="en-US" altLang="zh-TW" sz="2000" i="1" dirty="0" smtClean="0">
                <a:latin typeface="Vrinda" panose="020B0502040204020203" pitchFamily="34" charset="0"/>
                <a:cs typeface="Vrinda" panose="020B0502040204020203" pitchFamily="34" charset="0"/>
              </a:rPr>
              <a:t>=M x G mod P</a:t>
            </a:r>
          </a:p>
          <a:p>
            <a:r>
              <a:rPr lang="en-US" altLang="zh-TW" sz="2000" i="1" dirty="0" smtClean="0">
                <a:latin typeface="Vrinda" panose="020B0502040204020203" pitchFamily="34" charset="0"/>
                <a:cs typeface="Vrinda" panose="020B0502040204020203" pitchFamily="34" charset="0"/>
              </a:rPr>
              <a:t>					  </a:t>
            </a:r>
            <a:r>
              <a:rPr lang="zh-TW" altLang="en-US" sz="2000" dirty="0" smtClean="0">
                <a:latin typeface="Vrinda" panose="020B0502040204020203" pitchFamily="34" charset="0"/>
                <a:cs typeface="Vrinda" panose="020B0502040204020203" pitchFamily="34" charset="0"/>
              </a:rPr>
              <a:t>判斷</a:t>
            </a:r>
            <a:r>
              <a:rPr lang="zh-TW" altLang="en-US" sz="2000" i="1" dirty="0" smtClean="0">
                <a:latin typeface="Vrinda" panose="020B0502040204020203" pitchFamily="34" charset="0"/>
                <a:cs typeface="Vrinda" panose="020B0502040204020203" pitchFamily="34" charset="0"/>
              </a:rPr>
              <a:t> </a:t>
            </a:r>
            <a:r>
              <a:rPr lang="en-US" altLang="zh-TW" sz="2000" i="1" dirty="0" smtClean="0">
                <a:latin typeface="Vrinda" panose="020B0502040204020203" pitchFamily="34" charset="0"/>
                <a:cs typeface="Vrinda" panose="020B0502040204020203" pitchFamily="34" charset="0"/>
              </a:rPr>
              <a:t>V</a:t>
            </a:r>
            <a:r>
              <a:rPr lang="en-US" altLang="zh-TW" sz="2000" i="1" baseline="-25000" dirty="0" smtClean="0">
                <a:latin typeface="Vrinda" panose="020B0502040204020203" pitchFamily="34" charset="0"/>
                <a:cs typeface="Vrinda" panose="020B0502040204020203" pitchFamily="34" charset="0"/>
              </a:rPr>
              <a:t>1</a:t>
            </a:r>
            <a:r>
              <a:rPr lang="en-US" altLang="zh-TW" sz="2000" i="1" dirty="0" smtClean="0">
                <a:latin typeface="Vrinda" panose="020B0502040204020203" pitchFamily="34" charset="0"/>
                <a:cs typeface="Vrinda" panose="020B0502040204020203" pitchFamily="34" charset="0"/>
              </a:rPr>
              <a:t>,V</a:t>
            </a:r>
            <a:r>
              <a:rPr lang="en-US" altLang="zh-TW" sz="2000" i="1" baseline="-25000" dirty="0" smtClean="0">
                <a:latin typeface="Vrinda" panose="020B0502040204020203" pitchFamily="34" charset="0"/>
                <a:cs typeface="Vrinda" panose="020B0502040204020203" pitchFamily="34" charset="0"/>
              </a:rPr>
              <a:t>2</a:t>
            </a:r>
            <a:r>
              <a:rPr lang="zh-TW" altLang="en-US" sz="2000" dirty="0" smtClean="0">
                <a:latin typeface="Vrinda" panose="020B0502040204020203" pitchFamily="34" charset="0"/>
                <a:cs typeface="Vrinda" panose="020B0502040204020203" pitchFamily="34" charset="0"/>
              </a:rPr>
              <a:t>是否相同</a:t>
            </a:r>
            <a:r>
              <a:rPr lang="en-US" altLang="zh-TW" sz="2000" dirty="0" smtClean="0">
                <a:latin typeface="Vrinda" panose="020B0502040204020203" pitchFamily="34" charset="0"/>
                <a:cs typeface="Vrinda" panose="020B0502040204020203" pitchFamily="34" charset="0"/>
              </a:rPr>
              <a:t>?</a:t>
            </a:r>
            <a:endParaRPr lang="en-US" altLang="zh-TW" sz="2000" dirty="0"/>
          </a:p>
          <a:p>
            <a:endParaRPr lang="en-US" altLang="zh-TW" sz="2000" dirty="0" smtClean="0"/>
          </a:p>
          <a:p>
            <a:endParaRPr lang="en-US" altLang="zh-TW" sz="2000" dirty="0"/>
          </a:p>
          <a:p>
            <a:endParaRPr lang="zh-TW" altLang="en-US" sz="2000" dirty="0"/>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3122" y="2053016"/>
            <a:ext cx="1070708" cy="1070708"/>
          </a:xfrm>
          <a:prstGeom prst="rect">
            <a:avLst/>
          </a:prstGeom>
        </p:spPr>
      </p:pic>
      <p:sp>
        <p:nvSpPr>
          <p:cNvPr id="10" name="文字方塊 9"/>
          <p:cNvSpPr txBox="1"/>
          <p:nvPr/>
        </p:nvSpPr>
        <p:spPr>
          <a:xfrm>
            <a:off x="6657408" y="2190258"/>
            <a:ext cx="542136" cy="307777"/>
          </a:xfrm>
          <a:prstGeom prst="rect">
            <a:avLst/>
          </a:prstGeom>
          <a:noFill/>
        </p:spPr>
        <p:txBody>
          <a:bodyPr wrap="none" rtlCol="0">
            <a:spAutoFit/>
          </a:bodyPr>
          <a:lstStyle/>
          <a:p>
            <a:r>
              <a:rPr lang="en-US" altLang="zh-TW" dirty="0" smtClean="0"/>
              <a:t>Tom</a:t>
            </a:r>
            <a:endParaRPr lang="zh-TW" altLang="en-US" dirty="0"/>
          </a:p>
        </p:txBody>
      </p:sp>
      <p:cxnSp>
        <p:nvCxnSpPr>
          <p:cNvPr id="11" name="直線接點 10"/>
          <p:cNvCxnSpPr/>
          <p:nvPr/>
        </p:nvCxnSpPr>
        <p:spPr>
          <a:xfrm flipV="1">
            <a:off x="2933133" y="5510464"/>
            <a:ext cx="4015089" cy="24063"/>
          </a:xfrm>
          <a:prstGeom prst="line">
            <a:avLst/>
          </a:prstGeom>
          <a:ln w="31750">
            <a:solidFill>
              <a:srgbClr val="0070C0"/>
            </a:solidFill>
            <a:tailEnd type="stealth"/>
          </a:ln>
        </p:spPr>
        <p:style>
          <a:lnRef idx="1">
            <a:schemeClr val="accent1"/>
          </a:lnRef>
          <a:fillRef idx="0">
            <a:schemeClr val="accent1"/>
          </a:fillRef>
          <a:effectRef idx="0">
            <a:schemeClr val="accent1"/>
          </a:effectRef>
          <a:fontRef idx="minor">
            <a:schemeClr val="tx1"/>
          </a:fontRef>
        </p:style>
      </p:cxnSp>
      <p:sp>
        <p:nvSpPr>
          <p:cNvPr id="12"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52E2E026-253D-4E30-B4B2-1C8F242F4C0D}" type="slidenum">
              <a:rPr lang="en-US" altLang="zh-TW" smtClean="0">
                <a:solidFill>
                  <a:srgbClr val="0091EA"/>
                </a:solidFill>
              </a:rPr>
              <a:t>27</a:t>
            </a:fld>
            <a:endParaRPr lang="zh-TW" altLang="en-US" dirty="0" smtClean="0">
              <a:solidFill>
                <a:srgbClr val="0091EA"/>
              </a:solidFill>
            </a:endParaRPr>
          </a:p>
        </p:txBody>
      </p:sp>
    </p:spTree>
    <p:extLst>
      <p:ext uri="{BB962C8B-B14F-4D97-AF65-F5344CB8AC3E}">
        <p14:creationId xmlns:p14="http://schemas.microsoft.com/office/powerpoint/2010/main" val="22268463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比特幣</a:t>
            </a:r>
            <a:r>
              <a:rPr lang="en-US" altLang="zh-TW" dirty="0" smtClean="0"/>
              <a:t>Bitcoin</a:t>
            </a:r>
            <a:endParaRPr lang="zh-TW" altLang="en-US" dirty="0"/>
          </a:p>
        </p:txBody>
      </p:sp>
      <p:sp>
        <p:nvSpPr>
          <p:cNvPr id="3" name="副標題 2"/>
          <p:cNvSpPr>
            <a:spLocks noGrp="1"/>
          </p:cNvSpPr>
          <p:nvPr>
            <p:ph type="subTitle" idx="1"/>
          </p:nvPr>
        </p:nvSpPr>
        <p:spPr/>
        <p:txBody>
          <a:bodyPr/>
          <a:lstStyle/>
          <a:p>
            <a:endParaRPr lang="zh-TW" altLang="en-US"/>
          </a:p>
        </p:txBody>
      </p:sp>
      <p:sp>
        <p:nvSpPr>
          <p:cNvPr id="5"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C63BD6F5-DF77-46B1-AC16-3DED87986525}" type="slidenum">
              <a:rPr lang="en-US" altLang="zh-TW" smtClean="0">
                <a:solidFill>
                  <a:srgbClr val="0091EA"/>
                </a:solidFill>
              </a:rPr>
              <a:t>28</a:t>
            </a:fld>
            <a:endParaRPr lang="zh-TW" altLang="en-US" dirty="0" smtClean="0">
              <a:solidFill>
                <a:srgbClr val="0091EA"/>
              </a:solidFill>
            </a:endParaRPr>
          </a:p>
        </p:txBody>
      </p:sp>
    </p:spTree>
    <p:extLst>
      <p:ext uri="{BB962C8B-B14F-4D97-AF65-F5344CB8AC3E}">
        <p14:creationId xmlns:p14="http://schemas.microsoft.com/office/powerpoint/2010/main" val="9128329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比特幣交易</a:t>
            </a:r>
            <a:endParaRPr lang="zh-TW" altLang="en-US" dirty="0"/>
          </a:p>
        </p:txBody>
      </p:sp>
      <p:sp>
        <p:nvSpPr>
          <p:cNvPr id="3" name="文字版面配置區 2"/>
          <p:cNvSpPr>
            <a:spLocks noGrp="1"/>
          </p:cNvSpPr>
          <p:nvPr>
            <p:ph type="body" idx="1"/>
          </p:nvPr>
        </p:nvSpPr>
        <p:spPr/>
        <p:txBody>
          <a:bodyPr/>
          <a:lstStyle/>
          <a:p>
            <a:r>
              <a:rPr lang="zh-TW" altLang="en-US" dirty="0" smtClean="0"/>
              <a:t>比特幣</a:t>
            </a:r>
            <a:r>
              <a:rPr lang="zh-TW" altLang="en-US" dirty="0"/>
              <a:t>的</a:t>
            </a:r>
            <a:r>
              <a:rPr lang="zh-TW" altLang="en-US" dirty="0" smtClean="0"/>
              <a:t>交易過程</a:t>
            </a:r>
            <a:endParaRPr lang="zh-TW" altLang="en-US" dirty="0"/>
          </a:p>
        </p:txBody>
      </p:sp>
      <p:sp>
        <p:nvSpPr>
          <p:cNvPr id="9" name="矩形 8"/>
          <p:cNvSpPr/>
          <p:nvPr/>
        </p:nvSpPr>
        <p:spPr>
          <a:xfrm>
            <a:off x="2228850" y="2771775"/>
            <a:ext cx="1571625" cy="231457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5" name="矩形 4"/>
          <p:cNvSpPr/>
          <p:nvPr/>
        </p:nvSpPr>
        <p:spPr>
          <a:xfrm>
            <a:off x="2462937" y="2928839"/>
            <a:ext cx="1137511" cy="51402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所有者</a:t>
            </a:r>
            <a:r>
              <a:rPr lang="en-US" altLang="zh-TW" dirty="0" smtClean="0">
                <a:solidFill>
                  <a:schemeClr val="tx1"/>
                </a:solidFill>
              </a:rPr>
              <a:t>B</a:t>
            </a:r>
          </a:p>
          <a:p>
            <a:pPr algn="ctr"/>
            <a:r>
              <a:rPr lang="zh-TW" altLang="en-US" dirty="0" smtClean="0">
                <a:solidFill>
                  <a:schemeClr val="tx1"/>
                </a:solidFill>
              </a:rPr>
              <a:t>的公鑰</a:t>
            </a:r>
            <a:endParaRPr lang="zh-TW" altLang="en-US" dirty="0">
              <a:solidFill>
                <a:schemeClr val="tx1"/>
              </a:solidFill>
            </a:endParaRPr>
          </a:p>
        </p:txBody>
      </p:sp>
      <p:sp>
        <p:nvSpPr>
          <p:cNvPr id="6" name="矩形 5"/>
          <p:cNvSpPr/>
          <p:nvPr/>
        </p:nvSpPr>
        <p:spPr>
          <a:xfrm>
            <a:off x="2555443" y="3660991"/>
            <a:ext cx="952497" cy="46886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雜湊值</a:t>
            </a:r>
            <a:r>
              <a:rPr lang="en-US" altLang="zh-TW" dirty="0" smtClean="0">
                <a:solidFill>
                  <a:schemeClr val="tx1"/>
                </a:solidFill>
              </a:rPr>
              <a:t>(Hash)</a:t>
            </a:r>
            <a:endParaRPr lang="zh-TW" altLang="en-US" dirty="0">
              <a:solidFill>
                <a:schemeClr val="tx1"/>
              </a:solidFill>
            </a:endParaRPr>
          </a:p>
        </p:txBody>
      </p:sp>
      <p:sp>
        <p:nvSpPr>
          <p:cNvPr id="7" name="矩形 6"/>
          <p:cNvSpPr/>
          <p:nvPr/>
        </p:nvSpPr>
        <p:spPr>
          <a:xfrm>
            <a:off x="2462937" y="4347976"/>
            <a:ext cx="1137511" cy="51402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所有者</a:t>
            </a:r>
            <a:r>
              <a:rPr lang="en-US" altLang="zh-TW" dirty="0" smtClean="0">
                <a:solidFill>
                  <a:schemeClr val="tx1"/>
                </a:solidFill>
              </a:rPr>
              <a:t>A</a:t>
            </a:r>
          </a:p>
          <a:p>
            <a:pPr algn="ctr"/>
            <a:r>
              <a:rPr lang="zh-TW" altLang="en-US" dirty="0" smtClean="0">
                <a:solidFill>
                  <a:schemeClr val="tx1"/>
                </a:solidFill>
              </a:rPr>
              <a:t>的簽章</a:t>
            </a:r>
            <a:endParaRPr lang="zh-TW" altLang="en-US" dirty="0">
              <a:solidFill>
                <a:schemeClr val="tx1"/>
              </a:solidFill>
            </a:endParaRPr>
          </a:p>
        </p:txBody>
      </p:sp>
      <p:sp>
        <p:nvSpPr>
          <p:cNvPr id="8" name="矩形 7"/>
          <p:cNvSpPr/>
          <p:nvPr/>
        </p:nvSpPr>
        <p:spPr>
          <a:xfrm>
            <a:off x="2453410" y="5253086"/>
            <a:ext cx="1137511" cy="51402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所有者</a:t>
            </a:r>
            <a:r>
              <a:rPr lang="en-US" altLang="zh-TW" dirty="0" smtClean="0">
                <a:solidFill>
                  <a:schemeClr val="tx1"/>
                </a:solidFill>
              </a:rPr>
              <a:t>B</a:t>
            </a:r>
          </a:p>
          <a:p>
            <a:pPr algn="ctr"/>
            <a:r>
              <a:rPr lang="zh-TW" altLang="en-US" dirty="0" smtClean="0">
                <a:solidFill>
                  <a:schemeClr val="tx1"/>
                </a:solidFill>
              </a:rPr>
              <a:t>的私鑰</a:t>
            </a:r>
            <a:endParaRPr lang="zh-TW" altLang="en-US" dirty="0">
              <a:solidFill>
                <a:schemeClr val="tx1"/>
              </a:solidFill>
            </a:endParaRPr>
          </a:p>
        </p:txBody>
      </p:sp>
      <p:cxnSp>
        <p:nvCxnSpPr>
          <p:cNvPr id="13" name="直線接點 12"/>
          <p:cNvCxnSpPr/>
          <p:nvPr/>
        </p:nvCxnSpPr>
        <p:spPr>
          <a:xfrm>
            <a:off x="1857375" y="3533775"/>
            <a:ext cx="933450" cy="0"/>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2790825" y="3543300"/>
            <a:ext cx="0" cy="117691"/>
          </a:xfrm>
          <a:prstGeom prst="straightConnector1">
            <a:avLst/>
          </a:prstGeom>
          <a:ln w="2222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a:off x="3133725" y="3442866"/>
            <a:ext cx="0" cy="218125"/>
          </a:xfrm>
          <a:prstGeom prst="straightConnector1">
            <a:avLst/>
          </a:prstGeom>
          <a:ln w="2222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H="1">
            <a:off x="3014662" y="4129851"/>
            <a:ext cx="7503" cy="218125"/>
          </a:xfrm>
          <a:prstGeom prst="straightConnector1">
            <a:avLst/>
          </a:prstGeom>
          <a:ln w="2222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4133850" y="2776598"/>
            <a:ext cx="1571625" cy="231457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3" name="矩形 22"/>
          <p:cNvSpPr/>
          <p:nvPr/>
        </p:nvSpPr>
        <p:spPr>
          <a:xfrm>
            <a:off x="4367937" y="2933662"/>
            <a:ext cx="1137511" cy="51402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所有者</a:t>
            </a:r>
            <a:r>
              <a:rPr lang="en-US" altLang="zh-TW" dirty="0">
                <a:solidFill>
                  <a:schemeClr val="tx1"/>
                </a:solidFill>
              </a:rPr>
              <a:t>C</a:t>
            </a:r>
            <a:endParaRPr lang="en-US" altLang="zh-TW" dirty="0" smtClean="0">
              <a:solidFill>
                <a:schemeClr val="tx1"/>
              </a:solidFill>
            </a:endParaRPr>
          </a:p>
          <a:p>
            <a:pPr algn="ctr"/>
            <a:r>
              <a:rPr lang="zh-TW" altLang="en-US" dirty="0" smtClean="0">
                <a:solidFill>
                  <a:schemeClr val="tx1"/>
                </a:solidFill>
              </a:rPr>
              <a:t>的公鑰</a:t>
            </a:r>
            <a:endParaRPr lang="zh-TW" altLang="en-US" dirty="0">
              <a:solidFill>
                <a:schemeClr val="tx1"/>
              </a:solidFill>
            </a:endParaRPr>
          </a:p>
        </p:txBody>
      </p:sp>
      <p:sp>
        <p:nvSpPr>
          <p:cNvPr id="24" name="矩形 23"/>
          <p:cNvSpPr/>
          <p:nvPr/>
        </p:nvSpPr>
        <p:spPr>
          <a:xfrm>
            <a:off x="4460443" y="3665814"/>
            <a:ext cx="952497" cy="46886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雜湊</a:t>
            </a:r>
            <a:r>
              <a:rPr lang="en-US" altLang="zh-TW" dirty="0" smtClean="0">
                <a:solidFill>
                  <a:schemeClr val="tx1"/>
                </a:solidFill>
              </a:rPr>
              <a:t>(Hash)</a:t>
            </a:r>
            <a:endParaRPr lang="zh-TW" altLang="en-US" dirty="0">
              <a:solidFill>
                <a:schemeClr val="tx1"/>
              </a:solidFill>
            </a:endParaRPr>
          </a:p>
        </p:txBody>
      </p:sp>
      <p:sp>
        <p:nvSpPr>
          <p:cNvPr id="25" name="矩形 24"/>
          <p:cNvSpPr/>
          <p:nvPr/>
        </p:nvSpPr>
        <p:spPr>
          <a:xfrm>
            <a:off x="4367937" y="4352799"/>
            <a:ext cx="1137511" cy="51402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所有者</a:t>
            </a:r>
            <a:r>
              <a:rPr lang="en-US" altLang="zh-TW" dirty="0" smtClean="0">
                <a:solidFill>
                  <a:schemeClr val="tx1"/>
                </a:solidFill>
              </a:rPr>
              <a:t>B</a:t>
            </a:r>
          </a:p>
          <a:p>
            <a:pPr algn="ctr"/>
            <a:r>
              <a:rPr lang="zh-TW" altLang="en-US" dirty="0" smtClean="0">
                <a:solidFill>
                  <a:schemeClr val="tx1"/>
                </a:solidFill>
              </a:rPr>
              <a:t>的簽章</a:t>
            </a:r>
            <a:endParaRPr lang="zh-TW" altLang="en-US" dirty="0">
              <a:solidFill>
                <a:schemeClr val="tx1"/>
              </a:solidFill>
            </a:endParaRPr>
          </a:p>
        </p:txBody>
      </p:sp>
      <p:sp>
        <p:nvSpPr>
          <p:cNvPr id="26" name="矩形 25"/>
          <p:cNvSpPr/>
          <p:nvPr/>
        </p:nvSpPr>
        <p:spPr>
          <a:xfrm>
            <a:off x="4358410" y="5257909"/>
            <a:ext cx="1137511" cy="51402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所有者</a:t>
            </a:r>
            <a:r>
              <a:rPr lang="en-US" altLang="zh-TW" dirty="0" smtClean="0">
                <a:solidFill>
                  <a:schemeClr val="tx1"/>
                </a:solidFill>
              </a:rPr>
              <a:t>C</a:t>
            </a:r>
          </a:p>
          <a:p>
            <a:pPr algn="ctr"/>
            <a:r>
              <a:rPr lang="zh-TW" altLang="en-US" dirty="0" smtClean="0">
                <a:solidFill>
                  <a:schemeClr val="tx1"/>
                </a:solidFill>
              </a:rPr>
              <a:t>的私鑰</a:t>
            </a:r>
            <a:endParaRPr lang="zh-TW" altLang="en-US" dirty="0">
              <a:solidFill>
                <a:schemeClr val="tx1"/>
              </a:solidFill>
            </a:endParaRPr>
          </a:p>
        </p:txBody>
      </p:sp>
      <p:cxnSp>
        <p:nvCxnSpPr>
          <p:cNvPr id="27" name="直線接點 26"/>
          <p:cNvCxnSpPr/>
          <p:nvPr/>
        </p:nvCxnSpPr>
        <p:spPr>
          <a:xfrm flipV="1">
            <a:off x="3829050" y="3538598"/>
            <a:ext cx="866775" cy="4702"/>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4695825" y="3548123"/>
            <a:ext cx="0" cy="117691"/>
          </a:xfrm>
          <a:prstGeom prst="straightConnector1">
            <a:avLst/>
          </a:prstGeom>
          <a:ln w="2222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5038725" y="3447689"/>
            <a:ext cx="0" cy="218125"/>
          </a:xfrm>
          <a:prstGeom prst="straightConnector1">
            <a:avLst/>
          </a:prstGeom>
          <a:ln w="2222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flipH="1">
            <a:off x="4919662" y="4134674"/>
            <a:ext cx="7503" cy="218125"/>
          </a:xfrm>
          <a:prstGeom prst="straightConnector1">
            <a:avLst/>
          </a:prstGeom>
          <a:ln w="2222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039239" y="2776598"/>
            <a:ext cx="1571625" cy="231457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33" name="矩形 32"/>
          <p:cNvSpPr/>
          <p:nvPr/>
        </p:nvSpPr>
        <p:spPr>
          <a:xfrm>
            <a:off x="6273326" y="2933662"/>
            <a:ext cx="1137511" cy="51402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所有者</a:t>
            </a:r>
            <a:r>
              <a:rPr lang="en-US" altLang="zh-TW" dirty="0" smtClean="0">
                <a:solidFill>
                  <a:schemeClr val="tx1"/>
                </a:solidFill>
              </a:rPr>
              <a:t>D</a:t>
            </a:r>
          </a:p>
          <a:p>
            <a:pPr algn="ctr"/>
            <a:r>
              <a:rPr lang="zh-TW" altLang="en-US" dirty="0" smtClean="0">
                <a:solidFill>
                  <a:schemeClr val="tx1"/>
                </a:solidFill>
              </a:rPr>
              <a:t>的公鑰</a:t>
            </a:r>
            <a:endParaRPr lang="zh-TW" altLang="en-US" dirty="0">
              <a:solidFill>
                <a:schemeClr val="tx1"/>
              </a:solidFill>
            </a:endParaRPr>
          </a:p>
        </p:txBody>
      </p:sp>
      <p:sp>
        <p:nvSpPr>
          <p:cNvPr id="34" name="矩形 33"/>
          <p:cNvSpPr/>
          <p:nvPr/>
        </p:nvSpPr>
        <p:spPr>
          <a:xfrm>
            <a:off x="6365832" y="3665814"/>
            <a:ext cx="952497" cy="46886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雜湊值</a:t>
            </a:r>
            <a:r>
              <a:rPr lang="en-US" altLang="zh-TW" dirty="0" smtClean="0">
                <a:solidFill>
                  <a:schemeClr val="tx1"/>
                </a:solidFill>
              </a:rPr>
              <a:t>(Hash)</a:t>
            </a:r>
            <a:endParaRPr lang="zh-TW" altLang="en-US" dirty="0">
              <a:solidFill>
                <a:schemeClr val="tx1"/>
              </a:solidFill>
            </a:endParaRPr>
          </a:p>
        </p:txBody>
      </p:sp>
      <p:sp>
        <p:nvSpPr>
          <p:cNvPr id="35" name="矩形 34"/>
          <p:cNvSpPr/>
          <p:nvPr/>
        </p:nvSpPr>
        <p:spPr>
          <a:xfrm>
            <a:off x="6273326" y="4352799"/>
            <a:ext cx="1137511" cy="51402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所有者</a:t>
            </a:r>
            <a:r>
              <a:rPr lang="en-US" altLang="zh-TW" dirty="0" smtClean="0">
                <a:solidFill>
                  <a:schemeClr val="tx1"/>
                </a:solidFill>
              </a:rPr>
              <a:t>C</a:t>
            </a:r>
          </a:p>
          <a:p>
            <a:pPr algn="ctr"/>
            <a:r>
              <a:rPr lang="zh-TW" altLang="en-US" dirty="0" smtClean="0">
                <a:solidFill>
                  <a:schemeClr val="tx1"/>
                </a:solidFill>
              </a:rPr>
              <a:t>的簽章</a:t>
            </a:r>
            <a:endParaRPr lang="zh-TW" altLang="en-US" dirty="0">
              <a:solidFill>
                <a:schemeClr val="tx1"/>
              </a:solidFill>
            </a:endParaRPr>
          </a:p>
        </p:txBody>
      </p:sp>
      <p:sp>
        <p:nvSpPr>
          <p:cNvPr id="36" name="矩形 35"/>
          <p:cNvSpPr/>
          <p:nvPr/>
        </p:nvSpPr>
        <p:spPr>
          <a:xfrm>
            <a:off x="6263799" y="5257909"/>
            <a:ext cx="1137511" cy="51402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所有者</a:t>
            </a:r>
            <a:r>
              <a:rPr lang="en-US" altLang="zh-TW" dirty="0" smtClean="0">
                <a:solidFill>
                  <a:schemeClr val="tx1"/>
                </a:solidFill>
              </a:rPr>
              <a:t>D</a:t>
            </a:r>
          </a:p>
          <a:p>
            <a:pPr algn="ctr"/>
            <a:r>
              <a:rPr lang="zh-TW" altLang="en-US" dirty="0" smtClean="0">
                <a:solidFill>
                  <a:schemeClr val="tx1"/>
                </a:solidFill>
              </a:rPr>
              <a:t>的私鑰</a:t>
            </a:r>
            <a:endParaRPr lang="zh-TW" altLang="en-US" dirty="0">
              <a:solidFill>
                <a:schemeClr val="tx1"/>
              </a:solidFill>
            </a:endParaRPr>
          </a:p>
        </p:txBody>
      </p:sp>
      <p:cxnSp>
        <p:nvCxnSpPr>
          <p:cNvPr id="37" name="直線接點 36"/>
          <p:cNvCxnSpPr/>
          <p:nvPr/>
        </p:nvCxnSpPr>
        <p:spPr>
          <a:xfrm flipV="1">
            <a:off x="5705475" y="3538598"/>
            <a:ext cx="838589" cy="2351"/>
          </a:xfrm>
          <a:prstGeom prst="line">
            <a:avLst/>
          </a:prstGeom>
          <a:ln w="2222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6601214" y="3548123"/>
            <a:ext cx="0" cy="117691"/>
          </a:xfrm>
          <a:prstGeom prst="straightConnector1">
            <a:avLst/>
          </a:prstGeom>
          <a:ln w="2222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a:off x="6944114" y="3447689"/>
            <a:ext cx="0" cy="218125"/>
          </a:xfrm>
          <a:prstGeom prst="straightConnector1">
            <a:avLst/>
          </a:prstGeom>
          <a:ln w="2222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flipH="1">
            <a:off x="6825051" y="4134674"/>
            <a:ext cx="7503" cy="218125"/>
          </a:xfrm>
          <a:prstGeom prst="straightConnector1">
            <a:avLst/>
          </a:prstGeom>
          <a:ln w="2222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a:xfrm>
            <a:off x="3562346" y="3442866"/>
            <a:ext cx="12198" cy="738374"/>
          </a:xfrm>
          <a:prstGeom prst="line">
            <a:avLst/>
          </a:prstGeom>
          <a:ln w="22225">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a:off x="3602465" y="4181240"/>
            <a:ext cx="777694" cy="334430"/>
          </a:xfrm>
          <a:prstGeom prst="straightConnector1">
            <a:avLst/>
          </a:prstGeom>
          <a:ln w="22225">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8" name="文字方塊 47"/>
          <p:cNvSpPr txBox="1"/>
          <p:nvPr/>
        </p:nvSpPr>
        <p:spPr>
          <a:xfrm>
            <a:off x="3724332" y="4070977"/>
            <a:ext cx="492443" cy="276999"/>
          </a:xfrm>
          <a:prstGeom prst="rect">
            <a:avLst/>
          </a:prstGeom>
          <a:noFill/>
        </p:spPr>
        <p:txBody>
          <a:bodyPr wrap="none" rtlCol="0">
            <a:spAutoFit/>
          </a:bodyPr>
          <a:lstStyle/>
          <a:p>
            <a:r>
              <a:rPr lang="zh-TW" altLang="en-US" sz="1200" dirty="0" smtClean="0"/>
              <a:t>驗證</a:t>
            </a:r>
            <a:endParaRPr lang="zh-TW" altLang="en-US" sz="1200" dirty="0"/>
          </a:p>
        </p:txBody>
      </p:sp>
      <p:cxnSp>
        <p:nvCxnSpPr>
          <p:cNvPr id="50" name="直線單箭頭接點 49"/>
          <p:cNvCxnSpPr>
            <a:stCxn id="8" idx="3"/>
          </p:cNvCxnSpPr>
          <p:nvPr/>
        </p:nvCxnSpPr>
        <p:spPr>
          <a:xfrm flipV="1">
            <a:off x="3590921" y="4695825"/>
            <a:ext cx="767489" cy="814275"/>
          </a:xfrm>
          <a:prstGeom prst="straightConnector1">
            <a:avLst/>
          </a:prstGeom>
          <a:ln w="22225">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文字方塊 50"/>
          <p:cNvSpPr txBox="1"/>
          <p:nvPr/>
        </p:nvSpPr>
        <p:spPr>
          <a:xfrm>
            <a:off x="3707623" y="5244160"/>
            <a:ext cx="492443" cy="276999"/>
          </a:xfrm>
          <a:prstGeom prst="rect">
            <a:avLst/>
          </a:prstGeom>
          <a:noFill/>
        </p:spPr>
        <p:txBody>
          <a:bodyPr wrap="none" rtlCol="0">
            <a:spAutoFit/>
          </a:bodyPr>
          <a:lstStyle/>
          <a:p>
            <a:r>
              <a:rPr lang="zh-TW" altLang="en-US" sz="1200" dirty="0" smtClean="0"/>
              <a:t>簽署</a:t>
            </a:r>
            <a:endParaRPr lang="zh-TW" altLang="en-US" sz="1200" dirty="0"/>
          </a:p>
        </p:txBody>
      </p:sp>
      <p:cxnSp>
        <p:nvCxnSpPr>
          <p:cNvPr id="54" name="直線接點 53"/>
          <p:cNvCxnSpPr/>
          <p:nvPr/>
        </p:nvCxnSpPr>
        <p:spPr>
          <a:xfrm>
            <a:off x="5466668" y="3483872"/>
            <a:ext cx="12198" cy="738374"/>
          </a:xfrm>
          <a:prstGeom prst="line">
            <a:avLst/>
          </a:prstGeom>
          <a:ln w="22225">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a:off x="5506787" y="4222246"/>
            <a:ext cx="777694" cy="334430"/>
          </a:xfrm>
          <a:prstGeom prst="straightConnector1">
            <a:avLst/>
          </a:prstGeom>
          <a:ln w="22225">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5628654" y="4111983"/>
            <a:ext cx="492443" cy="276999"/>
          </a:xfrm>
          <a:prstGeom prst="rect">
            <a:avLst/>
          </a:prstGeom>
          <a:noFill/>
        </p:spPr>
        <p:txBody>
          <a:bodyPr wrap="none" rtlCol="0">
            <a:spAutoFit/>
          </a:bodyPr>
          <a:lstStyle/>
          <a:p>
            <a:r>
              <a:rPr lang="zh-TW" altLang="en-US" sz="1200" dirty="0" smtClean="0"/>
              <a:t>驗證</a:t>
            </a:r>
            <a:endParaRPr lang="zh-TW" altLang="en-US" sz="1200" dirty="0"/>
          </a:p>
        </p:txBody>
      </p:sp>
      <p:cxnSp>
        <p:nvCxnSpPr>
          <p:cNvPr id="59" name="直線單箭頭接點 58"/>
          <p:cNvCxnSpPr/>
          <p:nvPr/>
        </p:nvCxnSpPr>
        <p:spPr>
          <a:xfrm flipV="1">
            <a:off x="5523773" y="4695825"/>
            <a:ext cx="767489" cy="814275"/>
          </a:xfrm>
          <a:prstGeom prst="straightConnector1">
            <a:avLst/>
          </a:prstGeom>
          <a:ln w="22225">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0" name="文字方塊 59"/>
          <p:cNvSpPr txBox="1"/>
          <p:nvPr/>
        </p:nvSpPr>
        <p:spPr>
          <a:xfrm>
            <a:off x="5640475" y="5244160"/>
            <a:ext cx="492443" cy="276999"/>
          </a:xfrm>
          <a:prstGeom prst="rect">
            <a:avLst/>
          </a:prstGeom>
          <a:noFill/>
        </p:spPr>
        <p:txBody>
          <a:bodyPr wrap="none" rtlCol="0">
            <a:spAutoFit/>
          </a:bodyPr>
          <a:lstStyle/>
          <a:p>
            <a:r>
              <a:rPr lang="zh-TW" altLang="en-US" sz="1200" dirty="0" smtClean="0"/>
              <a:t>簽署</a:t>
            </a:r>
            <a:endParaRPr lang="zh-TW" altLang="en-US" sz="1200" dirty="0"/>
          </a:p>
        </p:txBody>
      </p:sp>
      <p:sp>
        <p:nvSpPr>
          <p:cNvPr id="42"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AB5EE88E-4B6E-4AE4-867A-A48A0E1C5A4D}" type="slidenum">
              <a:rPr lang="en-US" altLang="zh-TW" smtClean="0">
                <a:solidFill>
                  <a:srgbClr val="0091EA"/>
                </a:solidFill>
              </a:rPr>
              <a:t>29</a:t>
            </a:fld>
            <a:endParaRPr lang="zh-TW" altLang="en-US" dirty="0" smtClean="0">
              <a:solidFill>
                <a:srgbClr val="0091EA"/>
              </a:solidFill>
            </a:endParaRPr>
          </a:p>
        </p:txBody>
      </p:sp>
    </p:spTree>
    <p:extLst>
      <p:ext uri="{BB962C8B-B14F-4D97-AF65-F5344CB8AC3E}">
        <p14:creationId xmlns:p14="http://schemas.microsoft.com/office/powerpoint/2010/main" val="2286902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p:cNvSpPr>
            <a:spLocks noGrp="1"/>
          </p:cNvSpPr>
          <p:nvPr>
            <p:ph type="ftr" sz="quarter" idx="10"/>
          </p:nvPr>
        </p:nvSpPr>
        <p:spPr>
          <a:xfrm>
            <a:off x="0" y="6474612"/>
            <a:ext cx="8830234" cy="365125"/>
          </a:xfrm>
        </p:spPr>
        <p:txBody>
          <a:bodyPr/>
          <a:lstStyle/>
          <a:p>
            <a:pPr algn="l"/>
            <a:r>
              <a:rPr lang="en-US" altLang="zh-TW" sz="1000" dirty="0" smtClean="0">
                <a:solidFill>
                  <a:srgbClr val="0091EA"/>
                </a:solidFill>
                <a:latin typeface="+mn-ea"/>
                <a:ea typeface="+mn-ea"/>
              </a:rPr>
              <a:t>106</a:t>
            </a:r>
            <a:r>
              <a:rPr lang="zh-TW" altLang="en-US" sz="1000" dirty="0" smtClean="0">
                <a:solidFill>
                  <a:srgbClr val="0091EA"/>
                </a:solidFill>
                <a:latin typeface="+mn-ea"/>
                <a:ea typeface="+mn-ea"/>
              </a:rPr>
              <a:t>年度教育部「延續典範科技大學推動產學合作」計畫</a:t>
            </a:r>
            <a:endParaRPr lang="en-US" altLang="zh-TW" sz="1000" dirty="0" smtClean="0">
              <a:solidFill>
                <a:srgbClr val="0091EA"/>
              </a:solidFill>
              <a:latin typeface="+mn-ea"/>
              <a:ea typeface="+mn-ea"/>
            </a:endParaRPr>
          </a:p>
          <a:p>
            <a:r>
              <a:rPr lang="zh-TW" altLang="en-US" sz="1000" dirty="0" smtClean="0">
                <a:solidFill>
                  <a:srgbClr val="0091EA"/>
                </a:solidFill>
                <a:latin typeface="+mn-ea"/>
                <a:ea typeface="+mn-ea"/>
              </a:rPr>
              <a:t>智慧物聯網高階研發人才培育實驗室</a:t>
            </a:r>
            <a:r>
              <a:rPr lang="zh-TW" altLang="en-US" sz="1000" b="1" dirty="0" smtClean="0">
                <a:solidFill>
                  <a:srgbClr val="0091EA"/>
                </a:solidFill>
                <a:latin typeface="+mn-ea"/>
                <a:ea typeface="+mn-ea"/>
              </a:rPr>
              <a:t>「</a:t>
            </a:r>
            <a:r>
              <a:rPr lang="zh-TW" altLang="en-US" sz="1000" dirty="0">
                <a:solidFill>
                  <a:srgbClr val="0091EA"/>
                </a:solidFill>
                <a:latin typeface="+mn-ea"/>
                <a:ea typeface="+mn-ea"/>
              </a:rPr>
              <a:t>金融科技實務應用</a:t>
            </a:r>
            <a:r>
              <a:rPr lang="zh-TW" altLang="en-US" sz="1000" dirty="0">
                <a:solidFill>
                  <a:srgbClr val="0091EA"/>
                </a:solidFill>
                <a:latin typeface="+mn-ea"/>
                <a:ea typeface="+mn-ea"/>
              </a:rPr>
              <a:t>」</a:t>
            </a:r>
            <a:r>
              <a:rPr lang="zh-TW" altLang="en-US" sz="1000" b="1" dirty="0" smtClean="0">
                <a:solidFill>
                  <a:srgbClr val="0091EA"/>
                </a:solidFill>
                <a:latin typeface="+mn-ea"/>
                <a:ea typeface="+mn-ea"/>
              </a:rPr>
              <a:t>課程</a:t>
            </a:r>
            <a:r>
              <a:rPr lang="zh-TW" altLang="en-US" b="1" dirty="0" smtClean="0">
                <a:solidFill>
                  <a:srgbClr val="0091EA"/>
                </a:solidFill>
                <a:latin typeface="+mn-ea"/>
                <a:ea typeface="+mn-ea"/>
              </a:rPr>
              <a:t>	</a:t>
            </a:r>
            <a:r>
              <a:rPr lang="zh-TW" altLang="en-US" dirty="0" smtClean="0">
                <a:latin typeface="+mn-ea"/>
                <a:ea typeface="+mn-ea"/>
              </a:rPr>
              <a:t>				</a:t>
            </a:r>
            <a:r>
              <a:rPr lang="en-US" altLang="zh-TW" dirty="0" smtClean="0">
                <a:latin typeface="+mn-ea"/>
                <a:ea typeface="+mn-ea"/>
              </a:rPr>
              <a:t>	</a:t>
            </a:r>
            <a:fld id="{00000000-1234-1234-1234-123412341234}" type="slidenum">
              <a:rPr lang="en-US" altLang="zh-TW" smtClean="0">
                <a:solidFill>
                  <a:srgbClr val="0091EA"/>
                </a:solidFill>
                <a:latin typeface="+mn-ea"/>
                <a:ea typeface="+mn-ea"/>
              </a:rPr>
              <a:pPr/>
              <a:t>3</a:t>
            </a:fld>
            <a:endParaRPr lang="zh-TW" altLang="en-US" dirty="0" smtClean="0">
              <a:solidFill>
                <a:srgbClr val="0091EA"/>
              </a:solidFill>
              <a:latin typeface="+mn-ea"/>
              <a:ea typeface="+mn-ea"/>
            </a:endParaRPr>
          </a:p>
        </p:txBody>
      </p:sp>
      <p:sp>
        <p:nvSpPr>
          <p:cNvPr id="5" name="標題 1"/>
          <p:cNvSpPr>
            <a:spLocks noGrp="1"/>
          </p:cNvSpPr>
          <p:nvPr>
            <p:ph type="title"/>
          </p:nvPr>
        </p:nvSpPr>
        <p:spPr>
          <a:xfrm>
            <a:off x="748828" y="179953"/>
            <a:ext cx="7571700" cy="936900"/>
          </a:xfrm>
        </p:spPr>
        <p:txBody>
          <a:bodyPr/>
          <a:lstStyle/>
          <a:p>
            <a:r>
              <a:rPr lang="zh-TW" altLang="en-US" sz="4000" b="1" dirty="0" smtClean="0">
                <a:latin typeface="+mn-ea"/>
                <a:ea typeface="+mn-ea"/>
              </a:rPr>
              <a:t>章節</a:t>
            </a:r>
            <a:r>
              <a:rPr lang="zh-TW" altLang="en-US" sz="4000" b="1" dirty="0">
                <a:latin typeface="+mn-ea"/>
                <a:ea typeface="+mn-ea"/>
              </a:rPr>
              <a:t>目錄</a:t>
            </a:r>
          </a:p>
        </p:txBody>
      </p:sp>
      <p:grpSp>
        <p:nvGrpSpPr>
          <p:cNvPr id="11" name="Group 46"/>
          <p:cNvGrpSpPr>
            <a:grpSpLocks/>
          </p:cNvGrpSpPr>
          <p:nvPr/>
        </p:nvGrpSpPr>
        <p:grpSpPr bwMode="auto">
          <a:xfrm>
            <a:off x="1916533" y="1698738"/>
            <a:ext cx="5759451" cy="685800"/>
            <a:chOff x="1296" y="1824"/>
            <a:chExt cx="2976" cy="432"/>
          </a:xfrm>
        </p:grpSpPr>
        <p:sp>
          <p:nvSpPr>
            <p:cNvPr id="12"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p:spPr>
          <p:txBody>
            <a:bodyPr wrap="none" anchor="ctr"/>
            <a:lstStyle/>
            <a:p>
              <a:pPr algn="just">
                <a:defRPr/>
              </a:pPr>
              <a:endParaRPr kumimoji="0" lang="zh-TW" altLang="en-US">
                <a:latin typeface="+mn-ea"/>
                <a:ea typeface="+mn-ea"/>
              </a:endParaRPr>
            </a:p>
          </p:txBody>
        </p:sp>
        <p:sp>
          <p:nvSpPr>
            <p:cNvPr id="13"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p:spPr>
          <p:txBody>
            <a:bodyPr wrap="none" anchor="ctr"/>
            <a:lstStyle/>
            <a:p>
              <a:pPr algn="just"/>
              <a:endParaRPr kumimoji="0" lang="zh-TW" altLang="en-US">
                <a:latin typeface="+mn-ea"/>
                <a:ea typeface="+mn-ea"/>
              </a:endParaRPr>
            </a:p>
          </p:txBody>
        </p:sp>
        <p:sp>
          <p:nvSpPr>
            <p:cNvPr id="14" name="Text Box 49"/>
            <p:cNvSpPr txBox="1">
              <a:spLocks noChangeArrowheads="1"/>
            </p:cNvSpPr>
            <p:nvPr/>
          </p:nvSpPr>
          <p:spPr bwMode="gray">
            <a:xfrm>
              <a:off x="1680" y="1945"/>
              <a:ext cx="2555" cy="194"/>
            </a:xfrm>
            <a:prstGeom prst="rect">
              <a:avLst/>
            </a:prstGeom>
            <a:noFill/>
            <a:ln w="9525" algn="ctr">
              <a:noFill/>
              <a:miter lim="800000"/>
              <a:headEnd/>
              <a:tailEnd/>
            </a:ln>
          </p:spPr>
          <p:txBody>
            <a:bodyPr>
              <a:spAutoFit/>
            </a:bodyPr>
            <a:lstStyle/>
            <a:p>
              <a:pPr algn="just" eaLnBrk="0" hangingPunct="0"/>
              <a:r>
                <a:rPr kumimoji="0" lang="zh-TW" altLang="en-US" b="1" dirty="0" smtClean="0">
                  <a:solidFill>
                    <a:srgbClr val="000000"/>
                  </a:solidFill>
                  <a:latin typeface="+mn-ea"/>
                  <a:ea typeface="+mn-ea"/>
                  <a:cs typeface="Times New Roman" pitchFamily="18" charset="0"/>
                </a:rPr>
                <a:t>區塊鏈介紹</a:t>
              </a:r>
              <a:endParaRPr kumimoji="0" lang="en-US" altLang="zh-TW" b="1" dirty="0">
                <a:solidFill>
                  <a:srgbClr val="000000"/>
                </a:solidFill>
                <a:latin typeface="+mn-ea"/>
                <a:ea typeface="+mn-ea"/>
                <a:cs typeface="Times New Roman" pitchFamily="18" charset="0"/>
              </a:endParaRPr>
            </a:p>
          </p:txBody>
        </p:sp>
        <p:sp>
          <p:nvSpPr>
            <p:cNvPr id="15" name="Text Box 50"/>
            <p:cNvSpPr txBox="1">
              <a:spLocks noChangeArrowheads="1"/>
            </p:cNvSpPr>
            <p:nvPr/>
          </p:nvSpPr>
          <p:spPr bwMode="gray">
            <a:xfrm>
              <a:off x="1409" y="1886"/>
              <a:ext cx="187" cy="291"/>
            </a:xfrm>
            <a:prstGeom prst="rect">
              <a:avLst/>
            </a:prstGeom>
            <a:noFill/>
            <a:ln w="9525" algn="ctr">
              <a:noFill/>
              <a:miter lim="800000"/>
              <a:headEnd/>
              <a:tailEnd/>
            </a:ln>
          </p:spPr>
          <p:txBody>
            <a:bodyPr wrap="none">
              <a:spAutoFit/>
            </a:bodyPr>
            <a:lstStyle/>
            <a:p>
              <a:pPr algn="just" eaLnBrk="0" hangingPunct="0"/>
              <a:r>
                <a:rPr kumimoji="0" lang="en-US" altLang="zh-TW" sz="2400">
                  <a:solidFill>
                    <a:schemeClr val="bg1"/>
                  </a:solidFill>
                  <a:latin typeface="+mn-ea"/>
                  <a:ea typeface="+mn-ea"/>
                </a:rPr>
                <a:t>1</a:t>
              </a:r>
            </a:p>
          </p:txBody>
        </p:sp>
      </p:grpSp>
      <p:grpSp>
        <p:nvGrpSpPr>
          <p:cNvPr id="16" name="Group 51"/>
          <p:cNvGrpSpPr>
            <a:grpSpLocks/>
          </p:cNvGrpSpPr>
          <p:nvPr/>
        </p:nvGrpSpPr>
        <p:grpSpPr bwMode="auto">
          <a:xfrm>
            <a:off x="1916533" y="3170393"/>
            <a:ext cx="5759451" cy="685800"/>
            <a:chOff x="1296" y="1824"/>
            <a:chExt cx="2976" cy="432"/>
          </a:xfrm>
        </p:grpSpPr>
        <p:sp>
          <p:nvSpPr>
            <p:cNvPr id="17"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p:spPr>
          <p:txBody>
            <a:bodyPr wrap="none" anchor="ctr"/>
            <a:lstStyle/>
            <a:p>
              <a:pPr algn="just">
                <a:defRPr/>
              </a:pPr>
              <a:r>
                <a:rPr kumimoji="0" lang="zh-TW" altLang="en-US" dirty="0" smtClean="0">
                  <a:latin typeface="+mn-ea"/>
                  <a:ea typeface="+mn-ea"/>
                </a:rPr>
                <a:t>     </a:t>
              </a:r>
              <a:endParaRPr kumimoji="0" lang="zh-TW" altLang="en-US" dirty="0">
                <a:latin typeface="+mn-ea"/>
                <a:ea typeface="+mn-ea"/>
              </a:endParaRPr>
            </a:p>
          </p:txBody>
        </p:sp>
        <p:sp>
          <p:nvSpPr>
            <p:cNvPr id="18"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p:spPr>
          <p:txBody>
            <a:bodyPr wrap="none" anchor="ctr"/>
            <a:lstStyle/>
            <a:p>
              <a:pPr algn="just"/>
              <a:endParaRPr kumimoji="0" lang="zh-TW" altLang="en-US">
                <a:latin typeface="+mn-ea"/>
                <a:ea typeface="+mn-ea"/>
              </a:endParaRPr>
            </a:p>
          </p:txBody>
        </p:sp>
        <p:sp>
          <p:nvSpPr>
            <p:cNvPr id="19" name="Text Box 54"/>
            <p:cNvSpPr txBox="1">
              <a:spLocks noChangeArrowheads="1"/>
            </p:cNvSpPr>
            <p:nvPr/>
          </p:nvSpPr>
          <p:spPr bwMode="gray">
            <a:xfrm>
              <a:off x="1680" y="1934"/>
              <a:ext cx="2555" cy="194"/>
            </a:xfrm>
            <a:prstGeom prst="rect">
              <a:avLst/>
            </a:prstGeom>
            <a:noFill/>
            <a:ln w="9525" algn="ctr">
              <a:noFill/>
              <a:miter lim="800000"/>
              <a:headEnd/>
              <a:tailEnd/>
            </a:ln>
          </p:spPr>
          <p:txBody>
            <a:bodyPr>
              <a:spAutoFit/>
            </a:bodyPr>
            <a:lstStyle/>
            <a:p>
              <a:pPr algn="just" eaLnBrk="0" hangingPunct="0"/>
              <a:r>
                <a:rPr kumimoji="0" lang="zh-TW" altLang="en-US" b="1" dirty="0" smtClean="0">
                  <a:solidFill>
                    <a:srgbClr val="000000"/>
                  </a:solidFill>
                  <a:latin typeface="+mn-ea"/>
                  <a:ea typeface="+mn-ea"/>
                  <a:cs typeface="Times New Roman" pitchFamily="18" charset="0"/>
                </a:rPr>
                <a:t> </a:t>
              </a:r>
              <a:endParaRPr kumimoji="0" lang="en-US" altLang="zh-TW" b="1" dirty="0">
                <a:solidFill>
                  <a:srgbClr val="000000"/>
                </a:solidFill>
                <a:latin typeface="+mn-ea"/>
                <a:ea typeface="+mn-ea"/>
                <a:cs typeface="Times New Roman" pitchFamily="18" charset="0"/>
              </a:endParaRPr>
            </a:p>
          </p:txBody>
        </p:sp>
        <p:sp>
          <p:nvSpPr>
            <p:cNvPr id="20" name="Text Box 55"/>
            <p:cNvSpPr txBox="1">
              <a:spLocks noChangeArrowheads="1"/>
            </p:cNvSpPr>
            <p:nvPr/>
          </p:nvSpPr>
          <p:spPr bwMode="gray">
            <a:xfrm>
              <a:off x="1409" y="1886"/>
              <a:ext cx="187" cy="291"/>
            </a:xfrm>
            <a:prstGeom prst="rect">
              <a:avLst/>
            </a:prstGeom>
            <a:noFill/>
            <a:ln w="9525" algn="ctr">
              <a:noFill/>
              <a:miter lim="800000"/>
              <a:headEnd/>
              <a:tailEnd/>
            </a:ln>
          </p:spPr>
          <p:txBody>
            <a:bodyPr wrap="none">
              <a:spAutoFit/>
            </a:bodyPr>
            <a:lstStyle/>
            <a:p>
              <a:pPr algn="just" eaLnBrk="0" hangingPunct="0"/>
              <a:r>
                <a:rPr kumimoji="0" lang="en-US" altLang="zh-TW" sz="2400" dirty="0">
                  <a:solidFill>
                    <a:schemeClr val="bg1"/>
                  </a:solidFill>
                  <a:latin typeface="+mn-ea"/>
                  <a:ea typeface="+mn-ea"/>
                </a:rPr>
                <a:t>2</a:t>
              </a:r>
            </a:p>
          </p:txBody>
        </p:sp>
      </p:grpSp>
      <p:grpSp>
        <p:nvGrpSpPr>
          <p:cNvPr id="21" name="Group 56"/>
          <p:cNvGrpSpPr>
            <a:grpSpLocks/>
          </p:cNvGrpSpPr>
          <p:nvPr/>
        </p:nvGrpSpPr>
        <p:grpSpPr bwMode="auto">
          <a:xfrm>
            <a:off x="1918021" y="4001972"/>
            <a:ext cx="5759451" cy="685800"/>
            <a:chOff x="1296" y="1824"/>
            <a:chExt cx="2976" cy="432"/>
          </a:xfrm>
        </p:grpSpPr>
        <p:sp>
          <p:nvSpPr>
            <p:cNvPr id="22" name="AutoShape 57"/>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p>
              <a:pPr algn="just">
                <a:defRPr/>
              </a:pPr>
              <a:endParaRPr kumimoji="0" lang="zh-TW" altLang="en-US" dirty="0">
                <a:latin typeface="+mn-ea"/>
                <a:ea typeface="+mn-ea"/>
              </a:endParaRPr>
            </a:p>
          </p:txBody>
        </p:sp>
        <p:sp>
          <p:nvSpPr>
            <p:cNvPr id="23"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p:spPr>
          <p:txBody>
            <a:bodyPr wrap="none" anchor="ctr"/>
            <a:lstStyle/>
            <a:p>
              <a:pPr algn="just"/>
              <a:endParaRPr kumimoji="0" lang="zh-TW" altLang="en-US">
                <a:latin typeface="+mn-ea"/>
                <a:ea typeface="+mn-ea"/>
              </a:endParaRPr>
            </a:p>
          </p:txBody>
        </p:sp>
        <p:sp>
          <p:nvSpPr>
            <p:cNvPr id="24" name="Text Box 59"/>
            <p:cNvSpPr txBox="1">
              <a:spLocks noChangeArrowheads="1"/>
            </p:cNvSpPr>
            <p:nvPr/>
          </p:nvSpPr>
          <p:spPr bwMode="gray">
            <a:xfrm>
              <a:off x="1680" y="1934"/>
              <a:ext cx="2160" cy="194"/>
            </a:xfrm>
            <a:prstGeom prst="rect">
              <a:avLst/>
            </a:prstGeom>
            <a:noFill/>
            <a:ln w="9525" algn="ctr">
              <a:noFill/>
              <a:miter lim="800000"/>
              <a:headEnd/>
              <a:tailEnd/>
            </a:ln>
          </p:spPr>
          <p:txBody>
            <a:bodyPr>
              <a:spAutoFit/>
            </a:bodyPr>
            <a:lstStyle/>
            <a:p>
              <a:pPr algn="just" eaLnBrk="0" hangingPunct="0"/>
              <a:r>
                <a:rPr kumimoji="0" lang="zh-TW" altLang="en-US" b="1" dirty="0" smtClean="0">
                  <a:solidFill>
                    <a:srgbClr val="000000"/>
                  </a:solidFill>
                  <a:latin typeface="+mn-ea"/>
                  <a:ea typeface="+mn-ea"/>
                  <a:cs typeface="Times New Roman" pitchFamily="18" charset="0"/>
                </a:rPr>
                <a:t> </a:t>
              </a:r>
              <a:endParaRPr kumimoji="0" lang="en-US" altLang="zh-TW" b="1" dirty="0">
                <a:solidFill>
                  <a:srgbClr val="000000"/>
                </a:solidFill>
                <a:latin typeface="+mn-ea"/>
                <a:ea typeface="+mn-ea"/>
                <a:cs typeface="Times New Roman" pitchFamily="18" charset="0"/>
              </a:endParaRPr>
            </a:p>
          </p:txBody>
        </p:sp>
        <p:sp>
          <p:nvSpPr>
            <p:cNvPr id="25" name="Text Box 60"/>
            <p:cNvSpPr txBox="1">
              <a:spLocks noChangeArrowheads="1"/>
            </p:cNvSpPr>
            <p:nvPr/>
          </p:nvSpPr>
          <p:spPr bwMode="gray">
            <a:xfrm>
              <a:off x="1409" y="1886"/>
              <a:ext cx="187" cy="291"/>
            </a:xfrm>
            <a:prstGeom prst="rect">
              <a:avLst/>
            </a:prstGeom>
            <a:noFill/>
            <a:ln w="9525" algn="ctr">
              <a:noFill/>
              <a:miter lim="800000"/>
              <a:headEnd/>
              <a:tailEnd/>
            </a:ln>
          </p:spPr>
          <p:txBody>
            <a:bodyPr wrap="none">
              <a:spAutoFit/>
            </a:bodyPr>
            <a:lstStyle/>
            <a:p>
              <a:pPr algn="just" eaLnBrk="0" hangingPunct="0"/>
              <a:r>
                <a:rPr kumimoji="0" lang="en-US" altLang="zh-TW" sz="2400" dirty="0" smtClean="0">
                  <a:solidFill>
                    <a:schemeClr val="bg1"/>
                  </a:solidFill>
                  <a:latin typeface="+mn-ea"/>
                  <a:ea typeface="+mn-ea"/>
                </a:rPr>
                <a:t>3</a:t>
              </a:r>
              <a:endParaRPr kumimoji="0" lang="en-US" altLang="zh-TW" sz="2400" dirty="0">
                <a:solidFill>
                  <a:schemeClr val="bg1"/>
                </a:solidFill>
                <a:latin typeface="+mn-ea"/>
                <a:ea typeface="+mn-ea"/>
              </a:endParaRPr>
            </a:p>
          </p:txBody>
        </p:sp>
      </p:grpSp>
      <p:grpSp>
        <p:nvGrpSpPr>
          <p:cNvPr id="26" name="Group 61"/>
          <p:cNvGrpSpPr>
            <a:grpSpLocks/>
          </p:cNvGrpSpPr>
          <p:nvPr/>
        </p:nvGrpSpPr>
        <p:grpSpPr bwMode="auto">
          <a:xfrm>
            <a:off x="1918021" y="4833551"/>
            <a:ext cx="5759451" cy="685800"/>
            <a:chOff x="1296" y="1824"/>
            <a:chExt cx="2976" cy="432"/>
          </a:xfrm>
        </p:grpSpPr>
        <p:sp>
          <p:nvSpPr>
            <p:cNvPr id="27" name="AutoShape 62"/>
            <p:cNvSpPr>
              <a:spLocks noChangeArrowheads="1"/>
            </p:cNvSpPr>
            <p:nvPr/>
          </p:nvSpPr>
          <p:spPr bwMode="gray">
            <a:xfrm>
              <a:off x="1536" y="1899"/>
              <a:ext cx="2736" cy="288"/>
            </a:xfrm>
            <a:prstGeom prst="roundRect">
              <a:avLst>
                <a:gd name="adj" fmla="val 16667"/>
              </a:avLst>
            </a:prstGeom>
            <a:gradFill rotWithShape="1">
              <a:gsLst>
                <a:gs pos="0">
                  <a:srgbClr val="3B8AFF"/>
                </a:gs>
                <a:gs pos="50000">
                  <a:schemeClr val="bg1"/>
                </a:gs>
                <a:gs pos="100000">
                  <a:srgbClr val="3B8AFF"/>
                </a:gs>
              </a:gsLst>
              <a:lin ang="5400000" scaled="1"/>
            </a:gradFill>
            <a:ln w="12700" algn="ctr">
              <a:solidFill>
                <a:schemeClr val="bg1"/>
              </a:solidFill>
              <a:round/>
              <a:headEnd/>
              <a:tailEnd/>
            </a:ln>
            <a:effectLst/>
          </p:spPr>
          <p:txBody>
            <a:bodyPr wrap="none" anchor="ctr"/>
            <a:lstStyle/>
            <a:p>
              <a:pPr algn="just">
                <a:defRPr/>
              </a:pPr>
              <a:endParaRPr kumimoji="0" lang="zh-TW" altLang="en-US">
                <a:latin typeface="+mn-ea"/>
                <a:ea typeface="+mn-ea"/>
              </a:endParaRPr>
            </a:p>
          </p:txBody>
        </p:sp>
        <p:sp>
          <p:nvSpPr>
            <p:cNvPr id="28" name="AutoShape 63"/>
            <p:cNvSpPr>
              <a:spLocks noChangeArrowheads="1"/>
            </p:cNvSpPr>
            <p:nvPr/>
          </p:nvSpPr>
          <p:spPr bwMode="gray">
            <a:xfrm>
              <a:off x="1296" y="1824"/>
              <a:ext cx="432" cy="432"/>
            </a:xfrm>
            <a:prstGeom prst="diamond">
              <a:avLst/>
            </a:prstGeom>
            <a:solidFill>
              <a:srgbClr val="3B8AFF"/>
            </a:solidFill>
            <a:ln w="25400" algn="ctr">
              <a:solidFill>
                <a:schemeClr val="bg1"/>
              </a:solidFill>
              <a:miter lim="800000"/>
              <a:headEnd/>
              <a:tailEnd/>
            </a:ln>
          </p:spPr>
          <p:txBody>
            <a:bodyPr wrap="none" anchor="ctr"/>
            <a:lstStyle/>
            <a:p>
              <a:pPr algn="just"/>
              <a:endParaRPr kumimoji="0" lang="zh-TW" altLang="en-US">
                <a:latin typeface="+mn-ea"/>
                <a:ea typeface="+mn-ea"/>
              </a:endParaRPr>
            </a:p>
          </p:txBody>
        </p:sp>
        <p:sp>
          <p:nvSpPr>
            <p:cNvPr id="29" name="Text Box 64"/>
            <p:cNvSpPr txBox="1">
              <a:spLocks noChangeArrowheads="1"/>
            </p:cNvSpPr>
            <p:nvPr/>
          </p:nvSpPr>
          <p:spPr bwMode="gray">
            <a:xfrm>
              <a:off x="1667" y="1934"/>
              <a:ext cx="2567" cy="194"/>
            </a:xfrm>
            <a:prstGeom prst="rect">
              <a:avLst/>
            </a:prstGeom>
            <a:noFill/>
            <a:ln w="9525" algn="ctr">
              <a:noFill/>
              <a:miter lim="800000"/>
              <a:headEnd/>
              <a:tailEnd/>
            </a:ln>
          </p:spPr>
          <p:txBody>
            <a:bodyPr>
              <a:spAutoFit/>
            </a:bodyPr>
            <a:lstStyle/>
            <a:p>
              <a:pPr algn="just" eaLnBrk="0" hangingPunct="0"/>
              <a:r>
                <a:rPr kumimoji="0" lang="zh-TW" altLang="en-US" b="1" dirty="0" smtClean="0">
                  <a:solidFill>
                    <a:srgbClr val="000000"/>
                  </a:solidFill>
                  <a:latin typeface="+mn-ea"/>
                  <a:ea typeface="+mn-ea"/>
                </a:rPr>
                <a:t> </a:t>
              </a:r>
              <a:endParaRPr kumimoji="0" lang="en-US" altLang="zh-TW" b="1" dirty="0">
                <a:solidFill>
                  <a:srgbClr val="000000"/>
                </a:solidFill>
                <a:latin typeface="+mn-ea"/>
                <a:ea typeface="+mn-ea"/>
              </a:endParaRPr>
            </a:p>
          </p:txBody>
        </p:sp>
        <p:sp>
          <p:nvSpPr>
            <p:cNvPr id="30" name="Text Box 65"/>
            <p:cNvSpPr txBox="1">
              <a:spLocks noChangeArrowheads="1"/>
            </p:cNvSpPr>
            <p:nvPr/>
          </p:nvSpPr>
          <p:spPr bwMode="gray">
            <a:xfrm>
              <a:off x="1409" y="1886"/>
              <a:ext cx="187" cy="291"/>
            </a:xfrm>
            <a:prstGeom prst="rect">
              <a:avLst/>
            </a:prstGeom>
            <a:noFill/>
            <a:ln w="9525" algn="ctr">
              <a:noFill/>
              <a:miter lim="800000"/>
              <a:headEnd/>
              <a:tailEnd/>
            </a:ln>
          </p:spPr>
          <p:txBody>
            <a:bodyPr wrap="none">
              <a:spAutoFit/>
            </a:bodyPr>
            <a:lstStyle/>
            <a:p>
              <a:pPr algn="just" eaLnBrk="0" hangingPunct="0"/>
              <a:r>
                <a:rPr kumimoji="0" lang="en-US" altLang="zh-TW" sz="2400" dirty="0" smtClean="0">
                  <a:solidFill>
                    <a:schemeClr val="bg1"/>
                  </a:solidFill>
                  <a:latin typeface="+mn-ea"/>
                  <a:ea typeface="+mn-ea"/>
                </a:rPr>
                <a:t>4</a:t>
              </a:r>
              <a:endParaRPr kumimoji="0" lang="en-US" altLang="zh-TW" sz="2400" dirty="0">
                <a:solidFill>
                  <a:schemeClr val="bg1"/>
                </a:solidFill>
                <a:latin typeface="+mn-ea"/>
                <a:ea typeface="+mn-ea"/>
              </a:endParaRPr>
            </a:p>
          </p:txBody>
        </p:sp>
      </p:grpSp>
      <p:sp>
        <p:nvSpPr>
          <p:cNvPr id="32" name="Text Box 49"/>
          <p:cNvSpPr txBox="1">
            <a:spLocks noChangeArrowheads="1"/>
          </p:cNvSpPr>
          <p:nvPr/>
        </p:nvSpPr>
        <p:spPr bwMode="gray">
          <a:xfrm>
            <a:off x="2659688" y="3353382"/>
            <a:ext cx="4944689" cy="307777"/>
          </a:xfrm>
          <a:prstGeom prst="rect">
            <a:avLst/>
          </a:prstGeom>
          <a:noFill/>
          <a:ln w="9525" algn="ctr">
            <a:noFill/>
            <a:miter lim="800000"/>
            <a:headEnd/>
            <a:tailEnd/>
          </a:ln>
        </p:spPr>
        <p:txBody>
          <a:bodyPr>
            <a:spAutoFit/>
          </a:bodyPr>
          <a:lstStyle/>
          <a:p>
            <a:pPr algn="just" eaLnBrk="0" hangingPunct="0"/>
            <a:r>
              <a:rPr lang="zh-TW" altLang="en-US" b="1" dirty="0" smtClean="0">
                <a:latin typeface="+mn-ea"/>
                <a:ea typeface="+mn-ea"/>
                <a:cs typeface="Times New Roman" pitchFamily="18" charset="0"/>
              </a:rPr>
              <a:t>比特幣</a:t>
            </a:r>
            <a:r>
              <a:rPr lang="en-US" altLang="zh-TW" b="1" dirty="0" smtClean="0">
                <a:latin typeface="+mn-ea"/>
                <a:ea typeface="+mn-ea"/>
                <a:cs typeface="Times New Roman" pitchFamily="18" charset="0"/>
              </a:rPr>
              <a:t>Bitcoin</a:t>
            </a:r>
            <a:endParaRPr kumimoji="0" lang="en-US" altLang="zh-TW" b="1" dirty="0">
              <a:solidFill>
                <a:srgbClr val="000000"/>
              </a:solidFill>
              <a:latin typeface="+mn-ea"/>
              <a:ea typeface="+mn-ea"/>
              <a:cs typeface="Times New Roman" pitchFamily="18" charset="0"/>
            </a:endParaRPr>
          </a:p>
        </p:txBody>
      </p:sp>
      <p:sp>
        <p:nvSpPr>
          <p:cNvPr id="33" name="Text Box 49"/>
          <p:cNvSpPr txBox="1">
            <a:spLocks noChangeArrowheads="1"/>
          </p:cNvSpPr>
          <p:nvPr/>
        </p:nvSpPr>
        <p:spPr bwMode="gray">
          <a:xfrm>
            <a:off x="2659688" y="4201800"/>
            <a:ext cx="4944689" cy="307777"/>
          </a:xfrm>
          <a:prstGeom prst="rect">
            <a:avLst/>
          </a:prstGeom>
          <a:noFill/>
          <a:ln w="9525" algn="ctr">
            <a:noFill/>
            <a:miter lim="800000"/>
            <a:headEnd/>
            <a:tailEnd/>
          </a:ln>
        </p:spPr>
        <p:txBody>
          <a:bodyPr>
            <a:spAutoFit/>
          </a:bodyPr>
          <a:lstStyle/>
          <a:p>
            <a:pPr algn="just" eaLnBrk="0" hangingPunct="0"/>
            <a:r>
              <a:rPr kumimoji="0" lang="zh-TW" altLang="en-US" b="1" dirty="0" smtClean="0">
                <a:solidFill>
                  <a:srgbClr val="000000"/>
                </a:solidFill>
                <a:latin typeface="+mn-ea"/>
                <a:ea typeface="+mn-ea"/>
                <a:cs typeface="Times New Roman" pitchFamily="18" charset="0"/>
              </a:rPr>
              <a:t>智能合約 </a:t>
            </a:r>
            <a:r>
              <a:rPr kumimoji="0" lang="en-US" altLang="zh-TW" b="1" dirty="0" smtClean="0">
                <a:solidFill>
                  <a:srgbClr val="000000"/>
                </a:solidFill>
                <a:latin typeface="+mn-ea"/>
                <a:ea typeface="+mn-ea"/>
                <a:cs typeface="Times New Roman" pitchFamily="18" charset="0"/>
              </a:rPr>
              <a:t>(Smart Contract)</a:t>
            </a:r>
          </a:p>
        </p:txBody>
      </p:sp>
      <p:sp>
        <p:nvSpPr>
          <p:cNvPr id="34" name="Text Box 49"/>
          <p:cNvSpPr txBox="1">
            <a:spLocks noChangeArrowheads="1"/>
          </p:cNvSpPr>
          <p:nvPr/>
        </p:nvSpPr>
        <p:spPr bwMode="gray">
          <a:xfrm>
            <a:off x="2659688" y="5033379"/>
            <a:ext cx="4944689" cy="307777"/>
          </a:xfrm>
          <a:prstGeom prst="rect">
            <a:avLst/>
          </a:prstGeom>
          <a:noFill/>
          <a:ln w="9525" algn="ctr">
            <a:noFill/>
            <a:miter lim="800000"/>
            <a:headEnd/>
            <a:tailEnd/>
          </a:ln>
        </p:spPr>
        <p:txBody>
          <a:bodyPr>
            <a:spAutoFit/>
          </a:bodyPr>
          <a:lstStyle/>
          <a:p>
            <a:pPr algn="just" eaLnBrk="0" hangingPunct="0"/>
            <a:r>
              <a:rPr lang="zh-TW" altLang="en-US" b="1" dirty="0" smtClean="0">
                <a:latin typeface="+mn-ea"/>
                <a:ea typeface="+mn-ea"/>
                <a:cs typeface="Times New Roman" pitchFamily="18" charset="0"/>
              </a:rPr>
              <a:t>共識機制</a:t>
            </a:r>
            <a:endParaRPr kumimoji="0" lang="en-US" altLang="zh-TW" b="1" dirty="0" smtClean="0">
              <a:solidFill>
                <a:srgbClr val="000000"/>
              </a:solidFill>
              <a:latin typeface="+mn-ea"/>
              <a:ea typeface="+mn-ea"/>
              <a:cs typeface="Times New Roman" pitchFamily="18" charset="0"/>
            </a:endParaRPr>
          </a:p>
        </p:txBody>
      </p:sp>
      <p:sp>
        <p:nvSpPr>
          <p:cNvPr id="46" name="Text Box 54"/>
          <p:cNvSpPr txBox="1">
            <a:spLocks noChangeArrowheads="1"/>
          </p:cNvSpPr>
          <p:nvPr/>
        </p:nvSpPr>
        <p:spPr bwMode="gray">
          <a:xfrm>
            <a:off x="2637160" y="5951537"/>
            <a:ext cx="4968875" cy="307777"/>
          </a:xfrm>
          <a:prstGeom prst="rect">
            <a:avLst/>
          </a:prstGeom>
          <a:noFill/>
          <a:ln w="9525" algn="ctr">
            <a:noFill/>
            <a:miter lim="800000"/>
            <a:headEnd/>
            <a:tailEnd/>
          </a:ln>
        </p:spPr>
        <p:txBody>
          <a:bodyPr>
            <a:spAutoFit/>
          </a:bodyPr>
          <a:lstStyle/>
          <a:p>
            <a:pPr algn="just" eaLnBrk="0" hangingPunct="0"/>
            <a:r>
              <a:rPr kumimoji="0" lang="zh-TW" altLang="en-US" b="1" dirty="0" smtClean="0">
                <a:solidFill>
                  <a:srgbClr val="000000"/>
                </a:solidFill>
                <a:latin typeface="+mn-ea"/>
                <a:ea typeface="+mn-ea"/>
                <a:cs typeface="Times New Roman" pitchFamily="18" charset="0"/>
              </a:rPr>
              <a:t> </a:t>
            </a:r>
            <a:endParaRPr kumimoji="0" lang="en-US" altLang="zh-TW" b="1" dirty="0">
              <a:solidFill>
                <a:srgbClr val="000000"/>
              </a:solidFill>
              <a:latin typeface="+mn-ea"/>
              <a:ea typeface="+mn-ea"/>
              <a:cs typeface="Times New Roman" pitchFamily="18" charset="0"/>
            </a:endParaRPr>
          </a:p>
        </p:txBody>
      </p:sp>
      <p:grpSp>
        <p:nvGrpSpPr>
          <p:cNvPr id="31" name="Group 46"/>
          <p:cNvGrpSpPr>
            <a:grpSpLocks/>
          </p:cNvGrpSpPr>
          <p:nvPr/>
        </p:nvGrpSpPr>
        <p:grpSpPr bwMode="auto">
          <a:xfrm>
            <a:off x="1916533" y="2432939"/>
            <a:ext cx="5759451" cy="685800"/>
            <a:chOff x="1296" y="1824"/>
            <a:chExt cx="2976" cy="432"/>
          </a:xfrm>
        </p:grpSpPr>
        <p:sp>
          <p:nvSpPr>
            <p:cNvPr id="35" name="AutoShape 47"/>
            <p:cNvSpPr>
              <a:spLocks noChangeArrowheads="1"/>
            </p:cNvSpPr>
            <p:nvPr/>
          </p:nvSpPr>
          <p:spPr bwMode="gray">
            <a:xfrm>
              <a:off x="1536" y="1899"/>
              <a:ext cx="2736" cy="288"/>
            </a:xfrm>
            <a:prstGeom prst="roundRect">
              <a:avLst>
                <a:gd name="adj" fmla="val 16667"/>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path path="circle">
                <a:fillToRect l="50000" t="50000" r="50000" b="50000"/>
              </a:path>
              <a:tileRect/>
            </a:gradFill>
            <a:ln w="12700" algn="ctr">
              <a:solidFill>
                <a:schemeClr val="bg1"/>
              </a:solidFill>
              <a:round/>
              <a:headEnd/>
              <a:tailEnd/>
            </a:ln>
            <a:effectLst/>
            <a:scene3d>
              <a:camera prst="orthographicFront"/>
              <a:lightRig rig="threePt" dir="t"/>
            </a:scene3d>
            <a:sp3d>
              <a:bevelT/>
            </a:sp3d>
          </p:spPr>
          <p:txBody>
            <a:bodyPr wrap="none" anchor="ctr"/>
            <a:lstStyle/>
            <a:p>
              <a:pPr algn="just">
                <a:defRPr/>
              </a:pPr>
              <a:endParaRPr kumimoji="0" lang="zh-TW" altLang="en-US">
                <a:latin typeface="+mn-ea"/>
                <a:ea typeface="+mn-ea"/>
              </a:endParaRPr>
            </a:p>
          </p:txBody>
        </p:sp>
        <p:sp>
          <p:nvSpPr>
            <p:cNvPr id="36" name="AutoShape 48"/>
            <p:cNvSpPr>
              <a:spLocks noChangeArrowheads="1"/>
            </p:cNvSpPr>
            <p:nvPr/>
          </p:nvSpPr>
          <p:spPr bwMode="gray">
            <a:xfrm>
              <a:off x="1296" y="1824"/>
              <a:ext cx="432" cy="432"/>
            </a:xfrm>
            <a:prstGeom prst="diamond">
              <a:avLst/>
            </a:prstGeom>
            <a:solidFill>
              <a:schemeClr val="accent6">
                <a:lumMod val="40000"/>
                <a:lumOff val="60000"/>
              </a:schemeClr>
            </a:solidFill>
            <a:ln w="25400" algn="ctr">
              <a:solidFill>
                <a:schemeClr val="bg1"/>
              </a:solidFill>
              <a:miter lim="800000"/>
              <a:headEnd/>
              <a:tailEnd/>
            </a:ln>
            <a:scene3d>
              <a:camera prst="orthographicFront"/>
              <a:lightRig rig="threePt" dir="t"/>
            </a:scene3d>
            <a:sp3d>
              <a:bevelT/>
            </a:sp3d>
          </p:spPr>
          <p:txBody>
            <a:bodyPr wrap="none" anchor="ctr"/>
            <a:lstStyle/>
            <a:p>
              <a:pPr algn="just"/>
              <a:endParaRPr kumimoji="0" lang="zh-TW" altLang="en-US">
                <a:latin typeface="+mn-ea"/>
                <a:ea typeface="+mn-ea"/>
              </a:endParaRPr>
            </a:p>
          </p:txBody>
        </p:sp>
        <p:sp>
          <p:nvSpPr>
            <p:cNvPr id="37" name="Text Box 49"/>
            <p:cNvSpPr txBox="1">
              <a:spLocks noChangeArrowheads="1"/>
            </p:cNvSpPr>
            <p:nvPr/>
          </p:nvSpPr>
          <p:spPr bwMode="gray">
            <a:xfrm>
              <a:off x="1680" y="1945"/>
              <a:ext cx="2555" cy="194"/>
            </a:xfrm>
            <a:prstGeom prst="rect">
              <a:avLst/>
            </a:prstGeom>
            <a:noFill/>
            <a:ln w="9525" algn="ctr">
              <a:noFill/>
              <a:miter lim="800000"/>
              <a:headEnd/>
              <a:tailEnd/>
            </a:ln>
            <a:scene3d>
              <a:camera prst="orthographicFront"/>
              <a:lightRig rig="threePt" dir="t"/>
            </a:scene3d>
            <a:sp3d>
              <a:bevelT/>
            </a:sp3d>
          </p:spPr>
          <p:txBody>
            <a:bodyPr>
              <a:spAutoFit/>
            </a:bodyPr>
            <a:lstStyle/>
            <a:p>
              <a:pPr algn="just" eaLnBrk="0" hangingPunct="0"/>
              <a:r>
                <a:rPr lang="zh-TW" altLang="en-US" b="1" dirty="0" smtClean="0">
                  <a:latin typeface="+mn-ea"/>
                  <a:ea typeface="+mn-ea"/>
                  <a:cs typeface="Times New Roman" pitchFamily="18" charset="0"/>
                </a:rPr>
                <a:t>密碼技術</a:t>
              </a:r>
              <a:endParaRPr kumimoji="0" lang="en-US" altLang="zh-TW" b="1" dirty="0">
                <a:solidFill>
                  <a:srgbClr val="000000"/>
                </a:solidFill>
                <a:latin typeface="+mn-ea"/>
                <a:ea typeface="+mn-ea"/>
                <a:cs typeface="Times New Roman" pitchFamily="18" charset="0"/>
              </a:endParaRPr>
            </a:p>
          </p:txBody>
        </p:sp>
        <p:sp>
          <p:nvSpPr>
            <p:cNvPr id="38" name="Text Box 50"/>
            <p:cNvSpPr txBox="1">
              <a:spLocks noChangeArrowheads="1"/>
            </p:cNvSpPr>
            <p:nvPr/>
          </p:nvSpPr>
          <p:spPr bwMode="gray">
            <a:xfrm>
              <a:off x="1409" y="1886"/>
              <a:ext cx="187" cy="291"/>
            </a:xfrm>
            <a:prstGeom prst="rect">
              <a:avLst/>
            </a:prstGeom>
            <a:noFill/>
            <a:ln w="9525" algn="ctr">
              <a:noFill/>
              <a:miter lim="800000"/>
              <a:headEnd/>
              <a:tailEnd/>
            </a:ln>
            <a:scene3d>
              <a:camera prst="orthographicFront"/>
              <a:lightRig rig="threePt" dir="t"/>
            </a:scene3d>
            <a:sp3d>
              <a:bevelT/>
            </a:sp3d>
          </p:spPr>
          <p:txBody>
            <a:bodyPr wrap="none">
              <a:spAutoFit/>
            </a:bodyPr>
            <a:lstStyle/>
            <a:p>
              <a:pPr algn="just" eaLnBrk="0" hangingPunct="0"/>
              <a:r>
                <a:rPr kumimoji="0" lang="en-US" altLang="zh-TW" sz="2400" dirty="0" smtClean="0">
                  <a:solidFill>
                    <a:schemeClr val="bg1"/>
                  </a:solidFill>
                  <a:latin typeface="+mn-ea"/>
                  <a:ea typeface="+mn-ea"/>
                </a:rPr>
                <a:t>2</a:t>
              </a:r>
              <a:endParaRPr kumimoji="0" lang="en-US" altLang="zh-TW" sz="2400" dirty="0">
                <a:solidFill>
                  <a:schemeClr val="bg1"/>
                </a:solidFill>
                <a:latin typeface="+mn-ea"/>
                <a:ea typeface="+mn-ea"/>
              </a:endParaRPr>
            </a:p>
          </p:txBody>
        </p:sp>
      </p:grpSp>
    </p:spTree>
    <p:extLst>
      <p:ext uri="{BB962C8B-B14F-4D97-AF65-F5344CB8AC3E}">
        <p14:creationId xmlns:p14="http://schemas.microsoft.com/office/powerpoint/2010/main" val="28102164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比特幣區塊</a:t>
            </a:r>
          </a:p>
        </p:txBody>
      </p:sp>
      <p:sp>
        <p:nvSpPr>
          <p:cNvPr id="3" name="文字版面配置區 2"/>
          <p:cNvSpPr>
            <a:spLocks noGrp="1"/>
          </p:cNvSpPr>
          <p:nvPr>
            <p:ph type="body" idx="1"/>
          </p:nvPr>
        </p:nvSpPr>
        <p:spPr>
          <a:xfrm>
            <a:off x="0" y="1347726"/>
            <a:ext cx="3339352" cy="4764900"/>
          </a:xfrm>
        </p:spPr>
        <p:txBody>
          <a:bodyPr/>
          <a:lstStyle/>
          <a:p>
            <a:r>
              <a:rPr lang="zh-TW" altLang="en-US" dirty="0" smtClean="0"/>
              <a:t>區塊結構</a:t>
            </a:r>
            <a:endParaRPr lang="en-US" altLang="zh-TW" dirty="0" smtClean="0"/>
          </a:p>
          <a:p>
            <a:pPr lvl="1"/>
            <a:r>
              <a:rPr lang="zh-TW" altLang="en-US" dirty="0" smtClean="0"/>
              <a:t>區塊的容量大小</a:t>
            </a:r>
            <a:r>
              <a:rPr lang="en-US" altLang="zh-TW" dirty="0"/>
              <a:t> </a:t>
            </a:r>
            <a:r>
              <a:rPr lang="en-US" altLang="zh-TW" dirty="0" smtClean="0"/>
              <a:t>(Block Size)</a:t>
            </a:r>
            <a:r>
              <a:rPr lang="zh-TW" altLang="en-US" dirty="0" smtClean="0"/>
              <a:t>、區塊頭 </a:t>
            </a:r>
            <a:r>
              <a:rPr lang="en-US" altLang="zh-TW" dirty="0" smtClean="0"/>
              <a:t>(Block Header)</a:t>
            </a:r>
            <a:r>
              <a:rPr lang="zh-TW" altLang="en-US" dirty="0" smtClean="0"/>
              <a:t>、該區塊包含的交易數量 </a:t>
            </a:r>
            <a:r>
              <a:rPr lang="en-US" altLang="zh-TW" dirty="0" smtClean="0"/>
              <a:t>(Transaction Counter)</a:t>
            </a:r>
            <a:r>
              <a:rPr lang="zh-TW" altLang="en-US" dirty="0" smtClean="0"/>
              <a:t>，以及每一筆被包含在這個區塊中的交易資訊 </a:t>
            </a:r>
            <a:r>
              <a:rPr lang="en-US" altLang="zh-TW" dirty="0" smtClean="0"/>
              <a:t>(Transactions) </a:t>
            </a:r>
            <a:r>
              <a:rPr lang="zh-TW" altLang="en-US" dirty="0" smtClean="0"/>
              <a:t>。</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188283790"/>
              </p:ext>
            </p:extLst>
          </p:nvPr>
        </p:nvGraphicFramePr>
        <p:xfrm>
          <a:off x="3339352" y="1964500"/>
          <a:ext cx="5755341" cy="3911600"/>
        </p:xfrm>
        <a:graphic>
          <a:graphicData uri="http://schemas.openxmlformats.org/drawingml/2006/table">
            <a:tbl>
              <a:tblPr firstRow="1" bandRow="1">
                <a:effectLst>
                  <a:outerShdw blurRad="50800" dist="38100" dir="2700000" algn="tl" rotWithShape="0">
                    <a:prstClr val="black">
                      <a:alpha val="40000"/>
                    </a:prstClr>
                  </a:outerShdw>
                </a:effectLst>
                <a:tableStyleId>{56B4D5DE-47EB-4EF1-A8B2-09D7558EE5F8}</a:tableStyleId>
              </a:tblPr>
              <a:tblGrid>
                <a:gridCol w="2875498"/>
                <a:gridCol w="2879843"/>
              </a:tblGrid>
              <a:tr h="370840">
                <a:tc>
                  <a:txBody>
                    <a:bodyPr/>
                    <a:lstStyle/>
                    <a:p>
                      <a:r>
                        <a:rPr lang="en-US" altLang="zh-TW" b="1" dirty="0" err="1" smtClean="0"/>
                        <a:t>Blcok</a:t>
                      </a:r>
                      <a:r>
                        <a:rPr lang="en-US" altLang="zh-TW" b="1" dirty="0" smtClean="0"/>
                        <a:t> Size (4 bytes)</a:t>
                      </a:r>
                      <a:endParaRPr lang="zh-TW" altLang="en-US" b="1" dirty="0"/>
                    </a:p>
                  </a:txBody>
                  <a:tcPr>
                    <a:blipFill>
                      <a:blip r:embed="rId3"/>
                      <a:tile tx="0" ty="0" sx="100000" sy="100000" flip="none" algn="tl"/>
                    </a:blipFill>
                  </a:tcPr>
                </a:tc>
                <a:tc>
                  <a:txBody>
                    <a:bodyPr/>
                    <a:lstStyle/>
                    <a:p>
                      <a:endParaRPr lang="zh-TW" altLang="en-US" b="1" dirty="0"/>
                    </a:p>
                  </a:txBody>
                  <a:tcPr>
                    <a:blipFill>
                      <a:blip r:embed="rId3"/>
                      <a:tile tx="0" ty="0" sx="100000" sy="100000" flip="none" algn="tl"/>
                    </a:blipFill>
                  </a:tcPr>
                </a:tc>
              </a:tr>
              <a:tr h="370840">
                <a:tc>
                  <a:txBody>
                    <a:bodyPr/>
                    <a:lstStyle/>
                    <a:p>
                      <a:r>
                        <a:rPr lang="en-US" altLang="zh-TW" b="1" dirty="0" smtClean="0"/>
                        <a:t>Block Header (80 bytes)</a:t>
                      </a:r>
                      <a:endParaRPr lang="zh-TW" altLang="en-US" b="1" dirty="0"/>
                    </a:p>
                  </a:txBody>
                  <a:tcPr>
                    <a:blipFill>
                      <a:blip r:embed="rId3"/>
                      <a:tile tx="0" ty="0" sx="100000" sy="100000" flip="none" algn="tl"/>
                    </a:blipFill>
                  </a:tcPr>
                </a:tc>
                <a:tc>
                  <a:txBody>
                    <a:bodyPr/>
                    <a:lstStyle/>
                    <a:p>
                      <a:r>
                        <a:rPr lang="en-US" altLang="zh-TW" b="1" dirty="0" smtClean="0"/>
                        <a:t>Version (4 bytes)</a:t>
                      </a:r>
                      <a:endParaRPr lang="zh-TW" altLang="en-US" b="1" dirty="0"/>
                    </a:p>
                  </a:txBody>
                  <a:tcPr>
                    <a:blipFill>
                      <a:blip r:embed="rId3"/>
                      <a:tile tx="0" ty="0" sx="100000" sy="100000" flip="none" algn="tl"/>
                    </a:blipFill>
                  </a:tcPr>
                </a:tc>
              </a:tr>
              <a:tr h="370840">
                <a:tc>
                  <a:txBody>
                    <a:bodyPr/>
                    <a:lstStyle/>
                    <a:p>
                      <a:endParaRPr lang="zh-TW" altLang="en-US" b="1" dirty="0"/>
                    </a:p>
                  </a:txBody>
                  <a:tcPr>
                    <a:blipFill>
                      <a:blip r:embed="rId3"/>
                      <a:tile tx="0" ty="0" sx="100000" sy="100000" flip="none" algn="tl"/>
                    </a:blipFill>
                  </a:tcPr>
                </a:tc>
                <a:tc>
                  <a:txBody>
                    <a:bodyPr/>
                    <a:lstStyle/>
                    <a:p>
                      <a:r>
                        <a:rPr lang="en-US" altLang="zh-TW" b="1" dirty="0" smtClean="0"/>
                        <a:t>Previous</a:t>
                      </a:r>
                      <a:r>
                        <a:rPr lang="en-US" altLang="zh-TW" b="1" baseline="0" dirty="0" smtClean="0"/>
                        <a:t> Block Hash (32 bytes)</a:t>
                      </a:r>
                      <a:endParaRPr lang="zh-TW" altLang="en-US" b="1" dirty="0"/>
                    </a:p>
                  </a:txBody>
                  <a:tcPr>
                    <a:blipFill>
                      <a:blip r:embed="rId3"/>
                      <a:tile tx="0" ty="0" sx="100000" sy="100000" flip="none" algn="tl"/>
                    </a:blipFill>
                  </a:tcPr>
                </a:tc>
              </a:tr>
              <a:tr h="370840">
                <a:tc>
                  <a:txBody>
                    <a:bodyPr/>
                    <a:lstStyle/>
                    <a:p>
                      <a:endParaRPr lang="zh-TW" altLang="en-US" b="1"/>
                    </a:p>
                  </a:txBody>
                  <a:tcPr>
                    <a:blipFill>
                      <a:blip r:embed="rId3"/>
                      <a:tile tx="0" ty="0" sx="100000" sy="100000" flip="none" algn="tl"/>
                    </a:blipFill>
                  </a:tcPr>
                </a:tc>
                <a:tc>
                  <a:txBody>
                    <a:bodyPr/>
                    <a:lstStyle/>
                    <a:p>
                      <a:r>
                        <a:rPr lang="en-US" altLang="zh-TW" b="1" dirty="0" err="1" smtClean="0"/>
                        <a:t>Merkle</a:t>
                      </a:r>
                      <a:r>
                        <a:rPr lang="en-US" altLang="zh-TW" b="1" dirty="0" smtClean="0"/>
                        <a:t> Root (32 bytes)</a:t>
                      </a:r>
                      <a:endParaRPr lang="zh-TW" altLang="en-US" b="1" dirty="0"/>
                    </a:p>
                  </a:txBody>
                  <a:tcPr>
                    <a:blipFill>
                      <a:blip r:embed="rId3"/>
                      <a:tile tx="0" ty="0" sx="100000" sy="100000" flip="none" algn="tl"/>
                    </a:blipFill>
                  </a:tcPr>
                </a:tc>
              </a:tr>
              <a:tr h="370840">
                <a:tc>
                  <a:txBody>
                    <a:bodyPr/>
                    <a:lstStyle/>
                    <a:p>
                      <a:endParaRPr lang="zh-TW" altLang="en-US" b="1"/>
                    </a:p>
                  </a:txBody>
                  <a:tcPr>
                    <a:blipFill>
                      <a:blip r:embed="rId3"/>
                      <a:tile tx="0" ty="0" sx="100000" sy="100000" flip="none" algn="tl"/>
                    </a:blipFill>
                  </a:tcPr>
                </a:tc>
                <a:tc>
                  <a:txBody>
                    <a:bodyPr/>
                    <a:lstStyle/>
                    <a:p>
                      <a:r>
                        <a:rPr lang="en-US" altLang="zh-TW" b="1" dirty="0" smtClean="0"/>
                        <a:t>Time Stamp (4 bytes)</a:t>
                      </a:r>
                      <a:endParaRPr lang="zh-TW" altLang="en-US" b="1" dirty="0"/>
                    </a:p>
                  </a:txBody>
                  <a:tcPr>
                    <a:blipFill>
                      <a:blip r:embed="rId3"/>
                      <a:tile tx="0" ty="0" sx="100000" sy="100000" flip="none" algn="tl"/>
                    </a:blipFill>
                  </a:tcPr>
                </a:tc>
              </a:tr>
              <a:tr h="370840">
                <a:tc>
                  <a:txBody>
                    <a:bodyPr/>
                    <a:lstStyle/>
                    <a:p>
                      <a:endParaRPr lang="zh-TW" altLang="en-US" b="1"/>
                    </a:p>
                  </a:txBody>
                  <a:tcPr>
                    <a:blipFill>
                      <a:blip r:embed="rId3"/>
                      <a:tile tx="0" ty="0" sx="100000" sy="100000" flip="none" algn="tl"/>
                    </a:blipFill>
                  </a:tcPr>
                </a:tc>
                <a:tc>
                  <a:txBody>
                    <a:bodyPr/>
                    <a:lstStyle/>
                    <a:p>
                      <a:r>
                        <a:rPr lang="en-US" altLang="zh-TW" b="1" dirty="0" smtClean="0"/>
                        <a:t>Difficulty (4 bytes)</a:t>
                      </a:r>
                      <a:endParaRPr lang="zh-TW" altLang="en-US" b="1" dirty="0"/>
                    </a:p>
                  </a:txBody>
                  <a:tcPr>
                    <a:blipFill>
                      <a:blip r:embed="rId3"/>
                      <a:tile tx="0" ty="0" sx="100000" sy="100000" flip="none" algn="tl"/>
                    </a:blipFill>
                  </a:tcPr>
                </a:tc>
              </a:tr>
              <a:tr h="370840">
                <a:tc>
                  <a:txBody>
                    <a:bodyPr/>
                    <a:lstStyle/>
                    <a:p>
                      <a:endParaRPr lang="zh-TW" altLang="en-US" b="1"/>
                    </a:p>
                  </a:txBody>
                  <a:tcPr>
                    <a:blipFill>
                      <a:blip r:embed="rId3"/>
                      <a:tile tx="0" ty="0" sx="100000" sy="100000" flip="none" algn="tl"/>
                    </a:blipFill>
                  </a:tcPr>
                </a:tc>
                <a:tc>
                  <a:txBody>
                    <a:bodyPr/>
                    <a:lstStyle/>
                    <a:p>
                      <a:r>
                        <a:rPr lang="en-US" altLang="zh-TW" b="1" dirty="0" smtClean="0"/>
                        <a:t>Nonce (4 </a:t>
                      </a:r>
                      <a:r>
                        <a:rPr lang="en-US" altLang="zh-TW" b="1" dirty="0" err="1" smtClean="0"/>
                        <a:t>buytes</a:t>
                      </a:r>
                      <a:r>
                        <a:rPr lang="en-US" altLang="zh-TW" b="1" dirty="0" smtClean="0"/>
                        <a:t>)</a:t>
                      </a:r>
                      <a:endParaRPr lang="zh-TW" altLang="en-US" b="1" dirty="0"/>
                    </a:p>
                  </a:txBody>
                  <a:tcPr>
                    <a:blipFill>
                      <a:blip r:embed="rId3"/>
                      <a:tile tx="0" ty="0" sx="100000" sy="100000" flip="none" algn="tl"/>
                    </a:blipFill>
                  </a:tcPr>
                </a:tc>
              </a:tr>
              <a:tr h="370840">
                <a:tc>
                  <a:txBody>
                    <a:bodyPr/>
                    <a:lstStyle/>
                    <a:p>
                      <a:r>
                        <a:rPr lang="en-US" altLang="zh-TW" b="1" dirty="0" smtClean="0"/>
                        <a:t>Transaction Counter (1~9 bytes)</a:t>
                      </a:r>
                      <a:endParaRPr lang="zh-TW" altLang="en-US" b="1" dirty="0"/>
                    </a:p>
                  </a:txBody>
                  <a:tcPr>
                    <a:blipFill>
                      <a:blip r:embed="rId3"/>
                      <a:tile tx="0" ty="0" sx="100000" sy="100000" flip="none" algn="tl"/>
                    </a:blipFill>
                  </a:tcPr>
                </a:tc>
                <a:tc>
                  <a:txBody>
                    <a:bodyPr/>
                    <a:lstStyle/>
                    <a:p>
                      <a:endParaRPr lang="zh-TW" altLang="en-US" b="1"/>
                    </a:p>
                  </a:txBody>
                  <a:tcPr>
                    <a:blipFill>
                      <a:blip r:embed="rId3"/>
                      <a:tile tx="0" ty="0" sx="100000" sy="100000" flip="none" algn="tl"/>
                    </a:blipFill>
                  </a:tcPr>
                </a:tc>
              </a:tr>
              <a:tr h="370840">
                <a:tc>
                  <a:txBody>
                    <a:bodyPr/>
                    <a:lstStyle/>
                    <a:p>
                      <a:r>
                        <a:rPr lang="en-US" altLang="zh-TW" b="1" dirty="0" smtClean="0"/>
                        <a:t>Transactions</a:t>
                      </a:r>
                      <a:endParaRPr lang="zh-TW" altLang="en-US" b="1" dirty="0"/>
                    </a:p>
                  </a:txBody>
                  <a:tcPr anchor="ctr">
                    <a:blipFill>
                      <a:blip r:embed="rId3"/>
                      <a:tile tx="0" ty="0" sx="100000" sy="100000" flip="none" algn="tl"/>
                    </a:blipFill>
                  </a:tcPr>
                </a:tc>
                <a:tc>
                  <a:txBody>
                    <a:bodyPr/>
                    <a:lstStyle/>
                    <a:p>
                      <a:r>
                        <a:rPr lang="zh-TW" altLang="en-US" b="1" dirty="0" smtClean="0"/>
                        <a:t>紀錄每筆交易資訊</a:t>
                      </a:r>
                      <a:r>
                        <a:rPr lang="en-US" altLang="zh-TW" b="1" dirty="0" smtClean="0"/>
                        <a:t>Hash</a:t>
                      </a:r>
                      <a:r>
                        <a:rPr lang="zh-TW" altLang="en-US" b="1" dirty="0" smtClean="0"/>
                        <a:t>值</a:t>
                      </a:r>
                      <a:endParaRPr lang="en-US" altLang="zh-TW" b="1" dirty="0" smtClean="0"/>
                    </a:p>
                    <a:p>
                      <a:r>
                        <a:rPr lang="en-US" altLang="zh-TW" b="1" dirty="0" smtClean="0"/>
                        <a:t>Tx1</a:t>
                      </a:r>
                      <a:r>
                        <a:rPr lang="zh-TW" altLang="en-US" b="1" dirty="0" smtClean="0"/>
                        <a:t>：</a:t>
                      </a:r>
                      <a:r>
                        <a:rPr lang="en-US" altLang="zh-TW" b="1" dirty="0" smtClean="0"/>
                        <a:t>Hash</a:t>
                      </a:r>
                    </a:p>
                    <a:p>
                      <a:r>
                        <a:rPr lang="en-US" altLang="zh-TW" b="1" dirty="0" smtClean="0"/>
                        <a:t>Tx2</a:t>
                      </a:r>
                      <a:r>
                        <a:rPr lang="zh-TW" altLang="en-US" b="1" dirty="0" smtClean="0"/>
                        <a:t>：</a:t>
                      </a:r>
                      <a:r>
                        <a:rPr lang="en-US" altLang="zh-TW" b="1" dirty="0" smtClean="0"/>
                        <a:t>Hash</a:t>
                      </a:r>
                    </a:p>
                    <a:p>
                      <a:r>
                        <a:rPr lang="en-US" altLang="zh-TW" b="1" dirty="0" smtClean="0"/>
                        <a:t>…..</a:t>
                      </a:r>
                      <a:endParaRPr lang="zh-TW" altLang="en-US" b="1" dirty="0"/>
                    </a:p>
                  </a:txBody>
                  <a:tcPr anchor="ctr">
                    <a:blipFill>
                      <a:blip r:embed="rId3"/>
                      <a:tile tx="0" ty="0" sx="100000" sy="100000" flip="none" algn="tl"/>
                    </a:blipFill>
                  </a:tcPr>
                </a:tc>
              </a:tr>
            </a:tbl>
          </a:graphicData>
        </a:graphic>
      </p:graphicFrame>
      <p:sp>
        <p:nvSpPr>
          <p:cNvPr id="6"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9D18CA7B-B451-47EE-89EB-766AD9530C54}" type="slidenum">
              <a:rPr lang="en-US" altLang="zh-TW" smtClean="0">
                <a:solidFill>
                  <a:srgbClr val="0091EA"/>
                </a:solidFill>
              </a:rPr>
              <a:t>30</a:t>
            </a:fld>
            <a:endParaRPr lang="zh-TW" altLang="en-US" dirty="0" smtClean="0">
              <a:solidFill>
                <a:srgbClr val="0091EA"/>
              </a:solidFill>
            </a:endParaRPr>
          </a:p>
        </p:txBody>
      </p:sp>
    </p:spTree>
    <p:extLst>
      <p:ext uri="{BB962C8B-B14F-4D97-AF65-F5344CB8AC3E}">
        <p14:creationId xmlns:p14="http://schemas.microsoft.com/office/powerpoint/2010/main" val="6860676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比特</a:t>
            </a:r>
            <a:r>
              <a:rPr lang="zh-TW" altLang="en-US" dirty="0" smtClean="0"/>
              <a:t>幣區塊</a:t>
            </a:r>
            <a:endParaRPr lang="zh-TW" altLang="en-US" dirty="0"/>
          </a:p>
        </p:txBody>
      </p:sp>
      <p:sp>
        <p:nvSpPr>
          <p:cNvPr id="3" name="文字版面配置區 2"/>
          <p:cNvSpPr>
            <a:spLocks noGrp="1"/>
          </p:cNvSpPr>
          <p:nvPr>
            <p:ph type="body" idx="1"/>
          </p:nvPr>
        </p:nvSpPr>
        <p:spPr/>
        <p:txBody>
          <a:bodyPr/>
          <a:lstStyle/>
          <a:p>
            <a:r>
              <a:rPr lang="zh-TW" altLang="en-US" dirty="0" smtClean="0"/>
              <a:t>區塊</a:t>
            </a:r>
            <a:r>
              <a:rPr lang="en-US" altLang="zh-TW" dirty="0"/>
              <a:t> </a:t>
            </a:r>
            <a:r>
              <a:rPr lang="zh-TW" altLang="en-US" dirty="0" smtClean="0"/>
              <a:t>＋鏈</a:t>
            </a:r>
            <a:endParaRPr lang="en-US" altLang="zh-TW" dirty="0" smtClean="0"/>
          </a:p>
          <a:p>
            <a:pPr lvl="1">
              <a:spcBef>
                <a:spcPts val="1200"/>
              </a:spcBef>
            </a:pPr>
            <a:r>
              <a:rPr lang="zh-TW" altLang="en-US" dirty="0" smtClean="0"/>
              <a:t>區塊鏈的局部結構</a:t>
            </a:r>
            <a:endParaRPr lang="zh-TW" altLang="en-US" dirty="0"/>
          </a:p>
        </p:txBody>
      </p:sp>
      <p:pic>
        <p:nvPicPr>
          <p:cNvPr id="5" name="圖片 4"/>
          <p:cNvPicPr>
            <a:picLocks noChangeAspect="1"/>
          </p:cNvPicPr>
          <p:nvPr/>
        </p:nvPicPr>
        <p:blipFill rotWithShape="1">
          <a:blip r:embed="rId3"/>
          <a:srcRect l="14853" t="40322" r="14412" b="30906"/>
          <a:stretch/>
        </p:blipFill>
        <p:spPr>
          <a:xfrm>
            <a:off x="786150" y="3122528"/>
            <a:ext cx="7889775" cy="2077270"/>
          </a:xfrm>
          <a:prstGeom prst="rect">
            <a:avLst/>
          </a:prstGeom>
        </p:spPr>
      </p:pic>
      <p:sp>
        <p:nvSpPr>
          <p:cNvPr id="6"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1C24C264-6814-4DB2-8743-82172BB95F64}" type="slidenum">
              <a:rPr lang="en-US" altLang="zh-TW" smtClean="0">
                <a:solidFill>
                  <a:srgbClr val="0091EA"/>
                </a:solidFill>
              </a:rPr>
              <a:t>31</a:t>
            </a:fld>
            <a:endParaRPr lang="zh-TW" altLang="en-US" dirty="0" smtClean="0">
              <a:solidFill>
                <a:srgbClr val="0091EA"/>
              </a:solidFill>
            </a:endParaRPr>
          </a:p>
        </p:txBody>
      </p:sp>
    </p:spTree>
    <p:extLst>
      <p:ext uri="{BB962C8B-B14F-4D97-AF65-F5344CB8AC3E}">
        <p14:creationId xmlns:p14="http://schemas.microsoft.com/office/powerpoint/2010/main" val="15594621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難度值（</a:t>
            </a:r>
            <a:r>
              <a:rPr lang="en-US" altLang="zh-TW" dirty="0"/>
              <a:t>Difficulty</a:t>
            </a:r>
            <a:r>
              <a:rPr lang="zh-TW" altLang="en-US" dirty="0"/>
              <a:t>）</a:t>
            </a:r>
          </a:p>
        </p:txBody>
      </p:sp>
      <p:sp>
        <p:nvSpPr>
          <p:cNvPr id="3" name="文字版面配置區 2"/>
          <p:cNvSpPr>
            <a:spLocks noGrp="1"/>
          </p:cNvSpPr>
          <p:nvPr>
            <p:ph type="body" idx="1"/>
          </p:nvPr>
        </p:nvSpPr>
        <p:spPr>
          <a:blipFill>
            <a:blip r:embed="rId3"/>
            <a:tile tx="0" ty="0" sx="100000" sy="100000" flip="none" algn="tl"/>
          </a:blipFill>
          <a:scene3d>
            <a:camera prst="orthographicFront"/>
            <a:lightRig rig="threePt" dir="t"/>
          </a:scene3d>
          <a:sp3d>
            <a:bevelT/>
          </a:sp3d>
        </p:spPr>
        <p:txBody>
          <a:bodyPr/>
          <a:lstStyle/>
          <a:p>
            <a:r>
              <a:rPr lang="zh-TW" altLang="en-US" dirty="0"/>
              <a:t>難度值是節點（礦工）們在挖礦時候的重要的參考指標，它決定了礦工大約需要經過多少次 </a:t>
            </a:r>
            <a:r>
              <a:rPr lang="en-US" altLang="zh-TW" dirty="0"/>
              <a:t>Hash </a:t>
            </a:r>
            <a:r>
              <a:rPr lang="zh-TW" altLang="en-US" dirty="0"/>
              <a:t>運算才能產生一個符合要求的區塊</a:t>
            </a:r>
            <a:r>
              <a:rPr lang="zh-TW" altLang="en-US" dirty="0" smtClean="0"/>
              <a:t>。</a:t>
            </a:r>
            <a:endParaRPr lang="en-US" altLang="zh-TW" dirty="0" smtClean="0"/>
          </a:p>
          <a:p>
            <a:r>
              <a:rPr lang="zh-TW" altLang="en-US" dirty="0"/>
              <a:t>難度值被設定在無論挖礦能力如何，比特</a:t>
            </a:r>
            <a:r>
              <a:rPr lang="zh-TW" altLang="en-US" dirty="0" smtClean="0"/>
              <a:t>幣新</a:t>
            </a:r>
            <a:r>
              <a:rPr lang="zh-TW" altLang="en-US" dirty="0"/>
              <a:t>區塊產生速率都保持在</a:t>
            </a:r>
            <a:r>
              <a:rPr lang="en-US" altLang="zh-TW" dirty="0"/>
              <a:t>10</a:t>
            </a:r>
            <a:r>
              <a:rPr lang="zh-TW" altLang="en-US" dirty="0"/>
              <a:t>分鐘一個。</a:t>
            </a:r>
          </a:p>
        </p:txBody>
      </p:sp>
      <p:sp>
        <p:nvSpPr>
          <p:cNvPr id="5" name="矩形 4"/>
          <p:cNvSpPr/>
          <p:nvPr/>
        </p:nvSpPr>
        <p:spPr>
          <a:xfrm>
            <a:off x="1186177" y="5006309"/>
            <a:ext cx="6771646" cy="975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800" b="1" dirty="0"/>
              <a:t>新難度值 </a:t>
            </a:r>
            <a:r>
              <a:rPr lang="en-US" altLang="zh-TW" sz="1800" b="1" dirty="0"/>
              <a:t>= </a:t>
            </a:r>
            <a:r>
              <a:rPr lang="zh-TW" altLang="en-US" sz="1800" b="1" dirty="0"/>
              <a:t>舊難度值 * </a:t>
            </a:r>
            <a:r>
              <a:rPr lang="en-US" altLang="zh-TW" sz="1800" b="1" dirty="0"/>
              <a:t>( </a:t>
            </a:r>
            <a:r>
              <a:rPr lang="zh-TW" altLang="en-US" sz="1800" b="1" dirty="0"/>
              <a:t>過去</a:t>
            </a:r>
            <a:r>
              <a:rPr lang="en-US" altLang="zh-TW" sz="1800" b="1" dirty="0"/>
              <a:t>2016</a:t>
            </a:r>
            <a:r>
              <a:rPr lang="zh-TW" altLang="en-US" sz="1800" b="1" dirty="0"/>
              <a:t>個區塊花費時長 </a:t>
            </a:r>
            <a:r>
              <a:rPr lang="en-US" altLang="zh-TW" sz="1800" b="1" dirty="0"/>
              <a:t>/ 20160 </a:t>
            </a:r>
            <a:r>
              <a:rPr lang="zh-TW" altLang="en-US" sz="1800" b="1" dirty="0"/>
              <a:t>分鐘 </a:t>
            </a:r>
            <a:r>
              <a:rPr lang="en-US" altLang="zh-TW" sz="1800" b="1" dirty="0"/>
              <a:t>)</a:t>
            </a:r>
            <a:endParaRPr lang="zh-TW" altLang="en-US" sz="1800" b="1" dirty="0"/>
          </a:p>
        </p:txBody>
      </p:sp>
      <p:sp>
        <p:nvSpPr>
          <p:cNvPr id="6"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61F84E4E-67A1-4406-9AAD-2D81B578BDA5}" type="slidenum">
              <a:rPr lang="en-US" altLang="zh-TW" smtClean="0"/>
              <a:t>32</a:t>
            </a:fld>
            <a:endParaRPr lang="zh-TW" altLang="en-US" dirty="0" smtClean="0">
              <a:solidFill>
                <a:srgbClr val="0091EA"/>
              </a:solidFill>
            </a:endParaRPr>
          </a:p>
        </p:txBody>
      </p:sp>
    </p:spTree>
    <p:extLst>
      <p:ext uri="{BB962C8B-B14F-4D97-AF65-F5344CB8AC3E}">
        <p14:creationId xmlns:p14="http://schemas.microsoft.com/office/powerpoint/2010/main" val="3205289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6150" y="659749"/>
            <a:ext cx="7571700" cy="936900"/>
          </a:xfrm>
        </p:spPr>
        <p:txBody>
          <a:bodyPr/>
          <a:lstStyle/>
          <a:p>
            <a:r>
              <a:rPr lang="zh-TW" altLang="en-US" dirty="0"/>
              <a:t>時間戳伺服器（</a:t>
            </a:r>
            <a:r>
              <a:rPr lang="en-US" altLang="zh-TW" dirty="0"/>
              <a:t>Timestamp Server</a:t>
            </a:r>
            <a:r>
              <a:rPr lang="zh-TW" altLang="en-US" dirty="0"/>
              <a:t>）</a:t>
            </a:r>
          </a:p>
        </p:txBody>
      </p:sp>
      <p:sp>
        <p:nvSpPr>
          <p:cNvPr id="3" name="文字版面配置區 2"/>
          <p:cNvSpPr>
            <a:spLocks noGrp="1"/>
          </p:cNvSpPr>
          <p:nvPr>
            <p:ph type="body" idx="1"/>
          </p:nvPr>
        </p:nvSpPr>
        <p:spPr>
          <a:xfrm>
            <a:off x="786150" y="1906856"/>
            <a:ext cx="7571700" cy="3338912"/>
          </a:xfrm>
          <a:blipFill>
            <a:blip r:embed="rId3"/>
            <a:tile tx="0" ty="0" sx="100000" sy="100000" flip="none" algn="tl"/>
          </a:blipFill>
          <a:scene3d>
            <a:camera prst="orthographicFront"/>
            <a:lightRig rig="threePt" dir="t"/>
          </a:scene3d>
          <a:sp3d>
            <a:bevelT/>
          </a:sp3d>
        </p:spPr>
        <p:txBody>
          <a:bodyPr/>
          <a:lstStyle/>
          <a:p>
            <a:r>
              <a:rPr lang="zh-TW" altLang="en-US" dirty="0" smtClean="0"/>
              <a:t>目的：確</a:t>
            </a:r>
            <a:r>
              <a:rPr lang="zh-TW" altLang="en-US" dirty="0"/>
              <a:t>保區塊序</a:t>
            </a:r>
            <a:r>
              <a:rPr lang="zh-TW" altLang="en-US" dirty="0" smtClean="0"/>
              <a:t>列</a:t>
            </a:r>
            <a:endParaRPr lang="en-US" altLang="zh-TW" dirty="0"/>
          </a:p>
          <a:p>
            <a:pPr lvl="1">
              <a:spcBef>
                <a:spcPts val="1200"/>
              </a:spcBef>
            </a:pPr>
            <a:r>
              <a:rPr lang="zh-TW" altLang="en-US" dirty="0"/>
              <a:t>將每個區</a:t>
            </a:r>
            <a:r>
              <a:rPr lang="zh-TW" altLang="en-US" dirty="0" smtClean="0"/>
              <a:t>塊雜湊</a:t>
            </a:r>
            <a:r>
              <a:rPr lang="en-US" altLang="zh-TW" dirty="0"/>
              <a:t>(Hash)</a:t>
            </a:r>
            <a:r>
              <a:rPr lang="zh-TW" altLang="en-US" dirty="0" smtClean="0"/>
              <a:t>值後</a:t>
            </a:r>
            <a:r>
              <a:rPr lang="zh-TW" altLang="en-US" dirty="0"/>
              <a:t>加上一個時間戳（</a:t>
            </a:r>
            <a:r>
              <a:rPr lang="en-US" altLang="zh-TW" dirty="0"/>
              <a:t>Timestamp</a:t>
            </a:r>
            <a:r>
              <a:rPr lang="zh-TW" altLang="en-US" dirty="0"/>
              <a:t>）並發布出去，這個時間戳用來證明資料在特定時間的有效性，每一個時間戳章會與前一個戳章一起進</a:t>
            </a:r>
            <a:r>
              <a:rPr lang="zh-TW" altLang="en-US" dirty="0" smtClean="0"/>
              <a:t>行</a:t>
            </a:r>
            <a:r>
              <a:rPr lang="zh-TW" altLang="en-US" dirty="0"/>
              <a:t>雜</a:t>
            </a:r>
            <a:r>
              <a:rPr lang="zh-TW" altLang="en-US" dirty="0" smtClean="0"/>
              <a:t>湊運算，</a:t>
            </a:r>
            <a:r>
              <a:rPr lang="zh-TW" altLang="en-US" dirty="0"/>
              <a:t>這</a:t>
            </a:r>
            <a:r>
              <a:rPr lang="zh-TW" altLang="en-US" dirty="0" smtClean="0"/>
              <a:t>個</a:t>
            </a:r>
            <a:r>
              <a:rPr lang="zh-TW" altLang="en-US" dirty="0"/>
              <a:t>雜湊</a:t>
            </a:r>
            <a:r>
              <a:rPr lang="zh-TW" altLang="en-US" dirty="0" smtClean="0"/>
              <a:t>值</a:t>
            </a:r>
            <a:r>
              <a:rPr lang="zh-TW" altLang="en-US" dirty="0"/>
              <a:t>會在與下一個時間戳章進</a:t>
            </a:r>
            <a:r>
              <a:rPr lang="zh-TW" altLang="en-US" dirty="0" smtClean="0"/>
              <a:t>行</a:t>
            </a:r>
            <a:r>
              <a:rPr lang="zh-TW" altLang="en-US" dirty="0"/>
              <a:t>雜湊</a:t>
            </a:r>
            <a:r>
              <a:rPr lang="zh-TW" altLang="en-US" dirty="0" smtClean="0"/>
              <a:t>，</a:t>
            </a:r>
            <a:r>
              <a:rPr lang="zh-TW" altLang="en-US" dirty="0"/>
              <a:t>因此而形成一個用來確保區塊序列的鏈條。</a:t>
            </a:r>
          </a:p>
        </p:txBody>
      </p:sp>
      <p:sp>
        <p:nvSpPr>
          <p:cNvPr id="5"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0A831ACF-BE64-44BE-8357-427DB78911EA}" type="slidenum">
              <a:rPr lang="en-US" altLang="zh-TW" smtClean="0"/>
              <a:t>33</a:t>
            </a:fld>
            <a:endParaRPr lang="zh-TW" altLang="en-US" dirty="0" smtClean="0">
              <a:solidFill>
                <a:srgbClr val="0091EA"/>
              </a:solidFill>
            </a:endParaRPr>
          </a:p>
        </p:txBody>
      </p:sp>
    </p:spTree>
    <p:extLst>
      <p:ext uri="{BB962C8B-B14F-4D97-AF65-F5344CB8AC3E}">
        <p14:creationId xmlns:p14="http://schemas.microsoft.com/office/powerpoint/2010/main" val="29206852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6150" y="410826"/>
            <a:ext cx="7881600" cy="936900"/>
          </a:xfrm>
        </p:spPr>
        <p:txBody>
          <a:bodyPr/>
          <a:lstStyle/>
          <a:p>
            <a:r>
              <a:rPr lang="zh-TW" altLang="en-US" dirty="0" smtClean="0"/>
              <a:t>工作量證明</a:t>
            </a:r>
            <a:r>
              <a:rPr lang="en-US" altLang="zh-TW" dirty="0"/>
              <a:t> </a:t>
            </a:r>
            <a:r>
              <a:rPr lang="en-US" altLang="zh-TW" dirty="0" smtClean="0"/>
              <a:t>(Proof-of-Work, </a:t>
            </a:r>
            <a:r>
              <a:rPr lang="en-US" altLang="zh-TW" dirty="0" err="1" smtClean="0"/>
              <a:t>PoW</a:t>
            </a:r>
            <a:r>
              <a:rPr lang="en-US" altLang="zh-TW" dirty="0" smtClean="0"/>
              <a:t>)</a:t>
            </a:r>
            <a:endParaRPr lang="zh-TW" altLang="en-US" dirty="0"/>
          </a:p>
        </p:txBody>
      </p:sp>
      <p:sp>
        <p:nvSpPr>
          <p:cNvPr id="3" name="文字版面配置區 2"/>
          <p:cNvSpPr>
            <a:spLocks noGrp="1"/>
          </p:cNvSpPr>
          <p:nvPr>
            <p:ph type="body" idx="1"/>
          </p:nvPr>
        </p:nvSpPr>
        <p:spPr>
          <a:xfrm>
            <a:off x="786150" y="1532978"/>
            <a:ext cx="7881600" cy="4718532"/>
          </a:xfrm>
          <a:blipFill>
            <a:blip r:embed="rId3"/>
            <a:tile tx="0" ty="0" sx="100000" sy="100000" flip="none" algn="tl"/>
          </a:blipFill>
          <a:scene3d>
            <a:camera prst="orthographicFront"/>
            <a:lightRig rig="threePt" dir="t"/>
          </a:scene3d>
          <a:sp3d>
            <a:bevelT/>
          </a:sp3d>
        </p:spPr>
        <p:txBody>
          <a:bodyPr/>
          <a:lstStyle/>
          <a:p>
            <a:r>
              <a:rPr lang="zh-TW" altLang="en-US" sz="2400" dirty="0" smtClean="0"/>
              <a:t>這</a:t>
            </a:r>
            <a:r>
              <a:rPr lang="zh-TW" altLang="en-US" sz="2400" dirty="0"/>
              <a:t>是一個可以讓每個參與的節點可共同參與交易驗證的方式，來實現一個能多方共同維護的單一系統，並共享同一份記錄交易的帳本，以形成一個基於零信任基礎，卻能實現去中心化的</a:t>
            </a:r>
            <a:r>
              <a:rPr lang="en-US" altLang="zh-TW" sz="2400" dirty="0" smtClean="0"/>
              <a:t>P2P (Peer-to-Peer)</a:t>
            </a:r>
            <a:r>
              <a:rPr lang="zh-TW" altLang="en-US" sz="2400" dirty="0" smtClean="0"/>
              <a:t>網</a:t>
            </a:r>
            <a:r>
              <a:rPr lang="zh-TW" altLang="en-US" sz="2400" dirty="0"/>
              <a:t>路系統</a:t>
            </a:r>
            <a:r>
              <a:rPr lang="zh-TW" altLang="en-US" sz="2400" dirty="0" smtClean="0"/>
              <a:t>。</a:t>
            </a:r>
            <a:endParaRPr lang="en-US" altLang="zh-TW" sz="2400" dirty="0" smtClean="0"/>
          </a:p>
          <a:p>
            <a:pPr>
              <a:spcBef>
                <a:spcPts val="1200"/>
              </a:spcBef>
            </a:pPr>
            <a:r>
              <a:rPr lang="zh-TW" altLang="en-US" sz="2400" dirty="0"/>
              <a:t>讓任一運算節點，花費時間和運算資源來計算出一組數學公式的結果，且要完成一次有效的工作量證明，需經過一連串地嘗試與失敗。不過，一旦這個數值被算出來後，其他參與節點也可用相關的數學公式，便能很容易去驗證這個值是否有效</a:t>
            </a:r>
            <a:r>
              <a:rPr lang="zh-TW" altLang="en-US" sz="2400" dirty="0" smtClean="0"/>
              <a:t>。</a:t>
            </a:r>
            <a:endParaRPr lang="en-US" altLang="zh-TW" sz="2400" dirty="0" smtClean="0"/>
          </a:p>
          <a:p>
            <a:pPr>
              <a:spcBef>
                <a:spcPts val="1200"/>
              </a:spcBef>
            </a:pPr>
            <a:endParaRPr lang="zh-TW" altLang="en-US" sz="2400" dirty="0"/>
          </a:p>
        </p:txBody>
      </p:sp>
      <p:sp>
        <p:nvSpPr>
          <p:cNvPr id="5" name="矩形 4"/>
          <p:cNvSpPr/>
          <p:nvPr/>
        </p:nvSpPr>
        <p:spPr>
          <a:xfrm>
            <a:off x="1642188" y="5299788"/>
            <a:ext cx="6419461" cy="709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b="1" dirty="0" smtClean="0"/>
              <a:t>目</a:t>
            </a:r>
            <a:r>
              <a:rPr lang="zh-TW" altLang="en-US" sz="2400" b="1" dirty="0"/>
              <a:t>標值 </a:t>
            </a:r>
            <a:r>
              <a:rPr lang="en-US" altLang="zh-TW" sz="2400" b="1" dirty="0"/>
              <a:t>= </a:t>
            </a:r>
            <a:r>
              <a:rPr lang="zh-TW" altLang="en-US" sz="2400" b="1" dirty="0"/>
              <a:t>最大目標值 </a:t>
            </a:r>
            <a:r>
              <a:rPr lang="en-US" altLang="zh-TW" sz="2400" b="1" dirty="0"/>
              <a:t>/ </a:t>
            </a:r>
            <a:r>
              <a:rPr lang="zh-TW" altLang="en-US" sz="2400" b="1" dirty="0"/>
              <a:t>難度值</a:t>
            </a:r>
          </a:p>
        </p:txBody>
      </p:sp>
      <p:sp>
        <p:nvSpPr>
          <p:cNvPr id="6"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D75457A8-28D7-4CA9-B364-F7A4EF269FC5}" type="slidenum">
              <a:rPr lang="en-US" altLang="zh-TW" smtClean="0"/>
              <a:t>34</a:t>
            </a:fld>
            <a:endParaRPr lang="zh-TW" altLang="en-US" dirty="0" smtClean="0">
              <a:solidFill>
                <a:srgbClr val="0091EA"/>
              </a:solidFill>
            </a:endParaRPr>
          </a:p>
        </p:txBody>
      </p:sp>
    </p:spTree>
    <p:extLst>
      <p:ext uri="{BB962C8B-B14F-4D97-AF65-F5344CB8AC3E}">
        <p14:creationId xmlns:p14="http://schemas.microsoft.com/office/powerpoint/2010/main" val="12614645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6150" y="410826"/>
            <a:ext cx="7938750" cy="936900"/>
          </a:xfrm>
        </p:spPr>
        <p:txBody>
          <a:bodyPr/>
          <a:lstStyle/>
          <a:p>
            <a:r>
              <a:rPr lang="zh-TW" altLang="en-US" dirty="0"/>
              <a:t>工作量證明</a:t>
            </a:r>
            <a:r>
              <a:rPr lang="en-US" altLang="zh-TW" dirty="0"/>
              <a:t> (Proof-of-Work, </a:t>
            </a:r>
            <a:r>
              <a:rPr lang="en-US" altLang="zh-TW" dirty="0" err="1"/>
              <a:t>PoW</a:t>
            </a:r>
            <a:r>
              <a:rPr lang="en-US" altLang="zh-TW" dirty="0"/>
              <a:t>)</a:t>
            </a:r>
            <a:endParaRPr lang="zh-TW" altLang="en-US" dirty="0"/>
          </a:p>
        </p:txBody>
      </p:sp>
      <p:sp>
        <p:nvSpPr>
          <p:cNvPr id="3" name="文字版面配置區 2"/>
          <p:cNvSpPr>
            <a:spLocks noGrp="1"/>
          </p:cNvSpPr>
          <p:nvPr>
            <p:ph type="body" idx="1"/>
          </p:nvPr>
        </p:nvSpPr>
        <p:spPr>
          <a:xfrm>
            <a:off x="786150" y="1592399"/>
            <a:ext cx="7571700" cy="2131330"/>
          </a:xfrm>
          <a:blipFill>
            <a:blip r:embed="rId3"/>
            <a:tile tx="0" ty="0" sx="100000" sy="100000" flip="none" algn="tl"/>
          </a:blipFill>
          <a:scene3d>
            <a:camera prst="orthographicFront"/>
            <a:lightRig rig="threePt" dir="t"/>
          </a:scene3d>
          <a:sp3d>
            <a:bevelT/>
          </a:sp3d>
        </p:spPr>
        <p:txBody>
          <a:bodyPr/>
          <a:lstStyle/>
          <a:p>
            <a:r>
              <a:rPr lang="zh-TW" altLang="en-US" sz="2400" dirty="0"/>
              <a:t>比特幣區塊鏈採用</a:t>
            </a:r>
            <a:r>
              <a:rPr lang="en-US" altLang="zh-TW" sz="2400" dirty="0" err="1"/>
              <a:t>Hashcash</a:t>
            </a:r>
            <a:r>
              <a:rPr lang="zh-TW" altLang="en-US" sz="2400" dirty="0"/>
              <a:t>演算法（雜湊現金演算法）作為工作量證明，讓各節點經</a:t>
            </a:r>
            <a:r>
              <a:rPr lang="zh-TW" altLang="en-US" sz="2400" dirty="0" smtClean="0"/>
              <a:t>由工作量證明計</a:t>
            </a:r>
            <a:r>
              <a:rPr lang="zh-TW" altLang="en-US" sz="2400" dirty="0"/>
              <a:t>算來產生每一個有效的新區塊，再經由其他節點驗證並接受</a:t>
            </a:r>
            <a:r>
              <a:rPr lang="zh-TW" altLang="en-US" sz="2400" dirty="0" smtClean="0"/>
              <a:t>。</a:t>
            </a:r>
            <a:endParaRPr lang="en-US" altLang="zh-TW" sz="2400" dirty="0" smtClean="0"/>
          </a:p>
          <a:p>
            <a:r>
              <a:rPr lang="zh-TW" altLang="en-US" sz="2400" dirty="0"/>
              <a:t>進</a:t>
            </a:r>
            <a:r>
              <a:rPr lang="zh-TW" altLang="en-US" sz="2400" dirty="0" smtClean="0"/>
              <a:t>行</a:t>
            </a:r>
            <a:r>
              <a:rPr lang="zh-TW" altLang="en-US" sz="2400" dirty="0"/>
              <a:t>工作量證</a:t>
            </a:r>
            <a:r>
              <a:rPr lang="zh-TW" altLang="en-US" sz="2400" dirty="0" smtClean="0"/>
              <a:t>明</a:t>
            </a:r>
            <a:r>
              <a:rPr lang="en-US" altLang="zh-TW" sz="2400" dirty="0" smtClean="0"/>
              <a:t>(</a:t>
            </a:r>
            <a:r>
              <a:rPr lang="en-US" altLang="zh-TW" sz="2400" dirty="0" err="1" smtClean="0"/>
              <a:t>PoW</a:t>
            </a:r>
            <a:r>
              <a:rPr lang="en-US" altLang="zh-TW" sz="2400" dirty="0" smtClean="0"/>
              <a:t>)</a:t>
            </a:r>
            <a:r>
              <a:rPr lang="zh-TW" altLang="en-US" sz="2400" dirty="0"/>
              <a:t>的</a:t>
            </a:r>
            <a:r>
              <a:rPr lang="zh-TW" altLang="en-US" sz="2400" dirty="0" smtClean="0"/>
              <a:t>計算過</a:t>
            </a:r>
            <a:r>
              <a:rPr lang="zh-TW" altLang="en-US" sz="2400" dirty="0"/>
              <a:t>程也被稱作挖</a:t>
            </a:r>
            <a:r>
              <a:rPr lang="zh-TW" altLang="en-US" sz="2400" dirty="0" smtClean="0"/>
              <a:t>礦。</a:t>
            </a:r>
            <a:endParaRPr lang="zh-TW" altLang="en-US" sz="2400" dirty="0"/>
          </a:p>
        </p:txBody>
      </p:sp>
      <p:grpSp>
        <p:nvGrpSpPr>
          <p:cNvPr id="41" name="群組 40"/>
          <p:cNvGrpSpPr/>
          <p:nvPr/>
        </p:nvGrpSpPr>
        <p:grpSpPr>
          <a:xfrm>
            <a:off x="786150" y="3954454"/>
            <a:ext cx="7571700" cy="2538421"/>
            <a:chOff x="786150" y="3954453"/>
            <a:chExt cx="7571700" cy="2538421"/>
          </a:xfrm>
        </p:grpSpPr>
        <p:sp>
          <p:nvSpPr>
            <p:cNvPr id="25" name="矩形 24"/>
            <p:cNvSpPr/>
            <p:nvPr/>
          </p:nvSpPr>
          <p:spPr>
            <a:xfrm>
              <a:off x="786150" y="3954453"/>
              <a:ext cx="7571700" cy="253842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1" name="群組 10"/>
            <p:cNvGrpSpPr/>
            <p:nvPr/>
          </p:nvGrpSpPr>
          <p:grpSpPr>
            <a:xfrm>
              <a:off x="1743587" y="4757633"/>
              <a:ext cx="2804160" cy="1647293"/>
              <a:chOff x="1737360" y="4381105"/>
              <a:chExt cx="2804160" cy="1647293"/>
            </a:xfrm>
          </p:grpSpPr>
          <p:sp>
            <p:nvSpPr>
              <p:cNvPr id="5" name="矩形 4"/>
              <p:cNvSpPr/>
              <p:nvPr/>
            </p:nvSpPr>
            <p:spPr>
              <a:xfrm>
                <a:off x="1737360" y="4381105"/>
                <a:ext cx="2804160" cy="1647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000" dirty="0" smtClean="0">
                    <a:solidFill>
                      <a:schemeClr val="tx1"/>
                    </a:solidFill>
                  </a:rPr>
                  <a:t>區塊</a:t>
                </a:r>
                <a:endParaRPr lang="en-US" altLang="zh-TW" sz="2000" dirty="0">
                  <a:solidFill>
                    <a:schemeClr val="tx1"/>
                  </a:solidFill>
                </a:endParaRPr>
              </a:p>
              <a:p>
                <a:pPr algn="ctr"/>
                <a:endParaRPr lang="en-US" altLang="zh-TW" dirty="0" smtClean="0"/>
              </a:p>
              <a:p>
                <a:pPr algn="ctr"/>
                <a:endParaRPr lang="en-US" altLang="zh-TW" dirty="0"/>
              </a:p>
              <a:p>
                <a:pPr algn="ctr"/>
                <a:endParaRPr lang="en-US" altLang="zh-TW" dirty="0" smtClean="0"/>
              </a:p>
              <a:p>
                <a:pPr algn="ctr"/>
                <a:endParaRPr lang="en-US" altLang="zh-TW" dirty="0"/>
              </a:p>
              <a:p>
                <a:pPr algn="ctr"/>
                <a:endParaRPr lang="en-US" altLang="zh-TW" dirty="0" smtClean="0"/>
              </a:p>
              <a:p>
                <a:pPr algn="ctr"/>
                <a:endParaRPr lang="zh-TW" altLang="en-US" dirty="0"/>
              </a:p>
            </p:txBody>
          </p:sp>
          <p:sp>
            <p:nvSpPr>
              <p:cNvPr id="6" name="矩形 5"/>
              <p:cNvSpPr/>
              <p:nvPr/>
            </p:nvSpPr>
            <p:spPr>
              <a:xfrm>
                <a:off x="2027565" y="4763161"/>
                <a:ext cx="1416675" cy="456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800" dirty="0" smtClean="0">
                    <a:solidFill>
                      <a:schemeClr val="tx1"/>
                    </a:solidFill>
                  </a:rPr>
                  <a:t>前次雜湊值</a:t>
                </a:r>
                <a:endParaRPr lang="zh-TW" altLang="en-US" sz="1800" dirty="0">
                  <a:solidFill>
                    <a:schemeClr val="tx1"/>
                  </a:solidFill>
                </a:endParaRPr>
              </a:p>
            </p:txBody>
          </p:sp>
          <p:sp>
            <p:nvSpPr>
              <p:cNvPr id="7" name="矩形 6"/>
              <p:cNvSpPr/>
              <p:nvPr/>
            </p:nvSpPr>
            <p:spPr>
              <a:xfrm>
                <a:off x="3566805" y="4763161"/>
                <a:ext cx="815661" cy="456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800" dirty="0" smtClean="0">
                    <a:solidFill>
                      <a:schemeClr val="tx1"/>
                    </a:solidFill>
                  </a:rPr>
                  <a:t>亂數</a:t>
                </a:r>
                <a:endParaRPr lang="zh-TW" altLang="en-US" sz="1800" dirty="0">
                  <a:solidFill>
                    <a:schemeClr val="tx1"/>
                  </a:solidFill>
                </a:endParaRPr>
              </a:p>
            </p:txBody>
          </p:sp>
          <p:sp>
            <p:nvSpPr>
              <p:cNvPr id="8" name="矩形 7"/>
              <p:cNvSpPr/>
              <p:nvPr/>
            </p:nvSpPr>
            <p:spPr>
              <a:xfrm>
                <a:off x="2020267" y="5342282"/>
                <a:ext cx="715635" cy="456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800" dirty="0" smtClean="0">
                    <a:solidFill>
                      <a:schemeClr val="tx1"/>
                    </a:solidFill>
                  </a:rPr>
                  <a:t>交易</a:t>
                </a:r>
                <a:endParaRPr lang="zh-TW" altLang="en-US" sz="1800" dirty="0">
                  <a:solidFill>
                    <a:schemeClr val="tx1"/>
                  </a:solidFill>
                </a:endParaRPr>
              </a:p>
            </p:txBody>
          </p:sp>
          <p:sp>
            <p:nvSpPr>
              <p:cNvPr id="9" name="矩形 8"/>
              <p:cNvSpPr/>
              <p:nvPr/>
            </p:nvSpPr>
            <p:spPr>
              <a:xfrm>
                <a:off x="2851169" y="5342282"/>
                <a:ext cx="715635" cy="456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800" dirty="0" smtClean="0">
                    <a:solidFill>
                      <a:schemeClr val="tx1"/>
                    </a:solidFill>
                  </a:rPr>
                  <a:t>交易</a:t>
                </a:r>
                <a:endParaRPr lang="zh-TW" altLang="en-US" sz="1800" dirty="0">
                  <a:solidFill>
                    <a:schemeClr val="tx1"/>
                  </a:solidFill>
                </a:endParaRPr>
              </a:p>
            </p:txBody>
          </p:sp>
          <p:sp>
            <p:nvSpPr>
              <p:cNvPr id="10" name="矩形 9"/>
              <p:cNvSpPr/>
              <p:nvPr/>
            </p:nvSpPr>
            <p:spPr>
              <a:xfrm>
                <a:off x="3666831" y="5342282"/>
                <a:ext cx="715635" cy="456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00" b="1" dirty="0" smtClean="0">
                    <a:solidFill>
                      <a:schemeClr val="tx1"/>
                    </a:solidFill>
                  </a:rPr>
                  <a:t>…</a:t>
                </a:r>
                <a:endParaRPr lang="zh-TW" altLang="en-US" sz="1800" b="1" dirty="0">
                  <a:solidFill>
                    <a:schemeClr val="tx1"/>
                  </a:solidFill>
                </a:endParaRPr>
              </a:p>
            </p:txBody>
          </p:sp>
        </p:grpSp>
        <p:grpSp>
          <p:nvGrpSpPr>
            <p:cNvPr id="13" name="群組 12"/>
            <p:cNvGrpSpPr/>
            <p:nvPr/>
          </p:nvGrpSpPr>
          <p:grpSpPr>
            <a:xfrm>
              <a:off x="5049687" y="4757633"/>
              <a:ext cx="2804160" cy="1647293"/>
              <a:chOff x="4901271" y="4396397"/>
              <a:chExt cx="2804160" cy="1647293"/>
            </a:xfrm>
          </p:grpSpPr>
          <p:sp>
            <p:nvSpPr>
              <p:cNvPr id="18" name="矩形 17"/>
              <p:cNvSpPr/>
              <p:nvPr/>
            </p:nvSpPr>
            <p:spPr>
              <a:xfrm>
                <a:off x="4901271" y="4396397"/>
                <a:ext cx="2804160" cy="1647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000" dirty="0" smtClean="0">
                    <a:solidFill>
                      <a:schemeClr val="tx1"/>
                    </a:solidFill>
                  </a:rPr>
                  <a:t>區塊</a:t>
                </a:r>
                <a:endParaRPr lang="en-US" altLang="zh-TW" sz="2000" dirty="0">
                  <a:solidFill>
                    <a:schemeClr val="tx1"/>
                  </a:solidFill>
                </a:endParaRPr>
              </a:p>
              <a:p>
                <a:pPr algn="ctr"/>
                <a:endParaRPr lang="en-US" altLang="zh-TW" dirty="0" smtClean="0"/>
              </a:p>
              <a:p>
                <a:pPr algn="ctr"/>
                <a:endParaRPr lang="en-US" altLang="zh-TW" dirty="0"/>
              </a:p>
              <a:p>
                <a:pPr algn="ctr"/>
                <a:endParaRPr lang="en-US" altLang="zh-TW" dirty="0" smtClean="0"/>
              </a:p>
              <a:p>
                <a:pPr algn="ctr"/>
                <a:endParaRPr lang="en-US" altLang="zh-TW" dirty="0"/>
              </a:p>
              <a:p>
                <a:pPr algn="ctr"/>
                <a:endParaRPr lang="en-US" altLang="zh-TW" dirty="0" smtClean="0"/>
              </a:p>
              <a:p>
                <a:pPr algn="ctr"/>
                <a:endParaRPr lang="zh-TW" altLang="en-US" dirty="0"/>
              </a:p>
            </p:txBody>
          </p:sp>
          <p:sp>
            <p:nvSpPr>
              <p:cNvPr id="19" name="矩形 18"/>
              <p:cNvSpPr/>
              <p:nvPr/>
            </p:nvSpPr>
            <p:spPr>
              <a:xfrm>
                <a:off x="5191476" y="4778453"/>
                <a:ext cx="1416675" cy="456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800" dirty="0" smtClean="0">
                    <a:solidFill>
                      <a:schemeClr val="tx1"/>
                    </a:solidFill>
                  </a:rPr>
                  <a:t>前次雜湊值</a:t>
                </a:r>
                <a:endParaRPr lang="zh-TW" altLang="en-US" sz="1800" dirty="0">
                  <a:solidFill>
                    <a:schemeClr val="tx1"/>
                  </a:solidFill>
                </a:endParaRPr>
              </a:p>
            </p:txBody>
          </p:sp>
          <p:sp>
            <p:nvSpPr>
              <p:cNvPr id="20" name="矩形 19"/>
              <p:cNvSpPr/>
              <p:nvPr/>
            </p:nvSpPr>
            <p:spPr>
              <a:xfrm>
                <a:off x="6730716" y="4778453"/>
                <a:ext cx="815661" cy="456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800" dirty="0" smtClean="0">
                    <a:solidFill>
                      <a:schemeClr val="tx1"/>
                    </a:solidFill>
                  </a:rPr>
                  <a:t>亂數</a:t>
                </a:r>
                <a:endParaRPr lang="zh-TW" altLang="en-US" sz="1800" dirty="0">
                  <a:solidFill>
                    <a:schemeClr val="tx1"/>
                  </a:solidFill>
                </a:endParaRPr>
              </a:p>
            </p:txBody>
          </p:sp>
          <p:sp>
            <p:nvSpPr>
              <p:cNvPr id="21" name="矩形 20"/>
              <p:cNvSpPr/>
              <p:nvPr/>
            </p:nvSpPr>
            <p:spPr>
              <a:xfrm>
                <a:off x="5184178" y="5357574"/>
                <a:ext cx="715635" cy="456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800" dirty="0" smtClean="0">
                    <a:solidFill>
                      <a:schemeClr val="tx1"/>
                    </a:solidFill>
                  </a:rPr>
                  <a:t>交易</a:t>
                </a:r>
                <a:endParaRPr lang="zh-TW" altLang="en-US" sz="1800" dirty="0">
                  <a:solidFill>
                    <a:schemeClr val="tx1"/>
                  </a:solidFill>
                </a:endParaRPr>
              </a:p>
            </p:txBody>
          </p:sp>
          <p:sp>
            <p:nvSpPr>
              <p:cNvPr id="22" name="矩形 21"/>
              <p:cNvSpPr/>
              <p:nvPr/>
            </p:nvSpPr>
            <p:spPr>
              <a:xfrm>
                <a:off x="6015080" y="5357574"/>
                <a:ext cx="715635" cy="456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800" dirty="0" smtClean="0">
                    <a:solidFill>
                      <a:schemeClr val="tx1"/>
                    </a:solidFill>
                  </a:rPr>
                  <a:t>交易</a:t>
                </a:r>
                <a:endParaRPr lang="zh-TW" altLang="en-US" sz="1800" dirty="0">
                  <a:solidFill>
                    <a:schemeClr val="tx1"/>
                  </a:solidFill>
                </a:endParaRPr>
              </a:p>
            </p:txBody>
          </p:sp>
          <p:sp>
            <p:nvSpPr>
              <p:cNvPr id="23" name="矩形 22"/>
              <p:cNvSpPr/>
              <p:nvPr/>
            </p:nvSpPr>
            <p:spPr>
              <a:xfrm>
                <a:off x="6830742" y="5357574"/>
                <a:ext cx="715635" cy="456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800" b="1" dirty="0" smtClean="0">
                    <a:solidFill>
                      <a:schemeClr val="tx1"/>
                    </a:solidFill>
                  </a:rPr>
                  <a:t>…</a:t>
                </a:r>
                <a:endParaRPr lang="zh-TW" altLang="en-US" sz="1800" b="1" dirty="0">
                  <a:solidFill>
                    <a:schemeClr val="tx1"/>
                  </a:solidFill>
                </a:endParaRPr>
              </a:p>
            </p:txBody>
          </p:sp>
        </p:grpSp>
        <p:sp>
          <p:nvSpPr>
            <p:cNvPr id="14" name="矩形 13"/>
            <p:cNvSpPr/>
            <p:nvPr/>
          </p:nvSpPr>
          <p:spPr>
            <a:xfrm>
              <a:off x="2830852" y="4042829"/>
              <a:ext cx="1239229" cy="60388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雜湊運算</a:t>
              </a:r>
              <a:r>
                <a:rPr lang="en-US" altLang="zh-TW" dirty="0" smtClean="0">
                  <a:solidFill>
                    <a:schemeClr val="tx1"/>
                  </a:solidFill>
                </a:rPr>
                <a:t>(Hash)</a:t>
              </a:r>
              <a:endParaRPr lang="zh-TW" altLang="en-US" dirty="0">
                <a:solidFill>
                  <a:schemeClr val="tx1"/>
                </a:solidFill>
              </a:endParaRPr>
            </a:p>
          </p:txBody>
        </p:sp>
        <p:grpSp>
          <p:nvGrpSpPr>
            <p:cNvPr id="33" name="群組 32"/>
            <p:cNvGrpSpPr/>
            <p:nvPr/>
          </p:nvGrpSpPr>
          <p:grpSpPr>
            <a:xfrm>
              <a:off x="2026494" y="4417265"/>
              <a:ext cx="797060" cy="340369"/>
              <a:chOff x="2026494" y="4417265"/>
              <a:chExt cx="797060" cy="340369"/>
            </a:xfrm>
          </p:grpSpPr>
          <p:cxnSp>
            <p:nvCxnSpPr>
              <p:cNvPr id="26" name="直線接點 25"/>
              <p:cNvCxnSpPr/>
              <p:nvPr/>
            </p:nvCxnSpPr>
            <p:spPr>
              <a:xfrm flipV="1">
                <a:off x="2033792" y="4417265"/>
                <a:ext cx="0" cy="34036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2026494" y="4417265"/>
                <a:ext cx="797060" cy="0"/>
              </a:xfrm>
              <a:prstGeom prst="straightConnector1">
                <a:avLst/>
              </a:prstGeom>
              <a:ln w="31750">
                <a:tailEnd type="stealth"/>
              </a:ln>
            </p:spPr>
            <p:style>
              <a:lnRef idx="1">
                <a:schemeClr val="accent1"/>
              </a:lnRef>
              <a:fillRef idx="0">
                <a:schemeClr val="accent1"/>
              </a:fillRef>
              <a:effectRef idx="0">
                <a:schemeClr val="accent1"/>
              </a:effectRef>
              <a:fontRef idx="minor">
                <a:schemeClr val="tx1"/>
              </a:fontRef>
            </p:style>
          </p:cxnSp>
        </p:grpSp>
        <p:cxnSp>
          <p:nvCxnSpPr>
            <p:cNvPr id="31" name="直線單箭頭接點 30"/>
            <p:cNvCxnSpPr/>
            <p:nvPr/>
          </p:nvCxnSpPr>
          <p:spPr>
            <a:xfrm>
              <a:off x="1371600" y="4267200"/>
              <a:ext cx="1459252" cy="0"/>
            </a:xfrm>
            <a:prstGeom prst="straightConnector1">
              <a:avLst/>
            </a:prstGeom>
            <a:ln w="31750">
              <a:tailEnd type="stealth"/>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5987922" y="4052777"/>
              <a:ext cx="1239229" cy="60388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chemeClr val="tx1"/>
                  </a:solidFill>
                </a:rPr>
                <a:t>雜湊運算</a:t>
              </a:r>
              <a:r>
                <a:rPr lang="en-US" altLang="zh-TW" dirty="0" smtClean="0">
                  <a:solidFill>
                    <a:schemeClr val="tx1"/>
                  </a:solidFill>
                </a:rPr>
                <a:t>(Hash)</a:t>
              </a:r>
              <a:endParaRPr lang="zh-TW" altLang="en-US" dirty="0">
                <a:solidFill>
                  <a:schemeClr val="tx1"/>
                </a:solidFill>
              </a:endParaRPr>
            </a:p>
          </p:txBody>
        </p:sp>
        <p:grpSp>
          <p:nvGrpSpPr>
            <p:cNvPr id="34" name="群組 33"/>
            <p:cNvGrpSpPr/>
            <p:nvPr/>
          </p:nvGrpSpPr>
          <p:grpSpPr>
            <a:xfrm>
              <a:off x="5183564" y="4428583"/>
              <a:ext cx="797060" cy="340369"/>
              <a:chOff x="2026494" y="4417265"/>
              <a:chExt cx="797060" cy="340369"/>
            </a:xfrm>
          </p:grpSpPr>
          <p:cxnSp>
            <p:nvCxnSpPr>
              <p:cNvPr id="35" name="直線接點 34"/>
              <p:cNvCxnSpPr/>
              <p:nvPr/>
            </p:nvCxnSpPr>
            <p:spPr>
              <a:xfrm flipV="1">
                <a:off x="2033792" y="4417265"/>
                <a:ext cx="0" cy="34036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2026494" y="4417265"/>
                <a:ext cx="797060" cy="0"/>
              </a:xfrm>
              <a:prstGeom prst="straightConnector1">
                <a:avLst/>
              </a:prstGeom>
              <a:ln w="31750">
                <a:tailEnd type="stealth"/>
              </a:ln>
            </p:spPr>
            <p:style>
              <a:lnRef idx="1">
                <a:schemeClr val="accent1"/>
              </a:lnRef>
              <a:fillRef idx="0">
                <a:schemeClr val="accent1"/>
              </a:fillRef>
              <a:effectRef idx="0">
                <a:schemeClr val="accent1"/>
              </a:effectRef>
              <a:fontRef idx="minor">
                <a:schemeClr val="tx1"/>
              </a:fontRef>
            </p:style>
          </p:cxnSp>
        </p:grpSp>
        <p:cxnSp>
          <p:nvCxnSpPr>
            <p:cNvPr id="37" name="直線單箭頭接點 36"/>
            <p:cNvCxnSpPr/>
            <p:nvPr/>
          </p:nvCxnSpPr>
          <p:spPr>
            <a:xfrm>
              <a:off x="4070081" y="4267200"/>
              <a:ext cx="1917841" cy="11318"/>
            </a:xfrm>
            <a:prstGeom prst="straightConnector1">
              <a:avLst/>
            </a:prstGeom>
            <a:ln w="31750">
              <a:tailEnd type="stealth"/>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a:off x="7227151" y="4278518"/>
              <a:ext cx="916724" cy="0"/>
            </a:xfrm>
            <a:prstGeom prst="straightConnector1">
              <a:avLst/>
            </a:prstGeom>
            <a:ln w="31750">
              <a:tailEnd type="stealth"/>
            </a:ln>
          </p:spPr>
          <p:style>
            <a:lnRef idx="1">
              <a:schemeClr val="accent1"/>
            </a:lnRef>
            <a:fillRef idx="0">
              <a:schemeClr val="accent1"/>
            </a:fillRef>
            <a:effectRef idx="0">
              <a:schemeClr val="accent1"/>
            </a:effectRef>
            <a:fontRef idx="minor">
              <a:schemeClr val="tx1"/>
            </a:fontRef>
          </p:style>
        </p:cxnSp>
      </p:grpSp>
      <p:sp>
        <p:nvSpPr>
          <p:cNvPr id="38"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22AD39C8-CCE8-4D70-965E-159293596BC8}" type="slidenum">
              <a:rPr lang="en-US" altLang="zh-TW" smtClean="0">
                <a:solidFill>
                  <a:srgbClr val="0091EA"/>
                </a:solidFill>
              </a:rPr>
              <a:t>35</a:t>
            </a:fld>
            <a:endParaRPr lang="zh-TW" altLang="en-US" dirty="0" smtClean="0">
              <a:solidFill>
                <a:srgbClr val="0091EA"/>
              </a:solidFill>
            </a:endParaRPr>
          </a:p>
        </p:txBody>
      </p:sp>
    </p:spTree>
    <p:extLst>
      <p:ext uri="{BB962C8B-B14F-4D97-AF65-F5344CB8AC3E}">
        <p14:creationId xmlns:p14="http://schemas.microsoft.com/office/powerpoint/2010/main" val="9988747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群組 62"/>
          <p:cNvGrpSpPr/>
          <p:nvPr/>
        </p:nvGrpSpPr>
        <p:grpSpPr>
          <a:xfrm>
            <a:off x="239534" y="2025056"/>
            <a:ext cx="4339988" cy="4148919"/>
            <a:chOff x="573206" y="1610436"/>
            <a:chExt cx="4339988" cy="414891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sp>
          <p:nvSpPr>
            <p:cNvPr id="62" name="矩形 61"/>
            <p:cNvSpPr/>
            <p:nvPr/>
          </p:nvSpPr>
          <p:spPr>
            <a:xfrm>
              <a:off x="573206" y="1610436"/>
              <a:ext cx="4339988" cy="414891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000" dirty="0" smtClean="0">
                  <a:solidFill>
                    <a:schemeClr val="tx1"/>
                  </a:solidFill>
                </a:rPr>
                <a:t>區塊</a:t>
              </a:r>
              <a:endParaRPr lang="en-US" altLang="zh-TW" sz="2000" dirty="0" smtClean="0">
                <a:solidFill>
                  <a:schemeClr val="tx1"/>
                </a:solidFill>
              </a:endParaRPr>
            </a:p>
            <a:p>
              <a:pPr algn="ctr"/>
              <a:endParaRPr lang="en-US" altLang="zh-TW" dirty="0"/>
            </a:p>
            <a:p>
              <a:pPr algn="ctr"/>
              <a:endParaRPr lang="en-US" altLang="zh-TW" dirty="0" smtClean="0"/>
            </a:p>
            <a:p>
              <a:pPr algn="ctr"/>
              <a:endParaRPr lang="en-US" altLang="zh-TW" dirty="0" smtClean="0"/>
            </a:p>
            <a:p>
              <a:pPr algn="ctr"/>
              <a:endParaRPr lang="en-US" altLang="zh-TW" dirty="0"/>
            </a:p>
            <a:p>
              <a:pPr algn="ctr"/>
              <a:endParaRPr lang="en-US" altLang="zh-TW" dirty="0" smtClean="0"/>
            </a:p>
            <a:p>
              <a:pPr algn="ctr"/>
              <a:endParaRPr lang="en-US" altLang="zh-TW" dirty="0"/>
            </a:p>
            <a:p>
              <a:pPr algn="ctr"/>
              <a:endParaRPr lang="en-US" altLang="zh-TW" dirty="0" smtClean="0"/>
            </a:p>
            <a:p>
              <a:pPr algn="ctr"/>
              <a:endParaRPr lang="en-US" altLang="zh-TW" dirty="0" smtClean="0"/>
            </a:p>
            <a:p>
              <a:pPr algn="ctr"/>
              <a:endParaRPr lang="en-US" altLang="zh-TW" dirty="0"/>
            </a:p>
            <a:p>
              <a:pPr algn="ctr"/>
              <a:endParaRPr lang="en-US" altLang="zh-TW" dirty="0" smtClean="0"/>
            </a:p>
            <a:p>
              <a:pPr algn="ctr"/>
              <a:endParaRPr lang="en-US" altLang="zh-TW" dirty="0"/>
            </a:p>
            <a:p>
              <a:pPr algn="ctr"/>
              <a:endParaRPr lang="en-US" altLang="zh-TW" dirty="0" smtClean="0"/>
            </a:p>
            <a:p>
              <a:pPr algn="ctr"/>
              <a:endParaRPr lang="en-US" altLang="zh-TW" dirty="0"/>
            </a:p>
            <a:p>
              <a:pPr algn="ctr"/>
              <a:endParaRPr lang="en-US" altLang="zh-TW" dirty="0" smtClean="0"/>
            </a:p>
            <a:p>
              <a:pPr algn="ctr"/>
              <a:endParaRPr lang="en-US" altLang="zh-TW" dirty="0"/>
            </a:p>
            <a:p>
              <a:pPr algn="ctr"/>
              <a:endParaRPr lang="en-US" altLang="zh-TW" dirty="0" smtClean="0"/>
            </a:p>
            <a:p>
              <a:pPr algn="ctr"/>
              <a:endParaRPr lang="en-US" altLang="zh-TW" dirty="0"/>
            </a:p>
            <a:p>
              <a:pPr algn="ctr"/>
              <a:endParaRPr lang="zh-TW" altLang="en-US" dirty="0"/>
            </a:p>
          </p:txBody>
        </p:sp>
        <p:sp>
          <p:nvSpPr>
            <p:cNvPr id="28" name="矩形 27"/>
            <p:cNvSpPr/>
            <p:nvPr/>
          </p:nvSpPr>
          <p:spPr>
            <a:xfrm>
              <a:off x="1468124" y="1957812"/>
              <a:ext cx="2804160" cy="15072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000" dirty="0" smtClean="0">
                  <a:solidFill>
                    <a:schemeClr val="tx1"/>
                  </a:solidFill>
                </a:rPr>
                <a:t>區塊頭 </a:t>
              </a:r>
              <a:r>
                <a:rPr lang="en-US" altLang="zh-TW" sz="2000" dirty="0" smtClean="0">
                  <a:solidFill>
                    <a:schemeClr val="tx1"/>
                  </a:solidFill>
                </a:rPr>
                <a:t>(</a:t>
              </a:r>
              <a:r>
                <a:rPr lang="zh-TW" altLang="en-US" sz="2000" dirty="0" smtClean="0">
                  <a:solidFill>
                    <a:schemeClr val="tx1"/>
                  </a:solidFill>
                </a:rPr>
                <a:t>區塊雜湊</a:t>
              </a:r>
              <a:r>
                <a:rPr lang="en-US" altLang="zh-TW" sz="2000" dirty="0" smtClean="0">
                  <a:solidFill>
                    <a:schemeClr val="tx1"/>
                  </a:solidFill>
                </a:rPr>
                <a:t>)</a:t>
              </a:r>
              <a:endParaRPr lang="en-US" altLang="zh-TW" dirty="0" smtClean="0"/>
            </a:p>
            <a:p>
              <a:pPr algn="ctr"/>
              <a:endParaRPr lang="en-US" altLang="zh-TW" dirty="0"/>
            </a:p>
            <a:p>
              <a:pPr algn="ctr"/>
              <a:endParaRPr lang="en-US" altLang="zh-TW" dirty="0" smtClean="0"/>
            </a:p>
            <a:p>
              <a:pPr algn="ctr"/>
              <a:endParaRPr lang="en-US" altLang="zh-TW" dirty="0"/>
            </a:p>
            <a:p>
              <a:pPr algn="ctr"/>
              <a:endParaRPr lang="en-US" altLang="zh-TW" dirty="0" smtClean="0"/>
            </a:p>
            <a:p>
              <a:pPr algn="ctr"/>
              <a:endParaRPr lang="zh-TW" altLang="en-US" dirty="0"/>
            </a:p>
          </p:txBody>
        </p:sp>
        <p:sp>
          <p:nvSpPr>
            <p:cNvPr id="29" name="矩形 28"/>
            <p:cNvSpPr/>
            <p:nvPr/>
          </p:nvSpPr>
          <p:spPr>
            <a:xfrm>
              <a:off x="1719105" y="2339869"/>
              <a:ext cx="1416675" cy="4568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800" dirty="0" smtClean="0">
                  <a:solidFill>
                    <a:schemeClr val="tx1"/>
                  </a:solidFill>
                </a:rPr>
                <a:t>前次雜湊值</a:t>
              </a:r>
              <a:endParaRPr lang="zh-TW" altLang="en-US" sz="1800" dirty="0">
                <a:solidFill>
                  <a:schemeClr val="tx1"/>
                </a:solidFill>
              </a:endParaRPr>
            </a:p>
          </p:txBody>
        </p:sp>
        <p:sp>
          <p:nvSpPr>
            <p:cNvPr id="30" name="矩形 29"/>
            <p:cNvSpPr/>
            <p:nvPr/>
          </p:nvSpPr>
          <p:spPr>
            <a:xfrm>
              <a:off x="3258345" y="2339869"/>
              <a:ext cx="815661" cy="4568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800" dirty="0" smtClean="0">
                  <a:solidFill>
                    <a:schemeClr val="tx1"/>
                  </a:solidFill>
                </a:rPr>
                <a:t>亂數</a:t>
              </a:r>
              <a:endParaRPr lang="zh-TW" altLang="en-US" sz="1800" dirty="0">
                <a:solidFill>
                  <a:schemeClr val="tx1"/>
                </a:solidFill>
              </a:endParaRPr>
            </a:p>
          </p:txBody>
        </p:sp>
        <p:sp>
          <p:nvSpPr>
            <p:cNvPr id="31" name="矩形 30"/>
            <p:cNvSpPr/>
            <p:nvPr/>
          </p:nvSpPr>
          <p:spPr>
            <a:xfrm>
              <a:off x="2305365" y="2891604"/>
              <a:ext cx="1304109" cy="4568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800" dirty="0" smtClean="0">
                  <a:solidFill>
                    <a:schemeClr val="tx1"/>
                  </a:solidFill>
                </a:rPr>
                <a:t>根雜湊值</a:t>
              </a:r>
              <a:endParaRPr lang="zh-TW" altLang="en-US" sz="1800" dirty="0">
                <a:solidFill>
                  <a:schemeClr val="tx1"/>
                </a:solidFill>
              </a:endParaRPr>
            </a:p>
          </p:txBody>
        </p:sp>
        <p:sp>
          <p:nvSpPr>
            <p:cNvPr id="34" name="矩形 33"/>
            <p:cNvSpPr/>
            <p:nvPr/>
          </p:nvSpPr>
          <p:spPr>
            <a:xfrm>
              <a:off x="1207304" y="3730544"/>
              <a:ext cx="1242993" cy="433137"/>
            </a:xfrm>
            <a:prstGeom prst="rect">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rPr>
                <a:t>Hash01</a:t>
              </a:r>
              <a:endParaRPr lang="zh-TW" altLang="en-US" sz="2000" dirty="0">
                <a:solidFill>
                  <a:schemeClr val="tx1"/>
                </a:solidFill>
              </a:endParaRPr>
            </a:p>
          </p:txBody>
        </p:sp>
        <p:sp>
          <p:nvSpPr>
            <p:cNvPr id="35" name="矩形 34"/>
            <p:cNvSpPr/>
            <p:nvPr/>
          </p:nvSpPr>
          <p:spPr>
            <a:xfrm>
              <a:off x="3241614" y="3703732"/>
              <a:ext cx="1242993" cy="433137"/>
            </a:xfrm>
            <a:prstGeom prst="rect">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rPr>
                <a:t>Hash23</a:t>
              </a:r>
              <a:endParaRPr lang="zh-TW" altLang="en-US" sz="2000" dirty="0">
                <a:solidFill>
                  <a:schemeClr val="tx1"/>
                </a:solidFill>
              </a:endParaRPr>
            </a:p>
          </p:txBody>
        </p:sp>
        <p:sp>
          <p:nvSpPr>
            <p:cNvPr id="36" name="矩形 35"/>
            <p:cNvSpPr/>
            <p:nvPr/>
          </p:nvSpPr>
          <p:spPr>
            <a:xfrm>
              <a:off x="784392" y="4408988"/>
              <a:ext cx="934713" cy="433137"/>
            </a:xfrm>
            <a:prstGeom prst="rect">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rPr>
                <a:t>Hash0</a:t>
              </a:r>
              <a:endParaRPr lang="zh-TW" altLang="en-US" sz="2000" dirty="0">
                <a:solidFill>
                  <a:schemeClr val="tx1"/>
                </a:solidFill>
              </a:endParaRPr>
            </a:p>
          </p:txBody>
        </p:sp>
        <p:sp>
          <p:nvSpPr>
            <p:cNvPr id="38" name="矩形 37"/>
            <p:cNvSpPr/>
            <p:nvPr/>
          </p:nvSpPr>
          <p:spPr>
            <a:xfrm>
              <a:off x="1794617" y="4408988"/>
              <a:ext cx="934713" cy="433137"/>
            </a:xfrm>
            <a:prstGeom prst="rect">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rPr>
                <a:t>Hash1</a:t>
              </a:r>
              <a:endParaRPr lang="zh-TW" altLang="en-US" sz="2000" dirty="0">
                <a:solidFill>
                  <a:schemeClr val="tx1"/>
                </a:solidFill>
              </a:endParaRPr>
            </a:p>
          </p:txBody>
        </p:sp>
        <p:sp>
          <p:nvSpPr>
            <p:cNvPr id="39" name="矩形 38"/>
            <p:cNvSpPr/>
            <p:nvPr/>
          </p:nvSpPr>
          <p:spPr>
            <a:xfrm>
              <a:off x="2822563" y="4408988"/>
              <a:ext cx="934713" cy="433137"/>
            </a:xfrm>
            <a:prstGeom prst="rect">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rPr>
                <a:t>Hash2</a:t>
              </a:r>
              <a:endParaRPr lang="zh-TW" altLang="en-US" sz="2000" dirty="0">
                <a:solidFill>
                  <a:schemeClr val="tx1"/>
                </a:solidFill>
              </a:endParaRPr>
            </a:p>
          </p:txBody>
        </p:sp>
        <p:sp>
          <p:nvSpPr>
            <p:cNvPr id="40" name="矩形 39"/>
            <p:cNvSpPr/>
            <p:nvPr/>
          </p:nvSpPr>
          <p:spPr>
            <a:xfrm>
              <a:off x="3853529" y="4408988"/>
              <a:ext cx="934713" cy="433137"/>
            </a:xfrm>
            <a:prstGeom prst="rect">
              <a:avLst/>
            </a:prstGeom>
            <a:grp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rPr>
                <a:t>Hash3</a:t>
              </a:r>
              <a:endParaRPr lang="zh-TW" altLang="en-US" sz="2000" dirty="0">
                <a:solidFill>
                  <a:schemeClr val="tx1"/>
                </a:solidFill>
              </a:endParaRPr>
            </a:p>
          </p:txBody>
        </p:sp>
        <p:sp>
          <p:nvSpPr>
            <p:cNvPr id="41" name="矩形 40"/>
            <p:cNvSpPr/>
            <p:nvPr/>
          </p:nvSpPr>
          <p:spPr>
            <a:xfrm>
              <a:off x="784392" y="5145929"/>
              <a:ext cx="934713" cy="433137"/>
            </a:xfrm>
            <a:prstGeom prst="rect">
              <a:avLst/>
            </a:prstGeom>
            <a:grp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rPr>
                <a:t>Tx0</a:t>
              </a:r>
              <a:endParaRPr lang="zh-TW" altLang="en-US" sz="2000" dirty="0">
                <a:solidFill>
                  <a:schemeClr val="tx1"/>
                </a:solidFill>
              </a:endParaRPr>
            </a:p>
          </p:txBody>
        </p:sp>
        <p:sp>
          <p:nvSpPr>
            <p:cNvPr id="42" name="矩形 41"/>
            <p:cNvSpPr/>
            <p:nvPr/>
          </p:nvSpPr>
          <p:spPr>
            <a:xfrm>
              <a:off x="1794616" y="5153424"/>
              <a:ext cx="934713" cy="433137"/>
            </a:xfrm>
            <a:prstGeom prst="rect">
              <a:avLst/>
            </a:prstGeom>
            <a:grp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rPr>
                <a:t>Tx1</a:t>
              </a:r>
              <a:endParaRPr lang="zh-TW" altLang="en-US" sz="2000" dirty="0">
                <a:solidFill>
                  <a:schemeClr val="tx1"/>
                </a:solidFill>
              </a:endParaRPr>
            </a:p>
          </p:txBody>
        </p:sp>
        <p:sp>
          <p:nvSpPr>
            <p:cNvPr id="43" name="矩形 42"/>
            <p:cNvSpPr/>
            <p:nvPr/>
          </p:nvSpPr>
          <p:spPr>
            <a:xfrm>
              <a:off x="2822562" y="5155853"/>
              <a:ext cx="934713" cy="433137"/>
            </a:xfrm>
            <a:prstGeom prst="rect">
              <a:avLst/>
            </a:prstGeom>
            <a:grp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rPr>
                <a:t>Tx2</a:t>
              </a:r>
              <a:endParaRPr lang="zh-TW" altLang="en-US" sz="2000" dirty="0">
                <a:solidFill>
                  <a:schemeClr val="tx1"/>
                </a:solidFill>
              </a:endParaRPr>
            </a:p>
          </p:txBody>
        </p:sp>
        <p:sp>
          <p:nvSpPr>
            <p:cNvPr id="44" name="矩形 43"/>
            <p:cNvSpPr/>
            <p:nvPr/>
          </p:nvSpPr>
          <p:spPr>
            <a:xfrm>
              <a:off x="3850508" y="5153823"/>
              <a:ext cx="934713" cy="433137"/>
            </a:xfrm>
            <a:prstGeom prst="rect">
              <a:avLst/>
            </a:prstGeom>
            <a:grp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rPr>
                <a:t>Tx3</a:t>
              </a:r>
              <a:endParaRPr lang="zh-TW" altLang="en-US" sz="2000" dirty="0">
                <a:solidFill>
                  <a:schemeClr val="tx1"/>
                </a:solidFill>
              </a:endParaRPr>
            </a:p>
          </p:txBody>
        </p:sp>
        <p:cxnSp>
          <p:nvCxnSpPr>
            <p:cNvPr id="46" name="直線單箭頭接點 45"/>
            <p:cNvCxnSpPr>
              <a:stCxn id="34" idx="0"/>
            </p:cNvCxnSpPr>
            <p:nvPr/>
          </p:nvCxnSpPr>
          <p:spPr>
            <a:xfrm flipV="1">
              <a:off x="1828801" y="3348487"/>
              <a:ext cx="809624" cy="382057"/>
            </a:xfrm>
            <a:prstGeom prst="straightConnector1">
              <a:avLst/>
            </a:prstGeom>
            <a:grpFill/>
            <a:ln w="25400">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35" idx="0"/>
            </p:cNvCxnSpPr>
            <p:nvPr/>
          </p:nvCxnSpPr>
          <p:spPr>
            <a:xfrm flipH="1" flipV="1">
              <a:off x="3241614" y="3374027"/>
              <a:ext cx="621497" cy="329705"/>
            </a:xfrm>
            <a:prstGeom prst="straightConnector1">
              <a:avLst/>
            </a:prstGeom>
            <a:grpFill/>
            <a:ln w="25400">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36" idx="0"/>
            </p:cNvCxnSpPr>
            <p:nvPr/>
          </p:nvCxnSpPr>
          <p:spPr>
            <a:xfrm flipV="1">
              <a:off x="1251749" y="4170351"/>
              <a:ext cx="348451" cy="238637"/>
            </a:xfrm>
            <a:prstGeom prst="straightConnector1">
              <a:avLst/>
            </a:prstGeom>
            <a:grpFill/>
            <a:ln w="25400">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38" idx="0"/>
            </p:cNvCxnSpPr>
            <p:nvPr/>
          </p:nvCxnSpPr>
          <p:spPr>
            <a:xfrm flipH="1" flipV="1">
              <a:off x="2037156" y="4163681"/>
              <a:ext cx="224818" cy="245307"/>
            </a:xfrm>
            <a:prstGeom prst="straightConnector1">
              <a:avLst/>
            </a:prstGeom>
            <a:grpFill/>
            <a:ln w="25400">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39" idx="0"/>
            </p:cNvCxnSpPr>
            <p:nvPr/>
          </p:nvCxnSpPr>
          <p:spPr>
            <a:xfrm flipV="1">
              <a:off x="3289920" y="4163681"/>
              <a:ext cx="376255" cy="245307"/>
            </a:xfrm>
            <a:prstGeom prst="straightConnector1">
              <a:avLst/>
            </a:prstGeom>
            <a:grpFill/>
            <a:ln w="25400">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stCxn id="40" idx="0"/>
            </p:cNvCxnSpPr>
            <p:nvPr/>
          </p:nvCxnSpPr>
          <p:spPr>
            <a:xfrm flipH="1" flipV="1">
              <a:off x="4000500" y="4150275"/>
              <a:ext cx="320386" cy="258713"/>
            </a:xfrm>
            <a:prstGeom prst="straightConnector1">
              <a:avLst/>
            </a:prstGeom>
            <a:grpFill/>
            <a:ln w="25400">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41" idx="0"/>
              <a:endCxn id="36" idx="2"/>
            </p:cNvCxnSpPr>
            <p:nvPr/>
          </p:nvCxnSpPr>
          <p:spPr>
            <a:xfrm flipV="1">
              <a:off x="1251749" y="4842125"/>
              <a:ext cx="0" cy="303804"/>
            </a:xfrm>
            <a:prstGeom prst="straightConnector1">
              <a:avLst/>
            </a:prstGeom>
            <a:grpFill/>
            <a:ln w="25400">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V="1">
              <a:off x="2305365" y="4849620"/>
              <a:ext cx="0" cy="303804"/>
            </a:xfrm>
            <a:prstGeom prst="straightConnector1">
              <a:avLst/>
            </a:prstGeom>
            <a:grpFill/>
            <a:ln w="25400">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flipV="1">
              <a:off x="3309283" y="4849620"/>
              <a:ext cx="0" cy="303804"/>
            </a:xfrm>
            <a:prstGeom prst="straightConnector1">
              <a:avLst/>
            </a:prstGeom>
            <a:grpFill/>
            <a:ln w="25400">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flipV="1">
              <a:off x="4317864" y="4849620"/>
              <a:ext cx="0" cy="303804"/>
            </a:xfrm>
            <a:prstGeom prst="straightConnector1">
              <a:avLst/>
            </a:prstGeom>
            <a:grpFill/>
            <a:ln w="25400">
              <a:tailEnd type="triangle"/>
            </a:ln>
          </p:spPr>
          <p:style>
            <a:lnRef idx="1">
              <a:schemeClr val="accent1"/>
            </a:lnRef>
            <a:fillRef idx="0">
              <a:schemeClr val="accent1"/>
            </a:fillRef>
            <a:effectRef idx="0">
              <a:schemeClr val="accent1"/>
            </a:effectRef>
            <a:fontRef idx="minor">
              <a:schemeClr val="tx1"/>
            </a:fontRef>
          </p:style>
        </p:cxnSp>
      </p:grpSp>
      <p:sp>
        <p:nvSpPr>
          <p:cNvPr id="2" name="標題 1"/>
          <p:cNvSpPr>
            <a:spLocks noGrp="1"/>
          </p:cNvSpPr>
          <p:nvPr>
            <p:ph type="title"/>
          </p:nvPr>
        </p:nvSpPr>
        <p:spPr/>
        <p:txBody>
          <a:bodyPr/>
          <a:lstStyle/>
          <a:p>
            <a:r>
              <a:rPr lang="en-US" altLang="zh-TW" dirty="0" err="1"/>
              <a:t>Merkle</a:t>
            </a:r>
            <a:r>
              <a:rPr lang="en-US" altLang="zh-TW" dirty="0"/>
              <a:t> </a:t>
            </a:r>
            <a:r>
              <a:rPr lang="en-US" altLang="zh-TW" dirty="0" smtClean="0"/>
              <a:t>Tree</a:t>
            </a:r>
            <a:endParaRPr lang="zh-TW" altLang="en-US" dirty="0"/>
          </a:p>
        </p:txBody>
      </p:sp>
      <p:sp>
        <p:nvSpPr>
          <p:cNvPr id="91" name="文字版面配置區 90"/>
          <p:cNvSpPr>
            <a:spLocks noGrp="1"/>
          </p:cNvSpPr>
          <p:nvPr>
            <p:ph type="body" idx="1"/>
          </p:nvPr>
        </p:nvSpPr>
        <p:spPr>
          <a:xfrm>
            <a:off x="793672" y="1380657"/>
            <a:ext cx="7571700" cy="4764900"/>
          </a:xfrm>
        </p:spPr>
        <p:txBody>
          <a:bodyPr/>
          <a:lstStyle/>
          <a:p>
            <a:r>
              <a:rPr lang="zh-TW" altLang="en-US" dirty="0" smtClean="0"/>
              <a:t>交易修剪前後示意圖</a:t>
            </a:r>
            <a:endParaRPr lang="zh-TW" altLang="en-US" dirty="0"/>
          </a:p>
        </p:txBody>
      </p:sp>
      <p:grpSp>
        <p:nvGrpSpPr>
          <p:cNvPr id="90" name="群組 89"/>
          <p:cNvGrpSpPr/>
          <p:nvPr/>
        </p:nvGrpSpPr>
        <p:grpSpPr>
          <a:xfrm>
            <a:off x="4698371" y="2025057"/>
            <a:ext cx="4339988" cy="4148919"/>
            <a:chOff x="4698371" y="2025057"/>
            <a:chExt cx="4339988" cy="4148919"/>
          </a:xfrm>
        </p:grpSpPr>
        <p:sp>
          <p:nvSpPr>
            <p:cNvPr id="89" name="矩形 88"/>
            <p:cNvSpPr/>
            <p:nvPr/>
          </p:nvSpPr>
          <p:spPr>
            <a:xfrm>
              <a:off x="4698371" y="2025057"/>
              <a:ext cx="4339988" cy="4148919"/>
            </a:xfrm>
            <a:prstGeom prst="rect">
              <a:avLst/>
            </a:prstGeom>
            <a:gradFill>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000" dirty="0" smtClean="0">
                  <a:solidFill>
                    <a:schemeClr val="tx1"/>
                  </a:solidFill>
                </a:rPr>
                <a:t>區塊</a:t>
              </a:r>
              <a:endParaRPr lang="en-US" altLang="zh-TW" sz="2000" dirty="0" smtClean="0">
                <a:solidFill>
                  <a:schemeClr val="tx1"/>
                </a:solidFill>
              </a:endParaRPr>
            </a:p>
            <a:p>
              <a:pPr algn="ctr"/>
              <a:endParaRPr lang="en-US" altLang="zh-TW" dirty="0"/>
            </a:p>
            <a:p>
              <a:pPr algn="ctr"/>
              <a:endParaRPr lang="en-US" altLang="zh-TW" dirty="0" smtClean="0"/>
            </a:p>
            <a:p>
              <a:pPr algn="ctr"/>
              <a:endParaRPr lang="en-US" altLang="zh-TW" dirty="0" smtClean="0"/>
            </a:p>
            <a:p>
              <a:pPr algn="ctr"/>
              <a:endParaRPr lang="en-US" altLang="zh-TW" dirty="0"/>
            </a:p>
            <a:p>
              <a:pPr algn="ctr"/>
              <a:endParaRPr lang="en-US" altLang="zh-TW" dirty="0" smtClean="0"/>
            </a:p>
            <a:p>
              <a:pPr algn="ctr"/>
              <a:endParaRPr lang="en-US" altLang="zh-TW" dirty="0"/>
            </a:p>
            <a:p>
              <a:pPr algn="ctr"/>
              <a:endParaRPr lang="en-US" altLang="zh-TW" dirty="0" smtClean="0"/>
            </a:p>
            <a:p>
              <a:pPr algn="ctr"/>
              <a:endParaRPr lang="en-US" altLang="zh-TW" dirty="0" smtClean="0"/>
            </a:p>
            <a:p>
              <a:pPr algn="ctr"/>
              <a:endParaRPr lang="en-US" altLang="zh-TW" dirty="0"/>
            </a:p>
            <a:p>
              <a:pPr algn="ctr"/>
              <a:endParaRPr lang="en-US" altLang="zh-TW" dirty="0" smtClean="0"/>
            </a:p>
            <a:p>
              <a:pPr algn="ctr"/>
              <a:endParaRPr lang="en-US" altLang="zh-TW" dirty="0"/>
            </a:p>
            <a:p>
              <a:pPr algn="ctr"/>
              <a:endParaRPr lang="en-US" altLang="zh-TW" dirty="0" smtClean="0"/>
            </a:p>
            <a:p>
              <a:pPr algn="ctr"/>
              <a:endParaRPr lang="en-US" altLang="zh-TW" dirty="0"/>
            </a:p>
            <a:p>
              <a:pPr algn="ctr"/>
              <a:endParaRPr lang="en-US" altLang="zh-TW" dirty="0" smtClean="0"/>
            </a:p>
            <a:p>
              <a:pPr algn="ctr"/>
              <a:endParaRPr lang="en-US" altLang="zh-TW" dirty="0"/>
            </a:p>
            <a:p>
              <a:pPr algn="ctr"/>
              <a:endParaRPr lang="en-US" altLang="zh-TW" dirty="0" smtClean="0"/>
            </a:p>
            <a:p>
              <a:pPr algn="ctr"/>
              <a:endParaRPr lang="en-US" altLang="zh-TW" dirty="0"/>
            </a:p>
            <a:p>
              <a:pPr algn="ctr"/>
              <a:endParaRPr lang="zh-TW" altLang="en-US" dirty="0"/>
            </a:p>
          </p:txBody>
        </p:sp>
        <p:sp>
          <p:nvSpPr>
            <p:cNvPr id="65" name="矩形 64"/>
            <p:cNvSpPr/>
            <p:nvPr/>
          </p:nvSpPr>
          <p:spPr>
            <a:xfrm>
              <a:off x="5593289" y="2372433"/>
              <a:ext cx="2804160" cy="15072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000" dirty="0" smtClean="0">
                  <a:solidFill>
                    <a:schemeClr val="tx1"/>
                  </a:solidFill>
                </a:rPr>
                <a:t>區塊頭 </a:t>
              </a:r>
              <a:r>
                <a:rPr lang="en-US" altLang="zh-TW" sz="2000" dirty="0" smtClean="0">
                  <a:solidFill>
                    <a:schemeClr val="tx1"/>
                  </a:solidFill>
                </a:rPr>
                <a:t>(</a:t>
              </a:r>
              <a:r>
                <a:rPr lang="zh-TW" altLang="en-US" sz="2000" dirty="0" smtClean="0">
                  <a:solidFill>
                    <a:schemeClr val="tx1"/>
                  </a:solidFill>
                </a:rPr>
                <a:t>區塊雜湊</a:t>
              </a:r>
              <a:r>
                <a:rPr lang="en-US" altLang="zh-TW" sz="2000" dirty="0" smtClean="0">
                  <a:solidFill>
                    <a:schemeClr val="tx1"/>
                  </a:solidFill>
                </a:rPr>
                <a:t>)</a:t>
              </a:r>
              <a:endParaRPr lang="en-US" altLang="zh-TW" dirty="0" smtClean="0"/>
            </a:p>
            <a:p>
              <a:pPr algn="ctr"/>
              <a:endParaRPr lang="en-US" altLang="zh-TW" dirty="0"/>
            </a:p>
            <a:p>
              <a:pPr algn="ctr"/>
              <a:endParaRPr lang="en-US" altLang="zh-TW" dirty="0" smtClean="0"/>
            </a:p>
            <a:p>
              <a:pPr algn="ctr"/>
              <a:endParaRPr lang="en-US" altLang="zh-TW" dirty="0"/>
            </a:p>
            <a:p>
              <a:pPr algn="ctr"/>
              <a:endParaRPr lang="en-US" altLang="zh-TW" dirty="0" smtClean="0"/>
            </a:p>
            <a:p>
              <a:pPr algn="ctr"/>
              <a:endParaRPr lang="zh-TW" altLang="en-US" dirty="0"/>
            </a:p>
          </p:txBody>
        </p:sp>
        <p:sp>
          <p:nvSpPr>
            <p:cNvPr id="66" name="矩形 65"/>
            <p:cNvSpPr/>
            <p:nvPr/>
          </p:nvSpPr>
          <p:spPr>
            <a:xfrm>
              <a:off x="5844270" y="2754490"/>
              <a:ext cx="1416675" cy="456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800" dirty="0" smtClean="0">
                  <a:solidFill>
                    <a:schemeClr val="tx1"/>
                  </a:solidFill>
                </a:rPr>
                <a:t>前次雜湊值</a:t>
              </a:r>
              <a:endParaRPr lang="zh-TW" altLang="en-US" sz="1800" dirty="0">
                <a:solidFill>
                  <a:schemeClr val="tx1"/>
                </a:solidFill>
              </a:endParaRPr>
            </a:p>
          </p:txBody>
        </p:sp>
        <p:sp>
          <p:nvSpPr>
            <p:cNvPr id="67" name="矩形 66"/>
            <p:cNvSpPr/>
            <p:nvPr/>
          </p:nvSpPr>
          <p:spPr>
            <a:xfrm>
              <a:off x="7383510" y="2754490"/>
              <a:ext cx="815661" cy="456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800" dirty="0" smtClean="0">
                  <a:solidFill>
                    <a:schemeClr val="tx1"/>
                  </a:solidFill>
                </a:rPr>
                <a:t>亂數</a:t>
              </a:r>
              <a:endParaRPr lang="zh-TW" altLang="en-US" sz="1800" dirty="0">
                <a:solidFill>
                  <a:schemeClr val="tx1"/>
                </a:solidFill>
              </a:endParaRPr>
            </a:p>
          </p:txBody>
        </p:sp>
        <p:sp>
          <p:nvSpPr>
            <p:cNvPr id="68" name="矩形 67"/>
            <p:cNvSpPr/>
            <p:nvPr/>
          </p:nvSpPr>
          <p:spPr>
            <a:xfrm>
              <a:off x="6430530" y="3306225"/>
              <a:ext cx="1304109" cy="456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800" dirty="0" smtClean="0">
                  <a:solidFill>
                    <a:schemeClr val="tx1"/>
                  </a:solidFill>
                </a:rPr>
                <a:t>根雜湊值</a:t>
              </a:r>
              <a:endParaRPr lang="zh-TW" altLang="en-US" sz="1800" dirty="0">
                <a:solidFill>
                  <a:schemeClr val="tx1"/>
                </a:solidFill>
              </a:endParaRPr>
            </a:p>
          </p:txBody>
        </p:sp>
        <p:sp>
          <p:nvSpPr>
            <p:cNvPr id="69" name="矩形 68"/>
            <p:cNvSpPr/>
            <p:nvPr/>
          </p:nvSpPr>
          <p:spPr>
            <a:xfrm>
              <a:off x="5332469" y="4145165"/>
              <a:ext cx="1242993" cy="433137"/>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rPr>
                <a:t>Hash01</a:t>
              </a:r>
              <a:endParaRPr lang="zh-TW" altLang="en-US" sz="2000" dirty="0">
                <a:solidFill>
                  <a:schemeClr val="tx1"/>
                </a:solidFill>
              </a:endParaRPr>
            </a:p>
          </p:txBody>
        </p:sp>
        <p:sp>
          <p:nvSpPr>
            <p:cNvPr id="70" name="矩形 69"/>
            <p:cNvSpPr/>
            <p:nvPr/>
          </p:nvSpPr>
          <p:spPr>
            <a:xfrm>
              <a:off x="7366779" y="4118353"/>
              <a:ext cx="1242993" cy="433137"/>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rPr>
                <a:t>Hash23</a:t>
              </a:r>
              <a:endParaRPr lang="zh-TW" altLang="en-US" sz="2000" dirty="0">
                <a:solidFill>
                  <a:schemeClr val="tx1"/>
                </a:solidFill>
              </a:endParaRPr>
            </a:p>
          </p:txBody>
        </p:sp>
        <p:sp>
          <p:nvSpPr>
            <p:cNvPr id="73" name="矩形 72"/>
            <p:cNvSpPr/>
            <p:nvPr/>
          </p:nvSpPr>
          <p:spPr>
            <a:xfrm>
              <a:off x="6947728" y="4823609"/>
              <a:ext cx="934713" cy="433137"/>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rPr>
                <a:t>Hash2</a:t>
              </a:r>
              <a:endParaRPr lang="zh-TW" altLang="en-US" sz="2000" dirty="0">
                <a:solidFill>
                  <a:schemeClr val="tx1"/>
                </a:solidFill>
              </a:endParaRPr>
            </a:p>
          </p:txBody>
        </p:sp>
        <p:sp>
          <p:nvSpPr>
            <p:cNvPr id="74" name="矩形 73"/>
            <p:cNvSpPr/>
            <p:nvPr/>
          </p:nvSpPr>
          <p:spPr>
            <a:xfrm>
              <a:off x="7978694" y="4823609"/>
              <a:ext cx="934713" cy="433137"/>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rPr>
                <a:t>Hash3</a:t>
              </a:r>
              <a:endParaRPr lang="zh-TW" altLang="en-US" sz="2000" dirty="0">
                <a:solidFill>
                  <a:schemeClr val="tx1"/>
                </a:solidFill>
              </a:endParaRPr>
            </a:p>
          </p:txBody>
        </p:sp>
        <p:sp>
          <p:nvSpPr>
            <p:cNvPr id="78" name="矩形 77"/>
            <p:cNvSpPr/>
            <p:nvPr/>
          </p:nvSpPr>
          <p:spPr>
            <a:xfrm>
              <a:off x="7975673" y="5568444"/>
              <a:ext cx="934713" cy="433137"/>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rPr>
                <a:t>Tx3</a:t>
              </a:r>
              <a:endParaRPr lang="zh-TW" altLang="en-US" sz="2000" dirty="0">
                <a:solidFill>
                  <a:schemeClr val="tx1"/>
                </a:solidFill>
              </a:endParaRPr>
            </a:p>
          </p:txBody>
        </p:sp>
        <p:cxnSp>
          <p:nvCxnSpPr>
            <p:cNvPr id="79" name="直線單箭頭接點 78"/>
            <p:cNvCxnSpPr>
              <a:stCxn id="69" idx="0"/>
            </p:cNvCxnSpPr>
            <p:nvPr/>
          </p:nvCxnSpPr>
          <p:spPr>
            <a:xfrm flipV="1">
              <a:off x="5953966" y="3763108"/>
              <a:ext cx="809624" cy="3820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stCxn id="70" idx="0"/>
            </p:cNvCxnSpPr>
            <p:nvPr/>
          </p:nvCxnSpPr>
          <p:spPr>
            <a:xfrm flipH="1" flipV="1">
              <a:off x="7366779" y="3788648"/>
              <a:ext cx="621497" cy="3297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73" idx="0"/>
            </p:cNvCxnSpPr>
            <p:nvPr/>
          </p:nvCxnSpPr>
          <p:spPr>
            <a:xfrm flipV="1">
              <a:off x="7415085" y="4578302"/>
              <a:ext cx="376255" cy="24530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stCxn id="74" idx="0"/>
            </p:cNvCxnSpPr>
            <p:nvPr/>
          </p:nvCxnSpPr>
          <p:spPr>
            <a:xfrm flipH="1" flipV="1">
              <a:off x="8125665" y="4564896"/>
              <a:ext cx="320386" cy="2587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p:nvPr/>
          </p:nvCxnSpPr>
          <p:spPr>
            <a:xfrm flipV="1">
              <a:off x="8443029" y="5264241"/>
              <a:ext cx="0" cy="3038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47"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0FD414AB-CA25-42D9-9E01-0F99963E85D4}" type="slidenum">
              <a:rPr lang="en-US" altLang="zh-TW" smtClean="0">
                <a:solidFill>
                  <a:srgbClr val="0091EA"/>
                </a:solidFill>
              </a:rPr>
              <a:t>36</a:t>
            </a:fld>
            <a:endParaRPr lang="zh-TW" altLang="en-US" dirty="0" smtClean="0">
              <a:solidFill>
                <a:srgbClr val="0091EA"/>
              </a:solidFill>
            </a:endParaRPr>
          </a:p>
        </p:txBody>
      </p:sp>
    </p:spTree>
    <p:extLst>
      <p:ext uri="{BB962C8B-B14F-4D97-AF65-F5344CB8AC3E}">
        <p14:creationId xmlns:p14="http://schemas.microsoft.com/office/powerpoint/2010/main" val="17950502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標題 45"/>
          <p:cNvSpPr>
            <a:spLocks noGrp="1"/>
          </p:cNvSpPr>
          <p:nvPr>
            <p:ph type="title"/>
          </p:nvPr>
        </p:nvSpPr>
        <p:spPr/>
        <p:txBody>
          <a:bodyPr/>
          <a:lstStyle/>
          <a:p>
            <a:r>
              <a:rPr lang="zh-TW" altLang="en-US" dirty="0" smtClean="0"/>
              <a:t>簡化的支付驗證</a:t>
            </a:r>
            <a:endParaRPr lang="zh-TW" altLang="en-US" dirty="0"/>
          </a:p>
        </p:txBody>
      </p:sp>
      <p:sp>
        <p:nvSpPr>
          <p:cNvPr id="47" name="文字版面配置區 46"/>
          <p:cNvSpPr>
            <a:spLocks noGrp="1"/>
          </p:cNvSpPr>
          <p:nvPr>
            <p:ph type="body" idx="1"/>
          </p:nvPr>
        </p:nvSpPr>
        <p:spPr>
          <a:xfrm>
            <a:off x="828109" y="1394388"/>
            <a:ext cx="7571700" cy="4764900"/>
          </a:xfrm>
        </p:spPr>
        <p:txBody>
          <a:bodyPr/>
          <a:lstStyle/>
          <a:p>
            <a:r>
              <a:rPr lang="en-US" altLang="zh-TW" dirty="0" err="1" smtClean="0"/>
              <a:t>Merkle</a:t>
            </a:r>
            <a:r>
              <a:rPr lang="en-US" altLang="zh-TW" dirty="0" smtClean="0"/>
              <a:t> </a:t>
            </a:r>
            <a:r>
              <a:rPr lang="en-US" altLang="zh-TW" dirty="0" err="1" smtClean="0"/>
              <a:t>Brance</a:t>
            </a:r>
            <a:r>
              <a:rPr lang="en-US" altLang="zh-TW" dirty="0" smtClean="0"/>
              <a:t> for Tx3</a:t>
            </a:r>
            <a:endParaRPr lang="zh-TW" altLang="en-US" dirty="0"/>
          </a:p>
        </p:txBody>
      </p:sp>
      <p:grpSp>
        <p:nvGrpSpPr>
          <p:cNvPr id="45" name="群組 44"/>
          <p:cNvGrpSpPr/>
          <p:nvPr/>
        </p:nvGrpSpPr>
        <p:grpSpPr>
          <a:xfrm>
            <a:off x="156883" y="2032940"/>
            <a:ext cx="8987117" cy="4380931"/>
            <a:chOff x="156883" y="1828800"/>
            <a:chExt cx="8987117" cy="4380931"/>
          </a:xfrm>
        </p:grpSpPr>
        <p:sp>
          <p:nvSpPr>
            <p:cNvPr id="44" name="矩形 43"/>
            <p:cNvSpPr/>
            <p:nvPr/>
          </p:nvSpPr>
          <p:spPr>
            <a:xfrm>
              <a:off x="156883" y="1828800"/>
              <a:ext cx="8987117" cy="4380931"/>
            </a:xfrm>
            <a:prstGeom prst="rect">
              <a:avLst/>
            </a:prstGeom>
            <a:gradFill>
              <a:gsLst>
                <a:gs pos="0">
                  <a:schemeClr val="accent2">
                    <a:lumMod val="20000"/>
                    <a:lumOff val="80000"/>
                  </a:schemeClr>
                </a:gs>
                <a:gs pos="74000">
                  <a:schemeClr val="accent2">
                    <a:lumMod val="20000"/>
                    <a:lumOff val="80000"/>
                  </a:schemeClr>
                </a:gs>
                <a:gs pos="83000">
                  <a:schemeClr val="accent2">
                    <a:lumMod val="40000"/>
                    <a:lumOff val="60000"/>
                  </a:schemeClr>
                </a:gs>
                <a:gs pos="100000">
                  <a:schemeClr val="accent2">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p:cNvGrpSpPr/>
            <p:nvPr/>
          </p:nvGrpSpPr>
          <p:grpSpPr>
            <a:xfrm>
              <a:off x="3315733" y="2418433"/>
              <a:ext cx="2804160" cy="1507283"/>
              <a:chOff x="3819079" y="2473025"/>
              <a:chExt cx="2804160" cy="1507283"/>
            </a:xfrm>
          </p:grpSpPr>
          <p:sp>
            <p:nvSpPr>
              <p:cNvPr id="7" name="矩形 6"/>
              <p:cNvSpPr/>
              <p:nvPr/>
            </p:nvSpPr>
            <p:spPr>
              <a:xfrm>
                <a:off x="3819079" y="2473025"/>
                <a:ext cx="2804160" cy="15072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000" dirty="0" smtClean="0">
                    <a:solidFill>
                      <a:schemeClr val="tx1"/>
                    </a:solidFill>
                  </a:rPr>
                  <a:t>區塊頭</a:t>
                </a:r>
                <a:endParaRPr lang="en-US" altLang="zh-TW" dirty="0" smtClean="0"/>
              </a:p>
              <a:p>
                <a:pPr algn="ctr"/>
                <a:endParaRPr lang="en-US" altLang="zh-TW" dirty="0"/>
              </a:p>
              <a:p>
                <a:pPr algn="ctr"/>
                <a:endParaRPr lang="en-US" altLang="zh-TW" dirty="0" smtClean="0"/>
              </a:p>
              <a:p>
                <a:pPr algn="ctr"/>
                <a:endParaRPr lang="en-US" altLang="zh-TW" dirty="0"/>
              </a:p>
              <a:p>
                <a:pPr algn="ctr"/>
                <a:endParaRPr lang="en-US" altLang="zh-TW" dirty="0" smtClean="0"/>
              </a:p>
              <a:p>
                <a:pPr algn="ctr"/>
                <a:endParaRPr lang="zh-TW" altLang="en-US" dirty="0"/>
              </a:p>
            </p:txBody>
          </p:sp>
          <p:sp>
            <p:nvSpPr>
              <p:cNvPr id="8" name="矩形 7"/>
              <p:cNvSpPr/>
              <p:nvPr/>
            </p:nvSpPr>
            <p:spPr>
              <a:xfrm>
                <a:off x="4070060" y="2855082"/>
                <a:ext cx="1416675" cy="456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800" dirty="0" smtClean="0">
                    <a:solidFill>
                      <a:schemeClr val="tx1"/>
                    </a:solidFill>
                  </a:rPr>
                  <a:t>前次雜湊值</a:t>
                </a:r>
                <a:endParaRPr lang="zh-TW" altLang="en-US" sz="1800" dirty="0">
                  <a:solidFill>
                    <a:schemeClr val="tx1"/>
                  </a:solidFill>
                </a:endParaRPr>
              </a:p>
            </p:txBody>
          </p:sp>
          <p:sp>
            <p:nvSpPr>
              <p:cNvPr id="9" name="矩形 8"/>
              <p:cNvSpPr/>
              <p:nvPr/>
            </p:nvSpPr>
            <p:spPr>
              <a:xfrm>
                <a:off x="5609300" y="2855082"/>
                <a:ext cx="815661" cy="456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800" dirty="0" smtClean="0">
                    <a:solidFill>
                      <a:schemeClr val="tx1"/>
                    </a:solidFill>
                  </a:rPr>
                  <a:t>亂數</a:t>
                </a:r>
                <a:endParaRPr lang="zh-TW" altLang="en-US" sz="1800" dirty="0">
                  <a:solidFill>
                    <a:schemeClr val="tx1"/>
                  </a:solidFill>
                </a:endParaRPr>
              </a:p>
            </p:txBody>
          </p:sp>
          <p:sp>
            <p:nvSpPr>
              <p:cNvPr id="10" name="矩形 9"/>
              <p:cNvSpPr/>
              <p:nvPr/>
            </p:nvSpPr>
            <p:spPr>
              <a:xfrm>
                <a:off x="4656320" y="3406817"/>
                <a:ext cx="1304109" cy="456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smtClean="0">
                    <a:solidFill>
                      <a:schemeClr val="tx1"/>
                    </a:solidFill>
                  </a:rPr>
                  <a:t>Merkle</a:t>
                </a:r>
                <a:r>
                  <a:rPr lang="en-US" altLang="zh-TW" sz="1600" dirty="0" smtClean="0">
                    <a:solidFill>
                      <a:schemeClr val="tx1"/>
                    </a:solidFill>
                  </a:rPr>
                  <a:t> Root</a:t>
                </a:r>
                <a:endParaRPr lang="zh-TW" altLang="en-US" sz="1600" dirty="0">
                  <a:solidFill>
                    <a:schemeClr val="tx1"/>
                  </a:solidFill>
                </a:endParaRPr>
              </a:p>
            </p:txBody>
          </p:sp>
        </p:grpSp>
        <p:grpSp>
          <p:nvGrpSpPr>
            <p:cNvPr id="22" name="群組 21"/>
            <p:cNvGrpSpPr/>
            <p:nvPr/>
          </p:nvGrpSpPr>
          <p:grpSpPr>
            <a:xfrm>
              <a:off x="2998700" y="3809108"/>
              <a:ext cx="3580938" cy="2238473"/>
              <a:chOff x="3558259" y="3863700"/>
              <a:chExt cx="3580938" cy="2238473"/>
            </a:xfrm>
          </p:grpSpPr>
          <p:sp>
            <p:nvSpPr>
              <p:cNvPr id="11" name="矩形 10"/>
              <p:cNvSpPr/>
              <p:nvPr/>
            </p:nvSpPr>
            <p:spPr>
              <a:xfrm>
                <a:off x="3558259" y="4245757"/>
                <a:ext cx="1242993" cy="433137"/>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rPr>
                  <a:t>Hash01</a:t>
                </a:r>
                <a:endParaRPr lang="zh-TW" altLang="en-US" sz="2000" dirty="0">
                  <a:solidFill>
                    <a:schemeClr val="tx1"/>
                  </a:solidFill>
                </a:endParaRPr>
              </a:p>
            </p:txBody>
          </p:sp>
          <p:sp>
            <p:nvSpPr>
              <p:cNvPr id="12" name="矩形 11"/>
              <p:cNvSpPr/>
              <p:nvPr/>
            </p:nvSpPr>
            <p:spPr>
              <a:xfrm>
                <a:off x="5592569" y="4218945"/>
                <a:ext cx="1242993" cy="433137"/>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rPr>
                  <a:t>Hash23</a:t>
                </a:r>
                <a:endParaRPr lang="zh-TW" altLang="en-US" sz="2000" dirty="0">
                  <a:solidFill>
                    <a:schemeClr val="tx1"/>
                  </a:solidFill>
                </a:endParaRPr>
              </a:p>
            </p:txBody>
          </p:sp>
          <p:sp>
            <p:nvSpPr>
              <p:cNvPr id="13" name="矩形 12"/>
              <p:cNvSpPr/>
              <p:nvPr/>
            </p:nvSpPr>
            <p:spPr>
              <a:xfrm>
                <a:off x="5173518" y="4924201"/>
                <a:ext cx="934713" cy="433137"/>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rPr>
                  <a:t>Hash2</a:t>
                </a:r>
                <a:endParaRPr lang="zh-TW" altLang="en-US" sz="2000" dirty="0">
                  <a:solidFill>
                    <a:schemeClr val="tx1"/>
                  </a:solidFill>
                </a:endParaRPr>
              </a:p>
            </p:txBody>
          </p:sp>
          <p:sp>
            <p:nvSpPr>
              <p:cNvPr id="14" name="矩形 13"/>
              <p:cNvSpPr/>
              <p:nvPr/>
            </p:nvSpPr>
            <p:spPr>
              <a:xfrm>
                <a:off x="6204484" y="4924201"/>
                <a:ext cx="934713" cy="433137"/>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rPr>
                  <a:t>Hash3</a:t>
                </a:r>
                <a:endParaRPr lang="zh-TW" altLang="en-US" sz="2000" dirty="0">
                  <a:solidFill>
                    <a:schemeClr val="tx1"/>
                  </a:solidFill>
                </a:endParaRPr>
              </a:p>
            </p:txBody>
          </p:sp>
          <p:sp>
            <p:nvSpPr>
              <p:cNvPr id="15" name="矩形 14"/>
              <p:cNvSpPr/>
              <p:nvPr/>
            </p:nvSpPr>
            <p:spPr>
              <a:xfrm>
                <a:off x="6201463" y="5669036"/>
                <a:ext cx="934713" cy="433137"/>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solidFill>
                      <a:schemeClr val="tx1"/>
                    </a:solidFill>
                  </a:rPr>
                  <a:t>Tx3</a:t>
                </a:r>
                <a:endParaRPr lang="zh-TW" altLang="en-US" sz="2000" dirty="0">
                  <a:solidFill>
                    <a:schemeClr val="tx1"/>
                  </a:solidFill>
                </a:endParaRPr>
              </a:p>
            </p:txBody>
          </p:sp>
          <p:cxnSp>
            <p:nvCxnSpPr>
              <p:cNvPr id="16" name="直線單箭頭接點 15"/>
              <p:cNvCxnSpPr>
                <a:stCxn id="11" idx="0"/>
              </p:cNvCxnSpPr>
              <p:nvPr/>
            </p:nvCxnSpPr>
            <p:spPr>
              <a:xfrm flipV="1">
                <a:off x="4179756" y="3863700"/>
                <a:ext cx="809624" cy="3820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12" idx="0"/>
              </p:cNvCxnSpPr>
              <p:nvPr/>
            </p:nvCxnSpPr>
            <p:spPr>
              <a:xfrm flipH="1" flipV="1">
                <a:off x="5592569" y="3889240"/>
                <a:ext cx="621497" cy="3297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3" idx="0"/>
              </p:cNvCxnSpPr>
              <p:nvPr/>
            </p:nvCxnSpPr>
            <p:spPr>
              <a:xfrm flipV="1">
                <a:off x="5640875" y="4678894"/>
                <a:ext cx="376255" cy="24530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4" idx="0"/>
              </p:cNvCxnSpPr>
              <p:nvPr/>
            </p:nvCxnSpPr>
            <p:spPr>
              <a:xfrm flipH="1" flipV="1">
                <a:off x="6351455" y="4665488"/>
                <a:ext cx="320386" cy="2587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V="1">
                <a:off x="6668819" y="5364833"/>
                <a:ext cx="0" cy="3038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28" name="群組 27"/>
            <p:cNvGrpSpPr/>
            <p:nvPr/>
          </p:nvGrpSpPr>
          <p:grpSpPr>
            <a:xfrm>
              <a:off x="791571" y="2410465"/>
              <a:ext cx="2275369" cy="1507283"/>
              <a:chOff x="586853" y="2410465"/>
              <a:chExt cx="2275369" cy="1507283"/>
            </a:xfrm>
          </p:grpSpPr>
          <p:sp>
            <p:nvSpPr>
              <p:cNvPr id="24" name="矩形 23"/>
              <p:cNvSpPr/>
              <p:nvPr/>
            </p:nvSpPr>
            <p:spPr>
              <a:xfrm>
                <a:off x="586853" y="2410465"/>
                <a:ext cx="2275369" cy="15072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800" dirty="0" smtClean="0">
                    <a:solidFill>
                      <a:schemeClr val="tx1"/>
                    </a:solidFill>
                  </a:rPr>
                  <a:t>區塊頭</a:t>
                </a:r>
                <a:endParaRPr lang="en-US" altLang="zh-TW" sz="1200" dirty="0" smtClean="0"/>
              </a:p>
              <a:p>
                <a:pPr algn="ctr"/>
                <a:endParaRPr lang="en-US" altLang="zh-TW" dirty="0"/>
              </a:p>
              <a:p>
                <a:pPr algn="ctr"/>
                <a:endParaRPr lang="en-US" altLang="zh-TW" dirty="0" smtClean="0"/>
              </a:p>
              <a:p>
                <a:pPr algn="ctr"/>
                <a:endParaRPr lang="en-US" altLang="zh-TW" dirty="0"/>
              </a:p>
              <a:p>
                <a:pPr algn="ctr"/>
                <a:endParaRPr lang="en-US" altLang="zh-TW" dirty="0" smtClean="0"/>
              </a:p>
              <a:p>
                <a:pPr algn="ctr"/>
                <a:endParaRPr lang="zh-TW" altLang="en-US" dirty="0"/>
              </a:p>
            </p:txBody>
          </p:sp>
          <p:sp>
            <p:nvSpPr>
              <p:cNvPr id="25" name="矩形 24"/>
              <p:cNvSpPr/>
              <p:nvPr/>
            </p:nvSpPr>
            <p:spPr>
              <a:xfrm>
                <a:off x="724918" y="2792522"/>
                <a:ext cx="1241532" cy="456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tx1"/>
                    </a:solidFill>
                  </a:rPr>
                  <a:t>前次雜湊值</a:t>
                </a:r>
                <a:endParaRPr lang="zh-TW" altLang="en-US" sz="1600" dirty="0">
                  <a:solidFill>
                    <a:schemeClr val="tx1"/>
                  </a:solidFill>
                </a:endParaRPr>
              </a:p>
            </p:txBody>
          </p:sp>
          <p:sp>
            <p:nvSpPr>
              <p:cNvPr id="26" name="矩形 25"/>
              <p:cNvSpPr/>
              <p:nvPr/>
            </p:nvSpPr>
            <p:spPr>
              <a:xfrm>
                <a:off x="2073863" y="2792522"/>
                <a:ext cx="714821" cy="456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tx1"/>
                    </a:solidFill>
                  </a:rPr>
                  <a:t>亂數</a:t>
                </a:r>
                <a:endParaRPr lang="zh-TW" altLang="en-US" sz="1600" dirty="0">
                  <a:solidFill>
                    <a:schemeClr val="tx1"/>
                  </a:solidFill>
                </a:endParaRPr>
              </a:p>
            </p:txBody>
          </p:sp>
          <p:sp>
            <p:nvSpPr>
              <p:cNvPr id="27" name="矩形 26"/>
              <p:cNvSpPr/>
              <p:nvPr/>
            </p:nvSpPr>
            <p:spPr>
              <a:xfrm>
                <a:off x="1238699" y="3344257"/>
                <a:ext cx="1142883" cy="456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chemeClr val="tx1"/>
                    </a:solidFill>
                  </a:rPr>
                  <a:t>Merkle</a:t>
                </a:r>
                <a:r>
                  <a:rPr lang="en-US" altLang="zh-TW" dirty="0" smtClean="0">
                    <a:solidFill>
                      <a:schemeClr val="tx1"/>
                    </a:solidFill>
                  </a:rPr>
                  <a:t> Root</a:t>
                </a:r>
                <a:endParaRPr lang="zh-TW" altLang="en-US" dirty="0">
                  <a:solidFill>
                    <a:schemeClr val="tx1"/>
                  </a:solidFill>
                </a:endParaRPr>
              </a:p>
            </p:txBody>
          </p:sp>
        </p:grpSp>
        <p:grpSp>
          <p:nvGrpSpPr>
            <p:cNvPr id="29" name="群組 28"/>
            <p:cNvGrpSpPr/>
            <p:nvPr/>
          </p:nvGrpSpPr>
          <p:grpSpPr>
            <a:xfrm>
              <a:off x="6424357" y="2425540"/>
              <a:ext cx="2275369" cy="1507283"/>
              <a:chOff x="586853" y="2410465"/>
              <a:chExt cx="2275369" cy="1507283"/>
            </a:xfrm>
          </p:grpSpPr>
          <p:sp>
            <p:nvSpPr>
              <p:cNvPr id="30" name="矩形 29"/>
              <p:cNvSpPr/>
              <p:nvPr/>
            </p:nvSpPr>
            <p:spPr>
              <a:xfrm>
                <a:off x="586853" y="2410465"/>
                <a:ext cx="2275369" cy="15072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800" dirty="0" smtClean="0">
                    <a:solidFill>
                      <a:schemeClr val="tx1"/>
                    </a:solidFill>
                  </a:rPr>
                  <a:t>區塊頭</a:t>
                </a:r>
                <a:endParaRPr lang="en-US" altLang="zh-TW" sz="1200" dirty="0" smtClean="0"/>
              </a:p>
              <a:p>
                <a:pPr algn="ctr"/>
                <a:endParaRPr lang="en-US" altLang="zh-TW" dirty="0"/>
              </a:p>
              <a:p>
                <a:pPr algn="ctr"/>
                <a:endParaRPr lang="en-US" altLang="zh-TW" dirty="0" smtClean="0"/>
              </a:p>
              <a:p>
                <a:pPr algn="ctr"/>
                <a:endParaRPr lang="en-US" altLang="zh-TW" dirty="0"/>
              </a:p>
              <a:p>
                <a:pPr algn="ctr"/>
                <a:endParaRPr lang="en-US" altLang="zh-TW" dirty="0" smtClean="0"/>
              </a:p>
              <a:p>
                <a:pPr algn="ctr"/>
                <a:endParaRPr lang="zh-TW" altLang="en-US" dirty="0"/>
              </a:p>
            </p:txBody>
          </p:sp>
          <p:sp>
            <p:nvSpPr>
              <p:cNvPr id="31" name="矩形 30"/>
              <p:cNvSpPr/>
              <p:nvPr/>
            </p:nvSpPr>
            <p:spPr>
              <a:xfrm>
                <a:off x="724918" y="2792522"/>
                <a:ext cx="1241532" cy="456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tx1"/>
                    </a:solidFill>
                  </a:rPr>
                  <a:t>前次雜湊值</a:t>
                </a:r>
                <a:endParaRPr lang="zh-TW" altLang="en-US" sz="1600" dirty="0">
                  <a:solidFill>
                    <a:schemeClr val="tx1"/>
                  </a:solidFill>
                </a:endParaRPr>
              </a:p>
            </p:txBody>
          </p:sp>
          <p:sp>
            <p:nvSpPr>
              <p:cNvPr id="32" name="矩形 31"/>
              <p:cNvSpPr/>
              <p:nvPr/>
            </p:nvSpPr>
            <p:spPr>
              <a:xfrm>
                <a:off x="2073863" y="2792522"/>
                <a:ext cx="714821" cy="456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tx1"/>
                    </a:solidFill>
                  </a:rPr>
                  <a:t>亂數</a:t>
                </a:r>
                <a:endParaRPr lang="zh-TW" altLang="en-US" sz="1600" dirty="0">
                  <a:solidFill>
                    <a:schemeClr val="tx1"/>
                  </a:solidFill>
                </a:endParaRPr>
              </a:p>
            </p:txBody>
          </p:sp>
          <p:sp>
            <p:nvSpPr>
              <p:cNvPr id="33" name="矩形 32"/>
              <p:cNvSpPr/>
              <p:nvPr/>
            </p:nvSpPr>
            <p:spPr>
              <a:xfrm>
                <a:off x="1238699" y="3344257"/>
                <a:ext cx="1142883" cy="456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chemeClr val="tx1"/>
                    </a:solidFill>
                  </a:rPr>
                  <a:t>Merkle</a:t>
                </a:r>
                <a:r>
                  <a:rPr lang="en-US" altLang="zh-TW" dirty="0" smtClean="0">
                    <a:solidFill>
                      <a:schemeClr val="tx1"/>
                    </a:solidFill>
                  </a:rPr>
                  <a:t> Root</a:t>
                </a:r>
                <a:endParaRPr lang="zh-TW" altLang="en-US" dirty="0">
                  <a:solidFill>
                    <a:schemeClr val="tx1"/>
                  </a:solidFill>
                </a:endParaRPr>
              </a:p>
            </p:txBody>
          </p:sp>
        </p:grpSp>
        <p:cxnSp>
          <p:nvCxnSpPr>
            <p:cNvPr id="35" name="直線單箭頭接點 34"/>
            <p:cNvCxnSpPr>
              <a:endCxn id="25" idx="1"/>
            </p:cNvCxnSpPr>
            <p:nvPr/>
          </p:nvCxnSpPr>
          <p:spPr>
            <a:xfrm flipV="1">
              <a:off x="382137" y="3020964"/>
              <a:ext cx="547499" cy="15074"/>
            </a:xfrm>
            <a:prstGeom prst="straightConnector1">
              <a:avLst/>
            </a:prstGeom>
            <a:ln w="31750">
              <a:tailEnd type="stealth"/>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endCxn id="8" idx="1"/>
            </p:cNvCxnSpPr>
            <p:nvPr/>
          </p:nvCxnSpPr>
          <p:spPr>
            <a:xfrm flipV="1">
              <a:off x="3087138" y="3028932"/>
              <a:ext cx="479576" cy="7106"/>
            </a:xfrm>
            <a:prstGeom prst="straightConnector1">
              <a:avLst/>
            </a:prstGeom>
            <a:ln w="31750">
              <a:tailEnd type="stealth"/>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endCxn id="31" idx="1"/>
            </p:cNvCxnSpPr>
            <p:nvPr/>
          </p:nvCxnSpPr>
          <p:spPr>
            <a:xfrm flipV="1">
              <a:off x="6128898" y="3036039"/>
              <a:ext cx="433524" cy="13408"/>
            </a:xfrm>
            <a:prstGeom prst="straightConnector1">
              <a:avLst/>
            </a:prstGeom>
            <a:ln w="31750">
              <a:tailEnd type="stealth"/>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V="1">
              <a:off x="8694908" y="3049447"/>
              <a:ext cx="433524" cy="13408"/>
            </a:xfrm>
            <a:prstGeom prst="straightConnector1">
              <a:avLst/>
            </a:prstGeom>
            <a:ln w="31750">
              <a:tailEnd type="stealth"/>
            </a:ln>
          </p:spPr>
          <p:style>
            <a:lnRef idx="1">
              <a:schemeClr val="accent1"/>
            </a:lnRef>
            <a:fillRef idx="0">
              <a:schemeClr val="accent1"/>
            </a:fillRef>
            <a:effectRef idx="0">
              <a:schemeClr val="accent1"/>
            </a:effectRef>
            <a:fontRef idx="minor">
              <a:schemeClr val="tx1"/>
            </a:fontRef>
          </p:style>
        </p:cxnSp>
        <p:sp>
          <p:nvSpPr>
            <p:cNvPr id="43" name="文字方塊 42"/>
            <p:cNvSpPr txBox="1"/>
            <p:nvPr/>
          </p:nvSpPr>
          <p:spPr>
            <a:xfrm>
              <a:off x="382137" y="1949604"/>
              <a:ext cx="2962671" cy="400110"/>
            </a:xfrm>
            <a:prstGeom prst="rect">
              <a:avLst/>
            </a:prstGeom>
            <a:noFill/>
          </p:spPr>
          <p:txBody>
            <a:bodyPr wrap="none" rtlCol="0">
              <a:spAutoFit/>
            </a:bodyPr>
            <a:lstStyle/>
            <a:p>
              <a:r>
                <a:rPr lang="zh-TW" altLang="en-US" sz="2000" dirty="0" smtClean="0"/>
                <a:t>最長工作量證明</a:t>
              </a:r>
              <a:r>
                <a:rPr lang="en-US" altLang="zh-TW" sz="2000" dirty="0" smtClean="0"/>
                <a:t>(</a:t>
              </a:r>
              <a:r>
                <a:rPr lang="en-US" altLang="zh-TW" sz="2000" dirty="0" err="1" smtClean="0"/>
                <a:t>PoW</a:t>
              </a:r>
              <a:r>
                <a:rPr lang="en-US" altLang="zh-TW" sz="2000" dirty="0" smtClean="0"/>
                <a:t>)</a:t>
              </a:r>
              <a:r>
                <a:rPr lang="zh-TW" altLang="en-US" sz="2000" dirty="0" smtClean="0"/>
                <a:t>鏈</a:t>
              </a:r>
              <a:endParaRPr lang="zh-TW" altLang="en-US" sz="2000" dirty="0"/>
            </a:p>
          </p:txBody>
        </p:sp>
      </p:grpSp>
      <p:sp>
        <p:nvSpPr>
          <p:cNvPr id="39"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84CB5F56-6D97-4867-B3F2-83369B84F889}" type="slidenum">
              <a:rPr lang="en-US" altLang="zh-TW" smtClean="0">
                <a:solidFill>
                  <a:srgbClr val="0091EA"/>
                </a:solidFill>
              </a:rPr>
              <a:t>37</a:t>
            </a:fld>
            <a:endParaRPr lang="zh-TW" altLang="en-US" dirty="0" smtClean="0">
              <a:solidFill>
                <a:srgbClr val="0091EA"/>
              </a:solidFill>
            </a:endParaRPr>
          </a:p>
        </p:txBody>
      </p:sp>
    </p:spTree>
    <p:extLst>
      <p:ext uri="{BB962C8B-B14F-4D97-AF65-F5344CB8AC3E}">
        <p14:creationId xmlns:p14="http://schemas.microsoft.com/office/powerpoint/2010/main" val="41185153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智能合約 </a:t>
            </a:r>
            <a:r>
              <a:rPr lang="en-US" altLang="zh-TW" dirty="0" smtClean="0"/>
              <a:t/>
            </a:r>
            <a:br>
              <a:rPr lang="en-US" altLang="zh-TW" dirty="0" smtClean="0"/>
            </a:br>
            <a:r>
              <a:rPr lang="en-US" altLang="zh-TW" dirty="0" smtClean="0"/>
              <a:t>(Smart Contract)</a:t>
            </a:r>
            <a:endParaRPr lang="zh-TW" altLang="en-US" dirty="0"/>
          </a:p>
        </p:txBody>
      </p:sp>
      <p:sp>
        <p:nvSpPr>
          <p:cNvPr id="3" name="副標題 2"/>
          <p:cNvSpPr>
            <a:spLocks noGrp="1"/>
          </p:cNvSpPr>
          <p:nvPr>
            <p:ph type="subTitle" idx="1"/>
          </p:nvPr>
        </p:nvSpPr>
        <p:spPr/>
        <p:txBody>
          <a:bodyPr/>
          <a:lstStyle/>
          <a:p>
            <a:endParaRPr lang="zh-TW" altLang="en-US"/>
          </a:p>
        </p:txBody>
      </p:sp>
      <p:sp>
        <p:nvSpPr>
          <p:cNvPr id="5"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737FE86D-5AA7-4ECB-B252-3582E85CBF4D}" type="slidenum">
              <a:rPr lang="en-US" altLang="zh-TW" smtClean="0">
                <a:solidFill>
                  <a:srgbClr val="0091EA"/>
                </a:solidFill>
              </a:rPr>
              <a:t>38</a:t>
            </a:fld>
            <a:endParaRPr lang="zh-TW" altLang="en-US" dirty="0" smtClean="0">
              <a:solidFill>
                <a:srgbClr val="0091EA"/>
              </a:solidFill>
            </a:endParaRPr>
          </a:p>
        </p:txBody>
      </p:sp>
    </p:spTree>
    <p:extLst>
      <p:ext uri="{BB962C8B-B14F-4D97-AF65-F5344CB8AC3E}">
        <p14:creationId xmlns:p14="http://schemas.microsoft.com/office/powerpoint/2010/main" val="36861846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智能合約 </a:t>
            </a:r>
            <a:r>
              <a:rPr lang="en-US" altLang="zh-TW" dirty="0" smtClean="0"/>
              <a:t>(</a:t>
            </a:r>
            <a:r>
              <a:rPr lang="en-US" altLang="zh-TW" dirty="0"/>
              <a:t>Smart Contract)</a:t>
            </a:r>
            <a:endParaRPr lang="zh-TW" altLang="en-US" dirty="0"/>
          </a:p>
        </p:txBody>
      </p:sp>
      <p:sp>
        <p:nvSpPr>
          <p:cNvPr id="3" name="文字版面配置區 2"/>
          <p:cNvSpPr>
            <a:spLocks noGrp="1"/>
          </p:cNvSpPr>
          <p:nvPr>
            <p:ph type="body" idx="1"/>
          </p:nvPr>
        </p:nvSpPr>
        <p:spPr>
          <a:xfrm>
            <a:off x="786150" y="1682267"/>
            <a:ext cx="7571700" cy="4305578"/>
          </a:xfrm>
          <a:blipFill>
            <a:blip r:embed="rId3"/>
            <a:tile tx="0" ty="0" sx="100000" sy="100000" flip="none" algn="tl"/>
          </a:blipFill>
          <a:scene3d>
            <a:camera prst="orthographicFront"/>
            <a:lightRig rig="threePt" dir="t"/>
          </a:scene3d>
          <a:sp3d>
            <a:bevelT/>
          </a:sp3d>
        </p:spPr>
        <p:txBody>
          <a:bodyPr/>
          <a:lstStyle/>
          <a:p>
            <a:r>
              <a:rPr lang="zh-TW" altLang="en-US" dirty="0" smtClean="0"/>
              <a:t>這是一</a:t>
            </a:r>
            <a:r>
              <a:rPr lang="zh-TW" altLang="en-US" dirty="0"/>
              <a:t>種旨在</a:t>
            </a:r>
            <a:r>
              <a:rPr lang="zh-TW" altLang="en-US" dirty="0" smtClean="0"/>
              <a:t>以訊息</a:t>
            </a:r>
            <a:r>
              <a:rPr lang="zh-TW" altLang="en-US" dirty="0"/>
              <a:t>化方式傳播、驗證或執行合同的計算機協議</a:t>
            </a:r>
            <a:r>
              <a:rPr lang="zh-TW" altLang="en-US" dirty="0" smtClean="0"/>
              <a:t>。</a:t>
            </a:r>
            <a:endParaRPr lang="en-US" altLang="zh-TW" dirty="0" smtClean="0"/>
          </a:p>
          <a:p>
            <a:pPr lvl="1"/>
            <a:r>
              <a:rPr lang="zh-TW" altLang="en-US" dirty="0" smtClean="0"/>
              <a:t>在區塊鏈上使用如比特幣與某人達成某種協議。</a:t>
            </a:r>
            <a:endParaRPr lang="en-US" altLang="zh-TW" dirty="0" smtClean="0"/>
          </a:p>
          <a:p>
            <a:r>
              <a:rPr lang="zh-TW" altLang="en-US" dirty="0" smtClean="0"/>
              <a:t>智</a:t>
            </a:r>
            <a:r>
              <a:rPr lang="zh-TW" altLang="en-US" dirty="0"/>
              <a:t>能合約允許在沒有第三方的情況下進行可信交易</a:t>
            </a:r>
            <a:r>
              <a:rPr lang="zh-TW" altLang="en-US" dirty="0" smtClean="0"/>
              <a:t>。</a:t>
            </a:r>
            <a:endParaRPr lang="en-US" altLang="zh-TW" dirty="0" smtClean="0"/>
          </a:p>
          <a:p>
            <a:pPr lvl="1"/>
            <a:r>
              <a:rPr lang="zh-TW" altLang="en-US" dirty="0" smtClean="0"/>
              <a:t>這</a:t>
            </a:r>
            <a:r>
              <a:rPr lang="zh-TW" altLang="en-US" dirty="0"/>
              <a:t>些交易可追蹤且不可逆</a:t>
            </a:r>
            <a:r>
              <a:rPr lang="zh-TW" altLang="en-US" dirty="0" smtClean="0"/>
              <a:t>轉，同樣是彼此之間同意或不同意做某事，但是無須再信任彼此。</a:t>
            </a:r>
            <a:endParaRPr lang="en-US" altLang="zh-TW" dirty="0" smtClean="0"/>
          </a:p>
          <a:p>
            <a:r>
              <a:rPr lang="zh-TW" altLang="en-US" dirty="0" smtClean="0"/>
              <a:t>智</a:t>
            </a:r>
            <a:r>
              <a:rPr lang="zh-TW" altLang="en-US" dirty="0"/>
              <a:t>能合約概</a:t>
            </a:r>
            <a:r>
              <a:rPr lang="zh-TW" altLang="en-US" dirty="0" smtClean="0"/>
              <a:t>念</a:t>
            </a:r>
            <a:r>
              <a:rPr lang="zh-TW" altLang="en-US" dirty="0"/>
              <a:t>首</a:t>
            </a:r>
            <a:r>
              <a:rPr lang="zh-TW" altLang="en-US" dirty="0" smtClean="0"/>
              <a:t>次</a:t>
            </a:r>
            <a:r>
              <a:rPr lang="zh-TW" altLang="en-US" dirty="0"/>
              <a:t>於</a:t>
            </a:r>
            <a:r>
              <a:rPr lang="en-US" altLang="zh-TW" dirty="0"/>
              <a:t>1994</a:t>
            </a:r>
            <a:r>
              <a:rPr lang="zh-TW" altLang="en-US" dirty="0"/>
              <a:t>年</a:t>
            </a:r>
            <a:r>
              <a:rPr lang="zh-TW" altLang="en-US" dirty="0" smtClean="0"/>
              <a:t>由</a:t>
            </a:r>
            <a:r>
              <a:rPr lang="en-US" altLang="zh-TW" dirty="0"/>
              <a:t>Nick </a:t>
            </a:r>
            <a:r>
              <a:rPr lang="en-US" altLang="zh-TW" dirty="0" smtClean="0"/>
              <a:t>Szabo</a:t>
            </a:r>
            <a:r>
              <a:rPr lang="zh-TW" altLang="en-US" dirty="0" smtClean="0"/>
              <a:t>提</a:t>
            </a:r>
            <a:r>
              <a:rPr lang="zh-TW" altLang="en-US" dirty="0"/>
              <a:t>出。</a:t>
            </a:r>
          </a:p>
        </p:txBody>
      </p:sp>
      <p:sp>
        <p:nvSpPr>
          <p:cNvPr id="5"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FA1A4A32-0378-42F3-8E43-54A994494F69}" type="slidenum">
              <a:rPr lang="en-US" altLang="zh-TW" smtClean="0">
                <a:solidFill>
                  <a:srgbClr val="0091EA"/>
                </a:solidFill>
              </a:rPr>
              <a:t>39</a:t>
            </a:fld>
            <a:endParaRPr lang="zh-TW" altLang="en-US" dirty="0" smtClean="0">
              <a:solidFill>
                <a:srgbClr val="0091EA"/>
              </a:solidFill>
            </a:endParaRPr>
          </a:p>
        </p:txBody>
      </p:sp>
    </p:spTree>
    <p:extLst>
      <p:ext uri="{BB962C8B-B14F-4D97-AF65-F5344CB8AC3E}">
        <p14:creationId xmlns:p14="http://schemas.microsoft.com/office/powerpoint/2010/main" val="2796714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zh-TW" altLang="en-US" dirty="0" smtClean="0"/>
              <a:t>區塊鏈介紹</a:t>
            </a:r>
            <a:endParaRPr lang="zh-TW" altLang="en-US" dirty="0"/>
          </a:p>
          <a:p>
            <a:endParaRPr lang="zh-TW" altLang="en-US" dirty="0"/>
          </a:p>
        </p:txBody>
      </p:sp>
      <p:sp>
        <p:nvSpPr>
          <p:cNvPr id="3"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00000000-1234-1234-1234-123412341234}" type="slidenum">
              <a:rPr lang="en-US" altLang="zh-TW" smtClean="0">
                <a:solidFill>
                  <a:srgbClr val="0091EA"/>
                </a:solidFill>
              </a:rPr>
              <a:pPr/>
              <a:t>4</a:t>
            </a:fld>
            <a:endParaRPr lang="zh-TW" altLang="en-US" dirty="0" smtClean="0">
              <a:solidFill>
                <a:srgbClr val="0091EA"/>
              </a:solidFill>
            </a:endParaRPr>
          </a:p>
        </p:txBody>
      </p:sp>
    </p:spTree>
    <p:extLst>
      <p:ext uri="{BB962C8B-B14F-4D97-AF65-F5344CB8AC3E}">
        <p14:creationId xmlns:p14="http://schemas.microsoft.com/office/powerpoint/2010/main" val="35640343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智能合約 </a:t>
            </a:r>
            <a:r>
              <a:rPr lang="en-US" altLang="zh-TW" dirty="0"/>
              <a:t>(Smart Contract)</a:t>
            </a:r>
            <a:endParaRPr lang="zh-TW" altLang="en-US" dirty="0"/>
          </a:p>
        </p:txBody>
      </p:sp>
      <p:sp>
        <p:nvSpPr>
          <p:cNvPr id="3" name="文字版面配置區 2"/>
          <p:cNvSpPr>
            <a:spLocks noGrp="1"/>
          </p:cNvSpPr>
          <p:nvPr>
            <p:ph type="body" idx="1"/>
          </p:nvPr>
        </p:nvSpPr>
        <p:spPr>
          <a:xfrm>
            <a:off x="786150" y="1682267"/>
            <a:ext cx="7571700" cy="4202339"/>
          </a:xfrm>
          <a:blipFill>
            <a:blip r:embed="rId3"/>
            <a:tile tx="0" ty="0" sx="100000" sy="100000" flip="none" algn="tl"/>
          </a:blipFill>
          <a:scene3d>
            <a:camera prst="orthographicFront"/>
            <a:lightRig rig="threePt" dir="t"/>
          </a:scene3d>
          <a:sp3d>
            <a:bevelT/>
          </a:sp3d>
        </p:spPr>
        <p:txBody>
          <a:bodyPr/>
          <a:lstStyle/>
          <a:p>
            <a:r>
              <a:rPr lang="zh-TW" altLang="en-US" dirty="0" smtClean="0"/>
              <a:t>智能合約的三要素</a:t>
            </a:r>
            <a:endParaRPr lang="en-US" altLang="zh-TW" dirty="0" smtClean="0"/>
          </a:p>
          <a:p>
            <a:pPr lvl="1">
              <a:spcBef>
                <a:spcPts val="600"/>
              </a:spcBef>
            </a:pPr>
            <a:r>
              <a:rPr lang="zh-TW" altLang="en-US" b="1" dirty="0" smtClean="0">
                <a:solidFill>
                  <a:srgbClr val="C00000"/>
                </a:solidFill>
              </a:rPr>
              <a:t>自治</a:t>
            </a:r>
            <a:r>
              <a:rPr lang="zh-TW" altLang="en-US" dirty="0" smtClean="0"/>
              <a:t>：表示合約一旦啟動就會自動運作，不需要合約的發起者進行任何干預。</a:t>
            </a:r>
            <a:endParaRPr lang="en-US" altLang="zh-TW" dirty="0" smtClean="0"/>
          </a:p>
          <a:p>
            <a:pPr lvl="1">
              <a:spcBef>
                <a:spcPts val="600"/>
              </a:spcBef>
            </a:pPr>
            <a:r>
              <a:rPr lang="zh-TW" altLang="en-US" b="1" dirty="0" smtClean="0">
                <a:solidFill>
                  <a:srgbClr val="C00000"/>
                </a:solidFill>
              </a:rPr>
              <a:t>自足</a:t>
            </a:r>
            <a:r>
              <a:rPr lang="zh-TW" altLang="en-US" dirty="0" smtClean="0"/>
              <a:t>：智能合約能夠獲取資源達到自足，也就是說，透過提供服務或者發行資產來獲取資金，當需要時，例如電力或儲存空間需求時，就可以使用這些資金。</a:t>
            </a:r>
            <a:endParaRPr lang="en-US" altLang="zh-TW" dirty="0" smtClean="0"/>
          </a:p>
          <a:p>
            <a:pPr lvl="1">
              <a:spcBef>
                <a:spcPts val="600"/>
              </a:spcBef>
            </a:pPr>
            <a:r>
              <a:rPr lang="zh-TW" altLang="en-US" b="1" dirty="0" smtClean="0">
                <a:solidFill>
                  <a:srgbClr val="C00000"/>
                </a:solidFill>
              </a:rPr>
              <a:t>去中心化</a:t>
            </a:r>
            <a:r>
              <a:rPr lang="zh-TW" altLang="en-US" dirty="0" smtClean="0"/>
              <a:t>：智能合約並不依賴單個中心化的伺服器，而是分散在各個網路節點自動運作。</a:t>
            </a:r>
            <a:endParaRPr lang="zh-TW" altLang="en-US" dirty="0"/>
          </a:p>
        </p:txBody>
      </p:sp>
      <p:sp>
        <p:nvSpPr>
          <p:cNvPr id="5"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AE00C372-85EE-41FE-9696-A1DD0AC151F4}" type="slidenum">
              <a:rPr lang="en-US" altLang="zh-TW" smtClean="0">
                <a:solidFill>
                  <a:srgbClr val="0091EA"/>
                </a:solidFill>
              </a:rPr>
              <a:t>40</a:t>
            </a:fld>
            <a:endParaRPr lang="zh-TW" altLang="en-US" dirty="0" smtClean="0">
              <a:solidFill>
                <a:srgbClr val="0091EA"/>
              </a:solidFill>
            </a:endParaRPr>
          </a:p>
        </p:txBody>
      </p:sp>
    </p:spTree>
    <p:extLst>
      <p:ext uri="{BB962C8B-B14F-4D97-AF65-F5344CB8AC3E}">
        <p14:creationId xmlns:p14="http://schemas.microsoft.com/office/powerpoint/2010/main" val="15865139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自主智</a:t>
            </a:r>
            <a:r>
              <a:rPr lang="zh-TW" altLang="en-US" dirty="0"/>
              <a:t>能</a:t>
            </a:r>
            <a:r>
              <a:rPr lang="zh-TW" altLang="en-US" dirty="0" smtClean="0"/>
              <a:t>合約</a:t>
            </a:r>
            <a:endParaRPr lang="zh-TW" altLang="en-US" dirty="0"/>
          </a:p>
        </p:txBody>
      </p:sp>
      <p:sp>
        <p:nvSpPr>
          <p:cNvPr id="3" name="文字版面配置區 2"/>
          <p:cNvSpPr>
            <a:spLocks noGrp="1"/>
          </p:cNvSpPr>
          <p:nvPr>
            <p:ph type="body" idx="1"/>
          </p:nvPr>
        </p:nvSpPr>
        <p:spPr>
          <a:xfrm>
            <a:off x="648393" y="1537850"/>
            <a:ext cx="8196349" cy="4680070"/>
          </a:xfrm>
          <a:blipFill>
            <a:blip r:embed="rId3"/>
            <a:tile tx="0" ty="0" sx="100000" sy="100000" flip="none" algn="tl"/>
          </a:blipFill>
          <a:scene3d>
            <a:camera prst="orthographicFront"/>
            <a:lightRig rig="threePt" dir="t"/>
          </a:scene3d>
          <a:sp3d>
            <a:bevelT/>
          </a:sp3d>
        </p:spPr>
        <p:txBody>
          <a:bodyPr/>
          <a:lstStyle/>
          <a:p>
            <a:pPr>
              <a:spcAft>
                <a:spcPts val="600"/>
              </a:spcAft>
            </a:pPr>
            <a:r>
              <a:rPr lang="en-US" altLang="zh-TW" dirty="0" err="1" smtClean="0">
                <a:solidFill>
                  <a:srgbClr val="C00000"/>
                </a:solidFill>
              </a:rPr>
              <a:t>Dapp</a:t>
            </a:r>
            <a:r>
              <a:rPr lang="en-US" altLang="zh-TW" dirty="0" smtClean="0">
                <a:solidFill>
                  <a:srgbClr val="C00000"/>
                </a:solidFill>
              </a:rPr>
              <a:t> (Decentralized application)</a:t>
            </a:r>
            <a:r>
              <a:rPr lang="zh-TW" altLang="en-US" dirty="0" smtClean="0">
                <a:solidFill>
                  <a:srgbClr val="C00000"/>
                </a:solidFill>
              </a:rPr>
              <a:t>去中心化應用</a:t>
            </a:r>
            <a:endParaRPr lang="en-US" altLang="zh-TW" dirty="0" smtClean="0">
              <a:solidFill>
                <a:srgbClr val="C00000"/>
              </a:solidFill>
            </a:endParaRPr>
          </a:p>
          <a:p>
            <a:pPr lvl="1"/>
            <a:r>
              <a:rPr lang="zh-TW" altLang="en-US" dirty="0" smtClean="0"/>
              <a:t>區塊鏈</a:t>
            </a:r>
            <a:r>
              <a:rPr lang="en-US" altLang="zh-TW" dirty="0" smtClean="0"/>
              <a:t>2.0</a:t>
            </a:r>
            <a:r>
              <a:rPr lang="zh-TW" altLang="en-US" dirty="0" smtClean="0"/>
              <a:t>協定整體來說就是一種</a:t>
            </a:r>
            <a:r>
              <a:rPr lang="en-US" altLang="zh-TW" dirty="0" err="1" smtClean="0"/>
              <a:t>Dapp</a:t>
            </a:r>
            <a:r>
              <a:rPr lang="zh-TW" altLang="en-US" dirty="0" smtClean="0"/>
              <a:t>分散式應用，如同在</a:t>
            </a:r>
            <a:r>
              <a:rPr lang="zh-TW" altLang="en-US" dirty="0"/>
              <a:t>區塊</a:t>
            </a:r>
            <a:r>
              <a:rPr lang="zh-TW" altLang="en-US" dirty="0" smtClean="0"/>
              <a:t>鏈</a:t>
            </a:r>
            <a:r>
              <a:rPr lang="en-US" altLang="zh-TW" dirty="0" smtClean="0"/>
              <a:t>1.0</a:t>
            </a:r>
            <a:r>
              <a:rPr lang="zh-TW" altLang="en-US" dirty="0" smtClean="0"/>
              <a:t>應用中區塊鏈就是提供公共帳本功能的</a:t>
            </a:r>
            <a:r>
              <a:rPr lang="en-US" altLang="zh-TW" dirty="0" err="1" smtClean="0"/>
              <a:t>Dapp</a:t>
            </a:r>
            <a:r>
              <a:rPr lang="zh-TW" altLang="en-US" dirty="0" smtClean="0"/>
              <a:t>。</a:t>
            </a:r>
            <a:endParaRPr lang="en-US" altLang="zh-TW" dirty="0" smtClean="0"/>
          </a:p>
          <a:p>
            <a:pPr lvl="1"/>
            <a:r>
              <a:rPr lang="zh-TW" altLang="en-US" dirty="0" smtClean="0"/>
              <a:t>以太坊</a:t>
            </a:r>
            <a:r>
              <a:rPr lang="en-US" altLang="zh-TW" dirty="0" smtClean="0"/>
              <a:t>(</a:t>
            </a:r>
            <a:r>
              <a:rPr lang="en-US" altLang="zh-TW" dirty="0" err="1" smtClean="0"/>
              <a:t>Ethereum</a:t>
            </a:r>
            <a:r>
              <a:rPr lang="en-US" altLang="zh-TW" dirty="0" smtClean="0"/>
              <a:t>)</a:t>
            </a:r>
            <a:r>
              <a:rPr lang="zh-TW" altLang="en-US" dirty="0" smtClean="0"/>
              <a:t>為例，將智能合約／</a:t>
            </a:r>
            <a:r>
              <a:rPr lang="en-US" altLang="zh-TW" dirty="0" err="1" smtClean="0"/>
              <a:t>Dapp</a:t>
            </a:r>
            <a:r>
              <a:rPr lang="zh-TW" altLang="en-US" dirty="0" smtClean="0"/>
              <a:t>定義為在加密區塊鏈上執行合約條款的交易協定。</a:t>
            </a:r>
            <a:endParaRPr lang="en-US" altLang="zh-TW" dirty="0" smtClean="0"/>
          </a:p>
          <a:p>
            <a:pPr lvl="1"/>
            <a:r>
              <a:rPr lang="zh-TW" altLang="en-US" dirty="0" smtClean="0"/>
              <a:t>運作在分散式網路上，參與者資訊被安全保障，通常採取非實名制，透過網路各節點進行去中心化操作的應用。</a:t>
            </a:r>
            <a:endParaRPr lang="en-US" altLang="zh-TW" dirty="0" smtClean="0"/>
          </a:p>
          <a:p>
            <a:pPr lvl="2"/>
            <a:r>
              <a:rPr lang="zh-TW" altLang="en-US" dirty="0" smtClean="0"/>
              <a:t>案例：</a:t>
            </a:r>
            <a:r>
              <a:rPr lang="en-US" altLang="zh-TW" dirty="0" err="1" smtClean="0"/>
              <a:t>OpenBazaar</a:t>
            </a:r>
            <a:r>
              <a:rPr lang="en-US" altLang="zh-TW" dirty="0"/>
              <a:t> </a:t>
            </a:r>
            <a:r>
              <a:rPr lang="en-US" altLang="zh-TW" dirty="0" smtClean="0"/>
              <a:t>(</a:t>
            </a:r>
            <a:r>
              <a:rPr lang="zh-TW" altLang="en-US" dirty="0" smtClean="0"/>
              <a:t>去中心化的</a:t>
            </a:r>
            <a:r>
              <a:rPr lang="en-US" altLang="zh-TW" dirty="0" err="1" smtClean="0"/>
              <a:t>Craiglist</a:t>
            </a:r>
            <a:r>
              <a:rPr lang="en-US" altLang="zh-TW" dirty="0" smtClean="0"/>
              <a:t>)</a:t>
            </a:r>
            <a:r>
              <a:rPr lang="zh-TW" altLang="en-US" dirty="0" smtClean="0"/>
              <a:t>、</a:t>
            </a:r>
            <a:r>
              <a:rPr lang="en-US" altLang="zh-TW" dirty="0" err="1" smtClean="0"/>
              <a:t>Lazooz</a:t>
            </a:r>
            <a:r>
              <a:rPr lang="en-US" altLang="zh-TW" dirty="0" smtClean="0"/>
              <a:t> (</a:t>
            </a:r>
            <a:r>
              <a:rPr lang="zh-TW" altLang="en-US" dirty="0" smtClean="0"/>
              <a:t>去中心化的</a:t>
            </a:r>
            <a:r>
              <a:rPr lang="en-US" altLang="zh-TW" dirty="0" smtClean="0"/>
              <a:t>Uber)</a:t>
            </a:r>
            <a:r>
              <a:rPr lang="zh-TW" altLang="en-US" dirty="0" smtClean="0"/>
              <a:t>、</a:t>
            </a:r>
            <a:r>
              <a:rPr lang="en-US" altLang="zh-TW" dirty="0" smtClean="0"/>
              <a:t>Twister (</a:t>
            </a:r>
            <a:r>
              <a:rPr lang="zh-TW" altLang="en-US" dirty="0" smtClean="0"/>
              <a:t>去中心化的</a:t>
            </a:r>
            <a:r>
              <a:rPr lang="en-US" altLang="zh-TW" dirty="0" smtClean="0"/>
              <a:t>Twitter)</a:t>
            </a:r>
            <a:r>
              <a:rPr lang="zh-TW" altLang="en-US" dirty="0" smtClean="0"/>
              <a:t>等。</a:t>
            </a:r>
            <a:endParaRPr lang="en-US" altLang="zh-TW" dirty="0" smtClean="0"/>
          </a:p>
          <a:p>
            <a:pPr lvl="1"/>
            <a:endParaRPr lang="zh-TW" altLang="en-US" dirty="0"/>
          </a:p>
        </p:txBody>
      </p:sp>
      <p:sp>
        <p:nvSpPr>
          <p:cNvPr id="5"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1B0D6D55-D6ED-4260-925D-B0747099F24C}" type="slidenum">
              <a:rPr lang="en-US" altLang="zh-TW" smtClean="0">
                <a:solidFill>
                  <a:srgbClr val="0091EA"/>
                </a:solidFill>
              </a:rPr>
              <a:t>41</a:t>
            </a:fld>
            <a:endParaRPr lang="zh-TW" altLang="en-US" dirty="0" smtClean="0">
              <a:solidFill>
                <a:srgbClr val="0091EA"/>
              </a:solidFill>
            </a:endParaRPr>
          </a:p>
        </p:txBody>
      </p:sp>
    </p:spTree>
    <p:extLst>
      <p:ext uri="{BB962C8B-B14F-4D97-AF65-F5344CB8AC3E}">
        <p14:creationId xmlns:p14="http://schemas.microsoft.com/office/powerpoint/2010/main" val="15560322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自主智能合約</a:t>
            </a:r>
          </a:p>
        </p:txBody>
      </p:sp>
      <p:sp>
        <p:nvSpPr>
          <p:cNvPr id="3" name="文字版面配置區 2"/>
          <p:cNvSpPr>
            <a:spLocks noGrp="1"/>
          </p:cNvSpPr>
          <p:nvPr>
            <p:ph type="body" idx="1"/>
          </p:nvPr>
        </p:nvSpPr>
        <p:spPr>
          <a:blipFill>
            <a:blip r:embed="rId3"/>
            <a:tile tx="0" ty="0" sx="100000" sy="100000" flip="none" algn="tl"/>
          </a:blipFill>
          <a:scene3d>
            <a:camera prst="orthographicFront"/>
            <a:lightRig rig="threePt" dir="t"/>
          </a:scene3d>
          <a:sp3d>
            <a:bevelT/>
          </a:sp3d>
        </p:spPr>
        <p:txBody>
          <a:bodyPr/>
          <a:lstStyle/>
          <a:p>
            <a:r>
              <a:rPr lang="en-US" altLang="zh-TW" dirty="0" smtClean="0"/>
              <a:t>DAO</a:t>
            </a:r>
            <a:r>
              <a:rPr lang="zh-TW" altLang="en-US" dirty="0"/>
              <a:t>分散式自治組</a:t>
            </a:r>
            <a:r>
              <a:rPr lang="zh-TW" altLang="en-US" dirty="0" smtClean="0"/>
              <a:t>織 </a:t>
            </a:r>
            <a:r>
              <a:rPr lang="en-US" altLang="zh-TW" dirty="0" smtClean="0"/>
              <a:t>(Distributed Autonomous Organization)</a:t>
            </a:r>
            <a:r>
              <a:rPr lang="zh-TW" altLang="en-US" dirty="0" smtClean="0"/>
              <a:t> 和</a:t>
            </a:r>
            <a:r>
              <a:rPr lang="en-US" altLang="zh-TW" dirty="0" smtClean="0"/>
              <a:t>DAC</a:t>
            </a:r>
            <a:r>
              <a:rPr lang="zh-TW" altLang="en-US" dirty="0" smtClean="0"/>
              <a:t>分散式自治機構 </a:t>
            </a:r>
            <a:r>
              <a:rPr lang="en-US" altLang="zh-TW" dirty="0" smtClean="0"/>
              <a:t>(</a:t>
            </a:r>
            <a:r>
              <a:rPr lang="en-US" altLang="zh-TW" dirty="0"/>
              <a:t>Distributed Autonomous </a:t>
            </a:r>
            <a:r>
              <a:rPr lang="en-US" altLang="zh-TW" dirty="0" smtClean="0"/>
              <a:t>Corporation)</a:t>
            </a:r>
          </a:p>
          <a:p>
            <a:pPr lvl="1"/>
            <a:r>
              <a:rPr lang="zh-TW" altLang="en-US" dirty="0" smtClean="0"/>
              <a:t>一種更加複雜的</a:t>
            </a:r>
            <a:r>
              <a:rPr lang="en-US" altLang="zh-TW" dirty="0" err="1" smtClean="0"/>
              <a:t>Dapp</a:t>
            </a:r>
            <a:r>
              <a:rPr lang="zh-TW" altLang="en-US" dirty="0" smtClean="0"/>
              <a:t>形式。</a:t>
            </a:r>
            <a:endParaRPr lang="en-US" altLang="zh-TW" dirty="0" smtClean="0"/>
          </a:p>
          <a:p>
            <a:pPr lvl="1"/>
            <a:r>
              <a:rPr lang="zh-TW" altLang="en-US" dirty="0" smtClean="0"/>
              <a:t>通過一系列公開公正的規則，可以在無人干預和管理的情況下，自主運行的組織機構。</a:t>
            </a:r>
            <a:endParaRPr lang="en-US" altLang="zh-TW" dirty="0" smtClean="0"/>
          </a:p>
          <a:p>
            <a:pPr lvl="1"/>
            <a:r>
              <a:rPr lang="zh-TW" altLang="en-US" dirty="0" smtClean="0"/>
              <a:t>在</a:t>
            </a:r>
            <a:r>
              <a:rPr lang="en-US" altLang="zh-TW" dirty="0" smtClean="0"/>
              <a:t>DAO / DAC</a:t>
            </a:r>
            <a:r>
              <a:rPr lang="zh-TW" altLang="en-US" dirty="0" smtClean="0"/>
              <a:t>中，將會出現一些具代理人功能的智慧合約在區塊鏈上運作，執行預先指定或預先核准的各種任務，可以依據事件或變化條件來設定任務內容。</a:t>
            </a:r>
            <a:endParaRPr lang="en-US" altLang="zh-TW" dirty="0" smtClean="0"/>
          </a:p>
        </p:txBody>
      </p:sp>
      <p:sp>
        <p:nvSpPr>
          <p:cNvPr id="5"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B2BC829E-9CBD-4D81-9CF7-36FA00670DA9}" type="slidenum">
              <a:rPr lang="en-US" altLang="zh-TW" smtClean="0">
                <a:solidFill>
                  <a:srgbClr val="0091EA"/>
                </a:solidFill>
              </a:rPr>
              <a:t>42</a:t>
            </a:fld>
            <a:endParaRPr lang="zh-TW" altLang="en-US" dirty="0" smtClean="0">
              <a:solidFill>
                <a:srgbClr val="0091EA"/>
              </a:solidFill>
            </a:endParaRPr>
          </a:p>
        </p:txBody>
      </p:sp>
    </p:spTree>
    <p:extLst>
      <p:ext uri="{BB962C8B-B14F-4D97-AF65-F5344CB8AC3E}">
        <p14:creationId xmlns:p14="http://schemas.microsoft.com/office/powerpoint/2010/main" val="41007689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自主智能合約</a:t>
            </a:r>
          </a:p>
        </p:txBody>
      </p:sp>
      <p:sp>
        <p:nvSpPr>
          <p:cNvPr id="3" name="文字版面配置區 2"/>
          <p:cNvSpPr>
            <a:spLocks noGrp="1"/>
          </p:cNvSpPr>
          <p:nvPr>
            <p:ph type="body" idx="1"/>
          </p:nvPr>
        </p:nvSpPr>
        <p:spPr>
          <a:xfrm>
            <a:off x="786150" y="1682267"/>
            <a:ext cx="7571700" cy="3477562"/>
          </a:xfrm>
          <a:blipFill>
            <a:blip r:embed="rId3"/>
            <a:tile tx="0" ty="0" sx="100000" sy="100000" flip="none" algn="tl"/>
          </a:blipFill>
          <a:scene3d>
            <a:camera prst="orthographicFront"/>
            <a:lightRig rig="threePt" dir="t"/>
          </a:scene3d>
          <a:sp3d>
            <a:bevelT/>
          </a:sp3d>
        </p:spPr>
        <p:txBody>
          <a:bodyPr/>
          <a:lstStyle/>
          <a:p>
            <a:r>
              <a:rPr lang="zh-TW" altLang="en-US" sz="2800" dirty="0" smtClean="0"/>
              <a:t>具體實踐</a:t>
            </a:r>
            <a:r>
              <a:rPr lang="en-US" altLang="zh-TW" sz="2800" dirty="0" smtClean="0"/>
              <a:t>DAO</a:t>
            </a:r>
            <a:r>
              <a:rPr lang="zh-TW" altLang="en-US" sz="2800" dirty="0" smtClean="0"/>
              <a:t>和</a:t>
            </a:r>
            <a:r>
              <a:rPr lang="en-US" altLang="zh-TW" sz="2800" dirty="0" smtClean="0"/>
              <a:t>DAC</a:t>
            </a:r>
            <a:r>
              <a:rPr lang="zh-TW" altLang="en-US" sz="2800" dirty="0" smtClean="0"/>
              <a:t>時，有三個定律應該要被確實地放入系統準則中，並且能夠讓所有股東檢驗這三條定律是否被嚴格地執行。</a:t>
            </a:r>
            <a:endParaRPr lang="en-US" altLang="zh-TW" sz="2800" dirty="0" smtClean="0"/>
          </a:p>
          <a:p>
            <a:pPr lvl="1">
              <a:spcBef>
                <a:spcPts val="600"/>
              </a:spcBef>
            </a:pPr>
            <a:r>
              <a:rPr lang="zh-TW" altLang="en-US" b="1" dirty="0" smtClean="0">
                <a:solidFill>
                  <a:srgbClr val="C00000"/>
                </a:solidFill>
              </a:rPr>
              <a:t>第一定律：誠信機制</a:t>
            </a:r>
            <a:endParaRPr lang="en-US" altLang="zh-TW" b="1" dirty="0" smtClean="0">
              <a:solidFill>
                <a:srgbClr val="C00000"/>
              </a:solidFill>
            </a:endParaRPr>
          </a:p>
          <a:p>
            <a:pPr lvl="1">
              <a:spcBef>
                <a:spcPts val="600"/>
              </a:spcBef>
            </a:pPr>
            <a:r>
              <a:rPr lang="zh-TW" altLang="en-US" b="1" dirty="0" smtClean="0">
                <a:solidFill>
                  <a:srgbClr val="C00000"/>
                </a:solidFill>
              </a:rPr>
              <a:t>第二定律：不可侵犯機制</a:t>
            </a:r>
            <a:endParaRPr lang="en-US" altLang="zh-TW" b="1" dirty="0" smtClean="0">
              <a:solidFill>
                <a:srgbClr val="C00000"/>
              </a:solidFill>
            </a:endParaRPr>
          </a:p>
          <a:p>
            <a:pPr lvl="1">
              <a:spcBef>
                <a:spcPts val="600"/>
              </a:spcBef>
            </a:pPr>
            <a:r>
              <a:rPr lang="zh-TW" altLang="en-US" b="1" dirty="0" smtClean="0">
                <a:solidFill>
                  <a:srgbClr val="C00000"/>
                </a:solidFill>
              </a:rPr>
              <a:t>第三定律：自我保護</a:t>
            </a:r>
            <a:endParaRPr lang="en-US" altLang="zh-TW" b="1" dirty="0" smtClean="0">
              <a:solidFill>
                <a:srgbClr val="C00000"/>
              </a:solidFill>
            </a:endParaRPr>
          </a:p>
          <a:p>
            <a:endParaRPr lang="zh-TW" altLang="en-US" dirty="0"/>
          </a:p>
        </p:txBody>
      </p:sp>
      <p:sp>
        <p:nvSpPr>
          <p:cNvPr id="5"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E156B249-5C3F-48B1-9089-E7F0D28F9E3A}" type="slidenum">
              <a:rPr lang="en-US" altLang="zh-TW" smtClean="0">
                <a:solidFill>
                  <a:srgbClr val="0091EA"/>
                </a:solidFill>
              </a:rPr>
              <a:t>43</a:t>
            </a:fld>
            <a:endParaRPr lang="zh-TW" altLang="en-US" dirty="0" smtClean="0">
              <a:solidFill>
                <a:srgbClr val="0091EA"/>
              </a:solidFill>
            </a:endParaRPr>
          </a:p>
        </p:txBody>
      </p:sp>
    </p:spTree>
    <p:extLst>
      <p:ext uri="{BB962C8B-B14F-4D97-AF65-F5344CB8AC3E}">
        <p14:creationId xmlns:p14="http://schemas.microsoft.com/office/powerpoint/2010/main" val="30006131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共識機制</a:t>
            </a:r>
            <a:endParaRPr lang="zh-TW" altLang="en-US" dirty="0"/>
          </a:p>
        </p:txBody>
      </p:sp>
      <p:sp>
        <p:nvSpPr>
          <p:cNvPr id="3" name="副標題 2"/>
          <p:cNvSpPr>
            <a:spLocks noGrp="1"/>
          </p:cNvSpPr>
          <p:nvPr>
            <p:ph type="subTitle" idx="1"/>
          </p:nvPr>
        </p:nvSpPr>
        <p:spPr/>
        <p:txBody>
          <a:bodyPr/>
          <a:lstStyle/>
          <a:p>
            <a:endParaRPr lang="zh-TW" altLang="en-US"/>
          </a:p>
        </p:txBody>
      </p:sp>
      <p:sp>
        <p:nvSpPr>
          <p:cNvPr id="5"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B81E442F-D5A6-47CE-9C1A-1A70049069E9}" type="slidenum">
              <a:rPr lang="en-US" altLang="zh-TW" smtClean="0">
                <a:solidFill>
                  <a:srgbClr val="0091EA"/>
                </a:solidFill>
              </a:rPr>
              <a:t>44</a:t>
            </a:fld>
            <a:endParaRPr lang="zh-TW" altLang="en-US" dirty="0" smtClean="0">
              <a:solidFill>
                <a:srgbClr val="0091EA"/>
              </a:solidFill>
            </a:endParaRPr>
          </a:p>
        </p:txBody>
      </p:sp>
    </p:spTree>
    <p:extLst>
      <p:ext uri="{BB962C8B-B14F-4D97-AF65-F5344CB8AC3E}">
        <p14:creationId xmlns:p14="http://schemas.microsoft.com/office/powerpoint/2010/main" val="42162610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共識機制</a:t>
            </a:r>
            <a:endParaRPr lang="zh-TW" altLang="en-US" dirty="0"/>
          </a:p>
        </p:txBody>
      </p:sp>
      <p:sp>
        <p:nvSpPr>
          <p:cNvPr id="3" name="文字版面配置區 2"/>
          <p:cNvSpPr>
            <a:spLocks noGrp="1"/>
          </p:cNvSpPr>
          <p:nvPr>
            <p:ph type="body" idx="1"/>
          </p:nvPr>
        </p:nvSpPr>
        <p:spPr>
          <a:xfrm>
            <a:off x="786150" y="1682268"/>
            <a:ext cx="7571700" cy="3916100"/>
          </a:xfrm>
          <a:blipFill>
            <a:blip r:embed="rId3"/>
            <a:tile tx="0" ty="0" sx="100000" sy="100000" flip="none" algn="tl"/>
          </a:blipFill>
          <a:scene3d>
            <a:camera prst="orthographicFront"/>
            <a:lightRig rig="threePt" dir="t"/>
          </a:scene3d>
          <a:sp3d>
            <a:bevelT/>
          </a:sp3d>
        </p:spPr>
        <p:txBody>
          <a:bodyPr/>
          <a:lstStyle/>
          <a:p>
            <a:r>
              <a:rPr lang="zh-TW" altLang="en-US" dirty="0"/>
              <a:t>共識演算法是區塊鏈的核心機制之一</a:t>
            </a:r>
            <a:r>
              <a:rPr lang="zh-TW" altLang="en-US" dirty="0" smtClean="0"/>
              <a:t>。</a:t>
            </a:r>
            <a:endParaRPr lang="en-US" altLang="zh-TW" dirty="0" smtClean="0"/>
          </a:p>
          <a:p>
            <a:pPr lvl="1"/>
            <a:r>
              <a:rPr lang="zh-TW" altLang="en-US" dirty="0" smtClean="0"/>
              <a:t>通過特殊節點的投票，在很短的時間內完成對交易的驗證和確認；對一筆交易，如果利益不相干的若干節點能夠達成共識，就可以認為全網對此也能夠達成共識。</a:t>
            </a:r>
            <a:endParaRPr lang="en-US" altLang="zh-TW" dirty="0" smtClean="0"/>
          </a:p>
          <a:p>
            <a:pPr lvl="2"/>
            <a:r>
              <a:rPr lang="zh-CN" altLang="en-US" dirty="0"/>
              <a:t>一致</a:t>
            </a:r>
            <a:r>
              <a:rPr lang="zh-CN" altLang="en-US" dirty="0" smtClean="0"/>
              <a:t>性</a:t>
            </a:r>
            <a:r>
              <a:rPr lang="zh-TW" altLang="en-US" dirty="0" smtClean="0"/>
              <a:t>：所有誠實節點保存的區塊鏈的前綴部分完全相同</a:t>
            </a:r>
            <a:r>
              <a:rPr lang="zh-CN" altLang="en-US" dirty="0" smtClean="0"/>
              <a:t>。</a:t>
            </a:r>
            <a:endParaRPr lang="en-US" altLang="zh-CN" dirty="0" smtClean="0"/>
          </a:p>
          <a:p>
            <a:pPr lvl="2"/>
            <a:r>
              <a:rPr lang="zh-CN" altLang="en-US" dirty="0"/>
              <a:t>有效</a:t>
            </a:r>
            <a:r>
              <a:rPr lang="zh-CN" altLang="en-US" dirty="0" smtClean="0"/>
              <a:t>性</a:t>
            </a:r>
            <a:r>
              <a:rPr lang="zh-TW" altLang="en-US" dirty="0" smtClean="0"/>
              <a:t>：由某誠實節點發布的訊息，終將被其它所有誠實節點記錄在自已的區塊鏈中。</a:t>
            </a:r>
            <a:endParaRPr lang="en-US" altLang="zh-CN" dirty="0" smtClean="0"/>
          </a:p>
        </p:txBody>
      </p:sp>
      <p:sp>
        <p:nvSpPr>
          <p:cNvPr id="5"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ABBAD959-DA47-4EC4-9B24-58EDD313E48C}" type="slidenum">
              <a:rPr lang="en-US" altLang="zh-TW" smtClean="0">
                <a:solidFill>
                  <a:srgbClr val="0091EA"/>
                </a:solidFill>
              </a:rPr>
              <a:t>45</a:t>
            </a:fld>
            <a:endParaRPr lang="zh-TW" altLang="en-US" dirty="0" smtClean="0">
              <a:solidFill>
                <a:srgbClr val="0091EA"/>
              </a:solidFill>
            </a:endParaRPr>
          </a:p>
        </p:txBody>
      </p:sp>
    </p:spTree>
    <p:extLst>
      <p:ext uri="{BB962C8B-B14F-4D97-AF65-F5344CB8AC3E}">
        <p14:creationId xmlns:p14="http://schemas.microsoft.com/office/powerpoint/2010/main" val="4652253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共識機制</a:t>
            </a:r>
          </a:p>
        </p:txBody>
      </p:sp>
      <p:sp>
        <p:nvSpPr>
          <p:cNvPr id="3" name="文字版面配置區 2"/>
          <p:cNvSpPr>
            <a:spLocks noGrp="1"/>
          </p:cNvSpPr>
          <p:nvPr>
            <p:ph type="body" idx="1"/>
          </p:nvPr>
        </p:nvSpPr>
        <p:spPr>
          <a:xfrm>
            <a:off x="786150" y="1682267"/>
            <a:ext cx="7571700" cy="3987013"/>
          </a:xfrm>
          <a:blipFill>
            <a:blip r:embed="rId3"/>
            <a:tile tx="0" ty="0" sx="100000" sy="100000" flip="none" algn="tl"/>
          </a:blipFill>
          <a:scene3d>
            <a:camera prst="orthographicFront"/>
            <a:lightRig rig="threePt" dir="t"/>
          </a:scene3d>
          <a:sp3d>
            <a:bevelT/>
          </a:sp3d>
        </p:spPr>
        <p:txBody>
          <a:bodyPr/>
          <a:lstStyle/>
          <a:p>
            <a:r>
              <a:rPr lang="zh-TW" altLang="en-US" dirty="0"/>
              <a:t>常見的共識機制</a:t>
            </a:r>
          </a:p>
          <a:p>
            <a:pPr lvl="1">
              <a:spcBef>
                <a:spcPts val="600"/>
              </a:spcBef>
            </a:pPr>
            <a:r>
              <a:rPr lang="en-US" altLang="zh-TW" b="1" dirty="0" err="1">
                <a:solidFill>
                  <a:srgbClr val="C00000"/>
                </a:solidFill>
              </a:rPr>
              <a:t>PoW</a:t>
            </a:r>
            <a:r>
              <a:rPr lang="zh-TW" altLang="en-US" b="1" dirty="0">
                <a:solidFill>
                  <a:srgbClr val="C00000"/>
                </a:solidFill>
              </a:rPr>
              <a:t>（</a:t>
            </a:r>
            <a:r>
              <a:rPr lang="en-US" altLang="zh-TW" b="1" dirty="0">
                <a:solidFill>
                  <a:srgbClr val="C00000"/>
                </a:solidFill>
              </a:rPr>
              <a:t>Proof of Work</a:t>
            </a:r>
            <a:r>
              <a:rPr lang="zh-TW" altLang="en-US" b="1" dirty="0">
                <a:solidFill>
                  <a:srgbClr val="C00000"/>
                </a:solidFill>
              </a:rPr>
              <a:t>）工作量證明</a:t>
            </a:r>
          </a:p>
          <a:p>
            <a:pPr lvl="1">
              <a:spcBef>
                <a:spcPts val="600"/>
              </a:spcBef>
            </a:pPr>
            <a:r>
              <a:rPr lang="en-US" altLang="zh-TW" b="1" dirty="0" err="1">
                <a:solidFill>
                  <a:srgbClr val="C00000"/>
                </a:solidFill>
              </a:rPr>
              <a:t>PoS</a:t>
            </a:r>
            <a:r>
              <a:rPr lang="zh-TW" altLang="en-US" b="1" dirty="0">
                <a:solidFill>
                  <a:srgbClr val="C00000"/>
                </a:solidFill>
              </a:rPr>
              <a:t>（ </a:t>
            </a:r>
            <a:r>
              <a:rPr lang="en-US" altLang="zh-TW" b="1" dirty="0">
                <a:solidFill>
                  <a:srgbClr val="C00000"/>
                </a:solidFill>
              </a:rPr>
              <a:t>Proof of Stake</a:t>
            </a:r>
            <a:r>
              <a:rPr lang="zh-TW" altLang="en-US" b="1" dirty="0">
                <a:solidFill>
                  <a:srgbClr val="C00000"/>
                </a:solidFill>
              </a:rPr>
              <a:t>）權益證明</a:t>
            </a:r>
          </a:p>
          <a:p>
            <a:pPr lvl="1">
              <a:spcBef>
                <a:spcPts val="600"/>
              </a:spcBef>
            </a:pPr>
            <a:r>
              <a:rPr lang="en-US" altLang="zh-TW" b="1" dirty="0" err="1">
                <a:solidFill>
                  <a:srgbClr val="C00000"/>
                </a:solidFill>
              </a:rPr>
              <a:t>DPoS</a:t>
            </a:r>
            <a:r>
              <a:rPr lang="zh-TW" altLang="en-US" b="1" dirty="0">
                <a:solidFill>
                  <a:srgbClr val="C00000"/>
                </a:solidFill>
              </a:rPr>
              <a:t>（</a:t>
            </a:r>
            <a:r>
              <a:rPr lang="en-US" altLang="zh-TW" b="1" dirty="0">
                <a:solidFill>
                  <a:srgbClr val="C00000"/>
                </a:solidFill>
              </a:rPr>
              <a:t>Delegated Proof of Stake</a:t>
            </a:r>
            <a:r>
              <a:rPr lang="zh-TW" altLang="en-US" b="1" dirty="0">
                <a:solidFill>
                  <a:srgbClr val="C00000"/>
                </a:solidFill>
              </a:rPr>
              <a:t>）股份授權證</a:t>
            </a:r>
            <a:r>
              <a:rPr lang="zh-TW" altLang="en-US" b="1" dirty="0" smtClean="0">
                <a:solidFill>
                  <a:srgbClr val="C00000"/>
                </a:solidFill>
              </a:rPr>
              <a:t>明</a:t>
            </a:r>
            <a:endParaRPr lang="en-US" altLang="zh-TW" b="1" dirty="0" smtClean="0">
              <a:solidFill>
                <a:srgbClr val="C00000"/>
              </a:solidFill>
            </a:endParaRPr>
          </a:p>
          <a:p>
            <a:pPr lvl="1">
              <a:spcBef>
                <a:spcPts val="600"/>
              </a:spcBef>
            </a:pPr>
            <a:r>
              <a:rPr lang="en-US" altLang="zh-TW" b="1" dirty="0">
                <a:solidFill>
                  <a:srgbClr val="C00000"/>
                </a:solidFill>
              </a:rPr>
              <a:t>POOL</a:t>
            </a:r>
            <a:r>
              <a:rPr lang="zh-TW" altLang="en-US" b="1" dirty="0">
                <a:solidFill>
                  <a:srgbClr val="C00000"/>
                </a:solidFill>
              </a:rPr>
              <a:t>驗證</a:t>
            </a:r>
            <a:r>
              <a:rPr lang="zh-TW" altLang="en-US" b="1" dirty="0" smtClean="0">
                <a:solidFill>
                  <a:srgbClr val="C00000"/>
                </a:solidFill>
              </a:rPr>
              <a:t>池</a:t>
            </a:r>
            <a:endParaRPr lang="en-US" altLang="zh-TW" b="1" dirty="0" smtClean="0">
              <a:solidFill>
                <a:srgbClr val="C00000"/>
              </a:solidFill>
            </a:endParaRPr>
          </a:p>
          <a:p>
            <a:pPr lvl="1">
              <a:spcBef>
                <a:spcPts val="600"/>
              </a:spcBef>
            </a:pPr>
            <a:r>
              <a:rPr lang="en-US" altLang="zh-TW" b="1" dirty="0" smtClean="0">
                <a:solidFill>
                  <a:srgbClr val="C00000"/>
                </a:solidFill>
              </a:rPr>
              <a:t>PBFT (Practical-Byzantine-Fault-Tolerance) </a:t>
            </a:r>
            <a:r>
              <a:rPr lang="zh-TW" altLang="en-US" b="1" dirty="0" smtClean="0">
                <a:solidFill>
                  <a:srgbClr val="C00000"/>
                </a:solidFill>
              </a:rPr>
              <a:t>實用拜占庭容錯算法</a:t>
            </a:r>
            <a:endParaRPr lang="zh-TW" altLang="en-US" b="1" dirty="0">
              <a:solidFill>
                <a:srgbClr val="C00000"/>
              </a:solidFill>
            </a:endParaRPr>
          </a:p>
          <a:p>
            <a:endParaRPr lang="zh-TW" altLang="en-US" dirty="0"/>
          </a:p>
        </p:txBody>
      </p:sp>
      <p:sp>
        <p:nvSpPr>
          <p:cNvPr id="5"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96A2792C-58C2-433F-9EEA-34E4B58E533E}" type="slidenum">
              <a:rPr lang="en-US" altLang="zh-TW" smtClean="0">
                <a:solidFill>
                  <a:srgbClr val="0091EA"/>
                </a:solidFill>
              </a:rPr>
              <a:t>46</a:t>
            </a:fld>
            <a:endParaRPr lang="zh-TW" altLang="en-US" dirty="0" smtClean="0">
              <a:solidFill>
                <a:srgbClr val="0091EA"/>
              </a:solidFill>
            </a:endParaRPr>
          </a:p>
        </p:txBody>
      </p:sp>
    </p:spTree>
    <p:extLst>
      <p:ext uri="{BB962C8B-B14F-4D97-AF65-F5344CB8AC3E}">
        <p14:creationId xmlns:p14="http://schemas.microsoft.com/office/powerpoint/2010/main" val="5942443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共識機制</a:t>
            </a:r>
          </a:p>
        </p:txBody>
      </p:sp>
      <p:sp>
        <p:nvSpPr>
          <p:cNvPr id="3" name="文字版面配置區 2"/>
          <p:cNvSpPr>
            <a:spLocks noGrp="1"/>
          </p:cNvSpPr>
          <p:nvPr>
            <p:ph type="body" idx="1"/>
          </p:nvPr>
        </p:nvSpPr>
        <p:spPr>
          <a:xfrm>
            <a:off x="786150" y="1691399"/>
            <a:ext cx="7571700" cy="4764900"/>
          </a:xfrm>
          <a:blipFill>
            <a:blip r:embed="rId3"/>
            <a:tile tx="0" ty="0" sx="100000" sy="100000" flip="none" algn="tl"/>
          </a:blipFill>
          <a:scene3d>
            <a:camera prst="orthographicFront"/>
            <a:lightRig rig="threePt" dir="t"/>
          </a:scene3d>
          <a:sp3d>
            <a:bevelT/>
          </a:sp3d>
        </p:spPr>
        <p:txBody>
          <a:bodyPr/>
          <a:lstStyle/>
          <a:p>
            <a:r>
              <a:rPr lang="zh-TW" altLang="en-US" dirty="0" smtClean="0"/>
              <a:t>共識機制的技術評估原則</a:t>
            </a:r>
            <a:endParaRPr lang="en-US" altLang="zh-TW" dirty="0" smtClean="0"/>
          </a:p>
          <a:p>
            <a:pPr lvl="1"/>
            <a:r>
              <a:rPr lang="zh-TW" altLang="en-US" b="1" dirty="0">
                <a:solidFill>
                  <a:srgbClr val="C00000"/>
                </a:solidFill>
              </a:rPr>
              <a:t>安全性</a:t>
            </a:r>
            <a:r>
              <a:rPr lang="zh-TW" altLang="en-US" dirty="0"/>
              <a:t>：即是否可以防止二次支付、自私挖礦等攻擊，是否有良好的容錯能力。</a:t>
            </a:r>
            <a:endParaRPr lang="en-US" altLang="zh-TW" dirty="0" smtClean="0"/>
          </a:p>
          <a:p>
            <a:pPr lvl="1"/>
            <a:r>
              <a:rPr lang="zh-TW" altLang="en-US" b="1" dirty="0">
                <a:solidFill>
                  <a:srgbClr val="C00000"/>
                </a:solidFill>
              </a:rPr>
              <a:t>擴展性</a:t>
            </a:r>
            <a:r>
              <a:rPr lang="zh-TW" altLang="en-US" dirty="0"/>
              <a:t>：即是否支援網路節點擴展。擴展性是區塊鏈設計要考慮的關鍵因素之一。</a:t>
            </a:r>
            <a:endParaRPr lang="en-US" altLang="zh-TW" dirty="0" smtClean="0"/>
          </a:p>
          <a:p>
            <a:pPr lvl="1"/>
            <a:r>
              <a:rPr lang="zh-TW" altLang="en-US" b="1" dirty="0">
                <a:solidFill>
                  <a:srgbClr val="C00000"/>
                </a:solidFill>
              </a:rPr>
              <a:t>性能效率</a:t>
            </a:r>
            <a:r>
              <a:rPr lang="zh-TW" altLang="en-US" dirty="0"/>
              <a:t>：即從交易達成共識被記錄在區塊鏈中至被最終確認的時間延遲，也可以理解為系統每秒可處理確認的交易數量。</a:t>
            </a:r>
            <a:endParaRPr lang="en-US" altLang="zh-TW" dirty="0" smtClean="0"/>
          </a:p>
          <a:p>
            <a:pPr lvl="1"/>
            <a:r>
              <a:rPr lang="zh-TW" altLang="en-US" b="1" dirty="0">
                <a:solidFill>
                  <a:srgbClr val="C00000"/>
                </a:solidFill>
              </a:rPr>
              <a:t>資源消耗</a:t>
            </a:r>
            <a:r>
              <a:rPr lang="zh-TW" altLang="en-US" dirty="0"/>
              <a:t>：即在達成共識的過程中，系統所要耗費的計算資源大小，包括</a:t>
            </a:r>
            <a:r>
              <a:rPr lang="en-US" altLang="zh-TW" dirty="0"/>
              <a:t>CPU</a:t>
            </a:r>
            <a:r>
              <a:rPr lang="zh-TW" altLang="en-US" dirty="0"/>
              <a:t>、記憶體等。區塊鏈上的共識機制借助計算資源或者網路通信資源達成共識。</a:t>
            </a:r>
            <a:endParaRPr lang="en-US" altLang="zh-TW" dirty="0" smtClean="0"/>
          </a:p>
          <a:p>
            <a:pPr lvl="1"/>
            <a:endParaRPr lang="en-US" altLang="zh-TW" dirty="0" smtClean="0"/>
          </a:p>
          <a:p>
            <a:pPr lvl="1"/>
            <a:endParaRPr lang="en-US" altLang="zh-TW" dirty="0" smtClean="0"/>
          </a:p>
          <a:p>
            <a:pPr lvl="1"/>
            <a:endParaRPr lang="zh-TW" altLang="en-US" dirty="0"/>
          </a:p>
        </p:txBody>
      </p:sp>
      <p:sp>
        <p:nvSpPr>
          <p:cNvPr id="5"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75A62F3A-C80F-4950-BBEF-20B2D3F104F9}" type="slidenum">
              <a:rPr lang="en-US" altLang="zh-TW" smtClean="0">
                <a:solidFill>
                  <a:srgbClr val="0091EA"/>
                </a:solidFill>
              </a:rPr>
              <a:t>47</a:t>
            </a:fld>
            <a:endParaRPr lang="zh-TW" altLang="en-US" dirty="0" smtClean="0">
              <a:solidFill>
                <a:srgbClr val="0091EA"/>
              </a:solidFill>
            </a:endParaRPr>
          </a:p>
        </p:txBody>
      </p:sp>
    </p:spTree>
    <p:extLst>
      <p:ext uri="{BB962C8B-B14F-4D97-AF65-F5344CB8AC3E}">
        <p14:creationId xmlns:p14="http://schemas.microsoft.com/office/powerpoint/2010/main" val="7625012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共識機</a:t>
            </a:r>
            <a:r>
              <a:rPr lang="zh-TW" altLang="en-US" dirty="0" smtClean="0"/>
              <a:t>制：工作量證明 </a:t>
            </a:r>
            <a:r>
              <a:rPr lang="en-US" altLang="zh-TW" dirty="0" smtClean="0"/>
              <a:t>(</a:t>
            </a:r>
            <a:r>
              <a:rPr lang="en-US" altLang="zh-TW" dirty="0" err="1" smtClean="0"/>
              <a:t>PoW</a:t>
            </a:r>
            <a:r>
              <a:rPr lang="en-US" altLang="zh-TW" dirty="0" smtClean="0"/>
              <a:t>)</a:t>
            </a:r>
            <a:endParaRPr lang="zh-TW" altLang="en-US" dirty="0"/>
          </a:p>
        </p:txBody>
      </p:sp>
      <p:sp>
        <p:nvSpPr>
          <p:cNvPr id="3" name="文字版面配置區 2"/>
          <p:cNvSpPr>
            <a:spLocks noGrp="1"/>
          </p:cNvSpPr>
          <p:nvPr>
            <p:ph type="body" idx="1"/>
          </p:nvPr>
        </p:nvSpPr>
        <p:spPr>
          <a:xfrm>
            <a:off x="786150" y="1682267"/>
            <a:ext cx="7571700" cy="4494598"/>
          </a:xfrm>
          <a:blipFill>
            <a:blip r:embed="rId2"/>
            <a:tile tx="0" ty="0" sx="100000" sy="100000" flip="none" algn="tl"/>
          </a:blipFill>
          <a:scene3d>
            <a:camera prst="orthographicFront"/>
            <a:lightRig rig="threePt" dir="t"/>
          </a:scene3d>
          <a:sp3d>
            <a:bevelT/>
          </a:sp3d>
        </p:spPr>
        <p:txBody>
          <a:bodyPr/>
          <a:lstStyle/>
          <a:p>
            <a:r>
              <a:rPr lang="zh-TW" altLang="en-US" dirty="0" smtClean="0"/>
              <a:t>工作量證明</a:t>
            </a:r>
            <a:r>
              <a:rPr lang="en-US" altLang="zh-TW" dirty="0"/>
              <a:t> </a:t>
            </a:r>
            <a:r>
              <a:rPr lang="en-US" altLang="zh-TW" dirty="0" smtClean="0"/>
              <a:t>(</a:t>
            </a:r>
            <a:r>
              <a:rPr lang="en-US" altLang="zh-TW" dirty="0" err="1" smtClean="0"/>
              <a:t>PoW</a:t>
            </a:r>
            <a:r>
              <a:rPr lang="en-US" altLang="zh-TW" dirty="0" smtClean="0"/>
              <a:t>)</a:t>
            </a:r>
          </a:p>
          <a:p>
            <a:pPr lvl="1"/>
            <a:r>
              <a:rPr lang="zh-TW" altLang="en-US" dirty="0" smtClean="0"/>
              <a:t>依賴機器進行數學運算來獲取記</a:t>
            </a:r>
            <a:r>
              <a:rPr lang="zh-TW" altLang="en-US" dirty="0"/>
              <a:t>帳權，資源消耗相比其他共識機制高、可監管性弱，同時每次達成共識需要全網共同參與運算，性能效率比較低，容錯性方面允許全網</a:t>
            </a:r>
            <a:r>
              <a:rPr lang="en-US" altLang="zh-TW" dirty="0"/>
              <a:t>50%</a:t>
            </a:r>
            <a:r>
              <a:rPr lang="zh-TW" altLang="en-US" dirty="0"/>
              <a:t>節點出錯</a:t>
            </a:r>
            <a:r>
              <a:rPr lang="zh-TW" altLang="en-US" dirty="0" smtClean="0"/>
              <a:t>。</a:t>
            </a:r>
            <a:endParaRPr lang="en-US" altLang="zh-TW" dirty="0" smtClean="0"/>
          </a:p>
          <a:p>
            <a:pPr lvl="1"/>
            <a:r>
              <a:rPr lang="zh-TW" altLang="en-US" dirty="0"/>
              <a:t>優</a:t>
            </a:r>
            <a:r>
              <a:rPr lang="zh-TW" altLang="en-US" dirty="0" smtClean="0"/>
              <a:t>點</a:t>
            </a:r>
            <a:endParaRPr lang="zh-TW" altLang="en-US" dirty="0"/>
          </a:p>
          <a:p>
            <a:pPr lvl="2"/>
            <a:r>
              <a:rPr lang="zh-TW" altLang="en-US" dirty="0" smtClean="0"/>
              <a:t>演</a:t>
            </a:r>
            <a:r>
              <a:rPr lang="zh-TW" altLang="en-US" dirty="0"/>
              <a:t>算法簡單</a:t>
            </a:r>
            <a:r>
              <a:rPr lang="zh-TW" altLang="en-US" dirty="0" smtClean="0"/>
              <a:t>，完全去中心化，節點自由進出。</a:t>
            </a:r>
            <a:endParaRPr lang="zh-TW" altLang="en-US" dirty="0"/>
          </a:p>
          <a:p>
            <a:pPr lvl="2"/>
            <a:r>
              <a:rPr lang="zh-TW" altLang="en-US" dirty="0"/>
              <a:t>節點間無需交換額外的資訊即可達成共識</a:t>
            </a:r>
          </a:p>
          <a:p>
            <a:pPr lvl="1"/>
            <a:r>
              <a:rPr lang="zh-TW" altLang="en-US" dirty="0" smtClean="0"/>
              <a:t>缺點</a:t>
            </a:r>
            <a:endParaRPr lang="en-US" altLang="zh-TW" dirty="0" smtClean="0"/>
          </a:p>
          <a:p>
            <a:pPr lvl="2" algn="just"/>
            <a:r>
              <a:rPr lang="zh-TW" altLang="en-US" dirty="0" smtClean="0"/>
              <a:t>挖礦造成大量的資源浪費</a:t>
            </a:r>
            <a:endParaRPr lang="en-US" altLang="zh-TW" dirty="0" smtClean="0"/>
          </a:p>
          <a:p>
            <a:pPr lvl="2" algn="just"/>
            <a:r>
              <a:rPr lang="zh-TW" altLang="en-US" dirty="0" smtClean="0"/>
              <a:t>共識達成週期較長</a:t>
            </a:r>
            <a:endParaRPr lang="zh-TW" altLang="en-US" dirty="0"/>
          </a:p>
        </p:txBody>
      </p:sp>
      <p:sp>
        <p:nvSpPr>
          <p:cNvPr id="5"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7CBBCA1D-59B7-4007-9980-5163BFC88A65}" type="slidenum">
              <a:rPr lang="en-US" altLang="zh-TW" smtClean="0">
                <a:solidFill>
                  <a:srgbClr val="0091EA"/>
                </a:solidFill>
              </a:rPr>
              <a:t>48</a:t>
            </a:fld>
            <a:endParaRPr lang="zh-TW" altLang="en-US" dirty="0" smtClean="0">
              <a:solidFill>
                <a:srgbClr val="0091EA"/>
              </a:solidFill>
            </a:endParaRPr>
          </a:p>
        </p:txBody>
      </p:sp>
    </p:spTree>
    <p:extLst>
      <p:ext uri="{BB962C8B-B14F-4D97-AF65-F5344CB8AC3E}">
        <p14:creationId xmlns:p14="http://schemas.microsoft.com/office/powerpoint/2010/main" val="17134924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共識機制</a:t>
            </a:r>
            <a:r>
              <a:rPr lang="zh-TW" altLang="en-US" dirty="0" smtClean="0"/>
              <a:t>：權益證明 </a:t>
            </a:r>
            <a:r>
              <a:rPr lang="en-US" altLang="zh-TW" dirty="0" smtClean="0"/>
              <a:t>(</a:t>
            </a:r>
            <a:r>
              <a:rPr lang="en-US" altLang="zh-TW" dirty="0" err="1" smtClean="0"/>
              <a:t>PoS</a:t>
            </a:r>
            <a:r>
              <a:rPr lang="en-US" altLang="zh-TW" dirty="0" smtClean="0"/>
              <a:t>)</a:t>
            </a:r>
            <a:endParaRPr lang="zh-TW" altLang="en-US" dirty="0"/>
          </a:p>
        </p:txBody>
      </p:sp>
      <p:sp>
        <p:nvSpPr>
          <p:cNvPr id="3" name="文字版面配置區 2"/>
          <p:cNvSpPr>
            <a:spLocks noGrp="1"/>
          </p:cNvSpPr>
          <p:nvPr>
            <p:ph type="body" idx="1"/>
          </p:nvPr>
        </p:nvSpPr>
        <p:spPr>
          <a:blipFill>
            <a:blip r:embed="rId3"/>
            <a:tile tx="0" ty="0" sx="100000" sy="100000" flip="none" algn="tl"/>
          </a:blipFill>
          <a:scene3d>
            <a:camera prst="orthographicFront"/>
            <a:lightRig rig="threePt" dir="t"/>
          </a:scene3d>
          <a:sp3d>
            <a:bevelT/>
          </a:sp3d>
        </p:spPr>
        <p:txBody>
          <a:bodyPr/>
          <a:lstStyle/>
          <a:p>
            <a:r>
              <a:rPr lang="zh-TW" altLang="en-US" dirty="0"/>
              <a:t>權益證明 </a:t>
            </a:r>
            <a:r>
              <a:rPr lang="en-US" altLang="zh-TW" dirty="0"/>
              <a:t>(</a:t>
            </a:r>
            <a:r>
              <a:rPr lang="en-US" altLang="zh-TW" dirty="0" err="1"/>
              <a:t>PoS</a:t>
            </a:r>
            <a:r>
              <a:rPr lang="en-US" altLang="zh-TW" dirty="0" smtClean="0"/>
              <a:t>)</a:t>
            </a:r>
          </a:p>
          <a:p>
            <a:pPr lvl="1"/>
            <a:r>
              <a:rPr lang="zh-TW" altLang="en-US" dirty="0"/>
              <a:t>節點記帳權的獲得難度與節點持有的權益成反比，</a:t>
            </a:r>
            <a:r>
              <a:rPr lang="zh-TW" altLang="en-US" dirty="0" smtClean="0"/>
              <a:t>相較於</a:t>
            </a:r>
            <a:r>
              <a:rPr lang="en-US" altLang="zh-TW" dirty="0"/>
              <a:t>POW</a:t>
            </a:r>
            <a:r>
              <a:rPr lang="zh-TW" altLang="en-US" dirty="0"/>
              <a:t>，一定程度減少了數學運算帶來的資源消耗，性能也得到了相對的提升，但依然是基於雜湊運算競爭獲取記帳權的方式，可監管性弱</a:t>
            </a:r>
            <a:r>
              <a:rPr lang="zh-TW" altLang="en-US" dirty="0" smtClean="0"/>
              <a:t>。</a:t>
            </a:r>
            <a:endParaRPr lang="en-US" altLang="zh-TW" dirty="0" smtClean="0"/>
          </a:p>
          <a:p>
            <a:pPr lvl="1"/>
            <a:r>
              <a:rPr lang="zh-TW" altLang="en-US" dirty="0" smtClean="0"/>
              <a:t>此</a:t>
            </a:r>
            <a:r>
              <a:rPr lang="zh-TW" altLang="en-US" dirty="0"/>
              <a:t>共識機制容錯性和</a:t>
            </a:r>
            <a:r>
              <a:rPr lang="en-US" altLang="zh-TW" dirty="0"/>
              <a:t>POW</a:t>
            </a:r>
            <a:r>
              <a:rPr lang="zh-TW" altLang="en-US" dirty="0"/>
              <a:t>相同</a:t>
            </a:r>
            <a:r>
              <a:rPr lang="zh-TW" altLang="en-US" dirty="0" smtClean="0"/>
              <a:t>。根</a:t>
            </a:r>
            <a:r>
              <a:rPr lang="zh-TW" altLang="en-US" dirty="0"/>
              <a:t>據每個節點所占代幣的比例和時間，等比例的降低挖礦難度，進而加快找亂數的速度</a:t>
            </a:r>
            <a:r>
              <a:rPr lang="zh-TW" altLang="en-US" dirty="0" smtClean="0"/>
              <a:t>。</a:t>
            </a:r>
            <a:endParaRPr lang="en-US" altLang="zh-TW" dirty="0" smtClean="0"/>
          </a:p>
          <a:p>
            <a:pPr lvl="1"/>
            <a:r>
              <a:rPr lang="zh-TW" altLang="en-US" dirty="0"/>
              <a:t>優點：在一定程度上縮短了共識達成的時</a:t>
            </a:r>
            <a:r>
              <a:rPr lang="zh-TW" altLang="en-US" dirty="0" smtClean="0"/>
              <a:t>間；不再</a:t>
            </a:r>
            <a:r>
              <a:rPr lang="zh-TW" altLang="en-US" dirty="0"/>
              <a:t>需要大量消耗能源挖</a:t>
            </a:r>
            <a:r>
              <a:rPr lang="zh-TW" altLang="en-US" dirty="0" smtClean="0"/>
              <a:t>礦。</a:t>
            </a:r>
            <a:endParaRPr lang="en-US" altLang="zh-TW" dirty="0" smtClean="0"/>
          </a:p>
          <a:p>
            <a:pPr lvl="1"/>
            <a:r>
              <a:rPr lang="zh-TW" altLang="en-US" dirty="0"/>
              <a:t>缺點</a:t>
            </a:r>
            <a:r>
              <a:rPr lang="zh-TW" altLang="en-US" dirty="0" smtClean="0"/>
              <a:t>：仍然需</a:t>
            </a:r>
            <a:r>
              <a:rPr lang="zh-TW" altLang="en-US" dirty="0"/>
              <a:t>要挖礦；所有的確認都只是一個機率上的表現，而不是一個確定性的事</a:t>
            </a:r>
            <a:r>
              <a:rPr lang="zh-TW" altLang="en-US" dirty="0" smtClean="0"/>
              <a:t>情。</a:t>
            </a:r>
            <a:endParaRPr lang="en-US" altLang="zh-TW" dirty="0"/>
          </a:p>
          <a:p>
            <a:pPr lvl="1"/>
            <a:endParaRPr lang="zh-TW" altLang="en-US" dirty="0"/>
          </a:p>
          <a:p>
            <a:pPr lvl="1"/>
            <a:endParaRPr lang="zh-TW" altLang="en-US" dirty="0"/>
          </a:p>
        </p:txBody>
      </p:sp>
      <p:sp>
        <p:nvSpPr>
          <p:cNvPr id="5"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41600365-ABE0-4416-94F6-B612B0E0CE77}" type="slidenum">
              <a:rPr lang="en-US" altLang="zh-TW" smtClean="0">
                <a:solidFill>
                  <a:srgbClr val="0091EA"/>
                </a:solidFill>
              </a:rPr>
              <a:t>49</a:t>
            </a:fld>
            <a:endParaRPr lang="zh-TW" altLang="en-US" dirty="0" smtClean="0">
              <a:solidFill>
                <a:srgbClr val="0091EA"/>
              </a:solidFill>
            </a:endParaRPr>
          </a:p>
        </p:txBody>
      </p:sp>
    </p:spTree>
    <p:extLst>
      <p:ext uri="{BB962C8B-B14F-4D97-AF65-F5344CB8AC3E}">
        <p14:creationId xmlns:p14="http://schemas.microsoft.com/office/powerpoint/2010/main" val="136185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區塊</a:t>
            </a:r>
            <a:r>
              <a:rPr lang="zh-TW" altLang="en-US" dirty="0" smtClean="0"/>
              <a:t>鏈演化</a:t>
            </a:r>
            <a:endParaRPr lang="zh-TW" altLang="en-US" dirty="0"/>
          </a:p>
        </p:txBody>
      </p:sp>
      <p:sp>
        <p:nvSpPr>
          <p:cNvPr id="5" name="文字版面配置區 4"/>
          <p:cNvSpPr>
            <a:spLocks noGrp="1"/>
          </p:cNvSpPr>
          <p:nvPr>
            <p:ph type="body" idx="1"/>
          </p:nvPr>
        </p:nvSpPr>
        <p:spPr>
          <a:xfrm>
            <a:off x="786150" y="1583616"/>
            <a:ext cx="6613825" cy="1745285"/>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scene3d>
            <a:camera prst="orthographicFront"/>
            <a:lightRig rig="threePt" dir="t"/>
          </a:scene3d>
          <a:sp3d>
            <a:bevelT/>
          </a:sp3d>
        </p:spPr>
        <p:txBody>
          <a:bodyPr/>
          <a:lstStyle/>
          <a:p>
            <a:r>
              <a:rPr lang="zh-TW" altLang="en-US" dirty="0" smtClean="0"/>
              <a:t>區塊鏈演化三部曲</a:t>
            </a:r>
            <a:endParaRPr lang="en-US" altLang="zh-TW" dirty="0" smtClean="0"/>
          </a:p>
          <a:p>
            <a:pPr lvl="1"/>
            <a:r>
              <a:rPr lang="zh-TW" altLang="en-US" b="1" dirty="0">
                <a:solidFill>
                  <a:srgbClr val="C00000"/>
                </a:solidFill>
              </a:rPr>
              <a:t>區塊</a:t>
            </a:r>
            <a:r>
              <a:rPr lang="zh-TW" altLang="en-US" b="1" dirty="0" smtClean="0">
                <a:solidFill>
                  <a:srgbClr val="C00000"/>
                </a:solidFill>
              </a:rPr>
              <a:t>鏈</a:t>
            </a:r>
            <a:r>
              <a:rPr lang="en-US" altLang="zh-TW" b="1" dirty="0" smtClean="0">
                <a:solidFill>
                  <a:srgbClr val="C00000"/>
                </a:solidFill>
              </a:rPr>
              <a:t>1.0</a:t>
            </a:r>
            <a:r>
              <a:rPr lang="zh-TW" altLang="en-US" b="1" dirty="0" smtClean="0">
                <a:solidFill>
                  <a:srgbClr val="C00000"/>
                </a:solidFill>
              </a:rPr>
              <a:t>：數位貨幣</a:t>
            </a:r>
            <a:endParaRPr lang="en-US" altLang="zh-TW" b="1" dirty="0" smtClean="0">
              <a:solidFill>
                <a:srgbClr val="C00000"/>
              </a:solidFill>
            </a:endParaRPr>
          </a:p>
          <a:p>
            <a:pPr lvl="1"/>
            <a:r>
              <a:rPr lang="zh-TW" altLang="en-US" b="1" dirty="0">
                <a:solidFill>
                  <a:srgbClr val="C00000"/>
                </a:solidFill>
              </a:rPr>
              <a:t>區塊</a:t>
            </a:r>
            <a:r>
              <a:rPr lang="zh-TW" altLang="en-US" b="1" dirty="0" smtClean="0">
                <a:solidFill>
                  <a:srgbClr val="C00000"/>
                </a:solidFill>
              </a:rPr>
              <a:t>鏈</a:t>
            </a:r>
            <a:r>
              <a:rPr lang="en-US" altLang="zh-TW" b="1" dirty="0" smtClean="0">
                <a:solidFill>
                  <a:srgbClr val="C00000"/>
                </a:solidFill>
              </a:rPr>
              <a:t>2.0</a:t>
            </a:r>
            <a:r>
              <a:rPr lang="zh-TW" altLang="en-US" b="1" dirty="0" smtClean="0">
                <a:solidFill>
                  <a:srgbClr val="C00000"/>
                </a:solidFill>
              </a:rPr>
              <a:t>：智能合約</a:t>
            </a:r>
            <a:endParaRPr lang="en-US" altLang="zh-TW" b="1" dirty="0" smtClean="0">
              <a:solidFill>
                <a:srgbClr val="C00000"/>
              </a:solidFill>
            </a:endParaRPr>
          </a:p>
          <a:p>
            <a:pPr lvl="1"/>
            <a:r>
              <a:rPr lang="zh-TW" altLang="en-US" b="1" dirty="0">
                <a:solidFill>
                  <a:srgbClr val="C00000"/>
                </a:solidFill>
              </a:rPr>
              <a:t>區塊</a:t>
            </a:r>
            <a:r>
              <a:rPr lang="zh-TW" altLang="en-US" b="1" dirty="0" smtClean="0">
                <a:solidFill>
                  <a:srgbClr val="C00000"/>
                </a:solidFill>
              </a:rPr>
              <a:t>鏈</a:t>
            </a:r>
            <a:r>
              <a:rPr lang="en-US" altLang="zh-TW" b="1" dirty="0" smtClean="0">
                <a:solidFill>
                  <a:srgbClr val="C00000"/>
                </a:solidFill>
              </a:rPr>
              <a:t>3.0</a:t>
            </a:r>
            <a:r>
              <a:rPr lang="zh-TW" altLang="en-US" b="1" dirty="0" smtClean="0">
                <a:solidFill>
                  <a:srgbClr val="C00000"/>
                </a:solidFill>
              </a:rPr>
              <a:t>：多元應用</a:t>
            </a:r>
            <a:endParaRPr lang="zh-TW" altLang="en-US" b="1" dirty="0">
              <a:solidFill>
                <a:srgbClr val="C00000"/>
              </a:solidFill>
            </a:endParaRPr>
          </a:p>
        </p:txBody>
      </p:sp>
      <p:pic>
        <p:nvPicPr>
          <p:cNvPr id="6" name="圖片 5"/>
          <p:cNvPicPr>
            <a:picLocks noChangeAspect="1"/>
          </p:cNvPicPr>
          <p:nvPr/>
        </p:nvPicPr>
        <p:blipFill rotWithShape="1">
          <a:blip r:embed="rId3"/>
          <a:srcRect l="14909" t="36660" r="39818" b="24210"/>
          <a:stretch/>
        </p:blipFill>
        <p:spPr>
          <a:xfrm>
            <a:off x="1725595" y="3509004"/>
            <a:ext cx="5207850" cy="2530723"/>
          </a:xfrm>
          <a:prstGeom prst="rect">
            <a:avLst/>
          </a:prstGeom>
        </p:spPr>
      </p:pic>
      <p:sp>
        <p:nvSpPr>
          <p:cNvPr id="9" name="文字方塊 8"/>
          <p:cNvSpPr txBox="1"/>
          <p:nvPr/>
        </p:nvSpPr>
        <p:spPr>
          <a:xfrm>
            <a:off x="4451502" y="6081330"/>
            <a:ext cx="2560316" cy="276999"/>
          </a:xfrm>
          <a:prstGeom prst="rect">
            <a:avLst/>
          </a:prstGeom>
          <a:noFill/>
        </p:spPr>
        <p:txBody>
          <a:bodyPr wrap="none" rtlCol="0">
            <a:spAutoFit/>
          </a:bodyPr>
          <a:lstStyle/>
          <a:p>
            <a:r>
              <a:rPr lang="zh-TW" altLang="en-US" sz="1200" dirty="0" smtClean="0">
                <a:solidFill>
                  <a:srgbClr val="0070C0"/>
                </a:solidFill>
              </a:rPr>
              <a:t>圖片來源</a:t>
            </a:r>
            <a:r>
              <a:rPr lang="en-US" altLang="zh-TW" sz="1200" dirty="0" smtClean="0">
                <a:solidFill>
                  <a:srgbClr val="0070C0"/>
                </a:solidFill>
              </a:rPr>
              <a:t>: </a:t>
            </a:r>
            <a:r>
              <a:rPr lang="zh-TW" altLang="en-US" sz="1200" dirty="0" smtClean="0">
                <a:solidFill>
                  <a:srgbClr val="0070C0"/>
                </a:solidFill>
              </a:rPr>
              <a:t>林佳賢</a:t>
            </a:r>
            <a:r>
              <a:rPr lang="en-US" altLang="zh-TW" sz="1200" dirty="0" smtClean="0">
                <a:solidFill>
                  <a:srgbClr val="0070C0"/>
                </a:solidFill>
              </a:rPr>
              <a:t>, 2018</a:t>
            </a:r>
            <a:r>
              <a:rPr lang="zh-TW" altLang="en-US" sz="1200" dirty="0" smtClean="0">
                <a:solidFill>
                  <a:srgbClr val="0070C0"/>
                </a:solidFill>
              </a:rPr>
              <a:t>年</a:t>
            </a:r>
            <a:r>
              <a:rPr lang="en-US" altLang="zh-TW" sz="1200" dirty="0" smtClean="0">
                <a:solidFill>
                  <a:srgbClr val="0070C0"/>
                </a:solidFill>
              </a:rPr>
              <a:t>7</a:t>
            </a:r>
            <a:r>
              <a:rPr lang="zh-TW" altLang="en-US" sz="1200" dirty="0" smtClean="0">
                <a:solidFill>
                  <a:srgbClr val="0070C0"/>
                </a:solidFill>
              </a:rPr>
              <a:t>月</a:t>
            </a:r>
            <a:r>
              <a:rPr lang="en-US" altLang="zh-TW" sz="1200" dirty="0" smtClean="0">
                <a:solidFill>
                  <a:srgbClr val="0070C0"/>
                </a:solidFill>
              </a:rPr>
              <a:t>3</a:t>
            </a:r>
            <a:r>
              <a:rPr lang="zh-TW" altLang="en-US" sz="1200" dirty="0" smtClean="0">
                <a:solidFill>
                  <a:srgbClr val="0070C0"/>
                </a:solidFill>
              </a:rPr>
              <a:t>日。</a:t>
            </a:r>
            <a:endParaRPr lang="zh-TW" altLang="en-US" sz="1200" dirty="0">
              <a:solidFill>
                <a:srgbClr val="0070C0"/>
              </a:solidFill>
            </a:endParaRPr>
          </a:p>
        </p:txBody>
      </p:sp>
      <p:sp>
        <p:nvSpPr>
          <p:cNvPr id="8"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71100DCF-CB20-40AC-BF09-90E0CEF0AFE3}" type="slidenum">
              <a:rPr lang="en-US" altLang="zh-TW">
                <a:solidFill>
                  <a:srgbClr val="0091EA"/>
                </a:solidFill>
              </a:rPr>
              <a:t>5</a:t>
            </a:fld>
            <a:endParaRPr lang="zh-TW" altLang="en-US" dirty="0" smtClean="0">
              <a:solidFill>
                <a:srgbClr val="0091EA"/>
              </a:solidFill>
            </a:endParaRPr>
          </a:p>
        </p:txBody>
      </p:sp>
    </p:spTree>
    <p:extLst>
      <p:ext uri="{BB962C8B-B14F-4D97-AF65-F5344CB8AC3E}">
        <p14:creationId xmlns:p14="http://schemas.microsoft.com/office/powerpoint/2010/main" val="39895672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6149" y="410826"/>
            <a:ext cx="7853997" cy="936900"/>
          </a:xfrm>
        </p:spPr>
        <p:txBody>
          <a:bodyPr/>
          <a:lstStyle/>
          <a:p>
            <a:r>
              <a:rPr lang="zh-TW" altLang="en-US" dirty="0"/>
              <a:t>共識機制</a:t>
            </a:r>
            <a:r>
              <a:rPr lang="zh-TW" altLang="en-US" dirty="0" smtClean="0"/>
              <a:t>：</a:t>
            </a:r>
            <a:r>
              <a:rPr lang="zh-TW" altLang="en-US" dirty="0"/>
              <a:t>股份授權證</a:t>
            </a:r>
            <a:r>
              <a:rPr lang="zh-TW" altLang="en-US" dirty="0" smtClean="0"/>
              <a:t>明 </a:t>
            </a:r>
            <a:r>
              <a:rPr lang="en-US" altLang="zh-TW" dirty="0" smtClean="0"/>
              <a:t>(</a:t>
            </a:r>
            <a:r>
              <a:rPr lang="en-US" altLang="zh-TW" dirty="0" err="1" smtClean="0"/>
              <a:t>DPoS</a:t>
            </a:r>
            <a:r>
              <a:rPr lang="en-US" altLang="zh-TW" dirty="0" smtClean="0"/>
              <a:t>)</a:t>
            </a:r>
            <a:endParaRPr lang="zh-TW" altLang="en-US" dirty="0"/>
          </a:p>
        </p:txBody>
      </p:sp>
      <p:sp>
        <p:nvSpPr>
          <p:cNvPr id="3" name="文字版面配置區 2"/>
          <p:cNvSpPr>
            <a:spLocks noGrp="1"/>
          </p:cNvSpPr>
          <p:nvPr>
            <p:ph type="body" idx="1"/>
          </p:nvPr>
        </p:nvSpPr>
        <p:spPr>
          <a:xfrm>
            <a:off x="786150" y="1682267"/>
            <a:ext cx="7571700" cy="4550582"/>
          </a:xfrm>
          <a:blipFill>
            <a:blip r:embed="rId3"/>
            <a:tile tx="0" ty="0" sx="100000" sy="100000" flip="none" algn="tl"/>
          </a:blipFill>
          <a:scene3d>
            <a:camera prst="orthographicFront"/>
            <a:lightRig rig="threePt" dir="t"/>
          </a:scene3d>
          <a:sp3d>
            <a:bevelT/>
          </a:sp3d>
        </p:spPr>
        <p:txBody>
          <a:bodyPr/>
          <a:lstStyle/>
          <a:p>
            <a:r>
              <a:rPr lang="zh-TW" altLang="en-US" dirty="0"/>
              <a:t>股份授權證明 </a:t>
            </a:r>
            <a:r>
              <a:rPr lang="en-US" altLang="zh-TW" dirty="0"/>
              <a:t>(</a:t>
            </a:r>
            <a:r>
              <a:rPr lang="en-US" altLang="zh-TW" dirty="0" err="1"/>
              <a:t>DPoS</a:t>
            </a:r>
            <a:r>
              <a:rPr lang="en-US" altLang="zh-TW" dirty="0" smtClean="0"/>
              <a:t>)</a:t>
            </a:r>
          </a:p>
          <a:p>
            <a:pPr lvl="1"/>
            <a:r>
              <a:rPr lang="en-US" altLang="zh-TW" dirty="0"/>
              <a:t>DPOS</a:t>
            </a:r>
            <a:r>
              <a:rPr lang="zh-TW" altLang="en-US" dirty="0"/>
              <a:t>與</a:t>
            </a:r>
            <a:r>
              <a:rPr lang="en-US" altLang="zh-TW" dirty="0"/>
              <a:t>POS</a:t>
            </a:r>
            <a:r>
              <a:rPr lang="zh-TW" altLang="en-US" dirty="0"/>
              <a:t>原理相同，只是多選出了一些「代表</a:t>
            </a:r>
            <a:r>
              <a:rPr lang="zh-TW" altLang="en-US" dirty="0" smtClean="0"/>
              <a:t>」。與</a:t>
            </a:r>
            <a:r>
              <a:rPr lang="en-US" altLang="zh-TW" dirty="0"/>
              <a:t>POS</a:t>
            </a:r>
            <a:r>
              <a:rPr lang="zh-TW" altLang="en-US" dirty="0"/>
              <a:t>的主要區別在於節點選舉若干代理人，由代理人驗證和記帳。監管規範、性能、資源消耗和容錯性與</a:t>
            </a:r>
            <a:r>
              <a:rPr lang="en-US" altLang="zh-TW" dirty="0"/>
              <a:t>POS</a:t>
            </a:r>
            <a:r>
              <a:rPr lang="zh-TW" altLang="en-US" dirty="0"/>
              <a:t>相似</a:t>
            </a:r>
            <a:r>
              <a:rPr lang="zh-TW" altLang="en-US" dirty="0" smtClean="0"/>
              <a:t>。</a:t>
            </a:r>
            <a:endParaRPr lang="en-US" altLang="zh-TW" dirty="0" smtClean="0"/>
          </a:p>
          <a:p>
            <a:pPr lvl="1"/>
            <a:r>
              <a:rPr lang="zh-TW" altLang="en-US" dirty="0"/>
              <a:t>每個股</a:t>
            </a:r>
            <a:r>
              <a:rPr lang="zh-TW" altLang="en-US" dirty="0" smtClean="0"/>
              <a:t>東根據所持</a:t>
            </a:r>
            <a:r>
              <a:rPr lang="zh-TW" altLang="en-US" dirty="0"/>
              <a:t>股比</a:t>
            </a:r>
            <a:r>
              <a:rPr lang="zh-TW" altLang="en-US" dirty="0" smtClean="0"/>
              <a:t>例</a:t>
            </a:r>
            <a:r>
              <a:rPr lang="zh-TW" altLang="en-US" dirty="0"/>
              <a:t>，</a:t>
            </a:r>
            <a:r>
              <a:rPr lang="zh-TW" altLang="en-US" dirty="0" smtClean="0"/>
              <a:t>擁有相對應的影</a:t>
            </a:r>
            <a:r>
              <a:rPr lang="zh-TW" altLang="en-US" dirty="0"/>
              <a:t>響</a:t>
            </a:r>
            <a:r>
              <a:rPr lang="zh-TW" altLang="en-US" dirty="0" smtClean="0"/>
              <a:t>力。</a:t>
            </a:r>
            <a:endParaRPr lang="en-US" altLang="zh-TW" dirty="0" smtClean="0"/>
          </a:p>
          <a:p>
            <a:pPr lvl="1"/>
            <a:r>
              <a:rPr lang="zh-TW" altLang="en-US" dirty="0"/>
              <a:t>優點：大幅縮小參與驗證和記帳節點的數量，可以達到秒級的共識驗</a:t>
            </a:r>
            <a:r>
              <a:rPr lang="zh-TW" altLang="en-US" dirty="0" smtClean="0"/>
              <a:t>證；更加去中心化的機制；擁有更高的處理效率。</a:t>
            </a:r>
            <a:endParaRPr lang="en-US" altLang="zh-TW" dirty="0" smtClean="0"/>
          </a:p>
          <a:p>
            <a:pPr lvl="1"/>
            <a:r>
              <a:rPr lang="zh-TW" altLang="en-US" dirty="0"/>
              <a:t>缺點：整個共識機制還是依賴於代幣，很多商業應用是不需要代幣存在的。</a:t>
            </a:r>
            <a:endParaRPr lang="en-US" altLang="zh-TW" dirty="0" smtClean="0"/>
          </a:p>
          <a:p>
            <a:pPr lvl="1"/>
            <a:endParaRPr lang="en-US" altLang="zh-TW" dirty="0" smtClean="0"/>
          </a:p>
          <a:p>
            <a:pPr lvl="1"/>
            <a:endParaRPr lang="zh-TW" altLang="en-US" dirty="0"/>
          </a:p>
        </p:txBody>
      </p:sp>
      <p:sp>
        <p:nvSpPr>
          <p:cNvPr id="5"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D324AC8A-D256-4EFE-8DD0-8D29839A7055}" type="slidenum">
              <a:rPr lang="en-US" altLang="zh-TW" smtClean="0">
                <a:solidFill>
                  <a:srgbClr val="0091EA"/>
                </a:solidFill>
              </a:rPr>
              <a:t>50</a:t>
            </a:fld>
            <a:endParaRPr lang="zh-TW" altLang="en-US" dirty="0" smtClean="0">
              <a:solidFill>
                <a:srgbClr val="0091EA"/>
              </a:solidFill>
            </a:endParaRPr>
          </a:p>
        </p:txBody>
      </p:sp>
    </p:spTree>
    <p:extLst>
      <p:ext uri="{BB962C8B-B14F-4D97-AF65-F5344CB8AC3E}">
        <p14:creationId xmlns:p14="http://schemas.microsoft.com/office/powerpoint/2010/main" val="8016996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共識機制： </a:t>
            </a:r>
            <a:r>
              <a:rPr lang="en-US" altLang="zh-TW" dirty="0" smtClean="0"/>
              <a:t>POOL</a:t>
            </a:r>
            <a:r>
              <a:rPr lang="zh-TW" altLang="en-US" dirty="0"/>
              <a:t>驗證</a:t>
            </a:r>
            <a:r>
              <a:rPr lang="zh-TW" altLang="en-US" dirty="0" smtClean="0"/>
              <a:t>池</a:t>
            </a:r>
            <a:endParaRPr lang="zh-TW" altLang="en-US" dirty="0"/>
          </a:p>
        </p:txBody>
      </p:sp>
      <p:sp>
        <p:nvSpPr>
          <p:cNvPr id="3" name="文字版面配置區 2"/>
          <p:cNvSpPr>
            <a:spLocks noGrp="1"/>
          </p:cNvSpPr>
          <p:nvPr>
            <p:ph type="body" idx="1"/>
          </p:nvPr>
        </p:nvSpPr>
        <p:spPr>
          <a:blipFill>
            <a:blip r:embed="rId3"/>
            <a:tile tx="0" ty="0" sx="100000" sy="100000" flip="none" algn="tl"/>
          </a:blipFill>
          <a:scene3d>
            <a:camera prst="orthographicFront"/>
            <a:lightRig rig="threePt" dir="t"/>
          </a:scene3d>
          <a:sp3d>
            <a:bevelT/>
          </a:sp3d>
        </p:spPr>
        <p:txBody>
          <a:bodyPr/>
          <a:lstStyle/>
          <a:p>
            <a:r>
              <a:rPr lang="zh-TW" altLang="en-US" sz="2800" dirty="0"/>
              <a:t>基於傳統的分散式一致性技術，並輔之以資料驗證機制，是目前區塊鏈中廣泛使用的一種共識機制</a:t>
            </a:r>
            <a:r>
              <a:rPr lang="zh-TW" altLang="en-US" sz="2800" dirty="0" smtClean="0"/>
              <a:t>。</a:t>
            </a:r>
            <a:endParaRPr lang="en-US" altLang="zh-TW" sz="2800" dirty="0" smtClean="0"/>
          </a:p>
          <a:p>
            <a:r>
              <a:rPr lang="zh-TW" altLang="en-US" sz="2800" dirty="0"/>
              <a:t>不需要依賴代幣就可以工作，在成熟的分散式一致性演算法</a:t>
            </a:r>
            <a:r>
              <a:rPr lang="en-US" altLang="zh-TW" sz="2800" dirty="0"/>
              <a:t>(</a:t>
            </a:r>
            <a:r>
              <a:rPr lang="en-US" altLang="zh-TW" sz="2800" dirty="0" err="1"/>
              <a:t>Pasox</a:t>
            </a:r>
            <a:r>
              <a:rPr lang="zh-TW" altLang="en-US" sz="2800" dirty="0"/>
              <a:t>、</a:t>
            </a:r>
            <a:r>
              <a:rPr lang="en-US" altLang="zh-TW" sz="2800" dirty="0"/>
              <a:t>Raft)</a:t>
            </a:r>
            <a:r>
              <a:rPr lang="zh-TW" altLang="en-US" sz="2800" dirty="0"/>
              <a:t>基礎之上，可以實現秒級共識驗證，更適合有多方參與的多中心商業模式</a:t>
            </a:r>
            <a:r>
              <a:rPr lang="zh-TW" altLang="en-US" sz="2800" dirty="0" smtClean="0"/>
              <a:t>。</a:t>
            </a:r>
            <a:endParaRPr lang="en-US" altLang="zh-TW" sz="2800" dirty="0" smtClean="0"/>
          </a:p>
          <a:p>
            <a:r>
              <a:rPr lang="en-US" altLang="zh-TW" sz="2800" dirty="0" smtClean="0"/>
              <a:t>Pool</a:t>
            </a:r>
            <a:r>
              <a:rPr lang="zh-TW" altLang="en-US" sz="2800" dirty="0"/>
              <a:t>驗證池也存在一些不足</a:t>
            </a:r>
            <a:r>
              <a:rPr lang="zh-TW" altLang="en-US" sz="2800" dirty="0" smtClean="0"/>
              <a:t>，如</a:t>
            </a:r>
            <a:r>
              <a:rPr lang="zh-TW" altLang="en-US" sz="2800" dirty="0"/>
              <a:t>該共識機制能夠實現的分散式程度不如</a:t>
            </a:r>
            <a:r>
              <a:rPr lang="en-US" altLang="zh-TW" sz="2800" dirty="0" err="1"/>
              <a:t>PoW</a:t>
            </a:r>
            <a:r>
              <a:rPr lang="zh-TW" altLang="en-US" sz="2800" dirty="0"/>
              <a:t>機制等。</a:t>
            </a:r>
          </a:p>
        </p:txBody>
      </p:sp>
      <p:sp>
        <p:nvSpPr>
          <p:cNvPr id="5"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E5F1C482-B66B-4B02-B8B9-C4A40E40698B}" type="slidenum">
              <a:rPr lang="en-US" altLang="zh-TW" smtClean="0">
                <a:solidFill>
                  <a:srgbClr val="0091EA"/>
                </a:solidFill>
              </a:rPr>
              <a:t>51</a:t>
            </a:fld>
            <a:endParaRPr lang="zh-TW" altLang="en-US" dirty="0" smtClean="0">
              <a:solidFill>
                <a:srgbClr val="0091EA"/>
              </a:solidFill>
            </a:endParaRPr>
          </a:p>
        </p:txBody>
      </p:sp>
    </p:spTree>
    <p:extLst>
      <p:ext uri="{BB962C8B-B14F-4D97-AF65-F5344CB8AC3E}">
        <p14:creationId xmlns:p14="http://schemas.microsoft.com/office/powerpoint/2010/main" val="7838358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6150" y="699659"/>
            <a:ext cx="7571700" cy="936900"/>
          </a:xfrm>
        </p:spPr>
        <p:txBody>
          <a:bodyPr/>
          <a:lstStyle/>
          <a:p>
            <a:pPr algn="ctr"/>
            <a:r>
              <a:rPr lang="zh-TW" altLang="en-US" dirty="0"/>
              <a:t>共識機制</a:t>
            </a:r>
            <a:r>
              <a:rPr lang="zh-TW" altLang="en-US" dirty="0" smtClean="0"/>
              <a:t>：</a:t>
            </a:r>
            <a:r>
              <a:rPr lang="zh-TW" altLang="en-US" dirty="0"/>
              <a:t>實用拜占庭容錯算</a:t>
            </a:r>
            <a:r>
              <a:rPr lang="zh-TW" altLang="en-US" dirty="0" smtClean="0"/>
              <a:t>法 </a:t>
            </a:r>
            <a:r>
              <a:rPr lang="en-US" altLang="zh-TW" dirty="0" smtClean="0"/>
              <a:t>(PBFT)</a:t>
            </a:r>
            <a:endParaRPr lang="zh-TW" altLang="en-US" dirty="0"/>
          </a:p>
        </p:txBody>
      </p:sp>
      <p:sp>
        <p:nvSpPr>
          <p:cNvPr id="3" name="文字版面配置區 2"/>
          <p:cNvSpPr>
            <a:spLocks noGrp="1"/>
          </p:cNvSpPr>
          <p:nvPr>
            <p:ph type="body" idx="1"/>
          </p:nvPr>
        </p:nvSpPr>
        <p:spPr>
          <a:xfrm>
            <a:off x="786150" y="1884783"/>
            <a:ext cx="7571700" cy="4562383"/>
          </a:xfrm>
          <a:blipFill>
            <a:blip r:embed="rId3"/>
            <a:tile tx="0" ty="0" sx="100000" sy="100000" flip="none" algn="tl"/>
          </a:blipFill>
          <a:scene3d>
            <a:camera prst="orthographicFront"/>
            <a:lightRig rig="threePt" dir="t"/>
          </a:scene3d>
          <a:sp3d>
            <a:bevelT/>
          </a:sp3d>
        </p:spPr>
        <p:txBody>
          <a:bodyPr/>
          <a:lstStyle/>
          <a:p>
            <a:r>
              <a:rPr lang="zh-TW" altLang="en-US" sz="2600" dirty="0"/>
              <a:t>這</a:t>
            </a:r>
            <a:r>
              <a:rPr lang="zh-TW" altLang="en-US" sz="2600" dirty="0" smtClean="0"/>
              <a:t>是</a:t>
            </a:r>
            <a:r>
              <a:rPr lang="zh-TW" altLang="en-US" sz="2600" dirty="0"/>
              <a:t>一種狀態機副本複製演算法，即服務作為狀態機進行建模，狀態機在分散式系統的不同節點進行副本複製。每個狀態機的副本都保存了服務的狀態，同時也實現了服務的操作</a:t>
            </a:r>
            <a:r>
              <a:rPr lang="zh-TW" altLang="en-US" sz="2600" dirty="0" smtClean="0"/>
              <a:t>。</a:t>
            </a:r>
            <a:endParaRPr lang="en-US" altLang="zh-TW" sz="2600" dirty="0" smtClean="0"/>
          </a:p>
          <a:p>
            <a:r>
              <a:rPr lang="zh-TW" altLang="en-US" sz="2600" dirty="0" smtClean="0"/>
              <a:t>一種較適合用於聯盟鏈的共識機制。</a:t>
            </a:r>
            <a:endParaRPr lang="en-US" altLang="zh-TW" sz="2600" dirty="0" smtClean="0"/>
          </a:p>
          <a:p>
            <a:r>
              <a:rPr lang="zh-TW" altLang="en-US" sz="2600" dirty="0" smtClean="0"/>
              <a:t>優點：系統在容錯範圍內無法被分叉；驗證與共識速度極快；低耗能。</a:t>
            </a:r>
            <a:endParaRPr lang="en-US" altLang="zh-TW" sz="2600" dirty="0" smtClean="0"/>
          </a:p>
          <a:p>
            <a:r>
              <a:rPr lang="zh-TW" altLang="en-US" sz="2600" dirty="0" smtClean="0"/>
              <a:t>缺點：若超過</a:t>
            </a:r>
            <a:r>
              <a:rPr lang="en-US" altLang="zh-TW" sz="2600" dirty="0" smtClean="0"/>
              <a:t>1/3</a:t>
            </a:r>
            <a:r>
              <a:rPr lang="zh-TW" altLang="en-US" sz="2600" dirty="0" smtClean="0"/>
              <a:t>的驗證節點故障時，則系統無法繼續運作；無防範駭客偽造大量驗證節點的能力。</a:t>
            </a:r>
            <a:endParaRPr lang="zh-TW" altLang="en-US" sz="2600" dirty="0"/>
          </a:p>
        </p:txBody>
      </p:sp>
      <p:sp>
        <p:nvSpPr>
          <p:cNvPr id="5"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9F2C5923-4204-4F70-9EA5-BF1CA08093C1}" type="slidenum">
              <a:rPr lang="en-US" altLang="zh-TW" smtClean="0">
                <a:solidFill>
                  <a:srgbClr val="0091EA"/>
                </a:solidFill>
              </a:rPr>
              <a:t>52</a:t>
            </a:fld>
            <a:endParaRPr lang="zh-TW" altLang="en-US" dirty="0" smtClean="0">
              <a:solidFill>
                <a:srgbClr val="0091EA"/>
              </a:solidFill>
            </a:endParaRPr>
          </a:p>
        </p:txBody>
      </p:sp>
    </p:spTree>
    <p:extLst>
      <p:ext uri="{BB962C8B-B14F-4D97-AF65-F5344CB8AC3E}">
        <p14:creationId xmlns:p14="http://schemas.microsoft.com/office/powerpoint/2010/main" val="4903183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ctrTitle" idx="4294967295"/>
          </p:nvPr>
        </p:nvSpPr>
        <p:spPr>
          <a:xfrm>
            <a:off x="685800" y="335486"/>
            <a:ext cx="2291316" cy="79156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zh-TW" altLang="en-US" sz="4000" b="1" dirty="0" smtClean="0">
                <a:latin typeface="微軟正黑體" panose="020B0604030504040204" pitchFamily="34" charset="-120"/>
                <a:ea typeface="微軟正黑體" panose="020B0604030504040204" pitchFamily="34" charset="-120"/>
              </a:rPr>
              <a:t>參考文獻</a:t>
            </a:r>
            <a:endParaRPr sz="4000" b="1" dirty="0">
              <a:latin typeface="微軟正黑體" panose="020B0604030504040204" pitchFamily="34" charset="-120"/>
              <a:ea typeface="微軟正黑體" panose="020B0604030504040204" pitchFamily="34" charset="-120"/>
            </a:endParaRPr>
          </a:p>
        </p:txBody>
      </p:sp>
      <p:sp>
        <p:nvSpPr>
          <p:cNvPr id="249" name="Shape 249"/>
          <p:cNvSpPr txBox="1">
            <a:spLocks noGrp="1"/>
          </p:cNvSpPr>
          <p:nvPr>
            <p:ph type="subTitle" idx="4294967295"/>
          </p:nvPr>
        </p:nvSpPr>
        <p:spPr>
          <a:xfrm>
            <a:off x="738962" y="1127050"/>
            <a:ext cx="7996823" cy="5486021"/>
          </a:xfrm>
          <a:prstGeom prst="rect">
            <a:avLst/>
          </a:prstGeom>
        </p:spPr>
        <p:txBody>
          <a:bodyPr spcFirstLastPara="1" wrap="square" lIns="91425" tIns="91425" rIns="91425" bIns="91425" anchor="t" anchorCtr="0">
            <a:noAutofit/>
          </a:bodyPr>
          <a:lstStyle/>
          <a:p>
            <a:pPr marL="0" lvl="0" indent="0">
              <a:buNone/>
            </a:pPr>
            <a:r>
              <a:rPr lang="en-US" altLang="zh-TW" sz="2200" dirty="0" smtClean="0"/>
              <a:t>[1]</a:t>
            </a:r>
            <a:r>
              <a:rPr lang="zh-TW" altLang="en-US" sz="2200" dirty="0" smtClean="0"/>
              <a:t> </a:t>
            </a:r>
            <a:r>
              <a:rPr lang="en-US" altLang="zh-TW" sz="2200" dirty="0" smtClean="0"/>
              <a:t>Satoshi </a:t>
            </a:r>
            <a:r>
              <a:rPr lang="en-US" altLang="zh-TW" sz="2200" dirty="0" err="1" smtClean="0"/>
              <a:t>Nakamoto</a:t>
            </a:r>
            <a:r>
              <a:rPr lang="en-US" altLang="zh-TW" sz="2200" dirty="0" smtClean="0"/>
              <a:t>, Bitcoin:</a:t>
            </a:r>
            <a:r>
              <a:rPr lang="zh-TW" altLang="en-US" sz="2200" dirty="0" smtClean="0"/>
              <a:t> </a:t>
            </a:r>
            <a:r>
              <a:rPr lang="en-US" altLang="zh-TW" sz="2200" dirty="0" smtClean="0"/>
              <a:t>A Peer-to-Peer Electronic Cash System</a:t>
            </a:r>
            <a:r>
              <a:rPr lang="en-US" altLang="zh-TW" sz="2200" dirty="0"/>
              <a:t>, 2008. Retrieved January 24, </a:t>
            </a:r>
            <a:r>
              <a:rPr lang="en-US" altLang="zh-TW" sz="2200" dirty="0" smtClean="0"/>
              <a:t>2012, </a:t>
            </a:r>
            <a:r>
              <a:rPr lang="en-US" altLang="zh-TW" sz="2200" dirty="0"/>
              <a:t>from the World Wide Web: </a:t>
            </a:r>
            <a:r>
              <a:rPr lang="en-US" altLang="zh-TW" sz="2200" dirty="0" smtClean="0">
                <a:hlinkClick r:id="rId3"/>
              </a:rPr>
              <a:t>https</a:t>
            </a:r>
            <a:r>
              <a:rPr lang="en-US" altLang="zh-TW" sz="2200" dirty="0">
                <a:hlinkClick r:id="rId3"/>
              </a:rPr>
              <a:t>://</a:t>
            </a:r>
            <a:r>
              <a:rPr lang="en-US" altLang="zh-TW" sz="2200" dirty="0" smtClean="0">
                <a:hlinkClick r:id="rId3"/>
              </a:rPr>
              <a:t>bitcoin.org/bitcoin.pdf</a:t>
            </a:r>
            <a:endParaRPr lang="en-US" altLang="zh-TW" sz="2200" dirty="0" smtClean="0"/>
          </a:p>
          <a:p>
            <a:pPr marL="0" lvl="0" indent="0">
              <a:buNone/>
            </a:pPr>
            <a:r>
              <a:rPr lang="en-US" altLang="zh-TW" sz="2200" dirty="0" smtClean="0"/>
              <a:t>[</a:t>
            </a:r>
            <a:r>
              <a:rPr lang="en-US" altLang="zh-TW" sz="2200" dirty="0"/>
              <a:t>2] William Stallings, Cryptography and Network Security: Principles and Practice, 7/e, </a:t>
            </a:r>
            <a:r>
              <a:rPr lang="en-US" altLang="zh-TW" sz="2200" dirty="0" smtClean="0"/>
              <a:t>Pearson </a:t>
            </a:r>
            <a:r>
              <a:rPr lang="en-US" altLang="zh-TW" sz="2200" dirty="0"/>
              <a:t>Education </a:t>
            </a:r>
            <a:r>
              <a:rPr lang="en-US" altLang="zh-TW" sz="2200" dirty="0" smtClean="0"/>
              <a:t>Limited, 2016</a:t>
            </a:r>
            <a:r>
              <a:rPr lang="zh-TW" altLang="en-US" sz="2200" dirty="0" smtClean="0"/>
              <a:t>年</a:t>
            </a:r>
            <a:r>
              <a:rPr lang="en-US" altLang="zh-TW" sz="2200" dirty="0" smtClean="0"/>
              <a:t>9</a:t>
            </a:r>
            <a:r>
              <a:rPr lang="zh-TW" altLang="en-US" sz="2200" dirty="0" smtClean="0"/>
              <a:t>月</a:t>
            </a:r>
            <a:r>
              <a:rPr lang="en-US" altLang="zh-TW" sz="2200" dirty="0" smtClean="0"/>
              <a:t>6</a:t>
            </a:r>
            <a:r>
              <a:rPr lang="zh-TW" altLang="en-US" sz="2200" dirty="0" smtClean="0"/>
              <a:t>日。</a:t>
            </a:r>
            <a:endParaRPr lang="en-US" altLang="zh-TW" sz="2200" dirty="0" smtClean="0"/>
          </a:p>
          <a:p>
            <a:pPr marL="0" lvl="0" indent="0">
              <a:buNone/>
            </a:pPr>
            <a:r>
              <a:rPr lang="en-US" sz="2200" dirty="0" smtClean="0"/>
              <a:t>[</a:t>
            </a:r>
            <a:r>
              <a:rPr lang="en-US" altLang="zh-TW" sz="2200" dirty="0" smtClean="0"/>
              <a:t>3</a:t>
            </a:r>
            <a:r>
              <a:rPr lang="en-US" sz="2200" dirty="0" smtClean="0"/>
              <a:t>]</a:t>
            </a:r>
            <a:r>
              <a:rPr lang="zh-TW" altLang="en-US" sz="2200" dirty="0" smtClean="0"/>
              <a:t>林佳賢</a:t>
            </a:r>
            <a:r>
              <a:rPr lang="zh-TW" altLang="en-US" sz="2200" dirty="0"/>
              <a:t>，</a:t>
            </a:r>
            <a:r>
              <a:rPr lang="zh-TW" altLang="en-US" sz="2200" dirty="0" smtClean="0"/>
              <a:t>不</a:t>
            </a:r>
            <a:r>
              <a:rPr lang="zh-TW" altLang="en-US" sz="2200" dirty="0"/>
              <a:t>懂技術沒關係！圖解告訴你區塊鏈可以這樣</a:t>
            </a:r>
            <a:r>
              <a:rPr lang="zh-TW" altLang="en-US" sz="2200" dirty="0" smtClean="0"/>
              <a:t>用</a:t>
            </a:r>
            <a:r>
              <a:rPr lang="en-US" altLang="zh-TW" sz="2200" dirty="0" smtClean="0"/>
              <a:t>, </a:t>
            </a:r>
            <a:r>
              <a:rPr lang="zh-TW" altLang="en-US" sz="2200" dirty="0" smtClean="0"/>
              <a:t>天下雜誌</a:t>
            </a:r>
            <a:r>
              <a:rPr lang="en-US" altLang="zh-TW" sz="2200" dirty="0" smtClean="0"/>
              <a:t>651</a:t>
            </a:r>
            <a:r>
              <a:rPr lang="zh-TW" altLang="en-US" sz="2200" dirty="0" smtClean="0"/>
              <a:t>期</a:t>
            </a:r>
            <a:r>
              <a:rPr lang="zh-TW" altLang="en-US" sz="2200" dirty="0"/>
              <a:t>，</a:t>
            </a:r>
            <a:r>
              <a:rPr lang="en-US" altLang="zh-TW" sz="2200" dirty="0" smtClean="0"/>
              <a:t>2018</a:t>
            </a:r>
            <a:r>
              <a:rPr lang="zh-TW" altLang="en-US" sz="2200" dirty="0" smtClean="0"/>
              <a:t>年</a:t>
            </a:r>
            <a:r>
              <a:rPr lang="en-US" altLang="zh-TW" sz="2200" dirty="0" smtClean="0"/>
              <a:t>7</a:t>
            </a:r>
            <a:r>
              <a:rPr lang="zh-TW" altLang="en-US" sz="2200" dirty="0" smtClean="0"/>
              <a:t>月</a:t>
            </a:r>
            <a:r>
              <a:rPr lang="en-US" altLang="zh-TW" sz="2200" dirty="0" smtClean="0"/>
              <a:t>3</a:t>
            </a:r>
            <a:r>
              <a:rPr lang="zh-TW" altLang="en-US" sz="2200" dirty="0" smtClean="0"/>
              <a:t>日。於</a:t>
            </a:r>
            <a:r>
              <a:rPr lang="en-US" altLang="zh-TW" sz="2200" dirty="0" smtClean="0"/>
              <a:t>2018</a:t>
            </a:r>
            <a:r>
              <a:rPr lang="zh-TW" altLang="en-US" sz="2200" dirty="0" smtClean="0"/>
              <a:t>年</a:t>
            </a:r>
            <a:r>
              <a:rPr lang="en-US" altLang="zh-TW" sz="2200" dirty="0" smtClean="0"/>
              <a:t>8</a:t>
            </a:r>
            <a:r>
              <a:rPr lang="zh-TW" altLang="en-US" sz="2200" dirty="0" smtClean="0"/>
              <a:t>月</a:t>
            </a:r>
            <a:r>
              <a:rPr lang="en-US" altLang="zh-TW" sz="2200" dirty="0" smtClean="0"/>
              <a:t>1</a:t>
            </a:r>
            <a:r>
              <a:rPr lang="zh-TW" altLang="en-US" sz="2200" dirty="0" smtClean="0"/>
              <a:t>日</a:t>
            </a:r>
            <a:r>
              <a:rPr lang="en-US" altLang="zh-TW" sz="2200" dirty="0" smtClean="0"/>
              <a:t>, </a:t>
            </a:r>
            <a:r>
              <a:rPr lang="zh-TW" altLang="en-US" sz="2200" dirty="0" smtClean="0"/>
              <a:t>由</a:t>
            </a:r>
            <a:r>
              <a:rPr lang="en-US" altLang="zh-TW" sz="2200" dirty="0">
                <a:hlinkClick r:id="rId4"/>
              </a:rPr>
              <a:t>https://</a:t>
            </a:r>
            <a:r>
              <a:rPr lang="en-US" altLang="zh-TW" sz="2200" dirty="0" smtClean="0">
                <a:hlinkClick r:id="rId4"/>
              </a:rPr>
              <a:t>www.cw.com.tw/article/article.action?id=5090842</a:t>
            </a:r>
            <a:r>
              <a:rPr lang="en-US" altLang="zh-TW" sz="2200" dirty="0" smtClean="0"/>
              <a:t> </a:t>
            </a:r>
            <a:r>
              <a:rPr lang="zh-TW" altLang="en-US" sz="2200" dirty="0" smtClean="0"/>
              <a:t>取得。</a:t>
            </a:r>
            <a:endParaRPr lang="en-US" altLang="zh-TW" sz="2200" dirty="0" smtClean="0"/>
          </a:p>
          <a:p>
            <a:pPr marL="0" lvl="0" indent="0">
              <a:buNone/>
            </a:pPr>
            <a:r>
              <a:rPr lang="en-US" altLang="zh-TW" sz="2200" dirty="0" smtClean="0"/>
              <a:t>[4]</a:t>
            </a:r>
            <a:r>
              <a:rPr lang="zh-TW" altLang="en-US" sz="2200" dirty="0" smtClean="0"/>
              <a:t>林弘斌、鄧</a:t>
            </a:r>
            <a:r>
              <a:rPr lang="zh-TW" altLang="en-US" sz="2200" dirty="0"/>
              <a:t>介銘，淺談區塊鏈技術與金融區塊鏈實作驗證， 財金資訊季</a:t>
            </a:r>
            <a:r>
              <a:rPr lang="zh-TW" altLang="en-US" sz="2200" dirty="0" smtClean="0"/>
              <a:t>刊，</a:t>
            </a:r>
            <a:r>
              <a:rPr lang="en-US" altLang="zh-TW" sz="2200" dirty="0" smtClean="0"/>
              <a:t>No.90</a:t>
            </a:r>
            <a:r>
              <a:rPr lang="zh-TW" altLang="en-US" sz="2200" dirty="0" smtClean="0"/>
              <a:t>，</a:t>
            </a:r>
            <a:r>
              <a:rPr lang="en-US" altLang="zh-TW" sz="2200" dirty="0" smtClean="0"/>
              <a:t>2017</a:t>
            </a:r>
            <a:r>
              <a:rPr lang="zh-TW" altLang="en-US" sz="2200" dirty="0" smtClean="0"/>
              <a:t>年</a:t>
            </a:r>
            <a:r>
              <a:rPr lang="en-US" altLang="zh-TW" sz="2200" dirty="0" smtClean="0"/>
              <a:t>10</a:t>
            </a:r>
            <a:r>
              <a:rPr lang="zh-TW" altLang="en-US" sz="2200" dirty="0" smtClean="0"/>
              <a:t>月。</a:t>
            </a:r>
            <a:endParaRPr lang="en-US" altLang="zh-TW" sz="2200" dirty="0" smtClean="0"/>
          </a:p>
          <a:p>
            <a:pPr marL="0" lvl="0" indent="0">
              <a:buNone/>
            </a:pPr>
            <a:r>
              <a:rPr lang="en-US" altLang="zh-TW" sz="2200" dirty="0" smtClean="0"/>
              <a:t>[5]</a:t>
            </a:r>
            <a:r>
              <a:rPr lang="zh-TW" altLang="en-US" sz="2200" dirty="0" smtClean="0"/>
              <a:t>王毅丞，實戰區塊鏈技術：加密貨幣與密碼學，臺北市：碁峯資訊，</a:t>
            </a:r>
            <a:r>
              <a:rPr lang="en-US" altLang="zh-TW" sz="2200" dirty="0" smtClean="0"/>
              <a:t>2018</a:t>
            </a:r>
            <a:r>
              <a:rPr lang="zh-TW" altLang="en-US" sz="2200" dirty="0" smtClean="0"/>
              <a:t>年</a:t>
            </a:r>
            <a:r>
              <a:rPr lang="en-US" altLang="zh-TW" sz="2200" dirty="0" smtClean="0"/>
              <a:t>5</a:t>
            </a:r>
            <a:r>
              <a:rPr lang="zh-TW" altLang="en-US" sz="2200" dirty="0" smtClean="0"/>
              <a:t>月。</a:t>
            </a:r>
            <a:endParaRPr lang="en-US" altLang="zh-TW" sz="2200" dirty="0" smtClean="0"/>
          </a:p>
          <a:p>
            <a:pPr marL="0" lvl="0" indent="0">
              <a:buNone/>
            </a:pPr>
            <a:endParaRPr lang="en-US" altLang="zh-TW" sz="2200" dirty="0"/>
          </a:p>
          <a:p>
            <a:pPr marL="0" lvl="0" indent="0">
              <a:buNone/>
            </a:pPr>
            <a:endParaRPr lang="zh-TW" altLang="en-US" sz="2200" dirty="0"/>
          </a:p>
          <a:p>
            <a:pPr marL="0" lvl="0" indent="0">
              <a:buNone/>
            </a:pPr>
            <a:endParaRPr sz="2200" dirty="0"/>
          </a:p>
        </p:txBody>
      </p:sp>
      <p:sp>
        <p:nvSpPr>
          <p:cNvPr id="5"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D41B7932-E221-4628-A858-7D186FA9D8A6}" type="slidenum">
              <a:rPr lang="en-US" altLang="zh-TW" smtClean="0">
                <a:solidFill>
                  <a:srgbClr val="0091EA"/>
                </a:solidFill>
              </a:rPr>
              <a:t>53</a:t>
            </a:fld>
            <a:endParaRPr lang="zh-TW" altLang="en-US" dirty="0" smtClean="0">
              <a:solidFill>
                <a:srgbClr val="0091EA"/>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參考文獻</a:t>
            </a:r>
            <a:endParaRPr lang="zh-TW" altLang="en-US" dirty="0"/>
          </a:p>
        </p:txBody>
      </p:sp>
      <p:sp>
        <p:nvSpPr>
          <p:cNvPr id="3" name="文字版面配置區 2"/>
          <p:cNvSpPr>
            <a:spLocks noGrp="1"/>
          </p:cNvSpPr>
          <p:nvPr>
            <p:ph type="body" idx="1"/>
          </p:nvPr>
        </p:nvSpPr>
        <p:spPr>
          <a:xfrm>
            <a:off x="786149" y="1682267"/>
            <a:ext cx="7819007" cy="4764900"/>
          </a:xfrm>
        </p:spPr>
        <p:txBody>
          <a:bodyPr/>
          <a:lstStyle/>
          <a:p>
            <a:pPr marL="38100" indent="0">
              <a:buNone/>
            </a:pPr>
            <a:r>
              <a:rPr lang="en-US" altLang="zh-TW" sz="2200" dirty="0"/>
              <a:t>[6]</a:t>
            </a:r>
            <a:r>
              <a:rPr lang="zh-TW" altLang="en-US" sz="2200" dirty="0"/>
              <a:t>徐明星、田穎、李霽月，圖解區塊鏈，臺北市：碁峯資訊，</a:t>
            </a:r>
            <a:r>
              <a:rPr lang="en-US" altLang="zh-TW" sz="2200" dirty="0"/>
              <a:t>2017</a:t>
            </a:r>
            <a:r>
              <a:rPr lang="zh-TW" altLang="en-US" sz="2200" dirty="0"/>
              <a:t>年</a:t>
            </a:r>
            <a:r>
              <a:rPr lang="en-US" altLang="zh-TW" sz="2200" dirty="0"/>
              <a:t>11</a:t>
            </a:r>
            <a:r>
              <a:rPr lang="zh-TW" altLang="en-US" sz="2200" dirty="0"/>
              <a:t>月初版。 </a:t>
            </a:r>
          </a:p>
          <a:p>
            <a:pPr marL="38100" indent="0">
              <a:buNone/>
            </a:pPr>
            <a:r>
              <a:rPr lang="en-US" altLang="zh-TW" sz="2200" dirty="0" smtClean="0"/>
              <a:t>[7]</a:t>
            </a:r>
            <a:r>
              <a:rPr lang="zh-TW" altLang="en-US" sz="2200" dirty="0"/>
              <a:t>龔鳴（暴走恭親王），寫給未來社會的新帳本</a:t>
            </a:r>
            <a:r>
              <a:rPr lang="en-US" altLang="zh-TW" sz="2200" dirty="0"/>
              <a:t>—</a:t>
            </a:r>
            <a:r>
              <a:rPr lang="zh-TW" altLang="en-US" sz="2200" dirty="0"/>
              <a:t>區塊鏈，大寫出版，</a:t>
            </a:r>
            <a:r>
              <a:rPr lang="en-US" altLang="zh-TW" sz="2200" dirty="0"/>
              <a:t>2017</a:t>
            </a:r>
            <a:r>
              <a:rPr lang="zh-TW" altLang="en-US" sz="2200" dirty="0"/>
              <a:t>年</a:t>
            </a:r>
            <a:r>
              <a:rPr lang="en-US" altLang="zh-TW" sz="2200" dirty="0"/>
              <a:t>6</a:t>
            </a:r>
            <a:r>
              <a:rPr lang="zh-TW" altLang="en-US" sz="2200" dirty="0"/>
              <a:t>月。</a:t>
            </a:r>
          </a:p>
          <a:p>
            <a:pPr marL="38100" indent="0">
              <a:buNone/>
            </a:pPr>
            <a:r>
              <a:rPr lang="en-US" altLang="zh-TW" sz="2200" dirty="0" smtClean="0"/>
              <a:t>[8]</a:t>
            </a:r>
            <a:r>
              <a:rPr lang="zh-TW" altLang="en-US" sz="2200" dirty="0" smtClean="0"/>
              <a:t>黃</a:t>
            </a:r>
            <a:r>
              <a:rPr lang="zh-TW" altLang="en-US" sz="2200" dirty="0"/>
              <a:t>明祥、林詠章，資訊與網路安全概論：看見比特幣，第五版，臺北市：麥格羅希爾，</a:t>
            </a:r>
            <a:r>
              <a:rPr lang="en-US" altLang="zh-TW" sz="2200" dirty="0"/>
              <a:t>2014</a:t>
            </a:r>
            <a:r>
              <a:rPr lang="zh-TW" altLang="en-US" sz="2200" dirty="0"/>
              <a:t>年</a:t>
            </a:r>
            <a:r>
              <a:rPr lang="en-US" altLang="zh-TW" sz="2200" dirty="0"/>
              <a:t>7</a:t>
            </a:r>
            <a:r>
              <a:rPr lang="zh-TW" altLang="en-US" sz="2200" dirty="0"/>
              <a:t>月</a:t>
            </a:r>
            <a:r>
              <a:rPr lang="zh-TW" altLang="en-US" sz="2200" dirty="0" smtClean="0"/>
              <a:t>。</a:t>
            </a:r>
            <a:endParaRPr lang="en-US" altLang="zh-TW" sz="2200" dirty="0" smtClean="0"/>
          </a:p>
          <a:p>
            <a:pPr marL="38100" indent="0">
              <a:buNone/>
            </a:pPr>
            <a:r>
              <a:rPr lang="en-US" altLang="zh-TW" sz="2200" dirty="0" smtClean="0"/>
              <a:t>[9]</a:t>
            </a:r>
            <a:r>
              <a:rPr lang="zh-TW" altLang="en-US" sz="2200" dirty="0" smtClean="0"/>
              <a:t>高靖鈞、丁川偉、陳耀鑫、馬金溝、陳澤世，區塊鏈簡介與技術探討，電腦與通訊，</a:t>
            </a:r>
            <a:r>
              <a:rPr lang="en-US" altLang="zh-TW" sz="2200" dirty="0" smtClean="0"/>
              <a:t>2017</a:t>
            </a:r>
            <a:r>
              <a:rPr lang="zh-TW" altLang="en-US" sz="2200" dirty="0" smtClean="0"/>
              <a:t>年</a:t>
            </a:r>
            <a:r>
              <a:rPr lang="en-US" altLang="zh-TW" sz="2200" dirty="0" smtClean="0"/>
              <a:t>5</a:t>
            </a:r>
            <a:r>
              <a:rPr lang="zh-TW" altLang="en-US" sz="2200" dirty="0" smtClean="0"/>
              <a:t>月</a:t>
            </a:r>
            <a:r>
              <a:rPr lang="en-US" altLang="zh-TW" sz="2200" dirty="0" smtClean="0"/>
              <a:t>9</a:t>
            </a:r>
            <a:r>
              <a:rPr lang="zh-TW" altLang="en-US" sz="2200" dirty="0" smtClean="0"/>
              <a:t>日。</a:t>
            </a:r>
            <a:endParaRPr lang="zh-TW" altLang="en-US" sz="2200" dirty="0"/>
          </a:p>
        </p:txBody>
      </p:sp>
      <p:sp>
        <p:nvSpPr>
          <p:cNvPr id="5"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1D2B1191-A740-4A46-B858-4F6ABA3F64D3}" type="slidenum">
              <a:rPr lang="en-US" altLang="zh-TW" smtClean="0">
                <a:solidFill>
                  <a:srgbClr val="0091EA"/>
                </a:solidFill>
              </a:rPr>
              <a:t>54</a:t>
            </a:fld>
            <a:endParaRPr lang="zh-TW" altLang="en-US" dirty="0" smtClean="0">
              <a:solidFill>
                <a:srgbClr val="0091EA"/>
              </a:solidFill>
            </a:endParaRPr>
          </a:p>
        </p:txBody>
      </p:sp>
    </p:spTree>
    <p:extLst>
      <p:ext uri="{BB962C8B-B14F-4D97-AF65-F5344CB8AC3E}">
        <p14:creationId xmlns:p14="http://schemas.microsoft.com/office/powerpoint/2010/main" val="2208147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5" name="矩形 4"/>
          <p:cNvSpPr/>
          <p:nvPr/>
        </p:nvSpPr>
        <p:spPr>
          <a:xfrm>
            <a:off x="1183636" y="2570671"/>
            <a:ext cx="7803481" cy="3243533"/>
          </a:xfrm>
          <a:prstGeom prst="rect">
            <a:avLst/>
          </a:prstGeom>
          <a:blipFill>
            <a:blip r:embed="rId3"/>
            <a:tile tx="0" ty="0" sx="100000" sy="100000" flip="none" algn="tl"/>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5" name="Shape 215"/>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zh-TW" altLang="en-US" dirty="0"/>
              <a:t>區塊</a:t>
            </a:r>
            <a:r>
              <a:rPr lang="zh-TW" altLang="en-US" dirty="0" smtClean="0"/>
              <a:t>鏈演化</a:t>
            </a:r>
            <a:endParaRPr dirty="0"/>
          </a:p>
        </p:txBody>
      </p:sp>
      <p:sp>
        <p:nvSpPr>
          <p:cNvPr id="3" name="文字版面配置區 2"/>
          <p:cNvSpPr>
            <a:spLocks noGrp="1"/>
          </p:cNvSpPr>
          <p:nvPr>
            <p:ph type="body" idx="1"/>
          </p:nvPr>
        </p:nvSpPr>
        <p:spPr>
          <a:xfrm>
            <a:off x="786150" y="1915063"/>
            <a:ext cx="7571700" cy="4532103"/>
          </a:xfrm>
          <a:effectLst/>
        </p:spPr>
        <p:txBody>
          <a:bodyPr/>
          <a:lstStyle/>
          <a:p>
            <a:pPr>
              <a:spcAft>
                <a:spcPts val="600"/>
              </a:spcAft>
            </a:pPr>
            <a:r>
              <a:rPr lang="zh-TW" altLang="en-US" b="1" dirty="0">
                <a:solidFill>
                  <a:srgbClr val="002060"/>
                </a:solidFill>
              </a:rPr>
              <a:t>沒有區塊鏈之前：中心化的世</a:t>
            </a:r>
            <a:r>
              <a:rPr lang="zh-TW" altLang="en-US" b="1" dirty="0" smtClean="0">
                <a:solidFill>
                  <a:srgbClr val="002060"/>
                </a:solidFill>
              </a:rPr>
              <a:t>界</a:t>
            </a:r>
            <a:endParaRPr lang="en-US" altLang="zh-TW" b="1" dirty="0" smtClean="0">
              <a:solidFill>
                <a:srgbClr val="002060"/>
              </a:solidFill>
            </a:endParaRPr>
          </a:p>
          <a:p>
            <a:pPr lvl="1">
              <a:spcBef>
                <a:spcPts val="600"/>
              </a:spcBef>
            </a:pPr>
            <a:r>
              <a:rPr lang="zh-TW" altLang="en-US" dirty="0"/>
              <a:t>所有的交易必須有一個中介機構、交易所在中心做媒合，這些中心保存所有交易紀錄，讓全球經濟、金融體系可以運轉</a:t>
            </a:r>
            <a:r>
              <a:rPr lang="zh-TW" altLang="en-US" dirty="0" smtClean="0"/>
              <a:t>。</a:t>
            </a:r>
            <a:endParaRPr lang="en-US" altLang="zh-TW" dirty="0" smtClean="0"/>
          </a:p>
          <a:p>
            <a:pPr lvl="1"/>
            <a:endParaRPr lang="en-US" altLang="zh-TW" dirty="0"/>
          </a:p>
          <a:p>
            <a:pPr lvl="1"/>
            <a:r>
              <a:rPr lang="zh-TW" altLang="en-US" dirty="0"/>
              <a:t>例如</a:t>
            </a:r>
            <a:r>
              <a:rPr lang="en-US" altLang="zh-TW" dirty="0"/>
              <a:t>A</a:t>
            </a:r>
            <a:r>
              <a:rPr lang="zh-TW" altLang="en-US" dirty="0"/>
              <a:t>要轉帳給</a:t>
            </a:r>
            <a:r>
              <a:rPr lang="en-US" altLang="zh-TW" dirty="0"/>
              <a:t>B</a:t>
            </a:r>
            <a:r>
              <a:rPr lang="zh-TW" altLang="en-US" dirty="0"/>
              <a:t>，必須透過銀行作為中介；銀行之間要轉帳，也得透過中介機構（例如台灣的財金公司），使用者皆需負擔手續費，相關紀錄也留存在交易中心。</a:t>
            </a:r>
          </a:p>
        </p:txBody>
      </p:sp>
      <p:pic>
        <p:nvPicPr>
          <p:cNvPr id="1026" name="Picture 2" descr="https://storage.googleapis.com/cw-com-tw/ckeditor/201807/ckeditor-5b3a1246dbda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1605" y="129278"/>
            <a:ext cx="2674372" cy="1682267"/>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6445661" y="5537205"/>
            <a:ext cx="2560316" cy="276999"/>
          </a:xfrm>
          <a:prstGeom prst="rect">
            <a:avLst/>
          </a:prstGeom>
          <a:noFill/>
        </p:spPr>
        <p:txBody>
          <a:bodyPr wrap="none" rtlCol="0">
            <a:spAutoFit/>
          </a:bodyPr>
          <a:lstStyle/>
          <a:p>
            <a:r>
              <a:rPr lang="zh-TW" altLang="en-US" sz="1200" dirty="0" smtClean="0">
                <a:solidFill>
                  <a:schemeClr val="tx2">
                    <a:lumMod val="50000"/>
                  </a:schemeClr>
                </a:solidFill>
              </a:rPr>
              <a:t>資料來源</a:t>
            </a:r>
            <a:r>
              <a:rPr lang="en-US" altLang="zh-TW" sz="1200" dirty="0" smtClean="0">
                <a:solidFill>
                  <a:schemeClr val="tx2">
                    <a:lumMod val="50000"/>
                  </a:schemeClr>
                </a:solidFill>
              </a:rPr>
              <a:t>: </a:t>
            </a:r>
            <a:r>
              <a:rPr lang="zh-TW" altLang="en-US" sz="1200" dirty="0" smtClean="0">
                <a:solidFill>
                  <a:schemeClr val="tx2">
                    <a:lumMod val="50000"/>
                  </a:schemeClr>
                </a:solidFill>
              </a:rPr>
              <a:t>林佳賢</a:t>
            </a:r>
            <a:r>
              <a:rPr lang="en-US" altLang="zh-TW" sz="1200" dirty="0" smtClean="0">
                <a:solidFill>
                  <a:schemeClr val="tx2">
                    <a:lumMod val="50000"/>
                  </a:schemeClr>
                </a:solidFill>
              </a:rPr>
              <a:t>, 2018</a:t>
            </a:r>
            <a:r>
              <a:rPr lang="zh-TW" altLang="en-US" sz="1200" dirty="0" smtClean="0">
                <a:solidFill>
                  <a:schemeClr val="tx2">
                    <a:lumMod val="50000"/>
                  </a:schemeClr>
                </a:solidFill>
              </a:rPr>
              <a:t>年</a:t>
            </a:r>
            <a:r>
              <a:rPr lang="en-US" altLang="zh-TW" sz="1200" dirty="0" smtClean="0">
                <a:solidFill>
                  <a:schemeClr val="tx2">
                    <a:lumMod val="50000"/>
                  </a:schemeClr>
                </a:solidFill>
              </a:rPr>
              <a:t>7</a:t>
            </a:r>
            <a:r>
              <a:rPr lang="zh-TW" altLang="en-US" sz="1200" dirty="0" smtClean="0">
                <a:solidFill>
                  <a:schemeClr val="tx2">
                    <a:lumMod val="50000"/>
                  </a:schemeClr>
                </a:solidFill>
              </a:rPr>
              <a:t>月</a:t>
            </a:r>
            <a:r>
              <a:rPr lang="en-US" altLang="zh-TW" sz="1200" dirty="0" smtClean="0">
                <a:solidFill>
                  <a:schemeClr val="tx2">
                    <a:lumMod val="50000"/>
                  </a:schemeClr>
                </a:solidFill>
              </a:rPr>
              <a:t>3</a:t>
            </a:r>
            <a:r>
              <a:rPr lang="zh-TW" altLang="en-US" sz="1200" dirty="0" smtClean="0">
                <a:solidFill>
                  <a:schemeClr val="tx2">
                    <a:lumMod val="50000"/>
                  </a:schemeClr>
                </a:solidFill>
              </a:rPr>
              <a:t>日。</a:t>
            </a:r>
            <a:endParaRPr lang="zh-TW" altLang="en-US" sz="1200" dirty="0">
              <a:solidFill>
                <a:schemeClr val="tx2">
                  <a:lumMod val="50000"/>
                </a:schemeClr>
              </a:solidFill>
            </a:endParaRPr>
          </a:p>
        </p:txBody>
      </p:sp>
      <p:sp>
        <p:nvSpPr>
          <p:cNvPr id="7"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2EFF4754-76AD-411B-A8A0-BC2798EA5815}" type="slidenum">
              <a:rPr lang="en-US" altLang="zh-TW" smtClean="0">
                <a:solidFill>
                  <a:srgbClr val="0091EA"/>
                </a:solidFill>
              </a:rPr>
              <a:t>6</a:t>
            </a:fld>
            <a:endParaRPr lang="zh-TW" altLang="en-US" dirty="0" smtClean="0">
              <a:solidFill>
                <a:srgbClr val="0091EA"/>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83636" y="2478342"/>
            <a:ext cx="7803481" cy="3589866"/>
          </a:xfrm>
          <a:prstGeom prst="rect">
            <a:avLst/>
          </a:prstGeom>
          <a:blipFill>
            <a:blip r:embed="rId3"/>
            <a:tile tx="0" ty="0" sx="100000" sy="100000" flip="none" algn="tl"/>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dirty="0"/>
              <a:t>區塊鏈演化</a:t>
            </a:r>
          </a:p>
        </p:txBody>
      </p:sp>
      <p:sp>
        <p:nvSpPr>
          <p:cNvPr id="3" name="文字版面配置區 2"/>
          <p:cNvSpPr>
            <a:spLocks noGrp="1"/>
          </p:cNvSpPr>
          <p:nvPr>
            <p:ph type="body" idx="1"/>
          </p:nvPr>
        </p:nvSpPr>
        <p:spPr>
          <a:xfrm>
            <a:off x="786150" y="1772393"/>
            <a:ext cx="7571700" cy="4764900"/>
          </a:xfrm>
          <a:effectLst/>
        </p:spPr>
        <p:txBody>
          <a:bodyPr/>
          <a:lstStyle/>
          <a:p>
            <a:pPr>
              <a:spcAft>
                <a:spcPts val="1200"/>
              </a:spcAft>
            </a:pPr>
            <a:r>
              <a:rPr lang="zh-TW" altLang="en-US" b="1" dirty="0">
                <a:solidFill>
                  <a:srgbClr val="002060"/>
                </a:solidFill>
              </a:rPr>
              <a:t>區塊鏈</a:t>
            </a:r>
            <a:r>
              <a:rPr lang="en-US" altLang="zh-TW" b="1" dirty="0">
                <a:solidFill>
                  <a:srgbClr val="002060"/>
                </a:solidFill>
              </a:rPr>
              <a:t>1.0</a:t>
            </a:r>
            <a:r>
              <a:rPr lang="zh-TW" altLang="en-US" b="1" dirty="0">
                <a:solidFill>
                  <a:srgbClr val="002060"/>
                </a:solidFill>
              </a:rPr>
              <a:t>：比特幣──去中心化的開始</a:t>
            </a:r>
            <a:endParaRPr lang="en-US" altLang="zh-TW" b="1" dirty="0">
              <a:solidFill>
                <a:srgbClr val="002060"/>
              </a:solidFill>
            </a:endParaRPr>
          </a:p>
          <a:p>
            <a:pPr lvl="1">
              <a:spcBef>
                <a:spcPts val="600"/>
              </a:spcBef>
            </a:pPr>
            <a:r>
              <a:rPr lang="zh-TW" altLang="en-US" dirty="0"/>
              <a:t>比特幣（</a:t>
            </a:r>
            <a:r>
              <a:rPr lang="en-US" altLang="zh-TW" dirty="0"/>
              <a:t>Bitcoin</a:t>
            </a:r>
            <a:r>
              <a:rPr lang="zh-TW" altLang="en-US" dirty="0"/>
              <a:t>）開創了一種新的記帳方式，以「分散式帳本」（</a:t>
            </a:r>
            <a:r>
              <a:rPr lang="en-US" altLang="zh-TW" dirty="0"/>
              <a:t>Distributed Ledger</a:t>
            </a:r>
            <a:r>
              <a:rPr lang="zh-TW" altLang="en-US" dirty="0"/>
              <a:t>）跳過中介銀行，讓所有參與者的電腦一起記帳，做到去中心化的交易系統</a:t>
            </a:r>
            <a:r>
              <a:rPr lang="zh-TW" altLang="en-US" dirty="0" smtClean="0"/>
              <a:t>。</a:t>
            </a:r>
            <a:endParaRPr lang="en-US" altLang="zh-TW" dirty="0" smtClean="0"/>
          </a:p>
          <a:p>
            <a:pPr lvl="1"/>
            <a:endParaRPr lang="en-US" altLang="zh-TW" dirty="0" smtClean="0"/>
          </a:p>
          <a:p>
            <a:pPr lvl="1"/>
            <a:r>
              <a:rPr lang="zh-TW" altLang="en-US" dirty="0"/>
              <a:t>無論是個人對個人、銀行對銀行，彼此都能互相轉帳，再也不用透過中介機構，可省下手續費；交易帳本經過加密，分散儲存，比以往更安全、交易紀錄更難被竄改。</a:t>
            </a:r>
          </a:p>
        </p:txBody>
      </p:sp>
      <p:pic>
        <p:nvPicPr>
          <p:cNvPr id="1026" name="Picture 2" descr="https://storage.googleapis.com/cw-com-tw/ckeditor/201807/ckeditor-5b3a125986c4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1600" y="105400"/>
            <a:ext cx="2552450" cy="1605574"/>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
        <p:nvSpPr>
          <p:cNvPr id="7" name="文字方塊 6"/>
          <p:cNvSpPr txBox="1"/>
          <p:nvPr/>
        </p:nvSpPr>
        <p:spPr>
          <a:xfrm>
            <a:off x="6529050" y="5791209"/>
            <a:ext cx="2560316" cy="276999"/>
          </a:xfrm>
          <a:prstGeom prst="rect">
            <a:avLst/>
          </a:prstGeom>
          <a:noFill/>
        </p:spPr>
        <p:txBody>
          <a:bodyPr wrap="none" rtlCol="0">
            <a:spAutoFit/>
          </a:bodyPr>
          <a:lstStyle/>
          <a:p>
            <a:r>
              <a:rPr lang="zh-TW" altLang="en-US" sz="1200" dirty="0" smtClean="0">
                <a:solidFill>
                  <a:schemeClr val="tx2">
                    <a:lumMod val="50000"/>
                  </a:schemeClr>
                </a:solidFill>
              </a:rPr>
              <a:t>資料來源</a:t>
            </a:r>
            <a:r>
              <a:rPr lang="en-US" altLang="zh-TW" sz="1200" dirty="0" smtClean="0">
                <a:solidFill>
                  <a:schemeClr val="tx2">
                    <a:lumMod val="50000"/>
                  </a:schemeClr>
                </a:solidFill>
              </a:rPr>
              <a:t>: </a:t>
            </a:r>
            <a:r>
              <a:rPr lang="zh-TW" altLang="en-US" sz="1200" dirty="0" smtClean="0">
                <a:solidFill>
                  <a:schemeClr val="tx2">
                    <a:lumMod val="50000"/>
                  </a:schemeClr>
                </a:solidFill>
              </a:rPr>
              <a:t>林佳賢</a:t>
            </a:r>
            <a:r>
              <a:rPr lang="en-US" altLang="zh-TW" sz="1200" dirty="0" smtClean="0">
                <a:solidFill>
                  <a:schemeClr val="tx2">
                    <a:lumMod val="50000"/>
                  </a:schemeClr>
                </a:solidFill>
              </a:rPr>
              <a:t>, 2018</a:t>
            </a:r>
            <a:r>
              <a:rPr lang="zh-TW" altLang="en-US" sz="1200" dirty="0" smtClean="0">
                <a:solidFill>
                  <a:schemeClr val="tx2">
                    <a:lumMod val="50000"/>
                  </a:schemeClr>
                </a:solidFill>
              </a:rPr>
              <a:t>年</a:t>
            </a:r>
            <a:r>
              <a:rPr lang="en-US" altLang="zh-TW" sz="1200" dirty="0" smtClean="0">
                <a:solidFill>
                  <a:schemeClr val="tx2">
                    <a:lumMod val="50000"/>
                  </a:schemeClr>
                </a:solidFill>
              </a:rPr>
              <a:t>7</a:t>
            </a:r>
            <a:r>
              <a:rPr lang="zh-TW" altLang="en-US" sz="1200" dirty="0" smtClean="0">
                <a:solidFill>
                  <a:schemeClr val="tx2">
                    <a:lumMod val="50000"/>
                  </a:schemeClr>
                </a:solidFill>
              </a:rPr>
              <a:t>月</a:t>
            </a:r>
            <a:r>
              <a:rPr lang="en-US" altLang="zh-TW" sz="1200" dirty="0" smtClean="0">
                <a:solidFill>
                  <a:schemeClr val="tx2">
                    <a:lumMod val="50000"/>
                  </a:schemeClr>
                </a:solidFill>
              </a:rPr>
              <a:t>3</a:t>
            </a:r>
            <a:r>
              <a:rPr lang="zh-TW" altLang="en-US" sz="1200" dirty="0" smtClean="0">
                <a:solidFill>
                  <a:schemeClr val="tx2">
                    <a:lumMod val="50000"/>
                  </a:schemeClr>
                </a:solidFill>
              </a:rPr>
              <a:t>日。</a:t>
            </a:r>
            <a:endParaRPr lang="zh-TW" altLang="en-US" sz="1200" dirty="0">
              <a:solidFill>
                <a:schemeClr val="tx2">
                  <a:lumMod val="50000"/>
                </a:schemeClr>
              </a:solidFill>
            </a:endParaRPr>
          </a:p>
        </p:txBody>
      </p:sp>
      <p:sp>
        <p:nvSpPr>
          <p:cNvPr id="8"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4BF85CD9-A06B-4127-8CCC-C88148E4222A}" type="slidenum">
              <a:rPr lang="en-US" altLang="zh-TW" smtClean="0"/>
              <a:t>7</a:t>
            </a:fld>
            <a:endParaRPr lang="zh-TW" altLang="en-US" dirty="0" smtClean="0">
              <a:solidFill>
                <a:srgbClr val="0091EA"/>
              </a:solidFill>
            </a:endParaRPr>
          </a:p>
        </p:txBody>
      </p:sp>
    </p:spTree>
    <p:extLst>
      <p:ext uri="{BB962C8B-B14F-4D97-AF65-F5344CB8AC3E}">
        <p14:creationId xmlns:p14="http://schemas.microsoft.com/office/powerpoint/2010/main" val="2805756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83636" y="2672575"/>
            <a:ext cx="7803481" cy="3871601"/>
          </a:xfrm>
          <a:prstGeom prst="rect">
            <a:avLst/>
          </a:prstGeom>
          <a:blipFill>
            <a:blip r:embed="rId3"/>
            <a:tile tx="0" ty="0" sx="100000" sy="100000" flip="none" algn="tl"/>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dirty="0"/>
              <a:t>區塊鏈演化</a:t>
            </a:r>
          </a:p>
        </p:txBody>
      </p:sp>
      <p:sp>
        <p:nvSpPr>
          <p:cNvPr id="3" name="文字版面配置區 2"/>
          <p:cNvSpPr>
            <a:spLocks noGrp="1"/>
          </p:cNvSpPr>
          <p:nvPr>
            <p:ph type="body" idx="1"/>
          </p:nvPr>
        </p:nvSpPr>
        <p:spPr>
          <a:xfrm>
            <a:off x="633749" y="1990495"/>
            <a:ext cx="8200967" cy="4764900"/>
          </a:xfrm>
        </p:spPr>
        <p:txBody>
          <a:bodyPr/>
          <a:lstStyle/>
          <a:p>
            <a:pPr>
              <a:spcAft>
                <a:spcPts val="1200"/>
              </a:spcAft>
            </a:pPr>
            <a:r>
              <a:rPr lang="zh-TW" altLang="en-US" b="1" dirty="0">
                <a:solidFill>
                  <a:srgbClr val="002060"/>
                </a:solidFill>
              </a:rPr>
              <a:t>區塊鏈</a:t>
            </a:r>
            <a:r>
              <a:rPr lang="en-US" altLang="zh-TW" b="1" dirty="0">
                <a:solidFill>
                  <a:srgbClr val="002060"/>
                </a:solidFill>
              </a:rPr>
              <a:t>2.0</a:t>
            </a:r>
            <a:r>
              <a:rPr lang="zh-TW" altLang="en-US" b="1" dirty="0">
                <a:solidFill>
                  <a:srgbClr val="002060"/>
                </a:solidFill>
              </a:rPr>
              <a:t>：以太坊──智慧合約認證</a:t>
            </a:r>
            <a:endParaRPr lang="en-US" altLang="zh-TW" b="1" dirty="0">
              <a:solidFill>
                <a:srgbClr val="002060"/>
              </a:solidFill>
            </a:endParaRPr>
          </a:p>
          <a:p>
            <a:pPr lvl="1"/>
            <a:r>
              <a:rPr lang="zh-TW" altLang="en-US" dirty="0"/>
              <a:t>跟比特幣相比，以太坊（</a:t>
            </a:r>
            <a:r>
              <a:rPr lang="en-US" altLang="zh-TW" dirty="0" err="1"/>
              <a:t>Ethereum</a:t>
            </a:r>
            <a:r>
              <a:rPr lang="zh-TW" altLang="en-US" dirty="0"/>
              <a:t>）是多了「智慧合約」的區塊鏈底層技術</a:t>
            </a:r>
            <a:r>
              <a:rPr lang="zh-TW" altLang="en-US" dirty="0" smtClean="0"/>
              <a:t>。</a:t>
            </a:r>
            <a:endParaRPr lang="en-US" altLang="zh-TW" dirty="0" smtClean="0"/>
          </a:p>
          <a:p>
            <a:pPr lvl="1"/>
            <a:r>
              <a:rPr lang="zh-TW" altLang="en-US" dirty="0"/>
              <a:t>智慧合約是用程式寫成的合約，不會被竄改，會自動執行，還可搭配金融交易。因此，許多區塊鏈公司透過它來發行自己的代幣</a:t>
            </a:r>
            <a:r>
              <a:rPr lang="zh-TW" altLang="en-US" dirty="0" smtClean="0"/>
              <a:t>。</a:t>
            </a:r>
            <a:endParaRPr lang="en-US" altLang="zh-TW" dirty="0" smtClean="0"/>
          </a:p>
          <a:p>
            <a:pPr lvl="1"/>
            <a:endParaRPr lang="en-US" altLang="zh-TW" dirty="0"/>
          </a:p>
          <a:p>
            <a:pPr lvl="1"/>
            <a:r>
              <a:rPr lang="zh-TW" altLang="en-US" dirty="0" smtClean="0"/>
              <a:t>歌</a:t>
            </a:r>
            <a:r>
              <a:rPr lang="zh-TW" altLang="en-US" dirty="0"/>
              <a:t>手不用再透過唱片公司，自己就可以在區塊鏈打造的音樂平台上發行專輯，透過智慧合約自動化音樂授權和分潤；聽眾每聽一首歌，就可以直接付錢給創作團隊，不需透過</a:t>
            </a:r>
            <a:r>
              <a:rPr lang="en-US" altLang="zh-TW" dirty="0"/>
              <a:t>Spotify</a:t>
            </a:r>
            <a:r>
              <a:rPr lang="zh-TW" altLang="en-US" dirty="0"/>
              <a:t>等線上音樂中介平台。</a:t>
            </a:r>
          </a:p>
        </p:txBody>
      </p:sp>
      <p:pic>
        <p:nvPicPr>
          <p:cNvPr id="2050" name="Picture 2" descr="https://storage.googleapis.com/cw-com-tw/ckeditor/201807/ckeditor-5b3a1266d98b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8188" y="65314"/>
            <a:ext cx="2694214" cy="1694748"/>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
        <p:nvSpPr>
          <p:cNvPr id="7" name="文字方塊 6"/>
          <p:cNvSpPr txBox="1"/>
          <p:nvPr/>
        </p:nvSpPr>
        <p:spPr>
          <a:xfrm>
            <a:off x="6583684" y="6318479"/>
            <a:ext cx="2560316" cy="276999"/>
          </a:xfrm>
          <a:prstGeom prst="rect">
            <a:avLst/>
          </a:prstGeom>
          <a:noFill/>
        </p:spPr>
        <p:txBody>
          <a:bodyPr wrap="none" rtlCol="0">
            <a:spAutoFit/>
          </a:bodyPr>
          <a:lstStyle/>
          <a:p>
            <a:r>
              <a:rPr lang="zh-TW" altLang="en-US" sz="1200" dirty="0" smtClean="0">
                <a:solidFill>
                  <a:schemeClr val="tx2">
                    <a:lumMod val="50000"/>
                  </a:schemeClr>
                </a:solidFill>
              </a:rPr>
              <a:t>資料來源</a:t>
            </a:r>
            <a:r>
              <a:rPr lang="en-US" altLang="zh-TW" sz="1200" dirty="0" smtClean="0">
                <a:solidFill>
                  <a:schemeClr val="tx2">
                    <a:lumMod val="50000"/>
                  </a:schemeClr>
                </a:solidFill>
              </a:rPr>
              <a:t>: </a:t>
            </a:r>
            <a:r>
              <a:rPr lang="zh-TW" altLang="en-US" sz="1200" dirty="0" smtClean="0">
                <a:solidFill>
                  <a:schemeClr val="tx2">
                    <a:lumMod val="50000"/>
                  </a:schemeClr>
                </a:solidFill>
              </a:rPr>
              <a:t>林佳賢</a:t>
            </a:r>
            <a:r>
              <a:rPr lang="en-US" altLang="zh-TW" sz="1200" dirty="0" smtClean="0">
                <a:solidFill>
                  <a:schemeClr val="tx2">
                    <a:lumMod val="50000"/>
                  </a:schemeClr>
                </a:solidFill>
              </a:rPr>
              <a:t>, 2018</a:t>
            </a:r>
            <a:r>
              <a:rPr lang="zh-TW" altLang="en-US" sz="1200" dirty="0" smtClean="0">
                <a:solidFill>
                  <a:schemeClr val="tx2">
                    <a:lumMod val="50000"/>
                  </a:schemeClr>
                </a:solidFill>
              </a:rPr>
              <a:t>年</a:t>
            </a:r>
            <a:r>
              <a:rPr lang="en-US" altLang="zh-TW" sz="1200" dirty="0" smtClean="0">
                <a:solidFill>
                  <a:schemeClr val="tx2">
                    <a:lumMod val="50000"/>
                  </a:schemeClr>
                </a:solidFill>
              </a:rPr>
              <a:t>7</a:t>
            </a:r>
            <a:r>
              <a:rPr lang="zh-TW" altLang="en-US" sz="1200" dirty="0" smtClean="0">
                <a:solidFill>
                  <a:schemeClr val="tx2">
                    <a:lumMod val="50000"/>
                  </a:schemeClr>
                </a:solidFill>
              </a:rPr>
              <a:t>月</a:t>
            </a:r>
            <a:r>
              <a:rPr lang="en-US" altLang="zh-TW" sz="1200" dirty="0" smtClean="0">
                <a:solidFill>
                  <a:schemeClr val="tx2">
                    <a:lumMod val="50000"/>
                  </a:schemeClr>
                </a:solidFill>
              </a:rPr>
              <a:t>3</a:t>
            </a:r>
            <a:r>
              <a:rPr lang="zh-TW" altLang="en-US" sz="1200" dirty="0" smtClean="0">
                <a:solidFill>
                  <a:schemeClr val="tx2">
                    <a:lumMod val="50000"/>
                  </a:schemeClr>
                </a:solidFill>
              </a:rPr>
              <a:t>日。</a:t>
            </a:r>
            <a:endParaRPr lang="zh-TW" altLang="en-US" sz="1200" dirty="0">
              <a:solidFill>
                <a:schemeClr val="tx2">
                  <a:lumMod val="50000"/>
                </a:schemeClr>
              </a:solidFill>
            </a:endParaRPr>
          </a:p>
        </p:txBody>
      </p:sp>
      <p:sp>
        <p:nvSpPr>
          <p:cNvPr id="8"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5933752F-4FE5-43AB-9F21-47411909DFB2}" type="slidenum">
              <a:rPr lang="en-US" altLang="zh-TW" smtClean="0"/>
              <a:t>8</a:t>
            </a:fld>
            <a:endParaRPr lang="zh-TW" altLang="en-US" dirty="0" smtClean="0">
              <a:solidFill>
                <a:srgbClr val="0091EA"/>
              </a:solidFill>
            </a:endParaRPr>
          </a:p>
        </p:txBody>
      </p:sp>
    </p:spTree>
    <p:extLst>
      <p:ext uri="{BB962C8B-B14F-4D97-AF65-F5344CB8AC3E}">
        <p14:creationId xmlns:p14="http://schemas.microsoft.com/office/powerpoint/2010/main" val="27956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24478" y="2573149"/>
            <a:ext cx="7662639" cy="3282412"/>
          </a:xfrm>
          <a:prstGeom prst="rect">
            <a:avLst/>
          </a:prstGeom>
          <a:blipFill>
            <a:blip r:embed="rId3"/>
            <a:tile tx="0" ty="0" sx="100000" sy="100000" flip="none" algn="tl"/>
          </a:blip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dirty="0"/>
              <a:t>區塊鏈演化</a:t>
            </a:r>
          </a:p>
        </p:txBody>
      </p:sp>
      <p:sp>
        <p:nvSpPr>
          <p:cNvPr id="3" name="文字版面配置區 2"/>
          <p:cNvSpPr>
            <a:spLocks noGrp="1"/>
          </p:cNvSpPr>
          <p:nvPr>
            <p:ph type="body" idx="1"/>
          </p:nvPr>
        </p:nvSpPr>
        <p:spPr>
          <a:xfrm>
            <a:off x="786150" y="1936915"/>
            <a:ext cx="7892629" cy="4764900"/>
          </a:xfrm>
        </p:spPr>
        <p:txBody>
          <a:bodyPr/>
          <a:lstStyle/>
          <a:p>
            <a:pPr>
              <a:spcAft>
                <a:spcPts val="1200"/>
              </a:spcAft>
            </a:pPr>
            <a:r>
              <a:rPr lang="zh-TW" altLang="en-US" b="1" dirty="0">
                <a:solidFill>
                  <a:srgbClr val="002060"/>
                </a:solidFill>
              </a:rPr>
              <a:t>區塊鏈</a:t>
            </a:r>
            <a:r>
              <a:rPr lang="en-US" altLang="zh-TW" b="1" dirty="0">
                <a:solidFill>
                  <a:srgbClr val="002060"/>
                </a:solidFill>
              </a:rPr>
              <a:t>3.0</a:t>
            </a:r>
            <a:r>
              <a:rPr lang="zh-TW" altLang="en-US" b="1" dirty="0">
                <a:solidFill>
                  <a:srgbClr val="002060"/>
                </a:solidFill>
              </a:rPr>
              <a:t>：</a:t>
            </a:r>
            <a:r>
              <a:rPr lang="en-US" altLang="zh-TW" b="1" dirty="0">
                <a:solidFill>
                  <a:srgbClr val="002060"/>
                </a:solidFill>
              </a:rPr>
              <a:t>IOTA──</a:t>
            </a:r>
            <a:r>
              <a:rPr lang="zh-TW" altLang="en-US" b="1" dirty="0">
                <a:solidFill>
                  <a:srgbClr val="002060"/>
                </a:solidFill>
              </a:rPr>
              <a:t>連接實體生活、物聯網</a:t>
            </a:r>
            <a:endParaRPr lang="en-US" altLang="zh-TW" b="1" dirty="0">
              <a:solidFill>
                <a:srgbClr val="002060"/>
              </a:solidFill>
            </a:endParaRPr>
          </a:p>
          <a:p>
            <a:pPr lvl="1"/>
            <a:r>
              <a:rPr lang="en-US" altLang="zh-TW" dirty="0"/>
              <a:t>IOTA</a:t>
            </a:r>
            <a:r>
              <a:rPr lang="zh-TW" altLang="en-US" dirty="0"/>
              <a:t>的技術可解決比特幣、以太坊等現有區塊鏈因礦工有限，出現交易緩慢、貧富差距、難以規模化的問題。</a:t>
            </a:r>
          </a:p>
          <a:p>
            <a:pPr lvl="1"/>
            <a:endParaRPr lang="zh-TW" altLang="en-US" dirty="0"/>
          </a:p>
          <a:p>
            <a:pPr lvl="1"/>
            <a:r>
              <a:rPr lang="en-US" altLang="zh-TW" dirty="0"/>
              <a:t>IOTA</a:t>
            </a:r>
            <a:r>
              <a:rPr lang="zh-TW" altLang="en-US" dirty="0"/>
              <a:t>透過較為簡單的演算法，讓每個鏈上的交易者都可以參與加密，且不需全體認證，不需礦工，可以加快加密時間。因此能進行物與物之間非常小、但頻率高的交易。</a:t>
            </a:r>
          </a:p>
        </p:txBody>
      </p:sp>
      <p:pic>
        <p:nvPicPr>
          <p:cNvPr id="3074" name="Picture 2" descr="https://storage.googleapis.com/cw-com-tw/ckeditor/201807/ckeditor-5b3a1274acb7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1658" y="80210"/>
            <a:ext cx="2426090" cy="1526089"/>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
        <p:nvSpPr>
          <p:cNvPr id="7" name="文字方塊 6"/>
          <p:cNvSpPr txBox="1"/>
          <p:nvPr/>
        </p:nvSpPr>
        <p:spPr>
          <a:xfrm>
            <a:off x="6487432" y="5578562"/>
            <a:ext cx="2560316" cy="276999"/>
          </a:xfrm>
          <a:prstGeom prst="rect">
            <a:avLst/>
          </a:prstGeom>
          <a:noFill/>
        </p:spPr>
        <p:txBody>
          <a:bodyPr wrap="none" rtlCol="0">
            <a:spAutoFit/>
          </a:bodyPr>
          <a:lstStyle/>
          <a:p>
            <a:r>
              <a:rPr lang="zh-TW" altLang="en-US" sz="1200" dirty="0" smtClean="0">
                <a:solidFill>
                  <a:schemeClr val="tx2">
                    <a:lumMod val="50000"/>
                  </a:schemeClr>
                </a:solidFill>
              </a:rPr>
              <a:t>資料來源</a:t>
            </a:r>
            <a:r>
              <a:rPr lang="en-US" altLang="zh-TW" sz="1200" dirty="0" smtClean="0">
                <a:solidFill>
                  <a:schemeClr val="tx2">
                    <a:lumMod val="50000"/>
                  </a:schemeClr>
                </a:solidFill>
              </a:rPr>
              <a:t>: </a:t>
            </a:r>
            <a:r>
              <a:rPr lang="zh-TW" altLang="en-US" sz="1200" dirty="0" smtClean="0">
                <a:solidFill>
                  <a:schemeClr val="tx2">
                    <a:lumMod val="50000"/>
                  </a:schemeClr>
                </a:solidFill>
              </a:rPr>
              <a:t>林佳賢</a:t>
            </a:r>
            <a:r>
              <a:rPr lang="en-US" altLang="zh-TW" sz="1200" dirty="0" smtClean="0">
                <a:solidFill>
                  <a:schemeClr val="tx2">
                    <a:lumMod val="50000"/>
                  </a:schemeClr>
                </a:solidFill>
              </a:rPr>
              <a:t>, 2018</a:t>
            </a:r>
            <a:r>
              <a:rPr lang="zh-TW" altLang="en-US" sz="1200" dirty="0" smtClean="0">
                <a:solidFill>
                  <a:schemeClr val="tx2">
                    <a:lumMod val="50000"/>
                  </a:schemeClr>
                </a:solidFill>
              </a:rPr>
              <a:t>年</a:t>
            </a:r>
            <a:r>
              <a:rPr lang="en-US" altLang="zh-TW" sz="1200" dirty="0" smtClean="0">
                <a:solidFill>
                  <a:schemeClr val="tx2">
                    <a:lumMod val="50000"/>
                  </a:schemeClr>
                </a:solidFill>
              </a:rPr>
              <a:t>7</a:t>
            </a:r>
            <a:r>
              <a:rPr lang="zh-TW" altLang="en-US" sz="1200" dirty="0" smtClean="0">
                <a:solidFill>
                  <a:schemeClr val="tx2">
                    <a:lumMod val="50000"/>
                  </a:schemeClr>
                </a:solidFill>
              </a:rPr>
              <a:t>月</a:t>
            </a:r>
            <a:r>
              <a:rPr lang="en-US" altLang="zh-TW" sz="1200" dirty="0" smtClean="0">
                <a:solidFill>
                  <a:schemeClr val="tx2">
                    <a:lumMod val="50000"/>
                  </a:schemeClr>
                </a:solidFill>
              </a:rPr>
              <a:t>3</a:t>
            </a:r>
            <a:r>
              <a:rPr lang="zh-TW" altLang="en-US" sz="1200" dirty="0" smtClean="0">
                <a:solidFill>
                  <a:schemeClr val="tx2">
                    <a:lumMod val="50000"/>
                  </a:schemeClr>
                </a:solidFill>
              </a:rPr>
              <a:t>日。</a:t>
            </a:r>
            <a:endParaRPr lang="zh-TW" altLang="en-US" sz="1200" dirty="0">
              <a:solidFill>
                <a:schemeClr val="tx2">
                  <a:lumMod val="50000"/>
                </a:schemeClr>
              </a:solidFill>
            </a:endParaRPr>
          </a:p>
        </p:txBody>
      </p:sp>
      <p:sp>
        <p:nvSpPr>
          <p:cNvPr id="8" name="頁尾版面配置區 2"/>
          <p:cNvSpPr>
            <a:spLocks noGrp="1"/>
          </p:cNvSpPr>
          <p:nvPr>
            <p:ph type="ftr" sz="quarter" idx="10"/>
          </p:nvPr>
        </p:nvSpPr>
        <p:spPr>
          <a:xfrm>
            <a:off x="156883" y="6420956"/>
            <a:ext cx="8830234" cy="365125"/>
          </a:xfrm>
        </p:spPr>
        <p:txBody>
          <a:bodyPr/>
          <a:lstStyle/>
          <a:p>
            <a:pPr algn="l"/>
            <a:r>
              <a:rPr lang="en-US" altLang="zh-TW" sz="1000" dirty="0" smtClean="0">
                <a:solidFill>
                  <a:srgbClr val="0091EA"/>
                </a:solidFill>
                <a:latin typeface="標楷體" panose="03000509000000000000" pitchFamily="65" charset="-120"/>
                <a:ea typeface="標楷體" panose="03000509000000000000" pitchFamily="65" charset="-120"/>
              </a:rPr>
              <a:t>106</a:t>
            </a:r>
            <a:r>
              <a:rPr lang="zh-TW" altLang="en-US" sz="1000" dirty="0" smtClean="0">
                <a:solidFill>
                  <a:srgbClr val="0091EA"/>
                </a:solidFill>
                <a:latin typeface="標楷體" panose="03000509000000000000" pitchFamily="65" charset="-120"/>
                <a:ea typeface="標楷體" panose="03000509000000000000" pitchFamily="65" charset="-120"/>
              </a:rPr>
              <a:t>年度教育部「延續典範科技大學推動產學合作」計畫</a:t>
            </a:r>
            <a:endParaRPr lang="en-US" altLang="zh-TW" sz="1000" dirty="0" smtClean="0">
              <a:solidFill>
                <a:srgbClr val="0091EA"/>
              </a:solidFill>
              <a:latin typeface="標楷體" panose="03000509000000000000" pitchFamily="65" charset="-120"/>
              <a:ea typeface="標楷體" panose="03000509000000000000" pitchFamily="65" charset="-120"/>
            </a:endParaRPr>
          </a:p>
          <a:p>
            <a:r>
              <a:rPr lang="zh-TW" altLang="en-US" sz="1000" dirty="0" smtClean="0">
                <a:solidFill>
                  <a:srgbClr val="0091EA"/>
                </a:solidFill>
                <a:latin typeface="標楷體" panose="03000509000000000000" pitchFamily="65" charset="-120"/>
                <a:ea typeface="標楷體" panose="03000509000000000000" pitchFamily="65" charset="-120"/>
              </a:rPr>
              <a:t>智慧物聯網高階研發人才培育實驗室</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dirty="0">
                <a:solidFill>
                  <a:srgbClr val="0091EA"/>
                </a:solidFill>
                <a:latin typeface="標楷體" panose="03000509000000000000" pitchFamily="65" charset="-120"/>
                <a:ea typeface="標楷體" panose="03000509000000000000" pitchFamily="65" charset="-120"/>
              </a:rPr>
              <a:t>金融科技實務應用</a:t>
            </a:r>
            <a:r>
              <a:rPr lang="zh-TW" altLang="en-US" sz="1000" b="1" dirty="0" smtClean="0">
                <a:solidFill>
                  <a:srgbClr val="0091EA"/>
                </a:solidFill>
                <a:latin typeface="標楷體" panose="03000509000000000000" pitchFamily="65" charset="-120"/>
                <a:ea typeface="標楷體" panose="03000509000000000000" pitchFamily="65" charset="-120"/>
              </a:rPr>
              <a:t>」</a:t>
            </a:r>
            <a:r>
              <a:rPr lang="zh-TW" altLang="en-US" sz="1000" b="1" dirty="0" smtClean="0">
                <a:solidFill>
                  <a:srgbClr val="0091EA"/>
                </a:solidFill>
                <a:latin typeface="標楷體" panose="03000509000000000000" pitchFamily="65" charset="-120"/>
                <a:ea typeface="標楷體" panose="03000509000000000000" pitchFamily="65" charset="-120"/>
              </a:rPr>
              <a:t>課程</a:t>
            </a:r>
            <a:r>
              <a:rPr lang="zh-TW" altLang="en-US" b="1" dirty="0" smtClean="0">
                <a:solidFill>
                  <a:srgbClr val="0091EA"/>
                </a:solidFill>
              </a:rPr>
              <a:t>	</a:t>
            </a:r>
            <a:r>
              <a:rPr lang="zh-TW" altLang="en-US" dirty="0" smtClean="0"/>
              <a:t>				</a:t>
            </a:r>
            <a:r>
              <a:rPr lang="en-US" altLang="zh-TW" dirty="0" smtClean="0"/>
              <a:t>	</a:t>
            </a:r>
            <a:fld id="{9800E9D3-C1A8-451D-A588-CF14116D78C0}" type="slidenum">
              <a:rPr lang="en-US" altLang="zh-TW" smtClean="0"/>
              <a:t>9</a:t>
            </a:fld>
            <a:endParaRPr lang="zh-TW" altLang="en-US" dirty="0" smtClean="0">
              <a:solidFill>
                <a:srgbClr val="0091EA"/>
              </a:solidFill>
            </a:endParaRPr>
          </a:p>
        </p:txBody>
      </p:sp>
    </p:spTree>
    <p:extLst>
      <p:ext uri="{BB962C8B-B14F-4D97-AF65-F5344CB8AC3E}">
        <p14:creationId xmlns:p14="http://schemas.microsoft.com/office/powerpoint/2010/main" val="2199240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自訂 1">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1692</TotalTime>
  <Words>23497</Words>
  <Application>Microsoft Office PowerPoint</Application>
  <PresentationFormat>如螢幕大小 (4:3)</PresentationFormat>
  <Paragraphs>770</Paragraphs>
  <Slides>54</Slides>
  <Notes>45</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1</vt:i4>
      </vt:variant>
      <vt:variant>
        <vt:lpstr>投影片標題</vt:lpstr>
      </vt:variant>
      <vt:variant>
        <vt:i4>54</vt:i4>
      </vt:variant>
    </vt:vector>
  </HeadingPairs>
  <TitlesOfParts>
    <vt:vector size="64" baseType="lpstr">
      <vt:lpstr>標楷體</vt:lpstr>
      <vt:lpstr>Times New Roman</vt:lpstr>
      <vt:lpstr>新細明體</vt:lpstr>
      <vt:lpstr>Arial</vt:lpstr>
      <vt:lpstr>Roboto Slab</vt:lpstr>
      <vt:lpstr>Vrinda</vt:lpstr>
      <vt:lpstr>微軟正黑體</vt:lpstr>
      <vt:lpstr>Source Sans Pro</vt:lpstr>
      <vt:lpstr>Cordelia template</vt:lpstr>
      <vt:lpstr>VISIO</vt:lpstr>
      <vt:lpstr>金融科技實務應用</vt:lpstr>
      <vt:lpstr>章節要點</vt:lpstr>
      <vt:lpstr>章節目錄</vt:lpstr>
      <vt:lpstr>PowerPoint 簡報</vt:lpstr>
      <vt:lpstr>區塊鏈演化</vt:lpstr>
      <vt:lpstr>區塊鏈演化</vt:lpstr>
      <vt:lpstr>區塊鏈演化</vt:lpstr>
      <vt:lpstr>區塊鏈演化</vt:lpstr>
      <vt:lpstr>區塊鏈演化</vt:lpstr>
      <vt:lpstr>區塊鏈四大技術應用方案</vt:lpstr>
      <vt:lpstr>區塊鏈四大技術應用方案</vt:lpstr>
      <vt:lpstr>區塊鏈四大技術應用方案</vt:lpstr>
      <vt:lpstr>區塊鏈四大技術應用方案</vt:lpstr>
      <vt:lpstr>區塊鏈的模型架構</vt:lpstr>
      <vt:lpstr>密碼學技術</vt:lpstr>
      <vt:lpstr>雜湊函數（Hash Function)</vt:lpstr>
      <vt:lpstr>雜湊函數（Hash Function)</vt:lpstr>
      <vt:lpstr>雜湊函數（Hash Function)</vt:lpstr>
      <vt:lpstr>雜湊函數（Hash Function)</vt:lpstr>
      <vt:lpstr>Merkle Tree演算法</vt:lpstr>
      <vt:lpstr>Merkle Tree演算法</vt:lpstr>
      <vt:lpstr>Merkle Tree演算法</vt:lpstr>
      <vt:lpstr>數位簽章（Digital Signature）</vt:lpstr>
      <vt:lpstr>數位簽章（Digital Signature）</vt:lpstr>
      <vt:lpstr>橢圓曲線密碼系統</vt:lpstr>
      <vt:lpstr>橢圓曲線密碼系統</vt:lpstr>
      <vt:lpstr>橢圓曲線密碼系統</vt:lpstr>
      <vt:lpstr>比特幣Bitcoin</vt:lpstr>
      <vt:lpstr>比特幣交易</vt:lpstr>
      <vt:lpstr>比特幣區塊</vt:lpstr>
      <vt:lpstr>比特幣區塊</vt:lpstr>
      <vt:lpstr>難度值（Difficulty）</vt:lpstr>
      <vt:lpstr>時間戳伺服器（Timestamp Server）</vt:lpstr>
      <vt:lpstr>工作量證明 (Proof-of-Work, PoW)</vt:lpstr>
      <vt:lpstr>工作量證明 (Proof-of-Work, PoW)</vt:lpstr>
      <vt:lpstr>Merkle Tree</vt:lpstr>
      <vt:lpstr>簡化的支付驗證</vt:lpstr>
      <vt:lpstr>智能合約  (Smart Contract)</vt:lpstr>
      <vt:lpstr>智能合約 (Smart Contract)</vt:lpstr>
      <vt:lpstr>智能合約 (Smart Contract)</vt:lpstr>
      <vt:lpstr>自主智能合約</vt:lpstr>
      <vt:lpstr>自主智能合約</vt:lpstr>
      <vt:lpstr>自主智能合約</vt:lpstr>
      <vt:lpstr>共識機制</vt:lpstr>
      <vt:lpstr>共識機制</vt:lpstr>
      <vt:lpstr>共識機制</vt:lpstr>
      <vt:lpstr>共識機制</vt:lpstr>
      <vt:lpstr>共識機制：工作量證明 (PoW)</vt:lpstr>
      <vt:lpstr>共識機制：權益證明 (PoS)</vt:lpstr>
      <vt:lpstr>共識機制：股份授權證明 (DPoS)</vt:lpstr>
      <vt:lpstr>共識機制： POOL驗證池</vt:lpstr>
      <vt:lpstr>共識機制：實用拜占庭容錯算法 (PBFT)</vt:lpstr>
      <vt:lpstr>參考文獻</vt:lpstr>
      <vt:lpstr>參考文獻</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MINAR</dc:creator>
  <cp:lastModifiedBy>ASUS</cp:lastModifiedBy>
  <cp:revision>170</cp:revision>
  <dcterms:modified xsi:type="dcterms:W3CDTF">2018-10-19T07:31:31Z</dcterms:modified>
</cp:coreProperties>
</file>