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4"/>
  </p:sldMasterIdLst>
  <p:notesMasterIdLst>
    <p:notesMasterId r:id="rId20"/>
  </p:notesMasterIdLst>
  <p:sldIdLst>
    <p:sldId id="256" r:id="rId5"/>
    <p:sldId id="257" r:id="rId6"/>
    <p:sldId id="322" r:id="rId7"/>
    <p:sldId id="335" r:id="rId8"/>
    <p:sldId id="32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BEE3C-168F-0BBB-94CA-6431352F69FA}" v="13" dt="2022-12-19T15:32:15.922"/>
    <p1510:client id="{4955C123-CC3D-8DAE-2BD6-FD04D21C168B}" v="38" dt="2022-12-19T11:58:07.410"/>
    <p1510:client id="{4D0FF2F3-4DF2-9110-5758-444F35E449EA}" v="605" dt="2022-12-18T16:36:38.802"/>
    <p1510:client id="{64298555-D0E7-C858-B7BC-992D73DC0C85}" v="32" dt="2022-12-19T15:20:53.094"/>
    <p1510:client id="{75743CB7-EC40-235B-DAAF-BF5258A5B433}" v="9" dt="2022-12-19T11:47:22.847"/>
    <p1510:client id="{E4A3575C-15F1-4784-8A71-0F4FA6649D36}" v="17" dt="2022-12-19T15:32:31.480"/>
  </p1510:revLst>
</p1510:revInfo>
</file>

<file path=ppt/tableStyles.xml><?xml version="1.0" encoding="utf-8"?>
<a:tblStyleLst xmlns:a="http://schemas.openxmlformats.org/drawingml/2006/main" def="{E9BAC84D-0468-453B-BDCE-1BB9494C8AE6}">
  <a:tblStyle styleId="{E9BAC84D-0468-453B-BDCE-1BB9494C8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2786A-1F3B-4E0F-8DFB-8E146AC7FC8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E88AB04-7A41-4A16-A415-3923EF32E31D}">
      <dgm:prSet phldrT="[文字]" phldr="0" custT="1"/>
      <dgm:spPr/>
      <dgm:t>
        <a:bodyPr/>
        <a:lstStyle/>
        <a:p>
          <a:pPr algn="l"/>
          <a:r>
            <a:rPr lang="zh-TW" altLang="en-US" sz="2400" dirty="0">
              <a:solidFill>
                <a:schemeClr val="accent6"/>
              </a:solidFill>
              <a:latin typeface="Microsoft JhengHei"/>
              <a:ea typeface="Microsoft JhengHei"/>
            </a:rPr>
            <a:t>在教室中互動式的</a:t>
          </a:r>
          <a:r>
            <a:rPr lang="zh-TW" altLang="en-US" sz="2400" b="1" u="sng" dirty="0">
              <a:solidFill>
                <a:srgbClr val="FF0000"/>
              </a:solidFill>
              <a:latin typeface="Microsoft JhengHei"/>
              <a:ea typeface="Microsoft JhengHei"/>
            </a:rPr>
            <a:t>團體</a:t>
          </a:r>
          <a:r>
            <a:rPr lang="zh-TW" altLang="en-US" sz="2400" dirty="0">
              <a:solidFill>
                <a:schemeClr val="accent6"/>
              </a:solidFill>
              <a:latin typeface="Microsoft JhengHei"/>
              <a:ea typeface="Microsoft JhengHei"/>
            </a:rPr>
            <a:t>學習活動</a:t>
          </a:r>
          <a:endParaRPr lang="zh-TW" altLang="en-US" sz="2400" dirty="0"/>
        </a:p>
      </dgm:t>
    </dgm:pt>
    <dgm:pt modelId="{F52D604F-AA1C-4EAC-8F72-EEE8FF059872}" type="parTrans" cxnId="{A0A92C8A-82C3-441F-A512-8735C809671E}">
      <dgm:prSet/>
      <dgm:spPr/>
      <dgm:t>
        <a:bodyPr/>
        <a:lstStyle/>
        <a:p>
          <a:endParaRPr lang="zh-TW" altLang="en-US"/>
        </a:p>
      </dgm:t>
    </dgm:pt>
    <dgm:pt modelId="{D507A285-B710-4CD7-B509-8201F0AC6104}" type="sibTrans" cxnId="{A0A92C8A-82C3-441F-A512-8735C809671E}">
      <dgm:prSet/>
      <dgm:spPr/>
      <dgm:t>
        <a:bodyPr/>
        <a:lstStyle/>
        <a:p>
          <a:endParaRPr lang="zh-TW" altLang="en-US"/>
        </a:p>
      </dgm:t>
    </dgm:pt>
    <dgm:pt modelId="{B3F39D83-B6E6-45EE-AA52-F0C16AD3FBD5}">
      <dgm:prSet phldrT="[文字]" phldr="0" custT="1"/>
      <dgm:spPr/>
      <dgm:t>
        <a:bodyPr anchor="ctr"/>
        <a:lstStyle/>
        <a:p>
          <a:pPr>
            <a:lnSpc>
              <a:spcPct val="100000"/>
            </a:lnSpc>
          </a:pPr>
          <a:r>
            <a:rPr lang="zh-TW" altLang="en-US" sz="2200" dirty="0">
              <a:solidFill>
                <a:schemeClr val="accent6"/>
              </a:solidFill>
            </a:rPr>
            <a:t>課堂中，教師有充裕的時間回應學生個別需求</a:t>
          </a:r>
        </a:p>
      </dgm:t>
    </dgm:pt>
    <dgm:pt modelId="{4060FBAE-2B68-4FA4-9280-8211C109BD0B}" type="parTrans" cxnId="{BE19CC78-CF02-4617-AC37-90C0E36108E8}">
      <dgm:prSet/>
      <dgm:spPr/>
      <dgm:t>
        <a:bodyPr/>
        <a:lstStyle/>
        <a:p>
          <a:endParaRPr lang="zh-TW" altLang="en-US"/>
        </a:p>
      </dgm:t>
    </dgm:pt>
    <dgm:pt modelId="{BC13E037-9331-447E-8D10-B63CB01DFCC0}" type="sibTrans" cxnId="{BE19CC78-CF02-4617-AC37-90C0E36108E8}">
      <dgm:prSet/>
      <dgm:spPr/>
      <dgm:t>
        <a:bodyPr/>
        <a:lstStyle/>
        <a:p>
          <a:endParaRPr lang="zh-TW" altLang="en-US"/>
        </a:p>
      </dgm:t>
    </dgm:pt>
    <dgm:pt modelId="{221024F7-1848-462D-BCB4-89FF2D64EC0A}">
      <dgm:prSet phldrT="[文字]" phldr="0" custT="1"/>
      <dgm:spPr/>
      <dgm:t>
        <a:bodyPr anchor="ctr"/>
        <a:lstStyle/>
        <a:p>
          <a:pPr>
            <a:lnSpc>
              <a:spcPct val="100000"/>
            </a:lnSpc>
          </a:pPr>
          <a:r>
            <a:rPr lang="zh-TW" altLang="en-US" sz="2200" dirty="0">
              <a:solidFill>
                <a:schemeClr val="accent6"/>
              </a:solidFill>
            </a:rPr>
            <a:t>課堂上共同進行討論、練習，並完成作業</a:t>
          </a:r>
        </a:p>
      </dgm:t>
    </dgm:pt>
    <dgm:pt modelId="{250DEA9A-8D2E-4292-BA2D-0813399F3A5A}" type="parTrans" cxnId="{DD0A717F-505E-4B97-AA65-959BBA84F330}">
      <dgm:prSet/>
      <dgm:spPr/>
      <dgm:t>
        <a:bodyPr/>
        <a:lstStyle/>
        <a:p>
          <a:endParaRPr lang="zh-TW" altLang="en-US"/>
        </a:p>
      </dgm:t>
    </dgm:pt>
    <dgm:pt modelId="{2902B558-68B4-46CD-BD5B-82219207D2B3}" type="sibTrans" cxnId="{DD0A717F-505E-4B97-AA65-959BBA84F330}">
      <dgm:prSet/>
      <dgm:spPr/>
      <dgm:t>
        <a:bodyPr/>
        <a:lstStyle/>
        <a:p>
          <a:endParaRPr lang="zh-TW" altLang="en-US"/>
        </a:p>
      </dgm:t>
    </dgm:pt>
    <dgm:pt modelId="{01A0F033-F2C7-45B0-B455-561B5DB6D909}">
      <dgm:prSet phldrT="[文字]" phldr="0" custT="1"/>
      <dgm:spPr/>
      <dgm:t>
        <a:bodyPr/>
        <a:lstStyle/>
        <a:p>
          <a:pPr algn="l"/>
          <a:r>
            <a:rPr lang="zh-TW" altLang="en-US" sz="2400" dirty="0">
              <a:solidFill>
                <a:schemeClr val="accent6"/>
              </a:solidFill>
              <a:latin typeface="Microsoft JhengHei"/>
              <a:ea typeface="Microsoft JhengHei"/>
            </a:rPr>
            <a:t>在教室外以電腦為基礎的</a:t>
          </a:r>
          <a:r>
            <a:rPr lang="zh-TW" altLang="en-US" sz="2400" b="1" u="sng" dirty="0">
              <a:solidFill>
                <a:srgbClr val="FF0000"/>
              </a:solidFill>
              <a:latin typeface="Microsoft JhengHei"/>
              <a:ea typeface="Microsoft JhengHei"/>
            </a:rPr>
            <a:t>個別式</a:t>
          </a:r>
          <a:r>
            <a:rPr lang="zh-TW" altLang="en-US" sz="2400" dirty="0">
              <a:solidFill>
                <a:schemeClr val="accent6"/>
              </a:solidFill>
              <a:latin typeface="Microsoft JhengHei"/>
              <a:ea typeface="Microsoft JhengHei"/>
            </a:rPr>
            <a:t>教學活動</a:t>
          </a:r>
          <a:endParaRPr lang="zh-TW" altLang="en-US" sz="2400" dirty="0"/>
        </a:p>
      </dgm:t>
    </dgm:pt>
    <dgm:pt modelId="{10802A5E-99A8-4BC4-9B5C-E25F9AFFAD73}" type="parTrans" cxnId="{212570DA-FF9A-43D3-8A43-395A584FC2B4}">
      <dgm:prSet/>
      <dgm:spPr/>
      <dgm:t>
        <a:bodyPr/>
        <a:lstStyle/>
        <a:p>
          <a:endParaRPr lang="zh-TW" altLang="en-US"/>
        </a:p>
      </dgm:t>
    </dgm:pt>
    <dgm:pt modelId="{16AD09D3-A976-4946-9F6A-4013F1F1768D}" type="sibTrans" cxnId="{212570DA-FF9A-43D3-8A43-395A584FC2B4}">
      <dgm:prSet/>
      <dgm:spPr/>
      <dgm:t>
        <a:bodyPr/>
        <a:lstStyle/>
        <a:p>
          <a:endParaRPr lang="zh-TW" altLang="en-US"/>
        </a:p>
      </dgm:t>
    </dgm:pt>
    <dgm:pt modelId="{43330424-3934-4EE4-80E9-A1E5980DFA0A}">
      <dgm:prSet phldrT="[文字]" phldr="0" custT="1"/>
      <dgm:spPr/>
      <dgm:t>
        <a:bodyPr anchor="ctr"/>
        <a:lstStyle/>
        <a:p>
          <a:pPr>
            <a:lnSpc>
              <a:spcPct val="100000"/>
            </a:lnSpc>
          </a:pPr>
          <a:r>
            <a:rPr lang="zh-TW" altLang="en-US" sz="2200" dirty="0">
              <a:solidFill>
                <a:schemeClr val="accent6"/>
              </a:solidFill>
            </a:rPr>
            <a:t>學生的課前預習等同是在教師的教學下進行</a:t>
          </a:r>
        </a:p>
      </dgm:t>
    </dgm:pt>
    <dgm:pt modelId="{04CC34FE-2D3E-436A-8A26-280747EE508C}" type="parTrans" cxnId="{926F04B8-0F30-4A33-8C6C-6929FA745CAB}">
      <dgm:prSet/>
      <dgm:spPr/>
      <dgm:t>
        <a:bodyPr/>
        <a:lstStyle/>
        <a:p>
          <a:endParaRPr lang="zh-TW" altLang="en-US"/>
        </a:p>
      </dgm:t>
    </dgm:pt>
    <dgm:pt modelId="{A30C6B34-6260-4160-948D-F6AF53CFB170}" type="sibTrans" cxnId="{926F04B8-0F30-4A33-8C6C-6929FA745CAB}">
      <dgm:prSet/>
      <dgm:spPr/>
      <dgm:t>
        <a:bodyPr/>
        <a:lstStyle/>
        <a:p>
          <a:endParaRPr lang="zh-TW" altLang="en-US"/>
        </a:p>
      </dgm:t>
    </dgm:pt>
    <dgm:pt modelId="{D730B8AB-67F1-4A18-AFDF-DBE5D3CD218B}">
      <dgm:prSet phldrT="[文字]" phldr="0" custT="1"/>
      <dgm:spPr/>
      <dgm:t>
        <a:bodyPr anchor="ctr"/>
        <a:lstStyle/>
        <a:p>
          <a:pPr>
            <a:lnSpc>
              <a:spcPct val="100000"/>
            </a:lnSpc>
          </a:pPr>
          <a:r>
            <a:rPr lang="zh-TW" altLang="en-US" sz="2200" dirty="0">
              <a:solidFill>
                <a:schemeClr val="accent6"/>
              </a:solidFill>
            </a:rPr>
            <a:t>學生也可視自己的學習情況，反覆觀看教學影帶，以達到精熟學習效果</a:t>
          </a:r>
        </a:p>
      </dgm:t>
    </dgm:pt>
    <dgm:pt modelId="{D6F2698A-A7FA-47B0-A7FC-9AD59FAF785A}" type="parTrans" cxnId="{506A3069-C054-435E-9B43-F02C68B03EF0}">
      <dgm:prSet/>
      <dgm:spPr/>
      <dgm:t>
        <a:bodyPr/>
        <a:lstStyle/>
        <a:p>
          <a:endParaRPr lang="zh-TW" altLang="en-US"/>
        </a:p>
      </dgm:t>
    </dgm:pt>
    <dgm:pt modelId="{99C863DF-5F81-47B2-B633-1163901E0188}" type="sibTrans" cxnId="{506A3069-C054-435E-9B43-F02C68B03EF0}">
      <dgm:prSet/>
      <dgm:spPr/>
      <dgm:t>
        <a:bodyPr/>
        <a:lstStyle/>
        <a:p>
          <a:endParaRPr lang="zh-TW" altLang="en-US"/>
        </a:p>
      </dgm:t>
    </dgm:pt>
    <dgm:pt modelId="{A34B5088-C765-447A-9533-17D7F160A509}" type="pres">
      <dgm:prSet presAssocID="{8E82786A-1F3B-4E0F-8DFB-8E146AC7FC87}" presName="Name0" presStyleCnt="0">
        <dgm:presLayoutVars>
          <dgm:dir/>
          <dgm:animLvl val="lvl"/>
          <dgm:resizeHandles/>
        </dgm:presLayoutVars>
      </dgm:prSet>
      <dgm:spPr/>
    </dgm:pt>
    <dgm:pt modelId="{28000BA5-483B-422C-8F58-4CE6FF969276}" type="pres">
      <dgm:prSet presAssocID="{8E88AB04-7A41-4A16-A415-3923EF32E31D}" presName="linNode" presStyleCnt="0"/>
      <dgm:spPr/>
    </dgm:pt>
    <dgm:pt modelId="{E2A22C3E-5D26-479A-B803-0EC9E5D8EB31}" type="pres">
      <dgm:prSet presAssocID="{8E88AB04-7A41-4A16-A415-3923EF32E31D}" presName="parentShp" presStyleLbl="node1" presStyleIdx="0" presStyleCnt="2" custScaleX="81579">
        <dgm:presLayoutVars>
          <dgm:bulletEnabled val="1"/>
        </dgm:presLayoutVars>
      </dgm:prSet>
      <dgm:spPr/>
    </dgm:pt>
    <dgm:pt modelId="{8598C0B4-575A-4660-81D9-2196EDA03643}" type="pres">
      <dgm:prSet presAssocID="{8E88AB04-7A41-4A16-A415-3923EF32E31D}" presName="childShp" presStyleLbl="bgAccFollowNode1" presStyleIdx="0" presStyleCnt="2" custScaleX="115177" custScaleY="119242">
        <dgm:presLayoutVars>
          <dgm:bulletEnabled val="1"/>
        </dgm:presLayoutVars>
      </dgm:prSet>
      <dgm:spPr/>
    </dgm:pt>
    <dgm:pt modelId="{4DE386E9-BC26-4002-B59B-B7A2AA3070B6}" type="pres">
      <dgm:prSet presAssocID="{D507A285-B710-4CD7-B509-8201F0AC6104}" presName="spacing" presStyleCnt="0"/>
      <dgm:spPr/>
    </dgm:pt>
    <dgm:pt modelId="{E8C9E9DD-1DDD-41B2-B902-9D03272E320E}" type="pres">
      <dgm:prSet presAssocID="{01A0F033-F2C7-45B0-B455-561B5DB6D909}" presName="linNode" presStyleCnt="0"/>
      <dgm:spPr/>
    </dgm:pt>
    <dgm:pt modelId="{4A81C33E-33BC-4CE3-82A9-4BE3E5F90FDD}" type="pres">
      <dgm:prSet presAssocID="{01A0F033-F2C7-45B0-B455-561B5DB6D909}" presName="parentShp" presStyleLbl="node1" presStyleIdx="1" presStyleCnt="2" custScaleX="90379">
        <dgm:presLayoutVars>
          <dgm:bulletEnabled val="1"/>
        </dgm:presLayoutVars>
      </dgm:prSet>
      <dgm:spPr/>
    </dgm:pt>
    <dgm:pt modelId="{10C7319E-3872-4C7C-A2FA-99C57F54FDEC}" type="pres">
      <dgm:prSet presAssocID="{01A0F033-F2C7-45B0-B455-561B5DB6D909}" presName="childShp" presStyleLbl="bgAccFollowNode1" presStyleIdx="1" presStyleCnt="2" custScaleX="126908" custScaleY="137976">
        <dgm:presLayoutVars>
          <dgm:bulletEnabled val="1"/>
        </dgm:presLayoutVars>
      </dgm:prSet>
      <dgm:spPr/>
    </dgm:pt>
  </dgm:ptLst>
  <dgm:cxnLst>
    <dgm:cxn modelId="{CA49AF04-0ABF-4EC0-959D-78E70ED189CE}" type="presOf" srcId="{221024F7-1848-462D-BCB4-89FF2D64EC0A}" destId="{8598C0B4-575A-4660-81D9-2196EDA03643}" srcOrd="0" destOrd="1" presId="urn:microsoft.com/office/officeart/2005/8/layout/vList6"/>
    <dgm:cxn modelId="{80D0A742-7CDF-457C-8CF1-F112866967DF}" type="presOf" srcId="{01A0F033-F2C7-45B0-B455-561B5DB6D909}" destId="{4A81C33E-33BC-4CE3-82A9-4BE3E5F90FDD}" srcOrd="0" destOrd="0" presId="urn:microsoft.com/office/officeart/2005/8/layout/vList6"/>
    <dgm:cxn modelId="{506A3069-C054-435E-9B43-F02C68B03EF0}" srcId="{01A0F033-F2C7-45B0-B455-561B5DB6D909}" destId="{D730B8AB-67F1-4A18-AFDF-DBE5D3CD218B}" srcOrd="1" destOrd="0" parTransId="{D6F2698A-A7FA-47B0-A7FC-9AD59FAF785A}" sibTransId="{99C863DF-5F81-47B2-B633-1163901E0188}"/>
    <dgm:cxn modelId="{194D584C-6297-4266-909A-E0830D486BDC}" type="presOf" srcId="{43330424-3934-4EE4-80E9-A1E5980DFA0A}" destId="{10C7319E-3872-4C7C-A2FA-99C57F54FDEC}" srcOrd="0" destOrd="0" presId="urn:microsoft.com/office/officeart/2005/8/layout/vList6"/>
    <dgm:cxn modelId="{BE19CC78-CF02-4617-AC37-90C0E36108E8}" srcId="{8E88AB04-7A41-4A16-A415-3923EF32E31D}" destId="{B3F39D83-B6E6-45EE-AA52-F0C16AD3FBD5}" srcOrd="0" destOrd="0" parTransId="{4060FBAE-2B68-4FA4-9280-8211C109BD0B}" sibTransId="{BC13E037-9331-447E-8D10-B63CB01DFCC0}"/>
    <dgm:cxn modelId="{60C01C7E-DDE1-4939-9835-24A8AD799C41}" type="presOf" srcId="{D730B8AB-67F1-4A18-AFDF-DBE5D3CD218B}" destId="{10C7319E-3872-4C7C-A2FA-99C57F54FDEC}" srcOrd="0" destOrd="1" presId="urn:microsoft.com/office/officeart/2005/8/layout/vList6"/>
    <dgm:cxn modelId="{DD0A717F-505E-4B97-AA65-959BBA84F330}" srcId="{8E88AB04-7A41-4A16-A415-3923EF32E31D}" destId="{221024F7-1848-462D-BCB4-89FF2D64EC0A}" srcOrd="1" destOrd="0" parTransId="{250DEA9A-8D2E-4292-BA2D-0813399F3A5A}" sibTransId="{2902B558-68B4-46CD-BD5B-82219207D2B3}"/>
    <dgm:cxn modelId="{A0A92C8A-82C3-441F-A512-8735C809671E}" srcId="{8E82786A-1F3B-4E0F-8DFB-8E146AC7FC87}" destId="{8E88AB04-7A41-4A16-A415-3923EF32E31D}" srcOrd="0" destOrd="0" parTransId="{F52D604F-AA1C-4EAC-8F72-EEE8FF059872}" sibTransId="{D507A285-B710-4CD7-B509-8201F0AC6104}"/>
    <dgm:cxn modelId="{926F04B8-0F30-4A33-8C6C-6929FA745CAB}" srcId="{01A0F033-F2C7-45B0-B455-561B5DB6D909}" destId="{43330424-3934-4EE4-80E9-A1E5980DFA0A}" srcOrd="0" destOrd="0" parTransId="{04CC34FE-2D3E-436A-8A26-280747EE508C}" sibTransId="{A30C6B34-6260-4160-948D-F6AF53CFB170}"/>
    <dgm:cxn modelId="{992924CB-627D-459E-B41C-02249836FE4B}" type="presOf" srcId="{8E82786A-1F3B-4E0F-8DFB-8E146AC7FC87}" destId="{A34B5088-C765-447A-9533-17D7F160A509}" srcOrd="0" destOrd="0" presId="urn:microsoft.com/office/officeart/2005/8/layout/vList6"/>
    <dgm:cxn modelId="{212570DA-FF9A-43D3-8A43-395A584FC2B4}" srcId="{8E82786A-1F3B-4E0F-8DFB-8E146AC7FC87}" destId="{01A0F033-F2C7-45B0-B455-561B5DB6D909}" srcOrd="1" destOrd="0" parTransId="{10802A5E-99A8-4BC4-9B5C-E25F9AFFAD73}" sibTransId="{16AD09D3-A976-4946-9F6A-4013F1F1768D}"/>
    <dgm:cxn modelId="{2FEA28DD-1C3F-415F-B258-F9D9DC5D94D3}" type="presOf" srcId="{8E88AB04-7A41-4A16-A415-3923EF32E31D}" destId="{E2A22C3E-5D26-479A-B803-0EC9E5D8EB31}" srcOrd="0" destOrd="0" presId="urn:microsoft.com/office/officeart/2005/8/layout/vList6"/>
    <dgm:cxn modelId="{3C2755E1-6EDA-4062-B7B7-7AFF517FAA10}" type="presOf" srcId="{B3F39D83-B6E6-45EE-AA52-F0C16AD3FBD5}" destId="{8598C0B4-575A-4660-81D9-2196EDA03643}" srcOrd="0" destOrd="0" presId="urn:microsoft.com/office/officeart/2005/8/layout/vList6"/>
    <dgm:cxn modelId="{10F7B617-1BD2-4FEA-ABAA-F857B7DDC1EE}" type="presParOf" srcId="{A34B5088-C765-447A-9533-17D7F160A509}" destId="{28000BA5-483B-422C-8F58-4CE6FF969276}" srcOrd="0" destOrd="0" presId="urn:microsoft.com/office/officeart/2005/8/layout/vList6"/>
    <dgm:cxn modelId="{8E3BEF90-EBDC-412F-BD6F-5CF90BF6D368}" type="presParOf" srcId="{28000BA5-483B-422C-8F58-4CE6FF969276}" destId="{E2A22C3E-5D26-479A-B803-0EC9E5D8EB31}" srcOrd="0" destOrd="0" presId="urn:microsoft.com/office/officeart/2005/8/layout/vList6"/>
    <dgm:cxn modelId="{1B61971E-ACA6-40FE-A8B2-3E438F584D53}" type="presParOf" srcId="{28000BA5-483B-422C-8F58-4CE6FF969276}" destId="{8598C0B4-575A-4660-81D9-2196EDA03643}" srcOrd="1" destOrd="0" presId="urn:microsoft.com/office/officeart/2005/8/layout/vList6"/>
    <dgm:cxn modelId="{49405A44-0B06-473E-9803-AAA428017DD1}" type="presParOf" srcId="{A34B5088-C765-447A-9533-17D7F160A509}" destId="{4DE386E9-BC26-4002-B59B-B7A2AA3070B6}" srcOrd="1" destOrd="0" presId="urn:microsoft.com/office/officeart/2005/8/layout/vList6"/>
    <dgm:cxn modelId="{223C792E-C63E-4F2E-A8A8-4631787F28AF}" type="presParOf" srcId="{A34B5088-C765-447A-9533-17D7F160A509}" destId="{E8C9E9DD-1DDD-41B2-B902-9D03272E320E}" srcOrd="2" destOrd="0" presId="urn:microsoft.com/office/officeart/2005/8/layout/vList6"/>
    <dgm:cxn modelId="{9772B590-C0A8-4F53-A1B0-027B3478D0EE}" type="presParOf" srcId="{E8C9E9DD-1DDD-41B2-B902-9D03272E320E}" destId="{4A81C33E-33BC-4CE3-82A9-4BE3E5F90FDD}" srcOrd="0" destOrd="0" presId="urn:microsoft.com/office/officeart/2005/8/layout/vList6"/>
    <dgm:cxn modelId="{2A2A6E71-EC2F-4647-8359-B047811C7091}" type="presParOf" srcId="{E8C9E9DD-1DDD-41B2-B902-9D03272E320E}" destId="{10C7319E-3872-4C7C-A2FA-99C57F54FDE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C0B4-575A-4660-81D9-2196EDA03643}">
      <dsp:nvSpPr>
        <dsp:cNvPr id="0" name=""/>
        <dsp:cNvSpPr/>
      </dsp:nvSpPr>
      <dsp:spPr>
        <a:xfrm>
          <a:off x="2727821" y="1127"/>
          <a:ext cx="5772344" cy="18548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200" kern="1200" dirty="0">
              <a:solidFill>
                <a:schemeClr val="accent6"/>
              </a:solidFill>
            </a:rPr>
            <a:t>課堂中，教師有充裕的時間回應學生個別需求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200" kern="1200" dirty="0">
              <a:solidFill>
                <a:schemeClr val="accent6"/>
              </a:solidFill>
            </a:rPr>
            <a:t>課堂上共同進行討論、練習，並完成作業</a:t>
          </a:r>
        </a:p>
      </dsp:txBody>
      <dsp:txXfrm>
        <a:off x="2727821" y="232983"/>
        <a:ext cx="5076776" cy="1391135"/>
      </dsp:txXfrm>
    </dsp:sp>
    <dsp:sp modelId="{E2A22C3E-5D26-479A-B803-0EC9E5D8EB31}">
      <dsp:nvSpPr>
        <dsp:cNvPr id="0" name=""/>
        <dsp:cNvSpPr/>
      </dsp:nvSpPr>
      <dsp:spPr>
        <a:xfrm>
          <a:off x="2149" y="150784"/>
          <a:ext cx="2725671" cy="1555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chemeClr val="accent6"/>
              </a:solidFill>
              <a:latin typeface="Microsoft JhengHei"/>
              <a:ea typeface="Microsoft JhengHei"/>
            </a:rPr>
            <a:t>在教室中互動式的</a:t>
          </a:r>
          <a:r>
            <a:rPr lang="zh-TW" altLang="en-US" sz="2400" b="1" u="sng" kern="1200" dirty="0">
              <a:solidFill>
                <a:srgbClr val="FF0000"/>
              </a:solidFill>
              <a:latin typeface="Microsoft JhengHei"/>
              <a:ea typeface="Microsoft JhengHei"/>
            </a:rPr>
            <a:t>團體</a:t>
          </a:r>
          <a:r>
            <a:rPr lang="zh-TW" altLang="en-US" sz="2400" kern="1200" dirty="0">
              <a:solidFill>
                <a:schemeClr val="accent6"/>
              </a:solidFill>
              <a:latin typeface="Microsoft JhengHei"/>
              <a:ea typeface="Microsoft JhengHei"/>
            </a:rPr>
            <a:t>學習活動</a:t>
          </a:r>
          <a:endParaRPr lang="zh-TW" altLang="en-US" sz="2400" kern="1200" dirty="0"/>
        </a:p>
      </dsp:txBody>
      <dsp:txXfrm>
        <a:off x="78084" y="226719"/>
        <a:ext cx="2573801" cy="1403661"/>
      </dsp:txXfrm>
    </dsp:sp>
    <dsp:sp modelId="{10C7319E-3872-4C7C-A2FA-99C57F54FDEC}">
      <dsp:nvSpPr>
        <dsp:cNvPr id="0" name=""/>
        <dsp:cNvSpPr/>
      </dsp:nvSpPr>
      <dsp:spPr>
        <a:xfrm>
          <a:off x="2738600" y="2011527"/>
          <a:ext cx="5759646" cy="21462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200" kern="1200" dirty="0">
              <a:solidFill>
                <a:schemeClr val="accent6"/>
              </a:solidFill>
            </a:rPr>
            <a:t>學生的課前預習等同是在教師的教學下進行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200" kern="1200" dirty="0">
              <a:solidFill>
                <a:schemeClr val="accent6"/>
              </a:solidFill>
            </a:rPr>
            <a:t>學生也可視自己的學習情況，反覆觀看教學影帶，以達到精熟學習效果</a:t>
          </a:r>
        </a:p>
      </dsp:txBody>
      <dsp:txXfrm>
        <a:off x="2738600" y="2279810"/>
        <a:ext cx="4954799" cy="1609695"/>
      </dsp:txXfrm>
    </dsp:sp>
    <dsp:sp modelId="{4A81C33E-33BC-4CE3-82A9-4BE3E5F90FDD}">
      <dsp:nvSpPr>
        <dsp:cNvPr id="0" name=""/>
        <dsp:cNvSpPr/>
      </dsp:nvSpPr>
      <dsp:spPr>
        <a:xfrm>
          <a:off x="4067" y="2306891"/>
          <a:ext cx="2734532" cy="1555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chemeClr val="accent6"/>
              </a:solidFill>
              <a:latin typeface="Microsoft JhengHei"/>
              <a:ea typeface="Microsoft JhengHei"/>
            </a:rPr>
            <a:t>在教室外以電腦為基礎的</a:t>
          </a:r>
          <a:r>
            <a:rPr lang="zh-TW" altLang="en-US" sz="2400" b="1" u="sng" kern="1200" dirty="0">
              <a:solidFill>
                <a:srgbClr val="FF0000"/>
              </a:solidFill>
              <a:latin typeface="Microsoft JhengHei"/>
              <a:ea typeface="Microsoft JhengHei"/>
            </a:rPr>
            <a:t>個別式</a:t>
          </a:r>
          <a:r>
            <a:rPr lang="zh-TW" altLang="en-US" sz="2400" kern="1200" dirty="0">
              <a:solidFill>
                <a:schemeClr val="accent6"/>
              </a:solidFill>
              <a:latin typeface="Microsoft JhengHei"/>
              <a:ea typeface="Microsoft JhengHei"/>
            </a:rPr>
            <a:t>教學活動</a:t>
          </a:r>
          <a:endParaRPr lang="zh-TW" altLang="en-US" sz="2400" kern="1200" dirty="0"/>
        </a:p>
      </dsp:txBody>
      <dsp:txXfrm>
        <a:off x="80002" y="2382826"/>
        <a:ext cx="2582662" cy="1403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8T16:38:41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28268 5286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8T16:38:41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2826 8102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8T16:38:41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32819 4694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8T16:38:41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4794 4292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18T16:38:41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5260 5752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148e8994e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148e8994e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681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670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818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26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583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89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31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70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86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672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02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8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159e49cd4a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159e49cd4a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1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"/>
          <p:cNvGrpSpPr/>
          <p:nvPr/>
        </p:nvGrpSpPr>
        <p:grpSpPr>
          <a:xfrm>
            <a:off x="-19709" y="-45293"/>
            <a:ext cx="9183419" cy="5234086"/>
            <a:chOff x="-19709" y="-45293"/>
            <a:chExt cx="9183419" cy="5234086"/>
          </a:xfrm>
        </p:grpSpPr>
        <p:grpSp>
          <p:nvGrpSpPr>
            <p:cNvPr id="95" name="Google Shape;95;p4"/>
            <p:cNvGrpSpPr/>
            <p:nvPr/>
          </p:nvGrpSpPr>
          <p:grpSpPr>
            <a:xfrm>
              <a:off x="-7825" y="-45151"/>
              <a:ext cx="9159650" cy="5233802"/>
              <a:chOff x="-7825" y="-1142840"/>
              <a:chExt cx="9159650" cy="6385800"/>
            </a:xfrm>
          </p:grpSpPr>
          <p:cxnSp>
            <p:nvCxnSpPr>
              <p:cNvPr id="96" name="Google Shape;96;p4"/>
              <p:cNvCxnSpPr/>
              <p:nvPr/>
            </p:nvCxnSpPr>
            <p:spPr>
              <a:xfrm rot="10800000">
                <a:off x="-782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4"/>
              <p:cNvCxnSpPr/>
              <p:nvPr/>
            </p:nvCxnSpPr>
            <p:spPr>
              <a:xfrm rot="10800000">
                <a:off x="42834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4"/>
              <p:cNvCxnSpPr/>
              <p:nvPr/>
            </p:nvCxnSpPr>
            <p:spPr>
              <a:xfrm rot="10800000">
                <a:off x="86452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4"/>
              <p:cNvCxnSpPr/>
              <p:nvPr/>
            </p:nvCxnSpPr>
            <p:spPr>
              <a:xfrm rot="10800000">
                <a:off x="2173044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4"/>
              <p:cNvCxnSpPr/>
              <p:nvPr/>
            </p:nvCxnSpPr>
            <p:spPr>
              <a:xfrm rot="10800000">
                <a:off x="3045392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4"/>
              <p:cNvCxnSpPr/>
              <p:nvPr/>
            </p:nvCxnSpPr>
            <p:spPr>
              <a:xfrm rot="10800000">
                <a:off x="391773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4"/>
              <p:cNvCxnSpPr/>
              <p:nvPr/>
            </p:nvCxnSpPr>
            <p:spPr>
              <a:xfrm rot="10800000">
                <a:off x="435391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4"/>
              <p:cNvCxnSpPr/>
              <p:nvPr/>
            </p:nvCxnSpPr>
            <p:spPr>
              <a:xfrm rot="10800000">
                <a:off x="6098608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4"/>
              <p:cNvCxnSpPr/>
              <p:nvPr/>
            </p:nvCxnSpPr>
            <p:spPr>
              <a:xfrm rot="10800000">
                <a:off x="6970956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4"/>
              <p:cNvCxnSpPr/>
              <p:nvPr/>
            </p:nvCxnSpPr>
            <p:spPr>
              <a:xfrm rot="10800000">
                <a:off x="7843304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4"/>
              <p:cNvCxnSpPr/>
              <p:nvPr/>
            </p:nvCxnSpPr>
            <p:spPr>
              <a:xfrm rot="10800000">
                <a:off x="8715651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 rot="10800000">
                <a:off x="915182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 rot="10800000">
                <a:off x="5226261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 rot="10800000">
                <a:off x="1736870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 rot="10800000">
                <a:off x="2609218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 rot="10800000">
                <a:off x="348156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 rot="10800000">
                <a:off x="1300696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4"/>
              <p:cNvCxnSpPr/>
              <p:nvPr/>
            </p:nvCxnSpPr>
            <p:spPr>
              <a:xfrm rot="10800000">
                <a:off x="4790087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4"/>
              <p:cNvCxnSpPr/>
              <p:nvPr/>
            </p:nvCxnSpPr>
            <p:spPr>
              <a:xfrm rot="10800000">
                <a:off x="566243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 rot="10800000">
                <a:off x="6534782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4"/>
              <p:cNvCxnSpPr/>
              <p:nvPr/>
            </p:nvCxnSpPr>
            <p:spPr>
              <a:xfrm rot="10800000">
                <a:off x="7407130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4"/>
              <p:cNvCxnSpPr/>
              <p:nvPr/>
            </p:nvCxnSpPr>
            <p:spPr>
              <a:xfrm rot="10800000">
                <a:off x="8279477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8" name="Google Shape;118;p4"/>
            <p:cNvGrpSpPr/>
            <p:nvPr/>
          </p:nvGrpSpPr>
          <p:grpSpPr>
            <a:xfrm rot="5400000">
              <a:off x="1954957" y="-2019959"/>
              <a:ext cx="5234086" cy="9183419"/>
              <a:chOff x="-7825" y="-1142840"/>
              <a:chExt cx="5234086" cy="6385800"/>
            </a:xfrm>
          </p:grpSpPr>
          <p:cxnSp>
            <p:nvCxnSpPr>
              <p:cNvPr id="119" name="Google Shape;119;p4"/>
              <p:cNvCxnSpPr/>
              <p:nvPr/>
            </p:nvCxnSpPr>
            <p:spPr>
              <a:xfrm rot="10800000">
                <a:off x="-782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4"/>
              <p:cNvCxnSpPr/>
              <p:nvPr/>
            </p:nvCxnSpPr>
            <p:spPr>
              <a:xfrm rot="10800000">
                <a:off x="42834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4"/>
              <p:cNvCxnSpPr/>
              <p:nvPr/>
            </p:nvCxnSpPr>
            <p:spPr>
              <a:xfrm rot="10800000">
                <a:off x="86452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4"/>
              <p:cNvCxnSpPr/>
              <p:nvPr/>
            </p:nvCxnSpPr>
            <p:spPr>
              <a:xfrm rot="10800000">
                <a:off x="2173044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4"/>
              <p:cNvCxnSpPr/>
              <p:nvPr/>
            </p:nvCxnSpPr>
            <p:spPr>
              <a:xfrm rot="10800000">
                <a:off x="3045392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 rot="10800000">
                <a:off x="391773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4"/>
              <p:cNvCxnSpPr/>
              <p:nvPr/>
            </p:nvCxnSpPr>
            <p:spPr>
              <a:xfrm rot="10800000">
                <a:off x="435391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4"/>
              <p:cNvCxnSpPr/>
              <p:nvPr/>
            </p:nvCxnSpPr>
            <p:spPr>
              <a:xfrm rot="10800000">
                <a:off x="5226261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 rot="10800000">
                <a:off x="1736870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4"/>
              <p:cNvCxnSpPr/>
              <p:nvPr/>
            </p:nvCxnSpPr>
            <p:spPr>
              <a:xfrm rot="10800000">
                <a:off x="2609218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4"/>
              <p:cNvCxnSpPr/>
              <p:nvPr/>
            </p:nvCxnSpPr>
            <p:spPr>
              <a:xfrm rot="10800000">
                <a:off x="348156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 rot="10800000">
                <a:off x="1300696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4"/>
              <p:cNvCxnSpPr/>
              <p:nvPr/>
            </p:nvCxnSpPr>
            <p:spPr>
              <a:xfrm rot="10800000">
                <a:off x="4790087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713250" y="1017700"/>
            <a:ext cx="7717500" cy="3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1"/>
        </a:soli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p27"/>
          <p:cNvGrpSpPr/>
          <p:nvPr/>
        </p:nvGrpSpPr>
        <p:grpSpPr>
          <a:xfrm>
            <a:off x="-19709" y="-45293"/>
            <a:ext cx="9183419" cy="5234086"/>
            <a:chOff x="-19709" y="-45293"/>
            <a:chExt cx="9183419" cy="5234086"/>
          </a:xfrm>
        </p:grpSpPr>
        <p:grpSp>
          <p:nvGrpSpPr>
            <p:cNvPr id="1022" name="Google Shape;1022;p27"/>
            <p:cNvGrpSpPr/>
            <p:nvPr/>
          </p:nvGrpSpPr>
          <p:grpSpPr>
            <a:xfrm>
              <a:off x="-7825" y="-45151"/>
              <a:ext cx="9159650" cy="5233802"/>
              <a:chOff x="-7825" y="-1142840"/>
              <a:chExt cx="9159650" cy="6385800"/>
            </a:xfrm>
          </p:grpSpPr>
          <p:cxnSp>
            <p:nvCxnSpPr>
              <p:cNvPr id="1023" name="Google Shape;1023;p27"/>
              <p:cNvCxnSpPr/>
              <p:nvPr/>
            </p:nvCxnSpPr>
            <p:spPr>
              <a:xfrm rot="10800000">
                <a:off x="-782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27"/>
              <p:cNvCxnSpPr/>
              <p:nvPr/>
            </p:nvCxnSpPr>
            <p:spPr>
              <a:xfrm rot="10800000">
                <a:off x="42834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27"/>
              <p:cNvCxnSpPr/>
              <p:nvPr/>
            </p:nvCxnSpPr>
            <p:spPr>
              <a:xfrm rot="10800000">
                <a:off x="86452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27"/>
              <p:cNvCxnSpPr/>
              <p:nvPr/>
            </p:nvCxnSpPr>
            <p:spPr>
              <a:xfrm rot="10800000">
                <a:off x="2173044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27"/>
              <p:cNvCxnSpPr/>
              <p:nvPr/>
            </p:nvCxnSpPr>
            <p:spPr>
              <a:xfrm rot="10800000">
                <a:off x="3045392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27"/>
              <p:cNvCxnSpPr/>
              <p:nvPr/>
            </p:nvCxnSpPr>
            <p:spPr>
              <a:xfrm rot="10800000">
                <a:off x="391773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27"/>
              <p:cNvCxnSpPr/>
              <p:nvPr/>
            </p:nvCxnSpPr>
            <p:spPr>
              <a:xfrm rot="10800000">
                <a:off x="435391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27"/>
              <p:cNvCxnSpPr/>
              <p:nvPr/>
            </p:nvCxnSpPr>
            <p:spPr>
              <a:xfrm rot="10800000">
                <a:off x="6098608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27"/>
              <p:cNvCxnSpPr/>
              <p:nvPr/>
            </p:nvCxnSpPr>
            <p:spPr>
              <a:xfrm rot="10800000">
                <a:off x="6970956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27"/>
              <p:cNvCxnSpPr/>
              <p:nvPr/>
            </p:nvCxnSpPr>
            <p:spPr>
              <a:xfrm rot="10800000">
                <a:off x="7843304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27"/>
              <p:cNvCxnSpPr/>
              <p:nvPr/>
            </p:nvCxnSpPr>
            <p:spPr>
              <a:xfrm rot="10800000">
                <a:off x="8715651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27"/>
              <p:cNvCxnSpPr/>
              <p:nvPr/>
            </p:nvCxnSpPr>
            <p:spPr>
              <a:xfrm rot="10800000">
                <a:off x="915182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27"/>
              <p:cNvCxnSpPr/>
              <p:nvPr/>
            </p:nvCxnSpPr>
            <p:spPr>
              <a:xfrm rot="10800000">
                <a:off x="5226261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6" name="Google Shape;1036;p27"/>
              <p:cNvCxnSpPr/>
              <p:nvPr/>
            </p:nvCxnSpPr>
            <p:spPr>
              <a:xfrm rot="10800000">
                <a:off x="1736870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7" name="Google Shape;1037;p27"/>
              <p:cNvCxnSpPr/>
              <p:nvPr/>
            </p:nvCxnSpPr>
            <p:spPr>
              <a:xfrm rot="10800000">
                <a:off x="2609218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27"/>
              <p:cNvCxnSpPr/>
              <p:nvPr/>
            </p:nvCxnSpPr>
            <p:spPr>
              <a:xfrm rot="10800000">
                <a:off x="348156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9" name="Google Shape;1039;p27"/>
              <p:cNvCxnSpPr/>
              <p:nvPr/>
            </p:nvCxnSpPr>
            <p:spPr>
              <a:xfrm rot="10800000">
                <a:off x="1300696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0" name="Google Shape;1040;p27"/>
              <p:cNvCxnSpPr/>
              <p:nvPr/>
            </p:nvCxnSpPr>
            <p:spPr>
              <a:xfrm rot="10800000">
                <a:off x="4790087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1" name="Google Shape;1041;p27"/>
              <p:cNvCxnSpPr/>
              <p:nvPr/>
            </p:nvCxnSpPr>
            <p:spPr>
              <a:xfrm rot="10800000">
                <a:off x="566243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2" name="Google Shape;1042;p27"/>
              <p:cNvCxnSpPr/>
              <p:nvPr/>
            </p:nvCxnSpPr>
            <p:spPr>
              <a:xfrm rot="10800000">
                <a:off x="6534782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3" name="Google Shape;1043;p27"/>
              <p:cNvCxnSpPr/>
              <p:nvPr/>
            </p:nvCxnSpPr>
            <p:spPr>
              <a:xfrm rot="10800000">
                <a:off x="7407130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4" name="Google Shape;1044;p27"/>
              <p:cNvCxnSpPr/>
              <p:nvPr/>
            </p:nvCxnSpPr>
            <p:spPr>
              <a:xfrm rot="10800000">
                <a:off x="8279477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45" name="Google Shape;1045;p27"/>
            <p:cNvGrpSpPr/>
            <p:nvPr/>
          </p:nvGrpSpPr>
          <p:grpSpPr>
            <a:xfrm rot="5400000">
              <a:off x="1954957" y="-2019959"/>
              <a:ext cx="5234086" cy="9183419"/>
              <a:chOff x="-7825" y="-1142840"/>
              <a:chExt cx="5234086" cy="6385800"/>
            </a:xfrm>
          </p:grpSpPr>
          <p:cxnSp>
            <p:nvCxnSpPr>
              <p:cNvPr id="1046" name="Google Shape;1046;p27"/>
              <p:cNvCxnSpPr/>
              <p:nvPr/>
            </p:nvCxnSpPr>
            <p:spPr>
              <a:xfrm rot="10800000">
                <a:off x="-782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7" name="Google Shape;1047;p27"/>
              <p:cNvCxnSpPr/>
              <p:nvPr/>
            </p:nvCxnSpPr>
            <p:spPr>
              <a:xfrm rot="10800000">
                <a:off x="42834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8" name="Google Shape;1048;p27"/>
              <p:cNvCxnSpPr/>
              <p:nvPr/>
            </p:nvCxnSpPr>
            <p:spPr>
              <a:xfrm rot="10800000">
                <a:off x="86452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27"/>
              <p:cNvCxnSpPr/>
              <p:nvPr/>
            </p:nvCxnSpPr>
            <p:spPr>
              <a:xfrm rot="10800000">
                <a:off x="2173044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27"/>
              <p:cNvCxnSpPr/>
              <p:nvPr/>
            </p:nvCxnSpPr>
            <p:spPr>
              <a:xfrm rot="10800000">
                <a:off x="3045392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27"/>
              <p:cNvCxnSpPr/>
              <p:nvPr/>
            </p:nvCxnSpPr>
            <p:spPr>
              <a:xfrm rot="10800000">
                <a:off x="391773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27"/>
              <p:cNvCxnSpPr/>
              <p:nvPr/>
            </p:nvCxnSpPr>
            <p:spPr>
              <a:xfrm rot="10800000">
                <a:off x="435391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27"/>
              <p:cNvCxnSpPr/>
              <p:nvPr/>
            </p:nvCxnSpPr>
            <p:spPr>
              <a:xfrm rot="10800000">
                <a:off x="5226261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27"/>
              <p:cNvCxnSpPr/>
              <p:nvPr/>
            </p:nvCxnSpPr>
            <p:spPr>
              <a:xfrm rot="10800000">
                <a:off x="1736870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27"/>
              <p:cNvCxnSpPr/>
              <p:nvPr/>
            </p:nvCxnSpPr>
            <p:spPr>
              <a:xfrm rot="10800000">
                <a:off x="2609218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27"/>
              <p:cNvCxnSpPr/>
              <p:nvPr/>
            </p:nvCxnSpPr>
            <p:spPr>
              <a:xfrm rot="10800000">
                <a:off x="348156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27"/>
              <p:cNvCxnSpPr/>
              <p:nvPr/>
            </p:nvCxnSpPr>
            <p:spPr>
              <a:xfrm rot="10800000">
                <a:off x="1300696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27"/>
              <p:cNvCxnSpPr/>
              <p:nvPr/>
            </p:nvCxnSpPr>
            <p:spPr>
              <a:xfrm rot="10800000">
                <a:off x="4790087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59" name="Google Shape;1059;p27"/>
          <p:cNvSpPr/>
          <p:nvPr/>
        </p:nvSpPr>
        <p:spPr>
          <a:xfrm>
            <a:off x="0" y="-45300"/>
            <a:ext cx="2278200" cy="523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1"/>
        </a:soli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28"/>
          <p:cNvGrpSpPr/>
          <p:nvPr/>
        </p:nvGrpSpPr>
        <p:grpSpPr>
          <a:xfrm>
            <a:off x="-19709" y="-45293"/>
            <a:ext cx="9183419" cy="5234086"/>
            <a:chOff x="-19709" y="-45293"/>
            <a:chExt cx="9183419" cy="5234086"/>
          </a:xfrm>
        </p:grpSpPr>
        <p:grpSp>
          <p:nvGrpSpPr>
            <p:cNvPr id="1062" name="Google Shape;1062;p28"/>
            <p:cNvGrpSpPr/>
            <p:nvPr/>
          </p:nvGrpSpPr>
          <p:grpSpPr>
            <a:xfrm>
              <a:off x="-7825" y="-45151"/>
              <a:ext cx="9159650" cy="5233802"/>
              <a:chOff x="-7825" y="-1142840"/>
              <a:chExt cx="9159650" cy="6385800"/>
            </a:xfrm>
          </p:grpSpPr>
          <p:cxnSp>
            <p:nvCxnSpPr>
              <p:cNvPr id="1063" name="Google Shape;1063;p28"/>
              <p:cNvCxnSpPr/>
              <p:nvPr/>
            </p:nvCxnSpPr>
            <p:spPr>
              <a:xfrm rot="10800000">
                <a:off x="-782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4" name="Google Shape;1064;p28"/>
              <p:cNvCxnSpPr/>
              <p:nvPr/>
            </p:nvCxnSpPr>
            <p:spPr>
              <a:xfrm rot="10800000">
                <a:off x="42834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5" name="Google Shape;1065;p28"/>
              <p:cNvCxnSpPr/>
              <p:nvPr/>
            </p:nvCxnSpPr>
            <p:spPr>
              <a:xfrm rot="10800000">
                <a:off x="86452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28"/>
              <p:cNvCxnSpPr/>
              <p:nvPr/>
            </p:nvCxnSpPr>
            <p:spPr>
              <a:xfrm rot="10800000">
                <a:off x="2173044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28"/>
              <p:cNvCxnSpPr/>
              <p:nvPr/>
            </p:nvCxnSpPr>
            <p:spPr>
              <a:xfrm rot="10800000">
                <a:off x="3045392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28"/>
              <p:cNvCxnSpPr/>
              <p:nvPr/>
            </p:nvCxnSpPr>
            <p:spPr>
              <a:xfrm rot="10800000">
                <a:off x="391773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28"/>
              <p:cNvCxnSpPr/>
              <p:nvPr/>
            </p:nvCxnSpPr>
            <p:spPr>
              <a:xfrm rot="10800000">
                <a:off x="435391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28"/>
              <p:cNvCxnSpPr/>
              <p:nvPr/>
            </p:nvCxnSpPr>
            <p:spPr>
              <a:xfrm rot="10800000">
                <a:off x="6098608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28"/>
              <p:cNvCxnSpPr/>
              <p:nvPr/>
            </p:nvCxnSpPr>
            <p:spPr>
              <a:xfrm rot="10800000">
                <a:off x="6970956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28"/>
              <p:cNvCxnSpPr/>
              <p:nvPr/>
            </p:nvCxnSpPr>
            <p:spPr>
              <a:xfrm rot="10800000">
                <a:off x="7843304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28"/>
              <p:cNvCxnSpPr/>
              <p:nvPr/>
            </p:nvCxnSpPr>
            <p:spPr>
              <a:xfrm rot="10800000">
                <a:off x="8715651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28"/>
              <p:cNvCxnSpPr/>
              <p:nvPr/>
            </p:nvCxnSpPr>
            <p:spPr>
              <a:xfrm rot="10800000">
                <a:off x="915182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28"/>
              <p:cNvCxnSpPr/>
              <p:nvPr/>
            </p:nvCxnSpPr>
            <p:spPr>
              <a:xfrm rot="10800000">
                <a:off x="5226261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28"/>
              <p:cNvCxnSpPr/>
              <p:nvPr/>
            </p:nvCxnSpPr>
            <p:spPr>
              <a:xfrm rot="10800000">
                <a:off x="1736870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28"/>
              <p:cNvCxnSpPr/>
              <p:nvPr/>
            </p:nvCxnSpPr>
            <p:spPr>
              <a:xfrm rot="10800000">
                <a:off x="2609218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28"/>
              <p:cNvCxnSpPr/>
              <p:nvPr/>
            </p:nvCxnSpPr>
            <p:spPr>
              <a:xfrm rot="10800000">
                <a:off x="348156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28"/>
              <p:cNvCxnSpPr/>
              <p:nvPr/>
            </p:nvCxnSpPr>
            <p:spPr>
              <a:xfrm rot="10800000">
                <a:off x="1300696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28"/>
              <p:cNvCxnSpPr/>
              <p:nvPr/>
            </p:nvCxnSpPr>
            <p:spPr>
              <a:xfrm rot="10800000">
                <a:off x="4790087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28"/>
              <p:cNvCxnSpPr/>
              <p:nvPr/>
            </p:nvCxnSpPr>
            <p:spPr>
              <a:xfrm rot="10800000">
                <a:off x="566243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28"/>
              <p:cNvCxnSpPr/>
              <p:nvPr/>
            </p:nvCxnSpPr>
            <p:spPr>
              <a:xfrm rot="10800000">
                <a:off x="6534782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28"/>
              <p:cNvCxnSpPr/>
              <p:nvPr/>
            </p:nvCxnSpPr>
            <p:spPr>
              <a:xfrm rot="10800000">
                <a:off x="7407130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28"/>
              <p:cNvCxnSpPr/>
              <p:nvPr/>
            </p:nvCxnSpPr>
            <p:spPr>
              <a:xfrm rot="10800000">
                <a:off x="8279477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85" name="Google Shape;1085;p28"/>
            <p:cNvGrpSpPr/>
            <p:nvPr/>
          </p:nvGrpSpPr>
          <p:grpSpPr>
            <a:xfrm rot="5400000">
              <a:off x="1954957" y="-2019959"/>
              <a:ext cx="5234086" cy="9183419"/>
              <a:chOff x="-7825" y="-1142840"/>
              <a:chExt cx="5234086" cy="6385800"/>
            </a:xfrm>
          </p:grpSpPr>
          <p:cxnSp>
            <p:nvCxnSpPr>
              <p:cNvPr id="1086" name="Google Shape;1086;p28"/>
              <p:cNvCxnSpPr/>
              <p:nvPr/>
            </p:nvCxnSpPr>
            <p:spPr>
              <a:xfrm rot="10800000">
                <a:off x="-782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28"/>
              <p:cNvCxnSpPr/>
              <p:nvPr/>
            </p:nvCxnSpPr>
            <p:spPr>
              <a:xfrm rot="10800000">
                <a:off x="42834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28"/>
              <p:cNvCxnSpPr/>
              <p:nvPr/>
            </p:nvCxnSpPr>
            <p:spPr>
              <a:xfrm rot="10800000">
                <a:off x="86452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28"/>
              <p:cNvCxnSpPr/>
              <p:nvPr/>
            </p:nvCxnSpPr>
            <p:spPr>
              <a:xfrm rot="10800000">
                <a:off x="2173044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28"/>
              <p:cNvCxnSpPr/>
              <p:nvPr/>
            </p:nvCxnSpPr>
            <p:spPr>
              <a:xfrm rot="10800000">
                <a:off x="3045392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28"/>
              <p:cNvCxnSpPr/>
              <p:nvPr/>
            </p:nvCxnSpPr>
            <p:spPr>
              <a:xfrm rot="10800000">
                <a:off x="391773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28"/>
              <p:cNvCxnSpPr/>
              <p:nvPr/>
            </p:nvCxnSpPr>
            <p:spPr>
              <a:xfrm rot="10800000">
                <a:off x="435391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28"/>
              <p:cNvCxnSpPr/>
              <p:nvPr/>
            </p:nvCxnSpPr>
            <p:spPr>
              <a:xfrm rot="10800000">
                <a:off x="5226261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28"/>
              <p:cNvCxnSpPr/>
              <p:nvPr/>
            </p:nvCxnSpPr>
            <p:spPr>
              <a:xfrm rot="10800000">
                <a:off x="1736870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28"/>
              <p:cNvCxnSpPr/>
              <p:nvPr/>
            </p:nvCxnSpPr>
            <p:spPr>
              <a:xfrm rot="10800000">
                <a:off x="2609218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28"/>
              <p:cNvCxnSpPr/>
              <p:nvPr/>
            </p:nvCxnSpPr>
            <p:spPr>
              <a:xfrm rot="10800000">
                <a:off x="348156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28"/>
              <p:cNvCxnSpPr/>
              <p:nvPr/>
            </p:nvCxnSpPr>
            <p:spPr>
              <a:xfrm rot="10800000">
                <a:off x="1300696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28"/>
              <p:cNvCxnSpPr/>
              <p:nvPr/>
            </p:nvCxnSpPr>
            <p:spPr>
              <a:xfrm rot="10800000">
                <a:off x="4790087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9" name="Google Shape;1099;p28"/>
          <p:cNvSpPr/>
          <p:nvPr/>
        </p:nvSpPr>
        <p:spPr>
          <a:xfrm>
            <a:off x="6885500" y="-45300"/>
            <a:ext cx="2278200" cy="523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709" y="-45293"/>
            <a:ext cx="9183419" cy="5234086"/>
            <a:chOff x="-19709" y="-45293"/>
            <a:chExt cx="9183419" cy="523408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7825" y="-45151"/>
              <a:ext cx="9159650" cy="5233802"/>
              <a:chOff x="-7825" y="-1142840"/>
              <a:chExt cx="9159650" cy="6385800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>
                <a:off x="-782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>
                <a:off x="42834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>
                <a:off x="86452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>
                <a:off x="2173044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>
                <a:off x="3045392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>
                <a:off x="391773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>
                <a:off x="435391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>
                <a:off x="6098608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>
                <a:off x="6970956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>
                <a:off x="7843304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>
                <a:off x="8715651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>
                <a:off x="915182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>
                <a:off x="5226261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>
                <a:off x="1736870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>
                <a:off x="2609218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>
                <a:off x="348156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>
                <a:off x="1300696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>
                <a:off x="4790087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>
                <a:off x="566243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>
                <a:off x="6534782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>
                <a:off x="7407130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>
                <a:off x="8279477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" name="Google Shape;33;p2"/>
            <p:cNvGrpSpPr/>
            <p:nvPr/>
          </p:nvGrpSpPr>
          <p:grpSpPr>
            <a:xfrm rot="5400000">
              <a:off x="1954957" y="-2019959"/>
              <a:ext cx="5234086" cy="9183419"/>
              <a:chOff x="-7825" y="-1142840"/>
              <a:chExt cx="5234086" cy="6385800"/>
            </a:xfrm>
          </p:grpSpPr>
          <p:cxnSp>
            <p:nvCxnSpPr>
              <p:cNvPr id="34" name="Google Shape;34;p2"/>
              <p:cNvCxnSpPr/>
              <p:nvPr/>
            </p:nvCxnSpPr>
            <p:spPr>
              <a:xfrm rot="10800000">
                <a:off x="-782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>
                <a:off x="42834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>
                <a:off x="86452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>
                <a:off x="2173044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>
                <a:off x="3045392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>
                <a:off x="3917739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>
                <a:off x="4353913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>
                <a:off x="5226261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>
                <a:off x="1736870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>
                <a:off x="2609218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>
                <a:off x="3481565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1300696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4790087" y="-1142840"/>
                <a:ext cx="0" cy="638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7" name="Google Shape;47;p2"/>
          <p:cNvSpPr/>
          <p:nvPr/>
        </p:nvSpPr>
        <p:spPr>
          <a:xfrm>
            <a:off x="0" y="-45300"/>
            <a:ext cx="5667900" cy="523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833850" y="1252275"/>
            <a:ext cx="4047300" cy="20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 b="1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833975" y="3428775"/>
            <a:ext cx="4047300" cy="439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Saira Medium"/>
                <a:ea typeface="Saira Medium"/>
                <a:cs typeface="Saira Medium"/>
                <a:sym typeface="Saira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79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Saira"/>
              <a:buNone/>
              <a:defRPr sz="3300" b="1">
                <a:solidFill>
                  <a:schemeClr val="accent2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Saira"/>
              <a:buNone/>
              <a:defRPr sz="3300" b="1">
                <a:solidFill>
                  <a:schemeClr val="accent2"/>
                </a:solidFill>
                <a:latin typeface="Saira"/>
                <a:ea typeface="Saira"/>
                <a:cs typeface="Saira"/>
                <a:sym typeface="Sai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Saira"/>
              <a:buNone/>
              <a:defRPr sz="3300" b="1">
                <a:solidFill>
                  <a:schemeClr val="accent2"/>
                </a:solidFill>
                <a:latin typeface="Saira"/>
                <a:ea typeface="Saira"/>
                <a:cs typeface="Saira"/>
                <a:sym typeface="Sai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Saira"/>
              <a:buNone/>
              <a:defRPr sz="3300" b="1">
                <a:solidFill>
                  <a:schemeClr val="accent2"/>
                </a:solidFill>
                <a:latin typeface="Saira"/>
                <a:ea typeface="Saira"/>
                <a:cs typeface="Saira"/>
                <a:sym typeface="Sai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Saira"/>
              <a:buNone/>
              <a:defRPr sz="3300" b="1">
                <a:solidFill>
                  <a:schemeClr val="accent2"/>
                </a:solidFill>
                <a:latin typeface="Saira"/>
                <a:ea typeface="Saira"/>
                <a:cs typeface="Saira"/>
                <a:sym typeface="Sai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Saira"/>
              <a:buNone/>
              <a:defRPr sz="3300" b="1">
                <a:solidFill>
                  <a:schemeClr val="accent2"/>
                </a:solidFill>
                <a:latin typeface="Saira"/>
                <a:ea typeface="Saira"/>
                <a:cs typeface="Saira"/>
                <a:sym typeface="Sai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Saira"/>
              <a:buNone/>
              <a:defRPr sz="3300" b="1">
                <a:solidFill>
                  <a:schemeClr val="accent2"/>
                </a:solidFill>
                <a:latin typeface="Saira"/>
                <a:ea typeface="Saira"/>
                <a:cs typeface="Saira"/>
                <a:sym typeface="Sai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Saira"/>
              <a:buNone/>
              <a:defRPr sz="3300" b="1">
                <a:solidFill>
                  <a:schemeClr val="accent2"/>
                </a:solidFill>
                <a:latin typeface="Saira"/>
                <a:ea typeface="Saira"/>
                <a:cs typeface="Saira"/>
                <a:sym typeface="Sai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Saira"/>
              <a:buNone/>
              <a:defRPr sz="3300" b="1">
                <a:solidFill>
                  <a:schemeClr val="accent2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aira Medium"/>
              <a:buChar char="●"/>
              <a:defRPr>
                <a:solidFill>
                  <a:schemeClr val="accent6"/>
                </a:solidFill>
                <a:latin typeface="Saira Medium"/>
                <a:ea typeface="Saira Medium"/>
                <a:cs typeface="Saira Medium"/>
                <a:sym typeface="Saira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aira Medium"/>
              <a:buChar char="○"/>
              <a:defRPr>
                <a:solidFill>
                  <a:schemeClr val="accent6"/>
                </a:solidFill>
                <a:latin typeface="Saira Medium"/>
                <a:ea typeface="Saira Medium"/>
                <a:cs typeface="Saira Medium"/>
                <a:sym typeface="Saira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aira Medium"/>
              <a:buChar char="■"/>
              <a:defRPr>
                <a:solidFill>
                  <a:schemeClr val="accent6"/>
                </a:solidFill>
                <a:latin typeface="Saira Medium"/>
                <a:ea typeface="Saira Medium"/>
                <a:cs typeface="Saira Medium"/>
                <a:sym typeface="Saira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aira Medium"/>
              <a:buChar char="●"/>
              <a:defRPr>
                <a:solidFill>
                  <a:schemeClr val="accent6"/>
                </a:solidFill>
                <a:latin typeface="Saira Medium"/>
                <a:ea typeface="Saira Medium"/>
                <a:cs typeface="Saira Medium"/>
                <a:sym typeface="Saira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aira Medium"/>
              <a:buChar char="○"/>
              <a:defRPr>
                <a:solidFill>
                  <a:schemeClr val="accent6"/>
                </a:solidFill>
                <a:latin typeface="Saira Medium"/>
                <a:ea typeface="Saira Medium"/>
                <a:cs typeface="Saira Medium"/>
                <a:sym typeface="Saira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aira Medium"/>
              <a:buChar char="■"/>
              <a:defRPr>
                <a:solidFill>
                  <a:schemeClr val="accent6"/>
                </a:solidFill>
                <a:latin typeface="Saira Medium"/>
                <a:ea typeface="Saira Medium"/>
                <a:cs typeface="Saira Medium"/>
                <a:sym typeface="Saira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aira Medium"/>
              <a:buChar char="●"/>
              <a:defRPr>
                <a:solidFill>
                  <a:schemeClr val="accent6"/>
                </a:solidFill>
                <a:latin typeface="Saira Medium"/>
                <a:ea typeface="Saira Medium"/>
                <a:cs typeface="Saira Medium"/>
                <a:sym typeface="Saira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aira Medium"/>
              <a:buChar char="○"/>
              <a:defRPr>
                <a:solidFill>
                  <a:schemeClr val="accent6"/>
                </a:solidFill>
                <a:latin typeface="Saira Medium"/>
                <a:ea typeface="Saira Medium"/>
                <a:cs typeface="Saira Medium"/>
                <a:sym typeface="Saira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aira Medium"/>
              <a:buChar char="■"/>
              <a:defRPr>
                <a:solidFill>
                  <a:schemeClr val="accent6"/>
                </a:solidFill>
                <a:latin typeface="Saira Medium"/>
                <a:ea typeface="Saira Medium"/>
                <a:cs typeface="Saira Medium"/>
                <a:sym typeface="Sair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3" r:id="rId3"/>
    <p:sldLayoutId id="2147483674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2"/>
          <p:cNvSpPr txBox="1">
            <a:spLocks noGrp="1"/>
          </p:cNvSpPr>
          <p:nvPr>
            <p:ph type="ctrTitle"/>
          </p:nvPr>
        </p:nvSpPr>
        <p:spPr>
          <a:xfrm rot="20760000" flipH="1">
            <a:off x="85901" y="509928"/>
            <a:ext cx="2537676" cy="13912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CN" altLang="en" sz="8800">
                <a:solidFill>
                  <a:schemeClr val="dk1"/>
                </a:solidFill>
                <a:latin typeface="Microsoft JhengHei"/>
                <a:ea typeface="Microsoft JhengHei"/>
              </a:rPr>
              <a:t>翻轉</a:t>
            </a:r>
            <a:endParaRPr lang="en" sz="8800">
              <a:solidFill>
                <a:schemeClr val="dk1"/>
              </a:solidFill>
              <a:latin typeface="Microsoft JhengHei"/>
              <a:ea typeface="Microsoft JhengHei"/>
            </a:endParaRPr>
          </a:p>
        </p:txBody>
      </p:sp>
      <p:pic>
        <p:nvPicPr>
          <p:cNvPr id="1112" name="Google Shape;11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73" y="4910668"/>
            <a:ext cx="4561130" cy="20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1005" y="3134414"/>
            <a:ext cx="1754517" cy="166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3622" y="2350685"/>
            <a:ext cx="1140880" cy="84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0837" y="2818019"/>
            <a:ext cx="1825159" cy="162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5796" y="1490491"/>
            <a:ext cx="1825153" cy="360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60" y="4043973"/>
            <a:ext cx="2247835" cy="10527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10;p32">
            <a:extLst>
              <a:ext uri="{FF2B5EF4-FFF2-40B4-BE49-F238E27FC236}">
                <a16:creationId xmlns:a16="http://schemas.microsoft.com/office/drawing/2014/main" id="{CAF7A4D7-9BC2-D5EC-CF80-DE3641544658}"/>
              </a:ext>
            </a:extLst>
          </p:cNvPr>
          <p:cNvSpPr txBox="1">
            <a:spLocks/>
          </p:cNvSpPr>
          <p:nvPr/>
        </p:nvSpPr>
        <p:spPr>
          <a:xfrm>
            <a:off x="1635" y="3259074"/>
            <a:ext cx="5675536" cy="71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96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algn="ctr"/>
            <a:r>
              <a:rPr lang="zh-CN" altLang="en" sz="3200" b="0">
                <a:solidFill>
                  <a:schemeClr val="dk1"/>
                </a:solidFill>
              </a:rPr>
              <a:t>讓學生重新拾回學習主導權</a:t>
            </a:r>
            <a:endParaRPr lang="zh-TW" altLang="en-US" sz="3200" b="0">
              <a:solidFill>
                <a:schemeClr val="dk1"/>
              </a:solidFill>
            </a:endParaRPr>
          </a:p>
        </p:txBody>
      </p:sp>
      <p:sp>
        <p:nvSpPr>
          <p:cNvPr id="8" name="Google Shape;1110;p32">
            <a:extLst>
              <a:ext uri="{FF2B5EF4-FFF2-40B4-BE49-F238E27FC236}">
                <a16:creationId xmlns:a16="http://schemas.microsoft.com/office/drawing/2014/main" id="{0EA39332-D7AB-CEBE-EDB3-62F5C018BF93}"/>
              </a:ext>
            </a:extLst>
          </p:cNvPr>
          <p:cNvSpPr txBox="1">
            <a:spLocks/>
          </p:cNvSpPr>
          <p:nvPr/>
        </p:nvSpPr>
        <p:spPr>
          <a:xfrm>
            <a:off x="559130" y="4278838"/>
            <a:ext cx="4877593" cy="71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96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algn="r"/>
            <a:r>
              <a:rPr lang="zh-CN" altLang="en" sz="1800" b="0">
                <a:solidFill>
                  <a:schemeClr val="dk1"/>
                </a:solidFill>
              </a:rPr>
              <a:t>吳明軒﹒劉姿妤．楊以璿</a:t>
            </a:r>
          </a:p>
        </p:txBody>
      </p:sp>
      <p:sp>
        <p:nvSpPr>
          <p:cNvPr id="10" name="Google Shape;1110;p32">
            <a:extLst>
              <a:ext uri="{FF2B5EF4-FFF2-40B4-BE49-F238E27FC236}">
                <a16:creationId xmlns:a16="http://schemas.microsoft.com/office/drawing/2014/main" id="{D766F483-85D9-82AD-3391-7EDAA4BF6E2D}"/>
              </a:ext>
            </a:extLst>
          </p:cNvPr>
          <p:cNvSpPr txBox="1">
            <a:spLocks/>
          </p:cNvSpPr>
          <p:nvPr/>
        </p:nvSpPr>
        <p:spPr>
          <a:xfrm>
            <a:off x="1978288" y="1734328"/>
            <a:ext cx="5427527" cy="114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96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aira"/>
              <a:buNone/>
              <a:defRPr sz="5200" b="1" i="0" u="none" strike="noStrike" cap="none">
                <a:solidFill>
                  <a:srgbClr val="191919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r>
              <a:rPr lang="zh-CN" altLang="en" sz="8800">
                <a:solidFill>
                  <a:schemeClr val="dk1"/>
                </a:solidFill>
              </a:rPr>
              <a:t>教學法</a:t>
            </a:r>
            <a:endParaRPr lang="en" sz="8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61162-7014-9809-BC62-C66C481C9267}"/>
              </a:ext>
            </a:extLst>
          </p:cNvPr>
          <p:cNvSpPr/>
          <p:nvPr/>
        </p:nvSpPr>
        <p:spPr>
          <a:xfrm>
            <a:off x="91440" y="711680"/>
            <a:ext cx="8890599" cy="443182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TW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8637E-C776-0884-4EC5-2DC1EA54D883}"/>
              </a:ext>
            </a:extLst>
          </p:cNvPr>
          <p:cNvSpPr/>
          <p:nvPr/>
        </p:nvSpPr>
        <p:spPr>
          <a:xfrm rot="-1020000">
            <a:off x="-191130" y="326994"/>
            <a:ext cx="2598707" cy="44210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800" b="1" dirty="0">
                <a:solidFill>
                  <a:srgbClr val="0070C0"/>
                </a:solidFill>
                <a:latin typeface="Microsoft JhengHei"/>
                <a:ea typeface="Microsoft JhengHei"/>
                <a:cs typeface="Arial"/>
              </a:rPr>
              <a:t>評量改進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08660" y="1139333"/>
          <a:ext cx="8439100" cy="3722034"/>
        </p:xfrm>
        <a:graphic>
          <a:graphicData uri="http://schemas.openxmlformats.org/drawingml/2006/table">
            <a:tbl>
              <a:tblPr firstRow="1" bandRow="1">
                <a:tableStyleId>{E9BAC84D-0468-453B-BDCE-1BB9494C8AE6}</a:tableStyleId>
              </a:tblPr>
              <a:tblGrid>
                <a:gridCol w="3166060">
                  <a:extLst>
                    <a:ext uri="{9D8B030D-6E8A-4147-A177-3AD203B41FA5}">
                      <a16:colId xmlns:a16="http://schemas.microsoft.com/office/drawing/2014/main" val="1058258050"/>
                    </a:ext>
                  </a:extLst>
                </a:gridCol>
                <a:gridCol w="5273040">
                  <a:extLst>
                    <a:ext uri="{9D8B030D-6E8A-4147-A177-3AD203B41FA5}">
                      <a16:colId xmlns:a16="http://schemas.microsoft.com/office/drawing/2014/main" val="4034410066"/>
                    </a:ext>
                  </a:extLst>
                </a:gridCol>
              </a:tblGrid>
              <a:tr h="12406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Microsoft JhengHei"/>
                          <a:ea typeface="Microsoft JhengHei"/>
                        </a:rPr>
                        <a:t>師生角色的改變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>
                          <a:solidFill>
                            <a:schemeClr val="accent6"/>
                          </a:solidFill>
                          <a:latin typeface="Microsoft JhengHei"/>
                          <a:ea typeface="Microsoft JhengHei"/>
                        </a:rPr>
                        <a:t>學習的評量 →學習即評量</a:t>
                      </a:r>
                      <a:endParaRPr lang="zh-TW" altLang="en-US" sz="3200" dirty="0"/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8138352"/>
                  </a:ext>
                </a:extLst>
              </a:tr>
              <a:tr h="12406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Microsoft JhengHei"/>
                          <a:ea typeface="Microsoft JhengHei"/>
                        </a:rPr>
                        <a:t>學習評量的歷程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>
                          <a:solidFill>
                            <a:schemeClr val="accent6"/>
                          </a:solidFill>
                          <a:latin typeface="Microsoft JhengHei"/>
                          <a:ea typeface="Microsoft JhengHei"/>
                        </a:rPr>
                        <a:t>總結性評量→形成性評量</a:t>
                      </a:r>
                      <a:endParaRPr lang="zh-TW" altLang="en-US" sz="3200" dirty="0"/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9409780"/>
                  </a:ext>
                </a:extLst>
              </a:tr>
              <a:tr h="12406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Microsoft JhengHei"/>
                          <a:ea typeface="Microsoft JhengHei"/>
                        </a:rPr>
                        <a:t>評量的方法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chemeClr val="accent6"/>
                          </a:solidFill>
                          <a:latin typeface="Microsoft JhengHei"/>
                          <a:ea typeface="Microsoft JhengHei"/>
                        </a:rPr>
                        <a:t>常模參照  →「標準參照 </a:t>
                      </a:r>
                      <a:endParaRPr lang="zh-TW" altLang="en-US" sz="3200" dirty="0"/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425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3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61162-7014-9809-BC62-C66C481C9267}"/>
              </a:ext>
            </a:extLst>
          </p:cNvPr>
          <p:cNvSpPr/>
          <p:nvPr/>
        </p:nvSpPr>
        <p:spPr>
          <a:xfrm>
            <a:off x="91440" y="711680"/>
            <a:ext cx="9052560" cy="443182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1.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書面考試 （</a:t>
            </a: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written examinations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）到平時作業（</a:t>
            </a: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coursework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）</a:t>
            </a:r>
            <a:endParaRPr lang="en-US" altLang="zh-TW" sz="2700" dirty="0">
              <a:solidFill>
                <a:schemeClr val="accent6"/>
              </a:solidFill>
              <a:latin typeface="Microsoft JhengHei"/>
              <a:ea typeface="Microsoft JhengHei"/>
            </a:endParaRPr>
          </a:p>
          <a:p>
            <a:pPr>
              <a:lnSpc>
                <a:spcPct val="150000"/>
              </a:lnSpc>
            </a:pP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2.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內隱的標準（</a:t>
            </a: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implicit criteria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）到外顯的標準（</a:t>
            </a: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explicit criteria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）</a:t>
            </a:r>
            <a:endParaRPr lang="en-US" altLang="zh-TW" sz="2700" dirty="0">
              <a:solidFill>
                <a:schemeClr val="accent6"/>
              </a:solidFill>
              <a:latin typeface="Microsoft JhengHei"/>
              <a:ea typeface="Microsoft JhengHei"/>
            </a:endParaRPr>
          </a:p>
          <a:p>
            <a:pPr>
              <a:lnSpc>
                <a:spcPct val="150000"/>
              </a:lnSpc>
            </a:pP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3.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競爭（</a:t>
            </a: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competition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）到合作（</a:t>
            </a: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collaboration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）</a:t>
            </a:r>
            <a:endParaRPr lang="en-US" altLang="zh-TW" sz="2700" dirty="0">
              <a:solidFill>
                <a:schemeClr val="accent6"/>
              </a:solidFill>
              <a:latin typeface="Microsoft JhengHei"/>
              <a:ea typeface="Microsoft JhengHei"/>
            </a:endParaRPr>
          </a:p>
          <a:p>
            <a:pPr>
              <a:lnSpc>
                <a:spcPct val="150000"/>
              </a:lnSpc>
            </a:pP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4.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目標（</a:t>
            </a: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objectives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） 到成果（</a:t>
            </a: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outcomes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）</a:t>
            </a:r>
            <a:endParaRPr lang="en-US" altLang="zh-TW" sz="2700" dirty="0">
              <a:solidFill>
                <a:schemeClr val="accent6"/>
              </a:solidFill>
              <a:latin typeface="Microsoft JhengHei"/>
              <a:ea typeface="Microsoft JhengHei"/>
            </a:endParaRPr>
          </a:p>
          <a:p>
            <a:pPr>
              <a:lnSpc>
                <a:spcPct val="150000"/>
              </a:lnSpc>
            </a:pP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5.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內容（</a:t>
            </a: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content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）到能力（</a:t>
            </a:r>
            <a:r>
              <a:rPr lang="en-US" altLang="zh-TW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competencies</a:t>
            </a:r>
            <a:r>
              <a:rPr lang="zh-TW" altLang="en-US" sz="2700" dirty="0">
                <a:solidFill>
                  <a:schemeClr val="accent6"/>
                </a:solidFill>
                <a:latin typeface="Microsoft JhengHei"/>
                <a:ea typeface="Microsoft JhengHei"/>
              </a:rPr>
              <a:t>）</a:t>
            </a:r>
            <a:endParaRPr lang="zh-TW" altLang="en-US" sz="27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8637E-C776-0884-4EC5-2DC1EA54D883}"/>
              </a:ext>
            </a:extLst>
          </p:cNvPr>
          <p:cNvSpPr/>
          <p:nvPr/>
        </p:nvSpPr>
        <p:spPr>
          <a:xfrm rot="-1020000">
            <a:off x="-191130" y="326994"/>
            <a:ext cx="2598707" cy="44210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800" b="1" dirty="0">
                <a:solidFill>
                  <a:srgbClr val="0070C0"/>
                </a:solidFill>
                <a:latin typeface="Microsoft JhengHei"/>
                <a:ea typeface="Microsoft JhengHei"/>
                <a:cs typeface="Arial"/>
              </a:rPr>
              <a:t>評量發展趨勢</a:t>
            </a:r>
          </a:p>
        </p:txBody>
      </p:sp>
    </p:spTree>
    <p:extLst>
      <p:ext uri="{BB962C8B-B14F-4D97-AF65-F5344CB8AC3E}">
        <p14:creationId xmlns:p14="http://schemas.microsoft.com/office/powerpoint/2010/main" val="102913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61162-7014-9809-BC62-C66C481C9267}"/>
              </a:ext>
            </a:extLst>
          </p:cNvPr>
          <p:cNvSpPr/>
          <p:nvPr/>
        </p:nvSpPr>
        <p:spPr>
          <a:xfrm>
            <a:off x="91440" y="711680"/>
            <a:ext cx="9052560" cy="443182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TW" altLang="en-US" sz="27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8637E-C776-0884-4EC5-2DC1EA54D883}"/>
              </a:ext>
            </a:extLst>
          </p:cNvPr>
          <p:cNvSpPr/>
          <p:nvPr/>
        </p:nvSpPr>
        <p:spPr>
          <a:xfrm rot="-1020000">
            <a:off x="-191130" y="326994"/>
            <a:ext cx="2598707" cy="44210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800" b="1" dirty="0">
                <a:solidFill>
                  <a:srgbClr val="0070C0"/>
                </a:solidFill>
                <a:latin typeface="Microsoft JhengHei"/>
                <a:ea typeface="Microsoft JhengHei"/>
                <a:cs typeface="Arial"/>
              </a:rPr>
              <a:t>優點</a:t>
            </a:r>
          </a:p>
        </p:txBody>
      </p: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9BC1816C-23F0-02B0-CA83-B8BB96E8CC1B}"/>
              </a:ext>
            </a:extLst>
          </p:cNvPr>
          <p:cNvGraphicFramePr>
            <a:graphicFrameLocks noGrp="1"/>
          </p:cNvGraphicFramePr>
          <p:nvPr/>
        </p:nvGraphicFramePr>
        <p:xfrm>
          <a:off x="523917" y="688340"/>
          <a:ext cx="8415336" cy="4455160"/>
        </p:xfrm>
        <a:graphic>
          <a:graphicData uri="http://schemas.openxmlformats.org/drawingml/2006/table">
            <a:tbl>
              <a:tblPr firstRow="1" bandRow="1">
                <a:tableStyleId>{E9BAC84D-0468-453B-BDCE-1BB9494C8AE6}</a:tableStyleId>
              </a:tblPr>
              <a:tblGrid>
                <a:gridCol w="4207668">
                  <a:extLst>
                    <a:ext uri="{9D8B030D-6E8A-4147-A177-3AD203B41FA5}">
                      <a16:colId xmlns:a16="http://schemas.microsoft.com/office/drawing/2014/main" val="755487820"/>
                    </a:ext>
                  </a:extLst>
                </a:gridCol>
                <a:gridCol w="4207668">
                  <a:extLst>
                    <a:ext uri="{9D8B030D-6E8A-4147-A177-3AD203B41FA5}">
                      <a16:colId xmlns:a16="http://schemas.microsoft.com/office/drawing/2014/main" val="1321274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教師</a:t>
                      </a:r>
                      <a:endParaRPr 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學生</a:t>
                      </a:r>
                      <a:endParaRPr 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反省及思考，有助活化教學。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更有機會了解學生的學習困難與學習風格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節省講解時間，將時間用於解決學生迷思概念與照顧個別化需求。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適度引導、歸納，提高學生對問題的理解程度與解決疑問的能力。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可以用自己的速率學習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缺課隨時可以補看課程內容，不受時間與次數限制。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透過在家自學講義或影片等方式，進行課堂前之預習。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提高師生互動，課堂上的腦力激盪、分組討論使學生之間的想法互相交流、統整及歸納出新的正確的結論。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684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形式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數位科技的使用甚具潛能且已成趨勢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實驗設備通常只有教室才有，實驗課終於有時間可以進行。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學習回歸學生，讓孩子為自己學習負責，成為終身學習者。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讓學習內容更貼近學習者的生活與需要，促進學習動機與興趣，同時增進學習者對生活問題的解決能力。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教師安排與規劃課程，能設身處地與學生共同設計，並且亦參酌學生意見，進行後續改善與修正。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16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6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61162-7014-9809-BC62-C66C481C9267}"/>
              </a:ext>
            </a:extLst>
          </p:cNvPr>
          <p:cNvSpPr/>
          <p:nvPr/>
        </p:nvSpPr>
        <p:spPr>
          <a:xfrm>
            <a:off x="91440" y="711680"/>
            <a:ext cx="9052560" cy="443182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TW" altLang="en-US" sz="27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8637E-C776-0884-4EC5-2DC1EA54D883}"/>
              </a:ext>
            </a:extLst>
          </p:cNvPr>
          <p:cNvSpPr/>
          <p:nvPr/>
        </p:nvSpPr>
        <p:spPr>
          <a:xfrm rot="-1020000">
            <a:off x="-191130" y="326994"/>
            <a:ext cx="2598707" cy="44210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800" b="1" dirty="0">
                <a:solidFill>
                  <a:srgbClr val="0070C0"/>
                </a:solidFill>
                <a:latin typeface="Microsoft JhengHei"/>
                <a:ea typeface="Microsoft JhengHei"/>
                <a:cs typeface="Arial"/>
              </a:rPr>
              <a:t>缺點</a:t>
            </a:r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9BC1816C-23F0-02B0-CA83-B8BB96E8CC1B}"/>
              </a:ext>
            </a:extLst>
          </p:cNvPr>
          <p:cNvGraphicFramePr>
            <a:graphicFrameLocks noGrp="1"/>
          </p:cNvGraphicFramePr>
          <p:nvPr/>
        </p:nvGraphicFramePr>
        <p:xfrm>
          <a:off x="431320" y="797943"/>
          <a:ext cx="8415336" cy="4211320"/>
        </p:xfrm>
        <a:graphic>
          <a:graphicData uri="http://schemas.openxmlformats.org/drawingml/2006/table">
            <a:tbl>
              <a:tblPr firstRow="1" bandRow="1">
                <a:tableStyleId>{E9BAC84D-0468-453B-BDCE-1BB9494C8AE6}</a:tableStyleId>
              </a:tblPr>
              <a:tblGrid>
                <a:gridCol w="4207668">
                  <a:extLst>
                    <a:ext uri="{9D8B030D-6E8A-4147-A177-3AD203B41FA5}">
                      <a16:colId xmlns:a16="http://schemas.microsoft.com/office/drawing/2014/main" val="755487820"/>
                    </a:ext>
                  </a:extLst>
                </a:gridCol>
                <a:gridCol w="4207668">
                  <a:extLst>
                    <a:ext uri="{9D8B030D-6E8A-4147-A177-3AD203B41FA5}">
                      <a16:colId xmlns:a16="http://schemas.microsoft.com/office/drawing/2014/main" val="1321274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教師</a:t>
                      </a:r>
                      <a:endParaRPr 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學生</a:t>
                      </a:r>
                      <a:endParaRPr 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一昧的否定傳統教學法如講述，則可能不利部分學習弱勢的學子。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須花費更多心力於教材編排、影片錄製、與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教學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活動設計上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長期奮鬥指導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學生學習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翻轉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教學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的精隨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須時常要吸收更多的新知識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來增進自己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專業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能力。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需改變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往聽講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習慣，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學習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如何與他人互動合作</a:t>
                      </a:r>
                      <a:endParaRPr lang="zh-TW" sz="1600" b="0" i="0" u="none" strike="noStrike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自主學習的成效是否無預期中來的順利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仍是一大考量</a:t>
                      </a:r>
                      <a:endParaRPr lang="zh-TW" sz="1600" b="0" i="0" u="none" strike="noStrike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要花更多時間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在預習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教材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這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使學生的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課後壓力更大，且不同科目也會相互壓縮學習時間。。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法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確實掌握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及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理解教師所要教授給他們的該課重點，很容易造成學習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混亂及學習效果不增反減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狀況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5684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形式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課堂內容較無明確性、統整性，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活動而少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有學習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內涵的教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假象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城鄉差距造成數位落差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，學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生家庭經濟狀況欠缺網路設備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造成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學習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不易</a:t>
                      </a:r>
                      <a:endParaRPr lang="zh-TW" sz="1600" b="0" i="0" u="none" strike="noStrike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育價值觀點仍未全面變革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造成家長可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因此不信任新方法足以提升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學生學</a:t>
                      </a:r>
                      <a:r>
                        <a:rPr lang="zh-TW" altLang="en-US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習成就的可能性</a:t>
                      </a:r>
                      <a:r>
                        <a:rPr lang="zh-TW" sz="16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16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0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61162-7014-9809-BC62-C66C481C9267}"/>
              </a:ext>
            </a:extLst>
          </p:cNvPr>
          <p:cNvSpPr/>
          <p:nvPr/>
        </p:nvSpPr>
        <p:spPr>
          <a:xfrm>
            <a:off x="91440" y="711680"/>
            <a:ext cx="9052560" cy="443182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TW" altLang="en-US" sz="27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8637E-C776-0884-4EC5-2DC1EA54D883}"/>
              </a:ext>
            </a:extLst>
          </p:cNvPr>
          <p:cNvSpPr/>
          <p:nvPr/>
        </p:nvSpPr>
        <p:spPr>
          <a:xfrm rot="-1020000">
            <a:off x="-191130" y="326994"/>
            <a:ext cx="2598707" cy="44210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800" b="1" dirty="0">
                <a:solidFill>
                  <a:srgbClr val="0070C0"/>
                </a:solidFill>
                <a:latin typeface="Microsoft JhengHei"/>
                <a:ea typeface="Microsoft JhengHei"/>
                <a:cs typeface="Arial"/>
              </a:rPr>
              <a:t>限制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A6AE43B3-E734-CD08-6D50-F0082050F470}"/>
              </a:ext>
            </a:extLst>
          </p:cNvPr>
          <p:cNvGraphicFramePr>
            <a:graphicFrameLocks noGrp="1"/>
          </p:cNvGraphicFramePr>
          <p:nvPr/>
        </p:nvGraphicFramePr>
        <p:xfrm>
          <a:off x="569487" y="888550"/>
          <a:ext cx="8379141" cy="4078080"/>
        </p:xfrm>
        <a:graphic>
          <a:graphicData uri="http://schemas.openxmlformats.org/drawingml/2006/table">
            <a:tbl>
              <a:tblPr firstRow="1" bandRow="1">
                <a:tableStyleId>{E9BAC84D-0468-453B-BDCE-1BB9494C8AE6}</a:tableStyleId>
              </a:tblPr>
              <a:tblGrid>
                <a:gridCol w="710673">
                  <a:extLst>
                    <a:ext uri="{9D8B030D-6E8A-4147-A177-3AD203B41FA5}">
                      <a16:colId xmlns:a16="http://schemas.microsoft.com/office/drawing/2014/main" val="897560543"/>
                    </a:ext>
                  </a:extLst>
                </a:gridCol>
                <a:gridCol w="7668468">
                  <a:extLst>
                    <a:ext uri="{9D8B030D-6E8A-4147-A177-3AD203B41FA5}">
                      <a16:colId xmlns:a16="http://schemas.microsoft.com/office/drawing/2014/main" val="80431754"/>
                    </a:ext>
                  </a:extLst>
                </a:gridCol>
              </a:tblGrid>
              <a:tr h="115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2000" b="0" i="0" u="none" strike="noStrike" noProof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endParaRPr lang="en-US" altLang="zh-TW" sz="2000" b="0" i="0" u="none" strike="noStrike" noProof="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lvl="0" algn="ctr">
                        <a:buNone/>
                      </a:pPr>
                      <a:r>
                        <a:rPr lang="zh-TW" sz="2000" b="0" i="0" u="none" strike="noStrike" noProof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</a:t>
                      </a:r>
                      <a:endParaRPr lang="zh-TW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20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教師錄製精緻的教學影片很花時間</a:t>
                      </a:r>
                      <a:endParaRPr lang="en-US" altLang="zh-TW" sz="2000" b="0" i="0" u="none" strike="noStrike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lvl="0">
                        <a:buNone/>
                      </a:pPr>
                      <a:r>
                        <a:rPr lang="zh-TW" sz="20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學生所花的時間總和，也比過去多，白天</a:t>
                      </a:r>
                      <a:r>
                        <a:rPr lang="zh-TW" altLang="en-US" sz="20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上課晚上補習回家睡覺，</a:t>
                      </a:r>
                      <a:r>
                        <a:rPr lang="zh-TW" sz="20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幾乎沒有課外自主學習時間</a:t>
                      </a:r>
                      <a:endParaRPr lang="en-US" altLang="zh-TW" sz="2000" b="0" i="0" u="none" strike="noStrike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lvl="0">
                        <a:buNone/>
                      </a:pPr>
                      <a:r>
                        <a:rPr lang="zh-TW" sz="20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不同科目間也會互相排擠學習時間，萬一多科同時翻轉教室，問題會更嚴重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22898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2000" b="0" i="0" u="none" strike="noStrike" noProof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慣性</a:t>
                      </a:r>
                      <a:endParaRPr lang="en-US" altLang="zh-TW" sz="2000" b="0" i="0" u="none" strike="noStrike" noProof="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lvl="0" algn="ctr">
                        <a:buNone/>
                      </a:pPr>
                      <a:r>
                        <a:rPr lang="zh-TW" sz="2000" b="0" i="0" u="none" strike="noStrike" noProof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</a:t>
                      </a:r>
                      <a:endParaRPr lang="zh-TW" sz="20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20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很多學生</a:t>
                      </a:r>
                      <a:r>
                        <a:rPr lang="zh-TW" altLang="en-US" sz="20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沒有習慣</a:t>
                      </a:r>
                      <a:r>
                        <a:rPr lang="zh-TW" sz="20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預習，教師可採課前小考等策略解決</a:t>
                      </a:r>
                      <a:endParaRPr lang="en-US" altLang="zh-TW" sz="2000" b="0" i="0" u="none" strike="noStrike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lvl="0">
                        <a:buNone/>
                      </a:pPr>
                      <a:r>
                        <a:rPr lang="zh-TW" sz="20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學生非常倚賴教師在課堂上為他們整理概念</a:t>
                      </a:r>
                      <a:endParaRPr lang="en-US" altLang="zh-TW" sz="2000" b="0" i="0" u="none" strike="noStrike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lvl="0">
                        <a:buNone/>
                      </a:pPr>
                      <a:r>
                        <a:rPr lang="zh-TW" sz="20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學生也很矛盾，喜歡課堂互動，依序才是聽講、看影片和閱讀文本，但若不預先看影片和閱讀文本，課堂內將充滿聽講而沒有互動時間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43552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000" b="0" i="0" u="none" strike="noStrike" noProof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考試</a:t>
                      </a:r>
                      <a:endParaRPr lang="en-US" altLang="zh-TW" sz="2000" b="0" i="0" u="none" strike="noStrike" noProof="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lvl="0" algn="ctr">
                        <a:buNone/>
                      </a:pPr>
                      <a:r>
                        <a:rPr lang="zh-TW" altLang="en-US" sz="2000" b="0" i="0" u="none" strike="noStrike" noProof="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壓力</a:t>
                      </a:r>
                      <a:endParaRPr lang="zh-TW" sz="2000" b="0" i="0" u="none" strike="noStrike" noProof="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2000" b="0" i="0" u="none" strike="noStrike" noProof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聽講、記憶、重複練習與考前複習，是提升成績的不二法門，翻轉教室等任何比較活潑的教學方式，即使很有教育價值，但都不利於考試成績</a:t>
                      </a:r>
                      <a:endParaRPr lang="en-US" altLang="zh-TW" sz="2000" b="0" i="0" u="none" strike="noStrike" noProof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92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82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61162-7014-9809-BC62-C66C481C9267}"/>
              </a:ext>
            </a:extLst>
          </p:cNvPr>
          <p:cNvSpPr/>
          <p:nvPr/>
        </p:nvSpPr>
        <p:spPr>
          <a:xfrm>
            <a:off x="91440" y="711680"/>
            <a:ext cx="9052560" cy="443182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TW" altLang="en-US" sz="27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8637E-C776-0884-4EC5-2DC1EA54D883}"/>
              </a:ext>
            </a:extLst>
          </p:cNvPr>
          <p:cNvSpPr/>
          <p:nvPr/>
        </p:nvSpPr>
        <p:spPr>
          <a:xfrm rot="-1020000">
            <a:off x="-191130" y="326994"/>
            <a:ext cx="2598707" cy="44210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800" b="1" dirty="0">
                <a:solidFill>
                  <a:srgbClr val="0070C0"/>
                </a:solidFill>
                <a:latin typeface="Microsoft JhengHei"/>
                <a:ea typeface="Microsoft JhengHei"/>
                <a:cs typeface="Arial"/>
              </a:rPr>
              <a:t>教學方法比較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F9F1B69-B8B3-8822-456C-97E11FFF0315}"/>
              </a:ext>
            </a:extLst>
          </p:cNvPr>
          <p:cNvGraphicFramePr>
            <a:graphicFrameLocks noGrp="1"/>
          </p:cNvGraphicFramePr>
          <p:nvPr/>
        </p:nvGraphicFramePr>
        <p:xfrm>
          <a:off x="369051" y="1068310"/>
          <a:ext cx="8497337" cy="3749040"/>
        </p:xfrm>
        <a:graphic>
          <a:graphicData uri="http://schemas.openxmlformats.org/drawingml/2006/table">
            <a:tbl>
              <a:tblPr firstRow="1" bandRow="1">
                <a:tableStyleId>{E9BAC84D-0468-453B-BDCE-1BB9494C8AE6}</a:tableStyleId>
              </a:tblPr>
              <a:tblGrid>
                <a:gridCol w="1081337">
                  <a:extLst>
                    <a:ext uri="{9D8B030D-6E8A-4147-A177-3AD203B41FA5}">
                      <a16:colId xmlns:a16="http://schemas.microsoft.com/office/drawing/2014/main" val="2517464514"/>
                    </a:ext>
                  </a:extLst>
                </a:gridCol>
                <a:gridCol w="3708000">
                  <a:extLst>
                    <a:ext uri="{9D8B030D-6E8A-4147-A177-3AD203B41FA5}">
                      <a16:colId xmlns:a16="http://schemas.microsoft.com/office/drawing/2014/main" val="169126483"/>
                    </a:ext>
                  </a:extLst>
                </a:gridCol>
                <a:gridCol w="3708000">
                  <a:extLst>
                    <a:ext uri="{9D8B030D-6E8A-4147-A177-3AD203B41FA5}">
                      <a16:colId xmlns:a16="http://schemas.microsoft.com/office/drawing/2014/main" val="17505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8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翻轉教室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8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傳統教室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396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知識來源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專業領域定義的客觀知識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專業領域定義的客觀知識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591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教師角色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引導者和協助者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知識傳授者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859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學生角色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主動參與者與探究者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被動接收者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746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師生關係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互動、共同探究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單向、上對下的關係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045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教學方式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混合式學習、自主學習、同儕合作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囤積式教學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998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設備需求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科技設備、網路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不需任何設備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454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教育目的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運用科技促進學生能自主學習，所有人具有平等的競爭力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zh-TW" altLang="en-US" sz="20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培育符合社會需求的人才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19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5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箭號: 向右 1515">
            <a:extLst>
              <a:ext uri="{FF2B5EF4-FFF2-40B4-BE49-F238E27FC236}">
                <a16:creationId xmlns:a16="http://schemas.microsoft.com/office/drawing/2014/main" id="{B3E57E76-BED4-31ED-9A0D-247EF1332B69}"/>
              </a:ext>
            </a:extLst>
          </p:cNvPr>
          <p:cNvSpPr/>
          <p:nvPr/>
        </p:nvSpPr>
        <p:spPr>
          <a:xfrm>
            <a:off x="1767424" y="2341740"/>
            <a:ext cx="819508" cy="4528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0" name="橢圓 1499">
            <a:extLst>
              <a:ext uri="{FF2B5EF4-FFF2-40B4-BE49-F238E27FC236}">
                <a16:creationId xmlns:a16="http://schemas.microsoft.com/office/drawing/2014/main" id="{595D8F5F-C5B7-B66E-918E-788D7CC0A78D}"/>
              </a:ext>
            </a:extLst>
          </p:cNvPr>
          <p:cNvSpPr/>
          <p:nvPr/>
        </p:nvSpPr>
        <p:spPr>
          <a:xfrm>
            <a:off x="53915" y="1497491"/>
            <a:ext cx="1984075" cy="2145820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sz="4400" b="1">
                <a:solidFill>
                  <a:srgbClr val="FF0000"/>
                </a:solidFill>
                <a:latin typeface="Microsoft JhengHei"/>
                <a:ea typeface="Microsoft JhengHei"/>
                <a:cs typeface="Arial"/>
              </a:rPr>
              <a:t>翻轉</a:t>
            </a:r>
            <a:r>
              <a:rPr lang="zh-TW" altLang="en-US" sz="4400" b="1">
                <a:solidFill>
                  <a:srgbClr val="FF0000"/>
                </a:solidFill>
                <a:latin typeface="Microsoft JhengHei"/>
                <a:ea typeface="Microsoft JhengHei"/>
                <a:cs typeface="Arial"/>
              </a:rPr>
              <a:t>3Q</a:t>
            </a:r>
            <a:endParaRPr lang="zh-TW"/>
          </a:p>
        </p:txBody>
      </p:sp>
      <p:sp>
        <p:nvSpPr>
          <p:cNvPr id="1502" name="矩形: 圓角 1501">
            <a:extLst>
              <a:ext uri="{FF2B5EF4-FFF2-40B4-BE49-F238E27FC236}">
                <a16:creationId xmlns:a16="http://schemas.microsoft.com/office/drawing/2014/main" id="{A64A6303-3A40-A44B-2F39-A0DC6924C8B5}"/>
              </a:ext>
            </a:extLst>
          </p:cNvPr>
          <p:cNvSpPr/>
          <p:nvPr/>
        </p:nvSpPr>
        <p:spPr>
          <a:xfrm>
            <a:off x="2590351" y="372014"/>
            <a:ext cx="6437460" cy="14449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zh-TW" sz="2400">
                <a:solidFill>
                  <a:schemeClr val="accent6"/>
                </a:solidFill>
                <a:latin typeface="Microsoft JhengHei"/>
                <a:ea typeface="Microsoft JhengHei"/>
                <a:cs typeface="+mn-lt"/>
              </a:rPr>
              <a:t>Q1：</a:t>
            </a:r>
            <a:r>
              <a:rPr lang="zh-TW" sz="2400" b="1" u="sng">
                <a:solidFill>
                  <a:schemeClr val="accent6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+mn-lt"/>
              </a:rPr>
              <a:t>翻轉</a:t>
            </a:r>
            <a:r>
              <a:rPr lang="zh-TW" sz="2400">
                <a:solidFill>
                  <a:schemeClr val="accent6"/>
                </a:solidFill>
                <a:latin typeface="Microsoft JhengHei"/>
                <a:ea typeface="Microsoft JhengHei"/>
                <a:cs typeface="+mn-lt"/>
              </a:rPr>
              <a:t>一詞是什麼原因突然流行起來？</a:t>
            </a:r>
            <a:endParaRPr lang="zh-TW" sz="2400">
              <a:solidFill>
                <a:schemeClr val="accent6"/>
              </a:solidFill>
              <a:latin typeface="Microsoft JhengHei"/>
              <a:ea typeface="Microsoft JhengHei"/>
              <a:cs typeface="Arial"/>
            </a:endParaRPr>
          </a:p>
        </p:txBody>
      </p:sp>
      <p:sp>
        <p:nvSpPr>
          <p:cNvPr id="1512" name="矩形: 圓角 1511">
            <a:extLst>
              <a:ext uri="{FF2B5EF4-FFF2-40B4-BE49-F238E27FC236}">
                <a16:creationId xmlns:a16="http://schemas.microsoft.com/office/drawing/2014/main" id="{27F7D5C6-2E30-7C5C-9BC5-D187AC739C76}"/>
              </a:ext>
            </a:extLst>
          </p:cNvPr>
          <p:cNvSpPr/>
          <p:nvPr/>
        </p:nvSpPr>
        <p:spPr>
          <a:xfrm>
            <a:off x="2590351" y="1962509"/>
            <a:ext cx="6437460" cy="14449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zh-TW" altLang="en-US" sz="2800">
                <a:solidFill>
                  <a:schemeClr val="accent6"/>
                </a:solidFill>
                <a:latin typeface="Microsoft JhengHei"/>
                <a:ea typeface="Microsoft JhengHei"/>
                <a:cs typeface="+mn-lt"/>
              </a:rPr>
              <a:t>Q2：</a:t>
            </a:r>
            <a:r>
              <a:rPr lang="zh-TW" sz="2800" b="1" u="sng">
                <a:solidFill>
                  <a:schemeClr val="accent6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+mn-lt"/>
              </a:rPr>
              <a:t>翻轉</a:t>
            </a:r>
            <a:r>
              <a:rPr lang="zh-TW" altLang="en-US" sz="2800">
                <a:solidFill>
                  <a:schemeClr val="accent6"/>
                </a:solidFill>
                <a:latin typeface="Microsoft JhengHei"/>
                <a:ea typeface="Microsoft JhengHei"/>
                <a:cs typeface="+mn-lt"/>
              </a:rPr>
              <a:t>能解決什麼問題？</a:t>
            </a:r>
            <a:endParaRPr lang="en-US" altLang="zh-TW" sz="2800">
              <a:solidFill>
                <a:schemeClr val="accent6"/>
              </a:solidFill>
              <a:latin typeface="Microsoft JhengHei"/>
              <a:ea typeface="Microsoft JhengHei"/>
              <a:cs typeface="+mn-lt"/>
            </a:endParaRPr>
          </a:p>
        </p:txBody>
      </p:sp>
      <p:sp>
        <p:nvSpPr>
          <p:cNvPr id="1513" name="矩形: 圓角 1512">
            <a:extLst>
              <a:ext uri="{FF2B5EF4-FFF2-40B4-BE49-F238E27FC236}">
                <a16:creationId xmlns:a16="http://schemas.microsoft.com/office/drawing/2014/main" id="{95818A40-309B-933A-9967-1A16100964E2}"/>
              </a:ext>
            </a:extLst>
          </p:cNvPr>
          <p:cNvSpPr/>
          <p:nvPr/>
        </p:nvSpPr>
        <p:spPr>
          <a:xfrm>
            <a:off x="2590351" y="3553005"/>
            <a:ext cx="6437460" cy="152040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zh-TW" altLang="en-US" sz="2800">
                <a:solidFill>
                  <a:schemeClr val="accent6"/>
                </a:solidFill>
                <a:latin typeface="Microsoft JhengHei"/>
                <a:ea typeface="Microsoft JhengHei"/>
                <a:cs typeface="+mn-lt"/>
              </a:rPr>
              <a:t>Q3：</a:t>
            </a:r>
            <a:r>
              <a:rPr lang="zh-TW" sz="2800" b="1" u="sng">
                <a:solidFill>
                  <a:schemeClr val="accent6"/>
                </a:solidFill>
                <a:highlight>
                  <a:srgbClr val="FFFF00"/>
                </a:highlight>
                <a:latin typeface="Microsoft JhengHei"/>
                <a:ea typeface="Microsoft JhengHei"/>
                <a:cs typeface="+mn-lt"/>
              </a:rPr>
              <a:t>翻轉</a:t>
            </a:r>
            <a:r>
              <a:rPr lang="zh-TW" altLang="en-US" sz="2800">
                <a:solidFill>
                  <a:schemeClr val="accent6"/>
                </a:solidFill>
                <a:latin typeface="Microsoft JhengHei"/>
                <a:ea typeface="Microsoft JhengHei"/>
                <a:cs typeface="+mn-lt"/>
              </a:rPr>
              <a:t>真正的意義又是什麼？</a:t>
            </a:r>
            <a:endParaRPr lang="zh-TW" sz="2800">
              <a:solidFill>
                <a:schemeClr val="accent6"/>
              </a:solidFill>
              <a:ea typeface="新細明體"/>
              <a:cs typeface="Arial"/>
            </a:endParaRPr>
          </a:p>
        </p:txBody>
      </p:sp>
      <p:sp>
        <p:nvSpPr>
          <p:cNvPr id="1514" name="箭號: 向右 1513">
            <a:extLst>
              <a:ext uri="{FF2B5EF4-FFF2-40B4-BE49-F238E27FC236}">
                <a16:creationId xmlns:a16="http://schemas.microsoft.com/office/drawing/2014/main" id="{47DBBF31-04AE-8E5C-B1AB-99EFDCCB8A24}"/>
              </a:ext>
            </a:extLst>
          </p:cNvPr>
          <p:cNvSpPr/>
          <p:nvPr/>
        </p:nvSpPr>
        <p:spPr>
          <a:xfrm rot="20100000">
            <a:off x="1810556" y="1134042"/>
            <a:ext cx="819508" cy="4528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7" name="箭號: 向右 1516">
            <a:extLst>
              <a:ext uri="{FF2B5EF4-FFF2-40B4-BE49-F238E27FC236}">
                <a16:creationId xmlns:a16="http://schemas.microsoft.com/office/drawing/2014/main" id="{D84EB106-EEE7-C77C-7F6F-25FE999D7CCA}"/>
              </a:ext>
            </a:extLst>
          </p:cNvPr>
          <p:cNvSpPr/>
          <p:nvPr/>
        </p:nvSpPr>
        <p:spPr>
          <a:xfrm rot="1800000">
            <a:off x="1810555" y="3538654"/>
            <a:ext cx="819508" cy="4528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61162-7014-9809-BC62-C66C481C9267}"/>
              </a:ext>
            </a:extLst>
          </p:cNvPr>
          <p:cNvSpPr/>
          <p:nvPr/>
        </p:nvSpPr>
        <p:spPr>
          <a:xfrm>
            <a:off x="253401" y="549934"/>
            <a:ext cx="8626414" cy="443182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3" name="Google Shape;1123;p33"/>
          <p:cNvSpPr txBox="1">
            <a:spLocks noGrp="1"/>
          </p:cNvSpPr>
          <p:nvPr>
            <p:ph type="title"/>
          </p:nvPr>
        </p:nvSpPr>
        <p:spPr>
          <a:xfrm>
            <a:off x="409143" y="685921"/>
            <a:ext cx="8627572" cy="4430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30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．搜尋翻轉教育，發現</a:t>
            </a:r>
            <a:r>
              <a:rPr lang="zh-TW" altLang="en-US" sz="3000" u="sng" dirty="0">
                <a:solidFill>
                  <a:srgbClr val="0070C0"/>
                </a:solidFill>
                <a:latin typeface="Microsoft JhengHei"/>
                <a:ea typeface="Microsoft JhengHei"/>
              </a:rPr>
              <a:t>很少</a:t>
            </a:r>
            <a:r>
              <a:rPr lang="zh-TW" altLang="en-US" sz="30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相關文獻或資料</a:t>
            </a:r>
            <a:br>
              <a:rPr lang="zh-TW" altLang="en-US" sz="3000" b="0" dirty="0">
                <a:latin typeface="Microsoft JhengHei"/>
                <a:ea typeface="Microsoft JhengHei"/>
              </a:rPr>
            </a:br>
            <a:r>
              <a:rPr lang="zh-TW" altLang="en-US" sz="30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．源於美國落磯山林地公園高中的</a:t>
            </a:r>
            <a:r>
              <a:rPr lang="zh-TW" altLang="en-US" sz="3000" u="sng" dirty="0">
                <a:solidFill>
                  <a:srgbClr val="0070C0"/>
                </a:solidFill>
                <a:latin typeface="Microsoft JhengHei"/>
                <a:ea typeface="Microsoft JhengHei"/>
              </a:rPr>
              <a:t>新教學模式</a:t>
            </a:r>
            <a:br>
              <a:rPr lang="zh-TW" altLang="en-US" sz="3000" b="0" dirty="0">
                <a:latin typeface="Microsoft JhengHei"/>
                <a:ea typeface="Microsoft JhengHei"/>
              </a:rPr>
            </a:br>
            <a:r>
              <a:rPr lang="zh-TW" sz="30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．</a:t>
            </a:r>
            <a:r>
              <a:rPr lang="zh-TW" altLang="en-US" sz="30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起初是為</a:t>
            </a:r>
            <a:r>
              <a:rPr lang="zh-TW" altLang="en-US" sz="3000" u="sng" dirty="0">
                <a:solidFill>
                  <a:srgbClr val="0070C0"/>
                </a:solidFill>
                <a:latin typeface="Microsoft JhengHei"/>
                <a:ea typeface="Microsoft JhengHei"/>
              </a:rPr>
              <a:t>解決</a:t>
            </a:r>
            <a:r>
              <a:rPr lang="zh-TW" altLang="en-US" sz="30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學生缺課問題並進行補救教學</a:t>
            </a:r>
            <a:br>
              <a:rPr lang="zh-TW" altLang="en-US" sz="3000" b="0" dirty="0">
                <a:latin typeface="Microsoft JhengHei"/>
                <a:ea typeface="Microsoft JhengHei"/>
              </a:rPr>
            </a:br>
            <a:r>
              <a:rPr lang="zh-TW" sz="30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．</a:t>
            </a:r>
            <a:r>
              <a:rPr lang="zh-TW" altLang="en-US" sz="30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微軟創辦人比爾蓋茲投資薩爾曼可汗成立可汗學院</a:t>
            </a:r>
            <a:r>
              <a:rPr lang="en-US" altLang="zh-TW" sz="3000" b="0" dirty="0">
                <a:solidFill>
                  <a:schemeClr val="accent6"/>
                </a:solidFill>
                <a:latin typeface="Microsoft JhengHei"/>
              </a:rPr>
              <a:t>(Khan Academy)</a:t>
            </a:r>
            <a:br>
              <a:rPr lang="en-US" altLang="zh-TW" sz="3000" b="0" dirty="0">
                <a:latin typeface="Microsoft JhengHei"/>
              </a:rPr>
            </a:br>
            <a:r>
              <a:rPr lang="zh-TW" altLang="en-US" sz="30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．</a:t>
            </a:r>
            <a:r>
              <a:rPr lang="en-US" altLang="zh-TW" sz="3000" b="0" dirty="0">
                <a:solidFill>
                  <a:schemeClr val="accent6"/>
                </a:solidFill>
                <a:latin typeface="Microsoft JhengHei"/>
              </a:rPr>
              <a:t>《</a:t>
            </a:r>
            <a:r>
              <a:rPr lang="zh-TW" altLang="en-US" sz="30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誠致教育基金會</a:t>
            </a:r>
            <a:r>
              <a:rPr lang="en-US" altLang="zh-TW" sz="3000" b="0" dirty="0">
                <a:solidFill>
                  <a:schemeClr val="accent6"/>
                </a:solidFill>
                <a:latin typeface="Microsoft JhengHei"/>
              </a:rPr>
              <a:t>》</a:t>
            </a:r>
            <a:r>
              <a:rPr lang="en-US" sz="3000" b="0" dirty="0">
                <a:solidFill>
                  <a:schemeClr val="accent6"/>
                </a:solidFill>
                <a:latin typeface="Microsoft JhengHei"/>
              </a:rPr>
              <a:t>2012</a:t>
            </a:r>
            <a:r>
              <a:rPr lang="zh-TW" altLang="en-US" sz="30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成立</a:t>
            </a:r>
            <a:r>
              <a:rPr lang="zh-TW" altLang="en-US" sz="3000" u="sng" dirty="0">
                <a:solidFill>
                  <a:srgbClr val="0070C0"/>
                </a:solidFill>
                <a:latin typeface="Microsoft JhengHei"/>
                <a:ea typeface="Microsoft JhengHei"/>
              </a:rPr>
              <a:t>均一教育平台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8637E-C776-0884-4EC5-2DC1EA54D883}"/>
              </a:ext>
            </a:extLst>
          </p:cNvPr>
          <p:cNvSpPr/>
          <p:nvPr/>
        </p:nvSpPr>
        <p:spPr>
          <a:xfrm rot="-1020000">
            <a:off x="-191130" y="326994"/>
            <a:ext cx="2598707" cy="44210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>
                <a:solidFill>
                  <a:srgbClr val="0070C0"/>
                </a:solidFill>
                <a:latin typeface="Microsoft JhengHei"/>
                <a:ea typeface="Microsoft JhengHei"/>
                <a:cs typeface="Arial"/>
              </a:rPr>
              <a:t>認識翻轉教育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4D0B54B8-2B24-0C39-8502-54C769640513}"/>
                  </a:ext>
                </a:extLst>
              </p14:cNvPr>
              <p14:cNvContentPartPr/>
              <p14:nvPr/>
            </p14:nvContentPartPr>
            <p14:xfrm>
              <a:off x="10564177" y="1425892"/>
              <a:ext cx="14287" cy="14287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4D0B54B8-2B24-0C39-8502-54C7696405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9827" y="711542"/>
                <a:ext cx="1428700" cy="1428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68FE0B43-E330-B57F-D386-AE9721C827A6}"/>
                  </a:ext>
                </a:extLst>
              </p14:cNvPr>
              <p14:cNvContentPartPr/>
              <p14:nvPr/>
            </p14:nvContentPartPr>
            <p14:xfrm>
              <a:off x="-3174681" y="2946082"/>
              <a:ext cx="14287" cy="14287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68FE0B43-E330-B57F-D386-AE9721C827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74744" y="2246019"/>
                <a:ext cx="1428700" cy="1428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1139DA31-0729-46D8-2981-DC482517080A}"/>
                  </a:ext>
                </a:extLst>
              </p14:cNvPr>
              <p14:cNvContentPartPr/>
              <p14:nvPr/>
            </p14:nvContentPartPr>
            <p14:xfrm>
              <a:off x="13021627" y="1105852"/>
              <a:ext cx="14287" cy="14287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1139DA31-0729-46D8-2981-DC48251708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1564" y="405789"/>
                <a:ext cx="1428700" cy="1428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48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61162-7014-9809-BC62-C66C481C9267}"/>
              </a:ext>
            </a:extLst>
          </p:cNvPr>
          <p:cNvSpPr/>
          <p:nvPr/>
        </p:nvSpPr>
        <p:spPr>
          <a:xfrm>
            <a:off x="253401" y="549934"/>
            <a:ext cx="8626414" cy="443182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3" name="Google Shape;1123;p33"/>
          <p:cNvSpPr txBox="1">
            <a:spLocks noGrp="1"/>
          </p:cNvSpPr>
          <p:nvPr>
            <p:ph type="title"/>
          </p:nvPr>
        </p:nvSpPr>
        <p:spPr>
          <a:xfrm>
            <a:off x="268964" y="685921"/>
            <a:ext cx="8767751" cy="4462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．教育發展逐漸朝向</a:t>
            </a:r>
            <a:r>
              <a:rPr lang="zh-TW" altLang="en-US" sz="3200" u="sng" dirty="0">
                <a:solidFill>
                  <a:srgbClr val="0070C0"/>
                </a:solidFill>
                <a:latin typeface="Microsoft JhengHei"/>
                <a:ea typeface="Microsoft JhengHei"/>
              </a:rPr>
              <a:t>以教師及學生為主體</a:t>
            </a:r>
            <a:br>
              <a:rPr lang="zh-TW" altLang="en-US" sz="3200" u="sng" dirty="0">
                <a:latin typeface="Microsoft JhengHei"/>
                <a:ea typeface="Microsoft JhengHei"/>
              </a:rPr>
            </a:br>
            <a:r>
              <a:rPr lang="zh-TW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．</a:t>
            </a:r>
            <a:r>
              <a:rPr lang="zh-TW" altLang="en-US" sz="3200" u="sng" dirty="0">
                <a:solidFill>
                  <a:srgbClr val="0070C0"/>
                </a:solidFill>
                <a:latin typeface="Microsoft JhengHei"/>
                <a:ea typeface="Microsoft JhengHei"/>
              </a:rPr>
              <a:t>扭轉</a:t>
            </a:r>
            <a:r>
              <a:rPr lang="zh-TW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過去課堂上</a:t>
            </a:r>
            <a:r>
              <a:rPr lang="zh-TW" altLang="en-US" sz="3200" u="sng" dirty="0">
                <a:solidFill>
                  <a:srgbClr val="0070C0"/>
                </a:solidFill>
                <a:latin typeface="Microsoft JhengHei"/>
                <a:ea typeface="Microsoft JhengHei"/>
              </a:rPr>
              <a:t>單向</a:t>
            </a:r>
            <a:r>
              <a:rPr lang="zh-TW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填鴨</a:t>
            </a:r>
            <a:r>
              <a:rPr lang="zh-TW" altLang="en-US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式</a:t>
            </a:r>
            <a:r>
              <a:rPr lang="zh-TW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教學</a:t>
            </a:r>
            <a:br>
              <a:rPr lang="zh-TW" sz="3200" b="0" dirty="0">
                <a:latin typeface="Microsoft JhengHei"/>
                <a:ea typeface="Microsoft JhengHei"/>
              </a:rPr>
            </a:br>
            <a:r>
              <a:rPr lang="zh-TW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．重啟學生</a:t>
            </a:r>
            <a:r>
              <a:rPr lang="zh-TW" altLang="en-US" sz="3200" u="sng" dirty="0">
                <a:solidFill>
                  <a:srgbClr val="0070C0"/>
                </a:solidFill>
                <a:latin typeface="Microsoft JhengHei"/>
                <a:ea typeface="Microsoft JhengHei"/>
              </a:rPr>
              <a:t>學習動機</a:t>
            </a:r>
            <a:r>
              <a:rPr lang="zh-TW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，建構學生</a:t>
            </a:r>
            <a:r>
              <a:rPr lang="zh-TW" altLang="en-US" sz="3200" u="sng" dirty="0">
                <a:solidFill>
                  <a:srgbClr val="0070C0"/>
                </a:solidFill>
                <a:latin typeface="Microsoft JhengHei"/>
                <a:ea typeface="Microsoft JhengHei"/>
              </a:rPr>
              <a:t>自主學習能力</a:t>
            </a:r>
            <a:br>
              <a:rPr lang="zh-TW" altLang="en-US" sz="3200" u="sng" dirty="0">
                <a:latin typeface="Microsoft JhengHei"/>
                <a:ea typeface="Microsoft JhengHei"/>
              </a:rPr>
            </a:br>
            <a:r>
              <a:rPr lang="zh-TW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．認同</a:t>
            </a:r>
            <a:r>
              <a:rPr lang="zh-TW" altLang="en-US" sz="3200" u="sng" dirty="0">
                <a:solidFill>
                  <a:srgbClr val="0070C0"/>
                </a:solidFill>
                <a:latin typeface="Microsoft JhengHei"/>
                <a:ea typeface="Microsoft JhengHei"/>
              </a:rPr>
              <a:t>多元評量</a:t>
            </a:r>
            <a:r>
              <a:rPr lang="zh-TW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與</a:t>
            </a:r>
            <a:r>
              <a:rPr lang="zh-TW" altLang="en-US" sz="3200" u="sng" dirty="0">
                <a:solidFill>
                  <a:srgbClr val="0070C0"/>
                </a:solidFill>
                <a:latin typeface="Microsoft JhengHei"/>
                <a:ea typeface="Microsoft JhengHei"/>
              </a:rPr>
              <a:t>多元價值</a:t>
            </a:r>
            <a:br>
              <a:rPr lang="zh-TW" altLang="en-US" sz="3200" u="sng" dirty="0">
                <a:latin typeface="Microsoft JhengHei"/>
                <a:ea typeface="Microsoft JhengHei"/>
              </a:rPr>
            </a:br>
            <a:r>
              <a:rPr lang="zh-TW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．</a:t>
            </a:r>
            <a:r>
              <a:rPr lang="zh-TW" altLang="en-US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把學習主體</a:t>
            </a:r>
            <a:r>
              <a:rPr lang="zh-TW" altLang="en-US" sz="3200" u="sng" dirty="0">
                <a:solidFill>
                  <a:srgbClr val="0070C0"/>
                </a:solidFill>
                <a:latin typeface="Microsoft JhengHei"/>
                <a:ea typeface="Microsoft JhengHei"/>
              </a:rPr>
              <a:t>還給</a:t>
            </a:r>
            <a:r>
              <a:rPr lang="zh-TW" altLang="en-US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學生、讓天賦自由、因材施</a:t>
            </a:r>
            <a:r>
              <a:rPr lang="zh-TW" sz="3200" b="0" dirty="0">
                <a:solidFill>
                  <a:schemeClr val="accent6"/>
                </a:solidFill>
                <a:latin typeface="Microsoft JhengHei"/>
                <a:ea typeface="Microsoft JhengHei"/>
              </a:rPr>
              <a:t>教</a:t>
            </a:r>
            <a:endParaRPr lang="zh-TW" sz="3200" b="0" dirty="0">
              <a:solidFill>
                <a:schemeClr val="accent6"/>
              </a:solidFill>
              <a:ea typeface="Microsoft JhengHei"/>
            </a:endParaRPr>
          </a:p>
          <a:p>
            <a:pPr>
              <a:lnSpc>
                <a:spcPct val="150000"/>
              </a:lnSpc>
            </a:pPr>
            <a:endParaRPr lang="zh-TW" altLang="en-US" sz="3200" u="sng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8637E-C776-0884-4EC5-2DC1EA54D883}"/>
              </a:ext>
            </a:extLst>
          </p:cNvPr>
          <p:cNvSpPr/>
          <p:nvPr/>
        </p:nvSpPr>
        <p:spPr>
          <a:xfrm rot="-1020000">
            <a:off x="-191130" y="326994"/>
            <a:ext cx="2598707" cy="44210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800" b="1">
                <a:solidFill>
                  <a:srgbClr val="0070C0"/>
                </a:solidFill>
                <a:latin typeface="Microsoft JhengHei"/>
                <a:ea typeface="Microsoft JhengHei"/>
                <a:cs typeface="Arial"/>
              </a:rPr>
              <a:t>為什麼要翻轉</a:t>
            </a:r>
            <a:endParaRPr lang="zh-TW" altLang="en-US" sz="2800" b="1" dirty="0">
              <a:solidFill>
                <a:srgbClr val="0070C0"/>
              </a:solidFill>
              <a:latin typeface="Microsoft JhengHei"/>
              <a:ea typeface="Microsoft JhengHe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64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5">
            <a:extLst>
              <a:ext uri="{FF2B5EF4-FFF2-40B4-BE49-F238E27FC236}">
                <a16:creationId xmlns:a16="http://schemas.microsoft.com/office/drawing/2014/main" id="{09787337-EDFD-8B34-8B67-AE7CB1A9C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2" t="17400" r="7849" b="5031"/>
          <a:stretch/>
        </p:blipFill>
        <p:spPr>
          <a:xfrm>
            <a:off x="727854" y="5392"/>
            <a:ext cx="7693421" cy="51348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7789EB8D-9041-8667-CBC1-5804DBEF7748}"/>
                  </a:ext>
                </a:extLst>
              </p14:cNvPr>
              <p14:cNvContentPartPr/>
              <p14:nvPr/>
            </p14:nvContentPartPr>
            <p14:xfrm>
              <a:off x="-2111691" y="888682"/>
              <a:ext cx="14287" cy="14287"/>
            </p14:xfrm>
          </p:contentPart>
        </mc:Choice>
        <mc:Fallback xmlns=""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7789EB8D-9041-8667-CBC1-5804DBEF77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26041" y="188619"/>
                <a:ext cx="1428700" cy="1428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F44B060C-2616-C70B-B42C-62E5A88273FD}"/>
                  </a:ext>
                </a:extLst>
              </p14:cNvPr>
              <p14:cNvContentPartPr/>
              <p14:nvPr/>
            </p14:nvContentPartPr>
            <p14:xfrm>
              <a:off x="-1860231" y="1677352"/>
              <a:ext cx="14287" cy="14287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F44B060C-2616-C70B-B42C-62E5A88273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560294" y="963002"/>
                <a:ext cx="1428700" cy="1428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03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61162-7014-9809-BC62-C66C481C9267}"/>
              </a:ext>
            </a:extLst>
          </p:cNvPr>
          <p:cNvSpPr/>
          <p:nvPr/>
        </p:nvSpPr>
        <p:spPr>
          <a:xfrm>
            <a:off x="253401" y="549934"/>
            <a:ext cx="8626414" cy="443182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8637E-C776-0884-4EC5-2DC1EA54D883}"/>
              </a:ext>
            </a:extLst>
          </p:cNvPr>
          <p:cNvSpPr/>
          <p:nvPr/>
        </p:nvSpPr>
        <p:spPr>
          <a:xfrm rot="-1020000">
            <a:off x="-191130" y="326994"/>
            <a:ext cx="2598707" cy="44210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800" b="1">
                <a:solidFill>
                  <a:srgbClr val="0070C0"/>
                </a:solidFill>
                <a:latin typeface="Microsoft JhengHei"/>
                <a:ea typeface="Microsoft JhengHei"/>
                <a:cs typeface="Arial"/>
              </a:rPr>
              <a:t>翻轉的定義</a:t>
            </a:r>
            <a:endParaRPr lang="zh-TW" altLang="en-US" sz="2800" b="1" dirty="0">
              <a:solidFill>
                <a:srgbClr val="0070C0"/>
              </a:solidFill>
              <a:latin typeface="Microsoft JhengHei"/>
              <a:ea typeface="Microsoft JhengHei"/>
              <a:cs typeface="Arial"/>
            </a:endParaRPr>
          </a:p>
        </p:txBody>
      </p:sp>
      <p:graphicFrame>
        <p:nvGraphicFramePr>
          <p:cNvPr id="6" name="資料庫圖表 7">
            <a:extLst>
              <a:ext uri="{FF2B5EF4-FFF2-40B4-BE49-F238E27FC236}">
                <a16:creationId xmlns:a16="http://schemas.microsoft.com/office/drawing/2014/main" id="{5099F698-A13A-D90C-4AB7-89C89BFC0B59}"/>
              </a:ext>
            </a:extLst>
          </p:cNvPr>
          <p:cNvGraphicFramePr/>
          <p:nvPr/>
        </p:nvGraphicFramePr>
        <p:xfrm>
          <a:off x="315450" y="822839"/>
          <a:ext cx="8502315" cy="415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767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61162-7014-9809-BC62-C66C481C9267}"/>
              </a:ext>
            </a:extLst>
          </p:cNvPr>
          <p:cNvSpPr/>
          <p:nvPr/>
        </p:nvSpPr>
        <p:spPr>
          <a:xfrm>
            <a:off x="91440" y="711680"/>
            <a:ext cx="8890599" cy="443182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(1)學生在</a:t>
            </a:r>
            <a:r>
              <a:rPr lang="zh-TW" altLang="en-US" sz="3200" b="1" u="sng" dirty="0">
                <a:solidFill>
                  <a:srgbClr val="0070C0"/>
                </a:solidFill>
                <a:latin typeface="Microsoft JhengHei"/>
                <a:ea typeface="Microsoft JhengHei"/>
                <a:cs typeface="Saira"/>
                <a:sym typeface="Saira"/>
              </a:rPr>
              <a:t>課前</a:t>
            </a:r>
            <a: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觀看教師錄製的教學影片，</a:t>
            </a:r>
            <a:r>
              <a:rPr lang="zh-TW" altLang="zh-TW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教師設計課堂活動</a:t>
            </a:r>
            <a:endParaRPr lang="en-US" altLang="zh-TW" sz="3200" dirty="0">
              <a:solidFill>
                <a:schemeClr val="accent6"/>
              </a:solidFill>
              <a:latin typeface="Microsoft JhengHei"/>
              <a:ea typeface="Microsoft JhengHei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(2)上課初，學生針對影片中不懂之處發問，教師予以解答</a:t>
            </a:r>
            <a:endParaRPr lang="en-US" altLang="zh-TW" sz="3200" dirty="0">
              <a:solidFill>
                <a:schemeClr val="accent6"/>
              </a:solidFill>
              <a:latin typeface="Microsoft JhengHei"/>
              <a:ea typeface="Microsoft JhengHei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(3)學生在課堂上討論、練習、做題目，教師即時檢討。</a:t>
            </a:r>
            <a:endParaRPr lang="zh-TW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8637E-C776-0884-4EC5-2DC1EA54D883}"/>
              </a:ext>
            </a:extLst>
          </p:cNvPr>
          <p:cNvSpPr/>
          <p:nvPr/>
        </p:nvSpPr>
        <p:spPr>
          <a:xfrm rot="-1020000">
            <a:off x="-191130" y="326994"/>
            <a:ext cx="2598707" cy="44210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800" b="1" dirty="0">
                <a:solidFill>
                  <a:srgbClr val="0070C0"/>
                </a:solidFill>
                <a:latin typeface="Microsoft JhengHei"/>
                <a:ea typeface="Microsoft JhengHei"/>
                <a:cs typeface="Arial"/>
              </a:rPr>
              <a:t>翻轉的流程</a:t>
            </a:r>
          </a:p>
        </p:txBody>
      </p:sp>
    </p:spTree>
    <p:extLst>
      <p:ext uri="{BB962C8B-B14F-4D97-AF65-F5344CB8AC3E}">
        <p14:creationId xmlns:p14="http://schemas.microsoft.com/office/powerpoint/2010/main" val="327106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61162-7014-9809-BC62-C66C481C9267}"/>
              </a:ext>
            </a:extLst>
          </p:cNvPr>
          <p:cNvSpPr/>
          <p:nvPr/>
        </p:nvSpPr>
        <p:spPr>
          <a:xfrm>
            <a:off x="91440" y="711680"/>
            <a:ext cx="8890599" cy="443182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TW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8637E-C776-0884-4EC5-2DC1EA54D883}"/>
              </a:ext>
            </a:extLst>
          </p:cNvPr>
          <p:cNvSpPr/>
          <p:nvPr/>
        </p:nvSpPr>
        <p:spPr>
          <a:xfrm rot="-1020000">
            <a:off x="-191130" y="326994"/>
            <a:ext cx="2598707" cy="44210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800" b="1" dirty="0">
                <a:solidFill>
                  <a:srgbClr val="0070C0"/>
                </a:solidFill>
                <a:latin typeface="Microsoft JhengHei"/>
                <a:ea typeface="Microsoft JhengHei"/>
                <a:cs typeface="Arial"/>
              </a:rPr>
              <a:t>教學計劃</a:t>
            </a:r>
          </a:p>
        </p:txBody>
      </p:sp>
      <p:pic>
        <p:nvPicPr>
          <p:cNvPr id="5" name="圖片 2">
            <a:extLst>
              <a:ext uri="{FF2B5EF4-FFF2-40B4-BE49-F238E27FC236}">
                <a16:creationId xmlns:a16="http://schemas.microsoft.com/office/drawing/2014/main" id="{919CA375-8745-AB9A-307D-CCEE585A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701"/>
          <a:stretch/>
        </p:blipFill>
        <p:spPr>
          <a:xfrm>
            <a:off x="-1" y="1067835"/>
            <a:ext cx="8982039" cy="17871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2903" y="2812907"/>
            <a:ext cx="1808480" cy="20523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翻轉一週前在教學平台發布自學資源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學習確保任務</a:t>
            </a:r>
          </a:p>
        </p:txBody>
      </p:sp>
      <p:sp>
        <p:nvSpPr>
          <p:cNvPr id="8" name="矩形 7"/>
          <p:cNvSpPr/>
          <p:nvPr/>
        </p:nvSpPr>
        <p:spPr>
          <a:xfrm>
            <a:off x="2291564" y="2812907"/>
            <a:ext cx="1808480" cy="2052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重點複習，帶領學生以分組討論或實作演練深化自學內容</a:t>
            </a:r>
          </a:p>
        </p:txBody>
      </p:sp>
      <p:sp>
        <p:nvSpPr>
          <p:cNvPr id="9" name="矩形 8"/>
          <p:cNvSpPr/>
          <p:nvPr/>
        </p:nvSpPr>
        <p:spPr>
          <a:xfrm>
            <a:off x="4536738" y="2854960"/>
            <a:ext cx="1808480" cy="2052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利用課後結束後進行延伸學習，或給予回饋。</a:t>
            </a:r>
          </a:p>
        </p:txBody>
      </p:sp>
      <p:sp>
        <p:nvSpPr>
          <p:cNvPr id="10" name="矩形 9"/>
          <p:cNvSpPr/>
          <p:nvPr/>
        </p:nvSpPr>
        <p:spPr>
          <a:xfrm>
            <a:off x="6863378" y="2854960"/>
            <a:ext cx="1808480" cy="2052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於最後一次翻轉課程結束後，由學生填寫線上表單</a:t>
            </a:r>
          </a:p>
        </p:txBody>
      </p:sp>
    </p:spTree>
    <p:extLst>
      <p:ext uri="{BB962C8B-B14F-4D97-AF65-F5344CB8AC3E}">
        <p14:creationId xmlns:p14="http://schemas.microsoft.com/office/powerpoint/2010/main" val="419143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61162-7014-9809-BC62-C66C481C9267}"/>
              </a:ext>
            </a:extLst>
          </p:cNvPr>
          <p:cNvSpPr/>
          <p:nvPr/>
        </p:nvSpPr>
        <p:spPr>
          <a:xfrm>
            <a:off x="91440" y="711680"/>
            <a:ext cx="8890599" cy="4431820"/>
          </a:xfrm>
          <a:prstGeom prst="round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．研究結果顯示，翻轉教室的教學</a:t>
            </a:r>
            <a:r>
              <a:rPr lang="zh-TW" altLang="en-US" sz="3200" b="1" u="sng" dirty="0">
                <a:solidFill>
                  <a:srgbClr val="FF0000"/>
                </a:solidFill>
                <a:latin typeface="Microsoft JhengHei"/>
                <a:ea typeface="Microsoft JhengHei"/>
              </a:rPr>
              <a:t>成效顯著</a:t>
            </a:r>
            <a:b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</a:br>
            <a:r>
              <a:rPr lang="zh-TW" altLang="zh-TW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．</a:t>
            </a:r>
            <a:r>
              <a:rPr lang="en-US" altLang="zh-TW" sz="3200" b="1" u="sng" dirty="0">
                <a:solidFill>
                  <a:srgbClr val="FF0000"/>
                </a:solidFill>
                <a:latin typeface="Microsoft JhengHei"/>
                <a:ea typeface="Microsoft JhengHei"/>
              </a:rPr>
              <a:t>88%</a:t>
            </a:r>
            <a: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的受訪教師提高了教學工作的滿意度</a:t>
            </a:r>
            <a:b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</a:br>
            <a: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．</a:t>
            </a:r>
            <a:r>
              <a:rPr lang="en-US" altLang="zh-TW" sz="3200" b="1" u="sng" dirty="0">
                <a:solidFill>
                  <a:srgbClr val="FF0000"/>
                </a:solidFill>
                <a:latin typeface="Microsoft JhengHei"/>
                <a:ea typeface="Microsoft JhengHei"/>
              </a:rPr>
              <a:t>67%</a:t>
            </a:r>
            <a: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的教師認為學生的</a:t>
            </a:r>
            <a:r>
              <a:rPr lang="zh-TW" altLang="en-US" sz="3200">
                <a:solidFill>
                  <a:schemeClr val="accent6"/>
                </a:solidFill>
                <a:latin typeface="Microsoft JhengHei"/>
                <a:ea typeface="Microsoft JhengHei"/>
              </a:rPr>
              <a:t>學習</a:t>
            </a:r>
            <a:r>
              <a:rPr lang="zh-TW" altLang="en-US" sz="3200">
                <a:solidFill>
                  <a:srgbClr val="FFFF00"/>
                </a:solidFill>
                <a:highlight>
                  <a:srgbClr val="000000"/>
                </a:highlight>
                <a:latin typeface="Microsoft JhengHei"/>
                <a:ea typeface="Microsoft JhengHei"/>
              </a:rPr>
              <a:t>成績有所進步</a:t>
            </a:r>
            <a:br>
              <a:rPr lang="zh-TW" altLang="en-US" sz="3200">
                <a:solidFill>
                  <a:srgbClr val="FFFF00"/>
                </a:solidFill>
                <a:highlight>
                  <a:srgbClr val="000000"/>
                </a:highlight>
                <a:latin typeface="Microsoft JhengHei"/>
                <a:ea typeface="Microsoft JhengHei"/>
              </a:rPr>
            </a:br>
            <a: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．</a:t>
            </a:r>
            <a:r>
              <a:rPr lang="en-US" altLang="zh-TW" sz="3200" b="1" u="sng" dirty="0">
                <a:solidFill>
                  <a:srgbClr val="FF0000"/>
                </a:solidFill>
                <a:latin typeface="Microsoft JhengHei"/>
                <a:ea typeface="Microsoft JhengHei"/>
              </a:rPr>
              <a:t>80%</a:t>
            </a:r>
            <a: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的教師認為學生的學習</a:t>
            </a:r>
            <a:r>
              <a:rPr lang="zh-TW" altLang="en-US" sz="3200">
                <a:solidFill>
                  <a:srgbClr val="FFFF00"/>
                </a:solidFill>
                <a:highlight>
                  <a:srgbClr val="000000"/>
                </a:highlight>
                <a:latin typeface="Microsoft JhengHei"/>
                <a:ea typeface="Microsoft JhengHei"/>
              </a:rPr>
              <a:t>態度明顯改善</a:t>
            </a:r>
            <a:b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</a:br>
            <a:r>
              <a:rPr lang="zh-TW" altLang="zh-TW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．</a:t>
            </a:r>
            <a:r>
              <a:rPr lang="en-US" altLang="zh-TW" sz="3200" b="1" u="sng" dirty="0">
                <a:solidFill>
                  <a:srgbClr val="FF0000"/>
                </a:solidFill>
                <a:latin typeface="Microsoft JhengHei"/>
                <a:ea typeface="Microsoft JhengHei"/>
              </a:rPr>
              <a:t>99%</a:t>
            </a:r>
            <a:r>
              <a:rPr lang="zh-TW" altLang="en-US" sz="3200" dirty="0">
                <a:solidFill>
                  <a:schemeClr val="accent6"/>
                </a:solidFill>
                <a:latin typeface="Microsoft JhengHei"/>
                <a:ea typeface="Microsoft JhengHei"/>
              </a:rPr>
              <a:t>的教師表示將繼續使用翻轉教室做為教學模式</a:t>
            </a:r>
            <a:endParaRPr lang="zh-TW" altLang="en-US" sz="3200">
              <a:solidFill>
                <a:schemeClr val="accent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E8637E-C776-0884-4EC5-2DC1EA54D883}"/>
              </a:ext>
            </a:extLst>
          </p:cNvPr>
          <p:cNvSpPr/>
          <p:nvPr/>
        </p:nvSpPr>
        <p:spPr>
          <a:xfrm rot="-1020000">
            <a:off x="-191130" y="326994"/>
            <a:ext cx="2598707" cy="44210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2800" b="1" dirty="0">
                <a:solidFill>
                  <a:srgbClr val="0070C0"/>
                </a:solidFill>
                <a:latin typeface="Microsoft JhengHei"/>
                <a:ea typeface="Microsoft JhengHei"/>
                <a:cs typeface="Arial"/>
              </a:rPr>
              <a:t>教學實施</a:t>
            </a:r>
          </a:p>
        </p:txBody>
      </p:sp>
    </p:spTree>
    <p:extLst>
      <p:ext uri="{BB962C8B-B14F-4D97-AF65-F5344CB8AC3E}">
        <p14:creationId xmlns:p14="http://schemas.microsoft.com/office/powerpoint/2010/main" val="2762333790"/>
      </p:ext>
    </p:extLst>
  </p:cSld>
  <p:clrMapOvr>
    <a:masterClrMapping/>
  </p:clrMapOvr>
</p:sld>
</file>

<file path=ppt/theme/theme1.xml><?xml version="1.0" encoding="utf-8"?>
<a:theme xmlns:a="http://schemas.openxmlformats.org/drawingml/2006/main" name="Let's Celebrate English Language Day by Slidesgo">
  <a:themeElements>
    <a:clrScheme name="Simple Light">
      <a:dk1>
        <a:srgbClr val="FFFFFF"/>
      </a:dk1>
      <a:lt1>
        <a:srgbClr val="FFCE55"/>
      </a:lt1>
      <a:dk2>
        <a:srgbClr val="FEB640"/>
      </a:dk2>
      <a:lt2>
        <a:srgbClr val="E0D547"/>
      </a:lt2>
      <a:accent1>
        <a:srgbClr val="E1EAF5"/>
      </a:accent1>
      <a:accent2>
        <a:srgbClr val="356FB8"/>
      </a:accent2>
      <a:accent3>
        <a:srgbClr val="B8CFEC"/>
      </a:accent3>
      <a:accent4>
        <a:srgbClr val="F86F99"/>
      </a:accent4>
      <a:accent5>
        <a:srgbClr val="F3535B"/>
      </a:accent5>
      <a:accent6>
        <a:srgbClr val="352728"/>
      </a:accent6>
      <a:hlink>
        <a:srgbClr val="3527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111CAFD5DF46B4C811534C679C49227" ma:contentTypeVersion="4" ma:contentTypeDescription="建立新的文件。" ma:contentTypeScope="" ma:versionID="49f947b6c04aef2eb3d3f4cf0d77f9d2">
  <xsd:schema xmlns:xsd="http://www.w3.org/2001/XMLSchema" xmlns:xs="http://www.w3.org/2001/XMLSchema" xmlns:p="http://schemas.microsoft.com/office/2006/metadata/properties" xmlns:ns3="61feb197-1aee-4413-8971-f92315fa2aea" targetNamespace="http://schemas.microsoft.com/office/2006/metadata/properties" ma:root="true" ma:fieldsID="a0896595dc114e1ced37fe3d896b660a" ns3:_="">
    <xsd:import namespace="61feb197-1aee-4413-8971-f92315fa2a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eb197-1aee-4413-8971-f92315fa2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A9EBFD-5768-4BC9-92F1-99BB74C7B26A}">
  <ds:schemaRefs>
    <ds:schemaRef ds:uri="61feb197-1aee-4413-8971-f92315fa2a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2F72405-20CF-4728-A6D0-A293B55BC7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937D7D-EFA1-4B77-A288-CEB7816C9745}">
  <ds:schemaRefs>
    <ds:schemaRef ds:uri="61feb197-1aee-4413-8971-f92315fa2a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1260</Words>
  <Application>Microsoft Office PowerPoint</Application>
  <PresentationFormat>如螢幕大小 (16:9)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Saira</vt:lpstr>
      <vt:lpstr>Saira Medium</vt:lpstr>
      <vt:lpstr>Microsoft JhengHei</vt:lpstr>
      <vt:lpstr>Microsoft JhengHei</vt:lpstr>
      <vt:lpstr>Arial</vt:lpstr>
      <vt:lpstr>Bebas Neue</vt:lpstr>
      <vt:lpstr>Roboto Condensed Light</vt:lpstr>
      <vt:lpstr>Let's Celebrate English Language Day by Slidesgo</vt:lpstr>
      <vt:lpstr>翻轉</vt:lpstr>
      <vt:lpstr>PowerPoint 簡報</vt:lpstr>
      <vt:lpstr>．搜尋翻轉教育，發現很少相關文獻或資料 ．源於美國落磯山林地公園高中的新教學模式 ．起初是為解決學生缺課問題並進行補救教學 ．微軟創辦人比爾蓋茲投資薩爾曼可汗成立可汗學院(Khan Academy) ．《誠致教育基金會》2012成立均一教育平台</vt:lpstr>
      <vt:lpstr>．教育發展逐漸朝向以教師及學生為主體 ．扭轉過去課堂上單向填鴨式教學 ．重啟學生學習動機，建構學生自主學習能力 ．認同多元評量與多元價值 ．把學習主體還給學生、讓天賦自由、因材施教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LET'S CELEBRATE ENGLISH LANGUAGE DAY</dc:title>
  <dc:creator>Flow</dc:creator>
  <cp:lastModifiedBy>B10856012</cp:lastModifiedBy>
  <cp:revision>2</cp:revision>
  <dcterms:modified xsi:type="dcterms:W3CDTF">2022-12-19T15:32:31Z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0x0101009111CAFD5DF46B4C811534C679C49227</vt:lpwstr>
  </property>
</Properties>
</file>