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21" r:id="rId3"/>
    <p:sldId id="257" r:id="rId4"/>
    <p:sldId id="283" r:id="rId5"/>
    <p:sldId id="258" r:id="rId6"/>
    <p:sldId id="259" r:id="rId7"/>
    <p:sldId id="260" r:id="rId8"/>
    <p:sldId id="262" r:id="rId9"/>
    <p:sldId id="320" r:id="rId10"/>
    <p:sldId id="263" r:id="rId11"/>
    <p:sldId id="284" r:id="rId12"/>
    <p:sldId id="319" r:id="rId13"/>
    <p:sldId id="322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E52B0"/>
    <a:srgbClr val="C739A5"/>
    <a:srgbClr val="7742BE"/>
    <a:srgbClr val="12824D"/>
    <a:srgbClr val="FF3300"/>
    <a:srgbClr val="463500"/>
    <a:srgbClr val="000000"/>
    <a:srgbClr val="1B4551"/>
    <a:srgbClr val="005392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3" autoAdjust="0"/>
  </p:normalViewPr>
  <p:slideViewPr>
    <p:cSldViewPr>
      <p:cViewPr>
        <p:scale>
          <a:sx n="60" d="100"/>
          <a:sy n="60" d="100"/>
        </p:scale>
        <p:origin x="-1830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90A7-8E71-41D4-ABE3-1CCB97CA5BE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BE92A2FB-E23A-499C-B941-5D97CCD93310}">
      <dgm:prSet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（一）英語系的國家或地區大多慣用「</a:t>
          </a:r>
          <a:r>
            <a:rPr lang="en-US" altLang="en-US" sz="2400" dirty="0">
              <a:latin typeface="MS UI Gothic" panose="020B0600070205080204" pitchFamily="34" charset="-128"/>
              <a:ea typeface="MS UI Gothic" panose="020B0600070205080204" pitchFamily="34" charset="-128"/>
            </a:rPr>
            <a:t>teaching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」，美語系的國家則常用「</a:t>
          </a:r>
          <a:r>
            <a:rPr lang="en-US" altLang="en-US" sz="2400" dirty="0">
              <a:latin typeface="MS UI Gothic" panose="020B0600070205080204" pitchFamily="34" charset="-128"/>
              <a:ea typeface="MS UI Gothic" panose="020B0600070205080204" pitchFamily="34" charset="-128"/>
            </a:rPr>
            <a:t>instruction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」。</a:t>
          </a:r>
        </a:p>
      </dgm:t>
    </dgm:pt>
    <dgm:pt modelId="{6DC66DE5-C2D2-45EA-B26C-27CA9D0CD742}" type="parTrans" cxnId="{EFAB637D-8471-4FBF-ACD7-9AECCF3594C0}">
      <dgm:prSet/>
      <dgm:spPr/>
      <dgm:t>
        <a:bodyPr/>
        <a:lstStyle/>
        <a:p>
          <a:endParaRPr lang="zh-TW" altLang="en-US"/>
        </a:p>
      </dgm:t>
    </dgm:pt>
    <dgm:pt modelId="{4C072C55-9D3E-441A-945F-F4ADCEA9670F}" type="sibTrans" cxnId="{EFAB637D-8471-4FBF-ACD7-9AECCF3594C0}">
      <dgm:prSet/>
      <dgm:spPr/>
      <dgm:t>
        <a:bodyPr/>
        <a:lstStyle/>
        <a:p>
          <a:endParaRPr lang="zh-TW" altLang="en-US"/>
        </a:p>
      </dgm:t>
    </dgm:pt>
    <dgm:pt modelId="{D5A312CD-1373-4959-91DA-01D1775DD819}">
      <dgm:prSet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（二）教導係指經由人</a:t>
          </a:r>
          <a:r>
            <a:rPr lang="en-US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――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非由視聽媒體</a:t>
          </a:r>
          <a:r>
            <a:rPr lang="en-US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――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教師現場傳授的學習經驗。教學則泛指一切學習經驗，經由各種學習管道得來的經驗。</a:t>
          </a:r>
        </a:p>
      </dgm:t>
    </dgm:pt>
    <dgm:pt modelId="{E6F5A464-5776-4D95-9C3F-2A8B4BF599C4}" type="parTrans" cxnId="{CAA8B162-86CB-461C-BFBC-E3083AC2B1EA}">
      <dgm:prSet/>
      <dgm:spPr/>
      <dgm:t>
        <a:bodyPr/>
        <a:lstStyle/>
        <a:p>
          <a:endParaRPr lang="zh-TW" altLang="en-US"/>
        </a:p>
      </dgm:t>
    </dgm:pt>
    <dgm:pt modelId="{FD7879EA-FF36-4501-A9FB-11F8341DCC73}" type="sibTrans" cxnId="{CAA8B162-86CB-461C-BFBC-E3083AC2B1EA}">
      <dgm:prSet/>
      <dgm:spPr/>
      <dgm:t>
        <a:bodyPr/>
        <a:lstStyle/>
        <a:p>
          <a:endParaRPr lang="zh-TW" altLang="en-US"/>
        </a:p>
      </dgm:t>
    </dgm:pt>
    <dgm:pt modelId="{7425A4DC-312D-4178-8067-45B6AE316144}" type="pres">
      <dgm:prSet presAssocID="{052B90A7-8E71-41D4-ABE3-1CCB97CA5B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5A65CC7-632D-4836-99E8-29654D96284B}" type="pres">
      <dgm:prSet presAssocID="{BE92A2FB-E23A-499C-B941-5D97CCD93310}" presName="parentText" presStyleLbl="node1" presStyleIdx="0" presStyleCnt="2" custLinFactNeighborY="-248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8871D1-8A83-4F81-B9C9-BAD7752C52AC}" type="pres">
      <dgm:prSet presAssocID="{4C072C55-9D3E-441A-945F-F4ADCEA9670F}" presName="spacer" presStyleCnt="0"/>
      <dgm:spPr/>
      <dgm:t>
        <a:bodyPr/>
        <a:lstStyle/>
        <a:p>
          <a:endParaRPr lang="zh-TW" altLang="en-US"/>
        </a:p>
      </dgm:t>
    </dgm:pt>
    <dgm:pt modelId="{CC593E69-8920-470C-914F-6371136DB4E7}" type="pres">
      <dgm:prSet presAssocID="{D5A312CD-1373-4959-91DA-01D1775DD8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A8B162-86CB-461C-BFBC-E3083AC2B1EA}" srcId="{052B90A7-8E71-41D4-ABE3-1CCB97CA5BE5}" destId="{D5A312CD-1373-4959-91DA-01D1775DD819}" srcOrd="1" destOrd="0" parTransId="{E6F5A464-5776-4D95-9C3F-2A8B4BF599C4}" sibTransId="{FD7879EA-FF36-4501-A9FB-11F8341DCC73}"/>
    <dgm:cxn modelId="{05195290-64AA-4589-A423-4933EE84A38F}" type="presOf" srcId="{052B90A7-8E71-41D4-ABE3-1CCB97CA5BE5}" destId="{7425A4DC-312D-4178-8067-45B6AE316144}" srcOrd="0" destOrd="0" presId="urn:microsoft.com/office/officeart/2005/8/layout/vList2"/>
    <dgm:cxn modelId="{EFAB637D-8471-4FBF-ACD7-9AECCF3594C0}" srcId="{052B90A7-8E71-41D4-ABE3-1CCB97CA5BE5}" destId="{BE92A2FB-E23A-499C-B941-5D97CCD93310}" srcOrd="0" destOrd="0" parTransId="{6DC66DE5-C2D2-45EA-B26C-27CA9D0CD742}" sibTransId="{4C072C55-9D3E-441A-945F-F4ADCEA9670F}"/>
    <dgm:cxn modelId="{0046D2A4-6444-4C36-9FA8-86F565E0D75C}" type="presOf" srcId="{D5A312CD-1373-4959-91DA-01D1775DD819}" destId="{CC593E69-8920-470C-914F-6371136DB4E7}" srcOrd="0" destOrd="0" presId="urn:microsoft.com/office/officeart/2005/8/layout/vList2"/>
    <dgm:cxn modelId="{C20037D0-33FC-4667-91B8-095C1BE36ED4}" type="presOf" srcId="{BE92A2FB-E23A-499C-B941-5D97CCD93310}" destId="{F5A65CC7-632D-4836-99E8-29654D96284B}" srcOrd="0" destOrd="0" presId="urn:microsoft.com/office/officeart/2005/8/layout/vList2"/>
    <dgm:cxn modelId="{4D9C1795-7756-42F2-8AA6-6FA43F865732}" type="presParOf" srcId="{7425A4DC-312D-4178-8067-45B6AE316144}" destId="{F5A65CC7-632D-4836-99E8-29654D96284B}" srcOrd="0" destOrd="0" presId="urn:microsoft.com/office/officeart/2005/8/layout/vList2"/>
    <dgm:cxn modelId="{7A136574-6DCC-4F72-AEFA-71A5E09D9ADB}" type="presParOf" srcId="{7425A4DC-312D-4178-8067-45B6AE316144}" destId="{098871D1-8A83-4F81-B9C9-BAD7752C52AC}" srcOrd="1" destOrd="0" presId="urn:microsoft.com/office/officeart/2005/8/layout/vList2"/>
    <dgm:cxn modelId="{23A70AB1-66E4-401E-A640-51F8CEAFFCED}" type="presParOf" srcId="{7425A4DC-312D-4178-8067-45B6AE316144}" destId="{CC593E69-8920-470C-914F-6371136DB4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154DC1-15E6-49BF-9BEE-2BCA1F567F39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zh-TW" altLang="en-US"/>
        </a:p>
      </dgm:t>
    </dgm:pt>
    <dgm:pt modelId="{042527C6-3611-4E1C-B84E-B69141083338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（七）教學示範原則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E30A13-A437-47B2-83CB-3C9F6BBBB1CF}" type="parTrans" cxnId="{5AEDD553-5643-4024-97A3-F114DC746499}">
      <dgm:prSet/>
      <dgm:spPr/>
      <dgm:t>
        <a:bodyPr/>
        <a:lstStyle/>
        <a:p>
          <a:endParaRPr lang="zh-TW" altLang="en-US"/>
        </a:p>
      </dgm:t>
    </dgm:pt>
    <dgm:pt modelId="{7AFEAEAB-9579-48D8-9B17-46189389C9A3}" type="sibTrans" cxnId="{5AEDD553-5643-4024-97A3-F114DC746499}">
      <dgm:prSet/>
      <dgm:spPr/>
      <dgm:t>
        <a:bodyPr/>
        <a:lstStyle/>
        <a:p>
          <a:endParaRPr lang="zh-TW" altLang="en-US"/>
        </a:p>
      </dgm:t>
    </dgm:pt>
    <dgm:pt modelId="{ED816FCB-8D2D-43C3-BB6F-9AF0DEA0DFFB}">
      <dgm:prSet/>
      <dgm:spPr/>
      <dgm:t>
        <a:bodyPr/>
        <a:lstStyle/>
        <a:p>
          <a:pPr rtl="0"/>
          <a:r>
            <a:rPr 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教師教學歷程中，向學生展示記憶、思考、行動與解決問題的過程，讓學生瞭解教師教學思考與決定。</a:t>
          </a:r>
          <a:endParaRPr lang="zh-TW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F71855-0A2F-4897-8804-6BDF2500F925}" type="parTrans" cxnId="{CAD2A7CC-169E-41FC-B505-46FEABF248B9}">
      <dgm:prSet/>
      <dgm:spPr/>
      <dgm:t>
        <a:bodyPr/>
        <a:lstStyle/>
        <a:p>
          <a:endParaRPr lang="zh-TW" altLang="en-US"/>
        </a:p>
      </dgm:t>
    </dgm:pt>
    <dgm:pt modelId="{7D526D90-2B3E-4029-A91B-BAC5CE4C9610}" type="sibTrans" cxnId="{CAD2A7CC-169E-41FC-B505-46FEABF248B9}">
      <dgm:prSet/>
      <dgm:spPr/>
      <dgm:t>
        <a:bodyPr/>
        <a:lstStyle/>
        <a:p>
          <a:endParaRPr lang="zh-TW" altLang="en-US"/>
        </a:p>
      </dgm:t>
    </dgm:pt>
    <dgm:pt modelId="{F6773A5A-7971-4635-930A-42DF412679EB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（八）積極的練習原則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5D0014B-E372-4FE4-850E-63B8F7819DFE}" type="parTrans" cxnId="{B44684B9-3FD0-400C-87E2-F371AE6BB68A}">
      <dgm:prSet/>
      <dgm:spPr/>
      <dgm:t>
        <a:bodyPr/>
        <a:lstStyle/>
        <a:p>
          <a:endParaRPr lang="zh-TW" altLang="en-US"/>
        </a:p>
      </dgm:t>
    </dgm:pt>
    <dgm:pt modelId="{EC7437E5-E11F-4B66-8ECD-B314D4B13273}" type="sibTrans" cxnId="{B44684B9-3FD0-400C-87E2-F371AE6BB68A}">
      <dgm:prSet/>
      <dgm:spPr/>
      <dgm:t>
        <a:bodyPr/>
        <a:lstStyle/>
        <a:p>
          <a:endParaRPr lang="zh-TW" altLang="en-US"/>
        </a:p>
      </dgm:t>
    </dgm:pt>
    <dgm:pt modelId="{3C4FF3C8-EAFD-4DBF-B3AA-8BBEEAE0DD83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（九）適性的情境與結果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93E6DB-456B-4264-A9A6-1CD65335671D}" type="parTrans" cxnId="{3A017CCD-1313-4FCA-88AD-3C303E30D980}">
      <dgm:prSet/>
      <dgm:spPr/>
      <dgm:t>
        <a:bodyPr/>
        <a:lstStyle/>
        <a:p>
          <a:endParaRPr lang="zh-TW" altLang="en-US"/>
        </a:p>
      </dgm:t>
    </dgm:pt>
    <dgm:pt modelId="{010610AF-7EB7-4B13-9670-D1D777D80B5B}" type="sibTrans" cxnId="{3A017CCD-1313-4FCA-88AD-3C303E30D980}">
      <dgm:prSet/>
      <dgm:spPr/>
      <dgm:t>
        <a:bodyPr/>
        <a:lstStyle/>
        <a:p>
          <a:endParaRPr lang="zh-TW" altLang="en-US"/>
        </a:p>
      </dgm:t>
    </dgm:pt>
    <dgm:pt modelId="{787AC22E-CF23-4D36-8A12-EDE0603A966F}">
      <dgm:prSet/>
      <dgm:spPr/>
      <dgm:t>
        <a:bodyPr/>
        <a:lstStyle/>
        <a:p>
          <a:pPr rtl="0"/>
          <a:r>
            <a:rPr 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應該提供讓學生可以感受到愉悅的情境與後果。</a:t>
          </a:r>
          <a:endParaRPr lang="zh-TW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BF1EF8-6B34-406A-86DE-E5B6FABCEAEC}" type="parTrans" cxnId="{B939F363-227C-4E46-AC52-97C7C21B7742}">
      <dgm:prSet/>
      <dgm:spPr/>
      <dgm:t>
        <a:bodyPr/>
        <a:lstStyle/>
        <a:p>
          <a:endParaRPr lang="zh-TW" altLang="en-US"/>
        </a:p>
      </dgm:t>
    </dgm:pt>
    <dgm:pt modelId="{2B376632-1717-49DD-A75F-49FAE54EB55E}" type="sibTrans" cxnId="{B939F363-227C-4E46-AC52-97C7C21B7742}">
      <dgm:prSet/>
      <dgm:spPr/>
      <dgm:t>
        <a:bodyPr/>
        <a:lstStyle/>
        <a:p>
          <a:endParaRPr lang="zh-TW" altLang="en-US"/>
        </a:p>
      </dgm:t>
    </dgm:pt>
    <dgm:pt modelId="{6E617353-4281-4796-A68C-071A92166499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（十）一致性原則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19B88F1-0CC4-4DCF-A29E-5C40ECE531A7}" type="parTrans" cxnId="{4C0CF339-827A-4DD0-BC68-1EB47469D765}">
      <dgm:prSet/>
      <dgm:spPr/>
      <dgm:t>
        <a:bodyPr/>
        <a:lstStyle/>
        <a:p>
          <a:endParaRPr lang="zh-TW" altLang="en-US"/>
        </a:p>
      </dgm:t>
    </dgm:pt>
    <dgm:pt modelId="{ED60E591-E1CE-4904-917E-74234F7717F5}" type="sibTrans" cxnId="{4C0CF339-827A-4DD0-BC68-1EB47469D765}">
      <dgm:prSet/>
      <dgm:spPr/>
      <dgm:t>
        <a:bodyPr/>
        <a:lstStyle/>
        <a:p>
          <a:endParaRPr lang="zh-TW" altLang="en-US"/>
        </a:p>
      </dgm:t>
    </dgm:pt>
    <dgm:pt modelId="{D28ABDFB-14E7-4144-B7AD-D6F265F006AE}">
      <dgm:prSet/>
      <dgm:spPr/>
      <dgm:t>
        <a:bodyPr/>
        <a:lstStyle/>
        <a:p>
          <a:pPr rtl="0"/>
          <a:r>
            <a:rPr 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教師應該設法讓教學目標、內容、活動、練習概念等能前後一致。</a:t>
          </a:r>
          <a:endParaRPr lang="zh-TW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E8A3369-9C06-457A-8CF3-CF47C1482448}" type="parTrans" cxnId="{DDC5A10C-A094-46EF-9B8C-9DF83846B6D1}">
      <dgm:prSet/>
      <dgm:spPr/>
      <dgm:t>
        <a:bodyPr/>
        <a:lstStyle/>
        <a:p>
          <a:endParaRPr lang="zh-TW" altLang="en-US"/>
        </a:p>
      </dgm:t>
    </dgm:pt>
    <dgm:pt modelId="{B75EFA77-3D31-41F2-A229-5EBE123CFB0A}" type="sibTrans" cxnId="{DDC5A10C-A094-46EF-9B8C-9DF83846B6D1}">
      <dgm:prSet/>
      <dgm:spPr/>
      <dgm:t>
        <a:bodyPr/>
        <a:lstStyle/>
        <a:p>
          <a:endParaRPr lang="zh-TW" altLang="en-US"/>
        </a:p>
      </dgm:t>
    </dgm:pt>
    <dgm:pt modelId="{5024FBC6-5AE5-4494-B77E-1BF57EA2FC87}" type="pres">
      <dgm:prSet presAssocID="{4A154DC1-15E6-49BF-9BEE-2BCA1F567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E8E68C-A855-4BA3-8873-87D303AA96E0}" type="pres">
      <dgm:prSet presAssocID="{042527C6-3611-4E1C-B84E-B6914108333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CB83AA-645A-4E22-AC3B-45E5422759A2}" type="pres">
      <dgm:prSet presAssocID="{042527C6-3611-4E1C-B84E-B6914108333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4C0A19-6966-4FB6-9F77-4578B6B90CA4}" type="pres">
      <dgm:prSet presAssocID="{F6773A5A-7971-4635-930A-42DF412679E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FFD526-1399-4433-9C25-9181EF99DC2A}" type="pres">
      <dgm:prSet presAssocID="{EC7437E5-E11F-4B66-8ECD-B314D4B13273}" presName="spacer" presStyleCnt="0"/>
      <dgm:spPr/>
    </dgm:pt>
    <dgm:pt modelId="{D69D052F-5F31-47CD-BC1C-F0531236FDFF}" type="pres">
      <dgm:prSet presAssocID="{3C4FF3C8-EAFD-4DBF-B3AA-8BBEEAE0DD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973570-144A-424C-A1F3-E3EF12351093}" type="pres">
      <dgm:prSet presAssocID="{3C4FF3C8-EAFD-4DBF-B3AA-8BBEEAE0DD8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3C7F38-0753-4CC9-B541-C4071710793B}" type="pres">
      <dgm:prSet presAssocID="{6E617353-4281-4796-A68C-071A921664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2751F3-87C8-4F3B-9498-5BB01F6D8537}" type="pres">
      <dgm:prSet presAssocID="{6E617353-4281-4796-A68C-071A9216649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DC5A10C-A094-46EF-9B8C-9DF83846B6D1}" srcId="{6E617353-4281-4796-A68C-071A92166499}" destId="{D28ABDFB-14E7-4144-B7AD-D6F265F006AE}" srcOrd="0" destOrd="0" parTransId="{6E8A3369-9C06-457A-8CF3-CF47C1482448}" sibTransId="{B75EFA77-3D31-41F2-A229-5EBE123CFB0A}"/>
    <dgm:cxn modelId="{4C0CF339-827A-4DD0-BC68-1EB47469D765}" srcId="{4A154DC1-15E6-49BF-9BEE-2BCA1F567F39}" destId="{6E617353-4281-4796-A68C-071A92166499}" srcOrd="3" destOrd="0" parTransId="{519B88F1-0CC4-4DCF-A29E-5C40ECE531A7}" sibTransId="{ED60E591-E1CE-4904-917E-74234F7717F5}"/>
    <dgm:cxn modelId="{06F4E2A3-A829-4A85-A626-71A5AAECCBED}" type="presOf" srcId="{6E617353-4281-4796-A68C-071A92166499}" destId="{893C7F38-0753-4CC9-B541-C4071710793B}" srcOrd="0" destOrd="0" presId="urn:microsoft.com/office/officeart/2005/8/layout/vList2"/>
    <dgm:cxn modelId="{0B65CADB-64F2-4BEF-B445-717DDC2D41BB}" type="presOf" srcId="{4A154DC1-15E6-49BF-9BEE-2BCA1F567F39}" destId="{5024FBC6-5AE5-4494-B77E-1BF57EA2FC87}" srcOrd="0" destOrd="0" presId="urn:microsoft.com/office/officeart/2005/8/layout/vList2"/>
    <dgm:cxn modelId="{0A2D7865-7399-48F3-A5FB-2850BD1C8B0F}" type="presOf" srcId="{ED816FCB-8D2D-43C3-BB6F-9AF0DEA0DFFB}" destId="{1FCB83AA-645A-4E22-AC3B-45E5422759A2}" srcOrd="0" destOrd="0" presId="urn:microsoft.com/office/officeart/2005/8/layout/vList2"/>
    <dgm:cxn modelId="{B939F363-227C-4E46-AC52-97C7C21B7742}" srcId="{3C4FF3C8-EAFD-4DBF-B3AA-8BBEEAE0DD83}" destId="{787AC22E-CF23-4D36-8A12-EDE0603A966F}" srcOrd="0" destOrd="0" parTransId="{3EBF1EF8-6B34-406A-86DE-E5B6FABCEAEC}" sibTransId="{2B376632-1717-49DD-A75F-49FAE54EB55E}"/>
    <dgm:cxn modelId="{3A017CCD-1313-4FCA-88AD-3C303E30D980}" srcId="{4A154DC1-15E6-49BF-9BEE-2BCA1F567F39}" destId="{3C4FF3C8-EAFD-4DBF-B3AA-8BBEEAE0DD83}" srcOrd="2" destOrd="0" parTransId="{DA93E6DB-456B-4264-A9A6-1CD65335671D}" sibTransId="{010610AF-7EB7-4B13-9670-D1D777D80B5B}"/>
    <dgm:cxn modelId="{29DED73D-1458-4399-B77C-DCA84212A4D6}" type="presOf" srcId="{787AC22E-CF23-4D36-8A12-EDE0603A966F}" destId="{5E973570-144A-424C-A1F3-E3EF12351093}" srcOrd="0" destOrd="0" presId="urn:microsoft.com/office/officeart/2005/8/layout/vList2"/>
    <dgm:cxn modelId="{57289AB4-63D6-4FCD-B26A-47F161B96CFC}" type="presOf" srcId="{042527C6-3611-4E1C-B84E-B69141083338}" destId="{90E8E68C-A855-4BA3-8873-87D303AA96E0}" srcOrd="0" destOrd="0" presId="urn:microsoft.com/office/officeart/2005/8/layout/vList2"/>
    <dgm:cxn modelId="{5AEDD553-5643-4024-97A3-F114DC746499}" srcId="{4A154DC1-15E6-49BF-9BEE-2BCA1F567F39}" destId="{042527C6-3611-4E1C-B84E-B69141083338}" srcOrd="0" destOrd="0" parTransId="{98E30A13-A437-47B2-83CB-3C9F6BBBB1CF}" sibTransId="{7AFEAEAB-9579-48D8-9B17-46189389C9A3}"/>
    <dgm:cxn modelId="{82915284-A190-4BBE-AC6D-3B8C11DF803C}" type="presOf" srcId="{D28ABDFB-14E7-4144-B7AD-D6F265F006AE}" destId="{6A2751F3-87C8-4F3B-9498-5BB01F6D8537}" srcOrd="0" destOrd="0" presId="urn:microsoft.com/office/officeart/2005/8/layout/vList2"/>
    <dgm:cxn modelId="{58BF3992-D18F-4025-8DE0-45BEE11C4791}" type="presOf" srcId="{3C4FF3C8-EAFD-4DBF-B3AA-8BBEEAE0DD83}" destId="{D69D052F-5F31-47CD-BC1C-F0531236FDFF}" srcOrd="0" destOrd="0" presId="urn:microsoft.com/office/officeart/2005/8/layout/vList2"/>
    <dgm:cxn modelId="{5BDD35B1-A6B9-41E3-9AD5-E8BE675BBA9E}" type="presOf" srcId="{F6773A5A-7971-4635-930A-42DF412679EB}" destId="{6C4C0A19-6966-4FB6-9F77-4578B6B90CA4}" srcOrd="0" destOrd="0" presId="urn:microsoft.com/office/officeart/2005/8/layout/vList2"/>
    <dgm:cxn modelId="{B44684B9-3FD0-400C-87E2-F371AE6BB68A}" srcId="{4A154DC1-15E6-49BF-9BEE-2BCA1F567F39}" destId="{F6773A5A-7971-4635-930A-42DF412679EB}" srcOrd="1" destOrd="0" parTransId="{75D0014B-E372-4FE4-850E-63B8F7819DFE}" sibTransId="{EC7437E5-E11F-4B66-8ECD-B314D4B13273}"/>
    <dgm:cxn modelId="{CAD2A7CC-169E-41FC-B505-46FEABF248B9}" srcId="{042527C6-3611-4E1C-B84E-B69141083338}" destId="{ED816FCB-8D2D-43C3-BB6F-9AF0DEA0DFFB}" srcOrd="0" destOrd="0" parTransId="{C3F71855-0A2F-4897-8804-6BDF2500F925}" sibTransId="{7D526D90-2B3E-4029-A91B-BAC5CE4C9610}"/>
    <dgm:cxn modelId="{4EDCB726-8170-4900-A8E7-DFE49E11B762}" type="presParOf" srcId="{5024FBC6-5AE5-4494-B77E-1BF57EA2FC87}" destId="{90E8E68C-A855-4BA3-8873-87D303AA96E0}" srcOrd="0" destOrd="0" presId="urn:microsoft.com/office/officeart/2005/8/layout/vList2"/>
    <dgm:cxn modelId="{F163B285-1C45-45DF-B0D8-56A370DF82BE}" type="presParOf" srcId="{5024FBC6-5AE5-4494-B77E-1BF57EA2FC87}" destId="{1FCB83AA-645A-4E22-AC3B-45E5422759A2}" srcOrd="1" destOrd="0" presId="urn:microsoft.com/office/officeart/2005/8/layout/vList2"/>
    <dgm:cxn modelId="{C0A424D4-884D-4570-8A39-0C6CF065C920}" type="presParOf" srcId="{5024FBC6-5AE5-4494-B77E-1BF57EA2FC87}" destId="{6C4C0A19-6966-4FB6-9F77-4578B6B90CA4}" srcOrd="2" destOrd="0" presId="urn:microsoft.com/office/officeart/2005/8/layout/vList2"/>
    <dgm:cxn modelId="{9CCE7776-E601-441E-9085-194C9BA7200C}" type="presParOf" srcId="{5024FBC6-5AE5-4494-B77E-1BF57EA2FC87}" destId="{3DFFD526-1399-4433-9C25-9181EF99DC2A}" srcOrd="3" destOrd="0" presId="urn:microsoft.com/office/officeart/2005/8/layout/vList2"/>
    <dgm:cxn modelId="{071A7042-506D-4CBF-85FC-BCA35162963E}" type="presParOf" srcId="{5024FBC6-5AE5-4494-B77E-1BF57EA2FC87}" destId="{D69D052F-5F31-47CD-BC1C-F0531236FDFF}" srcOrd="4" destOrd="0" presId="urn:microsoft.com/office/officeart/2005/8/layout/vList2"/>
    <dgm:cxn modelId="{1EB4848B-0079-449C-A12F-2F267B00444B}" type="presParOf" srcId="{5024FBC6-5AE5-4494-B77E-1BF57EA2FC87}" destId="{5E973570-144A-424C-A1F3-E3EF12351093}" srcOrd="5" destOrd="0" presId="urn:microsoft.com/office/officeart/2005/8/layout/vList2"/>
    <dgm:cxn modelId="{A534D9CE-A96C-46DC-9763-942BC0151EEA}" type="presParOf" srcId="{5024FBC6-5AE5-4494-B77E-1BF57EA2FC87}" destId="{893C7F38-0753-4CC9-B541-C4071710793B}" srcOrd="6" destOrd="0" presId="urn:microsoft.com/office/officeart/2005/8/layout/vList2"/>
    <dgm:cxn modelId="{F257F877-2159-4382-8833-1B9D57E6467D}" type="presParOf" srcId="{5024FBC6-5AE5-4494-B77E-1BF57EA2FC87}" destId="{6A2751F3-87C8-4F3B-9498-5BB01F6D853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731337-16B4-4B65-BA25-7AB12AC40187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742F1A36-CE10-4B7F-917C-D881B66D5DEC}">
      <dgm:prSet custT="1"/>
      <dgm:spPr/>
      <dgm:t>
        <a:bodyPr/>
        <a:lstStyle/>
        <a:p>
          <a:pPr rtl="0"/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（一）教學信念是教師在教學歷程中，對於歷程中所有的相關因素及變項所持有且信以為真的</a:t>
          </a:r>
          <a:r>
            <a:rPr lang="zh-TW" altLang="en-US" sz="26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觀點與想法</a:t>
          </a:r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en-US" altLang="zh-TW" sz="26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rtl="0"/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這些</a:t>
          </a:r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觀點是由個人所持有各種信念單位組織而成的系統</a:t>
          </a:r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en-US" altLang="zh-TW" sz="26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rtl="0"/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包括</a:t>
          </a:r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對自我概念、課程發展、教材教法、教學理論、教學方法、教學活動、學生學習活動等方面的信念。</a:t>
          </a:r>
          <a:endParaRPr lang="zh-TW" altLang="en-US" sz="2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0636C93-47C9-4533-9E04-01FF47E6E13F}" type="parTrans" cxnId="{50015829-B03E-4C60-9638-8D220F410ED8}">
      <dgm:prSet/>
      <dgm:spPr/>
      <dgm:t>
        <a:bodyPr/>
        <a:lstStyle/>
        <a:p>
          <a:endParaRPr lang="zh-TW" altLang="en-US"/>
        </a:p>
      </dgm:t>
    </dgm:pt>
    <dgm:pt modelId="{CDD637F1-8CDC-4806-A143-2575A526549D}" type="sibTrans" cxnId="{50015829-B03E-4C60-9638-8D220F410ED8}">
      <dgm:prSet/>
      <dgm:spPr/>
      <dgm:t>
        <a:bodyPr/>
        <a:lstStyle/>
        <a:p>
          <a:endParaRPr lang="zh-TW" altLang="en-US"/>
        </a:p>
      </dgm:t>
    </dgm:pt>
    <dgm:pt modelId="{DCE611CB-6AB3-4914-ADC8-B932004F4B25}">
      <dgm:prSet custT="1"/>
      <dgm:spPr/>
      <dgm:t>
        <a:bodyPr/>
        <a:lstStyle/>
        <a:p>
          <a:r>
            <a:rPr lang="zh-TW" altLang="en-US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（二）教學信念會影響對教師的評估、知覺、計畫，並且決定教學活動的進行。</a:t>
          </a:r>
        </a:p>
      </dgm:t>
    </dgm:pt>
    <dgm:pt modelId="{19B4685C-C627-4E81-BBCF-D6A040436469}" type="parTrans" cxnId="{4CF63809-B5C6-4C57-9ACC-79F7B957FB7A}">
      <dgm:prSet/>
      <dgm:spPr/>
      <dgm:t>
        <a:bodyPr/>
        <a:lstStyle/>
        <a:p>
          <a:endParaRPr lang="zh-TW" altLang="en-US"/>
        </a:p>
      </dgm:t>
    </dgm:pt>
    <dgm:pt modelId="{E0E8CB30-748B-4AE8-9A4B-65AB5B6476E8}" type="sibTrans" cxnId="{4CF63809-B5C6-4C57-9ACC-79F7B957FB7A}">
      <dgm:prSet/>
      <dgm:spPr/>
      <dgm:t>
        <a:bodyPr/>
        <a:lstStyle/>
        <a:p>
          <a:endParaRPr lang="zh-TW" altLang="en-US"/>
        </a:p>
      </dgm:t>
    </dgm:pt>
    <dgm:pt modelId="{5DA1E495-DE67-4D70-A4D4-C30C8DDBC50F}" type="pres">
      <dgm:prSet presAssocID="{4B731337-16B4-4B65-BA25-7AB12AC401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542B915-E062-4E65-9CAA-C6EE7AF15BA9}" type="pres">
      <dgm:prSet presAssocID="{742F1A36-CE10-4B7F-917C-D881B66D5DEC}" presName="parentText" presStyleLbl="node1" presStyleIdx="0" presStyleCnt="2" custScaleY="18021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C111A4-08F3-4208-961C-BF5BA5A76CA1}" type="pres">
      <dgm:prSet presAssocID="{CDD637F1-8CDC-4806-A143-2575A526549D}" presName="spacer" presStyleCnt="0"/>
      <dgm:spPr/>
      <dgm:t>
        <a:bodyPr/>
        <a:lstStyle/>
        <a:p>
          <a:endParaRPr lang="zh-TW" altLang="en-US"/>
        </a:p>
      </dgm:t>
    </dgm:pt>
    <dgm:pt modelId="{D259C027-2A06-4412-8F6A-A1488FC9F0C4}" type="pres">
      <dgm:prSet presAssocID="{DCE611CB-6AB3-4914-ADC8-B932004F4B25}" presName="parentText" presStyleLbl="node1" presStyleIdx="1" presStyleCnt="2" custLinFactY="1576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82C807B-C98D-4C31-89C1-5CA402D063A9}" type="presOf" srcId="{DCE611CB-6AB3-4914-ADC8-B932004F4B25}" destId="{D259C027-2A06-4412-8F6A-A1488FC9F0C4}" srcOrd="0" destOrd="0" presId="urn:microsoft.com/office/officeart/2005/8/layout/vList2"/>
    <dgm:cxn modelId="{4CF63809-B5C6-4C57-9ACC-79F7B957FB7A}" srcId="{4B731337-16B4-4B65-BA25-7AB12AC40187}" destId="{DCE611CB-6AB3-4914-ADC8-B932004F4B25}" srcOrd="1" destOrd="0" parTransId="{19B4685C-C627-4E81-BBCF-D6A040436469}" sibTransId="{E0E8CB30-748B-4AE8-9A4B-65AB5B6476E8}"/>
    <dgm:cxn modelId="{EE161B55-25AD-4629-9A8C-6A8294515F6B}" type="presOf" srcId="{4B731337-16B4-4B65-BA25-7AB12AC40187}" destId="{5DA1E495-DE67-4D70-A4D4-C30C8DDBC50F}" srcOrd="0" destOrd="0" presId="urn:microsoft.com/office/officeart/2005/8/layout/vList2"/>
    <dgm:cxn modelId="{7E86F0AF-7A4F-43F1-8D56-7BE038E4E9F3}" type="presOf" srcId="{742F1A36-CE10-4B7F-917C-D881B66D5DEC}" destId="{5542B915-E062-4E65-9CAA-C6EE7AF15BA9}" srcOrd="0" destOrd="0" presId="urn:microsoft.com/office/officeart/2005/8/layout/vList2"/>
    <dgm:cxn modelId="{50015829-B03E-4C60-9638-8D220F410ED8}" srcId="{4B731337-16B4-4B65-BA25-7AB12AC40187}" destId="{742F1A36-CE10-4B7F-917C-D881B66D5DEC}" srcOrd="0" destOrd="0" parTransId="{60636C93-47C9-4533-9E04-01FF47E6E13F}" sibTransId="{CDD637F1-8CDC-4806-A143-2575A526549D}"/>
    <dgm:cxn modelId="{1026BCA4-BCF9-498A-A9F5-D8382DFB9A8B}" type="presParOf" srcId="{5DA1E495-DE67-4D70-A4D4-C30C8DDBC50F}" destId="{5542B915-E062-4E65-9CAA-C6EE7AF15BA9}" srcOrd="0" destOrd="0" presId="urn:microsoft.com/office/officeart/2005/8/layout/vList2"/>
    <dgm:cxn modelId="{676B8E0D-B71C-4F3A-9E02-0DDBF262ABE8}" type="presParOf" srcId="{5DA1E495-DE67-4D70-A4D4-C30C8DDBC50F}" destId="{9BC111A4-08F3-4208-961C-BF5BA5A76CA1}" srcOrd="1" destOrd="0" presId="urn:microsoft.com/office/officeart/2005/8/layout/vList2"/>
    <dgm:cxn modelId="{2E236A8D-F2AB-4492-B4D6-99085229674C}" type="presParOf" srcId="{5DA1E495-DE67-4D70-A4D4-C30C8DDBC50F}" destId="{D259C027-2A06-4412-8F6A-A1488FC9F0C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A547C0-0F33-4A72-B6A5-86343574D54F}" type="doc">
      <dgm:prSet loTypeId="urn:microsoft.com/office/officeart/2005/8/layout/vList2" loCatId="list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BB94E1B7-E82C-485D-8313-6122A6CE7C2B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（五）確認並瞭解影響學習準備度的各項因素</a:t>
          </a:r>
          <a:endParaRPr lang="zh-TW" altLang="en-US" sz="2800" dirty="0">
            <a:solidFill>
              <a:srgbClr val="0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DED177C-A2FD-4187-B0EA-E795E3FCE063}" type="parTrans" cxnId="{6F664E7D-6F8E-43FF-9ACB-7E286D09B630}">
      <dgm:prSet/>
      <dgm:spPr/>
      <dgm:t>
        <a:bodyPr/>
        <a:lstStyle/>
        <a:p>
          <a:endParaRPr lang="zh-TW" altLang="en-US"/>
        </a:p>
      </dgm:t>
    </dgm:pt>
    <dgm:pt modelId="{D7C59453-3BA5-4390-B5B9-C31007E6431B}" type="sibTrans" cxnId="{6F664E7D-6F8E-43FF-9ACB-7E286D09B630}">
      <dgm:prSet/>
      <dgm:spPr/>
      <dgm:t>
        <a:bodyPr/>
        <a:lstStyle/>
        <a:p>
          <a:endParaRPr lang="zh-TW" altLang="en-US"/>
        </a:p>
      </dgm:t>
    </dgm:pt>
    <dgm:pt modelId="{55A50DB9-638E-46B2-A3A1-DD083A29473B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（六）激發學習者的學習動機</a:t>
          </a:r>
        </a:p>
      </dgm:t>
    </dgm:pt>
    <dgm:pt modelId="{F111088E-BBCB-4508-B59E-86E04C44B118}" type="parTrans" cxnId="{6A1A536B-26F6-4D90-AFB3-B68AA7D81A0C}">
      <dgm:prSet/>
      <dgm:spPr/>
      <dgm:t>
        <a:bodyPr/>
        <a:lstStyle/>
        <a:p>
          <a:endParaRPr lang="zh-TW" altLang="en-US"/>
        </a:p>
      </dgm:t>
    </dgm:pt>
    <dgm:pt modelId="{B8089100-5367-4022-930F-768724C3C1EC}" type="sibTrans" cxnId="{6A1A536B-26F6-4D90-AFB3-B68AA7D81A0C}">
      <dgm:prSet/>
      <dgm:spPr/>
      <dgm:t>
        <a:bodyPr/>
        <a:lstStyle/>
        <a:p>
          <a:endParaRPr lang="zh-TW" altLang="en-US"/>
        </a:p>
      </dgm:t>
    </dgm:pt>
    <dgm:pt modelId="{AB00877F-4338-42AD-B6C4-3E1D132BF97E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（七）設計評量形式與資料的解釋</a:t>
          </a:r>
        </a:p>
      </dgm:t>
    </dgm:pt>
    <dgm:pt modelId="{BD1E4E0B-33FB-4F5D-BFDF-8D073D6695FA}" type="parTrans" cxnId="{C7468317-0531-4C5A-838B-B959F3754A3B}">
      <dgm:prSet/>
      <dgm:spPr/>
      <dgm:t>
        <a:bodyPr/>
        <a:lstStyle/>
        <a:p>
          <a:endParaRPr lang="zh-TW" altLang="en-US"/>
        </a:p>
      </dgm:t>
    </dgm:pt>
    <dgm:pt modelId="{499F1D3D-973A-43AB-82A3-C930FC5FD32A}" type="sibTrans" cxnId="{C7468317-0531-4C5A-838B-B959F3754A3B}">
      <dgm:prSet/>
      <dgm:spPr/>
      <dgm:t>
        <a:bodyPr/>
        <a:lstStyle/>
        <a:p>
          <a:endParaRPr lang="zh-TW" altLang="en-US"/>
        </a:p>
      </dgm:t>
    </dgm:pt>
    <dgm:pt modelId="{DAE24303-40DF-4FC7-8484-86AE77697E8D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（八）尋求各類教學資源與教材</a:t>
          </a:r>
        </a:p>
      </dgm:t>
    </dgm:pt>
    <dgm:pt modelId="{189E1D1B-2F8B-4B1A-B4EB-B449DBA09394}" type="parTrans" cxnId="{D41EC489-1969-4D5E-AA33-B88BECE039AD}">
      <dgm:prSet/>
      <dgm:spPr/>
      <dgm:t>
        <a:bodyPr/>
        <a:lstStyle/>
        <a:p>
          <a:endParaRPr lang="zh-TW" altLang="en-US"/>
        </a:p>
      </dgm:t>
    </dgm:pt>
    <dgm:pt modelId="{91C0E506-22A5-4ADA-9343-E8CCEF7DA950}" type="sibTrans" cxnId="{D41EC489-1969-4D5E-AA33-B88BECE039AD}">
      <dgm:prSet/>
      <dgm:spPr/>
      <dgm:t>
        <a:bodyPr/>
        <a:lstStyle/>
        <a:p>
          <a:endParaRPr lang="zh-TW" altLang="en-US"/>
        </a:p>
      </dgm:t>
    </dgm:pt>
    <dgm:pt modelId="{A1285108-4493-40DE-BFA3-0048682C9759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（九）瞭解影響學習的各種人際關係</a:t>
          </a:r>
        </a:p>
      </dgm:t>
    </dgm:pt>
    <dgm:pt modelId="{965ACFD8-CC06-4BD5-A1E0-D51D6C89C2FC}" type="parTrans" cxnId="{B7FD43D3-6253-4983-8E64-41E5F17FA461}">
      <dgm:prSet/>
      <dgm:spPr/>
      <dgm:t>
        <a:bodyPr/>
        <a:lstStyle/>
        <a:p>
          <a:endParaRPr lang="zh-TW" altLang="en-US"/>
        </a:p>
      </dgm:t>
    </dgm:pt>
    <dgm:pt modelId="{BCB396E6-5939-4C06-8666-B6941A1DE543}" type="sibTrans" cxnId="{B7FD43D3-6253-4983-8E64-41E5F17FA461}">
      <dgm:prSet/>
      <dgm:spPr/>
      <dgm:t>
        <a:bodyPr/>
        <a:lstStyle/>
        <a:p>
          <a:endParaRPr lang="zh-TW" altLang="en-US"/>
        </a:p>
      </dgm:t>
    </dgm:pt>
    <dgm:pt modelId="{6716B668-8DA0-48D7-AD23-8F377C8EF846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（十）瞭解複雜的人類行為</a:t>
          </a:r>
        </a:p>
      </dgm:t>
    </dgm:pt>
    <dgm:pt modelId="{F44B10BD-A7AB-41B4-8585-78F7919C94A2}" type="parTrans" cxnId="{091A76C5-994B-465A-B636-AC59EA52AA20}">
      <dgm:prSet/>
      <dgm:spPr/>
      <dgm:t>
        <a:bodyPr/>
        <a:lstStyle/>
        <a:p>
          <a:endParaRPr lang="zh-TW" altLang="en-US"/>
        </a:p>
      </dgm:t>
    </dgm:pt>
    <dgm:pt modelId="{24E1F2E5-D7D7-46B8-AACC-D7BD5B56E9C1}" type="sibTrans" cxnId="{091A76C5-994B-465A-B636-AC59EA52AA20}">
      <dgm:prSet/>
      <dgm:spPr/>
      <dgm:t>
        <a:bodyPr/>
        <a:lstStyle/>
        <a:p>
          <a:endParaRPr lang="zh-TW" altLang="en-US"/>
        </a:p>
      </dgm:t>
    </dgm:pt>
    <dgm:pt modelId="{F03290CA-92B4-43DB-B51B-4EA60A4572B5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（十一）更新課程內容與教學方法</a:t>
          </a:r>
        </a:p>
      </dgm:t>
    </dgm:pt>
    <dgm:pt modelId="{B435D934-A0B8-4264-B22C-E4D5C072B0D4}" type="parTrans" cxnId="{153A8A5F-BCD7-4A93-9FA2-A028683421AE}">
      <dgm:prSet/>
      <dgm:spPr/>
      <dgm:t>
        <a:bodyPr/>
        <a:lstStyle/>
        <a:p>
          <a:endParaRPr lang="zh-TW" altLang="en-US"/>
        </a:p>
      </dgm:t>
    </dgm:pt>
    <dgm:pt modelId="{B78015D7-A33F-4DC9-8B42-CAA4BC4DEC41}" type="sibTrans" cxnId="{153A8A5F-BCD7-4A93-9FA2-A028683421AE}">
      <dgm:prSet/>
      <dgm:spPr/>
      <dgm:t>
        <a:bodyPr/>
        <a:lstStyle/>
        <a:p>
          <a:endParaRPr lang="zh-TW" altLang="en-US"/>
        </a:p>
      </dgm:t>
    </dgm:pt>
    <dgm:pt modelId="{F35D621C-4849-4296-876B-B2522743C6B4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（十二）改進教室分組技巧</a:t>
          </a:r>
        </a:p>
      </dgm:t>
    </dgm:pt>
    <dgm:pt modelId="{E7C398F2-F454-4F94-A1DE-0FBB87C4BE04}" type="parTrans" cxnId="{1D532829-45AC-4BD4-9185-BB0173C5CBF9}">
      <dgm:prSet/>
      <dgm:spPr/>
      <dgm:t>
        <a:bodyPr/>
        <a:lstStyle/>
        <a:p>
          <a:endParaRPr lang="zh-TW" altLang="en-US"/>
        </a:p>
      </dgm:t>
    </dgm:pt>
    <dgm:pt modelId="{9D56063A-240A-4CBD-844C-7D90D0763BB5}" type="sibTrans" cxnId="{1D532829-45AC-4BD4-9185-BB0173C5CBF9}">
      <dgm:prSet/>
      <dgm:spPr/>
      <dgm:t>
        <a:bodyPr/>
        <a:lstStyle/>
        <a:p>
          <a:endParaRPr lang="zh-TW" altLang="en-US"/>
        </a:p>
      </dgm:t>
    </dgm:pt>
    <dgm:pt modelId="{2B1C3CDD-4885-4811-B300-ED4F8BD37937}">
      <dgm:prSet custT="1"/>
      <dgm:spPr/>
      <dgm:t>
        <a:bodyPr/>
        <a:lstStyle/>
        <a:p>
          <a:r>
            <a:rPr lang="zh-TW" altLang="en-US" sz="2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（十三）獲得教學計畫的行政協助</a:t>
          </a:r>
        </a:p>
      </dgm:t>
    </dgm:pt>
    <dgm:pt modelId="{3527945F-B919-4865-ACCF-B6325F0EA60C}" type="parTrans" cxnId="{997D8B20-118B-4BD0-85BA-3AEB79C3AA1D}">
      <dgm:prSet/>
      <dgm:spPr/>
      <dgm:t>
        <a:bodyPr/>
        <a:lstStyle/>
        <a:p>
          <a:endParaRPr lang="zh-TW" altLang="en-US"/>
        </a:p>
      </dgm:t>
    </dgm:pt>
    <dgm:pt modelId="{A584F5A2-44B1-48DB-87E5-EDE14CF36D65}" type="sibTrans" cxnId="{997D8B20-118B-4BD0-85BA-3AEB79C3AA1D}">
      <dgm:prSet/>
      <dgm:spPr/>
      <dgm:t>
        <a:bodyPr/>
        <a:lstStyle/>
        <a:p>
          <a:endParaRPr lang="zh-TW" altLang="en-US"/>
        </a:p>
      </dgm:t>
    </dgm:pt>
    <dgm:pt modelId="{44FAF6A7-EE21-463D-8403-7752F3B5B429}" type="pres">
      <dgm:prSet presAssocID="{07A547C0-0F33-4A72-B6A5-86343574D5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84FBFE0-C3C2-4B1E-9838-CAAEAF60113D}" type="pres">
      <dgm:prSet presAssocID="{BB94E1B7-E82C-485D-8313-6122A6CE7C2B}" presName="parentText" presStyleLbl="node1" presStyleIdx="0" presStyleCnt="9" custLinFactY="-52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6E3DAD-EF23-4A2C-81A7-18BCE2158198}" type="pres">
      <dgm:prSet presAssocID="{D7C59453-3BA5-4390-B5B9-C31007E6431B}" presName="spacer" presStyleCnt="0"/>
      <dgm:spPr/>
    </dgm:pt>
    <dgm:pt modelId="{EA1C6EE7-A7B1-4B92-8CCD-8DD9CD13610A}" type="pres">
      <dgm:prSet presAssocID="{55A50DB9-638E-46B2-A3A1-DD083A29473B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0977DD-9C8D-433F-A966-FEB181CE2AF9}" type="pres">
      <dgm:prSet presAssocID="{B8089100-5367-4022-930F-768724C3C1EC}" presName="spacer" presStyleCnt="0"/>
      <dgm:spPr/>
    </dgm:pt>
    <dgm:pt modelId="{D4B836B2-1AC8-4ED6-AADB-8E7DA237A30C}" type="pres">
      <dgm:prSet presAssocID="{AB00877F-4338-42AD-B6C4-3E1D132BF97E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5563B2-1D2D-492A-8B2E-A9F70789D8AF}" type="pres">
      <dgm:prSet presAssocID="{499F1D3D-973A-43AB-82A3-C930FC5FD32A}" presName="spacer" presStyleCnt="0"/>
      <dgm:spPr/>
    </dgm:pt>
    <dgm:pt modelId="{1E9F5E25-2B90-41C8-8BAE-E13A39BD13DC}" type="pres">
      <dgm:prSet presAssocID="{DAE24303-40DF-4FC7-8484-86AE77697E8D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C739EE-E45D-4D1A-9C1F-015FA609DD1B}" type="pres">
      <dgm:prSet presAssocID="{91C0E506-22A5-4ADA-9343-E8CCEF7DA950}" presName="spacer" presStyleCnt="0"/>
      <dgm:spPr/>
    </dgm:pt>
    <dgm:pt modelId="{2F75FA59-53CC-481C-91C2-9CA7BFC73E45}" type="pres">
      <dgm:prSet presAssocID="{A1285108-4493-40DE-BFA3-0048682C9759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A9259A-35D0-4154-B47F-355B602A63B4}" type="pres">
      <dgm:prSet presAssocID="{BCB396E6-5939-4C06-8666-B6941A1DE543}" presName="spacer" presStyleCnt="0"/>
      <dgm:spPr/>
    </dgm:pt>
    <dgm:pt modelId="{EA730381-2619-43E4-8F1F-E761357E5459}" type="pres">
      <dgm:prSet presAssocID="{6716B668-8DA0-48D7-AD23-8F377C8EF846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6EE3E5-FC0B-42CA-9232-2B49D70F4A61}" type="pres">
      <dgm:prSet presAssocID="{24E1F2E5-D7D7-46B8-AACC-D7BD5B56E9C1}" presName="spacer" presStyleCnt="0"/>
      <dgm:spPr/>
    </dgm:pt>
    <dgm:pt modelId="{8EFA4065-BC82-4EFF-8B3A-C643915C1C3C}" type="pres">
      <dgm:prSet presAssocID="{F03290CA-92B4-43DB-B51B-4EA60A4572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5A80F4-F171-44A4-A3C4-0EB89196FE1A}" type="pres">
      <dgm:prSet presAssocID="{B78015D7-A33F-4DC9-8B42-CAA4BC4DEC41}" presName="spacer" presStyleCnt="0"/>
      <dgm:spPr/>
    </dgm:pt>
    <dgm:pt modelId="{AF7A6360-75D8-4D6E-AB42-C233E016BD0A}" type="pres">
      <dgm:prSet presAssocID="{F35D621C-4849-4296-876B-B2522743C6B4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5AC8A6-1951-42BA-B5F7-F5CA89786C59}" type="pres">
      <dgm:prSet presAssocID="{9D56063A-240A-4CBD-844C-7D90D0763BB5}" presName="spacer" presStyleCnt="0"/>
      <dgm:spPr/>
    </dgm:pt>
    <dgm:pt modelId="{2F7E7C92-C16B-4FF6-9D06-D2825D13F33C}" type="pres">
      <dgm:prSet presAssocID="{2B1C3CDD-4885-4811-B300-ED4F8BD3793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41EC489-1969-4D5E-AA33-B88BECE039AD}" srcId="{07A547C0-0F33-4A72-B6A5-86343574D54F}" destId="{DAE24303-40DF-4FC7-8484-86AE77697E8D}" srcOrd="3" destOrd="0" parTransId="{189E1D1B-2F8B-4B1A-B4EB-B449DBA09394}" sibTransId="{91C0E506-22A5-4ADA-9343-E8CCEF7DA950}"/>
    <dgm:cxn modelId="{B1F6EDFE-F292-4312-805F-580A25EC55AB}" type="presOf" srcId="{07A547C0-0F33-4A72-B6A5-86343574D54F}" destId="{44FAF6A7-EE21-463D-8403-7752F3B5B429}" srcOrd="0" destOrd="0" presId="urn:microsoft.com/office/officeart/2005/8/layout/vList2"/>
    <dgm:cxn modelId="{6F664E7D-6F8E-43FF-9ACB-7E286D09B630}" srcId="{07A547C0-0F33-4A72-B6A5-86343574D54F}" destId="{BB94E1B7-E82C-485D-8313-6122A6CE7C2B}" srcOrd="0" destOrd="0" parTransId="{9DED177C-A2FD-4187-B0EA-E795E3FCE063}" sibTransId="{D7C59453-3BA5-4390-B5B9-C31007E6431B}"/>
    <dgm:cxn modelId="{AA6FE468-EAF1-4780-85AE-CAF7D89AE847}" type="presOf" srcId="{2B1C3CDD-4885-4811-B300-ED4F8BD37937}" destId="{2F7E7C92-C16B-4FF6-9D06-D2825D13F33C}" srcOrd="0" destOrd="0" presId="urn:microsoft.com/office/officeart/2005/8/layout/vList2"/>
    <dgm:cxn modelId="{03EDDE23-560A-4946-B9C5-7D4D5259EB5A}" type="presOf" srcId="{F03290CA-92B4-43DB-B51B-4EA60A4572B5}" destId="{8EFA4065-BC82-4EFF-8B3A-C643915C1C3C}" srcOrd="0" destOrd="0" presId="urn:microsoft.com/office/officeart/2005/8/layout/vList2"/>
    <dgm:cxn modelId="{997D8B20-118B-4BD0-85BA-3AEB79C3AA1D}" srcId="{07A547C0-0F33-4A72-B6A5-86343574D54F}" destId="{2B1C3CDD-4885-4811-B300-ED4F8BD37937}" srcOrd="8" destOrd="0" parTransId="{3527945F-B919-4865-ACCF-B6325F0EA60C}" sibTransId="{A584F5A2-44B1-48DB-87E5-EDE14CF36D65}"/>
    <dgm:cxn modelId="{30C5649A-90B3-4AC9-9117-76FDED547CAB}" type="presOf" srcId="{A1285108-4493-40DE-BFA3-0048682C9759}" destId="{2F75FA59-53CC-481C-91C2-9CA7BFC73E45}" srcOrd="0" destOrd="0" presId="urn:microsoft.com/office/officeart/2005/8/layout/vList2"/>
    <dgm:cxn modelId="{C511E6CA-F8BF-491F-A10A-FCF22A8706D1}" type="presOf" srcId="{55A50DB9-638E-46B2-A3A1-DD083A29473B}" destId="{EA1C6EE7-A7B1-4B92-8CCD-8DD9CD13610A}" srcOrd="0" destOrd="0" presId="urn:microsoft.com/office/officeart/2005/8/layout/vList2"/>
    <dgm:cxn modelId="{1D532829-45AC-4BD4-9185-BB0173C5CBF9}" srcId="{07A547C0-0F33-4A72-B6A5-86343574D54F}" destId="{F35D621C-4849-4296-876B-B2522743C6B4}" srcOrd="7" destOrd="0" parTransId="{E7C398F2-F454-4F94-A1DE-0FBB87C4BE04}" sibTransId="{9D56063A-240A-4CBD-844C-7D90D0763BB5}"/>
    <dgm:cxn modelId="{091A76C5-994B-465A-B636-AC59EA52AA20}" srcId="{07A547C0-0F33-4A72-B6A5-86343574D54F}" destId="{6716B668-8DA0-48D7-AD23-8F377C8EF846}" srcOrd="5" destOrd="0" parTransId="{F44B10BD-A7AB-41B4-8585-78F7919C94A2}" sibTransId="{24E1F2E5-D7D7-46B8-AACC-D7BD5B56E9C1}"/>
    <dgm:cxn modelId="{987B5635-B3E0-49F7-A1F8-8ABCF615D0A6}" type="presOf" srcId="{BB94E1B7-E82C-485D-8313-6122A6CE7C2B}" destId="{384FBFE0-C3C2-4B1E-9838-CAAEAF60113D}" srcOrd="0" destOrd="0" presId="urn:microsoft.com/office/officeart/2005/8/layout/vList2"/>
    <dgm:cxn modelId="{6A1A536B-26F6-4D90-AFB3-B68AA7D81A0C}" srcId="{07A547C0-0F33-4A72-B6A5-86343574D54F}" destId="{55A50DB9-638E-46B2-A3A1-DD083A29473B}" srcOrd="1" destOrd="0" parTransId="{F111088E-BBCB-4508-B59E-86E04C44B118}" sibTransId="{B8089100-5367-4022-930F-768724C3C1EC}"/>
    <dgm:cxn modelId="{45C6A49B-8642-427F-BD97-AC09AB2D22E0}" type="presOf" srcId="{AB00877F-4338-42AD-B6C4-3E1D132BF97E}" destId="{D4B836B2-1AC8-4ED6-AADB-8E7DA237A30C}" srcOrd="0" destOrd="0" presId="urn:microsoft.com/office/officeart/2005/8/layout/vList2"/>
    <dgm:cxn modelId="{153A8A5F-BCD7-4A93-9FA2-A028683421AE}" srcId="{07A547C0-0F33-4A72-B6A5-86343574D54F}" destId="{F03290CA-92B4-43DB-B51B-4EA60A4572B5}" srcOrd="6" destOrd="0" parTransId="{B435D934-A0B8-4264-B22C-E4D5C072B0D4}" sibTransId="{B78015D7-A33F-4DC9-8B42-CAA4BC4DEC41}"/>
    <dgm:cxn modelId="{47A16C26-4277-4A24-AB2D-A67CE0009F00}" type="presOf" srcId="{F35D621C-4849-4296-876B-B2522743C6B4}" destId="{AF7A6360-75D8-4D6E-AB42-C233E016BD0A}" srcOrd="0" destOrd="0" presId="urn:microsoft.com/office/officeart/2005/8/layout/vList2"/>
    <dgm:cxn modelId="{3C8B6D45-1F78-494C-B269-176ED82A960E}" type="presOf" srcId="{DAE24303-40DF-4FC7-8484-86AE77697E8D}" destId="{1E9F5E25-2B90-41C8-8BAE-E13A39BD13DC}" srcOrd="0" destOrd="0" presId="urn:microsoft.com/office/officeart/2005/8/layout/vList2"/>
    <dgm:cxn modelId="{FECBD421-2567-4783-BC7A-116455637650}" type="presOf" srcId="{6716B668-8DA0-48D7-AD23-8F377C8EF846}" destId="{EA730381-2619-43E4-8F1F-E761357E5459}" srcOrd="0" destOrd="0" presId="urn:microsoft.com/office/officeart/2005/8/layout/vList2"/>
    <dgm:cxn modelId="{C7468317-0531-4C5A-838B-B959F3754A3B}" srcId="{07A547C0-0F33-4A72-B6A5-86343574D54F}" destId="{AB00877F-4338-42AD-B6C4-3E1D132BF97E}" srcOrd="2" destOrd="0" parTransId="{BD1E4E0B-33FB-4F5D-BFDF-8D073D6695FA}" sibTransId="{499F1D3D-973A-43AB-82A3-C930FC5FD32A}"/>
    <dgm:cxn modelId="{B7FD43D3-6253-4983-8E64-41E5F17FA461}" srcId="{07A547C0-0F33-4A72-B6A5-86343574D54F}" destId="{A1285108-4493-40DE-BFA3-0048682C9759}" srcOrd="4" destOrd="0" parTransId="{965ACFD8-CC06-4BD5-A1E0-D51D6C89C2FC}" sibTransId="{BCB396E6-5939-4C06-8666-B6941A1DE543}"/>
    <dgm:cxn modelId="{9B3464AF-81CB-4170-BF79-11D414A61BA3}" type="presParOf" srcId="{44FAF6A7-EE21-463D-8403-7752F3B5B429}" destId="{384FBFE0-C3C2-4B1E-9838-CAAEAF60113D}" srcOrd="0" destOrd="0" presId="urn:microsoft.com/office/officeart/2005/8/layout/vList2"/>
    <dgm:cxn modelId="{91EC948F-3D07-4F62-9CEF-5FD0508002F5}" type="presParOf" srcId="{44FAF6A7-EE21-463D-8403-7752F3B5B429}" destId="{3A6E3DAD-EF23-4A2C-81A7-18BCE2158198}" srcOrd="1" destOrd="0" presId="urn:microsoft.com/office/officeart/2005/8/layout/vList2"/>
    <dgm:cxn modelId="{2124E678-68DD-4C21-B22A-717CE921AE07}" type="presParOf" srcId="{44FAF6A7-EE21-463D-8403-7752F3B5B429}" destId="{EA1C6EE7-A7B1-4B92-8CCD-8DD9CD13610A}" srcOrd="2" destOrd="0" presId="urn:microsoft.com/office/officeart/2005/8/layout/vList2"/>
    <dgm:cxn modelId="{0D1F238A-854E-4597-A320-DE39E43CD9BB}" type="presParOf" srcId="{44FAF6A7-EE21-463D-8403-7752F3B5B429}" destId="{840977DD-9C8D-433F-A966-FEB181CE2AF9}" srcOrd="3" destOrd="0" presId="urn:microsoft.com/office/officeart/2005/8/layout/vList2"/>
    <dgm:cxn modelId="{67197182-3979-4E55-8AAE-DCDE542D3942}" type="presParOf" srcId="{44FAF6A7-EE21-463D-8403-7752F3B5B429}" destId="{D4B836B2-1AC8-4ED6-AADB-8E7DA237A30C}" srcOrd="4" destOrd="0" presId="urn:microsoft.com/office/officeart/2005/8/layout/vList2"/>
    <dgm:cxn modelId="{694C822E-6A9F-4B7A-9F53-6826E29602D2}" type="presParOf" srcId="{44FAF6A7-EE21-463D-8403-7752F3B5B429}" destId="{2B5563B2-1D2D-492A-8B2E-A9F70789D8AF}" srcOrd="5" destOrd="0" presId="urn:microsoft.com/office/officeart/2005/8/layout/vList2"/>
    <dgm:cxn modelId="{AF87DA1B-8399-4566-B70C-AE73B6E15D30}" type="presParOf" srcId="{44FAF6A7-EE21-463D-8403-7752F3B5B429}" destId="{1E9F5E25-2B90-41C8-8BAE-E13A39BD13DC}" srcOrd="6" destOrd="0" presId="urn:microsoft.com/office/officeart/2005/8/layout/vList2"/>
    <dgm:cxn modelId="{5B25EB0F-D97A-44BD-A1D2-BD3AD57ED1C3}" type="presParOf" srcId="{44FAF6A7-EE21-463D-8403-7752F3B5B429}" destId="{0FC739EE-E45D-4D1A-9C1F-015FA609DD1B}" srcOrd="7" destOrd="0" presId="urn:microsoft.com/office/officeart/2005/8/layout/vList2"/>
    <dgm:cxn modelId="{A31185AC-F31C-4E7E-A224-3886F80126ED}" type="presParOf" srcId="{44FAF6A7-EE21-463D-8403-7752F3B5B429}" destId="{2F75FA59-53CC-481C-91C2-9CA7BFC73E45}" srcOrd="8" destOrd="0" presId="urn:microsoft.com/office/officeart/2005/8/layout/vList2"/>
    <dgm:cxn modelId="{077E7C17-BD4F-4B1A-AEE7-838360176150}" type="presParOf" srcId="{44FAF6A7-EE21-463D-8403-7752F3B5B429}" destId="{F4A9259A-35D0-4154-B47F-355B602A63B4}" srcOrd="9" destOrd="0" presId="urn:microsoft.com/office/officeart/2005/8/layout/vList2"/>
    <dgm:cxn modelId="{17F2103D-01E3-4F7A-8099-081E42F22604}" type="presParOf" srcId="{44FAF6A7-EE21-463D-8403-7752F3B5B429}" destId="{EA730381-2619-43E4-8F1F-E761357E5459}" srcOrd="10" destOrd="0" presId="urn:microsoft.com/office/officeart/2005/8/layout/vList2"/>
    <dgm:cxn modelId="{F828B971-EEE2-473F-AF46-2450943AB800}" type="presParOf" srcId="{44FAF6A7-EE21-463D-8403-7752F3B5B429}" destId="{176EE3E5-FC0B-42CA-9232-2B49D70F4A61}" srcOrd="11" destOrd="0" presId="urn:microsoft.com/office/officeart/2005/8/layout/vList2"/>
    <dgm:cxn modelId="{087C6243-4448-4B93-BF83-2ECA38799098}" type="presParOf" srcId="{44FAF6A7-EE21-463D-8403-7752F3B5B429}" destId="{8EFA4065-BC82-4EFF-8B3A-C643915C1C3C}" srcOrd="12" destOrd="0" presId="urn:microsoft.com/office/officeart/2005/8/layout/vList2"/>
    <dgm:cxn modelId="{F37E3DD8-96FA-453D-BD8C-30C2E5BF5E90}" type="presParOf" srcId="{44FAF6A7-EE21-463D-8403-7752F3B5B429}" destId="{D75A80F4-F171-44A4-A3C4-0EB89196FE1A}" srcOrd="13" destOrd="0" presId="urn:microsoft.com/office/officeart/2005/8/layout/vList2"/>
    <dgm:cxn modelId="{01C40E56-BEF0-4580-A2FC-62475178A543}" type="presParOf" srcId="{44FAF6A7-EE21-463D-8403-7752F3B5B429}" destId="{AF7A6360-75D8-4D6E-AB42-C233E016BD0A}" srcOrd="14" destOrd="0" presId="urn:microsoft.com/office/officeart/2005/8/layout/vList2"/>
    <dgm:cxn modelId="{CC1EFD20-E5D3-4B50-8197-E02CA1CF8BA2}" type="presParOf" srcId="{44FAF6A7-EE21-463D-8403-7752F3B5B429}" destId="{6C5AC8A6-1951-42BA-B5F7-F5CA89786C59}" srcOrd="15" destOrd="0" presId="urn:microsoft.com/office/officeart/2005/8/layout/vList2"/>
    <dgm:cxn modelId="{E099C1D2-A85E-4858-BEC8-14963C7B4E30}" type="presParOf" srcId="{44FAF6A7-EE21-463D-8403-7752F3B5B429}" destId="{2F7E7C92-C16B-4FF6-9D06-D2825D13F33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D80EB-2C65-486B-B878-376C298057F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TW" altLang="en-US"/>
        </a:p>
      </dgm:t>
    </dgm:pt>
    <dgm:pt modelId="{08122528-09DF-46C1-A5BF-A9EB0F12A2F3}">
      <dgm:prSet/>
      <dgm:spPr/>
      <dgm:t>
        <a:bodyPr/>
        <a:lstStyle/>
        <a:p>
          <a:pPr rtl="0"/>
          <a:r>
            <a:rPr lang="zh-TW" b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「</a:t>
          </a:r>
          <a:r>
            <a:rPr lang="zh-TW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訓練</a:t>
          </a:r>
          <a:r>
            <a:rPr lang="zh-TW" b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」一詞，著重個人獲得特定的技能，可以即學即用。譬如，在職業教育方面，學生學會職場所需的各種技能。</a:t>
          </a:r>
          <a:endParaRPr lang="zh-TW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3FC2537-6CE2-4E97-8680-440EC1156412}" type="parTrans" cxnId="{E7615B73-BAF0-4984-9B9F-79BB395ECE83}">
      <dgm:prSet/>
      <dgm:spPr/>
      <dgm:t>
        <a:bodyPr/>
        <a:lstStyle/>
        <a:p>
          <a:endParaRPr lang="zh-TW" altLang="en-US"/>
        </a:p>
      </dgm:t>
    </dgm:pt>
    <dgm:pt modelId="{5733C0BC-09FD-4384-8E20-0B3D4A99914F}" type="sibTrans" cxnId="{E7615B73-BAF0-4984-9B9F-79BB395ECE83}">
      <dgm:prSet/>
      <dgm:spPr/>
      <dgm:t>
        <a:bodyPr/>
        <a:lstStyle/>
        <a:p>
          <a:endParaRPr lang="zh-TW" altLang="en-US"/>
        </a:p>
      </dgm:t>
    </dgm:pt>
    <dgm:pt modelId="{EEE67C52-A141-4CB3-8379-230EA077E851}" type="pres">
      <dgm:prSet presAssocID="{714D80EB-2C65-486B-B878-376C298057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03C734C-8D2D-477D-926A-C984AB55BF1D}" type="pres">
      <dgm:prSet presAssocID="{08122528-09DF-46C1-A5BF-A9EB0F12A2F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7615B73-BAF0-4984-9B9F-79BB395ECE83}" srcId="{714D80EB-2C65-486B-B878-376C298057F3}" destId="{08122528-09DF-46C1-A5BF-A9EB0F12A2F3}" srcOrd="0" destOrd="0" parTransId="{93FC2537-6CE2-4E97-8680-440EC1156412}" sibTransId="{5733C0BC-09FD-4384-8E20-0B3D4A99914F}"/>
    <dgm:cxn modelId="{C0D6809E-61C5-44F0-84CD-F2290AE56E38}" type="presOf" srcId="{08122528-09DF-46C1-A5BF-A9EB0F12A2F3}" destId="{103C734C-8D2D-477D-926A-C984AB55BF1D}" srcOrd="0" destOrd="0" presId="urn:microsoft.com/office/officeart/2005/8/layout/vList2"/>
    <dgm:cxn modelId="{38CB7CCB-8702-4F7D-8F35-3A6A2E518CAA}" type="presOf" srcId="{714D80EB-2C65-486B-B878-376C298057F3}" destId="{EEE67C52-A141-4CB3-8379-230EA077E851}" srcOrd="0" destOrd="0" presId="urn:microsoft.com/office/officeart/2005/8/layout/vList2"/>
    <dgm:cxn modelId="{22720392-1977-4380-8061-E093D9ED9306}" type="presParOf" srcId="{EEE67C52-A141-4CB3-8379-230EA077E851}" destId="{103C734C-8D2D-477D-926A-C984AB55BF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A5AAD-FA14-4546-9200-C495F19828EB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3CB04D6C-783C-47EB-93B4-2238E1EAC463}">
      <dgm:prSet custT="1"/>
      <dgm:spPr/>
      <dgm:t>
        <a:bodyPr/>
        <a:lstStyle/>
        <a:p>
          <a:pPr rtl="0"/>
          <a:r>
            <a:rPr lang="zh-TW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（一）課程就是在學校及教師的指導之下，學生所進行學習的一切科目、學科、活動、及經驗。它是學習者進行一切學習活動及經驗的總合。</a:t>
          </a:r>
          <a:endParaRPr lang="zh-TW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6FE0F16-C824-4922-A08F-F5DC0C14CBDD}" type="parTrans" cxnId="{9FB6F315-096F-42D0-A9DF-948CE124BAEA}">
      <dgm:prSet/>
      <dgm:spPr/>
      <dgm:t>
        <a:bodyPr/>
        <a:lstStyle/>
        <a:p>
          <a:endParaRPr lang="zh-TW" altLang="en-US"/>
        </a:p>
      </dgm:t>
    </dgm:pt>
    <dgm:pt modelId="{8E498B1B-3EB4-4356-8289-C285051DE050}" type="sibTrans" cxnId="{9FB6F315-096F-42D0-A9DF-948CE124BAEA}">
      <dgm:prSet/>
      <dgm:spPr/>
      <dgm:t>
        <a:bodyPr/>
        <a:lstStyle/>
        <a:p>
          <a:endParaRPr lang="zh-TW" altLang="en-US"/>
        </a:p>
      </dgm:t>
    </dgm:pt>
    <dgm:pt modelId="{F29AC4AE-519D-4CEA-8F53-BFE83D00D745}">
      <dgm:prSet custT="1"/>
      <dgm:spPr/>
      <dgm:t>
        <a:bodyPr/>
        <a:lstStyle/>
        <a:p>
          <a:r>
            <a:rPr lang="zh-TW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（二）大體上，課程偏向教育的「內容」，屬於「</a:t>
          </a:r>
          <a:r>
            <a: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What</a:t>
          </a:r>
          <a:r>
            <a:rPr lang="zh-TW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」的問題；而教學是偏向教育的「方法」，屬於「</a:t>
          </a:r>
          <a:r>
            <a: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How</a:t>
          </a:r>
          <a:r>
            <a:rPr lang="zh-TW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」的問題。</a:t>
          </a:r>
        </a:p>
      </dgm:t>
    </dgm:pt>
    <dgm:pt modelId="{1AFDA32E-D802-4C6B-B0D6-E6F6FE0D7084}" type="parTrans" cxnId="{13E5FC4D-DB62-493E-BECE-54C7698E3607}">
      <dgm:prSet/>
      <dgm:spPr/>
      <dgm:t>
        <a:bodyPr/>
        <a:lstStyle/>
        <a:p>
          <a:endParaRPr lang="zh-TW" altLang="en-US"/>
        </a:p>
      </dgm:t>
    </dgm:pt>
    <dgm:pt modelId="{4425FB69-CE65-4EDB-B879-37E3DF5B23B6}" type="sibTrans" cxnId="{13E5FC4D-DB62-493E-BECE-54C7698E3607}">
      <dgm:prSet/>
      <dgm:spPr/>
      <dgm:t>
        <a:bodyPr/>
        <a:lstStyle/>
        <a:p>
          <a:endParaRPr lang="zh-TW" altLang="en-US"/>
        </a:p>
      </dgm:t>
    </dgm:pt>
    <dgm:pt modelId="{54E7C80A-ABC0-44F7-B2F8-1FA431E7CDE5}" type="pres">
      <dgm:prSet presAssocID="{6E0A5AAD-FA14-4546-9200-C495F19828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137C267-4E03-4D14-9ED3-A90016F9F007}" type="pres">
      <dgm:prSet presAssocID="{3CB04D6C-783C-47EB-93B4-2238E1EAC463}" presName="parentText" presStyleLbl="node1" presStyleIdx="0" presStyleCnt="2" custLinFactNeighborX="-3336" custLinFactNeighborY="-1211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BFF408-6DC6-495A-9B28-3D404A82BDE5}" type="pres">
      <dgm:prSet presAssocID="{8E498B1B-3EB4-4356-8289-C285051DE050}" presName="spacer" presStyleCnt="0"/>
      <dgm:spPr/>
    </dgm:pt>
    <dgm:pt modelId="{AF9AAC7E-6D99-4DEE-BF3F-F944A88BEE51}" type="pres">
      <dgm:prSet presAssocID="{F29AC4AE-519D-4CEA-8F53-BFE83D00D7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A5A63A7-99EC-4526-82EB-0E12A4C410CB}" type="presOf" srcId="{F29AC4AE-519D-4CEA-8F53-BFE83D00D745}" destId="{AF9AAC7E-6D99-4DEE-BF3F-F944A88BEE51}" srcOrd="0" destOrd="0" presId="urn:microsoft.com/office/officeart/2005/8/layout/vList2"/>
    <dgm:cxn modelId="{13E5FC4D-DB62-493E-BECE-54C7698E3607}" srcId="{6E0A5AAD-FA14-4546-9200-C495F19828EB}" destId="{F29AC4AE-519D-4CEA-8F53-BFE83D00D745}" srcOrd="1" destOrd="0" parTransId="{1AFDA32E-D802-4C6B-B0D6-E6F6FE0D7084}" sibTransId="{4425FB69-CE65-4EDB-B879-37E3DF5B23B6}"/>
    <dgm:cxn modelId="{9FB6F315-096F-42D0-A9DF-948CE124BAEA}" srcId="{6E0A5AAD-FA14-4546-9200-C495F19828EB}" destId="{3CB04D6C-783C-47EB-93B4-2238E1EAC463}" srcOrd="0" destOrd="0" parTransId="{D6FE0F16-C824-4922-A08F-F5DC0C14CBDD}" sibTransId="{8E498B1B-3EB4-4356-8289-C285051DE050}"/>
    <dgm:cxn modelId="{000AB6B9-0F4B-429E-84B9-DE396287E9AD}" type="presOf" srcId="{3CB04D6C-783C-47EB-93B4-2238E1EAC463}" destId="{4137C267-4E03-4D14-9ED3-A90016F9F007}" srcOrd="0" destOrd="0" presId="urn:microsoft.com/office/officeart/2005/8/layout/vList2"/>
    <dgm:cxn modelId="{B60F1B58-C8B3-4F21-8DD7-A7CD49896099}" type="presOf" srcId="{6E0A5AAD-FA14-4546-9200-C495F19828EB}" destId="{54E7C80A-ABC0-44F7-B2F8-1FA431E7CDE5}" srcOrd="0" destOrd="0" presId="urn:microsoft.com/office/officeart/2005/8/layout/vList2"/>
    <dgm:cxn modelId="{45D5B0EE-F931-49F0-AEC3-C4F28900E6C8}" type="presParOf" srcId="{54E7C80A-ABC0-44F7-B2F8-1FA431E7CDE5}" destId="{4137C267-4E03-4D14-9ED3-A90016F9F007}" srcOrd="0" destOrd="0" presId="urn:microsoft.com/office/officeart/2005/8/layout/vList2"/>
    <dgm:cxn modelId="{CA047D16-59F8-4703-B116-6F437809A872}" type="presParOf" srcId="{54E7C80A-ABC0-44F7-B2F8-1FA431E7CDE5}" destId="{D1BFF408-6DC6-495A-9B28-3D404A82BDE5}" srcOrd="1" destOrd="0" presId="urn:microsoft.com/office/officeart/2005/8/layout/vList2"/>
    <dgm:cxn modelId="{A1404C3A-9EB2-41C9-8835-346A7A8E31C8}" type="presParOf" srcId="{54E7C80A-ABC0-44F7-B2F8-1FA431E7CDE5}" destId="{AF9AAC7E-6D99-4DEE-BF3F-F944A88BEE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E48200-2EF9-4D94-9BDE-8CE91C970258}" type="doc">
      <dgm:prSet loTypeId="urn:microsoft.com/office/officeart/2008/layout/VerticalCurvedList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A4135441-7563-4C26-AAD5-9AB130CCCAD3}">
      <dgm:prSet custT="1"/>
      <dgm:spPr/>
      <dgm:t>
        <a:bodyPr/>
        <a:lstStyle/>
        <a:p>
          <a:pPr rtl="0"/>
          <a:r>
            <a:rPr lang="zh-TW" altLang="zh-TW" sz="2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（一）「</a:t>
          </a:r>
          <a:r>
            <a:rPr lang="zh-TW" altLang="zh-TW" sz="26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科學</a:t>
          </a:r>
          <a:r>
            <a:rPr lang="zh-TW" altLang="zh-TW" sz="2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」（</a:t>
          </a:r>
          <a:r>
            <a:rPr lang="en-US" altLang="zh-TW" sz="2600" dirty="0" smtClean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rPr>
            <a:t>science</a:t>
          </a:r>
          <a:r>
            <a:rPr lang="zh-TW" altLang="zh-TW" sz="2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）是在專業的實務領域裡，有系統的探究方法。因此，教育的活動諸如課程計畫、教學、學校組織與行政都可說是「</a:t>
          </a:r>
          <a:r>
            <a:rPr lang="zh-TW" altLang="zh-TW" sz="26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科學的</a:t>
          </a:r>
          <a:r>
            <a:rPr lang="zh-TW" altLang="zh-TW" sz="2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」，如果它們是以嚴謹的知識技巧，有系統地執行。</a:t>
          </a:r>
          <a:endParaRPr lang="zh-TW" sz="26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AFF16EC-13C6-43AA-91CE-70AD329C5F08}" type="parTrans" cxnId="{CA4D771D-9CDF-4671-96CA-DA089F5B13DE}">
      <dgm:prSet/>
      <dgm:spPr/>
      <dgm:t>
        <a:bodyPr/>
        <a:lstStyle/>
        <a:p>
          <a:endParaRPr lang="zh-TW" altLang="en-US"/>
        </a:p>
      </dgm:t>
    </dgm:pt>
    <dgm:pt modelId="{FFE2C29C-3CB3-4E8F-94BB-EF20A351C09A}" type="sibTrans" cxnId="{CA4D771D-9CDF-4671-96CA-DA089F5B13DE}">
      <dgm:prSet/>
      <dgm:spPr/>
      <dgm:t>
        <a:bodyPr/>
        <a:lstStyle/>
        <a:p>
          <a:endParaRPr lang="zh-TW" altLang="en-US"/>
        </a:p>
      </dgm:t>
    </dgm:pt>
    <dgm:pt modelId="{998AC5C7-FD1D-46D8-88A6-894D5C5A3036}">
      <dgm:prSet custT="1"/>
      <dgm:spPr/>
      <dgm:t>
        <a:bodyPr/>
        <a:lstStyle/>
        <a:p>
          <a:r>
            <a:rPr lang="zh-TW" altLang="zh-TW" sz="2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（二）教學也是一種藝術。它的特徵是質性，難以準確的定義，評定主觀的特質。所謂「</a:t>
          </a:r>
          <a:r>
            <a:rPr lang="zh-TW" altLang="zh-TW" sz="26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運用之妙，存乎一心</a:t>
          </a:r>
          <a:r>
            <a:rPr lang="zh-TW" altLang="zh-TW" sz="26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」，戲法人人會變。</a:t>
          </a:r>
        </a:p>
      </dgm:t>
    </dgm:pt>
    <dgm:pt modelId="{B9C4D307-4D00-4173-8755-7A99BDD5751C}" type="parTrans" cxnId="{93D3CC4D-7D89-48B6-A792-1484A61D60AF}">
      <dgm:prSet/>
      <dgm:spPr/>
      <dgm:t>
        <a:bodyPr/>
        <a:lstStyle/>
        <a:p>
          <a:endParaRPr lang="zh-TW" altLang="en-US"/>
        </a:p>
      </dgm:t>
    </dgm:pt>
    <dgm:pt modelId="{A29C5EDE-1452-4DB3-8EB6-314B88693900}" type="sibTrans" cxnId="{93D3CC4D-7D89-48B6-A792-1484A61D60AF}">
      <dgm:prSet/>
      <dgm:spPr/>
      <dgm:t>
        <a:bodyPr/>
        <a:lstStyle/>
        <a:p>
          <a:endParaRPr lang="zh-TW" altLang="en-US"/>
        </a:p>
      </dgm:t>
    </dgm:pt>
    <dgm:pt modelId="{A6265055-488C-411A-B6F7-EC9C943D728E}" type="pres">
      <dgm:prSet presAssocID="{F2E48200-2EF9-4D94-9BDE-8CE91C9702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2B18DC3B-C796-4017-A059-FC1E76983FF9}" type="pres">
      <dgm:prSet presAssocID="{F2E48200-2EF9-4D94-9BDE-8CE91C970258}" presName="Name1" presStyleCnt="0"/>
      <dgm:spPr/>
      <dgm:t>
        <a:bodyPr/>
        <a:lstStyle/>
        <a:p>
          <a:endParaRPr lang="zh-TW" altLang="en-US"/>
        </a:p>
      </dgm:t>
    </dgm:pt>
    <dgm:pt modelId="{D616C0A6-9EF0-43DB-BA3A-76FD409484D5}" type="pres">
      <dgm:prSet presAssocID="{F2E48200-2EF9-4D94-9BDE-8CE91C970258}" presName="cycle" presStyleCnt="0"/>
      <dgm:spPr/>
      <dgm:t>
        <a:bodyPr/>
        <a:lstStyle/>
        <a:p>
          <a:endParaRPr lang="zh-TW" altLang="en-US"/>
        </a:p>
      </dgm:t>
    </dgm:pt>
    <dgm:pt modelId="{28DC736C-98B1-43D9-876B-AEE8D1DE2D1A}" type="pres">
      <dgm:prSet presAssocID="{F2E48200-2EF9-4D94-9BDE-8CE91C970258}" presName="srcNode" presStyleLbl="node1" presStyleIdx="0" presStyleCnt="2"/>
      <dgm:spPr/>
      <dgm:t>
        <a:bodyPr/>
        <a:lstStyle/>
        <a:p>
          <a:endParaRPr lang="zh-TW" altLang="en-US"/>
        </a:p>
      </dgm:t>
    </dgm:pt>
    <dgm:pt modelId="{C9E35103-4A67-44FB-AB04-D432BD4D1CD1}" type="pres">
      <dgm:prSet presAssocID="{F2E48200-2EF9-4D94-9BDE-8CE91C970258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4D3B2013-02FA-4376-992A-87FA9BEA00AE}" type="pres">
      <dgm:prSet presAssocID="{F2E48200-2EF9-4D94-9BDE-8CE91C970258}" presName="extraNode" presStyleLbl="node1" presStyleIdx="0" presStyleCnt="2"/>
      <dgm:spPr/>
      <dgm:t>
        <a:bodyPr/>
        <a:lstStyle/>
        <a:p>
          <a:endParaRPr lang="zh-TW" altLang="en-US"/>
        </a:p>
      </dgm:t>
    </dgm:pt>
    <dgm:pt modelId="{DAD92D9A-0BE2-4810-B594-5AD4B417054C}" type="pres">
      <dgm:prSet presAssocID="{F2E48200-2EF9-4D94-9BDE-8CE91C970258}" presName="dstNode" presStyleLbl="node1" presStyleIdx="0" presStyleCnt="2"/>
      <dgm:spPr/>
      <dgm:t>
        <a:bodyPr/>
        <a:lstStyle/>
        <a:p>
          <a:endParaRPr lang="zh-TW" altLang="en-US"/>
        </a:p>
      </dgm:t>
    </dgm:pt>
    <dgm:pt modelId="{FCA975F2-8D8B-46E0-8344-77E153E3B638}" type="pres">
      <dgm:prSet presAssocID="{A4135441-7563-4C26-AAD5-9AB130CCCAD3}" presName="text_1" presStyleLbl="node1" presStyleIdx="0" presStyleCnt="2" custScaleX="103038" custScaleY="120653" custLinFactNeighborX="-680" custLinFactNeighborY="15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DB41E1-FCD0-4711-ADDD-E67E437CE32D}" type="pres">
      <dgm:prSet presAssocID="{A4135441-7563-4C26-AAD5-9AB130CCCAD3}" presName="accent_1" presStyleCnt="0"/>
      <dgm:spPr/>
      <dgm:t>
        <a:bodyPr/>
        <a:lstStyle/>
        <a:p>
          <a:endParaRPr lang="zh-TW" altLang="en-US"/>
        </a:p>
      </dgm:t>
    </dgm:pt>
    <dgm:pt modelId="{96A8A8CA-7A7E-4BC5-96D6-20B0443C09EB}" type="pres">
      <dgm:prSet presAssocID="{A4135441-7563-4C26-AAD5-9AB130CCCAD3}" presName="accentRepeatNode" presStyleLbl="solidFgAcc1" presStyleIdx="0" presStyleCnt="2" custScaleX="84819" custScaleY="74381" custLinFactNeighborX="-4966" custLinFactNeighborY="-2454"/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  <dgm:pt modelId="{A9CDE131-A5CF-43B4-B316-B614891B537A}" type="pres">
      <dgm:prSet presAssocID="{998AC5C7-FD1D-46D8-88A6-894D5C5A3036}" presName="text_2" presStyleLbl="node1" presStyleIdx="1" presStyleCnt="2" custScaleX="104557" custLinFactNeighborX="-680" custLinFactNeighborY="63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58492D-7950-4F58-ABAE-160241DB3A46}" type="pres">
      <dgm:prSet presAssocID="{998AC5C7-FD1D-46D8-88A6-894D5C5A3036}" presName="accent_2" presStyleCnt="0"/>
      <dgm:spPr/>
      <dgm:t>
        <a:bodyPr/>
        <a:lstStyle/>
        <a:p>
          <a:endParaRPr lang="zh-TW" altLang="en-US"/>
        </a:p>
      </dgm:t>
    </dgm:pt>
    <dgm:pt modelId="{0D37E4BE-5F28-48A8-93D1-F3C392A4CC68}" type="pres">
      <dgm:prSet presAssocID="{998AC5C7-FD1D-46D8-88A6-894D5C5A3036}" presName="accentRepeatNode" presStyleLbl="solidFgAcc1" presStyleIdx="1" presStyleCnt="2" custScaleX="89844" custScaleY="91845" custLinFactNeighborX="-276" custLinFactNeighborY="7339"/>
      <dgm:spPr>
        <a:prstGeom prst="cloud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7AA310A-CAC5-4838-B953-D093E7C86583}" type="presOf" srcId="{998AC5C7-FD1D-46D8-88A6-894D5C5A3036}" destId="{A9CDE131-A5CF-43B4-B316-B614891B537A}" srcOrd="0" destOrd="0" presId="urn:microsoft.com/office/officeart/2008/layout/VerticalCurvedList"/>
    <dgm:cxn modelId="{CA4D771D-9CDF-4671-96CA-DA089F5B13DE}" srcId="{F2E48200-2EF9-4D94-9BDE-8CE91C970258}" destId="{A4135441-7563-4C26-AAD5-9AB130CCCAD3}" srcOrd="0" destOrd="0" parTransId="{EAFF16EC-13C6-43AA-91CE-70AD329C5F08}" sibTransId="{FFE2C29C-3CB3-4E8F-94BB-EF20A351C09A}"/>
    <dgm:cxn modelId="{93D3CC4D-7D89-48B6-A792-1484A61D60AF}" srcId="{F2E48200-2EF9-4D94-9BDE-8CE91C970258}" destId="{998AC5C7-FD1D-46D8-88A6-894D5C5A3036}" srcOrd="1" destOrd="0" parTransId="{B9C4D307-4D00-4173-8755-7A99BDD5751C}" sibTransId="{A29C5EDE-1452-4DB3-8EB6-314B88693900}"/>
    <dgm:cxn modelId="{718FA8DD-F681-40FF-AEA6-FE25F79CE262}" type="presOf" srcId="{FFE2C29C-3CB3-4E8F-94BB-EF20A351C09A}" destId="{C9E35103-4A67-44FB-AB04-D432BD4D1CD1}" srcOrd="0" destOrd="0" presId="urn:microsoft.com/office/officeart/2008/layout/VerticalCurvedList"/>
    <dgm:cxn modelId="{928C758D-D33E-4D26-8555-AD4AA01C75CE}" type="presOf" srcId="{F2E48200-2EF9-4D94-9BDE-8CE91C970258}" destId="{A6265055-488C-411A-B6F7-EC9C943D728E}" srcOrd="0" destOrd="0" presId="urn:microsoft.com/office/officeart/2008/layout/VerticalCurvedList"/>
    <dgm:cxn modelId="{9933DC36-17AF-4549-AF1B-9029BB7E51CA}" type="presOf" srcId="{A4135441-7563-4C26-AAD5-9AB130CCCAD3}" destId="{FCA975F2-8D8B-46E0-8344-77E153E3B638}" srcOrd="0" destOrd="0" presId="urn:microsoft.com/office/officeart/2008/layout/VerticalCurvedList"/>
    <dgm:cxn modelId="{035684BA-8011-4C3D-AE9B-B294F7B7C13E}" type="presParOf" srcId="{A6265055-488C-411A-B6F7-EC9C943D728E}" destId="{2B18DC3B-C796-4017-A059-FC1E76983FF9}" srcOrd="0" destOrd="0" presId="urn:microsoft.com/office/officeart/2008/layout/VerticalCurvedList"/>
    <dgm:cxn modelId="{C3FBA5E1-C683-49AA-8B0C-DD3E97866AB7}" type="presParOf" srcId="{2B18DC3B-C796-4017-A059-FC1E76983FF9}" destId="{D616C0A6-9EF0-43DB-BA3A-76FD409484D5}" srcOrd="0" destOrd="0" presId="urn:microsoft.com/office/officeart/2008/layout/VerticalCurvedList"/>
    <dgm:cxn modelId="{84FFEFCB-5855-433F-AD86-718F94ACCE47}" type="presParOf" srcId="{D616C0A6-9EF0-43DB-BA3A-76FD409484D5}" destId="{28DC736C-98B1-43D9-876B-AEE8D1DE2D1A}" srcOrd="0" destOrd="0" presId="urn:microsoft.com/office/officeart/2008/layout/VerticalCurvedList"/>
    <dgm:cxn modelId="{6E73C64E-B906-4436-9F01-6F82D152CCBB}" type="presParOf" srcId="{D616C0A6-9EF0-43DB-BA3A-76FD409484D5}" destId="{C9E35103-4A67-44FB-AB04-D432BD4D1CD1}" srcOrd="1" destOrd="0" presId="urn:microsoft.com/office/officeart/2008/layout/VerticalCurvedList"/>
    <dgm:cxn modelId="{A64AAFD6-C3D5-47E0-9EE8-2B46A51273AA}" type="presParOf" srcId="{D616C0A6-9EF0-43DB-BA3A-76FD409484D5}" destId="{4D3B2013-02FA-4376-992A-87FA9BEA00AE}" srcOrd="2" destOrd="0" presId="urn:microsoft.com/office/officeart/2008/layout/VerticalCurvedList"/>
    <dgm:cxn modelId="{8DB3BDFD-6BA9-4F7D-86A8-00402684CC75}" type="presParOf" srcId="{D616C0A6-9EF0-43DB-BA3A-76FD409484D5}" destId="{DAD92D9A-0BE2-4810-B594-5AD4B417054C}" srcOrd="3" destOrd="0" presId="urn:microsoft.com/office/officeart/2008/layout/VerticalCurvedList"/>
    <dgm:cxn modelId="{86DB7ADD-AAFF-4804-8069-AEF9AAA4B5A3}" type="presParOf" srcId="{2B18DC3B-C796-4017-A059-FC1E76983FF9}" destId="{FCA975F2-8D8B-46E0-8344-77E153E3B638}" srcOrd="1" destOrd="0" presId="urn:microsoft.com/office/officeart/2008/layout/VerticalCurvedList"/>
    <dgm:cxn modelId="{D0ED4D1A-C69A-4EDA-8EAA-A89D1EE1F305}" type="presParOf" srcId="{2B18DC3B-C796-4017-A059-FC1E76983FF9}" destId="{E7DB41E1-FCD0-4711-ADDD-E67E437CE32D}" srcOrd="2" destOrd="0" presId="urn:microsoft.com/office/officeart/2008/layout/VerticalCurvedList"/>
    <dgm:cxn modelId="{672A66D0-B50E-459E-B1A2-A1BEC96D8A8C}" type="presParOf" srcId="{E7DB41E1-FCD0-4711-ADDD-E67E437CE32D}" destId="{96A8A8CA-7A7E-4BC5-96D6-20B0443C09EB}" srcOrd="0" destOrd="0" presId="urn:microsoft.com/office/officeart/2008/layout/VerticalCurvedList"/>
    <dgm:cxn modelId="{03273679-6C1F-430F-AF15-E6966AF25086}" type="presParOf" srcId="{2B18DC3B-C796-4017-A059-FC1E76983FF9}" destId="{A9CDE131-A5CF-43B4-B316-B614891B537A}" srcOrd="3" destOrd="0" presId="urn:microsoft.com/office/officeart/2008/layout/VerticalCurvedList"/>
    <dgm:cxn modelId="{A38B66C9-F88D-45EF-9E61-1CE68733B622}" type="presParOf" srcId="{2B18DC3B-C796-4017-A059-FC1E76983FF9}" destId="{D658492D-7950-4F58-ABAE-160241DB3A46}" srcOrd="4" destOrd="0" presId="urn:microsoft.com/office/officeart/2008/layout/VerticalCurvedList"/>
    <dgm:cxn modelId="{1A9A8A39-2047-4A2A-89AE-670AC891ED43}" type="presParOf" srcId="{D658492D-7950-4F58-ABAE-160241DB3A46}" destId="{0D37E4BE-5F28-48A8-93D1-F3C392A4CC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E1FFC-6FFA-4745-A82C-032D3C3EBB48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549BB36-4F82-4494-A9D2-6FF674CDEE4F}">
      <dgm:prSet custT="1"/>
      <dgm:spPr/>
      <dgm:t>
        <a:bodyPr/>
        <a:lstStyle/>
        <a:p>
          <a:pPr rtl="0"/>
          <a:r>
            <a:rPr lang="zh-TW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一、教學的計畫</a:t>
          </a:r>
          <a:endParaRPr lang="zh-TW" sz="2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F4EA4AE-BD34-489C-BC77-5517EB10A2D3}" type="parTrans" cxnId="{1F8EC624-0541-40FC-8F0D-84224A47FA6E}">
      <dgm:prSet/>
      <dgm:spPr/>
      <dgm:t>
        <a:bodyPr/>
        <a:lstStyle/>
        <a:p>
          <a:endParaRPr lang="zh-TW" altLang="en-US"/>
        </a:p>
      </dgm:t>
    </dgm:pt>
    <dgm:pt modelId="{3216A5FB-7840-44EC-8E0E-873621DE5A5D}" type="sibTrans" cxnId="{1F8EC624-0541-40FC-8F0D-84224A47FA6E}">
      <dgm:prSet/>
      <dgm:spPr/>
      <dgm:t>
        <a:bodyPr/>
        <a:lstStyle/>
        <a:p>
          <a:endParaRPr lang="zh-TW" altLang="en-US"/>
        </a:p>
      </dgm:t>
    </dgm:pt>
    <dgm:pt modelId="{A6160755-77BD-410E-95E1-318CEEF42AAE}">
      <dgm:prSet custT="1"/>
      <dgm:spPr/>
      <dgm:t>
        <a:bodyPr/>
        <a:lstStyle/>
        <a:p>
          <a:r>
            <a:rPr lang="zh-TW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教學計畫是對教學進行準備的工作，教學者為讓教學工作能夠順利有效的運行，應該為教學相關的事項進行計畫，有所準備。教學計劃尚可進一步分為教學設計和教學發展兩部分。</a:t>
          </a:r>
        </a:p>
      </dgm:t>
    </dgm:pt>
    <dgm:pt modelId="{BA286F79-03FD-48B7-B52F-4C210F356FCF}" type="parTrans" cxnId="{11DCCA8F-2E32-456E-85D2-5AF73F0BD398}">
      <dgm:prSet/>
      <dgm:spPr/>
      <dgm:t>
        <a:bodyPr/>
        <a:lstStyle/>
        <a:p>
          <a:endParaRPr lang="zh-TW" altLang="en-US"/>
        </a:p>
      </dgm:t>
    </dgm:pt>
    <dgm:pt modelId="{5869DFC9-3F1F-4421-82DF-430DA99A85B7}" type="sibTrans" cxnId="{11DCCA8F-2E32-456E-85D2-5AF73F0BD398}">
      <dgm:prSet/>
      <dgm:spPr/>
      <dgm:t>
        <a:bodyPr/>
        <a:lstStyle/>
        <a:p>
          <a:endParaRPr lang="zh-TW" altLang="en-US"/>
        </a:p>
      </dgm:t>
    </dgm:pt>
    <dgm:pt modelId="{5670074E-A3D0-4F83-92AA-91E1AF73C527}">
      <dgm:prSet custT="1"/>
      <dgm:spPr/>
      <dgm:t>
        <a:bodyPr/>
        <a:lstStyle/>
        <a:p>
          <a:r>
            <a:rPr lang="zh-TW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二、教學的實施</a:t>
          </a:r>
        </a:p>
      </dgm:t>
    </dgm:pt>
    <dgm:pt modelId="{F4B960DB-5675-4714-ABFB-B460E0F22FA0}" type="parTrans" cxnId="{A4C78148-938F-4CBF-95F6-7C8A7DAAC4EF}">
      <dgm:prSet/>
      <dgm:spPr/>
      <dgm:t>
        <a:bodyPr/>
        <a:lstStyle/>
        <a:p>
          <a:endParaRPr lang="zh-TW" altLang="en-US"/>
        </a:p>
      </dgm:t>
    </dgm:pt>
    <dgm:pt modelId="{8681B538-3433-48D4-AA65-FE8B3C2AFEC6}" type="sibTrans" cxnId="{A4C78148-938F-4CBF-95F6-7C8A7DAAC4EF}">
      <dgm:prSet/>
      <dgm:spPr/>
      <dgm:t>
        <a:bodyPr/>
        <a:lstStyle/>
        <a:p>
          <a:endParaRPr lang="zh-TW" altLang="en-US"/>
        </a:p>
      </dgm:t>
    </dgm:pt>
    <dgm:pt modelId="{14052CD4-2416-45EF-B1B0-4EF0C213F5F9}">
      <dgm:prSet custT="1"/>
      <dgm:spPr/>
      <dgm:t>
        <a:bodyPr/>
        <a:lstStyle/>
        <a:p>
          <a:r>
            <a:rPr lang="zh-TW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教學實施將教學的計畫付諸行動，是實際的教學運作過程。</a:t>
          </a:r>
        </a:p>
      </dgm:t>
    </dgm:pt>
    <dgm:pt modelId="{F93B04E7-1A5D-48B6-9DDE-F4378C730C81}" type="parTrans" cxnId="{E08A5217-F36C-4F2D-BA4E-3292DA355738}">
      <dgm:prSet/>
      <dgm:spPr/>
      <dgm:t>
        <a:bodyPr/>
        <a:lstStyle/>
        <a:p>
          <a:endParaRPr lang="zh-TW" altLang="en-US"/>
        </a:p>
      </dgm:t>
    </dgm:pt>
    <dgm:pt modelId="{3A879D37-96E8-4DE1-9E46-231CBBA4EB41}" type="sibTrans" cxnId="{E08A5217-F36C-4F2D-BA4E-3292DA355738}">
      <dgm:prSet/>
      <dgm:spPr/>
      <dgm:t>
        <a:bodyPr/>
        <a:lstStyle/>
        <a:p>
          <a:endParaRPr lang="zh-TW" altLang="en-US"/>
        </a:p>
      </dgm:t>
    </dgm:pt>
    <dgm:pt modelId="{F6B65D08-12CA-4BF4-8E37-2EA6D3DB6387}" type="pres">
      <dgm:prSet presAssocID="{D75E1FFC-6FFA-4745-A82C-032D3C3EBB4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ACFF30D-8177-41AB-952E-989D2927F370}" type="pres">
      <dgm:prSet presAssocID="{E549BB36-4F82-4494-A9D2-6FF674CDEE4F}" presName="thickLine" presStyleLbl="alignNode1" presStyleIdx="0" presStyleCnt="2"/>
      <dgm:spPr/>
      <dgm:t>
        <a:bodyPr/>
        <a:lstStyle/>
        <a:p>
          <a:endParaRPr lang="zh-TW" altLang="en-US"/>
        </a:p>
      </dgm:t>
    </dgm:pt>
    <dgm:pt modelId="{DD2804DF-C82C-45A2-B2A1-ADF68EDB2A01}" type="pres">
      <dgm:prSet presAssocID="{E549BB36-4F82-4494-A9D2-6FF674CDEE4F}" presName="horz1" presStyleCnt="0"/>
      <dgm:spPr/>
      <dgm:t>
        <a:bodyPr/>
        <a:lstStyle/>
        <a:p>
          <a:endParaRPr lang="zh-TW" altLang="en-US"/>
        </a:p>
      </dgm:t>
    </dgm:pt>
    <dgm:pt modelId="{9E871EA3-1D96-4D34-BD86-5726341998E0}" type="pres">
      <dgm:prSet presAssocID="{E549BB36-4F82-4494-A9D2-6FF674CDEE4F}" presName="tx1" presStyleLbl="revTx" presStyleIdx="0" presStyleCnt="4"/>
      <dgm:spPr/>
      <dgm:t>
        <a:bodyPr/>
        <a:lstStyle/>
        <a:p>
          <a:endParaRPr lang="zh-TW" altLang="en-US"/>
        </a:p>
      </dgm:t>
    </dgm:pt>
    <dgm:pt modelId="{1483D734-AB27-4AA0-9B5C-F124A1CB449A}" type="pres">
      <dgm:prSet presAssocID="{E549BB36-4F82-4494-A9D2-6FF674CDEE4F}" presName="vert1" presStyleCnt="0"/>
      <dgm:spPr/>
      <dgm:t>
        <a:bodyPr/>
        <a:lstStyle/>
        <a:p>
          <a:endParaRPr lang="zh-TW" altLang="en-US"/>
        </a:p>
      </dgm:t>
    </dgm:pt>
    <dgm:pt modelId="{26CEE6A4-C395-49E6-9699-8C617F1BA336}" type="pres">
      <dgm:prSet presAssocID="{A6160755-77BD-410E-95E1-318CEEF42AAE}" presName="vertSpace2a" presStyleCnt="0"/>
      <dgm:spPr/>
      <dgm:t>
        <a:bodyPr/>
        <a:lstStyle/>
        <a:p>
          <a:endParaRPr lang="zh-TW" altLang="en-US"/>
        </a:p>
      </dgm:t>
    </dgm:pt>
    <dgm:pt modelId="{B54D1C71-F535-46AD-A398-BD54EA22ACD4}" type="pres">
      <dgm:prSet presAssocID="{A6160755-77BD-410E-95E1-318CEEF42AAE}" presName="horz2" presStyleCnt="0"/>
      <dgm:spPr/>
      <dgm:t>
        <a:bodyPr/>
        <a:lstStyle/>
        <a:p>
          <a:endParaRPr lang="zh-TW" altLang="en-US"/>
        </a:p>
      </dgm:t>
    </dgm:pt>
    <dgm:pt modelId="{415D263F-1EE0-4D6D-AF97-466993AE9AC6}" type="pres">
      <dgm:prSet presAssocID="{A6160755-77BD-410E-95E1-318CEEF42AAE}" presName="horzSpace2" presStyleCnt="0"/>
      <dgm:spPr/>
      <dgm:t>
        <a:bodyPr/>
        <a:lstStyle/>
        <a:p>
          <a:endParaRPr lang="zh-TW" altLang="en-US"/>
        </a:p>
      </dgm:t>
    </dgm:pt>
    <dgm:pt modelId="{A1953615-769F-4EB7-9102-B730A62E77D1}" type="pres">
      <dgm:prSet presAssocID="{A6160755-77BD-410E-95E1-318CEEF42AAE}" presName="tx2" presStyleLbl="revTx" presStyleIdx="1" presStyleCnt="4" custScaleX="107638"/>
      <dgm:spPr/>
      <dgm:t>
        <a:bodyPr/>
        <a:lstStyle/>
        <a:p>
          <a:endParaRPr lang="zh-TW" altLang="en-US"/>
        </a:p>
      </dgm:t>
    </dgm:pt>
    <dgm:pt modelId="{54C411F8-8430-405D-8D93-71BDB7202123}" type="pres">
      <dgm:prSet presAssocID="{A6160755-77BD-410E-95E1-318CEEF42AAE}" presName="vert2" presStyleCnt="0"/>
      <dgm:spPr/>
      <dgm:t>
        <a:bodyPr/>
        <a:lstStyle/>
        <a:p>
          <a:endParaRPr lang="zh-TW" altLang="en-US"/>
        </a:p>
      </dgm:t>
    </dgm:pt>
    <dgm:pt modelId="{5168A245-5A5D-44EE-A2DF-411053B34798}" type="pres">
      <dgm:prSet presAssocID="{A6160755-77BD-410E-95E1-318CEEF42AAE}" presName="thinLine2b" presStyleLbl="callout" presStyleIdx="0" presStyleCnt="2" custFlipVert="1" custSzY="45720" custScaleX="106555" custLinFactY="-100000" custLinFactNeighborX="7166" custLinFactNeighborY="-186660"/>
      <dgm:spPr/>
      <dgm:t>
        <a:bodyPr/>
        <a:lstStyle/>
        <a:p>
          <a:endParaRPr lang="zh-TW" altLang="en-US"/>
        </a:p>
      </dgm:t>
    </dgm:pt>
    <dgm:pt modelId="{AD28196A-8665-4AC4-9EAE-5692CFC20FC4}" type="pres">
      <dgm:prSet presAssocID="{A6160755-77BD-410E-95E1-318CEEF42AAE}" presName="vertSpace2b" presStyleCnt="0"/>
      <dgm:spPr/>
      <dgm:t>
        <a:bodyPr/>
        <a:lstStyle/>
        <a:p>
          <a:endParaRPr lang="zh-TW" altLang="en-US"/>
        </a:p>
      </dgm:t>
    </dgm:pt>
    <dgm:pt modelId="{CBEDDF6D-5B30-4ECB-A7A5-CC547CC39E28}" type="pres">
      <dgm:prSet presAssocID="{5670074E-A3D0-4F83-92AA-91E1AF73C527}" presName="thickLine" presStyleLbl="alignNode1" presStyleIdx="1" presStyleCnt="2"/>
      <dgm:spPr/>
    </dgm:pt>
    <dgm:pt modelId="{6EBF7B4F-8CF1-4669-A5E5-53C426A8B782}" type="pres">
      <dgm:prSet presAssocID="{5670074E-A3D0-4F83-92AA-91E1AF73C527}" presName="horz1" presStyleCnt="0"/>
      <dgm:spPr/>
    </dgm:pt>
    <dgm:pt modelId="{5F1E7CC3-61B0-4FE2-A3D3-25F0B703F1C9}" type="pres">
      <dgm:prSet presAssocID="{5670074E-A3D0-4F83-92AA-91E1AF73C527}" presName="tx1" presStyleLbl="revTx" presStyleIdx="2" presStyleCnt="4" custLinFactNeighborX="0" custLinFactNeighborY="2703"/>
      <dgm:spPr/>
      <dgm:t>
        <a:bodyPr/>
        <a:lstStyle/>
        <a:p>
          <a:endParaRPr lang="zh-TW" altLang="en-US"/>
        </a:p>
      </dgm:t>
    </dgm:pt>
    <dgm:pt modelId="{75005961-86ED-4636-8C3D-8E178493EC8C}" type="pres">
      <dgm:prSet presAssocID="{5670074E-A3D0-4F83-92AA-91E1AF73C527}" presName="vert1" presStyleCnt="0"/>
      <dgm:spPr/>
    </dgm:pt>
    <dgm:pt modelId="{A5400F8D-6275-498C-B7E9-7C563263FC35}" type="pres">
      <dgm:prSet presAssocID="{14052CD4-2416-45EF-B1B0-4EF0C213F5F9}" presName="vertSpace2a" presStyleCnt="0"/>
      <dgm:spPr/>
    </dgm:pt>
    <dgm:pt modelId="{9C671EE2-CA89-4D75-BB46-1690405706FC}" type="pres">
      <dgm:prSet presAssocID="{14052CD4-2416-45EF-B1B0-4EF0C213F5F9}" presName="horz2" presStyleCnt="0"/>
      <dgm:spPr/>
    </dgm:pt>
    <dgm:pt modelId="{8A15AFC2-FBDB-4390-A2A1-E9AFF6973BF1}" type="pres">
      <dgm:prSet presAssocID="{14052CD4-2416-45EF-B1B0-4EF0C213F5F9}" presName="horzSpace2" presStyleCnt="0"/>
      <dgm:spPr/>
    </dgm:pt>
    <dgm:pt modelId="{F2694ECE-756C-43A9-9145-533E5D389111}" type="pres">
      <dgm:prSet presAssocID="{14052CD4-2416-45EF-B1B0-4EF0C213F5F9}" presName="tx2" presStyleLbl="revTx" presStyleIdx="3" presStyleCnt="4"/>
      <dgm:spPr/>
      <dgm:t>
        <a:bodyPr/>
        <a:lstStyle/>
        <a:p>
          <a:endParaRPr lang="zh-TW" altLang="en-US"/>
        </a:p>
      </dgm:t>
    </dgm:pt>
    <dgm:pt modelId="{B28D82A9-990D-4DA8-8FCA-3A73865750E6}" type="pres">
      <dgm:prSet presAssocID="{14052CD4-2416-45EF-B1B0-4EF0C213F5F9}" presName="vert2" presStyleCnt="0"/>
      <dgm:spPr/>
    </dgm:pt>
    <dgm:pt modelId="{5743C67D-6318-4F4D-B1ED-BCD344C4AA1C}" type="pres">
      <dgm:prSet presAssocID="{14052CD4-2416-45EF-B1B0-4EF0C213F5F9}" presName="thinLine2b" presStyleLbl="callout" presStyleIdx="1" presStyleCnt="2"/>
      <dgm:spPr/>
    </dgm:pt>
    <dgm:pt modelId="{2CEDE6F2-6771-4A42-959A-C7CB6EB99427}" type="pres">
      <dgm:prSet presAssocID="{14052CD4-2416-45EF-B1B0-4EF0C213F5F9}" presName="vertSpace2b" presStyleCnt="0"/>
      <dgm:spPr/>
    </dgm:pt>
  </dgm:ptLst>
  <dgm:cxnLst>
    <dgm:cxn modelId="{C2894820-1FD8-4549-A2FD-66F8C8980EA4}" type="presOf" srcId="{A6160755-77BD-410E-95E1-318CEEF42AAE}" destId="{A1953615-769F-4EB7-9102-B730A62E77D1}" srcOrd="0" destOrd="0" presId="urn:microsoft.com/office/officeart/2008/layout/LinedList"/>
    <dgm:cxn modelId="{6605A0D6-A1BB-4390-9B74-6F3434176C6E}" type="presOf" srcId="{E549BB36-4F82-4494-A9D2-6FF674CDEE4F}" destId="{9E871EA3-1D96-4D34-BD86-5726341998E0}" srcOrd="0" destOrd="0" presId="urn:microsoft.com/office/officeart/2008/layout/LinedList"/>
    <dgm:cxn modelId="{E08A5217-F36C-4F2D-BA4E-3292DA355738}" srcId="{5670074E-A3D0-4F83-92AA-91E1AF73C527}" destId="{14052CD4-2416-45EF-B1B0-4EF0C213F5F9}" srcOrd="0" destOrd="0" parTransId="{F93B04E7-1A5D-48B6-9DDE-F4378C730C81}" sibTransId="{3A879D37-96E8-4DE1-9E46-231CBBA4EB41}"/>
    <dgm:cxn modelId="{A4C78148-938F-4CBF-95F6-7C8A7DAAC4EF}" srcId="{D75E1FFC-6FFA-4745-A82C-032D3C3EBB48}" destId="{5670074E-A3D0-4F83-92AA-91E1AF73C527}" srcOrd="1" destOrd="0" parTransId="{F4B960DB-5675-4714-ABFB-B460E0F22FA0}" sibTransId="{8681B538-3433-48D4-AA65-FE8B3C2AFEC6}"/>
    <dgm:cxn modelId="{1F8EC624-0541-40FC-8F0D-84224A47FA6E}" srcId="{D75E1FFC-6FFA-4745-A82C-032D3C3EBB48}" destId="{E549BB36-4F82-4494-A9D2-6FF674CDEE4F}" srcOrd="0" destOrd="0" parTransId="{4F4EA4AE-BD34-489C-BC77-5517EB10A2D3}" sibTransId="{3216A5FB-7840-44EC-8E0E-873621DE5A5D}"/>
    <dgm:cxn modelId="{EA127809-7748-4CE3-A045-770A0D5F8E97}" type="presOf" srcId="{5670074E-A3D0-4F83-92AA-91E1AF73C527}" destId="{5F1E7CC3-61B0-4FE2-A3D3-25F0B703F1C9}" srcOrd="0" destOrd="0" presId="urn:microsoft.com/office/officeart/2008/layout/LinedList"/>
    <dgm:cxn modelId="{613B6EDA-02F8-41E9-8933-AE740E9BC817}" type="presOf" srcId="{14052CD4-2416-45EF-B1B0-4EF0C213F5F9}" destId="{F2694ECE-756C-43A9-9145-533E5D389111}" srcOrd="0" destOrd="0" presId="urn:microsoft.com/office/officeart/2008/layout/LinedList"/>
    <dgm:cxn modelId="{F0D6D419-CA69-4D1A-B117-87D1CCFC5058}" type="presOf" srcId="{D75E1FFC-6FFA-4745-A82C-032D3C3EBB48}" destId="{F6B65D08-12CA-4BF4-8E37-2EA6D3DB6387}" srcOrd="0" destOrd="0" presId="urn:microsoft.com/office/officeart/2008/layout/LinedList"/>
    <dgm:cxn modelId="{11DCCA8F-2E32-456E-85D2-5AF73F0BD398}" srcId="{E549BB36-4F82-4494-A9D2-6FF674CDEE4F}" destId="{A6160755-77BD-410E-95E1-318CEEF42AAE}" srcOrd="0" destOrd="0" parTransId="{BA286F79-03FD-48B7-B52F-4C210F356FCF}" sibTransId="{5869DFC9-3F1F-4421-82DF-430DA99A85B7}"/>
    <dgm:cxn modelId="{BF3EE9BC-1C27-45AC-926C-1CC7CEE19B49}" type="presParOf" srcId="{F6B65D08-12CA-4BF4-8E37-2EA6D3DB6387}" destId="{FACFF30D-8177-41AB-952E-989D2927F370}" srcOrd="0" destOrd="0" presId="urn:microsoft.com/office/officeart/2008/layout/LinedList"/>
    <dgm:cxn modelId="{FACD4DF5-7708-44B9-BD0A-2E7CBF995C16}" type="presParOf" srcId="{F6B65D08-12CA-4BF4-8E37-2EA6D3DB6387}" destId="{DD2804DF-C82C-45A2-B2A1-ADF68EDB2A01}" srcOrd="1" destOrd="0" presId="urn:microsoft.com/office/officeart/2008/layout/LinedList"/>
    <dgm:cxn modelId="{27750590-63AF-4ABD-9291-9DA26D513FD3}" type="presParOf" srcId="{DD2804DF-C82C-45A2-B2A1-ADF68EDB2A01}" destId="{9E871EA3-1D96-4D34-BD86-5726341998E0}" srcOrd="0" destOrd="0" presId="urn:microsoft.com/office/officeart/2008/layout/LinedList"/>
    <dgm:cxn modelId="{02F1D7D0-D21B-4E21-9E7D-78BE5DD344E7}" type="presParOf" srcId="{DD2804DF-C82C-45A2-B2A1-ADF68EDB2A01}" destId="{1483D734-AB27-4AA0-9B5C-F124A1CB449A}" srcOrd="1" destOrd="0" presId="urn:microsoft.com/office/officeart/2008/layout/LinedList"/>
    <dgm:cxn modelId="{58979A47-7731-4EED-A35F-50E11654CAC8}" type="presParOf" srcId="{1483D734-AB27-4AA0-9B5C-F124A1CB449A}" destId="{26CEE6A4-C395-49E6-9699-8C617F1BA336}" srcOrd="0" destOrd="0" presId="urn:microsoft.com/office/officeart/2008/layout/LinedList"/>
    <dgm:cxn modelId="{5AB24CBF-3F2F-4B59-8D5E-ECB4F2F77744}" type="presParOf" srcId="{1483D734-AB27-4AA0-9B5C-F124A1CB449A}" destId="{B54D1C71-F535-46AD-A398-BD54EA22ACD4}" srcOrd="1" destOrd="0" presId="urn:microsoft.com/office/officeart/2008/layout/LinedList"/>
    <dgm:cxn modelId="{3C1954F3-CFEB-4E07-9F63-50B2B5467074}" type="presParOf" srcId="{B54D1C71-F535-46AD-A398-BD54EA22ACD4}" destId="{415D263F-1EE0-4D6D-AF97-466993AE9AC6}" srcOrd="0" destOrd="0" presId="urn:microsoft.com/office/officeart/2008/layout/LinedList"/>
    <dgm:cxn modelId="{45C5513D-B482-4288-A434-AAFB180DB6D9}" type="presParOf" srcId="{B54D1C71-F535-46AD-A398-BD54EA22ACD4}" destId="{A1953615-769F-4EB7-9102-B730A62E77D1}" srcOrd="1" destOrd="0" presId="urn:microsoft.com/office/officeart/2008/layout/LinedList"/>
    <dgm:cxn modelId="{FAA0081A-0A3E-47C5-8CE7-A55CCAF74931}" type="presParOf" srcId="{B54D1C71-F535-46AD-A398-BD54EA22ACD4}" destId="{54C411F8-8430-405D-8D93-71BDB7202123}" srcOrd="2" destOrd="0" presId="urn:microsoft.com/office/officeart/2008/layout/LinedList"/>
    <dgm:cxn modelId="{D3CE31E2-7C3D-4B8E-8E34-975EA533BB13}" type="presParOf" srcId="{1483D734-AB27-4AA0-9B5C-F124A1CB449A}" destId="{5168A245-5A5D-44EE-A2DF-411053B34798}" srcOrd="2" destOrd="0" presId="urn:microsoft.com/office/officeart/2008/layout/LinedList"/>
    <dgm:cxn modelId="{A63FA748-0807-4B99-AFC5-C88DF59D343F}" type="presParOf" srcId="{1483D734-AB27-4AA0-9B5C-F124A1CB449A}" destId="{AD28196A-8665-4AC4-9EAE-5692CFC20FC4}" srcOrd="3" destOrd="0" presId="urn:microsoft.com/office/officeart/2008/layout/LinedList"/>
    <dgm:cxn modelId="{6A763A06-5EE3-479B-8679-930DC1827DB2}" type="presParOf" srcId="{F6B65D08-12CA-4BF4-8E37-2EA6D3DB6387}" destId="{CBEDDF6D-5B30-4ECB-A7A5-CC547CC39E28}" srcOrd="2" destOrd="0" presId="urn:microsoft.com/office/officeart/2008/layout/LinedList"/>
    <dgm:cxn modelId="{C2175DD8-60C6-4009-BD5F-5D8541044F11}" type="presParOf" srcId="{F6B65D08-12CA-4BF4-8E37-2EA6D3DB6387}" destId="{6EBF7B4F-8CF1-4669-A5E5-53C426A8B782}" srcOrd="3" destOrd="0" presId="urn:microsoft.com/office/officeart/2008/layout/LinedList"/>
    <dgm:cxn modelId="{80E90071-AEB2-446D-9C79-8BB2E691CB09}" type="presParOf" srcId="{6EBF7B4F-8CF1-4669-A5E5-53C426A8B782}" destId="{5F1E7CC3-61B0-4FE2-A3D3-25F0B703F1C9}" srcOrd="0" destOrd="0" presId="urn:microsoft.com/office/officeart/2008/layout/LinedList"/>
    <dgm:cxn modelId="{B2370F5C-E3F1-4B5D-A2E8-3DF9D0A8B66E}" type="presParOf" srcId="{6EBF7B4F-8CF1-4669-A5E5-53C426A8B782}" destId="{75005961-86ED-4636-8C3D-8E178493EC8C}" srcOrd="1" destOrd="0" presId="urn:microsoft.com/office/officeart/2008/layout/LinedList"/>
    <dgm:cxn modelId="{C9F00FD2-991A-4191-9A56-C23DBACFAEE8}" type="presParOf" srcId="{75005961-86ED-4636-8C3D-8E178493EC8C}" destId="{A5400F8D-6275-498C-B7E9-7C563263FC35}" srcOrd="0" destOrd="0" presId="urn:microsoft.com/office/officeart/2008/layout/LinedList"/>
    <dgm:cxn modelId="{4BFAF32D-6710-4775-BB77-DDF5119A2725}" type="presParOf" srcId="{75005961-86ED-4636-8C3D-8E178493EC8C}" destId="{9C671EE2-CA89-4D75-BB46-1690405706FC}" srcOrd="1" destOrd="0" presId="urn:microsoft.com/office/officeart/2008/layout/LinedList"/>
    <dgm:cxn modelId="{F4DAF7D5-1937-4D2E-A110-6CBEFB102C16}" type="presParOf" srcId="{9C671EE2-CA89-4D75-BB46-1690405706FC}" destId="{8A15AFC2-FBDB-4390-A2A1-E9AFF6973BF1}" srcOrd="0" destOrd="0" presId="urn:microsoft.com/office/officeart/2008/layout/LinedList"/>
    <dgm:cxn modelId="{036A195B-E4CA-4D4F-A660-03051446A399}" type="presParOf" srcId="{9C671EE2-CA89-4D75-BB46-1690405706FC}" destId="{F2694ECE-756C-43A9-9145-533E5D389111}" srcOrd="1" destOrd="0" presId="urn:microsoft.com/office/officeart/2008/layout/LinedList"/>
    <dgm:cxn modelId="{9C18C408-80A7-422C-BD10-14703DE351DC}" type="presParOf" srcId="{9C671EE2-CA89-4D75-BB46-1690405706FC}" destId="{B28D82A9-990D-4DA8-8FCA-3A73865750E6}" srcOrd="2" destOrd="0" presId="urn:microsoft.com/office/officeart/2008/layout/LinedList"/>
    <dgm:cxn modelId="{592FE147-006D-431C-87C4-0BC27D9214F3}" type="presParOf" srcId="{75005961-86ED-4636-8C3D-8E178493EC8C}" destId="{5743C67D-6318-4F4D-B1ED-BCD344C4AA1C}" srcOrd="2" destOrd="0" presId="urn:microsoft.com/office/officeart/2008/layout/LinedList"/>
    <dgm:cxn modelId="{F72DBCB3-B1EA-4F5C-B023-F0AD6F6ABC7B}" type="presParOf" srcId="{75005961-86ED-4636-8C3D-8E178493EC8C}" destId="{2CEDE6F2-6771-4A42-959A-C7CB6EB9942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A9C607-F995-41DC-8C0F-40807F0E9AC7}" type="doc">
      <dgm:prSet loTypeId="urn:microsoft.com/office/officeart/2005/8/layout/vList2" loCatId="list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4AC1CAD9-133B-4EE8-ADBD-F0C5A1D5C8C3}">
      <dgm:prSet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◆教學的改進是依據學評鑑和反省結果，改進教學的計畫、實施和結果，甚至教學者還會把教學評鑑納為改革的範圍。</a:t>
          </a:r>
        </a:p>
      </dgm:t>
    </dgm:pt>
    <dgm:pt modelId="{85E27E61-BA10-4ED1-A7EC-3AE780594897}" type="parTrans" cxnId="{26949EA4-76BC-47E1-B4FD-6E0AA524A571}">
      <dgm:prSet/>
      <dgm:spPr/>
      <dgm:t>
        <a:bodyPr/>
        <a:lstStyle/>
        <a:p>
          <a:endParaRPr lang="zh-TW" altLang="en-US"/>
        </a:p>
      </dgm:t>
    </dgm:pt>
    <dgm:pt modelId="{8A8E13DC-CF93-4FAD-9AD6-71E3531A925A}" type="sibTrans" cxnId="{26949EA4-76BC-47E1-B4FD-6E0AA524A571}">
      <dgm:prSet/>
      <dgm:spPr/>
      <dgm:t>
        <a:bodyPr/>
        <a:lstStyle/>
        <a:p>
          <a:endParaRPr lang="zh-TW" altLang="en-US"/>
        </a:p>
      </dgm:t>
    </dgm:pt>
    <dgm:pt modelId="{472A594A-191A-4B1E-9AD5-8FBCF6F8DA95}">
      <dgm:prSet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◆教學模式之中各階段的實施程序，應該視為循環的過程，而且各階段之間應具有密切的互動關係。</a:t>
          </a:r>
        </a:p>
      </dgm:t>
    </dgm:pt>
    <dgm:pt modelId="{B7B7989E-17C4-4FD1-AF31-4F453B245A55}" type="parTrans" cxnId="{D1078DDB-2A34-448C-8618-00668CDD27A4}">
      <dgm:prSet/>
      <dgm:spPr/>
      <dgm:t>
        <a:bodyPr/>
        <a:lstStyle/>
        <a:p>
          <a:endParaRPr lang="zh-TW" altLang="en-US"/>
        </a:p>
      </dgm:t>
    </dgm:pt>
    <dgm:pt modelId="{1AA57E4D-E799-45D1-B547-DF6A6C95207F}" type="sibTrans" cxnId="{D1078DDB-2A34-448C-8618-00668CDD27A4}">
      <dgm:prSet/>
      <dgm:spPr/>
      <dgm:t>
        <a:bodyPr/>
        <a:lstStyle/>
        <a:p>
          <a:endParaRPr lang="zh-TW" altLang="en-US"/>
        </a:p>
      </dgm:t>
    </dgm:pt>
    <dgm:pt modelId="{BE7B3AC6-1F97-458B-AA26-DFB2E2FE1A72}" type="pres">
      <dgm:prSet presAssocID="{D0A9C607-F995-41DC-8C0F-40807F0E9A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1F22090-1613-425C-9E0B-8AB637449076}" type="pres">
      <dgm:prSet presAssocID="{4AC1CAD9-133B-4EE8-ADBD-F0C5A1D5C8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43D83E-3068-4E51-8BF9-A4D4513573E0}" type="pres">
      <dgm:prSet presAssocID="{8A8E13DC-CF93-4FAD-9AD6-71E3531A925A}" presName="spacer" presStyleCnt="0"/>
      <dgm:spPr/>
      <dgm:t>
        <a:bodyPr/>
        <a:lstStyle/>
        <a:p>
          <a:endParaRPr lang="zh-TW" altLang="en-US"/>
        </a:p>
      </dgm:t>
    </dgm:pt>
    <dgm:pt modelId="{34CE64A3-5F60-49B8-9303-A9A865EA9E7D}" type="pres">
      <dgm:prSet presAssocID="{472A594A-191A-4B1E-9AD5-8FBCF6F8DA9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9ACC5F-CE13-460A-8D7B-9267C26AA34C}" type="presOf" srcId="{4AC1CAD9-133B-4EE8-ADBD-F0C5A1D5C8C3}" destId="{61F22090-1613-425C-9E0B-8AB637449076}" srcOrd="0" destOrd="0" presId="urn:microsoft.com/office/officeart/2005/8/layout/vList2"/>
    <dgm:cxn modelId="{D1078DDB-2A34-448C-8618-00668CDD27A4}" srcId="{D0A9C607-F995-41DC-8C0F-40807F0E9AC7}" destId="{472A594A-191A-4B1E-9AD5-8FBCF6F8DA95}" srcOrd="1" destOrd="0" parTransId="{B7B7989E-17C4-4FD1-AF31-4F453B245A55}" sibTransId="{1AA57E4D-E799-45D1-B547-DF6A6C95207F}"/>
    <dgm:cxn modelId="{999FC427-CEDB-4A8F-8367-4A6ACA9F1554}" type="presOf" srcId="{472A594A-191A-4B1E-9AD5-8FBCF6F8DA95}" destId="{34CE64A3-5F60-49B8-9303-A9A865EA9E7D}" srcOrd="0" destOrd="0" presId="urn:microsoft.com/office/officeart/2005/8/layout/vList2"/>
    <dgm:cxn modelId="{986BE24F-4399-4EA8-81AF-7369BF1D9FB3}" type="presOf" srcId="{D0A9C607-F995-41DC-8C0F-40807F0E9AC7}" destId="{BE7B3AC6-1F97-458B-AA26-DFB2E2FE1A72}" srcOrd="0" destOrd="0" presId="urn:microsoft.com/office/officeart/2005/8/layout/vList2"/>
    <dgm:cxn modelId="{26949EA4-76BC-47E1-B4FD-6E0AA524A571}" srcId="{D0A9C607-F995-41DC-8C0F-40807F0E9AC7}" destId="{4AC1CAD9-133B-4EE8-ADBD-F0C5A1D5C8C3}" srcOrd="0" destOrd="0" parTransId="{85E27E61-BA10-4ED1-A7EC-3AE780594897}" sibTransId="{8A8E13DC-CF93-4FAD-9AD6-71E3531A925A}"/>
    <dgm:cxn modelId="{60D21EDC-FCDC-4709-8002-CF9DF4F65639}" type="presParOf" srcId="{BE7B3AC6-1F97-458B-AA26-DFB2E2FE1A72}" destId="{61F22090-1613-425C-9E0B-8AB637449076}" srcOrd="0" destOrd="0" presId="urn:microsoft.com/office/officeart/2005/8/layout/vList2"/>
    <dgm:cxn modelId="{CCB41376-AE69-4ADF-BD24-8497A09B79E5}" type="presParOf" srcId="{BE7B3AC6-1F97-458B-AA26-DFB2E2FE1A72}" destId="{6C43D83E-3068-4E51-8BF9-A4D4513573E0}" srcOrd="1" destOrd="0" presId="urn:microsoft.com/office/officeart/2005/8/layout/vList2"/>
    <dgm:cxn modelId="{33AB7E1A-6299-4258-B4CB-C6B4B25848F7}" type="presParOf" srcId="{BE7B3AC6-1F97-458B-AA26-DFB2E2FE1A72}" destId="{34CE64A3-5F60-49B8-9303-A9A865EA9E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E457E7-CCC8-49DF-AB30-388849622E8F}" type="doc">
      <dgm:prSet loTypeId="urn:microsoft.com/office/officeart/2005/8/layout/vList2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A3028CC0-D957-4B24-9A02-AC59885CFFA6}">
      <dgm:prSet custT="1"/>
      <dgm:spPr/>
      <dgm:t>
        <a:bodyPr/>
        <a:lstStyle/>
        <a:p>
          <a:pPr algn="l" rtl="0"/>
          <a:r>
            <a:rPr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（一）教學活動意義化</a:t>
          </a:r>
          <a:endParaRPr lang="zh-TW" sz="2400" dirty="0">
            <a:solidFill>
              <a:schemeClr val="accent4">
                <a:lumMod val="1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E4321A1-8AD5-4C1D-BF3C-85B794563244}" type="parTrans" cxnId="{10A6EE3E-2C3A-425E-9C4F-D8E52BC3F6F9}">
      <dgm:prSet/>
      <dgm:spPr/>
      <dgm:t>
        <a:bodyPr/>
        <a:lstStyle/>
        <a:p>
          <a:endParaRPr lang="zh-TW" altLang="en-US"/>
        </a:p>
      </dgm:t>
    </dgm:pt>
    <dgm:pt modelId="{2889A1DD-2003-4232-B113-CCD0456BE9BC}" type="sibTrans" cxnId="{10A6EE3E-2C3A-425E-9C4F-D8E52BC3F6F9}">
      <dgm:prSet/>
      <dgm:spPr/>
      <dgm:t>
        <a:bodyPr/>
        <a:lstStyle/>
        <a:p>
          <a:endParaRPr lang="zh-TW" altLang="en-US"/>
        </a:p>
      </dgm:t>
    </dgm:pt>
    <dgm:pt modelId="{61B93651-2F03-4E4B-B29C-D524280CFDBE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有效的教學必須教師運用意義化的策略，鼓勵學生將學習主題與學習舊經驗（包括過去、現在及未來的經驗）進行學理上的連結。</a:t>
          </a:r>
        </a:p>
      </dgm:t>
    </dgm:pt>
    <dgm:pt modelId="{389CFF47-7E2E-4B52-822B-3EC91B082EC3}" type="parTrans" cxnId="{BEB90612-6CA3-4C47-B2B9-F076C5D22061}">
      <dgm:prSet/>
      <dgm:spPr/>
      <dgm:t>
        <a:bodyPr/>
        <a:lstStyle/>
        <a:p>
          <a:endParaRPr lang="zh-TW" altLang="en-US"/>
        </a:p>
      </dgm:t>
    </dgm:pt>
    <dgm:pt modelId="{03C824BD-2FF5-454E-A1C4-8B79923A0935}" type="sibTrans" cxnId="{BEB90612-6CA3-4C47-B2B9-F076C5D22061}">
      <dgm:prSet/>
      <dgm:spPr/>
      <dgm:t>
        <a:bodyPr/>
        <a:lstStyle/>
        <a:p>
          <a:endParaRPr lang="zh-TW" altLang="en-US"/>
        </a:p>
      </dgm:t>
    </dgm:pt>
    <dgm:pt modelId="{DB33A4DF-2EEB-4DD1-9802-75E7F0DE2AA4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（二）重視學習的先備條件</a:t>
          </a:r>
        </a:p>
      </dgm:t>
    </dgm:pt>
    <dgm:pt modelId="{02646725-8C36-4B3C-8F47-BDD53C3009A1}" type="parTrans" cxnId="{FE07DEFB-330E-417C-BC5E-E412D4C70205}">
      <dgm:prSet/>
      <dgm:spPr/>
      <dgm:t>
        <a:bodyPr/>
        <a:lstStyle/>
        <a:p>
          <a:endParaRPr lang="zh-TW" altLang="en-US"/>
        </a:p>
      </dgm:t>
    </dgm:pt>
    <dgm:pt modelId="{6D281F83-E6A2-4ED0-AB06-0CD23B0D3B69}" type="sibTrans" cxnId="{FE07DEFB-330E-417C-BC5E-E412D4C70205}">
      <dgm:prSet/>
      <dgm:spPr/>
      <dgm:t>
        <a:bodyPr/>
        <a:lstStyle/>
        <a:p>
          <a:endParaRPr lang="zh-TW" altLang="en-US"/>
        </a:p>
      </dgm:t>
    </dgm:pt>
    <dgm:pt modelId="{526C143C-9777-4A4A-A411-33019E6D6399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 教師在教學前，必須瞭解學習者「已經知道什麼？」、「需要學什麼？」的議題。透過學生學習先備條件的評估，瞭解學生的知識與技能水準，作為調整教學以及學生學習的準備。</a:t>
          </a:r>
        </a:p>
      </dgm:t>
    </dgm:pt>
    <dgm:pt modelId="{06B7FDE5-7891-4576-A94F-F50BB8CEA2CC}" type="parTrans" cxnId="{9AC630E4-F3D6-450D-ADDF-9AE03AACDA71}">
      <dgm:prSet/>
      <dgm:spPr/>
      <dgm:t>
        <a:bodyPr/>
        <a:lstStyle/>
        <a:p>
          <a:endParaRPr lang="zh-TW" altLang="en-US"/>
        </a:p>
      </dgm:t>
    </dgm:pt>
    <dgm:pt modelId="{BF98F2D7-2EC6-4D14-820E-722635B213E8}" type="sibTrans" cxnId="{9AC630E4-F3D6-450D-ADDF-9AE03AACDA71}">
      <dgm:prSet/>
      <dgm:spPr/>
      <dgm:t>
        <a:bodyPr/>
        <a:lstStyle/>
        <a:p>
          <a:endParaRPr lang="zh-TW" altLang="en-US"/>
        </a:p>
      </dgm:t>
    </dgm:pt>
    <dgm:pt modelId="{B9760F00-DCD1-4C62-A420-DC930573E137}" type="pres">
      <dgm:prSet presAssocID="{C9E457E7-CCC8-49DF-AB30-388849622E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3B23F6F-C805-4991-84AA-48C6C314E142}" type="pres">
      <dgm:prSet presAssocID="{A3028CC0-D957-4B24-9A02-AC59885CFFA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1B7375-9BF8-448D-B493-2192C2C0D80E}" type="pres">
      <dgm:prSet presAssocID="{A3028CC0-D957-4B24-9A02-AC59885CFF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44E000-E807-4B2A-83F7-C050203344B0}" type="pres">
      <dgm:prSet presAssocID="{DB33A4DF-2EEB-4DD1-9802-75E7F0DE2A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5227D2-3AE1-4459-A507-425D9408643C}" type="pres">
      <dgm:prSet presAssocID="{DB33A4DF-2EEB-4DD1-9802-75E7F0DE2AA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EB90612-6CA3-4C47-B2B9-F076C5D22061}" srcId="{A3028CC0-D957-4B24-9A02-AC59885CFFA6}" destId="{61B93651-2F03-4E4B-B29C-D524280CFDBE}" srcOrd="0" destOrd="0" parTransId="{389CFF47-7E2E-4B52-822B-3EC91B082EC3}" sibTransId="{03C824BD-2FF5-454E-A1C4-8B79923A0935}"/>
    <dgm:cxn modelId="{C6EF3E09-404F-467A-A11C-4F5A61F0E67E}" type="presOf" srcId="{C9E457E7-CCC8-49DF-AB30-388849622E8F}" destId="{B9760F00-DCD1-4C62-A420-DC930573E137}" srcOrd="0" destOrd="0" presId="urn:microsoft.com/office/officeart/2005/8/layout/vList2"/>
    <dgm:cxn modelId="{10AE2F4F-D43B-4817-AE98-72FFB4AB7758}" type="presOf" srcId="{DB33A4DF-2EEB-4DD1-9802-75E7F0DE2AA4}" destId="{7C44E000-E807-4B2A-83F7-C050203344B0}" srcOrd="0" destOrd="0" presId="urn:microsoft.com/office/officeart/2005/8/layout/vList2"/>
    <dgm:cxn modelId="{9AC630E4-F3D6-450D-ADDF-9AE03AACDA71}" srcId="{DB33A4DF-2EEB-4DD1-9802-75E7F0DE2AA4}" destId="{526C143C-9777-4A4A-A411-33019E6D6399}" srcOrd="0" destOrd="0" parTransId="{06B7FDE5-7891-4576-A94F-F50BB8CEA2CC}" sibTransId="{BF98F2D7-2EC6-4D14-820E-722635B213E8}"/>
    <dgm:cxn modelId="{10A6EE3E-2C3A-425E-9C4F-D8E52BC3F6F9}" srcId="{C9E457E7-CCC8-49DF-AB30-388849622E8F}" destId="{A3028CC0-D957-4B24-9A02-AC59885CFFA6}" srcOrd="0" destOrd="0" parTransId="{AE4321A1-8AD5-4C1D-BF3C-85B794563244}" sibTransId="{2889A1DD-2003-4232-B113-CCD0456BE9BC}"/>
    <dgm:cxn modelId="{54ACF948-BF46-4E15-9B95-46755470706C}" type="presOf" srcId="{526C143C-9777-4A4A-A411-33019E6D6399}" destId="{A15227D2-3AE1-4459-A507-425D9408643C}" srcOrd="0" destOrd="0" presId="urn:microsoft.com/office/officeart/2005/8/layout/vList2"/>
    <dgm:cxn modelId="{64817AB3-28E3-4F8C-83A0-5CFEC329F299}" type="presOf" srcId="{A3028CC0-D957-4B24-9A02-AC59885CFFA6}" destId="{E3B23F6F-C805-4991-84AA-48C6C314E142}" srcOrd="0" destOrd="0" presId="urn:microsoft.com/office/officeart/2005/8/layout/vList2"/>
    <dgm:cxn modelId="{FE07DEFB-330E-417C-BC5E-E412D4C70205}" srcId="{C9E457E7-CCC8-49DF-AB30-388849622E8F}" destId="{DB33A4DF-2EEB-4DD1-9802-75E7F0DE2AA4}" srcOrd="1" destOrd="0" parTransId="{02646725-8C36-4B3C-8F47-BDD53C3009A1}" sibTransId="{6D281F83-E6A2-4ED0-AB06-0CD23B0D3B69}"/>
    <dgm:cxn modelId="{C5C7775F-7E65-47CF-91C6-22E0F4904A6F}" type="presOf" srcId="{61B93651-2F03-4E4B-B29C-D524280CFDBE}" destId="{A41B7375-9BF8-448D-B493-2192C2C0D80E}" srcOrd="0" destOrd="0" presId="urn:microsoft.com/office/officeart/2005/8/layout/vList2"/>
    <dgm:cxn modelId="{87A7807B-38F2-49CF-8215-AB255A91A9E3}" type="presParOf" srcId="{B9760F00-DCD1-4C62-A420-DC930573E137}" destId="{E3B23F6F-C805-4991-84AA-48C6C314E142}" srcOrd="0" destOrd="0" presId="urn:microsoft.com/office/officeart/2005/8/layout/vList2"/>
    <dgm:cxn modelId="{61CD6BD7-B2D6-4F7F-B541-8AE3F0A13095}" type="presParOf" srcId="{B9760F00-DCD1-4C62-A420-DC930573E137}" destId="{A41B7375-9BF8-448D-B493-2192C2C0D80E}" srcOrd="1" destOrd="0" presId="urn:microsoft.com/office/officeart/2005/8/layout/vList2"/>
    <dgm:cxn modelId="{15221067-343A-454D-983A-057456EF012F}" type="presParOf" srcId="{B9760F00-DCD1-4C62-A420-DC930573E137}" destId="{7C44E000-E807-4B2A-83F7-C050203344B0}" srcOrd="2" destOrd="0" presId="urn:microsoft.com/office/officeart/2005/8/layout/vList2"/>
    <dgm:cxn modelId="{816137FE-785F-42F6-99A5-D92C17B56A01}" type="presParOf" srcId="{B9760F00-DCD1-4C62-A420-DC930573E137}" destId="{A15227D2-3AE1-4459-A507-425D940864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447E1C-3380-49DD-811A-46C2499EE7C9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69270E53-8526-45F1-9322-4197482D9E5C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（三）雙向教學溝通原則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37C5DCC-CE26-4B4D-BD44-2C24F45457C1}" type="parTrans" cxnId="{1C3CE4C1-68BD-4D59-B1AE-EC3156C765D3}">
      <dgm:prSet/>
      <dgm:spPr/>
      <dgm:t>
        <a:bodyPr/>
        <a:lstStyle/>
        <a:p>
          <a:endParaRPr lang="zh-TW" altLang="en-US"/>
        </a:p>
      </dgm:t>
    </dgm:pt>
    <dgm:pt modelId="{CBF0EFBF-1F6E-4520-90B3-2C7227BCED0B}" type="sibTrans" cxnId="{1C3CE4C1-68BD-4D59-B1AE-EC3156C765D3}">
      <dgm:prSet/>
      <dgm:spPr/>
      <dgm:t>
        <a:bodyPr/>
        <a:lstStyle/>
        <a:p>
          <a:endParaRPr lang="zh-TW" altLang="en-US"/>
        </a:p>
      </dgm:t>
    </dgm:pt>
    <dgm:pt modelId="{74E9BF14-AE9A-480B-9D81-46BA422BB43A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（四）編選與組織教學內容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CC421B-DCC2-4DC5-BAC0-1A085AECE48E}" type="parTrans" cxnId="{C92D457F-9CFD-4F43-8FC2-8648449A45D2}">
      <dgm:prSet/>
      <dgm:spPr/>
      <dgm:t>
        <a:bodyPr/>
        <a:lstStyle/>
        <a:p>
          <a:endParaRPr lang="zh-TW" altLang="en-US"/>
        </a:p>
      </dgm:t>
    </dgm:pt>
    <dgm:pt modelId="{B929EB7B-FCFE-4C0A-BD6A-5D015B3B00FC}" type="sibTrans" cxnId="{C92D457F-9CFD-4F43-8FC2-8648449A45D2}">
      <dgm:prSet/>
      <dgm:spPr/>
      <dgm:t>
        <a:bodyPr/>
        <a:lstStyle/>
        <a:p>
          <a:endParaRPr lang="zh-TW" altLang="en-US"/>
        </a:p>
      </dgm:t>
    </dgm:pt>
    <dgm:pt modelId="{1AFD152B-DFEF-4AC9-8D71-8D601E880E5C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（五）善用教學媒體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9A7076-A1F0-4003-9571-71B791C8AE44}" type="parTrans" cxnId="{7932869A-E722-45E9-AC0D-E9E1E6960F43}">
      <dgm:prSet/>
      <dgm:spPr/>
      <dgm:t>
        <a:bodyPr/>
        <a:lstStyle/>
        <a:p>
          <a:endParaRPr lang="zh-TW" altLang="en-US"/>
        </a:p>
      </dgm:t>
    </dgm:pt>
    <dgm:pt modelId="{FD601F94-2EA9-4039-BDD4-683F13B1705E}" type="sibTrans" cxnId="{7932869A-E722-45E9-AC0D-E9E1E6960F43}">
      <dgm:prSet/>
      <dgm:spPr/>
      <dgm:t>
        <a:bodyPr/>
        <a:lstStyle/>
        <a:p>
          <a:endParaRPr lang="zh-TW" altLang="en-US"/>
        </a:p>
      </dgm:t>
    </dgm:pt>
    <dgm:pt modelId="{97E54D79-5B80-4BA5-A06C-A18D1FDE9371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教學輔助器材的運用。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94A7CE-3CA9-4E65-A3E3-2266B43792C0}" type="parTrans" cxnId="{1AED9225-AC77-4A5D-887D-026D95B6A870}">
      <dgm:prSet/>
      <dgm:spPr/>
      <dgm:t>
        <a:bodyPr/>
        <a:lstStyle/>
        <a:p>
          <a:endParaRPr lang="zh-TW" altLang="en-US"/>
        </a:p>
      </dgm:t>
    </dgm:pt>
    <dgm:pt modelId="{143FE8CA-D5C6-4004-8E60-65087F9FF0AA}" type="sibTrans" cxnId="{1AED9225-AC77-4A5D-887D-026D95B6A870}">
      <dgm:prSet/>
      <dgm:spPr/>
      <dgm:t>
        <a:bodyPr/>
        <a:lstStyle/>
        <a:p>
          <a:endParaRPr lang="zh-TW" altLang="en-US"/>
        </a:p>
      </dgm:t>
    </dgm:pt>
    <dgm:pt modelId="{365A7B69-C5AE-42DB-8402-4C17299BE939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（六）運用新奇原則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5CC808-C55A-4008-90B9-FE78C32E7094}" type="parTrans" cxnId="{529D762A-9A68-4F07-A3EC-FA3482466AE2}">
      <dgm:prSet/>
      <dgm:spPr/>
      <dgm:t>
        <a:bodyPr/>
        <a:lstStyle/>
        <a:p>
          <a:endParaRPr lang="zh-TW" altLang="en-US"/>
        </a:p>
      </dgm:t>
    </dgm:pt>
    <dgm:pt modelId="{A57582E1-A4A5-48E9-A55A-C58478BCB0D5}" type="sibTrans" cxnId="{529D762A-9A68-4F07-A3EC-FA3482466AE2}">
      <dgm:prSet/>
      <dgm:spPr/>
      <dgm:t>
        <a:bodyPr/>
        <a:lstStyle/>
        <a:p>
          <a:endParaRPr lang="zh-TW" altLang="en-US"/>
        </a:p>
      </dgm:t>
    </dgm:pt>
    <dgm:pt modelId="{7361F401-2D42-4B26-B003-23815D433882}">
      <dgm:prSet custT="1"/>
      <dgm:spPr/>
      <dgm:t>
        <a:bodyPr/>
        <a:lstStyle/>
        <a:p>
          <a:pPr rtl="0"/>
          <a:r>
            <a: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變化教學刺激以維持學生的學習注意力。</a:t>
          </a:r>
          <a:endParaRPr lang="zh-TW" altLang="en-US" sz="28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6E2DEDD-C51C-4482-9A2F-0103A7507416}" type="parTrans" cxnId="{079CE591-2579-415A-9858-D9BFB2BE046B}">
      <dgm:prSet/>
      <dgm:spPr/>
      <dgm:t>
        <a:bodyPr/>
        <a:lstStyle/>
        <a:p>
          <a:endParaRPr lang="zh-TW" altLang="en-US"/>
        </a:p>
      </dgm:t>
    </dgm:pt>
    <dgm:pt modelId="{BF8FA5B8-7E06-48F1-BBE3-660DAC660AF1}" type="sibTrans" cxnId="{079CE591-2579-415A-9858-D9BFB2BE046B}">
      <dgm:prSet/>
      <dgm:spPr/>
      <dgm:t>
        <a:bodyPr/>
        <a:lstStyle/>
        <a:p>
          <a:endParaRPr lang="zh-TW" altLang="en-US"/>
        </a:p>
      </dgm:t>
    </dgm:pt>
    <dgm:pt modelId="{FFEFFE71-C605-4D8C-9C78-00DA74EFAD34}" type="pres">
      <dgm:prSet presAssocID="{D5447E1C-3380-49DD-811A-46C2499EE7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6996028-1EE9-41A1-82BA-0CFAF8494E6A}" type="pres">
      <dgm:prSet presAssocID="{69270E53-8526-45F1-9322-4197482D9E5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457CF2-07E4-4F46-9641-ECB09F49DA44}" type="pres">
      <dgm:prSet presAssocID="{CBF0EFBF-1F6E-4520-90B3-2C7227BCED0B}" presName="spacer" presStyleCnt="0"/>
      <dgm:spPr/>
    </dgm:pt>
    <dgm:pt modelId="{2BD3DB6C-635A-454D-9934-1E533A3A29FB}" type="pres">
      <dgm:prSet presAssocID="{74E9BF14-AE9A-480B-9D81-46BA422BB43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2E5497-82C8-48DB-A9E2-6D57A307A5D3}" type="pres">
      <dgm:prSet presAssocID="{B929EB7B-FCFE-4C0A-BD6A-5D015B3B00FC}" presName="spacer" presStyleCnt="0"/>
      <dgm:spPr/>
    </dgm:pt>
    <dgm:pt modelId="{E0300F86-1CA6-4FEB-8371-76D877FD0851}" type="pres">
      <dgm:prSet presAssocID="{1AFD152B-DFEF-4AC9-8D71-8D601E880E5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CE7928-EB2B-441B-9071-843549AFF77C}" type="pres">
      <dgm:prSet presAssocID="{1AFD152B-DFEF-4AC9-8D71-8D601E880E5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FA6201-391F-42D8-92CA-AFF4336C0153}" type="pres">
      <dgm:prSet presAssocID="{365A7B69-C5AE-42DB-8402-4C17299BE93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332533-0088-4204-A531-5298A3BC058E}" type="pres">
      <dgm:prSet presAssocID="{365A7B69-C5AE-42DB-8402-4C17299BE93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77C8B5B-2F0D-418E-A756-F4388C34DD62}" type="presOf" srcId="{365A7B69-C5AE-42DB-8402-4C17299BE939}" destId="{F3FA6201-391F-42D8-92CA-AFF4336C0153}" srcOrd="0" destOrd="0" presId="urn:microsoft.com/office/officeart/2005/8/layout/vList2"/>
    <dgm:cxn modelId="{C92D457F-9CFD-4F43-8FC2-8648449A45D2}" srcId="{D5447E1C-3380-49DD-811A-46C2499EE7C9}" destId="{74E9BF14-AE9A-480B-9D81-46BA422BB43A}" srcOrd="1" destOrd="0" parTransId="{7FCC421B-DCC2-4DC5-BAC0-1A085AECE48E}" sibTransId="{B929EB7B-FCFE-4C0A-BD6A-5D015B3B00FC}"/>
    <dgm:cxn modelId="{CAB23F4A-8CAF-47F4-B217-24BED0D2FEA4}" type="presOf" srcId="{69270E53-8526-45F1-9322-4197482D9E5C}" destId="{B6996028-1EE9-41A1-82BA-0CFAF8494E6A}" srcOrd="0" destOrd="0" presId="urn:microsoft.com/office/officeart/2005/8/layout/vList2"/>
    <dgm:cxn modelId="{0159CE38-3A19-47DA-ADA0-12236BC5E764}" type="presOf" srcId="{97E54D79-5B80-4BA5-A06C-A18D1FDE9371}" destId="{6BCE7928-EB2B-441B-9071-843549AFF77C}" srcOrd="0" destOrd="0" presId="urn:microsoft.com/office/officeart/2005/8/layout/vList2"/>
    <dgm:cxn modelId="{1A0CEC7C-4E79-4583-A50E-15A61EA615AB}" type="presOf" srcId="{1AFD152B-DFEF-4AC9-8D71-8D601E880E5C}" destId="{E0300F86-1CA6-4FEB-8371-76D877FD0851}" srcOrd="0" destOrd="0" presId="urn:microsoft.com/office/officeart/2005/8/layout/vList2"/>
    <dgm:cxn modelId="{87631117-95BE-45CF-9009-6F632C8F9468}" type="presOf" srcId="{D5447E1C-3380-49DD-811A-46C2499EE7C9}" destId="{FFEFFE71-C605-4D8C-9C78-00DA74EFAD34}" srcOrd="0" destOrd="0" presId="urn:microsoft.com/office/officeart/2005/8/layout/vList2"/>
    <dgm:cxn modelId="{079CE591-2579-415A-9858-D9BFB2BE046B}" srcId="{365A7B69-C5AE-42DB-8402-4C17299BE939}" destId="{7361F401-2D42-4B26-B003-23815D433882}" srcOrd="0" destOrd="0" parTransId="{E6E2DEDD-C51C-4482-9A2F-0103A7507416}" sibTransId="{BF8FA5B8-7E06-48F1-BBE3-660DAC660AF1}"/>
    <dgm:cxn modelId="{1C3CE4C1-68BD-4D59-B1AE-EC3156C765D3}" srcId="{D5447E1C-3380-49DD-811A-46C2499EE7C9}" destId="{69270E53-8526-45F1-9322-4197482D9E5C}" srcOrd="0" destOrd="0" parTransId="{A37C5DCC-CE26-4B4D-BD44-2C24F45457C1}" sibTransId="{CBF0EFBF-1F6E-4520-90B3-2C7227BCED0B}"/>
    <dgm:cxn modelId="{CB4CE7DC-C9A5-4F85-A573-6AA23D954924}" type="presOf" srcId="{74E9BF14-AE9A-480B-9D81-46BA422BB43A}" destId="{2BD3DB6C-635A-454D-9934-1E533A3A29FB}" srcOrd="0" destOrd="0" presId="urn:microsoft.com/office/officeart/2005/8/layout/vList2"/>
    <dgm:cxn modelId="{7932869A-E722-45E9-AC0D-E9E1E6960F43}" srcId="{D5447E1C-3380-49DD-811A-46C2499EE7C9}" destId="{1AFD152B-DFEF-4AC9-8D71-8D601E880E5C}" srcOrd="2" destOrd="0" parTransId="{959A7076-A1F0-4003-9571-71B791C8AE44}" sibTransId="{FD601F94-2EA9-4039-BDD4-683F13B1705E}"/>
    <dgm:cxn modelId="{4CB4F630-2D0A-4C8F-988E-8F26FF2BA931}" type="presOf" srcId="{7361F401-2D42-4B26-B003-23815D433882}" destId="{EE332533-0088-4204-A531-5298A3BC058E}" srcOrd="0" destOrd="0" presId="urn:microsoft.com/office/officeart/2005/8/layout/vList2"/>
    <dgm:cxn modelId="{1AED9225-AC77-4A5D-887D-026D95B6A870}" srcId="{1AFD152B-DFEF-4AC9-8D71-8D601E880E5C}" destId="{97E54D79-5B80-4BA5-A06C-A18D1FDE9371}" srcOrd="0" destOrd="0" parTransId="{D594A7CE-3CA9-4E65-A3E3-2266B43792C0}" sibTransId="{143FE8CA-D5C6-4004-8E60-65087F9FF0AA}"/>
    <dgm:cxn modelId="{529D762A-9A68-4F07-A3EC-FA3482466AE2}" srcId="{D5447E1C-3380-49DD-811A-46C2499EE7C9}" destId="{365A7B69-C5AE-42DB-8402-4C17299BE939}" srcOrd="3" destOrd="0" parTransId="{065CC808-C55A-4008-90B9-FE78C32E7094}" sibTransId="{A57582E1-A4A5-48E9-A55A-C58478BCB0D5}"/>
    <dgm:cxn modelId="{839F6A29-7C6E-4E82-80AE-67BDCB6B12F5}" type="presParOf" srcId="{FFEFFE71-C605-4D8C-9C78-00DA74EFAD34}" destId="{B6996028-1EE9-41A1-82BA-0CFAF8494E6A}" srcOrd="0" destOrd="0" presId="urn:microsoft.com/office/officeart/2005/8/layout/vList2"/>
    <dgm:cxn modelId="{E052686A-B60F-4626-9F34-68722AC83CE1}" type="presParOf" srcId="{FFEFFE71-C605-4D8C-9C78-00DA74EFAD34}" destId="{24457CF2-07E4-4F46-9641-ECB09F49DA44}" srcOrd="1" destOrd="0" presId="urn:microsoft.com/office/officeart/2005/8/layout/vList2"/>
    <dgm:cxn modelId="{79C88B28-40E5-44EA-B5F7-13DE21008742}" type="presParOf" srcId="{FFEFFE71-C605-4D8C-9C78-00DA74EFAD34}" destId="{2BD3DB6C-635A-454D-9934-1E533A3A29FB}" srcOrd="2" destOrd="0" presId="urn:microsoft.com/office/officeart/2005/8/layout/vList2"/>
    <dgm:cxn modelId="{BD0EA962-9DF6-47AE-AFC0-8BC2C4EC1994}" type="presParOf" srcId="{FFEFFE71-C605-4D8C-9C78-00DA74EFAD34}" destId="{0C2E5497-82C8-48DB-A9E2-6D57A307A5D3}" srcOrd="3" destOrd="0" presId="urn:microsoft.com/office/officeart/2005/8/layout/vList2"/>
    <dgm:cxn modelId="{528EB6F4-1E16-4ADD-B91F-CC2AE949BC54}" type="presParOf" srcId="{FFEFFE71-C605-4D8C-9C78-00DA74EFAD34}" destId="{E0300F86-1CA6-4FEB-8371-76D877FD0851}" srcOrd="4" destOrd="0" presId="urn:microsoft.com/office/officeart/2005/8/layout/vList2"/>
    <dgm:cxn modelId="{04CD648F-FDBA-4BBE-89D1-A089FEE853E1}" type="presParOf" srcId="{FFEFFE71-C605-4D8C-9C78-00DA74EFAD34}" destId="{6BCE7928-EB2B-441B-9071-843549AFF77C}" srcOrd="5" destOrd="0" presId="urn:microsoft.com/office/officeart/2005/8/layout/vList2"/>
    <dgm:cxn modelId="{1051F000-F6A7-4AD9-87D7-14211E0E2380}" type="presParOf" srcId="{FFEFFE71-C605-4D8C-9C78-00DA74EFAD34}" destId="{F3FA6201-391F-42D8-92CA-AFF4336C0153}" srcOrd="6" destOrd="0" presId="urn:microsoft.com/office/officeart/2005/8/layout/vList2"/>
    <dgm:cxn modelId="{EA9C6DB0-B45C-41F0-A282-0F4DFFF50121}" type="presParOf" srcId="{FFEFFE71-C605-4D8C-9C78-00DA74EFAD34}" destId="{EE332533-0088-4204-A531-5298A3BC058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EB2130-77AA-4920-9114-208AE35B8F7F}" type="doc">
      <dgm:prSet loTypeId="urn:microsoft.com/office/officeart/2005/8/layout/vList2" loCatId="list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0EB39B97-CD83-416C-AA9E-A43DAC6CBE3D}" type="pres">
      <dgm:prSet presAssocID="{D4EB2130-77AA-4920-9114-208AE35B8F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059230-4CE7-44C1-85C2-82D19EC03AF0}" type="presOf" srcId="{D4EB2130-77AA-4920-9114-208AE35B8F7F}" destId="{0EB39B97-CD83-416C-AA9E-A43DAC6CBE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A65CC7-632D-4836-99E8-29654D96284B}">
      <dsp:nvSpPr>
        <dsp:cNvPr id="0" name=""/>
        <dsp:cNvSpPr/>
      </dsp:nvSpPr>
      <dsp:spPr>
        <a:xfrm>
          <a:off x="0" y="0"/>
          <a:ext cx="8280920" cy="1415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（一）英語系的國家或地區大多慣用「</a:t>
          </a:r>
          <a:r>
            <a:rPr lang="en-US" altLang="en-US" sz="2400" kern="1200" dirty="0">
              <a:latin typeface="MS UI Gothic" panose="020B0600070205080204" pitchFamily="34" charset="-128"/>
              <a:ea typeface="MS UI Gothic" panose="020B0600070205080204" pitchFamily="34" charset="-128"/>
            </a:rPr>
            <a:t>teaching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」，美語系的國家則常用「</a:t>
          </a:r>
          <a:r>
            <a:rPr lang="en-US" altLang="en-US" sz="2400" kern="1200" dirty="0">
              <a:latin typeface="MS UI Gothic" panose="020B0600070205080204" pitchFamily="34" charset="-128"/>
              <a:ea typeface="MS UI Gothic" panose="020B0600070205080204" pitchFamily="34" charset="-128"/>
            </a:rPr>
            <a:t>instruction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」。</a:t>
          </a:r>
        </a:p>
      </dsp:txBody>
      <dsp:txXfrm>
        <a:off x="0" y="0"/>
        <a:ext cx="8280920" cy="1415700"/>
      </dsp:txXfrm>
    </dsp:sp>
    <dsp:sp modelId="{CC593E69-8920-470C-914F-6371136DB4E7}">
      <dsp:nvSpPr>
        <dsp:cNvPr id="0" name=""/>
        <dsp:cNvSpPr/>
      </dsp:nvSpPr>
      <dsp:spPr>
        <a:xfrm>
          <a:off x="0" y="1533764"/>
          <a:ext cx="8280920" cy="1415700"/>
        </a:xfrm>
        <a:prstGeom prst="roundRect">
          <a:avLst/>
        </a:prstGeom>
        <a:gradFill rotWithShape="0">
          <a:gsLst>
            <a:gs pos="0">
              <a:schemeClr val="accent2">
                <a:hueOff val="-9741536"/>
                <a:satOff val="58574"/>
                <a:lumOff val="-24509"/>
                <a:alphaOff val="0"/>
                <a:tint val="50000"/>
                <a:satMod val="300000"/>
              </a:schemeClr>
            </a:gs>
            <a:gs pos="35000">
              <a:schemeClr val="accent2">
                <a:hueOff val="-9741536"/>
                <a:satOff val="58574"/>
                <a:lumOff val="-24509"/>
                <a:alphaOff val="0"/>
                <a:tint val="37000"/>
                <a:satMod val="300000"/>
              </a:schemeClr>
            </a:gs>
            <a:gs pos="100000">
              <a:schemeClr val="accent2">
                <a:hueOff val="-9741536"/>
                <a:satOff val="58574"/>
                <a:lumOff val="-245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（二）教導係指經由人</a:t>
          </a:r>
          <a:r>
            <a:rPr lang="en-US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――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非由視聽媒體</a:t>
          </a:r>
          <a:r>
            <a:rPr lang="en-US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――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教師現場傳授的學習經驗。教學則泛指一切學習經驗，經由各種學習管道得來的經驗。</a:t>
          </a:r>
        </a:p>
      </dsp:txBody>
      <dsp:txXfrm>
        <a:off x="0" y="1533764"/>
        <a:ext cx="8280920" cy="14157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E8E68C-A855-4BA3-8873-87D303AA96E0}">
      <dsp:nvSpPr>
        <dsp:cNvPr id="0" name=""/>
        <dsp:cNvSpPr/>
      </dsp:nvSpPr>
      <dsp:spPr>
        <a:xfrm>
          <a:off x="0" y="188029"/>
          <a:ext cx="8208912" cy="7142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（七）教學示範原則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88029"/>
        <a:ext cx="8208912" cy="714285"/>
      </dsp:txXfrm>
    </dsp:sp>
    <dsp:sp modelId="{1FCB83AA-645A-4E22-AC3B-45E5422759A2}">
      <dsp:nvSpPr>
        <dsp:cNvPr id="0" name=""/>
        <dsp:cNvSpPr/>
      </dsp:nvSpPr>
      <dsp:spPr>
        <a:xfrm>
          <a:off x="0" y="902314"/>
          <a:ext cx="8208912" cy="87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教師教學歷程中，向學生展示記憶、思考、行動與解決問題的過程，讓學生瞭解教師教學思考與決定。</a:t>
          </a:r>
          <a:endParaRPr lang="zh-TW" sz="2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902314"/>
        <a:ext cx="8208912" cy="870952"/>
      </dsp:txXfrm>
    </dsp:sp>
    <dsp:sp modelId="{6C4C0A19-6966-4FB6-9F77-4578B6B90CA4}">
      <dsp:nvSpPr>
        <dsp:cNvPr id="0" name=""/>
        <dsp:cNvSpPr/>
      </dsp:nvSpPr>
      <dsp:spPr>
        <a:xfrm>
          <a:off x="0" y="1773267"/>
          <a:ext cx="8208912" cy="7142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（八）積極的練習原則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773267"/>
        <a:ext cx="8208912" cy="714285"/>
      </dsp:txXfrm>
    </dsp:sp>
    <dsp:sp modelId="{D69D052F-5F31-47CD-BC1C-F0531236FDFF}">
      <dsp:nvSpPr>
        <dsp:cNvPr id="0" name=""/>
        <dsp:cNvSpPr/>
      </dsp:nvSpPr>
      <dsp:spPr>
        <a:xfrm>
          <a:off x="0" y="2582592"/>
          <a:ext cx="8208912" cy="7142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（九）適性的情境與結果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582592"/>
        <a:ext cx="8208912" cy="714285"/>
      </dsp:txXfrm>
    </dsp:sp>
    <dsp:sp modelId="{5E973570-144A-424C-A1F3-E3EF12351093}">
      <dsp:nvSpPr>
        <dsp:cNvPr id="0" name=""/>
        <dsp:cNvSpPr/>
      </dsp:nvSpPr>
      <dsp:spPr>
        <a:xfrm>
          <a:off x="0" y="3296877"/>
          <a:ext cx="820891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應該提供讓學生可以感受到愉悅的情境與後果。</a:t>
          </a:r>
          <a:endParaRPr lang="zh-TW" sz="2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296877"/>
        <a:ext cx="8208912" cy="546480"/>
      </dsp:txXfrm>
    </dsp:sp>
    <dsp:sp modelId="{893C7F38-0753-4CC9-B541-C4071710793B}">
      <dsp:nvSpPr>
        <dsp:cNvPr id="0" name=""/>
        <dsp:cNvSpPr/>
      </dsp:nvSpPr>
      <dsp:spPr>
        <a:xfrm>
          <a:off x="0" y="3843357"/>
          <a:ext cx="8208912" cy="7142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（十）一致性原則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843357"/>
        <a:ext cx="8208912" cy="714285"/>
      </dsp:txXfrm>
    </dsp:sp>
    <dsp:sp modelId="{6A2751F3-87C8-4F3B-9498-5BB01F6D8537}">
      <dsp:nvSpPr>
        <dsp:cNvPr id="0" name=""/>
        <dsp:cNvSpPr/>
      </dsp:nvSpPr>
      <dsp:spPr>
        <a:xfrm>
          <a:off x="0" y="4557642"/>
          <a:ext cx="8208912" cy="87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教師應該設法讓教學目標、內容、活動、練習概念等能前後一致。</a:t>
          </a:r>
          <a:endParaRPr lang="zh-TW" sz="2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4557642"/>
        <a:ext cx="8208912" cy="87095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42B915-E062-4E65-9CAA-C6EE7AF15BA9}">
      <dsp:nvSpPr>
        <dsp:cNvPr id="0" name=""/>
        <dsp:cNvSpPr/>
      </dsp:nvSpPr>
      <dsp:spPr>
        <a:xfrm>
          <a:off x="0" y="2112"/>
          <a:ext cx="8712968" cy="31671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（一）教學信念是教師在教學歷程中，對於歷程中所有的相關因素及變項所持有且信以為真的</a:t>
          </a:r>
          <a:r>
            <a:rPr lang="zh-TW" altLang="en-US" sz="26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觀點與想法</a:t>
          </a: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en-US" altLang="zh-TW" sz="2600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這些</a:t>
          </a: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觀點是由個人所持有各種信念單位組織而成的系統</a:t>
          </a: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en-US" altLang="zh-TW" sz="2600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包括</a:t>
          </a: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對自我概念、課程發展、教材教法、教學理論、教學方法、教學活動、學生學習活動等方面的信念。</a:t>
          </a:r>
          <a:endParaRPr lang="zh-TW" altLang="en-US" sz="2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112"/>
        <a:ext cx="8712968" cy="3167185"/>
      </dsp:txXfrm>
    </dsp:sp>
    <dsp:sp modelId="{D259C027-2A06-4412-8F6A-A1488FC9F0C4}">
      <dsp:nvSpPr>
        <dsp:cNvPr id="0" name=""/>
        <dsp:cNvSpPr/>
      </dsp:nvSpPr>
      <dsp:spPr>
        <a:xfrm>
          <a:off x="0" y="3180735"/>
          <a:ext cx="8712968" cy="1757467"/>
        </a:xfrm>
        <a:prstGeom prst="roundRect">
          <a:avLst/>
        </a:prstGeom>
        <a:gradFill rotWithShape="0">
          <a:gsLst>
            <a:gs pos="0">
              <a:schemeClr val="accent3">
                <a:hueOff val="-3758508"/>
                <a:satOff val="-34013"/>
                <a:lumOff val="15294"/>
                <a:alphaOff val="0"/>
                <a:tint val="50000"/>
                <a:satMod val="300000"/>
              </a:schemeClr>
            </a:gs>
            <a:gs pos="35000">
              <a:schemeClr val="accent3">
                <a:hueOff val="-3758508"/>
                <a:satOff val="-34013"/>
                <a:lumOff val="15294"/>
                <a:alphaOff val="0"/>
                <a:tint val="37000"/>
                <a:satMod val="300000"/>
              </a:schemeClr>
            </a:gs>
            <a:gs pos="100000">
              <a:schemeClr val="accent3">
                <a:hueOff val="-3758508"/>
                <a:satOff val="-34013"/>
                <a:lumOff val="1529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（二）教學信念會影響對教師的評估、知覺、計畫，並且決定教學活動的進行。</a:t>
          </a:r>
        </a:p>
      </dsp:txBody>
      <dsp:txXfrm>
        <a:off x="0" y="3180735"/>
        <a:ext cx="8712968" cy="175746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4FBFE0-C3C2-4B1E-9838-CAAEAF60113D}">
      <dsp:nvSpPr>
        <dsp:cNvPr id="0" name=""/>
        <dsp:cNvSpPr/>
      </dsp:nvSpPr>
      <dsp:spPr>
        <a:xfrm>
          <a:off x="0" y="0"/>
          <a:ext cx="8496944" cy="5258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（五）確認並瞭解影響學習準備度的各項因素</a:t>
          </a:r>
          <a:endParaRPr lang="zh-TW" altLang="en-US" sz="2800" kern="1200" dirty="0">
            <a:solidFill>
              <a:srgbClr val="0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0"/>
        <a:ext cx="8496944" cy="525814"/>
      </dsp:txXfrm>
    </dsp:sp>
    <dsp:sp modelId="{EA1C6EE7-A7B1-4B92-8CCD-8DD9CD13610A}">
      <dsp:nvSpPr>
        <dsp:cNvPr id="0" name=""/>
        <dsp:cNvSpPr/>
      </dsp:nvSpPr>
      <dsp:spPr>
        <a:xfrm>
          <a:off x="0" y="539559"/>
          <a:ext cx="8496944" cy="525814"/>
        </a:xfrm>
        <a:prstGeom prst="roundRect">
          <a:avLst/>
        </a:prstGeom>
        <a:solidFill>
          <a:schemeClr val="accent3">
            <a:hueOff val="-469813"/>
            <a:satOff val="-4252"/>
            <a:lumOff val="19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（六）激發學習者的學習動機</a:t>
          </a:r>
        </a:p>
      </dsp:txBody>
      <dsp:txXfrm>
        <a:off x="0" y="539559"/>
        <a:ext cx="8496944" cy="525814"/>
      </dsp:txXfrm>
    </dsp:sp>
    <dsp:sp modelId="{D4B836B2-1AC8-4ED6-AADB-8E7DA237A30C}">
      <dsp:nvSpPr>
        <dsp:cNvPr id="0" name=""/>
        <dsp:cNvSpPr/>
      </dsp:nvSpPr>
      <dsp:spPr>
        <a:xfrm>
          <a:off x="0" y="1076159"/>
          <a:ext cx="8496944" cy="525814"/>
        </a:xfrm>
        <a:prstGeom prst="roundRect">
          <a:avLst/>
        </a:prstGeom>
        <a:solidFill>
          <a:schemeClr val="accent3">
            <a:hueOff val="-939627"/>
            <a:satOff val="-8503"/>
            <a:lumOff val="38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（七）設計評量形式與資料的解釋</a:t>
          </a:r>
        </a:p>
      </dsp:txBody>
      <dsp:txXfrm>
        <a:off x="0" y="1076159"/>
        <a:ext cx="8496944" cy="525814"/>
      </dsp:txXfrm>
    </dsp:sp>
    <dsp:sp modelId="{1E9F5E25-2B90-41C8-8BAE-E13A39BD13DC}">
      <dsp:nvSpPr>
        <dsp:cNvPr id="0" name=""/>
        <dsp:cNvSpPr/>
      </dsp:nvSpPr>
      <dsp:spPr>
        <a:xfrm>
          <a:off x="0" y="1612760"/>
          <a:ext cx="8496944" cy="525814"/>
        </a:xfrm>
        <a:prstGeom prst="roundRect">
          <a:avLst/>
        </a:prstGeom>
        <a:solidFill>
          <a:schemeClr val="accent3">
            <a:hueOff val="-1409440"/>
            <a:satOff val="-12755"/>
            <a:lumOff val="573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（八）尋求各類教學資源與教材</a:t>
          </a:r>
        </a:p>
      </dsp:txBody>
      <dsp:txXfrm>
        <a:off x="0" y="1612760"/>
        <a:ext cx="8496944" cy="525814"/>
      </dsp:txXfrm>
    </dsp:sp>
    <dsp:sp modelId="{2F75FA59-53CC-481C-91C2-9CA7BFC73E45}">
      <dsp:nvSpPr>
        <dsp:cNvPr id="0" name=""/>
        <dsp:cNvSpPr/>
      </dsp:nvSpPr>
      <dsp:spPr>
        <a:xfrm>
          <a:off x="0" y="2149360"/>
          <a:ext cx="8496944" cy="525814"/>
        </a:xfrm>
        <a:prstGeom prst="roundRect">
          <a:avLst/>
        </a:prstGeom>
        <a:solidFill>
          <a:schemeClr val="accent3">
            <a:hueOff val="-1879254"/>
            <a:satOff val="-17007"/>
            <a:lumOff val="7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（九）瞭解影響學習的各種人際關係</a:t>
          </a:r>
        </a:p>
      </dsp:txBody>
      <dsp:txXfrm>
        <a:off x="0" y="2149360"/>
        <a:ext cx="8496944" cy="525814"/>
      </dsp:txXfrm>
    </dsp:sp>
    <dsp:sp modelId="{EA730381-2619-43E4-8F1F-E761357E5459}">
      <dsp:nvSpPr>
        <dsp:cNvPr id="0" name=""/>
        <dsp:cNvSpPr/>
      </dsp:nvSpPr>
      <dsp:spPr>
        <a:xfrm>
          <a:off x="0" y="2685961"/>
          <a:ext cx="8496944" cy="525814"/>
        </a:xfrm>
        <a:prstGeom prst="roundRect">
          <a:avLst/>
        </a:prstGeom>
        <a:solidFill>
          <a:schemeClr val="accent3">
            <a:hueOff val="-2349067"/>
            <a:satOff val="-21258"/>
            <a:lumOff val="95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（十）瞭解複雜的人類行為</a:t>
          </a:r>
        </a:p>
      </dsp:txBody>
      <dsp:txXfrm>
        <a:off x="0" y="2685961"/>
        <a:ext cx="8496944" cy="525814"/>
      </dsp:txXfrm>
    </dsp:sp>
    <dsp:sp modelId="{8EFA4065-BC82-4EFF-8B3A-C643915C1C3C}">
      <dsp:nvSpPr>
        <dsp:cNvPr id="0" name=""/>
        <dsp:cNvSpPr/>
      </dsp:nvSpPr>
      <dsp:spPr>
        <a:xfrm>
          <a:off x="0" y="3222561"/>
          <a:ext cx="8496944" cy="525814"/>
        </a:xfrm>
        <a:prstGeom prst="roundRect">
          <a:avLst/>
        </a:prstGeom>
        <a:solidFill>
          <a:schemeClr val="accent3">
            <a:hueOff val="-2818881"/>
            <a:satOff val="-25510"/>
            <a:lumOff val="1147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（十一）更新課程內容與教學方法</a:t>
          </a:r>
        </a:p>
      </dsp:txBody>
      <dsp:txXfrm>
        <a:off x="0" y="3222561"/>
        <a:ext cx="8496944" cy="525814"/>
      </dsp:txXfrm>
    </dsp:sp>
    <dsp:sp modelId="{AF7A6360-75D8-4D6E-AB42-C233E016BD0A}">
      <dsp:nvSpPr>
        <dsp:cNvPr id="0" name=""/>
        <dsp:cNvSpPr/>
      </dsp:nvSpPr>
      <dsp:spPr>
        <a:xfrm>
          <a:off x="0" y="3759161"/>
          <a:ext cx="8496944" cy="525814"/>
        </a:xfrm>
        <a:prstGeom prst="roundRect">
          <a:avLst/>
        </a:prstGeom>
        <a:solidFill>
          <a:schemeClr val="accent3">
            <a:hueOff val="-3288695"/>
            <a:satOff val="-29761"/>
            <a:lumOff val="133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（十二）改進教室分組技巧</a:t>
          </a:r>
        </a:p>
      </dsp:txBody>
      <dsp:txXfrm>
        <a:off x="0" y="3759161"/>
        <a:ext cx="8496944" cy="525814"/>
      </dsp:txXfrm>
    </dsp:sp>
    <dsp:sp modelId="{2F7E7C92-C16B-4FF6-9D06-D2825D13F33C}">
      <dsp:nvSpPr>
        <dsp:cNvPr id="0" name=""/>
        <dsp:cNvSpPr/>
      </dsp:nvSpPr>
      <dsp:spPr>
        <a:xfrm>
          <a:off x="0" y="4295762"/>
          <a:ext cx="8496944" cy="525814"/>
        </a:xfrm>
        <a:prstGeom prst="roundRect">
          <a:avLst/>
        </a:prstGeom>
        <a:solidFill>
          <a:schemeClr val="accent3">
            <a:hueOff val="-3758508"/>
            <a:satOff val="-34013"/>
            <a:lumOff val="1529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（十三）獲得教學計畫的行政協助</a:t>
          </a:r>
        </a:p>
      </dsp:txBody>
      <dsp:txXfrm>
        <a:off x="0" y="4295762"/>
        <a:ext cx="8496944" cy="525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C734C-8D2D-477D-926A-C984AB55BF1D}">
      <dsp:nvSpPr>
        <dsp:cNvPr id="0" name=""/>
        <dsp:cNvSpPr/>
      </dsp:nvSpPr>
      <dsp:spPr>
        <a:xfrm>
          <a:off x="0" y="197646"/>
          <a:ext cx="8280920" cy="1053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500" b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「</a:t>
          </a:r>
          <a:r>
            <a:rPr lang="zh-TW" sz="25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訓練</a:t>
          </a:r>
          <a:r>
            <a:rPr lang="zh-TW" sz="2500" b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」一詞，著重個人獲得特定的技能，可以即學即用。譬如，在職業教育方面，學生學會職場所需的各種技能。</a:t>
          </a:r>
          <a:endParaRPr lang="zh-TW" sz="25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97646"/>
        <a:ext cx="8280920" cy="1053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37C267-4E03-4D14-9ED3-A90016F9F007}">
      <dsp:nvSpPr>
        <dsp:cNvPr id="0" name=""/>
        <dsp:cNvSpPr/>
      </dsp:nvSpPr>
      <dsp:spPr>
        <a:xfrm>
          <a:off x="0" y="84851"/>
          <a:ext cx="8208912" cy="1635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（一）課程就是在學校及教師的指導之下，學生所進行學習的一切科目、學科、活動、及經驗。它是學習者進行一切學習活動及經驗的總合。</a:t>
          </a:r>
          <a:endParaRPr lang="zh-TW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84851"/>
        <a:ext cx="8208912" cy="1635075"/>
      </dsp:txXfrm>
    </dsp:sp>
    <dsp:sp modelId="{AF9AAC7E-6D99-4DEE-BF3F-F944A88BEE51}">
      <dsp:nvSpPr>
        <dsp:cNvPr id="0" name=""/>
        <dsp:cNvSpPr/>
      </dsp:nvSpPr>
      <dsp:spPr>
        <a:xfrm>
          <a:off x="0" y="1929804"/>
          <a:ext cx="8208912" cy="1635075"/>
        </a:xfrm>
        <a:prstGeom prst="roundRect">
          <a:avLst/>
        </a:prstGeom>
        <a:solidFill>
          <a:schemeClr val="accent2">
            <a:hueOff val="-9741536"/>
            <a:satOff val="58574"/>
            <a:lumOff val="-2450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（二）大體上，課程偏向教育的「內容」，屬於「</a:t>
          </a:r>
          <a:r>
            <a:rPr lang="en-US" altLang="zh-TW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What</a:t>
          </a:r>
          <a:r>
            <a:rPr lang="zh-TW" altLang="zh-TW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」的問題；而教學是偏向教育的「方法」，屬於「</a:t>
          </a:r>
          <a:r>
            <a:rPr lang="en-US" altLang="zh-TW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How</a:t>
          </a:r>
          <a:r>
            <a:rPr lang="zh-TW" altLang="zh-TW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」的問題。</a:t>
          </a:r>
        </a:p>
      </dsp:txBody>
      <dsp:txXfrm>
        <a:off x="0" y="1929804"/>
        <a:ext cx="8208912" cy="163507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E35103-4A67-44FB-AB04-D432BD4D1CD1}">
      <dsp:nvSpPr>
        <dsp:cNvPr id="0" name=""/>
        <dsp:cNvSpPr/>
      </dsp:nvSpPr>
      <dsp:spPr>
        <a:xfrm>
          <a:off x="-6305427" y="-950657"/>
          <a:ext cx="7396996" cy="7396996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975F2-8D8B-46E0-8344-77E153E3B638}">
      <dsp:nvSpPr>
        <dsp:cNvPr id="0" name=""/>
        <dsp:cNvSpPr/>
      </dsp:nvSpPr>
      <dsp:spPr>
        <a:xfrm>
          <a:off x="693869" y="648075"/>
          <a:ext cx="8258654" cy="1894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19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（一）「</a:t>
          </a:r>
          <a:r>
            <a:rPr lang="zh-TW" altLang="zh-TW" sz="26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科學</a:t>
          </a:r>
          <a:r>
            <a:rPr lang="zh-TW" alt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」（</a:t>
          </a:r>
          <a:r>
            <a:rPr lang="en-US" altLang="zh-TW" sz="2600" kern="1200" dirty="0" smtClean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rPr>
            <a:t>science</a:t>
          </a:r>
          <a:r>
            <a:rPr lang="zh-TW" alt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）是在專業的實務領域裡，有系統的探究方法。因此，教育的活動諸如課程計畫、教學、學校組織與行政都可說是「</a:t>
          </a:r>
          <a:r>
            <a:rPr lang="zh-TW" altLang="zh-TW" sz="26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科學的</a:t>
          </a:r>
          <a:r>
            <a:rPr lang="zh-TW" alt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」，如果它們是以嚴謹的知識技巧，有系統地執行。</a:t>
          </a:r>
          <a:endParaRPr lang="zh-TW" sz="26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93869" y="648075"/>
        <a:ext cx="8258654" cy="1894259"/>
      </dsp:txXfrm>
    </dsp:sp>
    <dsp:sp modelId="{96A8A8CA-7A7E-4BC5-96D6-20B0443C09EB}">
      <dsp:nvSpPr>
        <dsp:cNvPr id="0" name=""/>
        <dsp:cNvSpPr/>
      </dsp:nvSpPr>
      <dsp:spPr>
        <a:xfrm>
          <a:off x="0" y="792089"/>
          <a:ext cx="1664579" cy="1459733"/>
        </a:xfrm>
        <a:prstGeom prst="cloud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DE131-A5CF-43B4-B316-B614891B537A}">
      <dsp:nvSpPr>
        <dsp:cNvPr id="0" name=""/>
        <dsp:cNvSpPr/>
      </dsp:nvSpPr>
      <dsp:spPr>
        <a:xfrm>
          <a:off x="632994" y="3240367"/>
          <a:ext cx="8380405" cy="15700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619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（二）教學也是一種藝術。它的特徵是質性，難以準確的定義，評定主觀的特質。所謂「</a:t>
          </a:r>
          <a:r>
            <a:rPr lang="zh-TW" altLang="zh-TW" sz="26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運用之妙，存乎一心</a:t>
          </a:r>
          <a:r>
            <a:rPr lang="zh-TW" altLang="zh-TW" sz="26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」，戲法人人會變。</a:t>
          </a:r>
        </a:p>
      </dsp:txBody>
      <dsp:txXfrm>
        <a:off x="632994" y="3240367"/>
        <a:ext cx="8380405" cy="1570006"/>
      </dsp:txXfrm>
    </dsp:sp>
    <dsp:sp modelId="{0D37E4BE-5F28-48A8-93D1-F3C392A4CC68}">
      <dsp:nvSpPr>
        <dsp:cNvPr id="0" name=""/>
        <dsp:cNvSpPr/>
      </dsp:nvSpPr>
      <dsp:spPr>
        <a:xfrm>
          <a:off x="-11475" y="3168361"/>
          <a:ext cx="1763195" cy="1802465"/>
        </a:xfrm>
        <a:prstGeom prst="cloud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CFF30D-8177-41AB-952E-989D2927F370}">
      <dsp:nvSpPr>
        <dsp:cNvPr id="0" name=""/>
        <dsp:cNvSpPr/>
      </dsp:nvSpPr>
      <dsp:spPr>
        <a:xfrm>
          <a:off x="0" y="12868"/>
          <a:ext cx="8733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871EA3-1D96-4D34-BD86-5726341998E0}">
      <dsp:nvSpPr>
        <dsp:cNvPr id="0" name=""/>
        <dsp:cNvSpPr/>
      </dsp:nvSpPr>
      <dsp:spPr>
        <a:xfrm>
          <a:off x="0" y="12868"/>
          <a:ext cx="1647795" cy="218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一、教學的計畫</a:t>
          </a:r>
          <a:endParaRPr lang="zh-TW" sz="2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868"/>
        <a:ext cx="1647795" cy="2183375"/>
      </dsp:txXfrm>
    </dsp:sp>
    <dsp:sp modelId="{A1953615-769F-4EB7-9102-B730A62E77D1}">
      <dsp:nvSpPr>
        <dsp:cNvPr id="0" name=""/>
        <dsp:cNvSpPr/>
      </dsp:nvSpPr>
      <dsp:spPr>
        <a:xfrm>
          <a:off x="1771379" y="110001"/>
          <a:ext cx="6961591" cy="194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教學計畫是對教學進行準備的工作，教學者為讓教學工作能夠順利有效的運行，應該為教學相關的事項進行計畫，有所準備。教學計劃尚可進一步分為教學設計和教學發展兩部分。</a:t>
          </a:r>
        </a:p>
      </dsp:txBody>
      <dsp:txXfrm>
        <a:off x="1771379" y="110001"/>
        <a:ext cx="6961591" cy="1942663"/>
      </dsp:txXfrm>
    </dsp:sp>
    <dsp:sp modelId="{5168A245-5A5D-44EE-A2DF-411053B34798}">
      <dsp:nvSpPr>
        <dsp:cNvPr id="0" name=""/>
        <dsp:cNvSpPr/>
      </dsp:nvSpPr>
      <dsp:spPr>
        <a:xfrm flipV="1">
          <a:off x="1710423" y="1835356"/>
          <a:ext cx="7023232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EDDF6D-5B30-4ECB-A7A5-CC547CC39E28}">
      <dsp:nvSpPr>
        <dsp:cNvPr id="0" name=""/>
        <dsp:cNvSpPr/>
      </dsp:nvSpPr>
      <dsp:spPr>
        <a:xfrm>
          <a:off x="0" y="2196244"/>
          <a:ext cx="8733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1E7CC3-61B0-4FE2-A3D3-25F0B703F1C9}">
      <dsp:nvSpPr>
        <dsp:cNvPr id="0" name=""/>
        <dsp:cNvSpPr/>
      </dsp:nvSpPr>
      <dsp:spPr>
        <a:xfrm>
          <a:off x="0" y="2209112"/>
          <a:ext cx="1746731" cy="218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二、教學的實施</a:t>
          </a:r>
        </a:p>
      </dsp:txBody>
      <dsp:txXfrm>
        <a:off x="0" y="2209112"/>
        <a:ext cx="1746731" cy="2183375"/>
      </dsp:txXfrm>
    </dsp:sp>
    <dsp:sp modelId="{F2694ECE-756C-43A9-9145-533E5D389111}">
      <dsp:nvSpPr>
        <dsp:cNvPr id="0" name=""/>
        <dsp:cNvSpPr/>
      </dsp:nvSpPr>
      <dsp:spPr>
        <a:xfrm>
          <a:off x="1877736" y="2295391"/>
          <a:ext cx="6855919" cy="1982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6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教學實施將教學的計畫付諸行動，是實際的教學運作過程。</a:t>
          </a:r>
        </a:p>
      </dsp:txBody>
      <dsp:txXfrm>
        <a:off x="1877736" y="2295391"/>
        <a:ext cx="6855919" cy="1982948"/>
      </dsp:txXfrm>
    </dsp:sp>
    <dsp:sp modelId="{5743C67D-6318-4F4D-B1ED-BCD344C4AA1C}">
      <dsp:nvSpPr>
        <dsp:cNvPr id="0" name=""/>
        <dsp:cNvSpPr/>
      </dsp:nvSpPr>
      <dsp:spPr>
        <a:xfrm>
          <a:off x="1746731" y="4278339"/>
          <a:ext cx="69869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F22090-1613-425C-9E0B-8AB637449076}">
      <dsp:nvSpPr>
        <dsp:cNvPr id="0" name=""/>
        <dsp:cNvSpPr/>
      </dsp:nvSpPr>
      <dsp:spPr>
        <a:xfrm>
          <a:off x="0" y="287548"/>
          <a:ext cx="8280920" cy="16350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◆教學的改進是依據學評鑑和反省結果，改進教學的計畫、實施和結果，甚至教學者還會把教學評鑑納為改革的範圍。</a:t>
          </a:r>
        </a:p>
      </dsp:txBody>
      <dsp:txXfrm>
        <a:off x="0" y="287548"/>
        <a:ext cx="8280920" cy="1635075"/>
      </dsp:txXfrm>
    </dsp:sp>
    <dsp:sp modelId="{34CE64A3-5F60-49B8-9303-A9A865EA9E7D}">
      <dsp:nvSpPr>
        <dsp:cNvPr id="0" name=""/>
        <dsp:cNvSpPr/>
      </dsp:nvSpPr>
      <dsp:spPr>
        <a:xfrm>
          <a:off x="0" y="2109824"/>
          <a:ext cx="8280920" cy="16350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◆教學模式之中各階段的實施程序，應該視為循環的過程，而且各階段之間應具有密切的互動關係。</a:t>
          </a:r>
        </a:p>
      </dsp:txBody>
      <dsp:txXfrm>
        <a:off x="0" y="2109824"/>
        <a:ext cx="8280920" cy="163507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B23F6F-C805-4991-84AA-48C6C314E142}">
      <dsp:nvSpPr>
        <dsp:cNvPr id="0" name=""/>
        <dsp:cNvSpPr/>
      </dsp:nvSpPr>
      <dsp:spPr>
        <a:xfrm>
          <a:off x="0" y="18304"/>
          <a:ext cx="8892480" cy="861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（一）教學活動意義化</a:t>
          </a:r>
          <a:endParaRPr lang="zh-TW" sz="2400" kern="1200" dirty="0">
            <a:solidFill>
              <a:schemeClr val="accent4">
                <a:lumMod val="1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8304"/>
        <a:ext cx="8892480" cy="861120"/>
      </dsp:txXfrm>
    </dsp:sp>
    <dsp:sp modelId="{A41B7375-9BF8-448D-B493-2192C2C0D80E}">
      <dsp:nvSpPr>
        <dsp:cNvPr id="0" name=""/>
        <dsp:cNvSpPr/>
      </dsp:nvSpPr>
      <dsp:spPr>
        <a:xfrm>
          <a:off x="0" y="879424"/>
          <a:ext cx="889248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有效的教學必須教師運用意義化的策略，鼓勵學生將學習主題與學習舊經驗（包括過去、現在及未來的經驗）進行學理上的連結。</a:t>
          </a:r>
        </a:p>
      </dsp:txBody>
      <dsp:txXfrm>
        <a:off x="0" y="879424"/>
        <a:ext cx="8892480" cy="1142640"/>
      </dsp:txXfrm>
    </dsp:sp>
    <dsp:sp modelId="{7C44E000-E807-4B2A-83F7-C050203344B0}">
      <dsp:nvSpPr>
        <dsp:cNvPr id="0" name=""/>
        <dsp:cNvSpPr/>
      </dsp:nvSpPr>
      <dsp:spPr>
        <a:xfrm>
          <a:off x="0" y="2022065"/>
          <a:ext cx="8892480" cy="861120"/>
        </a:xfrm>
        <a:prstGeom prst="roundRect">
          <a:avLst/>
        </a:prstGeom>
        <a:solidFill>
          <a:schemeClr val="accent4">
            <a:hueOff val="2710599"/>
            <a:satOff val="42105"/>
            <a:lumOff val="-3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（二）重視學習的先備條件</a:t>
          </a:r>
        </a:p>
      </dsp:txBody>
      <dsp:txXfrm>
        <a:off x="0" y="2022065"/>
        <a:ext cx="8892480" cy="861120"/>
      </dsp:txXfrm>
    </dsp:sp>
    <dsp:sp modelId="{A15227D2-3AE1-4459-A507-425D9408643C}">
      <dsp:nvSpPr>
        <dsp:cNvPr id="0" name=""/>
        <dsp:cNvSpPr/>
      </dsp:nvSpPr>
      <dsp:spPr>
        <a:xfrm>
          <a:off x="0" y="2883185"/>
          <a:ext cx="8892480" cy="14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33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 教師在教學前，必須瞭解學習者「已經知道什麼？」、「需要學什麼？」的議題。透過學生學習先備條件的評估，瞭解學生的知識與技能水準，作為調整教學以及學生學習的準備。</a:t>
          </a:r>
        </a:p>
      </dsp:txBody>
      <dsp:txXfrm>
        <a:off x="0" y="2883185"/>
        <a:ext cx="8892480" cy="149971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996028-1EE9-41A1-82BA-0CFAF8494E6A}">
      <dsp:nvSpPr>
        <dsp:cNvPr id="0" name=""/>
        <dsp:cNvSpPr/>
      </dsp:nvSpPr>
      <dsp:spPr>
        <a:xfrm>
          <a:off x="0" y="6064"/>
          <a:ext cx="8424936" cy="89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（三）雙向教學溝通原則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6064"/>
        <a:ext cx="8424936" cy="898560"/>
      </dsp:txXfrm>
    </dsp:sp>
    <dsp:sp modelId="{2BD3DB6C-635A-454D-9934-1E533A3A29FB}">
      <dsp:nvSpPr>
        <dsp:cNvPr id="0" name=""/>
        <dsp:cNvSpPr/>
      </dsp:nvSpPr>
      <dsp:spPr>
        <a:xfrm>
          <a:off x="0" y="1042864"/>
          <a:ext cx="8424936" cy="898560"/>
        </a:xfrm>
        <a:prstGeom prst="roundRect">
          <a:avLst/>
        </a:prstGeom>
        <a:solidFill>
          <a:schemeClr val="accent5">
            <a:hueOff val="2956854"/>
            <a:satOff val="-16823"/>
            <a:lumOff val="268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（四）編選與組織教學內容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042864"/>
        <a:ext cx="8424936" cy="898560"/>
      </dsp:txXfrm>
    </dsp:sp>
    <dsp:sp modelId="{E0300F86-1CA6-4FEB-8371-76D877FD0851}">
      <dsp:nvSpPr>
        <dsp:cNvPr id="0" name=""/>
        <dsp:cNvSpPr/>
      </dsp:nvSpPr>
      <dsp:spPr>
        <a:xfrm>
          <a:off x="0" y="2079664"/>
          <a:ext cx="8424936" cy="898560"/>
        </a:xfrm>
        <a:prstGeom prst="roundRect">
          <a:avLst/>
        </a:prstGeom>
        <a:solidFill>
          <a:schemeClr val="accent5">
            <a:hueOff val="5913707"/>
            <a:satOff val="-33645"/>
            <a:lumOff val="536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（五）善用教學媒體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079664"/>
        <a:ext cx="8424936" cy="898560"/>
      </dsp:txXfrm>
    </dsp:sp>
    <dsp:sp modelId="{6BCE7928-EB2B-441B-9071-843549AFF77C}">
      <dsp:nvSpPr>
        <dsp:cNvPr id="0" name=""/>
        <dsp:cNvSpPr/>
      </dsp:nvSpPr>
      <dsp:spPr>
        <a:xfrm>
          <a:off x="0" y="2978224"/>
          <a:ext cx="8424936" cy="7948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教學輔助器材的運用。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978224"/>
        <a:ext cx="8424936" cy="794880"/>
      </dsp:txXfrm>
    </dsp:sp>
    <dsp:sp modelId="{F3FA6201-391F-42D8-92CA-AFF4336C0153}">
      <dsp:nvSpPr>
        <dsp:cNvPr id="0" name=""/>
        <dsp:cNvSpPr/>
      </dsp:nvSpPr>
      <dsp:spPr>
        <a:xfrm>
          <a:off x="0" y="3773104"/>
          <a:ext cx="8424936" cy="898560"/>
        </a:xfrm>
        <a:prstGeom prst="roundRect">
          <a:avLst/>
        </a:prstGeom>
        <a:solidFill>
          <a:schemeClr val="accent5">
            <a:hueOff val="8870561"/>
            <a:satOff val="-50468"/>
            <a:lumOff val="80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（六）運用新奇原則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773104"/>
        <a:ext cx="8424936" cy="898560"/>
      </dsp:txXfrm>
    </dsp:sp>
    <dsp:sp modelId="{EE332533-0088-4204-A531-5298A3BC058E}">
      <dsp:nvSpPr>
        <dsp:cNvPr id="0" name=""/>
        <dsp:cNvSpPr/>
      </dsp:nvSpPr>
      <dsp:spPr>
        <a:xfrm>
          <a:off x="0" y="4671664"/>
          <a:ext cx="8424936" cy="7948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變化教學刺激以維持學生的學習注意力。</a:t>
          </a:r>
          <a:endParaRPr lang="zh-TW" altLang="en-US" sz="28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4671664"/>
        <a:ext cx="8424936" cy="79488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A87D4-F91F-47BB-AA4D-26698AE261A2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BEE15-A191-43E8-B0DD-979560D3CE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1635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BEE15-A191-43E8-B0DD-979560D3CE2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1674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90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87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1016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6271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632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67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165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689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5439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802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897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 l="-17000" t="-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A7DC-9904-4178-B4C8-9C2E964377D0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3C67-D1DE-4B3C-B82B-841B7CC85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93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4104456" cy="1470025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rgbClr val="4635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</a:t>
            </a:r>
            <a:r>
              <a:rPr lang="zh-TW" altLang="en-US" sz="8000" b="1" dirty="0" smtClean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zh-TW" altLang="en-US" dirty="0" smtClean="0">
                <a:solidFill>
                  <a:srgbClr val="FFFF00"/>
                </a:solidFill>
              </a:rPr>
              <a:t>	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5616" y="2708920"/>
            <a:ext cx="7848872" cy="1800200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教學的基本概念</a:t>
            </a:r>
            <a:endParaRPr lang="en-US" altLang="zh-TW" sz="7200" b="1" dirty="0" smtClean="0">
              <a:solidFill>
                <a:srgbClr val="4635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https://tw.appledaily.com/new/realtime/20171130/1250720</a:t>
            </a:r>
            <a:r>
              <a:rPr lang="en-US" altLang="zh-TW" sz="7200" b="1" dirty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endParaRPr lang="en-US" altLang="zh-TW" sz="7200" b="1" dirty="0" smtClean="0">
              <a:solidFill>
                <a:srgbClr val="4635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7200" b="1" dirty="0">
              <a:solidFill>
                <a:srgbClr val="4635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5799" y="-10156"/>
            <a:ext cx="2692313" cy="1981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5067300"/>
            <a:ext cx="3735915" cy="1790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1772" y="5067300"/>
            <a:ext cx="26987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324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2000"/>
            <a:lum/>
          </a:blip>
          <a:srcRect/>
          <a:stretch>
            <a:fillRect l="-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-10520"/>
            <a:ext cx="5482952" cy="1143000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4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參、教學模式</a:t>
            </a:r>
            <a:endParaRPr lang="zh-TW" altLang="en-US" sz="66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41071"/>
              </p:ext>
            </p:extLst>
          </p:nvPr>
        </p:nvGraphicFramePr>
        <p:xfrm>
          <a:off x="291630" y="2060848"/>
          <a:ext cx="873365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291630" y="1204286"/>
            <a:ext cx="88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任何教學均需要經歷計畫，實施、評鑑和改進階段。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100000" l="4167" r="99667">
                        <a14:foregroundMark x1="13333" y1="53265" x2="13167" y2="70447"/>
                        <a14:foregroundMark x1="12167" y1="5155" x2="12167" y2="10653"/>
                        <a14:foregroundMark x1="8000" y1="26117" x2="8500" y2="37113"/>
                        <a14:foregroundMark x1="8667" y1="34364" x2="7500" y2="54639"/>
                        <a14:foregroundMark x1="12000" y1="17526" x2="10500" y2="31959"/>
                        <a14:foregroundMark x1="24667" y1="51890" x2="25000" y2="59107"/>
                        <a14:foregroundMark x1="22667" y1="75601" x2="22667" y2="75601"/>
                        <a14:foregroundMark x1="26500" y1="74227" x2="26500" y2="74227"/>
                        <a14:foregroundMark x1="36500" y1="51203" x2="37500" y2="68041"/>
                        <a14:foregroundMark x1="31333" y1="63230" x2="31333" y2="63230"/>
                        <a14:foregroundMark x1="27500" y1="63918" x2="27500" y2="63918"/>
                        <a14:foregroundMark x1="46000" y1="66667" x2="46000" y2="66667"/>
                        <a14:foregroundMark x1="41833" y1="61856" x2="41833" y2="61856"/>
                        <a14:foregroundMark x1="56500" y1="44674" x2="57500" y2="56357"/>
                        <a14:foregroundMark x1="52167" y1="64948" x2="52167" y2="64948"/>
                        <a14:foregroundMark x1="42333" y1="61856" x2="42333" y2="61856"/>
                        <a14:foregroundMark x1="68167" y1="33333" x2="69667" y2="54983"/>
                        <a14:foregroundMark x1="80167" y1="51546" x2="82167" y2="60481"/>
                        <a14:foregroundMark x1="79000" y1="72509" x2="77667" y2="75601"/>
                        <a14:foregroundMark x1="80500" y1="72165" x2="82667" y2="77663"/>
                        <a14:backgroundMark x1="18000" y1="90034" x2="39000" y2="92096"/>
                        <a14:backgroundMark x1="19500" y1="64605" x2="20500" y2="70790"/>
                        <a14:backgroundMark x1="29833" y1="58076" x2="30667" y2="59794"/>
                        <a14:backgroundMark x1="40833" y1="57045" x2="41333" y2="58763"/>
                        <a14:backgroundMark x1="76333" y1="58076" x2="76333" y2="58076"/>
                        <a14:backgroundMark x1="82833" y1="59107" x2="82833" y2="59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4198" y="4869160"/>
            <a:ext cx="4611099" cy="22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946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6000"/>
            <a:lum/>
          </a:blip>
          <a:srcRect/>
          <a:stretch>
            <a:fillRect l="-5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08539"/>
            <a:ext cx="5400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、教學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評鑑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9772" y="1196752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12824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教學評鑑是針對教學的計畫、實施、結果和改進，蒐集相關資料進行分析，了解其成效和利弊得失，進行教學反省。</a:t>
            </a: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xmlns="" val="2168976547"/>
              </p:ext>
            </p:extLst>
          </p:nvPr>
        </p:nvGraphicFramePr>
        <p:xfrm>
          <a:off x="539552" y="2564904"/>
          <a:ext cx="828092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4534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 l="-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079" y="476672"/>
            <a:ext cx="6936878" cy="606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23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動動腦</a:t>
            </a:r>
            <a:r>
              <a:rPr lang="zh-TW" altLang="en-US" dirty="0"/>
              <a:t>，</a:t>
            </a:r>
            <a:r>
              <a:rPr lang="zh-TW" altLang="en-US" dirty="0" smtClean="0"/>
              <a:t>說說話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有效教學的條件／原則？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（有成效的，令人感動的教學過程，一定要包括哪些條件？）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2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一、有效教學的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原則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915000" cy="8549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肆、教學的原則與流程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065544405"/>
              </p:ext>
            </p:extLst>
          </p:nvPr>
        </p:nvGraphicFramePr>
        <p:xfrm>
          <a:off x="107504" y="1844824"/>
          <a:ext cx="8892480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3600" b="90000" l="10000" r="90000">
                        <a14:foregroundMark x1="29583" y1="42800" x2="28958" y2="68800"/>
                        <a14:foregroundMark x1="31250" y1="74400" x2="43958" y2="72800"/>
                        <a14:foregroundMark x1="35625" y1="23200" x2="35625" y2="28000"/>
                        <a14:foregroundMark x1="69375" y1="32800" x2="71042" y2="37600"/>
                        <a14:foregroundMark x1="66667" y1="50800" x2="64792" y2="55200"/>
                        <a14:foregroundMark x1="63333" y1="68800" x2="68750" y2="66800"/>
                        <a14:foregroundMark x1="68750" y1="60800" x2="69792" y2="66000"/>
                        <a14:foregroundMark x1="69792" y1="64400" x2="71250" y2="68400"/>
                        <a14:foregroundMark x1="58750" y1="46400" x2="60417" y2="45600"/>
                        <a14:foregroundMark x1="39167" y1="51200" x2="41458" y2="56000"/>
                        <a14:foregroundMark x1="37708" y1="38400" x2="36667" y2="43200"/>
                        <a14:foregroundMark x1="38958" y1="40400" x2="40417" y2="44000"/>
                        <a14:foregroundMark x1="46042" y1="48400" x2="48125" y2="54000"/>
                        <a14:foregroundMark x1="46458" y1="59600" x2="45208" y2="62800"/>
                        <a14:foregroundMark x1="46250" y1="60400" x2="47292" y2="63600"/>
                        <a14:foregroundMark x1="46667" y1="59200" x2="42292" y2="58800"/>
                        <a14:foregroundMark x1="37292" y1="55200" x2="36667" y2="59200"/>
                        <a14:foregroundMark x1="36667" y1="48400" x2="33958" y2="5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7" y="41289"/>
            <a:ext cx="414766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7645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187308" cy="11430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TW" altLang="en-US" sz="3600" u="sng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一、有效教學的原則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604354189"/>
              </p:ext>
            </p:extLst>
          </p:nvPr>
        </p:nvGraphicFramePr>
        <p:xfrm>
          <a:off x="395536" y="1268760"/>
          <a:ext cx="842493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576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xmlns="" val="1902314599"/>
              </p:ext>
            </p:extLst>
          </p:nvPr>
        </p:nvGraphicFramePr>
        <p:xfrm>
          <a:off x="1259632" y="4365104"/>
          <a:ext cx="669674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TW" altLang="en-US" sz="3600" u="sng" dirty="0">
                <a:solidFill>
                  <a:srgbClr val="F5D9D9">
                    <a:lumMod val="50000"/>
                  </a:srgb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一、有效教學的原則</a:t>
            </a:r>
            <a:endParaRPr lang="zh-TW" altLang="en-US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xmlns="" val="3805737550"/>
              </p:ext>
            </p:extLst>
          </p:nvPr>
        </p:nvGraphicFramePr>
        <p:xfrm>
          <a:off x="539552" y="1124744"/>
          <a:ext cx="820891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1813554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0"/>
            <a:ext cx="6552728" cy="12241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伍、教師的角色模式</a:t>
            </a:r>
            <a:endParaRPr lang="zh-TW" altLang="en-US" sz="4800" dirty="0">
              <a:solidFill>
                <a:srgbClr val="FFC000"/>
              </a:solidFill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xmlns="" val="1704857016"/>
              </p:ext>
            </p:extLst>
          </p:nvPr>
        </p:nvGraphicFramePr>
        <p:xfrm>
          <a:off x="251520" y="1813023"/>
          <a:ext cx="8712968" cy="493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6500" y="119675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7742B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一、教師的教學信念</a:t>
            </a:r>
          </a:p>
        </p:txBody>
      </p:sp>
    </p:spTree>
    <p:extLst>
      <p:ext uri="{BB962C8B-B14F-4D97-AF65-F5344CB8AC3E}">
        <p14:creationId xmlns:p14="http://schemas.microsoft.com/office/powerpoint/2010/main" xmlns="" val="38469520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7504" y="0"/>
            <a:ext cx="6552728" cy="1019773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TW" altLang="en-US" sz="4000" u="sng" dirty="0">
                <a:solidFill>
                  <a:srgbClr val="CE52B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一、教師的教學信念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268760"/>
            <a:ext cx="7182544" cy="1815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（三）教師本身具備的教學信念，運用於實際的教學中將影響教師對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教學任務的界定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教學策略的選擇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教師實務知識的運用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及對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教學問題的處理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4005064"/>
            <a:ext cx="7704856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一）提升學習者的效能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二）引導學習者達成實際的目標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三）篩選有效教學的教材及學校支援</a:t>
            </a: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四）建立並維持既定的規律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透過師生共同建立並維持常規，才能確保教學的品質。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3284984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3600" dirty="0">
                <a:solidFill>
                  <a:schemeClr val="accent4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二、教師的任務</a:t>
            </a:r>
          </a:p>
        </p:txBody>
      </p:sp>
    </p:spTree>
    <p:extLst>
      <p:ext uri="{BB962C8B-B14F-4D97-AF65-F5344CB8AC3E}">
        <p14:creationId xmlns:p14="http://schemas.microsoft.com/office/powerpoint/2010/main" xmlns="" val="27023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77" y="116632"/>
            <a:ext cx="6526560" cy="11430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TW" altLang="en-US" sz="3600" u="sng" dirty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二、教師的任務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75325963"/>
              </p:ext>
            </p:extLst>
          </p:nvPr>
        </p:nvGraphicFramePr>
        <p:xfrm>
          <a:off x="395536" y="1412776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95473" l="9970" r="89728">
                        <a14:foregroundMark x1="52568" y1="17558" x2="48943" y2="24966"/>
                        <a14:foregroundMark x1="30514" y1="6859" x2="40634" y2="11934"/>
                        <a14:foregroundMark x1="23263" y1="10425" x2="30363" y2="22908"/>
                        <a14:foregroundMark x1="23414" y1="6173" x2="23716" y2="9739"/>
                        <a14:foregroundMark x1="27492" y1="10425" x2="31269" y2="13169"/>
                        <a14:foregroundMark x1="39275" y1="27023" x2="44713" y2="25103"/>
                        <a14:foregroundMark x1="60272" y1="16598" x2="55740" y2="20439"/>
                        <a14:foregroundMark x1="42145" y1="15775" x2="43051" y2="18381"/>
                        <a14:foregroundMark x1="47734" y1="23457" x2="44411" y2="24829"/>
                        <a14:foregroundMark x1="46375" y1="93690" x2="48640" y2="91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452" y="5120131"/>
            <a:ext cx="1578147" cy="17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9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4FBFE0-C3C2-4B1E-9838-CAAEAF601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4FBFE0-C3C2-4B1E-9838-CAAEAF601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84FBFE0-C3C2-4B1E-9838-CAAEAF601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84FBFE0-C3C2-4B1E-9838-CAAEAF601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1C6EE7-A7B1-4B92-8CCD-8DD9CD136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EA1C6EE7-A7B1-4B92-8CCD-8DD9CD1361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EA1C6EE7-A7B1-4B92-8CCD-8DD9CD136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EA1C6EE7-A7B1-4B92-8CCD-8DD9CD136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B836B2-1AC8-4ED6-AADB-8E7DA237A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D4B836B2-1AC8-4ED6-AADB-8E7DA237A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D4B836B2-1AC8-4ED6-AADB-8E7DA237A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D4B836B2-1AC8-4ED6-AADB-8E7DA237A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9F5E25-2B90-41C8-8BAE-E13A39BD1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1E9F5E25-2B90-41C8-8BAE-E13A39BD1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1E9F5E25-2B90-41C8-8BAE-E13A39BD1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1E9F5E25-2B90-41C8-8BAE-E13A39BD1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75FA59-53CC-481C-91C2-9CA7BFC73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F75FA59-53CC-481C-91C2-9CA7BFC73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2F75FA59-53CC-481C-91C2-9CA7BFC73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2F75FA59-53CC-481C-91C2-9CA7BFC73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730381-2619-43E4-8F1F-E761357E5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EA730381-2619-43E4-8F1F-E761357E5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EA730381-2619-43E4-8F1F-E761357E5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EA730381-2619-43E4-8F1F-E761357E5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FA4065-BC82-4EFF-8B3A-C643915C1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8EFA4065-BC82-4EFF-8B3A-C643915C1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8EFA4065-BC82-4EFF-8B3A-C643915C1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8EFA4065-BC82-4EFF-8B3A-C643915C1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7A6360-75D8-4D6E-AB42-C233E016B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AF7A6360-75D8-4D6E-AB42-C233E016B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AF7A6360-75D8-4D6E-AB42-C233E016B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AF7A6360-75D8-4D6E-AB42-C233E016B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7E7C92-C16B-4FF6-9D06-D2825D13F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2F7E7C92-C16B-4FF6-9D06-D2825D13F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2F7E7C92-C16B-4FF6-9D06-D2825D13F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2F7E7C92-C16B-4FF6-9D06-D2825D13F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動動腦</a:t>
            </a:r>
            <a:r>
              <a:rPr lang="zh-TW" altLang="en-US" dirty="0"/>
              <a:t>，</a:t>
            </a:r>
            <a:r>
              <a:rPr lang="zh-TW" altLang="en-US" dirty="0" smtClean="0"/>
              <a:t>說說話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教學</a:t>
            </a:r>
            <a:r>
              <a:rPr lang="zh-TW" altLang="en-US" dirty="0" smtClean="0"/>
              <a:t>的基本要素？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（教學過程成，一定要包括哪些要素？）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79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9933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壹、教學的意義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12241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一、教育 （</a:t>
            </a:r>
            <a:r>
              <a:rPr lang="en-US" altLang="zh-TW" b="1" dirty="0">
                <a:solidFill>
                  <a:srgbClr val="00206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education</a:t>
            </a:r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 的範圍涵蓋教學 （</a:t>
            </a:r>
            <a:r>
              <a:rPr lang="en-US" altLang="zh-TW" b="1" dirty="0">
                <a:solidFill>
                  <a:srgbClr val="00206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teaching</a:t>
            </a:r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24644" y="4005064"/>
            <a:ext cx="8748464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（一）中文的「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」 「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」兩字，實際上包含「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」 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teaching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 與「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」（</a:t>
            </a:r>
            <a:r>
              <a:rPr lang="en-US" altLang="zh-TW" sz="28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learning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  <a:p>
            <a:pPr algn="just"/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（二）教學係指教師的教學行為與學生的學習行為。</a:t>
            </a:r>
          </a:p>
        </p:txBody>
      </p:sp>
      <p:sp>
        <p:nvSpPr>
          <p:cNvPr id="7" name="矩形 6"/>
          <p:cNvSpPr/>
          <p:nvPr/>
        </p:nvSpPr>
        <p:spPr>
          <a:xfrm>
            <a:off x="224644" y="2621515"/>
            <a:ext cx="79477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二、教學 （</a:t>
            </a:r>
            <a:r>
              <a:rPr lang="en-US" altLang="zh-TW" sz="3200" b="1" dirty="0">
                <a:solidFill>
                  <a:srgbClr val="00206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teaching</a:t>
            </a:r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 與</a:t>
            </a:r>
            <a:r>
              <a:rPr lang="zh-TW" altLang="en-US" sz="3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學習（</a:t>
            </a:r>
            <a:r>
              <a:rPr lang="en-US" altLang="zh-TW" sz="3200" b="1" dirty="0">
                <a:solidFill>
                  <a:srgbClr val="00206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learning</a:t>
            </a:r>
            <a:r>
              <a:rPr lang="zh-TW" altLang="en-US" sz="3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 是相對的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625" b="100000" l="4417" r="98250">
                        <a14:foregroundMark x1="11667" y1="14750" x2="11667" y2="14750"/>
                        <a14:foregroundMark x1="18917" y1="11375" x2="18917" y2="11375"/>
                        <a14:foregroundMark x1="36583" y1="10875" x2="36583" y2="10875"/>
                        <a14:foregroundMark x1="34583" y1="8125" x2="36917" y2="13625"/>
                        <a14:foregroundMark x1="45750" y1="10125" x2="43833" y2="12875"/>
                        <a14:foregroundMark x1="58667" y1="23250" x2="60833" y2="22250"/>
                        <a14:foregroundMark x1="67583" y1="19250" x2="67417" y2="22250"/>
                        <a14:foregroundMark x1="71667" y1="14250" x2="75000" y2="19500"/>
                        <a14:foregroundMark x1="87167" y1="22000" x2="92500" y2="20250"/>
                        <a14:backgroundMark x1="77333" y1="74375" x2="81083" y2="86875"/>
                        <a14:backgroundMark x1="91917" y1="66125" x2="86917" y2="83125"/>
                        <a14:backgroundMark x1="75333" y1="53625" x2="93500" y2="92625"/>
                        <a14:backgroundMark x1="85667" y1="45250" x2="82083" y2="46750"/>
                        <a14:backgroundMark x1="88917" y1="51375" x2="90167" y2="56625"/>
                        <a14:backgroundMark x1="88917" y1="51375" x2="87917" y2="52125"/>
                        <a14:backgroundMark x1="88417" y1="46375" x2="87167" y2="56250"/>
                        <a14:backgroundMark x1="86667" y1="51375" x2="90417" y2="55125"/>
                        <a14:backgroundMark x1="83917" y1="47500" x2="84167" y2="4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332656"/>
            <a:ext cx="2527381" cy="16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8966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073987" cy="1077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lvl="0" algn="l"/>
            <a:r>
              <a:rPr lang="zh-TW" altLang="en-US" sz="3200" b="1" dirty="0">
                <a:solidFill>
                  <a:schemeClr val="accent3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</a:t>
            </a:r>
            <a:r>
              <a:rPr lang="zh-TW" altLang="en-US" sz="3200" b="1" dirty="0" smtClean="0">
                <a:solidFill>
                  <a:schemeClr val="accent3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教學（</a:t>
            </a:r>
            <a:r>
              <a:rPr lang="en-US" altLang="zh-TW" sz="3200" b="1" dirty="0">
                <a:solidFill>
                  <a:schemeClr val="accent3">
                    <a:lumMod val="2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teaching</a:t>
            </a:r>
            <a:r>
              <a:rPr lang="zh-TW" altLang="en-US" sz="3200" b="1" dirty="0" smtClean="0">
                <a:solidFill>
                  <a:schemeClr val="accent3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）與教導（</a:t>
            </a:r>
            <a:r>
              <a:rPr lang="en-US" altLang="zh-TW" sz="3200" b="1" dirty="0">
                <a:solidFill>
                  <a:schemeClr val="accent3">
                    <a:lumMod val="2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instruction</a:t>
            </a:r>
            <a:r>
              <a:rPr lang="zh-TW" altLang="en-US" sz="3200" b="1" dirty="0" smtClean="0">
                <a:solidFill>
                  <a:schemeClr val="accent3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）是</a:t>
            </a:r>
            <a:r>
              <a:rPr lang="zh-TW" altLang="en-US" sz="3200" b="1" dirty="0">
                <a:solidFill>
                  <a:schemeClr val="accent3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相通的</a:t>
            </a: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xmlns="" val="3121943405"/>
              </p:ext>
            </p:extLst>
          </p:nvPr>
        </p:nvGraphicFramePr>
        <p:xfrm>
          <a:off x="476635" y="1412776"/>
          <a:ext cx="828092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107504" y="4653136"/>
            <a:ext cx="9396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</a:t>
            </a:r>
            <a:r>
              <a:rPr lang="zh-TW" altLang="en-US" sz="3200" b="1" dirty="0" smtClean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教學（</a:t>
            </a:r>
            <a:r>
              <a:rPr lang="en-US" altLang="zh-TW" sz="3200" b="1" dirty="0">
                <a:solidFill>
                  <a:srgbClr val="4635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teaching</a:t>
            </a:r>
            <a:r>
              <a:rPr lang="zh-TW" altLang="en-US" sz="3200" b="1" dirty="0" smtClean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</a:t>
            </a:r>
            <a:r>
              <a:rPr lang="zh-TW" altLang="en-US" sz="3200" b="1" dirty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內容包括</a:t>
            </a:r>
            <a:r>
              <a:rPr lang="zh-TW" altLang="en-US" sz="3200" b="1" dirty="0" smtClean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訓練（</a:t>
            </a:r>
            <a:r>
              <a:rPr lang="en-US" altLang="zh-TW" sz="3200" b="1" dirty="0">
                <a:solidFill>
                  <a:srgbClr val="4635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training</a:t>
            </a:r>
            <a:r>
              <a:rPr lang="zh-TW" altLang="en-US" sz="3200" b="1" dirty="0">
                <a:solidFill>
                  <a:srgbClr val="4635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xmlns="" val="1679245641"/>
              </p:ext>
            </p:extLst>
          </p:nvPr>
        </p:nvGraphicFramePr>
        <p:xfrm>
          <a:off x="467544" y="5237911"/>
          <a:ext cx="8280920" cy="144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18038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65CC7-632D-4836-99E8-29654D962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F5A65CC7-632D-4836-99E8-29654D9628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F5A65CC7-632D-4836-99E8-29654D962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F5A65CC7-632D-4836-99E8-29654D962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593E69-8920-470C-914F-6371136DB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CC593E69-8920-470C-914F-6371136DB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CC593E69-8920-470C-914F-6371136DB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CC593E69-8920-470C-914F-6371136DB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948" b="99476" l="0" r="97500">
                        <a14:foregroundMark x1="21250" y1="23560" x2="32917" y2="40838"/>
                        <a14:foregroundMark x1="87083" y1="70681" x2="75000" y2="81152"/>
                        <a14:foregroundMark x1="43333" y1="29319" x2="33750" y2="37696"/>
                        <a14:foregroundMark x1="68333" y1="29843" x2="68333" y2="48691"/>
                        <a14:foregroundMark x1="32083" y1="13613" x2="47500" y2="32461"/>
                        <a14:foregroundMark x1="23333" y1="94241" x2="23333" y2="99476"/>
                        <a14:foregroundMark x1="94583" y1="53403" x2="94583" y2="62827"/>
                        <a14:foregroundMark x1="35000" y1="49738" x2="34583" y2="65445"/>
                        <a14:foregroundMark x1="43333" y1="49215" x2="49167" y2="6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4275" y="5038725"/>
            <a:ext cx="2286000" cy="1819275"/>
          </a:xfrm>
          <a:prstGeom prst="rect">
            <a:avLst/>
          </a:prstGeom>
        </p:spPr>
      </p:pic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xmlns="" val="1879565699"/>
              </p:ext>
            </p:extLst>
          </p:nvPr>
        </p:nvGraphicFramePr>
        <p:xfrm>
          <a:off x="395536" y="1988840"/>
          <a:ext cx="820891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188640"/>
            <a:ext cx="7077322" cy="132343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lvl="0"/>
            <a:r>
              <a:rPr lang="zh-TW" altLang="en-US" sz="4000" dirty="0">
                <a:solidFill>
                  <a:schemeClr val="accent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五、課程（</a:t>
            </a:r>
            <a:r>
              <a:rPr lang="en-US" altLang="zh-TW" sz="4000" dirty="0">
                <a:solidFill>
                  <a:schemeClr val="accent2">
                    <a:lumMod val="2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curriculum</a:t>
            </a:r>
            <a:r>
              <a:rPr lang="zh-TW" altLang="en-US" sz="4000" dirty="0">
                <a:solidFill>
                  <a:schemeClr val="accent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）與教學（</a:t>
            </a:r>
            <a:r>
              <a:rPr lang="en-US" altLang="zh-TW" sz="4000" dirty="0">
                <a:solidFill>
                  <a:schemeClr val="accent2">
                    <a:lumMod val="2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instruction</a:t>
            </a:r>
            <a:r>
              <a:rPr lang="en-US" altLang="zh-TW" sz="4000" dirty="0">
                <a:solidFill>
                  <a:schemeClr val="accent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dirty="0" smtClean="0">
                <a:solidFill>
                  <a:schemeClr val="accent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）是</a:t>
            </a:r>
            <a:r>
              <a:rPr lang="zh-TW" altLang="en-US" sz="4000" dirty="0">
                <a:solidFill>
                  <a:schemeClr val="accent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一體的兩面</a:t>
            </a:r>
          </a:p>
        </p:txBody>
      </p:sp>
    </p:spTree>
    <p:extLst>
      <p:ext uri="{BB962C8B-B14F-4D97-AF65-F5344CB8AC3E}">
        <p14:creationId xmlns:p14="http://schemas.microsoft.com/office/powerpoint/2010/main" xmlns="" val="22121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42966269"/>
              </p:ext>
            </p:extLst>
          </p:nvPr>
        </p:nvGraphicFramePr>
        <p:xfrm>
          <a:off x="-7334" y="1052736"/>
          <a:ext cx="9054388" cy="549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234561"/>
            <a:ext cx="7241210" cy="7078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/>
          <a:p>
            <a:pPr lvl="0"/>
            <a:r>
              <a:rPr lang="zh-TW" altLang="en-US" sz="4000" b="1" dirty="0">
                <a:solidFill>
                  <a:srgbClr val="CE52B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六、教學是科學，也是藝術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2000" b="95667" l="10000" r="90000">
                        <a14:foregroundMark x1="48833" y1="86333" x2="51500" y2="90667"/>
                        <a14:foregroundMark x1="72167" y1="54667" x2="69333" y2="61000"/>
                        <a14:foregroundMark x1="68500" y1="28667" x2="70333" y2="35333"/>
                        <a14:foregroundMark x1="65667" y1="14333" x2="65667" y2="14333"/>
                        <a14:foregroundMark x1="40000" y1="68000" x2="40000" y2="68000"/>
                        <a14:foregroundMark x1="28500" y1="58333" x2="28500" y2="62000"/>
                        <a14:foregroundMark x1="33167" y1="78333" x2="31167" y2="82667"/>
                        <a14:foregroundMark x1="32000" y1="47000" x2="32000" y2="50667"/>
                        <a14:foregroundMark x1="33333" y1="24000" x2="32167" y2="30000"/>
                        <a14:foregroundMark x1="30833" y1="9000" x2="29833" y2="10667"/>
                        <a14:foregroundMark x1="64833" y1="67333" x2="64833" y2="67333"/>
                        <a14:foregroundMark x1="59667" y1="77333" x2="59000" y2="81333"/>
                        <a14:foregroundMark x1="68000" y1="82000" x2="71167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6176" y="-14483"/>
            <a:ext cx="3384376" cy="16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19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0"/>
            <a:ext cx="5328592" cy="11430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l"/>
            <a:r>
              <a:rPr lang="zh-TW" altLang="en-US" sz="4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七、教學是一種專業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教育應該是一種專業（</a:t>
            </a:r>
            <a:r>
              <a:rPr lang="en-US" altLang="zh-TW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profession</a:t>
            </a:r>
            <a:r>
              <a:rPr lang="zh-TW" alt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）。教學趨向專業化更是不可否認的事實。依據美國教育學會（</a:t>
            </a:r>
            <a:r>
              <a:rPr lang="en-US" altLang="zh-TW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National</a:t>
            </a:r>
            <a:r>
              <a:rPr lang="en-US" altLang="zh-TW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Education Association,NEA,1948</a:t>
            </a:r>
            <a:r>
              <a:rPr lang="zh-TW" alt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）的研究。專業應具備下列八個規準：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59532" y="3501008"/>
            <a:ext cx="8424936" cy="19442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（一）應屬於高度的心智活動。（五）應屬於永久性的志業。</a:t>
            </a: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（二）應具備特殊的知識技能。（六）應以服務社會為目的。</a:t>
            </a: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（三）應受過長期的專業訓練。（七）應有健全的專業組織。</a:t>
            </a: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（四）應繼續不斷地在職進修。（八）應遵守專業倫理規範。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2986" y="5157192"/>
            <a:ext cx="3778250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6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2000"/>
            <a:lum/>
          </a:blip>
          <a:srcRect/>
          <a:stretch>
            <a:fillRect l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632848" cy="792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貳、教學的要素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484783"/>
            <a:ext cx="53285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一、學生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二、教師                     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三、教學目標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四、教材設備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五、教學方法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方法包括教學策略、方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、技術或技巧。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六、教學評量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學習有無困難？教學目標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是否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達成？教學效果如何？唯有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實施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教學評量，教室才能了解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 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學習的情形。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111" y="944028"/>
            <a:ext cx="4221681" cy="48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007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2000"/>
            <a:lum/>
          </a:blip>
          <a:srcRect/>
          <a:stretch>
            <a:fillRect l="-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-10520"/>
            <a:ext cx="5482952" cy="1143000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4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參、教學模式</a:t>
            </a:r>
            <a:endParaRPr lang="zh-TW" altLang="en-US" sz="66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4167" r="99667">
                        <a14:foregroundMark x1="13333" y1="53265" x2="13167" y2="70447"/>
                        <a14:foregroundMark x1="12167" y1="5155" x2="12167" y2="10653"/>
                        <a14:foregroundMark x1="8000" y1="26117" x2="8500" y2="37113"/>
                        <a14:foregroundMark x1="8667" y1="34364" x2="7500" y2="54639"/>
                        <a14:foregroundMark x1="12000" y1="17526" x2="10500" y2="31959"/>
                        <a14:foregroundMark x1="24667" y1="51890" x2="25000" y2="59107"/>
                        <a14:foregroundMark x1="22667" y1="75601" x2="22667" y2="75601"/>
                        <a14:foregroundMark x1="26500" y1="74227" x2="26500" y2="74227"/>
                        <a14:foregroundMark x1="36500" y1="51203" x2="37500" y2="68041"/>
                        <a14:foregroundMark x1="31333" y1="63230" x2="31333" y2="63230"/>
                        <a14:foregroundMark x1="27500" y1="63918" x2="27500" y2="63918"/>
                        <a14:foregroundMark x1="46000" y1="66667" x2="46000" y2="66667"/>
                        <a14:foregroundMark x1="41833" y1="61856" x2="41833" y2="61856"/>
                        <a14:foregroundMark x1="56500" y1="44674" x2="57500" y2="56357"/>
                        <a14:foregroundMark x1="52167" y1="64948" x2="52167" y2="64948"/>
                        <a14:foregroundMark x1="42333" y1="61856" x2="42333" y2="61856"/>
                        <a14:foregroundMark x1="68167" y1="33333" x2="69667" y2="54983"/>
                        <a14:foregroundMark x1="80167" y1="51546" x2="82167" y2="60481"/>
                        <a14:foregroundMark x1="79000" y1="72509" x2="77667" y2="75601"/>
                        <a14:foregroundMark x1="80500" y1="72165" x2="82667" y2="77663"/>
                        <a14:backgroundMark x1="18000" y1="90034" x2="39000" y2="92096"/>
                        <a14:backgroundMark x1="19500" y1="64605" x2="20500" y2="70790"/>
                        <a14:backgroundMark x1="29833" y1="58076" x2="30667" y2="59794"/>
                        <a14:backgroundMark x1="40833" y1="57045" x2="41333" y2="58763"/>
                        <a14:backgroundMark x1="76333" y1="58076" x2="76333" y2="58076"/>
                        <a14:backgroundMark x1="82833" y1="59107" x2="82833" y2="59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4198" y="4869160"/>
            <a:ext cx="4611099" cy="2236383"/>
          </a:xfrm>
          <a:prstGeom prst="rect">
            <a:avLst/>
          </a:prstGeom>
        </p:spPr>
      </p:pic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>
          <a:xfrm>
            <a:off x="251520" y="2636912"/>
            <a:ext cx="2448272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446338"/>
            <a:ext cx="2474913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233" y="4382615"/>
            <a:ext cx="2474913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539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自訂 5">
      <a:dk1>
        <a:srgbClr val="240909"/>
      </a:dk1>
      <a:lt1>
        <a:srgbClr val="F5D9D9"/>
      </a:lt1>
      <a:dk2>
        <a:srgbClr val="FFC000"/>
      </a:dk2>
      <a:lt2>
        <a:srgbClr val="F1F859"/>
      </a:lt2>
      <a:accent1>
        <a:srgbClr val="F5D9D9"/>
      </a:accent1>
      <a:accent2>
        <a:srgbClr val="DFE3EF"/>
      </a:accent2>
      <a:accent3>
        <a:srgbClr val="F1F859"/>
      </a:accent3>
      <a:accent4>
        <a:srgbClr val="EBB4B4"/>
      </a:accent4>
      <a:accent5>
        <a:srgbClr val="FFC000"/>
      </a:accent5>
      <a:accent6>
        <a:srgbClr val="5FB2C9"/>
      </a:accent6>
      <a:hlink>
        <a:srgbClr val="CED808"/>
      </a:hlink>
      <a:folHlink>
        <a:srgbClr val="5B181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1419</Words>
  <Application>Microsoft Office PowerPoint</Application>
  <PresentationFormat>如螢幕大小 (4:3)</PresentationFormat>
  <Paragraphs>104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第一章 </vt:lpstr>
      <vt:lpstr>動動腦，說說話</vt:lpstr>
      <vt:lpstr>壹、教學的意義</vt:lpstr>
      <vt:lpstr>三、教學（teaching）與教導（instruction）是相通的</vt:lpstr>
      <vt:lpstr>投影片 5</vt:lpstr>
      <vt:lpstr>投影片 6</vt:lpstr>
      <vt:lpstr>七、教學是一種專業</vt:lpstr>
      <vt:lpstr>貳、教學的要素</vt:lpstr>
      <vt:lpstr>參、教學模式</vt:lpstr>
      <vt:lpstr>參、教學模式</vt:lpstr>
      <vt:lpstr>三、教學的評鑑</vt:lpstr>
      <vt:lpstr>投影片 12</vt:lpstr>
      <vt:lpstr>動動腦，說說話</vt:lpstr>
      <vt:lpstr>肆、教學的原則與流程</vt:lpstr>
      <vt:lpstr>一、有效教學的原則</vt:lpstr>
      <vt:lpstr>一、有效教學的原則</vt:lpstr>
      <vt:lpstr>伍、教師的角色模式</vt:lpstr>
      <vt:lpstr>一、教師的教學信念</vt:lpstr>
      <vt:lpstr>二、教師的任務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</dc:title>
  <dc:creator>admin</dc:creator>
  <cp:lastModifiedBy>吳雅玲</cp:lastModifiedBy>
  <cp:revision>102</cp:revision>
  <dcterms:created xsi:type="dcterms:W3CDTF">2017-11-17T02:01:56Z</dcterms:created>
  <dcterms:modified xsi:type="dcterms:W3CDTF">2019-09-18T16:18:43Z</dcterms:modified>
</cp:coreProperties>
</file>