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
  </p:notesMasterIdLst>
  <p:sldIdLst>
    <p:sldId id="256" r:id="rId2"/>
    <p:sldId id="283" r:id="rId3"/>
    <p:sldId id="399" r:id="rId4"/>
    <p:sldId id="398" r:id="rId5"/>
    <p:sldId id="343" r:id="rId6"/>
    <p:sldId id="370" r:id="rId7"/>
    <p:sldId id="371" r:id="rId8"/>
    <p:sldId id="372" r:id="rId9"/>
    <p:sldId id="373" r:id="rId10"/>
    <p:sldId id="374" r:id="rId11"/>
    <p:sldId id="375" r:id="rId12"/>
    <p:sldId id="376" r:id="rId13"/>
    <p:sldId id="377" r:id="rId14"/>
    <p:sldId id="378" r:id="rId15"/>
    <p:sldId id="379" r:id="rId16"/>
    <p:sldId id="380" r:id="rId17"/>
    <p:sldId id="381" r:id="rId18"/>
    <p:sldId id="383" r:id="rId19"/>
    <p:sldId id="384" r:id="rId20"/>
    <p:sldId id="385" r:id="rId21"/>
    <p:sldId id="387" r:id="rId22"/>
    <p:sldId id="389" r:id="rId23"/>
    <p:sldId id="394" r:id="rId24"/>
    <p:sldId id="390" r:id="rId25"/>
    <p:sldId id="393" r:id="rId26"/>
    <p:sldId id="395" r:id="rId27"/>
    <p:sldId id="392" r:id="rId28"/>
    <p:sldId id="396" r:id="rId29"/>
    <p:sldId id="391" r:id="rId30"/>
    <p:sldId id="397" r:id="rId31"/>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Calibri"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Calibri"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Calibri"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Calibri"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Calibri" pitchFamily="34" charset="0"/>
        <a:ea typeface="新細明體" pitchFamily="18" charset="-120"/>
        <a:cs typeface="+mn-cs"/>
      </a:defRPr>
    </a:lvl5pPr>
    <a:lvl6pPr marL="2286000" algn="l" defTabSz="914400" rtl="0" eaLnBrk="1" latinLnBrk="0" hangingPunct="1">
      <a:defRPr kumimoji="1" kern="1200">
        <a:solidFill>
          <a:schemeClr val="tx1"/>
        </a:solidFill>
        <a:latin typeface="Calibri" pitchFamily="34" charset="0"/>
        <a:ea typeface="新細明體" pitchFamily="18" charset="-120"/>
        <a:cs typeface="+mn-cs"/>
      </a:defRPr>
    </a:lvl6pPr>
    <a:lvl7pPr marL="2743200" algn="l" defTabSz="914400" rtl="0" eaLnBrk="1" latinLnBrk="0" hangingPunct="1">
      <a:defRPr kumimoji="1" kern="1200">
        <a:solidFill>
          <a:schemeClr val="tx1"/>
        </a:solidFill>
        <a:latin typeface="Calibri" pitchFamily="34" charset="0"/>
        <a:ea typeface="新細明體" pitchFamily="18" charset="-120"/>
        <a:cs typeface="+mn-cs"/>
      </a:defRPr>
    </a:lvl7pPr>
    <a:lvl8pPr marL="3200400" algn="l" defTabSz="914400" rtl="0" eaLnBrk="1" latinLnBrk="0" hangingPunct="1">
      <a:defRPr kumimoji="1" kern="1200">
        <a:solidFill>
          <a:schemeClr val="tx1"/>
        </a:solidFill>
        <a:latin typeface="Calibri" pitchFamily="34" charset="0"/>
        <a:ea typeface="新細明體" pitchFamily="18" charset="-120"/>
        <a:cs typeface="+mn-cs"/>
      </a:defRPr>
    </a:lvl8pPr>
    <a:lvl9pPr marL="3657600" algn="l" defTabSz="914400" rtl="0" eaLnBrk="1" latinLnBrk="0" hangingPunct="1">
      <a:defRPr kumimoji="1" kern="1200">
        <a:solidFill>
          <a:schemeClr val="tx1"/>
        </a:solidFill>
        <a:latin typeface="Calibri"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3399"/>
    <a:srgbClr val="D60093"/>
    <a:srgbClr val="131827"/>
    <a:srgbClr val="080808"/>
    <a:srgbClr val="000000"/>
    <a:srgbClr val="00823B"/>
    <a:srgbClr val="336699"/>
    <a:srgbClr val="F0F8F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83" autoAdjust="0"/>
  </p:normalViewPr>
  <p:slideViewPr>
    <p:cSldViewPr>
      <p:cViewPr varScale="1">
        <p:scale>
          <a:sx n="62" d="100"/>
          <a:sy n="62" d="100"/>
        </p:scale>
        <p:origin x="14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95AF77-B84F-4AB9-BBE3-83D9B3CE8587}"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zh-TW" altLang="en-US"/>
        </a:p>
      </dgm:t>
    </dgm:pt>
    <dgm:pt modelId="{AD70119F-DDBD-432A-A668-21C4BB4D5CC4}">
      <dgm:prSet custT="1"/>
      <dgm:spPr/>
      <dgm:t>
        <a:bodyPr/>
        <a:lstStyle/>
        <a:p>
          <a:pPr rtl="0"/>
          <a:r>
            <a:rPr kumimoji="1" lang="zh-TW" altLang="en-US" sz="2400" dirty="0">
              <a:solidFill>
                <a:srgbClr val="131827"/>
              </a:solidFill>
              <a:latin typeface="標楷體" panose="03000509000000000000" pitchFamily="65" charset="-120"/>
              <a:ea typeface="標楷體" panose="03000509000000000000" pitchFamily="65" charset="-120"/>
            </a:rPr>
            <a:t>（一）個體認知發展階段</a:t>
          </a:r>
          <a:endParaRPr lang="zh-TW" altLang="en-US" sz="2400" dirty="0">
            <a:solidFill>
              <a:srgbClr val="131827"/>
            </a:solidFill>
            <a:latin typeface="標楷體" panose="03000509000000000000" pitchFamily="65" charset="-120"/>
            <a:ea typeface="標楷體" panose="03000509000000000000" pitchFamily="65" charset="-120"/>
          </a:endParaRPr>
        </a:p>
      </dgm:t>
    </dgm:pt>
    <dgm:pt modelId="{21F77B5D-8360-48A3-9C1F-A7E8003831E3}" type="parTrans" cxnId="{0658A3CE-23AA-4D3A-93B5-73EB98B747B8}">
      <dgm:prSet/>
      <dgm:spPr/>
      <dgm:t>
        <a:bodyPr/>
        <a:lstStyle/>
        <a:p>
          <a:endParaRPr lang="zh-TW" altLang="en-US"/>
        </a:p>
      </dgm:t>
    </dgm:pt>
    <dgm:pt modelId="{7AEB5D96-7B4E-48CB-B48F-4A901FA0D289}" type="sibTrans" cxnId="{0658A3CE-23AA-4D3A-93B5-73EB98B747B8}">
      <dgm:prSet/>
      <dgm:spPr/>
      <dgm:t>
        <a:bodyPr/>
        <a:lstStyle/>
        <a:p>
          <a:endParaRPr lang="zh-TW" altLang="en-US"/>
        </a:p>
      </dgm:t>
    </dgm:pt>
    <dgm:pt modelId="{654AE68E-BFED-447E-8567-EE711ED07DE7}">
      <dgm:prSet custT="1"/>
      <dgm:spPr/>
      <dgm:t>
        <a:bodyPr/>
        <a:lstStyle/>
        <a:p>
          <a:pPr rtl="0"/>
          <a:r>
            <a:rPr kumimoji="1" lang="en-US" sz="2400" dirty="0">
              <a:solidFill>
                <a:srgbClr val="0070C0"/>
              </a:solidFill>
              <a:latin typeface="標楷體" panose="03000509000000000000" pitchFamily="65" charset="-120"/>
              <a:ea typeface="標楷體" panose="03000509000000000000" pitchFamily="65" charset="-120"/>
            </a:rPr>
            <a:t>1.</a:t>
          </a:r>
          <a:r>
            <a:rPr kumimoji="1" lang="zh-TW" sz="2400" dirty="0">
              <a:solidFill>
                <a:srgbClr val="0070C0"/>
              </a:solidFill>
              <a:latin typeface="標楷體" panose="03000509000000000000" pitchFamily="65" charset="-120"/>
              <a:ea typeface="標楷體" panose="03000509000000000000" pitchFamily="65" charset="-120"/>
            </a:rPr>
            <a:t>嬰兒出生到兩歲屬於感覺動作期（</a:t>
          </a:r>
          <a:r>
            <a:rPr kumimoji="1" lang="en-US" sz="24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sensory-motor level</a:t>
          </a:r>
          <a:r>
            <a:rPr kumimoji="1" lang="zh-TW" sz="2400" dirty="0">
              <a:solidFill>
                <a:srgbClr val="0070C0"/>
              </a:solidFill>
              <a:latin typeface="標楷體" panose="03000509000000000000" pitchFamily="65" charset="-120"/>
              <a:ea typeface="標楷體" panose="03000509000000000000" pitchFamily="65" charset="-120"/>
            </a:rPr>
            <a:t>）</a:t>
          </a:r>
          <a:endParaRPr lang="zh-TW" sz="2400" dirty="0">
            <a:solidFill>
              <a:srgbClr val="0070C0"/>
            </a:solidFill>
            <a:latin typeface="標楷體" panose="03000509000000000000" pitchFamily="65" charset="-120"/>
            <a:ea typeface="標楷體" panose="03000509000000000000" pitchFamily="65" charset="-120"/>
          </a:endParaRPr>
        </a:p>
      </dgm:t>
    </dgm:pt>
    <dgm:pt modelId="{60613822-669E-4975-821D-5B6CEEE07D8F}" type="parTrans" cxnId="{E7F1F8B6-12C4-43C3-AE52-08C4F954D1A7}">
      <dgm:prSet/>
      <dgm:spPr/>
      <dgm:t>
        <a:bodyPr/>
        <a:lstStyle/>
        <a:p>
          <a:endParaRPr lang="zh-TW" altLang="en-US"/>
        </a:p>
      </dgm:t>
    </dgm:pt>
    <dgm:pt modelId="{40F3681E-7AAB-46E4-A406-D22FC455CD98}" type="sibTrans" cxnId="{E7F1F8B6-12C4-43C3-AE52-08C4F954D1A7}">
      <dgm:prSet/>
      <dgm:spPr/>
      <dgm:t>
        <a:bodyPr/>
        <a:lstStyle/>
        <a:p>
          <a:endParaRPr lang="zh-TW" altLang="en-US"/>
        </a:p>
      </dgm:t>
    </dgm:pt>
    <dgm:pt modelId="{031DC7E2-31BE-4699-9D76-1A22F5ACE8F4}">
      <dgm:prSet custT="1"/>
      <dgm:spPr/>
      <dgm:t>
        <a:bodyPr/>
        <a:lstStyle/>
        <a:p>
          <a:pPr rtl="0"/>
          <a:r>
            <a:rPr kumimoji="1" lang="zh-TW" sz="2400" dirty="0">
              <a:solidFill>
                <a:srgbClr val="080808"/>
              </a:solidFill>
              <a:latin typeface="標楷體" panose="03000509000000000000" pitchFamily="65" charset="-120"/>
              <a:ea typeface="標楷體" panose="03000509000000000000" pitchFamily="65" charset="-120"/>
            </a:rPr>
            <a:t>（</a:t>
          </a:r>
          <a:r>
            <a:rPr kumimoji="1" lang="en-US" sz="2400" dirty="0">
              <a:solidFill>
                <a:srgbClr val="080808"/>
              </a:solidFill>
              <a:latin typeface="標楷體" panose="03000509000000000000" pitchFamily="65" charset="-120"/>
              <a:ea typeface="標楷體" panose="03000509000000000000" pitchFamily="65" charset="-120"/>
            </a:rPr>
            <a:t>1</a:t>
          </a:r>
          <a:r>
            <a:rPr kumimoji="1" lang="zh-TW" sz="2400" dirty="0">
              <a:solidFill>
                <a:srgbClr val="080808"/>
              </a:solidFill>
              <a:latin typeface="標楷體" panose="03000509000000000000" pitchFamily="65" charset="-120"/>
              <a:ea typeface="標楷體" panose="03000509000000000000" pitchFamily="65" charset="-120"/>
            </a:rPr>
            <a:t>）嬰兒從反射動作發展到複雜的感官動作。</a:t>
          </a:r>
          <a:endParaRPr lang="zh-TW" sz="2400" dirty="0">
            <a:solidFill>
              <a:srgbClr val="080808"/>
            </a:solidFill>
            <a:latin typeface="標楷體" panose="03000509000000000000" pitchFamily="65" charset="-120"/>
            <a:ea typeface="標楷體" panose="03000509000000000000" pitchFamily="65" charset="-120"/>
          </a:endParaRPr>
        </a:p>
      </dgm:t>
    </dgm:pt>
    <dgm:pt modelId="{BEE86B60-8E1B-4943-90FE-D0BC1CE8A84C}" type="parTrans" cxnId="{B52A5E3A-A782-424E-869C-9CF204F90AAC}">
      <dgm:prSet/>
      <dgm:spPr/>
      <dgm:t>
        <a:bodyPr/>
        <a:lstStyle/>
        <a:p>
          <a:endParaRPr lang="zh-TW" altLang="en-US"/>
        </a:p>
      </dgm:t>
    </dgm:pt>
    <dgm:pt modelId="{82467508-32ED-4A22-BF19-31AC3A33BB4D}" type="sibTrans" cxnId="{B52A5E3A-A782-424E-869C-9CF204F90AAC}">
      <dgm:prSet/>
      <dgm:spPr/>
      <dgm:t>
        <a:bodyPr/>
        <a:lstStyle/>
        <a:p>
          <a:endParaRPr lang="zh-TW" altLang="en-US"/>
        </a:p>
      </dgm:t>
    </dgm:pt>
    <dgm:pt modelId="{3AA56C8F-F232-4D29-9A0B-B51EFA5DF86E}">
      <dgm:prSet custT="1"/>
      <dgm:spPr/>
      <dgm:t>
        <a:bodyPr/>
        <a:lstStyle/>
        <a:p>
          <a:pPr rtl="0"/>
          <a:r>
            <a:rPr kumimoji="1" lang="zh-TW" sz="2400" dirty="0">
              <a:solidFill>
                <a:srgbClr val="080808"/>
              </a:solidFill>
              <a:latin typeface="標楷體" panose="03000509000000000000" pitchFamily="65" charset="-120"/>
              <a:ea typeface="標楷體" panose="03000509000000000000" pitchFamily="65" charset="-120"/>
            </a:rPr>
            <a:t>（</a:t>
          </a:r>
          <a:r>
            <a:rPr kumimoji="1" lang="en-US" sz="2400" dirty="0">
              <a:solidFill>
                <a:srgbClr val="080808"/>
              </a:solidFill>
              <a:latin typeface="標楷體" panose="03000509000000000000" pitchFamily="65" charset="-120"/>
              <a:ea typeface="標楷體" panose="03000509000000000000" pitchFamily="65" charset="-120"/>
            </a:rPr>
            <a:t>2</a:t>
          </a:r>
          <a:r>
            <a:rPr kumimoji="1" lang="zh-TW" sz="2400" dirty="0">
              <a:solidFill>
                <a:srgbClr val="080808"/>
              </a:solidFill>
              <a:latin typeface="標楷體" panose="03000509000000000000" pitchFamily="65" charset="-120"/>
              <a:ea typeface="標楷體" panose="03000509000000000000" pitchFamily="65" charset="-120"/>
            </a:rPr>
            <a:t>）感覺動作期大都依賴動作、移動、及沒有語言的察覺。這些動作以相當穩定的方式，相互協調，稱為動作的「基模」（</a:t>
          </a:r>
          <a:r>
            <a:rPr kumimoji="1" lang="en-US" sz="24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schemata</a:t>
          </a:r>
          <a:r>
            <a:rPr kumimoji="1" lang="zh-TW" sz="2400" dirty="0">
              <a:solidFill>
                <a:srgbClr val="080808"/>
              </a:solidFill>
              <a:latin typeface="標楷體" panose="03000509000000000000" pitchFamily="65" charset="-120"/>
              <a:ea typeface="標楷體" panose="03000509000000000000" pitchFamily="65" charset="-120"/>
            </a:rPr>
            <a:t>）。</a:t>
          </a:r>
          <a:endParaRPr lang="zh-TW" sz="2400" dirty="0">
            <a:solidFill>
              <a:srgbClr val="080808"/>
            </a:solidFill>
            <a:latin typeface="標楷體" panose="03000509000000000000" pitchFamily="65" charset="-120"/>
            <a:ea typeface="標楷體" panose="03000509000000000000" pitchFamily="65" charset="-120"/>
          </a:endParaRPr>
        </a:p>
      </dgm:t>
    </dgm:pt>
    <dgm:pt modelId="{70FC03A4-58BC-4AC1-BC35-18F19578B33C}" type="parTrans" cxnId="{9120BFED-069F-4D2F-B7A9-29A047A090C9}">
      <dgm:prSet/>
      <dgm:spPr/>
      <dgm:t>
        <a:bodyPr/>
        <a:lstStyle/>
        <a:p>
          <a:endParaRPr lang="zh-TW" altLang="en-US"/>
        </a:p>
      </dgm:t>
    </dgm:pt>
    <dgm:pt modelId="{32D009C2-6C21-4F40-B0DA-C79FD9C07907}" type="sibTrans" cxnId="{9120BFED-069F-4D2F-B7A9-29A047A090C9}">
      <dgm:prSet/>
      <dgm:spPr/>
      <dgm:t>
        <a:bodyPr/>
        <a:lstStyle/>
        <a:p>
          <a:endParaRPr lang="zh-TW" altLang="en-US"/>
        </a:p>
      </dgm:t>
    </dgm:pt>
    <dgm:pt modelId="{43ACBB16-233E-4312-A197-75C808A715E7}" type="pres">
      <dgm:prSet presAssocID="{8595AF77-B84F-4AB9-BBE3-83D9B3CE8587}" presName="linear" presStyleCnt="0">
        <dgm:presLayoutVars>
          <dgm:animLvl val="lvl"/>
          <dgm:resizeHandles val="exact"/>
        </dgm:presLayoutVars>
      </dgm:prSet>
      <dgm:spPr/>
    </dgm:pt>
    <dgm:pt modelId="{8AC2D133-3822-419E-93C1-FECB6DBF6200}" type="pres">
      <dgm:prSet presAssocID="{AD70119F-DDBD-432A-A668-21C4BB4D5CC4}" presName="parentText" presStyleLbl="node1" presStyleIdx="0" presStyleCnt="1" custAng="10800000" custFlipVert="1" custScaleX="68225" custScaleY="53776" custLinFactNeighborX="-15888" custLinFactNeighborY="-9125">
        <dgm:presLayoutVars>
          <dgm:chMax val="0"/>
          <dgm:bulletEnabled val="1"/>
        </dgm:presLayoutVars>
      </dgm:prSet>
      <dgm:spPr/>
    </dgm:pt>
    <dgm:pt modelId="{D004A46D-7016-439C-921C-B2F6764CE397}" type="pres">
      <dgm:prSet presAssocID="{AD70119F-DDBD-432A-A668-21C4BB4D5CC4}" presName="childText" presStyleLbl="revTx" presStyleIdx="0" presStyleCnt="1">
        <dgm:presLayoutVars>
          <dgm:bulletEnabled val="1"/>
        </dgm:presLayoutVars>
      </dgm:prSet>
      <dgm:spPr/>
    </dgm:pt>
  </dgm:ptLst>
  <dgm:cxnLst>
    <dgm:cxn modelId="{B52A5E3A-A782-424E-869C-9CF204F90AAC}" srcId="{AD70119F-DDBD-432A-A668-21C4BB4D5CC4}" destId="{031DC7E2-31BE-4699-9D76-1A22F5ACE8F4}" srcOrd="1" destOrd="0" parTransId="{BEE86B60-8E1B-4943-90FE-D0BC1CE8A84C}" sibTransId="{82467508-32ED-4A22-BF19-31AC3A33BB4D}"/>
    <dgm:cxn modelId="{FDA80478-27F9-4421-85A4-6E20F40F17FD}" type="presOf" srcId="{8595AF77-B84F-4AB9-BBE3-83D9B3CE8587}" destId="{43ACBB16-233E-4312-A197-75C808A715E7}" srcOrd="0" destOrd="0" presId="urn:microsoft.com/office/officeart/2005/8/layout/vList2"/>
    <dgm:cxn modelId="{D9A9938E-5269-4734-A39B-3692F42EA782}" type="presOf" srcId="{3AA56C8F-F232-4D29-9A0B-B51EFA5DF86E}" destId="{D004A46D-7016-439C-921C-B2F6764CE397}" srcOrd="0" destOrd="2" presId="urn:microsoft.com/office/officeart/2005/8/layout/vList2"/>
    <dgm:cxn modelId="{E7F1F8B6-12C4-43C3-AE52-08C4F954D1A7}" srcId="{AD70119F-DDBD-432A-A668-21C4BB4D5CC4}" destId="{654AE68E-BFED-447E-8567-EE711ED07DE7}" srcOrd="0" destOrd="0" parTransId="{60613822-669E-4975-821D-5B6CEEE07D8F}" sibTransId="{40F3681E-7AAB-46E4-A406-D22FC455CD98}"/>
    <dgm:cxn modelId="{0658A3CE-23AA-4D3A-93B5-73EB98B747B8}" srcId="{8595AF77-B84F-4AB9-BBE3-83D9B3CE8587}" destId="{AD70119F-DDBD-432A-A668-21C4BB4D5CC4}" srcOrd="0" destOrd="0" parTransId="{21F77B5D-8360-48A3-9C1F-A7E8003831E3}" sibTransId="{7AEB5D96-7B4E-48CB-B48F-4A901FA0D289}"/>
    <dgm:cxn modelId="{6A5D9DD5-5442-4218-9AF5-1FD098C05589}" type="presOf" srcId="{AD70119F-DDBD-432A-A668-21C4BB4D5CC4}" destId="{8AC2D133-3822-419E-93C1-FECB6DBF6200}" srcOrd="0" destOrd="0" presId="urn:microsoft.com/office/officeart/2005/8/layout/vList2"/>
    <dgm:cxn modelId="{188C76ED-6FD4-4CA1-8032-AD8B4EAB765C}" type="presOf" srcId="{654AE68E-BFED-447E-8567-EE711ED07DE7}" destId="{D004A46D-7016-439C-921C-B2F6764CE397}" srcOrd="0" destOrd="0" presId="urn:microsoft.com/office/officeart/2005/8/layout/vList2"/>
    <dgm:cxn modelId="{9120BFED-069F-4D2F-B7A9-29A047A090C9}" srcId="{AD70119F-DDBD-432A-A668-21C4BB4D5CC4}" destId="{3AA56C8F-F232-4D29-9A0B-B51EFA5DF86E}" srcOrd="2" destOrd="0" parTransId="{70FC03A4-58BC-4AC1-BC35-18F19578B33C}" sibTransId="{32D009C2-6C21-4F40-B0DA-C79FD9C07907}"/>
    <dgm:cxn modelId="{7B74F1F9-4BC6-4E01-A42D-8475B030CC7A}" type="presOf" srcId="{031DC7E2-31BE-4699-9D76-1A22F5ACE8F4}" destId="{D004A46D-7016-439C-921C-B2F6764CE397}" srcOrd="0" destOrd="1" presId="urn:microsoft.com/office/officeart/2005/8/layout/vList2"/>
    <dgm:cxn modelId="{066BB832-A0EE-4327-9DD6-BB7F57D4B8A1}" type="presParOf" srcId="{43ACBB16-233E-4312-A197-75C808A715E7}" destId="{8AC2D133-3822-419E-93C1-FECB6DBF6200}" srcOrd="0" destOrd="0" presId="urn:microsoft.com/office/officeart/2005/8/layout/vList2"/>
    <dgm:cxn modelId="{5F87A169-523B-4623-816A-7521E2BB76A7}" type="presParOf" srcId="{43ACBB16-233E-4312-A197-75C808A715E7}" destId="{D004A46D-7016-439C-921C-B2F6764CE39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A8E035-103D-4E45-B9F5-D1F37DFF24A4}" type="doc">
      <dgm:prSet loTypeId="urn:microsoft.com/office/officeart/2008/layout/LinedList" loCatId="list" qsTypeId="urn:microsoft.com/office/officeart/2005/8/quickstyle/simple4" qsCatId="simple" csTypeId="urn:microsoft.com/office/officeart/2005/8/colors/accent1_5" csCatId="accent1" phldr="1"/>
      <dgm:spPr/>
      <dgm:t>
        <a:bodyPr/>
        <a:lstStyle/>
        <a:p>
          <a:endParaRPr lang="zh-TW" altLang="en-US"/>
        </a:p>
      </dgm:t>
    </dgm:pt>
    <dgm:pt modelId="{61E094A3-F377-4449-A96A-CC95536F7E58}">
      <dgm:prSet custT="1"/>
      <dgm:spPr/>
      <dgm:t>
        <a:bodyPr anchor="ctr"/>
        <a:lstStyle/>
        <a:p>
          <a:pPr rtl="0"/>
          <a:r>
            <a:rPr kumimoji="1" lang="en-US" sz="2400" dirty="0">
              <a:solidFill>
                <a:srgbClr val="080808"/>
              </a:solidFill>
              <a:latin typeface="標楷體" panose="03000509000000000000" pitchFamily="65" charset="-120"/>
              <a:ea typeface="標楷體" panose="03000509000000000000" pitchFamily="65" charset="-120"/>
            </a:rPr>
            <a:t>1.</a:t>
          </a:r>
          <a:r>
            <a:rPr kumimoji="1" lang="en-US" sz="24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Bruner</a:t>
          </a:r>
          <a:r>
            <a:rPr kumimoji="1" lang="zh-TW" sz="2400" dirty="0">
              <a:solidFill>
                <a:srgbClr val="080808"/>
              </a:solidFill>
              <a:latin typeface="標楷體" panose="03000509000000000000" pitchFamily="65" charset="-120"/>
              <a:ea typeface="標楷體" panose="03000509000000000000" pitchFamily="65" charset="-120"/>
            </a:rPr>
            <a:t>的學習的基本觀念是學科教材外部結構與學習者內部的認知結構，二者互相配合。</a:t>
          </a:r>
          <a:endParaRPr kumimoji="1" lang="en-US" altLang="zh-TW" sz="2400" dirty="0">
            <a:solidFill>
              <a:srgbClr val="080808"/>
            </a:solidFill>
            <a:latin typeface="標楷體" panose="03000509000000000000" pitchFamily="65" charset="-120"/>
            <a:ea typeface="標楷體" panose="03000509000000000000" pitchFamily="65" charset="-120"/>
          </a:endParaRPr>
        </a:p>
        <a:p>
          <a:pPr rtl="0"/>
          <a:r>
            <a:rPr kumimoji="1" lang="en-US" altLang="zh-TW" sz="2400" dirty="0">
              <a:solidFill>
                <a:srgbClr val="080808"/>
              </a:solidFill>
              <a:latin typeface="標楷體" panose="03000509000000000000" pitchFamily="65" charset="-120"/>
              <a:ea typeface="標楷體" panose="03000509000000000000" pitchFamily="65" charset="-120"/>
            </a:rPr>
            <a:t>*</a:t>
          </a:r>
          <a:r>
            <a:rPr kumimoji="1" lang="zh-TW" sz="2400" dirty="0">
              <a:solidFill>
                <a:srgbClr val="080808"/>
              </a:solidFill>
              <a:latin typeface="標楷體" panose="03000509000000000000" pitchFamily="65" charset="-120"/>
              <a:ea typeface="標楷體" panose="03000509000000000000" pitchFamily="65" charset="-120"/>
            </a:rPr>
            <a:t>他認為任何發展階段的兒童都有他的獨特方式看待這個世界。</a:t>
          </a:r>
          <a:endParaRPr kumimoji="1" lang="en-US" altLang="zh-TW" sz="2400" dirty="0">
            <a:solidFill>
              <a:srgbClr val="080808"/>
            </a:solidFill>
            <a:latin typeface="標楷體" panose="03000509000000000000" pitchFamily="65" charset="-120"/>
            <a:ea typeface="標楷體" panose="03000509000000000000" pitchFamily="65" charset="-120"/>
          </a:endParaRPr>
        </a:p>
        <a:p>
          <a:pPr rtl="0"/>
          <a:r>
            <a:rPr kumimoji="1" lang="en-US" altLang="zh-TW" sz="2400" dirty="0">
              <a:solidFill>
                <a:srgbClr val="080808"/>
              </a:solidFill>
              <a:latin typeface="標楷體" panose="03000509000000000000" pitchFamily="65" charset="-120"/>
              <a:ea typeface="標楷體" panose="03000509000000000000" pitchFamily="65" charset="-120"/>
            </a:rPr>
            <a:t>*</a:t>
          </a:r>
          <a:r>
            <a:rPr kumimoji="1" lang="zh-TW" sz="2400" dirty="0">
              <a:solidFill>
                <a:srgbClr val="080808"/>
              </a:solidFill>
              <a:latin typeface="標楷體" panose="03000509000000000000" pitchFamily="65" charset="-120"/>
              <a:ea typeface="標楷體" panose="03000509000000000000" pitchFamily="65" charset="-120"/>
            </a:rPr>
            <a:t>教學的任務就是以兒童的觀點呈現學科的結構。</a:t>
          </a:r>
          <a:endParaRPr lang="zh-TW" sz="2400" dirty="0">
            <a:solidFill>
              <a:srgbClr val="080808"/>
            </a:solidFill>
            <a:latin typeface="標楷體" panose="03000509000000000000" pitchFamily="65" charset="-120"/>
            <a:ea typeface="標楷體" panose="03000509000000000000" pitchFamily="65" charset="-120"/>
          </a:endParaRPr>
        </a:p>
      </dgm:t>
    </dgm:pt>
    <dgm:pt modelId="{31515814-6FB3-4031-9353-C5B2B77366C0}" type="parTrans" cxnId="{F60A0818-743C-4223-A3AB-41AA33A1BA4A}">
      <dgm:prSet/>
      <dgm:spPr/>
      <dgm:t>
        <a:bodyPr/>
        <a:lstStyle/>
        <a:p>
          <a:endParaRPr lang="zh-TW" altLang="en-US"/>
        </a:p>
      </dgm:t>
    </dgm:pt>
    <dgm:pt modelId="{F4B07C05-0EFA-4306-B49A-D3BD8E31EA8E}" type="sibTrans" cxnId="{F60A0818-743C-4223-A3AB-41AA33A1BA4A}">
      <dgm:prSet/>
      <dgm:spPr/>
      <dgm:t>
        <a:bodyPr/>
        <a:lstStyle/>
        <a:p>
          <a:endParaRPr lang="zh-TW" altLang="en-US"/>
        </a:p>
      </dgm:t>
    </dgm:pt>
    <dgm:pt modelId="{FD142E18-5087-4BDC-AEA7-6EEF420281D2}">
      <dgm:prSet custT="1"/>
      <dgm:spPr/>
      <dgm:t>
        <a:bodyPr anchor="ctr"/>
        <a:lstStyle/>
        <a:p>
          <a:pPr rtl="0"/>
          <a:r>
            <a:rPr kumimoji="1" lang="en-US" sz="2400" dirty="0">
              <a:solidFill>
                <a:srgbClr val="080808"/>
              </a:solidFill>
              <a:latin typeface="標楷體" panose="03000509000000000000" pitchFamily="65" charset="-120"/>
              <a:ea typeface="標楷體" panose="03000509000000000000" pitchFamily="65" charset="-120"/>
            </a:rPr>
            <a:t>2.</a:t>
          </a:r>
          <a:r>
            <a:rPr kumimoji="1" lang="en-US" sz="24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Bruner</a:t>
          </a:r>
          <a:r>
            <a:rPr kumimoji="1" lang="zh-TW" sz="2400" dirty="0">
              <a:solidFill>
                <a:srgbClr val="080808"/>
              </a:solidFill>
              <a:latin typeface="標楷體" panose="03000509000000000000" pitchFamily="65" charset="-120"/>
              <a:ea typeface="標楷體" panose="03000509000000000000" pitchFamily="65" charset="-120"/>
            </a:rPr>
            <a:t>在他的</a:t>
          </a:r>
          <a:r>
            <a:rPr kumimoji="1" lang="en-US" sz="2400" dirty="0">
              <a:solidFill>
                <a:srgbClr val="080808"/>
              </a:solidFill>
              <a:latin typeface="標楷體" panose="03000509000000000000" pitchFamily="65" charset="-120"/>
              <a:ea typeface="標楷體" panose="03000509000000000000" pitchFamily="65" charset="-120"/>
            </a:rPr>
            <a:t>《</a:t>
          </a:r>
          <a:r>
            <a:rPr kumimoji="1" lang="zh-TW" sz="2400" dirty="0">
              <a:solidFill>
                <a:srgbClr val="080808"/>
              </a:solidFill>
              <a:latin typeface="標楷體" panose="03000509000000000000" pitchFamily="65" charset="-120"/>
              <a:ea typeface="標楷體" panose="03000509000000000000" pitchFamily="65" charset="-120"/>
            </a:rPr>
            <a:t>教育歷程</a:t>
          </a:r>
          <a:r>
            <a:rPr kumimoji="1" lang="en-US" sz="2400" dirty="0">
              <a:solidFill>
                <a:srgbClr val="080808"/>
              </a:solidFill>
              <a:latin typeface="標楷體" panose="03000509000000000000" pitchFamily="65" charset="-120"/>
              <a:ea typeface="標楷體" panose="03000509000000000000" pitchFamily="65" charset="-120"/>
            </a:rPr>
            <a:t>》</a:t>
          </a:r>
          <a:r>
            <a:rPr kumimoji="1" lang="zh-TW" sz="2400" dirty="0">
              <a:solidFill>
                <a:srgbClr val="080808"/>
              </a:solidFill>
              <a:latin typeface="標楷體" panose="03000509000000000000" pitchFamily="65" charset="-120"/>
              <a:ea typeface="標楷體" panose="03000509000000000000" pitchFamily="65" charset="-120"/>
            </a:rPr>
            <a:t>一書中，呈現教育結構論的兩大支柱：</a:t>
          </a:r>
          <a:endParaRPr kumimoji="1" lang="en-US" altLang="zh-TW" sz="2400" dirty="0">
            <a:solidFill>
              <a:srgbClr val="080808"/>
            </a:solidFill>
            <a:latin typeface="標楷體" panose="03000509000000000000" pitchFamily="65" charset="-120"/>
            <a:ea typeface="標楷體" panose="03000509000000000000" pitchFamily="65" charset="-120"/>
          </a:endParaRPr>
        </a:p>
        <a:p>
          <a:pPr rtl="0"/>
          <a:r>
            <a:rPr kumimoji="1" lang="en-US" altLang="zh-TW" sz="2400" dirty="0">
              <a:solidFill>
                <a:srgbClr val="080808"/>
              </a:solidFill>
              <a:latin typeface="標楷體" panose="03000509000000000000" pitchFamily="65" charset="-120"/>
              <a:ea typeface="標楷體" panose="03000509000000000000" pitchFamily="65" charset="-120"/>
            </a:rPr>
            <a:t>*</a:t>
          </a:r>
          <a:r>
            <a:rPr kumimoji="1" lang="zh-TW" sz="2400" dirty="0">
              <a:solidFill>
                <a:srgbClr val="080808"/>
              </a:solidFill>
              <a:latin typeface="標楷體" panose="03000509000000000000" pitchFamily="65" charset="-120"/>
              <a:ea typeface="標楷體" panose="03000509000000000000" pitchFamily="65" charset="-120"/>
            </a:rPr>
            <a:t>外部的學科結構與內部的認知結構。</a:t>
          </a:r>
          <a:endParaRPr kumimoji="1" lang="en-US" altLang="zh-TW" sz="2400" dirty="0">
            <a:solidFill>
              <a:srgbClr val="080808"/>
            </a:solidFill>
            <a:latin typeface="標楷體" panose="03000509000000000000" pitchFamily="65" charset="-120"/>
            <a:ea typeface="標楷體" panose="03000509000000000000" pitchFamily="65" charset="-120"/>
          </a:endParaRPr>
        </a:p>
        <a:p>
          <a:pPr rtl="0"/>
          <a:r>
            <a:rPr kumimoji="1" lang="en-US" altLang="zh-TW" sz="2400" dirty="0">
              <a:solidFill>
                <a:srgbClr val="080808"/>
              </a:solidFill>
              <a:latin typeface="標楷體" panose="03000509000000000000" pitchFamily="65" charset="-120"/>
              <a:ea typeface="標楷體" panose="03000509000000000000" pitchFamily="65" charset="-120"/>
            </a:rPr>
            <a:t>*</a:t>
          </a:r>
          <a:r>
            <a:rPr kumimoji="1" lang="zh-TW" sz="2400" dirty="0">
              <a:solidFill>
                <a:srgbClr val="080808"/>
              </a:solidFill>
              <a:latin typeface="標楷體" panose="03000509000000000000" pitchFamily="65" charset="-120"/>
              <a:ea typeface="標楷體" panose="03000509000000000000" pitchFamily="65" charset="-120"/>
            </a:rPr>
            <a:t>以他的觀點，學會了結構就是學會了事情的關聯性。</a:t>
          </a:r>
          <a:endParaRPr lang="zh-TW" sz="2400" dirty="0">
            <a:solidFill>
              <a:srgbClr val="080808"/>
            </a:solidFill>
            <a:latin typeface="標楷體" panose="03000509000000000000" pitchFamily="65" charset="-120"/>
            <a:ea typeface="標楷體" panose="03000509000000000000" pitchFamily="65" charset="-120"/>
          </a:endParaRPr>
        </a:p>
      </dgm:t>
    </dgm:pt>
    <dgm:pt modelId="{F3C2ECF5-5537-403B-882A-A34FE9A478A3}" type="parTrans" cxnId="{47EE486B-8490-499A-B59A-4794980C98F3}">
      <dgm:prSet/>
      <dgm:spPr/>
      <dgm:t>
        <a:bodyPr/>
        <a:lstStyle/>
        <a:p>
          <a:endParaRPr lang="zh-TW" altLang="en-US"/>
        </a:p>
      </dgm:t>
    </dgm:pt>
    <dgm:pt modelId="{90318DA9-686A-4F3D-B67B-A93D635892CB}" type="sibTrans" cxnId="{47EE486B-8490-499A-B59A-4794980C98F3}">
      <dgm:prSet/>
      <dgm:spPr/>
      <dgm:t>
        <a:bodyPr/>
        <a:lstStyle/>
        <a:p>
          <a:endParaRPr lang="zh-TW" altLang="en-US"/>
        </a:p>
      </dgm:t>
    </dgm:pt>
    <dgm:pt modelId="{B39841FC-09D2-468A-A9E2-BCF5BE9A2455}" type="pres">
      <dgm:prSet presAssocID="{6AA8E035-103D-4E45-B9F5-D1F37DFF24A4}" presName="vert0" presStyleCnt="0">
        <dgm:presLayoutVars>
          <dgm:dir/>
          <dgm:animOne val="branch"/>
          <dgm:animLvl val="lvl"/>
        </dgm:presLayoutVars>
      </dgm:prSet>
      <dgm:spPr/>
    </dgm:pt>
    <dgm:pt modelId="{AC1F3C6A-BCBE-420F-AE0C-7DEE00E29BA1}" type="pres">
      <dgm:prSet presAssocID="{61E094A3-F377-4449-A96A-CC95536F7E58}" presName="thickLine" presStyleLbl="alignNode1" presStyleIdx="0" presStyleCnt="2"/>
      <dgm:spPr/>
    </dgm:pt>
    <dgm:pt modelId="{2B54B346-033C-4928-8278-BDA48C6A1073}" type="pres">
      <dgm:prSet presAssocID="{61E094A3-F377-4449-A96A-CC95536F7E58}" presName="horz1" presStyleCnt="0"/>
      <dgm:spPr/>
    </dgm:pt>
    <dgm:pt modelId="{F8038421-1C2C-4B9F-868F-D172B7062E86}" type="pres">
      <dgm:prSet presAssocID="{61E094A3-F377-4449-A96A-CC95536F7E58}" presName="tx1" presStyleLbl="revTx" presStyleIdx="0" presStyleCnt="2" custScaleY="122421"/>
      <dgm:spPr/>
    </dgm:pt>
    <dgm:pt modelId="{DF69AD6D-927B-4490-B4E5-04A00E9B1872}" type="pres">
      <dgm:prSet presAssocID="{61E094A3-F377-4449-A96A-CC95536F7E58}" presName="vert1" presStyleCnt="0"/>
      <dgm:spPr/>
    </dgm:pt>
    <dgm:pt modelId="{70FB2F50-790B-486C-9EE4-91A3E240E76B}" type="pres">
      <dgm:prSet presAssocID="{FD142E18-5087-4BDC-AEA7-6EEF420281D2}" presName="thickLine" presStyleLbl="alignNode1" presStyleIdx="1" presStyleCnt="2"/>
      <dgm:spPr/>
    </dgm:pt>
    <dgm:pt modelId="{E6F0B7FF-A282-4CC4-ADE6-8744D6CF7006}" type="pres">
      <dgm:prSet presAssocID="{FD142E18-5087-4BDC-AEA7-6EEF420281D2}" presName="horz1" presStyleCnt="0"/>
      <dgm:spPr/>
    </dgm:pt>
    <dgm:pt modelId="{88BB5872-6422-497A-864A-C58298DEBA40}" type="pres">
      <dgm:prSet presAssocID="{FD142E18-5087-4BDC-AEA7-6EEF420281D2}" presName="tx1" presStyleLbl="revTx" presStyleIdx="1" presStyleCnt="2"/>
      <dgm:spPr/>
    </dgm:pt>
    <dgm:pt modelId="{987B62FB-5115-484E-B4E6-4722B52070A7}" type="pres">
      <dgm:prSet presAssocID="{FD142E18-5087-4BDC-AEA7-6EEF420281D2}" presName="vert1" presStyleCnt="0"/>
      <dgm:spPr/>
    </dgm:pt>
  </dgm:ptLst>
  <dgm:cxnLst>
    <dgm:cxn modelId="{F60A0818-743C-4223-A3AB-41AA33A1BA4A}" srcId="{6AA8E035-103D-4E45-B9F5-D1F37DFF24A4}" destId="{61E094A3-F377-4449-A96A-CC95536F7E58}" srcOrd="0" destOrd="0" parTransId="{31515814-6FB3-4031-9353-C5B2B77366C0}" sibTransId="{F4B07C05-0EFA-4306-B49A-D3BD8E31EA8E}"/>
    <dgm:cxn modelId="{CDD18F23-4C5A-4B53-9B49-D06A2FE1D8B0}" type="presOf" srcId="{FD142E18-5087-4BDC-AEA7-6EEF420281D2}" destId="{88BB5872-6422-497A-864A-C58298DEBA40}" srcOrd="0" destOrd="0" presId="urn:microsoft.com/office/officeart/2008/layout/LinedList"/>
    <dgm:cxn modelId="{47EE486B-8490-499A-B59A-4794980C98F3}" srcId="{6AA8E035-103D-4E45-B9F5-D1F37DFF24A4}" destId="{FD142E18-5087-4BDC-AEA7-6EEF420281D2}" srcOrd="1" destOrd="0" parTransId="{F3C2ECF5-5537-403B-882A-A34FE9A478A3}" sibTransId="{90318DA9-686A-4F3D-B67B-A93D635892CB}"/>
    <dgm:cxn modelId="{3871E6B8-FB3E-4C4F-A745-365494CEF917}" type="presOf" srcId="{6AA8E035-103D-4E45-B9F5-D1F37DFF24A4}" destId="{B39841FC-09D2-468A-A9E2-BCF5BE9A2455}" srcOrd="0" destOrd="0" presId="urn:microsoft.com/office/officeart/2008/layout/LinedList"/>
    <dgm:cxn modelId="{408CFAE8-0BD3-4811-9A45-B6EF84A74CCA}" type="presOf" srcId="{61E094A3-F377-4449-A96A-CC95536F7E58}" destId="{F8038421-1C2C-4B9F-868F-D172B7062E86}" srcOrd="0" destOrd="0" presId="urn:microsoft.com/office/officeart/2008/layout/LinedList"/>
    <dgm:cxn modelId="{C172CEC5-E923-4D6B-891F-A7760A3735D5}" type="presParOf" srcId="{B39841FC-09D2-468A-A9E2-BCF5BE9A2455}" destId="{AC1F3C6A-BCBE-420F-AE0C-7DEE00E29BA1}" srcOrd="0" destOrd="0" presId="urn:microsoft.com/office/officeart/2008/layout/LinedList"/>
    <dgm:cxn modelId="{90E6427C-5846-4632-AD7C-AB94A3BD6271}" type="presParOf" srcId="{B39841FC-09D2-468A-A9E2-BCF5BE9A2455}" destId="{2B54B346-033C-4928-8278-BDA48C6A1073}" srcOrd="1" destOrd="0" presId="urn:microsoft.com/office/officeart/2008/layout/LinedList"/>
    <dgm:cxn modelId="{E29E1708-95FC-415F-BBAE-E89B36C44457}" type="presParOf" srcId="{2B54B346-033C-4928-8278-BDA48C6A1073}" destId="{F8038421-1C2C-4B9F-868F-D172B7062E86}" srcOrd="0" destOrd="0" presId="urn:microsoft.com/office/officeart/2008/layout/LinedList"/>
    <dgm:cxn modelId="{60E00196-7C18-4CCD-B96B-6B1C669E4185}" type="presParOf" srcId="{2B54B346-033C-4928-8278-BDA48C6A1073}" destId="{DF69AD6D-927B-4490-B4E5-04A00E9B1872}" srcOrd="1" destOrd="0" presId="urn:microsoft.com/office/officeart/2008/layout/LinedList"/>
    <dgm:cxn modelId="{5BDA34FB-CE40-4F74-821F-DDEEB0C80040}" type="presParOf" srcId="{B39841FC-09D2-468A-A9E2-BCF5BE9A2455}" destId="{70FB2F50-790B-486C-9EE4-91A3E240E76B}" srcOrd="2" destOrd="0" presId="urn:microsoft.com/office/officeart/2008/layout/LinedList"/>
    <dgm:cxn modelId="{21CF13CA-91B4-415F-AB0F-0A9D03D434F8}" type="presParOf" srcId="{B39841FC-09D2-468A-A9E2-BCF5BE9A2455}" destId="{E6F0B7FF-A282-4CC4-ADE6-8744D6CF7006}" srcOrd="3" destOrd="0" presId="urn:microsoft.com/office/officeart/2008/layout/LinedList"/>
    <dgm:cxn modelId="{EFE16452-91BB-4342-A87C-20F4E92C62E7}" type="presParOf" srcId="{E6F0B7FF-A282-4CC4-ADE6-8744D6CF7006}" destId="{88BB5872-6422-497A-864A-C58298DEBA40}" srcOrd="0" destOrd="0" presId="urn:microsoft.com/office/officeart/2008/layout/LinedList"/>
    <dgm:cxn modelId="{55CF0A0E-B1D8-4D2F-9A99-7AE272D2DADE}" type="presParOf" srcId="{E6F0B7FF-A282-4CC4-ADE6-8744D6CF7006}" destId="{987B62FB-5115-484E-B4E6-4722B52070A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AA8E035-103D-4E45-B9F5-D1F37DFF24A4}" type="doc">
      <dgm:prSet loTypeId="urn:microsoft.com/office/officeart/2005/8/layout/vList2" loCatId="list" qsTypeId="urn:microsoft.com/office/officeart/2005/8/quickstyle/3d3" qsCatId="3D" csTypeId="urn:microsoft.com/office/officeart/2005/8/colors/accent4_2" csCatId="accent4" phldr="1"/>
      <dgm:spPr/>
      <dgm:t>
        <a:bodyPr/>
        <a:lstStyle/>
        <a:p>
          <a:endParaRPr lang="zh-TW" altLang="en-US"/>
        </a:p>
      </dgm:t>
    </dgm:pt>
    <dgm:pt modelId="{61E094A3-F377-4449-A96A-CC95536F7E58}">
      <dgm:prSet custT="1"/>
      <dgm:spPr/>
      <dgm:t>
        <a:bodyPr anchor="ctr"/>
        <a:lstStyle/>
        <a:p>
          <a:pPr rtl="0"/>
          <a:r>
            <a:rPr kumimoji="1" lang="en-US" altLang="zh-TW" sz="2400" dirty="0">
              <a:solidFill>
                <a:srgbClr val="FF0000"/>
              </a:solidFill>
              <a:latin typeface="標楷體" panose="03000509000000000000" pitchFamily="65" charset="-120"/>
              <a:ea typeface="標楷體" panose="03000509000000000000" pitchFamily="65" charset="-120"/>
            </a:rPr>
            <a:t>1.</a:t>
          </a:r>
          <a:r>
            <a:rPr kumimoji="1" lang="zh-TW" altLang="en-US" sz="2400" dirty="0">
              <a:solidFill>
                <a:srgbClr val="FF0000"/>
              </a:solidFill>
              <a:latin typeface="標楷體" panose="03000509000000000000" pitchFamily="65" charset="-120"/>
              <a:ea typeface="標楷體" panose="03000509000000000000" pitchFamily="65" charset="-120"/>
            </a:rPr>
            <a:t>獲得（</a:t>
          </a:r>
          <a:r>
            <a:rPr kumimoji="1"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acquisition</a:t>
          </a:r>
          <a:r>
            <a:rPr kumimoji="1" lang="zh-TW" altLang="en-US" sz="2400" dirty="0">
              <a:solidFill>
                <a:srgbClr val="FF0000"/>
              </a:solidFill>
              <a:latin typeface="標楷體" panose="03000509000000000000" pitchFamily="65" charset="-120"/>
              <a:ea typeface="標楷體" panose="03000509000000000000" pitchFamily="65" charset="-120"/>
            </a:rPr>
            <a:t>）</a:t>
          </a:r>
          <a:endParaRPr lang="zh-TW" sz="2400" dirty="0">
            <a:solidFill>
              <a:srgbClr val="FF0000"/>
            </a:solidFill>
            <a:latin typeface="標楷體" panose="03000509000000000000" pitchFamily="65" charset="-120"/>
            <a:ea typeface="標楷體" panose="03000509000000000000" pitchFamily="65" charset="-120"/>
          </a:endParaRPr>
        </a:p>
      </dgm:t>
    </dgm:pt>
    <dgm:pt modelId="{31515814-6FB3-4031-9353-C5B2B77366C0}" type="parTrans" cxnId="{F60A0818-743C-4223-A3AB-41AA33A1BA4A}">
      <dgm:prSet/>
      <dgm:spPr/>
      <dgm:t>
        <a:bodyPr/>
        <a:lstStyle/>
        <a:p>
          <a:endParaRPr lang="zh-TW" altLang="en-US"/>
        </a:p>
      </dgm:t>
    </dgm:pt>
    <dgm:pt modelId="{F4B07C05-0EFA-4306-B49A-D3BD8E31EA8E}" type="sibTrans" cxnId="{F60A0818-743C-4223-A3AB-41AA33A1BA4A}">
      <dgm:prSet/>
      <dgm:spPr/>
      <dgm:t>
        <a:bodyPr/>
        <a:lstStyle/>
        <a:p>
          <a:endParaRPr lang="zh-TW" altLang="en-US"/>
        </a:p>
      </dgm:t>
    </dgm:pt>
    <dgm:pt modelId="{B1DF380D-FCAC-4FB5-9A34-2F66BEAC29B7}">
      <dgm:prSet custT="1"/>
      <dgm:spPr/>
      <dgm:t>
        <a:bodyPr anchor="ctr"/>
        <a:lstStyle/>
        <a:p>
          <a:r>
            <a:rPr kumimoji="1" lang="zh-TW" altLang="en-US" sz="2400" dirty="0">
              <a:solidFill>
                <a:srgbClr val="080808"/>
              </a:solidFill>
              <a:latin typeface="標楷體" panose="03000509000000000000" pitchFamily="65" charset="-120"/>
              <a:ea typeface="標楷體" panose="03000509000000000000" pitchFamily="65" charset="-120"/>
            </a:rPr>
            <a:t>就是抓住新的資訊</a:t>
          </a:r>
          <a:r>
            <a:rPr kumimoji="1" lang="en-US" altLang="zh-TW" sz="2400" dirty="0">
              <a:solidFill>
                <a:srgbClr val="080808"/>
              </a:solidFill>
              <a:latin typeface="標楷體" panose="03000509000000000000" pitchFamily="65" charset="-120"/>
              <a:ea typeface="標楷體" panose="03000509000000000000" pitchFamily="65" charset="-120"/>
            </a:rPr>
            <a:t>----</a:t>
          </a:r>
          <a:r>
            <a:rPr kumimoji="1" lang="zh-TW" altLang="en-US" sz="2400" dirty="0">
              <a:solidFill>
                <a:srgbClr val="080808"/>
              </a:solidFill>
              <a:latin typeface="標楷體" panose="03000509000000000000" pitchFamily="65" charset="-120"/>
              <a:ea typeface="標楷體" panose="03000509000000000000" pitchFamily="65" charset="-120"/>
            </a:rPr>
            <a:t>與</a:t>
          </a:r>
          <a:r>
            <a:rPr kumimoji="1" lang="en-US" altLang="zh-TW" sz="2400" dirty="0">
              <a:solidFill>
                <a:srgbClr val="080808"/>
              </a:solidFill>
              <a:latin typeface="標楷體" panose="03000509000000000000" pitchFamily="65" charset="-120"/>
              <a:ea typeface="標楷體" panose="03000509000000000000" pitchFamily="65" charset="-120"/>
            </a:rPr>
            <a:t>Piaget</a:t>
          </a:r>
          <a:r>
            <a:rPr kumimoji="1" lang="zh-TW" altLang="en-US" sz="2400" dirty="0">
              <a:solidFill>
                <a:srgbClr val="080808"/>
              </a:solidFill>
              <a:latin typeface="標楷體" panose="03000509000000000000" pitchFamily="65" charset="-120"/>
              <a:ea typeface="標楷體" panose="03000509000000000000" pitchFamily="65" charset="-120"/>
            </a:rPr>
            <a:t>的「同化」相呼應。</a:t>
          </a:r>
        </a:p>
      </dgm:t>
    </dgm:pt>
    <dgm:pt modelId="{3A22BDDA-5F22-4F68-A510-05846B599E43}" type="parTrans" cxnId="{B26F54E4-5C9D-4C04-A821-03F0CF50568A}">
      <dgm:prSet/>
      <dgm:spPr/>
      <dgm:t>
        <a:bodyPr/>
        <a:lstStyle/>
        <a:p>
          <a:endParaRPr lang="zh-TW" altLang="en-US"/>
        </a:p>
      </dgm:t>
    </dgm:pt>
    <dgm:pt modelId="{2ABA5C3C-4BAE-44B6-8A6C-066FBFE27734}" type="sibTrans" cxnId="{B26F54E4-5C9D-4C04-A821-03F0CF50568A}">
      <dgm:prSet/>
      <dgm:spPr/>
      <dgm:t>
        <a:bodyPr/>
        <a:lstStyle/>
        <a:p>
          <a:endParaRPr lang="zh-TW" altLang="en-US"/>
        </a:p>
      </dgm:t>
    </dgm:pt>
    <dgm:pt modelId="{2D5BDF6B-130C-45AE-BA93-51A6621079C8}">
      <dgm:prSet custT="1"/>
      <dgm:spPr/>
      <dgm:t>
        <a:bodyPr anchor="ctr"/>
        <a:lstStyle/>
        <a:p>
          <a:r>
            <a:rPr kumimoji="1" lang="en-US" altLang="zh-TW" sz="2400" dirty="0">
              <a:solidFill>
                <a:srgbClr val="FF0000"/>
              </a:solidFill>
              <a:latin typeface="標楷體" panose="03000509000000000000" pitchFamily="65" charset="-120"/>
              <a:ea typeface="標楷體" panose="03000509000000000000" pitchFamily="65" charset="-120"/>
            </a:rPr>
            <a:t>2.</a:t>
          </a:r>
          <a:r>
            <a:rPr kumimoji="1" lang="zh-TW" altLang="en-US" sz="2400" dirty="0">
              <a:solidFill>
                <a:srgbClr val="FF0000"/>
              </a:solidFill>
              <a:latin typeface="標楷體" panose="03000509000000000000" pitchFamily="65" charset="-120"/>
              <a:ea typeface="標楷體" panose="03000509000000000000" pitchFamily="65" charset="-120"/>
            </a:rPr>
            <a:t>轉化（</a:t>
          </a:r>
          <a:r>
            <a:rPr kumimoji="1"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transformation</a:t>
          </a:r>
          <a:r>
            <a:rPr kumimoji="1" lang="zh-TW" altLang="en-US" sz="2400" dirty="0">
              <a:solidFill>
                <a:srgbClr val="FF0000"/>
              </a:solidFill>
              <a:latin typeface="標楷體" panose="03000509000000000000" pitchFamily="65" charset="-120"/>
              <a:ea typeface="標楷體" panose="03000509000000000000" pitchFamily="65" charset="-120"/>
            </a:rPr>
            <a:t>）</a:t>
          </a:r>
        </a:p>
      </dgm:t>
    </dgm:pt>
    <dgm:pt modelId="{D167EA01-D190-4AF1-AE69-55D0DE82134A}" type="parTrans" cxnId="{548E9250-28EF-494B-86CF-69AFF0D41EE2}">
      <dgm:prSet/>
      <dgm:spPr/>
      <dgm:t>
        <a:bodyPr/>
        <a:lstStyle/>
        <a:p>
          <a:endParaRPr lang="zh-TW" altLang="en-US"/>
        </a:p>
      </dgm:t>
    </dgm:pt>
    <dgm:pt modelId="{ED835084-53C6-430B-B975-16F39CFFE5E8}" type="sibTrans" cxnId="{548E9250-28EF-494B-86CF-69AFF0D41EE2}">
      <dgm:prSet/>
      <dgm:spPr/>
      <dgm:t>
        <a:bodyPr/>
        <a:lstStyle/>
        <a:p>
          <a:endParaRPr lang="zh-TW" altLang="en-US"/>
        </a:p>
      </dgm:t>
    </dgm:pt>
    <dgm:pt modelId="{A999313E-31A6-46F4-A264-4ADC6D470839}">
      <dgm:prSet custT="1"/>
      <dgm:spPr/>
      <dgm:t>
        <a:bodyPr anchor="ctr"/>
        <a:lstStyle/>
        <a:p>
          <a:r>
            <a:rPr kumimoji="1" lang="zh-TW" altLang="en-US" sz="2400" dirty="0">
              <a:solidFill>
                <a:srgbClr val="080808"/>
              </a:solidFill>
              <a:latin typeface="標楷體" panose="03000509000000000000" pitchFamily="65" charset="-120"/>
              <a:ea typeface="標楷體" panose="03000509000000000000" pitchFamily="65" charset="-120"/>
            </a:rPr>
            <a:t>就是個體處理新資訊的能力以便超越</a:t>
          </a:r>
          <a:r>
            <a:rPr kumimoji="1" lang="en-US" altLang="zh-TW" sz="2400" dirty="0">
              <a:solidFill>
                <a:srgbClr val="080808"/>
              </a:solidFill>
              <a:latin typeface="標楷體" panose="03000509000000000000" pitchFamily="65" charset="-120"/>
              <a:ea typeface="標楷體" panose="03000509000000000000" pitchFamily="65" charset="-120"/>
            </a:rPr>
            <a:t>-----</a:t>
          </a:r>
          <a:r>
            <a:rPr kumimoji="1" lang="zh-TW" altLang="en-US" sz="2400" dirty="0">
              <a:solidFill>
                <a:srgbClr val="080808"/>
              </a:solidFill>
              <a:latin typeface="標楷體" panose="03000509000000000000" pitchFamily="65" charset="-120"/>
              <a:ea typeface="標楷體" panose="03000509000000000000" pitchFamily="65" charset="-120"/>
            </a:rPr>
            <a:t>這個歷程與</a:t>
          </a:r>
          <a:r>
            <a:rPr kumimoji="1" lang="en-US" altLang="zh-TW" sz="2400" dirty="0">
              <a:solidFill>
                <a:srgbClr val="080808"/>
              </a:solidFill>
              <a:latin typeface="標楷體" panose="03000509000000000000" pitchFamily="65" charset="-120"/>
              <a:ea typeface="標楷體" panose="03000509000000000000" pitchFamily="65" charset="-120"/>
            </a:rPr>
            <a:t>Piaget</a:t>
          </a:r>
          <a:r>
            <a:rPr kumimoji="1" lang="zh-TW" altLang="en-US" sz="2400" dirty="0">
              <a:solidFill>
                <a:srgbClr val="080808"/>
              </a:solidFill>
              <a:latin typeface="標楷體" panose="03000509000000000000" pitchFamily="65" charset="-120"/>
              <a:ea typeface="標楷體" panose="03000509000000000000" pitchFamily="65" charset="-120"/>
            </a:rPr>
            <a:t>的「調適」大部分重疊。</a:t>
          </a:r>
        </a:p>
      </dgm:t>
    </dgm:pt>
    <dgm:pt modelId="{CFB194CF-41BC-4EE5-B2BD-8A0B53DC65AE}" type="parTrans" cxnId="{35176CEA-EBE4-47B2-8A47-934D9BC161AC}">
      <dgm:prSet/>
      <dgm:spPr/>
      <dgm:t>
        <a:bodyPr/>
        <a:lstStyle/>
        <a:p>
          <a:endParaRPr lang="zh-TW" altLang="en-US"/>
        </a:p>
      </dgm:t>
    </dgm:pt>
    <dgm:pt modelId="{E03C80A9-8258-4C1D-964D-E02AE3F89260}" type="sibTrans" cxnId="{35176CEA-EBE4-47B2-8A47-934D9BC161AC}">
      <dgm:prSet/>
      <dgm:spPr/>
      <dgm:t>
        <a:bodyPr/>
        <a:lstStyle/>
        <a:p>
          <a:endParaRPr lang="zh-TW" altLang="en-US"/>
        </a:p>
      </dgm:t>
    </dgm:pt>
    <dgm:pt modelId="{8278210C-F072-42A3-8650-9DB5D2034DEA}">
      <dgm:prSet custT="1"/>
      <dgm:spPr/>
      <dgm:t>
        <a:bodyPr anchor="ctr"/>
        <a:lstStyle/>
        <a:p>
          <a:r>
            <a:rPr kumimoji="1" lang="en-US" altLang="zh-TW" sz="2400" dirty="0">
              <a:solidFill>
                <a:srgbClr val="FF0000"/>
              </a:solidFill>
              <a:latin typeface="標楷體" panose="03000509000000000000" pitchFamily="65" charset="-120"/>
              <a:ea typeface="標楷體" panose="03000509000000000000" pitchFamily="65" charset="-120"/>
            </a:rPr>
            <a:t>3.</a:t>
          </a:r>
          <a:r>
            <a:rPr kumimoji="1" lang="zh-TW" altLang="en-US" sz="2400" dirty="0">
              <a:solidFill>
                <a:srgbClr val="FF0000"/>
              </a:solidFill>
              <a:latin typeface="標楷體" panose="03000509000000000000" pitchFamily="65" charset="-120"/>
              <a:ea typeface="標楷體" panose="03000509000000000000" pitchFamily="65" charset="-120"/>
            </a:rPr>
            <a:t>評鑑（</a:t>
          </a:r>
          <a:r>
            <a:rPr kumimoji="1" lang="en-US" altLang="zh-TW" sz="24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evaluation</a:t>
          </a:r>
          <a:r>
            <a:rPr kumimoji="1" lang="zh-TW" altLang="en-US" sz="2400" dirty="0">
              <a:solidFill>
                <a:srgbClr val="FF0000"/>
              </a:solidFill>
              <a:latin typeface="標楷體" panose="03000509000000000000" pitchFamily="65" charset="-120"/>
              <a:ea typeface="標楷體" panose="03000509000000000000" pitchFamily="65" charset="-120"/>
            </a:rPr>
            <a:t>）</a:t>
          </a:r>
        </a:p>
      </dgm:t>
    </dgm:pt>
    <dgm:pt modelId="{B13E852D-BD92-41FF-A401-93BA110C5784}" type="parTrans" cxnId="{CA7D738C-D1CC-4912-947D-39E41BDEA1F9}">
      <dgm:prSet/>
      <dgm:spPr/>
      <dgm:t>
        <a:bodyPr/>
        <a:lstStyle/>
        <a:p>
          <a:endParaRPr lang="zh-TW" altLang="en-US"/>
        </a:p>
      </dgm:t>
    </dgm:pt>
    <dgm:pt modelId="{5EA5774C-24DB-42D6-A411-E631083D97EC}" type="sibTrans" cxnId="{CA7D738C-D1CC-4912-947D-39E41BDEA1F9}">
      <dgm:prSet/>
      <dgm:spPr/>
      <dgm:t>
        <a:bodyPr/>
        <a:lstStyle/>
        <a:p>
          <a:endParaRPr lang="zh-TW" altLang="en-US"/>
        </a:p>
      </dgm:t>
    </dgm:pt>
    <dgm:pt modelId="{6B9E603E-F230-4E6F-AF8A-09A6E9F86103}">
      <dgm:prSet custT="1"/>
      <dgm:spPr/>
      <dgm:t>
        <a:bodyPr anchor="ctr"/>
        <a:lstStyle/>
        <a:p>
          <a:r>
            <a:rPr kumimoji="1" lang="zh-TW" altLang="en-US" sz="2400" dirty="0">
              <a:solidFill>
                <a:srgbClr val="080808"/>
              </a:solidFill>
              <a:latin typeface="標楷體" panose="03000509000000000000" pitchFamily="65" charset="-120"/>
              <a:ea typeface="標楷體" panose="03000509000000000000" pitchFamily="65" charset="-120"/>
            </a:rPr>
            <a:t>就是斷定資訊是否以合適的方式處理特殊的任務或問題。</a:t>
          </a:r>
          <a:r>
            <a:rPr kumimoji="1" lang="en-US" altLang="zh-TW" sz="2400" dirty="0">
              <a:solidFill>
                <a:srgbClr val="080808"/>
              </a:solidFill>
              <a:latin typeface="標楷體" panose="03000509000000000000" pitchFamily="65" charset="-120"/>
              <a:ea typeface="標楷體" panose="03000509000000000000" pitchFamily="65" charset="-120"/>
            </a:rPr>
            <a:t>----</a:t>
          </a:r>
          <a:r>
            <a:rPr kumimoji="1" lang="zh-TW" altLang="en-US" sz="2400" dirty="0">
              <a:solidFill>
                <a:srgbClr val="080808"/>
              </a:solidFill>
              <a:latin typeface="標楷體" panose="03000509000000000000" pitchFamily="65" charset="-120"/>
              <a:ea typeface="標楷體" panose="03000509000000000000" pitchFamily="65" charset="-120"/>
            </a:rPr>
            <a:t>與</a:t>
          </a:r>
          <a:r>
            <a:rPr kumimoji="1" lang="en-US" altLang="zh-TW" sz="2400" dirty="0">
              <a:solidFill>
                <a:srgbClr val="080808"/>
              </a:solidFill>
              <a:latin typeface="標楷體" panose="03000509000000000000" pitchFamily="65" charset="-120"/>
              <a:ea typeface="標楷體" panose="03000509000000000000" pitchFamily="65" charset="-120"/>
            </a:rPr>
            <a:t>Piaget</a:t>
          </a:r>
          <a:r>
            <a:rPr kumimoji="1" lang="zh-TW" altLang="en-US" sz="2400" dirty="0">
              <a:solidFill>
                <a:srgbClr val="080808"/>
              </a:solidFill>
              <a:latin typeface="標楷體" panose="03000509000000000000" pitchFamily="65" charset="-120"/>
              <a:ea typeface="標楷體" panose="03000509000000000000" pitchFamily="65" charset="-120"/>
            </a:rPr>
            <a:t>的「均衡」密切呼應。</a:t>
          </a:r>
        </a:p>
      </dgm:t>
    </dgm:pt>
    <dgm:pt modelId="{21A0B46F-C028-458B-A114-788279DDF90C}" type="parTrans" cxnId="{6CC7571C-0ABE-44DE-B37E-996F3A1A495B}">
      <dgm:prSet/>
      <dgm:spPr/>
      <dgm:t>
        <a:bodyPr/>
        <a:lstStyle/>
        <a:p>
          <a:endParaRPr lang="zh-TW" altLang="en-US"/>
        </a:p>
      </dgm:t>
    </dgm:pt>
    <dgm:pt modelId="{2A459731-0996-4ABE-B47B-C40F5982F3AA}" type="sibTrans" cxnId="{6CC7571C-0ABE-44DE-B37E-996F3A1A495B}">
      <dgm:prSet/>
      <dgm:spPr/>
      <dgm:t>
        <a:bodyPr/>
        <a:lstStyle/>
        <a:p>
          <a:endParaRPr lang="zh-TW" altLang="en-US"/>
        </a:p>
      </dgm:t>
    </dgm:pt>
    <dgm:pt modelId="{5BFF5CB9-CFC0-49E2-9E15-AD31C688021C}" type="pres">
      <dgm:prSet presAssocID="{6AA8E035-103D-4E45-B9F5-D1F37DFF24A4}" presName="linear" presStyleCnt="0">
        <dgm:presLayoutVars>
          <dgm:animLvl val="lvl"/>
          <dgm:resizeHandles val="exact"/>
        </dgm:presLayoutVars>
      </dgm:prSet>
      <dgm:spPr/>
    </dgm:pt>
    <dgm:pt modelId="{4996D82A-0492-497C-AF56-D7D27D1A3801}" type="pres">
      <dgm:prSet presAssocID="{61E094A3-F377-4449-A96A-CC95536F7E58}" presName="parentText" presStyleLbl="node1" presStyleIdx="0" presStyleCnt="3">
        <dgm:presLayoutVars>
          <dgm:chMax val="0"/>
          <dgm:bulletEnabled val="1"/>
        </dgm:presLayoutVars>
      </dgm:prSet>
      <dgm:spPr/>
    </dgm:pt>
    <dgm:pt modelId="{1C694B18-36E4-488D-9DD2-AF2988D7DF93}" type="pres">
      <dgm:prSet presAssocID="{61E094A3-F377-4449-A96A-CC95536F7E58}" presName="childText" presStyleLbl="revTx" presStyleIdx="0" presStyleCnt="3">
        <dgm:presLayoutVars>
          <dgm:bulletEnabled val="1"/>
        </dgm:presLayoutVars>
      </dgm:prSet>
      <dgm:spPr/>
    </dgm:pt>
    <dgm:pt modelId="{43DF716D-B065-46FD-A477-F6FA80B17D00}" type="pres">
      <dgm:prSet presAssocID="{2D5BDF6B-130C-45AE-BA93-51A6621079C8}" presName="parentText" presStyleLbl="node1" presStyleIdx="1" presStyleCnt="3">
        <dgm:presLayoutVars>
          <dgm:chMax val="0"/>
          <dgm:bulletEnabled val="1"/>
        </dgm:presLayoutVars>
      </dgm:prSet>
      <dgm:spPr/>
    </dgm:pt>
    <dgm:pt modelId="{DBE2CF5F-36CD-434A-8AE8-B7CE3F55FDB5}" type="pres">
      <dgm:prSet presAssocID="{2D5BDF6B-130C-45AE-BA93-51A6621079C8}" presName="childText" presStyleLbl="revTx" presStyleIdx="1" presStyleCnt="3">
        <dgm:presLayoutVars>
          <dgm:bulletEnabled val="1"/>
        </dgm:presLayoutVars>
      </dgm:prSet>
      <dgm:spPr/>
    </dgm:pt>
    <dgm:pt modelId="{F6F6A93A-50E2-4F9B-9FF4-759D44F15D58}" type="pres">
      <dgm:prSet presAssocID="{8278210C-F072-42A3-8650-9DB5D2034DEA}" presName="parentText" presStyleLbl="node1" presStyleIdx="2" presStyleCnt="3">
        <dgm:presLayoutVars>
          <dgm:chMax val="0"/>
          <dgm:bulletEnabled val="1"/>
        </dgm:presLayoutVars>
      </dgm:prSet>
      <dgm:spPr/>
    </dgm:pt>
    <dgm:pt modelId="{10B5D1A5-035D-40EE-A5A7-0DFD13505B59}" type="pres">
      <dgm:prSet presAssocID="{8278210C-F072-42A3-8650-9DB5D2034DEA}" presName="childText" presStyleLbl="revTx" presStyleIdx="2" presStyleCnt="3">
        <dgm:presLayoutVars>
          <dgm:bulletEnabled val="1"/>
        </dgm:presLayoutVars>
      </dgm:prSet>
      <dgm:spPr/>
    </dgm:pt>
  </dgm:ptLst>
  <dgm:cxnLst>
    <dgm:cxn modelId="{F60A0818-743C-4223-A3AB-41AA33A1BA4A}" srcId="{6AA8E035-103D-4E45-B9F5-D1F37DFF24A4}" destId="{61E094A3-F377-4449-A96A-CC95536F7E58}" srcOrd="0" destOrd="0" parTransId="{31515814-6FB3-4031-9353-C5B2B77366C0}" sibTransId="{F4B07C05-0EFA-4306-B49A-D3BD8E31EA8E}"/>
    <dgm:cxn modelId="{6CC7571C-0ABE-44DE-B37E-996F3A1A495B}" srcId="{8278210C-F072-42A3-8650-9DB5D2034DEA}" destId="{6B9E603E-F230-4E6F-AF8A-09A6E9F86103}" srcOrd="0" destOrd="0" parTransId="{21A0B46F-C028-458B-A114-788279DDF90C}" sibTransId="{2A459731-0996-4ABE-B47B-C40F5982F3AA}"/>
    <dgm:cxn modelId="{A88CE933-D8FD-44B3-AF5C-2A58F887E433}" type="presOf" srcId="{6AA8E035-103D-4E45-B9F5-D1F37DFF24A4}" destId="{5BFF5CB9-CFC0-49E2-9E15-AD31C688021C}" srcOrd="0" destOrd="0" presId="urn:microsoft.com/office/officeart/2005/8/layout/vList2"/>
    <dgm:cxn modelId="{548E9250-28EF-494B-86CF-69AFF0D41EE2}" srcId="{6AA8E035-103D-4E45-B9F5-D1F37DFF24A4}" destId="{2D5BDF6B-130C-45AE-BA93-51A6621079C8}" srcOrd="1" destOrd="0" parTransId="{D167EA01-D190-4AF1-AE69-55D0DE82134A}" sibTransId="{ED835084-53C6-430B-B975-16F39CFFE5E8}"/>
    <dgm:cxn modelId="{D31C5D52-4E31-47E5-BD4D-9243D498F97D}" type="presOf" srcId="{B1DF380D-FCAC-4FB5-9A34-2F66BEAC29B7}" destId="{1C694B18-36E4-488D-9DD2-AF2988D7DF93}" srcOrd="0" destOrd="0" presId="urn:microsoft.com/office/officeart/2005/8/layout/vList2"/>
    <dgm:cxn modelId="{01964076-3EA7-4F53-BF9A-EA9E6EFCED58}" type="presOf" srcId="{6B9E603E-F230-4E6F-AF8A-09A6E9F86103}" destId="{10B5D1A5-035D-40EE-A5A7-0DFD13505B59}" srcOrd="0" destOrd="0" presId="urn:microsoft.com/office/officeart/2005/8/layout/vList2"/>
    <dgm:cxn modelId="{CA7D738C-D1CC-4912-947D-39E41BDEA1F9}" srcId="{6AA8E035-103D-4E45-B9F5-D1F37DFF24A4}" destId="{8278210C-F072-42A3-8650-9DB5D2034DEA}" srcOrd="2" destOrd="0" parTransId="{B13E852D-BD92-41FF-A401-93BA110C5784}" sibTransId="{5EA5774C-24DB-42D6-A411-E631083D97EC}"/>
    <dgm:cxn modelId="{02311C8F-5EF9-4FAB-82A9-3BA294BD2EFA}" type="presOf" srcId="{61E094A3-F377-4449-A96A-CC95536F7E58}" destId="{4996D82A-0492-497C-AF56-D7D27D1A3801}" srcOrd="0" destOrd="0" presId="urn:microsoft.com/office/officeart/2005/8/layout/vList2"/>
    <dgm:cxn modelId="{B26F54E4-5C9D-4C04-A821-03F0CF50568A}" srcId="{61E094A3-F377-4449-A96A-CC95536F7E58}" destId="{B1DF380D-FCAC-4FB5-9A34-2F66BEAC29B7}" srcOrd="0" destOrd="0" parTransId="{3A22BDDA-5F22-4F68-A510-05846B599E43}" sibTransId="{2ABA5C3C-4BAE-44B6-8A6C-066FBFE27734}"/>
    <dgm:cxn modelId="{35176CEA-EBE4-47B2-8A47-934D9BC161AC}" srcId="{2D5BDF6B-130C-45AE-BA93-51A6621079C8}" destId="{A999313E-31A6-46F4-A264-4ADC6D470839}" srcOrd="0" destOrd="0" parTransId="{CFB194CF-41BC-4EE5-B2BD-8A0B53DC65AE}" sibTransId="{E03C80A9-8258-4C1D-964D-E02AE3F89260}"/>
    <dgm:cxn modelId="{92870BEE-50F4-49A8-B807-456677315011}" type="presOf" srcId="{2D5BDF6B-130C-45AE-BA93-51A6621079C8}" destId="{43DF716D-B065-46FD-A477-F6FA80B17D00}" srcOrd="0" destOrd="0" presId="urn:microsoft.com/office/officeart/2005/8/layout/vList2"/>
    <dgm:cxn modelId="{D0F3AAF3-D7B9-4A79-ABBF-6F7C31B051AB}" type="presOf" srcId="{A999313E-31A6-46F4-A264-4ADC6D470839}" destId="{DBE2CF5F-36CD-434A-8AE8-B7CE3F55FDB5}" srcOrd="0" destOrd="0" presId="urn:microsoft.com/office/officeart/2005/8/layout/vList2"/>
    <dgm:cxn modelId="{B70BAEF9-73D8-4592-A3BE-3085094D82D1}" type="presOf" srcId="{8278210C-F072-42A3-8650-9DB5D2034DEA}" destId="{F6F6A93A-50E2-4F9B-9FF4-759D44F15D58}" srcOrd="0" destOrd="0" presId="urn:microsoft.com/office/officeart/2005/8/layout/vList2"/>
    <dgm:cxn modelId="{1317D0C0-65AB-493F-9E75-349B2B5EDE8E}" type="presParOf" srcId="{5BFF5CB9-CFC0-49E2-9E15-AD31C688021C}" destId="{4996D82A-0492-497C-AF56-D7D27D1A3801}" srcOrd="0" destOrd="0" presId="urn:microsoft.com/office/officeart/2005/8/layout/vList2"/>
    <dgm:cxn modelId="{49774B73-B0FA-41B8-A1A1-681D71239B45}" type="presParOf" srcId="{5BFF5CB9-CFC0-49E2-9E15-AD31C688021C}" destId="{1C694B18-36E4-488D-9DD2-AF2988D7DF93}" srcOrd="1" destOrd="0" presId="urn:microsoft.com/office/officeart/2005/8/layout/vList2"/>
    <dgm:cxn modelId="{476CE5F8-BDDC-419A-8D2A-EF59A5E5B979}" type="presParOf" srcId="{5BFF5CB9-CFC0-49E2-9E15-AD31C688021C}" destId="{43DF716D-B065-46FD-A477-F6FA80B17D00}" srcOrd="2" destOrd="0" presId="urn:microsoft.com/office/officeart/2005/8/layout/vList2"/>
    <dgm:cxn modelId="{A0C4D572-5E55-4ED7-9AF5-8AE3902DB0CB}" type="presParOf" srcId="{5BFF5CB9-CFC0-49E2-9E15-AD31C688021C}" destId="{DBE2CF5F-36CD-434A-8AE8-B7CE3F55FDB5}" srcOrd="3" destOrd="0" presId="urn:microsoft.com/office/officeart/2005/8/layout/vList2"/>
    <dgm:cxn modelId="{9EF71FAC-0538-45A3-810C-93DDCC971383}" type="presParOf" srcId="{5BFF5CB9-CFC0-49E2-9E15-AD31C688021C}" destId="{F6F6A93A-50E2-4F9B-9FF4-759D44F15D58}" srcOrd="4" destOrd="0" presId="urn:microsoft.com/office/officeart/2005/8/layout/vList2"/>
    <dgm:cxn modelId="{D95E7E17-C56A-43F0-AF5D-E0B59FEEC9D7}" type="presParOf" srcId="{5BFF5CB9-CFC0-49E2-9E15-AD31C688021C}" destId="{10B5D1A5-035D-40EE-A5A7-0DFD13505B59}"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AA8E035-103D-4E45-B9F5-D1F37DFF24A4}" type="doc">
      <dgm:prSet loTypeId="urn:microsoft.com/office/officeart/2005/8/layout/vList2" loCatId="list" qsTypeId="urn:microsoft.com/office/officeart/2005/8/quickstyle/3d3" qsCatId="3D" csTypeId="urn:microsoft.com/office/officeart/2005/8/colors/colorful2" csCatId="colorful" phldr="1"/>
      <dgm:spPr/>
      <dgm:t>
        <a:bodyPr/>
        <a:lstStyle/>
        <a:p>
          <a:endParaRPr lang="zh-TW" altLang="en-US"/>
        </a:p>
      </dgm:t>
    </dgm:pt>
    <dgm:pt modelId="{61E094A3-F377-4449-A96A-CC95536F7E58}">
      <dgm:prSet custT="1"/>
      <dgm:spPr/>
      <dgm:t>
        <a:bodyPr anchor="ctr"/>
        <a:lstStyle/>
        <a:p>
          <a:pPr rtl="0"/>
          <a:r>
            <a:rPr kumimoji="1" lang="en-US" altLang="zh-TW" sz="2400" dirty="0">
              <a:solidFill>
                <a:srgbClr val="080808"/>
              </a:solidFill>
              <a:latin typeface="標楷體" panose="03000509000000000000" pitchFamily="65" charset="-120"/>
              <a:ea typeface="標楷體" panose="03000509000000000000" pitchFamily="65" charset="-120"/>
            </a:rPr>
            <a:t>1.</a:t>
          </a:r>
          <a:r>
            <a:rPr kumimoji="1" lang="en-US" altLang="zh-TW" sz="24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Vygotsky</a:t>
          </a:r>
          <a:r>
            <a:rPr kumimoji="1" lang="zh-TW" altLang="zh-TW" sz="2400" dirty="0">
              <a:solidFill>
                <a:srgbClr val="080808"/>
              </a:solidFill>
              <a:latin typeface="標楷體" panose="03000509000000000000" pitchFamily="65" charset="-120"/>
              <a:ea typeface="標楷體" panose="03000509000000000000" pitchFamily="65" charset="-120"/>
            </a:rPr>
            <a:t>的理論強調人際關係、文化－歷史、及個人的因素在發展上的相互關係。</a:t>
          </a:r>
          <a:endParaRPr lang="zh-TW" sz="2400" dirty="0">
            <a:solidFill>
              <a:srgbClr val="080808"/>
            </a:solidFill>
            <a:latin typeface="標楷體" panose="03000509000000000000" pitchFamily="65" charset="-120"/>
            <a:ea typeface="標楷體" panose="03000509000000000000" pitchFamily="65" charset="-120"/>
          </a:endParaRPr>
        </a:p>
      </dgm:t>
    </dgm:pt>
    <dgm:pt modelId="{31515814-6FB3-4031-9353-C5B2B77366C0}" type="parTrans" cxnId="{F60A0818-743C-4223-A3AB-41AA33A1BA4A}">
      <dgm:prSet/>
      <dgm:spPr/>
      <dgm:t>
        <a:bodyPr/>
        <a:lstStyle/>
        <a:p>
          <a:endParaRPr lang="zh-TW" altLang="en-US"/>
        </a:p>
      </dgm:t>
    </dgm:pt>
    <dgm:pt modelId="{F4B07C05-0EFA-4306-B49A-D3BD8E31EA8E}" type="sibTrans" cxnId="{F60A0818-743C-4223-A3AB-41AA33A1BA4A}">
      <dgm:prSet/>
      <dgm:spPr/>
      <dgm:t>
        <a:bodyPr/>
        <a:lstStyle/>
        <a:p>
          <a:endParaRPr lang="zh-TW" altLang="en-US"/>
        </a:p>
      </dgm:t>
    </dgm:pt>
    <dgm:pt modelId="{781865B6-1352-4E46-B88E-1D042D0684F3}">
      <dgm:prSet custT="1"/>
      <dgm:spPr/>
      <dgm:t>
        <a:bodyPr/>
        <a:lstStyle/>
        <a:p>
          <a:r>
            <a:rPr kumimoji="1" lang="en-US" altLang="zh-TW" sz="2400" dirty="0">
              <a:solidFill>
                <a:srgbClr val="080808"/>
              </a:solidFill>
              <a:latin typeface="標楷體" panose="03000509000000000000" pitchFamily="65" charset="-120"/>
              <a:ea typeface="標楷體" panose="03000509000000000000" pitchFamily="65" charset="-120"/>
            </a:rPr>
            <a:t>2.</a:t>
          </a:r>
          <a:r>
            <a:rPr kumimoji="1" lang="zh-TW" altLang="zh-TW" sz="2400" dirty="0">
              <a:solidFill>
                <a:srgbClr val="080808"/>
              </a:solidFill>
              <a:latin typeface="標楷體" panose="03000509000000000000" pitchFamily="65" charset="-120"/>
              <a:ea typeface="標楷體" panose="03000509000000000000" pitchFamily="65" charset="-120"/>
            </a:rPr>
            <a:t>近似發展區（</a:t>
          </a:r>
          <a:r>
            <a:rPr kumimoji="1" lang="en-US" altLang="zh-TW" sz="24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the zone of proximal development , ZPD</a:t>
          </a:r>
          <a:r>
            <a:rPr kumimoji="1" lang="zh-TW" altLang="zh-TW" sz="2400" dirty="0">
              <a:solidFill>
                <a:srgbClr val="080808"/>
              </a:solidFill>
              <a:latin typeface="標楷體" panose="03000509000000000000" pitchFamily="65" charset="-120"/>
              <a:ea typeface="標楷體" panose="03000509000000000000" pitchFamily="65" charset="-120"/>
            </a:rPr>
            <a:t>）</a:t>
          </a:r>
        </a:p>
      </dgm:t>
    </dgm:pt>
    <dgm:pt modelId="{814B4F28-094A-4A56-A3B4-30CFC6F44D61}" type="parTrans" cxnId="{B08D0E60-E4BA-45F8-AE5D-4F746E81F14E}">
      <dgm:prSet/>
      <dgm:spPr/>
      <dgm:t>
        <a:bodyPr/>
        <a:lstStyle/>
        <a:p>
          <a:endParaRPr lang="zh-TW" altLang="en-US"/>
        </a:p>
      </dgm:t>
    </dgm:pt>
    <dgm:pt modelId="{B55224BA-7D1E-4B53-AE88-AEF33625C4C9}" type="sibTrans" cxnId="{B08D0E60-E4BA-45F8-AE5D-4F746E81F14E}">
      <dgm:prSet/>
      <dgm:spPr/>
      <dgm:t>
        <a:bodyPr/>
        <a:lstStyle/>
        <a:p>
          <a:endParaRPr lang="zh-TW" altLang="en-US"/>
        </a:p>
      </dgm:t>
    </dgm:pt>
    <dgm:pt modelId="{F124C0E2-0292-439C-8613-768667DD44B7}">
      <dgm:prSet custT="1"/>
      <dgm:spPr/>
      <dgm:t>
        <a:bodyPr/>
        <a:lstStyle/>
        <a:p>
          <a:r>
            <a:rPr kumimoji="1" lang="zh-TW" altLang="en-US" sz="2400" dirty="0">
              <a:solidFill>
                <a:srgbClr val="080808"/>
              </a:solidFill>
              <a:latin typeface="標楷體" panose="03000509000000000000" pitchFamily="65" charset="-120"/>
              <a:ea typeface="標楷體" panose="03000509000000000000" pitchFamily="65" charset="-120"/>
            </a:rPr>
            <a:t>＊</a:t>
          </a:r>
          <a:r>
            <a:rPr kumimoji="1" lang="zh-TW" altLang="zh-TW" sz="2400" dirty="0">
              <a:solidFill>
                <a:srgbClr val="080808"/>
              </a:solidFill>
              <a:latin typeface="標楷體" panose="03000509000000000000" pitchFamily="65" charset="-120"/>
              <a:ea typeface="標楷體" panose="03000509000000000000" pitchFamily="65" charset="-120"/>
            </a:rPr>
            <a:t>兒童實際的心理年齡與其受到協助之下所能達到的水準之間的差距。</a:t>
          </a:r>
        </a:p>
      </dgm:t>
    </dgm:pt>
    <dgm:pt modelId="{7C1A5ED3-DBC2-4098-8973-06B49874B51A}" type="parTrans" cxnId="{121EF05F-6D25-4250-8FBF-45AA8828981D}">
      <dgm:prSet/>
      <dgm:spPr/>
      <dgm:t>
        <a:bodyPr/>
        <a:lstStyle/>
        <a:p>
          <a:endParaRPr lang="zh-TW" altLang="en-US"/>
        </a:p>
      </dgm:t>
    </dgm:pt>
    <dgm:pt modelId="{A6D797DA-330D-4F2D-9E84-2084D1FE1C94}" type="sibTrans" cxnId="{121EF05F-6D25-4250-8FBF-45AA8828981D}">
      <dgm:prSet/>
      <dgm:spPr/>
      <dgm:t>
        <a:bodyPr/>
        <a:lstStyle/>
        <a:p>
          <a:endParaRPr lang="zh-TW" altLang="en-US"/>
        </a:p>
      </dgm:t>
    </dgm:pt>
    <dgm:pt modelId="{9AA05697-CC1C-4B3E-B176-A1D9D277148A}">
      <dgm:prSet custT="1"/>
      <dgm:spPr/>
      <dgm:t>
        <a:bodyPr/>
        <a:lstStyle/>
        <a:p>
          <a:r>
            <a:rPr kumimoji="1" lang="zh-TW" altLang="en-US" sz="2400" dirty="0">
              <a:solidFill>
                <a:srgbClr val="080808"/>
              </a:solidFill>
              <a:latin typeface="標楷體" panose="03000509000000000000" pitchFamily="65" charset="-120"/>
              <a:ea typeface="標楷體" panose="03000509000000000000" pitchFamily="65" charset="-120"/>
            </a:rPr>
            <a:t>＊</a:t>
          </a:r>
          <a:r>
            <a:rPr kumimoji="1" lang="zh-TW" altLang="zh-TW" sz="2400" dirty="0">
              <a:solidFill>
                <a:srgbClr val="080808"/>
              </a:solidFill>
              <a:latin typeface="標楷體" panose="03000509000000000000" pitchFamily="65" charset="-120"/>
              <a:ea typeface="標楷體" panose="03000509000000000000" pitchFamily="65" charset="-120"/>
            </a:rPr>
            <a:t>這個概念似乎是「鷹架」（</a:t>
          </a:r>
          <a:r>
            <a:rPr kumimoji="1" lang="en-US" altLang="zh-TW" sz="24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scaffolding</a:t>
          </a:r>
          <a:r>
            <a:rPr kumimoji="1" lang="zh-TW" altLang="zh-TW" sz="2400" dirty="0">
              <a:solidFill>
                <a:srgbClr val="080808"/>
              </a:solidFill>
              <a:latin typeface="標楷體" panose="03000509000000000000" pitchFamily="65" charset="-120"/>
              <a:ea typeface="標楷體" panose="03000509000000000000" pitchFamily="65" charset="-120"/>
            </a:rPr>
            <a:t>）的同義辭。</a:t>
          </a:r>
        </a:p>
      </dgm:t>
    </dgm:pt>
    <dgm:pt modelId="{62A94CFC-D7B8-47DD-B239-CE931CBC84FB}" type="parTrans" cxnId="{CF23D474-1844-486C-8F37-1B359FE98F9B}">
      <dgm:prSet/>
      <dgm:spPr/>
      <dgm:t>
        <a:bodyPr/>
        <a:lstStyle/>
        <a:p>
          <a:endParaRPr lang="zh-TW" altLang="en-US"/>
        </a:p>
      </dgm:t>
    </dgm:pt>
    <dgm:pt modelId="{4256BF7B-BEC8-47EE-820D-85D5909FD1E0}" type="sibTrans" cxnId="{CF23D474-1844-486C-8F37-1B359FE98F9B}">
      <dgm:prSet/>
      <dgm:spPr/>
      <dgm:t>
        <a:bodyPr/>
        <a:lstStyle/>
        <a:p>
          <a:endParaRPr lang="zh-TW" altLang="en-US"/>
        </a:p>
      </dgm:t>
    </dgm:pt>
    <dgm:pt modelId="{7BEA4DC1-7E4E-4377-97C4-EACA03D16E14}">
      <dgm:prSet custT="1"/>
      <dgm:spPr/>
      <dgm:t>
        <a:bodyPr/>
        <a:lstStyle/>
        <a:p>
          <a:r>
            <a:rPr kumimoji="1" lang="zh-TW" altLang="en-US" sz="2400" dirty="0">
              <a:solidFill>
                <a:srgbClr val="080808"/>
              </a:solidFill>
              <a:latin typeface="標楷體" panose="03000509000000000000" pitchFamily="65" charset="-120"/>
              <a:ea typeface="標楷體" panose="03000509000000000000" pitchFamily="65" charset="-120"/>
            </a:rPr>
            <a:t>＊</a:t>
          </a:r>
          <a:r>
            <a:rPr kumimoji="1" lang="zh-TW" altLang="zh-TW" sz="2400" dirty="0">
              <a:solidFill>
                <a:srgbClr val="080808"/>
              </a:solidFill>
              <a:latin typeface="標楷體" panose="03000509000000000000" pitchFamily="65" charset="-120"/>
              <a:ea typeface="標楷體" panose="03000509000000000000" pitchFamily="65" charset="-120"/>
            </a:rPr>
            <a:t>兒童受到鼓舞成為「有意識地察覺」自己、語言、及所處的環境。意識覺察（</a:t>
          </a:r>
          <a:r>
            <a:rPr kumimoji="1" lang="en-US" altLang="zh-TW" sz="24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conscious awareness</a:t>
          </a:r>
          <a:r>
            <a:rPr kumimoji="1" lang="zh-TW" altLang="zh-TW" sz="2400" dirty="0">
              <a:solidFill>
                <a:srgbClr val="080808"/>
              </a:solidFill>
              <a:latin typeface="標楷體" panose="03000509000000000000" pitchFamily="65" charset="-120"/>
              <a:ea typeface="標楷體" panose="03000509000000000000" pitchFamily="65" charset="-120"/>
            </a:rPr>
            <a:t>）的問題是他思考的核心；它是使人成為社會人，或人之所以為人的地方。歷史與文化的連結至為明顯。</a:t>
          </a:r>
        </a:p>
      </dgm:t>
    </dgm:pt>
    <dgm:pt modelId="{177B1259-608A-4474-B389-154EE1FDE7B7}" type="parTrans" cxnId="{A65088CA-EB58-4791-8BBB-3498EA59F9D1}">
      <dgm:prSet/>
      <dgm:spPr/>
      <dgm:t>
        <a:bodyPr/>
        <a:lstStyle/>
        <a:p>
          <a:endParaRPr lang="zh-TW" altLang="en-US"/>
        </a:p>
      </dgm:t>
    </dgm:pt>
    <dgm:pt modelId="{9C88934C-1925-49B4-855B-C3CEFD1FE6C4}" type="sibTrans" cxnId="{A65088CA-EB58-4791-8BBB-3498EA59F9D1}">
      <dgm:prSet/>
      <dgm:spPr/>
      <dgm:t>
        <a:bodyPr/>
        <a:lstStyle/>
        <a:p>
          <a:endParaRPr lang="zh-TW" altLang="en-US"/>
        </a:p>
      </dgm:t>
    </dgm:pt>
    <dgm:pt modelId="{5BFF5CB9-CFC0-49E2-9E15-AD31C688021C}" type="pres">
      <dgm:prSet presAssocID="{6AA8E035-103D-4E45-B9F5-D1F37DFF24A4}" presName="linear" presStyleCnt="0">
        <dgm:presLayoutVars>
          <dgm:animLvl val="lvl"/>
          <dgm:resizeHandles val="exact"/>
        </dgm:presLayoutVars>
      </dgm:prSet>
      <dgm:spPr/>
    </dgm:pt>
    <dgm:pt modelId="{4996D82A-0492-497C-AF56-D7D27D1A3801}" type="pres">
      <dgm:prSet presAssocID="{61E094A3-F377-4449-A96A-CC95536F7E58}" presName="parentText" presStyleLbl="node1" presStyleIdx="0" presStyleCnt="2">
        <dgm:presLayoutVars>
          <dgm:chMax val="0"/>
          <dgm:bulletEnabled val="1"/>
        </dgm:presLayoutVars>
      </dgm:prSet>
      <dgm:spPr/>
    </dgm:pt>
    <dgm:pt modelId="{9C17B627-92D8-42E4-BC60-D17A7C9DD27C}" type="pres">
      <dgm:prSet presAssocID="{F4B07C05-0EFA-4306-B49A-D3BD8E31EA8E}" presName="spacer" presStyleCnt="0"/>
      <dgm:spPr/>
    </dgm:pt>
    <dgm:pt modelId="{3B969D66-CBA0-4FB1-A940-EF1BBBDC8922}" type="pres">
      <dgm:prSet presAssocID="{781865B6-1352-4E46-B88E-1D042D0684F3}" presName="parentText" presStyleLbl="node1" presStyleIdx="1" presStyleCnt="2">
        <dgm:presLayoutVars>
          <dgm:chMax val="0"/>
          <dgm:bulletEnabled val="1"/>
        </dgm:presLayoutVars>
      </dgm:prSet>
      <dgm:spPr/>
    </dgm:pt>
    <dgm:pt modelId="{FCDE6EB4-FDC5-4178-BF72-CE5144DEC865}" type="pres">
      <dgm:prSet presAssocID="{781865B6-1352-4E46-B88E-1D042D0684F3}" presName="childText" presStyleLbl="revTx" presStyleIdx="0" presStyleCnt="1">
        <dgm:presLayoutVars>
          <dgm:bulletEnabled val="1"/>
        </dgm:presLayoutVars>
      </dgm:prSet>
      <dgm:spPr/>
    </dgm:pt>
  </dgm:ptLst>
  <dgm:cxnLst>
    <dgm:cxn modelId="{F60A0818-743C-4223-A3AB-41AA33A1BA4A}" srcId="{6AA8E035-103D-4E45-B9F5-D1F37DFF24A4}" destId="{61E094A3-F377-4449-A96A-CC95536F7E58}" srcOrd="0" destOrd="0" parTransId="{31515814-6FB3-4031-9353-C5B2B77366C0}" sibTransId="{F4B07C05-0EFA-4306-B49A-D3BD8E31EA8E}"/>
    <dgm:cxn modelId="{121EF05F-6D25-4250-8FBF-45AA8828981D}" srcId="{781865B6-1352-4E46-B88E-1D042D0684F3}" destId="{F124C0E2-0292-439C-8613-768667DD44B7}" srcOrd="0" destOrd="0" parTransId="{7C1A5ED3-DBC2-4098-8973-06B49874B51A}" sibTransId="{A6D797DA-330D-4F2D-9E84-2084D1FE1C94}"/>
    <dgm:cxn modelId="{B08D0E60-E4BA-45F8-AE5D-4F746E81F14E}" srcId="{6AA8E035-103D-4E45-B9F5-D1F37DFF24A4}" destId="{781865B6-1352-4E46-B88E-1D042D0684F3}" srcOrd="1" destOrd="0" parTransId="{814B4F28-094A-4A56-A3B4-30CFC6F44D61}" sibTransId="{B55224BA-7D1E-4B53-AE88-AEF33625C4C9}"/>
    <dgm:cxn modelId="{CF23D474-1844-486C-8F37-1B359FE98F9B}" srcId="{781865B6-1352-4E46-B88E-1D042D0684F3}" destId="{9AA05697-CC1C-4B3E-B176-A1D9D277148A}" srcOrd="1" destOrd="0" parTransId="{62A94CFC-D7B8-47DD-B239-CE931CBC84FB}" sibTransId="{4256BF7B-BEC8-47EE-820D-85D5909FD1E0}"/>
    <dgm:cxn modelId="{1D6D0157-A469-452C-9D89-2B1ECD8128CB}" type="presOf" srcId="{9AA05697-CC1C-4B3E-B176-A1D9D277148A}" destId="{FCDE6EB4-FDC5-4178-BF72-CE5144DEC865}" srcOrd="0" destOrd="1" presId="urn:microsoft.com/office/officeart/2005/8/layout/vList2"/>
    <dgm:cxn modelId="{53445B7E-4024-4BBD-89AF-2EF191DAB877}" type="presOf" srcId="{6AA8E035-103D-4E45-B9F5-D1F37DFF24A4}" destId="{5BFF5CB9-CFC0-49E2-9E15-AD31C688021C}" srcOrd="0" destOrd="0" presId="urn:microsoft.com/office/officeart/2005/8/layout/vList2"/>
    <dgm:cxn modelId="{F4161E91-BF07-4F31-B441-B2B83FD2B35A}" type="presOf" srcId="{F124C0E2-0292-439C-8613-768667DD44B7}" destId="{FCDE6EB4-FDC5-4178-BF72-CE5144DEC865}" srcOrd="0" destOrd="0" presId="urn:microsoft.com/office/officeart/2005/8/layout/vList2"/>
    <dgm:cxn modelId="{C91C1A98-375E-42F6-8C74-EDC864ED6908}" type="presOf" srcId="{61E094A3-F377-4449-A96A-CC95536F7E58}" destId="{4996D82A-0492-497C-AF56-D7D27D1A3801}" srcOrd="0" destOrd="0" presId="urn:microsoft.com/office/officeart/2005/8/layout/vList2"/>
    <dgm:cxn modelId="{E61517A2-AD30-4983-8C5A-3650718D863A}" type="presOf" srcId="{7BEA4DC1-7E4E-4377-97C4-EACA03D16E14}" destId="{FCDE6EB4-FDC5-4178-BF72-CE5144DEC865}" srcOrd="0" destOrd="2" presId="urn:microsoft.com/office/officeart/2005/8/layout/vList2"/>
    <dgm:cxn modelId="{A65088CA-EB58-4791-8BBB-3498EA59F9D1}" srcId="{781865B6-1352-4E46-B88E-1D042D0684F3}" destId="{7BEA4DC1-7E4E-4377-97C4-EACA03D16E14}" srcOrd="2" destOrd="0" parTransId="{177B1259-608A-4474-B389-154EE1FDE7B7}" sibTransId="{9C88934C-1925-49B4-855B-C3CEFD1FE6C4}"/>
    <dgm:cxn modelId="{737D10CF-40BE-4AEA-ABA5-375D88271E9D}" type="presOf" srcId="{781865B6-1352-4E46-B88E-1D042D0684F3}" destId="{3B969D66-CBA0-4FB1-A940-EF1BBBDC8922}" srcOrd="0" destOrd="0" presId="urn:microsoft.com/office/officeart/2005/8/layout/vList2"/>
    <dgm:cxn modelId="{7497460B-FA9B-48BF-BCA8-3EA40F4AA9A6}" type="presParOf" srcId="{5BFF5CB9-CFC0-49E2-9E15-AD31C688021C}" destId="{4996D82A-0492-497C-AF56-D7D27D1A3801}" srcOrd="0" destOrd="0" presId="urn:microsoft.com/office/officeart/2005/8/layout/vList2"/>
    <dgm:cxn modelId="{01DC4DC7-0A7F-4AD4-840A-B505AA878559}" type="presParOf" srcId="{5BFF5CB9-CFC0-49E2-9E15-AD31C688021C}" destId="{9C17B627-92D8-42E4-BC60-D17A7C9DD27C}" srcOrd="1" destOrd="0" presId="urn:microsoft.com/office/officeart/2005/8/layout/vList2"/>
    <dgm:cxn modelId="{28E14CAD-5881-4ABE-9256-A44C217E692C}" type="presParOf" srcId="{5BFF5CB9-CFC0-49E2-9E15-AD31C688021C}" destId="{3B969D66-CBA0-4FB1-A940-EF1BBBDC8922}" srcOrd="2" destOrd="0" presId="urn:microsoft.com/office/officeart/2005/8/layout/vList2"/>
    <dgm:cxn modelId="{52348F7C-30CF-4063-B977-8F2C2CB81C79}" type="presParOf" srcId="{5BFF5CB9-CFC0-49E2-9E15-AD31C688021C}" destId="{FCDE6EB4-FDC5-4178-BF72-CE5144DEC865}"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F7A18B8-AB93-4CDA-AFFF-A7A75CFE7492}" type="doc">
      <dgm:prSet loTypeId="urn:microsoft.com/office/officeart/2005/8/layout/vList3#2" loCatId="list" qsTypeId="urn:microsoft.com/office/officeart/2005/8/quickstyle/simple1" qsCatId="simple" csTypeId="urn:microsoft.com/office/officeart/2005/8/colors/colorful2" csCatId="colorful" phldr="1"/>
      <dgm:spPr/>
      <dgm:t>
        <a:bodyPr/>
        <a:lstStyle/>
        <a:p>
          <a:endParaRPr lang="zh-TW" altLang="en-US"/>
        </a:p>
      </dgm:t>
    </dgm:pt>
    <dgm:pt modelId="{254272F3-E333-4F94-969D-5CA7F4AB412D}">
      <dgm:prSet/>
      <dgm:spPr/>
      <dgm:t>
        <a:bodyPr/>
        <a:lstStyle/>
        <a:p>
          <a:pPr algn="l" rtl="0"/>
          <a:r>
            <a:rPr kumimoji="1" lang="zh-TW" dirty="0">
              <a:solidFill>
                <a:srgbClr val="080808"/>
              </a:solidFill>
              <a:latin typeface="標楷體" panose="03000509000000000000" pitchFamily="65" charset="-120"/>
              <a:ea typeface="標楷體" panose="03000509000000000000" pitchFamily="65" charset="-120"/>
            </a:rPr>
            <a:t>（一）透過觀察與模仿，個體可以學會如何以高明的成就水準表現行為。</a:t>
          </a:r>
          <a:endParaRPr lang="zh-TW" dirty="0">
            <a:solidFill>
              <a:srgbClr val="080808"/>
            </a:solidFill>
            <a:latin typeface="標楷體" panose="03000509000000000000" pitchFamily="65" charset="-120"/>
            <a:ea typeface="標楷體" panose="03000509000000000000" pitchFamily="65" charset="-120"/>
          </a:endParaRPr>
        </a:p>
      </dgm:t>
    </dgm:pt>
    <dgm:pt modelId="{B869922C-1C6A-4DE2-8BB0-1E96C7B22FC8}" type="parTrans" cxnId="{ED2C5267-886C-40C6-B409-EDD4244DD59B}">
      <dgm:prSet/>
      <dgm:spPr/>
      <dgm:t>
        <a:bodyPr/>
        <a:lstStyle/>
        <a:p>
          <a:endParaRPr lang="zh-TW" altLang="en-US"/>
        </a:p>
      </dgm:t>
    </dgm:pt>
    <dgm:pt modelId="{26F5B7FF-2A57-4164-B439-6497B5FD7F1E}" type="sibTrans" cxnId="{ED2C5267-886C-40C6-B409-EDD4244DD59B}">
      <dgm:prSet/>
      <dgm:spPr/>
      <dgm:t>
        <a:bodyPr/>
        <a:lstStyle/>
        <a:p>
          <a:endParaRPr lang="zh-TW" altLang="en-US"/>
        </a:p>
      </dgm:t>
    </dgm:pt>
    <dgm:pt modelId="{8264E974-B863-4BD5-B55E-A5AEA7447AD6}">
      <dgm:prSet/>
      <dgm:spPr/>
      <dgm:t>
        <a:bodyPr/>
        <a:lstStyle/>
        <a:p>
          <a:pPr rtl="0"/>
          <a:r>
            <a:rPr kumimoji="1" lang="zh-TW" dirty="0">
              <a:solidFill>
                <a:srgbClr val="080808"/>
              </a:solidFill>
              <a:latin typeface="標楷體" panose="03000509000000000000" pitchFamily="65" charset="-120"/>
              <a:ea typeface="標楷體" panose="03000509000000000000" pitchFamily="65" charset="-120"/>
            </a:rPr>
            <a:t>（二）發展的互惠因果關係</a:t>
          </a:r>
          <a:endParaRPr lang="zh-TW" dirty="0">
            <a:solidFill>
              <a:srgbClr val="080808"/>
            </a:solidFill>
            <a:latin typeface="標楷體" panose="03000509000000000000" pitchFamily="65" charset="-120"/>
            <a:ea typeface="標楷體" panose="03000509000000000000" pitchFamily="65" charset="-120"/>
          </a:endParaRPr>
        </a:p>
      </dgm:t>
    </dgm:pt>
    <dgm:pt modelId="{87E6BBD8-BA5C-4588-8A59-2323EA255388}" type="parTrans" cxnId="{A832E6FE-41DF-4EA8-8867-C28FD8FD9A8C}">
      <dgm:prSet/>
      <dgm:spPr/>
      <dgm:t>
        <a:bodyPr/>
        <a:lstStyle/>
        <a:p>
          <a:endParaRPr lang="zh-TW" altLang="en-US"/>
        </a:p>
      </dgm:t>
    </dgm:pt>
    <dgm:pt modelId="{94E0F63D-D362-46F2-83E0-3FA444E026C7}" type="sibTrans" cxnId="{A832E6FE-41DF-4EA8-8867-C28FD8FD9A8C}">
      <dgm:prSet/>
      <dgm:spPr/>
      <dgm:t>
        <a:bodyPr/>
        <a:lstStyle/>
        <a:p>
          <a:endParaRPr lang="zh-TW" altLang="en-US"/>
        </a:p>
      </dgm:t>
    </dgm:pt>
    <dgm:pt modelId="{713F4328-FE96-48AB-BB74-B84B244551E8}">
      <dgm:prSet/>
      <dgm:spPr/>
      <dgm:t>
        <a:bodyPr/>
        <a:lstStyle/>
        <a:p>
          <a:pPr rtl="0"/>
          <a:r>
            <a:rPr kumimoji="1" lang="zh-TW" dirty="0">
              <a:solidFill>
                <a:srgbClr val="080808"/>
              </a:solidFill>
              <a:latin typeface="標楷體" panose="03000509000000000000" pitchFamily="65" charset="-120"/>
              <a:ea typeface="標楷體" panose="03000509000000000000" pitchFamily="65" charset="-120"/>
            </a:rPr>
            <a:t>涉及個人的（認知－情意）、行為的、及環境的決定因素之間複雜的相互作用。</a:t>
          </a:r>
          <a:endParaRPr lang="zh-TW" dirty="0">
            <a:solidFill>
              <a:srgbClr val="080808"/>
            </a:solidFill>
            <a:latin typeface="標楷體" panose="03000509000000000000" pitchFamily="65" charset="-120"/>
            <a:ea typeface="標楷體" panose="03000509000000000000" pitchFamily="65" charset="-120"/>
          </a:endParaRPr>
        </a:p>
      </dgm:t>
    </dgm:pt>
    <dgm:pt modelId="{2A97A13D-77FD-4DB9-85AC-5629FFF0322C}" type="parTrans" cxnId="{B39CF81D-4BC5-42B7-BD78-526D74238855}">
      <dgm:prSet/>
      <dgm:spPr/>
      <dgm:t>
        <a:bodyPr/>
        <a:lstStyle/>
        <a:p>
          <a:endParaRPr lang="zh-TW" altLang="en-US"/>
        </a:p>
      </dgm:t>
    </dgm:pt>
    <dgm:pt modelId="{58D2D914-E109-4C0C-BA0F-572140516245}" type="sibTrans" cxnId="{B39CF81D-4BC5-42B7-BD78-526D74238855}">
      <dgm:prSet/>
      <dgm:spPr/>
      <dgm:t>
        <a:bodyPr/>
        <a:lstStyle/>
        <a:p>
          <a:endParaRPr lang="zh-TW" altLang="en-US"/>
        </a:p>
      </dgm:t>
    </dgm:pt>
    <dgm:pt modelId="{ED04523F-AD72-4BDA-9A4F-4B120AC11EEF}" type="pres">
      <dgm:prSet presAssocID="{7F7A18B8-AB93-4CDA-AFFF-A7A75CFE7492}" presName="linearFlow" presStyleCnt="0">
        <dgm:presLayoutVars>
          <dgm:dir/>
          <dgm:resizeHandles val="exact"/>
        </dgm:presLayoutVars>
      </dgm:prSet>
      <dgm:spPr/>
    </dgm:pt>
    <dgm:pt modelId="{BE1E6AA9-72C0-42A9-B33B-45AFF751D09B}" type="pres">
      <dgm:prSet presAssocID="{254272F3-E333-4F94-969D-5CA7F4AB412D}" presName="composite" presStyleCnt="0"/>
      <dgm:spPr/>
    </dgm:pt>
    <dgm:pt modelId="{5C022AD9-C052-4171-99C0-74ED0CEA9B8A}" type="pres">
      <dgm:prSet presAssocID="{254272F3-E333-4F94-969D-5CA7F4AB412D}" presName="imgShp" presStyleLbl="fgImgPlace1" presStyleIdx="0" presStyleCnt="2" custLinFactNeighborX="-11752" custLinFactNeighborY="-77"/>
      <dgm:spPr>
        <a:prstGeom prst="heart">
          <a:avLst/>
        </a:prstGeom>
      </dgm:spPr>
    </dgm:pt>
    <dgm:pt modelId="{2CF46071-D9D0-449E-B60D-35B956CCF0AC}" type="pres">
      <dgm:prSet presAssocID="{254272F3-E333-4F94-969D-5CA7F4AB412D}" presName="txShp" presStyleLbl="node1" presStyleIdx="0" presStyleCnt="2" custScaleX="116091">
        <dgm:presLayoutVars>
          <dgm:bulletEnabled val="1"/>
        </dgm:presLayoutVars>
      </dgm:prSet>
      <dgm:spPr/>
    </dgm:pt>
    <dgm:pt modelId="{BF74BFD1-498C-4FDC-B383-F4C8B615731D}" type="pres">
      <dgm:prSet presAssocID="{26F5B7FF-2A57-4164-B439-6497B5FD7F1E}" presName="spacing" presStyleCnt="0"/>
      <dgm:spPr/>
    </dgm:pt>
    <dgm:pt modelId="{D702156B-19A7-469D-B564-8D8A8E8E7B66}" type="pres">
      <dgm:prSet presAssocID="{8264E974-B863-4BD5-B55E-A5AEA7447AD6}" presName="composite" presStyleCnt="0"/>
      <dgm:spPr/>
    </dgm:pt>
    <dgm:pt modelId="{ED43828C-4A88-4639-91AC-42FCAA5FB8C6}" type="pres">
      <dgm:prSet presAssocID="{8264E974-B863-4BD5-B55E-A5AEA7447AD6}" presName="imgShp" presStyleLbl="fgImgPlace1" presStyleIdx="1" presStyleCnt="2" custLinFactNeighborX="-9497" custLinFactNeighborY="859"/>
      <dgm:spPr>
        <a:prstGeom prst="heart">
          <a:avLst/>
        </a:prstGeom>
      </dgm:spPr>
    </dgm:pt>
    <dgm:pt modelId="{806ED3C0-1CAD-4526-9651-FCC198623F3C}" type="pres">
      <dgm:prSet presAssocID="{8264E974-B863-4BD5-B55E-A5AEA7447AD6}" presName="txShp" presStyleLbl="node1" presStyleIdx="1" presStyleCnt="2" custScaleX="113553">
        <dgm:presLayoutVars>
          <dgm:bulletEnabled val="1"/>
        </dgm:presLayoutVars>
      </dgm:prSet>
      <dgm:spPr/>
    </dgm:pt>
  </dgm:ptLst>
  <dgm:cxnLst>
    <dgm:cxn modelId="{B39CF81D-4BC5-42B7-BD78-526D74238855}" srcId="{8264E974-B863-4BD5-B55E-A5AEA7447AD6}" destId="{713F4328-FE96-48AB-BB74-B84B244551E8}" srcOrd="0" destOrd="0" parTransId="{2A97A13D-77FD-4DB9-85AC-5629FFF0322C}" sibTransId="{58D2D914-E109-4C0C-BA0F-572140516245}"/>
    <dgm:cxn modelId="{F87BC25F-98F0-4DB5-8314-F0DCA1644B67}" type="presOf" srcId="{8264E974-B863-4BD5-B55E-A5AEA7447AD6}" destId="{806ED3C0-1CAD-4526-9651-FCC198623F3C}" srcOrd="0" destOrd="0" presId="urn:microsoft.com/office/officeart/2005/8/layout/vList3#2"/>
    <dgm:cxn modelId="{ED2C5267-886C-40C6-B409-EDD4244DD59B}" srcId="{7F7A18B8-AB93-4CDA-AFFF-A7A75CFE7492}" destId="{254272F3-E333-4F94-969D-5CA7F4AB412D}" srcOrd="0" destOrd="0" parTransId="{B869922C-1C6A-4DE2-8BB0-1E96C7B22FC8}" sibTransId="{26F5B7FF-2A57-4164-B439-6497B5FD7F1E}"/>
    <dgm:cxn modelId="{67FD94CC-8428-4E05-82A6-E2BB9F56655C}" type="presOf" srcId="{713F4328-FE96-48AB-BB74-B84B244551E8}" destId="{806ED3C0-1CAD-4526-9651-FCC198623F3C}" srcOrd="0" destOrd="1" presId="urn:microsoft.com/office/officeart/2005/8/layout/vList3#2"/>
    <dgm:cxn modelId="{6B9B86D9-C938-4405-9198-245FDB20276B}" type="presOf" srcId="{254272F3-E333-4F94-969D-5CA7F4AB412D}" destId="{2CF46071-D9D0-449E-B60D-35B956CCF0AC}" srcOrd="0" destOrd="0" presId="urn:microsoft.com/office/officeart/2005/8/layout/vList3#2"/>
    <dgm:cxn modelId="{F5BF57F4-9232-4DE8-8924-221775684323}" type="presOf" srcId="{7F7A18B8-AB93-4CDA-AFFF-A7A75CFE7492}" destId="{ED04523F-AD72-4BDA-9A4F-4B120AC11EEF}" srcOrd="0" destOrd="0" presId="urn:microsoft.com/office/officeart/2005/8/layout/vList3#2"/>
    <dgm:cxn modelId="{A832E6FE-41DF-4EA8-8867-C28FD8FD9A8C}" srcId="{7F7A18B8-AB93-4CDA-AFFF-A7A75CFE7492}" destId="{8264E974-B863-4BD5-B55E-A5AEA7447AD6}" srcOrd="1" destOrd="0" parTransId="{87E6BBD8-BA5C-4588-8A59-2323EA255388}" sibTransId="{94E0F63D-D362-46F2-83E0-3FA444E026C7}"/>
    <dgm:cxn modelId="{0DD893E0-FF69-4572-981B-E3105B39B052}" type="presParOf" srcId="{ED04523F-AD72-4BDA-9A4F-4B120AC11EEF}" destId="{BE1E6AA9-72C0-42A9-B33B-45AFF751D09B}" srcOrd="0" destOrd="0" presId="urn:microsoft.com/office/officeart/2005/8/layout/vList3#2"/>
    <dgm:cxn modelId="{1B3D9FFD-6E9E-47C6-98EF-1B97EEE152B4}" type="presParOf" srcId="{BE1E6AA9-72C0-42A9-B33B-45AFF751D09B}" destId="{5C022AD9-C052-4171-99C0-74ED0CEA9B8A}" srcOrd="0" destOrd="0" presId="urn:microsoft.com/office/officeart/2005/8/layout/vList3#2"/>
    <dgm:cxn modelId="{E9F33C14-C5F2-41C8-AADB-B7F62F39C022}" type="presParOf" srcId="{BE1E6AA9-72C0-42A9-B33B-45AFF751D09B}" destId="{2CF46071-D9D0-449E-B60D-35B956CCF0AC}" srcOrd="1" destOrd="0" presId="urn:microsoft.com/office/officeart/2005/8/layout/vList3#2"/>
    <dgm:cxn modelId="{2921EF43-4967-4097-8592-3FE0D0BC6AF1}" type="presParOf" srcId="{ED04523F-AD72-4BDA-9A4F-4B120AC11EEF}" destId="{BF74BFD1-498C-4FDC-B383-F4C8B615731D}" srcOrd="1" destOrd="0" presId="urn:microsoft.com/office/officeart/2005/8/layout/vList3#2"/>
    <dgm:cxn modelId="{DB16E6C3-C58E-43AE-B2DE-6442C7ED6F14}" type="presParOf" srcId="{ED04523F-AD72-4BDA-9A4F-4B120AC11EEF}" destId="{D702156B-19A7-469D-B564-8D8A8E8E7B66}" srcOrd="2" destOrd="0" presId="urn:microsoft.com/office/officeart/2005/8/layout/vList3#2"/>
    <dgm:cxn modelId="{FE356574-CFE2-44F0-A579-CAF600329AFD}" type="presParOf" srcId="{D702156B-19A7-469D-B564-8D8A8E8E7B66}" destId="{ED43828C-4A88-4639-91AC-42FCAA5FB8C6}" srcOrd="0" destOrd="0" presId="urn:microsoft.com/office/officeart/2005/8/layout/vList3#2"/>
    <dgm:cxn modelId="{5EDD543A-45AF-4DE3-87F8-7B68D2086A54}" type="presParOf" srcId="{D702156B-19A7-469D-B564-8D8A8E8E7B66}" destId="{806ED3C0-1CAD-4526-9651-FCC198623F3C}" srcOrd="1" destOrd="0" presId="urn:microsoft.com/office/officeart/2005/8/layout/vList3#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6556E9E-2A22-4407-B5CB-56C0FE4E5DB7}" type="doc">
      <dgm:prSet loTypeId="urn:microsoft.com/office/officeart/2005/8/layout/vList2" loCatId="list" qsTypeId="urn:microsoft.com/office/officeart/2005/8/quickstyle/simple3" qsCatId="simple" csTypeId="urn:microsoft.com/office/officeart/2005/8/colors/accent0_2" csCatId="mainScheme" phldr="1"/>
      <dgm:spPr/>
      <dgm:t>
        <a:bodyPr/>
        <a:lstStyle/>
        <a:p>
          <a:endParaRPr lang="zh-TW" altLang="en-US"/>
        </a:p>
      </dgm:t>
    </dgm:pt>
    <dgm:pt modelId="{29782834-0066-44A6-9432-EA55692C44E9}">
      <dgm:prSet custT="1"/>
      <dgm:spPr/>
      <dgm:t>
        <a:bodyPr/>
        <a:lstStyle/>
        <a:p>
          <a:pPr rtl="0"/>
          <a:r>
            <a:rPr kumimoji="1" lang="en-US" sz="2400" dirty="0">
              <a:solidFill>
                <a:srgbClr val="080808"/>
              </a:solidFill>
              <a:latin typeface="標楷體" panose="03000509000000000000" pitchFamily="65" charset="-120"/>
              <a:ea typeface="標楷體" panose="03000509000000000000" pitchFamily="65" charset="-120"/>
            </a:rPr>
            <a:t>1.</a:t>
          </a:r>
          <a:r>
            <a:rPr kumimoji="1" lang="en-US" sz="24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Bandura</a:t>
          </a:r>
          <a:r>
            <a:rPr kumimoji="1" lang="zh-TW" sz="2400" dirty="0">
              <a:solidFill>
                <a:srgbClr val="080808"/>
              </a:solidFill>
              <a:latin typeface="標楷體" panose="03000509000000000000" pitchFamily="65" charset="-120"/>
              <a:ea typeface="標楷體" panose="03000509000000000000" pitchFamily="65" charset="-120"/>
            </a:rPr>
            <a:t>認為人是自我組織、自動自發、和自我反省的，而非只是被動地針對社會的環境和內部的因素反應。</a:t>
          </a:r>
          <a:endParaRPr lang="zh-TW" sz="2400" dirty="0">
            <a:solidFill>
              <a:srgbClr val="080808"/>
            </a:solidFill>
            <a:latin typeface="標楷體" panose="03000509000000000000" pitchFamily="65" charset="-120"/>
            <a:ea typeface="標楷體" panose="03000509000000000000" pitchFamily="65" charset="-120"/>
          </a:endParaRPr>
        </a:p>
      </dgm:t>
    </dgm:pt>
    <dgm:pt modelId="{79CB57C2-69B6-4E13-A1A5-1A341E573B28}" type="parTrans" cxnId="{9467FE78-EE05-46B7-B127-11217DB656F9}">
      <dgm:prSet/>
      <dgm:spPr/>
      <dgm:t>
        <a:bodyPr/>
        <a:lstStyle/>
        <a:p>
          <a:endParaRPr lang="zh-TW" altLang="en-US"/>
        </a:p>
      </dgm:t>
    </dgm:pt>
    <dgm:pt modelId="{972ED0F7-6BD1-4998-A308-44D4E9801C67}" type="sibTrans" cxnId="{9467FE78-EE05-46B7-B127-11217DB656F9}">
      <dgm:prSet/>
      <dgm:spPr/>
      <dgm:t>
        <a:bodyPr/>
        <a:lstStyle/>
        <a:p>
          <a:endParaRPr lang="zh-TW" altLang="en-US"/>
        </a:p>
      </dgm:t>
    </dgm:pt>
    <dgm:pt modelId="{5668186D-E79D-4038-99FF-3239DA6F0635}">
      <dgm:prSet custT="1"/>
      <dgm:spPr/>
      <dgm:t>
        <a:bodyPr/>
        <a:lstStyle/>
        <a:p>
          <a:pPr rtl="0"/>
          <a:r>
            <a:rPr kumimoji="1" lang="en-US" sz="2400" dirty="0">
              <a:solidFill>
                <a:srgbClr val="080808"/>
              </a:solidFill>
              <a:latin typeface="標楷體" panose="03000509000000000000" pitchFamily="65" charset="-120"/>
              <a:ea typeface="標楷體" panose="03000509000000000000" pitchFamily="65" charset="-120"/>
            </a:rPr>
            <a:t>2.</a:t>
          </a:r>
          <a:r>
            <a:rPr kumimoji="1" lang="en-US" sz="24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Bandura</a:t>
          </a:r>
          <a:r>
            <a:rPr kumimoji="1" lang="zh-TW" sz="2400" dirty="0">
              <a:solidFill>
                <a:srgbClr val="080808"/>
              </a:solidFill>
              <a:latin typeface="標楷體" panose="03000509000000000000" pitchFamily="65" charset="-120"/>
              <a:ea typeface="標楷體" panose="03000509000000000000" pitchFamily="65" charset="-120"/>
            </a:rPr>
            <a:t>的三位一體因果關係模式，主張學習涉及個人的（認知－情意）、行為的、及環境的決定因素之間的相互作用（如上圖）。透過思想與行動，人們可以行使自我調適，以控制功能的水準。</a:t>
          </a:r>
          <a:endParaRPr lang="zh-TW" sz="2400" dirty="0">
            <a:solidFill>
              <a:srgbClr val="080808"/>
            </a:solidFill>
            <a:latin typeface="標楷體" panose="03000509000000000000" pitchFamily="65" charset="-120"/>
            <a:ea typeface="標楷體" panose="03000509000000000000" pitchFamily="65" charset="-120"/>
          </a:endParaRPr>
        </a:p>
      </dgm:t>
    </dgm:pt>
    <dgm:pt modelId="{1813CA40-4C27-4283-AEAB-A933766CA437}" type="parTrans" cxnId="{5D077AEB-B62A-4C97-8B4D-3C01B0A95C7C}">
      <dgm:prSet/>
      <dgm:spPr/>
      <dgm:t>
        <a:bodyPr/>
        <a:lstStyle/>
        <a:p>
          <a:endParaRPr lang="zh-TW" altLang="en-US"/>
        </a:p>
      </dgm:t>
    </dgm:pt>
    <dgm:pt modelId="{ECA63D21-01E2-4784-A11C-17384D127D82}" type="sibTrans" cxnId="{5D077AEB-B62A-4C97-8B4D-3C01B0A95C7C}">
      <dgm:prSet/>
      <dgm:spPr/>
      <dgm:t>
        <a:bodyPr/>
        <a:lstStyle/>
        <a:p>
          <a:endParaRPr lang="zh-TW" altLang="en-US"/>
        </a:p>
      </dgm:t>
    </dgm:pt>
    <dgm:pt modelId="{FADBE7C2-8404-46B4-99E0-B1BDC52EAFC9}" type="pres">
      <dgm:prSet presAssocID="{E6556E9E-2A22-4407-B5CB-56C0FE4E5DB7}" presName="linear" presStyleCnt="0">
        <dgm:presLayoutVars>
          <dgm:animLvl val="lvl"/>
          <dgm:resizeHandles val="exact"/>
        </dgm:presLayoutVars>
      </dgm:prSet>
      <dgm:spPr/>
    </dgm:pt>
    <dgm:pt modelId="{47B9A264-D479-4147-B95E-7C042A2FEED9}" type="pres">
      <dgm:prSet presAssocID="{29782834-0066-44A6-9432-EA55692C44E9}" presName="parentText" presStyleLbl="node1" presStyleIdx="0" presStyleCnt="2">
        <dgm:presLayoutVars>
          <dgm:chMax val="0"/>
          <dgm:bulletEnabled val="1"/>
        </dgm:presLayoutVars>
      </dgm:prSet>
      <dgm:spPr/>
    </dgm:pt>
    <dgm:pt modelId="{895C2FB7-FF1F-408B-BEFF-D0C394196CC8}" type="pres">
      <dgm:prSet presAssocID="{972ED0F7-6BD1-4998-A308-44D4E9801C67}" presName="spacer" presStyleCnt="0"/>
      <dgm:spPr/>
    </dgm:pt>
    <dgm:pt modelId="{10656C0B-DFF1-445E-9985-E12752314F54}" type="pres">
      <dgm:prSet presAssocID="{5668186D-E79D-4038-99FF-3239DA6F0635}" presName="parentText" presStyleLbl="node1" presStyleIdx="1" presStyleCnt="2">
        <dgm:presLayoutVars>
          <dgm:chMax val="0"/>
          <dgm:bulletEnabled val="1"/>
        </dgm:presLayoutVars>
      </dgm:prSet>
      <dgm:spPr/>
    </dgm:pt>
  </dgm:ptLst>
  <dgm:cxnLst>
    <dgm:cxn modelId="{38551702-A3EF-4419-8375-FE2C8210AFF4}" type="presOf" srcId="{E6556E9E-2A22-4407-B5CB-56C0FE4E5DB7}" destId="{FADBE7C2-8404-46B4-99E0-B1BDC52EAFC9}" srcOrd="0" destOrd="0" presId="urn:microsoft.com/office/officeart/2005/8/layout/vList2"/>
    <dgm:cxn modelId="{BF0CE52C-22A1-4F42-B271-0D5E9BD6B7DA}" type="presOf" srcId="{29782834-0066-44A6-9432-EA55692C44E9}" destId="{47B9A264-D479-4147-B95E-7C042A2FEED9}" srcOrd="0" destOrd="0" presId="urn:microsoft.com/office/officeart/2005/8/layout/vList2"/>
    <dgm:cxn modelId="{CD9F2557-02E3-4705-9D62-EFC827751330}" type="presOf" srcId="{5668186D-E79D-4038-99FF-3239DA6F0635}" destId="{10656C0B-DFF1-445E-9985-E12752314F54}" srcOrd="0" destOrd="0" presId="urn:microsoft.com/office/officeart/2005/8/layout/vList2"/>
    <dgm:cxn modelId="{9467FE78-EE05-46B7-B127-11217DB656F9}" srcId="{E6556E9E-2A22-4407-B5CB-56C0FE4E5DB7}" destId="{29782834-0066-44A6-9432-EA55692C44E9}" srcOrd="0" destOrd="0" parTransId="{79CB57C2-69B6-4E13-A1A5-1A341E573B28}" sibTransId="{972ED0F7-6BD1-4998-A308-44D4E9801C67}"/>
    <dgm:cxn modelId="{5D077AEB-B62A-4C97-8B4D-3C01B0A95C7C}" srcId="{E6556E9E-2A22-4407-B5CB-56C0FE4E5DB7}" destId="{5668186D-E79D-4038-99FF-3239DA6F0635}" srcOrd="1" destOrd="0" parTransId="{1813CA40-4C27-4283-AEAB-A933766CA437}" sibTransId="{ECA63D21-01E2-4784-A11C-17384D127D82}"/>
    <dgm:cxn modelId="{F6ADDADD-ECB4-4F90-8D14-4D8BA355E930}" type="presParOf" srcId="{FADBE7C2-8404-46B4-99E0-B1BDC52EAFC9}" destId="{47B9A264-D479-4147-B95E-7C042A2FEED9}" srcOrd="0" destOrd="0" presId="urn:microsoft.com/office/officeart/2005/8/layout/vList2"/>
    <dgm:cxn modelId="{D6A455B0-EB42-4061-AB98-ABB9C29EFEA1}" type="presParOf" srcId="{FADBE7C2-8404-46B4-99E0-B1BDC52EAFC9}" destId="{895C2FB7-FF1F-408B-BEFF-D0C394196CC8}" srcOrd="1" destOrd="0" presId="urn:microsoft.com/office/officeart/2005/8/layout/vList2"/>
    <dgm:cxn modelId="{E3FC59CE-93CE-4E4E-9054-AED217486DC3}" type="presParOf" srcId="{FADBE7C2-8404-46B4-99E0-B1BDC52EAFC9}" destId="{10656C0B-DFF1-445E-9985-E12752314F54}"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A67E99F-BCC0-4D25-8266-86D506D00CCF}"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zh-TW" altLang="en-US"/>
        </a:p>
      </dgm:t>
    </dgm:pt>
    <dgm:pt modelId="{D2B5685C-1C79-4182-BB6C-6D223330DD57}">
      <dgm:prSet custT="1"/>
      <dgm:spPr/>
      <dgm:t>
        <a:bodyPr/>
        <a:lstStyle/>
        <a:p>
          <a:pPr rtl="0"/>
          <a:r>
            <a:rPr kumimoji="1" lang="en-US" sz="2400" dirty="0">
              <a:solidFill>
                <a:schemeClr val="accent2">
                  <a:lumMod val="50000"/>
                </a:schemeClr>
              </a:solidFill>
              <a:latin typeface="標楷體" panose="03000509000000000000" pitchFamily="65" charset="-120"/>
              <a:ea typeface="標楷體" panose="03000509000000000000" pitchFamily="65" charset="-120"/>
            </a:rPr>
            <a:t>3.Bandura</a:t>
          </a:r>
          <a:r>
            <a:rPr kumimoji="1" lang="zh-TW" sz="2400" dirty="0">
              <a:solidFill>
                <a:schemeClr val="accent2">
                  <a:lumMod val="50000"/>
                </a:schemeClr>
              </a:solidFill>
              <a:latin typeface="標楷體" panose="03000509000000000000" pitchFamily="65" charset="-120"/>
              <a:ea typeface="標楷體" panose="03000509000000000000" pitchFamily="65" charset="-120"/>
            </a:rPr>
            <a:t>建議教師要善用自我管理的歷程教導學生調適個人的、行為的、及環境的情境。這三個主要的自我管理歷程是：</a:t>
          </a:r>
          <a:endParaRPr lang="zh-TW" sz="2400" dirty="0">
            <a:solidFill>
              <a:schemeClr val="accent2">
                <a:lumMod val="50000"/>
              </a:schemeClr>
            </a:solidFill>
            <a:latin typeface="標楷體" panose="03000509000000000000" pitchFamily="65" charset="-120"/>
            <a:ea typeface="標楷體" panose="03000509000000000000" pitchFamily="65" charset="-120"/>
          </a:endParaRPr>
        </a:p>
      </dgm:t>
    </dgm:pt>
    <dgm:pt modelId="{0196432A-4B4F-4997-B3F5-638841CB47F9}" type="parTrans" cxnId="{91652AA3-9B08-471E-ACC2-543EC3E2DDA2}">
      <dgm:prSet/>
      <dgm:spPr/>
      <dgm:t>
        <a:bodyPr/>
        <a:lstStyle/>
        <a:p>
          <a:endParaRPr lang="zh-TW" altLang="en-US"/>
        </a:p>
      </dgm:t>
    </dgm:pt>
    <dgm:pt modelId="{59C54107-4172-410C-B32A-5062DF054999}" type="sibTrans" cxnId="{91652AA3-9B08-471E-ACC2-543EC3E2DDA2}">
      <dgm:prSet/>
      <dgm:spPr/>
      <dgm:t>
        <a:bodyPr/>
        <a:lstStyle/>
        <a:p>
          <a:endParaRPr lang="zh-TW" altLang="en-US"/>
        </a:p>
      </dgm:t>
    </dgm:pt>
    <dgm:pt modelId="{6D4B8500-0322-409A-8BA8-0AA4B477F706}">
      <dgm:prSet custT="1"/>
      <dgm:spPr/>
      <dgm:t>
        <a:bodyPr/>
        <a:lstStyle/>
        <a:p>
          <a:pPr rtl="0"/>
          <a:r>
            <a:rPr kumimoji="1" lang="zh-TW" altLang="en-US" sz="2400" dirty="0">
              <a:solidFill>
                <a:srgbClr val="080808"/>
              </a:solidFill>
              <a:latin typeface="標楷體" panose="03000509000000000000" pitchFamily="65" charset="-120"/>
              <a:ea typeface="標楷體" panose="03000509000000000000" pitchFamily="65" charset="-120"/>
            </a:rPr>
            <a:t>＊</a:t>
          </a:r>
          <a:r>
            <a:rPr kumimoji="1" lang="zh-TW" sz="2400" dirty="0">
              <a:solidFill>
                <a:srgbClr val="080808"/>
              </a:solidFill>
              <a:latin typeface="標楷體" panose="03000509000000000000" pitchFamily="65" charset="-120"/>
              <a:ea typeface="標楷體" panose="03000509000000000000" pitchFamily="65" charset="-120"/>
            </a:rPr>
            <a:t>自我觀察</a:t>
          </a:r>
          <a:r>
            <a:rPr kumimoji="1" lang="en-US" sz="2400" dirty="0">
              <a:solidFill>
                <a:srgbClr val="080808"/>
              </a:solidFill>
              <a:latin typeface="標楷體" panose="03000509000000000000" pitchFamily="65" charset="-120"/>
              <a:ea typeface="標楷體" panose="03000509000000000000" pitchFamily="65" charset="-120"/>
            </a:rPr>
            <a:t>:</a:t>
          </a:r>
          <a:r>
            <a:rPr kumimoji="1" lang="zh-TW" sz="2400" dirty="0">
              <a:solidFill>
                <a:srgbClr val="080808"/>
              </a:solidFill>
              <a:latin typeface="標楷體" panose="03000509000000000000" pitchFamily="65" charset="-120"/>
              <a:ea typeface="標楷體" panose="03000509000000000000" pitchFamily="65" charset="-120"/>
            </a:rPr>
            <a:t>係指監控自己的表現，譬如自己記錄解決問題的品質。</a:t>
          </a:r>
          <a:endParaRPr lang="zh-TW" sz="2400" dirty="0">
            <a:solidFill>
              <a:srgbClr val="080808"/>
            </a:solidFill>
            <a:latin typeface="標楷體" panose="03000509000000000000" pitchFamily="65" charset="-120"/>
            <a:ea typeface="標楷體" panose="03000509000000000000" pitchFamily="65" charset="-120"/>
          </a:endParaRPr>
        </a:p>
      </dgm:t>
    </dgm:pt>
    <dgm:pt modelId="{353289BE-17D9-4FCB-AD08-BB600518307D}" type="parTrans" cxnId="{B24919B1-CBD1-45DC-BBEC-02CC2651AC11}">
      <dgm:prSet/>
      <dgm:spPr/>
      <dgm:t>
        <a:bodyPr/>
        <a:lstStyle/>
        <a:p>
          <a:endParaRPr lang="zh-TW" altLang="en-US"/>
        </a:p>
      </dgm:t>
    </dgm:pt>
    <dgm:pt modelId="{A38CFD8B-BDE9-4274-AA1A-77067CD3EF72}" type="sibTrans" cxnId="{B24919B1-CBD1-45DC-BBEC-02CC2651AC11}">
      <dgm:prSet/>
      <dgm:spPr/>
      <dgm:t>
        <a:bodyPr/>
        <a:lstStyle/>
        <a:p>
          <a:endParaRPr lang="zh-TW" altLang="en-US"/>
        </a:p>
      </dgm:t>
    </dgm:pt>
    <dgm:pt modelId="{085F6D0D-0D9C-49DD-A3B0-340D17EE1A12}">
      <dgm:prSet custT="1"/>
      <dgm:spPr/>
      <dgm:t>
        <a:bodyPr/>
        <a:lstStyle/>
        <a:p>
          <a:pPr rtl="0"/>
          <a:r>
            <a:rPr kumimoji="1" lang="zh-TW" altLang="en-US" sz="2400" dirty="0">
              <a:solidFill>
                <a:srgbClr val="080808"/>
              </a:solidFill>
              <a:latin typeface="標楷體" panose="03000509000000000000" pitchFamily="65" charset="-120"/>
              <a:ea typeface="標楷體" panose="03000509000000000000" pitchFamily="65" charset="-120"/>
            </a:rPr>
            <a:t>＊</a:t>
          </a:r>
          <a:r>
            <a:rPr kumimoji="1" lang="zh-TW" sz="2400" dirty="0">
              <a:solidFill>
                <a:srgbClr val="080808"/>
              </a:solidFill>
              <a:latin typeface="標楷體" panose="03000509000000000000" pitchFamily="65" charset="-120"/>
              <a:ea typeface="標楷體" panose="03000509000000000000" pitchFamily="65" charset="-120"/>
            </a:rPr>
            <a:t>判斷歷程</a:t>
          </a:r>
          <a:r>
            <a:rPr kumimoji="1" lang="en-US" sz="2400" dirty="0">
              <a:solidFill>
                <a:srgbClr val="080808"/>
              </a:solidFill>
              <a:latin typeface="標楷體" panose="03000509000000000000" pitchFamily="65" charset="-120"/>
              <a:ea typeface="標楷體" panose="03000509000000000000" pitchFamily="65" charset="-120"/>
            </a:rPr>
            <a:t>:</a:t>
          </a:r>
          <a:r>
            <a:rPr kumimoji="1" lang="zh-TW" sz="2400" dirty="0">
              <a:solidFill>
                <a:srgbClr val="080808"/>
              </a:solidFill>
              <a:latin typeface="標楷體" panose="03000509000000000000" pitchFamily="65" charset="-120"/>
              <a:ea typeface="標楷體" panose="03000509000000000000" pitchFamily="65" charset="-120"/>
            </a:rPr>
            <a:t>係指評估自己的表現是否符合自己的標準和個人的價值觀。</a:t>
          </a:r>
          <a:endParaRPr lang="zh-TW" sz="2400" dirty="0">
            <a:solidFill>
              <a:srgbClr val="080808"/>
            </a:solidFill>
            <a:latin typeface="標楷體" panose="03000509000000000000" pitchFamily="65" charset="-120"/>
            <a:ea typeface="標楷體" panose="03000509000000000000" pitchFamily="65" charset="-120"/>
          </a:endParaRPr>
        </a:p>
      </dgm:t>
    </dgm:pt>
    <dgm:pt modelId="{187A69D9-A901-4D25-B094-28BDB003E19B}" type="parTrans" cxnId="{E36F3EFE-4630-4741-BEF3-445C487D9001}">
      <dgm:prSet/>
      <dgm:spPr/>
      <dgm:t>
        <a:bodyPr/>
        <a:lstStyle/>
        <a:p>
          <a:endParaRPr lang="zh-TW" altLang="en-US"/>
        </a:p>
      </dgm:t>
    </dgm:pt>
    <dgm:pt modelId="{B69D9A41-A21D-4C67-B227-2A84A52D9CB3}" type="sibTrans" cxnId="{E36F3EFE-4630-4741-BEF3-445C487D9001}">
      <dgm:prSet/>
      <dgm:spPr/>
      <dgm:t>
        <a:bodyPr/>
        <a:lstStyle/>
        <a:p>
          <a:endParaRPr lang="zh-TW" altLang="en-US"/>
        </a:p>
      </dgm:t>
    </dgm:pt>
    <dgm:pt modelId="{D77CD860-2466-4587-9FEB-D621D5D259CD}">
      <dgm:prSet custT="1"/>
      <dgm:spPr/>
      <dgm:t>
        <a:bodyPr/>
        <a:lstStyle/>
        <a:p>
          <a:pPr rtl="0"/>
          <a:r>
            <a:rPr kumimoji="1" lang="zh-TW" altLang="en-US" sz="2400" dirty="0">
              <a:solidFill>
                <a:srgbClr val="080808"/>
              </a:solidFill>
              <a:latin typeface="標楷體" panose="03000509000000000000" pitchFamily="65" charset="-120"/>
              <a:ea typeface="標楷體" panose="03000509000000000000" pitchFamily="65" charset="-120"/>
            </a:rPr>
            <a:t>＊</a:t>
          </a:r>
          <a:r>
            <a:rPr kumimoji="1" lang="zh-TW" sz="2400" dirty="0">
              <a:solidFill>
                <a:srgbClr val="080808"/>
              </a:solidFill>
              <a:latin typeface="標楷體" panose="03000509000000000000" pitchFamily="65" charset="-120"/>
              <a:ea typeface="標楷體" panose="03000509000000000000" pitchFamily="65" charset="-120"/>
            </a:rPr>
            <a:t>自我反應</a:t>
          </a:r>
          <a:r>
            <a:rPr kumimoji="1" lang="en-US" sz="2400" dirty="0">
              <a:solidFill>
                <a:srgbClr val="080808"/>
              </a:solidFill>
              <a:latin typeface="標楷體" panose="03000509000000000000" pitchFamily="65" charset="-120"/>
              <a:ea typeface="標楷體" panose="03000509000000000000" pitchFamily="65" charset="-120"/>
            </a:rPr>
            <a:t>:</a:t>
          </a:r>
          <a:r>
            <a:rPr kumimoji="1" lang="zh-TW" sz="2400" dirty="0">
              <a:solidFill>
                <a:srgbClr val="080808"/>
              </a:solidFill>
              <a:latin typeface="標楷體" panose="03000509000000000000" pitchFamily="65" charset="-120"/>
              <a:ea typeface="標楷體" panose="03000509000000000000" pitchFamily="65" charset="-120"/>
            </a:rPr>
            <a:t>則指個人對於表現評估引起的認知、情意、及可觸知的反應。</a:t>
          </a:r>
          <a:endParaRPr lang="zh-TW" sz="2400" dirty="0">
            <a:solidFill>
              <a:srgbClr val="080808"/>
            </a:solidFill>
            <a:latin typeface="標楷體" panose="03000509000000000000" pitchFamily="65" charset="-120"/>
            <a:ea typeface="標楷體" panose="03000509000000000000" pitchFamily="65" charset="-120"/>
          </a:endParaRPr>
        </a:p>
      </dgm:t>
    </dgm:pt>
    <dgm:pt modelId="{2BF9B04E-9D17-44C1-9784-92F8C73B619B}" type="parTrans" cxnId="{8D5CF463-93DA-45FD-81EB-F5F11BB233BB}">
      <dgm:prSet/>
      <dgm:spPr/>
      <dgm:t>
        <a:bodyPr/>
        <a:lstStyle/>
        <a:p>
          <a:endParaRPr lang="zh-TW" altLang="en-US"/>
        </a:p>
      </dgm:t>
    </dgm:pt>
    <dgm:pt modelId="{A4633689-FAF0-45C3-9724-41F0DE3126E4}" type="sibTrans" cxnId="{8D5CF463-93DA-45FD-81EB-F5F11BB233BB}">
      <dgm:prSet/>
      <dgm:spPr/>
      <dgm:t>
        <a:bodyPr/>
        <a:lstStyle/>
        <a:p>
          <a:endParaRPr lang="zh-TW" altLang="en-US"/>
        </a:p>
      </dgm:t>
    </dgm:pt>
    <dgm:pt modelId="{FF8A7D52-9ED1-466D-95CD-FC8915DBE0C3}" type="pres">
      <dgm:prSet presAssocID="{AA67E99F-BCC0-4D25-8266-86D506D00CCF}" presName="linear" presStyleCnt="0">
        <dgm:presLayoutVars>
          <dgm:animLvl val="lvl"/>
          <dgm:resizeHandles val="exact"/>
        </dgm:presLayoutVars>
      </dgm:prSet>
      <dgm:spPr/>
    </dgm:pt>
    <dgm:pt modelId="{8ED34274-C8C6-4E4F-AFD1-7780B242B88F}" type="pres">
      <dgm:prSet presAssocID="{D2B5685C-1C79-4182-BB6C-6D223330DD57}" presName="parentText" presStyleLbl="node1" presStyleIdx="0" presStyleCnt="4">
        <dgm:presLayoutVars>
          <dgm:chMax val="0"/>
          <dgm:bulletEnabled val="1"/>
        </dgm:presLayoutVars>
      </dgm:prSet>
      <dgm:spPr/>
    </dgm:pt>
    <dgm:pt modelId="{AB0F8B15-F105-4EDA-BE78-02F0CA20071F}" type="pres">
      <dgm:prSet presAssocID="{59C54107-4172-410C-B32A-5062DF054999}" presName="spacer" presStyleCnt="0"/>
      <dgm:spPr/>
    </dgm:pt>
    <dgm:pt modelId="{F76DC729-899D-400B-98AE-6B6AAA4BCBC3}" type="pres">
      <dgm:prSet presAssocID="{6D4B8500-0322-409A-8BA8-0AA4B477F706}" presName="parentText" presStyleLbl="node1" presStyleIdx="1" presStyleCnt="4">
        <dgm:presLayoutVars>
          <dgm:chMax val="0"/>
          <dgm:bulletEnabled val="1"/>
        </dgm:presLayoutVars>
      </dgm:prSet>
      <dgm:spPr/>
    </dgm:pt>
    <dgm:pt modelId="{CC92BCCA-3ACA-453F-AC11-9EA7AEC32847}" type="pres">
      <dgm:prSet presAssocID="{A38CFD8B-BDE9-4274-AA1A-77067CD3EF72}" presName="spacer" presStyleCnt="0"/>
      <dgm:spPr/>
    </dgm:pt>
    <dgm:pt modelId="{934476E6-B41F-4A39-8473-76F2CF69660F}" type="pres">
      <dgm:prSet presAssocID="{085F6D0D-0D9C-49DD-A3B0-340D17EE1A12}" presName="parentText" presStyleLbl="node1" presStyleIdx="2" presStyleCnt="4">
        <dgm:presLayoutVars>
          <dgm:chMax val="0"/>
          <dgm:bulletEnabled val="1"/>
        </dgm:presLayoutVars>
      </dgm:prSet>
      <dgm:spPr/>
    </dgm:pt>
    <dgm:pt modelId="{4BA92018-4D3A-4435-9FCB-AF8FBDD93BB4}" type="pres">
      <dgm:prSet presAssocID="{B69D9A41-A21D-4C67-B227-2A84A52D9CB3}" presName="spacer" presStyleCnt="0"/>
      <dgm:spPr/>
    </dgm:pt>
    <dgm:pt modelId="{CC76F614-386F-4DF7-B7CB-6203910345C9}" type="pres">
      <dgm:prSet presAssocID="{D77CD860-2466-4587-9FEB-D621D5D259CD}" presName="parentText" presStyleLbl="node1" presStyleIdx="3" presStyleCnt="4">
        <dgm:presLayoutVars>
          <dgm:chMax val="0"/>
          <dgm:bulletEnabled val="1"/>
        </dgm:presLayoutVars>
      </dgm:prSet>
      <dgm:spPr/>
    </dgm:pt>
  </dgm:ptLst>
  <dgm:cxnLst>
    <dgm:cxn modelId="{8D5CF463-93DA-45FD-81EB-F5F11BB233BB}" srcId="{AA67E99F-BCC0-4D25-8266-86D506D00CCF}" destId="{D77CD860-2466-4587-9FEB-D621D5D259CD}" srcOrd="3" destOrd="0" parTransId="{2BF9B04E-9D17-44C1-9784-92F8C73B619B}" sibTransId="{A4633689-FAF0-45C3-9724-41F0DE3126E4}"/>
    <dgm:cxn modelId="{0AEC8C7C-4D66-4B87-AB52-691E09C2206C}" type="presOf" srcId="{D77CD860-2466-4587-9FEB-D621D5D259CD}" destId="{CC76F614-386F-4DF7-B7CB-6203910345C9}" srcOrd="0" destOrd="0" presId="urn:microsoft.com/office/officeart/2005/8/layout/vList2"/>
    <dgm:cxn modelId="{91652AA3-9B08-471E-ACC2-543EC3E2DDA2}" srcId="{AA67E99F-BCC0-4D25-8266-86D506D00CCF}" destId="{D2B5685C-1C79-4182-BB6C-6D223330DD57}" srcOrd="0" destOrd="0" parTransId="{0196432A-4B4F-4997-B3F5-638841CB47F9}" sibTransId="{59C54107-4172-410C-B32A-5062DF054999}"/>
    <dgm:cxn modelId="{B24919B1-CBD1-45DC-BBEC-02CC2651AC11}" srcId="{AA67E99F-BCC0-4D25-8266-86D506D00CCF}" destId="{6D4B8500-0322-409A-8BA8-0AA4B477F706}" srcOrd="1" destOrd="0" parTransId="{353289BE-17D9-4FCB-AD08-BB600518307D}" sibTransId="{A38CFD8B-BDE9-4274-AA1A-77067CD3EF72}"/>
    <dgm:cxn modelId="{BB4878BE-C328-4420-9D0F-02B5B7E225FB}" type="presOf" srcId="{D2B5685C-1C79-4182-BB6C-6D223330DD57}" destId="{8ED34274-C8C6-4E4F-AFD1-7780B242B88F}" srcOrd="0" destOrd="0" presId="urn:microsoft.com/office/officeart/2005/8/layout/vList2"/>
    <dgm:cxn modelId="{ADDC18C7-9C76-4F3C-A8C7-73C851E07FF9}" type="presOf" srcId="{6D4B8500-0322-409A-8BA8-0AA4B477F706}" destId="{F76DC729-899D-400B-98AE-6B6AAA4BCBC3}" srcOrd="0" destOrd="0" presId="urn:microsoft.com/office/officeart/2005/8/layout/vList2"/>
    <dgm:cxn modelId="{3FC4BACB-6C10-43A2-8E38-CC4A267178D1}" type="presOf" srcId="{AA67E99F-BCC0-4D25-8266-86D506D00CCF}" destId="{FF8A7D52-9ED1-466D-95CD-FC8915DBE0C3}" srcOrd="0" destOrd="0" presId="urn:microsoft.com/office/officeart/2005/8/layout/vList2"/>
    <dgm:cxn modelId="{8AF1AADB-111E-4D33-8823-121A7CBC1B9E}" type="presOf" srcId="{085F6D0D-0D9C-49DD-A3B0-340D17EE1A12}" destId="{934476E6-B41F-4A39-8473-76F2CF69660F}" srcOrd="0" destOrd="0" presId="urn:microsoft.com/office/officeart/2005/8/layout/vList2"/>
    <dgm:cxn modelId="{E36F3EFE-4630-4741-BEF3-445C487D9001}" srcId="{AA67E99F-BCC0-4D25-8266-86D506D00CCF}" destId="{085F6D0D-0D9C-49DD-A3B0-340D17EE1A12}" srcOrd="2" destOrd="0" parTransId="{187A69D9-A901-4D25-B094-28BDB003E19B}" sibTransId="{B69D9A41-A21D-4C67-B227-2A84A52D9CB3}"/>
    <dgm:cxn modelId="{CFF41163-0CB6-4D53-82F4-5BF59C240E45}" type="presParOf" srcId="{FF8A7D52-9ED1-466D-95CD-FC8915DBE0C3}" destId="{8ED34274-C8C6-4E4F-AFD1-7780B242B88F}" srcOrd="0" destOrd="0" presId="urn:microsoft.com/office/officeart/2005/8/layout/vList2"/>
    <dgm:cxn modelId="{8FB517C8-51AD-447A-ADCE-F01CC44FB013}" type="presParOf" srcId="{FF8A7D52-9ED1-466D-95CD-FC8915DBE0C3}" destId="{AB0F8B15-F105-4EDA-BE78-02F0CA20071F}" srcOrd="1" destOrd="0" presId="urn:microsoft.com/office/officeart/2005/8/layout/vList2"/>
    <dgm:cxn modelId="{471ACA11-6C67-4B4B-8490-F4B4689A3BBF}" type="presParOf" srcId="{FF8A7D52-9ED1-466D-95CD-FC8915DBE0C3}" destId="{F76DC729-899D-400B-98AE-6B6AAA4BCBC3}" srcOrd="2" destOrd="0" presId="urn:microsoft.com/office/officeart/2005/8/layout/vList2"/>
    <dgm:cxn modelId="{53FFD9C3-34D8-4959-A4B9-3BAE9832106D}" type="presParOf" srcId="{FF8A7D52-9ED1-466D-95CD-FC8915DBE0C3}" destId="{CC92BCCA-3ACA-453F-AC11-9EA7AEC32847}" srcOrd="3" destOrd="0" presId="urn:microsoft.com/office/officeart/2005/8/layout/vList2"/>
    <dgm:cxn modelId="{7F0F4DE1-9C59-42C0-AE65-93224F6C857B}" type="presParOf" srcId="{FF8A7D52-9ED1-466D-95CD-FC8915DBE0C3}" destId="{934476E6-B41F-4A39-8473-76F2CF69660F}" srcOrd="4" destOrd="0" presId="urn:microsoft.com/office/officeart/2005/8/layout/vList2"/>
    <dgm:cxn modelId="{4096DABE-5333-4A24-8D45-BFC9E5526335}" type="presParOf" srcId="{FF8A7D52-9ED1-466D-95CD-FC8915DBE0C3}" destId="{4BA92018-4D3A-4435-9FCB-AF8FBDD93BB4}" srcOrd="5" destOrd="0" presId="urn:microsoft.com/office/officeart/2005/8/layout/vList2"/>
    <dgm:cxn modelId="{B0045B29-1008-434E-B309-BFC0CA9F414A}" type="presParOf" srcId="{FF8A7D52-9ED1-466D-95CD-FC8915DBE0C3}" destId="{CC76F614-386F-4DF7-B7CB-6203910345C9}"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18ACC70-DF4B-40AD-8ACB-0087A60A3D03}" type="doc">
      <dgm:prSet loTypeId="urn:microsoft.com/office/officeart/2008/layout/LinedList" loCatId="list" qsTypeId="urn:microsoft.com/office/officeart/2005/8/quickstyle/3d1" qsCatId="3D" csTypeId="urn:microsoft.com/office/officeart/2005/8/colors/colorful5" csCatId="colorful"/>
      <dgm:spPr/>
      <dgm:t>
        <a:bodyPr/>
        <a:lstStyle/>
        <a:p>
          <a:endParaRPr lang="zh-TW" altLang="en-US"/>
        </a:p>
      </dgm:t>
    </dgm:pt>
    <dgm:pt modelId="{D481CC3F-F0EE-4588-ABBD-455C185B14DA}">
      <dgm:prSet custT="1"/>
      <dgm:spPr/>
      <dgm:t>
        <a:bodyPr anchor="ctr"/>
        <a:lstStyle/>
        <a:p>
          <a:pPr rtl="0"/>
          <a:r>
            <a:rPr kumimoji="1" lang="en-US" sz="2400" dirty="0">
              <a:solidFill>
                <a:srgbClr val="080808"/>
              </a:solidFill>
              <a:latin typeface="標楷體" panose="03000509000000000000" pitchFamily="65" charset="-120"/>
              <a:ea typeface="標楷體" panose="03000509000000000000" pitchFamily="65" charset="-120"/>
            </a:rPr>
            <a:t>1.Bandura</a:t>
          </a:r>
          <a:r>
            <a:rPr kumimoji="1" lang="zh-TW" sz="2400" dirty="0">
              <a:solidFill>
                <a:srgbClr val="080808"/>
              </a:solidFill>
              <a:latin typeface="標楷體" panose="03000509000000000000" pitchFamily="65" charset="-120"/>
              <a:ea typeface="標楷體" panose="03000509000000000000" pitchFamily="65" charset="-120"/>
            </a:rPr>
            <a:t>的學習概念不只是以認知的反應方式獲得知識而已，也涉及自我信念及自我調適能力的發展。</a:t>
          </a:r>
          <a:endParaRPr lang="zh-TW" sz="2400" dirty="0">
            <a:solidFill>
              <a:srgbClr val="080808"/>
            </a:solidFill>
            <a:latin typeface="標楷體" panose="03000509000000000000" pitchFamily="65" charset="-120"/>
            <a:ea typeface="標楷體" panose="03000509000000000000" pitchFamily="65" charset="-120"/>
          </a:endParaRPr>
        </a:p>
      </dgm:t>
    </dgm:pt>
    <dgm:pt modelId="{AAA06007-7BBE-4A09-B14D-D56F5DA59B0D}" type="parTrans" cxnId="{4B03FBC9-51E6-42F6-B427-AA9F44E1DA3E}">
      <dgm:prSet/>
      <dgm:spPr/>
      <dgm:t>
        <a:bodyPr/>
        <a:lstStyle/>
        <a:p>
          <a:endParaRPr lang="zh-TW" altLang="en-US"/>
        </a:p>
      </dgm:t>
    </dgm:pt>
    <dgm:pt modelId="{4DD7202F-2DAA-4ECB-9E1A-597C6713AF9B}" type="sibTrans" cxnId="{4B03FBC9-51E6-42F6-B427-AA9F44E1DA3E}">
      <dgm:prSet/>
      <dgm:spPr/>
      <dgm:t>
        <a:bodyPr/>
        <a:lstStyle/>
        <a:p>
          <a:endParaRPr lang="zh-TW" altLang="en-US"/>
        </a:p>
      </dgm:t>
    </dgm:pt>
    <dgm:pt modelId="{3F715ECA-650A-4572-81F6-54C188FFF41D}">
      <dgm:prSet custT="1"/>
      <dgm:spPr/>
      <dgm:t>
        <a:bodyPr anchor="ctr"/>
        <a:lstStyle/>
        <a:p>
          <a:pPr rtl="0"/>
          <a:r>
            <a:rPr kumimoji="1" lang="en-US" sz="2400" dirty="0">
              <a:solidFill>
                <a:srgbClr val="080808"/>
              </a:solidFill>
              <a:latin typeface="標楷體" panose="03000509000000000000" pitchFamily="65" charset="-120"/>
              <a:ea typeface="標楷體" panose="03000509000000000000" pitchFamily="65" charset="-120"/>
            </a:rPr>
            <a:t>2.</a:t>
          </a:r>
          <a:r>
            <a:rPr kumimoji="1" lang="zh-TW" sz="2400" dirty="0">
              <a:solidFill>
                <a:srgbClr val="080808"/>
              </a:solidFill>
              <a:latin typeface="標楷體" panose="03000509000000000000" pitchFamily="65" charset="-120"/>
              <a:ea typeface="標楷體" panose="03000509000000000000" pitchFamily="65" charset="-120"/>
            </a:rPr>
            <a:t>學生的自我效能信念不但增進學業成就，也激勵內在的興趣、動機，減低學業的焦慮。</a:t>
          </a:r>
          <a:endParaRPr lang="zh-TW" sz="2400" dirty="0">
            <a:solidFill>
              <a:srgbClr val="080808"/>
            </a:solidFill>
            <a:latin typeface="標楷體" panose="03000509000000000000" pitchFamily="65" charset="-120"/>
            <a:ea typeface="標楷體" panose="03000509000000000000" pitchFamily="65" charset="-120"/>
          </a:endParaRPr>
        </a:p>
      </dgm:t>
    </dgm:pt>
    <dgm:pt modelId="{CD92B128-104C-4AA8-8FE8-7BB9DD945C8E}" type="parTrans" cxnId="{F9BFD2BF-33AE-4664-AAB5-7212A0EA52EB}">
      <dgm:prSet/>
      <dgm:spPr/>
      <dgm:t>
        <a:bodyPr/>
        <a:lstStyle/>
        <a:p>
          <a:endParaRPr lang="zh-TW" altLang="en-US"/>
        </a:p>
      </dgm:t>
    </dgm:pt>
    <dgm:pt modelId="{5A01099D-C36D-4FCE-A92C-9AACD92E4C66}" type="sibTrans" cxnId="{F9BFD2BF-33AE-4664-AAB5-7212A0EA52EB}">
      <dgm:prSet/>
      <dgm:spPr/>
      <dgm:t>
        <a:bodyPr/>
        <a:lstStyle/>
        <a:p>
          <a:endParaRPr lang="zh-TW" altLang="en-US"/>
        </a:p>
      </dgm:t>
    </dgm:pt>
    <dgm:pt modelId="{CE2B614C-2747-413F-A014-DA5A576B07B4}" type="pres">
      <dgm:prSet presAssocID="{418ACC70-DF4B-40AD-8ACB-0087A60A3D03}" presName="vert0" presStyleCnt="0">
        <dgm:presLayoutVars>
          <dgm:dir/>
          <dgm:animOne val="branch"/>
          <dgm:animLvl val="lvl"/>
        </dgm:presLayoutVars>
      </dgm:prSet>
      <dgm:spPr/>
    </dgm:pt>
    <dgm:pt modelId="{E450BAA2-E424-400A-B9C3-C6A1F1644622}" type="pres">
      <dgm:prSet presAssocID="{D481CC3F-F0EE-4588-ABBD-455C185B14DA}" presName="thickLine" presStyleLbl="alignNode1" presStyleIdx="0" presStyleCnt="2"/>
      <dgm:spPr/>
    </dgm:pt>
    <dgm:pt modelId="{46EC4DDE-EEDB-4DE0-A9B2-8D8825D0DA50}" type="pres">
      <dgm:prSet presAssocID="{D481CC3F-F0EE-4588-ABBD-455C185B14DA}" presName="horz1" presStyleCnt="0"/>
      <dgm:spPr/>
    </dgm:pt>
    <dgm:pt modelId="{0B09C8D7-CC07-4300-AD18-1D1E606DF1F9}" type="pres">
      <dgm:prSet presAssocID="{D481CC3F-F0EE-4588-ABBD-455C185B14DA}" presName="tx1" presStyleLbl="revTx" presStyleIdx="0" presStyleCnt="2"/>
      <dgm:spPr/>
    </dgm:pt>
    <dgm:pt modelId="{8755338E-4CC3-479E-B6E6-73E82691D10E}" type="pres">
      <dgm:prSet presAssocID="{D481CC3F-F0EE-4588-ABBD-455C185B14DA}" presName="vert1" presStyleCnt="0"/>
      <dgm:spPr/>
    </dgm:pt>
    <dgm:pt modelId="{A60507EA-BA71-4C2D-AF93-DF990704C1C0}" type="pres">
      <dgm:prSet presAssocID="{3F715ECA-650A-4572-81F6-54C188FFF41D}" presName="thickLine" presStyleLbl="alignNode1" presStyleIdx="1" presStyleCnt="2"/>
      <dgm:spPr/>
    </dgm:pt>
    <dgm:pt modelId="{00B419F8-B460-489D-B494-EFF8996B8433}" type="pres">
      <dgm:prSet presAssocID="{3F715ECA-650A-4572-81F6-54C188FFF41D}" presName="horz1" presStyleCnt="0"/>
      <dgm:spPr/>
    </dgm:pt>
    <dgm:pt modelId="{037F360F-5034-4495-86AE-58D139D2CDD0}" type="pres">
      <dgm:prSet presAssocID="{3F715ECA-650A-4572-81F6-54C188FFF41D}" presName="tx1" presStyleLbl="revTx" presStyleIdx="1" presStyleCnt="2"/>
      <dgm:spPr/>
    </dgm:pt>
    <dgm:pt modelId="{F48A66D8-665D-409F-8137-48BD8EBCA0F0}" type="pres">
      <dgm:prSet presAssocID="{3F715ECA-650A-4572-81F6-54C188FFF41D}" presName="vert1" presStyleCnt="0"/>
      <dgm:spPr/>
    </dgm:pt>
  </dgm:ptLst>
  <dgm:cxnLst>
    <dgm:cxn modelId="{2210EE23-AAEC-4766-AD52-A9912CB45BB2}" type="presOf" srcId="{3F715ECA-650A-4572-81F6-54C188FFF41D}" destId="{037F360F-5034-4495-86AE-58D139D2CDD0}" srcOrd="0" destOrd="0" presId="urn:microsoft.com/office/officeart/2008/layout/LinedList"/>
    <dgm:cxn modelId="{61EF9442-338A-42FF-B307-8C4AF192D976}" type="presOf" srcId="{418ACC70-DF4B-40AD-8ACB-0087A60A3D03}" destId="{CE2B614C-2747-413F-A014-DA5A576B07B4}" srcOrd="0" destOrd="0" presId="urn:microsoft.com/office/officeart/2008/layout/LinedList"/>
    <dgm:cxn modelId="{F81251A7-6CCA-4BEC-94C3-F5F53B96E4BF}" type="presOf" srcId="{D481CC3F-F0EE-4588-ABBD-455C185B14DA}" destId="{0B09C8D7-CC07-4300-AD18-1D1E606DF1F9}" srcOrd="0" destOrd="0" presId="urn:microsoft.com/office/officeart/2008/layout/LinedList"/>
    <dgm:cxn modelId="{F9BFD2BF-33AE-4664-AAB5-7212A0EA52EB}" srcId="{418ACC70-DF4B-40AD-8ACB-0087A60A3D03}" destId="{3F715ECA-650A-4572-81F6-54C188FFF41D}" srcOrd="1" destOrd="0" parTransId="{CD92B128-104C-4AA8-8FE8-7BB9DD945C8E}" sibTransId="{5A01099D-C36D-4FCE-A92C-9AACD92E4C66}"/>
    <dgm:cxn modelId="{4B03FBC9-51E6-42F6-B427-AA9F44E1DA3E}" srcId="{418ACC70-DF4B-40AD-8ACB-0087A60A3D03}" destId="{D481CC3F-F0EE-4588-ABBD-455C185B14DA}" srcOrd="0" destOrd="0" parTransId="{AAA06007-7BBE-4A09-B14D-D56F5DA59B0D}" sibTransId="{4DD7202F-2DAA-4ECB-9E1A-597C6713AF9B}"/>
    <dgm:cxn modelId="{CC864E6E-9A3E-45F3-8A84-D9EE3B54B593}" type="presParOf" srcId="{CE2B614C-2747-413F-A014-DA5A576B07B4}" destId="{E450BAA2-E424-400A-B9C3-C6A1F1644622}" srcOrd="0" destOrd="0" presId="urn:microsoft.com/office/officeart/2008/layout/LinedList"/>
    <dgm:cxn modelId="{FD8EC5E6-E575-45AD-881F-F5E85150DCA1}" type="presParOf" srcId="{CE2B614C-2747-413F-A014-DA5A576B07B4}" destId="{46EC4DDE-EEDB-4DE0-A9B2-8D8825D0DA50}" srcOrd="1" destOrd="0" presId="urn:microsoft.com/office/officeart/2008/layout/LinedList"/>
    <dgm:cxn modelId="{AE3539DB-64D0-4AD0-9025-AF4EEAAAB22B}" type="presParOf" srcId="{46EC4DDE-EEDB-4DE0-A9B2-8D8825D0DA50}" destId="{0B09C8D7-CC07-4300-AD18-1D1E606DF1F9}" srcOrd="0" destOrd="0" presId="urn:microsoft.com/office/officeart/2008/layout/LinedList"/>
    <dgm:cxn modelId="{72D319B6-E584-4460-88F3-4BA1A7B6A8AC}" type="presParOf" srcId="{46EC4DDE-EEDB-4DE0-A9B2-8D8825D0DA50}" destId="{8755338E-4CC3-479E-B6E6-73E82691D10E}" srcOrd="1" destOrd="0" presId="urn:microsoft.com/office/officeart/2008/layout/LinedList"/>
    <dgm:cxn modelId="{9A7D23B7-E32B-4CDD-AAE4-5373BEF6440D}" type="presParOf" srcId="{CE2B614C-2747-413F-A014-DA5A576B07B4}" destId="{A60507EA-BA71-4C2D-AF93-DF990704C1C0}" srcOrd="2" destOrd="0" presId="urn:microsoft.com/office/officeart/2008/layout/LinedList"/>
    <dgm:cxn modelId="{FFEFA758-0D59-4E59-897C-BC3696408E88}" type="presParOf" srcId="{CE2B614C-2747-413F-A014-DA5A576B07B4}" destId="{00B419F8-B460-489D-B494-EFF8996B8433}" srcOrd="3" destOrd="0" presId="urn:microsoft.com/office/officeart/2008/layout/LinedList"/>
    <dgm:cxn modelId="{858C8217-891C-40BD-9D88-57FEF946CC9C}" type="presParOf" srcId="{00B419F8-B460-489D-B494-EFF8996B8433}" destId="{037F360F-5034-4495-86AE-58D139D2CDD0}" srcOrd="0" destOrd="0" presId="urn:microsoft.com/office/officeart/2008/layout/LinedList"/>
    <dgm:cxn modelId="{9EBD0B46-DB9F-4716-AFF7-2B74C277157C}" type="presParOf" srcId="{00B419F8-B460-489D-B494-EFF8996B8433}" destId="{F48A66D8-665D-409F-8137-48BD8EBCA0F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41FF5-4327-4F55-A9F4-93E470096287}" type="doc">
      <dgm:prSet loTypeId="urn:microsoft.com/office/officeart/2008/layout/LinedList" loCatId="list" qsTypeId="urn:microsoft.com/office/officeart/2005/8/quickstyle/simple3" qsCatId="simple" csTypeId="urn:microsoft.com/office/officeart/2005/8/colors/colorful5" csCatId="colorful" phldr="1"/>
      <dgm:spPr/>
      <dgm:t>
        <a:bodyPr/>
        <a:lstStyle/>
        <a:p>
          <a:endParaRPr lang="zh-TW" altLang="en-US"/>
        </a:p>
      </dgm:t>
    </dgm:pt>
    <dgm:pt modelId="{390B1AC0-F8C1-45A5-BD0B-589734840692}">
      <dgm:prSet custT="1"/>
      <dgm:spPr/>
      <dgm:t>
        <a:bodyPr anchor="ctr"/>
        <a:lstStyle/>
        <a:p>
          <a:pPr rtl="0"/>
          <a:r>
            <a:rPr kumimoji="1" lang="en-US" altLang="zh-TW" sz="2400" dirty="0">
              <a:solidFill>
                <a:srgbClr val="FF3300"/>
              </a:solidFill>
              <a:latin typeface="標楷體" panose="03000509000000000000" pitchFamily="65" charset="-120"/>
              <a:ea typeface="標楷體" panose="03000509000000000000" pitchFamily="65" charset="-120"/>
            </a:rPr>
            <a:t>2.</a:t>
          </a:r>
          <a:r>
            <a:rPr kumimoji="1" lang="zh-TW" altLang="en-US" sz="2400" dirty="0">
              <a:solidFill>
                <a:srgbClr val="FF3300"/>
              </a:solidFill>
              <a:latin typeface="標楷體" panose="03000509000000000000" pitchFamily="65" charset="-120"/>
              <a:ea typeface="標楷體" panose="03000509000000000000" pitchFamily="65" charset="-120"/>
            </a:rPr>
            <a:t>幼兒園到小學一年級（</a:t>
          </a:r>
          <a:r>
            <a:rPr kumimoji="1" lang="en-US" altLang="zh-TW" sz="2400" dirty="0">
              <a:solidFill>
                <a:srgbClr val="FF3300"/>
              </a:solidFill>
              <a:latin typeface="標楷體" panose="03000509000000000000" pitchFamily="65" charset="-120"/>
              <a:ea typeface="標楷體" panose="03000509000000000000" pitchFamily="65" charset="-120"/>
            </a:rPr>
            <a:t>2-7</a:t>
          </a:r>
          <a:r>
            <a:rPr kumimoji="1" lang="zh-TW" altLang="en-US" sz="2400" dirty="0">
              <a:solidFill>
                <a:srgbClr val="FF3300"/>
              </a:solidFill>
              <a:latin typeface="標楷體" panose="03000509000000000000" pitchFamily="65" charset="-120"/>
              <a:ea typeface="標楷體" panose="03000509000000000000" pitchFamily="65" charset="-120"/>
            </a:rPr>
            <a:t>歲）屬於前運思期（</a:t>
          </a:r>
          <a:r>
            <a:rPr kumimoji="1" lang="en-US" altLang="zh-TW" sz="2400" dirty="0">
              <a:solidFill>
                <a:srgbClr val="FF3300"/>
              </a:solidFill>
              <a:latin typeface="Times New Roman" panose="02020603050405020304" pitchFamily="18" charset="0"/>
              <a:ea typeface="標楷體" panose="03000509000000000000" pitchFamily="65" charset="-120"/>
              <a:cs typeface="Times New Roman" panose="02020603050405020304" pitchFamily="18" charset="0"/>
            </a:rPr>
            <a:t>the preoperational level</a:t>
          </a:r>
          <a:r>
            <a:rPr kumimoji="1" lang="zh-TW" altLang="en-US" sz="2400" dirty="0">
              <a:solidFill>
                <a:srgbClr val="FF3300"/>
              </a:solidFill>
              <a:latin typeface="標楷體" panose="03000509000000000000" pitchFamily="65" charset="-120"/>
              <a:ea typeface="標楷體" panose="03000509000000000000" pitchFamily="65" charset="-120"/>
            </a:rPr>
            <a:t>）</a:t>
          </a:r>
          <a:endParaRPr lang="zh-TW" sz="2400" dirty="0">
            <a:solidFill>
              <a:srgbClr val="FF3300"/>
            </a:solidFill>
            <a:latin typeface="標楷體" panose="03000509000000000000" pitchFamily="65" charset="-120"/>
            <a:ea typeface="標楷體" panose="03000509000000000000" pitchFamily="65" charset="-120"/>
          </a:endParaRPr>
        </a:p>
      </dgm:t>
    </dgm:pt>
    <dgm:pt modelId="{E9100A7D-513A-4A57-AC8D-E6623133D334}" type="parTrans" cxnId="{F526CDD5-48A0-473D-8912-EAB93C58E6CA}">
      <dgm:prSet/>
      <dgm:spPr/>
      <dgm:t>
        <a:bodyPr/>
        <a:lstStyle/>
        <a:p>
          <a:endParaRPr lang="zh-TW" altLang="en-US"/>
        </a:p>
      </dgm:t>
    </dgm:pt>
    <dgm:pt modelId="{5BCFDA2A-466A-4677-A3E7-3AEE46DB1FC3}" type="sibTrans" cxnId="{F526CDD5-48A0-473D-8912-EAB93C58E6CA}">
      <dgm:prSet/>
      <dgm:spPr/>
      <dgm:t>
        <a:bodyPr/>
        <a:lstStyle/>
        <a:p>
          <a:endParaRPr lang="zh-TW" altLang="en-US"/>
        </a:p>
      </dgm:t>
    </dgm:pt>
    <dgm:pt modelId="{DA583453-01EF-4F60-8372-658C9F61ADD4}">
      <dgm:prSet custT="1"/>
      <dgm:spPr/>
      <dgm:t>
        <a:bodyPr anchor="ctr"/>
        <a:lstStyle/>
        <a:p>
          <a:r>
            <a:rPr kumimoji="1" lang="zh-TW" altLang="en-US" sz="2400" dirty="0">
              <a:solidFill>
                <a:srgbClr val="000000"/>
              </a:solidFill>
              <a:latin typeface="標楷體" panose="03000509000000000000" pitchFamily="65" charset="-120"/>
              <a:ea typeface="標楷體" panose="03000509000000000000" pitchFamily="65" charset="-120"/>
            </a:rPr>
            <a:t>（</a:t>
          </a:r>
          <a:r>
            <a:rPr kumimoji="1" lang="en-US" altLang="zh-TW" sz="2400" dirty="0">
              <a:solidFill>
                <a:srgbClr val="000000"/>
              </a:solidFill>
              <a:latin typeface="標楷體" panose="03000509000000000000" pitchFamily="65" charset="-120"/>
              <a:ea typeface="標楷體" panose="03000509000000000000" pitchFamily="65" charset="-120"/>
            </a:rPr>
            <a:t>2</a:t>
          </a:r>
          <a:r>
            <a:rPr kumimoji="1" lang="zh-TW" altLang="en-US" sz="2400" dirty="0">
              <a:solidFill>
                <a:srgbClr val="000000"/>
              </a:solidFill>
              <a:latin typeface="標楷體" panose="03000509000000000000" pitchFamily="65" charset="-120"/>
              <a:ea typeface="標楷體" panose="03000509000000000000" pitchFamily="65" charset="-120"/>
            </a:rPr>
            <a:t>）兒童漸漸有能力從經驗中學習更複雜的觀念。</a:t>
          </a:r>
        </a:p>
      </dgm:t>
    </dgm:pt>
    <dgm:pt modelId="{EC820D62-5727-4FAE-8673-4CF63B91488C}" type="parTrans" cxnId="{118BB64E-40CB-483B-BB0F-B7EE45C4C714}">
      <dgm:prSet/>
      <dgm:spPr/>
      <dgm:t>
        <a:bodyPr/>
        <a:lstStyle/>
        <a:p>
          <a:endParaRPr lang="zh-TW" altLang="en-US"/>
        </a:p>
      </dgm:t>
    </dgm:pt>
    <dgm:pt modelId="{87F496CF-EFD3-40AF-8287-52699F37CCA7}" type="sibTrans" cxnId="{118BB64E-40CB-483B-BB0F-B7EE45C4C714}">
      <dgm:prSet/>
      <dgm:spPr/>
      <dgm:t>
        <a:bodyPr/>
        <a:lstStyle/>
        <a:p>
          <a:endParaRPr lang="zh-TW" altLang="en-US"/>
        </a:p>
      </dgm:t>
    </dgm:pt>
    <dgm:pt modelId="{5C413A4A-9F8F-4415-9F14-6159235B1EED}">
      <dgm:prSet custT="1"/>
      <dgm:spPr/>
      <dgm:t>
        <a:bodyPr anchor="ctr"/>
        <a:lstStyle/>
        <a:p>
          <a:r>
            <a:rPr kumimoji="1" lang="zh-TW" altLang="en-US" sz="2400" dirty="0">
              <a:solidFill>
                <a:srgbClr val="000000"/>
              </a:solidFill>
              <a:latin typeface="標楷體" panose="03000509000000000000" pitchFamily="65" charset="-120"/>
              <a:ea typeface="標楷體" panose="03000509000000000000" pitchFamily="65" charset="-120"/>
            </a:rPr>
            <a:t>（</a:t>
          </a:r>
          <a:r>
            <a:rPr kumimoji="1" lang="en-US" altLang="zh-TW" sz="2400" dirty="0">
              <a:solidFill>
                <a:srgbClr val="000000"/>
              </a:solidFill>
              <a:latin typeface="標楷體" panose="03000509000000000000" pitchFamily="65" charset="-120"/>
              <a:ea typeface="標楷體" panose="03000509000000000000" pitchFamily="65" charset="-120"/>
            </a:rPr>
            <a:t>3</a:t>
          </a:r>
          <a:r>
            <a:rPr kumimoji="1" lang="zh-TW" altLang="en-US" sz="2400" dirty="0">
              <a:solidFill>
                <a:srgbClr val="000000"/>
              </a:solidFill>
              <a:latin typeface="標楷體" panose="03000509000000000000" pitchFamily="65" charset="-120"/>
              <a:ea typeface="標楷體" panose="03000509000000000000" pitchFamily="65" charset="-120"/>
            </a:rPr>
            <a:t>）運思係指現實的轉型（</a:t>
          </a:r>
          <a:r>
            <a:rPr kumimoji="1"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the transformation of reality</a:t>
          </a:r>
          <a:r>
            <a:rPr kumimoji="1" lang="zh-TW" altLang="en-US" sz="2400" dirty="0">
              <a:solidFill>
                <a:srgbClr val="000000"/>
              </a:solidFill>
              <a:latin typeface="標楷體" panose="03000509000000000000" pitchFamily="65" charset="-120"/>
              <a:ea typeface="標楷體" panose="03000509000000000000" pitchFamily="65" charset="-120"/>
            </a:rPr>
            <a:t>）。所以在前運思層次，從智力操作的觀點，兒童仍然還沒有保留（</a:t>
          </a:r>
          <a:r>
            <a:rPr kumimoji="1" lang="en-US" altLang="zh-TW" sz="24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conservation</a:t>
          </a:r>
          <a:r>
            <a:rPr kumimoji="1" lang="zh-TW" altLang="en-US" sz="2400" dirty="0">
              <a:solidFill>
                <a:srgbClr val="000000"/>
              </a:solidFill>
              <a:latin typeface="標楷體" panose="03000509000000000000" pitchFamily="65" charset="-120"/>
              <a:ea typeface="標楷體" panose="03000509000000000000" pitchFamily="65" charset="-120"/>
            </a:rPr>
            <a:t>）的知識。</a:t>
          </a:r>
        </a:p>
      </dgm:t>
    </dgm:pt>
    <dgm:pt modelId="{91D5426A-5607-47AB-9A0F-04429394F331}" type="parTrans" cxnId="{4FD41E48-A656-4E54-AEBA-37FA3B1B4A18}">
      <dgm:prSet/>
      <dgm:spPr/>
      <dgm:t>
        <a:bodyPr/>
        <a:lstStyle/>
        <a:p>
          <a:endParaRPr lang="zh-TW" altLang="en-US"/>
        </a:p>
      </dgm:t>
    </dgm:pt>
    <dgm:pt modelId="{755C9751-8C75-4FBA-A909-14A39DC77367}" type="sibTrans" cxnId="{4FD41E48-A656-4E54-AEBA-37FA3B1B4A18}">
      <dgm:prSet/>
      <dgm:spPr/>
      <dgm:t>
        <a:bodyPr/>
        <a:lstStyle/>
        <a:p>
          <a:endParaRPr lang="zh-TW" altLang="en-US"/>
        </a:p>
      </dgm:t>
    </dgm:pt>
    <dgm:pt modelId="{5A007470-4C2E-4240-8986-E02F46C497CD}">
      <dgm:prSet custT="1"/>
      <dgm:spPr/>
      <dgm:t>
        <a:bodyPr anchor="ctr"/>
        <a:lstStyle/>
        <a:p>
          <a:r>
            <a:rPr kumimoji="1" lang="zh-TW" altLang="en-US" sz="2400" dirty="0">
              <a:solidFill>
                <a:srgbClr val="000000"/>
              </a:solidFill>
              <a:latin typeface="標楷體" panose="03000509000000000000" pitchFamily="65" charset="-120"/>
              <a:ea typeface="標楷體" panose="03000509000000000000" pitchFamily="65" charset="-120"/>
            </a:rPr>
            <a:t>（</a:t>
          </a:r>
          <a:r>
            <a:rPr kumimoji="1" lang="en-US" altLang="zh-TW" sz="2400" dirty="0">
              <a:solidFill>
                <a:srgbClr val="000000"/>
              </a:solidFill>
              <a:latin typeface="標楷體" panose="03000509000000000000" pitchFamily="65" charset="-120"/>
              <a:ea typeface="標楷體" panose="03000509000000000000" pitchFamily="65" charset="-120"/>
            </a:rPr>
            <a:t>1</a:t>
          </a:r>
          <a:r>
            <a:rPr kumimoji="1" lang="zh-TW" altLang="en-US" sz="2400" dirty="0">
              <a:solidFill>
                <a:srgbClr val="000000"/>
              </a:solidFill>
              <a:latin typeface="標楷體" panose="03000509000000000000" pitchFamily="65" charset="-120"/>
              <a:ea typeface="標楷體" panose="03000509000000000000" pitchFamily="65" charset="-120"/>
            </a:rPr>
            <a:t>）物體開始具有符號的意義。</a:t>
          </a:r>
        </a:p>
      </dgm:t>
    </dgm:pt>
    <dgm:pt modelId="{4A66114A-5D61-4E6C-882D-650AB68EE7DA}" type="sibTrans" cxnId="{A7F01F5F-0189-4BD5-9139-1BEC86121084}">
      <dgm:prSet/>
      <dgm:spPr/>
      <dgm:t>
        <a:bodyPr/>
        <a:lstStyle/>
        <a:p>
          <a:endParaRPr lang="zh-TW" altLang="en-US"/>
        </a:p>
      </dgm:t>
    </dgm:pt>
    <dgm:pt modelId="{A8D02F7B-B6FB-47AF-8219-D28EEBF77D57}" type="parTrans" cxnId="{A7F01F5F-0189-4BD5-9139-1BEC86121084}">
      <dgm:prSet/>
      <dgm:spPr/>
      <dgm:t>
        <a:bodyPr/>
        <a:lstStyle/>
        <a:p>
          <a:endParaRPr lang="zh-TW" altLang="en-US"/>
        </a:p>
      </dgm:t>
    </dgm:pt>
    <dgm:pt modelId="{3A2AA233-AABB-43D4-9645-51A473691CF9}" type="pres">
      <dgm:prSet presAssocID="{1C141FF5-4327-4F55-A9F4-93E470096287}" presName="vert0" presStyleCnt="0">
        <dgm:presLayoutVars>
          <dgm:dir/>
          <dgm:animOne val="branch"/>
          <dgm:animLvl val="lvl"/>
        </dgm:presLayoutVars>
      </dgm:prSet>
      <dgm:spPr/>
    </dgm:pt>
    <dgm:pt modelId="{59C51747-CA85-45AF-802F-1FCB2020E23F}" type="pres">
      <dgm:prSet presAssocID="{390B1AC0-F8C1-45A5-BD0B-589734840692}" presName="thickLine" presStyleLbl="alignNode1" presStyleIdx="0" presStyleCnt="4"/>
      <dgm:spPr/>
    </dgm:pt>
    <dgm:pt modelId="{FB7E3C7E-3535-44DC-BB82-00D00C11C30F}" type="pres">
      <dgm:prSet presAssocID="{390B1AC0-F8C1-45A5-BD0B-589734840692}" presName="horz1" presStyleCnt="0"/>
      <dgm:spPr/>
    </dgm:pt>
    <dgm:pt modelId="{068BFDB7-40F6-43D3-A465-6A93CDEF4747}" type="pres">
      <dgm:prSet presAssocID="{390B1AC0-F8C1-45A5-BD0B-589734840692}" presName="tx1" presStyleLbl="revTx" presStyleIdx="0" presStyleCnt="4" custScaleY="53197"/>
      <dgm:spPr/>
    </dgm:pt>
    <dgm:pt modelId="{93503DFC-A551-4F11-B2B7-0F68A944B4A0}" type="pres">
      <dgm:prSet presAssocID="{390B1AC0-F8C1-45A5-BD0B-589734840692}" presName="vert1" presStyleCnt="0"/>
      <dgm:spPr/>
    </dgm:pt>
    <dgm:pt modelId="{1EC0F134-139A-4EAF-BF11-E219ADED8EC2}" type="pres">
      <dgm:prSet presAssocID="{5A007470-4C2E-4240-8986-E02F46C497CD}" presName="thickLine" presStyleLbl="alignNode1" presStyleIdx="1" presStyleCnt="4"/>
      <dgm:spPr/>
    </dgm:pt>
    <dgm:pt modelId="{0BDF200A-E2FA-4CEA-8756-7C1E1EB1D1E2}" type="pres">
      <dgm:prSet presAssocID="{5A007470-4C2E-4240-8986-E02F46C497CD}" presName="horz1" presStyleCnt="0"/>
      <dgm:spPr/>
    </dgm:pt>
    <dgm:pt modelId="{40A92DDD-3E9F-4A98-81E3-76E9832A1915}" type="pres">
      <dgm:prSet presAssocID="{5A007470-4C2E-4240-8986-E02F46C497CD}" presName="tx1" presStyleLbl="revTx" presStyleIdx="1" presStyleCnt="4" custScaleY="34742"/>
      <dgm:spPr/>
    </dgm:pt>
    <dgm:pt modelId="{33C81543-492C-479A-8787-BD4B9B8B3C58}" type="pres">
      <dgm:prSet presAssocID="{5A007470-4C2E-4240-8986-E02F46C497CD}" presName="vert1" presStyleCnt="0"/>
      <dgm:spPr/>
    </dgm:pt>
    <dgm:pt modelId="{85923A1A-9185-4A44-B7BA-205BB7E01EBF}" type="pres">
      <dgm:prSet presAssocID="{DA583453-01EF-4F60-8372-658C9F61ADD4}" presName="thickLine" presStyleLbl="alignNode1" presStyleIdx="2" presStyleCnt="4"/>
      <dgm:spPr/>
    </dgm:pt>
    <dgm:pt modelId="{679A1EAC-C4E1-4AA6-B882-BD7AC99E50A8}" type="pres">
      <dgm:prSet presAssocID="{DA583453-01EF-4F60-8372-658C9F61ADD4}" presName="horz1" presStyleCnt="0"/>
      <dgm:spPr/>
    </dgm:pt>
    <dgm:pt modelId="{DB492A2B-ABF7-4FD5-BB4A-EBE4C6551788}" type="pres">
      <dgm:prSet presAssocID="{DA583453-01EF-4F60-8372-658C9F61ADD4}" presName="tx1" presStyleLbl="revTx" presStyleIdx="2" presStyleCnt="4" custScaleY="37640"/>
      <dgm:spPr/>
    </dgm:pt>
    <dgm:pt modelId="{58C0A4DB-EAEC-47D4-94AD-1123DE2B05A4}" type="pres">
      <dgm:prSet presAssocID="{DA583453-01EF-4F60-8372-658C9F61ADD4}" presName="vert1" presStyleCnt="0"/>
      <dgm:spPr/>
    </dgm:pt>
    <dgm:pt modelId="{580BD39B-C358-4426-88D8-AF6C194F4E7B}" type="pres">
      <dgm:prSet presAssocID="{5C413A4A-9F8F-4415-9F14-6159235B1EED}" presName="thickLine" presStyleLbl="alignNode1" presStyleIdx="3" presStyleCnt="4"/>
      <dgm:spPr/>
    </dgm:pt>
    <dgm:pt modelId="{3801C69F-812C-45BC-92FE-B8E06BF85517}" type="pres">
      <dgm:prSet presAssocID="{5C413A4A-9F8F-4415-9F14-6159235B1EED}" presName="horz1" presStyleCnt="0"/>
      <dgm:spPr/>
    </dgm:pt>
    <dgm:pt modelId="{8CCECD08-60A9-452E-BED1-F7871083E4EF}" type="pres">
      <dgm:prSet presAssocID="{5C413A4A-9F8F-4415-9F14-6159235B1EED}" presName="tx1" presStyleLbl="revTx" presStyleIdx="3" presStyleCnt="4" custScaleY="95126"/>
      <dgm:spPr/>
    </dgm:pt>
    <dgm:pt modelId="{8FD5DC32-D9D9-4D99-87C0-A0C12A73E7D1}" type="pres">
      <dgm:prSet presAssocID="{5C413A4A-9F8F-4415-9F14-6159235B1EED}" presName="vert1" presStyleCnt="0"/>
      <dgm:spPr/>
    </dgm:pt>
  </dgm:ptLst>
  <dgm:cxnLst>
    <dgm:cxn modelId="{CA618E5D-1CE6-40D5-9D96-BC4D69480AEB}" type="presOf" srcId="{390B1AC0-F8C1-45A5-BD0B-589734840692}" destId="{068BFDB7-40F6-43D3-A465-6A93CDEF4747}" srcOrd="0" destOrd="0" presId="urn:microsoft.com/office/officeart/2008/layout/LinedList"/>
    <dgm:cxn modelId="{A7F01F5F-0189-4BD5-9139-1BEC86121084}" srcId="{1C141FF5-4327-4F55-A9F4-93E470096287}" destId="{5A007470-4C2E-4240-8986-E02F46C497CD}" srcOrd="1" destOrd="0" parTransId="{A8D02F7B-B6FB-47AF-8219-D28EEBF77D57}" sibTransId="{4A66114A-5D61-4E6C-882D-650AB68EE7DA}"/>
    <dgm:cxn modelId="{4FD41E48-A656-4E54-AEBA-37FA3B1B4A18}" srcId="{1C141FF5-4327-4F55-A9F4-93E470096287}" destId="{5C413A4A-9F8F-4415-9F14-6159235B1EED}" srcOrd="3" destOrd="0" parTransId="{91D5426A-5607-47AB-9A0F-04429394F331}" sibTransId="{755C9751-8C75-4FBA-A909-14A39DC77367}"/>
    <dgm:cxn modelId="{118BB64E-40CB-483B-BB0F-B7EE45C4C714}" srcId="{1C141FF5-4327-4F55-A9F4-93E470096287}" destId="{DA583453-01EF-4F60-8372-658C9F61ADD4}" srcOrd="2" destOrd="0" parTransId="{EC820D62-5727-4FAE-8673-4CF63B91488C}" sibTransId="{87F496CF-EFD3-40AF-8287-52699F37CCA7}"/>
    <dgm:cxn modelId="{BFD06EA4-7841-4DBE-ABFD-DDDECC8E5035}" type="presOf" srcId="{DA583453-01EF-4F60-8372-658C9F61ADD4}" destId="{DB492A2B-ABF7-4FD5-BB4A-EBE4C6551788}" srcOrd="0" destOrd="0" presId="urn:microsoft.com/office/officeart/2008/layout/LinedList"/>
    <dgm:cxn modelId="{398011B4-2AFF-4010-B488-CA9A5440D9EB}" type="presOf" srcId="{5C413A4A-9F8F-4415-9F14-6159235B1EED}" destId="{8CCECD08-60A9-452E-BED1-F7871083E4EF}" srcOrd="0" destOrd="0" presId="urn:microsoft.com/office/officeart/2008/layout/LinedList"/>
    <dgm:cxn modelId="{6820B9C9-04B7-43D3-A643-0E65BA2D8311}" type="presOf" srcId="{5A007470-4C2E-4240-8986-E02F46C497CD}" destId="{40A92DDD-3E9F-4A98-81E3-76E9832A1915}" srcOrd="0" destOrd="0" presId="urn:microsoft.com/office/officeart/2008/layout/LinedList"/>
    <dgm:cxn modelId="{F526CDD5-48A0-473D-8912-EAB93C58E6CA}" srcId="{1C141FF5-4327-4F55-A9F4-93E470096287}" destId="{390B1AC0-F8C1-45A5-BD0B-589734840692}" srcOrd="0" destOrd="0" parTransId="{E9100A7D-513A-4A57-AC8D-E6623133D334}" sibTransId="{5BCFDA2A-466A-4677-A3E7-3AEE46DB1FC3}"/>
    <dgm:cxn modelId="{0E7234F1-9793-4B28-BD4C-3D15F4C7367A}" type="presOf" srcId="{1C141FF5-4327-4F55-A9F4-93E470096287}" destId="{3A2AA233-AABB-43D4-9645-51A473691CF9}" srcOrd="0" destOrd="0" presId="urn:microsoft.com/office/officeart/2008/layout/LinedList"/>
    <dgm:cxn modelId="{F5AAC338-FB1B-41D0-9EB5-902FF5B6EEDA}" type="presParOf" srcId="{3A2AA233-AABB-43D4-9645-51A473691CF9}" destId="{59C51747-CA85-45AF-802F-1FCB2020E23F}" srcOrd="0" destOrd="0" presId="urn:microsoft.com/office/officeart/2008/layout/LinedList"/>
    <dgm:cxn modelId="{A10AC558-BE2F-4739-A415-A35B4C393303}" type="presParOf" srcId="{3A2AA233-AABB-43D4-9645-51A473691CF9}" destId="{FB7E3C7E-3535-44DC-BB82-00D00C11C30F}" srcOrd="1" destOrd="0" presId="urn:microsoft.com/office/officeart/2008/layout/LinedList"/>
    <dgm:cxn modelId="{F8499ACE-4838-4F03-B5A4-24D1B6EFD02D}" type="presParOf" srcId="{FB7E3C7E-3535-44DC-BB82-00D00C11C30F}" destId="{068BFDB7-40F6-43D3-A465-6A93CDEF4747}" srcOrd="0" destOrd="0" presId="urn:microsoft.com/office/officeart/2008/layout/LinedList"/>
    <dgm:cxn modelId="{78C33E1F-6C76-4713-889A-F616D9BC7D13}" type="presParOf" srcId="{FB7E3C7E-3535-44DC-BB82-00D00C11C30F}" destId="{93503DFC-A551-4F11-B2B7-0F68A944B4A0}" srcOrd="1" destOrd="0" presId="urn:microsoft.com/office/officeart/2008/layout/LinedList"/>
    <dgm:cxn modelId="{643B79CF-67F1-4DDB-889D-20128CB16A91}" type="presParOf" srcId="{3A2AA233-AABB-43D4-9645-51A473691CF9}" destId="{1EC0F134-139A-4EAF-BF11-E219ADED8EC2}" srcOrd="2" destOrd="0" presId="urn:microsoft.com/office/officeart/2008/layout/LinedList"/>
    <dgm:cxn modelId="{1287DC88-ABA6-4DDD-BC46-F271EB1FB7B1}" type="presParOf" srcId="{3A2AA233-AABB-43D4-9645-51A473691CF9}" destId="{0BDF200A-E2FA-4CEA-8756-7C1E1EB1D1E2}" srcOrd="3" destOrd="0" presId="urn:microsoft.com/office/officeart/2008/layout/LinedList"/>
    <dgm:cxn modelId="{33C236A9-2E10-438F-82E4-75650BB42FB7}" type="presParOf" srcId="{0BDF200A-E2FA-4CEA-8756-7C1E1EB1D1E2}" destId="{40A92DDD-3E9F-4A98-81E3-76E9832A1915}" srcOrd="0" destOrd="0" presId="urn:microsoft.com/office/officeart/2008/layout/LinedList"/>
    <dgm:cxn modelId="{4DD85F73-30E1-4C32-BCBC-4C117C8C46EE}" type="presParOf" srcId="{0BDF200A-E2FA-4CEA-8756-7C1E1EB1D1E2}" destId="{33C81543-492C-479A-8787-BD4B9B8B3C58}" srcOrd="1" destOrd="0" presId="urn:microsoft.com/office/officeart/2008/layout/LinedList"/>
    <dgm:cxn modelId="{119D4F47-ACB7-4615-A5FA-65DE89E77EB7}" type="presParOf" srcId="{3A2AA233-AABB-43D4-9645-51A473691CF9}" destId="{85923A1A-9185-4A44-B7BA-205BB7E01EBF}" srcOrd="4" destOrd="0" presId="urn:microsoft.com/office/officeart/2008/layout/LinedList"/>
    <dgm:cxn modelId="{E74FF6EC-A49C-48B0-9C39-CF2942C3FAE3}" type="presParOf" srcId="{3A2AA233-AABB-43D4-9645-51A473691CF9}" destId="{679A1EAC-C4E1-4AA6-B882-BD7AC99E50A8}" srcOrd="5" destOrd="0" presId="urn:microsoft.com/office/officeart/2008/layout/LinedList"/>
    <dgm:cxn modelId="{CEE319F2-E0BB-4E64-8A54-2C2AC6296961}" type="presParOf" srcId="{679A1EAC-C4E1-4AA6-B882-BD7AC99E50A8}" destId="{DB492A2B-ABF7-4FD5-BB4A-EBE4C6551788}" srcOrd="0" destOrd="0" presId="urn:microsoft.com/office/officeart/2008/layout/LinedList"/>
    <dgm:cxn modelId="{E4C62815-325B-4D85-879A-27FC58B8AF90}" type="presParOf" srcId="{679A1EAC-C4E1-4AA6-B882-BD7AC99E50A8}" destId="{58C0A4DB-EAEC-47D4-94AD-1123DE2B05A4}" srcOrd="1" destOrd="0" presId="urn:microsoft.com/office/officeart/2008/layout/LinedList"/>
    <dgm:cxn modelId="{23E3361D-B1D4-458C-904F-1E32147BCAF7}" type="presParOf" srcId="{3A2AA233-AABB-43D4-9645-51A473691CF9}" destId="{580BD39B-C358-4426-88D8-AF6C194F4E7B}" srcOrd="6" destOrd="0" presId="urn:microsoft.com/office/officeart/2008/layout/LinedList"/>
    <dgm:cxn modelId="{19FEEE37-9794-470C-8D44-1A8E3A5053E2}" type="presParOf" srcId="{3A2AA233-AABB-43D4-9645-51A473691CF9}" destId="{3801C69F-812C-45BC-92FE-B8E06BF85517}" srcOrd="7" destOrd="0" presId="urn:microsoft.com/office/officeart/2008/layout/LinedList"/>
    <dgm:cxn modelId="{F6446A54-7222-431B-9A30-FC5A808337CB}" type="presParOf" srcId="{3801C69F-812C-45BC-92FE-B8E06BF85517}" destId="{8CCECD08-60A9-452E-BED1-F7871083E4EF}" srcOrd="0" destOrd="0" presId="urn:microsoft.com/office/officeart/2008/layout/LinedList"/>
    <dgm:cxn modelId="{AA1915C0-9D5E-4606-9528-458A1EF1026A}" type="presParOf" srcId="{3801C69F-812C-45BC-92FE-B8E06BF85517}" destId="{8FD5DC32-D9D9-4D99-87C0-A0C12A73E7D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141FF5-4327-4F55-A9F4-93E470096287}" type="doc">
      <dgm:prSet loTypeId="urn:microsoft.com/office/officeart/2005/8/layout/vList2" loCatId="list" qsTypeId="urn:microsoft.com/office/officeart/2005/8/quickstyle/simple3" qsCatId="simple" csTypeId="urn:microsoft.com/office/officeart/2005/8/colors/accent4_2" csCatId="accent4" phldr="1"/>
      <dgm:spPr/>
      <dgm:t>
        <a:bodyPr/>
        <a:lstStyle/>
        <a:p>
          <a:endParaRPr lang="zh-TW" altLang="en-US"/>
        </a:p>
      </dgm:t>
    </dgm:pt>
    <dgm:pt modelId="{390B1AC0-F8C1-45A5-BD0B-589734840692}">
      <dgm:prSet custT="1"/>
      <dgm:spPr/>
      <dgm:t>
        <a:bodyPr anchor="ctr"/>
        <a:lstStyle/>
        <a:p>
          <a:pPr rtl="0"/>
          <a:r>
            <a:rPr kumimoji="1" lang="en-US" altLang="zh-TW" sz="2400" dirty="0">
              <a:solidFill>
                <a:schemeClr val="accent5">
                  <a:lumMod val="25000"/>
                </a:schemeClr>
              </a:solidFill>
              <a:latin typeface="標楷體" panose="03000509000000000000" pitchFamily="65" charset="-120"/>
              <a:ea typeface="標楷體" panose="03000509000000000000" pitchFamily="65" charset="-120"/>
            </a:rPr>
            <a:t>3.</a:t>
          </a:r>
          <a:r>
            <a:rPr kumimoji="1" lang="zh-TW" altLang="zh-TW" sz="2400" dirty="0">
              <a:solidFill>
                <a:schemeClr val="accent5">
                  <a:lumMod val="25000"/>
                </a:schemeClr>
              </a:solidFill>
              <a:latin typeface="標楷體" panose="03000509000000000000" pitchFamily="65" charset="-120"/>
              <a:ea typeface="標楷體" panose="03000509000000000000" pitchFamily="65" charset="-120"/>
            </a:rPr>
            <a:t>小學二年級到五年級（</a:t>
          </a:r>
          <a:r>
            <a:rPr kumimoji="1" lang="en-US" altLang="zh-TW" sz="2400" dirty="0">
              <a:solidFill>
                <a:schemeClr val="accent5">
                  <a:lumMod val="25000"/>
                </a:schemeClr>
              </a:solidFill>
              <a:latin typeface="標楷體" panose="03000509000000000000" pitchFamily="65" charset="-120"/>
              <a:ea typeface="標楷體" panose="03000509000000000000" pitchFamily="65" charset="-120"/>
            </a:rPr>
            <a:t>7-11</a:t>
          </a:r>
          <a:r>
            <a:rPr kumimoji="1" lang="zh-TW" altLang="zh-TW" sz="2400" dirty="0">
              <a:solidFill>
                <a:schemeClr val="accent5">
                  <a:lumMod val="25000"/>
                </a:schemeClr>
              </a:solidFill>
              <a:latin typeface="標楷體" panose="03000509000000000000" pitchFamily="65" charset="-120"/>
              <a:ea typeface="標楷體" panose="03000509000000000000" pitchFamily="65" charset="-120"/>
            </a:rPr>
            <a:t>歲）屬於具體運思期（</a:t>
          </a:r>
          <a:r>
            <a:rPr kumimoji="1" lang="en-US" altLang="zh-TW" sz="2400" dirty="0">
              <a:solidFill>
                <a:schemeClr val="accent5">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the concrete-operational level</a:t>
          </a:r>
          <a:r>
            <a:rPr kumimoji="1" lang="zh-TW" altLang="zh-TW" sz="2400" dirty="0">
              <a:solidFill>
                <a:schemeClr val="accent5">
                  <a:lumMod val="25000"/>
                </a:schemeClr>
              </a:solidFill>
              <a:latin typeface="標楷體" panose="03000509000000000000" pitchFamily="65" charset="-120"/>
              <a:ea typeface="標楷體" panose="03000509000000000000" pitchFamily="65" charset="-120"/>
            </a:rPr>
            <a:t>）</a:t>
          </a:r>
          <a:endParaRPr lang="zh-TW" sz="2400" dirty="0">
            <a:solidFill>
              <a:schemeClr val="accent5">
                <a:lumMod val="25000"/>
              </a:schemeClr>
            </a:solidFill>
            <a:latin typeface="標楷體" panose="03000509000000000000" pitchFamily="65" charset="-120"/>
            <a:ea typeface="標楷體" panose="03000509000000000000" pitchFamily="65" charset="-120"/>
          </a:endParaRPr>
        </a:p>
      </dgm:t>
    </dgm:pt>
    <dgm:pt modelId="{E9100A7D-513A-4A57-AC8D-E6623133D334}" type="parTrans" cxnId="{F526CDD5-48A0-473D-8912-EAB93C58E6CA}">
      <dgm:prSet/>
      <dgm:spPr/>
      <dgm:t>
        <a:bodyPr/>
        <a:lstStyle/>
        <a:p>
          <a:endParaRPr lang="zh-TW" altLang="en-US"/>
        </a:p>
      </dgm:t>
    </dgm:pt>
    <dgm:pt modelId="{5BCFDA2A-466A-4677-A3E7-3AEE46DB1FC3}" type="sibTrans" cxnId="{F526CDD5-48A0-473D-8912-EAB93C58E6CA}">
      <dgm:prSet/>
      <dgm:spPr/>
      <dgm:t>
        <a:bodyPr/>
        <a:lstStyle/>
        <a:p>
          <a:endParaRPr lang="zh-TW" altLang="en-US"/>
        </a:p>
      </dgm:t>
    </dgm:pt>
    <dgm:pt modelId="{282CF923-0026-47F6-92A8-74A0C40FB8A2}">
      <dgm:prSet custT="1"/>
      <dgm:spPr/>
      <dgm:t>
        <a:bodyPr/>
        <a:lstStyle/>
        <a:p>
          <a:r>
            <a:rPr kumimoji="1" lang="zh-TW" altLang="zh-TW" sz="2400" dirty="0">
              <a:solidFill>
                <a:srgbClr val="080808"/>
              </a:solidFill>
              <a:latin typeface="標楷體" panose="03000509000000000000" pitchFamily="65" charset="-120"/>
              <a:ea typeface="標楷體" panose="03000509000000000000" pitchFamily="65" charset="-120"/>
            </a:rPr>
            <a:t>（</a:t>
          </a:r>
          <a:r>
            <a:rPr kumimoji="1" lang="en-US" altLang="zh-TW" sz="2400" dirty="0">
              <a:solidFill>
                <a:srgbClr val="080808"/>
              </a:solidFill>
              <a:latin typeface="標楷體" panose="03000509000000000000" pitchFamily="65" charset="-120"/>
              <a:ea typeface="標楷體" panose="03000509000000000000" pitchFamily="65" charset="-120"/>
            </a:rPr>
            <a:t>1</a:t>
          </a:r>
          <a:r>
            <a:rPr kumimoji="1" lang="zh-TW" altLang="zh-TW" sz="2400" dirty="0">
              <a:solidFill>
                <a:srgbClr val="080808"/>
              </a:solidFill>
              <a:latin typeface="標楷體" panose="03000509000000000000" pitchFamily="65" charset="-120"/>
              <a:ea typeface="標楷體" panose="03000509000000000000" pitchFamily="65" charset="-120"/>
            </a:rPr>
            <a:t>）兒童開始會把資料組成邏輯的關係並能輕易地操弄解決問題情境的資料。然而，此種學習情境在具體的物體情境中發生。</a:t>
          </a:r>
        </a:p>
      </dgm:t>
    </dgm:pt>
    <dgm:pt modelId="{CA930725-4BF6-4792-870A-12AD3F12F1C6}" type="parTrans" cxnId="{87AD764F-990E-4CF1-B83F-53C1829DD4AE}">
      <dgm:prSet/>
      <dgm:spPr/>
      <dgm:t>
        <a:bodyPr/>
        <a:lstStyle/>
        <a:p>
          <a:endParaRPr lang="zh-TW" altLang="en-US"/>
        </a:p>
      </dgm:t>
    </dgm:pt>
    <dgm:pt modelId="{C9746F11-EEFF-45DD-A3C9-230F1EAA73F4}" type="sibTrans" cxnId="{87AD764F-990E-4CF1-B83F-53C1829DD4AE}">
      <dgm:prSet/>
      <dgm:spPr/>
      <dgm:t>
        <a:bodyPr/>
        <a:lstStyle/>
        <a:p>
          <a:endParaRPr lang="zh-TW" altLang="en-US"/>
        </a:p>
      </dgm:t>
    </dgm:pt>
    <dgm:pt modelId="{E9FEA0C8-E630-497F-9FDE-CDA43E799796}">
      <dgm:prSet custT="1"/>
      <dgm:spPr/>
      <dgm:t>
        <a:bodyPr/>
        <a:lstStyle/>
        <a:p>
          <a:r>
            <a:rPr kumimoji="1" lang="zh-TW" altLang="zh-TW" sz="2400" dirty="0">
              <a:solidFill>
                <a:srgbClr val="080808"/>
              </a:solidFill>
              <a:latin typeface="標楷體" panose="03000509000000000000" pitchFamily="65" charset="-120"/>
              <a:ea typeface="標楷體" panose="03000509000000000000" pitchFamily="65" charset="-120"/>
            </a:rPr>
            <a:t>（</a:t>
          </a:r>
          <a:r>
            <a:rPr kumimoji="1" lang="en-US" altLang="zh-TW" sz="2400" dirty="0">
              <a:solidFill>
                <a:srgbClr val="080808"/>
              </a:solidFill>
              <a:latin typeface="標楷體" panose="03000509000000000000" pitchFamily="65" charset="-120"/>
              <a:ea typeface="標楷體" panose="03000509000000000000" pitchFamily="65" charset="-120"/>
            </a:rPr>
            <a:t>2</a:t>
          </a:r>
          <a:r>
            <a:rPr kumimoji="1" lang="zh-TW" altLang="zh-TW" sz="2400" dirty="0">
              <a:solidFill>
                <a:srgbClr val="080808"/>
              </a:solidFill>
              <a:latin typeface="標楷體" panose="03000509000000000000" pitchFamily="65" charset="-120"/>
              <a:ea typeface="標楷體" panose="03000509000000000000" pitchFamily="65" charset="-120"/>
            </a:rPr>
            <a:t>）兒童能夠判斷正反面及相互關係，譬如左、右關係。</a:t>
          </a:r>
        </a:p>
      </dgm:t>
    </dgm:pt>
    <dgm:pt modelId="{51010328-4B78-4AA7-9AE0-3DA08C89EBC0}" type="parTrans" cxnId="{C123D55B-0E05-435A-AE50-B610A9C4A2E7}">
      <dgm:prSet/>
      <dgm:spPr/>
      <dgm:t>
        <a:bodyPr/>
        <a:lstStyle/>
        <a:p>
          <a:endParaRPr lang="zh-TW" altLang="en-US"/>
        </a:p>
      </dgm:t>
    </dgm:pt>
    <dgm:pt modelId="{337CEF93-456B-419F-BC7B-F61C9967D8CA}" type="sibTrans" cxnId="{C123D55B-0E05-435A-AE50-B610A9C4A2E7}">
      <dgm:prSet/>
      <dgm:spPr/>
      <dgm:t>
        <a:bodyPr/>
        <a:lstStyle/>
        <a:p>
          <a:endParaRPr lang="zh-TW" altLang="en-US"/>
        </a:p>
      </dgm:t>
    </dgm:pt>
    <dgm:pt modelId="{DF0EED88-7DEB-46A8-88D2-534A81317973}" type="pres">
      <dgm:prSet presAssocID="{1C141FF5-4327-4F55-A9F4-93E470096287}" presName="linear" presStyleCnt="0">
        <dgm:presLayoutVars>
          <dgm:animLvl val="lvl"/>
          <dgm:resizeHandles val="exact"/>
        </dgm:presLayoutVars>
      </dgm:prSet>
      <dgm:spPr/>
    </dgm:pt>
    <dgm:pt modelId="{EF3A5BB1-DDBD-49FE-AFAD-5BA537A1CB63}" type="pres">
      <dgm:prSet presAssocID="{390B1AC0-F8C1-45A5-BD0B-589734840692}" presName="parentText" presStyleLbl="node1" presStyleIdx="0" presStyleCnt="1" custLinFactNeighborX="-2022" custLinFactNeighborY="-18219">
        <dgm:presLayoutVars>
          <dgm:chMax val="0"/>
          <dgm:bulletEnabled val="1"/>
        </dgm:presLayoutVars>
      </dgm:prSet>
      <dgm:spPr/>
    </dgm:pt>
    <dgm:pt modelId="{E749A493-336A-42D7-A02C-8983C695E19B}" type="pres">
      <dgm:prSet presAssocID="{390B1AC0-F8C1-45A5-BD0B-589734840692}" presName="childText" presStyleLbl="revTx" presStyleIdx="0" presStyleCnt="1" custScaleY="127995" custLinFactNeighborX="-47" custLinFactNeighborY="6520">
        <dgm:presLayoutVars>
          <dgm:bulletEnabled val="1"/>
        </dgm:presLayoutVars>
      </dgm:prSet>
      <dgm:spPr/>
    </dgm:pt>
  </dgm:ptLst>
  <dgm:cxnLst>
    <dgm:cxn modelId="{0D438418-CF1D-40C9-A66F-9A0BFB911833}" type="presOf" srcId="{282CF923-0026-47F6-92A8-74A0C40FB8A2}" destId="{E749A493-336A-42D7-A02C-8983C695E19B}" srcOrd="0" destOrd="0" presId="urn:microsoft.com/office/officeart/2005/8/layout/vList2"/>
    <dgm:cxn modelId="{AAEA7321-5D5E-412C-BCFE-B79859D20D4C}" type="presOf" srcId="{1C141FF5-4327-4F55-A9F4-93E470096287}" destId="{DF0EED88-7DEB-46A8-88D2-534A81317973}" srcOrd="0" destOrd="0" presId="urn:microsoft.com/office/officeart/2005/8/layout/vList2"/>
    <dgm:cxn modelId="{C123D55B-0E05-435A-AE50-B610A9C4A2E7}" srcId="{390B1AC0-F8C1-45A5-BD0B-589734840692}" destId="{E9FEA0C8-E630-497F-9FDE-CDA43E799796}" srcOrd="1" destOrd="0" parTransId="{51010328-4B78-4AA7-9AE0-3DA08C89EBC0}" sibTransId="{337CEF93-456B-419F-BC7B-F61C9967D8CA}"/>
    <dgm:cxn modelId="{601E1E67-9019-47E1-8019-833C25046982}" type="presOf" srcId="{E9FEA0C8-E630-497F-9FDE-CDA43E799796}" destId="{E749A493-336A-42D7-A02C-8983C695E19B}" srcOrd="0" destOrd="1" presId="urn:microsoft.com/office/officeart/2005/8/layout/vList2"/>
    <dgm:cxn modelId="{87AD764F-990E-4CF1-B83F-53C1829DD4AE}" srcId="{390B1AC0-F8C1-45A5-BD0B-589734840692}" destId="{282CF923-0026-47F6-92A8-74A0C40FB8A2}" srcOrd="0" destOrd="0" parTransId="{CA930725-4BF6-4792-870A-12AD3F12F1C6}" sibTransId="{C9746F11-EEFF-45DD-A3C9-230F1EAA73F4}"/>
    <dgm:cxn modelId="{E479C494-43ED-4BC9-AEB7-40333D9533EA}" type="presOf" srcId="{390B1AC0-F8C1-45A5-BD0B-589734840692}" destId="{EF3A5BB1-DDBD-49FE-AFAD-5BA537A1CB63}" srcOrd="0" destOrd="0" presId="urn:microsoft.com/office/officeart/2005/8/layout/vList2"/>
    <dgm:cxn modelId="{F526CDD5-48A0-473D-8912-EAB93C58E6CA}" srcId="{1C141FF5-4327-4F55-A9F4-93E470096287}" destId="{390B1AC0-F8C1-45A5-BD0B-589734840692}" srcOrd="0" destOrd="0" parTransId="{E9100A7D-513A-4A57-AC8D-E6623133D334}" sibTransId="{5BCFDA2A-466A-4677-A3E7-3AEE46DB1FC3}"/>
    <dgm:cxn modelId="{B5200A46-7710-442A-B68B-787A50CCDB15}" type="presParOf" srcId="{DF0EED88-7DEB-46A8-88D2-534A81317973}" destId="{EF3A5BB1-DDBD-49FE-AFAD-5BA537A1CB63}" srcOrd="0" destOrd="0" presId="urn:microsoft.com/office/officeart/2005/8/layout/vList2"/>
    <dgm:cxn modelId="{8CF434CF-1740-480D-94E1-7DDCDEF72760}" type="presParOf" srcId="{DF0EED88-7DEB-46A8-88D2-534A81317973}" destId="{E749A493-336A-42D7-A02C-8983C695E19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141FF5-4327-4F55-A9F4-93E470096287}" type="doc">
      <dgm:prSet loTypeId="urn:microsoft.com/office/officeart/2008/layout/LinedList" loCatId="list" qsTypeId="urn:microsoft.com/office/officeart/2005/8/quickstyle/simple4" qsCatId="simple" csTypeId="urn:microsoft.com/office/officeart/2005/8/colors/colorful1#2" csCatId="colorful" phldr="1"/>
      <dgm:spPr/>
      <dgm:t>
        <a:bodyPr/>
        <a:lstStyle/>
        <a:p>
          <a:endParaRPr lang="zh-TW" altLang="en-US"/>
        </a:p>
      </dgm:t>
    </dgm:pt>
    <dgm:pt modelId="{390B1AC0-F8C1-45A5-BD0B-589734840692}">
      <dgm:prSet custT="1"/>
      <dgm:spPr/>
      <dgm:t>
        <a:bodyPr anchor="ctr"/>
        <a:lstStyle/>
        <a:p>
          <a:pPr rtl="0"/>
          <a:r>
            <a:rPr kumimoji="1" lang="en-US" altLang="zh-TW" sz="2400" dirty="0">
              <a:solidFill>
                <a:srgbClr val="002060"/>
              </a:solidFill>
              <a:latin typeface="標楷體" panose="03000509000000000000" pitchFamily="65" charset="-120"/>
              <a:ea typeface="標楷體" panose="03000509000000000000" pitchFamily="65" charset="-120"/>
            </a:rPr>
            <a:t>4.</a:t>
          </a:r>
          <a:r>
            <a:rPr kumimoji="1" lang="zh-TW" altLang="zh-TW" sz="2400" dirty="0">
              <a:solidFill>
                <a:srgbClr val="002060"/>
              </a:solidFill>
              <a:latin typeface="標楷體" panose="03000509000000000000" pitchFamily="65" charset="-120"/>
              <a:ea typeface="標楷體" panose="03000509000000000000" pitchFamily="65" charset="-120"/>
            </a:rPr>
            <a:t>小學六年級（</a:t>
          </a:r>
          <a:r>
            <a:rPr kumimoji="1" lang="en-US" altLang="zh-TW" sz="2400" dirty="0">
              <a:solidFill>
                <a:srgbClr val="002060"/>
              </a:solidFill>
              <a:latin typeface="標楷體" panose="03000509000000000000" pitchFamily="65" charset="-120"/>
              <a:ea typeface="標楷體" panose="03000509000000000000" pitchFamily="65" charset="-120"/>
            </a:rPr>
            <a:t>11</a:t>
          </a:r>
          <a:r>
            <a:rPr kumimoji="1" lang="zh-TW" altLang="zh-TW" sz="2400" dirty="0">
              <a:solidFill>
                <a:srgbClr val="002060"/>
              </a:solidFill>
              <a:latin typeface="標楷體" panose="03000509000000000000" pitchFamily="65" charset="-120"/>
              <a:ea typeface="標楷體" panose="03000509000000000000" pitchFamily="65" charset="-120"/>
            </a:rPr>
            <a:t>歲後）屬於形式運思期（</a:t>
          </a:r>
          <a:r>
            <a:rPr kumimoji="1" lang="en-US" altLang="zh-TW" sz="24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the formal-operational level</a:t>
          </a:r>
          <a:r>
            <a:rPr kumimoji="1" lang="zh-TW" altLang="zh-TW" sz="2400" dirty="0">
              <a:solidFill>
                <a:srgbClr val="002060"/>
              </a:solidFill>
              <a:latin typeface="標楷體" panose="03000509000000000000" pitchFamily="65" charset="-120"/>
              <a:ea typeface="標楷體" panose="03000509000000000000" pitchFamily="65" charset="-120"/>
            </a:rPr>
            <a:t>）</a:t>
          </a:r>
          <a:endParaRPr lang="zh-TW" sz="2400" dirty="0">
            <a:solidFill>
              <a:srgbClr val="002060"/>
            </a:solidFill>
            <a:latin typeface="標楷體" panose="03000509000000000000" pitchFamily="65" charset="-120"/>
            <a:ea typeface="標楷體" panose="03000509000000000000" pitchFamily="65" charset="-120"/>
          </a:endParaRPr>
        </a:p>
      </dgm:t>
    </dgm:pt>
    <dgm:pt modelId="{E9100A7D-513A-4A57-AC8D-E6623133D334}" type="parTrans" cxnId="{F526CDD5-48A0-473D-8912-EAB93C58E6CA}">
      <dgm:prSet/>
      <dgm:spPr/>
      <dgm:t>
        <a:bodyPr/>
        <a:lstStyle/>
        <a:p>
          <a:endParaRPr lang="zh-TW" altLang="en-US"/>
        </a:p>
      </dgm:t>
    </dgm:pt>
    <dgm:pt modelId="{5BCFDA2A-466A-4677-A3E7-3AEE46DB1FC3}" type="sibTrans" cxnId="{F526CDD5-48A0-473D-8912-EAB93C58E6CA}">
      <dgm:prSet/>
      <dgm:spPr/>
      <dgm:t>
        <a:bodyPr/>
        <a:lstStyle/>
        <a:p>
          <a:endParaRPr lang="zh-TW" altLang="en-US"/>
        </a:p>
      </dgm:t>
    </dgm:pt>
    <dgm:pt modelId="{54EF4950-AD39-4E55-BCB7-58ACBFD39C0C}">
      <dgm:prSet custT="1"/>
      <dgm:spPr/>
      <dgm:t>
        <a:bodyPr anchor="ctr"/>
        <a:lstStyle/>
        <a:p>
          <a:r>
            <a:rPr kumimoji="1" lang="zh-TW" altLang="zh-TW" sz="2400" dirty="0">
              <a:solidFill>
                <a:srgbClr val="080808"/>
              </a:solidFill>
              <a:latin typeface="標楷體" panose="03000509000000000000" pitchFamily="65" charset="-120"/>
              <a:ea typeface="標楷體" panose="03000509000000000000" pitchFamily="65" charset="-120"/>
            </a:rPr>
            <a:t>（</a:t>
          </a:r>
          <a:r>
            <a:rPr kumimoji="1" lang="en-US" altLang="zh-TW" sz="2400" dirty="0">
              <a:solidFill>
                <a:srgbClr val="080808"/>
              </a:solidFill>
              <a:latin typeface="標楷體" panose="03000509000000000000" pitchFamily="65" charset="-120"/>
              <a:ea typeface="標楷體" panose="03000509000000000000" pitchFamily="65" charset="-120"/>
            </a:rPr>
            <a:t>1</a:t>
          </a:r>
          <a:r>
            <a:rPr kumimoji="1" lang="zh-TW" altLang="zh-TW" sz="2400" dirty="0">
              <a:solidFill>
                <a:srgbClr val="080808"/>
              </a:solidFill>
              <a:latin typeface="標楷體" panose="03000509000000000000" pitchFamily="65" charset="-120"/>
              <a:ea typeface="標楷體" panose="03000509000000000000" pitchFamily="65" charset="-120"/>
            </a:rPr>
            <a:t>）這個階段的特色是形式及抽象觀念的發展。</a:t>
          </a:r>
        </a:p>
      </dgm:t>
    </dgm:pt>
    <dgm:pt modelId="{BD1C933C-8C44-426D-A72A-5759EFC5BE4F}" type="parTrans" cxnId="{CA11A90F-0E88-4DD3-A9D7-BB6D2D06C5EC}">
      <dgm:prSet/>
      <dgm:spPr/>
      <dgm:t>
        <a:bodyPr/>
        <a:lstStyle/>
        <a:p>
          <a:endParaRPr lang="zh-TW" altLang="en-US"/>
        </a:p>
      </dgm:t>
    </dgm:pt>
    <dgm:pt modelId="{E1B5D832-734F-4039-89F3-BBA4D0A59452}" type="sibTrans" cxnId="{CA11A90F-0E88-4DD3-A9D7-BB6D2D06C5EC}">
      <dgm:prSet/>
      <dgm:spPr/>
      <dgm:t>
        <a:bodyPr/>
        <a:lstStyle/>
        <a:p>
          <a:endParaRPr lang="zh-TW" altLang="en-US"/>
        </a:p>
      </dgm:t>
    </dgm:pt>
    <dgm:pt modelId="{95013D91-2F50-4F27-9C43-8C0A6C881436}">
      <dgm:prSet custT="1"/>
      <dgm:spPr/>
      <dgm:t>
        <a:bodyPr anchor="ctr"/>
        <a:lstStyle/>
        <a:p>
          <a:r>
            <a:rPr kumimoji="1" lang="zh-TW" altLang="zh-TW" sz="2400" dirty="0">
              <a:solidFill>
                <a:srgbClr val="080808"/>
              </a:solidFill>
              <a:latin typeface="標楷體" panose="03000509000000000000" pitchFamily="65" charset="-120"/>
              <a:ea typeface="標楷體" panose="03000509000000000000" pitchFamily="65" charset="-120"/>
            </a:rPr>
            <a:t>（</a:t>
          </a:r>
          <a:r>
            <a:rPr kumimoji="1" lang="en-US" altLang="zh-TW" sz="2400" dirty="0">
              <a:solidFill>
                <a:srgbClr val="080808"/>
              </a:solidFill>
              <a:latin typeface="標楷體" panose="03000509000000000000" pitchFamily="65" charset="-120"/>
              <a:ea typeface="標楷體" panose="03000509000000000000" pitchFamily="65" charset="-120"/>
            </a:rPr>
            <a:t>2</a:t>
          </a:r>
          <a:r>
            <a:rPr kumimoji="1" lang="zh-TW" altLang="zh-TW" sz="2400" dirty="0">
              <a:solidFill>
                <a:srgbClr val="080808"/>
              </a:solidFill>
              <a:latin typeface="標楷體" panose="03000509000000000000" pitchFamily="65" charset="-120"/>
              <a:ea typeface="標楷體" panose="03000509000000000000" pitchFamily="65" charset="-120"/>
            </a:rPr>
            <a:t>）青少年能夠分析理念並能理解空間及時間的關係。</a:t>
          </a:r>
        </a:p>
      </dgm:t>
    </dgm:pt>
    <dgm:pt modelId="{C7A24A6E-BBFA-4C6D-AC27-C9923F77B61D}" type="parTrans" cxnId="{244AB38D-65AF-40CB-857C-EA6149F3A03D}">
      <dgm:prSet/>
      <dgm:spPr/>
      <dgm:t>
        <a:bodyPr/>
        <a:lstStyle/>
        <a:p>
          <a:endParaRPr lang="zh-TW" altLang="en-US"/>
        </a:p>
      </dgm:t>
    </dgm:pt>
    <dgm:pt modelId="{0BC59016-20DF-40A3-85D1-6EE92896AB67}" type="sibTrans" cxnId="{244AB38D-65AF-40CB-857C-EA6149F3A03D}">
      <dgm:prSet/>
      <dgm:spPr/>
      <dgm:t>
        <a:bodyPr/>
        <a:lstStyle/>
        <a:p>
          <a:endParaRPr lang="zh-TW" altLang="en-US"/>
        </a:p>
      </dgm:t>
    </dgm:pt>
    <dgm:pt modelId="{96F0C63A-CA14-4044-BD86-A4ED1FFAC5DB}">
      <dgm:prSet custT="1"/>
      <dgm:spPr/>
      <dgm:t>
        <a:bodyPr anchor="ctr"/>
        <a:lstStyle/>
        <a:p>
          <a:r>
            <a:rPr kumimoji="1" lang="zh-TW" altLang="zh-TW" sz="2400" dirty="0">
              <a:solidFill>
                <a:srgbClr val="080808"/>
              </a:solidFill>
              <a:latin typeface="標楷體" panose="03000509000000000000" pitchFamily="65" charset="-120"/>
              <a:ea typeface="標楷體" panose="03000509000000000000" pitchFamily="65" charset="-120"/>
            </a:rPr>
            <a:t>（</a:t>
          </a:r>
          <a:r>
            <a:rPr kumimoji="1" lang="en-US" altLang="zh-TW" sz="2400" dirty="0">
              <a:solidFill>
                <a:srgbClr val="080808"/>
              </a:solidFill>
              <a:latin typeface="標楷體" panose="03000509000000000000" pitchFamily="65" charset="-120"/>
              <a:ea typeface="標楷體" panose="03000509000000000000" pitchFamily="65" charset="-120"/>
            </a:rPr>
            <a:t>3</a:t>
          </a:r>
          <a:r>
            <a:rPr kumimoji="1" lang="zh-TW" altLang="zh-TW" sz="2400" dirty="0">
              <a:solidFill>
                <a:srgbClr val="080808"/>
              </a:solidFill>
              <a:latin typeface="標楷體" panose="03000509000000000000" pitchFamily="65" charset="-120"/>
              <a:ea typeface="標楷體" panose="03000509000000000000" pitchFamily="65" charset="-120"/>
            </a:rPr>
            <a:t>）青少年可以邏輯思考有關抽象的資料，依據可接受的準則評鑑資料，擬定假設，從假設中推論可能的後果，建構理論並獲致結論。</a:t>
          </a:r>
        </a:p>
      </dgm:t>
    </dgm:pt>
    <dgm:pt modelId="{0F6FBCAF-95EE-4C51-86A8-35AB78DAE16B}" type="parTrans" cxnId="{248585B4-2794-40D8-A393-0774F16D115D}">
      <dgm:prSet/>
      <dgm:spPr/>
      <dgm:t>
        <a:bodyPr/>
        <a:lstStyle/>
        <a:p>
          <a:endParaRPr lang="zh-TW" altLang="en-US"/>
        </a:p>
      </dgm:t>
    </dgm:pt>
    <dgm:pt modelId="{E57759C3-CB88-47E4-8DA1-9473144F29E7}" type="sibTrans" cxnId="{248585B4-2794-40D8-A393-0774F16D115D}">
      <dgm:prSet/>
      <dgm:spPr/>
      <dgm:t>
        <a:bodyPr/>
        <a:lstStyle/>
        <a:p>
          <a:endParaRPr lang="zh-TW" altLang="en-US"/>
        </a:p>
      </dgm:t>
    </dgm:pt>
    <dgm:pt modelId="{3A2AA233-AABB-43D4-9645-51A473691CF9}" type="pres">
      <dgm:prSet presAssocID="{1C141FF5-4327-4F55-A9F4-93E470096287}" presName="vert0" presStyleCnt="0">
        <dgm:presLayoutVars>
          <dgm:dir/>
          <dgm:animOne val="branch"/>
          <dgm:animLvl val="lvl"/>
        </dgm:presLayoutVars>
      </dgm:prSet>
      <dgm:spPr/>
    </dgm:pt>
    <dgm:pt modelId="{59C51747-CA85-45AF-802F-1FCB2020E23F}" type="pres">
      <dgm:prSet presAssocID="{390B1AC0-F8C1-45A5-BD0B-589734840692}" presName="thickLine" presStyleLbl="alignNode1" presStyleIdx="0" presStyleCnt="4"/>
      <dgm:spPr/>
    </dgm:pt>
    <dgm:pt modelId="{FB7E3C7E-3535-44DC-BB82-00D00C11C30F}" type="pres">
      <dgm:prSet presAssocID="{390B1AC0-F8C1-45A5-BD0B-589734840692}" presName="horz1" presStyleCnt="0"/>
      <dgm:spPr/>
    </dgm:pt>
    <dgm:pt modelId="{068BFDB7-40F6-43D3-A465-6A93CDEF4747}" type="pres">
      <dgm:prSet presAssocID="{390B1AC0-F8C1-45A5-BD0B-589734840692}" presName="tx1" presStyleLbl="revTx" presStyleIdx="0" presStyleCnt="4" custScaleY="78929"/>
      <dgm:spPr/>
    </dgm:pt>
    <dgm:pt modelId="{93503DFC-A551-4F11-B2B7-0F68A944B4A0}" type="pres">
      <dgm:prSet presAssocID="{390B1AC0-F8C1-45A5-BD0B-589734840692}" presName="vert1" presStyleCnt="0"/>
      <dgm:spPr/>
    </dgm:pt>
    <dgm:pt modelId="{D91996B2-6A53-44AF-BFD8-91A18A14B57B}" type="pres">
      <dgm:prSet presAssocID="{54EF4950-AD39-4E55-BCB7-58ACBFD39C0C}" presName="thickLine" presStyleLbl="alignNode1" presStyleIdx="1" presStyleCnt="4"/>
      <dgm:spPr/>
    </dgm:pt>
    <dgm:pt modelId="{5C0E233D-4B62-46CD-B6A5-C0B4F2A21434}" type="pres">
      <dgm:prSet presAssocID="{54EF4950-AD39-4E55-BCB7-58ACBFD39C0C}" presName="horz1" presStyleCnt="0"/>
      <dgm:spPr/>
    </dgm:pt>
    <dgm:pt modelId="{2FEE2738-4F97-443F-B5E2-91274A2C7BBA}" type="pres">
      <dgm:prSet presAssocID="{54EF4950-AD39-4E55-BCB7-58ACBFD39C0C}" presName="tx1" presStyleLbl="revTx" presStyleIdx="1" presStyleCnt="4" custScaleY="71237" custLinFactNeighborX="185" custLinFactNeighborY="1213"/>
      <dgm:spPr/>
    </dgm:pt>
    <dgm:pt modelId="{C4D5F011-A951-498F-A065-1933CADE4ADB}" type="pres">
      <dgm:prSet presAssocID="{54EF4950-AD39-4E55-BCB7-58ACBFD39C0C}" presName="vert1" presStyleCnt="0"/>
      <dgm:spPr/>
    </dgm:pt>
    <dgm:pt modelId="{9660ACB4-05DF-4F2D-8312-A33C1163F929}" type="pres">
      <dgm:prSet presAssocID="{95013D91-2F50-4F27-9C43-8C0A6C881436}" presName="thickLine" presStyleLbl="alignNode1" presStyleIdx="2" presStyleCnt="4"/>
      <dgm:spPr/>
    </dgm:pt>
    <dgm:pt modelId="{B8427DBA-89C4-4C4A-993F-5CCF3DD4DC2E}" type="pres">
      <dgm:prSet presAssocID="{95013D91-2F50-4F27-9C43-8C0A6C881436}" presName="horz1" presStyleCnt="0"/>
      <dgm:spPr/>
    </dgm:pt>
    <dgm:pt modelId="{4A7834D1-75E6-4240-84E6-1E730CA7EEF2}" type="pres">
      <dgm:prSet presAssocID="{95013D91-2F50-4F27-9C43-8C0A6C881436}" presName="tx1" presStyleLbl="revTx" presStyleIdx="2" presStyleCnt="4" custScaleY="63294"/>
      <dgm:spPr/>
    </dgm:pt>
    <dgm:pt modelId="{E84B65B5-CB70-442C-9350-83AF796BDBED}" type="pres">
      <dgm:prSet presAssocID="{95013D91-2F50-4F27-9C43-8C0A6C881436}" presName="vert1" presStyleCnt="0"/>
      <dgm:spPr/>
    </dgm:pt>
    <dgm:pt modelId="{612B4447-322C-41C3-9852-B404B1BD3E27}" type="pres">
      <dgm:prSet presAssocID="{96F0C63A-CA14-4044-BD86-A4ED1FFAC5DB}" presName="thickLine" presStyleLbl="alignNode1" presStyleIdx="3" presStyleCnt="4"/>
      <dgm:spPr/>
    </dgm:pt>
    <dgm:pt modelId="{583DA04B-12BF-4B00-B988-A08BE251260B}" type="pres">
      <dgm:prSet presAssocID="{96F0C63A-CA14-4044-BD86-A4ED1FFAC5DB}" presName="horz1" presStyleCnt="0"/>
      <dgm:spPr/>
    </dgm:pt>
    <dgm:pt modelId="{F1F0F6B9-8203-4500-9996-F684B7F19B6B}" type="pres">
      <dgm:prSet presAssocID="{96F0C63A-CA14-4044-BD86-A4ED1FFAC5DB}" presName="tx1" presStyleLbl="revTx" presStyleIdx="3" presStyleCnt="4"/>
      <dgm:spPr/>
    </dgm:pt>
    <dgm:pt modelId="{6E77D121-CD6E-45AC-8049-5D20DD5DA234}" type="pres">
      <dgm:prSet presAssocID="{96F0C63A-CA14-4044-BD86-A4ED1FFAC5DB}" presName="vert1" presStyleCnt="0"/>
      <dgm:spPr/>
    </dgm:pt>
  </dgm:ptLst>
  <dgm:cxnLst>
    <dgm:cxn modelId="{CA11A90F-0E88-4DD3-A9D7-BB6D2D06C5EC}" srcId="{1C141FF5-4327-4F55-A9F4-93E470096287}" destId="{54EF4950-AD39-4E55-BCB7-58ACBFD39C0C}" srcOrd="1" destOrd="0" parTransId="{BD1C933C-8C44-426D-A72A-5759EFC5BE4F}" sibTransId="{E1B5D832-734F-4039-89F3-BBA4D0A59452}"/>
    <dgm:cxn modelId="{99DFE01C-88C7-46E0-A5C1-098F7A42D24B}" type="presOf" srcId="{96F0C63A-CA14-4044-BD86-A4ED1FFAC5DB}" destId="{F1F0F6B9-8203-4500-9996-F684B7F19B6B}" srcOrd="0" destOrd="0" presId="urn:microsoft.com/office/officeart/2008/layout/LinedList"/>
    <dgm:cxn modelId="{244AB38D-65AF-40CB-857C-EA6149F3A03D}" srcId="{1C141FF5-4327-4F55-A9F4-93E470096287}" destId="{95013D91-2F50-4F27-9C43-8C0A6C881436}" srcOrd="2" destOrd="0" parTransId="{C7A24A6E-BBFA-4C6D-AC27-C9923F77B61D}" sibTransId="{0BC59016-20DF-40A3-85D1-6EE92896AB67}"/>
    <dgm:cxn modelId="{66BFB892-1974-4FAB-A8EF-4956D3C7291F}" type="presOf" srcId="{95013D91-2F50-4F27-9C43-8C0A6C881436}" destId="{4A7834D1-75E6-4240-84E6-1E730CA7EEF2}" srcOrd="0" destOrd="0" presId="urn:microsoft.com/office/officeart/2008/layout/LinedList"/>
    <dgm:cxn modelId="{248585B4-2794-40D8-A393-0774F16D115D}" srcId="{1C141FF5-4327-4F55-A9F4-93E470096287}" destId="{96F0C63A-CA14-4044-BD86-A4ED1FFAC5DB}" srcOrd="3" destOrd="0" parTransId="{0F6FBCAF-95EE-4C51-86A8-35AB78DAE16B}" sibTransId="{E57759C3-CB88-47E4-8DA1-9473144F29E7}"/>
    <dgm:cxn modelId="{00F749BE-3174-4611-B49C-A73E99A22AA0}" type="presOf" srcId="{390B1AC0-F8C1-45A5-BD0B-589734840692}" destId="{068BFDB7-40F6-43D3-A465-6A93CDEF4747}" srcOrd="0" destOrd="0" presId="urn:microsoft.com/office/officeart/2008/layout/LinedList"/>
    <dgm:cxn modelId="{F526CDD5-48A0-473D-8912-EAB93C58E6CA}" srcId="{1C141FF5-4327-4F55-A9F4-93E470096287}" destId="{390B1AC0-F8C1-45A5-BD0B-589734840692}" srcOrd="0" destOrd="0" parTransId="{E9100A7D-513A-4A57-AC8D-E6623133D334}" sibTransId="{5BCFDA2A-466A-4677-A3E7-3AEE46DB1FC3}"/>
    <dgm:cxn modelId="{6F52C2E2-D62E-459A-8F3B-F0432D459B48}" type="presOf" srcId="{1C141FF5-4327-4F55-A9F4-93E470096287}" destId="{3A2AA233-AABB-43D4-9645-51A473691CF9}" srcOrd="0" destOrd="0" presId="urn:microsoft.com/office/officeart/2008/layout/LinedList"/>
    <dgm:cxn modelId="{ED07EBFE-B6B8-465C-9B1B-890BBE6FD266}" type="presOf" srcId="{54EF4950-AD39-4E55-BCB7-58ACBFD39C0C}" destId="{2FEE2738-4F97-443F-B5E2-91274A2C7BBA}" srcOrd="0" destOrd="0" presId="urn:microsoft.com/office/officeart/2008/layout/LinedList"/>
    <dgm:cxn modelId="{C77E0FAC-411D-47EF-B44A-010DE649EE91}" type="presParOf" srcId="{3A2AA233-AABB-43D4-9645-51A473691CF9}" destId="{59C51747-CA85-45AF-802F-1FCB2020E23F}" srcOrd="0" destOrd="0" presId="urn:microsoft.com/office/officeart/2008/layout/LinedList"/>
    <dgm:cxn modelId="{657772AE-2BB5-4CAC-B0B5-2E0965036D4F}" type="presParOf" srcId="{3A2AA233-AABB-43D4-9645-51A473691CF9}" destId="{FB7E3C7E-3535-44DC-BB82-00D00C11C30F}" srcOrd="1" destOrd="0" presId="urn:microsoft.com/office/officeart/2008/layout/LinedList"/>
    <dgm:cxn modelId="{CEDABF49-AE63-4082-BF72-78F631B5F6CA}" type="presParOf" srcId="{FB7E3C7E-3535-44DC-BB82-00D00C11C30F}" destId="{068BFDB7-40F6-43D3-A465-6A93CDEF4747}" srcOrd="0" destOrd="0" presId="urn:microsoft.com/office/officeart/2008/layout/LinedList"/>
    <dgm:cxn modelId="{30490956-CA23-4669-B248-0D24A12C9B31}" type="presParOf" srcId="{FB7E3C7E-3535-44DC-BB82-00D00C11C30F}" destId="{93503DFC-A551-4F11-B2B7-0F68A944B4A0}" srcOrd="1" destOrd="0" presId="urn:microsoft.com/office/officeart/2008/layout/LinedList"/>
    <dgm:cxn modelId="{D19104D4-6B42-489B-BB1D-1807C4670322}" type="presParOf" srcId="{3A2AA233-AABB-43D4-9645-51A473691CF9}" destId="{D91996B2-6A53-44AF-BFD8-91A18A14B57B}" srcOrd="2" destOrd="0" presId="urn:microsoft.com/office/officeart/2008/layout/LinedList"/>
    <dgm:cxn modelId="{B1688C40-9769-432F-A96C-ABFCB4BA71B5}" type="presParOf" srcId="{3A2AA233-AABB-43D4-9645-51A473691CF9}" destId="{5C0E233D-4B62-46CD-B6A5-C0B4F2A21434}" srcOrd="3" destOrd="0" presId="urn:microsoft.com/office/officeart/2008/layout/LinedList"/>
    <dgm:cxn modelId="{0E5A61F5-E943-4FA4-A8B4-7E5617623AB8}" type="presParOf" srcId="{5C0E233D-4B62-46CD-B6A5-C0B4F2A21434}" destId="{2FEE2738-4F97-443F-B5E2-91274A2C7BBA}" srcOrd="0" destOrd="0" presId="urn:microsoft.com/office/officeart/2008/layout/LinedList"/>
    <dgm:cxn modelId="{8B5CA7D3-9902-4121-AB81-78FAB2B21A23}" type="presParOf" srcId="{5C0E233D-4B62-46CD-B6A5-C0B4F2A21434}" destId="{C4D5F011-A951-498F-A065-1933CADE4ADB}" srcOrd="1" destOrd="0" presId="urn:microsoft.com/office/officeart/2008/layout/LinedList"/>
    <dgm:cxn modelId="{67C8E783-F48F-497B-B855-33EC0C41BDA8}" type="presParOf" srcId="{3A2AA233-AABB-43D4-9645-51A473691CF9}" destId="{9660ACB4-05DF-4F2D-8312-A33C1163F929}" srcOrd="4" destOrd="0" presId="urn:microsoft.com/office/officeart/2008/layout/LinedList"/>
    <dgm:cxn modelId="{12D952ED-DFEB-4DA1-ADFA-4298F4587AD9}" type="presParOf" srcId="{3A2AA233-AABB-43D4-9645-51A473691CF9}" destId="{B8427DBA-89C4-4C4A-993F-5CCF3DD4DC2E}" srcOrd="5" destOrd="0" presId="urn:microsoft.com/office/officeart/2008/layout/LinedList"/>
    <dgm:cxn modelId="{D1D8A950-225E-4CB4-94C6-F67459ABE72B}" type="presParOf" srcId="{B8427DBA-89C4-4C4A-993F-5CCF3DD4DC2E}" destId="{4A7834D1-75E6-4240-84E6-1E730CA7EEF2}" srcOrd="0" destOrd="0" presId="urn:microsoft.com/office/officeart/2008/layout/LinedList"/>
    <dgm:cxn modelId="{B995AA65-B843-41FD-915F-12FE4723A3B0}" type="presParOf" srcId="{B8427DBA-89C4-4C4A-993F-5CCF3DD4DC2E}" destId="{E84B65B5-CB70-442C-9350-83AF796BDBED}" srcOrd="1" destOrd="0" presId="urn:microsoft.com/office/officeart/2008/layout/LinedList"/>
    <dgm:cxn modelId="{29B2E5B5-68DB-499D-B8E4-C33FD958FF70}" type="presParOf" srcId="{3A2AA233-AABB-43D4-9645-51A473691CF9}" destId="{612B4447-322C-41C3-9852-B404B1BD3E27}" srcOrd="6" destOrd="0" presId="urn:microsoft.com/office/officeart/2008/layout/LinedList"/>
    <dgm:cxn modelId="{F4B3A2B6-AB33-4B92-9ADA-06AD12ABCD36}" type="presParOf" srcId="{3A2AA233-AABB-43D4-9645-51A473691CF9}" destId="{583DA04B-12BF-4B00-B988-A08BE251260B}" srcOrd="7" destOrd="0" presId="urn:microsoft.com/office/officeart/2008/layout/LinedList"/>
    <dgm:cxn modelId="{BA56F8DD-7F1B-46ED-BC65-54C769308C7E}" type="presParOf" srcId="{583DA04B-12BF-4B00-B988-A08BE251260B}" destId="{F1F0F6B9-8203-4500-9996-F684B7F19B6B}" srcOrd="0" destOrd="0" presId="urn:microsoft.com/office/officeart/2008/layout/LinedList"/>
    <dgm:cxn modelId="{4E648686-85A3-44B5-BFCA-B5135D1B2AC2}" type="presParOf" srcId="{583DA04B-12BF-4B00-B988-A08BE251260B}" destId="{6E77D121-CD6E-45AC-8049-5D20DD5DA23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141FF5-4327-4F55-A9F4-93E470096287}"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zh-TW" altLang="en-US"/>
        </a:p>
      </dgm:t>
    </dgm:pt>
    <dgm:pt modelId="{390B1AC0-F8C1-45A5-BD0B-589734840692}">
      <dgm:prSet custT="1"/>
      <dgm:spPr/>
      <dgm:t>
        <a:bodyPr anchor="ctr"/>
        <a:lstStyle/>
        <a:p>
          <a:pPr rtl="0"/>
          <a:r>
            <a:rPr kumimoji="1" lang="en-US" altLang="zh-TW" sz="2400" b="1" dirty="0">
              <a:solidFill>
                <a:srgbClr val="FF0000"/>
              </a:solidFill>
              <a:latin typeface="標楷體" panose="03000509000000000000" pitchFamily="65" charset="-120"/>
              <a:ea typeface="標楷體" panose="03000509000000000000" pitchFamily="65" charset="-120"/>
            </a:rPr>
            <a:t>1.</a:t>
          </a:r>
          <a:r>
            <a:rPr kumimoji="1" lang="zh-TW" altLang="zh-TW" sz="2400" b="1" dirty="0">
              <a:solidFill>
                <a:srgbClr val="FF0000"/>
              </a:solidFill>
              <a:latin typeface="標楷體" panose="03000509000000000000" pitchFamily="65" charset="-120"/>
              <a:ea typeface="標楷體" panose="03000509000000000000" pitchFamily="65" charset="-120"/>
            </a:rPr>
            <a:t>同化（</a:t>
          </a:r>
          <a:r>
            <a:rPr kumimoji="1" lang="en-US" altLang="zh-TW"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assimilation</a:t>
          </a:r>
          <a:r>
            <a:rPr kumimoji="1" lang="zh-TW" altLang="zh-TW" sz="2400" b="1" dirty="0">
              <a:solidFill>
                <a:srgbClr val="FF0000"/>
              </a:solidFill>
              <a:latin typeface="標楷體" panose="03000509000000000000" pitchFamily="65" charset="-120"/>
              <a:ea typeface="標楷體" panose="03000509000000000000" pitchFamily="65" charset="-120"/>
            </a:rPr>
            <a:t>）</a:t>
          </a:r>
          <a:endParaRPr lang="zh-TW" sz="2400" b="1" dirty="0">
            <a:solidFill>
              <a:srgbClr val="FF0000"/>
            </a:solidFill>
            <a:latin typeface="標楷體" panose="03000509000000000000" pitchFamily="65" charset="-120"/>
            <a:ea typeface="標楷體" panose="03000509000000000000" pitchFamily="65" charset="-120"/>
          </a:endParaRPr>
        </a:p>
      </dgm:t>
    </dgm:pt>
    <dgm:pt modelId="{E9100A7D-513A-4A57-AC8D-E6623133D334}" type="parTrans" cxnId="{F526CDD5-48A0-473D-8912-EAB93C58E6CA}">
      <dgm:prSet/>
      <dgm:spPr/>
      <dgm:t>
        <a:bodyPr/>
        <a:lstStyle/>
        <a:p>
          <a:endParaRPr lang="zh-TW" altLang="en-US"/>
        </a:p>
      </dgm:t>
    </dgm:pt>
    <dgm:pt modelId="{5BCFDA2A-466A-4677-A3E7-3AEE46DB1FC3}" type="sibTrans" cxnId="{F526CDD5-48A0-473D-8912-EAB93C58E6CA}">
      <dgm:prSet/>
      <dgm:spPr/>
      <dgm:t>
        <a:bodyPr/>
        <a:lstStyle/>
        <a:p>
          <a:endParaRPr lang="zh-TW" altLang="en-US"/>
        </a:p>
      </dgm:t>
    </dgm:pt>
    <dgm:pt modelId="{0D58E8E5-8A17-46D3-B181-02DA98AFBF07}">
      <dgm:prSet custT="1"/>
      <dgm:spPr/>
      <dgm:t>
        <a:bodyPr anchor="ctr"/>
        <a:lstStyle/>
        <a:p>
          <a:r>
            <a:rPr kumimoji="1" lang="zh-TW" altLang="zh-TW" sz="2400" dirty="0">
              <a:solidFill>
                <a:srgbClr val="080808"/>
              </a:solidFill>
              <a:latin typeface="標楷體" panose="03000509000000000000" pitchFamily="65" charset="-120"/>
              <a:ea typeface="標楷體" panose="03000509000000000000" pitchFamily="65" charset="-120"/>
            </a:rPr>
            <a:t>新經驗融入現有的經驗</a:t>
          </a:r>
          <a:r>
            <a:rPr kumimoji="1" lang="en-US" altLang="zh-TW" sz="2400" dirty="0">
              <a:solidFill>
                <a:srgbClr val="080808"/>
              </a:solidFill>
              <a:latin typeface="標楷體" panose="03000509000000000000" pitchFamily="65" charset="-120"/>
              <a:ea typeface="標楷體" panose="03000509000000000000" pitchFamily="65" charset="-120"/>
            </a:rPr>
            <a:t>;</a:t>
          </a:r>
          <a:r>
            <a:rPr kumimoji="1" lang="zh-TW" altLang="zh-TW" sz="2400" dirty="0">
              <a:solidFill>
                <a:srgbClr val="080808"/>
              </a:solidFill>
              <a:latin typeface="標楷體" panose="03000509000000000000" pitchFamily="65" charset="-120"/>
              <a:ea typeface="標楷體" panose="03000509000000000000" pitchFamily="65" charset="-120"/>
            </a:rPr>
            <a:t>代表兒童的經驗與其環境的調和。</a:t>
          </a:r>
        </a:p>
      </dgm:t>
    </dgm:pt>
    <dgm:pt modelId="{F414BC14-6219-445A-8147-F7D5C8D45212}" type="parTrans" cxnId="{7E62DDEF-44FE-4339-8A64-932D4CFDA0D0}">
      <dgm:prSet/>
      <dgm:spPr/>
      <dgm:t>
        <a:bodyPr/>
        <a:lstStyle/>
        <a:p>
          <a:endParaRPr lang="zh-TW" altLang="en-US"/>
        </a:p>
      </dgm:t>
    </dgm:pt>
    <dgm:pt modelId="{6E15EA90-CAE2-4D3E-AA41-CB82FC27DBB9}" type="sibTrans" cxnId="{7E62DDEF-44FE-4339-8A64-932D4CFDA0D0}">
      <dgm:prSet/>
      <dgm:spPr/>
      <dgm:t>
        <a:bodyPr/>
        <a:lstStyle/>
        <a:p>
          <a:endParaRPr lang="zh-TW" altLang="en-US"/>
        </a:p>
      </dgm:t>
    </dgm:pt>
    <dgm:pt modelId="{F418BA65-1ABC-49C5-BBE2-8192C1304E93}">
      <dgm:prSet custT="1"/>
      <dgm:spPr/>
      <dgm:t>
        <a:bodyPr anchor="ctr"/>
        <a:lstStyle/>
        <a:p>
          <a:r>
            <a:rPr kumimoji="1" lang="zh-TW" altLang="zh-TW" sz="2400" dirty="0">
              <a:solidFill>
                <a:srgbClr val="080808"/>
              </a:solidFill>
              <a:latin typeface="標楷體" panose="03000509000000000000" pitchFamily="65" charset="-120"/>
              <a:ea typeface="標楷體" panose="03000509000000000000" pitchFamily="65" charset="-120"/>
            </a:rPr>
            <a:t>只有同化沒有能力處理新的情境及新的問題。</a:t>
          </a:r>
        </a:p>
      </dgm:t>
    </dgm:pt>
    <dgm:pt modelId="{54B3F042-D577-4594-88BC-E6AD31D17413}" type="parTrans" cxnId="{E66716EE-1B03-46A6-83BE-53E24CA9C350}">
      <dgm:prSet/>
      <dgm:spPr/>
      <dgm:t>
        <a:bodyPr/>
        <a:lstStyle/>
        <a:p>
          <a:endParaRPr lang="zh-TW" altLang="en-US"/>
        </a:p>
      </dgm:t>
    </dgm:pt>
    <dgm:pt modelId="{E532F88E-950D-499E-A215-5378FA48770F}" type="sibTrans" cxnId="{E66716EE-1B03-46A6-83BE-53E24CA9C350}">
      <dgm:prSet/>
      <dgm:spPr/>
      <dgm:t>
        <a:bodyPr/>
        <a:lstStyle/>
        <a:p>
          <a:endParaRPr lang="zh-TW" altLang="en-US"/>
        </a:p>
      </dgm:t>
    </dgm:pt>
    <dgm:pt modelId="{6A99C104-5178-49E5-919D-03DD2E6ED70E}">
      <dgm:prSet custT="1"/>
      <dgm:spPr/>
      <dgm:t>
        <a:bodyPr anchor="ctr"/>
        <a:lstStyle/>
        <a:p>
          <a:r>
            <a:rPr kumimoji="1" lang="en-US" altLang="zh-TW" sz="2400" b="1" i="0" dirty="0">
              <a:solidFill>
                <a:srgbClr val="FF0000"/>
              </a:solidFill>
              <a:latin typeface="標楷體" panose="03000509000000000000" pitchFamily="65" charset="-120"/>
              <a:ea typeface="標楷體" panose="03000509000000000000" pitchFamily="65" charset="-120"/>
            </a:rPr>
            <a:t>2.</a:t>
          </a:r>
          <a:r>
            <a:rPr kumimoji="1" lang="zh-TW" altLang="zh-TW" sz="2400" b="1" i="0" dirty="0">
              <a:solidFill>
                <a:srgbClr val="FF0000"/>
              </a:solidFill>
              <a:latin typeface="標楷體" panose="03000509000000000000" pitchFamily="65" charset="-120"/>
              <a:ea typeface="標楷體" panose="03000509000000000000" pitchFamily="65" charset="-120"/>
            </a:rPr>
            <a:t>調適（</a:t>
          </a:r>
          <a:r>
            <a:rPr kumimoji="1" lang="en-US" altLang="zh-TW" sz="2400" b="1" i="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accommodation</a:t>
          </a:r>
          <a:r>
            <a:rPr kumimoji="1" lang="zh-TW" altLang="zh-TW" sz="2400" b="1" i="0" dirty="0">
              <a:solidFill>
                <a:srgbClr val="FF0000"/>
              </a:solidFill>
              <a:latin typeface="標楷體" panose="03000509000000000000" pitchFamily="65" charset="-120"/>
              <a:ea typeface="標楷體" panose="03000509000000000000" pitchFamily="65" charset="-120"/>
            </a:rPr>
            <a:t>）</a:t>
          </a:r>
        </a:p>
      </dgm:t>
    </dgm:pt>
    <dgm:pt modelId="{20E48F9D-3DF4-422A-91AD-93DD4AA77FFB}" type="parTrans" cxnId="{4C6A4B47-F145-4063-9046-30EC94C945F9}">
      <dgm:prSet/>
      <dgm:spPr/>
      <dgm:t>
        <a:bodyPr/>
        <a:lstStyle/>
        <a:p>
          <a:endParaRPr lang="zh-TW" altLang="en-US"/>
        </a:p>
      </dgm:t>
    </dgm:pt>
    <dgm:pt modelId="{BE8BA2E3-C684-487A-90C5-AC58EC9B38BC}" type="sibTrans" cxnId="{4C6A4B47-F145-4063-9046-30EC94C945F9}">
      <dgm:prSet/>
      <dgm:spPr/>
      <dgm:t>
        <a:bodyPr/>
        <a:lstStyle/>
        <a:p>
          <a:endParaRPr lang="zh-TW" altLang="en-US"/>
        </a:p>
      </dgm:t>
    </dgm:pt>
    <dgm:pt modelId="{4D1E47EB-5D9B-4047-BD0D-F01F90F2BD39}">
      <dgm:prSet custT="1"/>
      <dgm:spPr/>
      <dgm:t>
        <a:bodyPr anchor="ctr"/>
        <a:lstStyle/>
        <a:p>
          <a:r>
            <a:rPr kumimoji="1" lang="zh-TW" altLang="zh-TW" sz="2400" dirty="0">
              <a:solidFill>
                <a:srgbClr val="080808"/>
              </a:solidFill>
              <a:latin typeface="標楷體" panose="03000509000000000000" pitchFamily="65" charset="-120"/>
              <a:ea typeface="標楷體" panose="03000509000000000000" pitchFamily="65" charset="-120"/>
            </a:rPr>
            <a:t>兒童必須組織並發展新的認知結構，即兒童如何思考，這就是調適（</a:t>
          </a:r>
          <a:r>
            <a:rPr kumimoji="1" lang="en-US" altLang="zh-TW" sz="2400" dirty="0">
              <a:solidFill>
                <a:srgbClr val="080808"/>
              </a:solidFill>
              <a:latin typeface="標楷體" panose="03000509000000000000" pitchFamily="65" charset="-120"/>
              <a:ea typeface="標楷體" panose="03000509000000000000" pitchFamily="65" charset="-120"/>
            </a:rPr>
            <a:t>accommodation</a:t>
          </a:r>
          <a:r>
            <a:rPr kumimoji="1" lang="zh-TW" altLang="zh-TW" sz="2400" dirty="0">
              <a:solidFill>
                <a:srgbClr val="080808"/>
              </a:solidFill>
              <a:latin typeface="標楷體" panose="03000509000000000000" pitchFamily="65" charset="-120"/>
              <a:ea typeface="標楷體" panose="03000509000000000000" pitchFamily="65" charset="-120"/>
            </a:rPr>
            <a:t>）。</a:t>
          </a:r>
        </a:p>
      </dgm:t>
    </dgm:pt>
    <dgm:pt modelId="{CB18B69D-E093-47F1-91D2-7227C00AF9ED}" type="parTrans" cxnId="{1EB4336F-2236-412B-96A0-76625DA50C2F}">
      <dgm:prSet/>
      <dgm:spPr/>
      <dgm:t>
        <a:bodyPr/>
        <a:lstStyle/>
        <a:p>
          <a:endParaRPr lang="zh-TW" altLang="en-US"/>
        </a:p>
      </dgm:t>
    </dgm:pt>
    <dgm:pt modelId="{1A07706B-06D8-463D-B5E4-5A4CB6998F34}" type="sibTrans" cxnId="{1EB4336F-2236-412B-96A0-76625DA50C2F}">
      <dgm:prSet/>
      <dgm:spPr/>
      <dgm:t>
        <a:bodyPr/>
        <a:lstStyle/>
        <a:p>
          <a:endParaRPr lang="zh-TW" altLang="en-US"/>
        </a:p>
      </dgm:t>
    </dgm:pt>
    <dgm:pt modelId="{B8233F7A-D05B-46D4-A998-2826857F6AD2}">
      <dgm:prSet custT="1"/>
      <dgm:spPr/>
      <dgm:t>
        <a:bodyPr anchor="ctr"/>
        <a:lstStyle/>
        <a:p>
          <a:r>
            <a:rPr kumimoji="1" lang="zh-TW" altLang="zh-TW" sz="2400" dirty="0">
              <a:solidFill>
                <a:srgbClr val="080808"/>
              </a:solidFill>
              <a:latin typeface="標楷體" panose="03000509000000000000" pitchFamily="65" charset="-120"/>
              <a:ea typeface="標楷體" panose="03000509000000000000" pitchFamily="65" charset="-120"/>
            </a:rPr>
            <a:t>兒童現有的認知結構予以改變並調整以符應其環境。</a:t>
          </a:r>
        </a:p>
      </dgm:t>
    </dgm:pt>
    <dgm:pt modelId="{4E8AA760-163C-4871-8ADC-62C596839D55}" type="parTrans" cxnId="{672D98B3-C941-44E4-8D94-E32D68FA9456}">
      <dgm:prSet/>
      <dgm:spPr/>
      <dgm:t>
        <a:bodyPr/>
        <a:lstStyle/>
        <a:p>
          <a:endParaRPr lang="zh-TW" altLang="en-US"/>
        </a:p>
      </dgm:t>
    </dgm:pt>
    <dgm:pt modelId="{87F77321-9832-4128-8FAA-D9F073139F0D}" type="sibTrans" cxnId="{672D98B3-C941-44E4-8D94-E32D68FA9456}">
      <dgm:prSet/>
      <dgm:spPr/>
      <dgm:t>
        <a:bodyPr/>
        <a:lstStyle/>
        <a:p>
          <a:endParaRPr lang="zh-TW" altLang="en-US"/>
        </a:p>
      </dgm:t>
    </dgm:pt>
    <dgm:pt modelId="{E690B4EC-7D0D-421C-AB74-790F07A5C0BE}">
      <dgm:prSet custT="1"/>
      <dgm:spPr/>
      <dgm:t>
        <a:bodyPr anchor="ctr"/>
        <a:lstStyle/>
        <a:p>
          <a:r>
            <a:rPr kumimoji="1" lang="it-IT" altLang="zh-TW" sz="2400" b="1" dirty="0">
              <a:solidFill>
                <a:srgbClr val="FF0000"/>
              </a:solidFill>
              <a:latin typeface="標楷體" panose="03000509000000000000" pitchFamily="65" charset="-120"/>
              <a:ea typeface="標楷體" panose="03000509000000000000" pitchFamily="65" charset="-120"/>
            </a:rPr>
            <a:t>3.</a:t>
          </a:r>
          <a:r>
            <a:rPr kumimoji="1" lang="zh-TW" altLang="zh-TW" sz="2400" b="1" dirty="0">
              <a:solidFill>
                <a:srgbClr val="FF0000"/>
              </a:solidFill>
              <a:latin typeface="標楷體" panose="03000509000000000000" pitchFamily="65" charset="-120"/>
              <a:ea typeface="標楷體" panose="03000509000000000000" pitchFamily="65" charset="-120"/>
            </a:rPr>
            <a:t>均衡（</a:t>
          </a:r>
          <a:r>
            <a:rPr kumimoji="1" lang="it-IT" altLang="zh-TW" sz="24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equilibration</a:t>
          </a:r>
          <a:r>
            <a:rPr kumimoji="1" lang="zh-TW" altLang="zh-TW" sz="2400" b="1" dirty="0">
              <a:solidFill>
                <a:srgbClr val="FF0000"/>
              </a:solidFill>
              <a:latin typeface="標楷體" panose="03000509000000000000" pitchFamily="65" charset="-120"/>
              <a:ea typeface="標楷體" panose="03000509000000000000" pitchFamily="65" charset="-120"/>
            </a:rPr>
            <a:t>）</a:t>
          </a:r>
        </a:p>
      </dgm:t>
    </dgm:pt>
    <dgm:pt modelId="{76AA479D-B8AE-493F-9D36-AFFE08309238}" type="parTrans" cxnId="{B0A94357-F05E-43C9-9C9A-A5DC312F0815}">
      <dgm:prSet/>
      <dgm:spPr/>
      <dgm:t>
        <a:bodyPr/>
        <a:lstStyle/>
        <a:p>
          <a:endParaRPr lang="zh-TW" altLang="en-US"/>
        </a:p>
      </dgm:t>
    </dgm:pt>
    <dgm:pt modelId="{E2D033CB-8D50-4062-B659-4652D6B4A3FA}" type="sibTrans" cxnId="{B0A94357-F05E-43C9-9C9A-A5DC312F0815}">
      <dgm:prSet/>
      <dgm:spPr/>
      <dgm:t>
        <a:bodyPr/>
        <a:lstStyle/>
        <a:p>
          <a:endParaRPr lang="zh-TW" altLang="en-US"/>
        </a:p>
      </dgm:t>
    </dgm:pt>
    <dgm:pt modelId="{54812FDE-BA8E-4D4F-85B9-C51D331A2D0C}">
      <dgm:prSet custT="1"/>
      <dgm:spPr/>
      <dgm:t>
        <a:bodyPr anchor="ctr"/>
        <a:lstStyle/>
        <a:p>
          <a:r>
            <a:rPr kumimoji="1" lang="zh-TW" altLang="zh-TW" sz="2400" dirty="0">
              <a:solidFill>
                <a:srgbClr val="080808"/>
              </a:solidFill>
              <a:latin typeface="標楷體" panose="03000509000000000000" pitchFamily="65" charset="-120"/>
              <a:ea typeface="標楷體" panose="03000509000000000000" pitchFamily="65" charset="-120"/>
            </a:rPr>
            <a:t>均衡係指一個人的環境同化及調適的雙軌歷程。</a:t>
          </a:r>
        </a:p>
      </dgm:t>
    </dgm:pt>
    <dgm:pt modelId="{138361E8-8129-4528-80B2-ACEC5D9AB03C}" type="parTrans" cxnId="{00BC2162-A295-4AD1-A703-9D6B2557DCA4}">
      <dgm:prSet/>
      <dgm:spPr/>
      <dgm:t>
        <a:bodyPr/>
        <a:lstStyle/>
        <a:p>
          <a:endParaRPr lang="zh-TW" altLang="en-US"/>
        </a:p>
      </dgm:t>
    </dgm:pt>
    <dgm:pt modelId="{CED0212D-D7B4-44FB-BBC6-17596FA1138D}" type="sibTrans" cxnId="{00BC2162-A295-4AD1-A703-9D6B2557DCA4}">
      <dgm:prSet/>
      <dgm:spPr/>
      <dgm:t>
        <a:bodyPr/>
        <a:lstStyle/>
        <a:p>
          <a:endParaRPr lang="zh-TW" altLang="en-US"/>
        </a:p>
      </dgm:t>
    </dgm:pt>
    <dgm:pt modelId="{E8355963-C492-4F07-8004-8A0F2EA43F05}">
      <dgm:prSet custT="1"/>
      <dgm:spPr/>
      <dgm:t>
        <a:bodyPr anchor="ctr"/>
        <a:lstStyle/>
        <a:p>
          <a:r>
            <a:rPr kumimoji="1" lang="zh-TW" altLang="zh-TW" sz="2400" dirty="0">
              <a:solidFill>
                <a:srgbClr val="080808"/>
              </a:solidFill>
              <a:latin typeface="標楷體" panose="03000509000000000000" pitchFamily="65" charset="-120"/>
              <a:ea typeface="標楷體" panose="03000509000000000000" pitchFamily="65" charset="-120"/>
            </a:rPr>
            <a:t>它是獲得先前瞭解的東西與即將瞭解的東西之間平衡的課程。</a:t>
          </a:r>
        </a:p>
      </dgm:t>
    </dgm:pt>
    <dgm:pt modelId="{8B4B2C7D-9F7B-4F82-B0E2-085753391FEB}" type="parTrans" cxnId="{570801D9-A4FE-4C9C-A955-5C700FFD825C}">
      <dgm:prSet/>
      <dgm:spPr/>
      <dgm:t>
        <a:bodyPr/>
        <a:lstStyle/>
        <a:p>
          <a:endParaRPr lang="zh-TW" altLang="en-US"/>
        </a:p>
      </dgm:t>
    </dgm:pt>
    <dgm:pt modelId="{59089573-52BC-4DDB-836D-CD75C6E1DC11}" type="sibTrans" cxnId="{570801D9-A4FE-4C9C-A955-5C700FFD825C}">
      <dgm:prSet/>
      <dgm:spPr/>
      <dgm:t>
        <a:bodyPr/>
        <a:lstStyle/>
        <a:p>
          <a:endParaRPr lang="zh-TW" altLang="en-US"/>
        </a:p>
      </dgm:t>
    </dgm:pt>
    <dgm:pt modelId="{DF0EED88-7DEB-46A8-88D2-534A81317973}" type="pres">
      <dgm:prSet presAssocID="{1C141FF5-4327-4F55-A9F4-93E470096287}" presName="linear" presStyleCnt="0">
        <dgm:presLayoutVars>
          <dgm:animLvl val="lvl"/>
          <dgm:resizeHandles val="exact"/>
        </dgm:presLayoutVars>
      </dgm:prSet>
      <dgm:spPr/>
    </dgm:pt>
    <dgm:pt modelId="{EF3A5BB1-DDBD-49FE-AFAD-5BA537A1CB63}" type="pres">
      <dgm:prSet presAssocID="{390B1AC0-F8C1-45A5-BD0B-589734840692}" presName="parentText" presStyleLbl="node1" presStyleIdx="0" presStyleCnt="3" custLinFactNeighborX="-47" custLinFactNeighborY="-18219">
        <dgm:presLayoutVars>
          <dgm:chMax val="0"/>
          <dgm:bulletEnabled val="1"/>
        </dgm:presLayoutVars>
      </dgm:prSet>
      <dgm:spPr/>
    </dgm:pt>
    <dgm:pt modelId="{E749A493-336A-42D7-A02C-8983C695E19B}" type="pres">
      <dgm:prSet presAssocID="{390B1AC0-F8C1-45A5-BD0B-589734840692}" presName="childText" presStyleLbl="revTx" presStyleIdx="0" presStyleCnt="3" custScaleY="127995" custLinFactNeighborX="-47" custLinFactNeighborY="6520">
        <dgm:presLayoutVars>
          <dgm:bulletEnabled val="1"/>
        </dgm:presLayoutVars>
      </dgm:prSet>
      <dgm:spPr/>
    </dgm:pt>
    <dgm:pt modelId="{6F6C6EED-397E-481F-9674-F87DE4E85839}" type="pres">
      <dgm:prSet presAssocID="{6A99C104-5178-49E5-919D-03DD2E6ED70E}" presName="parentText" presStyleLbl="node1" presStyleIdx="1" presStyleCnt="3">
        <dgm:presLayoutVars>
          <dgm:chMax val="0"/>
          <dgm:bulletEnabled val="1"/>
        </dgm:presLayoutVars>
      </dgm:prSet>
      <dgm:spPr/>
    </dgm:pt>
    <dgm:pt modelId="{1D9856FC-F0C1-4671-B186-DFABD3643244}" type="pres">
      <dgm:prSet presAssocID="{6A99C104-5178-49E5-919D-03DD2E6ED70E}" presName="childText" presStyleLbl="revTx" presStyleIdx="1" presStyleCnt="3">
        <dgm:presLayoutVars>
          <dgm:bulletEnabled val="1"/>
        </dgm:presLayoutVars>
      </dgm:prSet>
      <dgm:spPr/>
    </dgm:pt>
    <dgm:pt modelId="{9D1562F2-20E5-4FE4-AA5C-0121830290C3}" type="pres">
      <dgm:prSet presAssocID="{E690B4EC-7D0D-421C-AB74-790F07A5C0BE}" presName="parentText" presStyleLbl="node1" presStyleIdx="2" presStyleCnt="3">
        <dgm:presLayoutVars>
          <dgm:chMax val="0"/>
          <dgm:bulletEnabled val="1"/>
        </dgm:presLayoutVars>
      </dgm:prSet>
      <dgm:spPr/>
    </dgm:pt>
    <dgm:pt modelId="{71F94BE5-6EC3-428C-87E3-EE7AF3DDCA3C}" type="pres">
      <dgm:prSet presAssocID="{E690B4EC-7D0D-421C-AB74-790F07A5C0BE}" presName="childText" presStyleLbl="revTx" presStyleIdx="2" presStyleCnt="3">
        <dgm:presLayoutVars>
          <dgm:bulletEnabled val="1"/>
        </dgm:presLayoutVars>
      </dgm:prSet>
      <dgm:spPr/>
    </dgm:pt>
  </dgm:ptLst>
  <dgm:cxnLst>
    <dgm:cxn modelId="{D5205408-7130-4E4C-BC13-59D10CF8259B}" type="presOf" srcId="{E8355963-C492-4F07-8004-8A0F2EA43F05}" destId="{71F94BE5-6EC3-428C-87E3-EE7AF3DDCA3C}" srcOrd="0" destOrd="1" presId="urn:microsoft.com/office/officeart/2005/8/layout/vList2"/>
    <dgm:cxn modelId="{973D9E27-65E9-4862-A7A7-09505F797705}" type="presOf" srcId="{0D58E8E5-8A17-46D3-B181-02DA98AFBF07}" destId="{E749A493-336A-42D7-A02C-8983C695E19B}" srcOrd="0" destOrd="0" presId="urn:microsoft.com/office/officeart/2005/8/layout/vList2"/>
    <dgm:cxn modelId="{7465283D-C5BF-4A0E-BF4C-95D8045BE066}" type="presOf" srcId="{54812FDE-BA8E-4D4F-85B9-C51D331A2D0C}" destId="{71F94BE5-6EC3-428C-87E3-EE7AF3DDCA3C}" srcOrd="0" destOrd="0" presId="urn:microsoft.com/office/officeart/2005/8/layout/vList2"/>
    <dgm:cxn modelId="{00BC2162-A295-4AD1-A703-9D6B2557DCA4}" srcId="{E690B4EC-7D0D-421C-AB74-790F07A5C0BE}" destId="{54812FDE-BA8E-4D4F-85B9-C51D331A2D0C}" srcOrd="0" destOrd="0" parTransId="{138361E8-8129-4528-80B2-ACEC5D9AB03C}" sibTransId="{CED0212D-D7B4-44FB-BBC6-17596FA1138D}"/>
    <dgm:cxn modelId="{4C6A4B47-F145-4063-9046-30EC94C945F9}" srcId="{1C141FF5-4327-4F55-A9F4-93E470096287}" destId="{6A99C104-5178-49E5-919D-03DD2E6ED70E}" srcOrd="1" destOrd="0" parTransId="{20E48F9D-3DF4-422A-91AD-93DD4AA77FFB}" sibTransId="{BE8BA2E3-C684-487A-90C5-AC58EC9B38BC}"/>
    <dgm:cxn modelId="{1EB4336F-2236-412B-96A0-76625DA50C2F}" srcId="{6A99C104-5178-49E5-919D-03DD2E6ED70E}" destId="{4D1E47EB-5D9B-4047-BD0D-F01F90F2BD39}" srcOrd="0" destOrd="0" parTransId="{CB18B69D-E093-47F1-91D2-7227C00AF9ED}" sibTransId="{1A07706B-06D8-463D-B5E4-5A4CB6998F34}"/>
    <dgm:cxn modelId="{B0A94357-F05E-43C9-9C9A-A5DC312F0815}" srcId="{1C141FF5-4327-4F55-A9F4-93E470096287}" destId="{E690B4EC-7D0D-421C-AB74-790F07A5C0BE}" srcOrd="2" destOrd="0" parTransId="{76AA479D-B8AE-493F-9D36-AFFE08309238}" sibTransId="{E2D033CB-8D50-4062-B659-4652D6B4A3FA}"/>
    <dgm:cxn modelId="{D1F7599C-7C10-4C76-AE60-862952C37917}" type="presOf" srcId="{1C141FF5-4327-4F55-A9F4-93E470096287}" destId="{DF0EED88-7DEB-46A8-88D2-534A81317973}" srcOrd="0" destOrd="0" presId="urn:microsoft.com/office/officeart/2005/8/layout/vList2"/>
    <dgm:cxn modelId="{8DACE8AE-A73F-455D-91E3-0289820334F4}" type="presOf" srcId="{F418BA65-1ABC-49C5-BBE2-8192C1304E93}" destId="{E749A493-336A-42D7-A02C-8983C695E19B}" srcOrd="0" destOrd="1" presId="urn:microsoft.com/office/officeart/2005/8/layout/vList2"/>
    <dgm:cxn modelId="{672D98B3-C941-44E4-8D94-E32D68FA9456}" srcId="{6A99C104-5178-49E5-919D-03DD2E6ED70E}" destId="{B8233F7A-D05B-46D4-A998-2826857F6AD2}" srcOrd="1" destOrd="0" parTransId="{4E8AA760-163C-4871-8ADC-62C596839D55}" sibTransId="{87F77321-9832-4128-8FAA-D9F073139F0D}"/>
    <dgm:cxn modelId="{C49042B7-16E1-4C5C-8C72-7C9954CD68C7}" type="presOf" srcId="{B8233F7A-D05B-46D4-A998-2826857F6AD2}" destId="{1D9856FC-F0C1-4671-B186-DFABD3643244}" srcOrd="0" destOrd="1" presId="urn:microsoft.com/office/officeart/2005/8/layout/vList2"/>
    <dgm:cxn modelId="{8B5E20BD-A3B1-46C9-9A34-0AF40C106339}" type="presOf" srcId="{390B1AC0-F8C1-45A5-BD0B-589734840692}" destId="{EF3A5BB1-DDBD-49FE-AFAD-5BA537A1CB63}" srcOrd="0" destOrd="0" presId="urn:microsoft.com/office/officeart/2005/8/layout/vList2"/>
    <dgm:cxn modelId="{FBD76CC3-EC32-478B-BCF5-A13451982628}" type="presOf" srcId="{4D1E47EB-5D9B-4047-BD0D-F01F90F2BD39}" destId="{1D9856FC-F0C1-4671-B186-DFABD3643244}" srcOrd="0" destOrd="0" presId="urn:microsoft.com/office/officeart/2005/8/layout/vList2"/>
    <dgm:cxn modelId="{F526CDD5-48A0-473D-8912-EAB93C58E6CA}" srcId="{1C141FF5-4327-4F55-A9F4-93E470096287}" destId="{390B1AC0-F8C1-45A5-BD0B-589734840692}" srcOrd="0" destOrd="0" parTransId="{E9100A7D-513A-4A57-AC8D-E6623133D334}" sibTransId="{5BCFDA2A-466A-4677-A3E7-3AEE46DB1FC3}"/>
    <dgm:cxn modelId="{570801D9-A4FE-4C9C-A955-5C700FFD825C}" srcId="{E690B4EC-7D0D-421C-AB74-790F07A5C0BE}" destId="{E8355963-C492-4F07-8004-8A0F2EA43F05}" srcOrd="1" destOrd="0" parTransId="{8B4B2C7D-9F7B-4F82-B0E2-085753391FEB}" sibTransId="{59089573-52BC-4DDB-836D-CD75C6E1DC11}"/>
    <dgm:cxn modelId="{0AF276DD-89B9-47A1-B865-B9EECC13E0A2}" type="presOf" srcId="{6A99C104-5178-49E5-919D-03DD2E6ED70E}" destId="{6F6C6EED-397E-481F-9674-F87DE4E85839}" srcOrd="0" destOrd="0" presId="urn:microsoft.com/office/officeart/2005/8/layout/vList2"/>
    <dgm:cxn modelId="{E66716EE-1B03-46A6-83BE-53E24CA9C350}" srcId="{390B1AC0-F8C1-45A5-BD0B-589734840692}" destId="{F418BA65-1ABC-49C5-BBE2-8192C1304E93}" srcOrd="1" destOrd="0" parTransId="{54B3F042-D577-4594-88BC-E6AD31D17413}" sibTransId="{E532F88E-950D-499E-A215-5378FA48770F}"/>
    <dgm:cxn modelId="{7E62DDEF-44FE-4339-8A64-932D4CFDA0D0}" srcId="{390B1AC0-F8C1-45A5-BD0B-589734840692}" destId="{0D58E8E5-8A17-46D3-B181-02DA98AFBF07}" srcOrd="0" destOrd="0" parTransId="{F414BC14-6219-445A-8147-F7D5C8D45212}" sibTransId="{6E15EA90-CAE2-4D3E-AA41-CB82FC27DBB9}"/>
    <dgm:cxn modelId="{75ADE3F6-6571-47DF-AAE4-35328A7D2CD4}" type="presOf" srcId="{E690B4EC-7D0D-421C-AB74-790F07A5C0BE}" destId="{9D1562F2-20E5-4FE4-AA5C-0121830290C3}" srcOrd="0" destOrd="0" presId="urn:microsoft.com/office/officeart/2005/8/layout/vList2"/>
    <dgm:cxn modelId="{DE1F3BF8-21CE-4A11-8196-AD9F0639C2F7}" type="presParOf" srcId="{DF0EED88-7DEB-46A8-88D2-534A81317973}" destId="{EF3A5BB1-DDBD-49FE-AFAD-5BA537A1CB63}" srcOrd="0" destOrd="0" presId="urn:microsoft.com/office/officeart/2005/8/layout/vList2"/>
    <dgm:cxn modelId="{14D2AF20-E9C1-4E00-978A-1FCC79296D78}" type="presParOf" srcId="{DF0EED88-7DEB-46A8-88D2-534A81317973}" destId="{E749A493-336A-42D7-A02C-8983C695E19B}" srcOrd="1" destOrd="0" presId="urn:microsoft.com/office/officeart/2005/8/layout/vList2"/>
    <dgm:cxn modelId="{E72AE590-54B4-492B-A407-5293420F4DCD}" type="presParOf" srcId="{DF0EED88-7DEB-46A8-88D2-534A81317973}" destId="{6F6C6EED-397E-481F-9674-F87DE4E85839}" srcOrd="2" destOrd="0" presId="urn:microsoft.com/office/officeart/2005/8/layout/vList2"/>
    <dgm:cxn modelId="{2A0F321D-2D7A-4040-9302-9C8B9C7B1B5D}" type="presParOf" srcId="{DF0EED88-7DEB-46A8-88D2-534A81317973}" destId="{1D9856FC-F0C1-4671-B186-DFABD3643244}" srcOrd="3" destOrd="0" presId="urn:microsoft.com/office/officeart/2005/8/layout/vList2"/>
    <dgm:cxn modelId="{8EC646E1-1D32-4B73-B55A-8F78D909E3D4}" type="presParOf" srcId="{DF0EED88-7DEB-46A8-88D2-534A81317973}" destId="{9D1562F2-20E5-4FE4-AA5C-0121830290C3}" srcOrd="4" destOrd="0" presId="urn:microsoft.com/office/officeart/2005/8/layout/vList2"/>
    <dgm:cxn modelId="{79853DDA-A3C8-4662-9CD3-852102F4378F}" type="presParOf" srcId="{DF0EED88-7DEB-46A8-88D2-534A81317973}" destId="{71F94BE5-6EC3-428C-87E3-EE7AF3DDCA3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141FF5-4327-4F55-A9F4-93E470096287}"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zh-TW" altLang="en-US"/>
        </a:p>
      </dgm:t>
    </dgm:pt>
    <dgm:pt modelId="{390B1AC0-F8C1-45A5-BD0B-589734840692}">
      <dgm:prSet custT="1"/>
      <dgm:spPr/>
      <dgm:t>
        <a:bodyPr anchor="ctr"/>
        <a:lstStyle/>
        <a:p>
          <a:pPr rtl="0"/>
          <a:r>
            <a:rPr kumimoji="1" lang="en-US" altLang="zh-TW" sz="2400" b="0" dirty="0">
              <a:solidFill>
                <a:srgbClr val="080808"/>
              </a:solidFill>
              <a:latin typeface="標楷體" panose="03000509000000000000" pitchFamily="65" charset="-120"/>
              <a:ea typeface="標楷體" panose="03000509000000000000" pitchFamily="65" charset="-120"/>
            </a:rPr>
            <a:t>1.</a:t>
          </a:r>
          <a:r>
            <a:rPr kumimoji="1" lang="zh-TW" altLang="zh-TW" sz="2400" b="0" dirty="0">
              <a:solidFill>
                <a:srgbClr val="080808"/>
              </a:solidFill>
              <a:latin typeface="標楷體" panose="03000509000000000000" pitchFamily="65" charset="-120"/>
              <a:ea typeface="標楷體" panose="03000509000000000000" pitchFamily="65" charset="-120"/>
            </a:rPr>
            <a:t>兒童的學習受限於「當時發展階段的一般束縛」。</a:t>
          </a:r>
          <a:endParaRPr lang="zh-TW" sz="2400" b="0" dirty="0">
            <a:solidFill>
              <a:srgbClr val="080808"/>
            </a:solidFill>
            <a:latin typeface="標楷體" panose="03000509000000000000" pitchFamily="65" charset="-120"/>
            <a:ea typeface="標楷體" panose="03000509000000000000" pitchFamily="65" charset="-120"/>
          </a:endParaRPr>
        </a:p>
      </dgm:t>
    </dgm:pt>
    <dgm:pt modelId="{E9100A7D-513A-4A57-AC8D-E6623133D334}" type="parTrans" cxnId="{F526CDD5-48A0-473D-8912-EAB93C58E6CA}">
      <dgm:prSet/>
      <dgm:spPr/>
      <dgm:t>
        <a:bodyPr/>
        <a:lstStyle/>
        <a:p>
          <a:endParaRPr lang="zh-TW" altLang="en-US"/>
        </a:p>
      </dgm:t>
    </dgm:pt>
    <dgm:pt modelId="{5BCFDA2A-466A-4677-A3E7-3AEE46DB1FC3}" type="sibTrans" cxnId="{F526CDD5-48A0-473D-8912-EAB93C58E6CA}">
      <dgm:prSet/>
      <dgm:spPr/>
      <dgm:t>
        <a:bodyPr/>
        <a:lstStyle/>
        <a:p>
          <a:endParaRPr lang="zh-TW" altLang="en-US"/>
        </a:p>
      </dgm:t>
    </dgm:pt>
    <dgm:pt modelId="{41589B22-C52F-4AA9-BED4-02CA1D0F0701}">
      <dgm:prSet custT="1"/>
      <dgm:spPr/>
      <dgm:t>
        <a:bodyPr/>
        <a:lstStyle/>
        <a:p>
          <a:r>
            <a:rPr kumimoji="1" lang="zh-TW" altLang="zh-TW" sz="2400" b="0" dirty="0">
              <a:solidFill>
                <a:srgbClr val="080808"/>
              </a:solidFill>
              <a:latin typeface="標楷體" panose="03000509000000000000" pitchFamily="65" charset="-120"/>
              <a:ea typeface="標楷體" panose="03000509000000000000" pitchFamily="65" charset="-120"/>
            </a:rPr>
            <a:t>ＥＸ：要知道兒童可能學習的方向，必先知道兒童的發展階段。</a:t>
          </a:r>
        </a:p>
      </dgm:t>
    </dgm:pt>
    <dgm:pt modelId="{38999BAD-8923-4FF4-8188-1E43D4D72C6D}" type="parTrans" cxnId="{87858CBF-DEB0-4789-A88C-BA530E9DF901}">
      <dgm:prSet/>
      <dgm:spPr/>
      <dgm:t>
        <a:bodyPr/>
        <a:lstStyle/>
        <a:p>
          <a:endParaRPr lang="zh-TW" altLang="en-US"/>
        </a:p>
      </dgm:t>
    </dgm:pt>
    <dgm:pt modelId="{8B6818B6-8E5F-409B-A3A2-C84095A36333}" type="sibTrans" cxnId="{87858CBF-DEB0-4789-A88C-BA530E9DF901}">
      <dgm:prSet/>
      <dgm:spPr/>
      <dgm:t>
        <a:bodyPr/>
        <a:lstStyle/>
        <a:p>
          <a:endParaRPr lang="zh-TW" altLang="en-US"/>
        </a:p>
      </dgm:t>
    </dgm:pt>
    <dgm:pt modelId="{0C8CD2FE-FAF4-463A-A198-598F41FA236F}">
      <dgm:prSet custT="1"/>
      <dgm:spPr/>
      <dgm:t>
        <a:bodyPr/>
        <a:lstStyle/>
        <a:p>
          <a:r>
            <a:rPr kumimoji="1" lang="en-US" altLang="zh-TW" sz="2400" b="0" dirty="0">
              <a:solidFill>
                <a:srgbClr val="080808"/>
              </a:solidFill>
              <a:latin typeface="標楷體" panose="03000509000000000000" pitchFamily="65" charset="-120"/>
              <a:ea typeface="標楷體" panose="03000509000000000000" pitchFamily="65" charset="-120"/>
            </a:rPr>
            <a:t>2.</a:t>
          </a:r>
          <a:r>
            <a:rPr kumimoji="1" lang="zh-TW" altLang="zh-TW" sz="2400" b="0" dirty="0">
              <a:solidFill>
                <a:srgbClr val="080808"/>
              </a:solidFill>
              <a:latin typeface="標楷體" panose="03000509000000000000" pitchFamily="65" charset="-120"/>
              <a:ea typeface="標楷體" panose="03000509000000000000" pitchFamily="65" charset="-120"/>
            </a:rPr>
            <a:t>發展階段的約束意思是兒童所能學到有關本階段的概念將會顯著改變，成為兒童初步認知階段的功能。</a:t>
          </a:r>
        </a:p>
      </dgm:t>
    </dgm:pt>
    <dgm:pt modelId="{797F9E5B-5C1A-40D6-AE9F-8C6E662ADE1F}" type="parTrans" cxnId="{DC60288A-CF7B-4603-912B-BECCEE702F31}">
      <dgm:prSet/>
      <dgm:spPr/>
      <dgm:t>
        <a:bodyPr/>
        <a:lstStyle/>
        <a:p>
          <a:endParaRPr lang="zh-TW" altLang="en-US"/>
        </a:p>
      </dgm:t>
    </dgm:pt>
    <dgm:pt modelId="{5FACF063-0E52-49EE-AC45-AB2E995BCD89}" type="sibTrans" cxnId="{DC60288A-CF7B-4603-912B-BECCEE702F31}">
      <dgm:prSet/>
      <dgm:spPr/>
      <dgm:t>
        <a:bodyPr/>
        <a:lstStyle/>
        <a:p>
          <a:endParaRPr lang="zh-TW" altLang="en-US"/>
        </a:p>
      </dgm:t>
    </dgm:pt>
    <dgm:pt modelId="{BA4383B8-4158-4771-8F47-F90B0AAAE61A}" type="pres">
      <dgm:prSet presAssocID="{1C141FF5-4327-4F55-A9F4-93E470096287}" presName="linear" presStyleCnt="0">
        <dgm:presLayoutVars>
          <dgm:dir/>
          <dgm:animLvl val="lvl"/>
          <dgm:resizeHandles val="exact"/>
        </dgm:presLayoutVars>
      </dgm:prSet>
      <dgm:spPr/>
    </dgm:pt>
    <dgm:pt modelId="{4CF9F97C-1201-46D4-90EE-29726F290AD8}" type="pres">
      <dgm:prSet presAssocID="{390B1AC0-F8C1-45A5-BD0B-589734840692}" presName="parentLin" presStyleCnt="0"/>
      <dgm:spPr/>
    </dgm:pt>
    <dgm:pt modelId="{209936B9-C5F9-47E5-8FD8-93589E7AEF5A}" type="pres">
      <dgm:prSet presAssocID="{390B1AC0-F8C1-45A5-BD0B-589734840692}" presName="parentLeftMargin" presStyleLbl="node1" presStyleIdx="0" presStyleCnt="2"/>
      <dgm:spPr/>
    </dgm:pt>
    <dgm:pt modelId="{6EEFE058-842B-4FDD-809C-8A7A0F629824}" type="pres">
      <dgm:prSet presAssocID="{390B1AC0-F8C1-45A5-BD0B-589734840692}" presName="parentText" presStyleLbl="node1" presStyleIdx="0" presStyleCnt="2" custScaleX="121077" custScaleY="69190">
        <dgm:presLayoutVars>
          <dgm:chMax val="0"/>
          <dgm:bulletEnabled val="1"/>
        </dgm:presLayoutVars>
      </dgm:prSet>
      <dgm:spPr/>
    </dgm:pt>
    <dgm:pt modelId="{42EE79E1-D64B-47D2-8EFC-DC9808E965C8}" type="pres">
      <dgm:prSet presAssocID="{390B1AC0-F8C1-45A5-BD0B-589734840692}" presName="negativeSpace" presStyleCnt="0"/>
      <dgm:spPr/>
    </dgm:pt>
    <dgm:pt modelId="{48662596-87F7-45AD-B399-D0F91115DD07}" type="pres">
      <dgm:prSet presAssocID="{390B1AC0-F8C1-45A5-BD0B-589734840692}" presName="childText" presStyleLbl="conFgAcc1" presStyleIdx="0" presStyleCnt="2">
        <dgm:presLayoutVars>
          <dgm:bulletEnabled val="1"/>
        </dgm:presLayoutVars>
      </dgm:prSet>
      <dgm:spPr/>
    </dgm:pt>
    <dgm:pt modelId="{C308F444-EDA0-41BD-952C-A0CEA3971EE8}" type="pres">
      <dgm:prSet presAssocID="{5BCFDA2A-466A-4677-A3E7-3AEE46DB1FC3}" presName="spaceBetweenRectangles" presStyleCnt="0"/>
      <dgm:spPr/>
    </dgm:pt>
    <dgm:pt modelId="{4660C999-5F5B-48B5-840E-E60358068953}" type="pres">
      <dgm:prSet presAssocID="{0C8CD2FE-FAF4-463A-A198-598F41FA236F}" presName="parentLin" presStyleCnt="0"/>
      <dgm:spPr/>
    </dgm:pt>
    <dgm:pt modelId="{8E6EBAEA-D370-4964-800C-609B41301774}" type="pres">
      <dgm:prSet presAssocID="{0C8CD2FE-FAF4-463A-A198-598F41FA236F}" presName="parentLeftMargin" presStyleLbl="node1" presStyleIdx="0" presStyleCnt="2"/>
      <dgm:spPr/>
    </dgm:pt>
    <dgm:pt modelId="{B248D606-8340-4D46-ADE2-994CCA6B855C}" type="pres">
      <dgm:prSet presAssocID="{0C8CD2FE-FAF4-463A-A198-598F41FA236F}" presName="parentText" presStyleLbl="node1" presStyleIdx="1" presStyleCnt="2" custScaleX="141761">
        <dgm:presLayoutVars>
          <dgm:chMax val="0"/>
          <dgm:bulletEnabled val="1"/>
        </dgm:presLayoutVars>
      </dgm:prSet>
      <dgm:spPr/>
    </dgm:pt>
    <dgm:pt modelId="{03E2428C-DC42-4E5C-95C2-B16341F238DC}" type="pres">
      <dgm:prSet presAssocID="{0C8CD2FE-FAF4-463A-A198-598F41FA236F}" presName="negativeSpace" presStyleCnt="0"/>
      <dgm:spPr/>
    </dgm:pt>
    <dgm:pt modelId="{1C7F40D8-9BD1-400C-8E48-F3DBC4E3B122}" type="pres">
      <dgm:prSet presAssocID="{0C8CD2FE-FAF4-463A-A198-598F41FA236F}" presName="childText" presStyleLbl="conFgAcc1" presStyleIdx="1" presStyleCnt="2">
        <dgm:presLayoutVars>
          <dgm:bulletEnabled val="1"/>
        </dgm:presLayoutVars>
      </dgm:prSet>
      <dgm:spPr/>
    </dgm:pt>
  </dgm:ptLst>
  <dgm:cxnLst>
    <dgm:cxn modelId="{E81A5519-8899-4BF9-A627-EE6B697A1AD1}" type="presOf" srcId="{41589B22-C52F-4AA9-BED4-02CA1D0F0701}" destId="{48662596-87F7-45AD-B399-D0F91115DD07}" srcOrd="0" destOrd="0" presId="urn:microsoft.com/office/officeart/2005/8/layout/list1"/>
    <dgm:cxn modelId="{A6F1AA28-AEC8-4F53-AB1B-898CF9BFF1DE}" type="presOf" srcId="{390B1AC0-F8C1-45A5-BD0B-589734840692}" destId="{209936B9-C5F9-47E5-8FD8-93589E7AEF5A}" srcOrd="0" destOrd="0" presId="urn:microsoft.com/office/officeart/2005/8/layout/list1"/>
    <dgm:cxn modelId="{A9FBEB31-E4A1-4A98-BD7D-D3DC01C7CDAA}" type="presOf" srcId="{1C141FF5-4327-4F55-A9F4-93E470096287}" destId="{BA4383B8-4158-4771-8F47-F90B0AAAE61A}" srcOrd="0" destOrd="0" presId="urn:microsoft.com/office/officeart/2005/8/layout/list1"/>
    <dgm:cxn modelId="{DAE11A70-221E-4734-924F-29D29B3C2D33}" type="presOf" srcId="{0C8CD2FE-FAF4-463A-A198-598F41FA236F}" destId="{8E6EBAEA-D370-4964-800C-609B41301774}" srcOrd="0" destOrd="0" presId="urn:microsoft.com/office/officeart/2005/8/layout/list1"/>
    <dgm:cxn modelId="{DC60288A-CF7B-4603-912B-BECCEE702F31}" srcId="{1C141FF5-4327-4F55-A9F4-93E470096287}" destId="{0C8CD2FE-FAF4-463A-A198-598F41FA236F}" srcOrd="1" destOrd="0" parTransId="{797F9E5B-5C1A-40D6-AE9F-8C6E662ADE1F}" sibTransId="{5FACF063-0E52-49EE-AC45-AB2E995BCD89}"/>
    <dgm:cxn modelId="{87858CBF-DEB0-4789-A88C-BA530E9DF901}" srcId="{390B1AC0-F8C1-45A5-BD0B-589734840692}" destId="{41589B22-C52F-4AA9-BED4-02CA1D0F0701}" srcOrd="0" destOrd="0" parTransId="{38999BAD-8923-4FF4-8188-1E43D4D72C6D}" sibTransId="{8B6818B6-8E5F-409B-A3A2-C84095A36333}"/>
    <dgm:cxn modelId="{F526CDD5-48A0-473D-8912-EAB93C58E6CA}" srcId="{1C141FF5-4327-4F55-A9F4-93E470096287}" destId="{390B1AC0-F8C1-45A5-BD0B-589734840692}" srcOrd="0" destOrd="0" parTransId="{E9100A7D-513A-4A57-AC8D-E6623133D334}" sibTransId="{5BCFDA2A-466A-4677-A3E7-3AEE46DB1FC3}"/>
    <dgm:cxn modelId="{9BE417D6-3D56-4C86-BD54-AAC9E1234435}" type="presOf" srcId="{390B1AC0-F8C1-45A5-BD0B-589734840692}" destId="{6EEFE058-842B-4FDD-809C-8A7A0F629824}" srcOrd="1" destOrd="0" presId="urn:microsoft.com/office/officeart/2005/8/layout/list1"/>
    <dgm:cxn modelId="{61C4E5E0-108F-4053-8914-1C6733A85296}" type="presOf" srcId="{0C8CD2FE-FAF4-463A-A198-598F41FA236F}" destId="{B248D606-8340-4D46-ADE2-994CCA6B855C}" srcOrd="1" destOrd="0" presId="urn:microsoft.com/office/officeart/2005/8/layout/list1"/>
    <dgm:cxn modelId="{FD8BD428-360A-4C1F-BC0E-095A11B74F5E}" type="presParOf" srcId="{BA4383B8-4158-4771-8F47-F90B0AAAE61A}" destId="{4CF9F97C-1201-46D4-90EE-29726F290AD8}" srcOrd="0" destOrd="0" presId="urn:microsoft.com/office/officeart/2005/8/layout/list1"/>
    <dgm:cxn modelId="{F801E498-141D-4B50-9EAC-F68473368580}" type="presParOf" srcId="{4CF9F97C-1201-46D4-90EE-29726F290AD8}" destId="{209936B9-C5F9-47E5-8FD8-93589E7AEF5A}" srcOrd="0" destOrd="0" presId="urn:microsoft.com/office/officeart/2005/8/layout/list1"/>
    <dgm:cxn modelId="{81B403F9-5ECD-4546-8610-8962DDC94AE2}" type="presParOf" srcId="{4CF9F97C-1201-46D4-90EE-29726F290AD8}" destId="{6EEFE058-842B-4FDD-809C-8A7A0F629824}" srcOrd="1" destOrd="0" presId="urn:microsoft.com/office/officeart/2005/8/layout/list1"/>
    <dgm:cxn modelId="{357484BF-7560-4AFF-9A78-C76401AC3A09}" type="presParOf" srcId="{BA4383B8-4158-4771-8F47-F90B0AAAE61A}" destId="{42EE79E1-D64B-47D2-8EFC-DC9808E965C8}" srcOrd="1" destOrd="0" presId="urn:microsoft.com/office/officeart/2005/8/layout/list1"/>
    <dgm:cxn modelId="{B1DA51A8-0D28-45B9-9C50-87E56A080A64}" type="presParOf" srcId="{BA4383B8-4158-4771-8F47-F90B0AAAE61A}" destId="{48662596-87F7-45AD-B399-D0F91115DD07}" srcOrd="2" destOrd="0" presId="urn:microsoft.com/office/officeart/2005/8/layout/list1"/>
    <dgm:cxn modelId="{3907906D-D174-44C6-B1A1-65955A1AD3C7}" type="presParOf" srcId="{BA4383B8-4158-4771-8F47-F90B0AAAE61A}" destId="{C308F444-EDA0-41BD-952C-A0CEA3971EE8}" srcOrd="3" destOrd="0" presId="urn:microsoft.com/office/officeart/2005/8/layout/list1"/>
    <dgm:cxn modelId="{F06E6CD8-0F42-4C42-B203-0A7F3B88A5EF}" type="presParOf" srcId="{BA4383B8-4158-4771-8F47-F90B0AAAE61A}" destId="{4660C999-5F5B-48B5-840E-E60358068953}" srcOrd="4" destOrd="0" presId="urn:microsoft.com/office/officeart/2005/8/layout/list1"/>
    <dgm:cxn modelId="{3EACC63D-AD11-4F71-9EB1-FE1E1D2A5FE8}" type="presParOf" srcId="{4660C999-5F5B-48B5-840E-E60358068953}" destId="{8E6EBAEA-D370-4964-800C-609B41301774}" srcOrd="0" destOrd="0" presId="urn:microsoft.com/office/officeart/2005/8/layout/list1"/>
    <dgm:cxn modelId="{01E0B32E-3779-41B9-A5CF-1B4123CD9B55}" type="presParOf" srcId="{4660C999-5F5B-48B5-840E-E60358068953}" destId="{B248D606-8340-4D46-ADE2-994CCA6B855C}" srcOrd="1" destOrd="0" presId="urn:microsoft.com/office/officeart/2005/8/layout/list1"/>
    <dgm:cxn modelId="{83DB3508-7BC9-4914-BCC8-9DA77F9786F1}" type="presParOf" srcId="{BA4383B8-4158-4771-8F47-F90B0AAAE61A}" destId="{03E2428C-DC42-4E5C-95C2-B16341F238DC}" srcOrd="5" destOrd="0" presId="urn:microsoft.com/office/officeart/2005/8/layout/list1"/>
    <dgm:cxn modelId="{2A2F695A-E914-44D1-A8B9-C32478315B7B}" type="presParOf" srcId="{BA4383B8-4158-4771-8F47-F90B0AAAE61A}" destId="{1C7F40D8-9BD1-400C-8E48-F3DBC4E3B122}"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141FF5-4327-4F55-A9F4-93E470096287}" type="doc">
      <dgm:prSet loTypeId="urn:microsoft.com/office/officeart/2005/8/layout/list1" loCatId="list" qsTypeId="urn:microsoft.com/office/officeart/2005/8/quickstyle/3d3" qsCatId="3D" csTypeId="urn:microsoft.com/office/officeart/2005/8/colors/colorful3" csCatId="colorful" phldr="1"/>
      <dgm:spPr/>
      <dgm:t>
        <a:bodyPr/>
        <a:lstStyle/>
        <a:p>
          <a:endParaRPr lang="zh-TW" altLang="en-US"/>
        </a:p>
      </dgm:t>
    </dgm:pt>
    <dgm:pt modelId="{390B1AC0-F8C1-45A5-BD0B-589734840692}">
      <dgm:prSet custT="1"/>
      <dgm:spPr/>
      <dgm:t>
        <a:bodyPr anchor="ctr"/>
        <a:lstStyle/>
        <a:p>
          <a:pPr rtl="0"/>
          <a:r>
            <a:rPr kumimoji="1" lang="en-US" altLang="zh-TW" sz="2400" b="0" dirty="0">
              <a:solidFill>
                <a:srgbClr val="080808"/>
              </a:solidFill>
              <a:latin typeface="標楷體" panose="03000509000000000000" pitchFamily="65" charset="-120"/>
              <a:ea typeface="標楷體" panose="03000509000000000000" pitchFamily="65" charset="-120"/>
            </a:rPr>
            <a:t>3.</a:t>
          </a:r>
          <a:r>
            <a:rPr kumimoji="1" lang="zh-TW" altLang="zh-TW" sz="2400" b="0" dirty="0">
              <a:solidFill>
                <a:srgbClr val="080808"/>
              </a:solidFill>
              <a:latin typeface="標楷體" panose="03000509000000000000" pitchFamily="65" charset="-120"/>
              <a:ea typeface="標楷體" panose="03000509000000000000" pitchFamily="65" charset="-120"/>
            </a:rPr>
            <a:t>學習的要素是教導兒童把已經發展的認知結構應用於新的學習內容當中。</a:t>
          </a:r>
          <a:endParaRPr lang="zh-TW" sz="2400" b="0" dirty="0">
            <a:solidFill>
              <a:srgbClr val="080808"/>
            </a:solidFill>
            <a:latin typeface="標楷體" panose="03000509000000000000" pitchFamily="65" charset="-120"/>
            <a:ea typeface="標楷體" panose="03000509000000000000" pitchFamily="65" charset="-120"/>
          </a:endParaRPr>
        </a:p>
      </dgm:t>
    </dgm:pt>
    <dgm:pt modelId="{E9100A7D-513A-4A57-AC8D-E6623133D334}" type="parTrans" cxnId="{F526CDD5-48A0-473D-8912-EAB93C58E6CA}">
      <dgm:prSet/>
      <dgm:spPr/>
      <dgm:t>
        <a:bodyPr/>
        <a:lstStyle/>
        <a:p>
          <a:endParaRPr lang="zh-TW" altLang="en-US"/>
        </a:p>
      </dgm:t>
    </dgm:pt>
    <dgm:pt modelId="{5BCFDA2A-466A-4677-A3E7-3AEE46DB1FC3}" type="sibTrans" cxnId="{F526CDD5-48A0-473D-8912-EAB93C58E6CA}">
      <dgm:prSet/>
      <dgm:spPr/>
      <dgm:t>
        <a:bodyPr/>
        <a:lstStyle/>
        <a:p>
          <a:endParaRPr lang="zh-TW" altLang="en-US"/>
        </a:p>
      </dgm:t>
    </dgm:pt>
    <dgm:pt modelId="{E608B5FC-650A-4D50-A23D-4C1621683CF8}">
      <dgm:prSet custT="1"/>
      <dgm:spPr/>
      <dgm:t>
        <a:bodyPr/>
        <a:lstStyle/>
        <a:p>
          <a:r>
            <a:rPr kumimoji="1" lang="en-US" altLang="zh-TW" sz="2400" b="0" dirty="0">
              <a:solidFill>
                <a:srgbClr val="080808"/>
              </a:solidFill>
              <a:latin typeface="標楷體" panose="03000509000000000000" pitchFamily="65" charset="-120"/>
              <a:ea typeface="標楷體" panose="03000509000000000000" pitchFamily="65" charset="-120"/>
            </a:rPr>
            <a:t>4.</a:t>
          </a:r>
          <a:r>
            <a:rPr kumimoji="1" lang="zh-TW" altLang="zh-TW" sz="2400" b="0" dirty="0">
              <a:solidFill>
                <a:srgbClr val="080808"/>
              </a:solidFill>
              <a:latin typeface="標楷體" panose="03000509000000000000" pitchFamily="65" charset="-120"/>
              <a:ea typeface="標楷體" panose="03000509000000000000" pitchFamily="65" charset="-120"/>
            </a:rPr>
            <a:t>由於兒童明顯地不能學會尚未具備的認知結構，教師不宜教導兒童一些與基本階段有關的概念。</a:t>
          </a:r>
        </a:p>
      </dgm:t>
    </dgm:pt>
    <dgm:pt modelId="{30E79BDB-1BDE-44D5-9A02-BF18EFB8EF28}" type="parTrans" cxnId="{8064D07A-8E5D-451A-9860-B0DC43C1F0D9}">
      <dgm:prSet/>
      <dgm:spPr/>
      <dgm:t>
        <a:bodyPr/>
        <a:lstStyle/>
        <a:p>
          <a:endParaRPr lang="zh-TW" altLang="en-US"/>
        </a:p>
      </dgm:t>
    </dgm:pt>
    <dgm:pt modelId="{5113B442-45EF-4031-963F-718840092837}" type="sibTrans" cxnId="{8064D07A-8E5D-451A-9860-B0DC43C1F0D9}">
      <dgm:prSet/>
      <dgm:spPr/>
      <dgm:t>
        <a:bodyPr/>
        <a:lstStyle/>
        <a:p>
          <a:endParaRPr lang="zh-TW" altLang="en-US"/>
        </a:p>
      </dgm:t>
    </dgm:pt>
    <dgm:pt modelId="{154D222B-B0A4-46C5-BF5B-0A595488FFEB}">
      <dgm:prSet custT="1"/>
      <dgm:spPr/>
      <dgm:t>
        <a:bodyPr/>
        <a:lstStyle/>
        <a:p>
          <a:r>
            <a:rPr kumimoji="1" lang="zh-TW" altLang="zh-TW" sz="2400" b="0" dirty="0">
              <a:solidFill>
                <a:srgbClr val="080808"/>
              </a:solidFill>
              <a:latin typeface="標楷體" panose="03000509000000000000" pitchFamily="65" charset="-120"/>
              <a:ea typeface="標楷體" panose="03000509000000000000" pitchFamily="65" charset="-120"/>
            </a:rPr>
            <a:t>ＥＸ：兒童他的骨骼尚未發展到適當的階段時，不宜教導寫字。</a:t>
          </a:r>
        </a:p>
      </dgm:t>
    </dgm:pt>
    <dgm:pt modelId="{8184D361-4C22-4F3F-9C69-DACA57588F47}" type="parTrans" cxnId="{CA61CD19-193E-4B97-BE0D-7E72CDE44312}">
      <dgm:prSet/>
      <dgm:spPr/>
      <dgm:t>
        <a:bodyPr/>
        <a:lstStyle/>
        <a:p>
          <a:endParaRPr lang="zh-TW" altLang="en-US"/>
        </a:p>
      </dgm:t>
    </dgm:pt>
    <dgm:pt modelId="{5186D19D-9793-4799-B49E-E8EE68EAA975}" type="sibTrans" cxnId="{CA61CD19-193E-4B97-BE0D-7E72CDE44312}">
      <dgm:prSet/>
      <dgm:spPr/>
      <dgm:t>
        <a:bodyPr/>
        <a:lstStyle/>
        <a:p>
          <a:endParaRPr lang="zh-TW" altLang="en-US"/>
        </a:p>
      </dgm:t>
    </dgm:pt>
    <dgm:pt modelId="{14291243-6CEE-4337-B683-B0D5E453A54B}">
      <dgm:prSet custT="1"/>
      <dgm:spPr/>
      <dgm:t>
        <a:bodyPr/>
        <a:lstStyle/>
        <a:p>
          <a:r>
            <a:rPr kumimoji="1" lang="en-US" altLang="zh-TW" sz="2400" b="0" dirty="0">
              <a:solidFill>
                <a:srgbClr val="080808"/>
              </a:solidFill>
              <a:latin typeface="標楷體" panose="03000509000000000000" pitchFamily="65" charset="-120"/>
              <a:ea typeface="標楷體" panose="03000509000000000000" pitchFamily="65" charset="-120"/>
            </a:rPr>
            <a:t>5.</a:t>
          </a:r>
          <a:r>
            <a:rPr kumimoji="1" lang="zh-TW" altLang="zh-TW" sz="2400" b="0" dirty="0">
              <a:solidFill>
                <a:srgbClr val="080808"/>
              </a:solidFill>
              <a:latin typeface="標楷體" panose="03000509000000000000" pitchFamily="65" charset="-120"/>
              <a:ea typeface="標楷體" panose="03000509000000000000" pitchFamily="65" charset="-120"/>
            </a:rPr>
            <a:t>兒童的學習經驗，如果明顯地超出本階段的認知發展，將會徒勞無功。</a:t>
          </a:r>
          <a:r>
            <a:rPr kumimoji="1" lang="zh-TW" altLang="en-US" sz="2400" b="0" dirty="0">
              <a:solidFill>
                <a:srgbClr val="080808"/>
              </a:solidFill>
              <a:latin typeface="標楷體" panose="03000509000000000000" pitchFamily="65" charset="-120"/>
              <a:ea typeface="標楷體" panose="03000509000000000000" pitchFamily="65" charset="-120"/>
            </a:rPr>
            <a:t> </a:t>
          </a:r>
          <a:endParaRPr kumimoji="1" lang="zh-TW" altLang="zh-TW" sz="2400" b="0" dirty="0">
            <a:solidFill>
              <a:srgbClr val="080808"/>
            </a:solidFill>
            <a:latin typeface="標楷體" panose="03000509000000000000" pitchFamily="65" charset="-120"/>
            <a:ea typeface="標楷體" panose="03000509000000000000" pitchFamily="65" charset="-120"/>
          </a:endParaRPr>
        </a:p>
      </dgm:t>
    </dgm:pt>
    <dgm:pt modelId="{B7F3FB86-3DA7-44C9-9527-0A7C72F650BD}" type="parTrans" cxnId="{FB5C2477-77B6-4358-80E4-6E47F3E7BCB0}">
      <dgm:prSet/>
      <dgm:spPr/>
      <dgm:t>
        <a:bodyPr/>
        <a:lstStyle/>
        <a:p>
          <a:endParaRPr lang="zh-TW" altLang="en-US"/>
        </a:p>
      </dgm:t>
    </dgm:pt>
    <dgm:pt modelId="{2F3D9A95-0448-4D5B-B1F9-F067A640109A}" type="sibTrans" cxnId="{FB5C2477-77B6-4358-80E4-6E47F3E7BCB0}">
      <dgm:prSet/>
      <dgm:spPr/>
      <dgm:t>
        <a:bodyPr/>
        <a:lstStyle/>
        <a:p>
          <a:endParaRPr lang="zh-TW" altLang="en-US"/>
        </a:p>
      </dgm:t>
    </dgm:pt>
    <dgm:pt modelId="{BA4383B8-4158-4771-8F47-F90B0AAAE61A}" type="pres">
      <dgm:prSet presAssocID="{1C141FF5-4327-4F55-A9F4-93E470096287}" presName="linear" presStyleCnt="0">
        <dgm:presLayoutVars>
          <dgm:dir/>
          <dgm:animLvl val="lvl"/>
          <dgm:resizeHandles val="exact"/>
        </dgm:presLayoutVars>
      </dgm:prSet>
      <dgm:spPr/>
    </dgm:pt>
    <dgm:pt modelId="{4CF9F97C-1201-46D4-90EE-29726F290AD8}" type="pres">
      <dgm:prSet presAssocID="{390B1AC0-F8C1-45A5-BD0B-589734840692}" presName="parentLin" presStyleCnt="0"/>
      <dgm:spPr/>
    </dgm:pt>
    <dgm:pt modelId="{209936B9-C5F9-47E5-8FD8-93589E7AEF5A}" type="pres">
      <dgm:prSet presAssocID="{390B1AC0-F8C1-45A5-BD0B-589734840692}" presName="parentLeftMargin" presStyleLbl="node1" presStyleIdx="0" presStyleCnt="3"/>
      <dgm:spPr/>
    </dgm:pt>
    <dgm:pt modelId="{6EEFE058-842B-4FDD-809C-8A7A0F629824}" type="pres">
      <dgm:prSet presAssocID="{390B1AC0-F8C1-45A5-BD0B-589734840692}" presName="parentText" presStyleLbl="node1" presStyleIdx="0" presStyleCnt="3" custScaleX="142857">
        <dgm:presLayoutVars>
          <dgm:chMax val="0"/>
          <dgm:bulletEnabled val="1"/>
        </dgm:presLayoutVars>
      </dgm:prSet>
      <dgm:spPr/>
    </dgm:pt>
    <dgm:pt modelId="{42EE79E1-D64B-47D2-8EFC-DC9808E965C8}" type="pres">
      <dgm:prSet presAssocID="{390B1AC0-F8C1-45A5-BD0B-589734840692}" presName="negativeSpace" presStyleCnt="0"/>
      <dgm:spPr/>
    </dgm:pt>
    <dgm:pt modelId="{48662596-87F7-45AD-B399-D0F91115DD07}" type="pres">
      <dgm:prSet presAssocID="{390B1AC0-F8C1-45A5-BD0B-589734840692}" presName="childText" presStyleLbl="conFgAcc1" presStyleIdx="0" presStyleCnt="3">
        <dgm:presLayoutVars>
          <dgm:bulletEnabled val="1"/>
        </dgm:presLayoutVars>
      </dgm:prSet>
      <dgm:spPr/>
    </dgm:pt>
    <dgm:pt modelId="{C308F444-EDA0-41BD-952C-A0CEA3971EE8}" type="pres">
      <dgm:prSet presAssocID="{5BCFDA2A-466A-4677-A3E7-3AEE46DB1FC3}" presName="spaceBetweenRectangles" presStyleCnt="0"/>
      <dgm:spPr/>
    </dgm:pt>
    <dgm:pt modelId="{25977B30-5F01-453A-BA4D-1FA04CFD9D1F}" type="pres">
      <dgm:prSet presAssocID="{E608B5FC-650A-4D50-A23D-4C1621683CF8}" presName="parentLin" presStyleCnt="0"/>
      <dgm:spPr/>
    </dgm:pt>
    <dgm:pt modelId="{5A5C415C-526E-4169-887F-E51C383A5B86}" type="pres">
      <dgm:prSet presAssocID="{E608B5FC-650A-4D50-A23D-4C1621683CF8}" presName="parentLeftMargin" presStyleLbl="node1" presStyleIdx="0" presStyleCnt="3"/>
      <dgm:spPr/>
    </dgm:pt>
    <dgm:pt modelId="{A303A8B4-7901-4E55-A6F6-69CF9661C8FE}" type="pres">
      <dgm:prSet presAssocID="{E608B5FC-650A-4D50-A23D-4C1621683CF8}" presName="parentText" presStyleLbl="node1" presStyleIdx="1" presStyleCnt="3" custScaleX="137540">
        <dgm:presLayoutVars>
          <dgm:chMax val="0"/>
          <dgm:bulletEnabled val="1"/>
        </dgm:presLayoutVars>
      </dgm:prSet>
      <dgm:spPr/>
    </dgm:pt>
    <dgm:pt modelId="{719DC4FB-A833-4FB1-A243-A7EB0EBE5535}" type="pres">
      <dgm:prSet presAssocID="{E608B5FC-650A-4D50-A23D-4C1621683CF8}" presName="negativeSpace" presStyleCnt="0"/>
      <dgm:spPr/>
    </dgm:pt>
    <dgm:pt modelId="{490B959C-D456-4678-BF87-93D0449C7150}" type="pres">
      <dgm:prSet presAssocID="{E608B5FC-650A-4D50-A23D-4C1621683CF8}" presName="childText" presStyleLbl="conFgAcc1" presStyleIdx="1" presStyleCnt="3">
        <dgm:presLayoutVars>
          <dgm:bulletEnabled val="1"/>
        </dgm:presLayoutVars>
      </dgm:prSet>
      <dgm:spPr/>
    </dgm:pt>
    <dgm:pt modelId="{5B28092F-D1BC-49BA-99AE-2263EC2869AB}" type="pres">
      <dgm:prSet presAssocID="{5113B442-45EF-4031-963F-718840092837}" presName="spaceBetweenRectangles" presStyleCnt="0"/>
      <dgm:spPr/>
    </dgm:pt>
    <dgm:pt modelId="{E15B4BA5-CF13-448F-A002-12090EE4F992}" type="pres">
      <dgm:prSet presAssocID="{14291243-6CEE-4337-B683-B0D5E453A54B}" presName="parentLin" presStyleCnt="0"/>
      <dgm:spPr/>
    </dgm:pt>
    <dgm:pt modelId="{8AF6ADAB-AEE1-4456-B064-3925BEFBCFB8}" type="pres">
      <dgm:prSet presAssocID="{14291243-6CEE-4337-B683-B0D5E453A54B}" presName="parentLeftMargin" presStyleLbl="node1" presStyleIdx="1" presStyleCnt="3"/>
      <dgm:spPr/>
    </dgm:pt>
    <dgm:pt modelId="{34CA93B4-8804-463E-B4BD-CA5400784433}" type="pres">
      <dgm:prSet presAssocID="{14291243-6CEE-4337-B683-B0D5E453A54B}" presName="parentText" presStyleLbl="node1" presStyleIdx="2" presStyleCnt="3" custScaleX="142857">
        <dgm:presLayoutVars>
          <dgm:chMax val="0"/>
          <dgm:bulletEnabled val="1"/>
        </dgm:presLayoutVars>
      </dgm:prSet>
      <dgm:spPr/>
    </dgm:pt>
    <dgm:pt modelId="{4B97437E-5BD3-473D-B0EF-4AA34BFB53E0}" type="pres">
      <dgm:prSet presAssocID="{14291243-6CEE-4337-B683-B0D5E453A54B}" presName="negativeSpace" presStyleCnt="0"/>
      <dgm:spPr/>
    </dgm:pt>
    <dgm:pt modelId="{DBD9F423-37FA-41A9-909D-45FB5A4E81D0}" type="pres">
      <dgm:prSet presAssocID="{14291243-6CEE-4337-B683-B0D5E453A54B}" presName="childText" presStyleLbl="conFgAcc1" presStyleIdx="2" presStyleCnt="3">
        <dgm:presLayoutVars>
          <dgm:bulletEnabled val="1"/>
        </dgm:presLayoutVars>
      </dgm:prSet>
      <dgm:spPr/>
    </dgm:pt>
  </dgm:ptLst>
  <dgm:cxnLst>
    <dgm:cxn modelId="{CA61CD19-193E-4B97-BE0D-7E72CDE44312}" srcId="{E608B5FC-650A-4D50-A23D-4C1621683CF8}" destId="{154D222B-B0A4-46C5-BF5B-0A595488FFEB}" srcOrd="0" destOrd="0" parTransId="{8184D361-4C22-4F3F-9C69-DACA57588F47}" sibTransId="{5186D19D-9793-4799-B49E-E8EE68EAA975}"/>
    <dgm:cxn modelId="{02E6BC40-33FE-4C62-A57A-AF8D027BD7B8}" type="presOf" srcId="{14291243-6CEE-4337-B683-B0D5E453A54B}" destId="{8AF6ADAB-AEE1-4456-B064-3925BEFBCFB8}" srcOrd="0" destOrd="0" presId="urn:microsoft.com/office/officeart/2005/8/layout/list1"/>
    <dgm:cxn modelId="{7B48865C-4AB9-44B8-A034-8C5A0CD930B7}" type="presOf" srcId="{390B1AC0-F8C1-45A5-BD0B-589734840692}" destId="{6EEFE058-842B-4FDD-809C-8A7A0F629824}" srcOrd="1" destOrd="0" presId="urn:microsoft.com/office/officeart/2005/8/layout/list1"/>
    <dgm:cxn modelId="{642AA06E-BFC9-4F23-8D31-7437C1868289}" type="presOf" srcId="{390B1AC0-F8C1-45A5-BD0B-589734840692}" destId="{209936B9-C5F9-47E5-8FD8-93589E7AEF5A}" srcOrd="0" destOrd="0" presId="urn:microsoft.com/office/officeart/2005/8/layout/list1"/>
    <dgm:cxn modelId="{FB5C2477-77B6-4358-80E4-6E47F3E7BCB0}" srcId="{1C141FF5-4327-4F55-A9F4-93E470096287}" destId="{14291243-6CEE-4337-B683-B0D5E453A54B}" srcOrd="2" destOrd="0" parTransId="{B7F3FB86-3DA7-44C9-9527-0A7C72F650BD}" sibTransId="{2F3D9A95-0448-4D5B-B1F9-F067A640109A}"/>
    <dgm:cxn modelId="{8064D07A-8E5D-451A-9860-B0DC43C1F0D9}" srcId="{1C141FF5-4327-4F55-A9F4-93E470096287}" destId="{E608B5FC-650A-4D50-A23D-4C1621683CF8}" srcOrd="1" destOrd="0" parTransId="{30E79BDB-1BDE-44D5-9A02-BF18EFB8EF28}" sibTransId="{5113B442-45EF-4031-963F-718840092837}"/>
    <dgm:cxn modelId="{F14CB481-79B7-480D-A41D-9B147F4E4B5F}" type="presOf" srcId="{E608B5FC-650A-4D50-A23D-4C1621683CF8}" destId="{A303A8B4-7901-4E55-A6F6-69CF9661C8FE}" srcOrd="1" destOrd="0" presId="urn:microsoft.com/office/officeart/2005/8/layout/list1"/>
    <dgm:cxn modelId="{4EDEB28D-27ED-4AD3-A883-10275DFEBC6F}" type="presOf" srcId="{E608B5FC-650A-4D50-A23D-4C1621683CF8}" destId="{5A5C415C-526E-4169-887F-E51C383A5B86}" srcOrd="0" destOrd="0" presId="urn:microsoft.com/office/officeart/2005/8/layout/list1"/>
    <dgm:cxn modelId="{8057AECC-1BAD-406F-8165-8E996FD58EA7}" type="presOf" srcId="{154D222B-B0A4-46C5-BF5B-0A595488FFEB}" destId="{490B959C-D456-4678-BF87-93D0449C7150}" srcOrd="0" destOrd="0" presId="urn:microsoft.com/office/officeart/2005/8/layout/list1"/>
    <dgm:cxn modelId="{F526CDD5-48A0-473D-8912-EAB93C58E6CA}" srcId="{1C141FF5-4327-4F55-A9F4-93E470096287}" destId="{390B1AC0-F8C1-45A5-BD0B-589734840692}" srcOrd="0" destOrd="0" parTransId="{E9100A7D-513A-4A57-AC8D-E6623133D334}" sibTransId="{5BCFDA2A-466A-4677-A3E7-3AEE46DB1FC3}"/>
    <dgm:cxn modelId="{BAC955D9-44CA-4FFC-9B19-49ECFE3C5EC7}" type="presOf" srcId="{14291243-6CEE-4337-B683-B0D5E453A54B}" destId="{34CA93B4-8804-463E-B4BD-CA5400784433}" srcOrd="1" destOrd="0" presId="urn:microsoft.com/office/officeart/2005/8/layout/list1"/>
    <dgm:cxn modelId="{7B1B41F2-8B7A-4C49-964B-E11BF2685009}" type="presOf" srcId="{1C141FF5-4327-4F55-A9F4-93E470096287}" destId="{BA4383B8-4158-4771-8F47-F90B0AAAE61A}" srcOrd="0" destOrd="0" presId="urn:microsoft.com/office/officeart/2005/8/layout/list1"/>
    <dgm:cxn modelId="{37A1F0E0-0F8C-4A44-BC8A-880B64655319}" type="presParOf" srcId="{BA4383B8-4158-4771-8F47-F90B0AAAE61A}" destId="{4CF9F97C-1201-46D4-90EE-29726F290AD8}" srcOrd="0" destOrd="0" presId="urn:microsoft.com/office/officeart/2005/8/layout/list1"/>
    <dgm:cxn modelId="{B8D5DBA1-4019-4AD7-8844-2426AF038596}" type="presParOf" srcId="{4CF9F97C-1201-46D4-90EE-29726F290AD8}" destId="{209936B9-C5F9-47E5-8FD8-93589E7AEF5A}" srcOrd="0" destOrd="0" presId="urn:microsoft.com/office/officeart/2005/8/layout/list1"/>
    <dgm:cxn modelId="{B6B52F48-7A56-4BE1-8D31-0CB012B55A22}" type="presParOf" srcId="{4CF9F97C-1201-46D4-90EE-29726F290AD8}" destId="{6EEFE058-842B-4FDD-809C-8A7A0F629824}" srcOrd="1" destOrd="0" presId="urn:microsoft.com/office/officeart/2005/8/layout/list1"/>
    <dgm:cxn modelId="{A7C45CFA-BFBF-4961-B656-0AE9D31DCD4C}" type="presParOf" srcId="{BA4383B8-4158-4771-8F47-F90B0AAAE61A}" destId="{42EE79E1-D64B-47D2-8EFC-DC9808E965C8}" srcOrd="1" destOrd="0" presId="urn:microsoft.com/office/officeart/2005/8/layout/list1"/>
    <dgm:cxn modelId="{BDE44345-2316-4A7A-B1D8-5B61C5B834EB}" type="presParOf" srcId="{BA4383B8-4158-4771-8F47-F90B0AAAE61A}" destId="{48662596-87F7-45AD-B399-D0F91115DD07}" srcOrd="2" destOrd="0" presId="urn:microsoft.com/office/officeart/2005/8/layout/list1"/>
    <dgm:cxn modelId="{97E94F8A-D349-4926-9835-40BE35B3FD58}" type="presParOf" srcId="{BA4383B8-4158-4771-8F47-F90B0AAAE61A}" destId="{C308F444-EDA0-41BD-952C-A0CEA3971EE8}" srcOrd="3" destOrd="0" presId="urn:microsoft.com/office/officeart/2005/8/layout/list1"/>
    <dgm:cxn modelId="{BD587C76-777A-4EB2-99B1-70C3CE1889A6}" type="presParOf" srcId="{BA4383B8-4158-4771-8F47-F90B0AAAE61A}" destId="{25977B30-5F01-453A-BA4D-1FA04CFD9D1F}" srcOrd="4" destOrd="0" presId="urn:microsoft.com/office/officeart/2005/8/layout/list1"/>
    <dgm:cxn modelId="{7483580B-65A8-485F-A10E-FF31CEDEC090}" type="presParOf" srcId="{25977B30-5F01-453A-BA4D-1FA04CFD9D1F}" destId="{5A5C415C-526E-4169-887F-E51C383A5B86}" srcOrd="0" destOrd="0" presId="urn:microsoft.com/office/officeart/2005/8/layout/list1"/>
    <dgm:cxn modelId="{CD13D9DF-E9DA-4AFD-B852-55272C91681D}" type="presParOf" srcId="{25977B30-5F01-453A-BA4D-1FA04CFD9D1F}" destId="{A303A8B4-7901-4E55-A6F6-69CF9661C8FE}" srcOrd="1" destOrd="0" presId="urn:microsoft.com/office/officeart/2005/8/layout/list1"/>
    <dgm:cxn modelId="{09048A89-0C06-4B9B-8E70-62CBB46A8FA1}" type="presParOf" srcId="{BA4383B8-4158-4771-8F47-F90B0AAAE61A}" destId="{719DC4FB-A833-4FB1-A243-A7EB0EBE5535}" srcOrd="5" destOrd="0" presId="urn:microsoft.com/office/officeart/2005/8/layout/list1"/>
    <dgm:cxn modelId="{705B4179-47CA-41AF-95E8-F0653FE8ED7F}" type="presParOf" srcId="{BA4383B8-4158-4771-8F47-F90B0AAAE61A}" destId="{490B959C-D456-4678-BF87-93D0449C7150}" srcOrd="6" destOrd="0" presId="urn:microsoft.com/office/officeart/2005/8/layout/list1"/>
    <dgm:cxn modelId="{66E9EEBF-A459-4D7E-9A47-DD413C408B45}" type="presParOf" srcId="{BA4383B8-4158-4771-8F47-F90B0AAAE61A}" destId="{5B28092F-D1BC-49BA-99AE-2263EC2869AB}" srcOrd="7" destOrd="0" presId="urn:microsoft.com/office/officeart/2005/8/layout/list1"/>
    <dgm:cxn modelId="{2FCFF73B-1B7F-492B-83FD-C824A592D326}" type="presParOf" srcId="{BA4383B8-4158-4771-8F47-F90B0AAAE61A}" destId="{E15B4BA5-CF13-448F-A002-12090EE4F992}" srcOrd="8" destOrd="0" presId="urn:microsoft.com/office/officeart/2005/8/layout/list1"/>
    <dgm:cxn modelId="{983F685C-791B-4BF2-994E-612FCBD6A667}" type="presParOf" srcId="{E15B4BA5-CF13-448F-A002-12090EE4F992}" destId="{8AF6ADAB-AEE1-4456-B064-3925BEFBCFB8}" srcOrd="0" destOrd="0" presId="urn:microsoft.com/office/officeart/2005/8/layout/list1"/>
    <dgm:cxn modelId="{F32EC964-51FE-4DFF-AB50-5477E6F9190F}" type="presParOf" srcId="{E15B4BA5-CF13-448F-A002-12090EE4F992}" destId="{34CA93B4-8804-463E-B4BD-CA5400784433}" srcOrd="1" destOrd="0" presId="urn:microsoft.com/office/officeart/2005/8/layout/list1"/>
    <dgm:cxn modelId="{979C4B89-C787-4DAB-B868-904236E128BA}" type="presParOf" srcId="{BA4383B8-4158-4771-8F47-F90B0AAAE61A}" destId="{4B97437E-5BD3-473D-B0EF-4AA34BFB53E0}" srcOrd="9" destOrd="0" presId="urn:microsoft.com/office/officeart/2005/8/layout/list1"/>
    <dgm:cxn modelId="{1FB15FF7-F411-4557-B69C-AE5612F08585}" type="presParOf" srcId="{BA4383B8-4158-4771-8F47-F90B0AAAE61A}" destId="{DBD9F423-37FA-41A9-909D-45FB5A4E81D0}"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DB56CD3-EBB7-4EAC-986A-1B6CCAF823E4}" type="doc">
      <dgm:prSet loTypeId="urn:microsoft.com/office/officeart/2008/layout/LinedList" loCatId="list" qsTypeId="urn:microsoft.com/office/officeart/2005/8/quickstyle/simple1" qsCatId="simple" csTypeId="urn:microsoft.com/office/officeart/2005/8/colors/colorful4" csCatId="colorful"/>
      <dgm:spPr/>
      <dgm:t>
        <a:bodyPr/>
        <a:lstStyle/>
        <a:p>
          <a:endParaRPr lang="zh-TW" altLang="en-US"/>
        </a:p>
      </dgm:t>
    </dgm:pt>
    <dgm:pt modelId="{CA3822BC-6979-468B-8A37-0B66BC65562F}">
      <dgm:prSet custT="1"/>
      <dgm:spPr/>
      <dgm:t>
        <a:bodyPr anchor="ctr"/>
        <a:lstStyle/>
        <a:p>
          <a:pPr rtl="0"/>
          <a:r>
            <a:rPr kumimoji="1" lang="en-US" sz="2800" dirty="0">
              <a:solidFill>
                <a:srgbClr val="080808"/>
              </a:solidFill>
              <a:latin typeface="標楷體" panose="03000509000000000000" pitchFamily="65" charset="-120"/>
              <a:ea typeface="標楷體" panose="03000509000000000000" pitchFamily="65" charset="-120"/>
            </a:rPr>
            <a:t>1.</a:t>
          </a:r>
          <a:r>
            <a:rPr kumimoji="1" lang="zh-TW" sz="2800" dirty="0">
              <a:solidFill>
                <a:srgbClr val="080808"/>
              </a:solidFill>
              <a:latin typeface="標楷體" panose="03000509000000000000" pitchFamily="65" charset="-120"/>
              <a:ea typeface="標楷體" panose="03000509000000000000" pitchFamily="65" charset="-120"/>
            </a:rPr>
            <a:t>是一種理論的假設，在認知發展中，兒童透過創造發明，獲得他們的知識。</a:t>
          </a:r>
          <a:endParaRPr lang="zh-TW" sz="2800" dirty="0">
            <a:solidFill>
              <a:srgbClr val="080808"/>
            </a:solidFill>
            <a:latin typeface="標楷體" panose="03000509000000000000" pitchFamily="65" charset="-120"/>
            <a:ea typeface="標楷體" panose="03000509000000000000" pitchFamily="65" charset="-120"/>
          </a:endParaRPr>
        </a:p>
      </dgm:t>
    </dgm:pt>
    <dgm:pt modelId="{D58DA67A-8E99-48B6-8280-5CA4C7AA33B0}" type="parTrans" cxnId="{4B657FEC-1C5E-436D-B570-4446B1E47BA5}">
      <dgm:prSet/>
      <dgm:spPr/>
      <dgm:t>
        <a:bodyPr/>
        <a:lstStyle/>
        <a:p>
          <a:endParaRPr lang="zh-TW" altLang="en-US"/>
        </a:p>
      </dgm:t>
    </dgm:pt>
    <dgm:pt modelId="{40B8BBD7-5487-4C10-AD2A-F93F3C6E6522}" type="sibTrans" cxnId="{4B657FEC-1C5E-436D-B570-4446B1E47BA5}">
      <dgm:prSet/>
      <dgm:spPr/>
      <dgm:t>
        <a:bodyPr/>
        <a:lstStyle/>
        <a:p>
          <a:endParaRPr lang="zh-TW" altLang="en-US"/>
        </a:p>
      </dgm:t>
    </dgm:pt>
    <dgm:pt modelId="{52259E6A-BD20-4133-994D-6CFFE49DAD7E}">
      <dgm:prSet custT="1"/>
      <dgm:spPr/>
      <dgm:t>
        <a:bodyPr anchor="ctr"/>
        <a:lstStyle/>
        <a:p>
          <a:pPr rtl="0"/>
          <a:r>
            <a:rPr kumimoji="1" lang="en-US" sz="2800" dirty="0">
              <a:solidFill>
                <a:srgbClr val="080808"/>
              </a:solidFill>
              <a:latin typeface="標楷體" panose="03000509000000000000" pitchFamily="65" charset="-120"/>
              <a:ea typeface="標楷體" panose="03000509000000000000" pitchFamily="65" charset="-120"/>
            </a:rPr>
            <a:t>2.</a:t>
          </a:r>
          <a:r>
            <a:rPr kumimoji="1" lang="zh-TW" sz="2800" dirty="0">
              <a:solidFill>
                <a:srgbClr val="080808"/>
              </a:solidFill>
              <a:latin typeface="標楷體" panose="03000509000000000000" pitchFamily="65" charset="-120"/>
              <a:ea typeface="標楷體" panose="03000509000000000000" pitchFamily="65" charset="-120"/>
            </a:rPr>
            <a:t>知識的獲得並不是「發現」天生理念的歷程，也不是儲存事實的歷程。兒童創造知識乃由於個體的偏好與其經驗互動的關係。</a:t>
          </a:r>
          <a:endParaRPr lang="zh-TW" sz="2800" dirty="0">
            <a:solidFill>
              <a:srgbClr val="080808"/>
            </a:solidFill>
            <a:latin typeface="標楷體" panose="03000509000000000000" pitchFamily="65" charset="-120"/>
            <a:ea typeface="標楷體" panose="03000509000000000000" pitchFamily="65" charset="-120"/>
          </a:endParaRPr>
        </a:p>
      </dgm:t>
    </dgm:pt>
    <dgm:pt modelId="{0A36AB9F-DDEC-4C69-A4AD-ABD932B0BEA8}" type="parTrans" cxnId="{44A8C367-2BED-4E6F-855E-C3900602716C}">
      <dgm:prSet/>
      <dgm:spPr/>
      <dgm:t>
        <a:bodyPr/>
        <a:lstStyle/>
        <a:p>
          <a:endParaRPr lang="zh-TW" altLang="en-US"/>
        </a:p>
      </dgm:t>
    </dgm:pt>
    <dgm:pt modelId="{144ADCB1-8934-4A71-A842-5DEF10DA1615}" type="sibTrans" cxnId="{44A8C367-2BED-4E6F-855E-C3900602716C}">
      <dgm:prSet/>
      <dgm:spPr/>
      <dgm:t>
        <a:bodyPr/>
        <a:lstStyle/>
        <a:p>
          <a:endParaRPr lang="zh-TW" altLang="en-US"/>
        </a:p>
      </dgm:t>
    </dgm:pt>
    <dgm:pt modelId="{A629D698-CC29-42A4-9306-A6DA18F97D43}" type="pres">
      <dgm:prSet presAssocID="{2DB56CD3-EBB7-4EAC-986A-1B6CCAF823E4}" presName="vert0" presStyleCnt="0">
        <dgm:presLayoutVars>
          <dgm:dir/>
          <dgm:animOne val="branch"/>
          <dgm:animLvl val="lvl"/>
        </dgm:presLayoutVars>
      </dgm:prSet>
      <dgm:spPr/>
    </dgm:pt>
    <dgm:pt modelId="{B04F3294-0115-4EC4-AF01-AFC2FB5045D1}" type="pres">
      <dgm:prSet presAssocID="{CA3822BC-6979-468B-8A37-0B66BC65562F}" presName="thickLine" presStyleLbl="alignNode1" presStyleIdx="0" presStyleCnt="2"/>
      <dgm:spPr/>
    </dgm:pt>
    <dgm:pt modelId="{5E797229-99F4-4B49-8035-171610AE1ED5}" type="pres">
      <dgm:prSet presAssocID="{CA3822BC-6979-468B-8A37-0B66BC65562F}" presName="horz1" presStyleCnt="0"/>
      <dgm:spPr/>
    </dgm:pt>
    <dgm:pt modelId="{D7C5330A-27D4-4CF6-97A3-C4E7E9887120}" type="pres">
      <dgm:prSet presAssocID="{CA3822BC-6979-468B-8A37-0B66BC65562F}" presName="tx1" presStyleLbl="revTx" presStyleIdx="0" presStyleCnt="2"/>
      <dgm:spPr/>
    </dgm:pt>
    <dgm:pt modelId="{812F5A6E-F41F-48E9-A98B-C5BD62D92050}" type="pres">
      <dgm:prSet presAssocID="{CA3822BC-6979-468B-8A37-0B66BC65562F}" presName="vert1" presStyleCnt="0"/>
      <dgm:spPr/>
    </dgm:pt>
    <dgm:pt modelId="{7EB84C26-476E-4AC3-BA3B-790FD8846EFD}" type="pres">
      <dgm:prSet presAssocID="{52259E6A-BD20-4133-994D-6CFFE49DAD7E}" presName="thickLine" presStyleLbl="alignNode1" presStyleIdx="1" presStyleCnt="2"/>
      <dgm:spPr/>
    </dgm:pt>
    <dgm:pt modelId="{6B4F2B7F-F7AC-4178-BE65-244411AA4F3F}" type="pres">
      <dgm:prSet presAssocID="{52259E6A-BD20-4133-994D-6CFFE49DAD7E}" presName="horz1" presStyleCnt="0"/>
      <dgm:spPr/>
    </dgm:pt>
    <dgm:pt modelId="{1F2BC7BD-D0F1-4FA7-ABB1-AEF2AFF25D59}" type="pres">
      <dgm:prSet presAssocID="{52259E6A-BD20-4133-994D-6CFFE49DAD7E}" presName="tx1" presStyleLbl="revTx" presStyleIdx="1" presStyleCnt="2"/>
      <dgm:spPr/>
    </dgm:pt>
    <dgm:pt modelId="{C65FEDD1-4E67-4C23-B487-7E488270F71A}" type="pres">
      <dgm:prSet presAssocID="{52259E6A-BD20-4133-994D-6CFFE49DAD7E}" presName="vert1" presStyleCnt="0"/>
      <dgm:spPr/>
    </dgm:pt>
  </dgm:ptLst>
  <dgm:cxnLst>
    <dgm:cxn modelId="{D3608332-6C7D-4605-91AF-1DA6A1F76CA5}" type="presOf" srcId="{52259E6A-BD20-4133-994D-6CFFE49DAD7E}" destId="{1F2BC7BD-D0F1-4FA7-ABB1-AEF2AFF25D59}" srcOrd="0" destOrd="0" presId="urn:microsoft.com/office/officeart/2008/layout/LinedList"/>
    <dgm:cxn modelId="{EDFC3D43-973A-4FAD-B0B8-5BECB39C95A3}" type="presOf" srcId="{CA3822BC-6979-468B-8A37-0B66BC65562F}" destId="{D7C5330A-27D4-4CF6-97A3-C4E7E9887120}" srcOrd="0" destOrd="0" presId="urn:microsoft.com/office/officeart/2008/layout/LinedList"/>
    <dgm:cxn modelId="{44A8C367-2BED-4E6F-855E-C3900602716C}" srcId="{2DB56CD3-EBB7-4EAC-986A-1B6CCAF823E4}" destId="{52259E6A-BD20-4133-994D-6CFFE49DAD7E}" srcOrd="1" destOrd="0" parTransId="{0A36AB9F-DDEC-4C69-A4AD-ABD932B0BEA8}" sibTransId="{144ADCB1-8934-4A71-A842-5DEF10DA1615}"/>
    <dgm:cxn modelId="{8570BF6D-6E4A-4349-85CA-EEFCA1B1549A}" type="presOf" srcId="{2DB56CD3-EBB7-4EAC-986A-1B6CCAF823E4}" destId="{A629D698-CC29-42A4-9306-A6DA18F97D43}" srcOrd="0" destOrd="0" presId="urn:microsoft.com/office/officeart/2008/layout/LinedList"/>
    <dgm:cxn modelId="{4B657FEC-1C5E-436D-B570-4446B1E47BA5}" srcId="{2DB56CD3-EBB7-4EAC-986A-1B6CCAF823E4}" destId="{CA3822BC-6979-468B-8A37-0B66BC65562F}" srcOrd="0" destOrd="0" parTransId="{D58DA67A-8E99-48B6-8280-5CA4C7AA33B0}" sibTransId="{40B8BBD7-5487-4C10-AD2A-F93F3C6E6522}"/>
    <dgm:cxn modelId="{48034C95-47F5-49CD-84BB-E9EA4F0BD846}" type="presParOf" srcId="{A629D698-CC29-42A4-9306-A6DA18F97D43}" destId="{B04F3294-0115-4EC4-AF01-AFC2FB5045D1}" srcOrd="0" destOrd="0" presId="urn:microsoft.com/office/officeart/2008/layout/LinedList"/>
    <dgm:cxn modelId="{60E4EAA7-8011-4E2B-9FF1-91607E97BC7E}" type="presParOf" srcId="{A629D698-CC29-42A4-9306-A6DA18F97D43}" destId="{5E797229-99F4-4B49-8035-171610AE1ED5}" srcOrd="1" destOrd="0" presId="urn:microsoft.com/office/officeart/2008/layout/LinedList"/>
    <dgm:cxn modelId="{189B314C-1F54-444A-881D-81B3D8C38D0F}" type="presParOf" srcId="{5E797229-99F4-4B49-8035-171610AE1ED5}" destId="{D7C5330A-27D4-4CF6-97A3-C4E7E9887120}" srcOrd="0" destOrd="0" presId="urn:microsoft.com/office/officeart/2008/layout/LinedList"/>
    <dgm:cxn modelId="{3D7E0436-B02C-4D27-8F56-8E43D87F701C}" type="presParOf" srcId="{5E797229-99F4-4B49-8035-171610AE1ED5}" destId="{812F5A6E-F41F-48E9-A98B-C5BD62D92050}" srcOrd="1" destOrd="0" presId="urn:microsoft.com/office/officeart/2008/layout/LinedList"/>
    <dgm:cxn modelId="{10852246-6FA5-4ACF-B1F1-74AB7EABF076}" type="presParOf" srcId="{A629D698-CC29-42A4-9306-A6DA18F97D43}" destId="{7EB84C26-476E-4AC3-BA3B-790FD8846EFD}" srcOrd="2" destOrd="0" presId="urn:microsoft.com/office/officeart/2008/layout/LinedList"/>
    <dgm:cxn modelId="{F2DC9D46-4E89-48CF-90F7-F00A0D44A0EB}" type="presParOf" srcId="{A629D698-CC29-42A4-9306-A6DA18F97D43}" destId="{6B4F2B7F-F7AC-4178-BE65-244411AA4F3F}" srcOrd="3" destOrd="0" presId="urn:microsoft.com/office/officeart/2008/layout/LinedList"/>
    <dgm:cxn modelId="{EE9E26D9-E3E8-4E68-9BB4-CD4CC45F42CD}" type="presParOf" srcId="{6B4F2B7F-F7AC-4178-BE65-244411AA4F3F}" destId="{1F2BC7BD-D0F1-4FA7-ABB1-AEF2AFF25D59}" srcOrd="0" destOrd="0" presId="urn:microsoft.com/office/officeart/2008/layout/LinedList"/>
    <dgm:cxn modelId="{94A56744-5660-4DEE-9DDC-FE12D23DB37F}" type="presParOf" srcId="{6B4F2B7F-F7AC-4178-BE65-244411AA4F3F}" destId="{C65FEDD1-4E67-4C23-B487-7E488270F71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C8FC861-BCC2-4599-BDA6-5AC3BB493E2B}" type="doc">
      <dgm:prSet loTypeId="urn:microsoft.com/office/officeart/2005/8/layout/vList2" loCatId="list" qsTypeId="urn:microsoft.com/office/officeart/2005/8/quickstyle/3d4" qsCatId="3D" csTypeId="urn:microsoft.com/office/officeart/2005/8/colors/colorful4" csCatId="colorful" phldr="1"/>
      <dgm:spPr/>
      <dgm:t>
        <a:bodyPr/>
        <a:lstStyle/>
        <a:p>
          <a:endParaRPr lang="zh-TW" altLang="en-US"/>
        </a:p>
      </dgm:t>
    </dgm:pt>
    <dgm:pt modelId="{95D7CD27-18D7-4C46-BE44-99ABBFBC2493}">
      <dgm:prSet custT="1"/>
      <dgm:spPr/>
      <dgm:t>
        <a:bodyPr anchor="ctr"/>
        <a:lstStyle/>
        <a:p>
          <a:pPr rtl="0"/>
          <a:r>
            <a:rPr kumimoji="1" lang="en-US" sz="2400" dirty="0">
              <a:solidFill>
                <a:srgbClr val="080808"/>
              </a:solidFill>
              <a:latin typeface="標楷體" panose="03000509000000000000" pitchFamily="65" charset="-120"/>
              <a:ea typeface="標楷體" panose="03000509000000000000" pitchFamily="65" charset="-120"/>
            </a:rPr>
            <a:t>1.</a:t>
          </a:r>
          <a:r>
            <a:rPr kumimoji="1" lang="zh-TW" sz="2400" dirty="0">
              <a:solidFill>
                <a:srgbClr val="080808"/>
              </a:solidFill>
              <a:latin typeface="標楷體" panose="03000509000000000000" pitchFamily="65" charset="-120"/>
              <a:ea typeface="標楷體" panose="03000509000000000000" pitchFamily="65" charset="-120"/>
            </a:rPr>
            <a:t>動作表徵（</a:t>
          </a:r>
          <a:r>
            <a:rPr kumimoji="1" lang="en-US" sz="24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enactive representation</a:t>
          </a:r>
          <a:r>
            <a:rPr kumimoji="1" lang="zh-TW" sz="2400" dirty="0">
              <a:solidFill>
                <a:srgbClr val="080808"/>
              </a:solidFill>
              <a:latin typeface="標楷體" panose="03000509000000000000" pitchFamily="65" charset="-120"/>
              <a:ea typeface="標楷體" panose="03000509000000000000" pitchFamily="65" charset="-120"/>
            </a:rPr>
            <a:t>）</a:t>
          </a:r>
          <a:endParaRPr lang="zh-TW" sz="2400" dirty="0">
            <a:solidFill>
              <a:srgbClr val="080808"/>
            </a:solidFill>
            <a:latin typeface="標楷體" panose="03000509000000000000" pitchFamily="65" charset="-120"/>
            <a:ea typeface="標楷體" panose="03000509000000000000" pitchFamily="65" charset="-120"/>
          </a:endParaRPr>
        </a:p>
      </dgm:t>
    </dgm:pt>
    <dgm:pt modelId="{E86FFE77-3654-4456-A6AE-22223B363DE3}" type="parTrans" cxnId="{4F24A37E-46EC-4A27-A53F-1AD7B7B18556}">
      <dgm:prSet/>
      <dgm:spPr/>
      <dgm:t>
        <a:bodyPr/>
        <a:lstStyle/>
        <a:p>
          <a:endParaRPr lang="zh-TW" altLang="en-US"/>
        </a:p>
      </dgm:t>
    </dgm:pt>
    <dgm:pt modelId="{E58462AC-A5BB-4854-A26E-40041C4ADA08}" type="sibTrans" cxnId="{4F24A37E-46EC-4A27-A53F-1AD7B7B18556}">
      <dgm:prSet/>
      <dgm:spPr/>
      <dgm:t>
        <a:bodyPr/>
        <a:lstStyle/>
        <a:p>
          <a:endParaRPr lang="zh-TW" altLang="en-US"/>
        </a:p>
      </dgm:t>
    </dgm:pt>
    <dgm:pt modelId="{B49DB53B-1153-4FB9-86F7-D98E80441D26}">
      <dgm:prSet custT="1"/>
      <dgm:spPr/>
      <dgm:t>
        <a:bodyPr anchor="ctr"/>
        <a:lstStyle/>
        <a:p>
          <a:pPr rtl="0"/>
          <a:r>
            <a:rPr kumimoji="1" lang="zh-TW" altLang="en-US" sz="2400" dirty="0">
              <a:solidFill>
                <a:srgbClr val="080808"/>
              </a:solidFill>
              <a:latin typeface="標楷體" panose="03000509000000000000" pitchFamily="65" charset="-120"/>
              <a:ea typeface="標楷體" panose="03000509000000000000" pitchFamily="65" charset="-120"/>
            </a:rPr>
            <a:t>幼童使用動作來表示世界</a:t>
          </a:r>
          <a:endParaRPr lang="zh-TW" altLang="en-US" sz="2400" dirty="0">
            <a:solidFill>
              <a:srgbClr val="080808"/>
            </a:solidFill>
            <a:latin typeface="標楷體" panose="03000509000000000000" pitchFamily="65" charset="-120"/>
            <a:ea typeface="標楷體" panose="03000509000000000000" pitchFamily="65" charset="-120"/>
          </a:endParaRPr>
        </a:p>
      </dgm:t>
    </dgm:pt>
    <dgm:pt modelId="{B8582F89-7619-4CA0-BA97-CD458696D96F}" type="parTrans" cxnId="{8C25CB1F-F040-452A-8B32-5904CCA315B9}">
      <dgm:prSet/>
      <dgm:spPr/>
      <dgm:t>
        <a:bodyPr/>
        <a:lstStyle/>
        <a:p>
          <a:endParaRPr lang="zh-TW" altLang="en-US"/>
        </a:p>
      </dgm:t>
    </dgm:pt>
    <dgm:pt modelId="{7E6E017C-0A16-44EB-B063-D44CF0AF4C18}" type="sibTrans" cxnId="{8C25CB1F-F040-452A-8B32-5904CCA315B9}">
      <dgm:prSet/>
      <dgm:spPr/>
      <dgm:t>
        <a:bodyPr/>
        <a:lstStyle/>
        <a:p>
          <a:endParaRPr lang="zh-TW" altLang="en-US"/>
        </a:p>
      </dgm:t>
    </dgm:pt>
    <dgm:pt modelId="{4BA7FF05-CB6B-476E-9E37-9FF74C1964FE}">
      <dgm:prSet custT="1"/>
      <dgm:spPr/>
      <dgm:t>
        <a:bodyPr anchor="ctr"/>
        <a:lstStyle/>
        <a:p>
          <a:pPr rtl="0"/>
          <a:r>
            <a:rPr kumimoji="1" lang="en-US" sz="2400" dirty="0">
              <a:solidFill>
                <a:srgbClr val="080808"/>
              </a:solidFill>
              <a:latin typeface="標楷體" panose="03000509000000000000" pitchFamily="65" charset="-120"/>
              <a:ea typeface="標楷體" panose="03000509000000000000" pitchFamily="65" charset="-120"/>
            </a:rPr>
            <a:t>2.</a:t>
          </a:r>
          <a:r>
            <a:rPr kumimoji="1" lang="zh-TW" sz="2400" dirty="0">
              <a:solidFill>
                <a:srgbClr val="080808"/>
              </a:solidFill>
              <a:latin typeface="標楷體" panose="03000509000000000000" pitchFamily="65" charset="-120"/>
              <a:ea typeface="標楷體" panose="03000509000000000000" pitchFamily="65" charset="-120"/>
            </a:rPr>
            <a:t>影像表徵（</a:t>
          </a:r>
          <a:r>
            <a:rPr kumimoji="1" lang="en-US" sz="24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iconic representation</a:t>
          </a:r>
          <a:r>
            <a:rPr kumimoji="1" lang="zh-TW" sz="2400" dirty="0">
              <a:solidFill>
                <a:srgbClr val="080808"/>
              </a:solidFill>
              <a:latin typeface="標楷體" panose="03000509000000000000" pitchFamily="65" charset="-120"/>
              <a:ea typeface="標楷體" panose="03000509000000000000" pitchFamily="65" charset="-120"/>
            </a:rPr>
            <a:t>）</a:t>
          </a:r>
          <a:endParaRPr lang="zh-TW" sz="2400" dirty="0">
            <a:solidFill>
              <a:srgbClr val="080808"/>
            </a:solidFill>
            <a:latin typeface="標楷體" panose="03000509000000000000" pitchFamily="65" charset="-120"/>
            <a:ea typeface="標楷體" panose="03000509000000000000" pitchFamily="65" charset="-120"/>
          </a:endParaRPr>
        </a:p>
      </dgm:t>
    </dgm:pt>
    <dgm:pt modelId="{04596B77-B124-463B-B5FD-516FC19A0625}" type="parTrans" cxnId="{020741C8-7D8C-46FE-BBA4-ED554CAAC92D}">
      <dgm:prSet/>
      <dgm:spPr/>
      <dgm:t>
        <a:bodyPr/>
        <a:lstStyle/>
        <a:p>
          <a:endParaRPr lang="zh-TW" altLang="en-US"/>
        </a:p>
      </dgm:t>
    </dgm:pt>
    <dgm:pt modelId="{D21731D9-8DF8-4343-8DBC-FB5EB80590CD}" type="sibTrans" cxnId="{020741C8-7D8C-46FE-BBA4-ED554CAAC92D}">
      <dgm:prSet/>
      <dgm:spPr/>
      <dgm:t>
        <a:bodyPr/>
        <a:lstStyle/>
        <a:p>
          <a:endParaRPr lang="zh-TW" altLang="en-US"/>
        </a:p>
      </dgm:t>
    </dgm:pt>
    <dgm:pt modelId="{45013CB1-7CF6-40A1-A730-A6CB2F87DD9B}">
      <dgm:prSet custT="1"/>
      <dgm:spPr/>
      <dgm:t>
        <a:bodyPr anchor="ctr"/>
        <a:lstStyle/>
        <a:p>
          <a:pPr rtl="0"/>
          <a:r>
            <a:rPr kumimoji="1" lang="zh-TW" altLang="en-US" sz="2400" dirty="0">
              <a:solidFill>
                <a:srgbClr val="080808"/>
              </a:solidFill>
              <a:latin typeface="標楷體" panose="03000509000000000000" pitchFamily="65" charset="-120"/>
              <a:ea typeface="標楷體" panose="03000509000000000000" pitchFamily="65" charset="-120"/>
            </a:rPr>
            <a:t>意象是後來加上的</a:t>
          </a:r>
          <a:endParaRPr lang="zh-TW" altLang="en-US" sz="2400" dirty="0">
            <a:solidFill>
              <a:srgbClr val="080808"/>
            </a:solidFill>
            <a:latin typeface="標楷體" panose="03000509000000000000" pitchFamily="65" charset="-120"/>
            <a:ea typeface="標楷體" panose="03000509000000000000" pitchFamily="65" charset="-120"/>
          </a:endParaRPr>
        </a:p>
      </dgm:t>
    </dgm:pt>
    <dgm:pt modelId="{1FAB4E74-FBAA-43E9-B230-0AD669F2BF4A}" type="parTrans" cxnId="{92E8E34B-03D7-4469-8796-21EBE784452C}">
      <dgm:prSet/>
      <dgm:spPr/>
      <dgm:t>
        <a:bodyPr/>
        <a:lstStyle/>
        <a:p>
          <a:endParaRPr lang="zh-TW" altLang="en-US"/>
        </a:p>
      </dgm:t>
    </dgm:pt>
    <dgm:pt modelId="{525D256E-EBEC-4EC2-BE31-045016F8C3E0}" type="sibTrans" cxnId="{92E8E34B-03D7-4469-8796-21EBE784452C}">
      <dgm:prSet/>
      <dgm:spPr/>
      <dgm:t>
        <a:bodyPr/>
        <a:lstStyle/>
        <a:p>
          <a:endParaRPr lang="zh-TW" altLang="en-US"/>
        </a:p>
      </dgm:t>
    </dgm:pt>
    <dgm:pt modelId="{7BD8F0C6-A059-486C-8B32-74727B17E850}">
      <dgm:prSet custT="1"/>
      <dgm:spPr/>
      <dgm:t>
        <a:bodyPr anchor="ctr"/>
        <a:lstStyle/>
        <a:p>
          <a:pPr rtl="0"/>
          <a:r>
            <a:rPr kumimoji="1" lang="en-US" sz="2400" dirty="0">
              <a:solidFill>
                <a:srgbClr val="080808"/>
              </a:solidFill>
              <a:latin typeface="標楷體" panose="03000509000000000000" pitchFamily="65" charset="-120"/>
              <a:ea typeface="標楷體" panose="03000509000000000000" pitchFamily="65" charset="-120"/>
            </a:rPr>
            <a:t>3.</a:t>
          </a:r>
          <a:r>
            <a:rPr kumimoji="1" lang="zh-TW" sz="2400" dirty="0">
              <a:solidFill>
                <a:srgbClr val="080808"/>
              </a:solidFill>
              <a:latin typeface="標楷體" panose="03000509000000000000" pitchFamily="65" charset="-120"/>
              <a:ea typeface="標楷體" panose="03000509000000000000" pitchFamily="65" charset="-120"/>
            </a:rPr>
            <a:t>符號表徵（</a:t>
          </a:r>
          <a:r>
            <a:rPr kumimoji="1" lang="en-US" sz="24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symbolic representation</a:t>
          </a:r>
          <a:r>
            <a:rPr kumimoji="1" lang="zh-TW" sz="2400" dirty="0">
              <a:solidFill>
                <a:srgbClr val="080808"/>
              </a:solidFill>
              <a:latin typeface="標楷體" panose="03000509000000000000" pitchFamily="65" charset="-120"/>
              <a:ea typeface="標楷體" panose="03000509000000000000" pitchFamily="65" charset="-120"/>
            </a:rPr>
            <a:t>）</a:t>
          </a:r>
          <a:endParaRPr lang="zh-TW" sz="2400" dirty="0">
            <a:solidFill>
              <a:srgbClr val="080808"/>
            </a:solidFill>
            <a:latin typeface="標楷體" panose="03000509000000000000" pitchFamily="65" charset="-120"/>
            <a:ea typeface="標楷體" panose="03000509000000000000" pitchFamily="65" charset="-120"/>
          </a:endParaRPr>
        </a:p>
      </dgm:t>
    </dgm:pt>
    <dgm:pt modelId="{CAB42D6C-E99C-4506-A7D7-3D3B772D41C0}" type="parTrans" cxnId="{BE5311B5-3936-492E-821A-D0A7ABF24420}">
      <dgm:prSet/>
      <dgm:spPr/>
      <dgm:t>
        <a:bodyPr/>
        <a:lstStyle/>
        <a:p>
          <a:endParaRPr lang="zh-TW" altLang="en-US"/>
        </a:p>
      </dgm:t>
    </dgm:pt>
    <dgm:pt modelId="{9E022044-F613-4990-B7D5-0F2FE8A83A31}" type="sibTrans" cxnId="{BE5311B5-3936-492E-821A-D0A7ABF24420}">
      <dgm:prSet/>
      <dgm:spPr/>
      <dgm:t>
        <a:bodyPr/>
        <a:lstStyle/>
        <a:p>
          <a:endParaRPr lang="zh-TW" altLang="en-US"/>
        </a:p>
      </dgm:t>
    </dgm:pt>
    <dgm:pt modelId="{57712815-FEE9-41C8-97A7-9EFE7232939B}">
      <dgm:prSet custT="1"/>
      <dgm:spPr/>
      <dgm:t>
        <a:bodyPr anchor="ctr"/>
        <a:lstStyle/>
        <a:p>
          <a:pPr rtl="0"/>
          <a:r>
            <a:rPr kumimoji="1" lang="zh-TW" altLang="en-US" sz="2400" dirty="0">
              <a:solidFill>
                <a:srgbClr val="080808"/>
              </a:solidFill>
              <a:latin typeface="標楷體" panose="03000509000000000000" pitchFamily="65" charset="-120"/>
              <a:ea typeface="標楷體" panose="03000509000000000000" pitchFamily="65" charset="-120"/>
            </a:rPr>
            <a:t>最後，獨斷的符號系統諸如語言及數學符號加諸於表徵的系列。</a:t>
          </a:r>
          <a:endParaRPr lang="zh-TW" altLang="en-US" sz="2400" dirty="0">
            <a:solidFill>
              <a:srgbClr val="080808"/>
            </a:solidFill>
            <a:latin typeface="標楷體" panose="03000509000000000000" pitchFamily="65" charset="-120"/>
            <a:ea typeface="標楷體" panose="03000509000000000000" pitchFamily="65" charset="-120"/>
          </a:endParaRPr>
        </a:p>
      </dgm:t>
    </dgm:pt>
    <dgm:pt modelId="{BD062AB4-A07E-4194-B419-5FBD57C1389F}" type="parTrans" cxnId="{47505703-08FB-41B8-A481-CB656EACBD4D}">
      <dgm:prSet/>
      <dgm:spPr/>
      <dgm:t>
        <a:bodyPr/>
        <a:lstStyle/>
        <a:p>
          <a:endParaRPr lang="zh-TW" altLang="en-US"/>
        </a:p>
      </dgm:t>
    </dgm:pt>
    <dgm:pt modelId="{14256F85-218B-4BED-ABC9-D3965D43B850}" type="sibTrans" cxnId="{47505703-08FB-41B8-A481-CB656EACBD4D}">
      <dgm:prSet/>
      <dgm:spPr/>
      <dgm:t>
        <a:bodyPr/>
        <a:lstStyle/>
        <a:p>
          <a:endParaRPr lang="zh-TW" altLang="en-US"/>
        </a:p>
      </dgm:t>
    </dgm:pt>
    <dgm:pt modelId="{B57E8D4C-D742-4366-9F81-328A9B3F2499}" type="pres">
      <dgm:prSet presAssocID="{DC8FC861-BCC2-4599-BDA6-5AC3BB493E2B}" presName="linear" presStyleCnt="0">
        <dgm:presLayoutVars>
          <dgm:animLvl val="lvl"/>
          <dgm:resizeHandles val="exact"/>
        </dgm:presLayoutVars>
      </dgm:prSet>
      <dgm:spPr/>
    </dgm:pt>
    <dgm:pt modelId="{901CE9AA-12E3-472E-91E0-46E9C7673682}" type="pres">
      <dgm:prSet presAssocID="{95D7CD27-18D7-4C46-BE44-99ABBFBC2493}" presName="parentText" presStyleLbl="node1" presStyleIdx="0" presStyleCnt="3">
        <dgm:presLayoutVars>
          <dgm:chMax val="0"/>
          <dgm:bulletEnabled val="1"/>
        </dgm:presLayoutVars>
      </dgm:prSet>
      <dgm:spPr/>
    </dgm:pt>
    <dgm:pt modelId="{486B06C5-6425-4BAF-AA21-DEB585CB77ED}" type="pres">
      <dgm:prSet presAssocID="{95D7CD27-18D7-4C46-BE44-99ABBFBC2493}" presName="childText" presStyleLbl="revTx" presStyleIdx="0" presStyleCnt="3">
        <dgm:presLayoutVars>
          <dgm:bulletEnabled val="1"/>
        </dgm:presLayoutVars>
      </dgm:prSet>
      <dgm:spPr/>
    </dgm:pt>
    <dgm:pt modelId="{A7B5162C-D1F2-4767-94E1-722824E8645A}" type="pres">
      <dgm:prSet presAssocID="{4BA7FF05-CB6B-476E-9E37-9FF74C1964FE}" presName="parentText" presStyleLbl="node1" presStyleIdx="1" presStyleCnt="3">
        <dgm:presLayoutVars>
          <dgm:chMax val="0"/>
          <dgm:bulletEnabled val="1"/>
        </dgm:presLayoutVars>
      </dgm:prSet>
      <dgm:spPr/>
    </dgm:pt>
    <dgm:pt modelId="{7C25E5EC-A6CF-4425-910E-883DE544DC24}" type="pres">
      <dgm:prSet presAssocID="{4BA7FF05-CB6B-476E-9E37-9FF74C1964FE}" presName="childText" presStyleLbl="revTx" presStyleIdx="1" presStyleCnt="3">
        <dgm:presLayoutVars>
          <dgm:bulletEnabled val="1"/>
        </dgm:presLayoutVars>
      </dgm:prSet>
      <dgm:spPr/>
    </dgm:pt>
    <dgm:pt modelId="{545B241F-5E8A-487C-BC67-9D9A0358EA19}" type="pres">
      <dgm:prSet presAssocID="{7BD8F0C6-A059-486C-8B32-74727B17E850}" presName="parentText" presStyleLbl="node1" presStyleIdx="2" presStyleCnt="3">
        <dgm:presLayoutVars>
          <dgm:chMax val="0"/>
          <dgm:bulletEnabled val="1"/>
        </dgm:presLayoutVars>
      </dgm:prSet>
      <dgm:spPr/>
    </dgm:pt>
    <dgm:pt modelId="{91C4A9DF-C22D-400F-BD58-350D17A650A0}" type="pres">
      <dgm:prSet presAssocID="{7BD8F0C6-A059-486C-8B32-74727B17E850}" presName="childText" presStyleLbl="revTx" presStyleIdx="2" presStyleCnt="3">
        <dgm:presLayoutVars>
          <dgm:bulletEnabled val="1"/>
        </dgm:presLayoutVars>
      </dgm:prSet>
      <dgm:spPr/>
    </dgm:pt>
  </dgm:ptLst>
  <dgm:cxnLst>
    <dgm:cxn modelId="{47505703-08FB-41B8-A481-CB656EACBD4D}" srcId="{7BD8F0C6-A059-486C-8B32-74727B17E850}" destId="{57712815-FEE9-41C8-97A7-9EFE7232939B}" srcOrd="0" destOrd="0" parTransId="{BD062AB4-A07E-4194-B419-5FBD57C1389F}" sibTransId="{14256F85-218B-4BED-ABC9-D3965D43B850}"/>
    <dgm:cxn modelId="{8C25CB1F-F040-452A-8B32-5904CCA315B9}" srcId="{95D7CD27-18D7-4C46-BE44-99ABBFBC2493}" destId="{B49DB53B-1153-4FB9-86F7-D98E80441D26}" srcOrd="0" destOrd="0" parTransId="{B8582F89-7619-4CA0-BA97-CD458696D96F}" sibTransId="{7E6E017C-0A16-44EB-B063-D44CF0AF4C18}"/>
    <dgm:cxn modelId="{00F34F22-7AFB-49FD-9A98-80F0940AE842}" type="presOf" srcId="{95D7CD27-18D7-4C46-BE44-99ABBFBC2493}" destId="{901CE9AA-12E3-472E-91E0-46E9C7673682}" srcOrd="0" destOrd="0" presId="urn:microsoft.com/office/officeart/2005/8/layout/vList2"/>
    <dgm:cxn modelId="{FFA41941-4773-48DA-8E37-EA684309094F}" type="presOf" srcId="{DC8FC861-BCC2-4599-BDA6-5AC3BB493E2B}" destId="{B57E8D4C-D742-4366-9F81-328A9B3F2499}" srcOrd="0" destOrd="0" presId="urn:microsoft.com/office/officeart/2005/8/layout/vList2"/>
    <dgm:cxn modelId="{92E8E34B-03D7-4469-8796-21EBE784452C}" srcId="{4BA7FF05-CB6B-476E-9E37-9FF74C1964FE}" destId="{45013CB1-7CF6-40A1-A730-A6CB2F87DD9B}" srcOrd="0" destOrd="0" parTransId="{1FAB4E74-FBAA-43E9-B230-0AD669F2BF4A}" sibTransId="{525D256E-EBEC-4EC2-BE31-045016F8C3E0}"/>
    <dgm:cxn modelId="{A3707373-EDFC-4BC9-A09B-5BD29C7D4A64}" type="presOf" srcId="{57712815-FEE9-41C8-97A7-9EFE7232939B}" destId="{91C4A9DF-C22D-400F-BD58-350D17A650A0}" srcOrd="0" destOrd="0" presId="urn:microsoft.com/office/officeart/2005/8/layout/vList2"/>
    <dgm:cxn modelId="{4F24A37E-46EC-4A27-A53F-1AD7B7B18556}" srcId="{DC8FC861-BCC2-4599-BDA6-5AC3BB493E2B}" destId="{95D7CD27-18D7-4C46-BE44-99ABBFBC2493}" srcOrd="0" destOrd="0" parTransId="{E86FFE77-3654-4456-A6AE-22223B363DE3}" sibTransId="{E58462AC-A5BB-4854-A26E-40041C4ADA08}"/>
    <dgm:cxn modelId="{C1FCD68E-C5F3-4FBE-A4D2-5333D3B622C8}" type="presOf" srcId="{45013CB1-7CF6-40A1-A730-A6CB2F87DD9B}" destId="{7C25E5EC-A6CF-4425-910E-883DE544DC24}" srcOrd="0" destOrd="0" presId="urn:microsoft.com/office/officeart/2005/8/layout/vList2"/>
    <dgm:cxn modelId="{2C9B8994-0728-480C-980F-CC744323B3E1}" type="presOf" srcId="{7BD8F0C6-A059-486C-8B32-74727B17E850}" destId="{545B241F-5E8A-487C-BC67-9D9A0358EA19}" srcOrd="0" destOrd="0" presId="urn:microsoft.com/office/officeart/2005/8/layout/vList2"/>
    <dgm:cxn modelId="{61BC459C-FA41-4038-8813-7A10F2F88250}" type="presOf" srcId="{B49DB53B-1153-4FB9-86F7-D98E80441D26}" destId="{486B06C5-6425-4BAF-AA21-DEB585CB77ED}" srcOrd="0" destOrd="0" presId="urn:microsoft.com/office/officeart/2005/8/layout/vList2"/>
    <dgm:cxn modelId="{BE5311B5-3936-492E-821A-D0A7ABF24420}" srcId="{DC8FC861-BCC2-4599-BDA6-5AC3BB493E2B}" destId="{7BD8F0C6-A059-486C-8B32-74727B17E850}" srcOrd="2" destOrd="0" parTransId="{CAB42D6C-E99C-4506-A7D7-3D3B772D41C0}" sibTransId="{9E022044-F613-4990-B7D5-0F2FE8A83A31}"/>
    <dgm:cxn modelId="{020741C8-7D8C-46FE-BBA4-ED554CAAC92D}" srcId="{DC8FC861-BCC2-4599-BDA6-5AC3BB493E2B}" destId="{4BA7FF05-CB6B-476E-9E37-9FF74C1964FE}" srcOrd="1" destOrd="0" parTransId="{04596B77-B124-463B-B5FD-516FC19A0625}" sibTransId="{D21731D9-8DF8-4343-8DBC-FB5EB80590CD}"/>
    <dgm:cxn modelId="{EF0882EB-18BA-47AE-A2C7-0991ABDDB5E7}" type="presOf" srcId="{4BA7FF05-CB6B-476E-9E37-9FF74C1964FE}" destId="{A7B5162C-D1F2-4767-94E1-722824E8645A}" srcOrd="0" destOrd="0" presId="urn:microsoft.com/office/officeart/2005/8/layout/vList2"/>
    <dgm:cxn modelId="{6EA6FD2E-8BC0-498E-85C8-E204E9AE156A}" type="presParOf" srcId="{B57E8D4C-D742-4366-9F81-328A9B3F2499}" destId="{901CE9AA-12E3-472E-91E0-46E9C7673682}" srcOrd="0" destOrd="0" presId="urn:microsoft.com/office/officeart/2005/8/layout/vList2"/>
    <dgm:cxn modelId="{3E1FEC54-A5CA-4FA1-8941-618C3DFAE6AF}" type="presParOf" srcId="{B57E8D4C-D742-4366-9F81-328A9B3F2499}" destId="{486B06C5-6425-4BAF-AA21-DEB585CB77ED}" srcOrd="1" destOrd="0" presId="urn:microsoft.com/office/officeart/2005/8/layout/vList2"/>
    <dgm:cxn modelId="{7FD08BEA-58D7-4C2F-B09A-60B923AC16EA}" type="presParOf" srcId="{B57E8D4C-D742-4366-9F81-328A9B3F2499}" destId="{A7B5162C-D1F2-4767-94E1-722824E8645A}" srcOrd="2" destOrd="0" presId="urn:microsoft.com/office/officeart/2005/8/layout/vList2"/>
    <dgm:cxn modelId="{BE78D20A-42D2-46FA-A4DB-4E6C0FC5E1AC}" type="presParOf" srcId="{B57E8D4C-D742-4366-9F81-328A9B3F2499}" destId="{7C25E5EC-A6CF-4425-910E-883DE544DC24}" srcOrd="3" destOrd="0" presId="urn:microsoft.com/office/officeart/2005/8/layout/vList2"/>
    <dgm:cxn modelId="{C01D1D68-BE51-430B-9D75-D87E786DFE3E}" type="presParOf" srcId="{B57E8D4C-D742-4366-9F81-328A9B3F2499}" destId="{545B241F-5E8A-487C-BC67-9D9A0358EA19}" srcOrd="4" destOrd="0" presId="urn:microsoft.com/office/officeart/2005/8/layout/vList2"/>
    <dgm:cxn modelId="{C341DF17-41AA-411F-AAC6-EF3823F3AF65}" type="presParOf" srcId="{B57E8D4C-D742-4366-9F81-328A9B3F2499}" destId="{91C4A9DF-C22D-400F-BD58-350D17A650A0}"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2D133-3822-419E-93C1-FECB6DBF6200}">
      <dsp:nvSpPr>
        <dsp:cNvPr id="0" name=""/>
        <dsp:cNvSpPr/>
      </dsp:nvSpPr>
      <dsp:spPr>
        <a:xfrm rot="10800000" flipV="1">
          <a:off x="0" y="167856"/>
          <a:ext cx="6017767" cy="654346"/>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zh-TW" altLang="en-US" sz="2400" kern="1200" dirty="0">
              <a:solidFill>
                <a:srgbClr val="131827"/>
              </a:solidFill>
              <a:latin typeface="標楷體" panose="03000509000000000000" pitchFamily="65" charset="-120"/>
              <a:ea typeface="標楷體" panose="03000509000000000000" pitchFamily="65" charset="-120"/>
            </a:rPr>
            <a:t>（一）個體認知發展階段</a:t>
          </a:r>
          <a:endParaRPr lang="zh-TW" altLang="en-US" sz="2400" kern="1200" dirty="0">
            <a:solidFill>
              <a:srgbClr val="131827"/>
            </a:solidFill>
            <a:latin typeface="標楷體" panose="03000509000000000000" pitchFamily="65" charset="-120"/>
            <a:ea typeface="標楷體" panose="03000509000000000000" pitchFamily="65" charset="-120"/>
          </a:endParaRPr>
        </a:p>
      </dsp:txBody>
      <dsp:txXfrm rot="-10800000">
        <a:off x="31943" y="199799"/>
        <a:ext cx="5953881" cy="590460"/>
      </dsp:txXfrm>
    </dsp:sp>
    <dsp:sp modelId="{D004A46D-7016-439C-921C-B2F6764CE397}">
      <dsp:nvSpPr>
        <dsp:cNvPr id="0" name=""/>
        <dsp:cNvSpPr/>
      </dsp:nvSpPr>
      <dsp:spPr>
        <a:xfrm>
          <a:off x="0" y="1006368"/>
          <a:ext cx="8820472" cy="2018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0050"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kumimoji="1" lang="en-US" sz="2400" kern="1200" dirty="0">
              <a:solidFill>
                <a:srgbClr val="0070C0"/>
              </a:solidFill>
              <a:latin typeface="標楷體" panose="03000509000000000000" pitchFamily="65" charset="-120"/>
              <a:ea typeface="標楷體" panose="03000509000000000000" pitchFamily="65" charset="-120"/>
            </a:rPr>
            <a:t>1.</a:t>
          </a:r>
          <a:r>
            <a:rPr kumimoji="1" lang="zh-TW" sz="2400" kern="1200" dirty="0">
              <a:solidFill>
                <a:srgbClr val="0070C0"/>
              </a:solidFill>
              <a:latin typeface="標楷體" panose="03000509000000000000" pitchFamily="65" charset="-120"/>
              <a:ea typeface="標楷體" panose="03000509000000000000" pitchFamily="65" charset="-120"/>
            </a:rPr>
            <a:t>嬰兒出生到兩歲屬於感覺動作期（</a:t>
          </a:r>
          <a:r>
            <a:rPr kumimoji="1" lang="en-US" sz="2400" kern="12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sensory-motor level</a:t>
          </a:r>
          <a:r>
            <a:rPr kumimoji="1" lang="zh-TW" sz="2400" kern="1200" dirty="0">
              <a:solidFill>
                <a:srgbClr val="0070C0"/>
              </a:solidFill>
              <a:latin typeface="標楷體" panose="03000509000000000000" pitchFamily="65" charset="-120"/>
              <a:ea typeface="標楷體" panose="03000509000000000000" pitchFamily="65" charset="-120"/>
            </a:rPr>
            <a:t>）</a:t>
          </a:r>
          <a:endParaRPr lang="zh-TW" sz="2400" kern="1200" dirty="0">
            <a:solidFill>
              <a:srgbClr val="0070C0"/>
            </a:solidFill>
            <a:latin typeface="標楷體" panose="03000509000000000000" pitchFamily="65" charset="-120"/>
            <a:ea typeface="標楷體" panose="03000509000000000000" pitchFamily="65" charset="-120"/>
          </a:endParaRPr>
        </a:p>
        <a:p>
          <a:pPr marL="228600" lvl="1" indent="-228600" algn="l" defTabSz="1066800" rtl="0">
            <a:lnSpc>
              <a:spcPct val="90000"/>
            </a:lnSpc>
            <a:spcBef>
              <a:spcPct val="0"/>
            </a:spcBef>
            <a:spcAft>
              <a:spcPct val="20000"/>
            </a:spcAft>
            <a:buChar char="•"/>
          </a:pPr>
          <a:r>
            <a:rPr kumimoji="1" lang="zh-TW" sz="2400" kern="1200" dirty="0">
              <a:solidFill>
                <a:srgbClr val="080808"/>
              </a:solidFill>
              <a:latin typeface="標楷體" panose="03000509000000000000" pitchFamily="65" charset="-120"/>
              <a:ea typeface="標楷體" panose="03000509000000000000" pitchFamily="65" charset="-120"/>
            </a:rPr>
            <a:t>（</a:t>
          </a:r>
          <a:r>
            <a:rPr kumimoji="1" lang="en-US" sz="2400" kern="1200" dirty="0">
              <a:solidFill>
                <a:srgbClr val="080808"/>
              </a:solidFill>
              <a:latin typeface="標楷體" panose="03000509000000000000" pitchFamily="65" charset="-120"/>
              <a:ea typeface="標楷體" panose="03000509000000000000" pitchFamily="65" charset="-120"/>
            </a:rPr>
            <a:t>1</a:t>
          </a:r>
          <a:r>
            <a:rPr kumimoji="1" lang="zh-TW" sz="2400" kern="1200" dirty="0">
              <a:solidFill>
                <a:srgbClr val="080808"/>
              </a:solidFill>
              <a:latin typeface="標楷體" panose="03000509000000000000" pitchFamily="65" charset="-120"/>
              <a:ea typeface="標楷體" panose="03000509000000000000" pitchFamily="65" charset="-120"/>
            </a:rPr>
            <a:t>）嬰兒從反射動作發展到複雜的感官動作。</a:t>
          </a:r>
          <a:endParaRPr lang="zh-TW" sz="2400" kern="1200" dirty="0">
            <a:solidFill>
              <a:srgbClr val="080808"/>
            </a:solidFill>
            <a:latin typeface="標楷體" panose="03000509000000000000" pitchFamily="65" charset="-120"/>
            <a:ea typeface="標楷體" panose="03000509000000000000" pitchFamily="65" charset="-120"/>
          </a:endParaRPr>
        </a:p>
        <a:p>
          <a:pPr marL="228600" lvl="1" indent="-228600" algn="l" defTabSz="1066800" rtl="0">
            <a:lnSpc>
              <a:spcPct val="90000"/>
            </a:lnSpc>
            <a:spcBef>
              <a:spcPct val="0"/>
            </a:spcBef>
            <a:spcAft>
              <a:spcPct val="20000"/>
            </a:spcAft>
            <a:buChar char="•"/>
          </a:pPr>
          <a:r>
            <a:rPr kumimoji="1" lang="zh-TW" sz="2400" kern="1200" dirty="0">
              <a:solidFill>
                <a:srgbClr val="080808"/>
              </a:solidFill>
              <a:latin typeface="標楷體" panose="03000509000000000000" pitchFamily="65" charset="-120"/>
              <a:ea typeface="標楷體" panose="03000509000000000000" pitchFamily="65" charset="-120"/>
            </a:rPr>
            <a:t>（</a:t>
          </a:r>
          <a:r>
            <a:rPr kumimoji="1" lang="en-US" sz="2400" kern="1200" dirty="0">
              <a:solidFill>
                <a:srgbClr val="080808"/>
              </a:solidFill>
              <a:latin typeface="標楷體" panose="03000509000000000000" pitchFamily="65" charset="-120"/>
              <a:ea typeface="標楷體" panose="03000509000000000000" pitchFamily="65" charset="-120"/>
            </a:rPr>
            <a:t>2</a:t>
          </a:r>
          <a:r>
            <a:rPr kumimoji="1" lang="zh-TW" sz="2400" kern="1200" dirty="0">
              <a:solidFill>
                <a:srgbClr val="080808"/>
              </a:solidFill>
              <a:latin typeface="標楷體" panose="03000509000000000000" pitchFamily="65" charset="-120"/>
              <a:ea typeface="標楷體" panose="03000509000000000000" pitchFamily="65" charset="-120"/>
            </a:rPr>
            <a:t>）感覺動作期大都依賴動作、移動、及沒有語言的察覺。這些動作以相當穩定的方式，相互協調，稱為動作的「基模」（</a:t>
          </a:r>
          <a:r>
            <a:rPr kumimoji="1" lang="en-US" sz="2400" kern="12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schemata</a:t>
          </a:r>
          <a:r>
            <a:rPr kumimoji="1" lang="zh-TW" sz="2400" kern="1200" dirty="0">
              <a:solidFill>
                <a:srgbClr val="080808"/>
              </a:solidFill>
              <a:latin typeface="標楷體" panose="03000509000000000000" pitchFamily="65" charset="-120"/>
              <a:ea typeface="標楷體" panose="03000509000000000000" pitchFamily="65" charset="-120"/>
            </a:rPr>
            <a:t>）。</a:t>
          </a:r>
          <a:endParaRPr lang="zh-TW" sz="2400" kern="1200" dirty="0">
            <a:solidFill>
              <a:srgbClr val="080808"/>
            </a:solidFill>
            <a:latin typeface="標楷體" panose="03000509000000000000" pitchFamily="65" charset="-120"/>
            <a:ea typeface="標楷體" panose="03000509000000000000" pitchFamily="65" charset="-120"/>
          </a:endParaRPr>
        </a:p>
      </dsp:txBody>
      <dsp:txXfrm>
        <a:off x="0" y="1006368"/>
        <a:ext cx="8820472" cy="20182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F3C6A-BCBE-420F-AE0C-7DEE00E29BA1}">
      <dsp:nvSpPr>
        <dsp:cNvPr id="0" name=""/>
        <dsp:cNvSpPr/>
      </dsp:nvSpPr>
      <dsp:spPr>
        <a:xfrm>
          <a:off x="0" y="1791"/>
          <a:ext cx="7416824" cy="0"/>
        </a:xfrm>
        <a:prstGeom prst="line">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w="9525" cap="flat" cmpd="sng" algn="ctr">
          <a:solidFill>
            <a:schemeClr val="accent1">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8038421-1C2C-4B9F-868F-D172B7062E86}">
      <dsp:nvSpPr>
        <dsp:cNvPr id="0" name=""/>
        <dsp:cNvSpPr/>
      </dsp:nvSpPr>
      <dsp:spPr>
        <a:xfrm>
          <a:off x="0" y="1791"/>
          <a:ext cx="7409581" cy="2336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080808"/>
              </a:solidFill>
              <a:latin typeface="標楷體" panose="03000509000000000000" pitchFamily="65" charset="-120"/>
              <a:ea typeface="標楷體" panose="03000509000000000000" pitchFamily="65" charset="-120"/>
            </a:rPr>
            <a:t>1.</a:t>
          </a:r>
          <a:r>
            <a:rPr kumimoji="1" lang="en-US" sz="2400" kern="12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Bruner</a:t>
          </a:r>
          <a:r>
            <a:rPr kumimoji="1" lang="zh-TW" sz="2400" kern="1200" dirty="0">
              <a:solidFill>
                <a:srgbClr val="080808"/>
              </a:solidFill>
              <a:latin typeface="標楷體" panose="03000509000000000000" pitchFamily="65" charset="-120"/>
              <a:ea typeface="標楷體" panose="03000509000000000000" pitchFamily="65" charset="-120"/>
            </a:rPr>
            <a:t>的學習的基本觀念是學科教材外部結構與學習者內部的認知結構，二者互相配合。</a:t>
          </a:r>
          <a:endParaRPr kumimoji="1" lang="en-US" altLang="zh-TW" sz="2400" kern="1200" dirty="0">
            <a:solidFill>
              <a:srgbClr val="080808"/>
            </a:solidFill>
            <a:latin typeface="標楷體" panose="03000509000000000000" pitchFamily="65" charset="-120"/>
            <a:ea typeface="標楷體" panose="03000509000000000000" pitchFamily="65" charset="-120"/>
          </a:endParaRPr>
        </a:p>
        <a:p>
          <a:pPr marL="0" lvl="0" indent="0" algn="l" defTabSz="1066800" rtl="0">
            <a:lnSpc>
              <a:spcPct val="90000"/>
            </a:lnSpc>
            <a:spcBef>
              <a:spcPct val="0"/>
            </a:spcBef>
            <a:spcAft>
              <a:spcPct val="35000"/>
            </a:spcAft>
            <a:buNone/>
          </a:pPr>
          <a:r>
            <a:rPr kumimoji="1" lang="en-US" altLang="zh-TW" sz="2400" kern="1200" dirty="0">
              <a:solidFill>
                <a:srgbClr val="080808"/>
              </a:solidFill>
              <a:latin typeface="標楷體" panose="03000509000000000000" pitchFamily="65" charset="-120"/>
              <a:ea typeface="標楷體" panose="03000509000000000000" pitchFamily="65" charset="-120"/>
            </a:rPr>
            <a:t>*</a:t>
          </a:r>
          <a:r>
            <a:rPr kumimoji="1" lang="zh-TW" sz="2400" kern="1200" dirty="0">
              <a:solidFill>
                <a:srgbClr val="080808"/>
              </a:solidFill>
              <a:latin typeface="標楷體" panose="03000509000000000000" pitchFamily="65" charset="-120"/>
              <a:ea typeface="標楷體" panose="03000509000000000000" pitchFamily="65" charset="-120"/>
            </a:rPr>
            <a:t>他認為任何發展階段的兒童都有他的獨特方式看待這個世界。</a:t>
          </a:r>
          <a:endParaRPr kumimoji="1" lang="en-US" altLang="zh-TW" sz="2400" kern="1200" dirty="0">
            <a:solidFill>
              <a:srgbClr val="080808"/>
            </a:solidFill>
            <a:latin typeface="標楷體" panose="03000509000000000000" pitchFamily="65" charset="-120"/>
            <a:ea typeface="標楷體" panose="03000509000000000000" pitchFamily="65" charset="-120"/>
          </a:endParaRPr>
        </a:p>
        <a:p>
          <a:pPr marL="0" lvl="0" indent="0" algn="l" defTabSz="1066800" rtl="0">
            <a:lnSpc>
              <a:spcPct val="90000"/>
            </a:lnSpc>
            <a:spcBef>
              <a:spcPct val="0"/>
            </a:spcBef>
            <a:spcAft>
              <a:spcPct val="35000"/>
            </a:spcAft>
            <a:buNone/>
          </a:pPr>
          <a:r>
            <a:rPr kumimoji="1" lang="en-US" altLang="zh-TW" sz="2400" kern="1200" dirty="0">
              <a:solidFill>
                <a:srgbClr val="080808"/>
              </a:solidFill>
              <a:latin typeface="標楷體" panose="03000509000000000000" pitchFamily="65" charset="-120"/>
              <a:ea typeface="標楷體" panose="03000509000000000000" pitchFamily="65" charset="-120"/>
            </a:rPr>
            <a:t>*</a:t>
          </a:r>
          <a:r>
            <a:rPr kumimoji="1" lang="zh-TW" sz="2400" kern="1200" dirty="0">
              <a:solidFill>
                <a:srgbClr val="080808"/>
              </a:solidFill>
              <a:latin typeface="標楷體" panose="03000509000000000000" pitchFamily="65" charset="-120"/>
              <a:ea typeface="標楷體" panose="03000509000000000000" pitchFamily="65" charset="-120"/>
            </a:rPr>
            <a:t>教學的任務就是以兒童的觀點呈現學科的結構。</a:t>
          </a:r>
          <a:endParaRPr lang="zh-TW" sz="2400" kern="1200" dirty="0">
            <a:solidFill>
              <a:srgbClr val="080808"/>
            </a:solidFill>
            <a:latin typeface="標楷體" panose="03000509000000000000" pitchFamily="65" charset="-120"/>
            <a:ea typeface="標楷體" panose="03000509000000000000" pitchFamily="65" charset="-120"/>
          </a:endParaRPr>
        </a:p>
      </dsp:txBody>
      <dsp:txXfrm>
        <a:off x="0" y="1791"/>
        <a:ext cx="7409581" cy="2336396"/>
      </dsp:txXfrm>
    </dsp:sp>
    <dsp:sp modelId="{70FB2F50-790B-486C-9EE4-91A3E240E76B}">
      <dsp:nvSpPr>
        <dsp:cNvPr id="0" name=""/>
        <dsp:cNvSpPr/>
      </dsp:nvSpPr>
      <dsp:spPr>
        <a:xfrm>
          <a:off x="0" y="2338187"/>
          <a:ext cx="7416824" cy="0"/>
        </a:xfrm>
        <a:prstGeom prst="line">
          <a:avLst/>
        </a:prstGeom>
        <a:gradFill rotWithShape="0">
          <a:gsLst>
            <a:gs pos="0">
              <a:schemeClr val="accent1">
                <a:alpha val="90000"/>
                <a:hueOff val="0"/>
                <a:satOff val="0"/>
                <a:lumOff val="0"/>
                <a:alphaOff val="-40000"/>
                <a:shade val="51000"/>
                <a:satMod val="13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lin ang="16200000" scaled="0"/>
        </a:gradFill>
        <a:ln w="9525" cap="flat" cmpd="sng" algn="ctr">
          <a:solidFill>
            <a:schemeClr val="accent1">
              <a:alpha val="90000"/>
              <a:hueOff val="0"/>
              <a:satOff val="0"/>
              <a:lumOff val="0"/>
              <a:alphaOff val="-4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8BB5872-6422-497A-864A-C58298DEBA40}">
      <dsp:nvSpPr>
        <dsp:cNvPr id="0" name=""/>
        <dsp:cNvSpPr/>
      </dsp:nvSpPr>
      <dsp:spPr>
        <a:xfrm>
          <a:off x="0" y="2338187"/>
          <a:ext cx="7416824" cy="1908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080808"/>
              </a:solidFill>
              <a:latin typeface="標楷體" panose="03000509000000000000" pitchFamily="65" charset="-120"/>
              <a:ea typeface="標楷體" panose="03000509000000000000" pitchFamily="65" charset="-120"/>
            </a:rPr>
            <a:t>2.</a:t>
          </a:r>
          <a:r>
            <a:rPr kumimoji="1" lang="en-US" sz="2400" kern="12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Bruner</a:t>
          </a:r>
          <a:r>
            <a:rPr kumimoji="1" lang="zh-TW" sz="2400" kern="1200" dirty="0">
              <a:solidFill>
                <a:srgbClr val="080808"/>
              </a:solidFill>
              <a:latin typeface="標楷體" panose="03000509000000000000" pitchFamily="65" charset="-120"/>
              <a:ea typeface="標楷體" panose="03000509000000000000" pitchFamily="65" charset="-120"/>
            </a:rPr>
            <a:t>在他的</a:t>
          </a:r>
          <a:r>
            <a:rPr kumimoji="1" lang="en-US" sz="2400" kern="1200" dirty="0">
              <a:solidFill>
                <a:srgbClr val="080808"/>
              </a:solidFill>
              <a:latin typeface="標楷體" panose="03000509000000000000" pitchFamily="65" charset="-120"/>
              <a:ea typeface="標楷體" panose="03000509000000000000" pitchFamily="65" charset="-120"/>
            </a:rPr>
            <a:t>《</a:t>
          </a:r>
          <a:r>
            <a:rPr kumimoji="1" lang="zh-TW" sz="2400" kern="1200" dirty="0">
              <a:solidFill>
                <a:srgbClr val="080808"/>
              </a:solidFill>
              <a:latin typeface="標楷體" panose="03000509000000000000" pitchFamily="65" charset="-120"/>
              <a:ea typeface="標楷體" panose="03000509000000000000" pitchFamily="65" charset="-120"/>
            </a:rPr>
            <a:t>教育歷程</a:t>
          </a:r>
          <a:r>
            <a:rPr kumimoji="1" lang="en-US" sz="2400" kern="1200" dirty="0">
              <a:solidFill>
                <a:srgbClr val="080808"/>
              </a:solidFill>
              <a:latin typeface="標楷體" panose="03000509000000000000" pitchFamily="65" charset="-120"/>
              <a:ea typeface="標楷體" panose="03000509000000000000" pitchFamily="65" charset="-120"/>
            </a:rPr>
            <a:t>》</a:t>
          </a:r>
          <a:r>
            <a:rPr kumimoji="1" lang="zh-TW" sz="2400" kern="1200" dirty="0">
              <a:solidFill>
                <a:srgbClr val="080808"/>
              </a:solidFill>
              <a:latin typeface="標楷體" panose="03000509000000000000" pitchFamily="65" charset="-120"/>
              <a:ea typeface="標楷體" panose="03000509000000000000" pitchFamily="65" charset="-120"/>
            </a:rPr>
            <a:t>一書中，呈現教育結構論的兩大支柱：</a:t>
          </a:r>
          <a:endParaRPr kumimoji="1" lang="en-US" altLang="zh-TW" sz="2400" kern="1200" dirty="0">
            <a:solidFill>
              <a:srgbClr val="080808"/>
            </a:solidFill>
            <a:latin typeface="標楷體" panose="03000509000000000000" pitchFamily="65" charset="-120"/>
            <a:ea typeface="標楷體" panose="03000509000000000000" pitchFamily="65" charset="-120"/>
          </a:endParaRPr>
        </a:p>
        <a:p>
          <a:pPr marL="0" lvl="0" indent="0" algn="l" defTabSz="1066800" rtl="0">
            <a:lnSpc>
              <a:spcPct val="90000"/>
            </a:lnSpc>
            <a:spcBef>
              <a:spcPct val="0"/>
            </a:spcBef>
            <a:spcAft>
              <a:spcPct val="35000"/>
            </a:spcAft>
            <a:buNone/>
          </a:pPr>
          <a:r>
            <a:rPr kumimoji="1" lang="en-US" altLang="zh-TW" sz="2400" kern="1200" dirty="0">
              <a:solidFill>
                <a:srgbClr val="080808"/>
              </a:solidFill>
              <a:latin typeface="標楷體" panose="03000509000000000000" pitchFamily="65" charset="-120"/>
              <a:ea typeface="標楷體" panose="03000509000000000000" pitchFamily="65" charset="-120"/>
            </a:rPr>
            <a:t>*</a:t>
          </a:r>
          <a:r>
            <a:rPr kumimoji="1" lang="zh-TW" sz="2400" kern="1200" dirty="0">
              <a:solidFill>
                <a:srgbClr val="080808"/>
              </a:solidFill>
              <a:latin typeface="標楷體" panose="03000509000000000000" pitchFamily="65" charset="-120"/>
              <a:ea typeface="標楷體" panose="03000509000000000000" pitchFamily="65" charset="-120"/>
            </a:rPr>
            <a:t>外部的學科結構與內部的認知結構。</a:t>
          </a:r>
          <a:endParaRPr kumimoji="1" lang="en-US" altLang="zh-TW" sz="2400" kern="1200" dirty="0">
            <a:solidFill>
              <a:srgbClr val="080808"/>
            </a:solidFill>
            <a:latin typeface="標楷體" panose="03000509000000000000" pitchFamily="65" charset="-120"/>
            <a:ea typeface="標楷體" panose="03000509000000000000" pitchFamily="65" charset="-120"/>
          </a:endParaRPr>
        </a:p>
        <a:p>
          <a:pPr marL="0" lvl="0" indent="0" algn="l" defTabSz="1066800" rtl="0">
            <a:lnSpc>
              <a:spcPct val="90000"/>
            </a:lnSpc>
            <a:spcBef>
              <a:spcPct val="0"/>
            </a:spcBef>
            <a:spcAft>
              <a:spcPct val="35000"/>
            </a:spcAft>
            <a:buNone/>
          </a:pPr>
          <a:r>
            <a:rPr kumimoji="1" lang="en-US" altLang="zh-TW" sz="2400" kern="1200" dirty="0">
              <a:solidFill>
                <a:srgbClr val="080808"/>
              </a:solidFill>
              <a:latin typeface="標楷體" panose="03000509000000000000" pitchFamily="65" charset="-120"/>
              <a:ea typeface="標楷體" panose="03000509000000000000" pitchFamily="65" charset="-120"/>
            </a:rPr>
            <a:t>*</a:t>
          </a:r>
          <a:r>
            <a:rPr kumimoji="1" lang="zh-TW" sz="2400" kern="1200" dirty="0">
              <a:solidFill>
                <a:srgbClr val="080808"/>
              </a:solidFill>
              <a:latin typeface="標楷體" panose="03000509000000000000" pitchFamily="65" charset="-120"/>
              <a:ea typeface="標楷體" panose="03000509000000000000" pitchFamily="65" charset="-120"/>
            </a:rPr>
            <a:t>以他的觀點，學會了結構就是學會了事情的關聯性。</a:t>
          </a:r>
          <a:endParaRPr lang="zh-TW" sz="2400" kern="1200" dirty="0">
            <a:solidFill>
              <a:srgbClr val="080808"/>
            </a:solidFill>
            <a:latin typeface="標楷體" panose="03000509000000000000" pitchFamily="65" charset="-120"/>
            <a:ea typeface="標楷體" panose="03000509000000000000" pitchFamily="65" charset="-120"/>
          </a:endParaRPr>
        </a:p>
      </dsp:txBody>
      <dsp:txXfrm>
        <a:off x="0" y="2338187"/>
        <a:ext cx="7416824" cy="190849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6D82A-0492-497C-AF56-D7D27D1A3801}">
      <dsp:nvSpPr>
        <dsp:cNvPr id="0" name=""/>
        <dsp:cNvSpPr/>
      </dsp:nvSpPr>
      <dsp:spPr>
        <a:xfrm>
          <a:off x="0" y="29872"/>
          <a:ext cx="8496944" cy="69264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altLang="zh-TW" sz="2400" kern="1200" dirty="0">
              <a:solidFill>
                <a:srgbClr val="FF0000"/>
              </a:solidFill>
              <a:latin typeface="標楷體" panose="03000509000000000000" pitchFamily="65" charset="-120"/>
              <a:ea typeface="標楷體" panose="03000509000000000000" pitchFamily="65" charset="-120"/>
            </a:rPr>
            <a:t>1.</a:t>
          </a:r>
          <a:r>
            <a:rPr kumimoji="1" lang="zh-TW" altLang="en-US" sz="2400" kern="1200" dirty="0">
              <a:solidFill>
                <a:srgbClr val="FF0000"/>
              </a:solidFill>
              <a:latin typeface="標楷體" panose="03000509000000000000" pitchFamily="65" charset="-120"/>
              <a:ea typeface="標楷體" panose="03000509000000000000" pitchFamily="65" charset="-120"/>
            </a:rPr>
            <a:t>獲得（</a:t>
          </a:r>
          <a:r>
            <a:rPr kumimoji="1" lang="en-US" altLang="zh-TW" sz="2400" kern="1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acquisition</a:t>
          </a:r>
          <a:r>
            <a:rPr kumimoji="1" lang="zh-TW" altLang="en-US" sz="2400" kern="1200" dirty="0">
              <a:solidFill>
                <a:srgbClr val="FF0000"/>
              </a:solidFill>
              <a:latin typeface="標楷體" panose="03000509000000000000" pitchFamily="65" charset="-120"/>
              <a:ea typeface="標楷體" panose="03000509000000000000" pitchFamily="65" charset="-120"/>
            </a:rPr>
            <a:t>）</a:t>
          </a:r>
          <a:endParaRPr lang="zh-TW" sz="2400" kern="1200" dirty="0">
            <a:solidFill>
              <a:srgbClr val="FF0000"/>
            </a:solidFill>
            <a:latin typeface="標楷體" panose="03000509000000000000" pitchFamily="65" charset="-120"/>
            <a:ea typeface="標楷體" panose="03000509000000000000" pitchFamily="65" charset="-120"/>
          </a:endParaRPr>
        </a:p>
      </dsp:txBody>
      <dsp:txXfrm>
        <a:off x="33812" y="63684"/>
        <a:ext cx="8429320" cy="625016"/>
      </dsp:txXfrm>
    </dsp:sp>
    <dsp:sp modelId="{1C694B18-36E4-488D-9DD2-AF2988D7DF93}">
      <dsp:nvSpPr>
        <dsp:cNvPr id="0" name=""/>
        <dsp:cNvSpPr/>
      </dsp:nvSpPr>
      <dsp:spPr>
        <a:xfrm>
          <a:off x="0" y="722512"/>
          <a:ext cx="8496944" cy="612720"/>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9778" tIns="30480" rIns="170688" bIns="30480" numCol="1" spcCol="1270" anchor="ctr" anchorCtr="0">
          <a:noAutofit/>
        </a:bodyPr>
        <a:lstStyle/>
        <a:p>
          <a:pPr marL="228600" lvl="1" indent="-228600" algn="l" defTabSz="1066800">
            <a:lnSpc>
              <a:spcPct val="90000"/>
            </a:lnSpc>
            <a:spcBef>
              <a:spcPct val="0"/>
            </a:spcBef>
            <a:spcAft>
              <a:spcPct val="20000"/>
            </a:spcAft>
            <a:buChar char="•"/>
          </a:pPr>
          <a:r>
            <a:rPr kumimoji="1" lang="zh-TW" altLang="en-US" sz="2400" kern="1200" dirty="0">
              <a:solidFill>
                <a:srgbClr val="080808"/>
              </a:solidFill>
              <a:latin typeface="標楷體" panose="03000509000000000000" pitchFamily="65" charset="-120"/>
              <a:ea typeface="標楷體" panose="03000509000000000000" pitchFamily="65" charset="-120"/>
            </a:rPr>
            <a:t>就是抓住新的資訊</a:t>
          </a:r>
          <a:r>
            <a:rPr kumimoji="1" lang="en-US" altLang="zh-TW" sz="2400" kern="1200" dirty="0">
              <a:solidFill>
                <a:srgbClr val="080808"/>
              </a:solidFill>
              <a:latin typeface="標楷體" panose="03000509000000000000" pitchFamily="65" charset="-120"/>
              <a:ea typeface="標楷體" panose="03000509000000000000" pitchFamily="65" charset="-120"/>
            </a:rPr>
            <a:t>----</a:t>
          </a:r>
          <a:r>
            <a:rPr kumimoji="1" lang="zh-TW" altLang="en-US" sz="2400" kern="1200" dirty="0">
              <a:solidFill>
                <a:srgbClr val="080808"/>
              </a:solidFill>
              <a:latin typeface="標楷體" panose="03000509000000000000" pitchFamily="65" charset="-120"/>
              <a:ea typeface="標楷體" panose="03000509000000000000" pitchFamily="65" charset="-120"/>
            </a:rPr>
            <a:t>與</a:t>
          </a:r>
          <a:r>
            <a:rPr kumimoji="1" lang="en-US" altLang="zh-TW" sz="2400" kern="1200" dirty="0">
              <a:solidFill>
                <a:srgbClr val="080808"/>
              </a:solidFill>
              <a:latin typeface="標楷體" panose="03000509000000000000" pitchFamily="65" charset="-120"/>
              <a:ea typeface="標楷體" panose="03000509000000000000" pitchFamily="65" charset="-120"/>
            </a:rPr>
            <a:t>Piaget</a:t>
          </a:r>
          <a:r>
            <a:rPr kumimoji="1" lang="zh-TW" altLang="en-US" sz="2400" kern="1200" dirty="0">
              <a:solidFill>
                <a:srgbClr val="080808"/>
              </a:solidFill>
              <a:latin typeface="標楷體" panose="03000509000000000000" pitchFamily="65" charset="-120"/>
              <a:ea typeface="標楷體" panose="03000509000000000000" pitchFamily="65" charset="-120"/>
            </a:rPr>
            <a:t>的「同化」相呼應。</a:t>
          </a:r>
        </a:p>
      </dsp:txBody>
      <dsp:txXfrm>
        <a:off x="0" y="722512"/>
        <a:ext cx="8496944" cy="612720"/>
      </dsp:txXfrm>
    </dsp:sp>
    <dsp:sp modelId="{43DF716D-B065-46FD-A477-F6FA80B17D00}">
      <dsp:nvSpPr>
        <dsp:cNvPr id="0" name=""/>
        <dsp:cNvSpPr/>
      </dsp:nvSpPr>
      <dsp:spPr>
        <a:xfrm>
          <a:off x="0" y="1335232"/>
          <a:ext cx="8496944" cy="69264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altLang="zh-TW" sz="2400" kern="1200" dirty="0">
              <a:solidFill>
                <a:srgbClr val="FF0000"/>
              </a:solidFill>
              <a:latin typeface="標楷體" panose="03000509000000000000" pitchFamily="65" charset="-120"/>
              <a:ea typeface="標楷體" panose="03000509000000000000" pitchFamily="65" charset="-120"/>
            </a:rPr>
            <a:t>2.</a:t>
          </a:r>
          <a:r>
            <a:rPr kumimoji="1" lang="zh-TW" altLang="en-US" sz="2400" kern="1200" dirty="0">
              <a:solidFill>
                <a:srgbClr val="FF0000"/>
              </a:solidFill>
              <a:latin typeface="標楷體" panose="03000509000000000000" pitchFamily="65" charset="-120"/>
              <a:ea typeface="標楷體" panose="03000509000000000000" pitchFamily="65" charset="-120"/>
            </a:rPr>
            <a:t>轉化（</a:t>
          </a:r>
          <a:r>
            <a:rPr kumimoji="1" lang="en-US" altLang="zh-TW" sz="2400" kern="1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transformation</a:t>
          </a:r>
          <a:r>
            <a:rPr kumimoji="1" lang="zh-TW" altLang="en-US" sz="2400" kern="1200" dirty="0">
              <a:solidFill>
                <a:srgbClr val="FF0000"/>
              </a:solidFill>
              <a:latin typeface="標楷體" panose="03000509000000000000" pitchFamily="65" charset="-120"/>
              <a:ea typeface="標楷體" panose="03000509000000000000" pitchFamily="65" charset="-120"/>
            </a:rPr>
            <a:t>）</a:t>
          </a:r>
        </a:p>
      </dsp:txBody>
      <dsp:txXfrm>
        <a:off x="33812" y="1369044"/>
        <a:ext cx="8429320" cy="625016"/>
      </dsp:txXfrm>
    </dsp:sp>
    <dsp:sp modelId="{DBE2CF5F-36CD-434A-8AE8-B7CE3F55FDB5}">
      <dsp:nvSpPr>
        <dsp:cNvPr id="0" name=""/>
        <dsp:cNvSpPr/>
      </dsp:nvSpPr>
      <dsp:spPr>
        <a:xfrm>
          <a:off x="0" y="2027872"/>
          <a:ext cx="8496944" cy="78504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9778" tIns="30480" rIns="170688" bIns="30480" numCol="1" spcCol="1270" anchor="ctr" anchorCtr="0">
          <a:noAutofit/>
        </a:bodyPr>
        <a:lstStyle/>
        <a:p>
          <a:pPr marL="228600" lvl="1" indent="-228600" algn="l" defTabSz="1066800">
            <a:lnSpc>
              <a:spcPct val="90000"/>
            </a:lnSpc>
            <a:spcBef>
              <a:spcPct val="0"/>
            </a:spcBef>
            <a:spcAft>
              <a:spcPct val="20000"/>
            </a:spcAft>
            <a:buChar char="•"/>
          </a:pPr>
          <a:r>
            <a:rPr kumimoji="1" lang="zh-TW" altLang="en-US" sz="2400" kern="1200" dirty="0">
              <a:solidFill>
                <a:srgbClr val="080808"/>
              </a:solidFill>
              <a:latin typeface="標楷體" panose="03000509000000000000" pitchFamily="65" charset="-120"/>
              <a:ea typeface="標楷體" panose="03000509000000000000" pitchFamily="65" charset="-120"/>
            </a:rPr>
            <a:t>就是個體處理新資訊的能力以便超越</a:t>
          </a:r>
          <a:r>
            <a:rPr kumimoji="1" lang="en-US" altLang="zh-TW" sz="2400" kern="1200" dirty="0">
              <a:solidFill>
                <a:srgbClr val="080808"/>
              </a:solidFill>
              <a:latin typeface="標楷體" panose="03000509000000000000" pitchFamily="65" charset="-120"/>
              <a:ea typeface="標楷體" panose="03000509000000000000" pitchFamily="65" charset="-120"/>
            </a:rPr>
            <a:t>-----</a:t>
          </a:r>
          <a:r>
            <a:rPr kumimoji="1" lang="zh-TW" altLang="en-US" sz="2400" kern="1200" dirty="0">
              <a:solidFill>
                <a:srgbClr val="080808"/>
              </a:solidFill>
              <a:latin typeface="標楷體" panose="03000509000000000000" pitchFamily="65" charset="-120"/>
              <a:ea typeface="標楷體" panose="03000509000000000000" pitchFamily="65" charset="-120"/>
            </a:rPr>
            <a:t>這個歷程與</a:t>
          </a:r>
          <a:r>
            <a:rPr kumimoji="1" lang="en-US" altLang="zh-TW" sz="2400" kern="1200" dirty="0">
              <a:solidFill>
                <a:srgbClr val="080808"/>
              </a:solidFill>
              <a:latin typeface="標楷體" panose="03000509000000000000" pitchFamily="65" charset="-120"/>
              <a:ea typeface="標楷體" panose="03000509000000000000" pitchFamily="65" charset="-120"/>
            </a:rPr>
            <a:t>Piaget</a:t>
          </a:r>
          <a:r>
            <a:rPr kumimoji="1" lang="zh-TW" altLang="en-US" sz="2400" kern="1200" dirty="0">
              <a:solidFill>
                <a:srgbClr val="080808"/>
              </a:solidFill>
              <a:latin typeface="標楷體" panose="03000509000000000000" pitchFamily="65" charset="-120"/>
              <a:ea typeface="標楷體" panose="03000509000000000000" pitchFamily="65" charset="-120"/>
            </a:rPr>
            <a:t>的「調適」大部分重疊。</a:t>
          </a:r>
        </a:p>
      </dsp:txBody>
      <dsp:txXfrm>
        <a:off x="0" y="2027872"/>
        <a:ext cx="8496944" cy="785047"/>
      </dsp:txXfrm>
    </dsp:sp>
    <dsp:sp modelId="{F6F6A93A-50E2-4F9B-9FF4-759D44F15D58}">
      <dsp:nvSpPr>
        <dsp:cNvPr id="0" name=""/>
        <dsp:cNvSpPr/>
      </dsp:nvSpPr>
      <dsp:spPr>
        <a:xfrm>
          <a:off x="0" y="2812920"/>
          <a:ext cx="8496944" cy="692640"/>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altLang="zh-TW" sz="2400" kern="1200" dirty="0">
              <a:solidFill>
                <a:srgbClr val="FF0000"/>
              </a:solidFill>
              <a:latin typeface="標楷體" panose="03000509000000000000" pitchFamily="65" charset="-120"/>
              <a:ea typeface="標楷體" panose="03000509000000000000" pitchFamily="65" charset="-120"/>
            </a:rPr>
            <a:t>3.</a:t>
          </a:r>
          <a:r>
            <a:rPr kumimoji="1" lang="zh-TW" altLang="en-US" sz="2400" kern="1200" dirty="0">
              <a:solidFill>
                <a:srgbClr val="FF0000"/>
              </a:solidFill>
              <a:latin typeface="標楷體" panose="03000509000000000000" pitchFamily="65" charset="-120"/>
              <a:ea typeface="標楷體" panose="03000509000000000000" pitchFamily="65" charset="-120"/>
            </a:rPr>
            <a:t>評鑑（</a:t>
          </a:r>
          <a:r>
            <a:rPr kumimoji="1" lang="en-US" altLang="zh-TW" sz="2400" kern="1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evaluation</a:t>
          </a:r>
          <a:r>
            <a:rPr kumimoji="1" lang="zh-TW" altLang="en-US" sz="2400" kern="1200" dirty="0">
              <a:solidFill>
                <a:srgbClr val="FF0000"/>
              </a:solidFill>
              <a:latin typeface="標楷體" panose="03000509000000000000" pitchFamily="65" charset="-120"/>
              <a:ea typeface="標楷體" panose="03000509000000000000" pitchFamily="65" charset="-120"/>
            </a:rPr>
            <a:t>）</a:t>
          </a:r>
        </a:p>
      </dsp:txBody>
      <dsp:txXfrm>
        <a:off x="33812" y="2846732"/>
        <a:ext cx="8429320" cy="625016"/>
      </dsp:txXfrm>
    </dsp:sp>
    <dsp:sp modelId="{10B5D1A5-035D-40EE-A5A7-0DFD13505B59}">
      <dsp:nvSpPr>
        <dsp:cNvPr id="0" name=""/>
        <dsp:cNvSpPr/>
      </dsp:nvSpPr>
      <dsp:spPr>
        <a:xfrm>
          <a:off x="0" y="3505560"/>
          <a:ext cx="8496944" cy="78504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9778" tIns="30480" rIns="170688" bIns="30480" numCol="1" spcCol="1270" anchor="ctr" anchorCtr="0">
          <a:noAutofit/>
        </a:bodyPr>
        <a:lstStyle/>
        <a:p>
          <a:pPr marL="228600" lvl="1" indent="-228600" algn="l" defTabSz="1066800">
            <a:lnSpc>
              <a:spcPct val="90000"/>
            </a:lnSpc>
            <a:spcBef>
              <a:spcPct val="0"/>
            </a:spcBef>
            <a:spcAft>
              <a:spcPct val="20000"/>
            </a:spcAft>
            <a:buChar char="•"/>
          </a:pPr>
          <a:r>
            <a:rPr kumimoji="1" lang="zh-TW" altLang="en-US" sz="2400" kern="1200" dirty="0">
              <a:solidFill>
                <a:srgbClr val="080808"/>
              </a:solidFill>
              <a:latin typeface="標楷體" panose="03000509000000000000" pitchFamily="65" charset="-120"/>
              <a:ea typeface="標楷體" panose="03000509000000000000" pitchFamily="65" charset="-120"/>
            </a:rPr>
            <a:t>就是斷定資訊是否以合適的方式處理特殊的任務或問題。</a:t>
          </a:r>
          <a:r>
            <a:rPr kumimoji="1" lang="en-US" altLang="zh-TW" sz="2400" kern="1200" dirty="0">
              <a:solidFill>
                <a:srgbClr val="080808"/>
              </a:solidFill>
              <a:latin typeface="標楷體" panose="03000509000000000000" pitchFamily="65" charset="-120"/>
              <a:ea typeface="標楷體" panose="03000509000000000000" pitchFamily="65" charset="-120"/>
            </a:rPr>
            <a:t>----</a:t>
          </a:r>
          <a:r>
            <a:rPr kumimoji="1" lang="zh-TW" altLang="en-US" sz="2400" kern="1200" dirty="0">
              <a:solidFill>
                <a:srgbClr val="080808"/>
              </a:solidFill>
              <a:latin typeface="標楷體" panose="03000509000000000000" pitchFamily="65" charset="-120"/>
              <a:ea typeface="標楷體" panose="03000509000000000000" pitchFamily="65" charset="-120"/>
            </a:rPr>
            <a:t>與</a:t>
          </a:r>
          <a:r>
            <a:rPr kumimoji="1" lang="en-US" altLang="zh-TW" sz="2400" kern="1200" dirty="0">
              <a:solidFill>
                <a:srgbClr val="080808"/>
              </a:solidFill>
              <a:latin typeface="標楷體" panose="03000509000000000000" pitchFamily="65" charset="-120"/>
              <a:ea typeface="標楷體" panose="03000509000000000000" pitchFamily="65" charset="-120"/>
            </a:rPr>
            <a:t>Piaget</a:t>
          </a:r>
          <a:r>
            <a:rPr kumimoji="1" lang="zh-TW" altLang="en-US" sz="2400" kern="1200" dirty="0">
              <a:solidFill>
                <a:srgbClr val="080808"/>
              </a:solidFill>
              <a:latin typeface="標楷體" panose="03000509000000000000" pitchFamily="65" charset="-120"/>
              <a:ea typeface="標楷體" panose="03000509000000000000" pitchFamily="65" charset="-120"/>
            </a:rPr>
            <a:t>的「均衡」密切呼應。</a:t>
          </a:r>
        </a:p>
      </dsp:txBody>
      <dsp:txXfrm>
        <a:off x="0" y="3505560"/>
        <a:ext cx="8496944" cy="78504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6D82A-0492-497C-AF56-D7D27D1A3801}">
      <dsp:nvSpPr>
        <dsp:cNvPr id="0" name=""/>
        <dsp:cNvSpPr/>
      </dsp:nvSpPr>
      <dsp:spPr>
        <a:xfrm>
          <a:off x="0" y="10088"/>
          <a:ext cx="8712968" cy="1104480"/>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altLang="zh-TW" sz="2400" kern="1200" dirty="0">
              <a:solidFill>
                <a:srgbClr val="080808"/>
              </a:solidFill>
              <a:latin typeface="標楷體" panose="03000509000000000000" pitchFamily="65" charset="-120"/>
              <a:ea typeface="標楷體" panose="03000509000000000000" pitchFamily="65" charset="-120"/>
            </a:rPr>
            <a:t>1.</a:t>
          </a:r>
          <a:r>
            <a:rPr kumimoji="1" lang="en-US" altLang="zh-TW" sz="2400" kern="12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Vygotsky</a:t>
          </a:r>
          <a:r>
            <a:rPr kumimoji="1" lang="zh-TW" altLang="zh-TW" sz="2400" kern="1200" dirty="0">
              <a:solidFill>
                <a:srgbClr val="080808"/>
              </a:solidFill>
              <a:latin typeface="標楷體" panose="03000509000000000000" pitchFamily="65" charset="-120"/>
              <a:ea typeface="標楷體" panose="03000509000000000000" pitchFamily="65" charset="-120"/>
            </a:rPr>
            <a:t>的理論強調人際關係、文化－歷史、及個人的因素在發展上的相互關係。</a:t>
          </a:r>
          <a:endParaRPr lang="zh-TW" sz="2400" kern="1200" dirty="0">
            <a:solidFill>
              <a:srgbClr val="080808"/>
            </a:solidFill>
            <a:latin typeface="標楷體" panose="03000509000000000000" pitchFamily="65" charset="-120"/>
            <a:ea typeface="標楷體" panose="03000509000000000000" pitchFamily="65" charset="-120"/>
          </a:endParaRPr>
        </a:p>
      </dsp:txBody>
      <dsp:txXfrm>
        <a:off x="53916" y="64004"/>
        <a:ext cx="8605136" cy="996648"/>
      </dsp:txXfrm>
    </dsp:sp>
    <dsp:sp modelId="{3B969D66-CBA0-4FB1-A940-EF1BBBDC8922}">
      <dsp:nvSpPr>
        <dsp:cNvPr id="0" name=""/>
        <dsp:cNvSpPr/>
      </dsp:nvSpPr>
      <dsp:spPr>
        <a:xfrm>
          <a:off x="0" y="1284488"/>
          <a:ext cx="8712968" cy="1104480"/>
        </a:xfrm>
        <a:prstGeom prst="roundRect">
          <a:avLst/>
        </a:prstGeom>
        <a:solidFill>
          <a:schemeClr val="accent2">
            <a:hueOff val="-14490015"/>
            <a:satOff val="11965"/>
            <a:lumOff val="-2549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altLang="zh-TW" sz="2400" kern="1200" dirty="0">
              <a:solidFill>
                <a:srgbClr val="080808"/>
              </a:solidFill>
              <a:latin typeface="標楷體" panose="03000509000000000000" pitchFamily="65" charset="-120"/>
              <a:ea typeface="標楷體" panose="03000509000000000000" pitchFamily="65" charset="-120"/>
            </a:rPr>
            <a:t>2.</a:t>
          </a:r>
          <a:r>
            <a:rPr kumimoji="1" lang="zh-TW" altLang="zh-TW" sz="2400" kern="1200" dirty="0">
              <a:solidFill>
                <a:srgbClr val="080808"/>
              </a:solidFill>
              <a:latin typeface="標楷體" panose="03000509000000000000" pitchFamily="65" charset="-120"/>
              <a:ea typeface="標楷體" panose="03000509000000000000" pitchFamily="65" charset="-120"/>
            </a:rPr>
            <a:t>近似發展區（</a:t>
          </a:r>
          <a:r>
            <a:rPr kumimoji="1" lang="en-US" altLang="zh-TW" sz="2400" kern="12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the zone of proximal development , ZPD</a:t>
          </a:r>
          <a:r>
            <a:rPr kumimoji="1" lang="zh-TW" altLang="zh-TW" sz="2400" kern="1200" dirty="0">
              <a:solidFill>
                <a:srgbClr val="080808"/>
              </a:solidFill>
              <a:latin typeface="標楷體" panose="03000509000000000000" pitchFamily="65" charset="-120"/>
              <a:ea typeface="標楷體" panose="03000509000000000000" pitchFamily="65" charset="-120"/>
            </a:rPr>
            <a:t>）</a:t>
          </a:r>
        </a:p>
      </dsp:txBody>
      <dsp:txXfrm>
        <a:off x="53916" y="1338404"/>
        <a:ext cx="8605136" cy="996648"/>
      </dsp:txXfrm>
    </dsp:sp>
    <dsp:sp modelId="{FCDE6EB4-FDC5-4178-BF72-CE5144DEC865}">
      <dsp:nvSpPr>
        <dsp:cNvPr id="0" name=""/>
        <dsp:cNvSpPr/>
      </dsp:nvSpPr>
      <dsp:spPr>
        <a:xfrm>
          <a:off x="0" y="2388968"/>
          <a:ext cx="8712968" cy="274792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76637" tIns="30480" rIns="170688" bIns="30480" numCol="1" spcCol="1270" anchor="t" anchorCtr="0">
          <a:noAutofit/>
        </a:bodyPr>
        <a:lstStyle/>
        <a:p>
          <a:pPr marL="228600" lvl="1" indent="-228600" algn="l" defTabSz="1066800">
            <a:lnSpc>
              <a:spcPct val="90000"/>
            </a:lnSpc>
            <a:spcBef>
              <a:spcPct val="0"/>
            </a:spcBef>
            <a:spcAft>
              <a:spcPct val="20000"/>
            </a:spcAft>
            <a:buChar char="•"/>
          </a:pPr>
          <a:r>
            <a:rPr kumimoji="1" lang="zh-TW" altLang="en-US" sz="2400" kern="1200" dirty="0">
              <a:solidFill>
                <a:srgbClr val="080808"/>
              </a:solidFill>
              <a:latin typeface="標楷體" panose="03000509000000000000" pitchFamily="65" charset="-120"/>
              <a:ea typeface="標楷體" panose="03000509000000000000" pitchFamily="65" charset="-120"/>
            </a:rPr>
            <a:t>＊</a:t>
          </a:r>
          <a:r>
            <a:rPr kumimoji="1" lang="zh-TW" altLang="zh-TW" sz="2400" kern="1200" dirty="0">
              <a:solidFill>
                <a:srgbClr val="080808"/>
              </a:solidFill>
              <a:latin typeface="標楷體" panose="03000509000000000000" pitchFamily="65" charset="-120"/>
              <a:ea typeface="標楷體" panose="03000509000000000000" pitchFamily="65" charset="-120"/>
            </a:rPr>
            <a:t>兒童實際的心理年齡與其受到協助之下所能達到的水準之間的差距。</a:t>
          </a:r>
        </a:p>
        <a:p>
          <a:pPr marL="228600" lvl="1" indent="-228600" algn="l" defTabSz="1066800">
            <a:lnSpc>
              <a:spcPct val="90000"/>
            </a:lnSpc>
            <a:spcBef>
              <a:spcPct val="0"/>
            </a:spcBef>
            <a:spcAft>
              <a:spcPct val="20000"/>
            </a:spcAft>
            <a:buChar char="•"/>
          </a:pPr>
          <a:r>
            <a:rPr kumimoji="1" lang="zh-TW" altLang="en-US" sz="2400" kern="1200" dirty="0">
              <a:solidFill>
                <a:srgbClr val="080808"/>
              </a:solidFill>
              <a:latin typeface="標楷體" panose="03000509000000000000" pitchFamily="65" charset="-120"/>
              <a:ea typeface="標楷體" panose="03000509000000000000" pitchFamily="65" charset="-120"/>
            </a:rPr>
            <a:t>＊</a:t>
          </a:r>
          <a:r>
            <a:rPr kumimoji="1" lang="zh-TW" altLang="zh-TW" sz="2400" kern="1200" dirty="0">
              <a:solidFill>
                <a:srgbClr val="080808"/>
              </a:solidFill>
              <a:latin typeface="標楷體" panose="03000509000000000000" pitchFamily="65" charset="-120"/>
              <a:ea typeface="標楷體" panose="03000509000000000000" pitchFamily="65" charset="-120"/>
            </a:rPr>
            <a:t>這個概念似乎是「鷹架」（</a:t>
          </a:r>
          <a:r>
            <a:rPr kumimoji="1" lang="en-US" altLang="zh-TW" sz="2400" kern="12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scaffolding</a:t>
          </a:r>
          <a:r>
            <a:rPr kumimoji="1" lang="zh-TW" altLang="zh-TW" sz="2400" kern="1200" dirty="0">
              <a:solidFill>
                <a:srgbClr val="080808"/>
              </a:solidFill>
              <a:latin typeface="標楷體" panose="03000509000000000000" pitchFamily="65" charset="-120"/>
              <a:ea typeface="標楷體" panose="03000509000000000000" pitchFamily="65" charset="-120"/>
            </a:rPr>
            <a:t>）的同義辭。</a:t>
          </a:r>
        </a:p>
        <a:p>
          <a:pPr marL="228600" lvl="1" indent="-228600" algn="l" defTabSz="1066800">
            <a:lnSpc>
              <a:spcPct val="90000"/>
            </a:lnSpc>
            <a:spcBef>
              <a:spcPct val="0"/>
            </a:spcBef>
            <a:spcAft>
              <a:spcPct val="20000"/>
            </a:spcAft>
            <a:buChar char="•"/>
          </a:pPr>
          <a:r>
            <a:rPr kumimoji="1" lang="zh-TW" altLang="en-US" sz="2400" kern="1200" dirty="0">
              <a:solidFill>
                <a:srgbClr val="080808"/>
              </a:solidFill>
              <a:latin typeface="標楷體" panose="03000509000000000000" pitchFamily="65" charset="-120"/>
              <a:ea typeface="標楷體" panose="03000509000000000000" pitchFamily="65" charset="-120"/>
            </a:rPr>
            <a:t>＊</a:t>
          </a:r>
          <a:r>
            <a:rPr kumimoji="1" lang="zh-TW" altLang="zh-TW" sz="2400" kern="1200" dirty="0">
              <a:solidFill>
                <a:srgbClr val="080808"/>
              </a:solidFill>
              <a:latin typeface="標楷體" panose="03000509000000000000" pitchFamily="65" charset="-120"/>
              <a:ea typeface="標楷體" panose="03000509000000000000" pitchFamily="65" charset="-120"/>
            </a:rPr>
            <a:t>兒童受到鼓舞成為「有意識地察覺」自己、語言、及所處的環境。意識覺察（</a:t>
          </a:r>
          <a:r>
            <a:rPr kumimoji="1" lang="en-US" altLang="zh-TW" sz="2400" kern="12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conscious awareness</a:t>
          </a:r>
          <a:r>
            <a:rPr kumimoji="1" lang="zh-TW" altLang="zh-TW" sz="2400" kern="1200" dirty="0">
              <a:solidFill>
                <a:srgbClr val="080808"/>
              </a:solidFill>
              <a:latin typeface="標楷體" panose="03000509000000000000" pitchFamily="65" charset="-120"/>
              <a:ea typeface="標楷體" panose="03000509000000000000" pitchFamily="65" charset="-120"/>
            </a:rPr>
            <a:t>）的問題是他思考的核心；它是使人成為社會人，或人之所以為人的地方。歷史與文化的連結至為明顯。</a:t>
          </a:r>
        </a:p>
      </dsp:txBody>
      <dsp:txXfrm>
        <a:off x="0" y="2388968"/>
        <a:ext cx="8712968" cy="274792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46071-D9D0-449E-B60D-35B956CCF0AC}">
      <dsp:nvSpPr>
        <dsp:cNvPr id="0" name=""/>
        <dsp:cNvSpPr/>
      </dsp:nvSpPr>
      <dsp:spPr>
        <a:xfrm rot="10800000">
          <a:off x="1143588" y="1229"/>
          <a:ext cx="6587087" cy="1596666"/>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4085" tIns="106680" rIns="199136" bIns="106680" numCol="1" spcCol="1270" anchor="ctr" anchorCtr="0">
          <a:noAutofit/>
        </a:bodyPr>
        <a:lstStyle/>
        <a:p>
          <a:pPr marL="0" lvl="0" indent="0" algn="l" defTabSz="1244600" rtl="0">
            <a:lnSpc>
              <a:spcPct val="90000"/>
            </a:lnSpc>
            <a:spcBef>
              <a:spcPct val="0"/>
            </a:spcBef>
            <a:spcAft>
              <a:spcPct val="35000"/>
            </a:spcAft>
            <a:buNone/>
          </a:pPr>
          <a:r>
            <a:rPr kumimoji="1" lang="zh-TW" sz="2800" kern="1200" dirty="0">
              <a:solidFill>
                <a:srgbClr val="080808"/>
              </a:solidFill>
              <a:latin typeface="標楷體" panose="03000509000000000000" pitchFamily="65" charset="-120"/>
              <a:ea typeface="標楷體" panose="03000509000000000000" pitchFamily="65" charset="-120"/>
            </a:rPr>
            <a:t>（一）透過觀察與模仿，個體可以學會如何以高明的成就水準表現行為。</a:t>
          </a:r>
          <a:endParaRPr lang="zh-TW" sz="2800" kern="1200" dirty="0">
            <a:solidFill>
              <a:srgbClr val="080808"/>
            </a:solidFill>
            <a:latin typeface="標楷體" panose="03000509000000000000" pitchFamily="65" charset="-120"/>
            <a:ea typeface="標楷體" panose="03000509000000000000" pitchFamily="65" charset="-120"/>
          </a:endParaRPr>
        </a:p>
      </dsp:txBody>
      <dsp:txXfrm rot="10800000">
        <a:off x="1542754" y="1229"/>
        <a:ext cx="6187921" cy="1596666"/>
      </dsp:txXfrm>
    </dsp:sp>
    <dsp:sp modelId="{5C022AD9-C052-4171-99C0-74ED0CEA9B8A}">
      <dsp:nvSpPr>
        <dsp:cNvPr id="0" name=""/>
        <dsp:cNvSpPr/>
      </dsp:nvSpPr>
      <dsp:spPr>
        <a:xfrm>
          <a:off x="614123" y="0"/>
          <a:ext cx="1596666" cy="1596666"/>
        </a:xfrm>
        <a:prstGeom prst="heart">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6ED3C0-1CAD-4526-9651-FCC198623F3C}">
      <dsp:nvSpPr>
        <dsp:cNvPr id="0" name=""/>
        <dsp:cNvSpPr/>
      </dsp:nvSpPr>
      <dsp:spPr>
        <a:xfrm rot="10800000">
          <a:off x="1251594" y="2074512"/>
          <a:ext cx="6443079" cy="1596666"/>
        </a:xfrm>
        <a:prstGeom prst="homePlate">
          <a:avLst/>
        </a:prstGeom>
        <a:solidFill>
          <a:schemeClr val="accent2">
            <a:hueOff val="-14490015"/>
            <a:satOff val="11965"/>
            <a:lumOff val="-254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4085" tIns="106680" rIns="199136" bIns="106680" numCol="1" spcCol="1270" anchor="t" anchorCtr="0">
          <a:noAutofit/>
        </a:bodyPr>
        <a:lstStyle/>
        <a:p>
          <a:pPr marL="0" lvl="0" indent="0" algn="l" defTabSz="1244600" rtl="0">
            <a:lnSpc>
              <a:spcPct val="90000"/>
            </a:lnSpc>
            <a:spcBef>
              <a:spcPct val="0"/>
            </a:spcBef>
            <a:spcAft>
              <a:spcPct val="35000"/>
            </a:spcAft>
            <a:buNone/>
          </a:pPr>
          <a:r>
            <a:rPr kumimoji="1" lang="zh-TW" sz="2800" kern="1200" dirty="0">
              <a:solidFill>
                <a:srgbClr val="080808"/>
              </a:solidFill>
              <a:latin typeface="標楷體" panose="03000509000000000000" pitchFamily="65" charset="-120"/>
              <a:ea typeface="標楷體" panose="03000509000000000000" pitchFamily="65" charset="-120"/>
            </a:rPr>
            <a:t>（二）發展的互惠因果關係</a:t>
          </a:r>
          <a:endParaRPr lang="zh-TW" sz="2800" kern="1200" dirty="0">
            <a:solidFill>
              <a:srgbClr val="080808"/>
            </a:solidFill>
            <a:latin typeface="標楷體" panose="03000509000000000000" pitchFamily="65" charset="-120"/>
            <a:ea typeface="標楷體" panose="03000509000000000000" pitchFamily="65" charset="-120"/>
          </a:endParaRPr>
        </a:p>
        <a:p>
          <a:pPr marL="228600" lvl="1" indent="-228600" algn="l" defTabSz="977900" rtl="0">
            <a:lnSpc>
              <a:spcPct val="90000"/>
            </a:lnSpc>
            <a:spcBef>
              <a:spcPct val="0"/>
            </a:spcBef>
            <a:spcAft>
              <a:spcPct val="15000"/>
            </a:spcAft>
            <a:buChar char="•"/>
          </a:pPr>
          <a:r>
            <a:rPr kumimoji="1" lang="zh-TW" sz="2200" kern="1200" dirty="0">
              <a:solidFill>
                <a:srgbClr val="080808"/>
              </a:solidFill>
              <a:latin typeface="標楷體" panose="03000509000000000000" pitchFamily="65" charset="-120"/>
              <a:ea typeface="標楷體" panose="03000509000000000000" pitchFamily="65" charset="-120"/>
            </a:rPr>
            <a:t>涉及個人的（認知－情意）、行為的、及環境的決定因素之間複雜的相互作用。</a:t>
          </a:r>
          <a:endParaRPr lang="zh-TW" sz="2200" kern="1200" dirty="0">
            <a:solidFill>
              <a:srgbClr val="080808"/>
            </a:solidFill>
            <a:latin typeface="標楷體" panose="03000509000000000000" pitchFamily="65" charset="-120"/>
            <a:ea typeface="標楷體" panose="03000509000000000000" pitchFamily="65" charset="-120"/>
          </a:endParaRPr>
        </a:p>
      </dsp:txBody>
      <dsp:txXfrm rot="10800000">
        <a:off x="1650760" y="2074512"/>
        <a:ext cx="6043913" cy="1596666"/>
      </dsp:txXfrm>
    </dsp:sp>
    <dsp:sp modelId="{ED43828C-4A88-4639-91AC-42FCAA5FB8C6}">
      <dsp:nvSpPr>
        <dsp:cNvPr id="0" name=""/>
        <dsp:cNvSpPr/>
      </dsp:nvSpPr>
      <dsp:spPr>
        <a:xfrm>
          <a:off x="686130" y="2075741"/>
          <a:ext cx="1596666" cy="1596666"/>
        </a:xfrm>
        <a:prstGeom prst="heart">
          <a:avLst/>
        </a:prstGeom>
        <a:solidFill>
          <a:schemeClr val="accent2">
            <a:tint val="50000"/>
            <a:hueOff val="-14503488"/>
            <a:satOff val="8394"/>
            <a:lumOff val="-53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9A264-D479-4147-B95E-7C042A2FEED9}">
      <dsp:nvSpPr>
        <dsp:cNvPr id="0" name=""/>
        <dsp:cNvSpPr/>
      </dsp:nvSpPr>
      <dsp:spPr>
        <a:xfrm>
          <a:off x="0" y="249069"/>
          <a:ext cx="7776864" cy="18252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080808"/>
              </a:solidFill>
              <a:latin typeface="標楷體" panose="03000509000000000000" pitchFamily="65" charset="-120"/>
              <a:ea typeface="標楷體" panose="03000509000000000000" pitchFamily="65" charset="-120"/>
            </a:rPr>
            <a:t>1.</a:t>
          </a:r>
          <a:r>
            <a:rPr kumimoji="1" lang="en-US" sz="2400" kern="12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Bandura</a:t>
          </a:r>
          <a:r>
            <a:rPr kumimoji="1" lang="zh-TW" sz="2400" kern="1200" dirty="0">
              <a:solidFill>
                <a:srgbClr val="080808"/>
              </a:solidFill>
              <a:latin typeface="標楷體" panose="03000509000000000000" pitchFamily="65" charset="-120"/>
              <a:ea typeface="標楷體" panose="03000509000000000000" pitchFamily="65" charset="-120"/>
            </a:rPr>
            <a:t>認為人是自我組織、自動自發、和自我反省的，而非只是被動地針對社會的環境和內部的因素反應。</a:t>
          </a:r>
          <a:endParaRPr lang="zh-TW" sz="2400" kern="1200" dirty="0">
            <a:solidFill>
              <a:srgbClr val="080808"/>
            </a:solidFill>
            <a:latin typeface="標楷體" panose="03000509000000000000" pitchFamily="65" charset="-120"/>
            <a:ea typeface="標楷體" panose="03000509000000000000" pitchFamily="65" charset="-120"/>
          </a:endParaRPr>
        </a:p>
      </dsp:txBody>
      <dsp:txXfrm>
        <a:off x="89099" y="338168"/>
        <a:ext cx="7598666" cy="1647002"/>
      </dsp:txXfrm>
    </dsp:sp>
    <dsp:sp modelId="{10656C0B-DFF1-445E-9985-E12752314F54}">
      <dsp:nvSpPr>
        <dsp:cNvPr id="0" name=""/>
        <dsp:cNvSpPr/>
      </dsp:nvSpPr>
      <dsp:spPr>
        <a:xfrm>
          <a:off x="0" y="2261469"/>
          <a:ext cx="7776864" cy="18252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080808"/>
              </a:solidFill>
              <a:latin typeface="標楷體" panose="03000509000000000000" pitchFamily="65" charset="-120"/>
              <a:ea typeface="標楷體" panose="03000509000000000000" pitchFamily="65" charset="-120"/>
            </a:rPr>
            <a:t>2.</a:t>
          </a:r>
          <a:r>
            <a:rPr kumimoji="1" lang="en-US" sz="2400" kern="12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Bandura</a:t>
          </a:r>
          <a:r>
            <a:rPr kumimoji="1" lang="zh-TW" sz="2400" kern="1200" dirty="0">
              <a:solidFill>
                <a:srgbClr val="080808"/>
              </a:solidFill>
              <a:latin typeface="標楷體" panose="03000509000000000000" pitchFamily="65" charset="-120"/>
              <a:ea typeface="標楷體" panose="03000509000000000000" pitchFamily="65" charset="-120"/>
            </a:rPr>
            <a:t>的三位一體因果關係模式，主張學習涉及個人的（認知－情意）、行為的、及環境的決定因素之間的相互作用（如上圖）。透過思想與行動，人們可以行使自我調適，以控制功能的水準。</a:t>
          </a:r>
          <a:endParaRPr lang="zh-TW" sz="2400" kern="1200" dirty="0">
            <a:solidFill>
              <a:srgbClr val="080808"/>
            </a:solidFill>
            <a:latin typeface="標楷體" panose="03000509000000000000" pitchFamily="65" charset="-120"/>
            <a:ea typeface="標楷體" panose="03000509000000000000" pitchFamily="65" charset="-120"/>
          </a:endParaRPr>
        </a:p>
      </dsp:txBody>
      <dsp:txXfrm>
        <a:off x="89099" y="2350568"/>
        <a:ext cx="7598666" cy="16470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34274-C8C6-4E4F-AFD1-7780B242B88F}">
      <dsp:nvSpPr>
        <dsp:cNvPr id="0" name=""/>
        <dsp:cNvSpPr/>
      </dsp:nvSpPr>
      <dsp:spPr>
        <a:xfrm>
          <a:off x="0" y="36994"/>
          <a:ext cx="8856984" cy="116064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chemeClr val="accent2">
                  <a:lumMod val="50000"/>
                </a:schemeClr>
              </a:solidFill>
              <a:latin typeface="標楷體" panose="03000509000000000000" pitchFamily="65" charset="-120"/>
              <a:ea typeface="標楷體" panose="03000509000000000000" pitchFamily="65" charset="-120"/>
            </a:rPr>
            <a:t>3.Bandura</a:t>
          </a:r>
          <a:r>
            <a:rPr kumimoji="1" lang="zh-TW" sz="2400" kern="1200" dirty="0">
              <a:solidFill>
                <a:schemeClr val="accent2">
                  <a:lumMod val="50000"/>
                </a:schemeClr>
              </a:solidFill>
              <a:latin typeface="標楷體" panose="03000509000000000000" pitchFamily="65" charset="-120"/>
              <a:ea typeface="標楷體" panose="03000509000000000000" pitchFamily="65" charset="-120"/>
            </a:rPr>
            <a:t>建議教師要善用自我管理的歷程教導學生調適個人的、行為的、及環境的情境。這三個主要的自我管理歷程是：</a:t>
          </a:r>
          <a:endParaRPr lang="zh-TW" sz="2400" kern="1200" dirty="0">
            <a:solidFill>
              <a:schemeClr val="accent2">
                <a:lumMod val="50000"/>
              </a:schemeClr>
            </a:solidFill>
            <a:latin typeface="標楷體" panose="03000509000000000000" pitchFamily="65" charset="-120"/>
            <a:ea typeface="標楷體" panose="03000509000000000000" pitchFamily="65" charset="-120"/>
          </a:endParaRPr>
        </a:p>
      </dsp:txBody>
      <dsp:txXfrm>
        <a:off x="56658" y="93652"/>
        <a:ext cx="8743668" cy="1047324"/>
      </dsp:txXfrm>
    </dsp:sp>
    <dsp:sp modelId="{F76DC729-899D-400B-98AE-6B6AAA4BCBC3}">
      <dsp:nvSpPr>
        <dsp:cNvPr id="0" name=""/>
        <dsp:cNvSpPr/>
      </dsp:nvSpPr>
      <dsp:spPr>
        <a:xfrm>
          <a:off x="0" y="1376194"/>
          <a:ext cx="8856984" cy="1160640"/>
        </a:xfrm>
        <a:prstGeom prst="roundRect">
          <a:avLst/>
        </a:prstGeom>
        <a:gradFill rotWithShape="0">
          <a:gsLst>
            <a:gs pos="0">
              <a:schemeClr val="accent3">
                <a:hueOff val="-1200000"/>
                <a:satOff val="3704"/>
                <a:lumOff val="9804"/>
                <a:alphaOff val="0"/>
                <a:tint val="50000"/>
                <a:satMod val="300000"/>
              </a:schemeClr>
            </a:gs>
            <a:gs pos="35000">
              <a:schemeClr val="accent3">
                <a:hueOff val="-1200000"/>
                <a:satOff val="3704"/>
                <a:lumOff val="9804"/>
                <a:alphaOff val="0"/>
                <a:tint val="37000"/>
                <a:satMod val="300000"/>
              </a:schemeClr>
            </a:gs>
            <a:gs pos="100000">
              <a:schemeClr val="accent3">
                <a:hueOff val="-1200000"/>
                <a:satOff val="3704"/>
                <a:lumOff val="980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zh-TW" altLang="en-US" sz="2400" kern="1200" dirty="0">
              <a:solidFill>
                <a:srgbClr val="080808"/>
              </a:solidFill>
              <a:latin typeface="標楷體" panose="03000509000000000000" pitchFamily="65" charset="-120"/>
              <a:ea typeface="標楷體" panose="03000509000000000000" pitchFamily="65" charset="-120"/>
            </a:rPr>
            <a:t>＊</a:t>
          </a:r>
          <a:r>
            <a:rPr kumimoji="1" lang="zh-TW" sz="2400" kern="1200" dirty="0">
              <a:solidFill>
                <a:srgbClr val="080808"/>
              </a:solidFill>
              <a:latin typeface="標楷體" panose="03000509000000000000" pitchFamily="65" charset="-120"/>
              <a:ea typeface="標楷體" panose="03000509000000000000" pitchFamily="65" charset="-120"/>
            </a:rPr>
            <a:t>自我觀察</a:t>
          </a:r>
          <a:r>
            <a:rPr kumimoji="1" lang="en-US" sz="2400" kern="1200" dirty="0">
              <a:solidFill>
                <a:srgbClr val="080808"/>
              </a:solidFill>
              <a:latin typeface="標楷體" panose="03000509000000000000" pitchFamily="65" charset="-120"/>
              <a:ea typeface="標楷體" panose="03000509000000000000" pitchFamily="65" charset="-120"/>
            </a:rPr>
            <a:t>:</a:t>
          </a:r>
          <a:r>
            <a:rPr kumimoji="1" lang="zh-TW" sz="2400" kern="1200" dirty="0">
              <a:solidFill>
                <a:srgbClr val="080808"/>
              </a:solidFill>
              <a:latin typeface="標楷體" panose="03000509000000000000" pitchFamily="65" charset="-120"/>
              <a:ea typeface="標楷體" panose="03000509000000000000" pitchFamily="65" charset="-120"/>
            </a:rPr>
            <a:t>係指監控自己的表現，譬如自己記錄解決問題的品質。</a:t>
          </a:r>
          <a:endParaRPr lang="zh-TW" sz="2400" kern="1200" dirty="0">
            <a:solidFill>
              <a:srgbClr val="080808"/>
            </a:solidFill>
            <a:latin typeface="標楷體" panose="03000509000000000000" pitchFamily="65" charset="-120"/>
            <a:ea typeface="標楷體" panose="03000509000000000000" pitchFamily="65" charset="-120"/>
          </a:endParaRPr>
        </a:p>
      </dsp:txBody>
      <dsp:txXfrm>
        <a:off x="56658" y="1432852"/>
        <a:ext cx="8743668" cy="1047324"/>
      </dsp:txXfrm>
    </dsp:sp>
    <dsp:sp modelId="{934476E6-B41F-4A39-8473-76F2CF69660F}">
      <dsp:nvSpPr>
        <dsp:cNvPr id="0" name=""/>
        <dsp:cNvSpPr/>
      </dsp:nvSpPr>
      <dsp:spPr>
        <a:xfrm>
          <a:off x="0" y="2715394"/>
          <a:ext cx="8856984" cy="1160640"/>
        </a:xfrm>
        <a:prstGeom prst="roundRect">
          <a:avLst/>
        </a:prstGeom>
        <a:gradFill rotWithShape="0">
          <a:gsLst>
            <a:gs pos="0">
              <a:schemeClr val="accent3">
                <a:hueOff val="-2400000"/>
                <a:satOff val="7408"/>
                <a:lumOff val="19607"/>
                <a:alphaOff val="0"/>
                <a:tint val="50000"/>
                <a:satMod val="300000"/>
              </a:schemeClr>
            </a:gs>
            <a:gs pos="35000">
              <a:schemeClr val="accent3">
                <a:hueOff val="-2400000"/>
                <a:satOff val="7408"/>
                <a:lumOff val="19607"/>
                <a:alphaOff val="0"/>
                <a:tint val="37000"/>
                <a:satMod val="300000"/>
              </a:schemeClr>
            </a:gs>
            <a:gs pos="100000">
              <a:schemeClr val="accent3">
                <a:hueOff val="-2400000"/>
                <a:satOff val="7408"/>
                <a:lumOff val="1960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zh-TW" altLang="en-US" sz="2400" kern="1200" dirty="0">
              <a:solidFill>
                <a:srgbClr val="080808"/>
              </a:solidFill>
              <a:latin typeface="標楷體" panose="03000509000000000000" pitchFamily="65" charset="-120"/>
              <a:ea typeface="標楷體" panose="03000509000000000000" pitchFamily="65" charset="-120"/>
            </a:rPr>
            <a:t>＊</a:t>
          </a:r>
          <a:r>
            <a:rPr kumimoji="1" lang="zh-TW" sz="2400" kern="1200" dirty="0">
              <a:solidFill>
                <a:srgbClr val="080808"/>
              </a:solidFill>
              <a:latin typeface="標楷體" panose="03000509000000000000" pitchFamily="65" charset="-120"/>
              <a:ea typeface="標楷體" panose="03000509000000000000" pitchFamily="65" charset="-120"/>
            </a:rPr>
            <a:t>判斷歷程</a:t>
          </a:r>
          <a:r>
            <a:rPr kumimoji="1" lang="en-US" sz="2400" kern="1200" dirty="0">
              <a:solidFill>
                <a:srgbClr val="080808"/>
              </a:solidFill>
              <a:latin typeface="標楷體" panose="03000509000000000000" pitchFamily="65" charset="-120"/>
              <a:ea typeface="標楷體" panose="03000509000000000000" pitchFamily="65" charset="-120"/>
            </a:rPr>
            <a:t>:</a:t>
          </a:r>
          <a:r>
            <a:rPr kumimoji="1" lang="zh-TW" sz="2400" kern="1200" dirty="0">
              <a:solidFill>
                <a:srgbClr val="080808"/>
              </a:solidFill>
              <a:latin typeface="標楷體" panose="03000509000000000000" pitchFamily="65" charset="-120"/>
              <a:ea typeface="標楷體" panose="03000509000000000000" pitchFamily="65" charset="-120"/>
            </a:rPr>
            <a:t>係指評估自己的表現是否符合自己的標準和個人的價值觀。</a:t>
          </a:r>
          <a:endParaRPr lang="zh-TW" sz="2400" kern="1200" dirty="0">
            <a:solidFill>
              <a:srgbClr val="080808"/>
            </a:solidFill>
            <a:latin typeface="標楷體" panose="03000509000000000000" pitchFamily="65" charset="-120"/>
            <a:ea typeface="標楷體" panose="03000509000000000000" pitchFamily="65" charset="-120"/>
          </a:endParaRPr>
        </a:p>
      </dsp:txBody>
      <dsp:txXfrm>
        <a:off x="56658" y="2772052"/>
        <a:ext cx="8743668" cy="1047324"/>
      </dsp:txXfrm>
    </dsp:sp>
    <dsp:sp modelId="{CC76F614-386F-4DF7-B7CB-6203910345C9}">
      <dsp:nvSpPr>
        <dsp:cNvPr id="0" name=""/>
        <dsp:cNvSpPr/>
      </dsp:nvSpPr>
      <dsp:spPr>
        <a:xfrm>
          <a:off x="0" y="4054594"/>
          <a:ext cx="8856984" cy="1160640"/>
        </a:xfrm>
        <a:prstGeom prst="roundRect">
          <a:avLst/>
        </a:prstGeom>
        <a:gradFill rotWithShape="0">
          <a:gsLst>
            <a:gs pos="0">
              <a:schemeClr val="accent3">
                <a:hueOff val="-3600000"/>
                <a:satOff val="11112"/>
                <a:lumOff val="29411"/>
                <a:alphaOff val="0"/>
                <a:tint val="50000"/>
                <a:satMod val="300000"/>
              </a:schemeClr>
            </a:gs>
            <a:gs pos="35000">
              <a:schemeClr val="accent3">
                <a:hueOff val="-3600000"/>
                <a:satOff val="11112"/>
                <a:lumOff val="29411"/>
                <a:alphaOff val="0"/>
                <a:tint val="37000"/>
                <a:satMod val="300000"/>
              </a:schemeClr>
            </a:gs>
            <a:gs pos="100000">
              <a:schemeClr val="accent3">
                <a:hueOff val="-3600000"/>
                <a:satOff val="11112"/>
                <a:lumOff val="2941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zh-TW" altLang="en-US" sz="2400" kern="1200" dirty="0">
              <a:solidFill>
                <a:srgbClr val="080808"/>
              </a:solidFill>
              <a:latin typeface="標楷體" panose="03000509000000000000" pitchFamily="65" charset="-120"/>
              <a:ea typeface="標楷體" panose="03000509000000000000" pitchFamily="65" charset="-120"/>
            </a:rPr>
            <a:t>＊</a:t>
          </a:r>
          <a:r>
            <a:rPr kumimoji="1" lang="zh-TW" sz="2400" kern="1200" dirty="0">
              <a:solidFill>
                <a:srgbClr val="080808"/>
              </a:solidFill>
              <a:latin typeface="標楷體" panose="03000509000000000000" pitchFamily="65" charset="-120"/>
              <a:ea typeface="標楷體" panose="03000509000000000000" pitchFamily="65" charset="-120"/>
            </a:rPr>
            <a:t>自我反應</a:t>
          </a:r>
          <a:r>
            <a:rPr kumimoji="1" lang="en-US" sz="2400" kern="1200" dirty="0">
              <a:solidFill>
                <a:srgbClr val="080808"/>
              </a:solidFill>
              <a:latin typeface="標楷體" panose="03000509000000000000" pitchFamily="65" charset="-120"/>
              <a:ea typeface="標楷體" panose="03000509000000000000" pitchFamily="65" charset="-120"/>
            </a:rPr>
            <a:t>:</a:t>
          </a:r>
          <a:r>
            <a:rPr kumimoji="1" lang="zh-TW" sz="2400" kern="1200" dirty="0">
              <a:solidFill>
                <a:srgbClr val="080808"/>
              </a:solidFill>
              <a:latin typeface="標楷體" panose="03000509000000000000" pitchFamily="65" charset="-120"/>
              <a:ea typeface="標楷體" panose="03000509000000000000" pitchFamily="65" charset="-120"/>
            </a:rPr>
            <a:t>則指個人對於表現評估引起的認知、情意、及可觸知的反應。</a:t>
          </a:r>
          <a:endParaRPr lang="zh-TW" sz="2400" kern="1200" dirty="0">
            <a:solidFill>
              <a:srgbClr val="080808"/>
            </a:solidFill>
            <a:latin typeface="標楷體" panose="03000509000000000000" pitchFamily="65" charset="-120"/>
            <a:ea typeface="標楷體" panose="03000509000000000000" pitchFamily="65" charset="-120"/>
          </a:endParaRPr>
        </a:p>
      </dsp:txBody>
      <dsp:txXfrm>
        <a:off x="56658" y="4111252"/>
        <a:ext cx="8743668" cy="104732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0BAA2-E424-400A-B9C3-C6A1F1644622}">
      <dsp:nvSpPr>
        <dsp:cNvPr id="0" name=""/>
        <dsp:cNvSpPr/>
      </dsp:nvSpPr>
      <dsp:spPr>
        <a:xfrm>
          <a:off x="0" y="0"/>
          <a:ext cx="7704856" cy="0"/>
        </a:xfrm>
        <a:prstGeom prst="lin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B09C8D7-CC07-4300-AD18-1D1E606DF1F9}">
      <dsp:nvSpPr>
        <dsp:cNvPr id="0" name=""/>
        <dsp:cNvSpPr/>
      </dsp:nvSpPr>
      <dsp:spPr>
        <a:xfrm>
          <a:off x="0" y="0"/>
          <a:ext cx="7704856" cy="1260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080808"/>
              </a:solidFill>
              <a:latin typeface="標楷體" panose="03000509000000000000" pitchFamily="65" charset="-120"/>
              <a:ea typeface="標楷體" panose="03000509000000000000" pitchFamily="65" charset="-120"/>
            </a:rPr>
            <a:t>1.Bandura</a:t>
          </a:r>
          <a:r>
            <a:rPr kumimoji="1" lang="zh-TW" sz="2400" kern="1200" dirty="0">
              <a:solidFill>
                <a:srgbClr val="080808"/>
              </a:solidFill>
              <a:latin typeface="標楷體" panose="03000509000000000000" pitchFamily="65" charset="-120"/>
              <a:ea typeface="標楷體" panose="03000509000000000000" pitchFamily="65" charset="-120"/>
            </a:rPr>
            <a:t>的學習概念不只是以認知的反應方式獲得知識而已，也涉及自我信念及自我調適能力的發展。</a:t>
          </a:r>
          <a:endParaRPr lang="zh-TW" sz="2400" kern="1200" dirty="0">
            <a:solidFill>
              <a:srgbClr val="080808"/>
            </a:solidFill>
            <a:latin typeface="標楷體" panose="03000509000000000000" pitchFamily="65" charset="-120"/>
            <a:ea typeface="標楷體" panose="03000509000000000000" pitchFamily="65" charset="-120"/>
          </a:endParaRPr>
        </a:p>
      </dsp:txBody>
      <dsp:txXfrm>
        <a:off x="0" y="0"/>
        <a:ext cx="7704856" cy="1260139"/>
      </dsp:txXfrm>
    </dsp:sp>
    <dsp:sp modelId="{A60507EA-BA71-4C2D-AF93-DF990704C1C0}">
      <dsp:nvSpPr>
        <dsp:cNvPr id="0" name=""/>
        <dsp:cNvSpPr/>
      </dsp:nvSpPr>
      <dsp:spPr>
        <a:xfrm>
          <a:off x="0" y="1260139"/>
          <a:ext cx="7704856" cy="0"/>
        </a:xfrm>
        <a:prstGeom prst="line">
          <a:avLst/>
        </a:prstGeom>
        <a:gradFill rotWithShape="0">
          <a:gsLst>
            <a:gs pos="0">
              <a:schemeClr val="accent5">
                <a:hueOff val="-16625687"/>
                <a:satOff val="25000"/>
                <a:lumOff val="-17647"/>
                <a:alphaOff val="0"/>
                <a:shade val="51000"/>
                <a:satMod val="130000"/>
              </a:schemeClr>
            </a:gs>
            <a:gs pos="80000">
              <a:schemeClr val="accent5">
                <a:hueOff val="-16625687"/>
                <a:satOff val="25000"/>
                <a:lumOff val="-17647"/>
                <a:alphaOff val="0"/>
                <a:shade val="93000"/>
                <a:satMod val="130000"/>
              </a:schemeClr>
            </a:gs>
            <a:gs pos="100000">
              <a:schemeClr val="accent5">
                <a:hueOff val="-16625687"/>
                <a:satOff val="25000"/>
                <a:lumOff val="-17647"/>
                <a:alphaOff val="0"/>
                <a:shade val="94000"/>
                <a:satMod val="135000"/>
              </a:schemeClr>
            </a:gs>
          </a:gsLst>
          <a:lin ang="16200000" scaled="0"/>
        </a:gradFill>
        <a:ln w="9525" cap="flat" cmpd="sng" algn="ctr">
          <a:solidFill>
            <a:schemeClr val="accent5">
              <a:hueOff val="-16625687"/>
              <a:satOff val="25000"/>
              <a:lumOff val="-17647"/>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37F360F-5034-4495-86AE-58D139D2CDD0}">
      <dsp:nvSpPr>
        <dsp:cNvPr id="0" name=""/>
        <dsp:cNvSpPr/>
      </dsp:nvSpPr>
      <dsp:spPr>
        <a:xfrm>
          <a:off x="0" y="1260139"/>
          <a:ext cx="7704856" cy="1260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080808"/>
              </a:solidFill>
              <a:latin typeface="標楷體" panose="03000509000000000000" pitchFamily="65" charset="-120"/>
              <a:ea typeface="標楷體" panose="03000509000000000000" pitchFamily="65" charset="-120"/>
            </a:rPr>
            <a:t>2.</a:t>
          </a:r>
          <a:r>
            <a:rPr kumimoji="1" lang="zh-TW" sz="2400" kern="1200" dirty="0">
              <a:solidFill>
                <a:srgbClr val="080808"/>
              </a:solidFill>
              <a:latin typeface="標楷體" panose="03000509000000000000" pitchFamily="65" charset="-120"/>
              <a:ea typeface="標楷體" panose="03000509000000000000" pitchFamily="65" charset="-120"/>
            </a:rPr>
            <a:t>學生的自我效能信念不但增進學業成就，也激勵內在的興趣、動機，減低學業的焦慮。</a:t>
          </a:r>
          <a:endParaRPr lang="zh-TW" sz="2400" kern="1200" dirty="0">
            <a:solidFill>
              <a:srgbClr val="080808"/>
            </a:solidFill>
            <a:latin typeface="標楷體" panose="03000509000000000000" pitchFamily="65" charset="-120"/>
            <a:ea typeface="標楷體" panose="03000509000000000000" pitchFamily="65" charset="-120"/>
          </a:endParaRPr>
        </a:p>
      </dsp:txBody>
      <dsp:txXfrm>
        <a:off x="0" y="1260139"/>
        <a:ext cx="7704856" cy="1260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51747-CA85-45AF-802F-1FCB2020E23F}">
      <dsp:nvSpPr>
        <dsp:cNvPr id="0" name=""/>
        <dsp:cNvSpPr/>
      </dsp:nvSpPr>
      <dsp:spPr>
        <a:xfrm>
          <a:off x="0" y="2427"/>
          <a:ext cx="9144000"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68BFDB7-40F6-43D3-A465-6A93CDEF4747}">
      <dsp:nvSpPr>
        <dsp:cNvPr id="0" name=""/>
        <dsp:cNvSpPr/>
      </dsp:nvSpPr>
      <dsp:spPr>
        <a:xfrm>
          <a:off x="0" y="2427"/>
          <a:ext cx="9144000" cy="1159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altLang="zh-TW" sz="2400" kern="1200" dirty="0">
              <a:solidFill>
                <a:srgbClr val="FF3300"/>
              </a:solidFill>
              <a:latin typeface="標楷體" panose="03000509000000000000" pitchFamily="65" charset="-120"/>
              <a:ea typeface="標楷體" panose="03000509000000000000" pitchFamily="65" charset="-120"/>
            </a:rPr>
            <a:t>2.</a:t>
          </a:r>
          <a:r>
            <a:rPr kumimoji="1" lang="zh-TW" altLang="en-US" sz="2400" kern="1200" dirty="0">
              <a:solidFill>
                <a:srgbClr val="FF3300"/>
              </a:solidFill>
              <a:latin typeface="標楷體" panose="03000509000000000000" pitchFamily="65" charset="-120"/>
              <a:ea typeface="標楷體" panose="03000509000000000000" pitchFamily="65" charset="-120"/>
            </a:rPr>
            <a:t>幼兒園到小學一年級（</a:t>
          </a:r>
          <a:r>
            <a:rPr kumimoji="1" lang="en-US" altLang="zh-TW" sz="2400" kern="1200" dirty="0">
              <a:solidFill>
                <a:srgbClr val="FF3300"/>
              </a:solidFill>
              <a:latin typeface="標楷體" panose="03000509000000000000" pitchFamily="65" charset="-120"/>
              <a:ea typeface="標楷體" panose="03000509000000000000" pitchFamily="65" charset="-120"/>
            </a:rPr>
            <a:t>2-7</a:t>
          </a:r>
          <a:r>
            <a:rPr kumimoji="1" lang="zh-TW" altLang="en-US" sz="2400" kern="1200" dirty="0">
              <a:solidFill>
                <a:srgbClr val="FF3300"/>
              </a:solidFill>
              <a:latin typeface="標楷體" panose="03000509000000000000" pitchFamily="65" charset="-120"/>
              <a:ea typeface="標楷體" panose="03000509000000000000" pitchFamily="65" charset="-120"/>
            </a:rPr>
            <a:t>歲）屬於前運思期（</a:t>
          </a:r>
          <a:r>
            <a:rPr kumimoji="1" lang="en-US" altLang="zh-TW" sz="2400" kern="1200" dirty="0">
              <a:solidFill>
                <a:srgbClr val="FF3300"/>
              </a:solidFill>
              <a:latin typeface="Times New Roman" panose="02020603050405020304" pitchFamily="18" charset="0"/>
              <a:ea typeface="標楷體" panose="03000509000000000000" pitchFamily="65" charset="-120"/>
              <a:cs typeface="Times New Roman" panose="02020603050405020304" pitchFamily="18" charset="0"/>
            </a:rPr>
            <a:t>the preoperational level</a:t>
          </a:r>
          <a:r>
            <a:rPr kumimoji="1" lang="zh-TW" altLang="en-US" sz="2400" kern="1200" dirty="0">
              <a:solidFill>
                <a:srgbClr val="FF3300"/>
              </a:solidFill>
              <a:latin typeface="標楷體" panose="03000509000000000000" pitchFamily="65" charset="-120"/>
              <a:ea typeface="標楷體" panose="03000509000000000000" pitchFamily="65" charset="-120"/>
            </a:rPr>
            <a:t>）</a:t>
          </a:r>
          <a:endParaRPr lang="zh-TW" sz="2400" kern="1200" dirty="0">
            <a:solidFill>
              <a:srgbClr val="FF3300"/>
            </a:solidFill>
            <a:latin typeface="標楷體" panose="03000509000000000000" pitchFamily="65" charset="-120"/>
            <a:ea typeface="標楷體" panose="03000509000000000000" pitchFamily="65" charset="-120"/>
          </a:endParaRPr>
        </a:p>
      </dsp:txBody>
      <dsp:txXfrm>
        <a:off x="0" y="2427"/>
        <a:ext cx="9144000" cy="1159598"/>
      </dsp:txXfrm>
    </dsp:sp>
    <dsp:sp modelId="{1EC0F134-139A-4EAF-BF11-E219ADED8EC2}">
      <dsp:nvSpPr>
        <dsp:cNvPr id="0" name=""/>
        <dsp:cNvSpPr/>
      </dsp:nvSpPr>
      <dsp:spPr>
        <a:xfrm>
          <a:off x="0" y="1162025"/>
          <a:ext cx="9144000" cy="0"/>
        </a:xfrm>
        <a:prstGeom prst="line">
          <a:avLst/>
        </a:prstGeom>
        <a:gradFill rotWithShape="0">
          <a:gsLst>
            <a:gs pos="0">
              <a:schemeClr val="accent5">
                <a:hueOff val="-5541896"/>
                <a:satOff val="8333"/>
                <a:lumOff val="-5882"/>
                <a:alphaOff val="0"/>
                <a:tint val="50000"/>
                <a:satMod val="300000"/>
              </a:schemeClr>
            </a:gs>
            <a:gs pos="35000">
              <a:schemeClr val="accent5">
                <a:hueOff val="-5541896"/>
                <a:satOff val="8333"/>
                <a:lumOff val="-5882"/>
                <a:alphaOff val="0"/>
                <a:tint val="37000"/>
                <a:satMod val="300000"/>
              </a:schemeClr>
            </a:gs>
            <a:gs pos="100000">
              <a:schemeClr val="accent5">
                <a:hueOff val="-5541896"/>
                <a:satOff val="8333"/>
                <a:lumOff val="-5882"/>
                <a:alphaOff val="0"/>
                <a:tint val="15000"/>
                <a:satMod val="350000"/>
              </a:schemeClr>
            </a:gs>
          </a:gsLst>
          <a:lin ang="16200000" scaled="1"/>
        </a:gradFill>
        <a:ln w="9525" cap="flat" cmpd="sng" algn="ctr">
          <a:solidFill>
            <a:schemeClr val="accent5">
              <a:hueOff val="-5541896"/>
              <a:satOff val="8333"/>
              <a:lumOff val="-5882"/>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0A92DDD-3E9F-4A98-81E3-76E9832A1915}">
      <dsp:nvSpPr>
        <dsp:cNvPr id="0" name=""/>
        <dsp:cNvSpPr/>
      </dsp:nvSpPr>
      <dsp:spPr>
        <a:xfrm>
          <a:off x="0" y="1162025"/>
          <a:ext cx="9144000" cy="75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zh-TW" altLang="en-US" sz="2400" kern="1200" dirty="0">
              <a:solidFill>
                <a:srgbClr val="000000"/>
              </a:solidFill>
              <a:latin typeface="標楷體" panose="03000509000000000000" pitchFamily="65" charset="-120"/>
              <a:ea typeface="標楷體" panose="03000509000000000000" pitchFamily="65" charset="-120"/>
            </a:rPr>
            <a:t>（</a:t>
          </a:r>
          <a:r>
            <a:rPr kumimoji="1" lang="en-US" altLang="zh-TW" sz="2400" kern="1200" dirty="0">
              <a:solidFill>
                <a:srgbClr val="000000"/>
              </a:solidFill>
              <a:latin typeface="標楷體" panose="03000509000000000000" pitchFamily="65" charset="-120"/>
              <a:ea typeface="標楷體" panose="03000509000000000000" pitchFamily="65" charset="-120"/>
            </a:rPr>
            <a:t>1</a:t>
          </a:r>
          <a:r>
            <a:rPr kumimoji="1" lang="zh-TW" altLang="en-US" sz="2400" kern="1200" dirty="0">
              <a:solidFill>
                <a:srgbClr val="000000"/>
              </a:solidFill>
              <a:latin typeface="標楷體" panose="03000509000000000000" pitchFamily="65" charset="-120"/>
              <a:ea typeface="標楷體" panose="03000509000000000000" pitchFamily="65" charset="-120"/>
            </a:rPr>
            <a:t>）物體開始具有符號的意義。</a:t>
          </a:r>
        </a:p>
      </dsp:txBody>
      <dsp:txXfrm>
        <a:off x="0" y="1162025"/>
        <a:ext cx="9144000" cy="757312"/>
      </dsp:txXfrm>
    </dsp:sp>
    <dsp:sp modelId="{85923A1A-9185-4A44-B7BA-205BB7E01EBF}">
      <dsp:nvSpPr>
        <dsp:cNvPr id="0" name=""/>
        <dsp:cNvSpPr/>
      </dsp:nvSpPr>
      <dsp:spPr>
        <a:xfrm>
          <a:off x="0" y="1919338"/>
          <a:ext cx="9144000" cy="0"/>
        </a:xfrm>
        <a:prstGeom prst="line">
          <a:avLst/>
        </a:prstGeom>
        <a:gradFill rotWithShape="0">
          <a:gsLst>
            <a:gs pos="0">
              <a:schemeClr val="accent5">
                <a:hueOff val="-11083792"/>
                <a:satOff val="16667"/>
                <a:lumOff val="-11765"/>
                <a:alphaOff val="0"/>
                <a:tint val="50000"/>
                <a:satMod val="300000"/>
              </a:schemeClr>
            </a:gs>
            <a:gs pos="35000">
              <a:schemeClr val="accent5">
                <a:hueOff val="-11083792"/>
                <a:satOff val="16667"/>
                <a:lumOff val="-11765"/>
                <a:alphaOff val="0"/>
                <a:tint val="37000"/>
                <a:satMod val="300000"/>
              </a:schemeClr>
            </a:gs>
            <a:gs pos="100000">
              <a:schemeClr val="accent5">
                <a:hueOff val="-11083792"/>
                <a:satOff val="16667"/>
                <a:lumOff val="-11765"/>
                <a:alphaOff val="0"/>
                <a:tint val="15000"/>
                <a:satMod val="350000"/>
              </a:schemeClr>
            </a:gs>
          </a:gsLst>
          <a:lin ang="16200000" scaled="1"/>
        </a:gradFill>
        <a:ln w="9525" cap="flat" cmpd="sng" algn="ctr">
          <a:solidFill>
            <a:schemeClr val="accent5">
              <a:hueOff val="-11083792"/>
              <a:satOff val="16667"/>
              <a:lumOff val="-11765"/>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DB492A2B-ABF7-4FD5-BB4A-EBE4C6551788}">
      <dsp:nvSpPr>
        <dsp:cNvPr id="0" name=""/>
        <dsp:cNvSpPr/>
      </dsp:nvSpPr>
      <dsp:spPr>
        <a:xfrm>
          <a:off x="0" y="1919338"/>
          <a:ext cx="9144000" cy="820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zh-TW" altLang="en-US" sz="2400" kern="1200" dirty="0">
              <a:solidFill>
                <a:srgbClr val="000000"/>
              </a:solidFill>
              <a:latin typeface="標楷體" panose="03000509000000000000" pitchFamily="65" charset="-120"/>
              <a:ea typeface="標楷體" panose="03000509000000000000" pitchFamily="65" charset="-120"/>
            </a:rPr>
            <a:t>（</a:t>
          </a:r>
          <a:r>
            <a:rPr kumimoji="1" lang="en-US" altLang="zh-TW" sz="2400" kern="1200" dirty="0">
              <a:solidFill>
                <a:srgbClr val="000000"/>
              </a:solidFill>
              <a:latin typeface="標楷體" panose="03000509000000000000" pitchFamily="65" charset="-120"/>
              <a:ea typeface="標楷體" panose="03000509000000000000" pitchFamily="65" charset="-120"/>
            </a:rPr>
            <a:t>2</a:t>
          </a:r>
          <a:r>
            <a:rPr kumimoji="1" lang="zh-TW" altLang="en-US" sz="2400" kern="1200" dirty="0">
              <a:solidFill>
                <a:srgbClr val="000000"/>
              </a:solidFill>
              <a:latin typeface="標楷體" panose="03000509000000000000" pitchFamily="65" charset="-120"/>
              <a:ea typeface="標楷體" panose="03000509000000000000" pitchFamily="65" charset="-120"/>
            </a:rPr>
            <a:t>）兒童漸漸有能力從經驗中學習更複雜的觀念。</a:t>
          </a:r>
        </a:p>
      </dsp:txBody>
      <dsp:txXfrm>
        <a:off x="0" y="1919338"/>
        <a:ext cx="9144000" cy="820483"/>
      </dsp:txXfrm>
    </dsp:sp>
    <dsp:sp modelId="{580BD39B-C358-4426-88D8-AF6C194F4E7B}">
      <dsp:nvSpPr>
        <dsp:cNvPr id="0" name=""/>
        <dsp:cNvSpPr/>
      </dsp:nvSpPr>
      <dsp:spPr>
        <a:xfrm>
          <a:off x="0" y="2739822"/>
          <a:ext cx="9144000" cy="0"/>
        </a:xfrm>
        <a:prstGeom prst="line">
          <a:avLst/>
        </a:prstGeom>
        <a:gradFill rotWithShape="0">
          <a:gsLst>
            <a:gs pos="0">
              <a:schemeClr val="accent5">
                <a:hueOff val="-16625687"/>
                <a:satOff val="25000"/>
                <a:lumOff val="-17647"/>
                <a:alphaOff val="0"/>
                <a:tint val="50000"/>
                <a:satMod val="300000"/>
              </a:schemeClr>
            </a:gs>
            <a:gs pos="35000">
              <a:schemeClr val="accent5">
                <a:hueOff val="-16625687"/>
                <a:satOff val="25000"/>
                <a:lumOff val="-17647"/>
                <a:alphaOff val="0"/>
                <a:tint val="37000"/>
                <a:satMod val="300000"/>
              </a:schemeClr>
            </a:gs>
            <a:gs pos="100000">
              <a:schemeClr val="accent5">
                <a:hueOff val="-16625687"/>
                <a:satOff val="25000"/>
                <a:lumOff val="-17647"/>
                <a:alphaOff val="0"/>
                <a:tint val="15000"/>
                <a:satMod val="350000"/>
              </a:schemeClr>
            </a:gs>
          </a:gsLst>
          <a:lin ang="16200000" scaled="1"/>
        </a:gradFill>
        <a:ln w="9525" cap="flat" cmpd="sng" algn="ctr">
          <a:solidFill>
            <a:schemeClr val="accent5">
              <a:hueOff val="-16625687"/>
              <a:satOff val="25000"/>
              <a:lumOff val="-17647"/>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8CCECD08-60A9-452E-BED1-F7871083E4EF}">
      <dsp:nvSpPr>
        <dsp:cNvPr id="0" name=""/>
        <dsp:cNvSpPr/>
      </dsp:nvSpPr>
      <dsp:spPr>
        <a:xfrm>
          <a:off x="0" y="2739822"/>
          <a:ext cx="9144000" cy="2073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zh-TW" altLang="en-US" sz="2400" kern="1200" dirty="0">
              <a:solidFill>
                <a:srgbClr val="000000"/>
              </a:solidFill>
              <a:latin typeface="標楷體" panose="03000509000000000000" pitchFamily="65" charset="-120"/>
              <a:ea typeface="標楷體" panose="03000509000000000000" pitchFamily="65" charset="-120"/>
            </a:rPr>
            <a:t>（</a:t>
          </a:r>
          <a:r>
            <a:rPr kumimoji="1" lang="en-US" altLang="zh-TW" sz="2400" kern="1200" dirty="0">
              <a:solidFill>
                <a:srgbClr val="000000"/>
              </a:solidFill>
              <a:latin typeface="標楷體" panose="03000509000000000000" pitchFamily="65" charset="-120"/>
              <a:ea typeface="標楷體" panose="03000509000000000000" pitchFamily="65" charset="-120"/>
            </a:rPr>
            <a:t>3</a:t>
          </a:r>
          <a:r>
            <a:rPr kumimoji="1" lang="zh-TW" altLang="en-US" sz="2400" kern="1200" dirty="0">
              <a:solidFill>
                <a:srgbClr val="000000"/>
              </a:solidFill>
              <a:latin typeface="標楷體" panose="03000509000000000000" pitchFamily="65" charset="-120"/>
              <a:ea typeface="標楷體" panose="03000509000000000000" pitchFamily="65" charset="-120"/>
            </a:rPr>
            <a:t>）運思係指現實的轉型（</a:t>
          </a:r>
          <a:r>
            <a:rPr kumimoji="1" lang="en-US" altLang="zh-TW" sz="2400" kern="12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the transformation of reality</a:t>
          </a:r>
          <a:r>
            <a:rPr kumimoji="1" lang="zh-TW" altLang="en-US" sz="2400" kern="1200" dirty="0">
              <a:solidFill>
                <a:srgbClr val="000000"/>
              </a:solidFill>
              <a:latin typeface="標楷體" panose="03000509000000000000" pitchFamily="65" charset="-120"/>
              <a:ea typeface="標楷體" panose="03000509000000000000" pitchFamily="65" charset="-120"/>
            </a:rPr>
            <a:t>）。所以在前運思層次，從智力操作的觀點，兒童仍然還沒有保留（</a:t>
          </a:r>
          <a:r>
            <a:rPr kumimoji="1" lang="en-US" altLang="zh-TW" sz="2400" kern="12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conservation</a:t>
          </a:r>
          <a:r>
            <a:rPr kumimoji="1" lang="zh-TW" altLang="en-US" sz="2400" kern="1200" dirty="0">
              <a:solidFill>
                <a:srgbClr val="000000"/>
              </a:solidFill>
              <a:latin typeface="標楷體" panose="03000509000000000000" pitchFamily="65" charset="-120"/>
              <a:ea typeface="標楷體" panose="03000509000000000000" pitchFamily="65" charset="-120"/>
            </a:rPr>
            <a:t>）的知識。</a:t>
          </a:r>
        </a:p>
      </dsp:txBody>
      <dsp:txXfrm>
        <a:off x="0" y="2739822"/>
        <a:ext cx="9144000" cy="20735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A5BB1-DDBD-49FE-AFAD-5BA537A1CB63}">
      <dsp:nvSpPr>
        <dsp:cNvPr id="0" name=""/>
        <dsp:cNvSpPr/>
      </dsp:nvSpPr>
      <dsp:spPr>
        <a:xfrm>
          <a:off x="0" y="216023"/>
          <a:ext cx="9144000" cy="121680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altLang="zh-TW" sz="2400" kern="1200" dirty="0">
              <a:solidFill>
                <a:schemeClr val="accent5">
                  <a:lumMod val="25000"/>
                </a:schemeClr>
              </a:solidFill>
              <a:latin typeface="標楷體" panose="03000509000000000000" pitchFamily="65" charset="-120"/>
              <a:ea typeface="標楷體" panose="03000509000000000000" pitchFamily="65" charset="-120"/>
            </a:rPr>
            <a:t>3.</a:t>
          </a:r>
          <a:r>
            <a:rPr kumimoji="1" lang="zh-TW" altLang="zh-TW" sz="2400" kern="1200" dirty="0">
              <a:solidFill>
                <a:schemeClr val="accent5">
                  <a:lumMod val="25000"/>
                </a:schemeClr>
              </a:solidFill>
              <a:latin typeface="標楷體" panose="03000509000000000000" pitchFamily="65" charset="-120"/>
              <a:ea typeface="標楷體" panose="03000509000000000000" pitchFamily="65" charset="-120"/>
            </a:rPr>
            <a:t>小學二年級到五年級（</a:t>
          </a:r>
          <a:r>
            <a:rPr kumimoji="1" lang="en-US" altLang="zh-TW" sz="2400" kern="1200" dirty="0">
              <a:solidFill>
                <a:schemeClr val="accent5">
                  <a:lumMod val="25000"/>
                </a:schemeClr>
              </a:solidFill>
              <a:latin typeface="標楷體" panose="03000509000000000000" pitchFamily="65" charset="-120"/>
              <a:ea typeface="標楷體" panose="03000509000000000000" pitchFamily="65" charset="-120"/>
            </a:rPr>
            <a:t>7-11</a:t>
          </a:r>
          <a:r>
            <a:rPr kumimoji="1" lang="zh-TW" altLang="zh-TW" sz="2400" kern="1200" dirty="0">
              <a:solidFill>
                <a:schemeClr val="accent5">
                  <a:lumMod val="25000"/>
                </a:schemeClr>
              </a:solidFill>
              <a:latin typeface="標楷體" panose="03000509000000000000" pitchFamily="65" charset="-120"/>
              <a:ea typeface="標楷體" panose="03000509000000000000" pitchFamily="65" charset="-120"/>
            </a:rPr>
            <a:t>歲）屬於具體運思期（</a:t>
          </a:r>
          <a:r>
            <a:rPr kumimoji="1" lang="en-US" altLang="zh-TW" sz="2400" kern="1200" dirty="0">
              <a:solidFill>
                <a:schemeClr val="accent5">
                  <a:lumMod val="25000"/>
                </a:schemeClr>
              </a:solidFill>
              <a:latin typeface="Times New Roman" panose="02020603050405020304" pitchFamily="18" charset="0"/>
              <a:ea typeface="標楷體" panose="03000509000000000000" pitchFamily="65" charset="-120"/>
              <a:cs typeface="Times New Roman" panose="02020603050405020304" pitchFamily="18" charset="0"/>
            </a:rPr>
            <a:t>the concrete-operational level</a:t>
          </a:r>
          <a:r>
            <a:rPr kumimoji="1" lang="zh-TW" altLang="zh-TW" sz="2400" kern="1200" dirty="0">
              <a:solidFill>
                <a:schemeClr val="accent5">
                  <a:lumMod val="25000"/>
                </a:schemeClr>
              </a:solidFill>
              <a:latin typeface="標楷體" panose="03000509000000000000" pitchFamily="65" charset="-120"/>
              <a:ea typeface="標楷體" panose="03000509000000000000" pitchFamily="65" charset="-120"/>
            </a:rPr>
            <a:t>）</a:t>
          </a:r>
          <a:endParaRPr lang="zh-TW" sz="2400" kern="1200" dirty="0">
            <a:solidFill>
              <a:schemeClr val="accent5">
                <a:lumMod val="25000"/>
              </a:schemeClr>
            </a:solidFill>
            <a:latin typeface="標楷體" panose="03000509000000000000" pitchFamily="65" charset="-120"/>
            <a:ea typeface="標楷體" panose="03000509000000000000" pitchFamily="65" charset="-120"/>
          </a:endParaRPr>
        </a:p>
      </dsp:txBody>
      <dsp:txXfrm>
        <a:off x="59399" y="275422"/>
        <a:ext cx="9025202" cy="1098002"/>
      </dsp:txXfrm>
    </dsp:sp>
    <dsp:sp modelId="{E749A493-336A-42D7-A02C-8983C695E19B}">
      <dsp:nvSpPr>
        <dsp:cNvPr id="0" name=""/>
        <dsp:cNvSpPr/>
      </dsp:nvSpPr>
      <dsp:spPr>
        <a:xfrm>
          <a:off x="0" y="1800194"/>
          <a:ext cx="9144000" cy="2023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30480" rIns="170688" bIns="30480" numCol="1" spcCol="1270" anchor="t" anchorCtr="0">
          <a:noAutofit/>
        </a:bodyPr>
        <a:lstStyle/>
        <a:p>
          <a:pPr marL="228600" lvl="1" indent="-228600" algn="l" defTabSz="1066800">
            <a:lnSpc>
              <a:spcPct val="90000"/>
            </a:lnSpc>
            <a:spcBef>
              <a:spcPct val="0"/>
            </a:spcBef>
            <a:spcAft>
              <a:spcPct val="20000"/>
            </a:spcAft>
            <a:buChar char="•"/>
          </a:pPr>
          <a:r>
            <a:rPr kumimoji="1" lang="zh-TW" altLang="zh-TW" sz="2400" kern="1200" dirty="0">
              <a:solidFill>
                <a:srgbClr val="080808"/>
              </a:solidFill>
              <a:latin typeface="標楷體" panose="03000509000000000000" pitchFamily="65" charset="-120"/>
              <a:ea typeface="標楷體" panose="03000509000000000000" pitchFamily="65" charset="-120"/>
            </a:rPr>
            <a:t>（</a:t>
          </a:r>
          <a:r>
            <a:rPr kumimoji="1" lang="en-US" altLang="zh-TW" sz="2400" kern="1200" dirty="0">
              <a:solidFill>
                <a:srgbClr val="080808"/>
              </a:solidFill>
              <a:latin typeface="標楷體" panose="03000509000000000000" pitchFamily="65" charset="-120"/>
              <a:ea typeface="標楷體" panose="03000509000000000000" pitchFamily="65" charset="-120"/>
            </a:rPr>
            <a:t>1</a:t>
          </a:r>
          <a:r>
            <a:rPr kumimoji="1" lang="zh-TW" altLang="zh-TW" sz="2400" kern="1200" dirty="0">
              <a:solidFill>
                <a:srgbClr val="080808"/>
              </a:solidFill>
              <a:latin typeface="標楷體" panose="03000509000000000000" pitchFamily="65" charset="-120"/>
              <a:ea typeface="標楷體" panose="03000509000000000000" pitchFamily="65" charset="-120"/>
            </a:rPr>
            <a:t>）兒童開始會把資料組成邏輯的關係並能輕易地操弄解決問題情境的資料。然而，此種學習情境在具體的物體情境中發生。</a:t>
          </a:r>
        </a:p>
        <a:p>
          <a:pPr marL="228600" lvl="1" indent="-228600" algn="l" defTabSz="1066800">
            <a:lnSpc>
              <a:spcPct val="90000"/>
            </a:lnSpc>
            <a:spcBef>
              <a:spcPct val="0"/>
            </a:spcBef>
            <a:spcAft>
              <a:spcPct val="20000"/>
            </a:spcAft>
            <a:buChar char="•"/>
          </a:pPr>
          <a:r>
            <a:rPr kumimoji="1" lang="zh-TW" altLang="zh-TW" sz="2400" kern="1200" dirty="0">
              <a:solidFill>
                <a:srgbClr val="080808"/>
              </a:solidFill>
              <a:latin typeface="標楷體" panose="03000509000000000000" pitchFamily="65" charset="-120"/>
              <a:ea typeface="標楷體" panose="03000509000000000000" pitchFamily="65" charset="-120"/>
            </a:rPr>
            <a:t>（</a:t>
          </a:r>
          <a:r>
            <a:rPr kumimoji="1" lang="en-US" altLang="zh-TW" sz="2400" kern="1200" dirty="0">
              <a:solidFill>
                <a:srgbClr val="080808"/>
              </a:solidFill>
              <a:latin typeface="標楷體" panose="03000509000000000000" pitchFamily="65" charset="-120"/>
              <a:ea typeface="標楷體" panose="03000509000000000000" pitchFamily="65" charset="-120"/>
            </a:rPr>
            <a:t>2</a:t>
          </a:r>
          <a:r>
            <a:rPr kumimoji="1" lang="zh-TW" altLang="zh-TW" sz="2400" kern="1200" dirty="0">
              <a:solidFill>
                <a:srgbClr val="080808"/>
              </a:solidFill>
              <a:latin typeface="標楷體" panose="03000509000000000000" pitchFamily="65" charset="-120"/>
              <a:ea typeface="標楷體" panose="03000509000000000000" pitchFamily="65" charset="-120"/>
            </a:rPr>
            <a:t>）兒童能夠判斷正反面及相互關係，譬如左、右關係。</a:t>
          </a:r>
        </a:p>
      </dsp:txBody>
      <dsp:txXfrm>
        <a:off x="0" y="1800194"/>
        <a:ext cx="9144000" cy="20235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51747-CA85-45AF-802F-1FCB2020E23F}">
      <dsp:nvSpPr>
        <dsp:cNvPr id="0" name=""/>
        <dsp:cNvSpPr/>
      </dsp:nvSpPr>
      <dsp:spPr>
        <a:xfrm>
          <a:off x="0" y="1244"/>
          <a:ext cx="9256846" cy="0"/>
        </a:xfrm>
        <a:prstGeom prst="lin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68BFDB7-40F6-43D3-A465-6A93CDEF4747}">
      <dsp:nvSpPr>
        <dsp:cNvPr id="0" name=""/>
        <dsp:cNvSpPr/>
      </dsp:nvSpPr>
      <dsp:spPr>
        <a:xfrm>
          <a:off x="0" y="1244"/>
          <a:ext cx="9256846" cy="1159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altLang="zh-TW" sz="2400" kern="1200" dirty="0">
              <a:solidFill>
                <a:srgbClr val="002060"/>
              </a:solidFill>
              <a:latin typeface="標楷體" panose="03000509000000000000" pitchFamily="65" charset="-120"/>
              <a:ea typeface="標楷體" panose="03000509000000000000" pitchFamily="65" charset="-120"/>
            </a:rPr>
            <a:t>4.</a:t>
          </a:r>
          <a:r>
            <a:rPr kumimoji="1" lang="zh-TW" altLang="zh-TW" sz="2400" kern="1200" dirty="0">
              <a:solidFill>
                <a:srgbClr val="002060"/>
              </a:solidFill>
              <a:latin typeface="標楷體" panose="03000509000000000000" pitchFamily="65" charset="-120"/>
              <a:ea typeface="標楷體" panose="03000509000000000000" pitchFamily="65" charset="-120"/>
            </a:rPr>
            <a:t>小學六年級（</a:t>
          </a:r>
          <a:r>
            <a:rPr kumimoji="1" lang="en-US" altLang="zh-TW" sz="2400" kern="1200" dirty="0">
              <a:solidFill>
                <a:srgbClr val="002060"/>
              </a:solidFill>
              <a:latin typeface="標楷體" panose="03000509000000000000" pitchFamily="65" charset="-120"/>
              <a:ea typeface="標楷體" panose="03000509000000000000" pitchFamily="65" charset="-120"/>
            </a:rPr>
            <a:t>11</a:t>
          </a:r>
          <a:r>
            <a:rPr kumimoji="1" lang="zh-TW" altLang="zh-TW" sz="2400" kern="1200" dirty="0">
              <a:solidFill>
                <a:srgbClr val="002060"/>
              </a:solidFill>
              <a:latin typeface="標楷體" panose="03000509000000000000" pitchFamily="65" charset="-120"/>
              <a:ea typeface="標楷體" panose="03000509000000000000" pitchFamily="65" charset="-120"/>
            </a:rPr>
            <a:t>歲後）屬於形式運思期（</a:t>
          </a:r>
          <a:r>
            <a:rPr kumimoji="1" lang="en-US" altLang="zh-TW" sz="2400" kern="1200" dirty="0">
              <a:solidFill>
                <a:srgbClr val="002060"/>
              </a:solidFill>
              <a:latin typeface="Times New Roman" panose="02020603050405020304" pitchFamily="18" charset="0"/>
              <a:ea typeface="標楷體" panose="03000509000000000000" pitchFamily="65" charset="-120"/>
              <a:cs typeface="Times New Roman" panose="02020603050405020304" pitchFamily="18" charset="0"/>
            </a:rPr>
            <a:t>the formal-operational level</a:t>
          </a:r>
          <a:r>
            <a:rPr kumimoji="1" lang="zh-TW" altLang="zh-TW" sz="2400" kern="1200" dirty="0">
              <a:solidFill>
                <a:srgbClr val="002060"/>
              </a:solidFill>
              <a:latin typeface="標楷體" panose="03000509000000000000" pitchFamily="65" charset="-120"/>
              <a:ea typeface="標楷體" panose="03000509000000000000" pitchFamily="65" charset="-120"/>
            </a:rPr>
            <a:t>）</a:t>
          </a:r>
          <a:endParaRPr lang="zh-TW" sz="2400" kern="1200" dirty="0">
            <a:solidFill>
              <a:srgbClr val="002060"/>
            </a:solidFill>
            <a:latin typeface="標楷體" panose="03000509000000000000" pitchFamily="65" charset="-120"/>
            <a:ea typeface="標楷體" panose="03000509000000000000" pitchFamily="65" charset="-120"/>
          </a:endParaRPr>
        </a:p>
      </dsp:txBody>
      <dsp:txXfrm>
        <a:off x="0" y="1244"/>
        <a:ext cx="9256846" cy="1159792"/>
      </dsp:txXfrm>
    </dsp:sp>
    <dsp:sp modelId="{D91996B2-6A53-44AF-BFD8-91A18A14B57B}">
      <dsp:nvSpPr>
        <dsp:cNvPr id="0" name=""/>
        <dsp:cNvSpPr/>
      </dsp:nvSpPr>
      <dsp:spPr>
        <a:xfrm>
          <a:off x="0" y="1161037"/>
          <a:ext cx="9256846" cy="0"/>
        </a:xfrm>
        <a:prstGeom prst="lin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FEE2738-4F97-443F-B5E2-91274A2C7BBA}">
      <dsp:nvSpPr>
        <dsp:cNvPr id="0" name=""/>
        <dsp:cNvSpPr/>
      </dsp:nvSpPr>
      <dsp:spPr>
        <a:xfrm>
          <a:off x="0" y="1178861"/>
          <a:ext cx="9256846" cy="1046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zh-TW" altLang="zh-TW" sz="2400" kern="1200" dirty="0">
              <a:solidFill>
                <a:srgbClr val="080808"/>
              </a:solidFill>
              <a:latin typeface="標楷體" panose="03000509000000000000" pitchFamily="65" charset="-120"/>
              <a:ea typeface="標楷體" panose="03000509000000000000" pitchFamily="65" charset="-120"/>
            </a:rPr>
            <a:t>（</a:t>
          </a:r>
          <a:r>
            <a:rPr kumimoji="1" lang="en-US" altLang="zh-TW" sz="2400" kern="1200" dirty="0">
              <a:solidFill>
                <a:srgbClr val="080808"/>
              </a:solidFill>
              <a:latin typeface="標楷體" panose="03000509000000000000" pitchFamily="65" charset="-120"/>
              <a:ea typeface="標楷體" panose="03000509000000000000" pitchFamily="65" charset="-120"/>
            </a:rPr>
            <a:t>1</a:t>
          </a:r>
          <a:r>
            <a:rPr kumimoji="1" lang="zh-TW" altLang="zh-TW" sz="2400" kern="1200" dirty="0">
              <a:solidFill>
                <a:srgbClr val="080808"/>
              </a:solidFill>
              <a:latin typeface="標楷體" panose="03000509000000000000" pitchFamily="65" charset="-120"/>
              <a:ea typeface="標楷體" panose="03000509000000000000" pitchFamily="65" charset="-120"/>
            </a:rPr>
            <a:t>）這個階段的特色是形式及抽象觀念的發展。</a:t>
          </a:r>
        </a:p>
      </dsp:txBody>
      <dsp:txXfrm>
        <a:off x="0" y="1178861"/>
        <a:ext cx="9256846" cy="1046765"/>
      </dsp:txXfrm>
    </dsp:sp>
    <dsp:sp modelId="{9660ACB4-05DF-4F2D-8312-A33C1163F929}">
      <dsp:nvSpPr>
        <dsp:cNvPr id="0" name=""/>
        <dsp:cNvSpPr/>
      </dsp:nvSpPr>
      <dsp:spPr>
        <a:xfrm>
          <a:off x="0" y="2207803"/>
          <a:ext cx="9256846" cy="0"/>
        </a:xfrm>
        <a:prstGeom prst="lin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A7834D1-75E6-4240-84E6-1E730CA7EEF2}">
      <dsp:nvSpPr>
        <dsp:cNvPr id="0" name=""/>
        <dsp:cNvSpPr/>
      </dsp:nvSpPr>
      <dsp:spPr>
        <a:xfrm>
          <a:off x="0" y="2207803"/>
          <a:ext cx="9256846" cy="930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zh-TW" altLang="zh-TW" sz="2400" kern="1200" dirty="0">
              <a:solidFill>
                <a:srgbClr val="080808"/>
              </a:solidFill>
              <a:latin typeface="標楷體" panose="03000509000000000000" pitchFamily="65" charset="-120"/>
              <a:ea typeface="標楷體" panose="03000509000000000000" pitchFamily="65" charset="-120"/>
            </a:rPr>
            <a:t>（</a:t>
          </a:r>
          <a:r>
            <a:rPr kumimoji="1" lang="en-US" altLang="zh-TW" sz="2400" kern="1200" dirty="0">
              <a:solidFill>
                <a:srgbClr val="080808"/>
              </a:solidFill>
              <a:latin typeface="標楷體" panose="03000509000000000000" pitchFamily="65" charset="-120"/>
              <a:ea typeface="標楷體" panose="03000509000000000000" pitchFamily="65" charset="-120"/>
            </a:rPr>
            <a:t>2</a:t>
          </a:r>
          <a:r>
            <a:rPr kumimoji="1" lang="zh-TW" altLang="zh-TW" sz="2400" kern="1200" dirty="0">
              <a:solidFill>
                <a:srgbClr val="080808"/>
              </a:solidFill>
              <a:latin typeface="標楷體" panose="03000509000000000000" pitchFamily="65" charset="-120"/>
              <a:ea typeface="標楷體" panose="03000509000000000000" pitchFamily="65" charset="-120"/>
            </a:rPr>
            <a:t>）青少年能夠分析理念並能理解空間及時間的關係。</a:t>
          </a:r>
        </a:p>
      </dsp:txBody>
      <dsp:txXfrm>
        <a:off x="0" y="2207803"/>
        <a:ext cx="9256846" cy="930050"/>
      </dsp:txXfrm>
    </dsp:sp>
    <dsp:sp modelId="{612B4447-322C-41C3-9852-B404B1BD3E27}">
      <dsp:nvSpPr>
        <dsp:cNvPr id="0" name=""/>
        <dsp:cNvSpPr/>
      </dsp:nvSpPr>
      <dsp:spPr>
        <a:xfrm>
          <a:off x="0" y="3137853"/>
          <a:ext cx="9256846" cy="0"/>
        </a:xfrm>
        <a:prstGeom prst="lin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1F0F6B9-8203-4500-9996-F684B7F19B6B}">
      <dsp:nvSpPr>
        <dsp:cNvPr id="0" name=""/>
        <dsp:cNvSpPr/>
      </dsp:nvSpPr>
      <dsp:spPr>
        <a:xfrm>
          <a:off x="0" y="3137853"/>
          <a:ext cx="9256846" cy="1469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zh-TW" altLang="zh-TW" sz="2400" kern="1200" dirty="0">
              <a:solidFill>
                <a:srgbClr val="080808"/>
              </a:solidFill>
              <a:latin typeface="標楷體" panose="03000509000000000000" pitchFamily="65" charset="-120"/>
              <a:ea typeface="標楷體" panose="03000509000000000000" pitchFamily="65" charset="-120"/>
            </a:rPr>
            <a:t>（</a:t>
          </a:r>
          <a:r>
            <a:rPr kumimoji="1" lang="en-US" altLang="zh-TW" sz="2400" kern="1200" dirty="0">
              <a:solidFill>
                <a:srgbClr val="080808"/>
              </a:solidFill>
              <a:latin typeface="標楷體" panose="03000509000000000000" pitchFamily="65" charset="-120"/>
              <a:ea typeface="標楷體" panose="03000509000000000000" pitchFamily="65" charset="-120"/>
            </a:rPr>
            <a:t>3</a:t>
          </a:r>
          <a:r>
            <a:rPr kumimoji="1" lang="zh-TW" altLang="zh-TW" sz="2400" kern="1200" dirty="0">
              <a:solidFill>
                <a:srgbClr val="080808"/>
              </a:solidFill>
              <a:latin typeface="標楷體" panose="03000509000000000000" pitchFamily="65" charset="-120"/>
              <a:ea typeface="標楷體" panose="03000509000000000000" pitchFamily="65" charset="-120"/>
            </a:rPr>
            <a:t>）青少年可以邏輯思考有關抽象的資料，依據可接受的準則評鑑資料，擬定假設，從假設中推論可能的後果，建構理論並獲致結論。</a:t>
          </a:r>
        </a:p>
      </dsp:txBody>
      <dsp:txXfrm>
        <a:off x="0" y="3137853"/>
        <a:ext cx="9256846" cy="14694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A5BB1-DDBD-49FE-AFAD-5BA537A1CB63}">
      <dsp:nvSpPr>
        <dsp:cNvPr id="0" name=""/>
        <dsp:cNvSpPr/>
      </dsp:nvSpPr>
      <dsp:spPr>
        <a:xfrm>
          <a:off x="0" y="0"/>
          <a:ext cx="9144000" cy="617759"/>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altLang="zh-TW" sz="2400" b="1" kern="1200" dirty="0">
              <a:solidFill>
                <a:srgbClr val="FF0000"/>
              </a:solidFill>
              <a:latin typeface="標楷體" panose="03000509000000000000" pitchFamily="65" charset="-120"/>
              <a:ea typeface="標楷體" panose="03000509000000000000" pitchFamily="65" charset="-120"/>
            </a:rPr>
            <a:t>1.</a:t>
          </a:r>
          <a:r>
            <a:rPr kumimoji="1" lang="zh-TW" altLang="zh-TW" sz="2400" b="1" kern="1200" dirty="0">
              <a:solidFill>
                <a:srgbClr val="FF0000"/>
              </a:solidFill>
              <a:latin typeface="標楷體" panose="03000509000000000000" pitchFamily="65" charset="-120"/>
              <a:ea typeface="標楷體" panose="03000509000000000000" pitchFamily="65" charset="-120"/>
            </a:rPr>
            <a:t>同化（</a:t>
          </a:r>
          <a:r>
            <a:rPr kumimoji="1" lang="en-US" altLang="zh-TW" sz="2400" b="1" kern="1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assimilation</a:t>
          </a:r>
          <a:r>
            <a:rPr kumimoji="1" lang="zh-TW" altLang="zh-TW" sz="2400" b="1" kern="1200" dirty="0">
              <a:solidFill>
                <a:srgbClr val="FF0000"/>
              </a:solidFill>
              <a:latin typeface="標楷體" panose="03000509000000000000" pitchFamily="65" charset="-120"/>
              <a:ea typeface="標楷體" panose="03000509000000000000" pitchFamily="65" charset="-120"/>
            </a:rPr>
            <a:t>）</a:t>
          </a:r>
          <a:endParaRPr lang="zh-TW" sz="2400" b="1" kern="1200" dirty="0">
            <a:solidFill>
              <a:srgbClr val="FF0000"/>
            </a:solidFill>
            <a:latin typeface="標楷體" panose="03000509000000000000" pitchFamily="65" charset="-120"/>
            <a:ea typeface="標楷體" panose="03000509000000000000" pitchFamily="65" charset="-120"/>
          </a:endParaRPr>
        </a:p>
      </dsp:txBody>
      <dsp:txXfrm>
        <a:off x="30157" y="30157"/>
        <a:ext cx="9083686" cy="557445"/>
      </dsp:txXfrm>
    </dsp:sp>
    <dsp:sp modelId="{E749A493-336A-42D7-A02C-8983C695E19B}">
      <dsp:nvSpPr>
        <dsp:cNvPr id="0" name=""/>
        <dsp:cNvSpPr/>
      </dsp:nvSpPr>
      <dsp:spPr>
        <a:xfrm>
          <a:off x="0" y="661895"/>
          <a:ext cx="9144000" cy="1112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30480" rIns="170688" bIns="30480" numCol="1" spcCol="1270" anchor="ctr" anchorCtr="0">
          <a:noAutofit/>
        </a:bodyPr>
        <a:lstStyle/>
        <a:p>
          <a:pPr marL="228600" lvl="1" indent="-228600" algn="l" defTabSz="1066800">
            <a:lnSpc>
              <a:spcPct val="90000"/>
            </a:lnSpc>
            <a:spcBef>
              <a:spcPct val="0"/>
            </a:spcBef>
            <a:spcAft>
              <a:spcPct val="20000"/>
            </a:spcAft>
            <a:buChar char="•"/>
          </a:pPr>
          <a:r>
            <a:rPr kumimoji="1" lang="zh-TW" altLang="zh-TW" sz="2400" kern="1200" dirty="0">
              <a:solidFill>
                <a:srgbClr val="080808"/>
              </a:solidFill>
              <a:latin typeface="標楷體" panose="03000509000000000000" pitchFamily="65" charset="-120"/>
              <a:ea typeface="標楷體" panose="03000509000000000000" pitchFamily="65" charset="-120"/>
            </a:rPr>
            <a:t>新經驗融入現有的經驗</a:t>
          </a:r>
          <a:r>
            <a:rPr kumimoji="1" lang="en-US" altLang="zh-TW" sz="2400" kern="1200" dirty="0">
              <a:solidFill>
                <a:srgbClr val="080808"/>
              </a:solidFill>
              <a:latin typeface="標楷體" panose="03000509000000000000" pitchFamily="65" charset="-120"/>
              <a:ea typeface="標楷體" panose="03000509000000000000" pitchFamily="65" charset="-120"/>
            </a:rPr>
            <a:t>;</a:t>
          </a:r>
          <a:r>
            <a:rPr kumimoji="1" lang="zh-TW" altLang="zh-TW" sz="2400" kern="1200" dirty="0">
              <a:solidFill>
                <a:srgbClr val="080808"/>
              </a:solidFill>
              <a:latin typeface="標楷體" panose="03000509000000000000" pitchFamily="65" charset="-120"/>
              <a:ea typeface="標楷體" panose="03000509000000000000" pitchFamily="65" charset="-120"/>
            </a:rPr>
            <a:t>代表兒童的經驗與其環境的調和。</a:t>
          </a:r>
        </a:p>
        <a:p>
          <a:pPr marL="228600" lvl="1" indent="-228600" algn="l" defTabSz="1066800">
            <a:lnSpc>
              <a:spcPct val="90000"/>
            </a:lnSpc>
            <a:spcBef>
              <a:spcPct val="0"/>
            </a:spcBef>
            <a:spcAft>
              <a:spcPct val="20000"/>
            </a:spcAft>
            <a:buChar char="•"/>
          </a:pPr>
          <a:r>
            <a:rPr kumimoji="1" lang="zh-TW" altLang="zh-TW" sz="2400" kern="1200" dirty="0">
              <a:solidFill>
                <a:srgbClr val="080808"/>
              </a:solidFill>
              <a:latin typeface="標楷體" panose="03000509000000000000" pitchFamily="65" charset="-120"/>
              <a:ea typeface="標楷體" panose="03000509000000000000" pitchFamily="65" charset="-120"/>
            </a:rPr>
            <a:t>只有同化沒有能力處理新的情境及新的問題。</a:t>
          </a:r>
        </a:p>
      </dsp:txBody>
      <dsp:txXfrm>
        <a:off x="0" y="661895"/>
        <a:ext cx="9144000" cy="1112788"/>
      </dsp:txXfrm>
    </dsp:sp>
    <dsp:sp modelId="{6F6C6EED-397E-481F-9674-F87DE4E85839}">
      <dsp:nvSpPr>
        <dsp:cNvPr id="0" name=""/>
        <dsp:cNvSpPr/>
      </dsp:nvSpPr>
      <dsp:spPr>
        <a:xfrm>
          <a:off x="0" y="1734406"/>
          <a:ext cx="9144000" cy="617759"/>
        </a:xfrm>
        <a:prstGeom prst="roundRect">
          <a:avLst/>
        </a:prstGeom>
        <a:gradFill rotWithShape="0">
          <a:gsLst>
            <a:gs pos="0">
              <a:schemeClr val="accent2">
                <a:hueOff val="-7245007"/>
                <a:satOff val="5983"/>
                <a:lumOff val="-12745"/>
                <a:alphaOff val="0"/>
                <a:tint val="50000"/>
                <a:satMod val="300000"/>
              </a:schemeClr>
            </a:gs>
            <a:gs pos="35000">
              <a:schemeClr val="accent2">
                <a:hueOff val="-7245007"/>
                <a:satOff val="5983"/>
                <a:lumOff val="-12745"/>
                <a:alphaOff val="0"/>
                <a:tint val="37000"/>
                <a:satMod val="300000"/>
              </a:schemeClr>
            </a:gs>
            <a:gs pos="100000">
              <a:schemeClr val="accent2">
                <a:hueOff val="-7245007"/>
                <a:satOff val="5983"/>
                <a:lumOff val="-1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en-US" altLang="zh-TW" sz="2400" b="1" i="0" kern="1200" dirty="0">
              <a:solidFill>
                <a:srgbClr val="FF0000"/>
              </a:solidFill>
              <a:latin typeface="標楷體" panose="03000509000000000000" pitchFamily="65" charset="-120"/>
              <a:ea typeface="標楷體" panose="03000509000000000000" pitchFamily="65" charset="-120"/>
            </a:rPr>
            <a:t>2.</a:t>
          </a:r>
          <a:r>
            <a:rPr kumimoji="1" lang="zh-TW" altLang="zh-TW" sz="2400" b="1" i="0" kern="1200" dirty="0">
              <a:solidFill>
                <a:srgbClr val="FF0000"/>
              </a:solidFill>
              <a:latin typeface="標楷體" panose="03000509000000000000" pitchFamily="65" charset="-120"/>
              <a:ea typeface="標楷體" panose="03000509000000000000" pitchFamily="65" charset="-120"/>
            </a:rPr>
            <a:t>調適（</a:t>
          </a:r>
          <a:r>
            <a:rPr kumimoji="1" lang="en-US" altLang="zh-TW" sz="2400" b="1" i="0" kern="1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accommodation</a:t>
          </a:r>
          <a:r>
            <a:rPr kumimoji="1" lang="zh-TW" altLang="zh-TW" sz="2400" b="1" i="0" kern="1200" dirty="0">
              <a:solidFill>
                <a:srgbClr val="FF0000"/>
              </a:solidFill>
              <a:latin typeface="標楷體" panose="03000509000000000000" pitchFamily="65" charset="-120"/>
              <a:ea typeface="標楷體" panose="03000509000000000000" pitchFamily="65" charset="-120"/>
            </a:rPr>
            <a:t>）</a:t>
          </a:r>
        </a:p>
      </dsp:txBody>
      <dsp:txXfrm>
        <a:off x="30157" y="1764563"/>
        <a:ext cx="9083686" cy="557445"/>
      </dsp:txXfrm>
    </dsp:sp>
    <dsp:sp modelId="{1D9856FC-F0C1-4671-B186-DFABD3643244}">
      <dsp:nvSpPr>
        <dsp:cNvPr id="0" name=""/>
        <dsp:cNvSpPr/>
      </dsp:nvSpPr>
      <dsp:spPr>
        <a:xfrm>
          <a:off x="0" y="2352166"/>
          <a:ext cx="9144000"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30480" rIns="170688" bIns="30480" numCol="1" spcCol="1270" anchor="ctr" anchorCtr="0">
          <a:noAutofit/>
        </a:bodyPr>
        <a:lstStyle/>
        <a:p>
          <a:pPr marL="228600" lvl="1" indent="-228600" algn="l" defTabSz="1066800">
            <a:lnSpc>
              <a:spcPct val="90000"/>
            </a:lnSpc>
            <a:spcBef>
              <a:spcPct val="0"/>
            </a:spcBef>
            <a:spcAft>
              <a:spcPct val="20000"/>
            </a:spcAft>
            <a:buChar char="•"/>
          </a:pPr>
          <a:r>
            <a:rPr kumimoji="1" lang="zh-TW" altLang="zh-TW" sz="2400" kern="1200" dirty="0">
              <a:solidFill>
                <a:srgbClr val="080808"/>
              </a:solidFill>
              <a:latin typeface="標楷體" panose="03000509000000000000" pitchFamily="65" charset="-120"/>
              <a:ea typeface="標楷體" panose="03000509000000000000" pitchFamily="65" charset="-120"/>
            </a:rPr>
            <a:t>兒童必須組織並發展新的認知結構，即兒童如何思考，這就是調適（</a:t>
          </a:r>
          <a:r>
            <a:rPr kumimoji="1" lang="en-US" altLang="zh-TW" sz="2400" kern="1200" dirty="0">
              <a:solidFill>
                <a:srgbClr val="080808"/>
              </a:solidFill>
              <a:latin typeface="標楷體" panose="03000509000000000000" pitchFamily="65" charset="-120"/>
              <a:ea typeface="標楷體" panose="03000509000000000000" pitchFamily="65" charset="-120"/>
            </a:rPr>
            <a:t>accommodation</a:t>
          </a:r>
          <a:r>
            <a:rPr kumimoji="1" lang="zh-TW" altLang="zh-TW" sz="2400" kern="1200" dirty="0">
              <a:solidFill>
                <a:srgbClr val="080808"/>
              </a:solidFill>
              <a:latin typeface="標楷體" panose="03000509000000000000" pitchFamily="65" charset="-120"/>
              <a:ea typeface="標楷體" panose="03000509000000000000" pitchFamily="65" charset="-120"/>
            </a:rPr>
            <a:t>）。</a:t>
          </a:r>
        </a:p>
        <a:p>
          <a:pPr marL="228600" lvl="1" indent="-228600" algn="l" defTabSz="1066800">
            <a:lnSpc>
              <a:spcPct val="90000"/>
            </a:lnSpc>
            <a:spcBef>
              <a:spcPct val="0"/>
            </a:spcBef>
            <a:spcAft>
              <a:spcPct val="20000"/>
            </a:spcAft>
            <a:buChar char="•"/>
          </a:pPr>
          <a:r>
            <a:rPr kumimoji="1" lang="zh-TW" altLang="zh-TW" sz="2400" kern="1200" dirty="0">
              <a:solidFill>
                <a:srgbClr val="080808"/>
              </a:solidFill>
              <a:latin typeface="標楷體" panose="03000509000000000000" pitchFamily="65" charset="-120"/>
              <a:ea typeface="標楷體" panose="03000509000000000000" pitchFamily="65" charset="-120"/>
            </a:rPr>
            <a:t>兒童現有的認知結構予以改變並調整以符應其環境。</a:t>
          </a:r>
        </a:p>
      </dsp:txBody>
      <dsp:txXfrm>
        <a:off x="0" y="2352166"/>
        <a:ext cx="9144000" cy="1242000"/>
      </dsp:txXfrm>
    </dsp:sp>
    <dsp:sp modelId="{9D1562F2-20E5-4FE4-AA5C-0121830290C3}">
      <dsp:nvSpPr>
        <dsp:cNvPr id="0" name=""/>
        <dsp:cNvSpPr/>
      </dsp:nvSpPr>
      <dsp:spPr>
        <a:xfrm>
          <a:off x="0" y="3594166"/>
          <a:ext cx="9144000" cy="617759"/>
        </a:xfrm>
        <a:prstGeom prst="roundRect">
          <a:avLst/>
        </a:prstGeom>
        <a:gradFill rotWithShape="0">
          <a:gsLst>
            <a:gs pos="0">
              <a:schemeClr val="accent2">
                <a:hueOff val="-14490015"/>
                <a:satOff val="11965"/>
                <a:lumOff val="-25490"/>
                <a:alphaOff val="0"/>
                <a:tint val="50000"/>
                <a:satMod val="300000"/>
              </a:schemeClr>
            </a:gs>
            <a:gs pos="35000">
              <a:schemeClr val="accent2">
                <a:hueOff val="-14490015"/>
                <a:satOff val="11965"/>
                <a:lumOff val="-25490"/>
                <a:alphaOff val="0"/>
                <a:tint val="37000"/>
                <a:satMod val="300000"/>
              </a:schemeClr>
            </a:gs>
            <a:gs pos="100000">
              <a:schemeClr val="accent2">
                <a:hueOff val="-14490015"/>
                <a:satOff val="11965"/>
                <a:lumOff val="-2549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it-IT" altLang="zh-TW" sz="2400" b="1" kern="1200" dirty="0">
              <a:solidFill>
                <a:srgbClr val="FF0000"/>
              </a:solidFill>
              <a:latin typeface="標楷體" panose="03000509000000000000" pitchFamily="65" charset="-120"/>
              <a:ea typeface="標楷體" panose="03000509000000000000" pitchFamily="65" charset="-120"/>
            </a:rPr>
            <a:t>3.</a:t>
          </a:r>
          <a:r>
            <a:rPr kumimoji="1" lang="zh-TW" altLang="zh-TW" sz="2400" b="1" kern="1200" dirty="0">
              <a:solidFill>
                <a:srgbClr val="FF0000"/>
              </a:solidFill>
              <a:latin typeface="標楷體" panose="03000509000000000000" pitchFamily="65" charset="-120"/>
              <a:ea typeface="標楷體" panose="03000509000000000000" pitchFamily="65" charset="-120"/>
            </a:rPr>
            <a:t>均衡（</a:t>
          </a:r>
          <a:r>
            <a:rPr kumimoji="1" lang="it-IT" altLang="zh-TW" sz="2400" b="1" kern="1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equilibration</a:t>
          </a:r>
          <a:r>
            <a:rPr kumimoji="1" lang="zh-TW" altLang="zh-TW" sz="2400" b="1" kern="1200" dirty="0">
              <a:solidFill>
                <a:srgbClr val="FF0000"/>
              </a:solidFill>
              <a:latin typeface="標楷體" panose="03000509000000000000" pitchFamily="65" charset="-120"/>
              <a:ea typeface="標楷體" panose="03000509000000000000" pitchFamily="65" charset="-120"/>
            </a:rPr>
            <a:t>）</a:t>
          </a:r>
        </a:p>
      </dsp:txBody>
      <dsp:txXfrm>
        <a:off x="30157" y="3624323"/>
        <a:ext cx="9083686" cy="557445"/>
      </dsp:txXfrm>
    </dsp:sp>
    <dsp:sp modelId="{71F94BE5-6EC3-428C-87E3-EE7AF3DDCA3C}">
      <dsp:nvSpPr>
        <dsp:cNvPr id="0" name=""/>
        <dsp:cNvSpPr/>
      </dsp:nvSpPr>
      <dsp:spPr>
        <a:xfrm>
          <a:off x="0" y="4211926"/>
          <a:ext cx="9144000"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30480" rIns="170688" bIns="30480" numCol="1" spcCol="1270" anchor="ctr" anchorCtr="0">
          <a:noAutofit/>
        </a:bodyPr>
        <a:lstStyle/>
        <a:p>
          <a:pPr marL="228600" lvl="1" indent="-228600" algn="l" defTabSz="1066800">
            <a:lnSpc>
              <a:spcPct val="90000"/>
            </a:lnSpc>
            <a:spcBef>
              <a:spcPct val="0"/>
            </a:spcBef>
            <a:spcAft>
              <a:spcPct val="20000"/>
            </a:spcAft>
            <a:buChar char="•"/>
          </a:pPr>
          <a:r>
            <a:rPr kumimoji="1" lang="zh-TW" altLang="zh-TW" sz="2400" kern="1200" dirty="0">
              <a:solidFill>
                <a:srgbClr val="080808"/>
              </a:solidFill>
              <a:latin typeface="標楷體" panose="03000509000000000000" pitchFamily="65" charset="-120"/>
              <a:ea typeface="標楷體" panose="03000509000000000000" pitchFamily="65" charset="-120"/>
            </a:rPr>
            <a:t>均衡係指一個人的環境同化及調適的雙軌歷程。</a:t>
          </a:r>
        </a:p>
        <a:p>
          <a:pPr marL="228600" lvl="1" indent="-228600" algn="l" defTabSz="1066800">
            <a:lnSpc>
              <a:spcPct val="90000"/>
            </a:lnSpc>
            <a:spcBef>
              <a:spcPct val="0"/>
            </a:spcBef>
            <a:spcAft>
              <a:spcPct val="20000"/>
            </a:spcAft>
            <a:buChar char="•"/>
          </a:pPr>
          <a:r>
            <a:rPr kumimoji="1" lang="zh-TW" altLang="zh-TW" sz="2400" kern="1200" dirty="0">
              <a:solidFill>
                <a:srgbClr val="080808"/>
              </a:solidFill>
              <a:latin typeface="標楷體" panose="03000509000000000000" pitchFamily="65" charset="-120"/>
              <a:ea typeface="標楷體" panose="03000509000000000000" pitchFamily="65" charset="-120"/>
            </a:rPr>
            <a:t>它是獲得先前瞭解的東西與即將瞭解的東西之間平衡的課程。</a:t>
          </a:r>
        </a:p>
      </dsp:txBody>
      <dsp:txXfrm>
        <a:off x="0" y="4211926"/>
        <a:ext cx="9144000" cy="869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62596-87F7-45AD-B399-D0F91115DD07}">
      <dsp:nvSpPr>
        <dsp:cNvPr id="0" name=""/>
        <dsp:cNvSpPr/>
      </dsp:nvSpPr>
      <dsp:spPr>
        <a:xfrm>
          <a:off x="0" y="269398"/>
          <a:ext cx="8784976" cy="18837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1812" tIns="958088" rIns="681812" bIns="170688" numCol="1" spcCol="1270" anchor="t" anchorCtr="0">
          <a:noAutofit/>
        </a:bodyPr>
        <a:lstStyle/>
        <a:p>
          <a:pPr marL="228600" lvl="1" indent="-228600" algn="l" defTabSz="1066800">
            <a:lnSpc>
              <a:spcPct val="90000"/>
            </a:lnSpc>
            <a:spcBef>
              <a:spcPct val="0"/>
            </a:spcBef>
            <a:spcAft>
              <a:spcPct val="15000"/>
            </a:spcAft>
            <a:buChar char="•"/>
          </a:pPr>
          <a:r>
            <a:rPr kumimoji="1" lang="zh-TW" altLang="zh-TW" sz="2400" b="0" kern="1200" dirty="0">
              <a:solidFill>
                <a:srgbClr val="080808"/>
              </a:solidFill>
              <a:latin typeface="標楷體" panose="03000509000000000000" pitchFamily="65" charset="-120"/>
              <a:ea typeface="標楷體" panose="03000509000000000000" pitchFamily="65" charset="-120"/>
            </a:rPr>
            <a:t>ＥＸ：要知道兒童可能學習的方向，必先知道兒童的發展階段。</a:t>
          </a:r>
        </a:p>
      </dsp:txBody>
      <dsp:txXfrm>
        <a:off x="0" y="269398"/>
        <a:ext cx="8784976" cy="1883700"/>
      </dsp:txXfrm>
    </dsp:sp>
    <dsp:sp modelId="{6EEFE058-842B-4FDD-809C-8A7A0F629824}">
      <dsp:nvSpPr>
        <dsp:cNvPr id="0" name=""/>
        <dsp:cNvSpPr/>
      </dsp:nvSpPr>
      <dsp:spPr>
        <a:xfrm>
          <a:off x="439248" y="8813"/>
          <a:ext cx="7445609" cy="939544"/>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2436" tIns="0" rIns="232436" bIns="0" numCol="1" spcCol="1270" anchor="ctr" anchorCtr="0">
          <a:noAutofit/>
        </a:bodyPr>
        <a:lstStyle/>
        <a:p>
          <a:pPr marL="0" lvl="0" indent="0" algn="l" defTabSz="1066800" rtl="0">
            <a:lnSpc>
              <a:spcPct val="90000"/>
            </a:lnSpc>
            <a:spcBef>
              <a:spcPct val="0"/>
            </a:spcBef>
            <a:spcAft>
              <a:spcPct val="35000"/>
            </a:spcAft>
            <a:buNone/>
          </a:pPr>
          <a:r>
            <a:rPr kumimoji="1" lang="en-US" altLang="zh-TW" sz="2400" b="0" kern="1200" dirty="0">
              <a:solidFill>
                <a:srgbClr val="080808"/>
              </a:solidFill>
              <a:latin typeface="標楷體" panose="03000509000000000000" pitchFamily="65" charset="-120"/>
              <a:ea typeface="標楷體" panose="03000509000000000000" pitchFamily="65" charset="-120"/>
            </a:rPr>
            <a:t>1.</a:t>
          </a:r>
          <a:r>
            <a:rPr kumimoji="1" lang="zh-TW" altLang="zh-TW" sz="2400" b="0" kern="1200" dirty="0">
              <a:solidFill>
                <a:srgbClr val="080808"/>
              </a:solidFill>
              <a:latin typeface="標楷體" panose="03000509000000000000" pitchFamily="65" charset="-120"/>
              <a:ea typeface="標楷體" panose="03000509000000000000" pitchFamily="65" charset="-120"/>
            </a:rPr>
            <a:t>兒童的學習受限於「當時發展階段的一般束縛」。</a:t>
          </a:r>
          <a:endParaRPr lang="zh-TW" sz="2400" b="0" kern="1200" dirty="0">
            <a:solidFill>
              <a:srgbClr val="080808"/>
            </a:solidFill>
            <a:latin typeface="標楷體" panose="03000509000000000000" pitchFamily="65" charset="-120"/>
            <a:ea typeface="標楷體" panose="03000509000000000000" pitchFamily="65" charset="-120"/>
          </a:endParaRPr>
        </a:p>
      </dsp:txBody>
      <dsp:txXfrm>
        <a:off x="485113" y="54678"/>
        <a:ext cx="7353879" cy="847814"/>
      </dsp:txXfrm>
    </dsp:sp>
    <dsp:sp modelId="{1C7F40D8-9BD1-400C-8E48-F3DBC4E3B122}">
      <dsp:nvSpPr>
        <dsp:cNvPr id="0" name=""/>
        <dsp:cNvSpPr/>
      </dsp:nvSpPr>
      <dsp:spPr>
        <a:xfrm>
          <a:off x="0" y="3080458"/>
          <a:ext cx="8784976" cy="1159200"/>
        </a:xfrm>
        <a:prstGeom prst="rect">
          <a:avLst/>
        </a:prstGeom>
        <a:solidFill>
          <a:schemeClr val="lt1">
            <a:alpha val="90000"/>
            <a:hueOff val="0"/>
            <a:satOff val="0"/>
            <a:lumOff val="0"/>
            <a:alphaOff val="0"/>
          </a:schemeClr>
        </a:solidFill>
        <a:ln w="9525" cap="flat" cmpd="sng" algn="ctr">
          <a:solidFill>
            <a:schemeClr val="accent5">
              <a:hueOff val="-16625687"/>
              <a:satOff val="25000"/>
              <a:lumOff val="-17647"/>
              <a:alphaOff val="0"/>
            </a:schemeClr>
          </a:solidFill>
          <a:prstDash val="solid"/>
        </a:ln>
        <a:effectLst/>
      </dsp:spPr>
      <dsp:style>
        <a:lnRef idx="1">
          <a:scrgbClr r="0" g="0" b="0"/>
        </a:lnRef>
        <a:fillRef idx="1">
          <a:scrgbClr r="0" g="0" b="0"/>
        </a:fillRef>
        <a:effectRef idx="0">
          <a:scrgbClr r="0" g="0" b="0"/>
        </a:effectRef>
        <a:fontRef idx="minor"/>
      </dsp:style>
    </dsp:sp>
    <dsp:sp modelId="{B248D606-8340-4D46-ADE2-994CCA6B855C}">
      <dsp:nvSpPr>
        <dsp:cNvPr id="0" name=""/>
        <dsp:cNvSpPr/>
      </dsp:nvSpPr>
      <dsp:spPr>
        <a:xfrm>
          <a:off x="421232" y="2401498"/>
          <a:ext cx="8360012" cy="1357920"/>
        </a:xfrm>
        <a:prstGeom prst="roundRect">
          <a:avLst/>
        </a:prstGeom>
        <a:gradFill rotWithShape="0">
          <a:gsLst>
            <a:gs pos="0">
              <a:schemeClr val="accent5">
                <a:hueOff val="-16625687"/>
                <a:satOff val="25000"/>
                <a:lumOff val="-17647"/>
                <a:alphaOff val="0"/>
                <a:tint val="50000"/>
                <a:satMod val="300000"/>
              </a:schemeClr>
            </a:gs>
            <a:gs pos="35000">
              <a:schemeClr val="accent5">
                <a:hueOff val="-16625687"/>
                <a:satOff val="25000"/>
                <a:lumOff val="-17647"/>
                <a:alphaOff val="0"/>
                <a:tint val="37000"/>
                <a:satMod val="300000"/>
              </a:schemeClr>
            </a:gs>
            <a:gs pos="100000">
              <a:schemeClr val="accent5">
                <a:hueOff val="-16625687"/>
                <a:satOff val="25000"/>
                <a:lumOff val="-1764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32436" tIns="0" rIns="232436" bIns="0" numCol="1" spcCol="1270" anchor="ctr" anchorCtr="0">
          <a:noAutofit/>
        </a:bodyPr>
        <a:lstStyle/>
        <a:p>
          <a:pPr marL="0" lvl="0" indent="0" algn="l" defTabSz="1066800">
            <a:lnSpc>
              <a:spcPct val="90000"/>
            </a:lnSpc>
            <a:spcBef>
              <a:spcPct val="0"/>
            </a:spcBef>
            <a:spcAft>
              <a:spcPct val="35000"/>
            </a:spcAft>
            <a:buNone/>
          </a:pPr>
          <a:r>
            <a:rPr kumimoji="1" lang="en-US" altLang="zh-TW" sz="2400" b="0" kern="1200" dirty="0">
              <a:solidFill>
                <a:srgbClr val="080808"/>
              </a:solidFill>
              <a:latin typeface="標楷體" panose="03000509000000000000" pitchFamily="65" charset="-120"/>
              <a:ea typeface="標楷體" panose="03000509000000000000" pitchFamily="65" charset="-120"/>
            </a:rPr>
            <a:t>2.</a:t>
          </a:r>
          <a:r>
            <a:rPr kumimoji="1" lang="zh-TW" altLang="zh-TW" sz="2400" b="0" kern="1200" dirty="0">
              <a:solidFill>
                <a:srgbClr val="080808"/>
              </a:solidFill>
              <a:latin typeface="標楷體" panose="03000509000000000000" pitchFamily="65" charset="-120"/>
              <a:ea typeface="標楷體" panose="03000509000000000000" pitchFamily="65" charset="-120"/>
            </a:rPr>
            <a:t>發展階段的約束意思是兒童所能學到有關本階段的概念將會顯著改變，成為兒童初步認知階段的功能。</a:t>
          </a:r>
        </a:p>
      </dsp:txBody>
      <dsp:txXfrm>
        <a:off x="487520" y="2467786"/>
        <a:ext cx="8227436" cy="12253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62596-87F7-45AD-B399-D0F91115DD07}">
      <dsp:nvSpPr>
        <dsp:cNvPr id="0" name=""/>
        <dsp:cNvSpPr/>
      </dsp:nvSpPr>
      <dsp:spPr>
        <a:xfrm>
          <a:off x="0" y="510028"/>
          <a:ext cx="8968952" cy="806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EEFE058-842B-4FDD-809C-8A7A0F629824}">
      <dsp:nvSpPr>
        <dsp:cNvPr id="0" name=""/>
        <dsp:cNvSpPr/>
      </dsp:nvSpPr>
      <dsp:spPr>
        <a:xfrm>
          <a:off x="426988" y="37708"/>
          <a:ext cx="8539765" cy="944640"/>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7304" tIns="0" rIns="237304" bIns="0" numCol="1" spcCol="1270" anchor="ctr" anchorCtr="0">
          <a:noAutofit/>
        </a:bodyPr>
        <a:lstStyle/>
        <a:p>
          <a:pPr marL="0" lvl="0" indent="0" algn="l" defTabSz="1066800" rtl="0">
            <a:lnSpc>
              <a:spcPct val="90000"/>
            </a:lnSpc>
            <a:spcBef>
              <a:spcPct val="0"/>
            </a:spcBef>
            <a:spcAft>
              <a:spcPct val="35000"/>
            </a:spcAft>
            <a:buNone/>
          </a:pPr>
          <a:r>
            <a:rPr kumimoji="1" lang="en-US" altLang="zh-TW" sz="2400" b="0" kern="1200" dirty="0">
              <a:solidFill>
                <a:srgbClr val="080808"/>
              </a:solidFill>
              <a:latin typeface="標楷體" panose="03000509000000000000" pitchFamily="65" charset="-120"/>
              <a:ea typeface="標楷體" panose="03000509000000000000" pitchFamily="65" charset="-120"/>
            </a:rPr>
            <a:t>3.</a:t>
          </a:r>
          <a:r>
            <a:rPr kumimoji="1" lang="zh-TW" altLang="zh-TW" sz="2400" b="0" kern="1200" dirty="0">
              <a:solidFill>
                <a:srgbClr val="080808"/>
              </a:solidFill>
              <a:latin typeface="標楷體" panose="03000509000000000000" pitchFamily="65" charset="-120"/>
              <a:ea typeface="標楷體" panose="03000509000000000000" pitchFamily="65" charset="-120"/>
            </a:rPr>
            <a:t>學習的要素是教導兒童把已經發展的認知結構應用於新的學習內容當中。</a:t>
          </a:r>
          <a:endParaRPr lang="zh-TW" sz="2400" b="0" kern="1200" dirty="0">
            <a:solidFill>
              <a:srgbClr val="080808"/>
            </a:solidFill>
            <a:latin typeface="標楷體" panose="03000509000000000000" pitchFamily="65" charset="-120"/>
            <a:ea typeface="標楷體" panose="03000509000000000000" pitchFamily="65" charset="-120"/>
          </a:endParaRPr>
        </a:p>
      </dsp:txBody>
      <dsp:txXfrm>
        <a:off x="473102" y="83822"/>
        <a:ext cx="8447537" cy="852412"/>
      </dsp:txXfrm>
    </dsp:sp>
    <dsp:sp modelId="{490B959C-D456-4678-BF87-93D0449C7150}">
      <dsp:nvSpPr>
        <dsp:cNvPr id="0" name=""/>
        <dsp:cNvSpPr/>
      </dsp:nvSpPr>
      <dsp:spPr>
        <a:xfrm>
          <a:off x="0" y="1961548"/>
          <a:ext cx="8968952" cy="1562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96090" tIns="666496" rIns="696090" bIns="170688" numCol="1" spcCol="1270" anchor="t" anchorCtr="0">
          <a:noAutofit/>
        </a:bodyPr>
        <a:lstStyle/>
        <a:p>
          <a:pPr marL="228600" lvl="1" indent="-228600" algn="l" defTabSz="1066800">
            <a:lnSpc>
              <a:spcPct val="90000"/>
            </a:lnSpc>
            <a:spcBef>
              <a:spcPct val="0"/>
            </a:spcBef>
            <a:spcAft>
              <a:spcPct val="15000"/>
            </a:spcAft>
            <a:buChar char="•"/>
          </a:pPr>
          <a:r>
            <a:rPr kumimoji="1" lang="zh-TW" altLang="zh-TW" sz="2400" b="0" kern="1200" dirty="0">
              <a:solidFill>
                <a:srgbClr val="080808"/>
              </a:solidFill>
              <a:latin typeface="標楷體" panose="03000509000000000000" pitchFamily="65" charset="-120"/>
              <a:ea typeface="標楷體" panose="03000509000000000000" pitchFamily="65" charset="-120"/>
            </a:rPr>
            <a:t>ＥＸ：兒童他的骨骼尚未發展到適當的階段時，不宜教導寫字。</a:t>
          </a:r>
        </a:p>
      </dsp:txBody>
      <dsp:txXfrm>
        <a:off x="0" y="1961548"/>
        <a:ext cx="8968952" cy="1562400"/>
      </dsp:txXfrm>
    </dsp:sp>
    <dsp:sp modelId="{A303A8B4-7901-4E55-A6F6-69CF9661C8FE}">
      <dsp:nvSpPr>
        <dsp:cNvPr id="0" name=""/>
        <dsp:cNvSpPr/>
      </dsp:nvSpPr>
      <dsp:spPr>
        <a:xfrm>
          <a:off x="442754" y="1489228"/>
          <a:ext cx="8525501" cy="944640"/>
        </a:xfrm>
        <a:prstGeom prst="roundRect">
          <a:avLst/>
        </a:prstGeom>
        <a:solidFill>
          <a:schemeClr val="accent3">
            <a:hueOff val="-1800000"/>
            <a:satOff val="5556"/>
            <a:lumOff val="1470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7304" tIns="0" rIns="237304" bIns="0" numCol="1" spcCol="1270" anchor="ctr" anchorCtr="0">
          <a:noAutofit/>
        </a:bodyPr>
        <a:lstStyle/>
        <a:p>
          <a:pPr marL="0" lvl="0" indent="0" algn="l" defTabSz="1066800">
            <a:lnSpc>
              <a:spcPct val="90000"/>
            </a:lnSpc>
            <a:spcBef>
              <a:spcPct val="0"/>
            </a:spcBef>
            <a:spcAft>
              <a:spcPct val="35000"/>
            </a:spcAft>
            <a:buNone/>
          </a:pPr>
          <a:r>
            <a:rPr kumimoji="1" lang="en-US" altLang="zh-TW" sz="2400" b="0" kern="1200" dirty="0">
              <a:solidFill>
                <a:srgbClr val="080808"/>
              </a:solidFill>
              <a:latin typeface="標楷體" panose="03000509000000000000" pitchFamily="65" charset="-120"/>
              <a:ea typeface="標楷體" panose="03000509000000000000" pitchFamily="65" charset="-120"/>
            </a:rPr>
            <a:t>4.</a:t>
          </a:r>
          <a:r>
            <a:rPr kumimoji="1" lang="zh-TW" altLang="zh-TW" sz="2400" b="0" kern="1200" dirty="0">
              <a:solidFill>
                <a:srgbClr val="080808"/>
              </a:solidFill>
              <a:latin typeface="標楷體" panose="03000509000000000000" pitchFamily="65" charset="-120"/>
              <a:ea typeface="標楷體" panose="03000509000000000000" pitchFamily="65" charset="-120"/>
            </a:rPr>
            <a:t>由於兒童明顯地不能學會尚未具備的認知結構，教師不宜教導兒童一些與基本階段有關的概念。</a:t>
          </a:r>
        </a:p>
      </dsp:txBody>
      <dsp:txXfrm>
        <a:off x="488868" y="1535342"/>
        <a:ext cx="8433273" cy="852412"/>
      </dsp:txXfrm>
    </dsp:sp>
    <dsp:sp modelId="{DBD9F423-37FA-41A9-909D-45FB5A4E81D0}">
      <dsp:nvSpPr>
        <dsp:cNvPr id="0" name=""/>
        <dsp:cNvSpPr/>
      </dsp:nvSpPr>
      <dsp:spPr>
        <a:xfrm>
          <a:off x="0" y="4169068"/>
          <a:ext cx="8968952" cy="806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34CA93B4-8804-463E-B4BD-CA5400784433}">
      <dsp:nvSpPr>
        <dsp:cNvPr id="0" name=""/>
        <dsp:cNvSpPr/>
      </dsp:nvSpPr>
      <dsp:spPr>
        <a:xfrm>
          <a:off x="426988" y="3696748"/>
          <a:ext cx="8539765" cy="944640"/>
        </a:xfrm>
        <a:prstGeom prst="roundRect">
          <a:avLst/>
        </a:prstGeom>
        <a:solidFill>
          <a:schemeClr val="accent3">
            <a:hueOff val="-3600000"/>
            <a:satOff val="11112"/>
            <a:lumOff val="2941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7304" tIns="0" rIns="237304" bIns="0" numCol="1" spcCol="1270" anchor="ctr" anchorCtr="0">
          <a:noAutofit/>
        </a:bodyPr>
        <a:lstStyle/>
        <a:p>
          <a:pPr marL="0" lvl="0" indent="0" algn="l" defTabSz="1066800">
            <a:lnSpc>
              <a:spcPct val="90000"/>
            </a:lnSpc>
            <a:spcBef>
              <a:spcPct val="0"/>
            </a:spcBef>
            <a:spcAft>
              <a:spcPct val="35000"/>
            </a:spcAft>
            <a:buNone/>
          </a:pPr>
          <a:r>
            <a:rPr kumimoji="1" lang="en-US" altLang="zh-TW" sz="2400" b="0" kern="1200" dirty="0">
              <a:solidFill>
                <a:srgbClr val="080808"/>
              </a:solidFill>
              <a:latin typeface="標楷體" panose="03000509000000000000" pitchFamily="65" charset="-120"/>
              <a:ea typeface="標楷體" panose="03000509000000000000" pitchFamily="65" charset="-120"/>
            </a:rPr>
            <a:t>5.</a:t>
          </a:r>
          <a:r>
            <a:rPr kumimoji="1" lang="zh-TW" altLang="zh-TW" sz="2400" b="0" kern="1200" dirty="0">
              <a:solidFill>
                <a:srgbClr val="080808"/>
              </a:solidFill>
              <a:latin typeface="標楷體" panose="03000509000000000000" pitchFamily="65" charset="-120"/>
              <a:ea typeface="標楷體" panose="03000509000000000000" pitchFamily="65" charset="-120"/>
            </a:rPr>
            <a:t>兒童的學習經驗，如果明顯地超出本階段的認知發展，將會徒勞無功。</a:t>
          </a:r>
          <a:r>
            <a:rPr kumimoji="1" lang="zh-TW" altLang="en-US" sz="2400" b="0" kern="1200" dirty="0">
              <a:solidFill>
                <a:srgbClr val="080808"/>
              </a:solidFill>
              <a:latin typeface="標楷體" panose="03000509000000000000" pitchFamily="65" charset="-120"/>
              <a:ea typeface="標楷體" panose="03000509000000000000" pitchFamily="65" charset="-120"/>
            </a:rPr>
            <a:t> </a:t>
          </a:r>
          <a:endParaRPr kumimoji="1" lang="zh-TW" altLang="zh-TW" sz="2400" b="0" kern="1200" dirty="0">
            <a:solidFill>
              <a:srgbClr val="080808"/>
            </a:solidFill>
            <a:latin typeface="標楷體" panose="03000509000000000000" pitchFamily="65" charset="-120"/>
            <a:ea typeface="標楷體" panose="03000509000000000000" pitchFamily="65" charset="-120"/>
          </a:endParaRPr>
        </a:p>
      </dsp:txBody>
      <dsp:txXfrm>
        <a:off x="473102" y="3742862"/>
        <a:ext cx="8447537" cy="8524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F3294-0115-4EC4-AF01-AFC2FB5045D1}">
      <dsp:nvSpPr>
        <dsp:cNvPr id="0" name=""/>
        <dsp:cNvSpPr/>
      </dsp:nvSpPr>
      <dsp:spPr>
        <a:xfrm>
          <a:off x="0" y="0"/>
          <a:ext cx="7848872"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C5330A-27D4-4CF6-97A3-C4E7E9887120}">
      <dsp:nvSpPr>
        <dsp:cNvPr id="0" name=""/>
        <dsp:cNvSpPr/>
      </dsp:nvSpPr>
      <dsp:spPr>
        <a:xfrm>
          <a:off x="0" y="0"/>
          <a:ext cx="7848872" cy="1944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kumimoji="1" lang="en-US" sz="2800" kern="1200" dirty="0">
              <a:solidFill>
                <a:srgbClr val="080808"/>
              </a:solidFill>
              <a:latin typeface="標楷體" panose="03000509000000000000" pitchFamily="65" charset="-120"/>
              <a:ea typeface="標楷體" panose="03000509000000000000" pitchFamily="65" charset="-120"/>
            </a:rPr>
            <a:t>1.</a:t>
          </a:r>
          <a:r>
            <a:rPr kumimoji="1" lang="zh-TW" sz="2800" kern="1200" dirty="0">
              <a:solidFill>
                <a:srgbClr val="080808"/>
              </a:solidFill>
              <a:latin typeface="標楷體" panose="03000509000000000000" pitchFamily="65" charset="-120"/>
              <a:ea typeface="標楷體" panose="03000509000000000000" pitchFamily="65" charset="-120"/>
            </a:rPr>
            <a:t>是一種理論的假設，在認知發展中，兒童透過創造發明，獲得他們的知識。</a:t>
          </a:r>
          <a:endParaRPr lang="zh-TW" sz="2800" kern="1200" dirty="0">
            <a:solidFill>
              <a:srgbClr val="080808"/>
            </a:solidFill>
            <a:latin typeface="標楷體" panose="03000509000000000000" pitchFamily="65" charset="-120"/>
            <a:ea typeface="標楷體" panose="03000509000000000000" pitchFamily="65" charset="-120"/>
          </a:endParaRPr>
        </a:p>
      </dsp:txBody>
      <dsp:txXfrm>
        <a:off x="0" y="0"/>
        <a:ext cx="7848872" cy="1944216"/>
      </dsp:txXfrm>
    </dsp:sp>
    <dsp:sp modelId="{7EB84C26-476E-4AC3-BA3B-790FD8846EFD}">
      <dsp:nvSpPr>
        <dsp:cNvPr id="0" name=""/>
        <dsp:cNvSpPr/>
      </dsp:nvSpPr>
      <dsp:spPr>
        <a:xfrm>
          <a:off x="0" y="1944216"/>
          <a:ext cx="7848872" cy="0"/>
        </a:xfrm>
        <a:prstGeom prst="line">
          <a:avLst/>
        </a:prstGeom>
        <a:solidFill>
          <a:schemeClr val="accent4">
            <a:hueOff val="18075007"/>
            <a:satOff val="-25000"/>
            <a:lumOff val="3922"/>
            <a:alphaOff val="0"/>
          </a:schemeClr>
        </a:solidFill>
        <a:ln w="25400" cap="flat" cmpd="sng" algn="ctr">
          <a:solidFill>
            <a:schemeClr val="accent4">
              <a:hueOff val="18075007"/>
              <a:satOff val="-25000"/>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2BC7BD-D0F1-4FA7-ABB1-AEF2AFF25D59}">
      <dsp:nvSpPr>
        <dsp:cNvPr id="0" name=""/>
        <dsp:cNvSpPr/>
      </dsp:nvSpPr>
      <dsp:spPr>
        <a:xfrm>
          <a:off x="0" y="1944216"/>
          <a:ext cx="7848872" cy="1944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kumimoji="1" lang="en-US" sz="2800" kern="1200" dirty="0">
              <a:solidFill>
                <a:srgbClr val="080808"/>
              </a:solidFill>
              <a:latin typeface="標楷體" panose="03000509000000000000" pitchFamily="65" charset="-120"/>
              <a:ea typeface="標楷體" panose="03000509000000000000" pitchFamily="65" charset="-120"/>
            </a:rPr>
            <a:t>2.</a:t>
          </a:r>
          <a:r>
            <a:rPr kumimoji="1" lang="zh-TW" sz="2800" kern="1200" dirty="0">
              <a:solidFill>
                <a:srgbClr val="080808"/>
              </a:solidFill>
              <a:latin typeface="標楷體" panose="03000509000000000000" pitchFamily="65" charset="-120"/>
              <a:ea typeface="標楷體" panose="03000509000000000000" pitchFamily="65" charset="-120"/>
            </a:rPr>
            <a:t>知識的獲得並不是「發現」天生理念的歷程，也不是儲存事實的歷程。兒童創造知識乃由於個體的偏好與其經驗互動的關係。</a:t>
          </a:r>
          <a:endParaRPr lang="zh-TW" sz="2800" kern="1200" dirty="0">
            <a:solidFill>
              <a:srgbClr val="080808"/>
            </a:solidFill>
            <a:latin typeface="標楷體" panose="03000509000000000000" pitchFamily="65" charset="-120"/>
            <a:ea typeface="標楷體" panose="03000509000000000000" pitchFamily="65" charset="-120"/>
          </a:endParaRPr>
        </a:p>
      </dsp:txBody>
      <dsp:txXfrm>
        <a:off x="0" y="1944216"/>
        <a:ext cx="7848872" cy="19442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CE9AA-12E3-472E-91E0-46E9C7673682}">
      <dsp:nvSpPr>
        <dsp:cNvPr id="0" name=""/>
        <dsp:cNvSpPr/>
      </dsp:nvSpPr>
      <dsp:spPr>
        <a:xfrm>
          <a:off x="0" y="20007"/>
          <a:ext cx="9144000" cy="655200"/>
        </a:xfrm>
        <a:prstGeom prst="round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080808"/>
              </a:solidFill>
              <a:latin typeface="標楷體" panose="03000509000000000000" pitchFamily="65" charset="-120"/>
              <a:ea typeface="標楷體" panose="03000509000000000000" pitchFamily="65" charset="-120"/>
            </a:rPr>
            <a:t>1.</a:t>
          </a:r>
          <a:r>
            <a:rPr kumimoji="1" lang="zh-TW" sz="2400" kern="1200" dirty="0">
              <a:solidFill>
                <a:srgbClr val="080808"/>
              </a:solidFill>
              <a:latin typeface="標楷體" panose="03000509000000000000" pitchFamily="65" charset="-120"/>
              <a:ea typeface="標楷體" panose="03000509000000000000" pitchFamily="65" charset="-120"/>
            </a:rPr>
            <a:t>動作表徵（</a:t>
          </a:r>
          <a:r>
            <a:rPr kumimoji="1" lang="en-US" sz="2400" kern="12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enactive representation</a:t>
          </a:r>
          <a:r>
            <a:rPr kumimoji="1" lang="zh-TW" sz="2400" kern="1200" dirty="0">
              <a:solidFill>
                <a:srgbClr val="080808"/>
              </a:solidFill>
              <a:latin typeface="標楷體" panose="03000509000000000000" pitchFamily="65" charset="-120"/>
              <a:ea typeface="標楷體" panose="03000509000000000000" pitchFamily="65" charset="-120"/>
            </a:rPr>
            <a:t>）</a:t>
          </a:r>
          <a:endParaRPr lang="zh-TW" sz="2400" kern="1200" dirty="0">
            <a:solidFill>
              <a:srgbClr val="080808"/>
            </a:solidFill>
            <a:latin typeface="標楷體" panose="03000509000000000000" pitchFamily="65" charset="-120"/>
            <a:ea typeface="標楷體" panose="03000509000000000000" pitchFamily="65" charset="-120"/>
          </a:endParaRPr>
        </a:p>
      </dsp:txBody>
      <dsp:txXfrm>
        <a:off x="31984" y="51991"/>
        <a:ext cx="9080032" cy="591232"/>
      </dsp:txXfrm>
    </dsp:sp>
    <dsp:sp modelId="{486B06C5-6425-4BAF-AA21-DEB585CB77ED}">
      <dsp:nvSpPr>
        <dsp:cNvPr id="0" name=""/>
        <dsp:cNvSpPr/>
      </dsp:nvSpPr>
      <dsp:spPr>
        <a:xfrm>
          <a:off x="0" y="675208"/>
          <a:ext cx="91440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30480" rIns="170688" bIns="30480" numCol="1" spcCol="1270" anchor="ctr" anchorCtr="0">
          <a:noAutofit/>
        </a:bodyPr>
        <a:lstStyle/>
        <a:p>
          <a:pPr marL="228600" lvl="1" indent="-228600" algn="l" defTabSz="1066800" rtl="0">
            <a:lnSpc>
              <a:spcPct val="90000"/>
            </a:lnSpc>
            <a:spcBef>
              <a:spcPct val="0"/>
            </a:spcBef>
            <a:spcAft>
              <a:spcPct val="20000"/>
            </a:spcAft>
            <a:buChar char="•"/>
          </a:pPr>
          <a:r>
            <a:rPr kumimoji="1" lang="zh-TW" altLang="en-US" sz="2400" kern="1200" dirty="0">
              <a:solidFill>
                <a:srgbClr val="080808"/>
              </a:solidFill>
              <a:latin typeface="標楷體" panose="03000509000000000000" pitchFamily="65" charset="-120"/>
              <a:ea typeface="標楷體" panose="03000509000000000000" pitchFamily="65" charset="-120"/>
            </a:rPr>
            <a:t>幼童使用動作來表示世界</a:t>
          </a:r>
          <a:endParaRPr lang="zh-TW" altLang="en-US" sz="2400" kern="1200" dirty="0">
            <a:solidFill>
              <a:srgbClr val="080808"/>
            </a:solidFill>
            <a:latin typeface="標楷體" panose="03000509000000000000" pitchFamily="65" charset="-120"/>
            <a:ea typeface="標楷體" panose="03000509000000000000" pitchFamily="65" charset="-120"/>
          </a:endParaRPr>
        </a:p>
      </dsp:txBody>
      <dsp:txXfrm>
        <a:off x="0" y="675208"/>
        <a:ext cx="9144000" cy="579600"/>
      </dsp:txXfrm>
    </dsp:sp>
    <dsp:sp modelId="{A7B5162C-D1F2-4767-94E1-722824E8645A}">
      <dsp:nvSpPr>
        <dsp:cNvPr id="0" name=""/>
        <dsp:cNvSpPr/>
      </dsp:nvSpPr>
      <dsp:spPr>
        <a:xfrm>
          <a:off x="0" y="1254807"/>
          <a:ext cx="9144000" cy="655200"/>
        </a:xfrm>
        <a:prstGeom prst="roundRect">
          <a:avLst/>
        </a:prstGeom>
        <a:solidFill>
          <a:schemeClr val="accent4">
            <a:hueOff val="9037504"/>
            <a:satOff val="-12500"/>
            <a:lumOff val="196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080808"/>
              </a:solidFill>
              <a:latin typeface="標楷體" panose="03000509000000000000" pitchFamily="65" charset="-120"/>
              <a:ea typeface="標楷體" panose="03000509000000000000" pitchFamily="65" charset="-120"/>
            </a:rPr>
            <a:t>2.</a:t>
          </a:r>
          <a:r>
            <a:rPr kumimoji="1" lang="zh-TW" sz="2400" kern="1200" dirty="0">
              <a:solidFill>
                <a:srgbClr val="080808"/>
              </a:solidFill>
              <a:latin typeface="標楷體" panose="03000509000000000000" pitchFamily="65" charset="-120"/>
              <a:ea typeface="標楷體" panose="03000509000000000000" pitchFamily="65" charset="-120"/>
            </a:rPr>
            <a:t>影像表徵（</a:t>
          </a:r>
          <a:r>
            <a:rPr kumimoji="1" lang="en-US" sz="2400" kern="12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iconic representation</a:t>
          </a:r>
          <a:r>
            <a:rPr kumimoji="1" lang="zh-TW" sz="2400" kern="1200" dirty="0">
              <a:solidFill>
                <a:srgbClr val="080808"/>
              </a:solidFill>
              <a:latin typeface="標楷體" panose="03000509000000000000" pitchFamily="65" charset="-120"/>
              <a:ea typeface="標楷體" panose="03000509000000000000" pitchFamily="65" charset="-120"/>
            </a:rPr>
            <a:t>）</a:t>
          </a:r>
          <a:endParaRPr lang="zh-TW" sz="2400" kern="1200" dirty="0">
            <a:solidFill>
              <a:srgbClr val="080808"/>
            </a:solidFill>
            <a:latin typeface="標楷體" panose="03000509000000000000" pitchFamily="65" charset="-120"/>
            <a:ea typeface="標楷體" panose="03000509000000000000" pitchFamily="65" charset="-120"/>
          </a:endParaRPr>
        </a:p>
      </dsp:txBody>
      <dsp:txXfrm>
        <a:off x="31984" y="1286791"/>
        <a:ext cx="9080032" cy="591232"/>
      </dsp:txXfrm>
    </dsp:sp>
    <dsp:sp modelId="{7C25E5EC-A6CF-4425-910E-883DE544DC24}">
      <dsp:nvSpPr>
        <dsp:cNvPr id="0" name=""/>
        <dsp:cNvSpPr/>
      </dsp:nvSpPr>
      <dsp:spPr>
        <a:xfrm>
          <a:off x="0" y="1910008"/>
          <a:ext cx="91440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30480" rIns="170688" bIns="30480" numCol="1" spcCol="1270" anchor="ctr" anchorCtr="0">
          <a:noAutofit/>
        </a:bodyPr>
        <a:lstStyle/>
        <a:p>
          <a:pPr marL="228600" lvl="1" indent="-228600" algn="l" defTabSz="1066800" rtl="0">
            <a:lnSpc>
              <a:spcPct val="90000"/>
            </a:lnSpc>
            <a:spcBef>
              <a:spcPct val="0"/>
            </a:spcBef>
            <a:spcAft>
              <a:spcPct val="20000"/>
            </a:spcAft>
            <a:buChar char="•"/>
          </a:pPr>
          <a:r>
            <a:rPr kumimoji="1" lang="zh-TW" altLang="en-US" sz="2400" kern="1200" dirty="0">
              <a:solidFill>
                <a:srgbClr val="080808"/>
              </a:solidFill>
              <a:latin typeface="標楷體" panose="03000509000000000000" pitchFamily="65" charset="-120"/>
              <a:ea typeface="標楷體" panose="03000509000000000000" pitchFamily="65" charset="-120"/>
            </a:rPr>
            <a:t>意象是後來加上的</a:t>
          </a:r>
          <a:endParaRPr lang="zh-TW" altLang="en-US" sz="2400" kern="1200" dirty="0">
            <a:solidFill>
              <a:srgbClr val="080808"/>
            </a:solidFill>
            <a:latin typeface="標楷體" panose="03000509000000000000" pitchFamily="65" charset="-120"/>
            <a:ea typeface="標楷體" panose="03000509000000000000" pitchFamily="65" charset="-120"/>
          </a:endParaRPr>
        </a:p>
      </dsp:txBody>
      <dsp:txXfrm>
        <a:off x="0" y="1910008"/>
        <a:ext cx="9144000" cy="579600"/>
      </dsp:txXfrm>
    </dsp:sp>
    <dsp:sp modelId="{545B241F-5E8A-487C-BC67-9D9A0358EA19}">
      <dsp:nvSpPr>
        <dsp:cNvPr id="0" name=""/>
        <dsp:cNvSpPr/>
      </dsp:nvSpPr>
      <dsp:spPr>
        <a:xfrm>
          <a:off x="0" y="2489607"/>
          <a:ext cx="9144000" cy="655200"/>
        </a:xfrm>
        <a:prstGeom prst="roundRect">
          <a:avLst/>
        </a:prstGeom>
        <a:solidFill>
          <a:schemeClr val="accent4">
            <a:hueOff val="18075007"/>
            <a:satOff val="-25000"/>
            <a:lumOff val="392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kumimoji="1" lang="en-US" sz="2400" kern="1200" dirty="0">
              <a:solidFill>
                <a:srgbClr val="080808"/>
              </a:solidFill>
              <a:latin typeface="標楷體" panose="03000509000000000000" pitchFamily="65" charset="-120"/>
              <a:ea typeface="標楷體" panose="03000509000000000000" pitchFamily="65" charset="-120"/>
            </a:rPr>
            <a:t>3.</a:t>
          </a:r>
          <a:r>
            <a:rPr kumimoji="1" lang="zh-TW" sz="2400" kern="1200" dirty="0">
              <a:solidFill>
                <a:srgbClr val="080808"/>
              </a:solidFill>
              <a:latin typeface="標楷體" panose="03000509000000000000" pitchFamily="65" charset="-120"/>
              <a:ea typeface="標楷體" panose="03000509000000000000" pitchFamily="65" charset="-120"/>
            </a:rPr>
            <a:t>符號表徵（</a:t>
          </a:r>
          <a:r>
            <a:rPr kumimoji="1" lang="en-US" sz="2400" kern="12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symbolic representation</a:t>
          </a:r>
          <a:r>
            <a:rPr kumimoji="1" lang="zh-TW" sz="2400" kern="1200" dirty="0">
              <a:solidFill>
                <a:srgbClr val="080808"/>
              </a:solidFill>
              <a:latin typeface="標楷體" panose="03000509000000000000" pitchFamily="65" charset="-120"/>
              <a:ea typeface="標楷體" panose="03000509000000000000" pitchFamily="65" charset="-120"/>
            </a:rPr>
            <a:t>）</a:t>
          </a:r>
          <a:endParaRPr lang="zh-TW" sz="2400" kern="1200" dirty="0">
            <a:solidFill>
              <a:srgbClr val="080808"/>
            </a:solidFill>
            <a:latin typeface="標楷體" panose="03000509000000000000" pitchFamily="65" charset="-120"/>
            <a:ea typeface="標楷體" panose="03000509000000000000" pitchFamily="65" charset="-120"/>
          </a:endParaRPr>
        </a:p>
      </dsp:txBody>
      <dsp:txXfrm>
        <a:off x="31984" y="2521591"/>
        <a:ext cx="9080032" cy="591232"/>
      </dsp:txXfrm>
    </dsp:sp>
    <dsp:sp modelId="{91C4A9DF-C22D-400F-BD58-350D17A650A0}">
      <dsp:nvSpPr>
        <dsp:cNvPr id="0" name=""/>
        <dsp:cNvSpPr/>
      </dsp:nvSpPr>
      <dsp:spPr>
        <a:xfrm>
          <a:off x="0" y="3144808"/>
          <a:ext cx="91440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30480" rIns="170688" bIns="30480" numCol="1" spcCol="1270" anchor="ctr" anchorCtr="0">
          <a:noAutofit/>
        </a:bodyPr>
        <a:lstStyle/>
        <a:p>
          <a:pPr marL="228600" lvl="1" indent="-228600" algn="l" defTabSz="1066800" rtl="0">
            <a:lnSpc>
              <a:spcPct val="90000"/>
            </a:lnSpc>
            <a:spcBef>
              <a:spcPct val="0"/>
            </a:spcBef>
            <a:spcAft>
              <a:spcPct val="20000"/>
            </a:spcAft>
            <a:buChar char="•"/>
          </a:pPr>
          <a:r>
            <a:rPr kumimoji="1" lang="zh-TW" altLang="en-US" sz="2400" kern="1200" dirty="0">
              <a:solidFill>
                <a:srgbClr val="080808"/>
              </a:solidFill>
              <a:latin typeface="標楷體" panose="03000509000000000000" pitchFamily="65" charset="-120"/>
              <a:ea typeface="標楷體" panose="03000509000000000000" pitchFamily="65" charset="-120"/>
            </a:rPr>
            <a:t>最後，獨斷的符號系統諸如語言及數學符號加諸於表徵的系列。</a:t>
          </a:r>
          <a:endParaRPr lang="zh-TW" altLang="en-US" sz="2400" kern="1200" dirty="0">
            <a:solidFill>
              <a:srgbClr val="080808"/>
            </a:solidFill>
            <a:latin typeface="標楷體" panose="03000509000000000000" pitchFamily="65" charset="-120"/>
            <a:ea typeface="標楷體" panose="03000509000000000000" pitchFamily="65" charset="-120"/>
          </a:endParaRPr>
        </a:p>
      </dsp:txBody>
      <dsp:txXfrm>
        <a:off x="0" y="3144808"/>
        <a:ext cx="9144000" cy="5796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0" sz="1200" smtClean="0">
                <a:latin typeface="+mn-lt"/>
                <a:ea typeface="+mn-ea"/>
              </a:defRPr>
            </a:lvl1pPr>
          </a:lstStyle>
          <a:p>
            <a:pPr>
              <a:defRPr/>
            </a:pPr>
            <a:fld id="{F15D61A7-BAFD-462B-A759-C43D4AADD257}" type="datetimeFigureOut">
              <a:rPr lang="zh-TW" altLang="en-US"/>
              <a:pPr>
                <a:defRPr/>
              </a:pPr>
              <a:t>2022/10/3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0" sz="1200" smtClean="0">
                <a:latin typeface="+mn-lt"/>
                <a:ea typeface="+mn-ea"/>
              </a:defRPr>
            </a:lvl1pPr>
          </a:lstStyle>
          <a:p>
            <a:pPr>
              <a:defRPr/>
            </a:pPr>
            <a:fld id="{017ADF9A-33EB-49A7-BFCF-B83D7FD5B0D7}" type="slidenum">
              <a:rPr lang="zh-TW" altLang="en-US"/>
              <a:pPr>
                <a:defRPr/>
              </a:pPr>
              <a:t>‹#›</a:t>
            </a:fld>
            <a:endParaRPr lang="zh-TW" altLang="en-US"/>
          </a:p>
        </p:txBody>
      </p:sp>
    </p:spTree>
    <p:extLst>
      <p:ext uri="{BB962C8B-B14F-4D97-AF65-F5344CB8AC3E}">
        <p14:creationId xmlns:p14="http://schemas.microsoft.com/office/powerpoint/2010/main" val="17296272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17ADF9A-33EB-49A7-BFCF-B83D7FD5B0D7}" type="slidenum">
              <a:rPr lang="zh-TW" altLang="en-US" smtClean="0"/>
              <a:pPr>
                <a:defRPr/>
              </a:pPr>
              <a:t>9</a:t>
            </a:fld>
            <a:endParaRPr lang="zh-TW" altLang="en-US"/>
          </a:p>
        </p:txBody>
      </p:sp>
    </p:spTree>
    <p:extLst>
      <p:ext uri="{BB962C8B-B14F-4D97-AF65-F5344CB8AC3E}">
        <p14:creationId xmlns:p14="http://schemas.microsoft.com/office/powerpoint/2010/main" val="1196505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17ADF9A-33EB-49A7-BFCF-B83D7FD5B0D7}" type="slidenum">
              <a:rPr lang="zh-TW" altLang="en-US" smtClean="0"/>
              <a:pPr>
                <a:defRPr/>
              </a:pPr>
              <a:t>18</a:t>
            </a:fld>
            <a:endParaRPr lang="zh-TW" altLang="en-US"/>
          </a:p>
        </p:txBody>
      </p:sp>
    </p:spTree>
    <p:extLst>
      <p:ext uri="{BB962C8B-B14F-4D97-AF65-F5344CB8AC3E}">
        <p14:creationId xmlns:p14="http://schemas.microsoft.com/office/powerpoint/2010/main" val="1196505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17ADF9A-33EB-49A7-BFCF-B83D7FD5B0D7}" type="slidenum">
              <a:rPr lang="zh-TW" altLang="en-US" smtClean="0"/>
              <a:pPr>
                <a:defRPr/>
              </a:pPr>
              <a:t>19</a:t>
            </a:fld>
            <a:endParaRPr lang="zh-TW" altLang="en-US"/>
          </a:p>
        </p:txBody>
      </p:sp>
    </p:spTree>
    <p:extLst>
      <p:ext uri="{BB962C8B-B14F-4D97-AF65-F5344CB8AC3E}">
        <p14:creationId xmlns:p14="http://schemas.microsoft.com/office/powerpoint/2010/main" val="1196505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17ADF9A-33EB-49A7-BFCF-B83D7FD5B0D7}" type="slidenum">
              <a:rPr lang="zh-TW" altLang="en-US" smtClean="0"/>
              <a:pPr>
                <a:defRPr/>
              </a:pPr>
              <a:t>20</a:t>
            </a:fld>
            <a:endParaRPr lang="zh-TW" altLang="en-US"/>
          </a:p>
        </p:txBody>
      </p:sp>
    </p:spTree>
    <p:extLst>
      <p:ext uri="{BB962C8B-B14F-4D97-AF65-F5344CB8AC3E}">
        <p14:creationId xmlns:p14="http://schemas.microsoft.com/office/powerpoint/2010/main" val="1196505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17ADF9A-33EB-49A7-BFCF-B83D7FD5B0D7}" type="slidenum">
              <a:rPr lang="zh-TW" altLang="en-US" smtClean="0"/>
              <a:pPr>
                <a:defRPr/>
              </a:pPr>
              <a:t>21</a:t>
            </a:fld>
            <a:endParaRPr lang="zh-TW" altLang="en-US"/>
          </a:p>
        </p:txBody>
      </p:sp>
    </p:spTree>
    <p:extLst>
      <p:ext uri="{BB962C8B-B14F-4D97-AF65-F5344CB8AC3E}">
        <p14:creationId xmlns:p14="http://schemas.microsoft.com/office/powerpoint/2010/main" val="1196505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ADF9A-33EB-49A7-BFCF-B83D7FD5B0D7}"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893845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ADF9A-33EB-49A7-BFCF-B83D7FD5B0D7}"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405250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ADF9A-33EB-49A7-BFCF-B83D7FD5B0D7}"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375621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ADF9A-33EB-49A7-BFCF-B83D7FD5B0D7}"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045865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ADF9A-33EB-49A7-BFCF-B83D7FD5B0D7}"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343412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ADF9A-33EB-49A7-BFCF-B83D7FD5B0D7}"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44324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17ADF9A-33EB-49A7-BFCF-B83D7FD5B0D7}" type="slidenum">
              <a:rPr lang="zh-TW" altLang="en-US" smtClean="0"/>
              <a:pPr>
                <a:defRPr/>
              </a:pPr>
              <a:t>10</a:t>
            </a:fld>
            <a:endParaRPr lang="zh-TW" altLang="en-US"/>
          </a:p>
        </p:txBody>
      </p:sp>
    </p:spTree>
    <p:extLst>
      <p:ext uri="{BB962C8B-B14F-4D97-AF65-F5344CB8AC3E}">
        <p14:creationId xmlns:p14="http://schemas.microsoft.com/office/powerpoint/2010/main" val="1196505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ADF9A-33EB-49A7-BFCF-B83D7FD5B0D7}"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118656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ADF9A-33EB-49A7-BFCF-B83D7FD5B0D7}"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2310267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ADF9A-33EB-49A7-BFCF-B83D7FD5B0D7}"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95014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17ADF9A-33EB-49A7-BFCF-B83D7FD5B0D7}" type="slidenum">
              <a:rPr lang="zh-TW" altLang="en-US" smtClean="0"/>
              <a:pPr>
                <a:defRPr/>
              </a:pPr>
              <a:t>11</a:t>
            </a:fld>
            <a:endParaRPr lang="zh-TW" altLang="en-US"/>
          </a:p>
        </p:txBody>
      </p:sp>
    </p:spTree>
    <p:extLst>
      <p:ext uri="{BB962C8B-B14F-4D97-AF65-F5344CB8AC3E}">
        <p14:creationId xmlns:p14="http://schemas.microsoft.com/office/powerpoint/2010/main" val="1196505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17ADF9A-33EB-49A7-BFCF-B83D7FD5B0D7}" type="slidenum">
              <a:rPr lang="zh-TW" altLang="en-US" smtClean="0"/>
              <a:pPr>
                <a:defRPr/>
              </a:pPr>
              <a:t>12</a:t>
            </a:fld>
            <a:endParaRPr lang="zh-TW" altLang="en-US"/>
          </a:p>
        </p:txBody>
      </p:sp>
    </p:spTree>
    <p:extLst>
      <p:ext uri="{BB962C8B-B14F-4D97-AF65-F5344CB8AC3E}">
        <p14:creationId xmlns:p14="http://schemas.microsoft.com/office/powerpoint/2010/main" val="1196505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17ADF9A-33EB-49A7-BFCF-B83D7FD5B0D7}" type="slidenum">
              <a:rPr lang="zh-TW" altLang="en-US" smtClean="0"/>
              <a:pPr>
                <a:defRPr/>
              </a:pPr>
              <a:t>13</a:t>
            </a:fld>
            <a:endParaRPr lang="zh-TW" altLang="en-US"/>
          </a:p>
        </p:txBody>
      </p:sp>
    </p:spTree>
    <p:extLst>
      <p:ext uri="{BB962C8B-B14F-4D97-AF65-F5344CB8AC3E}">
        <p14:creationId xmlns:p14="http://schemas.microsoft.com/office/powerpoint/2010/main" val="1196505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17ADF9A-33EB-49A7-BFCF-B83D7FD5B0D7}" type="slidenum">
              <a:rPr lang="zh-TW" altLang="en-US" smtClean="0"/>
              <a:pPr>
                <a:defRPr/>
              </a:pPr>
              <a:t>14</a:t>
            </a:fld>
            <a:endParaRPr lang="zh-TW" altLang="en-US"/>
          </a:p>
        </p:txBody>
      </p:sp>
    </p:spTree>
    <p:extLst>
      <p:ext uri="{BB962C8B-B14F-4D97-AF65-F5344CB8AC3E}">
        <p14:creationId xmlns:p14="http://schemas.microsoft.com/office/powerpoint/2010/main" val="1196505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17ADF9A-33EB-49A7-BFCF-B83D7FD5B0D7}" type="slidenum">
              <a:rPr lang="zh-TW" altLang="en-US" smtClean="0"/>
              <a:pPr>
                <a:defRPr/>
              </a:pPr>
              <a:t>15</a:t>
            </a:fld>
            <a:endParaRPr lang="zh-TW" altLang="en-US"/>
          </a:p>
        </p:txBody>
      </p:sp>
    </p:spTree>
    <p:extLst>
      <p:ext uri="{BB962C8B-B14F-4D97-AF65-F5344CB8AC3E}">
        <p14:creationId xmlns:p14="http://schemas.microsoft.com/office/powerpoint/2010/main" val="1196505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17ADF9A-33EB-49A7-BFCF-B83D7FD5B0D7}" type="slidenum">
              <a:rPr lang="zh-TW" altLang="en-US" smtClean="0"/>
              <a:pPr>
                <a:defRPr/>
              </a:pPr>
              <a:t>16</a:t>
            </a:fld>
            <a:endParaRPr lang="zh-TW" altLang="en-US"/>
          </a:p>
        </p:txBody>
      </p:sp>
    </p:spTree>
    <p:extLst>
      <p:ext uri="{BB962C8B-B14F-4D97-AF65-F5344CB8AC3E}">
        <p14:creationId xmlns:p14="http://schemas.microsoft.com/office/powerpoint/2010/main" val="1196505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17ADF9A-33EB-49A7-BFCF-B83D7FD5B0D7}" type="slidenum">
              <a:rPr lang="zh-TW" altLang="en-US" smtClean="0"/>
              <a:pPr>
                <a:defRPr/>
              </a:pPr>
              <a:t>17</a:t>
            </a:fld>
            <a:endParaRPr lang="zh-TW" altLang="en-US"/>
          </a:p>
        </p:txBody>
      </p:sp>
    </p:spTree>
    <p:extLst>
      <p:ext uri="{BB962C8B-B14F-4D97-AF65-F5344CB8AC3E}">
        <p14:creationId xmlns:p14="http://schemas.microsoft.com/office/powerpoint/2010/main" val="119650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pPr>
              <a:defRPr/>
            </a:pPr>
            <a:fld id="{F3738E05-A91A-4EA4-B87C-9D3B79D01925}" type="datetimeFigureOut">
              <a:rPr lang="zh-TW" altLang="en-US" smtClean="0"/>
              <a:pPr>
                <a:defRPr/>
              </a:pPr>
              <a:t>2022/10/3</a:t>
            </a:fld>
            <a:endParaRPr lang="zh-TW" altLang="en-US"/>
          </a:p>
        </p:txBody>
      </p:sp>
      <p:sp>
        <p:nvSpPr>
          <p:cNvPr id="5" name="頁尾版面配置區 4"/>
          <p:cNvSpPr>
            <a:spLocks noGrp="1"/>
          </p:cNvSpPr>
          <p:nvPr>
            <p:ph type="ftr" sz="quarter" idx="11"/>
          </p:nvPr>
        </p:nvSpPr>
        <p:spPr/>
        <p:txBody>
          <a:bodyPr/>
          <a:lstStyle/>
          <a:p>
            <a:pPr>
              <a:defRPr/>
            </a:pPr>
            <a:endParaRPr lang="zh-TW" altLang="en-US"/>
          </a:p>
        </p:txBody>
      </p:sp>
      <p:sp>
        <p:nvSpPr>
          <p:cNvPr id="6" name="投影片編號版面配置區 5"/>
          <p:cNvSpPr>
            <a:spLocks noGrp="1"/>
          </p:cNvSpPr>
          <p:nvPr>
            <p:ph type="sldNum" sz="quarter" idx="12"/>
          </p:nvPr>
        </p:nvSpPr>
        <p:spPr/>
        <p:txBody>
          <a:bodyPr/>
          <a:lstStyle/>
          <a:p>
            <a:pPr>
              <a:defRPr/>
            </a:pPr>
            <a:fld id="{6ABA028C-3C59-4DF5-B31A-DF2EECC7FF5A}" type="slidenum">
              <a:rPr lang="zh-TW" altLang="en-US" smtClean="0"/>
              <a:pPr>
                <a:defRPr/>
              </a:pPr>
              <a:t>‹#›</a:t>
            </a:fld>
            <a:endParaRPr lang="zh-TW" altLang="en-US"/>
          </a:p>
        </p:txBody>
      </p:sp>
    </p:spTree>
    <p:extLst>
      <p:ext uri="{BB962C8B-B14F-4D97-AF65-F5344CB8AC3E}">
        <p14:creationId xmlns:p14="http://schemas.microsoft.com/office/powerpoint/2010/main" val="243912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a:defRPr/>
            </a:pPr>
            <a:fld id="{493D0040-F5F8-4DA1-8470-503E8206C520}" type="datetimeFigureOut">
              <a:rPr lang="zh-TW" altLang="en-US" smtClean="0"/>
              <a:pPr>
                <a:defRPr/>
              </a:pPr>
              <a:t>2022/10/3</a:t>
            </a:fld>
            <a:endParaRPr lang="zh-TW" altLang="en-US"/>
          </a:p>
        </p:txBody>
      </p:sp>
      <p:sp>
        <p:nvSpPr>
          <p:cNvPr id="5" name="頁尾版面配置區 4"/>
          <p:cNvSpPr>
            <a:spLocks noGrp="1"/>
          </p:cNvSpPr>
          <p:nvPr>
            <p:ph type="ftr" sz="quarter" idx="11"/>
          </p:nvPr>
        </p:nvSpPr>
        <p:spPr/>
        <p:txBody>
          <a:bodyPr/>
          <a:lstStyle/>
          <a:p>
            <a:pPr>
              <a:defRPr/>
            </a:pPr>
            <a:endParaRPr lang="zh-TW" altLang="en-US"/>
          </a:p>
        </p:txBody>
      </p:sp>
      <p:sp>
        <p:nvSpPr>
          <p:cNvPr id="6" name="投影片編號版面配置區 5"/>
          <p:cNvSpPr>
            <a:spLocks noGrp="1"/>
          </p:cNvSpPr>
          <p:nvPr>
            <p:ph type="sldNum" sz="quarter" idx="12"/>
          </p:nvPr>
        </p:nvSpPr>
        <p:spPr/>
        <p:txBody>
          <a:bodyPr/>
          <a:lstStyle/>
          <a:p>
            <a:pPr>
              <a:defRPr/>
            </a:pPr>
            <a:fld id="{A9408204-E11F-4174-9EA5-8CF4A09533CA}" type="slidenum">
              <a:rPr lang="zh-TW" altLang="en-US" smtClean="0"/>
              <a:pPr>
                <a:defRPr/>
              </a:pPr>
              <a:t>‹#›</a:t>
            </a:fld>
            <a:endParaRPr lang="zh-TW" altLang="en-US"/>
          </a:p>
        </p:txBody>
      </p:sp>
    </p:spTree>
    <p:extLst>
      <p:ext uri="{BB962C8B-B14F-4D97-AF65-F5344CB8AC3E}">
        <p14:creationId xmlns:p14="http://schemas.microsoft.com/office/powerpoint/2010/main" val="197908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a:defRPr/>
            </a:pPr>
            <a:fld id="{AD3A0C72-E6EF-477E-B90E-8F8F335027B1}" type="datetimeFigureOut">
              <a:rPr lang="zh-TW" altLang="en-US" smtClean="0"/>
              <a:pPr>
                <a:defRPr/>
              </a:pPr>
              <a:t>2022/10/3</a:t>
            </a:fld>
            <a:endParaRPr lang="zh-TW" altLang="en-US"/>
          </a:p>
        </p:txBody>
      </p:sp>
      <p:sp>
        <p:nvSpPr>
          <p:cNvPr id="5" name="頁尾版面配置區 4"/>
          <p:cNvSpPr>
            <a:spLocks noGrp="1"/>
          </p:cNvSpPr>
          <p:nvPr>
            <p:ph type="ftr" sz="quarter" idx="11"/>
          </p:nvPr>
        </p:nvSpPr>
        <p:spPr/>
        <p:txBody>
          <a:bodyPr/>
          <a:lstStyle/>
          <a:p>
            <a:pPr>
              <a:defRPr/>
            </a:pPr>
            <a:endParaRPr lang="zh-TW" altLang="en-US"/>
          </a:p>
        </p:txBody>
      </p:sp>
      <p:sp>
        <p:nvSpPr>
          <p:cNvPr id="6" name="投影片編號版面配置區 5"/>
          <p:cNvSpPr>
            <a:spLocks noGrp="1"/>
          </p:cNvSpPr>
          <p:nvPr>
            <p:ph type="sldNum" sz="quarter" idx="12"/>
          </p:nvPr>
        </p:nvSpPr>
        <p:spPr/>
        <p:txBody>
          <a:bodyPr/>
          <a:lstStyle/>
          <a:p>
            <a:pPr>
              <a:defRPr/>
            </a:pPr>
            <a:fld id="{0674CF46-ACA7-4FFF-A369-42106CA20704}" type="slidenum">
              <a:rPr lang="zh-TW" altLang="en-US" smtClean="0"/>
              <a:pPr>
                <a:defRPr/>
              </a:pPr>
              <a:t>‹#›</a:t>
            </a:fld>
            <a:endParaRPr lang="zh-TW" altLang="en-US"/>
          </a:p>
        </p:txBody>
      </p:sp>
    </p:spTree>
    <p:extLst>
      <p:ext uri="{BB962C8B-B14F-4D97-AF65-F5344CB8AC3E}">
        <p14:creationId xmlns:p14="http://schemas.microsoft.com/office/powerpoint/2010/main" val="369989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a:defRPr/>
            </a:pPr>
            <a:fld id="{4BB11439-40BB-4ADC-B0B1-13678B392D6F}" type="datetimeFigureOut">
              <a:rPr lang="zh-TW" altLang="en-US" smtClean="0"/>
              <a:pPr>
                <a:defRPr/>
              </a:pPr>
              <a:t>2022/10/3</a:t>
            </a:fld>
            <a:endParaRPr lang="zh-TW" altLang="en-US"/>
          </a:p>
        </p:txBody>
      </p:sp>
      <p:sp>
        <p:nvSpPr>
          <p:cNvPr id="5" name="頁尾版面配置區 4"/>
          <p:cNvSpPr>
            <a:spLocks noGrp="1"/>
          </p:cNvSpPr>
          <p:nvPr>
            <p:ph type="ftr" sz="quarter" idx="11"/>
          </p:nvPr>
        </p:nvSpPr>
        <p:spPr/>
        <p:txBody>
          <a:bodyPr/>
          <a:lstStyle/>
          <a:p>
            <a:pPr>
              <a:defRPr/>
            </a:pPr>
            <a:endParaRPr lang="zh-TW" altLang="en-US"/>
          </a:p>
        </p:txBody>
      </p:sp>
      <p:sp>
        <p:nvSpPr>
          <p:cNvPr id="6" name="投影片編號版面配置區 5"/>
          <p:cNvSpPr>
            <a:spLocks noGrp="1"/>
          </p:cNvSpPr>
          <p:nvPr>
            <p:ph type="sldNum" sz="quarter" idx="12"/>
          </p:nvPr>
        </p:nvSpPr>
        <p:spPr/>
        <p:txBody>
          <a:bodyPr/>
          <a:lstStyle/>
          <a:p>
            <a:pPr>
              <a:defRPr/>
            </a:pPr>
            <a:fld id="{B4030D80-5EB4-4A71-82BA-EC961FD35CB4}" type="slidenum">
              <a:rPr lang="zh-TW" altLang="en-US" smtClean="0"/>
              <a:pPr>
                <a:defRPr/>
              </a:pPr>
              <a:t>‹#›</a:t>
            </a:fld>
            <a:endParaRPr lang="zh-TW" altLang="en-US"/>
          </a:p>
        </p:txBody>
      </p:sp>
    </p:spTree>
    <p:extLst>
      <p:ext uri="{BB962C8B-B14F-4D97-AF65-F5344CB8AC3E}">
        <p14:creationId xmlns:p14="http://schemas.microsoft.com/office/powerpoint/2010/main" val="217633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pPr>
              <a:defRPr/>
            </a:pPr>
            <a:fld id="{DAACF0A7-FBF4-43DE-A2C2-9856EA40ED61}" type="datetimeFigureOut">
              <a:rPr lang="zh-TW" altLang="en-US" smtClean="0"/>
              <a:pPr>
                <a:defRPr/>
              </a:pPr>
              <a:t>2022/10/3</a:t>
            </a:fld>
            <a:endParaRPr lang="zh-TW" altLang="en-US"/>
          </a:p>
        </p:txBody>
      </p:sp>
      <p:sp>
        <p:nvSpPr>
          <p:cNvPr id="5" name="頁尾版面配置區 4"/>
          <p:cNvSpPr>
            <a:spLocks noGrp="1"/>
          </p:cNvSpPr>
          <p:nvPr>
            <p:ph type="ftr" sz="quarter" idx="11"/>
          </p:nvPr>
        </p:nvSpPr>
        <p:spPr/>
        <p:txBody>
          <a:bodyPr/>
          <a:lstStyle/>
          <a:p>
            <a:pPr>
              <a:defRPr/>
            </a:pPr>
            <a:endParaRPr lang="zh-TW" altLang="en-US"/>
          </a:p>
        </p:txBody>
      </p:sp>
      <p:sp>
        <p:nvSpPr>
          <p:cNvPr id="6" name="投影片編號版面配置區 5"/>
          <p:cNvSpPr>
            <a:spLocks noGrp="1"/>
          </p:cNvSpPr>
          <p:nvPr>
            <p:ph type="sldNum" sz="quarter" idx="12"/>
          </p:nvPr>
        </p:nvSpPr>
        <p:spPr/>
        <p:txBody>
          <a:bodyPr/>
          <a:lstStyle/>
          <a:p>
            <a:pPr>
              <a:defRPr/>
            </a:pPr>
            <a:fld id="{95F700BA-9501-497F-A4F0-51192BA32107}" type="slidenum">
              <a:rPr lang="zh-TW" altLang="en-US" smtClean="0"/>
              <a:pPr>
                <a:defRPr/>
              </a:pPr>
              <a:t>‹#›</a:t>
            </a:fld>
            <a:endParaRPr lang="zh-TW" altLang="en-US"/>
          </a:p>
        </p:txBody>
      </p:sp>
    </p:spTree>
    <p:extLst>
      <p:ext uri="{BB962C8B-B14F-4D97-AF65-F5344CB8AC3E}">
        <p14:creationId xmlns:p14="http://schemas.microsoft.com/office/powerpoint/2010/main" val="3797328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pPr>
              <a:defRPr/>
            </a:pPr>
            <a:fld id="{B824F73A-F598-4EB3-8C9B-13F7896170E9}" type="datetimeFigureOut">
              <a:rPr lang="zh-TW" altLang="en-US" smtClean="0"/>
              <a:pPr>
                <a:defRPr/>
              </a:pPr>
              <a:t>2022/10/3</a:t>
            </a:fld>
            <a:endParaRPr lang="zh-TW" altLang="en-US"/>
          </a:p>
        </p:txBody>
      </p:sp>
      <p:sp>
        <p:nvSpPr>
          <p:cNvPr id="6" name="頁尾版面配置區 5"/>
          <p:cNvSpPr>
            <a:spLocks noGrp="1"/>
          </p:cNvSpPr>
          <p:nvPr>
            <p:ph type="ftr" sz="quarter" idx="11"/>
          </p:nvPr>
        </p:nvSpPr>
        <p:spPr/>
        <p:txBody>
          <a:bodyPr/>
          <a:lstStyle/>
          <a:p>
            <a:pPr>
              <a:defRPr/>
            </a:pPr>
            <a:endParaRPr lang="zh-TW" altLang="en-US"/>
          </a:p>
        </p:txBody>
      </p:sp>
      <p:sp>
        <p:nvSpPr>
          <p:cNvPr id="7" name="投影片編號版面配置區 6"/>
          <p:cNvSpPr>
            <a:spLocks noGrp="1"/>
          </p:cNvSpPr>
          <p:nvPr>
            <p:ph type="sldNum" sz="quarter" idx="12"/>
          </p:nvPr>
        </p:nvSpPr>
        <p:spPr/>
        <p:txBody>
          <a:bodyPr/>
          <a:lstStyle/>
          <a:p>
            <a:pPr>
              <a:defRPr/>
            </a:pPr>
            <a:fld id="{1569AD6D-8528-4481-8FA0-F78E341D588B}" type="slidenum">
              <a:rPr lang="zh-TW" altLang="en-US" smtClean="0"/>
              <a:pPr>
                <a:defRPr/>
              </a:pPr>
              <a:t>‹#›</a:t>
            </a:fld>
            <a:endParaRPr lang="zh-TW" altLang="en-US"/>
          </a:p>
        </p:txBody>
      </p:sp>
    </p:spTree>
    <p:extLst>
      <p:ext uri="{BB962C8B-B14F-4D97-AF65-F5344CB8AC3E}">
        <p14:creationId xmlns:p14="http://schemas.microsoft.com/office/powerpoint/2010/main" val="123734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pPr>
              <a:defRPr/>
            </a:pPr>
            <a:fld id="{0C71E317-10E5-4995-B056-BB1C540F3BCD}" type="datetimeFigureOut">
              <a:rPr lang="zh-TW" altLang="en-US" smtClean="0"/>
              <a:pPr>
                <a:defRPr/>
              </a:pPr>
              <a:t>2022/10/3</a:t>
            </a:fld>
            <a:endParaRPr lang="zh-TW" altLang="en-US"/>
          </a:p>
        </p:txBody>
      </p:sp>
      <p:sp>
        <p:nvSpPr>
          <p:cNvPr id="8" name="頁尾版面配置區 7"/>
          <p:cNvSpPr>
            <a:spLocks noGrp="1"/>
          </p:cNvSpPr>
          <p:nvPr>
            <p:ph type="ftr" sz="quarter" idx="11"/>
          </p:nvPr>
        </p:nvSpPr>
        <p:spPr/>
        <p:txBody>
          <a:bodyPr/>
          <a:lstStyle/>
          <a:p>
            <a:pPr>
              <a:defRPr/>
            </a:pPr>
            <a:endParaRPr lang="zh-TW" altLang="en-US"/>
          </a:p>
        </p:txBody>
      </p:sp>
      <p:sp>
        <p:nvSpPr>
          <p:cNvPr id="9" name="投影片編號版面配置區 8"/>
          <p:cNvSpPr>
            <a:spLocks noGrp="1"/>
          </p:cNvSpPr>
          <p:nvPr>
            <p:ph type="sldNum" sz="quarter" idx="12"/>
          </p:nvPr>
        </p:nvSpPr>
        <p:spPr/>
        <p:txBody>
          <a:bodyPr/>
          <a:lstStyle/>
          <a:p>
            <a:pPr>
              <a:defRPr/>
            </a:pPr>
            <a:fld id="{3AD90DC6-50D7-4ED3-AC82-1E6E814A3806}" type="slidenum">
              <a:rPr lang="zh-TW" altLang="en-US" smtClean="0"/>
              <a:pPr>
                <a:defRPr/>
              </a:pPr>
              <a:t>‹#›</a:t>
            </a:fld>
            <a:endParaRPr lang="zh-TW" altLang="en-US"/>
          </a:p>
        </p:txBody>
      </p:sp>
    </p:spTree>
    <p:extLst>
      <p:ext uri="{BB962C8B-B14F-4D97-AF65-F5344CB8AC3E}">
        <p14:creationId xmlns:p14="http://schemas.microsoft.com/office/powerpoint/2010/main" val="257623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pPr>
              <a:defRPr/>
            </a:pPr>
            <a:fld id="{AFB063AF-B976-4279-A10A-51257DD2E384}" type="datetimeFigureOut">
              <a:rPr lang="zh-TW" altLang="en-US" smtClean="0"/>
              <a:pPr>
                <a:defRPr/>
              </a:pPr>
              <a:t>2022/10/3</a:t>
            </a:fld>
            <a:endParaRPr lang="zh-TW" altLang="en-US"/>
          </a:p>
        </p:txBody>
      </p:sp>
      <p:sp>
        <p:nvSpPr>
          <p:cNvPr id="4" name="頁尾版面配置區 3"/>
          <p:cNvSpPr>
            <a:spLocks noGrp="1"/>
          </p:cNvSpPr>
          <p:nvPr>
            <p:ph type="ftr" sz="quarter" idx="11"/>
          </p:nvPr>
        </p:nvSpPr>
        <p:spPr/>
        <p:txBody>
          <a:bodyPr/>
          <a:lstStyle/>
          <a:p>
            <a:pPr>
              <a:defRPr/>
            </a:pPr>
            <a:endParaRPr lang="zh-TW" altLang="en-US"/>
          </a:p>
        </p:txBody>
      </p:sp>
      <p:sp>
        <p:nvSpPr>
          <p:cNvPr id="5" name="投影片編號版面配置區 4"/>
          <p:cNvSpPr>
            <a:spLocks noGrp="1"/>
          </p:cNvSpPr>
          <p:nvPr>
            <p:ph type="sldNum" sz="quarter" idx="12"/>
          </p:nvPr>
        </p:nvSpPr>
        <p:spPr/>
        <p:txBody>
          <a:bodyPr/>
          <a:lstStyle/>
          <a:p>
            <a:pPr>
              <a:defRPr/>
            </a:pPr>
            <a:fld id="{E8058880-892D-4138-81E4-28D7871842CA}" type="slidenum">
              <a:rPr lang="zh-TW" altLang="en-US" smtClean="0"/>
              <a:pPr>
                <a:defRPr/>
              </a:pPr>
              <a:t>‹#›</a:t>
            </a:fld>
            <a:endParaRPr lang="zh-TW" altLang="en-US"/>
          </a:p>
        </p:txBody>
      </p:sp>
    </p:spTree>
    <p:extLst>
      <p:ext uri="{BB962C8B-B14F-4D97-AF65-F5344CB8AC3E}">
        <p14:creationId xmlns:p14="http://schemas.microsoft.com/office/powerpoint/2010/main" val="27390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a:defRPr/>
            </a:pPr>
            <a:fld id="{0FC25F85-607B-4934-B3A0-9EF21767D637}" type="datetimeFigureOut">
              <a:rPr lang="zh-TW" altLang="en-US" smtClean="0"/>
              <a:pPr>
                <a:defRPr/>
              </a:pPr>
              <a:t>2022/10/3</a:t>
            </a:fld>
            <a:endParaRPr lang="zh-TW" altLang="en-US"/>
          </a:p>
        </p:txBody>
      </p:sp>
      <p:sp>
        <p:nvSpPr>
          <p:cNvPr id="3" name="頁尾版面配置區 2"/>
          <p:cNvSpPr>
            <a:spLocks noGrp="1"/>
          </p:cNvSpPr>
          <p:nvPr>
            <p:ph type="ftr" sz="quarter" idx="11"/>
          </p:nvPr>
        </p:nvSpPr>
        <p:spPr/>
        <p:txBody>
          <a:bodyPr/>
          <a:lstStyle/>
          <a:p>
            <a:pPr>
              <a:defRPr/>
            </a:pPr>
            <a:endParaRPr lang="zh-TW" altLang="en-US"/>
          </a:p>
        </p:txBody>
      </p:sp>
      <p:sp>
        <p:nvSpPr>
          <p:cNvPr id="4" name="投影片編號版面配置區 3"/>
          <p:cNvSpPr>
            <a:spLocks noGrp="1"/>
          </p:cNvSpPr>
          <p:nvPr>
            <p:ph type="sldNum" sz="quarter" idx="12"/>
          </p:nvPr>
        </p:nvSpPr>
        <p:spPr/>
        <p:txBody>
          <a:bodyPr/>
          <a:lstStyle/>
          <a:p>
            <a:pPr>
              <a:defRPr/>
            </a:pPr>
            <a:fld id="{88357749-1D68-4C5A-BE2B-F2441FC7396D}" type="slidenum">
              <a:rPr lang="zh-TW" altLang="en-US" smtClean="0"/>
              <a:pPr>
                <a:defRPr/>
              </a:pPr>
              <a:t>‹#›</a:t>
            </a:fld>
            <a:endParaRPr lang="zh-TW" altLang="en-US"/>
          </a:p>
        </p:txBody>
      </p:sp>
    </p:spTree>
    <p:extLst>
      <p:ext uri="{BB962C8B-B14F-4D97-AF65-F5344CB8AC3E}">
        <p14:creationId xmlns:p14="http://schemas.microsoft.com/office/powerpoint/2010/main" val="1600797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a:defRPr/>
            </a:pPr>
            <a:fld id="{93423C31-690E-4506-B885-BBF691E0CD3F}" type="datetimeFigureOut">
              <a:rPr lang="zh-TW" altLang="en-US" smtClean="0"/>
              <a:pPr>
                <a:defRPr/>
              </a:pPr>
              <a:t>2022/10/3</a:t>
            </a:fld>
            <a:endParaRPr lang="zh-TW" altLang="en-US"/>
          </a:p>
        </p:txBody>
      </p:sp>
      <p:sp>
        <p:nvSpPr>
          <p:cNvPr id="6" name="頁尾版面配置區 5"/>
          <p:cNvSpPr>
            <a:spLocks noGrp="1"/>
          </p:cNvSpPr>
          <p:nvPr>
            <p:ph type="ftr" sz="quarter" idx="11"/>
          </p:nvPr>
        </p:nvSpPr>
        <p:spPr/>
        <p:txBody>
          <a:bodyPr/>
          <a:lstStyle/>
          <a:p>
            <a:pPr>
              <a:defRPr/>
            </a:pPr>
            <a:endParaRPr lang="zh-TW" altLang="en-US"/>
          </a:p>
        </p:txBody>
      </p:sp>
      <p:sp>
        <p:nvSpPr>
          <p:cNvPr id="7" name="投影片編號版面配置區 6"/>
          <p:cNvSpPr>
            <a:spLocks noGrp="1"/>
          </p:cNvSpPr>
          <p:nvPr>
            <p:ph type="sldNum" sz="quarter" idx="12"/>
          </p:nvPr>
        </p:nvSpPr>
        <p:spPr/>
        <p:txBody>
          <a:bodyPr/>
          <a:lstStyle/>
          <a:p>
            <a:pPr>
              <a:defRPr/>
            </a:pPr>
            <a:fld id="{D13BCBF1-86EE-4EAB-8EAB-FBD68FBF35B5}" type="slidenum">
              <a:rPr lang="zh-TW" altLang="en-US" smtClean="0"/>
              <a:pPr>
                <a:defRPr/>
              </a:pPr>
              <a:t>‹#›</a:t>
            </a:fld>
            <a:endParaRPr lang="zh-TW" altLang="en-US"/>
          </a:p>
        </p:txBody>
      </p:sp>
    </p:spTree>
    <p:extLst>
      <p:ext uri="{BB962C8B-B14F-4D97-AF65-F5344CB8AC3E}">
        <p14:creationId xmlns:p14="http://schemas.microsoft.com/office/powerpoint/2010/main" val="50378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pPr>
              <a:defRPr/>
            </a:pPr>
            <a:fld id="{5C3F108E-50C7-4274-9D08-8F39131B593A}" type="datetimeFigureOut">
              <a:rPr lang="zh-TW" altLang="en-US" smtClean="0"/>
              <a:pPr>
                <a:defRPr/>
              </a:pPr>
              <a:t>2022/10/3</a:t>
            </a:fld>
            <a:endParaRPr lang="zh-TW" altLang="en-US"/>
          </a:p>
        </p:txBody>
      </p:sp>
      <p:sp>
        <p:nvSpPr>
          <p:cNvPr id="6" name="頁尾版面配置區 5"/>
          <p:cNvSpPr>
            <a:spLocks noGrp="1"/>
          </p:cNvSpPr>
          <p:nvPr>
            <p:ph type="ftr" sz="quarter" idx="11"/>
          </p:nvPr>
        </p:nvSpPr>
        <p:spPr/>
        <p:txBody>
          <a:bodyPr/>
          <a:lstStyle/>
          <a:p>
            <a:pPr>
              <a:defRPr/>
            </a:pPr>
            <a:endParaRPr lang="zh-TW" altLang="en-US"/>
          </a:p>
        </p:txBody>
      </p:sp>
      <p:sp>
        <p:nvSpPr>
          <p:cNvPr id="7" name="投影片編號版面配置區 6"/>
          <p:cNvSpPr>
            <a:spLocks noGrp="1"/>
          </p:cNvSpPr>
          <p:nvPr>
            <p:ph type="sldNum" sz="quarter" idx="12"/>
          </p:nvPr>
        </p:nvSpPr>
        <p:spPr/>
        <p:txBody>
          <a:bodyPr/>
          <a:lstStyle/>
          <a:p>
            <a:pPr>
              <a:defRPr/>
            </a:pPr>
            <a:fld id="{AE5E48B7-2275-4C25-8388-C80BB5AF156A}" type="slidenum">
              <a:rPr lang="zh-TW" altLang="en-US" smtClean="0"/>
              <a:pPr>
                <a:defRPr/>
              </a:pPr>
              <a:t>‹#›</a:t>
            </a:fld>
            <a:endParaRPr lang="zh-TW" altLang="en-US"/>
          </a:p>
        </p:txBody>
      </p:sp>
    </p:spTree>
    <p:extLst>
      <p:ext uri="{BB962C8B-B14F-4D97-AF65-F5344CB8AC3E}">
        <p14:creationId xmlns:p14="http://schemas.microsoft.com/office/powerpoint/2010/main" val="18525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3C39B77-0F7D-4498-B5B9-3B030CB2911B}" type="datetimeFigureOut">
              <a:rPr lang="zh-TW" altLang="en-US" smtClean="0"/>
              <a:pPr>
                <a:defRPr/>
              </a:pPr>
              <a:t>2022/10/3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1AACA7F-A463-437F-89D6-28953EA0CA10}" type="slidenum">
              <a:rPr lang="zh-TW" altLang="en-US" smtClean="0"/>
              <a:pPr>
                <a:defRPr/>
              </a:pPr>
              <a:t>‹#›</a:t>
            </a:fld>
            <a:endParaRPr lang="zh-TW" altLang="en-US"/>
          </a:p>
        </p:txBody>
      </p:sp>
    </p:spTree>
    <p:extLst>
      <p:ext uri="{BB962C8B-B14F-4D97-AF65-F5344CB8AC3E}">
        <p14:creationId xmlns:p14="http://schemas.microsoft.com/office/powerpoint/2010/main" val="73771324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jpeg"/><Relationship Id="rId7" Type="http://schemas.openxmlformats.org/officeDocument/2006/relationships/diagramColors" Target="../diagrams/colors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jpeg"/><Relationship Id="rId7" Type="http://schemas.openxmlformats.org/officeDocument/2006/relationships/diagramColors" Target="../diagrams/colors8.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jpeg"/><Relationship Id="rId7" Type="http://schemas.openxmlformats.org/officeDocument/2006/relationships/diagramColors" Target="../diagrams/colors9.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4.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2.jpeg"/><Relationship Id="rId7" Type="http://schemas.openxmlformats.org/officeDocument/2006/relationships/diagramColors" Target="../diagrams/colors10.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5.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jpeg"/><Relationship Id="rId7" Type="http://schemas.openxmlformats.org/officeDocument/2006/relationships/diagramColors" Target="../diagrams/colors1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6.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jpeg"/><Relationship Id="rId7" Type="http://schemas.openxmlformats.org/officeDocument/2006/relationships/diagramColors" Target="../diagrams/colors1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jpeg"/><Relationship Id="rId7" Type="http://schemas.openxmlformats.org/officeDocument/2006/relationships/diagramColors" Target="../diagrams/colors1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2.jpeg"/><Relationship Id="rId7" Type="http://schemas.openxmlformats.org/officeDocument/2006/relationships/diagramQuickStyle" Target="../diagrams/quickStyle1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4.png"/><Relationship Id="rId9" Type="http://schemas.microsoft.com/office/2007/relationships/diagramDrawing" Target="../diagrams/drawing1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2.jpeg"/><Relationship Id="rId7" Type="http://schemas.openxmlformats.org/officeDocument/2006/relationships/diagramColors" Target="../diagrams/colors1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1.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jpeg"/><Relationship Id="rId7" Type="http://schemas.openxmlformats.org/officeDocument/2006/relationships/diagramColors" Target="../diagrams/colors1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jpeg"/><Relationship Id="rId7" Type="http://schemas.openxmlformats.org/officeDocument/2006/relationships/diagramColors" Target="../diagrams/colors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lum/>
          </a:blip>
          <a:srcRect/>
          <a:stretch>
            <a:fillRect l="-8000" r="-8000"/>
          </a:stretch>
        </a:blipFill>
        <a:effectLst/>
      </p:bgPr>
    </p:bg>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971600" y="3356992"/>
            <a:ext cx="7848872" cy="2448272"/>
          </a:xfrm>
        </p:spPr>
        <p:txBody>
          <a:bodyPr rtlCol="0">
            <a:noAutofit/>
          </a:bodyPr>
          <a:lstStyle/>
          <a:p>
            <a:pPr fontAlgn="auto">
              <a:spcAft>
                <a:spcPts val="0"/>
              </a:spcAft>
              <a:defRPr/>
            </a:pPr>
            <a:r>
              <a:rPr lang="zh-TW" altLang="en-US" sz="7200" dirty="0">
                <a:solidFill>
                  <a:srgbClr val="7030A0"/>
                </a:solidFill>
                <a:latin typeface="標楷體" panose="03000509000000000000" pitchFamily="65" charset="-120"/>
                <a:ea typeface="標楷體" panose="03000509000000000000" pitchFamily="65" charset="-120"/>
              </a:rPr>
              <a:t>教學的心理學基礎</a:t>
            </a:r>
            <a:r>
              <a:rPr lang="en-US" altLang="zh-TW" sz="7200" dirty="0">
                <a:solidFill>
                  <a:srgbClr val="7030A0"/>
                </a:solidFill>
                <a:latin typeface="標楷體" panose="03000509000000000000" pitchFamily="65" charset="-120"/>
                <a:ea typeface="標楷體" panose="03000509000000000000" pitchFamily="65" charset="-120"/>
              </a:rPr>
              <a:t>II</a:t>
            </a:r>
            <a:endParaRPr lang="zh-TW" altLang="en-US" sz="7200" dirty="0">
              <a:solidFill>
                <a:srgbClr val="7030A0"/>
              </a:solidFill>
              <a:latin typeface="標楷體" panose="03000509000000000000" pitchFamily="65" charset="-120"/>
              <a:ea typeface="標楷體" panose="03000509000000000000" pitchFamily="65" charset="-120"/>
            </a:endParaRPr>
          </a:p>
        </p:txBody>
      </p:sp>
      <p:sp>
        <p:nvSpPr>
          <p:cNvPr id="6" name="矩形 5"/>
          <p:cNvSpPr/>
          <p:nvPr/>
        </p:nvSpPr>
        <p:spPr>
          <a:xfrm>
            <a:off x="395536" y="1700808"/>
            <a:ext cx="3262432" cy="1323439"/>
          </a:xfrm>
          <a:prstGeom prst="rect">
            <a:avLst/>
          </a:prstGeom>
        </p:spPr>
        <p:txBody>
          <a:bodyPr wrap="none">
            <a:spAutoFit/>
          </a:bodyPr>
          <a:lstStyle/>
          <a:p>
            <a:r>
              <a:rPr lang="zh-TW" altLang="en-US" sz="8000" dirty="0">
                <a:solidFill>
                  <a:srgbClr val="7030A0"/>
                </a:solidFill>
                <a:latin typeface="標楷體" panose="03000509000000000000" pitchFamily="65" charset="-120"/>
                <a:ea typeface="標楷體" panose="03000509000000000000" pitchFamily="65" charset="-120"/>
              </a:rPr>
              <a:t>第三章</a:t>
            </a:r>
          </a:p>
        </p:txBody>
      </p:sp>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0000"/>
            <a:lum/>
          </a:blip>
          <a:srcRect/>
          <a:stretch>
            <a:fillRect l="-8000" r="-7000"/>
          </a:stretch>
        </a:blipFill>
        <a:effectLst/>
      </p:bgPr>
    </p:bg>
    <p:spTree>
      <p:nvGrpSpPr>
        <p:cNvPr id="1" name=""/>
        <p:cNvGrpSpPr/>
        <p:nvPr/>
      </p:nvGrpSpPr>
      <p:grpSpPr>
        <a:xfrm>
          <a:off x="0" y="0"/>
          <a:ext cx="0" cy="0"/>
          <a:chOff x="0" y="0"/>
          <a:chExt cx="0" cy="0"/>
        </a:xfrm>
      </p:grpSpPr>
      <p:sp>
        <p:nvSpPr>
          <p:cNvPr id="3" name="矩形 2"/>
          <p:cNvSpPr/>
          <p:nvPr/>
        </p:nvSpPr>
        <p:spPr>
          <a:xfrm>
            <a:off x="0" y="124682"/>
            <a:ext cx="5493812" cy="646331"/>
          </a:xfrm>
          <a:prstGeom prst="rect">
            <a:avLst/>
          </a:prstGeom>
        </p:spPr>
        <p:txBody>
          <a:bodyPr wrap="none">
            <a:spAutoFit/>
          </a:bodyPr>
          <a:lstStyle/>
          <a:p>
            <a:r>
              <a:rPr lang="zh-TW" altLang="en-US" sz="3600" u="sng" dirty="0">
                <a:solidFill>
                  <a:srgbClr val="D60093"/>
                </a:solidFill>
                <a:latin typeface="標楷體" panose="03000509000000000000" pitchFamily="65" charset="-120"/>
                <a:ea typeface="標楷體" panose="03000509000000000000" pitchFamily="65" charset="-120"/>
              </a:rPr>
              <a:t>一、</a:t>
            </a:r>
            <a:r>
              <a:rPr lang="en-US" altLang="zh-TW" sz="3600" u="sng" dirty="0">
                <a:solidFill>
                  <a:srgbClr val="D60093"/>
                </a:solidFill>
                <a:latin typeface="Times New Roman" panose="02020603050405020304" pitchFamily="18" charset="0"/>
                <a:ea typeface="標楷體" panose="03000509000000000000" pitchFamily="65" charset="-120"/>
                <a:cs typeface="Times New Roman" panose="02020603050405020304" pitchFamily="18" charset="0"/>
              </a:rPr>
              <a:t>Piaget</a:t>
            </a:r>
            <a:r>
              <a:rPr lang="zh-TW" altLang="en-US" sz="3600" u="sng" dirty="0">
                <a:solidFill>
                  <a:srgbClr val="D60093"/>
                </a:solidFill>
                <a:latin typeface="標楷體" panose="03000509000000000000" pitchFamily="65" charset="-120"/>
                <a:ea typeface="標楷體" panose="03000509000000000000" pitchFamily="65" charset="-120"/>
              </a:rPr>
              <a:t>的認知發展理論</a:t>
            </a:r>
          </a:p>
        </p:txBody>
      </p:sp>
      <p:sp>
        <p:nvSpPr>
          <p:cNvPr id="8" name="矩形 7"/>
          <p:cNvSpPr/>
          <p:nvPr/>
        </p:nvSpPr>
        <p:spPr>
          <a:xfrm>
            <a:off x="-514" y="1052736"/>
            <a:ext cx="9212778" cy="584775"/>
          </a:xfrm>
          <a:prstGeom prst="rect">
            <a:avLst/>
          </a:prstGeom>
        </p:spPr>
        <p:txBody>
          <a:bodyPr wrap="none">
            <a:spAutoFit/>
          </a:bodyPr>
          <a:lstStyle/>
          <a:p>
            <a:r>
              <a:rPr lang="zh-TW" altLang="en-US" sz="3200" dirty="0">
                <a:solidFill>
                  <a:schemeClr val="accent1">
                    <a:lumMod val="25000"/>
                  </a:schemeClr>
                </a:solidFill>
                <a:latin typeface="標楷體" panose="03000509000000000000" pitchFamily="65" charset="-120"/>
                <a:ea typeface="標楷體" panose="03000509000000000000" pitchFamily="65" charset="-120"/>
              </a:rPr>
              <a:t>（三）認知發展論受到束縛的觀點主要有五個原則</a:t>
            </a:r>
          </a:p>
        </p:txBody>
      </p:sp>
      <p:graphicFrame>
        <p:nvGraphicFramePr>
          <p:cNvPr id="10" name="資料庫圖表 9"/>
          <p:cNvGraphicFramePr/>
          <p:nvPr>
            <p:extLst>
              <p:ext uri="{D42A27DB-BD31-4B8C-83A1-F6EECF244321}">
                <p14:modId xmlns:p14="http://schemas.microsoft.com/office/powerpoint/2010/main" val="4074936723"/>
              </p:ext>
            </p:extLst>
          </p:nvPr>
        </p:nvGraphicFramePr>
        <p:xfrm>
          <a:off x="121399" y="1831370"/>
          <a:ext cx="8968952" cy="50131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331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85000"/>
            <a:lum/>
          </a:blip>
          <a:srcRect/>
          <a:stretch>
            <a:fillRect l="-8000" r="-7000"/>
          </a:stretch>
        </a:blipFill>
        <a:effectLst/>
      </p:bgPr>
    </p:bg>
    <p:spTree>
      <p:nvGrpSpPr>
        <p:cNvPr id="1" name=""/>
        <p:cNvGrpSpPr/>
        <p:nvPr/>
      </p:nvGrpSpPr>
      <p:grpSpPr>
        <a:xfrm>
          <a:off x="0" y="0"/>
          <a:ext cx="0" cy="0"/>
          <a:chOff x="0" y="0"/>
          <a:chExt cx="0" cy="0"/>
        </a:xfrm>
      </p:grpSpPr>
      <p:sp>
        <p:nvSpPr>
          <p:cNvPr id="3" name="矩形 2"/>
          <p:cNvSpPr/>
          <p:nvPr/>
        </p:nvSpPr>
        <p:spPr>
          <a:xfrm>
            <a:off x="107504" y="332656"/>
            <a:ext cx="5493812" cy="646331"/>
          </a:xfrm>
          <a:prstGeom prst="rect">
            <a:avLst/>
          </a:prstGeom>
        </p:spPr>
        <p:txBody>
          <a:bodyPr wrap="none">
            <a:spAutoFit/>
          </a:bodyPr>
          <a:lstStyle/>
          <a:p>
            <a:r>
              <a:rPr lang="zh-TW" altLang="en-US" sz="3600" u="sng" dirty="0">
                <a:solidFill>
                  <a:srgbClr val="D60093"/>
                </a:solidFill>
                <a:latin typeface="標楷體" panose="03000509000000000000" pitchFamily="65" charset="-120"/>
                <a:ea typeface="標楷體" panose="03000509000000000000" pitchFamily="65" charset="-120"/>
              </a:rPr>
              <a:t>一、</a:t>
            </a:r>
            <a:r>
              <a:rPr lang="en-US" altLang="zh-TW" sz="3600" u="sng" dirty="0">
                <a:solidFill>
                  <a:srgbClr val="D60093"/>
                </a:solidFill>
                <a:latin typeface="Times New Roman" panose="02020603050405020304" pitchFamily="18" charset="0"/>
                <a:ea typeface="標楷體" panose="03000509000000000000" pitchFamily="65" charset="-120"/>
                <a:cs typeface="Times New Roman" panose="02020603050405020304" pitchFamily="18" charset="0"/>
              </a:rPr>
              <a:t>Piaget</a:t>
            </a:r>
            <a:r>
              <a:rPr lang="zh-TW" altLang="en-US" sz="3600" u="sng" dirty="0">
                <a:solidFill>
                  <a:srgbClr val="D60093"/>
                </a:solidFill>
                <a:latin typeface="標楷體" panose="03000509000000000000" pitchFamily="65" charset="-120"/>
                <a:ea typeface="標楷體" panose="03000509000000000000" pitchFamily="65" charset="-120"/>
              </a:rPr>
              <a:t>的認知發展理論</a:t>
            </a:r>
          </a:p>
        </p:txBody>
      </p:sp>
      <p:sp>
        <p:nvSpPr>
          <p:cNvPr id="8" name="矩形 7"/>
          <p:cNvSpPr/>
          <p:nvPr/>
        </p:nvSpPr>
        <p:spPr>
          <a:xfrm>
            <a:off x="423650" y="1184817"/>
            <a:ext cx="4698722" cy="584775"/>
          </a:xfrm>
          <a:prstGeom prst="rect">
            <a:avLst/>
          </a:prstGeom>
        </p:spPr>
        <p:txBody>
          <a:bodyPr wrap="none">
            <a:spAutoFit/>
          </a:bodyPr>
          <a:lstStyle/>
          <a:p>
            <a:r>
              <a:rPr lang="zh-TW" altLang="en-US" sz="3200" dirty="0">
                <a:solidFill>
                  <a:schemeClr val="accent1">
                    <a:lumMod val="25000"/>
                  </a:schemeClr>
                </a:solidFill>
                <a:latin typeface="標楷體" panose="03000509000000000000" pitchFamily="65" charset="-120"/>
                <a:ea typeface="標楷體" panose="03000509000000000000" pitchFamily="65" charset="-120"/>
              </a:rPr>
              <a:t>（四）</a:t>
            </a:r>
            <a:r>
              <a:rPr lang="en-US" altLang="zh-TW" sz="3200" dirty="0">
                <a:solidFill>
                  <a:schemeClr val="accent1">
                    <a:lumMod val="25000"/>
                  </a:schemeClr>
                </a:solidFill>
                <a:latin typeface="標楷體" panose="03000509000000000000" pitchFamily="65" charset="-120"/>
                <a:ea typeface="標楷體" panose="03000509000000000000" pitchFamily="65" charset="-120"/>
              </a:rPr>
              <a:t>Piaget</a:t>
            </a:r>
            <a:r>
              <a:rPr lang="zh-TW" altLang="en-US" sz="3200" dirty="0">
                <a:solidFill>
                  <a:schemeClr val="accent1">
                    <a:lumMod val="25000"/>
                  </a:schemeClr>
                </a:solidFill>
                <a:latin typeface="標楷體" panose="03000509000000000000" pitchFamily="65" charset="-120"/>
                <a:ea typeface="標楷體" panose="03000509000000000000" pitchFamily="65" charset="-120"/>
              </a:rPr>
              <a:t>的建構主義</a:t>
            </a:r>
          </a:p>
        </p:txBody>
      </p:sp>
      <p:graphicFrame>
        <p:nvGraphicFramePr>
          <p:cNvPr id="4" name="資料庫圖表 3"/>
          <p:cNvGraphicFramePr/>
          <p:nvPr>
            <p:extLst>
              <p:ext uri="{D42A27DB-BD31-4B8C-83A1-F6EECF244321}">
                <p14:modId xmlns:p14="http://schemas.microsoft.com/office/powerpoint/2010/main" val="3417281769"/>
              </p:ext>
            </p:extLst>
          </p:nvPr>
        </p:nvGraphicFramePr>
        <p:xfrm>
          <a:off x="755576" y="2204864"/>
          <a:ext cx="7848872" cy="38884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042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85000"/>
            <a:lum/>
          </a:blip>
          <a:srcRect/>
          <a:stretch>
            <a:fillRect l="-8000" r="-7000"/>
          </a:stretch>
        </a:blipFill>
        <a:effectLst/>
      </p:bgPr>
    </p:bg>
    <p:spTree>
      <p:nvGrpSpPr>
        <p:cNvPr id="1" name=""/>
        <p:cNvGrpSpPr/>
        <p:nvPr/>
      </p:nvGrpSpPr>
      <p:grpSpPr>
        <a:xfrm>
          <a:off x="0" y="0"/>
          <a:ext cx="0" cy="0"/>
          <a:chOff x="0" y="0"/>
          <a:chExt cx="0" cy="0"/>
        </a:xfrm>
      </p:grpSpPr>
      <p:sp>
        <p:nvSpPr>
          <p:cNvPr id="3" name="矩形 2"/>
          <p:cNvSpPr/>
          <p:nvPr/>
        </p:nvSpPr>
        <p:spPr>
          <a:xfrm>
            <a:off x="107504" y="620688"/>
            <a:ext cx="5724644" cy="646331"/>
          </a:xfrm>
          <a:prstGeom prst="rect">
            <a:avLst/>
          </a:prstGeom>
        </p:spPr>
        <p:txBody>
          <a:bodyPr wrap="none">
            <a:spAutoFit/>
          </a:bodyPr>
          <a:lstStyle/>
          <a:p>
            <a:r>
              <a:rPr lang="zh-TW" altLang="en-US" sz="3600" dirty="0">
                <a:solidFill>
                  <a:schemeClr val="bg2">
                    <a:lumMod val="75000"/>
                  </a:schemeClr>
                </a:solidFill>
                <a:latin typeface="標楷體" panose="03000509000000000000" pitchFamily="65" charset="-120"/>
                <a:ea typeface="標楷體" panose="03000509000000000000" pitchFamily="65" charset="-120"/>
              </a:rPr>
              <a:t>二、</a:t>
            </a:r>
            <a:r>
              <a:rPr lang="en-US" altLang="zh-TW" sz="3600" dirty="0">
                <a:solidFill>
                  <a:schemeClr val="bg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Bruner</a:t>
            </a:r>
            <a:r>
              <a:rPr lang="zh-TW" altLang="en-US" sz="3600" dirty="0">
                <a:solidFill>
                  <a:schemeClr val="bg2">
                    <a:lumMod val="75000"/>
                  </a:schemeClr>
                </a:solidFill>
                <a:latin typeface="標楷體" panose="03000509000000000000" pitchFamily="65" charset="-120"/>
                <a:ea typeface="標楷體" panose="03000509000000000000" pitchFamily="65" charset="-120"/>
              </a:rPr>
              <a:t>的認知發展理論</a:t>
            </a:r>
          </a:p>
        </p:txBody>
      </p:sp>
      <p:sp>
        <p:nvSpPr>
          <p:cNvPr id="2" name="矩形 1"/>
          <p:cNvSpPr/>
          <p:nvPr/>
        </p:nvSpPr>
        <p:spPr>
          <a:xfrm>
            <a:off x="683568" y="2021288"/>
            <a:ext cx="6984776" cy="3046988"/>
          </a:xfrm>
          <a:prstGeom prst="rect">
            <a:avLst/>
          </a:prstGeom>
        </p:spPr>
        <p:txBody>
          <a:bodyPr wrap="square" anchor="ctr">
            <a:spAutoFit/>
          </a:bodyPr>
          <a:lstStyle/>
          <a:p>
            <a:pPr marL="514350" indent="-514350">
              <a:buFont typeface="Wingdings" panose="05000000000000000000" pitchFamily="2" charset="2"/>
              <a:buChar char="Ø"/>
            </a:pPr>
            <a:r>
              <a:rPr lang="zh-TW" altLang="en-US" sz="3200" dirty="0">
                <a:solidFill>
                  <a:srgbClr val="080808"/>
                </a:solidFill>
                <a:latin typeface="標楷體" panose="03000509000000000000" pitchFamily="65" charset="-120"/>
                <a:ea typeface="標楷體" panose="03000509000000000000" pitchFamily="65" charset="-120"/>
                <a:cs typeface="Times New Roman" panose="02020603050405020304" pitchFamily="18" charset="0"/>
              </a:rPr>
              <a:t>（一）</a:t>
            </a:r>
            <a:r>
              <a:rPr lang="en-US" altLang="zh-TW" sz="32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Bruner</a:t>
            </a:r>
            <a:r>
              <a:rPr lang="zh-TW" altLang="en-US" sz="3200" dirty="0">
                <a:solidFill>
                  <a:srgbClr val="080808"/>
                </a:solidFill>
                <a:latin typeface="標楷體" panose="03000509000000000000" pitchFamily="65" charset="-120"/>
                <a:ea typeface="標楷體" panose="03000509000000000000" pitchFamily="65" charset="-120"/>
                <a:cs typeface="Times New Roman" panose="02020603050405020304" pitchFamily="18" charset="0"/>
              </a:rPr>
              <a:t>的認知發展理論在他的</a:t>
            </a:r>
            <a:r>
              <a:rPr lang="en-US" altLang="zh-TW" sz="3200" dirty="0">
                <a:solidFill>
                  <a:srgbClr val="080808"/>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3200" dirty="0">
                <a:solidFill>
                  <a:srgbClr val="080808"/>
                </a:solidFill>
                <a:latin typeface="標楷體" panose="03000509000000000000" pitchFamily="65" charset="-120"/>
                <a:ea typeface="標楷體" panose="03000509000000000000" pitchFamily="65" charset="-120"/>
                <a:cs typeface="Times New Roman" panose="02020603050405020304" pitchFamily="18" charset="0"/>
              </a:rPr>
              <a:t>教育歷程</a:t>
            </a:r>
            <a:r>
              <a:rPr lang="en-US" altLang="zh-TW" sz="3200" dirty="0">
                <a:solidFill>
                  <a:srgbClr val="080808"/>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3200" dirty="0">
                <a:solidFill>
                  <a:srgbClr val="080808"/>
                </a:solidFill>
                <a:latin typeface="標楷體" panose="03000509000000000000" pitchFamily="65" charset="-120"/>
                <a:ea typeface="標楷體" panose="03000509000000000000" pitchFamily="65" charset="-120"/>
                <a:cs typeface="Times New Roman" panose="02020603050405020304" pitchFamily="18" charset="0"/>
              </a:rPr>
              <a:t>（</a:t>
            </a:r>
            <a:r>
              <a:rPr lang="en-US" altLang="zh-TW" sz="32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The Process of Education</a:t>
            </a:r>
            <a:r>
              <a:rPr lang="zh-TW" altLang="en-US" sz="3200" dirty="0">
                <a:solidFill>
                  <a:srgbClr val="080808"/>
                </a:solidFill>
                <a:latin typeface="標楷體" panose="03000509000000000000" pitchFamily="65" charset="-120"/>
                <a:ea typeface="標楷體" panose="03000509000000000000" pitchFamily="65" charset="-120"/>
                <a:cs typeface="Times New Roman" panose="02020603050405020304" pitchFamily="18" charset="0"/>
              </a:rPr>
              <a:t>）一書中有句名言</a:t>
            </a:r>
            <a:r>
              <a:rPr lang="en-US" altLang="zh-TW" sz="3200" dirty="0">
                <a:solidFill>
                  <a:srgbClr val="080808"/>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3200" dirty="0">
                <a:solidFill>
                  <a:srgbClr val="080808"/>
                </a:solidFill>
                <a:latin typeface="標楷體" panose="03000509000000000000" pitchFamily="65" charset="-120"/>
                <a:ea typeface="標楷體" panose="03000509000000000000" pitchFamily="65" charset="-120"/>
                <a:cs typeface="Times New Roman" panose="02020603050405020304" pitchFamily="18" charset="0"/>
              </a:rPr>
              <a:t>「任何科目都可以任何形式教導任何年齡的任何兒童」可以看出端倪（</a:t>
            </a:r>
            <a:r>
              <a:rPr lang="en-US" altLang="zh-TW" sz="32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Bruner,1960</a:t>
            </a:r>
            <a:r>
              <a:rPr lang="zh-TW" altLang="en-US" sz="3200" dirty="0">
                <a:solidFill>
                  <a:srgbClr val="080808"/>
                </a:solidFill>
                <a:latin typeface="標楷體" panose="03000509000000000000" pitchFamily="65" charset="-120"/>
                <a:ea typeface="標楷體" panose="03000509000000000000" pitchFamily="65" charset="-120"/>
                <a:cs typeface="Times New Roman" panose="02020603050405020304" pitchFamily="18" charset="0"/>
              </a:rPr>
              <a:t>）。</a:t>
            </a:r>
          </a:p>
        </p:txBody>
      </p:sp>
    </p:spTree>
    <p:extLst>
      <p:ext uri="{BB962C8B-B14F-4D97-AF65-F5344CB8AC3E}">
        <p14:creationId xmlns:p14="http://schemas.microsoft.com/office/powerpoint/2010/main" val="410242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85000"/>
            <a:lum/>
          </a:blip>
          <a:srcRect/>
          <a:stretch>
            <a:fillRect l="-8000" r="-7000"/>
          </a:stretch>
        </a:blipFill>
        <a:effectLst/>
      </p:bgPr>
    </p:bg>
    <p:spTree>
      <p:nvGrpSpPr>
        <p:cNvPr id="1" name=""/>
        <p:cNvGrpSpPr/>
        <p:nvPr/>
      </p:nvGrpSpPr>
      <p:grpSpPr>
        <a:xfrm>
          <a:off x="0" y="0"/>
          <a:ext cx="0" cy="0"/>
          <a:chOff x="0" y="0"/>
          <a:chExt cx="0" cy="0"/>
        </a:xfrm>
      </p:grpSpPr>
      <p:sp>
        <p:nvSpPr>
          <p:cNvPr id="3" name="矩形 2"/>
          <p:cNvSpPr/>
          <p:nvPr/>
        </p:nvSpPr>
        <p:spPr>
          <a:xfrm>
            <a:off x="0" y="116632"/>
            <a:ext cx="5724644" cy="646331"/>
          </a:xfrm>
          <a:prstGeom prst="rect">
            <a:avLst/>
          </a:prstGeom>
        </p:spPr>
        <p:txBody>
          <a:bodyPr wrap="none">
            <a:spAutoFit/>
          </a:bodyPr>
          <a:lstStyle/>
          <a:p>
            <a:r>
              <a:rPr lang="zh-TW" altLang="en-US" sz="3600" u="sng" dirty="0">
                <a:solidFill>
                  <a:schemeClr val="bg2">
                    <a:lumMod val="75000"/>
                  </a:schemeClr>
                </a:solidFill>
                <a:latin typeface="標楷體" panose="03000509000000000000" pitchFamily="65" charset="-120"/>
                <a:ea typeface="標楷體" panose="03000509000000000000" pitchFamily="65" charset="-120"/>
              </a:rPr>
              <a:t>二、</a:t>
            </a:r>
            <a:r>
              <a:rPr lang="en-US" altLang="zh-TW" sz="3600" u="sng" dirty="0">
                <a:solidFill>
                  <a:schemeClr val="bg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Bruner</a:t>
            </a:r>
            <a:r>
              <a:rPr lang="zh-TW" altLang="en-US" sz="3600" u="sng" dirty="0">
                <a:solidFill>
                  <a:schemeClr val="bg2">
                    <a:lumMod val="75000"/>
                  </a:schemeClr>
                </a:solidFill>
                <a:latin typeface="標楷體" panose="03000509000000000000" pitchFamily="65" charset="-120"/>
                <a:ea typeface="標楷體" panose="03000509000000000000" pitchFamily="65" charset="-120"/>
              </a:rPr>
              <a:t>的認知發展理論</a:t>
            </a:r>
          </a:p>
        </p:txBody>
      </p:sp>
      <p:sp>
        <p:nvSpPr>
          <p:cNvPr id="2" name="矩形 1"/>
          <p:cNvSpPr/>
          <p:nvPr/>
        </p:nvSpPr>
        <p:spPr>
          <a:xfrm>
            <a:off x="153921" y="1052736"/>
            <a:ext cx="8208912" cy="584775"/>
          </a:xfrm>
          <a:prstGeom prst="rect">
            <a:avLst/>
          </a:prstGeom>
        </p:spPr>
        <p:txBody>
          <a:bodyPr wrap="square" anchor="ctr">
            <a:spAutoFit/>
          </a:bodyPr>
          <a:lstStyle/>
          <a:p>
            <a:r>
              <a:rPr lang="zh-TW" altLang="en-US" sz="3200" dirty="0">
                <a:solidFill>
                  <a:srgbClr val="080808"/>
                </a:solidFill>
                <a:latin typeface="標楷體" panose="03000509000000000000" pitchFamily="65" charset="-120"/>
                <a:ea typeface="標楷體" panose="03000509000000000000" pitchFamily="65" charset="-120"/>
                <a:cs typeface="Times New Roman" panose="02020603050405020304" pitchFamily="18" charset="0"/>
              </a:rPr>
              <a:t>（二）認知發展理論以三種表徵模式為特徵</a:t>
            </a:r>
          </a:p>
        </p:txBody>
      </p:sp>
      <p:graphicFrame>
        <p:nvGraphicFramePr>
          <p:cNvPr id="7" name="資料庫圖表 6"/>
          <p:cNvGraphicFramePr/>
          <p:nvPr>
            <p:extLst>
              <p:ext uri="{D42A27DB-BD31-4B8C-83A1-F6EECF244321}">
                <p14:modId xmlns:p14="http://schemas.microsoft.com/office/powerpoint/2010/main" val="1262949265"/>
              </p:ext>
            </p:extLst>
          </p:nvPr>
        </p:nvGraphicFramePr>
        <p:xfrm>
          <a:off x="0" y="1844824"/>
          <a:ext cx="9144000" cy="3744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矩形 7"/>
          <p:cNvSpPr/>
          <p:nvPr/>
        </p:nvSpPr>
        <p:spPr>
          <a:xfrm>
            <a:off x="539552" y="5735563"/>
            <a:ext cx="8208912" cy="892552"/>
          </a:xfrm>
          <a:prstGeom prst="rect">
            <a:avLst/>
          </a:prstGeom>
          <a:solidFill>
            <a:schemeClr val="bg1">
              <a:lumMod val="85000"/>
            </a:schemeClr>
          </a:solidFill>
        </p:spPr>
        <p:style>
          <a:lnRef idx="3">
            <a:schemeClr val="lt1"/>
          </a:lnRef>
          <a:fillRef idx="1">
            <a:schemeClr val="accent3"/>
          </a:fillRef>
          <a:effectRef idx="1">
            <a:schemeClr val="accent3"/>
          </a:effectRef>
          <a:fontRef idx="minor">
            <a:schemeClr val="lt1"/>
          </a:fontRef>
        </p:style>
        <p:txBody>
          <a:bodyPr wrap="square">
            <a:spAutoFit/>
          </a:bodyPr>
          <a:lstStyle/>
          <a:p>
            <a:r>
              <a:rPr lang="zh-TW" altLang="en-US" sz="2600" dirty="0">
                <a:solidFill>
                  <a:srgbClr val="FF0000"/>
                </a:solidFill>
                <a:latin typeface="標楷體" panose="03000509000000000000" pitchFamily="65" charset="-120"/>
                <a:ea typeface="標楷體" panose="03000509000000000000" pitchFamily="65" charset="-120"/>
              </a:rPr>
              <a:t>＊這就是為什麼任何科目可以教給任何年齡兒童的原因：它只是以發展的表徵模式呈現概念給兒童而已。</a:t>
            </a:r>
          </a:p>
        </p:txBody>
      </p:sp>
    </p:spTree>
    <p:extLst>
      <p:ext uri="{BB962C8B-B14F-4D97-AF65-F5344CB8AC3E}">
        <p14:creationId xmlns:p14="http://schemas.microsoft.com/office/powerpoint/2010/main" val="2149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85000"/>
            <a:lum/>
          </a:blip>
          <a:srcRect/>
          <a:stretch>
            <a:fillRect l="-8000" r="-7000"/>
          </a:stretch>
        </a:blipFill>
        <a:effectLst/>
      </p:bgPr>
    </p:bg>
    <p:spTree>
      <p:nvGrpSpPr>
        <p:cNvPr id="1" name=""/>
        <p:cNvGrpSpPr/>
        <p:nvPr/>
      </p:nvGrpSpPr>
      <p:grpSpPr>
        <a:xfrm>
          <a:off x="0" y="0"/>
          <a:ext cx="0" cy="0"/>
          <a:chOff x="0" y="0"/>
          <a:chExt cx="0" cy="0"/>
        </a:xfrm>
      </p:grpSpPr>
      <p:sp>
        <p:nvSpPr>
          <p:cNvPr id="3" name="矩形 2"/>
          <p:cNvSpPr/>
          <p:nvPr/>
        </p:nvSpPr>
        <p:spPr>
          <a:xfrm>
            <a:off x="35165" y="135316"/>
            <a:ext cx="5724644" cy="646331"/>
          </a:xfrm>
          <a:prstGeom prst="rect">
            <a:avLst/>
          </a:prstGeom>
        </p:spPr>
        <p:txBody>
          <a:bodyPr wrap="none">
            <a:spAutoFit/>
          </a:bodyPr>
          <a:lstStyle/>
          <a:p>
            <a:r>
              <a:rPr lang="zh-TW" altLang="en-US" sz="3600" u="sng" dirty="0">
                <a:solidFill>
                  <a:schemeClr val="bg2">
                    <a:lumMod val="75000"/>
                  </a:schemeClr>
                </a:solidFill>
                <a:latin typeface="標楷體" panose="03000509000000000000" pitchFamily="65" charset="-120"/>
                <a:ea typeface="標楷體" panose="03000509000000000000" pitchFamily="65" charset="-120"/>
              </a:rPr>
              <a:t>二、</a:t>
            </a:r>
            <a:r>
              <a:rPr lang="en-US" altLang="zh-TW" sz="3600" u="sng" dirty="0">
                <a:solidFill>
                  <a:schemeClr val="bg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Bruner</a:t>
            </a:r>
            <a:r>
              <a:rPr lang="zh-TW" altLang="en-US" sz="3600" u="sng" dirty="0">
                <a:solidFill>
                  <a:schemeClr val="bg2">
                    <a:lumMod val="75000"/>
                  </a:schemeClr>
                </a:solidFill>
                <a:latin typeface="標楷體" panose="03000509000000000000" pitchFamily="65" charset="-120"/>
                <a:ea typeface="標楷體" panose="03000509000000000000" pitchFamily="65" charset="-120"/>
              </a:rPr>
              <a:t>的認知發展理論</a:t>
            </a:r>
          </a:p>
        </p:txBody>
      </p:sp>
      <p:sp>
        <p:nvSpPr>
          <p:cNvPr id="2" name="矩形 1"/>
          <p:cNvSpPr/>
          <p:nvPr/>
        </p:nvSpPr>
        <p:spPr>
          <a:xfrm>
            <a:off x="35165" y="1124744"/>
            <a:ext cx="8208912" cy="584775"/>
          </a:xfrm>
          <a:prstGeom prst="rect">
            <a:avLst/>
          </a:prstGeom>
        </p:spPr>
        <p:txBody>
          <a:bodyPr wrap="square" anchor="ctr">
            <a:spAutoFit/>
          </a:bodyPr>
          <a:lstStyle/>
          <a:p>
            <a:r>
              <a:rPr lang="zh-TW" altLang="en-US" sz="3200" dirty="0">
                <a:solidFill>
                  <a:srgbClr val="080808"/>
                </a:solidFill>
                <a:latin typeface="標楷體" panose="03000509000000000000" pitchFamily="65" charset="-120"/>
                <a:ea typeface="標楷體" panose="03000509000000000000" pitchFamily="65" charset="-120"/>
                <a:cs typeface="Times New Roman" panose="02020603050405020304" pitchFamily="18" charset="0"/>
              </a:rPr>
              <a:t>（三）結構主義的觀點</a:t>
            </a:r>
          </a:p>
        </p:txBody>
      </p:sp>
      <p:graphicFrame>
        <p:nvGraphicFramePr>
          <p:cNvPr id="5" name="資料庫圖表 4"/>
          <p:cNvGraphicFramePr/>
          <p:nvPr>
            <p:extLst>
              <p:ext uri="{D42A27DB-BD31-4B8C-83A1-F6EECF244321}">
                <p14:modId xmlns:p14="http://schemas.microsoft.com/office/powerpoint/2010/main" val="3263411966"/>
              </p:ext>
            </p:extLst>
          </p:nvPr>
        </p:nvGraphicFramePr>
        <p:xfrm>
          <a:off x="1187624" y="2060848"/>
          <a:ext cx="7416824"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1770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5000"/>
            <a:lum/>
          </a:blip>
          <a:srcRect/>
          <a:stretch>
            <a:fillRect l="-8000" r="-7000"/>
          </a:stretch>
        </a:blipFill>
        <a:effectLst/>
      </p:bgPr>
    </p:bg>
    <p:spTree>
      <p:nvGrpSpPr>
        <p:cNvPr id="1" name=""/>
        <p:cNvGrpSpPr/>
        <p:nvPr/>
      </p:nvGrpSpPr>
      <p:grpSpPr>
        <a:xfrm>
          <a:off x="0" y="0"/>
          <a:ext cx="0" cy="0"/>
          <a:chOff x="0" y="0"/>
          <a:chExt cx="0" cy="0"/>
        </a:xfrm>
      </p:grpSpPr>
      <p:sp>
        <p:nvSpPr>
          <p:cNvPr id="3" name="矩形 2"/>
          <p:cNvSpPr/>
          <p:nvPr/>
        </p:nvSpPr>
        <p:spPr>
          <a:xfrm>
            <a:off x="35165" y="135316"/>
            <a:ext cx="5724644" cy="646331"/>
          </a:xfrm>
          <a:prstGeom prst="rect">
            <a:avLst/>
          </a:prstGeom>
        </p:spPr>
        <p:txBody>
          <a:bodyPr wrap="none">
            <a:spAutoFit/>
          </a:bodyPr>
          <a:lstStyle/>
          <a:p>
            <a:r>
              <a:rPr lang="zh-TW" altLang="en-US" sz="3600" u="sng" dirty="0">
                <a:solidFill>
                  <a:schemeClr val="bg2">
                    <a:lumMod val="75000"/>
                  </a:schemeClr>
                </a:solidFill>
                <a:latin typeface="標楷體" panose="03000509000000000000" pitchFamily="65" charset="-120"/>
                <a:ea typeface="標楷體" panose="03000509000000000000" pitchFamily="65" charset="-120"/>
              </a:rPr>
              <a:t>二、</a:t>
            </a:r>
            <a:r>
              <a:rPr lang="en-US" altLang="zh-TW" sz="3600" u="sng" dirty="0">
                <a:solidFill>
                  <a:schemeClr val="bg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Bruner</a:t>
            </a:r>
            <a:r>
              <a:rPr lang="zh-TW" altLang="en-US" sz="3600" u="sng" dirty="0">
                <a:solidFill>
                  <a:schemeClr val="bg2">
                    <a:lumMod val="75000"/>
                  </a:schemeClr>
                </a:solidFill>
                <a:latin typeface="標楷體" panose="03000509000000000000" pitchFamily="65" charset="-120"/>
                <a:ea typeface="標楷體" panose="03000509000000000000" pitchFamily="65" charset="-120"/>
              </a:rPr>
              <a:t>的認知發展理論</a:t>
            </a:r>
          </a:p>
        </p:txBody>
      </p:sp>
      <p:sp>
        <p:nvSpPr>
          <p:cNvPr id="2" name="矩形 1"/>
          <p:cNvSpPr/>
          <p:nvPr/>
        </p:nvSpPr>
        <p:spPr>
          <a:xfrm>
            <a:off x="179512" y="1052736"/>
            <a:ext cx="8353259" cy="1077218"/>
          </a:xfrm>
          <a:prstGeom prst="rect">
            <a:avLst/>
          </a:prstGeom>
        </p:spPr>
        <p:txBody>
          <a:bodyPr wrap="square" anchor="ctr">
            <a:spAutoFit/>
          </a:bodyPr>
          <a:lstStyle/>
          <a:p>
            <a:r>
              <a:rPr lang="zh-TW" altLang="en-US" sz="3200" dirty="0">
                <a:solidFill>
                  <a:srgbClr val="080808"/>
                </a:solidFill>
                <a:latin typeface="標楷體" panose="03000509000000000000" pitchFamily="65" charset="-120"/>
                <a:ea typeface="標楷體" panose="03000509000000000000" pitchFamily="65" charset="-120"/>
                <a:cs typeface="Times New Roman" panose="02020603050405020304" pitchFamily="18" charset="0"/>
              </a:rPr>
              <a:t>（四）</a:t>
            </a:r>
            <a:r>
              <a:rPr lang="en-US" altLang="zh-TW" sz="3200" dirty="0">
                <a:solidFill>
                  <a:srgbClr val="080808"/>
                </a:solidFill>
                <a:latin typeface="Times New Roman" panose="02020603050405020304" pitchFamily="18" charset="0"/>
                <a:ea typeface="標楷體" panose="03000509000000000000" pitchFamily="65" charset="-120"/>
                <a:cs typeface="Times New Roman" panose="02020603050405020304" pitchFamily="18" charset="0"/>
              </a:rPr>
              <a:t>Bruner</a:t>
            </a:r>
            <a:r>
              <a:rPr lang="zh-TW" altLang="en-US" sz="3200" dirty="0">
                <a:solidFill>
                  <a:srgbClr val="080808"/>
                </a:solidFill>
                <a:latin typeface="標楷體" panose="03000509000000000000" pitchFamily="65" charset="-120"/>
                <a:ea typeface="標楷體" panose="03000509000000000000" pitchFamily="65" charset="-120"/>
                <a:cs typeface="Times New Roman" panose="02020603050405020304" pitchFamily="18" charset="0"/>
              </a:rPr>
              <a:t>認為學習的行為是由三個相關聯的歷程組成</a:t>
            </a:r>
          </a:p>
        </p:txBody>
      </p:sp>
      <p:graphicFrame>
        <p:nvGraphicFramePr>
          <p:cNvPr id="5" name="資料庫圖表 4"/>
          <p:cNvGraphicFramePr/>
          <p:nvPr>
            <p:extLst>
              <p:ext uri="{D42A27DB-BD31-4B8C-83A1-F6EECF244321}">
                <p14:modId xmlns:p14="http://schemas.microsoft.com/office/powerpoint/2010/main" val="1249059321"/>
              </p:ext>
            </p:extLst>
          </p:nvPr>
        </p:nvGraphicFramePr>
        <p:xfrm>
          <a:off x="467544" y="2420888"/>
          <a:ext cx="8496944" cy="43204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7456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5000"/>
            <a:lum/>
          </a:blip>
          <a:srcRect/>
          <a:stretch>
            <a:fillRect l="-8000" r="-17000"/>
          </a:stretch>
        </a:blipFill>
        <a:effectLst/>
      </p:bgPr>
    </p:bg>
    <p:spTree>
      <p:nvGrpSpPr>
        <p:cNvPr id="1" name=""/>
        <p:cNvGrpSpPr/>
        <p:nvPr/>
      </p:nvGrpSpPr>
      <p:grpSpPr>
        <a:xfrm>
          <a:off x="0" y="0"/>
          <a:ext cx="0" cy="0"/>
          <a:chOff x="0" y="0"/>
          <a:chExt cx="0" cy="0"/>
        </a:xfrm>
      </p:grpSpPr>
      <p:sp>
        <p:nvSpPr>
          <p:cNvPr id="3" name="矩形 2"/>
          <p:cNvSpPr/>
          <p:nvPr/>
        </p:nvSpPr>
        <p:spPr>
          <a:xfrm>
            <a:off x="23760" y="135315"/>
            <a:ext cx="8032968" cy="646331"/>
          </a:xfrm>
          <a:prstGeom prst="rect">
            <a:avLst/>
          </a:prstGeom>
        </p:spPr>
        <p:txBody>
          <a:bodyPr wrap="none">
            <a:spAutoFit/>
          </a:bodyPr>
          <a:lstStyle/>
          <a:p>
            <a:r>
              <a:rPr lang="zh-TW" altLang="en-US" sz="3600" dirty="0">
                <a:solidFill>
                  <a:schemeClr val="tx2">
                    <a:lumMod val="50000"/>
                  </a:schemeClr>
                </a:solidFill>
                <a:latin typeface="標楷體" panose="03000509000000000000" pitchFamily="65" charset="-120"/>
                <a:ea typeface="標楷體" panose="03000509000000000000" pitchFamily="65" charset="-120"/>
              </a:rPr>
              <a:t>三、</a:t>
            </a:r>
            <a:r>
              <a:rPr lang="en-US" altLang="zh-TW" sz="3600"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Vygotsky</a:t>
            </a:r>
            <a:r>
              <a:rPr lang="zh-TW" altLang="en-US" sz="3600" dirty="0">
                <a:solidFill>
                  <a:schemeClr val="tx2">
                    <a:lumMod val="50000"/>
                  </a:schemeClr>
                </a:solidFill>
                <a:latin typeface="標楷體" panose="03000509000000000000" pitchFamily="65" charset="-120"/>
                <a:ea typeface="標楷體" panose="03000509000000000000" pitchFamily="65" charset="-120"/>
              </a:rPr>
              <a:t>的文化</a:t>
            </a:r>
            <a:r>
              <a:rPr lang="en-US" altLang="zh-TW" sz="3600" dirty="0">
                <a:solidFill>
                  <a:schemeClr val="tx2">
                    <a:lumMod val="50000"/>
                  </a:schemeClr>
                </a:solidFill>
                <a:latin typeface="標楷體" panose="03000509000000000000" pitchFamily="65" charset="-120"/>
                <a:ea typeface="標楷體" panose="03000509000000000000" pitchFamily="65" charset="-120"/>
              </a:rPr>
              <a:t>――</a:t>
            </a:r>
            <a:r>
              <a:rPr lang="zh-TW" altLang="en-US" sz="3600" dirty="0">
                <a:solidFill>
                  <a:schemeClr val="tx2">
                    <a:lumMod val="50000"/>
                  </a:schemeClr>
                </a:solidFill>
                <a:latin typeface="標楷體" panose="03000509000000000000" pitchFamily="65" charset="-120"/>
                <a:ea typeface="標楷體" panose="03000509000000000000" pitchFamily="65" charset="-120"/>
              </a:rPr>
              <a:t>歷史發展理論</a:t>
            </a:r>
          </a:p>
        </p:txBody>
      </p:sp>
      <p:sp>
        <p:nvSpPr>
          <p:cNvPr id="2" name="矩形 1"/>
          <p:cNvSpPr/>
          <p:nvPr/>
        </p:nvSpPr>
        <p:spPr>
          <a:xfrm>
            <a:off x="35165" y="940729"/>
            <a:ext cx="8353259" cy="584775"/>
          </a:xfrm>
          <a:prstGeom prst="rect">
            <a:avLst/>
          </a:prstGeom>
        </p:spPr>
        <p:txBody>
          <a:bodyPr wrap="square" anchor="ctr">
            <a:spAutoFit/>
          </a:bodyPr>
          <a:lstStyle/>
          <a:p>
            <a:r>
              <a:rPr lang="zh-TW" altLang="en-US" sz="3200" dirty="0">
                <a:solidFill>
                  <a:srgbClr val="080808"/>
                </a:solidFill>
                <a:latin typeface="標楷體" panose="03000509000000000000" pitchFamily="65" charset="-120"/>
                <a:ea typeface="標楷體" panose="03000509000000000000" pitchFamily="65" charset="-120"/>
                <a:cs typeface="Times New Roman" panose="02020603050405020304" pitchFamily="18" charset="0"/>
              </a:rPr>
              <a:t>（一）近似發展區</a:t>
            </a:r>
          </a:p>
        </p:txBody>
      </p:sp>
      <p:graphicFrame>
        <p:nvGraphicFramePr>
          <p:cNvPr id="5" name="資料庫圖表 4"/>
          <p:cNvGraphicFramePr/>
          <p:nvPr>
            <p:extLst>
              <p:ext uri="{D42A27DB-BD31-4B8C-83A1-F6EECF244321}">
                <p14:modId xmlns:p14="http://schemas.microsoft.com/office/powerpoint/2010/main" val="2444258043"/>
              </p:ext>
            </p:extLst>
          </p:nvPr>
        </p:nvGraphicFramePr>
        <p:xfrm>
          <a:off x="251520" y="1628800"/>
          <a:ext cx="8712968" cy="51469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456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5000"/>
            <a:lum/>
          </a:blip>
          <a:srcRect/>
          <a:stretch>
            <a:fillRect l="-8000" r="-17000"/>
          </a:stretch>
        </a:blipFill>
        <a:effectLst/>
      </p:bgPr>
    </p:bg>
    <p:spTree>
      <p:nvGrpSpPr>
        <p:cNvPr id="1" name=""/>
        <p:cNvGrpSpPr/>
        <p:nvPr/>
      </p:nvGrpSpPr>
      <p:grpSpPr>
        <a:xfrm>
          <a:off x="0" y="0"/>
          <a:ext cx="0" cy="0"/>
          <a:chOff x="0" y="0"/>
          <a:chExt cx="0" cy="0"/>
        </a:xfrm>
      </p:grpSpPr>
      <p:sp>
        <p:nvSpPr>
          <p:cNvPr id="3" name="矩形 2"/>
          <p:cNvSpPr/>
          <p:nvPr/>
        </p:nvSpPr>
        <p:spPr>
          <a:xfrm>
            <a:off x="23760" y="135315"/>
            <a:ext cx="8032968" cy="646331"/>
          </a:xfrm>
          <a:prstGeom prst="rect">
            <a:avLst/>
          </a:prstGeom>
        </p:spPr>
        <p:txBody>
          <a:bodyPr wrap="none">
            <a:spAutoFit/>
          </a:bodyPr>
          <a:lstStyle/>
          <a:p>
            <a:r>
              <a:rPr lang="zh-TW" altLang="en-US" sz="3600" u="sng" dirty="0">
                <a:solidFill>
                  <a:schemeClr val="tx2">
                    <a:lumMod val="50000"/>
                  </a:schemeClr>
                </a:solidFill>
                <a:latin typeface="標楷體" panose="03000509000000000000" pitchFamily="65" charset="-120"/>
                <a:ea typeface="標楷體" panose="03000509000000000000" pitchFamily="65" charset="-120"/>
              </a:rPr>
              <a:t>三、</a:t>
            </a:r>
            <a:r>
              <a:rPr lang="en-US" altLang="zh-TW" sz="3600" u="sng"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Vygotsky</a:t>
            </a:r>
            <a:r>
              <a:rPr lang="zh-TW" altLang="en-US" sz="3600" u="sng" dirty="0">
                <a:solidFill>
                  <a:schemeClr val="tx2">
                    <a:lumMod val="50000"/>
                  </a:schemeClr>
                </a:solidFill>
                <a:latin typeface="標楷體" panose="03000509000000000000" pitchFamily="65" charset="-120"/>
                <a:ea typeface="標楷體" panose="03000509000000000000" pitchFamily="65" charset="-120"/>
              </a:rPr>
              <a:t>的文化</a:t>
            </a:r>
            <a:r>
              <a:rPr lang="en-US" altLang="zh-TW" sz="3600" u="sng" dirty="0">
                <a:solidFill>
                  <a:schemeClr val="tx2">
                    <a:lumMod val="50000"/>
                  </a:schemeClr>
                </a:solidFill>
                <a:latin typeface="標楷體" panose="03000509000000000000" pitchFamily="65" charset="-120"/>
                <a:ea typeface="標楷體" panose="03000509000000000000" pitchFamily="65" charset="-120"/>
              </a:rPr>
              <a:t>――</a:t>
            </a:r>
            <a:r>
              <a:rPr lang="zh-TW" altLang="en-US" sz="3600" u="sng" dirty="0">
                <a:solidFill>
                  <a:schemeClr val="tx2">
                    <a:lumMod val="50000"/>
                  </a:schemeClr>
                </a:solidFill>
                <a:latin typeface="標楷體" panose="03000509000000000000" pitchFamily="65" charset="-120"/>
                <a:ea typeface="標楷體" panose="03000509000000000000" pitchFamily="65" charset="-120"/>
              </a:rPr>
              <a:t>歷史發展理論</a:t>
            </a:r>
          </a:p>
        </p:txBody>
      </p:sp>
      <p:sp>
        <p:nvSpPr>
          <p:cNvPr id="2" name="矩形 1"/>
          <p:cNvSpPr/>
          <p:nvPr/>
        </p:nvSpPr>
        <p:spPr>
          <a:xfrm>
            <a:off x="35165" y="940729"/>
            <a:ext cx="8353259" cy="584775"/>
          </a:xfrm>
          <a:prstGeom prst="rect">
            <a:avLst/>
          </a:prstGeom>
        </p:spPr>
        <p:txBody>
          <a:bodyPr wrap="square" anchor="ctr">
            <a:spAutoFit/>
          </a:bodyPr>
          <a:lstStyle/>
          <a:p>
            <a:r>
              <a:rPr lang="zh-TW" altLang="en-US" sz="3200" dirty="0">
                <a:solidFill>
                  <a:srgbClr val="080808"/>
                </a:solidFill>
                <a:latin typeface="標楷體" panose="03000509000000000000" pitchFamily="65" charset="-120"/>
                <a:ea typeface="標楷體" panose="03000509000000000000" pitchFamily="65" charset="-120"/>
                <a:cs typeface="Times New Roman" panose="02020603050405020304" pitchFamily="18" charset="0"/>
              </a:rPr>
              <a:t>（二）學習理論評述</a:t>
            </a:r>
          </a:p>
        </p:txBody>
      </p:sp>
      <p:sp>
        <p:nvSpPr>
          <p:cNvPr id="4" name="矩形 3"/>
          <p:cNvSpPr/>
          <p:nvPr/>
        </p:nvSpPr>
        <p:spPr>
          <a:xfrm>
            <a:off x="449796" y="1652681"/>
            <a:ext cx="8244408" cy="289310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TW" sz="2600" dirty="0">
                <a:solidFill>
                  <a:srgbClr val="080808"/>
                </a:solidFill>
                <a:latin typeface="標楷體" panose="03000509000000000000" pitchFamily="65" charset="-120"/>
                <a:ea typeface="標楷體" panose="03000509000000000000" pitchFamily="65" charset="-120"/>
              </a:rPr>
              <a:t>Vygotsky</a:t>
            </a:r>
            <a:r>
              <a:rPr lang="zh-TW" altLang="en-US" sz="2600" dirty="0">
                <a:solidFill>
                  <a:srgbClr val="080808"/>
                </a:solidFill>
                <a:latin typeface="標楷體" panose="03000509000000000000" pitchFamily="65" charset="-120"/>
                <a:ea typeface="標楷體" panose="03000509000000000000" pitchFamily="65" charset="-120"/>
              </a:rPr>
              <a:t>與</a:t>
            </a:r>
            <a:r>
              <a:rPr lang="en-US" altLang="zh-TW" sz="2600" dirty="0">
                <a:solidFill>
                  <a:srgbClr val="080808"/>
                </a:solidFill>
                <a:latin typeface="標楷體" panose="03000509000000000000" pitchFamily="65" charset="-120"/>
                <a:ea typeface="標楷體" panose="03000509000000000000" pitchFamily="65" charset="-120"/>
              </a:rPr>
              <a:t>Piaget</a:t>
            </a:r>
            <a:r>
              <a:rPr lang="zh-TW" altLang="en-US" sz="2600" dirty="0">
                <a:solidFill>
                  <a:srgbClr val="080808"/>
                </a:solidFill>
                <a:latin typeface="標楷體" panose="03000509000000000000" pitchFamily="65" charset="-120"/>
                <a:ea typeface="標楷體" panose="03000509000000000000" pitchFamily="65" charset="-120"/>
              </a:rPr>
              <a:t>的理論同屬認知發展理論，但二者對於認知發展的歷程採取不同的看法。</a:t>
            </a:r>
            <a:endParaRPr lang="en-US" altLang="zh-TW" sz="2600" dirty="0">
              <a:solidFill>
                <a:srgbClr val="080808"/>
              </a:solidFill>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u"/>
            </a:pPr>
            <a:r>
              <a:rPr lang="en-US" altLang="zh-TW" sz="2600" dirty="0">
                <a:solidFill>
                  <a:srgbClr val="080808"/>
                </a:solidFill>
                <a:latin typeface="標楷體" panose="03000509000000000000" pitchFamily="65" charset="-120"/>
                <a:ea typeface="標楷體" panose="03000509000000000000" pitchFamily="65" charset="-120"/>
              </a:rPr>
              <a:t>Piaget</a:t>
            </a:r>
            <a:r>
              <a:rPr lang="zh-TW" altLang="en-US" sz="2600" dirty="0">
                <a:solidFill>
                  <a:srgbClr val="080808"/>
                </a:solidFill>
                <a:latin typeface="標楷體" panose="03000509000000000000" pitchFamily="65" charset="-120"/>
                <a:ea typeface="標楷體" panose="03000509000000000000" pitchFamily="65" charset="-120"/>
              </a:rPr>
              <a:t>認為兒童必須進入某一階段才能完成特殊認知活動；</a:t>
            </a:r>
            <a:endParaRPr lang="en-US" altLang="zh-TW" sz="2600" dirty="0">
              <a:solidFill>
                <a:srgbClr val="080808"/>
              </a:solidFill>
              <a:latin typeface="標楷體" panose="03000509000000000000" pitchFamily="65" charset="-120"/>
              <a:ea typeface="標楷體" panose="03000509000000000000" pitchFamily="65" charset="-120"/>
            </a:endParaRPr>
          </a:p>
          <a:p>
            <a:pPr marL="457200" indent="-457200">
              <a:buFont typeface="Wingdings" panose="05000000000000000000" pitchFamily="2" charset="2"/>
              <a:buChar char="u"/>
            </a:pPr>
            <a:r>
              <a:rPr lang="en-US" altLang="zh-TW" sz="2600" dirty="0">
                <a:solidFill>
                  <a:srgbClr val="080808"/>
                </a:solidFill>
                <a:latin typeface="標楷體" panose="03000509000000000000" pitchFamily="65" charset="-120"/>
                <a:ea typeface="標楷體" panose="03000509000000000000" pitchFamily="65" charset="-120"/>
              </a:rPr>
              <a:t>Vygotsky</a:t>
            </a:r>
            <a:r>
              <a:rPr lang="zh-TW" altLang="en-US" sz="2600" dirty="0">
                <a:solidFill>
                  <a:srgbClr val="080808"/>
                </a:solidFill>
                <a:latin typeface="標楷體" panose="03000509000000000000" pitchFamily="65" charset="-120"/>
                <a:ea typeface="標楷體" panose="03000509000000000000" pitchFamily="65" charset="-120"/>
              </a:rPr>
              <a:t>則持相反的觀點。他相信兒童在某一發展階段之前，由於與社會互動的結果常常能夠表現某種認知的動作。</a:t>
            </a: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4581128"/>
            <a:ext cx="9145016"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52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wipe(left)">
                                      <p:cBhvr>
                                        <p:cTn id="1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5000"/>
            <a:lum/>
          </a:blip>
          <a:srcRect/>
          <a:stretch>
            <a:fillRect l="-8000" r="-17000"/>
          </a:stretch>
        </a:blipFill>
        <a:effectLst/>
      </p:bgPr>
    </p:bg>
    <p:spTree>
      <p:nvGrpSpPr>
        <p:cNvPr id="1" name=""/>
        <p:cNvGrpSpPr/>
        <p:nvPr/>
      </p:nvGrpSpPr>
      <p:grpSpPr>
        <a:xfrm>
          <a:off x="0" y="0"/>
          <a:ext cx="0" cy="0"/>
          <a:chOff x="0" y="0"/>
          <a:chExt cx="0" cy="0"/>
        </a:xfrm>
      </p:grpSpPr>
      <p:sp>
        <p:nvSpPr>
          <p:cNvPr id="3" name="矩形 2"/>
          <p:cNvSpPr/>
          <p:nvPr/>
        </p:nvSpPr>
        <p:spPr>
          <a:xfrm>
            <a:off x="187211" y="404664"/>
            <a:ext cx="5955476" cy="646331"/>
          </a:xfrm>
          <a:prstGeom prst="rect">
            <a:avLst/>
          </a:prstGeom>
        </p:spPr>
        <p:txBody>
          <a:bodyPr wrap="none">
            <a:spAutoFit/>
          </a:bodyPr>
          <a:lstStyle/>
          <a:p>
            <a:r>
              <a:rPr lang="zh-TW" altLang="en-US" sz="3600" dirty="0">
                <a:solidFill>
                  <a:schemeClr val="accent6">
                    <a:lumMod val="50000"/>
                  </a:schemeClr>
                </a:solidFill>
                <a:latin typeface="標楷體" panose="03000509000000000000" pitchFamily="65" charset="-120"/>
                <a:ea typeface="標楷體" panose="03000509000000000000" pitchFamily="65" charset="-120"/>
              </a:rPr>
              <a:t>四、</a:t>
            </a:r>
            <a:r>
              <a:rPr lang="en-US" altLang="zh-TW" sz="3600" dirty="0">
                <a:solidFill>
                  <a:schemeClr val="accent6">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Bandura</a:t>
            </a:r>
            <a:r>
              <a:rPr lang="zh-TW" altLang="en-US" sz="3600" dirty="0">
                <a:solidFill>
                  <a:schemeClr val="accent6">
                    <a:lumMod val="50000"/>
                  </a:schemeClr>
                </a:solidFill>
                <a:latin typeface="標楷體" panose="03000509000000000000" pitchFamily="65" charset="-120"/>
                <a:ea typeface="標楷體" panose="03000509000000000000" pitchFamily="65" charset="-120"/>
              </a:rPr>
              <a:t>的社會學習理論</a:t>
            </a:r>
          </a:p>
        </p:txBody>
      </p:sp>
      <p:graphicFrame>
        <p:nvGraphicFramePr>
          <p:cNvPr id="6" name="資料庫圖表 5"/>
          <p:cNvGraphicFramePr/>
          <p:nvPr>
            <p:extLst>
              <p:ext uri="{D42A27DB-BD31-4B8C-83A1-F6EECF244321}">
                <p14:modId xmlns:p14="http://schemas.microsoft.com/office/powerpoint/2010/main" val="86617238"/>
              </p:ext>
            </p:extLst>
          </p:nvPr>
        </p:nvGraphicFramePr>
        <p:xfrm>
          <a:off x="205542" y="1988840"/>
          <a:ext cx="8532440" cy="36724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5692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5000"/>
            <a:lum/>
          </a:blip>
          <a:srcRect/>
          <a:stretch>
            <a:fillRect l="-8000" r="-17000"/>
          </a:stretch>
        </a:blipFill>
        <a:effectLst/>
      </p:bgPr>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338" y="1988082"/>
            <a:ext cx="8132763" cy="488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79512" y="260648"/>
            <a:ext cx="5955476" cy="646331"/>
          </a:xfrm>
          <a:prstGeom prst="rect">
            <a:avLst/>
          </a:prstGeom>
        </p:spPr>
        <p:txBody>
          <a:bodyPr wrap="none">
            <a:spAutoFit/>
          </a:bodyPr>
          <a:lstStyle/>
          <a:p>
            <a:r>
              <a:rPr lang="zh-TW" altLang="en-US" sz="3600" u="sng" dirty="0">
                <a:solidFill>
                  <a:schemeClr val="accent6">
                    <a:lumMod val="50000"/>
                  </a:schemeClr>
                </a:solidFill>
                <a:latin typeface="標楷體" panose="03000509000000000000" pitchFamily="65" charset="-120"/>
                <a:ea typeface="標楷體" panose="03000509000000000000" pitchFamily="65" charset="-120"/>
              </a:rPr>
              <a:t>四、</a:t>
            </a:r>
            <a:r>
              <a:rPr lang="en-US" altLang="zh-TW" sz="3600" u="sng" dirty="0">
                <a:solidFill>
                  <a:schemeClr val="accent6">
                    <a:lumMod val="50000"/>
                  </a:schemeClr>
                </a:solidFill>
                <a:latin typeface="標楷體" panose="03000509000000000000" pitchFamily="65" charset="-120"/>
                <a:ea typeface="標楷體" panose="03000509000000000000" pitchFamily="65" charset="-120"/>
              </a:rPr>
              <a:t>Bandura</a:t>
            </a:r>
            <a:r>
              <a:rPr lang="zh-TW" altLang="en-US" sz="3600" u="sng" dirty="0">
                <a:solidFill>
                  <a:schemeClr val="accent6">
                    <a:lumMod val="50000"/>
                  </a:schemeClr>
                </a:solidFill>
                <a:latin typeface="標楷體" panose="03000509000000000000" pitchFamily="65" charset="-120"/>
                <a:ea typeface="標楷體" panose="03000509000000000000" pitchFamily="65" charset="-120"/>
              </a:rPr>
              <a:t>的社會學習理論</a:t>
            </a:r>
          </a:p>
        </p:txBody>
      </p:sp>
      <p:sp>
        <p:nvSpPr>
          <p:cNvPr id="2" name="矩形 1"/>
          <p:cNvSpPr/>
          <p:nvPr/>
        </p:nvSpPr>
        <p:spPr>
          <a:xfrm>
            <a:off x="634291" y="1251933"/>
            <a:ext cx="3877985" cy="584775"/>
          </a:xfrm>
          <a:prstGeom prst="rect">
            <a:avLst/>
          </a:prstGeom>
        </p:spPr>
        <p:txBody>
          <a:bodyPr wrap="none">
            <a:spAutoFit/>
          </a:bodyPr>
          <a:lstStyle/>
          <a:p>
            <a:r>
              <a:rPr lang="zh-TW" altLang="en-US" sz="3200" dirty="0">
                <a:solidFill>
                  <a:srgbClr val="080808"/>
                </a:solidFill>
                <a:latin typeface="標楷體" panose="03000509000000000000" pitchFamily="65" charset="-120"/>
                <a:ea typeface="標楷體" panose="03000509000000000000" pitchFamily="65" charset="-120"/>
              </a:rPr>
              <a:t>（三）自我調適歷程</a:t>
            </a:r>
          </a:p>
        </p:txBody>
      </p:sp>
      <p:graphicFrame>
        <p:nvGraphicFramePr>
          <p:cNvPr id="6" name="資料庫圖表 5"/>
          <p:cNvGraphicFramePr/>
          <p:nvPr>
            <p:extLst>
              <p:ext uri="{D42A27DB-BD31-4B8C-83A1-F6EECF244321}">
                <p14:modId xmlns:p14="http://schemas.microsoft.com/office/powerpoint/2010/main" val="2935381034"/>
              </p:ext>
            </p:extLst>
          </p:nvPr>
        </p:nvGraphicFramePr>
        <p:xfrm>
          <a:off x="899592" y="2060848"/>
          <a:ext cx="7776864" cy="433573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3686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par>
                                <p:cTn id="12" presetID="14" presetClass="entr" presetSubtype="5" fill="hold" nodeType="with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randombar(vertical)">
                                      <p:cBhvr>
                                        <p:cTn id="14"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6" grpId="1">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alphaModFix amt="85000"/>
            <a:lum/>
          </a:blip>
          <a:srcRect/>
          <a:stretch>
            <a:fillRect l="-8000" r="-7000"/>
          </a:stretch>
        </a:blipFill>
        <a:effectLst/>
      </p:bgPr>
    </p:bg>
    <p:spTree>
      <p:nvGrpSpPr>
        <p:cNvPr id="1" name=""/>
        <p:cNvGrpSpPr/>
        <p:nvPr/>
      </p:nvGrpSpPr>
      <p:grpSpPr>
        <a:xfrm>
          <a:off x="0" y="0"/>
          <a:ext cx="0" cy="0"/>
          <a:chOff x="0" y="0"/>
          <a:chExt cx="0" cy="0"/>
        </a:xfrm>
      </p:grpSpPr>
      <p:sp>
        <p:nvSpPr>
          <p:cNvPr id="4" name="標題 3"/>
          <p:cNvSpPr>
            <a:spLocks noGrp="1"/>
          </p:cNvSpPr>
          <p:nvPr>
            <p:ph type="title"/>
          </p:nvPr>
        </p:nvSpPr>
        <p:spPr>
          <a:xfrm>
            <a:off x="323528" y="1484784"/>
            <a:ext cx="8229600" cy="923330"/>
          </a:xfrm>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spAutoFit/>
          </a:bodyPr>
          <a:lstStyle/>
          <a:p>
            <a:pPr fontAlgn="auto">
              <a:spcAft>
                <a:spcPts val="0"/>
              </a:spcAft>
              <a:defRPr/>
            </a:pPr>
            <a:r>
              <a:rPr lang="zh-TW" altLang="en-US" sz="5400" dirty="0">
                <a:solidFill>
                  <a:schemeClr val="accent1">
                    <a:lumMod val="25000"/>
                  </a:schemeClr>
                </a:solidFill>
                <a:latin typeface="標楷體" panose="03000509000000000000" pitchFamily="65" charset="-120"/>
                <a:ea typeface="標楷體" panose="03000509000000000000" pitchFamily="65" charset="-120"/>
              </a:rPr>
              <a:t>貳、認知學派</a:t>
            </a:r>
          </a:p>
        </p:txBody>
      </p:sp>
      <p:sp>
        <p:nvSpPr>
          <p:cNvPr id="2" name="內容版面配置區 1"/>
          <p:cNvSpPr>
            <a:spLocks noGrp="1"/>
          </p:cNvSpPr>
          <p:nvPr>
            <p:ph idx="1"/>
          </p:nvPr>
        </p:nvSpPr>
        <p:spPr>
          <a:xfrm>
            <a:off x="179512" y="3140968"/>
            <a:ext cx="9073008" cy="1728192"/>
          </a:xfrm>
        </p:spPr>
        <p:txBody>
          <a:bodyPr anchor="ctr"/>
          <a:lstStyle/>
          <a:p>
            <a:pPr>
              <a:buFont typeface="Wingdings" panose="05000000000000000000" pitchFamily="2" charset="2"/>
              <a:buChar char="Ø"/>
            </a:pPr>
            <a:r>
              <a:rPr lang="zh-TW" altLang="en-US" sz="2800" dirty="0">
                <a:solidFill>
                  <a:schemeClr val="accent6">
                    <a:lumMod val="50000"/>
                  </a:schemeClr>
                </a:solidFill>
                <a:latin typeface="標楷體" panose="03000509000000000000" pitchFamily="65" charset="-120"/>
                <a:ea typeface="標楷體" panose="03000509000000000000" pitchFamily="65" charset="-120"/>
              </a:rPr>
              <a:t>認知學派的理論著重在不可觀察的心理來歷程及大腦儲存的訊息。個體的思考、創造是重要的學習來源。</a:t>
            </a:r>
            <a:endParaRPr lang="en-US" altLang="zh-TW" sz="2800" dirty="0">
              <a:solidFill>
                <a:schemeClr val="accent6">
                  <a:lumMod val="50000"/>
                </a:schemeClr>
              </a:solidFill>
              <a:latin typeface="標楷體" panose="03000509000000000000" pitchFamily="65" charset="-120"/>
              <a:ea typeface="標楷體" panose="03000509000000000000" pitchFamily="65" charset="-12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42"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1000"/>
                                        <p:tgtEl>
                                          <p:spTgt spid="2">
                                            <p:txEl>
                                              <p:pRg st="0" end="0"/>
                                            </p:txEl>
                                          </p:spTgt>
                                        </p:tgtEl>
                                      </p:cBhvr>
                                    </p:animEffect>
                                    <p:anim calcmode="lin" valueType="num">
                                      <p:cBhvr>
                                        <p:cTn id="1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5000"/>
            <a:lum/>
          </a:blip>
          <a:srcRect/>
          <a:stretch>
            <a:fillRect l="-8000" r="-17000"/>
          </a:stretch>
        </a:blipFill>
        <a:effectLst/>
      </p:bgPr>
    </p:bg>
    <p:spTree>
      <p:nvGrpSpPr>
        <p:cNvPr id="1" name=""/>
        <p:cNvGrpSpPr/>
        <p:nvPr/>
      </p:nvGrpSpPr>
      <p:grpSpPr>
        <a:xfrm>
          <a:off x="0" y="0"/>
          <a:ext cx="0" cy="0"/>
          <a:chOff x="0" y="0"/>
          <a:chExt cx="0" cy="0"/>
        </a:xfrm>
      </p:grpSpPr>
      <p:sp>
        <p:nvSpPr>
          <p:cNvPr id="3" name="矩形 2"/>
          <p:cNvSpPr/>
          <p:nvPr/>
        </p:nvSpPr>
        <p:spPr>
          <a:xfrm>
            <a:off x="101348" y="162373"/>
            <a:ext cx="5955476" cy="646331"/>
          </a:xfrm>
          <a:prstGeom prst="rect">
            <a:avLst/>
          </a:prstGeom>
        </p:spPr>
        <p:txBody>
          <a:bodyPr wrap="none">
            <a:spAutoFit/>
          </a:bodyPr>
          <a:lstStyle/>
          <a:p>
            <a:r>
              <a:rPr lang="zh-TW" altLang="en-US" sz="3600" u="sng" dirty="0">
                <a:solidFill>
                  <a:schemeClr val="accent6">
                    <a:lumMod val="50000"/>
                  </a:schemeClr>
                </a:solidFill>
                <a:latin typeface="標楷體" panose="03000509000000000000" pitchFamily="65" charset="-120"/>
                <a:ea typeface="標楷體" panose="03000509000000000000" pitchFamily="65" charset="-120"/>
              </a:rPr>
              <a:t>四、</a:t>
            </a:r>
            <a:r>
              <a:rPr lang="en-US" altLang="zh-TW" sz="3600" u="sng" dirty="0">
                <a:solidFill>
                  <a:schemeClr val="accent6">
                    <a:lumMod val="50000"/>
                  </a:schemeClr>
                </a:solidFill>
                <a:latin typeface="標楷體" panose="03000509000000000000" pitchFamily="65" charset="-120"/>
                <a:ea typeface="標楷體" panose="03000509000000000000" pitchFamily="65" charset="-120"/>
              </a:rPr>
              <a:t>Bandura</a:t>
            </a:r>
            <a:r>
              <a:rPr lang="zh-TW" altLang="en-US" sz="3600" u="sng" dirty="0">
                <a:solidFill>
                  <a:schemeClr val="accent6">
                    <a:lumMod val="50000"/>
                  </a:schemeClr>
                </a:solidFill>
                <a:latin typeface="標楷體" panose="03000509000000000000" pitchFamily="65" charset="-120"/>
                <a:ea typeface="標楷體" panose="03000509000000000000" pitchFamily="65" charset="-120"/>
              </a:rPr>
              <a:t>的社會學習理論</a:t>
            </a:r>
          </a:p>
        </p:txBody>
      </p:sp>
      <p:sp>
        <p:nvSpPr>
          <p:cNvPr id="2" name="矩形 1"/>
          <p:cNvSpPr/>
          <p:nvPr/>
        </p:nvSpPr>
        <p:spPr>
          <a:xfrm>
            <a:off x="306738" y="908720"/>
            <a:ext cx="3877985" cy="584775"/>
          </a:xfrm>
          <a:prstGeom prst="rect">
            <a:avLst/>
          </a:prstGeom>
        </p:spPr>
        <p:txBody>
          <a:bodyPr wrap="none">
            <a:spAutoFit/>
          </a:bodyPr>
          <a:lstStyle/>
          <a:p>
            <a:r>
              <a:rPr lang="zh-TW" altLang="en-US" sz="3200" dirty="0">
                <a:solidFill>
                  <a:srgbClr val="080808"/>
                </a:solidFill>
                <a:latin typeface="標楷體" panose="03000509000000000000" pitchFamily="65" charset="-120"/>
                <a:ea typeface="標楷體" panose="03000509000000000000" pitchFamily="65" charset="-120"/>
              </a:rPr>
              <a:t>（三）自我調適歷程</a:t>
            </a:r>
          </a:p>
        </p:txBody>
      </p:sp>
      <p:graphicFrame>
        <p:nvGraphicFramePr>
          <p:cNvPr id="5" name="資料庫圖表 4"/>
          <p:cNvGraphicFramePr/>
          <p:nvPr>
            <p:extLst>
              <p:ext uri="{D42A27DB-BD31-4B8C-83A1-F6EECF244321}">
                <p14:modId xmlns:p14="http://schemas.microsoft.com/office/powerpoint/2010/main" val="3506068444"/>
              </p:ext>
            </p:extLst>
          </p:nvPr>
        </p:nvGraphicFramePr>
        <p:xfrm>
          <a:off x="179512" y="1605771"/>
          <a:ext cx="8856984" cy="52522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4910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5000"/>
            <a:lum/>
          </a:blip>
          <a:srcRect/>
          <a:stretch>
            <a:fillRect l="-8000" r="-17000"/>
          </a:stretch>
        </a:blipFill>
        <a:effectLst/>
      </p:bgPr>
    </p:bg>
    <p:spTree>
      <p:nvGrpSpPr>
        <p:cNvPr id="1" name=""/>
        <p:cNvGrpSpPr/>
        <p:nvPr/>
      </p:nvGrpSpPr>
      <p:grpSpPr>
        <a:xfrm>
          <a:off x="0" y="0"/>
          <a:ext cx="0" cy="0"/>
          <a:chOff x="0" y="0"/>
          <a:chExt cx="0" cy="0"/>
        </a:xfrm>
      </p:grpSpPr>
      <p:sp>
        <p:nvSpPr>
          <p:cNvPr id="3" name="矩形 2"/>
          <p:cNvSpPr/>
          <p:nvPr/>
        </p:nvSpPr>
        <p:spPr>
          <a:xfrm>
            <a:off x="101348" y="162373"/>
            <a:ext cx="5955476" cy="646331"/>
          </a:xfrm>
          <a:prstGeom prst="rect">
            <a:avLst/>
          </a:prstGeom>
        </p:spPr>
        <p:txBody>
          <a:bodyPr wrap="none">
            <a:spAutoFit/>
          </a:bodyPr>
          <a:lstStyle/>
          <a:p>
            <a:r>
              <a:rPr lang="zh-TW" altLang="en-US" sz="3600" u="sng" dirty="0">
                <a:solidFill>
                  <a:schemeClr val="accent6">
                    <a:lumMod val="50000"/>
                  </a:schemeClr>
                </a:solidFill>
                <a:latin typeface="標楷體" panose="03000509000000000000" pitchFamily="65" charset="-120"/>
                <a:ea typeface="標楷體" panose="03000509000000000000" pitchFamily="65" charset="-120"/>
              </a:rPr>
              <a:t>四、</a:t>
            </a:r>
            <a:r>
              <a:rPr lang="en-US" altLang="zh-TW" sz="3600" u="sng" dirty="0">
                <a:solidFill>
                  <a:schemeClr val="accent6">
                    <a:lumMod val="50000"/>
                  </a:schemeClr>
                </a:solidFill>
                <a:latin typeface="標楷體" panose="03000509000000000000" pitchFamily="65" charset="-120"/>
                <a:ea typeface="標楷體" panose="03000509000000000000" pitchFamily="65" charset="-120"/>
              </a:rPr>
              <a:t>Bandura</a:t>
            </a:r>
            <a:r>
              <a:rPr lang="zh-TW" altLang="en-US" sz="3600" u="sng" dirty="0">
                <a:solidFill>
                  <a:schemeClr val="accent6">
                    <a:lumMod val="50000"/>
                  </a:schemeClr>
                </a:solidFill>
                <a:latin typeface="標楷體" panose="03000509000000000000" pitchFamily="65" charset="-120"/>
                <a:ea typeface="標楷體" panose="03000509000000000000" pitchFamily="65" charset="-120"/>
              </a:rPr>
              <a:t>的社會學習理論</a:t>
            </a:r>
          </a:p>
        </p:txBody>
      </p:sp>
      <p:sp>
        <p:nvSpPr>
          <p:cNvPr id="2" name="矩形 1"/>
          <p:cNvSpPr/>
          <p:nvPr/>
        </p:nvSpPr>
        <p:spPr>
          <a:xfrm>
            <a:off x="306738" y="956187"/>
            <a:ext cx="3877985" cy="584775"/>
          </a:xfrm>
          <a:prstGeom prst="rect">
            <a:avLst/>
          </a:prstGeom>
        </p:spPr>
        <p:txBody>
          <a:bodyPr wrap="none">
            <a:spAutoFit/>
          </a:bodyPr>
          <a:lstStyle/>
          <a:p>
            <a:r>
              <a:rPr lang="zh-TW" altLang="en-US" sz="3200" dirty="0">
                <a:solidFill>
                  <a:srgbClr val="080808"/>
                </a:solidFill>
                <a:latin typeface="標楷體" panose="03000509000000000000" pitchFamily="65" charset="-120"/>
                <a:ea typeface="標楷體" panose="03000509000000000000" pitchFamily="65" charset="-120"/>
              </a:rPr>
              <a:t>（四）自我效能信念</a:t>
            </a:r>
          </a:p>
        </p:txBody>
      </p:sp>
      <p:sp>
        <p:nvSpPr>
          <p:cNvPr id="4" name="矩形 3"/>
          <p:cNvSpPr/>
          <p:nvPr/>
        </p:nvSpPr>
        <p:spPr>
          <a:xfrm>
            <a:off x="542336" y="1812523"/>
            <a:ext cx="8244408" cy="830997"/>
          </a:xfrm>
          <a:prstGeom prst="rect">
            <a:avLst/>
          </a:prstGeom>
        </p:spPr>
        <p:txBody>
          <a:bodyPr wrap="square">
            <a:spAutoFit/>
          </a:bodyPr>
          <a:lstStyle/>
          <a:p>
            <a:pPr marL="285750" indent="-285750">
              <a:buFont typeface="Wingdings" panose="05000000000000000000" pitchFamily="2" charset="2"/>
              <a:buChar char="Ø"/>
            </a:pPr>
            <a:r>
              <a:rPr lang="zh-TW" altLang="en-US" sz="2400" dirty="0">
                <a:solidFill>
                  <a:schemeClr val="accent5">
                    <a:lumMod val="50000"/>
                  </a:schemeClr>
                </a:solidFill>
                <a:latin typeface="標楷體" panose="03000509000000000000" pitchFamily="65" charset="-120"/>
                <a:ea typeface="標楷體" panose="03000509000000000000" pitchFamily="65" charset="-120"/>
              </a:rPr>
              <a:t>自我效能（</a:t>
            </a:r>
            <a:r>
              <a:rPr lang="en-US" altLang="zh-TW" sz="2400" dirty="0">
                <a:solidFill>
                  <a:schemeClr val="accent5">
                    <a:lumMod val="50000"/>
                  </a:schemeClr>
                </a:solidFill>
                <a:latin typeface="標楷體" panose="03000509000000000000" pitchFamily="65" charset="-120"/>
                <a:ea typeface="標楷體" panose="03000509000000000000" pitchFamily="65" charset="-120"/>
              </a:rPr>
              <a:t>self-efficacy</a:t>
            </a:r>
            <a:r>
              <a:rPr lang="zh-TW" altLang="en-US" sz="2400" dirty="0">
                <a:solidFill>
                  <a:schemeClr val="accent5">
                    <a:lumMod val="50000"/>
                  </a:schemeClr>
                </a:solidFill>
                <a:latin typeface="標楷體" panose="03000509000000000000" pitchFamily="65" charset="-120"/>
                <a:ea typeface="標楷體" panose="03000509000000000000" pitchFamily="65" charset="-120"/>
              </a:rPr>
              <a:t>）信念涉及人們在特殊領域的表現能力之自我判斷，非指人格特質或自我概念的自我判斷。</a:t>
            </a:r>
          </a:p>
        </p:txBody>
      </p:sp>
      <p:sp>
        <p:nvSpPr>
          <p:cNvPr id="6" name="矩形 5"/>
          <p:cNvSpPr/>
          <p:nvPr/>
        </p:nvSpPr>
        <p:spPr>
          <a:xfrm>
            <a:off x="306738" y="3140968"/>
            <a:ext cx="4698722" cy="584775"/>
          </a:xfrm>
          <a:prstGeom prst="rect">
            <a:avLst/>
          </a:prstGeom>
        </p:spPr>
        <p:txBody>
          <a:bodyPr wrap="none">
            <a:spAutoFit/>
          </a:bodyPr>
          <a:lstStyle/>
          <a:p>
            <a:r>
              <a:rPr lang="zh-TW" altLang="en-US" sz="3200" dirty="0">
                <a:solidFill>
                  <a:srgbClr val="080808"/>
                </a:solidFill>
                <a:latin typeface="標楷體" panose="03000509000000000000" pitchFamily="65" charset="-120"/>
                <a:ea typeface="標楷體" panose="03000509000000000000" pitchFamily="65" charset="-120"/>
              </a:rPr>
              <a:t>（五）社會學習理論評述</a:t>
            </a:r>
          </a:p>
        </p:txBody>
      </p:sp>
      <p:graphicFrame>
        <p:nvGraphicFramePr>
          <p:cNvPr id="8" name="資料庫圖表 7"/>
          <p:cNvGraphicFramePr/>
          <p:nvPr>
            <p:extLst>
              <p:ext uri="{D42A27DB-BD31-4B8C-83A1-F6EECF244321}">
                <p14:modId xmlns:p14="http://schemas.microsoft.com/office/powerpoint/2010/main" val="1144223177"/>
              </p:ext>
            </p:extLst>
          </p:nvPr>
        </p:nvGraphicFramePr>
        <p:xfrm>
          <a:off x="899592" y="3933056"/>
          <a:ext cx="7704856" cy="25202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1855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8"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5000"/>
            <a:lum/>
          </a:blip>
          <a:srcRect/>
          <a:stretch>
            <a:fillRect l="-8000" r="-17000"/>
          </a:stretch>
        </a:blipFill>
        <a:effectLst/>
      </p:bgPr>
    </p:bg>
    <p:spTree>
      <p:nvGrpSpPr>
        <p:cNvPr id="1" name=""/>
        <p:cNvGrpSpPr/>
        <p:nvPr/>
      </p:nvGrpSpPr>
      <p:grpSpPr>
        <a:xfrm>
          <a:off x="0" y="0"/>
          <a:ext cx="0" cy="0"/>
          <a:chOff x="0" y="0"/>
          <a:chExt cx="0" cy="0"/>
        </a:xfrm>
      </p:grpSpPr>
      <p:sp>
        <p:nvSpPr>
          <p:cNvPr id="3" name="矩形 2"/>
          <p:cNvSpPr/>
          <p:nvPr/>
        </p:nvSpPr>
        <p:spPr>
          <a:xfrm>
            <a:off x="101349" y="162373"/>
            <a:ext cx="8685396" cy="1200329"/>
          </a:xfrm>
          <a:prstGeom prst="rect">
            <a:avLst/>
          </a:prstGeom>
        </p:spPr>
        <p:txBody>
          <a:bodyPr wrap="square">
            <a:spAutoFit/>
          </a:bodyPr>
          <a:lstStyle/>
          <a:p>
            <a:pPr lvl="0"/>
            <a:r>
              <a:rPr lang="zh-TW" altLang="en-US" sz="3600" u="sng" noProof="0" dirty="0">
                <a:solidFill>
                  <a:srgbClr val="FFA365">
                    <a:lumMod val="50000"/>
                  </a:srgbClr>
                </a:solidFill>
                <a:latin typeface="標楷體" panose="03000509000000000000" pitchFamily="65" charset="-120"/>
                <a:ea typeface="標楷體" panose="03000509000000000000" pitchFamily="65" charset="-120"/>
              </a:rPr>
              <a:t>五</a:t>
            </a:r>
            <a:r>
              <a:rPr kumimoji="1" lang="zh-TW" altLang="en-US"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a:t>
            </a:r>
            <a:r>
              <a:rPr lang="en-US" altLang="zh-TW" sz="3600" u="sng" dirty="0" err="1">
                <a:solidFill>
                  <a:srgbClr val="FFA365">
                    <a:lumMod val="50000"/>
                  </a:srgbClr>
                </a:solidFill>
                <a:latin typeface="標楷體" panose="03000509000000000000" pitchFamily="65" charset="-120"/>
                <a:ea typeface="標楷體" panose="03000509000000000000" pitchFamily="65" charset="-120"/>
              </a:rPr>
              <a:t>Ausubel</a:t>
            </a:r>
            <a:r>
              <a:rPr lang="zh-TW" altLang="zh-TW" sz="3600" u="sng" dirty="0">
                <a:solidFill>
                  <a:srgbClr val="FFA365">
                    <a:lumMod val="50000"/>
                  </a:srgbClr>
                </a:solidFill>
                <a:latin typeface="標楷體" panose="03000509000000000000" pitchFamily="65" charset="-120"/>
                <a:ea typeface="標楷體" panose="03000509000000000000" pitchFamily="65" charset="-120"/>
              </a:rPr>
              <a:t>有意義學習理論</a:t>
            </a:r>
            <a:endParaRPr lang="en-US" altLang="zh-TW" sz="3600" u="sng" dirty="0">
              <a:solidFill>
                <a:srgbClr val="FFA365">
                  <a:lumMod val="50000"/>
                </a:srgbClr>
              </a:solidFill>
              <a:latin typeface="標楷體" panose="03000509000000000000" pitchFamily="65" charset="-120"/>
              <a:ea typeface="標楷體" panose="03000509000000000000" pitchFamily="65" charset="-120"/>
            </a:endParaRPr>
          </a:p>
          <a:p>
            <a:pPr lvl="0"/>
            <a:r>
              <a:rPr lang="zh-TW" altLang="en-US" sz="3600" dirty="0">
                <a:solidFill>
                  <a:srgbClr val="FFA365">
                    <a:lumMod val="50000"/>
                  </a:srgbClr>
                </a:solidFill>
                <a:latin typeface="標楷體" panose="03000509000000000000" pitchFamily="65" charset="-120"/>
                <a:ea typeface="標楷體" panose="03000509000000000000" pitchFamily="65" charset="-120"/>
              </a:rPr>
              <a:t>   </a:t>
            </a:r>
            <a:r>
              <a:rPr lang="en-US" altLang="zh-TW" sz="3200" dirty="0">
                <a:solidFill>
                  <a:srgbClr val="FFA365">
                    <a:lumMod val="50000"/>
                  </a:srgbClr>
                </a:solidFill>
                <a:latin typeface="標楷體" panose="03000509000000000000" pitchFamily="65" charset="-120"/>
                <a:ea typeface="標楷體" panose="03000509000000000000" pitchFamily="65" charset="-120"/>
              </a:rPr>
              <a:t>(Meaningful Learning Theory )</a:t>
            </a:r>
            <a:endParaRPr lang="zh-TW" altLang="en-US" sz="3200" dirty="0">
              <a:solidFill>
                <a:srgbClr val="FFA365">
                  <a:lumMod val="50000"/>
                </a:srgbClr>
              </a:solidFill>
              <a:latin typeface="標楷體" panose="03000509000000000000" pitchFamily="65" charset="-120"/>
              <a:ea typeface="標楷體" panose="03000509000000000000" pitchFamily="65" charset="-120"/>
            </a:endParaRPr>
          </a:p>
        </p:txBody>
      </p:sp>
      <p:sp>
        <p:nvSpPr>
          <p:cNvPr id="2" name="矩形 1"/>
          <p:cNvSpPr/>
          <p:nvPr/>
        </p:nvSpPr>
        <p:spPr>
          <a:xfrm>
            <a:off x="666357" y="1628800"/>
            <a:ext cx="3905643"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zh-TW"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標楷體" panose="03000509000000000000" pitchFamily="65" charset="-120"/>
                <a:ea typeface="標楷體" panose="03000509000000000000" pitchFamily="65" charset="-120"/>
              </a:rPr>
              <a:t>(</a:t>
            </a:r>
            <a:r>
              <a:rPr lang="zh-TW" altLang="zh-TW"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標楷體" panose="03000509000000000000" pitchFamily="65" charset="-120"/>
                <a:ea typeface="標楷體" panose="03000509000000000000" pitchFamily="65" charset="-120"/>
              </a:rPr>
              <a:t>一</a:t>
            </a:r>
            <a:r>
              <a:rPr lang="en-US" altLang="zh-TW"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標楷體" panose="03000509000000000000" pitchFamily="65" charset="-120"/>
                <a:ea typeface="標楷體" panose="03000509000000000000" pitchFamily="65" charset="-120"/>
              </a:rPr>
              <a:t>) </a:t>
            </a:r>
            <a:r>
              <a:rPr lang="zh-TW" altLang="zh-TW"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標楷體" panose="03000509000000000000" pitchFamily="65" charset="-120"/>
                <a:ea typeface="標楷體" panose="03000509000000000000" pitchFamily="65" charset="-120"/>
              </a:rPr>
              <a:t>有意義的學習</a:t>
            </a:r>
          </a:p>
        </p:txBody>
      </p:sp>
      <p:sp>
        <p:nvSpPr>
          <p:cNvPr id="4" name="矩形 3"/>
          <p:cNvSpPr/>
          <p:nvPr/>
        </p:nvSpPr>
        <p:spPr>
          <a:xfrm>
            <a:off x="666357" y="2510723"/>
            <a:ext cx="8244408" cy="3234219"/>
          </a:xfrm>
          <a:prstGeom prst="rect">
            <a:avLst/>
          </a:prstGeom>
          <a:ln>
            <a:solidFill>
              <a:schemeClr val="accent3">
                <a:lumMod val="75000"/>
              </a:schemeClr>
            </a:solidFill>
          </a:ln>
        </p:spPr>
        <p:txBody>
          <a:bodyPr wrap="square">
            <a:spAutoFit/>
          </a:bodyPr>
          <a:lstStyle/>
          <a:p>
            <a:pPr>
              <a:lnSpc>
                <a:spcPts val="3500"/>
              </a:lnSpc>
            </a:pPr>
            <a:r>
              <a:rPr lang="en-US" altLang="zh-TW" sz="2800" dirty="0">
                <a:solidFill>
                  <a:srgbClr val="080808"/>
                </a:solidFill>
                <a:latin typeface="Times New Roman" panose="02020603050405020304" pitchFamily="18" charset="0"/>
                <a:ea typeface="標楷體" panose="03000509000000000000" pitchFamily="65" charset="-120"/>
              </a:rPr>
              <a:t>1.</a:t>
            </a:r>
            <a:r>
              <a:rPr lang="zh-TW" altLang="zh-TW" sz="2800" dirty="0">
                <a:solidFill>
                  <a:srgbClr val="080808"/>
                </a:solidFill>
                <a:latin typeface="Times New Roman" panose="02020603050405020304" pitchFamily="18" charset="0"/>
                <a:ea typeface="標楷體" panose="03000509000000000000" pitchFamily="65" charset="-120"/>
              </a:rPr>
              <a:t>學生學習新知識時的能力與經驗，就代表他的認知結構。配合其認知結構，教導新的知識，才會產生意義學習。</a:t>
            </a:r>
            <a:endParaRPr lang="en-US" altLang="zh-TW" sz="2800" dirty="0">
              <a:solidFill>
                <a:srgbClr val="080808"/>
              </a:solidFill>
              <a:latin typeface="Times New Roman" panose="02020603050405020304" pitchFamily="18" charset="0"/>
              <a:ea typeface="標楷體" panose="03000509000000000000" pitchFamily="65" charset="-120"/>
            </a:endParaRPr>
          </a:p>
          <a:p>
            <a:pPr>
              <a:lnSpc>
                <a:spcPts val="3500"/>
              </a:lnSpc>
            </a:pPr>
            <a:endParaRPr lang="en-US" altLang="zh-TW" sz="2800" dirty="0">
              <a:solidFill>
                <a:srgbClr val="080808"/>
              </a:solidFill>
              <a:latin typeface="Times New Roman" panose="02020603050405020304" pitchFamily="18" charset="0"/>
              <a:ea typeface="標楷體" panose="03000509000000000000" pitchFamily="65" charset="-120"/>
            </a:endParaRPr>
          </a:p>
          <a:p>
            <a:pPr>
              <a:lnSpc>
                <a:spcPts val="3500"/>
              </a:lnSpc>
            </a:pPr>
            <a:r>
              <a:rPr lang="zh-TW" altLang="zh-TW" sz="2800" dirty="0">
                <a:solidFill>
                  <a:srgbClr val="080808"/>
                </a:solidFill>
                <a:latin typeface="Times New Roman" panose="02020603050405020304" pitchFamily="18" charset="0"/>
                <a:ea typeface="標楷體" panose="03000509000000000000" pitchFamily="65" charset="-120"/>
              </a:rPr>
              <a:t>即有意義的學習只產生於「</a:t>
            </a:r>
            <a:r>
              <a:rPr lang="zh-TW" altLang="zh-TW" sz="2800" dirty="0">
                <a:solidFill>
                  <a:schemeClr val="accent2">
                    <a:lumMod val="75000"/>
                  </a:schemeClr>
                </a:solidFill>
                <a:latin typeface="Times New Roman" panose="02020603050405020304" pitchFamily="18" charset="0"/>
                <a:ea typeface="標楷體" panose="03000509000000000000" pitchFamily="65" charset="-120"/>
              </a:rPr>
              <a:t>在學生的先備知識基礎上教導新知識</a:t>
            </a:r>
            <a:r>
              <a:rPr lang="zh-TW" altLang="zh-TW" sz="2800" dirty="0">
                <a:solidFill>
                  <a:srgbClr val="080808"/>
                </a:solidFill>
                <a:latin typeface="Times New Roman" panose="02020603050405020304" pitchFamily="18" charset="0"/>
                <a:ea typeface="標楷體" panose="03000509000000000000" pitchFamily="65" charset="-120"/>
              </a:rPr>
              <a:t>」。只有配合學生能力與經驗的教學，學生才能產生有意義的學習。</a:t>
            </a:r>
          </a:p>
        </p:txBody>
      </p:sp>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7413" y="1015659"/>
            <a:ext cx="1502296" cy="1502296"/>
          </a:xfrm>
          <a:prstGeom prst="rect">
            <a:avLst/>
          </a:prstGeom>
        </p:spPr>
      </p:pic>
    </p:spTree>
    <p:extLst>
      <p:ext uri="{BB962C8B-B14F-4D97-AF65-F5344CB8AC3E}">
        <p14:creationId xmlns:p14="http://schemas.microsoft.com/office/powerpoint/2010/main" val="78458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5000"/>
            <a:lum/>
          </a:blip>
          <a:srcRect/>
          <a:stretch>
            <a:fillRect l="-8000" r="-17000"/>
          </a:stretch>
        </a:blipFill>
        <a:effectLst/>
      </p:bgPr>
    </p:bg>
    <p:spTree>
      <p:nvGrpSpPr>
        <p:cNvPr id="1" name=""/>
        <p:cNvGrpSpPr/>
        <p:nvPr/>
      </p:nvGrpSpPr>
      <p:grpSpPr>
        <a:xfrm>
          <a:off x="0" y="0"/>
          <a:ext cx="0" cy="0"/>
          <a:chOff x="0" y="0"/>
          <a:chExt cx="0" cy="0"/>
        </a:xfrm>
      </p:grpSpPr>
      <p:sp>
        <p:nvSpPr>
          <p:cNvPr id="3" name="矩形 2"/>
          <p:cNvSpPr/>
          <p:nvPr/>
        </p:nvSpPr>
        <p:spPr>
          <a:xfrm>
            <a:off x="101349" y="162373"/>
            <a:ext cx="8685396" cy="120032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五、</a:t>
            </a:r>
            <a:r>
              <a:rPr kumimoji="1" lang="en-US" altLang="zh-TW" sz="3600" b="0" i="0" u="sng" strike="noStrike" kern="1200" cap="none" spc="0" normalizeH="0" baseline="0" noProof="0" dirty="0" err="1">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Ausubel</a:t>
            </a:r>
            <a:r>
              <a:rPr kumimoji="1" lang="zh-TW" altLang="zh-TW"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有意義學習理論</a:t>
            </a:r>
            <a:endParaRPr kumimoji="1" lang="en-US" altLang="zh-TW"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36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   </a:t>
            </a:r>
            <a:r>
              <a:rPr kumimoji="1" lang="en-US" altLang="zh-TW" sz="32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(Meaningful Learning Theory )</a:t>
            </a:r>
            <a:endParaRPr kumimoji="1" lang="zh-TW" altLang="en-US" sz="32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endParaRPr>
          </a:p>
        </p:txBody>
      </p:sp>
      <p:sp>
        <p:nvSpPr>
          <p:cNvPr id="4" name="矩形 3"/>
          <p:cNvSpPr/>
          <p:nvPr/>
        </p:nvSpPr>
        <p:spPr>
          <a:xfrm>
            <a:off x="678044" y="2564904"/>
            <a:ext cx="8244408" cy="1872629"/>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TW" sz="2800" b="0" i="0" u="none" strike="noStrike" kern="1200" cap="none" spc="0" normalizeH="0" baseline="0" noProof="0" dirty="0">
                <a:ln>
                  <a:noFill/>
                </a:ln>
                <a:solidFill>
                  <a:srgbClr val="080808"/>
                </a:solidFill>
                <a:effectLst/>
                <a:uLnTx/>
                <a:uFillTx/>
                <a:latin typeface="Times New Roman" panose="02020603050405020304" pitchFamily="18" charset="0"/>
                <a:ea typeface="標楷體" panose="03000509000000000000" pitchFamily="65" charset="-120"/>
                <a:cs typeface="+mn-cs"/>
              </a:rPr>
              <a:t>2.</a:t>
            </a:r>
            <a:r>
              <a:rPr kumimoji="1" lang="zh-TW" altLang="zh-TW" sz="2800" b="0" i="0" u="none" strike="noStrike" kern="1200" cap="none" spc="0" normalizeH="0" baseline="0" noProof="0" dirty="0">
                <a:ln>
                  <a:noFill/>
                </a:ln>
                <a:solidFill>
                  <a:srgbClr val="080808"/>
                </a:solidFill>
                <a:effectLst/>
                <a:uLnTx/>
                <a:uFillTx/>
                <a:latin typeface="Times New Roman" panose="02020603050405020304" pitchFamily="18" charset="0"/>
                <a:ea typeface="標楷體" panose="03000509000000000000" pitchFamily="65" charset="-120"/>
                <a:cs typeface="+mn-cs"/>
              </a:rPr>
              <a:t>學生在學習之前的</a:t>
            </a:r>
            <a:r>
              <a:rPr kumimoji="1" lang="zh-TW" altLang="zh-TW" sz="2800" b="0" i="0" u="none" strike="noStrike" kern="1200" cap="none" spc="0" normalizeH="0" baseline="0" noProof="0" dirty="0">
                <a:ln>
                  <a:noFill/>
                </a:ln>
                <a:solidFill>
                  <a:srgbClr val="FF0000"/>
                </a:solidFill>
                <a:effectLst/>
                <a:uLnTx/>
                <a:uFillTx/>
                <a:latin typeface="Times New Roman" panose="02020603050405020304" pitchFamily="18" charset="0"/>
                <a:ea typeface="標楷體" panose="03000509000000000000" pitchFamily="65" charset="-120"/>
                <a:cs typeface="+mn-cs"/>
              </a:rPr>
              <a:t>「先備知識」</a:t>
            </a:r>
            <a:r>
              <a:rPr kumimoji="1" lang="en-US" altLang="zh-TW" sz="2800" b="0" i="0" u="none" strike="noStrike" kern="1200" cap="none" spc="0" normalizeH="0" baseline="0" noProof="0" dirty="0">
                <a:ln>
                  <a:noFill/>
                </a:ln>
                <a:solidFill>
                  <a:srgbClr val="080808"/>
                </a:solidFill>
                <a:effectLst/>
                <a:uLnTx/>
                <a:uFillTx/>
                <a:latin typeface="Times New Roman" panose="02020603050405020304" pitchFamily="18" charset="0"/>
                <a:ea typeface="標楷體" panose="03000509000000000000" pitchFamily="65" charset="-120"/>
                <a:cs typeface="+mn-cs"/>
              </a:rPr>
              <a:t>(prerequisite knowledge)</a:t>
            </a:r>
            <a:r>
              <a:rPr kumimoji="1" lang="zh-TW" altLang="zh-TW" sz="2800" b="0" i="0" u="none" strike="noStrike" kern="1200" cap="none" spc="0" normalizeH="0" baseline="0" noProof="0" dirty="0">
                <a:ln>
                  <a:noFill/>
                </a:ln>
                <a:solidFill>
                  <a:srgbClr val="080808"/>
                </a:solidFill>
                <a:effectLst/>
                <a:uLnTx/>
                <a:uFillTx/>
                <a:latin typeface="Times New Roman" panose="02020603050405020304" pitchFamily="18" charset="0"/>
                <a:ea typeface="標楷體" panose="03000509000000000000" pitchFamily="65" charset="-120"/>
                <a:cs typeface="+mn-cs"/>
              </a:rPr>
              <a:t>乃是意義學習產生的必要條件。</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zh-TW" altLang="en-US" sz="2400" b="0" i="0" u="none" strike="noStrike" kern="1200" cap="none" spc="0" normalizeH="0" baseline="0" noProof="0" dirty="0">
              <a:ln>
                <a:noFill/>
              </a:ln>
              <a:solidFill>
                <a:srgbClr val="F7C7F6">
                  <a:lumMod val="50000"/>
                </a:srgbClr>
              </a:solidFill>
              <a:effectLst/>
              <a:uLnTx/>
              <a:uFillTx/>
              <a:latin typeface="Times New Roman" panose="02020603050405020304" pitchFamily="18" charset="0"/>
              <a:ea typeface="標楷體" panose="03000509000000000000" pitchFamily="65" charset="-120"/>
              <a:cs typeface="+mn-cs"/>
            </a:endParaRPr>
          </a:p>
        </p:txBody>
      </p:sp>
      <p:sp>
        <p:nvSpPr>
          <p:cNvPr id="5" name="矩形 4"/>
          <p:cNvSpPr/>
          <p:nvPr/>
        </p:nvSpPr>
        <p:spPr>
          <a:xfrm>
            <a:off x="678044" y="1585473"/>
            <a:ext cx="3905643"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zh-TW"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標楷體" panose="03000509000000000000" pitchFamily="65" charset="-120"/>
                <a:ea typeface="標楷體" panose="03000509000000000000" pitchFamily="65" charset="-120"/>
              </a:rPr>
              <a:t>(</a:t>
            </a:r>
            <a:r>
              <a:rPr lang="zh-TW" altLang="zh-TW"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標楷體" panose="03000509000000000000" pitchFamily="65" charset="-120"/>
                <a:ea typeface="標楷體" panose="03000509000000000000" pitchFamily="65" charset="-120"/>
              </a:rPr>
              <a:t>一</a:t>
            </a:r>
            <a:r>
              <a:rPr lang="en-US" altLang="zh-TW"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標楷體" panose="03000509000000000000" pitchFamily="65" charset="-120"/>
                <a:ea typeface="標楷體" panose="03000509000000000000" pitchFamily="65" charset="-120"/>
              </a:rPr>
              <a:t>) </a:t>
            </a:r>
            <a:r>
              <a:rPr lang="zh-TW" altLang="zh-TW"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標楷體" panose="03000509000000000000" pitchFamily="65" charset="-120"/>
                <a:ea typeface="標楷體" panose="03000509000000000000" pitchFamily="65" charset="-120"/>
              </a:rPr>
              <a:t>有意義的學習</a:t>
            </a:r>
          </a:p>
        </p:txBody>
      </p:sp>
      <p:pic>
        <p:nvPicPr>
          <p:cNvPr id="6" name="圖片 5"/>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6299" b="100000" l="9367" r="67018">
                        <a14:foregroundMark x1="24274" y1="61417" x2="19921" y2="42717"/>
                        <a14:foregroundMark x1="20053" y1="31693" x2="29288" y2="16142"/>
                        <a14:foregroundMark x1="56069" y1="28937" x2="59235" y2="46850"/>
                      </a14:backgroundRemoval>
                    </a14:imgEffect>
                  </a14:imgLayer>
                </a14:imgProps>
              </a:ext>
              <a:ext uri="{28A0092B-C50C-407E-A947-70E740481C1C}">
                <a14:useLocalDpi xmlns:a14="http://schemas.microsoft.com/office/drawing/2010/main" val="0"/>
              </a:ext>
            </a:extLst>
          </a:blip>
          <a:srcRect l="13098" r="33045"/>
          <a:stretch/>
        </p:blipFill>
        <p:spPr>
          <a:xfrm>
            <a:off x="6341705" y="3573016"/>
            <a:ext cx="2580747" cy="3211438"/>
          </a:xfrm>
          <a:prstGeom prst="rect">
            <a:avLst/>
          </a:prstGeom>
        </p:spPr>
      </p:pic>
    </p:spTree>
    <p:extLst>
      <p:ext uri="{BB962C8B-B14F-4D97-AF65-F5344CB8AC3E}">
        <p14:creationId xmlns:p14="http://schemas.microsoft.com/office/powerpoint/2010/main" val="3982252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5000"/>
            <a:lum/>
          </a:blip>
          <a:srcRect/>
          <a:stretch>
            <a:fillRect l="-8000" r="-17000"/>
          </a:stretch>
        </a:blipFill>
        <a:effectLst/>
      </p:bgPr>
    </p:bg>
    <p:spTree>
      <p:nvGrpSpPr>
        <p:cNvPr id="1" name=""/>
        <p:cNvGrpSpPr/>
        <p:nvPr/>
      </p:nvGrpSpPr>
      <p:grpSpPr>
        <a:xfrm>
          <a:off x="0" y="0"/>
          <a:ext cx="0" cy="0"/>
          <a:chOff x="0" y="0"/>
          <a:chExt cx="0" cy="0"/>
        </a:xfrm>
      </p:grpSpPr>
      <p:sp>
        <p:nvSpPr>
          <p:cNvPr id="2" name="矩形 1"/>
          <p:cNvSpPr/>
          <p:nvPr/>
        </p:nvSpPr>
        <p:spPr>
          <a:xfrm>
            <a:off x="683568" y="1556792"/>
            <a:ext cx="2646878" cy="584775"/>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en-US" altLang="zh-TW" sz="3200" dirty="0">
                <a:solidFill>
                  <a:srgbClr val="080808"/>
                </a:solidFill>
                <a:latin typeface="標楷體" panose="03000509000000000000" pitchFamily="65" charset="-120"/>
                <a:ea typeface="標楷體" panose="03000509000000000000" pitchFamily="65" charset="-120"/>
              </a:rPr>
              <a:t>(</a:t>
            </a:r>
            <a:r>
              <a:rPr lang="zh-TW" altLang="zh-TW" sz="3200" dirty="0">
                <a:solidFill>
                  <a:srgbClr val="080808"/>
                </a:solidFill>
                <a:latin typeface="標楷體" panose="03000509000000000000" pitchFamily="65" charset="-120"/>
                <a:ea typeface="標楷體" panose="03000509000000000000" pitchFamily="65" charset="-120"/>
              </a:rPr>
              <a:t>二</a:t>
            </a:r>
            <a:r>
              <a:rPr lang="en-US" altLang="zh-TW" sz="3200" dirty="0">
                <a:solidFill>
                  <a:srgbClr val="080808"/>
                </a:solidFill>
                <a:latin typeface="標楷體" panose="03000509000000000000" pitchFamily="65" charset="-120"/>
                <a:ea typeface="標楷體" panose="03000509000000000000" pitchFamily="65" charset="-120"/>
              </a:rPr>
              <a:t>)</a:t>
            </a:r>
            <a:r>
              <a:rPr lang="zh-TW" altLang="zh-TW" sz="3200" dirty="0">
                <a:solidFill>
                  <a:srgbClr val="080808"/>
                </a:solidFill>
                <a:latin typeface="標楷體" panose="03000509000000000000" pitchFamily="65" charset="-120"/>
                <a:ea typeface="標楷體" panose="03000509000000000000" pitchFamily="65" charset="-120"/>
              </a:rPr>
              <a:t>認知結構</a:t>
            </a:r>
          </a:p>
        </p:txBody>
      </p:sp>
      <p:sp>
        <p:nvSpPr>
          <p:cNvPr id="11" name="矩形 10"/>
          <p:cNvSpPr/>
          <p:nvPr/>
        </p:nvSpPr>
        <p:spPr>
          <a:xfrm>
            <a:off x="101349" y="162373"/>
            <a:ext cx="8685396" cy="1200329"/>
          </a:xfrm>
          <a:prstGeom prst="rect">
            <a:avLst/>
          </a:prstGeom>
        </p:spPr>
        <p:txBody>
          <a:bodyPr wrap="square">
            <a:spAutoFit/>
          </a:bodyPr>
          <a:lstStyle/>
          <a:p>
            <a:pPr lvl="0"/>
            <a:r>
              <a:rPr lang="zh-TW" altLang="en-US" sz="3600" u="sng" noProof="0" dirty="0">
                <a:solidFill>
                  <a:srgbClr val="FFA365">
                    <a:lumMod val="50000"/>
                  </a:srgbClr>
                </a:solidFill>
                <a:latin typeface="標楷體" panose="03000509000000000000" pitchFamily="65" charset="-120"/>
                <a:ea typeface="標楷體" panose="03000509000000000000" pitchFamily="65" charset="-120"/>
              </a:rPr>
              <a:t>五</a:t>
            </a:r>
            <a:r>
              <a:rPr kumimoji="1" lang="zh-TW" altLang="en-US"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a:t>
            </a:r>
            <a:r>
              <a:rPr lang="en-US" altLang="zh-TW" sz="3600" u="sng" dirty="0" err="1">
                <a:solidFill>
                  <a:srgbClr val="FFA365">
                    <a:lumMod val="50000"/>
                  </a:srgbClr>
                </a:solidFill>
                <a:latin typeface="標楷體" panose="03000509000000000000" pitchFamily="65" charset="-120"/>
                <a:ea typeface="標楷體" panose="03000509000000000000" pitchFamily="65" charset="-120"/>
              </a:rPr>
              <a:t>Ausubel</a:t>
            </a:r>
            <a:r>
              <a:rPr lang="zh-TW" altLang="zh-TW" sz="3600" u="sng" dirty="0">
                <a:solidFill>
                  <a:srgbClr val="FFA365">
                    <a:lumMod val="50000"/>
                  </a:srgbClr>
                </a:solidFill>
                <a:latin typeface="標楷體" panose="03000509000000000000" pitchFamily="65" charset="-120"/>
                <a:ea typeface="標楷體" panose="03000509000000000000" pitchFamily="65" charset="-120"/>
              </a:rPr>
              <a:t>有意義學習理論</a:t>
            </a:r>
            <a:endParaRPr lang="en-US" altLang="zh-TW" sz="3600" u="sng" dirty="0">
              <a:solidFill>
                <a:srgbClr val="FFA365">
                  <a:lumMod val="50000"/>
                </a:srgbClr>
              </a:solidFill>
              <a:latin typeface="標楷體" panose="03000509000000000000" pitchFamily="65" charset="-120"/>
              <a:ea typeface="標楷體" panose="03000509000000000000" pitchFamily="65" charset="-120"/>
            </a:endParaRPr>
          </a:p>
          <a:p>
            <a:pPr lvl="0"/>
            <a:r>
              <a:rPr lang="zh-TW" altLang="en-US" sz="3600" dirty="0">
                <a:solidFill>
                  <a:srgbClr val="FFA365">
                    <a:lumMod val="50000"/>
                  </a:srgbClr>
                </a:solidFill>
                <a:latin typeface="標楷體" panose="03000509000000000000" pitchFamily="65" charset="-120"/>
                <a:ea typeface="標楷體" panose="03000509000000000000" pitchFamily="65" charset="-120"/>
              </a:rPr>
              <a:t>   </a:t>
            </a:r>
            <a:r>
              <a:rPr lang="en-US" altLang="zh-TW" sz="3200" dirty="0">
                <a:solidFill>
                  <a:srgbClr val="FFA365">
                    <a:lumMod val="50000"/>
                  </a:srgbClr>
                </a:solidFill>
                <a:latin typeface="標楷體" panose="03000509000000000000" pitchFamily="65" charset="-120"/>
                <a:ea typeface="標楷體" panose="03000509000000000000" pitchFamily="65" charset="-120"/>
              </a:rPr>
              <a:t>(Meaningful Learning Theory )</a:t>
            </a:r>
            <a:endParaRPr lang="zh-TW" altLang="en-US" sz="3200" dirty="0">
              <a:solidFill>
                <a:srgbClr val="FFA365">
                  <a:lumMod val="50000"/>
                </a:srgbClr>
              </a:solidFill>
              <a:latin typeface="標楷體" panose="03000509000000000000" pitchFamily="65" charset="-120"/>
              <a:ea typeface="標楷體" panose="03000509000000000000" pitchFamily="65" charset="-120"/>
            </a:endParaRPr>
          </a:p>
        </p:txBody>
      </p:sp>
      <p:sp>
        <p:nvSpPr>
          <p:cNvPr id="13" name="矩形 12"/>
          <p:cNvSpPr/>
          <p:nvPr/>
        </p:nvSpPr>
        <p:spPr>
          <a:xfrm>
            <a:off x="700599" y="2492896"/>
            <a:ext cx="8280920" cy="267765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50000"/>
              </a:lnSpc>
            </a:pPr>
            <a:r>
              <a:rPr lang="en-US" altLang="zh-TW" sz="2800" dirty="0">
                <a:solidFill>
                  <a:srgbClr val="131827"/>
                </a:solidFill>
                <a:latin typeface="Times New Roman" panose="02020603050405020304" pitchFamily="18" charset="0"/>
                <a:ea typeface="標楷體" panose="03000509000000000000" pitchFamily="65" charset="-120"/>
              </a:rPr>
              <a:t>1.Ausubel</a:t>
            </a:r>
            <a:r>
              <a:rPr lang="zh-TW" altLang="en-US" sz="2800" dirty="0">
                <a:solidFill>
                  <a:srgbClr val="131827"/>
                </a:solidFill>
                <a:latin typeface="Times New Roman" panose="02020603050405020304" pitchFamily="18" charset="0"/>
                <a:ea typeface="標楷體" panose="03000509000000000000" pitchFamily="65" charset="-120"/>
              </a:rPr>
              <a:t>認為認知結構為個體對某種特殊訊息所持有的一種有組織、穩定、清晰的認知。認知結構不斷運作，以便</a:t>
            </a:r>
            <a:r>
              <a:rPr lang="zh-TW" altLang="en-US" sz="2800" dirty="0">
                <a:solidFill>
                  <a:srgbClr val="92D050"/>
                </a:solidFill>
                <a:latin typeface="Times New Roman" panose="02020603050405020304" pitchFamily="18" charset="0"/>
                <a:ea typeface="標楷體" panose="03000509000000000000" pitchFamily="65" charset="-120"/>
              </a:rPr>
              <a:t>統合各種雜亂的次級概念或訊息</a:t>
            </a:r>
            <a:r>
              <a:rPr lang="zh-TW" altLang="en-US" sz="2800" dirty="0">
                <a:solidFill>
                  <a:srgbClr val="131827"/>
                </a:solidFill>
                <a:latin typeface="Times New Roman" panose="02020603050405020304" pitchFamily="18" charset="0"/>
                <a:ea typeface="標楷體" panose="03000509000000000000" pitchFamily="65" charset="-120"/>
              </a:rPr>
              <a:t>，使其成為有系統的組織結構。</a:t>
            </a:r>
          </a:p>
        </p:txBody>
      </p:sp>
    </p:spTree>
    <p:extLst>
      <p:ext uri="{BB962C8B-B14F-4D97-AF65-F5344CB8AC3E}">
        <p14:creationId xmlns:p14="http://schemas.microsoft.com/office/powerpoint/2010/main" val="193259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5000"/>
            <a:lum/>
          </a:blip>
          <a:srcRect/>
          <a:stretch>
            <a:fillRect l="-8000" r="-17000"/>
          </a:stretch>
        </a:blipFill>
        <a:effectLst/>
      </p:bgPr>
    </p:bg>
    <p:spTree>
      <p:nvGrpSpPr>
        <p:cNvPr id="1" name=""/>
        <p:cNvGrpSpPr/>
        <p:nvPr/>
      </p:nvGrpSpPr>
      <p:grpSpPr>
        <a:xfrm>
          <a:off x="0" y="0"/>
          <a:ext cx="0" cy="0"/>
          <a:chOff x="0" y="0"/>
          <a:chExt cx="0" cy="0"/>
        </a:xfrm>
      </p:grpSpPr>
      <p:sp>
        <p:nvSpPr>
          <p:cNvPr id="11" name="矩形 10"/>
          <p:cNvSpPr/>
          <p:nvPr/>
        </p:nvSpPr>
        <p:spPr>
          <a:xfrm>
            <a:off x="101349" y="162373"/>
            <a:ext cx="8685396" cy="120032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五、</a:t>
            </a:r>
            <a:r>
              <a:rPr kumimoji="1" lang="en-US" altLang="zh-TW" sz="3600" b="0" i="0" u="sng" strike="noStrike" kern="1200" cap="none" spc="0" normalizeH="0" baseline="0" noProof="0" dirty="0" err="1">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Ausubel</a:t>
            </a:r>
            <a:r>
              <a:rPr kumimoji="1" lang="zh-TW" altLang="zh-TW"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有意義學習理論</a:t>
            </a:r>
            <a:endParaRPr kumimoji="1" lang="en-US" altLang="zh-TW"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36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   </a:t>
            </a:r>
            <a:r>
              <a:rPr kumimoji="1" lang="en-US" altLang="zh-TW" sz="32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(Meaningful Learning Theory )</a:t>
            </a:r>
            <a:endParaRPr kumimoji="1" lang="zh-TW" altLang="en-US" sz="32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endParaRPr>
          </a:p>
        </p:txBody>
      </p:sp>
      <p:sp>
        <p:nvSpPr>
          <p:cNvPr id="13" name="矩形 12"/>
          <p:cNvSpPr/>
          <p:nvPr/>
        </p:nvSpPr>
        <p:spPr>
          <a:xfrm>
            <a:off x="683568" y="2420888"/>
            <a:ext cx="8280920" cy="95410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TW" sz="2800" dirty="0">
                <a:solidFill>
                  <a:srgbClr val="131827"/>
                </a:solidFill>
                <a:latin typeface="Times New Roman" panose="02020603050405020304" pitchFamily="18" charset="0"/>
                <a:ea typeface="標楷體" panose="03000509000000000000" pitchFamily="65" charset="-120"/>
              </a:rPr>
              <a:t>2</a:t>
            </a:r>
            <a:r>
              <a:rPr kumimoji="1" lang="en-US" altLang="zh-TW" sz="28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rPr>
              <a:t>.</a:t>
            </a:r>
            <a:r>
              <a:rPr lang="en-US" altLang="zh-TW" sz="2800" dirty="0" err="1">
                <a:solidFill>
                  <a:srgbClr val="131827"/>
                </a:solidFill>
                <a:latin typeface="Times New Roman" panose="02020603050405020304" pitchFamily="18" charset="0"/>
                <a:ea typeface="標楷體" panose="03000509000000000000" pitchFamily="65" charset="-120"/>
              </a:rPr>
              <a:t>Ausubel</a:t>
            </a:r>
            <a:r>
              <a:rPr lang="zh-TW" altLang="zh-TW" sz="2800" dirty="0">
                <a:solidFill>
                  <a:srgbClr val="131827"/>
                </a:solidFill>
                <a:latin typeface="Times New Roman" panose="02020603050405020304" pitchFamily="18" charset="0"/>
                <a:ea typeface="標楷體" panose="03000509000000000000" pitchFamily="65" charset="-120"/>
              </a:rPr>
              <a:t>以「</a:t>
            </a:r>
            <a:r>
              <a:rPr lang="zh-TW" altLang="zh-TW"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ea typeface="標楷體" panose="03000509000000000000" pitchFamily="65" charset="-120"/>
              </a:rPr>
              <a:t>概念層次</a:t>
            </a:r>
            <a:r>
              <a:rPr lang="zh-TW" altLang="zh-TW" sz="2800" dirty="0">
                <a:solidFill>
                  <a:srgbClr val="131827"/>
                </a:solidFill>
                <a:latin typeface="Times New Roman" panose="02020603050405020304" pitchFamily="18" charset="0"/>
                <a:ea typeface="標楷體" panose="03000509000000000000" pitchFamily="65" charset="-120"/>
              </a:rPr>
              <a:t>」來解釋個體的認知結構，其將概念分為</a:t>
            </a:r>
            <a:r>
              <a:rPr lang="en-US" altLang="zh-TW" sz="2800" dirty="0">
                <a:solidFill>
                  <a:srgbClr val="131827"/>
                </a:solidFill>
                <a:latin typeface="Times New Roman" panose="02020603050405020304" pitchFamily="18" charset="0"/>
                <a:ea typeface="標楷體" panose="03000509000000000000" pitchFamily="65" charset="-120"/>
              </a:rPr>
              <a:t>:</a:t>
            </a:r>
            <a:endParaRPr lang="zh-TW" altLang="zh-TW" sz="2800" dirty="0">
              <a:solidFill>
                <a:srgbClr val="131827"/>
              </a:solidFill>
              <a:latin typeface="Times New Roman" panose="02020603050405020304" pitchFamily="18" charset="0"/>
              <a:ea typeface="標楷體" panose="03000509000000000000" pitchFamily="65" charset="-120"/>
            </a:endParaRPr>
          </a:p>
        </p:txBody>
      </p:sp>
      <p:sp>
        <p:nvSpPr>
          <p:cNvPr id="3" name="矩形 2"/>
          <p:cNvSpPr/>
          <p:nvPr/>
        </p:nvSpPr>
        <p:spPr>
          <a:xfrm>
            <a:off x="683568" y="3602184"/>
            <a:ext cx="8280920" cy="954107"/>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lvl="0"/>
            <a:r>
              <a:rPr lang="en-US" altLang="zh-TW" sz="2800" dirty="0">
                <a:solidFill>
                  <a:srgbClr val="131827"/>
                </a:solidFill>
                <a:latin typeface="Times New Roman" panose="02020603050405020304" pitchFamily="18" charset="0"/>
                <a:ea typeface="標楷體" panose="03000509000000000000" pitchFamily="65" charset="-120"/>
              </a:rPr>
              <a:t>(1)</a:t>
            </a:r>
            <a:r>
              <a:rPr lang="zh-TW" altLang="zh-TW" sz="2800" dirty="0">
                <a:solidFill>
                  <a:srgbClr val="00B050"/>
                </a:solidFill>
                <a:latin typeface="Times New Roman" panose="02020603050405020304" pitchFamily="18" charset="0"/>
                <a:ea typeface="標楷體" panose="03000509000000000000" pitchFamily="65" charset="-120"/>
              </a:rPr>
              <a:t>「附屬概念」</a:t>
            </a:r>
            <a:r>
              <a:rPr lang="en-US" altLang="zh-TW" sz="2800" dirty="0">
                <a:solidFill>
                  <a:srgbClr val="131827"/>
                </a:solidFill>
                <a:latin typeface="Times New Roman" panose="02020603050405020304" pitchFamily="18" charset="0"/>
                <a:ea typeface="標楷體" panose="03000509000000000000" pitchFamily="65" charset="-120"/>
              </a:rPr>
              <a:t>(subordinate concept): </a:t>
            </a:r>
            <a:r>
              <a:rPr lang="zh-TW" altLang="zh-TW" sz="2800" dirty="0">
                <a:solidFill>
                  <a:srgbClr val="131827"/>
                </a:solidFill>
                <a:latin typeface="Times New Roman" panose="02020603050405020304" pitchFamily="18" charset="0"/>
                <a:ea typeface="標楷體" panose="03000509000000000000" pitchFamily="65" charset="-120"/>
              </a:rPr>
              <a:t>個體對事物特徵的細部記憶</a:t>
            </a:r>
            <a:endParaRPr lang="en-US" altLang="zh-TW" sz="2800" dirty="0">
              <a:solidFill>
                <a:srgbClr val="131827"/>
              </a:solidFill>
              <a:latin typeface="Times New Roman" panose="02020603050405020304" pitchFamily="18" charset="0"/>
              <a:ea typeface="標楷體" panose="03000509000000000000" pitchFamily="65" charset="-120"/>
            </a:endParaRPr>
          </a:p>
        </p:txBody>
      </p:sp>
      <p:sp>
        <p:nvSpPr>
          <p:cNvPr id="6" name="矩形 5"/>
          <p:cNvSpPr/>
          <p:nvPr/>
        </p:nvSpPr>
        <p:spPr>
          <a:xfrm>
            <a:off x="683568" y="1556792"/>
            <a:ext cx="2646878" cy="584775"/>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en-US" altLang="zh-TW" sz="3200" dirty="0">
                <a:solidFill>
                  <a:srgbClr val="080808"/>
                </a:solidFill>
                <a:latin typeface="標楷體" panose="03000509000000000000" pitchFamily="65" charset="-120"/>
                <a:ea typeface="標楷體" panose="03000509000000000000" pitchFamily="65" charset="-120"/>
              </a:rPr>
              <a:t>(</a:t>
            </a:r>
            <a:r>
              <a:rPr lang="zh-TW" altLang="zh-TW" sz="3200" dirty="0">
                <a:solidFill>
                  <a:srgbClr val="080808"/>
                </a:solidFill>
                <a:latin typeface="標楷體" panose="03000509000000000000" pitchFamily="65" charset="-120"/>
                <a:ea typeface="標楷體" panose="03000509000000000000" pitchFamily="65" charset="-120"/>
              </a:rPr>
              <a:t>二</a:t>
            </a:r>
            <a:r>
              <a:rPr lang="en-US" altLang="zh-TW" sz="3200" dirty="0">
                <a:solidFill>
                  <a:srgbClr val="080808"/>
                </a:solidFill>
                <a:latin typeface="標楷體" panose="03000509000000000000" pitchFamily="65" charset="-120"/>
                <a:ea typeface="標楷體" panose="03000509000000000000" pitchFamily="65" charset="-120"/>
              </a:rPr>
              <a:t>)</a:t>
            </a:r>
            <a:r>
              <a:rPr lang="zh-TW" altLang="zh-TW" sz="3200" dirty="0">
                <a:solidFill>
                  <a:srgbClr val="080808"/>
                </a:solidFill>
                <a:latin typeface="標楷體" panose="03000509000000000000" pitchFamily="65" charset="-120"/>
                <a:ea typeface="標楷體" panose="03000509000000000000" pitchFamily="65" charset="-120"/>
              </a:rPr>
              <a:t>認知結構</a:t>
            </a:r>
          </a:p>
        </p:txBody>
      </p:sp>
      <p:pic>
        <p:nvPicPr>
          <p:cNvPr id="4" name="圖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2" y="5157192"/>
            <a:ext cx="2004027" cy="1503020"/>
          </a:xfrm>
          <a:prstGeom prst="rect">
            <a:avLst/>
          </a:prstGeom>
        </p:spPr>
      </p:pic>
    </p:spTree>
    <p:extLst>
      <p:ext uri="{BB962C8B-B14F-4D97-AF65-F5344CB8AC3E}">
        <p14:creationId xmlns:p14="http://schemas.microsoft.com/office/powerpoint/2010/main" val="93057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5000"/>
            <a:lum/>
          </a:blip>
          <a:srcRect/>
          <a:stretch>
            <a:fillRect l="-8000" r="-17000"/>
          </a:stretch>
        </a:blipFill>
        <a:effectLst/>
      </p:bgPr>
    </p:bg>
    <p:spTree>
      <p:nvGrpSpPr>
        <p:cNvPr id="1" name=""/>
        <p:cNvGrpSpPr/>
        <p:nvPr/>
      </p:nvGrpSpPr>
      <p:grpSpPr>
        <a:xfrm>
          <a:off x="0" y="0"/>
          <a:ext cx="0" cy="0"/>
          <a:chOff x="0" y="0"/>
          <a:chExt cx="0" cy="0"/>
        </a:xfrm>
      </p:grpSpPr>
      <p:sp>
        <p:nvSpPr>
          <p:cNvPr id="11" name="矩形 10"/>
          <p:cNvSpPr/>
          <p:nvPr/>
        </p:nvSpPr>
        <p:spPr>
          <a:xfrm>
            <a:off x="101349" y="162373"/>
            <a:ext cx="8685396" cy="120032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五、</a:t>
            </a:r>
            <a:r>
              <a:rPr kumimoji="1" lang="en-US" altLang="zh-TW" sz="3600" b="0" i="0" u="sng" strike="noStrike" kern="1200" cap="none" spc="0" normalizeH="0" baseline="0" noProof="0" dirty="0" err="1">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Ausubel</a:t>
            </a:r>
            <a:r>
              <a:rPr kumimoji="1" lang="zh-TW" altLang="zh-TW"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有意義學習理論</a:t>
            </a:r>
            <a:endParaRPr kumimoji="1" lang="en-US" altLang="zh-TW"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36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   </a:t>
            </a:r>
            <a:r>
              <a:rPr kumimoji="1" lang="en-US" altLang="zh-TW" sz="32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(Meaningful Learning Theory )</a:t>
            </a:r>
            <a:endParaRPr kumimoji="1" lang="zh-TW" altLang="en-US" sz="32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endParaRPr>
          </a:p>
        </p:txBody>
      </p:sp>
      <p:sp>
        <p:nvSpPr>
          <p:cNvPr id="3" name="矩形 2"/>
          <p:cNvSpPr/>
          <p:nvPr/>
        </p:nvSpPr>
        <p:spPr>
          <a:xfrm>
            <a:off x="539552" y="4005064"/>
            <a:ext cx="8424936" cy="2246769"/>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lvl="0">
              <a:defRPr/>
            </a:pPr>
            <a:r>
              <a:rPr lang="en-US" altLang="zh-TW" sz="2800" dirty="0">
                <a:solidFill>
                  <a:srgbClr val="131827"/>
                </a:solidFill>
                <a:latin typeface="Times New Roman" panose="02020603050405020304" pitchFamily="18" charset="0"/>
                <a:ea typeface="標楷體" panose="03000509000000000000" pitchFamily="65" charset="-120"/>
              </a:rPr>
              <a:t>(2)</a:t>
            </a:r>
            <a:r>
              <a:rPr lang="zh-TW" altLang="zh-TW" sz="2800" dirty="0">
                <a:solidFill>
                  <a:srgbClr val="00B050"/>
                </a:solidFill>
                <a:latin typeface="Times New Roman" panose="02020603050405020304" pitchFamily="18" charset="0"/>
                <a:ea typeface="標楷體" panose="03000509000000000000" pitchFamily="65" charset="-120"/>
              </a:rPr>
              <a:t>「主導概念」</a:t>
            </a:r>
            <a:r>
              <a:rPr lang="en-US" altLang="zh-TW" sz="2800" dirty="0">
                <a:solidFill>
                  <a:srgbClr val="131827"/>
                </a:solidFill>
                <a:latin typeface="Times New Roman" panose="02020603050405020304" pitchFamily="18" charset="0"/>
                <a:ea typeface="標楷體" panose="03000509000000000000" pitchFamily="65" charset="-120"/>
              </a:rPr>
              <a:t>(superordinate concept):</a:t>
            </a:r>
            <a:r>
              <a:rPr lang="zh-TW" altLang="zh-TW" sz="2800" dirty="0">
                <a:solidFill>
                  <a:srgbClr val="131827"/>
                </a:solidFill>
                <a:latin typeface="Times New Roman" panose="02020603050405020304" pitchFamily="18" charset="0"/>
                <a:ea typeface="標楷體" panose="03000509000000000000" pitchFamily="65" charset="-120"/>
              </a:rPr>
              <a:t>個體對事物的整體認識，</a:t>
            </a:r>
            <a:r>
              <a:rPr lang="zh-TW" altLang="zh-TW" sz="2800" dirty="0">
                <a:solidFill>
                  <a:srgbClr val="080808"/>
                </a:solidFill>
                <a:latin typeface="標楷體" panose="03000509000000000000" pitchFamily="65" charset="-120"/>
                <a:ea typeface="標楷體" panose="03000509000000000000" pitchFamily="65" charset="-120"/>
              </a:rPr>
              <a:t>也是個體吸收新知識的先備基礎。</a:t>
            </a:r>
          </a:p>
          <a:p>
            <a:pPr lvl="0">
              <a:defRPr/>
            </a:pPr>
            <a:r>
              <a:rPr lang="zh-TW" altLang="zh-TW" sz="2800" dirty="0">
                <a:solidFill>
                  <a:srgbClr val="080808"/>
                </a:solidFill>
                <a:latin typeface="標楷體" panose="03000509000000000000" pitchFamily="65" charset="-120"/>
                <a:ea typeface="標楷體" panose="03000509000000000000" pitchFamily="65" charset="-120"/>
              </a:rPr>
              <a:t>個體在學習新概念形成新知識時，會用自己既有的先備概念去檢核新概念，並試圖將之納入已有的認知結構中，從而同化為自己的知識。</a:t>
            </a:r>
          </a:p>
        </p:txBody>
      </p:sp>
      <p:sp>
        <p:nvSpPr>
          <p:cNvPr id="6" name="矩形 5"/>
          <p:cNvSpPr/>
          <p:nvPr/>
        </p:nvSpPr>
        <p:spPr>
          <a:xfrm>
            <a:off x="539552" y="2267902"/>
            <a:ext cx="8280920" cy="95410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TW" sz="2800" dirty="0">
                <a:solidFill>
                  <a:srgbClr val="131827"/>
                </a:solidFill>
                <a:latin typeface="Times New Roman" panose="02020603050405020304" pitchFamily="18" charset="0"/>
                <a:ea typeface="標楷體" panose="03000509000000000000" pitchFamily="65" charset="-120"/>
              </a:rPr>
              <a:t>2</a:t>
            </a:r>
            <a:r>
              <a:rPr kumimoji="1" lang="en-US" altLang="zh-TW" sz="28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rPr>
              <a:t>.</a:t>
            </a:r>
            <a:r>
              <a:rPr lang="en-US" altLang="zh-TW" sz="2800" dirty="0" err="1">
                <a:solidFill>
                  <a:srgbClr val="131827"/>
                </a:solidFill>
                <a:latin typeface="Times New Roman" panose="02020603050405020304" pitchFamily="18" charset="0"/>
                <a:ea typeface="標楷體" panose="03000509000000000000" pitchFamily="65" charset="-120"/>
              </a:rPr>
              <a:t>Ausubel</a:t>
            </a:r>
            <a:r>
              <a:rPr lang="zh-TW" altLang="zh-TW" sz="2800" dirty="0">
                <a:solidFill>
                  <a:srgbClr val="131827"/>
                </a:solidFill>
                <a:latin typeface="Times New Roman" panose="02020603050405020304" pitchFamily="18" charset="0"/>
                <a:ea typeface="標楷體" panose="03000509000000000000" pitchFamily="65" charset="-120"/>
              </a:rPr>
              <a:t>以「</a:t>
            </a:r>
            <a:r>
              <a:rPr lang="zh-TW" altLang="zh-TW"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ea typeface="標楷體" panose="03000509000000000000" pitchFamily="65" charset="-120"/>
              </a:rPr>
              <a:t>概念層次</a:t>
            </a:r>
            <a:r>
              <a:rPr lang="zh-TW" altLang="zh-TW" sz="2800" dirty="0">
                <a:solidFill>
                  <a:srgbClr val="131827"/>
                </a:solidFill>
                <a:latin typeface="Times New Roman" panose="02020603050405020304" pitchFamily="18" charset="0"/>
                <a:ea typeface="標楷體" panose="03000509000000000000" pitchFamily="65" charset="-120"/>
              </a:rPr>
              <a:t>」來解釋個體的認知結構，其將概念分為</a:t>
            </a:r>
            <a:r>
              <a:rPr lang="en-US" altLang="zh-TW" sz="2800" dirty="0">
                <a:solidFill>
                  <a:srgbClr val="131827"/>
                </a:solidFill>
                <a:latin typeface="Times New Roman" panose="02020603050405020304" pitchFamily="18" charset="0"/>
                <a:ea typeface="標楷體" panose="03000509000000000000" pitchFamily="65" charset="-120"/>
              </a:rPr>
              <a:t>:</a:t>
            </a:r>
            <a:endParaRPr lang="zh-TW" altLang="zh-TW" sz="2800" dirty="0">
              <a:solidFill>
                <a:srgbClr val="131827"/>
              </a:solidFill>
              <a:latin typeface="Times New Roman" panose="02020603050405020304" pitchFamily="18" charset="0"/>
              <a:ea typeface="標楷體" panose="03000509000000000000" pitchFamily="65" charset="-120"/>
            </a:endParaRPr>
          </a:p>
        </p:txBody>
      </p:sp>
      <p:sp>
        <p:nvSpPr>
          <p:cNvPr id="7" name="矩形 6"/>
          <p:cNvSpPr/>
          <p:nvPr/>
        </p:nvSpPr>
        <p:spPr>
          <a:xfrm>
            <a:off x="539552" y="1429302"/>
            <a:ext cx="2646878" cy="584775"/>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en-US" altLang="zh-TW" sz="3200" dirty="0">
                <a:solidFill>
                  <a:srgbClr val="080808"/>
                </a:solidFill>
                <a:latin typeface="標楷體" panose="03000509000000000000" pitchFamily="65" charset="-120"/>
                <a:ea typeface="標楷體" panose="03000509000000000000" pitchFamily="65" charset="-120"/>
              </a:rPr>
              <a:t>(</a:t>
            </a:r>
            <a:r>
              <a:rPr lang="zh-TW" altLang="zh-TW" sz="3200" dirty="0">
                <a:solidFill>
                  <a:srgbClr val="080808"/>
                </a:solidFill>
                <a:latin typeface="標楷體" panose="03000509000000000000" pitchFamily="65" charset="-120"/>
                <a:ea typeface="標楷體" panose="03000509000000000000" pitchFamily="65" charset="-120"/>
              </a:rPr>
              <a:t>二</a:t>
            </a:r>
            <a:r>
              <a:rPr lang="en-US" altLang="zh-TW" sz="3200" dirty="0">
                <a:solidFill>
                  <a:srgbClr val="080808"/>
                </a:solidFill>
                <a:latin typeface="標楷體" panose="03000509000000000000" pitchFamily="65" charset="-120"/>
                <a:ea typeface="標楷體" panose="03000509000000000000" pitchFamily="65" charset="-120"/>
              </a:rPr>
              <a:t>)</a:t>
            </a:r>
            <a:r>
              <a:rPr lang="zh-TW" altLang="zh-TW" sz="3200" dirty="0">
                <a:solidFill>
                  <a:srgbClr val="080808"/>
                </a:solidFill>
                <a:latin typeface="標楷體" panose="03000509000000000000" pitchFamily="65" charset="-120"/>
                <a:ea typeface="標楷體" panose="03000509000000000000" pitchFamily="65" charset="-120"/>
              </a:rPr>
              <a:t>認知結構</a:t>
            </a:r>
          </a:p>
        </p:txBody>
      </p:sp>
    </p:spTree>
    <p:extLst>
      <p:ext uri="{BB962C8B-B14F-4D97-AF65-F5344CB8AC3E}">
        <p14:creationId xmlns:p14="http://schemas.microsoft.com/office/powerpoint/2010/main" val="4261046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5000"/>
            <a:lum/>
          </a:blip>
          <a:srcRect/>
          <a:stretch>
            <a:fillRect l="-8000" r="-17000"/>
          </a:stretch>
        </a:blipFill>
        <a:effectLst/>
      </p:bgPr>
    </p:bg>
    <p:spTree>
      <p:nvGrpSpPr>
        <p:cNvPr id="1" name=""/>
        <p:cNvGrpSpPr/>
        <p:nvPr/>
      </p:nvGrpSpPr>
      <p:grpSpPr>
        <a:xfrm>
          <a:off x="0" y="0"/>
          <a:ext cx="0" cy="0"/>
          <a:chOff x="0" y="0"/>
          <a:chExt cx="0" cy="0"/>
        </a:xfrm>
      </p:grpSpPr>
      <p:sp>
        <p:nvSpPr>
          <p:cNvPr id="2" name="矩形 1"/>
          <p:cNvSpPr/>
          <p:nvPr/>
        </p:nvSpPr>
        <p:spPr>
          <a:xfrm>
            <a:off x="467544" y="1484784"/>
            <a:ext cx="2646878" cy="107721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a:t>
            </a:r>
            <a:r>
              <a:rPr kumimoji="1" lang="zh-TW"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二</a:t>
            </a:r>
            <a:r>
              <a:rPr kumimoji="1" lang="en-US"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a:t>
            </a:r>
            <a:r>
              <a:rPr kumimoji="1" lang="zh-TW"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認知結構</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endParaRPr>
          </a:p>
        </p:txBody>
      </p:sp>
      <p:sp>
        <p:nvSpPr>
          <p:cNvPr id="11" name="矩形 10"/>
          <p:cNvSpPr/>
          <p:nvPr/>
        </p:nvSpPr>
        <p:spPr>
          <a:xfrm>
            <a:off x="101349" y="162373"/>
            <a:ext cx="8685396" cy="120032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五、</a:t>
            </a:r>
            <a:r>
              <a:rPr kumimoji="1" lang="en-US" altLang="zh-TW" sz="3600" b="0" i="0" u="sng" strike="noStrike" kern="1200" cap="none" spc="0" normalizeH="0" baseline="0" noProof="0" dirty="0" err="1">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Ausubel</a:t>
            </a:r>
            <a:r>
              <a:rPr kumimoji="1" lang="zh-TW" altLang="zh-TW"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有意義學習理論</a:t>
            </a:r>
            <a:endParaRPr kumimoji="1" lang="en-US" altLang="zh-TW"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36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   </a:t>
            </a:r>
            <a:r>
              <a:rPr kumimoji="1" lang="en-US" altLang="zh-TW" sz="32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(Meaningful Learning Theory )</a:t>
            </a:r>
            <a:endParaRPr kumimoji="1" lang="zh-TW" altLang="en-US" sz="32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endParaRPr>
          </a:p>
        </p:txBody>
      </p:sp>
      <p:sp>
        <p:nvSpPr>
          <p:cNvPr id="13" name="矩形 12"/>
          <p:cNvSpPr/>
          <p:nvPr/>
        </p:nvSpPr>
        <p:spPr>
          <a:xfrm>
            <a:off x="702154" y="2489305"/>
            <a:ext cx="6102094" cy="541174"/>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ts val="3500"/>
              </a:lnSpc>
            </a:pPr>
            <a:r>
              <a:rPr lang="en-US" altLang="zh-TW" sz="3200" dirty="0">
                <a:solidFill>
                  <a:srgbClr val="131827"/>
                </a:solidFill>
                <a:latin typeface="Times New Roman" panose="02020603050405020304" pitchFamily="18" charset="0"/>
                <a:ea typeface="標楷體" panose="03000509000000000000" pitchFamily="65" charset="-120"/>
              </a:rPr>
              <a:t>3. </a:t>
            </a:r>
            <a:r>
              <a:rPr lang="zh-TW" altLang="zh-TW" sz="3200" dirty="0">
                <a:solidFill>
                  <a:srgbClr val="131827"/>
                </a:solidFill>
                <a:latin typeface="Times New Roman" panose="02020603050405020304" pitchFamily="18" charset="0"/>
                <a:ea typeface="標楷體" panose="03000509000000000000" pitchFamily="65" charset="-120"/>
              </a:rPr>
              <a:t>前導組織</a:t>
            </a:r>
            <a:r>
              <a:rPr lang="en-US" altLang="zh-TW" sz="3200" dirty="0">
                <a:solidFill>
                  <a:srgbClr val="131827"/>
                </a:solidFill>
                <a:latin typeface="Times New Roman" panose="02020603050405020304" pitchFamily="18" charset="0"/>
                <a:ea typeface="標楷體" panose="03000509000000000000" pitchFamily="65" charset="-120"/>
              </a:rPr>
              <a:t>(advance organizer)</a:t>
            </a:r>
          </a:p>
        </p:txBody>
      </p:sp>
      <p:sp>
        <p:nvSpPr>
          <p:cNvPr id="5" name="矩形 4"/>
          <p:cNvSpPr/>
          <p:nvPr/>
        </p:nvSpPr>
        <p:spPr>
          <a:xfrm>
            <a:off x="539552" y="1429302"/>
            <a:ext cx="2646878" cy="584775"/>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r>
              <a:rPr lang="en-US" altLang="zh-TW" sz="3200" dirty="0">
                <a:solidFill>
                  <a:srgbClr val="080808"/>
                </a:solidFill>
                <a:latin typeface="標楷體" panose="03000509000000000000" pitchFamily="65" charset="-120"/>
                <a:ea typeface="標楷體" panose="03000509000000000000" pitchFamily="65" charset="-120"/>
              </a:rPr>
              <a:t>(</a:t>
            </a:r>
            <a:r>
              <a:rPr lang="zh-TW" altLang="zh-TW" sz="3200" dirty="0">
                <a:solidFill>
                  <a:srgbClr val="080808"/>
                </a:solidFill>
                <a:latin typeface="標楷體" panose="03000509000000000000" pitchFamily="65" charset="-120"/>
                <a:ea typeface="標楷體" panose="03000509000000000000" pitchFamily="65" charset="-120"/>
              </a:rPr>
              <a:t>二</a:t>
            </a:r>
            <a:r>
              <a:rPr lang="en-US" altLang="zh-TW" sz="3200" dirty="0">
                <a:solidFill>
                  <a:srgbClr val="080808"/>
                </a:solidFill>
                <a:latin typeface="標楷體" panose="03000509000000000000" pitchFamily="65" charset="-120"/>
                <a:ea typeface="標楷體" panose="03000509000000000000" pitchFamily="65" charset="-120"/>
              </a:rPr>
              <a:t>)</a:t>
            </a:r>
            <a:r>
              <a:rPr lang="zh-TW" altLang="zh-TW" sz="3200" dirty="0">
                <a:solidFill>
                  <a:srgbClr val="080808"/>
                </a:solidFill>
                <a:latin typeface="標楷體" panose="03000509000000000000" pitchFamily="65" charset="-120"/>
                <a:ea typeface="標楷體" panose="03000509000000000000" pitchFamily="65" charset="-120"/>
              </a:rPr>
              <a:t>認知結構</a:t>
            </a:r>
          </a:p>
        </p:txBody>
      </p:sp>
      <p:sp>
        <p:nvSpPr>
          <p:cNvPr id="4" name="矩形 3"/>
          <p:cNvSpPr/>
          <p:nvPr/>
        </p:nvSpPr>
        <p:spPr>
          <a:xfrm>
            <a:off x="683568" y="3505707"/>
            <a:ext cx="7920880" cy="1887696"/>
          </a:xfrm>
          <a:prstGeom prst="rect">
            <a:avLst/>
          </a:prstGeom>
        </p:spPr>
        <p:txBody>
          <a:bodyPr wrap="square">
            <a:spAutoFit/>
          </a:bodyPr>
          <a:lstStyle/>
          <a:p>
            <a:pPr>
              <a:lnSpc>
                <a:spcPts val="3500"/>
              </a:lnSpc>
            </a:pPr>
            <a:r>
              <a:rPr lang="en-US" altLang="zh-TW" sz="2800" dirty="0" err="1">
                <a:solidFill>
                  <a:srgbClr val="131827"/>
                </a:solidFill>
                <a:latin typeface="Times New Roman" panose="02020603050405020304" pitchFamily="18" charset="0"/>
                <a:ea typeface="標楷體" panose="03000509000000000000" pitchFamily="65" charset="-120"/>
              </a:rPr>
              <a:t>Ausubel</a:t>
            </a:r>
            <a:r>
              <a:rPr lang="zh-TW" altLang="zh-TW" sz="2800" dirty="0">
                <a:solidFill>
                  <a:srgbClr val="131827"/>
                </a:solidFill>
                <a:latin typeface="Times New Roman" panose="02020603050405020304" pitchFamily="18" charset="0"/>
                <a:ea typeface="標楷體" panose="03000509000000000000" pitchFamily="65" charset="-120"/>
              </a:rPr>
              <a:t>鼓勵在學習新知識之前，先將新知識的主要概念提出來，使之與學習者既有的</a:t>
            </a:r>
            <a:r>
              <a:rPr lang="zh-TW" altLang="zh-TW" sz="2800" dirty="0">
                <a:solidFill>
                  <a:srgbClr val="D60093"/>
                </a:solidFill>
                <a:latin typeface="Times New Roman" panose="02020603050405020304" pitchFamily="18" charset="0"/>
                <a:ea typeface="標楷體" panose="03000509000000000000" pitchFamily="65" charset="-120"/>
              </a:rPr>
              <a:t>先備知識結合</a:t>
            </a:r>
            <a:r>
              <a:rPr lang="zh-TW" altLang="zh-TW" sz="2800" dirty="0">
                <a:solidFill>
                  <a:srgbClr val="131827"/>
                </a:solidFill>
                <a:latin typeface="Times New Roman" panose="02020603050405020304" pitchFamily="18" charset="0"/>
                <a:ea typeface="標楷體" panose="03000509000000000000" pitchFamily="65" charset="-120"/>
              </a:rPr>
              <a:t>，並且藉之引導學習者進入學習狀態，產生所謂有意義的學習。</a:t>
            </a:r>
            <a:endParaRPr lang="en-US" altLang="zh-TW" sz="2800" dirty="0">
              <a:solidFill>
                <a:srgbClr val="131827"/>
              </a:solidFill>
              <a:latin typeface="Times New Roman" panose="02020603050405020304" pitchFamily="18" charset="0"/>
              <a:ea typeface="標楷體" panose="03000509000000000000" pitchFamily="65" charset="-120"/>
            </a:endParaRPr>
          </a:p>
        </p:txBody>
      </p:sp>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17346" y="5332090"/>
            <a:ext cx="1926654" cy="1525910"/>
          </a:xfrm>
          <a:prstGeom prst="rect">
            <a:avLst/>
          </a:prstGeom>
        </p:spPr>
      </p:pic>
    </p:spTree>
    <p:extLst>
      <p:ext uri="{BB962C8B-B14F-4D97-AF65-F5344CB8AC3E}">
        <p14:creationId xmlns:p14="http://schemas.microsoft.com/office/powerpoint/2010/main" val="336641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5000"/>
            <a:lum/>
          </a:blip>
          <a:srcRect/>
          <a:stretch>
            <a:fillRect l="-8000" r="-17000"/>
          </a:stretch>
        </a:blipFill>
        <a:effectLst/>
      </p:bgPr>
    </p:bg>
    <p:spTree>
      <p:nvGrpSpPr>
        <p:cNvPr id="1" name=""/>
        <p:cNvGrpSpPr/>
        <p:nvPr/>
      </p:nvGrpSpPr>
      <p:grpSpPr>
        <a:xfrm>
          <a:off x="0" y="0"/>
          <a:ext cx="0" cy="0"/>
          <a:chOff x="0" y="0"/>
          <a:chExt cx="0" cy="0"/>
        </a:xfrm>
      </p:grpSpPr>
      <p:sp>
        <p:nvSpPr>
          <p:cNvPr id="2" name="矩形 1"/>
          <p:cNvSpPr/>
          <p:nvPr/>
        </p:nvSpPr>
        <p:spPr>
          <a:xfrm>
            <a:off x="467544" y="1484784"/>
            <a:ext cx="2646878" cy="107721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a:t>
            </a:r>
            <a:r>
              <a:rPr kumimoji="1" lang="zh-TW"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二</a:t>
            </a:r>
            <a:r>
              <a:rPr kumimoji="1" lang="en-US"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a:t>
            </a:r>
            <a:r>
              <a:rPr kumimoji="1" lang="zh-TW"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認知結構</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endParaRPr>
          </a:p>
        </p:txBody>
      </p:sp>
      <p:sp>
        <p:nvSpPr>
          <p:cNvPr id="11" name="矩形 10"/>
          <p:cNvSpPr/>
          <p:nvPr/>
        </p:nvSpPr>
        <p:spPr>
          <a:xfrm>
            <a:off x="101349" y="162373"/>
            <a:ext cx="8685396" cy="120032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五、</a:t>
            </a:r>
            <a:r>
              <a:rPr kumimoji="1" lang="en-US" altLang="zh-TW" sz="3600" b="0" i="0" u="sng" strike="noStrike" kern="1200" cap="none" spc="0" normalizeH="0" baseline="0" noProof="0" dirty="0" err="1">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Ausubel</a:t>
            </a:r>
            <a:r>
              <a:rPr kumimoji="1" lang="zh-TW" altLang="zh-TW"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有意義學習理論</a:t>
            </a:r>
            <a:endParaRPr kumimoji="1" lang="en-US" altLang="zh-TW"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36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   </a:t>
            </a:r>
            <a:r>
              <a:rPr kumimoji="1" lang="en-US" altLang="zh-TW" sz="32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(Meaningful Learning Theory )</a:t>
            </a:r>
            <a:endParaRPr kumimoji="1" lang="zh-TW" altLang="en-US" sz="32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endParaRPr>
          </a:p>
        </p:txBody>
      </p:sp>
      <p:sp>
        <p:nvSpPr>
          <p:cNvPr id="13" name="矩形 12"/>
          <p:cNvSpPr/>
          <p:nvPr/>
        </p:nvSpPr>
        <p:spPr>
          <a:xfrm>
            <a:off x="713620" y="2477876"/>
            <a:ext cx="6048672" cy="54117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marR="0" lvl="0" indent="0" algn="l" defTabSz="914400" rtl="0" eaLnBrk="1" fontAlgn="base" latinLnBrk="0" hangingPunct="1">
              <a:lnSpc>
                <a:spcPts val="3500"/>
              </a:lnSpc>
              <a:spcBef>
                <a:spcPct val="0"/>
              </a:spcBef>
              <a:spcAft>
                <a:spcPct val="0"/>
              </a:spcAft>
              <a:buClrTx/>
              <a:buSzTx/>
              <a:buFontTx/>
              <a:buNone/>
              <a:tabLst/>
              <a:defRPr/>
            </a:pPr>
            <a:r>
              <a:rPr kumimoji="1" lang="en-US" altLang="zh-TW" sz="28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rPr>
              <a:t>4. </a:t>
            </a:r>
            <a:r>
              <a:rPr kumimoji="1" lang="zh-TW" altLang="zh-TW" sz="28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rPr>
              <a:t>「闡釋型教學」</a:t>
            </a:r>
            <a:r>
              <a:rPr kumimoji="1" lang="en-US" altLang="zh-TW" sz="28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rPr>
              <a:t>(expositive teaching)</a:t>
            </a:r>
            <a:endParaRPr kumimoji="1" lang="zh-TW" altLang="zh-TW" sz="28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endParaRPr>
          </a:p>
        </p:txBody>
      </p:sp>
      <p:sp>
        <p:nvSpPr>
          <p:cNvPr id="5" name="矩形 4"/>
          <p:cNvSpPr/>
          <p:nvPr/>
        </p:nvSpPr>
        <p:spPr>
          <a:xfrm>
            <a:off x="539552" y="1429302"/>
            <a:ext cx="2646878" cy="584775"/>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a:t>
            </a:r>
            <a:r>
              <a:rPr kumimoji="1" lang="zh-TW"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二</a:t>
            </a:r>
            <a:r>
              <a:rPr kumimoji="1" lang="en-US"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a:t>
            </a:r>
            <a:r>
              <a:rPr kumimoji="1" lang="zh-TW"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認知結構</a:t>
            </a:r>
          </a:p>
        </p:txBody>
      </p:sp>
      <p:sp>
        <p:nvSpPr>
          <p:cNvPr id="3" name="矩形 2"/>
          <p:cNvSpPr/>
          <p:nvPr/>
        </p:nvSpPr>
        <p:spPr>
          <a:xfrm>
            <a:off x="713620" y="3504445"/>
            <a:ext cx="7962836" cy="1438855"/>
          </a:xfrm>
          <a:prstGeom prst="rect">
            <a:avLst/>
          </a:prstGeom>
        </p:spPr>
        <p:txBody>
          <a:bodyPr wrap="square">
            <a:spAutoFit/>
          </a:bodyPr>
          <a:lstStyle/>
          <a:p>
            <a:pPr lvl="0">
              <a:lnSpc>
                <a:spcPts val="3500"/>
              </a:lnSpc>
              <a:defRPr/>
            </a:pPr>
            <a:r>
              <a:rPr lang="en-US" altLang="zh-TW" sz="2800" dirty="0">
                <a:solidFill>
                  <a:srgbClr val="131827"/>
                </a:solidFill>
                <a:latin typeface="Times New Roman" panose="02020603050405020304" pitchFamily="18" charset="0"/>
                <a:ea typeface="標楷體" panose="03000509000000000000" pitchFamily="65" charset="-120"/>
              </a:rPr>
              <a:t>(1)</a:t>
            </a:r>
            <a:r>
              <a:rPr lang="zh-TW" altLang="zh-TW" sz="2800" dirty="0">
                <a:solidFill>
                  <a:srgbClr val="131827"/>
                </a:solidFill>
                <a:latin typeface="Times New Roman" panose="02020603050405020304" pitchFamily="18" charset="0"/>
                <a:ea typeface="標楷體" panose="03000509000000000000" pitchFamily="65" charset="-120"/>
              </a:rPr>
              <a:t>教師教學時須詳細規畫教材，並且根據對學生經驗能的了解，將教材組織成為</a:t>
            </a:r>
            <a:r>
              <a:rPr lang="zh-TW" altLang="zh-TW" sz="2800" dirty="0">
                <a:solidFill>
                  <a:srgbClr val="D60093"/>
                </a:solidFill>
                <a:latin typeface="Times New Roman" panose="02020603050405020304" pitchFamily="18" charset="0"/>
                <a:ea typeface="標楷體" panose="03000509000000000000" pitchFamily="65" charset="-120"/>
              </a:rPr>
              <a:t>有系統的知識</a:t>
            </a:r>
            <a:r>
              <a:rPr lang="zh-TW" altLang="zh-TW" sz="2800" dirty="0">
                <a:solidFill>
                  <a:srgbClr val="131827"/>
                </a:solidFill>
                <a:latin typeface="Times New Roman" panose="02020603050405020304" pitchFamily="18" charset="0"/>
                <a:ea typeface="標楷體" panose="03000509000000000000" pitchFamily="65" charset="-120"/>
              </a:rPr>
              <a:t>，然後條理分明地對學生講解，並予以引導</a:t>
            </a:r>
            <a:r>
              <a:rPr lang="zh-TW" altLang="zh-TW" sz="2400" dirty="0">
                <a:solidFill>
                  <a:srgbClr val="131827"/>
                </a:solidFill>
                <a:latin typeface="Times New Roman" panose="02020603050405020304" pitchFamily="18" charset="0"/>
                <a:ea typeface="標楷體" panose="03000509000000000000" pitchFamily="65" charset="-120"/>
              </a:rPr>
              <a:t>。</a:t>
            </a:r>
          </a:p>
        </p:txBody>
      </p:sp>
      <p:pic>
        <p:nvPicPr>
          <p:cNvPr id="4" name="圖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7806" y="4918148"/>
            <a:ext cx="1931731" cy="1931731"/>
          </a:xfrm>
          <a:prstGeom prst="rect">
            <a:avLst/>
          </a:prstGeom>
        </p:spPr>
      </p:pic>
    </p:spTree>
    <p:extLst>
      <p:ext uri="{BB962C8B-B14F-4D97-AF65-F5344CB8AC3E}">
        <p14:creationId xmlns:p14="http://schemas.microsoft.com/office/powerpoint/2010/main" val="12371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5000"/>
            <a:lum/>
          </a:blip>
          <a:srcRect/>
          <a:stretch>
            <a:fillRect l="-8000" r="-17000"/>
          </a:stretch>
        </a:blipFill>
        <a:effectLst/>
      </p:bgPr>
    </p:bg>
    <p:spTree>
      <p:nvGrpSpPr>
        <p:cNvPr id="1" name=""/>
        <p:cNvGrpSpPr/>
        <p:nvPr/>
      </p:nvGrpSpPr>
      <p:grpSpPr>
        <a:xfrm>
          <a:off x="0" y="0"/>
          <a:ext cx="0" cy="0"/>
          <a:chOff x="0" y="0"/>
          <a:chExt cx="0" cy="0"/>
        </a:xfrm>
      </p:grpSpPr>
      <p:sp>
        <p:nvSpPr>
          <p:cNvPr id="11" name="矩形 10"/>
          <p:cNvSpPr/>
          <p:nvPr/>
        </p:nvSpPr>
        <p:spPr>
          <a:xfrm>
            <a:off x="101349" y="162373"/>
            <a:ext cx="8685396" cy="120032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五、</a:t>
            </a:r>
            <a:r>
              <a:rPr kumimoji="1" lang="en-US" altLang="zh-TW" sz="3600" b="0" i="0" u="sng" strike="noStrike" kern="1200" cap="none" spc="0" normalizeH="0" baseline="0" noProof="0" dirty="0" err="1">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Ausubel</a:t>
            </a:r>
            <a:r>
              <a:rPr kumimoji="1" lang="zh-TW" altLang="zh-TW"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有意義學習理論</a:t>
            </a:r>
            <a:endParaRPr kumimoji="1" lang="en-US" altLang="zh-TW"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36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   </a:t>
            </a:r>
            <a:r>
              <a:rPr kumimoji="1" lang="en-US" altLang="zh-TW" sz="32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(Meaningful Learning Theory )</a:t>
            </a:r>
            <a:endParaRPr kumimoji="1" lang="zh-TW" altLang="en-US" sz="32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endParaRPr>
          </a:p>
        </p:txBody>
      </p:sp>
      <p:sp>
        <p:nvSpPr>
          <p:cNvPr id="13" name="矩形 12"/>
          <p:cNvSpPr/>
          <p:nvPr/>
        </p:nvSpPr>
        <p:spPr>
          <a:xfrm>
            <a:off x="728863" y="3316814"/>
            <a:ext cx="8280920" cy="2031325"/>
          </a:xfrm>
          <a:prstGeom prst="rect">
            <a:avLst/>
          </a:prstGeom>
        </p:spPr>
        <p:txBody>
          <a:bodyPr wrap="square">
            <a:spAutoFit/>
          </a:bodyPr>
          <a:lstStyle/>
          <a:p>
            <a:pPr>
              <a:lnSpc>
                <a:spcPct val="150000"/>
              </a:lnSpc>
            </a:pPr>
            <a:r>
              <a:rPr lang="en-US" altLang="zh-TW" sz="2800" dirty="0">
                <a:solidFill>
                  <a:srgbClr val="131827"/>
                </a:solidFill>
                <a:latin typeface="Times New Roman" panose="02020603050405020304" pitchFamily="18" charset="0"/>
                <a:ea typeface="標楷體" panose="03000509000000000000" pitchFamily="65" charset="-120"/>
              </a:rPr>
              <a:t> (2)</a:t>
            </a:r>
            <a:r>
              <a:rPr lang="zh-TW" altLang="zh-TW" sz="2800" dirty="0">
                <a:solidFill>
                  <a:srgbClr val="131827"/>
                </a:solidFill>
                <a:latin typeface="Times New Roman" panose="02020603050405020304" pitchFamily="18" charset="0"/>
                <a:ea typeface="標楷體" panose="03000509000000000000" pitchFamily="65" charset="-120"/>
              </a:rPr>
              <a:t>三個教學步驟來促進有意義的學習：</a:t>
            </a:r>
          </a:p>
          <a:p>
            <a:pPr>
              <a:lnSpc>
                <a:spcPct val="150000"/>
              </a:lnSpc>
            </a:pPr>
            <a:r>
              <a:rPr lang="en-US" altLang="zh-TW" sz="2800" b="1" dirty="0">
                <a:ln w="22225">
                  <a:solidFill>
                    <a:schemeClr val="accent2"/>
                  </a:solidFill>
                  <a:prstDash val="solid"/>
                </a:ln>
                <a:solidFill>
                  <a:schemeClr val="accent2">
                    <a:lumMod val="40000"/>
                    <a:lumOff val="60000"/>
                  </a:schemeClr>
                </a:solidFill>
                <a:latin typeface="Times New Roman" panose="02020603050405020304" pitchFamily="18" charset="0"/>
                <a:ea typeface="標楷體" panose="03000509000000000000" pitchFamily="65" charset="-120"/>
              </a:rPr>
              <a:t>A.</a:t>
            </a:r>
            <a:r>
              <a:rPr lang="zh-TW" altLang="zh-TW" sz="2800" dirty="0">
                <a:solidFill>
                  <a:srgbClr val="FF3399"/>
                </a:solidFill>
                <a:latin typeface="Times New Roman" panose="02020603050405020304" pitchFamily="18" charset="0"/>
                <a:ea typeface="標楷體" panose="03000509000000000000" pitchFamily="65" charset="-120"/>
              </a:rPr>
              <a:t>提供前導組織引導學生進入新知學習的準備狀態</a:t>
            </a:r>
          </a:p>
          <a:p>
            <a:pPr>
              <a:lnSpc>
                <a:spcPct val="150000"/>
              </a:lnSpc>
            </a:pPr>
            <a:r>
              <a:rPr lang="en-US" altLang="zh-TW"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標楷體" panose="03000509000000000000" pitchFamily="65" charset="-120"/>
              </a:rPr>
              <a:t>B.</a:t>
            </a:r>
            <a:r>
              <a:rPr lang="zh-TW" altLang="zh-TW" sz="2800" dirty="0">
                <a:solidFill>
                  <a:srgbClr val="FFC000"/>
                </a:solidFill>
                <a:latin typeface="Times New Roman" panose="02020603050405020304" pitchFamily="18" charset="0"/>
                <a:ea typeface="標楷體" panose="03000509000000000000" pitchFamily="65" charset="-120"/>
              </a:rPr>
              <a:t>有系統有組織地呈現學習教材</a:t>
            </a:r>
          </a:p>
        </p:txBody>
      </p:sp>
      <p:sp>
        <p:nvSpPr>
          <p:cNvPr id="6" name="矩形 5"/>
          <p:cNvSpPr/>
          <p:nvPr/>
        </p:nvSpPr>
        <p:spPr>
          <a:xfrm>
            <a:off x="728863" y="1527399"/>
            <a:ext cx="2646878" cy="584775"/>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a:t>
            </a:r>
            <a:r>
              <a:rPr kumimoji="1" lang="zh-TW"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二</a:t>
            </a:r>
            <a:r>
              <a:rPr kumimoji="1" lang="en-US"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a:t>
            </a:r>
            <a:r>
              <a:rPr kumimoji="1" lang="zh-TW"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認知結構</a:t>
            </a:r>
          </a:p>
        </p:txBody>
      </p:sp>
      <p:sp>
        <p:nvSpPr>
          <p:cNvPr id="7" name="矩形 6"/>
          <p:cNvSpPr/>
          <p:nvPr/>
        </p:nvSpPr>
        <p:spPr>
          <a:xfrm>
            <a:off x="743998" y="2427992"/>
            <a:ext cx="6048672" cy="54117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marR="0" lvl="0" indent="0" algn="l" defTabSz="914400" rtl="0" eaLnBrk="1" fontAlgn="base" latinLnBrk="0" hangingPunct="1">
              <a:lnSpc>
                <a:spcPts val="3500"/>
              </a:lnSpc>
              <a:spcBef>
                <a:spcPct val="0"/>
              </a:spcBef>
              <a:spcAft>
                <a:spcPct val="0"/>
              </a:spcAft>
              <a:buClrTx/>
              <a:buSzTx/>
              <a:buFontTx/>
              <a:buNone/>
              <a:tabLst/>
              <a:defRPr/>
            </a:pPr>
            <a:r>
              <a:rPr kumimoji="1" lang="en-US" altLang="zh-TW" sz="28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rPr>
              <a:t>4. </a:t>
            </a:r>
            <a:r>
              <a:rPr kumimoji="1" lang="zh-TW" altLang="zh-TW" sz="28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rPr>
              <a:t>「闡釋型教學」</a:t>
            </a:r>
            <a:r>
              <a:rPr kumimoji="1" lang="en-US" altLang="zh-TW" sz="28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rPr>
              <a:t>(expositive teaching)</a:t>
            </a:r>
            <a:endParaRPr kumimoji="1" lang="zh-TW" altLang="zh-TW" sz="28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endParaRPr>
          </a:p>
        </p:txBody>
      </p:sp>
    </p:spTree>
    <p:extLst>
      <p:ext uri="{BB962C8B-B14F-4D97-AF65-F5344CB8AC3E}">
        <p14:creationId xmlns:p14="http://schemas.microsoft.com/office/powerpoint/2010/main" val="341043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alphaModFix amt="85000"/>
            <a:lum/>
          </a:blip>
          <a:srcRect/>
          <a:stretch>
            <a:fillRect l="-8000" r="-7000"/>
          </a:stretch>
        </a:blipFill>
        <a:effectLst/>
      </p:bgPr>
    </p:bg>
    <p:spTree>
      <p:nvGrpSpPr>
        <p:cNvPr id="1" name=""/>
        <p:cNvGrpSpPr/>
        <p:nvPr/>
      </p:nvGrpSpPr>
      <p:grpSpPr>
        <a:xfrm>
          <a:off x="0" y="0"/>
          <a:ext cx="0" cy="0"/>
          <a:chOff x="0" y="0"/>
          <a:chExt cx="0" cy="0"/>
        </a:xfrm>
      </p:grpSpPr>
      <p:sp>
        <p:nvSpPr>
          <p:cNvPr id="5" name="矩形 4"/>
          <p:cNvSpPr/>
          <p:nvPr/>
        </p:nvSpPr>
        <p:spPr>
          <a:xfrm>
            <a:off x="231712" y="550421"/>
            <a:ext cx="5493812" cy="646331"/>
          </a:xfrm>
          <a:prstGeom prst="rect">
            <a:avLst/>
          </a:prstGeom>
        </p:spPr>
        <p:txBody>
          <a:bodyPr wrap="none">
            <a:spAutoFit/>
          </a:bodyPr>
          <a:lstStyle/>
          <a:p>
            <a:r>
              <a:rPr lang="zh-TW" altLang="en-US" sz="3600" dirty="0">
                <a:solidFill>
                  <a:srgbClr val="D60093"/>
                </a:solidFill>
                <a:latin typeface="標楷體" panose="03000509000000000000" pitchFamily="65" charset="-120"/>
                <a:ea typeface="標楷體" panose="03000509000000000000" pitchFamily="65" charset="-120"/>
              </a:rPr>
              <a:t>一、</a:t>
            </a:r>
            <a:r>
              <a:rPr lang="en-US" altLang="zh-TW" sz="3600" dirty="0">
                <a:solidFill>
                  <a:srgbClr val="D60093"/>
                </a:solidFill>
                <a:latin typeface="Times New Roman" panose="02020603050405020304" pitchFamily="18" charset="0"/>
                <a:ea typeface="標楷體" panose="03000509000000000000" pitchFamily="65" charset="-120"/>
                <a:cs typeface="Times New Roman" panose="02020603050405020304" pitchFamily="18" charset="0"/>
              </a:rPr>
              <a:t>Piaget</a:t>
            </a:r>
            <a:r>
              <a:rPr lang="zh-TW" altLang="en-US" sz="3600" dirty="0">
                <a:solidFill>
                  <a:srgbClr val="D60093"/>
                </a:solidFill>
                <a:latin typeface="標楷體" panose="03000509000000000000" pitchFamily="65" charset="-120"/>
                <a:ea typeface="標楷體" panose="03000509000000000000" pitchFamily="65" charset="-120"/>
              </a:rPr>
              <a:t>的認知發展理論</a:t>
            </a:r>
          </a:p>
        </p:txBody>
      </p:sp>
      <p:sp>
        <p:nvSpPr>
          <p:cNvPr id="9" name="矩形 8"/>
          <p:cNvSpPr/>
          <p:nvPr/>
        </p:nvSpPr>
        <p:spPr>
          <a:xfrm>
            <a:off x="231712" y="1196752"/>
            <a:ext cx="5724644" cy="646331"/>
          </a:xfrm>
          <a:prstGeom prst="rect">
            <a:avLst/>
          </a:prstGeom>
        </p:spPr>
        <p:txBody>
          <a:bodyPr wrap="none">
            <a:spAutoFit/>
          </a:bodyPr>
          <a:lstStyle/>
          <a:p>
            <a:r>
              <a:rPr lang="zh-TW" altLang="en-US" sz="3600" dirty="0">
                <a:solidFill>
                  <a:schemeClr val="bg2">
                    <a:lumMod val="75000"/>
                  </a:schemeClr>
                </a:solidFill>
                <a:latin typeface="標楷體" panose="03000509000000000000" pitchFamily="65" charset="-120"/>
                <a:ea typeface="標楷體" panose="03000509000000000000" pitchFamily="65" charset="-120"/>
              </a:rPr>
              <a:t>二、</a:t>
            </a:r>
            <a:r>
              <a:rPr lang="en-US" altLang="zh-TW" sz="3600" dirty="0">
                <a:solidFill>
                  <a:schemeClr val="bg2">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Bruner</a:t>
            </a:r>
            <a:r>
              <a:rPr lang="zh-TW" altLang="en-US" sz="3600" dirty="0">
                <a:solidFill>
                  <a:schemeClr val="bg2">
                    <a:lumMod val="75000"/>
                  </a:schemeClr>
                </a:solidFill>
                <a:latin typeface="標楷體" panose="03000509000000000000" pitchFamily="65" charset="-120"/>
                <a:ea typeface="標楷體" panose="03000509000000000000" pitchFamily="65" charset="-120"/>
              </a:rPr>
              <a:t>的認知發展理論</a:t>
            </a:r>
          </a:p>
        </p:txBody>
      </p:sp>
      <p:sp>
        <p:nvSpPr>
          <p:cNvPr id="10" name="矩形 9"/>
          <p:cNvSpPr/>
          <p:nvPr/>
        </p:nvSpPr>
        <p:spPr>
          <a:xfrm>
            <a:off x="318628" y="2060848"/>
            <a:ext cx="8032968" cy="646331"/>
          </a:xfrm>
          <a:prstGeom prst="rect">
            <a:avLst/>
          </a:prstGeom>
        </p:spPr>
        <p:txBody>
          <a:bodyPr wrap="none">
            <a:spAutoFit/>
          </a:bodyPr>
          <a:lstStyle/>
          <a:p>
            <a:r>
              <a:rPr lang="zh-TW" altLang="en-US" sz="3600" dirty="0">
                <a:solidFill>
                  <a:schemeClr val="tx2">
                    <a:lumMod val="50000"/>
                  </a:schemeClr>
                </a:solidFill>
                <a:latin typeface="標楷體" panose="03000509000000000000" pitchFamily="65" charset="-120"/>
                <a:ea typeface="標楷體" panose="03000509000000000000" pitchFamily="65" charset="-120"/>
              </a:rPr>
              <a:t>三、</a:t>
            </a:r>
            <a:r>
              <a:rPr lang="en-US" altLang="zh-TW" sz="3600" dirty="0">
                <a:solidFill>
                  <a:schemeClr val="tx2">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Vygotsky</a:t>
            </a:r>
            <a:r>
              <a:rPr lang="zh-TW" altLang="en-US" sz="3600" dirty="0">
                <a:solidFill>
                  <a:schemeClr val="tx2">
                    <a:lumMod val="50000"/>
                  </a:schemeClr>
                </a:solidFill>
                <a:latin typeface="標楷體" panose="03000509000000000000" pitchFamily="65" charset="-120"/>
                <a:ea typeface="標楷體" panose="03000509000000000000" pitchFamily="65" charset="-120"/>
              </a:rPr>
              <a:t>的文化</a:t>
            </a:r>
            <a:r>
              <a:rPr lang="en-US" altLang="zh-TW" sz="3600" dirty="0">
                <a:solidFill>
                  <a:schemeClr val="tx2">
                    <a:lumMod val="50000"/>
                  </a:schemeClr>
                </a:solidFill>
                <a:latin typeface="標楷體" panose="03000509000000000000" pitchFamily="65" charset="-120"/>
                <a:ea typeface="標楷體" panose="03000509000000000000" pitchFamily="65" charset="-120"/>
              </a:rPr>
              <a:t>――</a:t>
            </a:r>
            <a:r>
              <a:rPr lang="zh-TW" altLang="en-US" sz="3600" dirty="0">
                <a:solidFill>
                  <a:schemeClr val="tx2">
                    <a:lumMod val="50000"/>
                  </a:schemeClr>
                </a:solidFill>
                <a:latin typeface="標楷體" panose="03000509000000000000" pitchFamily="65" charset="-120"/>
                <a:ea typeface="標楷體" panose="03000509000000000000" pitchFamily="65" charset="-120"/>
              </a:rPr>
              <a:t>歷史發展理論</a:t>
            </a:r>
          </a:p>
        </p:txBody>
      </p:sp>
      <p:sp>
        <p:nvSpPr>
          <p:cNvPr id="11" name="矩形 10"/>
          <p:cNvSpPr/>
          <p:nvPr/>
        </p:nvSpPr>
        <p:spPr>
          <a:xfrm>
            <a:off x="335877" y="2996952"/>
            <a:ext cx="5955476" cy="646331"/>
          </a:xfrm>
          <a:prstGeom prst="rect">
            <a:avLst/>
          </a:prstGeom>
        </p:spPr>
        <p:txBody>
          <a:bodyPr wrap="none">
            <a:spAutoFit/>
          </a:bodyPr>
          <a:lstStyle/>
          <a:p>
            <a:r>
              <a:rPr lang="zh-TW" altLang="en-US" sz="3600" dirty="0">
                <a:solidFill>
                  <a:schemeClr val="accent6">
                    <a:lumMod val="50000"/>
                  </a:schemeClr>
                </a:solidFill>
                <a:latin typeface="標楷體" panose="03000509000000000000" pitchFamily="65" charset="-120"/>
                <a:ea typeface="標楷體" panose="03000509000000000000" pitchFamily="65" charset="-120"/>
              </a:rPr>
              <a:t>四、</a:t>
            </a:r>
            <a:r>
              <a:rPr lang="en-US" altLang="zh-TW" sz="3600" dirty="0">
                <a:solidFill>
                  <a:schemeClr val="accent6">
                    <a:lumMod val="50000"/>
                  </a:schemeClr>
                </a:solidFill>
                <a:latin typeface="Times New Roman" panose="02020603050405020304" pitchFamily="18" charset="0"/>
                <a:ea typeface="標楷體" panose="03000509000000000000" pitchFamily="65" charset="-120"/>
                <a:cs typeface="Times New Roman" panose="02020603050405020304" pitchFamily="18" charset="0"/>
              </a:rPr>
              <a:t>Bandura</a:t>
            </a:r>
            <a:r>
              <a:rPr lang="zh-TW" altLang="en-US" sz="3600" dirty="0">
                <a:solidFill>
                  <a:schemeClr val="accent6">
                    <a:lumMod val="50000"/>
                  </a:schemeClr>
                </a:solidFill>
                <a:latin typeface="標楷體" panose="03000509000000000000" pitchFamily="65" charset="-120"/>
                <a:ea typeface="標楷體" panose="03000509000000000000" pitchFamily="65" charset="-120"/>
              </a:rPr>
              <a:t>的社會學習理論</a:t>
            </a:r>
          </a:p>
        </p:txBody>
      </p:sp>
      <p:sp>
        <p:nvSpPr>
          <p:cNvPr id="12" name="矩形 11"/>
          <p:cNvSpPr/>
          <p:nvPr/>
        </p:nvSpPr>
        <p:spPr>
          <a:xfrm>
            <a:off x="318628" y="3933056"/>
            <a:ext cx="8685396" cy="1200329"/>
          </a:xfrm>
          <a:prstGeom prst="rect">
            <a:avLst/>
          </a:prstGeom>
        </p:spPr>
        <p:txBody>
          <a:bodyPr wrap="square">
            <a:spAutoFit/>
          </a:bodyPr>
          <a:lstStyle/>
          <a:p>
            <a:pPr lvl="0"/>
            <a:r>
              <a:rPr lang="zh-TW" altLang="en-US" sz="3600" noProof="0" dirty="0">
                <a:solidFill>
                  <a:srgbClr val="FFA365">
                    <a:lumMod val="50000"/>
                  </a:srgbClr>
                </a:solidFill>
                <a:latin typeface="標楷體" panose="03000509000000000000" pitchFamily="65" charset="-120"/>
                <a:ea typeface="標楷體" panose="03000509000000000000" pitchFamily="65" charset="-120"/>
              </a:rPr>
              <a:t>五</a:t>
            </a:r>
            <a:r>
              <a:rPr kumimoji="1" lang="zh-TW" altLang="en-US" sz="3600" b="0" i="0"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rPr>
              <a:t>、</a:t>
            </a:r>
            <a:r>
              <a:rPr lang="en-US" altLang="zh-TW" sz="3600" dirty="0" err="1">
                <a:solidFill>
                  <a:srgbClr val="FFA365">
                    <a:lumMod val="50000"/>
                  </a:srgbClr>
                </a:solidFill>
                <a:latin typeface="標楷體" panose="03000509000000000000" pitchFamily="65" charset="-120"/>
                <a:ea typeface="標楷體" panose="03000509000000000000" pitchFamily="65" charset="-120"/>
              </a:rPr>
              <a:t>Ausubel</a:t>
            </a:r>
            <a:r>
              <a:rPr lang="zh-TW" altLang="zh-TW" sz="3600" dirty="0">
                <a:solidFill>
                  <a:srgbClr val="FFA365">
                    <a:lumMod val="50000"/>
                  </a:srgbClr>
                </a:solidFill>
                <a:latin typeface="標楷體" panose="03000509000000000000" pitchFamily="65" charset="-120"/>
                <a:ea typeface="標楷體" panose="03000509000000000000" pitchFamily="65" charset="-120"/>
              </a:rPr>
              <a:t>有意義學習理論</a:t>
            </a:r>
            <a:endParaRPr lang="en-US" altLang="zh-TW" sz="3600" dirty="0">
              <a:solidFill>
                <a:srgbClr val="FFA365">
                  <a:lumMod val="50000"/>
                </a:srgbClr>
              </a:solidFill>
              <a:latin typeface="標楷體" panose="03000509000000000000" pitchFamily="65" charset="-120"/>
              <a:ea typeface="標楷體" panose="03000509000000000000" pitchFamily="65" charset="-120"/>
            </a:endParaRPr>
          </a:p>
          <a:p>
            <a:pPr lvl="0"/>
            <a:r>
              <a:rPr lang="zh-TW" altLang="en-US" sz="3600" dirty="0">
                <a:solidFill>
                  <a:srgbClr val="FFA365">
                    <a:lumMod val="50000"/>
                  </a:srgbClr>
                </a:solidFill>
                <a:latin typeface="標楷體" panose="03000509000000000000" pitchFamily="65" charset="-120"/>
                <a:ea typeface="標楷體" panose="03000509000000000000" pitchFamily="65" charset="-120"/>
              </a:rPr>
              <a:t>   </a:t>
            </a:r>
            <a:r>
              <a:rPr lang="en-US" altLang="zh-TW" sz="3600" dirty="0">
                <a:solidFill>
                  <a:srgbClr val="FFA365">
                    <a:lumMod val="50000"/>
                  </a:srgbClr>
                </a:solidFill>
                <a:latin typeface="標楷體" panose="03000509000000000000" pitchFamily="65" charset="-120"/>
                <a:ea typeface="標楷體" panose="03000509000000000000" pitchFamily="65" charset="-120"/>
              </a:rPr>
              <a:t>(Meaningful Learning Theory )</a:t>
            </a:r>
            <a:endParaRPr lang="zh-TW" altLang="en-US" sz="3600" dirty="0">
              <a:solidFill>
                <a:srgbClr val="FFA365">
                  <a:lumMod val="50000"/>
                </a:srgb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8492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65000"/>
            <a:lum/>
          </a:blip>
          <a:srcRect/>
          <a:stretch>
            <a:fillRect l="-8000" r="-17000"/>
          </a:stretch>
        </a:blipFill>
        <a:effectLst/>
      </p:bgPr>
    </p:bg>
    <p:spTree>
      <p:nvGrpSpPr>
        <p:cNvPr id="1" name=""/>
        <p:cNvGrpSpPr/>
        <p:nvPr/>
      </p:nvGrpSpPr>
      <p:grpSpPr>
        <a:xfrm>
          <a:off x="0" y="0"/>
          <a:ext cx="0" cy="0"/>
          <a:chOff x="0" y="0"/>
          <a:chExt cx="0" cy="0"/>
        </a:xfrm>
      </p:grpSpPr>
      <p:sp>
        <p:nvSpPr>
          <p:cNvPr id="11" name="矩形 10"/>
          <p:cNvSpPr/>
          <p:nvPr/>
        </p:nvSpPr>
        <p:spPr>
          <a:xfrm>
            <a:off x="101349" y="162373"/>
            <a:ext cx="8685396" cy="120032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五、</a:t>
            </a:r>
            <a:r>
              <a:rPr kumimoji="1" lang="en-US" altLang="zh-TW" sz="3600" b="0" i="0" u="sng" strike="noStrike" kern="1200" cap="none" spc="0" normalizeH="0" baseline="0" noProof="0" dirty="0" err="1">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Ausubel</a:t>
            </a:r>
            <a:r>
              <a:rPr kumimoji="1" lang="zh-TW" altLang="zh-TW"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有意義學習理論</a:t>
            </a:r>
            <a:endParaRPr kumimoji="1" lang="en-US" altLang="zh-TW" sz="3600" b="0" i="0" u="sng"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TW" altLang="en-US" sz="36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   </a:t>
            </a:r>
            <a:r>
              <a:rPr kumimoji="1" lang="en-US" altLang="zh-TW" sz="32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rPr>
              <a:t>(Meaningful Learning Theory )</a:t>
            </a:r>
            <a:endParaRPr kumimoji="1" lang="zh-TW" altLang="en-US" sz="3200" b="0" i="0" u="none" strike="noStrike" kern="1200" cap="none" spc="0" normalizeH="0" baseline="0" noProof="0" dirty="0">
              <a:ln>
                <a:noFill/>
              </a:ln>
              <a:solidFill>
                <a:srgbClr val="FFA365">
                  <a:lumMod val="50000"/>
                </a:srgbClr>
              </a:solidFill>
              <a:effectLst/>
              <a:uLnTx/>
              <a:uFillTx/>
              <a:latin typeface="標楷體" panose="03000509000000000000" pitchFamily="65" charset="-120"/>
              <a:ea typeface="標楷體" panose="03000509000000000000" pitchFamily="65" charset="-120"/>
              <a:cs typeface="+mn-cs"/>
            </a:endParaRPr>
          </a:p>
        </p:txBody>
      </p:sp>
      <p:sp>
        <p:nvSpPr>
          <p:cNvPr id="6" name="矩形 5"/>
          <p:cNvSpPr/>
          <p:nvPr/>
        </p:nvSpPr>
        <p:spPr>
          <a:xfrm>
            <a:off x="728863" y="1527399"/>
            <a:ext cx="2646878" cy="584775"/>
          </a:xfrm>
          <a:prstGeom prst="rect">
            <a:avLst/>
          </a:prstGeom>
        </p:spPr>
        <p:style>
          <a:lnRef idx="3">
            <a:schemeClr val="lt1"/>
          </a:lnRef>
          <a:fillRef idx="1">
            <a:schemeClr val="accent6"/>
          </a:fillRef>
          <a:effectRef idx="1">
            <a:schemeClr val="accent6"/>
          </a:effectRef>
          <a:fontRef idx="minor">
            <a:schemeClr val="lt1"/>
          </a:fontRef>
        </p:style>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a:t>
            </a:r>
            <a:r>
              <a:rPr kumimoji="1" lang="zh-TW"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二</a:t>
            </a:r>
            <a:r>
              <a:rPr kumimoji="1" lang="en-US"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a:t>
            </a:r>
            <a:r>
              <a:rPr kumimoji="1" lang="zh-TW" altLang="zh-TW" sz="3200" b="0" i="0" u="none" strike="noStrike" kern="1200" cap="none" spc="0" normalizeH="0" baseline="0" noProof="0" dirty="0">
                <a:ln>
                  <a:noFill/>
                </a:ln>
                <a:solidFill>
                  <a:srgbClr val="080808"/>
                </a:solidFill>
                <a:effectLst/>
                <a:uLnTx/>
                <a:uFillTx/>
                <a:latin typeface="標楷體" panose="03000509000000000000" pitchFamily="65" charset="-120"/>
                <a:ea typeface="標楷體" panose="03000509000000000000" pitchFamily="65" charset="-120"/>
                <a:cs typeface="+mn-cs"/>
              </a:rPr>
              <a:t>認知結構</a:t>
            </a:r>
          </a:p>
        </p:txBody>
      </p:sp>
      <p:sp>
        <p:nvSpPr>
          <p:cNvPr id="7" name="矩形 6"/>
          <p:cNvSpPr/>
          <p:nvPr/>
        </p:nvSpPr>
        <p:spPr>
          <a:xfrm>
            <a:off x="743998" y="2427992"/>
            <a:ext cx="6048672" cy="54117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marR="0" lvl="0" indent="0" algn="l" defTabSz="914400" rtl="0" eaLnBrk="1" fontAlgn="base" latinLnBrk="0" hangingPunct="1">
              <a:lnSpc>
                <a:spcPts val="3500"/>
              </a:lnSpc>
              <a:spcBef>
                <a:spcPct val="0"/>
              </a:spcBef>
              <a:spcAft>
                <a:spcPct val="0"/>
              </a:spcAft>
              <a:buClrTx/>
              <a:buSzTx/>
              <a:buFontTx/>
              <a:buNone/>
              <a:tabLst/>
              <a:defRPr/>
            </a:pPr>
            <a:r>
              <a:rPr kumimoji="1" lang="en-US" altLang="zh-TW" sz="28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rPr>
              <a:t>4. </a:t>
            </a:r>
            <a:r>
              <a:rPr kumimoji="1" lang="zh-TW" altLang="zh-TW" sz="28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rPr>
              <a:t>「闡釋型教學」</a:t>
            </a:r>
            <a:r>
              <a:rPr kumimoji="1" lang="en-US" altLang="zh-TW" sz="28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rPr>
              <a:t>(expositive teaching)</a:t>
            </a:r>
            <a:endParaRPr kumimoji="1" lang="zh-TW" altLang="zh-TW" sz="28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endParaRPr>
          </a:p>
        </p:txBody>
      </p:sp>
      <p:sp>
        <p:nvSpPr>
          <p:cNvPr id="4" name="矩形 3"/>
          <p:cNvSpPr/>
          <p:nvPr/>
        </p:nvSpPr>
        <p:spPr>
          <a:xfrm>
            <a:off x="702486" y="3483181"/>
            <a:ext cx="8004466" cy="2308324"/>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TW" sz="2400" b="1" i="0" u="none" strike="noStrike" kern="1200" normalizeH="0" baseline="0" noProof="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uLnTx/>
                <a:uFillTx/>
                <a:latin typeface="Times New Roman" panose="02020603050405020304" pitchFamily="18" charset="0"/>
                <a:ea typeface="標楷體" panose="03000509000000000000" pitchFamily="65" charset="-120"/>
                <a:cs typeface="+mn-cs"/>
              </a:rPr>
              <a:t>C.</a:t>
            </a:r>
            <a:r>
              <a:rPr kumimoji="1" lang="zh-TW" altLang="zh-TW" sz="24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rPr>
              <a:t>依</a:t>
            </a:r>
            <a:r>
              <a:rPr kumimoji="1" lang="zh-TW" altLang="zh-TW" sz="2400" b="0" i="0" u="none" strike="noStrike" kern="1200" cap="none" spc="0" normalizeH="0" baseline="0" noProof="0" dirty="0">
                <a:ln>
                  <a:noFill/>
                </a:ln>
                <a:solidFill>
                  <a:srgbClr val="D60093"/>
                </a:solidFill>
                <a:effectLst/>
                <a:uLnTx/>
                <a:uFillTx/>
                <a:latin typeface="Times New Roman" panose="02020603050405020304" pitchFamily="18" charset="0"/>
                <a:ea typeface="標楷體" panose="03000509000000000000" pitchFamily="65" charset="-120"/>
                <a:cs typeface="+mn-cs"/>
              </a:rPr>
              <a:t>「漸進分化」</a:t>
            </a:r>
            <a:r>
              <a:rPr kumimoji="1" lang="en-US" altLang="zh-TW" sz="24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rPr>
              <a:t>(progressive differentiation)</a:t>
            </a:r>
            <a:r>
              <a:rPr kumimoji="1" lang="zh-TW" altLang="zh-TW" sz="24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rPr>
              <a:t>和</a:t>
            </a:r>
            <a:r>
              <a:rPr kumimoji="1" lang="zh-TW" altLang="zh-TW" sz="2400" b="0" i="0" u="none" strike="noStrike" kern="1200" cap="none" spc="0" normalizeH="0" baseline="0" noProof="0" dirty="0">
                <a:ln>
                  <a:noFill/>
                </a:ln>
                <a:solidFill>
                  <a:srgbClr val="D60093"/>
                </a:solidFill>
                <a:effectLst/>
                <a:uLnTx/>
                <a:uFillTx/>
                <a:latin typeface="Times New Roman" panose="02020603050405020304" pitchFamily="18" charset="0"/>
                <a:ea typeface="標楷體" panose="03000509000000000000" pitchFamily="65" charset="-120"/>
                <a:cs typeface="+mn-cs"/>
              </a:rPr>
              <a:t>「統整調和」</a:t>
            </a:r>
            <a:r>
              <a:rPr kumimoji="1" lang="en-US" altLang="zh-TW" sz="24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rPr>
              <a:t>(integrative reconciliation)</a:t>
            </a:r>
            <a:r>
              <a:rPr kumimoji="1" lang="zh-TW" altLang="zh-TW" sz="2400" b="0" i="0" u="none" strike="noStrike" kern="1200" cap="none" spc="0" normalizeH="0" baseline="0" noProof="0" dirty="0">
                <a:ln>
                  <a:noFill/>
                </a:ln>
                <a:solidFill>
                  <a:srgbClr val="131827"/>
                </a:solidFill>
                <a:effectLst/>
                <a:uLnTx/>
                <a:uFillTx/>
                <a:latin typeface="Times New Roman" panose="02020603050405020304" pitchFamily="18" charset="0"/>
                <a:ea typeface="標楷體" panose="03000509000000000000" pitchFamily="65" charset="-120"/>
                <a:cs typeface="+mn-cs"/>
              </a:rPr>
              <a:t>原則，清楚地講解說明教材內容，幫助學生分辨新舊知識的異同，進而</a:t>
            </a:r>
            <a:r>
              <a:rPr kumimoji="1" lang="zh-TW" altLang="zh-TW" sz="2400" b="0" i="0" u="none" strike="noStrike" kern="1200" cap="none" spc="0" normalizeH="0" baseline="0" noProof="0" dirty="0">
                <a:ln>
                  <a:noFill/>
                </a:ln>
                <a:solidFill>
                  <a:srgbClr val="D60093"/>
                </a:solidFill>
                <a:effectLst/>
                <a:uLnTx/>
                <a:uFillTx/>
                <a:latin typeface="Times New Roman" panose="02020603050405020304" pitchFamily="18" charset="0"/>
                <a:ea typeface="標楷體" panose="03000509000000000000" pitchFamily="65" charset="-120"/>
                <a:cs typeface="+mn-cs"/>
              </a:rPr>
              <a:t>建立整合性的知識整體。</a:t>
            </a:r>
          </a:p>
        </p:txBody>
      </p:sp>
      <p:pic>
        <p:nvPicPr>
          <p:cNvPr id="2" name="圖片 1"/>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815045" y="1012711"/>
            <a:ext cx="2150368" cy="2150368"/>
          </a:xfrm>
          <a:prstGeom prst="rect">
            <a:avLst/>
          </a:prstGeom>
        </p:spPr>
      </p:pic>
    </p:spTree>
    <p:extLst>
      <p:ext uri="{BB962C8B-B14F-4D97-AF65-F5344CB8AC3E}">
        <p14:creationId xmlns:p14="http://schemas.microsoft.com/office/powerpoint/2010/main" val="340863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alphaModFix amt="85000"/>
            <a:lum/>
          </a:blip>
          <a:srcRect/>
          <a:stretch>
            <a:fillRect l="-8000" r="-7000"/>
          </a:stretch>
        </a:blipFill>
        <a:effectLst/>
      </p:bgPr>
    </p:bg>
    <p:spTree>
      <p:nvGrpSpPr>
        <p:cNvPr id="1" name=""/>
        <p:cNvGrpSpPr/>
        <p:nvPr/>
      </p:nvGrpSpPr>
      <p:grpSpPr>
        <a:xfrm>
          <a:off x="0" y="0"/>
          <a:ext cx="0" cy="0"/>
          <a:chOff x="0" y="0"/>
          <a:chExt cx="0" cy="0"/>
        </a:xfrm>
      </p:grpSpPr>
      <p:sp>
        <p:nvSpPr>
          <p:cNvPr id="4" name="標題 3"/>
          <p:cNvSpPr>
            <a:spLocks noGrp="1"/>
          </p:cNvSpPr>
          <p:nvPr>
            <p:ph type="title"/>
          </p:nvPr>
        </p:nvSpPr>
        <p:spPr>
          <a:xfrm>
            <a:off x="323528" y="260648"/>
            <a:ext cx="8229600" cy="923330"/>
          </a:xfrm>
          <a:ln>
            <a:noFill/>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spAutoFit/>
          </a:bodyPr>
          <a:lstStyle/>
          <a:p>
            <a:pPr fontAlgn="auto">
              <a:spcAft>
                <a:spcPts val="0"/>
              </a:spcAft>
              <a:defRPr/>
            </a:pPr>
            <a:r>
              <a:rPr lang="zh-TW" altLang="en-US" sz="5400" dirty="0">
                <a:solidFill>
                  <a:schemeClr val="accent1">
                    <a:lumMod val="25000"/>
                  </a:schemeClr>
                </a:solidFill>
                <a:latin typeface="標楷體" panose="03000509000000000000" pitchFamily="65" charset="-120"/>
                <a:ea typeface="標楷體" panose="03000509000000000000" pitchFamily="65" charset="-120"/>
              </a:rPr>
              <a:t>貳、認知學派</a:t>
            </a:r>
          </a:p>
        </p:txBody>
      </p:sp>
      <p:sp>
        <p:nvSpPr>
          <p:cNvPr id="2" name="內容版面配置區 1"/>
          <p:cNvSpPr>
            <a:spLocks noGrp="1"/>
          </p:cNvSpPr>
          <p:nvPr>
            <p:ph idx="1"/>
          </p:nvPr>
        </p:nvSpPr>
        <p:spPr>
          <a:xfrm>
            <a:off x="70992" y="984214"/>
            <a:ext cx="9073008" cy="1728192"/>
          </a:xfrm>
        </p:spPr>
        <p:txBody>
          <a:bodyPr anchor="ctr"/>
          <a:lstStyle/>
          <a:p>
            <a:pPr>
              <a:buFont typeface="Wingdings" panose="05000000000000000000" pitchFamily="2" charset="2"/>
              <a:buChar char="Ø"/>
            </a:pPr>
            <a:r>
              <a:rPr lang="zh-TW" altLang="en-US" sz="2800" dirty="0">
                <a:solidFill>
                  <a:schemeClr val="accent6">
                    <a:lumMod val="50000"/>
                  </a:schemeClr>
                </a:solidFill>
                <a:latin typeface="標楷體" panose="03000509000000000000" pitchFamily="65" charset="-120"/>
                <a:ea typeface="標楷體" panose="03000509000000000000" pitchFamily="65" charset="-120"/>
              </a:rPr>
              <a:t>認知學派的理論著重在不可觀察的心理來歷程及大腦儲存的訊息。個體的思考、創造是重要的學習來源。</a:t>
            </a:r>
            <a:endParaRPr lang="en-US" altLang="zh-TW" sz="2800" dirty="0">
              <a:solidFill>
                <a:schemeClr val="accent6">
                  <a:lumMod val="50000"/>
                </a:schemeClr>
              </a:solidFill>
              <a:latin typeface="標楷體" panose="03000509000000000000" pitchFamily="65" charset="-120"/>
              <a:ea typeface="標楷體" panose="03000509000000000000" pitchFamily="65" charset="-120"/>
            </a:endParaRPr>
          </a:p>
        </p:txBody>
      </p:sp>
      <p:sp>
        <p:nvSpPr>
          <p:cNvPr id="5" name="矩形 4"/>
          <p:cNvSpPr/>
          <p:nvPr/>
        </p:nvSpPr>
        <p:spPr>
          <a:xfrm>
            <a:off x="17453" y="2636912"/>
            <a:ext cx="4312399" cy="523220"/>
          </a:xfrm>
          <a:prstGeom prst="rect">
            <a:avLst/>
          </a:prstGeom>
        </p:spPr>
        <p:txBody>
          <a:bodyPr wrap="none">
            <a:spAutoFit/>
          </a:bodyPr>
          <a:lstStyle/>
          <a:p>
            <a:r>
              <a:rPr lang="zh-TW" altLang="en-US" sz="2800" dirty="0">
                <a:solidFill>
                  <a:srgbClr val="D60093"/>
                </a:solidFill>
                <a:latin typeface="標楷體" panose="03000509000000000000" pitchFamily="65" charset="-120"/>
                <a:ea typeface="標楷體" panose="03000509000000000000" pitchFamily="65" charset="-120"/>
              </a:rPr>
              <a:t>一、</a:t>
            </a:r>
            <a:r>
              <a:rPr lang="en-US" altLang="zh-TW" sz="2800" dirty="0">
                <a:solidFill>
                  <a:srgbClr val="D60093"/>
                </a:solidFill>
                <a:latin typeface="Times New Roman" panose="02020603050405020304" pitchFamily="18" charset="0"/>
                <a:ea typeface="標楷體" panose="03000509000000000000" pitchFamily="65" charset="-120"/>
                <a:cs typeface="Times New Roman" panose="02020603050405020304" pitchFamily="18" charset="0"/>
              </a:rPr>
              <a:t>Piaget</a:t>
            </a:r>
            <a:r>
              <a:rPr lang="zh-TW" altLang="en-US" sz="2800" dirty="0">
                <a:solidFill>
                  <a:srgbClr val="D60093"/>
                </a:solidFill>
                <a:latin typeface="標楷體" panose="03000509000000000000" pitchFamily="65" charset="-120"/>
                <a:ea typeface="標楷體" panose="03000509000000000000" pitchFamily="65" charset="-120"/>
              </a:rPr>
              <a:t>的認知發展理論</a:t>
            </a:r>
          </a:p>
        </p:txBody>
      </p:sp>
      <p:graphicFrame>
        <p:nvGraphicFramePr>
          <p:cNvPr id="8" name="資料庫圖表 7"/>
          <p:cNvGraphicFramePr/>
          <p:nvPr>
            <p:extLst>
              <p:ext uri="{D42A27DB-BD31-4B8C-83A1-F6EECF244321}">
                <p14:modId xmlns:p14="http://schemas.microsoft.com/office/powerpoint/2010/main" val="3365849014"/>
              </p:ext>
            </p:extLst>
          </p:nvPr>
        </p:nvGraphicFramePr>
        <p:xfrm>
          <a:off x="323528" y="3261141"/>
          <a:ext cx="8820472" cy="3376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40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par>
                                <p:cTn id="8" presetID="42"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1000"/>
                                        <p:tgtEl>
                                          <p:spTgt spid="2">
                                            <p:txEl>
                                              <p:pRg st="0" end="0"/>
                                            </p:txEl>
                                          </p:spTgt>
                                        </p:tgtEl>
                                      </p:cBhvr>
                                    </p:animEffect>
                                    <p:anim calcmode="lin" valueType="num">
                                      <p:cBhvr>
                                        <p:cTn id="1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Graphic spid="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alphaModFix amt="85000"/>
            <a:lum/>
          </a:blip>
          <a:srcRect/>
          <a:stretch>
            <a:fillRect l="-8000" r="-7000"/>
          </a:stretch>
        </a:blipFill>
        <a:effectLst/>
      </p:bgPr>
    </p:bg>
    <p:spTree>
      <p:nvGrpSpPr>
        <p:cNvPr id="1" name=""/>
        <p:cNvGrpSpPr/>
        <p:nvPr/>
      </p:nvGrpSpPr>
      <p:grpSpPr>
        <a:xfrm>
          <a:off x="0" y="0"/>
          <a:ext cx="0" cy="0"/>
          <a:chOff x="0" y="0"/>
          <a:chExt cx="0" cy="0"/>
        </a:xfrm>
      </p:grpSpPr>
      <p:sp>
        <p:nvSpPr>
          <p:cNvPr id="3" name="矩形 2"/>
          <p:cNvSpPr/>
          <p:nvPr/>
        </p:nvSpPr>
        <p:spPr>
          <a:xfrm>
            <a:off x="107504" y="116632"/>
            <a:ext cx="5493812" cy="646331"/>
          </a:xfrm>
          <a:prstGeom prst="rect">
            <a:avLst/>
          </a:prstGeom>
        </p:spPr>
        <p:txBody>
          <a:bodyPr wrap="none">
            <a:spAutoFit/>
          </a:bodyPr>
          <a:lstStyle/>
          <a:p>
            <a:r>
              <a:rPr lang="zh-TW" altLang="en-US" sz="3600" u="sng" dirty="0">
                <a:solidFill>
                  <a:srgbClr val="D60093"/>
                </a:solidFill>
                <a:latin typeface="標楷體" panose="03000509000000000000" pitchFamily="65" charset="-120"/>
                <a:ea typeface="標楷體" panose="03000509000000000000" pitchFamily="65" charset="-120"/>
              </a:rPr>
              <a:t>一、</a:t>
            </a:r>
            <a:r>
              <a:rPr lang="en-US" altLang="zh-TW" sz="3600" u="sng" dirty="0">
                <a:solidFill>
                  <a:srgbClr val="D60093"/>
                </a:solidFill>
                <a:latin typeface="Times New Roman" panose="02020603050405020304" pitchFamily="18" charset="0"/>
                <a:ea typeface="標楷體" panose="03000509000000000000" pitchFamily="65" charset="-120"/>
                <a:cs typeface="Times New Roman" panose="02020603050405020304" pitchFamily="18" charset="0"/>
              </a:rPr>
              <a:t>Piaget</a:t>
            </a:r>
            <a:r>
              <a:rPr lang="zh-TW" altLang="en-US" sz="3600" u="sng" dirty="0">
                <a:solidFill>
                  <a:srgbClr val="D60093"/>
                </a:solidFill>
                <a:latin typeface="標楷體" panose="03000509000000000000" pitchFamily="65" charset="-120"/>
                <a:ea typeface="標楷體" panose="03000509000000000000" pitchFamily="65" charset="-120"/>
              </a:rPr>
              <a:t>的認知發展理論</a:t>
            </a:r>
          </a:p>
        </p:txBody>
      </p:sp>
      <p:sp>
        <p:nvSpPr>
          <p:cNvPr id="8" name="矩形 7"/>
          <p:cNvSpPr/>
          <p:nvPr/>
        </p:nvSpPr>
        <p:spPr>
          <a:xfrm>
            <a:off x="104206" y="980728"/>
            <a:ext cx="4698722" cy="584775"/>
          </a:xfrm>
          <a:prstGeom prst="rect">
            <a:avLst/>
          </a:prstGeom>
        </p:spPr>
        <p:txBody>
          <a:bodyPr wrap="none">
            <a:spAutoFit/>
          </a:bodyPr>
          <a:lstStyle/>
          <a:p>
            <a:r>
              <a:rPr lang="zh-TW" altLang="en-US" sz="3200" dirty="0">
                <a:solidFill>
                  <a:schemeClr val="accent1">
                    <a:lumMod val="25000"/>
                  </a:schemeClr>
                </a:solidFill>
                <a:latin typeface="標楷體" panose="03000509000000000000" pitchFamily="65" charset="-120"/>
                <a:ea typeface="標楷體" panose="03000509000000000000" pitchFamily="65" charset="-120"/>
              </a:rPr>
              <a:t>（一）個體認知發展階段</a:t>
            </a:r>
          </a:p>
        </p:txBody>
      </p:sp>
      <p:graphicFrame>
        <p:nvGraphicFramePr>
          <p:cNvPr id="10" name="資料庫圖表 9"/>
          <p:cNvGraphicFramePr/>
          <p:nvPr>
            <p:extLst>
              <p:ext uri="{D42A27DB-BD31-4B8C-83A1-F6EECF244321}">
                <p14:modId xmlns:p14="http://schemas.microsoft.com/office/powerpoint/2010/main" val="2442258405"/>
              </p:ext>
            </p:extLst>
          </p:nvPr>
        </p:nvGraphicFramePr>
        <p:xfrm>
          <a:off x="0" y="1844824"/>
          <a:ext cx="9144000" cy="4815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018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alphaModFix amt="85000"/>
            <a:lum/>
          </a:blip>
          <a:srcRect/>
          <a:stretch>
            <a:fillRect l="-8000" r="-7000"/>
          </a:stretch>
        </a:blipFill>
        <a:effectLst/>
      </p:bgPr>
    </p:bg>
    <p:spTree>
      <p:nvGrpSpPr>
        <p:cNvPr id="1" name=""/>
        <p:cNvGrpSpPr/>
        <p:nvPr/>
      </p:nvGrpSpPr>
      <p:grpSpPr>
        <a:xfrm>
          <a:off x="0" y="0"/>
          <a:ext cx="0" cy="0"/>
          <a:chOff x="0" y="0"/>
          <a:chExt cx="0" cy="0"/>
        </a:xfrm>
      </p:grpSpPr>
      <p:sp>
        <p:nvSpPr>
          <p:cNvPr id="3" name="矩形 2"/>
          <p:cNvSpPr/>
          <p:nvPr/>
        </p:nvSpPr>
        <p:spPr>
          <a:xfrm>
            <a:off x="107504" y="332656"/>
            <a:ext cx="5493812" cy="646331"/>
          </a:xfrm>
          <a:prstGeom prst="rect">
            <a:avLst/>
          </a:prstGeom>
        </p:spPr>
        <p:txBody>
          <a:bodyPr wrap="none">
            <a:spAutoFit/>
          </a:bodyPr>
          <a:lstStyle/>
          <a:p>
            <a:r>
              <a:rPr lang="zh-TW" altLang="en-US" sz="3600" u="sng" dirty="0">
                <a:solidFill>
                  <a:srgbClr val="D60093"/>
                </a:solidFill>
                <a:latin typeface="標楷體" panose="03000509000000000000" pitchFamily="65" charset="-120"/>
                <a:ea typeface="標楷體" panose="03000509000000000000" pitchFamily="65" charset="-120"/>
              </a:rPr>
              <a:t>一、</a:t>
            </a:r>
            <a:r>
              <a:rPr lang="en-US" altLang="zh-TW" sz="3600" u="sng" dirty="0">
                <a:solidFill>
                  <a:srgbClr val="D60093"/>
                </a:solidFill>
                <a:latin typeface="Times New Roman" panose="02020603050405020304" pitchFamily="18" charset="0"/>
                <a:ea typeface="標楷體" panose="03000509000000000000" pitchFamily="65" charset="-120"/>
                <a:cs typeface="Times New Roman" panose="02020603050405020304" pitchFamily="18" charset="0"/>
              </a:rPr>
              <a:t>Piaget</a:t>
            </a:r>
            <a:r>
              <a:rPr lang="zh-TW" altLang="en-US" sz="3600" u="sng" dirty="0">
                <a:solidFill>
                  <a:srgbClr val="D60093"/>
                </a:solidFill>
                <a:latin typeface="標楷體" panose="03000509000000000000" pitchFamily="65" charset="-120"/>
                <a:ea typeface="標楷體" panose="03000509000000000000" pitchFamily="65" charset="-120"/>
              </a:rPr>
              <a:t>的認知發展理論</a:t>
            </a:r>
          </a:p>
        </p:txBody>
      </p:sp>
      <p:sp>
        <p:nvSpPr>
          <p:cNvPr id="8" name="矩形 7"/>
          <p:cNvSpPr/>
          <p:nvPr/>
        </p:nvSpPr>
        <p:spPr>
          <a:xfrm>
            <a:off x="127891" y="1268760"/>
            <a:ext cx="4698722" cy="584775"/>
          </a:xfrm>
          <a:prstGeom prst="rect">
            <a:avLst/>
          </a:prstGeom>
        </p:spPr>
        <p:txBody>
          <a:bodyPr wrap="none">
            <a:spAutoFit/>
          </a:bodyPr>
          <a:lstStyle/>
          <a:p>
            <a:r>
              <a:rPr lang="zh-TW" altLang="en-US" sz="3200" dirty="0">
                <a:solidFill>
                  <a:schemeClr val="accent1">
                    <a:lumMod val="25000"/>
                  </a:schemeClr>
                </a:solidFill>
                <a:latin typeface="標楷體" panose="03000509000000000000" pitchFamily="65" charset="-120"/>
                <a:ea typeface="標楷體" panose="03000509000000000000" pitchFamily="65" charset="-120"/>
              </a:rPr>
              <a:t>（一）個體認知發展階段</a:t>
            </a:r>
          </a:p>
        </p:txBody>
      </p:sp>
      <p:graphicFrame>
        <p:nvGraphicFramePr>
          <p:cNvPr id="10" name="資料庫圖表 9"/>
          <p:cNvGraphicFramePr/>
          <p:nvPr>
            <p:extLst>
              <p:ext uri="{D42A27DB-BD31-4B8C-83A1-F6EECF244321}">
                <p14:modId xmlns:p14="http://schemas.microsoft.com/office/powerpoint/2010/main" val="2186719366"/>
              </p:ext>
            </p:extLst>
          </p:nvPr>
        </p:nvGraphicFramePr>
        <p:xfrm>
          <a:off x="4326" y="2132857"/>
          <a:ext cx="9144000" cy="4248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652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alphaModFix amt="85000"/>
            <a:lum/>
          </a:blip>
          <a:srcRect/>
          <a:stretch>
            <a:fillRect l="-8000" r="-7000"/>
          </a:stretch>
        </a:blipFill>
        <a:effectLst/>
      </p:bgPr>
    </p:bg>
    <p:spTree>
      <p:nvGrpSpPr>
        <p:cNvPr id="1" name=""/>
        <p:cNvGrpSpPr/>
        <p:nvPr/>
      </p:nvGrpSpPr>
      <p:grpSpPr>
        <a:xfrm>
          <a:off x="0" y="0"/>
          <a:ext cx="0" cy="0"/>
          <a:chOff x="0" y="0"/>
          <a:chExt cx="0" cy="0"/>
        </a:xfrm>
      </p:grpSpPr>
      <p:sp>
        <p:nvSpPr>
          <p:cNvPr id="3" name="矩形 2"/>
          <p:cNvSpPr/>
          <p:nvPr/>
        </p:nvSpPr>
        <p:spPr>
          <a:xfrm>
            <a:off x="70841" y="188640"/>
            <a:ext cx="5493812" cy="646331"/>
          </a:xfrm>
          <a:prstGeom prst="rect">
            <a:avLst/>
          </a:prstGeom>
        </p:spPr>
        <p:txBody>
          <a:bodyPr wrap="none">
            <a:spAutoFit/>
          </a:bodyPr>
          <a:lstStyle/>
          <a:p>
            <a:r>
              <a:rPr lang="zh-TW" altLang="en-US" sz="3600" u="sng" dirty="0">
                <a:solidFill>
                  <a:srgbClr val="D60093"/>
                </a:solidFill>
                <a:latin typeface="標楷體" panose="03000509000000000000" pitchFamily="65" charset="-120"/>
                <a:ea typeface="標楷體" panose="03000509000000000000" pitchFamily="65" charset="-120"/>
              </a:rPr>
              <a:t>一、</a:t>
            </a:r>
            <a:r>
              <a:rPr lang="en-US" altLang="zh-TW" sz="3600" u="sng" dirty="0">
                <a:solidFill>
                  <a:srgbClr val="D60093"/>
                </a:solidFill>
                <a:latin typeface="Times New Roman" panose="02020603050405020304" pitchFamily="18" charset="0"/>
                <a:ea typeface="標楷體" panose="03000509000000000000" pitchFamily="65" charset="-120"/>
                <a:cs typeface="Times New Roman" panose="02020603050405020304" pitchFamily="18" charset="0"/>
              </a:rPr>
              <a:t>Piaget</a:t>
            </a:r>
            <a:r>
              <a:rPr lang="zh-TW" altLang="en-US" sz="3600" u="sng" dirty="0">
                <a:solidFill>
                  <a:srgbClr val="D60093"/>
                </a:solidFill>
                <a:latin typeface="標楷體" panose="03000509000000000000" pitchFamily="65" charset="-120"/>
                <a:ea typeface="標楷體" panose="03000509000000000000" pitchFamily="65" charset="-120"/>
              </a:rPr>
              <a:t>的認知發展理論</a:t>
            </a:r>
          </a:p>
        </p:txBody>
      </p:sp>
      <p:sp>
        <p:nvSpPr>
          <p:cNvPr id="8" name="矩形 7"/>
          <p:cNvSpPr/>
          <p:nvPr/>
        </p:nvSpPr>
        <p:spPr>
          <a:xfrm>
            <a:off x="127891" y="1124744"/>
            <a:ext cx="4698722" cy="584775"/>
          </a:xfrm>
          <a:prstGeom prst="rect">
            <a:avLst/>
          </a:prstGeom>
        </p:spPr>
        <p:txBody>
          <a:bodyPr wrap="none">
            <a:spAutoFit/>
          </a:bodyPr>
          <a:lstStyle/>
          <a:p>
            <a:r>
              <a:rPr lang="zh-TW" altLang="en-US" sz="3200" dirty="0">
                <a:solidFill>
                  <a:schemeClr val="accent1">
                    <a:lumMod val="25000"/>
                  </a:schemeClr>
                </a:solidFill>
                <a:latin typeface="標楷體" panose="03000509000000000000" pitchFamily="65" charset="-120"/>
                <a:ea typeface="標楷體" panose="03000509000000000000" pitchFamily="65" charset="-120"/>
              </a:rPr>
              <a:t>（一）個體認知發展階段</a:t>
            </a:r>
          </a:p>
        </p:txBody>
      </p:sp>
      <p:graphicFrame>
        <p:nvGraphicFramePr>
          <p:cNvPr id="10" name="資料庫圖表 9"/>
          <p:cNvGraphicFramePr/>
          <p:nvPr>
            <p:extLst>
              <p:ext uri="{D42A27DB-BD31-4B8C-83A1-F6EECF244321}">
                <p14:modId xmlns:p14="http://schemas.microsoft.com/office/powerpoint/2010/main" val="2303369517"/>
              </p:ext>
            </p:extLst>
          </p:nvPr>
        </p:nvGraphicFramePr>
        <p:xfrm>
          <a:off x="0" y="1988840"/>
          <a:ext cx="9256846" cy="4608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280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alphaModFix amt="60000"/>
            <a:lum/>
          </a:blip>
          <a:srcRect/>
          <a:stretch>
            <a:fillRect l="-8000" r="-7000"/>
          </a:stretch>
        </a:blipFill>
        <a:effectLst/>
      </p:bgPr>
    </p:bg>
    <p:spTree>
      <p:nvGrpSpPr>
        <p:cNvPr id="1" name=""/>
        <p:cNvGrpSpPr/>
        <p:nvPr/>
      </p:nvGrpSpPr>
      <p:grpSpPr>
        <a:xfrm>
          <a:off x="0" y="0"/>
          <a:ext cx="0" cy="0"/>
          <a:chOff x="0" y="0"/>
          <a:chExt cx="0" cy="0"/>
        </a:xfrm>
      </p:grpSpPr>
      <p:sp>
        <p:nvSpPr>
          <p:cNvPr id="3" name="矩形 2"/>
          <p:cNvSpPr/>
          <p:nvPr/>
        </p:nvSpPr>
        <p:spPr>
          <a:xfrm>
            <a:off x="67544" y="124683"/>
            <a:ext cx="5493812" cy="646331"/>
          </a:xfrm>
          <a:prstGeom prst="rect">
            <a:avLst/>
          </a:prstGeom>
        </p:spPr>
        <p:txBody>
          <a:bodyPr wrap="none">
            <a:spAutoFit/>
          </a:bodyPr>
          <a:lstStyle/>
          <a:p>
            <a:r>
              <a:rPr lang="zh-TW" altLang="en-US" sz="3600" u="sng" dirty="0">
                <a:solidFill>
                  <a:srgbClr val="D60093"/>
                </a:solidFill>
                <a:latin typeface="標楷體" panose="03000509000000000000" pitchFamily="65" charset="-120"/>
                <a:ea typeface="標楷體" panose="03000509000000000000" pitchFamily="65" charset="-120"/>
              </a:rPr>
              <a:t>一、</a:t>
            </a:r>
            <a:r>
              <a:rPr lang="en-US" altLang="zh-TW" sz="3600" u="sng" dirty="0">
                <a:solidFill>
                  <a:srgbClr val="D60093"/>
                </a:solidFill>
                <a:latin typeface="Times New Roman" panose="02020603050405020304" pitchFamily="18" charset="0"/>
                <a:ea typeface="標楷體" panose="03000509000000000000" pitchFamily="65" charset="-120"/>
                <a:cs typeface="Times New Roman" panose="02020603050405020304" pitchFamily="18" charset="0"/>
              </a:rPr>
              <a:t>Piaget</a:t>
            </a:r>
            <a:r>
              <a:rPr lang="zh-TW" altLang="en-US" sz="3600" u="sng" dirty="0">
                <a:solidFill>
                  <a:srgbClr val="D60093"/>
                </a:solidFill>
                <a:latin typeface="標楷體" panose="03000509000000000000" pitchFamily="65" charset="-120"/>
                <a:ea typeface="標楷體" panose="03000509000000000000" pitchFamily="65" charset="-120"/>
              </a:rPr>
              <a:t>的認知發展理論</a:t>
            </a:r>
          </a:p>
        </p:txBody>
      </p:sp>
      <p:sp>
        <p:nvSpPr>
          <p:cNvPr id="8" name="矩形 7"/>
          <p:cNvSpPr/>
          <p:nvPr/>
        </p:nvSpPr>
        <p:spPr>
          <a:xfrm>
            <a:off x="43934" y="980728"/>
            <a:ext cx="5109091" cy="584775"/>
          </a:xfrm>
          <a:prstGeom prst="rect">
            <a:avLst/>
          </a:prstGeom>
        </p:spPr>
        <p:txBody>
          <a:bodyPr wrap="none">
            <a:spAutoFit/>
          </a:bodyPr>
          <a:lstStyle/>
          <a:p>
            <a:r>
              <a:rPr lang="zh-TW" altLang="en-US" sz="3200" dirty="0">
                <a:solidFill>
                  <a:schemeClr val="accent1">
                    <a:lumMod val="25000"/>
                  </a:schemeClr>
                </a:solidFill>
                <a:latin typeface="標楷體" panose="03000509000000000000" pitchFamily="65" charset="-120"/>
                <a:ea typeface="標楷體" panose="03000509000000000000" pitchFamily="65" charset="-120"/>
              </a:rPr>
              <a:t>（二）三個基本的認知歷程</a:t>
            </a:r>
          </a:p>
        </p:txBody>
      </p:sp>
      <p:graphicFrame>
        <p:nvGraphicFramePr>
          <p:cNvPr id="10" name="資料庫圖表 9"/>
          <p:cNvGraphicFramePr/>
          <p:nvPr>
            <p:extLst>
              <p:ext uri="{D42A27DB-BD31-4B8C-83A1-F6EECF244321}">
                <p14:modId xmlns:p14="http://schemas.microsoft.com/office/powerpoint/2010/main" val="2692533390"/>
              </p:ext>
            </p:extLst>
          </p:nvPr>
        </p:nvGraphicFramePr>
        <p:xfrm>
          <a:off x="0" y="1772816"/>
          <a:ext cx="9144000" cy="5085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099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alphaModFix amt="85000"/>
            <a:lum/>
          </a:blip>
          <a:srcRect/>
          <a:stretch>
            <a:fillRect l="-8000" r="-7000"/>
          </a:stretch>
        </a:blipFill>
        <a:effectLst/>
      </p:bgPr>
    </p:bg>
    <p:spTree>
      <p:nvGrpSpPr>
        <p:cNvPr id="1" name=""/>
        <p:cNvGrpSpPr/>
        <p:nvPr/>
      </p:nvGrpSpPr>
      <p:grpSpPr>
        <a:xfrm>
          <a:off x="0" y="0"/>
          <a:ext cx="0" cy="0"/>
          <a:chOff x="0" y="0"/>
          <a:chExt cx="0" cy="0"/>
        </a:xfrm>
      </p:grpSpPr>
      <p:sp>
        <p:nvSpPr>
          <p:cNvPr id="3" name="矩形 2"/>
          <p:cNvSpPr/>
          <p:nvPr/>
        </p:nvSpPr>
        <p:spPr>
          <a:xfrm>
            <a:off x="67544" y="124683"/>
            <a:ext cx="5493812" cy="646331"/>
          </a:xfrm>
          <a:prstGeom prst="rect">
            <a:avLst/>
          </a:prstGeom>
        </p:spPr>
        <p:txBody>
          <a:bodyPr wrap="none">
            <a:spAutoFit/>
          </a:bodyPr>
          <a:lstStyle/>
          <a:p>
            <a:r>
              <a:rPr lang="zh-TW" altLang="en-US" sz="3600" u="sng" dirty="0">
                <a:solidFill>
                  <a:srgbClr val="D60093"/>
                </a:solidFill>
                <a:latin typeface="標楷體" panose="03000509000000000000" pitchFamily="65" charset="-120"/>
                <a:ea typeface="標楷體" panose="03000509000000000000" pitchFamily="65" charset="-120"/>
              </a:rPr>
              <a:t>一、</a:t>
            </a:r>
            <a:r>
              <a:rPr lang="en-US" altLang="zh-TW" sz="3600" u="sng" dirty="0">
                <a:solidFill>
                  <a:srgbClr val="D60093"/>
                </a:solidFill>
                <a:latin typeface="Times New Roman" panose="02020603050405020304" pitchFamily="18" charset="0"/>
                <a:ea typeface="標楷體" panose="03000509000000000000" pitchFamily="65" charset="-120"/>
                <a:cs typeface="Times New Roman" panose="02020603050405020304" pitchFamily="18" charset="0"/>
              </a:rPr>
              <a:t>Piaget</a:t>
            </a:r>
            <a:r>
              <a:rPr lang="zh-TW" altLang="en-US" sz="3600" u="sng" dirty="0">
                <a:solidFill>
                  <a:srgbClr val="D60093"/>
                </a:solidFill>
                <a:latin typeface="標楷體" panose="03000509000000000000" pitchFamily="65" charset="-120"/>
                <a:ea typeface="標楷體" panose="03000509000000000000" pitchFamily="65" charset="-120"/>
              </a:rPr>
              <a:t>的認知發展理論</a:t>
            </a:r>
          </a:p>
        </p:txBody>
      </p:sp>
      <p:sp>
        <p:nvSpPr>
          <p:cNvPr id="8" name="矩形 7"/>
          <p:cNvSpPr/>
          <p:nvPr/>
        </p:nvSpPr>
        <p:spPr>
          <a:xfrm>
            <a:off x="-514" y="1124744"/>
            <a:ext cx="9212778" cy="584775"/>
          </a:xfrm>
          <a:prstGeom prst="rect">
            <a:avLst/>
          </a:prstGeom>
        </p:spPr>
        <p:txBody>
          <a:bodyPr wrap="none">
            <a:spAutoFit/>
          </a:bodyPr>
          <a:lstStyle/>
          <a:p>
            <a:r>
              <a:rPr lang="zh-TW" altLang="en-US" sz="3200" dirty="0">
                <a:solidFill>
                  <a:schemeClr val="accent1">
                    <a:lumMod val="25000"/>
                  </a:schemeClr>
                </a:solidFill>
                <a:latin typeface="標楷體" panose="03000509000000000000" pitchFamily="65" charset="-120"/>
                <a:ea typeface="標楷體" panose="03000509000000000000" pitchFamily="65" charset="-120"/>
              </a:rPr>
              <a:t>（三）認知發展論受到束縛的觀點主要有五個原則</a:t>
            </a:r>
          </a:p>
        </p:txBody>
      </p:sp>
      <p:graphicFrame>
        <p:nvGraphicFramePr>
          <p:cNvPr id="10" name="資料庫圖表 9"/>
          <p:cNvGraphicFramePr/>
          <p:nvPr>
            <p:extLst>
              <p:ext uri="{D42A27DB-BD31-4B8C-83A1-F6EECF244321}">
                <p14:modId xmlns:p14="http://schemas.microsoft.com/office/powerpoint/2010/main" val="699471283"/>
              </p:ext>
            </p:extLst>
          </p:nvPr>
        </p:nvGraphicFramePr>
        <p:xfrm>
          <a:off x="213387" y="2204864"/>
          <a:ext cx="8784976"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5049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theme/theme1.xml><?xml version="1.0" encoding="utf-8"?>
<a:theme xmlns:a="http://schemas.openxmlformats.org/drawingml/2006/main" name="Office 佈景主題">
  <a:themeElements>
    <a:clrScheme name="自訂 1">
      <a:dk1>
        <a:srgbClr val="4BE1A8"/>
      </a:dk1>
      <a:lt1>
        <a:srgbClr val="FFFFFF"/>
      </a:lt1>
      <a:dk2>
        <a:srgbClr val="69E7EC"/>
      </a:dk2>
      <a:lt2>
        <a:srgbClr val="FFC1D6"/>
      </a:lt2>
      <a:accent1>
        <a:srgbClr val="FFC000"/>
      </a:accent1>
      <a:accent2>
        <a:srgbClr val="F3A3F1"/>
      </a:accent2>
      <a:accent3>
        <a:srgbClr val="F2F222"/>
      </a:accent3>
      <a:accent4>
        <a:srgbClr val="FFABAB"/>
      </a:accent4>
      <a:accent5>
        <a:srgbClr val="F7C7F6"/>
      </a:accent5>
      <a:accent6>
        <a:srgbClr val="FFA365"/>
      </a:accent6>
      <a:hlink>
        <a:srgbClr val="FFFF00"/>
      </a:hlink>
      <a:folHlink>
        <a:srgbClr val="FF66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1827</TotalTime>
  <Words>2545</Words>
  <Application>Microsoft Office PowerPoint</Application>
  <PresentationFormat>如螢幕大小 (4:3)</PresentationFormat>
  <Paragraphs>190</Paragraphs>
  <Slides>30</Slides>
  <Notes>22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30</vt:i4>
      </vt:variant>
    </vt:vector>
  </HeadingPairs>
  <TitlesOfParts>
    <vt:vector size="36" baseType="lpstr">
      <vt:lpstr>標楷體</vt:lpstr>
      <vt:lpstr>Arial</vt:lpstr>
      <vt:lpstr>Calibri</vt:lpstr>
      <vt:lpstr>Times New Roman</vt:lpstr>
      <vt:lpstr>Wingdings</vt:lpstr>
      <vt:lpstr>Office 佈景主題</vt:lpstr>
      <vt:lpstr>PowerPoint 簡報</vt:lpstr>
      <vt:lpstr>貳、認知學派</vt:lpstr>
      <vt:lpstr>PowerPoint 簡報</vt:lpstr>
      <vt:lpstr>貳、認知學派</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dc:title>
  <dc:creator>admin</dc:creator>
  <cp:lastModifiedBy>Karin Wu</cp:lastModifiedBy>
  <cp:revision>194</cp:revision>
  <dcterms:created xsi:type="dcterms:W3CDTF">2017-11-17T02:01:56Z</dcterms:created>
  <dcterms:modified xsi:type="dcterms:W3CDTF">2022-10-03T12:52:28Z</dcterms:modified>
</cp:coreProperties>
</file>