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345" r:id="rId3"/>
    <p:sldId id="257" r:id="rId4"/>
    <p:sldId id="283" r:id="rId5"/>
    <p:sldId id="258" r:id="rId6"/>
    <p:sldId id="343" r:id="rId7"/>
    <p:sldId id="259" r:id="rId8"/>
    <p:sldId id="319" r:id="rId9"/>
    <p:sldId id="320" r:id="rId10"/>
    <p:sldId id="321" r:id="rId11"/>
    <p:sldId id="260" r:id="rId12"/>
    <p:sldId id="322" r:id="rId13"/>
    <p:sldId id="323" r:id="rId14"/>
    <p:sldId id="324" r:id="rId15"/>
    <p:sldId id="325" r:id="rId16"/>
    <p:sldId id="262" r:id="rId17"/>
    <p:sldId id="344" r:id="rId18"/>
    <p:sldId id="263" r:id="rId19"/>
    <p:sldId id="342" r:id="rId20"/>
    <p:sldId id="326" r:id="rId21"/>
    <p:sldId id="327" r:id="rId22"/>
    <p:sldId id="328" r:id="rId23"/>
    <p:sldId id="329" r:id="rId24"/>
    <p:sldId id="330" r:id="rId25"/>
    <p:sldId id="331" r:id="rId26"/>
    <p:sldId id="332" r:id="rId27"/>
    <p:sldId id="266" r:id="rId28"/>
    <p:sldId id="333" r:id="rId29"/>
    <p:sldId id="334" r:id="rId30"/>
    <p:sldId id="335" r:id="rId31"/>
    <p:sldId id="336" r:id="rId32"/>
    <p:sldId id="337" r:id="rId33"/>
    <p:sldId id="267" r:id="rId34"/>
    <p:sldId id="338" r:id="rId35"/>
    <p:sldId id="339" r:id="rId36"/>
    <p:sldId id="340" r:id="rId37"/>
    <p:sldId id="341" r:id="rId38"/>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Calibri"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alibri"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alibri"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alibri"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alibri" pitchFamily="34" charset="0"/>
        <a:ea typeface="新細明體" pitchFamily="18" charset="-120"/>
        <a:cs typeface="+mn-cs"/>
      </a:defRPr>
    </a:lvl5pPr>
    <a:lvl6pPr marL="2286000" algn="l" defTabSz="914400" rtl="0" eaLnBrk="1" latinLnBrk="0" hangingPunct="1">
      <a:defRPr kumimoji="1" kern="1200">
        <a:solidFill>
          <a:schemeClr val="tx1"/>
        </a:solidFill>
        <a:latin typeface="Calibri" pitchFamily="34" charset="0"/>
        <a:ea typeface="新細明體" pitchFamily="18" charset="-120"/>
        <a:cs typeface="+mn-cs"/>
      </a:defRPr>
    </a:lvl6pPr>
    <a:lvl7pPr marL="2743200" algn="l" defTabSz="914400" rtl="0" eaLnBrk="1" latinLnBrk="0" hangingPunct="1">
      <a:defRPr kumimoji="1" kern="1200">
        <a:solidFill>
          <a:schemeClr val="tx1"/>
        </a:solidFill>
        <a:latin typeface="Calibri" pitchFamily="34" charset="0"/>
        <a:ea typeface="新細明體" pitchFamily="18" charset="-120"/>
        <a:cs typeface="+mn-cs"/>
      </a:defRPr>
    </a:lvl7pPr>
    <a:lvl8pPr marL="3200400" algn="l" defTabSz="914400" rtl="0" eaLnBrk="1" latinLnBrk="0" hangingPunct="1">
      <a:defRPr kumimoji="1" kern="1200">
        <a:solidFill>
          <a:schemeClr val="tx1"/>
        </a:solidFill>
        <a:latin typeface="Calibri" pitchFamily="34" charset="0"/>
        <a:ea typeface="新細明體" pitchFamily="18" charset="-120"/>
        <a:cs typeface="+mn-cs"/>
      </a:defRPr>
    </a:lvl8pPr>
    <a:lvl9pPr marL="3657600" algn="l" defTabSz="914400" rtl="0" eaLnBrk="1" latinLnBrk="0" hangingPunct="1">
      <a:defRPr kumimoji="1" kern="1200">
        <a:solidFill>
          <a:schemeClr val="tx1"/>
        </a:solidFill>
        <a:latin typeface="Calibri"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5D3603"/>
    <a:srgbClr val="131827"/>
    <a:srgbClr val="FF3399"/>
    <a:srgbClr val="003300"/>
    <a:srgbClr val="336699"/>
    <a:srgbClr val="CE52B0"/>
    <a:srgbClr val="FF3300"/>
    <a:srgbClr val="99A00C"/>
    <a:srgbClr val="B6B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614" autoAdjust="0"/>
  </p:normalViewPr>
  <p:slideViewPr>
    <p:cSldViewPr>
      <p:cViewPr varScale="1">
        <p:scale>
          <a:sx n="61" d="100"/>
          <a:sy n="61" d="100"/>
        </p:scale>
        <p:origin x="14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940377-BA5F-49C0-878D-1E5B59C08E12}"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zh-TW" altLang="en-US"/>
        </a:p>
      </dgm:t>
    </dgm:pt>
    <dgm:pt modelId="{57C6F088-F3A9-454E-A372-CEDF20AFDBA4}">
      <dgm:prSet custT="1"/>
      <dgm:spPr>
        <a:ln>
          <a:solidFill>
            <a:schemeClr val="accent4"/>
          </a:solidFill>
        </a:ln>
      </dgm:spPr>
      <dgm:t>
        <a:bodyPr/>
        <a:lstStyle/>
        <a:p>
          <a:pPr rtl="0"/>
          <a:r>
            <a:rPr lang="en-US" sz="2800" dirty="0">
              <a:solidFill>
                <a:schemeClr val="tx1"/>
              </a:solidFill>
              <a:latin typeface="標楷體" panose="03000509000000000000" pitchFamily="65" charset="-120"/>
              <a:ea typeface="標楷體" panose="03000509000000000000" pitchFamily="65" charset="-120"/>
            </a:rPr>
            <a:t>1.</a:t>
          </a:r>
          <a:r>
            <a:rPr lang="zh-TW" sz="2800" dirty="0">
              <a:solidFill>
                <a:srgbClr val="FF0000"/>
              </a:solidFill>
              <a:latin typeface="標楷體" panose="03000509000000000000" pitchFamily="65" charset="-120"/>
              <a:ea typeface="標楷體" panose="03000509000000000000" pitchFamily="65" charset="-120"/>
            </a:rPr>
            <a:t>性向是指個體可發揮的潛能</a:t>
          </a:r>
          <a:r>
            <a:rPr lang="zh-TW" sz="2800" dirty="0">
              <a:solidFill>
                <a:schemeClr val="tx1"/>
              </a:solidFill>
              <a:latin typeface="標楷體" panose="03000509000000000000" pitchFamily="65" charset="-120"/>
              <a:ea typeface="標楷體" panose="03000509000000000000" pitchFamily="65" charset="-120"/>
            </a:rPr>
            <a:t>，包括基本能力（即智力）與特殊的才能（即音樂、運動、機械）。學習性向通常指的是學習者在學習歷程中直接顯現出來的獨特性，象徵個體學習的特質或傾向。</a:t>
          </a:r>
        </a:p>
      </dgm:t>
    </dgm:pt>
    <dgm:pt modelId="{5080138A-3498-4C97-A935-60DF127A8F85}" type="parTrans" cxnId="{F969D0DB-20FB-4067-A430-F2BAF4BA20AF}">
      <dgm:prSet/>
      <dgm:spPr/>
      <dgm:t>
        <a:bodyPr/>
        <a:lstStyle/>
        <a:p>
          <a:endParaRPr lang="zh-TW" altLang="en-US"/>
        </a:p>
      </dgm:t>
    </dgm:pt>
    <dgm:pt modelId="{E260DE09-3FC5-4855-93F5-7C6BE88CD65A}" type="sibTrans" cxnId="{F969D0DB-20FB-4067-A430-F2BAF4BA20AF}">
      <dgm:prSet/>
      <dgm:spPr/>
      <dgm:t>
        <a:bodyPr/>
        <a:lstStyle/>
        <a:p>
          <a:endParaRPr lang="zh-TW" altLang="en-US"/>
        </a:p>
      </dgm:t>
    </dgm:pt>
    <dgm:pt modelId="{151ED309-4A18-454B-BD6D-E66B047487B7}">
      <dgm:prSet custT="1"/>
      <dgm:spPr>
        <a:ln>
          <a:solidFill>
            <a:schemeClr val="tx2"/>
          </a:solidFill>
        </a:ln>
      </dgm:spPr>
      <dgm:t>
        <a:bodyPr/>
        <a:lstStyle/>
        <a:p>
          <a:pPr rtl="0"/>
          <a:r>
            <a:rPr lang="en-US" sz="2800" dirty="0">
              <a:solidFill>
                <a:schemeClr val="tx1"/>
              </a:solidFill>
              <a:latin typeface="標楷體" panose="03000509000000000000" pitchFamily="65" charset="-120"/>
              <a:ea typeface="標楷體" panose="03000509000000000000" pitchFamily="65" charset="-120"/>
            </a:rPr>
            <a:t>2.</a:t>
          </a:r>
          <a:r>
            <a:rPr lang="zh-TW" sz="2800" dirty="0">
              <a:solidFill>
                <a:schemeClr val="tx1"/>
              </a:solidFill>
              <a:latin typeface="標楷體" panose="03000509000000000000" pitchFamily="65" charset="-120"/>
              <a:ea typeface="標楷體" panose="03000509000000000000" pitchFamily="65" charset="-120"/>
            </a:rPr>
            <a:t>教師在班級教學中必須先瞭解學生的學習性向，若學生在學習方面具有特殊的性向。</a:t>
          </a:r>
        </a:p>
      </dgm:t>
    </dgm:pt>
    <dgm:pt modelId="{72A358B1-9331-4454-B395-003FF7A41BF4}" type="parTrans" cxnId="{3F567EE3-2D2C-4AF3-894B-10E5760919D8}">
      <dgm:prSet/>
      <dgm:spPr/>
      <dgm:t>
        <a:bodyPr/>
        <a:lstStyle/>
        <a:p>
          <a:endParaRPr lang="zh-TW" altLang="en-US"/>
        </a:p>
      </dgm:t>
    </dgm:pt>
    <dgm:pt modelId="{0056E4C9-2F84-40EB-B03D-32576AA047C7}" type="sibTrans" cxnId="{3F567EE3-2D2C-4AF3-894B-10E5760919D8}">
      <dgm:prSet/>
      <dgm:spPr/>
      <dgm:t>
        <a:bodyPr/>
        <a:lstStyle/>
        <a:p>
          <a:endParaRPr lang="zh-TW" altLang="en-US"/>
        </a:p>
      </dgm:t>
    </dgm:pt>
    <dgm:pt modelId="{00F30A61-7142-494B-A263-05E18914DA9A}" type="pres">
      <dgm:prSet presAssocID="{A6940377-BA5F-49C0-878D-1E5B59C08E12}" presName="linear" presStyleCnt="0">
        <dgm:presLayoutVars>
          <dgm:animLvl val="lvl"/>
          <dgm:resizeHandles val="exact"/>
        </dgm:presLayoutVars>
      </dgm:prSet>
      <dgm:spPr/>
    </dgm:pt>
    <dgm:pt modelId="{D0ABE83C-D2B6-4705-A5FC-5E7DB86402A9}" type="pres">
      <dgm:prSet presAssocID="{57C6F088-F3A9-454E-A372-CEDF20AFDBA4}" presName="parentText" presStyleLbl="node1" presStyleIdx="0" presStyleCnt="2">
        <dgm:presLayoutVars>
          <dgm:chMax val="0"/>
          <dgm:bulletEnabled val="1"/>
        </dgm:presLayoutVars>
      </dgm:prSet>
      <dgm:spPr/>
    </dgm:pt>
    <dgm:pt modelId="{915D5086-C232-42D3-A044-DFD39B0B4418}" type="pres">
      <dgm:prSet presAssocID="{E260DE09-3FC5-4855-93F5-7C6BE88CD65A}" presName="spacer" presStyleCnt="0"/>
      <dgm:spPr/>
    </dgm:pt>
    <dgm:pt modelId="{B0F7B7C4-D411-4DB1-82E9-C4AE88F5705E}" type="pres">
      <dgm:prSet presAssocID="{151ED309-4A18-454B-BD6D-E66B047487B7}" presName="parentText" presStyleLbl="node1" presStyleIdx="1" presStyleCnt="2">
        <dgm:presLayoutVars>
          <dgm:chMax val="0"/>
          <dgm:bulletEnabled val="1"/>
        </dgm:presLayoutVars>
      </dgm:prSet>
      <dgm:spPr/>
    </dgm:pt>
  </dgm:ptLst>
  <dgm:cxnLst>
    <dgm:cxn modelId="{5327CCCD-4299-4940-943C-DF9DBF1DFA1F}" type="presOf" srcId="{151ED309-4A18-454B-BD6D-E66B047487B7}" destId="{B0F7B7C4-D411-4DB1-82E9-C4AE88F5705E}" srcOrd="0" destOrd="0" presId="urn:microsoft.com/office/officeart/2005/8/layout/vList2"/>
    <dgm:cxn modelId="{136155D0-B6E9-4634-8B54-C1E20FA54CA4}" type="presOf" srcId="{57C6F088-F3A9-454E-A372-CEDF20AFDBA4}" destId="{D0ABE83C-D2B6-4705-A5FC-5E7DB86402A9}" srcOrd="0" destOrd="0" presId="urn:microsoft.com/office/officeart/2005/8/layout/vList2"/>
    <dgm:cxn modelId="{C944D5D9-5194-44E0-8626-D6539BA8FDC4}" type="presOf" srcId="{A6940377-BA5F-49C0-878D-1E5B59C08E12}" destId="{00F30A61-7142-494B-A263-05E18914DA9A}" srcOrd="0" destOrd="0" presId="urn:microsoft.com/office/officeart/2005/8/layout/vList2"/>
    <dgm:cxn modelId="{F969D0DB-20FB-4067-A430-F2BAF4BA20AF}" srcId="{A6940377-BA5F-49C0-878D-1E5B59C08E12}" destId="{57C6F088-F3A9-454E-A372-CEDF20AFDBA4}" srcOrd="0" destOrd="0" parTransId="{5080138A-3498-4C97-A935-60DF127A8F85}" sibTransId="{E260DE09-3FC5-4855-93F5-7C6BE88CD65A}"/>
    <dgm:cxn modelId="{3F567EE3-2D2C-4AF3-894B-10E5760919D8}" srcId="{A6940377-BA5F-49C0-878D-1E5B59C08E12}" destId="{151ED309-4A18-454B-BD6D-E66B047487B7}" srcOrd="1" destOrd="0" parTransId="{72A358B1-9331-4454-B395-003FF7A41BF4}" sibTransId="{0056E4C9-2F84-40EB-B03D-32576AA047C7}"/>
    <dgm:cxn modelId="{1C5B3E00-C222-4797-A4C7-7884104A27CA}" type="presParOf" srcId="{00F30A61-7142-494B-A263-05E18914DA9A}" destId="{D0ABE83C-D2B6-4705-A5FC-5E7DB86402A9}" srcOrd="0" destOrd="0" presId="urn:microsoft.com/office/officeart/2005/8/layout/vList2"/>
    <dgm:cxn modelId="{7B5149A0-5DFD-4D07-87BC-1D38F5E8A507}" type="presParOf" srcId="{00F30A61-7142-494B-A263-05E18914DA9A}" destId="{915D5086-C232-42D3-A044-DFD39B0B4418}" srcOrd="1" destOrd="0" presId="urn:microsoft.com/office/officeart/2005/8/layout/vList2"/>
    <dgm:cxn modelId="{53EB6277-C3F4-4EA0-B11C-91CEC3B32824}" type="presParOf" srcId="{00F30A61-7142-494B-A263-05E18914DA9A}" destId="{B0F7B7C4-D411-4DB1-82E9-C4AE88F5705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1DF8AD82-9CEB-4206-B8B8-23D24BACCF8D}"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1D240DDA-CA9C-4576-8021-171C13D37A24}"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A3E80B0B-99CE-4681-9DC3-F4BFD20EDA41}"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F92D391-0FEE-4F6B-A5A4-FFB76576550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TW" altLang="en-US"/>
        </a:p>
      </dgm:t>
    </dgm:pt>
    <dgm:pt modelId="{4AC4FC4B-B00A-4EB4-9F46-AA9EAF6F3C33}">
      <dgm:prSet custT="1"/>
      <dgm:spPr/>
      <dgm:t>
        <a:bodyPr anchor="ctr"/>
        <a:lstStyle/>
        <a:p>
          <a:pPr rtl="0"/>
          <a:r>
            <a:rPr kumimoji="1" lang="en-US" sz="2300" dirty="0">
              <a:latin typeface="標楷體" panose="03000509000000000000" pitchFamily="65" charset="-120"/>
              <a:ea typeface="標楷體" panose="03000509000000000000" pitchFamily="65" charset="-120"/>
            </a:rPr>
            <a:t>1.</a:t>
          </a:r>
          <a:r>
            <a:rPr kumimoji="1" lang="zh-TW" sz="2300" dirty="0">
              <a:solidFill>
                <a:srgbClr val="FF0000"/>
              </a:solidFill>
              <a:latin typeface="標楷體" panose="03000509000000000000" pitchFamily="65" charset="-120"/>
              <a:ea typeface="標楷體" panose="03000509000000000000" pitchFamily="65" charset="-120"/>
            </a:rPr>
            <a:t>讓學生完全瞭解各種不同的策略</a:t>
          </a:r>
          <a:r>
            <a:rPr kumimoji="1" lang="zh-TW" sz="2300" dirty="0">
              <a:latin typeface="標楷體" panose="03000509000000000000" pitchFamily="65" charset="-120"/>
              <a:ea typeface="標楷體" panose="03000509000000000000" pitchFamily="65" charset="-120"/>
            </a:rPr>
            <a:t>，不僅一般性學習策略，同時包括特殊性的學習方法，如各種記憶術；</a:t>
          </a:r>
          <a:endParaRPr lang="zh-TW" sz="2300" dirty="0">
            <a:latin typeface="標楷體" panose="03000509000000000000" pitchFamily="65" charset="-120"/>
            <a:ea typeface="標楷體" panose="03000509000000000000" pitchFamily="65" charset="-120"/>
          </a:endParaRPr>
        </a:p>
      </dgm:t>
    </dgm:pt>
    <dgm:pt modelId="{777740FF-56BB-4570-911F-4CF15C23B193}" type="parTrans" cxnId="{1D8A1AA1-2B69-4898-8D1F-73F532D9689D}">
      <dgm:prSet/>
      <dgm:spPr/>
      <dgm:t>
        <a:bodyPr/>
        <a:lstStyle/>
        <a:p>
          <a:endParaRPr lang="zh-TW" altLang="en-US"/>
        </a:p>
      </dgm:t>
    </dgm:pt>
    <dgm:pt modelId="{81B0F44F-518C-4AF9-A6E8-7A7B26E1C269}" type="sibTrans" cxnId="{1D8A1AA1-2B69-4898-8D1F-73F532D9689D}">
      <dgm:prSet/>
      <dgm:spPr/>
      <dgm:t>
        <a:bodyPr/>
        <a:lstStyle/>
        <a:p>
          <a:endParaRPr lang="zh-TW" altLang="en-US"/>
        </a:p>
      </dgm:t>
    </dgm:pt>
    <dgm:pt modelId="{E2D1DE7E-7514-4B2E-9EA0-9F5A3326C91F}">
      <dgm:prSet custT="1"/>
      <dgm:spPr/>
      <dgm:t>
        <a:bodyPr anchor="ctr"/>
        <a:lstStyle/>
        <a:p>
          <a:pPr rtl="0"/>
          <a:r>
            <a:rPr kumimoji="1" lang="en-US" sz="2300" dirty="0">
              <a:latin typeface="標楷體" panose="03000509000000000000" pitchFamily="65" charset="-120"/>
              <a:ea typeface="標楷體" panose="03000509000000000000" pitchFamily="65" charset="-120"/>
            </a:rPr>
            <a:t>2.</a:t>
          </a:r>
          <a:r>
            <a:rPr kumimoji="1" lang="zh-TW" sz="2300" dirty="0">
              <a:solidFill>
                <a:srgbClr val="FF0000"/>
              </a:solidFill>
              <a:latin typeface="標楷體" panose="03000509000000000000" pitchFamily="65" charset="-120"/>
              <a:ea typeface="標楷體" panose="03000509000000000000" pitchFamily="65" charset="-120"/>
            </a:rPr>
            <a:t>教導適時、適地應用不同的學習策略</a:t>
          </a:r>
          <a:r>
            <a:rPr kumimoji="1" lang="zh-TW" sz="2300" dirty="0">
              <a:latin typeface="標楷體" panose="03000509000000000000" pitchFamily="65" charset="-120"/>
              <a:ea typeface="標楷體" panose="03000509000000000000" pitchFamily="65" charset="-120"/>
            </a:rPr>
            <a:t>，教師常忽略此項步驟之重要性，以為這是學生自己的事，其實，學習策略的應用必須教師配合教學活動內，引導學生瞭解哪些內容可以配合哪些策略的應用；</a:t>
          </a:r>
          <a:endParaRPr lang="zh-TW" sz="2300" dirty="0">
            <a:latin typeface="標楷體" panose="03000509000000000000" pitchFamily="65" charset="-120"/>
            <a:ea typeface="標楷體" panose="03000509000000000000" pitchFamily="65" charset="-120"/>
          </a:endParaRPr>
        </a:p>
      </dgm:t>
    </dgm:pt>
    <dgm:pt modelId="{5FB458CF-FAC4-4886-9A0C-0CAE965DAFB5}" type="parTrans" cxnId="{BDEDDFF6-C6F5-47EC-B946-2D9804F45E0E}">
      <dgm:prSet/>
      <dgm:spPr/>
      <dgm:t>
        <a:bodyPr/>
        <a:lstStyle/>
        <a:p>
          <a:endParaRPr lang="zh-TW" altLang="en-US"/>
        </a:p>
      </dgm:t>
    </dgm:pt>
    <dgm:pt modelId="{8C62DD40-337B-4597-AE64-072B758F9916}" type="sibTrans" cxnId="{BDEDDFF6-C6F5-47EC-B946-2D9804F45E0E}">
      <dgm:prSet/>
      <dgm:spPr/>
      <dgm:t>
        <a:bodyPr/>
        <a:lstStyle/>
        <a:p>
          <a:endParaRPr lang="zh-TW" altLang="en-US"/>
        </a:p>
      </dgm:t>
    </dgm:pt>
    <dgm:pt modelId="{977E1E32-EAC7-4394-B3FE-752A59FBDA91}">
      <dgm:prSet custT="1"/>
      <dgm:spPr/>
      <dgm:t>
        <a:bodyPr anchor="ctr"/>
        <a:lstStyle/>
        <a:p>
          <a:pPr rtl="0"/>
          <a:r>
            <a:rPr kumimoji="1" lang="en-US" sz="2300" dirty="0">
              <a:latin typeface="標楷體" panose="03000509000000000000" pitchFamily="65" charset="-120"/>
              <a:ea typeface="標楷體" panose="03000509000000000000" pitchFamily="65" charset="-120"/>
            </a:rPr>
            <a:t>3.</a:t>
          </a:r>
          <a:r>
            <a:rPr kumimoji="1" lang="zh-TW" sz="2300" dirty="0">
              <a:solidFill>
                <a:srgbClr val="FF0000"/>
              </a:solidFill>
              <a:latin typeface="標楷體" panose="03000509000000000000" pitchFamily="65" charset="-120"/>
              <a:ea typeface="標楷體" panose="03000509000000000000" pitchFamily="65" charset="-120"/>
            </a:rPr>
            <a:t>指導學生瞭解學習策略的使用時機</a:t>
          </a:r>
          <a:r>
            <a:rPr kumimoji="1" lang="zh-TW" sz="2300" dirty="0">
              <a:latin typeface="標楷體" panose="03000509000000000000" pitchFamily="65" charset="-120"/>
              <a:ea typeface="標楷體" panose="03000509000000000000" pitchFamily="65" charset="-120"/>
            </a:rPr>
            <a:t>，並且形成舊經驗，以隨時因應各種的學習情境，因此，學生同時必須訓練學習效能感，以高敏感度配合學習的內在趨力，提高學習效果；</a:t>
          </a:r>
          <a:endParaRPr lang="zh-TW" sz="2300" dirty="0">
            <a:latin typeface="標楷體" panose="03000509000000000000" pitchFamily="65" charset="-120"/>
            <a:ea typeface="標楷體" panose="03000509000000000000" pitchFamily="65" charset="-120"/>
          </a:endParaRPr>
        </a:p>
      </dgm:t>
    </dgm:pt>
    <dgm:pt modelId="{CF090614-B6BF-4203-962A-3413CB639651}" type="parTrans" cxnId="{72609C49-9EEC-46A0-A66C-5C9EC937AC94}">
      <dgm:prSet/>
      <dgm:spPr/>
      <dgm:t>
        <a:bodyPr/>
        <a:lstStyle/>
        <a:p>
          <a:endParaRPr lang="zh-TW" altLang="en-US"/>
        </a:p>
      </dgm:t>
    </dgm:pt>
    <dgm:pt modelId="{920E401E-1B36-4C9C-9A73-F7B436885F53}" type="sibTrans" cxnId="{72609C49-9EEC-46A0-A66C-5C9EC937AC94}">
      <dgm:prSet/>
      <dgm:spPr/>
      <dgm:t>
        <a:bodyPr/>
        <a:lstStyle/>
        <a:p>
          <a:endParaRPr lang="zh-TW" altLang="en-US"/>
        </a:p>
      </dgm:t>
    </dgm:pt>
    <dgm:pt modelId="{312934C3-64DF-4354-B717-E4D9CF8F1E0E}">
      <dgm:prSet custT="1"/>
      <dgm:spPr/>
      <dgm:t>
        <a:bodyPr anchor="ctr"/>
        <a:lstStyle/>
        <a:p>
          <a:pPr rtl="0"/>
          <a:r>
            <a:rPr kumimoji="1" lang="en-US" sz="2300" dirty="0">
              <a:latin typeface="標楷體" panose="03000509000000000000" pitchFamily="65" charset="-120"/>
              <a:ea typeface="標楷體" panose="03000509000000000000" pitchFamily="65" charset="-120"/>
            </a:rPr>
            <a:t>4.</a:t>
          </a:r>
          <a:r>
            <a:rPr kumimoji="1" lang="zh-TW" sz="2300" dirty="0">
              <a:solidFill>
                <a:srgbClr val="FF0000"/>
              </a:solidFill>
              <a:latin typeface="標楷體" panose="03000509000000000000" pitchFamily="65" charset="-120"/>
              <a:ea typeface="標楷體" panose="03000509000000000000" pitchFamily="65" charset="-120"/>
            </a:rPr>
            <a:t>學習策略的學習應該將基礎知識納入考量</a:t>
          </a:r>
          <a:r>
            <a:rPr kumimoji="1" lang="zh-TW" sz="2300" dirty="0">
              <a:latin typeface="標楷體" panose="03000509000000000000" pitchFamily="65" charset="-120"/>
              <a:ea typeface="標楷體" panose="03000509000000000000" pitchFamily="65" charset="-120"/>
            </a:rPr>
            <a:t>，</a:t>
          </a:r>
          <a:r>
            <a:rPr kumimoji="1" lang="zh-TW" sz="2300" dirty="0">
              <a:solidFill>
                <a:srgbClr val="FF0000"/>
              </a:solidFill>
              <a:latin typeface="標楷體" panose="03000509000000000000" pitchFamily="65" charset="-120"/>
              <a:ea typeface="標楷體" panose="03000509000000000000" pitchFamily="65" charset="-120"/>
            </a:rPr>
            <a:t>以提升學習者的基模（</a:t>
          </a:r>
          <a:r>
            <a:rPr kumimoji="1" lang="en-US" sz="2300" dirty="0">
              <a:solidFill>
                <a:srgbClr val="FF0000"/>
              </a:solidFill>
              <a:latin typeface="標楷體" panose="03000509000000000000" pitchFamily="65" charset="-120"/>
              <a:ea typeface="標楷體" panose="03000509000000000000" pitchFamily="65" charset="-120"/>
            </a:rPr>
            <a:t>schema</a:t>
          </a:r>
          <a:r>
            <a:rPr kumimoji="1" lang="zh-TW" sz="2300" dirty="0">
              <a:solidFill>
                <a:srgbClr val="FF0000"/>
              </a:solidFill>
              <a:latin typeface="標楷體" panose="03000509000000000000" pitchFamily="65" charset="-120"/>
              <a:ea typeface="標楷體" panose="03000509000000000000" pitchFamily="65" charset="-120"/>
            </a:rPr>
            <a:t>）等</a:t>
          </a:r>
          <a:r>
            <a:rPr kumimoji="1" lang="zh-TW" sz="2300" dirty="0">
              <a:latin typeface="標楷體" panose="03000509000000000000" pitchFamily="65" charset="-120"/>
              <a:ea typeface="標楷體" panose="03000509000000000000" pitchFamily="65" charset="-120"/>
            </a:rPr>
            <a:t>。有效基模訓練可以提升學生的學習效果，透過各種策略的應用可以培養學生在學習方面的效能感，進而提高學習效果。</a:t>
          </a:r>
          <a:endParaRPr lang="zh-TW" sz="2300" dirty="0">
            <a:latin typeface="標楷體" panose="03000509000000000000" pitchFamily="65" charset="-120"/>
            <a:ea typeface="標楷體" panose="03000509000000000000" pitchFamily="65" charset="-120"/>
          </a:endParaRPr>
        </a:p>
      </dgm:t>
    </dgm:pt>
    <dgm:pt modelId="{48FD5F75-FAB9-4F6A-8971-21E6016D9649}" type="parTrans" cxnId="{0120B139-76BA-47DA-81E5-90ACECB05225}">
      <dgm:prSet/>
      <dgm:spPr/>
      <dgm:t>
        <a:bodyPr/>
        <a:lstStyle/>
        <a:p>
          <a:endParaRPr lang="zh-TW" altLang="en-US"/>
        </a:p>
      </dgm:t>
    </dgm:pt>
    <dgm:pt modelId="{343430E4-D349-47E1-A96E-C46FD7F7E888}" type="sibTrans" cxnId="{0120B139-76BA-47DA-81E5-90ACECB05225}">
      <dgm:prSet/>
      <dgm:spPr/>
      <dgm:t>
        <a:bodyPr/>
        <a:lstStyle/>
        <a:p>
          <a:endParaRPr lang="zh-TW" altLang="en-US"/>
        </a:p>
      </dgm:t>
    </dgm:pt>
    <dgm:pt modelId="{BE0BB66F-72BB-459C-9C51-C6C39A1F8FB1}" type="pres">
      <dgm:prSet presAssocID="{CF92D391-0FEE-4F6B-A5A4-FFB765765509}" presName="vert0" presStyleCnt="0">
        <dgm:presLayoutVars>
          <dgm:dir/>
          <dgm:animOne val="branch"/>
          <dgm:animLvl val="lvl"/>
        </dgm:presLayoutVars>
      </dgm:prSet>
      <dgm:spPr/>
    </dgm:pt>
    <dgm:pt modelId="{41802626-38AB-42E3-BA61-C2527EC690FD}" type="pres">
      <dgm:prSet presAssocID="{4AC4FC4B-B00A-4EB4-9F46-AA9EAF6F3C33}" presName="thickLine" presStyleLbl="alignNode1" presStyleIdx="0" presStyleCnt="4"/>
      <dgm:spPr/>
    </dgm:pt>
    <dgm:pt modelId="{D4E1384D-C56B-4D97-9577-7ECA0FEEC371}" type="pres">
      <dgm:prSet presAssocID="{4AC4FC4B-B00A-4EB4-9F46-AA9EAF6F3C33}" presName="horz1" presStyleCnt="0"/>
      <dgm:spPr/>
    </dgm:pt>
    <dgm:pt modelId="{5DC839E0-113F-4A76-B2BF-7EE5FEAE8E62}" type="pres">
      <dgm:prSet presAssocID="{4AC4FC4B-B00A-4EB4-9F46-AA9EAF6F3C33}" presName="tx1" presStyleLbl="revTx" presStyleIdx="0" presStyleCnt="4"/>
      <dgm:spPr/>
    </dgm:pt>
    <dgm:pt modelId="{DFEA223E-AD68-4A46-8D3E-62730322EF32}" type="pres">
      <dgm:prSet presAssocID="{4AC4FC4B-B00A-4EB4-9F46-AA9EAF6F3C33}" presName="vert1" presStyleCnt="0"/>
      <dgm:spPr/>
    </dgm:pt>
    <dgm:pt modelId="{91E965FA-4640-4973-8656-7977FAE3FF7D}" type="pres">
      <dgm:prSet presAssocID="{E2D1DE7E-7514-4B2E-9EA0-9F5A3326C91F}" presName="thickLine" presStyleLbl="alignNode1" presStyleIdx="1" presStyleCnt="4"/>
      <dgm:spPr/>
    </dgm:pt>
    <dgm:pt modelId="{D7EE5E5E-686A-42F8-B297-D0BD76D355F6}" type="pres">
      <dgm:prSet presAssocID="{E2D1DE7E-7514-4B2E-9EA0-9F5A3326C91F}" presName="horz1" presStyleCnt="0"/>
      <dgm:spPr/>
    </dgm:pt>
    <dgm:pt modelId="{CFCAF7F3-18AB-4CA2-A216-350BFC899C52}" type="pres">
      <dgm:prSet presAssocID="{E2D1DE7E-7514-4B2E-9EA0-9F5A3326C91F}" presName="tx1" presStyleLbl="revTx" presStyleIdx="1" presStyleCnt="4"/>
      <dgm:spPr/>
    </dgm:pt>
    <dgm:pt modelId="{0194BEAF-1035-47B9-9462-D4192C47FC62}" type="pres">
      <dgm:prSet presAssocID="{E2D1DE7E-7514-4B2E-9EA0-9F5A3326C91F}" presName="vert1" presStyleCnt="0"/>
      <dgm:spPr/>
    </dgm:pt>
    <dgm:pt modelId="{00D8724D-D763-41DC-A648-2B3345863F75}" type="pres">
      <dgm:prSet presAssocID="{977E1E32-EAC7-4394-B3FE-752A59FBDA91}" presName="thickLine" presStyleLbl="alignNode1" presStyleIdx="2" presStyleCnt="4"/>
      <dgm:spPr/>
    </dgm:pt>
    <dgm:pt modelId="{127055E3-69C4-489B-81A4-F21A09DFAE69}" type="pres">
      <dgm:prSet presAssocID="{977E1E32-EAC7-4394-B3FE-752A59FBDA91}" presName="horz1" presStyleCnt="0"/>
      <dgm:spPr/>
    </dgm:pt>
    <dgm:pt modelId="{E159A49D-8AEE-4DD3-97A3-D5EC24990B99}" type="pres">
      <dgm:prSet presAssocID="{977E1E32-EAC7-4394-B3FE-752A59FBDA91}" presName="tx1" presStyleLbl="revTx" presStyleIdx="2" presStyleCnt="4"/>
      <dgm:spPr/>
    </dgm:pt>
    <dgm:pt modelId="{B38B8EF7-146B-4D04-AA92-EDB6AF94BCA2}" type="pres">
      <dgm:prSet presAssocID="{977E1E32-EAC7-4394-B3FE-752A59FBDA91}" presName="vert1" presStyleCnt="0"/>
      <dgm:spPr/>
    </dgm:pt>
    <dgm:pt modelId="{F6853628-B09E-420F-936C-4D2B3869A0E8}" type="pres">
      <dgm:prSet presAssocID="{312934C3-64DF-4354-B717-E4D9CF8F1E0E}" presName="thickLine" presStyleLbl="alignNode1" presStyleIdx="3" presStyleCnt="4"/>
      <dgm:spPr/>
    </dgm:pt>
    <dgm:pt modelId="{3944B97D-9976-45FA-8964-70064740C8DA}" type="pres">
      <dgm:prSet presAssocID="{312934C3-64DF-4354-B717-E4D9CF8F1E0E}" presName="horz1" presStyleCnt="0"/>
      <dgm:spPr/>
    </dgm:pt>
    <dgm:pt modelId="{1CF2983C-5D2F-46A8-BB51-50184CA9AE7E}" type="pres">
      <dgm:prSet presAssocID="{312934C3-64DF-4354-B717-E4D9CF8F1E0E}" presName="tx1" presStyleLbl="revTx" presStyleIdx="3" presStyleCnt="4"/>
      <dgm:spPr/>
    </dgm:pt>
    <dgm:pt modelId="{FD1B5ED0-BF24-4D26-8B5E-D948B0304DC5}" type="pres">
      <dgm:prSet presAssocID="{312934C3-64DF-4354-B717-E4D9CF8F1E0E}" presName="vert1" presStyleCnt="0"/>
      <dgm:spPr/>
    </dgm:pt>
  </dgm:ptLst>
  <dgm:cxnLst>
    <dgm:cxn modelId="{3F263729-709B-4D0D-8026-DB2299237A41}" type="presOf" srcId="{E2D1DE7E-7514-4B2E-9EA0-9F5A3326C91F}" destId="{CFCAF7F3-18AB-4CA2-A216-350BFC899C52}" srcOrd="0" destOrd="0" presId="urn:microsoft.com/office/officeart/2008/layout/LinedList"/>
    <dgm:cxn modelId="{0120B139-76BA-47DA-81E5-90ACECB05225}" srcId="{CF92D391-0FEE-4F6B-A5A4-FFB765765509}" destId="{312934C3-64DF-4354-B717-E4D9CF8F1E0E}" srcOrd="3" destOrd="0" parTransId="{48FD5F75-FAB9-4F6A-8971-21E6016D9649}" sibTransId="{343430E4-D349-47E1-A96E-C46FD7F7E888}"/>
    <dgm:cxn modelId="{72609C49-9EEC-46A0-A66C-5C9EC937AC94}" srcId="{CF92D391-0FEE-4F6B-A5A4-FFB765765509}" destId="{977E1E32-EAC7-4394-B3FE-752A59FBDA91}" srcOrd="2" destOrd="0" parTransId="{CF090614-B6BF-4203-962A-3413CB639651}" sibTransId="{920E401E-1B36-4C9C-9A73-F7B436885F53}"/>
    <dgm:cxn modelId="{1D8A1AA1-2B69-4898-8D1F-73F532D9689D}" srcId="{CF92D391-0FEE-4F6B-A5A4-FFB765765509}" destId="{4AC4FC4B-B00A-4EB4-9F46-AA9EAF6F3C33}" srcOrd="0" destOrd="0" parTransId="{777740FF-56BB-4570-911F-4CF15C23B193}" sibTransId="{81B0F44F-518C-4AF9-A6E8-7A7B26E1C269}"/>
    <dgm:cxn modelId="{064DEBD5-60D1-4FF8-93AD-FC6EEE86AD2B}" type="presOf" srcId="{977E1E32-EAC7-4394-B3FE-752A59FBDA91}" destId="{E159A49D-8AEE-4DD3-97A3-D5EC24990B99}" srcOrd="0" destOrd="0" presId="urn:microsoft.com/office/officeart/2008/layout/LinedList"/>
    <dgm:cxn modelId="{B1BF67D6-4470-4535-9BF6-137EEF4899AE}" type="presOf" srcId="{312934C3-64DF-4354-B717-E4D9CF8F1E0E}" destId="{1CF2983C-5D2F-46A8-BB51-50184CA9AE7E}" srcOrd="0" destOrd="0" presId="urn:microsoft.com/office/officeart/2008/layout/LinedList"/>
    <dgm:cxn modelId="{BDEDDFF6-C6F5-47EC-B946-2D9804F45E0E}" srcId="{CF92D391-0FEE-4F6B-A5A4-FFB765765509}" destId="{E2D1DE7E-7514-4B2E-9EA0-9F5A3326C91F}" srcOrd="1" destOrd="0" parTransId="{5FB458CF-FAC4-4886-9A0C-0CAE965DAFB5}" sibTransId="{8C62DD40-337B-4597-AE64-072B758F9916}"/>
    <dgm:cxn modelId="{904805FB-C2AE-49F3-AED0-B437DBE1DB5C}" type="presOf" srcId="{4AC4FC4B-B00A-4EB4-9F46-AA9EAF6F3C33}" destId="{5DC839E0-113F-4A76-B2BF-7EE5FEAE8E62}" srcOrd="0" destOrd="0" presId="urn:microsoft.com/office/officeart/2008/layout/LinedList"/>
    <dgm:cxn modelId="{8DF570FC-22AF-43B9-93C1-CCA71DB0766B}" type="presOf" srcId="{CF92D391-0FEE-4F6B-A5A4-FFB765765509}" destId="{BE0BB66F-72BB-459C-9C51-C6C39A1F8FB1}" srcOrd="0" destOrd="0" presId="urn:microsoft.com/office/officeart/2008/layout/LinedList"/>
    <dgm:cxn modelId="{72FC07B2-0CE5-4969-BD8F-A4F0FC67FD83}" type="presParOf" srcId="{BE0BB66F-72BB-459C-9C51-C6C39A1F8FB1}" destId="{41802626-38AB-42E3-BA61-C2527EC690FD}" srcOrd="0" destOrd="0" presId="urn:microsoft.com/office/officeart/2008/layout/LinedList"/>
    <dgm:cxn modelId="{FE048821-659E-497B-8AA7-5C9392A6E161}" type="presParOf" srcId="{BE0BB66F-72BB-459C-9C51-C6C39A1F8FB1}" destId="{D4E1384D-C56B-4D97-9577-7ECA0FEEC371}" srcOrd="1" destOrd="0" presId="urn:microsoft.com/office/officeart/2008/layout/LinedList"/>
    <dgm:cxn modelId="{C483740A-B689-4F43-A2DA-5374E79529D8}" type="presParOf" srcId="{D4E1384D-C56B-4D97-9577-7ECA0FEEC371}" destId="{5DC839E0-113F-4A76-B2BF-7EE5FEAE8E62}" srcOrd="0" destOrd="0" presId="urn:microsoft.com/office/officeart/2008/layout/LinedList"/>
    <dgm:cxn modelId="{26BBE850-43A6-440D-AC8B-C48C032864E7}" type="presParOf" srcId="{D4E1384D-C56B-4D97-9577-7ECA0FEEC371}" destId="{DFEA223E-AD68-4A46-8D3E-62730322EF32}" srcOrd="1" destOrd="0" presId="urn:microsoft.com/office/officeart/2008/layout/LinedList"/>
    <dgm:cxn modelId="{3FCB302E-904C-4F79-B76C-573BFBB99E97}" type="presParOf" srcId="{BE0BB66F-72BB-459C-9C51-C6C39A1F8FB1}" destId="{91E965FA-4640-4973-8656-7977FAE3FF7D}" srcOrd="2" destOrd="0" presId="urn:microsoft.com/office/officeart/2008/layout/LinedList"/>
    <dgm:cxn modelId="{1BDC41DA-1960-4383-B034-60E94F5CF6B0}" type="presParOf" srcId="{BE0BB66F-72BB-459C-9C51-C6C39A1F8FB1}" destId="{D7EE5E5E-686A-42F8-B297-D0BD76D355F6}" srcOrd="3" destOrd="0" presId="urn:microsoft.com/office/officeart/2008/layout/LinedList"/>
    <dgm:cxn modelId="{3E2510AE-A877-472C-A848-95E9E721B51B}" type="presParOf" srcId="{D7EE5E5E-686A-42F8-B297-D0BD76D355F6}" destId="{CFCAF7F3-18AB-4CA2-A216-350BFC899C52}" srcOrd="0" destOrd="0" presId="urn:microsoft.com/office/officeart/2008/layout/LinedList"/>
    <dgm:cxn modelId="{595B4EAA-915E-4B95-9CFC-627453B47761}" type="presParOf" srcId="{D7EE5E5E-686A-42F8-B297-D0BD76D355F6}" destId="{0194BEAF-1035-47B9-9462-D4192C47FC62}" srcOrd="1" destOrd="0" presId="urn:microsoft.com/office/officeart/2008/layout/LinedList"/>
    <dgm:cxn modelId="{3095D37F-8040-4444-B605-571C5BB2D1E3}" type="presParOf" srcId="{BE0BB66F-72BB-459C-9C51-C6C39A1F8FB1}" destId="{00D8724D-D763-41DC-A648-2B3345863F75}" srcOrd="4" destOrd="0" presId="urn:microsoft.com/office/officeart/2008/layout/LinedList"/>
    <dgm:cxn modelId="{71AC031F-7C43-4521-805D-EBC5E8A11951}" type="presParOf" srcId="{BE0BB66F-72BB-459C-9C51-C6C39A1F8FB1}" destId="{127055E3-69C4-489B-81A4-F21A09DFAE69}" srcOrd="5" destOrd="0" presId="urn:microsoft.com/office/officeart/2008/layout/LinedList"/>
    <dgm:cxn modelId="{61C3A4CA-616A-4B58-ACED-3C048E33189A}" type="presParOf" srcId="{127055E3-69C4-489B-81A4-F21A09DFAE69}" destId="{E159A49D-8AEE-4DD3-97A3-D5EC24990B99}" srcOrd="0" destOrd="0" presId="urn:microsoft.com/office/officeart/2008/layout/LinedList"/>
    <dgm:cxn modelId="{5FEFF480-88FC-4DB0-879B-A3BDFC420CBE}" type="presParOf" srcId="{127055E3-69C4-489B-81A4-F21A09DFAE69}" destId="{B38B8EF7-146B-4D04-AA92-EDB6AF94BCA2}" srcOrd="1" destOrd="0" presId="urn:microsoft.com/office/officeart/2008/layout/LinedList"/>
    <dgm:cxn modelId="{7163AFDC-EF87-4BBB-BD91-8C2CC5F85441}" type="presParOf" srcId="{BE0BB66F-72BB-459C-9C51-C6C39A1F8FB1}" destId="{F6853628-B09E-420F-936C-4D2B3869A0E8}" srcOrd="6" destOrd="0" presId="urn:microsoft.com/office/officeart/2008/layout/LinedList"/>
    <dgm:cxn modelId="{82D5DE19-46A1-4834-AF64-B2FD0BD0F0B8}" type="presParOf" srcId="{BE0BB66F-72BB-459C-9C51-C6C39A1F8FB1}" destId="{3944B97D-9976-45FA-8964-70064740C8DA}" srcOrd="7" destOrd="0" presId="urn:microsoft.com/office/officeart/2008/layout/LinedList"/>
    <dgm:cxn modelId="{8BA5766C-3D5A-4E2B-9EA9-65D6725A507E}" type="presParOf" srcId="{3944B97D-9976-45FA-8964-70064740C8DA}" destId="{1CF2983C-5D2F-46A8-BB51-50184CA9AE7E}" srcOrd="0" destOrd="0" presId="urn:microsoft.com/office/officeart/2008/layout/LinedList"/>
    <dgm:cxn modelId="{3E2EDD96-233A-4921-BEB2-51E1E9E42959}" type="presParOf" srcId="{3944B97D-9976-45FA-8964-70064740C8DA}" destId="{FD1B5ED0-BF24-4D26-8B5E-D948B0304DC5}"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9150341B-89DD-4C71-BD86-BD67A2FF28B7}"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7F3BD7C-CC5F-4E18-80A8-6B9926A4256C}"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TW" altLang="en-US"/>
        </a:p>
      </dgm:t>
    </dgm:pt>
    <dgm:pt modelId="{5D04E516-68EE-4255-B59B-BCAD153E7DCB}">
      <dgm:prSet custT="1"/>
      <dgm:spPr/>
      <dgm:t>
        <a:bodyPr/>
        <a:lstStyle/>
        <a:p>
          <a:pPr rtl="0"/>
          <a:r>
            <a:rPr kumimoji="1" lang="zh-TW" altLang="en-US" sz="3200" dirty="0">
              <a:latin typeface="標楷體" panose="03000509000000000000" pitchFamily="65" charset="-120"/>
              <a:ea typeface="標楷體" panose="03000509000000000000" pitchFamily="65" charset="-120"/>
            </a:rPr>
            <a:t>學習的先備條件讓教學者瞭解學習者「已經知道什麼？」、「已經學過哪些？」的問題。</a:t>
          </a:r>
          <a:endParaRPr kumimoji="1" lang="en-US" altLang="zh-TW" sz="3200" dirty="0">
            <a:latin typeface="標楷體" panose="03000509000000000000" pitchFamily="65" charset="-120"/>
            <a:ea typeface="標楷體" panose="03000509000000000000" pitchFamily="65" charset="-120"/>
          </a:endParaRPr>
        </a:p>
        <a:p>
          <a:pPr rtl="0"/>
          <a:r>
            <a:rPr kumimoji="1" lang="zh-TW" altLang="en-US" sz="3200" dirty="0">
              <a:latin typeface="標楷體" panose="03000509000000000000" pitchFamily="65" charset="-120"/>
              <a:ea typeface="標楷體" panose="03000509000000000000" pitchFamily="65" charset="-120"/>
            </a:rPr>
            <a:t>有了學習先備條件上的瞭解，教師可以透過各種學習者的心理狀態預測學習歷程可能的各種反應，藉以擬定各種有效的學習策略。</a:t>
          </a:r>
          <a:endParaRPr lang="zh-TW" altLang="en-US" sz="3200" dirty="0">
            <a:latin typeface="標楷體" panose="03000509000000000000" pitchFamily="65" charset="-120"/>
            <a:ea typeface="標楷體" panose="03000509000000000000" pitchFamily="65" charset="-120"/>
          </a:endParaRPr>
        </a:p>
      </dgm:t>
    </dgm:pt>
    <dgm:pt modelId="{0BD241AE-1AA3-448A-848F-292641139FAF}" type="parTrans" cxnId="{A722AED5-A983-4911-9D0D-22300293B17E}">
      <dgm:prSet/>
      <dgm:spPr/>
      <dgm:t>
        <a:bodyPr/>
        <a:lstStyle/>
        <a:p>
          <a:endParaRPr lang="zh-TW" altLang="en-US"/>
        </a:p>
      </dgm:t>
    </dgm:pt>
    <dgm:pt modelId="{8B6098F4-2AF5-448C-9547-CCD024422191}" type="sibTrans" cxnId="{A722AED5-A983-4911-9D0D-22300293B17E}">
      <dgm:prSet/>
      <dgm:spPr/>
      <dgm:t>
        <a:bodyPr/>
        <a:lstStyle/>
        <a:p>
          <a:endParaRPr lang="zh-TW" altLang="en-US"/>
        </a:p>
      </dgm:t>
    </dgm:pt>
    <dgm:pt modelId="{CF5D6BBF-ADED-4CBF-BEDE-69BEE227DD02}" type="pres">
      <dgm:prSet presAssocID="{27F3BD7C-CC5F-4E18-80A8-6B9926A4256C}" presName="linear" presStyleCnt="0">
        <dgm:presLayoutVars>
          <dgm:animLvl val="lvl"/>
          <dgm:resizeHandles val="exact"/>
        </dgm:presLayoutVars>
      </dgm:prSet>
      <dgm:spPr/>
    </dgm:pt>
    <dgm:pt modelId="{63ECAB4F-3465-4C40-8937-726CDE86A710}" type="pres">
      <dgm:prSet presAssocID="{5D04E516-68EE-4255-B59B-BCAD153E7DCB}" presName="parentText" presStyleLbl="node1" presStyleIdx="0" presStyleCnt="1">
        <dgm:presLayoutVars>
          <dgm:chMax val="0"/>
          <dgm:bulletEnabled val="1"/>
        </dgm:presLayoutVars>
      </dgm:prSet>
      <dgm:spPr/>
    </dgm:pt>
  </dgm:ptLst>
  <dgm:cxnLst>
    <dgm:cxn modelId="{E934D422-16E9-42DA-AE12-86E12A54D0C5}" type="presOf" srcId="{5D04E516-68EE-4255-B59B-BCAD153E7DCB}" destId="{63ECAB4F-3465-4C40-8937-726CDE86A710}" srcOrd="0" destOrd="0" presId="urn:microsoft.com/office/officeart/2005/8/layout/vList2"/>
    <dgm:cxn modelId="{4045294D-2F9D-4D28-B420-AAA2C2353465}" type="presOf" srcId="{27F3BD7C-CC5F-4E18-80A8-6B9926A4256C}" destId="{CF5D6BBF-ADED-4CBF-BEDE-69BEE227DD02}" srcOrd="0" destOrd="0" presId="urn:microsoft.com/office/officeart/2005/8/layout/vList2"/>
    <dgm:cxn modelId="{A722AED5-A983-4911-9D0D-22300293B17E}" srcId="{27F3BD7C-CC5F-4E18-80A8-6B9926A4256C}" destId="{5D04E516-68EE-4255-B59B-BCAD153E7DCB}" srcOrd="0" destOrd="0" parTransId="{0BD241AE-1AA3-448A-848F-292641139FAF}" sibTransId="{8B6098F4-2AF5-448C-9547-CCD024422191}"/>
    <dgm:cxn modelId="{6540BAC8-AC1C-469B-B380-72F00781F655}" type="presParOf" srcId="{CF5D6BBF-ADED-4CBF-BEDE-69BEE227DD02}" destId="{63ECAB4F-3465-4C40-8937-726CDE86A71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124F6F25-4871-4A93-A859-A6DBBF44559D}"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DC56F5-FA69-4403-B92A-0334EC1B4E82}"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zh-TW" altLang="en-US"/>
        </a:p>
      </dgm:t>
    </dgm:pt>
    <dgm:pt modelId="{CEB6779E-9DF9-403F-89A9-340E73F4F634}">
      <dgm:prSet custT="1"/>
      <dgm:spPr/>
      <dgm:t>
        <a:bodyPr/>
        <a:lstStyle/>
        <a:p>
          <a:pPr rtl="0"/>
          <a:r>
            <a:rPr kumimoji="1" lang="en-US" sz="2400" dirty="0">
              <a:solidFill>
                <a:schemeClr val="tx1"/>
              </a:solidFill>
              <a:latin typeface="標楷體" panose="03000509000000000000" pitchFamily="65" charset="-120"/>
              <a:ea typeface="標楷體" panose="03000509000000000000" pitchFamily="65" charset="-120"/>
            </a:rPr>
            <a:t>1.</a:t>
          </a:r>
          <a:r>
            <a:rPr kumimoji="1" lang="zh-TW" sz="2400" dirty="0">
              <a:solidFill>
                <a:schemeClr val="tx1"/>
              </a:solidFill>
              <a:latin typeface="標楷體" panose="03000509000000000000" pitchFamily="65" charset="-120"/>
              <a:ea typeface="標楷體" panose="03000509000000000000" pitchFamily="65" charset="-120"/>
            </a:rPr>
            <a:t>瞭解學生先備條件的情形</a:t>
          </a:r>
          <a:endParaRPr lang="zh-TW" sz="2400" dirty="0">
            <a:solidFill>
              <a:schemeClr val="tx1"/>
            </a:solidFill>
            <a:latin typeface="標楷體" panose="03000509000000000000" pitchFamily="65" charset="-120"/>
            <a:ea typeface="標楷體" panose="03000509000000000000" pitchFamily="65" charset="-120"/>
          </a:endParaRPr>
        </a:p>
      </dgm:t>
    </dgm:pt>
    <dgm:pt modelId="{A05570F7-BBA2-4029-A907-82F78CD74E83}" type="parTrans" cxnId="{91762C88-81B4-4DDB-9FE3-534B9B87B272}">
      <dgm:prSet/>
      <dgm:spPr/>
      <dgm:t>
        <a:bodyPr/>
        <a:lstStyle/>
        <a:p>
          <a:endParaRPr lang="zh-TW" altLang="en-US"/>
        </a:p>
      </dgm:t>
    </dgm:pt>
    <dgm:pt modelId="{8200AF5C-5F62-4851-AE89-A562BBDA6E16}" type="sibTrans" cxnId="{91762C88-81B4-4DDB-9FE3-534B9B87B272}">
      <dgm:prSet/>
      <dgm:spPr/>
      <dgm:t>
        <a:bodyPr/>
        <a:lstStyle/>
        <a:p>
          <a:endParaRPr lang="zh-TW" altLang="en-US"/>
        </a:p>
      </dgm:t>
    </dgm:pt>
    <dgm:pt modelId="{A6A11418-BA36-4DEF-8B06-7B9B96CAED6C}">
      <dgm:prSet custT="1"/>
      <dgm:spPr/>
      <dgm:t>
        <a:bodyPr/>
        <a:lstStyle/>
        <a:p>
          <a:pPr rtl="0"/>
          <a:r>
            <a:rPr kumimoji="1" lang="en-US" sz="2400" dirty="0">
              <a:solidFill>
                <a:schemeClr val="tx1"/>
              </a:solidFill>
              <a:latin typeface="標楷體" panose="03000509000000000000" pitchFamily="65" charset="-120"/>
              <a:ea typeface="標楷體" panose="03000509000000000000" pitchFamily="65" charset="-120"/>
            </a:rPr>
            <a:t>2.</a:t>
          </a:r>
          <a:r>
            <a:rPr kumimoji="1" lang="zh-TW" sz="2400" dirty="0">
              <a:solidFill>
                <a:schemeClr val="tx1"/>
              </a:solidFill>
              <a:latin typeface="標楷體" panose="03000509000000000000" pitchFamily="65" charset="-120"/>
              <a:ea typeface="標楷體" panose="03000509000000000000" pitchFamily="65" charset="-120"/>
            </a:rPr>
            <a:t>瞭解學生學習不利情況教師在教學前可以透過對學習者先備條件的掌握，瞭解學生在學習上可能產生的挫折感或是沮喪</a:t>
          </a:r>
          <a:endParaRPr lang="zh-TW" sz="2400" dirty="0">
            <a:solidFill>
              <a:schemeClr val="tx1"/>
            </a:solidFill>
            <a:latin typeface="標楷體" panose="03000509000000000000" pitchFamily="65" charset="-120"/>
            <a:ea typeface="標楷體" panose="03000509000000000000" pitchFamily="65" charset="-120"/>
          </a:endParaRPr>
        </a:p>
      </dgm:t>
    </dgm:pt>
    <dgm:pt modelId="{7BBB67A3-882A-4599-B7F6-0AD9872D8698}" type="parTrans" cxnId="{C230777A-A8D7-4684-AA6F-51D5C939261A}">
      <dgm:prSet/>
      <dgm:spPr/>
      <dgm:t>
        <a:bodyPr/>
        <a:lstStyle/>
        <a:p>
          <a:endParaRPr lang="zh-TW" altLang="en-US"/>
        </a:p>
      </dgm:t>
    </dgm:pt>
    <dgm:pt modelId="{B9F13F04-A4ED-4A81-8991-C471FA2D53F0}" type="sibTrans" cxnId="{C230777A-A8D7-4684-AA6F-51D5C939261A}">
      <dgm:prSet/>
      <dgm:spPr/>
      <dgm:t>
        <a:bodyPr/>
        <a:lstStyle/>
        <a:p>
          <a:endParaRPr lang="zh-TW" altLang="en-US"/>
        </a:p>
      </dgm:t>
    </dgm:pt>
    <dgm:pt modelId="{A99E9EEA-4574-4F2B-90CB-14DF476333FA}">
      <dgm:prSet custT="1"/>
      <dgm:spPr/>
      <dgm:t>
        <a:bodyPr/>
        <a:lstStyle/>
        <a:p>
          <a:pPr rtl="0"/>
          <a:r>
            <a:rPr kumimoji="1" lang="en-US" sz="2400" dirty="0">
              <a:solidFill>
                <a:schemeClr val="tx1"/>
              </a:solidFill>
              <a:latin typeface="標楷體" panose="03000509000000000000" pitchFamily="65" charset="-120"/>
              <a:ea typeface="標楷體" panose="03000509000000000000" pitchFamily="65" charset="-120"/>
            </a:rPr>
            <a:t>3.</a:t>
          </a:r>
          <a:r>
            <a:rPr kumimoji="1" lang="zh-TW" sz="2400" dirty="0">
              <a:solidFill>
                <a:schemeClr val="tx1"/>
              </a:solidFill>
              <a:latin typeface="標楷體" panose="03000509000000000000" pitchFamily="65" charset="-120"/>
              <a:ea typeface="標楷體" panose="03000509000000000000" pitchFamily="65" charset="-120"/>
            </a:rPr>
            <a:t>確認學生是否需要參與課程</a:t>
          </a:r>
          <a:endParaRPr lang="zh-TW" sz="2400" dirty="0">
            <a:solidFill>
              <a:schemeClr val="tx1"/>
            </a:solidFill>
            <a:latin typeface="標楷體" panose="03000509000000000000" pitchFamily="65" charset="-120"/>
            <a:ea typeface="標楷體" panose="03000509000000000000" pitchFamily="65" charset="-120"/>
          </a:endParaRPr>
        </a:p>
      </dgm:t>
    </dgm:pt>
    <dgm:pt modelId="{0AA356D7-0E61-4EFC-8994-B94866271D76}" type="parTrans" cxnId="{3265885F-28FD-4154-8878-714FA7991650}">
      <dgm:prSet/>
      <dgm:spPr/>
      <dgm:t>
        <a:bodyPr/>
        <a:lstStyle/>
        <a:p>
          <a:endParaRPr lang="zh-TW" altLang="en-US"/>
        </a:p>
      </dgm:t>
    </dgm:pt>
    <dgm:pt modelId="{2215AAA4-74AC-4EF2-B9C0-92020C339E82}" type="sibTrans" cxnId="{3265885F-28FD-4154-8878-714FA7991650}">
      <dgm:prSet/>
      <dgm:spPr/>
      <dgm:t>
        <a:bodyPr/>
        <a:lstStyle/>
        <a:p>
          <a:endParaRPr lang="zh-TW" altLang="en-US"/>
        </a:p>
      </dgm:t>
    </dgm:pt>
    <dgm:pt modelId="{1DE98168-DCD9-449D-A728-874B53E9DF30}">
      <dgm:prSet custT="1"/>
      <dgm:spPr/>
      <dgm:t>
        <a:bodyPr/>
        <a:lstStyle/>
        <a:p>
          <a:pPr rtl="0"/>
          <a:r>
            <a:rPr kumimoji="1" lang="en-US" sz="2400" dirty="0">
              <a:solidFill>
                <a:schemeClr val="tx1"/>
              </a:solidFill>
              <a:latin typeface="標楷體" panose="03000509000000000000" pitchFamily="65" charset="-120"/>
              <a:ea typeface="標楷體" panose="03000509000000000000" pitchFamily="65" charset="-120"/>
            </a:rPr>
            <a:t>4.</a:t>
          </a:r>
          <a:r>
            <a:rPr kumimoji="1" lang="zh-TW" sz="2400" dirty="0">
              <a:solidFill>
                <a:schemeClr val="tx1"/>
              </a:solidFill>
              <a:latin typeface="標楷體" panose="03000509000000000000" pitchFamily="65" charset="-120"/>
              <a:ea typeface="標楷體" panose="03000509000000000000" pitchFamily="65" charset="-120"/>
            </a:rPr>
            <a:t>瞭解學習成果標準的擬定</a:t>
          </a:r>
          <a:endParaRPr lang="zh-TW" sz="2400" dirty="0">
            <a:solidFill>
              <a:schemeClr val="tx1"/>
            </a:solidFill>
            <a:latin typeface="標楷體" panose="03000509000000000000" pitchFamily="65" charset="-120"/>
            <a:ea typeface="標楷體" panose="03000509000000000000" pitchFamily="65" charset="-120"/>
          </a:endParaRPr>
        </a:p>
      </dgm:t>
    </dgm:pt>
    <dgm:pt modelId="{CCE9848E-EFDA-4E92-86C7-7AB9EC4ABB82}" type="parTrans" cxnId="{C095086D-69CB-48A2-8727-8F3CC9D83EBB}">
      <dgm:prSet/>
      <dgm:spPr/>
      <dgm:t>
        <a:bodyPr/>
        <a:lstStyle/>
        <a:p>
          <a:endParaRPr lang="zh-TW" altLang="en-US"/>
        </a:p>
      </dgm:t>
    </dgm:pt>
    <dgm:pt modelId="{14BD8899-E483-43D6-870B-8D5E5488B891}" type="sibTrans" cxnId="{C095086D-69CB-48A2-8727-8F3CC9D83EBB}">
      <dgm:prSet/>
      <dgm:spPr/>
      <dgm:t>
        <a:bodyPr/>
        <a:lstStyle/>
        <a:p>
          <a:endParaRPr lang="zh-TW" altLang="en-US"/>
        </a:p>
      </dgm:t>
    </dgm:pt>
    <dgm:pt modelId="{E1C24D13-6D24-4E95-945C-409C544BB716}" type="pres">
      <dgm:prSet presAssocID="{28DC56F5-FA69-4403-B92A-0334EC1B4E82}" presName="linear" presStyleCnt="0">
        <dgm:presLayoutVars>
          <dgm:animLvl val="lvl"/>
          <dgm:resizeHandles val="exact"/>
        </dgm:presLayoutVars>
      </dgm:prSet>
      <dgm:spPr/>
    </dgm:pt>
    <dgm:pt modelId="{0BC72F09-1E17-4F14-9299-ED605429394E}" type="pres">
      <dgm:prSet presAssocID="{CEB6779E-9DF9-403F-89A9-340E73F4F634}" presName="parentText" presStyleLbl="node1" presStyleIdx="0" presStyleCnt="4" custLinFactY="-31562" custLinFactNeighborX="0" custLinFactNeighborY="-100000">
        <dgm:presLayoutVars>
          <dgm:chMax val="0"/>
          <dgm:bulletEnabled val="1"/>
        </dgm:presLayoutVars>
      </dgm:prSet>
      <dgm:spPr/>
    </dgm:pt>
    <dgm:pt modelId="{8F28B899-F329-4E19-AF2E-77C76270CF2C}" type="pres">
      <dgm:prSet presAssocID="{8200AF5C-5F62-4851-AE89-A562BBDA6E16}" presName="spacer" presStyleCnt="0"/>
      <dgm:spPr/>
    </dgm:pt>
    <dgm:pt modelId="{0FA68195-111F-432B-9A08-F646F581BB27}" type="pres">
      <dgm:prSet presAssocID="{A6A11418-BA36-4DEF-8B06-7B9B96CAED6C}" presName="parentText" presStyleLbl="node1" presStyleIdx="1" presStyleCnt="4" custLinFactNeighborX="0" custLinFactNeighborY="-6655">
        <dgm:presLayoutVars>
          <dgm:chMax val="0"/>
          <dgm:bulletEnabled val="1"/>
        </dgm:presLayoutVars>
      </dgm:prSet>
      <dgm:spPr/>
    </dgm:pt>
    <dgm:pt modelId="{FC977A8E-4986-474D-B3ED-128AC0420F4E}" type="pres">
      <dgm:prSet presAssocID="{B9F13F04-A4ED-4A81-8991-C471FA2D53F0}" presName="spacer" presStyleCnt="0"/>
      <dgm:spPr/>
    </dgm:pt>
    <dgm:pt modelId="{1227FB5A-8AC4-491B-B00C-81CD584B565C}" type="pres">
      <dgm:prSet presAssocID="{A99E9EEA-4574-4F2B-90CB-14DF476333FA}" presName="parentText" presStyleLbl="node1" presStyleIdx="2" presStyleCnt="4" custLinFactNeighborX="0" custLinFactNeighborY="6142">
        <dgm:presLayoutVars>
          <dgm:chMax val="0"/>
          <dgm:bulletEnabled val="1"/>
        </dgm:presLayoutVars>
      </dgm:prSet>
      <dgm:spPr/>
    </dgm:pt>
    <dgm:pt modelId="{696C8A14-EA51-4311-8650-6D6D6329E10B}" type="pres">
      <dgm:prSet presAssocID="{2215AAA4-74AC-4EF2-B9C0-92020C339E82}" presName="spacer" presStyleCnt="0"/>
      <dgm:spPr/>
    </dgm:pt>
    <dgm:pt modelId="{C1866A52-E34A-4D20-AF69-C7068AC08266}" type="pres">
      <dgm:prSet presAssocID="{1DE98168-DCD9-449D-A728-874B53E9DF30}" presName="parentText" presStyleLbl="node1" presStyleIdx="3" presStyleCnt="4" custLinFactY="18824" custLinFactNeighborX="0" custLinFactNeighborY="100000">
        <dgm:presLayoutVars>
          <dgm:chMax val="0"/>
          <dgm:bulletEnabled val="1"/>
        </dgm:presLayoutVars>
      </dgm:prSet>
      <dgm:spPr/>
    </dgm:pt>
  </dgm:ptLst>
  <dgm:cxnLst>
    <dgm:cxn modelId="{6B05D21B-AA59-40BB-A865-2ADFD86765A7}" type="presOf" srcId="{28DC56F5-FA69-4403-B92A-0334EC1B4E82}" destId="{E1C24D13-6D24-4E95-945C-409C544BB716}" srcOrd="0" destOrd="0" presId="urn:microsoft.com/office/officeart/2005/8/layout/vList2"/>
    <dgm:cxn modelId="{EFA4725E-DC48-43E5-AFCE-816A64F96494}" type="presOf" srcId="{A6A11418-BA36-4DEF-8B06-7B9B96CAED6C}" destId="{0FA68195-111F-432B-9A08-F646F581BB27}" srcOrd="0" destOrd="0" presId="urn:microsoft.com/office/officeart/2005/8/layout/vList2"/>
    <dgm:cxn modelId="{3265885F-28FD-4154-8878-714FA7991650}" srcId="{28DC56F5-FA69-4403-B92A-0334EC1B4E82}" destId="{A99E9EEA-4574-4F2B-90CB-14DF476333FA}" srcOrd="2" destOrd="0" parTransId="{0AA356D7-0E61-4EFC-8994-B94866271D76}" sibTransId="{2215AAA4-74AC-4EF2-B9C0-92020C339E82}"/>
    <dgm:cxn modelId="{BD35F44A-3CC7-4DED-BBDF-B53283C9E60C}" type="presOf" srcId="{1DE98168-DCD9-449D-A728-874B53E9DF30}" destId="{C1866A52-E34A-4D20-AF69-C7068AC08266}" srcOrd="0" destOrd="0" presId="urn:microsoft.com/office/officeart/2005/8/layout/vList2"/>
    <dgm:cxn modelId="{C095086D-69CB-48A2-8727-8F3CC9D83EBB}" srcId="{28DC56F5-FA69-4403-B92A-0334EC1B4E82}" destId="{1DE98168-DCD9-449D-A728-874B53E9DF30}" srcOrd="3" destOrd="0" parTransId="{CCE9848E-EFDA-4E92-86C7-7AB9EC4ABB82}" sibTransId="{14BD8899-E483-43D6-870B-8D5E5488B891}"/>
    <dgm:cxn modelId="{21DAAA56-051C-448F-BA7F-4D8637D5C81B}" type="presOf" srcId="{CEB6779E-9DF9-403F-89A9-340E73F4F634}" destId="{0BC72F09-1E17-4F14-9299-ED605429394E}" srcOrd="0" destOrd="0" presId="urn:microsoft.com/office/officeart/2005/8/layout/vList2"/>
    <dgm:cxn modelId="{C230777A-A8D7-4684-AA6F-51D5C939261A}" srcId="{28DC56F5-FA69-4403-B92A-0334EC1B4E82}" destId="{A6A11418-BA36-4DEF-8B06-7B9B96CAED6C}" srcOrd="1" destOrd="0" parTransId="{7BBB67A3-882A-4599-B7F6-0AD9872D8698}" sibTransId="{B9F13F04-A4ED-4A81-8991-C471FA2D53F0}"/>
    <dgm:cxn modelId="{91762C88-81B4-4DDB-9FE3-534B9B87B272}" srcId="{28DC56F5-FA69-4403-B92A-0334EC1B4E82}" destId="{CEB6779E-9DF9-403F-89A9-340E73F4F634}" srcOrd="0" destOrd="0" parTransId="{A05570F7-BBA2-4029-A907-82F78CD74E83}" sibTransId="{8200AF5C-5F62-4851-AE89-A562BBDA6E16}"/>
    <dgm:cxn modelId="{A6FA96D9-769F-4DC7-8EAC-68E41795F5E6}" type="presOf" srcId="{A99E9EEA-4574-4F2B-90CB-14DF476333FA}" destId="{1227FB5A-8AC4-491B-B00C-81CD584B565C}" srcOrd="0" destOrd="0" presId="urn:microsoft.com/office/officeart/2005/8/layout/vList2"/>
    <dgm:cxn modelId="{7C12A8B3-D1AF-496D-896E-17546722C9C5}" type="presParOf" srcId="{E1C24D13-6D24-4E95-945C-409C544BB716}" destId="{0BC72F09-1E17-4F14-9299-ED605429394E}" srcOrd="0" destOrd="0" presId="urn:microsoft.com/office/officeart/2005/8/layout/vList2"/>
    <dgm:cxn modelId="{186CA66F-ADAD-496F-9363-CAE7C8654AE6}" type="presParOf" srcId="{E1C24D13-6D24-4E95-945C-409C544BB716}" destId="{8F28B899-F329-4E19-AF2E-77C76270CF2C}" srcOrd="1" destOrd="0" presId="urn:microsoft.com/office/officeart/2005/8/layout/vList2"/>
    <dgm:cxn modelId="{7D83950F-A969-41FB-90FA-052E0699214B}" type="presParOf" srcId="{E1C24D13-6D24-4E95-945C-409C544BB716}" destId="{0FA68195-111F-432B-9A08-F646F581BB27}" srcOrd="2" destOrd="0" presId="urn:microsoft.com/office/officeart/2005/8/layout/vList2"/>
    <dgm:cxn modelId="{08CE0932-EAC0-4C4E-A966-0C1A814C4B50}" type="presParOf" srcId="{E1C24D13-6D24-4E95-945C-409C544BB716}" destId="{FC977A8E-4986-474D-B3ED-128AC0420F4E}" srcOrd="3" destOrd="0" presId="urn:microsoft.com/office/officeart/2005/8/layout/vList2"/>
    <dgm:cxn modelId="{D9FA9F59-7964-4468-9D42-AE38FBB9647D}" type="presParOf" srcId="{E1C24D13-6D24-4E95-945C-409C544BB716}" destId="{1227FB5A-8AC4-491B-B00C-81CD584B565C}" srcOrd="4" destOrd="0" presId="urn:microsoft.com/office/officeart/2005/8/layout/vList2"/>
    <dgm:cxn modelId="{F29A6D44-945C-43A5-9CA2-99761A2F6B1D}" type="presParOf" srcId="{E1C24D13-6D24-4E95-945C-409C544BB716}" destId="{696C8A14-EA51-4311-8650-6D6D6329E10B}" srcOrd="5" destOrd="0" presId="urn:microsoft.com/office/officeart/2005/8/layout/vList2"/>
    <dgm:cxn modelId="{80A96594-1E66-444C-8EF7-13DB21794F8F}" type="presParOf" srcId="{E1C24D13-6D24-4E95-945C-409C544BB716}" destId="{C1866A52-E34A-4D20-AF69-C7068AC08266}"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513FAF1-E0C2-49C3-86E2-86A90B085363}" type="doc">
      <dgm:prSet loTypeId="urn:microsoft.com/office/officeart/2005/8/layout/vList2" loCatId="list" qsTypeId="urn:microsoft.com/office/officeart/2005/8/quickstyle/simple2" qsCatId="simple" csTypeId="urn:microsoft.com/office/officeart/2005/8/colors/accent6_5" csCatId="accent6"/>
      <dgm:spPr/>
      <dgm:t>
        <a:bodyPr/>
        <a:lstStyle/>
        <a:p>
          <a:endParaRPr lang="zh-TW" altLang="en-US"/>
        </a:p>
      </dgm:t>
    </dgm:pt>
    <dgm:pt modelId="{92F3343D-4C74-45F0-9318-2BBC704F0859}">
      <dgm:prSet/>
      <dgm:spPr/>
      <dgm:t>
        <a:bodyPr/>
        <a:lstStyle/>
        <a:p>
          <a:pPr rtl="0"/>
          <a:r>
            <a:rPr kumimoji="1" lang="zh-TW" dirty="0">
              <a:solidFill>
                <a:schemeClr val="tx1"/>
              </a:solidFill>
              <a:latin typeface="標楷體" panose="03000509000000000000" pitchFamily="65" charset="-120"/>
              <a:ea typeface="標楷體" panose="03000509000000000000" pitchFamily="65" charset="-120"/>
            </a:rPr>
            <a:t>個別照顧策略的運用是教師</a:t>
          </a:r>
          <a:r>
            <a:rPr kumimoji="1" lang="zh-TW" dirty="0">
              <a:solidFill>
                <a:srgbClr val="FF0000"/>
              </a:solidFill>
              <a:latin typeface="標楷體" panose="03000509000000000000" pitchFamily="65" charset="-120"/>
              <a:ea typeface="標楷體" panose="03000509000000000000" pitchFamily="65" charset="-120"/>
            </a:rPr>
            <a:t>提供學生個別照顧的做法</a:t>
          </a:r>
          <a:r>
            <a:rPr kumimoji="1" lang="zh-TW" dirty="0">
              <a:solidFill>
                <a:schemeClr val="tx1"/>
              </a:solidFill>
              <a:latin typeface="標楷體" panose="03000509000000000000" pitchFamily="65" charset="-120"/>
              <a:ea typeface="標楷體" panose="03000509000000000000" pitchFamily="65" charset="-120"/>
            </a:rPr>
            <a:t>，依據學生的先備條件，為學生調整教學內容、教學速度、教學策略與教學方法等。引導學生在學習歷程中，針對各類學習單元與學習概念，採用個別照顧的做法。</a:t>
          </a:r>
          <a:endParaRPr lang="zh-TW" dirty="0">
            <a:solidFill>
              <a:schemeClr val="tx1"/>
            </a:solidFill>
            <a:latin typeface="標楷體" panose="03000509000000000000" pitchFamily="65" charset="-120"/>
            <a:ea typeface="標楷體" panose="03000509000000000000" pitchFamily="65" charset="-120"/>
          </a:endParaRPr>
        </a:p>
      </dgm:t>
    </dgm:pt>
    <dgm:pt modelId="{BC1777BB-B29E-4234-86EA-24CAE8427F5D}" type="parTrans" cxnId="{3791E47C-08D8-49EE-9D90-C11557EB25CA}">
      <dgm:prSet/>
      <dgm:spPr/>
      <dgm:t>
        <a:bodyPr/>
        <a:lstStyle/>
        <a:p>
          <a:endParaRPr lang="zh-TW" altLang="en-US"/>
        </a:p>
      </dgm:t>
    </dgm:pt>
    <dgm:pt modelId="{343F881F-BE19-47B4-A7EE-1F23B23A794E}" type="sibTrans" cxnId="{3791E47C-08D8-49EE-9D90-C11557EB25CA}">
      <dgm:prSet/>
      <dgm:spPr/>
      <dgm:t>
        <a:bodyPr/>
        <a:lstStyle/>
        <a:p>
          <a:endParaRPr lang="zh-TW" altLang="en-US"/>
        </a:p>
      </dgm:t>
    </dgm:pt>
    <dgm:pt modelId="{AFD86AB6-AC6B-4C99-9192-84814272DF89}">
      <dgm:prSet/>
      <dgm:spPr/>
      <dgm:t>
        <a:bodyPr/>
        <a:lstStyle/>
        <a:p>
          <a:pPr rtl="0"/>
          <a:r>
            <a:rPr kumimoji="1" lang="zh-TW" dirty="0">
              <a:solidFill>
                <a:schemeClr val="tx1"/>
              </a:solidFill>
              <a:latin typeface="標楷體" panose="03000509000000000000" pitchFamily="65" charset="-120"/>
              <a:ea typeface="標楷體" panose="03000509000000000000" pitchFamily="65" charset="-120"/>
            </a:rPr>
            <a:t>個別照顧策略的方式通常包括</a:t>
          </a:r>
          <a:r>
            <a:rPr kumimoji="1" lang="zh-TW" dirty="0">
              <a:solidFill>
                <a:srgbClr val="FF0000"/>
              </a:solidFill>
              <a:latin typeface="標楷體" panose="03000509000000000000" pitchFamily="65" charset="-120"/>
              <a:ea typeface="標楷體" panose="03000509000000000000" pitchFamily="65" charset="-120"/>
            </a:rPr>
            <a:t>個別指導、同儕指導</a:t>
          </a:r>
          <a:r>
            <a:rPr kumimoji="1" lang="zh-TW" dirty="0">
              <a:solidFill>
                <a:schemeClr val="tx1"/>
              </a:solidFill>
              <a:latin typeface="標楷體" panose="03000509000000000000" pitchFamily="65" charset="-120"/>
              <a:ea typeface="標楷體" panose="03000509000000000000" pitchFamily="65" charset="-120"/>
            </a:rPr>
            <a:t>等。教學者可以</a:t>
          </a:r>
          <a:r>
            <a:rPr kumimoji="1" lang="zh-TW" dirty="0">
              <a:solidFill>
                <a:srgbClr val="FF0000"/>
              </a:solidFill>
              <a:latin typeface="標楷體" panose="03000509000000000000" pitchFamily="65" charset="-120"/>
              <a:ea typeface="標楷體" panose="03000509000000000000" pitchFamily="65" charset="-120"/>
            </a:rPr>
            <a:t>訓練教學助理</a:t>
          </a:r>
          <a:r>
            <a:rPr kumimoji="1" lang="zh-TW" dirty="0">
              <a:solidFill>
                <a:schemeClr val="tx1"/>
              </a:solidFill>
              <a:latin typeface="標楷體" panose="03000509000000000000" pitchFamily="65" charset="-120"/>
              <a:ea typeface="標楷體" panose="03000509000000000000" pitchFamily="65" charset="-120"/>
            </a:rPr>
            <a:t>，協助教學者進行教學指導工作，採用個別照顧方式協助學習者進行學習活動。</a:t>
          </a:r>
          <a:endParaRPr lang="zh-TW" dirty="0">
            <a:solidFill>
              <a:schemeClr val="tx1"/>
            </a:solidFill>
            <a:latin typeface="標楷體" panose="03000509000000000000" pitchFamily="65" charset="-120"/>
            <a:ea typeface="標楷體" panose="03000509000000000000" pitchFamily="65" charset="-120"/>
          </a:endParaRPr>
        </a:p>
      </dgm:t>
    </dgm:pt>
    <dgm:pt modelId="{149EFDE5-F1BA-4560-A4C9-3B6612FD9EAB}" type="parTrans" cxnId="{8C664E76-1698-4B29-8771-9EA6820BC99F}">
      <dgm:prSet/>
      <dgm:spPr/>
      <dgm:t>
        <a:bodyPr/>
        <a:lstStyle/>
        <a:p>
          <a:endParaRPr lang="zh-TW" altLang="en-US"/>
        </a:p>
      </dgm:t>
    </dgm:pt>
    <dgm:pt modelId="{9A8FCC86-3C13-4F49-BC29-2436D1950F48}" type="sibTrans" cxnId="{8C664E76-1698-4B29-8771-9EA6820BC99F}">
      <dgm:prSet/>
      <dgm:spPr/>
      <dgm:t>
        <a:bodyPr/>
        <a:lstStyle/>
        <a:p>
          <a:endParaRPr lang="zh-TW" altLang="en-US"/>
        </a:p>
      </dgm:t>
    </dgm:pt>
    <dgm:pt modelId="{20D25919-C63F-4CC0-B795-020DD1314ADF}" type="pres">
      <dgm:prSet presAssocID="{3513FAF1-E0C2-49C3-86E2-86A90B085363}" presName="linear" presStyleCnt="0">
        <dgm:presLayoutVars>
          <dgm:animLvl val="lvl"/>
          <dgm:resizeHandles val="exact"/>
        </dgm:presLayoutVars>
      </dgm:prSet>
      <dgm:spPr/>
    </dgm:pt>
    <dgm:pt modelId="{D3BD8F98-4597-4BC1-BF52-BC95FDE210BA}" type="pres">
      <dgm:prSet presAssocID="{92F3343D-4C74-45F0-9318-2BBC704F0859}" presName="parentText" presStyleLbl="node1" presStyleIdx="0" presStyleCnt="2" custLinFactY="-7567" custLinFactNeighborX="-11" custLinFactNeighborY="-100000">
        <dgm:presLayoutVars>
          <dgm:chMax val="0"/>
          <dgm:bulletEnabled val="1"/>
        </dgm:presLayoutVars>
      </dgm:prSet>
      <dgm:spPr/>
    </dgm:pt>
    <dgm:pt modelId="{A45DD90C-FA31-44F9-81C1-0D4006C13C8B}" type="pres">
      <dgm:prSet presAssocID="{343F881F-BE19-47B4-A7EE-1F23B23A794E}" presName="spacer" presStyleCnt="0"/>
      <dgm:spPr/>
    </dgm:pt>
    <dgm:pt modelId="{B1419F51-357B-4DED-ABE8-667A06F74361}" type="pres">
      <dgm:prSet presAssocID="{AFD86AB6-AC6B-4C99-9192-84814272DF89}" presName="parentText" presStyleLbl="node1" presStyleIdx="1" presStyleCnt="2" custLinFactY="4534" custLinFactNeighborY="100000">
        <dgm:presLayoutVars>
          <dgm:chMax val="0"/>
          <dgm:bulletEnabled val="1"/>
        </dgm:presLayoutVars>
      </dgm:prSet>
      <dgm:spPr/>
    </dgm:pt>
  </dgm:ptLst>
  <dgm:cxnLst>
    <dgm:cxn modelId="{30B39F10-8774-4B90-934F-A08B8D4A8DD0}" type="presOf" srcId="{3513FAF1-E0C2-49C3-86E2-86A90B085363}" destId="{20D25919-C63F-4CC0-B795-020DD1314ADF}" srcOrd="0" destOrd="0" presId="urn:microsoft.com/office/officeart/2005/8/layout/vList2"/>
    <dgm:cxn modelId="{6522E413-F5A1-4EB9-8B89-F4B7127093B6}" type="presOf" srcId="{AFD86AB6-AC6B-4C99-9192-84814272DF89}" destId="{B1419F51-357B-4DED-ABE8-667A06F74361}" srcOrd="0" destOrd="0" presId="urn:microsoft.com/office/officeart/2005/8/layout/vList2"/>
    <dgm:cxn modelId="{8C664E76-1698-4B29-8771-9EA6820BC99F}" srcId="{3513FAF1-E0C2-49C3-86E2-86A90B085363}" destId="{AFD86AB6-AC6B-4C99-9192-84814272DF89}" srcOrd="1" destOrd="0" parTransId="{149EFDE5-F1BA-4560-A4C9-3B6612FD9EAB}" sibTransId="{9A8FCC86-3C13-4F49-BC29-2436D1950F48}"/>
    <dgm:cxn modelId="{3791E47C-08D8-49EE-9D90-C11557EB25CA}" srcId="{3513FAF1-E0C2-49C3-86E2-86A90B085363}" destId="{92F3343D-4C74-45F0-9318-2BBC704F0859}" srcOrd="0" destOrd="0" parTransId="{BC1777BB-B29E-4234-86EA-24CAE8427F5D}" sibTransId="{343F881F-BE19-47B4-A7EE-1F23B23A794E}"/>
    <dgm:cxn modelId="{52DA58E0-DBCD-476C-BF94-7F98BE81D072}" type="presOf" srcId="{92F3343D-4C74-45F0-9318-2BBC704F0859}" destId="{D3BD8F98-4597-4BC1-BF52-BC95FDE210BA}" srcOrd="0" destOrd="0" presId="urn:microsoft.com/office/officeart/2005/8/layout/vList2"/>
    <dgm:cxn modelId="{0927D9B0-DB51-48C1-AC22-5DD0A7DE7535}" type="presParOf" srcId="{20D25919-C63F-4CC0-B795-020DD1314ADF}" destId="{D3BD8F98-4597-4BC1-BF52-BC95FDE210BA}" srcOrd="0" destOrd="0" presId="urn:microsoft.com/office/officeart/2005/8/layout/vList2"/>
    <dgm:cxn modelId="{2A2B1A71-4FED-4805-BA82-9736DB645DEF}" type="presParOf" srcId="{20D25919-C63F-4CC0-B795-020DD1314ADF}" destId="{A45DD90C-FA31-44F9-81C1-0D4006C13C8B}" srcOrd="1" destOrd="0" presId="urn:microsoft.com/office/officeart/2005/8/layout/vList2"/>
    <dgm:cxn modelId="{8FFBB011-FD2D-4BE9-A7A7-3C3A92D3B67D}" type="presParOf" srcId="{20D25919-C63F-4CC0-B795-020DD1314ADF}" destId="{B1419F51-357B-4DED-ABE8-667A06F7436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7C3ABA7-6EE8-4BA4-BB09-C7000B1397C0}" type="doc">
      <dgm:prSet loTypeId="urn:microsoft.com/office/officeart/2005/8/layout/vList2" loCatId="list" qsTypeId="urn:microsoft.com/office/officeart/2005/8/quickstyle/3d3" qsCatId="3D" csTypeId="urn:microsoft.com/office/officeart/2005/8/colors/accent2_5" csCatId="accent2" phldr="1"/>
      <dgm:spPr/>
      <dgm:t>
        <a:bodyPr/>
        <a:lstStyle/>
        <a:p>
          <a:endParaRPr lang="zh-TW" altLang="en-US"/>
        </a:p>
      </dgm:t>
    </dgm:pt>
    <dgm:pt modelId="{4D7B38DB-47EF-4C31-A749-42ADCE274401}">
      <dgm:prSet custT="1"/>
      <dgm:spPr/>
      <dgm:t>
        <a:bodyPr/>
        <a:lstStyle/>
        <a:p>
          <a:pPr rtl="0"/>
          <a:r>
            <a:rPr kumimoji="1" lang="zh-TW" altLang="en-US" sz="2600" dirty="0">
              <a:solidFill>
                <a:schemeClr val="tx1"/>
              </a:solidFill>
              <a:latin typeface="標楷體"/>
              <a:ea typeface="標楷體"/>
            </a:rPr>
            <a:t>●</a:t>
          </a:r>
          <a:r>
            <a:rPr kumimoji="1" lang="zh-TW" altLang="en-US" sz="2600" dirty="0">
              <a:solidFill>
                <a:schemeClr val="tx1"/>
              </a:solidFill>
              <a:latin typeface="標楷體" panose="03000509000000000000" pitchFamily="65" charset="-120"/>
              <a:ea typeface="標楷體" panose="03000509000000000000" pitchFamily="65" charset="-120"/>
            </a:rPr>
            <a:t>複習活動往往是被忽略的一環。教師引導學生進行全班</a:t>
          </a:r>
          <a:r>
            <a:rPr kumimoji="1" lang="zh-TW" altLang="en-US" sz="2600" dirty="0">
              <a:solidFill>
                <a:srgbClr val="FF0000"/>
              </a:solidFill>
              <a:latin typeface="標楷體" panose="03000509000000000000" pitchFamily="65" charset="-120"/>
              <a:ea typeface="標楷體" panose="03000509000000000000" pitchFamily="65" charset="-120"/>
            </a:rPr>
            <a:t>共同複習的主要目的在於讓學習者瞭解最重要的先備知識，重要的先備知識進行學習上的組織</a:t>
          </a:r>
          <a:endParaRPr kumimoji="1" lang="en-US" altLang="zh-TW" sz="2600" dirty="0">
            <a:solidFill>
              <a:srgbClr val="FF0000"/>
            </a:solidFill>
            <a:latin typeface="標楷體" panose="03000509000000000000" pitchFamily="65" charset="-120"/>
            <a:ea typeface="標楷體" panose="03000509000000000000" pitchFamily="65" charset="-120"/>
          </a:endParaRPr>
        </a:p>
        <a:p>
          <a:pPr rtl="0"/>
          <a:r>
            <a:rPr kumimoji="1" lang="zh-TW" altLang="zh-TW" sz="2600" dirty="0">
              <a:solidFill>
                <a:srgbClr val="FF0000"/>
              </a:solidFill>
              <a:latin typeface="標楷體" panose="03000509000000000000" pitchFamily="65" charset="-120"/>
              <a:ea typeface="標楷體" panose="03000509000000000000" pitchFamily="65" charset="-120"/>
            </a:rPr>
            <a:t>●</a:t>
          </a:r>
          <a:r>
            <a:rPr kumimoji="1" lang="zh-TW" altLang="en-US" sz="2600" dirty="0">
              <a:solidFill>
                <a:schemeClr val="tx1"/>
              </a:solidFill>
              <a:latin typeface="標楷體" panose="03000509000000000000" pitchFamily="65" charset="-120"/>
              <a:ea typeface="標楷體" panose="03000509000000000000" pitchFamily="65" charset="-120"/>
            </a:rPr>
            <a:t>可以避免學生因為缺乏先備條件而對新的學習失去興趣、進而產生學習上的挫折。</a:t>
          </a:r>
          <a:endParaRPr kumimoji="1" lang="en-US" altLang="zh-TW" sz="2600" dirty="0">
            <a:solidFill>
              <a:schemeClr val="tx1"/>
            </a:solidFill>
            <a:latin typeface="標楷體" panose="03000509000000000000" pitchFamily="65" charset="-120"/>
            <a:ea typeface="標楷體" panose="03000509000000000000" pitchFamily="65" charset="-120"/>
          </a:endParaRPr>
        </a:p>
        <a:p>
          <a:pPr rtl="0"/>
          <a:r>
            <a:rPr kumimoji="1" lang="zh-TW" altLang="zh-TW" sz="2600" dirty="0">
              <a:solidFill>
                <a:schemeClr val="tx1"/>
              </a:solidFill>
              <a:latin typeface="標楷體" panose="03000509000000000000" pitchFamily="65" charset="-120"/>
              <a:ea typeface="標楷體" panose="03000509000000000000" pitchFamily="65" charset="-120"/>
            </a:rPr>
            <a:t>●</a:t>
          </a:r>
          <a:r>
            <a:rPr kumimoji="1" lang="zh-TW" altLang="en-US" sz="2600" dirty="0">
              <a:solidFill>
                <a:schemeClr val="tx1"/>
              </a:solidFill>
              <a:latin typeface="標楷體" panose="03000509000000000000" pitchFamily="65" charset="-120"/>
              <a:ea typeface="標楷體" panose="03000509000000000000" pitchFamily="65" charset="-120"/>
            </a:rPr>
            <a:t>教師在引導全班進行共同複習時，可以趁機讓學生瞭解先備知識的重要性，進而將學習概念與原理原則作有效的組織。</a:t>
          </a:r>
          <a:endParaRPr kumimoji="1" lang="en-US" altLang="zh-TW" sz="2600" dirty="0">
            <a:solidFill>
              <a:schemeClr val="tx1"/>
            </a:solidFill>
            <a:latin typeface="標楷體" panose="03000509000000000000" pitchFamily="65" charset="-120"/>
            <a:ea typeface="標楷體" panose="03000509000000000000" pitchFamily="65" charset="-120"/>
          </a:endParaRPr>
        </a:p>
        <a:p>
          <a:pPr rtl="0"/>
          <a:r>
            <a:rPr kumimoji="1" lang="zh-TW" altLang="en-US" sz="2600" dirty="0">
              <a:solidFill>
                <a:schemeClr val="tx1"/>
              </a:solidFill>
              <a:latin typeface="標楷體" panose="03000509000000000000" pitchFamily="65" charset="-120"/>
              <a:ea typeface="標楷體" panose="03000509000000000000" pitchFamily="65" charset="-120"/>
            </a:rPr>
            <a:t>如果全班的先備知識有不足的部分，教師也應作適當的處理。</a:t>
          </a:r>
          <a:endParaRPr lang="zh-TW" altLang="en-US" sz="2600" dirty="0">
            <a:solidFill>
              <a:schemeClr val="tx1"/>
            </a:solidFill>
            <a:latin typeface="標楷體" panose="03000509000000000000" pitchFamily="65" charset="-120"/>
            <a:ea typeface="標楷體" panose="03000509000000000000" pitchFamily="65" charset="-120"/>
          </a:endParaRPr>
        </a:p>
      </dgm:t>
    </dgm:pt>
    <dgm:pt modelId="{AC9BE82C-DF40-4F4B-8304-5B76C3C1F4F1}" type="parTrans" cxnId="{E177CE12-5144-483C-B1E6-9D0CD8B3B3FA}">
      <dgm:prSet/>
      <dgm:spPr/>
      <dgm:t>
        <a:bodyPr/>
        <a:lstStyle/>
        <a:p>
          <a:endParaRPr lang="zh-TW" altLang="en-US"/>
        </a:p>
      </dgm:t>
    </dgm:pt>
    <dgm:pt modelId="{5EA527EE-933F-49E8-B2ED-703D34C11773}" type="sibTrans" cxnId="{E177CE12-5144-483C-B1E6-9D0CD8B3B3FA}">
      <dgm:prSet/>
      <dgm:spPr/>
      <dgm:t>
        <a:bodyPr/>
        <a:lstStyle/>
        <a:p>
          <a:endParaRPr lang="zh-TW" altLang="en-US"/>
        </a:p>
      </dgm:t>
    </dgm:pt>
    <dgm:pt modelId="{D2427266-4466-4E2D-8B26-8D7C8F296B7C}" type="pres">
      <dgm:prSet presAssocID="{C7C3ABA7-6EE8-4BA4-BB09-C7000B1397C0}" presName="linear" presStyleCnt="0">
        <dgm:presLayoutVars>
          <dgm:animLvl val="lvl"/>
          <dgm:resizeHandles val="exact"/>
        </dgm:presLayoutVars>
      </dgm:prSet>
      <dgm:spPr/>
    </dgm:pt>
    <dgm:pt modelId="{55A946D9-039D-4087-A997-424D68C6D273}" type="pres">
      <dgm:prSet presAssocID="{4D7B38DB-47EF-4C31-A749-42ADCE274401}" presName="parentText" presStyleLbl="node1" presStyleIdx="0" presStyleCnt="1">
        <dgm:presLayoutVars>
          <dgm:chMax val="0"/>
          <dgm:bulletEnabled val="1"/>
        </dgm:presLayoutVars>
      </dgm:prSet>
      <dgm:spPr/>
    </dgm:pt>
  </dgm:ptLst>
  <dgm:cxnLst>
    <dgm:cxn modelId="{E177CE12-5144-483C-B1E6-9D0CD8B3B3FA}" srcId="{C7C3ABA7-6EE8-4BA4-BB09-C7000B1397C0}" destId="{4D7B38DB-47EF-4C31-A749-42ADCE274401}" srcOrd="0" destOrd="0" parTransId="{AC9BE82C-DF40-4F4B-8304-5B76C3C1F4F1}" sibTransId="{5EA527EE-933F-49E8-B2ED-703D34C11773}"/>
    <dgm:cxn modelId="{165324C2-55F8-48D1-AFC5-5DD6EA13302D}" type="presOf" srcId="{4D7B38DB-47EF-4C31-A749-42ADCE274401}" destId="{55A946D9-039D-4087-A997-424D68C6D273}" srcOrd="0" destOrd="0" presId="urn:microsoft.com/office/officeart/2005/8/layout/vList2"/>
    <dgm:cxn modelId="{D51954D1-869B-428E-BB72-B2989B034FB3}" type="presOf" srcId="{C7C3ABA7-6EE8-4BA4-BB09-C7000B1397C0}" destId="{D2427266-4466-4E2D-8B26-8D7C8F296B7C}" srcOrd="0" destOrd="0" presId="urn:microsoft.com/office/officeart/2005/8/layout/vList2"/>
    <dgm:cxn modelId="{0343D557-04E8-450E-BEC4-60378F688BC9}" type="presParOf" srcId="{D2427266-4466-4E2D-8B26-8D7C8F296B7C}" destId="{55A946D9-039D-4087-A997-424D68C6D27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40377-BA5F-49C0-878D-1E5B59C08E12}" type="doc">
      <dgm:prSet loTypeId="urn:microsoft.com/office/officeart/2008/layout/LinedList" loCatId="list" qsTypeId="urn:microsoft.com/office/officeart/2005/8/quickstyle/simple3" qsCatId="simple" csTypeId="urn:microsoft.com/office/officeart/2005/8/colors/colorful3" csCatId="colorful" phldr="1"/>
      <dgm:spPr/>
      <dgm:t>
        <a:bodyPr/>
        <a:lstStyle/>
        <a:p>
          <a:endParaRPr lang="zh-TW" altLang="en-US"/>
        </a:p>
      </dgm:t>
    </dgm:pt>
    <dgm:pt modelId="{57C6F088-F3A9-454E-A372-CEDF20AFDBA4}">
      <dgm:prSet custT="1"/>
      <dgm:spPr/>
      <dgm:t>
        <a:bodyPr anchor="ctr"/>
        <a:lstStyle/>
        <a:p>
          <a:pPr rtl="0"/>
          <a:r>
            <a:rPr lang="en-US" altLang="zh-TW" sz="2400" dirty="0">
              <a:latin typeface="標楷體" panose="03000509000000000000" pitchFamily="65" charset="-120"/>
              <a:ea typeface="標楷體" panose="03000509000000000000" pitchFamily="65" charset="-120"/>
            </a:rPr>
            <a:t>1.</a:t>
          </a:r>
          <a:r>
            <a:rPr lang="zh-TW" altLang="en-US" sz="2400" dirty="0">
              <a:solidFill>
                <a:srgbClr val="FF0000"/>
              </a:solidFill>
              <a:latin typeface="標楷體" panose="03000509000000000000" pitchFamily="65" charset="-120"/>
              <a:ea typeface="標楷體" panose="03000509000000000000" pitchFamily="65" charset="-120"/>
            </a:rPr>
            <a:t>人格通常指的是個性</a:t>
          </a:r>
          <a:r>
            <a:rPr lang="zh-TW" altLang="en-US" sz="2400" dirty="0">
              <a:latin typeface="標楷體" panose="03000509000000000000" pitchFamily="65" charset="-120"/>
              <a:ea typeface="標楷體" panose="03000509000000000000" pitchFamily="65" charset="-120"/>
            </a:rPr>
            <a:t>，指一個人所具有的各項比較重要的和相當持久的心理特徵的總和。一般而言，人格特質包括個體的所思、所感、所言、所行等方面的趨向。</a:t>
          </a:r>
          <a:endParaRPr lang="zh-TW" sz="2400" dirty="0">
            <a:latin typeface="標楷體" panose="03000509000000000000" pitchFamily="65" charset="-120"/>
            <a:ea typeface="標楷體" panose="03000509000000000000" pitchFamily="65" charset="-120"/>
          </a:endParaRPr>
        </a:p>
      </dgm:t>
    </dgm:pt>
    <dgm:pt modelId="{5080138A-3498-4C97-A935-60DF127A8F85}" type="parTrans" cxnId="{F969D0DB-20FB-4067-A430-F2BAF4BA20AF}">
      <dgm:prSet/>
      <dgm:spPr/>
      <dgm:t>
        <a:bodyPr/>
        <a:lstStyle/>
        <a:p>
          <a:endParaRPr lang="zh-TW" altLang="en-US"/>
        </a:p>
      </dgm:t>
    </dgm:pt>
    <dgm:pt modelId="{E260DE09-3FC5-4855-93F5-7C6BE88CD65A}" type="sibTrans" cxnId="{F969D0DB-20FB-4067-A430-F2BAF4BA20AF}">
      <dgm:prSet/>
      <dgm:spPr/>
      <dgm:t>
        <a:bodyPr/>
        <a:lstStyle/>
        <a:p>
          <a:endParaRPr lang="zh-TW" altLang="en-US"/>
        </a:p>
      </dgm:t>
    </dgm:pt>
    <dgm:pt modelId="{71B96B91-0B4B-4CE0-A5EC-ED415DBA2450}">
      <dgm:prSet custT="1"/>
      <dgm:spPr/>
      <dgm:t>
        <a:bodyPr anchor="ctr"/>
        <a:lstStyle/>
        <a:p>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性別、年齡、經驗、價值觀、態度、興趣、需求和焦慮等對人格特質產生正負面的影響。進而影響學習。</a:t>
          </a:r>
        </a:p>
      </dgm:t>
    </dgm:pt>
    <dgm:pt modelId="{EE3D45D2-FCBA-483F-8DB6-09AAFB4B57E7}" type="parTrans" cxnId="{FDF35944-665A-41F8-A848-A2A130C8C732}">
      <dgm:prSet/>
      <dgm:spPr/>
      <dgm:t>
        <a:bodyPr/>
        <a:lstStyle/>
        <a:p>
          <a:endParaRPr lang="zh-TW" altLang="en-US"/>
        </a:p>
      </dgm:t>
    </dgm:pt>
    <dgm:pt modelId="{D11FD46F-EFB0-474C-870C-AD3AFDA29B55}" type="sibTrans" cxnId="{FDF35944-665A-41F8-A848-A2A130C8C732}">
      <dgm:prSet/>
      <dgm:spPr/>
      <dgm:t>
        <a:bodyPr/>
        <a:lstStyle/>
        <a:p>
          <a:endParaRPr lang="zh-TW" altLang="en-US"/>
        </a:p>
      </dgm:t>
    </dgm:pt>
    <dgm:pt modelId="{1C4FFDBE-21A6-4180-8A14-C10C3125AEB3}">
      <dgm:prSet custT="1"/>
      <dgm:spPr/>
      <dgm:t>
        <a:bodyPr anchor="ctr"/>
        <a:lstStyle/>
        <a:p>
          <a:r>
            <a:rPr lang="en-US" altLang="zh-TW" sz="2400" dirty="0">
              <a:latin typeface="標楷體" panose="03000509000000000000" pitchFamily="65" charset="-120"/>
              <a:ea typeface="標楷體" panose="03000509000000000000" pitchFamily="65" charset="-120"/>
            </a:rPr>
            <a:t>EX:</a:t>
          </a:r>
          <a:r>
            <a:rPr lang="zh-TW" altLang="en-US" sz="2400" dirty="0">
              <a:latin typeface="標楷體" panose="03000509000000000000" pitchFamily="65" charset="-120"/>
              <a:ea typeface="標楷體" panose="03000509000000000000" pitchFamily="65" charset="-120"/>
            </a:rPr>
            <a:t>人格特質的分類通常包括</a:t>
          </a:r>
          <a:r>
            <a:rPr lang="zh-TW" altLang="en-US" sz="2400" dirty="0">
              <a:solidFill>
                <a:srgbClr val="FF0000"/>
              </a:solidFill>
              <a:latin typeface="標楷體" panose="03000509000000000000" pitchFamily="65" charset="-120"/>
              <a:ea typeface="標楷體" panose="03000509000000000000" pitchFamily="65" charset="-120"/>
            </a:rPr>
            <a:t>焦慮程度與內外向</a:t>
          </a:r>
          <a:r>
            <a:rPr lang="zh-TW" altLang="en-US" sz="2400" dirty="0">
              <a:latin typeface="標楷體" panose="03000509000000000000" pitchFamily="65" charset="-120"/>
              <a:ea typeface="標楷體" panose="03000509000000000000" pitchFamily="65" charset="-120"/>
            </a:rPr>
            <a:t>兩種類型。高度焦慮的學生通常自我要求較高，無法因應外在的壓力而產生自然的轉機。</a:t>
          </a:r>
        </a:p>
      </dgm:t>
    </dgm:pt>
    <dgm:pt modelId="{6406FEF1-2919-42FB-891A-C5963BC245C0}" type="parTrans" cxnId="{4A6328B8-8E06-447D-A0EC-7C98DCDFF430}">
      <dgm:prSet/>
      <dgm:spPr/>
      <dgm:t>
        <a:bodyPr/>
        <a:lstStyle/>
        <a:p>
          <a:endParaRPr lang="zh-TW" altLang="en-US"/>
        </a:p>
      </dgm:t>
    </dgm:pt>
    <dgm:pt modelId="{B7331FDE-F3FC-42FA-A237-A5760A1BC8C3}" type="sibTrans" cxnId="{4A6328B8-8E06-447D-A0EC-7C98DCDFF430}">
      <dgm:prSet/>
      <dgm:spPr/>
      <dgm:t>
        <a:bodyPr/>
        <a:lstStyle/>
        <a:p>
          <a:endParaRPr lang="zh-TW" altLang="en-US"/>
        </a:p>
      </dgm:t>
    </dgm:pt>
    <dgm:pt modelId="{26DF3319-69A6-48C7-B4D5-34DDE3D62D55}" type="pres">
      <dgm:prSet presAssocID="{A6940377-BA5F-49C0-878D-1E5B59C08E12}" presName="vert0" presStyleCnt="0">
        <dgm:presLayoutVars>
          <dgm:dir/>
          <dgm:animOne val="branch"/>
          <dgm:animLvl val="lvl"/>
        </dgm:presLayoutVars>
      </dgm:prSet>
      <dgm:spPr/>
    </dgm:pt>
    <dgm:pt modelId="{B136AD1A-6D8F-4AB4-B328-AB499D33A9A5}" type="pres">
      <dgm:prSet presAssocID="{57C6F088-F3A9-454E-A372-CEDF20AFDBA4}" presName="thickLine" presStyleLbl="alignNode1" presStyleIdx="0" presStyleCnt="3"/>
      <dgm:spPr/>
    </dgm:pt>
    <dgm:pt modelId="{78B823D8-6DE8-4A64-89E9-C38C04FE3BDF}" type="pres">
      <dgm:prSet presAssocID="{57C6F088-F3A9-454E-A372-CEDF20AFDBA4}" presName="horz1" presStyleCnt="0"/>
      <dgm:spPr/>
    </dgm:pt>
    <dgm:pt modelId="{0947DA2E-ECFB-4B8F-910B-C6BB87C3E82E}" type="pres">
      <dgm:prSet presAssocID="{57C6F088-F3A9-454E-A372-CEDF20AFDBA4}" presName="tx1" presStyleLbl="revTx" presStyleIdx="0" presStyleCnt="3"/>
      <dgm:spPr/>
    </dgm:pt>
    <dgm:pt modelId="{F220EBB5-063C-4995-993C-5F909B8A9FCE}" type="pres">
      <dgm:prSet presAssocID="{57C6F088-F3A9-454E-A372-CEDF20AFDBA4}" presName="vert1" presStyleCnt="0"/>
      <dgm:spPr/>
    </dgm:pt>
    <dgm:pt modelId="{C7EBD12F-F6B2-4D55-8F33-99914C4F04D8}" type="pres">
      <dgm:prSet presAssocID="{71B96B91-0B4B-4CE0-A5EC-ED415DBA2450}" presName="thickLine" presStyleLbl="alignNode1" presStyleIdx="1" presStyleCnt="3"/>
      <dgm:spPr/>
    </dgm:pt>
    <dgm:pt modelId="{70C7D90C-D7FA-4E74-A077-3E1B77B5C9DD}" type="pres">
      <dgm:prSet presAssocID="{71B96B91-0B4B-4CE0-A5EC-ED415DBA2450}" presName="horz1" presStyleCnt="0"/>
      <dgm:spPr/>
    </dgm:pt>
    <dgm:pt modelId="{8BC2959C-4252-4865-AF70-34E111762309}" type="pres">
      <dgm:prSet presAssocID="{71B96B91-0B4B-4CE0-A5EC-ED415DBA2450}" presName="tx1" presStyleLbl="revTx" presStyleIdx="1" presStyleCnt="3"/>
      <dgm:spPr/>
    </dgm:pt>
    <dgm:pt modelId="{6262E028-0D2E-4353-ADF6-9309EDD2E88F}" type="pres">
      <dgm:prSet presAssocID="{71B96B91-0B4B-4CE0-A5EC-ED415DBA2450}" presName="vert1" presStyleCnt="0"/>
      <dgm:spPr/>
    </dgm:pt>
    <dgm:pt modelId="{AC3AB95D-E2BC-4359-8DF9-76382CB20FBC}" type="pres">
      <dgm:prSet presAssocID="{1C4FFDBE-21A6-4180-8A14-C10C3125AEB3}" presName="thickLine" presStyleLbl="alignNode1" presStyleIdx="2" presStyleCnt="3"/>
      <dgm:spPr/>
    </dgm:pt>
    <dgm:pt modelId="{76DE4574-359D-4ED4-9925-653D9FB085A3}" type="pres">
      <dgm:prSet presAssocID="{1C4FFDBE-21A6-4180-8A14-C10C3125AEB3}" presName="horz1" presStyleCnt="0"/>
      <dgm:spPr/>
    </dgm:pt>
    <dgm:pt modelId="{5EAEA353-5202-4569-8DE6-C0853DC39186}" type="pres">
      <dgm:prSet presAssocID="{1C4FFDBE-21A6-4180-8A14-C10C3125AEB3}" presName="tx1" presStyleLbl="revTx" presStyleIdx="2" presStyleCnt="3"/>
      <dgm:spPr/>
    </dgm:pt>
    <dgm:pt modelId="{5993BB79-1068-4BC3-8584-6817D3DD81D7}" type="pres">
      <dgm:prSet presAssocID="{1C4FFDBE-21A6-4180-8A14-C10C3125AEB3}" presName="vert1" presStyleCnt="0"/>
      <dgm:spPr/>
    </dgm:pt>
  </dgm:ptLst>
  <dgm:cxnLst>
    <dgm:cxn modelId="{4185832A-0E10-45D4-A1FF-54F76DF32518}" type="presOf" srcId="{1C4FFDBE-21A6-4180-8A14-C10C3125AEB3}" destId="{5EAEA353-5202-4569-8DE6-C0853DC39186}" srcOrd="0" destOrd="0" presId="urn:microsoft.com/office/officeart/2008/layout/LinedList"/>
    <dgm:cxn modelId="{FDF35944-665A-41F8-A848-A2A130C8C732}" srcId="{A6940377-BA5F-49C0-878D-1E5B59C08E12}" destId="{71B96B91-0B4B-4CE0-A5EC-ED415DBA2450}" srcOrd="1" destOrd="0" parTransId="{EE3D45D2-FCBA-483F-8DB6-09AAFB4B57E7}" sibTransId="{D11FD46F-EFB0-474C-870C-AD3AFDA29B55}"/>
    <dgm:cxn modelId="{AF88A0AA-91DA-4D81-B10C-801859F34EFF}" type="presOf" srcId="{71B96B91-0B4B-4CE0-A5EC-ED415DBA2450}" destId="{8BC2959C-4252-4865-AF70-34E111762309}" srcOrd="0" destOrd="0" presId="urn:microsoft.com/office/officeart/2008/layout/LinedList"/>
    <dgm:cxn modelId="{FCA115B7-C552-4CA7-A6C3-C9865241133A}" type="presOf" srcId="{A6940377-BA5F-49C0-878D-1E5B59C08E12}" destId="{26DF3319-69A6-48C7-B4D5-34DDE3D62D55}" srcOrd="0" destOrd="0" presId="urn:microsoft.com/office/officeart/2008/layout/LinedList"/>
    <dgm:cxn modelId="{4A6328B8-8E06-447D-A0EC-7C98DCDFF430}" srcId="{A6940377-BA5F-49C0-878D-1E5B59C08E12}" destId="{1C4FFDBE-21A6-4180-8A14-C10C3125AEB3}" srcOrd="2" destOrd="0" parTransId="{6406FEF1-2919-42FB-891A-C5963BC245C0}" sibTransId="{B7331FDE-F3FC-42FA-A237-A5760A1BC8C3}"/>
    <dgm:cxn modelId="{F969D0DB-20FB-4067-A430-F2BAF4BA20AF}" srcId="{A6940377-BA5F-49C0-878D-1E5B59C08E12}" destId="{57C6F088-F3A9-454E-A372-CEDF20AFDBA4}" srcOrd="0" destOrd="0" parTransId="{5080138A-3498-4C97-A935-60DF127A8F85}" sibTransId="{E260DE09-3FC5-4855-93F5-7C6BE88CD65A}"/>
    <dgm:cxn modelId="{780931DD-261A-492C-8544-DC38AD897FE3}" type="presOf" srcId="{57C6F088-F3A9-454E-A372-CEDF20AFDBA4}" destId="{0947DA2E-ECFB-4B8F-910B-C6BB87C3E82E}" srcOrd="0" destOrd="0" presId="urn:microsoft.com/office/officeart/2008/layout/LinedList"/>
    <dgm:cxn modelId="{087DCB96-2613-4C3F-8B6E-21704050433D}" type="presParOf" srcId="{26DF3319-69A6-48C7-B4D5-34DDE3D62D55}" destId="{B136AD1A-6D8F-4AB4-B328-AB499D33A9A5}" srcOrd="0" destOrd="0" presId="urn:microsoft.com/office/officeart/2008/layout/LinedList"/>
    <dgm:cxn modelId="{55AE3CBA-EEC5-4765-9666-D610E480D2E4}" type="presParOf" srcId="{26DF3319-69A6-48C7-B4D5-34DDE3D62D55}" destId="{78B823D8-6DE8-4A64-89E9-C38C04FE3BDF}" srcOrd="1" destOrd="0" presId="urn:microsoft.com/office/officeart/2008/layout/LinedList"/>
    <dgm:cxn modelId="{E3312967-676D-4412-85D0-AD6B5F6DDE7F}" type="presParOf" srcId="{78B823D8-6DE8-4A64-89E9-C38C04FE3BDF}" destId="{0947DA2E-ECFB-4B8F-910B-C6BB87C3E82E}" srcOrd="0" destOrd="0" presId="urn:microsoft.com/office/officeart/2008/layout/LinedList"/>
    <dgm:cxn modelId="{718F431E-71C3-4697-99F6-DE6E096BF0F1}" type="presParOf" srcId="{78B823D8-6DE8-4A64-89E9-C38C04FE3BDF}" destId="{F220EBB5-063C-4995-993C-5F909B8A9FCE}" srcOrd="1" destOrd="0" presId="urn:microsoft.com/office/officeart/2008/layout/LinedList"/>
    <dgm:cxn modelId="{05B61688-3561-485F-8FDD-DF1ED6441EA4}" type="presParOf" srcId="{26DF3319-69A6-48C7-B4D5-34DDE3D62D55}" destId="{C7EBD12F-F6B2-4D55-8F33-99914C4F04D8}" srcOrd="2" destOrd="0" presId="urn:microsoft.com/office/officeart/2008/layout/LinedList"/>
    <dgm:cxn modelId="{0E0F898D-4F82-4E15-A70B-853AC75B0B7E}" type="presParOf" srcId="{26DF3319-69A6-48C7-B4D5-34DDE3D62D55}" destId="{70C7D90C-D7FA-4E74-A077-3E1B77B5C9DD}" srcOrd="3" destOrd="0" presId="urn:microsoft.com/office/officeart/2008/layout/LinedList"/>
    <dgm:cxn modelId="{B9EE6817-6DC3-4926-BFEC-BC393DEED7BD}" type="presParOf" srcId="{70C7D90C-D7FA-4E74-A077-3E1B77B5C9DD}" destId="{8BC2959C-4252-4865-AF70-34E111762309}" srcOrd="0" destOrd="0" presId="urn:microsoft.com/office/officeart/2008/layout/LinedList"/>
    <dgm:cxn modelId="{2C7C9B38-160D-4300-AB90-FA254CC20404}" type="presParOf" srcId="{70C7D90C-D7FA-4E74-A077-3E1B77B5C9DD}" destId="{6262E028-0D2E-4353-ADF6-9309EDD2E88F}" srcOrd="1" destOrd="0" presId="urn:microsoft.com/office/officeart/2008/layout/LinedList"/>
    <dgm:cxn modelId="{03272661-3979-4603-83EF-45D115D27CC0}" type="presParOf" srcId="{26DF3319-69A6-48C7-B4D5-34DDE3D62D55}" destId="{AC3AB95D-E2BC-4359-8DF9-76382CB20FBC}" srcOrd="4" destOrd="0" presId="urn:microsoft.com/office/officeart/2008/layout/LinedList"/>
    <dgm:cxn modelId="{1F01B99B-2F77-484B-8A4C-37A9B4B60551}" type="presParOf" srcId="{26DF3319-69A6-48C7-B4D5-34DDE3D62D55}" destId="{76DE4574-359D-4ED4-9925-653D9FB085A3}" srcOrd="5" destOrd="0" presId="urn:microsoft.com/office/officeart/2008/layout/LinedList"/>
    <dgm:cxn modelId="{6EFB68B4-CFB0-4593-977C-C679EB3585B6}" type="presParOf" srcId="{76DE4574-359D-4ED4-9925-653D9FB085A3}" destId="{5EAEA353-5202-4569-8DE6-C0853DC39186}" srcOrd="0" destOrd="0" presId="urn:microsoft.com/office/officeart/2008/layout/LinedList"/>
    <dgm:cxn modelId="{BC0A8FA8-D262-442B-9D6F-7E3BE0E5125C}" type="presParOf" srcId="{76DE4574-359D-4ED4-9925-653D9FB085A3}" destId="{5993BB79-1068-4BC3-8584-6817D3DD81D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306C0F-9EB5-47E8-9A41-0DD01B8BD251}"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TW" altLang="en-US"/>
        </a:p>
      </dgm:t>
    </dgm:pt>
    <dgm:pt modelId="{1B487401-741F-4836-BD4D-47C2B054C8F8}">
      <dgm:prSet custT="1"/>
      <dgm:spPr/>
      <dgm:t>
        <a:bodyPr/>
        <a:lstStyle/>
        <a:p>
          <a:pPr rtl="0"/>
          <a:r>
            <a:rPr lang="zh-TW" altLang="en-US" sz="2400" b="1" dirty="0">
              <a:latin typeface="標楷體" panose="03000509000000000000" pitchFamily="65" charset="-120"/>
              <a:ea typeface="標楷體" panose="03000509000000000000" pitchFamily="65" charset="-120"/>
            </a:rPr>
            <a:t>（一）依據學習特性進行教學設計</a:t>
          </a:r>
          <a:endParaRPr lang="zh-TW" altLang="en-US" sz="2400" dirty="0">
            <a:latin typeface="標楷體" panose="03000509000000000000" pitchFamily="65" charset="-120"/>
            <a:ea typeface="標楷體" panose="03000509000000000000" pitchFamily="65" charset="-120"/>
          </a:endParaRPr>
        </a:p>
      </dgm:t>
    </dgm:pt>
    <dgm:pt modelId="{7B6786F0-EA8A-450C-9D21-D22B8160D1F9}" type="parTrans" cxnId="{10C3CA67-2A2B-4589-BD13-63D7361CAAA4}">
      <dgm:prSet/>
      <dgm:spPr/>
      <dgm:t>
        <a:bodyPr/>
        <a:lstStyle/>
        <a:p>
          <a:endParaRPr lang="zh-TW" altLang="en-US"/>
        </a:p>
      </dgm:t>
    </dgm:pt>
    <dgm:pt modelId="{9F29026D-98A0-4E52-BCC5-0BD37040CC50}" type="sibTrans" cxnId="{10C3CA67-2A2B-4589-BD13-63D7361CAAA4}">
      <dgm:prSet/>
      <dgm:spPr/>
      <dgm:t>
        <a:bodyPr/>
        <a:lstStyle/>
        <a:p>
          <a:endParaRPr lang="zh-TW" altLang="en-US"/>
        </a:p>
      </dgm:t>
    </dgm:pt>
    <dgm:pt modelId="{E3F8EBD8-651A-4C7C-9514-8843D376801E}">
      <dgm:prSet custT="1"/>
      <dgm:spPr/>
      <dgm:t>
        <a:bodyPr/>
        <a:lstStyle/>
        <a:p>
          <a:r>
            <a:rPr lang="zh-TW" altLang="en-US" sz="2400" b="1" dirty="0">
              <a:latin typeface="標楷體" panose="03000509000000000000" pitchFamily="65" charset="-120"/>
              <a:ea typeface="標楷體" panose="03000509000000000000" pitchFamily="65" charset="-120"/>
            </a:rPr>
            <a:t>在教學前（指教學計畫階段）可以依據學習者的各種特性，擬定各種適性的教學活動，選擇教學媒體和各種教學資源。考量學習者的特性，可以針對教學活動進行預估，瞭解學習者可能的反應，減少修正教學計畫的機會。</a:t>
          </a:r>
        </a:p>
      </dgm:t>
    </dgm:pt>
    <dgm:pt modelId="{7844B56C-F910-422C-8A36-8381433C82F4}" type="parTrans" cxnId="{3F773368-0A16-4F7E-BA68-4198098EEFF4}">
      <dgm:prSet/>
      <dgm:spPr/>
      <dgm:t>
        <a:bodyPr/>
        <a:lstStyle/>
        <a:p>
          <a:endParaRPr lang="zh-TW" altLang="en-US"/>
        </a:p>
      </dgm:t>
    </dgm:pt>
    <dgm:pt modelId="{77C3A379-F624-409E-B52A-C436584AD2F6}" type="sibTrans" cxnId="{3F773368-0A16-4F7E-BA68-4198098EEFF4}">
      <dgm:prSet/>
      <dgm:spPr/>
      <dgm:t>
        <a:bodyPr/>
        <a:lstStyle/>
        <a:p>
          <a:endParaRPr lang="zh-TW" altLang="en-US"/>
        </a:p>
      </dgm:t>
    </dgm:pt>
    <dgm:pt modelId="{19E8C607-10E1-427C-8EA1-F85A09F14DC2}">
      <dgm:prSet custT="1"/>
      <dgm:spPr/>
      <dgm:t>
        <a:bodyPr/>
        <a:lstStyle/>
        <a:p>
          <a:r>
            <a:rPr lang="zh-TW" altLang="en-US" sz="2400" b="1" dirty="0">
              <a:latin typeface="標楷體" panose="03000509000000000000" pitchFamily="65" charset="-120"/>
              <a:ea typeface="標楷體" panose="03000509000000000000" pitchFamily="65" charset="-120"/>
            </a:rPr>
            <a:t>　（二）依據學習特性選擇教學方法</a:t>
          </a:r>
        </a:p>
      </dgm:t>
    </dgm:pt>
    <dgm:pt modelId="{606239BF-004B-45C2-85EE-A703DF960FE9}" type="parTrans" cxnId="{778BC8C0-7A90-41C2-A91E-39C738BB65D8}">
      <dgm:prSet/>
      <dgm:spPr/>
      <dgm:t>
        <a:bodyPr/>
        <a:lstStyle/>
        <a:p>
          <a:endParaRPr lang="zh-TW" altLang="en-US"/>
        </a:p>
      </dgm:t>
    </dgm:pt>
    <dgm:pt modelId="{18BF1500-367B-4D8F-B184-06AD9D8D9BDF}" type="sibTrans" cxnId="{778BC8C0-7A90-41C2-A91E-39C738BB65D8}">
      <dgm:prSet/>
      <dgm:spPr/>
      <dgm:t>
        <a:bodyPr/>
        <a:lstStyle/>
        <a:p>
          <a:endParaRPr lang="zh-TW" altLang="en-US"/>
        </a:p>
      </dgm:t>
    </dgm:pt>
    <dgm:pt modelId="{747D01D3-300C-4447-B457-4FED8A43AD0E}">
      <dgm:prSet custT="1"/>
      <dgm:spPr/>
      <dgm:t>
        <a:bodyPr/>
        <a:lstStyle/>
        <a:p>
          <a:r>
            <a:rPr lang="zh-TW" altLang="en-US" sz="2400" b="1" dirty="0">
              <a:latin typeface="標楷體" panose="03000509000000000000" pitchFamily="65" charset="-120"/>
              <a:ea typeface="標楷體" panose="03000509000000000000" pitchFamily="65" charset="-120"/>
            </a:rPr>
            <a:t>教師在教學方法的選擇時，如果可以立基於在學生愉快的學習上，考慮學習者的個別差異，以學習者的特性選擇教學的方法，則教學活動的進行勢必可以迎合學習者的特質，提高教學成效。有關依學習者特性而選擇的教學方法如表</a:t>
          </a:r>
          <a:r>
            <a:rPr lang="en-US" altLang="en-US" sz="2400" b="1" dirty="0">
              <a:latin typeface="標楷體" panose="03000509000000000000" pitchFamily="65" charset="-120"/>
              <a:ea typeface="標楷體" panose="03000509000000000000" pitchFamily="65" charset="-120"/>
            </a:rPr>
            <a:t>2-1</a:t>
          </a:r>
          <a:r>
            <a:rPr lang="zh-TW" altLang="en-US" sz="2400" b="1" dirty="0">
              <a:latin typeface="標楷體" panose="03000509000000000000" pitchFamily="65" charset="-120"/>
              <a:ea typeface="標楷體" panose="03000509000000000000" pitchFamily="65" charset="-120"/>
            </a:rPr>
            <a:t>。</a:t>
          </a:r>
        </a:p>
      </dgm:t>
    </dgm:pt>
    <dgm:pt modelId="{BBF70AD5-2A86-490F-BAF0-6361905ED0FA}" type="parTrans" cxnId="{45BCFEDD-1BA3-488B-BF34-B83205356196}">
      <dgm:prSet/>
      <dgm:spPr/>
      <dgm:t>
        <a:bodyPr/>
        <a:lstStyle/>
        <a:p>
          <a:endParaRPr lang="zh-TW" altLang="en-US"/>
        </a:p>
      </dgm:t>
    </dgm:pt>
    <dgm:pt modelId="{70D791BC-D96C-4801-9B0F-211E67D1D21E}" type="sibTrans" cxnId="{45BCFEDD-1BA3-488B-BF34-B83205356196}">
      <dgm:prSet/>
      <dgm:spPr/>
      <dgm:t>
        <a:bodyPr/>
        <a:lstStyle/>
        <a:p>
          <a:endParaRPr lang="zh-TW" altLang="en-US"/>
        </a:p>
      </dgm:t>
    </dgm:pt>
    <dgm:pt modelId="{B3A75032-BC36-483A-812E-79FCED9875CE}" type="pres">
      <dgm:prSet presAssocID="{DB306C0F-9EB5-47E8-9A41-0DD01B8BD251}" presName="linear" presStyleCnt="0">
        <dgm:presLayoutVars>
          <dgm:animLvl val="lvl"/>
          <dgm:resizeHandles val="exact"/>
        </dgm:presLayoutVars>
      </dgm:prSet>
      <dgm:spPr/>
    </dgm:pt>
    <dgm:pt modelId="{C04B7AD2-49E8-4660-AF37-494DC99AE395}" type="pres">
      <dgm:prSet presAssocID="{1B487401-741F-4836-BD4D-47C2B054C8F8}" presName="parentText" presStyleLbl="node1" presStyleIdx="0" presStyleCnt="2" custScaleY="63491" custLinFactNeighborX="14875" custLinFactNeighborY="-5947">
        <dgm:presLayoutVars>
          <dgm:chMax val="0"/>
          <dgm:bulletEnabled val="1"/>
        </dgm:presLayoutVars>
      </dgm:prSet>
      <dgm:spPr/>
    </dgm:pt>
    <dgm:pt modelId="{F5A5DBDB-DF46-4612-9D32-6A87369665C9}" type="pres">
      <dgm:prSet presAssocID="{1B487401-741F-4836-BD4D-47C2B054C8F8}" presName="childText" presStyleLbl="revTx" presStyleIdx="0" presStyleCnt="2">
        <dgm:presLayoutVars>
          <dgm:bulletEnabled val="1"/>
        </dgm:presLayoutVars>
      </dgm:prSet>
      <dgm:spPr/>
    </dgm:pt>
    <dgm:pt modelId="{427C271B-B347-4F2D-9996-ED13638C9D9C}" type="pres">
      <dgm:prSet presAssocID="{19E8C607-10E1-427C-8EA1-F85A09F14DC2}" presName="parentText" presStyleLbl="node1" presStyleIdx="1" presStyleCnt="2" custScaleY="71354">
        <dgm:presLayoutVars>
          <dgm:chMax val="0"/>
          <dgm:bulletEnabled val="1"/>
        </dgm:presLayoutVars>
      </dgm:prSet>
      <dgm:spPr/>
    </dgm:pt>
    <dgm:pt modelId="{8E5BA66A-865D-4AF8-BFC3-FB62A77017EC}" type="pres">
      <dgm:prSet presAssocID="{19E8C607-10E1-427C-8EA1-F85A09F14DC2}" presName="childText" presStyleLbl="revTx" presStyleIdx="1" presStyleCnt="2">
        <dgm:presLayoutVars>
          <dgm:bulletEnabled val="1"/>
        </dgm:presLayoutVars>
      </dgm:prSet>
      <dgm:spPr/>
    </dgm:pt>
  </dgm:ptLst>
  <dgm:cxnLst>
    <dgm:cxn modelId="{6F51E003-281B-40EF-8738-CCF2B0D3823F}" type="presOf" srcId="{19E8C607-10E1-427C-8EA1-F85A09F14DC2}" destId="{427C271B-B347-4F2D-9996-ED13638C9D9C}" srcOrd="0" destOrd="0" presId="urn:microsoft.com/office/officeart/2005/8/layout/vList2"/>
    <dgm:cxn modelId="{10C3CA67-2A2B-4589-BD13-63D7361CAAA4}" srcId="{DB306C0F-9EB5-47E8-9A41-0DD01B8BD251}" destId="{1B487401-741F-4836-BD4D-47C2B054C8F8}" srcOrd="0" destOrd="0" parTransId="{7B6786F0-EA8A-450C-9D21-D22B8160D1F9}" sibTransId="{9F29026D-98A0-4E52-BCC5-0BD37040CC50}"/>
    <dgm:cxn modelId="{3F773368-0A16-4F7E-BA68-4198098EEFF4}" srcId="{1B487401-741F-4836-BD4D-47C2B054C8F8}" destId="{E3F8EBD8-651A-4C7C-9514-8843D376801E}" srcOrd="0" destOrd="0" parTransId="{7844B56C-F910-422C-8A36-8381433C82F4}" sibTransId="{77C3A379-F624-409E-B52A-C436584AD2F6}"/>
    <dgm:cxn modelId="{AEC0F76A-0EAB-4B8D-9E42-5ADBDA61BB10}" type="presOf" srcId="{1B487401-741F-4836-BD4D-47C2B054C8F8}" destId="{C04B7AD2-49E8-4660-AF37-494DC99AE395}" srcOrd="0" destOrd="0" presId="urn:microsoft.com/office/officeart/2005/8/layout/vList2"/>
    <dgm:cxn modelId="{81BBCD51-D4FC-4881-BE5E-F46DF0087172}" type="presOf" srcId="{E3F8EBD8-651A-4C7C-9514-8843D376801E}" destId="{F5A5DBDB-DF46-4612-9D32-6A87369665C9}" srcOrd="0" destOrd="0" presId="urn:microsoft.com/office/officeart/2005/8/layout/vList2"/>
    <dgm:cxn modelId="{A734DC78-3FF1-457D-B26D-06981DD5EE2A}" type="presOf" srcId="{747D01D3-300C-4447-B457-4FED8A43AD0E}" destId="{8E5BA66A-865D-4AF8-BFC3-FB62A77017EC}" srcOrd="0" destOrd="0" presId="urn:microsoft.com/office/officeart/2005/8/layout/vList2"/>
    <dgm:cxn modelId="{778BC8C0-7A90-41C2-A91E-39C738BB65D8}" srcId="{DB306C0F-9EB5-47E8-9A41-0DD01B8BD251}" destId="{19E8C607-10E1-427C-8EA1-F85A09F14DC2}" srcOrd="1" destOrd="0" parTransId="{606239BF-004B-45C2-85EE-A703DF960FE9}" sibTransId="{18BF1500-367B-4D8F-B184-06AD9D8D9BDF}"/>
    <dgm:cxn modelId="{45BCFEDD-1BA3-488B-BF34-B83205356196}" srcId="{19E8C607-10E1-427C-8EA1-F85A09F14DC2}" destId="{747D01D3-300C-4447-B457-4FED8A43AD0E}" srcOrd="0" destOrd="0" parTransId="{BBF70AD5-2A86-490F-BAF0-6361905ED0FA}" sibTransId="{70D791BC-D96C-4801-9B0F-211E67D1D21E}"/>
    <dgm:cxn modelId="{98F3C5E2-5F00-4EEF-AF61-C9314461CB67}" type="presOf" srcId="{DB306C0F-9EB5-47E8-9A41-0DD01B8BD251}" destId="{B3A75032-BC36-483A-812E-79FCED9875CE}" srcOrd="0" destOrd="0" presId="urn:microsoft.com/office/officeart/2005/8/layout/vList2"/>
    <dgm:cxn modelId="{17D1CC41-17D0-4874-9065-F8803E28D314}" type="presParOf" srcId="{B3A75032-BC36-483A-812E-79FCED9875CE}" destId="{C04B7AD2-49E8-4660-AF37-494DC99AE395}" srcOrd="0" destOrd="0" presId="urn:microsoft.com/office/officeart/2005/8/layout/vList2"/>
    <dgm:cxn modelId="{61B3B08C-4B9C-4573-99DC-49CD10D20148}" type="presParOf" srcId="{B3A75032-BC36-483A-812E-79FCED9875CE}" destId="{F5A5DBDB-DF46-4612-9D32-6A87369665C9}" srcOrd="1" destOrd="0" presId="urn:microsoft.com/office/officeart/2005/8/layout/vList2"/>
    <dgm:cxn modelId="{E330CFA9-C630-4F45-B49B-2F79C4B8916A}" type="presParOf" srcId="{B3A75032-BC36-483A-812E-79FCED9875CE}" destId="{427C271B-B347-4F2D-9996-ED13638C9D9C}" srcOrd="2" destOrd="0" presId="urn:microsoft.com/office/officeart/2005/8/layout/vList2"/>
    <dgm:cxn modelId="{ABE8EAE6-E9FD-437E-A7C4-2C6E7F49B4FE}" type="presParOf" srcId="{B3A75032-BC36-483A-812E-79FCED9875CE}" destId="{8E5BA66A-865D-4AF8-BFC3-FB62A77017E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C68C2D-8417-4421-B943-325C9931EABF}" type="doc">
      <dgm:prSet loTypeId="urn:microsoft.com/office/officeart/2005/8/layout/vList3" loCatId="list" qsTypeId="urn:microsoft.com/office/officeart/2005/8/quickstyle/3d3" qsCatId="3D" csTypeId="urn:microsoft.com/office/officeart/2005/8/colors/colorful5" csCatId="colorful" phldr="1"/>
      <dgm:spPr/>
      <dgm:t>
        <a:bodyPr/>
        <a:lstStyle/>
        <a:p>
          <a:endParaRPr lang="zh-TW" altLang="en-US"/>
        </a:p>
      </dgm:t>
    </dgm:pt>
    <dgm:pt modelId="{F07473C4-C662-4359-ABAA-53EDD66AA2B7}">
      <dgm:prSet>
        <dgm:style>
          <a:lnRef idx="2">
            <a:schemeClr val="accent6"/>
          </a:lnRef>
          <a:fillRef idx="1">
            <a:schemeClr val="lt1"/>
          </a:fillRef>
          <a:effectRef idx="0">
            <a:schemeClr val="accent6"/>
          </a:effectRef>
          <a:fontRef idx="minor">
            <a:schemeClr val="dk1"/>
          </a:fontRef>
        </dgm:style>
      </dgm:prSet>
      <dgm:spPr>
        <a:solidFill>
          <a:schemeClr val="accent2"/>
        </a:solidFill>
        <a:ln>
          <a:solidFill>
            <a:srgbClr val="002060"/>
          </a:solidFill>
        </a:ln>
      </dgm:spPr>
      <dgm:t>
        <a:bodyPr/>
        <a:lstStyle/>
        <a:p>
          <a:pPr algn="l" rtl="0"/>
          <a:r>
            <a:rPr kumimoji="1" lang="en-US" dirty="0">
              <a:solidFill>
                <a:schemeClr val="tx1"/>
              </a:solidFill>
              <a:latin typeface="標楷體" panose="03000509000000000000" pitchFamily="65" charset="-120"/>
              <a:ea typeface="標楷體" panose="03000509000000000000" pitchFamily="65" charset="-120"/>
            </a:rPr>
            <a:t>1.</a:t>
          </a:r>
          <a:r>
            <a:rPr kumimoji="1" lang="zh-TW" dirty="0">
              <a:solidFill>
                <a:schemeClr val="tx1"/>
              </a:solidFill>
              <a:latin typeface="標楷體" panose="03000509000000000000" pitchFamily="65" charset="-120"/>
              <a:ea typeface="標楷體" panose="03000509000000000000" pitchFamily="65" charset="-120"/>
            </a:rPr>
            <a:t>教師教學反省活動是教師在教學結束之後，依據各種教學中所呈現的線索，考慮實際教學上的需要，進行專業性的反省思考與評鑑，並形成新的教學計畫。</a:t>
          </a:r>
          <a:endParaRPr lang="zh-TW" dirty="0">
            <a:solidFill>
              <a:schemeClr val="tx1"/>
            </a:solidFill>
            <a:latin typeface="標楷體" panose="03000509000000000000" pitchFamily="65" charset="-120"/>
            <a:ea typeface="標楷體" panose="03000509000000000000" pitchFamily="65" charset="-120"/>
          </a:endParaRPr>
        </a:p>
      </dgm:t>
    </dgm:pt>
    <dgm:pt modelId="{21A13841-B011-4370-B657-858DDFE147CC}" type="parTrans" cxnId="{6629E4E4-61DA-4B19-83AA-6BB864C0D197}">
      <dgm:prSet/>
      <dgm:spPr/>
      <dgm:t>
        <a:bodyPr/>
        <a:lstStyle/>
        <a:p>
          <a:endParaRPr lang="zh-TW" altLang="en-US"/>
        </a:p>
      </dgm:t>
    </dgm:pt>
    <dgm:pt modelId="{790FFC42-A626-4F3B-9592-AF593E629850}" type="sibTrans" cxnId="{6629E4E4-61DA-4B19-83AA-6BB864C0D197}">
      <dgm:prSet/>
      <dgm:spPr/>
      <dgm:t>
        <a:bodyPr/>
        <a:lstStyle/>
        <a:p>
          <a:endParaRPr lang="zh-TW" altLang="en-US"/>
        </a:p>
      </dgm:t>
    </dgm:pt>
    <dgm:pt modelId="{478ECEE2-BED9-42C7-9911-505915589F0F}">
      <dgm:prSet>
        <dgm:style>
          <a:lnRef idx="2">
            <a:schemeClr val="accent6"/>
          </a:lnRef>
          <a:fillRef idx="1">
            <a:schemeClr val="lt1"/>
          </a:fillRef>
          <a:effectRef idx="0">
            <a:schemeClr val="accent6"/>
          </a:effectRef>
          <a:fontRef idx="minor">
            <a:schemeClr val="dk1"/>
          </a:fontRef>
        </dgm:style>
      </dgm:prSet>
      <dgm:spPr>
        <a:solidFill>
          <a:schemeClr val="tx2">
            <a:lumMod val="20000"/>
            <a:lumOff val="80000"/>
          </a:schemeClr>
        </a:solidFill>
        <a:ln>
          <a:solidFill>
            <a:srgbClr val="463500"/>
          </a:solidFill>
        </a:ln>
      </dgm:spPr>
      <dgm:t>
        <a:bodyPr/>
        <a:lstStyle/>
        <a:p>
          <a:pPr algn="l" rtl="0"/>
          <a:r>
            <a:rPr kumimoji="1" lang="en-US" dirty="0">
              <a:solidFill>
                <a:schemeClr val="tx1"/>
              </a:solidFill>
              <a:latin typeface="標楷體" panose="03000509000000000000" pitchFamily="65" charset="-120"/>
              <a:ea typeface="標楷體" panose="03000509000000000000" pitchFamily="65" charset="-120"/>
            </a:rPr>
            <a:t>2.</a:t>
          </a:r>
          <a:r>
            <a:rPr kumimoji="1" lang="zh-TW" dirty="0">
              <a:solidFill>
                <a:schemeClr val="tx1"/>
              </a:solidFill>
              <a:latin typeface="標楷體" panose="03000509000000000000" pitchFamily="65" charset="-120"/>
              <a:ea typeface="標楷體" panose="03000509000000000000" pitchFamily="65" charset="-120"/>
            </a:rPr>
            <a:t>教師在反省教學活動時，應該以學習者特性作為教學反省的主要線索，如此，有助於教師瞭解學生在學習之後，需要那些專業方面的協助和補救，並進而擬定補救方案。</a:t>
          </a:r>
          <a:endParaRPr lang="zh-TW" dirty="0">
            <a:solidFill>
              <a:schemeClr val="tx1"/>
            </a:solidFill>
            <a:latin typeface="標楷體" panose="03000509000000000000" pitchFamily="65" charset="-120"/>
            <a:ea typeface="標楷體" panose="03000509000000000000" pitchFamily="65" charset="-120"/>
          </a:endParaRPr>
        </a:p>
      </dgm:t>
    </dgm:pt>
    <dgm:pt modelId="{162DD8D2-4E43-472F-A31C-D93BC6C0FC18}" type="parTrans" cxnId="{82FE6977-9CBF-460B-A39E-87F4621DAB17}">
      <dgm:prSet/>
      <dgm:spPr/>
      <dgm:t>
        <a:bodyPr/>
        <a:lstStyle/>
        <a:p>
          <a:endParaRPr lang="zh-TW" altLang="en-US"/>
        </a:p>
      </dgm:t>
    </dgm:pt>
    <dgm:pt modelId="{34C601C7-3673-47DA-A331-D8746A64C09E}" type="sibTrans" cxnId="{82FE6977-9CBF-460B-A39E-87F4621DAB17}">
      <dgm:prSet/>
      <dgm:spPr/>
      <dgm:t>
        <a:bodyPr/>
        <a:lstStyle/>
        <a:p>
          <a:endParaRPr lang="zh-TW" altLang="en-US"/>
        </a:p>
      </dgm:t>
    </dgm:pt>
    <dgm:pt modelId="{5C301BA0-102A-48FB-9A73-4B997EC02380}" type="pres">
      <dgm:prSet presAssocID="{BDC68C2D-8417-4421-B943-325C9931EABF}" presName="linearFlow" presStyleCnt="0">
        <dgm:presLayoutVars>
          <dgm:dir/>
          <dgm:resizeHandles val="exact"/>
        </dgm:presLayoutVars>
      </dgm:prSet>
      <dgm:spPr/>
    </dgm:pt>
    <dgm:pt modelId="{E5B6A93B-C404-4DBF-B341-00147974CA6B}" type="pres">
      <dgm:prSet presAssocID="{F07473C4-C662-4359-ABAA-53EDD66AA2B7}" presName="composite" presStyleCnt="0"/>
      <dgm:spPr/>
    </dgm:pt>
    <dgm:pt modelId="{F449FAC5-6A95-414C-AE92-56037370B91E}" type="pres">
      <dgm:prSet presAssocID="{F07473C4-C662-4359-ABAA-53EDD66AA2B7}" presName="imgShp" presStyleLbl="fgImgPlace1" presStyleIdx="0" presStyleCnt="2" custScaleX="63711" custScaleY="78707" custLinFactNeighborX="-56879" custLinFactNeighborY="-6420"/>
      <dgm:spPr>
        <a:prstGeom prst="cloud">
          <a:avLst/>
        </a:prstGeom>
      </dgm:spPr>
    </dgm:pt>
    <dgm:pt modelId="{9D36D6DF-4CC4-4F93-870C-F9B798663448}" type="pres">
      <dgm:prSet presAssocID="{F07473C4-C662-4359-ABAA-53EDD66AA2B7}" presName="txShp" presStyleLbl="node1" presStyleIdx="0" presStyleCnt="2" custScaleX="147805">
        <dgm:presLayoutVars>
          <dgm:bulletEnabled val="1"/>
        </dgm:presLayoutVars>
      </dgm:prSet>
      <dgm:spPr/>
    </dgm:pt>
    <dgm:pt modelId="{AE14D57A-EE96-4986-BC69-8B8B14F626F6}" type="pres">
      <dgm:prSet presAssocID="{790FFC42-A626-4F3B-9592-AF593E629850}" presName="spacing" presStyleCnt="0"/>
      <dgm:spPr/>
    </dgm:pt>
    <dgm:pt modelId="{4E8E3F15-9A9B-4EA0-9984-98165B86910A}" type="pres">
      <dgm:prSet presAssocID="{478ECEE2-BED9-42C7-9911-505915589F0F}" presName="composite" presStyleCnt="0"/>
      <dgm:spPr/>
    </dgm:pt>
    <dgm:pt modelId="{B1BCC6FB-9219-4540-B03A-55F7085DAAE4}" type="pres">
      <dgm:prSet presAssocID="{478ECEE2-BED9-42C7-9911-505915589F0F}" presName="imgShp" presStyleLbl="fgImgPlace1" presStyleIdx="1" presStyleCnt="2" custScaleX="65957" custScaleY="74470" custLinFactNeighborX="-65697" custLinFactNeighborY="-2218"/>
      <dgm:spPr>
        <a:prstGeom prst="cloud">
          <a:avLst/>
        </a:prstGeom>
      </dgm:spPr>
    </dgm:pt>
    <dgm:pt modelId="{E4E223FD-B497-4E54-9CE1-C2D7C8172270}" type="pres">
      <dgm:prSet presAssocID="{478ECEE2-BED9-42C7-9911-505915589F0F}" presName="txShp" presStyleLbl="node1" presStyleIdx="1" presStyleCnt="2" custScaleX="147805">
        <dgm:presLayoutVars>
          <dgm:bulletEnabled val="1"/>
        </dgm:presLayoutVars>
      </dgm:prSet>
      <dgm:spPr/>
    </dgm:pt>
  </dgm:ptLst>
  <dgm:cxnLst>
    <dgm:cxn modelId="{151BC628-7746-482B-8892-35F116365D66}" type="presOf" srcId="{BDC68C2D-8417-4421-B943-325C9931EABF}" destId="{5C301BA0-102A-48FB-9A73-4B997EC02380}" srcOrd="0" destOrd="0" presId="urn:microsoft.com/office/officeart/2005/8/layout/vList3"/>
    <dgm:cxn modelId="{82FE6977-9CBF-460B-A39E-87F4621DAB17}" srcId="{BDC68C2D-8417-4421-B943-325C9931EABF}" destId="{478ECEE2-BED9-42C7-9911-505915589F0F}" srcOrd="1" destOrd="0" parTransId="{162DD8D2-4E43-472F-A31C-D93BC6C0FC18}" sibTransId="{34C601C7-3673-47DA-A331-D8746A64C09E}"/>
    <dgm:cxn modelId="{5221CC8E-265A-4B1D-9707-98C4BE480FCE}" type="presOf" srcId="{478ECEE2-BED9-42C7-9911-505915589F0F}" destId="{E4E223FD-B497-4E54-9CE1-C2D7C8172270}" srcOrd="0" destOrd="0" presId="urn:microsoft.com/office/officeart/2005/8/layout/vList3"/>
    <dgm:cxn modelId="{6629E4E4-61DA-4B19-83AA-6BB864C0D197}" srcId="{BDC68C2D-8417-4421-B943-325C9931EABF}" destId="{F07473C4-C662-4359-ABAA-53EDD66AA2B7}" srcOrd="0" destOrd="0" parTransId="{21A13841-B011-4370-B657-858DDFE147CC}" sibTransId="{790FFC42-A626-4F3B-9592-AF593E629850}"/>
    <dgm:cxn modelId="{24A06DF5-1357-4397-84A6-E937C7B40F70}" type="presOf" srcId="{F07473C4-C662-4359-ABAA-53EDD66AA2B7}" destId="{9D36D6DF-4CC4-4F93-870C-F9B798663448}" srcOrd="0" destOrd="0" presId="urn:microsoft.com/office/officeart/2005/8/layout/vList3"/>
    <dgm:cxn modelId="{8CCC6294-3760-4EF6-9132-A471581403BE}" type="presParOf" srcId="{5C301BA0-102A-48FB-9A73-4B997EC02380}" destId="{E5B6A93B-C404-4DBF-B341-00147974CA6B}" srcOrd="0" destOrd="0" presId="urn:microsoft.com/office/officeart/2005/8/layout/vList3"/>
    <dgm:cxn modelId="{26121289-60F4-4DB5-A82D-B2EA2B8FA0DB}" type="presParOf" srcId="{E5B6A93B-C404-4DBF-B341-00147974CA6B}" destId="{F449FAC5-6A95-414C-AE92-56037370B91E}" srcOrd="0" destOrd="0" presId="urn:microsoft.com/office/officeart/2005/8/layout/vList3"/>
    <dgm:cxn modelId="{04B6E470-5BFB-4664-8854-C5C418082E0D}" type="presParOf" srcId="{E5B6A93B-C404-4DBF-B341-00147974CA6B}" destId="{9D36D6DF-4CC4-4F93-870C-F9B798663448}" srcOrd="1" destOrd="0" presId="urn:microsoft.com/office/officeart/2005/8/layout/vList3"/>
    <dgm:cxn modelId="{0493780A-E210-4EB3-A6BC-8E6BE53C6FC1}" type="presParOf" srcId="{5C301BA0-102A-48FB-9A73-4B997EC02380}" destId="{AE14D57A-EE96-4986-BC69-8B8B14F626F6}" srcOrd="1" destOrd="0" presId="urn:microsoft.com/office/officeart/2005/8/layout/vList3"/>
    <dgm:cxn modelId="{DB0A30BE-511C-479C-BFEE-00A52FF3C66F}" type="presParOf" srcId="{5C301BA0-102A-48FB-9A73-4B997EC02380}" destId="{4E8E3F15-9A9B-4EA0-9984-98165B86910A}" srcOrd="2" destOrd="0" presId="urn:microsoft.com/office/officeart/2005/8/layout/vList3"/>
    <dgm:cxn modelId="{9D89BCA0-7889-4F39-BBC4-3096596DC6A0}" type="presParOf" srcId="{4E8E3F15-9A9B-4EA0-9984-98165B86910A}" destId="{B1BCC6FB-9219-4540-B03A-55F7085DAAE4}" srcOrd="0" destOrd="0" presId="urn:microsoft.com/office/officeart/2005/8/layout/vList3"/>
    <dgm:cxn modelId="{6DE599D5-E73E-4EEB-AC85-81873D645A22}" type="presParOf" srcId="{4E8E3F15-9A9B-4EA0-9984-98165B86910A}" destId="{E4E223FD-B497-4E54-9CE1-C2D7C8172270}"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9CCA10-FA5D-43C1-9D3B-498724F5B03D}" type="doc">
      <dgm:prSet loTypeId="urn:microsoft.com/office/officeart/2005/8/layout/vList2" loCatId="list" qsTypeId="urn:microsoft.com/office/officeart/2005/8/quickstyle/simple3" qsCatId="simple" csTypeId="urn:microsoft.com/office/officeart/2005/8/colors/accent6_5" csCatId="accent6" phldr="1"/>
      <dgm:spPr/>
      <dgm:t>
        <a:bodyPr/>
        <a:lstStyle/>
        <a:p>
          <a:endParaRPr lang="zh-TW" altLang="en-US"/>
        </a:p>
      </dgm:t>
    </dgm:pt>
    <dgm:pt modelId="{BDB9DA85-7326-40FB-A1E3-A270EF4187BD}">
      <dgm:prSet custT="1"/>
      <dgm:spPr/>
      <dgm:t>
        <a:bodyPr/>
        <a:lstStyle/>
        <a:p>
          <a:pPr rtl="0"/>
          <a:r>
            <a:rPr kumimoji="1" lang="en-US" sz="2400" dirty="0">
              <a:latin typeface="標楷體" panose="03000509000000000000" pitchFamily="65" charset="-120"/>
              <a:ea typeface="標楷體" panose="03000509000000000000" pitchFamily="65" charset="-120"/>
            </a:rPr>
            <a:t>1.</a:t>
          </a:r>
          <a:r>
            <a:rPr kumimoji="1" lang="zh-TW" sz="2400" dirty="0">
              <a:latin typeface="標楷體" panose="03000509000000000000" pitchFamily="65" charset="-120"/>
              <a:ea typeface="標楷體" panose="03000509000000000000" pitchFamily="65" charset="-120"/>
            </a:rPr>
            <a:t>信念是我們所確信的看法（意見）或確定某事存在的感覺。我們對信念通常包括四種主要定義：</a:t>
          </a:r>
          <a:endParaRPr lang="zh-TW" sz="2400" dirty="0">
            <a:latin typeface="標楷體" panose="03000509000000000000" pitchFamily="65" charset="-120"/>
            <a:ea typeface="標楷體" panose="03000509000000000000" pitchFamily="65" charset="-120"/>
          </a:endParaRPr>
        </a:p>
      </dgm:t>
    </dgm:pt>
    <dgm:pt modelId="{803C2015-9C2D-46AC-A61A-EB01EF595EB9}" type="parTrans" cxnId="{6CC874CE-4EE8-4B71-AF0C-C556F349A0FF}">
      <dgm:prSet/>
      <dgm:spPr/>
      <dgm:t>
        <a:bodyPr/>
        <a:lstStyle/>
        <a:p>
          <a:endParaRPr lang="zh-TW" altLang="en-US"/>
        </a:p>
      </dgm:t>
    </dgm:pt>
    <dgm:pt modelId="{D1135878-BA89-4D24-B920-CE2719E16881}" type="sibTrans" cxnId="{6CC874CE-4EE8-4B71-AF0C-C556F349A0FF}">
      <dgm:prSet/>
      <dgm:spPr/>
      <dgm:t>
        <a:bodyPr/>
        <a:lstStyle/>
        <a:p>
          <a:endParaRPr lang="zh-TW" altLang="en-US"/>
        </a:p>
      </dgm:t>
    </dgm:pt>
    <dgm:pt modelId="{A19A473C-F87E-43DA-BB7E-9726BC9A8B78}">
      <dgm:prSet custT="1"/>
      <dgm:spPr/>
      <dgm:t>
        <a:bodyPr/>
        <a:lstStyle/>
        <a:p>
          <a:pPr rtl="0"/>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心理傾向或命題</a:t>
          </a:r>
          <a:r>
            <a:rPr lang="zh-TW" altLang="en-US" sz="2400" dirty="0">
              <a:latin typeface="標楷體" panose="03000509000000000000" pitchFamily="65" charset="-120"/>
              <a:ea typeface="標楷體" panose="03000509000000000000" pitchFamily="65" charset="-120"/>
            </a:rPr>
            <a:t>：信念代表一個人在某一時刻認為合乎生活世界而接受的種種意識和種種潛意識狀態下的心理傾向、預期或命題，個體可能意識到，也可能未意識到其信念。</a:t>
          </a:r>
          <a:endParaRPr lang="zh-TW" sz="2400" dirty="0">
            <a:latin typeface="標楷體" panose="03000509000000000000" pitchFamily="65" charset="-120"/>
            <a:ea typeface="標楷體" panose="03000509000000000000" pitchFamily="65" charset="-120"/>
          </a:endParaRPr>
        </a:p>
      </dgm:t>
    </dgm:pt>
    <dgm:pt modelId="{E4E2C2FB-CB95-4C55-A9E7-714CB33CD7F5}" type="parTrans" cxnId="{F35F02DD-3842-4C70-9660-83E7B91B33CF}">
      <dgm:prSet/>
      <dgm:spPr/>
      <dgm:t>
        <a:bodyPr/>
        <a:lstStyle/>
        <a:p>
          <a:endParaRPr lang="zh-TW" altLang="en-US"/>
        </a:p>
      </dgm:t>
    </dgm:pt>
    <dgm:pt modelId="{8F6E6118-F5BD-4F0D-B67C-BFCD118148A7}" type="sibTrans" cxnId="{F35F02DD-3842-4C70-9660-83E7B91B33CF}">
      <dgm:prSet/>
      <dgm:spPr/>
      <dgm:t>
        <a:bodyPr/>
        <a:lstStyle/>
        <a:p>
          <a:endParaRPr lang="zh-TW" altLang="en-US"/>
        </a:p>
      </dgm:t>
    </dgm:pt>
    <dgm:pt modelId="{BA08B068-4618-438F-9C56-AFD97898ACA1}">
      <dgm:prSet custT="1"/>
      <dgm:spPr/>
      <dgm:t>
        <a:bodyPr/>
        <a:lstStyle/>
        <a:p>
          <a:pPr rtl="0"/>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認知的要素</a:t>
          </a:r>
          <a:r>
            <a:rPr lang="zh-TW" altLang="en-US" sz="2400" dirty="0">
              <a:latin typeface="標楷體" panose="03000509000000000000" pitchFamily="65" charset="-120"/>
              <a:ea typeface="標楷體" panose="03000509000000000000" pitchFamily="65" charset="-120"/>
            </a:rPr>
            <a:t>： 信念是一個人對某一物體、事件、人、爭論的概念中認知要素的訊息。</a:t>
          </a:r>
          <a:endParaRPr lang="zh-TW" sz="2400" dirty="0">
            <a:latin typeface="標楷體" panose="03000509000000000000" pitchFamily="65" charset="-120"/>
            <a:ea typeface="標楷體" panose="03000509000000000000" pitchFamily="65" charset="-120"/>
          </a:endParaRPr>
        </a:p>
      </dgm:t>
    </dgm:pt>
    <dgm:pt modelId="{91ADA900-5A1D-44C4-A113-7C4B58DA28DA}" type="parTrans" cxnId="{BD57240C-93F5-4FB7-91F9-FA25329F02A2}">
      <dgm:prSet/>
      <dgm:spPr/>
      <dgm:t>
        <a:bodyPr/>
        <a:lstStyle/>
        <a:p>
          <a:endParaRPr lang="zh-TW" altLang="en-US"/>
        </a:p>
      </dgm:t>
    </dgm:pt>
    <dgm:pt modelId="{A66E24F2-DC08-4A4A-971D-2EF4CAF78C6B}" type="sibTrans" cxnId="{BD57240C-93F5-4FB7-91F9-FA25329F02A2}">
      <dgm:prSet/>
      <dgm:spPr/>
      <dgm:t>
        <a:bodyPr/>
        <a:lstStyle/>
        <a:p>
          <a:endParaRPr lang="zh-TW" altLang="en-US"/>
        </a:p>
      </dgm:t>
    </dgm:pt>
    <dgm:pt modelId="{793DF35A-ED59-49EF-9BB6-BBDC2DAA7E8F}" type="pres">
      <dgm:prSet presAssocID="{8B9CCA10-FA5D-43C1-9D3B-498724F5B03D}" presName="linear" presStyleCnt="0">
        <dgm:presLayoutVars>
          <dgm:animLvl val="lvl"/>
          <dgm:resizeHandles val="exact"/>
        </dgm:presLayoutVars>
      </dgm:prSet>
      <dgm:spPr/>
    </dgm:pt>
    <dgm:pt modelId="{2675631F-F17E-4972-A6E6-AD1B8C919E8E}" type="pres">
      <dgm:prSet presAssocID="{BDB9DA85-7326-40FB-A1E3-A270EF4187BD}" presName="parentText" presStyleLbl="node1" presStyleIdx="0" presStyleCnt="1" custLinFactNeighborY="-3651">
        <dgm:presLayoutVars>
          <dgm:chMax val="0"/>
          <dgm:bulletEnabled val="1"/>
        </dgm:presLayoutVars>
      </dgm:prSet>
      <dgm:spPr/>
    </dgm:pt>
    <dgm:pt modelId="{AB31CC9B-457E-41E4-88E9-38A09D1A6184}" type="pres">
      <dgm:prSet presAssocID="{BDB9DA85-7326-40FB-A1E3-A270EF4187BD}" presName="childText" presStyleLbl="revTx" presStyleIdx="0" presStyleCnt="1" custLinFactNeighborY="15999">
        <dgm:presLayoutVars>
          <dgm:bulletEnabled val="1"/>
        </dgm:presLayoutVars>
      </dgm:prSet>
      <dgm:spPr/>
    </dgm:pt>
  </dgm:ptLst>
  <dgm:cxnLst>
    <dgm:cxn modelId="{BD57240C-93F5-4FB7-91F9-FA25329F02A2}" srcId="{BDB9DA85-7326-40FB-A1E3-A270EF4187BD}" destId="{BA08B068-4618-438F-9C56-AFD97898ACA1}" srcOrd="1" destOrd="0" parTransId="{91ADA900-5A1D-44C4-A113-7C4B58DA28DA}" sibTransId="{A66E24F2-DC08-4A4A-971D-2EF4CAF78C6B}"/>
    <dgm:cxn modelId="{49348030-EBAA-432E-B73D-AF88273A63D8}" type="presOf" srcId="{BA08B068-4618-438F-9C56-AFD97898ACA1}" destId="{AB31CC9B-457E-41E4-88E9-38A09D1A6184}" srcOrd="0" destOrd="1" presId="urn:microsoft.com/office/officeart/2005/8/layout/vList2"/>
    <dgm:cxn modelId="{E1F5D959-B199-4444-BE90-6A710DD1CE7A}" type="presOf" srcId="{A19A473C-F87E-43DA-BB7E-9726BC9A8B78}" destId="{AB31CC9B-457E-41E4-88E9-38A09D1A6184}" srcOrd="0" destOrd="0" presId="urn:microsoft.com/office/officeart/2005/8/layout/vList2"/>
    <dgm:cxn modelId="{3E92AB7F-5AA1-4ECD-97BB-C82FB854F9A1}" type="presOf" srcId="{BDB9DA85-7326-40FB-A1E3-A270EF4187BD}" destId="{2675631F-F17E-4972-A6E6-AD1B8C919E8E}" srcOrd="0" destOrd="0" presId="urn:microsoft.com/office/officeart/2005/8/layout/vList2"/>
    <dgm:cxn modelId="{0EED19A2-3EF2-4989-A803-9B697BC702B9}" type="presOf" srcId="{8B9CCA10-FA5D-43C1-9D3B-498724F5B03D}" destId="{793DF35A-ED59-49EF-9BB6-BBDC2DAA7E8F}" srcOrd="0" destOrd="0" presId="urn:microsoft.com/office/officeart/2005/8/layout/vList2"/>
    <dgm:cxn modelId="{6CC874CE-4EE8-4B71-AF0C-C556F349A0FF}" srcId="{8B9CCA10-FA5D-43C1-9D3B-498724F5B03D}" destId="{BDB9DA85-7326-40FB-A1E3-A270EF4187BD}" srcOrd="0" destOrd="0" parTransId="{803C2015-9C2D-46AC-A61A-EB01EF595EB9}" sibTransId="{D1135878-BA89-4D24-B920-CE2719E16881}"/>
    <dgm:cxn modelId="{F35F02DD-3842-4C70-9660-83E7B91B33CF}" srcId="{BDB9DA85-7326-40FB-A1E3-A270EF4187BD}" destId="{A19A473C-F87E-43DA-BB7E-9726BC9A8B78}" srcOrd="0" destOrd="0" parTransId="{E4E2C2FB-CB95-4C55-A9E7-714CB33CD7F5}" sibTransId="{8F6E6118-F5BD-4F0D-B67C-BFCD118148A7}"/>
    <dgm:cxn modelId="{4E1C4865-96B7-4635-ADE5-442C33EDBE0E}" type="presParOf" srcId="{793DF35A-ED59-49EF-9BB6-BBDC2DAA7E8F}" destId="{2675631F-F17E-4972-A6E6-AD1B8C919E8E}" srcOrd="0" destOrd="0" presId="urn:microsoft.com/office/officeart/2005/8/layout/vList2"/>
    <dgm:cxn modelId="{31B43F6C-34E1-4BA9-A6A1-8D641D9D908F}" type="presParOf" srcId="{793DF35A-ED59-49EF-9BB6-BBDC2DAA7E8F}" destId="{AB31CC9B-457E-41E4-88E9-38A09D1A618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B9CCA10-FA5D-43C1-9D3B-498724F5B03D}" type="doc">
      <dgm:prSet loTypeId="urn:microsoft.com/office/officeart/2005/8/layout/vList2" loCatId="list" qsTypeId="urn:microsoft.com/office/officeart/2005/8/quickstyle/simple3" qsCatId="simple" csTypeId="urn:microsoft.com/office/officeart/2005/8/colors/accent5_5" csCatId="accent5" phldr="1"/>
      <dgm:spPr/>
      <dgm:t>
        <a:bodyPr/>
        <a:lstStyle/>
        <a:p>
          <a:endParaRPr lang="zh-TW" altLang="en-US"/>
        </a:p>
      </dgm:t>
    </dgm:pt>
    <dgm:pt modelId="{BDB9DA85-7326-40FB-A1E3-A270EF4187BD}">
      <dgm:prSet custT="1"/>
      <dgm:spPr/>
      <dgm:t>
        <a:bodyPr/>
        <a:lstStyle/>
        <a:p>
          <a:pPr rtl="0"/>
          <a:r>
            <a:rPr kumimoji="1" lang="en-US" sz="2400" dirty="0">
              <a:latin typeface="標楷體" panose="03000509000000000000" pitchFamily="65" charset="-120"/>
              <a:ea typeface="標楷體" panose="03000509000000000000" pitchFamily="65" charset="-120"/>
            </a:rPr>
            <a:t>1.</a:t>
          </a:r>
          <a:r>
            <a:rPr kumimoji="1" lang="zh-TW" sz="2400" dirty="0">
              <a:latin typeface="標楷體" panose="03000509000000000000" pitchFamily="65" charset="-120"/>
              <a:ea typeface="標楷體" panose="03000509000000000000" pitchFamily="65" charset="-120"/>
            </a:rPr>
            <a:t>信念是我們所確信的看法（意見）或確定某事存在的感覺。我們對信念通常包括四種主要定義：</a:t>
          </a:r>
          <a:endParaRPr lang="zh-TW" sz="2400" dirty="0">
            <a:latin typeface="標楷體" panose="03000509000000000000" pitchFamily="65" charset="-120"/>
            <a:ea typeface="標楷體" panose="03000509000000000000" pitchFamily="65" charset="-120"/>
          </a:endParaRPr>
        </a:p>
      </dgm:t>
    </dgm:pt>
    <dgm:pt modelId="{803C2015-9C2D-46AC-A61A-EB01EF595EB9}" type="parTrans" cxnId="{6CC874CE-4EE8-4B71-AF0C-C556F349A0FF}">
      <dgm:prSet/>
      <dgm:spPr/>
      <dgm:t>
        <a:bodyPr/>
        <a:lstStyle/>
        <a:p>
          <a:endParaRPr lang="zh-TW" altLang="en-US"/>
        </a:p>
      </dgm:t>
    </dgm:pt>
    <dgm:pt modelId="{D1135878-BA89-4D24-B920-CE2719E16881}" type="sibTrans" cxnId="{6CC874CE-4EE8-4B71-AF0C-C556F349A0FF}">
      <dgm:prSet/>
      <dgm:spPr/>
      <dgm:t>
        <a:bodyPr/>
        <a:lstStyle/>
        <a:p>
          <a:endParaRPr lang="zh-TW" altLang="en-US"/>
        </a:p>
      </dgm:t>
    </dgm:pt>
    <dgm:pt modelId="{BA08B068-4618-438F-9C56-AFD97898ACA1}">
      <dgm:prSet custT="1"/>
      <dgm:spPr/>
      <dgm:t>
        <a:bodyPr/>
        <a:lstStyle/>
        <a:p>
          <a:pPr rtl="0"/>
          <a:r>
            <a:rPr lang="zh-TW" altLang="en-US" sz="2400" dirty="0">
              <a:latin typeface="標楷體" panose="03000509000000000000" pitchFamily="65" charset="-120"/>
              <a:ea typeface="標楷體" panose="03000509000000000000" pitchFamily="65" charset="-120"/>
            </a:rPr>
            <a:t>（</a:t>
          </a:r>
          <a:r>
            <a:rPr lang="en-US" altLang="en-US"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原則或視之為真</a:t>
          </a:r>
          <a:r>
            <a:rPr lang="zh-TW" altLang="en-US" sz="2400" dirty="0">
              <a:latin typeface="標楷體" panose="03000509000000000000" pitchFamily="65" charset="-120"/>
              <a:ea typeface="標楷體" panose="03000509000000000000" pitchFamily="65" charset="-120"/>
            </a:rPr>
            <a:t>：信念是一種原則、事先擬定好的想法、價值、期待、假設或知覺，由個體用來作為決定行為的基礎。</a:t>
          </a:r>
          <a:endParaRPr lang="zh-TW" sz="2400" dirty="0">
            <a:latin typeface="標楷體" panose="03000509000000000000" pitchFamily="65" charset="-120"/>
            <a:ea typeface="標楷體" panose="03000509000000000000" pitchFamily="65" charset="-120"/>
          </a:endParaRPr>
        </a:p>
      </dgm:t>
    </dgm:pt>
    <dgm:pt modelId="{A66E24F2-DC08-4A4A-971D-2EF4CAF78C6B}" type="sibTrans" cxnId="{BD57240C-93F5-4FB7-91F9-FA25329F02A2}">
      <dgm:prSet/>
      <dgm:spPr/>
      <dgm:t>
        <a:bodyPr/>
        <a:lstStyle/>
        <a:p>
          <a:endParaRPr lang="zh-TW" altLang="en-US"/>
        </a:p>
      </dgm:t>
    </dgm:pt>
    <dgm:pt modelId="{91ADA900-5A1D-44C4-A113-7C4B58DA28DA}" type="parTrans" cxnId="{BD57240C-93F5-4FB7-91F9-FA25329F02A2}">
      <dgm:prSet/>
      <dgm:spPr/>
      <dgm:t>
        <a:bodyPr/>
        <a:lstStyle/>
        <a:p>
          <a:endParaRPr lang="zh-TW" altLang="en-US"/>
        </a:p>
      </dgm:t>
    </dgm:pt>
    <dgm:pt modelId="{31575232-5A55-49F0-9080-C2CF4D8F18FE}">
      <dgm:prSet custT="1"/>
      <dgm:spPr/>
      <dgm:t>
        <a:bodyPr/>
        <a:lstStyle/>
        <a:p>
          <a:pPr rtl="0"/>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評價認定</a:t>
          </a:r>
          <a:r>
            <a:rPr lang="zh-TW" altLang="en-US" sz="2400" dirty="0">
              <a:latin typeface="標楷體" panose="03000509000000000000" pitchFamily="65" charset="-120"/>
              <a:ea typeface="標楷體" panose="03000509000000000000" pitchFamily="65" charset="-120"/>
            </a:rPr>
            <a:t>：信念是面對環境中人、事、物時，心中所存在的一種評價及認定，這些評價及認定是個體解釋世界的依據，也是個體行為的準則。</a:t>
          </a:r>
          <a:endParaRPr lang="zh-TW" sz="2400" dirty="0">
            <a:latin typeface="標楷體" panose="03000509000000000000" pitchFamily="65" charset="-120"/>
            <a:ea typeface="標楷體" panose="03000509000000000000" pitchFamily="65" charset="-120"/>
          </a:endParaRPr>
        </a:p>
      </dgm:t>
    </dgm:pt>
    <dgm:pt modelId="{17F55293-BF55-4DE0-897B-05EB272F8404}" type="parTrans" cxnId="{229B825D-5CBA-4DF6-9F83-1CC730150EFC}">
      <dgm:prSet/>
      <dgm:spPr/>
      <dgm:t>
        <a:bodyPr/>
        <a:lstStyle/>
        <a:p>
          <a:endParaRPr lang="zh-TW" altLang="en-US"/>
        </a:p>
      </dgm:t>
    </dgm:pt>
    <dgm:pt modelId="{B00D6305-F1C1-4D8C-9477-1D22F629C340}" type="sibTrans" cxnId="{229B825D-5CBA-4DF6-9F83-1CC730150EFC}">
      <dgm:prSet/>
      <dgm:spPr/>
      <dgm:t>
        <a:bodyPr/>
        <a:lstStyle/>
        <a:p>
          <a:endParaRPr lang="zh-TW" altLang="en-US"/>
        </a:p>
      </dgm:t>
    </dgm:pt>
    <dgm:pt modelId="{793DF35A-ED59-49EF-9BB6-BBDC2DAA7E8F}" type="pres">
      <dgm:prSet presAssocID="{8B9CCA10-FA5D-43C1-9D3B-498724F5B03D}" presName="linear" presStyleCnt="0">
        <dgm:presLayoutVars>
          <dgm:animLvl val="lvl"/>
          <dgm:resizeHandles val="exact"/>
        </dgm:presLayoutVars>
      </dgm:prSet>
      <dgm:spPr/>
    </dgm:pt>
    <dgm:pt modelId="{2675631F-F17E-4972-A6E6-AD1B8C919E8E}" type="pres">
      <dgm:prSet presAssocID="{BDB9DA85-7326-40FB-A1E3-A270EF4187BD}" presName="parentText" presStyleLbl="node1" presStyleIdx="0" presStyleCnt="1" custLinFactNeighborY="-3651">
        <dgm:presLayoutVars>
          <dgm:chMax val="0"/>
          <dgm:bulletEnabled val="1"/>
        </dgm:presLayoutVars>
      </dgm:prSet>
      <dgm:spPr/>
    </dgm:pt>
    <dgm:pt modelId="{AB31CC9B-457E-41E4-88E9-38A09D1A6184}" type="pres">
      <dgm:prSet presAssocID="{BDB9DA85-7326-40FB-A1E3-A270EF4187BD}" presName="childText" presStyleLbl="revTx" presStyleIdx="0" presStyleCnt="1" custLinFactNeighborY="15999">
        <dgm:presLayoutVars>
          <dgm:bulletEnabled val="1"/>
        </dgm:presLayoutVars>
      </dgm:prSet>
      <dgm:spPr/>
    </dgm:pt>
  </dgm:ptLst>
  <dgm:cxnLst>
    <dgm:cxn modelId="{AF018C03-7D06-4B9F-94ED-038160FCFF36}" type="presOf" srcId="{8B9CCA10-FA5D-43C1-9D3B-498724F5B03D}" destId="{793DF35A-ED59-49EF-9BB6-BBDC2DAA7E8F}" srcOrd="0" destOrd="0" presId="urn:microsoft.com/office/officeart/2005/8/layout/vList2"/>
    <dgm:cxn modelId="{BD57240C-93F5-4FB7-91F9-FA25329F02A2}" srcId="{BDB9DA85-7326-40FB-A1E3-A270EF4187BD}" destId="{BA08B068-4618-438F-9C56-AFD97898ACA1}" srcOrd="0" destOrd="0" parTransId="{91ADA900-5A1D-44C4-A113-7C4B58DA28DA}" sibTransId="{A66E24F2-DC08-4A4A-971D-2EF4CAF78C6B}"/>
    <dgm:cxn modelId="{229B825D-5CBA-4DF6-9F83-1CC730150EFC}" srcId="{BDB9DA85-7326-40FB-A1E3-A270EF4187BD}" destId="{31575232-5A55-49F0-9080-C2CF4D8F18FE}" srcOrd="1" destOrd="0" parTransId="{17F55293-BF55-4DE0-897B-05EB272F8404}" sibTransId="{B00D6305-F1C1-4D8C-9477-1D22F629C340}"/>
    <dgm:cxn modelId="{53373F4A-B33A-445E-9A12-5052BF3D66E4}" type="presOf" srcId="{31575232-5A55-49F0-9080-C2CF4D8F18FE}" destId="{AB31CC9B-457E-41E4-88E9-38A09D1A6184}" srcOrd="0" destOrd="1" presId="urn:microsoft.com/office/officeart/2005/8/layout/vList2"/>
    <dgm:cxn modelId="{9B5A9D95-6EC2-406A-B576-0136250499B0}" type="presOf" srcId="{BA08B068-4618-438F-9C56-AFD97898ACA1}" destId="{AB31CC9B-457E-41E4-88E9-38A09D1A6184}" srcOrd="0" destOrd="0" presId="urn:microsoft.com/office/officeart/2005/8/layout/vList2"/>
    <dgm:cxn modelId="{F883CFA1-6094-4218-B8C5-216206F6F41F}" type="presOf" srcId="{BDB9DA85-7326-40FB-A1E3-A270EF4187BD}" destId="{2675631F-F17E-4972-A6E6-AD1B8C919E8E}" srcOrd="0" destOrd="0" presId="urn:microsoft.com/office/officeart/2005/8/layout/vList2"/>
    <dgm:cxn modelId="{6CC874CE-4EE8-4B71-AF0C-C556F349A0FF}" srcId="{8B9CCA10-FA5D-43C1-9D3B-498724F5B03D}" destId="{BDB9DA85-7326-40FB-A1E3-A270EF4187BD}" srcOrd="0" destOrd="0" parTransId="{803C2015-9C2D-46AC-A61A-EB01EF595EB9}" sibTransId="{D1135878-BA89-4D24-B920-CE2719E16881}"/>
    <dgm:cxn modelId="{86A51F50-8356-4359-8431-35021DC38BAC}" type="presParOf" srcId="{793DF35A-ED59-49EF-9BB6-BBDC2DAA7E8F}" destId="{2675631F-F17E-4972-A6E6-AD1B8C919E8E}" srcOrd="0" destOrd="0" presId="urn:microsoft.com/office/officeart/2005/8/layout/vList2"/>
    <dgm:cxn modelId="{4E4C3E17-5420-487F-AC19-1AE9C7B0C428}" type="presParOf" srcId="{793DF35A-ED59-49EF-9BB6-BBDC2DAA7E8F}" destId="{AB31CC9B-457E-41E4-88E9-38A09D1A618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A6C24269-CECF-4E42-A598-D5AF761CE6D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TW" altLang="en-US"/>
        </a:p>
      </dgm:t>
    </dgm:pt>
    <dgm:pt modelId="{7DAF6BAC-B3AF-4CA9-8FFE-08B89B52109D}">
      <dgm:prSet custT="1"/>
      <dgm:spPr/>
      <dgm:t>
        <a:bodyPr/>
        <a:lstStyle/>
        <a:p>
          <a:pPr rtl="0"/>
          <a:r>
            <a:rPr kumimoji="1" lang="en-US" sz="2400" dirty="0">
              <a:latin typeface="標楷體" panose="03000509000000000000" pitchFamily="65" charset="-120"/>
              <a:ea typeface="標楷體" panose="03000509000000000000" pitchFamily="65" charset="-120"/>
            </a:rPr>
            <a:t>1.</a:t>
          </a:r>
          <a:r>
            <a:rPr kumimoji="1" lang="zh-TW" sz="2400" dirty="0">
              <a:latin typeface="標楷體" panose="03000509000000000000" pitchFamily="65" charset="-120"/>
              <a:ea typeface="標楷體" panose="03000509000000000000" pitchFamily="65" charset="-120"/>
            </a:rPr>
            <a:t>要能夠成功的完成課業，有哪些</a:t>
          </a:r>
          <a:r>
            <a:rPr kumimoji="1" lang="zh-TW" sz="2400" dirty="0">
              <a:solidFill>
                <a:srgbClr val="FF0000"/>
              </a:solidFill>
              <a:latin typeface="標楷體" panose="03000509000000000000" pitchFamily="65" charset="-120"/>
              <a:ea typeface="標楷體" panose="03000509000000000000" pitchFamily="65" charset="-120"/>
            </a:rPr>
            <a:t>規則</a:t>
          </a:r>
          <a:r>
            <a:rPr kumimoji="1" lang="zh-TW" sz="2400" dirty="0">
              <a:latin typeface="標楷體" panose="03000509000000000000" pitchFamily="65" charset="-120"/>
              <a:ea typeface="標楷體" panose="03000509000000000000" pitchFamily="65" charset="-120"/>
            </a:rPr>
            <a:t>學生</a:t>
          </a:r>
          <a:r>
            <a:rPr kumimoji="1" lang="zh-TW" sz="2400" dirty="0">
              <a:solidFill>
                <a:srgbClr val="FF0000"/>
              </a:solidFill>
              <a:latin typeface="標楷體" panose="03000509000000000000" pitchFamily="65" charset="-120"/>
              <a:ea typeface="標楷體" panose="03000509000000000000" pitchFamily="65" charset="-120"/>
            </a:rPr>
            <a:t>必須回憶和遵循</a:t>
          </a:r>
          <a:r>
            <a:rPr kumimoji="1" lang="zh-TW" sz="2400" dirty="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F1EEA820-0172-41DC-8926-068172EDCCFD}" type="parTrans" cxnId="{11880D84-DBB8-4E33-A4B0-6B0C15A39595}">
      <dgm:prSet/>
      <dgm:spPr/>
      <dgm:t>
        <a:bodyPr/>
        <a:lstStyle/>
        <a:p>
          <a:endParaRPr lang="zh-TW" altLang="en-US"/>
        </a:p>
      </dgm:t>
    </dgm:pt>
    <dgm:pt modelId="{BED44D81-9557-43A6-B4F5-8E47BB7858FD}" type="sibTrans" cxnId="{11880D84-DBB8-4E33-A4B0-6B0C15A39595}">
      <dgm:prSet/>
      <dgm:spPr/>
      <dgm:t>
        <a:bodyPr/>
        <a:lstStyle/>
        <a:p>
          <a:endParaRPr lang="zh-TW" altLang="en-US"/>
        </a:p>
      </dgm:t>
    </dgm:pt>
    <dgm:pt modelId="{6AD7D69B-2F20-45A3-B57F-4C1CCFE0879E}">
      <dgm:prSet custT="1"/>
      <dgm:spPr/>
      <dgm:t>
        <a:bodyPr/>
        <a:lstStyle/>
        <a:p>
          <a:pPr rtl="0"/>
          <a:r>
            <a:rPr kumimoji="1" lang="en-US" sz="2400" dirty="0">
              <a:latin typeface="標楷體" panose="03000509000000000000" pitchFamily="65" charset="-120"/>
              <a:ea typeface="標楷體" panose="03000509000000000000" pitchFamily="65" charset="-120"/>
            </a:rPr>
            <a:t>2.</a:t>
          </a:r>
          <a:r>
            <a:rPr kumimoji="1" lang="zh-TW" sz="2400" dirty="0">
              <a:latin typeface="標楷體" panose="03000509000000000000" pitchFamily="65" charset="-120"/>
              <a:ea typeface="標楷體" panose="03000509000000000000" pitchFamily="65" charset="-120"/>
            </a:rPr>
            <a:t>為了要解釋、解決問題、或因應新狀況，學生必須</a:t>
          </a:r>
          <a:r>
            <a:rPr kumimoji="1" lang="zh-TW" sz="2400" dirty="0">
              <a:solidFill>
                <a:srgbClr val="FF0000"/>
              </a:solidFill>
              <a:latin typeface="標楷體" panose="03000509000000000000" pitchFamily="65" charset="-120"/>
              <a:ea typeface="標楷體" panose="03000509000000000000" pitchFamily="65" charset="-120"/>
            </a:rPr>
            <a:t>要理解哪些原則</a:t>
          </a:r>
          <a:r>
            <a:rPr kumimoji="1" lang="zh-TW" sz="2400" dirty="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2B2DBEFA-B59D-40A5-A8D6-47386CFFBEC3}" type="parTrans" cxnId="{AF5CABF3-1F7E-480D-AB31-4E2DB580D704}">
      <dgm:prSet/>
      <dgm:spPr/>
      <dgm:t>
        <a:bodyPr/>
        <a:lstStyle/>
        <a:p>
          <a:endParaRPr lang="zh-TW" altLang="en-US"/>
        </a:p>
      </dgm:t>
    </dgm:pt>
    <dgm:pt modelId="{EC60E967-E1CE-49AE-9096-BE636F2310C6}" type="sibTrans" cxnId="{AF5CABF3-1F7E-480D-AB31-4E2DB580D704}">
      <dgm:prSet/>
      <dgm:spPr/>
      <dgm:t>
        <a:bodyPr/>
        <a:lstStyle/>
        <a:p>
          <a:endParaRPr lang="zh-TW" altLang="en-US"/>
        </a:p>
      </dgm:t>
    </dgm:pt>
    <dgm:pt modelId="{A5418C68-9BB6-4830-86FA-83A7469B3E25}">
      <dgm:prSet custT="1"/>
      <dgm:spPr/>
      <dgm:t>
        <a:bodyPr/>
        <a:lstStyle/>
        <a:p>
          <a:pPr rtl="0"/>
          <a:r>
            <a:rPr kumimoji="1" lang="en-US" sz="2400" dirty="0">
              <a:latin typeface="標楷體" panose="03000509000000000000" pitchFamily="65" charset="-120"/>
              <a:ea typeface="標楷體" panose="03000509000000000000" pitchFamily="65" charset="-120"/>
            </a:rPr>
            <a:t>3.</a:t>
          </a:r>
          <a:r>
            <a:rPr kumimoji="1" lang="zh-TW" sz="2400" dirty="0">
              <a:latin typeface="標楷體" panose="03000509000000000000" pitchFamily="65" charset="-120"/>
              <a:ea typeface="標楷體" panose="03000509000000000000" pitchFamily="65" charset="-120"/>
            </a:rPr>
            <a:t>學生在進行某項課業的寫和說的時候，應該</a:t>
          </a:r>
          <a:r>
            <a:rPr kumimoji="1" lang="zh-TW" sz="2400" dirty="0">
              <a:solidFill>
                <a:srgbClr val="FF0000"/>
              </a:solidFill>
              <a:latin typeface="標楷體" panose="03000509000000000000" pitchFamily="65" charset="-120"/>
              <a:ea typeface="標楷體" panose="03000509000000000000" pitchFamily="65" charset="-120"/>
            </a:rPr>
            <a:t>知道哪些相關的事實</a:t>
          </a:r>
          <a:r>
            <a:rPr kumimoji="1" lang="zh-TW" sz="2400" dirty="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6380C00F-69E5-4D75-9001-AE88B0EE0508}" type="parTrans" cxnId="{E7F2F0B9-B8DD-4455-B7F8-CF8185D57E14}">
      <dgm:prSet/>
      <dgm:spPr/>
      <dgm:t>
        <a:bodyPr/>
        <a:lstStyle/>
        <a:p>
          <a:endParaRPr lang="zh-TW" altLang="en-US"/>
        </a:p>
      </dgm:t>
    </dgm:pt>
    <dgm:pt modelId="{E52E7CF4-DCEA-45DF-9014-1138CA3B0199}" type="sibTrans" cxnId="{E7F2F0B9-B8DD-4455-B7F8-CF8185D57E14}">
      <dgm:prSet/>
      <dgm:spPr/>
      <dgm:t>
        <a:bodyPr/>
        <a:lstStyle/>
        <a:p>
          <a:endParaRPr lang="zh-TW" altLang="en-US"/>
        </a:p>
      </dgm:t>
    </dgm:pt>
    <dgm:pt modelId="{F6124AF0-9FCE-484E-B92F-440574C84B67}">
      <dgm:prSet custT="1"/>
      <dgm:spPr/>
      <dgm:t>
        <a:bodyPr/>
        <a:lstStyle/>
        <a:p>
          <a:pPr rtl="0"/>
          <a:r>
            <a:rPr kumimoji="1" lang="en-US" sz="2400" dirty="0">
              <a:latin typeface="標楷體" panose="03000509000000000000" pitchFamily="65" charset="-120"/>
              <a:ea typeface="標楷體" panose="03000509000000000000" pitchFamily="65" charset="-120"/>
            </a:rPr>
            <a:t>4.</a:t>
          </a:r>
          <a:r>
            <a:rPr kumimoji="1" lang="zh-TW" sz="2400" dirty="0">
              <a:latin typeface="標楷體" panose="03000509000000000000" pitchFamily="65" charset="-120"/>
              <a:ea typeface="標楷體" panose="03000509000000000000" pitchFamily="65" charset="-120"/>
            </a:rPr>
            <a:t>學生在進行課業的時，要</a:t>
          </a:r>
          <a:r>
            <a:rPr kumimoji="1" lang="zh-TW" sz="2400" dirty="0">
              <a:solidFill>
                <a:srgbClr val="FF0000"/>
              </a:solidFill>
              <a:latin typeface="標楷體" panose="03000509000000000000" pitchFamily="65" charset="-120"/>
              <a:ea typeface="標楷體" panose="03000509000000000000" pitchFamily="65" charset="-120"/>
            </a:rPr>
            <a:t>運用那些概念</a:t>
          </a:r>
          <a:r>
            <a:rPr kumimoji="1" lang="zh-TW" sz="2400" dirty="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80297C3F-7B62-495F-BCC5-12EDA5111123}" type="parTrans" cxnId="{CBEFBBFB-0EDF-4B9D-BFB1-80C605398790}">
      <dgm:prSet/>
      <dgm:spPr/>
      <dgm:t>
        <a:bodyPr/>
        <a:lstStyle/>
        <a:p>
          <a:endParaRPr lang="zh-TW" altLang="en-US"/>
        </a:p>
      </dgm:t>
    </dgm:pt>
    <dgm:pt modelId="{9833CF75-A839-4C1F-B6FB-FB4DB2031B78}" type="sibTrans" cxnId="{CBEFBBFB-0EDF-4B9D-BFB1-80C605398790}">
      <dgm:prSet/>
      <dgm:spPr/>
      <dgm:t>
        <a:bodyPr/>
        <a:lstStyle/>
        <a:p>
          <a:endParaRPr lang="zh-TW" altLang="en-US"/>
        </a:p>
      </dgm:t>
    </dgm:pt>
    <dgm:pt modelId="{7E9A560B-C488-4269-BF57-79793EAFC452}">
      <dgm:prSet custT="1"/>
      <dgm:spPr/>
      <dgm:t>
        <a:bodyPr/>
        <a:lstStyle/>
        <a:p>
          <a:pPr rtl="0"/>
          <a:r>
            <a:rPr kumimoji="1" lang="en-US" sz="2400" dirty="0">
              <a:latin typeface="標楷體" panose="03000509000000000000" pitchFamily="65" charset="-120"/>
              <a:ea typeface="標楷體" panose="03000509000000000000" pitchFamily="65" charset="-120"/>
            </a:rPr>
            <a:t>5.</a:t>
          </a:r>
          <a:r>
            <a:rPr kumimoji="1" lang="zh-TW" sz="2400" dirty="0">
              <a:latin typeface="標楷體" panose="03000509000000000000" pitchFamily="65" charset="-120"/>
              <a:ea typeface="標楷體" panose="03000509000000000000" pitchFamily="65" charset="-120"/>
            </a:rPr>
            <a:t>學生應該在課業進行中</a:t>
          </a:r>
          <a:r>
            <a:rPr kumimoji="1" lang="zh-TW" sz="2400" dirty="0">
              <a:solidFill>
                <a:srgbClr val="FF0000"/>
              </a:solidFill>
              <a:latin typeface="標楷體" panose="03000509000000000000" pitchFamily="65" charset="-120"/>
              <a:ea typeface="標楷體" panose="03000509000000000000" pitchFamily="65" charset="-120"/>
            </a:rPr>
            <a:t>表現哪些願意行動的態度</a:t>
          </a:r>
          <a:r>
            <a:rPr kumimoji="1" lang="zh-TW" sz="2400" dirty="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2249777E-3F5E-40AD-9876-64227FBA44D0}" type="parTrans" cxnId="{F3886F53-6EF7-4D70-B951-67CC630E8C33}">
      <dgm:prSet/>
      <dgm:spPr/>
      <dgm:t>
        <a:bodyPr/>
        <a:lstStyle/>
        <a:p>
          <a:endParaRPr lang="zh-TW" altLang="en-US"/>
        </a:p>
      </dgm:t>
    </dgm:pt>
    <dgm:pt modelId="{E0A70BBA-D2FA-48FF-B624-5DC4DEC75171}" type="sibTrans" cxnId="{F3886F53-6EF7-4D70-B951-67CC630E8C33}">
      <dgm:prSet/>
      <dgm:spPr/>
      <dgm:t>
        <a:bodyPr/>
        <a:lstStyle/>
        <a:p>
          <a:endParaRPr lang="zh-TW" altLang="en-US"/>
        </a:p>
      </dgm:t>
    </dgm:pt>
    <dgm:pt modelId="{9F0C5399-E874-4B04-8721-39DD37094DDA}" type="pres">
      <dgm:prSet presAssocID="{A6C24269-CECF-4E42-A598-D5AF761CE6DF}" presName="vert0" presStyleCnt="0">
        <dgm:presLayoutVars>
          <dgm:dir/>
          <dgm:animOne val="branch"/>
          <dgm:animLvl val="lvl"/>
        </dgm:presLayoutVars>
      </dgm:prSet>
      <dgm:spPr/>
    </dgm:pt>
    <dgm:pt modelId="{0F6DA08B-31E4-44EB-A85C-49D73D412A81}" type="pres">
      <dgm:prSet presAssocID="{7DAF6BAC-B3AF-4CA9-8FFE-08B89B52109D}" presName="thickLine" presStyleLbl="alignNode1" presStyleIdx="0" presStyleCnt="5"/>
      <dgm:spPr/>
    </dgm:pt>
    <dgm:pt modelId="{84C008C3-0ACC-4B35-86B0-E3749F2F3FBF}" type="pres">
      <dgm:prSet presAssocID="{7DAF6BAC-B3AF-4CA9-8FFE-08B89B52109D}" presName="horz1" presStyleCnt="0"/>
      <dgm:spPr/>
    </dgm:pt>
    <dgm:pt modelId="{13075348-B03B-4503-963F-E7E376454753}" type="pres">
      <dgm:prSet presAssocID="{7DAF6BAC-B3AF-4CA9-8FFE-08B89B52109D}" presName="tx1" presStyleLbl="revTx" presStyleIdx="0" presStyleCnt="5"/>
      <dgm:spPr/>
    </dgm:pt>
    <dgm:pt modelId="{19744C34-D7EF-4658-99C3-40E8C440F52A}" type="pres">
      <dgm:prSet presAssocID="{7DAF6BAC-B3AF-4CA9-8FFE-08B89B52109D}" presName="vert1" presStyleCnt="0"/>
      <dgm:spPr/>
    </dgm:pt>
    <dgm:pt modelId="{18664AA8-BF6A-4C91-BFA0-607AA06473B4}" type="pres">
      <dgm:prSet presAssocID="{6AD7D69B-2F20-45A3-B57F-4C1CCFE0879E}" presName="thickLine" presStyleLbl="alignNode1" presStyleIdx="1" presStyleCnt="5"/>
      <dgm:spPr/>
    </dgm:pt>
    <dgm:pt modelId="{281CAD3A-946B-405B-ABB7-155AC1122284}" type="pres">
      <dgm:prSet presAssocID="{6AD7D69B-2F20-45A3-B57F-4C1CCFE0879E}" presName="horz1" presStyleCnt="0"/>
      <dgm:spPr/>
    </dgm:pt>
    <dgm:pt modelId="{ECAEB161-D8AF-46A0-BC80-7DBB39515556}" type="pres">
      <dgm:prSet presAssocID="{6AD7D69B-2F20-45A3-B57F-4C1CCFE0879E}" presName="tx1" presStyleLbl="revTx" presStyleIdx="1" presStyleCnt="5"/>
      <dgm:spPr/>
    </dgm:pt>
    <dgm:pt modelId="{FEC3679D-2801-4807-B56A-74BB070ED0B5}" type="pres">
      <dgm:prSet presAssocID="{6AD7D69B-2F20-45A3-B57F-4C1CCFE0879E}" presName="vert1" presStyleCnt="0"/>
      <dgm:spPr/>
    </dgm:pt>
    <dgm:pt modelId="{E27695D8-A123-46A2-B270-97FFBB6DD35B}" type="pres">
      <dgm:prSet presAssocID="{A5418C68-9BB6-4830-86FA-83A7469B3E25}" presName="thickLine" presStyleLbl="alignNode1" presStyleIdx="2" presStyleCnt="5"/>
      <dgm:spPr/>
    </dgm:pt>
    <dgm:pt modelId="{E5AA4A47-6271-46E3-AA5C-BD965C229B0F}" type="pres">
      <dgm:prSet presAssocID="{A5418C68-9BB6-4830-86FA-83A7469B3E25}" presName="horz1" presStyleCnt="0"/>
      <dgm:spPr/>
    </dgm:pt>
    <dgm:pt modelId="{BD303EBC-8643-4D7E-8622-3C8E4E0B20F4}" type="pres">
      <dgm:prSet presAssocID="{A5418C68-9BB6-4830-86FA-83A7469B3E25}" presName="tx1" presStyleLbl="revTx" presStyleIdx="2" presStyleCnt="5"/>
      <dgm:spPr/>
    </dgm:pt>
    <dgm:pt modelId="{E72DA633-18A3-473C-99C0-D679317C06B8}" type="pres">
      <dgm:prSet presAssocID="{A5418C68-9BB6-4830-86FA-83A7469B3E25}" presName="vert1" presStyleCnt="0"/>
      <dgm:spPr/>
    </dgm:pt>
    <dgm:pt modelId="{91611776-8E19-46AC-9C4B-0DDB61BCCCDC}" type="pres">
      <dgm:prSet presAssocID="{F6124AF0-9FCE-484E-B92F-440574C84B67}" presName="thickLine" presStyleLbl="alignNode1" presStyleIdx="3" presStyleCnt="5"/>
      <dgm:spPr/>
    </dgm:pt>
    <dgm:pt modelId="{9FFFE335-2F6D-460D-8627-758888C50E88}" type="pres">
      <dgm:prSet presAssocID="{F6124AF0-9FCE-484E-B92F-440574C84B67}" presName="horz1" presStyleCnt="0"/>
      <dgm:spPr/>
    </dgm:pt>
    <dgm:pt modelId="{85494CD2-C556-4A68-A8DB-95DD00EC87C7}" type="pres">
      <dgm:prSet presAssocID="{F6124AF0-9FCE-484E-B92F-440574C84B67}" presName="tx1" presStyleLbl="revTx" presStyleIdx="3" presStyleCnt="5"/>
      <dgm:spPr/>
    </dgm:pt>
    <dgm:pt modelId="{57B9D63B-B910-40AE-9C9E-5773776B6B8B}" type="pres">
      <dgm:prSet presAssocID="{F6124AF0-9FCE-484E-B92F-440574C84B67}" presName="vert1" presStyleCnt="0"/>
      <dgm:spPr/>
    </dgm:pt>
    <dgm:pt modelId="{6700D0A5-4744-4730-8094-E35DFB7B2143}" type="pres">
      <dgm:prSet presAssocID="{7E9A560B-C488-4269-BF57-79793EAFC452}" presName="thickLine" presStyleLbl="alignNode1" presStyleIdx="4" presStyleCnt="5"/>
      <dgm:spPr/>
    </dgm:pt>
    <dgm:pt modelId="{7C70E4E6-D981-402A-878E-BAD4DD06B4C9}" type="pres">
      <dgm:prSet presAssocID="{7E9A560B-C488-4269-BF57-79793EAFC452}" presName="horz1" presStyleCnt="0"/>
      <dgm:spPr/>
    </dgm:pt>
    <dgm:pt modelId="{0115EFC7-FC52-447A-9BE1-589D361BE37B}" type="pres">
      <dgm:prSet presAssocID="{7E9A560B-C488-4269-BF57-79793EAFC452}" presName="tx1" presStyleLbl="revTx" presStyleIdx="4" presStyleCnt="5"/>
      <dgm:spPr/>
    </dgm:pt>
    <dgm:pt modelId="{A8742018-4323-4CA6-AE8D-56CE863DBA05}" type="pres">
      <dgm:prSet presAssocID="{7E9A560B-C488-4269-BF57-79793EAFC452}" presName="vert1" presStyleCnt="0"/>
      <dgm:spPr/>
    </dgm:pt>
  </dgm:ptLst>
  <dgm:cxnLst>
    <dgm:cxn modelId="{EE6E1D1F-0008-437E-BC83-C556D14A4628}" type="presOf" srcId="{A5418C68-9BB6-4830-86FA-83A7469B3E25}" destId="{BD303EBC-8643-4D7E-8622-3C8E4E0B20F4}" srcOrd="0" destOrd="0" presId="urn:microsoft.com/office/officeart/2008/layout/LinedList"/>
    <dgm:cxn modelId="{5856355E-10E5-4FB4-8345-042AA3141A49}" type="presOf" srcId="{A6C24269-CECF-4E42-A598-D5AF761CE6DF}" destId="{9F0C5399-E874-4B04-8721-39DD37094DDA}" srcOrd="0" destOrd="0" presId="urn:microsoft.com/office/officeart/2008/layout/LinedList"/>
    <dgm:cxn modelId="{F3886F53-6EF7-4D70-B951-67CC630E8C33}" srcId="{A6C24269-CECF-4E42-A598-D5AF761CE6DF}" destId="{7E9A560B-C488-4269-BF57-79793EAFC452}" srcOrd="4" destOrd="0" parTransId="{2249777E-3F5E-40AD-9876-64227FBA44D0}" sibTransId="{E0A70BBA-D2FA-48FF-B624-5DC4DEC75171}"/>
    <dgm:cxn modelId="{0049C559-34C7-41D3-BFEA-5FEEB9723F0D}" type="presOf" srcId="{7DAF6BAC-B3AF-4CA9-8FFE-08B89B52109D}" destId="{13075348-B03B-4503-963F-E7E376454753}" srcOrd="0" destOrd="0" presId="urn:microsoft.com/office/officeart/2008/layout/LinedList"/>
    <dgm:cxn modelId="{11880D84-DBB8-4E33-A4B0-6B0C15A39595}" srcId="{A6C24269-CECF-4E42-A598-D5AF761CE6DF}" destId="{7DAF6BAC-B3AF-4CA9-8FFE-08B89B52109D}" srcOrd="0" destOrd="0" parTransId="{F1EEA820-0172-41DC-8926-068172EDCCFD}" sibTransId="{BED44D81-9557-43A6-B4F5-8E47BB7858FD}"/>
    <dgm:cxn modelId="{F76E7A8A-90E4-485F-965E-9053CD18FB41}" type="presOf" srcId="{7E9A560B-C488-4269-BF57-79793EAFC452}" destId="{0115EFC7-FC52-447A-9BE1-589D361BE37B}" srcOrd="0" destOrd="0" presId="urn:microsoft.com/office/officeart/2008/layout/LinedList"/>
    <dgm:cxn modelId="{E7F2F0B9-B8DD-4455-B7F8-CF8185D57E14}" srcId="{A6C24269-CECF-4E42-A598-D5AF761CE6DF}" destId="{A5418C68-9BB6-4830-86FA-83A7469B3E25}" srcOrd="2" destOrd="0" parTransId="{6380C00F-69E5-4D75-9001-AE88B0EE0508}" sibTransId="{E52E7CF4-DCEA-45DF-9014-1138CA3B0199}"/>
    <dgm:cxn modelId="{A5E277E5-A1A3-46CE-A914-FDEBF3C790E8}" type="presOf" srcId="{F6124AF0-9FCE-484E-B92F-440574C84B67}" destId="{85494CD2-C556-4A68-A8DB-95DD00EC87C7}" srcOrd="0" destOrd="0" presId="urn:microsoft.com/office/officeart/2008/layout/LinedList"/>
    <dgm:cxn modelId="{AF5CABF3-1F7E-480D-AB31-4E2DB580D704}" srcId="{A6C24269-CECF-4E42-A598-D5AF761CE6DF}" destId="{6AD7D69B-2F20-45A3-B57F-4C1CCFE0879E}" srcOrd="1" destOrd="0" parTransId="{2B2DBEFA-B59D-40A5-A8D6-47386CFFBEC3}" sibTransId="{EC60E967-E1CE-49AE-9096-BE636F2310C6}"/>
    <dgm:cxn modelId="{4184B3F7-5241-4495-8914-47358D039742}" type="presOf" srcId="{6AD7D69B-2F20-45A3-B57F-4C1CCFE0879E}" destId="{ECAEB161-D8AF-46A0-BC80-7DBB39515556}" srcOrd="0" destOrd="0" presId="urn:microsoft.com/office/officeart/2008/layout/LinedList"/>
    <dgm:cxn modelId="{CBEFBBFB-0EDF-4B9D-BFB1-80C605398790}" srcId="{A6C24269-CECF-4E42-A598-D5AF761CE6DF}" destId="{F6124AF0-9FCE-484E-B92F-440574C84B67}" srcOrd="3" destOrd="0" parTransId="{80297C3F-7B62-495F-BCC5-12EDA5111123}" sibTransId="{9833CF75-A839-4C1F-B6FB-FB4DB2031B78}"/>
    <dgm:cxn modelId="{13E792BB-7058-4721-A29F-50FCC6BC2A0A}" type="presParOf" srcId="{9F0C5399-E874-4B04-8721-39DD37094DDA}" destId="{0F6DA08B-31E4-44EB-A85C-49D73D412A81}" srcOrd="0" destOrd="0" presId="urn:microsoft.com/office/officeart/2008/layout/LinedList"/>
    <dgm:cxn modelId="{FD25B741-8CD6-4958-858E-BADEE5576680}" type="presParOf" srcId="{9F0C5399-E874-4B04-8721-39DD37094DDA}" destId="{84C008C3-0ACC-4B35-86B0-E3749F2F3FBF}" srcOrd="1" destOrd="0" presId="urn:microsoft.com/office/officeart/2008/layout/LinedList"/>
    <dgm:cxn modelId="{38862B13-7E37-4FC9-8AC1-1AAD13FAF118}" type="presParOf" srcId="{84C008C3-0ACC-4B35-86B0-E3749F2F3FBF}" destId="{13075348-B03B-4503-963F-E7E376454753}" srcOrd="0" destOrd="0" presId="urn:microsoft.com/office/officeart/2008/layout/LinedList"/>
    <dgm:cxn modelId="{94A37922-19EF-4931-B14F-4A6E5749AA9B}" type="presParOf" srcId="{84C008C3-0ACC-4B35-86B0-E3749F2F3FBF}" destId="{19744C34-D7EF-4658-99C3-40E8C440F52A}" srcOrd="1" destOrd="0" presId="urn:microsoft.com/office/officeart/2008/layout/LinedList"/>
    <dgm:cxn modelId="{E27CBBE1-6725-479C-8C36-A4E86C19B606}" type="presParOf" srcId="{9F0C5399-E874-4B04-8721-39DD37094DDA}" destId="{18664AA8-BF6A-4C91-BFA0-607AA06473B4}" srcOrd="2" destOrd="0" presId="urn:microsoft.com/office/officeart/2008/layout/LinedList"/>
    <dgm:cxn modelId="{ABC98793-8E8D-401C-A051-E2D12F0CE548}" type="presParOf" srcId="{9F0C5399-E874-4B04-8721-39DD37094DDA}" destId="{281CAD3A-946B-405B-ABB7-155AC1122284}" srcOrd="3" destOrd="0" presId="urn:microsoft.com/office/officeart/2008/layout/LinedList"/>
    <dgm:cxn modelId="{3FC5B5FB-D4AA-4795-8952-4BDE640E46D4}" type="presParOf" srcId="{281CAD3A-946B-405B-ABB7-155AC1122284}" destId="{ECAEB161-D8AF-46A0-BC80-7DBB39515556}" srcOrd="0" destOrd="0" presId="urn:microsoft.com/office/officeart/2008/layout/LinedList"/>
    <dgm:cxn modelId="{1BF3C5CA-54B3-4FB7-A643-5885D0838551}" type="presParOf" srcId="{281CAD3A-946B-405B-ABB7-155AC1122284}" destId="{FEC3679D-2801-4807-B56A-74BB070ED0B5}" srcOrd="1" destOrd="0" presId="urn:microsoft.com/office/officeart/2008/layout/LinedList"/>
    <dgm:cxn modelId="{AD4CB108-0895-48EB-AA8D-19A77A449031}" type="presParOf" srcId="{9F0C5399-E874-4B04-8721-39DD37094DDA}" destId="{E27695D8-A123-46A2-B270-97FFBB6DD35B}" srcOrd="4" destOrd="0" presId="urn:microsoft.com/office/officeart/2008/layout/LinedList"/>
    <dgm:cxn modelId="{E2563B10-F81D-40D7-9E5D-5021C619D77E}" type="presParOf" srcId="{9F0C5399-E874-4B04-8721-39DD37094DDA}" destId="{E5AA4A47-6271-46E3-AA5C-BD965C229B0F}" srcOrd="5" destOrd="0" presId="urn:microsoft.com/office/officeart/2008/layout/LinedList"/>
    <dgm:cxn modelId="{5210F827-6DB6-4804-A8BF-79449EE3C113}" type="presParOf" srcId="{E5AA4A47-6271-46E3-AA5C-BD965C229B0F}" destId="{BD303EBC-8643-4D7E-8622-3C8E4E0B20F4}" srcOrd="0" destOrd="0" presId="urn:microsoft.com/office/officeart/2008/layout/LinedList"/>
    <dgm:cxn modelId="{1FF05D3E-A8D1-47E5-AA7D-9163C67A78C3}" type="presParOf" srcId="{E5AA4A47-6271-46E3-AA5C-BD965C229B0F}" destId="{E72DA633-18A3-473C-99C0-D679317C06B8}" srcOrd="1" destOrd="0" presId="urn:microsoft.com/office/officeart/2008/layout/LinedList"/>
    <dgm:cxn modelId="{1E042989-F220-49B8-9515-FA1202DB1AC3}" type="presParOf" srcId="{9F0C5399-E874-4B04-8721-39DD37094DDA}" destId="{91611776-8E19-46AC-9C4B-0DDB61BCCCDC}" srcOrd="6" destOrd="0" presId="urn:microsoft.com/office/officeart/2008/layout/LinedList"/>
    <dgm:cxn modelId="{5EB02061-303A-4E92-A737-01E98440D552}" type="presParOf" srcId="{9F0C5399-E874-4B04-8721-39DD37094DDA}" destId="{9FFFE335-2F6D-460D-8627-758888C50E88}" srcOrd="7" destOrd="0" presId="urn:microsoft.com/office/officeart/2008/layout/LinedList"/>
    <dgm:cxn modelId="{6B7BF578-206B-467F-BF1E-A8BEF6D4B4AE}" type="presParOf" srcId="{9FFFE335-2F6D-460D-8627-758888C50E88}" destId="{85494CD2-C556-4A68-A8DB-95DD00EC87C7}" srcOrd="0" destOrd="0" presId="urn:microsoft.com/office/officeart/2008/layout/LinedList"/>
    <dgm:cxn modelId="{052C0163-7F5A-4C06-89D8-0424D29391E2}" type="presParOf" srcId="{9FFFE335-2F6D-460D-8627-758888C50E88}" destId="{57B9D63B-B910-40AE-9C9E-5773776B6B8B}" srcOrd="1" destOrd="0" presId="urn:microsoft.com/office/officeart/2008/layout/LinedList"/>
    <dgm:cxn modelId="{285790B2-EC7C-49EC-8804-942EAB827B61}" type="presParOf" srcId="{9F0C5399-E874-4B04-8721-39DD37094DDA}" destId="{6700D0A5-4744-4730-8094-E35DFB7B2143}" srcOrd="8" destOrd="0" presId="urn:microsoft.com/office/officeart/2008/layout/LinedList"/>
    <dgm:cxn modelId="{306F9672-F4F8-44F1-82F7-E027B9D0C6D5}" type="presParOf" srcId="{9F0C5399-E874-4B04-8721-39DD37094DDA}" destId="{7C70E4E6-D981-402A-878E-BAD4DD06B4C9}" srcOrd="9" destOrd="0" presId="urn:microsoft.com/office/officeart/2008/layout/LinedList"/>
    <dgm:cxn modelId="{782F3B64-7365-4971-ADEC-A144545E2746}" type="presParOf" srcId="{7C70E4E6-D981-402A-878E-BAD4DD06B4C9}" destId="{0115EFC7-FC52-447A-9BE1-589D361BE37B}" srcOrd="0" destOrd="0" presId="urn:microsoft.com/office/officeart/2008/layout/LinedList"/>
    <dgm:cxn modelId="{C0BEA21A-B061-41A8-8EFE-C9FD410317B5}" type="presParOf" srcId="{7C70E4E6-D981-402A-878E-BAD4DD06B4C9}" destId="{A8742018-4323-4CA6-AE8D-56CE863DBA0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192EFD-B85C-4A87-99F3-E2206F623519}" type="doc">
      <dgm:prSet loTypeId="urn:microsoft.com/office/officeart/2005/8/layout/vList3" loCatId="list" qsTypeId="urn:microsoft.com/office/officeart/2005/8/quickstyle/3d4" qsCatId="3D" csTypeId="urn:microsoft.com/office/officeart/2005/8/colors/colorful5" csCatId="colorful" phldr="1"/>
      <dgm:spPr/>
      <dgm:t>
        <a:bodyPr/>
        <a:lstStyle/>
        <a:p>
          <a:endParaRPr lang="zh-TW" altLang="en-US"/>
        </a:p>
      </dgm:t>
    </dgm:pt>
    <dgm:pt modelId="{4747D5F3-60F1-409B-985A-7332E845D22F}">
      <dgm:prSet/>
      <dgm:spPr/>
      <dgm:t>
        <a:bodyPr/>
        <a:lstStyle/>
        <a:p>
          <a:pPr algn="l" rtl="0"/>
          <a:r>
            <a:rPr kumimoji="1" lang="en-US" dirty="0">
              <a:solidFill>
                <a:schemeClr val="tx1"/>
              </a:solidFill>
              <a:latin typeface="標楷體" panose="03000509000000000000" pitchFamily="65" charset="-120"/>
              <a:ea typeface="標楷體" panose="03000509000000000000" pitchFamily="65" charset="-120"/>
            </a:rPr>
            <a:t>1.</a:t>
          </a:r>
          <a:r>
            <a:rPr kumimoji="1" lang="zh-TW" dirty="0">
              <a:solidFill>
                <a:schemeClr val="tx1"/>
              </a:solidFill>
              <a:highlight>
                <a:srgbClr val="FFFF00"/>
              </a:highlight>
              <a:latin typeface="標楷體" panose="03000509000000000000" pitchFamily="65" charset="-120"/>
              <a:ea typeface="標楷體" panose="03000509000000000000" pitchFamily="65" charset="-120"/>
            </a:rPr>
            <a:t>學習是一種訊息與知識、技能與習慣、以及態度和信念的獲得，它總是涉及這些領域的改變，一種由學習者的經驗所造成的改變</a:t>
          </a:r>
          <a:r>
            <a:rPr kumimoji="1" lang="zh-TW" dirty="0">
              <a:solidFill>
                <a:schemeClr val="tx1"/>
              </a:solidFill>
              <a:latin typeface="標楷體" panose="03000509000000000000" pitchFamily="65" charset="-120"/>
              <a:ea typeface="標楷體" panose="03000509000000000000" pitchFamily="65" charset="-120"/>
            </a:rPr>
            <a:t>。</a:t>
          </a:r>
          <a:endParaRPr lang="zh-TW" dirty="0">
            <a:solidFill>
              <a:schemeClr val="tx1"/>
            </a:solidFill>
            <a:latin typeface="標楷體" panose="03000509000000000000" pitchFamily="65" charset="-120"/>
            <a:ea typeface="標楷體" panose="03000509000000000000" pitchFamily="65" charset="-120"/>
          </a:endParaRPr>
        </a:p>
      </dgm:t>
    </dgm:pt>
    <dgm:pt modelId="{EF7532FF-D449-4C14-A85F-09F85AB8F11F}" type="parTrans" cxnId="{211DE339-B04A-42D6-A50F-D9F2C3E28406}">
      <dgm:prSet/>
      <dgm:spPr/>
      <dgm:t>
        <a:bodyPr/>
        <a:lstStyle/>
        <a:p>
          <a:endParaRPr lang="zh-TW" altLang="en-US"/>
        </a:p>
      </dgm:t>
    </dgm:pt>
    <dgm:pt modelId="{C231DD65-7DE7-4279-961B-91ED4E637684}" type="sibTrans" cxnId="{211DE339-B04A-42D6-A50F-D9F2C3E28406}">
      <dgm:prSet/>
      <dgm:spPr/>
      <dgm:t>
        <a:bodyPr/>
        <a:lstStyle/>
        <a:p>
          <a:endParaRPr lang="zh-TW" altLang="en-US"/>
        </a:p>
      </dgm:t>
    </dgm:pt>
    <dgm:pt modelId="{953850C8-47B8-40D5-95D0-C50FF59775F2}">
      <dgm:prSet/>
      <dgm:spPr/>
      <dgm:t>
        <a:bodyPr/>
        <a:lstStyle/>
        <a:p>
          <a:pPr algn="l" rtl="0"/>
          <a:r>
            <a:rPr kumimoji="1" lang="en-US" dirty="0">
              <a:solidFill>
                <a:schemeClr val="tx1"/>
              </a:solidFill>
              <a:latin typeface="標楷體" panose="03000509000000000000" pitchFamily="65" charset="-120"/>
              <a:ea typeface="標楷體" panose="03000509000000000000" pitchFamily="65" charset="-120"/>
            </a:rPr>
            <a:t>2.</a:t>
          </a:r>
          <a:r>
            <a:rPr kumimoji="1" lang="zh-TW" dirty="0">
              <a:solidFill>
                <a:schemeClr val="tx1"/>
              </a:solidFill>
              <a:highlight>
                <a:srgbClr val="FFFF00"/>
              </a:highlight>
              <a:latin typeface="標楷體" panose="03000509000000000000" pitchFamily="65" charset="-120"/>
              <a:ea typeface="標楷體" panose="03000509000000000000" pitchFamily="65" charset="-120"/>
            </a:rPr>
            <a:t>教師在教學前，必須瞭解學生已經具備哪些</a:t>
          </a:r>
          <a:r>
            <a:rPr kumimoji="1" lang="zh-TW" dirty="0">
              <a:solidFill>
                <a:srgbClr val="FF0000"/>
              </a:solidFill>
              <a:highlight>
                <a:srgbClr val="FFFF00"/>
              </a:highlight>
              <a:latin typeface="標楷體" panose="03000509000000000000" pitchFamily="65" charset="-120"/>
              <a:ea typeface="標楷體" panose="03000509000000000000" pitchFamily="65" charset="-120"/>
            </a:rPr>
            <a:t>先前經驗、先前想法與先前知識</a:t>
          </a:r>
          <a:endParaRPr kumimoji="1" lang="en-US" altLang="zh-TW" dirty="0">
            <a:solidFill>
              <a:srgbClr val="FF0000"/>
            </a:solidFill>
            <a:highlight>
              <a:srgbClr val="FFFF00"/>
            </a:highlight>
            <a:latin typeface="標楷體" panose="03000509000000000000" pitchFamily="65" charset="-120"/>
            <a:ea typeface="標楷體" panose="03000509000000000000" pitchFamily="65" charset="-120"/>
          </a:endParaRPr>
        </a:p>
        <a:p>
          <a:pPr algn="l" rtl="0"/>
          <a:r>
            <a:rPr kumimoji="1" lang="zh-TW" dirty="0">
              <a:solidFill>
                <a:srgbClr val="FF0000"/>
              </a:solidFill>
              <a:latin typeface="標楷體" panose="03000509000000000000" pitchFamily="65" charset="-120"/>
              <a:ea typeface="標楷體" panose="03000509000000000000" pitchFamily="65" charset="-120"/>
            </a:rPr>
            <a:t>透過舊經驗與舊知識之間有效的連結</a:t>
          </a:r>
          <a:r>
            <a:rPr kumimoji="1" lang="zh-TW" dirty="0">
              <a:solidFill>
                <a:schemeClr val="tx1"/>
              </a:solidFill>
              <a:latin typeface="標楷體" panose="03000509000000000000" pitchFamily="65" charset="-120"/>
              <a:ea typeface="標楷體" panose="03000509000000000000" pitchFamily="65" charset="-120"/>
            </a:rPr>
            <a:t>，並思索這些先備條件對學習所產生的影響與成就，瞭解其在教學歷程中的意義，藉以擬定相關的教學策略，才能提升學習的效果。</a:t>
          </a:r>
          <a:endParaRPr lang="zh-TW" dirty="0">
            <a:solidFill>
              <a:schemeClr val="tx1"/>
            </a:solidFill>
            <a:latin typeface="標楷體" panose="03000509000000000000" pitchFamily="65" charset="-120"/>
            <a:ea typeface="標楷體" panose="03000509000000000000" pitchFamily="65" charset="-120"/>
          </a:endParaRPr>
        </a:p>
      </dgm:t>
    </dgm:pt>
    <dgm:pt modelId="{9D86F8DC-2D2F-4272-8482-E96F79283D0B}" type="parTrans" cxnId="{097AC398-8ACD-4381-AAEE-27C5ECD9E156}">
      <dgm:prSet/>
      <dgm:spPr/>
      <dgm:t>
        <a:bodyPr/>
        <a:lstStyle/>
        <a:p>
          <a:endParaRPr lang="zh-TW" altLang="en-US"/>
        </a:p>
      </dgm:t>
    </dgm:pt>
    <dgm:pt modelId="{797E404A-7CCC-4B3C-A2B4-2A73D7218BB2}" type="sibTrans" cxnId="{097AC398-8ACD-4381-AAEE-27C5ECD9E156}">
      <dgm:prSet/>
      <dgm:spPr/>
      <dgm:t>
        <a:bodyPr/>
        <a:lstStyle/>
        <a:p>
          <a:endParaRPr lang="zh-TW" altLang="en-US"/>
        </a:p>
      </dgm:t>
    </dgm:pt>
    <dgm:pt modelId="{0278D36A-A574-4B7D-976B-4C753AFEB8D9}" type="pres">
      <dgm:prSet presAssocID="{7E192EFD-B85C-4A87-99F3-E2206F623519}" presName="linearFlow" presStyleCnt="0">
        <dgm:presLayoutVars>
          <dgm:dir/>
          <dgm:resizeHandles val="exact"/>
        </dgm:presLayoutVars>
      </dgm:prSet>
      <dgm:spPr/>
    </dgm:pt>
    <dgm:pt modelId="{1BF48326-8C26-45ED-971C-04DB22DE52AA}" type="pres">
      <dgm:prSet presAssocID="{4747D5F3-60F1-409B-985A-7332E845D22F}" presName="composite" presStyleCnt="0"/>
      <dgm:spPr/>
    </dgm:pt>
    <dgm:pt modelId="{96DD063B-47A2-42A7-9BCF-50B704C0AED4}" type="pres">
      <dgm:prSet presAssocID="{4747D5F3-60F1-409B-985A-7332E845D22F}" presName="imgShp" presStyleLbl="fgImgPlace1" presStyleIdx="0" presStyleCnt="2" custScaleX="65630" custScaleY="65114" custLinFactNeighborX="-42479" custLinFactNeighborY="1396"/>
      <dgm:spPr>
        <a:prstGeom prst="cloudCallout">
          <a:avLst/>
        </a:prstGeom>
      </dgm:spPr>
    </dgm:pt>
    <dgm:pt modelId="{8C414EAC-AAE5-41E0-B80F-152B2F45C758}" type="pres">
      <dgm:prSet presAssocID="{4747D5F3-60F1-409B-985A-7332E845D22F}" presName="txShp" presStyleLbl="node1" presStyleIdx="0" presStyleCnt="2" custScaleX="145673">
        <dgm:presLayoutVars>
          <dgm:bulletEnabled val="1"/>
        </dgm:presLayoutVars>
      </dgm:prSet>
      <dgm:spPr/>
    </dgm:pt>
    <dgm:pt modelId="{DDF4C751-55EA-40CD-90D6-D57E2BC6C2EC}" type="pres">
      <dgm:prSet presAssocID="{C231DD65-7DE7-4279-961B-91ED4E637684}" presName="spacing" presStyleCnt="0"/>
      <dgm:spPr/>
    </dgm:pt>
    <dgm:pt modelId="{1CFA32F2-5BD3-4A1E-8BF9-67DEBF75D2C7}" type="pres">
      <dgm:prSet presAssocID="{953850C8-47B8-40D5-95D0-C50FF59775F2}" presName="composite" presStyleCnt="0"/>
      <dgm:spPr/>
    </dgm:pt>
    <dgm:pt modelId="{3F5D8CAD-765C-4423-AAB5-FEB81B48FBD6}" type="pres">
      <dgm:prSet presAssocID="{953850C8-47B8-40D5-95D0-C50FF59775F2}" presName="imgShp" presStyleLbl="fgImgPlace1" presStyleIdx="1" presStyleCnt="2" custScaleX="68886" custScaleY="67151" custLinFactNeighborX="-35516" custLinFactNeighborY="3540"/>
      <dgm:spPr>
        <a:prstGeom prst="cloudCallout">
          <a:avLst/>
        </a:prstGeom>
      </dgm:spPr>
    </dgm:pt>
    <dgm:pt modelId="{8953F00E-C80F-4C34-8AF8-90C916060B08}" type="pres">
      <dgm:prSet presAssocID="{953850C8-47B8-40D5-95D0-C50FF59775F2}" presName="txShp" presStyleLbl="node1" presStyleIdx="1" presStyleCnt="2" custScaleX="145673" custScaleY="171798" custLinFactNeighborX="-3536" custLinFactNeighborY="-6483">
        <dgm:presLayoutVars>
          <dgm:bulletEnabled val="1"/>
        </dgm:presLayoutVars>
      </dgm:prSet>
      <dgm:spPr/>
    </dgm:pt>
  </dgm:ptLst>
  <dgm:cxnLst>
    <dgm:cxn modelId="{C4B7DD2C-5B5F-43BA-A058-3178BEA42A7D}" type="presOf" srcId="{953850C8-47B8-40D5-95D0-C50FF59775F2}" destId="{8953F00E-C80F-4C34-8AF8-90C916060B08}" srcOrd="0" destOrd="0" presId="urn:microsoft.com/office/officeart/2005/8/layout/vList3"/>
    <dgm:cxn modelId="{943C2439-AD82-4654-A2CC-1A81C1B1A4A6}" type="presOf" srcId="{7E192EFD-B85C-4A87-99F3-E2206F623519}" destId="{0278D36A-A574-4B7D-976B-4C753AFEB8D9}" srcOrd="0" destOrd="0" presId="urn:microsoft.com/office/officeart/2005/8/layout/vList3"/>
    <dgm:cxn modelId="{211DE339-B04A-42D6-A50F-D9F2C3E28406}" srcId="{7E192EFD-B85C-4A87-99F3-E2206F623519}" destId="{4747D5F3-60F1-409B-985A-7332E845D22F}" srcOrd="0" destOrd="0" parTransId="{EF7532FF-D449-4C14-A85F-09F85AB8F11F}" sibTransId="{C231DD65-7DE7-4279-961B-91ED4E637684}"/>
    <dgm:cxn modelId="{0EB07498-D901-418D-B329-F33B623113E0}" type="presOf" srcId="{4747D5F3-60F1-409B-985A-7332E845D22F}" destId="{8C414EAC-AAE5-41E0-B80F-152B2F45C758}" srcOrd="0" destOrd="0" presId="urn:microsoft.com/office/officeart/2005/8/layout/vList3"/>
    <dgm:cxn modelId="{097AC398-8ACD-4381-AAEE-27C5ECD9E156}" srcId="{7E192EFD-B85C-4A87-99F3-E2206F623519}" destId="{953850C8-47B8-40D5-95D0-C50FF59775F2}" srcOrd="1" destOrd="0" parTransId="{9D86F8DC-2D2F-4272-8482-E96F79283D0B}" sibTransId="{797E404A-7CCC-4B3C-A2B4-2A73D7218BB2}"/>
    <dgm:cxn modelId="{9D9FEB89-5857-480A-BE53-345234F4FF99}" type="presParOf" srcId="{0278D36A-A574-4B7D-976B-4C753AFEB8D9}" destId="{1BF48326-8C26-45ED-971C-04DB22DE52AA}" srcOrd="0" destOrd="0" presId="urn:microsoft.com/office/officeart/2005/8/layout/vList3"/>
    <dgm:cxn modelId="{295A11BD-3324-4816-976B-D94749B28190}" type="presParOf" srcId="{1BF48326-8C26-45ED-971C-04DB22DE52AA}" destId="{96DD063B-47A2-42A7-9BCF-50B704C0AED4}" srcOrd="0" destOrd="0" presId="urn:microsoft.com/office/officeart/2005/8/layout/vList3"/>
    <dgm:cxn modelId="{3AA464D0-8721-498D-BB68-03CA694C8456}" type="presParOf" srcId="{1BF48326-8C26-45ED-971C-04DB22DE52AA}" destId="{8C414EAC-AAE5-41E0-B80F-152B2F45C758}" srcOrd="1" destOrd="0" presId="urn:microsoft.com/office/officeart/2005/8/layout/vList3"/>
    <dgm:cxn modelId="{C271E537-4C5B-4184-8C85-5BCDE1E82114}" type="presParOf" srcId="{0278D36A-A574-4B7D-976B-4C753AFEB8D9}" destId="{DDF4C751-55EA-40CD-90D6-D57E2BC6C2EC}" srcOrd="1" destOrd="0" presId="urn:microsoft.com/office/officeart/2005/8/layout/vList3"/>
    <dgm:cxn modelId="{CD8D2142-813E-4839-9950-6A35C8DA5749}" type="presParOf" srcId="{0278D36A-A574-4B7D-976B-4C753AFEB8D9}" destId="{1CFA32F2-5BD3-4A1E-8BF9-67DEBF75D2C7}" srcOrd="2" destOrd="0" presId="urn:microsoft.com/office/officeart/2005/8/layout/vList3"/>
    <dgm:cxn modelId="{2DB8D107-C5A7-4FE6-8570-AE1B157E099B}" type="presParOf" srcId="{1CFA32F2-5BD3-4A1E-8BF9-67DEBF75D2C7}" destId="{3F5D8CAD-765C-4423-AAB5-FEB81B48FBD6}" srcOrd="0" destOrd="0" presId="urn:microsoft.com/office/officeart/2005/8/layout/vList3"/>
    <dgm:cxn modelId="{68D7AE7F-F416-41DF-9212-56EF0B0C1C7A}" type="presParOf" srcId="{1CFA32F2-5BD3-4A1E-8BF9-67DEBF75D2C7}" destId="{8953F00E-C80F-4C34-8AF8-90C916060B0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4EB2130-77AA-4920-9114-208AE35B8F7F}" type="doc">
      <dgm:prSet loTypeId="urn:microsoft.com/office/officeart/2005/8/layout/vList2" loCatId="list" qsTypeId="urn:microsoft.com/office/officeart/2005/8/quickstyle/3d1" qsCatId="3D" csTypeId="urn:microsoft.com/office/officeart/2005/8/colors/accent6_5" csCatId="accent6" phldr="1"/>
      <dgm:spPr/>
      <dgm:t>
        <a:bodyPr/>
        <a:lstStyle/>
        <a:p>
          <a:endParaRPr lang="zh-TW" altLang="en-US"/>
        </a:p>
      </dgm:t>
    </dgm:pt>
    <dgm:pt modelId="{0EB39B97-CD83-416C-AA9E-A43DAC6CBE3D}" type="pres">
      <dgm:prSet presAssocID="{D4EB2130-77AA-4920-9114-208AE35B8F7F}" presName="linear" presStyleCnt="0">
        <dgm:presLayoutVars>
          <dgm:animLvl val="lvl"/>
          <dgm:resizeHandles val="exact"/>
        </dgm:presLayoutVars>
      </dgm:prSet>
      <dgm:spPr/>
    </dgm:pt>
  </dgm:ptLst>
  <dgm:cxnLst>
    <dgm:cxn modelId="{B6A1661B-8479-4D02-9D1E-086F7FA25E3F}" type="presOf" srcId="{D4EB2130-77AA-4920-9114-208AE35B8F7F}" destId="{0EB39B97-CD83-416C-AA9E-A43DAC6CBE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BE83C-D2B6-4705-A5FC-5E7DB86402A9}">
      <dsp:nvSpPr>
        <dsp:cNvPr id="0" name=""/>
        <dsp:cNvSpPr/>
      </dsp:nvSpPr>
      <dsp:spPr>
        <a:xfrm>
          <a:off x="0" y="81255"/>
          <a:ext cx="8815332" cy="2129400"/>
        </a:xfrm>
        <a:prstGeom prst="roundRect">
          <a:avLst/>
        </a:prstGeom>
        <a:solidFill>
          <a:schemeClr val="accent2">
            <a:hueOff val="0"/>
            <a:satOff val="0"/>
            <a:lumOff val="0"/>
            <a:alphaOff val="0"/>
          </a:schemeClr>
        </a:solidFill>
        <a:ln w="38100" cap="flat" cmpd="sng" algn="ctr">
          <a:solidFill>
            <a:schemeClr val="accent4"/>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solidFill>
                <a:schemeClr val="tx1"/>
              </a:solidFill>
              <a:latin typeface="標楷體" panose="03000509000000000000" pitchFamily="65" charset="-120"/>
              <a:ea typeface="標楷體" panose="03000509000000000000" pitchFamily="65" charset="-120"/>
            </a:rPr>
            <a:t>1.</a:t>
          </a:r>
          <a:r>
            <a:rPr lang="zh-TW" sz="2800" kern="1200" dirty="0">
              <a:solidFill>
                <a:srgbClr val="FF0000"/>
              </a:solidFill>
              <a:latin typeface="標楷體" panose="03000509000000000000" pitchFamily="65" charset="-120"/>
              <a:ea typeface="標楷體" panose="03000509000000000000" pitchFamily="65" charset="-120"/>
            </a:rPr>
            <a:t>性向是指個體可發揮的潛能</a:t>
          </a:r>
          <a:r>
            <a:rPr lang="zh-TW" sz="2800" kern="1200" dirty="0">
              <a:solidFill>
                <a:schemeClr val="tx1"/>
              </a:solidFill>
              <a:latin typeface="標楷體" panose="03000509000000000000" pitchFamily="65" charset="-120"/>
              <a:ea typeface="標楷體" panose="03000509000000000000" pitchFamily="65" charset="-120"/>
            </a:rPr>
            <a:t>，包括基本能力（即智力）與特殊的才能（即音樂、運動、機械）。學習性向通常指的是學習者在學習歷程中直接顯現出來的獨特性，象徵個體學習的特質或傾向。</a:t>
          </a:r>
        </a:p>
      </dsp:txBody>
      <dsp:txXfrm>
        <a:off x="103949" y="185204"/>
        <a:ext cx="8607434" cy="1921502"/>
      </dsp:txXfrm>
    </dsp:sp>
    <dsp:sp modelId="{B0F7B7C4-D411-4DB1-82E9-C4AE88F5705E}">
      <dsp:nvSpPr>
        <dsp:cNvPr id="0" name=""/>
        <dsp:cNvSpPr/>
      </dsp:nvSpPr>
      <dsp:spPr>
        <a:xfrm>
          <a:off x="0" y="2397856"/>
          <a:ext cx="8815332" cy="2129400"/>
        </a:xfrm>
        <a:prstGeom prst="roundRect">
          <a:avLst/>
        </a:prstGeom>
        <a:solidFill>
          <a:schemeClr val="accent2">
            <a:hueOff val="-9741540"/>
            <a:satOff val="58574"/>
            <a:lumOff val="-24509"/>
            <a:alphaOff val="0"/>
          </a:schemeClr>
        </a:solidFill>
        <a:ln w="38100" cap="flat" cmpd="sng" algn="ctr">
          <a:solidFill>
            <a:schemeClr val="tx2"/>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solidFill>
                <a:schemeClr val="tx1"/>
              </a:solidFill>
              <a:latin typeface="標楷體" panose="03000509000000000000" pitchFamily="65" charset="-120"/>
              <a:ea typeface="標楷體" panose="03000509000000000000" pitchFamily="65" charset="-120"/>
            </a:rPr>
            <a:t>2.</a:t>
          </a:r>
          <a:r>
            <a:rPr lang="zh-TW" sz="2800" kern="1200" dirty="0">
              <a:solidFill>
                <a:schemeClr val="tx1"/>
              </a:solidFill>
              <a:latin typeface="標楷體" panose="03000509000000000000" pitchFamily="65" charset="-120"/>
              <a:ea typeface="標楷體" panose="03000509000000000000" pitchFamily="65" charset="-120"/>
            </a:rPr>
            <a:t>教師在班級教學中必須先瞭解學生的學習性向，若學生在學習方面具有特殊的性向。</a:t>
          </a:r>
        </a:p>
      </dsp:txBody>
      <dsp:txXfrm>
        <a:off x="103949" y="2501805"/>
        <a:ext cx="8607434" cy="19215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02626-38AB-42E3-BA61-C2527EC690FD}">
      <dsp:nvSpPr>
        <dsp:cNvPr id="0" name=""/>
        <dsp:cNvSpPr/>
      </dsp:nvSpPr>
      <dsp:spPr>
        <a:xfrm>
          <a:off x="0" y="0"/>
          <a:ext cx="88569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C839E0-113F-4A76-B2BF-7EE5FEAE8E62}">
      <dsp:nvSpPr>
        <dsp:cNvPr id="0" name=""/>
        <dsp:cNvSpPr/>
      </dsp:nvSpPr>
      <dsp:spPr>
        <a:xfrm>
          <a:off x="0" y="0"/>
          <a:ext cx="8856984"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kumimoji="1" lang="en-US" sz="2300" kern="1200" dirty="0">
              <a:latin typeface="標楷體" panose="03000509000000000000" pitchFamily="65" charset="-120"/>
              <a:ea typeface="標楷體" panose="03000509000000000000" pitchFamily="65" charset="-120"/>
            </a:rPr>
            <a:t>1.</a:t>
          </a:r>
          <a:r>
            <a:rPr kumimoji="1" lang="zh-TW" sz="2300" kern="1200" dirty="0">
              <a:solidFill>
                <a:srgbClr val="FF0000"/>
              </a:solidFill>
              <a:latin typeface="標楷體" panose="03000509000000000000" pitchFamily="65" charset="-120"/>
              <a:ea typeface="標楷體" panose="03000509000000000000" pitchFamily="65" charset="-120"/>
            </a:rPr>
            <a:t>讓學生完全瞭解各種不同的策略</a:t>
          </a:r>
          <a:r>
            <a:rPr kumimoji="1" lang="zh-TW" sz="2300" kern="1200" dirty="0">
              <a:latin typeface="標楷體" panose="03000509000000000000" pitchFamily="65" charset="-120"/>
              <a:ea typeface="標楷體" panose="03000509000000000000" pitchFamily="65" charset="-120"/>
            </a:rPr>
            <a:t>，不僅一般性學習策略，同時包括特殊性的學習方法，如各種記憶術；</a:t>
          </a:r>
          <a:endParaRPr lang="zh-TW" sz="2300" kern="1200" dirty="0">
            <a:latin typeface="標楷體" panose="03000509000000000000" pitchFamily="65" charset="-120"/>
            <a:ea typeface="標楷體" panose="03000509000000000000" pitchFamily="65" charset="-120"/>
          </a:endParaRPr>
        </a:p>
      </dsp:txBody>
      <dsp:txXfrm>
        <a:off x="0" y="0"/>
        <a:ext cx="8856984" cy="1269578"/>
      </dsp:txXfrm>
    </dsp:sp>
    <dsp:sp modelId="{91E965FA-4640-4973-8656-7977FAE3FF7D}">
      <dsp:nvSpPr>
        <dsp:cNvPr id="0" name=""/>
        <dsp:cNvSpPr/>
      </dsp:nvSpPr>
      <dsp:spPr>
        <a:xfrm>
          <a:off x="0" y="1269578"/>
          <a:ext cx="88569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AF7F3-18AB-4CA2-A216-350BFC899C52}">
      <dsp:nvSpPr>
        <dsp:cNvPr id="0" name=""/>
        <dsp:cNvSpPr/>
      </dsp:nvSpPr>
      <dsp:spPr>
        <a:xfrm>
          <a:off x="0" y="1269578"/>
          <a:ext cx="8856984"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kumimoji="1" lang="en-US" sz="2300" kern="1200" dirty="0">
              <a:latin typeface="標楷體" panose="03000509000000000000" pitchFamily="65" charset="-120"/>
              <a:ea typeface="標楷體" panose="03000509000000000000" pitchFamily="65" charset="-120"/>
            </a:rPr>
            <a:t>2.</a:t>
          </a:r>
          <a:r>
            <a:rPr kumimoji="1" lang="zh-TW" sz="2300" kern="1200" dirty="0">
              <a:solidFill>
                <a:srgbClr val="FF0000"/>
              </a:solidFill>
              <a:latin typeface="標楷體" panose="03000509000000000000" pitchFamily="65" charset="-120"/>
              <a:ea typeface="標楷體" panose="03000509000000000000" pitchFamily="65" charset="-120"/>
            </a:rPr>
            <a:t>教導適時、適地應用不同的學習策略</a:t>
          </a:r>
          <a:r>
            <a:rPr kumimoji="1" lang="zh-TW" sz="2300" kern="1200" dirty="0">
              <a:latin typeface="標楷體" panose="03000509000000000000" pitchFamily="65" charset="-120"/>
              <a:ea typeface="標楷體" panose="03000509000000000000" pitchFamily="65" charset="-120"/>
            </a:rPr>
            <a:t>，教師常忽略此項步驟之重要性，以為這是學生自己的事，其實，學習策略的應用必須教師配合教學活動內，引導學生瞭解哪些內容可以配合哪些策略的應用；</a:t>
          </a:r>
          <a:endParaRPr lang="zh-TW" sz="2300" kern="1200" dirty="0">
            <a:latin typeface="標楷體" panose="03000509000000000000" pitchFamily="65" charset="-120"/>
            <a:ea typeface="標楷體" panose="03000509000000000000" pitchFamily="65" charset="-120"/>
          </a:endParaRPr>
        </a:p>
      </dsp:txBody>
      <dsp:txXfrm>
        <a:off x="0" y="1269578"/>
        <a:ext cx="8856984" cy="1269578"/>
      </dsp:txXfrm>
    </dsp:sp>
    <dsp:sp modelId="{00D8724D-D763-41DC-A648-2B3345863F75}">
      <dsp:nvSpPr>
        <dsp:cNvPr id="0" name=""/>
        <dsp:cNvSpPr/>
      </dsp:nvSpPr>
      <dsp:spPr>
        <a:xfrm>
          <a:off x="0" y="2539156"/>
          <a:ext cx="88569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59A49D-8AEE-4DD3-97A3-D5EC24990B99}">
      <dsp:nvSpPr>
        <dsp:cNvPr id="0" name=""/>
        <dsp:cNvSpPr/>
      </dsp:nvSpPr>
      <dsp:spPr>
        <a:xfrm>
          <a:off x="0" y="2539156"/>
          <a:ext cx="8856984"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kumimoji="1" lang="en-US" sz="2300" kern="1200" dirty="0">
              <a:latin typeface="標楷體" panose="03000509000000000000" pitchFamily="65" charset="-120"/>
              <a:ea typeface="標楷體" panose="03000509000000000000" pitchFamily="65" charset="-120"/>
            </a:rPr>
            <a:t>3.</a:t>
          </a:r>
          <a:r>
            <a:rPr kumimoji="1" lang="zh-TW" sz="2300" kern="1200" dirty="0">
              <a:solidFill>
                <a:srgbClr val="FF0000"/>
              </a:solidFill>
              <a:latin typeface="標楷體" panose="03000509000000000000" pitchFamily="65" charset="-120"/>
              <a:ea typeface="標楷體" panose="03000509000000000000" pitchFamily="65" charset="-120"/>
            </a:rPr>
            <a:t>指導學生瞭解學習策略的使用時機</a:t>
          </a:r>
          <a:r>
            <a:rPr kumimoji="1" lang="zh-TW" sz="2300" kern="1200" dirty="0">
              <a:latin typeface="標楷體" panose="03000509000000000000" pitchFamily="65" charset="-120"/>
              <a:ea typeface="標楷體" panose="03000509000000000000" pitchFamily="65" charset="-120"/>
            </a:rPr>
            <a:t>，並且形成舊經驗，以隨時因應各種的學習情境，因此，學生同時必須訓練學習效能感，以高敏感度配合學習的內在趨力，提高學習效果；</a:t>
          </a:r>
          <a:endParaRPr lang="zh-TW" sz="2300" kern="1200" dirty="0">
            <a:latin typeface="標楷體" panose="03000509000000000000" pitchFamily="65" charset="-120"/>
            <a:ea typeface="標楷體" panose="03000509000000000000" pitchFamily="65" charset="-120"/>
          </a:endParaRPr>
        </a:p>
      </dsp:txBody>
      <dsp:txXfrm>
        <a:off x="0" y="2539156"/>
        <a:ext cx="8856984" cy="1269578"/>
      </dsp:txXfrm>
    </dsp:sp>
    <dsp:sp modelId="{F6853628-B09E-420F-936C-4D2B3869A0E8}">
      <dsp:nvSpPr>
        <dsp:cNvPr id="0" name=""/>
        <dsp:cNvSpPr/>
      </dsp:nvSpPr>
      <dsp:spPr>
        <a:xfrm>
          <a:off x="0" y="3808734"/>
          <a:ext cx="88569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2983C-5D2F-46A8-BB51-50184CA9AE7E}">
      <dsp:nvSpPr>
        <dsp:cNvPr id="0" name=""/>
        <dsp:cNvSpPr/>
      </dsp:nvSpPr>
      <dsp:spPr>
        <a:xfrm>
          <a:off x="0" y="3808734"/>
          <a:ext cx="8856984"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kumimoji="1" lang="en-US" sz="2300" kern="1200" dirty="0">
              <a:latin typeface="標楷體" panose="03000509000000000000" pitchFamily="65" charset="-120"/>
              <a:ea typeface="標楷體" panose="03000509000000000000" pitchFamily="65" charset="-120"/>
            </a:rPr>
            <a:t>4.</a:t>
          </a:r>
          <a:r>
            <a:rPr kumimoji="1" lang="zh-TW" sz="2300" kern="1200" dirty="0">
              <a:solidFill>
                <a:srgbClr val="FF0000"/>
              </a:solidFill>
              <a:latin typeface="標楷體" panose="03000509000000000000" pitchFamily="65" charset="-120"/>
              <a:ea typeface="標楷體" panose="03000509000000000000" pitchFamily="65" charset="-120"/>
            </a:rPr>
            <a:t>學習策略的學習應該將基礎知識納入考量</a:t>
          </a:r>
          <a:r>
            <a:rPr kumimoji="1" lang="zh-TW" sz="2300" kern="1200" dirty="0">
              <a:latin typeface="標楷體" panose="03000509000000000000" pitchFamily="65" charset="-120"/>
              <a:ea typeface="標楷體" panose="03000509000000000000" pitchFamily="65" charset="-120"/>
            </a:rPr>
            <a:t>，</a:t>
          </a:r>
          <a:r>
            <a:rPr kumimoji="1" lang="zh-TW" sz="2300" kern="1200" dirty="0">
              <a:solidFill>
                <a:srgbClr val="FF0000"/>
              </a:solidFill>
              <a:latin typeface="標楷體" panose="03000509000000000000" pitchFamily="65" charset="-120"/>
              <a:ea typeface="標楷體" panose="03000509000000000000" pitchFamily="65" charset="-120"/>
            </a:rPr>
            <a:t>以提升學習者的基模（</a:t>
          </a:r>
          <a:r>
            <a:rPr kumimoji="1" lang="en-US" sz="2300" kern="1200" dirty="0">
              <a:solidFill>
                <a:srgbClr val="FF0000"/>
              </a:solidFill>
              <a:latin typeface="標楷體" panose="03000509000000000000" pitchFamily="65" charset="-120"/>
              <a:ea typeface="標楷體" panose="03000509000000000000" pitchFamily="65" charset="-120"/>
            </a:rPr>
            <a:t>schema</a:t>
          </a:r>
          <a:r>
            <a:rPr kumimoji="1" lang="zh-TW" sz="2300" kern="1200" dirty="0">
              <a:solidFill>
                <a:srgbClr val="FF0000"/>
              </a:solidFill>
              <a:latin typeface="標楷體" panose="03000509000000000000" pitchFamily="65" charset="-120"/>
              <a:ea typeface="標楷體" panose="03000509000000000000" pitchFamily="65" charset="-120"/>
            </a:rPr>
            <a:t>）等</a:t>
          </a:r>
          <a:r>
            <a:rPr kumimoji="1" lang="zh-TW" sz="2300" kern="1200" dirty="0">
              <a:latin typeface="標楷體" panose="03000509000000000000" pitchFamily="65" charset="-120"/>
              <a:ea typeface="標楷體" panose="03000509000000000000" pitchFamily="65" charset="-120"/>
            </a:rPr>
            <a:t>。有效基模訓練可以提升學生的學習效果，透過各種策略的應用可以培養學生在學習方面的效能感，進而提高學習效果。</a:t>
          </a:r>
          <a:endParaRPr lang="zh-TW" sz="2300" kern="1200" dirty="0">
            <a:latin typeface="標楷體" panose="03000509000000000000" pitchFamily="65" charset="-120"/>
            <a:ea typeface="標楷體" panose="03000509000000000000" pitchFamily="65" charset="-120"/>
          </a:endParaRPr>
        </a:p>
      </dsp:txBody>
      <dsp:txXfrm>
        <a:off x="0" y="3808734"/>
        <a:ext cx="8856984" cy="126957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CAB4F-3465-4C40-8937-726CDE86A710}">
      <dsp:nvSpPr>
        <dsp:cNvPr id="0" name=""/>
        <dsp:cNvSpPr/>
      </dsp:nvSpPr>
      <dsp:spPr>
        <a:xfrm>
          <a:off x="0" y="1680"/>
          <a:ext cx="8208912" cy="3669046"/>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kumimoji="1" lang="zh-TW" altLang="en-US" sz="3200" kern="1200" dirty="0">
              <a:latin typeface="標楷體" panose="03000509000000000000" pitchFamily="65" charset="-120"/>
              <a:ea typeface="標楷體" panose="03000509000000000000" pitchFamily="65" charset="-120"/>
            </a:rPr>
            <a:t>學習的先備條件讓教學者瞭解學習者「已經知道什麼？」、「已經學過哪些？」的問題。</a:t>
          </a:r>
          <a:endParaRPr kumimoji="1" lang="en-US" altLang="zh-TW" sz="3200" kern="1200" dirty="0">
            <a:latin typeface="標楷體" panose="03000509000000000000" pitchFamily="65" charset="-120"/>
            <a:ea typeface="標楷體" panose="03000509000000000000" pitchFamily="65" charset="-120"/>
          </a:endParaRPr>
        </a:p>
        <a:p>
          <a:pPr marL="0" lvl="0" indent="0" algn="l" defTabSz="1422400" rtl="0">
            <a:lnSpc>
              <a:spcPct val="90000"/>
            </a:lnSpc>
            <a:spcBef>
              <a:spcPct val="0"/>
            </a:spcBef>
            <a:spcAft>
              <a:spcPct val="35000"/>
            </a:spcAft>
            <a:buNone/>
          </a:pPr>
          <a:r>
            <a:rPr kumimoji="1" lang="zh-TW" altLang="en-US" sz="3200" kern="1200" dirty="0">
              <a:latin typeface="標楷體" panose="03000509000000000000" pitchFamily="65" charset="-120"/>
              <a:ea typeface="標楷體" panose="03000509000000000000" pitchFamily="65" charset="-120"/>
            </a:rPr>
            <a:t>有了學習先備條件上的瞭解，教師可以透過各種學習者的心理狀態預測學習歷程可能的各種反應，藉以擬定各種有效的學習策略。</a:t>
          </a:r>
          <a:endParaRPr lang="zh-TW" altLang="en-US" sz="3200" kern="1200" dirty="0">
            <a:latin typeface="標楷體" panose="03000509000000000000" pitchFamily="65" charset="-120"/>
            <a:ea typeface="標楷體" panose="03000509000000000000" pitchFamily="65" charset="-120"/>
          </a:endParaRPr>
        </a:p>
      </dsp:txBody>
      <dsp:txXfrm>
        <a:off x="179108" y="180788"/>
        <a:ext cx="7850696" cy="33108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72F09-1E17-4F14-9299-ED605429394E}">
      <dsp:nvSpPr>
        <dsp:cNvPr id="0" name=""/>
        <dsp:cNvSpPr/>
      </dsp:nvSpPr>
      <dsp:spPr>
        <a:xfrm>
          <a:off x="0" y="0"/>
          <a:ext cx="8928992" cy="11044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tx1"/>
              </a:solidFill>
              <a:latin typeface="標楷體" panose="03000509000000000000" pitchFamily="65" charset="-120"/>
              <a:ea typeface="標楷體" panose="03000509000000000000" pitchFamily="65" charset="-120"/>
            </a:rPr>
            <a:t>1.</a:t>
          </a:r>
          <a:r>
            <a:rPr kumimoji="1" lang="zh-TW" sz="2400" kern="1200" dirty="0">
              <a:solidFill>
                <a:schemeClr val="tx1"/>
              </a:solidFill>
              <a:latin typeface="標楷體" panose="03000509000000000000" pitchFamily="65" charset="-120"/>
              <a:ea typeface="標楷體" panose="03000509000000000000" pitchFamily="65" charset="-120"/>
            </a:rPr>
            <a:t>瞭解學生先備條件的情形</a:t>
          </a:r>
          <a:endParaRPr lang="zh-TW" sz="2400" kern="1200" dirty="0">
            <a:solidFill>
              <a:schemeClr val="tx1"/>
            </a:solidFill>
            <a:latin typeface="標楷體" panose="03000509000000000000" pitchFamily="65" charset="-120"/>
            <a:ea typeface="標楷體" panose="03000509000000000000" pitchFamily="65" charset="-120"/>
          </a:endParaRPr>
        </a:p>
      </dsp:txBody>
      <dsp:txXfrm>
        <a:off x="53916" y="53916"/>
        <a:ext cx="8821160" cy="996648"/>
      </dsp:txXfrm>
    </dsp:sp>
    <dsp:sp modelId="{0FA68195-111F-432B-9A08-F646F581BB27}">
      <dsp:nvSpPr>
        <dsp:cNvPr id="0" name=""/>
        <dsp:cNvSpPr/>
      </dsp:nvSpPr>
      <dsp:spPr>
        <a:xfrm>
          <a:off x="0" y="1270911"/>
          <a:ext cx="8928992" cy="1104480"/>
        </a:xfrm>
        <a:prstGeom prst="roundRect">
          <a:avLst/>
        </a:prstGeom>
        <a:solidFill>
          <a:schemeClr val="accent4">
            <a:hueOff val="903533"/>
            <a:satOff val="14035"/>
            <a:lumOff val="-1045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tx1"/>
              </a:solidFill>
              <a:latin typeface="標楷體" panose="03000509000000000000" pitchFamily="65" charset="-120"/>
              <a:ea typeface="標楷體" panose="03000509000000000000" pitchFamily="65" charset="-120"/>
            </a:rPr>
            <a:t>2.</a:t>
          </a:r>
          <a:r>
            <a:rPr kumimoji="1" lang="zh-TW" sz="2400" kern="1200" dirty="0">
              <a:solidFill>
                <a:schemeClr val="tx1"/>
              </a:solidFill>
              <a:latin typeface="標楷體" panose="03000509000000000000" pitchFamily="65" charset="-120"/>
              <a:ea typeface="標楷體" panose="03000509000000000000" pitchFamily="65" charset="-120"/>
            </a:rPr>
            <a:t>瞭解學生學習不利情況教師在教學前可以透過對學習者先備條件的掌握，瞭解學生在學習上可能產生的挫折感或是沮喪</a:t>
          </a:r>
          <a:endParaRPr lang="zh-TW" sz="2400" kern="1200" dirty="0">
            <a:solidFill>
              <a:schemeClr val="tx1"/>
            </a:solidFill>
            <a:latin typeface="標楷體" panose="03000509000000000000" pitchFamily="65" charset="-120"/>
            <a:ea typeface="標楷體" panose="03000509000000000000" pitchFamily="65" charset="-120"/>
          </a:endParaRPr>
        </a:p>
      </dsp:txBody>
      <dsp:txXfrm>
        <a:off x="53916" y="1324827"/>
        <a:ext cx="8821160" cy="996648"/>
      </dsp:txXfrm>
    </dsp:sp>
    <dsp:sp modelId="{1227FB5A-8AC4-491B-B00C-81CD584B565C}">
      <dsp:nvSpPr>
        <dsp:cNvPr id="0" name=""/>
        <dsp:cNvSpPr/>
      </dsp:nvSpPr>
      <dsp:spPr>
        <a:xfrm>
          <a:off x="0" y="2567055"/>
          <a:ext cx="8928992" cy="1104480"/>
        </a:xfrm>
        <a:prstGeom prst="roundRect">
          <a:avLst/>
        </a:prstGeom>
        <a:solidFill>
          <a:schemeClr val="accent4">
            <a:hueOff val="1807066"/>
            <a:satOff val="28070"/>
            <a:lumOff val="-209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tx1"/>
              </a:solidFill>
              <a:latin typeface="標楷體" panose="03000509000000000000" pitchFamily="65" charset="-120"/>
              <a:ea typeface="標楷體" panose="03000509000000000000" pitchFamily="65" charset="-120"/>
            </a:rPr>
            <a:t>3.</a:t>
          </a:r>
          <a:r>
            <a:rPr kumimoji="1" lang="zh-TW" sz="2400" kern="1200" dirty="0">
              <a:solidFill>
                <a:schemeClr val="tx1"/>
              </a:solidFill>
              <a:latin typeface="標楷體" panose="03000509000000000000" pitchFamily="65" charset="-120"/>
              <a:ea typeface="標楷體" panose="03000509000000000000" pitchFamily="65" charset="-120"/>
            </a:rPr>
            <a:t>確認學生是否需要參與課程</a:t>
          </a:r>
          <a:endParaRPr lang="zh-TW" sz="2400" kern="1200" dirty="0">
            <a:solidFill>
              <a:schemeClr val="tx1"/>
            </a:solidFill>
            <a:latin typeface="標楷體" panose="03000509000000000000" pitchFamily="65" charset="-120"/>
            <a:ea typeface="標楷體" panose="03000509000000000000" pitchFamily="65" charset="-120"/>
          </a:endParaRPr>
        </a:p>
      </dsp:txBody>
      <dsp:txXfrm>
        <a:off x="53916" y="2620971"/>
        <a:ext cx="8821160" cy="996648"/>
      </dsp:txXfrm>
    </dsp:sp>
    <dsp:sp modelId="{C1866A52-E34A-4D20-AF69-C7068AC08266}">
      <dsp:nvSpPr>
        <dsp:cNvPr id="0" name=""/>
        <dsp:cNvSpPr/>
      </dsp:nvSpPr>
      <dsp:spPr>
        <a:xfrm>
          <a:off x="0" y="3838838"/>
          <a:ext cx="8928992" cy="1104480"/>
        </a:xfrm>
        <a:prstGeom prst="roundRect">
          <a:avLst/>
        </a:prstGeom>
        <a:solidFill>
          <a:schemeClr val="accent4">
            <a:hueOff val="2710599"/>
            <a:satOff val="42105"/>
            <a:lumOff val="-3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tx1"/>
              </a:solidFill>
              <a:latin typeface="標楷體" panose="03000509000000000000" pitchFamily="65" charset="-120"/>
              <a:ea typeface="標楷體" panose="03000509000000000000" pitchFamily="65" charset="-120"/>
            </a:rPr>
            <a:t>4.</a:t>
          </a:r>
          <a:r>
            <a:rPr kumimoji="1" lang="zh-TW" sz="2400" kern="1200" dirty="0">
              <a:solidFill>
                <a:schemeClr val="tx1"/>
              </a:solidFill>
              <a:latin typeface="標楷體" panose="03000509000000000000" pitchFamily="65" charset="-120"/>
              <a:ea typeface="標楷體" panose="03000509000000000000" pitchFamily="65" charset="-120"/>
            </a:rPr>
            <a:t>瞭解學習成果標準的擬定</a:t>
          </a:r>
          <a:endParaRPr lang="zh-TW" sz="2400" kern="1200" dirty="0">
            <a:solidFill>
              <a:schemeClr val="tx1"/>
            </a:solidFill>
            <a:latin typeface="標楷體" panose="03000509000000000000" pitchFamily="65" charset="-120"/>
            <a:ea typeface="標楷體" panose="03000509000000000000" pitchFamily="65" charset="-120"/>
          </a:endParaRPr>
        </a:p>
      </dsp:txBody>
      <dsp:txXfrm>
        <a:off x="53916" y="3892754"/>
        <a:ext cx="8821160" cy="9966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D8F98-4597-4BC1-BF52-BC95FDE210BA}">
      <dsp:nvSpPr>
        <dsp:cNvPr id="0" name=""/>
        <dsp:cNvSpPr/>
      </dsp:nvSpPr>
      <dsp:spPr>
        <a:xfrm>
          <a:off x="0" y="288043"/>
          <a:ext cx="8803384" cy="2096640"/>
        </a:xfrm>
        <a:prstGeom prst="roundRect">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zh-TW" sz="2800" kern="1200" dirty="0">
              <a:solidFill>
                <a:schemeClr val="tx1"/>
              </a:solidFill>
              <a:latin typeface="標楷體" panose="03000509000000000000" pitchFamily="65" charset="-120"/>
              <a:ea typeface="標楷體" panose="03000509000000000000" pitchFamily="65" charset="-120"/>
            </a:rPr>
            <a:t>個別照顧策略的運用是教師</a:t>
          </a:r>
          <a:r>
            <a:rPr kumimoji="1" lang="zh-TW" sz="2800" kern="1200" dirty="0">
              <a:solidFill>
                <a:srgbClr val="FF0000"/>
              </a:solidFill>
              <a:latin typeface="標楷體" panose="03000509000000000000" pitchFamily="65" charset="-120"/>
              <a:ea typeface="標楷體" panose="03000509000000000000" pitchFamily="65" charset="-120"/>
            </a:rPr>
            <a:t>提供學生個別照顧的做法</a:t>
          </a:r>
          <a:r>
            <a:rPr kumimoji="1" lang="zh-TW" sz="2800" kern="1200" dirty="0">
              <a:solidFill>
                <a:schemeClr val="tx1"/>
              </a:solidFill>
              <a:latin typeface="標楷體" panose="03000509000000000000" pitchFamily="65" charset="-120"/>
              <a:ea typeface="標楷體" panose="03000509000000000000" pitchFamily="65" charset="-120"/>
            </a:rPr>
            <a:t>，依據學生的先備條件，為學生調整教學內容、教學速度、教學策略與教學方法等。引導學生在學習歷程中，針對各類學習單元與學習概念，採用個別照顧的做法。</a:t>
          </a:r>
          <a:endParaRPr lang="zh-TW" sz="2800" kern="1200" dirty="0">
            <a:solidFill>
              <a:schemeClr val="tx1"/>
            </a:solidFill>
            <a:latin typeface="標楷體" panose="03000509000000000000" pitchFamily="65" charset="-120"/>
            <a:ea typeface="標楷體" panose="03000509000000000000" pitchFamily="65" charset="-120"/>
          </a:endParaRPr>
        </a:p>
      </dsp:txBody>
      <dsp:txXfrm>
        <a:off x="102350" y="390393"/>
        <a:ext cx="8598684" cy="1891940"/>
      </dsp:txXfrm>
    </dsp:sp>
    <dsp:sp modelId="{B1419F51-357B-4DED-ABE8-667A06F74361}">
      <dsp:nvSpPr>
        <dsp:cNvPr id="0" name=""/>
        <dsp:cNvSpPr/>
      </dsp:nvSpPr>
      <dsp:spPr>
        <a:xfrm>
          <a:off x="0" y="2880317"/>
          <a:ext cx="8803384" cy="2096640"/>
        </a:xfrm>
        <a:prstGeom prst="roundRect">
          <a:avLst/>
        </a:prstGeom>
        <a:solidFill>
          <a:schemeClr val="accent6">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zh-TW" sz="2800" kern="1200" dirty="0">
              <a:solidFill>
                <a:schemeClr val="tx1"/>
              </a:solidFill>
              <a:latin typeface="標楷體" panose="03000509000000000000" pitchFamily="65" charset="-120"/>
              <a:ea typeface="標楷體" panose="03000509000000000000" pitchFamily="65" charset="-120"/>
            </a:rPr>
            <a:t>個別照顧策略的方式通常包括</a:t>
          </a:r>
          <a:r>
            <a:rPr kumimoji="1" lang="zh-TW" sz="2800" kern="1200" dirty="0">
              <a:solidFill>
                <a:srgbClr val="FF0000"/>
              </a:solidFill>
              <a:latin typeface="標楷體" panose="03000509000000000000" pitchFamily="65" charset="-120"/>
              <a:ea typeface="標楷體" panose="03000509000000000000" pitchFamily="65" charset="-120"/>
            </a:rPr>
            <a:t>個別指導、同儕指導</a:t>
          </a:r>
          <a:r>
            <a:rPr kumimoji="1" lang="zh-TW" sz="2800" kern="1200" dirty="0">
              <a:solidFill>
                <a:schemeClr val="tx1"/>
              </a:solidFill>
              <a:latin typeface="標楷體" panose="03000509000000000000" pitchFamily="65" charset="-120"/>
              <a:ea typeface="標楷體" panose="03000509000000000000" pitchFamily="65" charset="-120"/>
            </a:rPr>
            <a:t>等。教學者可以</a:t>
          </a:r>
          <a:r>
            <a:rPr kumimoji="1" lang="zh-TW" sz="2800" kern="1200" dirty="0">
              <a:solidFill>
                <a:srgbClr val="FF0000"/>
              </a:solidFill>
              <a:latin typeface="標楷體" panose="03000509000000000000" pitchFamily="65" charset="-120"/>
              <a:ea typeface="標楷體" panose="03000509000000000000" pitchFamily="65" charset="-120"/>
            </a:rPr>
            <a:t>訓練教學助理</a:t>
          </a:r>
          <a:r>
            <a:rPr kumimoji="1" lang="zh-TW" sz="2800" kern="1200" dirty="0">
              <a:solidFill>
                <a:schemeClr val="tx1"/>
              </a:solidFill>
              <a:latin typeface="標楷體" panose="03000509000000000000" pitchFamily="65" charset="-120"/>
              <a:ea typeface="標楷體" panose="03000509000000000000" pitchFamily="65" charset="-120"/>
            </a:rPr>
            <a:t>，協助教學者進行教學指導工作，採用個別照顧方式協助學習者進行學習活動。</a:t>
          </a:r>
          <a:endParaRPr lang="zh-TW" sz="2800" kern="1200" dirty="0">
            <a:solidFill>
              <a:schemeClr val="tx1"/>
            </a:solidFill>
            <a:latin typeface="標楷體" panose="03000509000000000000" pitchFamily="65" charset="-120"/>
            <a:ea typeface="標楷體" panose="03000509000000000000" pitchFamily="65" charset="-120"/>
          </a:endParaRPr>
        </a:p>
      </dsp:txBody>
      <dsp:txXfrm>
        <a:off x="102350" y="2982667"/>
        <a:ext cx="8598684" cy="18919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946D9-039D-4087-A997-424D68C6D273}">
      <dsp:nvSpPr>
        <dsp:cNvPr id="0" name=""/>
        <dsp:cNvSpPr/>
      </dsp:nvSpPr>
      <dsp:spPr>
        <a:xfrm>
          <a:off x="0" y="992"/>
          <a:ext cx="8784977" cy="4127449"/>
        </a:xfrm>
        <a:prstGeom prst="roundRect">
          <a:avLst/>
        </a:prstGeom>
        <a:solidFill>
          <a:schemeClr val="accent2">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zh-TW" altLang="en-US" sz="2600" kern="1200" dirty="0">
              <a:solidFill>
                <a:schemeClr val="tx1"/>
              </a:solidFill>
              <a:latin typeface="標楷體"/>
              <a:ea typeface="標楷體"/>
            </a:rPr>
            <a:t>●</a:t>
          </a:r>
          <a:r>
            <a:rPr kumimoji="1" lang="zh-TW" altLang="en-US" sz="2600" kern="1200" dirty="0">
              <a:solidFill>
                <a:schemeClr val="tx1"/>
              </a:solidFill>
              <a:latin typeface="標楷體" panose="03000509000000000000" pitchFamily="65" charset="-120"/>
              <a:ea typeface="標楷體" panose="03000509000000000000" pitchFamily="65" charset="-120"/>
            </a:rPr>
            <a:t>複習活動往往是被忽略的一環。教師引導學生進行全班</a:t>
          </a:r>
          <a:r>
            <a:rPr kumimoji="1" lang="zh-TW" altLang="en-US" sz="2600" kern="1200" dirty="0">
              <a:solidFill>
                <a:srgbClr val="FF0000"/>
              </a:solidFill>
              <a:latin typeface="標楷體" panose="03000509000000000000" pitchFamily="65" charset="-120"/>
              <a:ea typeface="標楷體" panose="03000509000000000000" pitchFamily="65" charset="-120"/>
            </a:rPr>
            <a:t>共同複習的主要目的在於讓學習者瞭解最重要的先備知識，重要的先備知識進行學習上的組織</a:t>
          </a:r>
          <a:endParaRPr kumimoji="1" lang="en-US" altLang="zh-TW" sz="2600" kern="1200" dirty="0">
            <a:solidFill>
              <a:srgbClr val="FF0000"/>
            </a:solidFill>
            <a:latin typeface="標楷體" panose="03000509000000000000" pitchFamily="65" charset="-120"/>
            <a:ea typeface="標楷體" panose="03000509000000000000" pitchFamily="65" charset="-120"/>
          </a:endParaRPr>
        </a:p>
        <a:p>
          <a:pPr marL="0" lvl="0" indent="0" algn="l" defTabSz="1155700" rtl="0">
            <a:lnSpc>
              <a:spcPct val="90000"/>
            </a:lnSpc>
            <a:spcBef>
              <a:spcPct val="0"/>
            </a:spcBef>
            <a:spcAft>
              <a:spcPct val="35000"/>
            </a:spcAft>
            <a:buNone/>
          </a:pPr>
          <a:r>
            <a:rPr kumimoji="1" lang="zh-TW" altLang="zh-TW" sz="2600" kern="1200" dirty="0">
              <a:solidFill>
                <a:srgbClr val="FF0000"/>
              </a:solidFill>
              <a:latin typeface="標楷體" panose="03000509000000000000" pitchFamily="65" charset="-120"/>
              <a:ea typeface="標楷體" panose="03000509000000000000" pitchFamily="65" charset="-120"/>
            </a:rPr>
            <a:t>●</a:t>
          </a:r>
          <a:r>
            <a:rPr kumimoji="1" lang="zh-TW" altLang="en-US" sz="2600" kern="1200" dirty="0">
              <a:solidFill>
                <a:schemeClr val="tx1"/>
              </a:solidFill>
              <a:latin typeface="標楷體" panose="03000509000000000000" pitchFamily="65" charset="-120"/>
              <a:ea typeface="標楷體" panose="03000509000000000000" pitchFamily="65" charset="-120"/>
            </a:rPr>
            <a:t>可以避免學生因為缺乏先備條件而對新的學習失去興趣、進而產生學習上的挫折。</a:t>
          </a:r>
          <a:endParaRPr kumimoji="1" lang="en-US" altLang="zh-TW" sz="2600" kern="1200" dirty="0">
            <a:solidFill>
              <a:schemeClr val="tx1"/>
            </a:solidFill>
            <a:latin typeface="標楷體" panose="03000509000000000000" pitchFamily="65" charset="-120"/>
            <a:ea typeface="標楷體" panose="03000509000000000000" pitchFamily="65" charset="-120"/>
          </a:endParaRPr>
        </a:p>
        <a:p>
          <a:pPr marL="0" lvl="0" indent="0" algn="l" defTabSz="1155700" rtl="0">
            <a:lnSpc>
              <a:spcPct val="90000"/>
            </a:lnSpc>
            <a:spcBef>
              <a:spcPct val="0"/>
            </a:spcBef>
            <a:spcAft>
              <a:spcPct val="35000"/>
            </a:spcAft>
            <a:buNone/>
          </a:pPr>
          <a:r>
            <a:rPr kumimoji="1" lang="zh-TW" altLang="zh-TW" sz="2600" kern="1200" dirty="0">
              <a:solidFill>
                <a:schemeClr val="tx1"/>
              </a:solidFill>
              <a:latin typeface="標楷體" panose="03000509000000000000" pitchFamily="65" charset="-120"/>
              <a:ea typeface="標楷體" panose="03000509000000000000" pitchFamily="65" charset="-120"/>
            </a:rPr>
            <a:t>●</a:t>
          </a:r>
          <a:r>
            <a:rPr kumimoji="1" lang="zh-TW" altLang="en-US" sz="2600" kern="1200" dirty="0">
              <a:solidFill>
                <a:schemeClr val="tx1"/>
              </a:solidFill>
              <a:latin typeface="標楷體" panose="03000509000000000000" pitchFamily="65" charset="-120"/>
              <a:ea typeface="標楷體" panose="03000509000000000000" pitchFamily="65" charset="-120"/>
            </a:rPr>
            <a:t>教師在引導全班進行共同複習時，可以趁機讓學生瞭解先備知識的重要性，進而將學習概念與原理原則作有效的組織。</a:t>
          </a:r>
          <a:endParaRPr kumimoji="1" lang="en-US" altLang="zh-TW" sz="2600" kern="1200" dirty="0">
            <a:solidFill>
              <a:schemeClr val="tx1"/>
            </a:solidFill>
            <a:latin typeface="標楷體" panose="03000509000000000000" pitchFamily="65" charset="-120"/>
            <a:ea typeface="標楷體" panose="03000509000000000000" pitchFamily="65" charset="-120"/>
          </a:endParaRPr>
        </a:p>
        <a:p>
          <a:pPr marL="0" lvl="0" indent="0" algn="l" defTabSz="1155700" rtl="0">
            <a:lnSpc>
              <a:spcPct val="90000"/>
            </a:lnSpc>
            <a:spcBef>
              <a:spcPct val="0"/>
            </a:spcBef>
            <a:spcAft>
              <a:spcPct val="35000"/>
            </a:spcAft>
            <a:buNone/>
          </a:pPr>
          <a:r>
            <a:rPr kumimoji="1" lang="zh-TW" altLang="en-US" sz="2600" kern="1200" dirty="0">
              <a:solidFill>
                <a:schemeClr val="tx1"/>
              </a:solidFill>
              <a:latin typeface="標楷體" panose="03000509000000000000" pitchFamily="65" charset="-120"/>
              <a:ea typeface="標楷體" panose="03000509000000000000" pitchFamily="65" charset="-120"/>
            </a:rPr>
            <a:t>如果全班的先備知識有不足的部分，教師也應作適當的處理。</a:t>
          </a:r>
          <a:endParaRPr lang="zh-TW" altLang="en-US" sz="2600" kern="1200" dirty="0">
            <a:solidFill>
              <a:schemeClr val="tx1"/>
            </a:solidFill>
            <a:latin typeface="標楷體" panose="03000509000000000000" pitchFamily="65" charset="-120"/>
            <a:ea typeface="標楷體" panose="03000509000000000000" pitchFamily="65" charset="-120"/>
          </a:endParaRPr>
        </a:p>
      </dsp:txBody>
      <dsp:txXfrm>
        <a:off x="201485" y="202477"/>
        <a:ext cx="8382007" cy="3724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6AD1A-6D8F-4AB4-B328-AB499D33A9A5}">
      <dsp:nvSpPr>
        <dsp:cNvPr id="0" name=""/>
        <dsp:cNvSpPr/>
      </dsp:nvSpPr>
      <dsp:spPr>
        <a:xfrm>
          <a:off x="0" y="2390"/>
          <a:ext cx="8856984" cy="0"/>
        </a:xfrm>
        <a:prstGeom prst="lin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947DA2E-ECFB-4B8F-910B-C6BB87C3E82E}">
      <dsp:nvSpPr>
        <dsp:cNvPr id="0" name=""/>
        <dsp:cNvSpPr/>
      </dsp:nvSpPr>
      <dsp:spPr>
        <a:xfrm>
          <a:off x="0" y="2390"/>
          <a:ext cx="8856984" cy="163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1.</a:t>
          </a:r>
          <a:r>
            <a:rPr lang="zh-TW" altLang="en-US" sz="2400" kern="1200" dirty="0">
              <a:solidFill>
                <a:srgbClr val="FF0000"/>
              </a:solidFill>
              <a:latin typeface="標楷體" panose="03000509000000000000" pitchFamily="65" charset="-120"/>
              <a:ea typeface="標楷體" panose="03000509000000000000" pitchFamily="65" charset="-120"/>
            </a:rPr>
            <a:t>人格通常指的是個性</a:t>
          </a:r>
          <a:r>
            <a:rPr lang="zh-TW" altLang="en-US" sz="2400" kern="1200" dirty="0">
              <a:latin typeface="標楷體" panose="03000509000000000000" pitchFamily="65" charset="-120"/>
              <a:ea typeface="標楷體" panose="03000509000000000000" pitchFamily="65" charset="-120"/>
            </a:rPr>
            <a:t>，指一個人所具有的各項比較重要的和相當持久的心理特徵的總和。一般而言，人格特質包括個體的所思、所感、所言、所行等方面的趨向。</a:t>
          </a:r>
          <a:endParaRPr lang="zh-TW" sz="2400" kern="1200" dirty="0">
            <a:latin typeface="標楷體" panose="03000509000000000000" pitchFamily="65" charset="-120"/>
            <a:ea typeface="標楷體" panose="03000509000000000000" pitchFamily="65" charset="-120"/>
          </a:endParaRPr>
        </a:p>
      </dsp:txBody>
      <dsp:txXfrm>
        <a:off x="0" y="2390"/>
        <a:ext cx="8856984" cy="1630587"/>
      </dsp:txXfrm>
    </dsp:sp>
    <dsp:sp modelId="{C7EBD12F-F6B2-4D55-8F33-99914C4F04D8}">
      <dsp:nvSpPr>
        <dsp:cNvPr id="0" name=""/>
        <dsp:cNvSpPr/>
      </dsp:nvSpPr>
      <dsp:spPr>
        <a:xfrm>
          <a:off x="0" y="1632978"/>
          <a:ext cx="8856984" cy="0"/>
        </a:xfrm>
        <a:prstGeom prst="line">
          <a:avLst/>
        </a:prstGeom>
        <a:gradFill rotWithShape="0">
          <a:gsLst>
            <a:gs pos="0">
              <a:schemeClr val="accent3">
                <a:hueOff val="-1879254"/>
                <a:satOff val="-17007"/>
                <a:lumOff val="7647"/>
                <a:alphaOff val="0"/>
                <a:tint val="50000"/>
                <a:satMod val="300000"/>
              </a:schemeClr>
            </a:gs>
            <a:gs pos="35000">
              <a:schemeClr val="accent3">
                <a:hueOff val="-1879254"/>
                <a:satOff val="-17007"/>
                <a:lumOff val="7647"/>
                <a:alphaOff val="0"/>
                <a:tint val="37000"/>
                <a:satMod val="300000"/>
              </a:schemeClr>
            </a:gs>
            <a:gs pos="100000">
              <a:schemeClr val="accent3">
                <a:hueOff val="-1879254"/>
                <a:satOff val="-17007"/>
                <a:lumOff val="7647"/>
                <a:alphaOff val="0"/>
                <a:tint val="15000"/>
                <a:satMod val="350000"/>
              </a:schemeClr>
            </a:gs>
          </a:gsLst>
          <a:lin ang="16200000" scaled="1"/>
        </a:gradFill>
        <a:ln w="9525" cap="flat" cmpd="sng" algn="ctr">
          <a:solidFill>
            <a:schemeClr val="accent3">
              <a:hueOff val="-1879254"/>
              <a:satOff val="-17007"/>
              <a:lumOff val="764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BC2959C-4252-4865-AF70-34E111762309}">
      <dsp:nvSpPr>
        <dsp:cNvPr id="0" name=""/>
        <dsp:cNvSpPr/>
      </dsp:nvSpPr>
      <dsp:spPr>
        <a:xfrm>
          <a:off x="0" y="1632978"/>
          <a:ext cx="8856984" cy="163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2.</a:t>
          </a:r>
          <a:r>
            <a:rPr lang="zh-TW" altLang="en-US" sz="2400" kern="1200" dirty="0">
              <a:latin typeface="標楷體" panose="03000509000000000000" pitchFamily="65" charset="-120"/>
              <a:ea typeface="標楷體" panose="03000509000000000000" pitchFamily="65" charset="-120"/>
            </a:rPr>
            <a:t>性別、年齡、經驗、價值觀、態度、興趣、需求和焦慮等對人格特質產生正負面的影響。進而影響學習。</a:t>
          </a:r>
        </a:p>
      </dsp:txBody>
      <dsp:txXfrm>
        <a:off x="0" y="1632978"/>
        <a:ext cx="8856984" cy="1630587"/>
      </dsp:txXfrm>
    </dsp:sp>
    <dsp:sp modelId="{AC3AB95D-E2BC-4359-8DF9-76382CB20FBC}">
      <dsp:nvSpPr>
        <dsp:cNvPr id="0" name=""/>
        <dsp:cNvSpPr/>
      </dsp:nvSpPr>
      <dsp:spPr>
        <a:xfrm>
          <a:off x="0" y="3263565"/>
          <a:ext cx="8856984" cy="0"/>
        </a:xfrm>
        <a:prstGeom prst="line">
          <a:avLst/>
        </a:prstGeom>
        <a:gradFill rotWithShape="0">
          <a:gsLst>
            <a:gs pos="0">
              <a:schemeClr val="accent3">
                <a:hueOff val="-3758508"/>
                <a:satOff val="-34013"/>
                <a:lumOff val="15294"/>
                <a:alphaOff val="0"/>
                <a:tint val="50000"/>
                <a:satMod val="300000"/>
              </a:schemeClr>
            </a:gs>
            <a:gs pos="35000">
              <a:schemeClr val="accent3">
                <a:hueOff val="-3758508"/>
                <a:satOff val="-34013"/>
                <a:lumOff val="15294"/>
                <a:alphaOff val="0"/>
                <a:tint val="37000"/>
                <a:satMod val="300000"/>
              </a:schemeClr>
            </a:gs>
            <a:gs pos="100000">
              <a:schemeClr val="accent3">
                <a:hueOff val="-3758508"/>
                <a:satOff val="-34013"/>
                <a:lumOff val="15294"/>
                <a:alphaOff val="0"/>
                <a:tint val="15000"/>
                <a:satMod val="350000"/>
              </a:schemeClr>
            </a:gs>
          </a:gsLst>
          <a:lin ang="16200000" scaled="1"/>
        </a:gradFill>
        <a:ln w="9525" cap="flat" cmpd="sng" algn="ctr">
          <a:solidFill>
            <a:schemeClr val="accent3">
              <a:hueOff val="-3758508"/>
              <a:satOff val="-34013"/>
              <a:lumOff val="15294"/>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EAEA353-5202-4569-8DE6-C0853DC39186}">
      <dsp:nvSpPr>
        <dsp:cNvPr id="0" name=""/>
        <dsp:cNvSpPr/>
      </dsp:nvSpPr>
      <dsp:spPr>
        <a:xfrm>
          <a:off x="0" y="3263565"/>
          <a:ext cx="8856984" cy="163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EX:</a:t>
          </a:r>
          <a:r>
            <a:rPr lang="zh-TW" altLang="en-US" sz="2400" kern="1200" dirty="0">
              <a:latin typeface="標楷體" panose="03000509000000000000" pitchFamily="65" charset="-120"/>
              <a:ea typeface="標楷體" panose="03000509000000000000" pitchFamily="65" charset="-120"/>
            </a:rPr>
            <a:t>人格特質的分類通常包括</a:t>
          </a:r>
          <a:r>
            <a:rPr lang="zh-TW" altLang="en-US" sz="2400" kern="1200" dirty="0">
              <a:solidFill>
                <a:srgbClr val="FF0000"/>
              </a:solidFill>
              <a:latin typeface="標楷體" panose="03000509000000000000" pitchFamily="65" charset="-120"/>
              <a:ea typeface="標楷體" panose="03000509000000000000" pitchFamily="65" charset="-120"/>
            </a:rPr>
            <a:t>焦慮程度與內外向</a:t>
          </a:r>
          <a:r>
            <a:rPr lang="zh-TW" altLang="en-US" sz="2400" kern="1200" dirty="0">
              <a:latin typeface="標楷體" panose="03000509000000000000" pitchFamily="65" charset="-120"/>
              <a:ea typeface="標楷體" panose="03000509000000000000" pitchFamily="65" charset="-120"/>
            </a:rPr>
            <a:t>兩種類型。高度焦慮的學生通常自我要求較高，無法因應外在的壓力而產生自然的轉機。</a:t>
          </a:r>
        </a:p>
      </dsp:txBody>
      <dsp:txXfrm>
        <a:off x="0" y="3263565"/>
        <a:ext cx="8856984" cy="1630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B7AD2-49E8-4660-AF37-494DC99AE395}">
      <dsp:nvSpPr>
        <dsp:cNvPr id="0" name=""/>
        <dsp:cNvSpPr/>
      </dsp:nvSpPr>
      <dsp:spPr>
        <a:xfrm>
          <a:off x="0" y="221514"/>
          <a:ext cx="8229600" cy="772558"/>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TW" altLang="en-US" sz="2400" b="1" kern="1200" dirty="0">
              <a:latin typeface="標楷體" panose="03000509000000000000" pitchFamily="65" charset="-120"/>
              <a:ea typeface="標楷體" panose="03000509000000000000" pitchFamily="65" charset="-120"/>
            </a:rPr>
            <a:t>（一）依據學習特性進行教學設計</a:t>
          </a:r>
          <a:endParaRPr lang="zh-TW" altLang="en-US" sz="2400" kern="1200" dirty="0">
            <a:latin typeface="標楷體" panose="03000509000000000000" pitchFamily="65" charset="-120"/>
            <a:ea typeface="標楷體" panose="03000509000000000000" pitchFamily="65" charset="-120"/>
          </a:endParaRPr>
        </a:p>
      </dsp:txBody>
      <dsp:txXfrm>
        <a:off x="37713" y="259227"/>
        <a:ext cx="8154174" cy="697132"/>
      </dsp:txXfrm>
    </dsp:sp>
    <dsp:sp modelId="{F5A5DBDB-DF46-4612-9D32-6A87369665C9}">
      <dsp:nvSpPr>
        <dsp:cNvPr id="0" name=""/>
        <dsp:cNvSpPr/>
      </dsp:nvSpPr>
      <dsp:spPr>
        <a:xfrm>
          <a:off x="0" y="1084091"/>
          <a:ext cx="8229600" cy="151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TW" altLang="en-US" sz="2400" b="1" kern="1200" dirty="0">
              <a:latin typeface="標楷體" panose="03000509000000000000" pitchFamily="65" charset="-120"/>
              <a:ea typeface="標楷體" panose="03000509000000000000" pitchFamily="65" charset="-120"/>
            </a:rPr>
            <a:t>在教學前（指教學計畫階段）可以依據學習者的各種特性，擬定各種適性的教學活動，選擇教學媒體和各種教學資源。考量學習者的特性，可以針對教學活動進行預估，瞭解學習者可能的反應，減少修正教學計畫的機會。</a:t>
          </a:r>
        </a:p>
      </dsp:txBody>
      <dsp:txXfrm>
        <a:off x="0" y="1084091"/>
        <a:ext cx="8229600" cy="1513687"/>
      </dsp:txXfrm>
    </dsp:sp>
    <dsp:sp modelId="{427C271B-B347-4F2D-9996-ED13638C9D9C}">
      <dsp:nvSpPr>
        <dsp:cNvPr id="0" name=""/>
        <dsp:cNvSpPr/>
      </dsp:nvSpPr>
      <dsp:spPr>
        <a:xfrm>
          <a:off x="0" y="2597779"/>
          <a:ext cx="8229600" cy="868235"/>
        </a:xfrm>
        <a:prstGeom prst="roundRect">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TW" altLang="en-US" sz="2400" b="1" kern="1200" dirty="0">
              <a:latin typeface="標楷體" panose="03000509000000000000" pitchFamily="65" charset="-120"/>
              <a:ea typeface="標楷體" panose="03000509000000000000" pitchFamily="65" charset="-120"/>
            </a:rPr>
            <a:t>　（二）依據學習特性選擇教學方法</a:t>
          </a:r>
        </a:p>
      </dsp:txBody>
      <dsp:txXfrm>
        <a:off x="42384" y="2640163"/>
        <a:ext cx="8144832" cy="783467"/>
      </dsp:txXfrm>
    </dsp:sp>
    <dsp:sp modelId="{8E5BA66A-865D-4AF8-BFC3-FB62A77017EC}">
      <dsp:nvSpPr>
        <dsp:cNvPr id="0" name=""/>
        <dsp:cNvSpPr/>
      </dsp:nvSpPr>
      <dsp:spPr>
        <a:xfrm>
          <a:off x="0" y="3466014"/>
          <a:ext cx="8229600"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TW" altLang="en-US" sz="2400" b="1" kern="1200" dirty="0">
              <a:latin typeface="標楷體" panose="03000509000000000000" pitchFamily="65" charset="-120"/>
              <a:ea typeface="標楷體" panose="03000509000000000000" pitchFamily="65" charset="-120"/>
            </a:rPr>
            <a:t>教師在教學方法的選擇時，如果可以立基於在學生愉快的學習上，考慮學習者的個別差異，以學習者的特性選擇教學的方法，則教學活動的進行勢必可以迎合學習者的特質，提高教學成效。有關依學習者特性而選擇的教學方法如表</a:t>
          </a:r>
          <a:r>
            <a:rPr lang="en-US" altLang="en-US" sz="2400" b="1" kern="1200" dirty="0">
              <a:latin typeface="標楷體" panose="03000509000000000000" pitchFamily="65" charset="-120"/>
              <a:ea typeface="標楷體" panose="03000509000000000000" pitchFamily="65" charset="-120"/>
            </a:rPr>
            <a:t>2-1</a:t>
          </a:r>
          <a:r>
            <a:rPr lang="zh-TW" altLang="en-US" sz="2400" b="1" kern="1200" dirty="0">
              <a:latin typeface="標楷體" panose="03000509000000000000" pitchFamily="65" charset="-120"/>
              <a:ea typeface="標楷體" panose="03000509000000000000" pitchFamily="65" charset="-120"/>
            </a:rPr>
            <a:t>。</a:t>
          </a:r>
        </a:p>
      </dsp:txBody>
      <dsp:txXfrm>
        <a:off x="0" y="3466014"/>
        <a:ext cx="8229600" cy="1883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6D6DF-4CC4-4F93-870C-F9B798663448}">
      <dsp:nvSpPr>
        <dsp:cNvPr id="0" name=""/>
        <dsp:cNvSpPr/>
      </dsp:nvSpPr>
      <dsp:spPr>
        <a:xfrm rot="10800000">
          <a:off x="78166" y="3281"/>
          <a:ext cx="8987667" cy="1770935"/>
        </a:xfrm>
        <a:prstGeom prst="homePlate">
          <a:avLst/>
        </a:prstGeom>
        <a:solidFill>
          <a:schemeClr val="accent2"/>
        </a:solidFill>
        <a:ln w="25400" cap="flat" cmpd="sng" algn="ctr">
          <a:solidFill>
            <a:srgbClr val="002060"/>
          </a:solidFill>
          <a:prstDash val="solid"/>
        </a:ln>
        <a:effectLst/>
        <a:scene3d>
          <a:camera prst="orthographicFront">
            <a:rot lat="0" lon="0" rev="0"/>
          </a:camera>
          <a:lightRig rig="contrasting" dir="t">
            <a:rot lat="0" lon="0" rev="12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780933" tIns="95250" rIns="177800" bIns="95250" numCol="1" spcCol="1270" anchor="ctr" anchorCtr="0">
          <a:noAutofit/>
        </a:bodyPr>
        <a:lstStyle/>
        <a:p>
          <a:pPr marL="0" lvl="0" indent="0" algn="l" defTabSz="1111250" rtl="0">
            <a:lnSpc>
              <a:spcPct val="90000"/>
            </a:lnSpc>
            <a:spcBef>
              <a:spcPct val="0"/>
            </a:spcBef>
            <a:spcAft>
              <a:spcPct val="35000"/>
            </a:spcAft>
            <a:buNone/>
          </a:pPr>
          <a:r>
            <a:rPr kumimoji="1" lang="en-US" sz="2500" kern="1200" dirty="0">
              <a:solidFill>
                <a:schemeClr val="tx1"/>
              </a:solidFill>
              <a:latin typeface="標楷體" panose="03000509000000000000" pitchFamily="65" charset="-120"/>
              <a:ea typeface="標楷體" panose="03000509000000000000" pitchFamily="65" charset="-120"/>
            </a:rPr>
            <a:t>1.</a:t>
          </a:r>
          <a:r>
            <a:rPr kumimoji="1" lang="zh-TW" sz="2500" kern="1200" dirty="0">
              <a:solidFill>
                <a:schemeClr val="tx1"/>
              </a:solidFill>
              <a:latin typeface="標楷體" panose="03000509000000000000" pitchFamily="65" charset="-120"/>
              <a:ea typeface="標楷體" panose="03000509000000000000" pitchFamily="65" charset="-120"/>
            </a:rPr>
            <a:t>教師教學反省活動是教師在教學結束之後，依據各種教學中所呈現的線索，考慮實際教學上的需要，進行專業性的反省思考與評鑑，並形成新的教學計畫。</a:t>
          </a:r>
          <a:endParaRPr lang="zh-TW" sz="2500" kern="1200" dirty="0">
            <a:solidFill>
              <a:schemeClr val="tx1"/>
            </a:solidFill>
            <a:latin typeface="標楷體" panose="03000509000000000000" pitchFamily="65" charset="-120"/>
            <a:ea typeface="標楷體" panose="03000509000000000000" pitchFamily="65" charset="-120"/>
          </a:endParaRPr>
        </a:p>
      </dsp:txBody>
      <dsp:txXfrm rot="10800000">
        <a:off x="520900" y="3281"/>
        <a:ext cx="8544933" cy="1770935"/>
      </dsp:txXfrm>
    </dsp:sp>
    <dsp:sp modelId="{F449FAC5-6A95-414C-AE92-56037370B91E}">
      <dsp:nvSpPr>
        <dsp:cNvPr id="0" name=""/>
        <dsp:cNvSpPr/>
      </dsp:nvSpPr>
      <dsp:spPr>
        <a:xfrm>
          <a:off x="0" y="78130"/>
          <a:ext cx="1128280" cy="1393850"/>
        </a:xfrm>
        <a:prstGeom prst="cloud">
          <a:avLst/>
        </a:prstGeom>
        <a:solidFill>
          <a:schemeClr val="accent5">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4E223FD-B497-4E54-9CE1-C2D7C8172270}">
      <dsp:nvSpPr>
        <dsp:cNvPr id="0" name=""/>
        <dsp:cNvSpPr/>
      </dsp:nvSpPr>
      <dsp:spPr>
        <a:xfrm rot="10800000">
          <a:off x="78166" y="2302854"/>
          <a:ext cx="8987667" cy="1770935"/>
        </a:xfrm>
        <a:prstGeom prst="homePlate">
          <a:avLst/>
        </a:prstGeom>
        <a:solidFill>
          <a:schemeClr val="tx2">
            <a:lumMod val="20000"/>
            <a:lumOff val="80000"/>
          </a:schemeClr>
        </a:solidFill>
        <a:ln w="25400" cap="flat" cmpd="sng" algn="ctr">
          <a:solidFill>
            <a:srgbClr val="463500"/>
          </a:solidFill>
          <a:prstDash val="solid"/>
        </a:ln>
        <a:effectLst/>
        <a:scene3d>
          <a:camera prst="orthographicFront">
            <a:rot lat="0" lon="0" rev="0"/>
          </a:camera>
          <a:lightRig rig="contrasting" dir="t">
            <a:rot lat="0" lon="0" rev="12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780933" tIns="91440" rIns="170688"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tx1"/>
              </a:solidFill>
              <a:latin typeface="標楷體" panose="03000509000000000000" pitchFamily="65" charset="-120"/>
              <a:ea typeface="標楷體" panose="03000509000000000000" pitchFamily="65" charset="-120"/>
            </a:rPr>
            <a:t>2.</a:t>
          </a:r>
          <a:r>
            <a:rPr kumimoji="1" lang="zh-TW" sz="2400" kern="1200" dirty="0">
              <a:solidFill>
                <a:schemeClr val="tx1"/>
              </a:solidFill>
              <a:latin typeface="標楷體" panose="03000509000000000000" pitchFamily="65" charset="-120"/>
              <a:ea typeface="標楷體" panose="03000509000000000000" pitchFamily="65" charset="-120"/>
            </a:rPr>
            <a:t>教師在反省教學活動時，應該以學習者特性作為教學反省的主要線索，如此，有助於教師瞭解學生在學習之後，需要那些專業方面的協助和補救，並進而擬定補救方案。</a:t>
          </a:r>
          <a:endParaRPr lang="zh-TW" sz="2400" kern="1200" dirty="0">
            <a:solidFill>
              <a:schemeClr val="tx1"/>
            </a:solidFill>
            <a:latin typeface="標楷體" panose="03000509000000000000" pitchFamily="65" charset="-120"/>
            <a:ea typeface="標楷體" panose="03000509000000000000" pitchFamily="65" charset="-120"/>
          </a:endParaRPr>
        </a:p>
      </dsp:txBody>
      <dsp:txXfrm rot="10800000">
        <a:off x="520900" y="2302854"/>
        <a:ext cx="8544933" cy="1770935"/>
      </dsp:txXfrm>
    </dsp:sp>
    <dsp:sp modelId="{B1BCC6FB-9219-4540-B03A-55F7085DAAE4}">
      <dsp:nvSpPr>
        <dsp:cNvPr id="0" name=""/>
        <dsp:cNvSpPr/>
      </dsp:nvSpPr>
      <dsp:spPr>
        <a:xfrm>
          <a:off x="0" y="2489635"/>
          <a:ext cx="1168056" cy="1318815"/>
        </a:xfrm>
        <a:prstGeom prst="cloud">
          <a:avLst/>
        </a:prstGeom>
        <a:solidFill>
          <a:schemeClr val="accent5">
            <a:tint val="50000"/>
            <a:hueOff val="9716545"/>
            <a:satOff val="-59953"/>
            <a:lumOff val="-3058"/>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5631F-F17E-4972-A6E6-AD1B8C919E8E}">
      <dsp:nvSpPr>
        <dsp:cNvPr id="0" name=""/>
        <dsp:cNvSpPr/>
      </dsp:nvSpPr>
      <dsp:spPr>
        <a:xfrm>
          <a:off x="0" y="432576"/>
          <a:ext cx="8424936" cy="1216800"/>
        </a:xfrm>
        <a:prstGeom prst="roundRect">
          <a:avLst/>
        </a:prstGeom>
        <a:gradFill rotWithShape="0">
          <a:gsLst>
            <a:gs pos="0">
              <a:schemeClr val="accent6">
                <a:alpha val="90000"/>
                <a:hueOff val="0"/>
                <a:satOff val="0"/>
                <a:lumOff val="0"/>
                <a:alphaOff val="0"/>
                <a:tint val="50000"/>
                <a:satMod val="300000"/>
              </a:schemeClr>
            </a:gs>
            <a:gs pos="35000">
              <a:schemeClr val="accent6">
                <a:alpha val="90000"/>
                <a:hueOff val="0"/>
                <a:satOff val="0"/>
                <a:lumOff val="0"/>
                <a:alphaOff val="0"/>
                <a:tint val="37000"/>
                <a:satMod val="300000"/>
              </a:schemeClr>
            </a:gs>
            <a:gs pos="100000">
              <a:schemeClr val="accent6">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1.</a:t>
          </a:r>
          <a:r>
            <a:rPr kumimoji="1" lang="zh-TW" sz="2400" kern="1200" dirty="0">
              <a:latin typeface="標楷體" panose="03000509000000000000" pitchFamily="65" charset="-120"/>
              <a:ea typeface="標楷體" panose="03000509000000000000" pitchFamily="65" charset="-120"/>
            </a:rPr>
            <a:t>信念是我們所確信的看法（意見）或確定某事存在的感覺。我們對信念通常包括四種主要定義：</a:t>
          </a:r>
          <a:endParaRPr lang="zh-TW" sz="2400" kern="1200" dirty="0">
            <a:latin typeface="標楷體" panose="03000509000000000000" pitchFamily="65" charset="-120"/>
            <a:ea typeface="標楷體" panose="03000509000000000000" pitchFamily="65" charset="-120"/>
          </a:endParaRPr>
        </a:p>
      </dsp:txBody>
      <dsp:txXfrm>
        <a:off x="59399" y="491975"/>
        <a:ext cx="8306138" cy="1098002"/>
      </dsp:txXfrm>
    </dsp:sp>
    <dsp:sp modelId="{AB31CC9B-457E-41E4-88E9-38A09D1A6184}">
      <dsp:nvSpPr>
        <dsp:cNvPr id="0" name=""/>
        <dsp:cNvSpPr/>
      </dsp:nvSpPr>
      <dsp:spPr>
        <a:xfrm>
          <a:off x="0" y="1930019"/>
          <a:ext cx="8424936"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latin typeface="標楷體" panose="03000509000000000000" pitchFamily="65" charset="-120"/>
              <a:ea typeface="標楷體" panose="03000509000000000000" pitchFamily="65" charset="-120"/>
            </a:rPr>
            <a:t>（</a:t>
          </a:r>
          <a:r>
            <a:rPr lang="en-US" altLang="zh-TW" sz="2400" kern="1200" dirty="0">
              <a:latin typeface="標楷體" panose="03000509000000000000" pitchFamily="65" charset="-120"/>
              <a:ea typeface="標楷體" panose="03000509000000000000" pitchFamily="65" charset="-120"/>
            </a:rPr>
            <a:t>1</a:t>
          </a:r>
          <a:r>
            <a:rPr lang="zh-TW" altLang="en-US" sz="2400" kern="1200" dirty="0">
              <a:latin typeface="標楷體" panose="03000509000000000000" pitchFamily="65" charset="-120"/>
              <a:ea typeface="標楷體" panose="03000509000000000000" pitchFamily="65" charset="-120"/>
            </a:rPr>
            <a:t>）</a:t>
          </a:r>
          <a:r>
            <a:rPr lang="zh-TW" altLang="en-US" sz="2400" kern="1200" dirty="0">
              <a:solidFill>
                <a:srgbClr val="FF0000"/>
              </a:solidFill>
              <a:latin typeface="標楷體" panose="03000509000000000000" pitchFamily="65" charset="-120"/>
              <a:ea typeface="標楷體" panose="03000509000000000000" pitchFamily="65" charset="-120"/>
            </a:rPr>
            <a:t>心理傾向或命題</a:t>
          </a:r>
          <a:r>
            <a:rPr lang="zh-TW" altLang="en-US" sz="2400" kern="1200" dirty="0">
              <a:latin typeface="標楷體" panose="03000509000000000000" pitchFamily="65" charset="-120"/>
              <a:ea typeface="標楷體" panose="03000509000000000000" pitchFamily="65" charset="-120"/>
            </a:rPr>
            <a:t>：信念代表一個人在某一時刻認為合乎生活世界而接受的種種意識和種種潛意識狀態下的心理傾向、預期或命題，個體可能意識到，也可能未意識到其信念。</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lang="zh-TW" altLang="en-US" sz="2400" kern="1200" dirty="0">
              <a:latin typeface="標楷體" panose="03000509000000000000" pitchFamily="65" charset="-120"/>
              <a:ea typeface="標楷體" panose="03000509000000000000" pitchFamily="65" charset="-120"/>
            </a:rPr>
            <a:t>（</a:t>
          </a:r>
          <a:r>
            <a:rPr lang="en-US" altLang="zh-TW" sz="2400" kern="1200" dirty="0">
              <a:latin typeface="標楷體" panose="03000509000000000000" pitchFamily="65" charset="-120"/>
              <a:ea typeface="標楷體" panose="03000509000000000000" pitchFamily="65" charset="-120"/>
            </a:rPr>
            <a:t>2</a:t>
          </a:r>
          <a:r>
            <a:rPr lang="zh-TW" altLang="en-US" sz="2400" kern="1200" dirty="0">
              <a:latin typeface="標楷體" panose="03000509000000000000" pitchFamily="65" charset="-120"/>
              <a:ea typeface="標楷體" panose="03000509000000000000" pitchFamily="65" charset="-120"/>
            </a:rPr>
            <a:t>）</a:t>
          </a:r>
          <a:r>
            <a:rPr lang="zh-TW" altLang="en-US" sz="2400" kern="1200" dirty="0">
              <a:solidFill>
                <a:srgbClr val="FF0000"/>
              </a:solidFill>
              <a:latin typeface="標楷體" panose="03000509000000000000" pitchFamily="65" charset="-120"/>
              <a:ea typeface="標楷體" panose="03000509000000000000" pitchFamily="65" charset="-120"/>
            </a:rPr>
            <a:t>認知的要素</a:t>
          </a:r>
          <a:r>
            <a:rPr lang="zh-TW" altLang="en-US" sz="2400" kern="1200" dirty="0">
              <a:latin typeface="標楷體" panose="03000509000000000000" pitchFamily="65" charset="-120"/>
              <a:ea typeface="標楷體" panose="03000509000000000000" pitchFamily="65" charset="-120"/>
            </a:rPr>
            <a:t>： 信念是一個人對某一物體、事件、人、爭論的概念中認知要素的訊息。</a:t>
          </a:r>
          <a:endParaRPr lang="zh-TW" sz="2400" kern="1200" dirty="0">
            <a:latin typeface="標楷體" panose="03000509000000000000" pitchFamily="65" charset="-120"/>
            <a:ea typeface="標楷體" panose="03000509000000000000" pitchFamily="65" charset="-120"/>
          </a:endParaRPr>
        </a:p>
      </dsp:txBody>
      <dsp:txXfrm>
        <a:off x="0" y="1930019"/>
        <a:ext cx="8424936" cy="2354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5631F-F17E-4972-A6E6-AD1B8C919E8E}">
      <dsp:nvSpPr>
        <dsp:cNvPr id="0" name=""/>
        <dsp:cNvSpPr/>
      </dsp:nvSpPr>
      <dsp:spPr>
        <a:xfrm>
          <a:off x="0" y="432576"/>
          <a:ext cx="8424936" cy="1216800"/>
        </a:xfrm>
        <a:prstGeom prst="roundRect">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1.</a:t>
          </a:r>
          <a:r>
            <a:rPr kumimoji="1" lang="zh-TW" sz="2400" kern="1200" dirty="0">
              <a:latin typeface="標楷體" panose="03000509000000000000" pitchFamily="65" charset="-120"/>
              <a:ea typeface="標楷體" panose="03000509000000000000" pitchFamily="65" charset="-120"/>
            </a:rPr>
            <a:t>信念是我們所確信的看法（意見）或確定某事存在的感覺。我們對信念通常包括四種主要定義：</a:t>
          </a:r>
          <a:endParaRPr lang="zh-TW" sz="2400" kern="1200" dirty="0">
            <a:latin typeface="標楷體" panose="03000509000000000000" pitchFamily="65" charset="-120"/>
            <a:ea typeface="標楷體" panose="03000509000000000000" pitchFamily="65" charset="-120"/>
          </a:endParaRPr>
        </a:p>
      </dsp:txBody>
      <dsp:txXfrm>
        <a:off x="59399" y="491975"/>
        <a:ext cx="8306138" cy="1098002"/>
      </dsp:txXfrm>
    </dsp:sp>
    <dsp:sp modelId="{AB31CC9B-457E-41E4-88E9-38A09D1A6184}">
      <dsp:nvSpPr>
        <dsp:cNvPr id="0" name=""/>
        <dsp:cNvSpPr/>
      </dsp:nvSpPr>
      <dsp:spPr>
        <a:xfrm>
          <a:off x="0" y="1930019"/>
          <a:ext cx="8424936"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TW" altLang="en-US" sz="2400" kern="1200" dirty="0">
              <a:latin typeface="標楷體" panose="03000509000000000000" pitchFamily="65" charset="-120"/>
              <a:ea typeface="標楷體" panose="03000509000000000000" pitchFamily="65" charset="-120"/>
            </a:rPr>
            <a:t>（</a:t>
          </a:r>
          <a:r>
            <a:rPr lang="en-US" altLang="en-US" sz="2400" kern="1200" dirty="0">
              <a:latin typeface="標楷體" panose="03000509000000000000" pitchFamily="65" charset="-120"/>
              <a:ea typeface="標楷體" panose="03000509000000000000" pitchFamily="65" charset="-120"/>
            </a:rPr>
            <a:t>3</a:t>
          </a:r>
          <a:r>
            <a:rPr lang="zh-TW" altLang="en-US" sz="2400" kern="1200" dirty="0">
              <a:latin typeface="標楷體" panose="03000509000000000000" pitchFamily="65" charset="-120"/>
              <a:ea typeface="標楷體" panose="03000509000000000000" pitchFamily="65" charset="-120"/>
            </a:rPr>
            <a:t>）</a:t>
          </a:r>
          <a:r>
            <a:rPr lang="zh-TW" altLang="en-US" sz="2400" kern="1200" dirty="0">
              <a:solidFill>
                <a:srgbClr val="FF0000"/>
              </a:solidFill>
              <a:latin typeface="標楷體" panose="03000509000000000000" pitchFamily="65" charset="-120"/>
              <a:ea typeface="標楷體" panose="03000509000000000000" pitchFamily="65" charset="-120"/>
            </a:rPr>
            <a:t>原則或視之為真</a:t>
          </a:r>
          <a:r>
            <a:rPr lang="zh-TW" altLang="en-US" sz="2400" kern="1200" dirty="0">
              <a:latin typeface="標楷體" panose="03000509000000000000" pitchFamily="65" charset="-120"/>
              <a:ea typeface="標楷體" panose="03000509000000000000" pitchFamily="65" charset="-120"/>
            </a:rPr>
            <a:t>：信念是一種原則、事先擬定好的想法、價值、期待、假設或知覺，由個體用來作為決定行為的基礎。</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lang="zh-TW" altLang="en-US" sz="2400" kern="1200" dirty="0">
              <a:latin typeface="標楷體" panose="03000509000000000000" pitchFamily="65" charset="-120"/>
              <a:ea typeface="標楷體" panose="03000509000000000000" pitchFamily="65" charset="-120"/>
            </a:rPr>
            <a:t>（</a:t>
          </a:r>
          <a:r>
            <a:rPr lang="en-US" altLang="zh-TW" sz="2400" kern="1200" dirty="0">
              <a:latin typeface="標楷體" panose="03000509000000000000" pitchFamily="65" charset="-120"/>
              <a:ea typeface="標楷體" panose="03000509000000000000" pitchFamily="65" charset="-120"/>
            </a:rPr>
            <a:t>4</a:t>
          </a:r>
          <a:r>
            <a:rPr lang="zh-TW" altLang="en-US" sz="2400" kern="1200" dirty="0">
              <a:latin typeface="標楷體" panose="03000509000000000000" pitchFamily="65" charset="-120"/>
              <a:ea typeface="標楷體" panose="03000509000000000000" pitchFamily="65" charset="-120"/>
            </a:rPr>
            <a:t>）</a:t>
          </a:r>
          <a:r>
            <a:rPr lang="zh-TW" altLang="en-US" sz="2400" kern="1200" dirty="0">
              <a:solidFill>
                <a:srgbClr val="FF0000"/>
              </a:solidFill>
              <a:latin typeface="標楷體" panose="03000509000000000000" pitchFamily="65" charset="-120"/>
              <a:ea typeface="標楷體" panose="03000509000000000000" pitchFamily="65" charset="-120"/>
            </a:rPr>
            <a:t>評價認定</a:t>
          </a:r>
          <a:r>
            <a:rPr lang="zh-TW" altLang="en-US" sz="2400" kern="1200" dirty="0">
              <a:latin typeface="標楷體" panose="03000509000000000000" pitchFamily="65" charset="-120"/>
              <a:ea typeface="標楷體" panose="03000509000000000000" pitchFamily="65" charset="-120"/>
            </a:rPr>
            <a:t>：信念是面對環境中人、事、物時，心中所存在的一種評價及認定，這些評價及認定是個體解釋世界的依據，也是個體行為的準則。</a:t>
          </a:r>
          <a:endParaRPr lang="zh-TW" sz="2400" kern="1200" dirty="0">
            <a:latin typeface="標楷體" panose="03000509000000000000" pitchFamily="65" charset="-120"/>
            <a:ea typeface="標楷體" panose="03000509000000000000" pitchFamily="65" charset="-120"/>
          </a:endParaRPr>
        </a:p>
      </dsp:txBody>
      <dsp:txXfrm>
        <a:off x="0" y="1930019"/>
        <a:ext cx="8424936" cy="23546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DA08B-31E4-44EB-A85C-49D73D412A81}">
      <dsp:nvSpPr>
        <dsp:cNvPr id="0" name=""/>
        <dsp:cNvSpPr/>
      </dsp:nvSpPr>
      <dsp:spPr>
        <a:xfrm>
          <a:off x="0" y="480"/>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75348-B03B-4503-963F-E7E376454753}">
      <dsp:nvSpPr>
        <dsp:cNvPr id="0" name=""/>
        <dsp:cNvSpPr/>
      </dsp:nvSpPr>
      <dsp:spPr>
        <a:xfrm>
          <a:off x="0" y="480"/>
          <a:ext cx="8712968" cy="78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1.</a:t>
          </a:r>
          <a:r>
            <a:rPr kumimoji="1" lang="zh-TW" sz="2400" kern="1200" dirty="0">
              <a:latin typeface="標楷體" panose="03000509000000000000" pitchFamily="65" charset="-120"/>
              <a:ea typeface="標楷體" panose="03000509000000000000" pitchFamily="65" charset="-120"/>
            </a:rPr>
            <a:t>要能夠成功的完成課業，有哪些</a:t>
          </a:r>
          <a:r>
            <a:rPr kumimoji="1" lang="zh-TW" sz="2400" kern="1200" dirty="0">
              <a:solidFill>
                <a:srgbClr val="FF0000"/>
              </a:solidFill>
              <a:latin typeface="標楷體" panose="03000509000000000000" pitchFamily="65" charset="-120"/>
              <a:ea typeface="標楷體" panose="03000509000000000000" pitchFamily="65" charset="-120"/>
            </a:rPr>
            <a:t>規則</a:t>
          </a:r>
          <a:r>
            <a:rPr kumimoji="1" lang="zh-TW" sz="2400" kern="1200" dirty="0">
              <a:latin typeface="標楷體" panose="03000509000000000000" pitchFamily="65" charset="-120"/>
              <a:ea typeface="標楷體" panose="03000509000000000000" pitchFamily="65" charset="-120"/>
            </a:rPr>
            <a:t>學生</a:t>
          </a:r>
          <a:r>
            <a:rPr kumimoji="1" lang="zh-TW" sz="2400" kern="1200" dirty="0">
              <a:solidFill>
                <a:srgbClr val="FF0000"/>
              </a:solidFill>
              <a:latin typeface="標楷體" panose="03000509000000000000" pitchFamily="65" charset="-120"/>
              <a:ea typeface="標楷體" panose="03000509000000000000" pitchFamily="65" charset="-120"/>
            </a:rPr>
            <a:t>必須回憶和遵循</a:t>
          </a:r>
          <a:r>
            <a:rPr kumimoji="1" lang="zh-TW" sz="2400" kern="1200" dirty="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0" y="480"/>
        <a:ext cx="8712968" cy="786419"/>
      </dsp:txXfrm>
    </dsp:sp>
    <dsp:sp modelId="{18664AA8-BF6A-4C91-BFA0-607AA06473B4}">
      <dsp:nvSpPr>
        <dsp:cNvPr id="0" name=""/>
        <dsp:cNvSpPr/>
      </dsp:nvSpPr>
      <dsp:spPr>
        <a:xfrm>
          <a:off x="0" y="786899"/>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EB161-D8AF-46A0-BC80-7DBB39515556}">
      <dsp:nvSpPr>
        <dsp:cNvPr id="0" name=""/>
        <dsp:cNvSpPr/>
      </dsp:nvSpPr>
      <dsp:spPr>
        <a:xfrm>
          <a:off x="0" y="786899"/>
          <a:ext cx="8712968" cy="78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2.</a:t>
          </a:r>
          <a:r>
            <a:rPr kumimoji="1" lang="zh-TW" sz="2400" kern="1200" dirty="0">
              <a:latin typeface="標楷體" panose="03000509000000000000" pitchFamily="65" charset="-120"/>
              <a:ea typeface="標楷體" panose="03000509000000000000" pitchFamily="65" charset="-120"/>
            </a:rPr>
            <a:t>為了要解釋、解決問題、或因應新狀況，學生必須</a:t>
          </a:r>
          <a:r>
            <a:rPr kumimoji="1" lang="zh-TW" sz="2400" kern="1200" dirty="0">
              <a:solidFill>
                <a:srgbClr val="FF0000"/>
              </a:solidFill>
              <a:latin typeface="標楷體" panose="03000509000000000000" pitchFamily="65" charset="-120"/>
              <a:ea typeface="標楷體" panose="03000509000000000000" pitchFamily="65" charset="-120"/>
            </a:rPr>
            <a:t>要理解哪些原則</a:t>
          </a:r>
          <a:r>
            <a:rPr kumimoji="1" lang="zh-TW" sz="2400" kern="1200" dirty="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0" y="786899"/>
        <a:ext cx="8712968" cy="786419"/>
      </dsp:txXfrm>
    </dsp:sp>
    <dsp:sp modelId="{E27695D8-A123-46A2-B270-97FFBB6DD35B}">
      <dsp:nvSpPr>
        <dsp:cNvPr id="0" name=""/>
        <dsp:cNvSpPr/>
      </dsp:nvSpPr>
      <dsp:spPr>
        <a:xfrm>
          <a:off x="0" y="1573318"/>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03EBC-8643-4D7E-8622-3C8E4E0B20F4}">
      <dsp:nvSpPr>
        <dsp:cNvPr id="0" name=""/>
        <dsp:cNvSpPr/>
      </dsp:nvSpPr>
      <dsp:spPr>
        <a:xfrm>
          <a:off x="0" y="1573318"/>
          <a:ext cx="8712968" cy="78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3.</a:t>
          </a:r>
          <a:r>
            <a:rPr kumimoji="1" lang="zh-TW" sz="2400" kern="1200" dirty="0">
              <a:latin typeface="標楷體" panose="03000509000000000000" pitchFamily="65" charset="-120"/>
              <a:ea typeface="標楷體" panose="03000509000000000000" pitchFamily="65" charset="-120"/>
            </a:rPr>
            <a:t>學生在進行某項課業的寫和說的時候，應該</a:t>
          </a:r>
          <a:r>
            <a:rPr kumimoji="1" lang="zh-TW" sz="2400" kern="1200" dirty="0">
              <a:solidFill>
                <a:srgbClr val="FF0000"/>
              </a:solidFill>
              <a:latin typeface="標楷體" panose="03000509000000000000" pitchFamily="65" charset="-120"/>
              <a:ea typeface="標楷體" panose="03000509000000000000" pitchFamily="65" charset="-120"/>
            </a:rPr>
            <a:t>知道哪些相關的事實</a:t>
          </a:r>
          <a:r>
            <a:rPr kumimoji="1" lang="zh-TW" sz="2400" kern="1200" dirty="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0" y="1573318"/>
        <a:ext cx="8712968" cy="786419"/>
      </dsp:txXfrm>
    </dsp:sp>
    <dsp:sp modelId="{91611776-8E19-46AC-9C4B-0DDB61BCCCDC}">
      <dsp:nvSpPr>
        <dsp:cNvPr id="0" name=""/>
        <dsp:cNvSpPr/>
      </dsp:nvSpPr>
      <dsp:spPr>
        <a:xfrm>
          <a:off x="0" y="2359737"/>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494CD2-C556-4A68-A8DB-95DD00EC87C7}">
      <dsp:nvSpPr>
        <dsp:cNvPr id="0" name=""/>
        <dsp:cNvSpPr/>
      </dsp:nvSpPr>
      <dsp:spPr>
        <a:xfrm>
          <a:off x="0" y="2359737"/>
          <a:ext cx="8712968" cy="78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4.</a:t>
          </a:r>
          <a:r>
            <a:rPr kumimoji="1" lang="zh-TW" sz="2400" kern="1200" dirty="0">
              <a:latin typeface="標楷體" panose="03000509000000000000" pitchFamily="65" charset="-120"/>
              <a:ea typeface="標楷體" panose="03000509000000000000" pitchFamily="65" charset="-120"/>
            </a:rPr>
            <a:t>學生在進行課業的時，要</a:t>
          </a:r>
          <a:r>
            <a:rPr kumimoji="1" lang="zh-TW" sz="2400" kern="1200" dirty="0">
              <a:solidFill>
                <a:srgbClr val="FF0000"/>
              </a:solidFill>
              <a:latin typeface="標楷體" panose="03000509000000000000" pitchFamily="65" charset="-120"/>
              <a:ea typeface="標楷體" panose="03000509000000000000" pitchFamily="65" charset="-120"/>
            </a:rPr>
            <a:t>運用那些概念</a:t>
          </a:r>
          <a:r>
            <a:rPr kumimoji="1" lang="zh-TW" sz="2400" kern="1200" dirty="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0" y="2359737"/>
        <a:ext cx="8712968" cy="786419"/>
      </dsp:txXfrm>
    </dsp:sp>
    <dsp:sp modelId="{6700D0A5-4744-4730-8094-E35DFB7B2143}">
      <dsp:nvSpPr>
        <dsp:cNvPr id="0" name=""/>
        <dsp:cNvSpPr/>
      </dsp:nvSpPr>
      <dsp:spPr>
        <a:xfrm>
          <a:off x="0" y="3146156"/>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5EFC7-FC52-447A-9BE1-589D361BE37B}">
      <dsp:nvSpPr>
        <dsp:cNvPr id="0" name=""/>
        <dsp:cNvSpPr/>
      </dsp:nvSpPr>
      <dsp:spPr>
        <a:xfrm>
          <a:off x="0" y="3146156"/>
          <a:ext cx="8712968" cy="78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5.</a:t>
          </a:r>
          <a:r>
            <a:rPr kumimoji="1" lang="zh-TW" sz="2400" kern="1200" dirty="0">
              <a:latin typeface="標楷體" panose="03000509000000000000" pitchFamily="65" charset="-120"/>
              <a:ea typeface="標楷體" panose="03000509000000000000" pitchFamily="65" charset="-120"/>
            </a:rPr>
            <a:t>學生應該在課業進行中</a:t>
          </a:r>
          <a:r>
            <a:rPr kumimoji="1" lang="zh-TW" sz="2400" kern="1200" dirty="0">
              <a:solidFill>
                <a:srgbClr val="FF0000"/>
              </a:solidFill>
              <a:latin typeface="標楷體" panose="03000509000000000000" pitchFamily="65" charset="-120"/>
              <a:ea typeface="標楷體" panose="03000509000000000000" pitchFamily="65" charset="-120"/>
            </a:rPr>
            <a:t>表現哪些願意行動的態度</a:t>
          </a:r>
          <a:r>
            <a:rPr kumimoji="1" lang="zh-TW" sz="2400" kern="1200" dirty="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0" y="3146156"/>
        <a:ext cx="8712968" cy="7864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14EAC-AAE5-41E0-B80F-152B2F45C758}">
      <dsp:nvSpPr>
        <dsp:cNvPr id="0" name=""/>
        <dsp:cNvSpPr/>
      </dsp:nvSpPr>
      <dsp:spPr>
        <a:xfrm rot="10800000">
          <a:off x="142987" y="2384"/>
          <a:ext cx="8858025" cy="1720081"/>
        </a:xfrm>
        <a:prstGeom prst="homePlat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58508" tIns="102870" rIns="192024" bIns="102870" numCol="1" spcCol="1270" anchor="ctr" anchorCtr="0">
          <a:noAutofit/>
        </a:bodyPr>
        <a:lstStyle/>
        <a:p>
          <a:pPr marL="0" lvl="0" indent="0" algn="l" defTabSz="1200150" rtl="0">
            <a:lnSpc>
              <a:spcPct val="90000"/>
            </a:lnSpc>
            <a:spcBef>
              <a:spcPct val="0"/>
            </a:spcBef>
            <a:spcAft>
              <a:spcPct val="35000"/>
            </a:spcAft>
            <a:buNone/>
          </a:pPr>
          <a:r>
            <a:rPr kumimoji="1" lang="en-US" sz="2700" kern="1200" dirty="0">
              <a:solidFill>
                <a:schemeClr val="tx1"/>
              </a:solidFill>
              <a:latin typeface="標楷體" panose="03000509000000000000" pitchFamily="65" charset="-120"/>
              <a:ea typeface="標楷體" panose="03000509000000000000" pitchFamily="65" charset="-120"/>
            </a:rPr>
            <a:t>1.</a:t>
          </a:r>
          <a:r>
            <a:rPr kumimoji="1" lang="zh-TW" sz="2700" kern="1200" dirty="0">
              <a:solidFill>
                <a:schemeClr val="tx1"/>
              </a:solidFill>
              <a:highlight>
                <a:srgbClr val="FFFF00"/>
              </a:highlight>
              <a:latin typeface="標楷體" panose="03000509000000000000" pitchFamily="65" charset="-120"/>
              <a:ea typeface="標楷體" panose="03000509000000000000" pitchFamily="65" charset="-120"/>
            </a:rPr>
            <a:t>學習是一種訊息與知識、技能與習慣、以及態度和信念的獲得，它總是涉及這些領域的改變，一種由學習者的經驗所造成的改變</a:t>
          </a:r>
          <a:r>
            <a:rPr kumimoji="1" lang="zh-TW" sz="2700" kern="1200" dirty="0">
              <a:solidFill>
                <a:schemeClr val="tx1"/>
              </a:solidFill>
              <a:latin typeface="標楷體" panose="03000509000000000000" pitchFamily="65" charset="-120"/>
              <a:ea typeface="標楷體" panose="03000509000000000000" pitchFamily="65" charset="-120"/>
            </a:rPr>
            <a:t>。</a:t>
          </a:r>
          <a:endParaRPr lang="zh-TW" sz="2700" kern="1200" dirty="0">
            <a:solidFill>
              <a:schemeClr val="tx1"/>
            </a:solidFill>
            <a:latin typeface="標楷體" panose="03000509000000000000" pitchFamily="65" charset="-120"/>
            <a:ea typeface="標楷體" panose="03000509000000000000" pitchFamily="65" charset="-120"/>
          </a:endParaRPr>
        </a:p>
      </dsp:txBody>
      <dsp:txXfrm rot="10800000">
        <a:off x="573007" y="2384"/>
        <a:ext cx="8428005" cy="1720081"/>
      </dsp:txXfrm>
    </dsp:sp>
    <dsp:sp modelId="{96DD063B-47A2-42A7-9BCF-50B704C0AED4}">
      <dsp:nvSpPr>
        <dsp:cNvPr id="0" name=""/>
        <dsp:cNvSpPr/>
      </dsp:nvSpPr>
      <dsp:spPr>
        <a:xfrm>
          <a:off x="236502" y="326430"/>
          <a:ext cx="1128889" cy="1120013"/>
        </a:xfrm>
        <a:prstGeom prst="cloudCallout">
          <a:avLst/>
        </a:prstGeom>
        <a:solidFill>
          <a:schemeClr val="accent5">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953F00E-C80F-4C34-8AF8-90C916060B08}">
      <dsp:nvSpPr>
        <dsp:cNvPr id="0" name=""/>
        <dsp:cNvSpPr/>
      </dsp:nvSpPr>
      <dsp:spPr>
        <a:xfrm rot="10800000">
          <a:off x="0" y="2124409"/>
          <a:ext cx="8858025" cy="2955064"/>
        </a:xfrm>
        <a:prstGeom prst="homePlate">
          <a:avLst/>
        </a:prstGeom>
        <a:solidFill>
          <a:schemeClr val="accent5">
            <a:hueOff val="8870560"/>
            <a:satOff val="-50468"/>
            <a:lumOff val="804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58508" tIns="102870" rIns="192024" bIns="102870" numCol="1" spcCol="1270" anchor="ctr" anchorCtr="0">
          <a:noAutofit/>
        </a:bodyPr>
        <a:lstStyle/>
        <a:p>
          <a:pPr marL="0" lvl="0" indent="0" algn="l" defTabSz="1200150" rtl="0">
            <a:lnSpc>
              <a:spcPct val="90000"/>
            </a:lnSpc>
            <a:spcBef>
              <a:spcPct val="0"/>
            </a:spcBef>
            <a:spcAft>
              <a:spcPct val="35000"/>
            </a:spcAft>
            <a:buNone/>
          </a:pPr>
          <a:r>
            <a:rPr kumimoji="1" lang="en-US" sz="2700" kern="1200" dirty="0">
              <a:solidFill>
                <a:schemeClr val="tx1"/>
              </a:solidFill>
              <a:latin typeface="標楷體" panose="03000509000000000000" pitchFamily="65" charset="-120"/>
              <a:ea typeface="標楷體" panose="03000509000000000000" pitchFamily="65" charset="-120"/>
            </a:rPr>
            <a:t>2.</a:t>
          </a:r>
          <a:r>
            <a:rPr kumimoji="1" lang="zh-TW" sz="2700" kern="1200" dirty="0">
              <a:solidFill>
                <a:schemeClr val="tx1"/>
              </a:solidFill>
              <a:highlight>
                <a:srgbClr val="FFFF00"/>
              </a:highlight>
              <a:latin typeface="標楷體" panose="03000509000000000000" pitchFamily="65" charset="-120"/>
              <a:ea typeface="標楷體" panose="03000509000000000000" pitchFamily="65" charset="-120"/>
            </a:rPr>
            <a:t>教師在教學前，必須瞭解學生已經具備哪些</a:t>
          </a:r>
          <a:r>
            <a:rPr kumimoji="1" lang="zh-TW" sz="2700" kern="1200" dirty="0">
              <a:solidFill>
                <a:srgbClr val="FF0000"/>
              </a:solidFill>
              <a:highlight>
                <a:srgbClr val="FFFF00"/>
              </a:highlight>
              <a:latin typeface="標楷體" panose="03000509000000000000" pitchFamily="65" charset="-120"/>
              <a:ea typeface="標楷體" panose="03000509000000000000" pitchFamily="65" charset="-120"/>
            </a:rPr>
            <a:t>先前經驗、先前想法與先前知識</a:t>
          </a:r>
          <a:endParaRPr kumimoji="1" lang="en-US" altLang="zh-TW" sz="2700" kern="1200" dirty="0">
            <a:solidFill>
              <a:srgbClr val="FF0000"/>
            </a:solidFill>
            <a:highlight>
              <a:srgbClr val="FFFF00"/>
            </a:highlight>
            <a:latin typeface="標楷體" panose="03000509000000000000" pitchFamily="65" charset="-120"/>
            <a:ea typeface="標楷體" panose="03000509000000000000" pitchFamily="65" charset="-120"/>
          </a:endParaRPr>
        </a:p>
        <a:p>
          <a:pPr marL="0" lvl="0" indent="0" algn="l" defTabSz="1200150" rtl="0">
            <a:lnSpc>
              <a:spcPct val="90000"/>
            </a:lnSpc>
            <a:spcBef>
              <a:spcPct val="0"/>
            </a:spcBef>
            <a:spcAft>
              <a:spcPct val="35000"/>
            </a:spcAft>
            <a:buNone/>
          </a:pPr>
          <a:r>
            <a:rPr kumimoji="1" lang="zh-TW" sz="2700" kern="1200" dirty="0">
              <a:solidFill>
                <a:srgbClr val="FF0000"/>
              </a:solidFill>
              <a:latin typeface="標楷體" panose="03000509000000000000" pitchFamily="65" charset="-120"/>
              <a:ea typeface="標楷體" panose="03000509000000000000" pitchFamily="65" charset="-120"/>
            </a:rPr>
            <a:t>透過舊經驗與舊知識之間有效的連結</a:t>
          </a:r>
          <a:r>
            <a:rPr kumimoji="1" lang="zh-TW" sz="2700" kern="1200" dirty="0">
              <a:solidFill>
                <a:schemeClr val="tx1"/>
              </a:solidFill>
              <a:latin typeface="標楷體" panose="03000509000000000000" pitchFamily="65" charset="-120"/>
              <a:ea typeface="標楷體" panose="03000509000000000000" pitchFamily="65" charset="-120"/>
            </a:rPr>
            <a:t>，並思索這些先備條件對學習所產生的影響與成就，瞭解其在教學歷程中的意義，藉以擬定相關的教學策略，才能提升學習的效果。</a:t>
          </a:r>
          <a:endParaRPr lang="zh-TW" sz="2700" kern="1200" dirty="0">
            <a:solidFill>
              <a:schemeClr val="tx1"/>
            </a:solidFill>
            <a:latin typeface="標楷體" panose="03000509000000000000" pitchFamily="65" charset="-120"/>
            <a:ea typeface="標楷體" panose="03000509000000000000" pitchFamily="65" charset="-120"/>
          </a:endParaRPr>
        </a:p>
      </dsp:txBody>
      <dsp:txXfrm rot="10800000">
        <a:off x="738766" y="2124409"/>
        <a:ext cx="8119259" cy="2955064"/>
      </dsp:txXfrm>
    </dsp:sp>
    <dsp:sp modelId="{3F5D8CAD-765C-4423-AAB5-FEB81B48FBD6}">
      <dsp:nvSpPr>
        <dsp:cNvPr id="0" name=""/>
        <dsp:cNvSpPr/>
      </dsp:nvSpPr>
      <dsp:spPr>
        <a:xfrm>
          <a:off x="328268" y="3196819"/>
          <a:ext cx="1184895" cy="1155051"/>
        </a:xfrm>
        <a:prstGeom prst="cloudCallout">
          <a:avLst/>
        </a:prstGeom>
        <a:solidFill>
          <a:schemeClr val="accent5">
            <a:tint val="50000"/>
            <a:hueOff val="9716545"/>
            <a:satOff val="-59953"/>
            <a:lumOff val="-3058"/>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F15D61A7-BAFD-462B-A759-C43D4AADD257}" type="datetimeFigureOut">
              <a:rPr lang="zh-TW" altLang="en-US"/>
              <a:pPr>
                <a:defRPr/>
              </a:pPr>
              <a:t>2022/9/26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defRPr>
            </a:lvl1pPr>
          </a:lstStyle>
          <a:p>
            <a:pPr>
              <a:defRPr/>
            </a:pPr>
            <a:fld id="{017ADF9A-33EB-49A7-BFCF-B83D7FD5B0D7}" type="slidenum">
              <a:rPr lang="zh-TW" altLang="en-US"/>
              <a:pPr>
                <a:defRPr/>
              </a:pPr>
              <a:t>‹#›</a:t>
            </a:fld>
            <a:endParaRPr lang="zh-TW" altLang="en-US"/>
          </a:p>
        </p:txBody>
      </p:sp>
    </p:spTree>
    <p:extLst>
      <p:ext uri="{BB962C8B-B14F-4D97-AF65-F5344CB8AC3E}">
        <p14:creationId xmlns:p14="http://schemas.microsoft.com/office/powerpoint/2010/main" val="1729627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75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fontAlgn="base">
              <a:spcBef>
                <a:spcPct val="0"/>
              </a:spcBef>
              <a:spcAft>
                <a:spcPct val="0"/>
              </a:spcAft>
            </a:pPr>
            <a:fld id="{852CBAA2-B0C0-44AF-B245-3F57022A85AC}" type="slidenum">
              <a:rPr lang="zh-TW" altLang="en-US"/>
              <a:pPr fontAlgn="base">
                <a:spcBef>
                  <a:spcPct val="0"/>
                </a:spcBef>
                <a:spcAft>
                  <a:spcPct val="0"/>
                </a:spcAft>
              </a:pPr>
              <a:t>11</a:t>
            </a:fld>
            <a:endParaRPr lang="zh-TW" altLang="en-US"/>
          </a:p>
        </p:txBody>
      </p:sp>
    </p:spTree>
    <p:extLst>
      <p:ext uri="{BB962C8B-B14F-4D97-AF65-F5344CB8AC3E}">
        <p14:creationId xmlns:p14="http://schemas.microsoft.com/office/powerpoint/2010/main" val="1371499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75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fontAlgn="base">
              <a:spcBef>
                <a:spcPct val="0"/>
              </a:spcBef>
              <a:spcAft>
                <a:spcPct val="0"/>
              </a:spcAft>
            </a:pPr>
            <a:fld id="{852CBAA2-B0C0-44AF-B245-3F57022A85AC}" type="slidenum">
              <a:rPr lang="zh-TW" altLang="en-US"/>
              <a:pPr fontAlgn="base">
                <a:spcBef>
                  <a:spcPct val="0"/>
                </a:spcBef>
                <a:spcAft>
                  <a:spcPct val="0"/>
                </a:spcAft>
              </a:pPr>
              <a:t>12</a:t>
            </a:fld>
            <a:endParaRPr lang="zh-TW" altLang="en-US"/>
          </a:p>
        </p:txBody>
      </p:sp>
    </p:spTree>
    <p:extLst>
      <p:ext uri="{BB962C8B-B14F-4D97-AF65-F5344CB8AC3E}">
        <p14:creationId xmlns:p14="http://schemas.microsoft.com/office/powerpoint/2010/main" val="211493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75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fontAlgn="base">
              <a:spcBef>
                <a:spcPct val="0"/>
              </a:spcBef>
              <a:spcAft>
                <a:spcPct val="0"/>
              </a:spcAft>
            </a:pPr>
            <a:fld id="{852CBAA2-B0C0-44AF-B245-3F57022A85AC}" type="slidenum">
              <a:rPr lang="zh-TW" altLang="en-US"/>
              <a:pPr fontAlgn="base">
                <a:spcBef>
                  <a:spcPct val="0"/>
                </a:spcBef>
                <a:spcAft>
                  <a:spcPct val="0"/>
                </a:spcAft>
              </a:pPr>
              <a:t>13</a:t>
            </a:fld>
            <a:endParaRPr lang="zh-TW" altLang="en-US"/>
          </a:p>
        </p:txBody>
      </p:sp>
    </p:spTree>
    <p:extLst>
      <p:ext uri="{BB962C8B-B14F-4D97-AF65-F5344CB8AC3E}">
        <p14:creationId xmlns:p14="http://schemas.microsoft.com/office/powerpoint/2010/main" val="72637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75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fontAlgn="base">
              <a:spcBef>
                <a:spcPct val="0"/>
              </a:spcBef>
              <a:spcAft>
                <a:spcPct val="0"/>
              </a:spcAft>
            </a:pPr>
            <a:fld id="{852CBAA2-B0C0-44AF-B245-3F57022A85AC}" type="slidenum">
              <a:rPr lang="zh-TW" altLang="en-US"/>
              <a:pPr fontAlgn="base">
                <a:spcBef>
                  <a:spcPct val="0"/>
                </a:spcBef>
                <a:spcAft>
                  <a:spcPct val="0"/>
                </a:spcAft>
              </a:pPr>
              <a:t>14</a:t>
            </a:fld>
            <a:endParaRPr lang="zh-TW" altLang="en-US"/>
          </a:p>
        </p:txBody>
      </p:sp>
    </p:spTree>
    <p:extLst>
      <p:ext uri="{BB962C8B-B14F-4D97-AF65-F5344CB8AC3E}">
        <p14:creationId xmlns:p14="http://schemas.microsoft.com/office/powerpoint/2010/main" val="192749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75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fontAlgn="base">
              <a:spcBef>
                <a:spcPct val="0"/>
              </a:spcBef>
              <a:spcAft>
                <a:spcPct val="0"/>
              </a:spcAft>
            </a:pPr>
            <a:fld id="{852CBAA2-B0C0-44AF-B245-3F57022A85AC}" type="slidenum">
              <a:rPr lang="zh-TW" altLang="en-US"/>
              <a:pPr fontAlgn="base">
                <a:spcBef>
                  <a:spcPct val="0"/>
                </a:spcBef>
                <a:spcAft>
                  <a:spcPct val="0"/>
                </a:spcAft>
              </a:pPr>
              <a:t>15</a:t>
            </a:fld>
            <a:endParaRPr lang="zh-TW" altLang="en-US"/>
          </a:p>
        </p:txBody>
      </p:sp>
    </p:spTree>
    <p:extLst>
      <p:ext uri="{BB962C8B-B14F-4D97-AF65-F5344CB8AC3E}">
        <p14:creationId xmlns:p14="http://schemas.microsoft.com/office/powerpoint/2010/main" val="2922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F3738E05-A91A-4EA4-B87C-9D3B79D01925}"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ABA028C-3C59-4DF5-B31A-DF2EECC7FF5A}" type="slidenum">
              <a:rPr lang="zh-TW" altLang="en-US"/>
              <a:pPr>
                <a:defRPr/>
              </a:pPr>
              <a:t>‹#›</a:t>
            </a:fld>
            <a:endParaRPr lang="zh-TW" altLang="en-US"/>
          </a:p>
        </p:txBody>
      </p:sp>
    </p:spTree>
    <p:extLst>
      <p:ext uri="{BB962C8B-B14F-4D97-AF65-F5344CB8AC3E}">
        <p14:creationId xmlns:p14="http://schemas.microsoft.com/office/powerpoint/2010/main" val="49382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93D0040-F5F8-4DA1-8470-503E8206C520}"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9408204-E11F-4174-9EA5-8CF4A09533CA}" type="slidenum">
              <a:rPr lang="zh-TW" altLang="en-US"/>
              <a:pPr>
                <a:defRPr/>
              </a:pPr>
              <a:t>‹#›</a:t>
            </a:fld>
            <a:endParaRPr lang="zh-TW" altLang="en-US"/>
          </a:p>
        </p:txBody>
      </p:sp>
    </p:spTree>
    <p:extLst>
      <p:ext uri="{BB962C8B-B14F-4D97-AF65-F5344CB8AC3E}">
        <p14:creationId xmlns:p14="http://schemas.microsoft.com/office/powerpoint/2010/main" val="293910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AD3A0C72-E6EF-477E-B90E-8F8F335027B1}"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0674CF46-ACA7-4FFF-A369-42106CA20704}" type="slidenum">
              <a:rPr lang="zh-TW" altLang="en-US"/>
              <a:pPr>
                <a:defRPr/>
              </a:pPr>
              <a:t>‹#›</a:t>
            </a:fld>
            <a:endParaRPr lang="zh-TW" altLang="en-US"/>
          </a:p>
        </p:txBody>
      </p:sp>
    </p:spTree>
    <p:extLst>
      <p:ext uri="{BB962C8B-B14F-4D97-AF65-F5344CB8AC3E}">
        <p14:creationId xmlns:p14="http://schemas.microsoft.com/office/powerpoint/2010/main" val="162009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BB11439-40BB-4ADC-B0B1-13678B392D6F}"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B4030D80-5EB4-4A71-82BA-EC961FD35CB4}" type="slidenum">
              <a:rPr lang="zh-TW" altLang="en-US"/>
              <a:pPr>
                <a:defRPr/>
              </a:pPr>
              <a:t>‹#›</a:t>
            </a:fld>
            <a:endParaRPr lang="zh-TW" altLang="en-US"/>
          </a:p>
        </p:txBody>
      </p:sp>
    </p:spTree>
    <p:extLst>
      <p:ext uri="{BB962C8B-B14F-4D97-AF65-F5344CB8AC3E}">
        <p14:creationId xmlns:p14="http://schemas.microsoft.com/office/powerpoint/2010/main" val="3682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DAACF0A7-FBF4-43DE-A2C2-9856EA40ED61}"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5F700BA-9501-497F-A4F0-51192BA32107}" type="slidenum">
              <a:rPr lang="zh-TW" altLang="en-US"/>
              <a:pPr>
                <a:defRPr/>
              </a:pPr>
              <a:t>‹#›</a:t>
            </a:fld>
            <a:endParaRPr lang="zh-TW" altLang="en-US"/>
          </a:p>
        </p:txBody>
      </p:sp>
    </p:spTree>
    <p:extLst>
      <p:ext uri="{BB962C8B-B14F-4D97-AF65-F5344CB8AC3E}">
        <p14:creationId xmlns:p14="http://schemas.microsoft.com/office/powerpoint/2010/main" val="383856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B824F73A-F598-4EB3-8C9B-13F7896170E9}" type="datetimeFigureOut">
              <a:rPr lang="zh-TW" altLang="en-US"/>
              <a:pPr>
                <a:defRPr/>
              </a:pPr>
              <a:t>2022/9/26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569AD6D-8528-4481-8FA0-F78E341D588B}" type="slidenum">
              <a:rPr lang="zh-TW" altLang="en-US"/>
              <a:pPr>
                <a:defRPr/>
              </a:pPr>
              <a:t>‹#›</a:t>
            </a:fld>
            <a:endParaRPr lang="zh-TW" altLang="en-US"/>
          </a:p>
        </p:txBody>
      </p:sp>
    </p:spTree>
    <p:extLst>
      <p:ext uri="{BB962C8B-B14F-4D97-AF65-F5344CB8AC3E}">
        <p14:creationId xmlns:p14="http://schemas.microsoft.com/office/powerpoint/2010/main" val="34115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0C71E317-10E5-4995-B056-BB1C540F3BCD}" type="datetimeFigureOut">
              <a:rPr lang="zh-TW" altLang="en-US"/>
              <a:pPr>
                <a:defRPr/>
              </a:pPr>
              <a:t>2022/9/26</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3AD90DC6-50D7-4ED3-AC82-1E6E814A3806}" type="slidenum">
              <a:rPr lang="zh-TW" altLang="en-US"/>
              <a:pPr>
                <a:defRPr/>
              </a:pPr>
              <a:t>‹#›</a:t>
            </a:fld>
            <a:endParaRPr lang="zh-TW" altLang="en-US"/>
          </a:p>
        </p:txBody>
      </p:sp>
    </p:spTree>
    <p:extLst>
      <p:ext uri="{BB962C8B-B14F-4D97-AF65-F5344CB8AC3E}">
        <p14:creationId xmlns:p14="http://schemas.microsoft.com/office/powerpoint/2010/main" val="194463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AFB063AF-B976-4279-A10A-51257DD2E384}" type="datetimeFigureOut">
              <a:rPr lang="zh-TW" altLang="en-US"/>
              <a:pPr>
                <a:defRPr/>
              </a:pPr>
              <a:t>2022/9/26</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E8058880-892D-4138-81E4-28D7871842CA}" type="slidenum">
              <a:rPr lang="zh-TW" altLang="en-US"/>
              <a:pPr>
                <a:defRPr/>
              </a:pPr>
              <a:t>‹#›</a:t>
            </a:fld>
            <a:endParaRPr lang="zh-TW" altLang="en-US"/>
          </a:p>
        </p:txBody>
      </p:sp>
    </p:spTree>
    <p:extLst>
      <p:ext uri="{BB962C8B-B14F-4D97-AF65-F5344CB8AC3E}">
        <p14:creationId xmlns:p14="http://schemas.microsoft.com/office/powerpoint/2010/main" val="361252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0FC25F85-607B-4934-B3A0-9EF21767D637}" type="datetimeFigureOut">
              <a:rPr lang="zh-TW" altLang="en-US"/>
              <a:pPr>
                <a:defRPr/>
              </a:pPr>
              <a:t>2022/9/26</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88357749-1D68-4C5A-BE2B-F2441FC7396D}" type="slidenum">
              <a:rPr lang="zh-TW" altLang="en-US"/>
              <a:pPr>
                <a:defRPr/>
              </a:pPr>
              <a:t>‹#›</a:t>
            </a:fld>
            <a:endParaRPr lang="zh-TW" altLang="en-US"/>
          </a:p>
        </p:txBody>
      </p:sp>
    </p:spTree>
    <p:extLst>
      <p:ext uri="{BB962C8B-B14F-4D97-AF65-F5344CB8AC3E}">
        <p14:creationId xmlns:p14="http://schemas.microsoft.com/office/powerpoint/2010/main" val="81343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3423C31-690E-4506-B885-BBF691E0CD3F}" type="datetimeFigureOut">
              <a:rPr lang="zh-TW" altLang="en-US"/>
              <a:pPr>
                <a:defRPr/>
              </a:pPr>
              <a:t>2022/9/26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D13BCBF1-86EE-4EAB-8EAB-FBD68FBF35B5}" type="slidenum">
              <a:rPr lang="zh-TW" altLang="en-US"/>
              <a:pPr>
                <a:defRPr/>
              </a:pPr>
              <a:t>‹#›</a:t>
            </a:fld>
            <a:endParaRPr lang="zh-TW" altLang="en-US"/>
          </a:p>
        </p:txBody>
      </p:sp>
    </p:spTree>
    <p:extLst>
      <p:ext uri="{BB962C8B-B14F-4D97-AF65-F5344CB8AC3E}">
        <p14:creationId xmlns:p14="http://schemas.microsoft.com/office/powerpoint/2010/main" val="315638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C3F108E-50C7-4274-9D08-8F39131B593A}" type="datetimeFigureOut">
              <a:rPr lang="zh-TW" altLang="en-US"/>
              <a:pPr>
                <a:defRPr/>
              </a:pPr>
              <a:t>2022/9/26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AE5E48B7-2275-4C25-8388-C80BB5AF156A}" type="slidenum">
              <a:rPr lang="zh-TW" altLang="en-US"/>
              <a:pPr>
                <a:defRPr/>
              </a:pPr>
              <a:t>‹#›</a:t>
            </a:fld>
            <a:endParaRPr lang="zh-TW" altLang="en-US"/>
          </a:p>
        </p:txBody>
      </p:sp>
    </p:spTree>
    <p:extLst>
      <p:ext uri="{BB962C8B-B14F-4D97-AF65-F5344CB8AC3E}">
        <p14:creationId xmlns:p14="http://schemas.microsoft.com/office/powerpoint/2010/main" val="316564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E3C39B77-0F7D-4498-B5B9-3B030CB2911B}" type="datetimeFigureOut">
              <a:rPr lang="zh-TW" altLang="en-US"/>
              <a:pPr>
                <a:defRPr/>
              </a:pPr>
              <a:t>2022/9/26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F1AACA7F-A463-437F-89D6-28953EA0CA1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新細明體" pitchFamily="18" charset="-120"/>
        </a:defRPr>
      </a:lvl2pPr>
      <a:lvl3pPr algn="ctr" rtl="0" fontAlgn="base">
        <a:spcBef>
          <a:spcPct val="0"/>
        </a:spcBef>
        <a:spcAft>
          <a:spcPct val="0"/>
        </a:spcAft>
        <a:defRPr sz="4400">
          <a:solidFill>
            <a:schemeClr val="tx1"/>
          </a:solidFill>
          <a:latin typeface="Calibri" pitchFamily="34" charset="0"/>
          <a:ea typeface="新細明體" pitchFamily="18" charset="-120"/>
        </a:defRPr>
      </a:lvl3pPr>
      <a:lvl4pPr algn="ctr" rtl="0" fontAlgn="base">
        <a:spcBef>
          <a:spcPct val="0"/>
        </a:spcBef>
        <a:spcAft>
          <a:spcPct val="0"/>
        </a:spcAft>
        <a:defRPr sz="4400">
          <a:solidFill>
            <a:schemeClr val="tx1"/>
          </a:solidFill>
          <a:latin typeface="Calibri" pitchFamily="34" charset="0"/>
          <a:ea typeface="新細明體" pitchFamily="18" charset="-120"/>
        </a:defRPr>
      </a:lvl4pPr>
      <a:lvl5pPr algn="ctr" rtl="0" fontAlgn="base">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Word_Document.docx"/><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4.wdp"/></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6.wdp"/></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microsoft.com/office/2007/relationships/hdphoto" Target="../media/hdphoto7.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16.png"/><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microsoft.com/office/2007/relationships/hdphoto" Target="../media/hdphoto8.wdp"/></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4" Type="http://schemas.microsoft.com/office/2007/relationships/hdphoto" Target="../media/hdphoto9.wdp"/></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 Id="rId9" Type="http://schemas.microsoft.com/office/2007/relationships/hdphoto" Target="../media/hdphoto10.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t="-19000" r="-1000" b="-21000"/>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827584" y="1844824"/>
            <a:ext cx="4105275" cy="1470025"/>
          </a:xfrm>
        </p:spPr>
        <p:txBody>
          <a:bodyPr rtlCol="0">
            <a:normAutofit/>
          </a:bodyPr>
          <a:lstStyle/>
          <a:p>
            <a:pPr fontAlgn="auto">
              <a:spcAft>
                <a:spcPts val="0"/>
              </a:spcAft>
              <a:defRPr/>
            </a:pPr>
            <a:r>
              <a:rPr lang="zh-TW" altLang="en-US" sz="8000" dirty="0">
                <a:solidFill>
                  <a:schemeClr val="accent6">
                    <a:lumMod val="50000"/>
                  </a:schemeClr>
                </a:solidFill>
                <a:latin typeface="Times New Roman" panose="02020603050405020304" pitchFamily="18" charset="0"/>
                <a:ea typeface="標楷體" panose="03000509000000000000" pitchFamily="65" charset="-120"/>
              </a:rPr>
              <a:t>第二章</a:t>
            </a:r>
            <a:endParaRPr lang="zh-TW" altLang="en-US" dirty="0">
              <a:solidFill>
                <a:schemeClr val="accent6">
                  <a:lumMod val="50000"/>
                </a:schemeClr>
              </a:solidFill>
            </a:endParaRPr>
          </a:p>
        </p:txBody>
      </p:sp>
      <p:sp>
        <p:nvSpPr>
          <p:cNvPr id="3" name="副標題 2"/>
          <p:cNvSpPr>
            <a:spLocks noGrp="1"/>
          </p:cNvSpPr>
          <p:nvPr>
            <p:ph type="subTitle" idx="1"/>
          </p:nvPr>
        </p:nvSpPr>
        <p:spPr>
          <a:xfrm>
            <a:off x="2123728" y="3717032"/>
            <a:ext cx="6400800" cy="1849438"/>
          </a:xfrm>
        </p:spPr>
        <p:txBody>
          <a:bodyPr rtlCol="0">
            <a:normAutofit/>
          </a:bodyPr>
          <a:lstStyle/>
          <a:p>
            <a:pPr fontAlgn="auto">
              <a:spcAft>
                <a:spcPts val="0"/>
              </a:spcAft>
              <a:defRPr/>
            </a:pPr>
            <a:r>
              <a:rPr lang="zh-TW" altLang="en-US" sz="8000" dirty="0">
                <a:solidFill>
                  <a:schemeClr val="accent6">
                    <a:lumMod val="50000"/>
                  </a:schemeClr>
                </a:solidFill>
                <a:latin typeface="標楷體" panose="03000509000000000000" pitchFamily="65" charset="-120"/>
                <a:ea typeface="標楷體" panose="03000509000000000000" pitchFamily="65" charset="-120"/>
              </a:rPr>
              <a:t>學習先決條件</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2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107504" y="1124744"/>
            <a:ext cx="7056437" cy="646331"/>
          </a:xfrm>
          <a:prstGeom prst="rect">
            <a:avLst/>
          </a:prstGeom>
        </p:spPr>
        <p:txBody>
          <a:bodyPr>
            <a:spAutoFit/>
          </a:bodyPr>
          <a:lstStyle/>
          <a:p>
            <a:pPr fontAlgn="auto">
              <a:spcBef>
                <a:spcPct val="20000"/>
              </a:spcBef>
              <a:spcAft>
                <a:spcPts val="0"/>
              </a:spcAft>
              <a:defRPr/>
            </a:pPr>
            <a:r>
              <a:rPr kumimoji="0" lang="zh-TW" altLang="en-US" sz="3600" dirty="0">
                <a:solidFill>
                  <a:schemeClr val="accent4">
                    <a:lumMod val="50000"/>
                  </a:schemeClr>
                </a:solidFill>
                <a:latin typeface="標楷體" panose="03000509000000000000" pitchFamily="65" charset="-120"/>
                <a:ea typeface="標楷體" panose="03000509000000000000" pitchFamily="65" charset="-120"/>
              </a:rPr>
              <a:t>（五）人格特質</a:t>
            </a:r>
          </a:p>
        </p:txBody>
      </p:sp>
      <p:sp>
        <p:nvSpPr>
          <p:cNvPr id="7" name="矩形 6"/>
          <p:cNvSpPr/>
          <p:nvPr/>
        </p:nvSpPr>
        <p:spPr>
          <a:xfrm>
            <a:off x="107504" y="116632"/>
            <a:ext cx="5997202" cy="707886"/>
          </a:xfrm>
          <a:prstGeom prst="rect">
            <a:avLst/>
          </a:prstGeom>
          <a:effectLst>
            <a:reflection blurRad="6350" stA="52000" endA="300" endPos="35000" dir="5400000" sy="-100000" algn="bl" rotWithShape="0"/>
          </a:effectLst>
        </p:spPr>
        <p:txBody>
          <a:bodyPr>
            <a:spAutoFit/>
          </a:bodyPr>
          <a:lstStyle/>
          <a:p>
            <a:pPr marL="571500" indent="-571500" fontAlgn="auto">
              <a:spcBef>
                <a:spcPts val="0"/>
              </a:spcBef>
              <a:spcAft>
                <a:spcPts val="0"/>
              </a:spcAft>
              <a:buFont typeface="Wingdings" panose="05000000000000000000" pitchFamily="2" charset="2"/>
              <a:buChar char="Ø"/>
              <a:defRPr/>
            </a:pPr>
            <a:r>
              <a:rPr kumimoji="0" lang="zh-TW" altLang="en-US" sz="4000" u="sng" dirty="0">
                <a:solidFill>
                  <a:schemeClr val="accent3">
                    <a:lumMod val="25000"/>
                  </a:schemeClr>
                </a:solidFill>
                <a:latin typeface="標楷體" panose="03000509000000000000" pitchFamily="65" charset="-120"/>
                <a:ea typeface="標楷體" panose="03000509000000000000" pitchFamily="65" charset="-120"/>
              </a:rPr>
              <a:t>一、學習者的特性分析</a:t>
            </a:r>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1570535223"/>
              </p:ext>
            </p:extLst>
          </p:nvPr>
        </p:nvGraphicFramePr>
        <p:xfrm>
          <a:off x="179512" y="1844824"/>
          <a:ext cx="885698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0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graphicEl>
                                              <a:dgm id="{B136AD1A-6D8F-4AB4-B328-AB499D33A9A5}"/>
                                            </p:graphicEl>
                                          </p:spTgt>
                                        </p:tgtEl>
                                        <p:attrNameLst>
                                          <p:attrName>style.visibility</p:attrName>
                                        </p:attrNameLst>
                                      </p:cBhvr>
                                      <p:to>
                                        <p:strVal val="visible"/>
                                      </p:to>
                                    </p:set>
                                    <p:animEffect transition="in" filter="fade">
                                      <p:cBhvr>
                                        <p:cTn id="7" dur="750"/>
                                        <p:tgtEl>
                                          <p:spTgt spid="2">
                                            <p:graphicEl>
                                              <a:dgm id="{B136AD1A-6D8F-4AB4-B328-AB499D33A9A5}"/>
                                            </p:graphicEl>
                                          </p:spTgt>
                                        </p:tgtEl>
                                      </p:cBhvr>
                                    </p:animEffect>
                                    <p:anim calcmode="lin" valueType="num">
                                      <p:cBhvr>
                                        <p:cTn id="8" dur="750" fill="hold"/>
                                        <p:tgtEl>
                                          <p:spTgt spid="2">
                                            <p:graphicEl>
                                              <a:dgm id="{B136AD1A-6D8F-4AB4-B328-AB499D33A9A5}"/>
                                            </p:graphicEl>
                                          </p:spTgt>
                                        </p:tgtEl>
                                        <p:attrNameLst>
                                          <p:attrName>ppt_x</p:attrName>
                                        </p:attrNameLst>
                                      </p:cBhvr>
                                      <p:tavLst>
                                        <p:tav tm="0">
                                          <p:val>
                                            <p:strVal val="#ppt_x"/>
                                          </p:val>
                                        </p:tav>
                                        <p:tav tm="100000">
                                          <p:val>
                                            <p:strVal val="#ppt_x"/>
                                          </p:val>
                                        </p:tav>
                                      </p:tavLst>
                                    </p:anim>
                                    <p:anim calcmode="lin" valueType="num">
                                      <p:cBhvr>
                                        <p:cTn id="9" dur="750" fill="hold"/>
                                        <p:tgtEl>
                                          <p:spTgt spid="2">
                                            <p:graphicEl>
                                              <a:dgm id="{B136AD1A-6D8F-4AB4-B328-AB499D33A9A5}"/>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graphicEl>
                                              <a:dgm id="{0947DA2E-ECFB-4B8F-910B-C6BB87C3E82E}"/>
                                            </p:graphicEl>
                                          </p:spTgt>
                                        </p:tgtEl>
                                        <p:attrNameLst>
                                          <p:attrName>style.visibility</p:attrName>
                                        </p:attrNameLst>
                                      </p:cBhvr>
                                      <p:to>
                                        <p:strVal val="visible"/>
                                      </p:to>
                                    </p:set>
                                    <p:animEffect transition="in" filter="fade">
                                      <p:cBhvr>
                                        <p:cTn id="12" dur="750"/>
                                        <p:tgtEl>
                                          <p:spTgt spid="2">
                                            <p:graphicEl>
                                              <a:dgm id="{0947DA2E-ECFB-4B8F-910B-C6BB87C3E82E}"/>
                                            </p:graphicEl>
                                          </p:spTgt>
                                        </p:tgtEl>
                                      </p:cBhvr>
                                    </p:animEffect>
                                    <p:anim calcmode="lin" valueType="num">
                                      <p:cBhvr>
                                        <p:cTn id="13" dur="750" fill="hold"/>
                                        <p:tgtEl>
                                          <p:spTgt spid="2">
                                            <p:graphicEl>
                                              <a:dgm id="{0947DA2E-ECFB-4B8F-910B-C6BB87C3E82E}"/>
                                            </p:graphicEl>
                                          </p:spTgt>
                                        </p:tgtEl>
                                        <p:attrNameLst>
                                          <p:attrName>ppt_x</p:attrName>
                                        </p:attrNameLst>
                                      </p:cBhvr>
                                      <p:tavLst>
                                        <p:tav tm="0">
                                          <p:val>
                                            <p:strVal val="#ppt_x"/>
                                          </p:val>
                                        </p:tav>
                                        <p:tav tm="100000">
                                          <p:val>
                                            <p:strVal val="#ppt_x"/>
                                          </p:val>
                                        </p:tav>
                                      </p:tavLst>
                                    </p:anim>
                                    <p:anim calcmode="lin" valueType="num">
                                      <p:cBhvr>
                                        <p:cTn id="14" dur="750" fill="hold"/>
                                        <p:tgtEl>
                                          <p:spTgt spid="2">
                                            <p:graphicEl>
                                              <a:dgm id="{0947DA2E-ECFB-4B8F-910B-C6BB87C3E82E}"/>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
                                            <p:graphicEl>
                                              <a:dgm id="{C7EBD12F-F6B2-4D55-8F33-99914C4F04D8}"/>
                                            </p:graphicEl>
                                          </p:spTgt>
                                        </p:tgtEl>
                                        <p:attrNameLst>
                                          <p:attrName>style.visibility</p:attrName>
                                        </p:attrNameLst>
                                      </p:cBhvr>
                                      <p:to>
                                        <p:strVal val="visible"/>
                                      </p:to>
                                    </p:set>
                                    <p:animEffect transition="in" filter="fade">
                                      <p:cBhvr>
                                        <p:cTn id="17" dur="750"/>
                                        <p:tgtEl>
                                          <p:spTgt spid="2">
                                            <p:graphicEl>
                                              <a:dgm id="{C7EBD12F-F6B2-4D55-8F33-99914C4F04D8}"/>
                                            </p:graphicEl>
                                          </p:spTgt>
                                        </p:tgtEl>
                                      </p:cBhvr>
                                    </p:animEffect>
                                    <p:anim calcmode="lin" valueType="num">
                                      <p:cBhvr>
                                        <p:cTn id="18" dur="750" fill="hold"/>
                                        <p:tgtEl>
                                          <p:spTgt spid="2">
                                            <p:graphicEl>
                                              <a:dgm id="{C7EBD12F-F6B2-4D55-8F33-99914C4F04D8}"/>
                                            </p:graphicEl>
                                          </p:spTgt>
                                        </p:tgtEl>
                                        <p:attrNameLst>
                                          <p:attrName>ppt_x</p:attrName>
                                        </p:attrNameLst>
                                      </p:cBhvr>
                                      <p:tavLst>
                                        <p:tav tm="0">
                                          <p:val>
                                            <p:strVal val="#ppt_x"/>
                                          </p:val>
                                        </p:tav>
                                        <p:tav tm="100000">
                                          <p:val>
                                            <p:strVal val="#ppt_x"/>
                                          </p:val>
                                        </p:tav>
                                      </p:tavLst>
                                    </p:anim>
                                    <p:anim calcmode="lin" valueType="num">
                                      <p:cBhvr>
                                        <p:cTn id="19" dur="750" fill="hold"/>
                                        <p:tgtEl>
                                          <p:spTgt spid="2">
                                            <p:graphicEl>
                                              <a:dgm id="{C7EBD12F-F6B2-4D55-8F33-99914C4F04D8}"/>
                                            </p:graphic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
                                            <p:graphicEl>
                                              <a:dgm id="{8BC2959C-4252-4865-AF70-34E111762309}"/>
                                            </p:graphicEl>
                                          </p:spTgt>
                                        </p:tgtEl>
                                        <p:attrNameLst>
                                          <p:attrName>style.visibility</p:attrName>
                                        </p:attrNameLst>
                                      </p:cBhvr>
                                      <p:to>
                                        <p:strVal val="visible"/>
                                      </p:to>
                                    </p:set>
                                    <p:animEffect transition="in" filter="fade">
                                      <p:cBhvr>
                                        <p:cTn id="22" dur="750"/>
                                        <p:tgtEl>
                                          <p:spTgt spid="2">
                                            <p:graphicEl>
                                              <a:dgm id="{8BC2959C-4252-4865-AF70-34E111762309}"/>
                                            </p:graphicEl>
                                          </p:spTgt>
                                        </p:tgtEl>
                                      </p:cBhvr>
                                    </p:animEffect>
                                    <p:anim calcmode="lin" valueType="num">
                                      <p:cBhvr>
                                        <p:cTn id="23" dur="750" fill="hold"/>
                                        <p:tgtEl>
                                          <p:spTgt spid="2">
                                            <p:graphicEl>
                                              <a:dgm id="{8BC2959C-4252-4865-AF70-34E111762309}"/>
                                            </p:graphicEl>
                                          </p:spTgt>
                                        </p:tgtEl>
                                        <p:attrNameLst>
                                          <p:attrName>ppt_x</p:attrName>
                                        </p:attrNameLst>
                                      </p:cBhvr>
                                      <p:tavLst>
                                        <p:tav tm="0">
                                          <p:val>
                                            <p:strVal val="#ppt_x"/>
                                          </p:val>
                                        </p:tav>
                                        <p:tav tm="100000">
                                          <p:val>
                                            <p:strVal val="#ppt_x"/>
                                          </p:val>
                                        </p:tav>
                                      </p:tavLst>
                                    </p:anim>
                                    <p:anim calcmode="lin" valueType="num">
                                      <p:cBhvr>
                                        <p:cTn id="24" dur="750" fill="hold"/>
                                        <p:tgtEl>
                                          <p:spTgt spid="2">
                                            <p:graphicEl>
                                              <a:dgm id="{8BC2959C-4252-4865-AF70-34E111762309}"/>
                                            </p:graphic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
                                            <p:graphicEl>
                                              <a:dgm id="{AC3AB95D-E2BC-4359-8DF9-76382CB20FBC}"/>
                                            </p:graphicEl>
                                          </p:spTgt>
                                        </p:tgtEl>
                                        <p:attrNameLst>
                                          <p:attrName>style.visibility</p:attrName>
                                        </p:attrNameLst>
                                      </p:cBhvr>
                                      <p:to>
                                        <p:strVal val="visible"/>
                                      </p:to>
                                    </p:set>
                                    <p:animEffect transition="in" filter="fade">
                                      <p:cBhvr>
                                        <p:cTn id="27" dur="750"/>
                                        <p:tgtEl>
                                          <p:spTgt spid="2">
                                            <p:graphicEl>
                                              <a:dgm id="{AC3AB95D-E2BC-4359-8DF9-76382CB20FBC}"/>
                                            </p:graphicEl>
                                          </p:spTgt>
                                        </p:tgtEl>
                                      </p:cBhvr>
                                    </p:animEffect>
                                    <p:anim calcmode="lin" valueType="num">
                                      <p:cBhvr>
                                        <p:cTn id="28" dur="750" fill="hold"/>
                                        <p:tgtEl>
                                          <p:spTgt spid="2">
                                            <p:graphicEl>
                                              <a:dgm id="{AC3AB95D-E2BC-4359-8DF9-76382CB20FBC}"/>
                                            </p:graphicEl>
                                          </p:spTgt>
                                        </p:tgtEl>
                                        <p:attrNameLst>
                                          <p:attrName>ppt_x</p:attrName>
                                        </p:attrNameLst>
                                      </p:cBhvr>
                                      <p:tavLst>
                                        <p:tav tm="0">
                                          <p:val>
                                            <p:strVal val="#ppt_x"/>
                                          </p:val>
                                        </p:tav>
                                        <p:tav tm="100000">
                                          <p:val>
                                            <p:strVal val="#ppt_x"/>
                                          </p:val>
                                        </p:tav>
                                      </p:tavLst>
                                    </p:anim>
                                    <p:anim calcmode="lin" valueType="num">
                                      <p:cBhvr>
                                        <p:cTn id="29" dur="750" fill="hold"/>
                                        <p:tgtEl>
                                          <p:spTgt spid="2">
                                            <p:graphicEl>
                                              <a:dgm id="{AC3AB95D-E2BC-4359-8DF9-76382CB20FBC}"/>
                                            </p:graphic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
                                            <p:graphicEl>
                                              <a:dgm id="{5EAEA353-5202-4569-8DE6-C0853DC39186}"/>
                                            </p:graphicEl>
                                          </p:spTgt>
                                        </p:tgtEl>
                                        <p:attrNameLst>
                                          <p:attrName>style.visibility</p:attrName>
                                        </p:attrNameLst>
                                      </p:cBhvr>
                                      <p:to>
                                        <p:strVal val="visible"/>
                                      </p:to>
                                    </p:set>
                                    <p:animEffect transition="in" filter="fade">
                                      <p:cBhvr>
                                        <p:cTn id="32" dur="750"/>
                                        <p:tgtEl>
                                          <p:spTgt spid="2">
                                            <p:graphicEl>
                                              <a:dgm id="{5EAEA353-5202-4569-8DE6-C0853DC39186}"/>
                                            </p:graphicEl>
                                          </p:spTgt>
                                        </p:tgtEl>
                                      </p:cBhvr>
                                    </p:animEffect>
                                    <p:anim calcmode="lin" valueType="num">
                                      <p:cBhvr>
                                        <p:cTn id="33" dur="750" fill="hold"/>
                                        <p:tgtEl>
                                          <p:spTgt spid="2">
                                            <p:graphicEl>
                                              <a:dgm id="{5EAEA353-5202-4569-8DE6-C0853DC39186}"/>
                                            </p:graphicEl>
                                          </p:spTgt>
                                        </p:tgtEl>
                                        <p:attrNameLst>
                                          <p:attrName>ppt_x</p:attrName>
                                        </p:attrNameLst>
                                      </p:cBhvr>
                                      <p:tavLst>
                                        <p:tav tm="0">
                                          <p:val>
                                            <p:strVal val="#ppt_x"/>
                                          </p:val>
                                        </p:tav>
                                        <p:tav tm="100000">
                                          <p:val>
                                            <p:strVal val="#ppt_x"/>
                                          </p:val>
                                        </p:tav>
                                      </p:tavLst>
                                    </p:anim>
                                    <p:anim calcmode="lin" valueType="num">
                                      <p:cBhvr>
                                        <p:cTn id="34" dur="750" fill="hold"/>
                                        <p:tgtEl>
                                          <p:spTgt spid="2">
                                            <p:graphicEl>
                                              <a:dgm id="{5EAEA353-5202-4569-8DE6-C0853DC3918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67000"/>
            <a:lum/>
          </a:blip>
          <a:srcRect/>
          <a:stretch>
            <a:fillRect l="-23000" r="-2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116632"/>
            <a:ext cx="5040560" cy="836712"/>
          </a:xfrm>
          <a:effectLst>
            <a:reflection blurRad="6350" stA="52000" endA="300" endPos="35000" dir="5400000" sy="-100000" algn="bl" rotWithShape="0"/>
          </a:effectLst>
        </p:spPr>
        <p:txBody>
          <a:bodyPr rtlCol="0">
            <a:noAutofit/>
          </a:bodyPr>
          <a:lstStyle/>
          <a:p>
            <a:pPr algn="l" fontAlgn="auto">
              <a:spcAft>
                <a:spcPts val="0"/>
              </a:spcAft>
              <a:defRPr/>
            </a:pPr>
            <a:r>
              <a:rPr lang="zh-TW" altLang="en-US" sz="3600" dirty="0">
                <a:solidFill>
                  <a:srgbClr val="002060"/>
                </a:solidFill>
                <a:latin typeface="標楷體" panose="03000509000000000000" pitchFamily="65" charset="-120"/>
                <a:ea typeface="標楷體" panose="03000509000000000000" pitchFamily="65" charset="-120"/>
              </a:rPr>
              <a:t>二、在教學上的意義</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274839472"/>
              </p:ext>
            </p:extLst>
          </p:nvPr>
        </p:nvGraphicFramePr>
        <p:xfrm>
          <a:off x="467544" y="1124744"/>
          <a:ext cx="8229600" cy="5661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alphaModFix amt="67000"/>
            <a:lum/>
          </a:blip>
          <a:srcRect/>
          <a:stretch>
            <a:fillRect l="-23000" r="-23000"/>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1560" y="51300"/>
            <a:ext cx="8075240" cy="604664"/>
          </a:xfrm>
        </p:spPr>
        <p:txBody>
          <a:bodyPr/>
          <a:lstStyle/>
          <a:p>
            <a:pPr marL="0" indent="0" algn="ctr">
              <a:buNone/>
            </a:pPr>
            <a:r>
              <a:rPr lang="zh-TW" altLang="en-US" dirty="0">
                <a:latin typeface="標楷體" panose="03000509000000000000" pitchFamily="65" charset="-120"/>
                <a:ea typeface="標楷體" panose="03000509000000000000" pitchFamily="65" charset="-120"/>
              </a:rPr>
              <a:t>表</a:t>
            </a:r>
            <a:r>
              <a:rPr lang="en-US" altLang="zh-TW" dirty="0">
                <a:latin typeface="標楷體" panose="03000509000000000000" pitchFamily="65" charset="-120"/>
                <a:ea typeface="標楷體" panose="03000509000000000000" pitchFamily="65" charset="-120"/>
              </a:rPr>
              <a:t>2-1 </a:t>
            </a:r>
            <a:r>
              <a:rPr lang="zh-TW" altLang="en-US" dirty="0">
                <a:latin typeface="標楷體" panose="03000509000000000000" pitchFamily="65" charset="-120"/>
                <a:ea typeface="標楷體" panose="03000509000000000000" pitchFamily="65" charset="-120"/>
              </a:rPr>
              <a:t>依學習者特性選擇教學方法</a:t>
            </a:r>
          </a:p>
        </p:txBody>
      </p:sp>
      <p:graphicFrame>
        <p:nvGraphicFramePr>
          <p:cNvPr id="8" name="物件 7"/>
          <p:cNvGraphicFramePr>
            <a:graphicFrameLocks noChangeAspect="1"/>
          </p:cNvGraphicFramePr>
          <p:nvPr>
            <p:extLst>
              <p:ext uri="{D42A27DB-BD31-4B8C-83A1-F6EECF244321}">
                <p14:modId xmlns:p14="http://schemas.microsoft.com/office/powerpoint/2010/main" val="945888565"/>
              </p:ext>
            </p:extLst>
          </p:nvPr>
        </p:nvGraphicFramePr>
        <p:xfrm>
          <a:off x="-468560" y="116632"/>
          <a:ext cx="10081120" cy="6669360"/>
        </p:xfrm>
        <a:graphic>
          <a:graphicData uri="http://schemas.openxmlformats.org/presentationml/2006/ole">
            <mc:AlternateContent xmlns:mc="http://schemas.openxmlformats.org/markup-compatibility/2006">
              <mc:Choice xmlns:v="urn:schemas-microsoft-com:vml" Requires="v">
                <p:oleObj spid="_x0000_s1058" name="文件" r:id="rId5" imgW="5273690" imgH="4761212" progId="Word.Document.12">
                  <p:embed/>
                </p:oleObj>
              </mc:Choice>
              <mc:Fallback>
                <p:oleObj name="文件" r:id="rId5" imgW="5273690" imgH="4761212" progId="Word.Document.12">
                  <p:embed/>
                  <p:pic>
                    <p:nvPicPr>
                      <p:cNvPr id="0" name=""/>
                      <p:cNvPicPr/>
                      <p:nvPr/>
                    </p:nvPicPr>
                    <p:blipFill>
                      <a:blip r:embed="rId6"/>
                      <a:stretch>
                        <a:fillRect/>
                      </a:stretch>
                    </p:blipFill>
                    <p:spPr>
                      <a:xfrm>
                        <a:off x="-468560" y="116632"/>
                        <a:ext cx="10081120" cy="6669360"/>
                      </a:xfrm>
                      <a:prstGeom prst="rect">
                        <a:avLst/>
                      </a:prstGeom>
                    </p:spPr>
                  </p:pic>
                </p:oleObj>
              </mc:Fallback>
            </mc:AlternateContent>
          </a:graphicData>
        </a:graphic>
      </p:graphicFrame>
    </p:spTree>
    <p:extLst>
      <p:ext uri="{BB962C8B-B14F-4D97-AF65-F5344CB8AC3E}">
        <p14:creationId xmlns:p14="http://schemas.microsoft.com/office/powerpoint/2010/main" val="200581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67000"/>
            <a:lum/>
          </a:blip>
          <a:srcRect/>
          <a:stretch>
            <a:fillRect l="-23000" r="-2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116632"/>
            <a:ext cx="5040560" cy="836712"/>
          </a:xfrm>
          <a:effectLst>
            <a:reflection blurRad="6350" stA="52000" endA="300" endPos="35000" dir="5400000" sy="-100000" algn="bl" rotWithShape="0"/>
          </a:effectLst>
        </p:spPr>
        <p:txBody>
          <a:bodyPr rtlCol="0">
            <a:noAutofit/>
          </a:bodyPr>
          <a:lstStyle/>
          <a:p>
            <a:pPr marL="571500" indent="-571500" algn="l" fontAlgn="auto">
              <a:spcAft>
                <a:spcPts val="0"/>
              </a:spcAft>
              <a:buFont typeface="Wingdings" panose="05000000000000000000" pitchFamily="2" charset="2"/>
              <a:buChar char="Ø"/>
              <a:defRPr/>
            </a:pPr>
            <a:r>
              <a:rPr lang="zh-TW" altLang="en-US" sz="3600" u="sng" dirty="0">
                <a:solidFill>
                  <a:srgbClr val="002060"/>
                </a:solidFill>
                <a:latin typeface="標楷體" panose="03000509000000000000" pitchFamily="65" charset="-120"/>
                <a:ea typeface="標楷體" panose="03000509000000000000" pitchFamily="65" charset="-120"/>
              </a:rPr>
              <a:t>二、在教學上的意義</a:t>
            </a:r>
          </a:p>
        </p:txBody>
      </p:sp>
      <p:sp>
        <p:nvSpPr>
          <p:cNvPr id="3" name="內容版面配置區 2"/>
          <p:cNvSpPr>
            <a:spLocks noGrp="1"/>
          </p:cNvSpPr>
          <p:nvPr>
            <p:ph idx="1"/>
          </p:nvPr>
        </p:nvSpPr>
        <p:spPr>
          <a:xfrm>
            <a:off x="683568" y="908720"/>
            <a:ext cx="6563072" cy="748680"/>
          </a:xfrm>
        </p:spPr>
        <p:txBody>
          <a:bodyPr/>
          <a:lstStyle/>
          <a:p>
            <a:pPr marL="0" indent="0">
              <a:buNone/>
            </a:pPr>
            <a:r>
              <a:rPr lang="zh-TW" altLang="en-US" dirty="0">
                <a:solidFill>
                  <a:srgbClr val="660066"/>
                </a:solidFill>
                <a:latin typeface="標楷體" panose="03000509000000000000" pitchFamily="65" charset="-120"/>
                <a:ea typeface="標楷體" panose="03000509000000000000" pitchFamily="65" charset="-120"/>
              </a:rPr>
              <a:t>（三）依據學習特性訂定評量標準</a:t>
            </a:r>
          </a:p>
        </p:txBody>
      </p:sp>
      <p:sp>
        <p:nvSpPr>
          <p:cNvPr id="5" name="矩形 4"/>
          <p:cNvSpPr/>
          <p:nvPr/>
        </p:nvSpPr>
        <p:spPr>
          <a:xfrm>
            <a:off x="816952" y="1465620"/>
            <a:ext cx="7643480" cy="5016758"/>
          </a:xfrm>
          <a:prstGeom prst="rect">
            <a:avLst/>
          </a:prstGeom>
          <a:solidFill>
            <a:schemeClr val="tx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教學評量是評量教學活動是否達成教學目標的一種過程，教師透過各種形式的評量於教學結束之後，瞭解學生的學習是否達到</a:t>
            </a:r>
            <a:r>
              <a:rPr lang="zh-TW" altLang="en-US" sz="3200" dirty="0">
                <a:solidFill>
                  <a:srgbClr val="FF0000"/>
                </a:solidFill>
                <a:latin typeface="標楷體" panose="03000509000000000000" pitchFamily="65" charset="-120"/>
                <a:ea typeface="標楷體" panose="03000509000000000000" pitchFamily="65" charset="-120"/>
              </a:rPr>
              <a:t>教學目標</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教學者在訂定教學評量標準時，應以學習者的特性為考慮的標準，有助於教學評量的實施，透過對學習者特性的瞭解，可以預測學生在未來的評量中可能出現的各種現象，作為教師改進教學的參考，同時作為</a:t>
            </a:r>
            <a:r>
              <a:rPr lang="zh-TW" altLang="en-US" sz="3200" dirty="0">
                <a:solidFill>
                  <a:srgbClr val="FF0000"/>
                </a:solidFill>
                <a:latin typeface="標楷體" panose="03000509000000000000" pitchFamily="65" charset="-120"/>
                <a:ea typeface="標楷體" panose="03000509000000000000" pitchFamily="65" charset="-120"/>
              </a:rPr>
              <a:t>補救教學的依據</a:t>
            </a:r>
            <a:r>
              <a:rPr lang="zh-TW" altLang="en-US" sz="32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53142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67000"/>
            <a:lum/>
          </a:blip>
          <a:srcRect/>
          <a:stretch>
            <a:fillRect l="-23000" r="-2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116632"/>
            <a:ext cx="5040560" cy="836712"/>
          </a:xfrm>
          <a:effectLst>
            <a:reflection blurRad="6350" stA="52000" endA="300" endPos="35000" dir="5400000" sy="-100000" algn="bl" rotWithShape="0"/>
          </a:effectLst>
        </p:spPr>
        <p:txBody>
          <a:bodyPr rtlCol="0">
            <a:noAutofit/>
          </a:bodyPr>
          <a:lstStyle/>
          <a:p>
            <a:pPr marL="571500" indent="-571500" algn="l" fontAlgn="auto">
              <a:spcAft>
                <a:spcPts val="0"/>
              </a:spcAft>
              <a:buFont typeface="Wingdings" panose="05000000000000000000" pitchFamily="2" charset="2"/>
              <a:buChar char="Ø"/>
              <a:defRPr/>
            </a:pPr>
            <a:r>
              <a:rPr lang="zh-TW" altLang="en-US" sz="3600" u="sng" dirty="0">
                <a:solidFill>
                  <a:srgbClr val="002060"/>
                </a:solidFill>
                <a:latin typeface="標楷體" panose="03000509000000000000" pitchFamily="65" charset="-120"/>
                <a:ea typeface="標楷體" panose="03000509000000000000" pitchFamily="65" charset="-120"/>
              </a:rPr>
              <a:t>二、在教學上的意義</a:t>
            </a:r>
          </a:p>
        </p:txBody>
      </p:sp>
      <p:sp>
        <p:nvSpPr>
          <p:cNvPr id="3" name="內容版面配置區 2"/>
          <p:cNvSpPr>
            <a:spLocks noGrp="1"/>
          </p:cNvSpPr>
          <p:nvPr>
            <p:ph idx="1"/>
          </p:nvPr>
        </p:nvSpPr>
        <p:spPr>
          <a:xfrm>
            <a:off x="697814" y="1160491"/>
            <a:ext cx="6898522" cy="748680"/>
          </a:xfrm>
        </p:spPr>
        <p:txBody>
          <a:bodyPr/>
          <a:lstStyle/>
          <a:p>
            <a:r>
              <a:rPr lang="zh-TW" altLang="en-US" dirty="0">
                <a:solidFill>
                  <a:srgbClr val="660066"/>
                </a:solidFill>
                <a:latin typeface="標楷體" panose="03000509000000000000" pitchFamily="65" charset="-120"/>
                <a:ea typeface="標楷體" panose="03000509000000000000" pitchFamily="65" charset="-120"/>
              </a:rPr>
              <a:t>（四）依據學習特性進行評量活動</a:t>
            </a:r>
          </a:p>
        </p:txBody>
      </p:sp>
      <p:sp>
        <p:nvSpPr>
          <p:cNvPr id="4" name="矩形 3"/>
          <p:cNvSpPr/>
          <p:nvPr/>
        </p:nvSpPr>
        <p:spPr>
          <a:xfrm>
            <a:off x="563387" y="1904481"/>
            <a:ext cx="6801862" cy="584775"/>
          </a:xfrm>
          <a:prstGeom prst="rect">
            <a:avLst/>
          </a:prstGeom>
        </p:spPr>
        <p:txBody>
          <a:bodyPr wrap="none">
            <a:spAutoFit/>
          </a:bodyPr>
          <a:lstStyle/>
          <a:p>
            <a:pPr marL="457200" indent="-457200">
              <a:buFont typeface="Arial" panose="020B0604020202020204" pitchFamily="34" charset="0"/>
              <a:buChar char="•"/>
            </a:pPr>
            <a:r>
              <a:rPr lang="zh-TW" altLang="en-US" sz="3200" dirty="0">
                <a:solidFill>
                  <a:srgbClr val="660066"/>
                </a:solidFill>
                <a:latin typeface="標楷體" panose="03000509000000000000" pitchFamily="65" charset="-120"/>
                <a:ea typeface="標楷體" panose="03000509000000000000" pitchFamily="65" charset="-120"/>
              </a:rPr>
              <a:t>（五）依據</a:t>
            </a:r>
            <a:r>
              <a:rPr lang="zh-TW" altLang="en-US" sz="3200" dirty="0">
                <a:solidFill>
                  <a:srgbClr val="FF0000"/>
                </a:solidFill>
                <a:latin typeface="標楷體" panose="03000509000000000000" pitchFamily="65" charset="-120"/>
                <a:ea typeface="標楷體" panose="03000509000000000000" pitchFamily="65" charset="-120"/>
              </a:rPr>
              <a:t>學習特性</a:t>
            </a:r>
            <a:r>
              <a:rPr lang="zh-TW" altLang="en-US" sz="3200" dirty="0">
                <a:solidFill>
                  <a:srgbClr val="660066"/>
                </a:solidFill>
                <a:latin typeface="標楷體" panose="03000509000000000000" pitchFamily="65" charset="-120"/>
                <a:ea typeface="標楷體" panose="03000509000000000000" pitchFamily="65" charset="-120"/>
              </a:rPr>
              <a:t>反省教學活動</a:t>
            </a:r>
          </a:p>
        </p:txBody>
      </p:sp>
      <p:graphicFrame>
        <p:nvGraphicFramePr>
          <p:cNvPr id="7" name="資料庫圖表 6"/>
          <p:cNvGraphicFramePr/>
          <p:nvPr>
            <p:extLst>
              <p:ext uri="{D42A27DB-BD31-4B8C-83A1-F6EECF244321}">
                <p14:modId xmlns:p14="http://schemas.microsoft.com/office/powerpoint/2010/main" val="596855188"/>
              </p:ext>
            </p:extLst>
          </p:nvPr>
        </p:nvGraphicFramePr>
        <p:xfrm>
          <a:off x="0" y="2708920"/>
          <a:ext cx="9144000" cy="40770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327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67000"/>
            <a:lum/>
          </a:blip>
          <a:srcRect/>
          <a:stretch>
            <a:fillRect l="-23000" r="-2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7504" y="116632"/>
            <a:ext cx="5040560" cy="836712"/>
          </a:xfrm>
          <a:effectLst>
            <a:reflection blurRad="6350" stA="52000" endA="300" endPos="35000" dir="5400000" sy="-100000" algn="bl" rotWithShape="0"/>
          </a:effectLst>
        </p:spPr>
        <p:txBody>
          <a:bodyPr rtlCol="0">
            <a:noAutofit/>
          </a:bodyPr>
          <a:lstStyle/>
          <a:p>
            <a:pPr marL="571500" indent="-571500" algn="l" fontAlgn="auto">
              <a:spcAft>
                <a:spcPts val="0"/>
              </a:spcAft>
              <a:buFont typeface="Wingdings" panose="05000000000000000000" pitchFamily="2" charset="2"/>
              <a:buChar char="Ø"/>
              <a:defRPr/>
            </a:pPr>
            <a:r>
              <a:rPr lang="zh-TW" altLang="en-US" sz="3600" u="sng" dirty="0">
                <a:solidFill>
                  <a:srgbClr val="002060"/>
                </a:solidFill>
                <a:latin typeface="標楷體" panose="03000509000000000000" pitchFamily="65" charset="-120"/>
                <a:ea typeface="標楷體" panose="03000509000000000000" pitchFamily="65" charset="-120"/>
              </a:rPr>
              <a:t>二、在教學上的意義</a:t>
            </a:r>
          </a:p>
        </p:txBody>
      </p:sp>
      <p:sp>
        <p:nvSpPr>
          <p:cNvPr id="6" name="矩形 5"/>
          <p:cNvSpPr/>
          <p:nvPr/>
        </p:nvSpPr>
        <p:spPr>
          <a:xfrm>
            <a:off x="755576" y="1053898"/>
            <a:ext cx="7992888"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nchor="ctr">
            <a:spAutoFit/>
          </a:bodyPr>
          <a:lstStyle/>
          <a:p>
            <a:pPr marL="457200" indent="-4572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學習的先決條件是學習者在為正式進行某種學習狀態和情境時，本身</a:t>
            </a:r>
            <a:r>
              <a:rPr lang="zh-TW" altLang="en-US" sz="2800" dirty="0">
                <a:solidFill>
                  <a:srgbClr val="FF0000"/>
                </a:solidFill>
                <a:latin typeface="標楷體" panose="03000509000000000000" pitchFamily="65" charset="-120"/>
                <a:ea typeface="標楷體" panose="03000509000000000000" pitchFamily="65" charset="-120"/>
              </a:rPr>
              <a:t>已具備那些要素</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學生到進入學習情境前，就具有大量</a:t>
            </a:r>
            <a:r>
              <a:rPr lang="zh-TW" altLang="en-US" sz="2800" dirty="0">
                <a:solidFill>
                  <a:srgbClr val="FF0000"/>
                </a:solidFill>
                <a:latin typeface="標楷體" panose="03000509000000000000" pitchFamily="65" charset="-120"/>
                <a:ea typeface="標楷體" panose="03000509000000000000" pitchFamily="65" charset="-120"/>
              </a:rPr>
              <a:t>預先存在的觀念或想法</a:t>
            </a:r>
            <a:r>
              <a:rPr lang="zh-TW" altLang="en-US" sz="2800" dirty="0">
                <a:latin typeface="標楷體" panose="03000509000000000000" pitchFamily="65" charset="-120"/>
                <a:ea typeface="標楷體" panose="03000509000000000000" pitchFamily="65" charset="-120"/>
              </a:rPr>
              <a:t>，並</a:t>
            </a:r>
            <a:r>
              <a:rPr lang="zh-TW" altLang="en-US" sz="2800" dirty="0">
                <a:solidFill>
                  <a:srgbClr val="FF0000"/>
                </a:solidFill>
                <a:latin typeface="標楷體" panose="03000509000000000000" pitchFamily="65" charset="-120"/>
                <a:ea typeface="標楷體" panose="03000509000000000000" pitchFamily="65" charset="-120"/>
              </a:rPr>
              <a:t>依照先前的觀念或想法解釋所呈現的材料</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教學者無法預防這些觀念的存在以及對未來教學的影響，</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儘管學習者的學習方式是「添加」、「建構」、「調適」或「類推學習」等，教學者都必須在教學活動進行時，掌握這些存在的特質，瞭解存在的特質對學習可能產生的影響，並且隨時調整自己的教學方案。</a:t>
            </a:r>
          </a:p>
        </p:txBody>
      </p:sp>
    </p:spTree>
    <p:extLst>
      <p:ext uri="{BB962C8B-B14F-4D97-AF65-F5344CB8AC3E}">
        <p14:creationId xmlns:p14="http://schemas.microsoft.com/office/powerpoint/2010/main" val="237805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6000" r="-7000" b="-12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55576" y="332656"/>
            <a:ext cx="7632848" cy="792088"/>
          </a:xfrm>
          <a:effectLst>
            <a:outerShdw blurRad="50800" dist="38100" dir="2700000" algn="tl" rotWithShape="0">
              <a:prstClr val="black">
                <a:alpha val="40000"/>
              </a:prstClr>
            </a:outerShdw>
            <a:reflection blurRad="6350" stA="52000" endA="300" endPos="35000" dir="5400000" sy="-100000" algn="bl" rotWithShape="0"/>
          </a:effectLst>
        </p:spPr>
        <p:txBody>
          <a:bodyPr rtlCol="0">
            <a:noAutofit/>
          </a:bodyPr>
          <a:lstStyle/>
          <a:p>
            <a:pPr fontAlgn="auto">
              <a:spcAft>
                <a:spcPts val="0"/>
              </a:spcAft>
              <a:defRPr/>
            </a:pPr>
            <a:r>
              <a:rPr lang="zh-TW" altLang="en-US" sz="4800" dirty="0">
                <a:solidFill>
                  <a:srgbClr val="FF5050"/>
                </a:solidFill>
                <a:latin typeface="標楷體" panose="03000509000000000000" pitchFamily="65" charset="-120"/>
                <a:ea typeface="標楷體" panose="03000509000000000000" pitchFamily="65" charset="-120"/>
              </a:rPr>
              <a:t>貳、學習者的先前</a:t>
            </a:r>
            <a:r>
              <a:rPr lang="en-US" altLang="zh-TW" sz="4800" dirty="0">
                <a:solidFill>
                  <a:srgbClr val="FF5050"/>
                </a:solidFill>
                <a:latin typeface="標楷體" panose="03000509000000000000" pitchFamily="65" charset="-120"/>
                <a:ea typeface="標楷體" panose="03000509000000000000" pitchFamily="65" charset="-120"/>
              </a:rPr>
              <a:t>(</a:t>
            </a:r>
            <a:r>
              <a:rPr lang="zh-TW" altLang="en-US" sz="4800" dirty="0">
                <a:solidFill>
                  <a:srgbClr val="FF5050"/>
                </a:solidFill>
                <a:latin typeface="標楷體" panose="03000509000000000000" pitchFamily="65" charset="-120"/>
                <a:ea typeface="標楷體" panose="03000509000000000000" pitchFamily="65" charset="-120"/>
              </a:rPr>
              <a:t>備</a:t>
            </a:r>
            <a:r>
              <a:rPr lang="en-US" altLang="zh-TW" sz="4800" dirty="0">
                <a:solidFill>
                  <a:srgbClr val="FF5050"/>
                </a:solidFill>
                <a:latin typeface="標楷體" panose="03000509000000000000" pitchFamily="65" charset="-120"/>
                <a:ea typeface="標楷體" panose="03000509000000000000" pitchFamily="65" charset="-120"/>
              </a:rPr>
              <a:t>)</a:t>
            </a:r>
            <a:r>
              <a:rPr lang="zh-TW" altLang="en-US" sz="4800" dirty="0">
                <a:solidFill>
                  <a:srgbClr val="FF5050"/>
                </a:solidFill>
                <a:highlight>
                  <a:srgbClr val="FFFF00"/>
                </a:highlight>
                <a:latin typeface="標楷體" panose="03000509000000000000" pitchFamily="65" charset="-120"/>
                <a:ea typeface="標楷體" panose="03000509000000000000" pitchFamily="65" charset="-120"/>
              </a:rPr>
              <a:t>概念</a:t>
            </a:r>
          </a:p>
        </p:txBody>
      </p:sp>
      <p:sp>
        <p:nvSpPr>
          <p:cNvPr id="3" name="文字方塊 2"/>
          <p:cNvSpPr txBox="1"/>
          <p:nvPr/>
        </p:nvSpPr>
        <p:spPr>
          <a:xfrm>
            <a:off x="899592" y="1916832"/>
            <a:ext cx="184731" cy="369332"/>
          </a:xfrm>
          <a:prstGeom prst="rect">
            <a:avLst/>
          </a:prstGeom>
          <a:noFill/>
        </p:spPr>
        <p:txBody>
          <a:bodyPr wrap="none" rtlCol="0">
            <a:spAutoFit/>
          </a:bodyPr>
          <a:lstStyle/>
          <a:p>
            <a:endParaRPr lang="zh-TW" altLang="en-US" dirty="0"/>
          </a:p>
        </p:txBody>
      </p:sp>
      <p:grpSp>
        <p:nvGrpSpPr>
          <p:cNvPr id="6" name="群組 5"/>
          <p:cNvGrpSpPr/>
          <p:nvPr/>
        </p:nvGrpSpPr>
        <p:grpSpPr>
          <a:xfrm>
            <a:off x="364115" y="1165621"/>
            <a:ext cx="8415770" cy="4526757"/>
            <a:chOff x="0" y="0"/>
            <a:chExt cx="8415770" cy="4526757"/>
          </a:xfrm>
          <a:scene3d>
            <a:camera prst="orthographicFront"/>
            <a:lightRig rig="flat" dir="t"/>
          </a:scene3d>
        </p:grpSpPr>
        <p:sp>
          <p:nvSpPr>
            <p:cNvPr id="7" name="矩形 6"/>
            <p:cNvSpPr/>
            <p:nvPr/>
          </p:nvSpPr>
          <p:spPr>
            <a:xfrm>
              <a:off x="0" y="0"/>
              <a:ext cx="8415770" cy="4526757"/>
            </a:xfrm>
            <a:prstGeom prst="rect">
              <a:avLst/>
            </a:prstGeom>
            <a:sp3d prstMaterial="dkEdge">
              <a:bevelT w="8200" h="38100"/>
            </a:sp3d>
          </p:spPr>
          <p:style>
            <a:lnRef idx="0">
              <a:schemeClr val="lt1">
                <a:hueOff val="0"/>
                <a:satOff val="0"/>
                <a:lumOff val="0"/>
                <a:alphaOff val="0"/>
              </a:schemeClr>
            </a:lnRef>
            <a:fillRef idx="2">
              <a:schemeClr val="accent2">
                <a:shade val="50000"/>
                <a:hueOff val="0"/>
                <a:satOff val="0"/>
                <a:lumOff val="0"/>
                <a:alphaOff val="0"/>
              </a:schemeClr>
            </a:fillRef>
            <a:effectRef idx="1">
              <a:schemeClr val="accent2">
                <a:shade val="50000"/>
                <a:hueOff val="0"/>
                <a:satOff val="0"/>
                <a:lumOff val="0"/>
                <a:alphaOff val="0"/>
              </a:schemeClr>
            </a:effectRef>
            <a:fontRef idx="minor">
              <a:schemeClr val="dk1"/>
            </a:fontRef>
          </p:style>
        </p:sp>
        <p:sp>
          <p:nvSpPr>
            <p:cNvPr id="8" name="矩形 7"/>
            <p:cNvSpPr/>
            <p:nvPr/>
          </p:nvSpPr>
          <p:spPr>
            <a:xfrm>
              <a:off x="0" y="0"/>
              <a:ext cx="8415770" cy="452675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21920" tIns="121920" rIns="121920" bIns="121920" numCol="1" spcCol="1270" anchor="ctr" anchorCtr="0">
              <a:noAutofit/>
            </a:bodyPr>
            <a:lstStyle/>
            <a:p>
              <a:pPr marL="457200" lvl="0" indent="-457200" algn="l" defTabSz="1422400" rtl="0">
                <a:lnSpc>
                  <a:spcPct val="90000"/>
                </a:lnSpc>
                <a:spcBef>
                  <a:spcPct val="0"/>
                </a:spcBef>
                <a:spcAft>
                  <a:spcPct val="35000"/>
                </a:spcAft>
                <a:buFont typeface="Wingdings" panose="05000000000000000000" pitchFamily="2" charset="2"/>
                <a:buChar char="Ø"/>
              </a:pPr>
              <a:r>
                <a:rPr kumimoji="1" lang="zh-TW" altLang="en-US" sz="3200" kern="1200" dirty="0">
                  <a:latin typeface="標楷體" panose="03000509000000000000" pitchFamily="65" charset="-120"/>
                  <a:ea typeface="標楷體" panose="03000509000000000000" pitchFamily="65" charset="-120"/>
                </a:rPr>
                <a:t>認知心理學的觀點指出，學習者在學習前並非心如白板，而是存在著各種先前概念。</a:t>
              </a:r>
              <a:endParaRPr kumimoji="1" lang="en-US" altLang="zh-TW" sz="3200" kern="1200" dirty="0">
                <a:latin typeface="標楷體" panose="03000509000000000000" pitchFamily="65" charset="-120"/>
                <a:ea typeface="標楷體" panose="03000509000000000000" pitchFamily="65" charset="-120"/>
              </a:endParaRPr>
            </a:p>
            <a:p>
              <a:pPr marL="457200" lvl="0" indent="-457200" algn="l" defTabSz="1422400" rtl="0">
                <a:lnSpc>
                  <a:spcPct val="90000"/>
                </a:lnSpc>
                <a:spcBef>
                  <a:spcPct val="0"/>
                </a:spcBef>
                <a:spcAft>
                  <a:spcPct val="35000"/>
                </a:spcAft>
                <a:buFont typeface="Wingdings" panose="05000000000000000000" pitchFamily="2" charset="2"/>
                <a:buChar char="Ø"/>
              </a:pPr>
              <a:r>
                <a:rPr kumimoji="1" lang="zh-TW" altLang="en-US" sz="3200" kern="1200" dirty="0">
                  <a:latin typeface="標楷體" panose="03000509000000000000" pitchFamily="65" charset="-120"/>
                  <a:ea typeface="標楷體" panose="03000509000000000000" pitchFamily="65" charset="-120"/>
                </a:rPr>
                <a:t>教師在教學前必須瞭解學生在進教室前，已經知道了哪些？而後再考慮學生需要知道哪些問題，才能針對學習者的特性和需求進行有效的教學活動。</a:t>
              </a:r>
              <a:endParaRPr kumimoji="1" lang="en-US" altLang="zh-TW" sz="3200" kern="1200" dirty="0">
                <a:latin typeface="標楷體" panose="03000509000000000000" pitchFamily="65" charset="-120"/>
                <a:ea typeface="標楷體" panose="03000509000000000000" pitchFamily="65" charset="-120"/>
              </a:endParaRPr>
            </a:p>
            <a:p>
              <a:pPr marL="457200" lvl="0" indent="-457200" algn="l" defTabSz="1422400" rtl="0">
                <a:lnSpc>
                  <a:spcPct val="90000"/>
                </a:lnSpc>
                <a:spcBef>
                  <a:spcPct val="0"/>
                </a:spcBef>
                <a:spcAft>
                  <a:spcPct val="35000"/>
                </a:spcAft>
                <a:buFont typeface="Wingdings" panose="05000000000000000000" pitchFamily="2" charset="2"/>
                <a:buChar char="Ø"/>
              </a:pPr>
              <a:r>
                <a:rPr kumimoji="1" lang="zh-TW" altLang="en-US" sz="3200" kern="1200" dirty="0">
                  <a:latin typeface="標楷體" panose="03000509000000000000" pitchFamily="65" charset="-120"/>
                  <a:ea typeface="標楷體" panose="03000509000000000000" pitchFamily="65" charset="-120"/>
                </a:rPr>
                <a:t>本節的重點在於分析學習者的先前概念，讓教師瞭解學生學習前的先備知識，作為教學活動進行的參考。</a:t>
              </a:r>
              <a:endParaRPr lang="zh-TW" altLang="en-US" sz="3200" kern="1200" dirty="0">
                <a:latin typeface="標楷體" panose="03000509000000000000" pitchFamily="65" charset="-120"/>
                <a:ea typeface="標楷體" panose="03000509000000000000" pitchFamily="65" charset="-12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4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107504" y="260648"/>
            <a:ext cx="5997202" cy="707886"/>
          </a:xfrm>
          <a:prstGeom prst="rect">
            <a:avLst/>
          </a:prstGeom>
          <a:effectLst>
            <a:reflection blurRad="6350" stA="52000" endA="300" endPos="35000" dir="5400000" sy="-100000" algn="bl" rotWithShape="0"/>
          </a:effectLst>
        </p:spPr>
        <p:txBody>
          <a:bodyPr>
            <a:spAutoFit/>
          </a:bodyPr>
          <a:lstStyle/>
          <a:p>
            <a:pPr fontAlgn="auto">
              <a:spcBef>
                <a:spcPts val="0"/>
              </a:spcBef>
              <a:spcAft>
                <a:spcPts val="0"/>
              </a:spcAft>
              <a:defRPr/>
            </a:pPr>
            <a:r>
              <a:rPr kumimoji="0" lang="zh-TW" altLang="en-US" sz="4000" dirty="0">
                <a:solidFill>
                  <a:schemeClr val="accent3">
                    <a:lumMod val="25000"/>
                  </a:schemeClr>
                </a:solidFill>
                <a:latin typeface="標楷體" panose="03000509000000000000" pitchFamily="65" charset="-120"/>
                <a:ea typeface="標楷體" panose="03000509000000000000" pitchFamily="65" charset="-120"/>
              </a:rPr>
              <a:t> </a:t>
            </a:r>
          </a:p>
        </p:txBody>
      </p:sp>
      <p:sp>
        <p:nvSpPr>
          <p:cNvPr id="10" name="矩形 9"/>
          <p:cNvSpPr/>
          <p:nvPr/>
        </p:nvSpPr>
        <p:spPr>
          <a:xfrm>
            <a:off x="683568" y="1412776"/>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認知型態</a:t>
            </a:r>
          </a:p>
        </p:txBody>
      </p:sp>
      <p:sp>
        <p:nvSpPr>
          <p:cNvPr id="11" name="矩形 10"/>
          <p:cNvSpPr/>
          <p:nvPr/>
        </p:nvSpPr>
        <p:spPr>
          <a:xfrm>
            <a:off x="638301" y="2179747"/>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學習方式</a:t>
            </a:r>
          </a:p>
        </p:txBody>
      </p:sp>
      <p:sp>
        <p:nvSpPr>
          <p:cNvPr id="12" name="矩形 11"/>
          <p:cNvSpPr/>
          <p:nvPr/>
        </p:nvSpPr>
        <p:spPr>
          <a:xfrm>
            <a:off x="638301" y="2928444"/>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學習信念</a:t>
            </a:r>
          </a:p>
        </p:txBody>
      </p:sp>
      <p:sp>
        <p:nvSpPr>
          <p:cNvPr id="13" name="矩形 12"/>
          <p:cNvSpPr/>
          <p:nvPr/>
        </p:nvSpPr>
        <p:spPr>
          <a:xfrm>
            <a:off x="655929" y="4437112"/>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TW" altLang="en-US" sz="3200" dirty="0">
                <a:latin typeface="標楷體" panose="03000509000000000000" pitchFamily="65" charset="-120"/>
                <a:ea typeface="標楷體" panose="03000509000000000000" pitchFamily="65" charset="-120"/>
              </a:rPr>
              <a:t>           先備知識</a:t>
            </a:r>
          </a:p>
        </p:txBody>
      </p:sp>
      <p:sp>
        <p:nvSpPr>
          <p:cNvPr id="3" name="向下箭號 2"/>
          <p:cNvSpPr/>
          <p:nvPr/>
        </p:nvSpPr>
        <p:spPr>
          <a:xfrm>
            <a:off x="3707904" y="3717032"/>
            <a:ext cx="936104" cy="64807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249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6544" y="116632"/>
            <a:ext cx="7459687" cy="1143001"/>
          </a:xfrm>
        </p:spPr>
        <p:txBody>
          <a:bodyPr rtlCol="0">
            <a:normAutofit fontScale="90000"/>
          </a:bodyPr>
          <a:lstStyle/>
          <a:p>
            <a:pPr fontAlgn="auto">
              <a:spcBef>
                <a:spcPct val="20000"/>
              </a:spcBef>
              <a:spcAft>
                <a:spcPts val="0"/>
              </a:spcAft>
              <a:defRPr/>
            </a:pPr>
            <a:r>
              <a:rPr lang="zh-TW" altLang="en-US" dirty="0">
                <a:solidFill>
                  <a:srgbClr val="FF5050"/>
                </a:solidFill>
                <a:latin typeface="標楷體" panose="03000509000000000000" pitchFamily="65" charset="-120"/>
                <a:ea typeface="標楷體" panose="03000509000000000000" pitchFamily="65" charset="-120"/>
                <a:cs typeface="+mn-cs"/>
              </a:rPr>
              <a:t>一、學生的認知型態與學習方式</a:t>
            </a:r>
            <a:endParaRPr lang="zh-TW" altLang="en-US" sz="6000" dirty="0">
              <a:solidFill>
                <a:srgbClr val="FF5050"/>
              </a:solidFill>
              <a:latin typeface="標楷體" panose="03000509000000000000" pitchFamily="65" charset="-120"/>
              <a:ea typeface="標楷體" panose="03000509000000000000" pitchFamily="65" charset="-120"/>
            </a:endParaRPr>
          </a:p>
        </p:txBody>
      </p:sp>
      <p:sp>
        <p:nvSpPr>
          <p:cNvPr id="5" name="矩形 4"/>
          <p:cNvSpPr/>
          <p:nvPr/>
        </p:nvSpPr>
        <p:spPr>
          <a:xfrm>
            <a:off x="899592" y="1196752"/>
            <a:ext cx="3416320" cy="646331"/>
          </a:xfrm>
          <a:prstGeom prst="rect">
            <a:avLst/>
          </a:prstGeom>
        </p:spPr>
        <p:txBody>
          <a:bodyPr wrap="none">
            <a:spAutoFit/>
          </a:bodyPr>
          <a:lstStyle/>
          <a:p>
            <a:pPr fontAlgn="auto">
              <a:spcBef>
                <a:spcPts val="0"/>
              </a:spcBef>
              <a:spcAft>
                <a:spcPts val="0"/>
              </a:spcAft>
              <a:defRPr/>
            </a:pPr>
            <a:r>
              <a:rPr kumimoji="0" lang="zh-TW" altLang="en-US" sz="3600" dirty="0">
                <a:solidFill>
                  <a:srgbClr val="7030A0"/>
                </a:solidFill>
                <a:latin typeface="標楷體" panose="03000509000000000000" pitchFamily="65" charset="-120"/>
                <a:ea typeface="標楷體" panose="03000509000000000000" pitchFamily="65" charset="-120"/>
              </a:rPr>
              <a:t>（一）認知型態</a:t>
            </a:r>
          </a:p>
        </p:txBody>
      </p:sp>
      <p:sp>
        <p:nvSpPr>
          <p:cNvPr id="6" name="矩形 5"/>
          <p:cNvSpPr/>
          <p:nvPr/>
        </p:nvSpPr>
        <p:spPr>
          <a:xfrm>
            <a:off x="532818" y="1784430"/>
            <a:ext cx="8136904"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學生的認知型態依據</a:t>
            </a:r>
            <a:r>
              <a:rPr lang="en-US" altLang="zh-TW" sz="3200" dirty="0" err="1">
                <a:latin typeface="標楷體" panose="03000509000000000000" pitchFamily="65" charset="-120"/>
                <a:ea typeface="標楷體" panose="03000509000000000000" pitchFamily="65" charset="-120"/>
              </a:rPr>
              <a:t>Witkin</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Moore</a:t>
            </a:r>
            <a:r>
              <a:rPr lang="zh-TW" altLang="en-US" sz="3200" dirty="0">
                <a:latin typeface="標楷體" panose="03000509000000000000" pitchFamily="65" charset="-120"/>
                <a:ea typeface="標楷體" panose="03000509000000000000" pitchFamily="65" charset="-120"/>
              </a:rPr>
              <a:t>和</a:t>
            </a:r>
            <a:r>
              <a:rPr lang="en-US" altLang="zh-TW" sz="3200" dirty="0" err="1">
                <a:latin typeface="標楷體" panose="03000509000000000000" pitchFamily="65" charset="-120"/>
                <a:ea typeface="標楷體" panose="03000509000000000000" pitchFamily="65" charset="-120"/>
              </a:rPr>
              <a:t>Goodenouph</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1997)</a:t>
            </a:r>
            <a:r>
              <a:rPr lang="zh-TW" altLang="en-US" sz="3200" dirty="0">
                <a:latin typeface="標楷體" panose="03000509000000000000" pitchFamily="65" charset="-120"/>
                <a:ea typeface="標楷體" panose="03000509000000000000" pitchFamily="65" charset="-120"/>
              </a:rPr>
              <a:t>的分類可分成</a:t>
            </a:r>
            <a:r>
              <a:rPr lang="zh-TW" altLang="en-US" sz="3200" dirty="0">
                <a:solidFill>
                  <a:srgbClr val="FF0000"/>
                </a:solidFill>
                <a:latin typeface="標楷體" panose="03000509000000000000" pitchFamily="65" charset="-120"/>
                <a:ea typeface="標楷體" panose="03000509000000000000" pitchFamily="65" charset="-120"/>
              </a:rPr>
              <a:t>情境依賴</a:t>
            </a:r>
            <a:r>
              <a:rPr lang="zh-TW" altLang="en-US" sz="3200" dirty="0">
                <a:latin typeface="標楷體" panose="03000509000000000000" pitchFamily="65" charset="-120"/>
                <a:ea typeface="標楷體" panose="03000509000000000000" pitchFamily="65" charset="-120"/>
              </a:rPr>
              <a:t>與</a:t>
            </a:r>
            <a:r>
              <a:rPr lang="zh-TW" altLang="en-US" sz="3200" dirty="0">
                <a:solidFill>
                  <a:srgbClr val="FF0000"/>
                </a:solidFill>
                <a:latin typeface="標楷體" panose="03000509000000000000" pitchFamily="65" charset="-120"/>
                <a:ea typeface="標楷體" panose="03000509000000000000" pitchFamily="65" charset="-120"/>
              </a:rPr>
              <a:t>情境獨立</a:t>
            </a:r>
            <a:r>
              <a:rPr lang="zh-TW" altLang="en-US" sz="3200" dirty="0">
                <a:latin typeface="標楷體" panose="03000509000000000000" pitchFamily="65" charset="-120"/>
                <a:ea typeface="標楷體" panose="03000509000000000000" pitchFamily="65" charset="-120"/>
              </a:rPr>
              <a:t>兩類型。</a:t>
            </a:r>
            <a:endParaRPr lang="en-US" altLang="zh-TW" sz="3200" dirty="0">
              <a:latin typeface="標楷體" panose="03000509000000000000" pitchFamily="65" charset="-120"/>
              <a:ea typeface="標楷體" panose="03000509000000000000" pitchFamily="65" charset="-120"/>
            </a:endParaRPr>
          </a:p>
          <a:p>
            <a:r>
              <a:rPr lang="zh-TW" altLang="en-US" sz="3200" dirty="0">
                <a:solidFill>
                  <a:srgbClr val="FF0000"/>
                </a:solidFill>
                <a:latin typeface="標楷體" panose="03000509000000000000" pitchFamily="65" charset="-120"/>
                <a:ea typeface="標楷體" panose="03000509000000000000" pitchFamily="65" charset="-120"/>
              </a:rPr>
              <a:t>情境依賴者</a:t>
            </a:r>
            <a:r>
              <a:rPr lang="zh-TW" altLang="en-US" sz="3200" dirty="0">
                <a:latin typeface="標楷體" panose="03000509000000000000" pitchFamily="65" charset="-120"/>
                <a:ea typeface="標楷體" panose="03000509000000000000" pitchFamily="65" charset="-120"/>
              </a:rPr>
              <a:t>將整體視覺範圍視為一個整體，無法單獨將其中各要素作抽離，不能專注於其中某一細節，也無法將全體分析為不同部分；</a:t>
            </a:r>
            <a:endParaRPr lang="en-US" altLang="zh-TW" sz="3200" dirty="0">
              <a:latin typeface="標楷體" panose="03000509000000000000" pitchFamily="65" charset="-120"/>
              <a:ea typeface="標楷體" panose="03000509000000000000" pitchFamily="65" charset="-120"/>
            </a:endParaRPr>
          </a:p>
          <a:p>
            <a:r>
              <a:rPr lang="zh-TW" altLang="en-US" sz="3200" dirty="0">
                <a:solidFill>
                  <a:srgbClr val="FF0000"/>
                </a:solidFill>
                <a:latin typeface="標楷體" panose="03000509000000000000" pitchFamily="65" charset="-120"/>
                <a:ea typeface="標楷體" panose="03000509000000000000" pitchFamily="65" charset="-120"/>
              </a:rPr>
              <a:t>情境獨立</a:t>
            </a:r>
            <a:r>
              <a:rPr lang="zh-TW" altLang="en-US" sz="3200" dirty="0">
                <a:latin typeface="標楷體" panose="03000509000000000000" pitchFamily="65" charset="-120"/>
                <a:ea typeface="標楷體" panose="03000509000000000000" pitchFamily="65" charset="-120"/>
              </a:rPr>
              <a:t>者，從整體中看出抽離部分，將整體分析為若干部分。</a:t>
            </a:r>
            <a:endParaRPr lang="en-US" altLang="zh-TW" sz="3200" dirty="0">
              <a:latin typeface="標楷體" panose="03000509000000000000" pitchFamily="65" charset="-120"/>
              <a:ea typeface="標楷體" panose="03000509000000000000" pitchFamily="65" charset="-120"/>
            </a:endParaRPr>
          </a:p>
        </p:txBody>
      </p:sp>
      <p:sp>
        <p:nvSpPr>
          <p:cNvPr id="7" name="矩形 6"/>
          <p:cNvSpPr/>
          <p:nvPr/>
        </p:nvSpPr>
        <p:spPr>
          <a:xfrm>
            <a:off x="532818" y="2348880"/>
            <a:ext cx="7830616"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TW" sz="3200" dirty="0">
                <a:latin typeface="標楷體" panose="03000509000000000000" pitchFamily="65" charset="-120"/>
                <a:ea typeface="標楷體" panose="03000509000000000000" pitchFamily="65" charset="-120"/>
              </a:rPr>
              <a:t>3.</a:t>
            </a:r>
            <a:r>
              <a:rPr lang="zh-TW" altLang="en-US" sz="3200" dirty="0">
                <a:latin typeface="標楷體" panose="03000509000000000000" pitchFamily="65" charset="-120"/>
                <a:ea typeface="標楷體" panose="03000509000000000000" pitchFamily="65" charset="-120"/>
              </a:rPr>
              <a:t>學生的認知型態不同，處理各種問題的方式也顯現出不同的風格。例如</a:t>
            </a:r>
            <a:r>
              <a:rPr lang="zh-TW" altLang="en-US" sz="3200" dirty="0">
                <a:solidFill>
                  <a:srgbClr val="FF0000"/>
                </a:solidFill>
                <a:latin typeface="標楷體" panose="03000509000000000000" pitchFamily="65" charset="-120"/>
                <a:ea typeface="標楷體" panose="03000509000000000000" pitchFamily="65" charset="-120"/>
              </a:rPr>
              <a:t>情境依賴型</a:t>
            </a:r>
            <a:r>
              <a:rPr lang="zh-TW" altLang="en-US" sz="3200" dirty="0">
                <a:latin typeface="標楷體" panose="03000509000000000000" pitchFamily="65" charset="-120"/>
                <a:ea typeface="標楷體" panose="03000509000000000000" pitchFamily="65" charset="-120"/>
              </a:rPr>
              <a:t>的學生，必須給予</a:t>
            </a:r>
            <a:r>
              <a:rPr lang="zh-TW" altLang="en-US" sz="3200" dirty="0">
                <a:solidFill>
                  <a:srgbClr val="FF0000"/>
                </a:solidFill>
                <a:latin typeface="標楷體" panose="03000509000000000000" pitchFamily="65" charset="-120"/>
                <a:ea typeface="標楷體" panose="03000509000000000000" pitchFamily="65" charset="-120"/>
              </a:rPr>
              <a:t>整體性</a:t>
            </a:r>
            <a:r>
              <a:rPr lang="zh-TW" altLang="en-US" sz="3200" dirty="0">
                <a:latin typeface="標楷體" panose="03000509000000000000" pitchFamily="65" charset="-120"/>
                <a:ea typeface="標楷體" panose="03000509000000000000" pitchFamily="65" charset="-120"/>
              </a:rPr>
              <a:t>的指導，採用</a:t>
            </a:r>
            <a:r>
              <a:rPr lang="zh-TW" altLang="en-US" sz="3200" dirty="0">
                <a:solidFill>
                  <a:srgbClr val="FF0000"/>
                </a:solidFill>
                <a:latin typeface="標楷體" panose="03000509000000000000" pitchFamily="65" charset="-120"/>
                <a:ea typeface="標楷體" panose="03000509000000000000" pitchFamily="65" charset="-120"/>
              </a:rPr>
              <a:t>結構化</a:t>
            </a:r>
            <a:r>
              <a:rPr lang="zh-TW" altLang="en-US" sz="3200" dirty="0">
                <a:latin typeface="標楷體" panose="03000509000000000000" pitchFamily="65" charset="-120"/>
                <a:ea typeface="標楷體" panose="03000509000000000000" pitchFamily="65" charset="-120"/>
              </a:rPr>
              <a:t>情境引導學生學習；</a:t>
            </a:r>
            <a:r>
              <a:rPr lang="zh-TW" altLang="en-US" sz="3200" dirty="0">
                <a:solidFill>
                  <a:srgbClr val="FF0000"/>
                </a:solidFill>
                <a:latin typeface="標楷體" panose="03000509000000000000" pitchFamily="65" charset="-120"/>
                <a:ea typeface="標楷體" panose="03000509000000000000" pitchFamily="65" charset="-120"/>
              </a:rPr>
              <a:t>情境獨立</a:t>
            </a:r>
            <a:r>
              <a:rPr lang="zh-TW" altLang="en-US" sz="3200" dirty="0">
                <a:latin typeface="標楷體" panose="03000509000000000000" pitchFamily="65" charset="-120"/>
                <a:ea typeface="標楷體" panose="03000509000000000000" pitchFamily="65" charset="-120"/>
              </a:rPr>
              <a:t>型的學生，教師可以考慮進行</a:t>
            </a:r>
            <a:r>
              <a:rPr lang="zh-TW" altLang="en-US" sz="3200" dirty="0">
                <a:solidFill>
                  <a:srgbClr val="FF0000"/>
                </a:solidFill>
                <a:latin typeface="標楷體" panose="03000509000000000000" pitchFamily="65" charset="-120"/>
                <a:ea typeface="標楷體" panose="03000509000000000000" pitchFamily="65" charset="-120"/>
              </a:rPr>
              <a:t>個別指導</a:t>
            </a:r>
            <a:r>
              <a:rPr lang="zh-TW" altLang="en-US" sz="3200" dirty="0">
                <a:latin typeface="標楷體" panose="03000509000000000000" pitchFamily="65" charset="-120"/>
                <a:ea typeface="標楷體" panose="03000509000000000000" pitchFamily="65" charset="-120"/>
              </a:rPr>
              <a:t>，提供各種獨立情境讓學生進行學習活動。</a:t>
            </a:r>
          </a:p>
        </p:txBody>
      </p:sp>
      <p:sp>
        <p:nvSpPr>
          <p:cNvPr id="8" name="矩形 7"/>
          <p:cNvSpPr/>
          <p:nvPr/>
        </p:nvSpPr>
        <p:spPr>
          <a:xfrm>
            <a:off x="786069" y="2523093"/>
            <a:ext cx="7883653"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個體的</a:t>
            </a:r>
            <a:r>
              <a:rPr lang="zh-TW" altLang="en-US" sz="3200" dirty="0">
                <a:solidFill>
                  <a:srgbClr val="FF0000"/>
                </a:solidFill>
                <a:latin typeface="標楷體" panose="03000509000000000000" pitchFamily="65" charset="-120"/>
                <a:ea typeface="標楷體" panose="03000509000000000000" pitchFamily="65" charset="-120"/>
              </a:rPr>
              <a:t>認知型態</a:t>
            </a:r>
            <a:endParaRPr lang="en-US" altLang="zh-TW" sz="3200" dirty="0">
              <a:latin typeface="標楷體" panose="03000509000000000000" pitchFamily="65" charset="-120"/>
              <a:ea typeface="標楷體" panose="03000509000000000000" pitchFamily="65" charset="-120"/>
            </a:endParaRPr>
          </a:p>
          <a:p>
            <a:r>
              <a:rPr lang="zh-TW" altLang="en-US" sz="3200" dirty="0">
                <a:latin typeface="標楷體" panose="03000509000000000000" pitchFamily="65" charset="-120"/>
                <a:ea typeface="標楷體" panose="03000509000000000000" pitchFamily="65" charset="-120"/>
              </a:rPr>
              <a:t>是個體對四周環境訊息接受與</a:t>
            </a:r>
            <a:r>
              <a:rPr lang="zh-TW" altLang="en-US" sz="3200" dirty="0">
                <a:solidFill>
                  <a:srgbClr val="FF0000"/>
                </a:solidFill>
                <a:latin typeface="標楷體" panose="03000509000000000000" pitchFamily="65" charset="-120"/>
                <a:ea typeface="標楷體" panose="03000509000000000000" pitchFamily="65" charset="-120"/>
              </a:rPr>
              <a:t>組織的方式</a:t>
            </a:r>
            <a:r>
              <a:rPr lang="zh-TW" altLang="en-US" sz="3200" dirty="0">
                <a:latin typeface="標楷體" panose="03000509000000000000" pitchFamily="65" charset="-120"/>
                <a:ea typeface="標楷體" panose="03000509000000000000" pitchFamily="65" charset="-120"/>
              </a:rPr>
              <a:t>不同而形成的。個體處理事務方式不同，不僅會反映出智能水準，同時反映其特殊能力型態，個體對訊息之處理與組織及對環境刺激的反應上，具有不同的喜好方式。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684584" y="0"/>
            <a:ext cx="10729192" cy="6858000"/>
          </a:xfrm>
          <a:prstGeom prst="rect">
            <a:avLst/>
          </a:prstGeom>
        </p:spPr>
      </p:pic>
      <p:sp>
        <p:nvSpPr>
          <p:cNvPr id="2" name="標題 1"/>
          <p:cNvSpPr>
            <a:spLocks noGrp="1"/>
          </p:cNvSpPr>
          <p:nvPr>
            <p:ph type="title"/>
          </p:nvPr>
        </p:nvSpPr>
        <p:spPr/>
        <p:txBody>
          <a:bodyPr/>
          <a:lstStyle/>
          <a:p>
            <a:endParaRPr kumimoji="1" lang="zh-TW" altLang="en-US"/>
          </a:p>
        </p:txBody>
      </p:sp>
    </p:spTree>
    <p:extLst>
      <p:ext uri="{BB962C8B-B14F-4D97-AF65-F5344CB8AC3E}">
        <p14:creationId xmlns:p14="http://schemas.microsoft.com/office/powerpoint/2010/main" val="200249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5000"/>
            <a:lum/>
          </a:blip>
          <a:srcRect/>
          <a:stretch>
            <a:fillRect l="-23000" r="-23000"/>
          </a:stretch>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251520" y="404664"/>
            <a:ext cx="8229600" cy="923330"/>
          </a:xfrm>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spAutoFit/>
          </a:bodyPr>
          <a:lstStyle/>
          <a:p>
            <a:pPr algn="l" fontAlgn="auto">
              <a:spcAft>
                <a:spcPts val="0"/>
              </a:spcAft>
              <a:defRPr/>
            </a:pPr>
            <a:r>
              <a:rPr lang="zh-TW" altLang="en-US" sz="5400" dirty="0">
                <a:solidFill>
                  <a:schemeClr val="accent3">
                    <a:lumMod val="25000"/>
                  </a:schemeClr>
                </a:solidFill>
                <a:latin typeface="標楷體" panose="03000509000000000000" pitchFamily="65" charset="-120"/>
                <a:ea typeface="標楷體" panose="03000509000000000000" pitchFamily="65" charset="-120"/>
              </a:rPr>
              <a:t> 壹、學習先決條件</a:t>
            </a:r>
          </a:p>
        </p:txBody>
      </p:sp>
      <p:pic>
        <p:nvPicPr>
          <p:cNvPr id="5" name="圖片 4"/>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0266" y1="77627" x2="27575" y2="96949"/>
                        <a14:foregroundMark x1="16445" y1="79322" x2="11960" y2="92542"/>
                        <a14:foregroundMark x1="47342" y1="72881" x2="54983" y2="91525"/>
                        <a14:foregroundMark x1="80897" y1="80678" x2="86711" y2="97966"/>
                        <a14:foregroundMark x1="55814" y1="69492" x2="58306" y2="69153"/>
                        <a14:foregroundMark x1="41196" y1="72542" x2="45515" y2="64068"/>
                        <a14:foregroundMark x1="53488" y1="65763" x2="57475" y2="70847"/>
                        <a14:foregroundMark x1="45515" y1="26441" x2="49336" y2="39661"/>
                        <a14:foregroundMark x1="68937" y1="30847" x2="65947" y2="44407"/>
                        <a14:foregroundMark x1="28073" y1="34237" x2="31894" y2="47119"/>
                        <a14:foregroundMark x1="40033" y1="76610" x2="51827" y2="90508"/>
                        <a14:foregroundMark x1="78073" y1="7119" x2="75249" y2="11864"/>
                        <a14:foregroundMark x1="79402" y1="31525" x2="85050" y2="31864"/>
                        <a14:foregroundMark x1="77741" y1="51864" x2="82226" y2="59661"/>
                        <a14:foregroundMark x1="72757" y1="81356" x2="77741" y2="96610"/>
                        <a14:foregroundMark x1="64120" y1="3051" x2="63953" y2="7119"/>
                        <a14:foregroundMark x1="38538" y1="2712" x2="39535" y2="4746"/>
                        <a14:foregroundMark x1="23090" y1="8136" x2="27076" y2="12542"/>
                        <a14:foregroundMark x1="14286" y1="33559" x2="12292" y2="33898"/>
                        <a14:foregroundMark x1="22425" y1="51525" x2="19435" y2="57627"/>
                        <a14:foregroundMark x1="12625" y1="34237" x2="16279" y2="33898"/>
                        <a14:foregroundMark x1="23754" y1="11864" x2="20266" y2="5085"/>
                        <a14:foregroundMark x1="82226" y1="78305" x2="87708" y2="89153"/>
                        <a14:foregroundMark x1="56312" y1="66102" x2="59302" y2="68814"/>
                        <a14:backgroundMark x1="31395" y1="7119" x2="45017" y2="54915"/>
                        <a14:backgroundMark x1="86545" y1="10847" x2="90864" y2="56271"/>
                        <a14:backgroundMark x1="60797" y1="10847" x2="58472" y2="69492"/>
                      </a14:backgroundRemoval>
                    </a14:imgEffect>
                  </a14:imgLayer>
                </a14:imgProps>
              </a:ext>
              <a:ext uri="{28A0092B-C50C-407E-A947-70E740481C1C}">
                <a14:useLocalDpi xmlns:a14="http://schemas.microsoft.com/office/drawing/2010/main" val="0"/>
              </a:ext>
            </a:extLst>
          </a:blip>
          <a:stretch>
            <a:fillRect/>
          </a:stretch>
        </p:blipFill>
        <p:spPr>
          <a:xfrm>
            <a:off x="4932040" y="5182635"/>
            <a:ext cx="3418880" cy="1675365"/>
          </a:xfrm>
          <a:prstGeom prst="rect">
            <a:avLst/>
          </a:prstGeom>
        </p:spPr>
      </p:pic>
      <p:sp>
        <p:nvSpPr>
          <p:cNvPr id="3" name="內容版面配置區 2">
            <a:extLst>
              <a:ext uri="{FF2B5EF4-FFF2-40B4-BE49-F238E27FC236}">
                <a16:creationId xmlns:a16="http://schemas.microsoft.com/office/drawing/2014/main" id="{98E4A0AA-6156-40FD-9FA6-A7B19B3CAE56}"/>
              </a:ext>
            </a:extLst>
          </p:cNvPr>
          <p:cNvSpPr>
            <a:spLocks noGrp="1"/>
          </p:cNvSpPr>
          <p:nvPr>
            <p:ph idx="1"/>
          </p:nvPr>
        </p:nvSpPr>
        <p:spPr/>
        <p:txBody>
          <a:bodyPr/>
          <a:lstStyle/>
          <a:p>
            <a:pPr marL="0" indent="0">
              <a:buNone/>
            </a:pPr>
            <a:r>
              <a:rPr kumimoji="0" lang="zh-TW" altLang="en-US"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rPr>
              <a:t>貳、學習者的先前</a:t>
            </a:r>
            <a:r>
              <a:rPr kumimoji="0" lang="en-US" altLang="zh-TW"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rPr>
              <a:t>(</a:t>
            </a:r>
            <a:r>
              <a:rPr kumimoji="0" lang="zh-TW" altLang="en-US"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rPr>
              <a:t>備</a:t>
            </a:r>
            <a:r>
              <a:rPr kumimoji="0" lang="en-US" altLang="zh-TW"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rPr>
              <a:t>)</a:t>
            </a:r>
            <a:r>
              <a:rPr kumimoji="0" lang="zh-TW" altLang="en-US"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rPr>
              <a:t>概念</a:t>
            </a:r>
            <a:endParaRPr kumimoji="0" lang="en-US" altLang="zh-TW"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endParaRPr>
          </a:p>
          <a:p>
            <a:endParaRPr lang="en-US" altLang="zh-TW" sz="4800" dirty="0">
              <a:solidFill>
                <a:srgbClr val="FF5050"/>
              </a:solidFill>
              <a:latin typeface="標楷體" panose="03000509000000000000" pitchFamily="65" charset="-120"/>
              <a:ea typeface="標楷體" panose="03000509000000000000" pitchFamily="65" charset="-120"/>
              <a:cs typeface="+mj-cs"/>
            </a:endParaRPr>
          </a:p>
          <a:p>
            <a:pPr marL="0" indent="0">
              <a:buNone/>
            </a:pPr>
            <a:r>
              <a:rPr lang="zh-TW" altLang="en-US" sz="4800" dirty="0">
                <a:solidFill>
                  <a:srgbClr val="CE52B0"/>
                </a:solidFill>
                <a:latin typeface="標楷體" panose="03000509000000000000" pitchFamily="65" charset="-120"/>
                <a:ea typeface="標楷體" panose="03000509000000000000" pitchFamily="65" charset="-120"/>
              </a:rPr>
              <a:t>參、先備知識與學習策略</a:t>
            </a:r>
            <a:endParaRPr kumimoji="0" lang="en-US" altLang="zh-TW" sz="4800" b="0" i="0" u="none" strike="noStrike" kern="1200" cap="none" spc="0" normalizeH="0" baseline="0" noProof="0" dirty="0">
              <a:ln>
                <a:noFill/>
              </a:ln>
              <a:solidFill>
                <a:srgbClr val="FF5050"/>
              </a:solidFill>
              <a:effectLst/>
              <a:uLnTx/>
              <a:uFillTx/>
              <a:latin typeface="標楷體" panose="03000509000000000000" pitchFamily="65" charset="-120"/>
              <a:ea typeface="標楷體" panose="03000509000000000000" pitchFamily="65" charset="-120"/>
              <a:cs typeface="+mj-cs"/>
            </a:endParaRPr>
          </a:p>
          <a:p>
            <a:endParaRPr lang="en-US" altLang="zh-TW" sz="4800" dirty="0">
              <a:solidFill>
                <a:srgbClr val="FF5050"/>
              </a:solidFill>
              <a:latin typeface="標楷體" panose="03000509000000000000" pitchFamily="65" charset="-120"/>
              <a:ea typeface="標楷體" panose="03000509000000000000" pitchFamily="65" charset="-120"/>
              <a:cs typeface="+mj-cs"/>
            </a:endParaRPr>
          </a:p>
          <a:p>
            <a:endParaRPr lang="zh-TW" altLang="en-US" dirty="0"/>
          </a:p>
        </p:txBody>
      </p:sp>
    </p:spTree>
    <p:extLst>
      <p:ext uri="{BB962C8B-B14F-4D97-AF65-F5344CB8AC3E}">
        <p14:creationId xmlns:p14="http://schemas.microsoft.com/office/powerpoint/2010/main" val="88146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0" y="64861"/>
            <a:ext cx="8919024" cy="1143001"/>
          </a:xfrm>
        </p:spPr>
        <p:txBody>
          <a:bodyPr rtlCol="0">
            <a:normAutofit/>
          </a:bodyPr>
          <a:lstStyle/>
          <a:p>
            <a:pPr marL="571500" indent="-571500" algn="l" fontAlgn="auto">
              <a:spcBef>
                <a:spcPct val="20000"/>
              </a:spcBef>
              <a:spcAft>
                <a:spcPts val="0"/>
              </a:spcAft>
              <a:buFont typeface="Wingdings" panose="05000000000000000000" pitchFamily="2" charset="2"/>
              <a:buChar char="Ø"/>
              <a:defRPr/>
            </a:pPr>
            <a:r>
              <a:rPr lang="zh-TW" altLang="en-US" sz="4000" u="sng" dirty="0">
                <a:solidFill>
                  <a:srgbClr val="FF5050"/>
                </a:solidFill>
                <a:latin typeface="標楷體" panose="03000509000000000000" pitchFamily="65" charset="-120"/>
                <a:ea typeface="標楷體" panose="03000509000000000000" pitchFamily="65" charset="-120"/>
                <a:cs typeface="+mn-cs"/>
              </a:rPr>
              <a:t>一、學生的認知型態與學習方式</a:t>
            </a:r>
            <a:endParaRPr lang="zh-TW" altLang="en-US" sz="5400" u="sng" dirty="0">
              <a:solidFill>
                <a:srgbClr val="FF5050"/>
              </a:solidFill>
              <a:latin typeface="標楷體" panose="03000509000000000000" pitchFamily="65" charset="-120"/>
              <a:ea typeface="標楷體" panose="03000509000000000000" pitchFamily="65" charset="-120"/>
            </a:endParaRPr>
          </a:p>
        </p:txBody>
      </p:sp>
      <p:sp>
        <p:nvSpPr>
          <p:cNvPr id="5" name="矩形 4"/>
          <p:cNvSpPr/>
          <p:nvPr/>
        </p:nvSpPr>
        <p:spPr>
          <a:xfrm>
            <a:off x="766284" y="1340768"/>
            <a:ext cx="3416320" cy="646331"/>
          </a:xfrm>
          <a:prstGeom prst="rect">
            <a:avLst/>
          </a:prstGeom>
        </p:spPr>
        <p:txBody>
          <a:bodyPr wrap="none">
            <a:spAutoFit/>
          </a:bodyPr>
          <a:lstStyle/>
          <a:p>
            <a:pPr fontAlgn="auto">
              <a:spcBef>
                <a:spcPts val="0"/>
              </a:spcBef>
              <a:spcAft>
                <a:spcPts val="0"/>
              </a:spcAft>
              <a:defRPr/>
            </a:pPr>
            <a:r>
              <a:rPr kumimoji="0" lang="zh-TW" altLang="en-US" sz="3600" dirty="0">
                <a:solidFill>
                  <a:srgbClr val="7030A0"/>
                </a:solidFill>
                <a:latin typeface="標楷體" panose="03000509000000000000" pitchFamily="65" charset="-120"/>
                <a:ea typeface="標楷體" panose="03000509000000000000" pitchFamily="65" charset="-120"/>
              </a:rPr>
              <a:t>（二）學習方式</a:t>
            </a:r>
          </a:p>
        </p:txBody>
      </p:sp>
      <p:sp>
        <p:nvSpPr>
          <p:cNvPr id="3" name="矩形 2"/>
          <p:cNvSpPr/>
          <p:nvPr/>
        </p:nvSpPr>
        <p:spPr>
          <a:xfrm>
            <a:off x="755576" y="2420888"/>
            <a:ext cx="7704856" cy="3046988"/>
          </a:xfrm>
          <a:prstGeom prst="rect">
            <a:avLst/>
          </a:prstGeom>
        </p:spPr>
        <p:txBody>
          <a:bodyPr wrap="square">
            <a:spAutoFit/>
          </a:bodyPr>
          <a:lstStyle/>
          <a:p>
            <a:pPr marL="285750" indent="-285750">
              <a:buFont typeface="Wingdings" panose="05000000000000000000" pitchFamily="2" charset="2"/>
              <a:buChar char="Ø"/>
            </a:pPr>
            <a:r>
              <a:rPr lang="zh-TW" altLang="en-US" sz="3200" dirty="0">
                <a:solidFill>
                  <a:srgbClr val="FF0000"/>
                </a:solidFill>
                <a:latin typeface="標楷體" panose="03000509000000000000" pitchFamily="65" charset="-120"/>
                <a:ea typeface="標楷體" panose="03000509000000000000" pitchFamily="65" charset="-120"/>
              </a:rPr>
              <a:t>學習方式與學習策略</a:t>
            </a:r>
            <a:r>
              <a:rPr lang="zh-TW" altLang="en-US" sz="3200" dirty="0">
                <a:latin typeface="標楷體" panose="03000509000000000000" pitchFamily="65" charset="-120"/>
                <a:ea typeface="標楷體" panose="03000509000000000000" pitchFamily="65" charset="-120"/>
              </a:rPr>
              <a:t>經常被視為同義字。個體的學習策略是指有系統增進學習及認知活動的歷程。</a:t>
            </a:r>
            <a:endParaRPr lang="en-US" altLang="zh-TW" sz="3200"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學習策略的形成包括</a:t>
            </a:r>
            <a:r>
              <a:rPr lang="zh-TW" altLang="en-US" sz="3200" dirty="0">
                <a:solidFill>
                  <a:srgbClr val="FF0000"/>
                </a:solidFill>
                <a:latin typeface="標楷體" panose="03000509000000000000" pitchFamily="65" charset="-120"/>
                <a:ea typeface="標楷體" panose="03000509000000000000" pitchFamily="65" charset="-120"/>
              </a:rPr>
              <a:t>分析、計畫、方法執行、監控及修正</a:t>
            </a:r>
            <a:r>
              <a:rPr lang="zh-TW" altLang="en-US" sz="3200" dirty="0">
                <a:latin typeface="標楷體" panose="03000509000000000000" pitchFamily="65" charset="-120"/>
                <a:ea typeface="標楷體" panose="03000509000000000000" pitchFamily="65" charset="-120"/>
              </a:rPr>
              <a:t>等五個重要步驟，透過這些步驟可以促進學習及認知活動。</a:t>
            </a:r>
          </a:p>
        </p:txBody>
      </p:sp>
      <p:pic>
        <p:nvPicPr>
          <p:cNvPr id="9" name="圖片 8"/>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54805" y1="14375" x2="57958" y2="17000"/>
                        <a14:foregroundMark x1="55405" y1="49250" x2="56306" y2="57375"/>
                        <a14:foregroundMark x1="35435" y1="38750" x2="38589" y2="47625"/>
                        <a14:foregroundMark x1="48649" y1="71500" x2="51351" y2="77625"/>
                        <a14:foregroundMark x1="58559" y1="69250" x2="48198" y2="80875"/>
                        <a14:foregroundMark x1="28979" y1="23625" x2="28979" y2="23625"/>
                        <a14:foregroundMark x1="27027" y1="37875" x2="27027" y2="37875"/>
                        <a14:foregroundMark x1="46997" y1="11625" x2="46997" y2="11625"/>
                      </a14:backgroundRemoval>
                    </a14:imgEffect>
                  </a14:imgLayer>
                </a14:imgProps>
              </a:ext>
              <a:ext uri="{28A0092B-C50C-407E-A947-70E740481C1C}">
                <a14:useLocalDpi xmlns:a14="http://schemas.microsoft.com/office/drawing/2010/main" val="0"/>
              </a:ext>
            </a:extLst>
          </a:blip>
          <a:stretch>
            <a:fillRect/>
          </a:stretch>
        </p:blipFill>
        <p:spPr>
          <a:xfrm>
            <a:off x="7236296" y="4527301"/>
            <a:ext cx="2255176" cy="2708920"/>
          </a:xfrm>
          <a:prstGeom prst="rect">
            <a:avLst/>
          </a:prstGeom>
        </p:spPr>
      </p:pic>
    </p:spTree>
    <p:extLst>
      <p:ext uri="{BB962C8B-B14F-4D97-AF65-F5344CB8AC3E}">
        <p14:creationId xmlns:p14="http://schemas.microsoft.com/office/powerpoint/2010/main" val="282940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48492" y="5905"/>
            <a:ext cx="8919024" cy="1143001"/>
          </a:xfrm>
        </p:spPr>
        <p:txBody>
          <a:bodyPr rtlCol="0">
            <a:normAutofit/>
          </a:bodyPr>
          <a:lstStyle/>
          <a:p>
            <a:pPr algn="l" fontAlgn="auto">
              <a:spcBef>
                <a:spcPct val="20000"/>
              </a:spcBef>
              <a:spcAft>
                <a:spcPts val="0"/>
              </a:spcAft>
              <a:defRPr/>
            </a:pPr>
            <a:r>
              <a:rPr lang="zh-TW" altLang="en-US" sz="4000" dirty="0">
                <a:solidFill>
                  <a:srgbClr val="99A00C"/>
                </a:solidFill>
                <a:latin typeface="標楷體" panose="03000509000000000000" pitchFamily="65" charset="-120"/>
                <a:ea typeface="標楷體" panose="03000509000000000000" pitchFamily="65" charset="-120"/>
                <a:cs typeface="+mn-cs"/>
              </a:rPr>
              <a:t>二、學習者的先備條件</a:t>
            </a:r>
            <a:endParaRPr lang="zh-TW" altLang="en-US" sz="5400" dirty="0">
              <a:solidFill>
                <a:srgbClr val="99A00C"/>
              </a:solidFill>
              <a:latin typeface="標楷體" panose="03000509000000000000" pitchFamily="65" charset="-120"/>
              <a:ea typeface="標楷體" panose="03000509000000000000" pitchFamily="65" charset="-120"/>
            </a:endParaRPr>
          </a:p>
        </p:txBody>
      </p:sp>
      <p:sp>
        <p:nvSpPr>
          <p:cNvPr id="5" name="矩形 4"/>
          <p:cNvSpPr/>
          <p:nvPr/>
        </p:nvSpPr>
        <p:spPr>
          <a:xfrm>
            <a:off x="755576" y="1221666"/>
            <a:ext cx="3416320" cy="646331"/>
          </a:xfrm>
          <a:prstGeom prst="rect">
            <a:avLst/>
          </a:prstGeom>
        </p:spPr>
        <p:txBody>
          <a:bodyPr wrap="none">
            <a:spAutoFit/>
          </a:bodyPr>
          <a:lstStyle/>
          <a:p>
            <a:pPr fontAlgn="auto">
              <a:spcBef>
                <a:spcPts val="0"/>
              </a:spcBef>
              <a:spcAft>
                <a:spcPts val="0"/>
              </a:spcAft>
              <a:defRPr/>
            </a:pP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（一）學習信念</a:t>
            </a:r>
          </a:p>
        </p:txBody>
      </p:sp>
      <p:graphicFrame>
        <p:nvGraphicFramePr>
          <p:cNvPr id="6" name="資料庫圖表 5"/>
          <p:cNvGraphicFramePr/>
          <p:nvPr>
            <p:extLst>
              <p:ext uri="{D42A27DB-BD31-4B8C-83A1-F6EECF244321}">
                <p14:modId xmlns:p14="http://schemas.microsoft.com/office/powerpoint/2010/main" val="3251534352"/>
              </p:ext>
            </p:extLst>
          </p:nvPr>
        </p:nvGraphicFramePr>
        <p:xfrm>
          <a:off x="323528" y="1772816"/>
          <a:ext cx="842493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圖片 6"/>
          <p:cNvPicPr>
            <a:picLocks noChangeAspect="1"/>
          </p:cNvPicPr>
          <p:nvPr/>
        </p:nvPicPr>
        <p:blipFill>
          <a:blip r:embed="rId8">
            <a:extLst>
              <a:ext uri="{BEBA8EAE-BF5A-486C-A8C5-ECC9F3942E4B}">
                <a14:imgProps xmlns:a14="http://schemas.microsoft.com/office/drawing/2010/main">
                  <a14:imgLayer r:embed="rId9">
                    <a14:imgEffect>
                      <a14:backgroundRemoval t="4118" b="94118" l="2703" r="97973">
                        <a14:foregroundMark x1="13514" y1="7059" x2="13176" y2="36471"/>
                        <a14:foregroundMark x1="30068" y1="8235" x2="29392" y2="35294"/>
                        <a14:foregroundMark x1="50000" y1="10000" x2="49324" y2="47059"/>
                        <a14:foregroundMark x1="67568" y1="8235" x2="66554" y2="32941"/>
                        <a14:foregroundMark x1="86486" y1="9412" x2="86149" y2="21176"/>
                      </a14:backgroundRemoval>
                    </a14:imgEffect>
                  </a14:imgLayer>
                </a14:imgProps>
              </a:ext>
              <a:ext uri="{28A0092B-C50C-407E-A947-70E740481C1C}">
                <a14:useLocalDpi xmlns:a14="http://schemas.microsoft.com/office/drawing/2010/main" val="0"/>
              </a:ext>
            </a:extLst>
          </a:blip>
          <a:stretch>
            <a:fillRect/>
          </a:stretch>
        </p:blipFill>
        <p:spPr>
          <a:xfrm>
            <a:off x="6063667" y="0"/>
            <a:ext cx="3080333" cy="1769110"/>
          </a:xfrm>
          <a:prstGeom prst="rect">
            <a:avLst/>
          </a:prstGeom>
        </p:spPr>
      </p:pic>
    </p:spTree>
    <p:extLst>
      <p:ext uri="{BB962C8B-B14F-4D97-AF65-F5344CB8AC3E}">
        <p14:creationId xmlns:p14="http://schemas.microsoft.com/office/powerpoint/2010/main" val="102223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48492" y="5905"/>
            <a:ext cx="8919024" cy="1143001"/>
          </a:xfrm>
        </p:spPr>
        <p:txBody>
          <a:bodyPr rtlCol="0">
            <a:normAutofit/>
          </a:bodyPr>
          <a:lstStyle/>
          <a:p>
            <a:pPr marL="742950" indent="-742950" algn="l" fontAlgn="auto">
              <a:spcBef>
                <a:spcPct val="20000"/>
              </a:spcBef>
              <a:spcAft>
                <a:spcPts val="0"/>
              </a:spcAft>
              <a:buFont typeface="Wingdings" panose="05000000000000000000" pitchFamily="2" charset="2"/>
              <a:buChar char="Ø"/>
              <a:defRPr/>
            </a:pPr>
            <a:r>
              <a:rPr lang="zh-TW" altLang="en-US" sz="4000" u="sng" dirty="0">
                <a:solidFill>
                  <a:srgbClr val="99A00C"/>
                </a:solidFill>
                <a:latin typeface="標楷體" panose="03000509000000000000" pitchFamily="65" charset="-120"/>
                <a:ea typeface="標楷體" panose="03000509000000000000" pitchFamily="65" charset="-120"/>
                <a:cs typeface="+mn-cs"/>
              </a:rPr>
              <a:t>二、學習者的先備條件</a:t>
            </a:r>
            <a:endParaRPr lang="zh-TW" altLang="en-US" sz="5400" u="sng" dirty="0">
              <a:solidFill>
                <a:srgbClr val="99A00C"/>
              </a:solidFill>
              <a:latin typeface="標楷體" panose="03000509000000000000" pitchFamily="65" charset="-120"/>
              <a:ea typeface="標楷體" panose="03000509000000000000" pitchFamily="65" charset="-120"/>
            </a:endParaRPr>
          </a:p>
        </p:txBody>
      </p:sp>
      <p:sp>
        <p:nvSpPr>
          <p:cNvPr id="5" name="矩形 4"/>
          <p:cNvSpPr/>
          <p:nvPr/>
        </p:nvSpPr>
        <p:spPr>
          <a:xfrm>
            <a:off x="755576" y="1221666"/>
            <a:ext cx="3416320" cy="646331"/>
          </a:xfrm>
          <a:prstGeom prst="rect">
            <a:avLst/>
          </a:prstGeom>
        </p:spPr>
        <p:txBody>
          <a:bodyPr wrap="none">
            <a:spAutoFit/>
          </a:bodyPr>
          <a:lstStyle/>
          <a:p>
            <a:pPr fontAlgn="auto">
              <a:spcBef>
                <a:spcPts val="0"/>
              </a:spcBef>
              <a:spcAft>
                <a:spcPts val="0"/>
              </a:spcAft>
              <a:defRPr/>
            </a:pP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（一）學習信念</a:t>
            </a:r>
          </a:p>
        </p:txBody>
      </p:sp>
      <p:graphicFrame>
        <p:nvGraphicFramePr>
          <p:cNvPr id="6" name="資料庫圖表 5"/>
          <p:cNvGraphicFramePr/>
          <p:nvPr>
            <p:extLst>
              <p:ext uri="{D42A27DB-BD31-4B8C-83A1-F6EECF244321}">
                <p14:modId xmlns:p14="http://schemas.microsoft.com/office/powerpoint/2010/main" val="3664178202"/>
              </p:ext>
            </p:extLst>
          </p:nvPr>
        </p:nvGraphicFramePr>
        <p:xfrm>
          <a:off x="323528" y="1867997"/>
          <a:ext cx="842493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010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48492" y="5905"/>
            <a:ext cx="8919024" cy="1143001"/>
          </a:xfrm>
        </p:spPr>
        <p:txBody>
          <a:bodyPr rtlCol="0">
            <a:normAutofit/>
          </a:bodyPr>
          <a:lstStyle/>
          <a:p>
            <a:pPr marL="742950" indent="-742950" algn="l" fontAlgn="auto">
              <a:spcBef>
                <a:spcPct val="20000"/>
              </a:spcBef>
              <a:spcAft>
                <a:spcPts val="0"/>
              </a:spcAft>
              <a:buFont typeface="Wingdings" panose="05000000000000000000" pitchFamily="2" charset="2"/>
              <a:buChar char="Ø"/>
              <a:defRPr/>
            </a:pPr>
            <a:r>
              <a:rPr lang="zh-TW" altLang="en-US" sz="4000" u="sng" dirty="0">
                <a:solidFill>
                  <a:srgbClr val="99A00C"/>
                </a:solidFill>
                <a:latin typeface="標楷體" panose="03000509000000000000" pitchFamily="65" charset="-120"/>
                <a:ea typeface="標楷體" panose="03000509000000000000" pitchFamily="65" charset="-120"/>
                <a:cs typeface="+mn-cs"/>
              </a:rPr>
              <a:t>二、學習者的先備條件</a:t>
            </a:r>
            <a:endParaRPr lang="zh-TW" altLang="en-US" sz="5400" u="sng" dirty="0">
              <a:solidFill>
                <a:srgbClr val="99A00C"/>
              </a:solidFill>
              <a:latin typeface="標楷體" panose="03000509000000000000" pitchFamily="65" charset="-120"/>
              <a:ea typeface="標楷體" panose="03000509000000000000" pitchFamily="65" charset="-120"/>
            </a:endParaRPr>
          </a:p>
        </p:txBody>
      </p:sp>
      <p:sp>
        <p:nvSpPr>
          <p:cNvPr id="5" name="矩形 4"/>
          <p:cNvSpPr/>
          <p:nvPr/>
        </p:nvSpPr>
        <p:spPr>
          <a:xfrm>
            <a:off x="755576" y="1268760"/>
            <a:ext cx="3416320" cy="646331"/>
          </a:xfrm>
          <a:prstGeom prst="rect">
            <a:avLst/>
          </a:prstGeom>
        </p:spPr>
        <p:txBody>
          <a:bodyPr wrap="none">
            <a:spAutoFit/>
          </a:bodyPr>
          <a:lstStyle/>
          <a:p>
            <a:pPr fontAlgn="auto">
              <a:spcBef>
                <a:spcPts val="0"/>
              </a:spcBef>
              <a:spcAft>
                <a:spcPts val="0"/>
              </a:spcAft>
              <a:defRPr/>
            </a:pP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（一）學習信念</a:t>
            </a:r>
          </a:p>
        </p:txBody>
      </p:sp>
      <p:sp>
        <p:nvSpPr>
          <p:cNvPr id="3" name="矩形 2"/>
          <p:cNvSpPr/>
          <p:nvPr/>
        </p:nvSpPr>
        <p:spPr>
          <a:xfrm>
            <a:off x="787837" y="2204864"/>
            <a:ext cx="7488832" cy="4031873"/>
          </a:xfrm>
          <a:prstGeom prst="rect">
            <a:avLst/>
          </a:prstGeom>
          <a:solidFill>
            <a:schemeClr val="accent6">
              <a:lumMod val="20000"/>
              <a:lumOff val="80000"/>
            </a:schemeClr>
          </a:solidFill>
          <a:ln>
            <a:solidFill>
              <a:schemeClr val="accent1">
                <a:lumMod val="90000"/>
              </a:schemeClr>
            </a:solidFill>
          </a:ln>
          <a:effectLst>
            <a:glow rad="101600">
              <a:schemeClr val="accent4">
                <a:satMod val="175000"/>
                <a:alpha val="40000"/>
              </a:schemeClr>
            </a:glow>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Wingdings" panose="05000000000000000000" pitchFamily="2" charset="2"/>
              <a:buChar char="Ø"/>
            </a:pPr>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學習信念是指學習者在學習歷程中，對於歷程中所有的相關因素及變相所持且信以為真的觀點。這些觀點是學習者個人所持有各種信念單位組織而成的系統。包括自我概念、學習方法、學習方式、學習活動等各種信念。學習信念會影響學習者本身對學習性的評估、知覺、計畫，決定學習活動的進行。</a:t>
            </a:r>
          </a:p>
        </p:txBody>
      </p:sp>
      <p:pic>
        <p:nvPicPr>
          <p:cNvPr id="4" name="圖片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5652" y1="24058" x2="29130" y2="32174"/>
                        <a14:foregroundMark x1="48696" y1="13333" x2="49565" y2="28406"/>
                        <a14:foregroundMark x1="75435" y1="25217" x2="68696" y2="36812"/>
                        <a14:foregroundMark x1="92391" y1="49565" x2="78696" y2="54783"/>
                        <a14:foregroundMark x1="68696" y1="35652" x2="68261" y2="41159"/>
                        <a14:foregroundMark x1="48696" y1="25797" x2="49130" y2="34783"/>
                        <a14:foregroundMark x1="27826" y1="34493" x2="32826" y2="39420"/>
                        <a14:foregroundMark x1="10000" y1="38261" x2="17826" y2="44638"/>
                        <a14:foregroundMark x1="22391" y1="48406" x2="22391" y2="48406"/>
                        <a14:foregroundMark x1="15870" y1="44058" x2="18478" y2="48696"/>
                        <a14:foregroundMark x1="79130" y1="15072" x2="79130" y2="15072"/>
                        <a14:foregroundMark x1="86087" y1="21449" x2="86087" y2="21449"/>
                        <a14:foregroundMark x1="81522" y1="28696" x2="81522" y2="28696"/>
                        <a14:foregroundMark x1="70217" y1="12754" x2="70217" y2="12754"/>
                        <a14:foregroundMark x1="64783" y1="19130" x2="64783" y2="19130"/>
                        <a14:foregroundMark x1="41957" y1="6087" x2="41957" y2="6087"/>
                        <a14:foregroundMark x1="57174" y1="6377" x2="57174" y2="6377"/>
                        <a14:foregroundMark x1="50870" y1="3768" x2="50870" y2="3768"/>
                        <a14:foregroundMark x1="58043" y1="16812" x2="58043" y2="16812"/>
                        <a14:foregroundMark x1="23913" y1="14493" x2="23913" y2="14493"/>
                        <a14:foregroundMark x1="15870" y1="20000" x2="15870" y2="20000"/>
                        <a14:foregroundMark x1="30217" y1="13913" x2="30217" y2="13913"/>
                        <a14:foregroundMark x1="32826" y1="20290" x2="32826" y2="20290"/>
                        <a14:foregroundMark x1="17609" y1="28696" x2="17609" y2="28696"/>
                        <a14:foregroundMark x1="16739" y1="34783" x2="16739" y2="34783"/>
                        <a14:foregroundMark x1="13261" y1="31884" x2="13261" y2="31884"/>
                        <a14:foregroundMark x1="8913" y1="31594" x2="8913" y2="31594"/>
                        <a14:foregroundMark x1="5217" y1="40000" x2="5217" y2="40000"/>
                        <a14:foregroundMark x1="7174" y1="42899" x2="7174" y2="42899"/>
                        <a14:foregroundMark x1="12609" y1="45797" x2="12609" y2="45797"/>
                        <a14:foregroundMark x1="17609" y1="50725" x2="17609" y2="50725"/>
                        <a14:foregroundMark x1="13261" y1="53043" x2="13261" y2="53043"/>
                        <a14:foregroundMark x1="9783" y1="56522" x2="9783" y2="56522"/>
                      </a14:backgroundRemoval>
                    </a14:imgEffect>
                  </a14:imgLayer>
                </a14:imgProps>
              </a:ext>
              <a:ext uri="{28A0092B-C50C-407E-A947-70E740481C1C}">
                <a14:useLocalDpi xmlns:a14="http://schemas.microsoft.com/office/drawing/2010/main" val="0"/>
              </a:ext>
            </a:extLst>
          </a:blip>
          <a:stretch>
            <a:fillRect/>
          </a:stretch>
        </p:blipFill>
        <p:spPr>
          <a:xfrm>
            <a:off x="6372200" y="116632"/>
            <a:ext cx="2520280" cy="1890210"/>
          </a:xfrm>
          <a:prstGeom prst="rect">
            <a:avLst/>
          </a:prstGeom>
        </p:spPr>
      </p:pic>
    </p:spTree>
    <p:extLst>
      <p:ext uri="{BB962C8B-B14F-4D97-AF65-F5344CB8AC3E}">
        <p14:creationId xmlns:p14="http://schemas.microsoft.com/office/powerpoint/2010/main" val="399096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0" y="-29365"/>
            <a:ext cx="6424335" cy="980727"/>
          </a:xfrm>
        </p:spPr>
        <p:txBody>
          <a:bodyPr rtlCol="0">
            <a:normAutofit/>
          </a:bodyPr>
          <a:lstStyle/>
          <a:p>
            <a:pPr marL="742950" indent="-742950" algn="l" fontAlgn="auto">
              <a:spcBef>
                <a:spcPct val="20000"/>
              </a:spcBef>
              <a:spcAft>
                <a:spcPts val="0"/>
              </a:spcAft>
              <a:buFont typeface="Wingdings" panose="05000000000000000000" pitchFamily="2" charset="2"/>
              <a:buChar char="Ø"/>
              <a:defRPr/>
            </a:pPr>
            <a:r>
              <a:rPr lang="zh-TW" altLang="en-US" sz="4000" u="sng" dirty="0">
                <a:solidFill>
                  <a:srgbClr val="99A00C"/>
                </a:solidFill>
                <a:latin typeface="標楷體" panose="03000509000000000000" pitchFamily="65" charset="-120"/>
                <a:ea typeface="標楷體" panose="03000509000000000000" pitchFamily="65" charset="-120"/>
                <a:cs typeface="+mn-cs"/>
              </a:rPr>
              <a:t>二、學習者的先備條件</a:t>
            </a:r>
            <a:endParaRPr lang="zh-TW" altLang="en-US" sz="5400" u="sng" dirty="0">
              <a:solidFill>
                <a:srgbClr val="99A00C"/>
              </a:solidFill>
              <a:latin typeface="標楷體" panose="03000509000000000000" pitchFamily="65" charset="-120"/>
              <a:ea typeface="標楷體" panose="03000509000000000000" pitchFamily="65" charset="-120"/>
            </a:endParaRPr>
          </a:p>
        </p:txBody>
      </p:sp>
      <p:sp>
        <p:nvSpPr>
          <p:cNvPr id="5" name="矩形 4"/>
          <p:cNvSpPr/>
          <p:nvPr/>
        </p:nvSpPr>
        <p:spPr>
          <a:xfrm>
            <a:off x="795686" y="1052736"/>
            <a:ext cx="4339650" cy="646331"/>
          </a:xfrm>
          <a:prstGeom prst="rect">
            <a:avLst/>
          </a:prstGeom>
        </p:spPr>
        <p:txBody>
          <a:bodyPr wrap="none">
            <a:spAutoFit/>
          </a:bodyPr>
          <a:lstStyle/>
          <a:p>
            <a:pPr fontAlgn="auto">
              <a:spcBef>
                <a:spcPts val="0"/>
              </a:spcBef>
              <a:spcAft>
                <a:spcPts val="0"/>
              </a:spcAft>
              <a:defRPr/>
            </a:pP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（二）學習先備條件</a:t>
            </a:r>
          </a:p>
        </p:txBody>
      </p:sp>
      <p:sp>
        <p:nvSpPr>
          <p:cNvPr id="4" name="矩形 3"/>
          <p:cNvSpPr/>
          <p:nvPr/>
        </p:nvSpPr>
        <p:spPr>
          <a:xfrm>
            <a:off x="772954" y="1772816"/>
            <a:ext cx="6174432" cy="830997"/>
          </a:xfrm>
          <a:prstGeom prst="rect">
            <a:avLst/>
          </a:prstGeom>
        </p:spPr>
        <p:txBody>
          <a:bodyPr wrap="square">
            <a:spAutoFit/>
          </a:bodyPr>
          <a:lstStyle/>
          <a:p>
            <a:pPr marL="285750" indent="-285750">
              <a:buFont typeface="Wingdings" panose="05000000000000000000" pitchFamily="2" charset="2"/>
              <a:buChar char="Ø"/>
            </a:pPr>
            <a:r>
              <a:rPr lang="zh-TW" altLang="en-US" sz="2400" dirty="0">
                <a:solidFill>
                  <a:srgbClr val="FF3300"/>
                </a:solidFill>
                <a:latin typeface="標楷體" panose="03000509000000000000" pitchFamily="65" charset="-120"/>
                <a:ea typeface="標楷體" panose="03000509000000000000" pitchFamily="65" charset="-120"/>
              </a:rPr>
              <a:t>教師在教學前要瞭解學生的學習先備條件有哪些？依據決定的五個問題如後：</a:t>
            </a:r>
          </a:p>
        </p:txBody>
      </p:sp>
      <p:graphicFrame>
        <p:nvGraphicFramePr>
          <p:cNvPr id="7" name="資料庫圖表 6"/>
          <p:cNvGraphicFramePr/>
          <p:nvPr>
            <p:extLst>
              <p:ext uri="{D42A27DB-BD31-4B8C-83A1-F6EECF244321}">
                <p14:modId xmlns:p14="http://schemas.microsoft.com/office/powerpoint/2010/main" val="1356939160"/>
              </p:ext>
            </p:extLst>
          </p:nvPr>
        </p:nvGraphicFramePr>
        <p:xfrm>
          <a:off x="251520" y="2747829"/>
          <a:ext cx="8712968" cy="3933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759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5013" y="29591"/>
            <a:ext cx="6424335" cy="980727"/>
          </a:xfrm>
        </p:spPr>
        <p:txBody>
          <a:bodyPr rtlCol="0">
            <a:normAutofit/>
          </a:bodyPr>
          <a:lstStyle/>
          <a:p>
            <a:pPr marL="742950" indent="-742950" algn="l" fontAlgn="auto">
              <a:spcBef>
                <a:spcPct val="20000"/>
              </a:spcBef>
              <a:spcAft>
                <a:spcPts val="0"/>
              </a:spcAft>
              <a:buFont typeface="Wingdings" panose="05000000000000000000" pitchFamily="2" charset="2"/>
              <a:buChar char="Ø"/>
              <a:defRPr/>
            </a:pPr>
            <a:r>
              <a:rPr lang="zh-TW" altLang="en-US" sz="4000" u="sng" dirty="0">
                <a:solidFill>
                  <a:srgbClr val="99A00C"/>
                </a:solidFill>
                <a:latin typeface="標楷體" panose="03000509000000000000" pitchFamily="65" charset="-120"/>
                <a:ea typeface="標楷體" panose="03000509000000000000" pitchFamily="65" charset="-120"/>
                <a:cs typeface="+mn-cs"/>
              </a:rPr>
              <a:t>二、學習者的先備條件</a:t>
            </a:r>
            <a:endParaRPr lang="zh-TW" altLang="en-US" sz="5400" u="sng" dirty="0">
              <a:solidFill>
                <a:srgbClr val="99A00C"/>
              </a:solidFill>
              <a:latin typeface="標楷體" panose="03000509000000000000" pitchFamily="65" charset="-120"/>
              <a:ea typeface="標楷體" panose="03000509000000000000" pitchFamily="65" charset="-120"/>
            </a:endParaRPr>
          </a:p>
        </p:txBody>
      </p:sp>
      <p:sp>
        <p:nvSpPr>
          <p:cNvPr id="5" name="矩形 4"/>
          <p:cNvSpPr/>
          <p:nvPr/>
        </p:nvSpPr>
        <p:spPr>
          <a:xfrm>
            <a:off x="794809" y="1340767"/>
            <a:ext cx="4339650" cy="646331"/>
          </a:xfrm>
          <a:prstGeom prst="rect">
            <a:avLst/>
          </a:prstGeom>
        </p:spPr>
        <p:txBody>
          <a:bodyPr wrap="none">
            <a:spAutoFit/>
          </a:bodyPr>
          <a:lstStyle/>
          <a:p>
            <a:pPr fontAlgn="auto">
              <a:spcBef>
                <a:spcPts val="0"/>
              </a:spcBef>
              <a:spcAft>
                <a:spcPts val="0"/>
              </a:spcAft>
              <a:defRPr/>
            </a:pP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（二）學習先備條件</a:t>
            </a:r>
          </a:p>
        </p:txBody>
      </p:sp>
      <p:sp>
        <p:nvSpPr>
          <p:cNvPr id="3" name="矩形 2"/>
          <p:cNvSpPr/>
          <p:nvPr/>
        </p:nvSpPr>
        <p:spPr>
          <a:xfrm>
            <a:off x="934862" y="2492896"/>
            <a:ext cx="7128792" cy="403187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如同</a:t>
            </a:r>
            <a:r>
              <a:rPr lang="en-US" altLang="zh-TW" sz="3200" dirty="0">
                <a:latin typeface="標楷體" panose="03000509000000000000" pitchFamily="65" charset="-120"/>
                <a:ea typeface="標楷體" panose="03000509000000000000" pitchFamily="65" charset="-120"/>
              </a:rPr>
              <a:t>Bruner</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1960</a:t>
            </a:r>
            <a:r>
              <a:rPr lang="zh-TW" altLang="en-US" sz="3200" dirty="0">
                <a:latin typeface="標楷體" panose="03000509000000000000" pitchFamily="65" charset="-120"/>
                <a:ea typeface="標楷體" panose="03000509000000000000" pitchFamily="65" charset="-120"/>
              </a:rPr>
              <a:t>）指出，教師可以將各種知識結構，以簡單且學習者可以接受的方式，教給準備度較低的學生。</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依據學生在學習前的各種先備條件，決定教學歷程中所採用的方法與策略。</a:t>
            </a:r>
          </a:p>
        </p:txBody>
      </p:sp>
      <p:pic>
        <p:nvPicPr>
          <p:cNvPr id="6" name="圖片 5"/>
          <p:cNvPicPr>
            <a:picLocks noChangeAspect="1"/>
          </p:cNvPicPr>
          <p:nvPr/>
        </p:nvPicPr>
        <p:blipFill>
          <a:blip r:embed="rId3">
            <a:extLst>
              <a:ext uri="{BEBA8EAE-BF5A-486C-A8C5-ECC9F3942E4B}">
                <a14:imgProps xmlns:a14="http://schemas.microsoft.com/office/drawing/2010/main">
                  <a14:imgLayer r:embed="rId4">
                    <a14:imgEffect>
                      <a14:backgroundRemoval t="0" b="95667" l="1333" r="97000">
                        <a14:foregroundMark x1="17000" y1="25000" x2="25000" y2="33000"/>
                        <a14:foregroundMark x1="81667" y1="18000" x2="74000" y2="26667"/>
                        <a14:foregroundMark x1="59000" y1="19333" x2="64667" y2="35667"/>
                        <a14:foregroundMark x1="63333" y1="40667" x2="54333" y2="55000"/>
                        <a14:foregroundMark x1="67000" y1="38333" x2="55667" y2="63333"/>
                        <a14:foregroundMark x1="53000" y1="58333" x2="56000" y2="68333"/>
                        <a14:foregroundMark x1="80000" y1="38333" x2="71667" y2="43000"/>
                        <a14:foregroundMark x1="82333" y1="50333" x2="91000" y2="49667"/>
                        <a14:foregroundMark x1="87333" y1="48333" x2="87333" y2="48333"/>
                        <a14:foregroundMark x1="20000" y1="22333" x2="23667" y2="20333"/>
                        <a14:foregroundMark x1="21000" y1="21667" x2="17000" y2="24333"/>
                        <a14:foregroundMark x1="20000" y1="21667" x2="14000" y2="24333"/>
                        <a14:foregroundMark x1="5000" y1="77000" x2="5000" y2="77000"/>
                        <a14:foregroundMark x1="87667" y1="74667" x2="96333" y2="69333"/>
                      </a14:backgroundRemoval>
                    </a14:imgEffect>
                  </a14:imgLayer>
                </a14:imgProps>
              </a:ext>
              <a:ext uri="{28A0092B-C50C-407E-A947-70E740481C1C}">
                <a14:useLocalDpi xmlns:a14="http://schemas.microsoft.com/office/drawing/2010/main" val="0"/>
              </a:ext>
            </a:extLst>
          </a:blip>
          <a:stretch>
            <a:fillRect/>
          </a:stretch>
        </p:blipFill>
        <p:spPr>
          <a:xfrm>
            <a:off x="6444208" y="0"/>
            <a:ext cx="2176636" cy="2176636"/>
          </a:xfrm>
          <a:prstGeom prst="rect">
            <a:avLst/>
          </a:prstGeom>
        </p:spPr>
      </p:pic>
    </p:spTree>
    <p:extLst>
      <p:ext uri="{BB962C8B-B14F-4D97-AF65-F5344CB8AC3E}">
        <p14:creationId xmlns:p14="http://schemas.microsoft.com/office/powerpoint/2010/main" val="226485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0000"/>
            <a:lum/>
          </a:blip>
          <a:srcRect/>
          <a:stretch>
            <a:fillRect l="-7000" r="-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5013" y="29591"/>
            <a:ext cx="6424335" cy="980727"/>
          </a:xfrm>
        </p:spPr>
        <p:txBody>
          <a:bodyPr rtlCol="0">
            <a:normAutofit/>
          </a:bodyPr>
          <a:lstStyle/>
          <a:p>
            <a:pPr marL="742950" indent="-742950" algn="l" fontAlgn="auto">
              <a:spcBef>
                <a:spcPct val="20000"/>
              </a:spcBef>
              <a:spcAft>
                <a:spcPts val="0"/>
              </a:spcAft>
              <a:buFont typeface="Wingdings" panose="05000000000000000000" pitchFamily="2" charset="2"/>
              <a:buChar char="Ø"/>
              <a:defRPr/>
            </a:pPr>
            <a:r>
              <a:rPr lang="zh-TW" altLang="en-US" sz="4000" u="sng" dirty="0">
                <a:solidFill>
                  <a:srgbClr val="99A00C"/>
                </a:solidFill>
                <a:latin typeface="標楷體" panose="03000509000000000000" pitchFamily="65" charset="-120"/>
                <a:ea typeface="標楷體" panose="03000509000000000000" pitchFamily="65" charset="-120"/>
                <a:cs typeface="+mn-cs"/>
              </a:rPr>
              <a:t>二、學習者的先備條件</a:t>
            </a:r>
            <a:endParaRPr lang="zh-TW" altLang="en-US" sz="5400" u="sng" dirty="0">
              <a:solidFill>
                <a:srgbClr val="99A00C"/>
              </a:solidFill>
              <a:latin typeface="標楷體" panose="03000509000000000000" pitchFamily="65" charset="-120"/>
              <a:ea typeface="標楷體" panose="03000509000000000000" pitchFamily="65" charset="-120"/>
            </a:endParaRPr>
          </a:p>
        </p:txBody>
      </p:sp>
      <p:sp>
        <p:nvSpPr>
          <p:cNvPr id="5" name="矩形 4"/>
          <p:cNvSpPr/>
          <p:nvPr/>
        </p:nvSpPr>
        <p:spPr>
          <a:xfrm>
            <a:off x="794809" y="1018299"/>
            <a:ext cx="4339650" cy="646331"/>
          </a:xfrm>
          <a:prstGeom prst="rect">
            <a:avLst/>
          </a:prstGeom>
        </p:spPr>
        <p:txBody>
          <a:bodyPr wrap="none">
            <a:spAutoFit/>
          </a:bodyPr>
          <a:lstStyle/>
          <a:p>
            <a:pPr fontAlgn="auto">
              <a:spcBef>
                <a:spcPts val="0"/>
              </a:spcBef>
              <a:spcAft>
                <a:spcPts val="0"/>
              </a:spcAft>
              <a:defRPr/>
            </a:pP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（三）</a:t>
            </a:r>
            <a:r>
              <a:rPr kumimoji="0" lang="zh-TW" altLang="en-US" sz="3600" dirty="0">
                <a:solidFill>
                  <a:schemeClr val="bg1">
                    <a:lumMod val="10000"/>
                  </a:schemeClr>
                </a:solidFill>
                <a:highlight>
                  <a:srgbClr val="FFFF00"/>
                </a:highlight>
                <a:latin typeface="標楷體" panose="03000509000000000000" pitchFamily="65" charset="-120"/>
                <a:ea typeface="標楷體" panose="03000509000000000000" pitchFamily="65" charset="-120"/>
              </a:rPr>
              <a:t>學習</a:t>
            </a:r>
            <a:r>
              <a:rPr kumimoji="0" lang="zh-TW" altLang="en-US" sz="3600" dirty="0">
                <a:solidFill>
                  <a:schemeClr val="bg1">
                    <a:lumMod val="10000"/>
                  </a:schemeClr>
                </a:solidFill>
                <a:latin typeface="標楷體" panose="03000509000000000000" pitchFamily="65" charset="-120"/>
                <a:ea typeface="標楷體" panose="03000509000000000000" pitchFamily="65" charset="-120"/>
              </a:rPr>
              <a:t>先備知識</a:t>
            </a:r>
          </a:p>
        </p:txBody>
      </p:sp>
      <p:graphicFrame>
        <p:nvGraphicFramePr>
          <p:cNvPr id="6" name="資料庫圖表 5"/>
          <p:cNvGraphicFramePr/>
          <p:nvPr>
            <p:extLst>
              <p:ext uri="{D42A27DB-BD31-4B8C-83A1-F6EECF244321}">
                <p14:modId xmlns:p14="http://schemas.microsoft.com/office/powerpoint/2010/main" val="1364356426"/>
              </p:ext>
            </p:extLst>
          </p:nvPr>
        </p:nvGraphicFramePr>
        <p:xfrm>
          <a:off x="-108520" y="1664630"/>
          <a:ext cx="9144000" cy="5193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163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85000"/>
            <a:lum/>
          </a:blip>
          <a:srcRect/>
          <a:stretch>
            <a:fillRect l="-24000" t="-7000" r="-7000" b="-5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71307" y="0"/>
            <a:ext cx="7478381" cy="1143000"/>
          </a:xfrm>
          <a:effectLst>
            <a:outerShdw blurRad="50800" dist="38100" dir="2700000" algn="tl" rotWithShape="0">
              <a:prstClr val="black">
                <a:alpha val="40000"/>
              </a:prstClr>
            </a:outerShdw>
            <a:reflection blurRad="6350" stA="52000" endA="300" endPos="35000" dir="5400000" sy="-100000" algn="bl" rotWithShape="0"/>
          </a:effectLst>
        </p:spPr>
        <p:txBody>
          <a:bodyPr rtlCol="0">
            <a:noAutofit/>
          </a:bodyPr>
          <a:lstStyle/>
          <a:p>
            <a:pPr fontAlgn="auto">
              <a:spcAft>
                <a:spcPts val="0"/>
              </a:spcAft>
              <a:defRPr/>
            </a:pPr>
            <a:r>
              <a:rPr lang="zh-TW" altLang="en-US" sz="4800" dirty="0">
                <a:solidFill>
                  <a:srgbClr val="CE52B0"/>
                </a:solidFill>
                <a:latin typeface="標楷體" panose="03000509000000000000" pitchFamily="65" charset="-120"/>
                <a:ea typeface="標楷體" panose="03000509000000000000" pitchFamily="65" charset="-120"/>
              </a:rPr>
              <a:t>參、先備知識與學習策略</a:t>
            </a:r>
            <a:endParaRPr lang="zh-TW" altLang="en-US" sz="4800" u="sng" dirty="0">
              <a:solidFill>
                <a:srgbClr val="CE52B0"/>
              </a:solidFill>
            </a:endParaRPr>
          </a:p>
        </p:txBody>
      </p:sp>
      <p:graphicFrame>
        <p:nvGraphicFramePr>
          <p:cNvPr id="7" name="資料庫圖表 6"/>
          <p:cNvGraphicFramePr/>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1" name="矩形 2"/>
          <p:cNvSpPr>
            <a:spLocks noChangeArrowheads="1"/>
          </p:cNvSpPr>
          <p:nvPr/>
        </p:nvSpPr>
        <p:spPr bwMode="auto">
          <a:xfrm>
            <a:off x="415334" y="864665"/>
            <a:ext cx="6750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r>
              <a:rPr kumimoji="0" lang="zh-TW" altLang="en-US" sz="3200" dirty="0">
                <a:solidFill>
                  <a:schemeClr val="accent4">
                    <a:lumMod val="25000"/>
                  </a:schemeClr>
                </a:solidFill>
                <a:latin typeface="標楷體" pitchFamily="65" charset="-120"/>
                <a:ea typeface="標楷體" pitchFamily="65" charset="-120"/>
              </a:rPr>
              <a:t>一、先備知識的概念在教學上的意義</a:t>
            </a:r>
          </a:p>
        </p:txBody>
      </p:sp>
      <p:sp>
        <p:nvSpPr>
          <p:cNvPr id="14342" name="矩形 3"/>
          <p:cNvSpPr>
            <a:spLocks noChangeArrowheads="1"/>
          </p:cNvSpPr>
          <p:nvPr/>
        </p:nvSpPr>
        <p:spPr bwMode="auto">
          <a:xfrm>
            <a:off x="415334" y="1449440"/>
            <a:ext cx="8307387" cy="5133713"/>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pPr algn="just">
              <a:spcBef>
                <a:spcPct val="20000"/>
              </a:spcBef>
            </a:pPr>
            <a:r>
              <a:rPr kumimoji="0" lang="en-US" altLang="zh-TW" sz="2600" dirty="0">
                <a:solidFill>
                  <a:srgbClr val="240909"/>
                </a:solidFill>
                <a:latin typeface="標楷體" pitchFamily="65" charset="-120"/>
                <a:ea typeface="標楷體" pitchFamily="65" charset="-120"/>
              </a:rPr>
              <a:t>1.Ausubel</a:t>
            </a:r>
            <a:r>
              <a:rPr kumimoji="0" lang="zh-TW" altLang="en-US" sz="2600" dirty="0">
                <a:solidFill>
                  <a:srgbClr val="240909"/>
                </a:solidFill>
                <a:latin typeface="標楷體" pitchFamily="65" charset="-120"/>
                <a:ea typeface="標楷體" pitchFamily="65" charset="-120"/>
              </a:rPr>
              <a:t>（</a:t>
            </a:r>
            <a:r>
              <a:rPr kumimoji="0" lang="en-US" altLang="zh-TW" sz="2600" dirty="0">
                <a:solidFill>
                  <a:srgbClr val="240909"/>
                </a:solidFill>
                <a:latin typeface="標楷體" pitchFamily="65" charset="-120"/>
                <a:ea typeface="標楷體" pitchFamily="65" charset="-120"/>
              </a:rPr>
              <a:t>1968</a:t>
            </a:r>
            <a:r>
              <a:rPr kumimoji="0" lang="zh-TW" altLang="en-US" sz="2600" dirty="0">
                <a:solidFill>
                  <a:srgbClr val="240909"/>
                </a:solidFill>
                <a:latin typeface="標楷體" pitchFamily="65" charset="-120"/>
                <a:ea typeface="標楷體" pitchFamily="65" charset="-120"/>
              </a:rPr>
              <a:t>）指出，如果要將所有的教育心理學簡化為單一的原則，則影響學生學習最重要的單一因素是「</a:t>
            </a:r>
            <a:r>
              <a:rPr kumimoji="0" lang="zh-TW" altLang="en-US" sz="2600" dirty="0">
                <a:solidFill>
                  <a:srgbClr val="FF0000"/>
                </a:solidFill>
                <a:latin typeface="標楷體" pitchFamily="65" charset="-120"/>
                <a:ea typeface="標楷體" pitchFamily="65" charset="-120"/>
              </a:rPr>
              <a:t>學生已經知道什麼？</a:t>
            </a:r>
            <a:r>
              <a:rPr kumimoji="0" lang="zh-TW" altLang="en-US" sz="2600" dirty="0">
                <a:solidFill>
                  <a:srgbClr val="240909"/>
                </a:solidFill>
                <a:latin typeface="標楷體" pitchFamily="65" charset="-120"/>
                <a:ea typeface="標楷體" pitchFamily="65" charset="-120"/>
              </a:rPr>
              <a:t>」。</a:t>
            </a:r>
            <a:endParaRPr kumimoji="0" lang="en-US" altLang="zh-TW" sz="2600" dirty="0">
              <a:solidFill>
                <a:srgbClr val="240909"/>
              </a:solidFill>
              <a:latin typeface="標楷體" pitchFamily="65" charset="-120"/>
              <a:ea typeface="標楷體" pitchFamily="65" charset="-120"/>
            </a:endParaRPr>
          </a:p>
          <a:p>
            <a:pPr algn="just">
              <a:spcBef>
                <a:spcPct val="20000"/>
              </a:spcBef>
            </a:pPr>
            <a:r>
              <a:rPr kumimoji="0" lang="zh-TW" altLang="en-US" sz="2600" dirty="0">
                <a:solidFill>
                  <a:srgbClr val="240909"/>
                </a:solidFill>
                <a:latin typeface="標楷體" pitchFamily="65" charset="-120"/>
                <a:ea typeface="標楷體" pitchFamily="65" charset="-120"/>
              </a:rPr>
              <a:t>教學者必須確定瞭解此種現象，然後順此教導學生學習。</a:t>
            </a:r>
            <a:endParaRPr kumimoji="0" lang="en-US" altLang="zh-TW" sz="2600" dirty="0">
              <a:solidFill>
                <a:srgbClr val="240909"/>
              </a:solidFill>
              <a:latin typeface="標楷體" pitchFamily="65" charset="-120"/>
              <a:ea typeface="標楷體" pitchFamily="65" charset="-120"/>
            </a:endParaRPr>
          </a:p>
          <a:p>
            <a:pPr marL="457200" indent="-457200" algn="just">
              <a:spcBef>
                <a:spcPct val="20000"/>
              </a:spcBef>
              <a:buFont typeface="Wingdings" panose="05000000000000000000" pitchFamily="2" charset="2"/>
              <a:buChar char="Ø"/>
            </a:pPr>
            <a:r>
              <a:rPr kumimoji="0" lang="zh-TW" altLang="en-US" sz="2600" dirty="0">
                <a:solidFill>
                  <a:srgbClr val="240909"/>
                </a:solidFill>
                <a:latin typeface="標楷體" pitchFamily="65" charset="-120"/>
                <a:ea typeface="標楷體" pitchFamily="65" charset="-120"/>
              </a:rPr>
              <a:t>教學者必須在擬定教學計畫階段中，瞭解學生的特質即在學生方面的表現，以及未來的學習狀況，作為教學實施的參考。</a:t>
            </a:r>
            <a:endParaRPr kumimoji="0" lang="en-US" altLang="zh-TW" sz="2600" dirty="0">
              <a:solidFill>
                <a:srgbClr val="240909"/>
              </a:solidFill>
              <a:latin typeface="標楷體" pitchFamily="65" charset="-120"/>
              <a:ea typeface="標楷體" pitchFamily="65" charset="-120"/>
            </a:endParaRPr>
          </a:p>
          <a:p>
            <a:pPr marL="457200" indent="-457200" algn="just">
              <a:spcBef>
                <a:spcPct val="20000"/>
              </a:spcBef>
              <a:buFont typeface="Wingdings" panose="05000000000000000000" pitchFamily="2" charset="2"/>
              <a:buChar char="Ø"/>
            </a:pPr>
            <a:r>
              <a:rPr kumimoji="0" lang="zh-TW" altLang="en-US" sz="2600" dirty="0">
                <a:solidFill>
                  <a:srgbClr val="240909"/>
                </a:solidFill>
                <a:latin typeface="標楷體" pitchFamily="65" charset="-120"/>
                <a:ea typeface="標楷體" pitchFamily="65" charset="-120"/>
              </a:rPr>
              <a:t>一項以美國十七歲青少年知道什麼的研究文獻指出，並非所有美國十七歲青少年在學習方面表現都是一致的，如果教師無法理解此種既存的現象，那麼很難想像教師可以採取因材施教的與有教無類的精神進行教學活動。</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fade">
                                      <p:cBhvr>
                                        <p:cTn id="7" dur="1000"/>
                                        <p:tgtEl>
                                          <p:spTgt spid="14342"/>
                                        </p:tgtEl>
                                      </p:cBhvr>
                                    </p:animEffect>
                                    <p:anim calcmode="lin" valueType="num">
                                      <p:cBhvr>
                                        <p:cTn id="8" dur="1000" fill="hold"/>
                                        <p:tgtEl>
                                          <p:spTgt spid="14342"/>
                                        </p:tgtEl>
                                        <p:attrNameLst>
                                          <p:attrName>ppt_x</p:attrName>
                                        </p:attrNameLst>
                                      </p:cBhvr>
                                      <p:tavLst>
                                        <p:tav tm="0">
                                          <p:val>
                                            <p:strVal val="#ppt_x"/>
                                          </p:val>
                                        </p:tav>
                                        <p:tav tm="100000">
                                          <p:val>
                                            <p:strVal val="#ppt_x"/>
                                          </p:val>
                                        </p:tav>
                                      </p:tavLst>
                                    </p:anim>
                                    <p:anim calcmode="lin" valueType="num">
                                      <p:cBhvr>
                                        <p:cTn id="9"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85000"/>
            <a:lum/>
          </a:blip>
          <a:srcRect/>
          <a:stretch>
            <a:fillRect l="-24000" t="-7000" r="-7000" b="-5000"/>
          </a:stretch>
        </a:blipFill>
        <a:effectLst/>
      </p:bgPr>
    </p:bg>
    <p:spTree>
      <p:nvGrpSpPr>
        <p:cNvPr id="1" name=""/>
        <p:cNvGrpSpPr/>
        <p:nvPr/>
      </p:nvGrpSpPr>
      <p:grpSpPr>
        <a:xfrm>
          <a:off x="0" y="0"/>
          <a:ext cx="0" cy="0"/>
          <a:chOff x="0" y="0"/>
          <a:chExt cx="0" cy="0"/>
        </a:xfrm>
      </p:grpSpPr>
      <p:graphicFrame>
        <p:nvGraphicFramePr>
          <p:cNvPr id="7" name="資料庫圖表 6"/>
          <p:cNvGraphicFramePr/>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字方塊 2"/>
          <p:cNvSpPr txBox="1">
            <a:spLocks noChangeArrowheads="1"/>
          </p:cNvSpPr>
          <p:nvPr/>
        </p:nvSpPr>
        <p:spPr bwMode="auto">
          <a:xfrm>
            <a:off x="157369" y="116632"/>
            <a:ext cx="8856984" cy="6669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美國的十七歲青少年知道什麼</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rgbClr val="FF0000"/>
                </a:solidFill>
                <a:effectLst/>
                <a:ea typeface="標楷體" pitchFamily="65" charset="-120"/>
                <a:cs typeface="新細明體" pitchFamily="18" charset="-120"/>
              </a:rPr>
              <a:t>百分之百的人</a:t>
            </a: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可以</a:t>
            </a:r>
            <a:r>
              <a:rPr kumimoji="1" lang="zh-TW" altLang="en-US" sz="2800" b="0" i="0" u="none" strike="noStrike" cap="none" normalizeH="0" baseline="0" dirty="0">
                <a:ln>
                  <a:noFill/>
                </a:ln>
                <a:solidFill>
                  <a:srgbClr val="FF0000"/>
                </a:solidFill>
                <a:effectLst/>
                <a:ea typeface="標楷體" pitchFamily="65" charset="-120"/>
                <a:cs typeface="新細明體" pitchFamily="18" charset="-120"/>
              </a:rPr>
              <a:t>二位數的加法和減法</a:t>
            </a: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百分之百的人可以從事簡單的、抽象的閱讀。</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百分之百的人知道發生於日常生活中的科學事實。</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百分之九十九的人知道簡單的歷史事實。</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百分之五十三的人可以說出「溫室效應」的原因。</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百分之五十一的人可以從事小數、分數和百分比的運算。</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百分之四十六的人瞭解基本的歷史名詞和相互關係。</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rgbClr val="FF0000"/>
                </a:solidFill>
                <a:effectLst/>
                <a:ea typeface="標楷體" pitchFamily="65" charset="-120"/>
                <a:cs typeface="新細明體" pitchFamily="18" charset="-120"/>
              </a:rPr>
              <a:t>百分之二十七的人可以使用標示高度與降雨量的地圖，指出哪些地方可能會有土壤腐蝕的問題。</a:t>
            </a:r>
            <a:endParaRPr kumimoji="1" lang="zh-TW" altLang="en-US" sz="2800" b="0" i="0" u="none" strike="noStrike" cap="none" normalizeH="0" baseline="0" dirty="0">
              <a:ln>
                <a:noFill/>
              </a:ln>
              <a:solidFill>
                <a:srgbClr val="FF0000"/>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rgbClr val="FF0000"/>
                </a:solidFill>
                <a:effectLst/>
                <a:ea typeface="標楷體" pitchFamily="65" charset="-120"/>
                <a:cs typeface="新細明體" pitchFamily="18" charset="-120"/>
              </a:rPr>
              <a:t>百分之六的人可以解決較複雜的數學問題，並使用簡單的幾何。</a:t>
            </a:r>
            <a:endParaRPr kumimoji="1" lang="zh-TW" altLang="en-US" sz="2800" b="0" i="0" u="none" strike="noStrike" cap="none" normalizeH="0" baseline="0" dirty="0">
              <a:ln>
                <a:noFill/>
              </a:ln>
              <a:solidFill>
                <a:srgbClr val="FF0000"/>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rgbClr val="FF0000"/>
                </a:solidFill>
                <a:effectLst/>
                <a:ea typeface="標楷體" pitchFamily="65" charset="-120"/>
                <a:cs typeface="新細明體" pitchFamily="18" charset="-120"/>
              </a:rPr>
              <a:t>百分之五的人可以對歷史資訊和理念進行詮釋</a:t>
            </a: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r" defTabSz="914400" rtl="0" eaLnBrk="1" fontAlgn="base" latinLnBrk="0" hangingPunct="1">
              <a:lnSpc>
                <a:spcPct val="100000"/>
              </a:lnSpc>
              <a:spcBef>
                <a:spcPct val="0"/>
              </a:spcBef>
              <a:spcAft>
                <a:spcPct val="0"/>
              </a:spcAft>
              <a:buClrTx/>
              <a:buSzTx/>
              <a:buFontTx/>
              <a:buNone/>
              <a:tabLst/>
            </a:pP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美國的十七歲青少年知道什麼？（</a:t>
            </a:r>
            <a:r>
              <a:rPr kumimoji="1" lang="en-US" altLang="zh-TW"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rPr>
              <a:t>1990</a:t>
            </a:r>
            <a:r>
              <a:rPr kumimoji="1" lang="zh-TW" altLang="en-US" sz="2800" b="0" i="0" u="none" strike="noStrike" cap="none" normalizeH="0" baseline="0" dirty="0">
                <a:ln>
                  <a:noFill/>
                </a:ln>
                <a:solidFill>
                  <a:schemeClr val="tx1"/>
                </a:solidFill>
                <a:effectLst/>
                <a:ea typeface="標楷體" pitchFamily="65" charset="-120"/>
                <a:cs typeface="新細明體" pitchFamily="18" charset="-120"/>
              </a:rPr>
              <a:t>）</a:t>
            </a:r>
            <a:endParaRPr kumimoji="1" lang="zh-TW" altLang="en-US" sz="2800" b="0" i="0" u="none" strike="noStrike" cap="none" normalizeH="0" baseline="0" dirty="0">
              <a:ln>
                <a:noFill/>
              </a:ln>
              <a:solidFill>
                <a:schemeClr val="tx1"/>
              </a:solidFill>
              <a:effectLst/>
              <a:latin typeface="Times New Roman" pitchFamily="18" charset="0"/>
              <a:ea typeface="標楷體" pitchFamily="65" charset="-120"/>
              <a:cs typeface="新細明體" pitchFamily="18" charset="-12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2800" b="0" i="0" u="none" strike="noStrike" cap="none" normalizeH="0" baseline="0" dirty="0">
              <a:ln>
                <a:noFill/>
              </a:ln>
              <a:solidFill>
                <a:schemeClr val="tx1"/>
              </a:solidFill>
              <a:effectLst/>
              <a:latin typeface="Arial" pitchFamily="34" charset="0"/>
              <a:cs typeface="新細明體" pitchFamily="18" charset="-120"/>
            </a:endParaRPr>
          </a:p>
        </p:txBody>
      </p:sp>
    </p:spTree>
    <p:extLst>
      <p:ext uri="{BB962C8B-B14F-4D97-AF65-F5344CB8AC3E}">
        <p14:creationId xmlns:p14="http://schemas.microsoft.com/office/powerpoint/2010/main" val="1419019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85000"/>
            <a:lum/>
          </a:blip>
          <a:srcRect/>
          <a:stretch>
            <a:fillRect l="-24000" t="-7000" r="-7000" b="-5000"/>
          </a:stretch>
        </a:blipFill>
        <a:effectLst/>
      </p:bgPr>
    </p:bg>
    <p:spTree>
      <p:nvGrpSpPr>
        <p:cNvPr id="1" name=""/>
        <p:cNvGrpSpPr/>
        <p:nvPr/>
      </p:nvGrpSpPr>
      <p:grpSpPr>
        <a:xfrm>
          <a:off x="0" y="0"/>
          <a:ext cx="0" cy="0"/>
          <a:chOff x="0" y="0"/>
          <a:chExt cx="0" cy="0"/>
        </a:xfrm>
      </p:grpSpPr>
      <p:graphicFrame>
        <p:nvGraphicFramePr>
          <p:cNvPr id="7" name="資料庫圖表 6"/>
          <p:cNvGraphicFramePr/>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07504" y="188640"/>
            <a:ext cx="7571303" cy="646331"/>
          </a:xfrm>
          <a:prstGeom prst="rect">
            <a:avLst/>
          </a:prstGeom>
        </p:spPr>
        <p:txBody>
          <a:bodyPr wrap="none">
            <a:spAutoFit/>
          </a:bodyPr>
          <a:lstStyle/>
          <a:p>
            <a:r>
              <a:rPr lang="zh-TW" altLang="en-US" sz="3600" dirty="0">
                <a:solidFill>
                  <a:schemeClr val="accent4">
                    <a:lumMod val="25000"/>
                  </a:schemeClr>
                </a:solidFill>
                <a:latin typeface="標楷體" panose="03000509000000000000" pitchFamily="65" charset="-120"/>
                <a:ea typeface="標楷體" panose="03000509000000000000" pitchFamily="65" charset="-120"/>
              </a:rPr>
              <a:t>二、學習策略的意義在教學上的應用</a:t>
            </a:r>
          </a:p>
        </p:txBody>
      </p:sp>
      <p:sp>
        <p:nvSpPr>
          <p:cNvPr id="3" name="矩形 2"/>
          <p:cNvSpPr/>
          <p:nvPr/>
        </p:nvSpPr>
        <p:spPr>
          <a:xfrm>
            <a:off x="611560" y="1124744"/>
            <a:ext cx="4288353" cy="584775"/>
          </a:xfrm>
          <a:prstGeom prst="rect">
            <a:avLst/>
          </a:prstGeom>
        </p:spPr>
        <p:txBody>
          <a:bodyPr wrap="none">
            <a:spAutoFit/>
          </a:bodyPr>
          <a:lstStyle/>
          <a:p>
            <a:r>
              <a:rPr lang="zh-TW" altLang="en-US" sz="3200" dirty="0">
                <a:solidFill>
                  <a:srgbClr val="002060"/>
                </a:solidFill>
                <a:latin typeface="標楷體" panose="03000509000000000000" pitchFamily="65" charset="-120"/>
                <a:ea typeface="標楷體" panose="03000509000000000000" pitchFamily="65" charset="-120"/>
              </a:rPr>
              <a:t>（一）學習策略的意義</a:t>
            </a:r>
          </a:p>
        </p:txBody>
      </p:sp>
      <p:sp>
        <p:nvSpPr>
          <p:cNvPr id="5" name="矩形 4"/>
          <p:cNvSpPr/>
          <p:nvPr/>
        </p:nvSpPr>
        <p:spPr>
          <a:xfrm>
            <a:off x="1123828" y="1687818"/>
            <a:ext cx="6858000"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學習策略（</a:t>
            </a:r>
            <a:r>
              <a:rPr lang="en-US" altLang="zh-TW" sz="3200" dirty="0">
                <a:latin typeface="標楷體" panose="03000509000000000000" pitchFamily="65" charset="-120"/>
                <a:ea typeface="標楷體" panose="03000509000000000000" pitchFamily="65" charset="-120"/>
              </a:rPr>
              <a:t>learning strategies</a:t>
            </a:r>
            <a:r>
              <a:rPr lang="zh-TW" altLang="en-US" sz="3200" dirty="0">
                <a:latin typeface="標楷體" panose="03000509000000000000" pitchFamily="65" charset="-120"/>
                <a:ea typeface="標楷體" panose="03000509000000000000" pitchFamily="65" charset="-120"/>
              </a:rPr>
              <a:t>）是為了達成目學習目標所進行之計畫。</a:t>
            </a:r>
            <a:endParaRPr lang="en-US" altLang="zh-TW" sz="32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教學者在教學進行時，教學方法與策略的運用之外，也應該考慮學習者策略的運用問題。</a:t>
            </a:r>
            <a:endParaRPr lang="en-US" altLang="zh-TW" sz="32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唯有高明的運用學習策略，才能增進學生的學習效果，缺乏學習策略的運用，將使教師的教學活動陷入瓶頸。</a:t>
            </a:r>
          </a:p>
        </p:txBody>
      </p:sp>
      <p:pic>
        <p:nvPicPr>
          <p:cNvPr id="4" name="圖片 3"/>
          <p:cNvPicPr>
            <a:picLocks noChangeAspect="1"/>
          </p:cNvPicPr>
          <p:nvPr/>
        </p:nvPicPr>
        <p:blipFill>
          <a:blip r:embed="rId8">
            <a:extLst>
              <a:ext uri="{BEBA8EAE-BF5A-486C-A8C5-ECC9F3942E4B}">
                <a14:imgProps xmlns:a14="http://schemas.microsoft.com/office/drawing/2010/main">
                  <a14:imgLayer r:embed="rId9">
                    <a14:imgEffect>
                      <a14:backgroundRemoval t="0" b="96392" l="1158" r="93822">
                        <a14:foregroundMark x1="62162" y1="10825" x2="62162" y2="18041"/>
                        <a14:backgroundMark x1="61776" y1="82474" x2="65637" y2="95876"/>
                        <a14:backgroundMark x1="37066" y1="81443" x2="37838" y2="94330"/>
                      </a14:backgroundRemoval>
                    </a14:imgEffect>
                  </a14:imgLayer>
                </a14:imgProps>
              </a:ext>
              <a:ext uri="{28A0092B-C50C-407E-A947-70E740481C1C}">
                <a14:useLocalDpi xmlns:a14="http://schemas.microsoft.com/office/drawing/2010/main" val="0"/>
              </a:ext>
            </a:extLst>
          </a:blip>
          <a:stretch>
            <a:fillRect/>
          </a:stretch>
        </p:blipFill>
        <p:spPr>
          <a:xfrm>
            <a:off x="7218799" y="5327907"/>
            <a:ext cx="2026418" cy="1517857"/>
          </a:xfrm>
          <a:prstGeom prst="rect">
            <a:avLst/>
          </a:prstGeom>
        </p:spPr>
      </p:pic>
    </p:spTree>
    <p:extLst>
      <p:ext uri="{BB962C8B-B14F-4D97-AF65-F5344CB8AC3E}">
        <p14:creationId xmlns:p14="http://schemas.microsoft.com/office/powerpoint/2010/main" val="359774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63000"/>
            <a:lum/>
          </a:blip>
          <a:srcRect/>
          <a:stretch>
            <a:fillRect l="-23000" r="-23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95536" y="620688"/>
            <a:ext cx="8229600" cy="1143000"/>
          </a:xfrm>
          <a:effectLst/>
        </p:spPr>
        <p:txBody>
          <a:bodyPr rtlCol="0">
            <a:normAutofit/>
          </a:bodyPr>
          <a:lstStyle/>
          <a:p>
            <a:pPr marL="685800" indent="-685800" fontAlgn="auto">
              <a:spcAft>
                <a:spcPts val="0"/>
              </a:spcAft>
              <a:buFont typeface="Arial" panose="020B0604020202020204" pitchFamily="34" charset="0"/>
              <a:buChar char="•"/>
              <a:defRPr/>
            </a:pPr>
            <a:r>
              <a:rPr lang="zh-TW" altLang="en-US" sz="5400" dirty="0">
                <a:solidFill>
                  <a:srgbClr val="993366"/>
                </a:solidFill>
                <a:latin typeface="標楷體" panose="03000509000000000000" pitchFamily="65" charset="-120"/>
                <a:ea typeface="標楷體" panose="03000509000000000000" pitchFamily="65" charset="-120"/>
              </a:rPr>
              <a:t>學習先決條件</a:t>
            </a:r>
          </a:p>
        </p:txBody>
      </p:sp>
      <p:sp>
        <p:nvSpPr>
          <p:cNvPr id="3" name="內容版面配置區 2"/>
          <p:cNvSpPr>
            <a:spLocks noGrp="1"/>
          </p:cNvSpPr>
          <p:nvPr>
            <p:ph idx="1"/>
          </p:nvPr>
        </p:nvSpPr>
        <p:spPr>
          <a:xfrm>
            <a:off x="251520" y="2348880"/>
            <a:ext cx="8787258" cy="2232719"/>
          </a:xfrm>
        </p:spPr>
        <p:txBody>
          <a:bodyPr/>
          <a:lstStyle/>
          <a:p>
            <a:pPr marL="0" indent="0">
              <a:buNone/>
            </a:pPr>
            <a:r>
              <a:rPr lang="zh-TW" altLang="en-US" sz="3600" b="1" dirty="0">
                <a:solidFill>
                  <a:srgbClr val="002060"/>
                </a:solidFill>
                <a:latin typeface="標楷體" pitchFamily="65" charset="-120"/>
                <a:ea typeface="標楷體" pitchFamily="65" charset="-120"/>
              </a:rPr>
              <a:t>教師在教學前必須瞭解</a:t>
            </a:r>
            <a:r>
              <a:rPr lang="en-US" altLang="zh-TW" sz="3600" b="1" dirty="0">
                <a:solidFill>
                  <a:srgbClr val="002060"/>
                </a:solidFill>
                <a:latin typeface="標楷體" pitchFamily="65" charset="-120"/>
                <a:ea typeface="標楷體" pitchFamily="65" charset="-120"/>
              </a:rPr>
              <a:t>:</a:t>
            </a:r>
          </a:p>
          <a:p>
            <a:pPr>
              <a:buFont typeface="Wingdings" panose="05000000000000000000" pitchFamily="2" charset="2"/>
              <a:buChar char="Ø"/>
            </a:pPr>
            <a:r>
              <a:rPr lang="zh-TW" altLang="en-US" sz="3600" b="1" dirty="0">
                <a:solidFill>
                  <a:srgbClr val="FF0000"/>
                </a:solidFill>
                <a:latin typeface="標楷體" pitchFamily="65" charset="-120"/>
                <a:ea typeface="標楷體" pitchFamily="65" charset="-120"/>
              </a:rPr>
              <a:t>學生</a:t>
            </a:r>
            <a:endParaRPr lang="en-US" altLang="zh-TW" sz="3600" b="1" dirty="0">
              <a:solidFill>
                <a:srgbClr val="FF0000"/>
              </a:solidFill>
              <a:latin typeface="標楷體" pitchFamily="65" charset="-120"/>
              <a:ea typeface="標楷體" pitchFamily="65" charset="-120"/>
            </a:endParaRPr>
          </a:p>
          <a:p>
            <a:pPr>
              <a:buFont typeface="Wingdings" panose="05000000000000000000" pitchFamily="2" charset="2"/>
              <a:buChar char="Ø"/>
            </a:pPr>
            <a:r>
              <a:rPr lang="zh-TW" altLang="en-US" sz="3600" b="1" dirty="0">
                <a:solidFill>
                  <a:srgbClr val="FF0000"/>
                </a:solidFill>
                <a:latin typeface="標楷體" pitchFamily="65" charset="-120"/>
                <a:ea typeface="標楷體" pitchFamily="65" charset="-120"/>
              </a:rPr>
              <a:t>學生如何學習</a:t>
            </a:r>
            <a:endParaRPr lang="en-US" altLang="zh-TW" sz="3600" b="1" dirty="0">
              <a:solidFill>
                <a:srgbClr val="FF0000"/>
              </a:solidFill>
              <a:latin typeface="標楷體" pitchFamily="65" charset="-120"/>
              <a:ea typeface="標楷體" pitchFamily="65" charset="-120"/>
            </a:endParaRPr>
          </a:p>
          <a:p>
            <a:pPr>
              <a:buFont typeface="Wingdings" panose="05000000000000000000" pitchFamily="2" charset="2"/>
              <a:buChar char="Ø"/>
            </a:pPr>
            <a:r>
              <a:rPr lang="zh-TW" altLang="en-US" sz="3600" b="1" dirty="0">
                <a:solidFill>
                  <a:srgbClr val="FF0000"/>
                </a:solidFill>
                <a:latin typeface="標楷體" pitchFamily="65" charset="-120"/>
                <a:ea typeface="標楷體" pitchFamily="65" charset="-120"/>
              </a:rPr>
              <a:t>學習歷程中學生所產生的各種變化與心理歷程</a:t>
            </a:r>
            <a:endParaRPr lang="en-US" altLang="zh-TW" sz="3600" b="1" dirty="0">
              <a:solidFill>
                <a:srgbClr val="002060"/>
              </a:solidFill>
              <a:latin typeface="標楷體" pitchFamily="65" charset="-120"/>
              <a:ea typeface="標楷體" pitchFamily="65" charset="-120"/>
            </a:endParaRPr>
          </a:p>
          <a:p>
            <a:pPr marL="0" indent="0">
              <a:buNone/>
            </a:pPr>
            <a:r>
              <a:rPr lang="zh-TW" altLang="en-US" sz="3600" b="1" dirty="0">
                <a:solidFill>
                  <a:srgbClr val="002060"/>
                </a:solidFill>
                <a:latin typeface="標楷體" pitchFamily="65" charset="-120"/>
                <a:ea typeface="標楷體" pitchFamily="65" charset="-120"/>
              </a:rPr>
              <a:t>才能確定教學的進行程序，有效引導學生學習，進而達成教學目標。</a:t>
            </a:r>
          </a:p>
        </p:txBody>
      </p:sp>
      <p:pic>
        <p:nvPicPr>
          <p:cNvPr id="6" name="圖片 5"/>
          <p:cNvPicPr>
            <a:picLocks noChangeAspect="1"/>
          </p:cNvPicPr>
          <p:nvPr/>
        </p:nvPicPr>
        <p:blipFill>
          <a:blip r:embed="rId3">
            <a:extLst>
              <a:ext uri="{BEBA8EAE-BF5A-486C-A8C5-ECC9F3942E4B}">
                <a14:imgProps xmlns:a14="http://schemas.microsoft.com/office/drawing/2010/main">
                  <a14:imgLayer r:embed="rId4">
                    <a14:imgEffect>
                      <a14:backgroundRemoval t="10167" b="96667" l="0" r="100000">
                        <a14:foregroundMark x1="11750" y1="41167" x2="20750" y2="61000"/>
                        <a14:foregroundMark x1="14875" y1="58167" x2="15000" y2="71667"/>
                        <a14:foregroundMark x1="15000" y1="72500" x2="15000" y2="75833"/>
                        <a14:foregroundMark x1="10875" y1="42667" x2="12500" y2="48167"/>
                        <a14:foregroundMark x1="47500" y1="45333" x2="47125" y2="53000"/>
                        <a14:backgroundMark x1="53750" y1="82500" x2="78250" y2="83667"/>
                      </a14:backgroundRemoval>
                    </a14:imgEffect>
                  </a14:imgLayer>
                </a14:imgProps>
              </a:ext>
              <a:ext uri="{28A0092B-C50C-407E-A947-70E740481C1C}">
                <a14:useLocalDpi xmlns:a14="http://schemas.microsoft.com/office/drawing/2010/main" val="0"/>
              </a:ext>
            </a:extLst>
          </a:blip>
          <a:stretch>
            <a:fillRect/>
          </a:stretch>
        </p:blipFill>
        <p:spPr>
          <a:xfrm>
            <a:off x="4633119" y="836712"/>
            <a:ext cx="4575944" cy="34319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0000"/>
            <a:lum/>
          </a:blip>
          <a:srcRect/>
          <a:stretch>
            <a:fillRect l="-24000" t="-7000" r="-7000" b="-5000"/>
          </a:stretch>
        </a:blipFill>
        <a:effectLst/>
      </p:bgPr>
    </p:bg>
    <p:spTree>
      <p:nvGrpSpPr>
        <p:cNvPr id="1" name=""/>
        <p:cNvGrpSpPr/>
        <p:nvPr/>
      </p:nvGrpSpPr>
      <p:grpSpPr>
        <a:xfrm>
          <a:off x="0" y="0"/>
          <a:ext cx="0" cy="0"/>
          <a:chOff x="0" y="0"/>
          <a:chExt cx="0" cy="0"/>
        </a:xfrm>
      </p:grpSpPr>
      <p:graphicFrame>
        <p:nvGraphicFramePr>
          <p:cNvPr id="7" name="資料庫圖表 6"/>
          <p:cNvGraphicFramePr/>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0" y="116632"/>
            <a:ext cx="8148384" cy="646331"/>
          </a:xfrm>
          <a:prstGeom prst="rect">
            <a:avLst/>
          </a:prstGeom>
        </p:spPr>
        <p:txBody>
          <a:bodyPr wrap="none">
            <a:spAutoFit/>
          </a:bodyPr>
          <a:lstStyle/>
          <a:p>
            <a:pPr marL="571500" indent="-571500">
              <a:buFont typeface="Wingdings" panose="05000000000000000000" pitchFamily="2" charset="2"/>
              <a:buChar char="Ø"/>
            </a:pPr>
            <a:r>
              <a:rPr lang="zh-TW" altLang="en-US" sz="3600" u="sng" dirty="0">
                <a:solidFill>
                  <a:schemeClr val="accent4">
                    <a:lumMod val="25000"/>
                  </a:schemeClr>
                </a:solidFill>
                <a:latin typeface="標楷體" panose="03000509000000000000" pitchFamily="65" charset="-120"/>
                <a:ea typeface="標楷體" panose="03000509000000000000" pitchFamily="65" charset="-120"/>
              </a:rPr>
              <a:t>二、學習策略的意義在教學上的應用</a:t>
            </a:r>
          </a:p>
        </p:txBody>
      </p:sp>
      <p:sp>
        <p:nvSpPr>
          <p:cNvPr id="3" name="矩形 2"/>
          <p:cNvSpPr/>
          <p:nvPr/>
        </p:nvSpPr>
        <p:spPr>
          <a:xfrm>
            <a:off x="20901" y="956203"/>
            <a:ext cx="4288353" cy="584775"/>
          </a:xfrm>
          <a:prstGeom prst="rect">
            <a:avLst/>
          </a:prstGeom>
        </p:spPr>
        <p:txBody>
          <a:bodyPr wrap="none">
            <a:spAutoFit/>
          </a:bodyPr>
          <a:lstStyle/>
          <a:p>
            <a:r>
              <a:rPr lang="zh-TW" altLang="en-US" sz="3200" dirty="0">
                <a:solidFill>
                  <a:srgbClr val="002060"/>
                </a:solidFill>
                <a:latin typeface="標楷體" panose="03000509000000000000" pitchFamily="65" charset="-120"/>
                <a:ea typeface="標楷體" panose="03000509000000000000" pitchFamily="65" charset="-120"/>
              </a:rPr>
              <a:t>（一）學習策略的意義</a:t>
            </a:r>
          </a:p>
        </p:txBody>
      </p:sp>
      <p:graphicFrame>
        <p:nvGraphicFramePr>
          <p:cNvPr id="6" name="資料庫圖表 5"/>
          <p:cNvGraphicFramePr/>
          <p:nvPr>
            <p:extLst>
              <p:ext uri="{D42A27DB-BD31-4B8C-83A1-F6EECF244321}">
                <p14:modId xmlns:p14="http://schemas.microsoft.com/office/powerpoint/2010/main" val="929260821"/>
              </p:ext>
            </p:extLst>
          </p:nvPr>
        </p:nvGraphicFramePr>
        <p:xfrm>
          <a:off x="107504" y="1621183"/>
          <a:ext cx="8856984" cy="5078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0837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85000"/>
            <a:lum/>
          </a:blip>
          <a:srcRect/>
          <a:stretch>
            <a:fillRect l="-24000" t="-7000" r="-7000" b="-5000"/>
          </a:stretch>
        </a:blipFill>
        <a:effectLst/>
      </p:bgPr>
    </p:bg>
    <p:spTree>
      <p:nvGrpSpPr>
        <p:cNvPr id="1" name=""/>
        <p:cNvGrpSpPr/>
        <p:nvPr/>
      </p:nvGrpSpPr>
      <p:grpSpPr>
        <a:xfrm>
          <a:off x="0" y="0"/>
          <a:ext cx="0" cy="0"/>
          <a:chOff x="0" y="0"/>
          <a:chExt cx="0" cy="0"/>
        </a:xfrm>
      </p:grpSpPr>
      <p:graphicFrame>
        <p:nvGraphicFramePr>
          <p:cNvPr id="7" name="資料庫圖表 6"/>
          <p:cNvGraphicFramePr/>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07504" y="188640"/>
            <a:ext cx="5827236" cy="707886"/>
          </a:xfrm>
          <a:prstGeom prst="rect">
            <a:avLst/>
          </a:prstGeom>
        </p:spPr>
        <p:txBody>
          <a:bodyPr wrap="none">
            <a:spAutoFit/>
          </a:bodyPr>
          <a:lstStyle/>
          <a:p>
            <a:r>
              <a:rPr lang="zh-TW" altLang="en-US" sz="4000" dirty="0">
                <a:solidFill>
                  <a:srgbClr val="FF3399"/>
                </a:solidFill>
                <a:latin typeface="標楷體" panose="03000509000000000000" pitchFamily="65" charset="-120"/>
                <a:ea typeface="標楷體" panose="03000509000000000000" pitchFamily="65" charset="-120"/>
              </a:rPr>
              <a:t>三、先備條件與學習策略</a:t>
            </a:r>
          </a:p>
        </p:txBody>
      </p:sp>
      <p:sp>
        <p:nvSpPr>
          <p:cNvPr id="3" name="矩形 2"/>
          <p:cNvSpPr/>
          <p:nvPr/>
        </p:nvSpPr>
        <p:spPr>
          <a:xfrm>
            <a:off x="323528" y="1213274"/>
            <a:ext cx="7571303" cy="584775"/>
          </a:xfrm>
          <a:prstGeom prst="rect">
            <a:avLst/>
          </a:prstGeom>
        </p:spPr>
        <p:txBody>
          <a:bodyPr wrap="none">
            <a:spAutoFit/>
          </a:bodyPr>
          <a:lstStyle/>
          <a:p>
            <a:r>
              <a:rPr lang="zh-TW" altLang="en-US" sz="3200" dirty="0">
                <a:solidFill>
                  <a:schemeClr val="accent4">
                    <a:lumMod val="50000"/>
                  </a:schemeClr>
                </a:solidFill>
                <a:latin typeface="標楷體" panose="03000509000000000000" pitchFamily="65" charset="-120"/>
                <a:ea typeface="標楷體" panose="03000509000000000000" pitchFamily="65" charset="-120"/>
              </a:rPr>
              <a:t>（一）先備條件與學習策略的關係及應用</a:t>
            </a:r>
          </a:p>
        </p:txBody>
      </p:sp>
      <p:graphicFrame>
        <p:nvGraphicFramePr>
          <p:cNvPr id="5" name="資料庫圖表 4"/>
          <p:cNvGraphicFramePr/>
          <p:nvPr>
            <p:extLst>
              <p:ext uri="{D42A27DB-BD31-4B8C-83A1-F6EECF244321}">
                <p14:modId xmlns:p14="http://schemas.microsoft.com/office/powerpoint/2010/main" val="964364193"/>
              </p:ext>
            </p:extLst>
          </p:nvPr>
        </p:nvGraphicFramePr>
        <p:xfrm>
          <a:off x="395536" y="2276872"/>
          <a:ext cx="8208912" cy="36724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圖片 3"/>
          <p:cNvPicPr>
            <a:picLocks noChangeAspect="1"/>
          </p:cNvPicPr>
          <p:nvPr/>
        </p:nvPicPr>
        <p:blipFill>
          <a:blip r:embed="rId13">
            <a:extLst>
              <a:ext uri="{BEBA8EAE-BF5A-486C-A8C5-ECC9F3942E4B}">
                <a14:imgProps xmlns:a14="http://schemas.microsoft.com/office/drawing/2010/main">
                  <a14:imgLayer r:embed="rId14">
                    <a14:imgEffect>
                      <a14:backgroundRemoval t="6897" b="88793" l="5991" r="93088">
                        <a14:foregroundMark x1="32258" y1="25862" x2="40092" y2="33621"/>
                        <a14:foregroundMark x1="32258" y1="22414" x2="41935" y2="32328"/>
                        <a14:foregroundMark x1="29954" y1="29310" x2="38710" y2="35776"/>
                        <a14:foregroundMark x1="58065" y1="65948" x2="58065" y2="65948"/>
                        <a14:foregroundMark x1="64055" y1="62069" x2="64055" y2="62069"/>
                        <a14:foregroundMark x1="46544" y1="68534" x2="46544" y2="68534"/>
                        <a14:foregroundMark x1="43318" y1="68103" x2="43318" y2="68103"/>
                        <a14:foregroundMark x1="42857" y1="71121" x2="42857" y2="71121"/>
                        <a14:foregroundMark x1="30876" y1="72845" x2="30876" y2="72845"/>
                        <a14:foregroundMark x1="30876" y1="69397" x2="30876" y2="69397"/>
                        <a14:foregroundMark x1="11521" y1="74569" x2="13825" y2="79741"/>
                        <a14:foregroundMark x1="70046" y1="63362" x2="71889" y2="65517"/>
                        <a14:foregroundMark x1="76037" y1="61638" x2="85253" y2="62500"/>
                        <a14:foregroundMark x1="59908" y1="47414" x2="70046" y2="43103"/>
                        <a14:foregroundMark x1="77880" y1="42241" x2="87558" y2="46983"/>
                      </a14:backgroundRemoval>
                    </a14:imgEffect>
                  </a14:imgLayer>
                </a14:imgProps>
              </a:ext>
              <a:ext uri="{28A0092B-C50C-407E-A947-70E740481C1C}">
                <a14:useLocalDpi xmlns:a14="http://schemas.microsoft.com/office/drawing/2010/main" val="0"/>
              </a:ext>
            </a:extLst>
          </a:blip>
          <a:stretch>
            <a:fillRect/>
          </a:stretch>
        </p:blipFill>
        <p:spPr>
          <a:xfrm rot="717146">
            <a:off x="7111674" y="5133413"/>
            <a:ext cx="2103373" cy="2248768"/>
          </a:xfrm>
          <a:prstGeom prst="rect">
            <a:avLst/>
          </a:prstGeom>
        </p:spPr>
      </p:pic>
    </p:spTree>
    <p:extLst>
      <p:ext uri="{BB962C8B-B14F-4D97-AF65-F5344CB8AC3E}">
        <p14:creationId xmlns:p14="http://schemas.microsoft.com/office/powerpoint/2010/main" val="169428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85000"/>
            <a:lum/>
          </a:blip>
          <a:srcRect/>
          <a:stretch>
            <a:fillRect l="-24000" t="-7000" r="-7000" b="-5000"/>
          </a:stretch>
        </a:blipFill>
        <a:effectLst/>
      </p:bgPr>
    </p:bg>
    <p:spTree>
      <p:nvGrpSpPr>
        <p:cNvPr id="1" name=""/>
        <p:cNvGrpSpPr/>
        <p:nvPr/>
      </p:nvGrpSpPr>
      <p:grpSpPr>
        <a:xfrm>
          <a:off x="0" y="0"/>
          <a:ext cx="0" cy="0"/>
          <a:chOff x="0" y="0"/>
          <a:chExt cx="0" cy="0"/>
        </a:xfrm>
      </p:grpSpPr>
      <p:graphicFrame>
        <p:nvGraphicFramePr>
          <p:cNvPr id="7" name="資料庫圖表 6"/>
          <p:cNvGraphicFramePr/>
          <p:nvPr/>
        </p:nvGraphicFramePr>
        <p:xfrm>
          <a:off x="1259632" y="4365104"/>
          <a:ext cx="6696744"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07504" y="116632"/>
            <a:ext cx="5827236" cy="707886"/>
          </a:xfrm>
          <a:prstGeom prst="rect">
            <a:avLst/>
          </a:prstGeom>
        </p:spPr>
        <p:txBody>
          <a:bodyPr wrap="none">
            <a:spAutoFit/>
          </a:bodyPr>
          <a:lstStyle/>
          <a:p>
            <a:r>
              <a:rPr lang="zh-TW" altLang="en-US" sz="4000" u="sng" dirty="0">
                <a:solidFill>
                  <a:srgbClr val="FF3399"/>
                </a:solidFill>
                <a:latin typeface="標楷體" panose="03000509000000000000" pitchFamily="65" charset="-120"/>
                <a:ea typeface="標楷體" panose="03000509000000000000" pitchFamily="65" charset="-120"/>
              </a:rPr>
              <a:t>三、先備條件與學習策略</a:t>
            </a:r>
          </a:p>
        </p:txBody>
      </p:sp>
      <p:sp>
        <p:nvSpPr>
          <p:cNvPr id="3" name="矩形 2"/>
          <p:cNvSpPr/>
          <p:nvPr/>
        </p:nvSpPr>
        <p:spPr>
          <a:xfrm>
            <a:off x="274325" y="1010545"/>
            <a:ext cx="4288353" cy="584775"/>
          </a:xfrm>
          <a:prstGeom prst="rect">
            <a:avLst/>
          </a:prstGeom>
        </p:spPr>
        <p:txBody>
          <a:bodyPr wrap="none">
            <a:spAutoFit/>
          </a:bodyPr>
          <a:lstStyle/>
          <a:p>
            <a:r>
              <a:rPr lang="zh-TW" altLang="en-US" sz="3200" dirty="0">
                <a:solidFill>
                  <a:schemeClr val="accent4">
                    <a:lumMod val="50000"/>
                  </a:schemeClr>
                </a:solidFill>
                <a:latin typeface="標楷體" panose="03000509000000000000" pitchFamily="65" charset="-120"/>
                <a:ea typeface="標楷體" panose="03000509000000000000" pitchFamily="65" charset="-120"/>
              </a:rPr>
              <a:t>（二）在教學上的意義</a:t>
            </a:r>
          </a:p>
        </p:txBody>
      </p:sp>
      <p:graphicFrame>
        <p:nvGraphicFramePr>
          <p:cNvPr id="6" name="資料庫圖表 5"/>
          <p:cNvGraphicFramePr/>
          <p:nvPr>
            <p:extLst>
              <p:ext uri="{D42A27DB-BD31-4B8C-83A1-F6EECF244321}">
                <p14:modId xmlns:p14="http://schemas.microsoft.com/office/powerpoint/2010/main" val="2727615935"/>
              </p:ext>
            </p:extLst>
          </p:nvPr>
        </p:nvGraphicFramePr>
        <p:xfrm>
          <a:off x="107504" y="1798049"/>
          <a:ext cx="8928992" cy="49433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0612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5000"/>
            <a:lum/>
          </a:blip>
          <a:srcRect/>
          <a:stretch>
            <a:fillRect l="-4000" t="-2000" r="-13000" b="-1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01573" y="0"/>
            <a:ext cx="7016687" cy="1224136"/>
          </a:xfrm>
          <a:effectLst>
            <a:outerShdw blurRad="50800" dist="38100" dir="8100000" algn="tr" rotWithShape="0">
              <a:prstClr val="black">
                <a:alpha val="40000"/>
              </a:prstClr>
            </a:outerShdw>
            <a:reflection blurRad="6350" stA="52000" endA="300" endPos="35000" dir="5400000" sy="-100000" algn="bl" rotWithShape="0"/>
          </a:effectLst>
        </p:spPr>
        <p:txBody>
          <a:bodyPr rtlCol="0">
            <a:noAutofit/>
          </a:bodyPr>
          <a:lstStyle/>
          <a:p>
            <a:pPr fontAlgn="auto">
              <a:spcAft>
                <a:spcPts val="0"/>
              </a:spcAft>
              <a:defRPr/>
            </a:pPr>
            <a:r>
              <a:rPr lang="zh-TW" altLang="en-US" sz="4800" b="1" dirty="0">
                <a:solidFill>
                  <a:schemeClr val="accent5"/>
                </a:solidFill>
                <a:latin typeface="標楷體" panose="03000509000000000000" pitchFamily="65" charset="-120"/>
                <a:ea typeface="標楷體" panose="03000509000000000000" pitchFamily="65" charset="-120"/>
              </a:rPr>
              <a:t>肆、因應個別差異的策略</a:t>
            </a:r>
            <a:endParaRPr lang="zh-TW" altLang="en-US" sz="5400" b="1" dirty="0">
              <a:solidFill>
                <a:schemeClr val="accent5"/>
              </a:solidFill>
            </a:endParaRPr>
          </a:p>
        </p:txBody>
      </p:sp>
      <p:sp>
        <p:nvSpPr>
          <p:cNvPr id="3" name="矩形 2"/>
          <p:cNvSpPr/>
          <p:nvPr/>
        </p:nvSpPr>
        <p:spPr>
          <a:xfrm>
            <a:off x="54045" y="1124744"/>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一、運用自我照顧策略</a:t>
            </a:r>
          </a:p>
        </p:txBody>
      </p:sp>
      <p:sp>
        <p:nvSpPr>
          <p:cNvPr id="10" name="矩形 9"/>
          <p:cNvSpPr/>
          <p:nvPr/>
        </p:nvSpPr>
        <p:spPr>
          <a:xfrm>
            <a:off x="899592" y="1801892"/>
            <a:ext cx="7272808" cy="48320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TW" sz="2800" dirty="0">
                <a:solidFill>
                  <a:schemeClr val="tx1"/>
                </a:solidFill>
                <a:latin typeface="標楷體" panose="03000509000000000000" pitchFamily="65" charset="-120"/>
                <a:ea typeface="標楷體" panose="03000509000000000000" pitchFamily="65" charset="-120"/>
              </a:rPr>
              <a:t>2.</a:t>
            </a:r>
            <a:r>
              <a:rPr lang="zh-TW" altLang="en-US" sz="2800" dirty="0">
                <a:solidFill>
                  <a:schemeClr val="tx1"/>
                </a:solidFill>
                <a:latin typeface="標楷體" panose="03000509000000000000" pitchFamily="65" charset="-120"/>
                <a:ea typeface="標楷體" panose="03000509000000000000" pitchFamily="65" charset="-120"/>
              </a:rPr>
              <a:t>自我照顧策略的運用之要件</a:t>
            </a:r>
            <a:r>
              <a:rPr lang="en-US" altLang="zh-TW" sz="2800" dirty="0">
                <a:solidFill>
                  <a:schemeClr val="tx1"/>
                </a:solidFill>
                <a:latin typeface="標楷體" panose="03000509000000000000" pitchFamily="65" charset="-120"/>
                <a:ea typeface="標楷體" panose="03000509000000000000" pitchFamily="65" charset="-120"/>
              </a:rPr>
              <a:t>:</a:t>
            </a:r>
          </a:p>
          <a:p>
            <a:r>
              <a:rPr lang="en-US" altLang="zh-TW" sz="2800" dirty="0">
                <a:solidFill>
                  <a:schemeClr val="tx1"/>
                </a:solidFill>
                <a:latin typeface="標楷體" panose="03000509000000000000" pitchFamily="65" charset="-120"/>
                <a:ea typeface="標楷體" panose="03000509000000000000" pitchFamily="65" charset="-120"/>
              </a:rPr>
              <a:t>(1)</a:t>
            </a:r>
            <a:r>
              <a:rPr lang="zh-TW" altLang="en-US" sz="2800" dirty="0">
                <a:solidFill>
                  <a:schemeClr val="tx1"/>
                </a:solidFill>
                <a:latin typeface="標楷體" panose="03000509000000000000" pitchFamily="65" charset="-120"/>
                <a:ea typeface="標楷體" panose="03000509000000000000" pitchFamily="65" charset="-120"/>
              </a:rPr>
              <a:t>學習者對課程的相關概念熟悉至某種程度且學習上的迷失概念不多；</a:t>
            </a:r>
            <a:endParaRPr lang="en-US" altLang="zh-TW" sz="2800" dirty="0">
              <a:solidFill>
                <a:schemeClr val="tx1"/>
              </a:solidFill>
              <a:latin typeface="標楷體" panose="03000509000000000000" pitchFamily="65" charset="-120"/>
              <a:ea typeface="標楷體" panose="03000509000000000000" pitchFamily="65" charset="-120"/>
            </a:endParaRPr>
          </a:p>
          <a:p>
            <a:r>
              <a:rPr lang="en-US" altLang="zh-TW" sz="2800" dirty="0">
                <a:solidFill>
                  <a:schemeClr val="tx1"/>
                </a:solidFill>
                <a:latin typeface="標楷體" panose="03000509000000000000" pitchFamily="65" charset="-120"/>
                <a:ea typeface="標楷體" panose="03000509000000000000" pitchFamily="65" charset="-120"/>
              </a:rPr>
              <a:t>(2)</a:t>
            </a:r>
            <a:r>
              <a:rPr lang="zh-TW" altLang="en-US" sz="2800" dirty="0">
                <a:solidFill>
                  <a:schemeClr val="tx1"/>
                </a:solidFill>
                <a:latin typeface="標楷體" panose="03000509000000000000" pitchFamily="65" charset="-120"/>
                <a:ea typeface="標楷體" panose="03000509000000000000" pitchFamily="65" charset="-120"/>
              </a:rPr>
              <a:t>學習者知道如何進行學習，同時知道修正自己的迷失概念</a:t>
            </a:r>
            <a:endParaRPr lang="en-US" altLang="zh-TW" sz="2800" dirty="0">
              <a:solidFill>
                <a:schemeClr val="tx1"/>
              </a:solidFill>
              <a:latin typeface="標楷體" panose="03000509000000000000" pitchFamily="65" charset="-120"/>
              <a:ea typeface="標楷體" panose="03000509000000000000" pitchFamily="65" charset="-120"/>
            </a:endParaRPr>
          </a:p>
          <a:p>
            <a:r>
              <a:rPr lang="en-US" altLang="zh-TW" sz="2800" dirty="0">
                <a:solidFill>
                  <a:schemeClr val="tx1"/>
                </a:solidFill>
                <a:latin typeface="標楷體" panose="03000509000000000000" pitchFamily="65" charset="-120"/>
                <a:ea typeface="標楷體" panose="03000509000000000000" pitchFamily="65" charset="-120"/>
              </a:rPr>
              <a:t>(3)</a:t>
            </a:r>
            <a:r>
              <a:rPr lang="zh-TW" altLang="en-US" sz="2800" dirty="0">
                <a:solidFill>
                  <a:schemeClr val="tx1"/>
                </a:solidFill>
                <a:latin typeface="標楷體" panose="03000509000000000000" pitchFamily="65" charset="-120"/>
                <a:ea typeface="標楷體" panose="03000509000000000000" pitchFamily="65" charset="-120"/>
              </a:rPr>
              <a:t>學習的主題單純，而且可以獲得權威的資源，學習者擁有各種機會奠定必要的基礎學習，並且不會感到困難；</a:t>
            </a:r>
            <a:endParaRPr lang="en-US" altLang="zh-TW" sz="2800" dirty="0">
              <a:solidFill>
                <a:schemeClr val="tx1"/>
              </a:solidFill>
              <a:latin typeface="標楷體" panose="03000509000000000000" pitchFamily="65" charset="-120"/>
              <a:ea typeface="標楷體" panose="03000509000000000000" pitchFamily="65" charset="-120"/>
            </a:endParaRPr>
          </a:p>
          <a:p>
            <a:r>
              <a:rPr lang="en-US" altLang="zh-TW" sz="2800" dirty="0">
                <a:solidFill>
                  <a:schemeClr val="tx1"/>
                </a:solidFill>
                <a:latin typeface="標楷體" panose="03000509000000000000" pitchFamily="65" charset="-120"/>
                <a:ea typeface="標楷體" panose="03000509000000000000" pitchFamily="65" charset="-120"/>
              </a:rPr>
              <a:t>(4)</a:t>
            </a:r>
            <a:r>
              <a:rPr lang="zh-TW" altLang="en-US" sz="2800" dirty="0">
                <a:solidFill>
                  <a:schemeClr val="tx1"/>
                </a:solidFill>
                <a:latin typeface="標楷體" panose="03000509000000000000" pitchFamily="65" charset="-120"/>
                <a:ea typeface="標楷體" panose="03000509000000000000" pitchFamily="65" charset="-120"/>
              </a:rPr>
              <a:t>學習的主題或內容本身並不會涉及危險性；</a:t>
            </a:r>
            <a:r>
              <a:rPr lang="en-US" altLang="zh-TW" sz="2800" dirty="0">
                <a:solidFill>
                  <a:schemeClr val="tx1"/>
                </a:solidFill>
                <a:latin typeface="標楷體" panose="03000509000000000000" pitchFamily="65" charset="-120"/>
                <a:ea typeface="標楷體" panose="03000509000000000000" pitchFamily="65" charset="-120"/>
              </a:rPr>
              <a:t>(5)</a:t>
            </a:r>
            <a:r>
              <a:rPr lang="zh-TW" altLang="en-US" sz="2800" dirty="0">
                <a:solidFill>
                  <a:schemeClr val="tx1"/>
                </a:solidFill>
                <a:latin typeface="標楷體" panose="03000509000000000000" pitchFamily="65" charset="-120"/>
                <a:ea typeface="標楷體" panose="03000509000000000000" pitchFamily="65" charset="-120"/>
              </a:rPr>
              <a:t>教師擁有少數的資源，但必須同時照顧較多的學生。</a:t>
            </a:r>
          </a:p>
        </p:txBody>
      </p:sp>
      <p:sp>
        <p:nvSpPr>
          <p:cNvPr id="11" name="矩形 10"/>
          <p:cNvSpPr/>
          <p:nvPr/>
        </p:nvSpPr>
        <p:spPr>
          <a:xfrm>
            <a:off x="1306562" y="2402056"/>
            <a:ext cx="6071671" cy="18158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自我照顧策略係依據對學習者課業分析與先備條件的評估，引導學習者接觸各類資源，以便將學習者的先備條件提升至適當的程度。</a:t>
            </a:r>
          </a:p>
        </p:txBody>
      </p:sp>
      <p:sp>
        <p:nvSpPr>
          <p:cNvPr id="12" name="矩形 11"/>
          <p:cNvSpPr/>
          <p:nvPr/>
        </p:nvSpPr>
        <p:spPr>
          <a:xfrm>
            <a:off x="794070" y="3414043"/>
            <a:ext cx="7326560" cy="20621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TW" sz="3200" dirty="0">
                <a:solidFill>
                  <a:schemeClr val="tx1"/>
                </a:solidFill>
                <a:latin typeface="標楷體" panose="03000509000000000000" pitchFamily="65" charset="-120"/>
                <a:ea typeface="標楷體" panose="03000509000000000000" pitchFamily="65" charset="-120"/>
              </a:rPr>
              <a:t>3.</a:t>
            </a:r>
            <a:r>
              <a:rPr lang="zh-TW" altLang="en-US" sz="3200" dirty="0">
                <a:solidFill>
                  <a:schemeClr val="tx1"/>
                </a:solidFill>
                <a:latin typeface="標楷體" panose="03000509000000000000" pitchFamily="65" charset="-120"/>
                <a:ea typeface="標楷體" panose="03000509000000000000" pitchFamily="65" charset="-120"/>
              </a:rPr>
              <a:t>自我照顧策略的運用，教師指導學生對自己的</a:t>
            </a:r>
            <a:r>
              <a:rPr lang="zh-TW" altLang="en-US" sz="3200" dirty="0">
                <a:solidFill>
                  <a:srgbClr val="FF0000"/>
                </a:solidFill>
                <a:latin typeface="標楷體" panose="03000509000000000000" pitchFamily="65" charset="-120"/>
                <a:ea typeface="標楷體" panose="03000509000000000000" pitchFamily="65" charset="-120"/>
              </a:rPr>
              <a:t>學習負責任</a:t>
            </a:r>
            <a:r>
              <a:rPr lang="zh-TW" altLang="en-US" sz="3200" dirty="0">
                <a:solidFill>
                  <a:schemeClr val="tx1"/>
                </a:solidFill>
                <a:latin typeface="標楷體" panose="03000509000000000000" pitchFamily="65" charset="-120"/>
                <a:ea typeface="標楷體" panose="03000509000000000000" pitchFamily="65" charset="-120"/>
              </a:rPr>
              <a:t>，在學習歷程中自行蒐集資料、自行負責復習各種學習單元所包括的概念，進而建立各類知識。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42"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750"/>
                                        <p:tgtEl>
                                          <p:spTgt spid="11"/>
                                        </p:tgtEl>
                                      </p:cBhvr>
                                    </p:animEffect>
                                    <p:anim calcmode="lin" valueType="num">
                                      <p:cBhvr>
                                        <p:cTn id="10" dur="750" fill="hold"/>
                                        <p:tgtEl>
                                          <p:spTgt spid="11"/>
                                        </p:tgtEl>
                                        <p:attrNameLst>
                                          <p:attrName>ppt_x</p:attrName>
                                        </p:attrNameLst>
                                      </p:cBhvr>
                                      <p:tavLst>
                                        <p:tav tm="0">
                                          <p:val>
                                            <p:strVal val="#ppt_x"/>
                                          </p:val>
                                        </p:tav>
                                        <p:tav tm="100000">
                                          <p:val>
                                            <p:strVal val="#ppt_x"/>
                                          </p:val>
                                        </p:tav>
                                      </p:tavLst>
                                    </p:anim>
                                    <p:anim calcmode="lin" valueType="num">
                                      <p:cBhvr>
                                        <p:cTn id="11" dur="7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0" grpId="1" animBg="1"/>
      <p:bldP spid="11" grpId="0" animBg="1"/>
      <p:bldP spid="11" grpId="1"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5000"/>
            <a:lum/>
          </a:blip>
          <a:srcRect/>
          <a:stretch>
            <a:fillRect l="-4000" t="-2000" r="-13000" b="-17000"/>
          </a:stretch>
        </a:blipFill>
        <a:effectLst/>
      </p:bgPr>
    </p:bg>
    <p:spTree>
      <p:nvGrpSpPr>
        <p:cNvPr id="1" name=""/>
        <p:cNvGrpSpPr/>
        <p:nvPr/>
      </p:nvGrpSpPr>
      <p:grpSpPr>
        <a:xfrm>
          <a:off x="0" y="0"/>
          <a:ext cx="0" cy="0"/>
          <a:chOff x="0" y="0"/>
          <a:chExt cx="0" cy="0"/>
        </a:xfrm>
      </p:grpSpPr>
      <p:sp>
        <p:nvSpPr>
          <p:cNvPr id="3" name="矩形 2"/>
          <p:cNvSpPr/>
          <p:nvPr/>
        </p:nvSpPr>
        <p:spPr>
          <a:xfrm>
            <a:off x="179511" y="260648"/>
            <a:ext cx="5314275" cy="707886"/>
          </a:xfrm>
          <a:prstGeom prst="rect">
            <a:avLst/>
          </a:prstGeom>
        </p:spPr>
        <p:txBody>
          <a:bodyPr wrap="none">
            <a:spAutoFit/>
          </a:bodyPr>
          <a:lstStyle/>
          <a:p>
            <a:r>
              <a:rPr lang="zh-TW" altLang="en-US" sz="4000" dirty="0">
                <a:latin typeface="標楷體" panose="03000509000000000000" pitchFamily="65" charset="-120"/>
                <a:ea typeface="標楷體" panose="03000509000000000000" pitchFamily="65" charset="-120"/>
              </a:rPr>
              <a:t>二、運用個別照顧策略</a:t>
            </a:r>
          </a:p>
        </p:txBody>
      </p:sp>
      <p:graphicFrame>
        <p:nvGraphicFramePr>
          <p:cNvPr id="6" name="資料庫圖表 5"/>
          <p:cNvGraphicFramePr/>
          <p:nvPr>
            <p:extLst>
              <p:ext uri="{D42A27DB-BD31-4B8C-83A1-F6EECF244321}">
                <p14:modId xmlns:p14="http://schemas.microsoft.com/office/powerpoint/2010/main" val="73811461"/>
              </p:ext>
            </p:extLst>
          </p:nvPr>
        </p:nvGraphicFramePr>
        <p:xfrm>
          <a:off x="179512" y="1340768"/>
          <a:ext cx="880338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05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l="-4000" t="-2000" r="-13000" b="-17000"/>
          </a:stretch>
        </a:blipFill>
        <a:effectLst/>
      </p:bgPr>
    </p:bg>
    <p:spTree>
      <p:nvGrpSpPr>
        <p:cNvPr id="1" name=""/>
        <p:cNvGrpSpPr/>
        <p:nvPr/>
      </p:nvGrpSpPr>
      <p:grpSpPr>
        <a:xfrm>
          <a:off x="0" y="0"/>
          <a:ext cx="0" cy="0"/>
          <a:chOff x="0" y="0"/>
          <a:chExt cx="0" cy="0"/>
        </a:xfrm>
      </p:grpSpPr>
      <p:sp>
        <p:nvSpPr>
          <p:cNvPr id="2" name="矩形 1"/>
          <p:cNvSpPr/>
          <p:nvPr/>
        </p:nvSpPr>
        <p:spPr>
          <a:xfrm>
            <a:off x="221089" y="404664"/>
            <a:ext cx="5314275" cy="707886"/>
          </a:xfrm>
          <a:prstGeom prst="rect">
            <a:avLst/>
          </a:prstGeom>
        </p:spPr>
        <p:txBody>
          <a:bodyPr wrap="none">
            <a:spAutoFit/>
          </a:bodyPr>
          <a:lstStyle/>
          <a:p>
            <a:r>
              <a:rPr lang="zh-TW" altLang="en-US" sz="4000" dirty="0">
                <a:solidFill>
                  <a:srgbClr val="5D3603"/>
                </a:solidFill>
                <a:latin typeface="標楷體" panose="03000509000000000000" pitchFamily="65" charset="-120"/>
                <a:ea typeface="標楷體" panose="03000509000000000000" pitchFamily="65" charset="-120"/>
              </a:rPr>
              <a:t>三、提供小組直接教學</a:t>
            </a:r>
          </a:p>
        </p:txBody>
      </p:sp>
      <p:sp>
        <p:nvSpPr>
          <p:cNvPr id="4" name="矩形 3"/>
          <p:cNvSpPr/>
          <p:nvPr/>
        </p:nvSpPr>
        <p:spPr>
          <a:xfrm>
            <a:off x="539552" y="1064350"/>
            <a:ext cx="8136904" cy="5016758"/>
          </a:xfrm>
          <a:prstGeom prst="rect">
            <a:avLst/>
          </a:prstGeom>
        </p:spPr>
        <p:txBody>
          <a:bodyPr wrap="square" anchor="ctr">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小組</a:t>
            </a:r>
            <a:r>
              <a:rPr lang="zh-TW" altLang="en-US" sz="3200" dirty="0">
                <a:solidFill>
                  <a:srgbClr val="FF0000"/>
                </a:solidFill>
                <a:latin typeface="標楷體" panose="03000509000000000000" pitchFamily="65" charset="-120"/>
                <a:ea typeface="標楷體" panose="03000509000000000000" pitchFamily="65" charset="-120"/>
              </a:rPr>
              <a:t>直接教學</a:t>
            </a:r>
            <a:r>
              <a:rPr lang="zh-TW" altLang="en-US" sz="3200" dirty="0">
                <a:latin typeface="標楷體" panose="03000509000000000000" pitchFamily="65" charset="-120"/>
                <a:ea typeface="標楷體" panose="03000509000000000000" pitchFamily="65" charset="-120"/>
              </a:rPr>
              <a:t>策略的運用，係教師針對學習者</a:t>
            </a:r>
            <a:r>
              <a:rPr lang="zh-TW" altLang="en-US" sz="3200" dirty="0">
                <a:solidFill>
                  <a:srgbClr val="FF0000"/>
                </a:solidFill>
                <a:latin typeface="標楷體" panose="03000509000000000000" pitchFamily="65" charset="-120"/>
                <a:ea typeface="標楷體" panose="03000509000000000000" pitchFamily="65" charset="-120"/>
              </a:rPr>
              <a:t>本身先備知識與技巧相近的學習者進行學習上的分組</a:t>
            </a:r>
            <a:r>
              <a:rPr lang="zh-TW" altLang="en-US" sz="3200" dirty="0">
                <a:latin typeface="標楷體" panose="03000509000000000000" pitchFamily="65" charset="-120"/>
                <a:ea typeface="標楷體" panose="03000509000000000000" pitchFamily="65" charset="-120"/>
              </a:rPr>
              <a:t>，透過小組協同的方式進行學習活動。</a:t>
            </a:r>
            <a:endParaRPr lang="en-US" altLang="zh-TW" sz="3200"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小組的成員在學習歷程中，</a:t>
            </a:r>
            <a:r>
              <a:rPr lang="zh-TW" altLang="en-US" sz="3200" dirty="0">
                <a:solidFill>
                  <a:srgbClr val="FF0000"/>
                </a:solidFill>
                <a:latin typeface="標楷體" panose="03000509000000000000" pitchFamily="65" charset="-120"/>
                <a:ea typeface="標楷體" panose="03000509000000000000" pitchFamily="65" charset="-120"/>
              </a:rPr>
              <a:t>共同解決學習上的問題</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小組直接教學的進行，首先要讓學習者瞭解學習分組的意義，透過學習指導者、學習資料、時間、空間的運用，達成學習上的目標。</a:t>
            </a:r>
          </a:p>
        </p:txBody>
      </p:sp>
      <p:pic>
        <p:nvPicPr>
          <p:cNvPr id="5" name="圖片 4"/>
          <p:cNvPicPr>
            <a:picLocks noChangeAspect="1"/>
          </p:cNvPicPr>
          <p:nvPr/>
        </p:nvPicPr>
        <p:blipFill>
          <a:blip r:embed="rId3">
            <a:extLst>
              <a:ext uri="{BEBA8EAE-BF5A-486C-A8C5-ECC9F3942E4B}">
                <a14:imgProps xmlns:a14="http://schemas.microsoft.com/office/drawing/2010/main">
                  <a14:imgLayer r:embed="rId4">
                    <a14:imgEffect>
                      <a14:backgroundRemoval t="0" b="99429" l="0" r="100000">
                        <a14:foregroundMark x1="7516" y1="38857" x2="14379" y2="49714"/>
                        <a14:foregroundMark x1="42810" y1="93714" x2="47059" y2="98571"/>
                        <a14:foregroundMark x1="45425" y1="92000" x2="45425" y2="95143"/>
                        <a14:backgroundMark x1="13889" y1="49143" x2="13889" y2="49143"/>
                        <a14:backgroundMark x1="13072" y1="49143" x2="13072" y2="49143"/>
                        <a14:backgroundMark x1="56373" y1="95714" x2="56373" y2="95714"/>
                        <a14:backgroundMark x1="64216" y1="89429" x2="64216" y2="89429"/>
                      </a14:backgroundRemoval>
                    </a14:imgEffect>
                  </a14:imgLayer>
                </a14:imgProps>
              </a:ext>
              <a:ext uri="{28A0092B-C50C-407E-A947-70E740481C1C}">
                <a14:useLocalDpi xmlns:a14="http://schemas.microsoft.com/office/drawing/2010/main" val="0"/>
              </a:ext>
            </a:extLst>
          </a:blip>
          <a:stretch>
            <a:fillRect/>
          </a:stretch>
        </p:blipFill>
        <p:spPr>
          <a:xfrm>
            <a:off x="6265912" y="5212035"/>
            <a:ext cx="2878088" cy="1645965"/>
          </a:xfrm>
          <a:prstGeom prst="rect">
            <a:avLst/>
          </a:prstGeom>
        </p:spPr>
      </p:pic>
    </p:spTree>
    <p:extLst>
      <p:ext uri="{BB962C8B-B14F-4D97-AF65-F5344CB8AC3E}">
        <p14:creationId xmlns:p14="http://schemas.microsoft.com/office/powerpoint/2010/main" val="535718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l="-4000" t="-2000" r="-13000" b="-17000"/>
          </a:stretch>
        </a:blipFill>
        <a:effectLst/>
      </p:bgPr>
    </p:bg>
    <p:spTree>
      <p:nvGrpSpPr>
        <p:cNvPr id="1" name=""/>
        <p:cNvGrpSpPr/>
        <p:nvPr/>
      </p:nvGrpSpPr>
      <p:grpSpPr>
        <a:xfrm>
          <a:off x="0" y="0"/>
          <a:ext cx="0" cy="0"/>
          <a:chOff x="0" y="0"/>
          <a:chExt cx="0" cy="0"/>
        </a:xfrm>
      </p:grpSpPr>
      <p:sp>
        <p:nvSpPr>
          <p:cNvPr id="2" name="矩形 1"/>
          <p:cNvSpPr/>
          <p:nvPr/>
        </p:nvSpPr>
        <p:spPr>
          <a:xfrm>
            <a:off x="213315" y="404663"/>
            <a:ext cx="5827236" cy="769441"/>
          </a:xfrm>
          <a:prstGeom prst="rect">
            <a:avLst/>
          </a:prstGeom>
        </p:spPr>
        <p:txBody>
          <a:bodyPr wrap="none">
            <a:spAutoFit/>
          </a:bodyPr>
          <a:lstStyle/>
          <a:p>
            <a:r>
              <a:rPr lang="zh-TW" altLang="en-US" sz="4400" dirty="0">
                <a:solidFill>
                  <a:srgbClr val="00B050"/>
                </a:solidFill>
                <a:latin typeface="標楷體" panose="03000509000000000000" pitchFamily="65" charset="-120"/>
                <a:ea typeface="標楷體" panose="03000509000000000000" pitchFamily="65" charset="-120"/>
              </a:rPr>
              <a:t>四、運用小組促進學習</a:t>
            </a:r>
          </a:p>
        </p:txBody>
      </p:sp>
      <p:sp>
        <p:nvSpPr>
          <p:cNvPr id="3" name="矩形 2"/>
          <p:cNvSpPr/>
          <p:nvPr/>
        </p:nvSpPr>
        <p:spPr>
          <a:xfrm>
            <a:off x="755576" y="1772816"/>
            <a:ext cx="7416824" cy="452431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教師在教學活動進行時，透過學習小組的運作，指導學習小組解決</a:t>
            </a:r>
            <a:r>
              <a:rPr lang="zh-TW" altLang="en-US" sz="3200" dirty="0">
                <a:solidFill>
                  <a:srgbClr val="FF0000"/>
                </a:solidFill>
                <a:latin typeface="標楷體" panose="03000509000000000000" pitchFamily="65" charset="-120"/>
                <a:ea typeface="標楷體" panose="03000509000000000000" pitchFamily="65" charset="-120"/>
              </a:rPr>
              <a:t>各種</a:t>
            </a:r>
            <a:r>
              <a:rPr lang="zh-TW" altLang="en-US" sz="3200" dirty="0">
                <a:latin typeface="標楷體" panose="03000509000000000000" pitchFamily="65" charset="-120"/>
                <a:ea typeface="標楷體" panose="03000509000000000000" pitchFamily="65" charset="-120"/>
              </a:rPr>
              <a:t>問題，進而形成知識。</a:t>
            </a:r>
            <a:endParaRPr lang="en-US" altLang="zh-TW" sz="32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教師可以在教學活動進行時，將各種抽象或形式知識，</a:t>
            </a:r>
            <a:r>
              <a:rPr lang="zh-TW" altLang="en-US" sz="3200" dirty="0">
                <a:solidFill>
                  <a:srgbClr val="FF0000"/>
                </a:solidFill>
                <a:latin typeface="標楷體" panose="03000509000000000000" pitchFamily="65" charset="-120"/>
                <a:ea typeface="標楷體" panose="03000509000000000000" pitchFamily="65" charset="-120"/>
              </a:rPr>
              <a:t>安排成各種真實性的活動，引導學生解決問題</a:t>
            </a:r>
            <a:r>
              <a:rPr lang="zh-TW" altLang="en-US" sz="3200" dirty="0">
                <a:latin typeface="標楷體" panose="03000509000000000000" pitchFamily="65" charset="-120"/>
                <a:ea typeface="標楷體" panose="03000509000000000000" pitchFamily="65" charset="-120"/>
              </a:rPr>
              <a:t>。從問題的解決中，讓學生瞭解如何解題，</a:t>
            </a:r>
            <a:r>
              <a:rPr lang="zh-TW" altLang="en-US" sz="3200" dirty="0">
                <a:solidFill>
                  <a:srgbClr val="FF0000"/>
                </a:solidFill>
                <a:latin typeface="標楷體" panose="03000509000000000000" pitchFamily="65" charset="-120"/>
                <a:ea typeface="標楷體" panose="03000509000000000000" pitchFamily="65" charset="-120"/>
              </a:rPr>
              <a:t>鼓勵提出各種問題並思索問題解決的可行方法</a:t>
            </a:r>
            <a:r>
              <a:rPr lang="zh-TW" altLang="en-US" sz="32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2918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l="-4000" t="-2000" r="-13000" b="-17000"/>
          </a:stretch>
        </a:blipFill>
        <a:effectLst/>
      </p:bgPr>
    </p:bg>
    <p:spTree>
      <p:nvGrpSpPr>
        <p:cNvPr id="1" name=""/>
        <p:cNvGrpSpPr/>
        <p:nvPr/>
      </p:nvGrpSpPr>
      <p:grpSpPr>
        <a:xfrm>
          <a:off x="0" y="0"/>
          <a:ext cx="0" cy="0"/>
          <a:chOff x="0" y="0"/>
          <a:chExt cx="0" cy="0"/>
        </a:xfrm>
      </p:grpSpPr>
      <p:sp>
        <p:nvSpPr>
          <p:cNvPr id="2" name="矩形 1"/>
          <p:cNvSpPr/>
          <p:nvPr/>
        </p:nvSpPr>
        <p:spPr>
          <a:xfrm>
            <a:off x="107503" y="260648"/>
            <a:ext cx="5724644" cy="646331"/>
          </a:xfrm>
          <a:prstGeom prst="rect">
            <a:avLst/>
          </a:prstGeom>
        </p:spPr>
        <p:txBody>
          <a:bodyPr wrap="none">
            <a:spAutoFit/>
          </a:bodyPr>
          <a:lstStyle/>
          <a:p>
            <a:r>
              <a:rPr lang="zh-TW" altLang="en-US" sz="3600" dirty="0">
                <a:solidFill>
                  <a:srgbClr val="660066"/>
                </a:solidFill>
                <a:latin typeface="標楷體" panose="03000509000000000000" pitchFamily="65" charset="-120"/>
                <a:ea typeface="標楷體" panose="03000509000000000000" pitchFamily="65" charset="-120"/>
              </a:rPr>
              <a:t>五、運用全班共同複習策略</a:t>
            </a:r>
          </a:p>
        </p:txBody>
      </p:sp>
      <p:graphicFrame>
        <p:nvGraphicFramePr>
          <p:cNvPr id="4" name="資料庫圖表 3"/>
          <p:cNvGraphicFramePr/>
          <p:nvPr>
            <p:extLst>
              <p:ext uri="{D42A27DB-BD31-4B8C-83A1-F6EECF244321}">
                <p14:modId xmlns:p14="http://schemas.microsoft.com/office/powerpoint/2010/main" val="4168448888"/>
              </p:ext>
            </p:extLst>
          </p:nvPr>
        </p:nvGraphicFramePr>
        <p:xfrm>
          <a:off x="179512" y="1124744"/>
          <a:ext cx="8784977" cy="4129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395536" y="5517231"/>
            <a:ext cx="3877985" cy="646331"/>
          </a:xfrm>
          <a:prstGeom prst="rect">
            <a:avLst/>
          </a:prstGeom>
        </p:spPr>
        <p:txBody>
          <a:bodyPr wrap="none">
            <a:spAutoFit/>
          </a:bodyPr>
          <a:lstStyle/>
          <a:p>
            <a:r>
              <a:rPr lang="zh-TW" altLang="en-US" sz="3600" dirty="0">
                <a:solidFill>
                  <a:schemeClr val="accent4">
                    <a:lumMod val="50000"/>
                  </a:schemeClr>
                </a:solidFill>
                <a:latin typeface="標楷體" panose="03000509000000000000" pitchFamily="65" charset="-120"/>
                <a:ea typeface="標楷體" panose="03000509000000000000" pitchFamily="65" charset="-120"/>
              </a:rPr>
              <a:t>六、諮詢其他資源</a:t>
            </a:r>
          </a:p>
        </p:txBody>
      </p:sp>
      <p:pic>
        <p:nvPicPr>
          <p:cNvPr id="6" name="圖片 5"/>
          <p:cNvPicPr>
            <a:picLocks noChangeAspect="1"/>
          </p:cNvPicPr>
          <p:nvPr/>
        </p:nvPicPr>
        <p:blipFill>
          <a:blip r:embed="rId8">
            <a:extLst>
              <a:ext uri="{BEBA8EAE-BF5A-486C-A8C5-ECC9F3942E4B}">
                <a14:imgProps xmlns:a14="http://schemas.microsoft.com/office/drawing/2010/main">
                  <a14:imgLayer r:embed="rId9">
                    <a14:imgEffect>
                      <a14:backgroundRemoval t="9375" b="89286" l="4911" r="94196"/>
                    </a14:imgEffect>
                  </a14:imgLayer>
                </a14:imgProps>
              </a:ext>
              <a:ext uri="{28A0092B-C50C-407E-A947-70E740481C1C}">
                <a14:useLocalDpi xmlns:a14="http://schemas.microsoft.com/office/drawing/2010/main" val="0"/>
              </a:ext>
            </a:extLst>
          </a:blip>
          <a:stretch>
            <a:fillRect/>
          </a:stretch>
        </p:blipFill>
        <p:spPr>
          <a:xfrm>
            <a:off x="6948264" y="4778194"/>
            <a:ext cx="2330508" cy="2330508"/>
          </a:xfrm>
          <a:prstGeom prst="rect">
            <a:avLst/>
          </a:prstGeom>
        </p:spPr>
      </p:pic>
    </p:spTree>
    <p:extLst>
      <p:ext uri="{BB962C8B-B14F-4D97-AF65-F5344CB8AC3E}">
        <p14:creationId xmlns:p14="http://schemas.microsoft.com/office/powerpoint/2010/main" val="100601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5000"/>
            <a:lum/>
          </a:blip>
          <a:srcRect/>
          <a:stretch>
            <a:fillRect l="-23000" r="-23000"/>
          </a:stretch>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251520" y="404664"/>
            <a:ext cx="8229600" cy="923330"/>
          </a:xfrm>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spAutoFit/>
          </a:bodyPr>
          <a:lstStyle/>
          <a:p>
            <a:pPr fontAlgn="auto">
              <a:spcAft>
                <a:spcPts val="0"/>
              </a:spcAft>
              <a:defRPr/>
            </a:pPr>
            <a:r>
              <a:rPr lang="zh-TW" altLang="en-US" sz="5400" dirty="0">
                <a:solidFill>
                  <a:schemeClr val="accent3">
                    <a:lumMod val="25000"/>
                  </a:schemeClr>
                </a:solidFill>
                <a:latin typeface="標楷體" panose="03000509000000000000" pitchFamily="65" charset="-120"/>
                <a:ea typeface="標楷體" panose="03000509000000000000" pitchFamily="65" charset="-120"/>
              </a:rPr>
              <a:t>壹、學習先決條件</a:t>
            </a:r>
          </a:p>
        </p:txBody>
      </p:sp>
      <p:sp>
        <p:nvSpPr>
          <p:cNvPr id="2" name="內容版面配置區 1"/>
          <p:cNvSpPr>
            <a:spLocks noGrp="1"/>
          </p:cNvSpPr>
          <p:nvPr>
            <p:ph idx="1"/>
          </p:nvPr>
        </p:nvSpPr>
        <p:spPr>
          <a:xfrm>
            <a:off x="539552" y="1916832"/>
            <a:ext cx="8229600" cy="3052936"/>
          </a:xfrm>
        </p:spPr>
        <p:txBody>
          <a:bodyPr/>
          <a:lstStyle/>
          <a:p>
            <a:pPr>
              <a:buFont typeface="Wingdings" panose="05000000000000000000" pitchFamily="2" charset="2"/>
              <a:buChar char="Ø"/>
            </a:pPr>
            <a:r>
              <a:rPr lang="zh-TW" altLang="en-US" dirty="0">
                <a:solidFill>
                  <a:schemeClr val="accent1">
                    <a:lumMod val="25000"/>
                  </a:schemeClr>
                </a:solidFill>
                <a:latin typeface="標楷體" panose="03000509000000000000" pitchFamily="65" charset="-120"/>
                <a:ea typeface="標楷體" panose="03000509000000000000" pitchFamily="65" charset="-120"/>
              </a:rPr>
              <a:t>教學必須以學生的初始狀況作為它的起點，這牽涉到確認學生的特質。</a:t>
            </a:r>
            <a:endParaRPr lang="en-US" altLang="zh-TW" dirty="0">
              <a:solidFill>
                <a:schemeClr val="accent1">
                  <a:lumMod val="25000"/>
                </a:schemeClr>
              </a:solidFill>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solidFill>
                  <a:schemeClr val="accent1">
                    <a:lumMod val="25000"/>
                  </a:schemeClr>
                </a:solidFill>
                <a:latin typeface="標楷體" panose="03000509000000000000" pitchFamily="65" charset="-120"/>
                <a:ea typeface="標楷體" panose="03000509000000000000" pitchFamily="65" charset="-120"/>
              </a:rPr>
              <a:t>其次，瞭解學習者的先決條件，</a:t>
            </a:r>
            <a:endParaRPr lang="en-US" altLang="zh-TW" dirty="0">
              <a:solidFill>
                <a:schemeClr val="accent1">
                  <a:lumMod val="25000"/>
                </a:schemeClr>
              </a:solidFill>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solidFill>
                  <a:schemeClr val="accent1">
                    <a:lumMod val="25000"/>
                  </a:schemeClr>
                </a:solidFill>
                <a:latin typeface="標楷體" panose="03000509000000000000" pitchFamily="65" charset="-120"/>
                <a:ea typeface="標楷體" panose="03000509000000000000" pitchFamily="65" charset="-120"/>
              </a:rPr>
              <a:t>可以提供教師在教學評量方式的選擇，及教學評量標準訂定上的參考，瞭解學生的起點行為有助於預測學生可能達成的改變。</a:t>
            </a:r>
          </a:p>
        </p:txBody>
      </p:sp>
      <p:pic>
        <p:nvPicPr>
          <p:cNvPr id="5" name="圖片 4"/>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0266" y1="77627" x2="27575" y2="96949"/>
                        <a14:foregroundMark x1="16445" y1="79322" x2="11960" y2="92542"/>
                        <a14:foregroundMark x1="47342" y1="72881" x2="54983" y2="91525"/>
                        <a14:foregroundMark x1="80897" y1="80678" x2="86711" y2="97966"/>
                        <a14:foregroundMark x1="55814" y1="69492" x2="58306" y2="69153"/>
                        <a14:foregroundMark x1="41196" y1="72542" x2="45515" y2="64068"/>
                        <a14:foregroundMark x1="53488" y1="65763" x2="57475" y2="70847"/>
                        <a14:foregroundMark x1="45515" y1="26441" x2="49336" y2="39661"/>
                        <a14:foregroundMark x1="68937" y1="30847" x2="65947" y2="44407"/>
                        <a14:foregroundMark x1="28073" y1="34237" x2="31894" y2="47119"/>
                        <a14:foregroundMark x1="40033" y1="76610" x2="51827" y2="90508"/>
                        <a14:foregroundMark x1="78073" y1="7119" x2="75249" y2="11864"/>
                        <a14:foregroundMark x1="79402" y1="31525" x2="85050" y2="31864"/>
                        <a14:foregroundMark x1="77741" y1="51864" x2="82226" y2="59661"/>
                        <a14:foregroundMark x1="72757" y1="81356" x2="77741" y2="96610"/>
                        <a14:foregroundMark x1="64120" y1="3051" x2="63953" y2="7119"/>
                        <a14:foregroundMark x1="38538" y1="2712" x2="39535" y2="4746"/>
                        <a14:foregroundMark x1="23090" y1="8136" x2="27076" y2="12542"/>
                        <a14:foregroundMark x1="14286" y1="33559" x2="12292" y2="33898"/>
                        <a14:foregroundMark x1="22425" y1="51525" x2="19435" y2="57627"/>
                        <a14:foregroundMark x1="12625" y1="34237" x2="16279" y2="33898"/>
                        <a14:foregroundMark x1="23754" y1="11864" x2="20266" y2="5085"/>
                        <a14:foregroundMark x1="82226" y1="78305" x2="87708" y2="89153"/>
                        <a14:foregroundMark x1="56312" y1="66102" x2="59302" y2="68814"/>
                        <a14:backgroundMark x1="31395" y1="7119" x2="45017" y2="54915"/>
                        <a14:backgroundMark x1="86545" y1="10847" x2="90864" y2="56271"/>
                        <a14:backgroundMark x1="60797" y1="10847" x2="58472" y2="69492"/>
                      </a14:backgroundRemoval>
                    </a14:imgEffect>
                  </a14:imgLayer>
                </a14:imgProps>
              </a:ext>
              <a:ext uri="{28A0092B-C50C-407E-A947-70E740481C1C}">
                <a14:useLocalDpi xmlns:a14="http://schemas.microsoft.com/office/drawing/2010/main" val="0"/>
              </a:ext>
            </a:extLst>
          </a:blip>
          <a:stretch>
            <a:fillRect/>
          </a:stretch>
        </p:blipFill>
        <p:spPr>
          <a:xfrm>
            <a:off x="4932040" y="5182635"/>
            <a:ext cx="3418880" cy="1675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anim calcmode="lin" valueType="num">
                                      <p:cBhvr>
                                        <p:cTn id="1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4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107504" y="260648"/>
            <a:ext cx="5997202" cy="707886"/>
          </a:xfrm>
          <a:prstGeom prst="rect">
            <a:avLst/>
          </a:prstGeom>
          <a:effectLst>
            <a:reflection blurRad="6350" stA="52000" endA="300" endPos="35000" dir="5400000" sy="-100000" algn="bl" rotWithShape="0"/>
          </a:effectLst>
        </p:spPr>
        <p:txBody>
          <a:bodyPr>
            <a:spAutoFit/>
          </a:bodyPr>
          <a:lstStyle/>
          <a:p>
            <a:pPr fontAlgn="auto">
              <a:spcBef>
                <a:spcPts val="0"/>
              </a:spcBef>
              <a:spcAft>
                <a:spcPts val="0"/>
              </a:spcAft>
              <a:defRPr/>
            </a:pPr>
            <a:r>
              <a:rPr kumimoji="0" lang="zh-TW" altLang="en-US" sz="4000" dirty="0">
                <a:solidFill>
                  <a:schemeClr val="accent3">
                    <a:lumMod val="25000"/>
                  </a:schemeClr>
                </a:solidFill>
                <a:latin typeface="標楷體" panose="03000509000000000000" pitchFamily="65" charset="-120"/>
                <a:ea typeface="標楷體" panose="03000509000000000000" pitchFamily="65" charset="-120"/>
              </a:rPr>
              <a:t>一、學習者的特性分析</a:t>
            </a:r>
          </a:p>
        </p:txBody>
      </p:sp>
      <p:sp>
        <p:nvSpPr>
          <p:cNvPr id="2" name="矩形 1"/>
          <p:cNvSpPr/>
          <p:nvPr/>
        </p:nvSpPr>
        <p:spPr>
          <a:xfrm>
            <a:off x="900060" y="953394"/>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a:latin typeface="標楷體" panose="03000509000000000000" pitchFamily="65" charset="-120"/>
                <a:ea typeface="標楷體" panose="03000509000000000000" pitchFamily="65" charset="-120"/>
              </a:rPr>
              <a:t>年齡</a:t>
            </a:r>
            <a:endParaRPr lang="zh-TW" altLang="en-US" sz="3200" dirty="0">
              <a:latin typeface="標楷體" panose="03000509000000000000" pitchFamily="65" charset="-120"/>
              <a:ea typeface="標楷體" panose="03000509000000000000" pitchFamily="65" charset="-120"/>
            </a:endParaRPr>
          </a:p>
        </p:txBody>
      </p:sp>
      <p:sp>
        <p:nvSpPr>
          <p:cNvPr id="6" name="矩形 5"/>
          <p:cNvSpPr/>
          <p:nvPr/>
        </p:nvSpPr>
        <p:spPr>
          <a:xfrm>
            <a:off x="878835" y="1663948"/>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智能的發展</a:t>
            </a:r>
          </a:p>
        </p:txBody>
      </p:sp>
      <p:sp>
        <p:nvSpPr>
          <p:cNvPr id="7" name="矩形 6"/>
          <p:cNvSpPr/>
          <p:nvPr/>
        </p:nvSpPr>
        <p:spPr>
          <a:xfrm>
            <a:off x="878835" y="2400128"/>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學習風格</a:t>
            </a:r>
          </a:p>
        </p:txBody>
      </p:sp>
      <p:sp>
        <p:nvSpPr>
          <p:cNvPr id="8" name="矩形 7"/>
          <p:cNvSpPr/>
          <p:nvPr/>
        </p:nvSpPr>
        <p:spPr>
          <a:xfrm>
            <a:off x="900060" y="3151449"/>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學習性向</a:t>
            </a:r>
          </a:p>
        </p:txBody>
      </p:sp>
      <p:sp>
        <p:nvSpPr>
          <p:cNvPr id="9" name="矩形 8"/>
          <p:cNvSpPr/>
          <p:nvPr/>
        </p:nvSpPr>
        <p:spPr>
          <a:xfrm>
            <a:off x="900060" y="3930008"/>
            <a:ext cx="68407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latin typeface="標楷體" panose="03000509000000000000" pitchFamily="65" charset="-120"/>
                <a:ea typeface="標楷體" panose="03000509000000000000" pitchFamily="65" charset="-120"/>
              </a:rPr>
              <a:t>人格特質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4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107504" y="260648"/>
            <a:ext cx="5997202" cy="707886"/>
          </a:xfrm>
          <a:prstGeom prst="rect">
            <a:avLst/>
          </a:prstGeom>
          <a:effectLst>
            <a:reflection blurRad="6350" stA="52000" endA="300" endPos="35000" dir="5400000" sy="-100000" algn="bl" rotWithShape="0"/>
          </a:effectLst>
        </p:spPr>
        <p:txBody>
          <a:bodyPr>
            <a:spAutoFit/>
          </a:bodyPr>
          <a:lstStyle/>
          <a:p>
            <a:pPr fontAlgn="auto">
              <a:spcBef>
                <a:spcPts val="0"/>
              </a:spcBef>
              <a:spcAft>
                <a:spcPts val="0"/>
              </a:spcAft>
              <a:defRPr/>
            </a:pPr>
            <a:r>
              <a:rPr kumimoji="0" lang="zh-TW" altLang="en-US" sz="4000" dirty="0">
                <a:solidFill>
                  <a:schemeClr val="accent3">
                    <a:lumMod val="25000"/>
                  </a:schemeClr>
                </a:solidFill>
                <a:latin typeface="標楷體" panose="03000509000000000000" pitchFamily="65" charset="-120"/>
                <a:ea typeface="標楷體" panose="03000509000000000000" pitchFamily="65" charset="-120"/>
              </a:rPr>
              <a:t>一、學習者的特性分析</a:t>
            </a:r>
          </a:p>
        </p:txBody>
      </p:sp>
      <p:sp>
        <p:nvSpPr>
          <p:cNvPr id="2" name="矩形 1"/>
          <p:cNvSpPr/>
          <p:nvPr/>
        </p:nvSpPr>
        <p:spPr>
          <a:xfrm>
            <a:off x="899592" y="1412776"/>
            <a:ext cx="6840760"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zh-TW" altLang="en-US" sz="3200" dirty="0">
                <a:solidFill>
                  <a:srgbClr val="FF0000"/>
                </a:solidFill>
                <a:latin typeface="標楷體" panose="03000509000000000000" pitchFamily="65" charset="-120"/>
                <a:ea typeface="標楷體" panose="03000509000000000000" pitchFamily="65" charset="-120"/>
              </a:rPr>
              <a:t>學習者</a:t>
            </a:r>
            <a:r>
              <a:rPr lang="zh-TW" altLang="en-US" sz="3200" dirty="0">
                <a:latin typeface="標楷體" panose="03000509000000000000" pitchFamily="65" charset="-120"/>
                <a:ea typeface="標楷體" panose="03000509000000000000" pitchFamily="65" charset="-120"/>
              </a:rPr>
              <a:t>是教學的主要對象，教學活動的規劃進行、教學程序的決定、教學策略的選擇、教學方法的設計等，都以學習者為主體。</a:t>
            </a:r>
          </a:p>
        </p:txBody>
      </p:sp>
      <p:sp>
        <p:nvSpPr>
          <p:cNvPr id="3" name="矩形 2"/>
          <p:cNvSpPr/>
          <p:nvPr/>
        </p:nvSpPr>
        <p:spPr>
          <a:xfrm>
            <a:off x="910663" y="4221088"/>
            <a:ext cx="6840760" cy="1569660"/>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r>
              <a:rPr lang="zh-TW" altLang="en-US" sz="3200" dirty="0">
                <a:solidFill>
                  <a:schemeClr val="tx1"/>
                </a:solidFill>
                <a:latin typeface="標楷體" panose="03000509000000000000" pitchFamily="65" charset="-120"/>
                <a:ea typeface="標楷體" panose="03000509000000000000" pitchFamily="65" charset="-120"/>
              </a:rPr>
              <a:t>（一）年齡</a:t>
            </a:r>
          </a:p>
          <a:p>
            <a:r>
              <a:rPr lang="zh-TW" altLang="en-US" sz="3200" dirty="0">
                <a:solidFill>
                  <a:schemeClr val="tx1"/>
                </a:solidFill>
                <a:latin typeface="標楷體" panose="03000509000000000000" pitchFamily="65" charset="-120"/>
                <a:ea typeface="標楷體" panose="03000509000000000000" pitchFamily="65" charset="-120"/>
              </a:rPr>
              <a:t>學習者的身心發展與年齡的成長有密切的關係，如學習者的注意力。</a:t>
            </a:r>
          </a:p>
        </p:txBody>
      </p:sp>
    </p:spTree>
    <p:extLst>
      <p:ext uri="{BB962C8B-B14F-4D97-AF65-F5344CB8AC3E}">
        <p14:creationId xmlns:p14="http://schemas.microsoft.com/office/powerpoint/2010/main" val="12167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2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911250" y="1268760"/>
            <a:ext cx="7056437" cy="646331"/>
          </a:xfrm>
          <a:prstGeom prst="rect">
            <a:avLst/>
          </a:prstGeom>
        </p:spPr>
        <p:txBody>
          <a:bodyPr>
            <a:spAutoFit/>
          </a:bodyPr>
          <a:lstStyle/>
          <a:p>
            <a:pPr fontAlgn="auto">
              <a:spcBef>
                <a:spcPct val="20000"/>
              </a:spcBef>
              <a:spcAft>
                <a:spcPts val="0"/>
              </a:spcAft>
              <a:defRPr/>
            </a:pPr>
            <a:r>
              <a:rPr kumimoji="0" lang="zh-TW" altLang="en-US" sz="3600" dirty="0">
                <a:solidFill>
                  <a:schemeClr val="accent4">
                    <a:lumMod val="50000"/>
                  </a:schemeClr>
                </a:solidFill>
                <a:latin typeface="標楷體" panose="03000509000000000000" pitchFamily="65" charset="-120"/>
                <a:ea typeface="標楷體" panose="03000509000000000000" pitchFamily="65" charset="-120"/>
              </a:rPr>
              <a:t>（二）智能的發展</a:t>
            </a:r>
          </a:p>
        </p:txBody>
      </p:sp>
      <p:sp>
        <p:nvSpPr>
          <p:cNvPr id="7" name="矩形 6"/>
          <p:cNvSpPr/>
          <p:nvPr/>
        </p:nvSpPr>
        <p:spPr>
          <a:xfrm>
            <a:off x="179512" y="260648"/>
            <a:ext cx="5997202" cy="707886"/>
          </a:xfrm>
          <a:prstGeom prst="rect">
            <a:avLst/>
          </a:prstGeom>
          <a:effectLst>
            <a:reflection blurRad="6350" stA="52000" endA="300" endPos="35000" dir="5400000" sy="-100000" algn="bl" rotWithShape="0"/>
          </a:effectLst>
        </p:spPr>
        <p:txBody>
          <a:bodyPr>
            <a:spAutoFit/>
          </a:bodyPr>
          <a:lstStyle/>
          <a:p>
            <a:pPr marL="571500" indent="-571500" fontAlgn="auto">
              <a:spcBef>
                <a:spcPts val="0"/>
              </a:spcBef>
              <a:spcAft>
                <a:spcPts val="0"/>
              </a:spcAft>
              <a:buFont typeface="Wingdings" panose="05000000000000000000" pitchFamily="2" charset="2"/>
              <a:buChar char="Ø"/>
              <a:defRPr/>
            </a:pPr>
            <a:r>
              <a:rPr kumimoji="0" lang="zh-TW" altLang="en-US" sz="4000" u="sng" dirty="0">
                <a:solidFill>
                  <a:schemeClr val="accent3">
                    <a:lumMod val="25000"/>
                  </a:schemeClr>
                </a:solidFill>
                <a:latin typeface="標楷體" panose="03000509000000000000" pitchFamily="65" charset="-120"/>
                <a:ea typeface="標楷體" panose="03000509000000000000" pitchFamily="65" charset="-120"/>
              </a:rPr>
              <a:t>一、學習者的特性分析</a:t>
            </a:r>
          </a:p>
        </p:txBody>
      </p:sp>
      <p:sp>
        <p:nvSpPr>
          <p:cNvPr id="2" name="內容版面配置區 1"/>
          <p:cNvSpPr>
            <a:spLocks noGrp="1"/>
          </p:cNvSpPr>
          <p:nvPr>
            <p:ph idx="1"/>
          </p:nvPr>
        </p:nvSpPr>
        <p:spPr>
          <a:xfrm>
            <a:off x="1271116" y="2492896"/>
            <a:ext cx="6336704" cy="3168352"/>
          </a:xfrm>
        </p:spPr>
        <p:style>
          <a:lnRef idx="2">
            <a:schemeClr val="accent4"/>
          </a:lnRef>
          <a:fillRef idx="1">
            <a:schemeClr val="lt1"/>
          </a:fillRef>
          <a:effectRef idx="0">
            <a:schemeClr val="accent4"/>
          </a:effectRef>
          <a:fontRef idx="minor">
            <a:schemeClr val="dk1"/>
          </a:fontRef>
        </p:style>
        <p:txBody>
          <a:bodyPr anchor="ctr"/>
          <a:lstStyle/>
          <a:p>
            <a:pPr marL="0" indent="0">
              <a:buNone/>
            </a:pPr>
            <a:r>
              <a:rPr lang="en-US" altLang="zh-TW" sz="3600" dirty="0">
                <a:latin typeface="標楷體" panose="03000509000000000000" pitchFamily="65" charset="-120"/>
                <a:ea typeface="標楷體" panose="03000509000000000000" pitchFamily="65" charset="-120"/>
              </a:rPr>
              <a:t>1.</a:t>
            </a:r>
            <a:r>
              <a:rPr lang="zh-TW" altLang="en-US" sz="3600" dirty="0">
                <a:latin typeface="標楷體" panose="03000509000000000000" pitchFamily="65" charset="-120"/>
                <a:ea typeface="標楷體" panose="03000509000000000000" pitchFamily="65" charset="-120"/>
              </a:rPr>
              <a:t>學習者的智能發展成熟與否影響學習成效及教師的學習成效。許多孩子隨著年齡的增長，智能發展有大幅成長的現象。</a:t>
            </a:r>
            <a:endParaRPr lang="en-US" altLang="zh-TW" sz="3600" dirty="0">
              <a:latin typeface="標楷體" panose="03000509000000000000" pitchFamily="65" charset="-120"/>
              <a:ea typeface="標楷體" panose="03000509000000000000" pitchFamily="65" charset="-120"/>
            </a:endParaRPr>
          </a:p>
        </p:txBody>
      </p:sp>
      <p:sp>
        <p:nvSpPr>
          <p:cNvPr id="4" name="矩形 3"/>
          <p:cNvSpPr/>
          <p:nvPr/>
        </p:nvSpPr>
        <p:spPr>
          <a:xfrm>
            <a:off x="288196" y="1910656"/>
            <a:ext cx="8712968" cy="50783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sz="3600" dirty="0">
                <a:latin typeface="標楷體" panose="03000509000000000000" pitchFamily="65" charset="-120"/>
                <a:ea typeface="標楷體" panose="03000509000000000000" pitchFamily="65" charset="-120"/>
              </a:rPr>
              <a:t>2.</a:t>
            </a:r>
            <a:r>
              <a:rPr lang="zh-TW" altLang="en-US" sz="3600" dirty="0">
                <a:latin typeface="標楷體" panose="03000509000000000000" pitchFamily="65" charset="-120"/>
                <a:ea typeface="標楷體" panose="03000509000000000000" pitchFamily="65" charset="-120"/>
              </a:rPr>
              <a:t>教師在面對學習者的智能發展方面，必須因應個體發展上的差異，採用不同的教學方式。</a:t>
            </a:r>
            <a:endParaRPr lang="en-US" altLang="zh-TW" sz="3600" dirty="0">
              <a:latin typeface="標楷體" panose="03000509000000000000" pitchFamily="65" charset="-120"/>
              <a:ea typeface="標楷體" panose="03000509000000000000" pitchFamily="65" charset="-120"/>
            </a:endParaRPr>
          </a:p>
          <a:p>
            <a:r>
              <a:rPr lang="en-US" altLang="zh-TW" sz="3600" dirty="0">
                <a:latin typeface="標楷體" panose="03000509000000000000" pitchFamily="65" charset="-120"/>
                <a:ea typeface="標楷體" panose="03000509000000000000" pitchFamily="65" charset="-120"/>
              </a:rPr>
              <a:t>EX:</a:t>
            </a:r>
            <a:r>
              <a:rPr lang="zh-TW" altLang="en-US" sz="3600" dirty="0">
                <a:latin typeface="標楷體" panose="03000509000000000000" pitchFamily="65" charset="-120"/>
                <a:ea typeface="標楷體" panose="03000509000000000000" pitchFamily="65" charset="-120"/>
              </a:rPr>
              <a:t>面對智能程度較</a:t>
            </a:r>
            <a:r>
              <a:rPr lang="zh-TW" altLang="en-US" sz="3600" dirty="0">
                <a:solidFill>
                  <a:srgbClr val="FF0000"/>
                </a:solidFill>
                <a:latin typeface="標楷體" panose="03000509000000000000" pitchFamily="65" charset="-120"/>
                <a:ea typeface="標楷體" panose="03000509000000000000" pitchFamily="65" charset="-120"/>
              </a:rPr>
              <a:t>弱</a:t>
            </a:r>
            <a:r>
              <a:rPr lang="zh-TW" altLang="en-US" sz="3600" dirty="0">
                <a:latin typeface="標楷體" panose="03000509000000000000" pitchFamily="65" charset="-120"/>
                <a:ea typeface="標楷體" panose="03000509000000000000" pitchFamily="65" charset="-120"/>
              </a:rPr>
              <a:t>的學生，比較適合採用</a:t>
            </a:r>
            <a:r>
              <a:rPr lang="zh-TW" altLang="en-US" sz="3600" dirty="0">
                <a:solidFill>
                  <a:srgbClr val="FF0000"/>
                </a:solidFill>
                <a:latin typeface="標楷體" panose="03000509000000000000" pitchFamily="65" charset="-120"/>
                <a:ea typeface="標楷體" panose="03000509000000000000" pitchFamily="65" charset="-120"/>
              </a:rPr>
              <a:t>傳統式教學法</a:t>
            </a:r>
            <a:r>
              <a:rPr lang="zh-TW" altLang="en-US" sz="3600" dirty="0">
                <a:latin typeface="標楷體" panose="03000509000000000000" pitchFamily="65" charset="-120"/>
                <a:ea typeface="標楷體" panose="03000509000000000000" pitchFamily="65" charset="-120"/>
              </a:rPr>
              <a:t>，以講述法、練習法進行教學活動，引導學習者進行學習；</a:t>
            </a:r>
            <a:endParaRPr lang="en-US" altLang="zh-TW" sz="3600" dirty="0">
              <a:latin typeface="標楷體" panose="03000509000000000000" pitchFamily="65" charset="-120"/>
              <a:ea typeface="標楷體" panose="03000509000000000000" pitchFamily="65" charset="-120"/>
            </a:endParaRPr>
          </a:p>
          <a:p>
            <a:r>
              <a:rPr lang="en-US" altLang="zh-TW" sz="3600" dirty="0">
                <a:latin typeface="標楷體" panose="03000509000000000000" pitchFamily="65" charset="-120"/>
                <a:ea typeface="標楷體" panose="03000509000000000000" pitchFamily="65" charset="-120"/>
              </a:rPr>
              <a:t>EX:</a:t>
            </a:r>
            <a:r>
              <a:rPr lang="zh-TW" altLang="en-US" sz="3600" dirty="0">
                <a:latin typeface="標楷體" panose="03000509000000000000" pitchFamily="65" charset="-120"/>
                <a:ea typeface="標楷體" panose="03000509000000000000" pitchFamily="65" charset="-120"/>
              </a:rPr>
              <a:t>面對智能程度較</a:t>
            </a:r>
            <a:r>
              <a:rPr lang="zh-TW" altLang="en-US" sz="3600" dirty="0">
                <a:solidFill>
                  <a:srgbClr val="FF0000"/>
                </a:solidFill>
                <a:latin typeface="標楷體" panose="03000509000000000000" pitchFamily="65" charset="-120"/>
                <a:ea typeface="標楷體" panose="03000509000000000000" pitchFamily="65" charset="-120"/>
              </a:rPr>
              <a:t>佳</a:t>
            </a:r>
            <a:r>
              <a:rPr lang="zh-TW" altLang="en-US" sz="3600" dirty="0">
                <a:latin typeface="標楷體" panose="03000509000000000000" pitchFamily="65" charset="-120"/>
                <a:ea typeface="標楷體" panose="03000509000000000000" pitchFamily="65" charset="-120"/>
              </a:rPr>
              <a:t>的學生，比較適合採用有助於</a:t>
            </a:r>
            <a:r>
              <a:rPr lang="zh-TW" altLang="en-US" sz="3600" dirty="0">
                <a:solidFill>
                  <a:srgbClr val="FF0000"/>
                </a:solidFill>
                <a:latin typeface="標楷體" panose="03000509000000000000" pitchFamily="65" charset="-120"/>
                <a:ea typeface="標楷體" panose="03000509000000000000" pitchFamily="65" charset="-120"/>
              </a:rPr>
              <a:t>啟迪學生思想</a:t>
            </a:r>
            <a:r>
              <a:rPr lang="zh-TW" altLang="en-US" sz="3600" dirty="0">
                <a:latin typeface="標楷體" panose="03000509000000000000" pitchFamily="65" charset="-120"/>
                <a:ea typeface="標楷體" panose="03000509000000000000" pitchFamily="65" charset="-120"/>
              </a:rPr>
              <a:t>的討論、探究、價值澄清等高層次的教學方法。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2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899592" y="1291256"/>
            <a:ext cx="7056437" cy="646331"/>
          </a:xfrm>
          <a:prstGeom prst="rect">
            <a:avLst/>
          </a:prstGeom>
        </p:spPr>
        <p:txBody>
          <a:bodyPr>
            <a:spAutoFit/>
          </a:bodyPr>
          <a:lstStyle/>
          <a:p>
            <a:pPr fontAlgn="auto">
              <a:spcBef>
                <a:spcPct val="20000"/>
              </a:spcBef>
              <a:spcAft>
                <a:spcPts val="0"/>
              </a:spcAft>
              <a:defRPr/>
            </a:pPr>
            <a:r>
              <a:rPr kumimoji="0" lang="zh-TW" altLang="en-US" sz="3600" dirty="0">
                <a:solidFill>
                  <a:schemeClr val="accent4">
                    <a:lumMod val="50000"/>
                  </a:schemeClr>
                </a:solidFill>
                <a:latin typeface="標楷體" panose="03000509000000000000" pitchFamily="65" charset="-120"/>
                <a:ea typeface="標楷體" panose="03000509000000000000" pitchFamily="65" charset="-120"/>
              </a:rPr>
              <a:t>（三）學習風格</a:t>
            </a:r>
          </a:p>
        </p:txBody>
      </p:sp>
      <p:sp>
        <p:nvSpPr>
          <p:cNvPr id="7" name="矩形 6"/>
          <p:cNvSpPr/>
          <p:nvPr/>
        </p:nvSpPr>
        <p:spPr>
          <a:xfrm>
            <a:off x="149156" y="260648"/>
            <a:ext cx="5997202" cy="707886"/>
          </a:xfrm>
          <a:prstGeom prst="rect">
            <a:avLst/>
          </a:prstGeom>
          <a:effectLst>
            <a:reflection blurRad="6350" stA="52000" endA="300" endPos="35000" dir="5400000" sy="-100000" algn="bl" rotWithShape="0"/>
          </a:effectLst>
        </p:spPr>
        <p:txBody>
          <a:bodyPr>
            <a:spAutoFit/>
          </a:bodyPr>
          <a:lstStyle/>
          <a:p>
            <a:pPr marL="571500" indent="-571500" fontAlgn="auto">
              <a:spcBef>
                <a:spcPts val="0"/>
              </a:spcBef>
              <a:spcAft>
                <a:spcPts val="0"/>
              </a:spcAft>
              <a:buFont typeface="Wingdings" panose="05000000000000000000" pitchFamily="2" charset="2"/>
              <a:buChar char="Ø"/>
              <a:defRPr/>
            </a:pPr>
            <a:r>
              <a:rPr kumimoji="0" lang="zh-TW" altLang="en-US" sz="4000" u="sng" dirty="0">
                <a:solidFill>
                  <a:schemeClr val="accent3">
                    <a:lumMod val="25000"/>
                  </a:schemeClr>
                </a:solidFill>
                <a:latin typeface="標楷體" panose="03000509000000000000" pitchFamily="65" charset="-120"/>
                <a:ea typeface="標楷體" panose="03000509000000000000" pitchFamily="65" charset="-120"/>
              </a:rPr>
              <a:t>一、學習者的特性分析</a:t>
            </a:r>
          </a:p>
        </p:txBody>
      </p:sp>
      <p:sp>
        <p:nvSpPr>
          <p:cNvPr id="3" name="內容版面配置區 2"/>
          <p:cNvSpPr>
            <a:spLocks noGrp="1"/>
          </p:cNvSpPr>
          <p:nvPr>
            <p:ph idx="1"/>
          </p:nvPr>
        </p:nvSpPr>
        <p:spPr>
          <a:xfrm>
            <a:off x="539552" y="2276872"/>
            <a:ext cx="8352928" cy="3096344"/>
          </a:xfrm>
        </p:spPr>
        <p:txBody>
          <a:bodyPr anchor="ctr"/>
          <a:lstStyle/>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學習風格是學生在學習歷程中，依據身心發展特質在獲取外界訊息及知識時，因本身接受刺激的敏感程度不同，而出現的各種學習型態。例如，「視覺型」、「聽覺型」、「視聽覺型」、及「體覺型」等類型。</a:t>
            </a: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34" y="5260884"/>
            <a:ext cx="1597116" cy="1597116"/>
          </a:xfrm>
          <a:prstGeom prst="rect">
            <a:avLst/>
          </a:prstGeom>
        </p:spPr>
      </p:pic>
    </p:spTree>
    <p:extLst>
      <p:ext uri="{BB962C8B-B14F-4D97-AF65-F5344CB8AC3E}">
        <p14:creationId xmlns:p14="http://schemas.microsoft.com/office/powerpoint/2010/main" val="20237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2000"/>
            <a:lum/>
          </a:blip>
          <a:srcRect/>
          <a:stretch>
            <a:fillRect l="-23000" r="-23000"/>
          </a:stretch>
        </a:blipFill>
        <a:effectLst/>
      </p:bgPr>
    </p:bg>
    <p:spTree>
      <p:nvGrpSpPr>
        <p:cNvPr id="1" name=""/>
        <p:cNvGrpSpPr/>
        <p:nvPr/>
      </p:nvGrpSpPr>
      <p:grpSpPr>
        <a:xfrm>
          <a:off x="0" y="0"/>
          <a:ext cx="0" cy="0"/>
          <a:chOff x="0" y="0"/>
          <a:chExt cx="0" cy="0"/>
        </a:xfrm>
      </p:grpSpPr>
      <p:sp>
        <p:nvSpPr>
          <p:cNvPr id="5" name="矩形 4"/>
          <p:cNvSpPr/>
          <p:nvPr/>
        </p:nvSpPr>
        <p:spPr>
          <a:xfrm>
            <a:off x="149156" y="1173345"/>
            <a:ext cx="7056437" cy="646331"/>
          </a:xfrm>
          <a:prstGeom prst="rect">
            <a:avLst/>
          </a:prstGeom>
        </p:spPr>
        <p:txBody>
          <a:bodyPr>
            <a:spAutoFit/>
          </a:bodyPr>
          <a:lstStyle/>
          <a:p>
            <a:pPr fontAlgn="auto">
              <a:spcBef>
                <a:spcPct val="20000"/>
              </a:spcBef>
              <a:spcAft>
                <a:spcPts val="0"/>
              </a:spcAft>
              <a:defRPr/>
            </a:pPr>
            <a:r>
              <a:rPr kumimoji="0" lang="zh-TW" altLang="en-US" sz="3600" dirty="0">
                <a:solidFill>
                  <a:schemeClr val="accent4">
                    <a:lumMod val="50000"/>
                  </a:schemeClr>
                </a:solidFill>
                <a:latin typeface="標楷體" panose="03000509000000000000" pitchFamily="65" charset="-120"/>
                <a:ea typeface="標楷體" panose="03000509000000000000" pitchFamily="65" charset="-120"/>
              </a:rPr>
              <a:t>（四）學習性向</a:t>
            </a:r>
          </a:p>
        </p:txBody>
      </p:sp>
      <p:sp>
        <p:nvSpPr>
          <p:cNvPr id="7" name="矩形 6"/>
          <p:cNvSpPr/>
          <p:nvPr/>
        </p:nvSpPr>
        <p:spPr>
          <a:xfrm>
            <a:off x="149156" y="188640"/>
            <a:ext cx="5997202" cy="707886"/>
          </a:xfrm>
          <a:prstGeom prst="rect">
            <a:avLst/>
          </a:prstGeom>
          <a:effectLst>
            <a:reflection blurRad="6350" stA="52000" endA="300" endPos="35000" dir="5400000" sy="-100000" algn="bl" rotWithShape="0"/>
          </a:effectLst>
        </p:spPr>
        <p:txBody>
          <a:bodyPr>
            <a:spAutoFit/>
          </a:bodyPr>
          <a:lstStyle/>
          <a:p>
            <a:pPr marL="571500" indent="-571500" fontAlgn="auto">
              <a:spcBef>
                <a:spcPts val="0"/>
              </a:spcBef>
              <a:spcAft>
                <a:spcPts val="0"/>
              </a:spcAft>
              <a:buFont typeface="Wingdings" panose="05000000000000000000" pitchFamily="2" charset="2"/>
              <a:buChar char="Ø"/>
              <a:defRPr/>
            </a:pPr>
            <a:r>
              <a:rPr kumimoji="0" lang="zh-TW" altLang="en-US" sz="4000" u="sng" dirty="0">
                <a:solidFill>
                  <a:schemeClr val="accent3">
                    <a:lumMod val="25000"/>
                  </a:schemeClr>
                </a:solidFill>
                <a:latin typeface="標楷體" panose="03000509000000000000" pitchFamily="65" charset="-120"/>
                <a:ea typeface="標楷體" panose="03000509000000000000" pitchFamily="65" charset="-120"/>
              </a:rPr>
              <a:t>一、學習者的特性分析</a:t>
            </a:r>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3926374360"/>
              </p:ext>
            </p:extLst>
          </p:nvPr>
        </p:nvGraphicFramePr>
        <p:xfrm>
          <a:off x="149156" y="1988840"/>
          <a:ext cx="8815332"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2175413"/>
      </p:ext>
    </p:extLst>
  </p:cSld>
  <p:clrMapOvr>
    <a:masterClrMapping/>
  </p:clrMapOvr>
</p:sld>
</file>

<file path=ppt/theme/theme1.xml><?xml version="1.0" encoding="utf-8"?>
<a:theme xmlns:a="http://schemas.openxmlformats.org/drawingml/2006/main" name="Office 佈景主題">
  <a:themeElements>
    <a:clrScheme name="自訂 5">
      <a:dk1>
        <a:srgbClr val="240909"/>
      </a:dk1>
      <a:lt1>
        <a:srgbClr val="F5D9D9"/>
      </a:lt1>
      <a:dk2>
        <a:srgbClr val="FFC000"/>
      </a:dk2>
      <a:lt2>
        <a:srgbClr val="F1F859"/>
      </a:lt2>
      <a:accent1>
        <a:srgbClr val="F5D9D9"/>
      </a:accent1>
      <a:accent2>
        <a:srgbClr val="DFE3EF"/>
      </a:accent2>
      <a:accent3>
        <a:srgbClr val="F1F859"/>
      </a:accent3>
      <a:accent4>
        <a:srgbClr val="EBB4B4"/>
      </a:accent4>
      <a:accent5>
        <a:srgbClr val="FFC000"/>
      </a:accent5>
      <a:accent6>
        <a:srgbClr val="5FB2C9"/>
      </a:accent6>
      <a:hlink>
        <a:srgbClr val="CED808"/>
      </a:hlink>
      <a:folHlink>
        <a:srgbClr val="5B181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1326</TotalTime>
  <Words>3648</Words>
  <Application>Microsoft Office PowerPoint</Application>
  <PresentationFormat>如螢幕大小 (4:3)</PresentationFormat>
  <Paragraphs>185</Paragraphs>
  <Slides>37</Slides>
  <Notes>5</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44" baseType="lpstr">
      <vt:lpstr>標楷體</vt:lpstr>
      <vt:lpstr>Arial</vt:lpstr>
      <vt:lpstr>Calibri</vt:lpstr>
      <vt:lpstr>Times New Roman</vt:lpstr>
      <vt:lpstr>Wingdings</vt:lpstr>
      <vt:lpstr>Office 佈景主題</vt:lpstr>
      <vt:lpstr>文件</vt:lpstr>
      <vt:lpstr>第二章</vt:lpstr>
      <vt:lpstr> 壹、學習先決條件</vt:lpstr>
      <vt:lpstr>學習先決條件</vt:lpstr>
      <vt:lpstr>壹、學習先決條件</vt:lpstr>
      <vt:lpstr>PowerPoint 簡報</vt:lpstr>
      <vt:lpstr>PowerPoint 簡報</vt:lpstr>
      <vt:lpstr>PowerPoint 簡報</vt:lpstr>
      <vt:lpstr>PowerPoint 簡報</vt:lpstr>
      <vt:lpstr>PowerPoint 簡報</vt:lpstr>
      <vt:lpstr>PowerPoint 簡報</vt:lpstr>
      <vt:lpstr>二、在教學上的意義</vt:lpstr>
      <vt:lpstr>PowerPoint 簡報</vt:lpstr>
      <vt:lpstr>二、在教學上的意義</vt:lpstr>
      <vt:lpstr>二、在教學上的意義</vt:lpstr>
      <vt:lpstr>二、在教學上的意義</vt:lpstr>
      <vt:lpstr>貳、學習者的先前(備)概念</vt:lpstr>
      <vt:lpstr>PowerPoint 簡報</vt:lpstr>
      <vt:lpstr>一、學生的認知型態與學習方式</vt:lpstr>
      <vt:lpstr>PowerPoint 簡報</vt:lpstr>
      <vt:lpstr>一、學生的認知型態與學習方式</vt:lpstr>
      <vt:lpstr>二、學習者的先備條件</vt:lpstr>
      <vt:lpstr>二、學習者的先備條件</vt:lpstr>
      <vt:lpstr>二、學習者的先備條件</vt:lpstr>
      <vt:lpstr>二、學習者的先備條件</vt:lpstr>
      <vt:lpstr>二、學習者的先備條件</vt:lpstr>
      <vt:lpstr>二、學習者的先備條件</vt:lpstr>
      <vt:lpstr>參、先備知識與學習策略</vt:lpstr>
      <vt:lpstr>PowerPoint 簡報</vt:lpstr>
      <vt:lpstr>PowerPoint 簡報</vt:lpstr>
      <vt:lpstr>PowerPoint 簡報</vt:lpstr>
      <vt:lpstr>PowerPoint 簡報</vt:lpstr>
      <vt:lpstr>PowerPoint 簡報</vt:lpstr>
      <vt:lpstr>肆、因應個別差異的策略</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dc:title>
  <dc:creator>admin</dc:creator>
  <cp:lastModifiedBy>Karin Wu</cp:lastModifiedBy>
  <cp:revision>116</cp:revision>
  <dcterms:created xsi:type="dcterms:W3CDTF">2017-11-17T02:01:56Z</dcterms:created>
  <dcterms:modified xsi:type="dcterms:W3CDTF">2022-09-26T14:34:31Z</dcterms:modified>
</cp:coreProperties>
</file>