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9"/>
  </p:notesMasterIdLst>
  <p:sldIdLst>
    <p:sldId id="343" r:id="rId2"/>
    <p:sldId id="259" r:id="rId3"/>
    <p:sldId id="260" r:id="rId4"/>
    <p:sldId id="344" r:id="rId5"/>
    <p:sldId id="262" r:id="rId6"/>
    <p:sldId id="264" r:id="rId7"/>
    <p:sldId id="34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0DE40E-8552-45A5-8BD2-0B4074715CDC}">
  <a:tblStyle styleId="{210DE40E-8552-45A5-8BD2-0B4074715C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574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https://youtu.be/LdBS7sFOVWU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06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09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61" r:id="rId5"/>
    <p:sldLayoutId id="2147483669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思源黑體 TW" panose="020B0500000000000000" pitchFamily="34" charset="-120"/>
                <a:ea typeface="思源黑體 TW" panose="020B0500000000000000" pitchFamily="34" charset="-120"/>
              </a:rPr>
              <a:t>資料數位化</a:t>
            </a:r>
            <a:br>
              <a:rPr lang="en-US" altLang="zh-TW" dirty="0">
                <a:latin typeface="思源黑體 TW" panose="020B0500000000000000" pitchFamily="34" charset="-120"/>
                <a:ea typeface="思源黑體 TW" panose="020B0500000000000000" pitchFamily="34" charset="-120"/>
              </a:rPr>
            </a:br>
            <a:r>
              <a:rPr lang="zh-TW" altLang="en-US" dirty="0">
                <a:latin typeface="思源黑體 TW" panose="020B0500000000000000" pitchFamily="34" charset="-120"/>
                <a:ea typeface="思源黑體 TW" panose="020B0500000000000000" pitchFamily="34" charset="-120"/>
              </a:rPr>
              <a:t>概念</a:t>
            </a:r>
            <a:endParaRPr dirty="0">
              <a:solidFill>
                <a:schemeClr val="accent2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subTitle" idx="1"/>
          </p:nvPr>
        </p:nvSpPr>
        <p:spPr>
          <a:xfrm>
            <a:off x="1672763" y="3901141"/>
            <a:ext cx="1427100" cy="660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>
                <a:latin typeface="思源黑體 TW" panose="020B0500000000000000" pitchFamily="34" charset="-120"/>
                <a:ea typeface="思源黑體 TW" panose="020B0500000000000000" pitchFamily="34" charset="-120"/>
              </a:rPr>
              <a:t>數位科技概論</a:t>
            </a:r>
            <a:endParaRPr b="0" dirty="0"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2640700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Google Shape;181;p30"/>
          <p:cNvSpPr/>
          <p:nvPr/>
        </p:nvSpPr>
        <p:spPr>
          <a:xfrm>
            <a:off x="5822625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Google Shape;182;p30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5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ea typeface="思源黑體 TW" panose="020B0500000000000000" pitchFamily="34" charset="-120"/>
              </a:rPr>
              <a:t>數字系統</a:t>
            </a:r>
            <a:endParaRPr dirty="0">
              <a:ea typeface="思源黑體 TW" panose="020B0500000000000000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71796C-3330-8A36-97AC-F9B33B4CB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思源黑體 TW" panose="020B0500000000000000" pitchFamily="34" charset="-120"/>
                <a:ea typeface="思源黑體 TW" panose="020B0500000000000000" pitchFamily="34" charset="-120"/>
              </a:rPr>
              <a:t>數字系統</a:t>
            </a:r>
            <a:endParaRPr dirty="0"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4"/>
          <a:srcRect l="4090" t="822" r="13954" b="-822"/>
          <a:stretch/>
        </p:blipFill>
        <p:spPr>
          <a:xfrm rot="473094">
            <a:off x="6000595" y="2670781"/>
            <a:ext cx="2089175" cy="169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26" name="Google Shape;226;p34"/>
          <p:cNvSpPr/>
          <p:nvPr/>
        </p:nvSpPr>
        <p:spPr>
          <a:xfrm rot="-391042">
            <a:off x="5665714" y="2448475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5"/>
          <a:srcRect/>
          <a:stretch/>
        </p:blipFill>
        <p:spPr>
          <a:xfrm>
            <a:off x="5860267" y="1104419"/>
            <a:ext cx="1999856" cy="133323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28" name="Google Shape;228;p34"/>
          <p:cNvSpPr/>
          <p:nvPr/>
        </p:nvSpPr>
        <p:spPr>
          <a:xfrm rot="-2148808">
            <a:off x="5649174" y="1078575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7449875" y="914336"/>
            <a:ext cx="504629" cy="65649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09011AC-404E-1E5A-EC0D-6B315AACB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6428"/>
              </p:ext>
            </p:extLst>
          </p:nvPr>
        </p:nvGraphicFramePr>
        <p:xfrm>
          <a:off x="474318" y="2130435"/>
          <a:ext cx="4097682" cy="12850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773687">
                  <a:extLst>
                    <a:ext uri="{9D8B030D-6E8A-4147-A177-3AD203B41FA5}">
                      <a16:colId xmlns:a16="http://schemas.microsoft.com/office/drawing/2014/main" val="2677702559"/>
                    </a:ext>
                  </a:extLst>
                </a:gridCol>
                <a:gridCol w="663663">
                  <a:extLst>
                    <a:ext uri="{9D8B030D-6E8A-4147-A177-3AD203B41FA5}">
                      <a16:colId xmlns:a16="http://schemas.microsoft.com/office/drawing/2014/main" val="4203070206"/>
                    </a:ext>
                  </a:extLst>
                </a:gridCol>
                <a:gridCol w="1851920">
                  <a:extLst>
                    <a:ext uri="{9D8B030D-6E8A-4147-A177-3AD203B41FA5}">
                      <a16:colId xmlns:a16="http://schemas.microsoft.com/office/drawing/2014/main" val="2158056695"/>
                    </a:ext>
                  </a:extLst>
                </a:gridCol>
                <a:gridCol w="808412">
                  <a:extLst>
                    <a:ext uri="{9D8B030D-6E8A-4147-A177-3AD203B41FA5}">
                      <a16:colId xmlns:a16="http://schemas.microsoft.com/office/drawing/2014/main" val="3286442213"/>
                    </a:ext>
                  </a:extLst>
                </a:gridCol>
              </a:tblGrid>
              <a:tr h="2570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數字系統</a:t>
                      </a: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定義</a:t>
                      </a: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可用的符號</a:t>
                      </a:r>
                      <a:endParaRPr lang="en-US" altLang="zh-TW" sz="9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思源黑體 TW" panose="020B0500000000000000" pitchFamily="34" charset="-120"/>
                        <a:ea typeface="思源黑體 TW" panose="020B0500000000000000" pitchFamily="34" charset="-120"/>
                      </a:endParaRP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範例</a:t>
                      </a:r>
                    </a:p>
                  </a:txBody>
                  <a:tcPr marL="63374" marR="63374" marT="31687" marB="31687"/>
                </a:tc>
                <a:extLst>
                  <a:ext uri="{0D108BD9-81ED-4DB2-BD59-A6C34878D82A}">
                    <a16:rowId xmlns:a16="http://schemas.microsoft.com/office/drawing/2014/main" val="2091630318"/>
                  </a:ext>
                </a:extLst>
              </a:tr>
              <a:tr h="2570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十進位制</a:t>
                      </a: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逢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10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進位</a:t>
                      </a: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0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1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2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3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4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5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6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7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8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9</a:t>
                      </a:r>
                      <a:endParaRPr lang="zh-TW" altLang="en-US" sz="9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思源黑體 TW" panose="020B0500000000000000" pitchFamily="34" charset="-120"/>
                        <a:ea typeface="思源黑體 TW" panose="020B0500000000000000" pitchFamily="34" charset="-120"/>
                      </a:endParaRP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(101100)</a:t>
                      </a:r>
                      <a:r>
                        <a:rPr lang="en-US" altLang="zh-TW" sz="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2</a:t>
                      </a:r>
                      <a:endParaRPr lang="zh-TW" alt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思源黑體 TW" panose="020B0500000000000000" pitchFamily="34" charset="-120"/>
                        <a:ea typeface="思源黑體 TW" panose="020B0500000000000000" pitchFamily="34" charset="-12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2681261071"/>
                  </a:ext>
                </a:extLst>
              </a:tr>
              <a:tr h="2570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二進位制</a:t>
                      </a:r>
                      <a:endParaRPr lang="en-US" altLang="zh-TW" sz="9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思源黑體 TW" panose="020B0500000000000000" pitchFamily="34" charset="-120"/>
                        <a:ea typeface="思源黑體 TW" panose="020B0500000000000000" pitchFamily="34" charset="-120"/>
                      </a:endParaRP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逢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2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進位</a:t>
                      </a: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0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1</a:t>
                      </a:r>
                      <a:endParaRPr lang="zh-TW" altLang="en-US" sz="9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思源黑體 TW" panose="020B0500000000000000" pitchFamily="34" charset="-120"/>
                        <a:ea typeface="思源黑體 TW" panose="020B0500000000000000" pitchFamily="34" charset="-120"/>
                      </a:endParaRP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(335)</a:t>
                      </a:r>
                      <a:r>
                        <a:rPr lang="en-US" altLang="zh-TW" sz="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8</a:t>
                      </a:r>
                      <a:endParaRPr lang="zh-TW" alt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思源黑體 TW" panose="020B0500000000000000" pitchFamily="34" charset="-120"/>
                        <a:ea typeface="思源黑體 TW" panose="020B0500000000000000" pitchFamily="34" charset="-12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2546375391"/>
                  </a:ext>
                </a:extLst>
              </a:tr>
              <a:tr h="2570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八進位制</a:t>
                      </a: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逢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8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進位</a:t>
                      </a: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0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1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2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3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4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5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6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7</a:t>
                      </a:r>
                      <a:endParaRPr lang="zh-TW" altLang="en-US" sz="9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思源黑體 TW" panose="020B0500000000000000" pitchFamily="34" charset="-120"/>
                        <a:ea typeface="思源黑體 TW" panose="020B0500000000000000" pitchFamily="34" charset="-120"/>
                      </a:endParaRP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(1024)</a:t>
                      </a:r>
                      <a:r>
                        <a:rPr lang="en-US" altLang="zh-TW" sz="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10</a:t>
                      </a:r>
                      <a:endParaRPr lang="zh-TW" alt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思源黑體 TW" panose="020B0500000000000000" pitchFamily="34" charset="-120"/>
                        <a:ea typeface="思源黑體 TW" panose="020B0500000000000000" pitchFamily="34" charset="-12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865244637"/>
                  </a:ext>
                </a:extLst>
              </a:tr>
              <a:tr h="2570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十六進位制</a:t>
                      </a: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逢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16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進位</a:t>
                      </a: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0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1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2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3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4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5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6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7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8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9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A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B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C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D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E</a:t>
                      </a:r>
                      <a:r>
                        <a:rPr lang="zh-TW" altLang="en-US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 </a:t>
                      </a:r>
                      <a:r>
                        <a:rPr lang="en-US" altLang="zh-TW" sz="9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F</a:t>
                      </a:r>
                      <a:endParaRPr lang="zh-TW" altLang="en-US" sz="9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思源黑體 TW" panose="020B0500000000000000" pitchFamily="34" charset="-120"/>
                        <a:ea typeface="思源黑體 TW" panose="020B0500000000000000" pitchFamily="34" charset="-120"/>
                      </a:endParaRPr>
                    </a:p>
                  </a:txBody>
                  <a:tcPr marL="63374" marR="63374" marT="31687" marB="3168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(17A)</a:t>
                      </a:r>
                      <a:r>
                        <a:rPr lang="en-US" sz="6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思源黑體 TW" panose="020B0500000000000000" pitchFamily="34" charset="-120"/>
                          <a:ea typeface="思源黑體 TW" panose="020B0500000000000000" pitchFamily="34" charset="-120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思源黑體 TW" panose="020B0500000000000000" pitchFamily="34" charset="-120"/>
                        <a:ea typeface="思源黑體 TW" panose="020B0500000000000000" pitchFamily="34" charset="-12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8610820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2</a:t>
            </a:r>
            <a:endParaRPr dirty="0"/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ea typeface="思源黑體 TW" panose="020B0500000000000000" pitchFamily="34" charset="-120"/>
              </a:rPr>
              <a:t>數字系統</a:t>
            </a:r>
            <a:r>
              <a:rPr lang="zh-TW" altLang="en-US" sz="4800" dirty="0">
                <a:ea typeface="思源黑體 TW" panose="020B0500000000000000" pitchFamily="34" charset="-120"/>
              </a:rPr>
              <a:t>轉換</a:t>
            </a:r>
            <a:endParaRPr dirty="0">
              <a:ea typeface="思源黑體 TW" panose="020B0500000000000000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71796C-3330-8A36-97AC-F9B33B4CB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5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0">
            <a:off x="6679109" y="2488681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244" name="Google Shape;244;p36"/>
          <p:cNvGrpSpPr/>
          <p:nvPr/>
        </p:nvGrpSpPr>
        <p:grpSpPr>
          <a:xfrm>
            <a:off x="7165068" y="3332699"/>
            <a:ext cx="824184" cy="712067"/>
            <a:chOff x="2341425" y="238100"/>
            <a:chExt cx="1328900" cy="1148125"/>
          </a:xfrm>
        </p:grpSpPr>
        <p:sp>
          <p:nvSpPr>
            <p:cNvPr id="245" name="Google Shape;245;p36"/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2783475" y="946275"/>
              <a:ext cx="254775" cy="113000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 rot="-694782">
            <a:off x="6880496" y="4019557"/>
            <a:ext cx="1661926" cy="488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 b="0" i="1" dirty="0">
                <a:latin typeface="Roboto Mono Medium"/>
                <a:ea typeface="Roboto Mono Medium"/>
                <a:cs typeface="Roboto Mono Medium"/>
                <a:sym typeface="Roboto Mono Medium"/>
              </a:rPr>
              <a:t>今日重點</a:t>
            </a:r>
            <a:br>
              <a:rPr lang="en-US" altLang="zh-TW" sz="1000" b="0" i="1" dirty="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 altLang="zh-TW" sz="1000" b="0" i="1" dirty="0">
                <a:latin typeface="Roboto Mono Medium"/>
                <a:ea typeface="Roboto Mono Medium"/>
                <a:cs typeface="Roboto Mono Medium"/>
                <a:sym typeface="Roboto Mono Medium"/>
              </a:rPr>
              <a:t>2</a:t>
            </a:r>
            <a:r>
              <a:rPr lang="zh-TW" altLang="en-US" sz="1000" b="0" i="1" dirty="0">
                <a:latin typeface="Roboto Mono Medium"/>
                <a:ea typeface="Roboto Mono Medium"/>
                <a:cs typeface="Roboto Mono Medium"/>
                <a:sym typeface="Roboto Mono Medium"/>
              </a:rPr>
              <a:t> 和 </a:t>
            </a:r>
            <a:r>
              <a:rPr lang="en-US" altLang="zh-TW" sz="1000" b="0" i="1" dirty="0">
                <a:latin typeface="Roboto Mono Medium"/>
                <a:ea typeface="Roboto Mono Medium"/>
                <a:cs typeface="Roboto Mono Medium"/>
                <a:sym typeface="Roboto Mono Medium"/>
              </a:rPr>
              <a:t>10 </a:t>
            </a:r>
            <a:r>
              <a:rPr lang="zh-TW" altLang="en-US" sz="1000" b="0" i="1" dirty="0">
                <a:latin typeface="Roboto Mono Medium"/>
                <a:ea typeface="Roboto Mono Medium"/>
                <a:cs typeface="Roboto Mono Medium"/>
                <a:sym typeface="Roboto Mono Medium"/>
              </a:rPr>
              <a:t>的進制轉換</a:t>
            </a:r>
            <a:endParaRPr sz="1000" b="0" i="1" dirty="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" name="Google Shape;268;p38">
            <a:extLst>
              <a:ext uri="{FF2B5EF4-FFF2-40B4-BE49-F238E27FC236}">
                <a16:creationId xmlns:a16="http://schemas.microsoft.com/office/drawing/2014/main" id="{A9960924-6E63-1842-21BE-2A03A145F0BF}"/>
              </a:ext>
            </a:extLst>
          </p:cNvPr>
          <p:cNvPicPr preferRelativeResize="0"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1443" y="732648"/>
            <a:ext cx="5094928" cy="367820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BDE313-B1B0-881B-F30F-AD643972A35C}"/>
              </a:ext>
            </a:extLst>
          </p:cNvPr>
          <p:cNvSpPr/>
          <p:nvPr/>
        </p:nvSpPr>
        <p:spPr>
          <a:xfrm>
            <a:off x="1465729" y="2272553"/>
            <a:ext cx="1257300" cy="29919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1085154" y="694632"/>
            <a:ext cx="2702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dirty="0">
                <a:latin typeface="思源黑體 TW" panose="020B0500000000000000" pitchFamily="34" charset="-120"/>
                <a:ea typeface="思源黑體 TW" panose="020B0500000000000000" pitchFamily="34" charset="-120"/>
              </a:rPr>
              <a:t>1</a:t>
            </a:r>
            <a:r>
              <a:rPr lang="en" dirty="0">
                <a:latin typeface="思源黑體 TW" panose="020B0500000000000000" pitchFamily="34" charset="-120"/>
                <a:ea typeface="思源黑體 TW" panose="020B0500000000000000" pitchFamily="34" charset="-120"/>
              </a:rPr>
              <a:t>0</a:t>
            </a:r>
            <a:r>
              <a:rPr lang="zh-TW" altLang="en-US" dirty="0">
                <a:latin typeface="思源黑體 TW" panose="020B0500000000000000" pitchFamily="34" charset="-120"/>
                <a:ea typeface="思源黑體 TW" panose="020B0500000000000000" pitchFamily="34" charset="-120"/>
              </a:rPr>
              <a:t>進位轉</a:t>
            </a:r>
            <a:r>
              <a:rPr lang="en-US" altLang="zh-TW" dirty="0">
                <a:latin typeface="思源黑體 TW" panose="020B0500000000000000" pitchFamily="34" charset="-120"/>
                <a:ea typeface="思源黑體 TW" panose="020B0500000000000000" pitchFamily="34" charset="-120"/>
              </a:rPr>
              <a:t>2</a:t>
            </a:r>
            <a:r>
              <a:rPr lang="zh-TW" altLang="en-US" dirty="0">
                <a:latin typeface="思源黑體 TW" panose="020B0500000000000000" pitchFamily="34" charset="-120"/>
                <a:ea typeface="思源黑體 TW" panose="020B0500000000000000" pitchFamily="34" charset="-120"/>
              </a:rPr>
              <a:t>進位</a:t>
            </a:r>
            <a:endParaRPr dirty="0"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8050" y="1407847"/>
            <a:ext cx="3224400" cy="232780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" name="箭號: 五邊形 6">
            <a:extLst>
              <a:ext uri="{FF2B5EF4-FFF2-40B4-BE49-F238E27FC236}">
                <a16:creationId xmlns:a16="http://schemas.microsoft.com/office/drawing/2014/main" id="{88C0267E-6C4D-6C66-C41D-CFE4B4AEE80A}"/>
              </a:ext>
            </a:extLst>
          </p:cNvPr>
          <p:cNvSpPr/>
          <p:nvPr/>
        </p:nvSpPr>
        <p:spPr>
          <a:xfrm>
            <a:off x="5089711" y="592458"/>
            <a:ext cx="988359" cy="258123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FFFF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整數轉換</a:t>
            </a:r>
          </a:p>
        </p:txBody>
      </p:sp>
      <p:sp>
        <p:nvSpPr>
          <p:cNvPr id="8" name="箭號: 五邊形 7">
            <a:extLst>
              <a:ext uri="{FF2B5EF4-FFF2-40B4-BE49-F238E27FC236}">
                <a16:creationId xmlns:a16="http://schemas.microsoft.com/office/drawing/2014/main" id="{F12F15AA-8BDA-CB6B-3E0E-BA3AF9E8DB77}"/>
              </a:ext>
            </a:extLst>
          </p:cNvPr>
          <p:cNvSpPr/>
          <p:nvPr/>
        </p:nvSpPr>
        <p:spPr>
          <a:xfrm>
            <a:off x="5089710" y="2686339"/>
            <a:ext cx="988359" cy="258123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FFFF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小數轉換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5C8A91-7C42-91F7-6CA6-904A28D7B4DD}"/>
              </a:ext>
            </a:extLst>
          </p:cNvPr>
          <p:cNvSpPr txBox="1"/>
          <p:nvPr/>
        </p:nvSpPr>
        <p:spPr>
          <a:xfrm>
            <a:off x="5089709" y="319759"/>
            <a:ext cx="2251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26.25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=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(</a:t>
            </a:r>
            <a:r>
              <a:rPr lang="en-US" altLang="zh-TW" dirty="0">
                <a:solidFill>
                  <a:srgbClr val="FFC00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11010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.</a:t>
            </a:r>
            <a:r>
              <a:rPr lang="en-US" altLang="zh-TW" dirty="0">
                <a:solidFill>
                  <a:srgbClr val="92D05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01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)</a:t>
            </a:r>
            <a:r>
              <a:rPr lang="en-US" altLang="zh-TW" sz="1000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2</a:t>
            </a:r>
            <a:endParaRPr lang="zh-TW" altLang="en-US" sz="1000" dirty="0">
              <a:solidFill>
                <a:schemeClr val="tx1">
                  <a:lumMod val="50000"/>
                </a:schemeClr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6686EE1F-6301-4829-2D8E-282C48799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62926"/>
              </p:ext>
            </p:extLst>
          </p:nvPr>
        </p:nvGraphicFramePr>
        <p:xfrm>
          <a:off x="5204158" y="879967"/>
          <a:ext cx="759462" cy="1590355"/>
        </p:xfrm>
        <a:graphic>
          <a:graphicData uri="http://schemas.openxmlformats.org/drawingml/2006/table">
            <a:tbl>
              <a:tblPr firstRow="1" bandRow="1">
                <a:tableStyleId>{210DE40E-8552-45A5-8BD2-0B4074715CDC}</a:tableStyleId>
              </a:tblPr>
              <a:tblGrid>
                <a:gridCol w="379731">
                  <a:extLst>
                    <a:ext uri="{9D8B030D-6E8A-4147-A177-3AD203B41FA5}">
                      <a16:colId xmlns:a16="http://schemas.microsoft.com/office/drawing/2014/main" val="3760564401"/>
                    </a:ext>
                  </a:extLst>
                </a:gridCol>
                <a:gridCol w="379731">
                  <a:extLst>
                    <a:ext uri="{9D8B030D-6E8A-4147-A177-3AD203B41FA5}">
                      <a16:colId xmlns:a16="http://schemas.microsoft.com/office/drawing/2014/main" val="3286726221"/>
                    </a:ext>
                  </a:extLst>
                </a:gridCol>
              </a:tblGrid>
              <a:tr h="3180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706950"/>
                  </a:ext>
                </a:extLst>
              </a:tr>
              <a:tr h="3180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645151"/>
                  </a:ext>
                </a:extLst>
              </a:tr>
              <a:tr h="3180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130512"/>
                  </a:ext>
                </a:extLst>
              </a:tr>
              <a:tr h="3180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046356"/>
                  </a:ext>
                </a:extLst>
              </a:tr>
              <a:tr h="31807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10542"/>
                  </a:ext>
                </a:extLst>
              </a:tr>
            </a:tbl>
          </a:graphicData>
        </a:graphic>
      </p:graphicFrame>
      <p:sp>
        <p:nvSpPr>
          <p:cNvPr id="12" name="箭號: 五邊形 11">
            <a:extLst>
              <a:ext uri="{FF2B5EF4-FFF2-40B4-BE49-F238E27FC236}">
                <a16:creationId xmlns:a16="http://schemas.microsoft.com/office/drawing/2014/main" id="{EFD3B264-E55C-BD64-A25D-7F3297D2BA12}"/>
              </a:ext>
            </a:extLst>
          </p:cNvPr>
          <p:cNvSpPr/>
          <p:nvPr/>
        </p:nvSpPr>
        <p:spPr>
          <a:xfrm>
            <a:off x="5963620" y="900352"/>
            <a:ext cx="988359" cy="258123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FFFF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26÷2</a:t>
            </a:r>
            <a:r>
              <a:rPr lang="zh-TW" altLang="en-US" dirty="0">
                <a:solidFill>
                  <a:srgbClr val="FFFFFF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 餘</a:t>
            </a:r>
          </a:p>
        </p:txBody>
      </p:sp>
      <p:sp>
        <p:nvSpPr>
          <p:cNvPr id="14" name="箭號: 五邊形 13">
            <a:extLst>
              <a:ext uri="{FF2B5EF4-FFF2-40B4-BE49-F238E27FC236}">
                <a16:creationId xmlns:a16="http://schemas.microsoft.com/office/drawing/2014/main" id="{D05344EA-AA4F-9AF4-6BDB-868500D436D2}"/>
              </a:ext>
            </a:extLst>
          </p:cNvPr>
          <p:cNvSpPr/>
          <p:nvPr/>
        </p:nvSpPr>
        <p:spPr>
          <a:xfrm>
            <a:off x="5963620" y="1226396"/>
            <a:ext cx="988359" cy="258123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FFFF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13÷2</a:t>
            </a:r>
            <a:r>
              <a:rPr lang="zh-TW" altLang="en-US" dirty="0">
                <a:solidFill>
                  <a:srgbClr val="FFFFFF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 餘</a:t>
            </a:r>
          </a:p>
        </p:txBody>
      </p:sp>
      <p:sp>
        <p:nvSpPr>
          <p:cNvPr id="15" name="箭號: 五邊形 14">
            <a:extLst>
              <a:ext uri="{FF2B5EF4-FFF2-40B4-BE49-F238E27FC236}">
                <a16:creationId xmlns:a16="http://schemas.microsoft.com/office/drawing/2014/main" id="{6945C0CE-AED7-D3BE-C98C-3953DB1D8F6F}"/>
              </a:ext>
            </a:extLst>
          </p:cNvPr>
          <p:cNvSpPr/>
          <p:nvPr/>
        </p:nvSpPr>
        <p:spPr>
          <a:xfrm>
            <a:off x="5963620" y="1544238"/>
            <a:ext cx="988359" cy="258123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FFFF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6÷2</a:t>
            </a:r>
            <a:r>
              <a:rPr lang="zh-TW" altLang="en-US" dirty="0">
                <a:solidFill>
                  <a:srgbClr val="FFFFFF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 餘</a:t>
            </a:r>
          </a:p>
        </p:txBody>
      </p:sp>
      <p:sp>
        <p:nvSpPr>
          <p:cNvPr id="16" name="箭號: 五邊形 15">
            <a:extLst>
              <a:ext uri="{FF2B5EF4-FFF2-40B4-BE49-F238E27FC236}">
                <a16:creationId xmlns:a16="http://schemas.microsoft.com/office/drawing/2014/main" id="{97CB4773-28E5-1718-FB3F-07773455FEF2}"/>
              </a:ext>
            </a:extLst>
          </p:cNvPr>
          <p:cNvSpPr/>
          <p:nvPr/>
        </p:nvSpPr>
        <p:spPr>
          <a:xfrm>
            <a:off x="5963620" y="1862080"/>
            <a:ext cx="988359" cy="258123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FFFF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3÷2</a:t>
            </a:r>
            <a:r>
              <a:rPr lang="zh-TW" altLang="en-US" dirty="0">
                <a:solidFill>
                  <a:srgbClr val="FFFFFF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 餘</a:t>
            </a:r>
          </a:p>
        </p:txBody>
      </p:sp>
      <p:sp>
        <p:nvSpPr>
          <p:cNvPr id="17" name="箭號: 五邊形 16">
            <a:extLst>
              <a:ext uri="{FF2B5EF4-FFF2-40B4-BE49-F238E27FC236}">
                <a16:creationId xmlns:a16="http://schemas.microsoft.com/office/drawing/2014/main" id="{AF665125-62D6-83FC-CC96-CFCEFED97291}"/>
              </a:ext>
            </a:extLst>
          </p:cNvPr>
          <p:cNvSpPr/>
          <p:nvPr/>
        </p:nvSpPr>
        <p:spPr>
          <a:xfrm>
            <a:off x="5963620" y="2179922"/>
            <a:ext cx="988359" cy="258123"/>
          </a:xfrm>
          <a:prstGeom prst="homePlate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FFFF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D62B322-7631-7F3A-903F-9F0BCCF92329}"/>
              </a:ext>
            </a:extLst>
          </p:cNvPr>
          <p:cNvSpPr txBox="1"/>
          <p:nvPr/>
        </p:nvSpPr>
        <p:spPr>
          <a:xfrm>
            <a:off x="6951979" y="806395"/>
            <a:ext cx="301336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chemeClr val="accent2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chemeClr val="accent2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chemeClr val="accent2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chemeClr val="accent2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chemeClr val="accent2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20" name="箭號: 向上 19">
            <a:extLst>
              <a:ext uri="{FF2B5EF4-FFF2-40B4-BE49-F238E27FC236}">
                <a16:creationId xmlns:a16="http://schemas.microsoft.com/office/drawing/2014/main" id="{81C66EB0-F8D5-E15B-E127-9A2F7595CE93}"/>
              </a:ext>
            </a:extLst>
          </p:cNvPr>
          <p:cNvSpPr/>
          <p:nvPr/>
        </p:nvSpPr>
        <p:spPr>
          <a:xfrm>
            <a:off x="7341685" y="900351"/>
            <a:ext cx="450000" cy="1548000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由下往上取餘數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E4CABBD-43D3-AB48-2F5E-34DFDDBFB09E}"/>
              </a:ext>
            </a:extLst>
          </p:cNvPr>
          <p:cNvSpPr/>
          <p:nvPr/>
        </p:nvSpPr>
        <p:spPr>
          <a:xfrm>
            <a:off x="5333999" y="2466464"/>
            <a:ext cx="2445327" cy="1961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連續除以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2</a:t>
            </a:r>
            <a:r>
              <a:rPr lang="zh-TW" altLang="en-US" sz="1200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，直到商為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graphicFrame>
        <p:nvGraphicFramePr>
          <p:cNvPr id="22" name="表格 11">
            <a:extLst>
              <a:ext uri="{FF2B5EF4-FFF2-40B4-BE49-F238E27FC236}">
                <a16:creationId xmlns:a16="http://schemas.microsoft.com/office/drawing/2014/main" id="{CEF58DE8-4A51-AE41-875E-B7618EA93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717875"/>
              </p:ext>
            </p:extLst>
          </p:nvPr>
        </p:nvGraphicFramePr>
        <p:xfrm>
          <a:off x="6722915" y="2930075"/>
          <a:ext cx="924794" cy="1590355"/>
        </p:xfrm>
        <a:graphic>
          <a:graphicData uri="http://schemas.openxmlformats.org/drawingml/2006/table">
            <a:tbl>
              <a:tblPr firstRow="1" bandRow="1">
                <a:tableStyleId>{210DE40E-8552-45A5-8BD2-0B4074715CDC}</a:tableStyleId>
              </a:tblPr>
              <a:tblGrid>
                <a:gridCol w="342903">
                  <a:extLst>
                    <a:ext uri="{9D8B030D-6E8A-4147-A177-3AD203B41FA5}">
                      <a16:colId xmlns:a16="http://schemas.microsoft.com/office/drawing/2014/main" val="37605644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286726221"/>
                    </a:ext>
                  </a:extLst>
                </a:gridCol>
              </a:tblGrid>
              <a:tr h="31807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0.25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706950"/>
                  </a:ext>
                </a:extLst>
              </a:tr>
              <a:tr h="3180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×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645151"/>
                  </a:ext>
                </a:extLst>
              </a:tr>
              <a:tr h="31807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altLang="zh-TW" dirty="0"/>
                        <a:t>.50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130512"/>
                  </a:ext>
                </a:extLst>
              </a:tr>
              <a:tr h="3180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×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046356"/>
                  </a:ext>
                </a:extLst>
              </a:tr>
              <a:tr h="31807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altLang="zh-TW" dirty="0"/>
                        <a:t>.00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10542"/>
                  </a:ext>
                </a:extLst>
              </a:tr>
            </a:tbl>
          </a:graphicData>
        </a:graphic>
      </p:graphicFrame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0F38A788-03A7-D8C6-6993-78FFAE848255}"/>
              </a:ext>
            </a:extLst>
          </p:cNvPr>
          <p:cNvSpPr/>
          <p:nvPr/>
        </p:nvSpPr>
        <p:spPr>
          <a:xfrm>
            <a:off x="5356314" y="3016203"/>
            <a:ext cx="450000" cy="154800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由上往下取整數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907B30C-C84E-8884-48C0-62C3BF6F17AA}"/>
              </a:ext>
            </a:extLst>
          </p:cNvPr>
          <p:cNvSpPr/>
          <p:nvPr/>
        </p:nvSpPr>
        <p:spPr>
          <a:xfrm>
            <a:off x="5332503" y="4564203"/>
            <a:ext cx="2445327" cy="1961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連續乘以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2</a:t>
            </a:r>
            <a:r>
              <a:rPr lang="zh-TW" altLang="en-US" sz="1200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，直到小數為</a:t>
            </a:r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26" name="箭號: 五邊形 25">
            <a:extLst>
              <a:ext uri="{FF2B5EF4-FFF2-40B4-BE49-F238E27FC236}">
                <a16:creationId xmlns:a16="http://schemas.microsoft.com/office/drawing/2014/main" id="{B52F5E36-70D1-A18C-E6DC-41A1F3C5FE58}"/>
              </a:ext>
            </a:extLst>
          </p:cNvPr>
          <p:cNvSpPr/>
          <p:nvPr/>
        </p:nvSpPr>
        <p:spPr>
          <a:xfrm flipH="1">
            <a:off x="6111285" y="3596190"/>
            <a:ext cx="988359" cy="258123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FFFF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0.25×2</a:t>
            </a:r>
            <a:endParaRPr lang="zh-TW" altLang="en-US" dirty="0">
              <a:solidFill>
                <a:srgbClr val="FFFFFF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27" name="箭號: 五邊形 26">
            <a:extLst>
              <a:ext uri="{FF2B5EF4-FFF2-40B4-BE49-F238E27FC236}">
                <a16:creationId xmlns:a16="http://schemas.microsoft.com/office/drawing/2014/main" id="{5BB1B548-1241-1772-AFF1-3A0293117C61}"/>
              </a:ext>
            </a:extLst>
          </p:cNvPr>
          <p:cNvSpPr/>
          <p:nvPr/>
        </p:nvSpPr>
        <p:spPr>
          <a:xfrm flipH="1">
            <a:off x="6111285" y="4227275"/>
            <a:ext cx="988359" cy="258123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FFFF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0.50×2</a:t>
            </a:r>
            <a:endParaRPr lang="zh-TW" altLang="en-US" dirty="0">
              <a:solidFill>
                <a:srgbClr val="FFFFFF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9F19671-677F-5C3F-01EA-5909E1AB8801}"/>
              </a:ext>
            </a:extLst>
          </p:cNvPr>
          <p:cNvSpPr txBox="1"/>
          <p:nvPr/>
        </p:nvSpPr>
        <p:spPr>
          <a:xfrm>
            <a:off x="5816092" y="3543322"/>
            <a:ext cx="3013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</a:t>
            </a:r>
          </a:p>
          <a:p>
            <a:endParaRPr lang="en-US" altLang="zh-TW" sz="2000" dirty="0">
              <a:solidFill>
                <a:schemeClr val="tx2">
                  <a:lumMod val="50000"/>
                </a:schemeClr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  <a:p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</a:t>
            </a:r>
            <a:endParaRPr lang="zh-TW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BDE313-B1B0-881B-F30F-AD643972A35C}"/>
              </a:ext>
            </a:extLst>
          </p:cNvPr>
          <p:cNvSpPr/>
          <p:nvPr/>
        </p:nvSpPr>
        <p:spPr>
          <a:xfrm>
            <a:off x="2436324" y="2288446"/>
            <a:ext cx="1257300" cy="29919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8050" y="1407847"/>
            <a:ext cx="3224400" cy="232780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1085154" y="694632"/>
            <a:ext cx="27023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dirty="0">
                <a:latin typeface="思源黑體 TW" panose="020B0500000000000000" pitchFamily="34" charset="-120"/>
                <a:ea typeface="思源黑體 TW" panose="020B0500000000000000" pitchFamily="34" charset="-120"/>
              </a:rPr>
              <a:t>2</a:t>
            </a:r>
            <a:r>
              <a:rPr lang="zh-TW" altLang="en-US" dirty="0">
                <a:latin typeface="思源黑體 TW" panose="020B0500000000000000" pitchFamily="34" charset="-120"/>
                <a:ea typeface="思源黑體 TW" panose="020B0500000000000000" pitchFamily="34" charset="-120"/>
              </a:rPr>
              <a:t>進位轉</a:t>
            </a:r>
            <a:r>
              <a:rPr lang="en-US" altLang="zh-TW" dirty="0">
                <a:latin typeface="思源黑體 TW" panose="020B0500000000000000" pitchFamily="34" charset="-120"/>
                <a:ea typeface="思源黑體 TW" panose="020B0500000000000000" pitchFamily="34" charset="-120"/>
              </a:rPr>
              <a:t>10</a:t>
            </a:r>
            <a:r>
              <a:rPr lang="zh-TW" altLang="en-US" dirty="0">
                <a:latin typeface="思源黑體 TW" panose="020B0500000000000000" pitchFamily="34" charset="-120"/>
                <a:ea typeface="思源黑體 TW" panose="020B0500000000000000" pitchFamily="34" charset="-120"/>
              </a:rPr>
              <a:t>進位</a:t>
            </a:r>
            <a:endParaRPr dirty="0"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5C8A91-7C42-91F7-6CA6-904A28D7B4DD}"/>
              </a:ext>
            </a:extLst>
          </p:cNvPr>
          <p:cNvSpPr txBox="1"/>
          <p:nvPr/>
        </p:nvSpPr>
        <p:spPr>
          <a:xfrm>
            <a:off x="4951164" y="694632"/>
            <a:ext cx="2251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(11010.01)</a:t>
            </a:r>
            <a:r>
              <a:rPr lang="en-US" altLang="zh-TW" sz="1000" dirty="0">
                <a:solidFill>
                  <a:schemeClr val="bg2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2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=26.25</a:t>
            </a:r>
            <a:endParaRPr lang="zh-TW" altLang="en-US" sz="1000" dirty="0">
              <a:solidFill>
                <a:schemeClr val="bg2">
                  <a:lumMod val="50000"/>
                </a:schemeClr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2DF8C00-AC9F-4F8C-2FE8-5213CD4CAEEE}"/>
                  </a:ext>
                </a:extLst>
              </p:cNvPr>
              <p:cNvSpPr txBox="1"/>
              <p:nvPr/>
            </p:nvSpPr>
            <p:spPr>
              <a:xfrm>
                <a:off x="4951164" y="1409458"/>
                <a:ext cx="4409621" cy="938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TW" sz="1000" dirty="0">
                    <a:solidFill>
                      <a:schemeClr val="bg2">
                        <a:lumMod val="50000"/>
                      </a:schemeClr>
                    </a:solidFill>
                    <a:latin typeface="思源黑體 TW" panose="020B0500000000000000" pitchFamily="34" charset="-120"/>
                    <a:ea typeface="思源黑體 TW" panose="020B0500000000000000" pitchFamily="34" charset="-120"/>
                  </a:rPr>
                  <a:t>(11010.01)</a:t>
                </a:r>
                <a:r>
                  <a:rPr lang="en-US" altLang="zh-TW" sz="800" dirty="0">
                    <a:solidFill>
                      <a:schemeClr val="bg2">
                        <a:lumMod val="50000"/>
                      </a:schemeClr>
                    </a:solidFill>
                    <a:latin typeface="思源黑體 TW" panose="020B0500000000000000" pitchFamily="34" charset="-120"/>
                    <a:ea typeface="思源黑體 TW" panose="020B0500000000000000" pitchFamily="34" charset="-120"/>
                  </a:rPr>
                  <a:t>2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000" dirty="0">
                    <a:solidFill>
                      <a:schemeClr val="bg2">
                        <a:lumMod val="50000"/>
                      </a:schemeClr>
                    </a:solidFill>
                    <a:latin typeface="思源黑體 TW" panose="020B0500000000000000" pitchFamily="34" charset="-120"/>
                    <a:ea typeface="思源黑體 TW" panose="020B0500000000000000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0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思源黑體 TW" panose="020B0500000000000000" pitchFamily="34" charset="-120"/>
                      </a:rPr>
                      <m:t>1∗</m:t>
                    </m:r>
                    <m:sSup>
                      <m:sSupPr>
                        <m:ctrlPr>
                          <a:rPr lang="en-US" altLang="zh-TW" sz="1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</m:ctrlPr>
                      </m:sSupPr>
                      <m:e>
                        <m:r>
                          <a:rPr lang="en-US" altLang="zh-TW" sz="1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TW" sz="1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TW" sz="1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思源黑體 TW" panose="020B0500000000000000" pitchFamily="34" charset="-120"/>
                      </a:rPr>
                      <m:t>+1∗</m:t>
                    </m:r>
                    <m:sSup>
                      <m:sSupPr>
                        <m:ctrlPr>
                          <a:rPr lang="en-US" altLang="zh-TW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</m:ctrlPr>
                      </m:sSupPr>
                      <m:e>
                        <m:r>
                          <a:rPr lang="en-US" altLang="zh-TW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TW" sz="1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TW" sz="1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思源黑體 TW" panose="020B0500000000000000" pitchFamily="34" charset="-120"/>
                      </a:rPr>
                      <m:t>+0∗</m:t>
                    </m:r>
                    <m:sSup>
                      <m:sSupPr>
                        <m:ctrlPr>
                          <a:rPr lang="en-US" altLang="zh-TW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</m:ctrlPr>
                      </m:sSupPr>
                      <m:e>
                        <m:r>
                          <a:rPr lang="en-US" altLang="zh-TW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TW" sz="1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TW" sz="1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思源黑體 TW" panose="020B0500000000000000" pitchFamily="34" charset="-120"/>
                      </a:rPr>
                      <m:t>+1∗</m:t>
                    </m:r>
                    <m:sSup>
                      <m:sSupPr>
                        <m:ctrlPr>
                          <a:rPr lang="en-US" altLang="zh-TW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</m:ctrlPr>
                      </m:sSupPr>
                      <m:e>
                        <m:r>
                          <a:rPr lang="en-US" altLang="zh-TW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TW" sz="1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TW" sz="1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思源黑體 TW" panose="020B0500000000000000" pitchFamily="34" charset="-120"/>
                      </a:rPr>
                      <m:t>+0∗</m:t>
                    </m:r>
                    <m:sSup>
                      <m:sSupPr>
                        <m:ctrlPr>
                          <a:rPr lang="en-US" altLang="zh-TW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</m:ctrlPr>
                      </m:sSupPr>
                      <m:e>
                        <m:r>
                          <a:rPr lang="en-US" altLang="zh-TW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TW" sz="1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TW" sz="1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思源黑體 TW" panose="020B0500000000000000" pitchFamily="34" charset="-120"/>
                      </a:rPr>
                      <m:t>+0</m:t>
                    </m:r>
                    <m:sSup>
                      <m:sSupPr>
                        <m:ctrlPr>
                          <a:rPr lang="en-US" altLang="zh-TW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</m:ctrlPr>
                      </m:sSupPr>
                      <m:e>
                        <m:r>
                          <a:rPr lang="en-US" altLang="zh-TW" sz="1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∗</m:t>
                        </m:r>
                        <m:r>
                          <a:rPr lang="en-US" altLang="zh-TW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TW" sz="1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TW" sz="1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思源黑體 TW" panose="020B0500000000000000" pitchFamily="34" charset="-120"/>
                      </a:rPr>
                      <m:t>+1∗</m:t>
                    </m:r>
                    <m:sSup>
                      <m:sSupPr>
                        <m:ctrlPr>
                          <a:rPr lang="en-US" altLang="zh-TW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</m:ctrlPr>
                      </m:sSupPr>
                      <m:e>
                        <m:r>
                          <a:rPr lang="en-US" altLang="zh-TW" sz="1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TW" sz="1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思源黑體 TW" panose="020B0500000000000000" pitchFamily="34" charset="-12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TW" sz="1000" dirty="0">
                  <a:solidFill>
                    <a:schemeClr val="bg2">
                      <a:lumMod val="50000"/>
                    </a:schemeClr>
                  </a:solidFill>
                  <a:latin typeface="思源黑體 TW" panose="020B0500000000000000" pitchFamily="34" charset="-120"/>
                  <a:ea typeface="思源黑體 TW" panose="020B0500000000000000" pitchFamily="34" charset="-12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TW" sz="1000" dirty="0">
                    <a:solidFill>
                      <a:schemeClr val="bg2">
                        <a:lumMod val="50000"/>
                      </a:schemeClr>
                    </a:solidFill>
                    <a:latin typeface="思源黑體 TW" panose="020B0500000000000000" pitchFamily="34" charset="-120"/>
                    <a:ea typeface="思源黑體 TW" panose="020B0500000000000000" pitchFamily="34" charset="-120"/>
                  </a:rPr>
                  <a:t>=16 + 8 + 0 + 2 + 0 + 0 + 0.25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000" dirty="0">
                    <a:solidFill>
                      <a:schemeClr val="bg2">
                        <a:lumMod val="50000"/>
                      </a:schemeClr>
                    </a:solidFill>
                    <a:latin typeface="思源黑體 TW" panose="020B0500000000000000" pitchFamily="34" charset="-120"/>
                    <a:ea typeface="思源黑體 TW" panose="020B0500000000000000" pitchFamily="34" charset="-120"/>
                  </a:rPr>
                  <a:t>=26.25</a:t>
                </a:r>
                <a:endParaRPr lang="zh-TW" altLang="en-US" sz="1000" dirty="0">
                  <a:solidFill>
                    <a:schemeClr val="bg2">
                      <a:lumMod val="50000"/>
                    </a:schemeClr>
                  </a:solidFill>
                  <a:latin typeface="思源黑體 TW" panose="020B0500000000000000" pitchFamily="34" charset="-120"/>
                  <a:ea typeface="思源黑體 TW" panose="020B0500000000000000" pitchFamily="34" charset="-120"/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2DF8C00-AC9F-4F8C-2FE8-5213CD4CA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164" y="1409458"/>
                <a:ext cx="4409621" cy="938719"/>
              </a:xfrm>
              <a:prstGeom prst="rect">
                <a:avLst/>
              </a:prstGeom>
              <a:blipFill>
                <a:blip r:embed="rId5"/>
                <a:stretch>
                  <a:fillRect b="-32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884787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237</Words>
  <Application>Microsoft Office PowerPoint</Application>
  <PresentationFormat>如螢幕大小 (16:9)</PresentationFormat>
  <Paragraphs>73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Anonymous Pro</vt:lpstr>
      <vt:lpstr>Coming Soon</vt:lpstr>
      <vt:lpstr>思源黑體 TW</vt:lpstr>
      <vt:lpstr>Arial</vt:lpstr>
      <vt:lpstr>Cambria Math</vt:lpstr>
      <vt:lpstr>Concert One</vt:lpstr>
      <vt:lpstr>Roboto Mono Medium</vt:lpstr>
      <vt:lpstr>Notebook Lesson by Slidesgo</vt:lpstr>
      <vt:lpstr>資料數位化 概念</vt:lpstr>
      <vt:lpstr>01</vt:lpstr>
      <vt:lpstr>數字系統</vt:lpstr>
      <vt:lpstr>02</vt:lpstr>
      <vt:lpstr>今日重點 2 和 10 的進制轉換</vt:lpstr>
      <vt:lpstr>10進位轉2進位</vt:lpstr>
      <vt:lpstr>2進位轉10進位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資料數位化 概念</dc:title>
  <cp:lastModifiedBy>B10856012</cp:lastModifiedBy>
  <cp:revision>5</cp:revision>
  <dcterms:modified xsi:type="dcterms:W3CDTF">2022-12-18T20:08:34Z</dcterms:modified>
</cp:coreProperties>
</file>